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 ContentType="image/tif"/>
  <Default Extension="gif" ContentType="image/gi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9"/>
  </p:notesMasterIdLst>
  <p:sldIdLst>
    <p:sldId id="313" r:id="rId2"/>
    <p:sldId id="351" r:id="rId3"/>
    <p:sldId id="352" r:id="rId4"/>
    <p:sldId id="256" r:id="rId5"/>
    <p:sldId id="373" r:id="rId6"/>
    <p:sldId id="297" r:id="rId7"/>
    <p:sldId id="259" r:id="rId8"/>
    <p:sldId id="261" r:id="rId9"/>
    <p:sldId id="298" r:id="rId10"/>
    <p:sldId id="263" r:id="rId11"/>
    <p:sldId id="299" r:id="rId12"/>
    <p:sldId id="361" r:id="rId13"/>
    <p:sldId id="374" r:id="rId14"/>
    <p:sldId id="300" r:id="rId15"/>
    <p:sldId id="305" r:id="rId16"/>
    <p:sldId id="379" r:id="rId17"/>
    <p:sldId id="380" r:id="rId18"/>
    <p:sldId id="381" r:id="rId19"/>
    <p:sldId id="382" r:id="rId20"/>
    <p:sldId id="308" r:id="rId21"/>
    <p:sldId id="303" r:id="rId22"/>
    <p:sldId id="317" r:id="rId23"/>
    <p:sldId id="315" r:id="rId24"/>
    <p:sldId id="320" r:id="rId25"/>
    <p:sldId id="267" r:id="rId26"/>
    <p:sldId id="321" r:id="rId27"/>
    <p:sldId id="390" r:id="rId28"/>
    <p:sldId id="389" r:id="rId29"/>
    <p:sldId id="339" r:id="rId30"/>
    <p:sldId id="363" r:id="rId31"/>
    <p:sldId id="322" r:id="rId32"/>
    <p:sldId id="323" r:id="rId33"/>
    <p:sldId id="387" r:id="rId34"/>
    <p:sldId id="325" r:id="rId35"/>
    <p:sldId id="324" r:id="rId36"/>
    <p:sldId id="314" r:id="rId37"/>
    <p:sldId id="329" r:id="rId38"/>
    <p:sldId id="365" r:id="rId39"/>
    <p:sldId id="364" r:id="rId40"/>
    <p:sldId id="333" r:id="rId41"/>
    <p:sldId id="336" r:id="rId42"/>
    <p:sldId id="330" r:id="rId43"/>
    <p:sldId id="337" r:id="rId44"/>
    <p:sldId id="338" r:id="rId45"/>
    <p:sldId id="383" r:id="rId46"/>
    <p:sldId id="335" r:id="rId47"/>
    <p:sldId id="385" r:id="rId48"/>
    <p:sldId id="384" r:id="rId49"/>
    <p:sldId id="331" r:id="rId50"/>
    <p:sldId id="376" r:id="rId51"/>
    <p:sldId id="340" r:id="rId52"/>
    <p:sldId id="341" r:id="rId53"/>
    <p:sldId id="357" r:id="rId54"/>
    <p:sldId id="388" r:id="rId55"/>
    <p:sldId id="342" r:id="rId56"/>
    <p:sldId id="368" r:id="rId57"/>
    <p:sldId id="344" r:id="rId58"/>
    <p:sldId id="345" r:id="rId59"/>
    <p:sldId id="378" r:id="rId60"/>
    <p:sldId id="327" r:id="rId61"/>
    <p:sldId id="358" r:id="rId62"/>
    <p:sldId id="370" r:id="rId63"/>
    <p:sldId id="369" r:id="rId64"/>
    <p:sldId id="371" r:id="rId65"/>
    <p:sldId id="347" r:id="rId66"/>
    <p:sldId id="348" r:id="rId67"/>
    <p:sldId id="372" r:id="rId68"/>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6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71" autoAdjust="0"/>
    <p:restoredTop sz="93275" autoAdjust="0"/>
  </p:normalViewPr>
  <p:slideViewPr>
    <p:cSldViewPr snapToGrid="0">
      <p:cViewPr varScale="1">
        <p:scale>
          <a:sx n="43" d="100"/>
          <a:sy n="43" d="100"/>
        </p:scale>
        <p:origin x="78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8" name="Shape 188"/>
          <p:cNvSpPr>
            <a:spLocks noGrp="1" noRot="1" noChangeAspect="1"/>
          </p:cNvSpPr>
          <p:nvPr>
            <p:ph type="sldImg"/>
          </p:nvPr>
        </p:nvSpPr>
        <p:spPr>
          <a:xfrm>
            <a:off x="381000" y="685800"/>
            <a:ext cx="6096000" cy="3429000"/>
          </a:xfrm>
          <a:prstGeom prst="rect">
            <a:avLst/>
          </a:prstGeom>
        </p:spPr>
        <p:txBody>
          <a:bodyPr/>
          <a:lstStyle/>
          <a:p>
            <a:endParaRPr/>
          </a:p>
        </p:txBody>
      </p:sp>
      <p:sp>
        <p:nvSpPr>
          <p:cNvPr id="189" name="Shape 18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 I </a:t>
            </a:r>
            <a:r>
              <a:rPr lang="es-ES" dirty="0" err="1" smtClean="0"/>
              <a:t>want</a:t>
            </a:r>
            <a:r>
              <a:rPr lang="es-ES" baseline="0" dirty="0" smtClean="0"/>
              <a:t> to share </a:t>
            </a:r>
            <a:r>
              <a:rPr lang="es-ES" baseline="0" dirty="0" err="1" smtClean="0"/>
              <a:t>with</a:t>
            </a:r>
            <a:r>
              <a:rPr lang="es-ES" baseline="0" dirty="0" smtClean="0"/>
              <a:t> </a:t>
            </a:r>
            <a:r>
              <a:rPr lang="es-ES" baseline="0" dirty="0" err="1" smtClean="0"/>
              <a:t>you</a:t>
            </a:r>
            <a:r>
              <a:rPr lang="es-ES" baseline="0" dirty="0" smtClean="0"/>
              <a:t> </a:t>
            </a:r>
            <a:r>
              <a:rPr lang="es-ES" baseline="0" dirty="0" err="1" smtClean="0"/>
              <a:t>the</a:t>
            </a:r>
            <a:r>
              <a:rPr lang="es-ES" baseline="0" dirty="0" smtClean="0"/>
              <a:t> </a:t>
            </a:r>
            <a:r>
              <a:rPr lang="es-ES" baseline="0" dirty="0" err="1" smtClean="0"/>
              <a:t>excitement</a:t>
            </a:r>
            <a:r>
              <a:rPr lang="es-ES" baseline="0" dirty="0" smtClean="0"/>
              <a:t>. </a:t>
            </a:r>
            <a:endParaRPr lang="es-ES" dirty="0"/>
          </a:p>
        </p:txBody>
      </p:sp>
    </p:spTree>
    <p:extLst>
      <p:ext uri="{BB962C8B-B14F-4D97-AF65-F5344CB8AC3E}">
        <p14:creationId xmlns:p14="http://schemas.microsoft.com/office/powerpoint/2010/main" val="1285744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err="1" smtClean="0"/>
              <a:t>The</a:t>
            </a:r>
            <a:r>
              <a:rPr lang="es-ES" dirty="0" smtClean="0"/>
              <a:t> </a:t>
            </a:r>
            <a:r>
              <a:rPr lang="es-ES" dirty="0" err="1" smtClean="0"/>
              <a:t>Early</a:t>
            </a:r>
            <a:r>
              <a:rPr lang="es-ES" dirty="0" smtClean="0"/>
              <a:t> </a:t>
            </a:r>
            <a:r>
              <a:rPr lang="es-ES" dirty="0" err="1" smtClean="0"/>
              <a:t>Universe</a:t>
            </a:r>
            <a:r>
              <a:rPr lang="es-ES" dirty="0" smtClean="0"/>
              <a:t> </a:t>
            </a:r>
            <a:r>
              <a:rPr lang="es-ES" dirty="0" err="1" smtClean="0"/>
              <a:t>was</a:t>
            </a:r>
            <a:r>
              <a:rPr lang="es-ES" dirty="0" smtClean="0"/>
              <a:t> </a:t>
            </a:r>
            <a:r>
              <a:rPr lang="es-ES" dirty="0" err="1" smtClean="0"/>
              <a:t>hot</a:t>
            </a:r>
            <a:r>
              <a:rPr lang="es-ES" dirty="0" smtClean="0"/>
              <a:t> and dense plasma,</a:t>
            </a:r>
            <a:r>
              <a:rPr lang="es-ES" baseline="0" dirty="0" smtClean="0"/>
              <a:t> quantum </a:t>
            </a:r>
            <a:r>
              <a:rPr lang="es-ES" baseline="0" dirty="0" err="1" smtClean="0"/>
              <a:t>fluctuations</a:t>
            </a:r>
            <a:r>
              <a:rPr lang="es-ES" baseline="0" dirty="0" smtClean="0"/>
              <a:t> led to </a:t>
            </a:r>
            <a:r>
              <a:rPr lang="es-ES" baseline="0" dirty="0" err="1" smtClean="0"/>
              <a:t>macroscopic</a:t>
            </a:r>
            <a:r>
              <a:rPr lang="es-ES" baseline="0" dirty="0" smtClean="0"/>
              <a:t> </a:t>
            </a:r>
            <a:r>
              <a:rPr lang="es-ES" baseline="0" dirty="0" err="1" smtClean="0"/>
              <a:t>over</a:t>
            </a:r>
            <a:r>
              <a:rPr lang="es-ES" baseline="0" dirty="0" smtClean="0"/>
              <a:t> and </a:t>
            </a:r>
            <a:r>
              <a:rPr lang="es-ES" baseline="0" dirty="0" err="1" smtClean="0"/>
              <a:t>underdensities</a:t>
            </a:r>
            <a:r>
              <a:rPr lang="es-ES" baseline="0" dirty="0" smtClean="0"/>
              <a:t> </a:t>
            </a:r>
            <a:r>
              <a:rPr lang="es-ES" baseline="0" dirty="0" err="1" smtClean="0"/>
              <a:t>after</a:t>
            </a:r>
            <a:r>
              <a:rPr lang="es-ES" baseline="0" dirty="0" smtClean="0"/>
              <a:t> </a:t>
            </a:r>
            <a:r>
              <a:rPr lang="es-ES" baseline="0" dirty="0" err="1" smtClean="0"/>
              <a:t>inflation</a:t>
            </a:r>
            <a:r>
              <a:rPr lang="es-ES" baseline="0" dirty="0" smtClean="0"/>
              <a:t>. </a:t>
            </a:r>
            <a:r>
              <a:rPr lang="es-ES" baseline="0" dirty="0" err="1" smtClean="0"/>
              <a:t>Gravity</a:t>
            </a:r>
            <a:r>
              <a:rPr lang="es-ES" baseline="0" dirty="0" smtClean="0"/>
              <a:t> </a:t>
            </a:r>
            <a:r>
              <a:rPr lang="es-ES" baseline="0" dirty="0" err="1" smtClean="0"/>
              <a:t>is</a:t>
            </a:r>
            <a:r>
              <a:rPr lang="es-ES" baseline="0" dirty="0" smtClean="0"/>
              <a:t> a </a:t>
            </a:r>
            <a:r>
              <a:rPr lang="es-ES" baseline="0" dirty="0" err="1" smtClean="0"/>
              <a:t>driving</a:t>
            </a:r>
            <a:r>
              <a:rPr lang="es-ES" baseline="0" dirty="0" smtClean="0"/>
              <a:t> </a:t>
            </a:r>
            <a:r>
              <a:rPr lang="es-ES" baseline="0" dirty="0" err="1" smtClean="0"/>
              <a:t>force</a:t>
            </a:r>
            <a:r>
              <a:rPr lang="es-ES" baseline="0" dirty="0" smtClean="0"/>
              <a:t> </a:t>
            </a:r>
            <a:r>
              <a:rPr lang="es-ES" baseline="0" dirty="0" err="1" smtClean="0"/>
              <a:t>leading</a:t>
            </a:r>
            <a:r>
              <a:rPr lang="es-ES" baseline="0" dirty="0" smtClean="0"/>
              <a:t> to </a:t>
            </a:r>
            <a:r>
              <a:rPr lang="es-ES" baseline="0" dirty="0" err="1" smtClean="0"/>
              <a:t>deeper</a:t>
            </a:r>
            <a:r>
              <a:rPr lang="es-ES" baseline="0" dirty="0" smtClean="0"/>
              <a:t> </a:t>
            </a:r>
            <a:r>
              <a:rPr lang="es-ES" baseline="0" dirty="0" err="1" smtClean="0"/>
              <a:t>inhomogeneities</a:t>
            </a:r>
            <a:r>
              <a:rPr lang="es-ES" baseline="0" dirty="0" smtClean="0"/>
              <a:t>. At </a:t>
            </a:r>
            <a:r>
              <a:rPr lang="es-ES" baseline="0" dirty="0" err="1" smtClean="0"/>
              <a:t>the</a:t>
            </a:r>
            <a:r>
              <a:rPr lang="es-ES" baseline="0" dirty="0" smtClean="0"/>
              <a:t> </a:t>
            </a:r>
            <a:r>
              <a:rPr lang="es-ES" baseline="0" dirty="0" err="1" smtClean="0"/>
              <a:t>same</a:t>
            </a:r>
            <a:r>
              <a:rPr lang="es-ES" baseline="0" dirty="0" smtClean="0"/>
              <a:t> time </a:t>
            </a:r>
            <a:r>
              <a:rPr lang="es-ES" baseline="0" dirty="0" err="1" smtClean="0"/>
              <a:t>photon</a:t>
            </a:r>
            <a:r>
              <a:rPr lang="es-ES" baseline="0" dirty="0" smtClean="0"/>
              <a:t> </a:t>
            </a:r>
            <a:r>
              <a:rPr lang="es-ES" baseline="0" dirty="0" err="1" smtClean="0"/>
              <a:t>pressure</a:t>
            </a:r>
            <a:r>
              <a:rPr lang="es-ES" baseline="0" dirty="0" smtClean="0"/>
              <a:t> tries to </a:t>
            </a:r>
            <a:r>
              <a:rPr lang="es-ES" baseline="0" dirty="0" err="1" smtClean="0"/>
              <a:t>restore</a:t>
            </a:r>
            <a:r>
              <a:rPr lang="es-ES" baseline="0" dirty="0" smtClean="0"/>
              <a:t> </a:t>
            </a:r>
            <a:r>
              <a:rPr lang="es-ES" baseline="0" dirty="0" err="1" smtClean="0"/>
              <a:t>or</a:t>
            </a:r>
            <a:r>
              <a:rPr lang="es-ES" baseline="0" dirty="0" smtClean="0"/>
              <a:t> erase </a:t>
            </a:r>
            <a:r>
              <a:rPr lang="es-ES" baseline="0" dirty="0" err="1" smtClean="0"/>
              <a:t>the</a:t>
            </a:r>
            <a:r>
              <a:rPr lang="es-ES" baseline="0" dirty="0" smtClean="0"/>
              <a:t> </a:t>
            </a:r>
            <a:r>
              <a:rPr lang="es-ES" baseline="0" dirty="0" err="1" smtClean="0"/>
              <a:t>inhomogeneities</a:t>
            </a:r>
            <a:r>
              <a:rPr lang="es-ES" baseline="0" dirty="0" smtClean="0"/>
              <a:t> </a:t>
            </a:r>
            <a:r>
              <a:rPr lang="es-ES" baseline="0" dirty="0" err="1" smtClean="0"/>
              <a:t>by</a:t>
            </a:r>
            <a:r>
              <a:rPr lang="es-ES" baseline="0" dirty="0" smtClean="0"/>
              <a:t> </a:t>
            </a:r>
            <a:r>
              <a:rPr lang="es-ES" baseline="0" dirty="0" err="1" smtClean="0"/>
              <a:t>pushing</a:t>
            </a:r>
            <a:r>
              <a:rPr lang="es-ES" baseline="0" dirty="0" smtClean="0"/>
              <a:t> </a:t>
            </a:r>
            <a:r>
              <a:rPr lang="es-ES" baseline="0" dirty="0" err="1" smtClean="0"/>
              <a:t>baryons</a:t>
            </a:r>
            <a:r>
              <a:rPr lang="es-ES" baseline="0" dirty="0" smtClean="0"/>
              <a:t> </a:t>
            </a:r>
            <a:r>
              <a:rPr lang="es-ES" baseline="0" dirty="0" err="1" smtClean="0"/>
              <a:t>around</a:t>
            </a:r>
            <a:r>
              <a:rPr lang="es-ES" baseline="0" dirty="0" smtClean="0"/>
              <a:t>. </a:t>
            </a:r>
            <a:r>
              <a:rPr lang="es-ES" baseline="0" dirty="0" err="1" smtClean="0"/>
              <a:t>This</a:t>
            </a:r>
            <a:r>
              <a:rPr lang="es-ES" baseline="0" dirty="0" smtClean="0"/>
              <a:t> </a:t>
            </a:r>
            <a:r>
              <a:rPr lang="es-ES" baseline="0" dirty="0" err="1" smtClean="0"/>
              <a:t>tug</a:t>
            </a:r>
            <a:r>
              <a:rPr lang="es-ES" baseline="0" dirty="0" smtClean="0"/>
              <a:t> of </a:t>
            </a:r>
            <a:r>
              <a:rPr lang="es-ES" baseline="0" dirty="0" err="1" smtClean="0"/>
              <a:t>war</a:t>
            </a:r>
            <a:r>
              <a:rPr lang="es-ES" baseline="0" dirty="0" smtClean="0"/>
              <a:t> lead to </a:t>
            </a:r>
            <a:r>
              <a:rPr lang="es-ES" baseline="0" dirty="0" err="1" smtClean="0"/>
              <a:t>the</a:t>
            </a:r>
            <a:r>
              <a:rPr lang="es-ES" baseline="0" dirty="0" smtClean="0"/>
              <a:t> </a:t>
            </a:r>
            <a:r>
              <a:rPr lang="es-ES" baseline="0" dirty="0" err="1" smtClean="0"/>
              <a:t>Baryon</a:t>
            </a:r>
            <a:r>
              <a:rPr lang="es-ES" baseline="0" dirty="0" smtClean="0"/>
              <a:t> </a:t>
            </a:r>
            <a:r>
              <a:rPr lang="es-ES" baseline="0" dirty="0" err="1" smtClean="0"/>
              <a:t>Acoustic</a:t>
            </a:r>
            <a:r>
              <a:rPr lang="es-ES" baseline="0" dirty="0" smtClean="0"/>
              <a:t> </a:t>
            </a:r>
            <a:r>
              <a:rPr lang="es-ES" baseline="0" dirty="0" err="1" smtClean="0"/>
              <a:t>Oscillations</a:t>
            </a:r>
            <a:r>
              <a:rPr lang="es-ES" baseline="0" dirty="0" smtClean="0"/>
              <a:t>. </a:t>
            </a:r>
            <a:r>
              <a:rPr lang="es-ES" baseline="0" dirty="0" err="1" smtClean="0"/>
              <a:t>The</a:t>
            </a:r>
            <a:r>
              <a:rPr lang="es-ES" baseline="0" dirty="0" smtClean="0"/>
              <a:t> </a:t>
            </a:r>
            <a:r>
              <a:rPr lang="es-ES" baseline="0" dirty="0" err="1" smtClean="0"/>
              <a:t>largest</a:t>
            </a:r>
            <a:r>
              <a:rPr lang="es-ES" baseline="0" dirty="0" smtClean="0"/>
              <a:t> </a:t>
            </a:r>
            <a:r>
              <a:rPr lang="es-ES" baseline="0" dirty="0" err="1" smtClean="0"/>
              <a:t>distance</a:t>
            </a:r>
            <a:r>
              <a:rPr lang="es-ES" baseline="0" dirty="0" smtClean="0"/>
              <a:t> </a:t>
            </a:r>
            <a:r>
              <a:rPr lang="es-ES" baseline="0" dirty="0" err="1" smtClean="0"/>
              <a:t>these</a:t>
            </a:r>
            <a:r>
              <a:rPr lang="es-ES" baseline="0" dirty="0" smtClean="0"/>
              <a:t> </a:t>
            </a:r>
            <a:r>
              <a:rPr lang="es-ES" baseline="0" dirty="0" err="1" smtClean="0"/>
              <a:t>waves</a:t>
            </a:r>
            <a:r>
              <a:rPr lang="es-ES" baseline="0" dirty="0" smtClean="0"/>
              <a:t> </a:t>
            </a:r>
            <a:r>
              <a:rPr lang="es-ES" baseline="0" dirty="0" err="1" smtClean="0"/>
              <a:t>have</a:t>
            </a:r>
            <a:r>
              <a:rPr lang="es-ES" baseline="0" dirty="0" smtClean="0"/>
              <a:t> </a:t>
            </a:r>
            <a:r>
              <a:rPr lang="es-ES" baseline="0" dirty="0" err="1" smtClean="0"/>
              <a:t>travelled</a:t>
            </a:r>
            <a:r>
              <a:rPr lang="es-ES" baseline="0" dirty="0" smtClean="0"/>
              <a:t> </a:t>
            </a:r>
            <a:r>
              <a:rPr lang="es-ES" baseline="0" dirty="0" err="1" smtClean="0"/>
              <a:t>since</a:t>
            </a:r>
            <a:r>
              <a:rPr lang="es-ES" baseline="0" dirty="0" smtClean="0"/>
              <a:t> </a:t>
            </a:r>
            <a:r>
              <a:rPr lang="es-ES" baseline="0" dirty="0" err="1" smtClean="0"/>
              <a:t>the</a:t>
            </a:r>
            <a:r>
              <a:rPr lang="es-ES" baseline="0" dirty="0" smtClean="0"/>
              <a:t> BB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t>
            </a:r>
          </a:p>
          <a:p>
            <a:endParaRPr lang="es-ES" baseline="0" dirty="0" smtClean="0"/>
          </a:p>
          <a:p>
            <a:r>
              <a:rPr lang="es-ES" baseline="0" dirty="0" err="1" smtClean="0"/>
              <a:t>This</a:t>
            </a:r>
            <a:r>
              <a:rPr lang="es-ES" baseline="0" dirty="0" smtClean="0"/>
              <a:t> </a:t>
            </a:r>
            <a:r>
              <a:rPr lang="es-ES" baseline="0" dirty="0" err="1" smtClean="0"/>
              <a:t>was</a:t>
            </a:r>
            <a:r>
              <a:rPr lang="es-ES" baseline="0" dirty="0" smtClean="0"/>
              <a:t> </a:t>
            </a:r>
            <a:r>
              <a:rPr lang="es-ES" baseline="0" dirty="0" err="1" smtClean="0"/>
              <a:t>imprinted</a:t>
            </a:r>
            <a:r>
              <a:rPr lang="es-ES" baseline="0" dirty="0" smtClean="0"/>
              <a:t> </a:t>
            </a:r>
            <a:r>
              <a:rPr lang="es-ES" baseline="0" dirty="0" err="1" smtClean="0"/>
              <a:t>on</a:t>
            </a:r>
            <a:r>
              <a:rPr lang="es-ES" baseline="0" dirty="0" smtClean="0"/>
              <a:t> </a:t>
            </a:r>
            <a:r>
              <a:rPr lang="es-ES" baseline="0" dirty="0" err="1" smtClean="0"/>
              <a:t>the</a:t>
            </a:r>
            <a:r>
              <a:rPr lang="es-ES" baseline="0" dirty="0" smtClean="0"/>
              <a:t> light </a:t>
            </a:r>
            <a:r>
              <a:rPr lang="es-ES" baseline="0" dirty="0" err="1" smtClean="0"/>
              <a:t>that</a:t>
            </a:r>
            <a:r>
              <a:rPr lang="es-ES" baseline="0" dirty="0" smtClean="0"/>
              <a:t> </a:t>
            </a:r>
            <a:r>
              <a:rPr lang="es-ES" baseline="0" dirty="0" err="1" smtClean="0"/>
              <a:t>escaped</a:t>
            </a:r>
            <a:r>
              <a:rPr lang="es-ES" baseline="0" dirty="0" smtClean="0"/>
              <a:t> once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became</a:t>
            </a:r>
            <a:r>
              <a:rPr lang="es-ES" baseline="0" dirty="0" smtClean="0"/>
              <a:t> </a:t>
            </a:r>
            <a:r>
              <a:rPr lang="es-ES" baseline="0" dirty="0" err="1" smtClean="0"/>
              <a:t>transparent</a:t>
            </a:r>
            <a:r>
              <a:rPr lang="es-ES" baseline="0" dirty="0" smtClean="0"/>
              <a:t>. </a:t>
            </a:r>
            <a:r>
              <a:rPr lang="es-ES" baseline="0" dirty="0" err="1" smtClean="0"/>
              <a:t>The</a:t>
            </a:r>
            <a:r>
              <a:rPr lang="es-ES" baseline="0" dirty="0" smtClean="0"/>
              <a:t> </a:t>
            </a:r>
            <a:r>
              <a:rPr lang="es-ES" baseline="0" dirty="0" err="1" smtClean="0"/>
              <a:t>microwave</a:t>
            </a:r>
            <a:r>
              <a:rPr lang="es-ES" baseline="0" dirty="0" smtClean="0"/>
              <a:t> </a:t>
            </a:r>
            <a:r>
              <a:rPr lang="es-ES" baseline="0" dirty="0" err="1" smtClean="0"/>
              <a:t>sky</a:t>
            </a:r>
            <a:r>
              <a:rPr lang="es-ES" baseline="0" dirty="0" smtClean="0"/>
              <a:t> </a:t>
            </a:r>
            <a:r>
              <a:rPr lang="es-ES" baseline="0" dirty="0" err="1" smtClean="0"/>
              <a:t>is</a:t>
            </a:r>
            <a:r>
              <a:rPr lang="es-ES" baseline="0" dirty="0" smtClean="0"/>
              <a:t> </a:t>
            </a:r>
            <a:r>
              <a:rPr lang="es-ES" baseline="0" dirty="0" err="1" smtClean="0"/>
              <a:t>constant</a:t>
            </a:r>
            <a:r>
              <a:rPr lang="es-ES" baseline="0" dirty="0" smtClean="0"/>
              <a:t> (</a:t>
            </a:r>
            <a:r>
              <a:rPr lang="es-ES" baseline="0" dirty="0" err="1" smtClean="0"/>
              <a:t>exc</a:t>
            </a:r>
            <a:r>
              <a:rPr lang="es-ES" baseline="0" dirty="0" smtClean="0"/>
              <a:t> </a:t>
            </a:r>
            <a:r>
              <a:rPr lang="es-ES" baseline="0" dirty="0" err="1" smtClean="0"/>
              <a:t>Galactic</a:t>
            </a:r>
            <a:r>
              <a:rPr lang="es-ES" baseline="0" dirty="0" smtClean="0"/>
              <a:t> </a:t>
            </a:r>
            <a:r>
              <a:rPr lang="es-ES" baseline="0" dirty="0" err="1" smtClean="0"/>
              <a:t>plane</a:t>
            </a:r>
            <a:r>
              <a:rPr lang="es-ES" baseline="0" dirty="0" smtClean="0"/>
              <a:t>) at </a:t>
            </a:r>
            <a:r>
              <a:rPr lang="es-ES" baseline="0" dirty="0" err="1" smtClean="0"/>
              <a:t>first</a:t>
            </a:r>
            <a:r>
              <a:rPr lang="es-ES" baseline="0" dirty="0" smtClean="0"/>
              <a:t> </a:t>
            </a:r>
            <a:r>
              <a:rPr lang="es-ES" baseline="0" dirty="0" err="1" smtClean="0"/>
              <a:t>sight</a:t>
            </a:r>
            <a:r>
              <a:rPr lang="es-ES" baseline="0" dirty="0" smtClean="0"/>
              <a:t>, at 2.7K. </a:t>
            </a:r>
            <a:r>
              <a:rPr lang="es-ES" baseline="0" dirty="0" err="1" smtClean="0"/>
              <a:t>We</a:t>
            </a:r>
            <a:r>
              <a:rPr lang="es-ES" baseline="0" dirty="0" smtClean="0"/>
              <a:t> </a:t>
            </a:r>
            <a:r>
              <a:rPr lang="es-ES" baseline="0" dirty="0" err="1" smtClean="0"/>
              <a:t>want</a:t>
            </a:r>
            <a:r>
              <a:rPr lang="es-ES" baseline="0" dirty="0" smtClean="0"/>
              <a:t> to look at </a:t>
            </a:r>
            <a:r>
              <a:rPr lang="es-ES" baseline="0" dirty="0" err="1" smtClean="0"/>
              <a:t>the</a:t>
            </a:r>
            <a:r>
              <a:rPr lang="es-ES" baseline="0" dirty="0" smtClean="0"/>
              <a:t> </a:t>
            </a:r>
            <a:r>
              <a:rPr lang="es-ES" baseline="0" dirty="0" err="1" smtClean="0"/>
              <a:t>tiny</a:t>
            </a:r>
            <a:r>
              <a:rPr lang="es-ES" baseline="0" dirty="0" smtClean="0"/>
              <a:t> </a:t>
            </a:r>
            <a:r>
              <a:rPr lang="es-ES" baseline="0" dirty="0" err="1" smtClean="0"/>
              <a:t>fluctuations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very</a:t>
            </a:r>
            <a:r>
              <a:rPr lang="es-ES" baseline="0" dirty="0" smtClean="0"/>
              <a:t> </a:t>
            </a:r>
            <a:r>
              <a:rPr lang="es-ES" baseline="0" dirty="0" err="1" smtClean="0"/>
              <a:t>rich</a:t>
            </a:r>
            <a:r>
              <a:rPr lang="es-ES" baseline="0" dirty="0" smtClean="0"/>
              <a:t> </a:t>
            </a:r>
            <a:r>
              <a:rPr lang="es-ES" baseline="0" dirty="0" err="1" smtClean="0"/>
              <a:t>information</a:t>
            </a:r>
            <a:r>
              <a:rPr lang="es-ES" baseline="0" dirty="0" smtClean="0"/>
              <a:t>. </a:t>
            </a:r>
            <a:r>
              <a:rPr lang="es-ES" baseline="0" dirty="0" err="1" smtClean="0"/>
              <a:t>We</a:t>
            </a:r>
            <a:r>
              <a:rPr lang="es-ES" baseline="0" dirty="0" smtClean="0"/>
              <a:t> </a:t>
            </a:r>
            <a:r>
              <a:rPr lang="es-ES" baseline="0" dirty="0" err="1" smtClean="0"/>
              <a:t>decompose</a:t>
            </a:r>
            <a:r>
              <a:rPr lang="es-ES" baseline="0" dirty="0" smtClean="0"/>
              <a:t> </a:t>
            </a:r>
            <a:r>
              <a:rPr lang="es-ES" baseline="0" dirty="0" err="1" smtClean="0"/>
              <a:t>the</a:t>
            </a:r>
            <a:r>
              <a:rPr lang="es-ES" baseline="0" dirty="0" smtClean="0"/>
              <a:t> </a:t>
            </a:r>
            <a:r>
              <a:rPr lang="es-ES" baseline="0" dirty="0" err="1" smtClean="0"/>
              <a:t>sky</a:t>
            </a:r>
            <a:r>
              <a:rPr lang="es-ES" baseline="0" dirty="0" smtClean="0"/>
              <a:t> </a:t>
            </a:r>
            <a:r>
              <a:rPr lang="es-ES" baseline="0" dirty="0" err="1" smtClean="0"/>
              <a:t>into</a:t>
            </a:r>
            <a:r>
              <a:rPr lang="es-ES" baseline="0" dirty="0" smtClean="0"/>
              <a:t> a set of </a:t>
            </a:r>
            <a:r>
              <a:rPr lang="es-ES" baseline="0" dirty="0" err="1" smtClean="0"/>
              <a:t>contributing</a:t>
            </a:r>
            <a:r>
              <a:rPr lang="es-ES" baseline="0" dirty="0" smtClean="0"/>
              <a:t> </a:t>
            </a:r>
            <a:r>
              <a:rPr lang="es-ES" baseline="0" dirty="0" err="1" smtClean="0"/>
              <a:t>waves</a:t>
            </a:r>
            <a:r>
              <a:rPr lang="es-ES" baseline="0" dirty="0" smtClean="0"/>
              <a:t> </a:t>
            </a:r>
            <a:r>
              <a:rPr lang="es-ES" baseline="0" dirty="0" err="1" smtClean="0"/>
              <a:t>with</a:t>
            </a:r>
            <a:r>
              <a:rPr lang="es-ES" baseline="0" dirty="0" smtClean="0"/>
              <a:t> </a:t>
            </a:r>
            <a:r>
              <a:rPr lang="es-ES" baseline="0" dirty="0" err="1" smtClean="0"/>
              <a:t>different</a:t>
            </a:r>
            <a:r>
              <a:rPr lang="es-ES" baseline="0" dirty="0" smtClean="0"/>
              <a:t> </a:t>
            </a:r>
            <a:r>
              <a:rPr lang="es-ES" baseline="0" dirty="0" err="1" smtClean="0"/>
              <a:t>wavelengths</a:t>
            </a:r>
            <a:r>
              <a:rPr lang="es-ES" baseline="0" dirty="0" smtClean="0"/>
              <a:t>. </a:t>
            </a:r>
            <a:r>
              <a:rPr lang="es-ES" baseline="0" dirty="0" err="1" smtClean="0"/>
              <a:t>Each</a:t>
            </a:r>
            <a:r>
              <a:rPr lang="es-ES" baseline="0" dirty="0" smtClean="0"/>
              <a:t> </a:t>
            </a:r>
            <a:r>
              <a:rPr lang="es-ES" baseline="0" dirty="0" err="1" smtClean="0"/>
              <a:t>wavelength</a:t>
            </a:r>
            <a:r>
              <a:rPr lang="es-ES" baseline="0" dirty="0" smtClean="0"/>
              <a:t> has a </a:t>
            </a:r>
            <a:r>
              <a:rPr lang="es-ES" baseline="0" dirty="0" err="1" smtClean="0"/>
              <a:t>specific</a:t>
            </a:r>
            <a:r>
              <a:rPr lang="es-ES" baseline="0" dirty="0" smtClean="0"/>
              <a:t> </a:t>
            </a:r>
            <a:r>
              <a:rPr lang="es-ES" baseline="0" dirty="0" err="1" smtClean="0"/>
              <a:t>strength</a:t>
            </a:r>
            <a:r>
              <a:rPr lang="es-ES" baseline="0" dirty="0" smtClean="0"/>
              <a:t>.</a:t>
            </a:r>
          </a:p>
          <a:p>
            <a:r>
              <a:rPr lang="es-ES" baseline="0" dirty="0" err="1" smtClean="0"/>
              <a:t>Solving</a:t>
            </a:r>
            <a:r>
              <a:rPr lang="es-ES" baseline="0" dirty="0" smtClean="0"/>
              <a:t> </a:t>
            </a:r>
            <a:r>
              <a:rPr lang="es-ES" baseline="0" dirty="0" err="1" smtClean="0"/>
              <a:t>the</a:t>
            </a:r>
            <a:r>
              <a:rPr lang="es-ES" baseline="0" dirty="0" smtClean="0"/>
              <a:t> fluid </a:t>
            </a:r>
            <a:r>
              <a:rPr lang="es-ES" baseline="0" dirty="0" err="1" smtClean="0"/>
              <a:t>equations</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major</a:t>
            </a:r>
            <a:r>
              <a:rPr lang="es-ES" baseline="0" dirty="0" smtClean="0"/>
              <a:t> </a:t>
            </a:r>
            <a:r>
              <a:rPr lang="es-ES" baseline="0" dirty="0" err="1" smtClean="0"/>
              <a:t>components</a:t>
            </a:r>
            <a:r>
              <a:rPr lang="es-ES" baseline="0" dirty="0" smtClean="0"/>
              <a:t> of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Boltzmann</a:t>
            </a:r>
            <a:r>
              <a:rPr lang="es-ES" baseline="0" dirty="0" smtClean="0"/>
              <a:t> </a:t>
            </a:r>
            <a:r>
              <a:rPr lang="es-ES" baseline="0" dirty="0" err="1" smtClean="0"/>
              <a:t>equations</a:t>
            </a:r>
            <a:r>
              <a:rPr lang="es-ES" baseline="0" dirty="0" smtClean="0"/>
              <a:t>, a </a:t>
            </a:r>
            <a:r>
              <a:rPr lang="es-ES" baseline="0" dirty="0" err="1" smtClean="0"/>
              <a:t>few</a:t>
            </a:r>
            <a:r>
              <a:rPr lang="es-ES" baseline="0" dirty="0" smtClean="0"/>
              <a:t> </a:t>
            </a:r>
            <a:r>
              <a:rPr lang="es-ES" baseline="0" dirty="0" err="1" smtClean="0"/>
              <a:t>specialized</a:t>
            </a:r>
            <a:r>
              <a:rPr lang="es-ES" baseline="0" dirty="0" smtClean="0"/>
              <a:t> </a:t>
            </a:r>
            <a:r>
              <a:rPr lang="es-ES" baseline="0" dirty="0" err="1" smtClean="0"/>
              <a:t>codes</a:t>
            </a:r>
            <a:r>
              <a:rPr lang="es-ES" baseline="0" dirty="0" smtClean="0"/>
              <a:t> do </a:t>
            </a:r>
            <a:r>
              <a:rPr lang="es-ES" baseline="0" dirty="0" err="1" smtClean="0"/>
              <a:t>this</a:t>
            </a:r>
            <a:r>
              <a:rPr lang="es-ES" baseline="0" dirty="0" smtClean="0"/>
              <a:t>), </a:t>
            </a:r>
            <a:r>
              <a:rPr lang="es-ES" baseline="0" dirty="0" err="1" smtClean="0"/>
              <a:t>gives</a:t>
            </a:r>
            <a:r>
              <a:rPr lang="es-ES" baseline="0" dirty="0" smtClean="0"/>
              <a:t> </a:t>
            </a:r>
            <a:r>
              <a:rPr lang="es-ES" baseline="0" dirty="0" err="1" smtClean="0"/>
              <a:t>your</a:t>
            </a:r>
            <a:r>
              <a:rPr lang="es-ES" baseline="0" dirty="0" smtClean="0"/>
              <a:t> </a:t>
            </a:r>
            <a:r>
              <a:rPr lang="es-ES" baseline="0" dirty="0" err="1" smtClean="0"/>
              <a:t>prediction</a:t>
            </a:r>
            <a:r>
              <a:rPr lang="es-ES" baseline="0" dirty="0" smtClean="0"/>
              <a:t> </a:t>
            </a:r>
            <a:r>
              <a:rPr lang="es-ES" baseline="0" dirty="0" err="1" smtClean="0"/>
              <a:t>for</a:t>
            </a:r>
            <a:r>
              <a:rPr lang="es-ES" baseline="0" dirty="0" smtClean="0"/>
              <a:t> </a:t>
            </a:r>
            <a:r>
              <a:rPr lang="es-ES" baseline="0" dirty="0" err="1" smtClean="0"/>
              <a:t>this</a:t>
            </a:r>
            <a:r>
              <a:rPr lang="es-ES" baseline="0" dirty="0" smtClean="0"/>
              <a:t> </a:t>
            </a:r>
            <a:r>
              <a:rPr lang="es-ES" baseline="0" dirty="0" err="1" smtClean="0"/>
              <a:t>power</a:t>
            </a:r>
            <a:r>
              <a:rPr lang="es-ES" baseline="0" dirty="0" smtClean="0"/>
              <a:t> </a:t>
            </a:r>
            <a:r>
              <a:rPr lang="es-ES" baseline="0" dirty="0" err="1" smtClean="0"/>
              <a:t>spectrum</a:t>
            </a:r>
            <a:r>
              <a:rPr lang="es-ES" baseline="0" dirty="0" smtClean="0"/>
              <a:t>.</a:t>
            </a:r>
          </a:p>
          <a:p>
            <a:endParaRPr lang="es-ES" baseline="0" dirty="0" smtClean="0"/>
          </a:p>
          <a:p>
            <a:r>
              <a:rPr lang="es-ES" baseline="0" dirty="0" err="1" smtClean="0"/>
              <a:t>We</a:t>
            </a:r>
            <a:r>
              <a:rPr lang="es-ES" baseline="0" dirty="0" smtClean="0"/>
              <a:t> can </a:t>
            </a:r>
            <a:r>
              <a:rPr lang="es-ES" baseline="0" dirty="0" err="1" smtClean="0"/>
              <a:t>measure</a:t>
            </a:r>
            <a:r>
              <a:rPr lang="es-ES" baseline="0" dirty="0" smtClean="0"/>
              <a:t> </a:t>
            </a:r>
            <a:r>
              <a:rPr lang="es-ES" baseline="0" dirty="0" err="1" smtClean="0"/>
              <a:t>the</a:t>
            </a:r>
            <a:r>
              <a:rPr lang="es-ES" baseline="0" dirty="0" smtClean="0"/>
              <a:t> angular </a:t>
            </a:r>
            <a:r>
              <a:rPr lang="es-ES" baseline="0" dirty="0" err="1" smtClean="0"/>
              <a:t>size</a:t>
            </a:r>
            <a:r>
              <a:rPr lang="es-ES" baseline="0" dirty="0" smtClean="0"/>
              <a:t> of </a:t>
            </a:r>
            <a:r>
              <a:rPr lang="es-ES" baseline="0" dirty="0" err="1" smtClean="0"/>
              <a:t>this</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and relate </a:t>
            </a:r>
            <a:r>
              <a:rPr lang="es-ES" baseline="0" dirty="0" err="1" smtClean="0"/>
              <a:t>it</a:t>
            </a:r>
            <a:r>
              <a:rPr lang="es-ES" baseline="0" dirty="0" smtClean="0"/>
              <a:t> to </a:t>
            </a:r>
            <a:r>
              <a:rPr lang="es-ES" baseline="0" dirty="0" err="1" smtClean="0"/>
              <a:t>the</a:t>
            </a:r>
            <a:r>
              <a:rPr lang="es-ES" baseline="0" dirty="0" smtClean="0"/>
              <a:t> </a:t>
            </a:r>
            <a:r>
              <a:rPr lang="es-ES" baseline="0" dirty="0" err="1" smtClean="0"/>
              <a:t>physical</a:t>
            </a:r>
            <a:r>
              <a:rPr lang="es-ES" baseline="0" dirty="0" smtClean="0"/>
              <a:t> </a:t>
            </a:r>
            <a:r>
              <a:rPr lang="es-ES" baseline="0" dirty="0" err="1" smtClean="0"/>
              <a:t>size</a:t>
            </a:r>
            <a:r>
              <a:rPr lang="es-ES" baseline="0" dirty="0" smtClean="0"/>
              <a:t> and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contains</a:t>
            </a:r>
            <a:r>
              <a:rPr lang="es-ES" baseline="0" dirty="0" smtClean="0"/>
              <a:t> </a:t>
            </a:r>
            <a:r>
              <a:rPr lang="es-ES" baseline="0" dirty="0" err="1" smtClean="0"/>
              <a:t>cosmological</a:t>
            </a:r>
            <a:r>
              <a:rPr lang="es-ES" baseline="0" dirty="0" smtClean="0"/>
              <a:t> </a:t>
            </a:r>
            <a:r>
              <a:rPr lang="es-ES" baseline="0" dirty="0" err="1" smtClean="0"/>
              <a:t>information</a:t>
            </a:r>
            <a:endParaRPr lang="es-ES" dirty="0"/>
          </a:p>
        </p:txBody>
      </p:sp>
      <p:sp>
        <p:nvSpPr>
          <p:cNvPr id="4" name="Slide Number Placeholder 3"/>
          <p:cNvSpPr>
            <a:spLocks noGrp="1"/>
          </p:cNvSpPr>
          <p:nvPr>
            <p:ph type="sldNum" sz="quarter" idx="10"/>
          </p:nvPr>
        </p:nvSpPr>
        <p:spPr/>
        <p:txBody>
          <a:bodyPr/>
          <a:lstStyle/>
          <a:p>
            <a:fld id="{32C09FFF-D9A9-C348-A703-CF909E036357}" type="slidenum">
              <a:rPr lang="en-US"/>
              <a:pPr/>
              <a:t>15</a:t>
            </a:fld>
            <a:endParaRPr lang="en-US"/>
          </a:p>
        </p:txBody>
      </p:sp>
    </p:spTree>
    <p:extLst>
      <p:ext uri="{BB962C8B-B14F-4D97-AF65-F5344CB8AC3E}">
        <p14:creationId xmlns:p14="http://schemas.microsoft.com/office/powerpoint/2010/main" val="1070539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err="1" smtClean="0"/>
              <a:t>The</a:t>
            </a:r>
            <a:r>
              <a:rPr lang="es-ES" dirty="0" smtClean="0"/>
              <a:t> </a:t>
            </a:r>
            <a:r>
              <a:rPr lang="es-ES" dirty="0" err="1" smtClean="0"/>
              <a:t>Early</a:t>
            </a:r>
            <a:r>
              <a:rPr lang="es-ES" dirty="0" smtClean="0"/>
              <a:t> </a:t>
            </a:r>
            <a:r>
              <a:rPr lang="es-ES" dirty="0" err="1" smtClean="0"/>
              <a:t>Universe</a:t>
            </a:r>
            <a:r>
              <a:rPr lang="es-ES" dirty="0" smtClean="0"/>
              <a:t> </a:t>
            </a:r>
            <a:r>
              <a:rPr lang="es-ES" dirty="0" err="1" smtClean="0"/>
              <a:t>was</a:t>
            </a:r>
            <a:r>
              <a:rPr lang="es-ES" dirty="0" smtClean="0"/>
              <a:t> </a:t>
            </a:r>
            <a:r>
              <a:rPr lang="es-ES" dirty="0" err="1" smtClean="0"/>
              <a:t>hot</a:t>
            </a:r>
            <a:r>
              <a:rPr lang="es-ES" dirty="0" smtClean="0"/>
              <a:t> and dense plasma,</a:t>
            </a:r>
            <a:r>
              <a:rPr lang="es-ES" baseline="0" dirty="0" smtClean="0"/>
              <a:t> quantum </a:t>
            </a:r>
            <a:r>
              <a:rPr lang="es-ES" baseline="0" dirty="0" err="1" smtClean="0"/>
              <a:t>fluctuations</a:t>
            </a:r>
            <a:r>
              <a:rPr lang="es-ES" baseline="0" dirty="0" smtClean="0"/>
              <a:t> led to </a:t>
            </a:r>
            <a:r>
              <a:rPr lang="es-ES" baseline="0" dirty="0" err="1" smtClean="0"/>
              <a:t>macroscopic</a:t>
            </a:r>
            <a:r>
              <a:rPr lang="es-ES" baseline="0" dirty="0" smtClean="0"/>
              <a:t> </a:t>
            </a:r>
            <a:r>
              <a:rPr lang="es-ES" baseline="0" dirty="0" err="1" smtClean="0"/>
              <a:t>over</a:t>
            </a:r>
            <a:r>
              <a:rPr lang="es-ES" baseline="0" dirty="0" smtClean="0"/>
              <a:t> and </a:t>
            </a:r>
            <a:r>
              <a:rPr lang="es-ES" baseline="0" dirty="0" err="1" smtClean="0"/>
              <a:t>underdensities</a:t>
            </a:r>
            <a:r>
              <a:rPr lang="es-ES" baseline="0" dirty="0" smtClean="0"/>
              <a:t> </a:t>
            </a:r>
            <a:r>
              <a:rPr lang="es-ES" baseline="0" dirty="0" err="1" smtClean="0"/>
              <a:t>after</a:t>
            </a:r>
            <a:r>
              <a:rPr lang="es-ES" baseline="0" dirty="0" smtClean="0"/>
              <a:t> </a:t>
            </a:r>
            <a:r>
              <a:rPr lang="es-ES" baseline="0" dirty="0" err="1" smtClean="0"/>
              <a:t>inflation</a:t>
            </a:r>
            <a:r>
              <a:rPr lang="es-ES" baseline="0" dirty="0" smtClean="0"/>
              <a:t>. </a:t>
            </a:r>
            <a:r>
              <a:rPr lang="es-ES" baseline="0" dirty="0" err="1" smtClean="0"/>
              <a:t>Gravity</a:t>
            </a:r>
            <a:r>
              <a:rPr lang="es-ES" baseline="0" dirty="0" smtClean="0"/>
              <a:t> </a:t>
            </a:r>
            <a:r>
              <a:rPr lang="es-ES" baseline="0" dirty="0" err="1" smtClean="0"/>
              <a:t>is</a:t>
            </a:r>
            <a:r>
              <a:rPr lang="es-ES" baseline="0" dirty="0" smtClean="0"/>
              <a:t> a </a:t>
            </a:r>
            <a:r>
              <a:rPr lang="es-ES" baseline="0" dirty="0" err="1" smtClean="0"/>
              <a:t>driving</a:t>
            </a:r>
            <a:r>
              <a:rPr lang="es-ES" baseline="0" dirty="0" smtClean="0"/>
              <a:t> </a:t>
            </a:r>
            <a:r>
              <a:rPr lang="es-ES" baseline="0" dirty="0" err="1" smtClean="0"/>
              <a:t>force</a:t>
            </a:r>
            <a:r>
              <a:rPr lang="es-ES" baseline="0" dirty="0" smtClean="0"/>
              <a:t> </a:t>
            </a:r>
            <a:r>
              <a:rPr lang="es-ES" baseline="0" dirty="0" err="1" smtClean="0"/>
              <a:t>leading</a:t>
            </a:r>
            <a:r>
              <a:rPr lang="es-ES" baseline="0" dirty="0" smtClean="0"/>
              <a:t> to </a:t>
            </a:r>
            <a:r>
              <a:rPr lang="es-ES" baseline="0" dirty="0" err="1" smtClean="0"/>
              <a:t>deeper</a:t>
            </a:r>
            <a:r>
              <a:rPr lang="es-ES" baseline="0" dirty="0" smtClean="0"/>
              <a:t> </a:t>
            </a:r>
            <a:r>
              <a:rPr lang="es-ES" baseline="0" dirty="0" err="1" smtClean="0"/>
              <a:t>inhomogeneities</a:t>
            </a:r>
            <a:r>
              <a:rPr lang="es-ES" baseline="0" dirty="0" smtClean="0"/>
              <a:t>. At </a:t>
            </a:r>
            <a:r>
              <a:rPr lang="es-ES" baseline="0" dirty="0" err="1" smtClean="0"/>
              <a:t>the</a:t>
            </a:r>
            <a:r>
              <a:rPr lang="es-ES" baseline="0" dirty="0" smtClean="0"/>
              <a:t> </a:t>
            </a:r>
            <a:r>
              <a:rPr lang="es-ES" baseline="0" dirty="0" err="1" smtClean="0"/>
              <a:t>same</a:t>
            </a:r>
            <a:r>
              <a:rPr lang="es-ES" baseline="0" dirty="0" smtClean="0"/>
              <a:t> time </a:t>
            </a:r>
            <a:r>
              <a:rPr lang="es-ES" baseline="0" dirty="0" err="1" smtClean="0"/>
              <a:t>photon</a:t>
            </a:r>
            <a:r>
              <a:rPr lang="es-ES" baseline="0" dirty="0" smtClean="0"/>
              <a:t> </a:t>
            </a:r>
            <a:r>
              <a:rPr lang="es-ES" baseline="0" dirty="0" err="1" smtClean="0"/>
              <a:t>pressure</a:t>
            </a:r>
            <a:r>
              <a:rPr lang="es-ES" baseline="0" dirty="0" smtClean="0"/>
              <a:t> tries to </a:t>
            </a:r>
            <a:r>
              <a:rPr lang="es-ES" baseline="0" dirty="0" err="1" smtClean="0"/>
              <a:t>restore</a:t>
            </a:r>
            <a:r>
              <a:rPr lang="es-ES" baseline="0" dirty="0" smtClean="0"/>
              <a:t> </a:t>
            </a:r>
            <a:r>
              <a:rPr lang="es-ES" baseline="0" dirty="0" err="1" smtClean="0"/>
              <a:t>or</a:t>
            </a:r>
            <a:r>
              <a:rPr lang="es-ES" baseline="0" dirty="0" smtClean="0"/>
              <a:t> erase </a:t>
            </a:r>
            <a:r>
              <a:rPr lang="es-ES" baseline="0" dirty="0" err="1" smtClean="0"/>
              <a:t>the</a:t>
            </a:r>
            <a:r>
              <a:rPr lang="es-ES" baseline="0" dirty="0" smtClean="0"/>
              <a:t> </a:t>
            </a:r>
            <a:r>
              <a:rPr lang="es-ES" baseline="0" dirty="0" err="1" smtClean="0"/>
              <a:t>inhomogeneities</a:t>
            </a:r>
            <a:r>
              <a:rPr lang="es-ES" baseline="0" dirty="0" smtClean="0"/>
              <a:t> </a:t>
            </a:r>
            <a:r>
              <a:rPr lang="es-ES" baseline="0" dirty="0" err="1" smtClean="0"/>
              <a:t>by</a:t>
            </a:r>
            <a:r>
              <a:rPr lang="es-ES" baseline="0" dirty="0" smtClean="0"/>
              <a:t> </a:t>
            </a:r>
            <a:r>
              <a:rPr lang="es-ES" baseline="0" dirty="0" err="1" smtClean="0"/>
              <a:t>pushing</a:t>
            </a:r>
            <a:r>
              <a:rPr lang="es-ES" baseline="0" dirty="0" smtClean="0"/>
              <a:t> </a:t>
            </a:r>
            <a:r>
              <a:rPr lang="es-ES" baseline="0" dirty="0" err="1" smtClean="0"/>
              <a:t>baryons</a:t>
            </a:r>
            <a:r>
              <a:rPr lang="es-ES" baseline="0" dirty="0" smtClean="0"/>
              <a:t> </a:t>
            </a:r>
            <a:r>
              <a:rPr lang="es-ES" baseline="0" dirty="0" err="1" smtClean="0"/>
              <a:t>around</a:t>
            </a:r>
            <a:r>
              <a:rPr lang="es-ES" baseline="0" dirty="0" smtClean="0"/>
              <a:t>. </a:t>
            </a:r>
            <a:r>
              <a:rPr lang="es-ES" baseline="0" dirty="0" err="1" smtClean="0"/>
              <a:t>This</a:t>
            </a:r>
            <a:r>
              <a:rPr lang="es-ES" baseline="0" dirty="0" smtClean="0"/>
              <a:t> </a:t>
            </a:r>
            <a:r>
              <a:rPr lang="es-ES" baseline="0" dirty="0" err="1" smtClean="0"/>
              <a:t>tug</a:t>
            </a:r>
            <a:r>
              <a:rPr lang="es-ES" baseline="0" dirty="0" smtClean="0"/>
              <a:t> of </a:t>
            </a:r>
            <a:r>
              <a:rPr lang="es-ES" baseline="0" dirty="0" err="1" smtClean="0"/>
              <a:t>war</a:t>
            </a:r>
            <a:r>
              <a:rPr lang="es-ES" baseline="0" dirty="0" smtClean="0"/>
              <a:t> lead to </a:t>
            </a:r>
            <a:r>
              <a:rPr lang="es-ES" baseline="0" dirty="0" err="1" smtClean="0"/>
              <a:t>the</a:t>
            </a:r>
            <a:r>
              <a:rPr lang="es-ES" baseline="0" dirty="0" smtClean="0"/>
              <a:t> </a:t>
            </a:r>
            <a:r>
              <a:rPr lang="es-ES" baseline="0" dirty="0" err="1" smtClean="0"/>
              <a:t>Baryon</a:t>
            </a:r>
            <a:r>
              <a:rPr lang="es-ES" baseline="0" dirty="0" smtClean="0"/>
              <a:t> </a:t>
            </a:r>
            <a:r>
              <a:rPr lang="es-ES" baseline="0" dirty="0" err="1" smtClean="0"/>
              <a:t>Acoustic</a:t>
            </a:r>
            <a:r>
              <a:rPr lang="es-ES" baseline="0" dirty="0" smtClean="0"/>
              <a:t> </a:t>
            </a:r>
            <a:r>
              <a:rPr lang="es-ES" baseline="0" dirty="0" err="1" smtClean="0"/>
              <a:t>Oscillations</a:t>
            </a:r>
            <a:r>
              <a:rPr lang="es-ES" baseline="0" dirty="0" smtClean="0"/>
              <a:t>. </a:t>
            </a:r>
            <a:r>
              <a:rPr lang="es-ES" baseline="0" dirty="0" err="1" smtClean="0"/>
              <a:t>The</a:t>
            </a:r>
            <a:r>
              <a:rPr lang="es-ES" baseline="0" dirty="0" smtClean="0"/>
              <a:t> </a:t>
            </a:r>
            <a:r>
              <a:rPr lang="es-ES" baseline="0" dirty="0" err="1" smtClean="0"/>
              <a:t>largest</a:t>
            </a:r>
            <a:r>
              <a:rPr lang="es-ES" baseline="0" dirty="0" smtClean="0"/>
              <a:t> </a:t>
            </a:r>
            <a:r>
              <a:rPr lang="es-ES" baseline="0" dirty="0" err="1" smtClean="0"/>
              <a:t>distance</a:t>
            </a:r>
            <a:r>
              <a:rPr lang="es-ES" baseline="0" dirty="0" smtClean="0"/>
              <a:t> </a:t>
            </a:r>
            <a:r>
              <a:rPr lang="es-ES" baseline="0" dirty="0" err="1" smtClean="0"/>
              <a:t>these</a:t>
            </a:r>
            <a:r>
              <a:rPr lang="es-ES" baseline="0" dirty="0" smtClean="0"/>
              <a:t> </a:t>
            </a:r>
            <a:r>
              <a:rPr lang="es-ES" baseline="0" dirty="0" err="1" smtClean="0"/>
              <a:t>waves</a:t>
            </a:r>
            <a:r>
              <a:rPr lang="es-ES" baseline="0" dirty="0" smtClean="0"/>
              <a:t> </a:t>
            </a:r>
            <a:r>
              <a:rPr lang="es-ES" baseline="0" dirty="0" err="1" smtClean="0"/>
              <a:t>have</a:t>
            </a:r>
            <a:r>
              <a:rPr lang="es-ES" baseline="0" dirty="0" smtClean="0"/>
              <a:t> </a:t>
            </a:r>
            <a:r>
              <a:rPr lang="es-ES" baseline="0" dirty="0" err="1" smtClean="0"/>
              <a:t>travelled</a:t>
            </a:r>
            <a:r>
              <a:rPr lang="es-ES" baseline="0" dirty="0" smtClean="0"/>
              <a:t> </a:t>
            </a:r>
            <a:r>
              <a:rPr lang="es-ES" baseline="0" dirty="0" err="1" smtClean="0"/>
              <a:t>since</a:t>
            </a:r>
            <a:r>
              <a:rPr lang="es-ES" baseline="0" dirty="0" smtClean="0"/>
              <a:t> </a:t>
            </a:r>
            <a:r>
              <a:rPr lang="es-ES" baseline="0" dirty="0" err="1" smtClean="0"/>
              <a:t>the</a:t>
            </a:r>
            <a:r>
              <a:rPr lang="es-ES" baseline="0" dirty="0" smtClean="0"/>
              <a:t> BB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t>
            </a:r>
          </a:p>
          <a:p>
            <a:endParaRPr lang="es-ES" baseline="0" dirty="0" smtClean="0"/>
          </a:p>
          <a:p>
            <a:r>
              <a:rPr lang="es-ES" baseline="0" dirty="0" err="1" smtClean="0"/>
              <a:t>This</a:t>
            </a:r>
            <a:r>
              <a:rPr lang="es-ES" baseline="0" dirty="0" smtClean="0"/>
              <a:t> </a:t>
            </a:r>
            <a:r>
              <a:rPr lang="es-ES" baseline="0" dirty="0" err="1" smtClean="0"/>
              <a:t>was</a:t>
            </a:r>
            <a:r>
              <a:rPr lang="es-ES" baseline="0" dirty="0" smtClean="0"/>
              <a:t> </a:t>
            </a:r>
            <a:r>
              <a:rPr lang="es-ES" baseline="0" dirty="0" err="1" smtClean="0"/>
              <a:t>imprinted</a:t>
            </a:r>
            <a:r>
              <a:rPr lang="es-ES" baseline="0" dirty="0" smtClean="0"/>
              <a:t> </a:t>
            </a:r>
            <a:r>
              <a:rPr lang="es-ES" baseline="0" dirty="0" err="1" smtClean="0"/>
              <a:t>on</a:t>
            </a:r>
            <a:r>
              <a:rPr lang="es-ES" baseline="0" dirty="0" smtClean="0"/>
              <a:t> </a:t>
            </a:r>
            <a:r>
              <a:rPr lang="es-ES" baseline="0" dirty="0" err="1" smtClean="0"/>
              <a:t>the</a:t>
            </a:r>
            <a:r>
              <a:rPr lang="es-ES" baseline="0" dirty="0" smtClean="0"/>
              <a:t> light </a:t>
            </a:r>
            <a:r>
              <a:rPr lang="es-ES" baseline="0" dirty="0" err="1" smtClean="0"/>
              <a:t>that</a:t>
            </a:r>
            <a:r>
              <a:rPr lang="es-ES" baseline="0" dirty="0" smtClean="0"/>
              <a:t> </a:t>
            </a:r>
            <a:r>
              <a:rPr lang="es-ES" baseline="0" dirty="0" err="1" smtClean="0"/>
              <a:t>escaped</a:t>
            </a:r>
            <a:r>
              <a:rPr lang="es-ES" baseline="0" dirty="0" smtClean="0"/>
              <a:t> once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became</a:t>
            </a:r>
            <a:r>
              <a:rPr lang="es-ES" baseline="0" dirty="0" smtClean="0"/>
              <a:t> </a:t>
            </a:r>
            <a:r>
              <a:rPr lang="es-ES" baseline="0" dirty="0" err="1" smtClean="0"/>
              <a:t>transparent</a:t>
            </a:r>
            <a:r>
              <a:rPr lang="es-ES" baseline="0" dirty="0" smtClean="0"/>
              <a:t>. </a:t>
            </a:r>
            <a:r>
              <a:rPr lang="es-ES" baseline="0" dirty="0" err="1" smtClean="0"/>
              <a:t>The</a:t>
            </a:r>
            <a:r>
              <a:rPr lang="es-ES" baseline="0" dirty="0" smtClean="0"/>
              <a:t> </a:t>
            </a:r>
            <a:r>
              <a:rPr lang="es-ES" baseline="0" dirty="0" err="1" smtClean="0"/>
              <a:t>microwave</a:t>
            </a:r>
            <a:r>
              <a:rPr lang="es-ES" baseline="0" dirty="0" smtClean="0"/>
              <a:t> </a:t>
            </a:r>
            <a:r>
              <a:rPr lang="es-ES" baseline="0" dirty="0" err="1" smtClean="0"/>
              <a:t>sky</a:t>
            </a:r>
            <a:r>
              <a:rPr lang="es-ES" baseline="0" dirty="0" smtClean="0"/>
              <a:t> </a:t>
            </a:r>
            <a:r>
              <a:rPr lang="es-ES" baseline="0" dirty="0" err="1" smtClean="0"/>
              <a:t>is</a:t>
            </a:r>
            <a:r>
              <a:rPr lang="es-ES" baseline="0" dirty="0" smtClean="0"/>
              <a:t> </a:t>
            </a:r>
            <a:r>
              <a:rPr lang="es-ES" baseline="0" dirty="0" err="1" smtClean="0"/>
              <a:t>constant</a:t>
            </a:r>
            <a:r>
              <a:rPr lang="es-ES" baseline="0" dirty="0" smtClean="0"/>
              <a:t> (</a:t>
            </a:r>
            <a:r>
              <a:rPr lang="es-ES" baseline="0" dirty="0" err="1" smtClean="0"/>
              <a:t>exc</a:t>
            </a:r>
            <a:r>
              <a:rPr lang="es-ES" baseline="0" dirty="0" smtClean="0"/>
              <a:t> </a:t>
            </a:r>
            <a:r>
              <a:rPr lang="es-ES" baseline="0" dirty="0" err="1" smtClean="0"/>
              <a:t>Galactic</a:t>
            </a:r>
            <a:r>
              <a:rPr lang="es-ES" baseline="0" dirty="0" smtClean="0"/>
              <a:t> </a:t>
            </a:r>
            <a:r>
              <a:rPr lang="es-ES" baseline="0" dirty="0" err="1" smtClean="0"/>
              <a:t>plane</a:t>
            </a:r>
            <a:r>
              <a:rPr lang="es-ES" baseline="0" dirty="0" smtClean="0"/>
              <a:t>) at </a:t>
            </a:r>
            <a:r>
              <a:rPr lang="es-ES" baseline="0" dirty="0" err="1" smtClean="0"/>
              <a:t>first</a:t>
            </a:r>
            <a:r>
              <a:rPr lang="es-ES" baseline="0" dirty="0" smtClean="0"/>
              <a:t> </a:t>
            </a:r>
            <a:r>
              <a:rPr lang="es-ES" baseline="0" dirty="0" err="1" smtClean="0"/>
              <a:t>sight</a:t>
            </a:r>
            <a:r>
              <a:rPr lang="es-ES" baseline="0" dirty="0" smtClean="0"/>
              <a:t>, at 2.7K. </a:t>
            </a:r>
            <a:r>
              <a:rPr lang="es-ES" baseline="0" dirty="0" err="1" smtClean="0"/>
              <a:t>We</a:t>
            </a:r>
            <a:r>
              <a:rPr lang="es-ES" baseline="0" dirty="0" smtClean="0"/>
              <a:t> </a:t>
            </a:r>
            <a:r>
              <a:rPr lang="es-ES" baseline="0" dirty="0" err="1" smtClean="0"/>
              <a:t>want</a:t>
            </a:r>
            <a:r>
              <a:rPr lang="es-ES" baseline="0" dirty="0" smtClean="0"/>
              <a:t> to look at </a:t>
            </a:r>
            <a:r>
              <a:rPr lang="es-ES" baseline="0" dirty="0" err="1" smtClean="0"/>
              <a:t>the</a:t>
            </a:r>
            <a:r>
              <a:rPr lang="es-ES" baseline="0" dirty="0" smtClean="0"/>
              <a:t> </a:t>
            </a:r>
            <a:r>
              <a:rPr lang="es-ES" baseline="0" dirty="0" err="1" smtClean="0"/>
              <a:t>tiny</a:t>
            </a:r>
            <a:r>
              <a:rPr lang="es-ES" baseline="0" dirty="0" smtClean="0"/>
              <a:t> </a:t>
            </a:r>
            <a:r>
              <a:rPr lang="es-ES" baseline="0" dirty="0" err="1" smtClean="0"/>
              <a:t>fluctuations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very</a:t>
            </a:r>
            <a:r>
              <a:rPr lang="es-ES" baseline="0" dirty="0" smtClean="0"/>
              <a:t> </a:t>
            </a:r>
            <a:r>
              <a:rPr lang="es-ES" baseline="0" dirty="0" err="1" smtClean="0"/>
              <a:t>rich</a:t>
            </a:r>
            <a:r>
              <a:rPr lang="es-ES" baseline="0" dirty="0" smtClean="0"/>
              <a:t> </a:t>
            </a:r>
            <a:r>
              <a:rPr lang="es-ES" baseline="0" dirty="0" err="1" smtClean="0"/>
              <a:t>information</a:t>
            </a:r>
            <a:r>
              <a:rPr lang="es-ES" baseline="0" dirty="0" smtClean="0"/>
              <a:t>. </a:t>
            </a:r>
            <a:r>
              <a:rPr lang="es-ES" baseline="0" dirty="0" err="1" smtClean="0"/>
              <a:t>We</a:t>
            </a:r>
            <a:r>
              <a:rPr lang="es-ES" baseline="0" dirty="0" smtClean="0"/>
              <a:t> </a:t>
            </a:r>
            <a:r>
              <a:rPr lang="es-ES" baseline="0" dirty="0" err="1" smtClean="0"/>
              <a:t>decompose</a:t>
            </a:r>
            <a:r>
              <a:rPr lang="es-ES" baseline="0" dirty="0" smtClean="0"/>
              <a:t> </a:t>
            </a:r>
            <a:r>
              <a:rPr lang="es-ES" baseline="0" dirty="0" err="1" smtClean="0"/>
              <a:t>the</a:t>
            </a:r>
            <a:r>
              <a:rPr lang="es-ES" baseline="0" dirty="0" smtClean="0"/>
              <a:t> </a:t>
            </a:r>
            <a:r>
              <a:rPr lang="es-ES" baseline="0" dirty="0" err="1" smtClean="0"/>
              <a:t>sky</a:t>
            </a:r>
            <a:r>
              <a:rPr lang="es-ES" baseline="0" dirty="0" smtClean="0"/>
              <a:t> </a:t>
            </a:r>
            <a:r>
              <a:rPr lang="es-ES" baseline="0" dirty="0" err="1" smtClean="0"/>
              <a:t>into</a:t>
            </a:r>
            <a:r>
              <a:rPr lang="es-ES" baseline="0" dirty="0" smtClean="0"/>
              <a:t> a set of </a:t>
            </a:r>
            <a:r>
              <a:rPr lang="es-ES" baseline="0" dirty="0" err="1" smtClean="0"/>
              <a:t>contributing</a:t>
            </a:r>
            <a:r>
              <a:rPr lang="es-ES" baseline="0" dirty="0" smtClean="0"/>
              <a:t> </a:t>
            </a:r>
            <a:r>
              <a:rPr lang="es-ES" baseline="0" dirty="0" err="1" smtClean="0"/>
              <a:t>waves</a:t>
            </a:r>
            <a:r>
              <a:rPr lang="es-ES" baseline="0" dirty="0" smtClean="0"/>
              <a:t> </a:t>
            </a:r>
            <a:r>
              <a:rPr lang="es-ES" baseline="0" dirty="0" err="1" smtClean="0"/>
              <a:t>with</a:t>
            </a:r>
            <a:r>
              <a:rPr lang="es-ES" baseline="0" dirty="0" smtClean="0"/>
              <a:t> </a:t>
            </a:r>
            <a:r>
              <a:rPr lang="es-ES" baseline="0" dirty="0" err="1" smtClean="0"/>
              <a:t>different</a:t>
            </a:r>
            <a:r>
              <a:rPr lang="es-ES" baseline="0" dirty="0" smtClean="0"/>
              <a:t> </a:t>
            </a:r>
            <a:r>
              <a:rPr lang="es-ES" baseline="0" dirty="0" err="1" smtClean="0"/>
              <a:t>wavelengths</a:t>
            </a:r>
            <a:r>
              <a:rPr lang="es-ES" baseline="0" dirty="0" smtClean="0"/>
              <a:t>. </a:t>
            </a:r>
            <a:r>
              <a:rPr lang="es-ES" baseline="0" dirty="0" err="1" smtClean="0"/>
              <a:t>Each</a:t>
            </a:r>
            <a:r>
              <a:rPr lang="es-ES" baseline="0" dirty="0" smtClean="0"/>
              <a:t> </a:t>
            </a:r>
            <a:r>
              <a:rPr lang="es-ES" baseline="0" dirty="0" err="1" smtClean="0"/>
              <a:t>wavelength</a:t>
            </a:r>
            <a:r>
              <a:rPr lang="es-ES" baseline="0" dirty="0" smtClean="0"/>
              <a:t> has a </a:t>
            </a:r>
            <a:r>
              <a:rPr lang="es-ES" baseline="0" dirty="0" err="1" smtClean="0"/>
              <a:t>specific</a:t>
            </a:r>
            <a:r>
              <a:rPr lang="es-ES" baseline="0" dirty="0" smtClean="0"/>
              <a:t> </a:t>
            </a:r>
            <a:r>
              <a:rPr lang="es-ES" baseline="0" dirty="0" err="1" smtClean="0"/>
              <a:t>strength</a:t>
            </a:r>
            <a:r>
              <a:rPr lang="es-ES" baseline="0" dirty="0" smtClean="0"/>
              <a:t>.</a:t>
            </a:r>
          </a:p>
          <a:p>
            <a:r>
              <a:rPr lang="es-ES" baseline="0" dirty="0" err="1" smtClean="0"/>
              <a:t>Solving</a:t>
            </a:r>
            <a:r>
              <a:rPr lang="es-ES" baseline="0" dirty="0" smtClean="0"/>
              <a:t> </a:t>
            </a:r>
            <a:r>
              <a:rPr lang="es-ES" baseline="0" dirty="0" err="1" smtClean="0"/>
              <a:t>the</a:t>
            </a:r>
            <a:r>
              <a:rPr lang="es-ES" baseline="0" dirty="0" smtClean="0"/>
              <a:t> fluid </a:t>
            </a:r>
            <a:r>
              <a:rPr lang="es-ES" baseline="0" dirty="0" err="1" smtClean="0"/>
              <a:t>equations</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major</a:t>
            </a:r>
            <a:r>
              <a:rPr lang="es-ES" baseline="0" dirty="0" smtClean="0"/>
              <a:t> </a:t>
            </a:r>
            <a:r>
              <a:rPr lang="es-ES" baseline="0" dirty="0" err="1" smtClean="0"/>
              <a:t>components</a:t>
            </a:r>
            <a:r>
              <a:rPr lang="es-ES" baseline="0" dirty="0" smtClean="0"/>
              <a:t> of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Boltzmann</a:t>
            </a:r>
            <a:r>
              <a:rPr lang="es-ES" baseline="0" dirty="0" smtClean="0"/>
              <a:t> </a:t>
            </a:r>
            <a:r>
              <a:rPr lang="es-ES" baseline="0" dirty="0" err="1" smtClean="0"/>
              <a:t>equations</a:t>
            </a:r>
            <a:r>
              <a:rPr lang="es-ES" baseline="0" dirty="0" smtClean="0"/>
              <a:t>, a </a:t>
            </a:r>
            <a:r>
              <a:rPr lang="es-ES" baseline="0" dirty="0" err="1" smtClean="0"/>
              <a:t>few</a:t>
            </a:r>
            <a:r>
              <a:rPr lang="es-ES" baseline="0" dirty="0" smtClean="0"/>
              <a:t> </a:t>
            </a:r>
            <a:r>
              <a:rPr lang="es-ES" baseline="0" dirty="0" err="1" smtClean="0"/>
              <a:t>specialized</a:t>
            </a:r>
            <a:r>
              <a:rPr lang="es-ES" baseline="0" dirty="0" smtClean="0"/>
              <a:t> </a:t>
            </a:r>
            <a:r>
              <a:rPr lang="es-ES" baseline="0" dirty="0" err="1" smtClean="0"/>
              <a:t>codes</a:t>
            </a:r>
            <a:r>
              <a:rPr lang="es-ES" baseline="0" dirty="0" smtClean="0"/>
              <a:t> do </a:t>
            </a:r>
            <a:r>
              <a:rPr lang="es-ES" baseline="0" dirty="0" err="1" smtClean="0"/>
              <a:t>this</a:t>
            </a:r>
            <a:r>
              <a:rPr lang="es-ES" baseline="0" dirty="0" smtClean="0"/>
              <a:t>), </a:t>
            </a:r>
            <a:r>
              <a:rPr lang="es-ES" baseline="0" dirty="0" err="1" smtClean="0"/>
              <a:t>gives</a:t>
            </a:r>
            <a:r>
              <a:rPr lang="es-ES" baseline="0" dirty="0" smtClean="0"/>
              <a:t> </a:t>
            </a:r>
            <a:r>
              <a:rPr lang="es-ES" baseline="0" dirty="0" err="1" smtClean="0"/>
              <a:t>your</a:t>
            </a:r>
            <a:r>
              <a:rPr lang="es-ES" baseline="0" dirty="0" smtClean="0"/>
              <a:t> </a:t>
            </a:r>
            <a:r>
              <a:rPr lang="es-ES" baseline="0" dirty="0" err="1" smtClean="0"/>
              <a:t>prediction</a:t>
            </a:r>
            <a:r>
              <a:rPr lang="es-ES" baseline="0" dirty="0" smtClean="0"/>
              <a:t> </a:t>
            </a:r>
            <a:r>
              <a:rPr lang="es-ES" baseline="0" dirty="0" err="1" smtClean="0"/>
              <a:t>for</a:t>
            </a:r>
            <a:r>
              <a:rPr lang="es-ES" baseline="0" dirty="0" smtClean="0"/>
              <a:t> </a:t>
            </a:r>
            <a:r>
              <a:rPr lang="es-ES" baseline="0" dirty="0" err="1" smtClean="0"/>
              <a:t>this</a:t>
            </a:r>
            <a:r>
              <a:rPr lang="es-ES" baseline="0" dirty="0" smtClean="0"/>
              <a:t> </a:t>
            </a:r>
            <a:r>
              <a:rPr lang="es-ES" baseline="0" dirty="0" err="1" smtClean="0"/>
              <a:t>power</a:t>
            </a:r>
            <a:r>
              <a:rPr lang="es-ES" baseline="0" dirty="0" smtClean="0"/>
              <a:t> </a:t>
            </a:r>
            <a:r>
              <a:rPr lang="es-ES" baseline="0" dirty="0" err="1" smtClean="0"/>
              <a:t>spectrum</a:t>
            </a:r>
            <a:r>
              <a:rPr lang="es-ES" baseline="0" dirty="0" smtClean="0"/>
              <a:t>.</a:t>
            </a:r>
          </a:p>
          <a:p>
            <a:endParaRPr lang="es-ES" baseline="0" dirty="0" smtClean="0"/>
          </a:p>
          <a:p>
            <a:r>
              <a:rPr lang="es-ES" baseline="0" dirty="0" err="1" smtClean="0"/>
              <a:t>We</a:t>
            </a:r>
            <a:r>
              <a:rPr lang="es-ES" baseline="0" dirty="0" smtClean="0"/>
              <a:t> can </a:t>
            </a:r>
            <a:r>
              <a:rPr lang="es-ES" baseline="0" dirty="0" err="1" smtClean="0"/>
              <a:t>measure</a:t>
            </a:r>
            <a:r>
              <a:rPr lang="es-ES" baseline="0" dirty="0" smtClean="0"/>
              <a:t> </a:t>
            </a:r>
            <a:r>
              <a:rPr lang="es-ES" baseline="0" dirty="0" err="1" smtClean="0"/>
              <a:t>the</a:t>
            </a:r>
            <a:r>
              <a:rPr lang="es-ES" baseline="0" dirty="0" smtClean="0"/>
              <a:t> angular </a:t>
            </a:r>
            <a:r>
              <a:rPr lang="es-ES" baseline="0" dirty="0" err="1" smtClean="0"/>
              <a:t>size</a:t>
            </a:r>
            <a:r>
              <a:rPr lang="es-ES" baseline="0" dirty="0" smtClean="0"/>
              <a:t> of </a:t>
            </a:r>
            <a:r>
              <a:rPr lang="es-ES" baseline="0" dirty="0" err="1" smtClean="0"/>
              <a:t>this</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and relate </a:t>
            </a:r>
            <a:r>
              <a:rPr lang="es-ES" baseline="0" dirty="0" err="1" smtClean="0"/>
              <a:t>it</a:t>
            </a:r>
            <a:r>
              <a:rPr lang="es-ES" baseline="0" dirty="0" smtClean="0"/>
              <a:t> to </a:t>
            </a:r>
            <a:r>
              <a:rPr lang="es-ES" baseline="0" dirty="0" err="1" smtClean="0"/>
              <a:t>the</a:t>
            </a:r>
            <a:r>
              <a:rPr lang="es-ES" baseline="0" dirty="0" smtClean="0"/>
              <a:t> </a:t>
            </a:r>
            <a:r>
              <a:rPr lang="es-ES" baseline="0" dirty="0" err="1" smtClean="0"/>
              <a:t>physical</a:t>
            </a:r>
            <a:r>
              <a:rPr lang="es-ES" baseline="0" dirty="0" smtClean="0"/>
              <a:t> </a:t>
            </a:r>
            <a:r>
              <a:rPr lang="es-ES" baseline="0" dirty="0" err="1" smtClean="0"/>
              <a:t>size</a:t>
            </a:r>
            <a:r>
              <a:rPr lang="es-ES" baseline="0" dirty="0" smtClean="0"/>
              <a:t> and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contains</a:t>
            </a:r>
            <a:r>
              <a:rPr lang="es-ES" baseline="0" dirty="0" smtClean="0"/>
              <a:t> </a:t>
            </a:r>
            <a:r>
              <a:rPr lang="es-ES" baseline="0" dirty="0" err="1" smtClean="0"/>
              <a:t>cosmological</a:t>
            </a:r>
            <a:r>
              <a:rPr lang="es-ES" baseline="0" dirty="0" smtClean="0"/>
              <a:t> </a:t>
            </a:r>
            <a:r>
              <a:rPr lang="es-ES" baseline="0" dirty="0" err="1" smtClean="0"/>
              <a:t>information</a:t>
            </a:r>
            <a:endParaRPr lang="es-ES" dirty="0"/>
          </a:p>
        </p:txBody>
      </p:sp>
      <p:sp>
        <p:nvSpPr>
          <p:cNvPr id="4" name="Slide Number Placeholder 3"/>
          <p:cNvSpPr>
            <a:spLocks noGrp="1"/>
          </p:cNvSpPr>
          <p:nvPr>
            <p:ph type="sldNum" sz="quarter" idx="10"/>
          </p:nvPr>
        </p:nvSpPr>
        <p:spPr/>
        <p:txBody>
          <a:bodyPr/>
          <a:lstStyle/>
          <a:p>
            <a:fld id="{32C09FFF-D9A9-C348-A703-CF909E036357}" type="slidenum">
              <a:rPr lang="en-US"/>
              <a:pPr/>
              <a:t>16</a:t>
            </a:fld>
            <a:endParaRPr lang="en-US"/>
          </a:p>
        </p:txBody>
      </p:sp>
    </p:spTree>
    <p:extLst>
      <p:ext uri="{BB962C8B-B14F-4D97-AF65-F5344CB8AC3E}">
        <p14:creationId xmlns:p14="http://schemas.microsoft.com/office/powerpoint/2010/main" val="1409871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err="1" smtClean="0"/>
              <a:t>The</a:t>
            </a:r>
            <a:r>
              <a:rPr lang="es-ES" dirty="0" smtClean="0"/>
              <a:t> </a:t>
            </a:r>
            <a:r>
              <a:rPr lang="es-ES" dirty="0" err="1" smtClean="0"/>
              <a:t>Early</a:t>
            </a:r>
            <a:r>
              <a:rPr lang="es-ES" dirty="0" smtClean="0"/>
              <a:t> </a:t>
            </a:r>
            <a:r>
              <a:rPr lang="es-ES" dirty="0" err="1" smtClean="0"/>
              <a:t>Universe</a:t>
            </a:r>
            <a:r>
              <a:rPr lang="es-ES" dirty="0" smtClean="0"/>
              <a:t> </a:t>
            </a:r>
            <a:r>
              <a:rPr lang="es-ES" dirty="0" err="1" smtClean="0"/>
              <a:t>was</a:t>
            </a:r>
            <a:r>
              <a:rPr lang="es-ES" dirty="0" smtClean="0"/>
              <a:t> </a:t>
            </a:r>
            <a:r>
              <a:rPr lang="es-ES" dirty="0" err="1" smtClean="0"/>
              <a:t>hot</a:t>
            </a:r>
            <a:r>
              <a:rPr lang="es-ES" dirty="0" smtClean="0"/>
              <a:t> and dense plasma,</a:t>
            </a:r>
            <a:r>
              <a:rPr lang="es-ES" baseline="0" dirty="0" smtClean="0"/>
              <a:t> quantum </a:t>
            </a:r>
            <a:r>
              <a:rPr lang="es-ES" baseline="0" dirty="0" err="1" smtClean="0"/>
              <a:t>fluctuations</a:t>
            </a:r>
            <a:r>
              <a:rPr lang="es-ES" baseline="0" dirty="0" smtClean="0"/>
              <a:t> led to </a:t>
            </a:r>
            <a:r>
              <a:rPr lang="es-ES" baseline="0" dirty="0" err="1" smtClean="0"/>
              <a:t>macroscopic</a:t>
            </a:r>
            <a:r>
              <a:rPr lang="es-ES" baseline="0" dirty="0" smtClean="0"/>
              <a:t> </a:t>
            </a:r>
            <a:r>
              <a:rPr lang="es-ES" baseline="0" dirty="0" err="1" smtClean="0"/>
              <a:t>over</a:t>
            </a:r>
            <a:r>
              <a:rPr lang="es-ES" baseline="0" dirty="0" smtClean="0"/>
              <a:t> and </a:t>
            </a:r>
            <a:r>
              <a:rPr lang="es-ES" baseline="0" dirty="0" err="1" smtClean="0"/>
              <a:t>underdensities</a:t>
            </a:r>
            <a:r>
              <a:rPr lang="es-ES" baseline="0" dirty="0" smtClean="0"/>
              <a:t> </a:t>
            </a:r>
            <a:r>
              <a:rPr lang="es-ES" baseline="0" dirty="0" err="1" smtClean="0"/>
              <a:t>after</a:t>
            </a:r>
            <a:r>
              <a:rPr lang="es-ES" baseline="0" dirty="0" smtClean="0"/>
              <a:t> </a:t>
            </a:r>
            <a:r>
              <a:rPr lang="es-ES" baseline="0" dirty="0" err="1" smtClean="0"/>
              <a:t>inflation</a:t>
            </a:r>
            <a:r>
              <a:rPr lang="es-ES" baseline="0" dirty="0" smtClean="0"/>
              <a:t>. </a:t>
            </a:r>
            <a:r>
              <a:rPr lang="es-ES" baseline="0" dirty="0" err="1" smtClean="0"/>
              <a:t>Gravity</a:t>
            </a:r>
            <a:r>
              <a:rPr lang="es-ES" baseline="0" dirty="0" smtClean="0"/>
              <a:t> </a:t>
            </a:r>
            <a:r>
              <a:rPr lang="es-ES" baseline="0" dirty="0" err="1" smtClean="0"/>
              <a:t>is</a:t>
            </a:r>
            <a:r>
              <a:rPr lang="es-ES" baseline="0" dirty="0" smtClean="0"/>
              <a:t> a </a:t>
            </a:r>
            <a:r>
              <a:rPr lang="es-ES" baseline="0" dirty="0" err="1" smtClean="0"/>
              <a:t>driving</a:t>
            </a:r>
            <a:r>
              <a:rPr lang="es-ES" baseline="0" dirty="0" smtClean="0"/>
              <a:t> </a:t>
            </a:r>
            <a:r>
              <a:rPr lang="es-ES" baseline="0" dirty="0" err="1" smtClean="0"/>
              <a:t>force</a:t>
            </a:r>
            <a:r>
              <a:rPr lang="es-ES" baseline="0" dirty="0" smtClean="0"/>
              <a:t> </a:t>
            </a:r>
            <a:r>
              <a:rPr lang="es-ES" baseline="0" dirty="0" err="1" smtClean="0"/>
              <a:t>leading</a:t>
            </a:r>
            <a:r>
              <a:rPr lang="es-ES" baseline="0" dirty="0" smtClean="0"/>
              <a:t> to </a:t>
            </a:r>
            <a:r>
              <a:rPr lang="es-ES" baseline="0" dirty="0" err="1" smtClean="0"/>
              <a:t>deeper</a:t>
            </a:r>
            <a:r>
              <a:rPr lang="es-ES" baseline="0" dirty="0" smtClean="0"/>
              <a:t> </a:t>
            </a:r>
            <a:r>
              <a:rPr lang="es-ES" baseline="0" dirty="0" err="1" smtClean="0"/>
              <a:t>inhomogeneities</a:t>
            </a:r>
            <a:r>
              <a:rPr lang="es-ES" baseline="0" dirty="0" smtClean="0"/>
              <a:t>. At </a:t>
            </a:r>
            <a:r>
              <a:rPr lang="es-ES" baseline="0" dirty="0" err="1" smtClean="0"/>
              <a:t>the</a:t>
            </a:r>
            <a:r>
              <a:rPr lang="es-ES" baseline="0" dirty="0" smtClean="0"/>
              <a:t> </a:t>
            </a:r>
            <a:r>
              <a:rPr lang="es-ES" baseline="0" dirty="0" err="1" smtClean="0"/>
              <a:t>same</a:t>
            </a:r>
            <a:r>
              <a:rPr lang="es-ES" baseline="0" dirty="0" smtClean="0"/>
              <a:t> time </a:t>
            </a:r>
            <a:r>
              <a:rPr lang="es-ES" baseline="0" dirty="0" err="1" smtClean="0"/>
              <a:t>photon</a:t>
            </a:r>
            <a:r>
              <a:rPr lang="es-ES" baseline="0" dirty="0" smtClean="0"/>
              <a:t> </a:t>
            </a:r>
            <a:r>
              <a:rPr lang="es-ES" baseline="0" dirty="0" err="1" smtClean="0"/>
              <a:t>pressure</a:t>
            </a:r>
            <a:r>
              <a:rPr lang="es-ES" baseline="0" dirty="0" smtClean="0"/>
              <a:t> tries to </a:t>
            </a:r>
            <a:r>
              <a:rPr lang="es-ES" baseline="0" dirty="0" err="1" smtClean="0"/>
              <a:t>restore</a:t>
            </a:r>
            <a:r>
              <a:rPr lang="es-ES" baseline="0" dirty="0" smtClean="0"/>
              <a:t> </a:t>
            </a:r>
            <a:r>
              <a:rPr lang="es-ES" baseline="0" dirty="0" err="1" smtClean="0"/>
              <a:t>or</a:t>
            </a:r>
            <a:r>
              <a:rPr lang="es-ES" baseline="0" dirty="0" smtClean="0"/>
              <a:t> erase </a:t>
            </a:r>
            <a:r>
              <a:rPr lang="es-ES" baseline="0" dirty="0" err="1" smtClean="0"/>
              <a:t>the</a:t>
            </a:r>
            <a:r>
              <a:rPr lang="es-ES" baseline="0" dirty="0" smtClean="0"/>
              <a:t> </a:t>
            </a:r>
            <a:r>
              <a:rPr lang="es-ES" baseline="0" dirty="0" err="1" smtClean="0"/>
              <a:t>inhomogeneities</a:t>
            </a:r>
            <a:r>
              <a:rPr lang="es-ES" baseline="0" dirty="0" smtClean="0"/>
              <a:t> </a:t>
            </a:r>
            <a:r>
              <a:rPr lang="es-ES" baseline="0" dirty="0" err="1" smtClean="0"/>
              <a:t>by</a:t>
            </a:r>
            <a:r>
              <a:rPr lang="es-ES" baseline="0" dirty="0" smtClean="0"/>
              <a:t> </a:t>
            </a:r>
            <a:r>
              <a:rPr lang="es-ES" baseline="0" dirty="0" err="1" smtClean="0"/>
              <a:t>pushing</a:t>
            </a:r>
            <a:r>
              <a:rPr lang="es-ES" baseline="0" dirty="0" smtClean="0"/>
              <a:t> </a:t>
            </a:r>
            <a:r>
              <a:rPr lang="es-ES" baseline="0" dirty="0" err="1" smtClean="0"/>
              <a:t>baryons</a:t>
            </a:r>
            <a:r>
              <a:rPr lang="es-ES" baseline="0" dirty="0" smtClean="0"/>
              <a:t> </a:t>
            </a:r>
            <a:r>
              <a:rPr lang="es-ES" baseline="0" dirty="0" err="1" smtClean="0"/>
              <a:t>around</a:t>
            </a:r>
            <a:r>
              <a:rPr lang="es-ES" baseline="0" dirty="0" smtClean="0"/>
              <a:t>. </a:t>
            </a:r>
            <a:r>
              <a:rPr lang="es-ES" baseline="0" dirty="0" err="1" smtClean="0"/>
              <a:t>This</a:t>
            </a:r>
            <a:r>
              <a:rPr lang="es-ES" baseline="0" dirty="0" smtClean="0"/>
              <a:t> </a:t>
            </a:r>
            <a:r>
              <a:rPr lang="es-ES" baseline="0" dirty="0" err="1" smtClean="0"/>
              <a:t>tug</a:t>
            </a:r>
            <a:r>
              <a:rPr lang="es-ES" baseline="0" dirty="0" smtClean="0"/>
              <a:t> of </a:t>
            </a:r>
            <a:r>
              <a:rPr lang="es-ES" baseline="0" dirty="0" err="1" smtClean="0"/>
              <a:t>war</a:t>
            </a:r>
            <a:r>
              <a:rPr lang="es-ES" baseline="0" dirty="0" smtClean="0"/>
              <a:t> lead to </a:t>
            </a:r>
            <a:r>
              <a:rPr lang="es-ES" baseline="0" dirty="0" err="1" smtClean="0"/>
              <a:t>the</a:t>
            </a:r>
            <a:r>
              <a:rPr lang="es-ES" baseline="0" dirty="0" smtClean="0"/>
              <a:t> </a:t>
            </a:r>
            <a:r>
              <a:rPr lang="es-ES" baseline="0" dirty="0" err="1" smtClean="0"/>
              <a:t>Baryon</a:t>
            </a:r>
            <a:r>
              <a:rPr lang="es-ES" baseline="0" dirty="0" smtClean="0"/>
              <a:t> </a:t>
            </a:r>
            <a:r>
              <a:rPr lang="es-ES" baseline="0" dirty="0" err="1" smtClean="0"/>
              <a:t>Acoustic</a:t>
            </a:r>
            <a:r>
              <a:rPr lang="es-ES" baseline="0" dirty="0" smtClean="0"/>
              <a:t> </a:t>
            </a:r>
            <a:r>
              <a:rPr lang="es-ES" baseline="0" dirty="0" err="1" smtClean="0"/>
              <a:t>Oscillations</a:t>
            </a:r>
            <a:r>
              <a:rPr lang="es-ES" baseline="0" dirty="0" smtClean="0"/>
              <a:t>. </a:t>
            </a:r>
            <a:r>
              <a:rPr lang="es-ES" baseline="0" dirty="0" err="1" smtClean="0"/>
              <a:t>The</a:t>
            </a:r>
            <a:r>
              <a:rPr lang="es-ES" baseline="0" dirty="0" smtClean="0"/>
              <a:t> </a:t>
            </a:r>
            <a:r>
              <a:rPr lang="es-ES" baseline="0" dirty="0" err="1" smtClean="0"/>
              <a:t>largest</a:t>
            </a:r>
            <a:r>
              <a:rPr lang="es-ES" baseline="0" dirty="0" smtClean="0"/>
              <a:t> </a:t>
            </a:r>
            <a:r>
              <a:rPr lang="es-ES" baseline="0" dirty="0" err="1" smtClean="0"/>
              <a:t>distance</a:t>
            </a:r>
            <a:r>
              <a:rPr lang="es-ES" baseline="0" dirty="0" smtClean="0"/>
              <a:t> </a:t>
            </a:r>
            <a:r>
              <a:rPr lang="es-ES" baseline="0" dirty="0" err="1" smtClean="0"/>
              <a:t>these</a:t>
            </a:r>
            <a:r>
              <a:rPr lang="es-ES" baseline="0" dirty="0" smtClean="0"/>
              <a:t> </a:t>
            </a:r>
            <a:r>
              <a:rPr lang="es-ES" baseline="0" dirty="0" err="1" smtClean="0"/>
              <a:t>waves</a:t>
            </a:r>
            <a:r>
              <a:rPr lang="es-ES" baseline="0" dirty="0" smtClean="0"/>
              <a:t> </a:t>
            </a:r>
            <a:r>
              <a:rPr lang="es-ES" baseline="0" dirty="0" err="1" smtClean="0"/>
              <a:t>have</a:t>
            </a:r>
            <a:r>
              <a:rPr lang="es-ES" baseline="0" dirty="0" smtClean="0"/>
              <a:t> </a:t>
            </a:r>
            <a:r>
              <a:rPr lang="es-ES" baseline="0" dirty="0" err="1" smtClean="0"/>
              <a:t>travelled</a:t>
            </a:r>
            <a:r>
              <a:rPr lang="es-ES" baseline="0" dirty="0" smtClean="0"/>
              <a:t> </a:t>
            </a:r>
            <a:r>
              <a:rPr lang="es-ES" baseline="0" dirty="0" err="1" smtClean="0"/>
              <a:t>since</a:t>
            </a:r>
            <a:r>
              <a:rPr lang="es-ES" baseline="0" dirty="0" smtClean="0"/>
              <a:t> </a:t>
            </a:r>
            <a:r>
              <a:rPr lang="es-ES" baseline="0" dirty="0" err="1" smtClean="0"/>
              <a:t>the</a:t>
            </a:r>
            <a:r>
              <a:rPr lang="es-ES" baseline="0" dirty="0" smtClean="0"/>
              <a:t> BB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t>
            </a:r>
          </a:p>
          <a:p>
            <a:endParaRPr lang="es-ES" baseline="0" dirty="0" smtClean="0"/>
          </a:p>
          <a:p>
            <a:r>
              <a:rPr lang="es-ES" baseline="0" dirty="0" err="1" smtClean="0"/>
              <a:t>This</a:t>
            </a:r>
            <a:r>
              <a:rPr lang="es-ES" baseline="0" dirty="0" smtClean="0"/>
              <a:t> </a:t>
            </a:r>
            <a:r>
              <a:rPr lang="es-ES" baseline="0" dirty="0" err="1" smtClean="0"/>
              <a:t>was</a:t>
            </a:r>
            <a:r>
              <a:rPr lang="es-ES" baseline="0" dirty="0" smtClean="0"/>
              <a:t> </a:t>
            </a:r>
            <a:r>
              <a:rPr lang="es-ES" baseline="0" dirty="0" err="1" smtClean="0"/>
              <a:t>imprinted</a:t>
            </a:r>
            <a:r>
              <a:rPr lang="es-ES" baseline="0" dirty="0" smtClean="0"/>
              <a:t> </a:t>
            </a:r>
            <a:r>
              <a:rPr lang="es-ES" baseline="0" dirty="0" err="1" smtClean="0"/>
              <a:t>on</a:t>
            </a:r>
            <a:r>
              <a:rPr lang="es-ES" baseline="0" dirty="0" smtClean="0"/>
              <a:t> </a:t>
            </a:r>
            <a:r>
              <a:rPr lang="es-ES" baseline="0" dirty="0" err="1" smtClean="0"/>
              <a:t>the</a:t>
            </a:r>
            <a:r>
              <a:rPr lang="es-ES" baseline="0" dirty="0" smtClean="0"/>
              <a:t> light </a:t>
            </a:r>
            <a:r>
              <a:rPr lang="es-ES" baseline="0" dirty="0" err="1" smtClean="0"/>
              <a:t>that</a:t>
            </a:r>
            <a:r>
              <a:rPr lang="es-ES" baseline="0" dirty="0" smtClean="0"/>
              <a:t> </a:t>
            </a:r>
            <a:r>
              <a:rPr lang="es-ES" baseline="0" dirty="0" err="1" smtClean="0"/>
              <a:t>escaped</a:t>
            </a:r>
            <a:r>
              <a:rPr lang="es-ES" baseline="0" dirty="0" smtClean="0"/>
              <a:t> once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became</a:t>
            </a:r>
            <a:r>
              <a:rPr lang="es-ES" baseline="0" dirty="0" smtClean="0"/>
              <a:t> </a:t>
            </a:r>
            <a:r>
              <a:rPr lang="es-ES" baseline="0" dirty="0" err="1" smtClean="0"/>
              <a:t>transparent</a:t>
            </a:r>
            <a:r>
              <a:rPr lang="es-ES" baseline="0" dirty="0" smtClean="0"/>
              <a:t>. </a:t>
            </a:r>
            <a:r>
              <a:rPr lang="es-ES" baseline="0" dirty="0" err="1" smtClean="0"/>
              <a:t>The</a:t>
            </a:r>
            <a:r>
              <a:rPr lang="es-ES" baseline="0" dirty="0" smtClean="0"/>
              <a:t> </a:t>
            </a:r>
            <a:r>
              <a:rPr lang="es-ES" baseline="0" dirty="0" err="1" smtClean="0"/>
              <a:t>microwave</a:t>
            </a:r>
            <a:r>
              <a:rPr lang="es-ES" baseline="0" dirty="0" smtClean="0"/>
              <a:t> </a:t>
            </a:r>
            <a:r>
              <a:rPr lang="es-ES" baseline="0" dirty="0" err="1" smtClean="0"/>
              <a:t>sky</a:t>
            </a:r>
            <a:r>
              <a:rPr lang="es-ES" baseline="0" dirty="0" smtClean="0"/>
              <a:t> </a:t>
            </a:r>
            <a:r>
              <a:rPr lang="es-ES" baseline="0" dirty="0" err="1" smtClean="0"/>
              <a:t>is</a:t>
            </a:r>
            <a:r>
              <a:rPr lang="es-ES" baseline="0" dirty="0" smtClean="0"/>
              <a:t> </a:t>
            </a:r>
            <a:r>
              <a:rPr lang="es-ES" baseline="0" dirty="0" err="1" smtClean="0"/>
              <a:t>constant</a:t>
            </a:r>
            <a:r>
              <a:rPr lang="es-ES" baseline="0" dirty="0" smtClean="0"/>
              <a:t> (</a:t>
            </a:r>
            <a:r>
              <a:rPr lang="es-ES" baseline="0" dirty="0" err="1" smtClean="0"/>
              <a:t>exc</a:t>
            </a:r>
            <a:r>
              <a:rPr lang="es-ES" baseline="0" dirty="0" smtClean="0"/>
              <a:t> </a:t>
            </a:r>
            <a:r>
              <a:rPr lang="es-ES" baseline="0" dirty="0" err="1" smtClean="0"/>
              <a:t>Galactic</a:t>
            </a:r>
            <a:r>
              <a:rPr lang="es-ES" baseline="0" dirty="0" smtClean="0"/>
              <a:t> </a:t>
            </a:r>
            <a:r>
              <a:rPr lang="es-ES" baseline="0" dirty="0" err="1" smtClean="0"/>
              <a:t>plane</a:t>
            </a:r>
            <a:r>
              <a:rPr lang="es-ES" baseline="0" dirty="0" smtClean="0"/>
              <a:t>) at </a:t>
            </a:r>
            <a:r>
              <a:rPr lang="es-ES" baseline="0" dirty="0" err="1" smtClean="0"/>
              <a:t>first</a:t>
            </a:r>
            <a:r>
              <a:rPr lang="es-ES" baseline="0" dirty="0" smtClean="0"/>
              <a:t> </a:t>
            </a:r>
            <a:r>
              <a:rPr lang="es-ES" baseline="0" dirty="0" err="1" smtClean="0"/>
              <a:t>sight</a:t>
            </a:r>
            <a:r>
              <a:rPr lang="es-ES" baseline="0" dirty="0" smtClean="0"/>
              <a:t>, at 2.7K. </a:t>
            </a:r>
            <a:r>
              <a:rPr lang="es-ES" baseline="0" dirty="0" err="1" smtClean="0"/>
              <a:t>We</a:t>
            </a:r>
            <a:r>
              <a:rPr lang="es-ES" baseline="0" dirty="0" smtClean="0"/>
              <a:t> </a:t>
            </a:r>
            <a:r>
              <a:rPr lang="es-ES" baseline="0" dirty="0" err="1" smtClean="0"/>
              <a:t>want</a:t>
            </a:r>
            <a:r>
              <a:rPr lang="es-ES" baseline="0" dirty="0" smtClean="0"/>
              <a:t> to look at </a:t>
            </a:r>
            <a:r>
              <a:rPr lang="es-ES" baseline="0" dirty="0" err="1" smtClean="0"/>
              <a:t>the</a:t>
            </a:r>
            <a:r>
              <a:rPr lang="es-ES" baseline="0" dirty="0" smtClean="0"/>
              <a:t> </a:t>
            </a:r>
            <a:r>
              <a:rPr lang="es-ES" baseline="0" dirty="0" err="1" smtClean="0"/>
              <a:t>tiny</a:t>
            </a:r>
            <a:r>
              <a:rPr lang="es-ES" baseline="0" dirty="0" smtClean="0"/>
              <a:t> </a:t>
            </a:r>
            <a:r>
              <a:rPr lang="es-ES" baseline="0" dirty="0" err="1" smtClean="0"/>
              <a:t>fluctuations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very</a:t>
            </a:r>
            <a:r>
              <a:rPr lang="es-ES" baseline="0" dirty="0" smtClean="0"/>
              <a:t> </a:t>
            </a:r>
            <a:r>
              <a:rPr lang="es-ES" baseline="0" dirty="0" err="1" smtClean="0"/>
              <a:t>rich</a:t>
            </a:r>
            <a:r>
              <a:rPr lang="es-ES" baseline="0" dirty="0" smtClean="0"/>
              <a:t> </a:t>
            </a:r>
            <a:r>
              <a:rPr lang="es-ES" baseline="0" dirty="0" err="1" smtClean="0"/>
              <a:t>information</a:t>
            </a:r>
            <a:r>
              <a:rPr lang="es-ES" baseline="0" dirty="0" smtClean="0"/>
              <a:t>. </a:t>
            </a:r>
            <a:r>
              <a:rPr lang="es-ES" baseline="0" dirty="0" err="1" smtClean="0"/>
              <a:t>We</a:t>
            </a:r>
            <a:r>
              <a:rPr lang="es-ES" baseline="0" dirty="0" smtClean="0"/>
              <a:t> </a:t>
            </a:r>
            <a:r>
              <a:rPr lang="es-ES" baseline="0" dirty="0" err="1" smtClean="0"/>
              <a:t>decompose</a:t>
            </a:r>
            <a:r>
              <a:rPr lang="es-ES" baseline="0" dirty="0" smtClean="0"/>
              <a:t> </a:t>
            </a:r>
            <a:r>
              <a:rPr lang="es-ES" baseline="0" dirty="0" err="1" smtClean="0"/>
              <a:t>the</a:t>
            </a:r>
            <a:r>
              <a:rPr lang="es-ES" baseline="0" dirty="0" smtClean="0"/>
              <a:t> </a:t>
            </a:r>
            <a:r>
              <a:rPr lang="es-ES" baseline="0" dirty="0" err="1" smtClean="0"/>
              <a:t>sky</a:t>
            </a:r>
            <a:r>
              <a:rPr lang="es-ES" baseline="0" dirty="0" smtClean="0"/>
              <a:t> </a:t>
            </a:r>
            <a:r>
              <a:rPr lang="es-ES" baseline="0" dirty="0" err="1" smtClean="0"/>
              <a:t>into</a:t>
            </a:r>
            <a:r>
              <a:rPr lang="es-ES" baseline="0" dirty="0" smtClean="0"/>
              <a:t> a set of </a:t>
            </a:r>
            <a:r>
              <a:rPr lang="es-ES" baseline="0" dirty="0" err="1" smtClean="0"/>
              <a:t>contributing</a:t>
            </a:r>
            <a:r>
              <a:rPr lang="es-ES" baseline="0" dirty="0" smtClean="0"/>
              <a:t> </a:t>
            </a:r>
            <a:r>
              <a:rPr lang="es-ES" baseline="0" dirty="0" err="1" smtClean="0"/>
              <a:t>waves</a:t>
            </a:r>
            <a:r>
              <a:rPr lang="es-ES" baseline="0" dirty="0" smtClean="0"/>
              <a:t> </a:t>
            </a:r>
            <a:r>
              <a:rPr lang="es-ES" baseline="0" dirty="0" err="1" smtClean="0"/>
              <a:t>with</a:t>
            </a:r>
            <a:r>
              <a:rPr lang="es-ES" baseline="0" dirty="0" smtClean="0"/>
              <a:t> </a:t>
            </a:r>
            <a:r>
              <a:rPr lang="es-ES" baseline="0" dirty="0" err="1" smtClean="0"/>
              <a:t>different</a:t>
            </a:r>
            <a:r>
              <a:rPr lang="es-ES" baseline="0" dirty="0" smtClean="0"/>
              <a:t> </a:t>
            </a:r>
            <a:r>
              <a:rPr lang="es-ES" baseline="0" dirty="0" err="1" smtClean="0"/>
              <a:t>wavelengths</a:t>
            </a:r>
            <a:r>
              <a:rPr lang="es-ES" baseline="0" dirty="0" smtClean="0"/>
              <a:t>. </a:t>
            </a:r>
            <a:r>
              <a:rPr lang="es-ES" baseline="0" dirty="0" err="1" smtClean="0"/>
              <a:t>Each</a:t>
            </a:r>
            <a:r>
              <a:rPr lang="es-ES" baseline="0" dirty="0" smtClean="0"/>
              <a:t> </a:t>
            </a:r>
            <a:r>
              <a:rPr lang="es-ES" baseline="0" dirty="0" err="1" smtClean="0"/>
              <a:t>wavelength</a:t>
            </a:r>
            <a:r>
              <a:rPr lang="es-ES" baseline="0" dirty="0" smtClean="0"/>
              <a:t> has a </a:t>
            </a:r>
            <a:r>
              <a:rPr lang="es-ES" baseline="0" dirty="0" err="1" smtClean="0"/>
              <a:t>specific</a:t>
            </a:r>
            <a:r>
              <a:rPr lang="es-ES" baseline="0" dirty="0" smtClean="0"/>
              <a:t> </a:t>
            </a:r>
            <a:r>
              <a:rPr lang="es-ES" baseline="0" dirty="0" err="1" smtClean="0"/>
              <a:t>strength</a:t>
            </a:r>
            <a:r>
              <a:rPr lang="es-ES" baseline="0" dirty="0" smtClean="0"/>
              <a:t>.</a:t>
            </a:r>
          </a:p>
          <a:p>
            <a:r>
              <a:rPr lang="es-ES" baseline="0" dirty="0" err="1" smtClean="0"/>
              <a:t>Solving</a:t>
            </a:r>
            <a:r>
              <a:rPr lang="es-ES" baseline="0" dirty="0" smtClean="0"/>
              <a:t> </a:t>
            </a:r>
            <a:r>
              <a:rPr lang="es-ES" baseline="0" dirty="0" err="1" smtClean="0"/>
              <a:t>the</a:t>
            </a:r>
            <a:r>
              <a:rPr lang="es-ES" baseline="0" dirty="0" smtClean="0"/>
              <a:t> fluid </a:t>
            </a:r>
            <a:r>
              <a:rPr lang="es-ES" baseline="0" dirty="0" err="1" smtClean="0"/>
              <a:t>equations</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major</a:t>
            </a:r>
            <a:r>
              <a:rPr lang="es-ES" baseline="0" dirty="0" smtClean="0"/>
              <a:t> </a:t>
            </a:r>
            <a:r>
              <a:rPr lang="es-ES" baseline="0" dirty="0" err="1" smtClean="0"/>
              <a:t>components</a:t>
            </a:r>
            <a:r>
              <a:rPr lang="es-ES" baseline="0" dirty="0" smtClean="0"/>
              <a:t> of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Boltzmann</a:t>
            </a:r>
            <a:r>
              <a:rPr lang="es-ES" baseline="0" dirty="0" smtClean="0"/>
              <a:t> </a:t>
            </a:r>
            <a:r>
              <a:rPr lang="es-ES" baseline="0" dirty="0" err="1" smtClean="0"/>
              <a:t>equations</a:t>
            </a:r>
            <a:r>
              <a:rPr lang="es-ES" baseline="0" dirty="0" smtClean="0"/>
              <a:t>, a </a:t>
            </a:r>
            <a:r>
              <a:rPr lang="es-ES" baseline="0" dirty="0" err="1" smtClean="0"/>
              <a:t>few</a:t>
            </a:r>
            <a:r>
              <a:rPr lang="es-ES" baseline="0" dirty="0" smtClean="0"/>
              <a:t> </a:t>
            </a:r>
            <a:r>
              <a:rPr lang="es-ES" baseline="0" dirty="0" err="1" smtClean="0"/>
              <a:t>specialized</a:t>
            </a:r>
            <a:r>
              <a:rPr lang="es-ES" baseline="0" dirty="0" smtClean="0"/>
              <a:t> </a:t>
            </a:r>
            <a:r>
              <a:rPr lang="es-ES" baseline="0" dirty="0" err="1" smtClean="0"/>
              <a:t>codes</a:t>
            </a:r>
            <a:r>
              <a:rPr lang="es-ES" baseline="0" dirty="0" smtClean="0"/>
              <a:t> do </a:t>
            </a:r>
            <a:r>
              <a:rPr lang="es-ES" baseline="0" dirty="0" err="1" smtClean="0"/>
              <a:t>this</a:t>
            </a:r>
            <a:r>
              <a:rPr lang="es-ES" baseline="0" dirty="0" smtClean="0"/>
              <a:t>), </a:t>
            </a:r>
            <a:r>
              <a:rPr lang="es-ES" baseline="0" dirty="0" err="1" smtClean="0"/>
              <a:t>gives</a:t>
            </a:r>
            <a:r>
              <a:rPr lang="es-ES" baseline="0" dirty="0" smtClean="0"/>
              <a:t> </a:t>
            </a:r>
            <a:r>
              <a:rPr lang="es-ES" baseline="0" dirty="0" err="1" smtClean="0"/>
              <a:t>your</a:t>
            </a:r>
            <a:r>
              <a:rPr lang="es-ES" baseline="0" dirty="0" smtClean="0"/>
              <a:t> </a:t>
            </a:r>
            <a:r>
              <a:rPr lang="es-ES" baseline="0" dirty="0" err="1" smtClean="0"/>
              <a:t>prediction</a:t>
            </a:r>
            <a:r>
              <a:rPr lang="es-ES" baseline="0" dirty="0" smtClean="0"/>
              <a:t> </a:t>
            </a:r>
            <a:r>
              <a:rPr lang="es-ES" baseline="0" dirty="0" err="1" smtClean="0"/>
              <a:t>for</a:t>
            </a:r>
            <a:r>
              <a:rPr lang="es-ES" baseline="0" dirty="0" smtClean="0"/>
              <a:t> </a:t>
            </a:r>
            <a:r>
              <a:rPr lang="es-ES" baseline="0" dirty="0" err="1" smtClean="0"/>
              <a:t>this</a:t>
            </a:r>
            <a:r>
              <a:rPr lang="es-ES" baseline="0" dirty="0" smtClean="0"/>
              <a:t> </a:t>
            </a:r>
            <a:r>
              <a:rPr lang="es-ES" baseline="0" dirty="0" err="1" smtClean="0"/>
              <a:t>power</a:t>
            </a:r>
            <a:r>
              <a:rPr lang="es-ES" baseline="0" dirty="0" smtClean="0"/>
              <a:t> </a:t>
            </a:r>
            <a:r>
              <a:rPr lang="es-ES" baseline="0" dirty="0" err="1" smtClean="0"/>
              <a:t>spectrum</a:t>
            </a:r>
            <a:r>
              <a:rPr lang="es-ES" baseline="0" dirty="0" smtClean="0"/>
              <a:t>.</a:t>
            </a:r>
          </a:p>
          <a:p>
            <a:endParaRPr lang="es-ES" baseline="0" dirty="0" smtClean="0"/>
          </a:p>
          <a:p>
            <a:r>
              <a:rPr lang="es-ES" baseline="0" dirty="0" err="1" smtClean="0"/>
              <a:t>We</a:t>
            </a:r>
            <a:r>
              <a:rPr lang="es-ES" baseline="0" dirty="0" smtClean="0"/>
              <a:t> can </a:t>
            </a:r>
            <a:r>
              <a:rPr lang="es-ES" baseline="0" dirty="0" err="1" smtClean="0"/>
              <a:t>measure</a:t>
            </a:r>
            <a:r>
              <a:rPr lang="es-ES" baseline="0" dirty="0" smtClean="0"/>
              <a:t> </a:t>
            </a:r>
            <a:r>
              <a:rPr lang="es-ES" baseline="0" dirty="0" err="1" smtClean="0"/>
              <a:t>the</a:t>
            </a:r>
            <a:r>
              <a:rPr lang="es-ES" baseline="0" dirty="0" smtClean="0"/>
              <a:t> angular </a:t>
            </a:r>
            <a:r>
              <a:rPr lang="es-ES" baseline="0" dirty="0" err="1" smtClean="0"/>
              <a:t>size</a:t>
            </a:r>
            <a:r>
              <a:rPr lang="es-ES" baseline="0" dirty="0" smtClean="0"/>
              <a:t> of </a:t>
            </a:r>
            <a:r>
              <a:rPr lang="es-ES" baseline="0" dirty="0" err="1" smtClean="0"/>
              <a:t>this</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and relate </a:t>
            </a:r>
            <a:r>
              <a:rPr lang="es-ES" baseline="0" dirty="0" err="1" smtClean="0"/>
              <a:t>it</a:t>
            </a:r>
            <a:r>
              <a:rPr lang="es-ES" baseline="0" dirty="0" smtClean="0"/>
              <a:t> to </a:t>
            </a:r>
            <a:r>
              <a:rPr lang="es-ES" baseline="0" dirty="0" err="1" smtClean="0"/>
              <a:t>the</a:t>
            </a:r>
            <a:r>
              <a:rPr lang="es-ES" baseline="0" dirty="0" smtClean="0"/>
              <a:t> </a:t>
            </a:r>
            <a:r>
              <a:rPr lang="es-ES" baseline="0" dirty="0" err="1" smtClean="0"/>
              <a:t>physical</a:t>
            </a:r>
            <a:r>
              <a:rPr lang="es-ES" baseline="0" dirty="0" smtClean="0"/>
              <a:t> </a:t>
            </a:r>
            <a:r>
              <a:rPr lang="es-ES" baseline="0" dirty="0" err="1" smtClean="0"/>
              <a:t>size</a:t>
            </a:r>
            <a:r>
              <a:rPr lang="es-ES" baseline="0" dirty="0" smtClean="0"/>
              <a:t> and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contains</a:t>
            </a:r>
            <a:r>
              <a:rPr lang="es-ES" baseline="0" dirty="0" smtClean="0"/>
              <a:t> </a:t>
            </a:r>
            <a:r>
              <a:rPr lang="es-ES" baseline="0" dirty="0" err="1" smtClean="0"/>
              <a:t>cosmological</a:t>
            </a:r>
            <a:r>
              <a:rPr lang="es-ES" baseline="0" dirty="0" smtClean="0"/>
              <a:t> </a:t>
            </a:r>
            <a:r>
              <a:rPr lang="es-ES" baseline="0" dirty="0" err="1" smtClean="0"/>
              <a:t>information</a:t>
            </a:r>
            <a:endParaRPr lang="es-ES" dirty="0"/>
          </a:p>
        </p:txBody>
      </p:sp>
      <p:sp>
        <p:nvSpPr>
          <p:cNvPr id="4" name="Slide Number Placeholder 3"/>
          <p:cNvSpPr>
            <a:spLocks noGrp="1"/>
          </p:cNvSpPr>
          <p:nvPr>
            <p:ph type="sldNum" sz="quarter" idx="10"/>
          </p:nvPr>
        </p:nvSpPr>
        <p:spPr/>
        <p:txBody>
          <a:bodyPr/>
          <a:lstStyle/>
          <a:p>
            <a:fld id="{32C09FFF-D9A9-C348-A703-CF909E036357}" type="slidenum">
              <a:rPr lang="en-US"/>
              <a:pPr/>
              <a:t>17</a:t>
            </a:fld>
            <a:endParaRPr lang="en-US"/>
          </a:p>
        </p:txBody>
      </p:sp>
    </p:spTree>
    <p:extLst>
      <p:ext uri="{BB962C8B-B14F-4D97-AF65-F5344CB8AC3E}">
        <p14:creationId xmlns:p14="http://schemas.microsoft.com/office/powerpoint/2010/main" val="489996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err="1" smtClean="0"/>
              <a:t>The</a:t>
            </a:r>
            <a:r>
              <a:rPr lang="es-ES" dirty="0" smtClean="0"/>
              <a:t> </a:t>
            </a:r>
            <a:r>
              <a:rPr lang="es-ES" dirty="0" err="1" smtClean="0"/>
              <a:t>Early</a:t>
            </a:r>
            <a:r>
              <a:rPr lang="es-ES" dirty="0" smtClean="0"/>
              <a:t> </a:t>
            </a:r>
            <a:r>
              <a:rPr lang="es-ES" dirty="0" err="1" smtClean="0"/>
              <a:t>Universe</a:t>
            </a:r>
            <a:r>
              <a:rPr lang="es-ES" dirty="0" smtClean="0"/>
              <a:t> </a:t>
            </a:r>
            <a:r>
              <a:rPr lang="es-ES" dirty="0" err="1" smtClean="0"/>
              <a:t>was</a:t>
            </a:r>
            <a:r>
              <a:rPr lang="es-ES" dirty="0" smtClean="0"/>
              <a:t> </a:t>
            </a:r>
            <a:r>
              <a:rPr lang="es-ES" dirty="0" err="1" smtClean="0"/>
              <a:t>hot</a:t>
            </a:r>
            <a:r>
              <a:rPr lang="es-ES" dirty="0" smtClean="0"/>
              <a:t> and dense plasma,</a:t>
            </a:r>
            <a:r>
              <a:rPr lang="es-ES" baseline="0" dirty="0" smtClean="0"/>
              <a:t> quantum </a:t>
            </a:r>
            <a:r>
              <a:rPr lang="es-ES" baseline="0" dirty="0" err="1" smtClean="0"/>
              <a:t>fluctuations</a:t>
            </a:r>
            <a:r>
              <a:rPr lang="es-ES" baseline="0" dirty="0" smtClean="0"/>
              <a:t> led to </a:t>
            </a:r>
            <a:r>
              <a:rPr lang="es-ES" baseline="0" dirty="0" err="1" smtClean="0"/>
              <a:t>macroscopic</a:t>
            </a:r>
            <a:r>
              <a:rPr lang="es-ES" baseline="0" dirty="0" smtClean="0"/>
              <a:t> </a:t>
            </a:r>
            <a:r>
              <a:rPr lang="es-ES" baseline="0" dirty="0" err="1" smtClean="0"/>
              <a:t>over</a:t>
            </a:r>
            <a:r>
              <a:rPr lang="es-ES" baseline="0" dirty="0" smtClean="0"/>
              <a:t> and </a:t>
            </a:r>
            <a:r>
              <a:rPr lang="es-ES" baseline="0" dirty="0" err="1" smtClean="0"/>
              <a:t>underdensities</a:t>
            </a:r>
            <a:r>
              <a:rPr lang="es-ES" baseline="0" dirty="0" smtClean="0"/>
              <a:t> </a:t>
            </a:r>
            <a:r>
              <a:rPr lang="es-ES" baseline="0" dirty="0" err="1" smtClean="0"/>
              <a:t>after</a:t>
            </a:r>
            <a:r>
              <a:rPr lang="es-ES" baseline="0" dirty="0" smtClean="0"/>
              <a:t> </a:t>
            </a:r>
            <a:r>
              <a:rPr lang="es-ES" baseline="0" dirty="0" err="1" smtClean="0"/>
              <a:t>inflation</a:t>
            </a:r>
            <a:r>
              <a:rPr lang="es-ES" baseline="0" dirty="0" smtClean="0"/>
              <a:t>. </a:t>
            </a:r>
            <a:r>
              <a:rPr lang="es-ES" baseline="0" dirty="0" err="1" smtClean="0"/>
              <a:t>Gravity</a:t>
            </a:r>
            <a:r>
              <a:rPr lang="es-ES" baseline="0" dirty="0" smtClean="0"/>
              <a:t> </a:t>
            </a:r>
            <a:r>
              <a:rPr lang="es-ES" baseline="0" dirty="0" err="1" smtClean="0"/>
              <a:t>is</a:t>
            </a:r>
            <a:r>
              <a:rPr lang="es-ES" baseline="0" dirty="0" smtClean="0"/>
              <a:t> a </a:t>
            </a:r>
            <a:r>
              <a:rPr lang="es-ES" baseline="0" dirty="0" err="1" smtClean="0"/>
              <a:t>driving</a:t>
            </a:r>
            <a:r>
              <a:rPr lang="es-ES" baseline="0" dirty="0" smtClean="0"/>
              <a:t> </a:t>
            </a:r>
            <a:r>
              <a:rPr lang="es-ES" baseline="0" dirty="0" err="1" smtClean="0"/>
              <a:t>force</a:t>
            </a:r>
            <a:r>
              <a:rPr lang="es-ES" baseline="0" dirty="0" smtClean="0"/>
              <a:t> </a:t>
            </a:r>
            <a:r>
              <a:rPr lang="es-ES" baseline="0" dirty="0" err="1" smtClean="0"/>
              <a:t>leading</a:t>
            </a:r>
            <a:r>
              <a:rPr lang="es-ES" baseline="0" dirty="0" smtClean="0"/>
              <a:t> to </a:t>
            </a:r>
            <a:r>
              <a:rPr lang="es-ES" baseline="0" dirty="0" err="1" smtClean="0"/>
              <a:t>deeper</a:t>
            </a:r>
            <a:r>
              <a:rPr lang="es-ES" baseline="0" dirty="0" smtClean="0"/>
              <a:t> </a:t>
            </a:r>
            <a:r>
              <a:rPr lang="es-ES" baseline="0" dirty="0" err="1" smtClean="0"/>
              <a:t>inhomogeneities</a:t>
            </a:r>
            <a:r>
              <a:rPr lang="es-ES" baseline="0" dirty="0" smtClean="0"/>
              <a:t>. At </a:t>
            </a:r>
            <a:r>
              <a:rPr lang="es-ES" baseline="0" dirty="0" err="1" smtClean="0"/>
              <a:t>the</a:t>
            </a:r>
            <a:r>
              <a:rPr lang="es-ES" baseline="0" dirty="0" smtClean="0"/>
              <a:t> </a:t>
            </a:r>
            <a:r>
              <a:rPr lang="es-ES" baseline="0" dirty="0" err="1" smtClean="0"/>
              <a:t>same</a:t>
            </a:r>
            <a:r>
              <a:rPr lang="es-ES" baseline="0" dirty="0" smtClean="0"/>
              <a:t> time </a:t>
            </a:r>
            <a:r>
              <a:rPr lang="es-ES" baseline="0" dirty="0" err="1" smtClean="0"/>
              <a:t>photon</a:t>
            </a:r>
            <a:r>
              <a:rPr lang="es-ES" baseline="0" dirty="0" smtClean="0"/>
              <a:t> </a:t>
            </a:r>
            <a:r>
              <a:rPr lang="es-ES" baseline="0" dirty="0" err="1" smtClean="0"/>
              <a:t>pressure</a:t>
            </a:r>
            <a:r>
              <a:rPr lang="es-ES" baseline="0" dirty="0" smtClean="0"/>
              <a:t> tries to </a:t>
            </a:r>
            <a:r>
              <a:rPr lang="es-ES" baseline="0" dirty="0" err="1" smtClean="0"/>
              <a:t>restore</a:t>
            </a:r>
            <a:r>
              <a:rPr lang="es-ES" baseline="0" dirty="0" smtClean="0"/>
              <a:t> </a:t>
            </a:r>
            <a:r>
              <a:rPr lang="es-ES" baseline="0" dirty="0" err="1" smtClean="0"/>
              <a:t>or</a:t>
            </a:r>
            <a:r>
              <a:rPr lang="es-ES" baseline="0" dirty="0" smtClean="0"/>
              <a:t> erase </a:t>
            </a:r>
            <a:r>
              <a:rPr lang="es-ES" baseline="0" dirty="0" err="1" smtClean="0"/>
              <a:t>the</a:t>
            </a:r>
            <a:r>
              <a:rPr lang="es-ES" baseline="0" dirty="0" smtClean="0"/>
              <a:t> </a:t>
            </a:r>
            <a:r>
              <a:rPr lang="es-ES" baseline="0" dirty="0" err="1" smtClean="0"/>
              <a:t>inhomogeneities</a:t>
            </a:r>
            <a:r>
              <a:rPr lang="es-ES" baseline="0" dirty="0" smtClean="0"/>
              <a:t> </a:t>
            </a:r>
            <a:r>
              <a:rPr lang="es-ES" baseline="0" dirty="0" err="1" smtClean="0"/>
              <a:t>by</a:t>
            </a:r>
            <a:r>
              <a:rPr lang="es-ES" baseline="0" dirty="0" smtClean="0"/>
              <a:t> </a:t>
            </a:r>
            <a:r>
              <a:rPr lang="es-ES" baseline="0" dirty="0" err="1" smtClean="0"/>
              <a:t>pushing</a:t>
            </a:r>
            <a:r>
              <a:rPr lang="es-ES" baseline="0" dirty="0" smtClean="0"/>
              <a:t> </a:t>
            </a:r>
            <a:r>
              <a:rPr lang="es-ES" baseline="0" dirty="0" err="1" smtClean="0"/>
              <a:t>baryons</a:t>
            </a:r>
            <a:r>
              <a:rPr lang="es-ES" baseline="0" dirty="0" smtClean="0"/>
              <a:t> </a:t>
            </a:r>
            <a:r>
              <a:rPr lang="es-ES" baseline="0" dirty="0" err="1" smtClean="0"/>
              <a:t>around</a:t>
            </a:r>
            <a:r>
              <a:rPr lang="es-ES" baseline="0" dirty="0" smtClean="0"/>
              <a:t>. </a:t>
            </a:r>
            <a:r>
              <a:rPr lang="es-ES" baseline="0" dirty="0" err="1" smtClean="0"/>
              <a:t>This</a:t>
            </a:r>
            <a:r>
              <a:rPr lang="es-ES" baseline="0" dirty="0" smtClean="0"/>
              <a:t> </a:t>
            </a:r>
            <a:r>
              <a:rPr lang="es-ES" baseline="0" dirty="0" err="1" smtClean="0"/>
              <a:t>tug</a:t>
            </a:r>
            <a:r>
              <a:rPr lang="es-ES" baseline="0" dirty="0" smtClean="0"/>
              <a:t> of </a:t>
            </a:r>
            <a:r>
              <a:rPr lang="es-ES" baseline="0" dirty="0" err="1" smtClean="0"/>
              <a:t>war</a:t>
            </a:r>
            <a:r>
              <a:rPr lang="es-ES" baseline="0" dirty="0" smtClean="0"/>
              <a:t> lead to </a:t>
            </a:r>
            <a:r>
              <a:rPr lang="es-ES" baseline="0" dirty="0" err="1" smtClean="0"/>
              <a:t>the</a:t>
            </a:r>
            <a:r>
              <a:rPr lang="es-ES" baseline="0" dirty="0" smtClean="0"/>
              <a:t> </a:t>
            </a:r>
            <a:r>
              <a:rPr lang="es-ES" baseline="0" dirty="0" err="1" smtClean="0"/>
              <a:t>Baryon</a:t>
            </a:r>
            <a:r>
              <a:rPr lang="es-ES" baseline="0" dirty="0" smtClean="0"/>
              <a:t> </a:t>
            </a:r>
            <a:r>
              <a:rPr lang="es-ES" baseline="0" dirty="0" err="1" smtClean="0"/>
              <a:t>Acoustic</a:t>
            </a:r>
            <a:r>
              <a:rPr lang="es-ES" baseline="0" dirty="0" smtClean="0"/>
              <a:t> </a:t>
            </a:r>
            <a:r>
              <a:rPr lang="es-ES" baseline="0" dirty="0" err="1" smtClean="0"/>
              <a:t>Oscillations</a:t>
            </a:r>
            <a:r>
              <a:rPr lang="es-ES" baseline="0" dirty="0" smtClean="0"/>
              <a:t>. </a:t>
            </a:r>
            <a:r>
              <a:rPr lang="es-ES" baseline="0" dirty="0" err="1" smtClean="0"/>
              <a:t>The</a:t>
            </a:r>
            <a:r>
              <a:rPr lang="es-ES" baseline="0" dirty="0" smtClean="0"/>
              <a:t> </a:t>
            </a:r>
            <a:r>
              <a:rPr lang="es-ES" baseline="0" dirty="0" err="1" smtClean="0"/>
              <a:t>largest</a:t>
            </a:r>
            <a:r>
              <a:rPr lang="es-ES" baseline="0" dirty="0" smtClean="0"/>
              <a:t> </a:t>
            </a:r>
            <a:r>
              <a:rPr lang="es-ES" baseline="0" dirty="0" err="1" smtClean="0"/>
              <a:t>distance</a:t>
            </a:r>
            <a:r>
              <a:rPr lang="es-ES" baseline="0" dirty="0" smtClean="0"/>
              <a:t> </a:t>
            </a:r>
            <a:r>
              <a:rPr lang="es-ES" baseline="0" dirty="0" err="1" smtClean="0"/>
              <a:t>these</a:t>
            </a:r>
            <a:r>
              <a:rPr lang="es-ES" baseline="0" dirty="0" smtClean="0"/>
              <a:t> </a:t>
            </a:r>
            <a:r>
              <a:rPr lang="es-ES" baseline="0" dirty="0" err="1" smtClean="0"/>
              <a:t>waves</a:t>
            </a:r>
            <a:r>
              <a:rPr lang="es-ES" baseline="0" dirty="0" smtClean="0"/>
              <a:t> </a:t>
            </a:r>
            <a:r>
              <a:rPr lang="es-ES" baseline="0" dirty="0" err="1" smtClean="0"/>
              <a:t>have</a:t>
            </a:r>
            <a:r>
              <a:rPr lang="es-ES" baseline="0" dirty="0" smtClean="0"/>
              <a:t> </a:t>
            </a:r>
            <a:r>
              <a:rPr lang="es-ES" baseline="0" dirty="0" err="1" smtClean="0"/>
              <a:t>travelled</a:t>
            </a:r>
            <a:r>
              <a:rPr lang="es-ES" baseline="0" dirty="0" smtClean="0"/>
              <a:t> </a:t>
            </a:r>
            <a:r>
              <a:rPr lang="es-ES" baseline="0" dirty="0" err="1" smtClean="0"/>
              <a:t>since</a:t>
            </a:r>
            <a:r>
              <a:rPr lang="es-ES" baseline="0" dirty="0" smtClean="0"/>
              <a:t> </a:t>
            </a:r>
            <a:r>
              <a:rPr lang="es-ES" baseline="0" dirty="0" err="1" smtClean="0"/>
              <a:t>the</a:t>
            </a:r>
            <a:r>
              <a:rPr lang="es-ES" baseline="0" dirty="0" smtClean="0"/>
              <a:t> BB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t>
            </a:r>
          </a:p>
          <a:p>
            <a:endParaRPr lang="es-ES" baseline="0" dirty="0" smtClean="0"/>
          </a:p>
          <a:p>
            <a:r>
              <a:rPr lang="es-ES" baseline="0" dirty="0" err="1" smtClean="0"/>
              <a:t>This</a:t>
            </a:r>
            <a:r>
              <a:rPr lang="es-ES" baseline="0" dirty="0" smtClean="0"/>
              <a:t> </a:t>
            </a:r>
            <a:r>
              <a:rPr lang="es-ES" baseline="0" dirty="0" err="1" smtClean="0"/>
              <a:t>was</a:t>
            </a:r>
            <a:r>
              <a:rPr lang="es-ES" baseline="0" dirty="0" smtClean="0"/>
              <a:t> </a:t>
            </a:r>
            <a:r>
              <a:rPr lang="es-ES" baseline="0" dirty="0" err="1" smtClean="0"/>
              <a:t>imprinted</a:t>
            </a:r>
            <a:r>
              <a:rPr lang="es-ES" baseline="0" dirty="0" smtClean="0"/>
              <a:t> </a:t>
            </a:r>
            <a:r>
              <a:rPr lang="es-ES" baseline="0" dirty="0" err="1" smtClean="0"/>
              <a:t>on</a:t>
            </a:r>
            <a:r>
              <a:rPr lang="es-ES" baseline="0" dirty="0" smtClean="0"/>
              <a:t> </a:t>
            </a:r>
            <a:r>
              <a:rPr lang="es-ES" baseline="0" dirty="0" err="1" smtClean="0"/>
              <a:t>the</a:t>
            </a:r>
            <a:r>
              <a:rPr lang="es-ES" baseline="0" dirty="0" smtClean="0"/>
              <a:t> light </a:t>
            </a:r>
            <a:r>
              <a:rPr lang="es-ES" baseline="0" dirty="0" err="1" smtClean="0"/>
              <a:t>that</a:t>
            </a:r>
            <a:r>
              <a:rPr lang="es-ES" baseline="0" dirty="0" smtClean="0"/>
              <a:t> </a:t>
            </a:r>
            <a:r>
              <a:rPr lang="es-ES" baseline="0" dirty="0" err="1" smtClean="0"/>
              <a:t>escaped</a:t>
            </a:r>
            <a:r>
              <a:rPr lang="es-ES" baseline="0" dirty="0" smtClean="0"/>
              <a:t> once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became</a:t>
            </a:r>
            <a:r>
              <a:rPr lang="es-ES" baseline="0" dirty="0" smtClean="0"/>
              <a:t> </a:t>
            </a:r>
            <a:r>
              <a:rPr lang="es-ES" baseline="0" dirty="0" err="1" smtClean="0"/>
              <a:t>transparent</a:t>
            </a:r>
            <a:r>
              <a:rPr lang="es-ES" baseline="0" dirty="0" smtClean="0"/>
              <a:t>. </a:t>
            </a:r>
            <a:r>
              <a:rPr lang="es-ES" baseline="0" dirty="0" err="1" smtClean="0"/>
              <a:t>The</a:t>
            </a:r>
            <a:r>
              <a:rPr lang="es-ES" baseline="0" dirty="0" smtClean="0"/>
              <a:t> </a:t>
            </a:r>
            <a:r>
              <a:rPr lang="es-ES" baseline="0" dirty="0" err="1" smtClean="0"/>
              <a:t>microwave</a:t>
            </a:r>
            <a:r>
              <a:rPr lang="es-ES" baseline="0" dirty="0" smtClean="0"/>
              <a:t> </a:t>
            </a:r>
            <a:r>
              <a:rPr lang="es-ES" baseline="0" dirty="0" err="1" smtClean="0"/>
              <a:t>sky</a:t>
            </a:r>
            <a:r>
              <a:rPr lang="es-ES" baseline="0" dirty="0" smtClean="0"/>
              <a:t> </a:t>
            </a:r>
            <a:r>
              <a:rPr lang="es-ES" baseline="0" dirty="0" err="1" smtClean="0"/>
              <a:t>is</a:t>
            </a:r>
            <a:r>
              <a:rPr lang="es-ES" baseline="0" dirty="0" smtClean="0"/>
              <a:t> </a:t>
            </a:r>
            <a:r>
              <a:rPr lang="es-ES" baseline="0" dirty="0" err="1" smtClean="0"/>
              <a:t>constant</a:t>
            </a:r>
            <a:r>
              <a:rPr lang="es-ES" baseline="0" dirty="0" smtClean="0"/>
              <a:t> (</a:t>
            </a:r>
            <a:r>
              <a:rPr lang="es-ES" baseline="0" dirty="0" err="1" smtClean="0"/>
              <a:t>exc</a:t>
            </a:r>
            <a:r>
              <a:rPr lang="es-ES" baseline="0" dirty="0" smtClean="0"/>
              <a:t> </a:t>
            </a:r>
            <a:r>
              <a:rPr lang="es-ES" baseline="0" dirty="0" err="1" smtClean="0"/>
              <a:t>Galactic</a:t>
            </a:r>
            <a:r>
              <a:rPr lang="es-ES" baseline="0" dirty="0" smtClean="0"/>
              <a:t> </a:t>
            </a:r>
            <a:r>
              <a:rPr lang="es-ES" baseline="0" dirty="0" err="1" smtClean="0"/>
              <a:t>plane</a:t>
            </a:r>
            <a:r>
              <a:rPr lang="es-ES" baseline="0" dirty="0" smtClean="0"/>
              <a:t>) at </a:t>
            </a:r>
            <a:r>
              <a:rPr lang="es-ES" baseline="0" dirty="0" err="1" smtClean="0"/>
              <a:t>first</a:t>
            </a:r>
            <a:r>
              <a:rPr lang="es-ES" baseline="0" dirty="0" smtClean="0"/>
              <a:t> </a:t>
            </a:r>
            <a:r>
              <a:rPr lang="es-ES" baseline="0" dirty="0" err="1" smtClean="0"/>
              <a:t>sight</a:t>
            </a:r>
            <a:r>
              <a:rPr lang="es-ES" baseline="0" dirty="0" smtClean="0"/>
              <a:t>, at 2.7K. </a:t>
            </a:r>
            <a:r>
              <a:rPr lang="es-ES" baseline="0" dirty="0" err="1" smtClean="0"/>
              <a:t>We</a:t>
            </a:r>
            <a:r>
              <a:rPr lang="es-ES" baseline="0" dirty="0" smtClean="0"/>
              <a:t> </a:t>
            </a:r>
            <a:r>
              <a:rPr lang="es-ES" baseline="0" dirty="0" err="1" smtClean="0"/>
              <a:t>want</a:t>
            </a:r>
            <a:r>
              <a:rPr lang="es-ES" baseline="0" dirty="0" smtClean="0"/>
              <a:t> to look at </a:t>
            </a:r>
            <a:r>
              <a:rPr lang="es-ES" baseline="0" dirty="0" err="1" smtClean="0"/>
              <a:t>the</a:t>
            </a:r>
            <a:r>
              <a:rPr lang="es-ES" baseline="0" dirty="0" smtClean="0"/>
              <a:t> </a:t>
            </a:r>
            <a:r>
              <a:rPr lang="es-ES" baseline="0" dirty="0" err="1" smtClean="0"/>
              <a:t>tiny</a:t>
            </a:r>
            <a:r>
              <a:rPr lang="es-ES" baseline="0" dirty="0" smtClean="0"/>
              <a:t> </a:t>
            </a:r>
            <a:r>
              <a:rPr lang="es-ES" baseline="0" dirty="0" err="1" smtClean="0"/>
              <a:t>fluctuations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very</a:t>
            </a:r>
            <a:r>
              <a:rPr lang="es-ES" baseline="0" dirty="0" smtClean="0"/>
              <a:t> </a:t>
            </a:r>
            <a:r>
              <a:rPr lang="es-ES" baseline="0" dirty="0" err="1" smtClean="0"/>
              <a:t>rich</a:t>
            </a:r>
            <a:r>
              <a:rPr lang="es-ES" baseline="0" dirty="0" smtClean="0"/>
              <a:t> </a:t>
            </a:r>
            <a:r>
              <a:rPr lang="es-ES" baseline="0" dirty="0" err="1" smtClean="0"/>
              <a:t>information</a:t>
            </a:r>
            <a:r>
              <a:rPr lang="es-ES" baseline="0" dirty="0" smtClean="0"/>
              <a:t>. </a:t>
            </a:r>
            <a:r>
              <a:rPr lang="es-ES" baseline="0" dirty="0" err="1" smtClean="0"/>
              <a:t>We</a:t>
            </a:r>
            <a:r>
              <a:rPr lang="es-ES" baseline="0" dirty="0" smtClean="0"/>
              <a:t> </a:t>
            </a:r>
            <a:r>
              <a:rPr lang="es-ES" baseline="0" dirty="0" err="1" smtClean="0"/>
              <a:t>decompose</a:t>
            </a:r>
            <a:r>
              <a:rPr lang="es-ES" baseline="0" dirty="0" smtClean="0"/>
              <a:t> </a:t>
            </a:r>
            <a:r>
              <a:rPr lang="es-ES" baseline="0" dirty="0" err="1" smtClean="0"/>
              <a:t>the</a:t>
            </a:r>
            <a:r>
              <a:rPr lang="es-ES" baseline="0" dirty="0" smtClean="0"/>
              <a:t> </a:t>
            </a:r>
            <a:r>
              <a:rPr lang="es-ES" baseline="0" dirty="0" err="1" smtClean="0"/>
              <a:t>sky</a:t>
            </a:r>
            <a:r>
              <a:rPr lang="es-ES" baseline="0" dirty="0" smtClean="0"/>
              <a:t> </a:t>
            </a:r>
            <a:r>
              <a:rPr lang="es-ES" baseline="0" dirty="0" err="1" smtClean="0"/>
              <a:t>into</a:t>
            </a:r>
            <a:r>
              <a:rPr lang="es-ES" baseline="0" dirty="0" smtClean="0"/>
              <a:t> a set of </a:t>
            </a:r>
            <a:r>
              <a:rPr lang="es-ES" baseline="0" dirty="0" err="1" smtClean="0"/>
              <a:t>contributing</a:t>
            </a:r>
            <a:r>
              <a:rPr lang="es-ES" baseline="0" dirty="0" smtClean="0"/>
              <a:t> </a:t>
            </a:r>
            <a:r>
              <a:rPr lang="es-ES" baseline="0" dirty="0" err="1" smtClean="0"/>
              <a:t>waves</a:t>
            </a:r>
            <a:r>
              <a:rPr lang="es-ES" baseline="0" dirty="0" smtClean="0"/>
              <a:t> </a:t>
            </a:r>
            <a:r>
              <a:rPr lang="es-ES" baseline="0" dirty="0" err="1" smtClean="0"/>
              <a:t>with</a:t>
            </a:r>
            <a:r>
              <a:rPr lang="es-ES" baseline="0" dirty="0" smtClean="0"/>
              <a:t> </a:t>
            </a:r>
            <a:r>
              <a:rPr lang="es-ES" baseline="0" dirty="0" err="1" smtClean="0"/>
              <a:t>different</a:t>
            </a:r>
            <a:r>
              <a:rPr lang="es-ES" baseline="0" dirty="0" smtClean="0"/>
              <a:t> </a:t>
            </a:r>
            <a:r>
              <a:rPr lang="es-ES" baseline="0" dirty="0" err="1" smtClean="0"/>
              <a:t>wavelengths</a:t>
            </a:r>
            <a:r>
              <a:rPr lang="es-ES" baseline="0" dirty="0" smtClean="0"/>
              <a:t>. </a:t>
            </a:r>
            <a:r>
              <a:rPr lang="es-ES" baseline="0" dirty="0" err="1" smtClean="0"/>
              <a:t>Each</a:t>
            </a:r>
            <a:r>
              <a:rPr lang="es-ES" baseline="0" dirty="0" smtClean="0"/>
              <a:t> </a:t>
            </a:r>
            <a:r>
              <a:rPr lang="es-ES" baseline="0" dirty="0" err="1" smtClean="0"/>
              <a:t>wavelength</a:t>
            </a:r>
            <a:r>
              <a:rPr lang="es-ES" baseline="0" dirty="0" smtClean="0"/>
              <a:t> has a </a:t>
            </a:r>
            <a:r>
              <a:rPr lang="es-ES" baseline="0" dirty="0" err="1" smtClean="0"/>
              <a:t>specific</a:t>
            </a:r>
            <a:r>
              <a:rPr lang="es-ES" baseline="0" dirty="0" smtClean="0"/>
              <a:t> </a:t>
            </a:r>
            <a:r>
              <a:rPr lang="es-ES" baseline="0" dirty="0" err="1" smtClean="0"/>
              <a:t>strength</a:t>
            </a:r>
            <a:r>
              <a:rPr lang="es-ES" baseline="0" dirty="0" smtClean="0"/>
              <a:t>.</a:t>
            </a:r>
          </a:p>
          <a:p>
            <a:r>
              <a:rPr lang="es-ES" baseline="0" dirty="0" err="1" smtClean="0"/>
              <a:t>Solving</a:t>
            </a:r>
            <a:r>
              <a:rPr lang="es-ES" baseline="0" dirty="0" smtClean="0"/>
              <a:t> </a:t>
            </a:r>
            <a:r>
              <a:rPr lang="es-ES" baseline="0" dirty="0" err="1" smtClean="0"/>
              <a:t>the</a:t>
            </a:r>
            <a:r>
              <a:rPr lang="es-ES" baseline="0" dirty="0" smtClean="0"/>
              <a:t> fluid </a:t>
            </a:r>
            <a:r>
              <a:rPr lang="es-ES" baseline="0" dirty="0" err="1" smtClean="0"/>
              <a:t>equations</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major</a:t>
            </a:r>
            <a:r>
              <a:rPr lang="es-ES" baseline="0" dirty="0" smtClean="0"/>
              <a:t> </a:t>
            </a:r>
            <a:r>
              <a:rPr lang="es-ES" baseline="0" dirty="0" err="1" smtClean="0"/>
              <a:t>components</a:t>
            </a:r>
            <a:r>
              <a:rPr lang="es-ES" baseline="0" dirty="0" smtClean="0"/>
              <a:t> of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Boltzmann</a:t>
            </a:r>
            <a:r>
              <a:rPr lang="es-ES" baseline="0" dirty="0" smtClean="0"/>
              <a:t> </a:t>
            </a:r>
            <a:r>
              <a:rPr lang="es-ES" baseline="0" dirty="0" err="1" smtClean="0"/>
              <a:t>equations</a:t>
            </a:r>
            <a:r>
              <a:rPr lang="es-ES" baseline="0" dirty="0" smtClean="0"/>
              <a:t>, a </a:t>
            </a:r>
            <a:r>
              <a:rPr lang="es-ES" baseline="0" dirty="0" err="1" smtClean="0"/>
              <a:t>few</a:t>
            </a:r>
            <a:r>
              <a:rPr lang="es-ES" baseline="0" dirty="0" smtClean="0"/>
              <a:t> </a:t>
            </a:r>
            <a:r>
              <a:rPr lang="es-ES" baseline="0" dirty="0" err="1" smtClean="0"/>
              <a:t>specialized</a:t>
            </a:r>
            <a:r>
              <a:rPr lang="es-ES" baseline="0" dirty="0" smtClean="0"/>
              <a:t> </a:t>
            </a:r>
            <a:r>
              <a:rPr lang="es-ES" baseline="0" dirty="0" err="1" smtClean="0"/>
              <a:t>codes</a:t>
            </a:r>
            <a:r>
              <a:rPr lang="es-ES" baseline="0" dirty="0" smtClean="0"/>
              <a:t> do </a:t>
            </a:r>
            <a:r>
              <a:rPr lang="es-ES" baseline="0" dirty="0" err="1" smtClean="0"/>
              <a:t>this</a:t>
            </a:r>
            <a:r>
              <a:rPr lang="es-ES" baseline="0" dirty="0" smtClean="0"/>
              <a:t>), </a:t>
            </a:r>
            <a:r>
              <a:rPr lang="es-ES" baseline="0" dirty="0" err="1" smtClean="0"/>
              <a:t>gives</a:t>
            </a:r>
            <a:r>
              <a:rPr lang="es-ES" baseline="0" dirty="0" smtClean="0"/>
              <a:t> </a:t>
            </a:r>
            <a:r>
              <a:rPr lang="es-ES" baseline="0" dirty="0" err="1" smtClean="0"/>
              <a:t>your</a:t>
            </a:r>
            <a:r>
              <a:rPr lang="es-ES" baseline="0" dirty="0" smtClean="0"/>
              <a:t> </a:t>
            </a:r>
            <a:r>
              <a:rPr lang="es-ES" baseline="0" dirty="0" err="1" smtClean="0"/>
              <a:t>prediction</a:t>
            </a:r>
            <a:r>
              <a:rPr lang="es-ES" baseline="0" dirty="0" smtClean="0"/>
              <a:t> </a:t>
            </a:r>
            <a:r>
              <a:rPr lang="es-ES" baseline="0" dirty="0" err="1" smtClean="0"/>
              <a:t>for</a:t>
            </a:r>
            <a:r>
              <a:rPr lang="es-ES" baseline="0" dirty="0" smtClean="0"/>
              <a:t> </a:t>
            </a:r>
            <a:r>
              <a:rPr lang="es-ES" baseline="0" dirty="0" err="1" smtClean="0"/>
              <a:t>this</a:t>
            </a:r>
            <a:r>
              <a:rPr lang="es-ES" baseline="0" dirty="0" smtClean="0"/>
              <a:t> </a:t>
            </a:r>
            <a:r>
              <a:rPr lang="es-ES" baseline="0" dirty="0" err="1" smtClean="0"/>
              <a:t>power</a:t>
            </a:r>
            <a:r>
              <a:rPr lang="es-ES" baseline="0" dirty="0" smtClean="0"/>
              <a:t> </a:t>
            </a:r>
            <a:r>
              <a:rPr lang="es-ES" baseline="0" dirty="0" err="1" smtClean="0"/>
              <a:t>spectrum</a:t>
            </a:r>
            <a:r>
              <a:rPr lang="es-ES" baseline="0" dirty="0" smtClean="0"/>
              <a:t>.</a:t>
            </a:r>
          </a:p>
          <a:p>
            <a:endParaRPr lang="es-ES" baseline="0" dirty="0" smtClean="0"/>
          </a:p>
          <a:p>
            <a:r>
              <a:rPr lang="es-ES" baseline="0" dirty="0" err="1" smtClean="0"/>
              <a:t>We</a:t>
            </a:r>
            <a:r>
              <a:rPr lang="es-ES" baseline="0" dirty="0" smtClean="0"/>
              <a:t> can </a:t>
            </a:r>
            <a:r>
              <a:rPr lang="es-ES" baseline="0" dirty="0" err="1" smtClean="0"/>
              <a:t>measure</a:t>
            </a:r>
            <a:r>
              <a:rPr lang="es-ES" baseline="0" dirty="0" smtClean="0"/>
              <a:t> </a:t>
            </a:r>
            <a:r>
              <a:rPr lang="es-ES" baseline="0" dirty="0" err="1" smtClean="0"/>
              <a:t>the</a:t>
            </a:r>
            <a:r>
              <a:rPr lang="es-ES" baseline="0" dirty="0" smtClean="0"/>
              <a:t> angular </a:t>
            </a:r>
            <a:r>
              <a:rPr lang="es-ES" baseline="0" dirty="0" err="1" smtClean="0"/>
              <a:t>size</a:t>
            </a:r>
            <a:r>
              <a:rPr lang="es-ES" baseline="0" dirty="0" smtClean="0"/>
              <a:t> of </a:t>
            </a:r>
            <a:r>
              <a:rPr lang="es-ES" baseline="0" dirty="0" err="1" smtClean="0"/>
              <a:t>this</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and relate </a:t>
            </a:r>
            <a:r>
              <a:rPr lang="es-ES" baseline="0" dirty="0" err="1" smtClean="0"/>
              <a:t>it</a:t>
            </a:r>
            <a:r>
              <a:rPr lang="es-ES" baseline="0" dirty="0" smtClean="0"/>
              <a:t> to </a:t>
            </a:r>
            <a:r>
              <a:rPr lang="es-ES" baseline="0" dirty="0" err="1" smtClean="0"/>
              <a:t>the</a:t>
            </a:r>
            <a:r>
              <a:rPr lang="es-ES" baseline="0" dirty="0" smtClean="0"/>
              <a:t> </a:t>
            </a:r>
            <a:r>
              <a:rPr lang="es-ES" baseline="0" dirty="0" err="1" smtClean="0"/>
              <a:t>physical</a:t>
            </a:r>
            <a:r>
              <a:rPr lang="es-ES" baseline="0" dirty="0" smtClean="0"/>
              <a:t> </a:t>
            </a:r>
            <a:r>
              <a:rPr lang="es-ES" baseline="0" dirty="0" err="1" smtClean="0"/>
              <a:t>size</a:t>
            </a:r>
            <a:r>
              <a:rPr lang="es-ES" baseline="0" dirty="0" smtClean="0"/>
              <a:t> and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contains</a:t>
            </a:r>
            <a:r>
              <a:rPr lang="es-ES" baseline="0" dirty="0" smtClean="0"/>
              <a:t> </a:t>
            </a:r>
            <a:r>
              <a:rPr lang="es-ES" baseline="0" dirty="0" err="1" smtClean="0"/>
              <a:t>cosmological</a:t>
            </a:r>
            <a:r>
              <a:rPr lang="es-ES" baseline="0" dirty="0" smtClean="0"/>
              <a:t> </a:t>
            </a:r>
            <a:r>
              <a:rPr lang="es-ES" baseline="0" dirty="0" err="1" smtClean="0"/>
              <a:t>information</a:t>
            </a:r>
            <a:endParaRPr lang="es-ES" dirty="0"/>
          </a:p>
        </p:txBody>
      </p:sp>
      <p:sp>
        <p:nvSpPr>
          <p:cNvPr id="4" name="Slide Number Placeholder 3"/>
          <p:cNvSpPr>
            <a:spLocks noGrp="1"/>
          </p:cNvSpPr>
          <p:nvPr>
            <p:ph type="sldNum" sz="quarter" idx="10"/>
          </p:nvPr>
        </p:nvSpPr>
        <p:spPr/>
        <p:txBody>
          <a:bodyPr/>
          <a:lstStyle/>
          <a:p>
            <a:fld id="{32C09FFF-D9A9-C348-A703-CF909E036357}" type="slidenum">
              <a:rPr lang="en-US"/>
              <a:pPr/>
              <a:t>18</a:t>
            </a:fld>
            <a:endParaRPr lang="en-US"/>
          </a:p>
        </p:txBody>
      </p:sp>
    </p:spTree>
    <p:extLst>
      <p:ext uri="{BB962C8B-B14F-4D97-AF65-F5344CB8AC3E}">
        <p14:creationId xmlns:p14="http://schemas.microsoft.com/office/powerpoint/2010/main" val="4000712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s-ES" dirty="0" err="1" smtClean="0"/>
              <a:t>The</a:t>
            </a:r>
            <a:r>
              <a:rPr lang="es-ES" dirty="0" smtClean="0"/>
              <a:t> </a:t>
            </a:r>
            <a:r>
              <a:rPr lang="es-ES" dirty="0" err="1" smtClean="0"/>
              <a:t>Early</a:t>
            </a:r>
            <a:r>
              <a:rPr lang="es-ES" dirty="0" smtClean="0"/>
              <a:t> </a:t>
            </a:r>
            <a:r>
              <a:rPr lang="es-ES" dirty="0" err="1" smtClean="0"/>
              <a:t>Universe</a:t>
            </a:r>
            <a:r>
              <a:rPr lang="es-ES" dirty="0" smtClean="0"/>
              <a:t> </a:t>
            </a:r>
            <a:r>
              <a:rPr lang="es-ES" dirty="0" err="1" smtClean="0"/>
              <a:t>was</a:t>
            </a:r>
            <a:r>
              <a:rPr lang="es-ES" dirty="0" smtClean="0"/>
              <a:t> </a:t>
            </a:r>
            <a:r>
              <a:rPr lang="es-ES" dirty="0" err="1" smtClean="0"/>
              <a:t>hot</a:t>
            </a:r>
            <a:r>
              <a:rPr lang="es-ES" dirty="0" smtClean="0"/>
              <a:t> and dense plasma,</a:t>
            </a:r>
            <a:r>
              <a:rPr lang="es-ES" baseline="0" dirty="0" smtClean="0"/>
              <a:t> quantum </a:t>
            </a:r>
            <a:r>
              <a:rPr lang="es-ES" baseline="0" dirty="0" err="1" smtClean="0"/>
              <a:t>fluctuations</a:t>
            </a:r>
            <a:r>
              <a:rPr lang="es-ES" baseline="0" dirty="0" smtClean="0"/>
              <a:t> led to </a:t>
            </a:r>
            <a:r>
              <a:rPr lang="es-ES" baseline="0" dirty="0" err="1" smtClean="0"/>
              <a:t>macroscopic</a:t>
            </a:r>
            <a:r>
              <a:rPr lang="es-ES" baseline="0" dirty="0" smtClean="0"/>
              <a:t> </a:t>
            </a:r>
            <a:r>
              <a:rPr lang="es-ES" baseline="0" dirty="0" err="1" smtClean="0"/>
              <a:t>over</a:t>
            </a:r>
            <a:r>
              <a:rPr lang="es-ES" baseline="0" dirty="0" smtClean="0"/>
              <a:t> and </a:t>
            </a:r>
            <a:r>
              <a:rPr lang="es-ES" baseline="0" dirty="0" err="1" smtClean="0"/>
              <a:t>underdensities</a:t>
            </a:r>
            <a:r>
              <a:rPr lang="es-ES" baseline="0" dirty="0" smtClean="0"/>
              <a:t> </a:t>
            </a:r>
            <a:r>
              <a:rPr lang="es-ES" baseline="0" dirty="0" err="1" smtClean="0"/>
              <a:t>after</a:t>
            </a:r>
            <a:r>
              <a:rPr lang="es-ES" baseline="0" dirty="0" smtClean="0"/>
              <a:t> </a:t>
            </a:r>
            <a:r>
              <a:rPr lang="es-ES" baseline="0" dirty="0" err="1" smtClean="0"/>
              <a:t>inflation</a:t>
            </a:r>
            <a:r>
              <a:rPr lang="es-ES" baseline="0" dirty="0" smtClean="0"/>
              <a:t>. </a:t>
            </a:r>
            <a:r>
              <a:rPr lang="es-ES" baseline="0" dirty="0" err="1" smtClean="0"/>
              <a:t>Gravity</a:t>
            </a:r>
            <a:r>
              <a:rPr lang="es-ES" baseline="0" dirty="0" smtClean="0"/>
              <a:t> </a:t>
            </a:r>
            <a:r>
              <a:rPr lang="es-ES" baseline="0" dirty="0" err="1" smtClean="0"/>
              <a:t>is</a:t>
            </a:r>
            <a:r>
              <a:rPr lang="es-ES" baseline="0" dirty="0" smtClean="0"/>
              <a:t> a </a:t>
            </a:r>
            <a:r>
              <a:rPr lang="es-ES" baseline="0" dirty="0" err="1" smtClean="0"/>
              <a:t>driving</a:t>
            </a:r>
            <a:r>
              <a:rPr lang="es-ES" baseline="0" dirty="0" smtClean="0"/>
              <a:t> </a:t>
            </a:r>
            <a:r>
              <a:rPr lang="es-ES" baseline="0" dirty="0" err="1" smtClean="0"/>
              <a:t>force</a:t>
            </a:r>
            <a:r>
              <a:rPr lang="es-ES" baseline="0" dirty="0" smtClean="0"/>
              <a:t> </a:t>
            </a:r>
            <a:r>
              <a:rPr lang="es-ES" baseline="0" dirty="0" err="1" smtClean="0"/>
              <a:t>leading</a:t>
            </a:r>
            <a:r>
              <a:rPr lang="es-ES" baseline="0" dirty="0" smtClean="0"/>
              <a:t> to </a:t>
            </a:r>
            <a:r>
              <a:rPr lang="es-ES" baseline="0" dirty="0" err="1" smtClean="0"/>
              <a:t>deeper</a:t>
            </a:r>
            <a:r>
              <a:rPr lang="es-ES" baseline="0" dirty="0" smtClean="0"/>
              <a:t> </a:t>
            </a:r>
            <a:r>
              <a:rPr lang="es-ES" baseline="0" dirty="0" err="1" smtClean="0"/>
              <a:t>inhomogeneities</a:t>
            </a:r>
            <a:r>
              <a:rPr lang="es-ES" baseline="0" dirty="0" smtClean="0"/>
              <a:t>. At </a:t>
            </a:r>
            <a:r>
              <a:rPr lang="es-ES" baseline="0" dirty="0" err="1" smtClean="0"/>
              <a:t>the</a:t>
            </a:r>
            <a:r>
              <a:rPr lang="es-ES" baseline="0" dirty="0" smtClean="0"/>
              <a:t> </a:t>
            </a:r>
            <a:r>
              <a:rPr lang="es-ES" baseline="0" dirty="0" err="1" smtClean="0"/>
              <a:t>same</a:t>
            </a:r>
            <a:r>
              <a:rPr lang="es-ES" baseline="0" dirty="0" smtClean="0"/>
              <a:t> time </a:t>
            </a:r>
            <a:r>
              <a:rPr lang="es-ES" baseline="0" dirty="0" err="1" smtClean="0"/>
              <a:t>photon</a:t>
            </a:r>
            <a:r>
              <a:rPr lang="es-ES" baseline="0" dirty="0" smtClean="0"/>
              <a:t> </a:t>
            </a:r>
            <a:r>
              <a:rPr lang="es-ES" baseline="0" dirty="0" err="1" smtClean="0"/>
              <a:t>pressure</a:t>
            </a:r>
            <a:r>
              <a:rPr lang="es-ES" baseline="0" dirty="0" smtClean="0"/>
              <a:t> tries to </a:t>
            </a:r>
            <a:r>
              <a:rPr lang="es-ES" baseline="0" dirty="0" err="1" smtClean="0"/>
              <a:t>restore</a:t>
            </a:r>
            <a:r>
              <a:rPr lang="es-ES" baseline="0" dirty="0" smtClean="0"/>
              <a:t> </a:t>
            </a:r>
            <a:r>
              <a:rPr lang="es-ES" baseline="0" dirty="0" err="1" smtClean="0"/>
              <a:t>or</a:t>
            </a:r>
            <a:r>
              <a:rPr lang="es-ES" baseline="0" dirty="0" smtClean="0"/>
              <a:t> erase </a:t>
            </a:r>
            <a:r>
              <a:rPr lang="es-ES" baseline="0" dirty="0" err="1" smtClean="0"/>
              <a:t>the</a:t>
            </a:r>
            <a:r>
              <a:rPr lang="es-ES" baseline="0" dirty="0" smtClean="0"/>
              <a:t> </a:t>
            </a:r>
            <a:r>
              <a:rPr lang="es-ES" baseline="0" dirty="0" err="1" smtClean="0"/>
              <a:t>inhomogeneities</a:t>
            </a:r>
            <a:r>
              <a:rPr lang="es-ES" baseline="0" dirty="0" smtClean="0"/>
              <a:t> </a:t>
            </a:r>
            <a:r>
              <a:rPr lang="es-ES" baseline="0" dirty="0" err="1" smtClean="0"/>
              <a:t>by</a:t>
            </a:r>
            <a:r>
              <a:rPr lang="es-ES" baseline="0" dirty="0" smtClean="0"/>
              <a:t> </a:t>
            </a:r>
            <a:r>
              <a:rPr lang="es-ES" baseline="0" dirty="0" err="1" smtClean="0"/>
              <a:t>pushing</a:t>
            </a:r>
            <a:r>
              <a:rPr lang="es-ES" baseline="0" dirty="0" smtClean="0"/>
              <a:t> </a:t>
            </a:r>
            <a:r>
              <a:rPr lang="es-ES" baseline="0" dirty="0" err="1" smtClean="0"/>
              <a:t>baryons</a:t>
            </a:r>
            <a:r>
              <a:rPr lang="es-ES" baseline="0" dirty="0" smtClean="0"/>
              <a:t> </a:t>
            </a:r>
            <a:r>
              <a:rPr lang="es-ES" baseline="0" dirty="0" err="1" smtClean="0"/>
              <a:t>around</a:t>
            </a:r>
            <a:r>
              <a:rPr lang="es-ES" baseline="0" dirty="0" smtClean="0"/>
              <a:t>. </a:t>
            </a:r>
            <a:r>
              <a:rPr lang="es-ES" baseline="0" dirty="0" err="1" smtClean="0"/>
              <a:t>This</a:t>
            </a:r>
            <a:r>
              <a:rPr lang="es-ES" baseline="0" dirty="0" smtClean="0"/>
              <a:t> </a:t>
            </a:r>
            <a:r>
              <a:rPr lang="es-ES" baseline="0" dirty="0" err="1" smtClean="0"/>
              <a:t>tug</a:t>
            </a:r>
            <a:r>
              <a:rPr lang="es-ES" baseline="0" dirty="0" smtClean="0"/>
              <a:t> of </a:t>
            </a:r>
            <a:r>
              <a:rPr lang="es-ES" baseline="0" dirty="0" err="1" smtClean="0"/>
              <a:t>war</a:t>
            </a:r>
            <a:r>
              <a:rPr lang="es-ES" baseline="0" dirty="0" smtClean="0"/>
              <a:t> lead to </a:t>
            </a:r>
            <a:r>
              <a:rPr lang="es-ES" baseline="0" dirty="0" err="1" smtClean="0"/>
              <a:t>the</a:t>
            </a:r>
            <a:r>
              <a:rPr lang="es-ES" baseline="0" dirty="0" smtClean="0"/>
              <a:t> </a:t>
            </a:r>
            <a:r>
              <a:rPr lang="es-ES" baseline="0" dirty="0" err="1" smtClean="0"/>
              <a:t>Baryon</a:t>
            </a:r>
            <a:r>
              <a:rPr lang="es-ES" baseline="0" dirty="0" smtClean="0"/>
              <a:t> </a:t>
            </a:r>
            <a:r>
              <a:rPr lang="es-ES" baseline="0" dirty="0" err="1" smtClean="0"/>
              <a:t>Acoustic</a:t>
            </a:r>
            <a:r>
              <a:rPr lang="es-ES" baseline="0" dirty="0" smtClean="0"/>
              <a:t> </a:t>
            </a:r>
            <a:r>
              <a:rPr lang="es-ES" baseline="0" dirty="0" err="1" smtClean="0"/>
              <a:t>Oscillations</a:t>
            </a:r>
            <a:r>
              <a:rPr lang="es-ES" baseline="0" dirty="0" smtClean="0"/>
              <a:t>. </a:t>
            </a:r>
            <a:r>
              <a:rPr lang="es-ES" baseline="0" dirty="0" err="1" smtClean="0"/>
              <a:t>The</a:t>
            </a:r>
            <a:r>
              <a:rPr lang="es-ES" baseline="0" dirty="0" smtClean="0"/>
              <a:t> </a:t>
            </a:r>
            <a:r>
              <a:rPr lang="es-ES" baseline="0" dirty="0" err="1" smtClean="0"/>
              <a:t>largest</a:t>
            </a:r>
            <a:r>
              <a:rPr lang="es-ES" baseline="0" dirty="0" smtClean="0"/>
              <a:t> </a:t>
            </a:r>
            <a:r>
              <a:rPr lang="es-ES" baseline="0" dirty="0" err="1" smtClean="0"/>
              <a:t>distance</a:t>
            </a:r>
            <a:r>
              <a:rPr lang="es-ES" baseline="0" dirty="0" smtClean="0"/>
              <a:t> </a:t>
            </a:r>
            <a:r>
              <a:rPr lang="es-ES" baseline="0" dirty="0" err="1" smtClean="0"/>
              <a:t>these</a:t>
            </a:r>
            <a:r>
              <a:rPr lang="es-ES" baseline="0" dirty="0" smtClean="0"/>
              <a:t> </a:t>
            </a:r>
            <a:r>
              <a:rPr lang="es-ES" baseline="0" dirty="0" err="1" smtClean="0"/>
              <a:t>waves</a:t>
            </a:r>
            <a:r>
              <a:rPr lang="es-ES" baseline="0" dirty="0" smtClean="0"/>
              <a:t> </a:t>
            </a:r>
            <a:r>
              <a:rPr lang="es-ES" baseline="0" dirty="0" err="1" smtClean="0"/>
              <a:t>have</a:t>
            </a:r>
            <a:r>
              <a:rPr lang="es-ES" baseline="0" dirty="0" smtClean="0"/>
              <a:t> </a:t>
            </a:r>
            <a:r>
              <a:rPr lang="es-ES" baseline="0" dirty="0" err="1" smtClean="0"/>
              <a:t>travelled</a:t>
            </a:r>
            <a:r>
              <a:rPr lang="es-ES" baseline="0" dirty="0" smtClean="0"/>
              <a:t> </a:t>
            </a:r>
            <a:r>
              <a:rPr lang="es-ES" baseline="0" dirty="0" err="1" smtClean="0"/>
              <a:t>since</a:t>
            </a:r>
            <a:r>
              <a:rPr lang="es-ES" baseline="0" dirty="0" smtClean="0"/>
              <a:t> </a:t>
            </a:r>
            <a:r>
              <a:rPr lang="es-ES" baseline="0" dirty="0" err="1" smtClean="0"/>
              <a:t>the</a:t>
            </a:r>
            <a:r>
              <a:rPr lang="es-ES" baseline="0" dirty="0" smtClean="0"/>
              <a:t> BB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t>
            </a:r>
          </a:p>
          <a:p>
            <a:endParaRPr lang="es-ES" baseline="0" dirty="0" smtClean="0"/>
          </a:p>
          <a:p>
            <a:r>
              <a:rPr lang="es-ES" baseline="0" dirty="0" err="1" smtClean="0"/>
              <a:t>This</a:t>
            </a:r>
            <a:r>
              <a:rPr lang="es-ES" baseline="0" dirty="0" smtClean="0"/>
              <a:t> </a:t>
            </a:r>
            <a:r>
              <a:rPr lang="es-ES" baseline="0" dirty="0" err="1" smtClean="0"/>
              <a:t>was</a:t>
            </a:r>
            <a:r>
              <a:rPr lang="es-ES" baseline="0" dirty="0" smtClean="0"/>
              <a:t> </a:t>
            </a:r>
            <a:r>
              <a:rPr lang="es-ES" baseline="0" dirty="0" err="1" smtClean="0"/>
              <a:t>imprinted</a:t>
            </a:r>
            <a:r>
              <a:rPr lang="es-ES" baseline="0" dirty="0" smtClean="0"/>
              <a:t> </a:t>
            </a:r>
            <a:r>
              <a:rPr lang="es-ES" baseline="0" dirty="0" err="1" smtClean="0"/>
              <a:t>on</a:t>
            </a:r>
            <a:r>
              <a:rPr lang="es-ES" baseline="0" dirty="0" smtClean="0"/>
              <a:t> </a:t>
            </a:r>
            <a:r>
              <a:rPr lang="es-ES" baseline="0" dirty="0" err="1" smtClean="0"/>
              <a:t>the</a:t>
            </a:r>
            <a:r>
              <a:rPr lang="es-ES" baseline="0" dirty="0" smtClean="0"/>
              <a:t> light </a:t>
            </a:r>
            <a:r>
              <a:rPr lang="es-ES" baseline="0" dirty="0" err="1" smtClean="0"/>
              <a:t>that</a:t>
            </a:r>
            <a:r>
              <a:rPr lang="es-ES" baseline="0" dirty="0" smtClean="0"/>
              <a:t> </a:t>
            </a:r>
            <a:r>
              <a:rPr lang="es-ES" baseline="0" dirty="0" err="1" smtClean="0"/>
              <a:t>escaped</a:t>
            </a:r>
            <a:r>
              <a:rPr lang="es-ES" baseline="0" dirty="0" smtClean="0"/>
              <a:t> once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became</a:t>
            </a:r>
            <a:r>
              <a:rPr lang="es-ES" baseline="0" dirty="0" smtClean="0"/>
              <a:t> </a:t>
            </a:r>
            <a:r>
              <a:rPr lang="es-ES" baseline="0" dirty="0" err="1" smtClean="0"/>
              <a:t>transparent</a:t>
            </a:r>
            <a:r>
              <a:rPr lang="es-ES" baseline="0" dirty="0" smtClean="0"/>
              <a:t>. </a:t>
            </a:r>
            <a:r>
              <a:rPr lang="es-ES" baseline="0" dirty="0" err="1" smtClean="0"/>
              <a:t>The</a:t>
            </a:r>
            <a:r>
              <a:rPr lang="es-ES" baseline="0" dirty="0" smtClean="0"/>
              <a:t> </a:t>
            </a:r>
            <a:r>
              <a:rPr lang="es-ES" baseline="0" dirty="0" err="1" smtClean="0"/>
              <a:t>microwave</a:t>
            </a:r>
            <a:r>
              <a:rPr lang="es-ES" baseline="0" dirty="0" smtClean="0"/>
              <a:t> </a:t>
            </a:r>
            <a:r>
              <a:rPr lang="es-ES" baseline="0" dirty="0" err="1" smtClean="0"/>
              <a:t>sky</a:t>
            </a:r>
            <a:r>
              <a:rPr lang="es-ES" baseline="0" dirty="0" smtClean="0"/>
              <a:t> </a:t>
            </a:r>
            <a:r>
              <a:rPr lang="es-ES" baseline="0" dirty="0" err="1" smtClean="0"/>
              <a:t>is</a:t>
            </a:r>
            <a:r>
              <a:rPr lang="es-ES" baseline="0" dirty="0" smtClean="0"/>
              <a:t> </a:t>
            </a:r>
            <a:r>
              <a:rPr lang="es-ES" baseline="0" dirty="0" err="1" smtClean="0"/>
              <a:t>constant</a:t>
            </a:r>
            <a:r>
              <a:rPr lang="es-ES" baseline="0" dirty="0" smtClean="0"/>
              <a:t> (</a:t>
            </a:r>
            <a:r>
              <a:rPr lang="es-ES" baseline="0" dirty="0" err="1" smtClean="0"/>
              <a:t>exc</a:t>
            </a:r>
            <a:r>
              <a:rPr lang="es-ES" baseline="0" dirty="0" smtClean="0"/>
              <a:t> </a:t>
            </a:r>
            <a:r>
              <a:rPr lang="es-ES" baseline="0" dirty="0" err="1" smtClean="0"/>
              <a:t>Galactic</a:t>
            </a:r>
            <a:r>
              <a:rPr lang="es-ES" baseline="0" dirty="0" smtClean="0"/>
              <a:t> </a:t>
            </a:r>
            <a:r>
              <a:rPr lang="es-ES" baseline="0" dirty="0" err="1" smtClean="0"/>
              <a:t>plane</a:t>
            </a:r>
            <a:r>
              <a:rPr lang="es-ES" baseline="0" dirty="0" smtClean="0"/>
              <a:t>) at </a:t>
            </a:r>
            <a:r>
              <a:rPr lang="es-ES" baseline="0" dirty="0" err="1" smtClean="0"/>
              <a:t>first</a:t>
            </a:r>
            <a:r>
              <a:rPr lang="es-ES" baseline="0" dirty="0" smtClean="0"/>
              <a:t> </a:t>
            </a:r>
            <a:r>
              <a:rPr lang="es-ES" baseline="0" dirty="0" err="1" smtClean="0"/>
              <a:t>sight</a:t>
            </a:r>
            <a:r>
              <a:rPr lang="es-ES" baseline="0" dirty="0" smtClean="0"/>
              <a:t>, at 2.7K. </a:t>
            </a:r>
            <a:r>
              <a:rPr lang="es-ES" baseline="0" dirty="0" err="1" smtClean="0"/>
              <a:t>We</a:t>
            </a:r>
            <a:r>
              <a:rPr lang="es-ES" baseline="0" dirty="0" smtClean="0"/>
              <a:t> </a:t>
            </a:r>
            <a:r>
              <a:rPr lang="es-ES" baseline="0" dirty="0" err="1" smtClean="0"/>
              <a:t>want</a:t>
            </a:r>
            <a:r>
              <a:rPr lang="es-ES" baseline="0" dirty="0" smtClean="0"/>
              <a:t> to look at </a:t>
            </a:r>
            <a:r>
              <a:rPr lang="es-ES" baseline="0" dirty="0" err="1" smtClean="0"/>
              <a:t>the</a:t>
            </a:r>
            <a:r>
              <a:rPr lang="es-ES" baseline="0" dirty="0" smtClean="0"/>
              <a:t> </a:t>
            </a:r>
            <a:r>
              <a:rPr lang="es-ES" baseline="0" dirty="0" err="1" smtClean="0"/>
              <a:t>tiny</a:t>
            </a:r>
            <a:r>
              <a:rPr lang="es-ES" baseline="0" dirty="0" smtClean="0"/>
              <a:t> </a:t>
            </a:r>
            <a:r>
              <a:rPr lang="es-ES" baseline="0" dirty="0" err="1" smtClean="0"/>
              <a:t>fluctuations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very</a:t>
            </a:r>
            <a:r>
              <a:rPr lang="es-ES" baseline="0" dirty="0" smtClean="0"/>
              <a:t> </a:t>
            </a:r>
            <a:r>
              <a:rPr lang="es-ES" baseline="0" dirty="0" err="1" smtClean="0"/>
              <a:t>rich</a:t>
            </a:r>
            <a:r>
              <a:rPr lang="es-ES" baseline="0" dirty="0" smtClean="0"/>
              <a:t> </a:t>
            </a:r>
            <a:r>
              <a:rPr lang="es-ES" baseline="0" dirty="0" err="1" smtClean="0"/>
              <a:t>information</a:t>
            </a:r>
            <a:r>
              <a:rPr lang="es-ES" baseline="0" dirty="0" smtClean="0"/>
              <a:t>. </a:t>
            </a:r>
            <a:r>
              <a:rPr lang="es-ES" baseline="0" dirty="0" err="1" smtClean="0"/>
              <a:t>We</a:t>
            </a:r>
            <a:r>
              <a:rPr lang="es-ES" baseline="0" dirty="0" smtClean="0"/>
              <a:t> </a:t>
            </a:r>
            <a:r>
              <a:rPr lang="es-ES" baseline="0" dirty="0" err="1" smtClean="0"/>
              <a:t>decompose</a:t>
            </a:r>
            <a:r>
              <a:rPr lang="es-ES" baseline="0" dirty="0" smtClean="0"/>
              <a:t> </a:t>
            </a:r>
            <a:r>
              <a:rPr lang="es-ES" baseline="0" dirty="0" err="1" smtClean="0"/>
              <a:t>the</a:t>
            </a:r>
            <a:r>
              <a:rPr lang="es-ES" baseline="0" dirty="0" smtClean="0"/>
              <a:t> </a:t>
            </a:r>
            <a:r>
              <a:rPr lang="es-ES" baseline="0" dirty="0" err="1" smtClean="0"/>
              <a:t>sky</a:t>
            </a:r>
            <a:r>
              <a:rPr lang="es-ES" baseline="0" dirty="0" smtClean="0"/>
              <a:t> </a:t>
            </a:r>
            <a:r>
              <a:rPr lang="es-ES" baseline="0" dirty="0" err="1" smtClean="0"/>
              <a:t>into</a:t>
            </a:r>
            <a:r>
              <a:rPr lang="es-ES" baseline="0" dirty="0" smtClean="0"/>
              <a:t> a set of </a:t>
            </a:r>
            <a:r>
              <a:rPr lang="es-ES" baseline="0" dirty="0" err="1" smtClean="0"/>
              <a:t>contributing</a:t>
            </a:r>
            <a:r>
              <a:rPr lang="es-ES" baseline="0" dirty="0" smtClean="0"/>
              <a:t> </a:t>
            </a:r>
            <a:r>
              <a:rPr lang="es-ES" baseline="0" dirty="0" err="1" smtClean="0"/>
              <a:t>waves</a:t>
            </a:r>
            <a:r>
              <a:rPr lang="es-ES" baseline="0" dirty="0" smtClean="0"/>
              <a:t> </a:t>
            </a:r>
            <a:r>
              <a:rPr lang="es-ES" baseline="0" dirty="0" err="1" smtClean="0"/>
              <a:t>with</a:t>
            </a:r>
            <a:r>
              <a:rPr lang="es-ES" baseline="0" dirty="0" smtClean="0"/>
              <a:t> </a:t>
            </a:r>
            <a:r>
              <a:rPr lang="es-ES" baseline="0" dirty="0" err="1" smtClean="0"/>
              <a:t>different</a:t>
            </a:r>
            <a:r>
              <a:rPr lang="es-ES" baseline="0" dirty="0" smtClean="0"/>
              <a:t> </a:t>
            </a:r>
            <a:r>
              <a:rPr lang="es-ES" baseline="0" dirty="0" err="1" smtClean="0"/>
              <a:t>wavelengths</a:t>
            </a:r>
            <a:r>
              <a:rPr lang="es-ES" baseline="0" dirty="0" smtClean="0"/>
              <a:t>. </a:t>
            </a:r>
            <a:r>
              <a:rPr lang="es-ES" baseline="0" dirty="0" err="1" smtClean="0"/>
              <a:t>Each</a:t>
            </a:r>
            <a:r>
              <a:rPr lang="es-ES" baseline="0" dirty="0" smtClean="0"/>
              <a:t> </a:t>
            </a:r>
            <a:r>
              <a:rPr lang="es-ES" baseline="0" dirty="0" err="1" smtClean="0"/>
              <a:t>wavelength</a:t>
            </a:r>
            <a:r>
              <a:rPr lang="es-ES" baseline="0" dirty="0" smtClean="0"/>
              <a:t> has a </a:t>
            </a:r>
            <a:r>
              <a:rPr lang="es-ES" baseline="0" dirty="0" err="1" smtClean="0"/>
              <a:t>specific</a:t>
            </a:r>
            <a:r>
              <a:rPr lang="es-ES" baseline="0" dirty="0" smtClean="0"/>
              <a:t> </a:t>
            </a:r>
            <a:r>
              <a:rPr lang="es-ES" baseline="0" dirty="0" err="1" smtClean="0"/>
              <a:t>strength</a:t>
            </a:r>
            <a:r>
              <a:rPr lang="es-ES" baseline="0" dirty="0" smtClean="0"/>
              <a:t>.</a:t>
            </a:r>
          </a:p>
          <a:p>
            <a:r>
              <a:rPr lang="es-ES" baseline="0" dirty="0" err="1" smtClean="0"/>
              <a:t>Solving</a:t>
            </a:r>
            <a:r>
              <a:rPr lang="es-ES" baseline="0" dirty="0" smtClean="0"/>
              <a:t> </a:t>
            </a:r>
            <a:r>
              <a:rPr lang="es-ES" baseline="0" dirty="0" err="1" smtClean="0"/>
              <a:t>the</a:t>
            </a:r>
            <a:r>
              <a:rPr lang="es-ES" baseline="0" dirty="0" smtClean="0"/>
              <a:t> fluid </a:t>
            </a:r>
            <a:r>
              <a:rPr lang="es-ES" baseline="0" dirty="0" err="1" smtClean="0"/>
              <a:t>equations</a:t>
            </a:r>
            <a:r>
              <a:rPr lang="es-ES" baseline="0" dirty="0" smtClean="0"/>
              <a:t> </a:t>
            </a:r>
            <a:r>
              <a:rPr lang="es-ES" baseline="0" dirty="0" err="1" smtClean="0"/>
              <a:t>for</a:t>
            </a:r>
            <a:r>
              <a:rPr lang="es-ES" baseline="0" dirty="0" smtClean="0"/>
              <a:t> </a:t>
            </a:r>
            <a:r>
              <a:rPr lang="es-ES" baseline="0" dirty="0" err="1" smtClean="0"/>
              <a:t>all</a:t>
            </a:r>
            <a:r>
              <a:rPr lang="es-ES" baseline="0" dirty="0" smtClean="0"/>
              <a:t> </a:t>
            </a:r>
            <a:r>
              <a:rPr lang="es-ES" baseline="0" dirty="0" err="1" smtClean="0"/>
              <a:t>major</a:t>
            </a:r>
            <a:r>
              <a:rPr lang="es-ES" baseline="0" dirty="0" smtClean="0"/>
              <a:t> </a:t>
            </a:r>
            <a:r>
              <a:rPr lang="es-ES" baseline="0" dirty="0" err="1" smtClean="0"/>
              <a:t>components</a:t>
            </a:r>
            <a:r>
              <a:rPr lang="es-ES" baseline="0" dirty="0" smtClean="0"/>
              <a:t> of </a:t>
            </a:r>
            <a:r>
              <a:rPr lang="es-ES" baseline="0" dirty="0" err="1" smtClean="0"/>
              <a:t>the</a:t>
            </a:r>
            <a:r>
              <a:rPr lang="es-ES" baseline="0" dirty="0" smtClean="0"/>
              <a:t> </a:t>
            </a:r>
            <a:r>
              <a:rPr lang="es-ES" baseline="0" dirty="0" err="1" smtClean="0"/>
              <a:t>universe</a:t>
            </a:r>
            <a:r>
              <a:rPr lang="es-ES" baseline="0" dirty="0" smtClean="0"/>
              <a:t> (</a:t>
            </a:r>
            <a:r>
              <a:rPr lang="es-ES" baseline="0" dirty="0" err="1" smtClean="0"/>
              <a:t>Boltzmann</a:t>
            </a:r>
            <a:r>
              <a:rPr lang="es-ES" baseline="0" dirty="0" smtClean="0"/>
              <a:t> </a:t>
            </a:r>
            <a:r>
              <a:rPr lang="es-ES" baseline="0" dirty="0" err="1" smtClean="0"/>
              <a:t>equations</a:t>
            </a:r>
            <a:r>
              <a:rPr lang="es-ES" baseline="0" dirty="0" smtClean="0"/>
              <a:t>, a </a:t>
            </a:r>
            <a:r>
              <a:rPr lang="es-ES" baseline="0" dirty="0" err="1" smtClean="0"/>
              <a:t>few</a:t>
            </a:r>
            <a:r>
              <a:rPr lang="es-ES" baseline="0" dirty="0" smtClean="0"/>
              <a:t> </a:t>
            </a:r>
            <a:r>
              <a:rPr lang="es-ES" baseline="0" dirty="0" err="1" smtClean="0"/>
              <a:t>specialized</a:t>
            </a:r>
            <a:r>
              <a:rPr lang="es-ES" baseline="0" dirty="0" smtClean="0"/>
              <a:t> </a:t>
            </a:r>
            <a:r>
              <a:rPr lang="es-ES" baseline="0" dirty="0" err="1" smtClean="0"/>
              <a:t>codes</a:t>
            </a:r>
            <a:r>
              <a:rPr lang="es-ES" baseline="0" dirty="0" smtClean="0"/>
              <a:t> do </a:t>
            </a:r>
            <a:r>
              <a:rPr lang="es-ES" baseline="0" dirty="0" err="1" smtClean="0"/>
              <a:t>this</a:t>
            </a:r>
            <a:r>
              <a:rPr lang="es-ES" baseline="0" dirty="0" smtClean="0"/>
              <a:t>), </a:t>
            </a:r>
            <a:r>
              <a:rPr lang="es-ES" baseline="0" dirty="0" err="1" smtClean="0"/>
              <a:t>gives</a:t>
            </a:r>
            <a:r>
              <a:rPr lang="es-ES" baseline="0" dirty="0" smtClean="0"/>
              <a:t> </a:t>
            </a:r>
            <a:r>
              <a:rPr lang="es-ES" baseline="0" dirty="0" err="1" smtClean="0"/>
              <a:t>your</a:t>
            </a:r>
            <a:r>
              <a:rPr lang="es-ES" baseline="0" dirty="0" smtClean="0"/>
              <a:t> </a:t>
            </a:r>
            <a:r>
              <a:rPr lang="es-ES" baseline="0" dirty="0" err="1" smtClean="0"/>
              <a:t>prediction</a:t>
            </a:r>
            <a:r>
              <a:rPr lang="es-ES" baseline="0" dirty="0" smtClean="0"/>
              <a:t> </a:t>
            </a:r>
            <a:r>
              <a:rPr lang="es-ES" baseline="0" dirty="0" err="1" smtClean="0"/>
              <a:t>for</a:t>
            </a:r>
            <a:r>
              <a:rPr lang="es-ES" baseline="0" dirty="0" smtClean="0"/>
              <a:t> </a:t>
            </a:r>
            <a:r>
              <a:rPr lang="es-ES" baseline="0" dirty="0" err="1" smtClean="0"/>
              <a:t>this</a:t>
            </a:r>
            <a:r>
              <a:rPr lang="es-ES" baseline="0" dirty="0" smtClean="0"/>
              <a:t> </a:t>
            </a:r>
            <a:r>
              <a:rPr lang="es-ES" baseline="0" dirty="0" err="1" smtClean="0"/>
              <a:t>power</a:t>
            </a:r>
            <a:r>
              <a:rPr lang="es-ES" baseline="0" dirty="0" smtClean="0"/>
              <a:t> </a:t>
            </a:r>
            <a:r>
              <a:rPr lang="es-ES" baseline="0" dirty="0" err="1" smtClean="0"/>
              <a:t>spectrum</a:t>
            </a:r>
            <a:r>
              <a:rPr lang="es-ES" baseline="0" dirty="0" smtClean="0"/>
              <a:t>.</a:t>
            </a:r>
          </a:p>
          <a:p>
            <a:endParaRPr lang="es-ES" baseline="0" dirty="0" smtClean="0"/>
          </a:p>
          <a:p>
            <a:r>
              <a:rPr lang="es-ES" baseline="0" dirty="0" err="1" smtClean="0"/>
              <a:t>We</a:t>
            </a:r>
            <a:r>
              <a:rPr lang="es-ES" baseline="0" dirty="0" smtClean="0"/>
              <a:t> can </a:t>
            </a:r>
            <a:r>
              <a:rPr lang="es-ES" baseline="0" dirty="0" err="1" smtClean="0"/>
              <a:t>measure</a:t>
            </a:r>
            <a:r>
              <a:rPr lang="es-ES" baseline="0" dirty="0" smtClean="0"/>
              <a:t> </a:t>
            </a:r>
            <a:r>
              <a:rPr lang="es-ES" baseline="0" dirty="0" err="1" smtClean="0"/>
              <a:t>the</a:t>
            </a:r>
            <a:r>
              <a:rPr lang="es-ES" baseline="0" dirty="0" smtClean="0"/>
              <a:t> angular </a:t>
            </a:r>
            <a:r>
              <a:rPr lang="es-ES" baseline="0" dirty="0" err="1" smtClean="0"/>
              <a:t>size</a:t>
            </a:r>
            <a:r>
              <a:rPr lang="es-ES" baseline="0" dirty="0" smtClean="0"/>
              <a:t> of </a:t>
            </a:r>
            <a:r>
              <a:rPr lang="es-ES" baseline="0" dirty="0" err="1" smtClean="0"/>
              <a:t>this</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and relate </a:t>
            </a:r>
            <a:r>
              <a:rPr lang="es-ES" baseline="0" dirty="0" err="1" smtClean="0"/>
              <a:t>it</a:t>
            </a:r>
            <a:r>
              <a:rPr lang="es-ES" baseline="0" dirty="0" smtClean="0"/>
              <a:t> to </a:t>
            </a:r>
            <a:r>
              <a:rPr lang="es-ES" baseline="0" dirty="0" err="1" smtClean="0"/>
              <a:t>the</a:t>
            </a:r>
            <a:r>
              <a:rPr lang="es-ES" baseline="0" dirty="0" smtClean="0"/>
              <a:t> </a:t>
            </a:r>
            <a:r>
              <a:rPr lang="es-ES" baseline="0" dirty="0" err="1" smtClean="0"/>
              <a:t>physical</a:t>
            </a:r>
            <a:r>
              <a:rPr lang="es-ES" baseline="0" dirty="0" smtClean="0"/>
              <a:t> </a:t>
            </a:r>
            <a:r>
              <a:rPr lang="es-ES" baseline="0" dirty="0" err="1" smtClean="0"/>
              <a:t>size</a:t>
            </a:r>
            <a:r>
              <a:rPr lang="es-ES" baseline="0" dirty="0" smtClean="0"/>
              <a:t> and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The</a:t>
            </a:r>
            <a:r>
              <a:rPr lang="es-ES" baseline="0" dirty="0" smtClean="0"/>
              <a:t> </a:t>
            </a:r>
            <a:r>
              <a:rPr lang="es-ES" baseline="0" dirty="0" err="1" smtClean="0"/>
              <a:t>distance</a:t>
            </a:r>
            <a:r>
              <a:rPr lang="es-ES" baseline="0" dirty="0" smtClean="0"/>
              <a:t> </a:t>
            </a:r>
            <a:r>
              <a:rPr lang="es-ES" baseline="0" dirty="0" err="1" smtClean="0"/>
              <a:t>contains</a:t>
            </a:r>
            <a:r>
              <a:rPr lang="es-ES" baseline="0" dirty="0" smtClean="0"/>
              <a:t> </a:t>
            </a:r>
            <a:r>
              <a:rPr lang="es-ES" baseline="0" dirty="0" err="1" smtClean="0"/>
              <a:t>cosmological</a:t>
            </a:r>
            <a:r>
              <a:rPr lang="es-ES" baseline="0" dirty="0" smtClean="0"/>
              <a:t> </a:t>
            </a:r>
            <a:r>
              <a:rPr lang="es-ES" baseline="0" dirty="0" err="1" smtClean="0"/>
              <a:t>information</a:t>
            </a:r>
            <a:endParaRPr lang="es-ES" dirty="0"/>
          </a:p>
        </p:txBody>
      </p:sp>
      <p:sp>
        <p:nvSpPr>
          <p:cNvPr id="4" name="Slide Number Placeholder 3"/>
          <p:cNvSpPr>
            <a:spLocks noGrp="1"/>
          </p:cNvSpPr>
          <p:nvPr>
            <p:ph type="sldNum" sz="quarter" idx="10"/>
          </p:nvPr>
        </p:nvSpPr>
        <p:spPr/>
        <p:txBody>
          <a:bodyPr/>
          <a:lstStyle/>
          <a:p>
            <a:fld id="{32C09FFF-D9A9-C348-A703-CF909E036357}" type="slidenum">
              <a:rPr lang="en-US"/>
              <a:pPr/>
              <a:t>19</a:t>
            </a:fld>
            <a:endParaRPr lang="en-US"/>
          </a:p>
        </p:txBody>
      </p:sp>
    </p:spTree>
    <p:extLst>
      <p:ext uri="{BB962C8B-B14F-4D97-AF65-F5344CB8AC3E}">
        <p14:creationId xmlns:p14="http://schemas.microsoft.com/office/powerpoint/2010/main" val="911468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fact it can</a:t>
            </a:r>
            <a:r>
              <a:rPr lang="en-US" baseline="0" dirty="0" smtClean="0"/>
              <a:t> be argued that … </a:t>
            </a:r>
          </a:p>
          <a:p>
            <a:r>
              <a:rPr lang="en-US" baseline="0" dirty="0" smtClean="0"/>
              <a:t>Temperature fluctuations can be expressed in terms of their spherical harmonics decomposition. There is a natural </a:t>
            </a:r>
            <a:r>
              <a:rPr lang="en-US" baseline="0" dirty="0" err="1" smtClean="0"/>
              <a:t>lmax</a:t>
            </a:r>
            <a:r>
              <a:rPr lang="en-US" baseline="0" dirty="0" smtClean="0"/>
              <a:t> which depends on the observatory, at some point it becomes damped by other physical processes in the way.</a:t>
            </a:r>
            <a:endParaRPr lang="en-US" dirty="0"/>
          </a:p>
        </p:txBody>
      </p:sp>
      <p:sp>
        <p:nvSpPr>
          <p:cNvPr id="4" name="Slide Number Placeholder 3"/>
          <p:cNvSpPr>
            <a:spLocks noGrp="1"/>
          </p:cNvSpPr>
          <p:nvPr>
            <p:ph type="sldNum" sz="quarter" idx="10"/>
          </p:nvPr>
        </p:nvSpPr>
        <p:spPr/>
        <p:txBody>
          <a:bodyPr/>
          <a:lstStyle/>
          <a:p>
            <a:fld id="{32C09FFF-D9A9-C348-A703-CF909E036357}" type="slidenum">
              <a:rPr lang="en-US"/>
              <a:pPr/>
              <a:t>20</a:t>
            </a:fld>
            <a:endParaRPr lang="en-US"/>
          </a:p>
        </p:txBody>
      </p:sp>
    </p:spTree>
    <p:extLst>
      <p:ext uri="{BB962C8B-B14F-4D97-AF65-F5344CB8AC3E}">
        <p14:creationId xmlns:p14="http://schemas.microsoft.com/office/powerpoint/2010/main" val="4155042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C09FFF-D9A9-C348-A703-CF909E036357}" type="slidenum">
              <a:rPr lang="en-US"/>
              <a:pPr/>
              <a:t>21</a:t>
            </a:fld>
            <a:endParaRPr lang="en-US"/>
          </a:p>
        </p:txBody>
      </p:sp>
    </p:spTree>
    <p:extLst>
      <p:ext uri="{BB962C8B-B14F-4D97-AF65-F5344CB8AC3E}">
        <p14:creationId xmlns:p14="http://schemas.microsoft.com/office/powerpoint/2010/main" val="32845553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981098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Simplify</a:t>
            </a:r>
            <a:r>
              <a:rPr lang="es-ES" dirty="0" smtClean="0"/>
              <a:t> and </a:t>
            </a:r>
            <a:r>
              <a:rPr lang="es-ES" dirty="0" err="1" smtClean="0"/>
              <a:t>highlight</a:t>
            </a:r>
            <a:r>
              <a:rPr lang="es-ES" dirty="0" smtClean="0"/>
              <a:t>,</a:t>
            </a:r>
            <a:r>
              <a:rPr lang="es-ES" baseline="0" dirty="0" smtClean="0"/>
              <a:t> </a:t>
            </a:r>
            <a:r>
              <a:rPr lang="es-ES" baseline="0" dirty="0" err="1" smtClean="0"/>
              <a:t>add</a:t>
            </a:r>
            <a:r>
              <a:rPr lang="es-ES" baseline="0" dirty="0" smtClean="0"/>
              <a:t> dates of </a:t>
            </a:r>
            <a:r>
              <a:rPr lang="es-ES" baseline="0" dirty="0" err="1" smtClean="0"/>
              <a:t>operation</a:t>
            </a:r>
            <a:endParaRPr lang="es-ES" dirty="0"/>
          </a:p>
        </p:txBody>
      </p:sp>
    </p:spTree>
    <p:extLst>
      <p:ext uri="{BB962C8B-B14F-4D97-AF65-F5344CB8AC3E}">
        <p14:creationId xmlns:p14="http://schemas.microsoft.com/office/powerpoint/2010/main" val="2684039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161202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Rubin </a:t>
            </a:r>
            <a:r>
              <a:rPr lang="es-ES" dirty="0" err="1" smtClean="0"/>
              <a:t>Observatory</a:t>
            </a:r>
            <a:r>
              <a:rPr lang="es-ES" baseline="0" dirty="0" smtClean="0"/>
              <a:t> </a:t>
            </a:r>
            <a:r>
              <a:rPr lang="es-ES" baseline="0" dirty="0" err="1" smtClean="0"/>
              <a:t>picture</a:t>
            </a:r>
            <a:r>
              <a:rPr lang="es-ES" baseline="0" dirty="0" smtClean="0"/>
              <a:t> </a:t>
            </a:r>
            <a:r>
              <a:rPr lang="es-ES" baseline="0" dirty="0" err="1" smtClean="0"/>
              <a:t>from</a:t>
            </a:r>
            <a:r>
              <a:rPr lang="es-ES" baseline="0" dirty="0" smtClean="0"/>
              <a:t> Paulo</a:t>
            </a:r>
            <a:endParaRPr lang="es-ES" dirty="0"/>
          </a:p>
        </p:txBody>
      </p:sp>
    </p:spTree>
    <p:extLst>
      <p:ext uri="{BB962C8B-B14F-4D97-AF65-F5344CB8AC3E}">
        <p14:creationId xmlns:p14="http://schemas.microsoft.com/office/powerpoint/2010/main" val="27959613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Spectroscopic</a:t>
            </a:r>
            <a:r>
              <a:rPr lang="es-ES" dirty="0" smtClean="0"/>
              <a:t> (DESI – LRG, DESI-</a:t>
            </a:r>
            <a:r>
              <a:rPr lang="es-ES" dirty="0" err="1" smtClean="0"/>
              <a:t>Ly</a:t>
            </a:r>
            <a:r>
              <a:rPr lang="es-ES" dirty="0" smtClean="0"/>
              <a:t> </a:t>
            </a:r>
            <a:r>
              <a:rPr lang="es-ES" dirty="0" err="1" smtClean="0"/>
              <a:t>alpha</a:t>
            </a:r>
            <a:r>
              <a:rPr lang="es-ES" dirty="0" smtClean="0"/>
              <a:t>, 21 cm) </a:t>
            </a:r>
          </a:p>
          <a:p>
            <a:r>
              <a:rPr lang="es-ES" dirty="0" err="1" smtClean="0"/>
              <a:t>Photometric</a:t>
            </a:r>
            <a:r>
              <a:rPr lang="es-ES" dirty="0" smtClean="0"/>
              <a:t> (DES, LSST)</a:t>
            </a:r>
          </a:p>
          <a:p>
            <a:endParaRPr lang="es-ES" dirty="0" smtClean="0"/>
          </a:p>
          <a:p>
            <a:r>
              <a:rPr lang="es-ES" dirty="0" err="1" smtClean="0"/>
              <a:t>Low</a:t>
            </a:r>
            <a:r>
              <a:rPr lang="es-ES" dirty="0" smtClean="0"/>
              <a:t> </a:t>
            </a:r>
            <a:r>
              <a:rPr lang="es-ES" dirty="0" err="1" smtClean="0"/>
              <a:t>redshift</a:t>
            </a:r>
            <a:r>
              <a:rPr lang="es-ES" dirty="0" smtClean="0"/>
              <a:t> (DESI-LRG, DES, LSST)</a:t>
            </a:r>
          </a:p>
          <a:p>
            <a:r>
              <a:rPr lang="es-ES" dirty="0" smtClean="0"/>
              <a:t>High </a:t>
            </a:r>
            <a:r>
              <a:rPr lang="es-ES" dirty="0" err="1" smtClean="0"/>
              <a:t>redshift</a:t>
            </a:r>
            <a:r>
              <a:rPr lang="es-ES" dirty="0" smtClean="0"/>
              <a:t> (DESI-</a:t>
            </a:r>
            <a:r>
              <a:rPr lang="es-ES" dirty="0" err="1" smtClean="0"/>
              <a:t>Ly</a:t>
            </a:r>
            <a:r>
              <a:rPr lang="es-ES" dirty="0" smtClean="0"/>
              <a:t> </a:t>
            </a:r>
            <a:r>
              <a:rPr lang="es-ES" dirty="0" err="1" smtClean="0"/>
              <a:t>alpha</a:t>
            </a:r>
            <a:r>
              <a:rPr lang="es-ES" dirty="0" smtClean="0"/>
              <a:t>, 21 cm)</a:t>
            </a:r>
          </a:p>
          <a:p>
            <a:endParaRPr lang="es-ES" dirty="0"/>
          </a:p>
        </p:txBody>
      </p:sp>
    </p:spTree>
    <p:extLst>
      <p:ext uri="{BB962C8B-B14F-4D97-AF65-F5344CB8AC3E}">
        <p14:creationId xmlns:p14="http://schemas.microsoft.com/office/powerpoint/2010/main" val="1675635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Spectroscopic</a:t>
            </a:r>
            <a:r>
              <a:rPr lang="es-ES" dirty="0" smtClean="0"/>
              <a:t> (DESI – LRG, DESI-</a:t>
            </a:r>
            <a:r>
              <a:rPr lang="es-ES" dirty="0" err="1" smtClean="0"/>
              <a:t>Ly</a:t>
            </a:r>
            <a:r>
              <a:rPr lang="es-ES" dirty="0" smtClean="0"/>
              <a:t> </a:t>
            </a:r>
            <a:r>
              <a:rPr lang="es-ES" dirty="0" err="1" smtClean="0"/>
              <a:t>alpha</a:t>
            </a:r>
            <a:r>
              <a:rPr lang="es-ES" dirty="0" smtClean="0"/>
              <a:t>, 21 cm) </a:t>
            </a:r>
          </a:p>
          <a:p>
            <a:r>
              <a:rPr lang="es-ES" dirty="0" err="1" smtClean="0"/>
              <a:t>Photometric</a:t>
            </a:r>
            <a:r>
              <a:rPr lang="es-ES" dirty="0" smtClean="0"/>
              <a:t> (DES, LSST)</a:t>
            </a:r>
          </a:p>
          <a:p>
            <a:endParaRPr lang="es-ES" dirty="0" smtClean="0"/>
          </a:p>
          <a:p>
            <a:r>
              <a:rPr lang="es-ES" dirty="0" err="1" smtClean="0"/>
              <a:t>Low</a:t>
            </a:r>
            <a:r>
              <a:rPr lang="es-ES" dirty="0" smtClean="0"/>
              <a:t> </a:t>
            </a:r>
            <a:r>
              <a:rPr lang="es-ES" dirty="0" err="1" smtClean="0"/>
              <a:t>redshift</a:t>
            </a:r>
            <a:r>
              <a:rPr lang="es-ES" dirty="0" smtClean="0"/>
              <a:t> (DESI-LRG, DES, LSST)</a:t>
            </a:r>
          </a:p>
          <a:p>
            <a:r>
              <a:rPr lang="es-ES" dirty="0" smtClean="0"/>
              <a:t>High </a:t>
            </a:r>
            <a:r>
              <a:rPr lang="es-ES" dirty="0" err="1" smtClean="0"/>
              <a:t>redshift</a:t>
            </a:r>
            <a:r>
              <a:rPr lang="es-ES" dirty="0" smtClean="0"/>
              <a:t> (DESI-</a:t>
            </a:r>
            <a:r>
              <a:rPr lang="es-ES" dirty="0" err="1" smtClean="0"/>
              <a:t>Ly</a:t>
            </a:r>
            <a:r>
              <a:rPr lang="es-ES" dirty="0" smtClean="0"/>
              <a:t> </a:t>
            </a:r>
            <a:r>
              <a:rPr lang="es-ES" dirty="0" err="1" smtClean="0"/>
              <a:t>alpha</a:t>
            </a:r>
            <a:r>
              <a:rPr lang="es-ES" dirty="0" smtClean="0"/>
              <a:t>, 21 cm)</a:t>
            </a:r>
          </a:p>
          <a:p>
            <a:endParaRPr lang="es-ES" dirty="0"/>
          </a:p>
        </p:txBody>
      </p:sp>
    </p:spTree>
    <p:extLst>
      <p:ext uri="{BB962C8B-B14F-4D97-AF65-F5344CB8AC3E}">
        <p14:creationId xmlns:p14="http://schemas.microsoft.com/office/powerpoint/2010/main" val="2902212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But</a:t>
            </a:r>
            <a:r>
              <a:rPr lang="es-ES" dirty="0" smtClean="0"/>
              <a:t> </a:t>
            </a:r>
            <a:r>
              <a:rPr lang="es-ES" dirty="0" err="1" smtClean="0"/>
              <a:t>there</a:t>
            </a:r>
            <a:r>
              <a:rPr lang="es-ES" baseline="0" dirty="0" smtClean="0"/>
              <a:t> are </a:t>
            </a:r>
            <a:r>
              <a:rPr lang="es-ES" baseline="0" dirty="0" err="1" smtClean="0"/>
              <a:t>other</a:t>
            </a:r>
            <a:r>
              <a:rPr lang="es-ES" baseline="0" dirty="0" smtClean="0"/>
              <a:t> </a:t>
            </a:r>
            <a:r>
              <a:rPr lang="es-ES" baseline="0" dirty="0" err="1" smtClean="0"/>
              <a:t>ways</a:t>
            </a:r>
            <a:r>
              <a:rPr lang="es-ES" baseline="0" dirty="0" smtClean="0"/>
              <a:t> to </a:t>
            </a:r>
            <a:r>
              <a:rPr lang="es-ES" baseline="0" dirty="0" err="1" smtClean="0"/>
              <a:t>study</a:t>
            </a:r>
            <a:r>
              <a:rPr lang="es-ES" baseline="0" dirty="0" smtClean="0"/>
              <a:t> </a:t>
            </a:r>
            <a:r>
              <a:rPr lang="es-ES" baseline="0" dirty="0" err="1" smtClean="0"/>
              <a:t>the</a:t>
            </a:r>
            <a:r>
              <a:rPr lang="es-ES" baseline="0" dirty="0" smtClean="0"/>
              <a:t> </a:t>
            </a:r>
            <a:r>
              <a:rPr lang="es-ES" baseline="0" dirty="0" err="1" smtClean="0"/>
              <a:t>structure</a:t>
            </a:r>
            <a:endParaRPr lang="es-ES" dirty="0"/>
          </a:p>
        </p:txBody>
      </p:sp>
    </p:spTree>
    <p:extLst>
      <p:ext uri="{BB962C8B-B14F-4D97-AF65-F5344CB8AC3E}">
        <p14:creationId xmlns:p14="http://schemas.microsoft.com/office/powerpoint/2010/main" val="2977764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But</a:t>
            </a:r>
            <a:r>
              <a:rPr lang="es-ES" dirty="0" smtClean="0"/>
              <a:t> </a:t>
            </a:r>
            <a:r>
              <a:rPr lang="es-ES" dirty="0" err="1" smtClean="0"/>
              <a:t>there</a:t>
            </a:r>
            <a:r>
              <a:rPr lang="es-ES" baseline="0" dirty="0" smtClean="0"/>
              <a:t> are </a:t>
            </a:r>
            <a:r>
              <a:rPr lang="es-ES" baseline="0" dirty="0" err="1" smtClean="0"/>
              <a:t>other</a:t>
            </a:r>
            <a:r>
              <a:rPr lang="es-ES" baseline="0" dirty="0" smtClean="0"/>
              <a:t> </a:t>
            </a:r>
            <a:r>
              <a:rPr lang="es-ES" baseline="0" dirty="0" err="1" smtClean="0"/>
              <a:t>ways</a:t>
            </a:r>
            <a:r>
              <a:rPr lang="es-ES" baseline="0" dirty="0" smtClean="0"/>
              <a:t> to </a:t>
            </a:r>
            <a:r>
              <a:rPr lang="es-ES" baseline="0" dirty="0" err="1" smtClean="0"/>
              <a:t>study</a:t>
            </a:r>
            <a:r>
              <a:rPr lang="es-ES" baseline="0" dirty="0" smtClean="0"/>
              <a:t> </a:t>
            </a:r>
            <a:r>
              <a:rPr lang="es-ES" baseline="0" dirty="0" err="1" smtClean="0"/>
              <a:t>the</a:t>
            </a:r>
            <a:r>
              <a:rPr lang="es-ES" baseline="0" dirty="0" smtClean="0"/>
              <a:t> </a:t>
            </a:r>
            <a:r>
              <a:rPr lang="es-ES" baseline="0" dirty="0" err="1" smtClean="0"/>
              <a:t>structure</a:t>
            </a:r>
            <a:endParaRPr lang="es-ES" dirty="0"/>
          </a:p>
        </p:txBody>
      </p:sp>
    </p:spTree>
    <p:extLst>
      <p:ext uri="{BB962C8B-B14F-4D97-AF65-F5344CB8AC3E}">
        <p14:creationId xmlns:p14="http://schemas.microsoft.com/office/powerpoint/2010/main" val="1388649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983143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Geometric</a:t>
            </a:r>
            <a:r>
              <a:rPr lang="es-ES" dirty="0" smtClean="0"/>
              <a:t> </a:t>
            </a:r>
            <a:r>
              <a:rPr lang="es-ES" dirty="0" err="1" smtClean="0"/>
              <a:t>distances</a:t>
            </a:r>
            <a:r>
              <a:rPr lang="es-ES" dirty="0" smtClean="0"/>
              <a:t>: </a:t>
            </a:r>
            <a:r>
              <a:rPr lang="es-ES" dirty="0" err="1" smtClean="0"/>
              <a:t>Gaia</a:t>
            </a:r>
            <a:r>
              <a:rPr lang="es-ES" baseline="0" dirty="0" smtClean="0"/>
              <a:t> </a:t>
            </a:r>
            <a:r>
              <a:rPr lang="es-ES" baseline="0" dirty="0" err="1" smtClean="0"/>
              <a:t>parallaxes</a:t>
            </a:r>
            <a:r>
              <a:rPr lang="es-ES" baseline="0" dirty="0" smtClean="0"/>
              <a:t> (single </a:t>
            </a:r>
            <a:r>
              <a:rPr lang="es-ES" baseline="0" dirty="0" err="1" smtClean="0"/>
              <a:t>Cepheids</a:t>
            </a:r>
            <a:r>
              <a:rPr lang="es-ES" baseline="0" dirty="0" smtClean="0"/>
              <a:t> and open </a:t>
            </a:r>
            <a:r>
              <a:rPr lang="es-ES" baseline="0" dirty="0" err="1" smtClean="0"/>
              <a:t>clusters</a:t>
            </a:r>
            <a:r>
              <a:rPr lang="es-ES" baseline="0" dirty="0" smtClean="0"/>
              <a:t>), </a:t>
            </a:r>
            <a:r>
              <a:rPr lang="es-ES" baseline="0" dirty="0" err="1" smtClean="0"/>
              <a:t>detached</a:t>
            </a:r>
            <a:r>
              <a:rPr lang="es-ES" baseline="0" dirty="0" smtClean="0"/>
              <a:t> </a:t>
            </a:r>
            <a:r>
              <a:rPr lang="es-ES" baseline="0" dirty="0" err="1" smtClean="0"/>
              <a:t>eclipsing</a:t>
            </a:r>
            <a:r>
              <a:rPr lang="es-ES" baseline="0" dirty="0" smtClean="0"/>
              <a:t> </a:t>
            </a:r>
            <a:r>
              <a:rPr lang="es-ES" baseline="0" dirty="0" err="1" smtClean="0"/>
              <a:t>binaries</a:t>
            </a:r>
            <a:r>
              <a:rPr lang="es-ES" baseline="0" dirty="0" smtClean="0"/>
              <a:t> (</a:t>
            </a:r>
            <a:r>
              <a:rPr lang="es-ES" baseline="0" dirty="0" err="1" smtClean="0"/>
              <a:t>photometry</a:t>
            </a:r>
            <a:r>
              <a:rPr lang="es-ES" baseline="0" dirty="0" smtClean="0"/>
              <a:t> + </a:t>
            </a:r>
            <a:r>
              <a:rPr lang="es-ES" baseline="0" dirty="0" err="1" smtClean="0"/>
              <a:t>spectroscopy</a:t>
            </a:r>
            <a:r>
              <a:rPr lang="es-ES" baseline="0" dirty="0" smtClean="0"/>
              <a:t> + </a:t>
            </a:r>
            <a:r>
              <a:rPr lang="es-ES" baseline="0" dirty="0" err="1" smtClean="0"/>
              <a:t>modelling</a:t>
            </a:r>
            <a:r>
              <a:rPr lang="es-ES" baseline="0" dirty="0" smtClean="0"/>
              <a:t> </a:t>
            </a:r>
            <a:r>
              <a:rPr lang="es-ES" baseline="0" dirty="0" smtClean="0">
                <a:sym typeface="Wingdings" panose="05000000000000000000" pitchFamily="2" charset="2"/>
              </a:rPr>
              <a:t> </a:t>
            </a:r>
            <a:r>
              <a:rPr lang="es-ES" baseline="0" dirty="0" err="1" smtClean="0">
                <a:sym typeface="Wingdings" panose="05000000000000000000" pitchFamily="2" charset="2"/>
              </a:rPr>
              <a:t>radius</a:t>
            </a:r>
            <a:r>
              <a:rPr lang="es-ES" baseline="0" dirty="0" smtClean="0">
                <a:sym typeface="Wingdings" panose="05000000000000000000" pitchFamily="2" charset="2"/>
              </a:rPr>
              <a:t>, </a:t>
            </a:r>
            <a:r>
              <a:rPr lang="es-ES" baseline="0" dirty="0" err="1" smtClean="0">
                <a:sym typeface="Wingdings" panose="05000000000000000000" pitchFamily="2" charset="2"/>
              </a:rPr>
              <a:t>temperature</a:t>
            </a:r>
            <a:r>
              <a:rPr lang="es-ES" baseline="0" dirty="0" smtClean="0">
                <a:sym typeface="Wingdings" panose="05000000000000000000" pitchFamily="2" charset="2"/>
              </a:rPr>
              <a:t>  </a:t>
            </a:r>
            <a:r>
              <a:rPr lang="es-ES" baseline="0" dirty="0" err="1" smtClean="0">
                <a:sym typeface="Wingdings" panose="05000000000000000000" pitchFamily="2" charset="2"/>
              </a:rPr>
              <a:t>luminosity</a:t>
            </a:r>
            <a:r>
              <a:rPr lang="es-ES" baseline="0" dirty="0" smtClean="0">
                <a:sym typeface="Wingdings" panose="05000000000000000000" pitchFamily="2" charset="2"/>
              </a:rPr>
              <a:t>  </a:t>
            </a:r>
            <a:r>
              <a:rPr lang="es-ES" baseline="0" dirty="0" err="1" smtClean="0">
                <a:sym typeface="Wingdings" panose="05000000000000000000" pitchFamily="2" charset="2"/>
              </a:rPr>
              <a:t>distance</a:t>
            </a:r>
            <a:r>
              <a:rPr lang="es-ES" baseline="0" dirty="0" smtClean="0"/>
              <a:t>), </a:t>
            </a:r>
            <a:r>
              <a:rPr lang="es-ES" baseline="0" dirty="0" err="1" smtClean="0"/>
              <a:t>megamasers</a:t>
            </a:r>
            <a:r>
              <a:rPr lang="es-ES" baseline="0" dirty="0" smtClean="0"/>
              <a:t> (NGC4258). </a:t>
            </a:r>
            <a:r>
              <a:rPr lang="es-ES" baseline="0" dirty="0" err="1" smtClean="0"/>
              <a:t>Measure</a:t>
            </a:r>
            <a:r>
              <a:rPr lang="es-ES" baseline="0" dirty="0" smtClean="0"/>
              <a:t> </a:t>
            </a:r>
            <a:r>
              <a:rPr lang="es-ES" baseline="0" dirty="0" err="1" smtClean="0"/>
              <a:t>distances</a:t>
            </a:r>
            <a:r>
              <a:rPr lang="es-ES" baseline="0" dirty="0" smtClean="0"/>
              <a:t> to </a:t>
            </a:r>
            <a:r>
              <a:rPr lang="es-ES" baseline="0" dirty="0" err="1" smtClean="0"/>
              <a:t>systems</a:t>
            </a:r>
            <a:r>
              <a:rPr lang="es-ES" baseline="0" dirty="0" smtClean="0"/>
              <a:t> </a:t>
            </a:r>
            <a:r>
              <a:rPr lang="es-ES" baseline="0" dirty="0" err="1" smtClean="0"/>
              <a:t>that</a:t>
            </a:r>
            <a:r>
              <a:rPr lang="es-ES" baseline="0" dirty="0" smtClean="0"/>
              <a:t> </a:t>
            </a:r>
            <a:r>
              <a:rPr lang="es-ES" baseline="0" dirty="0" err="1" smtClean="0"/>
              <a:t>contain</a:t>
            </a:r>
            <a:r>
              <a:rPr lang="es-ES" baseline="0" dirty="0" smtClean="0"/>
              <a:t> </a:t>
            </a:r>
            <a:r>
              <a:rPr lang="es-ES" baseline="0" dirty="0" err="1" smtClean="0"/>
              <a:t>Cepheids</a:t>
            </a:r>
            <a:r>
              <a:rPr lang="es-ES" baseline="0" dirty="0" smtClean="0"/>
              <a:t> and </a:t>
            </a:r>
            <a:r>
              <a:rPr lang="es-ES" baseline="0" dirty="0" err="1" smtClean="0"/>
              <a:t>treat</a:t>
            </a:r>
            <a:r>
              <a:rPr lang="es-ES" baseline="0" dirty="0" smtClean="0"/>
              <a:t> </a:t>
            </a:r>
            <a:r>
              <a:rPr lang="es-ES" baseline="0" dirty="0" err="1" smtClean="0"/>
              <a:t>systematics</a:t>
            </a:r>
            <a:r>
              <a:rPr lang="es-ES" baseline="0" dirty="0" smtClean="0"/>
              <a:t> </a:t>
            </a:r>
            <a:r>
              <a:rPr lang="es-ES" baseline="0" dirty="0" err="1" smtClean="0"/>
              <a:t>for</a:t>
            </a:r>
            <a:r>
              <a:rPr lang="es-ES" baseline="0" dirty="0" smtClean="0"/>
              <a:t> </a:t>
            </a:r>
            <a:r>
              <a:rPr lang="es-ES" baseline="0" dirty="0" err="1" smtClean="0"/>
              <a:t>Cepheid</a:t>
            </a:r>
            <a:r>
              <a:rPr lang="es-ES" baseline="0" dirty="0" smtClean="0"/>
              <a:t> </a:t>
            </a:r>
            <a:r>
              <a:rPr lang="es-ES" baseline="0" dirty="0" err="1" smtClean="0"/>
              <a:t>variability</a:t>
            </a:r>
            <a:r>
              <a:rPr lang="es-ES" baseline="0" dirty="0" smtClean="0"/>
              <a:t> (</a:t>
            </a:r>
            <a:r>
              <a:rPr lang="es-ES" baseline="0" dirty="0" err="1" smtClean="0"/>
              <a:t>metallicity</a:t>
            </a:r>
            <a:r>
              <a:rPr lang="es-ES" baseline="0" dirty="0" smtClean="0"/>
              <a:t>, </a:t>
            </a:r>
            <a:r>
              <a:rPr lang="es-ES" baseline="0" dirty="0" err="1" smtClean="0"/>
              <a:t>reddening</a:t>
            </a:r>
            <a:r>
              <a:rPr lang="es-ES" baseline="0" dirty="0" smtClean="0"/>
              <a:t>). </a:t>
            </a:r>
            <a:r>
              <a:rPr lang="es-ES" baseline="0" dirty="0" err="1" smtClean="0"/>
              <a:t>Also</a:t>
            </a:r>
            <a:r>
              <a:rPr lang="es-ES" baseline="0" dirty="0" smtClean="0"/>
              <a:t> </a:t>
            </a:r>
            <a:r>
              <a:rPr lang="es-ES" baseline="0" dirty="0" err="1" smtClean="0"/>
              <a:t>independent</a:t>
            </a:r>
            <a:r>
              <a:rPr lang="es-ES" baseline="0" dirty="0" smtClean="0"/>
              <a:t> non-</a:t>
            </a:r>
            <a:r>
              <a:rPr lang="es-ES" baseline="0" dirty="0" err="1" smtClean="0"/>
              <a:t>Cepheid</a:t>
            </a:r>
            <a:r>
              <a:rPr lang="es-ES" baseline="0" dirty="0" smtClean="0"/>
              <a:t> </a:t>
            </a:r>
            <a:r>
              <a:rPr lang="es-ES" baseline="0" dirty="0" err="1" smtClean="0"/>
              <a:t>measurements</a:t>
            </a:r>
            <a:r>
              <a:rPr lang="es-ES" baseline="0" dirty="0" smtClean="0"/>
              <a:t> </a:t>
            </a:r>
            <a:r>
              <a:rPr lang="es-ES" baseline="0" dirty="0" err="1" smtClean="0"/>
              <a:t>with</a:t>
            </a:r>
            <a:r>
              <a:rPr lang="es-ES" baseline="0" dirty="0" smtClean="0"/>
              <a:t> </a:t>
            </a:r>
            <a:r>
              <a:rPr lang="es-ES" baseline="0" dirty="0" err="1" smtClean="0"/>
              <a:t>larger</a:t>
            </a:r>
            <a:r>
              <a:rPr lang="es-ES" baseline="0" dirty="0" smtClean="0"/>
              <a:t> </a:t>
            </a:r>
            <a:r>
              <a:rPr lang="es-ES" baseline="0" dirty="0" err="1" smtClean="0"/>
              <a:t>errors</a:t>
            </a:r>
            <a:r>
              <a:rPr lang="es-ES" baseline="0" dirty="0" smtClean="0"/>
              <a:t>.</a:t>
            </a:r>
          </a:p>
          <a:p>
            <a:r>
              <a:rPr lang="es-ES" dirty="0" smtClean="0"/>
              <a:t>https://www.youtube.com/watch?v=EBkPMXooZbc (</a:t>
            </a:r>
            <a:r>
              <a:rPr lang="es-ES" dirty="0" err="1" smtClean="0"/>
              <a:t>Riess</a:t>
            </a:r>
            <a:r>
              <a:rPr lang="es-ES" baseline="0" dirty="0" smtClean="0"/>
              <a:t> </a:t>
            </a:r>
            <a:r>
              <a:rPr lang="es-ES" baseline="0" dirty="0" err="1" smtClean="0"/>
              <a:t>talk</a:t>
            </a:r>
            <a:r>
              <a:rPr lang="es-ES" baseline="0" dirty="0" smtClean="0"/>
              <a:t> at </a:t>
            </a:r>
            <a:r>
              <a:rPr lang="es-ES" baseline="0" dirty="0" err="1" smtClean="0"/>
              <a:t>Lisbon</a:t>
            </a:r>
            <a:r>
              <a:rPr lang="es-ES" dirty="0" smtClean="0"/>
              <a:t>)</a:t>
            </a:r>
          </a:p>
          <a:p>
            <a:r>
              <a:rPr lang="es-ES" dirty="0" smtClean="0"/>
              <a:t>https://www.youtube.com/watch?v=MfruQ5-4GAw (Breval</a:t>
            </a:r>
            <a:r>
              <a:rPr lang="es-ES" baseline="0" dirty="0" smtClean="0"/>
              <a:t> </a:t>
            </a:r>
            <a:r>
              <a:rPr lang="es-ES" baseline="0" dirty="0" err="1" smtClean="0"/>
              <a:t>talk</a:t>
            </a:r>
            <a:r>
              <a:rPr lang="es-ES" baseline="0" dirty="0" smtClean="0"/>
              <a:t> in </a:t>
            </a:r>
            <a:r>
              <a:rPr lang="es-ES" baseline="0" dirty="0" err="1" smtClean="0"/>
              <a:t>CosmoVerse</a:t>
            </a:r>
            <a:r>
              <a:rPr lang="es-ES" baseline="0" dirty="0" smtClean="0"/>
              <a:t> </a:t>
            </a:r>
            <a:r>
              <a:rPr lang="es-ES" baseline="0" dirty="0" err="1" smtClean="0"/>
              <a:t>seminar</a:t>
            </a:r>
            <a:r>
              <a:rPr lang="es-ES" baseline="0" dirty="0" smtClean="0"/>
              <a:t> series</a:t>
            </a:r>
            <a:r>
              <a:rPr lang="es-ES" dirty="0" smtClean="0"/>
              <a:t>)</a:t>
            </a:r>
            <a:endParaRPr lang="es-ES" dirty="0"/>
          </a:p>
        </p:txBody>
      </p:sp>
    </p:spTree>
    <p:extLst>
      <p:ext uri="{BB962C8B-B14F-4D97-AF65-F5344CB8AC3E}">
        <p14:creationId xmlns:p14="http://schemas.microsoft.com/office/powerpoint/2010/main" val="3759764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9676638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14879269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Scolnic</a:t>
            </a:r>
            <a:r>
              <a:rPr lang="es-ES" dirty="0" smtClean="0"/>
              <a:t> (</a:t>
            </a:r>
            <a:r>
              <a:rPr lang="es-ES" dirty="0" err="1" smtClean="0"/>
              <a:t>Istambul</a:t>
            </a:r>
            <a:r>
              <a:rPr lang="es-ES" baseline="0" dirty="0" smtClean="0"/>
              <a:t> 2025</a:t>
            </a:r>
            <a:r>
              <a:rPr lang="es-ES" dirty="0" smtClean="0"/>
              <a:t>): https://www.youtube.com/watch?v=JkOdOn7nJEU&amp;t=2046s</a:t>
            </a:r>
            <a:endParaRPr lang="es-ES" dirty="0"/>
          </a:p>
        </p:txBody>
      </p:sp>
    </p:spTree>
    <p:extLst>
      <p:ext uri="{BB962C8B-B14F-4D97-AF65-F5344CB8AC3E}">
        <p14:creationId xmlns:p14="http://schemas.microsoft.com/office/powerpoint/2010/main" val="1444937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251128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noRot="1" noChangeAspect="1"/>
          </p:cNvSpPr>
          <p:nvPr>
            <p:ph type="sldImg"/>
          </p:nvPr>
        </p:nvSpPr>
        <p:spPr>
          <a:xfrm>
            <a:off x="381000" y="685800"/>
            <a:ext cx="6096000" cy="3429000"/>
          </a:xfrm>
          <a:prstGeom prst="rect">
            <a:avLst/>
          </a:prstGeom>
        </p:spPr>
        <p:txBody>
          <a:bodyPr/>
          <a:lstStyle/>
          <a:p>
            <a:endParaRPr/>
          </a:p>
        </p:txBody>
      </p:sp>
      <p:sp>
        <p:nvSpPr>
          <p:cNvPr id="245" name="Shape 245"/>
          <p:cNvSpPr>
            <a:spLocks noGrp="1"/>
          </p:cNvSpPr>
          <p:nvPr>
            <p:ph type="body" sz="quarter" idx="1"/>
          </p:nvPr>
        </p:nvSpPr>
        <p:spPr>
          <a:prstGeom prst="rect">
            <a:avLst/>
          </a:prstGeom>
        </p:spPr>
        <p:txBody>
          <a:bodyPr/>
          <a:lstStyle>
            <a:lvl1pPr>
              <a:defRPr sz="1200"/>
            </a:lvl1pPr>
          </a:lstStyle>
          <a:p>
            <a:r>
              <a:t>El conjunto de observaciones que tenemos ha permitido ir construyendo un modelo empírico de nuestro universo, muy robusto a las observaciones pero que esencialmente parametriza estos componentes desconocidos, eso sí, proporcionando predicciones y acotando algunas de sus características.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883853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Also</a:t>
            </a:r>
            <a:r>
              <a:rPr lang="es-ES" dirty="0" smtClean="0"/>
              <a:t> </a:t>
            </a:r>
            <a:r>
              <a:rPr lang="es-ES" dirty="0" err="1" smtClean="0"/>
              <a:t>for</a:t>
            </a:r>
            <a:r>
              <a:rPr lang="es-ES" dirty="0" smtClean="0"/>
              <a:t> SN, </a:t>
            </a:r>
            <a:r>
              <a:rPr lang="es-ES" dirty="0" err="1" smtClean="0"/>
              <a:t>see</a:t>
            </a:r>
            <a:r>
              <a:rPr lang="es-ES" dirty="0" smtClean="0"/>
              <a:t> </a:t>
            </a:r>
            <a:r>
              <a:rPr lang="es-ES" dirty="0" err="1" smtClean="0"/>
              <a:t>refs</a:t>
            </a:r>
            <a:r>
              <a:rPr lang="es-ES" dirty="0" smtClean="0"/>
              <a:t> 236-238 of White </a:t>
            </a:r>
            <a:r>
              <a:rPr lang="es-ES" dirty="0" err="1" smtClean="0"/>
              <a:t>Paper</a:t>
            </a:r>
            <a:endParaRPr lang="es-ES" dirty="0"/>
          </a:p>
        </p:txBody>
      </p:sp>
    </p:spTree>
    <p:extLst>
      <p:ext uri="{BB962C8B-B14F-4D97-AF65-F5344CB8AC3E}">
        <p14:creationId xmlns:p14="http://schemas.microsoft.com/office/powerpoint/2010/main" val="2264595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3663751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Solutions</a:t>
            </a:r>
            <a:r>
              <a:rPr lang="es-ES" dirty="0" smtClean="0"/>
              <a:t> to H0</a:t>
            </a:r>
            <a:r>
              <a:rPr lang="es-ES" baseline="0" dirty="0" smtClean="0"/>
              <a:t> </a:t>
            </a:r>
            <a:r>
              <a:rPr lang="es-ES" baseline="0" dirty="0" err="1" smtClean="0"/>
              <a:t>need</a:t>
            </a:r>
            <a:r>
              <a:rPr lang="es-ES" baseline="0" dirty="0" smtClean="0"/>
              <a:t> to </a:t>
            </a:r>
            <a:r>
              <a:rPr lang="es-ES" baseline="0" dirty="0" err="1" smtClean="0"/>
              <a:t>leave</a:t>
            </a:r>
            <a:r>
              <a:rPr lang="es-ES" baseline="0" dirty="0" smtClean="0"/>
              <a:t> </a:t>
            </a:r>
            <a:r>
              <a:rPr lang="es-ES" dirty="0" smtClean="0"/>
              <a:t> </a:t>
            </a:r>
            <a:r>
              <a:rPr lang="el-GR" sz="2400" b="0" i="1" dirty="0" smtClean="0">
                <a:latin typeface="Times New Roman" panose="02020603050405020304" pitchFamily="18" charset="0"/>
                <a:cs typeface="Times New Roman" panose="02020603050405020304" pitchFamily="18" charset="0"/>
              </a:rPr>
              <a:t>θ</a:t>
            </a:r>
            <a:r>
              <a:rPr lang="es-ES" sz="2400" b="0" i="1" baseline="-25000" dirty="0" smtClean="0"/>
              <a:t>S </a:t>
            </a:r>
            <a:r>
              <a:rPr lang="es-ES" baseline="0" dirty="0" err="1" smtClean="0"/>
              <a:t>measurements</a:t>
            </a:r>
            <a:r>
              <a:rPr lang="es-ES" baseline="0" dirty="0" smtClean="0"/>
              <a:t> </a:t>
            </a:r>
            <a:r>
              <a:rPr lang="es-ES" baseline="0" dirty="0" err="1" smtClean="0"/>
              <a:t>unaffected</a:t>
            </a:r>
            <a:r>
              <a:rPr lang="es-ES" baseline="0" dirty="0" smtClean="0"/>
              <a:t> </a:t>
            </a:r>
            <a:r>
              <a:rPr lang="es-ES" baseline="0" dirty="0" err="1" smtClean="0"/>
              <a:t>fall</a:t>
            </a:r>
            <a:r>
              <a:rPr lang="es-ES" baseline="0" dirty="0" smtClean="0"/>
              <a:t> </a:t>
            </a:r>
            <a:r>
              <a:rPr lang="es-ES" baseline="0" dirty="0" err="1" smtClean="0"/>
              <a:t>under</a:t>
            </a:r>
            <a:r>
              <a:rPr lang="es-ES" baseline="0" dirty="0" smtClean="0"/>
              <a:t> </a:t>
            </a:r>
            <a:r>
              <a:rPr lang="es-ES" baseline="0" dirty="0" err="1" smtClean="0"/>
              <a:t>two</a:t>
            </a:r>
            <a:r>
              <a:rPr lang="es-ES" baseline="0" dirty="0" smtClean="0"/>
              <a:t> </a:t>
            </a:r>
            <a:r>
              <a:rPr lang="es-ES" baseline="0" dirty="0" err="1" smtClean="0"/>
              <a:t>categories</a:t>
            </a:r>
            <a:r>
              <a:rPr lang="es-ES" baseline="0" dirty="0" smtClean="0"/>
              <a:t>: </a:t>
            </a:r>
          </a:p>
          <a:p>
            <a:r>
              <a:rPr lang="es-ES" baseline="0" dirty="0" smtClean="0"/>
              <a:t>1 --  Reduce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(new </a:t>
            </a:r>
            <a:r>
              <a:rPr lang="es-ES" baseline="0" dirty="0" err="1" smtClean="0"/>
              <a:t>relativistic</a:t>
            </a:r>
            <a:r>
              <a:rPr lang="es-ES" baseline="0" dirty="0" smtClean="0"/>
              <a:t> </a:t>
            </a:r>
            <a:r>
              <a:rPr lang="es-ES" baseline="0" dirty="0" err="1" smtClean="0"/>
              <a:t>species</a:t>
            </a:r>
            <a:r>
              <a:rPr lang="es-ES" baseline="0" dirty="0" smtClean="0"/>
              <a:t>, EDE). </a:t>
            </a:r>
            <a:r>
              <a:rPr lang="es-ES" baseline="0" dirty="0" err="1" smtClean="0"/>
              <a:t>Constrained</a:t>
            </a:r>
            <a:r>
              <a:rPr lang="es-ES" baseline="0" dirty="0" smtClean="0"/>
              <a:t> </a:t>
            </a:r>
            <a:r>
              <a:rPr lang="es-ES" baseline="0" dirty="0" err="1" smtClean="0"/>
              <a:t>by</a:t>
            </a:r>
            <a:r>
              <a:rPr lang="es-ES" baseline="0" dirty="0" smtClean="0"/>
              <a:t> CMB.</a:t>
            </a:r>
          </a:p>
          <a:p>
            <a:r>
              <a:rPr lang="es-ES" baseline="0" dirty="0" smtClean="0"/>
              <a:t>2 – </a:t>
            </a:r>
            <a:r>
              <a:rPr lang="es-ES" baseline="0" dirty="0" err="1" smtClean="0"/>
              <a:t>Change</a:t>
            </a:r>
            <a:r>
              <a:rPr lang="es-ES" baseline="0" dirty="0" smtClean="0"/>
              <a:t> </a:t>
            </a:r>
            <a:r>
              <a:rPr lang="es-ES" baseline="0" dirty="0" err="1" smtClean="0"/>
              <a:t>expansion</a:t>
            </a:r>
            <a:r>
              <a:rPr lang="es-ES" baseline="0" dirty="0" smtClean="0"/>
              <a:t> </a:t>
            </a:r>
            <a:r>
              <a:rPr lang="es-ES" baseline="0" dirty="0" err="1" smtClean="0"/>
              <a:t>history</a:t>
            </a:r>
            <a:r>
              <a:rPr lang="es-ES" baseline="0" dirty="0" smtClean="0"/>
              <a:t> </a:t>
            </a:r>
            <a:r>
              <a:rPr lang="es-ES" baseline="0" dirty="0" err="1" smtClean="0"/>
              <a:t>after</a:t>
            </a:r>
            <a:r>
              <a:rPr lang="es-ES" baseline="0" dirty="0" smtClean="0"/>
              <a:t> </a:t>
            </a:r>
            <a:r>
              <a:rPr lang="es-ES" baseline="0" dirty="0" err="1" smtClean="0"/>
              <a:t>recombination</a:t>
            </a:r>
            <a:r>
              <a:rPr lang="es-ES" baseline="0" dirty="0" smtClean="0"/>
              <a:t> (LDE, MG, </a:t>
            </a:r>
            <a:r>
              <a:rPr lang="es-ES" baseline="0" dirty="0" err="1" smtClean="0"/>
              <a:t>phantom</a:t>
            </a:r>
            <a:r>
              <a:rPr lang="es-ES" baseline="0" dirty="0" smtClean="0"/>
              <a:t> DE, IDE). </a:t>
            </a:r>
            <a:r>
              <a:rPr lang="es-ES" baseline="0" dirty="0" err="1" smtClean="0"/>
              <a:t>Constrained</a:t>
            </a:r>
            <a:r>
              <a:rPr lang="es-ES" baseline="0" dirty="0" smtClean="0"/>
              <a:t> </a:t>
            </a:r>
            <a:r>
              <a:rPr lang="es-ES" baseline="0" dirty="0" err="1" smtClean="0"/>
              <a:t>by</a:t>
            </a:r>
            <a:r>
              <a:rPr lang="es-ES" baseline="0" dirty="0" smtClean="0"/>
              <a:t> late time </a:t>
            </a:r>
            <a:r>
              <a:rPr lang="es-ES" baseline="0" dirty="0" err="1" smtClean="0"/>
              <a:t>measurements</a:t>
            </a:r>
            <a:r>
              <a:rPr lang="es-ES" baseline="0" dirty="0" smtClean="0"/>
              <a:t>.</a:t>
            </a:r>
            <a:endParaRPr lang="es-ES" dirty="0"/>
          </a:p>
        </p:txBody>
      </p:sp>
    </p:spTree>
    <p:extLst>
      <p:ext uri="{BB962C8B-B14F-4D97-AF65-F5344CB8AC3E}">
        <p14:creationId xmlns:p14="http://schemas.microsoft.com/office/powerpoint/2010/main" val="8021274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Solutions</a:t>
            </a:r>
            <a:r>
              <a:rPr lang="es-ES" dirty="0" smtClean="0"/>
              <a:t> to H0</a:t>
            </a:r>
            <a:r>
              <a:rPr lang="es-ES" baseline="0" dirty="0" smtClean="0"/>
              <a:t> </a:t>
            </a:r>
            <a:r>
              <a:rPr lang="es-ES" baseline="0" dirty="0" err="1" smtClean="0"/>
              <a:t>need</a:t>
            </a:r>
            <a:r>
              <a:rPr lang="es-ES" baseline="0" dirty="0" smtClean="0"/>
              <a:t> to </a:t>
            </a:r>
            <a:r>
              <a:rPr lang="es-ES" baseline="0" dirty="0" err="1" smtClean="0"/>
              <a:t>leave</a:t>
            </a:r>
            <a:r>
              <a:rPr lang="es-ES" baseline="0" dirty="0" smtClean="0"/>
              <a:t> </a:t>
            </a:r>
            <a:r>
              <a:rPr lang="es-ES" dirty="0" smtClean="0"/>
              <a:t> </a:t>
            </a:r>
            <a:r>
              <a:rPr lang="el-GR" sz="2400" b="0" i="1" dirty="0" smtClean="0">
                <a:latin typeface="Times New Roman" panose="02020603050405020304" pitchFamily="18" charset="0"/>
                <a:cs typeface="Times New Roman" panose="02020603050405020304" pitchFamily="18" charset="0"/>
              </a:rPr>
              <a:t>θ</a:t>
            </a:r>
            <a:r>
              <a:rPr lang="es-ES" sz="2400" b="0" i="1" baseline="-25000" dirty="0" smtClean="0"/>
              <a:t>S </a:t>
            </a:r>
            <a:r>
              <a:rPr lang="es-ES" baseline="0" dirty="0" err="1" smtClean="0"/>
              <a:t>measurements</a:t>
            </a:r>
            <a:r>
              <a:rPr lang="es-ES" baseline="0" dirty="0" smtClean="0"/>
              <a:t> </a:t>
            </a:r>
            <a:r>
              <a:rPr lang="es-ES" baseline="0" dirty="0" err="1" smtClean="0"/>
              <a:t>unaffected</a:t>
            </a:r>
            <a:r>
              <a:rPr lang="es-ES" baseline="0" dirty="0" smtClean="0"/>
              <a:t> </a:t>
            </a:r>
            <a:r>
              <a:rPr lang="es-ES" baseline="0" dirty="0" err="1" smtClean="0"/>
              <a:t>fall</a:t>
            </a:r>
            <a:r>
              <a:rPr lang="es-ES" baseline="0" dirty="0" smtClean="0"/>
              <a:t> </a:t>
            </a:r>
            <a:r>
              <a:rPr lang="es-ES" baseline="0" dirty="0" err="1" smtClean="0"/>
              <a:t>under</a:t>
            </a:r>
            <a:r>
              <a:rPr lang="es-ES" baseline="0" dirty="0" smtClean="0"/>
              <a:t> </a:t>
            </a:r>
            <a:r>
              <a:rPr lang="es-ES" baseline="0" dirty="0" err="1" smtClean="0"/>
              <a:t>two</a:t>
            </a:r>
            <a:r>
              <a:rPr lang="es-ES" baseline="0" dirty="0" smtClean="0"/>
              <a:t> </a:t>
            </a:r>
            <a:r>
              <a:rPr lang="es-ES" baseline="0" dirty="0" err="1" smtClean="0"/>
              <a:t>categories</a:t>
            </a:r>
            <a:r>
              <a:rPr lang="es-ES" baseline="0" dirty="0" smtClean="0"/>
              <a:t>: </a:t>
            </a:r>
          </a:p>
          <a:p>
            <a:r>
              <a:rPr lang="es-ES" baseline="0" dirty="0" smtClean="0"/>
              <a:t>1 --  Reduce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(new </a:t>
            </a:r>
            <a:r>
              <a:rPr lang="es-ES" baseline="0" dirty="0" err="1" smtClean="0"/>
              <a:t>relativistic</a:t>
            </a:r>
            <a:r>
              <a:rPr lang="es-ES" baseline="0" dirty="0" smtClean="0"/>
              <a:t> </a:t>
            </a:r>
            <a:r>
              <a:rPr lang="es-ES" baseline="0" dirty="0" err="1" smtClean="0"/>
              <a:t>species</a:t>
            </a:r>
            <a:r>
              <a:rPr lang="es-ES" baseline="0" dirty="0" smtClean="0"/>
              <a:t>, EDE). </a:t>
            </a:r>
            <a:r>
              <a:rPr lang="es-ES" baseline="0" dirty="0" err="1" smtClean="0"/>
              <a:t>Constrained</a:t>
            </a:r>
            <a:r>
              <a:rPr lang="es-ES" baseline="0" dirty="0" smtClean="0"/>
              <a:t> </a:t>
            </a:r>
            <a:r>
              <a:rPr lang="es-ES" baseline="0" dirty="0" err="1" smtClean="0"/>
              <a:t>by</a:t>
            </a:r>
            <a:r>
              <a:rPr lang="es-ES" baseline="0" dirty="0" smtClean="0"/>
              <a:t> CMB.</a:t>
            </a:r>
          </a:p>
          <a:p>
            <a:r>
              <a:rPr lang="es-ES" baseline="0" dirty="0" smtClean="0"/>
              <a:t>2 – </a:t>
            </a:r>
            <a:r>
              <a:rPr lang="es-ES" baseline="0" dirty="0" err="1" smtClean="0"/>
              <a:t>Change</a:t>
            </a:r>
            <a:r>
              <a:rPr lang="es-ES" baseline="0" dirty="0" smtClean="0"/>
              <a:t> </a:t>
            </a:r>
            <a:r>
              <a:rPr lang="es-ES" baseline="0" dirty="0" err="1" smtClean="0"/>
              <a:t>expansion</a:t>
            </a:r>
            <a:r>
              <a:rPr lang="es-ES" baseline="0" dirty="0" smtClean="0"/>
              <a:t> </a:t>
            </a:r>
            <a:r>
              <a:rPr lang="es-ES" baseline="0" dirty="0" err="1" smtClean="0"/>
              <a:t>history</a:t>
            </a:r>
            <a:r>
              <a:rPr lang="es-ES" baseline="0" dirty="0" smtClean="0"/>
              <a:t> </a:t>
            </a:r>
            <a:r>
              <a:rPr lang="es-ES" baseline="0" dirty="0" err="1" smtClean="0"/>
              <a:t>after</a:t>
            </a:r>
            <a:r>
              <a:rPr lang="es-ES" baseline="0" dirty="0" smtClean="0"/>
              <a:t> </a:t>
            </a:r>
            <a:r>
              <a:rPr lang="es-ES" baseline="0" dirty="0" err="1" smtClean="0"/>
              <a:t>recombination</a:t>
            </a:r>
            <a:r>
              <a:rPr lang="es-ES" baseline="0" dirty="0" smtClean="0"/>
              <a:t> (LDE, MG, </a:t>
            </a:r>
            <a:r>
              <a:rPr lang="es-ES" baseline="0" dirty="0" err="1" smtClean="0"/>
              <a:t>phantom</a:t>
            </a:r>
            <a:r>
              <a:rPr lang="es-ES" baseline="0" dirty="0" smtClean="0"/>
              <a:t> DE, IDE). </a:t>
            </a:r>
            <a:r>
              <a:rPr lang="es-ES" baseline="0" dirty="0" err="1" smtClean="0"/>
              <a:t>Constrained</a:t>
            </a:r>
            <a:r>
              <a:rPr lang="es-ES" baseline="0" dirty="0" smtClean="0"/>
              <a:t> </a:t>
            </a:r>
            <a:r>
              <a:rPr lang="es-ES" baseline="0" dirty="0" err="1" smtClean="0"/>
              <a:t>by</a:t>
            </a:r>
            <a:r>
              <a:rPr lang="es-ES" baseline="0" dirty="0" smtClean="0"/>
              <a:t> late time </a:t>
            </a:r>
            <a:r>
              <a:rPr lang="es-ES" baseline="0" dirty="0" err="1" smtClean="0"/>
              <a:t>measurements</a:t>
            </a:r>
            <a:r>
              <a:rPr lang="es-ES" baseline="0" dirty="0" smtClean="0"/>
              <a:t>.</a:t>
            </a:r>
            <a:endParaRPr lang="es-ES" dirty="0"/>
          </a:p>
        </p:txBody>
      </p:sp>
    </p:spTree>
    <p:extLst>
      <p:ext uri="{BB962C8B-B14F-4D97-AF65-F5344CB8AC3E}">
        <p14:creationId xmlns:p14="http://schemas.microsoft.com/office/powerpoint/2010/main" val="23944547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Solutions</a:t>
            </a:r>
            <a:r>
              <a:rPr lang="es-ES" dirty="0" smtClean="0"/>
              <a:t> to H0</a:t>
            </a:r>
            <a:r>
              <a:rPr lang="es-ES" baseline="0" dirty="0" smtClean="0"/>
              <a:t> </a:t>
            </a:r>
            <a:r>
              <a:rPr lang="es-ES" baseline="0" dirty="0" err="1" smtClean="0"/>
              <a:t>need</a:t>
            </a:r>
            <a:r>
              <a:rPr lang="es-ES" baseline="0" dirty="0" smtClean="0"/>
              <a:t> to </a:t>
            </a:r>
            <a:r>
              <a:rPr lang="es-ES" baseline="0" dirty="0" err="1" smtClean="0"/>
              <a:t>leave</a:t>
            </a:r>
            <a:r>
              <a:rPr lang="es-ES" baseline="0" dirty="0" smtClean="0"/>
              <a:t> </a:t>
            </a:r>
            <a:r>
              <a:rPr lang="es-ES" dirty="0" smtClean="0"/>
              <a:t> </a:t>
            </a:r>
            <a:r>
              <a:rPr lang="el-GR" sz="2400" b="0" i="1" dirty="0" smtClean="0">
                <a:latin typeface="Times New Roman" panose="02020603050405020304" pitchFamily="18" charset="0"/>
                <a:cs typeface="Times New Roman" panose="02020603050405020304" pitchFamily="18" charset="0"/>
              </a:rPr>
              <a:t>θ</a:t>
            </a:r>
            <a:r>
              <a:rPr lang="es-ES" sz="2400" b="0" i="1" baseline="-25000" dirty="0" smtClean="0"/>
              <a:t>S </a:t>
            </a:r>
            <a:r>
              <a:rPr lang="es-ES" baseline="0" dirty="0" err="1" smtClean="0"/>
              <a:t>measurements</a:t>
            </a:r>
            <a:r>
              <a:rPr lang="es-ES" baseline="0" dirty="0" smtClean="0"/>
              <a:t> </a:t>
            </a:r>
            <a:r>
              <a:rPr lang="es-ES" baseline="0" dirty="0" err="1" smtClean="0"/>
              <a:t>unaffected</a:t>
            </a:r>
            <a:r>
              <a:rPr lang="es-ES" baseline="0" dirty="0" smtClean="0"/>
              <a:t> </a:t>
            </a:r>
            <a:r>
              <a:rPr lang="es-ES" baseline="0" dirty="0" err="1" smtClean="0"/>
              <a:t>fall</a:t>
            </a:r>
            <a:r>
              <a:rPr lang="es-ES" baseline="0" dirty="0" smtClean="0"/>
              <a:t> </a:t>
            </a:r>
            <a:r>
              <a:rPr lang="es-ES" baseline="0" dirty="0" err="1" smtClean="0"/>
              <a:t>under</a:t>
            </a:r>
            <a:r>
              <a:rPr lang="es-ES" baseline="0" dirty="0" smtClean="0"/>
              <a:t> </a:t>
            </a:r>
            <a:r>
              <a:rPr lang="es-ES" baseline="0" dirty="0" err="1" smtClean="0"/>
              <a:t>two</a:t>
            </a:r>
            <a:r>
              <a:rPr lang="es-ES" baseline="0" dirty="0" smtClean="0"/>
              <a:t> </a:t>
            </a:r>
            <a:r>
              <a:rPr lang="es-ES" baseline="0" dirty="0" err="1" smtClean="0"/>
              <a:t>categories</a:t>
            </a:r>
            <a:r>
              <a:rPr lang="es-ES" baseline="0" dirty="0" smtClean="0"/>
              <a:t>: </a:t>
            </a:r>
          </a:p>
          <a:p>
            <a:r>
              <a:rPr lang="es-ES" baseline="0" dirty="0" smtClean="0"/>
              <a:t>1 --  Reduce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(new </a:t>
            </a:r>
            <a:r>
              <a:rPr lang="es-ES" baseline="0" dirty="0" err="1" smtClean="0"/>
              <a:t>relativistic</a:t>
            </a:r>
            <a:r>
              <a:rPr lang="es-ES" baseline="0" dirty="0" smtClean="0"/>
              <a:t> </a:t>
            </a:r>
            <a:r>
              <a:rPr lang="es-ES" baseline="0" dirty="0" err="1" smtClean="0"/>
              <a:t>species</a:t>
            </a:r>
            <a:r>
              <a:rPr lang="es-ES" baseline="0" dirty="0" smtClean="0"/>
              <a:t>, EDE). </a:t>
            </a:r>
            <a:r>
              <a:rPr lang="es-ES" baseline="0" dirty="0" err="1" smtClean="0"/>
              <a:t>Constrained</a:t>
            </a:r>
            <a:r>
              <a:rPr lang="es-ES" baseline="0" dirty="0" smtClean="0"/>
              <a:t> </a:t>
            </a:r>
            <a:r>
              <a:rPr lang="es-ES" baseline="0" dirty="0" err="1" smtClean="0"/>
              <a:t>by</a:t>
            </a:r>
            <a:r>
              <a:rPr lang="es-ES" baseline="0" dirty="0" smtClean="0"/>
              <a:t> CMB.</a:t>
            </a:r>
          </a:p>
          <a:p>
            <a:r>
              <a:rPr lang="es-ES" baseline="0" dirty="0" smtClean="0"/>
              <a:t>2 – </a:t>
            </a:r>
            <a:r>
              <a:rPr lang="es-ES" baseline="0" dirty="0" err="1" smtClean="0"/>
              <a:t>Change</a:t>
            </a:r>
            <a:r>
              <a:rPr lang="es-ES" baseline="0" dirty="0" smtClean="0"/>
              <a:t> </a:t>
            </a:r>
            <a:r>
              <a:rPr lang="es-ES" baseline="0" dirty="0" err="1" smtClean="0"/>
              <a:t>expansion</a:t>
            </a:r>
            <a:r>
              <a:rPr lang="es-ES" baseline="0" dirty="0" smtClean="0"/>
              <a:t> </a:t>
            </a:r>
            <a:r>
              <a:rPr lang="es-ES" baseline="0" dirty="0" err="1" smtClean="0"/>
              <a:t>history</a:t>
            </a:r>
            <a:r>
              <a:rPr lang="es-ES" baseline="0" dirty="0" smtClean="0"/>
              <a:t> </a:t>
            </a:r>
            <a:r>
              <a:rPr lang="es-ES" baseline="0" dirty="0" err="1" smtClean="0"/>
              <a:t>after</a:t>
            </a:r>
            <a:r>
              <a:rPr lang="es-ES" baseline="0" dirty="0" smtClean="0"/>
              <a:t> </a:t>
            </a:r>
            <a:r>
              <a:rPr lang="es-ES" baseline="0" dirty="0" err="1" smtClean="0"/>
              <a:t>recombination</a:t>
            </a:r>
            <a:r>
              <a:rPr lang="es-ES" baseline="0" dirty="0" smtClean="0"/>
              <a:t> (LDE, MG, </a:t>
            </a:r>
            <a:r>
              <a:rPr lang="es-ES" baseline="0" dirty="0" err="1" smtClean="0"/>
              <a:t>phantom</a:t>
            </a:r>
            <a:r>
              <a:rPr lang="es-ES" baseline="0" dirty="0" smtClean="0"/>
              <a:t> DE, IDE). </a:t>
            </a:r>
            <a:r>
              <a:rPr lang="es-ES" baseline="0" dirty="0" err="1" smtClean="0"/>
              <a:t>Constrained</a:t>
            </a:r>
            <a:r>
              <a:rPr lang="es-ES" baseline="0" dirty="0" smtClean="0"/>
              <a:t> </a:t>
            </a:r>
            <a:r>
              <a:rPr lang="es-ES" baseline="0" dirty="0" err="1" smtClean="0"/>
              <a:t>by</a:t>
            </a:r>
            <a:r>
              <a:rPr lang="es-ES" baseline="0" dirty="0" smtClean="0"/>
              <a:t> late time </a:t>
            </a:r>
            <a:r>
              <a:rPr lang="es-ES" baseline="0" dirty="0" err="1" smtClean="0"/>
              <a:t>measurements</a:t>
            </a:r>
            <a:r>
              <a:rPr lang="es-ES" baseline="0" dirty="0" smtClean="0"/>
              <a:t>.</a:t>
            </a:r>
            <a:endParaRPr lang="es-ES" dirty="0"/>
          </a:p>
        </p:txBody>
      </p:sp>
    </p:spTree>
    <p:extLst>
      <p:ext uri="{BB962C8B-B14F-4D97-AF65-F5344CB8AC3E}">
        <p14:creationId xmlns:p14="http://schemas.microsoft.com/office/powerpoint/2010/main" val="11567545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Solutions</a:t>
            </a:r>
            <a:r>
              <a:rPr lang="es-ES" dirty="0" smtClean="0"/>
              <a:t> to H0</a:t>
            </a:r>
            <a:r>
              <a:rPr lang="es-ES" baseline="0" dirty="0" smtClean="0"/>
              <a:t> </a:t>
            </a:r>
            <a:r>
              <a:rPr lang="es-ES" baseline="0" dirty="0" err="1" smtClean="0"/>
              <a:t>need</a:t>
            </a:r>
            <a:r>
              <a:rPr lang="es-ES" baseline="0" dirty="0" smtClean="0"/>
              <a:t> to </a:t>
            </a:r>
            <a:r>
              <a:rPr lang="es-ES" baseline="0" dirty="0" err="1" smtClean="0"/>
              <a:t>leave</a:t>
            </a:r>
            <a:r>
              <a:rPr lang="es-ES" baseline="0" dirty="0" smtClean="0"/>
              <a:t> </a:t>
            </a:r>
            <a:r>
              <a:rPr lang="es-ES" dirty="0" smtClean="0"/>
              <a:t> </a:t>
            </a:r>
            <a:r>
              <a:rPr lang="el-GR" sz="2400" b="0" i="1" dirty="0" smtClean="0">
                <a:latin typeface="Times New Roman" panose="02020603050405020304" pitchFamily="18" charset="0"/>
                <a:cs typeface="Times New Roman" panose="02020603050405020304" pitchFamily="18" charset="0"/>
              </a:rPr>
              <a:t>θ</a:t>
            </a:r>
            <a:r>
              <a:rPr lang="es-ES" sz="2400" b="0" i="1" baseline="-25000" dirty="0" smtClean="0"/>
              <a:t>S </a:t>
            </a:r>
            <a:r>
              <a:rPr lang="es-ES" baseline="0" dirty="0" err="1" smtClean="0"/>
              <a:t>measurements</a:t>
            </a:r>
            <a:r>
              <a:rPr lang="es-ES" baseline="0" dirty="0" smtClean="0"/>
              <a:t> </a:t>
            </a:r>
            <a:r>
              <a:rPr lang="es-ES" baseline="0" dirty="0" err="1" smtClean="0"/>
              <a:t>unaffected</a:t>
            </a:r>
            <a:r>
              <a:rPr lang="es-ES" baseline="0" dirty="0" smtClean="0"/>
              <a:t> </a:t>
            </a:r>
            <a:r>
              <a:rPr lang="es-ES" baseline="0" dirty="0" err="1" smtClean="0"/>
              <a:t>fall</a:t>
            </a:r>
            <a:r>
              <a:rPr lang="es-ES" baseline="0" dirty="0" smtClean="0"/>
              <a:t> </a:t>
            </a:r>
            <a:r>
              <a:rPr lang="es-ES" baseline="0" dirty="0" err="1" smtClean="0"/>
              <a:t>under</a:t>
            </a:r>
            <a:r>
              <a:rPr lang="es-ES" baseline="0" dirty="0" smtClean="0"/>
              <a:t> </a:t>
            </a:r>
            <a:r>
              <a:rPr lang="es-ES" baseline="0" dirty="0" err="1" smtClean="0"/>
              <a:t>two</a:t>
            </a:r>
            <a:r>
              <a:rPr lang="es-ES" baseline="0" dirty="0" smtClean="0"/>
              <a:t> </a:t>
            </a:r>
            <a:r>
              <a:rPr lang="es-ES" baseline="0" dirty="0" err="1" smtClean="0"/>
              <a:t>categories</a:t>
            </a:r>
            <a:r>
              <a:rPr lang="es-ES" baseline="0" dirty="0" smtClean="0"/>
              <a:t>: </a:t>
            </a:r>
          </a:p>
          <a:p>
            <a:r>
              <a:rPr lang="es-ES" baseline="0" dirty="0" smtClean="0"/>
              <a:t>1 --  Reduce </a:t>
            </a:r>
            <a:r>
              <a:rPr lang="es-ES" baseline="0" dirty="0" err="1" smtClean="0"/>
              <a:t>sound</a:t>
            </a:r>
            <a:r>
              <a:rPr lang="es-ES" baseline="0" dirty="0" smtClean="0"/>
              <a:t> </a:t>
            </a:r>
            <a:r>
              <a:rPr lang="es-ES" baseline="0" dirty="0" err="1" smtClean="0"/>
              <a:t>horizon</a:t>
            </a:r>
            <a:r>
              <a:rPr lang="es-ES" baseline="0" dirty="0" smtClean="0"/>
              <a:t> </a:t>
            </a:r>
            <a:r>
              <a:rPr lang="es-ES" baseline="0" dirty="0" err="1" smtClean="0"/>
              <a:t>scale</a:t>
            </a:r>
            <a:r>
              <a:rPr lang="es-ES" baseline="0" dirty="0" smtClean="0"/>
              <a:t> (new </a:t>
            </a:r>
            <a:r>
              <a:rPr lang="es-ES" baseline="0" dirty="0" err="1" smtClean="0"/>
              <a:t>relativistic</a:t>
            </a:r>
            <a:r>
              <a:rPr lang="es-ES" baseline="0" dirty="0" smtClean="0"/>
              <a:t> </a:t>
            </a:r>
            <a:r>
              <a:rPr lang="es-ES" baseline="0" dirty="0" err="1" smtClean="0"/>
              <a:t>species</a:t>
            </a:r>
            <a:r>
              <a:rPr lang="es-ES" baseline="0" dirty="0" smtClean="0"/>
              <a:t>, EDE). </a:t>
            </a:r>
            <a:r>
              <a:rPr lang="es-ES" baseline="0" dirty="0" err="1" smtClean="0"/>
              <a:t>Constrained</a:t>
            </a:r>
            <a:r>
              <a:rPr lang="es-ES" baseline="0" dirty="0" smtClean="0"/>
              <a:t> </a:t>
            </a:r>
            <a:r>
              <a:rPr lang="es-ES" baseline="0" dirty="0" err="1" smtClean="0"/>
              <a:t>by</a:t>
            </a:r>
            <a:r>
              <a:rPr lang="es-ES" baseline="0" dirty="0" smtClean="0"/>
              <a:t> CMB.</a:t>
            </a:r>
          </a:p>
          <a:p>
            <a:r>
              <a:rPr lang="es-ES" baseline="0" dirty="0" smtClean="0"/>
              <a:t>2 – </a:t>
            </a:r>
            <a:r>
              <a:rPr lang="es-ES" baseline="0" dirty="0" err="1" smtClean="0"/>
              <a:t>Change</a:t>
            </a:r>
            <a:r>
              <a:rPr lang="es-ES" baseline="0" dirty="0" smtClean="0"/>
              <a:t> </a:t>
            </a:r>
            <a:r>
              <a:rPr lang="es-ES" baseline="0" dirty="0" err="1" smtClean="0"/>
              <a:t>expansion</a:t>
            </a:r>
            <a:r>
              <a:rPr lang="es-ES" baseline="0" dirty="0" smtClean="0"/>
              <a:t> </a:t>
            </a:r>
            <a:r>
              <a:rPr lang="es-ES" baseline="0" dirty="0" err="1" smtClean="0"/>
              <a:t>history</a:t>
            </a:r>
            <a:r>
              <a:rPr lang="es-ES" baseline="0" dirty="0" smtClean="0"/>
              <a:t> </a:t>
            </a:r>
            <a:r>
              <a:rPr lang="es-ES" baseline="0" dirty="0" err="1" smtClean="0"/>
              <a:t>after</a:t>
            </a:r>
            <a:r>
              <a:rPr lang="es-ES" baseline="0" dirty="0" smtClean="0"/>
              <a:t> </a:t>
            </a:r>
            <a:r>
              <a:rPr lang="es-ES" baseline="0" dirty="0" err="1" smtClean="0"/>
              <a:t>recombination</a:t>
            </a:r>
            <a:r>
              <a:rPr lang="es-ES" baseline="0" dirty="0" smtClean="0"/>
              <a:t> (LDE, MG, </a:t>
            </a:r>
            <a:r>
              <a:rPr lang="es-ES" baseline="0" dirty="0" err="1" smtClean="0"/>
              <a:t>phantom</a:t>
            </a:r>
            <a:r>
              <a:rPr lang="es-ES" baseline="0" dirty="0" smtClean="0"/>
              <a:t> DE, IDE). </a:t>
            </a:r>
            <a:r>
              <a:rPr lang="es-ES" baseline="0" dirty="0" err="1" smtClean="0"/>
              <a:t>Constrained</a:t>
            </a:r>
            <a:r>
              <a:rPr lang="es-ES" baseline="0" dirty="0" smtClean="0"/>
              <a:t> </a:t>
            </a:r>
            <a:r>
              <a:rPr lang="es-ES" baseline="0" dirty="0" err="1" smtClean="0"/>
              <a:t>by</a:t>
            </a:r>
            <a:r>
              <a:rPr lang="es-ES" baseline="0" dirty="0" smtClean="0"/>
              <a:t> late time </a:t>
            </a:r>
            <a:r>
              <a:rPr lang="es-ES" baseline="0" dirty="0" err="1" smtClean="0"/>
              <a:t>measurements</a:t>
            </a:r>
            <a:r>
              <a:rPr lang="es-ES" baseline="0" dirty="0" smtClean="0"/>
              <a:t>.</a:t>
            </a:r>
            <a:endParaRPr lang="es-ES" dirty="0"/>
          </a:p>
        </p:txBody>
      </p:sp>
    </p:spTree>
    <p:extLst>
      <p:ext uri="{BB962C8B-B14F-4D97-AF65-F5344CB8AC3E}">
        <p14:creationId xmlns:p14="http://schemas.microsoft.com/office/powerpoint/2010/main" val="17914380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9382588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9455514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48297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noRot="1" noChangeAspect="1"/>
          </p:cNvSpPr>
          <p:nvPr>
            <p:ph type="sldImg"/>
          </p:nvPr>
        </p:nvSpPr>
        <p:spPr>
          <a:xfrm>
            <a:off x="381000" y="685800"/>
            <a:ext cx="6096000" cy="3429000"/>
          </a:xfrm>
          <a:prstGeom prst="rect">
            <a:avLst/>
          </a:prstGeom>
        </p:spPr>
        <p:txBody>
          <a:bodyPr/>
          <a:lstStyle/>
          <a:p>
            <a:endParaRPr/>
          </a:p>
        </p:txBody>
      </p:sp>
      <p:sp>
        <p:nvSpPr>
          <p:cNvPr id="245" name="Shape 245"/>
          <p:cNvSpPr>
            <a:spLocks noGrp="1"/>
          </p:cNvSpPr>
          <p:nvPr>
            <p:ph type="body" sz="quarter" idx="1"/>
          </p:nvPr>
        </p:nvSpPr>
        <p:spPr>
          <a:prstGeom prst="rect">
            <a:avLst/>
          </a:prstGeom>
        </p:spPr>
        <p:txBody>
          <a:bodyPr/>
          <a:lstStyle>
            <a:lvl1pPr>
              <a:defRPr sz="1200"/>
            </a:lvl1pPr>
          </a:lstStyle>
          <a:p>
            <a:r>
              <a:t>El conjunto de observaciones que tenemos ha permitido ir construyendo un modelo empírico de nuestro universo, muy robusto a las observaciones pero que esencialmente parametriza estos componentes desconocidos, eso sí, proporcionando predicciones y acotando algunas de sus características. </a:t>
            </a:r>
          </a:p>
        </p:txBody>
      </p:sp>
    </p:spTree>
    <p:extLst>
      <p:ext uri="{BB962C8B-B14F-4D97-AF65-F5344CB8AC3E}">
        <p14:creationId xmlns:p14="http://schemas.microsoft.com/office/powerpoint/2010/main" val="21271017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“Finally, the absolute magnitude of </a:t>
            </a:r>
            <a:r>
              <a:rPr lang="en-US" dirty="0" err="1" smtClean="0"/>
              <a:t>SNe</a:t>
            </a:r>
            <a:r>
              <a:rPr lang="en-US" dirty="0" smtClean="0"/>
              <a:t> </a:t>
            </a:r>
            <a:r>
              <a:rPr lang="en-US" dirty="0" err="1" smtClean="0"/>
              <a:t>Ia</a:t>
            </a:r>
            <a:r>
              <a:rPr lang="en-US" dirty="0" smtClean="0"/>
              <a:t> (M) and the H0 parameter (which appears in the luminosity distance) are completely degenerate and therefore they are combined in the single parameter M = M + 5 log10(c/H0). All of our cosmology results are marginalized over this term. Therefore, the value of H0 has no impact on the fitting of our cosmological results, and we do not constrain H0. While M has no impact on cosmology fitting, a precise value is needed to simulate bias corrections. The M uncertainty is below 0.01, resulting in a negligible impact on bias corrections (</a:t>
            </a:r>
            <a:r>
              <a:rPr lang="en-US" dirty="0" err="1" smtClean="0"/>
              <a:t>Brout</a:t>
            </a:r>
            <a:r>
              <a:rPr lang="en-US" dirty="0" smtClean="0"/>
              <a:t> et al. 2022a; </a:t>
            </a:r>
            <a:r>
              <a:rPr lang="en-US" dirty="0" err="1" smtClean="0"/>
              <a:t>Camilleri</a:t>
            </a:r>
            <a:r>
              <a:rPr lang="en-US" dirty="0" smtClean="0"/>
              <a:t> et al. in prep. 2024).”</a:t>
            </a:r>
            <a:endParaRPr lang="es-ES" dirty="0"/>
          </a:p>
        </p:txBody>
      </p:sp>
    </p:spTree>
    <p:extLst>
      <p:ext uri="{BB962C8B-B14F-4D97-AF65-F5344CB8AC3E}">
        <p14:creationId xmlns:p14="http://schemas.microsoft.com/office/powerpoint/2010/main" val="18505946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aseline="0" dirty="0" err="1" smtClean="0"/>
              <a:t>Interacting</a:t>
            </a:r>
            <a:r>
              <a:rPr lang="es-ES" baseline="0" dirty="0" smtClean="0"/>
              <a:t> DE-DM in </a:t>
            </a:r>
            <a:r>
              <a:rPr lang="es-ES" baseline="0" dirty="0" err="1" smtClean="0"/>
              <a:t>the</a:t>
            </a:r>
            <a:r>
              <a:rPr lang="es-ES" baseline="0" dirty="0" smtClean="0"/>
              <a:t> light of DESI: https://arxiv.org/pdf/2404.15232</a:t>
            </a:r>
          </a:p>
          <a:p>
            <a:r>
              <a:rPr lang="es-ES" baseline="0" dirty="0" err="1" smtClean="0"/>
              <a:t>Evolving</a:t>
            </a:r>
            <a:r>
              <a:rPr lang="es-ES" baseline="0" dirty="0" smtClean="0"/>
              <a:t> DE: https://arxiv.org/html/2502.06929v1</a:t>
            </a:r>
          </a:p>
        </p:txBody>
      </p:sp>
    </p:spTree>
    <p:extLst>
      <p:ext uri="{BB962C8B-B14F-4D97-AF65-F5344CB8AC3E}">
        <p14:creationId xmlns:p14="http://schemas.microsoft.com/office/powerpoint/2010/main" val="12338927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aseline="0" dirty="0" err="1" smtClean="0"/>
              <a:t>Interacting</a:t>
            </a:r>
            <a:r>
              <a:rPr lang="es-ES" baseline="0" dirty="0" smtClean="0"/>
              <a:t> DE-DM in </a:t>
            </a:r>
            <a:r>
              <a:rPr lang="es-ES" baseline="0" dirty="0" err="1" smtClean="0"/>
              <a:t>the</a:t>
            </a:r>
            <a:r>
              <a:rPr lang="es-ES" baseline="0" dirty="0" smtClean="0"/>
              <a:t> light of DESI: https://arxiv.org/pdf/2404.15232</a:t>
            </a:r>
          </a:p>
          <a:p>
            <a:r>
              <a:rPr lang="es-ES" baseline="0" dirty="0" err="1" smtClean="0"/>
              <a:t>Evolving</a:t>
            </a:r>
            <a:r>
              <a:rPr lang="es-ES" baseline="0" dirty="0" smtClean="0"/>
              <a:t> DE: https://arxiv.org/html/2502.06929v1</a:t>
            </a:r>
          </a:p>
        </p:txBody>
      </p:sp>
    </p:spTree>
    <p:extLst>
      <p:ext uri="{BB962C8B-B14F-4D97-AF65-F5344CB8AC3E}">
        <p14:creationId xmlns:p14="http://schemas.microsoft.com/office/powerpoint/2010/main" val="15958911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4418674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26184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JWST </a:t>
            </a:r>
            <a:r>
              <a:rPr lang="es-ES" dirty="0" err="1" smtClean="0"/>
              <a:t>talk</a:t>
            </a:r>
            <a:r>
              <a:rPr lang="es-ES" dirty="0" smtClean="0"/>
              <a:t>: https://www.youtube.com/watch?v=ApB4Jv3P9Gs&amp;t=611s</a:t>
            </a:r>
            <a:endParaRPr lang="es-ES" dirty="0"/>
          </a:p>
        </p:txBody>
      </p:sp>
    </p:spTree>
    <p:extLst>
      <p:ext uri="{BB962C8B-B14F-4D97-AF65-F5344CB8AC3E}">
        <p14:creationId xmlns:p14="http://schemas.microsoft.com/office/powerpoint/2010/main" val="23814415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Int</a:t>
            </a:r>
            <a:endParaRPr lang="es-ES" dirty="0"/>
          </a:p>
        </p:txBody>
      </p:sp>
    </p:spTree>
    <p:extLst>
      <p:ext uri="{BB962C8B-B14F-4D97-AF65-F5344CB8AC3E}">
        <p14:creationId xmlns:p14="http://schemas.microsoft.com/office/powerpoint/2010/main" val="146113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Surveys</a:t>
            </a:r>
            <a:r>
              <a:rPr lang="es-ES" dirty="0" smtClean="0"/>
              <a:t>:</a:t>
            </a:r>
            <a:r>
              <a:rPr lang="es-ES" baseline="0" dirty="0" smtClean="0"/>
              <a:t> Rubin, </a:t>
            </a:r>
            <a:r>
              <a:rPr lang="es-ES" baseline="0" dirty="0" err="1" smtClean="0"/>
              <a:t>Roman</a:t>
            </a:r>
            <a:r>
              <a:rPr lang="es-ES" baseline="0" dirty="0" smtClean="0"/>
              <a:t>, </a:t>
            </a:r>
            <a:r>
              <a:rPr lang="es-ES" baseline="0" dirty="0" err="1" smtClean="0"/>
              <a:t>Euclid</a:t>
            </a:r>
            <a:r>
              <a:rPr lang="es-ES" baseline="0" dirty="0" smtClean="0"/>
              <a:t>, DESI-II, Spec-S5</a:t>
            </a:r>
          </a:p>
          <a:p>
            <a:r>
              <a:rPr lang="es-ES" baseline="0" dirty="0" smtClean="0"/>
              <a:t>CMB: BICEP3, </a:t>
            </a:r>
            <a:r>
              <a:rPr lang="es-ES" baseline="0" dirty="0" err="1" smtClean="0"/>
              <a:t>Simons</a:t>
            </a:r>
            <a:r>
              <a:rPr lang="es-ES" baseline="0" dirty="0" smtClean="0"/>
              <a:t> </a:t>
            </a:r>
            <a:r>
              <a:rPr lang="es-ES" baseline="0" dirty="0" err="1" smtClean="0"/>
              <a:t>Obs</a:t>
            </a:r>
            <a:r>
              <a:rPr lang="es-ES" baseline="0" dirty="0" smtClean="0"/>
              <a:t>, SPT-3G+ and QUIJOTE </a:t>
            </a:r>
            <a:r>
              <a:rPr lang="es-ES" baseline="0" dirty="0" err="1" smtClean="0"/>
              <a:t>will</a:t>
            </a:r>
            <a:r>
              <a:rPr lang="es-ES" baseline="0" dirty="0" smtClean="0"/>
              <a:t> pin </a:t>
            </a:r>
            <a:r>
              <a:rPr lang="es-ES" baseline="0" dirty="0" err="1" smtClean="0"/>
              <a:t>down</a:t>
            </a:r>
            <a:r>
              <a:rPr lang="es-ES" baseline="0" dirty="0" smtClean="0"/>
              <a:t> </a:t>
            </a:r>
            <a:r>
              <a:rPr lang="es-ES" baseline="0" dirty="0" err="1" smtClean="0"/>
              <a:t>systematics</a:t>
            </a:r>
            <a:r>
              <a:rPr lang="es-ES" baseline="0" dirty="0" smtClean="0"/>
              <a:t> </a:t>
            </a:r>
          </a:p>
          <a:p>
            <a:r>
              <a:rPr lang="es-ES" baseline="0" dirty="0" smtClean="0"/>
              <a:t>SH0ES, DEBASS, TD-COSMO </a:t>
            </a:r>
            <a:r>
              <a:rPr lang="es-ES" baseline="0" dirty="0" err="1" smtClean="0"/>
              <a:t>follow</a:t>
            </a:r>
            <a:r>
              <a:rPr lang="es-ES" baseline="0" dirty="0" smtClean="0"/>
              <a:t> up?</a:t>
            </a:r>
          </a:p>
          <a:p>
            <a:r>
              <a:rPr lang="es-ES" baseline="0" dirty="0" smtClean="0"/>
              <a:t>Radio: HII </a:t>
            </a:r>
            <a:r>
              <a:rPr lang="es-ES" baseline="0" dirty="0" err="1" smtClean="0"/>
              <a:t>surveys</a:t>
            </a:r>
            <a:endParaRPr lang="es-ES" baseline="0" dirty="0" smtClean="0"/>
          </a:p>
          <a:p>
            <a:r>
              <a:rPr lang="es-ES" baseline="0" dirty="0" err="1" smtClean="0"/>
              <a:t>CRs</a:t>
            </a:r>
            <a:r>
              <a:rPr lang="es-ES" baseline="0" dirty="0" smtClean="0"/>
              <a:t> (incl. gammas) and GW, </a:t>
            </a:r>
            <a:r>
              <a:rPr lang="es-ES" baseline="0" dirty="0" err="1" smtClean="0"/>
              <a:t>other</a:t>
            </a:r>
            <a:r>
              <a:rPr lang="es-ES" baseline="0" dirty="0" smtClean="0"/>
              <a:t> </a:t>
            </a:r>
            <a:r>
              <a:rPr lang="es-ES" baseline="0" dirty="0" err="1" smtClean="0"/>
              <a:t>talks</a:t>
            </a:r>
            <a:endParaRPr lang="es-ES" dirty="0"/>
          </a:p>
        </p:txBody>
      </p:sp>
    </p:spTree>
    <p:extLst>
      <p:ext uri="{BB962C8B-B14F-4D97-AF65-F5344CB8AC3E}">
        <p14:creationId xmlns:p14="http://schemas.microsoft.com/office/powerpoint/2010/main" val="40292158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H0:</a:t>
            </a:r>
          </a:p>
          <a:p>
            <a:r>
              <a:rPr lang="es-ES" dirty="0" smtClean="0"/>
              <a:t>More precise </a:t>
            </a:r>
            <a:r>
              <a:rPr lang="es-ES" dirty="0" err="1" smtClean="0"/>
              <a:t>parallaxes</a:t>
            </a:r>
            <a:r>
              <a:rPr lang="es-ES" dirty="0" smtClean="0"/>
              <a:t> </a:t>
            </a:r>
            <a:r>
              <a:rPr lang="es-ES" dirty="0" err="1" smtClean="0"/>
              <a:t>from</a:t>
            </a:r>
            <a:r>
              <a:rPr lang="es-ES" dirty="0" smtClean="0"/>
              <a:t> </a:t>
            </a:r>
            <a:r>
              <a:rPr lang="es-ES" dirty="0" err="1" smtClean="0"/>
              <a:t>Gaia</a:t>
            </a:r>
            <a:r>
              <a:rPr lang="es-ES" dirty="0" smtClean="0"/>
              <a:t> DR4, </a:t>
            </a:r>
            <a:r>
              <a:rPr lang="es-ES" dirty="0" err="1" smtClean="0"/>
              <a:t>distance</a:t>
            </a:r>
            <a:r>
              <a:rPr lang="es-ES" baseline="0" dirty="0" smtClean="0"/>
              <a:t> </a:t>
            </a:r>
            <a:r>
              <a:rPr lang="es-ES" baseline="0" dirty="0" err="1" smtClean="0"/>
              <a:t>measurements</a:t>
            </a:r>
            <a:r>
              <a:rPr lang="es-ES" baseline="0" dirty="0" smtClean="0"/>
              <a:t> to new </a:t>
            </a:r>
            <a:r>
              <a:rPr lang="es-ES" baseline="0" dirty="0" err="1" smtClean="0"/>
              <a:t>anchors</a:t>
            </a:r>
            <a:r>
              <a:rPr lang="es-ES" baseline="0" dirty="0" smtClean="0"/>
              <a:t> M31, M33 (w/ ELT &gt;2030)</a:t>
            </a:r>
          </a:p>
          <a:p>
            <a:r>
              <a:rPr lang="es-ES" baseline="0" dirty="0" smtClean="0"/>
              <a:t>More </a:t>
            </a:r>
            <a:r>
              <a:rPr lang="es-ES" baseline="0" dirty="0" err="1" smtClean="0"/>
              <a:t>studies</a:t>
            </a:r>
            <a:r>
              <a:rPr lang="es-ES" baseline="0" dirty="0" smtClean="0"/>
              <a:t> </a:t>
            </a:r>
            <a:r>
              <a:rPr lang="es-ES" baseline="0" dirty="0" err="1" smtClean="0"/>
              <a:t>on</a:t>
            </a:r>
            <a:r>
              <a:rPr lang="es-ES" baseline="0" dirty="0" smtClean="0"/>
              <a:t> </a:t>
            </a:r>
            <a:r>
              <a:rPr lang="es-ES" baseline="0" dirty="0" err="1" smtClean="0"/>
              <a:t>systematic</a:t>
            </a:r>
            <a:r>
              <a:rPr lang="es-ES" baseline="0" dirty="0" smtClean="0"/>
              <a:t> </a:t>
            </a:r>
            <a:r>
              <a:rPr lang="es-ES" baseline="0" dirty="0" err="1" smtClean="0"/>
              <a:t>errors</a:t>
            </a:r>
            <a:r>
              <a:rPr lang="es-ES" baseline="0" dirty="0" smtClean="0"/>
              <a:t> </a:t>
            </a:r>
            <a:r>
              <a:rPr lang="es-ES" baseline="0" dirty="0" err="1" smtClean="0"/>
              <a:t>from</a:t>
            </a:r>
            <a:r>
              <a:rPr lang="es-ES" baseline="0" dirty="0" smtClean="0"/>
              <a:t> </a:t>
            </a:r>
            <a:r>
              <a:rPr lang="es-ES" baseline="0" dirty="0" err="1" smtClean="0"/>
              <a:t>alternative</a:t>
            </a:r>
            <a:r>
              <a:rPr lang="es-ES" baseline="0" dirty="0" smtClean="0"/>
              <a:t> </a:t>
            </a:r>
            <a:r>
              <a:rPr lang="es-ES" baseline="0" dirty="0" err="1" smtClean="0"/>
              <a:t>methods</a:t>
            </a:r>
            <a:r>
              <a:rPr lang="es-ES" baseline="0" dirty="0" smtClean="0"/>
              <a:t> to </a:t>
            </a:r>
            <a:r>
              <a:rPr lang="es-ES" baseline="0" dirty="0" err="1" smtClean="0"/>
              <a:t>Cepheids</a:t>
            </a:r>
            <a:r>
              <a:rPr lang="es-ES" baseline="0" dirty="0" smtClean="0"/>
              <a:t> </a:t>
            </a:r>
            <a:endParaRPr lang="es-ES" dirty="0" smtClean="0"/>
          </a:p>
          <a:p>
            <a:endParaRPr lang="es-ES" dirty="0" smtClean="0"/>
          </a:p>
          <a:p>
            <a:endParaRPr lang="es-ES" dirty="0"/>
          </a:p>
        </p:txBody>
      </p:sp>
    </p:spTree>
    <p:extLst>
      <p:ext uri="{BB962C8B-B14F-4D97-AF65-F5344CB8AC3E}">
        <p14:creationId xmlns:p14="http://schemas.microsoft.com/office/powerpoint/2010/main" val="20200514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H0:</a:t>
            </a:r>
          </a:p>
          <a:p>
            <a:r>
              <a:rPr lang="es-ES" dirty="0" smtClean="0"/>
              <a:t>More precise </a:t>
            </a:r>
            <a:r>
              <a:rPr lang="es-ES" dirty="0" err="1" smtClean="0"/>
              <a:t>parallaxes</a:t>
            </a:r>
            <a:r>
              <a:rPr lang="es-ES" dirty="0" smtClean="0"/>
              <a:t> </a:t>
            </a:r>
            <a:r>
              <a:rPr lang="es-ES" dirty="0" err="1" smtClean="0"/>
              <a:t>from</a:t>
            </a:r>
            <a:r>
              <a:rPr lang="es-ES" dirty="0" smtClean="0"/>
              <a:t> </a:t>
            </a:r>
            <a:r>
              <a:rPr lang="es-ES" dirty="0" err="1" smtClean="0"/>
              <a:t>Gaia</a:t>
            </a:r>
            <a:r>
              <a:rPr lang="es-ES" dirty="0" smtClean="0"/>
              <a:t> DR4, </a:t>
            </a:r>
            <a:r>
              <a:rPr lang="es-ES" dirty="0" err="1" smtClean="0"/>
              <a:t>distance</a:t>
            </a:r>
            <a:r>
              <a:rPr lang="es-ES" baseline="0" dirty="0" smtClean="0"/>
              <a:t> </a:t>
            </a:r>
            <a:r>
              <a:rPr lang="es-ES" baseline="0" dirty="0" err="1" smtClean="0"/>
              <a:t>measurements</a:t>
            </a:r>
            <a:r>
              <a:rPr lang="es-ES" baseline="0" dirty="0" smtClean="0"/>
              <a:t> to new </a:t>
            </a:r>
            <a:r>
              <a:rPr lang="es-ES" baseline="0" dirty="0" err="1" smtClean="0"/>
              <a:t>anchors</a:t>
            </a:r>
            <a:r>
              <a:rPr lang="es-ES" baseline="0" dirty="0" smtClean="0"/>
              <a:t> M31, M33 (w/ ELT &gt;2030)</a:t>
            </a:r>
          </a:p>
          <a:p>
            <a:r>
              <a:rPr lang="es-ES" baseline="0" dirty="0" smtClean="0"/>
              <a:t>More </a:t>
            </a:r>
            <a:r>
              <a:rPr lang="es-ES" baseline="0" dirty="0" err="1" smtClean="0"/>
              <a:t>studies</a:t>
            </a:r>
            <a:r>
              <a:rPr lang="es-ES" baseline="0" dirty="0" smtClean="0"/>
              <a:t> </a:t>
            </a:r>
            <a:r>
              <a:rPr lang="es-ES" baseline="0" dirty="0" err="1" smtClean="0"/>
              <a:t>on</a:t>
            </a:r>
            <a:r>
              <a:rPr lang="es-ES" baseline="0" dirty="0" smtClean="0"/>
              <a:t> </a:t>
            </a:r>
            <a:r>
              <a:rPr lang="es-ES" baseline="0" dirty="0" err="1" smtClean="0"/>
              <a:t>systematic</a:t>
            </a:r>
            <a:r>
              <a:rPr lang="es-ES" baseline="0" dirty="0" smtClean="0"/>
              <a:t> </a:t>
            </a:r>
            <a:r>
              <a:rPr lang="es-ES" baseline="0" dirty="0" err="1" smtClean="0"/>
              <a:t>errors</a:t>
            </a:r>
            <a:r>
              <a:rPr lang="es-ES" baseline="0" dirty="0" smtClean="0"/>
              <a:t> </a:t>
            </a:r>
            <a:r>
              <a:rPr lang="es-ES" baseline="0" dirty="0" err="1" smtClean="0"/>
              <a:t>from</a:t>
            </a:r>
            <a:r>
              <a:rPr lang="es-ES" baseline="0" dirty="0" smtClean="0"/>
              <a:t> </a:t>
            </a:r>
            <a:r>
              <a:rPr lang="es-ES" baseline="0" dirty="0" err="1" smtClean="0"/>
              <a:t>alternative</a:t>
            </a:r>
            <a:r>
              <a:rPr lang="es-ES" baseline="0" dirty="0" smtClean="0"/>
              <a:t> </a:t>
            </a:r>
            <a:r>
              <a:rPr lang="es-ES" baseline="0" dirty="0" err="1" smtClean="0"/>
              <a:t>methods</a:t>
            </a:r>
            <a:r>
              <a:rPr lang="es-ES" baseline="0" dirty="0" smtClean="0"/>
              <a:t> to </a:t>
            </a:r>
            <a:r>
              <a:rPr lang="es-ES" baseline="0" dirty="0" err="1" smtClean="0"/>
              <a:t>Cepheids</a:t>
            </a:r>
            <a:r>
              <a:rPr lang="es-ES" baseline="0" dirty="0" smtClean="0"/>
              <a:t> </a:t>
            </a:r>
            <a:endParaRPr lang="es-ES" dirty="0" smtClean="0"/>
          </a:p>
          <a:p>
            <a:endParaRPr lang="es-ES" dirty="0" smtClean="0"/>
          </a:p>
          <a:p>
            <a:endParaRPr lang="es-ES" dirty="0"/>
          </a:p>
        </p:txBody>
      </p:sp>
    </p:spTree>
    <p:extLst>
      <p:ext uri="{BB962C8B-B14F-4D97-AF65-F5344CB8AC3E}">
        <p14:creationId xmlns:p14="http://schemas.microsoft.com/office/powerpoint/2010/main" val="3377587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381000" y="685800"/>
            <a:ext cx="6096000" cy="3429000"/>
          </a:xfrm>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lvl1pPr>
              <a:lnSpc>
                <a:spcPct val="100000"/>
              </a:lnSpc>
              <a:defRPr sz="1200">
                <a:latin typeface="Calibri"/>
                <a:ea typeface="Calibri"/>
                <a:cs typeface="Calibri"/>
                <a:sym typeface="Calibri"/>
              </a:defRPr>
            </a:lvl1pPr>
          </a:lstStyle>
          <a:p>
            <a:r>
              <a:t>Y esto constituyen hoy en día los temas candentes. LCDM funciona tan bien que se trata de un ejercicio en la “demolicion” de este edificio (repasar los bullet points)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H0:</a:t>
            </a:r>
          </a:p>
          <a:p>
            <a:r>
              <a:rPr lang="es-ES" dirty="0" smtClean="0"/>
              <a:t>More precise </a:t>
            </a:r>
            <a:r>
              <a:rPr lang="es-ES" dirty="0" err="1" smtClean="0"/>
              <a:t>parallaxes</a:t>
            </a:r>
            <a:r>
              <a:rPr lang="es-ES" dirty="0" smtClean="0"/>
              <a:t> </a:t>
            </a:r>
            <a:r>
              <a:rPr lang="es-ES" dirty="0" err="1" smtClean="0"/>
              <a:t>from</a:t>
            </a:r>
            <a:r>
              <a:rPr lang="es-ES" dirty="0" smtClean="0"/>
              <a:t> </a:t>
            </a:r>
            <a:r>
              <a:rPr lang="es-ES" dirty="0" err="1" smtClean="0"/>
              <a:t>Gaia</a:t>
            </a:r>
            <a:r>
              <a:rPr lang="es-ES" dirty="0" smtClean="0"/>
              <a:t> DR4, </a:t>
            </a:r>
            <a:r>
              <a:rPr lang="es-ES" dirty="0" err="1" smtClean="0"/>
              <a:t>distance</a:t>
            </a:r>
            <a:r>
              <a:rPr lang="es-ES" baseline="0" dirty="0" smtClean="0"/>
              <a:t> </a:t>
            </a:r>
            <a:r>
              <a:rPr lang="es-ES" baseline="0" dirty="0" err="1" smtClean="0"/>
              <a:t>measurements</a:t>
            </a:r>
            <a:r>
              <a:rPr lang="es-ES" baseline="0" dirty="0" smtClean="0"/>
              <a:t> to new </a:t>
            </a:r>
            <a:r>
              <a:rPr lang="es-ES" baseline="0" dirty="0" err="1" smtClean="0"/>
              <a:t>anchors</a:t>
            </a:r>
            <a:r>
              <a:rPr lang="es-ES" baseline="0" dirty="0" smtClean="0"/>
              <a:t> M31, M33 (w/ ELT &gt;2030)</a:t>
            </a:r>
          </a:p>
          <a:p>
            <a:r>
              <a:rPr lang="es-ES" baseline="0" dirty="0" smtClean="0"/>
              <a:t>More </a:t>
            </a:r>
            <a:r>
              <a:rPr lang="es-ES" baseline="0" dirty="0" err="1" smtClean="0"/>
              <a:t>studies</a:t>
            </a:r>
            <a:r>
              <a:rPr lang="es-ES" baseline="0" dirty="0" smtClean="0"/>
              <a:t> </a:t>
            </a:r>
            <a:r>
              <a:rPr lang="es-ES" baseline="0" dirty="0" err="1" smtClean="0"/>
              <a:t>on</a:t>
            </a:r>
            <a:r>
              <a:rPr lang="es-ES" baseline="0" dirty="0" smtClean="0"/>
              <a:t> </a:t>
            </a:r>
            <a:r>
              <a:rPr lang="es-ES" baseline="0" dirty="0" err="1" smtClean="0"/>
              <a:t>systematic</a:t>
            </a:r>
            <a:r>
              <a:rPr lang="es-ES" baseline="0" dirty="0" smtClean="0"/>
              <a:t> </a:t>
            </a:r>
            <a:r>
              <a:rPr lang="es-ES" baseline="0" dirty="0" err="1" smtClean="0"/>
              <a:t>errors</a:t>
            </a:r>
            <a:r>
              <a:rPr lang="es-ES" baseline="0" dirty="0" smtClean="0"/>
              <a:t> </a:t>
            </a:r>
            <a:r>
              <a:rPr lang="es-ES" baseline="0" dirty="0" err="1" smtClean="0"/>
              <a:t>from</a:t>
            </a:r>
            <a:r>
              <a:rPr lang="es-ES" baseline="0" dirty="0" smtClean="0"/>
              <a:t> </a:t>
            </a:r>
            <a:r>
              <a:rPr lang="es-ES" baseline="0" dirty="0" err="1" smtClean="0"/>
              <a:t>alternative</a:t>
            </a:r>
            <a:r>
              <a:rPr lang="es-ES" baseline="0" dirty="0" smtClean="0"/>
              <a:t> </a:t>
            </a:r>
            <a:r>
              <a:rPr lang="es-ES" baseline="0" dirty="0" err="1" smtClean="0"/>
              <a:t>methods</a:t>
            </a:r>
            <a:r>
              <a:rPr lang="es-ES" baseline="0" dirty="0" smtClean="0"/>
              <a:t> to </a:t>
            </a:r>
            <a:r>
              <a:rPr lang="es-ES" baseline="0" dirty="0" err="1" smtClean="0"/>
              <a:t>Cepheids</a:t>
            </a:r>
            <a:r>
              <a:rPr lang="es-ES" baseline="0" dirty="0" smtClean="0"/>
              <a:t> </a:t>
            </a:r>
            <a:endParaRPr lang="es-ES" dirty="0" smtClean="0"/>
          </a:p>
          <a:p>
            <a:endParaRPr lang="es-ES" dirty="0" smtClean="0"/>
          </a:p>
          <a:p>
            <a:endParaRPr lang="es-ES" dirty="0"/>
          </a:p>
        </p:txBody>
      </p:sp>
    </p:spTree>
    <p:extLst>
      <p:ext uri="{BB962C8B-B14F-4D97-AF65-F5344CB8AC3E}">
        <p14:creationId xmlns:p14="http://schemas.microsoft.com/office/powerpoint/2010/main" val="9469356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H0:</a:t>
            </a:r>
          </a:p>
          <a:p>
            <a:r>
              <a:rPr lang="es-ES" dirty="0" smtClean="0"/>
              <a:t>More precise </a:t>
            </a:r>
            <a:r>
              <a:rPr lang="es-ES" dirty="0" err="1" smtClean="0"/>
              <a:t>parallaxes</a:t>
            </a:r>
            <a:r>
              <a:rPr lang="es-ES" dirty="0" smtClean="0"/>
              <a:t> </a:t>
            </a:r>
            <a:r>
              <a:rPr lang="es-ES" dirty="0" err="1" smtClean="0"/>
              <a:t>from</a:t>
            </a:r>
            <a:r>
              <a:rPr lang="es-ES" dirty="0" smtClean="0"/>
              <a:t> </a:t>
            </a:r>
            <a:r>
              <a:rPr lang="es-ES" dirty="0" err="1" smtClean="0"/>
              <a:t>Gaia</a:t>
            </a:r>
            <a:r>
              <a:rPr lang="es-ES" dirty="0" smtClean="0"/>
              <a:t> DR4, </a:t>
            </a:r>
            <a:r>
              <a:rPr lang="es-ES" dirty="0" err="1" smtClean="0"/>
              <a:t>distance</a:t>
            </a:r>
            <a:r>
              <a:rPr lang="es-ES" baseline="0" dirty="0" smtClean="0"/>
              <a:t> </a:t>
            </a:r>
            <a:r>
              <a:rPr lang="es-ES" baseline="0" dirty="0" err="1" smtClean="0"/>
              <a:t>measurements</a:t>
            </a:r>
            <a:r>
              <a:rPr lang="es-ES" baseline="0" dirty="0" smtClean="0"/>
              <a:t> to new </a:t>
            </a:r>
            <a:r>
              <a:rPr lang="es-ES" baseline="0" dirty="0" err="1" smtClean="0"/>
              <a:t>anchors</a:t>
            </a:r>
            <a:r>
              <a:rPr lang="es-ES" baseline="0" dirty="0" smtClean="0"/>
              <a:t> M31, M33 (w/ ELT &gt;2030)</a:t>
            </a:r>
          </a:p>
          <a:p>
            <a:r>
              <a:rPr lang="es-ES" baseline="0" dirty="0" smtClean="0"/>
              <a:t>More </a:t>
            </a:r>
            <a:r>
              <a:rPr lang="es-ES" baseline="0" dirty="0" err="1" smtClean="0"/>
              <a:t>studies</a:t>
            </a:r>
            <a:r>
              <a:rPr lang="es-ES" baseline="0" dirty="0" smtClean="0"/>
              <a:t> </a:t>
            </a:r>
            <a:r>
              <a:rPr lang="es-ES" baseline="0" dirty="0" err="1" smtClean="0"/>
              <a:t>on</a:t>
            </a:r>
            <a:r>
              <a:rPr lang="es-ES" baseline="0" dirty="0" smtClean="0"/>
              <a:t> </a:t>
            </a:r>
            <a:r>
              <a:rPr lang="es-ES" baseline="0" dirty="0" err="1" smtClean="0"/>
              <a:t>systematic</a:t>
            </a:r>
            <a:r>
              <a:rPr lang="es-ES" baseline="0" dirty="0" smtClean="0"/>
              <a:t> </a:t>
            </a:r>
            <a:r>
              <a:rPr lang="es-ES" baseline="0" dirty="0" err="1" smtClean="0"/>
              <a:t>errors</a:t>
            </a:r>
            <a:r>
              <a:rPr lang="es-ES" baseline="0" dirty="0" smtClean="0"/>
              <a:t> </a:t>
            </a:r>
            <a:r>
              <a:rPr lang="es-ES" baseline="0" dirty="0" err="1" smtClean="0"/>
              <a:t>from</a:t>
            </a:r>
            <a:r>
              <a:rPr lang="es-ES" baseline="0" dirty="0" smtClean="0"/>
              <a:t> </a:t>
            </a:r>
            <a:r>
              <a:rPr lang="es-ES" baseline="0" dirty="0" err="1" smtClean="0"/>
              <a:t>alternative</a:t>
            </a:r>
            <a:r>
              <a:rPr lang="es-ES" baseline="0" dirty="0" smtClean="0"/>
              <a:t> </a:t>
            </a:r>
            <a:r>
              <a:rPr lang="es-ES" baseline="0" dirty="0" err="1" smtClean="0"/>
              <a:t>methods</a:t>
            </a:r>
            <a:r>
              <a:rPr lang="es-ES" baseline="0" dirty="0" smtClean="0"/>
              <a:t> to </a:t>
            </a:r>
            <a:r>
              <a:rPr lang="es-ES" baseline="0" dirty="0" err="1" smtClean="0"/>
              <a:t>Cepheids</a:t>
            </a:r>
            <a:r>
              <a:rPr lang="es-ES" baseline="0" dirty="0" smtClean="0"/>
              <a:t> </a:t>
            </a:r>
            <a:endParaRPr lang="es-ES" dirty="0" smtClean="0"/>
          </a:p>
          <a:p>
            <a:endParaRPr lang="es-ES" dirty="0" smtClean="0"/>
          </a:p>
          <a:p>
            <a:endParaRPr lang="es-ES" dirty="0"/>
          </a:p>
        </p:txBody>
      </p:sp>
    </p:spTree>
    <p:extLst>
      <p:ext uri="{BB962C8B-B14F-4D97-AF65-F5344CB8AC3E}">
        <p14:creationId xmlns:p14="http://schemas.microsoft.com/office/powerpoint/2010/main" val="17535486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Constraints</a:t>
            </a:r>
            <a:r>
              <a:rPr lang="es-ES" dirty="0" smtClean="0"/>
              <a:t> to new </a:t>
            </a:r>
            <a:r>
              <a:rPr lang="es-ES" dirty="0" err="1" smtClean="0"/>
              <a:t>facilities</a:t>
            </a:r>
            <a:r>
              <a:rPr lang="es-ES" dirty="0" smtClean="0"/>
              <a:t> </a:t>
            </a:r>
            <a:r>
              <a:rPr lang="es-ES" dirty="0" smtClean="0">
                <a:sym typeface="Wingdings" panose="05000000000000000000" pitchFamily="2" charset="2"/>
              </a:rPr>
              <a:t> </a:t>
            </a:r>
            <a:r>
              <a:rPr lang="es-ES" dirty="0" err="1" smtClean="0">
                <a:sym typeface="Wingdings" panose="05000000000000000000" pitchFamily="2" charset="2"/>
              </a:rPr>
              <a:t>diminishing</a:t>
            </a:r>
            <a:r>
              <a:rPr lang="es-ES" dirty="0" smtClean="0">
                <a:sym typeface="Wingdings" panose="05000000000000000000" pitchFamily="2" charset="2"/>
              </a:rPr>
              <a:t> </a:t>
            </a:r>
            <a:r>
              <a:rPr lang="es-ES" dirty="0" err="1" smtClean="0">
                <a:sym typeface="Wingdings" panose="05000000000000000000" pitchFamily="2" charset="2"/>
              </a:rPr>
              <a:t>returns</a:t>
            </a:r>
            <a:r>
              <a:rPr lang="es-ES" dirty="0" smtClean="0">
                <a:sym typeface="Wingdings" panose="05000000000000000000" pitchFamily="2" charset="2"/>
              </a:rPr>
              <a:t> (use https://arxiv.org/pdf/1606.06273)</a:t>
            </a:r>
          </a:p>
          <a:p>
            <a:r>
              <a:rPr lang="es-ES" dirty="0" smtClean="0">
                <a:sym typeface="Wingdings" panose="05000000000000000000" pitchFamily="2" charset="2"/>
              </a:rPr>
              <a:t>International</a:t>
            </a:r>
            <a:r>
              <a:rPr lang="es-ES" baseline="0" dirty="0" smtClean="0">
                <a:sym typeface="Wingdings" panose="05000000000000000000" pitchFamily="2" charset="2"/>
              </a:rPr>
              <a:t> </a:t>
            </a:r>
            <a:r>
              <a:rPr lang="es-ES" baseline="0" dirty="0" err="1" smtClean="0">
                <a:sym typeface="Wingdings" panose="05000000000000000000" pitchFamily="2" charset="2"/>
              </a:rPr>
              <a:t>politics</a:t>
            </a:r>
            <a:r>
              <a:rPr lang="es-ES" baseline="0" dirty="0" smtClean="0">
                <a:sym typeface="Wingdings" panose="05000000000000000000" pitchFamily="2" charset="2"/>
              </a:rPr>
              <a:t>  </a:t>
            </a:r>
            <a:r>
              <a:rPr lang="es-ES" baseline="0" dirty="0" err="1" smtClean="0">
                <a:sym typeface="Wingdings" panose="05000000000000000000" pitchFamily="2" charset="2"/>
              </a:rPr>
              <a:t>difficulties</a:t>
            </a:r>
            <a:r>
              <a:rPr lang="es-ES" baseline="0" dirty="0" smtClean="0">
                <a:sym typeface="Wingdings" panose="05000000000000000000" pitchFamily="2" charset="2"/>
              </a:rPr>
              <a:t> in </a:t>
            </a:r>
            <a:r>
              <a:rPr lang="es-ES" baseline="0" dirty="0" err="1" smtClean="0">
                <a:sym typeface="Wingdings" panose="05000000000000000000" pitchFamily="2" charset="2"/>
              </a:rPr>
              <a:t>the</a:t>
            </a:r>
            <a:r>
              <a:rPr lang="es-ES" baseline="0" dirty="0" smtClean="0">
                <a:sym typeface="Wingdings" panose="05000000000000000000" pitchFamily="2" charset="2"/>
              </a:rPr>
              <a:t> </a:t>
            </a:r>
            <a:r>
              <a:rPr lang="es-ES" baseline="0" dirty="0" err="1" smtClean="0">
                <a:sym typeface="Wingdings" panose="05000000000000000000" pitchFamily="2" charset="2"/>
              </a:rPr>
              <a:t>last</a:t>
            </a:r>
            <a:r>
              <a:rPr lang="es-ES" baseline="0" dirty="0" smtClean="0">
                <a:sym typeface="Wingdings" panose="05000000000000000000" pitchFamily="2" charset="2"/>
              </a:rPr>
              <a:t> </a:t>
            </a:r>
            <a:r>
              <a:rPr lang="es-ES" baseline="0" dirty="0" err="1" smtClean="0">
                <a:sym typeface="Wingdings" panose="05000000000000000000" pitchFamily="2" charset="2"/>
              </a:rPr>
              <a:t>decade</a:t>
            </a:r>
            <a:r>
              <a:rPr lang="es-ES" baseline="0" dirty="0" smtClean="0">
                <a:sym typeface="Wingdings" panose="05000000000000000000" pitchFamily="2" charset="2"/>
              </a:rPr>
              <a:t> ()</a:t>
            </a:r>
            <a:endParaRPr lang="es-ES" dirty="0" smtClean="0"/>
          </a:p>
          <a:p>
            <a:r>
              <a:rPr lang="es-ES" dirty="0" err="1" smtClean="0"/>
              <a:t>Satellite</a:t>
            </a:r>
            <a:r>
              <a:rPr lang="es-ES" dirty="0" smtClean="0"/>
              <a:t> </a:t>
            </a:r>
            <a:r>
              <a:rPr lang="es-ES" dirty="0" err="1" smtClean="0"/>
              <a:t>constellations</a:t>
            </a:r>
            <a:r>
              <a:rPr lang="es-ES" dirty="0" smtClean="0"/>
              <a:t> (</a:t>
            </a:r>
            <a:r>
              <a:rPr lang="es-ES" dirty="0" err="1" smtClean="0"/>
              <a:t>optical</a:t>
            </a:r>
            <a:r>
              <a:rPr lang="es-ES" baseline="0" dirty="0" smtClean="0"/>
              <a:t>, radio</a:t>
            </a:r>
            <a:r>
              <a:rPr lang="es-ES" dirty="0" smtClean="0"/>
              <a:t>)</a:t>
            </a:r>
          </a:p>
          <a:p>
            <a:r>
              <a:rPr lang="es-ES" dirty="0" err="1" smtClean="0"/>
              <a:t>Statistical</a:t>
            </a:r>
            <a:r>
              <a:rPr lang="es-ES" baseline="0" dirty="0" smtClean="0"/>
              <a:t> </a:t>
            </a:r>
            <a:r>
              <a:rPr lang="es-ES" baseline="0" dirty="0" err="1" smtClean="0"/>
              <a:t>floor</a:t>
            </a:r>
            <a:r>
              <a:rPr lang="es-ES" baseline="0" dirty="0" smtClean="0"/>
              <a:t> (</a:t>
            </a:r>
            <a:r>
              <a:rPr lang="es-ES" baseline="0" dirty="0" err="1" smtClean="0"/>
              <a:t>large</a:t>
            </a:r>
            <a:r>
              <a:rPr lang="es-ES" baseline="0" dirty="0" smtClean="0"/>
              <a:t> </a:t>
            </a:r>
            <a:r>
              <a:rPr lang="es-ES" baseline="0" dirty="0" err="1" smtClean="0"/>
              <a:t>scales</a:t>
            </a:r>
            <a:r>
              <a:rPr lang="es-ES" baseline="0" dirty="0" smtClean="0"/>
              <a:t>, </a:t>
            </a:r>
            <a:r>
              <a:rPr lang="es-ES" baseline="0" dirty="0" err="1" smtClean="0"/>
              <a:t>near</a:t>
            </a:r>
            <a:r>
              <a:rPr lang="es-ES" baseline="0" dirty="0" smtClean="0"/>
              <a:t> </a:t>
            </a:r>
            <a:r>
              <a:rPr lang="es-ES" baseline="0" dirty="0" err="1" smtClean="0"/>
              <a:t>universe</a:t>
            </a:r>
            <a:r>
              <a:rPr lang="es-ES" baseline="0" dirty="0" smtClean="0"/>
              <a:t>)</a:t>
            </a:r>
          </a:p>
          <a:p>
            <a:r>
              <a:rPr lang="es-ES" baseline="0" dirty="0" err="1" smtClean="0"/>
              <a:t>Systematics</a:t>
            </a:r>
            <a:r>
              <a:rPr lang="es-ES" baseline="0" dirty="0" smtClean="0"/>
              <a:t> </a:t>
            </a:r>
            <a:r>
              <a:rPr lang="es-ES" baseline="0" dirty="0" err="1" smtClean="0"/>
              <a:t>floor</a:t>
            </a:r>
            <a:r>
              <a:rPr lang="es-ES" baseline="0" dirty="0" smtClean="0"/>
              <a:t> (</a:t>
            </a:r>
            <a:r>
              <a:rPr lang="es-ES" baseline="0" dirty="0" err="1" smtClean="0"/>
              <a:t>astrophysical</a:t>
            </a:r>
            <a:r>
              <a:rPr lang="es-ES" baseline="0" dirty="0" smtClean="0"/>
              <a:t> </a:t>
            </a:r>
            <a:r>
              <a:rPr lang="es-ES" baseline="0" dirty="0" err="1" smtClean="0"/>
              <a:t>modelling</a:t>
            </a:r>
            <a:r>
              <a:rPr lang="es-ES" baseline="0" dirty="0" smtClean="0"/>
              <a:t>) </a:t>
            </a:r>
            <a:r>
              <a:rPr lang="es-ES" baseline="0" dirty="0" smtClean="0">
                <a:sym typeface="Wingdings" panose="05000000000000000000" pitchFamily="2" charset="2"/>
              </a:rPr>
              <a:t> compare </a:t>
            </a:r>
            <a:r>
              <a:rPr lang="es-ES" baseline="0" dirty="0" err="1" smtClean="0">
                <a:sym typeface="Wingdings" panose="05000000000000000000" pitchFamily="2" charset="2"/>
              </a:rPr>
              <a:t>stat</a:t>
            </a:r>
            <a:r>
              <a:rPr lang="es-ES" baseline="0" dirty="0" smtClean="0">
                <a:sym typeface="Wingdings" panose="05000000000000000000" pitchFamily="2" charset="2"/>
              </a:rPr>
              <a:t> and </a:t>
            </a:r>
            <a:r>
              <a:rPr lang="es-ES" baseline="0" dirty="0" err="1" smtClean="0">
                <a:sym typeface="Wingdings" panose="05000000000000000000" pitchFamily="2" charset="2"/>
              </a:rPr>
              <a:t>syst</a:t>
            </a:r>
            <a:r>
              <a:rPr lang="es-ES" baseline="0" dirty="0" smtClean="0">
                <a:sym typeface="Wingdings" panose="05000000000000000000" pitchFamily="2" charset="2"/>
              </a:rPr>
              <a:t> </a:t>
            </a:r>
            <a:r>
              <a:rPr lang="es-ES" baseline="0" dirty="0" err="1" smtClean="0">
                <a:sym typeface="Wingdings" panose="05000000000000000000" pitchFamily="2" charset="2"/>
              </a:rPr>
              <a:t>for</a:t>
            </a:r>
            <a:r>
              <a:rPr lang="es-ES" baseline="0" dirty="0" smtClean="0">
                <a:sym typeface="Wingdings" panose="05000000000000000000" pitchFamily="2" charset="2"/>
              </a:rPr>
              <a:t> </a:t>
            </a:r>
            <a:r>
              <a:rPr lang="es-ES" baseline="0" dirty="0" err="1" smtClean="0">
                <a:sym typeface="Wingdings" panose="05000000000000000000" pitchFamily="2" charset="2"/>
              </a:rPr>
              <a:t>supernovae</a:t>
            </a:r>
            <a:r>
              <a:rPr lang="es-ES" baseline="0" dirty="0" smtClean="0">
                <a:sym typeface="Wingdings" panose="05000000000000000000" pitchFamily="2" charset="2"/>
              </a:rPr>
              <a:t>, S8</a:t>
            </a:r>
          </a:p>
          <a:p>
            <a:r>
              <a:rPr lang="es-ES" baseline="0" dirty="0" smtClean="0">
                <a:sym typeface="Wingdings" panose="05000000000000000000" pitchFamily="2" charset="2"/>
              </a:rPr>
              <a:t>Algún </a:t>
            </a:r>
            <a:r>
              <a:rPr lang="es-ES" baseline="0" dirty="0" err="1" smtClean="0">
                <a:sym typeface="Wingdings" panose="05000000000000000000" pitchFamily="2" charset="2"/>
              </a:rPr>
              <a:t>plot</a:t>
            </a:r>
            <a:r>
              <a:rPr lang="es-ES" baseline="0" dirty="0" smtClean="0">
                <a:sym typeface="Wingdings" panose="05000000000000000000" pitchFamily="2" charset="2"/>
              </a:rPr>
              <a:t> enseñando lo que se espera de las tensiones en H0 y w0wa</a:t>
            </a:r>
            <a:endParaRPr lang="es-ES" dirty="0"/>
          </a:p>
        </p:txBody>
      </p:sp>
    </p:spTree>
    <p:extLst>
      <p:ext uri="{BB962C8B-B14F-4D97-AF65-F5344CB8AC3E}">
        <p14:creationId xmlns:p14="http://schemas.microsoft.com/office/powerpoint/2010/main" val="5149854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5594327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2200" dirty="0" err="1" smtClean="0">
                <a:effectLst/>
                <a:latin typeface="Helvetica Neue"/>
                <a:ea typeface="Helvetica Neue"/>
                <a:cs typeface="Helvetica Neue"/>
                <a:sym typeface="Helvetica Neue"/>
              </a:rPr>
              <a:t>cosmology</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is</a:t>
            </a:r>
            <a:r>
              <a:rPr lang="es-ES" sz="2200" dirty="0" smtClean="0">
                <a:effectLst/>
                <a:latin typeface="Helvetica Neue"/>
                <a:ea typeface="Helvetica Neue"/>
                <a:cs typeface="Helvetica Neue"/>
                <a:sym typeface="Helvetica Neue"/>
              </a:rPr>
              <a:t> crucial </a:t>
            </a:r>
            <a:r>
              <a:rPr lang="es-ES" sz="2200" dirty="0" err="1" smtClean="0">
                <a:effectLst/>
                <a:latin typeface="Helvetica Neue"/>
                <a:ea typeface="Helvetica Neue"/>
                <a:cs typeface="Helvetica Neue"/>
                <a:sym typeface="Helvetica Neue"/>
              </a:rPr>
              <a:t>for</a:t>
            </a:r>
            <a:r>
              <a:rPr lang="es-ES" sz="2200" dirty="0" smtClean="0">
                <a:effectLst/>
                <a:latin typeface="Helvetica Neue"/>
                <a:ea typeface="Helvetica Neue"/>
                <a:cs typeface="Helvetica Neue"/>
                <a:sym typeface="Helvetica Neue"/>
              </a:rPr>
              <a:t> fundamental </a:t>
            </a:r>
            <a:r>
              <a:rPr lang="es-ES" sz="2200" dirty="0" err="1" smtClean="0">
                <a:effectLst/>
                <a:latin typeface="Helvetica Neue"/>
                <a:ea typeface="Helvetica Neue"/>
                <a:cs typeface="Helvetica Neue"/>
                <a:sym typeface="Helvetica Neue"/>
              </a:rPr>
              <a:t>physics</a:t>
            </a:r>
            <a:r>
              <a:rPr lang="es-ES" sz="2200" dirty="0" smtClean="0">
                <a:effectLst/>
                <a:latin typeface="Helvetica Neue"/>
                <a:ea typeface="Helvetica Neue"/>
                <a:cs typeface="Helvetica Neue"/>
                <a:sym typeface="Helvetica Neue"/>
              </a:rPr>
              <a:t>; </a:t>
            </a:r>
          </a:p>
          <a:p>
            <a:r>
              <a:rPr lang="es-ES" sz="2200" dirty="0" err="1" smtClean="0">
                <a:effectLst/>
                <a:latin typeface="Helvetica Neue"/>
                <a:ea typeface="Helvetica Neue"/>
                <a:cs typeface="Helvetica Neue"/>
                <a:sym typeface="Helvetica Neue"/>
              </a:rPr>
              <a:t>cosmology</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is</a:t>
            </a:r>
            <a:r>
              <a:rPr lang="es-ES" sz="2200" dirty="0" smtClean="0">
                <a:effectLst/>
                <a:latin typeface="Helvetica Neue"/>
                <a:ea typeface="Helvetica Neue"/>
                <a:cs typeface="Helvetica Neue"/>
                <a:sym typeface="Helvetica Neue"/>
              </a:rPr>
              <a:t> living </a:t>
            </a:r>
            <a:r>
              <a:rPr lang="es-ES" sz="2200" dirty="0" err="1" smtClean="0">
                <a:effectLst/>
                <a:latin typeface="Helvetica Neue"/>
                <a:ea typeface="Helvetica Neue"/>
                <a:cs typeface="Helvetica Neue"/>
                <a:sym typeface="Helvetica Neue"/>
              </a:rPr>
              <a:t>through</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exciting</a:t>
            </a:r>
            <a:r>
              <a:rPr lang="es-ES" sz="2200" dirty="0" smtClean="0">
                <a:effectLst/>
                <a:latin typeface="Helvetica Neue"/>
                <a:ea typeface="Helvetica Neue"/>
                <a:cs typeface="Helvetica Neue"/>
                <a:sym typeface="Helvetica Neue"/>
              </a:rPr>
              <a:t> times;</a:t>
            </a:r>
          </a:p>
          <a:p>
            <a:r>
              <a:rPr lang="es-ES" sz="2200" dirty="0" err="1" smtClean="0">
                <a:effectLst/>
                <a:latin typeface="Helvetica Neue"/>
                <a:ea typeface="Helvetica Neue"/>
                <a:cs typeface="Helvetica Neue"/>
                <a:sym typeface="Helvetica Neue"/>
              </a:rPr>
              <a:t>challenge</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from</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systematic</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effects</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across</a:t>
            </a:r>
            <a:r>
              <a:rPr lang="es-ES" sz="2200" dirty="0" smtClean="0">
                <a:effectLst/>
                <a:latin typeface="Helvetica Neue"/>
                <a:ea typeface="Helvetica Neue"/>
                <a:cs typeface="Helvetica Neue"/>
                <a:sym typeface="Helvetica Neue"/>
              </a:rPr>
              <a:t> </a:t>
            </a:r>
            <a:r>
              <a:rPr lang="es-ES" sz="2200" dirty="0" err="1" smtClean="0">
                <a:effectLst/>
                <a:latin typeface="Helvetica Neue"/>
                <a:ea typeface="Helvetica Neue"/>
                <a:cs typeface="Helvetica Neue"/>
                <a:sym typeface="Helvetica Neue"/>
              </a:rPr>
              <a:t>probes</a:t>
            </a:r>
            <a:endParaRPr lang="es-ES" sz="2200" dirty="0" smtClean="0">
              <a:effectLst/>
              <a:latin typeface="Helvetica Neue"/>
              <a:ea typeface="Helvetica Neue"/>
              <a:cs typeface="Helvetica Neue"/>
              <a:sym typeface="Helvetica Neue"/>
            </a:endParaRPr>
          </a:p>
          <a:p>
            <a:endParaRPr lang="es-ES" dirty="0"/>
          </a:p>
        </p:txBody>
      </p:sp>
    </p:spTree>
    <p:extLst>
      <p:ext uri="{BB962C8B-B14F-4D97-AF65-F5344CB8AC3E}">
        <p14:creationId xmlns:p14="http://schemas.microsoft.com/office/powerpoint/2010/main" val="913766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But</a:t>
            </a:r>
            <a:r>
              <a:rPr lang="es-ES" dirty="0" smtClean="0"/>
              <a:t> </a:t>
            </a:r>
            <a:r>
              <a:rPr lang="es-ES" dirty="0" err="1" smtClean="0"/>
              <a:t>before</a:t>
            </a:r>
            <a:r>
              <a:rPr lang="es-ES" baseline="0" dirty="0" smtClean="0"/>
              <a:t> I </a:t>
            </a:r>
            <a:r>
              <a:rPr lang="es-ES" baseline="0" dirty="0" err="1" smtClean="0"/>
              <a:t>dive</a:t>
            </a:r>
            <a:r>
              <a:rPr lang="es-ES" baseline="0" dirty="0" smtClean="0"/>
              <a:t> </a:t>
            </a:r>
            <a:r>
              <a:rPr lang="es-ES" baseline="0" dirty="0" err="1" smtClean="0"/>
              <a:t>into</a:t>
            </a:r>
            <a:r>
              <a:rPr lang="es-ES" baseline="0" dirty="0" smtClean="0"/>
              <a:t> a </a:t>
            </a:r>
            <a:r>
              <a:rPr lang="es-ES" baseline="0" dirty="0" err="1" smtClean="0"/>
              <a:t>world</a:t>
            </a:r>
            <a:r>
              <a:rPr lang="es-ES" baseline="0" dirty="0" smtClean="0"/>
              <a:t> of </a:t>
            </a:r>
            <a:r>
              <a:rPr lang="es-ES" baseline="0" dirty="0" err="1" smtClean="0"/>
              <a:t>tensions</a:t>
            </a:r>
            <a:r>
              <a:rPr lang="es-ES" baseline="0" dirty="0" smtClean="0"/>
              <a:t>, crisis and </a:t>
            </a:r>
            <a:r>
              <a:rPr lang="es-ES" baseline="0" dirty="0" err="1" smtClean="0"/>
              <a:t>cracks</a:t>
            </a:r>
            <a:r>
              <a:rPr lang="es-ES" baseline="0" dirty="0" smtClean="0"/>
              <a:t>, </a:t>
            </a:r>
            <a:r>
              <a:rPr lang="es-ES" baseline="0" dirty="0" err="1" smtClean="0"/>
              <a:t>let</a:t>
            </a:r>
            <a:r>
              <a:rPr lang="es-ES" baseline="0" dirty="0" smtClean="0"/>
              <a:t> me </a:t>
            </a:r>
            <a:r>
              <a:rPr lang="es-ES" baseline="0" dirty="0" err="1" smtClean="0"/>
              <a:t>remind</a:t>
            </a:r>
            <a:r>
              <a:rPr lang="es-ES" baseline="0" dirty="0" smtClean="0"/>
              <a:t> </a:t>
            </a:r>
            <a:r>
              <a:rPr lang="es-ES" baseline="0" dirty="0" err="1" smtClean="0"/>
              <a:t>you</a:t>
            </a:r>
            <a:r>
              <a:rPr lang="es-ES" baseline="0" dirty="0" smtClean="0"/>
              <a:t> </a:t>
            </a:r>
            <a:r>
              <a:rPr lang="es-ES" baseline="0" dirty="0" err="1" smtClean="0"/>
              <a:t>that</a:t>
            </a:r>
            <a:r>
              <a:rPr lang="es-ES" baseline="0" dirty="0" smtClean="0"/>
              <a:t> </a:t>
            </a:r>
            <a:r>
              <a:rPr lang="es-ES" baseline="0" dirty="0" err="1" smtClean="0"/>
              <a:t>the</a:t>
            </a:r>
            <a:r>
              <a:rPr lang="es-ES" baseline="0" dirty="0" smtClean="0"/>
              <a:t> </a:t>
            </a:r>
            <a:r>
              <a:rPr lang="es-ES" baseline="0" dirty="0" err="1" smtClean="0"/>
              <a:t>cosmological</a:t>
            </a:r>
            <a:r>
              <a:rPr lang="es-ES" baseline="0" dirty="0" smtClean="0"/>
              <a:t> </a:t>
            </a:r>
            <a:r>
              <a:rPr lang="es-ES" baseline="0" dirty="0" err="1" smtClean="0"/>
              <a:t>model</a:t>
            </a:r>
            <a:r>
              <a:rPr lang="es-ES" baseline="0" dirty="0" smtClean="0"/>
              <a:t> has </a:t>
            </a:r>
            <a:r>
              <a:rPr lang="es-ES" baseline="0" dirty="0" err="1" smtClean="0"/>
              <a:t>been</a:t>
            </a:r>
            <a:r>
              <a:rPr lang="es-ES" baseline="0" dirty="0" smtClean="0"/>
              <a:t> </a:t>
            </a:r>
            <a:r>
              <a:rPr lang="es-ES" baseline="0" dirty="0" err="1" smtClean="0"/>
              <a:t>working</a:t>
            </a:r>
            <a:r>
              <a:rPr lang="es-ES" baseline="0" dirty="0" smtClean="0"/>
              <a:t> </a:t>
            </a:r>
            <a:r>
              <a:rPr lang="es-ES" baseline="0" dirty="0" err="1" smtClean="0"/>
              <a:t>very</a:t>
            </a:r>
            <a:r>
              <a:rPr lang="es-ES" baseline="0" dirty="0" smtClean="0"/>
              <a:t> </a:t>
            </a:r>
            <a:r>
              <a:rPr lang="es-ES" baseline="0" dirty="0" err="1" smtClean="0"/>
              <a:t>well</a:t>
            </a:r>
            <a:r>
              <a:rPr lang="es-ES" baseline="0" dirty="0" smtClean="0"/>
              <a:t>!</a:t>
            </a:r>
          </a:p>
          <a:p>
            <a:endParaRPr lang="es-ES" dirty="0" smtClean="0"/>
          </a:p>
          <a:p>
            <a:r>
              <a:rPr lang="es-ES" dirty="0" smtClean="0"/>
              <a:t>0.1% </a:t>
            </a:r>
            <a:r>
              <a:rPr lang="es-ES" dirty="0" err="1" smtClean="0"/>
              <a:t>errors</a:t>
            </a:r>
            <a:endParaRPr lang="es-ES" dirty="0"/>
          </a:p>
        </p:txBody>
      </p:sp>
    </p:spTree>
    <p:extLst>
      <p:ext uri="{BB962C8B-B14F-4D97-AF65-F5344CB8AC3E}">
        <p14:creationId xmlns:p14="http://schemas.microsoft.com/office/powerpoint/2010/main" val="2366783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What</a:t>
            </a:r>
            <a:r>
              <a:rPr lang="es-ES" dirty="0" smtClean="0"/>
              <a:t> are </a:t>
            </a:r>
            <a:r>
              <a:rPr lang="es-ES" dirty="0" err="1" smtClean="0"/>
              <a:t>the</a:t>
            </a:r>
            <a:r>
              <a:rPr lang="es-ES" dirty="0" smtClean="0"/>
              <a:t> </a:t>
            </a:r>
            <a:r>
              <a:rPr lang="es-ES" dirty="0" err="1" smtClean="0"/>
              <a:t>probes</a:t>
            </a:r>
            <a:r>
              <a:rPr lang="es-ES" dirty="0" smtClean="0"/>
              <a:t> </a:t>
            </a:r>
            <a:r>
              <a:rPr lang="es-ES" dirty="0" err="1" smtClean="0"/>
              <a:t>that</a:t>
            </a:r>
            <a:r>
              <a:rPr lang="es-ES" baseline="0" dirty="0" smtClean="0"/>
              <a:t> </a:t>
            </a:r>
            <a:r>
              <a:rPr lang="es-ES" baseline="0" dirty="0" err="1" smtClean="0"/>
              <a:t>we</a:t>
            </a:r>
            <a:r>
              <a:rPr lang="es-ES" baseline="0" dirty="0" smtClean="0"/>
              <a:t> </a:t>
            </a:r>
            <a:r>
              <a:rPr lang="es-ES" baseline="0" dirty="0" err="1" smtClean="0"/>
              <a:t>have</a:t>
            </a:r>
            <a:r>
              <a:rPr lang="es-ES" baseline="0" dirty="0" smtClean="0"/>
              <a:t> </a:t>
            </a:r>
            <a:r>
              <a:rPr lang="es-ES" baseline="0" dirty="0" err="1" smtClean="0"/>
              <a:t>used</a:t>
            </a:r>
            <a:r>
              <a:rPr lang="es-ES" baseline="0" dirty="0" smtClean="0"/>
              <a:t> to test </a:t>
            </a:r>
            <a:r>
              <a:rPr lang="es-ES" baseline="0" dirty="0" err="1" smtClean="0"/>
              <a:t>this</a:t>
            </a:r>
            <a:r>
              <a:rPr lang="es-ES" baseline="0" dirty="0" smtClean="0"/>
              <a:t> </a:t>
            </a:r>
            <a:r>
              <a:rPr lang="es-ES" baseline="0" dirty="0" err="1" smtClean="0"/>
              <a:t>model</a:t>
            </a:r>
            <a:r>
              <a:rPr lang="es-ES" baseline="0" dirty="0" smtClean="0"/>
              <a:t>?</a:t>
            </a:r>
            <a:endParaRPr lang="es-ES" dirty="0"/>
          </a:p>
        </p:txBody>
      </p:sp>
    </p:spTree>
    <p:extLst>
      <p:ext uri="{BB962C8B-B14F-4D97-AF65-F5344CB8AC3E}">
        <p14:creationId xmlns:p14="http://schemas.microsoft.com/office/powerpoint/2010/main" val="1282725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What</a:t>
            </a:r>
            <a:r>
              <a:rPr lang="es-ES" dirty="0" smtClean="0"/>
              <a:t> are </a:t>
            </a:r>
            <a:r>
              <a:rPr lang="es-ES" dirty="0" err="1" smtClean="0"/>
              <a:t>the</a:t>
            </a:r>
            <a:r>
              <a:rPr lang="es-ES" dirty="0" smtClean="0"/>
              <a:t> </a:t>
            </a:r>
            <a:r>
              <a:rPr lang="es-ES" dirty="0" err="1" smtClean="0"/>
              <a:t>probes</a:t>
            </a:r>
            <a:r>
              <a:rPr lang="es-ES" dirty="0" smtClean="0"/>
              <a:t> </a:t>
            </a:r>
            <a:r>
              <a:rPr lang="es-ES" dirty="0" err="1" smtClean="0"/>
              <a:t>that</a:t>
            </a:r>
            <a:r>
              <a:rPr lang="es-ES" baseline="0" dirty="0" smtClean="0"/>
              <a:t> </a:t>
            </a:r>
            <a:r>
              <a:rPr lang="es-ES" baseline="0" dirty="0" err="1" smtClean="0"/>
              <a:t>we</a:t>
            </a:r>
            <a:r>
              <a:rPr lang="es-ES" baseline="0" dirty="0" smtClean="0"/>
              <a:t> </a:t>
            </a:r>
            <a:r>
              <a:rPr lang="es-ES" baseline="0" dirty="0" err="1" smtClean="0"/>
              <a:t>have</a:t>
            </a:r>
            <a:r>
              <a:rPr lang="es-ES" baseline="0" dirty="0" smtClean="0"/>
              <a:t> </a:t>
            </a:r>
            <a:r>
              <a:rPr lang="es-ES" baseline="0" dirty="0" err="1" smtClean="0"/>
              <a:t>used</a:t>
            </a:r>
            <a:r>
              <a:rPr lang="es-ES" baseline="0" dirty="0" smtClean="0"/>
              <a:t> to test </a:t>
            </a:r>
            <a:r>
              <a:rPr lang="es-ES" baseline="0" dirty="0" err="1" smtClean="0"/>
              <a:t>this</a:t>
            </a:r>
            <a:r>
              <a:rPr lang="es-ES" baseline="0" dirty="0" smtClean="0"/>
              <a:t> </a:t>
            </a:r>
            <a:r>
              <a:rPr lang="es-ES" baseline="0" dirty="0" err="1" smtClean="0"/>
              <a:t>model</a:t>
            </a:r>
            <a:r>
              <a:rPr lang="es-ES" baseline="0" dirty="0" smtClean="0"/>
              <a:t>?</a:t>
            </a:r>
            <a:endParaRPr lang="es-ES" dirty="0"/>
          </a:p>
        </p:txBody>
      </p:sp>
    </p:spTree>
    <p:extLst>
      <p:ext uri="{BB962C8B-B14F-4D97-AF65-F5344CB8AC3E}">
        <p14:creationId xmlns:p14="http://schemas.microsoft.com/office/powerpoint/2010/main" val="747198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xfrm>
            <a:off x="381000" y="685800"/>
            <a:ext cx="6096000" cy="3429000"/>
          </a:xfrm>
          <a:prstGeom prst="rect">
            <a:avLst/>
          </a:prstGeom>
        </p:spPr>
        <p:txBody>
          <a:bodyPr/>
          <a:lstStyle/>
          <a:p>
            <a:endParaRPr/>
          </a:p>
        </p:txBody>
      </p:sp>
      <p:sp>
        <p:nvSpPr>
          <p:cNvPr id="231" name="Shape 23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rPr lang="es-ES" dirty="0" smtClean="0"/>
              <a:t>As </a:t>
            </a:r>
            <a:r>
              <a:rPr lang="es-ES" dirty="0" err="1" smtClean="0"/>
              <a:t>we</a:t>
            </a:r>
            <a:r>
              <a:rPr lang="es-ES" dirty="0" smtClean="0"/>
              <a:t> </a:t>
            </a:r>
            <a:r>
              <a:rPr lang="es-ES" dirty="0" err="1" smtClean="0"/>
              <a:t>heard</a:t>
            </a:r>
            <a:r>
              <a:rPr lang="es-ES" dirty="0" smtClean="0"/>
              <a:t> </a:t>
            </a:r>
            <a:r>
              <a:rPr lang="es-ES" dirty="0" err="1" smtClean="0"/>
              <a:t>today</a:t>
            </a:r>
            <a:r>
              <a:rPr lang="es-ES" dirty="0" smtClean="0"/>
              <a:t> </a:t>
            </a:r>
            <a:r>
              <a:rPr lang="es-ES" dirty="0" err="1" smtClean="0"/>
              <a:t>the</a:t>
            </a:r>
            <a:r>
              <a:rPr lang="es-ES" dirty="0" smtClean="0"/>
              <a:t> </a:t>
            </a:r>
            <a:r>
              <a:rPr lang="es-ES" dirty="0" err="1" smtClean="0"/>
              <a:t>exploration</a:t>
            </a:r>
            <a:r>
              <a:rPr lang="es-ES" dirty="0" smtClean="0"/>
              <a:t> of </a:t>
            </a:r>
            <a:r>
              <a:rPr lang="es-ES" dirty="0" err="1" smtClean="0"/>
              <a:t>the</a:t>
            </a:r>
            <a:r>
              <a:rPr lang="es-ES" baseline="0" dirty="0" smtClean="0"/>
              <a:t> </a:t>
            </a:r>
            <a:r>
              <a:rPr lang="es-ES" baseline="0" dirty="0" err="1" smtClean="0"/>
              <a:t>universe</a:t>
            </a:r>
            <a:r>
              <a:rPr lang="es-ES" baseline="0" dirty="0" smtClean="0"/>
              <a:t> has </a:t>
            </a:r>
            <a:r>
              <a:rPr lang="es-ES" baseline="0" dirty="0" err="1" smtClean="0"/>
              <a:t>become</a:t>
            </a:r>
            <a:r>
              <a:rPr lang="es-ES" baseline="0" dirty="0" smtClean="0"/>
              <a:t> more and more </a:t>
            </a:r>
            <a:r>
              <a:rPr lang="es-ES" baseline="0" dirty="0" err="1" smtClean="0"/>
              <a:t>varied</a:t>
            </a:r>
            <a:r>
              <a:rPr lang="es-ES" baseline="0" dirty="0" smtClean="0"/>
              <a:t>, </a:t>
            </a:r>
            <a:r>
              <a:rPr lang="es-ES" baseline="0" dirty="0" err="1" smtClean="0"/>
              <a:t>sophisticated</a:t>
            </a:r>
            <a:r>
              <a:rPr lang="es-ES" baseline="0" dirty="0" smtClean="0"/>
              <a:t> and precise. And </a:t>
            </a:r>
            <a:r>
              <a:rPr lang="es-ES" baseline="0" dirty="0" err="1" smtClean="0"/>
              <a:t>this</a:t>
            </a:r>
            <a:r>
              <a:rPr lang="es-ES" baseline="0" dirty="0" smtClean="0"/>
              <a:t> I </a:t>
            </a:r>
            <a:r>
              <a:rPr lang="es-ES" baseline="0" dirty="0" err="1" smtClean="0"/>
              <a:t>would</a:t>
            </a:r>
            <a:r>
              <a:rPr lang="es-ES" baseline="0" dirty="0" smtClean="0"/>
              <a:t> </a:t>
            </a:r>
            <a:r>
              <a:rPr lang="es-ES" baseline="0" dirty="0" err="1" smtClean="0"/>
              <a:t>say</a:t>
            </a:r>
            <a:r>
              <a:rPr lang="es-ES" baseline="0" dirty="0" smtClean="0"/>
              <a:t> </a:t>
            </a:r>
            <a:r>
              <a:rPr lang="es-ES" baseline="0" dirty="0" err="1" smtClean="0"/>
              <a:t>only</a:t>
            </a:r>
            <a:r>
              <a:rPr lang="es-ES" baseline="0" dirty="0" smtClean="0"/>
              <a:t> in </a:t>
            </a:r>
            <a:r>
              <a:rPr lang="es-ES" baseline="0" dirty="0" err="1" smtClean="0"/>
              <a:t>the</a:t>
            </a:r>
            <a:r>
              <a:rPr lang="es-ES" baseline="0" dirty="0" smtClean="0"/>
              <a:t> </a:t>
            </a:r>
            <a:r>
              <a:rPr lang="es-ES" baseline="0" dirty="0" err="1" smtClean="0"/>
              <a:t>last</a:t>
            </a:r>
            <a:r>
              <a:rPr lang="es-ES" baseline="0" dirty="0" smtClean="0"/>
              <a:t> </a:t>
            </a:r>
            <a:r>
              <a:rPr lang="es-ES" baseline="0" dirty="0" err="1" smtClean="0"/>
              <a:t>couple</a:t>
            </a:r>
            <a:r>
              <a:rPr lang="es-ES" baseline="0" dirty="0" smtClean="0"/>
              <a:t> of </a:t>
            </a:r>
            <a:r>
              <a:rPr lang="es-ES" baseline="0" dirty="0" err="1" smtClean="0"/>
              <a:t>decades</a:t>
            </a:r>
            <a:r>
              <a:rPr lang="es-ES" baseline="0" dirty="0" smtClean="0"/>
              <a:t>. </a:t>
            </a:r>
            <a:r>
              <a:rPr lang="es-ES" baseline="0" dirty="0" err="1" smtClean="0"/>
              <a:t>Thanks</a:t>
            </a:r>
            <a:r>
              <a:rPr lang="es-ES" baseline="0" dirty="0" smtClean="0"/>
              <a:t> to </a:t>
            </a:r>
            <a:r>
              <a:rPr lang="es-ES" baseline="0" dirty="0" err="1" smtClean="0"/>
              <a:t>advances</a:t>
            </a:r>
            <a:r>
              <a:rPr lang="es-ES" baseline="0" dirty="0" smtClean="0"/>
              <a:t> in </a:t>
            </a:r>
            <a:r>
              <a:rPr lang="es-ES" baseline="0" dirty="0" err="1" smtClean="0"/>
              <a:t>instrumentation</a:t>
            </a:r>
            <a:r>
              <a:rPr lang="es-ES" baseline="0" dirty="0" smtClean="0"/>
              <a:t> and </a:t>
            </a:r>
            <a:r>
              <a:rPr lang="es-ES" baseline="0" dirty="0" err="1" smtClean="0"/>
              <a:t>computing</a:t>
            </a:r>
            <a:r>
              <a:rPr lang="es-ES" baseline="0" dirty="0" smtClean="0"/>
              <a:t>, </a:t>
            </a:r>
            <a:r>
              <a:rPr lang="es-ES" baseline="0" dirty="0" err="1" smtClean="0"/>
              <a:t>stimulated</a:t>
            </a:r>
            <a:r>
              <a:rPr lang="es-ES" baseline="0" dirty="0" smtClean="0"/>
              <a:t> </a:t>
            </a:r>
            <a:r>
              <a:rPr lang="es-ES" baseline="0" dirty="0" err="1" smtClean="0"/>
              <a:t>by</a:t>
            </a:r>
            <a:r>
              <a:rPr lang="es-ES" baseline="0" dirty="0" smtClean="0"/>
              <a:t> </a:t>
            </a:r>
            <a:r>
              <a:rPr lang="es-ES" baseline="0" dirty="0" err="1" smtClean="0"/>
              <a:t>theoretical</a:t>
            </a:r>
            <a:r>
              <a:rPr lang="es-ES" baseline="0" dirty="0" smtClean="0"/>
              <a:t> </a:t>
            </a:r>
            <a:r>
              <a:rPr lang="es-ES" baseline="0" dirty="0" err="1" smtClean="0"/>
              <a:t>interpretation</a:t>
            </a:r>
            <a:r>
              <a:rPr lang="es-ES" baseline="0" dirty="0" smtClean="0"/>
              <a:t>. </a:t>
            </a:r>
            <a:r>
              <a:rPr lang="es-ES" baseline="0" dirty="0" err="1" smtClean="0"/>
              <a:t>Differente</a:t>
            </a:r>
            <a:r>
              <a:rPr lang="es-ES" baseline="0" dirty="0" smtClean="0"/>
              <a:t> </a:t>
            </a:r>
            <a:r>
              <a:rPr lang="es-ES" baseline="0" dirty="0" err="1" smtClean="0"/>
              <a:t>probes</a:t>
            </a:r>
            <a:r>
              <a:rPr lang="es-ES" baseline="0" dirty="0" smtClean="0"/>
              <a:t> </a:t>
            </a:r>
            <a:r>
              <a:rPr lang="es-ES" baseline="0" dirty="0" err="1" smtClean="0"/>
              <a:t>allow</a:t>
            </a:r>
            <a:r>
              <a:rPr lang="es-ES" baseline="0" dirty="0" smtClean="0"/>
              <a:t> to explore </a:t>
            </a:r>
            <a:r>
              <a:rPr lang="es-ES" baseline="0" dirty="0" err="1" smtClean="0"/>
              <a:t>different</a:t>
            </a:r>
            <a:r>
              <a:rPr lang="es-ES" baseline="0" dirty="0" smtClean="0"/>
              <a:t> eras of </a:t>
            </a:r>
            <a:r>
              <a:rPr lang="es-ES" baseline="0" dirty="0" err="1" smtClean="0"/>
              <a:t>the</a:t>
            </a:r>
            <a:r>
              <a:rPr lang="es-ES" baseline="0" dirty="0" smtClean="0"/>
              <a:t> </a:t>
            </a:r>
            <a:r>
              <a:rPr lang="es-ES" baseline="0" dirty="0" err="1" smtClean="0"/>
              <a:t>history</a:t>
            </a:r>
            <a:r>
              <a:rPr lang="es-ES" baseline="0" dirty="0" smtClean="0"/>
              <a:t> of </a:t>
            </a:r>
            <a:r>
              <a:rPr lang="es-ES" baseline="0" dirty="0" err="1" smtClean="0"/>
              <a:t>the</a:t>
            </a:r>
            <a:r>
              <a:rPr lang="es-ES" baseline="0" dirty="0" smtClean="0"/>
              <a:t> cosmos</a:t>
            </a:r>
            <a:r>
              <a:rPr lang="es-ES" dirty="0" smtClean="0"/>
              <a:t> </a:t>
            </a:r>
            <a:endParaRPr dirty="0"/>
          </a:p>
        </p:txBody>
      </p:sp>
    </p:spTree>
    <p:extLst>
      <p:ext uri="{BB962C8B-B14F-4D97-AF65-F5344CB8AC3E}">
        <p14:creationId xmlns:p14="http://schemas.microsoft.com/office/powerpoint/2010/main" val="1268335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Imagen"/>
          <p:cNvSpPr>
            <a:spLocks noGrp="1"/>
          </p:cNvSpPr>
          <p:nvPr>
            <p:ph type="pic" idx="21"/>
          </p:nvPr>
        </p:nvSpPr>
        <p:spPr>
          <a:xfrm>
            <a:off x="2162851" y="289100"/>
            <a:ext cx="13005201" cy="6505789"/>
          </a:xfrm>
          <a:prstGeom prst="rect">
            <a:avLst/>
          </a:prstGeom>
        </p:spPr>
        <p:txBody>
          <a:bodyPr lIns="91439" tIns="45719" rIns="91439" bIns="45719" anchor="t">
            <a:noAutofit/>
          </a:bodyPr>
          <a:lstStyle/>
          <a:p>
            <a:endParaRPr/>
          </a:p>
        </p:txBody>
      </p:sp>
      <p:sp>
        <p:nvSpPr>
          <p:cNvPr id="21" name="Texto del título"/>
          <p:cNvSpPr txBox="1">
            <a:spLocks noGrp="1"/>
          </p:cNvSpPr>
          <p:nvPr>
            <p:ph type="title"/>
          </p:nvPr>
        </p:nvSpPr>
        <p:spPr>
          <a:xfrm>
            <a:off x="1693385" y="6718300"/>
            <a:ext cx="13953493" cy="1422400"/>
          </a:xfrm>
          <a:prstGeom prst="rect">
            <a:avLst/>
          </a:prstGeom>
        </p:spPr>
        <p:txBody>
          <a:bodyPr anchor="b"/>
          <a:lstStyle/>
          <a:p>
            <a:r>
              <a:t>Texto del título</a:t>
            </a:r>
          </a:p>
        </p:txBody>
      </p:sp>
      <p:sp>
        <p:nvSpPr>
          <p:cNvPr id="22" name="Nivel de texto 1…"/>
          <p:cNvSpPr txBox="1">
            <a:spLocks noGrp="1"/>
          </p:cNvSpPr>
          <p:nvPr>
            <p:ph type="body" sz="quarter" idx="1"/>
          </p:nvPr>
        </p:nvSpPr>
        <p:spPr>
          <a:xfrm>
            <a:off x="1693385" y="8153400"/>
            <a:ext cx="13953493" cy="1130300"/>
          </a:xfrm>
          <a:prstGeom prst="rect">
            <a:avLst/>
          </a:prstGeom>
        </p:spPr>
        <p:txBody>
          <a:bodyPr anchor="t"/>
          <a:lstStyle>
            <a:lvl1pPr marL="0" indent="0" algn="ctr">
              <a:spcBef>
                <a:spcPts val="0"/>
              </a:spcBef>
              <a:buSzTx/>
              <a:buNone/>
              <a:defRPr sz="4934"/>
            </a:lvl1pPr>
            <a:lvl2pPr marL="0" indent="0" algn="ctr">
              <a:spcBef>
                <a:spcPts val="0"/>
              </a:spcBef>
              <a:buSzTx/>
              <a:buNone/>
              <a:defRPr sz="4934"/>
            </a:lvl2pPr>
            <a:lvl3pPr marL="0" indent="0" algn="ctr">
              <a:spcBef>
                <a:spcPts val="0"/>
              </a:spcBef>
              <a:buSzTx/>
              <a:buNone/>
              <a:defRPr sz="4934"/>
            </a:lvl3pPr>
            <a:lvl4pPr marL="0" indent="0" algn="ctr">
              <a:spcBef>
                <a:spcPts val="0"/>
              </a:spcBef>
              <a:buSzTx/>
              <a:buNone/>
              <a:defRPr sz="4934"/>
            </a:lvl4pPr>
            <a:lvl5pPr marL="0" indent="0" algn="ctr">
              <a:spcBef>
                <a:spcPts val="0"/>
              </a:spcBef>
              <a:buSzTx/>
              <a:buNone/>
              <a:defRPr sz="4934"/>
            </a:lvl5pPr>
          </a:lstStyle>
          <a:p>
            <a:r>
              <a:t>Nivel de texto 1</a:t>
            </a:r>
          </a:p>
          <a:p>
            <a:pPr lvl="1"/>
            <a:r>
              <a:t>Nivel de texto 2</a:t>
            </a:r>
          </a:p>
          <a:p>
            <a:pPr lvl="2"/>
            <a:r>
              <a:t>Nivel de texto 3</a:t>
            </a:r>
          </a:p>
          <a:p>
            <a:pPr lvl="3"/>
            <a:r>
              <a:t>Nivel de texto 4</a:t>
            </a:r>
          </a:p>
          <a:p>
            <a:pPr lvl="4"/>
            <a:r>
              <a:t>Nivel de texto 5</a:t>
            </a:r>
          </a:p>
        </p:txBody>
      </p:sp>
      <p:sp>
        <p:nvSpPr>
          <p:cNvPr id="2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Imagen"/>
          <p:cNvSpPr>
            <a:spLocks noGrp="1"/>
          </p:cNvSpPr>
          <p:nvPr>
            <p:ph type="pic" idx="21"/>
          </p:nvPr>
        </p:nvSpPr>
        <p:spPr>
          <a:xfrm>
            <a:off x="-1266510" y="0"/>
            <a:ext cx="19873282" cy="9944100"/>
          </a:xfrm>
          <a:prstGeom prst="rect">
            <a:avLst/>
          </a:prstGeom>
        </p:spPr>
        <p:txBody>
          <a:bodyPr lIns="91439" tIns="45719" rIns="91439" bIns="45719" anchor="t">
            <a:noAutofit/>
          </a:bodyPr>
          <a:lstStyle/>
          <a:p>
            <a:endParaRPr/>
          </a:p>
        </p:txBody>
      </p:sp>
      <p:sp>
        <p:nvSpPr>
          <p:cNvPr id="10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117" name="Texto del título"/>
          <p:cNvSpPr txBox="1">
            <a:spLocks noGrp="1"/>
          </p:cNvSpPr>
          <p:nvPr>
            <p:ph type="title"/>
          </p:nvPr>
        </p:nvSpPr>
        <p:spPr>
          <a:xfrm>
            <a:off x="591107" y="2278151"/>
            <a:ext cx="16158078" cy="2919254"/>
          </a:xfrm>
          <a:prstGeom prst="rect">
            <a:avLst/>
          </a:prstGeom>
        </p:spPr>
        <p:txBody>
          <a:bodyPr lIns="130026" tIns="130026" rIns="130026" bIns="130026" anchor="b"/>
          <a:lstStyle>
            <a:lvl1pPr defTabSz="2312080">
              <a:defRPr sz="13067" b="1">
                <a:latin typeface="Helvetica Neue"/>
                <a:ea typeface="Helvetica Neue"/>
                <a:cs typeface="Helvetica Neue"/>
                <a:sym typeface="Helvetica Neue"/>
              </a:defRPr>
            </a:lvl1pPr>
          </a:lstStyle>
          <a:p>
            <a:r>
              <a:t>Texto del título</a:t>
            </a:r>
          </a:p>
        </p:txBody>
      </p:sp>
      <p:sp>
        <p:nvSpPr>
          <p:cNvPr id="118" name="Nivel de texto 1…"/>
          <p:cNvSpPr txBox="1">
            <a:spLocks noGrp="1"/>
          </p:cNvSpPr>
          <p:nvPr>
            <p:ph type="body" sz="quarter" idx="1"/>
          </p:nvPr>
        </p:nvSpPr>
        <p:spPr>
          <a:xfrm>
            <a:off x="591093" y="5249955"/>
            <a:ext cx="16158078" cy="1127254"/>
          </a:xfrm>
          <a:prstGeom prst="rect">
            <a:avLst/>
          </a:prstGeom>
        </p:spPr>
        <p:txBody>
          <a:bodyPr lIns="130026" tIns="130026" rIns="130026" bIns="130026" anchor="t"/>
          <a:lstStyle>
            <a:lvl1pPr marL="867030" indent="-714622" algn="ctr" defTabSz="2312080">
              <a:spcBef>
                <a:spcPts val="0"/>
              </a:spcBef>
              <a:buSzTx/>
              <a:buNone/>
              <a:defRPr sz="6934" b="1"/>
            </a:lvl1pPr>
            <a:lvl2pPr marL="867030" indent="-71124" algn="ctr" defTabSz="2312080">
              <a:spcBef>
                <a:spcPts val="0"/>
              </a:spcBef>
              <a:buSzTx/>
              <a:buNone/>
              <a:defRPr sz="6934" b="1"/>
            </a:lvl2pPr>
            <a:lvl3pPr marL="867030" indent="538506" algn="ctr" defTabSz="2312080">
              <a:spcBef>
                <a:spcPts val="0"/>
              </a:spcBef>
              <a:buSzTx/>
              <a:buNone/>
              <a:defRPr sz="6934" b="1"/>
            </a:lvl3pPr>
            <a:lvl4pPr marL="867030" indent="1148137" algn="ctr" defTabSz="2312080">
              <a:spcBef>
                <a:spcPts val="0"/>
              </a:spcBef>
              <a:buSzTx/>
              <a:buNone/>
              <a:defRPr sz="6934" b="1"/>
            </a:lvl4pPr>
            <a:lvl5pPr marL="867030" indent="1757768" algn="ctr" defTabSz="2312080">
              <a:spcBef>
                <a:spcPts val="0"/>
              </a:spcBef>
              <a:buSzTx/>
              <a:buNone/>
              <a:defRPr sz="6934" b="1"/>
            </a:lvl5pPr>
          </a:lstStyle>
          <a:p>
            <a:r>
              <a:t>Nivel de texto 1</a:t>
            </a:r>
          </a:p>
          <a:p>
            <a:pPr lvl="1"/>
            <a:r>
              <a:t>Nivel de texto 2</a:t>
            </a:r>
          </a:p>
          <a:p>
            <a:pPr lvl="2"/>
            <a:r>
              <a:t>Nivel de texto 3</a:t>
            </a:r>
          </a:p>
          <a:p>
            <a:pPr lvl="3"/>
            <a:r>
              <a:t>Nivel de texto 4</a:t>
            </a:r>
          </a:p>
          <a:p>
            <a:pPr lvl="4"/>
            <a:r>
              <a:t>Nivel de texto 5</a:t>
            </a:r>
          </a:p>
        </p:txBody>
      </p:sp>
      <p:sp>
        <p:nvSpPr>
          <p:cNvPr id="119" name="Número de diapositiva"/>
          <p:cNvSpPr txBox="1">
            <a:spLocks noGrp="1"/>
          </p:cNvSpPr>
          <p:nvPr>
            <p:ph type="sldNum" sz="quarter" idx="2"/>
          </p:nvPr>
        </p:nvSpPr>
        <p:spPr>
          <a:xfrm>
            <a:off x="16404588" y="7871586"/>
            <a:ext cx="702724" cy="519276"/>
          </a:xfrm>
          <a:prstGeom prst="rect">
            <a:avLst/>
          </a:prstGeom>
        </p:spPr>
        <p:txBody>
          <a:bodyPr lIns="130026" tIns="130026" rIns="130026" bIns="130026" anchor="ctr">
            <a:normAutofit/>
          </a:bodyPr>
          <a:lstStyle>
            <a:lvl1pPr algn="r" defTabSz="2312080">
              <a:defRPr sz="2400">
                <a:solidFill>
                  <a:srgbClr val="595959"/>
                </a:solidFill>
                <a:latin typeface="Arial"/>
                <a:ea typeface="Arial"/>
                <a:cs typeface="Arial"/>
                <a:sym typeface="Arial"/>
              </a:defRPr>
            </a:lvl1p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6" name="Texto del título"/>
          <p:cNvSpPr txBox="1">
            <a:spLocks noGrp="1"/>
          </p:cNvSpPr>
          <p:nvPr>
            <p:ph type="title"/>
          </p:nvPr>
        </p:nvSpPr>
        <p:spPr>
          <a:xfrm>
            <a:off x="867012" y="390597"/>
            <a:ext cx="15606239" cy="1625601"/>
          </a:xfrm>
          <a:prstGeom prst="rect">
            <a:avLst/>
          </a:prstGeom>
        </p:spPr>
        <p:txBody>
          <a:bodyPr lIns="65023" tIns="65023" rIns="65023" bIns="65023"/>
          <a:lstStyle>
            <a:lvl1pPr defTabSz="867030">
              <a:defRPr sz="8267">
                <a:latin typeface="Calibri"/>
                <a:ea typeface="Calibri"/>
                <a:cs typeface="Calibri"/>
                <a:sym typeface="Calibri"/>
              </a:defRPr>
            </a:lvl1pPr>
          </a:lstStyle>
          <a:p>
            <a:r>
              <a:t>Texto del título</a:t>
            </a:r>
          </a:p>
        </p:txBody>
      </p:sp>
      <p:sp>
        <p:nvSpPr>
          <p:cNvPr id="127" name="Nivel de texto 1…"/>
          <p:cNvSpPr txBox="1">
            <a:spLocks noGrp="1"/>
          </p:cNvSpPr>
          <p:nvPr>
            <p:ph type="body" idx="1"/>
          </p:nvPr>
        </p:nvSpPr>
        <p:spPr>
          <a:xfrm>
            <a:off x="867012" y="2275840"/>
            <a:ext cx="15606239" cy="6436927"/>
          </a:xfrm>
          <a:prstGeom prst="rect">
            <a:avLst/>
          </a:prstGeom>
        </p:spPr>
        <p:txBody>
          <a:bodyPr lIns="65023" tIns="65023" rIns="65023" bIns="65023" anchor="t"/>
          <a:lstStyle>
            <a:lvl1pPr marL="628681" indent="-628681" defTabSz="867030">
              <a:spcBef>
                <a:spcPts val="1333"/>
              </a:spcBef>
              <a:buSzPct val="100000"/>
              <a:buFont typeface="Arial"/>
              <a:defRPr sz="5867">
                <a:latin typeface="Calibri"/>
                <a:ea typeface="Calibri"/>
                <a:cs typeface="Calibri"/>
                <a:sym typeface="Calibri"/>
              </a:defRPr>
            </a:lvl1pPr>
            <a:lvl2pPr marL="1208374" indent="-598743" defTabSz="867030">
              <a:spcBef>
                <a:spcPts val="1333"/>
              </a:spcBef>
              <a:buSzPct val="100000"/>
              <a:buFont typeface="Arial"/>
              <a:buChar char="–"/>
              <a:defRPr sz="5867">
                <a:latin typeface="Calibri"/>
                <a:ea typeface="Calibri"/>
                <a:cs typeface="Calibri"/>
                <a:sym typeface="Calibri"/>
              </a:defRPr>
            </a:lvl2pPr>
            <a:lvl3pPr indent="-558828" defTabSz="867030">
              <a:spcBef>
                <a:spcPts val="1333"/>
              </a:spcBef>
              <a:buSzPct val="100000"/>
              <a:buFont typeface="Arial"/>
              <a:defRPr sz="5867">
                <a:latin typeface="Calibri"/>
                <a:ea typeface="Calibri"/>
                <a:cs typeface="Calibri"/>
                <a:sym typeface="Calibri"/>
              </a:defRPr>
            </a:lvl3pPr>
            <a:lvl4pPr marL="2499485" indent="-670594" defTabSz="867030">
              <a:spcBef>
                <a:spcPts val="1333"/>
              </a:spcBef>
              <a:buSzPct val="100000"/>
              <a:buFont typeface="Arial"/>
              <a:buChar char="–"/>
              <a:defRPr sz="5867">
                <a:latin typeface="Calibri"/>
                <a:ea typeface="Calibri"/>
                <a:cs typeface="Calibri"/>
                <a:sym typeface="Calibri"/>
              </a:defRPr>
            </a:lvl4pPr>
            <a:lvl5pPr marL="3109115" indent="-670594" defTabSz="867030">
              <a:spcBef>
                <a:spcPts val="1333"/>
              </a:spcBef>
              <a:buSzPct val="100000"/>
              <a:buFont typeface="Arial"/>
              <a:buChar char="»"/>
              <a:defRPr sz="5867">
                <a:latin typeface="Calibri"/>
                <a:ea typeface="Calibri"/>
                <a:cs typeface="Calibri"/>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128" name="Número de diapositiva"/>
          <p:cNvSpPr txBox="1">
            <a:spLocks noGrp="1"/>
          </p:cNvSpPr>
          <p:nvPr>
            <p:ph type="sldNum" sz="quarter" idx="2"/>
          </p:nvPr>
        </p:nvSpPr>
        <p:spPr>
          <a:xfrm>
            <a:off x="15864239" y="9070014"/>
            <a:ext cx="609011" cy="459547"/>
          </a:xfrm>
          <a:prstGeom prst="rect">
            <a:avLst/>
          </a:prstGeom>
        </p:spPr>
        <p:txBody>
          <a:bodyPr lIns="65023" tIns="65023" rIns="65023" bIns="65023" anchor="ctr"/>
          <a:lstStyle>
            <a:lvl1pPr algn="r" defTabSz="867030">
              <a:defRPr>
                <a:solidFill>
                  <a:srgbClr val="888888"/>
                </a:solidFill>
                <a:latin typeface="Calibri"/>
                <a:ea typeface="Calibri"/>
                <a:cs typeface="Calibri"/>
                <a:sym typeface="Calibri"/>
              </a:defRPr>
            </a:lvl1p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BC33B4A-3F7D-42BA-977F-E3574F596D76}" type="datetimeFigureOut">
              <a:rPr lang="es-ES" smtClean="0"/>
              <a:pPr/>
              <a:t>09/10/2025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88642FF-CD84-40F2-80A8-A799BE1392B3}" type="slidenum">
              <a:rPr lang="es-ES" smtClean="0"/>
              <a:pPr/>
              <a:t>‹Nº›</a:t>
            </a:fld>
            <a:endParaRPr lang="es-ES"/>
          </a:p>
        </p:txBody>
      </p:sp>
    </p:spTree>
    <p:extLst>
      <p:ext uri="{BB962C8B-B14F-4D97-AF65-F5344CB8AC3E}">
        <p14:creationId xmlns:p14="http://schemas.microsoft.com/office/powerpoint/2010/main" val="359465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Texto del título"/>
          <p:cNvSpPr txBox="1">
            <a:spLocks noGrp="1"/>
          </p:cNvSpPr>
          <p:nvPr>
            <p:ph type="title"/>
          </p:nvPr>
        </p:nvSpPr>
        <p:spPr>
          <a:xfrm>
            <a:off x="1693385" y="3225800"/>
            <a:ext cx="13953493" cy="3302000"/>
          </a:xfrm>
          <a:prstGeom prst="rect">
            <a:avLst/>
          </a:prstGeom>
        </p:spPr>
        <p:txBody>
          <a:bodyPr/>
          <a:lstStyle/>
          <a:p>
            <a:r>
              <a:t>Texto del título</a:t>
            </a:r>
          </a:p>
        </p:txBody>
      </p:sp>
      <p:sp>
        <p:nvSpPr>
          <p:cNvPr id="3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Imagen"/>
          <p:cNvSpPr>
            <a:spLocks noGrp="1"/>
          </p:cNvSpPr>
          <p:nvPr>
            <p:ph type="pic" idx="21"/>
          </p:nvPr>
        </p:nvSpPr>
        <p:spPr>
          <a:xfrm>
            <a:off x="3018459" y="613834"/>
            <a:ext cx="16535905" cy="8267701"/>
          </a:xfrm>
          <a:prstGeom prst="rect">
            <a:avLst/>
          </a:prstGeom>
        </p:spPr>
        <p:txBody>
          <a:bodyPr lIns="91439" tIns="45719" rIns="91439" bIns="45719" anchor="t">
            <a:noAutofit/>
          </a:bodyPr>
          <a:lstStyle/>
          <a:p>
            <a:endParaRPr/>
          </a:p>
        </p:txBody>
      </p:sp>
      <p:sp>
        <p:nvSpPr>
          <p:cNvPr id="39" name="Texto del título"/>
          <p:cNvSpPr txBox="1">
            <a:spLocks noGrp="1"/>
          </p:cNvSpPr>
          <p:nvPr>
            <p:ph type="title"/>
          </p:nvPr>
        </p:nvSpPr>
        <p:spPr>
          <a:xfrm>
            <a:off x="1270039" y="635000"/>
            <a:ext cx="7112217" cy="3987800"/>
          </a:xfrm>
          <a:prstGeom prst="rect">
            <a:avLst/>
          </a:prstGeom>
        </p:spPr>
        <p:txBody>
          <a:bodyPr anchor="b"/>
          <a:lstStyle>
            <a:lvl1pPr>
              <a:defRPr sz="8000"/>
            </a:lvl1pPr>
          </a:lstStyle>
          <a:p>
            <a:r>
              <a:t>Texto del título</a:t>
            </a:r>
          </a:p>
        </p:txBody>
      </p:sp>
      <p:sp>
        <p:nvSpPr>
          <p:cNvPr id="40" name="Nivel de texto 1…"/>
          <p:cNvSpPr txBox="1">
            <a:spLocks noGrp="1"/>
          </p:cNvSpPr>
          <p:nvPr>
            <p:ph type="body" sz="quarter" idx="1"/>
          </p:nvPr>
        </p:nvSpPr>
        <p:spPr>
          <a:xfrm>
            <a:off x="1270039" y="4724400"/>
            <a:ext cx="7112217" cy="4114800"/>
          </a:xfrm>
          <a:prstGeom prst="rect">
            <a:avLst/>
          </a:prstGeom>
        </p:spPr>
        <p:txBody>
          <a:bodyPr anchor="t"/>
          <a:lstStyle>
            <a:lvl1pPr marL="0" indent="0" algn="ctr">
              <a:spcBef>
                <a:spcPts val="0"/>
              </a:spcBef>
              <a:buSzTx/>
              <a:buNone/>
              <a:defRPr sz="4934"/>
            </a:lvl1pPr>
            <a:lvl2pPr marL="0" indent="0" algn="ctr">
              <a:spcBef>
                <a:spcPts val="0"/>
              </a:spcBef>
              <a:buSzTx/>
              <a:buNone/>
              <a:defRPr sz="4934"/>
            </a:lvl2pPr>
            <a:lvl3pPr marL="0" indent="0" algn="ctr">
              <a:spcBef>
                <a:spcPts val="0"/>
              </a:spcBef>
              <a:buSzTx/>
              <a:buNone/>
              <a:defRPr sz="4934"/>
            </a:lvl3pPr>
            <a:lvl4pPr marL="0" indent="0" algn="ctr">
              <a:spcBef>
                <a:spcPts val="0"/>
              </a:spcBef>
              <a:buSzTx/>
              <a:buNone/>
              <a:defRPr sz="4934"/>
            </a:lvl4pPr>
            <a:lvl5pPr marL="0" indent="0" algn="ctr">
              <a:spcBef>
                <a:spcPts val="0"/>
              </a:spcBef>
              <a:buSzTx/>
              <a:buNone/>
              <a:defRPr sz="4934"/>
            </a:lvl5pPr>
          </a:lstStyle>
          <a:p>
            <a:r>
              <a:t>Nivel de texto 1</a:t>
            </a:r>
          </a:p>
          <a:p>
            <a:pPr lvl="1"/>
            <a:r>
              <a:t>Nivel de texto 2</a:t>
            </a:r>
          </a:p>
          <a:p>
            <a:pPr lvl="2"/>
            <a:r>
              <a:t>Nivel de texto 3</a:t>
            </a:r>
          </a:p>
          <a:p>
            <a:pPr lvl="3"/>
            <a:r>
              <a:t>Nivel de texto 4</a:t>
            </a:r>
          </a:p>
          <a:p>
            <a:pPr lvl="4"/>
            <a:r>
              <a:t>Nivel de texto 5</a:t>
            </a:r>
          </a:p>
        </p:txBody>
      </p:sp>
      <p:sp>
        <p:nvSpPr>
          <p:cNvPr id="4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Texto del título"/>
          <p:cNvSpPr txBox="1">
            <a:spLocks noGrp="1"/>
          </p:cNvSpPr>
          <p:nvPr>
            <p:ph type="title"/>
          </p:nvPr>
        </p:nvSpPr>
        <p:spPr>
          <a:prstGeom prst="rect">
            <a:avLst/>
          </a:prstGeom>
        </p:spPr>
        <p:txBody>
          <a:bodyPr/>
          <a:lstStyle/>
          <a:p>
            <a:r>
              <a:t>Texto del título</a:t>
            </a:r>
          </a:p>
        </p:txBody>
      </p:sp>
      <p:sp>
        <p:nvSpPr>
          <p:cNvPr id="4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Texto del título"/>
          <p:cNvSpPr txBox="1">
            <a:spLocks noGrp="1"/>
          </p:cNvSpPr>
          <p:nvPr>
            <p:ph type="title"/>
          </p:nvPr>
        </p:nvSpPr>
        <p:spPr>
          <a:prstGeom prst="rect">
            <a:avLst/>
          </a:prstGeom>
        </p:spPr>
        <p:txBody>
          <a:bodyPr/>
          <a:lstStyle/>
          <a:p>
            <a:r>
              <a:t>Texto del título</a:t>
            </a:r>
          </a:p>
        </p:txBody>
      </p:sp>
      <p:sp>
        <p:nvSpPr>
          <p:cNvPr id="57" name="Nivel de texto 1…"/>
          <p:cNvSpPr txBox="1">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Imagen"/>
          <p:cNvSpPr>
            <a:spLocks noGrp="1"/>
          </p:cNvSpPr>
          <p:nvPr>
            <p:ph type="pic" idx="21"/>
          </p:nvPr>
        </p:nvSpPr>
        <p:spPr>
          <a:xfrm>
            <a:off x="5448466" y="2586567"/>
            <a:ext cx="12573384" cy="6286501"/>
          </a:xfrm>
          <a:prstGeom prst="rect">
            <a:avLst/>
          </a:prstGeom>
        </p:spPr>
        <p:txBody>
          <a:bodyPr lIns="91439" tIns="45719" rIns="91439" bIns="45719" anchor="t">
            <a:noAutofit/>
          </a:bodyPr>
          <a:lstStyle/>
          <a:p>
            <a:endParaRPr/>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1270039" y="2590800"/>
            <a:ext cx="7112217" cy="6286500"/>
          </a:xfrm>
          <a:prstGeom prst="rect">
            <a:avLst/>
          </a:prstGeom>
        </p:spPr>
        <p:txBody>
          <a:bodyPr/>
          <a:lstStyle>
            <a:lvl1pPr marL="457223" indent="-457223">
              <a:spcBef>
                <a:spcPts val="4267"/>
              </a:spcBef>
              <a:defRPr sz="3734"/>
            </a:lvl1pPr>
            <a:lvl2pPr marL="914446" indent="-457223">
              <a:spcBef>
                <a:spcPts val="4267"/>
              </a:spcBef>
              <a:defRPr sz="3734"/>
            </a:lvl2pPr>
            <a:lvl3pPr marL="1371669" indent="-457223">
              <a:spcBef>
                <a:spcPts val="4267"/>
              </a:spcBef>
              <a:defRPr sz="3734"/>
            </a:lvl3pPr>
            <a:lvl4pPr marL="1828891" indent="-457223">
              <a:spcBef>
                <a:spcPts val="4267"/>
              </a:spcBef>
              <a:defRPr sz="3734"/>
            </a:lvl4pPr>
            <a:lvl5pPr marL="2286114" indent="-457223">
              <a:spcBef>
                <a:spcPts val="4267"/>
              </a:spcBef>
              <a:defRPr sz="3734"/>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xfrm>
            <a:off x="8374671" y="9296400"/>
            <a:ext cx="581891" cy="430824"/>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Nivel de texto 1…"/>
          <p:cNvSpPr txBox="1">
            <a:spLocks noGrp="1"/>
          </p:cNvSpPr>
          <p:nvPr>
            <p:ph type="body" idx="1"/>
          </p:nvPr>
        </p:nvSpPr>
        <p:spPr>
          <a:xfrm>
            <a:off x="1270039" y="1270000"/>
            <a:ext cx="14800185" cy="7213600"/>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Imagen"/>
          <p:cNvSpPr>
            <a:spLocks noGrp="1"/>
          </p:cNvSpPr>
          <p:nvPr>
            <p:ph type="pic" sz="quarter" idx="21"/>
          </p:nvPr>
        </p:nvSpPr>
        <p:spPr>
          <a:xfrm>
            <a:off x="8907205" y="5029200"/>
            <a:ext cx="8073244" cy="4038600"/>
          </a:xfrm>
          <a:prstGeom prst="rect">
            <a:avLst/>
          </a:prstGeom>
        </p:spPr>
        <p:txBody>
          <a:bodyPr lIns="91439" tIns="45719" rIns="91439" bIns="45719" anchor="t">
            <a:noAutofit/>
          </a:bodyPr>
          <a:lstStyle/>
          <a:p>
            <a:endParaRPr/>
          </a:p>
        </p:txBody>
      </p:sp>
      <p:sp>
        <p:nvSpPr>
          <p:cNvPr id="84" name="Imagen"/>
          <p:cNvSpPr>
            <a:spLocks noGrp="1"/>
          </p:cNvSpPr>
          <p:nvPr>
            <p:ph type="pic" sz="quarter" idx="22"/>
          </p:nvPr>
        </p:nvSpPr>
        <p:spPr>
          <a:xfrm>
            <a:off x="8670131" y="889001"/>
            <a:ext cx="7823439" cy="3911601"/>
          </a:xfrm>
          <a:prstGeom prst="rect">
            <a:avLst/>
          </a:prstGeom>
        </p:spPr>
        <p:txBody>
          <a:bodyPr lIns="91439" tIns="45719" rIns="91439" bIns="45719" anchor="t">
            <a:noAutofit/>
          </a:bodyPr>
          <a:lstStyle/>
          <a:p>
            <a:endParaRPr/>
          </a:p>
        </p:txBody>
      </p:sp>
      <p:sp>
        <p:nvSpPr>
          <p:cNvPr id="85" name="Imagen"/>
          <p:cNvSpPr>
            <a:spLocks noGrp="1"/>
          </p:cNvSpPr>
          <p:nvPr>
            <p:ph type="pic" idx="23"/>
          </p:nvPr>
        </p:nvSpPr>
        <p:spPr>
          <a:xfrm>
            <a:off x="-3166630" y="889000"/>
            <a:ext cx="15977088" cy="7988300"/>
          </a:xfrm>
          <a:prstGeom prst="rect">
            <a:avLst/>
          </a:prstGeom>
        </p:spPr>
        <p:txBody>
          <a:bodyPr lIns="91439" tIns="45719" rIns="91439" bIns="45719" anchor="t">
            <a:noAutofit/>
          </a:bodyPr>
          <a:lstStyle/>
          <a:p>
            <a:endParaRPr/>
          </a:p>
        </p:txBody>
      </p:sp>
      <p:sp>
        <p:nvSpPr>
          <p:cNvPr id="8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 Juan López"/>
          <p:cNvSpPr txBox="1">
            <a:spLocks noGrp="1"/>
          </p:cNvSpPr>
          <p:nvPr>
            <p:ph type="body" sz="quarter" idx="21"/>
          </p:nvPr>
        </p:nvSpPr>
        <p:spPr>
          <a:xfrm>
            <a:off x="1693385" y="6362700"/>
            <a:ext cx="13953493" cy="595035"/>
          </a:xfrm>
          <a:prstGeom prst="rect">
            <a:avLst/>
          </a:prstGeom>
        </p:spPr>
        <p:txBody>
          <a:bodyPr anchor="t">
            <a:spAutoFit/>
          </a:bodyPr>
          <a:lstStyle>
            <a:lvl1pPr marL="0" indent="0" algn="ctr">
              <a:spcBef>
                <a:spcPts val="0"/>
              </a:spcBef>
              <a:buSzTx/>
              <a:buNone/>
              <a:defRPr sz="3200" i="1"/>
            </a:lvl1pPr>
          </a:lstStyle>
          <a:p>
            <a:r>
              <a:t>– Juan López</a:t>
            </a:r>
          </a:p>
        </p:txBody>
      </p:sp>
      <p:sp>
        <p:nvSpPr>
          <p:cNvPr id="94" name="“Escribe una cita aquí”"/>
          <p:cNvSpPr txBox="1">
            <a:spLocks noGrp="1"/>
          </p:cNvSpPr>
          <p:nvPr>
            <p:ph type="body" sz="quarter" idx="22"/>
          </p:nvPr>
        </p:nvSpPr>
        <p:spPr>
          <a:xfrm>
            <a:off x="1693385" y="4171827"/>
            <a:ext cx="13953493" cy="800347"/>
          </a:xfrm>
          <a:prstGeom prst="rect">
            <a:avLst/>
          </a:prstGeom>
        </p:spPr>
        <p:txBody>
          <a:bodyPr>
            <a:spAutoFit/>
          </a:bodyPr>
          <a:lstStyle>
            <a:lvl1pPr marL="0" indent="0" algn="ctr">
              <a:spcBef>
                <a:spcPts val="0"/>
              </a:spcBef>
              <a:buSzTx/>
              <a:buNone/>
              <a:defRPr sz="4534">
                <a:latin typeface="+mn-lt"/>
                <a:ea typeface="+mn-ea"/>
                <a:cs typeface="+mn-cs"/>
                <a:sym typeface="Helvetica Neue Medium"/>
              </a:defRPr>
            </a:lvl1pPr>
          </a:lstStyle>
          <a:p>
            <a:r>
              <a:t>“Escribe una cita aquí”</a:t>
            </a:r>
          </a:p>
        </p:txBody>
      </p:sp>
      <p:sp>
        <p:nvSpPr>
          <p:cNvPr id="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1270039" y="254000"/>
            <a:ext cx="1480018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Texto del título</a:t>
            </a:r>
          </a:p>
        </p:txBody>
      </p:sp>
      <p:sp>
        <p:nvSpPr>
          <p:cNvPr id="3" name="Nivel de texto 1…"/>
          <p:cNvSpPr txBox="1">
            <a:spLocks noGrp="1"/>
          </p:cNvSpPr>
          <p:nvPr>
            <p:ph type="body" idx="1"/>
          </p:nvPr>
        </p:nvSpPr>
        <p:spPr>
          <a:xfrm>
            <a:off x="1270039" y="2590800"/>
            <a:ext cx="14800185"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Número de diapositiva"/>
          <p:cNvSpPr txBox="1">
            <a:spLocks noGrp="1"/>
          </p:cNvSpPr>
          <p:nvPr>
            <p:ph type="sldNum" sz="quarter" idx="2"/>
          </p:nvPr>
        </p:nvSpPr>
        <p:spPr>
          <a:xfrm>
            <a:off x="8374671" y="9296400"/>
            <a:ext cx="581891" cy="430824"/>
          </a:xfrm>
          <a:prstGeom prst="rect">
            <a:avLst/>
          </a:prstGeom>
          <a:ln w="12700">
            <a:miter lim="400000"/>
          </a:ln>
        </p:spPr>
        <p:txBody>
          <a:bodyPr wrap="none" lIns="50800" tIns="50800" rIns="50800" bIns="50800">
            <a:spAutoFit/>
          </a:bodyPr>
          <a:lstStyle>
            <a:lvl1pPr>
              <a:defRPr sz="2133" b="0">
                <a:latin typeface="Helvetica Neue Light"/>
                <a:ea typeface="Helvetica Neue Light"/>
                <a:cs typeface="Helvetica Neue Light"/>
                <a:sym typeface="Helvetica Neue Light"/>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8" r:id="rId14"/>
  </p:sldLayoutIdLst>
  <p:transition spd="med"/>
  <p:txStyles>
    <p:titleStyle>
      <a:lvl1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p:titleStyle>
    <p:bodyStyle>
      <a:lvl1pPr marL="592696"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1pPr>
      <a:lvl2pPr marL="1185393"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2pPr>
      <a:lvl3pPr marL="1778089"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3pPr>
      <a:lvl4pPr marL="2370785"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4pPr>
      <a:lvl5pPr marL="2963482"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5pPr>
      <a:lvl6pPr marL="3556178"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6pPr>
      <a:lvl7pPr marL="4148874"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7pPr>
      <a:lvl8pPr marL="4741570"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8pPr>
      <a:lvl9pPr marL="5334267"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1pPr>
      <a:lvl2pPr marL="0" marR="0" indent="304815"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2pPr>
      <a:lvl3pPr marL="0" marR="0" indent="609630"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3pPr>
      <a:lvl4pPr marL="0" marR="0" indent="914446"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4pPr>
      <a:lvl5pPr marL="0" marR="0" indent="1219261"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5pPr>
      <a:lvl6pPr marL="0" marR="0" indent="1524076"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6pPr>
      <a:lvl7pPr marL="0" marR="0" indent="1828891"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7pPr>
      <a:lvl8pPr marL="0" marR="0" indent="2133707"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8pPr>
      <a:lvl9pPr marL="0" marR="0" indent="2438522" algn="ctr" defTabSz="778972" latinLnBrk="0">
        <a:lnSpc>
          <a:spcPct val="100000"/>
        </a:lnSpc>
        <a:spcBef>
          <a:spcPts val="0"/>
        </a:spcBef>
        <a:spcAft>
          <a:spcPts val="0"/>
        </a:spcAft>
        <a:buClrTx/>
        <a:buSzTx/>
        <a:buFontTx/>
        <a:buNone/>
        <a:tabLst/>
        <a:defRPr sz="2133"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t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hyperlink" Target="https://chrisnorth.github.io/planckapps/Simulator" TargetMode="Externa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11.xml"/><Relationship Id="rId5" Type="http://schemas.openxmlformats.org/officeDocument/2006/relationships/image" Target="../media/image51.emf"/><Relationship Id="rId4" Type="http://schemas.openxmlformats.org/officeDocument/2006/relationships/image" Target="../media/image5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5.xml"/><Relationship Id="rId1" Type="http://schemas.openxmlformats.org/officeDocument/2006/relationships/slideLayout" Target="../slideLayouts/slideLayout14.xml"/><Relationship Id="rId5" Type="http://schemas.openxmlformats.org/officeDocument/2006/relationships/image" Target="../media/image54.jpeg"/><Relationship Id="rId4" Type="http://schemas.openxmlformats.org/officeDocument/2006/relationships/image" Target="../media/image53.gif"/></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13.xml"/><Relationship Id="rId6" Type="http://schemas.openxmlformats.org/officeDocument/2006/relationships/image" Target="../media/image60.jpeg"/><Relationship Id="rId5" Type="http://schemas.openxmlformats.org/officeDocument/2006/relationships/image" Target="../media/image59.gif"/><Relationship Id="rId4" Type="http://schemas.openxmlformats.org/officeDocument/2006/relationships/image" Target="../media/image58.png"/></Relationships>
</file>

<file path=ppt/slides/_rels/slide39.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jpe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59.gif"/><Relationship Id="rId5" Type="http://schemas.openxmlformats.org/officeDocument/2006/relationships/image" Target="../media/image58.png"/><Relationship Id="rId4" Type="http://schemas.openxmlformats.org/officeDocument/2006/relationships/image" Target="../media/image57.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tif"/></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14.xml"/><Relationship Id="rId5" Type="http://schemas.openxmlformats.org/officeDocument/2006/relationships/image" Target="../media/image64.png"/><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14.xml"/><Relationship Id="rId5" Type="http://schemas.openxmlformats.org/officeDocument/2006/relationships/image" Target="../media/image66.png"/><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70.png"/></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14.xml"/><Relationship Id="rId5" Type="http://schemas.openxmlformats.org/officeDocument/2006/relationships/hyperlink" Target="https://arxiv.org/pdf/2107.10291" TargetMode="External"/><Relationship Id="rId4" Type="http://schemas.openxmlformats.org/officeDocument/2006/relationships/image" Target="../media/image73.png"/></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7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tif"/></Relationships>
</file>

<file path=ppt/slides/_rels/slide5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75.png"/></Relationships>
</file>

<file path=ppt/slides/_rels/slide5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14.xml"/><Relationship Id="rId4" Type="http://schemas.openxmlformats.org/officeDocument/2006/relationships/image" Target="../media/image78.png"/></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0.xml"/><Relationship Id="rId1" Type="http://schemas.openxmlformats.org/officeDocument/2006/relationships/slideLayout" Target="../slideLayouts/slideLayout14.xml"/><Relationship Id="rId5" Type="http://schemas.openxmlformats.org/officeDocument/2006/relationships/image" Target="../media/image81.png"/><Relationship Id="rId4" Type="http://schemas.openxmlformats.org/officeDocument/2006/relationships/image" Target="../media/image80.png"/></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3.xml"/><Relationship Id="rId1" Type="http://schemas.openxmlformats.org/officeDocument/2006/relationships/slideLayout" Target="../slideLayouts/slideLayout14.xml"/><Relationship Id="rId4" Type="http://schemas.openxmlformats.org/officeDocument/2006/relationships/image" Target="../media/image84.png"/></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85.png"/></Relationships>
</file>

<file path=ppt/slides/_rels/slide5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8.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0.xml"/><Relationship Id="rId1" Type="http://schemas.openxmlformats.org/officeDocument/2006/relationships/slideLayout" Target="../slideLayouts/slideLayout14.xml"/><Relationship Id="rId4" Type="http://schemas.openxmlformats.org/officeDocument/2006/relationships/image" Target="../media/image90.png"/></Relationships>
</file>

<file path=ppt/slides/_rels/slide6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8.tif"/><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edieval Cosmology [Flat Earth] : Camille Flammarion : Engraving circa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2365"/>
            <a:ext cx="17898894" cy="1393487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089656" y="480660"/>
            <a:ext cx="15680829" cy="589383"/>
          </a:xfrm>
          <a:prstGeom prst="rect">
            <a:avLst/>
          </a:prstGeom>
          <a:solidFill>
            <a:schemeClr val="bg2">
              <a:lumMod val="25000"/>
              <a:alpha val="50000"/>
            </a:schemeClr>
          </a:solidFill>
        </p:spPr>
        <p:txBody>
          <a:bodyPr wrap="square">
            <a:spAutoFit/>
          </a:bodyPr>
          <a:lstStyle/>
          <a:p>
            <a:pPr algn="l"/>
            <a:r>
              <a:rPr lang="en-US" sz="3200" i="1" dirty="0">
                <a:solidFill>
                  <a:schemeClr val="bg1"/>
                </a:solidFill>
              </a:rPr>
              <a:t>Cosmologists are often in error, but </a:t>
            </a:r>
            <a:r>
              <a:rPr lang="en-US" sz="3200" i="1" dirty="0" smtClean="0">
                <a:solidFill>
                  <a:schemeClr val="bg1"/>
                </a:solidFill>
              </a:rPr>
              <a:t>seldom </a:t>
            </a:r>
            <a:r>
              <a:rPr lang="en-US" sz="3200" i="1" dirty="0">
                <a:solidFill>
                  <a:schemeClr val="bg1"/>
                </a:solidFill>
              </a:rPr>
              <a:t>in </a:t>
            </a:r>
            <a:r>
              <a:rPr lang="en-US" sz="3200" i="1" dirty="0" smtClean="0">
                <a:solidFill>
                  <a:schemeClr val="bg1"/>
                </a:solidFill>
              </a:rPr>
              <a:t>doubt. </a:t>
            </a:r>
            <a:r>
              <a:rPr lang="en-US" sz="3200" dirty="0" smtClean="0">
                <a:solidFill>
                  <a:schemeClr val="bg1"/>
                </a:solidFill>
              </a:rPr>
              <a:t>Attributed to Lev Landau.</a:t>
            </a:r>
            <a:endParaRPr lang="es-ES" sz="3200" dirty="0">
              <a:solidFill>
                <a:schemeClr val="bg1"/>
              </a:solidFill>
            </a:endParaRPr>
          </a:p>
        </p:txBody>
      </p:sp>
    </p:spTree>
    <p:extLst>
      <p:ext uri="{BB962C8B-B14F-4D97-AF65-F5344CB8AC3E}">
        <p14:creationId xmlns:p14="http://schemas.microsoft.com/office/powerpoint/2010/main" val="107115652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 name="Imagen" descr="Imagen"/>
          <p:cNvPicPr>
            <a:picLocks noChangeAspect="1"/>
          </p:cNvPicPr>
          <p:nvPr/>
        </p:nvPicPr>
        <p:blipFill>
          <a:blip r:embed="rId3">
            <a:extLst/>
          </a:blip>
          <a:stretch>
            <a:fillRect/>
          </a:stretch>
        </p:blipFill>
        <p:spPr>
          <a:xfrm>
            <a:off x="0" y="0"/>
            <a:ext cx="21161829" cy="11903530"/>
          </a:xfrm>
          <a:prstGeom prst="rect">
            <a:avLst/>
          </a:prstGeom>
          <a:ln w="12700">
            <a:miter lim="400000"/>
          </a:ln>
        </p:spPr>
      </p:pic>
      <p:sp>
        <p:nvSpPr>
          <p:cNvPr id="259" name="Rectángulo"/>
          <p:cNvSpPr/>
          <p:nvPr/>
        </p:nvSpPr>
        <p:spPr>
          <a:xfrm>
            <a:off x="346144" y="4505123"/>
            <a:ext cx="16645468" cy="4731223"/>
          </a:xfrm>
          <a:prstGeom prst="rect">
            <a:avLst/>
          </a:prstGeom>
          <a:solidFill>
            <a:srgbClr val="000000">
              <a:alpha val="34181"/>
            </a:srgbClr>
          </a:solidFill>
          <a:ln w="12700">
            <a:miter lim="400000"/>
          </a:ln>
        </p:spPr>
        <p:txBody>
          <a:bodyPr lIns="67735" tIns="67735" rIns="67735" bIns="67735" anchor="ctr"/>
          <a:lstStyle/>
          <a:p>
            <a:pPr>
              <a:defRPr sz="2200" b="0">
                <a:solidFill>
                  <a:srgbClr val="FFFFFF"/>
                </a:solidFill>
                <a:latin typeface="+mn-lt"/>
                <a:ea typeface="+mn-ea"/>
                <a:cs typeface="+mn-cs"/>
                <a:sym typeface="Helvetica Neue Medium"/>
              </a:defRPr>
            </a:pPr>
            <a:endParaRPr sz="2933"/>
          </a:p>
        </p:txBody>
      </p:sp>
      <p:sp>
        <p:nvSpPr>
          <p:cNvPr id="260" name="Content Placeholder 2"/>
          <p:cNvSpPr txBox="1">
            <a:spLocks noGrp="1"/>
          </p:cNvSpPr>
          <p:nvPr>
            <p:ph type="body" idx="1"/>
          </p:nvPr>
        </p:nvSpPr>
        <p:spPr>
          <a:xfrm>
            <a:off x="539188" y="3880109"/>
            <a:ext cx="16645468" cy="8582831"/>
          </a:xfrm>
          <a:prstGeom prst="rect">
            <a:avLst/>
          </a:prstGeom>
        </p:spPr>
        <p:txBody>
          <a:bodyPr>
            <a:normAutofit/>
          </a:bodyPr>
          <a:lstStyle/>
          <a:p>
            <a:pPr marL="616107" indent="-616107" defTabSz="849689">
              <a:buClr>
                <a:srgbClr val="FFFFFF"/>
              </a:buClr>
              <a:defRPr sz="4312">
                <a:solidFill>
                  <a:srgbClr val="FFFFFF"/>
                </a:solidFill>
              </a:defRPr>
            </a:pPr>
            <a:endParaRPr dirty="0"/>
          </a:p>
          <a:p>
            <a:pPr marL="616107" indent="-616107" defTabSz="849689">
              <a:buClr>
                <a:srgbClr val="FFFFFF"/>
              </a:buClr>
              <a:defRPr sz="4312">
                <a:solidFill>
                  <a:srgbClr val="FFFFFF"/>
                </a:solidFill>
              </a:defRPr>
            </a:pPr>
            <a:r>
              <a:rPr dirty="0"/>
              <a:t>Study of the characteristics and robustness of the concordance model allows probing fundamental physics.</a:t>
            </a:r>
          </a:p>
          <a:p>
            <a:pPr marL="896157" lvl="1" indent="-298718" defTabSz="849689">
              <a:buClr>
                <a:srgbClr val="FFFFFF"/>
              </a:buClr>
              <a:buSzPct val="80000"/>
              <a:buBlip>
                <a:blip r:embed="rId4"/>
              </a:buBlip>
              <a:defRPr sz="4312">
                <a:solidFill>
                  <a:srgbClr val="FFFFFF"/>
                </a:solidFill>
              </a:defRPr>
            </a:pPr>
            <a:r>
              <a:rPr lang="es-ES" dirty="0" err="1"/>
              <a:t>Consistency</a:t>
            </a:r>
            <a:r>
              <a:rPr lang="es-ES" dirty="0"/>
              <a:t> </a:t>
            </a:r>
            <a:r>
              <a:rPr lang="es-ES" dirty="0" err="1"/>
              <a:t>with</a:t>
            </a:r>
            <a:r>
              <a:rPr lang="es-ES" dirty="0"/>
              <a:t> </a:t>
            </a:r>
            <a:r>
              <a:rPr lang="es-ES" dirty="0" smtClean="0">
                <a:latin typeface="Symbol"/>
                <a:ea typeface="Symbol"/>
                <a:cs typeface="Symbol"/>
                <a:sym typeface="Symbol"/>
              </a:rPr>
              <a:t>L</a:t>
            </a:r>
            <a:r>
              <a:rPr lang="es-ES" dirty="0" smtClean="0"/>
              <a:t>CDM (</a:t>
            </a:r>
            <a:r>
              <a:rPr lang="es-ES" dirty="0" err="1" smtClean="0"/>
              <a:t>is</a:t>
            </a:r>
            <a:r>
              <a:rPr lang="es-ES" dirty="0" smtClean="0"/>
              <a:t> </a:t>
            </a:r>
            <a:r>
              <a:rPr lang="es-ES" dirty="0" err="1" smtClean="0"/>
              <a:t>it</a:t>
            </a:r>
            <a:r>
              <a:rPr lang="es-ES" dirty="0" smtClean="0"/>
              <a:t> a </a:t>
            </a:r>
            <a:r>
              <a:rPr lang="es-ES" dirty="0" err="1" smtClean="0"/>
              <a:t>good</a:t>
            </a:r>
            <a:r>
              <a:rPr lang="es-ES" dirty="0" smtClean="0"/>
              <a:t> </a:t>
            </a:r>
            <a:r>
              <a:rPr lang="es-ES" dirty="0" err="1" smtClean="0"/>
              <a:t>fit</a:t>
            </a:r>
            <a:r>
              <a:rPr lang="es-ES" dirty="0" smtClean="0"/>
              <a:t>?)</a:t>
            </a:r>
            <a:endParaRPr lang="es-ES" dirty="0"/>
          </a:p>
          <a:p>
            <a:pPr marL="896157" lvl="1" indent="-298718" defTabSz="849689">
              <a:buClr>
                <a:srgbClr val="FFFFFF"/>
              </a:buClr>
              <a:buSzPct val="80000"/>
              <a:buBlip>
                <a:blip r:embed="rId4"/>
              </a:buBlip>
              <a:defRPr sz="4312">
                <a:solidFill>
                  <a:srgbClr val="FFFFFF"/>
                </a:solidFill>
              </a:defRPr>
            </a:pPr>
            <a:r>
              <a:rPr dirty="0" smtClean="0"/>
              <a:t>Consistency </a:t>
            </a:r>
            <a:r>
              <a:rPr dirty="0"/>
              <a:t>between different observational techniques.</a:t>
            </a:r>
          </a:p>
          <a:p>
            <a:pPr marL="896157" lvl="1" indent="-298718" defTabSz="849689">
              <a:buClr>
                <a:srgbClr val="FFFFFF"/>
              </a:buClr>
              <a:buSzPct val="80000"/>
              <a:buBlip>
                <a:blip r:embed="rId4"/>
              </a:buBlip>
              <a:defRPr sz="4312">
                <a:solidFill>
                  <a:srgbClr val="FFFFFF"/>
                </a:solidFill>
              </a:defRPr>
            </a:pPr>
            <a:r>
              <a:rPr dirty="0"/>
              <a:t>Consistency between low and high redshift measurements</a:t>
            </a:r>
            <a:r>
              <a:rPr dirty="0" smtClean="0"/>
              <a:t>.</a:t>
            </a:r>
            <a:endParaRPr dirty="0"/>
          </a:p>
        </p:txBody>
      </p:sp>
      <p:sp>
        <p:nvSpPr>
          <p:cNvPr id="261" name="ΛCDM"/>
          <p:cNvSpPr txBox="1"/>
          <p:nvPr/>
        </p:nvSpPr>
        <p:spPr>
          <a:xfrm rot="720000">
            <a:off x="6432189" y="480974"/>
            <a:ext cx="3143143" cy="1326991"/>
          </a:xfrm>
          <a:prstGeom prst="rect">
            <a:avLst/>
          </a:prstGeom>
          <a:solidFill>
            <a:srgbClr val="D6D6D6"/>
          </a:solidFill>
          <a:ln w="25400">
            <a:solidFill>
              <a:srgbClr val="929292"/>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7735" tIns="67735" rIns="67735" bIns="67735" anchor="ctr">
            <a:spAutoFit/>
          </a:bodyPr>
          <a:lstStyle/>
          <a:p>
            <a:pPr algn="l" defTabSz="867030">
              <a:spcBef>
                <a:spcPts val="1333"/>
              </a:spcBef>
              <a:defRPr sz="5800">
                <a:solidFill>
                  <a:srgbClr val="5E5E5E"/>
                </a:solidFill>
                <a:latin typeface="Calibri"/>
                <a:ea typeface="Calibri"/>
                <a:cs typeface="Calibri"/>
                <a:sym typeface="Calibri"/>
              </a:defRPr>
            </a:pPr>
            <a:r>
              <a:rPr sz="7734" b="0" dirty="0">
                <a:latin typeface="Symbol"/>
                <a:ea typeface="Symbol"/>
                <a:cs typeface="Symbol"/>
                <a:sym typeface="Symbol"/>
              </a:rPr>
              <a:t>L</a:t>
            </a:r>
            <a:r>
              <a:rPr sz="7734" dirty="0"/>
              <a:t>CDM</a:t>
            </a:r>
          </a:p>
        </p:txBody>
      </p:sp>
      <p:sp>
        <p:nvSpPr>
          <p:cNvPr id="262" name="Title 1"/>
          <p:cNvSpPr txBox="1">
            <a:spLocks noGrp="1"/>
          </p:cNvSpPr>
          <p:nvPr>
            <p:ph type="title"/>
          </p:nvPr>
        </p:nvSpPr>
        <p:spPr>
          <a:xfrm>
            <a:off x="539189" y="-405168"/>
            <a:ext cx="15606238" cy="2167534"/>
          </a:xfrm>
          <a:prstGeom prst="rect">
            <a:avLst/>
          </a:prstGeom>
        </p:spPr>
        <p:txBody>
          <a:bodyPr>
            <a:normAutofit/>
          </a:bodyPr>
          <a:lstStyle>
            <a:lvl1pPr algn="l">
              <a:defRPr sz="5000">
                <a:solidFill>
                  <a:srgbClr val="FF6600"/>
                </a:solidFill>
              </a:defRPr>
            </a:lvl1pPr>
          </a:lstStyle>
          <a:p>
            <a:r>
              <a:rPr sz="6000" dirty="0">
                <a:solidFill>
                  <a:srgbClr val="B96D3A"/>
                </a:solidFill>
              </a:rPr>
              <a:t>The triple consistency question</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2689" y="303653"/>
            <a:ext cx="15606239" cy="1625601"/>
          </a:xfrm>
        </p:spPr>
        <p:txBody>
          <a:bodyPr>
            <a:noAutofit/>
          </a:bodyPr>
          <a:lstStyle/>
          <a:p>
            <a:pPr algn="l"/>
            <a:r>
              <a:rPr lang="el-GR" sz="6000" dirty="0">
                <a:solidFill>
                  <a:schemeClr val="accent4">
                    <a:hueOff val="-1081314"/>
                    <a:satOff val="4338"/>
                    <a:lumOff val="-8931"/>
                  </a:schemeClr>
                </a:solidFill>
              </a:rPr>
              <a:t>Λ</a:t>
            </a:r>
            <a:r>
              <a:rPr lang="es-ES" sz="6000" dirty="0" smtClean="0">
                <a:solidFill>
                  <a:schemeClr val="accent4">
                    <a:hueOff val="-1081314"/>
                    <a:satOff val="4338"/>
                    <a:lumOff val="-8931"/>
                  </a:schemeClr>
                </a:solidFill>
              </a:rPr>
              <a:t>CDM </a:t>
            </a:r>
            <a:r>
              <a:rPr lang="es-ES" sz="6000" dirty="0" err="1" smtClean="0">
                <a:solidFill>
                  <a:schemeClr val="accent4">
                    <a:hueOff val="-1081314"/>
                    <a:satOff val="4338"/>
                    <a:lumOff val="-8931"/>
                  </a:schemeClr>
                </a:solidFill>
              </a:rPr>
              <a:t>is</a:t>
            </a:r>
            <a:r>
              <a:rPr lang="es-ES" sz="6000" dirty="0" smtClean="0">
                <a:solidFill>
                  <a:schemeClr val="accent4">
                    <a:hueOff val="-1081314"/>
                    <a:satOff val="4338"/>
                    <a:lumOff val="-8931"/>
                  </a:schemeClr>
                </a:solidFill>
              </a:rPr>
              <a:t> in </a:t>
            </a:r>
            <a:r>
              <a:rPr lang="es-ES" sz="6000" dirty="0" err="1" smtClean="0">
                <a:solidFill>
                  <a:schemeClr val="accent4">
                    <a:hueOff val="-1081314"/>
                    <a:satOff val="4338"/>
                    <a:lumOff val="-8931"/>
                  </a:schemeClr>
                </a:solidFill>
              </a:rPr>
              <a:t>extraordinary</a:t>
            </a:r>
            <a:r>
              <a:rPr lang="es-ES" sz="6000" dirty="0" smtClean="0">
                <a:solidFill>
                  <a:schemeClr val="accent4">
                    <a:hueOff val="-1081314"/>
                    <a:satOff val="4338"/>
                    <a:lumOff val="-8931"/>
                  </a:schemeClr>
                </a:solidFill>
              </a:rPr>
              <a:t> </a:t>
            </a:r>
            <a:r>
              <a:rPr lang="es-ES" sz="6000" dirty="0" err="1" smtClean="0">
                <a:solidFill>
                  <a:schemeClr val="accent4">
                    <a:hueOff val="-1081314"/>
                    <a:satOff val="4338"/>
                    <a:lumOff val="-8931"/>
                  </a:schemeClr>
                </a:solidFill>
              </a:rPr>
              <a:t>agreement</a:t>
            </a:r>
            <a:r>
              <a:rPr lang="es-ES" sz="6000" dirty="0" smtClean="0">
                <a:solidFill>
                  <a:schemeClr val="accent4">
                    <a:hueOff val="-1081314"/>
                    <a:satOff val="4338"/>
                    <a:lumOff val="-8931"/>
                  </a:schemeClr>
                </a:solidFill>
              </a:rPr>
              <a:t> </a:t>
            </a:r>
            <a:r>
              <a:rPr lang="es-ES" sz="6000" dirty="0" err="1" smtClean="0">
                <a:solidFill>
                  <a:schemeClr val="accent4">
                    <a:hueOff val="-1081314"/>
                    <a:satOff val="4338"/>
                    <a:lumOff val="-8931"/>
                  </a:schemeClr>
                </a:solidFill>
              </a:rPr>
              <a:t>with</a:t>
            </a:r>
            <a:r>
              <a:rPr lang="es-ES" sz="6000" dirty="0" smtClean="0">
                <a:solidFill>
                  <a:schemeClr val="accent4">
                    <a:hueOff val="-1081314"/>
                    <a:satOff val="4338"/>
                    <a:lumOff val="-8931"/>
                  </a:schemeClr>
                </a:solidFill>
              </a:rPr>
              <a:t> data!</a:t>
            </a:r>
            <a:endParaRPr lang="es-ES" sz="6000" dirty="0"/>
          </a:p>
        </p:txBody>
      </p:sp>
      <p:pic>
        <p:nvPicPr>
          <p:cNvPr id="4" name="Imagen 3"/>
          <p:cNvPicPr>
            <a:picLocks noChangeAspect="1"/>
          </p:cNvPicPr>
          <p:nvPr/>
        </p:nvPicPr>
        <p:blipFill>
          <a:blip r:embed="rId3"/>
          <a:stretch>
            <a:fillRect/>
          </a:stretch>
        </p:blipFill>
        <p:spPr>
          <a:xfrm>
            <a:off x="6514274" y="1825327"/>
            <a:ext cx="9306099" cy="7315856"/>
          </a:xfrm>
          <a:prstGeom prst="rect">
            <a:avLst/>
          </a:prstGeom>
        </p:spPr>
      </p:pic>
      <p:sp>
        <p:nvSpPr>
          <p:cNvPr id="6" name="CuadroTexto 5"/>
          <p:cNvSpPr txBox="1"/>
          <p:nvPr/>
        </p:nvSpPr>
        <p:spPr>
          <a:xfrm>
            <a:off x="9471240" y="9037152"/>
            <a:ext cx="457817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Planck </a:t>
            </a:r>
            <a:r>
              <a:rPr lang="es-ES" sz="2800" i="1" dirty="0" err="1" smtClean="0"/>
              <a:t>Collaboration</a:t>
            </a:r>
            <a:r>
              <a:rPr kumimoji="0" lang="es-ES" sz="2800" i="1" u="none" strike="noStrike" cap="none" spc="0" normalizeH="0" baseline="0" dirty="0" smtClean="0">
                <a:ln>
                  <a:noFill/>
                </a:ln>
                <a:solidFill>
                  <a:srgbClr val="000000"/>
                </a:solidFill>
                <a:effectLst/>
                <a:uFillTx/>
                <a:sym typeface="Helvetica Neue"/>
              </a:rPr>
              <a:t> 2020</a:t>
            </a:r>
            <a:endParaRPr kumimoji="0" lang="es-ES" sz="2800" i="1" u="none" strike="noStrike" cap="none" spc="0" normalizeH="0" baseline="0" dirty="0">
              <a:ln>
                <a:noFill/>
              </a:ln>
              <a:solidFill>
                <a:srgbClr val="000000"/>
              </a:solidFill>
              <a:effectLst/>
              <a:uFillTx/>
              <a:sym typeface="Helvetica Neue"/>
            </a:endParaRPr>
          </a:p>
        </p:txBody>
      </p:sp>
      <p:pic>
        <p:nvPicPr>
          <p:cNvPr id="18434" name="Picture 2" descr="a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665" y="1825327"/>
            <a:ext cx="5321585" cy="7289843"/>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1913068" y="9037152"/>
            <a:ext cx="3079369"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Suzuki et al. 2012</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285142572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520" y="0"/>
            <a:ext cx="19507200" cy="9753600"/>
          </a:xfrm>
          <a:prstGeom prst="rect">
            <a:avLst/>
          </a:prstGeom>
        </p:spPr>
      </p:pic>
      <p:sp>
        <p:nvSpPr>
          <p:cNvPr id="6" name="Título 1"/>
          <p:cNvSpPr>
            <a:spLocks noGrp="1"/>
          </p:cNvSpPr>
          <p:nvPr>
            <p:ph type="title"/>
          </p:nvPr>
        </p:nvSpPr>
        <p:spPr>
          <a:xfrm>
            <a:off x="867012" y="390597"/>
            <a:ext cx="15606239" cy="1625601"/>
          </a:xfrm>
        </p:spPr>
        <p:txBody>
          <a:bodyPr>
            <a:normAutofit/>
          </a:bodyPr>
          <a:lstStyle/>
          <a:p>
            <a:r>
              <a:rPr lang="es-ES" b="1" dirty="0" smtClean="0">
                <a:solidFill>
                  <a:schemeClr val="accent5"/>
                </a:solidFill>
              </a:rPr>
              <a:t>PROBES FOR COSMOLOGY</a:t>
            </a:r>
            <a:endParaRPr lang="es-ES" b="1" dirty="0">
              <a:solidFill>
                <a:schemeClr val="accent5"/>
              </a:solidFill>
            </a:endParaRPr>
          </a:p>
        </p:txBody>
      </p:sp>
      <p:sp>
        <p:nvSpPr>
          <p:cNvPr id="7" name="CuadroTexto 6"/>
          <p:cNvSpPr txBox="1"/>
          <p:nvPr/>
        </p:nvSpPr>
        <p:spPr>
          <a:xfrm>
            <a:off x="1162069" y="9067929"/>
            <a:ext cx="458138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a:t>
            </a:r>
            <a:r>
              <a:rPr lang="es-ES" i="1" dirty="0" err="1" smtClean="0">
                <a:solidFill>
                  <a:schemeClr val="bg1"/>
                </a:solidFill>
              </a:rPr>
              <a:t>The</a:t>
            </a:r>
            <a:r>
              <a:rPr lang="es-ES" i="1" dirty="0" smtClean="0">
                <a:solidFill>
                  <a:schemeClr val="bg1"/>
                </a:solidFill>
              </a:rPr>
              <a:t> Rubin </a:t>
            </a:r>
            <a:r>
              <a:rPr lang="es-ES" i="1" dirty="0" err="1" smtClean="0">
                <a:solidFill>
                  <a:schemeClr val="bg1"/>
                </a:solidFill>
              </a:rPr>
              <a:t>Observatory</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59040358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520" y="0"/>
            <a:ext cx="19507200" cy="9753600"/>
          </a:xfrm>
          <a:prstGeom prst="rect">
            <a:avLst/>
          </a:prstGeom>
        </p:spPr>
      </p:pic>
      <p:sp>
        <p:nvSpPr>
          <p:cNvPr id="6" name="Título 1"/>
          <p:cNvSpPr>
            <a:spLocks noGrp="1"/>
          </p:cNvSpPr>
          <p:nvPr>
            <p:ph type="title"/>
          </p:nvPr>
        </p:nvSpPr>
        <p:spPr>
          <a:xfrm>
            <a:off x="867012" y="390597"/>
            <a:ext cx="15606239" cy="1625601"/>
          </a:xfrm>
        </p:spPr>
        <p:txBody>
          <a:bodyPr>
            <a:normAutofit/>
          </a:bodyPr>
          <a:lstStyle/>
          <a:p>
            <a:r>
              <a:rPr lang="es-ES" b="1" dirty="0" smtClean="0">
                <a:solidFill>
                  <a:schemeClr val="accent5"/>
                </a:solidFill>
              </a:rPr>
              <a:t>PROBES FOR COSMOLOGY</a:t>
            </a:r>
            <a:endParaRPr lang="es-ES" b="1" dirty="0">
              <a:solidFill>
                <a:schemeClr val="accent5"/>
              </a:solidFill>
            </a:endParaRPr>
          </a:p>
        </p:txBody>
      </p:sp>
      <p:sp>
        <p:nvSpPr>
          <p:cNvPr id="7" name="CuadroTexto 6"/>
          <p:cNvSpPr txBox="1"/>
          <p:nvPr/>
        </p:nvSpPr>
        <p:spPr>
          <a:xfrm>
            <a:off x="1162069" y="9067929"/>
            <a:ext cx="458138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a:t>
            </a:r>
            <a:r>
              <a:rPr lang="es-ES" i="1" dirty="0" err="1" smtClean="0">
                <a:solidFill>
                  <a:schemeClr val="bg1"/>
                </a:solidFill>
              </a:rPr>
              <a:t>The</a:t>
            </a:r>
            <a:r>
              <a:rPr lang="es-ES" i="1" dirty="0" smtClean="0">
                <a:solidFill>
                  <a:schemeClr val="bg1"/>
                </a:solidFill>
              </a:rPr>
              <a:t> Rubin </a:t>
            </a:r>
            <a:r>
              <a:rPr lang="es-ES" i="1" dirty="0" err="1" smtClean="0">
                <a:solidFill>
                  <a:schemeClr val="bg1"/>
                </a:solidFill>
              </a:rPr>
              <a:t>Observatory</a:t>
            </a:r>
            <a:endParaRPr kumimoji="0" lang="es-ES" i="1" u="none" strike="noStrike" cap="none" spc="0" normalizeH="0" baseline="0" dirty="0">
              <a:ln>
                <a:noFill/>
              </a:ln>
              <a:solidFill>
                <a:schemeClr val="bg1"/>
              </a:solidFill>
              <a:effectLst/>
              <a:uFillTx/>
              <a:sym typeface="Helvetica Neue"/>
            </a:endParaRPr>
          </a:p>
        </p:txBody>
      </p:sp>
      <p:sp>
        <p:nvSpPr>
          <p:cNvPr id="8" name="CuadroTexto 7"/>
          <p:cNvSpPr txBox="1"/>
          <p:nvPr/>
        </p:nvSpPr>
        <p:spPr>
          <a:xfrm>
            <a:off x="11708197" y="7811216"/>
            <a:ext cx="4754507" cy="84125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chemeClr val="accent5"/>
                </a:solidFill>
                <a:effectLst/>
                <a:uFillTx/>
                <a:latin typeface="Helvetica Neue"/>
                <a:ea typeface="Helvetica Neue"/>
                <a:cs typeface="Helvetica Neue"/>
                <a:sym typeface="Helvetica Neue"/>
              </a:rPr>
              <a:t>Cosmic</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Microwave</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Background</a:t>
            </a:r>
            <a:endPar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lang="es-ES" dirty="0" smtClean="0">
                <a:solidFill>
                  <a:schemeClr val="accent5"/>
                </a:solidFill>
              </a:rPr>
              <a:t>Galaxy </a:t>
            </a:r>
            <a:r>
              <a:rPr lang="es-ES" dirty="0" err="1" smtClean="0">
                <a:solidFill>
                  <a:schemeClr val="accent5"/>
                </a:solidFill>
              </a:rPr>
              <a:t>surveys</a:t>
            </a:r>
            <a:endPar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785888722"/>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Imagen" descr="Imagen"/>
          <p:cNvPicPr>
            <a:picLocks noChangeAspect="1"/>
          </p:cNvPicPr>
          <p:nvPr/>
        </p:nvPicPr>
        <p:blipFill>
          <a:blip r:embed="rId3">
            <a:extLst/>
          </a:blip>
          <a:stretch>
            <a:fillRect/>
          </a:stretch>
        </p:blipFill>
        <p:spPr>
          <a:xfrm>
            <a:off x="-249064" y="-19784"/>
            <a:ext cx="17838390" cy="12078079"/>
          </a:xfrm>
          <a:prstGeom prst="rect">
            <a:avLst/>
          </a:prstGeom>
          <a:ln w="12700">
            <a:miter lim="400000"/>
          </a:ln>
        </p:spPr>
      </p:pic>
      <p:sp>
        <p:nvSpPr>
          <p:cNvPr id="216" name="TextBox 16"/>
          <p:cNvSpPr txBox="1"/>
          <p:nvPr/>
        </p:nvSpPr>
        <p:spPr>
          <a:xfrm rot="20507999">
            <a:off x="12278120" y="2509307"/>
            <a:ext cx="3443617"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Gamma and cosmic rays</a:t>
            </a:r>
          </a:p>
        </p:txBody>
      </p:sp>
      <p:sp>
        <p:nvSpPr>
          <p:cNvPr id="217" name="Straight Arrow Connector 18"/>
          <p:cNvSpPr/>
          <p:nvPr/>
        </p:nvSpPr>
        <p:spPr>
          <a:xfrm flipV="1">
            <a:off x="14925168" y="2579242"/>
            <a:ext cx="959511" cy="315471"/>
          </a:xfrm>
          <a:prstGeom prst="line">
            <a:avLst/>
          </a:prstGeom>
          <a:ln w="25400">
            <a:solidFill>
              <a:schemeClr val="accent4">
                <a:hueOff val="366961"/>
                <a:satOff val="4172"/>
                <a:lumOff val="11129"/>
              </a:schemeClr>
            </a:solidFill>
            <a:headEnd type="triangle"/>
            <a:tailEnd type="triangle"/>
          </a:ln>
          <a:effectLst>
            <a:outerShdw blurRad="50800" dist="25400" dir="5400000" rotWithShape="0">
              <a:srgbClr val="000000">
                <a:alpha val="38000"/>
              </a:srgbClr>
            </a:outerShdw>
          </a:effectLst>
        </p:spPr>
        <p:txBody>
          <a:bodyPr lIns="86700" tIns="86700" rIns="86700" bIns="86700"/>
          <a:lstStyle/>
          <a:p>
            <a:pPr algn="l" defTabSz="1734060">
              <a:defRPr b="0">
                <a:latin typeface="Calibri"/>
                <a:ea typeface="Calibri"/>
                <a:cs typeface="Calibri"/>
                <a:sym typeface="Calibri"/>
              </a:defRPr>
            </a:pPr>
            <a:endParaRPr sz="3200"/>
          </a:p>
        </p:txBody>
      </p:sp>
      <p:sp>
        <p:nvSpPr>
          <p:cNvPr id="218" name="Straight Arrow Connector 19"/>
          <p:cNvSpPr/>
          <p:nvPr/>
        </p:nvSpPr>
        <p:spPr>
          <a:xfrm flipV="1">
            <a:off x="3738055" y="3656718"/>
            <a:ext cx="12218342" cy="4017188"/>
          </a:xfrm>
          <a:prstGeom prst="line">
            <a:avLst/>
          </a:prstGeom>
          <a:ln w="25400">
            <a:solidFill>
              <a:schemeClr val="accent4">
                <a:hueOff val="366961"/>
                <a:satOff val="4172"/>
                <a:lumOff val="11129"/>
              </a:schemeClr>
            </a:solidFill>
            <a:headEnd type="triangle"/>
            <a:tailEnd type="triangle"/>
          </a:ln>
        </p:spPr>
        <p:txBody>
          <a:bodyPr lIns="86700" tIns="86700" rIns="86700" bIns="86700"/>
          <a:lstStyle/>
          <a:p>
            <a:pPr algn="l" defTabSz="1734060">
              <a:defRPr b="0">
                <a:latin typeface="Calibri"/>
                <a:ea typeface="Calibri"/>
                <a:cs typeface="Calibri"/>
                <a:sym typeface="Calibri"/>
              </a:defRPr>
            </a:pPr>
            <a:endParaRPr sz="3200"/>
          </a:p>
        </p:txBody>
      </p:sp>
      <p:sp>
        <p:nvSpPr>
          <p:cNvPr id="219" name="TextBox 21"/>
          <p:cNvSpPr txBox="1"/>
          <p:nvPr/>
        </p:nvSpPr>
        <p:spPr>
          <a:xfrm rot="20507999">
            <a:off x="13507294" y="3552754"/>
            <a:ext cx="1813362"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Dark matter</a:t>
            </a:r>
          </a:p>
        </p:txBody>
      </p:sp>
      <p:sp>
        <p:nvSpPr>
          <p:cNvPr id="220" name="TextBox 22"/>
          <p:cNvSpPr txBox="1"/>
          <p:nvPr/>
        </p:nvSpPr>
        <p:spPr>
          <a:xfrm rot="20507999">
            <a:off x="9679600" y="1594591"/>
            <a:ext cx="6461883"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Gravitational waves and neutrinos</a:t>
            </a:r>
          </a:p>
        </p:txBody>
      </p:sp>
      <p:sp>
        <p:nvSpPr>
          <p:cNvPr id="221" name="Straight Arrow Connector 20"/>
          <p:cNvSpPr/>
          <p:nvPr/>
        </p:nvSpPr>
        <p:spPr>
          <a:xfrm flipV="1">
            <a:off x="1972780" y="1437565"/>
            <a:ext cx="13394702" cy="4403954"/>
          </a:xfrm>
          <a:prstGeom prst="line">
            <a:avLst/>
          </a:prstGeom>
          <a:ln w="25400">
            <a:solidFill>
              <a:schemeClr val="accent4">
                <a:hueOff val="366961"/>
                <a:satOff val="4172"/>
                <a:lumOff val="11129"/>
              </a:schemeClr>
            </a:solidFill>
            <a:headEnd type="triangle"/>
            <a:tailEnd type="triangle"/>
          </a:ln>
        </p:spPr>
        <p:txBody>
          <a:bodyPr lIns="86700" tIns="86700" rIns="86700" bIns="86700"/>
          <a:lstStyle/>
          <a:p>
            <a:pPr algn="l" defTabSz="1734060">
              <a:defRPr b="0">
                <a:latin typeface="Calibri"/>
                <a:ea typeface="Calibri"/>
                <a:cs typeface="Calibri"/>
                <a:sym typeface="Calibri"/>
              </a:defRPr>
            </a:pPr>
            <a:endParaRPr sz="3200"/>
          </a:p>
        </p:txBody>
      </p:sp>
      <p:sp>
        <p:nvSpPr>
          <p:cNvPr id="222" name="Straight Arrow Connector 18"/>
          <p:cNvSpPr/>
          <p:nvPr/>
        </p:nvSpPr>
        <p:spPr>
          <a:xfrm flipV="1">
            <a:off x="14248613" y="4815021"/>
            <a:ext cx="1515193" cy="553604"/>
          </a:xfrm>
          <a:prstGeom prst="line">
            <a:avLst/>
          </a:prstGeom>
          <a:ln w="25400">
            <a:solidFill>
              <a:schemeClr val="accent4">
                <a:hueOff val="366961"/>
                <a:satOff val="4172"/>
                <a:lumOff val="11129"/>
              </a:schemeClr>
            </a:solidFill>
            <a:headEnd type="triangle"/>
            <a:tailEnd type="triangle"/>
          </a:ln>
          <a:effectLst>
            <a:outerShdw blurRad="50800" dist="25400" dir="5400000" rotWithShape="0">
              <a:srgbClr val="000000">
                <a:alpha val="38000"/>
              </a:srgbClr>
            </a:outerShdw>
          </a:effectLst>
        </p:spPr>
        <p:txBody>
          <a:bodyPr lIns="86700" tIns="86700" rIns="86700" bIns="86700"/>
          <a:lstStyle/>
          <a:p>
            <a:pPr algn="l" defTabSz="1734060">
              <a:defRPr b="0">
                <a:latin typeface="Calibri"/>
                <a:ea typeface="Calibri"/>
                <a:cs typeface="Calibri"/>
                <a:sym typeface="Calibri"/>
              </a:defRPr>
            </a:pPr>
            <a:endParaRPr sz="3200"/>
          </a:p>
        </p:txBody>
      </p:sp>
      <p:sp>
        <p:nvSpPr>
          <p:cNvPr id="223" name="TextBox 21"/>
          <p:cNvSpPr txBox="1"/>
          <p:nvPr/>
        </p:nvSpPr>
        <p:spPr>
          <a:xfrm rot="20507999">
            <a:off x="14017153" y="4453679"/>
            <a:ext cx="2020150"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IR and optical</a:t>
            </a:r>
          </a:p>
        </p:txBody>
      </p:sp>
      <p:sp>
        <p:nvSpPr>
          <p:cNvPr id="224" name="TextBox 21"/>
          <p:cNvSpPr txBox="1"/>
          <p:nvPr/>
        </p:nvSpPr>
        <p:spPr>
          <a:xfrm rot="20387999">
            <a:off x="4108465" y="2497200"/>
            <a:ext cx="813089"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CMB</a:t>
            </a:r>
          </a:p>
        </p:txBody>
      </p:sp>
      <p:sp>
        <p:nvSpPr>
          <p:cNvPr id="225" name="Straight Arrow Connector 20"/>
          <p:cNvSpPr/>
          <p:nvPr/>
        </p:nvSpPr>
        <p:spPr>
          <a:xfrm flipV="1">
            <a:off x="4911506" y="176158"/>
            <a:ext cx="9391477" cy="2961856"/>
          </a:xfrm>
          <a:prstGeom prst="line">
            <a:avLst/>
          </a:prstGeom>
          <a:ln w="25400">
            <a:solidFill>
              <a:schemeClr val="accent4">
                <a:hueOff val="366961"/>
                <a:satOff val="4172"/>
                <a:lumOff val="11129"/>
              </a:schemeClr>
            </a:solidFill>
            <a:headEnd type="triangle"/>
            <a:tailEnd type="triangle"/>
          </a:ln>
        </p:spPr>
        <p:txBody>
          <a:bodyPr lIns="86700" tIns="86700" rIns="86700" bIns="86700"/>
          <a:lstStyle/>
          <a:p>
            <a:pPr algn="l" defTabSz="1734060">
              <a:defRPr b="0">
                <a:latin typeface="Calibri"/>
                <a:ea typeface="Calibri"/>
                <a:cs typeface="Calibri"/>
                <a:sym typeface="Calibri"/>
              </a:defRPr>
            </a:pPr>
            <a:endParaRPr sz="3200"/>
          </a:p>
        </p:txBody>
      </p:sp>
      <p:sp>
        <p:nvSpPr>
          <p:cNvPr id="226" name="Straight Arrow Connector 20"/>
          <p:cNvSpPr/>
          <p:nvPr/>
        </p:nvSpPr>
        <p:spPr>
          <a:xfrm flipV="1">
            <a:off x="1654808" y="3172285"/>
            <a:ext cx="3110655" cy="1004960"/>
          </a:xfrm>
          <a:prstGeom prst="line">
            <a:avLst/>
          </a:prstGeom>
          <a:ln w="25400">
            <a:solidFill>
              <a:schemeClr val="accent4">
                <a:hueOff val="366961"/>
                <a:satOff val="4172"/>
                <a:lumOff val="11129"/>
              </a:schemeClr>
            </a:solidFill>
            <a:headEnd type="triangle"/>
            <a:tailEnd type="triangle"/>
          </a:ln>
        </p:spPr>
        <p:txBody>
          <a:bodyPr lIns="86700" tIns="86700" rIns="86700" bIns="86700"/>
          <a:lstStyle/>
          <a:p>
            <a:pPr algn="l" defTabSz="1734060">
              <a:defRPr b="0">
                <a:latin typeface="Calibri"/>
                <a:ea typeface="Calibri"/>
                <a:cs typeface="Calibri"/>
                <a:sym typeface="Calibri"/>
              </a:defRPr>
            </a:pPr>
            <a:endParaRPr sz="3200"/>
          </a:p>
        </p:txBody>
      </p:sp>
      <p:sp>
        <p:nvSpPr>
          <p:cNvPr id="227" name="Title 1"/>
          <p:cNvSpPr txBox="1">
            <a:spLocks noGrp="1"/>
          </p:cNvSpPr>
          <p:nvPr>
            <p:ph type="title"/>
          </p:nvPr>
        </p:nvSpPr>
        <p:spPr>
          <a:xfrm>
            <a:off x="179505" y="-196290"/>
            <a:ext cx="16473252" cy="2167534"/>
          </a:xfrm>
          <a:prstGeom prst="rect">
            <a:avLst/>
          </a:prstGeom>
        </p:spPr>
        <p:txBody>
          <a:bodyPr>
            <a:normAutofit/>
          </a:bodyPr>
          <a:lstStyle>
            <a:lvl1pPr algn="l" defTabSz="702259">
              <a:defRPr sz="3348">
                <a:solidFill>
                  <a:schemeClr val="accent4">
                    <a:hueOff val="-1081314"/>
                    <a:satOff val="4338"/>
                    <a:lumOff val="-8931"/>
                  </a:schemeClr>
                </a:solidFill>
              </a:defRPr>
            </a:lvl1pPr>
          </a:lstStyle>
          <a:p>
            <a:r>
              <a:rPr sz="4800" b="1" dirty="0">
                <a:latin typeface="Calibri" panose="020F0502020204030204" pitchFamily="34" charset="0"/>
                <a:cs typeface="Calibri" panose="020F0502020204030204" pitchFamily="34" charset="0"/>
              </a:rPr>
              <a:t>The observation of the Universe can be </a:t>
            </a:r>
            <a:r>
              <a:rPr lang="es-ES" sz="4800" b="1" dirty="0" smtClean="0">
                <a:latin typeface="Calibri" panose="020F0502020204030204" pitchFamily="34" charset="0"/>
                <a:cs typeface="Calibri" panose="020F0502020204030204" pitchFamily="34" charset="0"/>
              </a:rPr>
              <a:t>done</a:t>
            </a:r>
            <a:r>
              <a:rPr sz="4800" b="1" dirty="0" smtClean="0">
                <a:latin typeface="Calibri" panose="020F0502020204030204" pitchFamily="34" charset="0"/>
                <a:cs typeface="Calibri" panose="020F0502020204030204" pitchFamily="34" charset="0"/>
              </a:rPr>
              <a:t> </a:t>
            </a:r>
            <a:r>
              <a:rPr sz="4800" b="1" dirty="0">
                <a:latin typeface="Calibri" panose="020F0502020204030204" pitchFamily="34" charset="0"/>
                <a:cs typeface="Calibri" panose="020F0502020204030204" pitchFamily="34" charset="0"/>
              </a:rPr>
              <a:t>through </a:t>
            </a:r>
            <a:r>
              <a:rPr lang="es-ES" sz="4800" b="1" dirty="0" smtClean="0">
                <a:latin typeface="Calibri" panose="020F0502020204030204" pitchFamily="34" charset="0"/>
                <a:cs typeface="Calibri" panose="020F0502020204030204" pitchFamily="34" charset="0"/>
              </a:rPr>
              <a:t>a </a:t>
            </a:r>
            <a:r>
              <a:rPr lang="es-ES" sz="4800" b="1" dirty="0" err="1" smtClean="0">
                <a:latin typeface="Calibri" panose="020F0502020204030204" pitchFamily="34" charset="0"/>
                <a:cs typeface="Calibri" panose="020F0502020204030204" pitchFamily="34" charset="0"/>
              </a:rPr>
              <a:t>variety</a:t>
            </a:r>
            <a:r>
              <a:rPr lang="es-ES" sz="4800" b="1" dirty="0" smtClean="0">
                <a:latin typeface="Calibri" panose="020F0502020204030204" pitchFamily="34" charset="0"/>
                <a:cs typeface="Calibri" panose="020F0502020204030204" pitchFamily="34" charset="0"/>
              </a:rPr>
              <a:t> of </a:t>
            </a:r>
            <a:r>
              <a:rPr lang="es-ES" sz="4800" b="1" dirty="0" err="1" smtClean="0">
                <a:latin typeface="Calibri" panose="020F0502020204030204" pitchFamily="34" charset="0"/>
                <a:cs typeface="Calibri" panose="020F0502020204030204" pitchFamily="34" charset="0"/>
              </a:rPr>
              <a:t>probes</a:t>
            </a:r>
            <a:endParaRPr sz="4800" b="1" dirty="0">
              <a:latin typeface="Calibri" panose="020F0502020204030204" pitchFamily="34" charset="0"/>
              <a:cs typeface="Calibri" panose="020F0502020204030204" pitchFamily="34" charset="0"/>
            </a:endParaRPr>
          </a:p>
        </p:txBody>
      </p:sp>
      <p:sp>
        <p:nvSpPr>
          <p:cNvPr id="228" name="Straight Arrow Connector 18"/>
          <p:cNvSpPr/>
          <p:nvPr/>
        </p:nvSpPr>
        <p:spPr>
          <a:xfrm flipV="1">
            <a:off x="12256153" y="5348734"/>
            <a:ext cx="2028765" cy="667024"/>
          </a:xfrm>
          <a:prstGeom prst="line">
            <a:avLst/>
          </a:prstGeom>
          <a:ln w="25400">
            <a:solidFill>
              <a:schemeClr val="accent4">
                <a:hueOff val="366961"/>
                <a:satOff val="4172"/>
                <a:lumOff val="11129"/>
              </a:schemeClr>
            </a:solidFill>
            <a:headEnd type="triangle"/>
            <a:tailEnd type="triangle"/>
          </a:ln>
          <a:effectLst>
            <a:outerShdw blurRad="50800" dist="25400" dir="5400000" rotWithShape="0">
              <a:srgbClr val="000000">
                <a:alpha val="38000"/>
              </a:srgbClr>
            </a:outerShdw>
          </a:effectLst>
        </p:spPr>
        <p:txBody>
          <a:bodyPr lIns="86700" tIns="86700" rIns="86700" bIns="86700"/>
          <a:lstStyle/>
          <a:p>
            <a:pPr algn="l" defTabSz="1734060">
              <a:defRPr b="0">
                <a:latin typeface="Calibri"/>
                <a:ea typeface="Calibri"/>
                <a:cs typeface="Calibri"/>
                <a:sym typeface="Calibri"/>
              </a:defRPr>
            </a:pPr>
            <a:endParaRPr sz="3200"/>
          </a:p>
        </p:txBody>
      </p:sp>
      <p:sp>
        <p:nvSpPr>
          <p:cNvPr id="229" name="TextBox 21"/>
          <p:cNvSpPr txBox="1"/>
          <p:nvPr/>
        </p:nvSpPr>
        <p:spPr>
          <a:xfrm rot="20507999">
            <a:off x="12825800" y="5078724"/>
            <a:ext cx="947741" cy="5648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1300480">
              <a:defRPr sz="1900">
                <a:solidFill>
                  <a:schemeClr val="accent4">
                    <a:hueOff val="366961"/>
                    <a:satOff val="4172"/>
                    <a:lumOff val="11129"/>
                  </a:schemeClr>
                </a:solidFill>
                <a:latin typeface="Calibri"/>
                <a:ea typeface="Calibri"/>
                <a:cs typeface="Calibri"/>
                <a:sym typeface="Calibri"/>
              </a:defRPr>
            </a:lvl1pPr>
          </a:lstStyle>
          <a:p>
            <a:r>
              <a:rPr sz="2533"/>
              <a:t>Radio</a:t>
            </a:r>
          </a:p>
        </p:txBody>
      </p:sp>
    </p:spTree>
    <p:extLst>
      <p:ext uri="{BB962C8B-B14F-4D97-AF65-F5344CB8AC3E}">
        <p14:creationId xmlns:p14="http://schemas.microsoft.com/office/powerpoint/2010/main" val="1951289854"/>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leftover radiation from the early Universe with an imprint of its conditions</a:t>
            </a:r>
            <a:endParaRPr lang="en-US" sz="4551" kern="1200" dirty="0">
              <a:solidFill>
                <a:schemeClr val="accent5">
                  <a:lumMod val="75000"/>
                </a:schemeClr>
              </a:solidFill>
              <a:latin typeface="+mj-lt"/>
              <a:ea typeface="+mj-ea"/>
              <a:cs typeface="+mj-cs"/>
            </a:endParaRPr>
          </a:p>
        </p:txBody>
      </p:sp>
      <p:sp>
        <p:nvSpPr>
          <p:cNvPr id="11" name="CuadroTexto 10"/>
          <p:cNvSpPr txBox="1"/>
          <p:nvPr/>
        </p:nvSpPr>
        <p:spPr>
          <a:xfrm>
            <a:off x="838638" y="1801996"/>
            <a:ext cx="1525159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smtClean="0">
                <a:ln>
                  <a:noFill/>
                </a:ln>
                <a:solidFill>
                  <a:srgbClr val="000000"/>
                </a:solidFill>
                <a:effectLst/>
                <a:uFillTx/>
                <a:sym typeface="Helvetica Neue"/>
              </a:rPr>
              <a:t>Quantum</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fluctuations</a:t>
            </a:r>
            <a:r>
              <a:rPr kumimoji="0" lang="es-ES" sz="2800" b="0" i="0" u="none" strike="noStrike" cap="none" spc="0" normalizeH="0" dirty="0" smtClean="0">
                <a:ln>
                  <a:noFill/>
                </a:ln>
                <a:solidFill>
                  <a:srgbClr val="000000"/>
                </a:solidFill>
                <a:effectLst/>
                <a:uFillTx/>
                <a:sym typeface="Helvetica Neue"/>
              </a:rPr>
              <a:t> of </a:t>
            </a:r>
            <a:r>
              <a:rPr kumimoji="0" lang="es-ES" sz="2800" b="0" i="0" u="none" strike="noStrike" cap="none" spc="0" normalizeH="0" dirty="0" err="1" smtClean="0">
                <a:ln>
                  <a:noFill/>
                </a:ln>
                <a:solidFill>
                  <a:srgbClr val="000000"/>
                </a:solidFill>
                <a:effectLst/>
                <a:uFillTx/>
                <a:sym typeface="Helvetica Neue"/>
              </a:rPr>
              <a:t>inflaton</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field</a:t>
            </a:r>
            <a:r>
              <a:rPr kumimoji="0" lang="es-ES" sz="2800" b="0" i="0" u="none" strike="noStrike" cap="none" spc="0" normalizeH="0" dirty="0" smtClean="0">
                <a:ln>
                  <a:noFill/>
                </a:ln>
                <a:solidFill>
                  <a:srgbClr val="000000"/>
                </a:solidFill>
                <a:effectLst/>
                <a:uFillTx/>
                <a:sym typeface="Helvetica Neue"/>
              </a:rPr>
              <a:t> lead to </a:t>
            </a:r>
            <a:r>
              <a:rPr kumimoji="0" lang="es-ES" sz="2800" b="0" i="0" u="none" strike="noStrike" cap="none" spc="0" normalizeH="0" dirty="0" err="1" smtClean="0">
                <a:ln>
                  <a:noFill/>
                </a:ln>
                <a:solidFill>
                  <a:srgbClr val="000000"/>
                </a:solidFill>
                <a:effectLst/>
                <a:uFillTx/>
                <a:sym typeface="Helvetica Neue"/>
              </a:rPr>
              <a:t>over</a:t>
            </a:r>
            <a:r>
              <a:rPr kumimoji="0" lang="es-ES" sz="2800" b="0" i="0" u="none" strike="noStrike" cap="none" spc="0" normalizeH="0" dirty="0" smtClean="0">
                <a:ln>
                  <a:noFill/>
                </a:ln>
                <a:solidFill>
                  <a:srgbClr val="000000"/>
                </a:solidFill>
                <a:effectLst/>
                <a:uFillTx/>
                <a:sym typeface="Helvetica Neue"/>
              </a:rPr>
              <a:t> and </a:t>
            </a:r>
            <a:r>
              <a:rPr kumimoji="0" lang="es-ES" sz="2800" b="0" i="0" u="none" strike="noStrike" cap="none" spc="0" normalizeH="0" dirty="0" err="1" smtClean="0">
                <a:ln>
                  <a:noFill/>
                </a:ln>
                <a:solidFill>
                  <a:srgbClr val="000000"/>
                </a:solidFill>
                <a:effectLst/>
                <a:uFillTx/>
                <a:sym typeface="Helvetica Neue"/>
              </a:rPr>
              <a:t>under</a:t>
            </a:r>
            <a:r>
              <a:rPr lang="es-ES" sz="2800" b="0" dirty="0"/>
              <a:t> </a:t>
            </a:r>
            <a:r>
              <a:rPr lang="es-ES" sz="2800" b="0" dirty="0" err="1" smtClean="0"/>
              <a:t>densities</a:t>
            </a:r>
            <a:r>
              <a:rPr lang="es-ES" sz="2800" b="0" dirty="0" smtClean="0"/>
              <a:t> of </a:t>
            </a:r>
            <a:r>
              <a:rPr lang="es-ES" sz="2800" b="0" dirty="0" err="1" smtClean="0"/>
              <a:t>matter</a:t>
            </a:r>
            <a:endParaRPr lang="es-ES" sz="2800" b="0" dirty="0" smtClean="0"/>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Gravity</a:t>
            </a:r>
            <a:r>
              <a:rPr lang="es-ES" sz="2800" b="0" dirty="0" smtClean="0">
                <a:solidFill>
                  <a:schemeClr val="bg1">
                    <a:lumMod val="85000"/>
                  </a:schemeClr>
                </a:solidFill>
              </a:rPr>
              <a:t> </a:t>
            </a:r>
            <a:r>
              <a:rPr lang="es-ES" sz="2800" b="0" dirty="0" err="1" smtClean="0">
                <a:solidFill>
                  <a:schemeClr val="bg1">
                    <a:lumMod val="85000"/>
                  </a:schemeClr>
                </a:solidFill>
              </a:rPr>
              <a:t>makes</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deeper</a:t>
            </a:r>
            <a:r>
              <a:rPr lang="es-ES" sz="2800" b="0" dirty="0" smtClean="0">
                <a:solidFill>
                  <a:schemeClr val="bg1">
                    <a:lumMod val="85000"/>
                  </a:schemeClr>
                </a:solidFill>
              </a:rPr>
              <a:t>, </a:t>
            </a:r>
            <a:r>
              <a:rPr lang="es-ES" sz="2800" b="0" dirty="0" err="1" smtClean="0">
                <a:solidFill>
                  <a:schemeClr val="bg1">
                    <a:lumMod val="85000"/>
                  </a:schemeClr>
                </a:solidFill>
              </a:rPr>
              <a:t>photon</a:t>
            </a:r>
            <a:r>
              <a:rPr lang="es-ES" sz="2800" b="0" dirty="0" smtClean="0">
                <a:solidFill>
                  <a:schemeClr val="bg1">
                    <a:lumMod val="85000"/>
                  </a:schemeClr>
                </a:solidFill>
              </a:rPr>
              <a:t> </a:t>
            </a:r>
            <a:r>
              <a:rPr lang="es-ES" sz="2800" b="0" dirty="0" err="1" smtClean="0">
                <a:solidFill>
                  <a:schemeClr val="bg1">
                    <a:lumMod val="85000"/>
                  </a:schemeClr>
                </a:solidFill>
              </a:rPr>
              <a:t>pressure</a:t>
            </a:r>
            <a:r>
              <a:rPr lang="es-ES" sz="2800" b="0" dirty="0" smtClean="0">
                <a:solidFill>
                  <a:schemeClr val="bg1">
                    <a:lumMod val="85000"/>
                  </a:schemeClr>
                </a:solidFill>
              </a:rPr>
              <a:t> </a:t>
            </a:r>
            <a:r>
              <a:rPr lang="es-ES" sz="2800" b="0" dirty="0" err="1" smtClean="0">
                <a:solidFill>
                  <a:schemeClr val="bg1">
                    <a:lumMod val="85000"/>
                  </a:schemeClr>
                </a:solidFill>
              </a:rPr>
              <a:t>pushes</a:t>
            </a:r>
            <a:r>
              <a:rPr lang="es-ES" sz="2800" b="0" dirty="0" smtClean="0">
                <a:solidFill>
                  <a:schemeClr val="bg1">
                    <a:lumMod val="85000"/>
                  </a:schemeClr>
                </a:solidFill>
              </a:rPr>
              <a:t> back  </a:t>
            </a:r>
            <a:r>
              <a:rPr lang="es-ES" sz="2800" b="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baryon</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acoustic</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oscillations</a:t>
            </a:r>
            <a:endParaRPr lang="es-ES" sz="2800" b="0" dirty="0" smtClean="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Universe</a:t>
            </a:r>
            <a:r>
              <a:rPr lang="es-ES" sz="2800" b="0" dirty="0" smtClean="0">
                <a:solidFill>
                  <a:schemeClr val="bg1">
                    <a:lumMod val="85000"/>
                  </a:schemeClr>
                </a:solidFill>
              </a:rPr>
              <a:t> </a:t>
            </a:r>
            <a:r>
              <a:rPr lang="es-ES" sz="2800" b="0" dirty="0" err="1" smtClean="0">
                <a:solidFill>
                  <a:schemeClr val="bg1">
                    <a:lumMod val="85000"/>
                  </a:schemeClr>
                </a:solidFill>
              </a:rPr>
              <a:t>becomes</a:t>
            </a:r>
            <a:r>
              <a:rPr lang="es-ES" sz="2800" b="0" dirty="0" smtClean="0">
                <a:solidFill>
                  <a:schemeClr val="bg1">
                    <a:lumMod val="85000"/>
                  </a:schemeClr>
                </a:solidFill>
              </a:rPr>
              <a:t> </a:t>
            </a:r>
            <a:r>
              <a:rPr lang="es-ES" sz="2800" b="0" dirty="0" err="1" smtClean="0">
                <a:solidFill>
                  <a:schemeClr val="bg1">
                    <a:lumMod val="85000"/>
                  </a:schemeClr>
                </a:solidFill>
              </a:rPr>
              <a:t>transparent</a:t>
            </a:r>
            <a:r>
              <a:rPr lang="es-ES" sz="2800" b="0" dirty="0" smtClean="0">
                <a:solidFill>
                  <a:schemeClr val="bg1">
                    <a:lumMod val="85000"/>
                  </a:schemeClr>
                </a:solidFill>
              </a:rPr>
              <a:t>, </a:t>
            </a:r>
            <a:r>
              <a:rPr lang="es-ES" sz="2800" b="0" dirty="0" err="1" smtClean="0">
                <a:solidFill>
                  <a:schemeClr val="bg1">
                    <a:lumMod val="85000"/>
                  </a:schemeClr>
                </a:solidFill>
              </a:rPr>
              <a:t>photons</a:t>
            </a:r>
            <a:r>
              <a:rPr lang="es-ES" sz="2800" b="0" dirty="0" smtClean="0">
                <a:solidFill>
                  <a:schemeClr val="bg1">
                    <a:lumMod val="85000"/>
                  </a:schemeClr>
                </a:solidFill>
              </a:rPr>
              <a:t> </a:t>
            </a:r>
            <a:r>
              <a:rPr lang="es-ES" sz="2800" b="0" dirty="0" err="1" smtClean="0">
                <a:solidFill>
                  <a:schemeClr val="bg1">
                    <a:lumMod val="85000"/>
                  </a:schemeClr>
                </a:solidFill>
              </a:rPr>
              <a:t>emitted</a:t>
            </a:r>
            <a:r>
              <a:rPr lang="es-ES" sz="2800" b="0" dirty="0" smtClean="0">
                <a:solidFill>
                  <a:schemeClr val="bg1">
                    <a:lumMod val="85000"/>
                  </a:schemeClr>
                </a:solidFill>
              </a:rPr>
              <a:t> capture </a:t>
            </a:r>
            <a:r>
              <a:rPr lang="es-ES" sz="2800" b="0" dirty="0" err="1" smtClean="0">
                <a:solidFill>
                  <a:schemeClr val="bg1">
                    <a:lumMod val="85000"/>
                  </a:schemeClr>
                </a:solidFill>
              </a:rPr>
              <a:t>these</a:t>
            </a:r>
            <a:r>
              <a:rPr lang="es-ES" sz="2800" b="0" dirty="0" smtClean="0">
                <a:solidFill>
                  <a:schemeClr val="bg1">
                    <a:lumMod val="85000"/>
                  </a:schemeClr>
                </a:solidFill>
              </a:rPr>
              <a:t> </a:t>
            </a:r>
            <a:r>
              <a:rPr lang="es-ES" sz="2800" b="0" dirty="0" err="1" smtClean="0">
                <a:solidFill>
                  <a:schemeClr val="bg1">
                    <a:lumMod val="85000"/>
                  </a:schemeClr>
                </a:solidFill>
              </a:rPr>
              <a:t>features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Theorist</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we</a:t>
            </a:r>
            <a:r>
              <a:rPr lang="es-ES" sz="2800" b="0" dirty="0" smtClean="0">
                <a:solidFill>
                  <a:schemeClr val="bg1">
                    <a:lumMod val="85000"/>
                  </a:schemeClr>
                </a:solidFill>
              </a:rPr>
              <a:t> can </a:t>
            </a:r>
            <a:r>
              <a:rPr lang="es-ES" sz="2800" b="0" dirty="0" err="1" smtClean="0">
                <a:solidFill>
                  <a:schemeClr val="bg1">
                    <a:lumMod val="85000"/>
                  </a:schemeClr>
                </a:solidFill>
              </a:rPr>
              <a:t>model</a:t>
            </a:r>
            <a:r>
              <a:rPr lang="es-ES" sz="2800" b="0" dirty="0" smtClean="0">
                <a:solidFill>
                  <a:schemeClr val="bg1">
                    <a:lumMod val="85000"/>
                  </a:schemeClr>
                </a:solidFill>
              </a:rPr>
              <a:t> and </a:t>
            </a:r>
            <a:r>
              <a:rPr lang="es-ES" sz="2800" b="0" dirty="0" err="1" smtClean="0">
                <a:solidFill>
                  <a:schemeClr val="bg1">
                    <a:lumMod val="85000"/>
                  </a:schemeClr>
                </a:solidFill>
              </a:rPr>
              <a:t>predict</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a:t>
            </a:r>
            <a:r>
              <a:rPr lang="es-ES" sz="2800" b="0" dirty="0" err="1" smtClean="0">
                <a:solidFill>
                  <a:schemeClr val="bg1">
                    <a:lumMod val="85000"/>
                  </a:schemeClr>
                </a:solidFill>
              </a:rPr>
              <a:t>first</a:t>
            </a:r>
            <a:r>
              <a:rPr lang="es-ES" sz="2800" b="0" dirty="0" smtClean="0">
                <a:solidFill>
                  <a:schemeClr val="bg1">
                    <a:lumMod val="85000"/>
                  </a:schemeClr>
                </a:solidFill>
              </a:rPr>
              <a:t> </a:t>
            </a:r>
            <a:r>
              <a:rPr lang="es-ES" sz="2800" b="0" dirty="0" err="1" smtClean="0">
                <a:solidFill>
                  <a:schemeClr val="bg1">
                    <a:lumMod val="85000"/>
                  </a:schemeClr>
                </a:solidFill>
              </a:rPr>
              <a:t>principles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Observer</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sensitivity</a:t>
            </a:r>
            <a:r>
              <a:rPr lang="es-ES" sz="2800" b="0" dirty="0" smtClean="0">
                <a:solidFill>
                  <a:schemeClr val="bg1">
                    <a:lumMod val="85000"/>
                  </a:schemeClr>
                </a:solidFill>
              </a:rPr>
              <a:t> of observables to </a:t>
            </a:r>
            <a:r>
              <a:rPr lang="es-ES" sz="2800" b="0" dirty="0" err="1" smtClean="0">
                <a:solidFill>
                  <a:schemeClr val="bg1">
                    <a:lumMod val="85000"/>
                  </a:schemeClr>
                </a:solidFill>
              </a:rPr>
              <a:t>predictions</a:t>
            </a:r>
            <a:r>
              <a:rPr lang="es-ES" sz="2800" b="0" dirty="0" smtClean="0">
                <a:solidFill>
                  <a:schemeClr val="bg1">
                    <a:lumMod val="85000"/>
                  </a:schemeClr>
                </a:solidFill>
              </a:rPr>
              <a:t>  </a:t>
            </a:r>
          </a:p>
        </p:txBody>
      </p:sp>
      <p:pic>
        <p:nvPicPr>
          <p:cNvPr id="12" name="Picture 3"/>
          <p:cNvPicPr>
            <a:picLocks noChangeAspect="1"/>
          </p:cNvPicPr>
          <p:nvPr/>
        </p:nvPicPr>
        <p:blipFill>
          <a:blip r:embed="rId3"/>
          <a:stretch>
            <a:fillRect/>
          </a:stretch>
        </p:blipFill>
        <p:spPr>
          <a:xfrm>
            <a:off x="9091425" y="5969705"/>
            <a:ext cx="6228785" cy="3114393"/>
          </a:xfrm>
          <a:prstGeom prst="rect">
            <a:avLst/>
          </a:prstGeom>
        </p:spPr>
      </p:pic>
      <p:pic>
        <p:nvPicPr>
          <p:cNvPr id="13" name="Imagen 12"/>
          <p:cNvPicPr>
            <a:picLocks noChangeAspect="1"/>
          </p:cNvPicPr>
          <p:nvPr/>
        </p:nvPicPr>
        <p:blipFill>
          <a:blip r:embed="rId4"/>
          <a:stretch>
            <a:fillRect/>
          </a:stretch>
        </p:blipFill>
        <p:spPr>
          <a:xfrm>
            <a:off x="1405250" y="5962888"/>
            <a:ext cx="6728097" cy="3166163"/>
          </a:xfrm>
          <a:prstGeom prst="rect">
            <a:avLst/>
          </a:prstGeom>
        </p:spPr>
      </p:pic>
      <p:sp>
        <p:nvSpPr>
          <p:cNvPr id="14" name="CuadroTexto 13"/>
          <p:cNvSpPr txBox="1"/>
          <p:nvPr/>
        </p:nvSpPr>
        <p:spPr>
          <a:xfrm>
            <a:off x="3977190" y="9236901"/>
            <a:ext cx="98889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0" i="1" u="none" strike="noStrike" cap="none" spc="0" normalizeH="0" baseline="0" dirty="0" err="1" smtClean="0">
                <a:ln>
                  <a:noFill/>
                </a:ln>
                <a:solidFill>
                  <a:srgbClr val="000000"/>
                </a:solidFill>
                <a:effectLst/>
                <a:uFillTx/>
                <a:sym typeface="Helvetica Neue"/>
              </a:rPr>
              <a:t>Projected</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sky</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from</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raw</a:t>
            </a:r>
            <a:r>
              <a:rPr kumimoji="0" lang="es-ES" sz="2400" b="0" i="1" u="none" strike="noStrike" cap="none" spc="0" normalizeH="0" dirty="0" smtClean="0">
                <a:ln>
                  <a:noFill/>
                </a:ln>
                <a:solidFill>
                  <a:srgbClr val="000000"/>
                </a:solidFill>
                <a:effectLst/>
                <a:uFillTx/>
                <a:sym typeface="Helvetica Neue"/>
              </a:rPr>
              <a:t>’ to 10**5 </a:t>
            </a:r>
            <a:r>
              <a:rPr kumimoji="0" lang="es-ES" sz="2400" b="0" i="1" u="none" strike="noStrike" cap="none" spc="0" normalizeH="0" dirty="0" err="1" smtClean="0">
                <a:ln>
                  <a:noFill/>
                </a:ln>
                <a:solidFill>
                  <a:srgbClr val="000000"/>
                </a:solidFill>
                <a:effectLst/>
                <a:uFillTx/>
                <a:sym typeface="Helvetica Neue"/>
              </a:rPr>
              <a:t>contrast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enhancement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Credit</a:t>
            </a:r>
            <a:r>
              <a:rPr lang="es-ES" b="0" i="1" dirty="0" smtClean="0"/>
              <a:t>: WMAP</a:t>
            </a:r>
            <a:endParaRPr kumimoji="0" lang="es-ES" sz="2400" b="0" i="1" u="none" strike="noStrike" cap="none" spc="0" normalizeH="0" baseline="0" dirty="0">
              <a:ln>
                <a:noFill/>
              </a:ln>
              <a:solidFill>
                <a:srgbClr val="000000"/>
              </a:solidFill>
              <a:effectLst/>
              <a:uFillTx/>
              <a:sym typeface="Helvetica Neue"/>
            </a:endParaRPr>
          </a:p>
        </p:txBody>
      </p:sp>
      <p:sp>
        <p:nvSpPr>
          <p:cNvPr id="15" name="CuadroTexto 14"/>
          <p:cNvSpPr txBox="1"/>
          <p:nvPr/>
        </p:nvSpPr>
        <p:spPr>
          <a:xfrm>
            <a:off x="2621198" y="7092125"/>
            <a:ext cx="430899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FF0000"/>
                </a:solidFill>
                <a:effectLst/>
                <a:uFillTx/>
                <a:latin typeface="Helvetica Neue"/>
                <a:ea typeface="Helvetica Neue"/>
                <a:cs typeface="Helvetica Neue"/>
                <a:sym typeface="Helvetica Neue"/>
              </a:rPr>
              <a:t>2.7 K </a:t>
            </a:r>
            <a:r>
              <a:rPr kumimoji="0" lang="es-ES" sz="2400" b="1" i="0" u="none" strike="noStrike" cap="none" spc="0" normalizeH="0" baseline="0" dirty="0" err="1" smtClean="0">
                <a:ln>
                  <a:noFill/>
                </a:ln>
                <a:solidFill>
                  <a:srgbClr val="FF0000"/>
                </a:solidFill>
                <a:effectLst/>
                <a:uFillTx/>
                <a:latin typeface="Helvetica Neue"/>
                <a:ea typeface="Helvetica Neue"/>
                <a:cs typeface="Helvetica Neue"/>
                <a:sym typeface="Helvetica Neue"/>
              </a:rPr>
              <a:t>black</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body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all-sky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uniform</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emission</a:t>
            </a:r>
            <a:endParaRPr kumimoji="0" lang="es-ES" sz="24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793109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leftover radiation from the early Universe with an imprint of its conditions</a:t>
            </a:r>
            <a:endParaRPr lang="en-US" sz="4551" kern="1200" dirty="0">
              <a:solidFill>
                <a:schemeClr val="accent5">
                  <a:lumMod val="75000"/>
                </a:schemeClr>
              </a:solidFill>
              <a:latin typeface="+mj-lt"/>
              <a:ea typeface="+mj-ea"/>
              <a:cs typeface="+mj-cs"/>
            </a:endParaRPr>
          </a:p>
        </p:txBody>
      </p:sp>
      <p:sp>
        <p:nvSpPr>
          <p:cNvPr id="11" name="CuadroTexto 10"/>
          <p:cNvSpPr txBox="1"/>
          <p:nvPr/>
        </p:nvSpPr>
        <p:spPr>
          <a:xfrm>
            <a:off x="838638" y="1801996"/>
            <a:ext cx="1525159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smtClean="0">
                <a:ln>
                  <a:noFill/>
                </a:ln>
                <a:solidFill>
                  <a:schemeClr val="bg1">
                    <a:lumMod val="85000"/>
                  </a:schemeClr>
                </a:solidFill>
                <a:effectLst/>
                <a:uFillTx/>
                <a:sym typeface="Helvetica Neue"/>
              </a:rPr>
              <a:t>Quantum</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fluctuations</a:t>
            </a:r>
            <a:r>
              <a:rPr kumimoji="0" lang="es-ES" sz="2800" b="0" i="0" u="none" strike="noStrike" cap="none" spc="0" normalizeH="0" dirty="0" smtClean="0">
                <a:ln>
                  <a:noFill/>
                </a:ln>
                <a:solidFill>
                  <a:schemeClr val="bg1">
                    <a:lumMod val="85000"/>
                  </a:schemeClr>
                </a:solidFill>
                <a:effectLst/>
                <a:uFillTx/>
                <a:sym typeface="Helvetica Neue"/>
              </a:rPr>
              <a:t> of </a:t>
            </a:r>
            <a:r>
              <a:rPr kumimoji="0" lang="es-ES" sz="2800" b="0" i="0" u="none" strike="noStrike" cap="none" spc="0" normalizeH="0" dirty="0" err="1" smtClean="0">
                <a:ln>
                  <a:noFill/>
                </a:ln>
                <a:solidFill>
                  <a:schemeClr val="bg1">
                    <a:lumMod val="85000"/>
                  </a:schemeClr>
                </a:solidFill>
                <a:effectLst/>
                <a:uFillTx/>
                <a:sym typeface="Helvetica Neue"/>
              </a:rPr>
              <a:t>inflaton</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field</a:t>
            </a:r>
            <a:r>
              <a:rPr kumimoji="0" lang="es-ES" sz="2800" b="0" i="0" u="none" strike="noStrike" cap="none" spc="0" normalizeH="0" dirty="0" smtClean="0">
                <a:ln>
                  <a:noFill/>
                </a:ln>
                <a:solidFill>
                  <a:schemeClr val="bg1">
                    <a:lumMod val="85000"/>
                  </a:schemeClr>
                </a:solidFill>
                <a:effectLst/>
                <a:uFillTx/>
                <a:sym typeface="Helvetica Neue"/>
              </a:rPr>
              <a:t> lead to </a:t>
            </a:r>
            <a:r>
              <a:rPr kumimoji="0" lang="es-ES" sz="2800" b="0" i="0" u="none" strike="noStrike" cap="none" spc="0" normalizeH="0" dirty="0" err="1" smtClean="0">
                <a:ln>
                  <a:noFill/>
                </a:ln>
                <a:solidFill>
                  <a:schemeClr val="bg1">
                    <a:lumMod val="85000"/>
                  </a:schemeClr>
                </a:solidFill>
                <a:effectLst/>
                <a:uFillTx/>
                <a:sym typeface="Helvetica Neue"/>
              </a:rPr>
              <a:t>over</a:t>
            </a:r>
            <a:r>
              <a:rPr kumimoji="0" lang="es-ES" sz="2800" b="0" i="0" u="none" strike="noStrike" cap="none" spc="0" normalizeH="0" dirty="0" smtClean="0">
                <a:ln>
                  <a:noFill/>
                </a:ln>
                <a:solidFill>
                  <a:schemeClr val="bg1">
                    <a:lumMod val="85000"/>
                  </a:schemeClr>
                </a:solidFill>
                <a:effectLst/>
                <a:uFillTx/>
                <a:sym typeface="Helvetica Neue"/>
              </a:rPr>
              <a:t> and </a:t>
            </a:r>
            <a:r>
              <a:rPr kumimoji="0" lang="es-ES" sz="2800" b="0" i="0" u="none" strike="noStrike" cap="none" spc="0" normalizeH="0" dirty="0" err="1" smtClean="0">
                <a:ln>
                  <a:noFill/>
                </a:ln>
                <a:solidFill>
                  <a:schemeClr val="bg1">
                    <a:lumMod val="85000"/>
                  </a:schemeClr>
                </a:solidFill>
                <a:effectLst/>
                <a:uFillTx/>
                <a:sym typeface="Helvetica Neue"/>
              </a:rPr>
              <a:t>under</a:t>
            </a:r>
            <a:r>
              <a:rPr lang="es-ES" sz="2800" b="0" dirty="0">
                <a:solidFill>
                  <a:schemeClr val="bg1">
                    <a:lumMod val="85000"/>
                  </a:schemeClr>
                </a:solidFill>
              </a:rPr>
              <a:t> </a:t>
            </a:r>
            <a:r>
              <a:rPr lang="es-ES" sz="2800" b="0" dirty="0" err="1" smtClean="0">
                <a:solidFill>
                  <a:schemeClr val="bg1">
                    <a:lumMod val="85000"/>
                  </a:schemeClr>
                </a:solidFill>
              </a:rPr>
              <a:t>densities</a:t>
            </a:r>
            <a:r>
              <a:rPr lang="es-ES" sz="2800" b="0" dirty="0" smtClean="0">
                <a:solidFill>
                  <a:schemeClr val="bg1">
                    <a:lumMod val="85000"/>
                  </a:schemeClr>
                </a:solidFill>
              </a:rPr>
              <a:t> of </a:t>
            </a:r>
            <a:r>
              <a:rPr lang="es-ES" sz="2800" b="0" dirty="0" err="1" smtClean="0">
                <a:solidFill>
                  <a:schemeClr val="bg1">
                    <a:lumMod val="85000"/>
                  </a:schemeClr>
                </a:solidFill>
              </a:rPr>
              <a:t>matter</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tx1"/>
                </a:solidFill>
              </a:rPr>
              <a:t>Gravity</a:t>
            </a:r>
            <a:r>
              <a:rPr lang="es-ES" sz="2800" b="0" dirty="0" smtClean="0">
                <a:solidFill>
                  <a:schemeClr val="tx1"/>
                </a:solidFill>
              </a:rPr>
              <a:t> </a:t>
            </a:r>
            <a:r>
              <a:rPr lang="es-ES" sz="2800" b="0" dirty="0" err="1" smtClean="0">
                <a:solidFill>
                  <a:schemeClr val="tx1"/>
                </a:solidFill>
              </a:rPr>
              <a:t>makes</a:t>
            </a:r>
            <a:r>
              <a:rPr lang="es-ES" sz="2800" b="0" dirty="0" smtClean="0">
                <a:solidFill>
                  <a:schemeClr val="tx1"/>
                </a:solidFill>
              </a:rPr>
              <a:t> </a:t>
            </a:r>
            <a:r>
              <a:rPr lang="es-ES" sz="2800" b="0" dirty="0" err="1" smtClean="0">
                <a:solidFill>
                  <a:schemeClr val="tx1"/>
                </a:solidFill>
              </a:rPr>
              <a:t>them</a:t>
            </a:r>
            <a:r>
              <a:rPr lang="es-ES" sz="2800" b="0" dirty="0" smtClean="0">
                <a:solidFill>
                  <a:schemeClr val="tx1"/>
                </a:solidFill>
              </a:rPr>
              <a:t> </a:t>
            </a:r>
            <a:r>
              <a:rPr lang="es-ES" sz="2800" b="0" dirty="0" err="1" smtClean="0">
                <a:solidFill>
                  <a:schemeClr val="tx1"/>
                </a:solidFill>
              </a:rPr>
              <a:t>deeper</a:t>
            </a:r>
            <a:r>
              <a:rPr lang="es-ES" sz="2800" b="0" dirty="0" smtClean="0">
                <a:solidFill>
                  <a:schemeClr val="tx1"/>
                </a:solidFill>
              </a:rPr>
              <a:t>, </a:t>
            </a:r>
            <a:r>
              <a:rPr lang="es-ES" sz="2800" b="0" dirty="0" err="1" smtClean="0">
                <a:solidFill>
                  <a:schemeClr val="tx1"/>
                </a:solidFill>
              </a:rPr>
              <a:t>photon</a:t>
            </a:r>
            <a:r>
              <a:rPr lang="es-ES" sz="2800" b="0" dirty="0" smtClean="0">
                <a:solidFill>
                  <a:schemeClr val="tx1"/>
                </a:solidFill>
              </a:rPr>
              <a:t> </a:t>
            </a:r>
            <a:r>
              <a:rPr lang="es-ES" sz="2800" b="0" dirty="0" err="1" smtClean="0">
                <a:solidFill>
                  <a:schemeClr val="tx1"/>
                </a:solidFill>
              </a:rPr>
              <a:t>pressure</a:t>
            </a:r>
            <a:r>
              <a:rPr lang="es-ES" sz="2800" b="0" dirty="0" smtClean="0">
                <a:solidFill>
                  <a:schemeClr val="tx1"/>
                </a:solidFill>
              </a:rPr>
              <a:t> </a:t>
            </a:r>
            <a:r>
              <a:rPr lang="es-ES" sz="2800" b="0" dirty="0" err="1" smtClean="0">
                <a:solidFill>
                  <a:schemeClr val="tx1"/>
                </a:solidFill>
              </a:rPr>
              <a:t>pushes</a:t>
            </a:r>
            <a:r>
              <a:rPr lang="es-ES" sz="2800" b="0" dirty="0" smtClean="0">
                <a:solidFill>
                  <a:schemeClr val="tx1"/>
                </a:solidFill>
              </a:rPr>
              <a:t> back  </a:t>
            </a:r>
            <a:r>
              <a:rPr lang="es-ES" sz="2800" b="0" dirty="0" smtClean="0">
                <a:solidFill>
                  <a:schemeClr val="tx1"/>
                </a:solidFill>
                <a:sym typeface="Wingdings" panose="05000000000000000000" pitchFamily="2" charset="2"/>
              </a:rPr>
              <a:t> </a:t>
            </a:r>
            <a:r>
              <a:rPr lang="es-ES" sz="2800" dirty="0" err="1" smtClean="0">
                <a:solidFill>
                  <a:schemeClr val="tx1"/>
                </a:solidFill>
                <a:sym typeface="Wingdings" panose="05000000000000000000" pitchFamily="2" charset="2"/>
              </a:rPr>
              <a:t>baryon</a:t>
            </a:r>
            <a:r>
              <a:rPr lang="es-ES" sz="2800" dirty="0" smtClean="0">
                <a:solidFill>
                  <a:schemeClr val="tx1"/>
                </a:solidFill>
                <a:sym typeface="Wingdings" panose="05000000000000000000" pitchFamily="2" charset="2"/>
              </a:rPr>
              <a:t> </a:t>
            </a:r>
            <a:r>
              <a:rPr lang="es-ES" sz="2800" dirty="0" err="1" smtClean="0">
                <a:solidFill>
                  <a:schemeClr val="tx1"/>
                </a:solidFill>
                <a:sym typeface="Wingdings" panose="05000000000000000000" pitchFamily="2" charset="2"/>
              </a:rPr>
              <a:t>acoustic</a:t>
            </a:r>
            <a:r>
              <a:rPr lang="es-ES" sz="2800" dirty="0" smtClean="0">
                <a:solidFill>
                  <a:schemeClr val="tx1"/>
                </a:solidFill>
                <a:sym typeface="Wingdings" panose="05000000000000000000" pitchFamily="2" charset="2"/>
              </a:rPr>
              <a:t> </a:t>
            </a:r>
            <a:r>
              <a:rPr lang="es-ES" sz="2800" dirty="0" err="1" smtClean="0">
                <a:solidFill>
                  <a:schemeClr val="tx1"/>
                </a:solidFill>
                <a:sym typeface="Wingdings" panose="05000000000000000000" pitchFamily="2" charset="2"/>
              </a:rPr>
              <a:t>oscillations</a:t>
            </a:r>
            <a:endParaRPr lang="es-ES" sz="2800" b="0" dirty="0" smtClean="0">
              <a:solidFill>
                <a:schemeClr val="tx1"/>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Universe</a:t>
            </a:r>
            <a:r>
              <a:rPr lang="es-ES" sz="2800" b="0" dirty="0" smtClean="0">
                <a:solidFill>
                  <a:schemeClr val="bg1">
                    <a:lumMod val="85000"/>
                  </a:schemeClr>
                </a:solidFill>
              </a:rPr>
              <a:t> </a:t>
            </a:r>
            <a:r>
              <a:rPr lang="es-ES" sz="2800" b="0" dirty="0" err="1" smtClean="0">
                <a:solidFill>
                  <a:schemeClr val="bg1">
                    <a:lumMod val="85000"/>
                  </a:schemeClr>
                </a:solidFill>
              </a:rPr>
              <a:t>becomes</a:t>
            </a:r>
            <a:r>
              <a:rPr lang="es-ES" sz="2800" b="0" dirty="0" smtClean="0">
                <a:solidFill>
                  <a:schemeClr val="bg1">
                    <a:lumMod val="85000"/>
                  </a:schemeClr>
                </a:solidFill>
              </a:rPr>
              <a:t> </a:t>
            </a:r>
            <a:r>
              <a:rPr lang="es-ES" sz="2800" b="0" dirty="0" err="1" smtClean="0">
                <a:solidFill>
                  <a:schemeClr val="bg1">
                    <a:lumMod val="85000"/>
                  </a:schemeClr>
                </a:solidFill>
              </a:rPr>
              <a:t>transparent</a:t>
            </a:r>
            <a:r>
              <a:rPr lang="es-ES" sz="2800" b="0" dirty="0" smtClean="0">
                <a:solidFill>
                  <a:schemeClr val="bg1">
                    <a:lumMod val="85000"/>
                  </a:schemeClr>
                </a:solidFill>
              </a:rPr>
              <a:t>, </a:t>
            </a:r>
            <a:r>
              <a:rPr lang="es-ES" sz="2800" b="0" dirty="0" err="1" smtClean="0">
                <a:solidFill>
                  <a:schemeClr val="bg1">
                    <a:lumMod val="85000"/>
                  </a:schemeClr>
                </a:solidFill>
              </a:rPr>
              <a:t>photons</a:t>
            </a:r>
            <a:r>
              <a:rPr lang="es-ES" sz="2800" b="0" dirty="0" smtClean="0">
                <a:solidFill>
                  <a:schemeClr val="bg1">
                    <a:lumMod val="85000"/>
                  </a:schemeClr>
                </a:solidFill>
              </a:rPr>
              <a:t> </a:t>
            </a:r>
            <a:r>
              <a:rPr lang="es-ES" sz="2800" b="0" dirty="0" err="1" smtClean="0">
                <a:solidFill>
                  <a:schemeClr val="bg1">
                    <a:lumMod val="85000"/>
                  </a:schemeClr>
                </a:solidFill>
              </a:rPr>
              <a:t>emitted</a:t>
            </a:r>
            <a:r>
              <a:rPr lang="es-ES" sz="2800" b="0" dirty="0" smtClean="0">
                <a:solidFill>
                  <a:schemeClr val="bg1">
                    <a:lumMod val="85000"/>
                  </a:schemeClr>
                </a:solidFill>
              </a:rPr>
              <a:t> capture </a:t>
            </a:r>
            <a:r>
              <a:rPr lang="es-ES" sz="2800" b="0" dirty="0" err="1" smtClean="0">
                <a:solidFill>
                  <a:schemeClr val="bg1">
                    <a:lumMod val="85000"/>
                  </a:schemeClr>
                </a:solidFill>
              </a:rPr>
              <a:t>these</a:t>
            </a:r>
            <a:r>
              <a:rPr lang="es-ES" sz="2800" b="0" dirty="0" smtClean="0">
                <a:solidFill>
                  <a:schemeClr val="bg1">
                    <a:lumMod val="85000"/>
                  </a:schemeClr>
                </a:solidFill>
              </a:rPr>
              <a:t> </a:t>
            </a:r>
            <a:r>
              <a:rPr lang="es-ES" sz="2800" b="0" dirty="0" err="1" smtClean="0">
                <a:solidFill>
                  <a:schemeClr val="bg1">
                    <a:lumMod val="85000"/>
                  </a:schemeClr>
                </a:solidFill>
              </a:rPr>
              <a:t>features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Theorist</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we</a:t>
            </a:r>
            <a:r>
              <a:rPr lang="es-ES" sz="2800" b="0" dirty="0" smtClean="0">
                <a:solidFill>
                  <a:schemeClr val="bg1">
                    <a:lumMod val="85000"/>
                  </a:schemeClr>
                </a:solidFill>
              </a:rPr>
              <a:t> can </a:t>
            </a:r>
            <a:r>
              <a:rPr lang="es-ES" sz="2800" b="0" dirty="0" err="1" smtClean="0">
                <a:solidFill>
                  <a:schemeClr val="bg1">
                    <a:lumMod val="85000"/>
                  </a:schemeClr>
                </a:solidFill>
              </a:rPr>
              <a:t>model</a:t>
            </a:r>
            <a:r>
              <a:rPr lang="es-ES" sz="2800" b="0" dirty="0" smtClean="0">
                <a:solidFill>
                  <a:schemeClr val="bg1">
                    <a:lumMod val="85000"/>
                  </a:schemeClr>
                </a:solidFill>
              </a:rPr>
              <a:t> and </a:t>
            </a:r>
            <a:r>
              <a:rPr lang="es-ES" sz="2800" b="0" dirty="0" err="1" smtClean="0">
                <a:solidFill>
                  <a:schemeClr val="bg1">
                    <a:lumMod val="85000"/>
                  </a:schemeClr>
                </a:solidFill>
              </a:rPr>
              <a:t>predict</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a:t>
            </a:r>
            <a:r>
              <a:rPr lang="es-ES" sz="2800" b="0" dirty="0" err="1" smtClean="0">
                <a:solidFill>
                  <a:schemeClr val="bg1">
                    <a:lumMod val="85000"/>
                  </a:schemeClr>
                </a:solidFill>
              </a:rPr>
              <a:t>first</a:t>
            </a:r>
            <a:r>
              <a:rPr lang="es-ES" sz="2800" b="0" dirty="0" smtClean="0">
                <a:solidFill>
                  <a:schemeClr val="bg1">
                    <a:lumMod val="85000"/>
                  </a:schemeClr>
                </a:solidFill>
              </a:rPr>
              <a:t> </a:t>
            </a:r>
            <a:r>
              <a:rPr lang="es-ES" sz="2800" b="0" dirty="0" err="1" smtClean="0">
                <a:solidFill>
                  <a:schemeClr val="bg1">
                    <a:lumMod val="85000"/>
                  </a:schemeClr>
                </a:solidFill>
              </a:rPr>
              <a:t>principles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Observer</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sensitivity</a:t>
            </a:r>
            <a:r>
              <a:rPr lang="es-ES" sz="2800" b="0" dirty="0" smtClean="0">
                <a:solidFill>
                  <a:schemeClr val="bg1">
                    <a:lumMod val="85000"/>
                  </a:schemeClr>
                </a:solidFill>
              </a:rPr>
              <a:t> of observables to </a:t>
            </a:r>
            <a:r>
              <a:rPr lang="es-ES" sz="2800" b="0" dirty="0" err="1" smtClean="0">
                <a:solidFill>
                  <a:schemeClr val="bg1">
                    <a:lumMod val="85000"/>
                  </a:schemeClr>
                </a:solidFill>
              </a:rPr>
              <a:t>predictions</a:t>
            </a:r>
            <a:r>
              <a:rPr lang="es-ES" sz="2800" b="0" dirty="0" smtClean="0">
                <a:solidFill>
                  <a:schemeClr val="bg1">
                    <a:lumMod val="85000"/>
                  </a:schemeClr>
                </a:solidFill>
              </a:rPr>
              <a:t>  </a:t>
            </a:r>
          </a:p>
        </p:txBody>
      </p:sp>
      <p:pic>
        <p:nvPicPr>
          <p:cNvPr id="12" name="Picture 3"/>
          <p:cNvPicPr>
            <a:picLocks noChangeAspect="1"/>
          </p:cNvPicPr>
          <p:nvPr/>
        </p:nvPicPr>
        <p:blipFill>
          <a:blip r:embed="rId3"/>
          <a:stretch>
            <a:fillRect/>
          </a:stretch>
        </p:blipFill>
        <p:spPr>
          <a:xfrm>
            <a:off x="9091425" y="5969705"/>
            <a:ext cx="6228785" cy="3114393"/>
          </a:xfrm>
          <a:prstGeom prst="rect">
            <a:avLst/>
          </a:prstGeom>
        </p:spPr>
      </p:pic>
      <p:pic>
        <p:nvPicPr>
          <p:cNvPr id="13" name="Imagen 12"/>
          <p:cNvPicPr>
            <a:picLocks noChangeAspect="1"/>
          </p:cNvPicPr>
          <p:nvPr/>
        </p:nvPicPr>
        <p:blipFill>
          <a:blip r:embed="rId4"/>
          <a:stretch>
            <a:fillRect/>
          </a:stretch>
        </p:blipFill>
        <p:spPr>
          <a:xfrm>
            <a:off x="1405250" y="5962888"/>
            <a:ext cx="6728097" cy="3166163"/>
          </a:xfrm>
          <a:prstGeom prst="rect">
            <a:avLst/>
          </a:prstGeom>
        </p:spPr>
      </p:pic>
      <p:sp>
        <p:nvSpPr>
          <p:cNvPr id="14" name="CuadroTexto 13"/>
          <p:cNvSpPr txBox="1"/>
          <p:nvPr/>
        </p:nvSpPr>
        <p:spPr>
          <a:xfrm>
            <a:off x="3977190" y="9236901"/>
            <a:ext cx="98889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0" i="1" u="none" strike="noStrike" cap="none" spc="0" normalizeH="0" baseline="0" dirty="0" err="1" smtClean="0">
                <a:ln>
                  <a:noFill/>
                </a:ln>
                <a:solidFill>
                  <a:srgbClr val="000000"/>
                </a:solidFill>
                <a:effectLst/>
                <a:uFillTx/>
                <a:sym typeface="Helvetica Neue"/>
              </a:rPr>
              <a:t>Projected</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sky</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from</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raw</a:t>
            </a:r>
            <a:r>
              <a:rPr kumimoji="0" lang="es-ES" sz="2400" b="0" i="1" u="none" strike="noStrike" cap="none" spc="0" normalizeH="0" dirty="0" smtClean="0">
                <a:ln>
                  <a:noFill/>
                </a:ln>
                <a:solidFill>
                  <a:srgbClr val="000000"/>
                </a:solidFill>
                <a:effectLst/>
                <a:uFillTx/>
                <a:sym typeface="Helvetica Neue"/>
              </a:rPr>
              <a:t>’ to 10**5 </a:t>
            </a:r>
            <a:r>
              <a:rPr kumimoji="0" lang="es-ES" sz="2400" b="0" i="1" u="none" strike="noStrike" cap="none" spc="0" normalizeH="0" dirty="0" err="1" smtClean="0">
                <a:ln>
                  <a:noFill/>
                </a:ln>
                <a:solidFill>
                  <a:srgbClr val="000000"/>
                </a:solidFill>
                <a:effectLst/>
                <a:uFillTx/>
                <a:sym typeface="Helvetica Neue"/>
              </a:rPr>
              <a:t>contrast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enhancement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Credit</a:t>
            </a:r>
            <a:r>
              <a:rPr lang="es-ES" b="0" i="1" dirty="0" smtClean="0"/>
              <a:t>: WMAP</a:t>
            </a:r>
            <a:endParaRPr kumimoji="0" lang="es-ES" sz="2400" b="0" i="1" u="none" strike="noStrike" cap="none" spc="0" normalizeH="0" baseline="0" dirty="0">
              <a:ln>
                <a:noFill/>
              </a:ln>
              <a:solidFill>
                <a:srgbClr val="000000"/>
              </a:solidFill>
              <a:effectLst/>
              <a:uFillTx/>
              <a:sym typeface="Helvetica Neue"/>
            </a:endParaRPr>
          </a:p>
        </p:txBody>
      </p:sp>
      <p:sp>
        <p:nvSpPr>
          <p:cNvPr id="15" name="CuadroTexto 14"/>
          <p:cNvSpPr txBox="1"/>
          <p:nvPr/>
        </p:nvSpPr>
        <p:spPr>
          <a:xfrm>
            <a:off x="2621198" y="7092125"/>
            <a:ext cx="430899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FF0000"/>
                </a:solidFill>
                <a:effectLst/>
                <a:uFillTx/>
                <a:latin typeface="Helvetica Neue"/>
                <a:ea typeface="Helvetica Neue"/>
                <a:cs typeface="Helvetica Neue"/>
                <a:sym typeface="Helvetica Neue"/>
              </a:rPr>
              <a:t>2.7 K </a:t>
            </a:r>
            <a:r>
              <a:rPr kumimoji="0" lang="es-ES" sz="2400" b="1" i="0" u="none" strike="noStrike" cap="none" spc="0" normalizeH="0" baseline="0" dirty="0" err="1" smtClean="0">
                <a:ln>
                  <a:noFill/>
                </a:ln>
                <a:solidFill>
                  <a:srgbClr val="FF0000"/>
                </a:solidFill>
                <a:effectLst/>
                <a:uFillTx/>
                <a:latin typeface="Helvetica Neue"/>
                <a:ea typeface="Helvetica Neue"/>
                <a:cs typeface="Helvetica Neue"/>
                <a:sym typeface="Helvetica Neue"/>
              </a:rPr>
              <a:t>black</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body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all-sky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uniform</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emission</a:t>
            </a:r>
            <a:endParaRPr kumimoji="0" lang="es-ES" sz="24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4270057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leftover radiation from the early Universe with an imprint of its conditions</a:t>
            </a:r>
            <a:endParaRPr lang="en-US" sz="4551" kern="1200" dirty="0">
              <a:solidFill>
                <a:schemeClr val="accent5">
                  <a:lumMod val="75000"/>
                </a:schemeClr>
              </a:solidFill>
              <a:latin typeface="+mj-lt"/>
              <a:ea typeface="+mj-ea"/>
              <a:cs typeface="+mj-cs"/>
            </a:endParaRPr>
          </a:p>
        </p:txBody>
      </p:sp>
      <p:sp>
        <p:nvSpPr>
          <p:cNvPr id="11" name="CuadroTexto 10"/>
          <p:cNvSpPr txBox="1"/>
          <p:nvPr/>
        </p:nvSpPr>
        <p:spPr>
          <a:xfrm>
            <a:off x="838638" y="1801996"/>
            <a:ext cx="1525159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smtClean="0">
                <a:ln>
                  <a:noFill/>
                </a:ln>
                <a:solidFill>
                  <a:schemeClr val="bg1">
                    <a:lumMod val="85000"/>
                  </a:schemeClr>
                </a:solidFill>
                <a:effectLst/>
                <a:uFillTx/>
                <a:sym typeface="Helvetica Neue"/>
              </a:rPr>
              <a:t>Quantum</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fluctuations</a:t>
            </a:r>
            <a:r>
              <a:rPr kumimoji="0" lang="es-ES" sz="2800" b="0" i="0" u="none" strike="noStrike" cap="none" spc="0" normalizeH="0" dirty="0" smtClean="0">
                <a:ln>
                  <a:noFill/>
                </a:ln>
                <a:solidFill>
                  <a:schemeClr val="bg1">
                    <a:lumMod val="85000"/>
                  </a:schemeClr>
                </a:solidFill>
                <a:effectLst/>
                <a:uFillTx/>
                <a:sym typeface="Helvetica Neue"/>
              </a:rPr>
              <a:t> of </a:t>
            </a:r>
            <a:r>
              <a:rPr kumimoji="0" lang="es-ES" sz="2800" b="0" i="0" u="none" strike="noStrike" cap="none" spc="0" normalizeH="0" dirty="0" err="1" smtClean="0">
                <a:ln>
                  <a:noFill/>
                </a:ln>
                <a:solidFill>
                  <a:schemeClr val="bg1">
                    <a:lumMod val="85000"/>
                  </a:schemeClr>
                </a:solidFill>
                <a:effectLst/>
                <a:uFillTx/>
                <a:sym typeface="Helvetica Neue"/>
              </a:rPr>
              <a:t>inflaton</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field</a:t>
            </a:r>
            <a:r>
              <a:rPr kumimoji="0" lang="es-ES" sz="2800" b="0" i="0" u="none" strike="noStrike" cap="none" spc="0" normalizeH="0" dirty="0" smtClean="0">
                <a:ln>
                  <a:noFill/>
                </a:ln>
                <a:solidFill>
                  <a:schemeClr val="bg1">
                    <a:lumMod val="85000"/>
                  </a:schemeClr>
                </a:solidFill>
                <a:effectLst/>
                <a:uFillTx/>
                <a:sym typeface="Helvetica Neue"/>
              </a:rPr>
              <a:t> lead to </a:t>
            </a:r>
            <a:r>
              <a:rPr kumimoji="0" lang="es-ES" sz="2800" b="0" i="0" u="none" strike="noStrike" cap="none" spc="0" normalizeH="0" dirty="0" err="1" smtClean="0">
                <a:ln>
                  <a:noFill/>
                </a:ln>
                <a:solidFill>
                  <a:schemeClr val="bg1">
                    <a:lumMod val="85000"/>
                  </a:schemeClr>
                </a:solidFill>
                <a:effectLst/>
                <a:uFillTx/>
                <a:sym typeface="Helvetica Neue"/>
              </a:rPr>
              <a:t>over</a:t>
            </a:r>
            <a:r>
              <a:rPr kumimoji="0" lang="es-ES" sz="2800" b="0" i="0" u="none" strike="noStrike" cap="none" spc="0" normalizeH="0" dirty="0" smtClean="0">
                <a:ln>
                  <a:noFill/>
                </a:ln>
                <a:solidFill>
                  <a:schemeClr val="bg1">
                    <a:lumMod val="85000"/>
                  </a:schemeClr>
                </a:solidFill>
                <a:effectLst/>
                <a:uFillTx/>
                <a:sym typeface="Helvetica Neue"/>
              </a:rPr>
              <a:t> and </a:t>
            </a:r>
            <a:r>
              <a:rPr kumimoji="0" lang="es-ES" sz="2800" b="0" i="0" u="none" strike="noStrike" cap="none" spc="0" normalizeH="0" dirty="0" err="1" smtClean="0">
                <a:ln>
                  <a:noFill/>
                </a:ln>
                <a:solidFill>
                  <a:schemeClr val="bg1">
                    <a:lumMod val="85000"/>
                  </a:schemeClr>
                </a:solidFill>
                <a:effectLst/>
                <a:uFillTx/>
                <a:sym typeface="Helvetica Neue"/>
              </a:rPr>
              <a:t>under</a:t>
            </a:r>
            <a:r>
              <a:rPr lang="es-ES" sz="2800" b="0" dirty="0">
                <a:solidFill>
                  <a:schemeClr val="bg1">
                    <a:lumMod val="85000"/>
                  </a:schemeClr>
                </a:solidFill>
              </a:rPr>
              <a:t> </a:t>
            </a:r>
            <a:r>
              <a:rPr lang="es-ES" sz="2800" b="0" dirty="0" err="1" smtClean="0">
                <a:solidFill>
                  <a:schemeClr val="bg1">
                    <a:lumMod val="85000"/>
                  </a:schemeClr>
                </a:solidFill>
              </a:rPr>
              <a:t>densities</a:t>
            </a:r>
            <a:r>
              <a:rPr lang="es-ES" sz="2800" b="0" dirty="0" smtClean="0">
                <a:solidFill>
                  <a:schemeClr val="bg1">
                    <a:lumMod val="85000"/>
                  </a:schemeClr>
                </a:solidFill>
              </a:rPr>
              <a:t> of </a:t>
            </a:r>
            <a:r>
              <a:rPr lang="es-ES" sz="2800" b="0" dirty="0" err="1" smtClean="0">
                <a:solidFill>
                  <a:schemeClr val="bg1">
                    <a:lumMod val="85000"/>
                  </a:schemeClr>
                </a:solidFill>
              </a:rPr>
              <a:t>matter</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Gravity</a:t>
            </a:r>
            <a:r>
              <a:rPr lang="es-ES" sz="2800" b="0" dirty="0" smtClean="0">
                <a:solidFill>
                  <a:schemeClr val="bg1">
                    <a:lumMod val="85000"/>
                  </a:schemeClr>
                </a:solidFill>
              </a:rPr>
              <a:t> </a:t>
            </a:r>
            <a:r>
              <a:rPr lang="es-ES" sz="2800" b="0" dirty="0" err="1" smtClean="0">
                <a:solidFill>
                  <a:schemeClr val="bg1">
                    <a:lumMod val="85000"/>
                  </a:schemeClr>
                </a:solidFill>
              </a:rPr>
              <a:t>makes</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deeper</a:t>
            </a:r>
            <a:r>
              <a:rPr lang="es-ES" sz="2800" b="0" dirty="0" smtClean="0">
                <a:solidFill>
                  <a:schemeClr val="bg1">
                    <a:lumMod val="85000"/>
                  </a:schemeClr>
                </a:solidFill>
              </a:rPr>
              <a:t>, </a:t>
            </a:r>
            <a:r>
              <a:rPr lang="es-ES" sz="2800" b="0" dirty="0" err="1" smtClean="0">
                <a:solidFill>
                  <a:schemeClr val="bg1">
                    <a:lumMod val="85000"/>
                  </a:schemeClr>
                </a:solidFill>
              </a:rPr>
              <a:t>photon</a:t>
            </a:r>
            <a:r>
              <a:rPr lang="es-ES" sz="2800" b="0" dirty="0" smtClean="0">
                <a:solidFill>
                  <a:schemeClr val="bg1">
                    <a:lumMod val="85000"/>
                  </a:schemeClr>
                </a:solidFill>
              </a:rPr>
              <a:t> </a:t>
            </a:r>
            <a:r>
              <a:rPr lang="es-ES" sz="2800" b="0" dirty="0" err="1" smtClean="0">
                <a:solidFill>
                  <a:schemeClr val="bg1">
                    <a:lumMod val="85000"/>
                  </a:schemeClr>
                </a:solidFill>
              </a:rPr>
              <a:t>pressure</a:t>
            </a:r>
            <a:r>
              <a:rPr lang="es-ES" sz="2800" b="0" dirty="0" smtClean="0">
                <a:solidFill>
                  <a:schemeClr val="bg1">
                    <a:lumMod val="85000"/>
                  </a:schemeClr>
                </a:solidFill>
              </a:rPr>
              <a:t> </a:t>
            </a:r>
            <a:r>
              <a:rPr lang="es-ES" sz="2800" b="0" dirty="0" err="1" smtClean="0">
                <a:solidFill>
                  <a:schemeClr val="bg1">
                    <a:lumMod val="85000"/>
                  </a:schemeClr>
                </a:solidFill>
              </a:rPr>
              <a:t>pushes</a:t>
            </a:r>
            <a:r>
              <a:rPr lang="es-ES" sz="2800" b="0" dirty="0" smtClean="0">
                <a:solidFill>
                  <a:schemeClr val="bg1">
                    <a:lumMod val="85000"/>
                  </a:schemeClr>
                </a:solidFill>
              </a:rPr>
              <a:t> back  </a:t>
            </a:r>
            <a:r>
              <a:rPr lang="es-ES" sz="2800" b="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baryon</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acoustic</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oscillations</a:t>
            </a:r>
            <a:endParaRPr lang="es-ES" sz="2800" b="0" dirty="0" smtClean="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tx1"/>
                </a:solidFill>
              </a:rPr>
              <a:t>Universe</a:t>
            </a:r>
            <a:r>
              <a:rPr lang="es-ES" sz="2800" b="0" dirty="0" smtClean="0">
                <a:solidFill>
                  <a:schemeClr val="tx1"/>
                </a:solidFill>
              </a:rPr>
              <a:t> </a:t>
            </a:r>
            <a:r>
              <a:rPr lang="es-ES" sz="2800" b="0" dirty="0" err="1" smtClean="0">
                <a:solidFill>
                  <a:schemeClr val="tx1"/>
                </a:solidFill>
              </a:rPr>
              <a:t>becomes</a:t>
            </a:r>
            <a:r>
              <a:rPr lang="es-ES" sz="2800" b="0" dirty="0" smtClean="0">
                <a:solidFill>
                  <a:schemeClr val="tx1"/>
                </a:solidFill>
              </a:rPr>
              <a:t> </a:t>
            </a:r>
            <a:r>
              <a:rPr lang="es-ES" sz="2800" b="0" dirty="0" err="1" smtClean="0">
                <a:solidFill>
                  <a:schemeClr val="tx1"/>
                </a:solidFill>
              </a:rPr>
              <a:t>transparent</a:t>
            </a:r>
            <a:r>
              <a:rPr lang="es-ES" sz="2800" b="0" dirty="0" smtClean="0">
                <a:solidFill>
                  <a:schemeClr val="tx1"/>
                </a:solidFill>
              </a:rPr>
              <a:t>, </a:t>
            </a:r>
            <a:r>
              <a:rPr lang="es-ES" sz="2800" b="0" dirty="0" err="1" smtClean="0">
                <a:solidFill>
                  <a:schemeClr val="tx1"/>
                </a:solidFill>
              </a:rPr>
              <a:t>photons</a:t>
            </a:r>
            <a:r>
              <a:rPr lang="es-ES" sz="2800" b="0" dirty="0" smtClean="0">
                <a:solidFill>
                  <a:schemeClr val="tx1"/>
                </a:solidFill>
              </a:rPr>
              <a:t> </a:t>
            </a:r>
            <a:r>
              <a:rPr lang="es-ES" sz="2800" b="0" dirty="0" err="1" smtClean="0">
                <a:solidFill>
                  <a:schemeClr val="tx1"/>
                </a:solidFill>
              </a:rPr>
              <a:t>emitted</a:t>
            </a:r>
            <a:r>
              <a:rPr lang="es-ES" sz="2800" b="0" dirty="0" smtClean="0">
                <a:solidFill>
                  <a:schemeClr val="tx1"/>
                </a:solidFill>
              </a:rPr>
              <a:t> capture </a:t>
            </a:r>
            <a:r>
              <a:rPr lang="es-ES" sz="2800" b="0" dirty="0" err="1" smtClean="0">
                <a:solidFill>
                  <a:schemeClr val="tx1"/>
                </a:solidFill>
              </a:rPr>
              <a:t>these</a:t>
            </a:r>
            <a:r>
              <a:rPr lang="es-ES" sz="2800" b="0" dirty="0" smtClean="0">
                <a:solidFill>
                  <a:schemeClr val="tx1"/>
                </a:solidFill>
              </a:rPr>
              <a:t> </a:t>
            </a:r>
            <a:r>
              <a:rPr lang="es-ES" sz="2800" b="0" dirty="0" err="1" smtClean="0">
                <a:solidFill>
                  <a:schemeClr val="tx1"/>
                </a:solidFill>
              </a:rPr>
              <a:t>features</a:t>
            </a:r>
            <a:endParaRPr lang="es-ES" sz="2800" b="0" dirty="0" smtClean="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Theorist</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we</a:t>
            </a:r>
            <a:r>
              <a:rPr lang="es-ES" sz="2800" b="0" dirty="0" smtClean="0">
                <a:solidFill>
                  <a:schemeClr val="bg1">
                    <a:lumMod val="85000"/>
                  </a:schemeClr>
                </a:solidFill>
              </a:rPr>
              <a:t> can </a:t>
            </a:r>
            <a:r>
              <a:rPr lang="es-ES" sz="2800" b="0" dirty="0" err="1" smtClean="0">
                <a:solidFill>
                  <a:schemeClr val="bg1">
                    <a:lumMod val="85000"/>
                  </a:schemeClr>
                </a:solidFill>
              </a:rPr>
              <a:t>model</a:t>
            </a:r>
            <a:r>
              <a:rPr lang="es-ES" sz="2800" b="0" dirty="0" smtClean="0">
                <a:solidFill>
                  <a:schemeClr val="bg1">
                    <a:lumMod val="85000"/>
                  </a:schemeClr>
                </a:solidFill>
              </a:rPr>
              <a:t> and </a:t>
            </a:r>
            <a:r>
              <a:rPr lang="es-ES" sz="2800" b="0" dirty="0" err="1" smtClean="0">
                <a:solidFill>
                  <a:schemeClr val="bg1">
                    <a:lumMod val="85000"/>
                  </a:schemeClr>
                </a:solidFill>
              </a:rPr>
              <a:t>predict</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a:t>
            </a:r>
            <a:r>
              <a:rPr lang="es-ES" sz="2800" b="0" dirty="0" err="1" smtClean="0">
                <a:solidFill>
                  <a:schemeClr val="bg1">
                    <a:lumMod val="85000"/>
                  </a:schemeClr>
                </a:solidFill>
              </a:rPr>
              <a:t>first</a:t>
            </a:r>
            <a:r>
              <a:rPr lang="es-ES" sz="2800" b="0" dirty="0" smtClean="0">
                <a:solidFill>
                  <a:schemeClr val="bg1">
                    <a:lumMod val="85000"/>
                  </a:schemeClr>
                </a:solidFill>
              </a:rPr>
              <a:t> </a:t>
            </a:r>
            <a:r>
              <a:rPr lang="es-ES" sz="2800" b="0" dirty="0" err="1" smtClean="0">
                <a:solidFill>
                  <a:schemeClr val="bg1">
                    <a:lumMod val="85000"/>
                  </a:schemeClr>
                </a:solidFill>
              </a:rPr>
              <a:t>principles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Observer</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sensitivity</a:t>
            </a:r>
            <a:r>
              <a:rPr lang="es-ES" sz="2800" b="0" dirty="0" smtClean="0">
                <a:solidFill>
                  <a:schemeClr val="bg1">
                    <a:lumMod val="85000"/>
                  </a:schemeClr>
                </a:solidFill>
              </a:rPr>
              <a:t> of observables to </a:t>
            </a:r>
            <a:r>
              <a:rPr lang="es-ES" sz="2800" b="0" dirty="0" err="1" smtClean="0">
                <a:solidFill>
                  <a:schemeClr val="bg1">
                    <a:lumMod val="85000"/>
                  </a:schemeClr>
                </a:solidFill>
              </a:rPr>
              <a:t>predictions</a:t>
            </a:r>
            <a:r>
              <a:rPr lang="es-ES" sz="2800" b="0" dirty="0" smtClean="0">
                <a:solidFill>
                  <a:schemeClr val="bg1">
                    <a:lumMod val="85000"/>
                  </a:schemeClr>
                </a:solidFill>
              </a:rPr>
              <a:t>  </a:t>
            </a:r>
          </a:p>
        </p:txBody>
      </p:sp>
      <p:pic>
        <p:nvPicPr>
          <p:cNvPr id="12" name="Picture 3"/>
          <p:cNvPicPr>
            <a:picLocks noChangeAspect="1"/>
          </p:cNvPicPr>
          <p:nvPr/>
        </p:nvPicPr>
        <p:blipFill>
          <a:blip r:embed="rId3"/>
          <a:stretch>
            <a:fillRect/>
          </a:stretch>
        </p:blipFill>
        <p:spPr>
          <a:xfrm>
            <a:off x="9091425" y="5969705"/>
            <a:ext cx="6228785" cy="3114393"/>
          </a:xfrm>
          <a:prstGeom prst="rect">
            <a:avLst/>
          </a:prstGeom>
        </p:spPr>
      </p:pic>
      <p:pic>
        <p:nvPicPr>
          <p:cNvPr id="13" name="Imagen 12"/>
          <p:cNvPicPr>
            <a:picLocks noChangeAspect="1"/>
          </p:cNvPicPr>
          <p:nvPr/>
        </p:nvPicPr>
        <p:blipFill>
          <a:blip r:embed="rId4"/>
          <a:stretch>
            <a:fillRect/>
          </a:stretch>
        </p:blipFill>
        <p:spPr>
          <a:xfrm>
            <a:off x="1405250" y="5962888"/>
            <a:ext cx="6728097" cy="3166163"/>
          </a:xfrm>
          <a:prstGeom prst="rect">
            <a:avLst/>
          </a:prstGeom>
        </p:spPr>
      </p:pic>
      <p:sp>
        <p:nvSpPr>
          <p:cNvPr id="14" name="CuadroTexto 13"/>
          <p:cNvSpPr txBox="1"/>
          <p:nvPr/>
        </p:nvSpPr>
        <p:spPr>
          <a:xfrm>
            <a:off x="3977190" y="9236901"/>
            <a:ext cx="98889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0" i="1" u="none" strike="noStrike" cap="none" spc="0" normalizeH="0" baseline="0" dirty="0" err="1" smtClean="0">
                <a:ln>
                  <a:noFill/>
                </a:ln>
                <a:solidFill>
                  <a:srgbClr val="000000"/>
                </a:solidFill>
                <a:effectLst/>
                <a:uFillTx/>
                <a:sym typeface="Helvetica Neue"/>
              </a:rPr>
              <a:t>Projected</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sky</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from</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raw</a:t>
            </a:r>
            <a:r>
              <a:rPr kumimoji="0" lang="es-ES" sz="2400" b="0" i="1" u="none" strike="noStrike" cap="none" spc="0" normalizeH="0" dirty="0" smtClean="0">
                <a:ln>
                  <a:noFill/>
                </a:ln>
                <a:solidFill>
                  <a:srgbClr val="000000"/>
                </a:solidFill>
                <a:effectLst/>
                <a:uFillTx/>
                <a:sym typeface="Helvetica Neue"/>
              </a:rPr>
              <a:t>’ to 10**5 </a:t>
            </a:r>
            <a:r>
              <a:rPr kumimoji="0" lang="es-ES" sz="2400" b="0" i="1" u="none" strike="noStrike" cap="none" spc="0" normalizeH="0" dirty="0" err="1" smtClean="0">
                <a:ln>
                  <a:noFill/>
                </a:ln>
                <a:solidFill>
                  <a:srgbClr val="000000"/>
                </a:solidFill>
                <a:effectLst/>
                <a:uFillTx/>
                <a:sym typeface="Helvetica Neue"/>
              </a:rPr>
              <a:t>contrast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enhancement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Credit</a:t>
            </a:r>
            <a:r>
              <a:rPr lang="es-ES" b="0" i="1" dirty="0" smtClean="0"/>
              <a:t>: WMAP</a:t>
            </a:r>
            <a:endParaRPr kumimoji="0" lang="es-ES" sz="2400" b="0" i="1" u="none" strike="noStrike" cap="none" spc="0" normalizeH="0" baseline="0" dirty="0">
              <a:ln>
                <a:noFill/>
              </a:ln>
              <a:solidFill>
                <a:srgbClr val="000000"/>
              </a:solidFill>
              <a:effectLst/>
              <a:uFillTx/>
              <a:sym typeface="Helvetica Neue"/>
            </a:endParaRPr>
          </a:p>
        </p:txBody>
      </p:sp>
      <p:sp>
        <p:nvSpPr>
          <p:cNvPr id="15" name="CuadroTexto 14"/>
          <p:cNvSpPr txBox="1"/>
          <p:nvPr/>
        </p:nvSpPr>
        <p:spPr>
          <a:xfrm>
            <a:off x="2621198" y="7092125"/>
            <a:ext cx="430899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FF0000"/>
                </a:solidFill>
                <a:effectLst/>
                <a:uFillTx/>
                <a:latin typeface="Helvetica Neue"/>
                <a:ea typeface="Helvetica Neue"/>
                <a:cs typeface="Helvetica Neue"/>
                <a:sym typeface="Helvetica Neue"/>
              </a:rPr>
              <a:t>2.7 K </a:t>
            </a:r>
            <a:r>
              <a:rPr kumimoji="0" lang="es-ES" sz="2400" b="1" i="0" u="none" strike="noStrike" cap="none" spc="0" normalizeH="0" baseline="0" dirty="0" err="1" smtClean="0">
                <a:ln>
                  <a:noFill/>
                </a:ln>
                <a:solidFill>
                  <a:srgbClr val="FF0000"/>
                </a:solidFill>
                <a:effectLst/>
                <a:uFillTx/>
                <a:latin typeface="Helvetica Neue"/>
                <a:ea typeface="Helvetica Neue"/>
                <a:cs typeface="Helvetica Neue"/>
                <a:sym typeface="Helvetica Neue"/>
              </a:rPr>
              <a:t>black</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body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all-sky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uniform</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emission</a:t>
            </a:r>
            <a:endParaRPr kumimoji="0" lang="es-ES" sz="24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4913328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leftover radiation from the early Universe with an imprint of its conditions</a:t>
            </a:r>
            <a:endParaRPr lang="en-US" sz="4551" kern="1200" dirty="0">
              <a:solidFill>
                <a:schemeClr val="accent5">
                  <a:lumMod val="75000"/>
                </a:schemeClr>
              </a:solidFill>
              <a:latin typeface="+mj-lt"/>
              <a:ea typeface="+mj-ea"/>
              <a:cs typeface="+mj-cs"/>
            </a:endParaRPr>
          </a:p>
        </p:txBody>
      </p:sp>
      <p:sp>
        <p:nvSpPr>
          <p:cNvPr id="11" name="CuadroTexto 10"/>
          <p:cNvSpPr txBox="1"/>
          <p:nvPr/>
        </p:nvSpPr>
        <p:spPr>
          <a:xfrm>
            <a:off x="838638" y="1801996"/>
            <a:ext cx="1525159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smtClean="0">
                <a:ln>
                  <a:noFill/>
                </a:ln>
                <a:solidFill>
                  <a:schemeClr val="bg1">
                    <a:lumMod val="85000"/>
                  </a:schemeClr>
                </a:solidFill>
                <a:effectLst/>
                <a:uFillTx/>
                <a:sym typeface="Helvetica Neue"/>
              </a:rPr>
              <a:t>Quantum</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fluctuations</a:t>
            </a:r>
            <a:r>
              <a:rPr kumimoji="0" lang="es-ES" sz="2800" b="0" i="0" u="none" strike="noStrike" cap="none" spc="0" normalizeH="0" dirty="0" smtClean="0">
                <a:ln>
                  <a:noFill/>
                </a:ln>
                <a:solidFill>
                  <a:schemeClr val="bg1">
                    <a:lumMod val="85000"/>
                  </a:schemeClr>
                </a:solidFill>
                <a:effectLst/>
                <a:uFillTx/>
                <a:sym typeface="Helvetica Neue"/>
              </a:rPr>
              <a:t> of </a:t>
            </a:r>
            <a:r>
              <a:rPr kumimoji="0" lang="es-ES" sz="2800" b="0" i="0" u="none" strike="noStrike" cap="none" spc="0" normalizeH="0" dirty="0" err="1" smtClean="0">
                <a:ln>
                  <a:noFill/>
                </a:ln>
                <a:solidFill>
                  <a:schemeClr val="bg1">
                    <a:lumMod val="85000"/>
                  </a:schemeClr>
                </a:solidFill>
                <a:effectLst/>
                <a:uFillTx/>
                <a:sym typeface="Helvetica Neue"/>
              </a:rPr>
              <a:t>inflaton</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field</a:t>
            </a:r>
            <a:r>
              <a:rPr kumimoji="0" lang="es-ES" sz="2800" b="0" i="0" u="none" strike="noStrike" cap="none" spc="0" normalizeH="0" dirty="0" smtClean="0">
                <a:ln>
                  <a:noFill/>
                </a:ln>
                <a:solidFill>
                  <a:schemeClr val="bg1">
                    <a:lumMod val="85000"/>
                  </a:schemeClr>
                </a:solidFill>
                <a:effectLst/>
                <a:uFillTx/>
                <a:sym typeface="Helvetica Neue"/>
              </a:rPr>
              <a:t> lead to </a:t>
            </a:r>
            <a:r>
              <a:rPr kumimoji="0" lang="es-ES" sz="2800" b="0" i="0" u="none" strike="noStrike" cap="none" spc="0" normalizeH="0" dirty="0" err="1" smtClean="0">
                <a:ln>
                  <a:noFill/>
                </a:ln>
                <a:solidFill>
                  <a:schemeClr val="bg1">
                    <a:lumMod val="85000"/>
                  </a:schemeClr>
                </a:solidFill>
                <a:effectLst/>
                <a:uFillTx/>
                <a:sym typeface="Helvetica Neue"/>
              </a:rPr>
              <a:t>over</a:t>
            </a:r>
            <a:r>
              <a:rPr kumimoji="0" lang="es-ES" sz="2800" b="0" i="0" u="none" strike="noStrike" cap="none" spc="0" normalizeH="0" dirty="0" smtClean="0">
                <a:ln>
                  <a:noFill/>
                </a:ln>
                <a:solidFill>
                  <a:schemeClr val="bg1">
                    <a:lumMod val="85000"/>
                  </a:schemeClr>
                </a:solidFill>
                <a:effectLst/>
                <a:uFillTx/>
                <a:sym typeface="Helvetica Neue"/>
              </a:rPr>
              <a:t> and </a:t>
            </a:r>
            <a:r>
              <a:rPr kumimoji="0" lang="es-ES" sz="2800" b="0" i="0" u="none" strike="noStrike" cap="none" spc="0" normalizeH="0" dirty="0" err="1" smtClean="0">
                <a:ln>
                  <a:noFill/>
                </a:ln>
                <a:solidFill>
                  <a:schemeClr val="bg1">
                    <a:lumMod val="85000"/>
                  </a:schemeClr>
                </a:solidFill>
                <a:effectLst/>
                <a:uFillTx/>
                <a:sym typeface="Helvetica Neue"/>
              </a:rPr>
              <a:t>under</a:t>
            </a:r>
            <a:r>
              <a:rPr lang="es-ES" sz="2800" b="0" dirty="0">
                <a:solidFill>
                  <a:schemeClr val="bg1">
                    <a:lumMod val="85000"/>
                  </a:schemeClr>
                </a:solidFill>
              </a:rPr>
              <a:t> </a:t>
            </a:r>
            <a:r>
              <a:rPr lang="es-ES" sz="2800" b="0" dirty="0" err="1" smtClean="0">
                <a:solidFill>
                  <a:schemeClr val="bg1">
                    <a:lumMod val="85000"/>
                  </a:schemeClr>
                </a:solidFill>
              </a:rPr>
              <a:t>densities</a:t>
            </a:r>
            <a:r>
              <a:rPr lang="es-ES" sz="2800" b="0" dirty="0" smtClean="0">
                <a:solidFill>
                  <a:schemeClr val="bg1">
                    <a:lumMod val="85000"/>
                  </a:schemeClr>
                </a:solidFill>
              </a:rPr>
              <a:t> of </a:t>
            </a:r>
            <a:r>
              <a:rPr lang="es-ES" sz="2800" b="0" dirty="0" err="1" smtClean="0">
                <a:solidFill>
                  <a:schemeClr val="bg1">
                    <a:lumMod val="85000"/>
                  </a:schemeClr>
                </a:solidFill>
              </a:rPr>
              <a:t>matter</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Gravity</a:t>
            </a:r>
            <a:r>
              <a:rPr lang="es-ES" sz="2800" b="0" dirty="0" smtClean="0">
                <a:solidFill>
                  <a:schemeClr val="bg1">
                    <a:lumMod val="85000"/>
                  </a:schemeClr>
                </a:solidFill>
              </a:rPr>
              <a:t> </a:t>
            </a:r>
            <a:r>
              <a:rPr lang="es-ES" sz="2800" b="0" dirty="0" err="1" smtClean="0">
                <a:solidFill>
                  <a:schemeClr val="bg1">
                    <a:lumMod val="85000"/>
                  </a:schemeClr>
                </a:solidFill>
              </a:rPr>
              <a:t>makes</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deeper</a:t>
            </a:r>
            <a:r>
              <a:rPr lang="es-ES" sz="2800" b="0" dirty="0" smtClean="0">
                <a:solidFill>
                  <a:schemeClr val="bg1">
                    <a:lumMod val="85000"/>
                  </a:schemeClr>
                </a:solidFill>
              </a:rPr>
              <a:t>, </a:t>
            </a:r>
            <a:r>
              <a:rPr lang="es-ES" sz="2800" b="0" dirty="0" err="1" smtClean="0">
                <a:solidFill>
                  <a:schemeClr val="bg1">
                    <a:lumMod val="85000"/>
                  </a:schemeClr>
                </a:solidFill>
              </a:rPr>
              <a:t>photon</a:t>
            </a:r>
            <a:r>
              <a:rPr lang="es-ES" sz="2800" b="0" dirty="0" smtClean="0">
                <a:solidFill>
                  <a:schemeClr val="bg1">
                    <a:lumMod val="85000"/>
                  </a:schemeClr>
                </a:solidFill>
              </a:rPr>
              <a:t> </a:t>
            </a:r>
            <a:r>
              <a:rPr lang="es-ES" sz="2800" b="0" dirty="0" err="1" smtClean="0">
                <a:solidFill>
                  <a:schemeClr val="bg1">
                    <a:lumMod val="85000"/>
                  </a:schemeClr>
                </a:solidFill>
              </a:rPr>
              <a:t>pressure</a:t>
            </a:r>
            <a:r>
              <a:rPr lang="es-ES" sz="2800" b="0" dirty="0" smtClean="0">
                <a:solidFill>
                  <a:schemeClr val="bg1">
                    <a:lumMod val="85000"/>
                  </a:schemeClr>
                </a:solidFill>
              </a:rPr>
              <a:t> </a:t>
            </a:r>
            <a:r>
              <a:rPr lang="es-ES" sz="2800" b="0" dirty="0" err="1" smtClean="0">
                <a:solidFill>
                  <a:schemeClr val="bg1">
                    <a:lumMod val="85000"/>
                  </a:schemeClr>
                </a:solidFill>
              </a:rPr>
              <a:t>pushes</a:t>
            </a:r>
            <a:r>
              <a:rPr lang="es-ES" sz="2800" b="0" dirty="0" smtClean="0">
                <a:solidFill>
                  <a:schemeClr val="bg1">
                    <a:lumMod val="85000"/>
                  </a:schemeClr>
                </a:solidFill>
              </a:rPr>
              <a:t> back  </a:t>
            </a:r>
            <a:r>
              <a:rPr lang="es-ES" sz="2800" b="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baryon</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acoustic</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oscillations</a:t>
            </a:r>
            <a:endParaRPr lang="es-ES" sz="2800" b="0" dirty="0" smtClean="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Universe</a:t>
            </a:r>
            <a:r>
              <a:rPr lang="es-ES" sz="2800" b="0" dirty="0" smtClean="0">
                <a:solidFill>
                  <a:schemeClr val="bg1">
                    <a:lumMod val="85000"/>
                  </a:schemeClr>
                </a:solidFill>
              </a:rPr>
              <a:t> </a:t>
            </a:r>
            <a:r>
              <a:rPr lang="es-ES" sz="2800" b="0" dirty="0" err="1" smtClean="0">
                <a:solidFill>
                  <a:schemeClr val="bg1">
                    <a:lumMod val="85000"/>
                  </a:schemeClr>
                </a:solidFill>
              </a:rPr>
              <a:t>becomes</a:t>
            </a:r>
            <a:r>
              <a:rPr lang="es-ES" sz="2800" b="0" dirty="0" smtClean="0">
                <a:solidFill>
                  <a:schemeClr val="bg1">
                    <a:lumMod val="85000"/>
                  </a:schemeClr>
                </a:solidFill>
              </a:rPr>
              <a:t> </a:t>
            </a:r>
            <a:r>
              <a:rPr lang="es-ES" sz="2800" b="0" dirty="0" err="1" smtClean="0">
                <a:solidFill>
                  <a:schemeClr val="bg1">
                    <a:lumMod val="85000"/>
                  </a:schemeClr>
                </a:solidFill>
              </a:rPr>
              <a:t>transparent</a:t>
            </a:r>
            <a:r>
              <a:rPr lang="es-ES" sz="2800" b="0" dirty="0" smtClean="0">
                <a:solidFill>
                  <a:schemeClr val="bg1">
                    <a:lumMod val="85000"/>
                  </a:schemeClr>
                </a:solidFill>
              </a:rPr>
              <a:t>, </a:t>
            </a:r>
            <a:r>
              <a:rPr lang="es-ES" sz="2800" b="0" dirty="0" err="1" smtClean="0">
                <a:solidFill>
                  <a:schemeClr val="bg1">
                    <a:lumMod val="85000"/>
                  </a:schemeClr>
                </a:solidFill>
              </a:rPr>
              <a:t>photons</a:t>
            </a:r>
            <a:r>
              <a:rPr lang="es-ES" sz="2800" b="0" dirty="0" smtClean="0">
                <a:solidFill>
                  <a:schemeClr val="bg1">
                    <a:lumMod val="85000"/>
                  </a:schemeClr>
                </a:solidFill>
              </a:rPr>
              <a:t> </a:t>
            </a:r>
            <a:r>
              <a:rPr lang="es-ES" sz="2800" b="0" dirty="0" err="1" smtClean="0">
                <a:solidFill>
                  <a:schemeClr val="bg1">
                    <a:lumMod val="85000"/>
                  </a:schemeClr>
                </a:solidFill>
              </a:rPr>
              <a:t>emitted</a:t>
            </a:r>
            <a:r>
              <a:rPr lang="es-ES" sz="2800" b="0" dirty="0" smtClean="0">
                <a:solidFill>
                  <a:schemeClr val="bg1">
                    <a:lumMod val="85000"/>
                  </a:schemeClr>
                </a:solidFill>
              </a:rPr>
              <a:t> capture </a:t>
            </a:r>
            <a:r>
              <a:rPr lang="es-ES" sz="2800" b="0" dirty="0" err="1" smtClean="0">
                <a:solidFill>
                  <a:schemeClr val="bg1">
                    <a:lumMod val="85000"/>
                  </a:schemeClr>
                </a:solidFill>
              </a:rPr>
              <a:t>these</a:t>
            </a:r>
            <a:r>
              <a:rPr lang="es-ES" sz="2800" b="0" dirty="0" smtClean="0">
                <a:solidFill>
                  <a:schemeClr val="bg1">
                    <a:lumMod val="85000"/>
                  </a:schemeClr>
                </a:solidFill>
              </a:rPr>
              <a:t> </a:t>
            </a:r>
            <a:r>
              <a:rPr lang="es-ES" sz="2800" b="0" dirty="0" err="1" smtClean="0">
                <a:solidFill>
                  <a:schemeClr val="bg1">
                    <a:lumMod val="85000"/>
                  </a:schemeClr>
                </a:solidFill>
              </a:rPr>
              <a:t>features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tx1"/>
                </a:solidFill>
              </a:rPr>
              <a:t>Theorist</a:t>
            </a:r>
            <a:r>
              <a:rPr lang="es-ES" sz="2800" b="0" dirty="0" smtClean="0">
                <a:solidFill>
                  <a:schemeClr val="tx1"/>
                </a:solidFill>
              </a:rPr>
              <a:t> </a:t>
            </a:r>
            <a:r>
              <a:rPr lang="es-ES" sz="2800" b="0" dirty="0" err="1" smtClean="0">
                <a:solidFill>
                  <a:schemeClr val="tx1"/>
                </a:solidFill>
              </a:rPr>
              <a:t>paradise</a:t>
            </a:r>
            <a:r>
              <a:rPr lang="es-ES" sz="2800" b="0" dirty="0" smtClean="0">
                <a:solidFill>
                  <a:schemeClr val="tx1"/>
                </a:solidFill>
              </a:rPr>
              <a:t>: </a:t>
            </a:r>
            <a:r>
              <a:rPr lang="es-ES" sz="2800" b="0" dirty="0" err="1" smtClean="0">
                <a:solidFill>
                  <a:schemeClr val="tx1"/>
                </a:solidFill>
              </a:rPr>
              <a:t>we</a:t>
            </a:r>
            <a:r>
              <a:rPr lang="es-ES" sz="2800" b="0" dirty="0" smtClean="0">
                <a:solidFill>
                  <a:schemeClr val="tx1"/>
                </a:solidFill>
              </a:rPr>
              <a:t> can </a:t>
            </a:r>
            <a:r>
              <a:rPr lang="es-ES" sz="2800" b="0" dirty="0" err="1" smtClean="0">
                <a:solidFill>
                  <a:schemeClr val="tx1"/>
                </a:solidFill>
              </a:rPr>
              <a:t>model</a:t>
            </a:r>
            <a:r>
              <a:rPr lang="es-ES" sz="2800" b="0" dirty="0" smtClean="0">
                <a:solidFill>
                  <a:schemeClr val="tx1"/>
                </a:solidFill>
              </a:rPr>
              <a:t> and </a:t>
            </a:r>
            <a:r>
              <a:rPr lang="es-ES" sz="2800" b="0" dirty="0" err="1" smtClean="0">
                <a:solidFill>
                  <a:schemeClr val="tx1"/>
                </a:solidFill>
              </a:rPr>
              <a:t>predict</a:t>
            </a:r>
            <a:r>
              <a:rPr lang="es-ES" sz="2800" b="0" dirty="0" smtClean="0">
                <a:solidFill>
                  <a:schemeClr val="tx1"/>
                </a:solidFill>
              </a:rPr>
              <a:t> </a:t>
            </a:r>
            <a:r>
              <a:rPr lang="es-ES" sz="2800" b="0" dirty="0" err="1" smtClean="0">
                <a:solidFill>
                  <a:schemeClr val="tx1"/>
                </a:solidFill>
              </a:rPr>
              <a:t>from</a:t>
            </a:r>
            <a:r>
              <a:rPr lang="es-ES" sz="2800" b="0" dirty="0" smtClean="0">
                <a:solidFill>
                  <a:schemeClr val="tx1"/>
                </a:solidFill>
              </a:rPr>
              <a:t> </a:t>
            </a:r>
            <a:r>
              <a:rPr lang="es-ES" sz="2800" b="0" dirty="0" err="1" smtClean="0">
                <a:solidFill>
                  <a:schemeClr val="tx1"/>
                </a:solidFill>
              </a:rPr>
              <a:t>first</a:t>
            </a:r>
            <a:r>
              <a:rPr lang="es-ES" sz="2800" b="0" dirty="0" smtClean="0">
                <a:solidFill>
                  <a:schemeClr val="tx1"/>
                </a:solidFill>
              </a:rPr>
              <a:t> </a:t>
            </a:r>
            <a:r>
              <a:rPr lang="es-ES" sz="2800" b="0" dirty="0" err="1" smtClean="0">
                <a:solidFill>
                  <a:schemeClr val="tx1"/>
                </a:solidFill>
              </a:rPr>
              <a:t>principles</a:t>
            </a:r>
            <a:endParaRPr lang="es-ES" sz="2800" b="0" dirty="0" smtClean="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Observer</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sensitivity</a:t>
            </a:r>
            <a:r>
              <a:rPr lang="es-ES" sz="2800" b="0" dirty="0" smtClean="0">
                <a:solidFill>
                  <a:schemeClr val="bg1">
                    <a:lumMod val="85000"/>
                  </a:schemeClr>
                </a:solidFill>
              </a:rPr>
              <a:t> of observables to </a:t>
            </a:r>
            <a:r>
              <a:rPr lang="es-ES" sz="2800" b="0" dirty="0" err="1" smtClean="0">
                <a:solidFill>
                  <a:schemeClr val="bg1">
                    <a:lumMod val="85000"/>
                  </a:schemeClr>
                </a:solidFill>
              </a:rPr>
              <a:t>predictions</a:t>
            </a:r>
            <a:r>
              <a:rPr lang="es-ES" sz="2800" b="0" dirty="0" smtClean="0">
                <a:solidFill>
                  <a:schemeClr val="bg1">
                    <a:lumMod val="85000"/>
                  </a:schemeClr>
                </a:solidFill>
              </a:rPr>
              <a:t>  </a:t>
            </a:r>
          </a:p>
        </p:txBody>
      </p:sp>
      <p:pic>
        <p:nvPicPr>
          <p:cNvPr id="12" name="Picture 3"/>
          <p:cNvPicPr>
            <a:picLocks noChangeAspect="1"/>
          </p:cNvPicPr>
          <p:nvPr/>
        </p:nvPicPr>
        <p:blipFill>
          <a:blip r:embed="rId3"/>
          <a:stretch>
            <a:fillRect/>
          </a:stretch>
        </p:blipFill>
        <p:spPr>
          <a:xfrm>
            <a:off x="9091425" y="5969705"/>
            <a:ext cx="6228785" cy="3114393"/>
          </a:xfrm>
          <a:prstGeom prst="rect">
            <a:avLst/>
          </a:prstGeom>
        </p:spPr>
      </p:pic>
      <p:pic>
        <p:nvPicPr>
          <p:cNvPr id="13" name="Imagen 12"/>
          <p:cNvPicPr>
            <a:picLocks noChangeAspect="1"/>
          </p:cNvPicPr>
          <p:nvPr/>
        </p:nvPicPr>
        <p:blipFill>
          <a:blip r:embed="rId4"/>
          <a:stretch>
            <a:fillRect/>
          </a:stretch>
        </p:blipFill>
        <p:spPr>
          <a:xfrm>
            <a:off x="1405250" y="5962888"/>
            <a:ext cx="6728097" cy="3166163"/>
          </a:xfrm>
          <a:prstGeom prst="rect">
            <a:avLst/>
          </a:prstGeom>
        </p:spPr>
      </p:pic>
      <p:sp>
        <p:nvSpPr>
          <p:cNvPr id="14" name="CuadroTexto 13"/>
          <p:cNvSpPr txBox="1"/>
          <p:nvPr/>
        </p:nvSpPr>
        <p:spPr>
          <a:xfrm>
            <a:off x="3977190" y="9236901"/>
            <a:ext cx="98889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0" i="1" u="none" strike="noStrike" cap="none" spc="0" normalizeH="0" baseline="0" dirty="0" err="1" smtClean="0">
                <a:ln>
                  <a:noFill/>
                </a:ln>
                <a:solidFill>
                  <a:srgbClr val="000000"/>
                </a:solidFill>
                <a:effectLst/>
                <a:uFillTx/>
                <a:sym typeface="Helvetica Neue"/>
              </a:rPr>
              <a:t>Projected</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sky</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from</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raw</a:t>
            </a:r>
            <a:r>
              <a:rPr kumimoji="0" lang="es-ES" sz="2400" b="0" i="1" u="none" strike="noStrike" cap="none" spc="0" normalizeH="0" dirty="0" smtClean="0">
                <a:ln>
                  <a:noFill/>
                </a:ln>
                <a:solidFill>
                  <a:srgbClr val="000000"/>
                </a:solidFill>
                <a:effectLst/>
                <a:uFillTx/>
                <a:sym typeface="Helvetica Neue"/>
              </a:rPr>
              <a:t>’ to 10**5 </a:t>
            </a:r>
            <a:r>
              <a:rPr kumimoji="0" lang="es-ES" sz="2400" b="0" i="1" u="none" strike="noStrike" cap="none" spc="0" normalizeH="0" dirty="0" err="1" smtClean="0">
                <a:ln>
                  <a:noFill/>
                </a:ln>
                <a:solidFill>
                  <a:srgbClr val="000000"/>
                </a:solidFill>
                <a:effectLst/>
                <a:uFillTx/>
                <a:sym typeface="Helvetica Neue"/>
              </a:rPr>
              <a:t>contrast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enhancement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Credit</a:t>
            </a:r>
            <a:r>
              <a:rPr lang="es-ES" b="0" i="1" dirty="0" smtClean="0"/>
              <a:t>: WMAP</a:t>
            </a:r>
            <a:endParaRPr kumimoji="0" lang="es-ES" sz="2400" b="0" i="1" u="none" strike="noStrike" cap="none" spc="0" normalizeH="0" baseline="0" dirty="0">
              <a:ln>
                <a:noFill/>
              </a:ln>
              <a:solidFill>
                <a:srgbClr val="000000"/>
              </a:solidFill>
              <a:effectLst/>
              <a:uFillTx/>
              <a:sym typeface="Helvetica Neue"/>
            </a:endParaRPr>
          </a:p>
        </p:txBody>
      </p:sp>
      <p:sp>
        <p:nvSpPr>
          <p:cNvPr id="15" name="CuadroTexto 14"/>
          <p:cNvSpPr txBox="1"/>
          <p:nvPr/>
        </p:nvSpPr>
        <p:spPr>
          <a:xfrm>
            <a:off x="2621198" y="7092125"/>
            <a:ext cx="430899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FF0000"/>
                </a:solidFill>
                <a:effectLst/>
                <a:uFillTx/>
                <a:latin typeface="Helvetica Neue"/>
                <a:ea typeface="Helvetica Neue"/>
                <a:cs typeface="Helvetica Neue"/>
                <a:sym typeface="Helvetica Neue"/>
              </a:rPr>
              <a:t>2.7 K </a:t>
            </a:r>
            <a:r>
              <a:rPr kumimoji="0" lang="es-ES" sz="2400" b="1" i="0" u="none" strike="noStrike" cap="none" spc="0" normalizeH="0" baseline="0" dirty="0" err="1" smtClean="0">
                <a:ln>
                  <a:noFill/>
                </a:ln>
                <a:solidFill>
                  <a:srgbClr val="FF0000"/>
                </a:solidFill>
                <a:effectLst/>
                <a:uFillTx/>
                <a:latin typeface="Helvetica Neue"/>
                <a:ea typeface="Helvetica Neue"/>
                <a:cs typeface="Helvetica Neue"/>
                <a:sym typeface="Helvetica Neue"/>
              </a:rPr>
              <a:t>black</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body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all-sky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uniform</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emission</a:t>
            </a:r>
            <a:endParaRPr kumimoji="0" lang="es-ES" sz="24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194764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leftover radiation from the early Universe with an imprint of its conditions</a:t>
            </a:r>
            <a:endParaRPr lang="en-US" sz="4551" kern="1200" dirty="0">
              <a:solidFill>
                <a:schemeClr val="accent5">
                  <a:lumMod val="75000"/>
                </a:schemeClr>
              </a:solidFill>
              <a:latin typeface="+mj-lt"/>
              <a:ea typeface="+mj-ea"/>
              <a:cs typeface="+mj-cs"/>
            </a:endParaRPr>
          </a:p>
        </p:txBody>
      </p:sp>
      <p:sp>
        <p:nvSpPr>
          <p:cNvPr id="11" name="CuadroTexto 10"/>
          <p:cNvSpPr txBox="1"/>
          <p:nvPr/>
        </p:nvSpPr>
        <p:spPr>
          <a:xfrm>
            <a:off x="838638" y="1801996"/>
            <a:ext cx="15251594"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smtClean="0">
                <a:ln>
                  <a:noFill/>
                </a:ln>
                <a:solidFill>
                  <a:schemeClr val="bg1">
                    <a:lumMod val="85000"/>
                  </a:schemeClr>
                </a:solidFill>
                <a:effectLst/>
                <a:uFillTx/>
                <a:sym typeface="Helvetica Neue"/>
              </a:rPr>
              <a:t>Quantum</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fluctuations</a:t>
            </a:r>
            <a:r>
              <a:rPr kumimoji="0" lang="es-ES" sz="2800" b="0" i="0" u="none" strike="noStrike" cap="none" spc="0" normalizeH="0" dirty="0" smtClean="0">
                <a:ln>
                  <a:noFill/>
                </a:ln>
                <a:solidFill>
                  <a:schemeClr val="bg1">
                    <a:lumMod val="85000"/>
                  </a:schemeClr>
                </a:solidFill>
                <a:effectLst/>
                <a:uFillTx/>
                <a:sym typeface="Helvetica Neue"/>
              </a:rPr>
              <a:t> of </a:t>
            </a:r>
            <a:r>
              <a:rPr kumimoji="0" lang="es-ES" sz="2800" b="0" i="0" u="none" strike="noStrike" cap="none" spc="0" normalizeH="0" dirty="0" err="1" smtClean="0">
                <a:ln>
                  <a:noFill/>
                </a:ln>
                <a:solidFill>
                  <a:schemeClr val="bg1">
                    <a:lumMod val="85000"/>
                  </a:schemeClr>
                </a:solidFill>
                <a:effectLst/>
                <a:uFillTx/>
                <a:sym typeface="Helvetica Neue"/>
              </a:rPr>
              <a:t>inflaton</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field</a:t>
            </a:r>
            <a:r>
              <a:rPr kumimoji="0" lang="es-ES" sz="2800" b="0" i="0" u="none" strike="noStrike" cap="none" spc="0" normalizeH="0" dirty="0" smtClean="0">
                <a:ln>
                  <a:noFill/>
                </a:ln>
                <a:solidFill>
                  <a:schemeClr val="bg1">
                    <a:lumMod val="85000"/>
                  </a:schemeClr>
                </a:solidFill>
                <a:effectLst/>
                <a:uFillTx/>
                <a:sym typeface="Helvetica Neue"/>
              </a:rPr>
              <a:t> lead to </a:t>
            </a:r>
            <a:r>
              <a:rPr kumimoji="0" lang="es-ES" sz="2800" b="0" i="0" u="none" strike="noStrike" cap="none" spc="0" normalizeH="0" dirty="0" err="1" smtClean="0">
                <a:ln>
                  <a:noFill/>
                </a:ln>
                <a:solidFill>
                  <a:schemeClr val="bg1">
                    <a:lumMod val="85000"/>
                  </a:schemeClr>
                </a:solidFill>
                <a:effectLst/>
                <a:uFillTx/>
                <a:sym typeface="Helvetica Neue"/>
              </a:rPr>
              <a:t>over</a:t>
            </a:r>
            <a:r>
              <a:rPr kumimoji="0" lang="es-ES" sz="2800" b="0" i="0" u="none" strike="noStrike" cap="none" spc="0" normalizeH="0" dirty="0" smtClean="0">
                <a:ln>
                  <a:noFill/>
                </a:ln>
                <a:solidFill>
                  <a:schemeClr val="bg1">
                    <a:lumMod val="85000"/>
                  </a:schemeClr>
                </a:solidFill>
                <a:effectLst/>
                <a:uFillTx/>
                <a:sym typeface="Helvetica Neue"/>
              </a:rPr>
              <a:t> and </a:t>
            </a:r>
            <a:r>
              <a:rPr kumimoji="0" lang="es-ES" sz="2800" b="0" i="0" u="none" strike="noStrike" cap="none" spc="0" normalizeH="0" dirty="0" err="1" smtClean="0">
                <a:ln>
                  <a:noFill/>
                </a:ln>
                <a:solidFill>
                  <a:schemeClr val="bg1">
                    <a:lumMod val="85000"/>
                  </a:schemeClr>
                </a:solidFill>
                <a:effectLst/>
                <a:uFillTx/>
                <a:sym typeface="Helvetica Neue"/>
              </a:rPr>
              <a:t>under</a:t>
            </a:r>
            <a:r>
              <a:rPr lang="es-ES" sz="2800" b="0" dirty="0">
                <a:solidFill>
                  <a:schemeClr val="bg1">
                    <a:lumMod val="85000"/>
                  </a:schemeClr>
                </a:solidFill>
              </a:rPr>
              <a:t> </a:t>
            </a:r>
            <a:r>
              <a:rPr lang="es-ES" sz="2800" b="0" dirty="0" err="1" smtClean="0">
                <a:solidFill>
                  <a:schemeClr val="bg1">
                    <a:lumMod val="85000"/>
                  </a:schemeClr>
                </a:solidFill>
              </a:rPr>
              <a:t>densities</a:t>
            </a:r>
            <a:r>
              <a:rPr lang="es-ES" sz="2800" b="0" dirty="0" smtClean="0">
                <a:solidFill>
                  <a:schemeClr val="bg1">
                    <a:lumMod val="85000"/>
                  </a:schemeClr>
                </a:solidFill>
              </a:rPr>
              <a:t> of </a:t>
            </a:r>
            <a:r>
              <a:rPr lang="es-ES" sz="2800" b="0" dirty="0" err="1" smtClean="0">
                <a:solidFill>
                  <a:schemeClr val="bg1">
                    <a:lumMod val="85000"/>
                  </a:schemeClr>
                </a:solidFill>
              </a:rPr>
              <a:t>matter</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Gravity</a:t>
            </a:r>
            <a:r>
              <a:rPr lang="es-ES" sz="2800" b="0" dirty="0" smtClean="0">
                <a:solidFill>
                  <a:schemeClr val="bg1">
                    <a:lumMod val="85000"/>
                  </a:schemeClr>
                </a:solidFill>
              </a:rPr>
              <a:t> </a:t>
            </a:r>
            <a:r>
              <a:rPr lang="es-ES" sz="2800" b="0" dirty="0" err="1" smtClean="0">
                <a:solidFill>
                  <a:schemeClr val="bg1">
                    <a:lumMod val="85000"/>
                  </a:schemeClr>
                </a:solidFill>
              </a:rPr>
              <a:t>makes</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deeper</a:t>
            </a:r>
            <a:r>
              <a:rPr lang="es-ES" sz="2800" b="0" dirty="0" smtClean="0">
                <a:solidFill>
                  <a:schemeClr val="bg1">
                    <a:lumMod val="85000"/>
                  </a:schemeClr>
                </a:solidFill>
              </a:rPr>
              <a:t>, </a:t>
            </a:r>
            <a:r>
              <a:rPr lang="es-ES" sz="2800" b="0" dirty="0" err="1" smtClean="0">
                <a:solidFill>
                  <a:schemeClr val="bg1">
                    <a:lumMod val="85000"/>
                  </a:schemeClr>
                </a:solidFill>
              </a:rPr>
              <a:t>photon</a:t>
            </a:r>
            <a:r>
              <a:rPr lang="es-ES" sz="2800" b="0" dirty="0" smtClean="0">
                <a:solidFill>
                  <a:schemeClr val="bg1">
                    <a:lumMod val="85000"/>
                  </a:schemeClr>
                </a:solidFill>
              </a:rPr>
              <a:t> </a:t>
            </a:r>
            <a:r>
              <a:rPr lang="es-ES" sz="2800" b="0" dirty="0" err="1" smtClean="0">
                <a:solidFill>
                  <a:schemeClr val="bg1">
                    <a:lumMod val="85000"/>
                  </a:schemeClr>
                </a:solidFill>
              </a:rPr>
              <a:t>pressure</a:t>
            </a:r>
            <a:r>
              <a:rPr lang="es-ES" sz="2800" b="0" dirty="0" smtClean="0">
                <a:solidFill>
                  <a:schemeClr val="bg1">
                    <a:lumMod val="85000"/>
                  </a:schemeClr>
                </a:solidFill>
              </a:rPr>
              <a:t> </a:t>
            </a:r>
            <a:r>
              <a:rPr lang="es-ES" sz="2800" b="0" dirty="0" err="1" smtClean="0">
                <a:solidFill>
                  <a:schemeClr val="bg1">
                    <a:lumMod val="85000"/>
                  </a:schemeClr>
                </a:solidFill>
              </a:rPr>
              <a:t>pushes</a:t>
            </a:r>
            <a:r>
              <a:rPr lang="es-ES" sz="2800" b="0" dirty="0" smtClean="0">
                <a:solidFill>
                  <a:schemeClr val="bg1">
                    <a:lumMod val="85000"/>
                  </a:schemeClr>
                </a:solidFill>
              </a:rPr>
              <a:t> back  </a:t>
            </a:r>
            <a:r>
              <a:rPr lang="es-ES" sz="2800" b="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baryon</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acoustic</a:t>
            </a:r>
            <a:r>
              <a:rPr lang="es-ES" sz="2800" dirty="0" smtClean="0">
                <a:solidFill>
                  <a:schemeClr val="bg1">
                    <a:lumMod val="85000"/>
                  </a:schemeClr>
                </a:solidFill>
                <a:sym typeface="Wingdings" panose="05000000000000000000" pitchFamily="2" charset="2"/>
              </a:rPr>
              <a:t> </a:t>
            </a:r>
            <a:r>
              <a:rPr lang="es-ES" sz="2800" dirty="0" err="1" smtClean="0">
                <a:solidFill>
                  <a:schemeClr val="bg1">
                    <a:lumMod val="85000"/>
                  </a:schemeClr>
                </a:solidFill>
                <a:sym typeface="Wingdings" panose="05000000000000000000" pitchFamily="2" charset="2"/>
              </a:rPr>
              <a:t>oscillations</a:t>
            </a:r>
            <a:endParaRPr lang="es-ES" sz="2800" b="0" dirty="0" smtClean="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sym typeface="Wingdings" panose="05000000000000000000" pitchFamily="2" charset="2"/>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Universe</a:t>
            </a:r>
            <a:r>
              <a:rPr lang="es-ES" sz="2800" b="0" dirty="0" smtClean="0">
                <a:solidFill>
                  <a:schemeClr val="bg1">
                    <a:lumMod val="85000"/>
                  </a:schemeClr>
                </a:solidFill>
              </a:rPr>
              <a:t> </a:t>
            </a:r>
            <a:r>
              <a:rPr lang="es-ES" sz="2800" b="0" dirty="0" err="1" smtClean="0">
                <a:solidFill>
                  <a:schemeClr val="bg1">
                    <a:lumMod val="85000"/>
                  </a:schemeClr>
                </a:solidFill>
              </a:rPr>
              <a:t>becomes</a:t>
            </a:r>
            <a:r>
              <a:rPr lang="es-ES" sz="2800" b="0" dirty="0" smtClean="0">
                <a:solidFill>
                  <a:schemeClr val="bg1">
                    <a:lumMod val="85000"/>
                  </a:schemeClr>
                </a:solidFill>
              </a:rPr>
              <a:t> </a:t>
            </a:r>
            <a:r>
              <a:rPr lang="es-ES" sz="2800" b="0" dirty="0" err="1" smtClean="0">
                <a:solidFill>
                  <a:schemeClr val="bg1">
                    <a:lumMod val="85000"/>
                  </a:schemeClr>
                </a:solidFill>
              </a:rPr>
              <a:t>transparent</a:t>
            </a:r>
            <a:r>
              <a:rPr lang="es-ES" sz="2800" b="0" dirty="0" smtClean="0">
                <a:solidFill>
                  <a:schemeClr val="bg1">
                    <a:lumMod val="85000"/>
                  </a:schemeClr>
                </a:solidFill>
              </a:rPr>
              <a:t>, </a:t>
            </a:r>
            <a:r>
              <a:rPr lang="es-ES" sz="2800" b="0" dirty="0" err="1" smtClean="0">
                <a:solidFill>
                  <a:schemeClr val="bg1">
                    <a:lumMod val="85000"/>
                  </a:schemeClr>
                </a:solidFill>
              </a:rPr>
              <a:t>photons</a:t>
            </a:r>
            <a:r>
              <a:rPr lang="es-ES" sz="2800" b="0" dirty="0" smtClean="0">
                <a:solidFill>
                  <a:schemeClr val="bg1">
                    <a:lumMod val="85000"/>
                  </a:schemeClr>
                </a:solidFill>
              </a:rPr>
              <a:t> </a:t>
            </a:r>
            <a:r>
              <a:rPr lang="es-ES" sz="2800" b="0" dirty="0" err="1" smtClean="0">
                <a:solidFill>
                  <a:schemeClr val="bg1">
                    <a:lumMod val="85000"/>
                  </a:schemeClr>
                </a:solidFill>
              </a:rPr>
              <a:t>emitted</a:t>
            </a:r>
            <a:r>
              <a:rPr lang="es-ES" sz="2800" b="0" dirty="0" smtClean="0">
                <a:solidFill>
                  <a:schemeClr val="bg1">
                    <a:lumMod val="85000"/>
                  </a:schemeClr>
                </a:solidFill>
              </a:rPr>
              <a:t> capture </a:t>
            </a:r>
            <a:r>
              <a:rPr lang="es-ES" sz="2800" b="0" dirty="0" err="1" smtClean="0">
                <a:solidFill>
                  <a:schemeClr val="bg1">
                    <a:lumMod val="85000"/>
                  </a:schemeClr>
                </a:solidFill>
              </a:rPr>
              <a:t>these</a:t>
            </a:r>
            <a:r>
              <a:rPr lang="es-ES" sz="2800" b="0" dirty="0" smtClean="0">
                <a:solidFill>
                  <a:schemeClr val="bg1">
                    <a:lumMod val="85000"/>
                  </a:schemeClr>
                </a:solidFill>
              </a:rPr>
              <a:t> </a:t>
            </a:r>
            <a:r>
              <a:rPr lang="es-ES" sz="2800" b="0" dirty="0" err="1" smtClean="0">
                <a:solidFill>
                  <a:schemeClr val="bg1">
                    <a:lumMod val="85000"/>
                  </a:schemeClr>
                </a:solidFill>
              </a:rPr>
              <a:t>features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Theorist</a:t>
            </a:r>
            <a:r>
              <a:rPr lang="es-ES" sz="2800" b="0" dirty="0" smtClean="0">
                <a:solidFill>
                  <a:schemeClr val="bg1">
                    <a:lumMod val="85000"/>
                  </a:schemeClr>
                </a:solidFill>
              </a:rPr>
              <a:t> </a:t>
            </a:r>
            <a:r>
              <a:rPr lang="es-ES" sz="2800" b="0" dirty="0" err="1" smtClean="0">
                <a:solidFill>
                  <a:schemeClr val="bg1">
                    <a:lumMod val="85000"/>
                  </a:schemeClr>
                </a:solidFill>
              </a:rPr>
              <a:t>paradise</a:t>
            </a:r>
            <a:r>
              <a:rPr lang="es-ES" sz="2800" b="0" dirty="0" smtClean="0">
                <a:solidFill>
                  <a:schemeClr val="bg1">
                    <a:lumMod val="85000"/>
                  </a:schemeClr>
                </a:solidFill>
              </a:rPr>
              <a:t>: </a:t>
            </a:r>
            <a:r>
              <a:rPr lang="es-ES" sz="2800" b="0" dirty="0" err="1" smtClean="0">
                <a:solidFill>
                  <a:schemeClr val="bg1">
                    <a:lumMod val="85000"/>
                  </a:schemeClr>
                </a:solidFill>
              </a:rPr>
              <a:t>we</a:t>
            </a:r>
            <a:r>
              <a:rPr lang="es-ES" sz="2800" b="0" dirty="0" smtClean="0">
                <a:solidFill>
                  <a:schemeClr val="bg1">
                    <a:lumMod val="85000"/>
                  </a:schemeClr>
                </a:solidFill>
              </a:rPr>
              <a:t> can </a:t>
            </a:r>
            <a:r>
              <a:rPr lang="es-ES" sz="2800" b="0" dirty="0" err="1" smtClean="0">
                <a:solidFill>
                  <a:schemeClr val="bg1">
                    <a:lumMod val="85000"/>
                  </a:schemeClr>
                </a:solidFill>
              </a:rPr>
              <a:t>model</a:t>
            </a:r>
            <a:r>
              <a:rPr lang="es-ES" sz="2800" b="0" dirty="0" smtClean="0">
                <a:solidFill>
                  <a:schemeClr val="bg1">
                    <a:lumMod val="85000"/>
                  </a:schemeClr>
                </a:solidFill>
              </a:rPr>
              <a:t> and </a:t>
            </a:r>
            <a:r>
              <a:rPr lang="es-ES" sz="2800" b="0" dirty="0" err="1" smtClean="0">
                <a:solidFill>
                  <a:schemeClr val="bg1">
                    <a:lumMod val="85000"/>
                  </a:schemeClr>
                </a:solidFill>
              </a:rPr>
              <a:t>predict</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a:t>
            </a:r>
            <a:r>
              <a:rPr lang="es-ES" sz="2800" b="0" dirty="0" err="1" smtClean="0">
                <a:solidFill>
                  <a:schemeClr val="bg1">
                    <a:lumMod val="85000"/>
                  </a:schemeClr>
                </a:solidFill>
              </a:rPr>
              <a:t>first</a:t>
            </a:r>
            <a:r>
              <a:rPr lang="es-ES" sz="2800" b="0" dirty="0" smtClean="0">
                <a:solidFill>
                  <a:schemeClr val="bg1">
                    <a:lumMod val="85000"/>
                  </a:schemeClr>
                </a:solidFill>
              </a:rPr>
              <a:t> </a:t>
            </a:r>
            <a:r>
              <a:rPr lang="es-ES" sz="2800" b="0" dirty="0" err="1" smtClean="0">
                <a:solidFill>
                  <a:schemeClr val="bg1">
                    <a:lumMod val="85000"/>
                  </a:schemeClr>
                </a:solidFill>
              </a:rPr>
              <a:t>principles</a:t>
            </a: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tx1"/>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tx1"/>
                </a:solidFill>
              </a:rPr>
              <a:t>Observer</a:t>
            </a:r>
            <a:r>
              <a:rPr lang="es-ES" sz="2800" b="0" dirty="0" smtClean="0">
                <a:solidFill>
                  <a:schemeClr val="tx1"/>
                </a:solidFill>
              </a:rPr>
              <a:t> </a:t>
            </a:r>
            <a:r>
              <a:rPr lang="es-ES" sz="2800" b="0" dirty="0" err="1" smtClean="0">
                <a:solidFill>
                  <a:schemeClr val="tx1"/>
                </a:solidFill>
              </a:rPr>
              <a:t>paradise</a:t>
            </a:r>
            <a:r>
              <a:rPr lang="es-ES" sz="2800" b="0" dirty="0" smtClean="0">
                <a:solidFill>
                  <a:schemeClr val="tx1"/>
                </a:solidFill>
              </a:rPr>
              <a:t>: </a:t>
            </a:r>
            <a:r>
              <a:rPr lang="es-ES" sz="2800" b="0" dirty="0" err="1" smtClean="0">
                <a:solidFill>
                  <a:schemeClr val="tx1"/>
                </a:solidFill>
              </a:rPr>
              <a:t>high</a:t>
            </a:r>
            <a:r>
              <a:rPr lang="es-ES" sz="2800" b="0" dirty="0" smtClean="0">
                <a:solidFill>
                  <a:schemeClr val="tx1"/>
                </a:solidFill>
              </a:rPr>
              <a:t> </a:t>
            </a:r>
            <a:r>
              <a:rPr lang="es-ES" sz="2800" b="0" dirty="0" err="1" smtClean="0">
                <a:solidFill>
                  <a:schemeClr val="tx1"/>
                </a:solidFill>
              </a:rPr>
              <a:t>sensitivity</a:t>
            </a:r>
            <a:r>
              <a:rPr lang="es-ES" sz="2800" b="0" dirty="0" smtClean="0">
                <a:solidFill>
                  <a:schemeClr val="tx1"/>
                </a:solidFill>
              </a:rPr>
              <a:t> of observables to </a:t>
            </a:r>
            <a:r>
              <a:rPr lang="es-ES" sz="2800" b="0" dirty="0" err="1" smtClean="0">
                <a:solidFill>
                  <a:schemeClr val="tx1"/>
                </a:solidFill>
              </a:rPr>
              <a:t>predictions</a:t>
            </a:r>
            <a:r>
              <a:rPr lang="es-ES" sz="2800" b="0" dirty="0" smtClean="0">
                <a:solidFill>
                  <a:schemeClr val="tx1"/>
                </a:solidFill>
              </a:rPr>
              <a:t>  </a:t>
            </a:r>
          </a:p>
        </p:txBody>
      </p:sp>
      <p:pic>
        <p:nvPicPr>
          <p:cNvPr id="12" name="Picture 3"/>
          <p:cNvPicPr>
            <a:picLocks noChangeAspect="1"/>
          </p:cNvPicPr>
          <p:nvPr/>
        </p:nvPicPr>
        <p:blipFill>
          <a:blip r:embed="rId3"/>
          <a:stretch>
            <a:fillRect/>
          </a:stretch>
        </p:blipFill>
        <p:spPr>
          <a:xfrm>
            <a:off x="9091425" y="5969705"/>
            <a:ext cx="6228785" cy="3114393"/>
          </a:xfrm>
          <a:prstGeom prst="rect">
            <a:avLst/>
          </a:prstGeom>
        </p:spPr>
      </p:pic>
      <p:pic>
        <p:nvPicPr>
          <p:cNvPr id="13" name="Imagen 12"/>
          <p:cNvPicPr>
            <a:picLocks noChangeAspect="1"/>
          </p:cNvPicPr>
          <p:nvPr/>
        </p:nvPicPr>
        <p:blipFill>
          <a:blip r:embed="rId4"/>
          <a:stretch>
            <a:fillRect/>
          </a:stretch>
        </p:blipFill>
        <p:spPr>
          <a:xfrm>
            <a:off x="1405250" y="5962888"/>
            <a:ext cx="6728097" cy="3166163"/>
          </a:xfrm>
          <a:prstGeom prst="rect">
            <a:avLst/>
          </a:prstGeom>
        </p:spPr>
      </p:pic>
      <p:sp>
        <p:nvSpPr>
          <p:cNvPr id="14" name="CuadroTexto 13"/>
          <p:cNvSpPr txBox="1"/>
          <p:nvPr/>
        </p:nvSpPr>
        <p:spPr>
          <a:xfrm>
            <a:off x="3977190" y="9236901"/>
            <a:ext cx="988892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0" i="1" u="none" strike="noStrike" cap="none" spc="0" normalizeH="0" baseline="0" dirty="0" err="1" smtClean="0">
                <a:ln>
                  <a:noFill/>
                </a:ln>
                <a:solidFill>
                  <a:srgbClr val="000000"/>
                </a:solidFill>
                <a:effectLst/>
                <a:uFillTx/>
                <a:sym typeface="Helvetica Neue"/>
              </a:rPr>
              <a:t>Projected</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sky</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from</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raw</a:t>
            </a:r>
            <a:r>
              <a:rPr kumimoji="0" lang="es-ES" sz="2400" b="0" i="1" u="none" strike="noStrike" cap="none" spc="0" normalizeH="0" dirty="0" smtClean="0">
                <a:ln>
                  <a:noFill/>
                </a:ln>
                <a:solidFill>
                  <a:srgbClr val="000000"/>
                </a:solidFill>
                <a:effectLst/>
                <a:uFillTx/>
                <a:sym typeface="Helvetica Neue"/>
              </a:rPr>
              <a:t>’ to 10**5 </a:t>
            </a:r>
            <a:r>
              <a:rPr kumimoji="0" lang="es-ES" sz="2400" b="0" i="1" u="none" strike="noStrike" cap="none" spc="0" normalizeH="0" dirty="0" err="1" smtClean="0">
                <a:ln>
                  <a:noFill/>
                </a:ln>
                <a:solidFill>
                  <a:srgbClr val="000000"/>
                </a:solidFill>
                <a:effectLst/>
                <a:uFillTx/>
                <a:sym typeface="Helvetica Neue"/>
              </a:rPr>
              <a:t>contrast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enhancement</a:t>
            </a:r>
            <a:r>
              <a:rPr kumimoji="0" lang="es-ES" sz="2400" b="0" i="1" u="none" strike="noStrike" cap="none" spc="0" normalizeH="0" dirty="0" smtClean="0">
                <a:ln>
                  <a:noFill/>
                </a:ln>
                <a:solidFill>
                  <a:srgbClr val="000000"/>
                </a:solidFill>
                <a:effectLst/>
                <a:uFillTx/>
                <a:sym typeface="Helvetica Neue"/>
              </a:rPr>
              <a:t>. </a:t>
            </a:r>
            <a:r>
              <a:rPr kumimoji="0" lang="es-ES" sz="2400" b="0" i="1" u="none" strike="noStrike" cap="none" spc="0" normalizeH="0" dirty="0" err="1" smtClean="0">
                <a:ln>
                  <a:noFill/>
                </a:ln>
                <a:solidFill>
                  <a:srgbClr val="000000"/>
                </a:solidFill>
                <a:effectLst/>
                <a:uFillTx/>
                <a:sym typeface="Helvetica Neue"/>
              </a:rPr>
              <a:t>Credit</a:t>
            </a:r>
            <a:r>
              <a:rPr lang="es-ES" b="0" i="1" dirty="0" smtClean="0"/>
              <a:t>: WMAP</a:t>
            </a:r>
            <a:endParaRPr kumimoji="0" lang="es-ES" sz="2400" b="0" i="1" u="none" strike="noStrike" cap="none" spc="0" normalizeH="0" baseline="0" dirty="0">
              <a:ln>
                <a:noFill/>
              </a:ln>
              <a:solidFill>
                <a:srgbClr val="000000"/>
              </a:solidFill>
              <a:effectLst/>
              <a:uFillTx/>
              <a:sym typeface="Helvetica Neue"/>
            </a:endParaRPr>
          </a:p>
        </p:txBody>
      </p:sp>
      <p:sp>
        <p:nvSpPr>
          <p:cNvPr id="15" name="CuadroTexto 14"/>
          <p:cNvSpPr txBox="1"/>
          <p:nvPr/>
        </p:nvSpPr>
        <p:spPr>
          <a:xfrm>
            <a:off x="2621198" y="7092125"/>
            <a:ext cx="430899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FF0000"/>
                </a:solidFill>
                <a:effectLst/>
                <a:uFillTx/>
                <a:latin typeface="Helvetica Neue"/>
                <a:ea typeface="Helvetica Neue"/>
                <a:cs typeface="Helvetica Neue"/>
                <a:sym typeface="Helvetica Neue"/>
              </a:rPr>
              <a:t>2.7 K </a:t>
            </a:r>
            <a:r>
              <a:rPr kumimoji="0" lang="es-ES" sz="2400" b="1" i="0" u="none" strike="noStrike" cap="none" spc="0" normalizeH="0" baseline="0" dirty="0" err="1" smtClean="0">
                <a:ln>
                  <a:noFill/>
                </a:ln>
                <a:solidFill>
                  <a:srgbClr val="FF0000"/>
                </a:solidFill>
                <a:effectLst/>
                <a:uFillTx/>
                <a:latin typeface="Helvetica Neue"/>
                <a:ea typeface="Helvetica Neue"/>
                <a:cs typeface="Helvetica Neue"/>
                <a:sym typeface="Helvetica Neue"/>
              </a:rPr>
              <a:t>black</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body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all-sky</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uniform</a:t>
            </a:r>
            <a:r>
              <a:rPr kumimoji="0" lang="es-ES" sz="2400" b="1" i="0" u="none" strike="noStrike" cap="none" spc="0" normalizeH="0" dirty="0" smtClean="0">
                <a:ln>
                  <a:noFill/>
                </a:ln>
                <a:solidFill>
                  <a:srgbClr val="FF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FF0000"/>
                </a:solidFill>
                <a:effectLst/>
                <a:uFillTx/>
                <a:latin typeface="Helvetica Neue"/>
                <a:ea typeface="Helvetica Neue"/>
                <a:cs typeface="Helvetica Neue"/>
                <a:sym typeface="Helvetica Neue"/>
              </a:rPr>
              <a:t>emission</a:t>
            </a:r>
            <a:endParaRPr kumimoji="0" lang="es-ES" sz="24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551941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edieval Cosmology [Flat Earth] : Camille Flammarion : Engraving circa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2365"/>
            <a:ext cx="17898894" cy="1393487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089656" y="480660"/>
            <a:ext cx="15680829" cy="589383"/>
          </a:xfrm>
          <a:prstGeom prst="rect">
            <a:avLst/>
          </a:prstGeom>
          <a:solidFill>
            <a:schemeClr val="bg2">
              <a:lumMod val="25000"/>
              <a:alpha val="50000"/>
            </a:schemeClr>
          </a:solidFill>
        </p:spPr>
        <p:txBody>
          <a:bodyPr wrap="square">
            <a:spAutoFit/>
          </a:bodyPr>
          <a:lstStyle/>
          <a:p>
            <a:pPr algn="l"/>
            <a:r>
              <a:rPr lang="en-US" sz="3200" i="1" dirty="0">
                <a:solidFill>
                  <a:schemeClr val="bg1"/>
                </a:solidFill>
              </a:rPr>
              <a:t>Cosmologists are often in error, but </a:t>
            </a:r>
            <a:r>
              <a:rPr lang="en-US" sz="3200" i="1" dirty="0" smtClean="0">
                <a:solidFill>
                  <a:schemeClr val="bg1"/>
                </a:solidFill>
              </a:rPr>
              <a:t>seldom </a:t>
            </a:r>
            <a:r>
              <a:rPr lang="en-US" sz="3200" i="1" dirty="0">
                <a:solidFill>
                  <a:schemeClr val="bg1"/>
                </a:solidFill>
              </a:rPr>
              <a:t>in </a:t>
            </a:r>
            <a:r>
              <a:rPr lang="en-US" sz="3200" i="1" dirty="0" smtClean="0">
                <a:solidFill>
                  <a:schemeClr val="bg1"/>
                </a:solidFill>
              </a:rPr>
              <a:t>doubt. </a:t>
            </a:r>
            <a:r>
              <a:rPr lang="en-US" sz="3200" dirty="0" smtClean="0">
                <a:solidFill>
                  <a:schemeClr val="bg1"/>
                </a:solidFill>
              </a:rPr>
              <a:t>Attributed to Lev Landau.</a:t>
            </a:r>
            <a:endParaRPr lang="es-ES" sz="3200" dirty="0">
              <a:solidFill>
                <a:schemeClr val="bg1"/>
              </a:solidFill>
            </a:endParaRPr>
          </a:p>
        </p:txBody>
      </p:sp>
      <p:sp>
        <p:nvSpPr>
          <p:cNvPr id="5" name="Rectángulo 4"/>
          <p:cNvSpPr/>
          <p:nvPr/>
        </p:nvSpPr>
        <p:spPr>
          <a:xfrm>
            <a:off x="1089655" y="2997045"/>
            <a:ext cx="15680829" cy="1077218"/>
          </a:xfrm>
          <a:prstGeom prst="rect">
            <a:avLst/>
          </a:prstGeom>
          <a:solidFill>
            <a:schemeClr val="bg2">
              <a:lumMod val="25000"/>
              <a:alpha val="50000"/>
            </a:schemeClr>
          </a:solidFill>
        </p:spPr>
        <p:txBody>
          <a:bodyPr wrap="square">
            <a:spAutoFit/>
          </a:bodyPr>
          <a:lstStyle/>
          <a:p>
            <a:pPr algn="l"/>
            <a:r>
              <a:rPr lang="en-US" sz="3200" i="1" dirty="0" smtClean="0">
                <a:solidFill>
                  <a:schemeClr val="bg1"/>
                </a:solidFill>
              </a:rPr>
              <a:t>We are at the cusp of a paradigm change in Cosmology [</a:t>
            </a:r>
            <a:r>
              <a:rPr lang="en-US" sz="3200" i="1" dirty="0">
                <a:solidFill>
                  <a:schemeClr val="bg1"/>
                </a:solidFill>
              </a:rPr>
              <a:t>in reference to </a:t>
            </a:r>
            <a:r>
              <a:rPr lang="en-US" sz="3200" i="1" dirty="0" smtClean="0">
                <a:solidFill>
                  <a:schemeClr val="bg1"/>
                </a:solidFill>
                <a:latin typeface="Times New Roman" panose="02020603050405020304" pitchFamily="18" charset="0"/>
                <a:cs typeface="Times New Roman" panose="02020603050405020304" pitchFamily="18" charset="0"/>
              </a:rPr>
              <a:t>Λ</a:t>
            </a:r>
            <a:r>
              <a:rPr lang="en-US" sz="3200" i="1" dirty="0" smtClean="0">
                <a:solidFill>
                  <a:schemeClr val="bg1"/>
                </a:solidFill>
              </a:rPr>
              <a:t>CDM]. </a:t>
            </a:r>
            <a:r>
              <a:rPr lang="en-US" sz="3200" dirty="0" smtClean="0">
                <a:solidFill>
                  <a:schemeClr val="bg1"/>
                </a:solidFill>
              </a:rPr>
              <a:t>Heard at a recent cosmology meeting.</a:t>
            </a:r>
            <a:endParaRPr lang="es-ES" sz="3200" dirty="0">
              <a:solidFill>
                <a:schemeClr val="bg1"/>
              </a:solidFill>
            </a:endParaRPr>
          </a:p>
        </p:txBody>
      </p:sp>
    </p:spTree>
    <p:extLst>
      <p:ext uri="{BB962C8B-B14F-4D97-AF65-F5344CB8AC3E}">
        <p14:creationId xmlns:p14="http://schemas.microsoft.com/office/powerpoint/2010/main" val="3906678949"/>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27763" y="2008699"/>
            <a:ext cx="7587130" cy="3738409"/>
          </a:xfrm>
          <a:prstGeom prst="rect">
            <a:avLst/>
          </a:prstGeom>
        </p:spPr>
      </p:pic>
      <p:sp>
        <p:nvSpPr>
          <p:cNvPr id="11"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The Cosmic Microwave Background is the most important tool to understand the basic picture of the universe</a:t>
            </a:r>
            <a:endParaRPr lang="en-US" sz="4551" kern="1200" dirty="0">
              <a:solidFill>
                <a:schemeClr val="accent5">
                  <a:lumMod val="75000"/>
                </a:schemeClr>
              </a:solidFill>
              <a:latin typeface="+mj-lt"/>
              <a:ea typeface="+mj-ea"/>
              <a:cs typeface="+mj-cs"/>
            </a:endParaRPr>
          </a:p>
        </p:txBody>
      </p:sp>
      <p:pic>
        <p:nvPicPr>
          <p:cNvPr id="12" name="Picture 3"/>
          <p:cNvPicPr>
            <a:picLocks noChangeAspect="1"/>
          </p:cNvPicPr>
          <p:nvPr/>
        </p:nvPicPr>
        <p:blipFill>
          <a:blip r:embed="rId4"/>
          <a:stretch>
            <a:fillRect/>
          </a:stretch>
        </p:blipFill>
        <p:spPr>
          <a:xfrm>
            <a:off x="8814893" y="2377201"/>
            <a:ext cx="8064490" cy="6741840"/>
          </a:xfrm>
          <a:prstGeom prst="rect">
            <a:avLst/>
          </a:prstGeom>
        </p:spPr>
      </p:pic>
      <p:sp>
        <p:nvSpPr>
          <p:cNvPr id="13" name="TextBox 7"/>
          <p:cNvSpPr txBox="1"/>
          <p:nvPr/>
        </p:nvSpPr>
        <p:spPr>
          <a:xfrm>
            <a:off x="834975" y="6023860"/>
            <a:ext cx="7758725" cy="523220"/>
          </a:xfrm>
          <a:prstGeom prst="rect">
            <a:avLst/>
          </a:prstGeom>
          <a:noFill/>
        </p:spPr>
        <p:txBody>
          <a:bodyPr wrap="square" rtlCol="0">
            <a:spAutoFit/>
          </a:bodyPr>
          <a:lstStyle/>
          <a:p>
            <a:pPr algn="l"/>
            <a:r>
              <a:rPr lang="en-US" sz="2800" dirty="0" smtClean="0"/>
              <a:t>We observe intensity and polarization maps:</a:t>
            </a:r>
            <a:endParaRPr lang="en-US" sz="2800" dirty="0"/>
          </a:p>
        </p:txBody>
      </p:sp>
      <p:pic>
        <p:nvPicPr>
          <p:cNvPr id="14" name="Picture 10"/>
          <p:cNvPicPr>
            <a:picLocks noChangeAspect="1"/>
          </p:cNvPicPr>
          <p:nvPr/>
        </p:nvPicPr>
        <p:blipFill>
          <a:blip r:embed="rId5"/>
          <a:stretch>
            <a:fillRect/>
          </a:stretch>
        </p:blipFill>
        <p:spPr>
          <a:xfrm>
            <a:off x="1986941" y="6585704"/>
            <a:ext cx="5454791" cy="1499164"/>
          </a:xfrm>
          <a:prstGeom prst="rect">
            <a:avLst/>
          </a:prstGeom>
        </p:spPr>
      </p:pic>
      <p:pic>
        <p:nvPicPr>
          <p:cNvPr id="15" name="Picture 14"/>
          <p:cNvPicPr>
            <a:picLocks noChangeAspect="1"/>
          </p:cNvPicPr>
          <p:nvPr/>
        </p:nvPicPr>
        <p:blipFill>
          <a:blip r:embed="rId6"/>
          <a:stretch>
            <a:fillRect/>
          </a:stretch>
        </p:blipFill>
        <p:spPr>
          <a:xfrm>
            <a:off x="3160985" y="8195740"/>
            <a:ext cx="3106702" cy="1426916"/>
          </a:xfrm>
          <a:prstGeom prst="rect">
            <a:avLst/>
          </a:prstGeom>
        </p:spPr>
      </p:pic>
      <p:sp>
        <p:nvSpPr>
          <p:cNvPr id="16" name="Rectángulo 15"/>
          <p:cNvSpPr/>
          <p:nvPr/>
        </p:nvSpPr>
        <p:spPr>
          <a:xfrm>
            <a:off x="6411974" y="7671748"/>
            <a:ext cx="1029758" cy="39707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19933259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n 25"/>
          <p:cNvPicPr>
            <a:picLocks noChangeAspect="1"/>
          </p:cNvPicPr>
          <p:nvPr/>
        </p:nvPicPr>
        <p:blipFill>
          <a:blip r:embed="rId3"/>
          <a:stretch>
            <a:fillRect/>
          </a:stretch>
        </p:blipFill>
        <p:spPr>
          <a:xfrm>
            <a:off x="8881721" y="5785114"/>
            <a:ext cx="3392049" cy="3392049"/>
          </a:xfrm>
          <a:prstGeom prst="rect">
            <a:avLst/>
          </a:prstGeom>
        </p:spPr>
      </p:pic>
      <p:pic>
        <p:nvPicPr>
          <p:cNvPr id="24" name="Imagen 23"/>
          <p:cNvPicPr>
            <a:picLocks noChangeAspect="1"/>
          </p:cNvPicPr>
          <p:nvPr/>
        </p:nvPicPr>
        <p:blipFill>
          <a:blip r:embed="rId4"/>
          <a:stretch>
            <a:fillRect/>
          </a:stretch>
        </p:blipFill>
        <p:spPr>
          <a:xfrm>
            <a:off x="13017386" y="2122366"/>
            <a:ext cx="3385665" cy="3385665"/>
          </a:xfrm>
          <a:prstGeom prst="rect">
            <a:avLst/>
          </a:prstGeom>
        </p:spPr>
      </p:pic>
      <p:pic>
        <p:nvPicPr>
          <p:cNvPr id="16" name="Picture 15"/>
          <p:cNvPicPr>
            <a:picLocks noChangeAspect="1"/>
          </p:cNvPicPr>
          <p:nvPr/>
        </p:nvPicPr>
        <p:blipFill>
          <a:blip r:embed="rId5"/>
          <a:stretch>
            <a:fillRect/>
          </a:stretch>
        </p:blipFill>
        <p:spPr>
          <a:xfrm>
            <a:off x="401052" y="2090283"/>
            <a:ext cx="7587916" cy="7473524"/>
          </a:xfrm>
          <a:prstGeom prst="rect">
            <a:avLst/>
          </a:prstGeom>
        </p:spPr>
      </p:pic>
      <p:sp>
        <p:nvSpPr>
          <p:cNvPr id="2" name="CuadroTexto 1"/>
          <p:cNvSpPr txBox="1"/>
          <p:nvPr/>
        </p:nvSpPr>
        <p:spPr>
          <a:xfrm>
            <a:off x="9337618" y="8625087"/>
            <a:ext cx="6163867" cy="1011431"/>
          </a:xfrm>
          <a:prstGeom prst="rect">
            <a:avLst/>
          </a:prstGeom>
          <a:noFill/>
        </p:spPr>
        <p:txBody>
          <a:bodyPr wrap="none" rtlCol="0">
            <a:spAutoFit/>
          </a:bodyPr>
          <a:lstStyle/>
          <a:p>
            <a:endParaRPr lang="es-ES" sz="1991" dirty="0" smtClean="0">
              <a:hlinkClick r:id="rId6"/>
            </a:endParaRPr>
          </a:p>
          <a:p>
            <a:endParaRPr lang="es-ES" sz="1991" dirty="0">
              <a:hlinkClick r:id="rId6"/>
            </a:endParaRPr>
          </a:p>
          <a:p>
            <a:r>
              <a:rPr lang="es-ES" sz="1991" dirty="0" smtClean="0">
                <a:hlinkClick r:id="rId6"/>
              </a:rPr>
              <a:t>https</a:t>
            </a:r>
            <a:r>
              <a:rPr lang="es-ES" sz="1991" dirty="0">
                <a:hlinkClick r:id="rId6"/>
              </a:rPr>
              <a:t>://chrisnorth.github.io/planckapps/Simulator</a:t>
            </a:r>
            <a:endParaRPr lang="es-ES" sz="1991" dirty="0"/>
          </a:p>
        </p:txBody>
      </p:sp>
      <p:sp>
        <p:nvSpPr>
          <p:cNvPr id="19"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Peaks in the CMB power spectrum encode valuable information about the cosmological model parameters</a:t>
            </a:r>
            <a:endParaRPr lang="en-US" sz="4551" kern="1200" dirty="0">
              <a:solidFill>
                <a:schemeClr val="accent5">
                  <a:lumMod val="75000"/>
                </a:schemeClr>
              </a:solidFill>
              <a:latin typeface="+mj-lt"/>
              <a:ea typeface="+mj-ea"/>
              <a:cs typeface="+mj-cs"/>
            </a:endParaRPr>
          </a:p>
        </p:txBody>
      </p:sp>
      <p:sp>
        <p:nvSpPr>
          <p:cNvPr id="4" name="AutoShape 2" descr="data:image/png;base64,iVBORw0KGgoAAAANSUhEUgAAAQAAAAEACAYAAABccqhmAAAQAElEQVR4AWz9Cbhl11nfCf/2eMY7nTvUvTWXqkpDlebBkmzJgzxhZBAGjBOUAadDTOgAncbd/UDSHfIkDekEvm6gPwIhYEgwJBZgPMgytiUPkm2VrHko1TzcGu48nXvGPa3v/+6yeJ7O16Wz7t577bXXete73vf/DmufI/9bS/POzX/OuZd+2rmXf9a54//KueWX3HDtlPva0iX3yPy2+8XL6+4TlzbdlxYvl3X2zMLKWbe2esa5K1917sS/ce7YR5z76ynnfg/nfk3ln6r8zyr/t8oXVaz/M//+Wlsbb/HbzlnRWNurp11Jg43/RN25v1B7K7+v4x+q2PPPP3qNNhvLygs/dY3ey18qaf31q8vudxcWXdmX+vyThQX36KUt9+DFXkn/6ZVzztn4Ruc373Tuv6jf31H5eZWfVPkR3NpDuKvvwr15H+6Fu3Cvvw239B5c+iHd/1sqn1CxZz6r47Mfdu7bDzn3zIPOPX2fc3ZtNH3vJ5x79ZPOvfG/OffKLzj3jVuu8dbObX7WxuZiz1ixemt78jeu8ebin4unTziXp66bJO4PFzrupy4M3ce0Br+g+f27pa774uXLrr/9sssX/tK5i7/psjd+1bkX/0fnnvsx0XO7c0/udu7zY67409i5/1x17gvNazS+9kmXXfpjlyy94IaL51x/+bvOnf9jV1z6susvvOCyRV1f+K/OnfpN5879gej4knPn/8RlJ/6tK74rfn/rAVf89Ywrvtxwxac9534Ll/9acG29te75X4y67pcmXf6VCee+OuXcF2ec+3zdJVrL/p/hss82nPv6IdH5gHMv/ffi0acka0+6pcXn3bObG+6/aF7/aeGy+8jZVXfrQqZ5r7lTV0+47on/W+3Fyxf/seu/9Hdd+uo/csULKq/8uHPPm8z+W+fOftr1rjzhtjdfcmtrF93qwkXXXTnv8uUzLl/5tsuv/pVzpzXea/+Hc6/8vHOv/YxLXv+nzmk98mf/liu+/T7nvnm9S7824gZf2eHctz/o3Ov/i3On/rPa/nNXvPJ3XPrKoy753sf1jJ4/+auuc+H33PbWs+7cykX3zUtr7p8uzrvrL11xE6edO3DRufdeXHP/THpz7Mqi++bSBfdnF+fdXyyvuc9cWXP/eumK+z9XL7pfXbrq/s3ykvu1q4vun80vuJ+6tOLulc6Nn80cJ53jmMqzQ3e3zj94ue8+fGXZveN84u45veV+c/2yO7GuG6un3PrmafdXK1fcb17YcD81v+luuzpwN4uOmXPOtVTedW7b/ceFS+4F8ffxi6vSlVX3f62ddn7TK6B/BoIxiOegolL0iPMu7w17/IvqGiPWBog9x5yXMenlzPoZrWIb8h7UDlE+F6qPeTW8oHIWFo7p+BWV51XW/hrWdNE9gVQKklVovwCrX6S5+IewrfPNp6Gn/tScBf1JVXIVkai/ILooVBlNwcR7NO5B0Jhv5DEPhH2O+AnNfIN5b4z5IuTlvIrd6zifBV2Xz/be1BiiYaAeT6sYrR0Y6rqrri+14cKmphOAXb+6BI+LPa+olDRd0TNGYudVGFy8VjaehdNfhL4m/RYPm7fC9Edg509fK8ZXPYoflTRTv5GS39kWjNwFkx9kferHweZWvQ7aF6iGIe+brDDvp7zgxnhxELPU7zNIC1Y7VXK3D7JRPBIyv4sTL1x8C1RvhobWcaxONqKJxYF4F8Ggjde/QpheJiyuEuZrmuQGRf97+IPH8baewm08T75+TMvzVZLlL8CVz5C2v0nqa66eJu4FFJGPm9Rk9kJ+0zgc0LmWxG9mVMIhfiaGbm+Qb65rHgXRikewDP7mAJKUvIgYBF2y6BRsrTCeXODeZF3yVeWv+jW+FU9wAseMV2W8XoeKD16iDjyqlV2E1TvwRj9ENv4xssP/kOHuH2Vl/F5Wov2sZk22UkfbJWz6PRKvjysC0VTg8k2crol3QLgP35sGX137AzzXhqxPOMgIOhtkW8dh4ynofBW634bV75Itf4ugL6Huv6S68zSKAc3NBeIUVtwIjazB+/yIB6pt5oIO+/OA99T7HK6tcqt06VAYci4fctrz8YoR9RXgtUe43K3yrGvy7ajFca8luWswkXnsKBxMJOyedbRGoNCzS0nMVS8SD0fprNdYyCOGalsfwGgqdvqOcxSc7A05PshZ7mveYl3ixbxZqfHdisdlL6OWw66kjn9HMISgDrkEcTiv8waLwayOqhsucIff4aPRNnN+xroLOF3EDPEo/zmNaEUEmSKWdXoM6falDfj6BTihhUdds6S+Vz4LpjhWTHky3dh6Rsz9Iiz8EQzURoSV/Uzob0tFgkVt7to9a2+KZaVxU6k0Z4K5kq7DfsrRQDMN6nScV9K55nzWs4DjotlAC90rlc2ej9S3ukWYdUb0rvdhqLHPb4KBgO7ywgK8IgCwYnXPXdK9b+nO11VOiNZLUvgXdTyl657K8ColH8Yf5HjtLp7wDzE/8WHO+JpEXfSqCbWDlGXqw9CUshqQxbovQGwxwIDUAOulNOLpzXXmwoA/nq3yrprPjO8xHg8JRiI2goiw2YDCV689vDDDq+3Ba9yBa1yPa+6AxghFU7ejcXA1XNKB/jxe7xR+76QEXULeuUTQfp549av4q98UCAiIB68SDF8jNrDM2sQawld/rnYDXvOd+LWHKFo/gJt9iOHOAwynd8GIlKkyKTrEUAPbJCdLM0nkAKRbkfjrFZIbrUmQpsRb5wg1Jkt/Tbohudj6ArO1Pv2sStiDd6bbfLS+zdT696hsncQNtUihJiOe9Rp3c06g+eLIfXyhv4vHe+M8M2zwpgzBclHVcCphzEYUkItPQe5gsA7pVTIBiYtFa1W8ikfFHE/AsI0bSFDbEtqNlHA9xa1eEgA+T7rweVh9CW/louov4XdPQ/cV8m0tusmjyX89pVLdZr9A510Ct3s9x13hNh+rZLzbXWa0+xLj3ZPsCVMuqP3LanNJyndBtL5cr8rIhzwjxf7GMOa5ns+KK5htZtzR2uZe9X170GMkX2XM6zEaFWhaTFZyitGhgGSMhbDK5cjnspT7jXrEaaoyEhXBQEAoRyIIIdMarvZDLg4cHcnQ/uqQh/IEn8VPg1lVsQKzPn6d2eQciNCyCATs1l4pmB2tmEdwTNa1FGyr8CP+pg9T3Dthz354z364cdIaqPRUrP9CJ7lKqgW1MYyJG69RAkR7CxoRtGQdx3VM9YyaYm3sWVOaxo0c96axsT+VTvLL/SmezOqcFlMTKT6it+UVAgVNbVUzl8yvu4CXRG8y/k5Kq2xKd8OjIF1kRsNVwRT8hEjKC5hpXLtuxBpfn2EGJ9eu1RkYXHhTDH1cN76i8oaKfSr6Y3Rqbkk4XtL0dF7jk6Lvc2mT9fpRSquvZhgQ2XwmPwjVfVZD6U20pXzdE5hXluDhpz362wvsCn3+P2M5PxIkXB9BHEb0ZdU8Gy9b0TKtSRAk5J4UPR7Hi0OcYDoXovleHfwR1J0EYg0n/iBhZOO7eEtCs96fi/df1uSehuVv4AbHcUFG4EtJ3E5oHMH5hynioxRjD8Lcxyhm/iH57P+AN/tLNEffT2X8B2HsQzDykADiHqjLJRD4BKM+TnjAjGib82BmlLxZJWED1xH4rDxPMfwujY6UaullbitWOToKNzS6/HS0zN3tr+At/AHBxjfwkiWQl9oX8J8Md/CaFPtNWciJPGOiSJgUb1qRI/Jt5j5LAptT8jZ8eUuuL++l+7J4fIHCS0mCKrkf4fseSFlyKULWFx+3O7Cpxe7ERH2fWMqStTdhra36iGC7IjCTUPa3KfQMmlYajVOPBhyK17g5arM/yNlNznWiZ1/UIehtkGycZtg+SVXXeRBwOgn45iDg60GTN4oBG/JY/CxCj4ke2K95PBxt8wl3lU9623wsgOv9hJt9eICCdxXr3BOsEVc6bBY5L3oZx6TopwQe59sRW1sV8asCWvrKuGOn5txKoC95LIoqN2ZD7sqv0iqOCwAG85qU3BpZICR8rP8116y0lNJCA5G018845Kc8GPS5NxhwOo8xZbM6vIhSQROZS1Nos9oT9pBkRQYOK3t1bZ+qTpq3grXbfhE2vg7JCtQkJZokUj5CnfuiPJ6CaZ2Pq3+zmlJ8A6h5Kbp5IX+YjPFE2qCjKawXAcdF06zoRDTHnsPa6SYIU94QuhpIWPvF+h0s7viHsPtn4dAvgPSyJXq7KZzZAOkMc02ohLBnFHaPioyGuhnKSelcK0+cpQwLLl2ySakYSGn6LK+C5hWLBgMho8noeyOv8KlklGPjj1CGS6b0qdpGU6zHu8Hm68ca5BkwL2npM9xbXObB4UuMrD6Bt3WWkcDnR3dMcFSCPyOhnsg9aMusDhfJB5flxl8W8eLlsIMbdqG/RSChDnXKcFs8n8cV53Gp1rv7up79BqzLxV0XHYuyeItq0klwfo2geguufhc09+IaTYJAdd4oRX0njN/I2ZGbeEmAdrZ+O25cyj/9IzD5QyAwKJr3UNh6VVqEtREGk3XyuTrMySNpHsALduIEyNJ8bL1zKSz1/fJYdlEfbPLeoM1P1br8kC8mX32MdCBgKi6A1yX3IjaCCS4VFbal+BUpjilBK+pxwO9ygzfgiBTiFj/kbUGdt7kqYf9N8u0v47bFx8F5oqzA07Mu14JKbvBFZ9DA+R45+iclQ2EMsfgbQk3ih9zootunGIg/idoohIjG5dFVbiQqxhntOw5qTfZWAopKj8jTuhSO75lhlZdRiyaIwxqh7zPqRWxr3Dc12MmswpbW0fc86kKTinNMeUN5D0M+LMH9kf4lfqz/XX6kvsEPjFR4n9b+xwL4R3HK36n43JuNMpL3WRcfTuUVziqMuESFgbzCUc+xI0zYJZ3oVlKWYwikIzsKPVMNReNVWH1W2mMCtyFBMJfcFNOKhLgUxE0JpGL3Zu84D4Z9ZtNLzPZeYp/AwJRM0gSFpH/1i+KKPg0xZceN0NL5hMpelSkVO99dp7R2JuyqKt1fOwaqt+emZY7HpfB27cdQV18GGGYlLY6W9e9o8Y3/BkKH/YQPRV0sT/Fo3ObjKpZPQDS38nViMRRZdytx4EqPwLyW3xNw/OqwxS/nN5Ls/u/hJllhtWtVRXZNMlwBGdxS+Q+J7rdLPw+MG6Fg1v/EGry6DN+Rvj0nHiL9oaP7V1QMBNbES+Uy7hW/jLYPSQONVgMBA4T5+p10qoe1Gpq3eJ04j47f1KCau686m7/qS+W0UMmsfPd0CQL1IOSG0VFuCjbYG8oiug1It+QprOANz0L/FAxX8RQ++ER4cjnzgdanI0LbJwQwig43L1IYACRnwPXK5cuzmDwE6iF+Yxavej1eQ4s3WiNHz7tMwpPjEdOREJ0p4Lt5h++6DqfCvWw1D5GPXU/aOADVg+pDazd6G4zJFRx9B97ku2BGHsLkj+CPfpBw7B2k0+8knf0g0cjtdOq3UkwdBb/Hu7MF/v7WABXLmgAAEABJREFUCWqLX8G1n5b11/gDDZgl+EUXF3hsiZ6+H1KkTfoCg9hFTHoho7pfya8SF+eppa/Ks/gO0eYXCbYUx3fEn3RBvNokTNZVZBkEBMhT8PwRouo0NJGXIz5o3d2IE+CFUJvExaq3pRGYeTtvgH3vp9jxQS5X7+NCtIelJCIXACxoLY8NI04mo/SKCdp68IVYwjV2O179Zhb7dQapTyQBEw7QkrMRVKrMNgJuU/jz7nCTH446fDBsc5CrkL+pdX+CpkKI29NF7o62uDm+wt3uJW5KX+RdyuXcLtpmtNauGGErqNCrQCCjtacBt/lDxryCZj+TURjQjxOKOGNc7SPnGAQb+CRixHABTOjQv1wMN8WrS5FNGFWFBLos23JRBRRH0jOYEpaWX9fl0Z4Px6w1KPmEnUa6lEywT33N/AT4qoimoKFrQ0fdJhLj8y5U94Fxxe7Hc1BRsSTaoX/Dk2Mf4TEOYAqM/i24oBz/SJDwiXiLB7vyJOZ/HbO+ZR+i5ecqm/zS+Dq/Mr7GJypbZfsKjjU9uygE/nza5I1c3Mt7sANu2wFv2wkWskxrsU3590gQGhEoL8RCRwPr05bhyApY71MCwouynEPlAzPJF1bOq9HWMQ6tfJqfc6/yc+FVDJw+WVnn0Xgb81Ka+YZ4oUHUtKkF0uHaZ+w+SmC0o63B6F1IW64Vs1jrLxGIh43R3VTcFdJUSl2s4ecDgkwEFcvqZx0Xx1CdhdoOvMCX5ZKF163gcka0IF7L1XW+mtb3UYzJsu4Y4Hb55C1ZwtDHaT2KbCA3N2A4FJ1FTJr0pDxtGv0O40FM5lfZpCLPK+RqUGEQxXhhjWBkD8zcD3M/KoD9KWqz/xh/xyfZ3vE/sjr3U/TmfpJg589S3fVJor3/I8w+QjW6j8AJcLymzlPS/ASDrZdIpdB+IkITD9IO3mCD8WwoPS0gKGjj87qtpxeQeznkq+TJm8KRZ6hsfZHxq38GAhJv+YoUCclHB8r8hxasfxwGb0J2BXwfr7Yfb+Qg+cS4+NDCtQ7ixm+naN6Mt+cuwkP3wsEfxV3306zO/CRPR3fxuJvisXCUr4uiv3YV/kxx/Wd6o3wtGeFNf4Q0G+HZrMEb4V7eiK/jW8MG5yR7DdF6U8VxvZdwncK8h/2U/0mew//R6PDPm1s8XMzT3HhRWP4spFcYdC/QbC9QKTbIVNz2Odh8UXM5TbOWIc5rHjljwx439je5xfXZU0mYjBLuznOuCzNurfb4AEvcny0z6g0pwpiqi8RBGRLmxZz2a/qjT02W2BTPBLAl62iKaCVogCmolQ1ZuYEeKlLKf9FUecCXsNj9UNpvVXOqnrwFRiXYVmfF+o2laXZubdMVES8Qamuy5T0BgtEwKoY3b+VYMcIzWY35ImRRxWL5p7I6djQQara/A8kCJW2mzEarrKZ5LD8fb2IA8avVVQwEfrGywaNxm0eiLr9ZW6ZMgNo4+4Hb4UaB+1ENbzkAU/B1ycv6AIaSLf5f/hkYWKLwq1qPtwCCVTV8Sfy5+Gtw7n/FvJLZtcc40n9B2eIVzOITiE82/2SVZtEhwaPknUB3ffz9LFZEiJTfPIXjI+/lCfbxUtEEKciZLfHLr8HEO2XpRZyU3pcbiQCNwpGHbYqKCI5bFP4+/HgEPw3x1vX4goe3EktBdO63oHYf4cQPEU//JNHk3yesP6wbWrRsTc8sqwiHR4Xgo5MM4x6OK3j5MvslwBNZhNevsCLl7Cr+zBLJglxRaEJ8mJX6/VxofJCvKIfwW8Gt/JNsH383q/KJPOJf5rP8ETfyxeAGXo7exqI8he/Ux1gPxXw3QxZWqFam8JvXQ8uRjBX0/a4WYovGMGG3hHraz6iHQ0ZdzFTuMyLhZ3uBYv1N2bTnYf1bsPRllSu49QC3VaXYHpJ3T5H1XiXtv6byEjmSHR8IdxLUbsJvHJUFvQV/7G6CsXcxbEl2rxNfrvsJ+lL8q6N/hxfcA3ypM8Lnhl3eSNscS+v8aTbHnxQzPCeleiXs822GPDeImU8DnhOvvuE3+ZZXZV5eXFUGar/ut+JNDsvrud9t8UBylduSE8wmL+J1jkH7RSqD05A7iXaAH1YYSheS4Dq8kTuVhL2NYfNG4k4HC2faTSeaUw5WB9zupRwqMnbJc7o+SnlHCD9WzflYs8c7w032JV2CfkqR5PjMg2gBMZx0FUz5VIWUr7RGtUMkUz/EsfrbobRM+yCWkHSFnoWsp1xzxqSs0ZQ9BYGAQgqIYkX2PKQF/D6ImMBX9oI9o8lS19bh5AdAzGBbRKyrLwMV68XaWrvmLcQSOysWv//KYJKf6c3w68MJXsor1hIqO6+NMa4E1cR7KGnzIvam88x6fWa3n6F59fdorX2O5trnudct8Wi0xnsHYrIlQPtnYbfoukXdaVqM6KiPKb2V0APzBu6cVeV/8+mmcGETzAv4otbqjGHoFTV6Q+Vlzee0QG1JSdbNZ8C8KHlazWxZEYNo17wt/n/STbFu5ljAdYwWvz0c54mszueyCSxvYV5PIoA47KflnI8NHMvtJYjGCGWNXCw+Stl6cjE3R3YTVK8n6NVluXtSoAa5BIO6AMEXTZmDXkgmXUqKdfGqBuMfgr0fxO3/IdjxQ7jRt+EFYkQ4y8aEmNK8jiw8TDR+M4EUbVicYsZtMOIKLlbhbNRkPqnRV3IpjCSvnseVwixfi/86iPjTYIo/lCJ8ulPny5st/nyjzl9kFR7zJ/iP/Tme7E3zB0HI59M5fj3fxecHDRqR0Hjq3YRj76aY+ChhfA+1EXlDe27jxRiep8ZQvu79YcLDwRo3hJpfphuiKzLubionsvG8iAEnfnqLOd6FAf78QNuRK4Sd84TJFTzPEfiaqxeKOWLQxO243X+P4fRPQ+tvk4+/k9r4gwxrb8e2nfP4Bl7owx/nBZ/xapzMJ7miuV/IR3h1WGNx1ddWYUT3bI3z5zy+GNW5oLXtVBIKAX0Fn0NJyE43YKeXs5sxbnYhseS1HxqY96m1JTdbr5INnyPVGvWKK1S6l3FBwVrY5HTm8UY8zUp0mER8XoymWfICiqGjllaZCkOOxl1uDTqMRRn1Ypv7qkPe42/Ssn63vgXtr8LG1/AFNr5oAMk/jZtg7AFKBTWlMDBQ/E91L6Z8TwnlLPtu16XSmRVLVii37vw6yHppxfR8ImbqI8LwI518/2Pt7dqAwtpb6NCRxvTO6hm10bxZFQANr1KCgoBnXe7dy1L0i0XE01mNM1sR64sBixshj6VNLJ5/OryBx4odrCv5VNKVbYGVeApkYUvvYDgvBTQlVFGCjeXPYsnCknajw2gaH4M50aGQrdLQqR6fk2ewfxxunoa75sDCA7X4f3yWRbftILwFAusXdFsk6C9mXDglN93eEbj6+5QJ1q1naW59E+PVxSKkJUEwb8bmt14ExDgsyXlGc07wdA2lp5NvMOkVWG7h5DBVX69AZZbilt8Qse+nPvV+xkcFgtU9FHGL0K+S9ZcIkhuhsYtiLsLNoGc8eQ4QZB54AwHEDEnlZjar97ImIE9m3stw5w/KBX6AiepR9aVnw714+X7wr6cSKt73W6KsCkMwK7KJz6Uw5EJU5XQUc8LXuVqsCzCi/hh1N4rzAzX2CYcVqtsNrkiBvyY8+k/Dgqe2fL4+CHh+4PGS8zheG8PVj8LMe/DH78cffTfU38nAuwk/G2e/kOamSs5Of50xKXKcnRdtGxCNQHUKkwM/mlQduGxTa+/BSpV02xNQFaSRL3qmCb1DDIMx0nAHWFjauoe1mbfx5sR9vNq4k2PVOzgX3crZ6AYu+Ds5641x2VVZzENWsoAl8fB0EPGKK1hsJ7CcgUTYWysIlzy6iwUXemP0k0n2ugYPVFPur7XZX91mJOzSCHqMq26sklILCjAgiwZ4gUrSgfYa1UTz6s+Ddm5qyTkir8OSvIxXFVq8WDQ4P0wYl1zsKPqMD3rcLpreGxfcHw6438GdUYXr0g4j23JTt16XF/QaeUcWqn+OYnBVK6dxyAFTgvpBkon38jdegKx0EjQw4XxCA1rm/Wk3yXrjduZHH4JRobIepSchN+ttxSz3iOqzTRCyYUpvuwt2z1z04QIYwGxKGS2nkEiYtwAdMFouCRTMpVdo0MqWsB2I5/IqySkPLqudHrfj/ELEY8kIdu+YXMvSIxBYYUBm4xbq0PrZfhHsXI/+DRikWiWjyejINLhdB3WQHLBbDedUJO+0dIxgIP7M6Pb9umeeQEN1oa97/83nDeHhl4Vn2DwMCNbVwK5FAi8KKa4IBCxXsfinEpQvss/POC6AM/ofSyW8av5I1OFn4i1sh2XWy7CcgapBvNs7PFHyw7yBdcZYby/jhRPkux9hcfLdLI+8g6xyPX7tsDyBQ6SeiA5bFBMTDHc3FZODa20QxEihHS7J8KsJPWq8njb5lmj4brGbb/k38E1vF1fk4r9eNDnhtZhnFlfdT1qdY4UK7TBgO8yoOYfkndezGt8btvhuf5JjgypmqTouZzHdxtc8J3wJeNRnd9WxN/YRZXR9J0Ub57jX4PVwnEt+jSUv4qo/whLX8Ubjbro73g+7fphi+oNsxTfh8hp7JOz7k4tU179LpS0g7L4E+RJ5WCOPx6Eqd62yH+kJ5T/RqJkj7cEbnSRs3Yvf+gGYeEiezdt0FHCOvp3N6Eaezab4q17Mnw59PpdF/IFk7L/K+D2ReRwj4aw/YDMcig8wrMAlV2deYLDZdfjtHOShBYVPJa2Q9QIu+r7WOOZSmtHIOxzxEs2sQuxV6LiUQd4nTbtSxi50lsn7lySuqwRJj2gg3rUvgRTXU0gz0XmO69wlRtXH0BeQCTi2PY+9At2jNbi5mvP2MOW2YIOj8Qr31frcVl1hzp0UXdoGTU7hF1cI2C7Z4QcT+NhKdMQmyzhH05xRjHbM28GZyo0ci4/y870ZbB+76RVYHG4uqrniCy5gXpMvgSOTEpmy9d6EcBwMTWcfhZmP6lqW1cIKK6ZkBhDWPl0Fs/4COBY0vhUBOeoKc81NcXMpjW7FCMoCndi9dR2XVObhyX6dTyVjmLU0L+X3ir10GreBjWGgZGFKonHEaMwjqN9ISa9dG73mbXSloXbtixFTe0GfshgI+Bqnqmnshv2Sqbcp2vjwYfgBpUn2j+ne/8vnhUXoDnTDis1J3WP0Gt1XVL+oyuWnQB5B6+rv8qh3jveGvbIcDhIM8EzpH+ECDwbtsr7lS7D6Z0BhRLz5LWZlCVpDMSvrMdy+Cn5MOHGYrwT7OKW16zcOkU09QG3qYZiYk1t/EK95BEZ2KCMvRgrY/PoMntp71GhnGeeGPV7qpTzfyzHP5HwU8XW5kN/REjxNxCt+lSvVJkMd11IpgcBpOSjYiOF1P+DJvMEX+i2+uD3OX/djXpElX4w8ls2qycJM5RnTmofwhEs1x+VcAN0tsLVfW5EoKNnSM2OgPEZv6PG9pMpnpXyfao/xVDLFSSLBQKAAABAASURBVG+cBY2Tq48ZgdZouEwwPA6yZq57AZe28fKAvEhwvoN4L0VDCzaKAETl4FBJR0d18qhA4Mfoj/8wlyfu4Yos/fPNO/l6eITPZrN8Xkm8b6aTPFWM8S2qfF7AZu9zvJIEXMl9ksxXvsGnlQaMpFC01Xc7QG6EliGCpod5Wv0Z1Y/AUrzFVpBK4evERY019XFcz55X6DDIxlhxY/R8EelVIGvjBlrnLQn3lpTS+BOMksQygEEC+TY1sayh9agWjhESJuV9NLKEAy7jnrDLrvwybJ3RDsoZatkpop52hrbFp77kJVe+AEiKHFeoI83PxwRTMlm6wwKBWTF4Ua6pKZQl30y5zixH2PWZIma+iDC33EKCjha5fM7TxCO5XpbsU9xO4xaY+jDJ2P0SwIcow4agjrm9mPKbcrZfgBVx0MbviVmvqZiy2HFVFT1dSODf6+ax7b7WISnBDrUxuqXTqAlvwhvbsdjglSCQiJ4mQ+iJiRf/HaZk5Qs24fe11UBICRTs6IueQp3oU4YK5jmM3Qdzd8ItundQYyn04wd0fKeKqkN5BXsm4eg05UtOdtSd/8dnmFG+AblwAbqis7ut25KPkl5NFytaX1ZOQPtaHuJD+ZtYQjJWU6M/zjb1sCZ35ZrHEK/8JVi4ZF7T6uNC84t0KvtpFRKI4QqvbK0yGgQ81Bzholfna1GNbzZvwE38uMoPEDQ/RLX2Q1RG3q/1uAfGb4BRJdgECImbloX22RvHTIVNBoVPXR7ThI5XspDXcilCXuMZV+FFF7GUV7iSxlySd3C2V+fbMoPfUEz/lSLmK5KDpxTTfieLeUHPvC7hfi4e59t69mQ/ZmWjwRklIV+47HHprGTmzRre6xluXkxZKtiSYpzxQr6X+fxF4fF4J+CPsxaPS9RfxONqNhR9iXYnpAyDHv3eNkO3RaExPWL8zAkU1igKMT4cURhxPd70frheqH60RbF3Epo6j45wQYv5LX+Ezw2a/Ha/ya/1mvzGZsRfbo3yXKfO97brHFsd5XUZxJOay5mswbxi/bVilF5WJ9ecOsIZT3qKncjSZ2M+wTjkU1DIYNAouK6AOc8xGsJ01WdfGOjaI/ILNoOc1UGFbfE0F4hLcAlNUbeuUmxJjvvgugm51iPxJP+ZBCT1mHaOA7o+pPobqgUVhV+7gypHwoxm0MaaeYWPny3jOhtk/TXyxDrz8IoCT961Sy8KNM/glwIp/mPom65ibreG4aIU3ZT+yXYdTElVErzSJbXY3O6X7wJEmq0pjpXxB2Dyw2LyrSRezLyApFT6ipDYVz/W8Yri78W/hjMaVOvEgioFWmeWYX1N57mKKU1yVYIuTRku8Gjc5qOROC3LxYTum3UWPZhHoDIvWk2BzG0+Y16JgY1Z9Q11bqFH/yyYN2HAY57F+ldAYGdvDZo3VNJowGRtRxW+yDVkz6Nw9N/AHb8AByQ0NqamiqZhyT9TdPMI/tu8gCUOX9Fc7H0B2xloSM5pimajXQdsftZPoQstBMYXjT3rZ1jCz95u1J1rcxcAYnmYhT+iDJtsTja3aFpdSkBsPskCG8mQv7+UMRX4vH18ki3x4+U85Dl/ln7l7WRNubmT74K5D8COB8gFdkNCnDul3bVX2ZWe4u3+ErdWBjQVWxeyEMNewFq3znEpyZNJxOcHMX86CPliMcpX5Toe64/y6oYUZL7O/NU6K2sBqx2PzU4hjA/prle5uhUwciYkEpbxWkHwMgTPOvJjGd5rjoZwur4SErQjQoHJloDl267JYzR4XHw5k4/x/LDC15Ma39HYC2lIJQipStkI69TH9uHVWgQ17VTEIyCl8BUe+Pma5pYqPGrJ2st9mz5Cset+eUVKVjf24GJY84fM4/GKFPvb/gTHtLBvqP/NzoBel/JfXS61vZgzKmUdULDoeywHWhopbrWSUa8OVCAOHVip6CD5QFtzRANmo4KbizHG5ZUMWWKUNd7pd/m5oMPfqbS5v9HhcJwzGQzxcw0q/St6cvk7EuqUkk5va0Ctc5Ga1plMipFsMuVW2B+0mfQQWPdwRYFcE+j1yDOPYSxLGUjnlPD18hW8YoXArUPWJUx6Im0df6D6rI2PKeFA840jSoWQorS8HHNHTSibQjEk/EenE6Gth4UCR8Q8S0YdyhdARBOrQfMWknGZynBMHDEJV59vfazO2m0+A0UKNuaGblrRAR0XtuGC5s2yKqx0T1Aq6eoXOdQ9xscrW/zijBoqQYx1r/XGiprHOCxj/i8Hk6WnYl+swQBpVLToPsOrlF82MvA59TtwTgBk7/HLSpfj9URQX9JYlaJbmNCSouz9JMdbH6Oz659QfqHnhofkGagzNakGYCCw0oPdozBaUf1/81nWeq73Vam2aH0wwdDUsTKi+tlbuPa9hFuwtxMtz2K5gFi3cNZIJxUtop3Xb9KFPhKkMoRJNB/jo/FVxQD5vBDp55ZTGrIGPzQ+y815Tuq2ScKAxaDOuXg3q6O3UGhbNqjvl1BEJBKCsH8CL10mStYJ2GBck+vHTeajCoNmnYHvWEvEskGdL3drPCZl/AI1XtZ6ObEtFSmc9whPhQTHITrhEZ11hIuQd0C7ZaKjQH8oZXxFnS0OcZs9uv0h3bbatZ1AQ20k+yb/J9sxq2mdfohyFHC1EvMak6wHY7JwGZX+BYr2vPrMCat7oCp3Lapjrr/n1TS3HM/mk24Y0yAYVz+340YewjVvJVF/oZcwJiu+IHIutXP61nRTF50tvF4fvAF7Rwe8Mw45Kt1oEKDlpie+jqUJR6Un9+dbTEnEohHRnqlozaU6ICWsDh1jQUg/SGm5jD3yaJrOQ6adZnGeDxaX+AQbfGT0MrdF5wkKMTLbAI0S6K9PhNlPaj4aWiUj91Ly4TJJ/zTZcJF0qOvIZ0RrnKmsyeu5WpllsbaTpfpOBvUbwQv1XEZabIsuLUjShkTHNIM0FADYrKpc+1eZw1zLRblU9s26n6ts8ol4i0daHWa9jBGvwF5xfSTqYi/hlMqsZ5AQXutAf1NJRcf8eHgjr/DpZJT5WAsU1CmtsLUX01AVE2qvT9to0LGbwCviA0pS8rwqll6kTNwplrdXY3+1tsrP1eUeT+veLpVcRZ+XkgpPX6pxbKnKz2/M8Hf6EoqZnwAtNjaubTOeOQGnNNBxPWDkiUwEiroCAxy/TrmTYc+0HsKSnb88mOIHu7s4NvX3YM8vqHwQA59KKGPa1Jp4sFPHA+NQCcqeyj9Vnc80oJuCfdGISlkNkY779GdOtAlgrM+nG+/h0+kIvzcc49r7DWocCeGMT3a0eVhORY+WSVerN1p99SPAesnfxbrzuT2QjUmG/NLKkHoY8b7xXTygrkJZmsUs59XOKCeHO+mE4o0sZhwfFs3XUxmTkNRv46Q3xwXFuUFapTcIuTDcpuctsV9CNyV3sq4xtiy51w04q0TXcCMjWtcCCHiC9QJ3ARKxOD3hSC9mClf75JIZN3SEmykjG57ccw+KCmHYIGyKQeMVKSZ4ShaSDRhdgLFzwFIB60P6OoTtNsudnNMD2CoCmkFHBvYiDDWga+N74pU3Tep79CWfuTeiDrQApvxDLWxqAq91dyOE8U1klRtIigmixGeq7+GmKjg9h3SimtehsoOgUgMlnnu9Gu0kYSnJeDPNeDH3OCHd2PYrTMR1DlYbTMpj8pUroTvEX3UMNBR98Ps+uQ+7woI5L6fuVdgMW6zWmiRhV/hykermaXZceRL/6jMUK28yGG7ixSK/KgFTSKbpQuCLsdvqT4oxuITXfYO48z0qyXGifJlN8SjOM/Em5bhk4hQjvKKs9XMCpIsCAap3ElUP4VekNHEV836KaiY+pGTyPnxaGtA+A0mrrE0z3+DBoM+DLGJK98nKBo9EHextth+Q4sc4LC9gj5yJ9nImEGj40gK5z7Fl9StzJCN3Ye1MMM2tXXM2CWmc+meoVa7qaWNUpKPK6AxMN8AUxryABa0bp3TvGZU3Za2XPyOh+Azxwqf45co6h2ZE6z7d05xKi/qyzq290goIMz69Ocon3V1w6N/ADimbbrOlPxq6PA51buPXdRTp5DoaiIl2A6tPp5P8xnCCz203ebpT43/qT3Osejtl7kAe5Zw8ydt0NMU3l1+85q0vDqknDCBaVbhN89ozqhobZ5eO8h5KeqT8j9Xfzy9nB/nH/R18Uv0/tj2C8SnBU0PojL8P5n4KpOTXgOkWCac6qB0CufDHiwaPZS0MNAxozQOyHM1LWvz/SzkUP4go6lM0s5RpWa2ZYJmoMSRwOyC+C3Z/BKbk1dQf5hvhfj5dVDmdTfFmd8DVoE89qLEaTOMUb46PZERxQiMIWKtGsOVAipDqOpSZKrS+kkH8DYd31SdYreArBOCKwz/rka15bGvvPK86jZmQ7UsoxD9/DJzW0K+HokveRgO2alpbKSdZTZZYsp+N4tKAxAtwynaPZ+pjuEHmDSmoMggj0XiFSGhRKTxcPSAfvY58ZC9FPElRuxWm72XY3EcQt4i8WPMcci6I5f77rGyGkIrOOgQzHiPTOc7e0VVIfFHbkk9uN3im57HWkUQvVtjQsSpl3pmn+ME2XU18uxPirzUoNj04A9HVgH6jwlSecFO4wUHxc3/YYSpboyWBibYuQfsJWP59WH2C4fIfUwy+QyXv0B9skhmg1AvCTKIgYELHQrsSXjqAYoE8saOsZ+gzlUeMCnEO+m32Fm0GAsKr4l0UNBgpNnBFh8JLKYIJKfwOvHgEP20SanvSFxr4SC9LJaposELMV9w5u6UYefWL2Pvodm7Kf0cw4LCfYBlrCw3O5GKkin3P/o0iplQOhQHy5YizTToSiqbnsMScCSayqngRhFp1DYMpxJzG3KtyPVgsrfkwyMBeqvnc9+DEc7r3dZVXZVpO/iYWD892n+OT1XUwenPds75MoVXFkq4t3jyvdVAcbNaxVJ5A9Roa87C2dW6fqv7sUDmgcp1oGn8QVJ7I6tguh+18sKV7WoCnhzXKa8sNmOtutOu5o9dBqwa2RWjFlH3/+LW5WIKwpcR7Re2wcvA+OPofOb73X/PJ9BC/MZjg1zZbvDEQ74zuKuhMA4KBpvEPIbqkX4sutBrV89W9IJAi72E5GAsZ7LgoU7HoArblYpr3tr/Y4iUlBmVmKcauZ6w5xh1xxMHCsVapsF6bphdJAxViXPQKnlN5gpDvhHUua31WpSRtKdqohs2GBTuEkHdGBXdVMq4LHJUikTXP8YeOrJHjGhlKcVMEGfZNQicddW0pw6WA8KIuNnyiIqRS8fDqmmUjRAnxsvgh5EFB3hhQCDCDnRHRtAcVR+4K4kAiEw65PhxwV9GhbuFctqX6iqxai2plHM/vAlsEwTRh5R6C2oMEo+/Fn/ox0hnlclrvZ9i4SQAiVQk8tQsI/Ji1KOR7mQRDXs1wtOD2kYJHGvCA6KMV0VgNqGwCskw9KW5Xng/yeM7QZ15xd7TVYH0gWnuRJ6GHAAAQAElEQVSOQiDrqY0JcLpR4BbhNa3odt4k9pq0vIzRfFE8ex1Pyd9i7dsM15QE3vo2XvYmAUPNYy/14BBhqjE3ElgMcBoPsTDwHH4Q40cjBNURqDRJAoGAPAVcD3/rPPbi26TkfjycIBBdTQq8oksgvYv8BkEuOntX1Vw5MW8ZVx8IqE0pDAQUUrHxFCw/BpsyvZYoM8vblfL1z2LbU/ZCin3nPhZF5gW8VezahPJvFFxCZPvyjyVNnsurWDJx3V62MIDQQrDjmrIxIQTQhzFN+AC8T8bNXGrj4xkptO2rv2IKLT7RUZtkASQAe8XMo7JIiA/YAplSG9MChOYqmo/F1CXwSMhRfIiEmbruRSrWtqnjrAaf+wm4/rdY3PnzPJGN82Ra50yqRpd13z5qtzdKNVTBfF1bAS2FAUf3gpSb/WDvBcxIaOwdAfs+wQHN5YZJCGeAKZV3qdz8EFz3r3ii8QP8STrKp+XyH1uXxotONKXZuQzzsgxkJ70cK7O5JMheWkrUSApfhjJCddpyc8QH+0JWgse687GjAe38asSCwMB4b27gp9Y7OD+iWt1BjZQJWY5EwtQJa4rePPGqx2TQ4/AgIus3eFrKcKyocDmpsJSHnPUCznl12oH4ERcSvj6pP2TociTiOCkoWgc/8Il8H2KVUQfiB8bjZY/0QoK/6SMdR+RS/jMLv60zrXHeT6FSwI6AUF6dNydAGNU9qxM4pCojfs6dlZyjYUf741ehswj9HpmfgWh1/S3SofjkKuDvpYgOkNYPwuiteI0bIN5B3UV4wy1qCgv2C0j2OQl/sM2YB57W+P64z497q7xnZJH765tcL/Nb1VoOpoGwgu9XEBMhSIlwnApDvhk3WFG/mLwQEOeAABOFRIHI7MpQD+QpNFTiwRpRR8K88SxsHMPJ5c83lnCDNr7AxPM06VACE2nALCDviMMKI2T41akHXggag2BE85shDSfpMMYFee4916UQ7aG/pjY9tpQbWBEgbTYqaqt+6xLU+lF1sQsy9dvLpa6p1tzhW6a6fVbPGQC8pj9fF4Hf/jRs6bj2Glg8L8RtegVHsou89bsAs8Z8PWaZ9zvcshZEnahtR5Jvb+jZiy22f3qxCCVYtRIEysScvR9guwWhuNuW9G+oE52iuTMBZjmn6zAQM9tDsJDAttNYUrtsSzfmORwkHPIT0MJpNXRDn+tVJDzGI1ZgvR2QyCIia0Wkzg0sNH/kySN+lM/FeqB+I2dGHsReLzZ6bUcByRLbgIYjgA+FPd6ar21vIk8B+3ajwmc07rsluPatwUfU90/eDOYJYPfuiSi3FQ34FP4sykqfkcvWREqi+SF204XFYYjxt+UVGhQOeUKrZe2WiJ+lB+CpHwFfaf3jaWi/wCEJooHArADDHjKAjlsOe7noMe2f/+pgkn+4NMLHl3JCgUB/bC8rEuRxWfDdmlh9qJip8z2avZf4gFzH+4OQRMh7RuVsEfGGX+M7A8eJns+Jga6HHq8nIfNDAVfS0AxCXMVX9rqGZ1Kq+QT1AMY9ioaEzKbSc9qPjrUEPpJJEs3V2XpfzvFPZvCKNES7F4H6rdQi/CrkPgIWZLl8eQ0+ku0S4AZRQCFFITXw6ZAOzim3oGRRVxY1uaC2qwhpIOhL6AOyeIy0Oq7l65Fny4QDaaTlgjpXGUs67M0SGt6AOQHNoWrK/ep7rjLg4HCTOdbZKy/KG0uoxdAQuBUNDxQi7G3FzEURm1rHN23efdVrGjUtWaFQBSkv8rRyrU9Vx9l4k5lYDQQ40jqKvA+aYxD61OMIV4UgOqRHRqEQjdKlTJY6DR3+dIo/UYO68jYGDnqGoEHh7Sb1Z8WXmClvhErq4Q+6BGvnOBxucTgaMBWF2hRw5LUDZLWbyOu3kzWO4Nfn0HQIOlBoS8O37UYrXcXOC38Fy+ZyS+/5LnBeZU1ewdpfg4UE2y9A9wQWEjwabfNA2OdBFqUoAgvzHrJNYs+xLiv0ubTBouDbri15aN7CYkVoHEkZLdFWM4SWAooZLGmcispeaM2CKdM798BcE+yFm0ZL94QxzIvL63/Nof5r2LsBs/UMduie3bfjUZ2rS+xagmaWcH30HbD3k3BY45pS2n0rcjUtlrZEoSlkgse8wMqewcBCXaF1Q/TZHNalvB0DFKsP6pQ7H7tFsPoMNZW/eUaAwD1qZHWjirWntC06dh/2UtUxxWbzUi4DAkkmTKidjbUOL+dVlQpDPChSyuSnjZNKsNXMwNN+qcnyK5ZHiHHYGhgfrBgo2tHqO+rjTCeCBfjP6yEPa4lCWfHqyG6yLMT2h4uhrFH7TYrVr1L3X+PWsU1u03pOejlrEVwmhE2PVHxM12Bjo8bWep1C52yDPHQYyZADgnJjpBVA64VAgV4CSyn+VdV9X0FcG9xaAVrH4HKg3ECIfy4SjRUCAbZTMYxzAqxgE7yOT7rlJG/6JCHHMp/vDmrkkdC7tZNuIL4sv8iw/QWcdjIwPqXzkM3jKfYOirq8jojCjxVK5GSe0LxYkmHRc2TiUJWabwvQ0xwKtauQ+zVxtSkj2aCf1tjoxwx7A50DArg9CdyQOCIp3FJS0Os4YtFaE7BJHYRNmp8fwKQvwc15pwBlX5AIaPS8N0JR3UMaS8AbskQNyU7zOvzKUbxoF4XbJO+/Cj0pncDIH9MzitKiuZ0wInezIisTgQtCAXqLqh9SDzcZyRcJgh7IaBSdeSb7J7krvMIN0ZDGoCCiTug1CMIRXDyKq0rgaiHoU5M8+4daYC7siiZhLvd3L8Olk8AJFRl1ZCg4q33oRXkFm8/AmnIDl3+H5vJ/4Y7V/ww6L1+4MWvVPiY3qItZp5+Jt/hQtYtZz7cFAyxLbTEKkRTRlN+KxbWalKgE0VUWTXqPlN/oMpe6tKY90SK6UF6AN0TY1d8vQcjGwBRf+bF4ziHtAXWP1oA6WNz+aVnDZPIHwDwPs8SyDEyKu/WDlEKjmNpccoujLe42S2rPln2Na1ytqYGXzkpwoyfFGS5guQ4CDbJfA2p9EA0oOYgAAQOYCf2xOdp8w7EyJ2Lh0EUX0mn7GLAgY47NX3MfajFafo6B5xlP9MV6Xs+VQGNhkwgwxS5DFH+q7M+uEz1nSUALzw75KeZJTHoi2voVeVyBr1zx+HtSrEbgMzY2R+FHJGEV4mkphCBnsM5d8q7eFw+5u5pzME25QRg0Vo0gypErpYw/BEvgq7DuyJXUoxngSZCoqc2YLLPm4Re+ZCTGn4+ILviEUuJIhQ11uKayAsUqZFKcoheAkoaeaCzmVX8GOJ2Raa2LtuYgN5ZJJFMR55WM/bNinKdGb8KN3UkjtIXv4fW7eInWXgpJbx3XXyQYLhMlV/F7p5UcbBP3hbBCmIwlUn+NNNgg9Lc5GsB7/JRDpGwqlBn04VxYYTFoctavk6+JpuWUUCDIUHpRyXleRueNNGegOTQEZkmaYduVnWoBKtIx6gpnZmcDPhg5KkmT9axBN5ghrx/Aj3cLCKZJa5PkkQAolLDHTfwoI5CR0eQol2a8AROHcOPXqd99OH+cwgPPCYWSRfz+K4z0nqW38QVwp+jRpYjVoHuV8WCLMT+hHldJ84xSMfw+kZ+ThzVcRYI9PgLaAfFnDkClipIZcF6LohAB+2WcMwtapAt69qyKFqj8rr15Ac/9Pjz9m/Dm/wonVZaVoVeOAG3Vsfk0XPkdPsp5Hop6WKwe47gjHPBI1KG0bEWPTqCJmxdQFQrukuZIh/A1jhUd0NrOSZHmBJStUVVYfaHjlooYj/bs48FFXcAdwVAMgkSojCyTOAHSH+tPrGLWzzGlsve+zdqXVj/SgKGYYEdZW3OjDbRaXoElOS3PgfBBclGO0fJybB6JlE0+VFl3zR0XOo8/CLcoQXebqm9Rv/s0+EHNq/7W3n1PjNzC3PUjonVxKwTpVXO0ALHhjp1DPj7e5ucrGxgdpsAX5SWYxcdTQ+ORS+WdSGk1/tEgwUKE5uA0TRzW3pKzRp8oKPn80Wgb+z29Q3Mps4czhVUJB4o2X9vYoCpPwJu8h3jkPtzUu6jbboPby6SSfke8AbfHA95R9HlvnHLP5IB4ItC6eaRrOcM1R2E83hwqySX65328JY1q8VrsoAKeh9xRH/qa9lBF9wqtjZepbuDh6XknOUNswf511WZF5VKBd0UVS2pn93OdC2CkJzTEsjQJeFrbkH+aTXLaP0pUvZt87GbiQAokQEMdOnK8QgLvlvCGr0BHbuzK52DjaYUAFwmLAcrzEYkX49lFHigu8bfrPd6lZzYdPF4EPLkZ8NxmyKLE1b8qGlaryHHAX9S5YvsNgXdPuRaWfbqWy+jrwVgsmhXdMxDsUBGwj4UOz8/Y9kc4Tcx8VMOrTRN5o/jhiMKkaYKmrJ1t1TXvwrV+gHzmQ1JK7f7MSKam5UY2bxNP5VIKKMzLQsaDgZRgW3q28mm8+ceob8oob5wS0ESE1RvoVW/mariXc26U08OI73gNLhCSeSIyFIGV28jG3oGbVD5rRtuDHEaDIiEB+8abEp6sa/GG4qN5BCzrvhZNf+FyCid0ZmHC53X8lsrLWklzza9IM80yrj8F7Re4l3VM6Y9K6E1QLbM9741h24ZPCBGPh3JpGjdCKEUM1M9bpanzMZX9KvJOqOo4pWJ1Vswt3xYRnVexX0+xMcz6xUJbrJ0Va6cy4jnmi5Byl6IujbY99ZqO5pqb8qskShLGaldufYY9jF7zWN470SM+6DhUSTkqND0ixTOAIDBkfg/lSzxBnRIIfB3l5mPKasXqZYHK16TXtKMyuIh5FrGmgZrawUDlvZUeD2nMB1Ws/5+rbPDReLscz9ogxcfANVnR86lKxt7kLLY7Y7spHTzmJGRlW/2xMMA8rTJEUz+/WlvFtk0fCPplny7t422dlWBGBKO3s1q5kUHjAS5MHOBio0atSNjtJeytJ1xf73LEWyMI1HEHUll9p+0w6Rhsx9RP+USSveAcsBaoAThHedsJt3LNM28IgqOQvCqlqAaEfkyYqlFX9cMhaoZuk2/nsNjGbRWiIaJ8e7LqQy2jpcTBZqWLokmGq/C9xYJve1N0xm4jqCvEcoXGnWdQnJYRkHKoK4bbuM48xfoF+tvKpXS/R57YPSFuvpNCoRi63jm4zI1um+1mweKwyV+mLf60P8E3lyvECoPdck7zhIe7DIW2NOMLKWNXQiqrom3dJ1qDcDmjmQAjKhLlXPK3reOKwOa7cY9lgcuZrM3FrMvAtvF6QkUDxECNYgHAmOhpfoCi9Sj53A9T7FTCeMf7pKD3kozuxg/UJqzgRzm+80H8cL3n5UU9zuDKkwy3joOSZMH4Hrpjt/Nq41b+S3uEv1AI80W1/3IxybFilPligkF4CF/5rmj8A3ijD1I0bpedlLFCRrgiT8BibtvOKnMNGstccMY0MQkACzraR/WZdD4TMAzfVMUxle+onFe5JCavnaUMCeQZPBj2MbfUFPD3Ujy6WQAAEABJREFUhuOYO27fKLRE2JoLwLLb5jmoTyQwVNSHjWcgoHlzt67vVdmhYnUSJIwWCQKrj3NH/3lMgX6xek1xPr6nzYN3StgPJVjm/og/xCyklZeKJsert0LrA9h3u8s99vEHMatuxX45uFRwDXWHQpa3lMgU0gDCFNZc9E5DqDwmiz/xnmv9KIlYgoAncZZLXVrunT8NIxLOQJOyoj7NCylj/1QXQ1jX/K1P8ziMT4f9lDvS09ybvIH9gEgZWhlvxEcW/ljg+zs0N79G6WnVD9EJZ7Ddld8djpMICIzHNob1a/N9xF8uAdjyAjYHG+NDhXzsrefh0p/hBQHjY9N8PZriawLJtWGAk4J2i5zNwONsBmEyyWFNq2IKuuVBv6DWFf0Dj+3MI+0PSRTbkwWEXkiUJXpI3oHcdpo5IyZINQdau6yVk40nFHVp6IivOo9cQp1KJ8NGQNAbw237ZBVNcURj7HDMhBE7sjqu4kEnw+vAG72Yb7Qn6bdMaMdx9RgvS6h2UypZXw/KX4+rEMt6+F1qGxp/eB4vlwlv6HZ9DqLDFBM7RMscExTsEbrM6xZnCiqvhXBBeiavxBUBXT9ESXxQQi8p6mxpR2O4Umj7LCFbHOKv1Yw0EL3x4YB4LmdcgLsjqdIeznJ86FhpjNCnwkY7gPEDms8swUDjBJpsOkd7fIzPChw+1TvM0+GPk+75IF51hti7lbSqNtEIvj8NToz1m2QC0WQwpBoHBH4OoZRGcvkXg4P8zrDGt+KC57KULycTvJhXeMYFnBr2uBRpzJGb6DdkBGu76YY7BAAHPwxH5kDGeG4CLOa2d9ztRzBK5Z9BiqoihUeKj2Q6lHUOpyTE4velNR0v6f6Wigwz0n/WBJ9KFtoPcJgA3iEvwOLoY3kVi7O3NaxaQ+0QpfJYTG4Vgf6of9S3CQ2zmphoReOVdXZPNGL/tl8AhSQPbj/ORznPr1dl7apr/LvaCo9Gbey7AzauAZA1t3ENdI4336lFkIsl72O9cTtlniAd4XQek+DxtnCA/XqQ/WjIJyvrfFJW2d6GvCO7gL3o1EyukETTICUsGW+djwqlph6GEblV5mHYgljJxbB0FaIpPpc1sK1JOnrAB3P3jT6z2kbj3q6QdE3JVvOgrvw+PCdP6hllZr8l5L2gc8u1XFLoZV6BxjC6F1zIfBFiiUubn13bHCyfgdoZIGzLCti9vZ5o6QsANHz5azkX/iNR4PPg6BjJsIJ9eeeyLGOaVCXQNVaU0X49yllNIR2LYVqLM+aT6OBVPfwRj6AV44cZJAOyzSHpRi4ljXSN/gX0g5Ag9UB9MPSJ0pg4CmFCZXeMd11AuLMg2ykRm82IQoevJedQzsxYws4wYSwYcLvo8ysFbmxIbTRlp+LwlixpKvoLf0SgMUfWPEReu440mqEImngVddSQ8M7eQKL6wbBBqhwBxaJodgy8KU4O5/gvjPMVr8FVo1Ey7G0UkAAiMShSvHGdzw7xpnIiH80HfPHU11zCjQpJJ4e+6voeWcejIxDbHFS4WMS87GArmMAfNNgsPC5oDr1KFa85TTKxi7Q2DrUJXF5nPBhhQgqdpyndbJS0soNcBiwair+DS2TD18kLuVsKtaLxg4STMkQTMmhTH6E/eS+vey1ezEKeS6q83m+wkIxy2VW4ugmXJd8rYZNmIsDqLlAbtBFS0Rh9D77tT9srqdwghsk4Hn0/zEmeQxUUhmDW18qUGGG/SX1fBA/oXIo5p7qxCrRquq6rCHQFqJRA0VFG0xKDKk1V7vVT8dUjxrEooZ30xLhUMNvUJGSJ2SvluVHlehXLrtfVeaQypmv7Mo7GwzwCO4pUUyrsZ8RW/gou/BqzZ3+BQ1d/k3u3v4op8K8LCH6pus57gy3sV4AezM9hVtCU5Ml8jKfzUUxxDJgssWbfcDQa7/W3iYdXNYezHGl/mdb6l8pfFDKwKYsscjy4yDF/N+tj7wYLJ96ag9EroSFoULr/XblI4Rh2bQpvVr41nXPH+JCSvuAUhxTLlVuuNqaBRVtAsCgUVfJ1QdEDJ8RX4QCn0pIm5PnY+xo2l4p4+VbuwgDPwqGjEppZPycJx8vQx35vwEIkjC4DJNHOUKCy8Bk4+5s0Qp8f2jHNWfHjGW+E10X7GYHVt4IKL0mA1yR/hX3rZLfokD7lcYaaEUyCN+tROeDDdAyVCt6gRij3OLgCrEDWLQglLlp+6Huk2wWppsGo7h+AQkY8OyI5OKzrvSHpHg9vD9w23uPRaMDDAuO7K33u1xbcj2uYH9zl8T9MdvnpfJEgP0uYrxAUAZjnNXo9KKvuhSN4hfqUxfaDqqzdFFF1N3VvSrsf0uxUwq/b54oRvlqM8fvdEb69ISI3RYM8HJeqjQd+Q8USm7sECAdy3J6cVEuZV0W3jplKqnM/d9TVZX0FbcOpj3UPFn0Gy2KBAOU7w4TziceSX2Exjkil7GQ7CMKdAipZM4WKo51z3Bku866xTa6vbDLuOyIysm2591vnYXteyc01MgPTYFrzvJtw4iMw8eMKGX6YoHI7pwU4b4aOgXZMtvMaF6KQpW3HGyLpRXkuz/rjLGVNskpMVp9itXqA09yK/9uC387Uj1GCgL0RJ0+gVLR3zIFZ3jE0kIplu03YrbTqMKM6lVEVtJAc1fVelSMq4me5jaVTZIkscWUCa/HpvVrUX5GlPlJIyTJxqCaNNss5+UFKZYo1waryA/VD4KsjP6ZM3u1/CA78BNgbdQ0RNZDTZoJ8UlbzNe1MLKhsKjnSP0tr86uUv2psOxf2PoMd7Z5oMUU3q2mKb8XcZbPE5t7bPRJZ7EQKYtn+lb8Cs7obssCmmKbQAjS8iHUJ3kUB2XF/J08H1zEfiF9Gdyja8i7YMRaAKX6n/QJHgyGH/AQDp/+9usojHSVRjK5taffG1ymV0sa1MTQ15MnKq2VdHhZiE9tippkpo0s07s0XsFez/07U5reqV3jUneS9Ugrjq83pjTzGLL+dzzpJ6Ibm0DsBljQyoLF+Fh/DW3mGnYHPv5wO2UgjXu1FfEPW+vJSzMpaxNAUtqaxJ8BToZEhvSHVMmVSjv5+KYglwCQSvrVdgUAxs7eeyVr6JGrvNwAP6OdkSgoS63zK4ZSkZDIgVF81e/tPu8TTOzN+PG/z0WCbvxX0eHu0ya3ZGvc1t/lX9S7/PDvJoa74dfXLDDvHYNAmdJ6AZkRKVSFUrO1pr5/OEvTa+MMOnqGOy8HLQIRk1Didh3wtH/J8t8Kq8gq++B00HcmMT6x5elrO9DoPNLdgqkY0EV3TAwEfUwn+LvUn0Q1aIYO0R2e1Kw9IiLkOXEooLvYkgzmXuxknhnBeid11bfq3CzFTIBCLF5WOFndwnGD1S0wt/SU71r7FVO916MpTG1yhIm8z738Z8peI5MHFstfOyd0INI+K5Ky6g9DziT2PHSTcXi24X8B5xO/JcxJ9knfXGTK/CU9s1/h9eQX/Np7hTySn/8mN8ce9Av/n+zPYj3yUL7jM/RQc/jDseghGFeeOSKM1jnqHqs4lyGUMmmtyVU20pWL3JeeIadh5qjpfZVttBvOYdbNfsjE3usxOt/+cvQu/g1ltTPgNBDwx19pavx15Duaq9sQECTqROg/q0DBkUr/2JtXiFmhydHWUvnJa9WdVrA8DBYuZVx8XEn9aiyAlNuUfihZZwSN+IlZ5agyW7LPknIUpTYoyH7AYyQSZ0hotBh5ddWxjhZqcGIcBlp5O8JjXoppHsShXfEFxloUUWBubk9rgi+6K/FsB2aHei/xufZl/EG9hbj81AZyNYcpopRC/vAhsnEAPi49tCU7mdG68VleM6Nz67CrEWvoM967/GUfW/ytc/SOw3x6Ud2IJwtKDUVNT/hh1oPExHhpdNmYmiRAvSt4OVvjqxgaHNPS/F6lJN2dwARLpT3W+ApI3b1DIemZEoTodjfB26GgKsNuHlkMaKEWUnAr30nZO2h7IYmV4uuW0veY1ILA5oInl4Pt6PvZQTMBo6hNrrv1x1e2CI82Mo1HCvsoWN/vL8t4KYUSPXbUuR8Ir1IcvKGn4LLSlOB2taaaxZLVd1hfR0mIpDr1LOpcmFkMqfdXbhPqvCMzOg7cNYUrgg6/UehTGssQeRejIFea4PTHJHOSixdsppBpVO7WNpHyhrUENYs2jIqULdC+V3BdV8SSPCLoeiAQ2A3wBaaAwKsybXHF1lmWZM4HOdt0nqYmm4WnYfIpMcp5tPUF+5S9h8Tni5DLF8BLpcIPcC+T2RxJ1MU0g5iU9hVjzFNvncNsXoXMSf/kZzekkd2cb/HcM+dBom/fFG9yXdmEspCrsr2xFnNde5X9W+V+3mvzb9k7+sDvDY2FDszoL9u77b+Qy9/bFmZmPwq6fFvI9Srl1NiMgQP9MuUwRuluUQqqJo0eQ54UBgYSVba4xwJhg5biszoKE08rKZ6+9N2Dn878OV2SxFcNjgm/KacqmNqUlNCWuaBVm5OZYfF2X8se6LoW2jnQVTPG1xogcco1rR/tf+5y28SQgZ56WYmhylito3AQVAZjGsu24Q37Ko/E2dwxe4aPeZZ23MS/A6mf9TP33KLPv6pZI49m8jZ6mXB0DADvXPfMgLJE36+kZXZtH0KnLBbLxrF1dSm5KbXQPLtLK17Exmkgz1L7Mf0QCuEzEK2dSgmtfNGt4IrCXoGY0bQZqHKjYx2gxYGwfo/x/LQoISm+np+dMuY2XmvMdxRXM67KSeBJkAxyjaUq5Cnud2Xhr81GfpxVn/u+rfQ5X4LNCgp1BTtCBxPMkcOBWEjxlxH2RGVQCfFnBYEZHyUCtiAi1h+YtqCPtFEhicaGHaXlm05TQofkUkke6GQy1WCklZsRehbZIy3M1VFg0PjHk+njIVBAwM8goiqvMiYY9UrC7hRqVfJWkWCVweqi5gyiehbhC6in/MFigGJylGJ4zgiEQ00SryzVYfpmseBMGr0txXiTsvsARd5WP1Brc1YRopoCpgspozo6WyqRjbizlvkrKhGiqVXtUoiFjsaPqO5K+R7/jk0uPGQd2igezMUEF/FDX2jotZqNrXpJIHVYcs5HHTWTs0BZkkC1BdhaXvCSguICvtfe2X4b2Sfz8Cn6xrmNKEFQ1PRkkU6zBSd3/pvRLHu+avILNz5Jv/YHAVnXy4uLNl7leuYKHvG0+UC84Ijne6ecMJisMBVoG5NubHsWpmHPHq5w8U+XMeh2fL2ihn/X45MY0P5MeZX7kQRYbb+Pp6tvo7PtnlBnzabnn9kabxeotKaMJ+NyH4ZDO5QYhQTCBZUSTFxNswVnQ+QWV5yQ15xVvLkgxzUJtvQjLqhcY21aMeQj2JZ8yZjavQYJXKrgJbCzpt5DjrRjbhNey67ukNLul0JYbsNi0qv56KvasjCNP6vy0igHE2gJsPi3mSWHkch9Jz5SucmxMNGWS0ti++gNhHwtVSq/EwM5AyMY1pVFXBPIAbP6q6/5yNxMAABAASURBVDhfbYfYMyNegSnZpJdjX/tsZpqcKfVbFreiOdQP0pn8Yeb9KcxrKF+IkpKWHkKsuVjbNYHlGSnxCQ1mc9FwLYuNbX4610pR8tXAItsE88isWMhk62H9FHrQwNLGV7u4+yb2vkDsEp4Ob+CxyZ/h6XEB/Jw8vWmBq4BgsX4HNp9eMuCfrww5VPN4/B6fXXMO15Au9UWPwNa7EjC8AvKaycMMX4JdJNBfguzSEP+qXUiRKxF+TUIg0AlTKdeFWEIH7mIBWwXewKcY6BnrNw+gUTBUjqEy4fO2qMv1biCvoEKQRGSuQ1pc5O5Om1m28dYXZCEj0lGtfeUIrnkUFyZ4ySJh+1X8zWMCrJdxQwlXtgLpBk58yPJlKdoK9dVVvEuSvyt/zr7uk3w4uMLfC9f50ESPO7VD8e7mgI81tvnvamv8VLzMz/ob/GS0xrvqA+6pJjwYb3JnbZuGyftkoWOPcFcC16WkyhMk+x3FAfHrcEa8f8DkTJ8DzXV+NNrmJ6JN7vYuM7l9maArBngNXDyB74FfqMgbyfubsofLuNQRRAK3ygR4LXJ5E6wAVzOFFx2VJbwllbVltX8JrnxTYPAMSfY6u7tr3O77HIyHPKBwYVShFjU9J5CvaAej/qZPoEcyOQ68AD7yljilzpUteCxtYlt1T2R1LB4us9am+Hs/SZnhntDWVyk4yhbauSlERQK8pec1J3IdTRnrOtq51QU6X1bZPCH0eg2sbl3XGypnVUzRtEiaNdhz2hJhQl5HOIbF/k9Gt/BY5e3Y/2gzGVcG30DgwP9G+f/4M8G3HISaIjLK53312VOZV7mgYsfL+nNWHocAgAUBkbnLyQJKXVPmKmSlTYFbUmIsGWfeiMXIBhwW85tb70fqDNbrR1mXu2+hgyn8IafJi367XhcwYHQLVLB52bkVv45tAVr/p4uIM65ezq2csymrxi+Ve0lDaH2RVSqL9Kick83NPCw7Wn+m9MZ/89haWgvjib3jsOcXmG99hCfq78WyvBiwqP28xrMwz9bWdg8s72OvJtu7GG8UMbF8dXuf4OIw4eErwvW6QOAux3UCACQ7aOvN2whxb9GXJGRqy6YW2egaVoiymEDiZB+SAm+jT2ECq601d1adyIOIlUFrxCElwPcyEiU5xpUoZA6ONiM+IMG/TpZ/IPCYH6vjS5Cj4gphsCzXf4m+FF2mmKw6xfLULrxY2pasawvxIn5bsfPmS3jbZuVP49rncZuyrmxCp0dRKlAKS1co1p/B2/wKk+1n+fF8gb8VdvjxOOGHawl/q9nnn1S2+UfhBn+7ssHPpwnKPPFDYcFHgz4fHBlw216P62/0uU/27yMzMfdMJOxRcvKgchq37IW37Sj4cDPl74ZD/nWz4F/nHd6TXmE0l1Uy6+/XyGqH8MPbwJsmj+VKT91NMHc9+fgsWUPJkOat9MMdwEWKZBtsC3F1BCddKlYdyJr7Wpd4YwuGZ8SL8xBImQV81URAmg+4byzjBwWoY5HWKQ4ZRgGDtkdPOQ/O9KhfQMulBecqmMVevxhgmXHbX7Yf8rAvxzzGAexHQspMqymcrEaZLxiTkuoxQZAI0IkIQ/zFhHeXrrU27NaxoiIaMUEpdP7Wx4BgWxcbq9BXAx3Y0LWUqVTMoI7FqJbBtvcGTHDtRzOenvhJyr12AyILV/bKmt0qBJB3zmE9H6nYx/o3YDuhC4E+Vr6hcb6hvMDJ36f8kpO527KSSNEt49/c+ialJ+I0keGC2uhZA5PeGTBr60W0BBLC/JJPdl7OX/VmRWMpEoWe7SiPYX3YcxtfB83JvAzjbYzTs0LJmlyn789Ro1DyTtUY/cYHTR/zqEzpjLem/NYw1FytyBN6IryV4xM/yrHRH+TJ6r38y/wGfmUwyRNZg9/IdnEmPsi6hMgSgubdzIp2C4Fm/Ryjw7qzHZk1AdrFIqIp+p/SOjz8Ohyq+fyV5HBvISEZ+BRSVq8jQZKMcbaOdzEmtBeDOmowDgNt5+UyWKEui46P61SJOiGpno02Q4I1jebDMIZA4BFZaLAZsVkLkfnm/nCF6+I+M4qRl/01Lidif3QP+AdJXI80P0ctKnDFhI7XMVNMo87x8qtieYdMSkYqIdvwZR238dpnde8i5JsERR2NApmIUxN/s4u78gZsfYZa/zU+xir/pNbn0XCNu3svMdf9NvszUwwBXTSglvnEeY/x6hY/UtnkD8JTfLF2gv8wtsHPNy7zv4Q5/9I5/u3IFr/aXOBfBFv8y0aHf9Y4yU8OXqS2KZmTjEXKRxRRRN7cRVhV1txybLW90JDwtuz6/QThXURBE1yDKAzJ/QbhQMzwcsRQklaDVFNnqg/jGV4IAwFTqrmHWxlyL2izQqte5fpOl/uKDkfrudY7IViysMqHrk9NPFFKAb+0yIaO57VAp+AxoYwJ0LFuFbMa9r11+3afhQVIaOejvXyq2INtg5VWeEb4aK++miWuqw9TFBNsCQOaW2nBJLPlOJa9b6mypXb2kbCJ9yAkKo/rgBdR/jPLKEE3i2nC2cHDlGxdwnrM24HRcWZUycrdP0v5k13fj2dLpZHSLqvvZR3fkDAzrx6tnNXxuIrmaVtpbD4j4PsjuVS/CStKFraPUcb+LoWO2ulQApd5AEaX6k1hyncGnFd6Ap1whkVvVAx2mIJhrn3vhFZFA64KdSyhaEAzmEfBFWZpY4FA6SFYn6kIlXBR0XhTKnac09F4KfopdG4f4822TgQm5o2dUThhAG0Kbz+FZt8AtB8FMSv/qWRUntwo9tJVCTqew7Y4LdlpLx5ZuYMNjrDJrJ+VfDXemteHxn1qEx4WKw7p/PF3OXbPOPJdEW5nQDACIY7Cd2Q1j3CvDztUmj4K18kSoJCwxk7KLks1XuC0h54rlE2vg/wAuBn1IJrYzokFbtXuKG/6YzzjarxY+ExlDXa4iNylZPEIkT8pXJSVjI/iNY6SV2bJqhXSMUm/LzMcNQg8afZARTwrrKwU5Od9uLgC7R6uFpBPx6DchasDWVsAcB63/T3oPEfYPUbYeRmvq9i8L2ZnDp8mJxshF7yC1X5ArzdO1U2xK6yyP7vKgfZ3uJclfrC2zI8LEB7ufpkPbv4lPzD8EjdvPMHUxccZrv8x/f43KJJzkA60nCMUwQ5cqIxrTcwYVc5oVMeKGBSM4fs1yEV3voHvXsVtnSTtBOhBaDgq4wNqWgNqahftgtrNxPU7qdTuwQ+VcypGaeYhscsoIsdSrcla6is88HDyAAJhC3Is+kL2TCT4qA9M0LVmmCdwETorIkBjdvo+BgSl9U3GMMUzgXo6q/Op4RiPhbeDfcnGim3RmVX2Ikolbs7BOqA1YaBjTyXXnxNSDH2wSagpS6q38bd0nFKxmN+8jImHeIkJEjxsC82SdHZuRa1Yc5qUlHBRwsH4g2BK2tGd7/eTF9JtKYyBwHcEbgsStHJLTfqGtbssWszVXxAxlxSaCKHL/2GIHS2hJhagJuyWgI0/ALK4CNyaXoEVo6Nj4wuQLrqwrGsKbUvPQsqOkn7lvO3NSAOWjrwCeRXmCdhbepjiG8gpPMAXI0Yklb7or6rYxwyQ6C7Xxq41H2xujZuw5Kz9z0TsV5tLwO41MKV/+kqN5A2Pzus+L21X+LVBi5/p7SjvWe7B+NgS/S0jzEKgwTz2boLNx+Zic5LUg8Z66iw8/FU4NOrx+MMee8UGTFZGhgRRQlD3oCWhMmskwfREu98Xodp7ptC9hkpTHbVSimkJ1y6H26uu5RUWE7maCBys/UqGdImn12L+stfkz4g5KQ09JyB4zRUcY5olJ+vixiEcIYvrZHlE1q9JNmYp4jn8MMJLNPYm5KsxTt6GJ/75JzTuhQRPfPMija2tvHy8iavHaqzFHZ7Hbb+CLxCI29+msvUN5RG+K+/lDcntgjyIbXb7AbdUBtzVGHKwklE3F0cKGhZ1PFclEpDVvDVGslNUVr5CtPQYflvGZOPLFFp3v6t618EXO8AnrIwT1sagPg1jh8gbU+QCuazo4/qvk3a/htv6Aiz9V/L5J+TVX8W3748EmtcoUMutG514UnDphxJF3g6FxjveTdISmNTEj2CUivjY9yu8kXmsJFJmL6CoQdwq8K4v4Kgn3U1F0Yr6Em9p6VhXSb9fTFHsXJeJBP2adRnFjutSPsuAGxgci66nDAlM+ad/BIvb9Qi0F4QkOjMF1ynW3xvq8JTqDBjEf0QHdpQOEqjeiimFWfN4CrO2ZpVm/Ryzrvbu/x3BgH1exh3BkCNuhVlD1t6b4NS3rz6aKhHYbwroDPtxTvs/95yXcCyY4lsb3S/HPq9nLquVDgxESGeVMjFpCml1e+tg26FGU6BzNZ0vQsxaGk/MMzmdx0x6WhRT6I6U3I5qR1degB3tMfMCNr4uQPxrKAFG98IxuwvWb03hgIGYvVlltQP9saIDNp8pnVRUjD86GBCbpT+WVdWnKjQHU3zO69zKRR1fVhFbzpyISm9gQXRbaGfblWXi1ejYeKr0ANaLgFiCbF7CoUgTN0WXsj61IBAQ2YdEw+P3wt5ZKMakyKb8IeW/3EKA9RQni4tAFiX6At8nHPcoZSr28SIfvxaD8aIsHn7kUZFypd2ATB5gKk/twkKFpxU6GAh8dlDhy3mLx4chp4Iag1qVoh7gxwmVZJNqZ41Gt4sXSsDM8lvYtB5KeQJY9xUGgKfEZC4wQIYA5RciEgJZRj8LCSwcKNpKNnZBW6GBLH8oOfIHMgZWhq9RDF/lnrUOH+gv8UF3ldu8JUbdIonfoadkpxuV4rgGw76j6CW4Tuea3G+dIGmfxPc25b438X2hXjgtkYso/wnY8sxHLhVBsI+42E3YzXHt4wSbL+CtfxkufwX/1Q7eCQjXnB5T/2JhPgw0FqSZeF4dIdb4nncdW+zhuD/C617MeT/i5aLgO0XBhkKD2PdAIR01x3BkQHTAxz+oulEdkWeFKb/cAXaAqKRkmGh9cKLPx0fb/GJ1A9u+inE0PdNa6bZAQK1LZbCf3lpsvA0q6kSKWwq1KbopdketbHE0keFTOtdiY9daN12po/KvZqSjdBBToqDBotzBdVlXG9PyAJZpt3fl7bcAZocn9ZwWylxrPUZdVtHiKBMu0U0KtttkJfStwbVr8wbW27o25drS0eiTzmPFppWrLlInzVvh6M9SvhxVJtoUauQiTuVIkDDrZ/wNH/DZNl74es7oqe5VJ/o4ETGmo4GZFgQDAXvV14DB2gZqr3nSEO0GBlZn45qy61a5DnKikI5jR23PYb8stOtnmS8iLEGbLGgRtzWGzcP4LYVF6QpM+Z8FjqnY3FRvwG3PVHBg4xodClXibJM7QmOIWKp5HA2GlL+2ZHwUHU8tCgS+DYdEx+MKVfdPVchHInK5yKyCb9/eW/JAyp9vqe+0QIaHaEJjmzxJUbw0pCY5qEjXAoeGD0trNKxJLhMPtH3on8uIlF/IF2s8mVf4Rn9qOJzaAAAQAElEQVSEb6ctrihf0DOl1Tr62QDX1WS3NbH2l6D9Wbz2Cdz6lhQfyDN8v4sTDWgseuA2pTXbenhY6L7WRG44Pad6GxcKbwiZnknEyEylEKHZOm5wCdcTM5PPaZz/DIt/gb/yHerdc4ymXRppQ16HFjhZInJd/LiC15jWhDQpoU7R14IkQmNPY0aj0o0pXCiGikZPgOL1NI+BFMFVRLhoRB6Ap34Y0XUigV2nWA5Aa+e1BQ59yh0YJ6b5morn5wTVFm72RjqtW3gz2s1LfpMTrsmGip9EtJIa16n7Wys5B9RtYG82jnmkIjHW+lb9QNI7q/EaKiZ4+3TcraKFu2PHkJYsm8WLdrw37GPxqyWR1IIED7Mcx/MYc0UtHn0pOgwjd3ItA61WJlemaOvQlbAMM611BzKdE+i+HbVIiC/Iy8OExhSnSIg9x5FgiL09uHd4Aiul5bKXhExhzCp7moUd7doUz8ZW/2gdXxTjXlB5TmHNZSl9ewihB6MVjSu+I/5bO6y92vEWIFl/llk3j8bc/ngO20dPAmMSJeDZ1p9ZfXuhx6zmHbIIZeyf22TUv9Ex91OUyUpT6kiCYfMy76Av37pQO0sW2stN9oydZ2KUzU2PowXGeCea8VVhxX5TcephjlVvxyz5umJSNikVD8mZCQryBDCAlQfLc4CdXwS7f+ZCxPGigr24hPGtMqcb+ghw7YWoR6Iuts7m3VjSEJGD5JsmPCXFfFjOi4HA52/02NUUIz0VZexj0emhdaiISHkHaB1TyVQuGWKXh6dhFJLKsUoZLg/JB5qc1ruYzMByA8bWZk4h95pejq9x89xnoO4Sb8hDtRY3uW3izivyMr7C8Mpfas6PSSm/TG/7m7irC8rzSXkCzUUG2ReraUFutI/FhHlKYXwUnS5RG4GDk9eSm1Vdlt3JFyik8LnLKHxpSTSDF7TwXEQwHDDU2mQ9MXLjGMXGV2SlP0vYESh0vgn9F6B3Dk+JwqQ2Tr96gLy2hySOcfJUSVal9D0w2Ykm8cMaZBK+7vcELo9D9/Ok2qIkkhA2xIhR8wRlbCbeCxMxRUtEj4oRdUeRg5fWCdE/VfmZ+JiBV+xjkOxjZbvORtfR1lwz36NV6XNLI+Gd4ZD3hJu8s9rh0LTWabKGS1LStQzTRx9TeIvvZLhm92d8aG+XX5zZwITCLO+iM86CfV32ERGaKBxoeQUm+KakZqU7shzmjpq7nhjxJvR1rv1LddC4DUUKo7vAFLCnukvaERmu6J6UFU0IG6aj6760MVlQpryC9WcvtJRegQQVU/Roik44g21hlf/3Yl+dW7wda+VH7wIDsi24qr7MA5hrQj0Sr23x1X0uC2Ty+jcKVgqKbqhNSUNQB1PU4VUwRZGyxjq3YgnCZr5RekMWflg8f9RXx9ZO8X25pdiXgtu1ufXTCoksSWqKjv6Jdqx/m8u2hGcgFDJg6Jo3I2uzrWtTYtFfgoDRJHJKo6Bn7V0C47XF60iuSqV/Xv1KPtGwSFHL56ZVJ6OD+Iw9b3PUeYwrAQz1VfLOvCbRYAD20XCdj8dtDATK56rqw9ZEcqYznnoTHlZoeqgCjyvXtF/yGknpM/XvS+F91XGLFvIOlRsykr05nnmXkmm3QwLXkLTG6qxekNsa7dRC7A8Y6j72VqH20NMRAYGUuOElPFDp8BPxCo+E8+zbfgoW/wTv6n/Fv/olWH0e2kv4bYe3nBFoXp4ZjzkRtbtGcMjDu8kjvcnBXhXJQD4IZPU1E3kbTmFKOUfNz09W8PM+gVfHr0gZqppIrKPXQN1SSa9i/+8Etl7GX/uOtkI/T3HlixRL32W4fUKykuIFTVyxizi6TVb5Hh0PU4uV1HPTuDyHoS/nRIMZEvWukLdfJG1/tzy6dAMC8Sy+Ux7Ee2DyXTD2ozq+h3iPmHsoLOcQjEFYEf1OGi5voNBjdC4wjMUzrcNYteB6lZsjj5sEPncVy/yQwpX75dE8FLR5yNvixlqOb3KhHQsEbq6h6xIAZPmPTielAHw02uZXqmt8vLKFvehi5V51+JbAN70CibyKh53H4pJZFfMCLDFlQIAJ/AFJ71ERbEKgXCGHdS4QMB22/3/eybXvK6Wa0dG9norkH3kLpmgW438oVKUpVk2LMvEQndaHsJ/T/ge9Hfz6sIUlvsw6l98hMKtbF5JdryI+fkzu6o9ovI8pL/Jj8rLtF4YMfCpVjSNmIrDHBNHOBUwYHVu6J9TW3///j1not2pNaWW5bWxTyLeqy6MUqgQQAybLHxgvjK6qmGyT70qTtrU70JYba33m8lUNMJY0+bPqIVWpqMyoGH2Sm5I2XTZ7x7FQ6KNxh+aklEkGgk1AcoiBgHjKLGD8Fhu4GxDrsH60Dh+PtzhsgGX0+xIu8yrEVzqvyTV7CvP2jgYJs5UMjAYDZ/OMbE168JSaPSzDdSiGL4inuxoFWWNAPuPwpciBrbf9zM5+D2ZVN+vjZqQAczn1/TUCFXaHBIoUmY0JdaxoZyCa9GFHyHgrpibP4ebA8cNBl38qWRxf/SPchf9Ice5L5FfPaddgA9YGKoU8Ac1Pih1UpKutCDexE9c6gL+7hX+DFN9+1kgyQCvEDQP8VbVfBl/xNrEPUyGxKSg+XjgKsQavKEMfSSgCXw2lbFtnyJdO4y5tU8xvEC+sE6y/oT6+R5h+hzQoVHy6wSj+mJgweZiiNks/niCJxgkCaYs3xAsGGsMEvUOgDHW1GCVwu3GJmJouwnBUVr7OMNqg8CsQTMJIj4FIYod4OCHaK1oEeTRsB6SlrJ6l0j3DeHqFff4yt8RbXOdvM5IuE/ZOy1M5zg1Bwa2VhCN0GE+28TQt5KE0R6owF2jmdXWs/g35J70c+1aZZbMP+yn3hgPu7X+PZvs74EXYN+g+lYzx6cVRnug1eC6rsq0uDATMG5gvQuy9+DImv+G34JY7QQl0bo/g6F4NCIxBS2NPa9xMa6Saax/NDdFRXihB1dr6BrPKipJJwiWwlu23F5Xsm3sWbthvDtruxKeSUT452Ikdy2SkvbT0wIfhY7D/EQ0pMJ15O7xNglb+voEphjHTAEnrhVxURAuBRvZVNBammOYF6LI8V916/Sjz2m5ZD1qaYw3bhrQkpe0AWBhEQxphlnXu71PSMfVhzEsxD4mqlL+q+cubQMBB+wXK137taGBQMSI02FDF+GBHU9qmro3WQPyz16av/j7x6he4Q8Jk68O07s+o7FeZVbGjKbzV3aprE37xG/X10eo2RySMtl68NZ55TmqGAdTYfSR4mOdXAm/dbqgMVExu1QeawlNX4OEnhStawy/cHrC34VNNczJZonwnxOIzYgWHtbhTQrPZgModjt5dfYoDui+ef2S6zf80t8TPjrc5MNcnNg8gjuhqDiPuKm+P+ryrkeNf+RPyxd/DO3sZ/3goxQOJpcAKaFeoZjpWUmztvMLJXV/GwgYXiQnN9xHtfB/smyATGOW1BKz90AO1jWNb7AAnUC4KmVS/jfMcudeApmLrWoPMRRDFcrNzFfCHFZR3ZNhOFY4cJ1idJ9p+lmjtBK3h6+T5S3rGowiPEuVjxJmQU757HldIDJlTMTFNKYIIr6nJylpXvGk9V6WI5gm9eSobL+Iv/TGsPY/Xi5TsTMg8n0GrJs9JtE1F5OJNUNPc2wLBzVeIt95gT3aJff2CqWxBu42nSItLiFB89yabvVHeDGbpVwYc1FrVhXVbAmIqfWmvLXQEJqi2+Lbv/ql8tlQoE3BTfAIN7KuRxlyQkrOkk1NgiSVz003xLSSwt+HseKYm8zsid3zXT1Mm0vb8Akx+UOcSdH1uk4W6TToxM6Z+tH70vn+0IawUqjSrpGqsH8XhpmhNLZDlISwcMctr439qOIa9p/ApAdNvDCd4sqlxDARu/9/goUfhNtGiDDYfVWcGRi0dbVzRgZWb1L4lJpii6VC6x6akBgDJVQlLynrlAObZGG8skWZHAyA7NzqGUhz1im3P2a5BUt3HvKvT8goShUwlDz1NLJaGFJqshSoGGPmWFkkhjyl3oB6aKkafmjLUeVXF6jfFD/sC1PIXlR3+HQ6tfYaPx3r2qO4/qPIjKja3d+io6bJbR2EvBnaa6x3xELPsMY4RRJMXQ11KUlOJp+j4GjioXwsP9GhLhoBIJ6b8Qx2NL3Zu9Ojyqfnvg4B2Ax6/M2ZnFKpWhOqQW9txnc+qgz0qAoThHt3Yq9EPw/2a3yfiLv+zt8E/rizzs1HC20dSoklIRda4LON1g5DJwRpFcgY210X1Gm5CfUxWyccjBqMRRTMg1fgDPVc0K2LxKHEeyiq3pawbECYUFZvXDuKRCSpjPlQg9xwu8CAo0QCXb+HbGmkGLlfMroSgn7XUxxS+Mu1srWh8iYHNUV005GVVzvoKA6C3tkhv60XYeFqJSOUENl4g3D5DWKwTVEXY+Nug+TEYuZ58VMzTlh+1WTIlozKNgxRWsQNBrsGV7Mx7y7jOmbIU60ukC1p3iWCwANFKTqBteQRIgbZYo0A09RLZpxfI03l8E5i0K6KukncXcZk69WYEinNc9qq0tXO2oxhwm7/J3dWUG6oDiYnDxxZWCm2JH3sBaF4ZZvtucbnFpfN5U+bGjdjrq4kE3VxQDojglkqPUsDN+h/PK5gyWChgivEkc6yPv5/yPQFZQ8xFt/392/ScWaa7v3+URUBCWsZkppAmQBUpisZE6IyApxPvwiyehSKWFHxv1CsFurPpcywRY9WVAZiBgCXIftndwqdb/5jje/81HPo/BAJ/DjcJhN73E3CXBrztIZiW5uwUQIxJc4y+CdXtkNaYYkgp1CWlazy4SCtbouXn5fyaUmorRsehIGFOjLWf4pYEQv0gT7opbHvU4vRZP8PaUpXpjKYo424DNONFXdrp18ESf1e0wpc14lBlW6WnIuOBqpGelyVSndaJS2elFM/wc+5VPjGum1L45v0FfERTfV/KoaMpzdsK4pbDfpTVftrsSDDEdnGOFzF/ktpLQiPYi1wGbObVmccnSWKv28K8Pkv0vrcpInZrzDkVWx9js6qwIpl5ahnK9wQa8Dl5WBZq0wG/l2n/XIJb03lLU94BtUkfRnWttrcPV7khu8xUcYUbvGUO1rbYF3cYM4XM4Gxc51TFZy3o4bkBQQxuhyzz4QruOlnm3U25+OprZ0Iw6+n8MP7MTdC8Cb96I0F0SDc1aKH2hTr0YjBrP+IwOXPqO3U+9p0GmWW0RJBuUuZvBABerklkmmDWl3Lo3BTE98gsobQyhNNQvBbiLqosJVL815Xre5Js7UvaJfgGrH0XBlLimqC2pXh+5h1s1+6izQGSWHTV9hKE+/GNtkLgsa0QQGGh31XmdvtlcuWG3KYGWdLaXgQuhXgXPbiYKO/QhVRzqkV4mpNf6L69RJHNU5RhxDmN/TrV5DSR0wL5PvOVHbQzn4ki4c445ZFqh79d3eAeZW8HUYiPxrGFYx0+lYxibrZY7li4MgAAEABJREFUVwq2ufjXgGEcs/wmGJYjeLDZJ55zzDavCXjivFLQ7VdvzS3/5cEU9hah9WV71i+F+5kfk6W1F4bK/+tuBCZcuzQB6QbSO27UeV2lKYmzV3y1L26Kj6xxs/sKre7L7N36ax7pfY1PeGex78Lf2xpgP/1lFut0HnFR3okBkL06/ISyU/aW3OfC2zgj1/343P9A6Y3Y9wjs7cGph8Ey/WaNKyJCyksgCTVl9USffTNx61mwpF7vDPdm5zHwMyC6I7vAg+nr3Lv9VY6kZ7Bv+SWy6OtUMRCMcVjOhHRV4UJAYv1aYrQm8LH+I4GB2pcbuta/pm1urB1Y1V9bk0JHA4B5HYcqPRWRhSmjhSjiiyVlf3FsAwvbfmtiGbs+HCTl9S9X1zniJ2Wd3TcemUdna/WGwNo8N/NiLGSb99SpX4f2s7Q2v8rPVTax3y14cH8fzMs4oLHVBDVhROfjKqLnqZcFAsLW8j0BGbvDkqFgISPcSgmHGYX+68gS96MCvIA9Sj7doF2AIopw0Sj9oiXA8BmR6beoRc0h99lKIzreFN64XLepf4Q3+w9wOz+GG/lBwtr7iMcfwn7azW/9qIBOSmZv09UVuzckUM0bpPD7QEru9a9onAFDFH4IB2gFhMoH5NL6NAGUF0Byk/VXSQbn8BXq+VKa3K1QFLKiUUpSrxMEgdx8AYgUcv08XL7kMViIaJwLaSxquLWrBFsn8dvH5Q28Ap03cK6rsXczbOymnc+w3m3QGQRQaBEzD9dfhu2TZCtf1zNP6fwpAnsbces0/toW/gKEl9R82YMVhye5GG4XJMWQNBZn1Q04gsLHS0Rr/ziu+13YfBpWj4kG0VEskOSOjWqfVpzwg2r7k3rmHbWhrgu6wxgf+2furzo04TVLvi3mxZ7jUJBiRytHJViH+q9hFsKsibn7k9+3hiZEJlgLRYBZ/8U05HODJr83HOef9af4x0ra2c+BEUiCcklO8xaYk9KVe9tSip0qh++j/B0C29OvagG7JygtkymjtbdnE3Fh6xkEuXyyssEnKps8EnUxpUzwMEtsFtfoMY/AvBkLE+xlnVk/x36QdH7kQRbrd0iAPkjpYXTfhHgKemevXWfSPlPKUFJuRUpcegJCZlOOveufBXPZLZNv9zQf+5afeR5v5LFoSbhjIOarPQIO2ymI0xWtVWqcpvQCDACyTczqGsCVSmW3z19rUq7KErQXJKNnVPdNFcmWJJkSKKrincKTDyUv8OvxRf6wdomPx23+Qbwl5d+m5eVYKGZgYAlaOzcPxkDTQihbZwMDS9rOehnGMwMrjVLy1uZrCcF/V1vhV3aucXRfAvfo7pSKr1JRsY8s/FNvwMN/CIfErr8US2eaVVKBSUZIXjjoBOJtgIXqOxTzTjUquOoYi8EYF/IR1mkQUSnX7vq4z0EpZ42UrbxBUZd3tvuHYPYBgrEb8H0N4o3AmOKKKRE0806o3oALpvVERlqskSPFUg5BgktRrer+JF68ExfthJpQbLygInmPJYpyGcAV6CGK3ANi4dQIQTiKH2ocHbNoRM86xCboxnT6ASv9IZvLfYYn9expPSZF9Td07Eq2u1eliOfwBhflsi9ouerUoi1G42VqgQDV61D4l6S0onMdslXxVqEEG+dgU27gep9ct7Ilj0THbi8VbQV+DFXR7NVDCk2rCJxodxT9GK9/gWD7O3hb36C4/F0Gp18lWdLC5CsMlDSpDwvlKDzqoRMvcvZnOXuGOX6Q4SO+IM9Exgtb9IeUeZ/0ctZcwLoBgRDDLH+r2MasXIsBR+VSWp0Jjyl+eZQCJiomTM2wwMpL6xWe7Nex+N2AoVQ48QnLlHtCnCkl6+Z+ijI/YEruqy6TYmwYIr7wfWTU0Z6xvIApqh3VZrEItFy2ZA4DKFtE8wLQP1NEU36dYm8srmsup4W8Bmz2JpydH0fCZApstGx8HfrSNCsGMsOrkHcpAcvadF+TNgpVF/8Ulh+7dr6l66E0VMptv7dXztsrOILot37sfkfPLX0G7FuIXQGNMy1HSqbnbBzzQKyMSaHNBF6ve2MqkitUAh8WtqF8eUmPIPnQilEChwCypHn9rzFAaq4/UY59JEgwT0W9MKt1POwnVLSGczo3xbdchm3tGi9snW3NYt0n79kjf1Nag1PYT6mZx/eJeJN74wHxAQdy95t3a33fLwJ1jvJsT8nwPiz8PCTFevwDcFDeXT1WV3lATevE0JfnWtBjwJqQIEgd9RQKhXLVOGFcruneoM1dtS3ur29xs46R69MNd5DVrmdYOYzvS0gTT3P3KCQHqTy2tH49rrZHSjtFlFaI+5sEwyWxLiVv3Ci5egSvdi/RyDvw6zeDrzWPHb6AzJ8WffU+ytbhV1rE8X49F4sozZFJ3ZyWEhfUc8mkL0Vroj4DooajqvMkh64scn4xgHlfcqFHtgKKrtOOA/jdC1q4YwQrjzHee4Yd7jQ1JThRWOO8UQhaEOqZjkcuIEDKjuwb25GWIsRetJJjDRrLG/VgNMCrR0R+QJR5+AZYOg909NbPwUW5Y1fkhaypW4lg0GtjPyG+sy8AqVRYjatcTT0uF4piAk9RkeNt3lDipMV7cFefjzfaWIxtVsMsvwlNU4JhVtWsffmFl7wLXoQlC2f9DPtnHoHF5KYAHQGG1ZlAlefSI+Yl/70QU9iORLEEAV9MdSnl/2RjW3GQCZ/6tWexeqszRbf6oEFZZwsaTVMqpdznx9IRzM2fL4yLYKFAMvAox1VHbyQx9lVX81bWRddTaZ15gYDR9qC7xJG+gMWseF+SO7gI8yJ05YSIFfhYnY1r9dbG6NDOBCtPg2XujUabQ9EDo1WKboBoSkZPfdQOXaPZzq/+PqVb1hZg2LUpvhXNgZo8H/tar+UfDj0I+wFzty1Pcj803g77ldhrHVa91gnpQJlLCcd0UwJeladk3oTxLhZvRM+96SkeiTqUP3gSDLH5x54TXzyO57EAMb7mpbkA8xTU87WPFMrWlsqchE4eWnVvOYcjfhdbfwsLfqW6xp+0FvnD+hJ/1bjKZ6YX+JPrF/mlO9b5lYlLpNtXOVJ1fPNwwYdHc1pRQl+GFJWiVsiS5dj3c9pamzFibq7EPKStqaMyGJNhzg1xwPvSgh8RWN2oWDyOI9FbZdWfgYqKlrpgm0xKVCSbRP2reHkbMpW0A4UHfkvTOIRXvZOwLg+i+QDeyG0Utd0MozFcRcQ0Ixj1SaWHucyqX9+BX53DNz4K0OkLrOXBua3nob9Klkpr1DaYGzB+oGD6Oo+RGWiMeRTS0kJqwQoUq468XcEfAF1p4tox8pO/gX/h0wRXvwJrUtKBB+EduJHbcWMTxLUKZBG58lluO8D+92d+IyMQBlVlnBszHt6YB3L7yTLJW4a3keNva4y+GLKl48WM/I0uxZlEsqbuvSqh38dlS2L9VWaUb/DykFe9gCeCiBf7Dbb6MTWplk+gDvQxATbFfyTsYoJhlsSUWreY/76SlZZHwv6gt4aBhX27zITDXGxrGwswOpnPelednteTGyrGjKHAUAKXoIkEdbRClEqN/kloLfbErL7F3GbZTOmSBXH4JjXQJ+8JQDRZE07lBgxEhurrWFbDQgtzZye9Aktc2RjrmcbvydBqccxDeQsUbB53+B1KJTaLbMprFn6osYyRJzTWkkoJPraqOq9/n4ZIZqOuoiqUUMGeMVDoC0BEu2XmZ7cVngwEJkZ/LEUyRTWhsl9Jtgz+usDFgMCPQIB23JPSGhBYUlDX7PwI2K7EESngAwqJ7p8CS5Zakb5zs+rfyiUYGKr/M6MPcWzix3mpLsTQdenKr/019oMne9tPYd5AS7zZxsdcfsuTGD8sNDIQXde6NHNbKE1sTGOqf+OhJQfXZYGPFSOsC0DNk5r1M2zNP5q9zHu7T/HR3ld51DvHr/IiD679MSNn/hn+2f+TXaHj/7vT8eBESiBB9GqOiVrI3LDBxbzCM3nOayQk+YBmZZNW5GjKHvhDrVnhpKwJzm8Tp11OpT5L3hiJrDSRj/O3MN5HWyclVN/DtV+k6L0o3ThBEWrRqzvwatfhR9Ig0UtTlr0yRi4rGDbGdG8GF0yTR+MwMipA2E0WVyCSbPoxebJI0n5Cov6XFJ3n1P9FEomCX/GRGS8xe/pwg/GZkMqET9Ty8DVf+sBWgdeVnA7Vl+aSd+YJl1cIJCfe9pfBwky/Qjy9j2DHzXij75A3MiBQVj7PC3LxxRMQ+gKbUEvPTA2/qX4rBZl0qxjKO+nkAoCCfKPAbSQML2vgS+BdiMgvNyhsKeXia7nJWaaZnKXqt3EKdTaHcCqpKHHe4LjyLquFU7NVeHpYw9xmU2pT5MN+ylGtxmG5jy0vx6yICQGBlDfbxFz4WT/H/tl39B9Lm6VVSS5r4uoPedOc0l1DKSvinfVhfeGrDwkZVuKdQj8tqFlEs76ZnUsS1nRM1ZEpqVlcnRtdpvhIsUzh57yMiucYUTF39qGwh4FWImCg0Nj6mGdi77lb/GvgZj/5XS6CgY4pbiLYttLVeGN6wJ6r6hjqQmNKCpB0ab4XQSBEx2gSfQYcfU3SwocVueDm4m9K+a/8ewnBMUpwk5taSosBVl1z1qOcFFgYyAlELc428CwtrineqBJe0z8CO34SLEnZki9t30OYkdLvET03yUOY+ynK/5+BbakKMOzVa8s9WK7FtkA/l02AhVKJAM2K0azpmNJb0k+nHNbaGo/WiwCrN6/AgGjR1Vinin3N2HYxJrXuBhT7vAwDEeNtuYbJZbAQKWhcm6fABgk4C38Ez6uc/EV4858xKTfz/25Vub1R4QZp903VDl59wPrA40VfY3kR8basQ9bltvQSt1V7bEnQ1+o+Q8XZUTHF0EnGZJC2swbrxQ6IDhJwhDhvQn4e+t+mu6WQbPkbhJsX6fUlm+adCWwofLoycR0l4/x0m3iQ41cOUozfiZMMBZpvVFRUt4swEN+SEAbL+MWbhMMN/OUY7xJ4p9apavmTQsKxP4YbI7zrOgQ3ZnRvE303pLhDjnwOCnXj1buQACsQ2Jrrko7IZUgSa76e+JZer5s3k+w8RDH1dtJdTaKWqjbBawf4PqBmRSpZCzxcBmEaKzlYgasx+YLathEQ+FROQvdsSHvRI1zt4PfB3rx0I+8gDA/owaMYG09FPs+F01zsxawouXlJIrWsUMzH/gk4LXH2pCyqWQbbwjoyeJUjK5/CMvD2zbYytjWF7EuIgzoGEG/kFUxI5pUR7ZxRV1oTbNLL6lQ6JYnCJq+5UwKILY4V3S6V2Y4DcTdTY3tmQxX2vA7lz4StPU65PaNxm5kaSGiQYs3mi5iLa7//bwkuE1B7xGhpUhDLosyOZdj/mszqjvhJSa/FtGXcbF5GKA7E0+KWmKzh2VYP5oJrEcs9cl9KawqksQ3wOKd5z6uNFhPNH/MAVsU4Azr7avHCFynzBjafBSmCgYSBiM23uhciPSsZKhTGdW4AABAASURBVC20zVf9Ngt1ZmOonf3E+LHmu5lXknJ9XNun5hnYc7ZtaGA5/gAGmraj8hgHeCxr8alkjE/2p/nUpVE+3R/V9Si/l07x0swn6Chz/tL4D5f3LQlrP/BiuzSW/zAwtTKfRvz6cII/SUfLcMkAek0eQSxrYwD/Vm6j5RWlx2eeXzl3o8fCQdFtQFaGQTYn//tz3H4D7+rn2RV6fEEs/rj81b8ddfhwrcedyRa3yoOytwiLyor2zVcYSXrSqzq7XZN+22ctUUeyuFW6fIg+d3tXmUGAGy4p/h+Iugw/Fe97GzS1N+4PHU4K2hiGZHXTxD0Qtoh13RAQYB6X16QoZnV6N37rQ7DjIdIxueF5XfWFwpMuaOvP0+6F3x3gt4f4Usju5oiWLMKXQiddhzxnmAX/8BiVm2PYVcPbERBonqGcjkCxOqJdzieSLJAYURkjiuYIfV+0z2scCU2aKBF4GL9+I/7YXtyEeDeukoUKB0IKyaQv150Ecik1/Yw8GUqZU9GqdrmVnGIbttYzOpsJqYACYURR0zP1GWjuo6iPMCAQuA2xrcAjMdwT+NyQO6bFM7+1M2fvWIrta5tC2+IfcZrthtzVVQm1WTfFQ9i1Kb8JrK5NQEQCxzZlMrd0tq4i48CrOopofB1HVEQQIrajio5R15RFMyUxy9HXopoibZesAk0GU5JIz9mxo85sPGsjhTEgwtxzCZttvZllN7oflPU/qnjXElZHgoTDQcodujbQMSs7KWtm23VYQs4s9UCL4GkQ9cNlnRv9mgZG77h8bfMKzIL2hEZt3RyKHuEPwgAWdL4l4ZPuYnPe0LXVW5u2kn6m+D31aWPZuc3BXD+bovEimqK00nrMvAuzvsfio+X265fTBvY1XwPhso15D5Yo3fkPsbcLf9u7FVPmT/ansG3W3+6Mk5z1KGl6GT53voltfT6m/Ijdtx8K+Y3OBMferGK/FfBGN2ZdCt5Z8Sm/TCSaO5lfAsenyi3gEebEKyuJ81iUlbSEYUchwN5CvDDPyYAzqIOdy5KWOQlbIwEzsmLYutvcVr+Gd/FTzAYFP7ejyY9L+X84bvPoZIUfjCPmOlvk2QZZRQs93GTXcINbJKp7gpxK4NSD8fgi0fa3aW58AX9Vll4y6HfP4KXSzEJNQmmML62b3oHXmJIi3iq7cjeXm9fxYmUnx4MxNrydZFO30bvuIbYOPEx374/Cnp+AiQ+ShbcQRBX8sIvvLSG/GtIuDDS+DnSg4TKqOg81/WhFGtaTMvlTMCrFnbgL5kYopqvkE6Jn3FM9iG1SPBDmwLTqtDOCX8ENB+QDbRskL2msq0S++mrsxx+/GTezG5EKCgdcFuEG32ekdMlTKZKCHD3mu2segi+QUNeJSC1fW1AbF6m/kSreSA1n2+nNG/B8nym/yh7P56Cfckc45MGsw/uKIR+sRfiWxLN9YvWNKc2DYV9M0Gy96Npx5bOwrEy2ua0DCbY1lMtuuwL2DcGj4xp5hyqt7NSxrqJ1kZGC3TpXN/EOh+0wNL1C3EnB+rafAXtL+UyBBlz7Z4zUM9fgU1WVOQjUaSqaDDCMlt4ZrA/LV1jCy0IXK9a/gYD9boBZ/1jhgbm4LRvXnrW+nMb3NYAppym6Fhn7pyH4Ps8lRZSldSeM6IbR5qvRmIrkkvM6nlAxdhgIWJ10nze+X2crZXVXnoWLarikMa0PHTDrWTuIfVPQvkb9u8k4P9Ldya8OWpg7b+73mTziiWwcu/9S7W5+rfKDvG94Oz9/ZYZj364yr3jv6ZM1kNIjuS3pMVpOweLLIb+20uJXhy1sKxblsxC7TJhLnhoNwjQMuC5TgoeFVJZPsRzJxSJk1s+YdW3M07JtzDXnY6EBAi8DA+M91X0QaqFtbSbeA7VD0BJ42rwtJDBjYf/fgeOfpOZ7zCprtru3xs35kkRjhYYULfJqUhz1EQ2p5PPcV1nggxM9DldlCZKLsnjybzdPkay/TLJ8TFtbz5Gvfxc635YVPEUuYaa6n/bsPTD9AdjxYdaDu/iz4Rj/fljnP6WT/MnWOH/QP8TvpLfx7wcH+NP+FM9ms/QqN1IbVXJFmfFCHkg6XCdNN9TvUDKqTyHeFBVYGuIuS8tMRi94xKu6n6cQTeDVbyIf2Utab1FUY6iqXUWLrxI0wTwCxmSJqw15KBFB4hEOpF+DK9ItLUomQfIyvOgA1MS7KfFioiBs9QUiIiAKMZkMBMa+FB6RY45pUBNtcYBrQCDQrU14jIxHBCOqr2cQFfheFeeNkBd9JgQaU5760lgDv0/V73DQ2xa/e/ifiLdK5XzU0Dl9jvK9f1vAngTXLK8piB1tu8ksphUnBui+KbXF3oeU7Jndr4Fl3JEcYGBwk4jRnPa+PeVXqmv8XGUTTOmWhORbyvxf0f0tFWPsto7LKlZ34ftH6WiphCZIZo3t2BNNA0m60SBrYEJqL+gcYRNTdvRv3oUkYphdm+KvyeLZ1p98LcGnpNPAx54fKPSwvip6yIrR8laSL5Y/V9NE7Ghu+LiIkRePhQhaT6YAdYU9s6FzkYRIY0Hndv28jjYPq7c5mfJXVVdXCfRn7D4+HdzB3+3N8dsL46XSzn8v4tiZKma9zQOwF6rs3Kz4L1+e4slv6bmn9byBjJwzXtC5HCQkQ1zW+VtA8LLOVTqXfEp6dMk+/dGlhUVoKozp2o5Gv5bS5mLvB1wsIuZVLLG67kuajD89WyAw79AAymiz+2ekQFQEzm+FKsYndYvktsydmId3VfmRq5+G7/2QJDUSfhzG65xkOJQFrLbJ0wh/QwRknhSiQ6O3wM7+kiz+WbKl50g2peztzxB3voy/9Zq67ZJvSSA31/B7EUF4M4zeyWjj/aSTH+VK+G4+E+3mmc0mn5UX9LntUf7Ib/C7aYvf7e3ivwwm+fLA5+nU52RlB8nE7bipd0LrnfjqJ9KWoh9Kc20OapP1c9LNgjMqSgXQXY8Iuo7CH0jpxyjkvgf1WwnrB4lqEoq4AqHAQ4VqAI26MHc3OdN4SFsFpAho6J5RcvEcrrOM03xJ1BaNG4UUUmjmYnyFGXlTqT9fxAhT0LNhBJ7JkTWviI5RCNRubJfP+FxIOJHjIulhPsQftvH6m6QCc08U2O7Covp5LahwuhqRxAnTufj4CBf40PBZ7m1/iTIbv/JXlK7y8heVzNHi6IPTH0+jZ1vg6xjUhcKvUr4YFAz4aLyNfS22NZnTvLmgeaig1ciZFRo9EnWxF1BihQ1lGLEs6ZWAolyZhgZTEFOmFNhS2f5+sbqalNCstKoIJLVWLFlm9FQl1UZPPIVtUdp7Bvaqqx0PBwlzQrtHog4GbCOemGh9mNtqz1g4MTDtVKVkGGP6hM7tE8uNsTHeEmirs7BlnyXhdGFejYwAYgN2HKjOFuWt561bU8bXVG+KuaCjFWs3qzmMP8AT7ONn+jO88VIMcrD4mtp8T0UOA5+DJ1+p83sXxzC3/HMLTTBlt/Kq2pxWMf4Jv7BxXtH1isqiih2v6mj1xsueziV32Bwln4uroSqgOS1+aAnLeqsRbR0JmAGnufyWMDRl/1z1nTxZuRPLHcQ4OvgKIXysrQFCEspiGZBuPYPMmIRf18aXVa6Bj9FgidNcQilPgLBG+VJPtgnDDoFrEHnTMHaY7uhhet6kHqyB3PLQG1JNl3CbmtjaMuFKQl3zitd96Ca4QFZyQq7uxK1Qexsb4Z38WTzLf5L39Eo4wpoXcTaHl+jxsmTrrNaqI3Dr+j5ns5xnhCNf7sSs73iYweyjBNMfhVFZsEBaJS/ISwuFGhlBDgPFyoPcIx4UoH5QXVHUCAoxNTpKEMuji2X1Ij0btXCiI6+qrnY9XiyLEcSalwQ7Pa0Q4Dv0u8+QDE+p/67KhvpcIcjWcHLTi9EbxKObFA6oL7HDOT3aVxG9aB4Sa5y8FnDkWltfJMTTjmBGNyXHhdbV81C/xuNL1AY9xtMOe/whu6W79UIPuRGaxOzNU63opd+EM/8LnP5FyhdWVr9I+b65WTTRhi3mtiQp0kjKPFsWHvtncV/nVR5Nvo253RZ7f6KyhVn6R6Nt1XX4GXkXv1xZx/4vvmXfy5J2s4wq7QVYkCOQSWEyE2qzZOKRdY0mUR4t21yRQtpY4ZgWSDFX4yYx6FHs9d5PeTfw28k0v5WMY79TaBbMhNiOFg5YvGtZ7EOpBrEQpqtJJdKQt/qryqxbv+Pqe+99IDDhrToJEA0JxKjqRzXuxHuwOBwTcCkMEkZbEAJRasovg0lP58avZR1N+DUsNic7L1Rn7n88h1n3jvZ92VBdVUVrxSUdTZlP6WgKLku/eCGk7FNrS1f1BpbGq3Wd23FRRxvD2tvzdm33jA7dKvmY6MTGt3bfB6TORR+srq57mjoSnDUBgG31mWKvFwHGPwPTXxu0eCmrSvEDLJyy+9bOACG29THv0LwE8840tzIMsD6lDzTV/5TCqEAD9UT8mX8HcYtw7icpgjm6zR08G+7iS/ksX1F5Xgp1jhE6NT3cPIjHfpLRcRiJKOcSAUUMcqX7SY22azGs7uGiX2chr/Adxeun2glLaudLCWIxb1oKP6H6HW4gJdhmzk9ohDHDuMl2rcblQcRWtp+Mw+DquEILFmQwEhOIjDwOaMYxE7FTclkLIdZ5XkXnAcgKE+2hiHZoPqIznFDdbtmqO/HG34Ubex+hEnEuDklQiOE2sR8e0SzwPfUV9HW6BokWp1jB88bk9N5LLnnzxncQNFAd5PY7i0r05Voz11OdEp9InkpvoBlAVRfVDEaBZoScXjBDl0kots9B92UO5a/z/mCFD2QJt6WOA0WP2WIVH3P3L8rNs0y2fSddfWAoJwXFBL2iChNSW+C+2pnCFCJe1eXHizALezQYYl7Ah8Iulkf4+coG/8I9x+yV34ALv0r5iznLqzrqKU3kvIT+UhvObMDJNbikUiqEjW1WdlJmy6y8miMLnOz4GGca93I8OoTFyX+YjGEJL8tim8WKceX4s36OCapZKaubLdTxsnIYXZnkngJiAwE/0mJrDpZXqB0UA/eCHXf+NOVbiZZ5ty04c3HH7oWZn8BiduTyEUu69TjGk7oRp2I0G690uq75LEuGFjTHzOqt7YhuSDYwRagfkjJJivRBmFoWGUG1EJ/0V2uGgcu6zu0oPpVA09D1W+WtPu2e8Ixl3ROoliBidd+3Ftj4miYCk7IYAJgXYf1afYD00YFoN9ffwqZZP2NbYqEey0/JR88JYGsl3x9LmyWAWah1Jvo+34xHBpbGQ/PaFBdT171dD0kgZaGNb1pDIi3syndsUIrpezlWhPwH1+A/dny+nFR5I6pxlpCrkrHErLFc87D6CIzfQbqjTnsPpHtE76SjXtWSSLmr8aTUvGC7kXFIW3kTXsys5jZazXlbOOTGrMH1Ycihesr+WpdZ1U1QMF5kjEubomiDZiUirNTBH5D4aySxpj4hJs96RLc6dh9J2CNnFJE21cVxAAAQAElEQVTPdI2keVAxvyx1TXNsCD0rI+RhXSCgha5Kbhs34I8JBMZkPPyjUuIpjVgjivYR195FrfYeouA6VEnmluQVLElhh+AEIpVDZOZBBJIzGnhaC2/oUbR1uwNe34NEtCGaQ0BzU0Ifp9Oi4uOqTQrPIy8GKhsU2Sl67WfItr/Bnux17g5WucnfYqRYwg1Pq3dDbbk0bKkHMY6B/ogXmHBqPgSq962o0lzntnx3A4OBUCtWI3kFZhUsG285AdtnftSd5MjGX1Ja/RO/A197Eb4rRBF+IAVBQww15oImZMqfCcBaNY2hOhPGkhZPk6yKwfaSjKywZcfNcv76sMVvDCewL/0kiBl6zBTdAKij68R5WOy/jU/LU4cbCjkMDS1xqLZYv+s9tIEMK5r0qmiz+1YfaT4SVBPsl+Ij2C/wUL8J+339xYoWXHPFPBCtOZYPGABiC+s6qiukiDavXPOpiG/hjOqrKpGK5RGsf41lAHnHuBZc0yuF6oDuWzutP8Zz61MkGp9QXwijsDZ2lBKUbdb0jCm7PadTuvpjdVbME7iqa/uI10i+2NaFlkB/KdfWTmShLQl8b2OAveBjym5gakcrlhR+W2iTBLP6BhKTXoEd7b6t++KItidtt6KhhI8BpnlKBqT7fwkO/RswIJVFs2+FHm++k08V1/Of1rcpvAr7x/fxveEIny1G+II3yje7AWcFNqN9xxZCzOn3yzV/L8Xc3yXa9QvUpz5COHYUJm6naB4iyyVMksWbKLhTfHo47PCjoxvc29zkxzoDbq543NZos2e4yWgYMAikJv6QnXmXd/o93hWsc8DrMTKQleyfErtNqQ4TV8ScyS7ZoRk4WhC9PSa/RQtqe2jX7aUy8SDZ2F1cja4TEMwyjEfwaqP4qZjd7+JG99Nv3QP+bvKogqtM4Ufqa3QHrjGNG9kvkJkhj6uE3IvLVij8grQxAUFAOGiSuwIqWtSqh6vH+HFBnIsuWW9mdDLdI6jrujIkkGwl0ygPUhCO5ITDnQRysYPuKfztV4n784RtzXH5FWifJFBHvjwgrw8+sZ4UaGFFKMuoTsbUsRVTfBNE6ToLst7rOrEXWbqypL5JNWU8aAI9okUoLYj1aglD2z60oti2K8zghPqUEe6aNVK/e0Yh8ChLV3xrWHc2ZlXtdP+aCyOtqszRiXepEuyNQ4tRTQAvyno0cdjYtgNwJEiwzL/tTNhbjWI7kwYAvrgUqFT3gRWje6ju1DUDHd/6GNj4MYln8A/H5VKap/GEf4gFjbXuRJQ9b0qs7srHjF7R3u5Q5nba4pV5NfZLxDan4ZJaaa2o6Gj9W4nnsF9ZikV7c1SLbPeNFjVBMsIenZi1uV3H61Uk79i1Ha0Y8Myq3lhi5yM6t6O1tecbul5W0VJhFt/manRaux2qt74EPM19BZ+obfEvqmv8UnUdy5eY92ZAbnzr4GFFT2CvcV8sIixMKOmm4JjCAgML41EJjjV1PCGLP/lBjk/9HX67/qN8Mj3Ep4I7WGy8DWtnHtsvD6b4+wujfOhbsNP3+S+TAXs3IhY3Pb6b15j36gwbNYJKlSwagdpR/LpCscYRwtHr8UZvg9EHVHc/VMWQ3hL93ikiLrPbJezs+dS1XhUpTsNPSTPHjvoIfuER9kZo9sfZrVj7er9NUwnJqK1FKrQItR1SnpsJzJux7b3RWwkrN5Dv+hD5wbtIbz9EfvRtsPdjdKc+yuVgP+dcWyAUUZVSholP7rUg3kMuZc/CcXq1cc1DCpk45Q98Jf2GONHmZRPE1VsIRpWAHN9DOHGbwGCGDMlYb56g8zpRJmGSUjj7NSBTeLn2uYNU8Ttyf4qJCumUFn63Fn3fBNHOpoBgElebpagF5PUhRZAjNFIplHCVRchO6fwCRS7AKQFmTCNaEkdySFVLbcoiAS3dXOEAe1WnPljQsaNiHwsTrp4FbQXaZZMhiaxu03O0OtL2i78Ol2X1l16EC4BwQ3/JBNbfOUPp7q+34cw6rEsBc01qrKIWgYqNKR7oTIRKs6oiQIJlwGJK/snqOuZl2Mss88ogJ2po+/yWZLT7lvwzOuzlIN3CzgnH7BTqMp82P7P0psBWvTOCui4qyjNk0sLqXua1QMeyGjZm0yswMLEM+VAKUfZVUz/KomLP19X1BIxqHayL9T4MMzDP5sImGBjQUxtrZw3GH+RJN8WnkjFsDp1MkzXe64DN346mpKbcku1Hd7b5lZE1Pj7e5tBB8eNO9fVBlXerSBaRF4naMavrIyqig2kdbS1bOko2mNLRvIemjkqfHDqc8quNVX6rtowlSN/rrWIgaop/KEixH1uxnR3bGrYXqIyvieZuHoBZ/YsuFF8LOvilUtuuwKeSUcxrOuONYb8boZGwZyx5aMlEazMvALG6xV6ohYenjsHD/xwOVuBLom+P5PNqt0p9UGFy0JYsLcuSdcgrLfJSJqfJKg0J9yhUhZJaq0L3qM4SFo7I6zIWQ8v3mfE9xiseYQS+LP+2v8VetSkEArHvcVfDY9BXLNQ9R5hq0TwJofrybG1rh8nk4ruGZC+cwavr2LyZeFpMH3sAdB7VdxN7YzSZUdSwijfUYkdVXOsWlftlrffhZ548giF4EvxMxzBmEHr4TS1EXYI+eTud2fvoyZNgWotavY4iqmC/JUDvJbyigLHdZDtjgoMB7JZgaS3DHXLldmqB5+7D2/W3SK9T8vLg+/H3PEg4+h5ovBM3cSdF8zAuFCjXJBTVCTK6uOSi+j8lIDpBIfAju6xV7J0F9akzCCSp1X2Uv2zT1GgRYAKsU0Q3ogM1YW4vxKo0EFA+YN35aqhPJkZYTuHVLVC3CAMkKbyxAl/W9YuLcOwKPH0JltWv+IG5/5VQz1ZUbDwT3BGdW9ytRTaa3shjjmQXsVdRTVBNKElhn59h1uoONjBljfVYIjDSAQMBU7LSZffUcTAGBgbWp55lW622dWKgILcfK7q/VmZQRKcs3LrOW54WQk1tLB3Ant/zC3DLh+ED4oEp5UHdEX92j4KFMgJu5jSHUZtToHtaf3suEZiZEj2V1Sm/ryDZsHmwU22saK2QbKBn91ZSDOwM3Mw9/+XqGr+7Y4lPHNrCtlaRseUdeu4+lVtUtNbltdEjOWWH6mzsqo5WbgDbnfkH8RaWrH1EuzMP5nILO69iv7Vg+Rsb70PFGR7cfpzW1jew3zx4MOxj3tUjUaekx8ICq7NvGppCWzEQ1ijYOwNWbzyzo63FmSIugcLCN/MCWFZL80xeFwhox+PhRwUC4t3jyrPurHtS4JRacg46L5K6N0nZIssyssSRJlskmaxRsQr5pqzkFmltP5EneUwarLiEQm7zpNuiOezipTmznuOg3+XeaMDbmwU3V1aYzE+R9UVEqJhrdIZ23GRLMuLQgnk1srhOVtViVsbxk4ky2+/H+wm83TCsESdD7Pf1zDiEyRJ4kvtaUxZYbtv4PfSCGVKFA9U8xUU3kU+9G7frEeI9P0Yx+SEWGw/w3eJmvtDZx5lACF57O17lAGFtmiIsZPzUn5PMiq5gUkKhD4cc3kENdR0wM4nXvINw5EHSyR+jmPgRaL4LarfiNW6TZ3EvYfMeguB6qEufm+JP2KIYJOLrEsHWSZH8PLSfxSeeUiN1ap+hMdc0U8oi1xsdMOG6UW12STL3/gQc/iXKd9Un3oMpJ0UPW/C9PWn7xtehLU3P1ZnWSH+xpJhZe1P6V8QrA4HnrsAJxaqZg7tm4ZCNYQJb1xOHVXY8CNouo3krnXBGy+JYjIT6urUupTQl2ltPS6U3xS8tjyyMAYVlrs2CvyEXvuXlYIlLU/J86xq9ueZn8zKljNRhT4Ta/Wga82ps18D6NA/AxrJvFJ7OY95QUWtQgjDZ9Y/gun8FFufaO/oHdEclvBGOaoEevFdz0mLNSF6Y0b05lWgKo9tCmJIu8QDJoCQcJnRfcsDbddSa7d2b8g/idmmZ7/W3+ai/xMfT5/jExu/zu/73+ExjgV+fWeG992suBgLv1nO3qhgI3KOjLD1asrJvX9dWxFtz8Q1QyrcoLdstwLO43MCpObxAq/1tuCLvzXaGrv5HEJjb68Cm9L9Y2SiB45e0q2O7PkeDIcaXxSLAeHXIT+lopez8Lf4ZCBtg2/asvWY+3xHDJdvMo75VBMJP/Tk8/DHxSyDwJS3xWJhjW2IMzuNvv04guqL+MmF3Qy78MkFPVqx3UoJ8Hq99ReAgJipLX/gtMinNhKzKTJQyXXS5UYbptmybT0Q+9/qX+al4mYeyUwy3nqcZTNMbfRsvy+C94sa4lFUY+jWIW4SVfVIwKfPEuyjGbyQfF3qOqTT3k9TrDMIufc12kEm+4gmBxTRJZQcu3E3bm+JNV+VVr8paZYrV6i2sT7yDdSn5tn8Xr/d28qQ/x1ddk+NFlUtUGXgThMFuKvFhiA6SxTPkXkaeLeJHa6JJ47SgKEN0LbS3S/OWMmd9Mn+3xr6JvCYBrAYQDij8WLIuoVJC0H55NYz2EYa75VU0EDKpo208N9QCePiMyoTUpBF2bYEr+hdIWhqSIkvA2TfUFNcx/REYe0DCKtNj53Xdn9C5FzGbyqRbXqB3BuwVRD0u/sD2NXf4/BaYe6yey49Z/5UutKqwf4+qDABu01EKhBheKr/GXxcqWtb5pbxaWhFzI5sIIdV0fhjxxKDBbw8n+C0VU3qLSVt+jlkos3QmuOX/S6B9jPJo+YtMxASR5qJO5AAQ69zma0A4uHhtLro1onHWJUD2Dr31m+CB2s0r821v6pW/oqO5k0mix8U/fTA3XKEpNo85dTKlIoVmVhfVvWWoZP8Pv6f7NcR50aT7RoPWjb3w4JE+j862sR/lNDf8UCIw7Z7AkBrLq6x/BaSc9y7/Lr8YXODf1Vb4+HSbO64f0rrhmpCUoL1X/dpHVbYGCCewNVHdugDUfqXpOON8rpjBfmB10Z8Ezb38/yNe/gyc0Zi2ljZ25zXuCAZMejnmedn3ASxUsBDBeGznBgJm4Q18zcobyNk6Gc+Md7ZO88vi8xJgXs85HY0mCTUyAE9JFh7+fTgYwgcmxsgjWYMiIlhfImg/g9/+mhT+aaLBabnsV2F4kfJ/2tE9T7T1TQn9Eq7qs0vP3GggEMW0KgH3Sb7uiPvs0Dbwdf03GV17noqe8SKPVG78CX8/zyXjnNR6rAngkyCGoCll3EtQvYe8+W781q24+h6BS4XMq+BJdlxQ4IWBFE3rWN2Pa9yMH9+k60nWPF+y6vhmVudpJlgVv/t+SOAyKmmHzXSNpUiKWx0wp9IIOniemBKOQD6O74sh0Q6c1xXYrcDyGulijEURRTwkd7Io2Qgeq5C08RLpc9hSYnE3VMbAQZb65J6UvTINVdVXD2laR/DHJYwjUxT1GfKRG8mb90kMzdKGetAEcUsLY0qiRcf27Bdk1e0FnlyrZfGRtRtcBPMUdG6WFx0x5dGj5Rd3lH0sLY+usw5YPHyjekx2JgAAEABJREFU5OtOzWtGQnib1vbQBNjPdL/NYl1ZS45KY448BId/mvJnuxQrJ7LIJlBvyJJbDGnlouLz2HMcCRKacYGNY++3246A/bzVtqZjQvlo8TpHes9SvnhkbxEOJTSm+PYG4oYYN9BkIxHoq7Q0rs3NU0U4LgamPBJuYIJt4xsA/W4yhv082jpVzKrZOLZdVs53IHO2KcaJRbYmagICYwzQTBHVLeZhhGOYN1E+Z21FgkZHJIN48sjuDvYd+z+pXeJ3a5d5sCNllwUmlRAY2KaiO5em2CvN9n2G1S9iP01m4cEPRF3ukEXGAKelXq1/9YnWn3Fgn0ouHdJgxitTSgNVU1Rz1c1iY2tsvKqrE+FV+c7D1MOir461MX5Y+0VvlBiHzcN2CDoCSVsj45XF/BqJpu5b27JfVbRCDa41p6qLSMXo0ZKjHBjvBiQbT61R/sbgaBjh7XiAbELuTKDht17AbT0h4r8quZPV1+gEo2RxhbwSEsoDKboZRTag5W8xk7XxxNtEdEVFj73eBpvbrygTfobB9mmcFxNry/LFeJJzqaOQGzqOx5TXp5ItapxTsK1x5NoPi3XoVvB7F8gFvuHGd4jWFqitdWhpLVryKFJ/SBTM4IUH2QgnWAp8egKhJPPopH0mkwHjwxXG3UVqwWlur27ygMLmBzTuzcNtjvqZgOESuA1cX2Mn5wnltYRpG9bFG4mXd9XDE3+8Xo6XnYFgmzAcpfB8KnlKHngMIi22wg38A3jBuEBUShcdpl2fYCXcy3bzfph5CFp3UNQFWrWDBLVbJBFyTc2tpRVBVQOaMF98Gs6koKw9Z0WBCca2wMCAwQRR++lJ0MDiZVNMU4xSGTz1oQ9b6qenos90XWPWNHYD3rMfHpTF/+k74GcUq87IoeBueSA7FAjO/X3sq66LYx9gvXp9mYwzq2IK+JZwmSu5WISUCam2aS/Y/q5l1c3qW5xaWk0DMfsOgylK+wWwBJzRFo+BWevxgzC2F6YlhZEE3oQ/E9EGbgZ4vbOYoptwd7Jr49jrrzZXq7Mf3Yiv/AfKZKd9WUi6iS2WgJwFTdoemdRYR9S3CX4JEs/w3rCHWdHZiQyMT6ZoBzSHmRR7Jbu1+Afwxt8T338cTv08bCikStS58V8AggRavUNDdI/dR6J5zXoZpvz2Nuaj2vL6UL2L/cDLe2d7xHMOZvREBZqTBbNerguIuabAluQzAPn/sfUncJJd15kf+H/vxXsRGRm5Z1ZlVqGysFQBRBVAoriBpABSIiiRIClBUjfVLUPTTWrsH9ttU+0ZcmaabLvF9rhFe0x6xuL8ZLFli3Rb6EWwWqKaapASwUXgBpLYCFRhKyyVtWTWkpFbZGTEi7fM991C0fbYVXHzbffde+5ZvnPuue9FOPwPbZtHSZvwTIQiFjQFM7jbkH1PXkc4CWgehChIsvB4nCR1cbjvKZRB2lMC0+Vz/jq5LBEtHq/Yjmyb4yJFDgknM18Dy28ItP7plT3iuEVjScmtjojv96n75wlvZFoWsW5u3UE6eRvJrKJQOYuokFJ5aONbxOk2cZGwxxgXoiHsrdM0D2VgreY4UXajDPOQ6i3KSxbclNUcb1YczXZpjl5QQPc92Pw29B6hGsoO+t8n6j+tKOR56J9U+a4A6Rske8/R3Nuk4kUoh4yUgzhfpnRlUjNJyvGk4rZGj331OcY2v8f22h+zd+YPmbz0dd66/hy/kGxzx8wuC3kKexcV7q+ws6u+1R9D2dzenuQvwW2nNPq7mrd3SP3w2PBVMW4dogWGSY8s3qKI1ulFJXksBmbXkbbHqVuZ8gnTnIoqni0mOR8fIx/XfFF5gjqeI01aIDpj4gwaUlYLfAYYqfRV/NnRn66KX2qxN9r6DpiZ8kiPFq3gFe1N7JnxdMFTg6aU3oLuXG12aQLGU7hhGq6fhjdIZrO36ZqN/41q2/fJC69N3MWD3IAf7LE394M+Xvvv1gmntUx0ssxCCK07wsdLaDZ+Z/5PJAM+1rjAnWufh1f+c7j4AKwqlD2rrQ3bXlRTClw0hw+v+4atiCk12F0hnQFj/S8gAN1P8Nzbyn0kHSEOhT6t9KYHt+l7dgUaG7qkDZIZA+1r3KjJUMeRkY3VRmXj3fgGNjhn2hFfQpkFA5eTb1wUzS88Dj9SCP5NNfIjKaAfYlr9EiHqSoXymbKFieQlGrJiExun5/Yfzb/DH2XP4+z+b7fW+Vhzk0+1uvj3ANyPwcd17bkNlj6+O9kmUxIQRRMhV2JaFw3GH4bWsrySlCFug6cC9Uh91RogIZI5o3A7J8L5DE9XbOgex+LOd3AuwQlE5w1Mj8/f2RiEqAE1SVPNyI5RFxgE3qRjpX0+ub/Lr3AJ1n8kBRGDrv8opPu0dHaJoiEvMq6Kc0KLuRsYKdlF8y6q5nV0JyPSokmvfx3rxX462VDmv8WgnoHxozTHBJjjQpzWPEXap9FucuOw5p5knTfGm9wanSbbfZFhXlMpEUe9Jz04Q3OwQz99mWLYJ60UpkQSVrVFNJC+XPoK8aUHSc8+LNmcJItWuF7JxutHDY4UOSfUzw2jDYqNP5MhP8D4xp8ztvUo1cZXqYf/Uu1/lcnL58n739X9F0mufJPOle8zWn+Zeneduj9i1BhCJJpaKGsv5ep2KMy/WjrAzcRTd7A3tsheMcXeaIwdL6klJcVgA0RDnIxREvHsXofvNiIeb1RsFEukUUNj+L5o+GtipJSe22IQsKIuTMF+QBtu11b2rFoEBNah63rJx5lsewJ7lROJCLVxOScwJY8uPnGdKqcwnoINf0mGccTA4HYt+KO6vqjlj1mVdB57DXtdb08q7F+Rd/F+bzdWRbDhuT8fWOE/LSW3YlnBPlI+AS/9Q3jxswKAR+AHMiBFUxgsN65cpd2Ri8doQ4xElL2qsqBhbu3pzsrv8dM8ga/JwK4ptfux4aJ/NiCGF8DANScGyT7Y0oW+itiAS0/7Ljac/ksg4wn8E3iGxFndIPBUwjwxMcQGGeSwp7pydmjDitow+F6Sshl8X/qKxqHpl8dg42y/jl4yw4n8FJ31Pwc/bfnixzmy/Q3uYTWAiqMKy8ZJO2/NPxtupqYxP4arhLH0xS8DoYHFvDGPknEpkQbma3sKOxXF5Lovo8YPe7k9y94O4FSV4Yw4PdG68U2QYdD9Bh5Tp9zAIGHwcfQW9OIGNXRQRfksf415tlwH4PoNee/w2Pg5JSC/+T4cfXDHf8OocxsN83vxF6SX72LQ1jLX+M2MBIZPSvlPxjN8Z6rNyari5VbFbAILzRFLo03OxePsOhOO5h3RPhrFgFa+wqQAKYmmaCFdqMYgkoKmS8TjR6BjBU1IepcZKxdJOwKdfT9HPXcn1aTaSXJKrdXnV75F3JW+bT1CLM89Xb3Edc1NDrf2OJBeYao+TWO7S7qbkwxEVNEkLmv8WwR1oWnF6GlS5TP8LcJsXiDeFhnWn5HMNk90TfcMSoQjlLsFVbFNWYvWiYMU+xZ4erCfR7YKXta4W2M1s/FluPgDGt3HaO3+RAsl32V/UTKnaKAPXCkShvEY/m3AvHeFfOdlYjQfCcppJZVS0ZCFxqotvnBI+8vz4Fdi7R0sBBlrh5p1eWbVIhiGvadDbZ9w2dEf96g2xlvQiMBTAdRUKLrMjNDA7Y1LkTVfs5L4tJXUJdNBXuvGWDsiw2vWNj6DgkP+j2TbfLbxLEe8+rD6JTjzNXhcdaXLwctId3UETf1tSaDlLuRiUNwGK7ROk4mGMU0H/JDTqk74yUApeuCHjMMJRXsuK7sTcx9vbZDZ+DN5YvPJYKcx6k4hPc5NgQ3XBnxFZ3sqOyMBi5jh+tl8mL50zTuRgYq/zShH41RVKv3ZpyLHRamtbsXjOKf79WFHjXt1pvN6PBfvFPKWNtwdDdyg5amPje81j+7krPn00eYWDsnvbrgR8JTKX/eVt6TMzQNg/rgkIkjAR6RBeTrUl+HvPit+aUAa96zCyaZkL8qkbCX3RedxHsDHQR+sQ77f9zpCMm1q0337IS0DkacoH53b4ndnLvHx5oailHWc+7g/28HfPxgeGX/xDyRLAcg/+4Bou470hCKjSYWME+/gQnK7Vh+u53S9wJmyLc+X4ge1zuyVPFvU9MSv7iihMWwyiFo4KVc7B1FKGFWB4noJSsKJBlwhwuKpZJSI3ykNRcVifkvyzcaI4z7RSJrYPsJo6u1sdO6kny1TVTlJ/2UaPU0Jtk/D1svQuwCDLaZkcPtFx8SejGDHSiWrbqQah3XtesiuI47miUq1qxxBsO6h+CuwsfOIlaCMTG9RQV9EDUTVbpO0hjiBhuiq2kv05o5wklm+Uu/jwXyS7w0a9JwXSdXfUJ5PUVQ5eJQje2c41lhnttiEYock2iUqdsmGXeVFXiHGQnMYaMXfEyF9KVlPIm2pSNGYVNileVZYLTBAyNPbMP5etomTT7Ol3JRBRNVxO4UkkOqgqSJQtQHOKh/RuKbYsc5rIAzFHN8nT2Tv4Hn9isJKZ5SDVxGDgmFsqL6iH2fP/YMlR+Kcw3ER1qnZFPramN2nyOAV1dUQUNPMa99epiWlTiVQK7sNt+rrwmsf37crxPBYVQ3JDJGPz0cp9naOSly8v6KohKYEmamMyVPYY85pXxFmQ/29Ih5/7wewLXvEdLgr82J+mQA+GrOjiruSPRbTAtN4QtMXtx/kkKiyoydVR8EFOsRtmD4XH5tejXsx2pPCSVbOWahd9jRoa3PwvPLCBoPu11hcf5B7iue4u7HHPSoTQpmuANfPSBgI1tonYO6DYNlazgLkMEbrgldPun8p5X4alE+Zzc9xjM3A+2z9q6A69vzOJcxpDhoAFf0rRbTB1lvRc/fed/n99kX+aHwtePpPtLoYmD6tKM6G7+nPbF/GdF6Gvyowt/5dUTsvCgQ+9wGSMRnODf8xm439vBiP8zQZP6lTnpVhbYlnm2VEX3PpXPIo6ynOSo8u1Rmr7Q77pfSd/lMw/D5l9QpFlFBFM2yUMRcCCAg0TDs94nILiqGutymbk4yaYyj7B9LXveYUeTKt3RbxcASDAVJDaGxRynXnSB6FFGD4CtXgaao9AefgVYrJ6xnO3iGPfRf1/p+hmnkzKAlJephEQDCK2xS61z9LhvqLxxtUaUW9J4tXc3uXSnavaP9yCt1YU52u2t4gFzAMROvTTPAnGvO/6U1woRJ9LdWrL1MLmNKR9EOgN9+omU+axI0pLjWm2R5bhjnb9esFAELooHyez9oDeqnGhjDg6r90XoOUCx6XlttbSKjZ4AzOCju5E+4VKIQkoA3Hd2n6hqcAupWbdcIhnxwt3s7quK0iHuovNjYvHdkTWjGtqPb0TjaF664rhch3IgwMzmK7HqbFFYarYC++Xwduf0ZbkYp/c+DwrxCWL1sasGgOAGWvJuMOBlmLiF0Vj7Wt+/7XHxnWXFRhxb67eJ4skhB0PYCS73NewVuDgc77syo6/UpUDxkAABAASURBVPTfNxWp84LOiP/6CwafZBwblsHO9Ltt88/tOnEWIi8b4JwA5QYRc4fuNAhol6b2YxWPY8rLJtrXciBn/mvYkLFb8XSKCQk/VhnKG736mavXLmsOKsBYjvpk1Lj/q1OsFAOaef9o6w56k+/g4cbryGfuAYXWYYpj3tqQzV8pDwbPayAvr4jomRWP3Gbm/gXmuH/rlMAB51QckfiR8NUvka1+kSPrf8yR4XN0ej+ms/l1sg3NoR1BisbQ/t4qGMwlFuxAdgUCf65IIJ2mNbmPK0nFK3XNqVHE83GHHxBxdtTkBXm/vGpxvhMzYMRI09K2jH9xuEW8JUFU6zLggiKdIGosUMqzj6UZzSwhbonJOo/ApY5mqZL9VNoikCnrHQwCWbnGVH2BsUK8HV4WoNeUVUSZoPpSukherhDw7T2l+fojMuCfqM4qDfaRZkeJNY2opl9PNf066nFHXvuo1W9Sjairkkqy8XyfMiJWl9WliOI8rK6WrF8p2V4VQ85FIGBsXHmc8e53eF08oFSf56uKV9NxNHOArUvqd11jBIoGBX3GFf3clCTMxE3Wi4jVxgEK6Vo5cbcAwMivuanqqTfddEpFgIkcI6/Iwzoy0Ck8v5NRXBNwppD6ZJlxOpHCtmRgk5r7t2XlBoy2GDqvm1oquoQFqWrqDXze0cCk6lpJpKwnqvOcYIOP1s/h5JW9g0NuAwGl2tDYUVueGjj8d8hn5aMUw22EpnFeGUWBK9pwTJ1NiR4rbtLmp/PdNSlXTxx0v77PIKJ2WZwCrwzcqK0+NPTHRV17nus18tnNv+JIuUr4kQ8bgT2xQ+++GCXHQQw36LZWAyab4n2lmz1ubdAYMV9kWEtRiY3eP6LiSzYcr3TkC78K/jLQg3+fkH2fEIpNqkFPwZY0luu1hOPEpcecaxyecnmZduMH8kYrMKssmkHadG8r/LAhGvQMdh6rZawOHYEsxQVOaK5UKX4OwK/8/kZ/kS8Mp/jU3jxPtN5AAAKDzbyiA9PeFE+lrCGBOvdeTmW34p8XyzVNs+zCD6Y4n/TT/sSUS6LNkYj1xglOl8sCpHO/B+ZhABjJwzJqaKyxZOVx36Z945xUBANhR8a09jWaScrPTk2TRE0u9Ruc2cvIy1wGWDOQp9sc7ZIMh0w1Kt5AxHHtMxIdxSQ0X08jvYmGjDySDGbKgpuTJgfFm7YQtkz3k2eHQN6x0VokjTLSQY+o2oX+GdKNH9PckD1s/hCGZ3EapxyfFC2HSONDZFbyvXWB1+M0Ln9buQGFgZ6ybTxG3DtPrGlGkgh8kmmiaAbUZyTDTXonaei+qNCpoTzRuna07JesZTTWO/hURINGC6phSn1O27M/YPziH/F2RR+3jydM7Q0Zi5KrQMYEdXYYFt7AoHlE4HKFcenL4arHjHSnGu4w1NLpsJ6mUlgeU4hBmptSioCuinRr197LIODtsxq0BfeyMurrXyMo82vK5FD8SCzrvNaGt0mboOyyTbUGki897W2o6BKptomKFdQexcZrZfC9VhR5tvvyH/PR5iYGgeMLuZYO9/hQe0fHuziRZC8cnjk38ERuUO05Cjl0P7zxw7Dv1whRgcfl6/ll0S1CRCoaLv3XiCs2YeqNYMPy/W7PxWMQs+w1O/JSuA0X02lPZTDsy/AdBYzUlsclAc2OwfVT4IRnY140mTTzVbuBz/1nvReKwezkIMNPyHlN/jf7+/lc+k7y/X8L/+xVAAEZWjC4SVnD4r8HNkgbioFtUiHcfoGEDcbGafoa0+CpyaQsx8CeLREiNBuavOzi3jOcSIYYZD2Ns/f/zM4sX97p8OUrnQAGK1WDB0cTASBC9GRQkZGEvIjHazmJN4txKaWvWay3CQ8qaYoQxmh5GhytSy6+1/3vvnQViHfFA7dhMDGwmNfif3ffr5Nf9x/BDb9NeINwSXK5QeWmvw+3fJ617Dh/sbHJlDzZb85Pc7A1ht+Ym01aZGlCpyiYSCvu0Bz8lnTE8XKb/dUaVOcZjc/JKF5Hmh6iIaNjuE6LDabzS7T3NomDB06o60L7Gk8lQy6sL6tUHs/WkyTdb1Ne+jbV5pOgqCDqtEjGF2Fcoe6YFCDZhJG8p6ZNkcCitnPY09RppPGWak/yqaOO2s/wl6HQO03tJPTmj4iGfWS/IAfPbix+qtRDyXLErLBrfDyiPQ1xu2J3GwpNC6qV75Jt/Tt+JVvlw409bq9yulXGcN/byWffRZ5dTxonjEa56M2p41hxUUbUbNFsjDPKoxARxSF0t1KlXP23A2UFq1s6FP1otYC/1P6PVZ4Tqjmk064VaxYhlgda9gkKYqFawOfkkWQfnFPFiypuu62ty6SU0obYl0K4vu/1VvPVoECqRn4BK6oTjO9r7AaF/WSrK1DYwlOEbp1cXRJUGBOUZV4hopXdSUUbx7gMw0bhtu2VTLfkhgFNpLGqTqyUDXM1k+AMEBfA53yPi8NZK7LrtA4TQEIePCyDWqkjDeqiBum2PJ5lmFR5ww3wup9X+29X8TTk0HvBdBqMRGMnqvDyoreIbSta4vQPnPiJQ+c5bIDY8KfuUgP62PgdzaiszX2ItX1/l3DdIOdVF3vNAEjPqrI+psv0apdKHThCWPkSIV+i5dHOlT/BeZsONa6C5exiOelET6GM5/U28F4iT2XZ2GAN/lf+AgQkXq6cHbxA+Ak0K7GWt3QrQQccdVQ6SlQsb+tWoh15b7z1sYFEXinIW8bP+OtwNGlAwu9kOCfhsXlZWeXR9jvwC0e/t5vxycs5MwKBjy61OJCNeLWcYLWXsULEfjKWOhVHB+dh+ARF/xGKaJV4PKbUPaqC5/ij4RZVvE0e8kd7InRErOOkWIEdRRvbzzDae4lBvkapLUMpTv4CcfEqZbkBWROaC1TRPLReT50eZBg1pEcy2sGQKjQZIUShaO8jHz+s7Y1U6X6d0vnhGfXzbSWO/zX13mUqTSXqVoIXI6oko27U+KW/emHI/oMxnU4BLZE5WdAYR4A3pWlNAht/ynu2H+ETc33uaQ5ls5tsTNxAOn6UrNdTeuIU7T0JVrqcVRuk5SZLzRHXZ3tMK58znpwlDokbK80VdWBPrU0Sw+wYdLfh0isqT+uk2kHgwPACiHH+ksiuqcpk0FY0z613VfGiQUL1rVRus9K+DcTF+1bYdlvM0Qm1gxVh45sExTKYOGSUomVb3+dInGMQsMF4mmDFVWvMRiVeznI08BCvGee+XwEbrg3NlbzvBJZ/b8BAdEknhyoaW4h2Lqt/K6ujgw3R7fX3F0WwmOWQP0wb7PF1C2ozPPrb1Fi1HyIc80xLT4JVEA7ihONNquxcxLK2nsdPyku3dJBovAamOKNjBUK8LRLoa0ddrq02MG+zqMYg8HCke3yvjd+g5r4ERn6S8MFRh4fLKVYydWZgaQjEDELr+uMIymOygVkmHrvlZrlakW3IBjltnXgMT1T668FEBlKwjJp7GibKJyB8P+RlheznBSCPvQQX/xQuqRhUHcYbtC07tz3SQHybafVWkRAaNpaDz8UpNHRy7Ai4+Jx5Kfk7musK1N2/9wNQCBTQ+LrNGzhVZnjsBok/7sd86vKQ6UbMR6Zn2E6HDNOa1+cNbkpqDklnmp7z95+nsfkEDa2hJb1pGjbu7YcFhE+Qjs4TjyIlFw+Sjwnk8qE8/JNEGtvwypcpdp4MdbLyFWILppTijAYkezLueoqycxtMvZ60eQiqCSg3iOtKHlXW2Z4hG4uUgyhgej+N+Day6TexUy9waVQyzHYRI2GwSrKzjUROXA1l0Bnxdkos44xmKgrpUXS0ATdVSskUFAPdtlHRGmaUyRbFwg51T0hz+QcsbP8lb2qc52b1vbkb0ZO+lWkG0br6kW5vf49q90fcGF/k5v46zf4KeWNby4AQ41BWysUKFJLx9hAaMezm8Jzu//458O/TIX1F+o+9i+fOgAXixBaFwh+346nCi7og0KCrrXiDQDLcpzZD+K/TQRG8dXhlz2Kv0lfnK1+BLQGIFVmKMRdVHI9zFuOCYHRSIIfOjg4cwj4wmsCJwYfqA+TpghiueXD7VkLIjv4pLMKGb+DRYTB8j0O2j4tzAmfVr3W3pwqxiuvaw9tQ1F8Ym/YDDVbyWFqdalCuM+iDDsP4dCsz+qNonevFKBu865Wq462PC/FJ91nZg/GbBhvolu5rgaOCHWIcBawlCi87rwfVD0tjMupMBup7/UTiei1iTYuEHfp3WyP1paaC0cnI8bgsDwUq+MdWbHQyql7zepwHMG+DwVtOTTCgmgY/qDQrD8/FfwEb3wDpRijSJR5Xo+ckIwO15ed+DOTDCwQ6JTdSMSWTsZscA62fljRdqWRko/eLZOaJ9U6Ow3kW92vZOqeAQVORwel0OehYR1biOiujFI//j/oJ7xdN842I/2JmjDuae9w1s8ktyatamnuUePcRiq3HKCIx1o99K2lXiMb+9o/Ie4/BSMtkfoR2NEvGNuTnoX+WanSJJC5pJPJ+zMlbHySu56iqDBIZ49Q86fSNRC3Jt86oCiuN7vU7G8OXSSrJtzEJzWUaCvfJ2+x1bqRoHqRI90l684qup6njWRibJ5qao1BX1UREMZtTztew0KJeahAfjpDFwpEJrAoNkRB0tshJdKkhfmoDo5do9H/C3N6THKle4SgbTI52FK3korumV6dQqpM8pbE3Un3Jb6h7FNVk1QoxL/0x/EAXNI6fyFi+J4N3JtvG79d4/RJP07211aMFaoFLeM7ar1QpVhoa8kIO/cVvJHfmVfc6FXtFl6b2RQe+30ZkRfS+y0siaEXXz4gG2SLetzfLrwTD9zf6ernK4eGjZQsvX3Wl/FYWF93J1SXEBt1MndporVhWTve1TzVMj+l3kd0EGt23nCaK6NDYA22qSlOVTZ8Nz57NRqZ2wpeaOiKodKOOQ4SQ6IaOyrQGJwMOYOD2fb9B0m1YmW2kBgJVRfSFJGalA+kLInn5dSPua/fwOvnROKdbJ/SQeN2O2zDPxY+j8QgnQV3P4BgMxSGzix/lntDU5xponNfgXlUf2gTFcX+mRXUNII40zDf3lbWleJKbQfXhURupj5RG44zFMPNnR+1YtpZPT/vSE4aSm+my4etUCP+v5R0Mdh6zRIqqBR6vqj0Du+uaFx6Xi3jZEdBbjx4cTWAZe/tIPYenRQZ4y9+PhSMaepdj1noNnqxK3n8eltKY35ye4kR5gcmtJ2H9URg+Sd39EYnW6hk8A/lTJIPTRHtnYaBSCawaa2QNEagkJpr7Q0XamKFhHrVugfYbSTp3KRjZpZL+1mOHYfLniGf+JnHrnZBME0cbCuF/QrmjiGHnOZLhRYiGkCXUDSnCqCQaPC9A+hET/R8wM3iSjqYnkTL9JEeIWj9LNH0P0fy7ZPTvpFxSu/t/Dg68m+Sw9m+4k+Gipg8yr7opCscmqCe000wACSxRabQ1zjUaV75B6+K/Iln/N3KiTxAChxt4AAAQAElEQVRRE0/fQjp1PczcQjx+I3VTut3Qrfk5Bl2B+KXvEyOakWB/+DzY8Fcl4EdkhH/yHNj4r1fnfnknKNGWbrYRlH1CAjDJCevRhTTZCu9vzn3dMrxR9Wx4+7U1rf3Xtu7rshrpq4NU53xeG3QKK9qEDmZUvG4ep2R1jhXdim+w8Q98WiFsQFaY9Tp5LTRsYgXpChjClEL3Bs/ZstCmwLQsqV0X92GldJ8upkF6jiJqjqpCooOGBi2Pizx/eENu+zFw8s8KL0MMbTvUHtdNN32Yq9l7Zer9yvSs7ldX2HjDeq+YbkMyTWr3VDVOTgTSD+wQl2s+lPb4eHOD+9JdjsjIPS5PcXqZ0NMG7fmwph82lNmodOuEbSwmTqrfVA11tGao9vE59+1xeXzScXZ0i/vTxgZmw3+oGOcP80kMrLkVUvVtWL7ukBsB1dWpkG7StcBDtzXQsUlwm9d4kolvs+8GT1vMc+lHiNhUFbND4raO8ZwaWv8acs+EyNFAMS7QEhA4wvL4TpZNAWCMl3t/dziNv0XIP4By+rzGKufEaTXqcWnzw6Li01cGdJKUtse/d5nBnjrLN0n760SbL1Nu/Qh2vo+/jnxM17NdKeH2C/L4T1Eq+iirV6kqnUP/IilsrbA+lhK2xLDpCEYCA45RNW4WzdKntIOQhFq6Ue6+zMhtbQlQepdAGXY1zKjRp2g41F+n1f0e8eqDMs5/xtilL8LWX0K5Ctl+zR4EMFO/RDTzIbHr3yOb+5uaXtwjI38X9fR7YOpeWLyJWmoQ3QTx7RXRrRX1QknZ2KaMhID9Hcpdhdu7Z4n7Typ0/w4MnmIom6wYV8JvSQHAYV7NDvN8ssROU7rSnKBZjyBfJ6ZP+GdDX7CwdGQgKCvt6DPVhEasHQtd94hr6uBMSMJ5bo697Ybm8EJyPF/1slFHCiFeYsPT/cjL4fsTteNj77utWR37mqqLEvA5G6hOh48MblnMCr9KoxM2jNW6EYzdc0IriaMAK45DRwNDr3UUcZOgYLrnp1uPbagT4j2ntH1JxXRoQ0d/vIZuRTaQiXnYaBU2BmN3WOtjK7aqhjGPHSG8MbdfKw4uB/9DwpuM9oJmruuaJ67fkuJkBwJdHsPxZMj9c9t8aHmH321fwm8w3l2fZbZ/Ek9vjsa572KtTgiGuPsspqNTXKJJHcDX+YIuLWhLMxxS+w5PeaIU2qZNJ65X8dgsC+GgE2zmlz2qI6mVfkrvQgyOFFaw7ipkjBVlZTp47dPW1nIxQF/bt87YCH3OY3R/5p2qBh0waHn87lMk4q2vqSs2daNfdjFPlOw8PfVe/DNnBnYvTfqxYtNnYDKt3efFg5O6+RUV05Fqq2KZ2wmdHeasbl+ETAO98deps4JyIP5F46DAJh7Ko+3Z4IUcdjzbZykvPsfw8uPUvTNUoqfcfpai95fUu3+m8mXt/xXF9lNUG0acdRqSVxKrsapHket+hfvR8CzJ3kWSfoGW46GScin8r9JbiMYUPYzdIJqkzJWI3n6J8sr3GV78JsXlh5Wc/AFl9BJRawM0liBjTRPIFqiThs6J/639GstRmtGbpc63wE1i5HJJNR9RjreIkphk1KUoHpM7uUCsiKjKI+p8pKnLgDiOiCMZW3wdW9E+nq46/GgwzivFPKP0EMmYjDMZJw5GN0Rzk6tFoMq1f+Oiw/ONcC7RWQs+k0fTrgUQwMCeUnMe4jZY+VqKAOyxFuWRMo1Op/G/Wf2xIrwGLHiNu6m2phQuuI6qqgbYs7RkMGaci08KCOwhvGvPbw9m47cSW0lyIpbjgq4MJtDlirpHnAN77FWdsAI9B4Uin20fmw4XkcBhda65cZjKpDphENAtYTyOeDydsNLasK3w5sG4PJcU+FR2K6fiAzzReRfd+b+Jv/wyPDXpSKISw3yPvbKPxR8r7dUwvsenW+t8NFnl2N5jhPcQVL8zfBVHBPckW4Q3G7vfALdhXqgcY5PZoQcDa1rPDVGKaZIwQ/7Ec3aPfUJMFTbgdXR5kGCYihbML/NpbasB4gdnADcnG0I4072cYGNcy26EceVTpL9BR6RLyNEwVH3rQqptx0V5CoOesvW4GJCsA5NvglnJVnqGMJk3qO51KgcVscz+Ag+23sVv7h3id4czfG4wE5KfjuI8BTGNBjjLFbEw6IT715BwG+rX3wfhRKZXhQ72noCnPwbyqq2b/19ULVWaOkjR2UfUaFILjOodKdZ6DhdrGeMe8d6LNOqXSIsnSHtSigvPU750kUilcfZ5Ghe+RXThywqD5VHN063vwfZj1D15j+EFgu5HkMSKFsVKOjMwfQfxxK/QmPgw6dSvQucdoqXJsNolklNJdy8RX1G/l79PdP4viM7+GfnOD5Wge0pO9SXIXyUuLxAnqt9qU7QWIb6LsKyt1aSic4SiupE4VT/Zzaq/QCMpieNCOpIHG66TGaLOzaTTbxE9dzFqHWY3m6ZKM0gjaulgZHCMWuJLKQAwIO+igcBkE/y+/jvEv7ereE3b39sXIoBrzLeBSCEtpCeYAXUQvNA1we9pIOokKM/su2HMVi/BxypuQ/M1pmU8Njh7TnsLJVeY0HV/Ev1xgmlLjO9LI+39ZIRzUclK1WBNRu4w9WSZ0duLsafoRBWLYkLwnGWfMD+3EThE9VzVSiuyuvJ0/hpyl6BUUiRMno3TXnThlwmPxFqhrcBTUtbhKviFj748iOkSLSGETXwjOFS3VxfV+A3J7tx94HbcnhQdjdPfMPxoejOnGodxNOPIybTOim76skLPjU2vFIxLf0xn7Q+vZtsdLm8ounIE4mK+xyK6cbXvcL/3XUyAjfWS6PXSX6awyny9qQ1+p2Pxfnq696HROF3xEINfqZu6KhdVvBXrkG7bAzv3guV4TW5qjnnV81ZiZ1kHszJw88pAYR7a8F+LdJhUNtT80/iZFx9vUKR05B+AIqXe1Lvoae7t8mTZpCc1fHSnJayOyPsqRIFGGzjS81BS9T2u0oLFdsGR5oiOBnGvwm0sk9V/BV/5AJH0sfEmhdoLbyZqy3MKnJXwZyAdGG1Dud1yBB+8J/LmWu9DndIYDLRqoPa1xs6qGLlWEF0YUT6ZMvhJl/zl71Bf+Spx/7tUwxepy01EtorqjImw2bdQz7+T0YwMb1J8mf4ZUBhfTwggJ2S0nQPEzWniqoadPaJLa7D6DPGm1tc3BC5b39f559S+2q1bkO5n0NzPcN9htq77ADs3/G0a172PbPZniWXcpeb1TGh8yd2qK3tqL5HNHSHer9zB/C+yOf5znE/vkHNaYFvDOcQ2b0rXubFeo1Go71qGH+8SoyhkN4fnr2j64IqT4C/vMAj4SzsO6TgYp/QIyTws4chDdqS8BoHwE1FteQrPd238fVmaFDV4X8/xrBi+tyfmtrUjr8nyJ3A5fVBbP/0m5eS6VOdUxwDhaYSNx9MLnUKKZKU8pWyMv12mK8/n/hGffHlO4OC16/AyiY0+0CGDlUdF9oDnrap4SQruqY2/iQgDjcZMqQvjot8GaLo9lzTdVmCXWYFYNiUlUUP2tF15Cxvm+ld07jJ+nNde/UTcw97IPHEod3r2V3h04ud5kBvwj366GLjW4jlpYZ8jyYiQPyl3wev4Mnwu/AFeY+fMZ5WQ+W/BILjncUgwpkm87OSa9+0+Sza6fPV+kY+vOSLxMxaSKx6Xx26DNGAvfRh/z6MjppW6wYuleC2HiDa+PWwXtDerIl3uFTGOtML0yXUmdF6iQ2ygo/39Ks0lPE65I41HY1BfXxjNc6olhbeMpSNBBwyEBgnz0ucF+JbdrPQnJ9IYCjWmj4aI5aT+Xiyzn04x753a5ciSLhoIpH/+GTqvUpjX5r2BX8hBAKuBoqVHPiAQOAhHP6MEnmhpvYVMxpdpXGmrJmmWpGksxW/AXsooH1AloiGtBSdQiIZyV/viT9lLSTZapOJntl4R9fdIBFiNUYfCqwBJJK/bo2xKphNvoZq8ncFYm93WHmVLjJJMkrm/I4P9JfH/7SAgGLamGGbqpwW0pmn0XyHunYRdRQG7kvVAvFSyO48m6EVjPCp6vrt7hOfqd1NMvR/mfhGm3slwRgDrhOH8vdSdt1KOvZ66rT7av8B2825ON5Z5Sp771bEZ0QqHtRx62/AcEzuaDm0+z1A5g6pYFx+aMCt+3X0TvGkJnAfYFb91L+MSxqSus0/Ezqi0dMLeptjEIZpL8H42nF2tEVmJL0kINpCyD66r24Jgl9qQqYPmMiuT7+bz3MrvD6f5J8WNhCSa1/FnhWSOClwMCksf5omJ9/CZ8mZ+a28fJ7vinNqzAmkTvL7nzE6cOQcQwrLRFYJC2GNuiQYdIpCzdGfHwKC2MK67NUZEEon2h3J7Bg17e9+XyRqkqPmUGDr3AdCSVGi7kHXJ/rike3bkuTU1WO4/zvJoRScIPFmO+jgPYU/7mcEsXxhOhZyFI4UXq4yelN4RRHb53xBembXxD85cpdlLdT9UH0+KuKdF+Ks/IIT4jhIG6sPgtiH++tj7Lo4eEg3IDw6JZpZEykFZimm29w1Gp+mYZOQv6DSvAv/UhWpe/ZgP3mvqj2R9ZzYg1DE/PFXTOSZ0zeXafeazToWISX35QR3/gpDD+G4ySzhv8HEUMSVl1bRwpfm6sFa+UqXY87uPtbpBRq36asztd+F0P8XnDRI2dn/ng7/7AdGZq5oN3yshLlkpgzEYhbFq8MPH4Cf/Psh7cuxTWl47CsWQRGxlr02RqIVM/VURRfU4ablGWUj+RYO4kMq2oJ5rUoiWRCeG7QFeSbP+UFWqcFCGeD31+IxOTVFm0Jo4DolQsWwxEde0y22iQoxq9ulPyksv/TrM/wcq99KQl25MjtHoNEUjjBoZRa1B90TD9kmq/l9A/xGyvXUW8opjWc5itEFcV8rN3MJu81b6yu5f8ng791AuHGe0+EF29/8G25338nzzOo0n5o5kl/flL3Bf/yxvKM8z2/8JZfdPqLq/r+0DNKw39boAYFkcPapyg+iR3jck7CnTlsChGdh3l65Jf7hdSiVPjD1kuhAQ2sZ3NNZArcD2/C+vghwkG1cIWXM/IWYQaKsNK8Pce/Ec+aGijb2hlcWe/Qv5FFiB/d0AUpRcCuUloC+US/g7//yVXL31GF5ROzI+A4/4zlxUkcugvKzlx2l7iQi2N2xKETRfplT95mtF5PsryQrJcNz0CPDQNEdXpSDSDhkImSqZTpW8MR3GiMFASI6Ny+363q7u0i34QaPVL+Gw3YlBK2MeZRJUqhA3DmP0FEW1OZEMuC/tXZ3Xb8uw9xQpVX2wYdtI3L+BalW1BdKc19b7l8TLFdV3dHBWUcGGpgTmq6Mj89ygpKrSHEIk4O9YMJ8n3kjwwG2BqgDCRrkYFSypdPckXDWLHA8eh+/P9cf7EqeXA/2cAB63ZMGS+KIPTiqKtTiSi8UI8dpTns8XB3C23s9lPFSMS2bTeLqBk4Mt44Z/jAAAEABJREFUKZjq+sdGHfJb3pa9jd+64zD/jKZ2DCDQ0ru6nY1KbPjvTvuBb34gzMXG73uCDkQy5DjVDfoE2SiSM73xJDz322H8jSMCg1iKrXaLXk61F8nb6r7eHo1t8/8ccb4HiiqFRDAOsdQxlioxE9OcKml4fzaGqRuoJw5panETWXacRnqUzIaYHqYg0n8NosyJ8kTThHHKwQS7g0pRQgSp+NWaVgSyjzqVx20dhvaNNDKdV56CRHWSWu0UjAYXqWSw0ehRpssrXKcIJUkSnpa5/nXd5vlygfViiU1m6ZaHOb07z1/1m/x/s5JTu3tcideI975DfPZLjC7+Q7j4/yG68Kck575Nfe5RoouvkGxukgw6xKh/ZPxcD9jYb4bJN8OsgAs5QGwoN+qPlcph+cy7eXTsLVjYYR5ex+TTmnfYeGxwG2rnFZWzL8HaN+CiPKXP2ZtY6eW9MmrsBU6PUlV87eM5t4UoZXE22IZj43+oaBO+UHJL9SZUmrAmhcm164+VOq8jHhx1sHJhxlrpHEHManA2chcNAQHZ+M266y0qP6dyi7TZSSmNCRuM+tZZEB1ZsUmn92Po/YRgpG6zMa1roYagW1u/LLWqqYCfYDSi6lRW7mLF7kQVfsvP3ydwf7aNk5T+JePwYI0Tk6obIpW+8hyeVlzYgh2dFMn6iyRztWi8JDrz/Cq8qHL5EdWTlzNgmOepLVPXDXjen5S39VgMWFOaeydqMEqVq2jgxKn5ikAwGJyMPcg/1v3+mL9S/kUZn3mZ+wUlg0AAcbWzT/x63QcJqx9WfEV0bu93hrOEFYUixscuBuWH09vpTv4MaxN3YV0xSPu85WuZnVEk0FU+orurAQrYuSgiXGSsq5LxWwWad1bnuD/dwQ8sufjLYAz+Pemdo8/TMghs9BojlpFk5wgLhda88E+hKeN/059QjC3LK1fEZQRWnu0armxSb67Apk7sNUC0MBYTTYhBM6JlVmiwqH0NG63HM/sGhdrLxBp3+JmzhvRhTJ6/yGiMComsph+12GjOko/tI9Y2sWH7OYMwt2hQxpJX6yhR5zhMHSdKj5JkMrbxo6ApRNo+AZHuHe2QFC/TGK6xr+4zFuWcSSoejxqcF8jWpaYaScJO2uDpdoNHG2M8Vs7wk8aCzk1pnEP2yleILkq/1r4lo5Genn+KZE0RjVQNJ0YUJcQoWkNCx4M8rJ03i8C7ZZjvAN6yDEfuFhq8GzSX6+77dYz2ztraOL8wnA6GZ2Fc9eC6RxEEV7SV/SPeYoG6PCtte/lr8NJ/ykeqZ7A3vLe1i0PSjBpn0i3Ibvs4fkPNXzB5pmoQstWl2hNpWCjaRQNwnx0qFmOhXpVJplG4r5vJ2iel+DYCZ6WndaM+iL/Y8GUfvLEN138Cbvl9nIvAdVON2+AxpXttoLtinKcGOwppvO8v2bgiT9wXAWKPaQhjU2LxpyBhELBhqoq/KMMvNFl5/XbjfbE03NdHYo6B0KH/qqKHkwJIdcFf6ibzy+2LFAxULZ1z0QbzQCzEYLopBjghufUouD8X13Euw1sXG4TpbkyTCwye1NzVhmkjpKkKUyoHVParjKt4q3PL6QiDl43McgnTON0fjN5A6QjQBmBg0LTNDxSt9RugYZknvbUYv1j0m/39/JPBHP6KtxAd5JMYVEzHA6NJHP3J7DAw4Ijqgmiwnnh/R3YbyUB1irhNh6HkXOCoIIBAuqvcy5ClqNS1mpVUemrAN00GAYOgZS/b5YXfgfEbadz3EMl1yzQ6arctENC1YmNPBlKC+16vKQclpZJEdTwiPHgzoXavO8zo4CGq+WMwpulqnFKVQ/Fd1Cdb7FWSayWCi4h+3uKZcpwn4zEuNBtU0R6TaY+0uKBMv4Q73CFpTNMQGKFQvY4FTvH1iiiOw6Qittl3Es2+n3RKNpfKkKT/DIWG+SaT1Rb74yHjoi2pB8ypLMix7Be9e+WIpyk4vdPgqwKGJ/bm2UqPMNa5k0ZDws3RcmcBe2Ko9CmZG6dYWCafup2YBUl9XO5xPAWFdEioHPgw3CAi5j9IMJCDf5/Tk+/G39FnwTmEWxcCf1lIZEQPQrQSTsmwrEgtdbSqYsWWjmIwOK9jJTpxZLD6JT5e/Zh/2rrCicYAK9uQCCQ8K6mTQFbCE8lQ53SfP1YwbxP90X53O8F1DAQOCQ0kTgTO2rUpQaZaBMO28i5LkLNi8D4Z940Csxv/n/QOfJSHmzqnPt2vQ32Dz4o8St48EG4Pnr/YAhc/wCRZM6VLqUpT5TVa2OmDjc31FNJ3+qeYk3LeJ0W1wnacuHPYr2t43u6owhl/v3sg+x/+CB5ROF68qjZHKtIHDMiKFCUhcF8+dt/qSjWuftyfAco5F7d9jQYbvz2/i2ra41puD0leXkJFQ0IGENr1VmLDMpPsHGIHw9d94WPvbx41xUMDpacU2nrJ858MF/nCroh6RTVdzmnr6cuT0P1+wiNPjfGZc7N84dkpnCOwrjh6GypiU80AAit9MdP0+ITsyBsUifyUBo+hvDpoRyYdAUNPuud6nlJ0ogo7iieiffhlKSc7w8tS1uXxW8ET+Kf/Y5iS8f6NfwuHr4OFDPdBoVYk01gAUF8UI7ZVXV3FKkkkL2pAOfB3YPFv6n7pTjIbPGtSmNCYUtPDaFKeZU5oPb3MhWSOlaLJuvocKSKr8k2S/gtKHr4AQzEo0n0tDW7sIHVjXnP/loBmmnr8BsrJmyknBDLT8lBTWjNt7WdUtyjrHEeKE8UV3qh99USibUuOL0srelVL04WM3SIjj8YoNf14VuP6cUsA0noTaLo2ag4ZjUmNJzXeBSnSARn+4t3EC++TetlApjQ4G77DOgk3LOHMf0A3a/4owz4tZhi9XWygXoNdW22wttLAWfkcGa8VxajrKGJKHQ3hrBT60qr2t1S8tXIbCC7/KcgAToxexGve9ydrnNhTuK1pgrO7Lg71bDx3tjSvkmzUAsjwkWPGnkLtOVGUUXNnMgjFCSOs/A4JJzV4G/LCL/NT7+U8w9LfZW32l3HewQr5xeoQXYep428NHsqZciupAYGmmFVsql91vCUKTL+Ug7b2bTCOSCQzvNzWPiLtcQUwkMxKMd2WFZQ4JSQRcxHtKMPF51xdeuEHr3a131A1hMU4AtCw6akf3YK9vnYxX4/q4pKAy+NzG44EDCpeMXD7loP3nTPYFvrKg+5IzL69txfDOe1pOKg/jHMdHfvj/preAc//F5UAC0eOVuT1/WMoK1rZOD1xNw+2f55f213i0+fm4Ceq9bSK2xSIoWiTHwIKlhAQoNmK+8x/FHH6SsoTu03WFGpbj3qbosf6ILsIgLQAWMPFg2MCf9OhM4GvwduLp6u61w7IkYwfCnM7BrUHRxN4KvLl5BieXvr9kNPjMibrdUtG+sx/IqM/Qv1eJdkOqAPZYZLJKnbE9G5KJB7Huygjrx53IuKRBGz5T/wN0um/KSN9C1U6T5xMECWypPQQSUdGNP6rbE3+HC+O38hK0sSqcWNVckAAkJY59M4RKZKMq201HkEspWksETWvI504SCTDjybfSNV+PUUmOlPNxwU0RA3iMiURYdXwDM3ReY4qETinadMeKcMoYVgM6bV3KSYrbqoSrk9LbhUwpBnUxRRb42Jm4w00xg+RzaY05q+HmbfDxM9pCvIORUNvJnZojw33hn8MB/8DetPvAQPChAxISubw0d7j0WIMZ5G7EgA2AhfgeJbjsA7Xz5bkrVSkXMPL4PX2VzdVSXX9tCIWtKOBx3Xi/O/hZa/ZK/+zkELJLSvs6pfCN8TY8I8lOS5+aAaBGVbQVbVlRfN+CjvyJI4gHG5bYddFW/AOAq2esplWACutv248gIDzGPIKPQGW660oxLIiOYI5qWmEjz0WK1W3JeY5THcOQ16aFfVt+gVs2iNIuqW96ZQQNS19mJW5X+ML2V38vf4+PqUwzEt/D446PBIdAoOrvWfwpkvg/bbuvwOOSC7vu137yyq6hNjDhC56q1PM6E+q4pDUKyRH/iv1+WsgJQvPPIzEFEcVlwSsThQKXO01QuQyOMOErMvj1YbQtsdhMHGZULveTmv72seh9lJUgKMKy1T8NG/sAD6xtxDG9vAl0WcDt/E/rxuFNXxHW8v3r7RVqoJvayt747vaGhxcd0M2sR2TD6KrtMzr2nUqag6xPLu5xjkTT50c1WEZCMQyauYiheuq6n17f8vKyeJHijbOKehSABfL0yBjev3mJGNHYFNh1l99gKitfeUEmLyeSG2izH491LRA4X8ke42djzDYD6RkiTyP38vP9lM1lxk2ZZxjbwDpRtUW0RO3s8tNXKkXOT/M2Mv32B9vc5hNJoaay5TSNMkokuESp5SNOa08HmbPhm46OgKicRl9S5FK43rqaBKqQnw/iyPKZCDvsKfooX+aRFFkM9qjpBA2lEyWO9Qbz3HT8GVub/Z4fdRnsbzMQrbKG9jijkFCJ5uFsZtl7G8jmvwAzPwizL2dekp9NtV3fYwYK6TCpYeKab44mgte0GFwr3k9a8ki9oY2LKPsukOvVVD7BA/SgqGM0AIJymJvcVnWojrBq+XCg4TwWnFT23CflU+84ZQqPffH8MI/hBXNhS8rP6AEob+Wu7P1be6pV3BoPxFVhO/P01hoqm/1iZVWxVMEK4kjgGs/chk8bmOKnIhM1WetNI4KpMQ6xNl9J5iGuu5j0+66BjZ7FEcFVpw1IWrw2pIBIjUAkIAtjFt6EbZuoCPLFf9WtMT1qcEcnu8+eGWCL2xO4aVAL/2t1Q1IpOHmtQ1f9IV3FjpqQHLg57R1kW6havi8TmHDNyD4wSkbv0FWQLKWKZwdCWFdJ5UFufjNRK8YbEt7LYdM50WXq3SiGichMf/cn0DHLyD5twOOH8nBfagv/4CHeWngXYxLcLvqD+VUzsjzOPNuPp1+KQUb/0+QcFX8WdOfH6jY8F/S1telCkh/sZfv65w/uhXvW44CnuOzOYvLhTyJLopk03k8zrFs8ZKn8yb5Kp2oYkfq6sTqoqITG70d03fKMbp1jMHBoHVM93blCCz7jsatVsGyd7mipPRfyBDGroc3aTowtkSZlJr3q/9SQtWQGTSpejVDr8fXWxT5o1BdIW9kDNODFK3bqCTHItUAWk0ZVk2qzjoy8oUYFrKK8cY2aImtqje11cVIWpZOKJ2xRNy5nlr9j5IlXZtilDQoRH9e59RRl6p4kdHuo4y2tdrT/y717itEWsqLqg2quCd695hKdpktz9PafELR6cu8fSPnze0O72hnvEt28UvRkOmxdXIuUrcWKMbGNb3owJQ8zOQJakX9o+aC+kYcTRdYiabw0o8ZtiJlNYLaCzrc6tURnlv3RGSYr9l4BY7YoCUwL9XMRmLe4AxUfdgSy1W2h9rqM9WEZgPNZXSQcPV9CW3D/aqHFeRVXTMwbEmDuhLS6v+I3zv3d/PbG3y2deWqkgh0sQK/Be4/sC3Miv8AABAASURBVM0nW138hZf43XR7PifqrDQygNnhK/ipu06hSZ492VATPQGBx2Ews8ewsnm64fEtyuP5nItDz2NsEhTH49Dw8D/T62JazYORToqZzL4Xh6Wny4yQEHOdi+ApQNdAomoG1QAonrdrqqNTMCcLuEnh/BuVc3nr/YRvM7pJ+4rEwrLjpK57HmojVOTClEJaAY78CsG7N3Td/StSwz/hpjAPG5jGGR4tdmSgjkyHgdC/EfDp8XX+cGKNT7fWcXLSa+kfm9/k7n178rw7+IteJ6joSt6PMou/J9DLsV5BMKCFnzV7QY0+rGLDXnltazwSy3T0v3x2tTun4uhCpNKGzkJFZ/EqQ5c7I/ybAqbj7sk9PjS1g9+LMAB1rFNOxqbzkF/GcpMZYZ30y0r28NZTj8tydAS3LsM32BqofL6jcTiaxNGReTIvAmrp17cEAvbAv/Tn1PsPk8qxc6CAyQyWBowOQaJduo9R7l6g3lkn3RuxHZU8XQ25Es2TNQ8zzEumt19kuXiV2xoXeWOjZHk0pLX+COXlLxNvKTSy7iUKYcffpNWQN/BMvMTlUUka7VJSkGqa0ZDdjJNRx3NyqCMaxSbxsEchXYnyHa2yzch+WpSS593ZDu/au0DeFTD51flthVeDb3JX9SwfTra5V/re2HtMqxJnGduRpojeetSBeJGdprbNG3l8sMzZwT5Opn3iXIpl5XW4asaeVLb4VJVhRtr7DokC83NtxU9JUx8rmTZsSTYCCAujO/t+iHTBRtGXflaIaOHBEDy/xf9KaCraYUkHokV/VUF/VR/Vc3shkjBab2uA5/+AIxf/gPvjs0FhjyyPWLypwN93/4fti9x5+X+Al/8zeSFFD/ISIRy20ljgO48RvmTE4LDyWfWj+HR0BXt4r2Bc+12Do3GOn7n3j2TcqYSkpxNh2iHmB4M1nabXNLrIsAMfNFSsUDJQA6iBsodcgMfhexSxuD0D5PHYJzVO0+hx7Z0G5wFsvC6egl3/SbqH/1NWlv8xvUP/dzj2P6r8c0ISdr/A4ab/Ugr6NgwkHgMCHQwApYiypxcwhJeRFpS8VVfhK8SdHNz4JvfsfQevoX+0ucVvN17mI+UTfCRZ40QywAZoIzHQGgxPJEMWYwlKbRjQfli08PP5D44meHCkgb2gC6sqZ1VeVHFY72Jvr8P/zWdcRy0VOdwA3ALwYJg2bp1ekkFpE8J3R3vHkxwbv2ntDF8F6WYAQvHI+udySvrpqNTAakN3tGZgemBvEsvUD175nKcHi3FB0Kct6ZKN5Yp4Zf10JPDfCwSmj5D8na/AQXlG4QwLuii5pRMNkuYkiL7maEWbM9Rc1P8BT6v/J6sOO0mTLC3JlZyjf5lmv0tUbFIVXQb5FuWohzSfYt+tMuCbuaDo4dmyjd96Lx2KNSYZZFP8mFkeicZ4soYd5R3SxiLR1BFizd8b9TJV5y00p36WRuftJPUBhkMBFJtUya6MWnKqpEv1i5TDU2SDF2msP0/Wv0BRrtBtC7zYI41HJNGIiXLEer3Hd6Kcr6jPb9f7iM08M83bIRFGXgvJHnFHXsAgYIM4IkPB/yxQb6ULgjBy3eP6s5XcosNbM/Im8CvE4bvxZBOtxDeoTKn4Phe34+MJnVMdfM7HfqdAp8JndIUQhspj3tfY5TeybT7R3OBT8vyZv5baHt+/WmSUHcrD7zx+1dB9rLlXeIpu91kBhOJSRxcSkNu1Yljh5iTgHWIpiaIXzTVPJAP84xR30r16Lk5BSosAnFndqUMMBnIkOoKWFEeG7GjJRmmedabl4eYqZqdLHE4vqg9PA9bFS2yonlNPy0j9TMXCL9M7/I841Xp9eCPOnvqhoo2fenSS7Z31z2u8v8rfK+/gPXs382vFG/EUw7L61Eh9e5XGoLL3EmGK4UjAQFBLkQXOvLICF5QXuPjH3HPlD7hn/Us6/gP8A6POvxzr/TV3736T+3iVj0Yv8aH+X5Ft/jWz3X/HkXoLz/sd+nflWc8oX9LTEp9ZwyZCd5V1FQOBvb92/3cf8+u4zpp/2iAZr/R8ksAbn+qJLwZJg5B1z32eLlWntYzzT1edyhX8hKUBwyBlj2/5Oelr0HA7npI9sdPEcvj8cBo7NQMFm5K9AfdJ1fqRisFLasUrigR+5wNEM8oJ/G0lKg6Ln/tr6tlEBnhA8+YDVJY/FUi3m1GPVgMGSUvG32EUqZ68dCU+MeoTlUMSGVok8IzriFh2QVxQpDezwg08VS7ynJZCz5YtXpKxn9G4X9SKwUtRmxU53A2JrBjF1DLK4djrGc69E/b9HPHcu+g1T7BdHeVyuciQNmmzTdSahZaUMzkm2b+OpDwMsr/h1C2UM8dI1OfszgHqbJEimdMYWpJZg00lKF+KIr5VxPzFXpPYSGkk9bfF2hs6HEb/LAwzfDaqsCcwox2yYQPfrwpt6MxV+D4LkapPCJmnVEGCnh2T3e2BQcArJU3RGu6d0L02ohnVK7UvvnOztjM66QSX0B4bSrFJUGqDgBTa9Dg8tcdyaO9cAcm4iNC9UYqfxMPCtqEbCHafJtDUPABCWjTVsTcxkHmFIaPmiAR2VCUAhe490v1Tjl3+Ijh6UJ9B+eZEl2m2FzOtHvuyBn+dDmzIcZtrUwoDoRXZbdqLDYnwOV+3EYVEqVdZvJ6udesnZv4GDxXjrylrwkqV4nntF89O8uDqBI88P8bnfjTDF56a4uHn2zz42ARffGqSL7/QIYB2820w9wGNU9oTAO8CweNtiCdDFYkEl8t/SjD6878HrwoA/DyGoivOfIZQHCW5CAQxmJh/4rufwnOS1V7ZUyNaatO8ENtRlwjz7QRC0aX/3ed2nTG/prX1x4anYu+9KlAxjwy6/tEQG7VzM/bef5hPBT5k1gHLwtGYQH25XGV5eDXUWNNU1U0uRgVzUcnsmJTJoPdaMUjaOblOmC7JjgP9mhEifDfNwx98g1f/E/FPkQC/+Bfy1gKddpN6TMraup4ynWGUHURWKB43ub6quV0DPxLvMVNIuft90ngMGmJI1mGYjVE1Zsiyw2RyDLXuL+s5nq0ynpBxbyqRvqf901XBTwo4O5xgdrdmX56QJBFnJgoeH0s5HR3mUnInu9M/TzF5hNNM8kTU4FTa5LwSiVvcwECgwPy7Yd/72Zp+Mz8cv55vxFM8Fi3ySnKIK+0b2Zi6nuHYm2lMvg0m3wztm5mJ57ilmmBegF7UFbG9vI3YwvC69b2NPha4Db5HxGzZxdeG2p+IajUimxuvODI1wskaA0hPaBa+kitKxSyVBMxsv1k4q3wVnmNZGa7TedkTqYzfQt0vQ5pQ/abOm8hS2moDcZkS0TrNa4rdKTe4M97B3w2IjDW00ZgSMWo4UTveH+h+t+H2hYbION0ENlS3KaU+UV/iY9llfr99KYxrVrmCkJBb1zRiVR5yQ8kX5yD8mK9pdHv7RaNIFviCvZm8UwhPTZv6NiidSIZYiWejCkcY3TrBfPF0ys81rIjhp5AlKKztjt+BvZTD2Z68hY3eqxF+d+ChrXGQ40YzGL4FfF1Fsxe8/yPA+v8KdM8kwUjCCoSBs68Ll/8Mriik7aveqoqBwNsr2vd7Bv6WIK224va+Jwv+tu55TOWZBwjTJU9PNjR+t6XIyWPyGEy7dQCxGwOAmiPWn5aKZa3N/+En01nLdldb1zVg+D4dXvXkI6x7dzYGOgM22FNVE+cb7OEDmFkGhZyBt5aRanrKabAwz+y8zG/fS0cX3b6wwOcypK+WleUvNWFZ1yVKPI4e4QtwHvvaNzj5HwkEJo6Q3P0XJFO3EaezkMxRJzMQx4wabniSiWHCzaNdbqi6RJEAoNEkaSyRZwc431zgVTW8Lg/O2G0wcQKaR4mbCXEakTYK0jjX3L+iIqMbtbgQdXgsTvmJAGQlbtMdxniWcnLY5pvxfr7cvI4f1/M8wxgvjbV4Om3wjVxlMMMLyeuoZCPbkzdxKp7m+0WDLyuM+J8HLf5wb5w/iKb4fNTmT6pJnstuYXXiOJudZV4RS9rFiIVqj7nmiNjMt6BdzDAXG7bRN/zsljyqQeC+tMeROAcx0HXQv0fLFo9sjIWw62SZyejFYRuijeR1sCTQwd7d3lPTAlx0f0Bkh/qd1xPW2sd0waFspIupLM1e2wacCS0qabOLjDfcZ+OXNyCR0U/fRXjww/WaqutMuYXt8FqGFiIJ0zM4A77fW3u47jeYXf9yKOF8qT4kCOwBTytkvKiyqhUKb/MtKYHoGmrAVhwbleubZvcpD2VQ+nhrA3t/e/wj8QhvzaeTZZNrEYCfcPxifBsO47185WcRvFXL+MnHJ87JWn6go4sqf63ylIp0nzVtuyoaMgNtbUiy366A95Fy8irfzTePT5e5Vs/t2OOd0klvZetotmDMu/Q9GLovg4FBwd/W48eM3YYNTvzKNK3yGFw8Do8rtG0+WK7vULsG+Ja2/0efF3TyWRXz7oK2Bg+x0tGceXVfuov1zysuuYDQUyY//us8zISAFMvO8jS/TZfHKIM2LXNRiZO1ps0Oy8+T3D2zx+xkCerHAOOpBY7kXDrSK31wMT0Sud+CbcRw5KymA7/3AaLxIzTuUN6l6ZB5QCT+pn3pTrxHnWaQNphIc5rRFkSaiyu7jnT1cmMfLzPDC6M2p/IpXkoP05+4lah9K2N5nzvLnJ+V7dzU6ivPOGQ8hi2N93t1j2/uJTwoO/q3YqyngNtxzIVmxjN1yjObNX826PDdwQTPCRR+1C/56mDEV5Mm34km+fFompfzBV7Zm+b5wRSP5DP8SbTAPysP8c929/MHl+d5oCz5UdnmTD7GupzSetJnujngxiTntjonPpEMuC/t4bA6oKmQrVNIW2T4rMkzbMgj7D7LBFVQcAuuWyScHkqSVkTgjELXoMg2aC9VvU7e+426oGx9MPpJaUwirbQQ/LSgLgV07/2EIGQfK9OLj/398qVchoVug7TwbPBWgG25Re9LOfH12G3eDtkCARzGjhAy5bFoi1SkLOENRIOBAWb9L8V5ab2/2txjs5c3oLh+S3MoISqJiJFysKqtPfGWtvb0ag7vX9TxFV1QXgL3737knXIJ1NMnK/RxRQOeBtjwj8Y5VkYDguuEOWp/mkfPtHjkVYGnBOuw9+SOFOyk2raRPqPtQMV9xtoqKEBD/CltBiHp5YMXJ/ihlCfQYf5KGXGkI7YglofS1/1dlXMqattf/fZVgcCXn4f/Tux8RPu8omsumjVxVgM3b80vFRvWPWk/jMG6ki3JhTiSE6sxANyje4+r/B99zuqki5pkVvvmrcpSXHIsyZktLipxdYZFHdtYj4lvTkZ+orkhZzMiRHm67ac6krTp0sK8NEg4N2X6Tui+xbgI95j/J1pD1anCcZjeuY2gR9qxDF/Qtquij3NVTQEGLwsEHviAwFRLADf/I5CHTIsdGJUkkb229k1vfZG4vEydb6tORJVM0I3GWCszzpUjU7wYAAAQAElEQVQxP5IefD1q8JzBqyGhDbaZH23xZoHGGxrb3CBaF1QnLUqU32czdWIuojeIGN+rOKj+5uKKYQPOilc/qMb41m7Kd3stTg7HOEPKi0mDb8rj//Fei6eqDj9IxvgGJU/kFStrsK5yXuM7V6ScHsxwSU6irDJuqkreUm/xC41dPpDu8beSmPhIdQV7e78tlmltuUeTMPdF/+bFkBktUMs4HN6a6S5++KeTVWBF0+a0AEC1xRBrm/ZsFNpohBBrx8dmSCb4TVX8G3YXVVdzKCwYG6CMKHhjG7dBYLhCMGob30D7PmeD9XV7cc/xvfVxqbakHFTa2jD70mqDiUNan28qMnG/1/qRZ+Pi40Iuhf0Omd2HDWfSy2yid6CSquyoiJH4m21L7a+qyIhw6epe0yyjW2vewskqw0DoxNSivJO9nBXT8+hfSnvYe/q6w/4skRElasuf8wrnf6wDG7/7Evb5NIv6O63ircjHBm26rtHkujJqz3XXIkUBBt/9/x5+25LlX4PXawBW7BRQcMRQbambYQGnde8ls0r7Q42rkAxRSMwV1fEYzVPzUcC/WK0H2u9s7NGJao4mMkypCAYBBW4hwjPY/4zu/f//mFbL3/QLMLLlOiwDvk8KaN4EwB+cwUBgcPR0w8btaVFOdFWfTEvQESmb9DCjxiBhR7QUFXTlpR/VSoVXsXxfhwrnilwHTxmsN5a3ZXVJBArAuy+Dv/B2XJjrXBXmk3nwI4HAv5bONw9R3/pfQSbk1Xw+itVqTzevn4Kd50n754n2tknFvF311xtV7JUVW3XNC/WQR6s+LyjMLvKYPCvIG1vEcZfrlYG/pai5bhRxg+zsrekU71JE8Q6N6WgUM66QvN3sc0CeeV8ZkUlf17OY59TuyThivSUlSNr0hzEnlTf4ejzN5yW/h+SMX7kixNjQgCS/RHKMVkc0zvc4vZnwuIDp5ZaEHW8zs/syne3nWChWuLG1SexnqD9fHiYs8cRtLASDAfaGDr9cxLxOfp6j8QiHXp6fOVwzEJyYHeJluU8ItdlU6Hyt7IjZWslBtsuWKLJC7TxH8Py6xEh/pIQBoW3ABgj3GUlxNciwji1GhvrO4joiufQVOKfQ3C/lOBpQE+F+K4jvs8c3KNjwLfhd9efjcss1wXXcphiL5ImYF865b08j5PFIIBTTZiWvdOwxuPgen/fYTPPQJ6ETVYFvs/JkORHmj/MCVkQ/uHKieBVHAUeTPFyz8t+7vMvsIRGgD27ztPqxgdub3qJ9BSRohsR+7bdUmir+eN/13LV4+HCvjd/MXPFjr7Pvxo85M6WpkfMCb5LC+OEit+lpmA79BS/vUU7mDZqmHZeDmlS7fbVTSHEwm7QfeOLxmXeSm+n1XN1G5XEhY8ZGY7rNk0qE2cPLeWrvf/lIlEHOsl3Uj9v5SLYdIslM4BKiOAGoPb3BcUWOxBGNp5bO4IcXxCzTRIZomUl+neGrOI+TyWg8FfhiPoXzUO7U9x9JRlg370QoZ/oFMGw/TaAjVq1XYVVgJ9vFCeolg6Noo6NrHvt3BAKf/QBRSww79ln2plL6aUWaCzmSFyh2FZ5tPqn2fkLOFVpJk3Y8YDuuOSug6EUtyqhNETVpyLFk0QxZmYL2o91XOTR6hjc0L/G+qMs/TM7zf4r6/L3OLu+Jr3C0WXNjM+POYptfT7b5OwLKN1fb3DYesaUE5Ir07uxeGxv/y/2Ep67UPHZpitMXKtAKCOsag3YbrYpaTqgoOmSXW/yLXsTXtw7yxPA6qgkJf3yacmyOFU0t4jdeOIy/l82ZWXsSz0McpvoZeQuiG0vSWuv2XN1Iu655hLO2DrnuSvbwnM2KsbitqcKGyqo0U0zmJRHTVbGCeP+89q+oWMn8LPv14vx1ShRIqDqL51Ih1LOgBTg4nBcgBa/u4101ck41hyriZzhvg/U1K7x/KWdc0wHnBSbtybXflotyLiFXx44irHQShIWBvdI+0eAHQtyGpxG+b0ruTEEKVgj3YwP1eGwgA/V97WM6THtrGSelnDfpyRutq1gRXWz89qCBVnkyRwc2ACfUvH88yVm8qQADzawalvCCEdpgbtaxFjDwVjJjXMeuo034bOuvaRJff3c4ze8MZnlgNBfyMeGZDPPBy4RerfC0y0CiMfsnBt/wHvigVpneJ/b4258mBQYN6TsSBx73roRUbBLkoahwlgEGf3vno3EuWanvKZVr/DFfWjq+Q+WoyrSK1Aa1H0pfxzKuHjF2IJ4q6QxoauZvlLK+efrpKMoJUxu2x+PkaE/z6zCNkyPqZteRtw7TS2bk+RMMvNZDF4OupwRuPycKzYfk7kD6aPqGOmW5igfHxdc3avXMao3HbP76eqo6lsGPBQKf+YDGuczYgd9ivJiRwWdQJIxKt51gkGzEEf26oRLRkoHuqypFMyXTw5zpKgZl9EfpGHk2QRlnjEabFH0BSO9b5LvfoN//Drfl5zjOFd4oYz9Rb2pV4GU6SsLeVLzMW+JV3iF7uKWGtqICsoLNRkVvqyY6kzLzckqsqWDcTUwaeHyS83CypohFYw6VCkL4f94Y8ZlyjM8V1/O78TE+u3OI/2y7I4kIHP1evpn/UNHmVJWxViVhScpKnFHjf7mYaiEFZFYdh7JdKbs9292RoMfheSGlMZraaIa6a0LFHzNVNogQTFMYwpzdWf9ULsjTAnsb32tDdbieyTB93p7ZuQF5IVEKVjq/3itlCM/32+BD6P4mXVPeQR4wfIHigQ8T3gjzNRlemGak4k4yDsUWAWz8Y5rOV1xroyPA8LsCjkL2fRCu1/GCOvQ4PJ6RBpK+VnQ6jMVtKzJxeG/+HI1HgW8GAtWUksaEaMqgo7HYy9mIrLBWXntV18OGLcFhIDDP3L7IDcbvfZ+TDoY+27ojVrFSyylxAVY20iA3A7ZlZLl4yTO852FgnH0v+CnBu6T975bG//xNIIxs6LDhRK0jBBf3b2NQ84FPzsF4SVByMd0e42wkYZoPpsv1Ev9RUd4Mg4jaxEAgceAcgYHBACD5W5eG0iMbvH+A9NHsOKtaHbGhe1nTDx19tRjnc8MZ/Iivn6/4Yj6JX/f9XL4P13FdjzMHHC2YLvPdeazjyRCDgJ9uREYU3oeQATFugnWDNxo6zk29XcdSM8xP7WKeisahDKq7oRM/EQj8oUFAA5t/K4xPUrcmiMcPwswdjKbupNd+C096eS+JONoo+dko581Jzk1ZgzROWalLLsn779IhjqZp0lBUsAPlJdLqElm9TqX6g6igShNiLcsxvCKQWWEYrdAcnecXs03+drPkl9OSo9EuE40hqG6dxmw3ETehTtMwW0mnIZupaE5FJJOpio4lrpb0I11t8e2NSf6L/jz/YHeO/3R9gn91oU2MhfMqOBHl9/s9p/Qz8VZSo2qn6oEUIaPGoZYV1+d9bGX4ULYDDrXsXW1ck9KMCcDMdTGDbTxiLi7uz3Ur7UQpeL7uZ9hfFhL1n4VSBuoipQs/Omkjk5cNGf390i4/Nee8hNbRg5HLIyDj7TWvx79U/Ciz+AUQKxfKwl71AmcIXtiAMPcLEqDyGvMSrr1kQ/SKXH/yKAODy9hN4HZ9TfaCDaOlGuI9YkfgmffXlAewoumS+WKltPE7IjhVZniZykq8pmUhf/V1WAVQyOp36B+SottQHSUQqwHzbJ+2DvtljHceHnD/wjbedg5LisJKTKrBQqtMwXP5WCykhDNVA/fdqyOcgyAVgozfCnZz5p+nBObZ0f8Gv/SFIzCBQIiENFzcjotIcHtBpgZlT68caem8Dc0G50eKjx/QaE3Lsi54yjKhrYtBwLR6e0jnDCgixTx74kITL/FZ15w0tj6ZZueQHhxN8PBa++rXvklfTop/5pHLtWjAwOEo1Dp6UqsrBg8/ozKUGdgR3aM8xZ0o7DRoeYpo2j12GWMYn1Qu6KXHm4i2O6ScplP9Wa5WX51ltqO/5u1zAoGvvx8a43DgZxmlM0TN/VSd47yY3s5j9RGF1Sk7av+6qOSmeot2uk3ZbHCpbvH4bszZImJLsokSW6fmdWNvoBq7k7p5Jw2hb651/V7ZoVCJRk1QjqCI90COL9k4y+Lgh7wvXePvjBX4Gf83xkOWRFtDvC2PjChvqKkPjmjOlBxsD7lOGf6JMZ2fzSmVP+qL/wNhVjQGlyLYlik0FKjz2JD2i7VUT3JkACurqRS2GUpeR1iJ5jQonExTGGiF8PzvaJzjzKvDWD8kkpW7+M0lsUxGJk5uy4A1DsRbQR5BadW+eoIrqiWwCY+pDkTJjtLQF3SPbgnebXv1apbexm/h2XMWulhKclZCn5u6k7V9fzcYO4k7UZsCqA7D4E1seDawb2hJxp4jvOk4JXdkRRiT5O31ZQh+d7w3/zdg+m7R+DbW6jFOlhmPtuW2HAm4vkFgWvc4rI3VjwwNK7NIwlnzSzpnABONjprcr+fjVkznA3Q1GKW/FOPBvMNndmf54tokD7/Y5qHuOFbkM3WDbKJm9oga19x6+foRH53bwsuKn2p2+Xed83ysucmJ64Z0PlDBW9SqAh7sZSVcpFO0CP3Y+GcjZYKlcI7eDIg0DxD45KmQH0CKX+OZk4aHhNA3LIMNvwlY8T3eKQ1SYgkPV5V9gfRpdfA0Xg72tOWTrS4fzTa5/7ZtsvfWcC168Va0MK62EhXdimXvtry/BY+sj/FgfwJ7b+vZNaPGunFR97iufApddakkmnnk5dJH1sbCA1MrGtuc9VJVvbWjmqAKsl/efZSwcmXd8vTPgO/xBkejG8Q+REMoMzr22DxWA69KQ6JumqcGfR0HHfZjw4//bfFoinTfr5JFTQZRg2eriO/n26xWLQZlg0rHl+XBnyXCX+l4Os/oMsmFRoPLccyaaDiTHeTHY3fww9bbOdm4g7X4ZraiFn3RlZQFsemhTzPaJh2clbWepFz/Pp3hSW5rbfLmTsKbGhFvi/u8q9XjXRM73DW9zYnOkNe3a25rxNweJ7wuqbhFkcLNrR2uk0xnxgQGmQSgaUp2GRZeLIQGFf0slVlOiBFm+hDyc1FQJJ3BgjFS9yZlEDYSEef1bhu+vZ0Zb/T2c/CuHxRNczrmxMU5QZS/5VeboFwbAjYlUNF8lZdU+ymVV56Dy5KG+xaRgdmiETGKWBrZlHK2pJwNNdKXdpzTRdHgpJ89546mHzZasnmQctt7m56uchSZstU2wFXt4zZs+OoSA0g6j0HCX2bi8PKB6Bb8xaQ2UkdA9ijBe7q+6oZx2dM5ChBJpL7wWolf22pjfnka9bCAxzToFF3R6JDVIa2f7MPgp2HjXMYL0L2csDZqYF6ar5+c7fL3si0+0eryoeJJjm1/ldn+SXzuIzrvMPe+63rMHijpnKg4/tacuw/tcefEABtmToS96Zkqxbkcz6cfSRUuhCnAu/GLPQ/FQpkJIcjcB+Dg3wfvT4nPHqN5jf4ZWPe9G2xEjsAcrRWb2AkswIQ9NQAAEABJREFU9x/HSc2PNS7wKQGUgYp36R5HLrf+r7b7tW9Q0SbIdqSdUkWf5eYIT3+6ko+jpe6u0OLadW8lauE5XFRlF+vMOQHCZqzxZZjPHqvB0xGWj91W+CUjR6PWoewAIWr0tM+6pKZw/6aprQO/bm2gn5JzWJYOKerC0yEbv1QYHzs6EGmsKxJ4/NeJsjnY//MkcYvNOuOyzOdibEpq2gKFyeYUs405Ii2/9cshcauARqpooOBJHX9L4/2qQOHrdYcfkvBso+AVOYB+XKttGWm8B7GWAOWAh8Wu9jcozfvdM+wv1nhLK+JdScTPVz3eLRC4uwF/K4K3Se77NLZGXZCozEQRtyc1P5+WXN/uc0hTk1atMW9E5LLFVa0qNKsxEB/i/41C64SFYcNw+Z3BHH4u3SE1rWUNZooMAYUIzFUcjj1cqCEDhBNoNhgrkY9dDARd3SAhXrZQS+1fE7DOYS/a0zlfM6NT7cfuQdsgRMWSuUDiko5bKjZgJXWc6c01aBt6MFZ54Eyof2/5LPc2drFnMBiYRr/SrDsJc1oDSNLGRvlgPoHDSxunH8zx1kbscipSvwKVoEAedyYQMm1u6JpnMD0TOiHl8jzf4f6j4sVyXATv5j5siP4WJRTYIAUOCm1+mAdCfekPH2tv8jutdT6tYkO3d/UjyeHJPK9kaFXFns3Lrw5zjyU592c7fKK5wSdlgC4faW7hPMSKDN8G4b4dXjsaccj9RYHc56sjeMyPlGM8kSqkyTTGWIMS7wLoNmUEYaw6byDv3M5PE7HOyWioONrziszFB2D1Sxzr/yDQ8cfTq9x7kxRWKoINSE3gyOQ63WS5trW1Z9VxZ7rC4ziRDPB0okPNYqeAWHVc11vzRyzH25d0/gkV5TpQwPjExSYPXJ4MT1J2nasapUGedlZMvg0mlMR1AjlRpx7jvIAu1v4+jW+/2tEu9v4ek/VV8mNWYOfvhtyvi6KRWzT2ZbVjYPCj4NblSNde9NLgNI2pm2Wn45S0mGnA4XjAUrXCjfkp3l9c4FeTbd6mqcDxxgY3yiATLRO+omW7p4uMF0cxF4YjNhTdbicy9nKcCcZYEANksxD56ADNag6UPMwSyWjvFRrbT3LT3qu8vbrMu8c2edv4gMMCg01dPhvXvKAk4Wn6nI8H7MQjorRkQrmD43lFpahgb9Bm7CxwSUY4VpIcikiFkbF61ll9bJAntb0C3dMJvWdiTr+Y8sW9SVaqBjYKP3X25dG4ss0TIRw7VTWVmJnmcyilOiXm2xu3JHkbaiGPYYPbUpvi3dI1wzHzRzp37WNEHupgSmVRjPdTfDOao1s4lSqaAY4mnJCzJ3MOQFVPJENs4GEpyVOJdc3HpZzH9h7jk60unq4YCAJIqD5uy2gqhfc5e11/m9ETmyLAY1dpRjWdqJJHFpOsPB5PJA7rHlSNm9WQ6Uy0VRV0j5cpHRo7s31CSn1cdJ3czXCy1AmtfCsC13XRcIJS7+j+LRU17bXsD8mgj5SrLKsEoNp7Cbal7R6TX3OWsd156fe5p9HHS1yOBK6tvtwbXcArCp6aednRBjUbl8EoDIJOmBmcnNfpIQ8g4F4RUDB2EwE8x2Wxlp2mRWHp1/x3Mf8nlSRwzsRRgGUqksNHIIyAiY1vKGv9ZKDJtC02C2QTsKRax18rsi1sVJL/iekhjhq8EnKP5uv3aDx+yOioFBbzVXqC9E93Sgn1d6BiHhs8rZtK6POCzp1RkfPIXxBvxare2RhPEx6Mb+bU/G+wMnY7j6YSlkHMUx2Pzb8/cd2vwKH3XgUJT408RgOB9e3Av0+YLvpr45Jx8HXzxW9i7vvQ1WsTyhx2nyJOMn5xfoqZsYq3RR3ukOeO+z+iWvs3HNn8Or8Yn+MXsx5vyXvcXpXMVQlFPUlfJRIAtwUC4wKuFm0G0YhGNCCtZS+VFCOKIR4jFzhXDe0P+lS9lyl3fkyx8xNmy1e5pb3B61sjDu7lnKLBSp2yV7Z0rc0hbZfk3aeKlHYR0dH1l9VOdammMh/VNwdS8tsKssW+YKcENMXjWW27KpdfK6uvbRUy2LPZW34xn8LJGyu3y1DK5PDLc97cqHsto96SK/Cc3Q/QzKsdHQal0PI0nrs61LKCvEkWID3kVkl/XMUMd3FbFk5TmjT/QTjw4dcEIFQuNsmURMwu/msW954h/LOwGro/l/Z0v0a2+kVOCI2P5c8yG96XXgErsOtoRcFGHkJGjQ3dQk+tDGG9jgOonKka4DG0FdMOdG9f1z0O17URqyt8rqXz/qhtG6QjE/PFv1yTy9h8KRTz1QYvGWOFdn9t6ExWOGLIhN6e2oSisQVQ62uu0FOHfn907Wv43JGoz9E4x2DjJ97Cg1NJGwOaHzjyu/QGE9cxPceSHBcfT1BhcPC9XY3zofoA2LN5lcCg6vzAnHhtgzE/Mw3YkUBDySvLIRbBGmcADQPDlADf92iAzj04ZxQSmqqGxDa7UOIf9Lhz/yBsPza1yUeyLZylN+hZBsfiXUUueTgXvvdf6hCAYKBGd1Rk5LjY+/tYLOFhnRdbOKetQUE4ibZ2WP4iUn8t2O8MZnEE5G8MfiI7RvhWKNN6LelrAzc4GAQ9xkgde8wGvoVfJozR+udxCiBPdd7Jl5tv54H4Nr44OsCfdbeYShI+puXVW7lCS16X4R7JxjOUV75A9Mz/hej0fwVr/zPJ5a9zW+dFPjh+hZ+vBtyQjOg0hzTigkvSuenmDvvJifMWRXIDg5kTjFr7aCW7cgKPM8i/T608QHL539E4+z8x2v4e9bDHRD/jUjRks6x4Zq/Bq0nM5ahiN5LR13scV47ghuoKi0mX5bpJay+iFmCxGMFyQutQzN1lJAAQ8zAAbIF0BLyd0r4AlAVtJVDPK0+WTTxf0xls9H4A5drxT5U9UWUrlRlnhi9JiW5TY3eLwe9VecPt8IYPwutk0PuFxjZuf/mFEXpJ514Lu1cyoYLX562cM4oGvLWwmktgz7wjqW98E7/Sigw+hKYN9bPzuOj/AeGFmFc/Q/iVHb/YsyvNMW2RaNC8NqPGBd2CTnlMzMsgqYWmDfxeeUigFbJYRRVY4S6p1rX6pfZnVXRP6Hu4ih/yccRhxT4qj2Zw7ASGqp7vXdXWIDvS1lGQ7nW9HpH4OsZa+wTdcaHjpObnqoKQP/QrljKmjkV/l5avYFk41M/TBazkPnbfR+ot7ime4yPpOp9tXeDTmlZ8StOEe9NdHBUsSenOyPv723Q81QmRQJzi127XxpQrEG+8ooKN3T35Cbq+lCOVIsSZeC/QcITXlBwsY/Nc+7NRxaLafmtjQNauA7A5J/FbmqZ8vLXB77cvhqmCPf5cVDLUmAP/FZXN6V5HKqYtPBiVqOO+ypMqP1SRh+eSthIFa9r6WOJkRftnVK7xVdvehRhPf6yv3SrBORAnG7+YT/JE43pCMrSQghvcdWtYKvS0JpISOFo1CNjwPW2w3nlqIH32tMlTjAdHndD+v+wnfOpyzlQj4cDcQZ4QmG4uyDkdfAsomTda/wHl+gPSv89R9J5ibOcF9g/WWIh6umfEoFFxvimDTVs0B/PSugkGksOrWZsn1cfzudL3rWPEo0Va2y/ChR3KNSXQhk+RSsalxtaTjuVxg62kQSW1KMW3y2VNr4TJquCozr++M8dbJnb5mdGA4dyIfGGP5v6K9n64WdOQC9GAGHskM8NlpD/SNUESLL+2L95oD3uO5ajACr52qYGF0ns5prcd40yt32R7YuI9OKn2mdZ9PLH8T+H4P5f3/g/gyH8Jt/wu4Qsrlj9BWJ8+qPNGZHsfFyEtFsJgBStTQGF3LE/TbWoCaUBoyBu5jgXouZ63Ph7JQnefJoTP57XVqgCFNCaXVmwLEMLyorSqdZg8yvB8OZcSImbh8dnIYjitsMxjsbAd9WClj1ShEiHmTUfblsqsiu9RkyTjIEM5ogz0x5qbODxfFJ8Mjg6/kb4xUH01I9QB3z+hY/HXXtrKbwW1QXqd2watSSb4xSb3ZxA1mBoAdZs/K4pQHGk8WrR4VHkHn7NhY+X2qs3FP8bgl135t3T6p0K31+rYOFw8PXHi0zkS508WyzXCkqxB1FMlG7157kjAfbt4XwbSm34P+JobVdS1WG8zK8M+rumPeWBgM4/t7T098Zx/uboSopF1JcKaUnnzvxd3lHSOQs4mryO6hbTYMpE4sXE7Gl1XJ+aft+b3SMeeBkjMyDbw/qs65/rS5V4Rh6nSDjEe56wAxrTMaatahKmPdUfjCEDnp0Y95mvRjZOiHWU0FRkYYC1D89r8CqBLpJWyFp/daPI+sWxC4fV1nf18Nb6Dy5O/TLLvl0knbiCLNJa0TRUPpZcj2vLUkzHM6HwtxbsooOiWMRtFhJrhFRn0mQyerzLOxPsYzd1MNTane0vqIg8zWHvoRPcmxZCm+H24BW8uKt5X5bwnH/BuYt431uCX2z3eVb3M64tzHNcU48Y0YnxK9NyQMlyOaY9JZaX4L2rlK9YW1BACdW4GFPV25ioyCSmbr5nNSrKoDsLz1opKX/UcljkMW5HhyKsYeQ0Cnov5fe5f2z3Ab/F2Htz3f+X9Yx9VZvtv8cX2B3C+4IGxX+BUpo5k3EHZ5UVoyLjbR9QwWCGDMlsoOjPb+xGhno/tdWTIWBkNAJ4vO1l25SvgyMCGuaGbDAKeR49MrI5dVxsbXFdKuCgGsqUTVqgdbS+pnFTRmPy99g8VakiMDc8RuJ7rWNGEKUHpStVVFUxToQrqK7v8b7DSr9WNMC+24iNDR449bO3cXwdcByfGh3j+O2s6dMq5FRuxvRamdUoh9n7dbJ4sKCyVYp4sM+yNPAYDzINaO+/WMTmRWoC19FDYmiYMXFZyAeFyvRWmNr6nq7HbExt8nLO4eoP+ypCxHLT+/NN73cbYVZmsxPM4KnqCGYIhGCA87lyKINA+IeM/Fud4avLR5iYGcdO1mL9MZlASSNsgHZo7J2GgdSRpA/ujfJJHB1LCl0THCypdlUWVm1TML61jY37rMGwtB0cIBgDvGyAsH4u6R/DSBknzqUOF5RBWhMRDDsjxjEv3zGNFVcHReN+8qtSAPHGvsY9Ho/04aeokqvl+Ms9Y6ac4b2Q+IpD6hoLQ9/81zAkE3jw+zzfrE2wv/Ybk+2GqyV+H/f9nqa2E3ryV9XSRTeluq2oyPkqI5a0Z1WwpaX2pHrBLwVg54joNcH8SE8cwaicwJpkejEiXrqPu3AOiKxru0hltc2d9gY811/knYxf5L5qX+X+0dvm76WXu2vs+nYt/BusPMSVPP9cYcUy62lhSo4o+hwWc07LlXt0SZMwDcrAsaNtUkS738hh7epeuUNlKuiyEMsI7CYWNRgxQbbBByGicnX2oGMevB59eTTn9UsrnN6b5tctLPHRunM/1ZvjE3gJfzKeCcni+7PuNsk4uev39kbGfoddUqFZKEMrq27M60YSV0sc2SBucw3Ir32JzulMAABAASURBVLXihJT3cxFfqdWBiiImzotInWLPROqc5n2zDPBYPG912I8Amq6u7aokKh6bisAYDDRWDjEPNRWKAC8A4Kuq6/u0we8EmC6FtCf635dQNrHS2cg+qnnv8rIalM5l76pB+oDs+pgMxkrqHIB54a3DdBesqJ4OeYqkiMlzUP8gy1VlbGLvZsC1EXnriMVeysYUvv3Y99uLeTohAHm4ng8g4aU3G2kmcPfLPfaOlrG0VGMVUTZ4KamHhAwBH3tcMl7fY8P19MhhtcH+ibaSYuaRb1C9w3EReOtDPxq9ZHCz3BQh+ZxzGDZK02kQcT4pLL36W4LM14uqtaUypSJysPG/VfvKMfNObYWJyCkG/busY8tgR1vL3FthkWXkNy1tvAaYlbqhKVMWAPC0QAwbvW7B00LrWbbkI4KeaSrnKMjAZX5aPqbX4+40KrKW5CfV7F2WIVnHpBPfeBQ+8B3ZfCPi7oUGW/G4eHmIxtgtjASe8eQdbDUP8bjOn6wjNrUW3yZiPMmIGxkO3XtaHaDssJDX3BaVvC4qSLa3aepikR0gWhAjlt5JOfNOquwoyCa95Dm19QhHeg/x1vwb3Bn9kDdmz7N/qLzYxo+ptp8mTy6SSPKH2ebu1ia/1NzltnRInOxBkRMLbGJaGv+0SlvFxmDGyqC77kSnZhtlYJ7XzjMpjpkTDEdeTJfBjH8NuXtPiDFO2liYXV29qJKqWKBinL3PyW72U4Q2+lqBrdjv6V2Hf0nGx8G7WzgO4XU7VkYxk0woJU/LlrjusE2KGeasY3IVsQaQqSPTs6Wb3L/puKL9VNeE8BaqpwBWzOB9NTZM34TqGCNc10XVc53qZXI97lfDQk3jkNz1DRS6FHi3oSmGAaj/HCFaGF7gQ40uv91aD/Nwe8PfzLb50PwOnh7cP6391g42eBfz5LjCxPtVx9ftSXF047B/6cM8kP0Mn9I88bd6+3hgNImV0uN4ZDjG6SspD2+3sVHaK9mYbVi98TdwqvV6/Gu9nylvxvUdBjepcRTncizOcf1cyuj1/VA8Bk9pZMyvxZwEEG548JDpfrEFJ3197+kqI0RyzSU8dVlXNNJTMbA4GbncV07GRqX2uq2bQx3f5zG4fDGf5NGuFNB6Uqpl8R3LwrqV6FhzVQ5oawe1pK2dlSMDg4BUAe/7vm1d8xTBMnxE+4rk8tUo6JkBxnrlyNSAaV6Eh9s8JtGt2oRvl9qQO+/9BESrPb4dXQBjVXB+x8vLlhemS7qMbATrivr8xvfhA7IB2T/7xkX0uKKm+RNUjX1sJxM8q7D/abX7QjXgXNUjl5FnjQb9uOaVaoyXizEu1R22JYs8LRmkCaWMHzokdaEi/Y7mqFolcSaAiccoqovUW6fg8jfIu99htPU4w9FL7GmqJREQx1OS1wIlYyRpzW3VHncrafi2RsXNcYxwEQYQU2qE/thoPKAXdKDBsEF4UKW7nmBBn1QS8EUJ/IgUJ5sSEnq6oLFi3bD3NHCIf8g2Ud4ooLQEmqlzI+fiTEHoSwbkZ77ttWzsVgRvrTgn1f7nh9M8GksDnIBxbmBSsC9j6DZvILcx+uENe0bP45pyE6WkYWCw0YjJDEW/TuHxWGlUBSVy/MUhbt8G4nAwFxovxRp8R/U9p5/Q1mPRPbPjJZ7HdsoNwlTEiicQxmM+qnqSB75Hu0ERXngOzn5NwvhT8HTkkraeklz4Eid2vo6fTb8/2+H325cEClf4dGsdZ+xPaNnQirUoOvwFGPaafrLSxvRwchOfGB3Bme0vXxSRkstJTRK/vNXBhoO6DOVZlOxKMf9crOBW9t8dzvBb/X34GQc/D+Dw29M3A7kN2KQ7sptFWhBJKIVyJt6ahzYOg2slRpq/WwI536Die+5sDLRikoTcj5cXvUR8rU1VIaMmG0kh7P3dntqYLS6KzgyDg0HHOmUZ0NQdUyrqCukLN2vfnyX9sbFJRJjXvuat9J8FXTMAGwBcMh2PVNZUzqpYf2WgPS0PPpE38QND5u1djT0WI3k/OYMA1qoaVlK88uLo0tNJAfjdxfOhnqdKx5IcA7MjuhA1STewk7OtSCyBNrXzDfX336/3SOOM4cLbuTLxDp5v3sqTRYcniiZny3F2ypSucgGDqFIyL2JYlPxE3v9cndHTNLuQrVwoc14lZW9yH3XcIoqAkQamRGLde0b7UoRoi90koYpEQHuBMpmhLBo0RyXNqiBqNKFswM6AqKhoqO48ETfJdu/SeO5p1FyX6X5NB2Nka+xTJ9IBLmpbqZjZUiwGV/fXBSk2VB3hcPW4GqHvI5WWyrSKj8UEHJadATQXc528G5HvRKxtiSAzTQK1AdroHxx1cKhmo9QdrPUa+Ak2P8brZ+cfZolTjcMBya30RvAHqkM4Yx5CXRu9ldQCtKeJNIgbpTk2Vhd/d9+4tKu1jOe39j4GnxXlLAxmIVOvfAcd9W4vL0DLrquxsC143KYu4bcG/cjowXmwN3J980boj8crmSAvwFM6cUbGf/EBOPd7AoX/FrQacezCf8195/8Rs6/+NovnlQXZ0Hrx3tMcUfG7Fhk1/l6GTqFERJxiI7Exf25rhvwr0oBvA7qEoxoXy+aMzrnfk5BfjLBxe35tvppPBoHAe3nCh/rjONw+WWZ49cYJLUdd7qOLBKipEc6AOxGrZgPoJVYCHWgKYSNZzF/mRDKUMexiw3Byz4lhG/G6FGkpLrBhGyAWve8cgdsw7w3aZZ97ORN4uxhJCdR0FtW4ewza7s7GrTkq04CPXbQbnInEiNiPxIuN3lGAmxFuIfsIxTLxvb7HRaDu3zr8SLaNi59kDaG/rzlq9NZGn0tu3noa6e3eaZAuHYlHGvMA07sYl9gpeIzYXkyL2sf0eiv9+eGg5t9tbJLECVF7kh82xnlsb4Jn8mm2i3miaoZhlBERMymbao8qulrDb0QxiwLK6+whd0dsC6OyselgvEXUZJg8Cbs/pFgXXTtPw/BVGvE0SVveaOIY6eRxWk1NnQU0WV+GWO9RtfoMWldolJe4pb+nOiOOsMnPVJd5Y3uTuwsxa2wkSo4DVupY21TFgCBDwEW64TVtG4TDH6Oo0dBIGgRkAbR1j9qip22usq7iYzkARAsGlA2d8/VE2xEadKJ5WZMHdhUCXmgFBQ511V43TzAgrFQNrNCeL3bFLCta2KoJe3Jnr2lrYh2LAM93pxQpOGJoHQbPmQ7JTWfSFgvaWwnXbeh29R8zJyX0uKzMYSzTuiJlypHBadcKjr2YvUVD2icB2RAwiF1SBRu+PcGK9qU/4bzzDpIPISJ4CU5qsI9p+z2BwakvwbMChue074d7zmvrpKXo6jDECofH0n8Je8tAh/llHrr9ixB4ZM+vOSfSCZwE83nt+/v6HxxNYMP3SzWYLgOy5bAFT2w2wwNe6H5/+5B53JXhGnBXBIjIUHMpp7fIC4a8i/kmw/XDTmias7z7aKCtK3nYeG1UdzYGVw2jjvDUynSbtwY1LItISuXQ2m1q69UAe9JFgURvT0rnsZlGT93Ef8QKbGDo34SKdBCxP+ij+eEowBHAtq7tqli/cm1dz6DgOq7fgeWZEb/V3MRPWBrAwjgGQk7TJL7Tk7AsV8tXTXiMXNIKymvTy1y6MCtvbeDzlMC5I+sMivBDmfJNKraVNoqUU/6Nlgj/8ysDJrVE+P6JgzybTnFSUcDpfMQZBqylLS4kMVeKIUU1wa4M8Yrm5cJprkRtIl17fWdEdkZCTXdp1Ns0emPkmxuM97QuuiHULwrGG4fpTfw8FzrvYrfxXhg/AWPiZwajep6icROt+HrqvbMsFad5L+scSWoWGm2WoyHXt3v8wjAmvn9MnDTzPNfSMiav04BkO4uvK2AeOtQY+YzwZkBXa5CqwYmJIfg+KRdWNCt/oiu6NwhQuk9Xxy672m6qeF/ne36meysF3+ticLCiq73FZkGPGHsnFydg7L3s4b6YT2Hv5nDWiou9v72MjXT8drAHszfzVGFc4DAlUHAiTF37MyejN5AZ2Z2gsxJayPc01bmwAgtSu10ZhqMUPB92+5mY4z7cSKo/sYrq6S9YCayUPn9RZ8wHby9p33yRwQVDtUH6vI/P6SCX1nu64Gih+w1Vhl4srW2oQQFB8KTiBW5bwIiLvD1/rarSW6QLPKZ9g4D70bWTz2QCGZ27oHJGRbxWNAm+18BlI2vrfBNmpdgrAtk58STwIco4rRAVj9P889hl9NhgYg3O5xUm9zSvzWXsNgp/Vffs8BUWR2c5hgVM+OfpgHkYAM3eNdL9NjgDgvhpcAh6tKHqpr2vrY1dbPbKk51O51DF8kENwM5JLMGOyfrpJKqnCQZsG7/58zO6X84w1FGwF+SotvzS2rVcRwBvVQsJzxDtSD+sLx6XHYm3+RYh9+EEoaZxXr3wT9ctd/8Uj9WRgHXnnrE+iwdlH6bNxfSJDoPqF/NJ/uVug1+5WLOQJvyjhYQ6qTTXH9Evcpp5xc4Qvqtk4APxkCeqKb45lF4PJnmqbOMcwESqkKZ6hv6uwsrhGkl/l9js3dij7D9HvzzJdrTNeqPDd5ozPNZsci5tMZTnp3iJdPQSSaSxRDtExSr17suwdYZ4d4tkNNQ0YcTBbMgbZgfE9oAu2U01yzeN8C/EeJDmlYsVpCNl8VzVaO/EyIlkgDPKWJkGqmXDH9fWQnHZ1X5fxUrX1daCcnG9oY4lV1k5+F4xcPFoweI+MVR64ijDym8Dd79H4xzTY+b6jTCvNHieGxTsNWNRiyDG4JDdytaUNVugUrag0C1phTxZJ6oxiHkK43G4Lz/b4PsXOwUnFoYcEfpawQ0+SOGDZ3YFt+XttSJbDcZl4au7AHoGEF+3UcrxYwU3H8wDF/PDY/f5rhJk8oiBZt8TpyHB5wRgnozTiSrCk3UCYdyH+WfDlmPgGgi4HwPKU2rAYKAmeVr7zsO8ou2Wij8CVtyvafBW53pEOJJzZj7b+j5+uvLY6LRkInAysDoM3tMgzFNHVgLUJ+RtzP9Hy1agL0wVDBAuGsuykn530iXoyUCeyue9vBgLmJTTeTi9Hf+isAH90R0R5fFco9F80n4uuqyPn2p2+R3lSj6ipOmdBwZ8qL2DH2jyk4XBwO2oDAiOYK1zJzQo6RJ2QO+A+xe2Ax2+Z1aKtjJ+J2hlZWXy3YQHzawn0gndJZcpwTgScLJ4qP0Lj+B3HfAPypz5LGx8Ez9c5sSxI+BPtrqYvnuv24XDasHgJL72zsSqB6eHKY8NSv6xIoElLRH+d1p+azQzirQhz90go0MRTZFrirBb1zxfKplbTvL1fAZ/+efuoAl1h2Y8T5mNUTTHpIYyNk0XEoXw6WiFND9PO1rj6GiDJSUX2/EMVHOMBlKu4TmSgUKr/rMwkpL0n8ZJ3iTqkWq1IlWfc/WQ1yVbxEZJP7zx0eYWDnOseH4gZm2jAX3IJRAb5KwUEv1zmGeD/OkymugSf8HG7f0pVUpBc1jgAAAQAElEQVRVrGwXtbXBqx3tXf34usaHeGVB+gsc3e+9jT6fHbuMs8euKJXxBntszzXDqsQ5eUktwRgMunXMSiLLs5e315dwg7FPvBHGb4fWVaMnU51UMaM8kNfDT8Q97LXuHDzJ/dHLfLS5Gfp0mOiowODmx2pXqlQMFeFSbDbkodfFRNkG0g88Bo9XVfCYDQb2StIx1H24Xop83Y4UI/DGfJDOB2/saz1dH6kxK2L7iPCwiZ8DcALQntggZLDCim4ll3wxyNrTTereax8FcMhOsdFfAJ7XBYOBIwD373t2dM77E9oapAQmR+MRJ+pLhLB36zuEJyov/ynh1W4//WcvqPV94hR/t8KDyXH8vXsrVQPnR7I6l34IMGxEBooNGYmfylx7AD+AhBOH9v6SzWkZn7/Qw97xZJlhAEGyxPqxKZrMG23MS+tfhxqDk43tEwKC/1bJUydRP5ZthvOzfnXafL5NN2nqi8SLeevxCQQ+NLWDpyd2WlZ8A9W69OWhagE7FpfTbTVgHXFJJERHJ9ahuXdjOuhLNv7RmVe1fQ3I/HyKdfWeeoWPxacxPQYoR60MRIvwQPgXIi6D2PXlFv+qu81NMrp/t7/BdUrGDWV4/h3AeUUDJ1TeEe+xFCk60O0vlBGn6nHOK1dAfJAku54qmqWemCRZVIgxJ51u3UBazjG2u8Vc/jQnth/l1sEzzJa7NIuGDFZyyfcE5D2q3lnJ6DkFylKIgULEUogb75JFCbNKPi4XNXGnfwrPazywXMb+0I405ryosXAEIhaYjVBnQlh+RgqwVqsjnxBie8OU/toAjISiESPyACXBVKQjWAHVlpnkeVk2UbO4VOBQykbnvm14BiL/ApCPdWfINNsT21sfSUfQ1NkuQYE8FQhA0JTEtUrg9wVOzf8Gval3gbwN8lhGfN0hpmjgte7PRYSVelfIaA+3/jVODJ7io8kq7xYAHU+GODo4Guf0xIvwcFJDg6nUio3WSuZx9XScqvjY2WiPe79OzGvwtwhwtOHaPTqNug6025vrMonu9cfG39QJRTJrdRL6NrgO1bfHfV+6yz2dPp03qzF7uPfopneqaGaDgeGQ9t2XFV9k/tQQMp23Ufi86R3q2B8DlWR199ge5jvqNyyBCRyZkEGYnr5CCkcAsQjvCEi1gmJavHqwQ4ydQUYNrjslQpx/8RhcfM73u9iwHFprCuanFT2F89bfBdDTFJAdwHSZF7va90e0Gfic+3HpVD2ODX6Co4oTr8nm/mybTzTl5TwPVxSPdUIsRPdyE4FfH29tBJ3uFJfADkDjbCKa1Yenj+7DLMJTgbJPcBym18lK8yGVoCwz1WdGfzwu8cH8sr34KUsUGdy7+UdXnVYqhVAzJKorOvyQlwHo/nSHn63X+bQigevFzs/Oj3F9EnG99Ovuxi5/o7HBu3X+Tna5OdpkJt4mbZXsNUfkSZ+6WictZknHboSlO+DAXXg1i8ZNMupN4t5zlLs/ZrD3uHT8afy2TxyJkKQBUcbIKwH9FYH689Q7zwgHBQKDlzSkDW5KIo7HFbGfnpvNz5Fz1bAQz9gEtlRiMCKbaVcF2MJrzvYCAQTMJA0Yh0Et1ddgcPH9Nhhft5Dd1kDXVddgYwHZ4wfFqjJyIjylMMJ6PppFdQiHHeq7Xxu7o5JgSLLhtRcbWJGc8PKyoR90+eJoDifBvOTl78YLId++X9EAXg8WnhVUJDC8QPAKBgQrb65jGYB/G9BAZ+U2XWFqYMFbMRaUZPFbZIelYbIT3qCGllTmVbydlTW6fXsSnWKf/pgPHr920biZ0I7rGizUTFDchi4MLKBn8XP8y/lLgRdeEjTPzQeHsFZ+fK8jAXu9t6ot2SYf0Nb0aIjYE7aBAyren9DW/asLZrQvB4KKvdVdjT0cVYUkWKVKDvFbEqIN3gbgcTeXr/IunQ86YGDylMmRoPljL+6ykr5WzyDshKvv176B+OHmG/lyMYOTtgYOgxz2/GdET0vlBhXzY7+2s+puvMLTB+uclxfXIoU6lRS62MLRm9+WdNTitx7vm5LRmY/mie69xuP7Up1Xc6bRTy524wl6YrZpNag4J+B1/RBdxWKYZWC5ueg+WRY2dDZ0MFAxnQaKQkrtiM0RoZOEdiBX/oLZS/+S31G2/f5D2yBWzC6W+KUn89cA5rFEoz4fuVjg6cAn5id5Tzvj5zo5d3X6LDcG3JKMeJOmCscVmh9UFDBWpKSNBaJxyWT+XVSz9zPc93fo7fsg+ZxAoD1DNBITt1+F/mXYW6MYvirQ2KZoH4RxhYlj8zRaUoJygjhqEpERFyXN0QXmNYVYyF9lKX+BOBjD4AzXBIuRWUaGDdhKJx54zmbD+sxwNnjlR4sWj2yPgWRDpQpNFaO4EdCMy3S8qbKuYia6no1FgnZ4NxeV5LpkRbRiDUWeFd5PAdrTGKF1GZ/z8Zf7HYJAfNLtacyswEOr4/h5AtPnF1wcrfgLOaxwDxdjeCnR7yb4+wweja/DX46xNvlzYKS38RsErOwav+ARK2kuWmajCgNR8Aw2CitKqgHY410DE/EZv8U4/0FIF1R03d7ENJoPM9oR/4Ph6hJTOk5V/LqpNoFvnm9aoS789xqfphm636G1eWTjNx9cFqMCA+e9LTHZSm8AuFeNqGt+VdufVbEhWF5SQlzH++7PtEjP0fnOYiXUz0M5lisK8rgNcNdyHeaHjC0YgM/LOHrJDDamXF2YpowaJ4TnJEPveyrob+89nd1EPv+L+JXabuctYSXHS40Pjjp4DFYJ18cGJczBxXwxnQIBf+2Zgc6RiZ2Bwcb9hSmJeeRpRv80dlgnNK+9P9vhY/ObLL6lAAOJRODo7a0yKE9TM9HpPkV2oGWlSjmj4rHMSr4+TzYPBj6DlotlrKiQ7ZcI9JnGHdV0/92/xHmAYC/jAnzzanRZjvI7dNb+kE+31vnkdBfT5T78SLfBx7+Z6RWlpOjzu1f6TCcxb5saYybOada74mWfA5oiLCYtFqqYyWIkI20QZRpU5x3kS+9gY+r9rLXfyaXW6+mPnYDOIaJWA6IJkniSVpHQ2LtIku+QpDfDxNth6vUks2+Srt9Lte/9MH8v8ZSSJomUck9Ob0vJpO1vE+MkT2MaM6xXxDAArDSVtqmKPr5mQ/PTZxaqvTJburCi4q0Bw/XFD6RXPKbzayrS19CelX+o4ytgFDZzHB5Z4A67mxKWBWSP/uBoAieabMQ2aG9FJaGMqw23ZUBxX6LV102bH081XV41MGgYFH5jdxE/SPO54Qx+GszFffBaWEghlLJiWZhSfCu2PYPLnJSkm0kzbfB+aam1jFKwhNDXoLFwN/iaPUdTWuw20L+xI+BvO9atCIjxY6zLOt9WyUS8IxDRHfgy0rmumOgVASuYFWr3ORajPZUSG4DLYlxiw7AiOU9y/5Ftjr87Z/F4wd1v3OPIXSO4A5DOhCKgxf/U7+xCyb0Tu/hhJE+tbFzHFE5jOix7ezMDkDP+sYgUCIXlspGEJZ7Yg/k+K7bntfaeR4bPYeA+wUZwCH6mwsZlx3A6mgrzbMvQU7RMdHQ1vTGA+FFhxIJgXPba1i/ZoIHJumA9W6kaOAJyvzYeRENI8Nrj5qtXZSBg6lCxJGB0Dmt534jOQoXlZv0yKNnju/8zai8nClGMeeko5MFRB+cjHq1kDB2FUl7lsdw8dstzS0T3Vby13lpGym2Erxvrfg22peAGDheDqKIovwwWIgFNURxJzkpmGTUGAY/t3kZfhtrjvxYIjCUJhzuHuKWY43CjZLIuFL4XjKId4lZXnlvz3HiPoogo4phdze03hgXrw4Tt+gaGrdvoTxynmn4ru1MHGTaa+NmAZPc0DUUPNG6mmLyLct+vwsFfZrT4S4ocfpFyQsslyRKjfMBoeJZB6QjAIbDCLDPGD00gJEXtIWXKtG54PMnJifBgZkWskyndNSHEBTEoVpHucU5bM8zFhl/q2GVRW4OA5IbrSfHD8ppOu81jyZDZqAwK4wdYPtFb4A/zyYDY9hpWmKPxCPebzdZg5ZGO6nYQj2gRvJOnBydfyeieSfDjsV/e6eC18PyliPzJCP/eniMDT1s8jieQe7YROwpwcYNSfofhVih7WyugCzZsC1pCDm+S+dj1XewxXLyfCJ0MCH5N1tvj8hLXvPIBEX5YRYkb/LXpV3SDaKcj7b/h1wg5i5as1WC0Jy+nBJpDWSu5Dd8hpY+dIP144zx/NHaWjze7WKlslD7/0YUtZv07AzZ+G9drW/PQYHtfuouN32MLD8R4HCMRYgX28wgb3wQnA30+EZNdTIsAqdP7Mf6ZMBukDV/Uq+4PMG+OJzlu07yygVlu3SphgirojcHYRmlAdvKNVHereYSZiMa7O3v4fQk/Ou3pjoEmhPiNDeztwxN7NkxPlTLdNPU2cjksG9hiXOBQ2wBlPrhkSE/Uhemwc7Hx+br56G1OxMnXnmo1nQYJPzYdVgYakpHaDg7Q+muddfGsQqxiTYhwXsq8pTm3QaCrqE19hajAx5f/lDt3/or70h7WW9uU+WJaj4hP5k9vNOBbGxtEScpoep40brAQR8yUBXutFlHVZmpLY6hKkmaD9uAIE82C5WjIwdaQ1vgajWKS9vjPUmf7GBv7AM2mdKcaY7R7hSI5BfFZynqKteFhvivAeCK9lXNlm4GbjVNSRSPp9mmq6goxHvCYY0bwnDtbVq03AdJN/Q0GZhT1QDyAFYVRGBUNFG3VuKBiw39e22dUDAA72u5TmVOxwLVRT1DBipZIPJ2w17ZieH7/wJqM/nITLl29biFacY8JILzf3UvIr0QwUEMTKu63pa367flhEtNjOlxO6vwrKgYI0+HtFsEDHIuHYesQbSWeJ4SuylB3p36WXnYQz/9C4kiGYWV3OE6kAbjYQEs1ZC9daOtzndsJ0YTfHXcI6S+UWLwf/P0FBgF/zdS16YajhFJ06VamtN0vgJj/IPg+CzDRSfUbEkxr/wKvPNxbnca5iRObf87dG/+CI+t/TPimZAHER9J1DAw2Fj9W7BDUxasqXKf2Jb/js3moY4W8P1nD9e7D80aBTP8lgmftKXl0Tow0CPicAcBjs17Y4KQwYT1f4bK9e1feHP/TykU3mcV64TIXlVjpdyToFSWJ7YGtKza48JuHijh7z8hjqOvgDJxkVreWhe+1N/9Yc5P7ovPceeWfw7nfg83vQDoPNkzzU332Gvuw4S6pPxu0Qc3A4X2Dk72vabCurotWOxbT7GOT7Xs9tfzzUYfP59M8qIjT5YF8Ql7yfTAuuTRV03Jykb0jVvGUzol1gXbtho95taOkqaOnDYGB6XVUpYsB7LRdUQTiVZ2uQHE2qjAgreU5P9pcJ04a7O8cYLeqOdfYY7JusK85xmBKqFNv06/2IF0RRy8wW11gYfclZnZeIBlcAJlD0t6nqcCIqllTZyJ6bJGo35Bcr5AMTzOWvsqeELdsdCiylFGyyyDeGdP2FwAAEABJREFUVd1U908RD9pq20qctHlUc2b0L4tq7p7c44gykUZYf/nmyihlRYa/5sbPqdKuipXZhphof11lW2VFxUw6r6364JC2t6gYXyRHbIwn5bW1Xvq5/gy/ubPIg11ZtBn8nOppXMhoDUQ2fiuHn+Omp2tSFv2VkeqvwUdJUdRmZ6yC15QpCEeHuIiHWICmowNLcSllrcmJQrGArKRnNC61ePUTqbI9vbZ+KMdLcgEAxB+Dg1AI5BHDVMDCNxAoyx0ys4f+ATiaiNWGFVaJsPC9B27vGmjokmlmSt2pD3vQ0N6ujLAvBtij2CCtUKv/I+F7Af1OwYa8sxJOnP8D8FOEBohXP8Pdmw8Gj3Nk5xEW+0/g+e/9CkE/OdvlI0pK/bbmpTaqzvBVJYjGcWLNb1+GsNqhv4CEDdEyVNk2s7S9Nj7Ptx35eIw6bV4YrD3N+lz8Zj5XHZXOtF6b39f4UeZZIfSEmO8Eqvl8ssx4wr9Yc0YNGJStO+5rWseWp84/sdnELzl5yqCz4LHLk4Z1eH+Xg/nsYp6qWCcsu4eKNg8V46F/G71BKKMOTXiaaiO30XXrGNPh+1zHdQ0Wrmuddh3ruc8/qtwWiYRj/bFuW152OtZbs8c0u4emFM864XJFJ1b155yigtWvgKIoR0xzAqiTijQMQua7I5Xj8RBHvO7v0UHFv+5u004avGffPDdmcKum4MfLSkk6tdc/x/jOJihUT/bOwM5pUkUZ6fZfy8B/rPMrjMqcqtymFBgM2teRLPyMogbNOeNxGuVlxovz3B4NOC5abqh2mC7P0qQLHXnmudfTmnojsZfKurRwmOJQ0ijeFXL2ZCj2witCMCw00YSLPe9Ig95R8bH3x7WfqZhxZph21SSYiTbWWZ0wUPgeAQDf1fHXVX70WvF5FytGChbGbFRhoeV1BG5TvMDtT+keOevl+RF3Tgzo7caEftyXaTE4mS6Dgo+FL2jrXzEy8zMpiZXDiuw+PF4rrjO2SKB+p34tngvTEPV09XNNAa8Zd64Gh0IrG0fZD3XtRewhAziMRIDWZYOhNRW2Xm0FUu3MzOuPProv1NVumHPbGD3HHajtTZUq17iFqAaESprn/kxHV0CxLm/jOekFAYK9ztZ3QOH6nb1v8fHkVX4j3cbz0Q8hq/OXg6x+iWz9qzhEdnceJ4UYaqU230yif8/B4xMPAjA54nFle+D2TRgorcj+0hK/v3EtgrOHzaUrjqhc/UgyCslbG5b5jnQX96MhYdk1VStW8UfDYhX8HYo2PhfMU4Ohr6dSHkenjqq07dHEXz6yFBdYdtYT6+o9yRb3KyloI1uKChwVOOTvEbMo5Td9noqYVsv+ZJnh646g7hdgeun5fkVUd9dnCWO3nEzrzSLC0ZSmKoF288rFPCpFvAAp6N5Q9ez0JC6cMBSIHdn+RvD2S+rferwoB2Tn6qjX0yHz8vd3Mz5xeUhHIPA3pmeYTPok5RZNZfareBuSGqJZZe/FtLwHvZPs7nxT6/tfo9x6hHrzKaLeOdK8Jmm9jt7UXew4X9VR8knTg2Y+xv78KWa3nyZdfwquPEm0eYGinKQc19LRzM+IQ6hdoaQFZkKX4xHrOrYXdtIvvxhJQqqkKR/21BZopWMXG62Nc1zHiyrqF8kMGaiOhFT621FxtHBFWzNIPMbG+ayO3Z6V41o7sc6Z+drMiXEOXR0yYdB5TQh+YtBJLc877fFw/UQ3GGRcT7s4Qeg+vO82BQJGfwvAWyfT/JCI2/fSm98BD3NNGeFitU5X4/etjn7C+XDwOEE57bnd35qIt3FK2H64yFVCAjISA+z1bayxtMXbhpDNCmMj8HcUXFLts7rfHi5RHUdhCm9DuNvSgKZVEjHV4WhbIanb8xzYa7rSBaR7auHqx6CRi7mmxcCjiOFY91+zuPEXXE1aKXt99gF4+T+D0/+Q7Pw/uzoORyuLCs2mNH90mz42vZN3El60CseiQwDWlQD8EpWNyDriL+9w9GSDekie+DODWQwIjhKcK/hYfBo7k04mJXGEYVmoKTx+864t0r2vVS4kG4+nWyesKQQOeRYZOw75D/z75Au/yoPcgI3Gc2oEUkfyl/hQeTLMtQ3qiD+zW9/iWO+vOVZfDkA3EVVYzndqVeBonAdnYuM3nT7nB8A+nl3i7r3vsrglHjn6kvxDpGcZ3Cwil5bhBhFufXa5XnTP6nyQpXjubVPnDBZKKwUH5SnAQIqufI7fe7AtWVdNp5PfzjmYDk9Bcjm3r+9F/IeXCoFAxom5OYYNtZ/tJ+ocJp++gQuTx7hkgx7bL8Pdo9x+gWrr+8Sb3yJT5Bfvas4/GpKkB3muXOCH6RI/SA5yrq0kXuMwg/gCjISyhYyi7svgE9K6Q9KQnjYP6lj0m0jP22z0FoQJcyhOTxc1FnQv3tr4Ne6fouE1Ye6qno38kLZvUplTGahsqpxUeUHFbbyqrc+9rK10w4LXHth4RW/Yqk0juRlmYw3XzVzxZXGmIDweq5NHBVTa4O+Yl2Mg0OsTbmtaO1YuI7jG6enMqSrjdJnKuNWBLh9PcrAAbTROhPZ+AomMTueO6Zqve80Zh8JWDAt291noiwEGFYONvWgtTdZ1e1eHeEZ6QnsK66WsoQ8rtMukDM4BgKIwLomIDQlG/YU8QqoLkZTNntcPMrm+jxMN3H046ki175zCdVqB8NYP2qiZYDTOJbie75HycfnPYEORgmgLfH5+i/C0346AzNdN26SE5X4NQO5v/gOszXyAU+kRerGQW23lURaStPa2VuR1GaoBfO18g0c3WzgauAYEBkAEGIhXnnqYJyyLQMvE+mHWm2/WJZ125v6In/ef0IE+a5UqGAgXfgUWfhlPqZy8/fJoHEdsNl5VA0dD4lum7b2lZGLZhQuv/fE17Vp/3OYOcZj++HgxLrBuBcfiJT/zx7wyT8wb0Y6B11HH0ocJS8aHZOH71WBbpaF989njtGwmNMApXZD4wliVpAxTP/HO0YB1yDTYrgxgmZpw/0fiHDskO9z9CuM/q9WBtiKB/VMHuDx+C93qGKeiZR4ajPGTeJZi/BCN1iE69biW/HKibXlS6eNoYOOq2NE8/6mq4JGyxL8W/O1qlhfiGRIvC6bSu8nb2V54C+W05s6tJQZpk40kIbbXMXErVYrn22aSBX3ntCxY+sgSILsIRiZd1xHB61poqY6szDvaWrBmwgHtGwi0wYYuO8DA8YxOqMlgqN5aCS7rnBVD/AueINax2rJ3sadxsRJ5/fvE9BBnvY8kOUdk/GacaZ2LKrIJhUqmRbLBgjLN0l9EjxWsGdXBA/Q0XPWgkL0VjrERVLmM+iUplYzRGXEXKZBB0EkurJAOSX3+ooh+US2oOh7XCzKm1S/BxjfDAyHH+j9gdvOvrrZnYLES2DBt1Da28VsFOrpfek6prWwyzPOteFYsP3DirUsipogOfM1As+/dhN9DXP4EXP9JOPo5wk983fCPwd7SxXP2WkKSR8T3x2pD4Tvub1b9uT1tsJJ7PxWD7OldzIuJN8lQEkWAiXI+DZRZwPN+64b5bhDw7QoIwHr3COHHZOzVTpXNq/col+TXtVc0dXT97DrJZll3vVVFwYxlEnRqQpHnyzFewTEvugIWTzPWkkXyxd+gN/0eHqz242Vb/1jLNRA4VY3Tm3wHBpqeE7fBEKWg5q157HGLBzZ0648B6wvDaU6VmeTexAZourgWMaluAOlrW5GJ+OCpcdhafm7b+uVrZZ8AuOaZ5WQeWr4Ggv0CZkdQpsGAanloSuNw33z0cqmXKE2XddjTEOcjXFaGI/55d4c0jmmO7+fxaJYf5S0u7+6xldeUqQQ4dpi4Ix1q30iVTIMi1byRQGMf5xTWP6+I4uSo5LGyw1/0M/6tAPVUcZyX61v4enqMB9IT/Dm38pN6kZNVi8dHCXE+9XaWokJGldPVDR0q7AE/0tzCc2w8B7LgtLzNzeKA+mNLW/EBh3b26LGOWyo2fk0t+FlACXI8LTDH13SsSATfI7qRzSFD11lwiOjzbtdtqCxGpRSxgQ3cDwt9stnlf2iv8TutK3y8ucFvqXi5ziG817cNWIgvOIowAIhXLEBnvMLr1sfiIVawWbWbUSvUTDDIUMlYLCSjtgVmwwie4DGcE5ktNMChCHdIZ4Uxraui2pGMeWAweFrEX/xjjUOJOiev1hVODgUUVhQriBXUW92GPZXH6bBRXTPUSdczuFgB905LqLpgOmz424/KSl6LTGzI8owPJbfyCd7GZ4b7+Uz0Fj5fHeELqcJ2K509uYHAY2lLaB6Xk5GOGJRostGEV5yllETSaBcrr+81LzQl8dq+vaO9pkNyG469sL+jwcprfiLcQLeTif6uimS5KgM2EOREkl2Cw/TfHbvEH42vcd+beixfP1LuqSJr1/hNP/bpPrdxRVtFmk7sGTQeHHUU7k/wib2F8OzGSQGL2/a7IAaCPxpN8lAxzqeKm3hgNKEyx4PNd3AqPoDBYa0ew8Dt6EAtB7l7a9k7enT47WjioebbwLwST7GRu5KL913MO/PFcrH8JkTsnDypDb+SzM1j32tw8H3ezn8AxsV35y6yBdayGzHPrXM98WVCtnV1+iHb0tTE0yTrs52ZVzJao12+vrFBO0548/w8c9k4x1ttDjZSmrFaSafZ9dOBU7dSdW6gbi+STh5WHzdwdjDBWpGyPmoIwCd4SlHTD+OUB+Ix/qdkTHqS8V8O2vzB7hTfGkzybDHNC8UUsY3eyGQUcthrdHQIbiM0EJg4hNZ4TdvGNaPRWujPa2vhyT5ItL+korGHelYQG6RBwwYvgMZbF9fNgF2VbRV/Uv1xVCBFstE6yaMzAoAaG7fnaSe2H2Lxwu9yYvX/zZHV3wtPXznp5WUw1/mdiSvcP73NvVNqWLR0DiiJqKxqLlRcjEve19gNyuAw0p7GyvYEM5xOl7HHCmvxNhYLuDFNtvEwKOvKSIMs1aaNX3aN6RyJOpfntHV5TAfnXwu3vZw2FEpYcSINzPNzg8LLfwCOINRcMHzdgiMWG6BByPe4bzXpqAyfNzC4fyvk3Afx03ZWfq+g+Bt9/R34D8oIbCR+/NnKb4XDyngNDLx1sbJbkRMJoxBqO3dg+ppilrdSlhBtiP6QEBUdTso5vH9w1MH92otlyKPrGnYMy9qxTLUxny1W7YbkF0MphvIj/okzA/d96W44n0U1x+Oc4+M5WJ88FRRPe5djGXATj+V3BnMy7An8RZxdebkVRad+JuXR3RZernNxpt/0+FHwB/MONmp/YappPaPow3I1IPV0v43fdDmKWdU13+sp4QPJCcL6v6dT5s+8DNj8sDwMiCMJyzwblzebEmD4vEHBerIrwdtZWM7ZAYLMfM/YEfyiUfiqNHX6RNXB01U7rPuVqLTBL8rhBnsTHzrlBp4mHE+GmL795Q7f3thgMon52akOSWNIR/UuD3Mi0dFuvBFk/LQWhOEHyKpbucc68qwAABAASURBVNBc5NvJNN/uzfHX8SQv5AWX4ooLe21O9Zs8H0VczNts786yk4xRju2wV+3ywmCG2E/SXUPFTlTh5MkxdajusLBNvFEbK6v0GUWVTGhkGypW4gVt51SWVVTn+EQO9sQdHVvAjhqcHLxNx64r3aPUfktlXMX3uT23LWVwn1YmZ0s7QkzM5LUHCMtfXhv2vrPf3l7+M05c/kN+e/RXfLJ5ETPXjPWLGC7+2S1PITwuJxV97UgyCuGgFcOK5cTM7+bT2IB67WNggadCsEgE2Qv3FOsnJlS0NlVMt7e6HHihIAFPCc7r2o4QwtHC4AxBIbzvJ/w2BA6u5zremjcGS4OpvYn7s8G7+FtrrYheg7di2suoPNF6QwjH/QQbikC6Lyf0NuMQ1tpLr0ixcyKwElopDSaxhJVLiR1leFze95TH192+o4pUQvGxaUX/XFcbe1sbk7+zr7uX8EhvDIOBjQ4Nk1iVllQkc4vJPLYS23lgnvVlII5g8svMSq8cqd2fbWMZOLo6Fg+5szXgp9GE+GmD/8LlKU5fSukJvP1gmu/NqMlLja0HK6+mfHm1g8HJRr+uyKMjUPHYrTdeAbCB29BFHR317a2dm3X5RDLAsrcjMEB4221JScfk3WW84efQMsnfAGn+mW+eWhz6BzD3CzB5pwxQgGBZGbTtJCxDg6x4/kR6FLf5R4pUbFtN0b4YF/i5kuW+poy6x7QYlJwTCFM19XFktMKd1Tlc/3C1RbL1ArNJwnumF7gpiZhsyGiSEfX4OPXYPhptGVUmuqcP8lwr46+jAec2hpSXIrqDBlfylJODgmfGUrq6daIcsJjuMpn2ELawF1dcibaIzSAT4znJfbrokNuMsqAcljjTboFhgRv1HV43xVIbt43BYf5BHeu8n9gzuvkLHVBkorOg88FQZNxIyOGc7ckhoA3f1xVd3H10D7/rfSIZBiS0wjhcQl4Eh8abUqhNIY6z6P5R0e4KnPtTAjAYDLQ+fmLzz/Ha96db6/y9bDMUv9p7r7y/x2ZQOB7nIXtsOgx89mw2oAfkSf39eX7tFRuEi4XqrSvPiniDVVsHigDxFEDboZgbIiDpcjiny+EjQYfowfd77B6rdAzpDjdq56YPgsPFlhhlr2LF2vdrYGULiqg6M+/Gv6Xgn7n6vykk/kI+jT0lwhdeUi/noLcd8/CwrTldJsWWkdhreaohT463qhZALSip5meNafAc11GFQc5g5Tred/G+6lovljRlwmAVzkE+iMhX1UeqE/OwOFVwfDbnztkBlpvntI4gGZwRYU+rkj4Cg8X8Ze4uX+aj6RWcHHR23pFAToRfTgogYD6aT1d0j9rvNCqNJ8bfHuR+MXgqqEArm4j3Xp2yITtavLvR59rTjp62nKlS7OF7xHgcdgLhacOGaNDU1rpleg1IJ5JBME65U3rZQczrL3M9j4z9DLkjqddk0R1X8sxAvPCbhOc+/PBXQ+i3K0H0NXXTOLvt49hxeVwGQtvQsSTHyfVe3CFERZKPp5YGbPSvJ5PvCsRwBKap2bHiDP6ZOC4qifvsPyKT3c21p2jWOYWy/aO4zShagpbC65Z0JDnMStXmqVEN5yuyFyIi82qzwUYvYUtA2q3GGDbbFGnEmVHBk3nGVtzhUFYTm8hFCfojYowFaMJFl5gv4cQFc7pmBt7d3NN8JA+v8WIgkAIgnqBEMtIrP4Z6Ihniwa9pHoKEiD1cH9hS2VTxfktbG72vy541fijBfdtYjeD3CanMOP/mHvZILo44Lule8ZsVbYUHYXtGjb/6FXjVIfa/gBc/jr/B5Vh1gUWF/sfjHCPuMTbxdMaKNxtVeInP3sOCMGL7NWh7DoeXnmejkDC83LL0YfBvwxkMbPxNro7H0yDtNjP9iVU8nspbMcaKY+O2UO1pF94LNyhBFH6b7h8QknfTdxEUyZ4ktH2EbvMGVpIlAgA1FVbqmr3uP9qb5+GN9tXfzr+oPty3bIwnAQUXfA/8NKWnBCGktTdLxgnTgUREmxb0z/T4+FrRqfAMgr1/IT5aodWv36Kz17U8/G1JHT9sZVmpiuU1e6DEP+VleduYvKT2+5rvm89+o5OejH9X2XktSQoxYENEGsjXv8Z9g7/G7fredYXn/z/K/gVK7/Ou8wS/76XeKlWVqqTSrcqXsmOXSSIlIQp0DDTiEkPTJmyLdE/o3RY7YKYZp9lx6LPO7BlnBkj3TCd7Tjt7Btjpge1Zwuzgnt5oGjCQFtA4QAwhSkiciyXfZMsqW6rS7S1d3ipVvXXbz+dXKp/ePTtnZnTq0f/+XH6X7+/yPP//O5rNKFsdl3oLohoGaCzQdW+08tStsS1636SzlyiLFGnQSpRL5WZLhm9lurGU0WxEUNAb4M5MNdaiIROEnBZ9qPdHeWL9i/mlZbzH3p/n4MJvp2gAUL8V+qwP5edv7c+nl3cXT/yNAD0OvS+/ieA7JX4cpX5jYD9Arqd2188RYjYjAGpM7dco7r0gZX6jrL2zO9K4OVyyOcrY7ePE0qnUbJNAUsaO7Ko0fPP/mXzh4aSFcI3dm6z10+430tzcBQAgJzv35+LKrujqL9Hndq+TwfNo4FzSXgj/2mktbWR2rZE3NodyY3U4L9/cmT9cGs/z5FHGN9rkAEAfv3QyhaJLOAegxb+ZZrokBVXII+1bkdHHBm6w7aWy7oKAAIBHNHP/ao4R3/jsJAQ3XotCqkKg3BU30536G+J/mJf72OpF0NG6n0PbkFkzzX5kbjGmz2iW0XjBQ/RXEC0KI6cD7UKuLH9NBa9+KbV+fOnFRAvMKdF1nnHMN8bKNXMq0ATgzsZGhQK6tN1FOkQzJ98cim6lnoEJpQ6oSxXJwG2lBvDreCf/o1cqQ+BDPD/AuTvYUfm9v8GJcZRc1/GeJ5L7/stsKT5AoNUXGLTwLh/mUf8UFi1W2tRDMSPeRUnsU+hf0KmoCN4sDbSIX+bABVUvAwJ9E2TDmR/7wfRGvzPlztofl/iuQ8A1iGa/eKT+EPoYYukpmBfwOu0+hzAhRtmDTMh/QbTGuBOHbs969BC9NpqN6D1Ocp+fBXM/CrB1WgxH5IP8MzG6inlfuZAHV1+OXtnDWG4NziQyI99D/YFsZTBUcvmrNXOsdD+j9JqIJU22nOsiuwL6ShqZ3RzOGYrT2XoA0lK+K8e12pJ2y902difZWbJ16TjgRPLW8QtWVNvJZlzzcA7lkO5PruwuOTG/YK7sHN7FVdo9jsf47ODhlHGY+uk827g7v9Efj4CtUbFvJiNVfPeLpo1OCpRpR+M2iYEd7Z5IfYfw+l+kcjDSzVWf9mmDQV8APP/kR5P2UFoH3p9WCxBgf2PwQC4P7Mu/S4f+NZJmIxsj7dwc2szGxkaamzSyYzPddiP+CtGN/loGN5IGfZ/rt/NXhHVf6q8LAM34r5PNqMCd1csxg1pM54Kd12VTwWdaqzS3iVu2nOzmIkzwQx2uMReF+5xSufq6iSqrAisDuT2AVjFYBrqv8usJoFsCjgKlUipEMi8KJ32JhHg9W1ZgiK3dpd0gy1FIkKkg/BEIMDx5DU3B0oT53Ynll0kqdaIQnFgbrkSWcZ8M1uo7tr6xpWCFzgWlVgGdtrFEAW4gkSqGCotFjsCHbgXvK7rzlrfRL89rebXmWvc7fzbPjvxgjje/LZ/aPJSnm8RsKFcpt3UNz6Q38u2pT1SN/0h6Qw9A/9X0SVr6mW0TfloOhU7eBFmICmFZoT1pcZntNYqElxbQ/MnliRxfHa3cgKsaa8qqxcC4Lbr99nGYBERrJDW+gb3JGAmu265uf4iQxHsp8uJY50aODvRi+PToruvF+16aZJpb3JFIL4X8ZPttcbFOXJsgDUyaDU6l+Oh4B2jHrTQAjJQlDU7xmprkhYZmVG/DsQp0b3LhHOVVCmzINkBwGMbtOwa/x1h921P+qnz24enVkQJyeagRi3zToi6g7AsolPvLEHIV4RGwNBjSiK2eiWB0DINm+PsAxmiUHIOzIMrNX6zvSBdQ3gn4jTawrjuP5Jn2O2rG4nh/Z4GH/TA5aUhpEUjkobwNYy+abCLE5rTmfjNxoZYekrK+QB/dv4Qwvwoh+MsV+vz5H02jg+Ic+KFkaGfmN8Zyqj+erzZ35I3GFi9ayvD+TjLQDNiSrG5ks9nKjmY7w53VDDBd3lIUkJcLtxr5WntXmlpA3V4RTuSq9e7L5zK68nr0DERn3fHwT6t8qLUS8wTGaBnkJH8iInVmsrEelw+HsZWCQt/AqCBrEQTCP5mo52BHVKJmMgr4iOS65bqRDzSpoM/Di1jyDq4wj5UCrLOj4FuXW4hzaS45hSIssp8e192ajIOZulWirK79LMit++Y4nVYSqPySblZ4BiA6tK+fI3tuxTFqlTr0iSsp6+/OOoijckhkj+27iu8XgN5NZvZOXMHJY+nf/Y/T3fXD8VsECoFuowKgUDzTmM585774Q5VaDJNE57A0Cq/7XdDZ/qocJieNZ2e53k8j6FwEqEgD23ec0uBODu6mMIagNCbQbOszCIchwXEsVfb8SELfah2Bbijgk43+lnIqEcazgpbKSVWHmisl5GbkB6GDyv/xoasRqLmcg1x3OnCyuZ6Jxkb0Erp4WSrEtoUruhFGRQ9HYbfu5kBKAdxSkSHZZHMts/BGQNbN7l1tJrA+js2xCmzbAP8mD1FFFAnHDzj4IdSnLozlI28eyMde2Zdnb+yoRKGfPy++u7rQ9m2zj6BQRfVBJXN2Rw9FIHCL3BsmPL7x1/mV5jeiR+r4ZuGB/ZQfc4xzlv4q8/Oc16AY9zv2MysDOXluKP52g+VXl3ZF/eoCGMrT6Nql1PcNnDZ+/VOMk9D1VRKDiHle4L859ufwYsGmIG4l8zxScj0PCPzljyYDu7Ox+9szx3Tn86th2q+TbrORBjmAwRaDG2wEzAp5xAySEGwx5IGVNljQyvVb61lbxA24tZKNlUZurrXSVDhPru2oVXJzDKgSH7qNQ9NlPUXpIlhSxx22gwjFIVox2YcYVcLFOrgUCRHAPjJKobQ0uYIxyG62oxSVn36wl+zKW/+0Bh3qnryqa8aAZZyCY1w4zW0WFVAQsU4GPD6YXEeJ2x5bvG7bIi2WW0CyThnx3OJg5l9pl4D05rkZhQlEnBxdK6E2btOT8WUWQajfArm0FPajQaWrUHOEBhyLY3RuXYunoGtVSa4pFI5jFAshqJ1a70Rh/MziWLROKrsCo3BqVVRW+8fotmhHe4YeKpgubNH1m1ztUehC9DSkAyFhyANFj0pvSprcvqefRuVwHLNr9wUef3rNnwT357LLKxDMLL6RaOLRLRahg1KMNjYzAwg7Tz2Jkuvem5jSE1DZtdRPDHbzyaErOZrXc7h/ujwDBd3wqTLlgxIpW//cl36LCLnKhiKeXBuKiuQNgp806L/ZSFT+Jc7Cl6gEKv0bHL9EAexj0ag41lOcM/zz3ZI/Yv8rFMLn4Am0ckmjAAAQAElEQVTJV/kgMOmK12pLwa5PBVp96FxhgPK1ToOGAAtY3+4fJ6/8n5OLT8WfeROkHPNjg9fyt0kmjzY2Sg/8/oTgqiERrLubCCPVVP8ErIv0haZcv+A1ZSHS4BbuTJfOLiDfV9lf5j7/9HIdz2kOFijSwSINBEKT0JsM/NX/Os3WUB7YNZb+jvUsrWyk29LSr2UdAxzu3VhM+sj2ereRdTzwG92VXJzvp3e2nR0Xm2msDGZzZTM38HybCkkvjSg0MsRFH7qguilaY8OC2cZ4RGjvkQASRDdJd0mFkdAKtQPVbZwehXtDSZoUAUDhREkL1RVYr6lAbtEnra7eg+1bV7mk47qlmFmAKBNIvKChAgggbnvUTTOL/eTbDySD6GrVz8Blvv1P0xsTXUHd6UhMrxuawJxQ5+TutajsjrWYRLWTWCVLZw2CaxUUlm0Q0JU1qdbYqpvbUwql20t7CgxdinUJltLIfnUGNouGfrnI8zchjoKv++y47UMf979CBNujYunp9Tg2havFSemm5yEQ/A2OMe7Ro5LG0LIzvhl5ZJ3hn3UIAiaufP3VVXF6Js+1QRDHgfCbeJS/NQ7izunN6/HFmAfX1CQqcewrc3kw3XxscCGPdS7nSOYzev3PEy0pNLJN2xLkumN/M5XgNNwopUOSb2LdVH6qc3bE+/X4JhHaopHnh/jPMbKJCrTAzgUKfJJXUVkku3zcli3PaSWlj8XnNTRs5YVei5+8q1efbV/P8gom9jLC8xIVMa6swWevzaOYl7DAZwCq50gqz/1mDt/66+gRWj4+1I1lm1fKvF7lZ8i96AlU/5QvPBNIheDRd4Z+EGM5wTg52vKApOcQMj0OM9UPL9CdKNOOb3tM7jtO+JoO9+q5LV/OzZtz2cFc3k+M3ZHdQ4PpLW4m57n5zVYGBcwuhJhfSuNNHn6xn4HPI3HfGM3KwlpuLK1mk3Z2LAEOgFpTReZydGkUAqdPjDtNqqgAXVwerVgPN8YBW2bxFGSgiZxJLET410OgfV4hsEQhZXYgE1xcojhAGflt7Cu8brnHV4+1LFqVLm0o8G/FrlpW3VcyrLkDMLiHQVpPN1lBMF6E8U7DjSj80DMyHjpliIYk8MSPlAumVdaVi/fRZgCMaKAQuCOtW1j/flai1WyW8nh/eT3kERRWerzFuME7Ei2GCtq0L3DXi6J6G1cGUJBOtiXDDZf61DsJoAgI0k1L575tnMTzOr0+WG2fXBuKgKCV7huPU6/P6WkFXc27kyqMoVbSOQ7K9L2rOXxgJY+880YefM9ytNqOyTBNob0KTf1+or8O5EzH02tb8bFA8PQaBGM80+tzBVj1NiPNVCJVxcByC0p9PQWFlhi1lOnGVxPzLCq1i5zWrsdx+ehVLKEA85nBH0jNoshDQeD280VXjvc0NqLiSyMNgIYmgrt8GaQmLFmabO+jGOLo7dzFvn+wIc4+fQ8H8t3nlDN577MCJnJinzRWNS2pgvsjsV0uvMpz6Hhm2b7A8WvfSpxNwloGTAtYVV7EawACY7ZvApVjf3T9a/nnOy6nwAWl9kdx+y800jtDZ5HLADxVFA1EZHRyIzsbW+5urwW9D/xE8rZfSn0zQiO3hwHzF/tOaiaOR/l0TI4Ffld98sAcDjy52F/JL15Zyb52O//p/sFMLO+g/8kyhm1dD+IcD54fzqZexbc6GfzLZtrPrGXoi8nASwOAdrK20eS/kTQlkks8c/ufDNSNU8EDo3RxjJtl6qn1wXhehqn8uomHW8u4m82aovI5BbvXp3Lru+l/FMZdA3Sg7PtDmU/uuZwnhrpxfvbh9jWmRdYioW3j3GY7tlvTL51DqcSSLqoLV1DagGAvQuBvXEy+fCF5fZ7QSvdpi84pd4/Y8zPrkzEhpNvtl4L0TGZ2r2bi8Hr8eKNW33hbEDxMbuMBkFoF7iLEfd1/ERcaVFyLcpfye54hZRlUQ3kKmYfgmvvcM8rUj667dUgfPaSH20tRgB5orcYkkrRUuQ9DuxnadGbC7LUhgSGZQOH9Cu/jQwv55MiVPDZ9LX6H3ulWw5oju2/lwZFlrNNaBFDLP9txJZ8kVjd5pdAZs8qP3KTDFjYe+7t8ticvOZWsL+XB5s2MZjNpDicodNawipwXrPQS/bR3DA0dZ0c3jicFiRGlln3AwC8rS0MNge7xp5d3p36RV09Az0kAFQgAuKsAUy+N2AeVyf77Nd1AVmpLeT0q/DRHiEA0GB6rKCjH4Z0rOXLnreQHkhyhaGxUHO8Z5HggEYgFsLR3pZLJOjSGCSeTRZR8TWVhP19P4nnORaXBsGQuCdiQhT+NU5uji99InD0gVDjS++PIF2lT9wgki9zvM4q+Y4CMAZQc39XNVuRHn/HqXZ8exrsVCPZ+MJUr2b5/gDpwSuJWOfe8QOgyZJV/6J6YzzFU/5+YufrRF5LpVvL79zQy3SMMuLCRxtxmGlc5iU6sAXItur3JuNcutrN8oZ3NM7TB8eoNtmsDaTo90Uszpbx0dBAhUPAmyKCH6aPRxkZ+b3Urq6xgeuxiBT8qeRilUTiuwsygjHk5ea4L9SUIjcSt56/QmFsG5xJQF/goLM4eCCYh295ZfCFH2wtRGfeArLMbA5VRdUXa7A7MnwS78+cSp9oUAqp8/VpyaTF5g8GUFyDhJDxew+zOIyj/aI6/vDPzf9xO3kxmlwai0OltHB1YzN8Z6OWopXE+H954OY8OXq/Y13sEgnIztPYNKlaI2+MRFDOM0A/TiT4DUllQlLesDP3Sg9JTMr4vN7e5Vpb5YHMlo9moTL9jlH7bfelAdz0AHieDPxSF6wHicK25GelPoNiC5VH6bR2TjTX6ey2ecxzy5VCzH+fCtfznoN8c3lt/vZHspFbo4o+02t7WdO7NWH+Bm0rJOCbXkRosXgklwmboZ4L4OPz/KPPiH1udya+vg+LSoglNBtmXJpYmDdDMBPIiuNlH6eDU2Bl4UeGFdMMjcIaDW6Oc2Z/RxiaJwDbjRnYA9CC/ECpxObkflFGxkf2gULEZrktXjdAju25kZno1E/5WgCDhPXuTiRE1J1tjNExBlrNCq8jiKYb5J8jn19xiOLrPJyvIx9yrGJOryRsCgPe+zv230Bifv6nXQ34AAAjZe39XQjCtfkKKqKyIR2g7gpAKzL7gPwpNVFplagUQkDfdcIMAeuNbKbCh7QhGbgWSZdrWI6G/Fco2aERQ5rRe+hlk+fPo2wf/p2RmR3LiQ81M422sjQAEg5thvi+51c/6/s2s3rGZ1mQS+rc+sJYKj3Gdd13ZTFOX2/jFwVjsoNvu0Ldlfse7mGPsZAKFFL0UUBNkpQQwXCvdBTRm/Zkv6Y0+5BwNQdzQufwF+6cpukaMV2S7udmocGMPRJmkXq5uWRxiTwHHaUjPH24tR0vW54YnV3bnqU18wYkPpN5VR/9mJpJ37IVxtHv3GDdhFdJk24FQEMs4tp9GcpFz5O5in2C2L4QodJ8kgfXJgdlUnKvQg+6d+d/Kw/2vllIVAKr8CjdVlKI4r2/pYAFVgB0ogNf6cEwlohTCr3cq3jdRJLN2ZiNTKOxhAHOm1U/FpYx9Bo9AwNNtP8j5Rzo34vGh5kqBhILjvX6zYOLGX+Zo81KOtJcKtLx3RoBoYwXpw5HbW7+ArAXubjbTXUNT5MnNROXntlinnpb3S6NKhKnQAxATusWxrCp1qWSXHplAduL6SD796u44rWU+ob/v7ybmPYbfkdnxH4nf1VNuBC6tbtGeBgXCygvsORqt1+zw+1B0hSGRF1sJtGbqfpv1EjwNJA7eYik2LM0gle2n0M2MJ1OA6k0YfgiaSj/BWw/Pa+qWx48OXtt613+BhJuuP3TwGrWU4XgRZV/bQOFvpI41JJ5DNxIV0KKSzjFVd+5JkoPUc3Y2RSN4fQx+xb4RisUiAO2kdvcRDZPLDzT7dH1za3xc0uuU9q4D4BDGMBj+Qt9W1B2AqNr2onW32LkCuuBhsZfZzeF0AfZRp0sBxs9z6YOfTu7bnXzuP2nl7ntQ/j1ryeRmhgyZv7OR/vduZICQqQOgdmbaaUy1kx2trCA6zd6tZh5AkETUqyizbqivYH781t6Y3FAAJhBWyx6Utss9s829cd5X5goehX4Kmp2/RDexzAFdA4GDG1JEcpAShsu6vL/WH0cQBoswxvwuXOnfdjFFSoV7inb1ULoI8yx5B4W7prLuekdGmA49yqA+wgzcve+iUkChmDCOeyWYtIYjkMR40bZ3cg/7B1v96H1MLn455dKp/MbweCHRlfdYlDfOVRHWobDXebxcSRXf/atzSA1F67DIIAf2xbn8lTRiyCRd/NKNHpJAqeKp8L4U8uTQ5bjVgvkh0g5tujjmocaVPNReiq8Vj974YjrZjGsyanENFtpE1iMbz5f7+XDjQo6sPJdSYvqjktqOdJrF+gsC6XHBRBrd7JMRtg9a3dmNdgFMtwlRGkiZY+TW+sPym63usz1BvkDr3zsHsgKeAcidRRGQP7q0P78+8qF8Zsffyq+s7Mqv9XdlWx66yIhg8Aw5DnMbJmANbfyFoRNrwzUueVzt8Z8WkU38um8Q6ggCdCvD2QIxhNvrutvT46vxHQLDBuvoY1AE2EFopXx6XiUTbA+Hwas4Ne9PDbAylKnRZGJHso7yO4Ws0nM178NKvh8Z8Xq4lhXOou+Z5b+bq4kWmVOBNm6k5bGxG5m8fy2GlKNjG1tvOqL8wUB5jzplPkaln16djQaupgPnABWXsF9Acfi7sV23Cs+x/Yz10NdAfusyVOtkswyIchLBEFD8PF7TB/+LZGZPI//2H7dzzwzEu6OZzfsb6Uzz5He30idU6pMzWXnvWjbftpFM4CAMNdKc2LEe3ZMzqwPRG5BZFmNVmWasaKMSdbKxFgVL4ZbZMs54VMYEWbLSNFOVB7SJsRkJ4ZjAsSMwtMPl0xuDFVY4FWZdKoxtuf+r/X21iENhth9TtCmTvWaYUnE40205xCC/L2n/bSr8Xsq7KRILZDYH0EcRdUXjOV0yCbsU6t4R+15ursIvM0cJIHFNMw54CEItOiqIUGX9WWcpIEHXytxWAgxliIwSnZc4z/226ZhGkR7HGQUIq6bieSz9zAkczLWMkiuwVJIRAMgC1gUvJIKPS0Jt7/LvpGJXBdhj7yMx2bny+1vnm9CA87MovKA6i2KrfNJO5aj+6f0sJ+77Uo/3KZSn4IG5Cte++1ak9K3psh0kW6GDfBa8uqchnMCOkEVAAdx715r59Qvj+cjSgRgafLq3O796fVf0Dj51bSK2f7I/FEHAfpwECOybcqQHKT32AO6nNjqxv16zfWlET5Pbgl1eC3rXaWHV0GVXoGqsVDwVXFpalx6NoG5O6WODC3H+/ugAne2SxDNZeY1KkPlALkFlYk/ywxgjPcexwWRkIBlsI0vDiC5gM6Li6YXAu9Bu3F+iZyhbAZRyQ1EJt/uhHtgfQzLbfnDnQzvOewAAEABJREFUcjzWIzIkU/GzQSXKzyX4Km//En9fYEX5bX9ljTaaFPvKJvKtxQ79izLZHs/kykuVtNaQ1Q/7AlhBfD/PvR/8peR+xva5n0mmH0hW7kxQpzTv28x77lzP4cnV7Lp/OeOU4QMbaaMbTV1O3SlX9E3CFAcyxZZmK7k3i3DJpEkUcZ7knEp4er2TLSYs13bCz1FLNJXQLYSM7tD2NJX7gIBg08Wan+L5FZBbAVBAFAzr1VU8gdURDFx1paLeBFFsV9B4bm0os3gfFQZMHkvuR1KMA/AISqFNlHTowPpSWbgHcL8m966lmGaf+qk8gPXPd+5LWXSI+tzwd+czjbfHXxdydV6w5mn6AFSQ8Na5wByxiH3ul6mE8xiFqOAQPjIVxdStm8BLsnBHBMbO3s1IQ4/7aUSBiICiV6GHwXO1BFRLpZt5+XcT21okNlzEs3CJ6A6U0rn63YRAxt32yT4yn65gWK9Kbd2dbJYCHOvcTBCAGjtyF8oobqO09L4ufJAO0thfexK4BNrqG/XL41kAJQojz2aEEaAsdYw+lVKgGL3TzYTscv4k6X+2kZBI6/015wgB+2cb6V9sRPmaQKb2QBsVVp5rPKzfPpwmuazM2acSekivrLgQzZ9Ge7C9nEN39eOxY/UFocebr+TY5ks1JenxA83VqJCPbXw1v7TyuXSM2eewsi4Ku07f6VKwetnNPl7GGKJz765EAFCE9nMuiE5dH+ceAKIAgzHG4wNoIc+kw8EKaCgYw5/HC3B6eYxt7UN3wzPfd5hkzIPZLANLjXF1avQY5X19Xpyzryevv5QYfrieZVHQUab0gha4vkRRzthUuLZ8rmZPzJ8dHVjMI/tuJFj2vD/5PEbpg08m99PFz/3vNjN913KJcWd4JYc2e/l7txbzH8GDY6PtHCYZvrl3MU07/cRgN1YoGMw0+zZVWf2T14bofCsKjVb6lfWBQmyFrY8C2wGfsRzet5Ij+2+l887NBIXvfMdm/WpL5xDHuOf+DqBexFRzPVtuGve3b2Wm1a8BKbiCgOCg26mbaTEB6bmrCKxeiaFDjUo0HQZVWkjLTRRFZWpiQ3TjyRV0N1sFYDUYiSlzd3I0m2iRSvB2fEf8aSsF0vudo9d6BVCo7D7WNTC5FNQXjv4SpfwKdbxKUahUhBb7KxQZCxA4tl4aGWww/v1rlfzzHHdkChCdWDm7Zb1VXq2Aio81iSHHG1R87tmt6x4vMS77whgNL6yjShvJdVESuQit9iT1HuvcSAdhm4S+xxBCBfLRHdeTaZ6ATAp/j9kZ7xnkPreujxBU9QC5q/7mW5Mx1Oozhv4yCj3H6ZsUhdJxshuqjYJpuEeXQzQlAOS3ufhvKC9TzKx7jfv0JqzP2SZ5zNWa9VF+/DCnlvsY/ZcPgZ0ZTz6540qODdyMsvXPyNd8dvhC/MDIbwzP55ENsnZzKPfFp6JSTaJok+QEJhZpVEBVwRZfSIZxQ3djleS9jarAyGZ5GJybgTYPYkH322aTG7YtPOdzkGOXfHNfdBGQqezFQ9wBGAvgVz+XCiEvfjbH1p8jL7MYLb1W33GoH4KrXpQAW19jxjBFT0/PRFoqPzRzFzmsscGUFzIiSFmkt2WOG/TAlC/lgVB19Mq/ycytb8VckeBnYp27Eur5/OXkg5BmZqSRzx0ZzF13haEM5Y7VZu4c2szD+5dzbOD5/OPGXH5qx2Cah7v/Og8vPZNHyYDrOulOzaE8wT0ICuNgTi13yqKK3uYKHmj1oxVRsC0ywK2DFq0f3Ldcgi8xjiGMT4x0o8dwEHB5b2s5ZkZ1Yd7bWomJoAkY2E8jnWxCxLXazl4ZyPxCuxJRXptfaacAiARInHqSESrOm2i0ROolWV9MXcNi29eZ5mr2NDYyuotyN6aM8QREN9zp0d4KRaG0fi2S+7qt1IQSouwodLnoMq7JWZ4NiH3jG0lsc4ntbornVWSsgrGe43scUPVrs7qIxvvSR9qmLNN/n5z9p4kfouSZEqTZK1t1Un8usX9RU/pNzCr7TSWUdvxzzB6PvDPG1PPQQ6XSim73XTq6Ou+jWCU9u7JkCEYgla8OC3KCnVZfOshjaVAgj8dnPSqt9weSxnEO0Pjg7eJ46Va+xDF4lqts0b1gGGvfcz3OLVNaFATd+k4RdigrtiVffEdeeil3Wk2V3p/7+sTI1RgqKNy61EeWv5yD8/9NZi79ZmZeezx58SOJn0g3XFr405gviWGS/NdDUjb2fSi552PJXT+X3PuzyQxWaBrNvp+iYusd3cslZhfG3NcD2CazSn8XBw+wcy/FOhmGoWUGQQz39QJMEgs29ENgd2YsyMxhZHwPMq0eVRIXOZTGb4UAL0NQQXWciuhDm6aGoFO7kaxco4BdEWRXuO493J45/qNu80CxTYDk4OqZ8nqUreixCGDIeIUDTFgIAv8WA3wPnkK31ctGcynf2V3M99zs5z8YvJlfGLmYZq4z93DpeH3TztVdRwd6UXAnnS6wE/TBr7tuu1gKlYpb2XMUY2c2UNrVyFRRWBBw3ympicbWNYFAJNeF000za/uRzvU8uHkxk7eej2BinYdbK+VheBwGMrl7LSrxJMR0JZ0Wycy6oYIfjIxMkEhX6KQCqmVk13evtfAqxgTP+jynsRb8Dw6EZxRI61LxFULHLXi5X4tctP7cXtN7fob7PAeXKDDOzPGKwm27nrNOi8tIEYZjWKhHWvNlxVT+Q4xrCgslKJlgq89yvcrD5zCRLgfVHbR+QeU6bYj47l+E6U0GhtCd2ujEj3U6pXZmx7tzunlHeTiGTE63STPp38VTmkWJFVbPOf8cqgnNBeEK7RhvnyAZp2f19fWh4p/gNAovfVa6mVQMiisfaut4EVRuSbTwX03yHEXA6rI1RFA33AqWWlti0wxybX3L65Lm5pRmmv30Od1vcbNCjfKqxI8DWE/uuBy/6aC8uPxYa1ffTbz6B6lvP7z8O2yhm/Q2EasSahmVhWYnGUKj2fpT4P52wa8O/92cvvPjyX3/VeL3FA0dx7HkE3QATMj72GLUo/LoKdpvZK/ka4z7rE/QVR7khYDdHs9bQLABcdGD6HkI6HglB28+Uwbw40PdUtCDGEwXEZUxuQ4jBEflpkXb/kHnRYpewHVks3IB3BbpqCGmudrX81jlgl7pDfSW/IZ8U3cCTkV66+Hg+FQ48MXk/oFG/qs9O3K+OZizrXbm2u1kAzptruXA4Hmq1R0BTaJLg1Uys6yCTqE4hydWYgOfHLqS3xqZy68NX4qegtfS2RsZqJIr5CK1iq6QWxyXCK5QWsxwf7jdjYrx0Oq3Mn0TV1fmMSgXWjy08rWYLZ3Ene1i1epDEVSiAFtE0sAgUbUXoJJraSGR/JVLp6DpGeD2KfiFitwj8qoUAlNQ3qhYS4mC77JnBVKFsM++CzC9CGEVKPsmo22Deuo5n6c9p4kGoWGop8oeqD+Npdn7wZQlUkiYTrNO6zbkeGWdB9Z9gMoaKLVCNsv+KxTkuZSM01GZepxzn7ZcIyEIadW10E8uT0QA/I3+eHxn/ZMcuxzV5F53sxUBTQvvBzVV4vphDhXfphGuoMh6U1p5WuH+drnj8s4QTcWskAClRTpS41MIff4sT5yjbPfbmxHcKMy7OK8S3c3WkAOS2FaNC9DpwbPZjXZst8/+DFax4vSbIMkylepBAZ6da19IATBz7bWdx803VLr8YuKHYOh/VBzb3Ys119rTZFRQ6SrP8ACVF8fvR1Q+vrw3Tw9+d3oTD6cUe+JvJe+DX4d+InkvdRAllAxZj0pnGxt9j1AWtoRasY9zn021swwB9Da8wzZtG36XhV+Cma9/qryVRze+lcfb58vQlefnfUM8tN0Gulz04ZRK/zrgP8H1MekoEAlQXAvns8GOYSMhQPVFwCE/5CyRHtQxQqgIZPJK2tDG518jHPjL5L6BZv7rvRPpkfX71sBoXmnvz/r6WFYWe7D4TTg7SzmPP2fctPRCFIaKIQev5bMjF/JY61xmzj+Zidd/KZ03/5tSXucjtSAqWyl4eykmPrSgIlI/DYRrIJON9RRgOHiQPiqH+20kRuYNMFJRrX8hxlBabC29IKCwOBNgUZFVaj0R64zP7YeBLhHWrdPlaw5H4qgsfXIUCpnPQLr0rwMaDNP9vJkY1ow2NuvQxUaGIva9vAr7J8PtqwS/zm08k15y41LSvZXMeW435yW4lsL2J34kJihdAvvswLsqfLHfWtTToO6zm3uSEeDZWQeftcgs61LoqC7D/IdbmHG2u6f4jz+AY09joyy+ns1v9cfqBSzp373Wikp+guSpFtbkqdO3x/uj8d7c5HnHbX3Eg9HyIRzShivR6+qwI42tT5rXc4KFQuf9ghWCGfv5Ajdr9dmUUHpNgVUp93FSAMAIh2HGZy5yjjL/SjsCk9ZwDzJR1lCrrQcg4CoDC3+azD6ZfOujyUskW/+CMMm8y18wgNPUo8LYJ3YzDKG0ziq89Nz7Y6ncDbRyWvn0egf5a2d7Kta1CwJQhYnKnffLM2d/OgMoOpXq2QBWWWB/u08dBmUbLiNG7+PvA16DEPZbYBIMvO7Wgv7kNUAAY1oeiwYWYIsWe51xDAM4dP0tg4JM0VoG24m5iLa01IpbuDXyTNoqHxjLMnqOW7kxT4SMaiDlofWEoRSfpBO8+TxA/kGA+17O/ydjQ3lpcTMvNXZkabiVXUuX0oxE3S7GFpTRjV6OEbs/2prL4fn/eyrmOvsvkjNPJW+yBXmmsZQqtoJjomMUARU4tKLua0V2IiEqoABRyCmqtkZAUUzS8P1xpZmeRIYYKZZb6zW/CSUQnP4cCovg9HBpe2tNEh792Cfnzq0zEn0QBTkACOxB8fBIigAbEJkdlW6WujrZLMUJhCjiGKfKaG5znlqBP4iL3qWdyoDzbNWt5beuazBT4qNAK4uJ2VpDAF21qCR0oe7HEvjRkWeGHozTY59amYgxttVd3WyRv+jEpFCt87fvFgVBEKDuqGgyW8bDrMC8ChccI30xP6E3oRCbYCyPQuUWmPBqfLVZPjxzYzi1xcUXENKiB9anUt5uy7yAIYnhmF6X079d+ihoG2r0Au15rP4EOIUNIcoLnMEQx5gfFqbPsX2wr4IW+MaZxHPbBTrXOcaqfEzi4bn2oeRBJTuPPL32LyEssuVPa32dBky0/iFP/R4FNzaMrzyRbR7upTKVWNqw7Y7+jUh7QyS/iKRMylfHRA1RHk02Cj5FU04WHzQYgr2uPeeKB9ijmBMQVJRLDY3GQM9MOjge5WEJpVnlwGSsiq9y45Jnns4KIFyuV3/1bDR8hgdabXNWgowKyuMBS9JMpuDNGGqQA3SE4UW5ehsnHqBDWnYX9djOwueTC3jPPrdOh6h/At1TPsJhUK8MUocyJV+o6+skhn/y4nqm26387/eO5+XGUFbo78bGWZqmv0HR4tYKjC8ufTYdXZw50onGXrMkpOBL3d/FB9gAABAASURBVGewopuzdi2TG0oCXi/VqHAWPYJBlE5hV5hkRGcTSRG9RFP6FhDs9MZIZNSzuCLPNu6O03A+o0CaEAoEiYOA2B3mgftplCLrXchYs98RvV0T4PTfyLtTq/XGvitaGhFxNCg/fesvIdCOjbqi0roFBEw0ak0/0x+vZ+xaxXYoXAmKzJfxMgpC+sbhPgg8QuV3j3G3gmIfxh+sth2PluYz18Zy4spIPo7rqTWdQui5O46hs4bmKHQwIDIbsIuMsg1vstw1jUQAbDvwpfUqEMabjGOysZ7+zUZO3ezkjKsvVX55Zx9R0H6Xcfo8itK92kr9bJr1Aiqj92zERTQPDy/mwfatmPMwJ7OVq1mPycSn+jvfmrIsJbaunv9R6HZkt1uAMCq8NHggyfdRvoOyzTPHJOg4LtoOwDZ551oMJ/WETga0EwB5JCqhfVS+tPKMI98CDwiN/pTIwPc9cp0buxSVRplwOhSaRJ4jS9L9aTwgZa/PbcqhIVLvMpoFvx9kGlG5qeSZngY5Am5L5IVyKS+Uj1HOWgCV+o6BKx055QpVvb/qh3313hYX3O/ScZXSPJFyQ5NBZ8vYLGI89Kpd3yFg9HnQZxwP8hSLiq6C+74DIhxnHyx34f/rpZizOPjTyf4PJRo66caYIo1diQoIOn56k2pTunvNopwjCxrRxdXlfOrKUu4daOYn9w1nD17s4tpCmlWRN1uDyOTaZ6xZroEyCqr7MhaexQ57nwMd2Bdf1tHVUni0Nr+2sqviUxVQq+e5EzDGaaXuyHujW3xm+H3xk8m/srK7XFQTccdXd8Y4Wa9BK3GkvRTnf/3unMUm+2mkg0Jr1WVwHxffc1FJtz8aAhhoCbS8WsoTWMGylBIC2kcBksEIZCBMUB7vcwwdGukF6JTAwxC/TYjiOm1pI1Et0GE/zzp9NOLcq5nXMZQfYbQOx+KYqSrW7bSb1kflNamld1TJIi2BNw1AUP5in2g6XU66L3036LAf6dDC4JXtQfntK3ckChBKEkAsCtRNznpOF9V9x8mp+gNLZsZXY57mo4PXIrh+fLAbp9jMtGv9BcBTzMVPNDYiDwTtrPC0dV9mK9D02UozFV+BneT4/ZQfovzA7fIhtr6aLF2kG20HuRF8BGNpwR0F5G7TQpsXMJXYl5B6UfHDGFyd90XaXKTNdhM9tR8+YPvyAaGvX99xbQSen56miWv7Lr81EI4rkFCWOk49nijPFnIEBcQqv1ZehR+kAfus8sLPaLW1uJyO98D7CPiCmsU+KVd0P+h5laswQX7ejVbvp9hfZchkpX2RptZnGxb3HY+GwGTkd+HJvvfnUp+O81NyGrYplF8v13BFubRv09y8C9ppfOi7utALhKL5kiHr3K6bfvbTiMZj91qvPjm+r72ZxsR0dmaMp5D1GpgDlAgK3rW/QMgoKpcN2pEZuF5TKcRad/1cVOTuRquUWAFSiU26fKaP9VsdyZnZgcy+PpBfPb8rP754RxWTVh+9tT+uGBOxneOXacb+PTppn1UkO3uMpMYRLNUh3HO3k1hRmaiQ+oLMZONWTB5GwCIOqtgIsNJNVgndmug7swA1UPScovYLFJnMJuP8x77EEUH1VkrBHL8WQQ8IIYzMlXEyTGvmqsO/z7Pfi3TPHEsIZQwBtPQCYOa45nMyHJ4IjjLIWPvI2ksJyhzXL4x/V6JgSXP74v0qzhQNmduAxoX4WDjjVhVopsVNKrfjUDF1NTkVxlFWx3oGaN9zO5OHxpZK4Z22lY4q/4f7X4nTR5Pr81Fo7Jv5ABWmBw8MLyK9BCPrGqG+YYruvVaePFrIdUY6MITRgxvx7c7H9l9LLYudXkumuN9xqSAWDruEWNLX9sojglcVFwNi3W8kX8Tyn3qNaHOeGVK8jHXGOdROBinrm1TAcVpstXryR0V2iwexQr+tX4CRn1o8P+CR/YkGRPkS4J0ZiUpDNf02AD/OAPQiPDcN3e33fsxwG0IKvgOck0dTKOHb4fXBDySHjiT+0Io06VER/Q+glds0z87p1LcQ8EQzhs4I8uPczF92Ux+Xo9f07Tyr7nleUL2H+v34rG3p9Ukfdc9x0o8+xi2CgAbn3o8n9z6R+vAK9znuCQxE0WeIeqUTm2gM7BdbjaG06awtpvHG/5i0BrM58/NpxhVOE9yNZSuluAKk6bKYYFBYtUZMQ1Xje34s9RFEENT1AAqNCmnjWg0tczX6AvW9SnH75aT3V808+9KOPPfCYE4sj+T48s4IHqPZiAkMXUMt//Z+j27JsAeaThc1crDVj7kBcwQKke8H+AHIitnto26dBcad3uiQfBus+/3OfERFCWJRiERltxIGJbHvUxBPISkFayr19N341PtE/VGOpyjwM9NwzJ/pUkllBsLjjz/Ytz63FA2Rn3DvRHs9gpdgVmv27aNu5R40aN+PJzL6DgRqDw8oDLYjY2U0gleLRxiT4zTcmgIE4z10oZT+bTQo3wbZLlMYT0B8yBcXXqnYnWxGwHQNhmPNGtql5UOovKbbLB/1AAROw4sSZslgAcRie0QjcWUnOnPoSD9H39PLY3dei9N2ejeO0ZzCHryIiYZEpj/nKSh270wz3QutPEVopJGQfwXYLSqmz1r5lwgvztK1y4uJCj/F+UV45Nue1JK3xi1AqxRaZ5OIzCI80FyNi5q65DGUQT0tAfeJkW6FOnpgT2OUZgemM9+5L4aKjtUwtD7Dbj+gd/a+L7UcXOVX4XS/5ZEWWL687RdTH3e94x/CO/gmzaW3ciKdWhDM55QLvRRDXkEK1zuC9Qq6Jf8fAEgM88CafN/e5G4sv+2rZyh03KeeXmt39VWw0qAVHZC3UEdv799LDBEBiUOtftTD0HzshzcqjNAwFs9zzjGrR2mMJW88lUYj3I4LFdopJq9wl4Op5AadldCcssGydHvs6D2ReRL4ISz0RzrXItr6Cz2VnFPhHCzMiwQiax4t4lkqEi0t7JqV1+pqOfUaZKACqYLrBXSxGP00ohCLcAebK/GchFBgR4NZUBiaCJEEQ6BNKor+Wjy3NJMSZncG+U+ga7G9SdlFQe+mmutRgFWSyntwujLUS3DW+0R5n5GQu9DqKazB5D8ACD+EEHwgKv/vrY6+lfCbGV3NzNRqfLf9IUIZx2CV/dZIKq/gVsGQ2fYbZkYBm0azFAQEptvcGT0qaVHPtHfVEmhDqxoPXYveiO428hNdSPsHHw/d088nd12Jc+nG+VPNtRj/KiTdTQYy9h2pBNjqlchD6aTbfKaHx/YikiJoa/23BUmLIshMJbYzvXs1JtTkuaFEeRUDvUrSCtQqn3VGOdBLeZPnnqeco7BvklKel/L5ZuW3DWQM8Hv7HmZXkBeTrCq9YcDyWiI4DDo2x3kndSivKpeyaQHM/H6lQKv82L5gfri1nJ8cuBHj/wea/Qo7XEWqzElHZWwljUTv0Xr6uG4qFwrf30VSg3ZMpp5ozqR4KF86d8WX4HpjxH/yTdogQ2hRghjG53lua8kubsEixOzRZ/FQfRhkEITOnEnxVV3TG1QOMKoq/slMxDdKfT9Dfinv6of5sV7nzggKGluB1NfkDXk/vbw7rjaMNJd3F5N0KMoFXpDAML/UrpfvngYI6wdw1unUqf9LmmnSc1HHNc5+484Mq/vEFtEaer3NKFU2CO8USxGEaZDpjSs5uHk5El8i73RazQ5YYGZG6ATVB1oETyBnOBYIBAg661tm5zbaxRwHJQhwR7QgtmEeYbtuGamX4LgmsTDO8wpEEq1QGyTUlV9Jg7Fvxue1wIHmYaxpUbNCLBAMsO8fTFkhl9ARTDxWEGSawjDETQo+Qw+KlTHgWiuA5e+Nf3/8dr5eiHPwLlk+eW4os4Yb1NNLI858CCwd6vYDHKfW6XkLYkhraWoZR+kRuPIE9AoUAmjcBfzmCa94Io7Rj3FsCQES16MBNjUevQHGNDm9lgfvWc5Dg0v53tatCMZHMl8K7r4A2uexk2tDBVh6XxnYi9WUKOgA/Y2gouCA+1nhZgt1B8yLYOMiH+jguyIqmeCmV2IY5scy+tThVKpt6VXEepQDcmR5IYlbw7AvJp+5OlbfaqgQR/Cjje+wLZpV8f3Ii7MsTrcKCF28A5zFZJSbDInoexklwCzmf1YupEMoqIzsQTZGkUO9yoPNxXx44+U80nwjHguoKs5xkp2ClDIX66PdjMEL+bN6OfKsm6FoSORj0QvAnFi7WLIqiJT77cdgTd7hOGSaSpZBOfm6PfXnlKGyB9ujIm5AZNvg1gIJt/Jczxrj+vTa7ti3n1majF9sErBUfNer2FfblbY9aO32mbUd+QghtcnmUy90EvVrjkqlezPxB1uODvXiLywFVluH4z5BXi54GGkMplm/iSchnZ9W0U002Ek7KzJtrib9K9ENFbXshKjU14KZKFz4fCau/1m0BKMB0rg9Dlhr6+C3j92fp3PfpCgIxrFYWD/SMdrYiADiggYJ7uDMDajwCq3C5T08CaLfisJnLJm16/SNES8xcvrsPbrJE9Q30+x7exhhcge7oqF92ck+xIlEQsc5Yr54IC6yqSlJgK0W30gLwVDGjSGh0OfM2AfyTzbfFV+XPkXSzEyzz/nrPLlCTQC+X+WtvnFoP7S+9mUnfYr0pJ+h7kLhJoRq0gnzDY5Fq9IYiMLqs1RRWXnbEgyLvgKYwoYyPthZzuPjC9ES//LwpeKBKzVV0jCOyc0bMUHm8bmNgcrXKAR9BEgemizVGnYBG9vSUigoEQgYSwRuuuePdhy5j5mDnb0YSpQbqQsuWJrQRAEnrv9ZeWgqj+0VfVX689T8OsX9k2y/SYH/frHYz59VMg/yKk5vA2zXcOy4I0v9ZHwwcW78hmAkfV0xSVsVy5sh10h5M8qpJReMNEj12i2AEOXTOXjX6zffiHLjmAUB6dlLsxLS3Xv/SaJ7r1IACCqJIDwKeB9efSWTS88l6ygvRvBQsx/HWAuKDNXuw5034Scoac3tizNp9hfagSOJ7xK0hiPoVmkzUBS+jMrIO+Jr8Crxx27ty6cv7a4vC28B/mBcsj17m3f2XTdeebB/bjUueRUi4F3lOtsmRQOB/jmj5pj7aSRccwapixeocenriUK/ZiGZ8ahxiy88IOiBCFUcFPXVHwPwYTvxmZVx4uxO6p6FP02ufC4S2wZDhBCAOjAvjDNaUWNHlymOUBNIFBWR3RK4XqIAatEPk/BTYbaztsZzdl6F8pz7rrPvpZHRPpKlQjUhrINB4GWOVvcQ9XivjCwG2Ba3VbsqvsxRyAEg67IdUdZPeVeoU0g+kECgmACVJlhoY9dT6x1mLIayzSDd5+jRWB9EDozwtVubFL3tw+G11zNz+an4yelYN8LpWosIsh7rcSg4l45XktAMtZ6PdQiIhlYy0rF9eOJmjk708vDEYjz2Ja7HNr6aB689nWOLv5uDy99M/dKMwA24jGINFdjRxkZ2UgSs46uj8VvgABIBAAAQAElEQVT6JmMLYFcREBtb4b9FyvZYwNWArwKy6y+OdW7GVaKGSzWbYaZ8u+9osKA1i0fn4puiu/yHxjEUEABOU7dbsv56fwKpP2KSO386YTLlCE7Wf0j5+weTH7w3cbq1hUBbeFJXJVmFedtvSqpouvBLVOq+YKTCQ99oFDRc9k+3fH0JF3go5q7so7kilUlr6GrKT63elWeH3h9nqvxkmyAhSPbRBd8QdRZLo6dc7YGOut4VupmsxSssL9SEovKiHk0y+B69ViZUeC29IYKg4W8MTjHmB/5vmT/wDysp7hTsmbmBrWXWDLE/10D5d+QEM1knl4fe+m1GPQRDYAGd2hkPvOOxYHtL19Q/9O3InlvZgzd0CkM1f72dyAf645i3PW0XpTWLAbjPNQBjsl3fm0r02WmIprWqRAkukg9LQBXGKS/dU72CSPAbJ6MwHj6AFKn0Wl2VbpBu6kLiYYXQKk4dYb2iJZY4KMzJC0PlEkp0idvdFCUShdY4VlAwhnW5sQox0wCNVRytpqgrOA2+LaNLp+M1gUhLJaBMdHA9BBwJYHsQIfZrq4l0shmJ2cMaCDQZfmfKNZUmKr6WZvcPpj/+3RE5R1Eo+ydhVX4/zZRFxqi1RFliG3RPwLLf9rfoY7JyAbD0JZb5f5X8ez9wqrUuwe6jKdBRazaKkNm3Dt7BA83V6A05fj2tJ4a60Vs61rmRg9d+P3Fx1hu/nHrB6OJT8ZPWde7qH0XwUIGti17GMfqxl6cWx9Kbb6Y7DyGWuWKBVOwlCpRWxIPb234amWysRQ+rxiRtBDA8lpIRrKPgYgkiUHWgA9lHJdJH4JVG4HZeT/JnydNvjpbw+/uHeReW9OHkEJsfQl7GkBuXxYZ/6xv8J12tA6CvNzQvfTZFQ8dtwnoVrZF2Ful7ERpf/wse5A8j8Wzrvth3cyLSQ1k2HnZZtYD41OpYnKX6vkt35+On9uZjN/aVxyTQC1QqqDkBn7P4g7KC6HM7vjP1mwtm8Pf8CLQj5tRwaDwZQ5CF8lSll+fRq+6uH46/SP1s++2RXhqKWdd1SDfHqbzyXO+NZuavoLwMLZwTrO2reiKIWaZQcqdZQx4lgOfouzbi9xIN0xh5Zjd5Xh7CZo9DXa4WPbXeSRedaRq/nmi/J37F9eToD+TM+I/EpawR1RD+2QM/Gz9i+NT6ZESeLsopAScacGUIX9SB75gpD+Dg5c/kazvP5cn9l/PgXcuJbjeZaueh6wOO308XpigqoMKGmxILxyqT4YWC70IVlce5a4Vf5Z+++WyMNTuXfzu1xFJG64IiePODb0eJ2+VKGVv5K6sPtpej0FpfMUFrhn5FAkPc0L1guQ1BJKTEFdhOt4FQUR2LH9eMu+gE5PYex07voUO7vqGou1/1yTiVxnoFGvYVNNv2p59LAHxQ0PLHH85/PvU2mxYL4cy1Z5OVC0l/LlGYGZvPdjebMRlk272ggM21CGqO75HF341vx8WVdK/+QeKLRW/w/KXfSSx96ltG4wAevRCBdZLnBW4TsOFSpAUCkR6dcwxsilael1bQJy9heF9rRjmZxRWV7ybQyju6LSPBddaNFSANMaKi7qQyFDkHk7gl+Z47OacwXmNL92I+gGnjk0EI9v148q6fTR5CQD6YvJ8px+/GkLjg6q4x7pdfKIEZ/Iwg7QUEL0A3BqAhEACkrzR1Oa77egfeh4E40roRPzGnXElbaoy8f+7cYGZJfp76aifPfQmN/Xdc+Srl5eTT13fnyeWJWsWpkeAsvG/FsGlWTwfr+pn+eAxlumN/c0v5BUWVH8/BYWWUp2i/DKVbivxQNi3H+6O1cjOwLme5V71gE+kjjzynTDHM/pVGus+3cmJ2JE/dzqOoM+rIJ2au5pEdN+L6Dg3gHoDBMGeC7fQghLuTStGzAMozzdUIOp+B9k2F/j9f3lsW2ISWGVoRRmT7VN6bn1yazEduHYhukW6ySw61bn2SZ/FfayQlDK4OfP1TyemfyuOrX8g/33E5R+/qRcXfCVh0AY7Qj1I8rQD4kdsdCkJhh3dmo0KLDvVWxzevRwtWDJOga0jO1T8usIlKc5XQY+Hz8Ycr9jQ24osR5Zr2oRZ1dLKZWYQ28DUKpELe5IJbhfQi+xC+34Wwi636tNXHoYXJvf6evx0FWy/HzGuHW/34puDk12dUpljXBhf8Q1iD7GY6EfDst9noLMNF11UwXVW5FJWLNnMBYqCcUVB1192/DoI4VdQaT8fVk9R7GiEz9JhgfNLQLyb32vsTs8kKvVsAJ47nVR54gXqXKexGQcRCmxzVaqmcAl0Q7qA7+XoSmqxnz7FPVyNt4Ic8iSBwifPU27varLBHILA/T2/sT2XI5Qu3WPcp+lq8ktYIWjQAGMRgmUKX8wA3eo1NVGjY1H+5UYvH5nej9VM/neAW5/0/n4AHbYzr3W9P2vcm2aZvm4q1pHhl0aqOkECQxnpP0oPxxntU/BsQepVBeJ1jw6rDzA6MIhe1SlI5pA95k/rJS9R4PbZv0oPreniuWdH4ncZqaqjcyosuAO14LX4MJvLQsMh+UGWGEQbHb3/ksefY9zPsPtNFJzSm7keWId45y022r254Tn7cBoBoxOznn3HPV7AX32yUF6ecq9S+tPexoW7MA5V8clu1wdZEoGHBNGCg8n+MfIPeT1O3xgq4JxOghUz89PLu/EcovomaZ+d35NmVHRFpRKxemt5aybgSbq3w4reSs/RW4Zv9Unx988jNz+U3hi/m8cGFqAw1J6/CqQCLVOG+A4Ofh4dWIjLb6T30QZDRteGu6BrrBte+BN5AYlVwGFqW9TIWD7d3+gZWVcQHYbUSXZhjfTU2lVSCGnoo3LYvYakq9kNLR7+6Z7YWNj25PEG8OJjT2VXt63nogRzu/Xke3Xwxnxi6mo8xrkxk659C/Q52nZYjgvhJXPOH2rdiOKI7X/3USvWhkWNWyGzzDRrVI1gkhlVA1qljEIkZQnCwZAoHZyJftBoqsoqmMEYraDypB7YHJXBco9wNPTNKHYYwxL6znftrilJ315i/fn2HbtS43SpUFpVAeggmVFMKqiBqiRRM6OS3BDQOuqG6xF0FOFtZO2ndT6P6Or1/NRP7GIw0t9Cd+JIQU32xKEK6pNZP235OTGDxw696omfu+PnEH1P9LjpDPJu30aF7KdK7DU+Mp5090GvAOytaNLkX5apQ1nPjxJzO5PCYIG7RaAkC5k5iH3ikFE+e0F1vrbbsrzz1HHLSJUnqC2PGzhpMwVTDIk80Wu6XhSdcqzrkp8bK/khjTwpMeKtRbpFfZxTkq5cKAKSFntgQZ5QP6TbFvjyxDnkLD3KOcy9Q9FLAt9A/dZMzmWiuZ4aZOS2/r4jP4qXMagC5qBdtexqykzeH0u236iWypm/eybjJUrxmKj7Y6OS55cH0bkGl3TxNB3QzRBmLiaCZJTI5vuCgAvoDCsgwGpO8nuQF4tBXHs/ES/9xjvZ+rxZjmLGOwilhcRoi8ZH/QGQ71kVhuwiUMZEDKOFXKaiuFEi3TuJt9CMoxGsoSYEQWd4YB9+kT4YjEF6Ul9kTECUS04J3Hy2RfWBMUbAltkIuYTnuEXdtCfhYDnqDnoavpPqWmnElUzwTV5+OXoAxeGQS+jo9vZqZ+1dzdLhHODJQ7znEf0zrlYBqjR2zxTZl+F9zw59TvkJnluD0BJ1U+R3H+lImGhs1nSgtGHUERdF7a/ZhLJ9pvitlOQnVwqNv0dc6tJLD74zPraRRbmuw5NHC0FRWaPel20WP4CL7/ilo1oWexaJAer/eAbw1UfV0d5R6G5SkrB7gJjDpHR3r3IzCxpVUG9LaMUOjuO8FhhsBQCDWw/g67val3dElPb66s9zuk3v/w1Ru4CCK7Pcf347wTOJK3P3zmd/5vYn8l9du9YKcDnRKVVBwJst2pIOA4T6hlgCq8goE9b1BZC+IePVTcLHIT8KPfE8y847VTOxajwo60+pHYyLQHSbJrMxarFoa+w2K2FbRHUAeJAlm33ZhGdxXDloQ1kV29MsvL/nsSaby5mfbyYJHFGnFbQVMHJaebNPfrX22SLvb295aswyWxtx3ZOSFoKXy28c96LbHJjXPrNCAMiA/4XkzVLqd2PMG2/Qh38f3U0P+COjojo30EaJZEMXrD7V5SOUzZl2mJpFIgVahFSbck3yNe17TKn+rrLsE1DUuIRBUFACFjWe0LMev74zZWAlinHpqHawSNXvMG6mEoqpt6V6pQOvUL1EhZrm6w+QhUPxQZkE9hdFY6COd63HxSnQhdUkV6glGYdsSXcu3wrHnqFJ6mMWX6VkC1QS4K8TY5/Fy5v8olcnn/OHlb8TpNz9TpdIr9AKOANmnOi2lLzqVUCgITcazwQXbsp3zySVodeYbnNtmyE0ueJ/3u1iISzJTUJa5Cq/9UoBVlD488bjGj36U0Cg85i1QhtmB6QIjqon1xDHTRGxPAepzRb45Petcu3UgH+W6u79NM/dXufcMRXpdSZ5eHiVcG0x3iAC/NRzXhBh/fnjgZpSPowOLeWhyKUEX4ly5Vpxb61gDYNuT1Gcb0uRC8sxrw/Hz479+a7xC0u4dH0mGQA6XW+vRCHTIRI2ZbRkC2q4PrCgL44BFGwZLPxXRZ/SU8Bj6hKplYMiq+2m5/s1GystxXPbBgs4GDy54AI8PL+Qjg9fyCby9JwlnzUcZymoIlaujA73Kxxxs9eM1P2gSrb5hicl05LBCSPIjNdM2QKUCFn3JxlIBu+F2F8MXPRCLvJPW9kGwRDcin65AJ/mmzihDXtOT8liAZqu89ZGHc+hoJ5vloQtWJgPVPUPHWdepIHN5k/r0IlDdpgf+as45lGZ+s525zVYhuIPyYdGO20mEDKTLNStXwSpT7iC9aCfs+Daa2lnRyWsordNg1ncI5My2KzeQRMaDQnGAgIhuySwDOEUs6YDqp6oG9m1ZGSxv9AL8yKPP8ngthbQPKouAIJHZ2seZlRfjp7aN238Gl9xf0onojjxFZusN2F+JOUhl9pmNAKB1eKDZTy2S8txlpASFDRYwc1BNz4f+HOx9ISaWdCmfGOyWp6OQOB15uLVc9HqrDgXWON12GPeLKP5fwYg3biQRiGQ2u/UKqdv+5UwgoVp/gVnllzZe0vV031zMaA83YoHZBS/IhxbEUQGwylcRLhX/eH9nyvWf5SaVX2VXsFREn5EnKqO0QZhKIKUJMlu08jmV377bT3gVvIkKRahS0NUTG115PYPZjOGc35NwteDvTl7IJ955NYcPryRgdGzLdfAWpv4iKMgX3V88sOiJsf97q6NxzLUEfdeRxOk1+YuSjXZPpD4Wwn70ChnrlidiBUkBorNZPiMQIIN+lfdMyXgr/mBKHKdyB2ujrE7wHP0QxD88dLOU26nPbTCTxy6qUp78dNnjzVdq3cVhZNoQsdpXDu2jFl+wUtld2+E5+d+EN+ZM7DNy6sxOrZlAidtpWAAAEABJREFUxCNASn9DHvoRbi15Bc8icAsQ9lW5JS8S73vPVp+Vd+XOJCxn4gKmgwDTr+24FMdjO94T+acMwrvIT0C3GRlKxSY7zqF8CpcW5jACfARLL9rWOeaKdaEUvOMw57kBMjpmgcfwl1R+0UvF0rrbeRuz6CmQADvaXiiCHSNTmb100+Jz7GbO/ygwwvb0AGxTzyRaf63wTazxAjfqMso84ltj/UhQM/YSujySc5ns/m5iWMD0pD/u6LTZQ4xFgXSpbBQ6iWo9EKGSYNAg9rtJP/gzJCo307jNa11OmoDBEYif8dJNZ5rpwaUv5tGNb4G4y5HIoq6lC1jqSUULZh3dZxMJT/naK4mr3XzV1TUi3R51AwZFhzZEsSC0weux3zOt1dTioOZ6pM8R8gsKpF5HxZ7LaI39VmlbMMI2sZr2wXlkl/kWn+2/43UM9CGrtCsIyAuMZ7SACqF02C56CBbHf5b7/5JCc9YnsCgLtUiG0+Y7DJv8+pO/rHt06U9ydP108d2lyQ8fWkzQ5SAyMV/SSSIf6HLRXnnRwmEUTq13YrLNVZDBm6lEs4rVoGPy2aIiafmVAcHABDGyFj/NtgShpYW0xCr7XoX8ERB9VbrGrrxC7ri9MzFBptI/PrQQvzjsS1OWid5X0rn6h3nw2tM5fONEOuf/H/F7jpP91+Kio/JA7Jd8BnydXquXd/Q+iPcjQNkP+eQ+/eo2d8LT1QiUDx5YzvT7YAae0uE7VvLICFbBPkkPTseteqpucU+cTYNfnanN+PXkB5APPZKjA4tx4dJM/9UyfpOLX87RjVeiV/oQMhPpbD0aM7ES8G/GCrkwPbwa0WiquV4I7kMd+ONfCTI7XmeTOYDCDKLLgmO8BU88X0yk0tjpHmdsbA6YvfAv47TX0f5fl3tYoYD3aFksCtZtBXj6Jq5lf6vlEnABwB9PUACpqtrYjcSKrk06LrqaHHR/fWkrP7CdiV3AMi6+kM61L+SXGs9Hl/1vtxdriWQEAYVQq2RfFHK9AYp5A0sxlmHEdh0L1QccCqmGXPlStHomPEOI0Ol9s9w6cw9dlF8AmWqupZhv/5DHAF4rl5NFnIvurcC8ZIVbxlRc+6An4C/Xej9uYtauxW/JieAi/DksmPUWAABoWy8YUaHhjzyw3KKj0gGBlG8PNKnY82yiFbnKgAQ+FV+rp+WRDrqdKAFXE2mh5RnnSH4eYCs4aJncylua7TMt5aIw59jjNOYSxDHGVQlNiDGdqaWevvSbObryV/ns8Fx+Zf+lLWG33e1+2c46bUhf+8kQwr4usl5A/ZrQrr+T8gIEgQ1uku8odsmfVn4MjUD54oyLHhrgXCFCH+YpA9laHq5XG9oztp+4j0YdG+XI4K18Enf/iaFuHuyDlModfK21Bq7dUIZf+4Xk9D9KnbN+73GsdD3ygPZ77f3ReAk25aEOTUeXPwKWMorhmh18R+SNU8TmTFzFaVL5yd2X8+igmkmFdFsapMk+ww1yWXoFMDy4b7n06KGBpTI8M81+rE/jUHywXxpeeUC7GosjbQg6SF3SHNudg+zDz+bM3tU8uGs5CtlD3PTLuA0m+bhcAu3iE913f43Fc53GZs2BK9xal3r10dcj6Vj2cwc6GQUM2pYgqeAvv5jM/SZW+an4TUCfrcFA5xiL6I4IAjLegbulKj2RDOHzbNeJ3ucAI2hxoo2EiqYWCF8u2CoP6y2gjEWIJSrWGvh5plf/s0ze/It8Aib7I5qP7qERQcAY9W00JhCwPfLArcrwSw8tcDFOq8SY1lDQSze5l0dzia1z9rZV3sCXcjhYDsKNx5khONZ4LTM3sfoyQ+SXidKEx1zh5vy2ZQrGthlSAdtFLgoU9ttxCQRaOE5Po8gutDo60IvTSGV5bFsBV/m0MAh20X4JetMn8xS/1Hopn9wJXVR2lVl30zl5lV5lxgBMHlrLsX034jcY4nV5qeAx5tg3n0VYSgghfXlwkF/+mlF2VV30BAdgkAooPxZfTHkGgoDK8/JjGT37n+expd/O745cKAGOFo2xFcCusGP/oEfgQxBWgdRstt6Ayc+PM0X7T3I4JycfS2X7HbNx9TixhNOCY2xtW1db4V/AAAikAEU/jTJsh9vL0QtVpv1o5yN338jR8R5eyvUcG7iaWmPyxi8nKjhhnuCe18hlvfSt5HkY36WfrvGXP8qhRcAFhFzcY1hkyKb30hesLBor8xEUAaLAQd5e/aMtz+LK/yuPrX0pj7fPR4D32dIPaSFPLdIdmnf2bmam1a9VoHorhoE+o8s/EZDb8WoA7R9GICbN2ff6wzsXE8MGeS+NAf3mkfatqBCPILjHKB4r/L67/lDmcjSvx3nFRwav1zpwr5cQYt1suNa06+rITDs6kMT9VbYK83W2ggCdiITisAiggOn+qVzeq2IhpyXAQymQkWn10scBMqn7ES6J0Ofmlbmk5QGVKQQyXeXfPmdbIF+6mOo3UcJX6YDTkwDB6MX/IbqoIu0ju3C1bhNk8s61PLnnckxilZXA/ab25OJSYuLkYvI6Y9Fih1PSOk0Ga1sSutojSbiAsAhCMDcu7VWYXrZ9asNy+rwr3A6haPdCr/oZKofCfiyC6BkI5+fXrAckF90NAaihrEvF3FiSKFyetH0L9edNThj+OCsyB+hCK5NW0bpDxryL6x+k/BDl7yVH3n0Lwb+Zw62VsiIKWARGcLeUX17aL4Sv+rcNDtIAemQQb3gDpFD5mwyE9uLScKZm60OY9D8uUDo9l8x+Nrl+MgJTydyeG5megp9T9OUABXIGmTh0oB9fbBL0zqwPZHazTT5gOL++Ml6J4p9cnIpf/NXVdul2b9cP5cTwQ5nddyy1inUMb6A1ksq/3OaP6yqUaw3abw3P59d2vBlncj6BQfjk0JU8AmDXAiqAs8JO+afh+goD1TjBwrAbgUpA1LKraMoJtHetiPmzClsZit6afS/5HVXIOIl8KtO+RKVnVN9D0EBd/RwZYWgDKNjHCbzwSPdpntEwWRB/adPvNuJ3Lra9I+vz/rL+jtU+aTTUSfXCc7TbhUdHWrcycyf0lr/w8cieW2ma4fSLvA/nXLRY/kBmEUD3x+mv7ufjCr9Hl/6ggOBhvARBQOusN6C7U27Ygfcl8D/rdFrBQCbYQ2v4H2BKnRuO0yVdXOSo7FwKoJQ+O29QLlO8lzq8R/evPIw7fw5/+QMp1LdehZ/4vlwrBlftawHMvo7DfOPn5xE4DGFeps5tBj6PYgECYUrP30P4teGLkfn+gIYWgTujoh1Zfw2pvq3M9hOmv34BJ+Ymp3HdvS+is+Cj4CsMFgRBAa+i5VsADGap4DxPCHiDSYut5QZ1jnSSEevhfKQdTCkBU4nts5+bunEy0lvvzHUF0twvLM1v7ki/vCOkwzHb/hLt6JmcgcmXAT5BEe+gn0ZqGtbY+4eTyQfXcuTgrTxOpvvxwYVKXgoS1m3+YnQPqCwQqfgKO4fFpwHql48AdKBFIHE4dmVcudsK82nG/K0/IKXPxS9jNe2L99ovDitkIkxQ0DUkypPhZ0wOCgS0YZLOfJPxui+7nCIprIDbP39p6MylgagA5h98f0PPwG8wOos0P/HjiWvtBaPwbxEhoL3orbmvYgvKgKR5iunu75R81+yO/RewXoWQp3mWR/O121vH4LilyQDM0pipYNKY7SiMk85O1QrYkxrIpp9aa8eXzMwJzBLCOY4CRmXDvsxCq4UvpXTu0mczufjlaIQeHbseP9+mkZp8x1oiQELr0KdTL3fibIl079O9LsotrQrwTHyaD7N/XAuJST/gq5fmOoZDAL2vrGvw5HlzYhkNWbuWOPDLJM/msBpaLtCoEEpXSOsGsh/cuJDppa9lZnW2hMaB2kYp5p4fSfYCUxII+VNA3kCPzsxxxyxF64QrdGqjw9QURHEwZzh/maLye89L7Cv4PHNqnUGujmSWqazgwuXAsUQh342CK/jcGmPBdZjlebcwos41kSKvo3tR+VC22Cdc+LyeVIIQpO9c/6s80T5bH7WQ6AVq2UxZWMYbP+fE7Y5lsJ3sG0n2j3BChVhlq0ApAEtw5a326Y/ndPud1ttum9tDt9rNxLr8sOiYis+5AhOBwDp1MaUV1VSf7YdgTH97GSwrqIvotI6MryRgG6LrDVgX9ddzLRoUnLjmrITK9uiu6/nkgSv5jR0Xo7fnSkV5aK5FF9v7jnVuFih+cuRKTEiNTjJYwoToMm6P5SJ120+30LSfRkr4AJvYrjRW4b/OfSoS95T1FNxvwHitFMblaHshTtf6qbKZAQYvAA4DsoutzF4feGvxmdntqcZahamhO6Eep0Vd2HS8PxrXD/hRVMfgGv1ocZWJDYi4ACAtEApAv8gT5VqayjNAoKZ65Z2A0YaOdLnA2PHRTrXnOWlroX8lh9aPPEcDVPyeLS/KW827DCJHerpaZ2clXKU63ViqfFTwgkq23mTMr/AEdilXUAB1kPDvkcZrRRd5ZvwuSEa+znGvxkG6YyT70F0v3PsEnPoexvj3J3pAzJz0d31f5kfeXytcBUzp2MX4SvOH2ktxfUCzBqPFXJBIXyUBREeMLbWwEsxOybBF4NvzxDq9zp3FHKdqzAM808BXocF6O2qCTjKuUyi333V7ESW8oQBwzjhd4lgirRlErnK/AoOFjWAg4ZERp63s9DkSjpXt160ZxocdI86T+IKAxFfIVXyV3jGI9sswnr9QT3ka1qkgemybN+mMY3ZcuNmjl/51/PUZwyCVItax9ELqWZ+B8XM9+snflP3WWm0zxO+99em4ICkgCEp6AgoZ9yus0Z2jDg8HcaUNAd5FCLDfuhSo29eKydLP+7U2dDMKsWNEQEV8Y2Lr0fMyC12JSgXQZJR9UgFVVIXXMeBBmPt4ovVyfq3zcp7I16O358tSWgB5oWAoSE7f6RE91jxDdvpafVfA0ODRO67noXdDUBXUPltsZzAJ9Oxigaqf8sCxDCSRbiqrQouAr4GRucT9iFHOY/VUwP6VTDQ26gWlB1p9LvJHM5FfPNebb9bn27X8FsdsewUm1K/Vc+EYT8Ufr7mKcCuTsy1cCT1CFVRXmCRgWVjlw3alqR6B7jF0LflSppQv5Xg3NeomW76TfcFPgB5ln/HWNwgEEouzDfIa3eigL/ZTpT/IeHw5rYORie0gZ3Gp/OXfxZXEyGJ3A12CuuUU9VpmOTB0or/ywvEK9pZIS+ktfaUR4x/NZv5wbSTOmnmPuQdlpH4UZe3OuNzX1bxOqZ+4OVJek161RdoJUM2ymCJfC0m8TgeouGJ1p90U7kVO+JsBDLDWsiPoujFWYIN+uEA09oWcskZT1IOAXEcItXZDWM5liWbncU1cAili5W0M2mykS0QVJvl/nnPoXUQ4zh1qUQmnqo9uAZ+aDhIE3FcxTD4JBireAmj/JpL2jWTtL5I38CjeQOhWrE+FsEg8+6PXoyCorI4f5k3e+NPb7leI+kwAABAASURBVOC/SvwhCtEWAOuSKrD5dZnA2KKS9jjjsUq6CCcR5rIG0tHC5Qh83mNRgHyO521uTGHCYSqAsF/WMwN3uR7kN86T+5sHunRYd1+20QoKUK49eGgTXgnSi4xXIOupMTTq+HRXtSwXuKaVe+0XkjP/Werz7t88mpx7MuZ4tPx6EudwTXkyWptoKVEOF7aYZDJmtk3DkM79m8k93Kk7aojgeDhU4EvI2Y+0tYx7QJPQ/0+wK3/G1OEX2WYbiGlj645ExVUY61g6QPPcBoEgfqcJAZQxDUIcm/RCngSnI61bEcT0XgSRt+ppg7QqdeeOlEcg4KuEFwjtXqNckGcXEBQaaEB3G5cxAsYk3qwggF2LoGei2H156K3ISuy/Lrz7gu/1kwme2sS1fxeBIMqiX9SWN3g7cXvhqcTfmPxrGjtPcYw0H2UJOtWYr8EzeLA946YnLH1i2wwlygyPBvY7dX91s5njqzsjfY6vjkZlP85xLa3u7yyPcVYjilx0z6FUtDl7foCcyg5rSdO3/OqjIKKl30RDfwsRZQQ321Dcl0i3FWYWgdlGEd9VFoGO03jF6yIq1usdexLnuIcHkv3W6QCLYLO1ZrmE/L30QWvK/aUIrkgzHJAotKlVKrBpjCUyZ/y2+6+L52o3F1t43oKli99e+3qyQkj1Jkrrd+ZcaHOWCGdFoYEIEVNUTIFCJskYulFTeoY+xoHniJ9lEjoVhHEMYdNqT0gzhVsh5HwECOu1CCgivcrv9iqD8B5paLtuVXqeXfn3+wN9YuH2+J33CQ7qA5U/nfptu30fSh+AE3BVVHMU/qRaLRjS+mjRcBvT4TnHYTvWhYBEEPgrOvE1Dl5mTF8noDW+VRHw7PyKjkrUTyPSueJ4gd6wj2IuxMy4YcExEsSfIGE2MQMB5Nu7aEzlAKzkUwHzAG7NOOdXKIx5Dvo53Sn9r3NOeYiKJSAzpuC5qbB7GutxawnPFT2sh2qUC5elP3MLIfomJ85SqFe5PIdga3E/PHCzQhrdWvcNayI/9BrlB+1kCToog5CiPBFpRFUpkKDf3uP9U9Ddt0Dv+FBy4EjyTsDg4I8lb8P7nCLPpdwpb5eozwVirglRhjCM5WU4CyINF1FkzyuXytl5jJPjBndKbng89gHZUVxK+e2b55k5MjSXHuZAzHlIh0gTdLj2YUOQ4/mVdn0m/vjSFgj40p5fXJp/pZ3uc630v9pI/2wjkWbSTk8DMN5+Cas5CxFPrO1KfAVWhZpisKInCpgNKATd+T/lFazSOxDPbKdMO9lFc7HYzy7sIK4fiN8oq/Xb0GmCrPO3Yyn81JMfd6wOLEGU9cU4dfHgCCNvVs0phlNVbI/Tdcxg9QAGs5nKmorglj6ozWN+lbiYZ/xGorIUQgIi9H8IkU9y26VFDDkCdZmtglgo6rjUlSaViLa6+1fJwnIYOSHzGGYct8QGedtTyb27kqlRbvKc7XiPyI1gczalPHokHqzQuNfc9z6L98kE6hscSSzxHpgYC+P1dn9ZqGh498+nu+uHY3bZ8y61nWyuEWdCIF1P3U4sRRz7Cg0IHt4oDenfJV1M9D2QPO7LePehTZ3T1cSKuX5Bj0wrH46zQCgIOJQwe8+l38n0jc9n5vof5Ymhbsygf3bPXB6duZ7Rt2+ks3MzKl6N39V3AtEgHZG+bNpsBU5p589wZ4iT0ID/I723p81mMSp1Tq/Ce6BR5NWbnN3uv/RzfAxXefLlreP9neVBCIydbMYp7PrYirKqV+bW8WhxVQCLiqcMKDtU71eXs4Nk6jb/fcZwZuqnEsHAAj8qxMWLrbHe5EFkq8YjcGggBRGLvJFHhoZ6B/PEPXilkfYCtLJl+46TffGkDJPjtU7b91maeG4RYvoMbA/3RgDlfOmK56WPwEJ/updbCcYvOCMRLAnDowyc4AFfc/4CW+xAnUNGTvaH0jQpZ/JEd74UysFoxasjPGDDdmwb6RA6M7jnZBhyHoWKRj69sDs/s3Qgz+wBQd9B1h4QmMKNHewkI3bcOnzdFQJ1idXKbbxNgBgKTNLWvRRDgr1sUTat0kyLB1V8nisQsm/0kWoT0V2FNT8h0RC2UFoNEkm3Ei03NaXLGASDSKgBzigA0CpDdMz6LIyrBMEPotq+fbFfKL91RqFVOHm8/uhfrGudIxVZ4QG5swSX9ZQGOU+72R6j91sXTRYTZaT3+Lz3SW+3jC3Eof6MmG7dLABtLHimaadS8fLsCHkQ7onz39LA5xSG28L9InmVLyPwf/pacopyiS4FYFzxujSApOXxYOVrUcvcb2bmzU8lFwl9BAETUl0Yq+vKtTilqGUjlHj42m/lw2tfr3Dh2MDNSgZX6OD4peP4dyW3XeapO5P3w8/vgLd3MP4CPWkg2NnvkXfEV4tnlSXIJRAVraUrx5E+0l0aeSwtq+8cYHjyl9DjVKM+0ebbiQdb/czcQtkEda2v41tCCxD2WKBJga71FR1AEvt9jXjROX8VV8stMDij5Dp+6bwHL8B9QcLQU2VXFuSlMwIeW3xOQLZd67W8CWNVyDn6THOxD5yKMuhYOK3Xc8Zreihetx6McOV7pIX9VV63eYyyx/F/hYdVaLzeMOwQ2URFJ8WSv+Ka3+EUEGBlDL3MtQmm1QbXMUpNEdTMaTFB19pEyBK1K6AwLXZWYklAV79JIBWS54uYXnuOAzrzzDeGowuiAEdG4wFkmmu6ineyZT5fq2Ysd2IJiJcIDozdqHCARhAYkW6ivR6VXOEvYAr/hEr66Pv6xj4FCDJmkEZkjO0hXDMw53toU4vzQYD9KMkc92NbMs2+SVTrM4eg0lloor7T5jfeqCMKMp5fjUVhlB7qoXXYd7e2aTws06TL6uVUzsL7zHMAghFI3k3l1icd0N98D8eeo5+xLfpdYEGfzjDzIT+6xHejjU3osFlWzs+xmeQRrGuRyRghkeNXSOyPvAIM9Hi0vIKeno8f2vwibp9Lj+dkvh7HRW5WObQ0r6H8X/iXyV8jLU7byVPrm+Oeb4IeXwThnyd+dR7fnAIejspqcXn1hMhiPQJfC6I4dou0Y+z3wtN7jV/lsecnYcDQdJzOdIxaIg2R7m54PNJZeuCZx/ulj1vpLB9UHMYJBaMi9fwFIA5KVjQUKrRut8bBz9yrWCgP3c6aiggYhqHFWRri9rLo8k8j4vP0rdZYOB6UuB8siue15nO/CerMpfppX1XwsyjHaVz816DV19Dkk9DxK2im+yofSncJ8O0CxlHupD/979KvFfrl4rIKjxxb6d17EsDxDMB4uIOWKke25XMqu8r9PzDgX6P8BkUL/ztsf5vidcFA5dexBSRDd3KKa/7RbghB65g+NftLjRhfnl7vpKzMAJRehzobQZAp8Coyw8Jh5QckUO3z3wBFT8AGaeTp63DPxNX9P5FSIIX9Ie75Dm5kPt/kxNOraLyui8QQzUR2p5pws/NO7mX8D7aXM9rYiPPBpxv70ht6ICqGGU4THdyVZzOZ00PvSf/O/zi582eTe9AwQOQd3518O0SbQWDaYEPowyCRTbhWY/Fhv8Uvuov0xNnl6nlsccrxADGg5/dCefvHpoSGYRSojVMJ3kZ2ckKa6RoqMNJuGNTx2P58G41+G524E0Lu4l76VcJzJ3RWQehbCTmHBT4kM2fW52oayLUJLoahpXx5bSj+0u1xEjzHV0dzkuPKiwAY2Q2S7OSuAxT6OrEjuQQLBQFzIJYzCM/KWjLY4h6uxe0qwmrsqrJb5AVCGYUWXoZoIAB7dF91HzGUeREwmH0yrux8eOVLOXKdrLY5hQVuNsfj+KWH9KEvsQAC8qDo7w/MAOL1YU+60sUbDDLe6zcBOQmaHN63Uq/hOlf9Fm0cn/JhfShNFGSe396a0CxarV1LKfQSSimAneYmAY3x6hleduyOk9MRCK6htA34ogGx30PwiqRrybnnCXkrqadnBBj4WBkeZdeDHv9RRdHI+qSdCgqZguVfo/0bjE9Qlg834IMgIDB3GcMZxiJfDJHiGJUPQin10ZBmsrmWOGZBz37zTP4syTwFWxNzZs+w//sUld/2tfRe916fwyOM90KakmH3yZEFo9D0RCVNeP6qzFB4dXkcoGWDCwqnwmVihDzBs2s7cnoD+wwQVgegdUQdlRq02XP9/jwz/enkb/x3yft+MXnn/zX59qdzZveP1ccpuvNww2e830GL8CoYehOAwG+amd0VAFR2rZ5ewxzusIw26XR6fbDqOrHG9MbqcPq7QRk/EvE+rCI6V8Kmgu2m/1MUrY/Hd8FslXqc+4zt/ICjSsQt9drmGBrpQqO9H0y52FpZMC0S0r4CKpFJ6FxtQepaB+FaBQFDAPEjHVOEQoKSxfjR81pH2xEIjDHpSlzabH8dfwtgpD6nsRzjZIM4BstjnCwNbm42SvGhfPQQaupNgfU5nx+kcvp5HYFb7CeuNRjhZhOY41wboyxynbsShWNboNW7A5zlucCTNQTodfj45eeTZ+HrKSzXN4wpsWSRb84Q6Qle+ixIczy1uGcOyyigqESO9T7AWBDQ45FefxM3+juRCb++K92RM/MOjnN6lE5dT839B9HopxGz4KPZjJ4gPcvoLgRReVziyL7uYSv9pra2ekUmNEv5OZUdXmDHcap01M9RpuwTOh6fla8m+lC4milAtp1Dd9FOr70/s4ZdbVDHcQkKgoRjcztK/dahUlr/HLWfpXiONrt4Wq+jaF9DEb9KqZe/AFe9MM+/Tn8EAXlVs0uMO9JKg0IopbwbAp54E5kQYKybaKboT06Llv7//9F2XYCktd3+T/mwr3dwQkCWfuhdswiRrX99BCyinmHABFTiL3u5th9pv+NYQqLwueHvrmmHZ89jZp7jmpbCRkUXhQMU6v5+Kz90/q78ZOfD+czEP8qvjj2Sz7QOx98DLMslotkhC1WEjkTGSDyEUUC6mSZC3o5TX68ANrp3ZnxNQLo9sTYcv5vuS0knAIGuc9FaFi26n2q27/AoAEohq+0Yr5ksg8BRcVCuGPeV1cLflNEbSNgwbgh1ndmDF7Pvx5ODVGR99lEQGKKjfvX1LhBF5RvkuhZf4d8uZosFD+lpxluhsQwzaO/1+t3QVFBgzMWH2+u2tWRaRkOdkxs7a2pHhffcBF5RKQ6WoW9MOg6QjQFavo+x3UfG6vSrbqVlAla9/47EMMh9QT8qu33zDUscgWqfrtWW5/UgzsLTb9wWWq3YigooDQb3cgd/Aoh+NV5LWcyRd6a2XKo/75Veejt4f6d3/93M7iSzbr+h0yvrnejmOq5t/jv27ZdbrMNXxEd3bJQ3mCHOQOoYNtkFxhT0Y3L3GslRBiQvHdM6PLRvKoFFwafv1X+21JKSCemlHEDD7jCCAvAbWql4T+FpaehO7vgb8ZuYp3d8Rwok6HcBvlvrth/yz3rpQtGWcWvdz6LkWn1DsG1Fv4DHsMZsquBs2X4fpLxK+0NfrF8Z1ztiS5nBAAAQAElEQVSPOnWWHgvAWnvAhKP/7X9jPCL9VHyBRhBF75ozu1fjHC+X6/31pzfvTH/yJ6OyZworpis8iaCC2vOd++IvkPxqD1R0TtfOdHhSQiyzxZ2JVkIX6Onkqb8ay890J+OCBH8TUNe1v0w8JcFk4j6esSPbRQHklMp+er2TU1h5LR+nojdg8tFwRaCSObOXBvLctcH86tKuuCBE5JZ4MQS59wPJISiqtd8zlWjljfnsJ4wuF9RpKwWmjuGk94j4WGfR33a26oP56HruTXIv92kFZJRA4vNuO7ShYgsGgoKK7T6PZA1N8r5hXJwJLKFega9SD1MpQJMdSIzAsAkhzR6vL8XPoimIrrMQ5AyFzLb7kQrXsAuM0qJel7UvLnwZox48HpV8hq3Cde+uxClZXcxBmh+R7jRjt3KNHYVWJVXQ5B/YpqIMYpFU+jmVh5utcxBczP0c6GlJY4uWkVMxF6EybRfHolJIf+kFjU9tDEYAd03DbOf+4tmp9U56t5o5suNWfBnpofatVEa/sRnn9Sc669CimU7QmiYNKcR72d5FeRsFYZ5iGlGalPUXBHbQSRPO9t2xeS9bx6TVDWOL1n8X9IcH3faB8qwKcAmtBKVTyJ5bc1p+gUkj5Cvw/QN/P+UpCmKiq/0Zph/2yf6h9Okl7UZiW3pc8uJd+5L3TSbOiskLefI98ONuplMHP8DzOLB5B3Hq1E9F2th+rGuZawIAXlnOsy+P2Pyv/lPhycGEtuP0rd8SgDy5TZNmL41S/FMbnZhJVUk/vbw7Jyf+D4m/hGORuSiGSqZLHjvUS+LgrdgiEXRNcHuCXEV35XYc1P9SI73XmplfaCdLPIc3lyZbO+Fz7suQQc5xzVBEq6Dry5m3/nQNdfNmWv0txEdYYz8QYvMKJjRF7MoJqBCGMtMfS61PUAi3GdbgQQV0lc5q9c3cmxDz/AoJDRRaBZxpMRDPqdj3AYL+OKoCrsuokGnZlwmkNhiU+yizX1T2rTDpJIjFdluYKe+3TyjP/Pjfii+xpMXgrds6HaVtse17P1tnWhTCmyQDt391RyDcg8DrIflWoO8HxOctPCNP3gE/VPwJLP8YNNUKaW2iQNHVor1Wf5YHdF3dDrA/RJlKBAkF1xwCZ2o2xZ/uiqvi7iI3gtLEkMex2X+30mQMT0TLKz0cG0pXHiV906XuMg5zGXqBV9nXayt+Dq9GBTeL/1B7KXo4hoAzzdWYCzLs29kAAKzPAtmCwZ64Z73e7Ht8cCFHgjUySbfCYJyNUfkH6L33TrO9N2kDiuwlsDVeg8+uRRDopas8k96uknyg2Y/GR1fcWbJZws9ZknKzbMsTIFSrF33uAHRN6CrLtqMxg+aDiLovfP0YSv6335f8EMr37dw3w/4IwDVGnip/l978Azy4H30iefd/m9z3XybQ8gTercubg2hFD1tjq/Jf5f4m5X/t3xA3gnH5gSQWP8tP2+Vt0J/ROzbS3NPYyGRjrVYSSYCvrw+B0u2KrxVgf5hQRFLIvK+7KXxmi4goa3AjgsAFJK7tvVyzYRAvy+zruihkb7IvU0zIKHwqLqcC/XKdHQXTgk6q+DKFsxnNZiUpZcaZ9YESlJ3ZyLHOzfjTR34UIRBcRvmd9s+vDsf7ikkKJApXc+vuy7SdUERFM2NvA4NTmd8BDDsb0N6V4Np1O3dlArroibi+ur5KY3y/XcZhmvUp/MaNuz8QXcf55p4IQn5HXsthn2VkTdth/Xu7fijd0b9Ry6hr7YUApddhfTA+HqssKIfPSgdpbjdNBnXcoVyFB3pDtfZBYe+Sgb5MMq6FtCvct1nErXkd50NlruSX1kN6K6Ty5nXukC/yQ2u9m2OfxZoZMmipFGLzCG3jxjug3Z6/lcqQq2y2K4Cq8LcBMI5nHUZaDLkECmh0gjBNj0bP7TjutYvHHmzfKu9TD1Sr/+GBm3HhkUuUdYFVSnqU97aWkYONuNyXnQQ2jY5s1LOuAHQ2ol6wkafSwynrjSTKmONVNh0zkezEYc47MyOQdPbF/pprsT2ulKwJAlp8QxQX2igHk831aIDs/8k2WqQHZ25HpZ0mVPT9enXB9qDfFLR8B+cmtOzfT81/h+JXfCBhbP97uem9v5j5dzyVp/Z8NL8+8qE8l90V7kmn3kvNhDxMFRN72KXIP4VAq051/4t/Kj0RVxDvADxhNiz0sfPOzZhnm8SQNP0iicJuEY19E8sBi77O0dqZU+u0inBJJJmRYZpWaRWaFvt2yCKhHaCAMMR574NWkSjIREQyYsr0uYZgxhyCg5zjGOCuuBTGdLKZmVY/CoXrBRSEPY11FGcwLl31/KHmSj4wsFQLPx4bvhbX8R9srTBr0CnX8syOd6c7/gPpN+i7QkkToutbRStGCHC6eQeA1+KZsTij4G8jaKH8FLQeka63QuKvw/Qmfyauc6hlz3oQreFUKAGgaM30ogQi6eVz7ktDQeBT698W12VvzYKM0t6OFAigHOVSHvgH2e6b7ffTqPGPYvlUEK1jF2CYaGyUVazXSbt/nFwkCed2kanblyDkxcT3bUws6YJa9ADcRiuF3EVvS4XQCvJItkFDHjGkjCfOnggCMwjMD7r8F8+gst/SUXo2udEZBNvV6i++EN/1qKXEnhMQDIsqTPDhxDE4Fq3rwWY/vuSi0h9pL0XLf2SVrCOg8uDa2ejST2GY3gtPjwAUDw8sbnl9Q3SAfvtzbIZAysKogrNO5+0HAB7vWeY+lNCx5K7pxOSvsviDnD8IEtxDKKZHBvh2eWAW6z6BjPnGnLTX+M1i7ScH16IMek2jhDSVcTy+cSBnyGfM7sZtFwzuOJKoZOqA7dBE1AXLIa5NcgKSFe2R8ez/UM7s/+mSCV9q8pP7htcFMBjhCMqOQ72yDviQffTdrcVrHP7P/n0HV7Dyodm8n33CN39AZPLda/nE0NX43Y+nR86nKYEP3Sby1kA34o8OasVO4IpoifQMtK5u/Twy1SUKkTsKj1uVXkGB1pEIEl9h81jBs8MOvMnN5ykO8BJbgcRzEud+qr17Iwr5A83VKAC6gwISd1ZScBZGdbGAgpHXvXcUpfC+7Xv8Ss2PL94ZCTsLEz1fX2zRasssrS2K52pCkV5Bco5dy+SzKqyMsF0ZP0ubjv3jy3sjHbze34U/pYAT25r4Mjyapa0+jdk3wVRaec567YuA4rO25Xnfc/dT2Kd3PlRfuj3deWecAXB8J5lpoar6KEsXxR/MZi260TXuOL+t0hu2eJMKd4NUsRZiJeWyjw0md48lhgHvQnC05MUzPbQpHuJ6HbNblkUwlwcqjtf28yxWXxAIfIk8JMSJiq2y+RzAlwEqd3uL9p0GvMSE9LYiOsMC0ArCo9mo/uu5KXPSqAfI6c04VgE/riUQVBjf4Sxw/2I+2rkWjZHf4/PdhCNjtxLlaiPp8/xhvIMY99sfAblFuOUYPIYWUbbc1/tzalqLreV2pgbP7dnG3VjdkZwk9j8JzQ1R5LXhl/ow1ViPllKvQAOjPAg68s/71ZGnB/Hnnd0wX6aVVf5VWvu5Bw00/JNG0lU9AGAzOM20Z4vwuxnpoKHQe+wi27YZ9cf7rEsQ2N62GAxDLJ7An1gfp/6//rwXzCnlx+s4ct+tfOLA1frQjSs55YGg6tu9zT0MUAI/ACK71e2cfWUgJ86OlDurS316oxMt1++tjubkMi1iZaICX73drB1V0R282x/mvAgkIGyjlQMa5ryAAYJnln1DAjaRUTKN8859u5yzk81isJbiw7iG9k0BmKGfMkE0VkHdTmEpvN+qZJygdepCJ35AQkX2fHCtfTdaZTV2cz2ByR0ZKXNF/t/oj0UFPT63Mz5nXS5OcV+6GAu6v2XZ4SZhg279ltI2eWa4ElYKhn2QVv78lX3pf72R2W8NZP58Oy7vNNQS9bsot/c6jeXWJJnKISgfBpgt0sTseIeBKJRZwOVXCVdhgvt+ds18i4CqwMOPCRUYQVCBD8kH+aLVF4QVImgdBVSeabm87jX55XX3qSM+A8vjOwooc7CwFTIJBnoCpXQw1v7YF4/1juwb90awpd+HWv34i0YTWY7CJ79OkWib32zHserKcxtzl9dTqxRx5x3z5MbVur/LLE8/jfhckKHJ3WsARK+8ipiHsU29Dfu0B8Tir+qz7yYqDUXu+Nmc3vuTeWr4g3l65OH8+sZ0NHSfXpnI8dXR2pdnvlp8ZgFerbarCmVE5fSHczQ2gpkyKJ/ktfJwpkODe5k6vpPE+T1o3yTHh8iXjBMuKnvSyxByHFpNcH1wKg9g5EaRc8fmiz3yX+N7FZmohiFF9JTDP/lh2eYNuBtCoSr5//l3H8c0H+WgvU4ItRLDql9qPJ+Hrv9O/I2LkiGAszmzeR0G9MvS6O5X7PEmFSBb/blGTl4eilN+8yTwTnURQZMSAoCEVXjslEXBgTEKzKGd/UQ3SKvhfehKnLLxfpIidizu45ZEN0VBc0BJJLCKbodFWn/S6eGlZ3J0/XQO3vpq/IiDb6r5sUatgt9Fm4GQPFp/O/EGdBcP3dEvl7HjWYXCbXM485s7aupJpgkgFi8pWHt4tn+9kSwlegVaaF3BUwCgCtoFnRXeyeZaLczxs996BE+vjuQ5LIhA4nNnVhGeKwjP16n5WxSMYlxQI13PcYyinup30kszCtEE7arYjsP+HMaq+RaeS24/vPLF+IHKRxqvxc+M+XHKcrNd7rpOR89Tn218I1lkBmbNOWmFREv/INcepmCEIr1VeIFW702eyR9p7/YAgtnkXqqkWwmHkXfTnDNmNT+BMJ9sHNiyWsMEuOZAtPYWcwL2R0XcPr7yB/ENOb/Gcw7vyFCqkoJUWbROIxMYIC3SqFZg+1m3G3TkFl4FdUpTAVge8Wj8UMbR9mKFfSXItufUrWBzgFDKWau9uObfNpCM4e4IDCPvjln83+iPE3oNl8LXbyReHcupc53MXuFek9vIfWZp5QIF2j53eTAqZp++upU/8sztSXjeRVmVEQ1D5Z1sy9DiAHkBE6O3QbNeltIT2Aco6I1AS2WwPlHebUAn2kM+NBKzX6EvArrTfvQhN7k2dLuoJ2Psc0t2JWXlwZjilTw14y/vlYGRZKq5NYtif7kb2X4x9aWqJWjLiWa9+86OaFxvHdnYIickhIquQLmPcEUhNqnnswqLnVHxFSBdSJR+eu9qjN9UwiOTt+K34f3s0+EDK/FjhtP3rmbyfWvJ99LGDyWjD+HLOQ0iYjEo3WNdMK5GC1DWwLXVrks3weNS1Iv/Klm5kMPMYRg7qjwKSRcF1b3UY3h8sJtfItY5iBXVQs+3JuPHK1327HoE79VzsB2Jo4BdhZlxXKOe3QKB38Ir+NTNCaz7jiis1n90YDEClQrvVuGYAhTcFyyU5cwl0SUXwS+zP0+ZpWxQ/NPrYavym9A7TD8ttuEHV0bP/bPEj1G66u7cp+LKuzrW9dfioRjR8ssbeLTSMas7JwAAEABJREFUT1xt1kbeo6LDi7h/CF/0e6aTd2IOVGponBH+2wfB2cT+aGluonAKmfdYpAGPlYDd9yOJgt0aTieblYs5QVKv58cnJlG4HfenZloGaRCQzTUq9K1Df0vB7wH6+vHin6ZyCKt0GMWWVjPNflnB+lktLH5dp40IAOsIoesL2vQbOh1s9ZGHtUh/i/JV30V0QZJLf301uknHSbbW1K3gJBDsVxGPxOm7WUI5vbit0Gwg3QtoieCp4lvklwDtFpCO55D13ulmGUGVfMtj2B1DOt9/qd9H2OiU52cSuDvxozm975HMH/iHqX6g6AUMegFMLxcIAkZOOWpUTq13tpT/JoNUPl5me4pymqLsyJN97Bti38l2D0W+sSml97wAf4wTxvoWp/rUyf3JymajQmf7Xm1LfwHTd1+ufylN3/F3ykuF4CiBd3DZACsRAERCt2/SwAsUt4tsFRw7bQftELHG0elexRlHB3p5rHMtjzM988RQN59EEd3q2vtDHR9HOT8xcrW+xGPy7tE91yNIaHWeWx6sJItAYDxWi106CNYSyPXaLycvY059p1vFuPQ7mVj8eqawIldRfnpV1mmmuRpLjwF5Dd2IMfpxss+itcV79TB8t14A6UOofhqJKErxhyNM5OmaRc+GBwSkKcINdqt+n1cYDVNUDEuvD4JIF+X2bdyJTEZPR89HhRrknGBJ6QE40l63fxYL6fGexkZqPlsmLUHwG2ROBb7tch6r6ncaFFB5Zd9Q1kGswRT9ju3aDszPCAfG7CpRi47wF/Q8N3moD0LJN56NXgEgEuuz71wuOvg9Aqf9VH6sV3fo22odiKHLU/2dUah6zGzULMsIQKPVJSyK9dpO9RGpRuEjvwRxhC7E+H4Xwq/i+pZjcEXLjRcEVGLbazMg8ivOwkzAX6dB9b6cFhT0LfEFngXCIcdy4ySKBG3Mh0DiAiStsGVoupRAkJ8EqJWVZ6/u2AJox2p/ezwENhV9pId0EAxug0AucvvlVp6eHa3wuPsS4ME5nqo/aaGHYAipATOJfKY1lW77QJwhiuOBhnUzIGVI8XurEN/2LdLedu2L9VJ9tOTgdPSeLcqQPNbKq/jeYx5ApVfGfjCJsw5vY8t9naHNGrdGSeDrNj2JLgmua6ALfGmKCsa/CmAJOvfEf24lAnISCeP+Xi4YE3bY+ocQF7M5/+GdN0vhH1t9Ng9d/c08fOO3c7T3e/F7g8dW/iwfXvp3ebx9Pk8MXsxRLKg/sKDAawl0qUr5rJPiyyG6ahJUwtpHhSa6Q+BAREk/1+VSVKyhn8c+1FrhyUTFnwXp54ktPWEdzqOraFps27Q9BcGi9e2Eqcbb97sfxwojvDcQuTO8uYXwKOnBVj8m4ozfjFsthiG2ZXFBSwRF9LiESabpfltuM6auU7+gq7AYW5oE6qWRar+FpgoAlxnsWaRjCW1SOS5jjt6kFYt84VLkgW3Bg0Hr3811lb9DAwOcJKvOmcSFK06BggkKc33s1AvcFosC6Lh7nLxE8XgEqVIZR9+TdPZFQBQoDY2kscKuG+vUZsbwQ3eS+NH93YXUCkIKsC441ZUV1LK736BBi2P0nJbR8yh8tsfuFjBQPlRct9ONpejd+VHX+kGU6yj9qsLJw+vQyNeXz/5TXCGMBPX6/kivvT+WkyT49BK3RTeOVT5Bohq/dPSc425Rn9cUKQ2g9JYmenIeCwp6CRbun++1SZwP11T6OWTP4hTiKXIcp9Y76Zq/kJYDmHJAQCClhfqxnaj0TY5sz/at031EIOoapAxkjV7y93MfZK7zAgCYW/sY31i2c2+ya3oz23K+B6OioZpoMEhpbk4EEKK2NP0VXK2tilLuoI0qRNtE4Jlsd0bh8boNy2CFGkAJ7sahVj9HGle3UNj36y8dTxZw+/wA4+ufhCnMU/eIH3rfiq7bntud2tNgfhXrO4oSxjYR6k5rM8byKqeoX64hhMs2gey5+4LAlc/F6SenlMwdWJ+KPouyjjKgQwCDiizzrU+L79b7FCoVUOHwS8DGlY8PLdTLKP4smvcdGupH19y16Vp8653cvFEfbzRBJYj4YY2jA714vwDUGd9MAPdijvRSMdGlSD/pdlvonHKdgA4HoZ3ehcNyTjpafWNqaBHpOyHBuWoCSRqxW/WjR/FYK+AiHeu3oAsFmt6HIpRH0YKJKqlLvO2Tz6o7Aon3I8hlANxqgd7kYd3qldnUSkYO//0/6SVoSw+FfHaAgQ3S2QEGpxcwcyyZ/unEF6sm/lbqZStXQQomQ2QlBQD7tE7jFpQ9Cqf7NoTX0jejz/5otoSZ3VR44JjML6yikd7vbIjPGteepb+XAABoOLq+EPtokdcFrlRy5jqDd+wqG7ucSimiY1chlX/zJ4e4MkLRGC6ylR/Sm93QbcQrRX/qUMa0stsAKWh1N5tRbuRpZ+GZLToy8/D06ghg2ol9Cs9G6z6eBHzIBFvlxbl79Cru0w/D6WN338jE96GQP8A9goGggOL7TYYH71mucPvoVC9+5lx5VHem0K+DzZW4rw5ET01QHyFumPrpNFWAlTRyqNlP6EQH5IiKbcMij+6FxztpVGIMs1WYRSbRiM65XFOBiK7YBpTBKnNXYgyn64rS1896Gcu73h3GK/AWkcn4WYWfGVyNL4aocDP0R2UtwhmvyOC91Gq720wQBBQGhGlyfb48C5OH5iB0y3XtXSknEm4rmXVP4gZOQhhjwQI+qvX8sc6NCCLmDh7tXIufQtdT8bzrJR7pXC9ClkIpgILb7JMJwiY4OBanI62LKhMFDHJMjq/FL7FOTK7HL+A+MnIj/vzUx4e6eXTwWgGHLu7MIhbNuH8B4PQHPng2g9TUxh1WcditY3mwXVR831WQNir2BjctUJaQcL0GaFNgoGKqoHoC/rAKvC6FVwAVfB5JPcfOHEVv6+yLiS679IePfolInkjbLsKtAHc3W5nfbGcCelY71r/vQ4kJMIXNGNgCKPgJeRNxrqmo3I59G5pOPUeT9VfnAAgOOmvXMnHjL1PfPuS4/pQDQwbvEyDcNhkEOaEsriZD3KV141y3pTYlJ0nWaRS0zAJWjZvbipYqvPs9/qOa+IhlJ8firrIvbT0nbaW7Cqt+oHxH9tyK/FThlD0XN219J2ExNXtz/Y/iJ9hy/ST6sJQzjfGMNjbTyWYEB+UhTdqSHyr8FPsWk+MW9EsjNEnoKRAaAh2+ayUTB9dz5O238tj+a/mN4YtRZg2x3RpWf7jTy5HWrdgnjXMXfvXQ8wjC8oPQ6JnB96Xpqrmd2agbH9uN0KMED+5ajo10prBkdkalY7Bx0BIAOrv/4B3LefjAVja23GCZIEMUNsYRLcgyN/c4kGmitQrrPow0iTeKBZQYgsGeBoNqb3X66MBiTRtFC38RRPe5u2hcIrHJCnVOsKNnAKBwlGkUyI97PkAOwEFbn3PQXlMptdCHW8uZpB3b9fwUhBUobN/njmy+kaPthTy2+c082pyNOQsJ+sjG8/E7eqWkC8SdBQBPpRJzxFKj1/+8wGGGtq03CoxlfyIjHmovZavcikJSvy+3+oU82P0fM3npv8/khV9JfZraeq0fskVhFgSscAyTZJb7XhiisFj326ZTr0FjVSKqv5tjhQkjUZ8IayLR0qYJnbTCZqR10RUAwcD3GhRu63PLbUH56xuItivAMjbzRGWdARRpWGv04Vt3cwuJpd2oDDEhJ8/N2fg1HmVBY6Dnh3UeXbtUQu9w6n2A5l5i1IH0BokVRrAq5hAQzJqqVYZoL7aPXNUrudZpjG8bbTptos+t7TlWFXSQ2h0n3o7WWOU3TOFsemnExFtn4rZcbyvyTq5CqgighmzuS0OHp7xJG3khWEh3ujtz/2p+ZcelCnu3DMS1+HVjPdGjA70yJH5sthZqOWODvGf4nTEcFYS2ZU7LfGT3rfgDPW8ZX0GH4U3uXcv0wGqk7yyhhSCmrhzEq/3Y4EL+2dCVGBIpTw+3r+XRgSs53Pvz2P5EY71m9tQBRlchrLmPZzb3xvUm5sOsr2n874U+xLEyLZIfeXCKze2xXTdqvbWx7eS9a8ntzvmbZFqDx+mIGdmOXz+VYQqcgqoFsGXfnFMoVWDjNRnqPsLh98oNP0xSeKv1iZoS1CmvtxRCZdCbUJB3QRnrU1ipI024Zb0lZGfiV31U7uOrozB7iDJYX9GRIC58mGhsZP624HqfnoFWX2GWBlmijqugtoWklaDitGNUyrnfTGXjVVKX212n13OU1zm/8KfxK7AS3/4fhknTd67mkR03ImrL6CeGupX4FFhmuoCaHsRZYtY3/0XqF2leIYn13KvJ64n6FMdocZycKkupwN/FxL2xtbHcIEovOKg40t0PiwrYKrjgqOcgQBDDVxzeQZo9b7wu7axfIYesMWzhuL6ALACoUOYfpO3qlbjcVrdaV9Lpqy6xrRZGUCiL7n16e5cZm/0V8OW3gG9IgxLoKkt/67i62cQVHih+nAEMXJVZ04TcV1OdgodepZ4jHkjlgeyHdQ8xbschcHhc8sGOL0QBDL3OncV717DoXV6F56eJybu3Wik+o+yT+9cyMYamO3atrWv1H1jNxJ71jLYZfIEJdar07uOi+6MlR4d6+dhQN3p8W6C+FGXJdzMMC0f75zN67U9SHnH/QuqT6QI0tJ9CMaWZRuFRPErlXaMx2NiMnmqg/7aHIq1UfEHLFbBulV8N0hMDb8aVkxo8f88j0l25lHbQSGPmvdbp2F3w5ktlgqEzOBp+AbLZwRXpQhwF1Bj+8MZ5Yt5lykohmo0dxRqrJHb2yP5b9b34jw5eK4vmwCVCdMdklko6BHMGFDTgVKG8B5dQ18PzXkc4T2IiVVI7pSuuQMxutKtdUSyXECIHJaCYzXbr4KzjLpgySPFP4XIF2QDcGaa99q4SKonn567Nts5uDBQCuojFeNXHJptrOYSSKryuNTg60Mv0rW/htv9xSvgci+GMIYtCrAunEJ75o+SvuY9QM+epCS85Z9kq4Fgmv0cnzf7b4Yv5Gbypjw12U0DaeC2Hb/5JJl79TxOnxvRsfObiUvIqyvUKdVinno2WBlwrQfBYxQKMQqgR42eVeor42tVs7u9xmu47Emnj6ru3MfWl0kt7Lf7ksTzXOZjnsjtR8R2XoCI9zQnsQwPWaX+Bwp+/fxDBwP4IctJ+AH6qZAiXVkw6zrT6taZC3pWQW5/hgny7+rnE/EFZY/omcMGn6ZUX49oTs/+D2Ywhkwkzy0oamW+M5cwgvrdyQlsVRm7Xu/CnifsttGS7P45vL3P+jlXlly7QRGU5zqyPAq8CKA8d2jMzHsitQZD3yvTDdy1mGot+eNcKYH0rKo/3j+4ABPDgSikBjEwlo3jLKqzKA6nwYNrpoj/OaBR4yVP5Ja0cwzCejX0bJ16GLurLg+nm4fUXotesdRcQzQfVDJI8WKJmcjC+QBcMzPyVduyPhuSBZr90pDwj5UycG8kAABAASURBVNHiDIiyoYwqqxji7aS3Ib7JWmfUTq934r7rfaSLdTaNv610hoqr0sZADjYX8+HmxUwv/EEe6v1RPrz85xFxPtK5Vi7Pvx05H9FLpZGIZR216iKyjFl3BAwCJI5FwTQe1FIRC6qIrjD0l1zMLJv1NxaXkApWFPKmGkAdEm+7jEPEEgCu8VcW0bYUtitYT6c3aOv0+hY6OEAFTJep09isX5t9ABdd9NVCK4gVXxrnaonnsOQycAEXX4UThC78d1uJzeVziZ9N79Kn85RLlFkKwoRvmRgv+zxFC2C8/Eutl6LXUUt3t+u6ALC99i+Tl2jjLHT6BnX8NQXDL7Ozzr6up+2sss8tUeClh9ZuhOQNCl3TXCizrrQzJV2nAKT/234xvlXWvee/SJwD55xKpTI421AfGZVHKhfV15ict7dN2pa845LPcQlEelu0461ZBw24Qdq5pPTjg91IS5NcNY1nnWvXUvkeXXXc/lLYJgorD+Wf7joCqrJMNmmQivso/rPrOxDO8Vqgc0r+Wc8CCr+tTIwjWNCSUUMNlIlHU/ULLhiV7MPQwH9DCufrTcqp9G5nMS4qn7maiX3r0Ws91rmJkVvIE4D0r+y4HHM8jk2lVLY1enpwLiobndzIgzuXy622XeuZ32zjZQxFMNCDKXk0TNF4OEZ1QrlXBxoILGPQgwoAPN+5L1phX4o6td5JfSQHpY8zXJbztKJMXGDL37bcTmK4NGyRPir7pc+mrL9gC2/K68BoKe+CoHULJCe/OZRnXhmOYG2/1Q3DkKbuiO7+oVY/MkU3LxLYuEXXy+/J66qe/xc52P1/5+jyFzJ5/Y+jq5N1pNN7LSv0VEbAgFoAodAw4HiswI2hvAiBL9LYCV0SP/bgSx1R2Bj8sys7ImKdGcCDUFAknM+7bSFEKngXreujGR5vC1xu/1vmGooiow+2+hULzaDwtifRBLZX8Aa0CK5Oq3lkFLbyDLqtX0c5v/pi4s+KvUqdr9CxU88mF7+W3OAEh9XXm1yjv0EftrPAtV8/hfXLyWu/kPoO/yuP4y38Tcp/kLxCstDfJ7QOldtnBRHr8niOOj0HSeM5hhIXhHhNBdLK3fGzmZ/6R/nVxnvy6ca359M5mB9fvCO+eejClNmxD6TX3l8WyXHOQsfTo99XSrUH17OEB2tVU3Y0Fz+Aqg76FRqcgOBZtSGzl2LMa2wsMBRduTAIXxC8Y+vPxdWJB/sv5OAyMzsKnsIurwQpf6PgHIN5HpCbuw2qXvc+S4u6KAqo1kgAMxQ8vjoaP3vWwVJHj1Kl8TkU5i3lunF7XYQgfRUvw0VArhGx7XHyJCQhrVcF1cpXXQxImVAWDreW8+jg9WjANHIHbz6TI9d/N0e7v5HH+p/P451LMT+jZ3B0YLEU/r08owIKDHrK0vKBZj96vtY7B007tNFlWyClJdYq9+dSL4upJ8hl6Qseq2sDTqwNl6yfvD09mYtUsF0QtZzlWBlbYQt22LYKy1E0lmnvSuVmbtGGxskLhhl6RO5TRrNZshBlSrkTWNhKE703wbtpTGKM1FGBjVfsvKirK2fHa7XZlxI6Xg2qmLo1NJBtZqro7sswY023MLg//t2pRSK65jDoOC7ZcZjs11Yk3OEhRsfgsi1oKISJCT/9VSCiGzv+val2tNL2Cd0vi2vf/AWg5dmUmyiBVxkd54/m9Xw4Z6P1fbhxIZaDm5eLYHo8lvnNHamYWHBRwGahErTM6SQSyn2VgyrzCuc8r0LS3CLFPjjkbN/j/Z7/c+79EqDxZYT/D6Gbsz84EfnXnCe6qPp181Ry3WwVD+86zeSSDBf5bfM693sfm/qDuVp7XbiP9vbnY8/vy8e+sS8nXhzJ8Ss7YXSzBEN3Ugb7jIJywhV7xNoqg0phKWVy3B0a34e7Pf5dyfBwMsBTu5NBZCu6vri8sY8KmDTahPjywJyFqxNdlakLar6kiMHz5lDwnOP4BK95pNlnvNf7VFx5ya1aoVIa9v1TYL+3dSsl6BoNxlxygOyUDNiGP8IyCyC/ShFQr0JnPQ3lE96rgMb9p9c7ccxaQmctDDP7aWSmtRq9wiOZT+WY5v9V4lhe+AW2/zxhbDPX/yjmoMyqOzumhddQCghbGf5eeckTWa4wUg9D0HE8lQu5CUh1kQH1yD5jGFX6HnmJoBcTK2fTYcDm3z5za2zru/0bnJD/yhFOVJS5JufGKYCxfBvNZtw+1L6VMtaAcfxH/THUwsAK7uqd60rUMWkQcxjykXpCnXoF1jPa2Aw4FnhMVtRKRt+TSGzdKzuuGwfPg26Ui4fQzGJVSoAYSGVrvV/l0wXTdZdxdgoQ0O1SoQ0DnP6QKQ5aBRdFRTV/H2BiZD0Td2wVO6aL8lxjf3xbL7fBo2JX625RuUSxfb/L5nX77jWBSBBoIswKhMKosHlO4WVMM8T5WgJqSa3P5lzeIK5XeUVdhdY2BCXHPcidusI4BisAw+tnknaTcyhI26WZKs1thb0EQHSf59pfUb5O4XgOOf0T6v0DXP1vcOzShaAT8Rm30pf9Gyj7iHWp+J5zjDINjNRl1Hqo2HpO8R4crmgxztEO9T+1OJZnVofjVNdoY6NmUHRhFV6feRaLoydUgqogCq6GC4YJJmzN0czQKEY09ya5nezNGBnFse0YHulUiS8Rbp2BZqex7q/j2fiTV3PsW7R6gqJCh0eRDeoiNxJ5oHcgr9jaF/vplO2h1kpMQH9i6GoplH0uZdlJstNYWgW3XhVqmfrkizw4z/4cRRBagkHyGN5LA2k1ioCrNAKCQGBcrEJr+ao/Wul5AOQ5KoGG+RbM+goJ2a/9I8DgyTgFfXSgVzG38vpQe6mmJA+2+jTKn+4+GxXf9sxrVC5knQ7KI687bpK1gsXoOkxekXHJQcbMo4m85vaSB3kt7Ra54vg8drwWTnUBctsqpRaQxwFu30CUh+rf8P0xt/ap5YmcZOrTMR+2nW05UpZpq59GuiRw5/BYmqeIt04gHD6o+xiJaNwCIUWraJ0UzIF9CQMZRbiMKfUGFCaVulaZtTEbMpeOFlovfD5Omc2Q9BGtZOpVGhwExXSjVEIJeqxzIx9jJsHEmeUQHZ6nc76FJyOrT3od1m2Cy1c67/7ZVAxsWOE1FR8X2a/xRAIbvoiOEkkFtwhmejiehykSs/oJUEVC228L2BEJpfVTiIc4CdFuICP+1qHfeeMMcS7/e63FFmbfQJmX+jgrYOmKDITXp+C134N78WryV6C7H4b03fyouAqvoPM6z9D+GG2OCDqCigkn+6ECeaxAVZ9bKebLD5qteqzrCgfUpaCzVwkjtyVw7AjE8slQwU+M+fsNH209lE/v/D/muX0/k/LS9n5wazsNw53y9d2B+8g3oKxl1RaIx1VG+dAaILOdYAAT9C7+Qs6lb215iXqHUwimv6Sj4IEpRWf6kVW8MOsb2FuutWNRsQT9LQvbAwh6UcYMYaJBaQ2nZFIPYoGB8hf4kR4VOnbbfxktEuiXIQL37wR1FHyVUm9vkqle5c+43zDo4Bqo6XoLAQW+lLcCvwKPwzDyBep2yfm5JzN65d/kifUvxnzO5MpLiWCmcUFuup270uFW+29CL543FleH7KNbdYl71YEYs98GKvVAzyF4vbEPkCbIUQHCCJX6wo+08xzD8jN8Jsz1oE/g1dXqSy2+H2ixHfV17Xop9koaJQPSts9+pJWAIr0cI1u9cBPkTbOBsxsDMQabJVFSbrFM1rK36MkQDPCjoAjIs+23R+UUWWTq4bXXQbJ+CigcpAOUCV2sw+XfTYyr6VTWl+Izh4mlZLqJQ2NI4ywZ74c9RNoH28uZJFZVALqgnVtIkYp3xhGqqZ9OtFpjmCnntY137KfJIYTTFXl1r2BlXsJSFfCf/ZNI1HOyeVe0in5u3L6FIQaLnkPch8wHoxcJrzegZUBJVdwbK1znz884I2PMGHCAq7sIQrsGhaP4mecXEdI5nm81UW4s4ATRhvt+a+/stWROYeMZP7zps23c7qjsRDvB6FVf7JPK71YaXgeiF78ewdNsdbTQPiMIoY+hLWmrxyVPn2vemWcylW0aCr4mWz9zYyzHuzvzq+d35WML+/JPlvfEbxKUq60bKchOfiAFCgB+0adCAPhsP8ztQMP4yqvrMmg3gqDuCx5ieYX7fjzlsU0wGMaZBaUO6mzzQGuOnDjjNIFBsd972I6uvB5zS4akrhGJyibAm/tRoaB18WWYurSU6H3cem0OLREE8F4Ptvrpp5Gt9Qrr0e13UZfnNTpVr0rj715SVf1Z91n2VEj3AfTK+5hjcIkxYFBTwPChkpzQQjpfRU55Kh3BTTrprQBwUZ4wSiWPyic6UF601zBYv9bfFa10HIMVXPE/yiLF9t2iqLEIEISWJz8/lKfmx/KxW3vjq+690e9MBFw9dwyw06jynxrq7yoGVyMdeaAs25b0Ytu71owfIKlpwAmUToT0geh2kUgxUx+VjMRTyDr39vydQhWztbohhcq+rIKlj4SXWWQf67kRtEjkM2nkgCG2K/IUXqfEJm/+RSSizJbRD6ZbgmofBCEJq4voscBhXOfHL0+035PnNkbTG//+RPQTqCwLWCdBpzGQLaTFT9f6YzUrK9q/HEOJPjkJk05OiUgoBSI+Pz6dvB24JRyOIKCAyUA9ABTYNMj1leTSYvI6Cuw+/M8l5Nof2nDevEtYpkILFH5+y3s8ZxE4/EKP1wQDS7Dy+9+WjNB0BBzb1vW27V5SqM0mCgaynTdwVRmjVuy9eEnBUGcfN9Dt4D14LM3Ko1sdKcX2VeXj5F20pj0UIirqdn0KOyGNv+NwfHU0pzcAe62zCjf1U4ngiqAWuEsjLZc0pckKnVp0VDB4Nx2xfYXca4KIllu+I13hNk9XMkz+GB+rKFpfyuSt58vF1j2XF4Z+yuHsJg/aH2SnnocPGWJvinLXQKpe+eM5wDYq7JWv4YVciDQypDC8OEamX5dfxTffVVZaQ2U/t/MeA9QpbVCMCCbWZ1ngvCEP/dxKjr+QCsccB5cm8SxO40GbEKw8FKBWAKhsTv1YYhvQoSeDmgOJegVt+vBC2aaKyLfIQ70/T+zivxsU+8KmAOA5dr5McfulxB/39IvYJswrlDEEWr1cQKc3YpgjDabon6sNY90uemKWvGjoMTzTQ2qqYJPN9Uh0XQsTR6XExH31deAprC7xokii0tCN+OCWYNDbDXqqgDh4mYUgnNnN4LXSzE/3GbBTJH7e2s7VlIXaI3KtIo123mMq7oKmAowfy1iBSJyKQu2rvK+sd2KC64HmauyzHkhunEwVFdxEk8JlEbWtUyHV6iNI1mGMbB1mnScBvapDxoigehLDaiOtItPxh0OG2adMoZh+GsvfOvTjmCq87rw/QKqL77feVe6zgIM/wPEiLv8SZNHia/nHILbFL/R432KfegUYFd8mbU93WSFETkogeD6vJ1EQFUqRG1orOJPATn/tAAAQAElEQVTNtRzurCR6DiqBQABT5aGofoKQztdUTRA++40dmZ0b2Pogq9ZE62KdeMFRaQABeW5upvgucMuXNrwdw9MypFrEz16nE11ASGVAqAsgjDvluf02G+09KpcWW9rrESA7MSTwPgFEWfF5+WOMLP1pT09A5XdabBaP1PXyAkL0FnwOPkTaDEET67iDA0Fzm3Yc6gWF9l016AzF4Wu/l4nll6N7big6vcnArU8Ftl15DhmzSp2AeSmHfLBObg20yQUuKttOAXNb0chj+u/6kbdieUHNaVJBE2+5PvPm/bShzHWt3H5DX+VPXeqvN7wjkX8aHvnp+JQJFXaZy5A982wtr7GVZ/Cxn0YK1K1TPjCmTjajMZ9p9WN+TT0ZDcgpwFi/9MLoUEtGd2wAGP00d3KDbr2dNCbwi8BPNx+I7oQI8/TG/hzfvCsm5rT852COFqM7pA9KVa1hEhlX2Ln9B2E67Pb9ZJb7IJNWaQqF8/liqp2G6VG4uNfpuMM3TuSx9oX4w6FXAQKttO0LPIKCrqwAMpqVlKvv8wqSiT6V3+0CnoDzorRrteUN0L/5zn2xnl6a5cVMNtfT5wY/bhEAagup4cJNTO0A41Fwxwk5XCAjM3C197838VPO4yizSvyNi8kXuP15nIvXUXwB4Zuc87pf4NVb0OqbMFTh92NgaTIeTxASBL6EpqIC7+UKHkFU8iX2ZZgv+BgCeN5jf0yES/JpllDN8SABiYKqoMACX3Lx60OzC2iDsSwzdG95EFyPbqD1u7Vt9znvQpOKR+WL4ZNbizR2Vse+qigXVxNpfevVVF6A/pQhcMul8gqhd4UN8qYzleK3SoEiRAsoXS2ek0/mZlAohbWLyyrAnV7vRH4X/7xPHu2GHweQ4L0wRIHHuMTPvf/7IDoMIQUa610hAUO9fjux4yrV9aXU67B6qd4jqFmkreNT+Xg8VI+IJdJG2r6e5BQHYGDMc1inZY6k59l/Wktv/VCNwBPdfxSxxokBzQShFI8LbhP9N+N49GyM5R1r8e9stkJJeWJ7HJZc2CfBGtkKWFzlviSwNsiZutRB4Yu+8spwjX65mE8jaVGX9Bb9gMpDO5biC24Tu9az/VMAegrNfhr1/X0tre++O32wpXhDlVXWHZchNF1KpGJ6zlKKI3NMfkDgEgr2zYZud84knqikUluHRCi3xbBBC36VubHrWHIL6Kzr4npq+2XxGYXC/Slcmlrbb1trUEYB5ZkipNNN58g9vAynzjEFgyUotJY4VCLBBTp2swcwOo5rbN7jxNCRnJ78PyX3fCy57+fjNErlQQxjpvB+vg2hU8gQjjGsw2A7pcQqunWp5Lr5Fq9dV1G4IEgIAoIBh1leS/YNJ4bKxcRBzo5T3j6V3EnINPUTiT/xdQ/t3Ymw30/xNwoFIT9HvusI138QHgxlFhAuAdVCQYYoPABRLlGf7aPUdU7h+kvO4bnWcY995DAK2nn2m7fLADKOK0uWIbr3hli1sEhhtqjcCJ2CV23oBRBrx628GIU4vgKstRc8lQm8rqj0FoGAc7Od++NXlPwYhiGZoV3JQnM48mYWYJPPhizKoZayFvdMwQdDEmkweQw6fCAlR9Spd50DENb3Gmwz/FP522iNYLSB8ipneCUdFcZ7aK9ceekh6DL+AuIpnhWQBQF4XZ6B49bqep90U56w4gVyejBXP5f61oGGx5C4OZBZZspceflMYxp+DWbrgye4XPRF70ywfe5NBED+yCt5J1/eoH0BB+zKIvuGAniT8XyfYwGB4cj7Xr9ZcjDb3Jue32QQcKG1Cfpz0FFDYTsCq9OgJt31CsyzHSKE9NxVALfplFwXi3uw1c+R0VsxAUNT9XeYpNwDzX5EEZVworGRfhpVBIVuc2fdV/8xuCJKHfDf/4eydw+OO7vuO7/oRjdAoEGQ4AuYB4YagaMRaVmiJIuSbdqWxo7E2GValYzWayoby9nUaF01dtVK2crI5bKyqUipilQpy7WJXc5qnK1VdsuTlDWOY8aPkRKP45iyJEqyyJFmOA9iOAT4apJgAyQar/18DohJNpU/EhYuf+97zz2P7zn33Pv7tegKUuupujTkWL9QUKMtBMZFLTBf6rHPwjgjguONyznRXohvF9p2G6HpDSy273FW0XoNHMSLa9UVkIzE9mORiQKM3gpSJgmZzT/YR5OO1nHy5ijJlD35pTu789Hb+/Lpge9L997HU0Bg6DuOAcpUFWmcSlQIwqfBAfb509g15jsqBseG90OEwm45jIbvUMF8gF5/eDARNBxKBH0NdeV+NE6jcQWbuReVW6VucIOeSmXT03kO4abRziQgaB+i11dJVIibtGhRQTRqr+lBpJtLcV8jtg/ue5/3eM7riNExsl5FL668PO2sjzKJdXpC4xhiRw97CZC9CLPdlzYNC3mnRSSlgei5zRHc9/PxhSXfAFQxdwG+E+hRcBSlLwxrqBGPvxEjR2UzyT3ql7MWH7+9J4J0nKaUT4JAcyRRXwy73XcIVwUglWcjDHa9JjhJh/Q1R2kD/R0EGDy2URdAyQ+qCxiWvZx0H7HEMsyxPESu7CXuW5+AxlB3k4ZZogVzTneZef3Lmb71bA73z+aRjdkc3gCVjXLMoQBM9l2AK3BRdkPUbP1Gervu7vNIXmB/K+RXnz126zUBi+asxw+zmNHvNToRMJ9a6RQwnFrdFiPmQxi7uq8tm2jX8OVvF5vsZyCN2Y1BGLMRb3J558eYktMLa3CGECKHlbgowreO9Oaed6tA4z+ZXsYCh1YxTpWCc3pr6/HeaOx6a5OFIucAvVBpZKjF647dyQn4wQdBQIU00rBjRiWi56zeD2HG9mzbBB7NRs+nYsOYyFhBQQ9lnQDF9NpcDHnsuEOKUmqM5nR3KM/Ob8snLuzOoVsP5LONd+bUjuPxxz1KwCqLbagQtLcf/ZlAMbaMWUCYGkvu2558P0OFd0wmHyBieO/+xJzBfmgTLKYwPsuM3uUhKtpH/zX+DkprGyq4eREjD4/loUAAH6uvAh4J16NrL2UozDXSZrC16muX+uyzfbeoxLQX2g60Rr54XeVpcK9KT/MFDA+kZO9Y9pHMJbSrvCbWeQiFjbzeqvMSz6Lv+SpoS74t7ntNgLIfGrM8h1bl5Nd8zC8oP2V5NPPxW44T3d9PkHOFzWsIgWHi9NLXc6LxanwhrLxWs196aZRmXuCZJkyVL+oNNDoNXXwREDxvhGDSTSDQQB1uCEhF2/fGe6WBHqSiDxeYSbN80fAFAPl2gB0/o/buVvIe7nbs7HDMa2P8pzx0WLZlu9Zhm56XLnnmtzDmGCLohDyn3gt46KFrM5zuLsDRCVhmaOfNlH0U9CsCAtgaDR5zirIW7OW116UZEZjQ9lPzDilcIOY0sPqt/JSn9uo3Lg4DAgKPtqzRh3/djUbMszRkymRjtZbNToNcroDSG1h80FV0zue7nt0KTrRv5QQe2qhg1wCaZAdFWiqthJzhluvyQWiHFZ4+0IBykVev5r0KXeZp+BpyE8YKBkYGK/SMrevWTzLf+dmlnbF8enEidtSvptZPgPmcyRaZj8wikgoCPB50arOgodYNAvfxTHZ61vCIUoajQp+HQgA8Z5L5Vwbz68s7ammtitvd/dcTFQV6ylh2ci9e8F2Mzf25pzdgYMfflPwoQvyhafTlvuQQxw9bUBo/xe3v8QkMfp33rSZ2VDbujb9RqKKioH3yJUZTvi9f40ajAcePRiFNGrEPKhjNO3viNwp8RzzSIzChq14qHrjjMSyNypK7/1QkbLqUy1MCg7Rwr3I91Ownyg2l9a3GSr4pW9vdpfHxkIopfxmxRd6piJ6TP8pDuXo//RJwJwbWohwNRXsZSIX7gFgu/ibjXoZrGoXOQJ3QcDgWpC0O95RXLw2GqO2YNJt39ab32V6TDiLTCJga/94Pxu/xOVtUQ5kRaHYaDl7274KBL2rVdB36ED0yXQq31RDCz5/5MpGAIhDvfyLxW4jyCLkGGdciH3kivQKRIGC/XUglmBuheN0+CoRGoPAzyDhGRQCSOSxBwPcKCgTQp6JhJ8SoF8qF3fpr8H+b4p90eCy/6XoYNnTPNdP7bqP4Y55NORo5m/m3bD1qpNDORpTDFl8FBO9pPDHUzUfbN2vVUyV48MQTN/9dOt2Tmbz2VOICDM4Fz+278k6pmP3UqB3r16/TYOwB9cM9pURMV4WMMSoVQ38/1hEVQ8HJPIWm8StEmBIURoR2xWD2fSgnN+4BnQhp/pJs2Ul6/2cUDPSZyyPxE87OgTqlV4x1qtLEkEzBVoJCZ4373YI7FWoSEp5ba0Wj5srm3002GsRltt5310BUNEHRyMNS3kLaua3+MLgh0Ho/TsVSxo63nwIUamUg1/MQdyKwKcoMQDDDuYn7Oce2wn/blkYVhNMC5Zm1Nn3bmS80D6dmUepLOu9PAYL8QpEr54KXPZzrOdFayKHvgcM/QgUCi4pjvWBy7JdbowDB0WvXuc9+6mWYno/KtodzKJWGpoLo/cvw5/BeV34n9TafMrP4rPXilVzjAAlc53kwtnTASEvl17BUfuj0/f+DzX66hJuljOqRIHOd4d95XJwLtgR8PGMsRAKdOy/UIiFqjiGs49bJxloMaZVHb/v3wxP4sp0ZCnnCEMmfWvu1/h4cxFgBuPz0R1eMPHQaJrelIU2UBJApnXBrv8Zhhs7IZCd1RWN22CIQ+LZl/Y4jw0GjQPVAOgdQLu+XSBejjXPd4Zsr8gQCgcFrayCkbfgc56Wzm+G4PmESp+svHfm5OW/t7EJg6o2LsB7mzPsogtMYW6LLCOYeK7/wj6oFgSAX+2bU5DDdMf70wFIlu43Q1Xn1WePf5Odq8VVwFjAaIv90/0Vq5E8GKRATPNdIbtwE6jVmjVukJtNeq6EQ7uTKq4nnDYecK1W4fsNufi6hKv86IVQdgFkyQpBQQbaYLdNgSvT8bmHgszt/Jj93+37Kvpw6h9Y+Ty0qmFsTJuz7OW0jA4VawGH2U6RX0ZFvMMZoaKK2X77FO8wOPZwz64T6TI+5Ek5jK6AQTTVEn5P51gFDVTTDI6cNfTaOZTkvs4OhF3LrEXzGQhQf9LGMCqOPhmf7CszrhpJ36471KDy38g4PYvj2dxjrqrCfXp5Akbenfn4KL2b7p3f8ZDZ/Nox43YiH53yh5QnAu34ow3bCP+t0OIAuFY16F9uXpiGuWwRJw9r3cfy2ZGZ6JQ75Ng0Q966shmAgMo7Rh6G6L2BZ7xzP0IYJzq6A4vEFzp1Hf/R6Grce79K/wHF8IWbg9XZGjKVjRofmhnxWHvBodBpGDnpIdQF+GH0aYbpgzG2XcNXIzWJOqQ8Pent/Ov4GpN/jd9yrkss/w+BfIq/zc+Z14OWZ9XY0jlOr6JPGa3/UQ/XR9htAk/q3HQEKKMj66ebBnGyC8uzHc3t+Kq6FKWfQRFn06E49a9yCHQ7MD20EedUCqimSrIlabAAAEABJREFUlgLDXSfnjJlOTTrVvTNrQ7WAzkhHo7S/8sm3DqNsyPfmAMSpa24ZVkYAgPeRb27DP7rE/0RWiUN4y8TiN4rvgkA/A7HIFw3ee+WH20PN5Tw2dCON1734dabQNH7HK6K4HVSgCsyta759KxDPXiv81qHEe1QUw3uFB2+ym/8czzINsvURg+4Q1tLCAkRYzhvCzzan4iebfPf79OD+uGpN4Tnem58bTNCpXIZUs6AvsH2Zgn6GItKpDGY8K3IQVPai0RriNPfRVMyeoygByU9i+CaUXAXnajjzEtFIqAtA5gH+sC2NZqK9lt5qo7yWH70QQSsywVNG9F3m3g7FkM12FNA72ZlppYT31qmE7sZ7OB3vgyWvt3OTZzXIe6EXD3Oq9VAM0VRsywtEKiZmnZ7lzuiZZ8l7+IXZ2E+9CaBqQtWkzkeI3k48uJDoNSZ4ArFEI7d/Kojn7Jvle5LOm9bzmb1X4ivdf7zzQj4/Mh/HidEwLFteWQNZxFPPUaGG/hp10/fLtxITnILAMmFoyUhZfYuOPc+9r/CMX23+LmH+7GfSmf98Zq7/XqLuVGIO7ZWX8uQW99sfDWX83VEn/C1K30Y91rgS57PLMBp9Gk/kjxGaCq0i6wQ+3x+PMvrM8s48dWcsJ6+O5sy325m/PBgTvQJDFwDpEoWY4Cx90VA1bHSj1jNIg8cAQR+HYn3q4WmE19/5SM7t+lDq1WojsbIR0vSCiA5yGa8EsFRoHRkOqdqGIKotARbz682K7qT7Seg1cWdE2mN4Y88EAffLSOWLXl95KVMB/EHqPEzxPCyL91iUMzrpp/TUk9JreUwfgl0KoLMMdy2ufJWOMRR/kyd6v0AB9VbopwfXk9OZmmIxCugirPMUv0xLCJ6vk/lBqGH+My6NVEFkgIkQOyxDHQdh6KfbB2PYYWMWs7pdGOQyXBkwh0CK6Gx+cVf0MrnYgcDYST2zirIIgXofQ3THnfD7mdsjOY9RWEevfW96u/9a4vfp97w/eYiQ7gGMsZTqSBSoyRKZHz0Pz9e71zJQ45SJ8uJOMjG4Fr3FZGs1ovLbmncyo/KpIM7Dc0+8H5KyzH/S5fjY8ToRTO6hfQSe7W9J3QcWRKGtc6/PYiOBtHheY4ZPs/SDqznQXMlUY63CX9H5YOgw8vADpAq2E6Ipw1aNVK+DoB2mHW8txmnTj0wuZOIwTNODoBSZziYNK2yl4YeTR994K18cvZiP3TmZY/OfyiNXfzNHF79cr3fX8E/lvmFozuwMbTuMi8/bV2XC/hp9cVZjgXMueT7H7cHp5MUkDA9yNglqEvXleR5yzb1DHcfd1wAHZUgdqELiVkNS53A0Rgk1RteAmiNRP3QKKm8/A+mhrvLLEN/k4EmAvXJD396e+ky3NJjPoZn8uyTsK3v28LjL9aGR7t7/MVFGOgd1ZKAVvfb82A/GhUiCinmLM2vtisT+au/eCDKuh3F46jRp2Yt0yy8jHkDTV81rus9+2h+igrp3bTFGlNLvVt0XYExqn7nRzuxyK0YG9us8xhpEKL1Rz5SlAKAstQX3GXrGIkBw3o+AmuyzfoGzprDtE9GJumxOwGFBf2OgnNoteKg+9QBFzzVmG7sTvHIVO7QMupWCIW3QPgg6huB6YQVLoBC9weUvxRCvxvYayBDUOB6f+tmcxvgVUBfkc2Wa4fRJEnpP9rfHD4GIxl7XKLsQMsV4qI1C+5qmzMlNWKDSTrE9SEFG0YDQp62tHT5LKCVTZWYEHxN2gzsSw0lREEbYxut12h+N3T65rwLalvu9pHu7WSvmZM48whCZ3aYxklor/7bpxLBMugQPPb1jwRGgWh6sQeAqhisfbQfSi17bEHyGOOHQgE1UEkBWD3eidau+7/ZY+0Y+NXwtlSW+/WJimf9CHln8UiYXYDyKFqMzjKV+3YXrZtT97Prnh16Kxv2p+67mizsulmc/MgHTUKLOzHo+Sb2f2Xa16qpnqbe88ku/jBz/MDWn75SqPNEAl0BKE5UqZAuC6WIYajiTIQBwJq56fJbbXA3ZRT9ef9NRUID8GGFd5r9XyCn4i70v85TRhPyAVbFeZFTgo95pVA41MR69vUahkrazEXMBb2suR+XtU80La+2cYqor1mN91i3oqKMYfmwHGs69iIH1xzCysfiMXrCSgrThC2W9fX8jT+UN8QMiv7vSqam0W+jkll51cVQCgjq2uXAMHYDvLl4Lxp3WnlROQQfqKlQjJ3VBHhr1MoxQn6Rb/ep3BzJ7vcUkxgA8pyPwrzdPIu9Su6bv/CJ2NH54DVk4NO4R0C1+oJccgZ+aOza1GD8sq5fXCUyQcI1OGMMvBw4v29Bnru4HB2/nQFOuJUPZiGsEtAnBtSHSRW80RMdUZNor5UR3yvhlsILieBVZFsMlcIz7vRclzho3Wcf4u/Ps4Jsq8+tCjqdWxvK55R0wd0dEVtHY0M3EjIIV0a3Cecne0P7U9BxVFQoOcWUrfB1lH1zKIluVCwE/eWN7DOsVlHWqLJEGmS/CD0A0RiZj9JDBhouhGrAhuEqjchvGOo59mbot9LF3u1FLoxW8TIr13QU357Tz4AkiDiQ0hlXA5FJgPbPGLy9uo332wzZeoV6EHKMF+SaSSyMJLwG0c+OPY7jrOPzxPBe3nWUesj7or5kV31c3hH7h06kkq8Ox134v9XLKHMblvSTtjmY+T2z8RY7f/H/zkdt/GD9L9vjQjXxiqFugMr3wJZ7559lc134z8UtAAqVz2g7h/H6ji3rsL/IumpvQL81DbOUdfOzeTlwB+W8xMN+Q/Pw3kz+Cd557ZT4xP3B5jvs1RpO4f8r+VyncH+6NW+7PLc4pJ/nRpOINnI60oMhDKCpXoxfrZyAqsmB5vNUDBDaiXFy4RliQaBwCKyKvOpXrazytXHFez7wyUvqnAzqzPhRzO652/Y21KXRznITzKKo+EI1CfTq30kr3pWZcWXn6xlD8LUcdifqQrbF98Q3jV45LKOUC+TLlpT1gfOU0uMdhBJREfZ8cWU1ge6TLvkun+icv3Kf0VwAGfHKGeUoT0+s7TaizQX9cyScvTMYfby3mY8PX82jjUh5ZhtkO1U3aC0SLzwEw34JX65kSHKjuPNFmG746AyAo2aeGyPfUKpZmIm0Q72kH8Ibcn6jEyCQyFoLqazHcWtdUGNCtIgCTOHRWIxYxDdkcqzm29djE3amLw3lmYSS+ty66GxHM4mUViPsy39/XK0O1jWVa0Rs5TYduELkkhnZf4zzTyEGXT3WHa5ghc89TV8bJxprFFcgclhAJmOTUqD7WuR4/bHpseDHt4Y1kjHpUnHvYquQaqEqjQPDWvQwAAo3IsPkWKXzCdT1Gpj+eCAbDxGBGBma0ZzFGh0fzEOiacQSZJeqVfgWtwDmMx7blJ7/1IiqOKyFJtNZv/pEQ8xdzykAdP16m3nPPJhdRsBeoW+P5OmiyZUBfu5n4wYEL/yT1cQuHZpY5QIGhmsurP0KOwC8+OcVbnp82cD+JcnUhjH1gvFgg7thYA+zDBK/bh6sQ3rtbpB++NQGEr2PonK2/BWTl8XfJ1xgVCAqCg+WPGR68+lVuk2ZIX4Qf3bMcy+s5tgtcEAA0/tbu+M5G6cLacGWyla0ZcyOAXSiya/oFdRWYpxOjMQ3GAm0lV2mXPtsAAAILz50kEvjGWD60MBUdk+/M+0m6jy/sqTfsnFk6RaJwaADdUEbWZd+hOdCpPqu3z27sSunBrh9PrffXBuThIjJyJmTFh6DMSAAd9LX2M+ttktDtdImIy5bUZ3X8rl0FMVaRzzwa9MfZgceQ3ee2Xc7RXbfjJ8kmO6sxnHdNjjI90f8Pm7N3gH/l5dyiS7lOtIj8c+WL8cvE07f/Mg4FHFoaiajT8u8UEVRDAp9eGY2JuDJmCUDApax6AYmUITJawoe4wSLKWfS6TaCJrZUqKBswsugtUJF1AE4R5TRmGQqPTsHs8yDSoQbaQ5WVL8hAFG6BgG0pSO6NdcD32hoJEG6GKMA6n13YVq81KiDDtHMTH0x5aYcECMdPfzmOr2FGNioMrC/OMFtwaKafzg+g1e+AALpQ7bKrccwvD6a70YzgZIKpwj8VVZQ37Ke/NWWmkQAYpYjuo+BWYR3Z2lfYw5yFHfwfFSomwBj2RB46Rra4b/3e1PtW4nv3Pme9lzlpfXNsVWrsJhYcT5B3vsWByO9zjrVVSJJUgkCtRhPYrV/gth+uo3fo14ehKs7qDSrmbwCBa4y2K90cVj+kQVlQFjZFxs3/6c+owPcjjALmeslifzMq8H0JhwhfJ6gRHHyV2pekij/WbRXmNpagn/0+OqCh9NiWLnDuaPN2Hhm8nYNLf07Fz+WR5s0cb/Vqbbvg4G8ulGGplx0eUHfabAV1eabubfENOp68uD2nXh7O7J9CAOAQbLd7tpnuNRU90UgKwH1ePnBbbiZPdzsx6nx6497M+sKbDmf87uyB+mBOwUShCUUchPpzdq2NkxrO/Nxg+i8OEMFBlzQtsaXOwH72NiMDdpwaZBMjnwcaKznRvpV/tO1KfVjWZK28MKI9fON3U6BvZKjnd0jnGOybdNQvUjlzc4mp3DmcARGi7wg4pJ2hTu30GsOcc71WGr4yaQJOT1lrs+2IhmeRkW5lqmHz1rHEMyVYH3hQYQ3fUJwSHkYjAx3vRKVVWe3wLN3yGHRjLxphFyKMFjqgjc84FCg6ZLjtGvKrhNhofM56EGAWqMFzCpZI5/StoZwCzQxpXMjjEMNopMZma0txHG/HbWMe+jw+1O7Hz08ZVk4eWE0YW4WoPoZbKhJNtLMJGIKLTONUylPeRBFFeE/0+E9FkRaBaotH7tsHeeVW4xdk7JsG5HmnTDVaDVO+y0fHwhguteZ1QMbo4v0qzAVs4MXkMkq7yP4y/V89y93e89Jc0uVG6Zc+QukCGJXD7zvqqbg1ggDyigDUpSIjkmtEGPAqKG6kw8+OT5LMfAsdMhS1P8qA3IdLoK3mvyx+E8HZAV+LNiIQKObgj8Bg+ZrkUc+UfHA44dZKBKQNmAR46a3UDXVBvh9s9uNitOlFkG6B8E8gQ+H1aC6I0ijGBlAGHkeNEnmrsxijYnmtzjXYV391YvLGRCT4GnMG6id8FAQCD8txMSYvgKLrUfetxzpo5ixDCEFAp/Bk83BObz+WEGmmRQgiGOx6f4LjcXbLhJ9OjtYT+2o7Oi7l6FabkF5xp8VdQ4nhvVGqNikfJha/kSOrL8fXm41kHc9PX2KG5YWPJX7D8lvI7/mvJ1+DAfbHqIfDwK7q30WUxaiA8mjDjifagbbqr3g3RNLHWlfTVhG3QkFoeZ0B6FN5LImFQbWPIHOdg8sojUJZgggEOEGIpqGY+IsGYYe5LW41Eg34rhJ1shGFrEGK4iKboc0jg0t5ZC+NkrzKPRCi8jkN0mZfJnnOeVGRWQHR7yAcmWWnbN86uxi6gnGqcavDEyiK+xWUI+QAABAASURBVIGWM3facZrPZ2T6oR39dCaRMAJv79uIK+2kRUG4dc62knIwMvbX6VATVtKgABUkZBffLkOrRklZpu+vKhSvyQtYFeUgkEm7H6XQ8FQgV6BZt8m+G9y4FU76rM+wNadmqP1d6tKzGm67LR5zLnShikkuQ9JXyBt87VeT7wBa1xk32RayKmAQMJSltFB35X4EoDZMRonrRZx7/naiMdk/7l2GjosYNT38r/5p9K/cDSa2bhAQfDHKGYQ6pzHIN7fb+G8AwTY5sUwDK1cir12Fav7C9fT1vQm8WPFd/gACx1a/RVSwFD2lUae/uhTzABaqDOmZMHKLQEN3wug2NJNb2Rz+aITqoucsNB/AKX/BdWRW97Eb+ypvLFw/c6VdM1BGrDqa0rMWuQCHT4DnfPvBOD1tDszo0ZWrPpPrVAZ4Fg3wsOxokXPS49b64bGe2dkwHZM2UcACULv46xBJUJeCl2O7gfIo71eowyGWOofhdxkmngFcyinYpnZ4NxoM8j+29lzxzY/xODxsyOwaEzruU/F61LrFkHUqp9PB+Bex9TOvcmxDNBIrljkqk54FL6YxOa53rMSdic/KaO/TSDDUQHeWiF4wUIFChJSZCtKfxxLZRbpaKmniQyD4fmozA/oBtj9N8XgL0RmKKyTHijLIKRE9d5/bFI6Ibvi/FU4KECUEaHhhrRWHQNJ7i2kSgcBEjWCyzLHPH2j0Y/bZ6bha8aZRqoy+fXiBzsCuqEi0J58ib7DdVXT56wxV5hCwXnBBHniv/ODa67yhiuj9jaQc9wvCekSUIQr37jOLs8kcQPJ1ntXoTbrVGPulxOMzz4UdCm3HNsy6XyS+9eu8jMPDs/KporY1NK7PTVtKD40FSrZlbqKBAhjOapjSshfvJr+pXrDx/Qd2/5v/BAXD/tF24hCgHqSJAirrN2Te+6EI2M7VuxqwchZOIZ77u6mlwxh98d/l5FYAbYbIAroRXcnV85BaQKDhY5cZ5aS8t49u5YNht7qpTno/ulAGr06f534Nx+vwuviCsynnALD4oyFb7fregu3XAqBBEAaaJvsvpT6TTjUnl0Yz+0IrpRcYZaxXHn+Fi7Zj/doYt5QO0b4zBF0i434GskyJsnDIub6Umf5db66d+qx1IcZz2OY3wfevowvqhfqmnJa/RTve9xxKtoSCqLskBwXPE+2FHES3G86l90ngVdjn3KhfSVExtoxVoiHS8M433VwGujBHxaBN8KRRkVRcwrctI+NqotcwnDbRpvLoyWFkCWQ56V1r5HR/qKYFvb/NfzLTIUCNVZp45B007POiOvm9/CQ3vY/yZorgwLWZe1fir7WoAJ1spEMSx3Df4YCzDjLShTUdvL+C07P4Sa1juxdzgvGVgGMkYqZU4HDsb12GlW5nmisxCiiPSbOlhJdhgIZu+IhhlnG5r0AshHKDoP0QCvYdEmNuywsirGW9I90SBEvpLlApyFzZfrcKSTDg3igDwYV6RuGdobdyeJk6HHNvhdvfpY2tc1VnlzqXKdLmvrIw/DWk17Mrb78IbN0qvzTbHt2KwwGjBA2ziSJIzwiCfIj6qGc7fetqHBz+9/wZAdQQgBmE6jt9ivXoQADAboPKzduogw4vNXg/xfU8IGZy9WW2rjg0V0J00x16Q5Sv08omDftrAyl+aUwYaqzfrTzsQ6l9lNcank7MfpsoVG7YR9H08n92n/cLGtJInw8wdp4ZWYn6uRWx6qHVG57K/Oi7cq79xpxtzeSZtfGcIsdV4/kuVw3N5a0GSVQY5BfBXYfqdXlve25pz+hBfVVXIy9wruX1jdLly4XvJNoldC8gY4dXfwztfwQA+O1J+XyF/snzWC+4ERPJ8k6AR7ZjWa8cV0PvqwesDLqLeEpB0BYVyFBFJqLMewmpthMe+067ShCN0ntkkkSqKFaeRIM59EA/7TeSUXVcPcFJC53LVoftLB3Q22r8MrWz+M1sgYhGKdNlgr+bdviB5Ry993Zm9vMQtLTfsVG/UGRbPmMEcZAQySGNEYQgYjTSJdKwnq3oYnJgtRb3OKYyWjjcvFM/DuF3CQ82+5keWokrAZ0Lti7DSxM59SJLf24zB6DwYHDw8MsA6yoMFhNeQbkcl8e+oYiHGLr4opAvBO3FluDC5p98oBtROK9x6gXqfQ4Fd/GNwjYKQOlCHfE5xJFp7uPPeqrg2Xwhyf2JbVzgb2iQ/7zf55TLMsfu+ywyLCUCqOOwTcOj2XyHe6TDPukhVSw8GWdTQx7BgBA0d3XBNi2CWt3z3/ifEYD0jSps+yb/NFLbgq/KsHhsfXo8Q/1XIFDa4G80Xo25SQcpRnaOw09dABmlTX76rP2Wv+qbxxb3Ped9XU4Y5hsVXWFf/gsEGE88RqbRQJUhPI76T5Ma5CH0S4fhkNCxuLmJ8K+b4QhCJqH91p/TjdoVlxLpEmitz3akzxyW9CxyhxGIDkGAJQ+ljv8c2X9zG5XZd0m+euHszXWyvc4MYeyxHvqiY3Fl5n4CEJOsOggBuoyf6leVqXogH5cJfeC18j+4fjEOlRsm4bgvUekcBrSgyGLHAeUoLBXQY8LxwbdyNwZYyuk5K7ZS0QVFmWysRaPRwB4botd46fi8W2QViI6MptOdbes1P9rLAJXyR9jplInhvAmgPuc1RL2xdcp0vfghxuvOf/7K8DUQeTmG6AplKBtpM4Z0RZRDG89r8EY5k43VHEaAx1uLPNNnHHQ7jzVm8/jgxTgekt6tew63l+PCCYVuFHAraJ7MM/m3juaiEEGw3R65F3TUUPwVlMbpsRrn0m16k2B4g+9JhohYthMF7R1nXz5olDxfPLQulfAyT/wlcK6nc3xHM5xJAYDLjcnHbSes1dj9psBR6v4xAYbyE1z31eNRRBeV3Qetl/ZiUVkIE/MawnqJnSW2zkIoX+lBFqVQ3qd85skVmDjU2xhuqhvSqy4A/LZtezbz31PeCg9cSFTRoYAEW8vo/Zk0p62cw1bZ5bNbK7/Dfy2KOrSHHYcK4++umZ/ZOY693uS6/JJGdcxjaXXfvmkA3BrbE0ws8tyCTUTDrH5Tj89iTJEvRpnfmxwbW8zHhq7nt0fn8kl07mCzX7qUwfH41qM6YjHSNPFnbkA97vVp0HrMQQgCFmny5R7p0egtP5HMvGUln9l1JWb81e3JpdOJORyjQZ2C+27Rt4pWfB75zSBz30Qdp7/qhsA8QRtG655z+BV5JA9eVfaMRdBh34414m3supu4i/8a1DqKdRsieqyQJtihQv7f/EMBAhBkfxIiglixP6oheEDs8VYvrmyTSXpnDSsy0s5DcGQwzQTCNTDvEVXrM194JYkyIpGhGi+tRCBwq0fXSH+VudEPtxZyvPe7+djgaznBeEaAMJ9QSRMEY0RQ0QVDgkMITEVzbHZi/dv5lY2vZHplNpX0IuyevP5v4gccpH0TJHqRbgFE+o7cwV3IfBhXX7i9S79v+MloGe92Lx6joiP6lrclwfjzDm52qyJ43q1CNzKSL/KQWyJo6KFEdxUTcCnj3Yvm70AmGjS7vmL8AZ51+3aSXO99U/J2gOF+gCD30aZGsKX0yk/D8Nhi/Sq651QkZYLihPqinKd4XhmBD7mClVwgKjHR2YBAr0kDxXG8AGCfeeK/6c/Vg34URQWNfVanpOMO/3VpR4M3tyLo6FBsU5qlS77dB+L5lt4DH8/Tg2+NC3YinfLL0BpyY9+gL/bJZyG7lN9Q274jxrwEuRo9gB2jH7dXOOfz5gwA07ydY8qhh/q1dsSx8iGchzrqq9JH1i+kFmuhE93BffUuR59H1M/SNfZ1YpG/dzjQ07tFTlFOiDN4+6gjDG0/N3k5JzsXoi4fuf0XqTUhl387NezEqUa9M8Ke+/PEfqgb6kv4B6iqc28nMf5e8mHvQE7KZWgw0SFNyGttFDZHGqzHZOX64OYQwFBZ71lz2i04wHisFrrshgMqFG3kRf6zQSuw+DELGorKYqdUNIzfKTLn3Y8N3ohTDocJr61fT1/3SoycsgMwxzGU05CHb381NdahjqFsFLo6jteIXZjhQiJBQabqraW35oRVFgz4SLq1jHJ2Y7BWdvkmneDiOMfw32XGMey9fHde1MUyL/yvyfOP5/XVdHi8Iwu/n19pfjdPDHfjXGs9a0RRyggHzdLvwlpgehQiLLofAxRpZfaQ/NDANWxuy26kK6D6nrmRk/yUXyqo98lDt/JFZdVbW4f1C7AO+tvchMDiPYInh6Pctxd7iEDittpCRt7D9ViXxQ+bem3LKAzvX+E+8zfKQAPiMNQX+hKNUvkaCahoyMjLVfwRFo0R+idQ4ncR1XzoYCIQlFHXTZv/6eWNShwqCI4a/7vwgn5QdQJFLV2wbo0UtmYbRA9AsP1sQmwPi25h9bQVf6xkinM4hzIEjY4k2XkUuEBTwLNZ6VZHLYLCBU7aj9fYVnTFdsvw7afPSYPX3GqQ9CdEWoFWeTJDkmymsRKdwMw6zKpICLRwWGTBmNQznZZLcjV+931G3Y08lgb7aHvK36ID/ZFk4gfW4kd4Hm+ejwucKuQnSVe2aBRksU35cR3jtx7YJG1RFuoRfdni/34iF4HA71XoIEbVQ/XUfiljn3GIj04ZFUtrw/9qrOe0lspug1vCkGgZCe+i8mw17pSHyr3vaKKH2okATd6o7DzbVZPIB3SyUau5eguEQhJvHdYpw6lLJllC6F9JyMHxODap8SBtGgWYnQ+KP7vegp+NGl5ET4HhF93Lc4yzrhLWL8e+nPc+FESw8Eu3E3eeTyXuun/I5Dmo+twXElOmX8YK/i3P+nt+32H/Jc6/+MvJc38r7dl/FKOCyfp8OSGTwm6hkK4ydPHM/cz13o+m3GXwoRnYIIMVLKfjvgppVDSIVGS6363zGtVkq5hwfQALRYjR6D3vD3K8ifr9kq78FP2XoEFlgmeytp7fB4NsQ6O3PZ9FDNX2A5zwhzls15eU3goQ0QxPALT8rxwE9Vn2lcd/WZSVBbur9eXbeX4n2Vfr/B7qNhn7o8nDjyQfBTj+l3ck/xN9MzLR8DV2ix9C0Sv9Da4JFvc7k6NC7qfdh0Auv7c4CWENGnLcj0GVTJ22Uq7D3OOaBdtGaXUwfp/iI41X81HGydFoAaLY7zHqpBp8QSKvOIz8si2q8TDqHVFTPKes3NJ8BCX3PQeodvas55EhGRC8ZCOOlf2ydQFQcxTXSkPKBT1s3/iTHL39H+pLR0ahkww1exnI/NXBRDAyKlkO1k7BDIKXDjQfe3gxGr+/j+GS8FrijQOMeoozyvMI5wyC8etLZ9FT/qLcrJPTsc8aNNUO7qZ6+vAwRUCe4droES58gHIMhv8oQnobW19Ww9Z67XvTXW/GBHfjcBPqFIDIa5Jh4VTiEECvZ2OiNIoG8KYYSmPxfoXT4sDMrYrWQcpsTYbQLMODtyCHgdqt5xrsUo/GHHQoKL1Gahb35PqePNN5f54m5px6AAAQAElEQVQZfDizzan0MxCBwRBcLyxjNW5LZV1llN5/GUhfhlHXv5QZQnqjDaMD7xM8CkgEtCVivdvnEse/3B4OLU5tLjPczZ9Cm9lZX287w0XDUT/rpDDkhwgsCABucZmx/ZZHvguALlR//FEPPdbDnHDrb+4BaPEZeaUC00x6/KcAX2broh3D3TfyjEqqUVs3l+IzKr9e0WM9sjrps4gsbj1/Vz6Bn7kHjZ9A0Br9LgaW+x5NTOz6Yyoamsou0GgIykJaVCrrVlFvUaHnrBPR1s+CCew731vyrLoMw/1lpjcBCO+dziBKdujHkqPcIgAcIog0DDUsPQpAmgT9fhR+9IepW6U8QsWG8/ZLYBkHXCz2W35tFZck6/V5LMp5a19+Ag4fG76ex0ZvZuIBOkObuY8baS/yUM84wrHnGcPHouHTVDRygUOv6LH7huJuofPQnj7R32L04kadOh5nG86sUak0NqiY9ssJOS6/+M8Sl2Kjgyfat2KEumsABhIwhGCh9J1HIm3UH8Rz/I29uMT3WP9rIMwfJKWIcykQMAek8b8A/X9GUTbWpSNW5tqOW26P55UZpBUgyANsPZhi7M8eHPRDv5Yc+r8St/t+JkE3XJ/gcmhfjGrYyZoGVOEc72lcLg01/KD9NPgPpg5Os21SbBzvXm+Pqbwa2Bit4q36gzsKWaxYxr2w1o5z8E6fxOdGeF4iLex6j4Dx0dt7489V+UMWvj8wQV5CQzb0cvtxEjAuEprkvPRmaCpxPth1+NK8hmWgICYOqbb+DHFMHmaVQZ4JylsYtle4VVq6lxM/5e2UybPfSJaJsJZ9cYVgILOghKGYQDD3WwiJ6EEEFPUFSlA0timv9Dwqt57xQSxMgBAUXUxjtKDxSO8w0K/Hlw+0HQvNxDGwPJS36LK5ilqhZ3sqm8BB36S5BK5C3KEjHYp83MlWvionZBCNSo+594PxXXa/beiqtDz868n3EllohJBZiukzYEbt277A4jnr3Ee9+59I/w2/srns1W88kIA7vfex9O7/35KH/2ly/y8m70DJ3sq9eM5R6p3ZjTfaloyqqIynB1GNaGx62DEIlSeCp2NbPT6PRqMvHqFk6iGOpM4pW6Mo9c17l+dSq1W5Xz3oZdPB6LELhFtUZrsaGlFZNHaNQQD4Ia5BTzzvMSF4AK8QxUT5YZgf2bEQh6R6RkN7Q/qDzeUcbPajTlaUqg6oU8qmSX/UEwsOycV0DgV0QFEvtoo0gQmBPyd2LeRj6LO/UVnDTxOfOhgAJK9cTdDFqIMErsvK+bUkgrSyEaTdV0+4NTQfdQC2FfBRf4wK5Le/GTjzD/MLG+/ML9y5N37g5NzY0ZSzXRmJsxSCWsMpC+fM4/i/AQdFWAmS4bQt0UGoVbgcDch7LF5XUS0ovELpMu0mupxZa0cvboLPjHoRu4cHZIbeil2N/+lbnbiQo82xBu6Um88dgvEyXcMXBByTCwiHmn2MHysaJLQegTDXstN+HwPT6/vZ8rPr7Vrg43AgnC9lUrFlmkwETYcGAV6qcg71mxjjv3ou+TLj4687v/9liDnLzQrkeTr8CuhgUkYgKaVEEfUGescpuH8fRuAS0BG0i0FVAZTDBYFiS7H1aGbe7b+ClQ6aCFWlT39oMm7WaE9gMezXGCxek2cKvMUB3S55aKhTHKtokBGBBw89O/L21Cuuy+P5XH9HzZfX0mgN9g0/jzfgGejoXmN7i6JCSRO7UdGsc+pD6e/4ofiSzCfv7MoP3X5T/uqdA/kbS1P58NJk/fLQqZ1/PUHJcuBvJ35I8xgVEAkN6e0m2JdmldJStEM4sqoIEjCpD63II/s4NJ1g2NGZyCv0qQxukbFKrTWBWevwBr0715qOmXb1RkMtg5N30q6hNWmbPhya6OfIHjpG1ZEmjDzgcBBTHQMUE+9ay5GZOzk+3IvhuwZ8qNGvPJQ5KnXuw62FuJY+ApDGr9zHCR98KcwoTbuhSUN56zhBUjpGWhqnfefWw+9fzuc6l2PY75ChPiWu0btU1y9pvUq4bR/oojrhUuqvvJbMXaViLkUvr/HrALzHcodrsDT0NYKb0edhEO+NP5vs+is51bgPO2iVsfuBEx2y9m7xDUe3dHUgvptfH6Tc81MpAdjRC7ZAAzJzizAblMEKQhRXeHodBchWQfR5RCb00iAxNxgb5lSiMmwpL52ZaK9FA+8wFej9GrlGbxjv0EDjVRAeH1w9Xy9/yNjK3jfRJtsknImhLkrjM2ZrBQ+f9aemPBeF04JLlg6U0K0zhGZfxthdSOPcqav1/NHPlwkWLGe+y30gcDRS++tzq0qB87ZtmzC43gxUkbf4tv1I6gszRgGDWJgfo1RBeKz+7D/tR37OcqZHQchxqyGqwL6D7/NTCFGDlseCGNWVEqjMdCcChwXwopbEJbV4/mfQhqdWOjm31ooLSrqM9eThLEmzeg++hmoQAgsrQ2y3LNajfDlfsoKnrnn/BaKzJ7+9Pc++tC3+0tCZr7Xz9FwngsLfAgg+sfZwTt/7S8kDTxARAATvQdsBgWhsDoWQddEnH31T8jJg6k96r9Go0Y3eHqOuexo0vkikpv4ZIVzjHsHJl6LMO/m9B3iqfO2Pz+wi3K5hLF2KPHRLtOFS7ieGSOa2Fiuchy0pb3mIp96YHL+vl8f33sgnhrt5bOhGeWVnfmaa/aiLh5t3yvM7DOWJVG5C49+idVhBcEW9Uj7s1h+RgE7PHEJnx3qO3beYj+29nv9zZD6Pr9J3Vzc6xr/ybOJXlF7mKXWCTeiu5TvXUqs7v3x+84Wqr3ybi39JwXHF/lmGOFaP2EQHoPyVwfTH6efPx+8POrzWKeqUz6y14+fD1Ym+rxwjj/7aQBp63YN0uh/CKZgbw02V3cplvkYgY+eSUtwGW5mgsFTOESQNA3zeYl3W2SURd4Zxk9HFGRqPnZRoZOzruFONtfhV0sN4esf5HQTpuOsQxxqxxmt9KrA0uUgoMDdGJyqIobXKrGJgKJ0sF2rL/AONPuCynkdaNGpfNMYmDQ9DOx13qaTGv0QfFzA6F1P4M1/uc0dMvldfZfQUZzr8p6JajwYN2MUZAZWAULs8lzyxDfnhVoBEOZwmqnulg7aprf5cvLEqCIjwGp4g4PYWl5WBuQ3zFkYU8lm+C8bSBM2xrq3nlROPhbGyXtFITN4VsMIDt7fSSDsbibzTw9KlTPMQbIk0WK/1q4R+0YihhLLL89xzhuIXdpiaDpFSVETKmcV2fK3279zek7MdYux7iS6MMt76RPIucgRvwtLkuQpqveqQ+tSyUeq0nxqVcvVlpSWM3+I5eb0PAtsQJr3yH14/1f6+GOXZP2qoPjlsnBxaTWhucv9qfn3sUhmchjzBsHGqsZqZ8ZV07l+PX9B5YrhbMz2fACCc+nXcroc/vPpKXDA2gW7KL59VDwXQGpYJTkZnGrBfNpbuFZi3thh1VHrqIyHs2PZnfIuvfSM6LqeZNz8iAiMEt+vc1KUod50A1SiHVc5v6ac66gdXBITLPBajqnGekX3yFf3lKBnnhDoCn+bvftno5OoIDmAoyvDMrXZ9Ls1X8c9dhZ/Wxcb1Lg0JNdSZMFs+DMMxpgrNbMwGIKga8T/syU0UhkagkNp7Yqgm0qh8s+utCqXa2YiG7PnZm7RmXSoudWj0yxsDdZ+GL6Nd4OO9orsCdkrPTrigYr79YPxhCUsmUCzHkRhib/yHMzv+/viOtj8aqqIfaKxEACoggYY0YA7eLPZrH3ToHSB5a87eKZRBjGsChrrA5h2TyX6uF9I6Dh6hxx0GjeN4d5ksjxS6yuvYT8Nu8YC8AAij4dumQIUBTyy/nHq/33s1cEK4ZQxKIRfgaBQKxHZoKhqhiqWhqnCrhCVDWKvXIb+ASZDwGe9XieSr3hLj8dv6DpfkqeGssq3EKffKXzZEC8TAFTJyZJiqrK0b2iKN5lYufSEaht8QLA+jgn6V+wWei2xtVwB6MXnm9kiMFD67em+eHv6hzO4jEjBCkm/mPaQXHmcvz9mO542i5JfDKuiOfJRHDn0EU4GP22NE5P0Aq2BqQu6plbFomOrOwWY/yty1J58fm88zoxfiAq8jt/4ok4tfybHWYtRx9evY4GJFA4b0RzYuxVmemaWv1zvzcYiHYfoFax2WumzzRrDOAkRaPaHc3S7RcenmmaLdc+oFxWGDX3WSf0cG7xR9cRp6gM5bBBF5Ii+Vq88qQ2xjkFvURVd4enr7UKJDugLGhOtR7uhq7uUqahGj0+HpRP3GKQmMXYbh0l8f2Olyn3KdY7tVaFvAFPyYBbiTXgYSFNiHC8kcy4oqKsY0Dzp+sjGJFYH0voZvRgxclgEqur/q08l6IbRAoCGbjKOBZCc3NigAyqnF4fTZVSEtkyCuhi8dCpZLsQNuTVa46EMgsJhV7w2jvdDbWe/Fj5q6mKmfgZpyVIAKfWbjZtXhxzwEigrNBQ4yvlNkrJ2uenhX4lTV96KYZq+dutp/P63aX7xJ7O8oOzIYBfTbcbafNSShIgh+Gju0lIIYkShgh0gmrl75dOKagzkSiWZ20Zm8kNxE2AKAww9aCyxLfcRUwFnjDNXX1CXKVAC2iGdcuXteBRAkvGeOcy0KAs1rbskeATwK1lWTh+5GU1tgIL+4KyVjaCiFUp4W61Ahrde6yHXIR5U5ys52vC59o9Sy9XyffcBBEHiyP15jzvPrg6moB49UvLL+Sf5Tk/eNJAJy8QzlanIsfwVX8ygqctMGqFdQkP/ylPMapoY8iUfXuQj0Bxr9mCeyzwLfwTvfilOF9ZWmS7+dmZt/EI3xH2y7Gj+J9tGhG3Gq2TfjYtTh250ut715KhXmN0ai0buiz/68sNbO55Z35jfaPxi/QlxT1spFmtUJhl06QG0AiknYfTkhzJ+8/e344yoTS2fS6b+W4LCqfpPrvm8xxt10Pw7nYA1HqX108Q07Eldb/jWCa3XStRQu8X31MndhPwXSyl55jHBOhyz/2FXWDp3P44jbOkDvUWcEa2Ws/JCxkbXXmQUYTpsHnX7TGCuEaUGVndvPeM73wSXQzCIEZS8eGKH5Iwx9OwXDeJzQEreAwBSMjVs8X4bcYo9G41bEYmub/Y2BWkXVZbigsvoaZC+NiOyOvRSwHfK6n2OSaMGgC8IVw2mvmE/11vX/O99oRUDxy8R1fpy+7PmpZIJOQMPQnsQ5Uxl9DBsXEO5/kIrsq0wV/PReIj+86I+/J0+u7MqvrT0Qpyu7ww9lfuhNMSE1S1LKl0DqN+80fr23Mwi+kedquq/+ZaIAyDssgsbnQGVf5tEeQkQS2o/K7/Tafvj7hg8lgvAaTNND0pdo9IJA+KcQpVFQVhFUCq+pXFe+mM6Ff5zDd74Z3x6bQFvK8OWVy3r1WkYVGG1UCAKUqCDWB19i/62fNv3ysMOywKs8RLtvonhfi6332f4+9nmu3dqI31dQqQTkaCCASNQljcT+auyzSwAAEABJREFUjSMDFdVrgMN8AwQ2jzNK4kqH4myI17cTbWn03qeOcU+fyEo5qhsau45GMPCNPD28v1VRy2ddywJJLgevGRUM20+hHVn4/fgevYAQF4TdQSDyV3C9c57h7ZXUC1kCO887VvZDOSaUdWSG0g6typAFMOnEDqp/WwYojy0ChC/uCC5EgaWrtmF7dZ0GdIbyEd6Vo8HkgvHnDYkjsHf9QOIU6v3bk0H8s7ryCsFgvZGrzKkiyhwVyY1nU+sHrvxOOmvX670EZ8TKnr3HqK7BA8pbEKHd/i1tr52GHXtqpROLxtUjrK5PIJNNzj3/c8rrvQGj2Y+0v+dEMvU3EzrsuOs0Y/z5bd+TGjIgKI3Bhg2Z9NzWbaKhFA2lj0p8t+g4NHbIKk+toh0hXDJMO9js1/BApJ8gN+CCHgHFOi0KotvEQlHS+Y1t9X52PwOZXsZTGkJe/b24zNf3CGSC72TPboykpsjwJNHgGLJuJ1l1/yPJ/h/jEvtRyelmpqFKBVcBLfTXse5ThJ6/0d+Rv0dW3ASZdFwDjEw4TjbWKrwsz237V7AqvaSGdp36ZDzGL5JzFCOOQ2akpWUSo58i6ecY+sBnE38UZM9Ppaa8vFlDUpDSpcENc3KI4rkthJe/L3JO4HEIQQgflU+lU6mNSJy3dsGX3xrYeh5liB7e/uqVqCLWTyShYhkB1Fw7o6A4t4wNx0QaQ4dD9yCn3as5NrEY18l/atvVPN44l4ML/zYV+aj0yzDArQbnUGZwR8mmP9C2pfQCIehOAbnz4QBDJW4FAc9j/POj74q61MVRCPSnVrcRabSjXnThfyd3cxsa/wrtCcIW+60hOlfvp9fkjVHZ3G8Rhv15Kp/kPYK8fBKEAB4dj3kDCXR9v+tQHE7VUEqQEsh8Tp5a5BXPVXTQRM/s61aRngXbwglIk/dvh9m+12AYL881TmXJo8HU8qMIBX0cfE/y/eiIQ1OjgK1SQzLUPz6v/C8BZsraaXloESR1xP2AHNZtR2BLOSF0MM9zguOnVjpp/Mbt8Xy8t4cwZ0dEvCf72/OFgTfl7NgjVbLrxzcV0sUkZBi7238gTzUeiqjo20/e76+w6Bn9Go+CEkg0jn4XAno05h9yDx1sjyMskGh2qRU/yqFX10hPro4CBM3NiIDMtZHDubV2hfVTA6sFCFbTRth2rIsyzDcnC+0EhS6KUGhsaKnXoZwFoJzhcDhykqSIAFXGdeCJZObhxPnr9wC9P4YBWvy+//fB/GkIRS8FuoD2engB79TqcH0nUCX02P5L4zKMbod+aXgLpxIF0YFa5Kx+R2S3NJO9+zaFer8RFY4v/p4A+QUjCl+JPZsd2QRVLI62IwCFf9anMK3TouAteOvlG1wXYOT1LTTJsbR8QLF7Taxb5ezj4fQ+fsgFfQm3lSJp7BM8P0axXmiMHkMFxiAfXfiX8WvDH3lgIR95J+VByp6FPLbjZvT4jr0NsX0vY+K5DyenQVONTKU32vC1Y+tyDGyEopEiG9fV++58JXc10uIbNMrD2yCZSVCNjXt78FdeO/XnJ7qfvLI9p68M1RSl+lZDQw1ybSmxrKDdgg7GEL905MzDhd9JXPHpUOwy128xXKLL0eiNYh0emtdCdkYUH2nfZHbgZpzCVrc0qDl0TB1S72qqV57anny1TZ9XXoIA9TistgmdUYGNNA20UudxXrX1BodFGvP9CMAI1TzX/p9IfgDv8FeSKXTFXNV+bMhfoCp98n5lpl75yXrr0VHAB+1JfRTItLko0wY3kLjNq2znKER+vYuNNCIaXEdnYbKK7dy8XvyF9XZ51mdG35dndv1sTm8/lqfW98WxkcYt+v7uSicnMVwX8DzZH8+T/e1c3575m4MJPA52FPoUwpraDm22E3iQZnJ4eDkyVi8qEJi08CMhtm8UAZl4iIG6x2TWTHMlZmT7DB1E5i4gcHatXde99+zAngSlD8KcbezmXu/fLKfwGo7lzAlUJGBYOo3XJbOcfY8m/gTU/b+IhX6QQgi+/4mUVyL0vEY7RiIiq8xVEb6xNkzfR+LUylmApuM4T4VTyVWqEYBliKJxyQcNTWE1oLRDmaLIG5NcK1djuM2ZmH2WD59eeyhPd34yFYGpVE7zeL+GC4CWkbaS1eVkyLrR/TJqjRclqLATxewQEurJa7WZtNmI9fTYGaFIhzT5nMCg3AQT1z/M/XZcrHL02j/P51vfzufX/6i2rmLT239y+FpNoz3aezrxwx1+dcgfEnG6T2WUD4b+evW7/aychsbOOLnmwl/9VXSFiG2djo2QnJR2wUsQ87nli4BuE4/fyjPzIzn3Z3T6P0D3l9ClMwNRHwX5yguZk9L4NGjrc5FVl3vt15+xxQnHvsm/Vzh+jRN+KMP2OCwHwnOdm/8+H1n8Yj7Vmo1Tgw5H1R+dnjmBfga8e7No1C3k7JDgP9+6Lx1rCGYAmgexXuSRS/RTj22bY+9IjP7k0z1HUwurcLJ58O8n6p/lLW9PcBoT25PR+2hSealTVMNRmPyqTf2HIzH3YrRi/sYhUppcwe5KN6gnOxKsPmWD2H4jgG1uBu87yLTBcOyoxmUnVXg9sR2XybMkdwzFdw2sRa/byXp5aAHh9J2hdOdp7TkaEGEgsD28kVq4Aw9yt1inKwOdpzW00nv4/rNzsRq5121bph9sLsdpPRHZDj3auBQ7N9lYjcAhGHyALK/z/64+9FyFjzBfo3Vq5zjXJwbWc3bNxUGtMtrTw7h+l8iatHNuWUEoLEPOe8hgu4gHoyzvwHh5KBtpUw40VmqqkR7WcRePMEuypQtAVLi+9J3k1uxmMsmbfP1WXnAqbuFzCWyMiwoFdkW+6CFRRMHFXIeLb/zVV7/YLCBHz9IhIlCAPsfjJUCeXdtg+LfgCQrRgLIEgVMvV5EEKyO7TmLKrPU6D4xj9ehrCAyyVReniy5kllvUo9GQrAzBTP0YzLlfrnck8vLfK0PvvPxLmbj8/8TfjnRr0ivP0TkcSSkXVUTQ0qDJn0T+jhFxaQgauIZwHQv+7h8kW6C0ShijDLyGEdaXd4em0fo3Rx4L+oH0CHa2Y/TTIKWDbNWHLrKoL/PYtt7Xrf26zA527sxLlIMA53lDYXX/IjJzDK0MLNI1/y+gi84zhv9I49UYBeiQzAsI+CeJJiOtOJoMPxAdToGH+uMx+lfOQ367DwnR4AUJfxLePthHAU5d09Bn/mH6kx/OqbEfy5Pr9+fZgfvTHf+RFB/AgPwglRAQxOHXOPv2335YrJsZgKKBvvuzfQ6ptaPSL/VNwx/iOcHDYv8pjYj85EDyNWT7Qit+C91v5T3V70Sj16gsGqblEEZp5UebtzPT7Fdo/npDSzQgg1WiEfb5mxhYy+GxZexjI5PjqzX3z+l4XgN2jvSJ1oUcXvqPlZ01pPRzyGOAyxTPanQziwhDT8FUjT+Q4XfivGZy63Cul4AEiXpjS8HQwC4Uo98crXZmAa5eGqVIT/bHiVTGM8/UYsgHuDzSaCEqrOHpQCv1cZSJ96eEiMJKpwB0kP6aXReEBC+ayQtrmwtuKgHYBp41ai/4aTUNSaVTAeHxq/PJ4i0uanxsSjjyXwHivYws5LEhba/fiFlvgavW4FfuBSNS+BqqQl2zEowA7xDPy3+BpmRAiHuJsFcvrlJbbEfFa4EA903zIM93KHS5AOFe9ulCrN+6pP0bnIP++PFJX5z6EgmnLxIZfAVQ8OWp1/5J8iJt2ab33+R+6yNyiiEyhxUuy1d4GcN7IyUz4fKqiaJ4r4Yj6AoYAvNuQmBC4fpNPXRRnpSuyr8hKrVge47VO9mIv4WXi4ztL0CPY335z23FY2h7+UbyqsBh3wQFadSj+sakeQqHKEYmgoB64LDkOsBJXTW70OhHpzcL4FttGb1DNGn1BGDgO/ZlhOqSPG7QN0FAI9/94/AbnTLy1OsbGTmbxvb02I/m51a+Jx9d2pe/c3tP6adDHoeZgQe550Si8TP5VXLaB/GIL1uysw156rDG/BO0T2A7bfgiaa+XYfa2nlFO8KJRnkSlcXzw3SQA4hlXe61shvd6dyMCrqRP6K1HdR7/eKsXE0SOM/yCTqxQ4ShU+i1aq8wSMdPox5BRw3H/cPNOZvCmhwATDbxeg1RBMfLO+X9Qvyfn6j+RrHP1X6U8jB1TuNzjz5JNX/nCZuh45Xcyc+k3c/DKk3EpZs25o2QaqL+MosBEbo+Xof/Z17bl127uiF+TUbnsmzTWcyopCmnCsNYc6HUbI+ksv5JHmjdj6HsYml1gVKAwuBgjmMP0Rz7IozhtpVLIC/n6MmdhtAt//CrOqIZrkU9cimhMG2UkHlPksyslxwY2CrSUQXlRQenAWxK/icgmTGlqO1GRGwnjpZTCq+i2bdEo528megyNn9vq56OMgO5996ZigQdRORyqWa+RBvW9/kMwAsBXE1+c6rogSM9phHCGjvkZajxJ6ZFGuUwD9vk8QOF43sSjsnMsbvtbxSHNFFoMv7MG2rjVIMahCaMQfF3K6o+lPnVpLPOvDQI01K2e9thiA0YwAr8l1QZDiQt0GDyKNMoHAZa+3NNJ7t/PcwKl+in/a8t/Aukd+mI0Ykhf9IymvHyjlemNm7USVaPqbjQB/XaeXdueCFrj0gtYAf5GcLQAr+lPRTJsdxDaExnozbv3fDS9/Z9MzKfB/3Pj78/fW3tTfunO7opM/e3KZxe2xWL0Jxg8NYiQjRCmGa5OTKfA2TwPfYq5g53VIrTCEMFLkEf/D6OnRkb1noSydfip3ikfupoRnhviscgI6Czl8UYZxoX+hYGIQC4ndExuTsAOGmrLkA7KqdK3QZl2kziUZ4o4PchdBTL0lmlm9zV4AUDQEAweH7oev0Y8cRONUklA2hLiHCj+J8yf+4UYQjCNPS8RLr6MYPUaK8D5EuOMa/8Gg6cQFdQ9Jp66f5jIBNHcLcIzQy/Q0N0aR4ZqgoJ89rWdMXfxOtJar0Jj2yF6OEluo5bONshWL1/EuLACEPYwxm6/7MeJ9q04dHls6GaMRqKHwxPUVkZP0KqMhvGjKN4MDjwam8JDXipwTJLZLmUs65GngqJR1+TAaqTl7NpQTA7Wb9O59PgBPMKbKW+nckYzQS9iWwqWJssYbd9j5WmfNZyr8M5pCBN0KoohqcMLAUTvT3WlGBiLeuEtyhTSMkcdvizpGvW5ORrBUURDd3uTY41IXRIMvO4Y+xsQcBrZvcYJ75E/5gLcCq4WDYTHa7iF4feGD6Sb4XQH95XHFQxf7xvVRSCzLXg601qJQ0Xn3HMVXbgAMbbjPV0qVa/hewA2v8hUvJdX8mw/15WDnbNe5VEd5rzrO+SNIbpGDjidu+v5XVWncf7c0mQ+nnfnqeEfztPtd8aXbLoOBbk3gpzPE83Yn6ezPw7rzLoL5t32fTm77R35FLNJn7y1KycvjWb++iDDjiSIKNDeO9fIs71ttdLy6VWsfBshgFsqX28AABAASURBVMAkqOlcBMEVOqjT0oHwaEUf9oF2dXzqUYGjOqeM5YV95jHlammUssgUha8AZQbgF4zY8b+K6FZBTDTW4rEKLrr0MxDLoWY/k1OryVYjKOM0wpkl9J6FcQJH+Gf4rMBmBpZyeAUXImpr/E0at3N2ZJ0bFaK/tuMY1nE0cg1GG5nD5TJy0Xr2z5NzXHwZov3yqeesTwUjDDIimIRm25f+dHl4ieIWRX1meSSf7e2MAp3d9aEUA1u70bc7lWtorxI3Gs4BCrVwhGvmSATBWfp2oNGv/vsRlAptt4TUoD8PgoQaFVPacStvBAAiwbyN67737wyAz1hWb2amuVJDqplmv3INguYZjH8er7MMr8tTOq42wrAg6NBMBF+NVkEjt6Arcd/zKoxFg3yNvltU0CX4Zr8YemQvXsxvHNwHgRPQZh3qhCEn9Q+2kmYjMYIxG+0ahnAc5QTra6vcbM+tPFZJBQiL59BhvXpa1G9/9bQm+gRqyKo/eKCsagHN+q2Y21FnosGrvN5kPfbtHkSPbnmqojdDYGQadZgmsswVQY9N8cLnfVYapdnzGpFfs1KvpFcdZAy9uewXJ+NUJJ7d9QRGfJZQd+9aI+eut/LZpZ35xO3dNYXu4iGnnesL2zgeo6z++HviLIXFpLm64xD0FLNJ//fK9jx5Y3uCCkfdJiFXNDNUzBmI61OQ2xyyV9dqKGC0MYNw7Qt0cEe0xSrDjIfGUTYBlWHDmbV2tLVJhgKPjd7M9DidRpaBb/FZADSURjxpUeheAC1jAzKdFs6j6JMk3cwoWqFMmG/sIjQdrMSadCokx2HFfIWPYswiHBcbiHjn2VeJ9WaFSGvcZKH+aGCFWmSA20iWS56OwnmVOI66osEqJJX4VbyJQrvMXezmLFsF7/3n6aTRgaGni3FARyOU5QzUTzMVgKDMsdjHZZ6lji9c2x5fST7V+ZGUkvL89PXfSwGNdFqoKyioxtmnPiObM+tDcRqwxv96UoWg0oxjUI5hZwj/XA//fbRjaK3X2cWUo4brPZYpQjuFBrhw1+t/0t2jHU+cAQScHalEknTILy/Y3s6pKMjivWEeNhwN+X7auYeOcjkdblbB5S0siuGuUZKRjXPzht5T0EFYmu3QPj2daPzqhAW693LKL/zswTk4L11KNEW9FsRWerTOMfwMihvl5TGnYruQUl7evgtiysev/J7FAi4wXFhD0IBBeXNCWL+tLxjoeSdbq4nyUjcnqFAw5fgwYa5y4ExqCMW50hWqiqXJFdtVl33GZ41yPS8f1BtzHAxvIt2zEO2PtSDnWtLtVpBke4Ahq/ob65qlXo0U9VSvT61uI4E+FBO457YhaPjYHXpDGb8Libi7bMUcgsXI05e1ii80GWY/I1B+mzulwyIggEHzs4MAzFh9JyNTyOiBjycPfJB8AoJ2xZA6pP6M0q5gRTm7PhpptRwevBOdtrzyxaSYRCSfHMQcsKQx/baVtL93I5M/CJMZbgQmO1dvBt+HLCbANH5flNCTatRP9cfi+FlDt1N9aC/mKPRbHIi+OBmHEoZGfuX0cO/fp5ZoKnwXLkBsjW1VQL2mC1TsvEJzq8Fr/OPUZ70wPORl4gc8qCoKQiHKRO/z+mUeFARQopAcMTTvrjdTAGU9dNo+RiW4Q713/7zHvlT45mKiRUJ+hxdmiPUKGh5e5khj0zMJhD6qAmqgMv30tndmfs/PpATlWnffmXf8dgDBvZkE0AFmGEwcKTCN2H671WNQv0ohf6VV5Xc9xdm1duSfSF7gtLaYtJjulF8+KwjYL+aK4zcJ7v2J1EKuLW/gx0Zc4IRc04BivaD9xtgK4Gg3Iw+n13ln/FhEpM/Q3E+f+Tku+XX3eb+B+PCDqY+cBkAIDidmqDUuqs6WoSv/Hidsa4ytfyv8pzEpF4d7gpBGqtykS3rgb3lzIjj7rFf1dxva2Yh87tyDEtgP9HRiz1qd62cgAnPJrUcbSxTrddth33bdt3je9jyHmsT73WrUbtUf9WmdG4xQFkg+K3+qOYMcfA8hXIr3nOMkRto7TzQw28rTlzr5BGN534lw60Ix7UIbkcaDRHUapPXMbwzGfqVFHQKsdUoD3ctFznksbewGXjoUeAaQ8TVv3/LLG//+pozNCY0zPeCiPYZPglav0QGMhrPZRitG7/JPx2sO60/2vppPHbqaI/fdydG33E7jE8PdfG7kcj7OmPyTY9fiG0wmuUzyvW9wqZIfGr9hvh2xExZp20S/4UK62R69aXqWYgdk9hD7IG6XMKaeUfhzvxXnlgsIHLNjpCXAJuHHEvfLXGwvCkMDN2Sl6uBlFhGeY9EqgoP32Jae3Pv0PIwsalig4K6DFqD3Vn9mprhZY6GpSJvKSb2GR64nd863FNDw2Odr1RxoI90aCpFBOHdsXemnDLOXRvXfabtfvL23lOCza/vzG60j+fTyvjw58uOZn/7l1LsIGFqGsRwNQSWju9V3aNwSnEpjtGXUJfgacZg7MYlZSm7Wz+GNfDPqUAH2AzDTFBVhz0+lZjGMKAQW27DPGqN8FCzlM0YWp+fckqQScOo9B3MYRgXKw/fwNU6fdxijsk5T4QGKUc04zNuDJ9rPVmOz2A6HFSHI5zXu9W+O/15CKfyhEmWkbDnMls4YkRQwcAFgM+dk5DhJHsT+H28txlWirj48OnQ7vmhTvxx0ByNVXs+9mOhFjQzd0lzUC/tqO1xeJtCIeoMeFX0CoTTKl/BvmOJfFz1xu8bD8hHZ+3LaLNFwrN9nLN6Gl459g+z8RXLy+dF8+tLE3YV1nWgjGmDX/AB1Ktc5HJLT5rF9wfMQFwA1dTyCAIexfum2XsDARLZDCfNyXnaIERxJ757Hcrp9MC5P96MfOmfbdJga/gk86pMA4Gza0cUv54k7T8fFXfKv8djN38pjt/8gH2u+kl8Zmi8mP96+EY3Gh/R0vlwwAbUm/7L4nTzQWI0Va9R2SHTGDsItKB+tqjAqi56DfYk2qRYULYademgVzwjAY5JrZXh0tBgA3xfouCUgYIEBQnMNvV/wcQw62sIAb9OWjGK/2nd7k3M8m1fZucOACi/+6PKf5TPDFyO4TY8gNWjirlTdtCW4ud6gzkmXhtraEyOI+iUdDLRyAK/TvTsiq8nAJ/uM5Si+aukMw5O3NxdDGSFdA/j0Gr47/+xOIoNx4i7rsg0NDEV33cL86LuixzjJ/PKZ9XYtfJHn7ZBchShlsIuxXI31UMYaCqic7muwkydSCUIUoox6+WIqJ2Fb3qei0e1SqiYVCpQWadiuG09cladsuZoaxzZHkSXu3ZzANNsHCQX4yzR3lIGzozytfx0majxen+K62yG2grIyVYa2p/FgiCEyzCWuCy7KzCIvpFewhX516nirly0d9DccTLr+o+Er8aMav974ixy//I8TP+567g82jf9q4u8y+Bptyda2NHj0oUvb6k0ZqzRBcsCuaHg6gtz9J3/2oCBGQUZD8KhPlFULgNaINuSl9zuc4LYwco19dt/+vEw9z6GbLzXz7OVtMYoTOIzs1DF1zQRyu4VspUO5GNVoLxp/n+flm6BiFG1BjU0gCgAOBV1G7SzVM0Nvr/p1Gq7VMdTvExHZljkHHbfgaZK6XpISZF/91bg2ZPLFX8yj134ds3n+79aJ+H4z3s03pfyqrw9r4FMgcA/0stFSqpUrEQi8NkG23LFRF0WvcEZjxO5ip2CIxuZrh1Moryu2IkO3wTGNS2E3kLzGYPh3nR7LXJ+FB3fwHPUbdB6L5DDH9fO+HMHljPDohF5JYXBvte+9KhvCjky8hKbpVewbCUKZIXiFZ6NCKoBOyphd8yB6RvraaLhe0PGwhiDj9DINOogHdumzY1ON/5mVkXRvoDUKni4EhfMXjzRkr7uQRyV4amUsZoPjysOpn02t8MOAXGFp9GDYaC5CIHlqpRNXA/qsvLWtW4jKT64JGEUjillDgha0Yjyn2ofyTOst6TZgyOCOlDd3uCBIyJfryZZc4nBh7+ZzURYrWI7FOu2jQxMjCyMKPzLhKsl9JEldIj1FPWMjMdzMKklS+FF9eYAhzhR1qshs0uQ+qg3GVwCubNUNzi3KK+WjnDiO++qCQy2HhkRaR1e+HQ3Fl322gMChqN/Re30K+Oxnkm/QAEGAdfguvcavob8CaV37bLuwZGJ7MtWBJkiP+iJgSY/76GrUCUHB/gnUOgF1AN5qUDyZqIfSa0EfYx0+a50Wj9U/62V4kDPo1muDmSfkn2muRAMV1A3/3c/+REDt7KIyaMwdjtmtrbwxN2BBr+a/MVjJaocQOhV1w+GhQKleW7960sNWrftAox+H7NNrc2kDqJGv8vcmGcfz2MVZclzP/+9pREKdo10CLr0BEAgKf6Ch1kAQf10qZZNKtDTxDKC0HsqGjQQUVGcQymXQIndqWGy6AgPb84ROsyQCNYSYxNDrmAnmWnkzFc4XJGSCAqCon87dxnM4myCgQc6/lXDJJJT7MenFuYxTkeTqVRSOArAoXL0TlwPgOIuhR/GwmOx1hK7Bipwyr7ws99Y9gpOLWdw2kPBdr+DY9Lz9wfhNdIboJLar8O8KTEELkNZ77mYrIreA4BuFGuvs6JE4x+uLRQWO0qsifyuZfbGVkxdGM395sOacjSSMOBR+8UtDFagcRmDgfrFWL6BCVOjnDAGJqBrTa7hbPDTc9IvBPm9fUO74STVA5NTI92e2/caYxJrd+RNxztoPtT6762/m7PYPpJKDTkFOYuguZmnDeMFDOQ4hII+tV8ZpeMjjMvwoI/T4MheUD+dGYWXxjP3aqvhO4V1CGP7unGNvPNXE1X8ZF30dXT4dw9f21X+dXENxrzO0E9TlOcZRdaAfroq8ov7RVBNvPEgp3YDUQGLQnQhOXEfz/T+lX9Baxi1dPmMuAh0PQBTAVGcnCLmgLd6jvNUdhzs+a/++RnXakv30OvQEfk/csxaHMU7xql/W9TamkrWZY8OLOTayGI04N3ne/vTZ+me99kXeWLxGG09dHatoUYdlXdapfhxqLMdZo34GaG+twHOSSL1WWjqdLsBbmhBmWy/SyDNJIxIM30sR9MTeROcnll+uqajJxloOrpxLe8ubOIZF0C7SKUQeXIyhjYREhKXTkUkykjZMrnUBAolVQc81kYYh626SVY5BVUSVVUV9AzGZ40sFRdn+TiownJQ+0VLhMazQ6ZRgPVYIhmOGUQIB/av23efxTcV9NCE81oh+stWLPwAalU+mopQTg2s1/aZQapzd9wIPr+JGFuAU2BajgtZuZj9alfzUmPtXB5IL3Od1+3yTfcGP7eyKhCQFpGPJeUDwzNpQfZ/PbLEIforpIHnTvd1MbFKBC6Jb9dk/qhTZZ3leHlckptFh5P1dGCZG7BDBMfHbmsupeteGU0DBtYoEtsFzw9o9MFN+y3flqNES3gogrof43PIOxq474yKpp1dGY1hp22fWhwoY6n2wwel9AAAQAElEQVSJB/9+svvHN+tfuQJ1/Pnizpbu2G2V19OrJKu3sWOkpm54zaJsICl0m6ubkQk8i7xDHtEABWGHhkRuBcpXfgd3+oXNYg7kJkpxh6fl1QRb2tTzu8yhpisHE0Eg8tD21A/n/2FB1NEtOniOpxOqizS8wlEPVJEGAeD6l+J08tHMx2XnBRjWCYvjs7LAuqShwbMjFK95jnaUGWei/h9o9DNJNOy5g+xr+LM4ktIVRm0h1I962eYJ+ybIsJstvqhrOAgdqcOBUyQG1R+NXrnPoiPamG35mOedwqyhHTYd9Dd+QWuZq9a1FADABi0K8AZZEst1EBbG+yutEqkSGVr6Cu4zA9OJyoNn9QWWSVCmi4GLPkGgfnrJH+wU3YwQDjRXNoGEoYSJDIn+wtpkDFefHX5X5puTcconRgUYafQw98G976Ng7FFxVCCMKApPr68gBQSZTZt1D2TFxBRJ0RjiCh4PMA039bOZ3f6+qOQa4YHGSjSWvBkm0EQIWR1bKpBStAYnNXYux/Eth5E/XcImr3HeJEsUjsJXWN6j8FUI79WYCf+cK3722rZsRgNrETDNrcir7lZURX0T26hshB2mcgvYVAYU22jlcPNOgY4GenJ1lGnHVh0rcAFN3lX967fqvQyF7vleQ8ZRp4bEpgAB4C7jMqIRRJTjQCsCkwu+HHpsGf5TDFmUbWdgIyqVcjvVuC81DOGZUibrVV+uMQbXYHwRqMtJ+UB/HK5pkFF28kgZAewB5+V7dnLvFEXjcV8equxLaKaR1zKGqOKay7HNFRh7i2vST/3R0DRun6VMse8HNCx7MfhRSrXN+YoAdrHzMPmMSRpF7lF3YD1WsAlC0i0IMKqIQz7DZkFAIFp8Lka9URd91j4oL+fVBQT7YHvMxpUeoou+73IYUJ5srMUiQOtkjJoN0+k5ER6MoVvREVvXJGdJP0VHqG69yrH6cJOt99H9CAKXR6ITEgzcKi9l1BlYzyHadFl8G5pL7iaLt5wB1cR+ymfqlOUpJomovsjiGEFvb6dh/CwIVa9ArjdzGg+mR/jCyq50hx9KrWjinI0OoSgznZWYcbSTdlaFNzoQOd0/3urFbLb3myRzjvTZtW0A3EBqXOu4yzyBb+U5/nz7zydvRVgCwduRuMxHhnEBzcNwXYYrwGI+jHwnSbZ3fzB5B9IpMPmZ+LHTPp02iSPTZ0FJ2z80wVmU0e/An2gvxBeHyvvrFVW2/tXEL7ZuZayHqISQ2y8Q2T9XocV2ISvSoGBWuEdkfZmtxxauC4I+IyAKNNIhPdIiKHnccYoLesow8ByhvS7A6njxGmDhoqUuMnBY4epGWihgsS96lNNYUz8Dcd26bTn96bAnGgtevvY1JgFhlchGMHPFmyBAZcqLTWzzGu0K/NZzGABSZgdRqrGspxY9GaLjAOIQQCO1DY/tv4psRRb4M6rRY5yBDwVugrhyE8inuMl9RFfGqGw957FrBdRDDfA6DkmAsR3XPSCHuIJyq27aiTyj7gnB/4epFxXI/qQMye0OLhp5knepJKce1naswzYt0mgRsAR/+4YNRL7Rtrw4PtbL9FtwIvfdyiO7lnJ08nYOjfUz8aa1RPmhqxP3r+XRsVvxdemDzf7dROZKdD7HB6/nU8NX8+HWQpSl8ose2faReUiRRZoEJ8gv3TJHIrDiFDyVHv9T+nMDMeksCAj6vsOjLnRCglE5a/hGfNqV6wSUuUN9+y6vsf5GJqhMZ7GDM8P03nBxkCSSAuWSwm+zVUlVCL/ao+KaiNBb9LlmJz7AUOATw9dq2tCM7aFGPy4QetzpRc77VpWfDDOUUrl8xgSaoYzGUMktGT4IHWa2HSJYfD3yYYCgxp9mu0Fw5zwtexlGuNDmnrvCnfqbiS9e3PO3kz1Mh428uZYzV9iVRnkyAcekjjRMtNfiVOcuwrKaE1fJDC9VcDP+l+jcLGWY0gJw+ngkaKyQu30rR++9HedTOw8iGQWnEnKbxhu6cfi+5Xxq7Goea98oJdCIbOtQY7mios7ARnYNrMckqbw9PtLLkX13MvnGVRpMXFl2DePX8F1Z6YsvPYx8gmdM8LhKTIFbfOAwRqq8JlYhXKUVzOTnKgY/gLb7euwSd/oZag2L3dAf21ZmbuXVLvihsrpvX0/Q18Mbl2OCOK7e3IoWNQ6VSoN0WaqKpS7JgwNUruGNsLVNz8kf30Ycgxb1Tr5yufjlfRZl6csvRTt6aBtEo5He6/DftkzOKQ8XwjzEQzoGDQg1yHuo0Hbd1xvr9f2Klbq0lbsYx1HYtgbn1md9RlCyLqosI7tOXV0UwCTa4ndycPV8nDo7hFHP4hi5mgl41c5G5JdfAjbxXYlmLppzOoRM+shM8J/0l6Z8gYr8xsH+c/GbAy6TL4O3Tbob+SRvpAkDzS0qEgD6bOXtVbaeu3B3C1DsQh/UlQlocXtmvR0/A9+n3cin5miinBo04pZHs8J/tNOIlfY4aHJRpJDx3qRnwHMY/jmNxx3RWE02uT+LJ52FCRbnz51mM7S2PNa+WQrvjygeXn8tbYUIghYRKKRgImMMi6zL47j4RhoGUA6IPtd+Y2otvsISuUuA700lthyDeryXsf0UGXUX25hItDILbQSAMHIxYWeIZD8MdS3eoqEoNAXj0uQY7vl+wfO/kLz820mtOORObCnoQH2g/TrjQRIqjy79UT41NBd/pPSxoRtxfnpiDx5givv1aL7mfWgVZbmeJ4Yu5fHm+Whchxu9aFAK/8TAS/kkwOgvHBsh6YF9sehgs49INhIEOwuPFaKR05Zxn1+HPzTjeaMDZy6Uj30x41vTlRoM99Q05uJzKXDzjTcfRcxeimBnwhfZmO853lqs5c+CzAw0SE+XSMD6XaBUMw4avp5RPVGp5PNWSK6RW/c+at8yIvcBwgrVVWwNXxByEZD3ukjJ6ECP6xLh+5hpmEKeRoAuZNKDUV1FMda/woFtWswb6d3QlYxR2Vbf/DjGxHSyC+t39sJIUmegDnmvuq0u+nKGz5gUa7ODMWSK+qVFkNoJwWainW/2fheGLfx5NDJ500sjW1Gt+i/PvOZPlk02Vivzr60IzjONfvTQNR53yGQ+A97vGliPdSnbyCtBSzoEJUgpvkmP/NzFCXQi8tNzkFfAAU86WS/HO8PwVkAxCtembLt4V/QzhNUpyH/tneeMLhp5iIodEzVgogzV+ypgC5eWQZEOhGo4GpHziyKMCsjlSoxo5CpZZ/mVmBzM/BcyefFzef0tvlUHGyMxgeUQQg/8yOBtvOCdIlzjqBDV+xQSIOD37No3/yMTuyiwTFvFi9mggMB1d2vBC8nDZzt/Jc+Ovjeukurt+smEMO/U+lgcN2swljNr7Uiz7WtYnWxE4zvRnE+s3yGP2y0GibA2ojCw7VznwJda6FsEitd+M65stB8y/ZHBpRgJdN6znsNvXs4v4PWrXxojXtMstrkUf102HAdPMN39nRy/8ydRgRSa9B1v9Qo8/ViKCiZAqSB6YfcnBtZqWbNG3yU68Bko2/zwJDTl0lOR//UJ6ptMK5gxXcN6VHQ9oEMsDaS1h3Hv1RRItHZHmRQ4NfoFQCqPgG8iUP5V2OyvMTXRExVJYLn69aRF6/JGoHTb4NhzKrJ8U2k959DgFlqn8tFsPbcNjdfId+KRK2r7YHp7fzqnB3DFDuE6GLFg4DXfVfB3KFVmmsgaOuUWWUdnNUGjLmFGH8pJTAEkfmINw5/d+RP1jr0/GlurJP1BD+ufZEZjnLalYYjKqCJut3NuhJDOuoemNvmEwYYowE+HG767HkFnZ2QrcCv/463FGPVqiPLTQq2Vm5ncWEgZY4NGnOlY+k50QkZbM/J8dD3tNwD8Gjhsivp3g6fbFCODQ2yNoGBZCIInH16NwwzX+Z9gCHu81YtbdcQP4up0zdGpc1mlonV1ANlNETXD1oCRob5G7oEJY7gsO+xNKksLeLHzRAMil0rwZH97LTrQeFz/bhLK8b2hvsafha+lFPv8pxNf29VQ9JgwrQjA47QhZAaUElAmG6s5htFoJG2zySqqAKBxgbTloW7+aepjh9bn214mgWznDi7ZrYaEQsziFUVbvVUZRGMkhmUWFXkWTypiKxDD2snGWgGP6x0iGhOS5VUyzNfmkhdgtAqqEDR+5B+ZbthlhngBxbN9bpO26f6LUegm9z4x1I3ju386cikqxcxNkmPS7f2OZ6XfaTfBxqGGvz946bcLSLzfocFkY7WSOIKCvFKwRgUqmJGDofjUwGrkocurFXjlL6xPw7xslIJhvvCb9OW3UtNAypOIqDLAyrm8J1qgcgum/bn0AHrbdkXkR4Zu5mBzOW2GKLZjKFtA0SSUNDcCzyMfLsEEWBYLbMkdjpcpg+PoAlv319ii88Gm9ThBB+OLUobvRJiloBq6wAQgqFddIo+nV3cWoBfI7yWvo5FTVdQTnxNYLSYgpUnHBVD4U2YCwNPjPx0/F289guU8OmCZHYA2o0dBwDbdjmPwFuvv8Z+OQIAjOqokmjwS+NTnud/Kwd6f5FjvX2da+aI/k8vfLU+unqmHh+CdvBRQlaFGnlUYZEE3Yz5CHmFr8lc+K8fiszonCLllZLnJL2gSUM1r4LCPdm7no0TZxwEcZaWj0I6swxzVpqxgNG3UV7IEfmXumg6j5e9lKP3DCIVEeaPeTXbc7MKPrY4SCfgaowx0CeSWUCYG1qMBSbQds5OdNWBfZl0nUUN4nIsovW/wXcWK7LCgomKq/G45t4t6uiS0+iidRnu2QfpTZbTAlFjXlS9i/CgzBhLHYfCg/lQ+heGBb/4BMN2NBmP9dgz33e+jqNYtjbvwmBO0Z+5CwcisXyAvcaxxBSVlThkBxoURGjczfnmZii0AZiksfIpg0OS8ngw5xjEhCB7Gz3rbI6svR2N8YribE+1bOXL7LzJ58w/xxP8iMZfAo4X+brfAQF6b6ZYv3T9M+8L/sTndmo24+OV9raUc8UUOnpFuw/QyFo4PNvubbVz/N5m8/M/h0x8k8laFneOGv6R8k+K+37+D5/VsE+VHKYKhlWFpCIO4F47PkMwV2Cfgl+87DEGHANoZ2EiBvICrwV1HJnpDDcWxqfyQV4g7buWV4OBW3sk39y9Dj6HrOK5H72sRmNxqiBo2srUtQduZFnXDWaL60CpyzghTNzilNFFueX8Dgbk/TJ27fjz9ff9D/Hjrh2/f/58+FYZuCPzqg8ZpVFNGMfG+xLX0AiL9j/VKp/3wOwev0jH5pryuse+xnzrrfQt+I1uTaT0YrfzQWetXLkZL8lLdM6oTSA9uoGvWJZ06VmUg6AG8fgVLcFcvjSjau4kC6F4EAYK0bIdveOpg+I9P3chj226iYwvMKqzGYYe/b1BD2I2VigxnG7vrVWp/Gs5XlE0QfmhxKh/Pu/Nrq/ekZvEEgTf/s4TSqHl5GWtoQkdKUZgr7GA0dsowurvRLIQ7OrgUCVVBkFxVNQAAAfVJREFUj7d68Xp8prU7hZR2Uq8gI8GF3IBxju29BwKrbhjqWNX6zWYrHIcVdU0GWZcKJqgsIGAVTTTceh5+lOEZHch8BCIDVRovmQRRcS2G+9eg3XGtdD++/rU8uvAvM3ONMb6Rit8QuIwQv8OTOM241WsRYISmo9I+zzWVwgiA7hQYCEgar4DFZcPtycWvRG870f19xtznk+sAopHNDSoVLOTNAlGSWz2YtLu/FRl4D305nOvRAKs075Qntg/mRObbD6YETJ9qifJtiLTcBcKShUYmTdJ6hh3B7CIC0asZeXCqvChG1x1k4IkizhJBebqLsbh1NqSD4XfQgZlGP/XhTpS1Ppst3Teob447uxS6F1gY21vn+A7Fa25V4s7dY0iN9yvHBhquEeh4pn423R0/ltn2G6Ox26Z0dHEQgsDkwO1NXgpu8hu6S9f0+I7zeb7WJwBmziyp8BadlltBxNe9NUx1wvPyc35j22ZIvnwx9V6KOSC6Vf2QdmWu4Qtm9seiLjyPohjdykvlJ3Cs3siRledjSK83l371sZ2NmlUpuQhULSwafkfQUwd41vvNAxhNCxjOGEWDN5fkW3tgXjCv9shG5I2RpnXLH22n7AYWO7x2iG6+yyIQ/tKd3XEZutPHT610ao2IUZArWU91fiRPjx7L/wcAAP//z/FeSgAAAAZJREFUAwCg0eZsO2JUdQ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CuadroTexto 5"/>
          <p:cNvSpPr txBox="1"/>
          <p:nvPr/>
        </p:nvSpPr>
        <p:spPr>
          <a:xfrm rot="2847239">
            <a:off x="15256217" y="2230228"/>
            <a:ext cx="188374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Our</a:t>
            </a:r>
            <a:r>
              <a:rPr kumimoji="0" lang="es-ES" sz="2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universe</a:t>
            </a:r>
            <a:endParaRPr kumimoji="0" lang="es-ES" sz="2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cxnSp>
        <p:nvCxnSpPr>
          <p:cNvPr id="8" name="Conector recto 7"/>
          <p:cNvCxnSpPr/>
          <p:nvPr/>
        </p:nvCxnSpPr>
        <p:spPr>
          <a:xfrm>
            <a:off x="14417040" y="2122367"/>
            <a:ext cx="1986012" cy="1963557"/>
          </a:xfrm>
          <a:prstGeom prst="line">
            <a:avLst/>
          </a:prstGeom>
          <a:noFill/>
          <a:ln w="6985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9" name="CuadroTexto 8"/>
          <p:cNvSpPr txBox="1"/>
          <p:nvPr/>
        </p:nvSpPr>
        <p:spPr>
          <a:xfrm>
            <a:off x="13238081" y="3268065"/>
            <a:ext cx="2026197" cy="1764586"/>
          </a:xfrm>
          <a:prstGeom prst="rect">
            <a:avLst/>
          </a:prstGeom>
          <a:solidFill>
            <a:srgbClr val="FFFFFF">
              <a:alpha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b</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0.05</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c</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0.275</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l-GR"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a:t>
            </a:r>
            <a:endParaRPr kumimoji="0" lang="es-ES" sz="3600" b="1" i="0" u="none" strike="noStrike" cap="none" spc="0" normalizeH="0" baseline="-25000" dirty="0">
              <a:ln>
                <a:noFill/>
              </a:ln>
              <a:solidFill>
                <a:srgbClr val="000000"/>
              </a:solidFill>
              <a:effectLst/>
              <a:uFillTx/>
              <a:sym typeface="Helvetica Neue"/>
            </a:endParaRPr>
          </a:p>
        </p:txBody>
      </p:sp>
      <p:sp>
        <p:nvSpPr>
          <p:cNvPr id="10" name="AutoShape 4" descr="data:image/png;base64,iVBORw0KGgoAAAANSUhEUgAAAQAAAAEACAYAAABccqhmAAAQAElEQVR4AWT9Cbhl13XfB/7OeMc3v6p6VSgUCkAVpgIxcAIpgaRISqIpSqImWrZpd+Qkthx37ExO0vnidOLufHbH7XS3k3yOHY+yTckWrZGkSFEiOIATOAAkiBkFoOrV9Kre/N4dzz3n7P7/T6HYTvp9d9XeZ589rL32+q+19t73vYovbr4ewpU/CuGV/ymE1/5RCOu/F6bbr4TDrVfDtc3Xwleur4dXVaept/VcCNe/FYLT7ZebOk3+Vvtn/kIIX7wvhM9kIfwrQvgt0R+uhvDV94Tw7F+7OYbHufAbIZg83vn/NQTTc/9VCN/86RD+6HgIn+2G8LmFm/24/ZffGoL7fv7/GoLJdb/7KyGYXv4fG57Nrylc/VLzPNUcnr5xoeF/e+t8CBf/TQjf/49CePJdIbjPfyHe/hfRfyf6L96k/+z/kP5f9PzfiFzn/6b074g+Ifq06At33+TVfJpf9/nHp0Iwmd+vfSCEb3woBKff+8s3+fY8PW/JuOHHqeV545mbMr2V3/xuCFUZhrMi/JNrg/ArF6bhly/vhP/o2kb4f14fhk9fvhzGh98L1bXf1rz+biif/5shPP2fhvCtXwzhq4+E8IWTIfz+Qqh/PQ/hX7RD+FT/5rx/8NdCeenXQnH9u2G68XoY3/hGCG/8WqgvfS6Mr303lBt6vvCvtU5/N4TX/7H04g9CeONfhvKlvx3qb0jeX3k81H94NNSf64X6E1EI/xOh+ltJCH9L8vgHyv/WfBj+wUqoPr8k2WjdP300hN/vhkJ6MP4NQvk7PenHGfH5eAjP/J9DeP6fhnDjC+H6xnfCN/d2w7/SvP75tcvh51/bCg9dKzXv7fDK1ZfC8KX/RfW1dk//B2H8zJ8Ls2f/Yqi/K/r+L4XwHcn2hb8dwmufCKMrnw2He8+E7e2LYevaxTDcfCNUN86HavNrobr6uyG8qvF+8D+E8P2/GsIP/lIonvtPgnWo+uafCvXXfjyEL98TZn88FyafPxbC17R2z/2XIbzyL1T3r4f6+382zL7/8VB8+8+rjdq//DfD4MI/CIf73wyvb14MX760Hf6TjfVwz6UrYenVEO68GMIHL26H//rSXnjqykb48vUL4TcuroffurEdfvPKdvjvr18J/++ti+FvXr8a/h83roe/dXUj/Nfr18KvXNoMj60fhsXXysDLIfCU6JvT8HblP3R5HH76yo3wo28U4R2v7oe/u3M5vLSjF1uvhJ29V8Pvbl4Jf/fCbviV9b3w8NVJeFB8HH09hGXR+14/DP/o2qXwXcn3Mxe3wt+/thX+P9uvhngtLmF6FeIMkh7kq/gnjwJr4YD3JAesRRU5AarR/476UQ2R2rVPQfcMZGpbbMHeDK4DL5n0fPVJ2P8qHD4Nk3Uo96DYvJkfqtL+UzB+Tc8XacZwn8U+DU/mK86V79KM5TE83uLjMPdW6N0P3bsxvyaCxm4dZ6NOWa8zNkJKEaKbbWfiZfgi7CpV91yGhnaU+tmkV+zqeSLSdLmhVCxzTanLTS73PKYqHKvRvgquqaH7T8Rnugjmcf4xMJ9OzXct3upCHemTLoDrSqaF5L4ROqzHqzhfxHMwuEQnSfnxlZbKZ3w3LPD0JOf6eMxkVrM1aFOFO6CcJ6KgjIcE9Rnyt2jsB6F3HBa6lHOaSJ6AZMHkgGh8hXR2mbS+Slptw3CXevxt4slniPafIOx+h2rnKYqtP6K48Sm48pvMDr7MLNbaRJpnlKirmLCiOZyC6n7N9U7ltfRxv6SVTonLARzuUu1JsAc12WZEIjnGexMoZlTiZZIMKbNXYH+TxeICjxU7WsM2vzvu8JV8SaoTOBq1WexKnq0YogLiiHbrNtL2o0TzH6Zc/GXKs/8+05O/wObiY2xmp9kq++zPAgehYC8eUURjQp2Ip5pQ7RH0TH4M0jvU3RGI1XU8IZKuU45JJyXJYJdy/wXpyRMw+CMYfg22vkF54yskY+vqMyp7g149ob93jXwGm2GOXtnjx+OMx9sHHE8GnK4S3t8dc7azxUPpiDNpyuvVlFejmKieU18J0cEcl4dtvhn6fC1b5oVomeGsx1IZcawOsFRwci2wLJWo1fZ6kXNV+KjqeQY7Ha5VGVPV7U5gfiZxxoHXqXl5NOWFScWNseYt0RVRzoutDt9oRVyOSjoV3FZ0ifOJFhb9SBGphqDOdySwHA1uhZ6s0y+u0IA96UIqxVUdg3MQYnZCgsHWgN/vTFPEieiy6JpI2GD/m7D3JIwEePWJ+y4FHgPfZYNnwc/u2+O0pFEGzS0ysF1uQzP3NoH/bRQrf4L11n28UPcwLw3PGr9IF3lVSrbR8JZwUUZAXOC5NXxqGmSoD1FbJDYYKb3F9+GbeSltY8hszAx8z+d5vZNucFHSvqK87FZjHPTYGK9Ynffug4XHYPE9N6l3P7QF1liDCuwN8FvHaVIZXBuo5bhiWYbWefXKzqxiff86J9KEX1tr875OzNE4YjGfksxl7CYZab8HdazqI6K0JOrcTtR7lNC7h9A/Br056r5eZwKpDEwoBjBeJxq9Qjx6WYquicjQJAffId/6I+KtL8sIfBcmz5JMf0A+elFrckCuIWL1Fzr3EvXfS9z5APXynyCsfYDpiTuZHrlNshSYWiviQ/oh40tRUc5K2J/AAWRjiOoIpDPJbEa+/zqpxuT6HzLb/R3V+xRrnTHjso2wwntnh3yse8jqzrdp7b9MmEqJUk2m/xZGvbfzunTg6bl38anxbXxmtMhXpz1erHJu1G0NJ0pzdrOESnJKKunyRMZodpVShiTk4rUtWeXzIPMZqkPCRIt9oEXenZHuzAhbl2QAv8Ps2u8L/M8QbV5U+SXi4asw/D7V4SuSzb7mo4Xvzmi1Dzkto/M+6d1jUeBt6SG/3Cr5sXCZ+eEzLA5f5vZ0xgXp8fdU55LAd0G8fq/blpNP+aqA/aVpzrdGMZuhZq1f8ujyIY+p70eSEXPVFgvRiPmsRtNipVVRz08l0wWupW0uZzGXBe7nuxmv0paTaMkMJKQKJJJUrMaaxjjl4iQwkA6dbk/5QFUQN8A08MQYUYZ/7PmpRjTe1O9U2K+lPPVMuZuf9dDl+TpnoAUdSIgYnKkW38p+vAvLqmdyl26m7n7Yn/ucaUFrFTpvIzRZpxnTwOgomnCqLn74udW3POtGvMILLPLJYo6/XyzwWVne56sce3zPwQZsvU55quxwUcJuDJTaIeVh4V2woMjhLgHwFCA7w5xSscK+UllGEqUTkfPifUfKuyP9KE0XVG4j8B2l3xOJbVy3Vl519S/YaPUfYtA6zQvZGezZ6d6tcime5WySrAfpUXmonFwKk8826U8v0JexzWWIcwKtcsT+wQa3pTH/r4WKn0sK7skgTzPGMtKRZVduSqzbRPYWkYCeLxLlqVpPqaYVcdSFWBOMkEJsExy1SBnZ/QbR9a/A6N/A9c/BJRnnG18iTF4gJCVJbF5PQO8BQnyWOj9HvfAeOP7L1Ef/faq1/5ho7b+iP/8TtBZ/ChY+DHMfkIF4B3QVEsj4JPMxQSrBUQHwuBg4Ok/Vb1OwSxjI+Gx+h3r6DXoDger693i43uKcMHlvb8hfyG7w9oPPE137xyS7XyIqrkOywFj69XJ6jB8I2C9qzktVyZKiqhXJZjkLZHFgSsx1GZtXFG3EipbCWE5uqMWaXKCOZhRJmyrOiONIy6W8gFCOJcfDAeyVMMjJxjG5wFIe7MH2gcozksMWHGiRx4fUaoOmNcsW6WYTzuTbPJgdcDqpOEnFXeLnjmxAMtql2H2V6cHLtPVcJQmvFglfniR8MekLQxN2FbHEZYaaiR84rXl8JDvkV8NV/lp0yC8ncE9c8GAMj1PzvnqHdyTb5K0Be3XF01EpXQ+8IuPxxkHG/n5L8mqBlr61GDihOS8rChhXHWoZnfvKKW+rrrJcvyBJTddpwvJKCDAoHSLbKxuQ06sg4VLIjZtcrrSQF1N/zGGth9xsu32sEQ20jpTdwBLGkCPCSpCokkFssuJO1efoNU16CFHGD3/UN66TLoK9ZusE2Bi432yVHdrYoz9VtSW8vIk+rgns5wX0W30URI0xcARgQ+B35yMxIa+BQ/K1j8PRPwmnZQzEKks3Wx5IBMyUl+z0r8bXvwnIiHJtABdkIM7vwvMXhRfpbHlB71WOytlS3mS5eX4yljtBjVU80BbEIX5jgDxXk2RtPm2sVEVy1sDj83AoDyyyMVgrXmd5+DzR4ApzScwvHFvinBT/qJR6qYrgQJZpukE1uaww/jJMN0UDwlQyHe+TSKlTZZkeQlgn1G8QZlrv4XNq+yXYUYi7I6Y35PE2VGVQEOIOSfsthK6irP4pQq9Pkqgsmqfuai0W7+O1uft5pnuO17qPEBYF/iM/Bys/AzIGdf8d1F7/1jJpZ47JSpfKDuG4FKF/J1FygmC51FOQ+lQCLN3TilhuozvZ44PJAb/SGfIzsXTj6ieZTWSYagk6GlJFGbvJEpfqFocCfkvAMQiWsxF3xkPujSY8IEC8JU55Z9LlnaFNOn6R6vBzhMPPEk3eICtrIrUNlcfX+sTiUzoX4ojKCyGQoW0MueSbQseqqTC6Ho6pJ5JPoUraQmSLiuoUfWb1IvPjwN1ak1OthLo1Iou0LnXg29IBFGV0siUZ7Q5pHDMfZRzWCS9qsJfLFvtaxziK6BJohcBqNOVtGv+npVQ/N77EL46/wc91d/kTcy1+XGv/i2L5L+Yz/mwr5rFyXpHBmB3J4ZWqxWvaRlyixURR4XwUOJYW3BaXDFszbgikSZVzrFabdioer8LWN2UADMI3gd2E4FZee2SH5C4f/ABGUkw/D18EUV7ukUsOfQ3Sj2pOyXLrERxaNYsvRVGYylGVLomEPfqyCNkRPbz5yfUcZxCrJwEbA9xlEhAmP5vm5K2XPgD9h3Bo79Z3yOL5XOJcXHAumfJYOuERpaciIVjAyiVM1+tT0xePRYhwJHA+O8XO4k8wWPlZebJfgaMfg9u1Zz6m2i1opUr9qfWPWJMsNS6kkaYtfD4vfJ3fgeeUfkvye/YGlLJj7Kq+HBTCErv6p5HZi5yqrvEAezwQD+lLTk2E47kmXZByOOTPxR//xx9HCF4DG2Cvx/ga1eAq3STl3vkF7k92OZVqwKCBZ/vEih6i6WswfgWmW0SzTAubESnkrCaSidpy8BIo7K73LlLbABRa0zCi1uuqzKlSMdFNiXtrRO17iHqnYL5DhSqEkqSqiMgZSInOSz7fqAZ8Iwx4JT3Ffv8M1cI9zHp3Qvtu9SFwzD9ME2nN/yjRyvska0UIKz9HPP8h0oUfZXbkvczWPkQ29wiD7kPUq+cgHvFjEui/s/8SnY3PEw6elPfX+BMNWBbE9ZCQROyLn7FAXs/6jGUM8pCxEqXM632rukpev0Fn9qwii6+T7X2aZF/7+IHkM7smWe2RFjuifZAhQJFCFM+RtaWbfS3LguQgnQ1zgVrybgg6HwAAEABJREFUoLNCyFWuJUtkzKIT98IdP0F97ENcbr+LC9ntXC8yKhmAa9Kzp6YZLxfzjOolDtTwu7lAsPAIUfdBNsZdJrOYTBGdVXy5hKTVZq2X8LC2Pz+W7vGz2YAPpQfczVXx9yLR/mfpD5/hkdkGb8/2eTC/wtvDM9w/e5r36SznEfF2lIxQz7GftBi11Oc83N6Dh+MpC9K7/riUU5gwzgvqvGRR9bMQmCS70pNyj2Y/XknQJmuEFTRdoPmxMnqPPpQCjSVEe26lBpsVeJkJjeFwWzdw6rYGc1sFK+pnSSCbl0e51W+2qhdvfiwJj5EugvOmW/UM/tWfZkdeZT05jr1lTsCgOZcUPJBM+Wg24GMKlx4tL4B5U/tCqvqA3n9QnuGD6YgzyQy32w4JPhvw1uUplqGjrUaqcbXgHIeWipgDYlEmSkQ1HMhZXDqA8zvQGIHdm/mXtuDlbQ2riIArqntNJFw2Xnzzd+H6b8LWp7Gn7e9/WR19ExRBNXwa2OJ3uT4kD4Ua6tO+A0xdAaiJfGRIE2teV/ZC67P/Gkmc0ps/SStcYTbTmtTbxNWEpBxLS2WR2CHk0or2GnSOESWxPJc8vF4ll0uya0NQqBs8x+4dCuvlWY9NCLfFVMs9QhrrsGxIXU6oq4TpVOPXObNiJPAc0BsPWExyyrjNnizkC1XK1aTFJMuJ0g7J3O1w9N1w/BcoTv4KnbX/gPjYX+Pw2H/K1vFfYXT8z5Cc+Mu0b/trZKf+U1j7KO3sXSRBBifqKz9jVr3EZP8ZZgJ0XIjRIoLZQB58l8Vyig07Sc0BMc9pTTeihCqqoNqiKl6UHfmqzg0+zeLV3wAZkujGFQGJZt405x86bxq/AJMXobwC8sxR5zTR3N1US4uSwzJh+W7C4iPU/QeJbn8b6ZnH4O5fINz1F9g6+md4MnsbnwmrfDKd54vi6A9Di9/Qvv43R/P8sbamL8qozMo5vln2eD49xfP5XXxl2uP1OqEnXu9vBe6JCu6ajfhIPOM/b434H3oD/np/n4/U6/R3n2YqD83sCpPhBfoH12jVu5SicPg67OlAffQq/U5JLn2nrFiYjrhvvMdbwpjbWwUrWcHbZbjvSkseao/4Sa7z7vIG89GUOs1ph0wSnG3B+LyEsS4J6WPwWgGd5sdBgJLJhkSKgH4MVkcEUt4+UxqvpuKbrkRK6vd+dvuO2vekzAZaJtC7zH06H6u/egblnkjWeHpVY/REKr9Vr3WCQlHDhoRWuE/RQJq7I1KWR2UAzsjLNluY+s2xxWdO4JSE+s5kwnvSMTYCjhIe0/NZlTuCcL7huS3FE2ucVI8m2SsM/IGeD0XqVoepTEuxWcMNPftMwEZhX9O3YbBRGL5ZF4mT85rP1T+EjU/A7hdh5/NasK+Co61iE+SxKfeUqrLlr2Ea+YqXnd4jbGS3M2ifxWcIG6178SFnc45RiwF787gNS++Vp59AfUMGIFJffeUDVXpA3RIY8mXq+A7ifI54lhLJeEXXIqLNXACBKJa167yLdOlnFLj9GbKVf4e0+xG90JqV22qjfrU8rXl59fkVpvlIUr1CVN3gtBR4qcyIxi02Bc6h9khlocoKRaEP+Vk2u+/mQu9DfF5nCP9T8hD/YXkHf65s86tVxt+o1vhn3Menk3v5XvZONnQm8/XuAjupvHA4Spm2aLdWifv3wHKgWKgZx0OY7tObFpyUUh+JS7rplPmQs1rFzE21MIfXqHdepNj/jmT+FZqzjetXCDsJYb9NfTilGr5COXqW2fgHomeouIZQAOkJks79il7Okcy/hXjh7SQL72O6rG3iXZLLXX+SsYB/df7P8t3wOH8wmOP3pkOenx3w1KzLr5fH+Zf1Ub4lUH0/HfM1YeNbk5z1WcK3JKsvxX2+ErVZT1IBb8ZpvV/O9zirqOfdYZ/Hi6s8XLzEWvG0tnxPwcHTtCavgg4woywhTltM6zmK5C4ZqrfqEPZhpv37yAcDGewpB/0gnmfc3Z7wSDTjTF1ymyKne7IZP5rCL7Yrfrk/4r3pHncUQ5LxjLqoiBmtaxAJT8DB4BXg8E+6CAaiqf8WmJcF7N1Hc8AVZ+AQtdiiqeO2t8DsCMDeLT+Bw3a6auNowP1kQprbehy3kcI3BkTGpPGKxSYND7GMgHlQ/VxqZ4/vEP7JqsNnyy5PlR22bQTcTyRefEaQS3FN7ldtDfLjUlRvT5aH35OgZPUVmi8Xl1mbXaI5/PS2xrz21VaRmnVXTTU3/SuRaI2UgaNi54zwcnwOellT1PwzFc5sBK4K/DYC08sqlkhwKrGyrodt7bP35fkPRE0k9QPwmCbzKhkUUY63N8/UfT476+HzDdMzVQtHLFNZeG8hbAQ2BACH8mQLpPJGIVcUI7CNFGLuzZ0kad9DMurKc4+I+z0qKQZdMRqLtzLAKKUcQlHLIuQdWPwwnPoQ4fTPwLGfIcy/kyiRPNI1dpe07v27KNOzZIsPkgho0/oVjoZd5kLNxTa8lvVZLzqMdbiUSjZVFHGltudb5l9PMn49WeWfCAifGHT53N4y/2a3y2+VLT4ZL/GPxsf5wugI/zhJ+f3Zcf5OdRu/P+lJxo/A6o9JtX6MeuljpPk76Mwpgrz9YZ7O4Tt0mCrWfXda8JFkm3tTza/UC/GVMaC1pzORXRkBFYfpItFGRXRhQrw+0XXkJungDdJCxiwKJLHmGqUSjgS09Ajh5P+J6ZG/AMt/mmrxvXQW38O08yOw9H6q/F6+O4Zfq2p+M+rwcrXCFc39QjXHs9MOG1uxrgozhq91eOP1iE9nXS5ITwetgroe0BLczhQpJ8KEE1HFSRZ4MKTk0uFxamM+puODqP1nKaffYqY1GtVXaA0vE5Ka7bTPq2XE8/kRNrOzFJLzRnaE61FCPQ10Zm1W05Rz+ZCHkgELWUm3PuRd7Snvj/dYdr/7MowH2hLt/jGxjE2MmGwO2fLj0D5F81PuS0nloaywBm77DrjlyfNVEMMY6IWsp7YD2BDUQoy9mcvc3srttqa4Kysrcpnz6Md1XNdtqhkMRe7L5Qa2x1F9K70P+V6ocgyIZ6qbh38vCBznQ5edZJkmjedA9c2XwTJ4EzQN2GYyLDZYjnRGCvsMfI9tw+PxzVNbPJkypWJFawV95cX28jycWYIHj8C5I3DfCpych1YiPKmuDwhtAEzcUBuJApWzq/wbogsyBNcVrjeG4LsyPrLwnqNlo9frdYpvMTzXQs8+vHTe0Y5pJarxnGwInQ4qVdpSH6016rf8HTj+E3RXf4LFeZ3St2+nzpdJFSWU4+skhQxw7zbq4xnhqNq1IkUOkJQRRBMZiKMUrQfZaz/Gtq4ui6MfZHripxQCP85S+5z6Utv0FFF1GuJ7aKXa78fLkq6ENaXxInvEXEpTLmRtXs1yXoqVV40dGYxsvEA3zBNiCauOSact2oc9roxa/LHs0T+f1jyxH/PFScJ3JhHPhIgXOguE7jk4+n7ixXcTz/8YdN/LJLqfuFzktCzN/a2KE/EOCwJyXkrIsYSdSQfaq9A6QZxpkWII5R7sRbDZZnYYyVDVzLJY/Bwhjc4wTRaYpcfAzm35HWwffScvLr2LZ3tv5an2o7yePcRr2b1ciE/wWrTA5dBmo0rZLBOuS4avJhnfDzUbB1q5GyVoqaPtmvR6xHCj5sJogXGxwqnQ4/H2jHd3DjjdPmQuHdJLRiyqbKE1o5PUYEOWTYgSUTGAg23aheY1Xgfd3HSK18miAdcVZTyrrcXTdY83pgWL0o9j9ZjFyYhHxNMH85p3pxPeHeCtWYu7ZgPmDrVt2H9OUdAPqAbPw/h16slVrVwlbTWgrYwmGwF7aQPaz87LOBhojZBsDEzdMzSGwF7bgDqQYh8+rY5fu1nufuPuzXy5TxNu10KF8wbdZB2mVzFgEQsNqRrux3XcXobFCu9T/CfLDi9UOc43gKlzXtWztwc2EE4NFrkNGqAQcNvmfIM3fzx+pcGC+FDfzbtyjyZ1lUz/tETSbaRL+DnWs1IbgYeOwmMKbGwAbp+HXg6TUus0hRtDcCSwo/VqwO+5aCikEGiqSEe5oodrkpGjAUUjNpwG+sU643syaIVAcyae4a3LWlxi/pfjSgyAzwl8XtA8+J9Eir7/Bkm6THXyo2ys/Bg35n6UsnUPceesIoEzzCLJP12mXlpierKvPTmE5V0S8R0ptAxFSdwuGNHhuVmfr8zm+EZ9kq/E9/Ll6DauKMR/ru7zUrSsKawR2qeZtY+zKV92kCYcpiWdEJC+85zW59vTZb4xXuGpSRt7qkGo2JgdEmsuS7EUPBtzsh04lceIM4ZxENAWeSHq8Vy6yKW4w/Uo42o8x3Xu4vne2xke+wm47Wepj3yI/fx+gqLA26Xsp4uLtHe+Qevg+zB8BqrrVGlHXnoR2mvQOo1wYklp0kICoiwi0nYmXX6MePlPgA6Xs8V3KpXhnP8R9rL7+Ga5yu+Ocn59GvN7ZcY/Lub41wrxP1tGPEXBa/GEvXQqOYBsGZfkhNZlDPaGgfiggkkgkaFrzVqUo4SLcdzo7aVZSa8a8EBUaGYt8qjFQHo4qcbMZkOBUQo0uEE1vkQ92yIpRmQTye7A0epz2sJ9haXBt7grXNIevmAay5DJcBxGEadkdM914MF2xY+kMx5OdjmXb/KuzpiH25scDy+LL12DFq8Q11e0wz2UTCBOlohJtBRipAGBhN9ILF2A7Ah4764QaD3Ss14UUY73pkX/IbVWu1ttp9LwsYCvGwIqTcT9tE/RRBQ2IK7nPtVHYwhKocPgtxGw5xc/DPTS4GmeZUz8rh5JUAHpKwURBotpvc4aoRo0jgh2QsI1hVKOEPw+Fw9r4YDmbEB59az5CDDmSduKZs7qu4kOptdoUq0dfdX0VE3OJ3pui5ZFchLpbXD6Lnj3SfCWwEZgWYJvpepC+rUzAZ8NqLbko3/1jKaKDYHJ+R2Vb2tMfylKtDZ9mTsEegPfoF+JKuzx35OOOZcU+KbD5TYWnk+/vIENA1qzotaggyvEcU62dJbPJ3fwSnSMce8M5erjdFY/AkvHFdbfTdR/AOaO6URek1oWe92jRKof0eGgLHl9OuKZ0YzvjCouKiJ5I8v4okLIr4vvJ2UJvx+3udLuS/HabM8EgqjkRlKzm8NzccIXqh6fGi/z6cNF/nCc83158o0s4oa9GhWrVcmRuEL2hEudwOVKRnhYg0SxvQkjCW9UqExzGk0jvl20+R2B758eLPBEscrL0SLXNE6lPo7KaM2nN0imL8DgecLwAkF78ahKqOqCEEsu+Snqnqz1vOStdePuqQ4dA+2VczICv8h48We5vPQOrsjTf6f/Vr6YPsDvlGv8vg7xvjxb4Yl6ga/Q5vdl2Lz1/H6RcEURTVHGzE1jlmcJczOopWYcSKazlDjP0OI0kdb4qMadg+v5PvvJjDzqktcdttXHC2r7hrYOk3KBzbDAKBaTUQvKA8LkPOyviwZg+b8Gli0AABAASURBVCTzFHmbIimgOqQjkfW0Hu06MEfBiqKPXllwZyh5Rzrktuqy2p7XDcp5OuUrZCPdDB1KTmN5oErnBUBRV4RaHWl+MTqFxCCYbd0EjFN7ytZxvDXYUSWHp1aKnTrBYDPI/E5TpGlbjZpsYzQyGQ637dx9E3QGXCxj4RqxBGTwG9yNwRAi3HSqlxq+Acuu8ubBNLlILjqjyfvArwGCXpsX8+B9sk/0C6KGL72i8Zjuf+cPYVf7b8/N4wskKDSke0Z8iUeXCUQN+M2DWMNsChxo6sheIBvGWfWqqTR5l2thU9F9Im8LbASOy1j01N4HhUms+poWWj+kIFjOeqfSmx8/2wgMbTB1HqBtwZnZOnfIS+byUv0o4Hl63suDb9PX7UF++F2ag9pmCyMFkQy9LnkooNjn6sF1FjTwB/tzXIy6/HHW4cv9ewlLvyT6EyT9D9Pu/AytOXlTKT2L98K8DtjmjlGEI8TyUqfynNW0z6SO6Wr9l5ReKVN+UAkIVYevhhZPh4zrVYsrs5xLig5eG3X52rTFl7Sn/3yd8/ko4wkZ4q9rP/5dtXlOyv2tfJGvqe3L45zN3R7ndQj53csRl16TUF7sED1XEtYlqOs1+wLG+Sjl22XMb9URnxkk/Fq5zGek6k8TcbWcir9CtxOa92TEeHTINOxTa8yInLgMJNNt6lrKlM5pG3EP0RFtXe7RQp5bpj61An3lswe4kJ7mK/Ecvzfp8z+P+/ytUZ//cS/jt/fn+dagy7cPuzy1Nc9zVcbLmsv5sse69vrb9TyjskulOQ1kZyKvszOSYbkQkyxCtQq1ghB6NXfVcDwKzKdwpB1zR5roOSKLa/aSiq1Ji0PJtLJ+MiI1UPevUvtwaYyMW0Gl9SjkGCilQrOIIyFwp57PqPzedk0rTTmZtHkgLeknB021qI6JyxuEwS7leJuqcGcRUV0TaUscZhdlNM8TN0pqABebNFHASApWGxEaTF57Q6BXjoKIJrTWfqNQQaFnpIjqBTLN2KDvCin9t9B4frUlP0LjbZOuWugjhvF2wQq9KZQcqmwg8nDOT5T3x/yY3L8MgU/sH5dH9NWeT/cNlmvy+o4ENuStdkLMsgRi77nzJr8NbzYEat/k3a/7K6Qc06tQafxqKAOmF9JFaqWmBaWaDtIT5DQ5p2d7EJfZOLT17E8Mty/BnYs0ZGNgI3BgY+b5eC7uz1O/RR7HNKcOKpFl7nmKR4N+R3PyoV8DbPN4IOAPZCScqk4jazXz1svGArcVjWdjPrWzz9Ek4kcXV9hXhPS9KuVb8Rrj1o9Q9hXmrrxPmviTcOxxKp3nTEkJ4RXdrj3LbbNX+JH4Og+1JvS1t67lIaajhO1hlxcEki8UGb8/yfn1Scqn63n+KFniqfE8z+4KIOtd1q922dxO2BpE7A1qiTtluNPm6n7C3PmUTMcu/KAm+Z7U4ZuB6qmS6AeBnlStu5mSHGSkMib7MixfC30+SY/PxF3OVwt8Rwbmi/KWX9fY1+RlW0lKW2Aj7dJduIOos0zSuRNyCVU6EGt7EFfbmtuMKF2Wtz8JRx6gvu3diop8kH07IYfteMq6dPj7AvbX4iWeosvz6n9vMGEktUA/3XaFv5gzL7BOqNmII24kMBFw262SbnsigjwNYGop6aqhrubIJqxlNQ/WCywqKplynXm2eW885K8kA/5s64B39waczStWkimxdVFrXI8U8g+kmzMaPqP9CZ3BRTqFQqVSICn2WA2bnBbQVyJkrEeEuoaihNGIqoyY5scgUfSjA9+o2iSqN0nCDpRD0mZrsUM8UXl5QMxEDBcziCUVMdCE6FY+G4LRazzAHs0VWnxIP6ox0E7FJbnryDtrtSHRrDMhpCXURBlo8YiVOm9CP1NNYChl9hg7QojmyEDllUiPiAWmypufUi9dz21sMBQqfzDa4t/N9/lwNsRGYCW6yYtaNJ91GYIvlF28DSik4D80Qn5rg1bu0XhR9YX5uGUcPK7JfGga9NVA3p2TmsvRD4D2npy4D+5YAJd39V7yljNC5y94C3BEZU59JjB1P8nNOvoXWvpXokD6iVM/qyvmZSwdjdhwtk9x05AlqqxPLYbMs7LNeqRu4AdRuqh/oJDyNnK37FUSlyO+u7dNP0346OIaD1YVs3BIoecN1Xk9P8nW/FuoV96iZqelFBmFlCAdv0Q0u0FW7JCwy2I7YZz3Wc9aTPpdJnFgu4DXJ10+N+zwSYHxU3T43qEUVLZ0dlWDvxGRvpKSKNLMXorIXgukG1BpfQea9yxIYLoibHR8U51tTAl7I4bjKcMD1TsIUiPVke5b/18+yNmadRmnUiUZ3KutnB+wwk6yQD8paY0vUB+sw6wibd8Obcky6+LQP4o6mltF5PnMdsWc+k0WiduPEOY+QOg/RKH+0qhgQV78mti5dFAxdtU9PQz2iUZjiCacmp/w3jzlXJ7RI8FqOpJcF2YF52R43y0nsqqlyeY0RikaQlQBZURbp/ILSco4mbEcSm5XRNMPEXLt9Os3+FB9iV+VvH9+/jIPZzrLqSXIcleNRxoJYimLVBo6MU2B5l1FM6rpDYrxq5TTDWZTPWcxc1rjUrStqOdqa42Nzgmud08w6Upvo5QqKpnVh+JLC1IcQKF0VsIs1TjoRxPEQDWIrWxBCmjPs/1pUCjtUNShfu4VLPdvgl8pVlTXNyVdMOhriWkmzVC3TWTQOUOTutxGxe38zkAzGBI/iDKRP+KNG8rsf5PmCzXj18C86ODszOhpPpoO8XbA3/yzQTINFAH4atAHhZ+YzfEJ7R2Zfxd4G2LetFhNH/4yk282ZNga3jUMt3iw+55XjG9gLimKWVD7Iz8Hx/4MrPw0+HlRTOqDxJPGbgzSJQz+2+fBhsA3A02fnp/rupqUhK4yLjumzJL6XlWfy/LIOohaj1d5vsplBBI8l0aOXg/L1ItoIxGrnWWpfJH02NGcBxpohzYy3ZxLpqxpj7h3sCEjkPITi7fxeAtSeZqNsuLZwTwvT08wSAUYecw8P0sruYfWgpSk+zAvR8e5oH1uMmszkre9MD1kFF3ndDRjVeFkV+Pt+3BvmPCaDrqmuyXZjrRd+55kpyZcgOIlmL0UmF0stV0dN4oXBIR0b8bcbqTwPBIAWqRpj1RXlCy2iNsQ6bCQcsL8NVh4HbheS++mjJWkBwfcGFS8KsewXyf0kwGd8iJMNWA4II7keKIjzOKIcVRrTFkcI8bgn94QQwcgr0eYI9UhYtm6l6JeIitiVscRYbVFUDs7o3YlGbeOkbQ6oNum0ajDQVFwXd71xVnJ01XES9puHMYtlvIud7d7rChiinVWwnBKvBWYSP0ZQzyO0Xaf29IaX0d3oxZ76TJbnT6FdDiS82zvvcqxK18gvvpV6s0XmUz3iHLNv51CnqPpQhKL/0P1JwMxuUQ0fJ5cW8NW8QJZdYM9ySivSvaFxReEv1eY4/uTim/JIF2UEaD9VrL2GeLWEfXZxtFP3S4pWzNKRR+x6oNBonGbT6UZ2DsePg0G4e4XwV7Y5HJXyiV0K6esKfa2uYDjcre1EZFH82PTb0vvxJgNCDMZhn31L6YNIukuDTDUHctqkYkmon3RVaHskiKGG78DB7ry2vsq3tOvDb+FtwOPaUvggzPV5Kmyzbe0YI4AbtHv1Udh5UNgHm3QPLaNSenO1co8GVAGfFcL72ugOd0169CTZbUzOJ2ff7PMxsRtzKOmxAIY7KXY1LUwrRROCOA+D2jmNacxxAKe25LyxzXGUTV0nys6nJMB2Fn4MT5bH2m+2/BCnasS5IQmxbyZd8sz8+KJtE7+voCjne2Q4O3CToib+odvpssyAtHeC8RJQuiu0heDR+S1jiY3yHpThYIKD3PN6eTPw6oinO5H+FJ6mk/UbV4tV3lxOOFqMqabdNhKjhC031ycK8nygp763G5LAPsBBISZnlO5qVpjSweJdwPR1Zhkq0WsLQBXAvFrEeV2xKGEVLWDxiwo7yioFZnHCxA0rbibii9FGz3Y70igAidlR55Yul/OE3Q2UESaj067F0v1MdW+NppSS9CTNBOPV8hkLVp1pDknVPN3Uc2dos5XqDs6sD7yGNP+HST5MlmUa55TXk9yvl/GbO6lMBOfXWHtaMTckYrg7+gqKr44ifjCYY+vjiK2B1qZjRa7SttRixPVTDI+ZKiJHw5S4u0eta8bz0N2NWHca7FaFdyf7nK35Hk6HbBabrOsEDHbvwQHn4Ub/xC2Psv0xq9RT75OqxownuxR2qB0a9JSS2uHqLTWwWM0m0B9japwKqVKZcSqjHlZnLvjA07VB0xkCK9KdpmcxFy9S6gH1NGMOlkS4I8R5XPEsz6pridjWYMY9aVhNPtukzBRaDWUKR9rJgaMge/nmcBb7tEAudYiGeQ/pDugbToFqVY1UV+ZVzZjR4qK865rIHqUSv+oGiaDRM0QNlAzar27LHpV9IpJY11TNLClaMRGSfw8Fq6zHLki2GNuSBl9MLgzTtjQYrygQxXfpa8HdWh+1E3j8XX4gedgIOca0KBfkDc24OWJ/WUPBEyO/UkQUH37sRE6YCPWAFFoNs99dbgs0qP0rwG/A4iT87Ds+agcrU8zJ+cNfPd//FfAdPTn8W8J+ks/vta8WGfkBPqak6mQkmIeLUcN03zMr54LhZGeu9NGtnrptnNvttUj7Ons4PoXiFIp5cI9LPQXeDTPuLsObLda7HSOMMqEwNYJLqrdt0SfJeXraZfLkteWxj8Q0OZlq8tpzTEq3qr97NtaJXclgZb2tIkUOZ4Gyp4A0yvRETd1UuLfJAzCaDiI4FJCelEPuzFZndJqRUTdHHopOhBvKE6hSuS5exNqyS45kUldImgFKm0d8kQqpWu3e9IJb6sHdL31lBHPk5a82jLt1iJRPAT2SZIjpK13kHTeQzL/QeLVX2R29ONalJ9g2rufkAkqSaR6CUmcs52lfLvMQFHNdL7mkbmaj8oIPS7+WM7obSW09tD7GSPNd6jIB0U85xmzrn13tt9jR0aCUaCWkY1Uh0nJbLcmbMAPtKqHVZ886rMclcxXG8TT54jk0OrtrzHdlmPb/xpR+SIJU83jFN3kDOlMY+4WsJEQNJ5UgyQKxElOnM2RtOeg1adIpGSKFAgj4v03WIvGrEiXFtMlEvHVF5iieqi2GVncI6nE5+iqqiuqjm4QuhNijSsLKHBPLoLDY4fbzk+vwaE0wF5dAsd0ywjEGc2eNZ6jMLj1LJYhXRRjOnywMejdxzN1H3splMcGwNRXTYNnfgE6x2nKW6twVOWnRSrWv15PUASH7BHil+E+ePHNl3hZk0BzCcXe8GKdNoaARC1lXPzs7whshxgEGpXS8B9lYLIBc3lX4e/S+2lA6d8QVMSw03uEZ6KjOJLwQSP+0XhyQzReWawi7CDWOaaXem71oKc0FWH+tS5NqnViTftTg/+IthMyLoWijKfqOXyDcZP3jFvXgD4RRtOqAAAQAElEQVRbWYkq8qDFL7QmMnbUWgMbTvMr3vvlDZaZqE2JjUUuFnzz0SfclIHr5kdAClkOrkmpMjrtY3QUci3JcxTC4yDtyB5GWvcRK8mIs5NMJ8U9nhQYnqpbXC5aXK9SXosSXo+6HCQZ5LWUb8wsnjINFVJxggCKIoM4icliyToXzQeQPLAS34iYXSiI92KEcdCQ+Mce/lCZHbE5nkGrhmMJqXxIJLlWMqRNWSoWRXNxxVtbFefSge7Hr8JgA8YjyliGR7yG8T6zqeSlPT3xKersTmZdyX3+IaKebjzyY3RDRjTdp6Ntwel6wB1Byp8cshBB1Id352N+Kdri/XMbvLu7xz1yv22t5USiJG0Rxy0kREhmZAReSVO+nPfYVL/MMvSCXLqHDCbaEiVicyjnOlGk0BPlk22ywYuwK2e2+xRBIX+1e50wOSCWMYkiTTqVAhlPZUI1kIS1jZDjV98RRClYwZM5ze8os3SFAQtcmMwYhSG1eE/jbdUZsa+zgU2t/16vpbrqtytgdc+pi9ugVL+jSufHM615IJYugbDVeH6H/Bu6OvOXVdQx0j3VVKf6RJqkDYAVTHmDr5A3yqshTdtiE0qZS4F8o3UvL9Q91utMskhoPHFHC9LWCvuWoHtKc+mCldzgSiVptdN8wIbAwJEuaVQZIf07EJlH132TDBTTLRD4XGCtVapfsGfcUORREEE9A/GLx5DHQ54Ab2E8D4NKPG10HuQLHMcGy4eI/n7BC1XOeVHTh8d0H26ng7SGR/MpZVUzkFybVHJGU2MOOCJ5LbyVm+OpotuLBxtOy839XpR8nDqKsTw9F7W8KZeRlGUi6+exXVhpMcyv86PX8EGov+7s2wMbDFt//4IWri9Zr7fu41/Lsz2xu0sWZ4wXTrEpRV6UBz/JvjypwqvBt+mPnuEnFTq+O0kp5MHOi14TX8/HHb4+Cbw0inlpkvH8NOK5ImV92hZ/PQIpoRXr9LpDZC2tkK1NYDGi7knJamAUdB+dUwvw0kkKqUrYVfnlivjlEr4vhFwvSdRvq5MRt8H75iAbEtWxooYY6TaW0SRLqAUUZjY+A2aT10n3noehPGpxQXW3kKWBZCylTyjzBWbtRUFmRCWjmU6EyMN1GFxloRhwqizoRROOy/icac94t/o+3ppw93SP4+xwqt4nWijo5FpCGbe6F0k3I04t5xzPMvaqjBc977HKNY2OlqfWVgWBF0ValQxFW+lavsfRXBVkcIyluhoj1JGkMd08I7Qhyc6oybx0VTyGG5Ty1LM0EB+ZES91oKtzGxsHtSHpUUcnZYjXJJec1WiO1iwingxJtl/nbLrP2WzCapbqUiBQde6k7NxP1X2EsvcAcfc4mg7JAGpdadyCmVCjGby+D28AkiXXlE5FNgRN6Kx3VkKTtgbL5XXWwoEWWdsFe6rhD8AGQu8LIl6t88YjWamXo4oGhE0Y24PMlk5kQKEfK23SBUcKKsaAMpCW9M7PfaVir4kCHJ1oe/JAUggEJT4HOKu8n9+jxe9L+TyegWYDNMjVmbwuAkVDqYxNrLFukXgZiN8dGQzXd0hu/v1sIzKQkbtpPARi1W2inLbaG+TqGvOpV6hbtJiYXxsHGzQbHKeep/I7quD+3H+fwHF5MBsxG4Bb/E7FC3GGlaWRmeSp2eN5bGg7UmRySe5T5WsKKfOplMZRkZ4bgxplmHcbMkcZvycv8ne3RmTy4u25k5Rliu+H66kMzMGL1Ft/RDf+AQ8t7PFwOsb8bGdwmRT2IoWzWtZt2N3tsL/TpVaeQ1CEDnMlIRarkeq0AK+TjAKjAq7PiK+q7E2ABKlK2K7hBiSXE50NpMSvZ3CtRSLfEUSeSrhekciPRIOY2X6AoT5FylPar39j0qHKZGWXTzBMpKQ3nmZ68CmCbjIa3ZsJ4OU6kfbeSd1V1JFRx7m2EhVlJP2trzOp1I5SUm7Tia1gI82hVr0WVdzRqvTlJHuMZx12xznT0UR5zUMqfHsB9xaBTIC7XtSMBoFcvHbEYyaZzCrNL05gJYbTFe+VQblDumnbQTRH3b6dWb4GPSlOT4rTv4u4dY4ou4067FGNnxWeBEAZo3hBY56E7Lgi6jndR7fkPDMISUoaL9OOU7rpHnPSgSQZQTSiHqyzMn6Zt6VXuDeb0pvUZHRJox5JOkfI5wltKW4nBX060u2YZWg8lhKm+mcg2hFJXl7ohuyJims04ajAz96TNOR9+fYfwq4OCocyBCYZAXsif5PNB3X+Nlu/ktl3e71Tzxp88SbZIESalQvjLjJPNFsCg8gkAeAw21VmquS18xbFJD4eTSY4fPb3BJwWWta1qFJFsEc9LyvdbEEMGIeEHiO4I1Vx6nkpa088kDAMxFwqUCi/LYOgVzSpzwDc9havTsUuc/rnlOhO1dR6It3kKEjmmp9W0PX0iMEpcv9T8ej+bRhPxTNsrBovHgU89kadMkjVicfMJAST8p7bQG09p0Hcd6835ZVofL1vxpDhKNJFdkLcGF+P99Wyw7/QffDf3BrTT2IWFo5L2TOKtC0hHREgxNFkh7fJCP94PuXt7Yq7ZzPulZgWfOCXSZ5F0Ik/JNchFmkAKit7PyFKxUqnggV5ZulWLM/Ndk68npFdiEkF4kzErjrcFm1KjbagFHDqUQI6NIyuqGxddB54taS8rPyBwKQwlhUUWme8MejwG/UiT8xrL6/IqpdaMUZE46Gu/AIIkIx2COMNEoX5WXGVePSqDgcPyMdS6LAp2F9nFm8zS3ZJ40POJfB+rcEZZuxpKzMZw+tpi42kz2txl2pbfNyYkUp9jY1L2oZ8p1vyvKKQiebQkzErZiW+rhy0axAJY3S1nVlbS/hQFmgVfXbKHsPkKFX3TuL8pAzBEWadFapMBiiVd8/7xFlJYp0LCzRLs9iDpTOExbvU7x2EeJE6gigUmusG8fj7zI2+yWj3UxBeYYS2AbkqDK+ymOyzEBd08zazqgQzH4/J4opK27/QEv4W50A3IDHzcl8tKZqqSQ4QK6N1avK30qBMLZpeA10Lcu2f8UOyMRhp5eSVm9sCG4SdJ1ievIL3tFZw3E6Axf2oe5IupAJIoklaef0sBcQkoNDRO7GFSTJqDFTLDUXaT+E6Jj0uRzUGzlTgsMJLPByPKzyujcCK3quaxtOkBRA8D48z0wo6lWHyrwibV4PSBsSpDYr7MxFlN9u3xJCpLbT37qa5YVh8D9ymg8Tb9O6YyvtKO3onz9MYTI9jkkIa6DtaZPNl8HtM/6ryh9MRTv3eY7tOc95gueTy+Bq/4UMTWdPc+vVACNrXWokv19F7b2scHVgWfRmxtbjEczgjRfBYE50g/9HuLm1FAtHKO8nn3kVYfR/dxR+XAp1iRYd+D0QTHskn/Gg95oP5jHesTMiXEqx5s+2K6XagPhQTe1Mdcknh12Oi63qeVJAH0BpFEcSTGASmcio29a6Wx4xKlU0iIrUPAj8jtfNnqDqboks10RUVXFc9v1eXslh0ZAB6KcyKhCd1Dfnr5QqvxufI2m+nWniQPBGAvK7qMFAR1VL4cJ1o+n0YfAM2fw92nySdXCStJ+icj6w+YLG8yOP1Jf50d8T71GYvwGfqhC/sJXxrL9VhMjcjmK02ChyIN8TbTs3uQcxoS3K/ETPU1oaxGuYS0Zr4lt1OjkGiJVtIA5HW4DCe41Vy1rMOUecIWTRPnM5pm3SEpC8P15WH77+NsPwnqI5+GFa1HkelU0feAf2HJdN7QIZCN5AQJIiJ1v1QDnjzE0Trn6S791XYfUWGJiNt38uo/SBX01O8HuZ5dZrx9ajHBVLKKIdUDLYeplz4UcKKtqdHdT1I/yFwiLqABhclb5LmSP1mPtKDFc2KbC9/4Rq88hJcfA2uinYFpl2VTdbh4Js0X7QZvijLK8Ng8Nda7VzAsDczeDoCiIHkfg1k91tqYiYbCZe7Tk9M6cOq+DDZGCTixf3NNjkTz3AUcCaZsRJVzbMjjgfiKQa1wayWYAWJ1M7ju38Xelz3U88wWB5Npupr2oDGwHxAwPF3DfyuMThul4oZ82XQLwj0PkQ0eU7d+2m2Nq7j/h3P2jAefJfmjETj5QLmLbJhcuTivxbkvxzkX1P27Ya/dGXANsbSY/psRfJxVOX5euuFjJYN6I63FLRoti6hi6OHHRmY5bjieFTiXyq62V/ZPB/OplLgDSLJI5l/hK3WfUx6j3Nh6U4u9jp06oKTUcGpbsE93SEPRNsk1oeBALgTCLoOE8bgMKf7Skwm3UteB7YTVZB+BprXQaKuusr3CskkpWpD0k5I45xUV25CDkynqBpZqnqHFWwcEPZr8ZDhGxXaMXRKlnVwsNcaMkvVZAu+vVHztWiVwcLD8iO6zgw1IawzqV+lmO2rM1TxkKBwuN65wPhQ18jDb+vqzO+kQNUJ6rIDxT4nJpe5Lxxy2K/ZmPb57dkyvz5e4ss3WuTa0YYbFf2XIoIjEl1p5hdmLFxJaW2Jt52YTBFCeqOkXwBzIvmYSnp6qHRTxuYb+YgbMi7nywMulkNshBlNYRYRJaqUywAsiJ/+T1Ivf5zq+M9Sn/gAHPtxAfQxivmTxInqKCqJs4o4aFzJI4y+Q731GSZXvsB0/wUYbpEs3s5w4RGe7T3EvzqY47dmHT6t+p+rV3iqnme9XmKSniGeew/Z4k8Szb+HuvcIcbMvnpMgvf92ZKmFwyvjVJhlQRPzx+A0iEwzFRyKromEeWQDuKG8DYENxJ4s1MFTICPA5CLE6qwngPTfAnOyPJmk1PSzqTpqPBpp0bS6U5GAop7Ans98rQpoOsBiXow0mqG3BoW3ARrngbDJx7JDPpwO+dXWHn8l3+Pj+SE+EzCQ7FEbANuAeVyTDV5HRsh5GYEcaa66NdjXBB4bDwPnllFowKj3zceA9xzmH4MFkeXWkuc38FMvqiy65+rnIEGZ3FDjG5z25IWiFRf17cktr5EMpeU0eJbme/+7TwhU2lr53b5QtqNnk69BbVBlTH1F6S8+/d6sj79E5Lz3/c7v1Amex80I4E0jGd9Mlyst3M73pIApiwtH+aJk8Md1yvY0IQigw7piL4l4rYS0WOGsdKFlgO5HMK7pDMX5JOKwjJiNpxQHei4T0igl08EaqaIDeW36FXM+tOpItn0olyvKxYK6K7DPxdCPqKTUM2Ey7SUkowXCYUzZkkrMqc9jgaNpxrGyS2hFMCiJBvD8KOdLByuMl6VLrUVCNycqC9rDGa1yrIa70h1ZnFx723hIZ1fjT98gqjagp9ddKXV2lnrpmHg5zpK83O2yLlZjzte0fpDCBbCKhTphGKc46EQHekXdZV83GtPNmninoNyYEm93zBqI3/xsQn68YjEZc6xoczBd44VpYLM3x5gWuwcJLN6p+ayRTDRO0oLZcQ4WF/gdRWj/dHSWJ9NfYnb7h4jaR8mjh5i1VSebI46PQJBg4z6ljGgxmdLOJbe4Auta72F+a3I39ogNUwAAEABJREFUf2/a4St5zbfKGZ8rlni6avHVkPDKdMSlTGPO3c+4J93vnGSYHpMBsCLPCZT9hySgDPrAUZEwKumAtwhSXqqhCvWx5z6uVPLVvyB9Ykc5p9eVSv6Nx2uiARkBh/4Kf8nUYefNbwW6v1vAmKmN5tD0IzsgM64CfSLx4rG694kn8WbA+tngdVuDw0bmzT+79YD2Q48WL/BhLuJw2geCBvIyEwlOg9QiddscNBqw5qfp77jWPcPAzGUIlqsdThWvsewtjNLmy1CH8uLe4hQyUDIYtN4EedsHM1qYrgTal0I6dZ+en/k3nyYvkOZ+sU4ZSORmYznSpC2byUUaeY0UUdmoHWis7c/LI36CZpvl+e3IGOyobE+GVY03onmeqtqsqz8fWvpLUOs6uXd+R4t9MaTsyPpfU+p5qQlrcYkjG8zP8A3Y/g5ZkvC4DGsxbeFf3rkszziT4g6UbupE+7msYktimy3kcETKuxBTKInaEfFcRKIT8TgtoZhQalsw260EUq1bgX4SxklKMotAfTCNyWY5eSYlXBKdzInuSkhP1JQSZ7VWkqWBeAE4U3F0oeBEWrCQTHhE/MWtmrAwpTM/44T24cvypLMkpo7nZDSOU/bPUHXuYpYdpU76RC111JMir91LofLJtMdMZwTUG8QaZxKt8vL0OP+KRT6vMPmqedyHaLcG8y8WE+lMtAisTYlWK7IYzQdiyTbWXNLdFsWgkmFU2TiiHEQMZMT2Ji0u1jnfC7CfLBFPeuzVERc0h1GrTdQ/QrF0G7POInSWCFWXxWSOJQG6ms0YlvPMWseo4inZVPKdXKKcPkdVK9zSVitbvJt0RduDJeFi9ecZrzzGc9EyT5cp3yraPDfuca2Y53JocXUPLs/m2Ez79Isp8fAanckBslT05t+vrc3c47CoPUdPCrz8AbjzFJxahRNSanvfjkBrRTfZUKx8SAZC9Y53QdXoSkCmOaULokxkLz69SqPYE9lWCbJRvFvAcOo6pSTu+onatEXup61/mvdDmjaZBrERsFd12G1+kt7NdwbLrrzjjU/ClX9I8zf4tv+Q/vD7rI2eYW38HNhQDF+kOZ9oQudFcF9dzSsTeNMFLVYmSmnGmwnkJgPTgLPX3X/TkDWAvTmfndad7LTvoYmgzJP7NK/mPdYcDDTP0WUmTa8lA+Oo5Fxc0B98B9z/7hdhqj4tC5PHsMG5IT4U3eEoa1fxqOfg9+JrLRzgftQljnBy9evtgcmGxc/+Gwk2CL7J8FZoLqrJgzTbfdiYH6jPnWfopwk/c+wIr1XzfDWa4znJ9nzZ4yvyTs9IgbdLqP1bJ4pE7RiqvETVSOSMorWI1p0xHMmh1SKadEgVHifeyyu4K4c1aSYuhSnGEbPDGuk3zKvsTvUrlSsfqOCsnk+lzG6PiG6HhxdHfDyb8JF0wttbY96tY/Rf0jA/dVvEf7wy5C9UGyTVa6TVJkmdgKPFea2FTtWjdI5IUQzy2HHSlrdbJWufpBut6vZD859J+TXk6/Ucf1Qv8A+Hc3xtV0wKKCjCCTPViSDuiXyweZuYv7Mi3F4xk35X0lM1o1R+pnxcBbrqsruJruE0j50INmImN2BT6v31acEbRcT1uMVGnulQrgvlMZL0BHWyJGNzlfnB67w1vcH7Fva4p7XHYhzIKCkPpQD7b8DhOmG8TWljmhyB/ttJl34eln5JW4afJWk9wqsyOC+mgYluTA6rDheylOuHgefF0tOKXL4ZL3K97FO2csruKlvtO3mVh4j9hZfzsUA2r22AgdaXVbEhWP1pMOBbx6Eto9CRQXC+pbxTly2o92MiveJOCXFNBSuqnyo1APQKpwaUDYLjKoPwFqCsjInatVRRif6lCdddXo9oDg/d1qAybz1pjPmIVLnpT+jYehqu6NzBhsDAGb9G47X9nQYDzMBxpGCQeQCFz000citVmUGkhI3QcSIehloYAdBe2W3dpw2ZeTGJn50QY3IobmPQGALLJNHcY/GXytD42enNXsmjgKMSX981PNrjex6612+usTxv9++xDtVoJhqInN6Sx1RzVh33422O9/kfyw/xL0k58vG2xWAfiL8iRHhuP/T+7t9RjNfE+cErbB5c57g86d84krI7y3h2lPGlaczl6zmb2xlTj22xSFcjEb0SA2AmPSwFjvFpAcQHYNLr2HUNBO2Zo51S3jKmUP1YYCLSPMYVpQ4FyZVfDYTjarCSkKqvzpEI7oUjJ0p+qTrgY8khfyoZ8SPZHg+V27yrf8j/vTvkr5cvc2Yoo3n1c0wHT8HkgFTzTLM5gapFqr12pLt+BtdhdEA8HRDZ6oQKdC6ifyjp8GqV8sfVlO8MW2zpXCFW5Jr0A8XRmFzzjKTGs7si0NyS1Q7ZUibAASui1YL4NvUnvU+WUyazEYOtoa5MZTEdDV/SVuei9Hez4vKw5KUpvKEIbUeX/gd1R/rVJZcsWoNt8f8CydYfsHr9tzm2/RVWR3Za3hJeoVVcoRp/TvWfIYtGEltMCGNISmhJz9rHSKOYPIo4RsEj7Zp3y3A+EI9YSMSf1jkMpqzvwWcPO/xDRQV/Oz/Kv2zfwT/XbcOvjWri35v1eKrsMGjLDC9ov730fvC2oKfQ2yC5RakGnKzTHECpYyIJpC9hqBj/gotD4LaMQ9wFAQR7P3saK6zbWdkNKIe3BuvWN2G8r8nNQDrEofrSI9eU7iljz+2w24rvvmKN5/xYAL9V7r5VFa01srg/NBiHMgpDebhbqcd3FGLe1H3Dn/szCDSXO6QYBqdUBYdGqKwhg6WU9Pzs+WYylCb3IdpWuO3rww15IV+/NSf3No4ex/W8VbDBcpnGOhP2WWai+WrOfm8e1E9zW+A5Ou9xTM6bNG3aylj+JmX9W43Lk1f4oIT1nnAJ/5LU8v6X6O9/mb6inyYSiCvpbkVf0YGb2Bg4xWO6f6+ReNgqJvyj7QFnNM7fVyheDCsmF7TMkml7vaU1Qp5dilKWZCkwnxHZ6BsAJ2NYDgiBUmQt5RBmB5VoIo9VEulV0PVa1JNKeA4kqgRxrH7yCO0JmJ/F5DMNI3uJrscf6JecywruaO3zYHyDx0LNigzBbZ0hD6RX6E6/S3Uo3TkQcAbSx1JjyWuHcgyFUDy5AqNLyguJ9ZTWWOWe0Pj7MmZvQCRFS2fI5hHraD1Lc3niiDoNVNrmhNtzCoG/Ei/RCVkqRSvmNyMmlWrTgVzzaAl0id7NZCzqtmRSZSTDCMQCewmxDGmibVRa9bkSutyQZy5ldA67MUVHPE1fhb0nKHX+U+5/lurKbyty+BZ5cZl6eonZdJcqShT2Z1JFgXk2IypG2mKt6ybmdcLhRRi8THzjqxC9zNvLXf49pnx4/oAfz3d512wICyltRSet/Yw3xin/QvTf7Pf52wcn+CfDo3wy7RF7L+k/tPnZsoe/poq3AyYfwHUVJluB0Y+8TgNqg85gSrVifmeP71ShY2MUDNJyH0wOMwfPilGRwW/P7+ctLZwcLKomucJM/Vtw15S6zFQrb+MTd2kAq8emT4PRYDE4RyqciFzXfQzU6cF3MUCakF/hctPGhikTeOMMSZNmHjYKfi+DslZv41sELbc608cA8Riu73maB7d3P+YptdWDIkT0peXLUd3kcR1vBywPG0RHLS1p05v11fPNj8HnMveVH7lZZnk5OirfNDiaNh5GCtZUMA/mx/N3XSlO89uSPhzce5Jmq+O1sXGUsfUNw6PJhDNJwUDRgL8PsZGs4W9pNr/ZOP8uCnmCQy3A9yY1f31zypkW/I5O/U7IeyQDzU9KHikNmwWRTsRjrUvSknLLCyZHlYq3jjxbqju0yGu3I8RXNSGNMMpLPSKlQ+tUSx+RN2RqZYZU7/KoxYGEXimMZnHK4tKUe/Ipq0nC0UlJXV/luHi4XQB7u1DYqrYo6i2SoEb9Y2T5mtDYYhZNmU2uUU9eo56+rjXeRKdsIF5DJcWoLlPWL8LkOQHnadLhd3kgXOXnOz3eJieWHZUCrda05iuOLYtWAscXZryrNWNJPHXaI1rZlIU80I4VJYwjxoOYSjhGMOBERrqWk7QgTgFdndZrGbMjUIrVaSuwlkXcT8kxXUEm5XW9eI1QPCNDcUH78pdkl74HBy/LKF0hrneUzkiSNnlLeyIOYfKy3n9ZBkbnQduKCvZ+h2r/H8vYqmzzq+R73+MenRV8IDrkJ7s1D8QlJ+KKyUqLqYwWYzjci6hfyXn9hTYvn29zfqdLvP5ahv+LrU8WffxrtC9ER/CWwN+H3+i9k2a/7GjAym8FzwUkk8u8XejeL0HLdSTSWBuBWKkNhBQH4RH/Hbz9p/nhjYCVdyYhKSwiUer86M3UYHa5y5IM3J/HdN9Oc4HJqXnpKv5aPgViBy0iqi5dhqkGtYEZX6PxrB7PVGsQh9oN6B1iXQQDSkPbSHifvBxVOI/Bb6B5PJPHb2nsZr4yinpeFuj9h0n6Sv01XKe4jfsUsBpjoHpNRJGfoFBbH97tNO5cg7qu+3T/qZDurcBQSiqDpLcwp381JHpF1tWDPp6H25k/PWI5e17Ou9zvLX/nZbDPxDOOa04FEU+UXf7OdIl/UCzwydkcT4YVfHPgrzz7/cVpwX9pI9CJ+Mw7Y247Hgg9cMSJRBpdSZjKuSpqpkpL4hzqAsbW5UtT3Zn7QahuZcQdISHKSbWO2YVcSgfhYg37taKJmHoiMY/FdCUF6NVMdcbQWop5ZzbknjBhftYiKTLKMGBWX+TtgwPWOCTauSYPmTGb17q3HiD0zxHSQp5xg/TgWeK9p+Qhv0eYytOXmygmJ0gmZXVDQNuku7VFdEm6eOXfcMfwC/x0coX/U7rDh5dGvFU3FD/Wn/DLvUP+vc42v5Lf4C/Hu/yZbJv3dSe8o13wnnyPt3YO6cnwsVIrHZHeVsBdM2Y6JyhOB2qdbXC2JD89YeXomDv7O/xCdsifzPZ4e3SZlcPLihQkAIVFIV8ijhDgRYpGqvGeVPaG1CiQZDJurSWIlqWOGWwCV0u4NBBdJ7ou2r6h+s/AlS/LGHyVonyOk8NtHolj7s6nPK7Fm9dWi47aTUtausHovhiTqEmpwAH5yphrKKqP8FnAk1ISRwTeEvj78L5W2mlpRo4IrNRW2JaF/yYZiFZyCVlcikN9/GyaKa95Uik9FNk7uZ7faT6Y/C7Ru1jkZ+v5gvIGtUHh8WxoHI14fI/XEfCXPgDmyeUrepYF5oQazivfUmP3NVI/NgIGlr39re3AwVPgvHkxgKqhKoIB3EfWx+WNJ94HgUgSBvNhw2PexUMh5baxaKjW5AxIk3k22QgYmLEm5DainTohV7Rgb4zreD5+7379HCQwj23ys7wewhFqi+u53Clv/jhycB/58Zv8WS7zOsfp6wxnTrc6qlsI+N6irOu2wL95aCNg0Hvb57zXeEPvcoLmH3huUvGnrtec6coIvC1wlwwA0h109RbtpoTrGlv6R1FQymCwp9ZWI8cAABAASURBVAWcqmzaIpOrS4jxh6Im2h1TW2F1tRZeUyeKIHKdoPXylGbLNyopdHW3qINCNIVz/YyfnGlMef6J5Lu+0CWWImf1FdLkhkL/64wLXeXJwJTtVW6s3kaUSzeLHZLRReID7Z33niE6tJd/lXDwBmHvgtjZg8GIugGQZHz9CvXOV4n2Ps/KwTf5peoafyod8Et5wc92Cv5Uf8x/2DrkL6a7/OnWLn9V24s/qSn+TFrzsWTMh+YmPHwq4p77Yt6lXfLPH815x1LB7TqcvFtnGm85Be88VvPT/Rl/Lp3y3/dr/vtqwPtnV5ivFPbb+8cdSkWKcfowREeo8tOw+naS4/dQLa5R9nQY0n+Isa7p4CJ1IR07SGBrjnBD4tsKIG8ea13y3X05vfOSxRuQaOsjw9cuZEirCe9aKPkpGdSFTOuUp0yzhMlBxEhnHpwf0b2A5GPBiHb2EhmBDv4jmzYCNgi+XnK6ERRDpAJYJnAJAHhrYFBYaa34Ptwz0Pxsr+06qk4XEN9I7hgU7sPt7LH9LtN78dYYA+lOk1rpTbnGcn0rfqLK7tPjGviNsusOfuUnwb/FZzqiU9EV3VD4NL6tjt3fjvpv/sCi9oz+LazNP9Q+6xOwq5uD6TVk+SQ8pQ6b954Ehc44QvCcPK7T2syrH89doOLN5wY4AnRjIPS6mZ9Tk2XhejYk9ujqxwdxPjS0oTEwicSj61ouTi07l5kKLarLnZ/Ikk23aPq3UXE91zc/No5SFGwIlXoL5//+zF79GZYw8LdDgnm1sfLYptzt36RDqYCzhf7JNZ/PjiI+sg5nOjG/Kz08VWvoSUwtsEYDLZZ0jNe6RBdzUtVloAqLMNF1XiWHJZxQD2LCoE02SBWax2R7Kck26gimGjyR8ci8NdjL2OukyH3z7nSTu/IxR7VHvhFvc7nQcmTvUJu7KcKIWfU6nawm1EtK7+JofQR1TlRd1ZIMKAUyZrJGu7G84yHRwWt6dxGqPZK6i0aBUryqSrw3JFx5HvZ/k874B/wyW/yHnTEfT7d5u26Pjg+/xunyihiWocsmdMqYvBqx2N7n51p7/OP0FT7deYn/bWGXv9q7zH+ZVvyNEPjbc/v8zf41/ttkn7/RG/Bf917mz0yeprMnnZN+ZWMZxSyj6t9G2j4Hc7IWHZEPt5f9/BMk6dvIkj6EHlmaUsU90omEEVVIoBTLvWZrweoYFkuiFCYyTDPNPd0vIRlywCbL3Tb3DIa8qx5wrluRU5Bc97YqhmFMRzLRkQIx0i92NdersK7rkE/O+tg7GPj2Gib/VVTvF5vrFnsd7287Z8BAdCjeu5/mnQFi0Ko7HLYuK9N9k6KM5v7cW4ZGcVWevEkzpXpNW6kNR1uNMi1wogf35371qvnc6sd82BgY+L6xME8GhQ1FrM48L9MbaiWMc4uuq3D4Es2vPjv1F222Pw8HT4kUExmwBr9JTZuPvawNWxCj6ntH3tzlhc4AMH82UAa8lKS5+rxlXNy/8zYqk3X8vxgt14fk5R4UErjHmAncTj0v96X+sezcn0DXrM9Eo93qp1B9j6e663XGenaKjfwuBvlt+PcEHL157byG9vauk0eBtbjC32x8NJnyWDrGNwjeIsw17lj96+PoxAbiiUP4iER0pgef+bHAyaOB6raMcCIh0dYkJVDHgbITkZ6K4ZioHxNFUEpXqaWseWAqYrEm6A690lZ2dhdUd0I4qh7EE4dSTHm09nCeF+MFvipH83Qds1r2OBYyqjCjzOfI4hX5BnnJ/BxR7xxVS16y3WK2kEIsN5z1SCIheyLS8tpO1ps11RuxHKi828GI0EmojuSgs4vQBcoDGQBFCYffhsG3SIdPkQ6+RzTU3nwsz1EGgaPPy72UC1HN1jhhNFqkHVa5LW1zurzKnQdf5zGu81OdG/ySDMJHhp/jQ3u/zZ+Y/gEP7n6W1YufYbrza4zHX6IuXofZRNKWxJNjhFTb5o6EMf8AzCv1Xl/6HscdqMR3tUscniXsv8xskKCG0Au0Fid0tAZ0VC+7DToPknffSqvzDuJUmKzn6VcpeSips8D1Tp/tWaztQURQBJDItqBD3LEseykWYiyMRsFAhpANhXrPD3Os5P5CSeNNqhZPlW0Kgb5oneC8JGjF899Vx+GmyTcHNgZW3GqkhVHHwot6vflxmXP2tlZ4g7ylAtfJlGqOrCr1vl4HVE2/7i/SS4PEAHAfpcDzZtiu2gxizajj0F+zkcI0e/h0gUZgA9XYFynU8dxwXqwhPWF0Hkbacx8I9AoFadKnuBkFrKONGI13t2Fp+j9OA3bxYJCo15sf8ectQVPf85oK2Lf4nUn5BjoAtXE51Dje44+ELOc9H/NreZkMaj+7V43BjgRjo+U5mF9HBTIift3wofr+ewVfKDs4YjPYfZBr8PvbgX7+pPb6/hNpXjuD298M9PcH/DXnm4eE08YQLMs4CBpN17mBqdwTAuZHxPKZ+YjPfCTilHCG9I25KUlWkHQjWJZSyU5bMaMY4rEa6u6ZOoKeqF+rzoz6iAzCbYEgZ1eflFiXKlVRGOv6myXCEk9u5/z2qM9vkPOy9Ot1GYIfhJqnOML1cBTCIqRzlHmXssooxx0K1qjz41L8jMiGx6qxlRMUbURXIH5J414oiLTuUQa1rvKqxT6h69mOYPoG4fD7xDIC+cHXaO1/SecI31D08rzeXVMEccjJOOEtrQlv6025u1XSdYgjgKZ1lyi0ySSvTrTNXPkKrc3Pk13/JPHB78Lu56i17vFQ5WFAHEk2xKStRdKO9LN7BBbOUPVWqWTkynqs85bnmA3/mLD/Kbj+r6nWP6uo/irxfgqJ5jUPdCrUjTKRAL5EsXyW6Nh74diPKS9j0pE8knlakuM4bvF8GbFZCFxRQt2BfLkmuqeGcxGszdSV5ICEoxzNft3PUygU3llpCiKFYBHeL1qRfC5wsc54VbQeaSINWLX3tBHoSksa8KkTh60T8akspskMrPhDAaDc14s3PyrGSt7Ss0P39h00/422Qee8DE4DantR3+0bQAaCDYkO9fqlNNWAqwutsDtTPwaQEjy+h9rRw5bIeVeRDJs+98TLrl6Mr9F4bo9RCMC3jExbGmtKpXxxlwbkiVJ1dcsIFJJPXg1p+nN7z81ANk/mw3nzu/dVKcUXae7/xXfTl9+pL9ynx3AEM5OwLA95YbQOfv3DtfGD2+QnWBdI7N1NNgC3QG/gm/zs6O2zox6O4Lz9eLXKBZoIRwGnZuucKl7jbFwgn4TnsxaV+ErUv1KNlvaJbfjIt+BMHz6jHdepNagXBGSDPzUzUHkLIGMV5HHRUqCDviSOSRelYMtI42KiLCbu5GDRNRQRZxEtgWs2TChloGfPwYVrLZ7U1sFG4HcmLT5XLfOZacorSYdJp03dTYjzglaxR3uwTW84JEqva+2m4Ch2JxV4EtiJtQ2A6GpBpTlwCOh8IaMgkWeMy5TE24H6QIeNQ7XfJJHnT+UQ4skP9Cya/oB6+izv0BXpT46v86FwlYej68yHDYp4wEhnEWFeehF6TMeBelQQBgM4kC7tv0Rx8DJxtKfwvU8cy+qlR6jJxIg+MmxVGaOQiiS5g1xWMR1WhIMXSPa+S7TzObj8eeJnB0QvQbod1Ej9S4TVNNFYmk45I7TnyDV+FN3FPrfzQjzHc1HOG3HG9+qar9c1u9oa5HEE2tLRCUznJmR3xsR3q2xeKV6QRP23ReZvptQUy0hIORw2nkum2DPYINyiHe0t7YF2NGjR0xbAZAVOpTmROtpXPwOR+5JOI5zxhjI7KvC+dqS8DBFKMCCdF+MEvfc5gcHv/tRFsy8faFEO5KF9gDdU3iAyWO09PWaqxXBdA3CswQ/14PGlG80YHuffLnN43SiN6u2IDFhTpYrua/E9NFGIoh7MT61yj6UQ3N/hb0gIzQk0PLud2xvM6q753OLLBsLGYf+bNFsP9+UKlpPrOG8D5vlL7o08zLeNot95jbxfNE+OtPJVbIAd8tsYf0vRmT2/gX9ed77FZS3ua2pokig2BKLzdY6/FZibX73C5xPiyV8PNrnca7wWl/h2o9FV6cQT8qofeQbOyHt85i1werVFNZdRKUT2msb+7b3rGu+GjMG+ZDGrkeMhW9Igx0QCSjRL6WgtWsJaEiDppY038vVUp4hA14fx6yWZzheqjQ5fUMT5pfEcX5stc0XnBSODVnKJywlhqOjsUHpw8Adw8DtEBy8RdvYFfMRASRwPtRw1aCyve9jL4VCNpyqrpFsKwxkFgg7R0LrXkQRdqk1xCKVIe2bKHcLkEmGkKLH4PTj4F7DxW8SbX6c7fJ352ZDerKeoQ7peXCcLQ+K8RdQ7Ah0JSlanHr8ChfafkcbM5qG1Ski7UJVEMijRSPOYSAFDS4yLRxQBROqHOT0XaO9AfSMB2ZPoQMZB0ZJvYIKEFmsqUVyRtJcJa/cxWH4LL2YneSbu81LosyuKi4zlosNd6v6hVsWd6jZZqGTAI2ZiMRdE23FCTKLxYpEWG80HL5zSM90Z/ajGYaPZ87VXgRZLVW0EdkKMD5esiP4FlI14BXwK7f29vXZLFf3R/IUTvBh+bFLNu/HOWoDm2TxINhgMkThzxVipwWxQ2esb9A6hpbQYiDYUfu/U9Q08k9/vq0AhoIXHZeU9nvCLBKcZg9YZ13GZ1r/J+9neV9UbwDsCyY+D+7w1Rq0GJvPUAEiL6FDeHt4Rifkxb27nrYONmI1H0rtpJPx+qgjD7Z133+7PxsPPMi5YXqbKjIgkBrxaNrA+LFp4F77P99d8DX5v0RrgjzJ29iRIARE5RTRMM0/PVeQ18rqpx5uf2AKHvvaa3hb4j6rkeuM1vlarH/PgNZRePLGhSOBrN43A798XcVs/gkikE/tcUVaEmGxJiRQdoGh9tiY9N/hvi4gkQm1JKfZnTG9MqSZaBA1dr5TgswGJRkxQK7xmVBFrHaoqZqLuimjKBzrL3B8OyQffJyjEnvoLM/7q98HnGB1+mXD1ms75BJ4EWIRYGGQZKukwCzmpQF97jcVnKAAZqKCopbJXlaxm1TVqAb4KJXUslGRHiZJlopCRTCdMtZ7lSCHK7lPUu5+Xl/4dnRXIKAy+DOPvwuh1Ih0UFp1Fxu07qTq3U+Q5IdGAWs+QjsDrn60Qpx0od2Wcvi3j8hmlv6/DTTGRDaAnQcxrK7uoG66lD8JSTr2sPuSl6QZq6UM065JqCkg2cSk5lhDVdzAp7mDzsMvuMHCguZZxxHJrzFt6Be9Np7w/3eO97QFnjmSw0iEUM2bbJVO1j+lCA3wJrK+7zXO6D/1wd4gVwodEUyJVAIeH9g47IZHBjhnIAOyIbAR2VOb/ocdnA/hEuqutQE+D6WNmmzG8f/Qe32VSSOydrqlrLTianHISjh5mm2BA2BiYbIUnBtrVpgqROnC5geXUwDEIDVI/J5qQ5Im6QrK/2Uj/egwJDitKW89O/dxSXl3I6ZjBAAAQAElEQVT+/4CnRh7f/epVw4sWsvmW4VQ8mGxkbhkj58s9MKhNbherQxsBb4vssdvaSqTSTvPnPs2v5+T6UjA8Z7fzs3k3+Myf+dR0yCW4TCTwo9RnMw7nv1p1eOqwTWEPfEUdO8qSznCrnefn9l7bqGY5qshVzWtHV8rW0aGRnldU/kBc4O2AHpu1dWpcN6n+eeKijMATcEZ9f0bNTktfM4G+VP+xAB+rjLdowEdF95YUpyoinduhYcIxKVyvhLyGbk2lqXAiwOmEqd7jbxXqDn02Jw+1CL2o4PHWgD+Zb/LRdJ07DjXwxr8kuvqvia/+AWx9Bw6uEx8EohslCUrtuI6LqZMdkjMR0f0Rs/sDnBL1pVKTRF5fE1G0EbRN4U0Zx8UmcTUmibrErZPQ1kRypVEPdUtrdhX/3wnsf494++u6Cv196iufpr7+DaaHL2ndZzIYfUJ9m+z0wyTtdyg9SyfXqWc4QqgqmMZy/AnYEo2uUB08zezgG00aZruQSGb5WxVBvF8AfR8s/ILS95PfLuGeSZs5JAuQtsR/mMJYXakZgwtMc8lM67DQrrlH9GAWcb+Mz9vqG/yMtivvVkTzgeSAD0T73NepiBWMoBsLZNxCT88sq1MJHQ3gvaG/W+7vlPuQyEbASmEPYSVRTXn9BP/igRXwJvhjlaXYE7mssNez95zXucBtWmnpPqeVHpFRWNaDJ3FDPRn8nsRI+X2RjYL/wxCDw0Aw6AwSe0gpPfaA7tMn/iafPfhGIcokGTHvOqb+Q2Bjc4vuVN9WRLHAnPJSBs8Vp567mjYy0PpgXgxEj2mD8m+Tw/hbz65jqmdwq8x5dU/lyShjsJtng8wG0QbBZW5nI2JSNWws7CE8ZzeVvjTAM19W6q4qeV5uax7Em9cijwIXaymHQX9ZdWQ3sQw9R3vfIyqTHqP8qWyG19a/4mwjMCBiR1bCB7n+0pf7Oh6X2MD3qenLWBCrvXSNyZup+HrikozAV8DfGPyUdn239WrK3oRKtwSxgJycU13/mZ3TEawF4rWYcFQNj1d0TwuYIk6mJDqvZS0nVdrSzUC2osGOpSwu53TE74NJ4Gd1nfWfZIcsbv0zwoV/RP36H1BdfZ38hpRmewJv/nkxBOxEOhWWM8LSCcLyncQnl4nvFfD9Z43uEU/LKWGaEG8pfwNi7bfJY1hNyQ1QTTZK5yHX4K1jhEzCT/Q+lgD2z1Ndf5Vw6ZB6fZf82g7JzvPq49uks68zS2pRzDCZJ16QEFbOUnfWGOc6oMsWSRKFHdGUKJkQpQMxMCCpatr1vM4jThKKH8BsA6bz8vJdptkuddyCZAXmRkzEEsckwyU1bUlBFdFwmDCzrugMpzU8z+LsCnfEN3hLvs9d8SFzsxuko1cVqbzAvUnNQ62CBxiwWBwSaVooQunPteF4oplrLHXdLLoX3oB3akVZiypsCLwn9H2yDwJ90vxPi3l+r+zhwyUbgx1FAoWUaqDubnoXWdGjH4OjP0/zJ7YNWP/p7Z60pqvRYlEimohmIs1L/IHzemwO5BxS2zNGGc236Qwie9O5t1EI5L7vtgLvdM/xTHoaf4Ox+eMm/l2G4z8Nj3CT3q5Ue1dsCGwUZIPwrzj7C0Qrik9XFqCvOpaD+VKWWxGAwW3QOc2FqLYOKGNNIBEZlK5r/lxmgDq117dhsrHqyejlsjy3yPVNNgICcnNwaEPndi43JfrH5AWf0zhdMdwSUmwgvBVSROR1aRHIRY2xUDW0no2BcztNCU3NEZ2Nt9fPZzle0w1FazbUNh7bWjfn/d0Pk9duLa44G2shJHakd82aOLVhUd9PyNB85BsyAhrvU48knOrFtGcVpTxRJTZzARotM2cFwFX1s5bQejQwetuYWmuQCyM/f+SA//z4df7y4gF3Hh+TOwLIM4ZrMBeu8iPZmPf1KuIr/5Jq4x8QvXaZ+IVUwAOzhreOBy3aJdCaQQJRHRSu38DbhpBJ//o/Tnbix+GOJUoZo6pTgOtPI1DdPPdiJwStW60TeIUThChQRT3oLxM6PcqQQZar70oE8bSFzh2ZHsy0HdGB3dY62eE3ybZfYnn6HFX1jNpE1Ok5smqBvBSjit2rvEWBJjeTLsxm1ElG1NezvHUrOqJ2bepsnTRap7X7NPH1X8O/rh2NMh12FpRRzGS5o8hJvK1mVJJN0gEOatj7Pvn+89xeXuKOcc1qeU23ja8wqy8hRonDi+yN5nkxWWOs24y7tVZd2bp9GWJaYyFWC6l/m7BvWYD375A/VXbwybKBvS2FaQ77lNrj+9R5sBc314W+Ebh1EHXLaORo4Q3WvjyxQb/yEZq/te89scu7EoJ0mqOawIKoEk1FWkcvJAaXHhsQpgpN3E9bDUypGui9x7ioWwjvfX3S/fuzfmOMnmKZwvunVY154uNw/4fgzrfCXdK6h0RnjQpZAwPUxsh9+8tDHb1rwKaBPYaS5qjV4KxHUoJV8PiZUoMx7kIug3Crrg2E27hOLhS0jlNkeu8yU5SBKV2k+blVzw9u68NMzQuDTFOkrxdq0hi+W+M5wpgqbNJhaH/0Aga0PXp+XPK2l5OIEC3PV6y1Sh5rT7DxPq41XdPpvtfHADf5/MBf8rJB939I4jXcqJNGBzQyrtushfSrMQDmxeuU6K3KnriqSODrMgK9iM+8NedEluqFXiqpJBoWlV9To9tFMgjT2/XiVE44C+9ehl/Nh/wX0S7/QesGf1lXij8yNyNbgVkOi/KMd01SVibb1MV5KbgO5NgmLKmPlTbVYsZkPqPuJ8x0GzFRu7rfknjnyatUXvlAYN2FtKBuSZDJMfK5JVoLMbSgigIhiSBprAGh2hdIIvGP8lsEHQjG5bL6WCUupZT7m9ZoAVTjq4vetrp5LdY2AEbbG4z2n4bdJ3UQqTOB3e+SHp4nrXdI2mJs8Z3Q/2WYu4dqvg29VeisUaYRpcZBgEU3Aollq8POanSDMDjfUL1zndk1jS9ZJ9cg26xIxjHIICWSe5YgFZVx2P8u1WydmCnMhmLqKtVwQ/NQp9FRGcXjXI7aHEgHjtUTHo73eHt7xr3Sj5OaWYwWFOm46YWqhRVhXaGlwW6QWUn857FdNiXCRgIrqRdaYnP4OBfVWLGKEOF6vh7cad3JoPcwxcK7aa712vKeBppB57DmpBo7NWmdiPW8JMokJANEIMIAM7UEKr1qjIK9p0nPNkA2AtfEr3n1H8B02c7iT8DJvwwn/gLN3/x33v/Zh5+bLw7JQDiaWHhciyKDYG9tvuZlCOytDVZHAdN1Gi/tvMaTlvFDHhzCz7bA9CY/Db/aWxfpIjmB/7+2npMNj0n1iCVE921gz7QIloEp82AiGx/z4m2C29pYNOPt4W1aQ9mID7eHPHZkwke7A/zHWB3ur8UlDyQFNhTLWp+W+HG0ZnmZbOTt9S2vQutqMvCPS1G8xmfsWfviYU5kfqRwOGIzSS+bg0FvB3rwez8C3mozgHhUEjlMlYeKl7X0Wt/OiiY1r3eq+8h0i3vLy6zWV7g3usHdnX3uyAcsGJAlvJZ3eaUVs52MiMKEJIdwTJ75rGZw1zLhZF8hvvo6UZCsRcqfJT56P/TvJ27fR5Kd0UsNWqt+rQ6jHOzt5wIsqC/1PVPkU01BblkgVzrbU14oq7bEuyah2wbKsVRSeU86jij9S0ybavQq1D9ICRdF1wsB/zmKrS9Qbv+Bbgm+BNsKjyYCcWdOh3jazx/9UQ47b+OAOyly8dU5RZKeJjZvtYzHobYAOk+Kh8/D4feodFUe9jTI9X24KN4upUQXI+ULnTsI4DPNqZMRaU5xrff+EkW5Tt1sI17Hv/DULl4lCzcgjllvHeOgjFmqC96az/hoe8Cfbu/yDp3eTrIUrYw6kbFgBM8ULawUVgaVYk9hYDk1wFeiCiuUPYsVxH/YwldIVhjTTkiwkvnLKVYyK5dPn1+ocnZkELDi+89ozQt0wjkmOWWEO2wQrOTeMzuMdt1MFRqlV9xpkDgEPvguDJ7FitrcUERaWDFrg2VD4LF8M7GeHGej+yj46kzbBgz8pQ+APb7LDHiTjY3HMSVdsOc24LQozVak2JJyyAwPX5Jw12/mzcehFu/gKZprPfOWSrsSabg8dV5KoVx/dP6mEfAc/N7kcXwe0DoFHufWu0xje3wvquaDgW/DMtPc/XyrnmUUS6lV5kNaGwGvx8fzAwz4ZYH9lEBsI7Ci9fLe3nKaEjXG3Wu0Xmesy2haVn623AoZb6/lO9MJH5RRsSE5szoDb5ukt4g92ho0e5P06ok34CNfgDNzNN8TOLsDybWSdH9GOi3lW+QY5InHWQ1Rwu06fLpXtwB1lhGyeTnAZRmMmLlZjgNCNYAqZn+WMYhWiRYfg9W/SLT27xJO/DJh7qdIOz9Ovqh1XP5J4uVfIF8WyPxtuu4xQk/M9u8V4O8AgTwaX9E4E6Zo+2GRLSekOg+oZBxnBaBzAapMWN+imLxOLBnHcUwVNqlredFsRtHtkiSJwnzpmQC58wZcvhQxuZbRez2lt6Hhtq+S7L+sXcQLiga+D4PnCWGosU8y7Z3koDrKzrDHYJKAZE8ZEcYC6OHLlJtfVBsdch4+QeJvI+6/Sry9T3wN0kuqfiOCzUAkNZwe1hT1lFleN91AIKljokK8jl8gDGV89p6ELenlQHzU1yiqwG57zHJe8FOq+2fU5kc7Uz3XDKe5DEAXWBY5VeI9osGuLLkqOz+V8izHFQ/EBWdF9i5WrCaNSuw5+lFwE3YkeGesYDYcDjV9VnCrvPGg2RHoCgCrGvS40iP3wTHduxuYDSD1vpQFrGSV3JnrGyzOzySJMBMvQ6zw5qcvpS/0zpGIEnaacDbCY/p7Co1nVptCkcQgPcogUajhcdyn+3OjqUDuVPUaz530aEDo9z6MHL4IB9+EfQtXVttlNg7mMRX41Xczjuv7vl+WvDEObue6Lr9V10BHP1FGM4bbxpLFTPPNlPq9vehIz8OXYO9Jml/3NW+uZyMCTYj/4XTIz2YDbJgNeoNdr6T0UUMNuLV+Lltu5BThbd1GSDH1hTrLz2tpI+727us96Yg/mx/wsblDGkNwp3rQNP93RkDPT2zBR74IZ7S7+e0/AUf7bWbisSSlqqUTAyn9KMEBxTHteVd7LUJ7gY1kgQvVHDv0dIzRwucU9+Rj7hY4O8zYr3rUXUVoJ38G1h4nWbhXDk2DRHOwoH3F6js02HuhfS8hOaIWJbN6mwoBS2cI5BF1u633K0T5CYHxBHTE8GJNS8ufS8wKGUAhuBpRVxGQy07NkaTzxKnGUVpmc2obkJrDMGcwTtgcT9m7MWb6cg1y1gio8a6aD71eVwXE14kmFxWyXyOhSyfbZz6/QSfR8X00oI4vCbTicwfKLWmuthLsvg57Os3dGVPpVXk9olA6HM3EW41tfls8R92UWtOqkyDeA/U4JxpfIDn8OtH+l6gvf4PJq8/qZkgRRbXJRIcm3WmtHgvZqgAAEABJREFUM4qIbhoki4rTZcXt04o4KdWv9pC5QqzlXsWj+RR7dSuEgT8g1qygJUPgzLqUxkpkT2FlcT6PAree3W4tqjC5bEcRwY7A6Lb2MA34DWzvea3MXQHfoJ97G/SUTxc0KbkWCY9bVGzSgCTW7LNVGpAJODu0afoEzIMSDmV8cmXMt5Xc5U0dA13tc83DZSZc5r4NzsGbgLYnL/egGt7kQ+PgMNzl49fgUF7fwDZvNhiu6/mYPB8D3O9u9el+HSXsfVXK8xLNdsH1XN/9ev4+G+koBHI0sqDzilwhkXhtRJ9pMhKHYky1lRxscCwj8WVZm84kM85qkU0316RqDLLlbhoI/JaL5bAj+bwqD2QjfyiPn0sefa1fY8y1bisir91xpY4qHk/H+C8Nmc61paiO0u4RT/eLdMSDT/112PqE7PVHbtw0Ap/5Sbhb9bpeiCqh4/WfxszKmhETtmUJklmgO4NakUY7L1hUaHoqOeBt2g68u7vPg0qzMGaYHqPs3MO0dZY4VhhSCKRlRJ2vMtMWata9h9C5XaBdJZu1yMd7JNPr1MyorE8rHyXqPEY296PabT0IsQxIHoilRrF4pjtGp3XErWXy/LTa5WIqaHIroiMCcU230iLEAlof9ZmQ9QJt5YtKS3pYU11MYD0GzZ/9hHoYdOOAbgkuwM5TJJufZHH0VY6FV+nogBNta0I0D8kyspEwiKhkCJr2Wxr2MBNMUvxFKy0RaKxoPoL5hKibkcUJWRkR22ApnyiNdmQ8Ln4Prrys6EHdSoWT0QFM9jkxlgFptdjK21ydRVyuZbOSSLuiwDujKfF70jEfzw/5WDbAC26vuiZz149qrCANWACH2H5WlrNxwZqUxHUchtpoWPn83mWOFpxa6Q4bTdY8pGjNfXdxjUahFSo3nrbcpwF4JEG7zCAy2Fxu4s0fe8mWwJFp9bQ9eKps4wMsH1p6nGXxW0jZ36wt759gI2DPJolCIgOivnOF1LlBvKOwywD1WJOLsCXp+2vBhy/RALXhZ0TDozs13w7p7cn9bDKIbQhcVkrqJhuL2HNRW5c7GtCWpfm9A49jELudgd5WqOrtjs8jfHthI2Ba8F9mcpj7HlhVvjESZ6AjQ9FVmi6w/iaQ12t7cm+9MgYC+FpcYS9uUJtFy2bHhli07jaqP9BhkmXlNfM6OfU6W4Zu418hdtR3XHrg9XV/H1BE8NFswMcXD/jV3j7/WX+X/2puh7+5uMV/d2Sbfzfa4Nm9Le5vB750tuan5yuWs4KxHCmiulPLk1X493MOipwFadeDrZwP6GrqXFqzklbcmyf8+Kzm56Rb91UDgTLTNrTNVnwUWqIUgfSQUiCqiz2y8VWi6gBK0WyglxHEy1KnM0Ttt5I6gug/TjT3MHVH4Xi2QGiJmb7WZz5mJhxW7a6MwzHi9nFir7n0g7GiPelI2P8OjLcoZ0KN6ibHJyzeWXPkroi5o9BbiKiF0lr+gk2otwKVbifiCTDchu2nqF7+H4kvfILk6uf1LJBOIkgfJcw9QlhYIu+0oMyodLAeDhP835/FvZJENqitoKV3NCJaiEBhP2UJhyXRbkV8qDH8G5WCDxdLqueH1OcL2FP3UZs0HhPK6xL9VY7qvCGqUp6NEj6bZDw97rE/ztFFB7E99Vpcci6ZYmD7N8Vc5oW/BXJ7EPTTjwJnkuJm6K3U9a08A6ImSrASqVqjiDYYhcrntGRWLNdrgGVQhxmYXFmgxB7Toe5YXtbkPfZUhiLp3qxnwDifHZHU5X6yVQbE+Apr3Qotxe/LAHgO5sEKfGvsBvwew2B0PwajzxE8xqE8+kTg91jCK7IBWLA2RLf401gNr1FGY0RuvXNf5tv9mud9bQ3cp59NAqk0C2wMhlqlXc3Hc/R47qst8NtLyZhhMrAXtOddfBxMR34OVnVY6YNKR0k2Ejq/KDpn8CHrRc3b8/d3/v9JsYBT7+kLKeSajICv/84mBX2tWSE52+tfkxGg0kMi51QneAuQE/B696NaMo2wsVANvH6HxD98dpl1wmcOf761z19q7fFX8z3+vLYJ/217m4/PvsU7D/5YV3XPclsa8b9Ied+zNCORIkadwFIn5fi0x8WqxVerih9QUFQT+upnOQv0pRLxFIo6CKwFIT4gnw15ZRZzPVqgkJcmiwnxPv5SVrb/Mux8m3DwNPXoaWHjJepUi9g+RtS5izgTgqTX9OXZWwtU8oJpb0HvjuItQ5Utwty8DMJJyrwFWQRxTlVsUBx8Vnb/t6kH31L/FymGetWKkRtvbPCRsz0Wj6a0lmKy5Yg4VdQwBvZroqGslK8aNZdqsE56Y5NEW7jo8HMwkn7HLfIjd5Ace5BoXpHJ6oSkPaOqalFFJEMYy9ik8nMc7RD31W+rptQ61VONM1Cd3ZpKFHYLppc18CWILmRUl3vUu8igVGIYLfUN+sVrtOMDgrY6e1N4pWjxVNHjhVnOVh20wqpvpVGC934GvRXHZEDZC9gDWFFMx2Wd/dwAWo28x3+q7PB83aK5MagzrIjP13kTkqsKVsZ+caVZOHQa2YTxBlbShXIPiqs0HtLW12RPWwgwBpap0gq4I9dXO3s68+Ki3P+IHIX48EtZ+RZEQeOWNEanlmLY8xqwBnslJXK+3NP4yhfSvrZaao3JlHocj2ljZXIbg9qpn92X05n6PdTBoLxFs9/ff4rGmEXqRHzSPgUGekt9SvjsaBz309AmNk6+MShcp3M32Pt7OzQvr2+j4OfGSGh7tPAuzud3N0D3Iatl7e9k+Br0k8Ucn5jN4Wdf32q05uN1LZQzmNe1LoUM8rIULDfgolpvEAyjBuRNXRkPG89tGQobBFfwOhv4XnPrhHXkbDxrIsC1cHDzLy9Lwdn8Hbj89+DKPyXaeYaVJOZ/1t31I70W9wrd97flJroTdiYRT8cddiSj/FCushzy8OwSD7dH7EvRt7sxU+2zs3qVaZAi64zjsOyxUx+D7G4SHiCvhIrqDRh/jeH+J+HGl0j3LjIaaz1tuGVsqGOGcnEDHcbFs0PySUXcupt68a2E/DhJ6JDVLZXdRposSRAp/lO+cf0i6XSX+EZOZGC9skNbPqKoazidw30Z0V0DkvtKhg+Lv3tnhDPy/MehVjdRd6i+JDktb7KlVI+yrFRMKXLNN+rBTPuo5EGKE2eoV3+E2W19smVkKCA6SIhjQNXqmfQlieTJIZ3lCu9bcDWnuqa6BxDtxrReVrDxWsrBRkS6NSAeg795GeZ+lDS9Uw3PYTG+ksV8Kz3CxVHOZjbj0oLEpq1YvBaX5FHAC24FQT82Aj5csnX3tsCLbrJBcH1VaRTAimX6bNnFiviUwvLnqxam9TrlljdpwGoQGjROvUjuxJ7ZQDegxpqVAWby+6HCMIfoBovbuX4qrpMufQnTvDyqE2srqPPmv5kH9Q/n4yaNsbHX9rgTraT7MjV9ScquJDk7QTrGvMYweKWg2Fg5xLeBctQw0IraWNirzwR+fbDFHSkzOi/JqyOP0xgtlbmex2lJO7R2mNyvBzMPqpuHAsvHv0vxQnyCjex2dvxVVPPgto568hMMWqfxDY1vV+ztPytQ/N6sxxcOupy/krFxI+XJaadZB39Ry78c9EOadnm+yNmY3VwTy8o0FeBtSGywvVZ96cFURmJFRt5biDuiEqdecx8AWwdaBGws+vUAvHYjrdPwJRpDW+7dTIdvcO3gOifSiN9XCPvnFa/+6WzAT3dGvLXY5yHJ1d8irFubujffZK4YcV/W5WToMz6I2S5ikMdtM+TDjHl7dJWjSL7pdWqBKFASN/Lfpa/tTDwNBAG0N00pu5J1fTuky+R67skQ4HWI+tT1mrJvJ17+MBz7ALMFheFVV+W1tidD0NVfpNuLeDghPpgSazrDvTlNLSMWoIthQJEzrEF8doHWgzIIt3WIjiUkRyBV0JFor27eJVqkDSAfR2uBLDtOGseS3rrGeQVmQltxlrh7H/HCKcKSlGJRVKbaDqTU8kuxQncKqARqxiVVMSVUM/GqepWpoj6E/Z2SwV7BrFRZC0VQatM9Cv07dJA6x0Rmk8kUXwU+kMM7kph7q8ARySz2YY9Pjx9ICqyI9tYue6C+Sn/wHR4tL/CYgGZyqGiFddqPavEWYY/j7wlYiaygvovfCbE4AYPT9VqaNgahS1PN0so/VDhkL2zATwWsmV5KObBRsAFwasDeaufUFGWa4Ux91w2d09blAfFuvu2ZPJ56aj4+8GoMQKJVKLSCHs9K677dj2mmsWXcURV6CzQxnlvXArDfmWygDsXgdb3YF/m3GfUoyWoh9axFIBZfjhrct+nWOHqNx3GE0VOdXJrSUmTgMr3bkCe6KbsWvkJ15OTvYhRJD7JVUASw0XmQm8Dv8clZv4kCbHDXtzKQ3URT47I6uwDndzNsiG+B34YB6RyaJlPVkeLsFAk7IWEgsA+0Vr6utSF4vsrxTcqy1tbEmz+51s/ef0WGwUa2KfYaeQ42UpZVk9faOpUcbiu3ubx/nbUE/sqxeX5J4P/Z/ICPr7T4qTzj+GCfqtylbEn40z1um+7yFgn09qSilQQNIfkPLpIdfo3+7qeIt+Tpd5/Q4dp5opmQWatKqvFioe7IMaLeqoD4kJb77Vzu38XTOjN6IVlgNzpBufowo7s+wP6dH2F46hfg9j8JSx+iTN9CkrWI0yFxpMWtdrWeQ0UCGl+JBEQvlLSVTyW/bLME3WgQr8K8gLukw+vjc9RH2lRL4mcxUjloSQU8kM2BIyrTzQhxizCdUE10bVA8I4ReJYslnN5p4sUHCUdPIlZB24FQZoRJTPMjAxCJ6qKmUkGlA8nYr+KUWl0XYrWcQKk6IVN/c22iuQ6hfxx0JRqp8mrc5vYo5u54xqPplPeUA368nvKhTkZs8D+aTNA0MIAeFaAc2mGlNwAl9Hz/GyyX1/EBmoFsI2BlsGdw2O1DP+ftLawgy1Igh+RnkwID0gajOQDUBJqPgaz1xSFxk6pUk2Cm1EDyeyvYLRAkXb3Qx2UGlhTOSmlD5UNMj+VrJJeZBxueIkTNPtbgaoDkfhX6EQk07k99qMebn5YS3fc29VIplSnWmG3t011Xr5uPmmJ+pQyYpC/Ns/k+uAb2/DOh0WN4DhMhzxGE+ZaHw321BX5HBNrzbyRr+Ir0X87mm/RW1LQtcDpv3g1k/yHPvzVd5hN782wo3OOyuHlD5NTGx0bJpKFRkLNzKWm+qdnwuKN6flcrteJIR4QzBvKyG6MUG0lHcQa/b3k8ttdzWZX8x04dDaplc6BqmTaENC+VsfR8LKeOti+el4wVnmsz72vcMdsgHlyhkySszR/n5GibB6vr3MkmPe3vs6gj4Eje2ZRWtc67Wtf40NKIs21Nqrgoj6f4du8Vip3v6UrsKV1tfYtq5xsw+Jq84CtUUmbapzlYewcc+Uk49tPsJG/jN6YL/K+Kev75bIV/ub/IPx6f4e/NHuZ/ndzJrzl950kAABAASURBVI9X+Wa5xqh1H535twvwEbUikNl0h9lsV/1OhWB9as26lmJcnxIuC2XyV1yIyLf0Xl6YbImoez/V3Clm3WXqdg5t1WsJpqKkTxMRsCBP3O4pQslIioh0MpaBuaJxz0OpRYxKqeSd0NE2b1WyWKpJl3WAp0NTshRitF2JiAV4xI7FnXSAPCH09E5bh85SxNxiRjKn8m4JWU0ctQnRHFU9ZklGYzVSXxprEo9pxwPujg4l75EOAWfrnAn7PMAeayNZpqHCOR9mjcWgFfoWHXyXxijMpPnVCIPaIeGjjg6SCQbire2C94t+Z/pwOqI/lWuyUhh0k4swmcEhoITBv5XuKL8vhHkMK1i2qoI3P26rcTGwRD5TsNc371bUnEBBhBXYXu2mh4ul4Dk+NKMtMOfqz31aim9224C+s3DzSV6jAanr5fLUDQ9vpnNCfyNgVW2LxGYD/n3lb4iui/x3CBzdOCwuroLB77nYILivW9Q5w3kp4Ce0b/9k0edzs15D9vL+Wu56nfF81cIRlQ3A3y8WePKSVv0VjSGbgpXxsvIet5GZ8vJS/Nu8WL7SRcyrpm3lWe5U2DjSVX1/NIdBGdMcDur5osa1MVivUy1LCyRvG3C9wjL1e5ONho2T3C1YZiYbAHlcaTNYBoNnab43sfc03PiyNDWXqO8hGrzMdCo9ax9QzTLiXSlBGUkXBvRG1zgxvi6P/xrl9W9R7AnsB79JPvgc8f4P1O2Qan8Ae9vEo4wkfRDm38p87yeYrXyMK+mP8ZvZSb661+d3JNvfO5znn8U9/v5smb8/uo1/NVnhc5OYJ2cxL7eOUSw9Qlh9Lyy/l1j9ZJ3biVMh1+BXnXJcMdurOS/SUQDDnYxkGKjjiUC/QK3wPek+RNq9m6wjIectSGU8RLQT6HWl4iepOEKE0KpoCxkahud1uPg6YXCDoPmiiAw0bpZSC9Acz4m1zaj6JSEWM15HtU0ziLye6pqW+JiHRPUWbotZPJ6SLlWErIRqSjw9IBrvMYtLjV3h24UN9fODpMWr7YwiLzhSSY7NX+mRl2/+UKZB3yycwH6ohfMVlkN0K3G5r0WSi5FSoHxfoH4sPsS/PegrIu8RHT34lNjfJmsigqiiiSYMhDfbNUbESrsFSAEbkg5g8vNE5f4YNPYsSRdtlCRYgdQAsqLFkoTzQY30fiDttlJakRvFdHtRn7pReB9sSfvUhyys2+ldo6jO9+6nCfu1mA34My+kwie/cz2TjYG9W18PYqfhVVnMq8l5L4rY4dZZxqEM6URovfXsOp0zzViD7gM0+3gB/5OTOZ45FNgnLQz2Tyga8N7eob5D8ydm3ZveXPYEGxktQZMa4Aa95WgebsnOefPh8SQmJDY0Jac2iga0fzswzwKNIZB+ubyhOsG3Bb5d8NhPRcewUVqXYXB3NrB+77o2BDtIG70GCvkb+bbelFu1D2NZKc9/pDMCK/3G58FRkL/UU+7JOA7k2Xpk0RFYOMtw/iyjaEXDdFSvRRpNac+uE/Y2YPsG6WZBV/PPd2IYFoREXnKpQ1h6SDJ9J7vpW/mNfI1/XmV8P51jO8p4rYJnGPE9yeO1KQw0j2Ec81pZ8VXZkc8NcnaOfYTJ2sdJjnwM5t8CiVAlAxjNaqJZSVLBRHvlSRWRT2pQP6isrjsktQSbnSPJFQHlxyBT22yZID6qtso6Mni5IoAk17y0YLNXqSZfZzz8KsX0FfU/FO2qz02ScpsQxdTz98La/doOqC+JIwQ1HYvEr/VOTpyg+3yZGSrZlFgs5EcCyVFNUsajln5GEerXMr5EZzJicTbg9njKSeGmW6tRmJO5yTlVzYg50Mn17hfBdMv7OwIYyIIb/I0nu6bxNICEin8MZoNah3T+Dznt/e31b4XkTs8lBaeCFMH9WBlMMhziHk9E2AQrr+SCZICqNuUGksHn8N9jGZDOKy3kaTaiec4nx3mBRZ6s5rGCmpq/eFOn7LwZPg+Imry3JGuxVmymwax4QfNAP4kkZU+vfpu/cjyv/Zy3CH72+LHeO3+L2oogGoOktgaZ+a6VN78tpbHIyuF53JrPrS3OUGNaZu5XZGN1K1Lpp+pEr1G7ne0E/z1GH/B5Tr5hGWiJ1PPNj8c10DUdnKopLvN4Htv9+J15aquJI5ZMqT+uL2o8vDxvYSVyPfFto2C5GdwGv9OCCJ8L+I+LrkuuA3kgl7t9c0ah9znWTnXuuTlCs6xsoJ2a9KqJEmayWgNFlJe1j8+XSY//aWqt4bB/jG+mt/EH1RqfF32nXuV15hh0BKb+3RrhNMX8Ijj60nLgudQ5KJQeFx0OwjLT9u1c1FpdU8T0de3XXzkouK56sUCQS0hHBPgllR8LE4HgkONxQS/NmeZ9DjsdLk8y9svTlJyVjncJtRY2KWEuJxEbVZ7Qz3OW8kCeScCSVxS1lJfw5IXJbqfOjmk+4jNdgtZJkoW3Ei2+j7Dw46Q6iAt5SoG2GGEP/+ERiyWO1FcyVnYbCjmKepMoWpC4HqOSLkaLx7DaR5pHdRhAB32VdCSMkGcXE1r7JhroJ9DWQ7uEeaCfIQhgJ015CQ5fh+H3OFM9x08km/ykDgsengXurEes1VvSLltpn7g3ANEIBoZB4mencRdkOXQUKkbfNAReUIO52Lw5kOqeSWYY8MuTV5qQPzfwd/5QjMvy+5twqkMpqxRloA9WVMmAgZiWzBtF9rMeG29iBTIvfpZn8a/7+nDL4LlWp014bOX0oaMVM5cyWpGdXgspVlg39bWleaLZekjQNmqel/k3CZCSuniSKfWXcuzp26fw4RseP1e5owPx0NSL1avkrX9p5hEr52eT+ZcIMe2ofCRymd953npEqQ/ajkclZ5ICn7sgEfsVslGmwV7MukB6UfM8DBFaJZhTDekY9ugmWfum3H3rlXSdhjyeyfK9RW/2a76KrYhG5q6jdnkS2KkTPNYtmdkYOF9obBuqgggbgZv1MtXN2AlxU9aslY1jfoJmO+C8DaVl6GvMVEz/UIeGcPVTkC8RjjzGU5rf/xZ6/KNBzOeKNs9nHV4j5arWpLA3Vmietj8Ki48yO9bl4HaY3S4wrAS6bViIY9r5iqZdc9iTPIuUpShnTXObb1e8M51yn25L7klT/BeuTneGrKlsiZrFumRRaMqyXfqtjLTVhXhCEW9T5BLMUgZrEdlDgZMPFNyu4I2TKj/SoejrOrEtT92xnmghWnNUaVdGQIvUVhTUu5fYRmDhXerzHFG0qhE7ZNkd5J330em8nyy5CxVShuuKCq5DOYUgWbXOUDqCSLzIPSItcjSNqA/0eoDAH0Eh3qR8mhbonypAAOpWTGj3qWU1qnpCVe9Sl68wOvgq5eGXuL18jrcnW9wf7zNXK7qavqreMyl4rA7rApyqI1zWlsez0ic9l+D9YBPW+c7bkYI9epCk/baekXv70LxTyLct4G99Ggx85zeeUP5Jmjtyt9Fw4l99qvFE5GfJn0R5K62sk3IQ6UUqQYgfn5CvK4Tzt//smQx69GMP348CPg8w+PtRzRw1zq/FJacqGa1b4K9GkpLIvNvw+erOc7Eh0Bya+WcKST337v3Q1cGMxsZycHTQkpLnGdpx0IDW08/ExER0KNoROTVpPfVEE9VUyt2SrQyhzy3e+ebZyQPJFP/6rmrc/LhPk9hsQCgV6M8L5dIzjqqKvBLSk0ZWCdAXmYdYqcdUO26RmkkUYH5c5tS8tFTXH7XzWY7Jhsjj+fc3DHoD3Ie5NlQ2BDtyK4dSFx8Q3pK5n319SfduGhl5rfpvoVh8Lxvz7+eFrgBgo2q5NdsfoSg7KX4uEQmody3dwbenc/xOPcenonm+PEx4TWs5Pw7sI2965CdIjnyQ+vifI7vtP6K7+vOkC+dg6RHq/hnKaldG7yXu1yTfqrl+JB3wC/O7PNbf4xcHEx5sRTzcO+D26R7zacIkEUziKSeqIe+NR7wv2eHOaMTcRF5y/IqWKhOezpK3JJyVIeWZo3CuJvuRnOotCfgO7a5TtJbeQ7nwNq5md1G315jmc0SdeeKZFm48JMyfZrz8DuHpJFXWIrRWpVrqa/4YoXeEMHeaIj9Klbdl7h4jlJvUcc2stwRJQjrpU4UaWkNoR4RuTpzX5JX4kvfmqDJHRiRdPbemJIsZxRGp2kpNOleRTk+Q6FA6Gb5CfPissLlOeqA53vg+HLxMoo5iRUDRGK2oFdyLY6VvyaKZclkxW3CDQWNgoAy0JTjQ2cC+tgyHT2s0uRUpMxImBv/0Kti7Glz7X4XdN0F/TfXkeFGC/+KPUykec+rYqUlzbQyCJ+RnvcKgNClfEGEwW/H0+MOPy3z2cE6LeofAbvKXVqzQNgRW3sZwNcDX4ril8+bVc/KNQrlHU8cAtRFwHZOV2WRvZkNkafvZdItHp+7W4BqokWlfqclg81z9TkXEmpz7cKpx56S0BpjB5bCaiSoloraoD/lc4HhcYWB6XshOY/CbnDc5r26bd35eUFu3d1+Hyt8a2zbc9eZUpnqnujPO9Gf4O/7+eq9TH9j6OtU8qRaWuVPL0elUa9AisBJVDZlvG4wdRQIbQV4xXcTGwGcHPt/wdxE+qYM4k7/DYKeynp3C5wqfHLf4e9tDjqcx/+pIwildXW7sRXyj6rAedZn2OiStNmUmhjvnJDrtzXsPkM7fQzT/MMw/rrJ3Q1vGYHSd8egVqc9lToaCE6OYriKLloDTi2fMysCx7hxxHZGO5uiPFzmpvfY98QF9HUhmB9ehFqA6x0jnHlT4/hj4em9eh3ute6lu+zDV3W9j9sgZqnPvhFO/zHD1Y1xOTvN6OJARymgLlGkRU0Wy0vntVNlRynSRUWdR8xAgi6Dzg1iHflOCeIvKJfL2W0jmdQC5eDvp0sMyBmqDrPhonWTwHFk5gl5GOCbeDHiF9lWAmfbvdNvUSy1mq6fhpAzLHUtkJ/oyBCuEzhp1J6HqTqkTtQ3zaFAduAqf5SvKX9B0ZXCCQNda0Ij2yF7hRBpiylfBZEPQPqUG0nB7Syltsw2wIbCnd1kpTW+MgJh13uA38He/Cf4fefb0Xh+ZVj1rkCuiXdFAZAVV18pBq/kXxMKbuZvjRhkyffj60QeM/nKSFdV1CoWnTpfjijPJjOX6EBsEK6zT5ajG1IDbvLmyIwvnb805XXApeByD3/O3IXDquibPz21sONCPZdNWOicy3+bZ3Tj1fKYq9/x2le6IJBr9q3loLo1hvQN/nfeatik3wZPSgN9ttV6WRd4OnNWcfMDq+Tr14ap/K2/t7pL8ngB3qlcbAAUlLCt/KzUvGgrzaJ5MWlLMr+z6B1sj/Lsf/k0/y9PnN48mE84lU87GxQ9Tj3smKXhAZJla3rkMgMlG1rcJLvM8vC3bqRM8HxsFcdN8vFXzrYbfD+I+hUpt7NYFgn8yzPipl+Fu8fkHioZvl35eHbbp6jB0ZXLAsk7I0+mAqrVMZbnlRyhbPSn3PLTefjuxAAAQAElEQVRvF52i1jvkgdM6kEVDFnJYjmOOxhGLrQifmsdpwmG8zynVqWUE8jjibb2IyVgObfg66WwMkeSpvqKOIpnOWUqF+KEn3U+P6qpPaf9B8iM/BguPg/JZ9yR5tECfo9o1bBFN5USyNmH5LaJ3S2XvIC4jRQRTiHZpwvs0Z5JGxP0+dLUQK48wWHsXI0USHPmQ5nMXddaSLpxXVPMMUV3DwknKEznJ3QmcLLGhT48JOCcktOPvIrrtTzG7S4eXd/8E8e3vkYF8P/TeS1h6K3X/LCFVxNU5rb6XKBkSCt/AvSJD9BK1jB/lZeLGa1vJreCmuKsGd4AVHf2UmlyiMmWbjwHS0gSijH/bSzfvDJiJ3L2ibq6rRFkMBj+/9uazy95Q/pZh0DzlDCFRmT/qFvdt4+OxvDVRuc8U+sUVzsYz7OEPxbqVUa/IK4VKqmvlK4hwuY2A32HePS/zZpBHGuDWc7HVVGnm6vn6nUv83nJw/VKMmmwAb5Ufuw/8dw7lgDilBsdEWldMXeU1hIGMUz02BjBdpBlH/BgUBoGv+rz3buq5nUlr60hHOzkMMh+uno0LbAD+UmuPv5Tv429ofnB+RP8OCU86i6JqzMOtvJ/VD5UHF8UiGQH3YW/v1EbF17bnBHwf2lqmBr1vdGwgHgvXMfk7Fga8vwjmbYvJ9c8lRWNwHWWd1ZrYED+gMufPiF/353kcErNeZ/gLTheVrgv8Pmh8pmjxxAX4yJdkBObhM7qSP9GNBOAZnULh6uBpZuFFiW6fsiwpi8Cs2KcopUy11q3ak5fcZyYFzyItQtFjMxQyCkNWwj796VAn4RVrUeDueMhj2YQf6dc82NpkpXqFcqx7VK/J/FEO8j77WvtAC6IOZd6lbIup1iJxsURSrxLnp0kiCXbaIS+m+O/reW3SQooe7UGnLw/8CCy+g1FylJm2A+1qRsjup1r9McJtHyW//RepVz7MRu9xvlE/yKcGd3A+kRJ1foSodSdp5wh1qjUN6i9IecRXsiIA68OZQHS32JOx5OgKUf9R0rn3MFv5Reqln4P++8TDQ0S9hxVZPEbafwdJcg90heW+5JMuU08KGFwn2X+ZaO87cPBNrY69oQFUSLDTdRovz5s/SRfa6uDWFqGnffH8uzTYQypXpxJaU9N9TN1e5K9oulDGr1HAfT1ovdBilzYCJuW5giydSENw9M00UzovF+Y9o72zKc5pDI3HMohVZSdYo8HexPQCizxT93H46fOBdSmajYGVkqlci/mzkXP7UsJ1vwZ3rAFdhn5u9V9s3hzPoPf7WAw6vfVengjL4OjPgy33CRmDY+pHNrExBhILZ9WfdIVVpZoOJo/pvpQeSuxPlR18yr+jvXWeBJq6atPv1VLaqgGXDwttBM4kMwzWj2eHfEzksP3j+QG/mu/z2OKEtdMl+akANgLqo+mrpbFHoplIOuV+DFCD3IprA1kQYSM0VXo2LnhUxuDR2avk25+j2cINXxQvY84mRWOAPphovPIN1sbP4bOVlUi8KgJrvofhcxbJ2P0e1zZhWeRxTD6v8fXsep3iiMHnDEzFl3h7Qjhs/p6A8PYHkt1CWuErMSZvaP/6HMn0Atn4BulwVyH8DZKRvNjoZSnyG0QHV2Qc1EGeU8fLlALNUhpxNJtxpB5yn/Tk4fKQX81iHosv8yv5DT6gMHi6/x36yRFG8+/ke9Lv74cFLpUtpnEH8mXS1h1EfYF56X3Ui/dRLd4LC6L+aYpuV558yJgBk7JS/SUZiyMUrWOE9CQH0SovhjbPRm22W6tstd/CztKPsiOQH8Zv47nRCb4QH+ePQp8X6jaXaDOJlkiTk7RyKU52N2V+lCoqqcoN4mxbY2gcRXm1DkKZF/ai2zTvAlkxyvikxpaR6dwJ7QR0tlTHwkyypOe+nk+QZneQpicVVfSEbwm9PiQKUy1ARNwc3qAfA8X7YgO5FEhU9ENPbI/f1ur4vCCXVnt7IEXGZZGU32Cp9mnOAzRpWmqscbACqpgd2BmItDd1emCDoDKkmIhH1CXH1WZZfXmsXA/u3+R83NVEhCKnqjbQwtqL+t78k7M+n9Re07cBBr9ecyYpsJfKZ5vgbYmjEs/LqY1Bov48jnl3nybnb9WxQbRhcFlXYZR5cN7kvOVgcjsPaDl0xN+qJnKH0js0D03hh/Oak+zcTuOux6uYz4FAd1GA8FwcYp+R0hrY9s4GnD2oweTuTa5jMogdtnt+rus2H02H+K/49GU8GnlKWdymka/XQHLP5QldVoSIi3VGYzirHIPTPDTjTQUs/2LPwVNgWcy0UEr9bhl1MpL19r3+5CLoPOjU9CX8DdFmm+W1EhWal8ex8c0JeGvg8WxofJDrcb0lQDrNnGqK1yeEu49cgTMS24eWFqgyWTLxmOxcJ9EJdnzwxwL8k2STVxWyy6BPL9L8px3DN8j2vyzd0Il2O+Y2tbnPRiDLWW4lvKsNj+Zjjs3WuWv8IvPb39G5mgxHFjFTGP9SfJpvFYu8PO6wLVkUiYHTJ01OkbTfQdX/MeLlhwjd22VcWpRRiyjJCElNlCYyOmK8fZrQe5A4v1/PK2xHsRxR4MtllydZYksGfhynJKGkpfv4vdk217MxZXvCcVEvGRBF2iakEka1SByvQXaMEA1l7KS/N7aZbeSUwmudT3U4KG9ZzhGhtSkOiAoUNSzrYPEktBYgQDmLqSKBvXVERkDl7TMk/QeIFxURzK1Sd49Szd1H1X+XDYCUU+vQLLjv/734+1KA3S+ClWHwA1kNDeY6BrpB5GjBz1pwbpGfDS5T4geRmG6MgPC23IdeBk7nW3rXFqkMrTXL4mHhrbD4HvBvwxlQBpcPIdV/oYhgkN8GMj4Dgd/KPBDrVizfl9+ibQnbHs6ha3/4ffB5hZXYfJuvUoatEiIiMWIAmxzVaAxxI+HJarmu5+y6GhedaqN7Wbw/tNFoKuof17tFHsP92mi4T9dfewusaUFykfsX+EkXMYg9B1OhZcy1YmfjGR/LD/krrb2G7Nnt6c+oXCNJoVoYOLfA6j7W4gobijOKDs7Jc7uuw3V/yUeikaDVUkMj2eNUjwa/va/72pGsVITPSdxfHy3WVOByoefg61DLRs+5ZSFDIHeE56Cim7JyfUdSmluhuQ1o4fkY/K7jvr1WLQKOZlxmaiKE+epm1CKdRHbzfDXjv9uasJSmRMcep1yS4U0g3v8uYf+zWss/wv+XX6QRSOblJVtUrZS0TqiHJXU5YTne52gpUGgZC+lJpvU4JXDtHX5fJ+HnmRy+Sohy8t5beDpf4fVZoC4Di1qH1WhMq9zQODooO5SRUGg/reWlhi3i0QWqnc+T7n6dbPsane0By3ISy4ooZvGULDlKlN7NbrrE9SRmJCNUlBGD2ZiVYsLidJPFcJFO8iqPtPd4XDJ7XOM+OD3kXFzKMFyCsEsYa+ziDVJFLensAHaAdYiuRkQKBKJRRVTqjCA5JE3nqaOYluRWJRETY0XbDeI7ZaQWqbIVyM5y0F1iMz3FYf/dcPQD0otHqbsyWtLnpPMW4h8uapzBZCQBPKuBdY1n8N8Q+H2gN9TVniw+Tiey/jYCkepr4VEIhRUc/aSL/DBf6dmflv5pi5T2tNBebO7Us/c1TtfkKvsKaxoSaLoKqa2A7lOGwF/jfb7KsdfYCB22tbBW4HVZ+x3l56KAw017KYew9owN8P0tRgPZEYD5dH/5CbBSeyynJo8ldpCyNNsf17eBK/dBRmggpW7m5EhAQmvk5Tq7T9CEyYNrcKC6wxn4twLdzn16DBs0zQEbHwNIgPFhpXnNCRj45tnhvQ/kPli+xAcHf8hHh5/lPeOvYQ9vEBlA/p6+D9VsBBxOe7tjA+h+3J/n/YFspDZj/EdC39MZs9YvcVTgLxsZdJ5mQeSENSmejcajyQTv55tvaJrPKLu5hpm9x6mbeZe7VSNDrVfud3fQ3PtbbtUIn8P0yxvYkTjvuZ1JCsybxzKfx6MSbwkeULmjmIbE562/YHxC4H1j/wZx3CI9rsOt/tFGpmF0heYKuYwhlmFoP0I2/yDJsrakknFU3g7Wt96+lueAuEwY0+FqNIXxNq1CDkwAa7d6RPldAubtqreGw+y788C5Vs3ZfEhr9grl3tdhT1HF4Enq6ZMw+gbR6AfEBy8r/7zoazJIT5CMX6I13qPmVY09ZVb0uFJl7BCzlGSSac2D6YCj4TId9Xmw8ZuML/4T5m/8Me/cfomfTA54ZGnIkSKD8XWqcp3DocbWeHgrPh5LvwSag4x0NNS+vU+2p/lPL2gltiE6wjQZkMf7lLIOg6iiiOVN85Nk3R6hnSsyWOSFqObFcp4r8QMUvR+FjiKaeIUsaYP4jLHCVkOan0T/+vvsYym1lVl6rRnBlszQ3msSjMiKHInpVG4lkyI4TRehdYrGW9pr6hVd9XWLVJ05PbtcjhzpEAa/8zYgBompo1MOg9JgU+pw2V/vdcjsb/oNiNTJzY9Bf0dcsialsgLbg36slgX176XvflHCexOgxSYNAHMN2lX/NjAex+QyK7cB76tNG7nRizTKZiMnz96XAPF8Y03G9Z1aZn4/EC+WkdMt5WeiRPWUNG1sCCwPt7GB9TiiM3HBLWAYJA0Q2IDmOxO/Dlf/EVz5h3D9N/E7H9j1ZTB25LUNeofSzhchIlf5OUUAH9de8a+1dvnz+T4+K7BB8e9h2DBYVv6ehNkyGZAGYgPSaEQ+1JzFV+PdJXdsvMy75+35COA49VorCvthNHSrjuTUGE9vIX1DpMhrefoG/qq4+XhA8/WYjgamWkPzY758oOi52XD5cPKj2ZAzhXTthgCYzcPpvwTZUUJ9gzLtQO9tsPKw6E5mOuyi9Th16yQ78xGZ9vCD0Um2y2P08ykd9pmEJbU5S6sjp9I7B+1VymxE2m1x1zTwwWSbt8Z73B+dlwxeZVoEah3EyRXD4UVak0NG2esKv0dktULzaBn/nm40+QHc+DTxjU+SXfoCTJ8nj9Y5HQ85PUs5UxY8qnHunO1S7v6udPET9HZ/n44i63r3c4Tpb6j/zzG/eYVi9DW1v06y9UX6W99gtv06YbhNGM2YpVOIxJOwWg+0BdvpU1rHghwZ9xAvPMK4s8a4XGA863BYBUgqyskuiIc46VAR8eK4z9fSiKfTmt3yOFmUEk2+IR6+InM10GQMAvQTi7yXzRcgU17zbdJK+ZGoGVz/WBGsEE1oeBUcFfg5F8gyuflMIFAXTVv301dbk/vTK7QuTSTgvbGBaEWzkpmPW/0o3B6ECHt7h8s78va3/jLRA0mBFcue0yfipsdGsp7X/hlsSuACDvtPy2C9RPM76zYC9lSxBo/FUKLUY1nph6pj4Bt8lsVIRs5nB+bH87ul3AZ9nGsi+rit59lS3h/LRmuFREPTTlbB9U1+dp1bqdp5PnNRTZ8aA+HRRI0NnKHW4v/L1Z8AWZad933g/65vyZd7ZVVmVXdVYXT+aQAAEABJREFUL1XdQBW6gcLCBkA0QQDcwA0kJdqSqJHlkRyjmQjZMRH2jDwaxYwd9mjkkWI81kSMlghTYxsKjSCKhEi6SYrY2CCBBtAbuqt6q14qq6sqa8mX28u33HeX+f9O1ivD7n5fnbuc5Tvf8v++c+59LynJXrxDK5+vDC8FEMBBcCLabnrvgD2QvgEB8DtbmOfbv62Vu/9KTzfXROaAc81+3Yn+1x0hYIP2uUGjZwqpOtGxsA5nQYBKzI8S/rl/j/eBWiqiezLgPnoDuNE7dQBFlpGA6eiKZFn26oEA0Z4NmbEBngue7/mk0NPJSMyLpcsX0pF4kzTs2Wx/U7r8t6SWA8zF/6emvQ8p5YWi9Z+RFj+rcdePueYe09QZ3Us2/kvxsr692NWlutY77VoribTWmmpjuqv34zkdshMuZyzRcaXlWG2DzEI6VhItqo2R1h0psoFmG4rnnGH0HMyUKBncUadaV9Yz6Bz/nJrVp1QvuB/zXvlZfXH3m4r7z0p7z3qZ8B0t1W/rgdauzrRHOpnd1WJzRel+X9lhoWRspsqWYjspf4ugKd9TNX1F2cQZ9cCZxe4NZxlmYyJpWnltn/ie24wrGUdUhWXOvipnwZo/pfL4ml4Zn9Cze6Xe8bzbnUYr8R3p1neV9p9X+/CHqnb/VCfKSqvOBobu9q4zo0ncEX8bsBjcVXHwjgEAxWPkXpfIxhmQPulKOPGCHXrFx/5oRigdZ0Lhk5vS/nMSb/zhPPQDDT2cP+5dlvARzTKAGTDM2xF5usCY9DkzutgD5cc0sLGxY9y34xM5+NpxS42vNroQT/Rz2aH+Rr6rL2UDnT40D0R+6PZ3JdJx+6D9y9P2B8eFXwyaecI354wLIMD7thvw7v7B1Ojp4xk/1HMXYYngFJ7DIKfUE+kek+1Ehlkbu+/cNe34H0fAADyMh3wpGQuybAtFyj2X9bgSc+sZDAJwMJbvuxeF5RgO5b74XYaV8pbnXYRb/SZR4T7WY2dAprA0I21kHl66rfsxGk51PraTpUORRWy4HnsGjLXVpJZvpL7Xz2IemR0tXZJiy342b/TI+DgyAG8goG1hUBbzgBPquH6RzCnYDdeYA/OlLXbia6ueX8/KOBtPhR4BPRwfvjgOOoxsMNQvdyXmcfePpJf+stR5QNlH/6V4+Ufzn9aN5Am9VT2kK82arlZdR75MLI2ujiq9VjYaWHX9aaJ00tI4aotNuSatpGog1aXJHsbvT0Rj3bUMUXdtp5SrZEqVZI5Obcsj7yiOh4qmudQ9q+nip7TTe0rD/LTqulAyfEcpjrt/Rdp7xzwbRMd7WrTDnTAf86MD6cD+oX0pzSReEe543Zs/oDg6pqhyv94jCN49edvt7bxmLc4iRfBb1tLQTI3N1WFLWSPFxoPUfNXdDQ1Wz+qSVvR7zXF9pVjQn41TDfKWqszjTbxM2P6+qvFzOju6qvPptlZKy7U8UBIdKioPlU/6ykfvKg6GTcpfTCUUWlqC1dBM28A7RsOu0yci9ZzPcxMGWphZHN8RSkTQsVGMaIriOB5b6+ZfZliZj91Mlmugts+h2Dcgn4ZPdkwzx9oyyoU1f5167Z+LtJdHZpQrNibS54vNbYUfLWGyjDm84uhv3m+5tx1Ty+RHNoo8DuRT2VjF0wrmCDFf2nojRfBrnQnemT9tINpBsZ3jR5crHBuoxNzIbDyMLUpyQqFr5sOOK4QeW9GtkzY8y5QxTStRJZwJYj65GkZQcCLk0DLwdi0PwGNk40Dek5siml5w9CTzOZ84zfQx70fcX7LgdOjAWcT69Jqe9jrzS9mhZvVxQMZkMLKpvsGVL1eJDb/2aYklUu6xAYWJDRrnD/rdNCBdDfYBD2E88xNAy53l8IlsE8vI5/Icj8hGZ/5PTzeFw38pG4inFefjQ+WWe8+66xXXBYU9CPiH6AMd7BjYn/91i8XrxUf+pnbTE3orntMryvXDJtNrdqy9JNNuFWlYZCqSRUfIRV3z/tDtJtfNbk8nbPS94cvS5Duq6ndVRonqaFk7VawbAQQMGlHlEQeKK+utnPh+V1VrQdNWR979s16kUWvR/S8pUVvxZCqNx4pLN0v3VMX7BuSRVHq+k3dVj19RPXrNdd5TufCQJisfccT+jJoTP656+eOSNyGVnVFiIJjarkqNxJ8lk8eL51LVWa1mZJtwd6PblQ7v+vhOJvVjL3X67ntHhYFhbF5f0bx+q1nUvx7M60Zt/tqu19xRY2DKLHdA71ja6FjSUpwu6na6pP3OaWnVy6mlJw0A8n/Mf+jS89eBDwofoAAUiqFjwG03ymyUriYUjPNMjHCgNkZuhYpU0pFCtSu17hFNln3s/QlxjMM42/KVow/tWzY6xkocSejbd0j9MVCiFOkugMBG2FVHL6Kfq+jIaGyYOKonFgCGTOO47y67T54osKalb/jFuCDG4Jw5wq/1GSQBYLlpAA3qMC/OaUMfjDMruc45oBj7BBkCIH0f2190y3K08cvRwhZsAPAg1He/M/5bsvERUd1EyBiwRd4Ab+9JhQ1W5AOvLEt8nLsu0f3X9a5Wtr8q7ToF5T6ZDbw1Hoc57XgPxGDAEoIoezYuRMbQU6MQxd3PRJGQMe9QsN/yXD0vfpIsADH8mNcAmDYcxTYsxmAsxsAWuI4MzVcAA+q73/DBNgAPgBA6eEHy0ib8IjPypC59QYXt6Ef7ZB70DQ+j69Ib/7mULau9cFx3k1rvNo0uTyO9Eff0Xc/h2rSlNx39irqt671YY001NTh27fzrkz3Fe1ZIvW0HLlVm84rSNaffuTpZrlaeKG4buHxdBpcmWlGdnFDtUgaZqrFSK0fLakuLzQ11SgPj5I5tr1FVR6psM3ViA4+8614OpdHLqgfP2oF/6Do3leq4svycYi8jajtcvfQBNXNeRrSOq/G4iWXa1JVq60WRHb2KFHvI+nak8rp082al7buV9m9ar+9H0l0pvfuC5vrf1gfisSqPeb2u9V42J68cLOPbHnfbc5RUpio11Jyzn0eTRMtxS9tlpJvpSZXePK3mn7bZp0793Ldl5sZu5EG16XLbIIDiSpcY7kzR6aKCQbvKUfp4TOI+/cj/oUgXIfJbOLJsRcR3M+WZ1HN9ohuRhr7pFyOgPDRqOuqsN/vqRbVYM241iTaN6OHYGcG8RYXRBh5AXNrRD9Fr8ZMSTxVWPip1vUMMsMRmgPtEUeZDpgBYMSZ8YthzZm4pk8xa4Dfp/k9zZD5EOPMVftWI8WgLYeSAJfJzc4Ox7s+ba8iF9oxPn4znY+YACOCAzIvHmAVgtfqz0vLnJMCW7II2M0dLrScbC+tkontw/L7TZDIxgIb61GW+1T2dMed747NhuhpVOm/HIANhfIhlFtnVV6Y9fa9si3crAAOxN0N/LQM/fEM4Ovr3vcLOCYWsCpkCRPCBfDxH4dSDV+wQzmBweGTPOTqG4Av50B/znRHAhwyO/aLEut+GKnUc/S6plWT6ycUlR86Wbg9TXR3lKqpC/JGMsdP73emhkslEi2mtDxsYLvhYU8uiXJBaTzoTf1SpnTyyHJarUo8lLZ0yH121nDqfUJE/6KFOK22vK4tyZeOBovpQGl5VtvMDtXYMtrvfkybX5Dikam7BvDyoLH5QuXriiYP6Lyi98y3vDRjwDuxIO88rHlxX7GVGkhh8kiVF0bLkMSM7bjK4pHRkhy19aeL0c9sHfuyXbOVKt3viUqTUPEn1JFPzvstr39Xcrf9Bn3L28cRcosXRRJ0oOQIyG2GTn5HWPqxx66ya+q7mrIsz9UDL1k09OdDES79Js6Q6Pa44RCiMt4YB04HJKCODsvzMMxgaytu1Ioksvh0cHkPj2J0GI4jcCYqnn8o3DIbyfER/HEMYKYTSk64r+UP7qQe0IoLRECm8kYTB5kZEgICd8rPxVESwbQMCEWyglpQuKUQmxm6dPnKe4/+OSz/vBBAAGQ+hclchbR3ZGEaeBwaJU3M9GLmzBcCi7TnAFv3RjjoYN8d2vrBEoq0FqsJRAIdgrm4WgGPRFQERynkfAy7My4dCNszTffY8Ly6R5VyqWuIpxz+eLOrZ7EMSBs+7B/AFzdojM44Zm77gBz4hOpud0wZZMJ98TUE3HpdM4Gx1U2wIko4DBoAPTg8Ps8eKhfu6WqdHciUbYQ6MN7TcWBYAep43aX/euDbnyBTyOEcyclYGyJIRwrPrhwzBfYcSnpkPTm8+N5MN8QUi6HJu4F40kAOIC09JgOLxX9Vms6AX9+5q2ZHsrx1b0ql2R3xjbiVpO64k6pWl5p06f8Rr8MezqS5U+zpRb0n1dU3nVtXkH1CWPajUTqfJttra0VJxW93RruIQgRM1Tenjfanelkrb5PSmavS995KS/rdU3f6W6t2XpOZAUa+tZG5dmntA6thokl1pelnsiUUGiwY7HhkAp69JlfvznJuo5/5zaTKQBvwq0Hel3e8rmgxl/5UiSYex+zA1E/c71Yqxa24uUhdT79Y63JdKLwvqzT9Vvvc/6lfzm/qr6UhP1IX6da7J8U+pWPmsivwhZXGi6bQwv4WaOHaMzxW12mqlzhaKSEXi+QYDyTPJHw9/9IldDE3vm644lF3Zcy7i4zs+RuGpuUm6vuAPTuRClDizq8qykzMRy1jivHIF+ow8SGajjF1S10yH8TFeDAhjcVVAKVejXlSr55KUF8NlUwvDBQT6TaKwdg2G4vUMxkT0IGos+NxRKgAVkfuOF+bvm/eb7hy+BmYQY/Vp+MBLINcBwOADo5/xBN+5+abkOvwyh9lmp1nRMfdkHNHDLs/7ZMNZCPxAOTd8nY/HAciYH085+HozP6xK5OVtxkHi6ED2wnzgYwa0jInMcXDGngGpASU8hQEY6H92D16RL45IdA4g7gjG0sCpOU8FkO+BYwBAABjxZCJ3H4BvWF4xPqDPBiOZBpu99AUhGyI68uWYusgGO3AfQfbYCfzj7PANzxD3mY95vNJ0FZZ3Bp1N080m1aavycCguQ+KL05drucEQH1/XOuPdna0ksT63260dTKfij8vdnOQa1ORTjgOb/RqnRs7jZ28qHL4rMropjP7WJWBw1WkcqLpZE91vK8C3suRuZkq9nniZ/E6cOq+/6qmntO42FLlUhM/Xi7eVFy+p6rakXIHHz+hqKNjUtvP1bNTmkSpAWAijSeqQ5f2Zi9Vyu5xFXNnVHYfUZ2dMMj4+uSqdPAtPyL8/6kZ3VHtpUTTTsTDiDrJnV004kt/zdpEJ07F6vVKGbGkhVL2XQPeopc1ibTz2/qp/Wf1H68O9YXWRDf3drUz/7CyuXPKBwOle5fVHd0yX3eV1zvKql1ttKZ6KB9pqXhfc8k1xcps2BjNUDJE+B9/ElNm2jNZltp0ybH9w0dHn7BePW3Gzhyd41BE2Ls+pe6BS/qsXUK0tfH7TME4MBjaQAiZtBBw4dyoG94vt/Oze42h4jSUk6BFifcDMNoXIwu4c1tulhIAABAASURBVFaFd2mFo9loQonR4RT0uSOFTGTisrpHGCs8QIy5Y8b7P3KPa/BFWXsiOJNvC1lBHLf8z0xWizaG46Ylh38AqOc1PCAEH66mpKsAdh4397wKz2OgWOxgh3ccmlhcw9A1541X5pK5P9rBgzf25LZBdnacUHIP3oZWEJmK5SZkDHEd/iGu48TIgmNH5l5xXbwHALgi15l8WSJwLtrT5+ErEg5/y+DR/0Mb3dclP88+egnKzkL/8MWYkY0GQj7wztw55hq8co2sonVSQR6+txLVAoCYO+OS3VGG+bk99yaWFfc5fmtS6ru7fa2kkf7a8rL2s4kmWaMni1SPJo0ejAu1WPMP31C6+6JSP0NLBkt+/GcZ7X9N8rVsel3xNFLSOWWAMeAWE0f4lxTd/m1N7n5V5cFLok5esUt+IFUT+8ZYycjO3Syq6jlTW3xSWetBqZ73/R3FTe2IOid1l5V3Ik0dXbV0Qmn8IeVLH9NBs6bbXqRP8kNJdsrxTSUH+4oaKa4nduhc8X6m2M4ZLdcqT0jRuVR6tFZ+slQ5lmVfqz3JVSV7KtcO1AxG0p3vam3/j/Sx9Loe89i7h5EGlnWVGcqjbckbktr/M9WH39cj8S09NtxWy/ZSpPt+DOixw7qWNwD3PID50sBlZcJhudb38dBEBPdcAzK37fgtR7UZCMQ27toNqD+jidtkJi+N5Nteuks4GxHLl4OhYpBEJm8OhRSdY67huDYoT0HBGFwfZ4f6jvyrUWWsb0JU2KwzsYZmo3AzO62t2JsxNpxgQG4XnAY+cFTOZ8cYJY7FeB6LW/+zLIgUn+s4zNDpLzz9aN3QwP8wvwXLgjGRy/LnJXZ5kc9MLjZ0cUx/OJblAAj0LJSBjdu96HRcCifkmDkqX5PoE+dyxA7Px4nm8OH2IdXmHnJPMgWHpTHz4j734J0ojVw55l4Or87gfH+l6ot3Bc7FhcgI4IksYEW2tskN8R5CeMQ4uCkZH3WbkrXt8wr8zOThvhha5W4owtIM/uGNDAI5M3fGj20MyIlj3+PNSPYkGL9nb+gZEAABAAKHp8NVX1uxzmeZ3wt+Nv5v+ns6Zv/4L5fb+khrpM8s7+rx5D0/mntO8eGzKveeVxnZGMdTyZt2paP9cP/7KgbmferHZH7yU01XbEf7ksFQw2uqp7eVxJXSpONhVx2tTyluVh2hbYmJBzPIZ0uPKGpbhk2uuhy4niMk72FM3lFSe/7pgngpLnW6r6KrUe8Rla1TKrPjhv1jquolNfGK1DmmaHFVpYeq5yOVK4WqY4201lazkSo+E8keK52dV+KVRmoWQoAuCyW+lXpkF9L0baXDH2p19JLO1u/qnHa0MD1wtlKY70aDJjNAeZAiUzqaur4VOXEbZzV5valYO69InoMsK7cN4BSOXS+c48gtj9Y1xSY+GDco3j2rsFmEQjHyxDeXTSsmB0LNyDz4io3Gg2CIGANGUZihu0OJ5+9e34XfELCieJ0UgMAYMALefOMddojzicLUVdwrAQZSR9auA65hkDgBRsZeADz1zAEELzwe9CljBFAyGwrXfbHNRF3SB7zAJ1GONZ33Jv5njoeDMveO5YA8MHrk4Obhg7MbjQUf4cK9f+wYKzbqXtSIl2F+I9sXj8h4c+9cDDOuN2vDPOAFZwOIcGYAk3NXCyCRH5OIrpTohuvIGX6J4siba9yf6Ywsw/zzOBBeViNQX2I/YCArnPGhMLYbw5ZVJapxbdanb+GsQY7tMwrABcjg6NxDfvAKL8iR+XAd4th9keWx39O/lwVRolOWBvz+ICWvP296iXCpyr1kyB1NJ/o9g8CpLNZfd9Z1sbqhhb2XxN/j0+QlNf3vi2f1Gr8qFS8rGV9RNLomjU21wS3dUp56UjyF8dpfBuMsXfZmm4Nb+3Gp+1Elvc94aoeqLY6m47ktfE7x8p9X3P4JKVlSHO04hf+hqgNnDAevK5nckhf0Up6oSWNpWikav2FA+r7mh9/V8vgl9bw8iapISs4qav+koqUvKDr2WTv9T6jacL8nPied/LySMz5++ClN1s+oXJIa81B35tXM+6CVSDhXYgdLu57nltK7X1f71r9Qsv2vpb0X7QWN4qXHlS0+JC0/rnjuETUt20nqpsX7GnuzUre/o1gTXzgwEekrl7XptmnTNDbhNIsuGdPyMrRKNmCRElOiRIwepW9YeI+6LhQexfl41o62pOI4OobgWwHRGJNxBlwwYTj3jBjUhzaiUqD/VUd7ngrg+FAuEC42EEgYjFtrxY5FGQinwCh5j8FzF/PAv6e2ZBtemAsVO76xZKaXn1BwJAwfw8WJcDZeDz58zQo1KtKOuTNvUnw2qZatNPYeOGfM2v0jG+ZCX4DAjOx0OAvzupiM9aXsULzG/KXouk47kqzX245KjgTwRXv6a1uutKdfR83AN/xRh/mFOjZQ6nMNqsxD6YgEnxDjct96GiTLIXti3+Fy1RIyBUAB2stVLr67LwAtymyoFljsDpdNPlXbJX1xD344JhNkw65n+SEDrqFDeIbIXJAf2QjH7kKAEXy7JLitW8frUXX/ESUgwOYoPPJHUChfqtpivwQg6Hsn+/Z0otdsT70kU5exR3c0Htlwi11lw21Fu+/4Keb3pYPviJ8j7/h+fmgn3X9TGr6syuBY1e85Uvqa/F/kvLtxWh97sm1Peimyzg0GOq86fUxqWcaZHSLyc3uDWnX4jqb0tWdAGdyWvMPujjVNhyrTQ3e4rXb/zxTf/Iqd85+oc/s37Zx/JFXOpPITXj0YYBZ/WdHyr9vs/pLy1T/v5cUX7OSfVbP0U/bxL0rrj6o5JUU2z/iJWtEH/cBwrVKV7quKHLmHB6oO+87WrikevuTy29L4ZU2s+1pzaqUbqjpn9F5+Rm8kGzpoObNszavVTKViW7FcKpEHu0comWu1z/m0/Q/XXBgkzfxQIQqGDjzxiSczfFsYtYiE7OAes9FYliITaLlhz8QHZ6ekf4i+qWP/k+Ut7mMw1DERGfh23/mk0KqNw5eCgWwaCMgE+k2inh0ew8GhOA7pIxUx9h8tM58wJ4Dmro/3THwi38BYiYxtKxjDB9C4ziYfDs8cqYvjc525U2/hY9LiZyR27kn9KTH+yjKqPABEfTudNaxA3HefvBDzG/mBfiPZ0tmRszDW2azz7Si90sbEGInlSHvXFyXX4I0SfnAgeEfunOOQjE1dxuE6dZgXPLgskrng4Ow74GA41HNlWxxv1qkAWf7SU+B11vecZeSP0FVuZdH3jDeOySZwQIAKIOQ4jHv6aM4hM8LNzSTA5fn0jSRXokXx7gH7HpvWad8ZwECxACMIHbO8Y3MUPrd9v3Bs4/qB66Hr3cLRY/eylM9Lj/wlNXmpih++iOZsk1LMjvsIh79i39yU9q+puvW6JndeUDO4qnp3T9X+ayoHf6Tm8HdMX/Xxv1W5/7LqnffN8LaXBBMlsUG5Hqgs3N7pfjS5pmR0S8mwlB/HS17Hy+l/nT2uqPNR7y94NxieCAT7b6u6+x1Nbn1D5Z2veXPyu6qitxW1dywfD4EMvUyQ5dQkDtGZZdU+4bmcUyv6uFXxuMRPJ52uVB+LVM21FSWxkmlfZfm8JXJDce17RaTGWXXTjBXHkeKoZQE8oL3ouF6pe/r+eE7vlsc0zR5U0nGEti3EqqRAiUuU7DaCOG77WmzCcag39jEfDM1KFNGINSnXMEqME0NjA2zZIdf2az1L9E2fnFOXc1LtluvMGdq4zlhcx4ARiMdYsXMDAufiQjwGZH16ZACRiPiF+8LpWTtfSApxP7zfDi/wBz+UOLD9UTj+TTcyYAbg86EwWvglijEuhgslZgoZ2JcdKhSibmzF4Fw4P5EuGPuTKtpnNOiel+iD65nnRT36hwf6xZm4zjU7Qe7lxcrA0Wnn6xLOT3SET7Ijg0DY2ed8Jl/6ic0T8oHoE6I/iPGGNvJDgwlzhn94YW6MDXmuOE/f0ZNIj3Ph+DgXqTVRlncCcMjLct5JW/pwO3n9K0daW6NCdkB/zDeQH90BfoAgbeZ8DgEE3EdOZAj0c48Ym8d+ODfjMuaLjvDwBY+57HCSt6QAhCQAPw7fu3edPR/f1mpkw3T6rbf+K/N1Qu3H/ivV7QekxVMqe8cVpS01lldzcCBt22JuNXbGkeLRW0qbt5WVLyobeF/jxhuq3r6lyJRee0PpjW8quvFVL08dUXfY+Pwzaf95NQODDfsj7lORDAyWk31WvWVp6SOK539V6fxfVbb4a1Lv0+alpUl9qKjcVXZ4W/Fdj3vnO4qu/76ia7/jjbjveYPuZWn8tlS8p7i6oThxfftH2V6XYgcYHm0/+LOez1mV9SOKM4+TP+b6a0qTSnFcyp6vyn7aOLuLeo8pW/qE+fmMprbNw3xJNaCSRWpsJxHgGLUtl0pxWAIQjTOLs20C5U+4dNohzylEfZ8q8T+2P7kDgWo4GUbGOWW6JGGQdlxhqETUee9mt91x7La0p/8FRxCcHkPBaIiiGApZgqt6dhbGpth8YpPqbDQUGcC6J5nryCj6TaLCXc4+PLY67XqARF467UVBdrLwmjJv0I09wduuDQDg/IDBxOfwDt8+DIaNcTKHmYPDJ3zTvhpa4Hck+qcdzux5DuJeME7WsIF32tIPQIjxQzyqZK6Lfr5NWzIJ+qsOFfY72KFHbjg/QLD/nPgijXB+QAD+INrCH8QxZB68ULUBeI44PiAwfJ3aCrrCUeGFbMAggqMjv4ki8R/HgGm/TDQoYnH/cp2HdbaYBwCAjhbNOyV6Y044NMc2MF4Iog+cN2zCMh51ujMg8BMR5s9yaeGTmu3lbFuP/DxY35EdIKI9T0UK8wYI9BwA0Om5eGp9R4HgGVmv+B7H67EBADnu/kB6+a8r6jyk9OP/TFr7uKKuI2d8Ut7w13gip+tytG97L0AhesrR3M/7pGKodDz2UwP36GfsumlZbpWKbkxVvZRp/MO+ine+rebuHyge/qnqyVt2HtsZdm3eqo6zjZVPiL8yNF224y34EfDSj0tO45t5z33eTts7qbi15EjdSAcjRbe3pJuvKobvHYPL3nd8/XX3736btpSd0Lh1QpPjZ7T3wC/o4OG/oPSBn1O+8pOK7dyV1/Wa9/ySp13XftbdUL56VvEJ7x0c+yXtzn1O17OP6HK8pn1P50Ht62PZth5ptvxExGM3doL4ULGI6kYO2b49fQlHdAATILDiK5xnLqGuy9w3Y58Q/TFiDAxnQOkYYHHHlfzhmo0jgIKr+4rUdQcYDYaw9ivSxl+V1n5VWvlZhbe+cLj8pITh0R7jN9hgXBAGQ4qaGwgwgFnqv8IkqBsc6IcKO9Qcww/XLQDZTsIcOYYZykP/U1rgOBKAwXxwLuYyZ+PF4FcQbpcWR05GPQAG5zQI9uqBoPCV2kM7HmP6evhKLY6/+Elt+unEZRviVv6IwnWnesE5GRfw9BzFfsPIEZz9BvYdAAFPJhk4AAAQAElEQVTGYmTq8HIPJX0zBtfhF13AM/KipA19UVIXQp7c83gFzmUK0dRO1DPCkzWtpJV6eS2cC1lv1qkG6XGFpz6AQABpr/HnLA+OZ7o1T/TFK9pEcrIJsgeAMQATbRnf7Qbtc+L3HagP+zg543HeNxhsNan6BgOie9/nvajRubgQIADI98zvqiM+eiczXPE5tiDmaD40uiG9/n9R1D4lnfu7Ht7O1/6Ecjtfbh/N2o2SVqUsixUrtZ1kmnoJUSelnaixJKTS/lAd+tgJQzXIlOy0lTlw5Nu1ouFISdVSOu2p5ClAEjnqDlS1VqX5T6heeELjTleH7ZGqdk88zk1W/4od9pel5U+5ziOatBc1yT1OW1J7SenwXcWDSw54zgIOrf+xg4IzoSKa1yDq6Dnz86eHZ/V683mViz8vrf6StPgTmiw/JbFheOyLano/pqrzpJqux+j+jPZbT+tKelovp7He6yybV+mMH4d+aPK+5g+8HNp9Q5NDP/Uoty0H86FF/2Nda9ll11SZYlNmaps8F3Gdc5+G1H9617MwinAOce4USUQwDJlrGCWK4Zg+OMcY7PDF2q/pcvtJvQjTx39VmqWP8x9VcBKAwkbzopl6puwKIjKhcAyBNf96XArDCPzgDKX5gY8ZlXbucA0GTPDPPBIfD01TyPMALCCcmvo4C4YLL0QuHJlrzGXWdwAWtyXaQmQaExvg+KrDiwcxMOL4pLo4BRtsbK71kxWFbAOj9fC2Uh2BpIEVIABEIGSII0cw7YrUhzfG5Rg+Ks+Xa/AGv+0zCn0jZ9rBb2Llckw9tzsXT4UDzdt5cCCcfyOqxDHXLwSHKzygAhiIPkPfXs9TMpbXjnJfijMNkmVnC5l4oxBwJpKzfgdAwrzcU5GtafYyz007Nve3XKLLQROrUORa0qSJXK8l5EWWADCsO8LD42nzvWqeqbhifjmHABClzj7hrW0ex7ekq95sazuQnP/bfrx2TionSiwqjboqk8ITa6Q6Ulm/oKzaUlVab2Uqm5OfAkjNakvlvJzel5p0x+JJmmqPXPuf1EuLxYfUzC370qKqXGrPX3BlR8yqrfm4Ubfad8pv42oNNVxwlN74i9Kx/8D0RaWO0ulCR2mvJfkzTXOVjdPSgXnYv6R6+PvS8Fnlo22tFbXO54X1taO4qS3nx3XY+qCG3t2/jV32vqBq7YKm67+owxN/Wfu9n9UbrQc8n1gfSQ71c8Wb+tLwmj5cXdeKHxVW/d9S3f9HqvpfVsp+U7OtWJ6ocHzbXwCCRU+0bUpMOK2fIshLKvGSCwK2MlG8MAAcBkOEMP67dy18T3y4qftrWIwvc18YTuesiPSFoyuOQcQIa87YiE1UweEorcywQWSBcv9ZA8BmnYl08chw3J8/GDFGotaGAsXdIwdgLI5Zs3NsQYd5+nZYysDP7JhMBt6ZAw4Iv1DiCpQ4k4FIZAPwjwyYO+CCo7J+h0Zew+Fk5kuM7RJjJ6rBI6C1EZXCeMOeAn2TCcAffTIOY7qdCsuwGsrbu7JFWJaWJyADuMInBA8zfumDtsjBsr0vC+7bSUMf1Dd4sFTKZQfwOJuO8vAGT6tRJeSJs+F0p+0Nfe8VBEBh3vlJhU1eAIHx4N8lzspfaEKfADQgABjg5JvWGZkATk72RlRng3HT43r4MB4lGcdVX8Pp36oysUHJ40lkdjYudDGZ2KAnOh9PhNPDa+6GOD/8C16QH/NHlmUhbf4PUn5M6dm/LsVr0kDe3CtUjyLp0PMfjJTuDy3b9xUXI8s5keh0TortAzE+sRyrtVgp5XgllhYfVjP/oJcWjyrPLyjNzinHEbMzKhX5/7FUFYqKxMuEOW9GzutwXDtLiKTM9tRecgZyXE1me0eO3UeU5r7ufQolrpM07qfU1CBWD3+oaPqclqq7esAZSpIkekWx/qTp6o1qTdvlhna1on51RlcOj+nfDlv6f+eVLh+OdDfeUjz6tuJr/0zTW39LuvVfK7rx20re/5aa959TdOtdJbu7SsY9xfL4WrNHAAAPeuaUBlLZp0S56mtObUREhnDSBacfOCqpcuL7CD12H1NJlqn6LnEOnlnjGFzDOcpdySUGiDFcxUAcAQYmYbj0Y6cYJMvB2dkgwukxDOrPFN93fdpgJB7JaWOi8AUWHBXBGkC0aB4p6Zd9B+bFnI67BSVzWzLvGA3OgxHVZtT8BXCzswino8QZmStGljraUBeH4kc7cH7myjxn7XFQ97Nhp8Jgz9uAN6JS7GWEVJ+2yMushP0U1w1j0jdz6JlBZMF+AmMyHrKEyAyozzU7YIiyHEOxlUl9dMI9OwBDhDG4f2+eODk6gNbt6AAAJXzy1OWC+bUZO+JkKoj2tKM/8xS+tIRcLbe+2nbWTAD5DOi2msTtcr3kVJmsDWCA0CFEFoTDoz/0DxhwrX+YSHe9HN+L/CQiDTqFpwtJYQAY60JciGOoFzkSe2I4f9/jHQGe7S/2/Jkn8hk41X3n/yO1rPCP/ZbKzmlH5VpxZUcr3Hi/8Xi7anY3pV1fGKUSfXViRfPuf9l1VowG6z62OuTn8Vr5sFPt04qDLTgqpraFjiN/mXtZUNqZGg29ubbTWlHROa7YZZJ4PN4zCGuLVFVsQ2yfU9S7IC1eUJSdU5I7S5g7J9nPsu5FKXLb6YGS8h2lky0db4bqRIWuJrVeiFJdL+fUVF0dJokOslSvdFM9l3b0fLWsH6ZrvrboeU40qt5VdMuPr7e+KW39nnT9ZSVbzmj2pLAx4iwh1qKFZsUKpeIsi97sWfVaj4i/4nScc67j8MufU0jVV71mdxqvlc+b6Y8pRInuByX7U6CJB+gbDfyMVgxm9NVtX9vzbit/Mmz7D8ULMPzWPJEmIHlqYdr5ZeFiRCh2puBgqHYgDNeqsoFkul9HkQ0u87VU7CSHv0IDUEGAFXODlh6VTprB0+aDcuVpr6c8D9L7zBHCl60NETUAqeCoZAc4NiAweEVhb6E6pKbCsoPHn+H6laNz6hF1MUA7Kt+D52exwm8XNHeO2gMOUOHzQytn9oIR6/7GMssdaeGJyGJZBNkm1lGU2UB9n75pSx8cz+4BKHbKI+b8L33BP+0AguyYSMVxvnnVwrnOJlOxJEAH5xM7WHxE/GgHoADgooPCuunnD4gNPtbn9MH7+jw+fLFsi/OrjuDojE1EHP83i0V9uVjQl6fz+nIxL57lU5+NPrIGdNU3kPOSz2A/Fs4vbOVAGpQ+9xQKLwmgnhrBD44PoJ6Np4J/+MM24C9kJ4CU2ymxvDxf3u7Tm/+l5L2l9EvPKHngtNKeHb9rp7RflzsjO0gl3XCj7cYR28/XvZXeuP/w4s28jeWBM5qeetCP3/yUp+M9HMu5rmzgjS0x2dOotmHXZrqMNCzaerWa00txRzdaqepopIVsoKy84Z1+A83kQIllmRqM5FS9iW138UPOKC5IbByu/ISilZ/3EwTbZmbgskw1sfMUu1qo93QinmjOvCXNWKumtXxfJ8zvqJo6Oyh15SDVHxgYXhwd0152Vp3eU0pTg1ghP+4spZHn2ZaS1TmVa6dVLD6hOET27lmpZcPLjE5db/LM2ZlxIK7jRBAAYMPkcRd/nZcU/UrrAwoRgfq52y7YyU54EMtflomu+9jzvq/ct33OG0j9P9L63h/p19O++K46Rhh273EeVyETC4q2gaJ4AKJvdMYYiBwhkjjCcLxtI3ITUYcyUJRJGAN8wTcgtmCgMv/CsY79osLXbhecJcA3BkMbHCg287SN3Ue5J5W7dm5byNDOisOGAe79Y8EHow3O6Ho4XeU2xU2FNJ82gATAEICEfgwW7BOwvgc8iOo4P9+2ZCzGBmjRQ8fyhDeukYbDHzLiGvzOeKQvshT4vceauD87Tpc0yE8FgMThrt7LvFp2LKqQ+uNMAMLZpBBAi7P1okY9R9uZ3Gdtidg4OY/xiP44/eYkUyj3DM63U116P9ez1zv68p0FfeXWvKiL45Peb3p89Mk57YIMnT3r0NzYMZVY5D5Ev9QrFAnCFnrmiWPf1sTXe/f4C0CJvaJP5MX8E+tybF288jekRTvvn/td6cwD0potbN49lCb7b2y1NLc88L7kYKt4aCeJHEXJxk7+FWn9z7u9A2OyEiJrUh64Yez1/5qiBUfu1cekpdO6kaxqs2xp25sGU+upLnaVDN/05uGb4heNFbld2wN3TqlJj6ls2mpaS2rmHla18JiqeYPMkm1y8cNS+4Smvl8BNAby+fKuPupjj6TEZTuulGe1BnVb9TDXYZmr8KZh5eXHa57XD9oGkLZt3hvv09ZE045ULpjtNaczJ+34608rXvs5AMDRnnfXcQachWjZOq3w6zAI0hMJwnVqXRgkMALSctI6lA+qB2cDPIKjub+uB3Kw0i2XOyYLVCwLPH8BCjtfV/hCidPn06NXtLLnFMVZgXAYb04QOfk1G8DhgtPRgPJWNoaL0Vyy8wMCZAGFr2O8G1EliHN+5aafGomYC04PgDFH5rf0GSvLBK8ABPdwNF4Zzi0c5gExdwinIsXftyHh6BDGhfPlixJLJNpbPvflwFgYH5kFoACROdCWdrRnuUDfAMNoT3IgCnsHcwZgy9lSkzWr8JiwsgBpR3/wDTgzJmBFnwAORD3G5fjQGQslHXk8nIn1N3sqrNU5J4oiWxyJc46pPpMnDsf4yBS50/bZquOIvqDfnCzqNx3hr9jhi5uR0G/xvks/CJE3te/TD92jgb+4FGnzbqZLh7mwITKArUlqO/D9iYn5t11apET4FTt2HjXiG5O+GoDIbhvONx0Zob6DwswGBnFPIYtFDzRAhugfOU0s3+d/TZo/q+Znvcl20sBqP0zyjnSQmfdMke00PpR35N34IFI8NTMt28P8n1O29OftpJ9QbbuIk3lFiT0pe1BJ72nFc7+mvYXP6a25R7SZtITpP1JXOmm/yapCGryvaHJDcW10iSMp9toi3VDUekDZ/ClFdvzI0b/uPqkyN5hkD0sGGkWp4ipTYsbqyVW1ptd1zhuBqwbPkTJNokSTcqJB91DlQq1H60QPZZU+aGDIcqkpF7U3Z7hIP6x07kHlK5nSYw/p6GnE57wE+bTS3scNALzJRkp/4t9ReByHgf2oM+THJIRqYc6EjuAhjAYEJm2X7wcHSJ3Ko0zLXDs6UrDtV5xDN33tXV9gKXDrK9KtL0s3/7/S7X/pNNDK4SunrK3tdKebPZ1PCmEQbiWUjdFQFopEZFq145PCwsfsGobTd2bAzvNmbmX72XPIdHpPKBgJjpR5XlDuzCffUJgDCmcezJlrhZkdbpo/jw6AORsLkd2nYa6077j/xU9asJ+TyCzWf0Oby7+ozcWf1WDuwwq/lEwdDDLzmDitHVKUcaaw90GquWbHR86MW+5K3AMgAAqOaQNvADWPThkz6cLJEVEXMCGr4Pjo6tG/6aJu2lmQCSAKcSNXEzKnlkvO0Sdlz+c4f6/2hD02AQCa1gAAEABJREFU9ZA17f5gOudoPqfnDtsKDv++WziC6l2XOD/liz6GcP7nfUz5pkvIEXewH2swiiWbgW3ZMvK93OQHJL2lWheTcaANL/vQbeFbs09hvXMMryw9CEZbNn50HnRjx+N+2EBFZjM53/lj6ZlfUDTnbNd7Alp4yD15OeCd/WbiclwpKiz2w0TCTsdOSZLanmR0yk+odlCctOycHeu0/Zjq7gPS/BM61KO626zr+iTXqBjpRLyvM9rV/MQGUw0UmZ/IjivLsUpXNcrOaISjd81Hz7bD2r/tjDt9SE20INWlxPcVDl/zJp2FObLQhleUFNfVivx4UaWxodJCdaBm53U9OnlHT7QGejIaar264+Tmpj7sCXxknKiXW6Cdx+zsn1S08Au20V+SVj+lZtFA0/LYzXkDgKNgv/WwXoyO60UzwbNaYYg4w8xgbWibRh4MgM2dzTp1mpMIw0AR4j+Mjmjkta9mjm8Zckuz0rLU0FcQ8HXv+FxzJvCuHf/qs9KWI5ajv3D+nW9Izg7k1HbDDs4vyZ6NC+HkyhRKDPSs10MYSD65oZXifbHDTfqKsXoUYRTUExGYC6nBaeb8npPsGGG9SMl8AQPLI8yf+9WhZD2ygywymsqdEGVxSh+GtiiSdH3xk3ouv6DfnK7qHxWLgb467Yk174DoFNtZE6/H6Bd+CoMLBgo4AMDsqZCN2FDEdcZhDHibEeAAf7ShDpQ4ZHLfhiZ0ANEW3cEXoOG59Q0A6GrDTnUuLgSwBvIxckWXhcebVx3ki+wK8ztIj4eI3Teg+rb1Hqu/bSchk3vfV9AlekVOXt3oVV97x/S26T3TNdMtE/epO/bxwGTfsvVJZl/GRRmD5SCOvtApuoW/XrXjy3ZQNxkoEnz60DzlIovYbFJNuI6ukCn2hww4hqa2M86R+R3b2+/bEToPSR/zcqCzoSqpVFWlMzAzhH7HLdWDRpOxde8AVBbP2SnvqkhzTbJTKtsfUm2ZlllbarcULTTKcqlnJ1+LpbW81lzqaO9HbHWzKzW5FJnrbN6Yv6G495Aajz9NNnxvUdMkVWnZFk2hJuqrLt/S9PA5TfftA8M/VXP4rpcQ1wwkO6rjgfkdaTE51Ep1Xe1do+zdd/SpnUIf7/b06W6uz85LvxxNtNTZVqFbatprKjtzXl70pMXT0sJFNc4gp601j23AY/ecNB407TeJcO4QJQGB1NrBIG1cgyYSaTeIyyOewucYDiT+Q8heq2hkw97zBRzdMsVhA9lmgsKnvseH0rrRzFBu+SK/o9d3GOlbUbwI4yXB6eqm+AWbi8lE5+Kp2AX+QjoUX6Lheg5oABbQ/vPiFVt+Uow3CDGiXumQYyBRuavgWI7uhaNxX1ag/B/O4iJ8mC/ECfOhhAw6YQ7MpzDj3IO458hAdoEcAUdeZ6XkURhr5asGzoEVLI8bxscQMUpKxiIrwfnJHthUnfe6jfU+QBF3rSFTZg/h3I4sUwCUyEzR3udBX4teO9owA6hxnXmFNid1pek6dY6FY/EDociOX+RFnoDrjyXjcI/7K1Ftw4mEPeBgLPXC05g6D2C2OfW46Apnp0SHfQsCnbPEu+1ji1ron3OfquIfEzbg6ajlY65ZBez1XMwnWu+VOtudOvJPtBpx03X8YYOvsINjm9gcJTIl6pMJuormzXMAY06QK/Jl3yXYow1sfFVCd4w9sG19wyAAcH/p36g5cUaZA7tOltKCnXVjrOmDUuJD9Z93InFDzcG2stFU++brlXqiu9Ex5a0zmhSVlvbf0unyPX0ovaWPppVOTydqbz+r6s5XFe+94WjuDDLxenzuY9qa/7BejTd0Z1opiw5VqVRm/aX1UHPK1cSrmpj/tNwV32EobWNRcaBiaVlV01bleT2dH+izoxsq+gYmNtX3/9RjfEOfqV/TX0329UXbezp63k8lrqlzYMg0v83Uzh+v66DlsvWIXhif1rXxcV3KhopRMms7COfnhRUcPaTEjgCGLSnOBMqiAJRBiVGjDGQeCOMz8wLhoTpcNbK6RPEtl23Thsm4ItuR7Esa+pz6s+MDn4d+rDTSWTv22fquMFwM9TPJSAAAfzpLLCMgdtJ5nRZHR9k8vjs0kLitABP2HEY2BAuavYGvTbshegT+GWt6V2FXnxKy4IOzps4Y5s3Psgl+XVgQNiaY9QnZhBUozz2k2E5FMUzfERF0PlgdZ9IgWL2P6RvnzOzURHKc3SDAUuXF+JTIxHiBqFj+gsKSYvGTEqAASLjuID0ugEXsFeDo7lL0BWCzv+G+0JcYBydwdoT8zsWFnkpHejra1unJ61qZvKsVKwun52Wqs0mhGZgf6TdyMMjEfsEM1MK4Ox5wz2SRCWe/6eNbJs7R44x8KegY3SNDZ6Oy/YlzCPtwxKQatGon3ohLwQNZHPLDDi9VuaC+QRSbu+nss+9ABcEnAelS1RJ7FLIexNOo3EaGTKzv8MU1NmLhGdti3NsGgd8yCCydVfrv/Z50ypHR6tCa9Wo+s/lUScvpeFSpNd1UVF1Vo1v+f6xXPNZLdU8HScubcJUKb85peEetYV9Ruau67Gtc7NlZB57WocrjH7QDP6Ybzh5eq7q66iHcq5QuaJwv6gfWwrNRRy810oH3HbJ0XdHiWcVev6fNadW9T6i1+JNKe59S0pzUZGKA0q7q5NB+WUm1kbh5S9XksvLxW0q331A+vKGy2lS/a/DSSFk8VRJNNV9Ntd2M9O2o0O95zG81xxUjOOiSBY2AC6Mtgg2IiiABARsTCkIpKIgSZeUWS0BfnAZjS7oKSp+X5MNAOP3M+Rd9HeI+1zAI6lGHaxD3MWzI1RW7gsc/50mQBfAtui+mRg2cPji6d+dn43PO9UNfm9xQeGyH4wMGgENd0GMgeIeCo7v/o/fu3Ya2xR2F6zg3jw9XzZQ/YT7zmQRvEPedTWw6ykPIZSWqtWLD4a06DLmwPNn0gkKkxlEXPynxNMLlZvejAYxm8qcfoi7Lhy9Hj+u57qf1Yufjerb9Y/pa66PiOtkFZXj0VVkWzF/+z7wE4PahuIYsyKT2vqvzw+/qrFNL7T7rZY0dgNLX+RuKp+u7YsOVR5b8EhPUixr17XRHDhf7ONHWNJUxQ5p4ABuycKhtH+NcOD7nOHfha5UpN62b7FRC3+iXetzj3Lf49CyzdS9NsDvmf8lOxtIJ4Onb2QvLEF0hXzIW6kPr3vDC/ri/ZWDg1415ShVkS4THdggIh2YWoILg0SLTu5bBPz0CAf0F7z2dOS2daNSsJHbAk143n1TtwGcP8+dArWigNtNP2nb+nqaR600GqhtPfjpUVE2U2EYj8xQ3kWLzLANamT2mTT2sl6t1ve5N02tVW2/b2a9atm/5icHbUVebda4ds1hOYzV2yknnSU1Wf0I6/jnFq5/VoHVR+/U53anWLfquslZXUdtCbXsfIjkvJR9QUp2RvOSbLD6uavm8Eo+5cnDSK5B1lcmq59B2ME616w3Kt6NI3yxj/f6opbjvqCX/h+EiYAR9oDikjAEEokxEGAROHdaQKAEjJ8WG1Jh7DBHKqe8OZwrGyc2nDMpyJiSiqXckhUMlrgfyco9y3QcL3pxgnUt0BcXp2zwwPlHqQjwRBioc3M2VOkr7fjB4nBy0p4TgByUmXYWo6Lor9YEAEvrryZZs1A5tAYkdr7v8iDKAAX0z/gIpuXla8iYdayg2SL2GEpGGCO6xB1Y41enzSDa1KAHUvhXNkmCzznQl8qS9zh949/XF/Ly+qoeEs1+xAfRt6FtNGtLsr3qjjefmlH93vKJ/MFnWPy4WxfE/nCzpK9P5EPGuZDZaoh7zZB4AF45P6lsdStM7EsAMEOzY4KFtG3v/DyXmedfHZFBcBxCoG8CQcC7LudKqwWwlqp2aRsoTW65FGYAwloQju9C+//FQodz1cW1CtyddoldPW7mPx6ahyeZCcnQ6m7r/2rfcry/zfQIy0qM3C7u2wUjIFFo3H2QrkKv6Xhw2gbnHOXTZwEH7IGc7Q7BfbsAPpU1TjA9x7RXL5P9xDwR+6fcdrU+r6LbUdGyw7YdUZcua5qdsOzhQSw/VjZ7QVGfjkZbLkTQcKos7Ujon5T1N8o7qdFl5fka5gb5x+6pZ1WvW74t27t2yo5GPr9SlflhK1ybzWjlsdLxIlCSRrs6XeqGDnZzR7eQpHS79tMqFs7qiBb0Y2Taylq6nq9rTwxobFHTs89Lxn9fe0sf1vbmH9PV4Uc9H63o3eVB3u49oZ/EhTRw8UjbBFz4udR/Tcryqx+t5HTNglk3tPYmoFk7MX42ZvQCi2X/poiefWdFD9W3IAxs6aAtIgL4InzQtRGmcLHJd2sb+p21C+Q+4tF/rtC2HctV95tzwdcDAp+r5eME3GQ/nspOE3XPO6dNGyVhkAWwMCSdnvMSNcQDqQYCFuwqK55y2nBOpM4+JQzgjWB+9qovFZYVvC443FdJlNo8Onve11xQeUbpeADb6IJpYoQChcls1/EP3xoMn1rI4Cnyu2lgnijSwzHD8WUR7zgZAtvVMOSdekuEY+R2BQCaWJjxmI/I9U3aDo3912At1qf+1STc4/qUqF6ByyQYvwBIZMA+iPc7OPDkHDIiAzAWAw8lv2Pnf8Ybre9+Vrv62wtOXW96IpR0yoJ3lDcAzF/SN3rGPdUe04Pyo2eoUER3HTixknLvvkghbuKQONkA97rd8Dcd3IZ/n3Uartj36XLG8+k2ifp1ocBiHlJ8u6HpetbhPNgX4F/fkGmRrwCxsk7maIOvCfXN9233dtwH0xctuNi+tuMKMr8rHE9P374HAwlklT/++ksUPOVa4YrKqJrGBxrGmaTBQzU8SPTY91MN1X1E0ktKWknRDhce47k2197SobUdwdT4kzV+UWucUtxLFWaQsLZXFhTLPuVauftTWjain5+NMPzSAbMZd9Sex+IGsS9bzN+IT+mrrAf2gOaZX1dHbnbZeyVJ9vTCNl/Vm8gHVziD3Fx7V5XhJ3ylTfdVpxL8at/Xfjub0T6NF/cOoq9+qF/R6/rhuzl/Qbu+03m2kbjnVWj3SamuqmGh4Li6EkAeKhSIsFhWKFCJjNZTMZE9u6RsHNmqEzFqXfQPeBdjMHImIhjgajmH5ycApB04heL4WzDq294RC+ux+gjN17MBzmTRvK4lcpktikyuksfSX2WmpWw+V26hXNFZwWh+HFJ1ozFqYMambezCu0ZZrMxCwQYt5UJI58PINzgDhJNzDmYmA+3YO7gMG7EHQJvBg641zy+SOAmDArzdHhdPYuZ5SXxeTsdbjSoABIJBbZrMUGqMkOvH8/B9PFu3cPX2lmBeRHllyD1k+M57TlWmmrZupdNMDH5j2TJQuZDbQETroo4vERprMSfByz3mpFnhkPlxjPvB5x/si7/ru26aXTMZAXRp6nBckZMF8kU+5K5wfm3AtkRniaOwVCKfG8dd8h82zEy45j13+6KfyCTwPXHIPZ72oPOIAABAASURBVKOt1Wwz07lkqvPJRET2gS9gbzi5bArrBhpLWoWbsuFMmr8RVZrYJuGDecMT8j1wW0razLID6twHb2wA27CYZHML5H5V+x/4gqe7BoGv/IJ4RJh+5L+zDRLxx4os32x41fY/UpOZoyzVfFaoFVkh0VhT767zAt2d9LjekZ1y2tXlYlFv+1HfcP6DipwldoqhnqoK/aR97NH20PuME83F0p6B68+agb4xSvSVqq3fVddPNjLtx7FutHK92mR6dbfR74x7+tPxvF43KHx/WOkPxlP9QdLSt6MF/WC6pHeKNb07WtIb40U9Wyzrt6I1/ZPqQf2TwxP6p3eO6ctVpe9XXV0tOsIGt5OhllpjPZIU+lBTKCatJgNYiWqB9IWikFrlssPPUkkb18DXqcPaH6UQfSA2YTBeGY1EJOqclU44XX7AmuSV267BgXQ+suZTO3ji6zgcjkWJo8a+hgOWzh+5bsCxeuxsdyU7vzBKDHnfERpD5ph69InTkwnQnr5aHo8x6ICSOhgB/RAJaUu0430DyqGdgrbUgX8rJ4xJvbGVz9jwSXuO6ePQWQL3ucY9+PYxBkiUQp4cw8K5pNBZGzsG23dk+p6V/bVRV5u3M10xPVe0Q1QP2cCeZYTTQxO3xolql3x8i0JcGysYC1+SCjvhzBGZUWYGzWROAWg5R07FnsLTGfp9z70AAG+5BAQ45nHejoFvBgKeC+C/apsI3w2ICztrIYCNuYmA6GFEdjcDAZZ3AD8ONXXf8H3oEhBgLjgfWQDzcJ31qAzOj+P2VGvFDo6TXzQo8Jo417FF93DfHlvYpC+suy68YI+rPqYesoU4hgbyYMgksW0hE/QbuzG89V1ahkpcwper6JZB4A9/QWr7EcBjf9t2N1LGG3/TSklUm0NPpLylvLmluLqjpth3nUh1Mq++N9S2qlzvV7G+b8f+4yjV64yXGiXH+zo23dPHDRof9uPBhz2/NdfJykre39eul0HbPh+MI82Nap3yeKuxl1ypdM38fbfu6JuHmf500NalSUdXlemtJNU3HPH/5aitl+uevpt09HUbxotFrc0tadt03XN8v7SNjZd1u1pQVed6tK70iWZPP5Me6heykf7dJPYegwWIcQZDsjw2vTYgLb3kBlukMgsfU9Fy2ut7KAnKrQgAAcCgHW2ISCEqJ5ZmfI+qocI1HEz3/jOYiDff+KuMRrMQmbnFdUrqErkw3BnhdN6w0t63JY6hsVN3ojd16nvj0J5jgAuiH/gBIOAJh6B/2uHERHlK2pHiQxgL59Slb+qODQTlrjT0mOFRpUvaMT/6p50VXjRRcBRAct0GjuPjQGywsSdQuN+bBgEXsr4McD4yxm1ez7R12xq3n8pTIcpbzwpkOxYOh+PgSNwfSGzIBT2xDPDYIWsiw7pPT+o+COS2cgzfw4VxD6QJzHBtRu6T9y6CfJGdifcqcDTAjCxx3bbC3AJfVrHcbaAT7hgwcOB0IJOMP74ijcO/CnWO+Zh6BonwyC+eCpngwCtRLWzKNQIQUOLsXIM4hyaKwn0eYfLlILKUm7ZXllAsny5XuZAJdbkXsiB0yAVo4n8GJstcyLrlY+aBfGMfv2sQ+NoRCDTn/56UeyL5GUWxIWpw2551WTp4Q9nwuqLRvrJJpUPVGkxrjapae02jN5uJnrMNvuk0uyxiFXmpIt1THPf1kHfgHy8bPTCN9LAB6seyRX3WGcWn1ehcFGvOKXm3NdRJR+bjVaTcALadx3rd/V6KI223LfCkq6GXCpe8b/DH8ZL+YSU9M8n07l3bz46zlJtS4vlFN6dKrw90ZTfRCwamd9qlFO9r+fAd9fZf11q5qUfau4oRHjvKlJveqCKis1b9g+mcvlrO6dlqQeywWjwqFDlLiEPpoQRwYBREhV5xXWHzDGfBORE8To6zEjkL77ATvcPLGe4NQz5wSXSywOTJhvU1jufLwRBxPto7xRbRetc72Ntew5LSErkZA6K+BSMcvXLHjDGxk9IvwBLuWdOUAAAl9xgL54HIJOCBe7Hr0ifX6I/xh29LRlW5e2FEtIeo63ZEHOQh949MztnAcXxKDJZHmBgt56et6JV1aw6nqD0QfVo8DgkS6TQEC9a3KBPX4TP1PxBysz1i/OwFhL/n17PDQyy1WAKxj3LvSQPvKajnwejPhbw0a+GMEP272+Cs6KLcVciAKA2gROWzSaHTcakLycSlGYA/eBq64Z7Jl5S5XLpHdvLAt081u9f2idutLFVCDjg/8mIOA9sV0Zvl5VXbIJuhpKvYYwgsbortuRCZAaBE2y3vGfCOAjLA8clEZ/VDYEF3EHZE49j/wO/EJR/zIzIXeIOsEr1uEPjXv6Co85B0/u9rtJhpmNXKiltS8qbKw1el3Zek6Q9V6K7aTse78Vj7caNrcU+DqK0q6qqMWkpte3m0rLzKLNOposP39OD0VX24dVs/F/X1t5Lr+l9FQ/2N3qF+Kr6rc61Gj7RyPVXu6y8m+/orjtQfr/f1oblIe96A3LTerzl7xPnfGSZ6+W6j528v6sqNWjpoSduelA/Tdq3GYF2WPeV32vrng0h/vHdKL04eUD3vlG1uSVVnVZteWsT/8WhNX5n2dNmR5FKVi+e+pKlfmc4LUEC4CBZguOz7KGjgtVHhsXpqtOqBSHPvf//fRqOhIWh3Kg1daWAicuJA3Bv7Iut+UBfj82lQFs5oR3JtC8sXOa9cFu4L8MDpd19XiFJTrt2xElwCAB1bNAbfddn2EgDCeSGu0Rcd0x/HOC27xDgMSxYAgDZz3qPAgdj0YzkBP3Zo8c1GiLlgPBjKrK98TexnEHGCXKI87KMUNupgrM2eVpw6XkgK8Tf7v5QNBCDwTcj1VilhgMjBNhKcxVOGVXHNRrmelcLgwzX+4f6BD/rSFSM/Swc2DC+nZ1QwH/ZEFvyYkXLxKYXNVObGnE6404+67SfukcUlIjegsOJrc76Q2ouRKeS5Mwd0fJT5uTvrXLHrwi9yGPsYnlyIPix+8ehvzhf8KF2LLpGZzUGuj5zoy1eFLWFvl217OP+mozkZ5VWXODb2GIBBseum2jQ4XKnzUB4BR6yB7wW5W94rka3fHdMmbAL6GECmCITDL/sImcMn+1TeNhLzhz+awysg8K9+QSxpOyf/I82VbjTNpTLR1JHZSCDZjtI40rBJTZHadtDjdW1dV1pyerVUW0je0Z9mHRX5vKo413S6q3JoABl8U8Xh1/0Q4dv6UPG+LuiuPmpnv9js+qnAO+o5uD1avqNPxDf1advg443UdVYgZxO7qTOOvUbR1UzL72SKr8qP8hJYU5iHQX2y0KiMjdCFFJ58D6f679Kp/m7V0T8oH9J/E5/X3z94UH9nv+e2VxNt7aVC2OxA87yaNHXbTk7knwm3sIChTSsHtN20Mga+hoEQHYJjyv8lXf/jD8LMXFoOKF48i50ZCnWoZh5dQ+I6DlXuKSgu9k1PPCgP559lFPTJdRyb3e/E1oWjZtZg+4zCozkcGMIZMHyjcBiDPhk3yoRiw54FoEHKHEpH0KWnFRyG9+1xIsDBTqCpe8DQXYSPuwigxT0evZlv5JSrETIrQiWJ83Do+7kVyDnZAfLiiQuRsGeFytPQvGviNMjLlGeNcHza+I7l4n+REzKY+BgQcFACpNkL4MkBOoQPIRN49yaUwtwMbADe+m9ID5rO/qx0zjLDCR51Xyc9IX76DBmykcu8zHMAdWc/OBYRl3lRBp4dcAQvEPJJ3I/VFuYBAOBcD/oa15Hdro9dD+eEV4CL4MLOP3wDZsUwCk8BNgeZsENsjHqXq1zPOBtlk5RgxPKUfghKkyYSPJGFYouUZ2NzWiEsj5lauC0vYSkzM4jDOwjqMd+zCALQxj7mg0xtgqLp284E/q1BoLUiHfsxaW5BTXte8ZwntvwRTQ2ug+4n9NI01m4S6Vxa6SejQh9PCj2ap8riTJtNpduO/ofqKY6WnPSnzgoOpOq2svq28mZbteuPo1J1lij2YzlN7hpkNjWJNtWaXtcv5bv6C61Kv5JVOhcdaj618l23yWLtWweRpCbLwmolM3bny7Vai5GShcwk5dZPeydTdrOtb+0s6L8YHtN/dLiq//P2vP7Fja7MvSQH0mIvCkCwNUyFEa1GtRDoSlxp3Qy6lra9fs2jRqA4htlTo/OeQF5au0RlKuGc7O4v+wRyFPORNPG/CJYS44oyeXQJ4xj4Hr8mxFKBe7UrosDZOXWhtttgyEQzDJvoHncV3gVIrej8mNivKDBkIiDRmb4gD3Hf8XH0ZT9DpQ8MHgChBDAADzIKjumT8dy1PDRdBEr8rxUcQI++k64KgyFGuW3g3Lactl0GMEjmxLiX67mwPsWAMehNRw73ovWoUujb01DPV2yU+UojMgSWEGQO6AKZh3rwYZsU9a1cfsiT/nAKHIYI6l4U1v/MCeNnfsx18TMSILBqw0YGD3izlhedAEHkyJxqeyk6YBlF9uX5rcCjO81Nqz5mo6636sHnfQHZzPiBJ849ZXEN/XMOz+jYq7LBbhwyF5wZBx4oVuE1sZzRBLLq3auYF3OavfT0de+wc8xcIebZt4wh9l5YUpyLC7FcYdki5mC9hKdK6BHChhbM0DEz2vIoq49KnHsqAeQ9dVkd9+X8rkHgez9vWXpCJz+nabasqHVCde+C3sqe0PPNWafVmQ4stwcsl0ebPXWzfVWtVLebtl7wI81rZaQ9B80owTsdpDofVt15Sk3rKaXpx1X4uf6g6qk0RdOW5D2CMh5JxR0lO9e0Pv6efi7b0l/plOId/4/GE214CqnBtTo7VfVwo+bUVK3lSqe6Ez3gHf75jq+vFKoMxEOD3diYFXWk25G0f9XT+Ybn/vxE3bcaS59JQ31fRPgmBIrSVwwCRKpVT45oRMQ6F0/FLi2bWwide+wYu/XRh+iBweFAUAfI9a3Y5L61d6+sPChgwLWxr/k09MMyAef3JTltoghEvxzg3HxfnggXW5FcC3sLRjEruO91IRGFH6wIG2PUA5QwANr2ntBW96I2ux9Vwd8TJFNwNjHwo5zwNeLuBYVn69QP87DSeEchYyBTz4SRsJSpDhUyAY9L2opzz6Jay+DomgFM2UchkvHIj/0WiMiNgQ8UiR/jDA5lp1lZqMQSgT0DQOCLTg2JaGfiUitrHtgAEVI9rzzE9M3XTQMOTkFmRirdV1t8X2CQLEvMI4CQ58FckQXACEByDnF/JmsbszyfoAtAoNwVxzgVAQE7+FI2EHydfshKs7iEiiF4AhTu8aXaEjDLwbnQ84HPbx3RwM7B3JFbiLjuSthD7Pv32vDDIMgUuT132BbyAlRdQ9hoPgtGLieWIzYJOBG0QhaEvrERaGY/pQ0Q+2rBsHuitEMF8LX8g2yRMXNIfJ8vEL3816RsUdnxP6c8amkcpXqtjvSdYl8367bGVara53ccwV8zHy95LleKXH0t6Eaa6k4ca8syvZqG5bOZAAAQAElEQVSf0g86H9H32p/SpfQj2oof017U1tBySqpSMXxpqFa0r2x8zd56SdX2d9SbXNKH2rv6eC/Rx9JIn4yH+mx7oM/OH+gzS/u62JvoyW6jD6WxnogTfSCp9bgzhcfaB3rA9rrcMRjkVoCXKfkdae2t0mhQa5hnBoB5T5KJQq7jMyHYq0atTRNGdbXOxLPY894EQsgYArvB1Nu28YmoAdqmlmTrpBQiNG/Q+ZFgdowupYGLiQkjsK/KetC98dT2dchCEv1A9EVbSpRH3TiToNRoyvXcFhfOPS51IHeF8+U44KwfSl+HT7Ib3jgDJJ4r2+LXer+mDRGRWAKxsRQcgPq0C+PYWDxEMJLENyCzEuqZZ6L/pmW0aXm9Vefi3LU85UgYMG+24fTPVW1dGbph3+LYtlFM0gAQZAEY7tOdkSjZKwAE+P7DWQPuhaQQjrcSOSvrWXlWqlnW6eNTcQ/nZEz0dNnr6aP0ORX88OMtYVljh39Ry4LUceSDyApwAOTsecAzMhJybHl9gONglCYCAoBPVgJfv54P9L/O9/WlxYF6H7IFW9Vyk0AWl4eSWu7R0w369eH9T1fiRaD759X9I8ldBcAgKOxIxd1IBb8z4N3tgbOHo7llQW6APYCATgGEVcsnB5Td3YDBmVfQn22QuTDHxINDnGOnBAjeU2EZ5H0/5Hqf3EyJJ9D/E+mV/52i3Ahx4qeVxG3tNrnu2H1uxUi+UdegsNBa1IojeuTHb8NqorhtXaWZbjelXvL5N+0rf6AF/XHT0/eU6LW01LtNqmHsNX1uJ41Htm8/AmwiTcpDH++oqm34h1d1otzSJ9qRPptE+ul6oM8bBJ5OpX83kj6pSMctw7QplZiWo0hPJI1+Oqv0UHeoB6NC7cZC2bEsLdObfqrQqjtSV54BAIBBQZ6f+dJgFGvThopTYLhs1IRNF6dcOFbuvvhwbdOGL1JxIgvChkibbXDhOsZUu3ZmYgwcPfGxUTIAAPdin5sZoTAosbfRD+RbIcpyf3bOtZgOfZAaDBhjamjzo8L16TXhKL5z9KGNDTikhOWuSKWD4VgZ8E5kZsOJcrNOxTsOR1HTA2IwtCdCYjQMadaEYXOP6/f4KKwEaMPLJdJSnBFwJCMAbACC8E06gJC535s3js63GvmCE1GfczKsCwZbsi2c7nxS6LT7BXR7asQrtABFcMZkJO6jF/hnHObDOhtAu2RAIANBl4DDpvUVMgP4B7iJiMgv8XxjE/NFlwBDbg/gugmwB6jOJlM9pb74MtZv5Pv6903/p1ZfX1gdSg9Y5E45dcKl40AonT0LvbPxZryWbYwlDsB1xnOiTyFT7AL5uqmQDzbiLvW+L/DykgFAV6T+jUQv9lt6btxW4Q056AgUUl21/sh8AAV0EdL/eQcibMpZXghMzA1inhD3yIKWvP+z8Kh0zHM+/oTEz+KxPMK2AYmpI9fb/7WUL9k8HlNcz6lSW8updCYea6Pe1CPFZf18eUO/luzrk9m+LqQ7esQOmfgx4bt+bPdKmeutaawbk6l26qn2k1qTak7z6mhNsZ1XUsTZSbXqVcmbhzkANHpX6f5LenT0nj5V39HnO7v65NxYZ5JIu5bZNQPIm95jumKHuh6PdRBPFdn55713cKGoVceJRuOuOk4qxN896FRKHoyUWUexUExXR/+NXcQmovNtR6kbcYiMV200ZAIAAQaNs7B+27TASWW/Vi0qCBdhIlwbjDlwR/c+c76/4UEwDK9HgsJ9CgKFY5TPC0MogqjkND2k7/ST2sHnvFaF2Jhjgw5DLe7q/hgcH76u8Ohw/7taH76o9WpLwelxfvk/DJ19Ci8xcCoMj3XkpueGoxJFVqJKODApb4iEbhYeiRFVcJgVM80+ROIbOM3YCypvUPIV5IvJWGRHOGMwPlfBEAHJgZXbN+Bo4otTU22q5GhRCT4u2NlPW2k4eK5GK/HR9RWNdV67wtFJu8kGqBOWA+aVzUTmAt+hXVSLsYmGAAFAt2kdbTnKcA3wC3UjwoGO/kutG5wd0A5LNjsBskaXGH73g6Ee/QMCbGaGx72DV3R2uqkAXOk4lPApd6cNNwEIyAou+BhguKf7s85a+EIXYIe8+IYigCZAInPdoQn5HLg8NPVNt0wWtTbvlTwy5ZpNQI5oLCcAPICPzcJLVS6yO74GXeD47Pes/IzCz8Dh6F0zFrJH65N58vRn+XMS9xY/KZHFtr1koh4Agk1SJ7FT3n1OcZLrl44tarlT65NRTx9x5I6H31e99a91dveP9Uvx+/qlfKBPFAM9UVdarROVzYKGpqjqqDuNNTfN1FZX42iqNBora3al2pOO7IBxR0WcqU597KVmPXhH1cEPVB78UCvVe3q8u6Mn21OdGhW6rFSbTaZR1fa9rh50ueHovlhm6paRxZrqHfdT325UA6YeW852ig+VyteHisOO7kTS0MQH4WOkBz6BfB3nR8DB2cuuON9sUm2ZwnGd6n5aifEAAjhI7Y4QZHBsI/GJX5WOe/Ntw8+ieFvw9GmJLwCtG3GpR1uMjmOUQD8IHwWiHO7jiET74WsKu9ScY8SUOLgNU7vPSjw2PHQd6rGWJZWCJzstjoMzeIaaOHJzvBrdczo7EddlBQSAMWAEQGCMysLgZsv/TEz0x5jerMQZcAAcDEelz5nTAARsagUZI1OLxboXjowDU8+9hQ/tcFacLYCQ++eXkbjO0ms9KsUxVJh3MhbAZcV8n4sLQQAIQBHqG0zgiWucnzPQhPGCfI9JOH3LegAEOM59LbZjJHMKGRnzNjFWYDCyl+I0vuZQqJ4lSP9kBmeTQjgz+xnry6XWj5tO2dAeaHThZKGneyMBlLNsBuBbt9zJBnp2JiFXDx0yAER92yPOHH3PxzdNb5p2TJxzDzIQXPGTAx5ds19AtoNdEqSw2cuZHX7B9ocdZvfmR3lvDkHXzBtbI8Bgd9yfgeKiQQH7c7kVrevVvbtaThL9h4sdfVB31XbU1WTkTbtXVd39x4pe/d8ruvL3pK1/peTOH+tDvbf0i3N39dP1WA8nU/VaE6Vxqdu2oaXWgU6oUFy0VSYPa7x8UdP2cbWTQ2n/BY2L76jxPkBy539Ueu2/13T/z9RMBpof5rodTbRb1Xp1lOq9JNYd28BhFKnXjHTBewQP13e1nvR1ummpPYrUIOP1SDqdqP1grKedQcUDp/vBMKcWamLiM+9/QGxK63sWSTYdLXF6EBbBEt2O7mXCyAWqEjFAXZCTSL5sZF37Fen4r0uUJ1zOfn4Mx+aHMCj5LjuCtyLYyQ/GN+sDpXQcmTDQdFHBIcebdvJXjkAAR0y68oLR577u56jhCz2AwcEL0gTL8Zz4JHPCeVZteAABDkjUJyJxHByPMVJnHqWtzIARdvvpgzEABkDScgkAQR1eVvJGZG/ynnAwiH4Yp6VG200sDT34HVNlMqv5fCOivs/CevaSU3WiNiUODQiIeZmXwjyToUDUR+bIm/0KDH0TAPYNnJyoCn0xPXRUHpmGYvN2XrWYM45MW7UcpnH0yBPxGEHezI95x7nC2MzNAFREPnf/8BR4mLXxNT4AGXO56EyGY+bPmF8yD9C/n+/rl7OBkDEyRy4QMoIn+gAIWBoo9hm2iMpI/XHwXV9Dfvsu+ybkSLnjY0rODayXqlyXTWR2yJAghXzIWHkKI+aLTJknpecWMjx3E3QJKGJjfsQnwAD7BQRse4P8lOiD5cYPx5W+3D/QYpro1Oopvdic1O6ag9qpT0jezJtuf1fV9pelW/9A5eBldQ7e1InxltaigdtMNU5rXW/ZYbO2WuNjtpB5jW1X7+VdvTTt6Y3C2/ft84qn62rvvyXdOFC1dV2avKys2VNVJxoYyIs41V6Sqm57WPvunarRwPa1UJc65+tP9lb1iflD/fh0rMnqVMXaSK0Ttbr27ce8DLkRjS3uiWdvGxCE8Ls+t4/JG8ji2NcGrobhYAAHTaTNvUwDb8iAuuzMIuCvmPHL+Qf1XPqwnkk+KL6/vrniiG8HH6z+sraWf0H9hR9Xf+mnJdCUn8FC0DyaQti5DdJDk7bnJRr3CUrKvVBBMdk95PZlIo+oj+FSh2sYK+XE+SHHXIdYHnDOPfpA+dO7BoFGPTtFz+Jfd5TEICeKDGSJ+BWa4BC0qWx5Ex/QV2yBQImFZbmIe2Q57k98E8+ZR294WetGd7cQRsiuPMdBvm0fzZssX3b4zyeFT6RLdv5gqGVHlBhwcGrPj78kdKnKnealQv40GFgf0CaAbOcvzPfAxFw2PDaOeD4+1On6rlhG4Gi0224SbRuMeGpAehzeEEw8J/iHkJMfP6kuFJzF4+MYOD2gU3gMjjcjT4B7yMRtyABwZJwbJ2f+0IVkooteHpDmAwjhhTEzAj/Mhb7oM7cOfFms5yl16H/7Jos+BCcAd+zzqYlj47IACMDB0V8Aga8V40j0B5ggd4COcdzq6BNbb9gAtoMeI58D7BA1AEWyhBmRjTqYsa+AnZNt0X/fMvyjkfSf3x1r3un1g70T+oP4I7qz8CtKjv+KsvmHlUf2yKyrOrbxlFN1HakXYmnZ1xtVumWg6FexdspIWx77XTv0VePsG3Wuq/FxTVcfU93xkqOs1JSFMDPZXhO3TcqJWg5gZ9rSx8taP2d9/VQx1ucV6+c6qX6lO9Bn63f0ZPm+LkRTPZJFmls0Pw9nmpyO1e1IE2V6q+m4RebRW6aVIzrbmgo0D9/97kmU4WULNUG44WecB65rP9P70mArFust1l7/bbEoNg0hvr/+30yW9A+K4/oPR8f1f5us6DeLBQEUX4tOa6v1uIIB4tyzlJ9jdx0idjBIA0FtK3B0FcrC4BwNla2ZMQMCCkMy1IWoO+ujcrtyz4bsCWKsHWcQtOPYlHs+ONpAVoARFWfiDchLdUu8V17AE+PRJ8Y3MWO84QjxirNPwxMLSsbhTUdAwEsO1slEwXNxIZwgLA3mDM0Pm22nw0+1x2InnevIGvAJxuq+cApotu9y1Q4OX1ft7BgeGZirhQ9PMzhgLpTMhzKQ5RWAzCX3t+38jME8eaIDWIi5+X6QLfKKDQbMOc6P5EZHBgj4m8kJ8ID67k/UpZ2J/hgHADofFwbXxk7QiOPzSSEAgXnBI3zwtIQMEnAjgPAikHBmnHrogY0xOu7yAZPVrbZLq9L/SoDDDR9RFwIw0NFUAeDYq2IcQKCwfntRI5w3LFOdxofN6fZpBf0BConnjRzcZWH76qcnxOvVm9lpbcbHtGkdwDNz5pg+Of97B2190d67ahD4xNwxfaO5qP2Nvyw98FdVL/xF6cRfc6zy0qP1QW1n69q13bVtX3PTRLGjtaaN9pwl3W7GOlSpTjXVA3bwE07n41iadhOp86B0KlK28YCa3hek6ISiyaF603091dzQ32xt6z/r3NJ/0bqj/2P7UP9edkefGX1HvVu/Y2E8o0VH+tV0qvOeYrrhTh3YJ6X0vh9bjpr2nv3L1AAAEABJREFUPQBA2K7Qi2ohOBTFMc4/Q2WUyzWhBBSEsvpyT9bHVqJnhnP6g3JO/2baE2sw1mKc/2YAhTkDA9TTc2XHjaTcSglRprWhfv6AeDYPCcVgWERykPnQ63gcbMqAboqiuO/D+x/ucz32JCzk0C/GzXWugfo49Jw3E6nnhhh0zzygyEv3IjBRjrR6JgOZN9HW3crGZdg04rkxxwOXMz7sAD5TyAhYdpj4y8ZERNJxoj2bZf+bfE+kw5/PhiJK9yxv6hAZWT+TPuMoOAY8sO/CdzJYbvESDAaIbtDF1XtGScl1xsfJw1yqTGQSl6o8lLT/UeDAMYL8kQWEzJjnjziCuE6n1VDhq9jm9cDmgryQ03NlW+ERo2UUnMZRkerwhoOwHAEUAASyA+4x36KJAk84EsCG828NUgn19l0L20Lexned8fljJvuqjN96xMfzJj7Uc3wIeql9gXPrZNNACYC/5M2wTcvoqs9nf8yEJVbQaerlnecVAIx5csyy0dki2Sc89j0fgG5gfumDeUHIn3PmWAwjff096ecdCB9II/3EWqq9eE5eYCvtPK5p56zihY9or/WgXvD1S+5r18/iuwalOW8kxmmuKpEGfjqgqqe1otGHokofiEol+/tq+WbpDDjiF6M3fkLV8k+ozs9JpRuNr2px71mdHTyjHyu+rqei7+mj+Rs6MXlV2vmB6v1XVCS3lDhsn9G+nm7v6pdbh/pQNlHsJ0dyVhEbbGIZFPKkUZic9wMG+7H6+4n6HmTm/AMzfN+AKgsbEICIins+Jx2zEC7dyXXpwEbnR4i0v+nI6rtaiWohOIg1GoSjDeKe+BknDPTvT5bFX5Hh3LCpoBycmA4gDJQIXlrrgRjYN2yAwUkxYo4xYlAdxfp2QHkc38S4g8QQ6HsYZ2GF4DTMD+M4onbgFQMQoAHlnqyzIXXd4Yz4s2KMCS+AEyWAAFk5OnhevcEPdFE7+kw6Es/NedzHozPW52fjQuw5kD4DEvzMGVkB0RLn3LTh4mRkVsgHwvDMgTA+XpLRgdQfJcJQud5SEwCcLIb6gAc/JMJamLkCKsyr39gsPPcg55zwSmsTjoDsqkMFMEP+zMVAyi8pbdg4cWz4g5Ad+tq0oxHR6R8d4+hkP4Aacs7dNcDBPR+K8ZkL8+O1X6HKse8kJota9k+1JQECsPeAj0+aOLf6BAjMyJcDCAAANg1536C4FXlZlQsA5akVAQl5cNynY+aH7uLukZ2xh2PQDn+XwnNFvutxFXyC7tfjUoA0umLeyPKq5yx4Hkhf35T+g1uljqXS8bkT0pw3HY9dVJ0e134yr9ec9r9iu3izHuv9eqDCcszTVMO40bvesX/HQfF209O+IhVZpXGWqLLzSz0lTWky+kWrqtuV4nxOijsq61tq9i5Ld76uov9tTfde0GT6tkb1XRm7FMeL5n9NlTpKskYfqkd62puGn0xrPeb0wvv3gv9YtVRMIxV70REKezLCoVHKjqdvQnlEJQiw0GzJYPndzwj6rktbK0C3fewoiSEgtFVPmJ1eXw2fS464KAelXPYxJRELBySD6LecK8/58RNrsR8tyQ5mu7lGVwEI9IjTzxQaZVJsxrjG3gL7DSYeVRJtoMtVLtLnwm0BvtxlYeG7EDxDXONc9NO1AuhrwU8r+FkwCF4YB+cnS8GIijtiDyM8jjz0Y8m970reF3hKfeH0X9J7erp8Q08313Sxua2z0VBkAjwPZynAMY4j/4esiZDIhmUX0QYZsQnFH9CU9RLoriMIGncb5oKTIUe+H/CV6bwzL2dk064u1XnIvpA7/QAaOOJ9EGCekPsJH560kIUVNob9520kNwWP5+Jp4JmxNg1S9MFuO86PYyBHyl7UaF5HjyXpDzuAN66zpAz1bXeqfNcqC04MAODwDkoiK+U6tsZxz/VYpgIOnEPzvmZV+1+F9tjsjAyOYZ51KsYFuMi2elEtOc1XPZTslEFf6LDy+dgGbMDjl6jhl7muGwiw3bOed8jQbMsBULEXxobM7+97l/2fe2Mw8/JpsvYp3Z3/tN5ofVAvlT29WLZ0rZrTQZWp772AsXnIDMCTstIPHf3fb3INLK8ya3SjKvSenWq0cFxN3FYUyXPbkryR2Axe9fGbUrSnQz+FqCMLpbumykGtKlO1ppVadakobUmV0ehgrKislbruMUV6NC70maTQF9JGD+SJ6iZRzGuoHk+ggfo6Kl3olv8Zm1CClVT4sBU1QpBi0j5X7H9QGqWRMLShnf1AQwnjwJALDx6OPeC2CcWAyuwVfHU6J96Uu1IfGeilKhf3NlsfUPizY3Y89gue89rnOa0IR+btvf7cRyScMF3SvR0SBWPmiQFPFHj6sOjHN97FxeEZEyAjlcYJuAZPrIdzNcFIQHfAasUKwgDkzZUAJmQB7C0AOhDZiKcejCcsU/bs6CZAADAYvKKwKbjzdWn796WtL6t34x+HUnd+29f+0F77Q5Pruf26IwzOfzEZCyNlw4zUGWeX/S/Q1ANaDxhzcWCrsIEHfQEAztyYG7K9aqfctNET7Wj/YtES8gzv0jstZmlGigy4cH/gKCXLKDz7Zm6xlYtjQJWV6GHDc3/mZVBbGV7SyuRdXUwmWo/8iM+yQ79EenijOnIkw4MfgIZxcDw2CC+43WpUHW1oMqfaLRgGO8LWfpTMSrBN7uHsAAAZgFWuttvRHjlY9IImvkZ76rsEsJDjj6Vjsd+CQ4c3BZkjOqRkD6k6lEqnD47+Yf/JOgEcevVAZD7s6cj30BPzYF+Dvno8VgOIzCdz/sG41m/195TEiaLugr6Xzun50bxeLZa0X9oF62VNolyRYi0YtLvTWn0/w0+jWOuW9wOg4eFU+yMp7ywF5y2jlibJS9Lh91RuX5EOsJn3lMZLSrpeDsyfV7ZwQe3WQ55DS/nQwmxGqttDjdt3lVa39fhw5DpTndWufry+o492d/V0aefuTI9+EgxBKZGCsBEywoYQclc6m00F+p2Ni6B4cS9zfZTnAmcXivDYQhH3ykERe4KxrtapWA4QGUB+DILI9puFNwUP5vXiQSukbBju5brlSNUWUYwUkYhN9OLPWuG0ODIOzH3+WGVweoCATT6yg67TLx4fLtj5fb0fz4sNIMYuFAkauMzNN06OUlFebkNmjG0DFHV6mggjsJSl2EKwgkLUmBrdCnvl6G2FSM+GIPO1PI/ksCkRMaFtK+uOnf3mP9N9xwcU+DWinW9IQyuU6GNivHU7Bm8Csl9w3kiNkQWdYOj0T9k34++bbpo4Ru7OuJDRZYMojv9c2Qny5AUZDSSWY0GOLM92MnHMH/VkvugCGYWnKonnyZKg9kA4f1gOeHI2/jDXgUFrfDXIBX7Z24DHdQMYjkFprtSyLJHpDBBY6uCIRFKch7mFQMKcZnM4dEvmwjXsDnukhMyWcDRsDttrua7ZCjZnVkWbyte4H7t0fZwTkEKWyBQbh0fflfyoOdgNJ8w5XeJIYY4Hfmw8sl68HxD0X3sgAMEyADyYL/MGzDgWYy3UWo1qAXrPGIz/zt2JFtJEPz9/Sq9li7rkLOBKMdVVM7qVtXUjiXW3nKis53VoR7zrdfnNSLobdRX53pO9qfKrdvrsUGmzr3TQUbG7o7nB96QdZwBlqbn0jAbzP60bvc/qMP1Zae6i1PHkbdjT5pjK9FG144fUjK5po7yin9W2znqpv5Z2dTqa6KHuQD8ziRUzEdZ2WrYMnHmL9Ra7rzyVc4aRZ41Q3npUat0GmqtRECSKiN3G8hFKhFBC19cyE9cNBqxRf5QGFtDmMFP4m3K3PGsM2VFMrovjTZpIAAGOzr4DRsobXgDGLHph7NwfyO1TW0ZqBWK4oLqdvnC03ooWRB3Ax9wIg1wx/xgpL6KwPp3NBwPlHkaJ0bLxo4hJ0PIe4RQ2AuEY0NgTrH0PY5zNeeDzHROgwO8hMC/md9sHhwYMUkxHUWFg9MXG04HT68PXJJ/3DDpsuPGHTS4mY6Gb/FgjjCwAAX3j/Lc9BiWE3E1be6mQz3NlW/ymYMgS0EfmuolpfI+sM+TsMw2Qnw/QqWJXRJaAHbLEMTB85oosuA4IUodzO0jgtd7WRUf1C6aVqBZypD8IO2F5Q3bAvSBXj8d1F/J0JetdFmU4NwuCV/Mo2956r1S+2Ijjnp2sd9ICxy6tclEH56fhMf/DNbeRTUG2ZXjC8c8nheBp1bz1m1jYxVbi5+xhefkBBeBruVOn7nwDL7xjgo7QC/oCyAE+60ee/4pt6GIyFn1/Ph0KgCFjA2D6Dh5kVr87jPWXblU6liX622uJmqT2Wn+qoTfeWkWtg4n0p94M/HI80Yv1or4xWdQz4wW9XHXFHsB85pS/flXDw+9Iky0lw0PFu5J2Rja/1zWsLmk/2td22tO3W8t6vtXS+1lbE0d+lW8rm76tJLJgowNF5U01h+9YzlcVH+4pmU7Usi2fyif68MpY8UUrjk2op/Kxnpob62J7opUUy/GAlrf/FcokNQUIOMZxUEowyoIapsQ0U+DAxwcmB0thtCj4f0nU4RptUJ6diL5XLWC3VFg6GAxwXK4T3VgyEL1mu7pE6+CoVkxQHkry5O5He7cvFAmnXrEBQGfjqZgzhklEYl4Y5NlkqqM0sWB4FW6Hwi1xr7vswER+1sSO1iosXGSDATLvrpn3J8gDRwtO725cTRCygMY08HWcin7gl2NfCh8cy/wDBvAFnxiaAGQiIX2bFV117RumWybOKQEDJx8FoeS6rzMuPBqgAL3AG+eW96plgVyJxmR2vdKIYocWDk/Ec/Mwb+TKsZdhYh/Eeynh0a1BlsuCV8+DP812ttkLzvCZdKQfTbn5CXfGAojJ3Ph+AsDMkkXonzlhbhxDiMhzJetk/kRb/nIQusHR+LakCD4r5sD7baJ0fc2ODQbYMa9OM7+LdtYV2xQZ4yXvNz1TdoUNhc3gzBsOAJq7Cp/ESmQpADDzSJdsbe/bCi+Ckfl4rsiKtz7p/9fzgzBn5ouNkk2R6W4baF4a1/o/3JloI431j/z4LW3lKrNUc2mq3M5TRosqvEQ4bBq9UWX6WrWgPy6WxY9/Ho5bzrJ6asXHVOUdla2Ozdy8ebmQ1Hfs4JvKiuvqRls6N93RhjcXu7FRr17VdGyHm7yvZGwjHL4mTd+Shs5EnbEm0UBZGinzmKvNRB9I9hRjYOxOQ2eTwsw16heJZo5bKNLsv9njo1ULNFxDEQgfw4p9xc1EiVJv+dx2pV0d9YXDT3z8ox/PSfThcr1VinfEQew8Muq7XmFCsC7CMqLoRyJ72KwzwQsliK7MWicLsAMVyVxweNqsx1iWA4gNHoTGGC4a8PiewPrwRZ0evaIvWAigOJt0AOHZZCpAAtAITkAUOLQgWdfftYfdsWcxv6FHwFiZb+wJdM3DMZcYpG8Jh3dVzeohI+tVietgdOZVUDh32PJxgaxje6gpbwrBM7x9oTXUCu8RuKkW3SWI1WUAABAASURBVLmrhE0vH4Yo2vfBdROyBnRv+ZhxzRuv5iLDsHlrG+HPb607m7tgOSAL/qZiWIqQlUAAEnsfofQEc8/Ljj9Y+ilt5o8qvATk7sPHDhFkVNjYHCV7w8u6WF8PMuVFpPW4dJZxtLwjMuKE/ToRJGRIJ9jMrDS/gnyOja3bznBiQAWdoB9AWw7YOu1KOD3yQC70Y1vkPRYes9IG8KDdanS0GckSEpvZrFMBAuGRYMudYT+AWsfLRzID9AM422mC88+AEJkAlDjW9h/qqfp9AQTn4kLI2BwJHZLx8PJTtzzUP9ke6FE73TMnUj3gzbiJHY+/A3isLHTR9Ol4pI3I2YEbv1lFutzM6br3ChSfUpI/pDpaUTO/oGTdhrXqSbcfVlatquNovlq8oosGqg+OX9VKdahWmUpFYRpJ44HqwTU7/+uqh84yx5ekylEjPlQeJVrx5uPpslHM22Kg6/mESUik18JwZ4QhmznSG9bvm3Wm7QZp++LUxAfDXvSBFRAiDco1EIlItenrGCiGOfTxrA7pGm1cruSVzsVT8S04BMcxm3OFovvOPH8PFOQ+2ME/iiKJOO7nD4gvfWzy4kadio2nwkPxYXlDf0R8nHultHfg0Bg7aZ5TPBAdw8Lh1qNSZARkEcFBG08SY/C4wemQx4575px5RvbGpKv7jj3vc3/gM5Cbh3ZcC0b2qML6EyODMD7aux9SamFgNY0keMLoMTKA4PSGr/NsnGXaSfNgm5DlF2Qe+ve1e6oRcjZbvqLc/7C8IapesOMD+iwvmOf95YiXTUrmbCSHUuwWOH7PTz28l4LT4zBEONL4AI7wPHOe2APRluyBfQ1A02NiM5vWx6ZtZvakAL0V1mvgGbuBf3jl2MOrdkPLGDtkLPiGT4hj5EGEDxHf2BT6mbU3wF10xEdWIVuo3ZG7y9VYTLVy29CEse9dE3Ow3EMAadm55j8qMWd04jpB/+iMc4CBkgxh4IhKZnD7t3W+eE2ADX0DNGRU2DCPdQkqD1b7+n/dHeph6+cfHGvroSTSQ3Ghp9ND/bl0R5/39ad0qMeiXS3H+8r8qG/UmqpIhmq8vMrKFWWdR6QNb3qf/IzEa/Ne39fDXcWD11Ud/kDj0Qt2evNUv684GkqJgSDKNeVJwNAOePiGmoNXnVgaBMZva1k7etR8XIhrxXxphjVnz5LHwQdeo8t9mCcbg6VQS1etQNbgz5WdsDlHvWDUtsdgaERxV1XlfyYmHASnh+76nJI+Yx9b0ffTOPcdxvJlHI+IsWK0RtlEeAxts07FM+Ztp1VmUQ4p2to5QnCMkl19DJPoQgmvm+aXknPaAQgDRcIQQsTCoT1mcESObbjs9s57bIyTcbmt2NpJjVIYwaKtzYdyoWXf9S3hbNTxaei38iS92WOpKsjHp6GkHvV5mkCU6TrSYHy0ZfzJDSO2FYXzADimvgULCCET5LEeV7po5+2tWWiAgO1VflIqjgEDeGqbEXTRc8l4rhoAMCmEQ+D89PEZp+mAi1jrEsVx/thOnG8o/BgKhg6vfgQ7yE9Z/+nRrr27PfDk0H8/WdEgPS72W8LygE1YZMX+gfvhVWNs5pI3dfvWHbJ18wDoyBgwyh9oJMDMw2rNd5Gv2UDPbCCjR2TgO1qNKm0YnM/Fhc4nhfITbksbyDZl5YosB5CnPmPwngkl1HfQoi/2e1he0V8R5VK6ZPLA8J4wuFtzDAjfBwczyD30ZVsJukZvQz/q9WPei+V7+o3sQIATwArAEkwAA8rYmcDfNwicTBP9J8cW9FPdXJ/rFfpMb6jT6ViPJ1N9zEuFC07NTzkL6JSZsnRN0ZyVe+yzqld+Q5Pjf0WD47+oYtUg0F1WNHV03X9PGt6RRlsqJ++pSPZVdk9Zh3460DmmtG1jqOYVRy1FFlBcVmpNb+jYdFNrxXvaKN5ULNKc4qYwMgSkiQWwa6pNyMNOzY9Y8N7/Fe8gAxBhd/mu72PgY5d8aMcxbQGGbV/cMu2ZAGKcAPJp+LhftXxkoy3M3laTevMvM6X3jYR9AHbwQ9RoIilzfdp53K2JQcCAFO5XuXdgj9qxtuzb4DYNHOyIs4FI6sf6j8dhW7nRlKcEnbMKAIBiUba7Zv4z588dLYJx4PwYBNSxIcyZCX/UcwPbjTIjQmWGMIzCk2Xu0GyuzBGijZuIyMp4tMGIiJY8FXAKLc7t/LLhwQvzYD7whH7W7QTnYneO819wZw7QgpxUCBCAH8g2LXQXS8yDdqxTyfQwUkAgZ7zRFXfiD2PGZhDyaZCLnZhXiZEj4w9sKvAEUYWyb6fiPl+S4c9x9duPadA+p8tacqBoC7kDzOgX/ntqtB6XWvE82E/CUc4uToMz5xt26GVJ8N9yad5ph6Oes9PjtDO66ChPei/mDa25vudLhjAPevgU/mgP7wSBwteQBTwwvk+PliJkMdgCesYW8Af2QpAJlSjRC9cgrlE39oDco/7O1/XFdFf8RsLT6dCm0aiwTVN1w3NlGRNNh/qd/q6WHXk/udjRclyo1Rx6g32ok14irCdtrdWxFsqpnTRVlHtHvvdpFRuf1s7iz2ur+xO63X5Sw85FqfegonYqRfNK4gW1y0Tp6JaS4kBJ9pg0/ylp8UklKx+TVr+o+vjPS8e+qHjxE1JiUBg54Oy9JO1/S3EwOh39F5ie+jgxxabMxAcwOPDBnmlgorTNq+/jWTn2Mde9HNSmj3dNtNl3SZ8cc83tMRwiAJuNuZ8yuEaIMjgoUQOjwbCINDxaydUIA1LXNc2//5UYzwcouG+Hh2Zt+jZMHJ5NQ16GoV92yDnnp85ZMoT3wtkEsrMJxcdHk2UcjI4x1ban9exhpH9ERI93/zNvZgAE2gMOsxu+HLKEni9gzKTp8Iw8fSlstBF1MSpAAADgmGgCiHgtR7WBDQhw46UTSgwa3th5DoZ2fKSLSxM9TXlyIr5621uyohgTHtzJelYK48MoZ86PM5Ht6N6mVuDHy6Cw1mUuGDX8mNiHWHFWRNTE6XgbbjWqwh4JzoQjbVvW8AdYX6pyXaqhlgGgFTI3+KYOeoL/FfdHCV+sz0mX2fvBoeFXyMlBgWhO/9QFwAAOjtELdrrubIAsJvy8unFZnjf3yPwATWyIDLBv27AoxLjr5p0+CDZklWSGgFwAPLIgKiID9DN1ZKWsbOA4PoB56L0glmjIqGPkwT5oA3lZAAg87eyKqA/vXIZX5EfWonKkZ3Z21U0SnZl/UI+XqzrjDfeFppTqUtPoQHG7r9Qk7w2UZaQyjnXotf3OpNT2JNF+87Am7Q9pOH9B9dKP6XDxlCZpS5q8p+TwilJnD0ofU7nwGVXHf0069Suarv+yM4dfUjX/4waADU2LsaaTaxpXZAClvdYRaaYg9cy2FSBQFZ+4Z0wCFDyOiMA4M+SqwrndhQY+gSw3WWbBQemHY+7jsBPX4dzHAxs4SsGQQro3yPTsfkcAwKZTeASXuzr3IZA0vLQEP/BlW1+1QlF630bI8oQlwSXv9EJsOj3nR2LPjjoCAMgGNp0VYBxcZ/Mw/CVZ3h1wFCflXrFxnnOEXXe67aGl2IOlDqcoGyd3VAzXPXYouQYBHtTtGjCoyw+HGMB1yrWIahCRZmLkxYgofSsADwDDPfpBFxicS3hhXjjQqudJxMQBMTBeK2adS7oJkdLztVvS/HVH2JBZmXVktuK54Gjn4kIcr/s8ODtG7HHCYy9ngGEjEN64Bg/cNzitex16vrkj3lo87b4hNVMFEPEcAm+RDdjHfLCjvp0OvlnDk73x1OZIr6kKKplwitl82OPgFWnmxIYnT6KYJ3zjsK6uXN6ctp7pj76Zx/l4IkBgvVcKOmfdFbYrxu+7Lu16boccLnj5dN6EY9Keetzv14kGXuYEsEfXAIDnF9J8QAB5AASWRciWifjIh8b2m5ABclzuiiUV+0nwwZJn23LgFvbLuBzvFRO9tHdXkW1munRMWZxqLY60XJUatduK6q4W95wN1ZWSVqru+KzmW6V4dn/KT+jac1t28gV1535STX5cnc4vqMX+Rd3R9PCuyuSyFF9T1Sxqa3JGf2rAeDH7oN6vuhrTrcfNyqGy/Suq67uKwwRsgAgE5a13S+khSc5s1XWJ47sIRtXmwAQIcI9zHBoQ2Pb16ybKfZc46dy9EoeB7PiynHRT4ReIeV492DXkkzHcknRX6o+SsMPvs6B0eNo0ILDZVzSRBAgxNuRK8M1+AY8JeWcAx8dIiEi8AKM9jzX18sBTdfXQN/cBC4DhmXJJzzarjlaZ6GtmcNSVhSUck7S9bedmcwzj4GbkCWIwiSdJdsD9OS/KARRvnGnNIclNtOZ6BhhRf2ZItOcagEL/sScDYVAY2OiKVoygRBIMHScn8uMgGPIFGz7XiJ4XbdRc5ykOu98Y30qnEmBJ+3NxoaO1aCk2QvmSkmorDSP+Xxo3Rl4Ywbk/myc8Q66bqxHGLPh01oRucLBe1Khn8IS4Bm0Ctl7WAbghCxt0RQYGEHCNTIF69Elkxtm/mA4FGPzN1o4ABL5KjE5wZnRGNkgbrgE8gBHtyG4ueJ7rBij6o37fzjcbh/oEE5wy8G/5c5+3T7ErMgWWK0dZIYbvCkR9yLpgn0xe64ssDbmgM2wCHboqgBgy6YkBHtn5GvbHuGQZHPebxFcV5HRrUujtvdtKk9TAtaHDutH76UgLltfxVkfjxanU7GtYezc/21SsGwbcG1o7fFvLB28qGXscu0LSPe6lwFR1qzEY2DE664qGqfi7HMnkijrZexopU5X2VOaZpsmhxvGh62ZStKh43HXfjlikQQgY4YGWvBPA4xTAICdFt4+6H4X/zFso+cdjhus4NtcPffHAZPtS2+WKad2ETG3j4rqdX+/72rum100c4/yUtj0cFuPxHbEE2MT5MSYT1/KkEY/EvtAZ6nxSaCMqhXAxjIGnc2CQCOeyhAZuAVhZ9szNZ6EuKSsZASAAcFAfcClcgZK+GHur6UixGYdwYIh50ieGULtFy/ln9wOSH5WJEqPgGvsMC04TE7e384RUmz0Cj3HfYHAsom9llII45hqG5w06jBpnv5AUuhgPRHQ5W7yt8/UNfTG+o1/PBsLxgwMYCHB2gOFL2WFwJKIoMsIxmSPGOEicjjCPGQBQMhd4rIcSPJS7TilvKERBlgrBsKdhb4aI+aKWQ1aF8xSKhGw3nKXgYIw1i3Y4Fr/dF/Tt4FDcisTvIgLY6BX5824Azrdp/dKObIZ5QTwVWjGw5FETxmYsxDfxmNt2KObEeAABbXPfpA7jhqWA6wACV9134XvcXzWfZy3PFffrS/d5X4+tVOSCLO4tw4Ke0AWgPJMLdTIbNDYBEFAf2VGPOgbQdQMRfW/adhmfJQcy6okoyB3p0qTS93e31TUI/PTxY3rEzH2wjHWhqnUMGxi+r7kD9HBNyeiqdHBFmZdq2f6fSMMfWD+bmlaF6mpfVSSNuw8oWftxZw3npXgdf6DkAAAQAElEQVROaXVHc+V1PRGNdcFzfrg+0FJ1TS31pd6qtPqk2osftcc4apGiYfig6el4GlBq1Y0wQNLG4OTwPjXzmYnP7LzySdvEdTuae1Rw/jlfmzfZ3uRgGPqgPc6+6etvmzwvQbY7TXxOe/r1IfwgvO0mFksEUcfXUTbrRYybCFgoCvxiCJN7zo/C2SQUvNn/cjWazctdiH4xEo4xHIgUO/eFvsdjzKtWHn2HNJ3In7gjyEjqagrOgcNwQvTnEdKcgQDjoB4UWyiUGEnhyftD9ZB241gommiKE7K2pKQC9W1oPQtl3YbJ3EKEwdBI01mP7n83fNtwpbwlnuIQRZHJl7KBnnYkJZoCBmQIPOvn7/zhpGFOGC58eYyQAZKJENEwaq7BEzyQAs94Ml+0RW6XvcwiYGDgl6pcA+sAufUsZ1J76rm60CH2FujAV9CtZUDdq3ZKHg3yFIf1On0B4GQrveK6etWO9erNNOv0ssfo25npb93OxRjYJ8fo9mIy1kUDIHpEVvABaKDnvvWJAzIWvAI+5kQAK4/p+FLW+uQNrQy+L1mmYXmEnNFdZkefyYlGyIZz7nHOcYJx+wRdAgL3SkC7JyYsg1fkCsZWywm5zV6GemYUhT2BhSTRry8tayEZKqn21PLOfh3vS4lz9mhFcdly44E7uqTDg2/4+f4fqtp7Vs3uy4oG7ysrGiXtD2iw+Bkd8D2Ynp8CeHnQKjo6Ubyslf1XlG2/7Az7JUW7N1RWC6rmnpSWf9zuauNlQ+SqDR5hIUC4RYAzRQbnu+WrKNF8hP2A2OdWpv9VcO4FHxHtV12yfwAA4NCAgP1AZAkOdLYWhWMDkTjH8Qu34UO92HNVFNJxFDxv9OeW7H+A0QUrmshwPil0Pi5sJHW4Dd+te3UHs0eZ9Od2gEZu4yxsTFTGgAA3IieE8YQ1rh+P0O98VAtjom5wPA4wCkqch37hHadF6dxLlxT+tqHlqdiDJiauYTQQsoL6/qdvNNs1Ah56U4k+MTSyBpww9H9keH21nbHEgveQQeCQGB/jVe6DDITSztqrB+a5Do6A8z/tlBLKARred3AKuz56VSsTUi8PCp8AFiXjso5k7LCc8eMneKdvVw0f3yMzKqybzToV9oLjkkmR1pNVDXwPWbMfAUhvxJXk6RrHQhfCBnzetzNv2t64iNNvOfXd9jX2DGY6ksejf5YKZAoQdWhDoGJJhO7Q5Yr1RebAfDmHqIfcsGP6ZTMVAhRYCpFF9fb/zE7xe9L2Hyqk+HwPgChueQpQRC9Q0KUdPbNho0vkAvhzbD4DiFKPQbln/WA/2Csygz9ubVpuABElcwOM3piU+vZuXwtJpo+trmiS2m7yE4p6Z1QsPawbC+d1G4funLDjjlTtv6l67zuKd7+p/OBZxYde808nSrJTer1a0/eyDX03OaX3u96ESs9oHN+Qpk67S6fXzVCxnTdrekr8mFGtU4oRCKhEKowiYBihzRTBeQAy25sAAOtU857OzMETH1up7lki5Wf/ABCwI4u6OPpd1xmYOD50SV84EW0NbqGdM+lQev4ID+W5Zvis5JW4htNiYDg75xjjrB7zOLCDc09tKV9sdNprKd6EY7OJugPBlNl0doOjkxVQ8lt+4qu7OIvTvbPeHAEUeEkqROuQAptpKzasnwNX/ge0L3d1tDnkR2o4KHUwDsrYk8FIcG4fAmLOwYzkbossAA/qpjYuKHGJ4fGegM+ZW8/AFXhgHPrq+PElTyWcuYmda19jCcempnsNH4Az8O65iDUsvBy8oPB9d+aCkSZWIM6fGWwYExBwn0Xo25mMxw/Zj/uf7V+QRWAXOD9RGefHQQkg2NDMQdk4JIXHSfWAWcIuZvoGr2/5GgDqAj26EP1iayxTeEqDg9AnY7Bpyzk2Sh3kQhva8niTpQ96/1FqWW7YMUsWAAf7oA3XcMyw6YlMvHuv/eckZOVlV3ilnLmjA8sjyBj5oEs6AByQJ3LhHLlRHzkiT6jrpZ/vkXFhYzPbgw9fFjoFFOCFzG2tPNDN/VvqeTmwvnhSd+YeV78+r8vRaT0z7uiH8YrKuQf9dOBB9Zo5P/Jzj/vXJAeQ6fhNd1nrwOv8l+tSz1aVnplk+la9ojfjZYXHgpn5WXhC+2ufULX0Eam9oXHW0o4zj5iUDlSivGqEcm/iyzI8L0bAOJ05VjDexHch/CjzMQ4OKIx9zLntVyjbQCnyae6hbIydNf6h61EXwLA/+UyyHYp2EE8g3L+nJ4SDQj/i9A5kh1A26L7uyMK90P7eP7ThcDWqhdDXnSqShhENmQ+CDuTr1FsxCKxGtkaUiZOwAcYmD+k1xzh3Y0ZRNMdE+6GdnOi94x4MqrrucucVHW0SfVvCoOiDuqTRGAYRdWYcuSfpIYX83FQsCxgLh6QOxkS04Z6v9crbIj1F0UqXJBslr+Py24vPZh8Sv3b7bPJIeOSGI/ad7tI0rF3Dgf+hnQsBLvDEnAATrnEPcGJs5unjmcOECNj9oMKLQbkVipzME80gIjKPVi+zHKgyXXVED21rK9BzWLF8idAsSXTaLfx4WsddAviZS394t+SqbY5NMvZcyCI23Q8ZBZu5OD7HvJrOl504Z8+AdzsIVtTFsQ8s0L4zCChXI2yH8Tn2MLpkHhnjqvvmWl7ZENEp4Is8OEc2lJwjF2SC40OAJR1RfyYDz5FLgZAd5x07Gvr2ObwUvrlqOQBubGAS8X0p8AdoEWTYjzibTNUpDzU+uKFWHKs9d0IvRCv6ftHWncOR9opGVWbH6pxR3LNOuo+oTmwP1neRJlJ6XO87rX/DAfDStNLzVU+/P8z1u9bF5fKC3mke1x9n5/Xl7KL+jT6oHzbrulS39QI/TYagB07dYAymKUFIdmCJjhCbgjrhOw4W/lfCeXFuHHvPVzBqlGoe5cxDloOI6Di3b8tBUvuS7E/KXQIcHMc+hhyxA8Dci5I4am5FUmJERBN+TusvZ/tHm1vJyGu4QoABGQFCPhsXAnF7qrUa1TrnvYyzpgteMjCXjbj0taM2GAhzZQyhuPykQolR4JCHTs2JzjgyRoHxkxpyf2Ce+yaWLoDbez7ma78ABwBAFKG+L5PGhvfNMSjOCwtrNl/kBcWeNEYX+QTjggqna/RHVgLBi+sMrGgc4h8VS+KXfv7+ZEXssLO7TmTEwDftUAPZywAfjJeIFCKZFRJ7DHiDmBc8JVYS190/ywyAE3AtfJ23/Aath8TLPWK5YFlxDypsbGR4Vz3ekTOmImIXiuhVfC/gN+Jr+k/bff2n832xaXu6O1XebiTjYNC3a/JjJ/C8aefEmUPEr9piTjylGXhjLNiN5c0Toq+VHUe5jvgqObIAiPitg03zQao/Gx+7gE90TYlNYyeB18gMLH5SYdOWvRuyKmRgfkSan1tWAADnyMXzDrrkGvWwAwADGVMHeVKnfUYyiGNbyGfm8IwPH4yPPfLU5iO2S2z7KfWVl7visWpnuitAoBcn+sTaMa3mc7rQ7upUmhkYbK3Zkg55O3Dxg6p7D6vpritb8Jith3VtPK+tMtP2NNV2M6+Xp3P6nnn9ctzRf5909A/rXP/3cVf/9HBR3xwv6LVySW+Wi4qJ/jw+66kRjELzqu2njSg5h9b9rDUoDQPGAYjodz17nJtrOD/p3oavcQxgsAGY+xzCyW1rynyemCrTDDi4Z+qltYjaOPaKnRinJeoTRdj1Pj96Xme97lnf/4ZYv7Erfi4uRMRHqKwDqX/W184nRZjPelzpbDwVG2LMYwBq2nj7LtnFvtLYATFuUt+uU1+UbNYUsgLvUNZDCSPAYXzIrTAHDnb8D5nAuy633zYwOkNgGTG94wv+WAGhLdf6mxKgOeW6yfMNj53apyXIlwJY0IZjxhy5TwCJa+YLI8fJiLy80MSPqRAN2cTFcZjbxA5IGSh2SuV2mhFGGwDGTAMqzAngYTzuwafHy20LRHPSbpzwmXLOTrcgfv6LfnGyDcs1vMgVNd7kigNxvaAvgLO4IX4W7anpm/ob+Z54WkHEwxFZlrGsA6c0loqDKGQxzO2qgYA5MXZ4jIuNIDP6tb3xi9Q4/qUqF3NmE5ElSL9JAg/wl5t/ysKyQOfY00ZU2k5K14mcEeTihz/FL1Ojd97FIHoDlHbg4OzI3xtyQj4AgrOvIEf4wPHRDdkecsRGKhuHS8AX3sioW+bjQLHHPbK/n8sORTDDZpEFS6qwvKMPQMR9AAKDg5tadCbwk4s9JelEPdvzHT86jOaeUDfl+wqOsu01s3ZSef1B3Wit61vJkr41WNWfxAt6syh1O651Y9TV5WFLb0SRbhVd7R+u6MBgUHUONKoP9eZ4WTEbI6zdMC4Ex/wQ2kyAnEPhHsqAUEjfV608Ycg4Nk5vXxKlATZc55zjeddlX4Bz2vrUCKMAKGs+cZ3eXC0i/npUBsctfHnF6dM5Oy+/raf+H0o7X1dYr+17zUa0Hb6m89Mr+o38QAAAdC4uxHIBdOX8YjIWyl+PywAE9EmqicFs1llIXXGozdYHFL7q6jQ4GEBwCDstyonNeOJJupB9KvDNcWYmrXcBBAMfo0QrUVDiCpR2qLCzPPF96iI/z1drTpMwKurhoKznyUR4fEgkcfVgcICDIxSRGOfAMfgF3a2dVETEq458W02qAwNarkarEXIc0dqselD4n9pzMGhKeISogXFTwif3KCFfAxxxLpyNMfnVJginw1EZix17xnN1q7PRivXVMw/3jXoIgF0VAA04oxeWlKtRrRmABDBFJrYLnOaZshvAgAgaACZrFOoQMDwdGbsGW7F4nAiPhZ18xeNC63ElNobhJ5z7Osu/EADSsS7EE5EZDBQHENgE/DvWAxTkfO8YG6CToHfrkXuLn1HIgloGbAAAeQIC2CE6pr7luWl9bNqu2K/Ar+YdTDfMB4GNb0ryTdTz2hWbtsLG6CfOFB6/0o/lPz+5rWj3sla8J/BTy2t6NIm0kFoAyVTN3JyaznGlXXb6va5aOqXX27n+JBrr/Z2JqtuR+uNUd4tMl8alXu1k6rvpfDXWugFoIRsoiaVRXOtutOclhRkMu94WHoz2UKAkQADyoXAW0rOgCDd2E4XjxHdxbiK95RSuxb4GKHCOYls+55qZCO2Ke+fcp54d6sJ8IZARA0FZKOliMhFRfKV0nj12JD58XcGRZiUGO/D62zvc/Gmu880d8UrplzxJog3OH/qLhkLgF7UT7tM/IIGBbVpZGDTKIrV8LntMxfIXFAAgtlKIBo0t04oNUZpIwXyZN/PxVBT7H1cV55Xr0g6npp1vGaYVlheep0664vqGwje6iD5kHBhXuiSMK7yZGM6NEIyZHbMi/LjGGQqRmOXapo1LB+54zzSQiJI4DjoizcTZeCOtN35LlMEZawsdp0/dr5uJfpkbx2QrNroAWjOeuX6P6JNgMFtDs9eA868bUKGzcWFgLbRu+yFro37IeugTWaAnO8pT8YF47IZuOwx85gAAEABJREFUaEMfYYjM/2IjLtAJdsa9me1hC0G2nqsOXYm5W8wyGFCP+fLEAV1fNNgzfu5qlOvmkQ1g7vHV3fPjH4qvfxMcNnzvdGMhwh/zRjYAwYKXBrzTsfKzEvrmGjohOwCc0ZsBOeyR4MAhU3SgGJvcB07P2MgCgFy3XDiH12C/1GM5aR6DnNAzx1C5a88ENN1X/1np2j9X7kxgtbukVlOo9G7/NO5qGtmG2t4MbhuwkjParLtO+Q2U12vlb0aKrruz3VQ7g0R7XkL1644mra7KLNLVaamXilx7cU8P5o1iBAxagszrcSmYReEY1FEZuzfLIqoVjL3t0+49IuU3IOqkz22rwjl8qKH/qUwo14oK51wjY8B56INuZ3VclbFxTBRzIZkIvgCk8BgO40VwAAFUOMXmfHr3CBTurZf5gsvp4QtiacBOdI5xUw+yEbLWYn65x0NRV+1MRDeiHGtO1pJkA8XipyQ2wCCUvvAxnztDIDK3mKg7sDiEHJhz5nPIhWwEoh5GwzHRZNFGtfa0hPGs/arLn1EwLjt2MCTX7astNsKQu5xK0lUgt3+unhdARWp506kuxh+cwdgo28qWswHA4XKVB7AOoFMNQ/PwT+LsJRz4H8AJsiH5TEG+yHE2pu9tGRgx2LPOvkifccaBIy0bWbRBN0TWQLYZNrGC86nhtlQbcDgK/dpbefLgbAAg/lI20EXrF30X7jO82HXvzUXOuY6O4AH72zQvchd0F0rsh3PLm36OaGwQmgabwZYheMZ+mMPK2Dvl7Ov4USiP/E57GXl2n2zyu2KZEsAvcodxLtbw7Hlcbj+pweJnFbJC20BhnW7lj4ifoRvMffjoegAIHNFOMO/U3PpedbQniz0bF4KP3DIB2Jib2q4XYzSeDTY9IzaXsWuytYmXTsPXFMDi7tekN/+ulObSotP+slBaRIobBwzv5Gv+uG5NlkSqP6zaSge5Wtc9krOklKxUqZJhrc0y0rWmrf1pV28ezOsPhot61cu6Rcs2dvWjSGvGYRbBQQgfJ5H/4/pKVCtvNxKRrOWL5kEAgPmS5yXW/FzPfC82TUzVj5APxXXuQwSjri8OpEkThcdAGBYGwFggOwIMj2WCIdmgERBoDYGWOPbAWcCud+D5fjYbZgGRnTFQF4RGsTZqoh5fYd200xPFmB8OQ2RlI2kGAhyzpg7Koh3tYzOa2fHtjErNuD+aETvbswyoa0HkRkPqJq5AhOePUq79isKfReOHSrnGmjJb0xHI2IAcKZFxbnGEOcO3j8NYHp89GqL8i1YyjsEtAUAWiQAB01Ur86rnFpwUQ4PgF2KtTyP3FfpkDmQdGHz5I1GQOp5zABkfYwc4+YaXZUe6qUS5alvhHo4K366qXtQE8EGu4qkBYzBP98f9EO0MMitRLQDjbACX0u1qce2cz5k7/dFHMbVNjI9IiXvAdrA5qyEEmkyiLm16alQYTGgXSHGwp8LNwrg4FTaE3WAzs7X74b2sknvYC/Ute4CYZSIyv5I/Kh6xzsAX2QSQBrwNDAHIcX7vJWA7l+qW4IGuqHdEsfrekQ/APJNHGNPOfvC8wrIWXhykguNj0xyTKWx/U3r9/yqlHSXrn1SSGATSturWCd2xDf1bS+FyFUlxpHou1YF9tK5rg4Q56FgnaST+CtG+9wVatpnIAeRmkeo7o0TfLSrFoFOuRihh3ekKyqZcN7JzjwmwcTOLBEEZRD3bt6wEseZ3RsIv+oDmAaWHHvzABApx7MOgNBRouxdtadf1DUDDRWEFFi7hhd1cHwbjCBEK5WDEdhRhxCgSwx3b0XF4HB90BwRYk6Fg7iFAnNHEX3oh2uPcEGn/kcOk2hqmCsZsI26p0cS8hLQdJqDSqRklQND2rit/OvqUL/DOAwAIEC5vSKSJGAYU0sjPq1j6CQ2Wfkoh7W8ZHHAMIrJ5Ypd9M9kQG5GFxwT0QjSiDuPYkQbJso1bQg+svYVcPbSQHQCb+MR6wOi4jxFeiRYF2A3S4ypsJPcdkj0H0lcyG8aI3QklaS7Oap4CQLhLPr2oDtGajVVevmJZhR1wD0JX867D2DyiA0xZSm21HpeYv51CzIMxDUjw0r+3V0HftKcfiD2MVfc1H9mZHRCCHTk4CMKGzKoAWmyHYze6bGe75Ed8jMv4EBuIlGRMNw2K97/zjw3h/DgWx9iPASnIe5YtARS2G94DYdlACo9foBu+NzCjbc+BOQt7ZI4GghfNHGMSVCj5mwzsZ0DYGfZ1fyzGw6bYy9rzfha2i83CG/YbQAFgMBU3pB1nKq/9HZu+HWj9p6X2vLbqBV0qFvV83NG1CCNQeNKr4w4jWSy7rzSt1cSJOnGqbj5VNt8cmXUhZw2RXkiXFF+uc0EzxawbBDBEkJ/100pUad1keQuBBMObKQEgsPEpcVZr5a0zKsrhGsYJ1W5JPa6TPSz7HKfhGmDgtr4SELtvdDL7OqLGE7irI45dA6fH+RE6AuR85Fxn23Tb9ThGgYWPUTAIC2i4Kb9oA5qzqXXJ891qUnGOw8g89jp1MHQ2qng8s8F8GQNy+wBC9Mdx4ongwKD+8hPSilP7Na8X+aUWNopYO3odyXr+WT+b5Se4ccrLsvJC9PekcTRHZqI5xhQMFaNnTrWtndL3WR7AJ3LB4HKDk/iv5X+QMSBq8JUJ2VPvubLjTbS2yGieKedC2W+zWfS0tuZ+TPBV3AcizwXHx4ih3LxZxqvWJePBn0cKssEhViwXeGAslmqAAceUjE3kPBq/JX6dib/0BA3yUwKQ6K/wPAtFdCv6AwgGPt+0sxJdkUdBRGN+1LI41PfBnumeLa37iRR88PcRWLrxSPA/G6/qPxmviXP+IhXzxxHp156jQMhW/g/5Trx2crQPyy2uo18AYucb4hec87u/G96ahMfCTXqq79loLObRt62SVcrAxtMb5MUTNcAIuQeaznmzsaXC82OeYT/mfsBy1orDk+4fmBecnEAG9V+XDr0XMLQte+mkAAJ/Jr3hTCBbUb38Yd1sOnrVS6Htaa5+HCmaNmrhS63IUV2qLa+WNwQTr5azSaqpM5C9UaXy0EIcTVRPIh2UieJLVR4mJP83H/mmSyYD05Q4P0qGfCsoTTgvxocz24a4zlt4q27Pzq24x7KTetQBMGykcgCUbUz2BdEOAhQkzcYrfHzRmzmkhD6UbJAIWEQSyKgVQAHlWQCyA4uoOJaCowIQKPhHiD4BOZwfwyATQIm0JWth/+N8XHiX2JRMDHgjhVSsdORHQRhHZUuk9DAhSuIs8EP0xLHbpyWIiApIUM+EoRAVAAGACKeGf65j7PCBcUCBfwDM7Uhd+/G8Lt+LcIAEUSQ3igf5Ik8yD6fEfGkL0KLPwsbGMuDIGdsKBmlD5L2BZ8qunjEohPlHC0f8sr/hjCW8AZgdC3pgeMYi88M5cwNPT5MQALAHggNgSUZAZgBoBhCwkSFn9iOwK8ALQu5X7eD0E/p2f8wb+wLsAQXm33d7rtnXqGYduEC3Mxr63HqmPvMs9iJd2cn0tZ2uvna9q0s3cj13q63w16nqPDzhueplUbAfNj2xJSI/ekTOlO4yRGYiMKk30ffWv3TUNRAQmQ0KvCbOBvN52wYZwUCxHTDRZnxMPE4kkCB7iHkjX+a96bHhlSH4bQURkBhzZOd2v2F5ix1TAZC7Y4O+ZbLzCtrxDX5dGp6xq8L2eO1fKE7aemxpQYX3ToaTWv2ESF+qMkDL/lAf2p8ss6ofqbou7fcnurVVaPBuqs6tWNGkpWbS+LoU8yhJ/g+Fu3CqGZuSkH6fTwqRBbh6WNeseACygIsWxOnlqXqrtfh5L5RXKHLkbrQRVxJOj2Pj+OwN4PQzMMBwuW/Dleuwr8AY9LFtVKUf1l8YsGIjRGq0IEohABiEEBqCtDEIo3A1LgcqDHk4Kye0T7qiX4wLBdH/YBQLQfGjJOwgz+bJ/DDI8Lt8oO5MUSiL8VAEwBJlEjwwBmTHCdGAY+q4RJ6rltfZpNBKVKsXNcFoBrEn7T5yO4Gr+Xot5BseC3Eh8WTg32P0nWpCXMYRKVmDB/lnU12cn+gLvaFwRAAa/nseCyciGiHDy1Uu3hfgz67x0hCbnKSnsy+kALCbjZ3H9YjSM4NdNe/wiANh4ANzSd8XkkLIDB7Y1OPHPwFrxka2OABgBwjQjmwLvlfNFzLhmH4gzjfiUtjUiu8DOFyX1aOxa/7/ufr3GMvT9D7se845Vaf6cnq6p2pmtnp2t/dWLS27RWWbEjymoJEdTixmvUomirNKkAkQ0UZAwYboCGL+cIAkChAo+YMGAhMQvDFgKoDWQDwwpKVITUhnh45WstiUpSFFdXO5nOVu185M9/Tl9K2qu+vUzd/PU/XrXapRT7+/y/t73+d9nu9zed/f5cQWWr8nsh2R01m2GotdL6LqqQJDYTCMCB72Kzofdz2y4EzbyPdzcj/WkTS/o6rFY46AzuDG/qOsKd2JgX74K1XzX686dgIWlN3GcydDhoyPG3FqV/dOFJmSM12RgZfXyNG0xv7F8aLaubsIbgQpDkkAETSMTfQWf22rF1YV7QyDBUGj2MFOBrv1YZ3Kvbz/1Quv1osnVmprO9nyh7nwg0mtfFDhOxffelKjDyLIby9q+d2g+nfiwu/v1aMnu3W4VXXyyaj2Vx7UWPpL0bksQpsUQ7Ht2OXxTvH4tgl8USOnGrSUJi28ON6t1YDFiRuHS4oqg2H4mS4XQ1/JYRRbrkSt1bX9uvDSbl0+vSieVQS5SEip5m8rwCc8iy/9vblOT+M5GJqoLD1K5l8og2khZfzAXJOkHpMgg7AS3Ty8YhEN7/gEXBHTp6avTJ4V41ECIEAaZ1EQsPyo4XMAMdw2/J2PqkEFOBg+eJIxp0+Laq7NcXccNia7dSbMDcYJFKr/q6RfjsEc2f3+jljGkIrOWTC7Eqfr9tVaZL0RWTFEJdnJYKyuG4tIbAyuI0dRiLEDKpIWt5EGuNeSXQxySVeJmEs1jxN2Pfmb8wK2rEkUn0cv6q3Ws+qXjDjIRE0GsRoDNk79ioCczdVMR6y39DXh27cI1IOn81lYvJRxbAQ/xoBvL+lczL6szDVFp/Czmr0hiGRTP8b6+smnVYKMepwECuZTpY0fL3T+3Phhx7qQBbfH367ywUxvADLyjKMeJuWO7RdKVl63M/d2nMPYCdievF+zh///cktxLeMhOxkWImNZDdn5FoO+jckbq+uCIjxNgs1gsiwMmy66i2DdSBZpHMOCcmJErWQUxqWEBXjmLFZerflip355/rBeXlqq/8MnVmr12cmqG1XPfq9q/3quu5GLkhEdfj/bvzutlX88rqVv7tWJzCKWf385Tq1q7yCCSjYYyB7Wv/oPUBl4M56Tj2tcgOT4ejz2kP61AieL1Kjy+i3ncQ9IdnMo/eT/aiXGNuo4AwBc9/z/3emj+p8ub7UBSiMB4XJADhwIeM0JLZB1dDX4SRriQW2wShUAABAASURBVB+m5aQ2RUmI17Mfw8uZ9BnURNDf2Huxfnl31mmwqLQakAKbDzh6Kksk84QgMF2JM6Cwvn6cfmQcK3E6vO84g2H8TirRbjINpWPqq+f2l0jiWM4NTuBKxgXwot1mosb7k/MFIGvhB2BuHCyXlPFqjBKfHYlH04rfLvxytAxcuTFZ1Gx0WOQlGziTNuiEo76Uc3QyyzHyA0gyVNrX56JGz9N89bDqOF5s0x9Ddw3j5SQY89d2znWkY9y3Mv9Ut8jAuPceZp3gWXFQDBgOru1P6x/tnyzZHNx0X5EJXl1rX8S/OF7U5clOGZuxDueKMTMKxh81dCBhGDl+JuM39sbhySe1/sm9qk/mSnVR6tD1WowUtbM25+ewbt+sxs33Uh9uNuO8b8bwbwS0sPRxjsMXepZtc3bGvx3r4gws3M3frY39m9HPYTuaa/srZcxkPavD6OegOGXjoafV8FGRUQcoxp5FwzqbW8NKhg1fy8HcJBQ22mYyhvReHUwt5MJ/jN9dhxvB0D9+dlh/7faiLiTm/v3PjurCVqYBHx3U6OZhje4lAt+KkcfHTX4nsSpj3ft4qZ59tFSH76fV7O8+Srm3XON5FgK26ijtB5JZwANkHlPk6TFvcIMSAYzBeNOL4uaJGGmqKnJc3B31l34q8mya5wxBosfZ3qkSLRjapcmiGL72AIFjsA8Iw5QgV/TCS0dEWYDf/ZM2xcEVQd1PDX0os9l/kwgxc1pGJnL9p4uz9UuPXijGZW4sIutDKte0vF2X9m7Uxs63W6nGW9pYSrrC2QS0PRVZjlMZp+3hXAM/czLRH+1m0HsZqPrqpD5DxhM5XqoHxUgZ28JCWIijOzM6KH0yONFZycjIvPIPvxvjRXFUZHYxETKH+4+cNrK/mjak+93usYFzNDIyOtU+g3Gtdoyf86MH13Rj+Q8v6EYckrk8Z/T27qzeeXi6funBC/U3d1bLgpvj7ZTJKNf5m8UoGTd+9KVP60IyCG01TiIzJZ7Wx/txGjvlDoP6s4xBO86R0XT58Gh6eS7yme6Xu0wVoyCznchunkCDf1j0+vGXT2xXT0tPH9SFld26HKcCa5cmi+qXtRjx4mE1LuMD6sP0powx9HbUV7dzTEb5OOV+yPZuTnAcyAr9o6zMu9uU6cIisobdlYydDZ0f7Xe/HCE5kDH+St+mHrARWsgEJsFStnth0HkvmX3wpAqWu9/0n93GuWCk/rH8NqOfzTiB/ypT2a98p2ojTb3z74zrwvpB7WX8hyuHVeGpni5q/5XD2n31MLcQq+ps1f7yXjxCjGdnv87dPaxx1nbqRhoDuEXqED4lzCPtW/H0tg0SUdLlCPZ80re1DHZ+OGkP6LHM4i0j3xZiMuT6II2FuS4dT58GA+BDVFhEgGhahwUwlyaL8gszFl2u1P0GCKAA0Xzlc9UPZZx9rWrtC1XWETKg9FIVAdRytnhSwgowp9nFn1t8aar85Ln76OvJYETk1/f/sLxbcPQGX7y7NC9K7afnpP57Me60cQT0dHQii3xSNgt++nAuCun0kgIZP0ewnFx1+aXOmMjVeLtOzpvnixAuNW4lpyDbItsfNQTR5F5AvlOjWotxMN6NOILVyN0YgN/1CBgYspLTu5rUezMg0XfPR9OG+gziYtrYiNO4fDy902/Xi1FJ+8lNm/ei245sogkjiS5v/e5SfePxrL6+OFM+o1aiWeTyfhbDZDCu0w86P95vvo3TekQ7tclqY80x49gIL3Q/yzRJuRU+jW3NeCe7RS50NR0dlvOrGTt+9WO8MEtm0myGpq7IK5jImLwJ2nN4t9pEcDg8yNU7IduMDS6fZN8xGEYJoDlS8NrrQaYI99+tbksWIMvbf9L4ZAdfmjwrxJltRLYcgBfQruR4cRymHdF/Z0zBll9S6nYHp6Az/NzOxjyEJw4omzXOf65dxBFlUxDj7LNZszqsd1P3K9+q+vyLVb/6Vyf16c/E+Nf2qtYP68RnYhR/Ohnfnz2o5T9VNf2x0MZSjc4vVZ2c1M7TSvPpiFC3ssnYKYvBmddQms5EIcIn7FmU8Th1vYABJIysBUWIbAZthT0D4kkNKn3UJMfCD6C4VyuyiCTaB1bHuy1e0WAJDuWynQBjHmPwnnjlFlunTz+Wxr6Ykyi2WeZPjHMlOzFMzxLMAiSLjO0c0v/5GP9qjvUjoG3sx4ZPwLmmGC8jtp+mi6GjSTxMjLozEdvq7iR84A+wRAnH1IkTMh7Gbw59bX9anQm4Lm2uj56WhTPybP4iTxkC0F6e7NSRke7W2uigGIqIvBrg59I+BmRAThdW47cim2tJQa3um4eKthbfrqXfdsoBtDfq6BZgGJh2tTePkQ/bZGyb42FcnIJ3DgruEKdOp4mc+np790y9ffipeufw1Z5iucU6zyo+TDDYWYxae9pS6mvQMR4EkfMZFxk475qLMR5jMt71BBn18KmeOoj+6HEWudlfpAKn5RrG96XIcMgk15/+y+qHbOh6J4OILFomgU4gXAWXW2ngSWglZN3KdGOWbX+7+W+e/x5uVkfxx9mGz6Vkhym9wWca0hlVjJ3+RH06wsd6xtfOP2sH7Qj6lt6dKg7B2sNxJlHbEWzYK3ykiy530ndgVydSwlZwla3nf+txsORQqfNu7OwrWbPceHlU/+CvLdVnNjLAV8d1+IVRTWMO9ZOTWvybVYs/k2F8aa8OPxcvuFr19MQoYjhT/e8eAzucFIO8kehh/gdIFKcCwM0Cys1kC5s5rx6FU3R0XW1kmI2hFQEmY64s+NUwNwujlcFtJW1579lKfePZLN7rVL2Xea/U93pAfCNtiyZlhfTYYCh2JZ7uRvqch8c+x9BXf6pqI5E5t+Lrs+nMPflpoi9BxWh3Yhj4XY/RV6plpDXP+DbThwW30j5itB5Umf3J6lthory5P2egTIQrddTdj4ZMC2QLHMVu9hk/oqTJ6Sr1CSzECbWc8B2eni8uaicASpWjvzgcYCJjjgDPeGfoQCRzYCBkYaFMZFmPgRgPHTB6Bs95M1yG1g1Hz62byN104IiXgCHRXhZG51cjf/U3I1/XIi+IqVsBVgEmw0kbbTCLZNSLcd9ZeHuRbCCOwL13xCl8Y/d07n1PS5umAPjgfJRrMYjz4Vu5GixtRUeL0Dzy0a86iBO8NFkUZ0AOSBs9/jgJhn45hq6cxRE4fin1Rf2fWXnYr4xvPM1q/v1E7czX+566MWj8VP6DB9iEfYYfe2n8Oh4oFUcAy8aMckktsuFaWBh0l2hOH/hYj0FeSkYjE3ktzgDN9hL9RPnot9cAGjMRKIckK3G78Xb4TCyRiRced9KZknNKl3DbWIWvYBtGyEWWZToHLxUjfze6/sovV30h/P/qv1d14WKMPba3YBKfP6w/+cn9urK+W+e+8KzOhk594qCWYqdjDBsEmkUpvGlY6DsCRyAJYKIkRjiPh3c/Whoyq8PCBGV5MKPO5ireMwwUwRJwMvX6Ezlu23HCNkBpTmzHyjKgST05G5mBNL0X/qZpLMIGkHsxXADhBKyUH00F/mz103UewMmCXzFY1zC0YwUBmzSyXz2NkgFS5iKzKauvad8XX+anv1TfrPMB9aw8dz9fCgIYv0UXaw6IEt0rtgjEgz/LAMYZmz+Lf5yAMg5iWoeOFt4BHf/zjGGrIgCKdDZOgFH3xymybS44DTC82GSFnUOY+S5eQLSIY9mM40LadLnS9Y+DkCHKyhboUAR0d8VLVrPModVnQEr6Y3jaIm/OV/RWzmOI6iBtKrHcxrGaPTo+kTLj1v/8cNLR3xrB1Rsn6r3vrNTm5nJt5pbU/M6kNreW2xGQx6wOaha54Fnb8/RFLptxPPO0o85OcKZdMoOtIbUHdMb9xtLTXvx8Y+lJWcg9OvYk8+5FcZavTx7Va89+uy49+PvVz/jfjwOQpT0Oz/4YMGy+mB1jiQH02JTG57gSVgO/Usc1p7Mxy4FpykkOMGoZ4O6dWt/9wXHfT0sm4PuLMy9iOR8s1DgWBZMxXjru50uci67rQSL/h+ElCUaxia1sK5+kjEE/zwRgC6YXdwsmGL01uNeWnpWF9MvnFlWcQK77yj+o+sLZql/9nxzWhU896+Wr6amduny4Vf/O0+3692Ljb82W6kpu4x++tF1jv3CKfFK605ZETGBxH7dBEaOnKMa3daygRUpAU/9KPDHhr5/dq/WX9qo+FebRH6vMOWIInECYW82tvyL8GGJNUifEc2ergIIT0MdmgM4JXK3Vem/0SjFW95L1zUmY4xaBUoRoO422GJCGHHMux/HoED4Byjvoaxm8MSGP4BbHcfILxaEd9btS1/enyRTG5TNbLT1K3HtQvTbwIJMtint6s4qChv4oeVBSFIVXffPUHOS0Dnsx0zg7Eqi7/6QYe6eDKru1uJ0piUUmGQZnkwhT6Z/BMFzVtKVcTTRVIn0wio3xoujkzeXtNhA/ICIS+RCH+pwoh3sk5+XI9kSRJ0dMx/Q+j2HOo3Nya+OIniqYb93Rn+1EJm31FO72UlXYrn8RTnLXrP5pyu8d08fVbyvS21aNW67Goa/UqPMZw8CzCG6c+j2fLMEC7RsxeOXPr9yvv3niXv0fQz9/Yp6x3av1x/+ofBOCwRk/w2gdeXCL3Bh+HGdnZDEI/fU4Apeyj2wjY4pT6/PtDALSV1PhM6G1GH4wUlbskyWWoKExfaDgwVTDa75HBn6jerU/2FgIIDJKwUZwqvzDV65pR8AxxWhz9OhP1Cdve8/yH2qHkKV7ty4XmYclEF1YfLeskZHdxehc2TaV+PLuo6qvfKtqYzaqX/1zK/Wp2OKlOlGv7o7rkycO68uvPIv8/mX970c36397cqXGvrTzM7kl9+byVokca6P9VlQd/wMIxmF3VjHobKynDkWtx1l0SpLy4ni31mJgvJMHVLz2iYDwrZOPesFkI3Wmp9LG2TQSZs+MDgugV47bZSD2pc6M9HqmBYBmXwm4yq1pchvCHS1Xf9stnrhieC34E58pkVY7q+FnNbxaLeeobAOZLOBGHM08gtEeQCoZAAp31ZFZm3Z+lJ7Ga9/NgRjB0F+XUUwDIMZtnPrTrwyEbMir25Q9MPL7iU4MnrErrTBvJx1s+nb1yrVbUGm35RJZpdfi2HZqFB0lwmYMZHc0zoOii4sAMVkU2bvViZdpLrRQy2Ct7XgQSMr+zt6pun6w0guWnCC5kIM+UC6rip6KgdAZ4gScCDC3/jBWE7xXDL2+X9VljldwWgO4I6d5Ivz1/WkWAJdLu89lHL1zAgIIeb2x9KRvCwtGxuK7hn58c/3hr9eFe/9lbdz/ldq4/berPvhb8Sy/Xj2/9+Qe4xBVReaw0Skzw3O/XYaIXs5i0bnQC5kzDovIq6mMjMsYA6ccqXYap7Nidvb4Vh2sLaXSkBVyLEM6T5+DQSuj/8ZBGmpZjiJ9OJ3oIAf3Ekzo+lkEk91yOGK02UGFQ4CvnRxRZZLehY7YAAAQAElEQVQyGGiHkQyg4AXFkbA1coKtCnvtpNPeu9txAr9dtXF6VP/g8mF9JgFhPtmqg/GT+tPz7fozjxf1v1h5XP+n0x/HLYeZ1a1/Wh5ueC0phQiyMdktjc4TCSjMNmO3sslRXErUp7Azo4MCTufU4YkZmf3XJs+KV9em1AggKdi+X37xIM5GwLo+3s8IqyxonI/nBw7EULWJIsKuQ6CilaygPfH+w0TiSIxgCHg57nx8qlyvrkjMaeFpWkf3bLcyZGDnYLRjbrwWJ2HM0k48uxPRkZoD4Fwi7I7U+hH5KYxyKAbo9I2A0IJPZCoN9Fqyh19mB1stz3ZS6gOJqQRK3QaybY6BMxicAGADTEZvTAwUzxYXRVUyElFzuvCOyOtMkGS8XY4OS9Sv+6l1t/qHVa3BvPdgpbevPZu2vHK2/zhDRH6dAazmsLQfEAOu7FWlnRLlv5u9zZD9Rcqh3lDXtTl8L1mFNQoyF0xg5nH00PoJhtYTQNx2hg04ea3mNduJRyF3WZe3Pe/+atXH/0XVbY/pxnl29I3DJHORkUGOgxQYoAsR++W/mIz03z+iT7xVtfYXqrykdDrGrd6LwUsCfOHzRBilW07A9ScuVN/lUM9+TndGCBOOcQiO7Qd/jjFKPMncOILwfmH/ZnmCsN83UA/BzE4u5CBTFPjrF570bZ/8lHiapdI0fJpC6KevTwaa/nqqGOxyAmyvhrFk3v/ugziBrIF+YXlU/7e1k/XheKW+N1mqm0tLsZnI6XCvPrHyYY0L6NDD36zVR/+4GCvjlb5azdxI1Pbgzs9NH9TPLt+tN0Z362KOha1OaxmX+ozbIsj6aK/Ww9R6lMpJOMapcBymGj8zfViyAtFJPUAFWnXWx0ZdHd20D/RADjDqIfuLREDnO/IuZUWWsqRYSl46J/u2ZSXbyPZwjRVuL5BsZt55bX+lzH09JXgj+9rGq/H3ii3PPiiM0Bm2cjD+tFsH/gudSmTxqq8XhCiJkSd1t+hnKmHR0VhKe6nejsB5cgfwyL52Eja1D0S2AVpbOTaNE8DfPIbEiCzQ4tmqv33HNUtOZHMvEdciHIch8m5l4bXiK5tEaGQfCLPtmtnosGYxRtvaUxYAapjhUw1DF+2Dv/ogJ3Jtt+l4dtthAGzwWiKSYztVm0+WO8vAD8dCFsZD/7NKheNxcpZA3dkPmTAki2W2B+IUOWKOmWGOWU06sv4yyvbkdPUjszFQ00hrO++d/NNVn/hLcQA/XR6kKfp6Jc6BMzj7EzkWhulVys0Q6Yl+0mz/Jah0QGDcDtCNEulTfeQavHFYPjVuAZKO6TN6VL0xa0M/8R2NIbKFJf3LsNzRyjJUeduU7Ov4nz6OZdUZQTLE87G1IYOavZBGZGzaCb37gziB+MjPL4/r//nSam1l1e93l2f1B0uv1P7+C7WzLRzuxIUbmEgUr0UBDJcnZtQ/t/Kg3qzv1/qdeN8P/7PyptRs+3eKAndq1KBZj7FbqOHBXXtxvKhZHYYOShqMQVFVewyMsYu6dfwP8GwOhgrcaPNgqaxIAyRwi3DofJxMC1KahyiS8XEGERDwaotzklm4FvDQ4tmoRFGGw1C0LUKqi1fGVnsPqlOtCLjTOUYZ2dR2tHY3nG6FGM8kgHPnYeBhSBlTzk9drvnSJ0qfxqGPnhPiMeBMC9WOQATTvnIA1nJc+Chtq5fxcByDjPBMNoyoKT7cGoljMjZkbIjxO8fGur80WZNsZRhdBi+M1uIo/prPZH3X4xzvxdmUeqdS33UpisGL/NL+QQbqMB5traQSAIuoAOw6IE/24ReCtD+MIzWLXozt6J54KpIDQ7/z96ruJeLfTLp/792qW0k1vCSTdnos5DTIR0NkmqlfY8LxUxv94Y7r+9N28hY7TXn6Nq7zggQncDqOW3pPxum+bqcxfXD+sjTH6YCjYcAM+VkGv7hTZR8m1MtljRPbiOO6H77d5mNbP1pPe+TFAe/kQvKjk0F28UWV5KOsP7izFSx1totvzk6pDTKIvNxWTit/9G9oN0ffTT9f+cOqz0YX/8ELJ+r3tw/r90cn68mpSZ17cjvo2c/IDQbjKINk0KK6qH3h4a9VmXN9/PVi/HX/N3p+6quv5rfpo0FOsesxTNfadlwUlkHM9iJZbaef1UQZdZxvQ40TYSRSWgABZHN+AGaozs0DyvV4OvdcZSXrMgVKmb5adTZ3Axg/RebYInMu4N1MVJ8nEnJUnAFft9gfVcWAFzdHJUJa6HSnYxpm8KJsQGbf4lsrOUJu5ToG9BFoRWRNPgHW6eC5midcGsN7S5+tt/dWc0fhdN8OM5Z74QMZyx9RpjYpVBne+5wsxj4lO+d49lfiULdilMbCcIbtm5GNacBmnKUIa4oku7m6d7IdHePO5VUi80q2ECNl2C9mP5FaW2RMXtYEbqSt5jVRpBi28Yr4jD+2WDdznUyAE1RHpsDotWt7nPNArcxmUFae7FtPoBj039NHjtYcfsiCbDMa+zd/s+r76Ui/5M5QRErtkTknOc4gyEn2R05kx7hzXrZnDOROt4JS63OQKbzYDiZb58aJ3xhK6yFtdKl9jgCvbEWEd03spNuzvQifSobeDiIggXd1OHbbcGRfHU6GkQ7y0yf5ZWmrpPFrUQrDfylTFusYApwgY+z6EbRlG/bxk5IOPe/BoZN3nc7BaSh/70ZH/3YSzE8vTep/uXauvjM6UTsZy8HB91JVgwanTGWDkgUw3n5KTmbAKz/IwpSXJwzCYJKCuVUFkPMA07x0M0ZH2GjzGETzgL+NiRApKX1gFmjnuU69a/vT8kYVAIvElyeLUs6SllJgLqmF/0IXx5CQDYo5lVsM8fa+l1/Hyuc0OI+tOBbXHM01x+Xx0SJ0YE6Ad5vqau6Biw4Wxxiv+v2cAWAM3pbypPR9LP0OwAb0lbhr/QYs5GBMFtiM5Vt7p8pHNG9EJmtxXhwRamdC1vthxBjSpKkCuXdGYL/H9cVqAIpsx/VmcZ6DzPBr/cKj3KL3kfyXej6vDhkw5s3038YPYCiReXr2sFbP7fejtuvLe6VdBuOOgCnSfJFBivZbYSYOs2wH4234t3LsXmgc8hes1ueygSKO4lQ4Ag4n/U3PZxqWPmWGnPhWjTpg5IqjDIgcAJrhP7xavai7lU7zV7dTK7bU8+RsNrhPxejN4Rk6IpvoarF0rnqunXrwdT1ZDNnb1u+6oMFYRE66RDBJtxw550Knad6t4ZIdRK9prlo3+KQ3pA0nZAKyxO3f66BY3daTKs/1a19d+GkncOeoHcdSxeVN+iQ3UT93zuozwbRPx5lSWry0/UqmL+der74TYcwcH944vqwP0L9xdntRXWJRlXGMc8R+it9aHNRf/nivPjMd11svn6q1p1Xbe/drXAS4nJRTowZJKFVHixcGZCDS3JPRtPugOdd/mWt5vx3AGC5jssIMRIzQMdtoc/lC+c6aN/OcA07R17W89ABUwJWyW9AAGOk+WgQ0+gRUA1XPMdH+iP9IcHKqPD+gzWvHync7cTOOSHRbaABN8h/vGK+4eDjqTIAxqQMwc9ITHciDZzf+XNJGCtjpqgLoMj8DREoIACv/8KYNUV+/O+GbIxWxOTW/4ddTi6FdoCV/fekHOCLXsp/xtFOjk9RvAKcPf2RGjre2lqriD3l+huvYkSNYLs7hRsZOZr7R4MdeXztx9PajzM50bHCmR9/mX27nsXiSLInRoXl6E+lFYfuPsw+w5KdMAlYbOQa48Vf1p7LNESSKue0qizRu5SAHjjK1apaMpiOvR2vNl+8k0xT5RUj9bKkVWg7RGUCTP3kDP8dLdjnNQKeMkKwSGckb9dhj+F3GCbeDyPmCd/ImZ7peiVKNRx/u+WubLpD21WMDjsfgSr/6ch6/xoAERlhw2xDRoeAqaKo/OA79IOMyPk7Tw2wXYujn/3LWKr5StfrT5c3Q98afrPdjP/1RF/2fjMA5Aw4qtyU3D0/1WpwMtwNccF2yPMZvTPgPkcH3dvbq/3H3Sb28NKrR2mfrTL0QByC1EHE0juFU7gUpgwFGx82XdHo2t0VQ/wDhj5eoAXQW0xg1YvDo7d1ZoV/cOVe/sPNiKd8+fmqMo5CCAyjGRXvdipAi/iyRv1fjx7vl3Pp4z+mM67DUserpAwt9W40Sdu/WVs6KwNf3p7m1NS0LZYzQIp++PJRSgEXgWiOcCAkgGdSNREolI+65pDoiBuUNcjgbN/1qPPTn3UrKgpKXk45lthVjt16hnCfrAUCRXzPA3s9/mw/iF4AHmTcAz6tWRdaAQ7lWsWU32s81q/WsRDLtkrtn/Iuy4wAq6avjeL+XrMp4bZOdadosmQNHavrE+K3DcLCMEm8dWbU1UIJVMX772scduXF8wV9lEb3+WA5GFBWRVIz+8quLcvt34+xu+c7CWvpMjVrUqAbeONnej/E71r94JO3/YDMrhVX1UToT+UVI/Z1KCwigu2So3jHP8f1UilzaiYjEe0nrgoN2Btk2TmO8OF4U/Oi3yJ3TJlOGbBu2PQ+yFh2cO1vlmHr0wNBtm2KKyGxAVKYb5/T/8ZMq6xM74Wm8XL0AqQ26k73Bjv6QtujYIt+Q7suUMqzyZKvprNL1qQ+/pn73gqdr+8H16OV2CpunfqJ8sNRn7gSb9ByHGhCMsxUWWp/wnd1yLCVsk/lHO7v1+w+j4MmJOrz413LaQHlVjGFQusL4AT+C7GjkHLAjxh/QMjggM5cDMNuAuRlD2ryfaHJrXJu3l/trLV/bOVveyvMSiZSb02B4rluNZ17P2sFGFDWL4Z+pg0Si0R8BziyA0T5BzANwg9F/p8yUkAH6m0dQgyHbVk8kbOUHW6Klei0ggomQZgEqHmQeyoUKFKldJUWST7xtv4MALAAAFNIxSg4Yejzh04KnRU4RlqOy3w+JaM9KNVm6liwReQ5tW9OwfyoWFgA8d0T0EJ0A8mr4PRM5RXNVwWvceBkP+WD91u5S5DcuY+l6OcgJuJYTwBNi/OuR/VqopL/BcZmbDgZoH6idm6QRIGV7Mfb6k9lHlxOoPr3fz3hYBDZu7Z0Jjx7soudri2l9a+dkr0d4PfhasjO6Ia/WX5qqYLf0q3+Zhn4B2TkUPZXUn9GSi2OMHXGqkU1Hd3KSwSYqTzMX5wRkH6pfiwHNVz5XC/qK3izQ9m0+AZB+RVZ6sM8m7J9NwGOMdM7wzckRvcHFIqAipxT6qOCgp6OuZ0v2naB7hLfYTtH/2QiUE/hMBqpPdWUZo+xnm4xcOtCgX2s8HPw7e6c7e712sFIwjIqccjk8JB5WySwyDas4T3jQxqJG9f04gfmjj2s0nta4eKh02GDbz2gwKVXBsHSJwIHWgAGfADO4We3UxURojyS6Y3Ck/GgyTXSkHcrblVvoo+IUNu8ul3vQmBiYURrsLKDGpHMMdx5D5914rUWkMAuorGibWnA0OXT0N87owo95EBrqLjLQpsNRp0gtX0LWywAAEABJREFUlFRtwbgy6aRHhBkH3mUcjGLq3HM5HGsW8LxkdDqRvyNBFh6BBUjStzTMYiIetUUeFiyBz7FeA9FuBF5LmasCATkiYAEoBBhkHsfTc1q6wEsfO9WGLQPS1OXpol6bPutHY02Z9IP/Tr2XnpW+26nGush1NfJjdORNLoz/8mSno3M7RoYn1TfXtx1VtmOYpDeOZqDgtgLc1Zdj+Kd36rX0dSntHPWxX3i4F929v7tci/moSnsfVm3dGxdnIEvsKVfqlPGfjrPTJt3I0DgC2QcanM9KeIicuz48wusgG/KxhuBFG9sx/KMM9kb/PNmlyaLOx8nNExxknhyBqeKNTI8WsJ+ma5LOR7EchkjHdBudcxLS8LYN/eGBvvBtO5e00WkDj8d46KwELzJITsl5RPd4h4OhzzijMiWB4/BA73ilp1lswmXsQab8OObquPOcq2Aq0zUuTqFkbPQWWj25X6+dflY+miITmkX/sMOmXH9rES/74A/Soh4MLqDrBTAMhpH2Zs4REgYd5wgIwHYGODy84QnCy8cgKDaTtoO7KuAZpxHKtIJ8M9tRsAFZkRetcqRBiDnGrsQssKoHuIxyFmHM0igBOLeIgbfioihZx73DybGBVHtE7c4y6POZA2q3KIg3PJEzFBdyHp3PFAOAvQ9hTK1AYzydiS3DR8Dh3rFIIBWUOkZ5vlpkEdE0aB5QM4DzyWg4R0+ydVtkqz1ypXjbyDQAaDhX246pG4OfVhbPAMg6TADnFmKPOeyvp338iupuXVKwjAP/5wN2DsGDTWSnjuvI7YbsLMDHp32U5ipirQYPw08m3dvAFLsoxin1JztOII6Tk7k8WXRqjQ/9aEs/0nx6q+i5aTM9DI4ljuC9xyvHjx9HIeTL6Z3KPELbsOM6OMHLVq5VygwEJEZCRohORO5JmHRONiB7DS47s3Bs8VH51ecLu5tFzx4As/Z0NXdI5sHLZmTRC36MmX6V5E9P6cPYZhUwa0tGnLWYbluf+oaDTwRInwqxi7aj8CMjSRbS6z3R5RFOM8XQrjEo1U0f7dT0TRZpYzBojupG+GP08+CqMZ9gZhy2yZsT+M8XZ/vFOtl2kdOTyCx/ApsMyDM3sjN4dG3rKraj3To8jAPAEMLUwGwaMJdqxm2jnF/EGZhj8+A8VW1/u6aZw/mgxpvL2wV4bWjmNdKPyKIjL6PTBubuZINDsJ1NqSLDZoSdLscYGawBMiYCWaTeIoOfH07aWawF5PbbM4dniqr8Uw7ESLpOjhOG1e42qugqoy6Oam10UKtpK1WOnEecTAERr03JHB7DFKVC39w/W19bROC7s/LpbW8ummLMoyAOSHYC/LO00+0CDjAwZFlVZKgvfG9NCKj3qp0E4AKfUhRzHT5UyXG8a1Maby7voaVLk0U/Osv4ZR2Oo9WMay3jUt/l5Cs7un4wzbrNUjFSOhxARhbqNR3kf4Y36IjuGL/U/1PVP7s+TRW69rCY6QTeZumTQcnOFrujKtd/kIpKOv842/ZD1oh8LdmicJnuRLbFAcCL/hF8cEKcgszAI9ie8ydTeKUXBpRmW36MczfeA6lDjnTJEHNfXka0nmBwLVMQhkNPdHZr+vnqh4Q8NSjD5ZATVOiobcDingVGbdIHXeozzr9kbWvWgrL6GSdd8MKwD8J87pKpVtFdT6NjOx1U8czRyDI4/hh9P5yUwPLNw5dy+3jWDpKuZLz4XMRgYWzYt72IPdgn8+IwyTndloAbOcpEYUEmCjNsCj/Py0qAyYFxMyUlxdgwcIOo/FOKQMqAF3DMOdqD5v5zalR50un+u3Vh59vFCbw+e1qz9WgQaGBc9LBiHidfHMPpXAVUId9+W2TX3zQMrcf41wPcWbYxOgyeM1DHwNcT/XgvgBuOqyvybWRKMixwzWKEjs/qoLQ9S5sNTGACcOBKo45rh4HwuDlUmbMcGaWU7VixjJ3zAyBpbKdd+9O+pTWPLCgCv9rpMR3LrNtzq8it1ACxdhKVAszZftw1UDVwYyE51rddAdYx1zgP0Iucz/Er461+xp/Be9sPqCnYbyN6O+7nVu6Xl2ccX48czcVXY5hkMTuWA8NnAPg3j/SOQDuAqKwwTi5klMBXD8O9/QDKm4XSSfK9nGxPROG0V8i1RqXdTRnGk3hYxs5wc3kBJdIWkIYWH496oVY09pnyMq1az/TKwuLFXAQr8IMn/eNFG2SEIotSkg+DHGREbhznfiozwmC2IzZsp1kZAF1vJrIiC8TXDnILeu9cfWvy+Xr/5I/X9eWN8jl3uu4gx9mYm7MR22mn/+DibNYI3Ke3eCeCy0o4ATTNLZKD8IFHxr+cVErW6IM2sh5jfuWrVVlTsKDn1jGdeLoTbzciS/zCk23BBU/IGLYic05AJt2Z9n644kTTjWDgTUoBYJF67CVn+48N2VgLLji58ZYXazC3nFuBAD85Ve0UME64gEyA8XiinU513g05tx/NWoiZv1tfHX9cXi7y6DCgSBV9yumNlSd15eVoMdO9ysrx6un9chwj80T161nIMEggckz7BrkT5lcD5FmYZcwMXMnYpWaOD1nKIhdKhZGU58rkWYmSnEpO1TxR+jkYHZhUuR5xEAiYCaXHTw4UHg/tgx74w5NLO3IA0eFSUZb5/9Htt6V2CM4XEALmXnJqJXB6xv/+b1Tdf7f8RFVFZsWBAq3zymRV/Zin68m39RAXLytINPKjFRyA8TF073B4hHs2f6c2Hr1bXx7fKY9cI+szF8eL41T9oMeL/wZaFua2HoyrEjQ75WewDC5y6awtp9TtiJIN8lmP812PkyYz8sjhksEB6mYAa32nbucoB6KtOPni9LWZw72moJ8n1QuDsgC89GvdIvCnf6rqcvAnYKTovndyofbiL8vrsxwjBxBZtMPkVMk41Tpik5fzZGkbdmOADAffCIYYFOPnzDkiz2xIp//Gs7XyGwN/Z/eFurY/LQ5qITOQpovYjDt0K5mD18jLNADJBmQycLMcK1SO4gz3M1h6jP0U4hjUR4n6vkFhCsnwZbvkCGcIj77xME+AsU/m6nLggo1sq8iW4SfQzl4+qNdXnh7hPnaziP249syx8yci7aB7sQdtjKVjbifMT2VJN2Avns38JoMslMFbCNGpCxdpZRavv550qo1F3aTh/ULLR/9ZvbXz39TfOHGv3po+6oUo6wNSkTeXt/qYuaOoBFDSR+n5LAzOjxlahOlZ2qeo8wEcZaXL2giQzXf9yKRsw/Sjn9mPkvGlDrpw+LA4n0uTRWkDGaxPghUgPUst3jLEmekPzeOIdtJ3K0l6Rg5RGCHNw1uu6vbWIli8A/61pJOMXzuO4eNe2rHdDoDiByACgm2ZwN1fqX7U9dHV6geDGL2ItpPsAMDVc+0kVrAcMAFxg2n7KDNJ3Y3Fd8trqOa45SEabaH779b0wT8sq+AXx7tlLWAl8hStV+NIezwe9GH4DzOqrdBOiGGm6GzAtmPBbhv0x9WLt/OMTRUg5awZr4UoDrwXodQPi6bNFdYr095y5+BCrkKZQpTIDrRpH5gZ4OY4YzybaLr+v646n/vgn/uJKplAQF2xoVJf23RHDuQRvffKf5ruFHspi6uO2x9IBLYdGcLaRuRxOdkLfNERWRgDcovaXSrlN3dOld+JtO0R4mv707LQKzB4r8PYBUNjfq9eLE6ibx/SF1vAo238KPGAbDsWXNXySzUfnyn2R4bWkDiBe8EaOXNYZHP9YFqyAKRfvOLpm09PlXcsCqYj69deflZwL/Wna5g2vq0aFxsy/iGYsgnnyH+sYR3fSEQzQIwV8McIFmd/sr5V683k9YDdRbOk1uZ/s1FcPJAamHkO4N75u1Uf/K26cP9XSkr65vJ2M9WGXIc1Td2dw1Ft6ivbGP1hVDnMkerBbtWoV+4x3gfzH6EAcPH8ombWHo7A/5u1uvO98h3B2SKrTE++3UZlsFJgRqnfBlJYLmBKexUAUiJePD9wL+AWCaRi/dERzi/KGngwBum27OK1rHybV7UM0pY6lyaLGNuiLgdgnNpRNEr0B1QGjY5T+Xr03WrezS1Fq84QPmq++zoAGoAk9RQ1HLMd8FgQbD2Re3hsR6wNjoQT0Ff28TWLcw2L/YEXK8Ct5xh0oXRZjGo7NQAJZbNlxfDsZwg9x0x94CMfBnF170QhcnNJE8dB2FkorOOoVIzYswOM3zrC+dR0LhkGPAHht7Io9/7KF2vr7L9x5AA+9e9XfeYvViVbrNxxqPiHmuU67Rov3UijBSxReZJ5pemr49YGHCevXNKyCU7pSvCRFdKdU3SPB+PxVqTt4miCjSE7UMLFzeCDE3DNjWQ76m6mhC/G1g6ffmVykX3RH77wi5f9NIx07HzK+bGxCybm876sfevhUtZpJqVNuNQHkgmQ99atcS2+M6p6Pw1shjjxBDPrZYKtzJCjo+vN2BnC47QOixOgnmuxZc6N7Md20kytpEIPYnKq5tNP1eb0C63gwQMxSkaFGG4/2CJiGTDAPUqa6me6GGZAOHvw/+tUVPQHRJESMxzOIotEm8fCwxSGKYWSMNoRNY4GX/YxrVyF1sWd6jk6w9Hv/aTUHVF/Lfea/kX145gROAHiVZvaaVADkbSUI4jQ5kmtjH/zOJXnjXldqem8TvTC4Orex/21YAudV3b/oL5cN+qrS/Myz7qYrORMDIxzMOeSmnMQrukPQFK4KRIGAsKOWAFXUdr9HHxw7Ag4T3VzqA0baIAk4+gpTnTSq9UBtiggVbxe52ozRtPPJphbukY911T+pSSzrUQARuo6Bjzfjgc0/uAxtap52coWR5AiQKiW1dhOCK8PUs5DUfH8waQ/sOopSjJeS0bEibfTSySqF1OPkcfwZ6fTUfanLx32upCPwkxXD6vUix4W+6N+PsBnxES1t3dn9fWDT9f1M29UL8y98heqPn+2SnscyAvZEJyM1wMz5tEcwTD/jnz63RDpteOJsoP88EoeV+KgYZLBwIfjDCRc95/p6fTUYfW5BCvn4JHBcwKM//r+tAPVPAb8/PqDJ9XOe3D47ML62X6O073Wbe8m9VIH5RhD1ceNGGtxuLvVn9jXrq8Ne8LTuUXqLh7H8OOIi+G7q0YnOzkR/eGPnrPX6zGegoVtmfuNY1tje8h0xxhkHWPAMBAXEhbg2zfYRY3KSi8DVDLSi+PdMg/tTy6Jto/+WfWPF36cFjD0OAOW5t7/jfL7at7tXg9ICD81qsvl6pLn62Mx9p30RdDmPfN4W9vIeUbM6fRbYwQ9CFH/5sYPvlX9Ky5PY1C8bi46UwfFsayODsq1Hodt8L2YkwCYwpuBxn9tf1rX4xU5JQLj8R3rjML4OBjvoSvN2+/9WjuFIeUCKN73jaWnyQAWVYxx+eWjclgYcmycjsfpOCIqBkeJ79N4LGs/B0UwUd4YY8CpWR3BGHauX0RG18InQ5a1SVnf2Uvqm2yt+xyuqfzLtvoyAPLj7BlJ8msAABAASURBVPoZfyDL6f4bjJuBh402zDRXsbkmETeGGlFW3c8V8b1Fz3ezHR3KBKWcaGO8KAuFfvDlwmz3WPb7ZR2Ik2d458f7hZeKDLpMM4BrLByA9yeM7e3dM/XeqZ+sssCWRbJ6JdMDv8H4QsqXvlLt9Ew9rdgzctvJjOpMVuPPpg6HYOGOPE0N0o8/8oAtfXPaAhP5OOfHPPApS+DcZa/KixmXenDLULXhevuzOiyOAnXEZ+iRu/bKQ190Gr31FIUOnRA0x6fKAiP8wzu8bXllO/5SlYp8vMSFOEl627S4GkOvndSAHSWiz+jxvcVKv3syGP71/WkJZuS7Gedi++reyc7mrz2Ylrczn2cAPATajKdgdAx+LUZ7Mca+nkUfiuYxCcLge+4t+lokZIxPwtTwt5sN57w/zyAjFEJDBOV6bSr1MY8X3TxmEBBsm1vhxzWcx8Vx0utROmHs+swcuLOVMYMKt+MQQQ/CT2nuC3RvLD0pAJW2U26/M80JAHaarAhvHoeDnyHlGvruTCPZTHm/+34W7ubJMvxclGlInI7fEvjy6KPiCPTnGQKPJy9G01pYEEJS0/DThhzRtDFR3P3sxO5rMyWDepL/9sOQcSDXcWbZNiWxEEk2qV2A6GOqPD4ZPTd+UUUbjCIGoZ76nKHSG3nKjjQ2JvkPpSjlajYYv5IjkHrb5ggCygLAZ6kDqNHzmThuuDDtYSxvLT8qC8BvxBG+Ebn7LHcvVGZf6n1pvFMyBXd/GBDnQCdpsW4EA98MQBkDJ2BevLX65SqLbwNZQedYGRMaxwspNRA5Wb+hy5Y1p6Cu4+SfOrAtsG0G52RjP4eL4V8M1o1DBndpsih3U2xz7krBT104gUl1LiWbuJy63owti5FsQV/kD5OcEB7o0sUTeA3PcfAeZWeceGgdkulKKqWKh7zI1vk2+GC0ZR+ZF0oT7ayV9OJYsMRuRPXNyFKbsr8uY2OmMu9vLdfWD3JBbsVWphCmE+P341kIW6qvAfPisNFCYajn4wgYPoE5TgDF8Nq7Bi0EHKYLULJbwGLABk8JEcgsqGfs2iFobWoHcxSGNqOUeVJyg0YiM4C7xme0SyTmUDz1FaeClwa+/gk8/fS+Eznve3vriz9s46RMgDSHV/pJsvUX96pTXULMNYx/q0bH86/qDKXHmbZKiu6npLwRKbsxzTl2Ap5n9yKK5yHK02ipzwlQcPNDVnhDAPIknTEihn8725TLizue3U4j1bUthUx7R3KZHK2LJOo4RXZkenG8qCIXhq9+wNVtxBnkjKoxruWjcQ0v+gDMJKdmIfqSXlukM0enQzJxjk45AfUH/gA10ydAXM8irf4ZA2N/c3mrnwx8PcbvNiX62ZWH5ZNzthnaegIKo+GcXfOv5W7N5YxhEdnDwbX9adGF6GRK1ncIrLBL6aX/ZCPAIPNsFBkNYxZkMqpq2cOG+pE7ncxjCGQp7VaHgSil2vjaOHYCnBaDx6eHqy7mON6VeOXs3H25cni7F1vb+OkAL4NTMh0ZxzAYvU7wiPAT3eBX+xa2L413jrKns7vlNrqA6xI81dhWCEbghl4yvSo6U57OueM/74ewGbLkYL8U2bIzp70wVrA2z96HoTiM+rjSfBRL4FJfaYN7o7ykBtAPhTY+XkgKR4xfdPPcurTLd9Z8Xmk9qza+sHIq9/uWgxyDz6AxYVCXx4v6UrwmJXECyrBSDF5fjF3deSKy7TNxHJTRC2bSfUTxLqJcjgYvwEHg6avXAHhjlIxhdfu3S5R2S8xTUSKUEgDbWQXchLNVRwuPhPfcK+uDwvRHAQzWix+Ujba/XX33436ygydxqT9ifC6h5BLF8RVe6lE0cDdnKECZ3XZC4aE9vMwmp/vetW1jTbs++rA+3q/V0UE/asvgrDkoHT964iyK1I/r8R3ZT7NtzteUqFD6TLXSr1IWFDVVbllXbgJNP5X5OWCJ/sFuy0dU4hDSVuHTtRxAjg1BgSw99Xjp4KO+80NnyLSIztuYAnJZmOMwgOh6PQ4BDmZxbOQ+TTmPocKEIHB9lKkUjMGbuX8yG6x0BsiQjBXZFiQ4Zk6afg4ySDIZZzAxTJjaqnEWoZeLnk1r9X8pvMlQ8Emmr8tYDj4qHxz1Hsds5/v9WPGFp797dOcl2V8b/fbvlQDQd3IO0lccTW/rD/4HvvDGOSj3U4+jTumOlV81+up0K07yYT9HI0CREec6jx20zBl+Liv6oivPS/yos45JVoYow1tLwCZXDgsZlyzNFDhDr9IOLGszQWA8WzsoHhBYdDiP8CmCcinB4t08jNhnkM4tAuqF+ReSnimtxg40DaoMfhSURCiD4kXg81E4xijiRqI+58Ph3Eu/+tEnBQOFtJrw+5Yfg5D+a3MQ7iTh6jjLkP5VQN/GMwiaATG8ROwrT/5J+TUgAvY5MlmBiLWeTEBKetTnQXFMs9FhzWJs3ZY2tbeTGoTGiO5Gitp1nBMAtkVcqgXKjPdosS/7eDbnc47zYjxIO4yJcUUJrdg0Xz4Uqd3me7NKtuO69OFzWXgShQDEOJSOu7QAjGzwhLIP3KLaqrGotJ//UMBSpkFZU6sA6condurNE1slSlsAK3zF7ipqrCELsI28ySbqRLX4gQvUzy7EWXEE9JueisEh+wi/MHAlkQkO1IGn9Tg3GLSvTaXrYM8c+Xqdq6vjT5VbbptuGS5F7wMFi52p2Sd7xv/wH1WvUZE9WZB/5AHjAtH6eK/XKDhR8oGzKwlMby5v12uHH9fqs+8cGbYgYs2Hg0d3cpfLh3HuZ+E5OunMi64Yf+WfvlI0bjgePKH03ZigH3iyzoPXtO9W7lfHH5fA5HN55DMt33FcKhG9HQCsRN6aruhtI2ssvcBKj8NxmVlXqFqPE2A/K2lnLdvGKNsoDkR9epQ9RLdjA/9SFOICxANSgqixVaPiFTcmmYOHKMU5Csfk1jT3aHhmc7N2BMkAGKRBGyyGdj4qKfKlwzt11BdLqrLA4ZdnvDTi9ocpwE5WXXlml83C/CwZQM/nxuEa8f5I+8ixSaRg20X6ZHTxrq0ECmFA9369jr5m9G5/Tvq13e/UW9PH8bhbJQ2V0jEonv/N5RwLEC6PFzHAj6qjuLZ5WaxTBiPSx15WzxBlAgIShUQIgEE+qBLDqGdxGq7VFkXMshEFVLDMe3cmkCrlV2hElieJLqJZt32jAdmfwd7+7TK18eOUvknfhqdOmivzTotPHEfAZVry+uEPepwNAOk+xUv3E0VW1/frzVNbBXgA2BF7knEDSMRaeHSNfZHHtSiOw0IfvMACI+6UGw+R/yK4mVZAnCmd86ZDFlR9JJOcgdy18KSuB4lcyjCtEcCJ89qFQ4FCdvrLu7PyVuk36rN9p6od/iSMmm4yKjjYj4el9914akZKP+PUOdwtxk+vxnklmB/0bR9fPrdddEZ/rt3+3eqHjawBWQtKIOknEDl8faTN5zjTB2zCID4GWo7wbFsMdn45npVDECzoV5tZXL6wfbX8/Lhx3zuctH0UzAX6jQ2BIo5ZJD8zOiiBoJ21OpV/OUee2Spt2N6hh9Fhsdn1TNdWzwW4nstAyfR8rGVMGa38pD1fihd0Mc+xmk7WeY/Dh+XhG96bF5/t3e7USKozq53q21aM3kARhShxQlABRAFzFIIRSjUHAwxVNFEiYmgrDKuDAKPPyyak9wRIkCMSyRnbA+kzhxqEtimGgeqfIglZZLCAx3tnfzWGZNxvTR/FAB7FSLbrZ1celOzAWAG2jZ9RP4xlZqjtjXVPGfqxwszoKF+fnA3Q6CN3CiqK7a/YfvzPq26HwTST/6uCx46ujJ+RreQoWk6J7ib6f5Tpxf3frAIS49A2XnazFB9ZNm8iD4ADo+04264vavVYMzXJNcZDzxde2a3Zpw/q9U8+rZ954VH9zZN36697fHh5uy7RfSLxxnhRvUYy2ytg60jDUQXHbuf57QdPca4FH+G2/oiuHAh/nTofPsq5TCkcQ3iUwUUvsiyB5nL6Oh9grqdfxqlNpYU3hroW/M3jRDgBmYA1AV9c+qXFC/WN3dPV71PAQPDRT+uZKmS7MalPOtGv7fTLeGWUl579i0LuZr1etxIEHpRI3FlD4yX64rg5gvuRIYcsM9OGNvVJ/8+ip+PsorE3jmKdg9Fhmy0wfDw4rtyNDulz0KvtOGw6PZ8xM96WxXL05UOf5A8fifJu41qrs1aysKaTY+0g0u40Tnc92c08DmTIpB3Lqc7GLk8WtfryflUCwPQTh8H8Vo3/N8uPaoiAUvUrgBDlroYRxt4RhiACaL9c03Mei2IEiwyKIZiLTyIA3s1xgFQyCIqPx2PUlOmhBwOpx2EtDru2Ut6tvv/JMQxOwv15r2727Z1TG9Xvb+uDUHNJZwfL8agWh6w7KDkj/fLYFIcoiiMSnSn0OCOY3f2v6o3979ab49stDKBDHQniJArvjCoyK8ar1G+GWfqiWP1xUhQPHBSpn4cB0ccByAe58MNclKIoK5uDwjrVlg0weqTdOMKap1LkUUh7QIlEdmPTV6r0+Fv+Z6u3OYYHSTM8X4D/Y7mbA3ICbyXr+fkY/F9deVCc3VvLj+v10b3ywVYRZdYA2q92AuNFnY9hisjNb/gDrsq/teDDLSxZG7CZwnUkBGhyh5c4P09sujOSS6rPM6IYjHYYN2MXVGxv9ELbbnEo6j+ucS0SEERDfTiGbmQtwwKh211KP/DiB2Q4h+tLCW1uFVorIBf6oPfjfgWtxi/+/DafEnGY5Ix/ZJv8LPreCkAfRhHkDntLkTXSNnIcY7ZlpJwE7CPnHMMLjCj3kjXqgz7Zkb7gEwWrvhp1MbJ354EtdmaSlL/ghL1kBX8rK/nep2j70TdchdgOnbCxwfAdQ2ToGCcg82HzyvGletCf/xLxrJxXGLPoVP4Ng7FtgIwB80ha67xzjJ8BMgYDJnQr4oTLGHi4CGMeb86TU2KDPIOpZNmlzJS5Qu5nuhPBSXj66UbWCebj5KEW+hg+D08BhInwZV85UAs/gibUJ1EeHvHlPCMheGMQXQPUCk0f/pPq7/cPL+m4NrLoxSbRf5xGwkZF/7WS7aHPbHYdskAZZ/kRycGIg596kkoMez+lP9fHoAbDel46p6+BYsvl9wdlUDGcNnLrLfoe8xa5wFg5XbJAshP99PZRnWkiDiD9u9OH9R+dmNdXD75TVrFnxur6yGUzhsX4LicAAAf6s5OnWbR9Vq7lQMyhOWcPp6hPT/QDYIUf4w9LRd/kS/+ILAE//YhyiMFzLpzBpcmiDX81jkUfopf2rQ9pTvtro/1+p2HYNyXw7AAn4C6W+9yw5fNZ/VEOWFRZ33iB3cihnYBpQmP029X7ZAAfZDbQ4mHOpYEYVqFs9p9xkr/1J9sOup7eYcu2kiyMV6lN/eEF5vDDKdlnJ7Zdg3I9eXDanOMgJ91UWCq4UsIIfMARTAafnmuxmM9u3NUjI/tHtwaX26ECEFToAAAQAElEQVRyAjJ9+tR2LkvTzVzmmRjZi+EYDOYxfrxiWQbiuEE7Pgm4EgG9D2+Rph9PFRXTXK9KD59zFo0YXNqT2qzUoRpVhHoc+YsTQLktUfePMgFpDhDwXLfiOICin4bTR/rtlEtLeMEX/nhTqVsLNdHXZ7wZH0GZg+OZE3HdwSIKjnNQ36LR/Szs3D9O90wXKCoeuTgQBkXgpEXYnJB+RVhKy9haPgDGGNU3Nv26jpIYpn4jtvbm2uFQnBtI+84jx9RHeAY6oFbqQ5/kigeAHhyENoa+8AZsGY9f19m4/ys1/fj/Uz3PffJ+dXYXuXkoZadGbYTDfNiU4XKcwcVE5rdMk1YeZg3nWWcFwLlIfawt8h8DTVHFiAbe8ANX5CvCki/HICDQU3gDRg7FlFA5PxwX0DJmD60o3Qnoto//W6Rf/QkQcKG+Y9pyvcygM0UPR51IrotiVNL/Hm/6PdJVdJ+xt1OFaTJW16PEMHY661m+2nM+yjgbUmdi9TOM2CZzuEtmW4gxG682+3iimWPkry483Q/GtrOuYPyOb8eSe+E3WOWgXB8yFnbS4zuY1o045xJA0nX/2d7OFhtKE31uJ/uw/rjK2pqvMHGQ3vi8ujhRHnVmUzcSUNlVavcdJXCpYhiOANNBWgFuA7HteJjitTuNG45FGLcOT5aHd64drPQ3+FRtwwROjG3lSJrrJ/hybB4Fr8aT8/wVmXbkA1Z11OUE4ocqXg4gVhMR0sIP/ygJUZAS3wOvjOE4ta8PY8jfSaNSb3wQjn4YD+oFo9zrcq3WgZayLPbcfrvKAz9SxPsBSRxSaYNREzjD1AYgkUXG1QBQLqVN56Rr2tWv65DrjHklJ5Bt5Jx2EcdyIhWz0lveiMsaa535YvV0g/HrQ78ctRSVowOk1k8cN360AyCPAypAE4Fvfb3q5v+76sO/VbX5CyXj6cUtDiv8cq7zzBvPP5+P75Wp0KXJojgCkUJKKitQcgqOuUcuYgNsr3LDDPCjQaaZOna/fgn3o799JFs8R95bNSr9itzS1s2AU1YhC7Q4LHr1sRwX1dyidsu212KqCj5kEDIX2whutFltzLkd7alAciUbGR1DJBd4wS+ZTqIIWIApdWWbMGaB23SCM7EdWbWTMz4ypwftcna2BQzEjjhY/ThOB7I4mIozLlOLwHMYRzshfHCgCbhrx7g3DnP9fmU7422bCatFx3AZldciJ2IvBaOOKQPbivpl1lsfxcSPj9+6u1Tkarp07WBaHOn4vQraDHop4DXIzKlFhHYKlGiwGEPpqw1cBI5geJSreyeKoqRiW+4KECQCcvUBXBmFm2uuj/erAWMgw+KGSDkw/nEqb2XtK86CYmcZ7U6NcjDHxlkxoyREQeG1gQfI9+NdRfDfj+eNk60UddxWEbYW8BXH1QKX6TAmJeEvPqqiKHQvDWzmIjzFoxbngWKbZTyDwil3uF4bsgpgisy7HkNMM61o2xyDse6EGSXSbna7DhkD7Msx+ld+qmr9raD8p6sjmjHjX38iKTArGdNOeHdOO/pDQODdjA+yFnEz9GEWFN9Pynsjg7qbfdcCcfQrArsUrSaceJPQlFCaaJ74+uRReejlzeXtXi9yC9W0gIO4OF50JOkpABkgcgF4+rAO8r0w9EEGOw/p0+e/IyvOYyu6nR9neNYS3BFqWUQui5y7FxzIAmQDIlkZVwBvGjLPOQbPGV1KtnK0prDbD0w1fjkBL1IxXHzRN97wkHEbby8YLgX7FnOXs55kIZEO3NniCHzwwyPJ/czLT1Trgp7IXHuMXVtD+47BozKY70VZBn87gJxHDl5pjgoKBpqB/Odatnbc1oXRkzIW42/jv506OyG4OkgJSxFl43or+9qLTIpDSDcMv+m7VfW9UOBRbOGDbH8/PvjOpDxtaWow5mEZ7+bJHy+PXXo/WURoIwFmwBvHWgeApY2K8XktUorx/907XeZg2uFZ+smts/961ZlcM0tlaS4BEUYMh0GvJguonM7Zo6mAQTEsgzSwnJBmnh/vFScgY7Bvuw0+5/u+v1L6ZeGJt83gyqCD8xqif2QeTFdpfxiLcilKZ0wURZnaOkhladnj7DB2hH/purHYx58Xn55G0hRGcRQYz12DczGeNNGOw5iQfdcaN+fIGThGmUjb5Ex2vgPv1VjPwQMjh6sPBLzHsixRTMQxBjLGi3ECBNCIAuRA8YBAPraRSKSdGARDppONSRjkWLQbebrtOH3wD48cYyK57w58dfRB/fUT98vHRzgB81TZQj82zdDwQS5bkQ9jPY4+RabG+SQHjw1En4zfYq/U1DaRoA4SGQsDEGTa+LVFlgG9F2Pg9tr+SmcRK3U0tbw8WTRmOs0nLzodZJax9jQAjzpBA65hQl2ydNxY6EL05xTOvV5lWz2ZgzaUkyjUMbrTFtKvdvBKFxly41FJDnQ9ECzoS9/adF3KIZsp17tmEabiFIsT0K4pgHMDqWObbulayfBtfzvX5q5yKf9ltjP7kw2Q35hnRXZEcm+adUQwiNTtPx4vTLVQDTpAk0K47tqDaX1r62T9ndyacXvm6/vrR1GL0PzCCYYJyXVpY1FHaV8r2DnEwCLHUsYuK8Z2Pk5CnbWUgNJ8+I+gCWzgr0EcpCtjv+0VCYgw1A+IOqIwSkJ2rdKYeHz7CH+URzEyE996Q7n9VZTkOIqNdHva9YMS2nItfjgS++pxHK4zJqRND9HYRhljt0upeNOeKOR2J9k1+OKUT2RlG3+iGTkak22gw799oAHyjrA5EAMpYIsNFuIElGgwIotcsgfOM1mPB6Wm97+ZNOtfVE8PHL/3q1V3Q3f+XvUTj6ZHSeXVu3R452hxcOlpubVWewk/5IBXfBoXIoPB2RmnY2ERlqSg9zL1YPiLHONMUvTfIjjxgNZs6aBsJxGsBr+zi/wXB+cjs740DLfXMg2FGW9iyl7a0DlHRi/beRLU+2EbGDmMEoPFntLapjdOzxhsG4cp10AcsHENlO47E+5xBrhwY9vxxuF3E3DSUbop8iZ3BkovD1PJcZTN/sMLhznwmv1Fxr9lwLBEZihNVsZdoj2dMu4MqwL/jvgM/PfT4vWQc6bTiDOwzyG4TjYQXgTt/iCId7wZ/vV4U/Ox2egwfURrBgXQYag9fCI4xaX5ojRTgB5gGn//5nK9/fhMpxYLUwnTCkA9FQsiQNs5xmm4bvFwVCUiGGBkWKlWn0rLyhjIeqK/RUO3g2QkUr15wGLREeNbBVmpr+3BKWhHe06ljWKE51Mna0HlBx/UMyaKpTQKtapuTYChMSpzbo82e7CJEdrXDgVwVtpnrBSp1KbrtJeuOhVeySA4j6wj1aUcVPrhh1di0K+EoU+FIZTNygysh6JdbeEvC1HG56Wi50/44RWP5Kg/ZOyOxyGXBU+gQoCCNzwiCgdCTgE57ziwAywD/yDrA9YJPD8gO3j8z5IrZi3lg79b9f6vZe3gV+IMQtZHZAk53w8kLQL2NrSgEE4y3MLTcpRBB4izUyLHOa44YCm/6pwAZ7BVwQQ5hDh9GJD9SYdXpxlQX++K0CKUsd7LNAA+ZJbw0utNph/JYIqDQ8bISQ5GyCjJDL+cg5LRKzkEOuCMYd91jiNOxBqCbefpXNv6uJ9pozUjU50bYSxiacMkb6RPhssJClAZTgerrYwDOa5vGIj85hmXh+Uaw4FTwR/+GTSjz4yuvpVr/9tQuq7fSfnboR+E7oQY+h+k/M4xOU7v29mn+zgFX3AaM0YGxfDNtXScKjWto5SqWllRJsARjPuZAaFFm3kMso3YAKP/Csi80cUj+9ZZMSBzKJ97yhzK/VqZhrSuMGNQOqPYBLrBCVw5vVPmdXig3GsH06NvoO9Pn6836L+/xCItS9slRbNoZvHsj6XRwbhE3nOZU3c6nUUhY8jpnkLEIZUU21yPwfv++wuZvqxm3v1i5uBeQmF0DB9Fry6t+MbCO6VFWeVJNI5k2G6ekjK+Gvp02vrkX0hWlPZOp3/RXZtK8uEQOBjydT0QBFSewejbsqKSTjkpPOrH9eo6jmzjh+PDZwyogIqDDej2Ar5HoW37xkD2AAjcnABjiUGXkvF/GER9L+Hkd6LYa+kgm5VDJbLcygYnYMH0fhzE3TgFd1EYBkPAv+mV8TB2svL04KeCIT++kbWjgqEYjyfa0nqxZSVi+FemOyWVdx98Y7yoi7kTwRF4MKnSTJE7ygUCw2x0UF6q8VN1/R0G2ZBghR98GWPqFhkZP7Iv4qprmwzHaXygUYS4H0G5Vj1OjrwYv+NZw+gMwm3ayLZTfI4WHdtCxcjqbhrXH9kz/DTZGeSwzRido7dUrZbbSx1gp9knj3KOvlyLGDXj/qepED9dSdqK8d+qqnshjkKbScoK3akqJePHizZQeO01gMfxNtL+m7ndwBm0AVf+GSiFUliMvr+CGgOxcHh172R/670HmIaKZ8pgpWW+qfaNlZ+suvDzVZ/+D2tx/mfq6pl/q355d1ZWc2sAp0GdTT9Zeyle7kLVxou75T6lR5AJQMZwfX9aSg6HsnNFmftxJremn6+em3ECL8fgfmy5SsRFnIDoYyGIYKc54P4tZdtm/JyAfYoHTkZmrIzTtmOuBTgACkY6m3gpG7MwzTC1gTghTsOHKtb+fNXL/7Oqta9UvRQ6neivHQ5I+2Rqn0GfC7OOGxg+EKAhxya5/aRub5+qfuGJXpx3XaJpMf4MvY2D8hFl55qlAGgSUjb4HAeARdC3G6Wh/RzwxKPIYa0AoGLrbfTJ8Moxeo5D6SjrGsZlqsBpIM4K78bHCbaMMzYZlSDwibeq14hMc8K3J02t8zD2RY168W41xgz0HfV7+6Do3H5H+Mo/mEEnqh3F+dy9yNHqiI8vsmHASjw5ZnwqwYNr039nKq3jjSpOlYNW0ilMILJ1rfZcQw9KOtFexFYMLqIsjsAxWIFx5xz/V4kMkesQZ+Ca47bJwprIZuxxfi+g027UVEh9+nuWjtiP8gfZZuT2nVM6bluZJjpopVqt5r/AtvGS44FF1SLHtmpc8ziCe4nqOpYZFEViCkhj+Itzf678+q3HMd/ejSR5OvMKAzBYTOTYOzdP188/fbn+ypNP1P917/P1c09eqV/cOdc/ACrL6M5FPcyY82PIdo6tZc4v8vPs+LHtpRAp4iIg6fJwVByCqcs7e6dqcxqQNY+vVflSjB9YjK23U6FgSmQsu5GgyHAQZilUGki5Gf8QlYpyTwUQMeitF/5MdRbDsPEY26tprKxlkj6BHEgAPWl7y4vMkHN4cl4WtRKGejsNpe3iWDgLx/DX/IQvPCI8OQeM6tp2zDiMQR3G5jzQcmYWXsNeOwF1baMYyunIdyXyLfvppgayoOnlpmEfwAA2otqJPm/H6HeAFZgCmGI8xkcGeLb4ydCMwTg5NsfJEV/obLIqDkAWZpsswjt9YpOORfnzuUPE8W8k4q/G+Bm+wKRUZ1bJSgO7wkNoFJx8mgAAEABJREFUdu6gOAYBwzW9DqFBOiUnZFuUxqNziAzIk35ad1/sn9zq6It/40P4pMeB1HWe/oxfWyv5j/GmeP4HJ4xwJ0cYINlmMyZWZZ8snUPRTduDXz4iq/TL/ji7xf4oazK5MHroVXy62c6+tl1HH9ntP2Oy4Zg66jpm3YmNRf9F/5Fb2VaG9zEBro0Oau5WzOFSr+hbzbeyr5yvfK6FswjQrBO04WXlf34rPT3U44+QAQU4lYjx/veX62v3zpavrH7t6dn6+vYL5SskDbxcWi/mOoyEQYpcn+398EmvGiXll/YfEaNP7VqPpwcagJCt4MXtDM7I3Ys2Vp9oZrAvJ/WWxhMqZTH6pNa9OAQUGkSAAbABZBu/Msfd5eh+KRuJYv3bcZlOiBQIGAAJyTIAKnKq6cv1HEzjaXWqmDb7d+MYM/5MAQAMLUVDDAZfjFvUUj9gIH8/wtq84F+aLm3lvPSrPfzp236UWuNcDISIosnadnxP2QdAEYquBuP+MNfE2Mtx4Emdh9Hn/GmO+3NdfF69mvGT69Avoyc//RsLWSvJET8csClWeNxcvlDFUZFd9HIrmOPoGbfnC46ePNyp81n/oeMjOuzMAAsL/8FOgLz6wn65RWma4A5R65XBI/xwkOSJh5NxvuRLLhlXywefkW/hY/RC8LZcnjj18RWynicQzutEvT85X823MeE7gbBvBdrXNiMjc45JiUcG6vhQkrtp0EBkicJWmbZ+OoLlIGWOwYUsmWzaVrbToAyAnh5kG/+BVFirHkcOtVOPTIps1KE/wuIkvMSFsjZfptm28RPIVTBBJHUvkd8DGAzeQxge7mFYgxMw36YokXjTQxmhwoirNQRgGBgGjSlgiiMo8xWUzKBTGN7QtWH2wspuWeUFAOSyexG8Bz5kCoQgAuh7Eafg/MXxojgtcz5ekqKkS1f3TlQ7ARmAdQegAzYlRVO4BkQsIEFAohyIM3AsxgV8FqH6dqjrzyaKoQCmgF8ai7Qp+gGEes4F7LfGa3XkBGg5lRi5a7POYNrCoZZjHVVSB2hTrRf9lNkHQDJYZN9YmxdAzrlOXzk15BgK36la7emj3AaGAxw1mcegW2/7OQhQ5qhZtyk0RKZxzgGO+tn0tzLN/3HUZSHT+gi5GutADMOxjDs1j/7wMzjIjJsTk1X6MZB+lTzGsxOdkrHVf0ZMp23QyQKl9WeSyqxme5ZFaY2eSWkfeW9F5Oc4PK/QT59yjPTHiTJ+PHBQnBPeTqWV4O5IjplWhYccqUX4UOLPmtNsdFDwaN+ThUq475ePjEmGSG/aha8Lsaj8lYDGDsiPLTj2ubR8ORS/WcOCMEfgq8df+Imqz/+HVZ/7P1e9+r+r+eq/XabXvorEBut2ruOYTa/pi47oR9soEKtzVYUq/x6FXLOdMsMrziXT6vrj2U9SW9bG6DHxybn1U3s1JlT6vbWzVAUoO6mcP16QYAiCUdom+J0alWOpUu1xeD4NGtRAPCESTRg+gHEIBoF4qAxGm9ryzTOGTPgM3+qwfaSfrfQp4qs/CwgsCHkYBQHBWkBCQRzYrUlcXSs7ElcCJ6BSGIWLzhoFFCXH0OejLYbFCTgOTByDfVHdHJ6yrTXEiD0zUdJ+x079WHl4StYA6NYsLFzivw1d38AYI8EfZ3ttP1LPfjsJJT6VeMRH+KIDhm+NBktt9ADN2eBrP94UnzIDi1Qq/Yjhlu1Ej72tnKBbNM428OTSohdEN/YZR04XnUaXr8RgPgdc9uOjOsMyXvIgP/2SEcczTmVjtO0Y3hwLrwyeEdGt308wdtH2fPTG+KX9dOjjFVcmz3oBGBvoSOdHOfYsDmEW41xt2q/huo7++OEMPYNgGy/kSLfkOhjregbCkUe+RxnfcmeeZ9Km/gQcWMKvkgOmR+eUXk4znpaFtR2RW9B5KfiJCAqRlwj/uVz146E/FoH/8fR7PnVeSoVXlFkYPv+Xa/Gp/6Cuzv7N+sb4Yn+El/H32tbt2KMAikwBGHVsJsZXxd7ohQNAJ9KHPzpUh94dz/JYWRQX+fEi+q9WzV49KAutnuQc86BrUUSFx1Z8ADKrw+dKMGgRuPKPkAj9zChzMZ3k2PPrXsxOQFOfSplO+nja6jKHSmoyeDKMBpQeRph/FNTFKfjxyHJ8P9OeZCQcA/DX8T88Dnz4CMalevD8qTSv8AIOB8V5dPQd5m1AWPnHYICBUxClbQec1d48EgUQlBSsDY0holzaEUO9RL/Fy//zSDBa5UimkSiDTL2jKdSkbmTh5nGNO21lwM1z+tk6cbHvYFhgleEAFzAVZ4IfjoVxAau+AmAy0P3aAM5JhJy+HCtGtvNRlfvXVqntuw1Fhoh+Uu4EODcj60fZbnACC10r2ZVpgHPqo1Np/UwoGKXLlYimgMc+gzKlyeme1ng7Uf+eonQ7zaKgZ/+33TZIJfUjH3LIXq1mHLI341mtZ+XNNw8Rmb9zBFcmO+VhJIuCjjH2tWDz/GivnJctTNPQIkR+ZP4cI/pCIvT0fIJTBjLomPM2FSFrBjvIOpmJaRkdcbLkLcsdnMBmdKl9x9NlZ8rq0aF1p8W5P1d9t0vqzqm0c0lNshJ5ReCXssFBJEgcOZxT1fjCTzJV61jW1ExnvcDjW4+mAMVZp6kSSBmziM7o6eaFnFgP0Y1jdEl3BKOefp3HB5uMOAol+q+f36s3l7fK+x1oPKTUhC4dF9Wl/Ly1yD+PMW4m5ee1MSZK+3CHehVjjVOuohVGr0NkG6MZa83CKAZT9B9GY/A9wESn4hh2qrqd1O9bPdkdhE4B2S3lokbVx0WXpHl+CwDfPBmAqDfPFIIH/cbBK/W+xUGAAAyGAxCDkVEYY3csgFkAQ4zPj6DMp58q0byfeWBYMUZe/+rS5+rtxZnyG4EMum8lMu5x7m5ERrIUYMejdBY/iCzxJPrZnkemxkK+5piLs7ljYm6JOK7ll0o9dVx/T/0sfM4qgjJ2JPJzahwcHkU93j9VapyrGHnkuRLZn48OXjibY8CkzPF2zOrksGZbn45PckAZX1NAA0wBTmlgkKX+BsKLqGtt4kFuTN/PrUEOCW9kHmJgZHIl0V26zgmkl6rxEQPz6Gw1hs7gfbvPefLzhKIANUwPOAXH10YH7WDJZzXb3Vb66WxqJQZnG+GB7vVDz9YuLEQqOYMY4fujs+2Y6eb6/krLXdrPBrrd4/84dpv0azwyBI5Ayr517n9UfceH/tzq9ACcaO9lIkEl+uyxDrwET54Xwb/2OJUbwY/25tG1ftpZD/qK/oqhM276iU6L8dON4/bZFYdu3znEBu3HJn2SXdT3CTJrJ7It8h3zqryuBbb1KIFRi8bWAIBwHuVsxfCkJjwUR+CFgmK4IkflH0Zj9L4SwyBffyErRzKBgQnnMY/RVG+wuR5gMY15lHPSe5TN/qNgUYKBixD9qvIAvpSr4dkx4HEBfimPRzUl2FoKegmeEhBDj5Ftrnyxro4+UaKwh4vmWZCiAOQ6bbTHpqwY+WaiwfX9aUnttQ0AMg2/GegcRW5GiZSqvBe53QxpC6DI07bnLUQZqaVMQD2Lq3gwfRgWoWbJwo7Gtl/P5WEcBhnn14ACcGk4Z/BxlCFqcMrsivJ5/+hhKTZREUM55hwQcRKAxcilic6fSuPIOSVnMVzDoPSvT07Hdqp3JnCQvjmBeeZ7HFA7o2yrG/kxYLjwLki/fovfXLuV8AZbxonIrttrvR6UY6717b5UL0HAsWlkA7ymfzKJdtSTACx67Ywuhl2yKjwi/Gba4qMhfoDkveVkY9NL7cjp5Z0satONbRGYjq/FGQwOfTO6p/PrOdY8YibEEXAcnHt/s8L7A5yLRV68iPzBTkd82HNMySlEnr6UZEwwqw/tXz9YqTknQI9kidgIndBb+i3bbGkgAZhe7atDZ/SnjWMbYx9e7PJCF+PnSMkydwH2SorFEWCipISAlAs3A+hrAT3hiP6Mg5BK5MYUgBx37IOEhMN789SMtUQRjKB4oQoYK1lzuU5pX3qpHjBmcJSrDYq3LUOR4vdz54vvVn8gVLQx5/VkFgMAvoDtTKLBLKmE/oGD0yDgkraipO0iPaP1wNL1jI3nJXC8r9RhvyFlm3IZtajiF2HUs09WhEk2nMDVvZNxCpQ2yQL6qJXHeWi7F1H3T5ZHpP3UlGOc6mYAxQkAv34y7Aa3du0r+2OU279Ts63/rr9RN3v2B+VbDZ3yMzDvQLhwJwr7MBuxtzKfjy22gyVvhj0sPJE1uQPFsc4qTrtJXURPA7jUQa5xLoDtqRCDYvD20X46RL6BwIkjzxfQj2cEkhV4uQjY2vhj3BVd9RQmbM8ic1hZi+6m2e5zOW6bPpXZ7T+yFxAA2ff8RLKWibsmeMmaDCPv+bk1FdM9x2P89MjRXosRXw8xaOm3H4Ghp+v703LMewlKerp+MO15uWvoi97oBz5gYTP2ATub0adMoqT5HA8HJNPUf7LLdgBKGdSQdSYQwRWeXM/pWIC/dmda8x/EiunyQYbNFiPibB390Y+t2KeiRHjpvmCrpFOOgB44D9cm4/bwHZ5XEzA5Y3KH97E5PSOR2nvBIvZzlI7nwpuJipsZpEjlmWvpb9/+y9SzBiABSWiRe5ZSccZ3OXO5SyGflpp+KusFg7EDYaLR7PMHtfHJ3fryS9v11bOP6/VXntb62b0C/KMFMilDFeU7dtF94eFDjUBlnglIDOE43fTYrFSKIwMo4OA0fAyD8isp4K2VP15eYDIOkZhAjFsUvhev+7jGRRazCGGnGPOkePd39k4VQDjHqfCg+HK9Un2Cxa/2ZBNAw2nYR7IB+5V/swAdkLLZ/a2P98v1q5kX66MXte79WtX9pNNK5EEbr5Oaax87vH7HPXqqx2lJiXj/wWgZ7udi1VacRXpija4qh4rTHfZzeYZcfdw5x5VDO9J/ht8yv1PtCBiVdJuhMbIzy1WAB6D4sR6B5+EVbU8M0pV1C+X+k5rVTr9JuD7e64U4++VfHAQ5CGyLGjlSsgCyvzJ5dvTp8cnT8pNw/YUfaw/azAIkuc4xItKKuPij+9yVoVM620qbyjbw/RN1bf8os6MjQQ7mHbNtNR72OQmYkQnb5jy+sXu6ZAzqw15PCc/mbpEsQPTnADKtrPRfjF8mQlayghy7EcfBsdyIjcFICawWZBl/xNyLuBFrBFVFr3QyjTgYP10rnWf4X8pxDj/2VbI59elRHU7kbnVwIleYlTWT5xgY5zF0AkkTVS6gxN1csD1JdJse0bNpLW5GGWkooa4KAxpOvYoz2FjeLZ6ZgjgBBvg/XtruBYfXVp/VldWd8ssxb5x8Uj5F9VdWHpTvxb+5HCewHCdAofFOeDnyqsvlow+EO08q3RGD8fugxJPfq6J0j3pyAmGcANUzjsGYOjUE2oB3vvSJ/nYBT0+R6hGGurn8KPJnns2IHdfejShI/RtREL7ISv218MkpXZ4s6gpHl1LGMo+DLQ8AABAASURBVBvlnnXAdS/8il7qae/ScR1RC5BniXbOa895oMUPJ2a/+d6PgKXKxmisAzEqYO/MJwogfyBgfAAikwKA1Rw8GQsWeU7kRP7awCdGG1IOxw6yrx2UzXJOe7m8fAxjkooxSqfa+IE4AG7AA7ioluhbq7nzYt7r2mCi/Ka/BULj8OiwMeDbPr2lbAet5BhS9m3QtE8mi3RILoODuDheFGxdHu/UpXpQR9/w+90KMI/wkGxDpsSRuivD8KzpLKKTyj8Rj/6yGaNfKTrVvn3bdK68l2Bg250xxBmYDmwGDzJgQUQp/edMOBbbpoS3pp8vND+Re24ckHQ/0b6zAE5JZ9GJjEGmYSo4T39td4P8o3rVSjSnS9GdM0dRa5GvCov8JwOwym/FP2vT9SdyjLOHA/V2sq+9rerPoRvXtBKUgy9fwBrzeu2FDpfquccBCCDIhVsPxrX1KB4h25WiiXIxy1koU1fUR19eetJGb7Hhq9PH2d4u359Dby0/KiuPby5vle/0r/fq7m68/36txijOx7AY0iIKk33MY0gEb1W2pHlh+nkaeRCGgCjjkzYuUqqfogyygWpnOVILgOcRMmHfS5vqEgICrkX6m+c4MAzbLh2OrURgsoOt1POQih8q6c9f798sX7pFzXv4vzRZFOMWEfQlw7KGYfELXY4zcEy/HM1mnIupBAI+PJRFK+Nj6FbZdxMOFgkL0moGxClsHxs/RiP/Yqzm/ECzGoMVZRAHGIMqETqi6Hr0hwAEoBA9aovuI9p28JOccO047TmH6EAZp9qPYEt1raqb91oEO5sIyBF4x+HFIJIBiH4cxiTtuG64XluJ2vRXxus4RxOeycbuYLBkCiOXJ4si/yIDJBtK/UL3f6Pq4/+yKhmT366kS22gYZvztU+X+tCmss8Hz4vdBLlU6HpklGMVmgc/82DkRpxA6yr790L0BW9SeRmDVB51nclq9W1gGBycAJ3kLs+9tCUQCXLaSJdH9kcPEXvRDZ3Knk2T3cdXWvjLckdFlMX41flCVf1YSBYQv1Pquk4djmAl57IN76j7m+RAcDaW0ohyt3bjACg/x7vxXNN/GAIwjWBK50AmxVAe1ycwKYVbO1LT9YN7dXG8WxYd3uIIkg381PKTkhkg5yhzLUYzq4NiFOb+phHOoS9NkjksPWvnUMtxg2G4MB4P2h4Vg0A0Wq5ZHaYejSVziWIoq4EFGDkvouDv4nhRSkqXTV3fX4lnXOpr8SCib6QOR2RMCAjxuTo6KNd0ip5oU7IR6xEpL+xu1sWMl1NTX/t97Xi/LLJazdbvl+IANlJPW9hXl1MB8L7mYCtZWO6XioaMAXik2yozRsfoaXDGwMLjS/+k9RQ+1B1HOeSlZICMUt2XUiGnaj8lSvF8+0l2pPAPU3rDkIHpM7ttpAzVPrni7VSQJwM4+2ern41oh/B6lef+fdDEvfIXXqviINQ7TsnbQdOntrSNR7rUbkpApdO1yBzZbvlkvzMkzlBd/AgEiMO8n2nT/TiCx/+sOIFZ7ZQ7C+vjvZqNDvWUW7XL0flyzWOEw+8R9PiNPXjnzOF241R2TuQSlMLfmbQxCw94UW89+NW2c9Z+4Ey7jAxZ6Gt+dzJvpotkBe78DNFfHVgreqQTfdEjPQXyxcboSyZgCi3acwIiPkPnFNRj+EnA6k+GE9uOq++cwKCNnMIj52T94erBmRpfiwEsEtm8e12MXIcYiGeZvnSYqcth9S+mnojwnEcaRJhJaQEQoCmto1c6GgzUPXuK4BBEwK5HiFHMaoTHKBiekvGZRjAWn4Y2h5dRWBCrvQflnm1HHQYxOAEgDFEKA7Riri1ttwMAjICEEXIwjO98Mo+19E0YmwdxfOGXEYos+L1S9zu11562GK2MxffyLhzGMiw+3g/IPv4vqj5+u/pd+YDPl1y0sx6jT5OdicwzvVpPf1Zdj6L/XvkBDm3JhHxtx+1MfK0+uVY975cq4zuGUJPTVYwjY9Rmb4vM0yAmf+U+81oi7ZkL1WCZpJZn312bzXIdeTG8gK/cporOui6wAR1nYjt47ywwQyx0Nw1wApyRzEOJGB5nBNAd0RKC9CHa62P1p8PLT8UhBI329X08H+6nNe2n6R6L6/HIGTjGIYwysPDf89T9m0Xm9IueG5T66rnGm3mL4ywp17Xe8Ri994tLqcvQZJLzGL1tl03rsNzSZrT1xJFQ8A07HM6VBCBPq67HeZyPTvUPQ3AMm29NHyXD3WqCVzqEZdfJ+vDdU1VrN/S5dK7cPpbVwkV6i1Pizava/ujiTI4iEZyhM3zHc7j/6In+OAgOIDTbOCjT7NdffFpvnXtUb6w9KT/24hPwJTCkrtep8S/rEPQs7FuYHs8TLQni4mS3Ns7u1uUTiZDxfErHRGkRG2g9OtipCcCEsdmrB7X+yl4vyhh45V8vwESphKzD9n6UcawYfT1XYo6rM4tDINhLk0W3pa8vJ2N4c3m7Ljz551U+Kun6tPv8OexJpHIywEs6tTWepeeqTssX362Zr90SuPQSSFJyQsZycbKo1XjwWchFPPks/a/HITRYRJYstPlRDak9ZXvs1I82rO/8fpXI7/XXpJnlM1u3EnE6C7haVqS1Y4xraQ+QgIcjaSOP88Cj13zXH/+jow90Sllv/904kqSu99OWdY7tb1e/8RfgFnBj1NhPxONmvPHK1fNv0daCk8jK0F5M+u0VXA6CQU7j/l1DTtJ09UViDsN7Da+erQIm0YHTj0gr6W588w/TUXNIRomGx6jxFLnOB2OKfLHYhmdDtpHzxUk4R3eMMefa2BzPmoH0eKtWqvXHCbgOr6nXbXE6KNOf2d7tjuStI21pQ13XxbBcUvqx4RzS9+RUNSZz/HGNi9MXABgrzMHD7BgLFeNaX96rRY2e0/nocS3n6TRNlDUcmPCbEtawvjy+U6/VvN6YPCzOXBBxu7MzYbhAnCZ5hF/938p0e8Bd8zDezTR4r4r8QVkQjiOanYxzCE9h+4drbjI2xwKFCvz9uAd+ZCx+4OWvrhytrXXAWnpal6ex56zPDQ6spyuZdpqmmIa4OdZeaHW0H+N7Wl7IeCMXfineTyNvLm8VB/ClpK5XQqvnwkFws3pyv6OkCO3cpfGigJ6CrZhLM2xXFNAEzJFgC5swoiALNdf3p0nJlopALqaNN7KGgPye3+rD/6Y6IgYARenH16WZo6hoP6TNGaMHFoa//6TcT28App8GU67nBHh21yuNWYTfGC+K0rue60V4FOX5ugyDrWy3I/LBDE7gTsKlCHkzrd363eqv6MR5WISiEO2SF9l1BsOoXWc1HN35e9W/VnQ7hn/vV6sQB6COeX/47XcFJqcz1uXqlNlYlmOtDF60HYybYUuzlc6ZhzOm4ZYU4+cgziU1H+qo13WSObyYEDELiTxAGBU36ACNs89Qu3880WOci2cW5gkeFpJ6XSYy7yxt70H1/LyO/7mG84izd0RgmHMctdILrwzCMcD0eLA6rWvze2lzMquWfWTbUy9tjcOk8cegyhitMZATrHGUskNycjwymybS62OebEw5YI1+GDQjvyD4nUkACu7hQrbQmAhD9rWhvJIpqWjP4GY7369KsOjxGh/8mTIZMxyxruCzs7Doqh1d2lsf7dV67O1K+roY49c2vnoaMkkF8g71T4PJTDIrLOV2zvnjtKO2y+cWnX3gRdb8ZgIm7MGcoMUmOZi1YwdG7vPoTAbCNs/k+FiEwoDKLrZSfXG8qIthTBTmBKTlzrVhppMvn9guHtDxi6nrnHkM0BOuxvFpUF6gmHujcOmVssrt+DwAsGDiHuzRaupyz8l4JB91WN36p0eR1u0+gnQRbw5k4yh/Eg8ECIQOJOrYB4A+f6qfFOvpCJA7ro2U8wgAj8a9kTFeHu/0O+Wrex9XMTwK9YirNrWPpJe+wLsdQxf5/zBWfzsN5pIaXqgBUKANYGUKX12aF8VsPM01Mhgf0eA8fKFXG9JCqf7jRHsr+1lHkEGUMabpNn6lcQEVcNkGeka89uerEMNm8J5sYwyM3bxbqV7ObZ39N+r69MdqcyWTRE6ATJDIKR03jyc3/cXXVMTbZJ8TOBWnM9RXL0Zl8ZgTbRmrhzeywmdk0LfnRD6G2Nem0YxNZLRK344j12mDTlDjJm23wcg2tGXsiGzpJ210QNFuHFFlfGX9wVg5Bfv6i8G58yMYwWG6KnpfjeHpB17pH97p6Y0EPUbEMNnDPBh1jeCihJfh3PkYsDqOd5AZRWjGCqOCFTk4No1TpR+6mf14B1p9C5SMn71o40YisvdhiqE/zhF0NyVsKefZTjJQiQXV+qhi2F+aHN0S/VIC85WQX2TiJE1Fe5zJZDhWwfhecE8Om/rKNudmbGODMT++nAYuTRa1OjooJcMnmNfrVr229716c+l+vbm8VdKe/8uJe2X+w0Hwhm8sPSmLdwRMMNrgXbbCAEEatA55YAzNw8D1/ZV6Z+9034751t6purp3op1Ae0nCo2i0dLZayJMY/jiCJuD9h1WEjOwPBmRfvVyDl4jth/XSpowDb4RnynIxDsBY/XahleN6mDSeoTNGkdj+/aTlHJF+ZAUeeKGQx2k9bBTPjO5kxzVud3EG4Wn13jd+6MicY/h3vlt1C8WJ+BUfTuTDtDWPyzffzmZHW5GUESBjQs+NP3NsqX+MeX7qcvnSkmccen3klb9U3leYn/u3anH2J8sjzJwtWXv4iVH09IEstUnGIpbtsc5DEXX+r1L6lBoQL2c6wfidiHOEif45LfLihBk9IyAn2Q5H6ljqFsNYfqnIvx0Gg47DmNbRbVOpOSPA5/X9abWBu04bnDH+xphJ59rkGJzHc3TdvxdBNrIgzybEEdxa/nRnlrmibsaYGYBt+od3RiNSymD9WrT0GY4vxw7UYfCMiJNAjP9ounBYja0Ba4y8eYix48f0aB8g0pv9GL5bghxRjy2H/ZmLb2b96dr+tD/VXYFDwYJyIA7gTmoz/pWUpgfKQOVMpq0cCKcFyxxaZ7D7x32nOoN3N2rr6bg2Hy6XT4DlcBzRYWfrrh+3ICZP2+g1JJrzJoTTaa2IJWUNeDcef6v8lBblSzEYkPp+pFKaa7VVBwz/XoR+ZPjVAsMMw6cMTEn93JYbBONuhIduUFHmc6HGAVA+gYsCjBIA7CsR4AEEcBBAzkn3O6I67vq0hz884AufolGPMSvGxXDvZC5+Owbvs9mMntGK3La3fy8ZQgw3dl47ufpJiGKWUzIc+z/IebK6k/T+VhYIb/7tqu//QtX7afdGIv1H0Zzr1c1mt6ONZ2nDMe3iH8+MSIZgG5BEuBj95pnX6+uHn6+vHVyoX1y8XL+w82J/aekbcabXlz5THimeJ9W9cQwuWRbZDmMm84qB9AJcnGI7mxhnZxzSZ+NB7A3g+lx04JzIGsOtQS5KNOiAY8Y/w3WcHGQ/9EYnew/q+Rw+Q4YJeMAvPMACw+gsiNMZAx3nAAAQAElEQVTQVq7rfQ6LLLRFFwNxPnhKxO8Xqzqj+UIJOAjWlOkuwW2/6YrIOX5cfgJuffu36tKT36zXn/1WvTW5VZyAwNeLeOM9lxVHZUO53tE/e3jjyLLZAQrGWla5N+e27TEWb0UPMHcjkZej20lQNEZ3AWDd8wNF9xFNifacwI00+lHIvnPZ7LsE9IJM0XLsTB2UKD6LIyVDzzwICLcOT9Y89pcqkUP+hzF4S1tkwblxauQwZsQOGLCDjNniVwGfiGdRChE8707YUcY0kYkBzaDYMSCIgnhHDGHOgO8dMxI2yjaBbEYY7V0nu0cDSNaBYULhJYG4o5nIk8WinhPiR2QmWHylr557Mv4BeMCyF0kyaCRlBBSleokks3hOPJoH9ZxzKeB2nTn+vVinaEwJ98Nx6kup+oETv/V3M8dSpUT/bBbDpxACdpzC3s/GjW9VfT+O5F8m/c9f/ZNUzlpmxQeUNnayTyG8uesZWw5VLi1ZgXv8WzmAGAJDDcC9pPROsqWvLc6Wryz93NNX6j9+9mK9vXumP7UGWPNDTFWtBBRkzagYWlr74R+gcrKMmnwZNjmgiKOQhSh3Fk5lmZkDco2SHO+7A2Lt4vh7gPYbHxEAHJgy2SdT2Ek21Gs5Snqhv8h8Fr3Diegl6qKL40U9N3j8oOCtM742ugiQQ9au8kmESucwOI4gMya3uG7E8BaHR4t5DHceHJLDWqYA66EODvejowS2shB7M846zvvS4veKA/D4+ZVkA+fjBBY16icWRUwLyVLsxp4+gxE4gtnFJDl69hszxr+4WbAG95vhxxO1eIB9jol+PP5b9A5Dj6Mi2zHUPjZgQ3ki51DWaaarhzU7Nn68caIW9UynB5JNLXJJ8qmqiKVcm3I9DiyHa2OyKOMZU8La6KAWNTryGoRNibyY9IsyeVkGFxAuQkceb7k6ndNalNmr1lHQNMpw+2ZjslvnI2gCVwXpQ39I55Qtg7C9MV7UauoTkDmLFK5EvaE/CzoWVQgdKDSoROOMTAmkzjMYPA3kmPoxJuk/0OkHSCrH2tltBbyM/rGKIcaZ8XSEdFuNUxjm/Rl6G0mmxpWuizE/yzWboSQBFUzWH2T7e6HvhFLuKLNmVDezbwpByfrbz/5OSBvaVTpmG+EdH0ktARlo8L2Yj6rCkx+JvLY97S85cZ6cLvmSv5Q1Lbfj9bAXI+AkPIVWmT7U2l+o/s4jB8AhWAtY/Ykq77Z7mIfsh3ODbJ8lPHHEpjGymuFOiExJ1IcVRkAHk1NV9hkpTGHGeI5L6wBWzQUfGacpJiw43esA+qQfTgcxqkGnZLIdQTtmGhLcNR6DA/KhX3jTFpkNzmA1WJ9ZMIZv11qLwTvHZCH25t+u6Yf/r7qyuN7ZgAxZZrwWbMKrNap2Rsam8YxT2wx9mqDYeMEze8k+XeBllsAD39px2Znw0fwxfDTo3UnEYPlyGFCu5KAy+wL2LNffSCD14x7vJihw9AKojO/t3VnBgn71o26uLrfrlfCvRGOpF4NDN+KlegDmNRmYCm3sBksZOa7ReYW7KGCrwpV6iGIpnqITracP/mG5hbeR23Kr9awwgXhUnpXSGb+FRGmX7UuTRXtMg+HRlH3vHxDTd2U+1R+VtNBjG2jxBaQWWhzHC5Bg3vZQ4g2PIcoifMJxuudOvZH/MrRCZwJebWuDcfPMDHcndSYhf6nSdSmPMTv3o3WTTezdTjKQpOT9XDtXh+EPxNnY1lZEWVLuePg6HS2fCJl/J6IV3nfvtmwofy3Kd0kNPKUkL0YOjMbGWaymXo81kXCezMA6iwjxn+6cq1/ce7Xemf6p2soCYWdbZImk0JyDp/o4YHInT8GgOz3+7yDlTihO6IiPDCQ8VgywpxiyN445VTpaBi9tOOTpmMCiftJoBmkR1qo6crrn9cY+iZBdK5vgfDgUxo4n+5yRTIAz0GbaN2ZyIoNuK/9t1bgYMgw2P5xG+u5o/Sy8czAyE1MWd2aSFaw++K973etnpw/rreXH1Y8fw7e+jRPuwp82nzsGvAVjheeU80zH0n3/4Wl9zLv3bslCK13XdvbhBo4YeYb8HAuDnBOfWs7RtRd72Kt3GbxpSuecXGcaucVoG8EBYrMZfi2ejXIbdClrI8vFWVh/GGtAesJjbMajzCfJ/QzOog8DWHm1GiAxOFG5Gwu/jMYtshamfV6Pcp4dRwgpmohgP4LmBBg9D2+10gISgXIGVmItJvKwhKk5A5Am9aIgELpt5QGTT/yl6swAOMNTUQIe8erCYTvCbyUEEA63Y8v2rcyPvNlIMARXFJbjdSpSzzpODQ9fGA9FywwG4QO8xgYdUh6iPOS4tP1+KkVRbuvse35qKfv528t2qacddSkXMfyIvTyp5wvBne3EAQxjAmxONUZg0QfN1nKhazirOCRgJzv64cg5Twp2PF13dme+KVr4NadfWpytX1q8UJ5rt0hV7WST0pDn6dwtQHAAyElliyxsk69pQ3/VJi2HzfxfpVR/kjTYtdo5lekDPeBfqSJZt+HfzJrK+9XtahvBj1IWSv4cCN3bdxy5Vh/aG4gOZRkiegxU5qmrtURt0Y5cZH7THJxVhK/t5jU6J2O8M76HUTR9p42e9kXm1jusE6w//PXqacyTrAXhI2159l8QJPMeBzlxJDnXjpANZXsRByxl57jV9RyAFH1TwIWD1MFWy9A2inr7GHwlgJTsUhb5UU4mqGzuLBcbcbuS42crdL4ZG96qcQ34vhfHD4dlfLnUg09bNeopIycw1oDKGpENAI05Ta8U8+K+duKWUiKCC8030k516mzA5tiMnFAoJB6xr23BBlBLWRRxPOdn+/drGhC3cM3LozAPeHhI5nzmJrPR0eu40lS8zA8nfa9Ye7dO/onaPPUT/SRV3/rhEIAWIAEAMACGYjFoW6lvlOMePOE5te2UNLmcY3BuoZ29UPVivEDq9sM2SgraSu3gpo2XQmw7djfHRUAG7zhi+EqUejt7qZO/laVkw7ZP2AmZZ0c85QEchuwT48YD7HGYJSpFZiVSAeL9zFeTpnKYUnvOtKchZ9JWsofziSxH4Jok/csdlt3Txdiv7p0sr7jOE4mAxG/qXVtMCwA5fwtRdP58vGmuGC/Do0vyYTCAzQEw4GmCApm9EFl53DR2VMblHL27TetabSm1obQPM8bFyIwNDujOtQxbFqINPJAHHdCl6xG+hsxAPcdkSDAYPDFET+CRk4zSFMPToX2XqnhgTIQ4J33Bj3Y4AUbHQdMt/mQVFodlGXTAyeA907G00H+bMeJZMq3e4ejoT3t4zJicQ7ISxsh+2Bxdsbs2erIbZBhz6baG/+AIxhg+vKHjzJE+BdQrk2f9IdX1OLz12BG6lPWL1eyfD/nIzuyFg/JoM6fIEeobD+OhH94EWKQV83gNmcCCkWXluWL85o1SFt5suKajKuUiSgSUpYxACunas/96VaJBr04ufaLa2PbizgYg2eZAAvjVCHEaBenDixWYQwTGs3lNWGRzbB60LYBlYCSCLsKnHAQQFAE8CGCjEMrq6w8nRTg9Z8O7OoCAgC11C9CAi3IYqSjNaE+lU0pJAKvb2ZbmZ3sv29t3q27GAdxOus9778XrTiLhlURoJLPvBcQczxCqtMeAp9nQF2CRId7jPEpEctsRGRcZR3brUaqIturXcvATIjt6G4xaqv+fJ8KL8h77NEUgR2kg3ip8+rCLzM/xIgNyNP7oo3W1HA+lX8ZFV4OxMn7BwfnldL4SOfjDt/rk3+PIOVHQXQfnyVr7xmpfPWXmygpY8YDRZqLY9QqO9FP5p752kKcb8cpBmK7QLczhXfuyCE6mjTeLsXEyHIIFa4uNHbhcj+gZP7YZf9htvRiPNxmtD8TpFsPnAIwt7HTWGxl5vJ0BMu4+5jw+tEs2+En9Pp8S9oztWm6B38gYOyrrF8ZiHo0HOBMQAolcUs+jN8zAHbIdHs+P99rw2Q5MrGcfbYx3C1+OwzkHaJqNrGnACqeEAs/qVEJUdLvIIgLA3Ihnu7Y/LYZPGfdiNPNjclw0bQb9Z+DHg7VbFCY9jxCkSNpz+2lr6ZUqXp2AgGU/o3FdsgJTAusA5uVSmBsREHDeCh+cgnYHQWLcfi8UAY/+gYnigdRJSh0oKeutpP6clzYISxsLTgQAGLu6DBDA8AhcTV+oopAEuwIQbcfAt+OVb8bwv3+v6v1kAL+vzPGHMVyf0p5vVT2JomQAw+195V7OZwG3SqSRXSynQfLq/iMPY8GTt/f0h9RxPlUtdG3VqMiIF+920k87yv2jxUALQ95X37y7XIuHqftoXFu5F9zzTf2LINrKtozoKOM6WX0rEC8IkPGiHtlyPiIsA3N8P7wO8ouDU+05OWeHjrWjPWMKHkrk5TzI3DltwUDqzOtEGQd8Wcxsp8TQETwhmZp2RG/Ho9tS0ps+8CoYLBIym+dMM/CdfmRB5NfEQSFYTN/l0+FIJsYoM7x6nP/u5zaOOwXuYGwn/dembIhzyF0DH2zprJaThD9jX4rz4qzSNpyJwtYf6GszePY9AfbW+ghmutyOwNJd/q+IoYtapIhuex8O4o97+xg3ggAsM3qGLitkQ/oaiDMwZbySjODyj5DzHESmAONiYIRzI8wx8s0Yn5Lx3TucJGCMai1RZxHgYdz5zdRtA6REQomAj7zgg3KvV92t8axTTdeITKLQgnERDuG7RqpFcBGggWD40nhRvBRjjQgih1Hv48Ex7xKgXhyjcEKnFArazsow0jZQJKpzQvNkNTvhn6AIbjNj3MwYFmd/smrNgzX/w+oFRiA7/ePVC46eMDubLEaqK1IzRAqJoh7tVLWhx5B9dPMHj6ocQ4z+duo4z+h3ojBkLF3mmgjVbtVKtMoYBrkwEIQPwAZK6wKiaEDPSEQSzqxf0z7mx9ucjFlaqOyPu8RBVfBfyq10F54qkT/eI8xnP3wMbd2Mnkt/kVcv4pEdwyRfsvTjlX45iDFFV726z9DUkQXIYoyDo2L4jAo2lMhxY8wYuh9jjIGEi6px0B2iI+OCF7fMrh9kPeFs5C+jJA9knxPQHkdguqFf7Q7t4VfDBxGObfyGT9i5lUDQuMWTOsqlGCze3AUhA4uvdB0dV7K6+jjtPAvBuWv0rV24TfDqtQELkbCcfsr5tCPgkS+8icicwbVEf/rZ+mhcFR/V+ojJdD+cQQJLKTlpurKNOKWwoPuaBJ5LBzWroykN2zW2P0I5Z5+hM3x2hQe0nuni6ugg60LjGpv7M9aNyaLcilGBkWDWXPNi0okr461yfGO8KBdqGNDakzI+whjIfoTgdiBFmlKIMItwThiYNafvLCHHehoBKEATAeNBqoJp3k0VtJIBGTC+zPM4mSb9WqFWAqdUTckhAGguxq9B88TGow3ZhShpEeybowt164U4AB+M7Ftjf6oKGACKMlH01d43RsS4RXrG3UZucOmHcUv1s1mcwPzZkVPYi/KQek2tWAAAEABJREFU430++5UUrud/k4AfAJUBTctDxciwgYQP4MTL+FThnS7IsrQDpOGpQvO9SWz7+Hau49pR5lyFlzKG3Rwcok3OLWpUsi5pYvdNF8abar2fVLfoNHUd6rSVbMl5O/c8nQtfzasK+GZ4to2JsSLGSsfDedmWOvpT5vigXxiDHV/joR+PMZcpJSKj8dQV1TjQJtk4zgnoh7zwkDYbZ/g4uqJBL7D1cddxIK7DY6arffdB5ucrSMu5CJEZ+WW3nZX2jBnvcIf05TwnIBBl2uCOxizrXhV5+fDJWoIo/dFT64NeEhxajydy8SSkLwbPaSMOgRNCj4/PBzLT2APdCWI9hcspzpN9OZfdgpNLk0VZYGffl5MBrI/3apYOh3WIMcPiJTwS6RFfj0R6EIKhWJxze8ZDE96Ok0ZwAogx9XxKhNAbIoQYcUkTIxxOAlNolgU+5VYA12CRBYgChE0BgBTheVtOP+Yqi7RpAcsgrx2sHP16SxazGpgUrz8Kpwx8UIS5Kh44AWWcgLn+aiQ+Gx30oqLV8J3wwTGZngDZf7I4V780+uP13on/Qd06/a/VAl9S3KVMxvBKQccgYNyIMT/bC5P5W1mq8vXd88kUPpeAglZzjTWA/RjqiShXnaVZKkeBvHg7gOz2fNsYIrMGppI8lPo3FzbWjAeQyNFY2okADCChnQT2yKcBALhI+/hWL+e7z/DSziDnGD5QkE/PdU2pyFL/5Jk6ZZvzEJGA8g+z4RdwgVNkVAev4a9ERBTQNz7oyRjw7zabc+bV9MO56Es/OW4aeBRsdmsjgUezHDU9vVcvVj9KrB/OA0+TCJLhTzM/M62QJdEbwz7xmepIr2/6UzcNCgYw2C+LqYM/+GP82rLgvfrnqz/3ff4nqtaj/yRpLbfxqWrsVf7pQ7+uQXCYw63LGH/LgR0YN4pDWg3+Lo4X5Q29SlMVnDSZYloDCHYqmIl9Zl5eVbdDjD5F0WFw1DpPOU/GxvA5Sdk1OS1SDy4YPro83ilTgouRJXvVP2yow4UK/mPpiXvxnu1/7dlv1+s779XGzrerX8ix+um+qNt5tpNaX6n7hSyAtAemPMpAlCoySIei2EWNisAtVgCtfWVHL3M3KR3hUwTFjUmlOoq5RWFgorR3BRiqbMJi4NYkq3KAQPBLkSIl28cDfvaSUw3bk6SRUcC8TpSoIv3iUEQBAtSPOfMv7876lphvtBOqhchyq5GSc31HPgYVYuirJ6vOrlRtrFYx9s8FJ59+ocrdsRey1PFCQDPUefl0FfJDGw2ktFEMNopswByDs40fkIxHKo5sD3Q8Rt6c0U5PJAVMv91mlF+JJmRM5g0UgNIX0lfOd10gC08JBdWAqLRDXlLlOOF24IMMtQvsnAYncj8HPOSUxc+ybRy7CU/Rd99Tt43MkRkCnhEZSplh4+6vVj96LXNTl844DP3DWDLOi+NF85beOmrDjOhmv8aBL5mRy4kYeox/c+WL5VHo6+NXy0df+0dberrwY1WNk7MF+LJKzoUjbdk7h07mlqW2ZBlprx2AqaFtd4dkBJyFcRqL/l0HH+rAijtmeDKeH6XU25p+sqyD0c2lGGYx+MC46C9YqVlGpqQreqIvlMP9R2c26EGdyN2dnKt7J1o+HIKxCZxkd360V/pCbM7YyXAtTsgxdq/e2Ft9b1TcuoWONvTfTBjJLaf7IU9G3f+NWGQWQijrSRZBGDnFAooFN4ojFIsuPLzFkkdXq+IwziflsQCBMICMgRH257gzH+t7qRFOxRH4ue9v1XoxeqvYX9s5W994zDBPFyO9uneySwPvuxRL58p1reDxqSrCp5hh+3h/c/xSr0W4fjNz/3vxnpuZ/3MC1j3sKzdzTrShKBkHr1rmwgCMcRSFLSXgfHq96rOhL65VcQKfPVfF6Gs1lSh3lv3Q+ShZJnA67NWgRF49CiypHsPLJc07h+iFFmCyPaSlkU3ZljGlrltaPLtMbeOVWCXgaPsYMBTeGYY+w28pgQpw1P1sGskY3BqiExExR6ojNuBy4jHEXtOhWzw+Sw18Byr1cbYR/j/ItmO38l8Sg/JDoz4P/ij7wUBpS5uivW0YkwEonYcj2EK2kwlwJCLYpcmilCKXe+dwAy+9PmNqdHKjbwt/63CtPP32zt7pfsFM4PDbDV6Sem/ps6UUAMilnwPgdODWuJZfrhIkJhFS5Nx3rE5/qdr5W3uQDZzNOoQAtRQluwYeYGw8reI0oqt+oMoU0l0z+ovRt07j0AUaAQx/N4Ix41lPKl4cdDBSK5EhPdFN9FLK+LXGEr3S21AnbNY49aPPrcW4OHw0rcOiy4uJ9mQ2Pc6451n7ch6mV2OP+oUfmR9nMTZPKUZL+Dy0koEPCqIsxk2BzjF60WEnKxgUCyAM3zkPUSBpZM55ZhpDiMcx1Xgc7ueHkxjkiRJpGTNjf3v3TP3HOy82/ScpGf7i5qjToPk99Vdyf3vaTzER6LX9ac2T7lpoLMoRpRi8bUQJ8ebekvMWnJVX/byzd6o6ukeGhJaizIFNO/BonxO4Gs/KCbThBRhhu9qoYtBFWRSFch98hbJ8himRv89R1uAI4gyWLqRViovSOpNg/LHbYrDNcxYdzwZkwKQUURi8MQG6B6AcF20CKLezrJN4dNaaiXfZS/uAod10t+oW4cBnMF7AFvKFG69z/+zph+XpNm90AkIbe3RW9Jnrn5eiMp0ybhE/TmCH4Sfo1+1UjJ2XR5w5AiXHsFlVyMtPMgEfUBEUYIlj8a6DBRR9aR+2GBUjzKVeJZ4tPuzvTbif7dA8QJ4HNzJAweP95Qv9wy+eY6BbhkVnDE3g+L8/W61fDI5kdKZ8cKadGgxfFIdTBxlrSFDhZOAEeZOyH4LjlC0Ip04bNT7xbioSmc3j2dXHi2dVOnvIrXPXahNPzis3E3hMa9dGBzWbHpQszrc1+mM7DP/VMPS5UHBTCS5Fd/RIvzlc+/kPblJUHMOA4Y3JbjFqtzvJTjagimm4MdlGsgCOAtavHN6uMWGX99wp6Fm0hhg5pTz6blb0o/ncS61WZLKDVmBW2gmAECkOiIFzeHw1nrkFlXmPzpABYwYDLYQIgiG69Ugwoj4BEtT79zMyKSagJZuvgG0xH/UagGu1AQxWrqX1VlsJu86+Vm2wFCVaZl43tPl3Fi90lLiaLGIrw+YVXY+v1XhGWQonwEmJFM7jz0sevWi5HPHx1lIwJaVQGOP+Ys4pB2L8FKYOsu16ittJXcc4D08dMnaGTn4x7gIuMiXbVLXQysn96Gu87oBQOOOXBfyV6cN67cSzmp45dEV/XYbMeXu/ojt7+aD6yzFnnpWMz1rP3zx5t37h5J366yfu12uHsVqRl+OX4S1i1QF22RbJ6eHY+CtwsAA6f5Suohe6qVQvxs8JBEJFd4FOoR/k5J1fq/o49+TdSRicH3nAWOXfODswNIxdhE62OU2gETzoh07o/ihrW+5AQJeM/9rBtB96gp1vPJvVN2+fqm9unSrPQDB8mZygATM/XBeI8kyxYCX93jo8WYLKZiK0+si1stI26NWfqsZW2O01kf0MpOX0oMiaIeLtXhyVcitZ7WJy+nmbnr68ljsAsK5d9YwJzmQEmvXATsFWHHVxAPABJ7YTaMpx+IOnEP220Qe/s0QTfPS0nCzT4Pp4v9e82Mu9w0lvT+sIIzldxjFuT08RVi6BYCeRPYZbO9EusD5JVd7aLaD5P6+SGSBzOSDJ6Y7Aoq4oJW0SfbO/iAAqQJ7VTmFOpMUMARm8SzmFzTgD285Ja4CsnjkS2g0l6tRWZiaLSV3PYiBBziPo+eGkgUCom9Pcr2dMifqtqBjTZpRJ8YDy/pPlctvMwy/X9pO6pdkzo8MCLiRlWk9aZpsTuDhePDekXvlNe7WcixgvRUjNRFwKYvjpvpQUKEuIgkpd2cB+rovx7xmL4xTa2YKon4sCwFYc4NOFqMj4yDjbZIe6jggW8rqz9yxEcB9btYbz1vRxvX7yaUdOU4TLGcP5gIBj86koxv43Ttyr1x7/17X64S/W7KOv1fTu36++jSU9T19HASFTPVmhiE32T8I/fWQMMpidvSp3ODwD8YMfVD1i9LHzQoyfI4hP6QzBdqBUyHnl0NZ+BAJDxmzsGVfjEf7SJexw8NL/xkbrfNxApleGJHB8Pc7dC1EyxcKLR2Z/Ow3EAVngpW/Zokzwm4cvlahcDJ/jjexlFNrSpjUh27JA005OhGPpx6XPRl9wsB+BDBS+rScM2FkbHfTcezOYRvjW/+PDUf+2xPAIr8+NL56MCs71O9hDYwxGBBGZQOBRMAZznECOXci077Xps9az73bAKvyuxhF0sMrQ4QVdHO/WxeDAec4G5XR1Gdsct0ckCJQDhN5KAG6AB+CMt43ydlX5oAXPJ1PI4BNaMg8Kl5kHlUWQl75SHtVdnPhMK+pWPGtT0nVpGoFg5l6MFw37mJ3WYRXAAYi+B0Hweo6Fj3sBQYMiAiY4CpNFiPR+ebesmJu3xwsuwq5nHCgCcJtyTJ+cRzabx0WN+gtCw3H8OSeNcq6jchxa+RnowSsngLRiGLnnBFZyAM94ZSjkt59WOFEU/peMpw0/x9VN0UY9ZFiP/lm1McrGtpNlccr3swZz91fKXZg2TkaKGGcytdmj/7Ys3v7V6Z36+ZV5/Uehv75yv35m+qjfZgMQTuKt7H919EHN5u+kj7R5P2s86M7fi8zj2Dkc+kQMkX49jhwbxWYBpLGGb7c750+rvpds4NqdlMnSOIOb96u2o79Hypyr6KuUgxPgHGCIE3CcfBj7IkGHQenIfnRXnvCLsT2Ovt2ycuoII9XgnQdP9C+L6360ycFspqb+0Pup+51RMr8zTRaT4eVqpncd4Q9mmYa+UAKI44weXuhc29YSrJRzBOr0lAC+DjIwNpCuCq9xYhfb0HZrCsM5PktwwTusZrfW4hjKeJ9lL5c3Fu0nsJHRfHvSWHz+cVBGb2qZtcli+KH1z+7Va6vP6s3l7dBW6/fyZKdM4VZj/PDb9psu4EoG9aNv5k6PecNT20TkO64Yai+kSdvNdQ1IA0opfRRegOsY5jGdC4sHHR+fsG/Omui/ePGNujX9fKc+PKl5PuMkTEKdR6EcASMjaKUUCPM8fTEefYmwmgc6xhRgVQR36+5SK4xn5/31YY5jkUPZDg0/aUO7ZyJ4EbDiQb1A4wdMKItHHgRy1PdRNnEvjsk+vggKv0VGbg+98her1n+66tOZs3MEsfn22MAbEKTLKrySkXEwfOkzsDMkYwkfNUtNcs0tSgtenWozQIb/JIZvWzY2lFbN7/5K1e3jLxD7tNj9GLFf3VFyBvN369Lejfry/u+Vj1t8+eD98rsM1gpkCOZ7nb3pg3HjmbGPMBJ+Bl0qpeSd9eU4vlP0OPEfvTzKuDz49Fsx6N+K7SJPQ3IKzj3L+JXbxv79XMwo0c1sfy+k/Dgl8KfoDCuRuG+xMfiyWPUAABAASURBVDDYCv7m0cVA1j2s3m9MFkVvDFMmSVeNT3Il++00+CSkD07gOBt4785KfX1xpkTzd/ZOt0Ow7mQbNmFRW/PgU+mFMUbCMZhiKDmOsiaDPxgLj9JoxjbL/X7GZg6+mrCOx3DRRg2Hs+DQB0cdy+mk371VhVdyipwX+wlEIVO56anD8kM6r2XaduXcTl05s9O39NyxY/Tu7Zu2un3vI7pX6n75HmUJIgOG4GfvYU2z1oGfrRp1p9P8385p9EKNO3U+m9TG/BnQZQGp0FFvKKP0FjKDJGipvTkrQRACypzbCiqhEdjmcfrNMBk+D3o182/lpui9n5T8WNhHQh8Vo6yVdKqPFCWabmVD/ykqYKvNqvn1SV39+ETfLbi+v1LzAIVT0c/1/Wm5TeieMUVeCmAYgAhozuzNQwsgnIAFJud5T83Pww/aORYUUHRqxjFa1DG1WTvKcI6c5tlqZfqQyAfRIEPfSUv4TlEAyRFQMjszNuRcqgNOieZNGRiDlA7vZKBRXD1Ig/M4BAZ+PxHb1Ou/p+p+YuzOsvuwn3qv6hW7+Eh2V3X3FHt6OJoZ0hqRsjy0YrURqJNADcQRIoTJQspisogWyQQGrE28SVZZZZPsAgQRAkRK4FnEQiJPIKETByMjGSEyY8gTSyZnrGlpmi/TTTa765FNvqpmvfrn7+dU/cptog7v73d/95577vl/7+/P4wgIWZ332O3NcAg22lz7+Hers4hcs0Tg/CwFOnugGEchhtGTmTWwEj3kPhw3DalM0wJojVGnpsjH8w8cwPshT8n4d5IR8BmWB4x/eDry/UdVu5lafZTeojR5xnGUY4q/nwP6hCZZKANLtuXN0wfREzIkH0bECZAbZQ624qRvRb5gciXZ48XU0hU8T1bSY3I4lgP/T7KBP16pdz+6mNu9F+vvZNngJ+Kk+L9zMC1Biq7CCb/AISDN6PHR6ebz/eNJzbL5WJaZQNDEQ7QPWZPM4GivGDzaW4eiT/QI3kIfYEvj0OtPcANnuqPvjfFB/Vuru+UHdXyybPhACXn6pDxdfvvoL2p7/5+dZof0gH48u1vtBNzVoyeWcpH7dpa30zqpScCQaBMwR1Ko3mAyGRNxdSgphWOKHF1v4sc0OY0oKBhnJuNwPh5xHkM0USWP6XfTpFWitTQd8LZ2ZTFWame9jTCM4pna0YiQIMOcp0qYhkHRl6JADyLQT1bKF1WssUTre3EGQ8Yxa+VZqeujZa+VKA5FgpIySZt+eXWvMJcHle4D19bDJAwyF/R7CKU4u1HmehyLGIcZlhn4wzhSxTDOacUiPKOISnNBv3pgHvrBhSB8lA0cJXwdJKeOAtXzNGB0Kcquuc24Z7E45c6fV+0kxD3MwD+Jg3iYzVnC5/FF9/PyvfLZK29c9i4/WXJm5mK/RNZmDu7iGNu4zq3N0YVWJRrQLAPM8Thz4gSGpxtF/o9DCgcg+uviOidgmfD+06r3My3vR9QZjoIPf8xxGBt9cUIcOL2kE3C5rUWO9jU2j5/XjfGyboyWdTPAmd/MfXUK3roTEXUZlaxleoellbGL3sgIZrlB8f5avfcw8Odr9ej91ZJVyibpJZlzAssYrYA0TUrqnH5pw1l8t67W/Qs/d/qwWDaae90dujuDUY43MvRK6RcKchxxxTZmcSYV/pU5K/GC4WvkPPw2Hzq4nfv4bOOd1c96OXdnbVGWcwLYzeMPa7Lzv1dx+ICRP0lGaB+H4X/07SoZpKDgbUZLySwpOdBpYbwBq9AzuhUmej+/RCHCd41CUoaVUKTMhGotnB3l4jKUahuvcp66EuBZ3+cJewz73tGkGLxXUh1/3lB3EmmDKft6o/5aDUbxelfjpa6tBX+G6uivkYhJUVLdykOYmGYejiPY2cFaT2YWo78XJyAT2AnDKY5nERj+aaQ/Pl3rR7g9VtZtmMwZ8Ki3sp66PX7Rm3/6oIkigN4XwRfR0dzRZr2Krih/PUmF47AsR9WCdg7Qj3ecAK+vDuyl40EmgHd4rBRJvAVIObpNsImU5rzIcZpXbL+iyCWqKj9I/WepzM75uaGnqhUSfpGAYxiFsRSU0q5l/WI8182L01DqB/Ddut9aVEZGadXn+EqugX67UV3gcQztWWSyf5iT/LlT4Jhz4Ag+DO2yBU6i8CikdNm8adcfnmVyImj6D06YQdwml1EQmEOu++7+9ciOvOjvNOvtdDn9gxvdILftuxLf47MrtPc5fsaH1o9zxingY9h3Lzo7i5FK/xk/quhmWrXeWHLczf6BrOG/W75cbjd+5/CVWqxmY4f8wlNPGC5qvR/6gUvEZdD0rHWCHMk106mIv+gFmkOjL/bY1b8dHbw5Xhb99Xk+Uf6t0fPyHU5zb8N/+NtVDF3Gl2yvP1kvCDzLxDyT8VH2dZ4kMMgMniUrSMbY+0hHe0W3zetm+Dqa7v6T6pRRI6knBU+jOky0oSAikYc7GsKKh4HH+Y/XMaCd6ngX91cJK1dzu27S9/mtz717Pn8WrWcgQbk4HBWmLGOESpF2KxsYBPnO6l4xxHfW92r7lWgSoQGCw6igKecgSlhhmvE4i+kKTeqz/m/A7eRqvOk0ntw4Jj6PcyBkKR1HoY0IguHboYVyAY6BMESeXqtTwN0/Tdr/4NTDcoZogoCBECwg5MeppFiZ934iYBG2enXhQ7muzkYbfqd5r4X3YgTpU9q4Dt9+LjrXn/KmSUc0OCKKdgTq0OfeNLmNY2HkIkL4BaOWL28RXBx7ip4Tmeu3zABegVXitS8ieQnJR0pkMNiLDvSk7/pqlUwgh/3HyH+ceSofhk4bhS6sBhej92bk0UkVp9CGT+lDYmyl2lGNUoHuBBOfCrs+Pij6cHu0qH4c3UapwNMwa2Mgr2WtFFlvkT86GX18W2W3vLJxVu6rc2IcgvGOqopzDa1dms/+ad0yu/J3dy/0V3oZ+zLVdAVYDshKZJj3E2RsDMpsBZtZAo+sZTGaJhCt9rpfIJwn0M2ja/OUy1qpfjYj0yzjkS2eAjqErownA9keHdWtGCcoQYaMdn9YE3Nn0OQlCMkCGbss8JMowP8fGb4fJMQsKOS0nkRBZADs9Fk2mWOz9go4FPtCo14b8v4iD6QUkCCCpxAJSXBUHEtBPBwrd3MRcfHKnUEkmhCGSVhDQdFeDx5MBzmexctippRLtmBDQnrC6BjbqeHt1/b6YbmPXTbcCNOttp8LVsIl0AFSZVxKg2mbUQbjM/ZmfM63R8EV407T0pZQHoQOArx/NInHXu16jsR1feFAUxvKMulG5teOEb/mmUh4XmFBfEs1OMYXEEPdj7HvZs6iYaV5MWyeX78YSfdVT/k5XEAhRqGSYmqb/ud99YObcH+cNuQhgg3nPw4yaSBaGQyjj8DrcSKBlJBzN8ZR2h0HOImgKSn/5+lRJ1Nw3V4PPru1ia7QI/JL8b3foOkAIvw/yZztCYj8gxOwVHgRf65d15kbhQfG6LX/16s3cDWKgvcrtvY9HmdPIxuclTsegkyhPW0EDmDXngx3YmQtA04AvYze7VbOgNGN0slfpn3Od3SoVxd5Vfx64W/k6LsJbtn96Git9nMLbzO6cymZxlZ0CZpFjYqO7MTALRMtEeY5pnvqtbkXR2FvwZuNDzgJNBozqlT4vZtWxkdfnMDy+Uqxi9TWtE4aOvNUcRiPxZDJV+m2fOgsdLPN+2mkBOroCt2gc/MoSvMvJRvHT3oRnRgVYycEpRQxhARVFUIxxiBKQDkhBJTOJBgF57GbtWgU7GoYJd2RXojmnnIqnhfoD2/6PVqsFuZyAsYz4c303Y73uxQmT84YgKF2Tze3juratYPa/FK0hjMITF8+rtsX9nt3lOFu6R+QiXAq8zAcHgLZCk64RQ1wa7wsdErzKBKYR4CU6dHJaqd8HFkrHc/LYPCIcWG++YvAGA2i+IVXwDwj1PFKlejHUFrx8TBzP+etY3156eezKo4FfwagHJijBPDCkT6HcQ62BB5nvMOcF8hx7x3EgNohy9I+Dd4YLTS9scvZOBmyAAYFJ9BfaXxtAIfhVV9GRYYXqhi0yL6BedqcwbP96ucDLAc4AEbP+eEB+DDzdV7DGErjt94FeVLoGmfxvvwwjPtB1ZOsa3d+v+pZUlhrWcqr/cbXspv/Ur17uNFgY1nEbjLC95IhBl0xftljUPY145kjcEyPGXxsqxyHVUWOwHno5QiW6Uy/NqNbwPF2ssrtnK/XSTahR3U3G9wyXnDvaFKMPt2i45O6u7yQzGCtv83QOoK/xg+/tPk8XFpJmpSK69HP7aNHVQIsGbAz+gE4Af3hQac5CAiMn9E7D+0Fv3basM+996q/MHUUBrDZo724MZ4e4y/kXn528nutHwJaSGmXFtUpG2byrgBzRQTtgqQIDIExFJFcBL+ztlvuP3MCRQhRnE65orgFQuDyRSwkOJZ1WmKsjIBXZZDLvla1FeNlsLeTFlkH+d1CD7zA71YIg99MG9FaBnAj68NLOecEgqI2I6jtZAC3Rvt1NYID2upjzNPjo5pEmMvQ8uh4HKGOi6NoD7yavNI8AWHwsIyK0WG2EpOV5kYwme9qMpfX46i8I7COB5QTQa4f50BbfSie1A0ueF3P5f4LnqLQ+sf3FQc9qmKAl9errMUdF3xAGzR6VXceROFz40G7KNDKE2dNXhTCfoM26B8UJt3OMx3tLA0oElqmVV5yAl5uAo0//8kKUpTlAVgdVa1GtLvL6m8luKZOWfAZD8ggEzx6/0Kka1qjzRwYGrN+LbRzWrlN6MEd9/S/vXu5ZrMY1sOVEj3bsaLdAHjG8PGNruIb3ho3/qUYikjM2Dly52RBBvReO3jS71KMclIntR3doWuncFg3RplY2tBVgcPGtycTwSwRXwDpFuQCHyCf9GmbWs+BLCXOdfONo3rnlb2yKX1nbVFv1bz6EX3yYvT4wwFK4/0sHVwDnM1ZQr6rDk9B0J/zhK41nzP5dgbRgVwfFQewcqaZ1o/Ox7Fwws7kW+EwM4KvKHNJv+Mr2qjVmxyBQR5lmUSAN2KA1m8mcnO8LAY2yX3NnvRuVfG4CAx+RjowapaUXDo1C/N4UikYGNInxjqt4/rG+EUx/jtxMrfiFDgHJSEJSgyecW+tHJc+lX/oYtA3Qw9nwMPeDp7b6d+7yqmXKWzHWeg79Ot1Of4McwyuwhssI8znqaA0ysynRjkH+IVPyWzLyzcEjV9g6Fv5pw+Fi7yLI5BZENaZUIuScL7ZZ6qhL6VWF5zrUZ5KWcbTNig77aAIL3KCzxT7Rzn+KEK3J5DUryhVqlom2gztlQzCHQbLHLc41QHtzT1jMnwOSBbAGTi+GOZv5rq3JfvNyKiRzMfaf3216vWLVZYPhc61IDNHc5eO2swS8T9NtKfoQMbFmeG/222C1MtvJ/qfRv4S9RgwfTJHuOAkF3wdxnFsPCU+M3xzVD4KHUryA/pqq2/4fH39IHcb9ksg+9V83l00AAAQAElEQVTJovcl6JHscVkrtRl9Ue7nWOCS8oMH0eVF6q7meq/9M0z/hQdtO8FdX6669dqyfv21Z/WfX5iXR7R9gfidkygCp8f4ZXOxq8IP2af3MgZZ0LPwuM70ggM+5y99MA/zAfjiDpLIj6+jdEwJRdU4J6vB4taW24FuFWEAJEqIMM8xRbyW9n5Z1g9HuDvAOMxOGcXy4yJ+ZpuxWdPfipG53M6Ew3ACV0rGh5kML6e9gWJZMP8sAxLIvGrxdNQPFkmrGKnbd31vf22nOAFZgP7zpPA7J6PGAReHoOzIEia6HfbOyiflKTmGzzH5XpydVd8+sBHJu98+cwzToyfVfUWfMKs3qyAMq4rRcYgMEZ8INGxp5+A647dnAbwoJAqpB/oMgA/4ux/EBGvODDenrSjaX9io0gZ+Y5FBjLDgsNbVxvjaLNKRIYRvBSfDyDRKyWCiW0WxOAHGleaFNnjhgQMN2g/OCB6aQokoU+hj9G+kD0cAnLfxh44boc3r0V6B5gg4B5mKshXUPC5kYPjM+aP8Z5OK0kd/+kMvudx/9gc8n+IZjFd+qey6ux1nCVnm+DCtzEvpnH4BuHOpIyB+AFFeG/PLHIoT2E0jwImg67WcvxGIbL1fQT+3R0fF6K+PlnVzvOzbytdHB323iPELYOt1+kHbwSEM9V3WShDmD5/JLLox+dpJvXN5r741eVr/5YVP6j8dv19vH/zT2n7+h9WR35JHUH2RjQnRP/rbTsA8yCMsq+PgJK8UdGWVXsAfGbRjp1uOXSc3PKHHa2kEYvOjVmo7jaPMnuF7pDdetsBrwZ6/MigE42CapMJDMa57GELpm/xBVoC3RjhBhmgMEU0Zbo3SH+PPiLfJd23lsL4RB2HpoA1mnhuudsaOl19+utK3DGUXN9O+U6SkMtcOZi0Qadg8xu/WIw8MT0arvu+JgVJJKaVbJo++XZOP/ueqlGWjSQRKauV2y+2DH9XNwwfVt0ZDfyWjaR6Nwx+3z6789eTACetfiuXdyAgyIoaD2WlSjsPfdhBbObmSSoK/lraDgFJVMZJuq3QOCCtdum/Q93X8xtewPRiqtFvLkXbwDn3UpbrwmKCBY+0d4yUjmaVRsuv+3t0+K8+5NuhT5rQdB77rN4D6QQfSzuvxP5153orB/PRW1c+mdOz16J8KbV6V5iDevFx1PXRq084gxz0HtMEJP9opMx3sutDl2ENBdAzfzxR2WSunDl4/hoCm7pP/zJFxi+gMfXCGjPsnua6OsRsvp+cBaZKTROOK0TdkXgIBEFgEKHq8XicloqsHN0fLzm45B45Bu2naaLsMyvkQkHLnq0Kn/bBr04N66+KL+tb6pw3e0Wijp4NApGc7Spt9dFAAor/uGAVvG7c5BCe8qlrukUuF94XHm6kVpLIMLbJV39+ZjO5eSAXHuvpyuk0iOcqd9ufP9XMEgOJhNGEpDXAxCDgJz/1v/ZsxhoBjr0tyBJDbObaciDPABBs0bv8VgcDTwq7CLM6hd1B73T0qjgAppY22A0S4i1op7W+Nw14RDGPiIbezvicQ/YxlzHmcQe+oHkaTD6IRGGoz6aO/W/U48MF/W/WTgMdrPUkHpKGuSZMJwxgEADEFHL4V6PXcdnwJ76/nImNliI4BPqW6HQd+XE47bQZnQRjagFfSUDRUF8WryKa+Eum+ESCwUUpzyPxr4Emqaj398EY5AHwDLgqAJviNnWjd0RCeJ+kr+sXOuo5jhxPkUtdx1OQO4IcbjQCNAfsbPx/cvxAl+4VETeVfidJtGjNzsffx9fDjX41hff1LVRfNP8eVNpV+Ddqi2UajsUWoI1aak0mQ4J8HlvA/vJCdSce33SYODZVxy1zND414wjEoGQjazc+8zQlP4rBK39Dd/eFAF/pSL+1vHQsJ0bR2OPSqA1TqBCiB6O3xs7qz+qQ8ZWpJOjiBSdrMsgSwmaxf8zNz1P92gtfpG5xPy7sZRc/oJpCey87UfZI7Nw/jrX8S+CQwpP7mYG7DvMyVjIK/zA3gR1SufirB6kvfrLr2H1Zd/ZXY6i9FCD9ThZ+yqvFGjTpqO2HwlX8x2rIMwPCctpdUUj6Dast7aMNDi4hnGYF37++vvFZL67WLP1N9bzSGuIzhlv5LiAKNJ2X+ZlnvW/d7RttOajMs9bWW/64ETIhgc85h8K7W8yXLENkZaDymByg4B85A9Pes+NK4K+moDeYmynf6+/EPE/0TDj+IBbwfRj/+vTrPBDxJJR3lLAgjuHssijkOIRQSbwDnGfSd9l8Lreil3EofllzNQbxsfwlXP/OmjBQzfqmepw9hMgIwzTlBRtGL8uMzHDK0Ra5RYgIfIFXNV7zVL8N1BJB5bIawV0PvFwL2IGJLbXj4qR9Fgm8AOADaXNduAHiDpigWw30zDRhPMqD161WvZ4lzNXHBIwO9J2EuGb4NHF8oY65X2pdjtMCtBL7Ei5/0Roln5k12wNIS/1PSAem3ZeDkK9kxZ7R4DtCGRmPjsxLt6vCWoW+Hdn1AbKF+Nudoy+1l+KT9nrbbztp9nggOPDIrSO3kPK2LrlnmtvEKFgkqXsq6s7YoS1M6KCN9mKDWOhg6fIfBchj86trz8huEnerTLw4eYut9y6Bnf1pl+SVTGxx1VLU3Trtd/hv0h/zILWMUGcXhFtj6y9U/+/bGf1T15t+sUnqMXbCe/lzNL36jvNw0mo3DNVE9BttKR8nt6rvtRQjrGexSAAMNFCH0Gk1UJZTRRvnRyvdWrpSNu3v9uu6kfLkF45a6rqQjxeIaCSSb6hWvtYiB8pI+2uCJQTup2jNyDPPyDiUimMmrJ/0N9KCrvnXZdMSIlTEQXpmwGP88TocjcdztMRigdxmLy19hYJYWFRQVf1B/kYM/ywGvK/K7/UIY7plyCJwNHBDii3EtDzCekoeNRQm9QPVSJqkNZ8mxOl6LplvL48MiSKSjg1DDntRUGzPD9FuE8KsMfwvd6p+ngsAdh3/F6MkHDc4pgK8Ik+Xln6/+RkKEXdbPX8/4FJ0BUhAGgpagJItzgDNNW4muZx5fiiJt/tXqH0x5LedfDoKfSoOfyaCMiFEP88cDxnYhSOmLcVzjMFxL9+IclOgF9K2dXayTkwS5zVd4FjT9h++DE08FRw+k3o0P/pDUBgC3sYyjjkyco9U5mqT73wiiBMgCf63q9hf2OyUXne0FMWJAFz+/KcwBGbvvDpFRlqG9Nk8EnyRl13crzuO073Ep3cZ2J4HxcxA3T2Sk71V/h4PRw9NzTL2Nuqhi0U3ypid0FcjclPSXDpEhmeO10tyVlu7k/tq/V++Ortd3Tr5Ys5ciR1lrllSztWttq+x15B7q94+ntaSsYC1LghhU2FNFOJhmgMi7UxnOwX1EBCP8BDVVdj09WSeiuw0C+TwecxJEU5o9EEs5NlIZfPN4SPdMl7VSmCqNn9ZJESxmSZfubCyKUIA3oaRZZWzjig6O46wWwRGsTYfoz2Pzwj0HRmQu6EXuIi0pn2MMZog2kpJpVZep+PQfVz2PQ3gaN2zvgBOIkEsmIfsIisKrjTDolYAo5j2JgS7RjGJTZODzUdZw+MCICXMABs0JoAe4bl76oVud8fRFN4eMh8Dxei4SPmcjG5PiXX6rOgIoKQOn4COX12KRDEJfmcSAOygqMqn1HLj+tczJN/GiRAW++Dero4ifZvNW5GbSyTfjUX46A3MC8QuV05JtMLJLVUXWDDFNCu3API3TSpqB0EzvugxtlpeWkOfZT5iBp2QXOdOTeRw8sOb2gc0OFi8FsTmh37hxRNPLxzXZTJZg/JxXfExxCBmm4hA2v3pU72zv1d/aeNppvKWFDWU6dmO0rBvZ6KOLt8b7Jetg2D1+9PZ0uRxPQkYDfXs/KBvHcGivHz2+s7pb/9n6vDef31req4789IkuAbIGKxgTvjF8uhE1LOVg9OodD3IjO/PdSB98xvc3cyIrx8/wkB0IrIKxj9vcrc1+m3a4ZTla1ErZdWeI8wvJ5XQ0IR4XQYMCGjSy6OiP6IxZUtVcJ4x5G/tJP0AzWfFwxLg4g3vHkyz9aW06KChGiJ5GYJgrnWL4mMbgMQ249s7qXt928RUbIMXSph+PHGWiMhfRQnQNemmbsUV+ggKnbcNYgmKQ0ZMyD8xVLtKRAToeGMwDD9ePct0fx0dIAC5jUlaGJWqpGyA8KbzThjLrb0+EwIxjPPgJUznQYCz0hT9lbpzI+GK1YWYKNQoiypyp9xwGXKluY2NI+qErwq+BLvJ0vpF83dJNhgIHx248dKHBsXp7DzIIKeP2N2v22jdr+YV/v+qNrCVzXvZAfCvv9V+rcn4t68s34gF8L0Fm8JdCUGy70JrDDhzmzNmKbOaNR+jlnPDo87zCO/0YvWNtXc98KLSAIbDQkW/kjs07q5/1RrBIa6PtejbarOHfif5o07y5FIScgGwhcOfSon5j/WlHfWt4n0fTXr9B/0Tvq9mkntRJKacpg6X/PPbbMiZztKHTldiN90w4J/oI5yn+ndp+9g+qlw0eJ5f6J2MoeqUffSanQRbRi93o4eEQlGxiPtEwQA9ADtuxkhn4QjybACDjix3LgjVhD44FZXfS8FBwBCNEMkAN5/Gsyn8JRC3GT3iEeBytQyjhaHg28Wmi/ObKcV0fH9Q0jFrEscyyETLLGt/grQSUGKEB42LSzfF+2U3t49GyvOfMe7r9cnO8LMe3I2QZAG/az0NLvaMM7YVF4Si3seHyquTtM5xvrYbgCKQF9TlaK9VtQJid6TRtlF+EQiM4SgdMdt+KkFezbhnmnEvnfxm7jwe+aIsnylEmqhzHElw3HsBPJZ4yBvQMderRYslhGcJxjIPHIOgDaHP+PP+hP0WpM4YxB4VEr/m7rh5dnLbrIgaDMNdFGuhvbPjMKQpk78Itt28vL5Vv7P3WwVa9e/hyLRltUskCPoT52r9b/eMqMgbnb75d5S5JkohgPv0zBgWGH1/NCR34owXa6ZXsE43oRUfTnPnHWViuylhljpw7AxWllQKISPvNyfP62xfm9bfWnxR9YYztQCOCCj3bVw/LGlxAUTJQn0TbXv5F3/mBl3NhNMganM00QW0ztwOntV+e0PM8fR0+1aRav0ZhJFoDz2NHlg72Er4RXbw1XlY/gTek+2RrCS2YmG+XYYz5D3KIbP/ZTtWfZA/g8SeVPapAhijZjRKkqufGuQH8FADwLftTi9jgPIFZRiwQu0OmtJfBqbGtESYxGESa9HwUTBCBUVhBGQ1G8Rz3oOEkwSE+SsaYCWEaBwCxY6WmvIz041RB1SRorB3Wehiqnb6MHzEYrB9Qr2ycaXvaM/8blzFmgpXoSxlnJxu9U2sO0jhCVU4GAelzId5RRHVbjjJgJJgGZ/Sr1IlaiQ4lTVTnhRh99ROlHEfAnQVZBhEoYeIThcUzQBkYHrBcALImBhbBliioZPRDOfA45JQ6fQHDaNy5wHBSxNeezI6GzAAAEABJREFU7heQCRzwRn9q+XEU7YfVD/lQKv0BxULTOJNCP94xcHM3LpxwcEjw7CXsiFCZGxlRGIbn01vSybuHF8q+z3zjVtn49QWo0+/m5Y7Qq/92lezABrGdffjhRnuGLzQrXScTtAF0oXmYL1rR5ZrMLbATw5olqFhu0gtRWZCw7hYgfiNG/19c2OlUW0S33uYY7Or7XsB27hzQ9ztru51Z9u3evaTkdt3t+2R8hvtA0IrhsIcHGW+ecR+kzjmSGvA67Xs/Cu2DbuR4K3ZAn2UfW9kPQGs7C3PK9dIvdtN49BvqVeDXeg6im+t4lcMjdkcuAgVeasN5c+ID+CoVuaZ9O6SMs3M2B/QLwg8yl1nmwSbRxkGNfN/fRybBNIY2DfHFwCgyAXkj7GokxjgYCcWxxkQ0yGQ8YMOJMLrNTHiegQ1iwD4+jPQzofZWmQAPzrjRCjaNmYNL0eytHFO6zeABqS4eVbmMR2uGY1omWGEiI9ce+E6e32rb3v1/q9dZlF/HwYDNR4r0lcwn/kBEqMHgrZ/sbKs3XzvpjF4fvIgC9kdAzBlO4Bgw0ESo3nQjBLRRkCd/UNV3FbyFlVCfvwLp6wm5/WUOCJPAjR+/Wo5TXQw7vHXYDyNRAicihD5KCuHYtUUucjQMd7h7Mcyfo4ZLyaDcZtNWn8ijnfNwbFwOKLyVnl6NHIK5bNZy5O7YkOmDKJJHpt1q5YDtKJdlw9pr1ZvJ+IU3aDMnusPhUNiXQ7Tr+Nu8jXIp6ZY6zgqd6D2Tdb9mG0MkZ4FivU6Krm4nRad3nL7Ntc0Y9OTTP+qv44jsvooEfn3yrH5jkltva4vSXsSvrNlPIU6TM0/AoLezGIrvVoB5xlS+e3ix185zIRhd5Eyv2IKIi0514bOHy2QeTd/oqFrXz66dyjLWjDfdL5mlY0xmdzJOxh2W3HqjynMUqg7JiYzIfJzG5J9YXdpezvKL/tE7fCP34Oxx0/R0TqsJkis5O/2zVGZ3o95tzYQWZ5rHEfTGGcV3b19aJ+Wz4bN9tpOIcOnfWjTWgOlvYgwWYs/zz+ME6Leyvb4JRO4V28MYxPGoiNNOFrAdZrlG6URz6R1GXopTmEcQ5Z8xzxUkjIyicgI+zFiUevcHVbw5gTLCgT4CICzzomQUkdExeBtX2RSqVzMfu+iuU0YCBvroeyVbxnZSlc6H5wKsua5k020a/qCPINAi6u9FuXzVJ6QWwIfA+qRqPbIv41ozfyE77VLnN0PQFyP9jTDKfBOF26Pj3TgVHOl6SsJnVMHVSxgK4SUltzo5HjzgDMKfdppkhCcvHlSh63mI4YyklxQrProdNNxB32NGmcljK07g+mhZ5EJegyw2Ixd7OC33k0gRfhE8/foRaiW60UlRAbrxE58GPVIyIOOOs+fBENBLzuqT6c2z8baslbK8vBFaNJ0mYBmfwXXWQ/Yx4p6veYYeD4z9B2sx/mQHHrr5ZhzBtc9ym811vMFfY9EThhPEy4A5WivTUeen5Uqp7w+AoB9t9Mq+CgN0HsOzN7Ydnt3IJiI9b3qMZRz8sayjI8AcM17bHJz2tASiqFLFrl8Pzy6vV60GWn/IiqzxlEMd9IRTt2Q0Dv0dnekP3IFleMeJ2wMwF/Mgy5FXYd3Cszbgzb1o8Wjy1Vq+/K8llctO7ysBm0F+M8+9RGu8GL+fcdZvvv6Vct+fh5YeEtS/SDfW+lXK4rXAKJREIaZRnBwVogBCphGmb6l5hNi31Rxvjw4LI7UF2s3jWNppmSCGugAoG6VncHZYKb86MA4zMBuDKd9GNsNeCYdtmnBqV2PYm1m3Xs6tM6lpFK4IlGJ2+2xvhw82Sd+bfK1mGzFWjvFK+oUXZd2F6YMCUCa0GRdt5k1ojjP/IrzYeQVtwxt/o6p313+16mo22jJWyVTghIOSwBH/VByX/tMg4wzgg3s/51L4p/EI3gqRBQzGkEscdL8h6DXhvVj9cSrTNP9XGz7nAlQorVFjQNOjJ2UdK3WWUr+djTVpN2cgeySv6d79qse/W+WeuIzHY6xPkv24nWkMgMaIoeMMIyA/MgHkYo6cpvHR7dxx5EC36Cb5L8rn4SflNeB5goJg0wZGzvAC/GcI+x9W5Vbuzc/+uO+7Tz/9v6pyz77QtvvD6te8jUHOZIeOnHNs9A44tsSQ4dorc06/06w6lTcuXpmP/vBE9gLhpE5KWWhhoDppz8F1ppRsyfxdV++Y/r0em/vq1apb6RAn0Jkqx4l/5B6nUJapHrygI2nWDttS1Nydn/Gvx8+5jM3SjZ3/4dFLp28pHl2okQdwbPS4LcA7SHeGOhs+Hhio3PZZfvE/rtkrv1Lfn9ys7xy/Xt89fKn084mkLrNRpB88BpklRSQkAsv4VYiPwmIiQVqfzJJqEaBz6aX0qh8eqvVarkyKc9B3EEQzNEw9nexatSPAcIB5IMzvnX8dAcEoCYe3ZtAiNq/N0Bnxa9nEej3GdzlRfIjkUlRRXiaQdhweBvqQCGa6dfr9tRu1uPhXqnK9f1TS+MYiYNmAzAmOl2Ppb6xVMVwRP6eVbhUfVF+MEzEug4eHQ3Guv/7oND8KsB7kcFAA53gatMXAOFglR6DUZ+21Ux6hi2Ic71V5L1fk10bfUXAOpePBMcgS4gAY9S+vfFjfnGRzLVFUKbX22HQbkKjrIxWeovzgv6/64Lerlz36ognNcKIrw2e0KjIRbbXxNOdnfx66zgwSPsapDg2HT0tWyugEq7vRO8+N2NCyL9FLknEYAmcjz38MasDvgS4Gj76P/15oO3u92E48fuATIOc4m2mCE2O/s7Yom4Rvr37W9/LprUxU9MwIp38MP/S1IzAePGcOG830GrSDMhYZkMUoDHcMC1r10ZcjQgf9FAQ8c0FX6AzDl7FassoQriQIcRZ0RkCj23CsJUo4zjjDMokdoWM5X6nFzqjuvZj07yjczV5OOwBM7AYhaBbDHUBEZ+C/efBq+QyS3eDfObgU49/o95+ti757sFG/czDN7vBGO4RTJ3ChGLSNvq0w1K+eTC6cNCOT+RYv6hqmIu55jYqA9XGrwvjO0RSSilB8C25a+32sT5loJty3YzTKhLsOMxmv8iCRjpAwOcztdaqUXt+cF+NcTyhmZIyNM1AHCKDbZSGWkqOaJ/vwqy74QgEporm/N463Di3IaOdDiPB93og5ngxVhKh0y8zTWjy4vhRCiS6ZiIwAcEgXcr9Zqsf4B6OPDtVwrGRkIrd6gB8AUSKr5ZB0V5s44hKRteNIBsNnoICD8IUZzz+I5oma1578Xm1+9D/V5NHfKU7h/BNUvjsn6j/8x1U+jBqW1/CDoRavllXoNpZxlOTCaXj82hePjcEZkJOfCHNdBsNo1Cc6imT09N3Djfr+i/X6/vP11kHvfdCbwt9JZDXMGS7zlvFwAB/GMX3gic9/WL1ENDdgPH0AnUm/a/s/rLd3/0H98uGflP0DToAOYiXo49DUho8+lfqmFLhSlCDVelr5xzkJCjk8z8TIWz1dNTY95PgtMWWXMm0wPLcRFSuOgO7QK3pMV6KbfTfM/DkOumsc9KXksMD8MILPX7bZkvlU7SR78mMl7QB41geJxrOAEuEg/dsw7/mySTyvyO7XciBkCIsgeXSyWvdz/f9LOsEjf3d/o/ozYDGWaUbbziYNPASo3MrayHqf8W/nmLe9McrtvvGyLqW9NjvpK9pjtM9DdaSR2osMiQquaedprGlS1BYEr6pyHGvAFMZEkdJeNaO9dzSpdgK8JoZpqx0gEILgTTHXOo0n1Tm492ulnc+0Tt/6mmdNSiFlTKAVEA6gDxqOYk2UmDDUG49RvBJpDuOo017bHM9Gr9b3R1+su6M3azH9V6qd1OBQLicf3ODhY1GZZvxmdfrO+NeDZC3AsF+kNK7oak9AKjzQ4ElF9/mD4tyBUIxR+uifovRnyB6VfpxU3vsRD2NAHUWT6jtn+KIrI/LQ1MN0zHTPacJfino5yyobyR5N5niMgRcMc/696k04TpqxopFBkRmZkEd4EszNe0tCAaUznlQKInSm9UE7feDWHy7yxwOvQb93UJWbG4VOeyW+uMzJALplXFkHx2Qp8yT37DPfycf/a10/eljGpfecjb2BMo7xRhHEWTmP3mrTQSDX0TWPjZyv7xksnugT+u0VtPEyXA9WhVePXvrZur+WJao6QYgzsByQLTJ+QUPAWoseGNe88Zrh05Poah0+LfQJrG4Bsr3J+MSIyb5Oi9neWtvpaLE7Kl5UGg9myQA4AaCz5iZlMqL3djbq7MJ6i28zBqzeLv2D9Jsvo0nu9S6q1OvLiBm5dRTYHh2eCjN9bfC5TfNO0ixrTM8QaOv+vX4T6yZCzDquH6BQWucTmnpCJjjHohulF1EHwBBMCoMexLl54ImTmnvgSRtMZOSMr3Flg8wSQr2oawIg126MDjqD4bg2k9WolhXYCcczDqaXAQQC0JJ+veEmrUWjcQgI7kEJKDkaJ6/WED0ehZcA3tLWbxK4tXYlywXOS3ublQwq+tdrRAaNqP38xxD38p+vDO0mvcYjb/6hy/gU0R7Iy+k07ClEn+oL6atkpDms5/mPwfik1CeJ8B9k8+z9gEemZ4mkXljx3DpnEfuqDJkeVeMgwMNRNEZpDplfcVLa2RvwGTLOCr/xAD/wTHv0UejIzXsp9gDooJS29Spz9n2JXxx/VnTGfkTzmX7IJhg0h4Lf+N4ZTSgbbr/Oc4wO4+aw79FbEnCWdGtwBG4Pwhcnd21lL+wYZSd91A+7FdpkHGiFh0yCi94yPk6gDS91948m9Sj7aiW6M2wlR2COyit/vSytLbm/c5i7DVmj09MlWXvo6vVfq3o1sn8lgJfGBngFzsYu+kbWbQsHTSe+gZBRxck7MHd2Gr6MeNPF01G9t7/WjoAzsL6n0BRQNF4O0S+Kf3v8om6MlnV79UVdj1FwAssgXSyDnQIQauSPERig1E4qZfPI/UfAETCmzgbiYSuMnzz9v/uXayZPvlu9sUQQgxBs7D2JV5Y2PklUUt8C+5PqW348t4mHlva4ojhmJRW/Xy83M+bxxpzcdw4uVt+7dl2ktyNMeShLlHA5znWCxdyVTCZ43eq0o7wVx4V2TtCdCs7K/DbDm4JLHwKBS/Rh/IkGBQ/geFyv/KP8jDKH/qwb8QvfNjOOut5xttYb9gY4A5HBnoFoYEnBiDkDvAcETBZxxBUhl1Kd8SDFm/ClFXIza0mOwPu9r8f6vxynwBHANziTD9JpFvBREcCA4KREjErGsJHr1qkpyj5DG+HH1YbpaTfKaf5hZzsIzwhMkwlxSPrgCYMAjMJ5HLjnPBgDfbSntKyVonO3x/tFB9/JpmTvR7Q+3C2bfuUY3w8y/lEYYe7GuOC/MxjqBBkRk+HQMTpnuYRXAN2uRT8vJUOdn4yzvJ3U/ePoCCMUjTcSsTMPdPV8tY8Dcv4gzlymaOnybn25Zlf+RvWGLzPlD8MAABAASURBVBkG5lf+jc727h+tl2XlvZQ+p/9uHIFl9/2XkkFZCgoALyUDRD6alHSNntIhMOhZdFh2rMlW9Ig+0dkap2aQqfkHRkVhwqP23jmeJ7VNs5olYnaKf3YOCWTTlZNiyNJ3Edz5pdR1Kpr+lTUl7xzf35F+M4ZxK8JiJLfjPBx7ddITe9ZWNyvpCmGBMLm//2YzyXv7jJLBE6hPHDNUhoXBhMVrK3lpZZhewz8MiYAWky+WVEja9iBz8r6CfQrM7Q1OwqNs8GJsgCGafxsfPBgbJ8DDms80czIf7ybYLPIQit3wZvoolhAc2hZHEsUoim+MpHidJWgDr2volbKeATwypa0Iboqvue4uS7nToD/DFUW81ZXIUYzFA0sMK22LkENCxR877XSewXIEvvD8IsLGRzRRHlGGcwF4Qck8LLWe3nBaXqRLifJwwMX4ZQfqgTG1Z2AUzPX+mlCyjydx1uTFEM15AONwwAzI+hgt5hKZ9V6O8zgq0YshhZqig47d+nNnQva4+eLPqg3+ieCQsSwt8B8/lebJMeEJiH7WlWBzvIwFkDu94QTI+Th1MheZIVrJDY6U+3E+9qh8Dbg/C350tb43/mrdH71Rj05eOr0rAB/Hkz7zOAt6xIEJPPROgJ2Nr5bl3d3Vr5R9NXtJltcc3CwOg7P7g+yt6Wcs+AtfgrPw0bxAG3rozXSq6c6k8I0TTXv8YvhsFc86A9OWzDjtfUkBIWPImcIsj1aK8W5n7c7bUsJJnRSFpPSitpRLSRjTGIO2omHBExpEeM6BAwHG1O7mOGv9ZA2i/u3xfvkST9+7NzGNlCaIiUm7ilFzDI+ieZ6F9uuyBLX/YdaO71XJADgJD3RYGugH4MGgHBvf3Y1ZjH8W5s7j0KTXvDJhWmt3NuCZhwi5jTV9t7NUaabyshRDFBtvlNtRlBK5NzKX7RiqB5D668pop0xK/QCDjTDa8JUMl6ITkmwAIvjNScYQY3EbFA/xF61oNo+mTZ8YRrWChuGcTAs/iBhgqsorwJsRBKOkH3u5xoCBqI2+8Ca11Yp1JXc/ZBY2oTgExpmN9ZJdMJ5umP84ePqSw3b4oxw4H0rH2nAOnMDjXDcm+igm/uIJPlBesjR3jnAUetO8H0JTgvSz8UsP8ZkOMnwg+q9X1rWRVT8DQAd839DSgtNi3J9l/QI/1MBc0IonDCBqVT5x7w288L0YLkCXzAAv0I2+6BQZMGqRWhbpl4V+J5vi9oDoRctHX7Snn/0COifozKJ/+nEEnABnwLgH8JnxeTJUGQDD34nzoLeW4aAfMhMEOP9JMrXQ8y85A7xFL0eeQOHhLBnLNEHEE39tu35zg37gxRmM+o0p3+tTEU/uhQqbK5g+CYOXmYx0lwBuxmi/3I4hlfnDEG0gnyY9qvSvKICJuDbPJEReCpzmRYAMfzNOYxrotRLCV1+u82hLMQYFZeDuaRMUxaVM3tCTKUjVCO1JhMzb6yOyUQhAgGHSMl57EeBdGROviBbMQd/9o0nfvXh06Rer772njzTOq50d0TUG6o/2ivODg3EuU78M7t7MYYg5P781yYgYOoFxAs7beJP29pwjCaW6OJYeK/ibJ/AE8LBpDx8pU+M+U8Yyv7TpW2r6j3MSlPXqtdN5WGfabGTIHEPkYrnX4COfnI2sBg2ckfZXssZEZytS7j/BJ2JaYgC41EX/SmmpkOn0sXbGICfyIiuOJ1Hm/K4AOjkAtyfNdS8ZAhnvxZmH/P4jf7yWGcSIHiWy0jE6KOLfGC1rUGjr/2Jw5K0zHnA+xgXoUQ/Qe6bjVLVcR6OljTdAbQyih06hbZDnKJ3wKLTb8J4liNx7PqnZJ2tlw1u0FkjuJ3X3XEy/HxEjRDd924nsBIwH2Swnw/tHp/qmbFzHk3oQnHD4zQG/Xu3rV37NWp3b6sDr9a2f5ESnwpu2GaVMquFazceb5VmeZeZMTwXqaZ2UoHtnbbd/Y3D6pePavnZYfjZ+JB3301h3LixKSn4jUY1yN9NX0jAR7sZoWRBtrRwXpDb9bKgto/yUdB7P5ThjFubOM2mTvZfJzuL51Etr/VadT235AcWp3fsw1QZPefpJI8ynDATqc9ZuRUk5XeO1H+cgt4vrz3LyF9EyX0ddpA4sc64/ZyC6wXG01xt3GCAjEdW9eCQTaQeUrrKdFKdPePGsTkQBEV/2AZ86Shm8ojMn0LxIfeNppY5VMPQIv9NyRuQ1Wps4or4IeyUGtnZ2b15koljB0ZkG/PCMNmq5EgU7UwrPHeBnRzttMydFO4rjaHF42Ckzw7cnYAwRnVGjZysWmr9ivKKfKN1GGc0fshUOWFTmsCgUOtCpjuHom+mVjGC4Dy3L+MLb1ZtTV3IRbniPQl1EUeQWMfUSJGRyqv0ORXjYO//kI0oDTs1c8CTdZUvLKLSPy0iN6Rh99IKY6G/dT58mnCB+wKUU1T8/JlzOjQ/oiVIdGtHLYSmde4iKc0QH3BwkeiOnR+Ptct+cEyht7X1EH9X5lsWQEfQzMnW1b5XPIkO0L2ul6CBHwC44DRmoa+rJ1zEo9JhHaJWNC1wcAT7MJ29WbwxyAmTLSUbP5tO/Vt7xn8XWOBM6ox8Ygi+d/+bkWf1XL31c/3XAy1Delxi18a+dvnN/JyXmMvYhBeU5RH8GhJ8DmAzv5naggXfiBAipKEKUwGQYx2YciD48eIk6T7JOA4wrHrf7EB6mU0i71u4nS/ltPoXJJaWjuBifgF/DNR6cMIFrdr6lgpYONqGyLJCem5MfV/QVGUq0FZoG2jgFc+xowoEMEYXhO+cMKIN1oWup70dPM6llwDx58/urXy4PBj3auF2LK/96Pbr4C/W92q7vjr9W712KoRDYEO2H+ZozxQ8eSl8RJgHj7fMwchnFcemU1jCBouuDj47jLDoKMPpsKBVnI40XxddilKuxXuDW30YwiZAMgIKhgdNpPGEuvOrg7OPd6nvWkWWn+/qL8jIBmYVNSA7CWKG725B9hml5MSpjkQsgN6+1uaPgF238qIE2aEJH+Nq3e/E6NLvd/CAKjb/mz+nSw1vjZdFNTyFW5NvLRMsnXy82Dhj0Av4YUqkzfrYLyjXzNx+0rue/TD//V6HFAZ6giWMKLbKsefR7nsDmKz89V1lV2s53xx3BBUQbd9b09pek+JYG8/RrHU/b4Y9hWg7oc2nluNibeXU7ugw0Du0259kXp3EaUFdP7xbFUS/Wf6q+t/KlzmDfPdzoZ3HglHVzVPPQK2Dj363Rfvk1oHfqYX1rNCsvTtm7Gn1r/LDfnmIcfnyQp5CmMwxGPyAQKSFi0IhWonFSWYflgLIC9xunq8cdeeHR7nmUWTqEkS1k6TvPmn4dGZzHGZw+qppKaRzD52UpkWhCaOoJkGApW2yihUGAFBVQJM5lWCZkM3H7079fb332j+qb40cljcTwjJKoP65TBTupjiYt9Mx0MFSNGAWDWH58ahCpWyY95PBy2FGBoAn8fzuYlts4jgGh+TiKt+jsAPvF2+aBjgwNULAYMC/+/ZXX+0stooQmaCNEDsF5R/2BHkqqEq1SQlE/az9ORHW3NZ8+OftvPSW+4R8wr3EswdzwC98OwmA85JjQNglzL8aRuEtgDe05BvVA34EexxwEI0qXIi9GF3RtdEry5NRnocP5oOg57T9j04U43u3RUTEK2WfrW87didnc/3FNPv2j6qcNd36/ygax252fBkMMpkRQ4Nh4xnEO1Gln7nRHRiM7GvgSFIV+ji0ZSCnNMxkSHZ5U9GQl+h52lKwoznD49sB29ozIiS5Yw7uTBu4fr7eeQW0jjg1ZYvvtwR8drfWeEucGN1kXfUcjnUd7QAZw9/ClshSAf559LHch3s2dAnX07F6WIPTFbWm2Nkv2ASf7Y4c3R7vZN8uSC7+e/EFdf/69unP8oxr5QKbbbr6ui+GMw5r+atb6iAYIs8kBIcXaXDkujsE62jHD1w74sQ+EbKXNdnC4vh7GmURhKoZSPMKmZIAHJ3hKfQRLgHIQlHPCSlVhPKDE0duKAIpSukZw+mDgIlyztnRrUDbwJDvENhUTMW70Eue4Biah3dx8LaWjaUfO7EmgE6AvClmyEwab6+bC0zJyApCe2dhRT/iOCcWPV6hzTljvxku/t5Y1+uYvVW88ygpe/ZW6u/aX6r/Zf7l+M8BZcCQ2hfQlyJlIWCvVzoNRo6PLWBrDQ2dwLS0/OATpu7q+lrmM0g5v8AjfKL4nC+HAO3Ozf0ImZKCve9zwXcmyRSnS+5CIZZLx4dRWaUzX4c5Q0aooWxBHDAk41RkbpQbqGCYH71jdbtZ1cCk5oshqc/GPyg9jCkjXjz+p/g4Ex8RJye48wUeZGT885A7ge56xGdCTlBwRfVnPMUjR+yDq9p0EzqJ5168nc6KnibA1jrKd8Whr5agYb9uAvpmrj4/cyr4Ye9k8uy76ktdsb61mi7X+nL0ls/76Jrz0U3hsRFasLhTUAtMG2tHv2ByeVi2ejfonzd+NwdMJescRyJLo70CXjMmG4c7JuG97w7sVO9wMbYW/h0FGl/HY3bWPfzejOhF9I3xRkLcwqe14XMQBxAKT87AKhByEVEz6zGlMK57xIEMOkEPE6Y8B3dfuNYXy2CMlO9qtEkEoatr3LqooEr7XYNxhdB9TLPWeg+Z9HQMRiWA5CgLl5THQvWi4wXGIYsiZY6eOGYtHx6hZPKUUflErEUIQETgHpY++lC790qUqNM9Hl0p7zHe/1lru9HxSnIInIjkFczZ3PLh3NCl1BNdwdKW8VHT3wjfKY9aMnuP4zeWV+q3l5fofAr+5fLmsLeGfJ41E6zKZRzE4/AotTRN6w1d7KZzaYhSPKHIx2uFtxTitil4XnirxktHqO8yN0sOprb2Azihyd8D+hQzDdUaunGQfw+B4pByADMAiFZHF48jBHm45H4BB5nLlWgPjfR75tDH/cfV9fE47ytlRXj1wtycOvAQKNNNZeIbgQE9GqQiqXoIoweD06IxNy7AnrZLN5X+04oV2obcdAD3hDMmdY6QLWQZ6GnDYI5Pl+qQ9W9lmXEF1PxFYIFh8FiI4otRVaGIbMhgBc1krJfpvtVEelxKQrefz68N0YvhogWOA8M5Swx0EweE7BxdLUKHD7HJ5shJcRzWJDfZ5xmmnkGzF+NMjnjC4LWPJ2JzwMdnxqNd5uda7ymGsV2t5NGsG5WaIvT5etvcz0Dzph0E4iJtn3k87KKaT43JXoctIAUHqgWMKWpQo0aooEoWmhEmxOvr2psbXKnsoVTabPPtMaIRIcRm8c4p8IVgJbxwuT3JAwDk8XxKkqh2K8SiwTTHKHcFujw7LPBjxvQgumPqvHzvGnMN4SopAATDKZtBRpJFreGD+PLEof/9o0ssIwn0QZwJmidizHC8IIny4FEHMT8addXAaojuDd69XameZ4LwSGRc7oxI9dmL0iJqnfBB86DVuz0mEj9H3Y8KCLpRAAAAPfUlEQVQEGkP0OjShG7ezGXwB+KvtxfDVD7ngB5jEiPUV5ZR40/z/mepbTtpwJOpFQ7egLDHsMag7Cj/sRYSfpcSnRShmTGewf1i1Pk7dNBDfei4bsiOr49QHTYl0NnTtxLslx9htBnMEIHrZa33ByjiiGUeIbvsbZA8nmY+CExg3h+dj0hnBY9Aj1wBjQy+HxPj8SAnnYi9p9wcJv39a/WxKshJrZl+s4ggYvwDIsOkTQ5vEAHu8s/EHu1BPNptxFtM67jdkOYL9GK7lnnV+WS4BdHBMaBpKdXgU/bg3n5S7BXSI7gk0HEHrSHSMvhjP1OiqssjKAXmSK52w7Es9Ukta3ykCz3c2aWsGG2YmdylEU76dDEDx5ylN6GomZFJwd9ucY4zHem+Ol4VB9hFcc7wTZV4ydrv+CAHjaIKUklIhkHOgbFeTKlufMXpCS7MiaMo0OAFCjlEWHBtp/1qU3HcLvCb5Wjbe7JbafVfCy+mkvWUAmhiteaCNo2s+mAygZJSb8lFwiphzdwG03R4dlf7SODgwHcM9EWltR0j341ykaq4R/HYcD35QmlmMmtA6M4qjsONb5sMoooj4TamMhd8yCMrSO/6t+JkvwzYn848wkb0fXIuA4xa8eTjRB48z/+aXDEA67xr+x8iXwbeETzslJ6i9vtqTl/bGghdvGOuTGMk8lkxJU2hSkdfVyGqVUcrqgKUHmSqdD07BnCk8RZcR2CCU5tNFBh++N05jAgqMHjTSFV/DoSf0A376YQx1NPzzNAgsoas4DOO+CGZjo9v4giVnxAkYGw27WaLk2DLEhjJH4E1B5eAMGDvdvz3Zr9sXAxf2S3Zs3U9H2Ak9I9NLKwaumscePIpf5pwtpnYe6ArvisMKaYWnIDrR7dL20Qerdff5hRI06IUAYlNxlqAzjRMyrrHo2zy2uph8sWSIp7qTJSH+kWsAe6qjCmFaH2D8fnKRTNqkKC8Po4QM3DualMEo2qJGtRXDN8Hb4xd1c7QsXvJWsoPbATjcunEMZBiViLUYZ4YUl3JV/ikHsMPMaK/+WpUv2XpE1UcyPKHWzIlHuBxjZ/Tp2hO7mMiV9XR5btrtN5FK+srwo9yLMKGzjDgZxiV1QxtmcQiewGuDge9or3pzknLH8xcF3w9PrDuzt0AJODkbinBsRqDtBFayDIpCLfeynIhwOQgGTxAETyj4ZIidCGa4gyISbK7G3WdaNc3VKC76cpTsYqUVxVKgMyiRD99GYYRy4FnmSEZ43A9YMRoZDLlCxHAcR+jt6OChCEqGnvb6c2LtILRLXWeIQ18lEB3xw/FzvMoA+wGGBBh25rDKGOOnajDG1JU6Bhrxl3OQqZ+m38FBI+GIjvS+i0yATtJNNGWera9KSxxZC0cwDfPy1/h94GUYg1MIqzik8sjzesaAHxiXwXEQylzqP454mQZuLePZQayTTiRAkn3fQps8r76FvrpXt6P36ukEXb8+WpaS3Mn79L2Z4/ONcXekbo72SyDw3EyFhU2fcQe+OEZMyGgnwAFEtwokQa04q/nTcd9uvHt4oe9E2PmHczvBaTvBhq0KGoC9Lmul+nkTfKQ3kf/IurbXlZV/JonxrRAU/mExDg//UGRGDfEiRi96gWmdTown7B9PXMOQ/XYElgjqPUO/6ZHNOJW+CxD8CJ1XuI4QSogozHZMuNahbcTZMGPYg1NQ75FVwOitdR1L8V1T55YYB5JjD0aYuEgrZX9v9Gozi/Piia/3pmA0gbJHwJ3OUrh4/LLBJC0jILSdRQU/CuGWqfuqwDEFANtXDmt68bhuRQn+nbVF/frk03LdOwOcDWfBEVzNBineMTrpoEhxOw7z1sVlAXWRyPkfRdLWHkxX4tdaNJ4TAKmcLrPFjsfWyoCBkiljDc/bmC1nGJMyfU4zv1n1HZjwgCNTzUm3oTlJfRujfvAqn2VH2W1XwSzsa0XWlkEz8uFT4YyfAYbUYpQeW+bkZAAMj8ErB2CwPsdGL1ZSyYmJwmTT84hFuDYKUnoiA5CZxLGXuxXbIcAnxxiS8YxlbNe0R2PQNr1oD7qOvEHXRpjufT5cw8Nzm4gyRC/IgqOkwwO/lNfHB+Waei+KaaN+GcMj+9uRr3di6EPbRRxHj4nGSQhDA75czLGSE+BYGf9AJwfgWJ3j8N54wNjGS+/+oy8O1uukoO9z76vgqwvRn1HvLJukCorEACkNBYvSDAgpriaA4pocMLDJeKhg8IgmSOFN+NpKrGfAr7PBw1CZwGZlBq4BSmZMbQiXZ09K2g8JMWzA41/JrjRjJ3Cleo7C+dA/CuJ++izGLluRKnk44l5SctCeMkzhzG6MljW1SbKMw7PG/PjvVT39XvVmVORdj0OQ0n1mGYFXYB//3Zp+8r/U7b0/qrcOf1wM39dylKLDt2L031p/Wv9Jyl8fPyrn3hsQFWQCIoX2Usi+9ZpocD10aKPE30noozj4q70li1TSXkA77cxRRvDo5KVqp4B/lirufKCR4ahjOJwXgw/f29krzZchk7V2Uex2AmShDi8ZDB5bskVZaqgfRVMpYZSvIt7EgESW8CnVxdik2UqOQMmovA68nhNjH6ctI2TsiQE1wBtp+Opfrf7A6OWfr94voi9p3o4q+uiwMxjLF/qqYmjjHLiG9ktfr/IxFjoiUKBbe7SPHZyBeaCH0a2njkHKKCwt4Amv2yEaP2OxCVnk5PBpTZIdyNbIiT0IksGQDHmtN4XJiCx3kvExUNmZ+/F0gU158raMm6m3g1SiYXCMjl1Xonkj2DkI7V6tcsv9RoIY3ZN9Czx0bCtZORC8BZxrJ/EY5GwOIPMIpho1kyeRlAqTdUzYGHkmcIpncsBkKCYmAEZuh3S6/34Bkd5txc2n/2f1p5cY1TAgRhqDk0EM4N2leRSPcqADZZRZPSUFZ7R0uk85naOR9ydcqT6nwRFkHIyX+jB26Y/oT2hzqfnJSm0mbfcZ6ZuHD7LR8ydVIqfIv/y4Ov23pqUolEMZ/hUnwDmAnb9f5b3xGJw3F2U5d9Z2+wGLv73+pBh+f3vuyR+U3ey3jn9SVyOUW+Nlub3lByI4CxkEByp6bOU6Y7+pTYR6PUCgzi03CBNrZtk/AObi3MtLbbxPcrvTi1E+0IHGvR+4XG24eM6Q8Ue5lk3A06vVPHVMToeZKP6Gh/1MQbKokmKTCxzjaJ82DP9JOuHP85TOGTYFZUCMm9I6v5DrntGHF2ibqnJd2yhy+V0BmZvlm6Wbt9+uxNnL/mRz5Esvjc2h0QlAD+AcTarfracD3p4Eg14obQSbC2eAtjMDKiUaOQCAVjqFT8aEZzXrZmOg+Wz8vptEf0PDNAHEPpmAMrUMTDsG7/YynetsM16S7eRSeSKSrKfRwWmddMZY6JAtMfZxWiU2Ft6iB32yGW3Qns3M6fZxvbO+19nlnbVFByEBxWPSbZMJvPSmaQp9nf2ZA1man+AaGBVlYJS8Zsbtv3FGpCApF5HS7Hi17h1Pyj1Gxq/NPB5N2upLPZ3WM2QRkvI9OVNEG2eMGNOAjgRGmRAjpROpXKNcysEQRaTdbC5xIJTZsetheEcDzNcWvtDZSkxpOZHU8bYYzmkRgqExnLe+Pl4WZm1/9k9PndTHifoMVXrbNH9SvSbFfAwHnECqy041GuL5O0tAX/f747q2e7euB7af/H5VbrHUzu8lm/jDav6EXtlQ7zXgSfjlC8a3D98vjkD2JCpcHx/UraSKnIK0UR2PznFQOgI1F6Ctx6r7fXb8yhhNk/T8UXj3YTavfOJ7HHmK5INxWE5RgrVYnmtkMfBOxmB+4WEvAVwnLwOKoFLIUSwFPxg+JxCfURRWGzA5u06RwXoqRX/jwNV7OaHJmBdSXv7L1c9FMFJGz/B8CIPxy+6AwBQ0/UfG+P7p3eogE152PeXW1rKAE2HE5mmcAaL05QMljC3TLyXjchyyGw89c2C+cMHDRtQP/CHzPk4AiUOaxvAFHXeW4or0Lvo3jZE7lyF0Zfhps/V5jfo6R0BXfbq8s4H1tAJ0D+/CnkIf40+cnnzhpK5vHLTB0w2RX3AQONrwEzTczu+MJajmsVP7bcvw5tHkq9XfwiB/fIozHBXviikMPh06RXSeSft6DgTW+gzJZBD7+bI3FQ6zK0FpdqNwBEMgQNoZ5tT+h1XaOKYEgCIMXjtjtQGHOY1P32e5J6wE+qFNP6W+Ss7DtZwvxxer7zCoTzs0So0YjBTo5nhZGOTR57cO/qxkKW2kHohg/Db6/AqrdJ+hi2ajIBOhCIRyEAjFZxyMzfw4Pc7JvDkqm4a+liMSO6YkR7EQ86dA6D0+C4Hqcm5P4e16VITI2C0FAAFTnC1K5JmJ8UZxwJvJFK55OAZvjC9batwfV9mUy1ZA/SS0D8aJXrxei5ZTZEYBKPdoo5r3DGxylhWQV7q3A1A27jBlKK398WGRi6aynxKk6D/RfpQjPAN4uZf+kVMxRPI2Plo6OifdjzKW+lz34osn3RYXspEgagdV68Wgo/hnzoyQHNBlbuZj6eCRaP3gMybgtMzRuK5xNhyPcx9X8WAUWnteoTVy6c1QfY1vDHxU4o8ScEa5vgyQFVsRMO3hXIpTICuOnD6yJU6CLSkZ//XxqV6K3F6R91NnFZH0PgTdcxzj9xNn3tdp/V39rDajE/blZIl03Ng7yW6NwRa8mCTrlQV7gMhbh+7gPUgwtzzuH3KJgx15bbCFkgmUCVIIjBtvZAd6VBC4ZBLSUUbkmHGZSCuJFCnte21mbYkxHAIhMVLncMcwyzHDgdRY+nI4jgkRw/UlAMIlbLiH61GQdlKMBw74AvPj8enTTwRtrNQts/lCAGh+Z/xpXfv0/6jJw9+qevTtqof/Y+C3qx7/w6ofR4t/FGSMhlJH/jXPOaWO7ZbyOOdSMoq9pCU5RxcFYIgcwOAA0W3uoaFTL/N1rB5t5pzu53/mmPmK5gOP0YzH6JdK3q+Xy1teIkxnNPDJQtKvMwxl5R8lRiMS0Q7MaVBafJTt2TjFb0aIp+nasiQjgCYwjOO6YyU+wA+ep8IY6nLYf0M2wHGiBS85Vrf34MAzcpZe923aX6x+iy6GyYnTOXc9lE2TueEb2Q604qFj80i/dh70dgDz8jSjknMxV/1dd5yIWAkarUvoQTha0W5exgQDD8hOlkXOwDk+4WX6CjKTyl2gHJOPOzvOGSYZOqaPZMlBOE7TNmRGTO7XxwclAFxfCwHx1R35ZZ9xAoycE9GW3Q2bjAMedZyKOwLAA2eM3rcG7h9NsiexWtpeWjl7Cjb7Yz49988BAAD//zP6svYAAAAGSURBVAMAJUvKimE5A7kAAAAASUVORK5CYII="/>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1" name="Imagen 10"/>
          <p:cNvPicPr>
            <a:picLocks noChangeAspect="1"/>
          </p:cNvPicPr>
          <p:nvPr/>
        </p:nvPicPr>
        <p:blipFill>
          <a:blip r:embed="rId7"/>
          <a:stretch>
            <a:fillRect/>
          </a:stretch>
        </p:blipFill>
        <p:spPr>
          <a:xfrm>
            <a:off x="8885252" y="2086248"/>
            <a:ext cx="3402555" cy="3402555"/>
          </a:xfrm>
          <a:prstGeom prst="rect">
            <a:avLst/>
          </a:prstGeom>
        </p:spPr>
      </p:pic>
      <p:sp>
        <p:nvSpPr>
          <p:cNvPr id="14" name="CuadroTexto 13"/>
          <p:cNvSpPr txBox="1"/>
          <p:nvPr/>
        </p:nvSpPr>
        <p:spPr>
          <a:xfrm>
            <a:off x="9176420" y="3268065"/>
            <a:ext cx="1599797" cy="1764586"/>
          </a:xfrm>
          <a:prstGeom prst="rect">
            <a:avLst/>
          </a:prstGeom>
          <a:solidFill>
            <a:srgbClr val="FFFFFF">
              <a:alpha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b</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0.2</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c</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1.0</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l-GR"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a:t>
            </a:r>
            <a:endParaRPr kumimoji="0" lang="es-ES" sz="3600" b="1" i="0" u="none" strike="noStrike" cap="none" spc="0" normalizeH="0" baseline="-25000" dirty="0">
              <a:ln>
                <a:noFill/>
              </a:ln>
              <a:solidFill>
                <a:srgbClr val="000000"/>
              </a:solidFill>
              <a:effectLst/>
              <a:uFillTx/>
              <a:sym typeface="Helvetica Neue"/>
            </a:endParaRPr>
          </a:p>
        </p:txBody>
      </p:sp>
      <p:sp>
        <p:nvSpPr>
          <p:cNvPr id="15" name="CuadroTexto 14"/>
          <p:cNvSpPr txBox="1"/>
          <p:nvPr/>
        </p:nvSpPr>
        <p:spPr>
          <a:xfrm rot="2847239">
            <a:off x="11098242" y="2230229"/>
            <a:ext cx="188374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Our</a:t>
            </a:r>
            <a:r>
              <a:rPr kumimoji="0" lang="es-ES" sz="2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universe</a:t>
            </a:r>
            <a:endParaRPr kumimoji="0" lang="es-ES" sz="2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2" name="AutoShape 6" descr="data:image/png;base64,iVBORw0KGgoAAAANSUhEUgAAAQAAAAEACAYAAABccqhmAAAQAElEQVR4AVz9B5xd1XXGDf9PvXV6Vxm1kYQkQEgU0UQ3mGKDC2AbN7AJthNwEnAccNwTsBNIYkhsiGOwHXAB24ANCGO6aKJINAmVURuV6f3Wc0/5nn153+/7/b7RbJ22y9prr/Wsss+9Y3fvrSXJ0ItJ8tSSJHn7hiTZeXty/cGJZHB0d3Ln4FDCXUly++Hh5PyBQpLs+3WSHPpLkozvqNfbNbrn/fM9v0iSt76aJK9fkST3kST/p3KNyjdVHvWSZOOJyd2Dg8nZ+4tJMvZu8tDQoXox5+Nj/cm1ByeT2bFd77e/Xm2+oXK/ijk35V91/uZXkmTb95Pkjc8nSf9PksT0uyGbJDtuq/dv+qzTY9r9g+qr7taRvcm9Gjc5/GySPHtUktyi+19WEV3vnqDjx0j+spKkfn6pri9U0bPEtP+izs3R9GfG+nN7kjyie2bu6u/igdkkGdmSJO/emCSPNyV1eh7U86tUfqxi6ur++Fk6N/f/qKO592Tv+7wy/H5ubVId3/n+fMT3xDwz83zxlCSpzSSloCq+FZLP76sml2tNvqr1+LfhYvLIwYNJefbNJBr8Q5Ls/1ESbr05STb/fZK8+rEkeeGYJHlqXpL8sSmJf+Unyf+lk+RP+TqPknduSMIDv0iC4TeS6tCepDzycpLs/UUSH3g8KQ++kYRDut73W63tj5Jkz8+S5NBjSbL33iTc/q9J/LL4/vypSfznziR+PJfE91lJcjtJdIvzPl/v0vnvG5PiY21J9ERLkvzF8KszSf6YTYLfk5R/TRI+mEuSZ/pE56lJsuWvk2TrPeLhU8nw0OvJK1OTyW80r18OHkw+snssOXow1LzHk52HtyfF7f+l+pKvzV9Oyls+k9Te/qskfkPlrY8nyetGLv41SXbfl5QObUhmp7Yk4+P7k7HB/UlxdG8SjfQn0eiLSXT4oSTZpfHe+WGSvHVdkrzzpSR49+8SI0/RK59I4hfPSZLnliW1JxuSyhNdSfLieUny7teTZOf/qe4/JfFbn05qb12RBK9dqTZqv+PmpLDvrmR2+pVkz+j+5LkD48nfDQ0kyw4cSlp2Jcmi/YnkfTz5xoGpZNOhoeS54X3Jr/cPJL8fGU/uPzSe/PPwoeQ/xvYnNw8fTn4wMpzccngo+cbAYPL5A6PJOslW8+4wYUeSsEnllWpynM7PO1hOLjo0kpyyN0iO3zWd/GjiYLJ9Qg/GdiYTU7uSh0YPJT/aN5l8fmAqWX24khwpOjr3JEmryul7ZpP/HTyQvCH+Prp/TLo9lvzn+K7EXuNUYetnoXk9tF8ErWdxsVfAtxKuiTaTfGwrD9fyPFXLQvUwjD4I5d0QTtMXDUJtjO+mLmRi7rUw52oO3Ak8CoPb4T91/vDf1uB/XuHK8hM8mT8I069wW7VFlfQ78iCt+/+Z24f/jnw4AnvuU3+6v1LlXhWRhimzOrc1vhk3LkGmj4l17+m4BCyPiRX3cvH0b+irDYBI49xeyPbxQK1BtOfAbYLF/6y5aapvAO9AXyt8/TH47TZIubqn7tE9dunc9HFpO5yldtO6vl9zeH4MMxbVQe5gBT4JG+IOhrq+COleZv5DdfI9cJX4uFTHlrNg5S9p/VqWm04Yh86L3qcD/Zh5pObU+eg/v4yhpnO5Iftpli7pF43nMbDs/2D7N0m7Lme1pRiwa7yRNLG54jNcLlOpxYwV0kTJAq1DIxYBoV0k0TwT/yjRcyTkRENTlrChAr4DsQeVGazyIdzaQdz4MG4kuoqTxOXXsCuPYk0/TTL5OtHEJoKxvxCM/AkO3U9t5jlq9n6wxHvLUVc2SRsgNkcrmmGRzsUuOx+Kl1XssACzk0RTEzAT441aOFpee6oCQY1ItFScIqG3U/IwSnOwj3XBBL6V5qFyhuf9FraLv526bs5qYVI2WAHYFunUXNz0GqzG8wmbLydc+kWq8z7KaPM6Rr2FjIV5pmsJM0nAlF0isMoksSOaYpJoikTX+F3gLlB3HWCra7uClcxAWMathDiFScJpCcbk01D4CxRfhLGXCUeexylvgvIW3dtLLq6QnxrEr0ktkgZyYY5zbI9T0zP0OAUWRg5nZssszYxxtFuiz3XZE1XZZdlYcYP6crBmGjhYTPNKkudFr5VtVivFWo6W0KIrTqAlYF53QmsDxGo7HPgclsxHcSOFiQyDkUdVdbMVaKyJnXbCHmJ2lKpsq0SMlDVvsS6wfN5LZXg5ZXHQCslEMDfIYn87PQ7zvgJmsjuvZYI0p43M52ERQTCqHl/hyeSP9NohCCCG5l4PbpMY5xF4YqCI2RSluS9oAL+d+SfB71+Du9+CrWr+iFGoPFLub8JflsOBH/FQ7jDr3bKE/Swx9hHY93N49RTIql6XiqdyocqZKh9UWaey/Vbq4LP4+2xwVlBIbFh2B0MtF75/PiTwOPxTOPEIaDuPbdkTRXONAQnbDYEUReOaxV4lPUT9TgtYfngxXL0GfviS+hfzWAKPbIaH39Z150fgp9L+p6DfzGGu7r2pSt8/g2vfWsT16Ula7YjuF9Rozzs0nq3nmT5YeCP9x7zIHYt+zVXWGXD8q6TQQrZrQkPT0HuDVmod25b9kjofV92uhnBr+GfuzQ2yMbWGvBVT6Pkbdk+P0i2h+WV3mtMzNp1SgGa/itPgMel4uPmcpMJW+xKWG2Jl5mPl1pDklpHkuyDXQGx47zVDkiEJChLeAenxTuzSDgm6hLxwAGfmdfyxv2CPPScQEEJW3sapvoNfeg/CGXwNYau/JLMcK38aduYs4tYPknSfRXXOIqodYk6DZCHVJjqaIHYhiAhrIUxXQLrlabmt2AKtm1Or4U/vwdWYDP+Z2qSMyvSf6M6UKYdppCucVpvl0uws7ROvkZreQVIVALuaTP4oSrnj2NNwLJsbTuRP5bk8WmrmhWqO9yKfkTit4VRcn0nPIRKfnEj8rwiMaocJBSSJL1rT4pXfKN5ZAoZZksqI6JyUHtRwJ2okYwcIRl6nNvhHGNuCNbpf9w9gF3dB8S2i2Z0QTms+kolsjVR6loUCndMlb+ushGPdWS5PhZyRHKSxuIXm4g7muzX2JTXeVJ0DUr59ovXNbFpG3uUFKfazVZ9XSzajSUx3PmRN6yzr1PcxTomGaIwmq0SjF6Np0ZaKiBurApImBt00Bz2bgymLrVmPXdLhSi1FjIMrR8LRcoRaw7Gyy/5KQkEytDBd5awowF73opTDWKu0jgtv4uZKK893HmBTmKG/YX19kpuyJ3OVP02/CPc1OYbv57bGq0iNLmXIbmNDJcd+PSOuwQd6+Nj/LOEbUq7WDHxM+oh4y94BWPQRqAxgBLw1HGabPQfyR4OUjg1ai30qZwgUThHqLu6BF3QtI8TLOmbhqTXvsqGW46kwS6sVcUl4LD2PL+aSovpZ9G2MB8LsdmS+2CA0vuqVbjZNpQmwYO7VcNpt8CEdlzfR+Z9f1TWcsBwuXymw6ofBZ3Q9Fy4+XeO9KDBZqGMWqiGEhg4xkUHd21Ri3X0LWPfgAnhc18fdoH5vhOZTCQQCXyp1cd3rndwz1Ij161V8Z7aNQvM50OFhAJDSdgwfJ455GuQJdEdDGvznrNv/NdZP/grDG0P/Lg2cOnAvc134j6aQS5yAZerCdz3KsmqWEcBwlKQ2jmWshdUMfjOW75JQJapG2FYW7AYMC2LGSeTBIGFk8mWs4eeh9DsY1iQObISRZ0kq20icEMeWkiTia24lib2U2F9F3CR56LmcuPOLRN1/i9V9I/nGD5BqvgCazoeGs7Dyx0N2EQh8nEabRHhAZwI9FnQ2EuXTWo9JksI2GH2duPoyucIu0fAmq+MxVjXC8lyRq70Rjpt5AmvwZziTz2IFw+A0Uc6tYIfbxTtS7Pc055YopCUOaBNvWr0EzzYztxkW2OwMatjylpKyvJfim1DZR2zVCJw0ke1h2xagcylCWBYfZwswFSINwSvb+FKWcGYKxmd038OZTcGMZLw8S6w2YjI1r5msV6HPH+dIb4aFTsQ8IhaLngVeAac0STC5i+rMDtK6jhyHXYHDcxWHZ5w8W+MKk/JY7NBDzUQPLNQ8LvRmuSY5zA3WLJc7sMwOONKGU4k5PZ7geGccP1VgKo7YbIVskqLvFHjsnfGYnk6JXynQ0qeaE+Zozq0BlKMMcZzmiLDKsdFhWuNt2DT0wsCtIGQywnnr2D+xvvYuV/gz9JWkmbKm65JhLvVn6dt9Ha37vs0DXV8nSCzubx7kgVoeatQBwig3QmbEXKS/P/wAfPBczWmdyiYVKQhH3Cn0fxlj8Ve+tkwMfQVO0jMjKNM6yp2u0+LJpzzHAx3QXMgdwRqnqgqwLfZp2NnHw1s1dgtsCVIsiCSArjqZAFP3hh0dYADkSbhjXzM3uOcx0SZUajqVDcdspX+OAODjW6T9cE4fHJiBbz0H+7TefFh9mH6O0FHjr+qGlw/qfERF12/JaTnwB50PqHxUN7LyAg79FAOM/uwb1L0bLRb367n5FWgsmFnEJUepU8ObzBL6+r/MUOzwcEqTtzzIarBfqcG//qMIPoVLh/6Z8989GZ7/DEy8RYME56NdLaxyPDol1C2RJd7JrFaHiCoH5caLwOooVAsk1aJWexpHQu3qlOqs1neAJN5LYsKk4rtq+6z6FQBNjMGQLJ4wKCkEJHYGJ30USfZYyPeS5PI4ju5ZjcTZOdB8BLsbVrAlu4rd2WNImqX8HZdA24dAYBALAGLNj1QrbqaBSluWqCcLPfJI8ouwnDkkiSQ61lrGknkpLNmF8ljmkq1McbYzw+czRT5k74bDD1CrbIR4H1hFIstj0mnhQJxiVoqfkuIYJWj1Siyyiyy3KqyUQhxlu5zgZDkhSeOW3yOafZxkdgNWZS9eGGOpbRKZ8UWHLTqdHInAIEI/Zt1cPfPFXxcynu7JjY6LZeKK+CNFQiGE17wCUkfgxc00lhOWaE16Uw5xqoRnaV3ihNeMQZSXkfFa8N0Mrm3TaHnMat3f02A7whTTWkfbssgKTVJJQrtV5Vi3ykVMc0n5AB8rv8wl2Uk+2JDiHK39xxz4K7/Gp1M268JGGqIyE+LDzijFboURB0hRiW2Nk9DlBsy1Q4qpGiM+OPKQumK1Sbui8TCMvSIA+JWk+G25z5X9mFgWs3j7bmH9Zgnk6x+HDUdC/z/SN/xTGJTkP3Ifa5wKu6SEYg0BFknml2yJ0tzjncDGRT8GX4Li6elxKgUVo9gygHVwmHkD4zoNnLQHslIco+hy6/mIvIMTeqjnFyYkmB26HhayLFV7Y7XlOrdGE5zvFXls4h+4deEorxw7wLXHTDHYsof9WSH8O6L3CdWvSuOMG9+u80Uq0guTx7is2EOP9SkueG8uS3+1CGvvMdxw/ASshs4crOqAzqzqv6Ni2nbpeOllcBos1/Wv/iDSD8FL0rX/eh22/kXPx6RAZqG36WgsskKRs9wSxHrWq6IoIL8gZuJZhwkJn2fL5wAAEABJREFUfv+Rj7Gp4wviUQ8rmcInYZOlgRrWQgsgFmgN4f/Ex2e0NhXdG35YVukQGcdleWMDK5xJel1ZxGRS4DuNXRvFqu4W73ZCdQyr5mlhPSy5nFFFtBS02DPbQW53PLWf2ABA0A9JiViPo9AncjVO1sXOdWOll2HlRHxjhghVSEIJT4SFT0FC1K+5vRwVeDkpsNPtZTrfR9S0jFpuEaSXqA8pR6OY2qQ5NZ6C1Xa6GHs+tF2C3XgebtMp1DpOo9Z9Hl7DMRSyRxO3r0JxCWeEg3xuejuZoSdIZjbK+mv8igYMA+y4SOJYTIuesu0Sy/iUBQZ+4tFmuTTqeSo6jB/vJVN7W57FS3hTj+BMa6EK4k9tULyawg0mVCSUAgLkKVh2A15ai59HXo74oHVIGhIBnguZNhJf9yUXjsDMmrMcFnyAuOs8DqZPZJ83n+HAIxIADCYWm6oeO4JGSnELM2r4ht8JTcdgZY9kqJylUrPxXBvhgDw9cFJpunMOqzNlznCn+LBX4Dx3hiUchug9rOkN5BVCHFMb4jhvmiP9QxyXbGFFbTOn1w5yjGjrxCOJG5h2UpRS6rMR5udgtV2lyYrJl0MZhQplPyD2Q5pV30sSKs6k5KQHaFfp+TyktOiTz0DnpbDkB7rWfTGFX0ohn70F9IgK9O3/JjekJvQQrvdlFqdfYJ1bppDYrJ99FJpk8rN6vEnlgyof/Tz9Z0vhxwQgjcdyT8Ol9AZakEiLq8Qhas+CG2BykDpn3CaYlfch1/qu84a4pO3fuSMjC2O8lF3Xg47XH/ob1gVbuX36P+h+SEDyrRNgh/o8Hui+gms+Os2tnxtl8/r9nH9skfMFHBvDDENjLoa33KR6/XBr5beY+a8VWP2tulgob6CugCddDYtvVCX9qtv/ek3T3w/feBY2y1pOlKknEHlezzdcp4c6PjUGY4/UQ6W7jx/i+o9Mcn/HIHdnh9n/ob08P3gZfZOPsG7i19SBVoBhvIU2K4IZMesD58FK9XO+QOcYHc8RCEtOEZ8mgirWwC9wbJ9cwxxSySFqNSl1PI4dVXBCERRrLZgg8SUV6W6N0YXl2LJcsvB65BwM8QaLIFdXSwXZBcRNsqxdFZK5NlFrjsS1SaIicVghjhyq1SySGmpBScozQ65coNnxCe00U2LUtsjlsJOi4vlYbganYb7k5yTo+SjBvM+T6f4ydtcNzHb9PWM9n6fU8ymcOV8hPfcGvN6/h+6LSXsn4iSSPSuv8xq1aDuV6S3UpNB2YENgQa2AVZmkOaySJwYnZgabdxOHIcshMjyMxoiC94QjLyhv8AjNh8VnAYk1ckiKRH3elHbq+dtQ3gaV9yA8BLLMVmYhVsMSopZm8aGVpHWJvJtjiPNHYs0/FrdPMr3koySLr2as81Ns9I7l0aSdB9xGqUWePycpfq24/v5SI08GDbwnUKmFDbwS5tjq9rLVX8zz1Rx7ZP1zonVFKmGZFbC4VuJCu8bX5Dn8MFfgn/LTXBgPkJ/cLCx/BWqHqBT3kZ8ZJBVPEqoks9KlKelHaRf5TIg4r3lENFVLHFGe4qikzPxUQJsXcFwUsdgNOTpd4lyGOSkcodGqErs+6cQTBw+KMb9Xef4WMcIDWdoG9691Q7/HKE2elgBIv7TWkNa9ZSoP3ydX6zA+CRhrLQHtm91IPVEYjImxA9CqegZY5p4Fir/7NElSPTyQPp0byh1MpGQtpMgMy/soSROfPwVWfQtyEnrtRNQTk347+2OPQLbn2ppcwXc/Sd0LMe5yy5nwwgXwi+/Bbo3VorJLZaUGLb7HNakpri/8hjUzG3is9htu9/dR9f7EnfOG6T45BHn/KP1wovt5WH0UfKQJvqz2J6v0qLz8UwGKePLm/RTV/2BB9/Q7UdZ/+jX5jQ+KLxMac588d4ynYrwFhTBXbujhyoNf5dbhv68L66Xjd9I7qnmKZpO0RHkCVI9DPyY/9ns2hRnwRHfTqbD+YWi7EHrXgsnNfHYLpzV9jy+VZEncLv5rvETi5KD5VFl6obGU3pYbiawhcULkzhCnBCh+K7G9ANtvwK65WMJra9DCGvWlAGDZWqDMibgtH8Lv+BRe2+dwsxrX0uTDcbUZUYFUo9apsY2qr3E5hBWNsFAC3BJ6WOUUo1LOouLPUPE2ckXRjPGXMpo9iX2583hCOYTbnaP5m3ABnwnTXBN5fDfq5uccwSPOct70TmCoaS0vZZuYcDsg6SR0U6RT7dh5CVtrQtAUU7aLUJ0mVw2YJ6HusEOybpXGxKc9smmQ8DM7SDzxHsH065JLIbPJbQwfIplwSKbTxLNVouJOwtLb1MrvqGwhYhBswJ2Dk1kh72UVTuNR2E3H4TSdTrX1RFgsviy+jLIU/3Djp3kjOZXHCg08XC2ytTbDJu2Q/Srs4d64k1elVG+5ZV6kyqsVn4Gaw6vi1bN2nuetNAOOK8WrsVDPW/0pltolTkqmOTU4zOpgO93BZqzCJpjZTKoi4VIC0/IcbDdFNW4gcBYLqNYSt66mmj8Cv1AQYFeZySeiucaSdIVjrBp9cchceU7LvBqnuPCxdMTl+RKnuVMsCIo45RpxEGE/KcvGJLDiCNh/K3dZR3C+W+Sppo9wlyMhNNb4oz9h08X74XzVWXwUnCxQeO8LGKtqwGJgwfe1cDUudk1H6utdCfvqi+BrN/JU3y8YcroZil22tHyMVXaVO7MjXFKcwyXLd4LXAe9Jw2TMKLwDmSUUXAn77n9ioO0ybk428Zj7Olsyx7HxqBe458RBvpv/HMh68oTGkqxz8XlwZjt8VIuVWwFuE2sOfAdSc2CbtPquL4LoZffXOcGp8J30OLOt/SQ9W3ksf4jCkX+AI38NY+pPJCH+87jOzVFOSu4c+OmnNMQC3ft/ficEBAYUWvNwuACPP6oH/3c/Zpuw3n6Tzjf9nPOL6igjpLA9jEJ3B3uox/2a68Simzky/Xf02jU1VpKz7fNKzH2YezLnsmXFHzA7LldVF9Nthdyf2s4t1vHcOJtlYHoYvAbcRV+Qte8DKVtJLuZUwzyc9DKcUlaWu4SdzxHlEz0Xk2wNEeq85BJKl4JYiOBnoPl86D2PZOGHoOtDJI0nYDkCAbebyRatdX4xobsUr/lIHClaNd5JZzJJQxKzPy3s9fIMBBnKSi65HkSWxaG4QZavld9WPH7ltHO3FOG+QpbHp1r53WSW34cpHrBb+N9yD0+VOviZ4/LHWg+3RnP5YyVHzpP7036GlvEM4pZLcf3jyTQcC/NXs9mH18lQla97khtwoTPOclfzC/VAdHkUSE0dJNZ2JrqdVJuxhiKsfRXsgYq2I0dxC3txA4GZleDYmqvlijliUMsxJPM+S7VD3l/rJ4maTyPTvJ5q5mQQeEf+ct4owy+imPutDDuiNg5p7vuiBt6uZhgas7VV6MlgZNi7x+IRL8s+uVqFVEAcF0hh0xe4zEkqzLEi5tHEkYmLb3mUXQPmZTIzErjptwmrr1LTGpXiQ6SKB0mcmHE3z67QYqvfwai3lEB8HvI6GLYc4mpCppam3XVZ5Rc52inQ5IVk41lOTFc5056i1fQ7/bzARSHR5JPYwWbscz6juV+/FkwWffXDXGMPcH/4IGdXNnHN77uh8US2NJ7PPdUmMHF5SkplZzEJP19KNev/md7qdrY1nM0EaRiR4AtU60mt2hhL7ZoGgI2RGBS7fKfSxn1BA5d6s3XXmClZ9j71raa89CAoft8a+wytfACTYPxScjIDXi9/rOUxyb+6tVSP21ovh8vb4YIlDPX9mLrHMP0KPKf+Rh6gsOAbEE6Br75TavDSZgXt21mz+xqumbkPs3WJ5dF6+E491G8sOg0NOi0aMDpKJ5+8GpZprifo4kL41HHQ1wIXyzD957lw8jzV0WOTQPy92rz0nK4n1M9KHT9wG+gZ278Mj39OdP0jmHcoNN+L9/8NT3V9levkCT2UO4TJT/R3fh6TWKUVrprt5rZqC4YP6qmu/Iz/mbwVsyk/wJdnG+C9b0Cqk/ioW6HnA2TbP0Bz43pIzyf2W3HtNGF5GCcQaOfmEvd4xriqjYUlEh0JElZFANFJkDqSqfQ6xhW6BZ1nU51zgVzgU2lJr1Jfauv2YkULwV5Gyu0jslvlk4lZVepWZAqbA67LPi/NLs9nu61z1ZiIbGXTm8gmjSS2o8o2bjVFejbHISnwk8KjX1Zjnp62eabi8HrFYktisS3TRJJdBZ1nYjefhN14hnh5GhVrBXbYzEIhzYpUxBx7giYpsh/uFW2TIFAkLZmQjNpem+5BEk7BlCXep6nNWgKqmJpni54OXKuPqtNEze3ifc/zeMY7T+C9lhN5O7eWTek17PGOZre3nH32HHZbTRxM0gxFLqOhw7B4uMvxeCuJGZoJYCQEGRFrPMYdtigOxewrNVEO2uhNcpyarnFSZoaF6Vka3CI5p0Sz7jUpSZdxYjBA5lWwZKSsQFZlZpx0oHmVBzA7N5lgD55VYFhextsKLTbHOfZWA5olF11xmeZKiWNE09l+zEluhZMSWOulWFwr0DCrsGH6XXlB7xAVtkJ5D3HlsFZOgmuU2Shsf+oIGopC2kYVxbIsyWLeD3i8luOuqSZuarmBuns67ytsXKuGSyXk1cMYV3zl/q/TukUC+Kqs+PG98LwEU+GBT0L32+dy6dQvWeNUMdb3+tQk187cQ+vQz95n/NQ0aN3wELzeSn/k6wSuZxs3Z8ZYOrOQ7/xnWz10eEFAYpT31mqr2sjLSGoEEjZ0RILNMaYT2BXrKHTkVfU9T91JaRnUUTThtdcBDikjtTHy268C856AHiPdykm2UciHCWfeFCL/TnMybc+Gr18Gq7sgp2K8gM3y0g7OmIawY1zHh1RW9sCeb2L6wiQyn4KZB3T/me/B7SpPP8jZQ+KPbi09sIjbXmhh6UOLeDVKkzS8SeL8jLz4NiDALEgh7onnY7ZLrw2ergPpOgnIls5r2T8zSeK2Es67mKG2MxhpOIUwtQw7s1SeQB81Kwtuq6xoC9V5eQLxIWmdxPGRQickQYidDiiR4d1anudrDbwcz+N5eznPWXM5JBf/3TjPdquVAbpJ0guppXsYJcWM6zDrhmSSBMk774YZXtOavFxuY1MlzS4JYiGJGKrNYtshLXYMXpl56YRe30aUUbQTKVoz26wc77rNHLAzDFseh+0GhlnM1txxFLs+AHM/TNxxHtP+ChKt/3wJ+8JgP+mJl0nNvAXFLRANE7kZIr8Z0t2QWoj0hPqPaBQUaHwLq7FNLFmH3fpBjEfmNZ+go+S28WSmvCN4JWznoZLPr6o2D4ceP5Ox+q1c/A2azyYCdtsVptyq+ADCMg4kWQYEBlPFBHsmgkqCE9ukainCksN+22Zb5HOgFpKLCqy0As0shW+lKEhmK1GZWq0oZSxCYYSofIC4NoYTlPAq4t3MAZDiWhPP01J4lcXJARrVR9UWkAk4Zi2LXoHuqgwcmcGs/OUAABAASURBVI442a2x2pmUFzDKiUosrk6P0pPsEF1vQrATOz6Ew2ydHbbTgs2lYlFhDLZ9llsrrRRmbD5dnv++BT3qd1y1aoCbiu0Mdu/BCN5a/6/oyX6T9eEOtlkdGMFE+sFr91O9bVDEqj9NjHN+wNDRT9A9Kd9YbtSW1k/oAay0i5q4jVFCpjfBlIDEtB/QYxOO9MIV206le/oJtrgL61YyUOxKBQrP2mzd67NhIlf3IlCyz7ju3RKwbZ1/xXdP0DzWyL3R+HXPozYq66h+5QQw5zw4S664wAs9Z+LPMCbaNv0cZt+AQ09Dk8RSv2oBBkwefJD+P+lK+ozwBhMmXX0F87+mey2wSs7QQvXdkdO1fs3uwOZ9Oln0LTA7G6KZTbqWXDQagBPfEYt4Qfd+9yPu3bmWpPs5Wk+IWPeBCsYrwskSyPW8c+bf6/w2YZZ59wEzlwM/4prSI3zb3cOa/f9AQ1TEPfhbsH2clqU84Sxgp9VFOddH2H4qmfYLJdw9JI1LsPJySxq6lJF3MHOxs51Yqm+RYSYM2VMtsaVU4/VSxH4Bz17P4xm5kC8J/zbi8Zad5lA6T1XH8ZqUQGHJiBMz6cO7tsNTUY4/lVt5ZLaZP5d93hJwDXkWI8aqEdEehXTYEcITDmQSDkZicDHG8GNcy1SaqFAyeQTlMUpVi9eCNA9K+e6ZaeLpoJ0dVjODGidSH53pgEZ3BKe6DWTNkuI+EsXiVuQQxQGJLdPn9xLntECN4vVclSVVJR0T0m2rBAIfo9z8YQ62HM8hWfrX82t5xl3Jg2E3f1QS77laG0/HTTxPmj+GmTrovhU4HIpsgtCmQeDQWnNoqEE8o75nxNOaq2XwIG+RdEJZhQYY9qeZdmr4VhY/zjCuPrap7V6FDpWwidGkiZItIq0UhDMklX6YljJMF8Dwx2kk8NMETgDRLBmxLKf1SMeJug9ok/eRCwMWJSHHu0XmRgfVXuHtTD+ZcCdeaafkW3wq71X7gswKBHFEEqsjzc/mkCZgFE9KcXt2hLNbSgzEnhRPM7CzXKkJsAHOKc7TfRdfXQxpsrdZq1mZjMJrQtBh9VGC1Ok6GkFPL+CpliswLvyGxo+iYI41doGnQmlXXON8W+201ciQlE5NOA42/p76G3fbFYpT3o0JBdZM/p577VfJzxGxn1RFo4gCe+4H30pYEJzOLdEy/KnnMW70qW4ZDv9UHcld/sZS+K8vihlqt/xqsLMUVj/OiU0/4ETnCgrz/6FOF0ZhnxPx88+DVpUjgA+q6BbKK/R9T4h0+U/ghBsx4RC+iOi5DK76ipiiJvKM66GAmpjftTJYPPNl2HE9mD4mdNd4E+bcgMhcMG8eHnhW9/dono+ewXjlFr6dHqdVrhyTT+MriWl4sPKVRVy5sYf7KwKpEbkQj78Cv9ec5J3dMue/aS2+CRMbcad3yyo4nJlrYL+V5Ukvw3P55SQtH1f5IE7+fNKZD5FqEHESepqXay7LQIAQJB2y0Da9vk+7m6cS22S1Ri06Hgpd3omaeD7K8EKSYnPiMRylOFTzOSDvYHcpy4syg88qpn8i9nnC8nhaMe1LisffUJt3Jdyv+s28qLY7yj6jkzn6lYR846DFgd1SlvcyWO+GJAPSpOGYaSlGv+XyWmjz+9ji0YLDL8JWHpWob8bicFgVfYF2J6QMlRLl0izVZJpYY1r42GEiUBgnjmUI3AaS7DKsDi3QMq3hqlbi3jbI69xbyT53Ic/bDTxcyXNHOc8tpTy3TXn8YbqRVwtZXlOuZdNYI+9GHjs0l/4wx4Bi/fG4kZLkONKcCglY0lPMiSx92GTjNEvP2iHuBnIxi2Pokaw2utCRtlngOrq28OyYKSdirJJiVjyNBOJGYFyjqNOHiaerIHFOigGR1iOwIgjVZ82iI0lYpOs+3V+ejkkp/JrnpFnphuSdmXo1K7axwxGSwiRheZwoMJ1ZWHGMJWOS1PaT1PqxaVGnIhi3WSxMuDs7zEQiRA8zrA1O5LRN82EnbN3p021H/ETPzfUNkx0Y9xlZdy4BjmyCZTquv0JW50zOdqYJsFhvlNIzA6gPCQk/XwOPqfx89/vKKXBCIPTWCLSm4YgPqI90L5ii06fcI7jSn6G7R7N/Wzfk0SM9LTxgM7DdE8g0QNOJ3HjgSs7eeSl1r6DV00JDv7G+6hcT1Msa5kvbuCY1xUO5w+QruyAlZTbgdbL6PSCP4KcP6l47iPeoj6G1mxha/QyMPkQ9RJiRAg4rwfmEEOidH4OJ86XcfafB100f6qZfORZe14mmV/ciZIRZpetTVWwVT3XPEm2TOt+sMkc3Jp7g/JH/FOh2aIG+RN0jGdYYAkV+oTr/cp14pbE7db7Ko9D1GY5xROSef8LkBoI44QKR3u7anNLcxrQA/M3I5VW7m3LqZML8CdAmdO5R4qLrVCIlSqu4JMlO7a69zdzaTk62hzk6VSGv2DqWhaiWHMaLWbbZDTwVePyx4vOrissjcSN/cVrYVG7k7UkpyECWgcNZRscdxgoWU4WYcNqlOJHm8LRDQ7+Lp9023olxhFfOKwnRphDrnYScjF121MWZ8XAFJtMClheTPA+Q41E7q1CwidcFMM/IWr6ksQdleFKOS9oWI90s2aYFWJlWnMwi8CUHUgpb4YEdjWtuNSy3VdZecU/HSuK5J8kr0mLl5pP4YptdZQCLt6TYL9otbCLLVvU/VahQKlL/yaYjzIs5jVLWCjFDtsWIAxUpbjoVkk1XVMB3EzAlpUNWTTMheBW6vZgj4yaa5ZVUGaaRcU6zi1zrFPh0aoaTcgWW+hFtWks70qC1MeLSAShIyGvU6bSmK2QK+8kEch3DWQimaJfhXShFb7MQWJdI4lj3QyiViBSqVP0ucOT9lFysaBQrHsVJJiAs4tZDiwnsiu6HM9i8LIKrKsZtldDlrRjjit6aGaP+QotR6itEzNEvYT4Q1KDnq44MuL1lBF66AN7YiLHw5v17VstSTktQjfJK6cxuQn7mJTQr2HcLN++7FAzgPA6bjeJLIJBnygAUA9g+LjoKKlVN1m1GEMXZg7dwe/BHbk6P8djnDtH6uQg81UlD7xE1Vop5pm/mf5VbFv9Jz6TAJjSQ0vUdpXpGaXIy604O4x1c+fZRdG+9BLPjwcu38NZW1dmpIj1nkY5uE8hKs+qXGA/GJC8x81nxM1hwI3SJGaa+MIF7r4cmtRG5E2Ud9WusOxqOaV1MqswVyMzquERFmNP/utZB3sCZp+jatDV9L1S/+aMwL1Pd36jODsuL2SsJaBWfhlRPbCNQh+KT+bBW/sC/0mqLD8ZjyfaxKUzztDDz88MhedfhQ83dHBlF1JJZAl0POVn2+PMYazyKuO0onOxCCYVHICFwy9uxaiN4wQQOkzSnHcp+ngEvRSWfpWInjAewp5Ll8WKGB4IMfyLDm5pTMga1w6Jvr4W708XRmnrbLbzdCe4QRFpL7ZaJDgmotgjrMj6qzoaqJFMliuUqxRnVm0kEGqoj2Tfyv2PGZ6yWpeyCrXU+nPJ5hzYmnCZZuJBUeR/xjJhRi3DTMlBpMdfLYlx/y8pobhGWmU9tUsSpX6dZ/Ryj/MpZJPmjCdSfawU0yYoPipwDit3LpuqULgrTWKUyWBV6Gyuc5rus8j1yOGjZKImvTbWAVVGJk6Jp2rWGXoPGCFWkw1YESAnT1YQmx6Xs1GhNQubHFvnEQqadfLyX8+IDXCN+f6TxIKu9vTixGBlOqnFJI4EtIVckBhmb+g0nJLJqRNURgvIuwuoQtaquPZsGrXGoMi6v53Cqm6HMHIazc6hkJYiWq3YhtXhWdGlBghkIdKyFUHM1jiH4OCmNrPR9LV+kbfcSvrO1jbPdErce/CyDbXvY2rePTfY83pSrMp44vGs/zrWJzLH64f9VmooWJJBEbJHpe+jLUD3MdeVOllqf5IH2a6n/jMjlX3oUyBqu/Vct2gWGexAqB/CBxXCCQOuAFISXavDMx2FSWjnnakgvwLjH5x/8Ok/mD1JfibNgYNATWIkIKdFl0TqMsqYKx/Hpzh9BTxamNaq6Yo8U6rFPwu5H4GXR+JgGDKdgBFZ3idQnVU96ylq1kXWkUXQJyK6b7OSyP/XwQM932Zg5hYlGaa2U8ydyFkJJw4wBz7za9op2PdLZ/+93nfoSK/jPQehU5zogFvWtBfcSVfvMeurbl8qzDKWWc0vqAvonPe6oNlPPj2i9UPu1f626xst6U8fzNVCjrFiqlwYkcFqzwtL/YpUTML5kN//t7eflqQmyrscHmudyagpcWZqhMOLtQiM7qnMouFKYzCJ8fykpZxmpJglJdjU7rB72Kc51amlKsrb7qrOUrGEWWjXa5U5mE5tpk9wrOuxWoqs6GeJNSHiqIc5ETLIPgu1Q255Q2x8qXC0TWSGJFMGdqtEwaeEotidO4bo53HwOmlNSTLCULCSs0CgeNe0BFA4wUaUci/6ZGUYKEbsqWs7YIe8UyIT7tWgaMJnBtiS7Vgc1WeeyFWvMBnXgiBApU1ULXDMCr8VKGnD9FYSp5QRxiwDPpr1skbSnSNQOI0aR1izVhZPKgBKypVKGmSBgOAh5TwqzObLYrnBj1k7R4mdZks7RJo/JVq6EYhV7LKGioSiDXbZRuM9cN6bHishaKabcVsYyeQK3iFXZT3pqF12HnsI+/ALx6HtUqlNYvshPu+D7aLrg2BDMqj8BROUAVnErfuE1UsE2vGiEKfHIj0Km4xrbbI+dNPBWJeJVAdJ+gQDptXjpPuxUh/pMY7yfOB2KDzVCeR82n5VFazoRJPDmwz4anta+iNbxh+v3uvu/Qp9QbN2Bb3N3dgizHbggOp9ASskFL8Kxf8F8SpBtr8Aj34T1H4HPvIqJYX0roX+rxxqnAk/fB1ozHpfyaU48Juk2Vk0Mcz8Ha88ANyu+a0K0AJ7KfdK0FxUujD7IxVVp2xv3sWbP37CqL8C8YXfzgjHMh4LW5r/NA7MNbNidU6LTwuQwblutwb57G3zoRpDOc0j9qQtsHeeqlCStwiCOgmdUlaruiYmYV3LlDW3svh5xE5rgstGeep+t71wEe6b58lfBXQlFAy7/Iyv9GBx4S1Pv1X1b/ZjQY0ITM+5/j65HJNkLdTT1zXHdVygccTdbltyFdfgYerYs5qZX28k3x1yhcIc978BHRfv3vgKSb+Z8EdaqfWoOQfen6e+4ApPzuK7xbzBeivEA1sz2YpKFq+NJKrOHse2EJNtKPqzRIavV6Yzg5ao4iRDP1y7PPK1Tu1A0eyHPugu5L06zK2znvWKFw06ZrJNhzOkgUbzZ3BDi+QE5x2E8rYWZTkCKUNO1KzMVJxL2EOzJRPOxccZS2AoBOJRg77YIxy1mtXcepRPNJyBcEBDLM7fF20RyaWdd0ZWlIkyYzohJgQ0KQS2xMAgbSZQbCCyHRNnu5lB9VCcJraogME3F9UTjITyhRSq2NGeHqHExUUMvsd/8tmMoAAAQAElEQVRGnDkaOtZRzS/A8VvxLF/zrLLH8XkrtBmdcqEmOrPgdFo0dEQkrZqMEpL7KxZPzeZ4oWQxXvBJhlJM6piWMs+JatjOLMUoZLbgYo/niKcs6AfvsEM5l6I9CljhTrJE/FzoFmgPx2mtRnjTB2BmA4zIMI1toDryC+LKS6SiAuXKFKEBlGyMG2rNCyo6xko8WrUKxINEgTlKSVyBWOTRKMRZYs/QG89QERAeFu88J0eDZCGJC8RWjdhpkcJ3YfkN2LU8rrYnbaGBjfkcQKqH2/Kf4OZKK6u6Au6Votetr8am/8/4/V8HudEbwhx3Zg5i4vqrSl1stOZTSC1k25yvwSk3whUCg5q0bVKW3mvnX9Jj5FfGzEpAOO+r7yvUtDpVCMC57bBA9478PnxA2xRneRirmvXhnv+E//p7+JU8+pn/Vv2NP4Lb5BFIZxl4hHer/4UJR+4OmshbMfXkX6x6EypPglGI62O5EukFuqHfvSri19ZXddymUlVxm2CugO8o+OAxujZgMOfz0HUZPf513KO+Mc0lqByEegLz/+1vs+oPQs9JsFnAYvI1/TI4Jhn4dd3DKHm75rf0Buo/nv5XiMJ/PMxdVwxxVZvCoWora4cXsKZZxLwB/tEJ3VaE8XRY9y0wVt+4+I4az25m4kRJVuelmHco+oqbFC6kMMq/0gkEsFWMF2C+x2Fr7NPwf3PhjUux3Dxx0zKa8k2s8T2WxAnjqRQTmQ5KniYmQNkv/r2qsgGXl9wsB8WXMSnJjBStUQoYVmO6iFjrxRybClnsJKQU0zoSZLuaEOakMLlQE4iJnRDzScIkgWRGynDAwd2vi0kbL3ZJpSwss8A5FyXE68WW/kVOrLxEhbgTnDkeXocFqYQoifEdcLXttsytcGxcICvPUvGC7qdk1VpJp5qx7CIwjeN04KaOx8msx2k8G7v9Y9Q6ZeBaP0A1t0IA0kjZsVTPwbF9xj2X10LxV15NtTHmmIaYi3Nwquij1SM35pCaAoT0Jc23KM8HeTz9lGUQYilyjgmBBKWEWCBrqQ6VkNpkLLCAd/AFfHl8K0+rFdIYDWFX38Wa2UQ8/iLVcVmK6RexwvdwZIEsu5es04db05iTAQw5JBoPsdCxEmzHx/YacNINkMoTOBJqeQokJezpvZKfMm3K/zS7LTiiS6uPFRdxLA/PzuFEorN0WNVlfK0RkmwFmzENVtrN9alJzJbT9akJjKtPIiqe10Mxop4sy67AxPRUBtgohLnvQCNfLndxTmEeW+MUeO30+9Ki9gvBzmJyAmsPLqDQb/PVcif1/ro0lh7xUR1lZY2ybWn/DKZP+n6A+4Ov0illbFR3e8V48Z3vKsXwWxlD5Kli2qbVVoq43i3XwxQz/h2DzbBX9/+f/oNBi6c8abZuoViNAgwKTEy/I8M6f1QPCoPUP/Nw/O3wny+y8cIB6PgI99Ta9FAgdLiRNa1Vrpk/zY1HT3B3ag/1rb0FHpyvKqb7dhnmpdQ/HHSmjGqj6H5jSM+yKofEu023wpVnwWkvsrbph7SFF7IlTHPPVCO3TLXiZxO29KfY/IX9mNeUjYfVKhBAIQ0FhVi/uZj6uQDagBoChSv3Xw1TG7kxPUGehKHYpbu6A7NF2zDWRyGxYXkP7NOEp/uxbY9MuosMNVpkOYIECm6GuGbJ8pVoc0osrXiE5RwbpQybtJYHgxTDkctuy2GPlWXG0Zz9WMJXpmZXqSYREnFZ3hjkGdiOLQHTuL5KYwI51LfKiEVtX4A9ZeOoKhpSd8FY+FmdCbCjcg1Setjl4C4AS6RHjbx/zwWFqTTYEWtTEatkRZ3gsCYwBOUSoR2CaE3K09Sq4neiBZASxd4ialnJYuPRWLnl4HeRTTys6jQZhQUL4wILEgm/M0uTBVYeTvLLfNwa48yGIU7KTrHMDUk3QUUeCm4KW26/mAhODY+Ena7Lc36OUfVLzUMP8CMdBJgoJHJEppwpKvIUcip+ZRyvoGzopDzlyU0kcvmjyWGSygy2kniWpUm7EihPA4YOUUEcVhhRFUsxjLPEDBwN00DsdVJz2yjQxL5KTfhTJBbtrj0OlJhWbmBUgDSVS6mu+s3KImVXySDMhVD9liKpRU1rnmCrPrwoiy1FMYm2K7XtdONfRETLmaYvtOoE8/+W29yTWFl+g0J6KQMvacKiZethH5OMurTyHJR30zfwPba1Xk6P92WuCsR4rQktsHFPBpOkQ4vLZXI9F0ibh38FvzyFNVuOY8hfDLJGGLf8bFjUDDNVGJEFMkfz4Ru2aW5SNpTsQQphwpUAi4nAASXy7j1+iPXzy3BA9bQ1fkulVR0ok/6qvIeDuj0jEuZD5/XQs1Z1nlGZEQJXBvh07UhO266HmSWYzzMM7ROztYBb3k0xIYW6efJWmPgzjCmHsFqhUW8vaK04Sv+Jt9/QLgBiV+ctF/GxfxCPTaixRIOc+zvqIcXE02yevJZbM6Msdd4PX87Olwh+asEsfK0sfpf7MaBmXHuKcnWe/CIMi8a286DlLM4vPcV9sWjsUALh7h+zpvx6HQBNGwMS1/jTvNI6wNmjP2bomBfoP3MP1mvL+eRwhG37VJrmMypBbpYFn8e0LOlOKLxGvrSFc+U6nuS4BLJg/Sq7Y4+tdoaXKgnbSzbbK7quWrwbuAxU0xDkSHBJUjZ2lMEyUhqh5KIDzRZxTkIWA6VEnoBPLIWXTBIUIZnU/YOiaUcIb1VAiUtH/aYyHnYaIgl8IgyxYhtPJVEbs84VzyGWoqDEX0yBWmUP7pQWviiLGuxT3TGENOCUJfQOod9ELd2MQ4lI22FuRQs6O6A5H6YpKNAbBuSsCj0Cn750jZPUd0+qwpLqFD1M0BtPYzUFZHzI2bbmZIFChN5Wnx7PY0qu93tm3mXd1zQyJYhrmr+UF3lakYAirWO3P0WnrwoCHGkdcSQZ1Rwd1yYrryxJg+P1qUmjOhCNyQihLHXNTbA7atgtGchq3V3Jmtrg5IitedTsbgJ82q0GUgJzu1LEGd/DUneapV6Fds/VpkBClFlEmFlBlD2GMLdStrkHTQenALG2NGykHJoxZj9/5TcXceAOxCSVDf+I4AGGS5jPuBv30lj526otrDol4NIeSa7me60maLaiePPHmOfGJQ2U7bzngUbYAa1tEa0LIu4JdH3iV6lvcTUcC8p6oy0t4851P78EkzQ0H0RCVm6tDN9PL4UjO+CDevTDz4serS/KojMoTo//mQ96RYaUkFyVDtAqS3FrPJ9IOU0y7gR4altWC3YZnKAxv301JxypPo5XiVWaVMx567kYL+Te6DGuXDxTt56fLnVzTd+0CFedETBbn7hNBB1yW3TE7NFXB8U9PV/yfVjvgQG2J3R9swBCfbuX6Dwtc1Y9TDD3r0Bzuq7jX7lPPDAW3oDKCXJpkfNz9toST72V5Z7GT7F0ZlGdBnwttqbJqepHOzMmP3OO83EM7x/Oyf24XsCivdw7932Q1q2a4zsfF50hJk9j1kCtuErzQPz/zazLB7WdaDkpUg3zCEMXOxwhrsoazbxHPPYXsvY7HN00xWq3TJsVMe4hsXBhypI7C7VxmJzMMD2RJdY5WvpUAjSECB9RboxaStd5FYECJa3JcA1b8sz/oyDJDCTjMYinzkFHuQEXe48HgymcUT1TEbtIBFiOvD+rYFOb1iBFKAYumxSvv1zJEHkLtTZzKDoSiJHNVGf+RKKdDGq6rknBwwEsxd5OnJXX4RHbvkKJiNDSmsbDssiqR4hFmozdIoJLmkOseikiOyNgy8tI5ijXMkyWfaqlis5VTQA3P4DlQYInhRsOYkqFBF+0ZkSjJ57UIs3PdqDNhoURpwlQFjgBOUvtrQbi9Hxqfjfk5qr0Qn4xdmoVljdXADBFVJbXV5IrKzCym9RmHng9c6BBCaeU5MmDxHFx7VbStkvWnaJBYYXjlMAqERcGaCvv4Fj3EMu9KrlKjEcW18rhuA0kfiNJugEyLug3k1hScRkqVn4enCxmYeuvs5oYV+CKQWvDr798kr6JBxnwejHx/LWpSc72SmxdtI/z930J7jEvqgADt2KE3MSjT15xkEsvnsXsuV+TmubK2qvQL2tsxsnKA1B1TBjwXg005/r4lgcd0p4TNHudmm/m+ZihT0KzfZ+G+QUUf6OGr32PdRO/5rHUNsYTmxvPmmD91ANcYH8IVum5AbVliDkf4a7OGynM/we4XPc1FJt1NArbnoXnvoj5RiNr9hP1eNrE+V/yp1ljlFO7l/7pSV0hNzR/un4kKsGW68F8NZjpZ0hezPLb4Uz1eY7KV0T3fLn8hmeJBlPxpaiU3sNY6qf2ZdkapTCfh2gg5uKGgtzuDIgdZmwTgpkY/47GK3VP9LVq8trSNC9TXZua4gSnwiUH5nCdczZBi1wl85HtJf/MHcufw/Ae22Nj86U8HObYH2uFm0XTX8PTd8IFAvaM7dDU1E2seoGbBr9DClHFqkxwbDjNOX6V49IRS2o1lov8prQWwYvACL3cdWcYbBUmEiIj7HkHy9UYGdVpUljQoOey2oz72AMe3j4bV0rsqTCpDsdVRiEeg3BKx5IDh20s5VHiAV33A7tCQq1fPCNlkhtLG3KtPfYWMvw6bubpxhUkTWvJuSbeK2GVi1iiDykkpQmS8hCO3HxPoYJd2oVXnsEvi/hkVGo/TM0ep+ZM4tqzrHK0dHaNPmpMKZSplGGPm2LIybPbzhKNi6aRGq7RgyocUBjyejZkay2iojnkJJdBLcRsVxbSMahIx8gqnOnudjjPS0gFeSa0HkWnkyi7CNufJyDooJZpI/IEQO588PNauhBHBk2To740zTlo6SNplnecXkBiNxNbYCVCoWAIu/wWDaVXKE3+CZKdlCgS+6pQPEyzM02THZD109SUpAQRb5fx7IjIzZCkJBjNDaAdEJuVR1GPNx+c5idPwzl9MCFlm1FhGNDCILlG+6e9WrlbX2jlmvu7uWbPp1j54iIYkdVbrXpaW16HK57uqVvis0WEycwbi2q2FHnyYrBVb+d2iEuQOwoTNnDB96W0WepJR/OSzbbrqVuxz2rQ01VfKEg7HCHgnC8nIteqewuPqltka+x4hpSBNe7+Dbkr2fCkmPYzPTcKHhm5tbhm4sfkJzbA3KvVr551qmh4JvSfULt75Bfc2z7E7ZkRybXNt6MXMS/ZrPpkQPCchcmHrHMr7wOAcceNgqsLVuo/hSLbGj/IprP2w7FfpXCcGNCwFs69TOijY0lzndoI409w6fSvuXXpKLe908L5bokbU8O0WjHV5l2Yd//vHf4KT4dZglmLmyrtDBz3riYwiPmQkwFUM0fjOdw4Z4Kb02P4730BSY14WcOAA20XsWnuP7F+9lHMB7puSk/AMcBXVK6Gto/McvlIjOf4WG3H4zecSNJ+OtlmIVfSS5uSfiutCsf4FU6Jy5zt1zi+rYLf4mgMi9p4RHU8IZ5Vf1NVkiEJ/ICNLPniyQAAEABJREFUZWSkImb7CaTAssCu2FpbCCV3oZ6ZfIMV6l7FwlL7RMoviaX+U1Q9gUJ4IK4DAcOqZ56rSwQw0hNMTq4WOGzUNuSvwjZ22avw0scRNR2J70iBBGiow4QIKw4hGcaqalumoFhsVF7h5Ebcyn7cuILyfHjxDM3hfk6ND/DJbInT1WYqgUdjh6emHF6dciVXvO/BjKWR44A9JGonYiZnbEpjnuTepqjQhrIa+hB3i27JltMFTgc0uQmWchSzdgO78BnwMliZDjyrEdsV/Oc6cPIS7qwsfP5YktYPEnXKu2vXenSuh47jIb9aPF0GAgrjZaGdFyrTMCuZGr0Pa+ABslMvwOROAY2Hm15OKX0kh91e9iSN7Kp6vGTl2IdLaPngisDUasKmU0jaJJ+dfdi0ngfTMmfHwZe/ABtljbcL+Rp74LZXUOcqXWu5JFLGfFII8Sb8Xkbv1b95mnqG3sTSk6ozoKI+2a2jnYXqILe2jHKpV8C4vZyiTF7PRXDc57mv7TruargMmk99X8gVZjDzBvXY1xdz1UU94SZh4f/t90w45xN6IO+pDhw6NRb0/KYipv/6/rkAFQ2NA2v8Kq12xJaOqxho0bi+JvSBG+GQGpo67+ho+k71YADqyt2XceXID6Ssj2ASaq/kB1h/dln0z9I6/Sy9hunhNNii75JvUf8OgamNGjtm3ZSErHk9+aknqX/i77n74X+/B8//FP7lH+HtB3X/Icx3IqxaEbDArmESn3fbr2Lce4xnIeAw71fc2TWs5yHGS6ivjXgeiNQ+J8DkJ26uPEj+6aXQ/SkGHM3p8E8Zil2F5StYh5Te0ChPrNcKeb7zANcfP6nWUMDm4Vmb4ZlhLJ07jasZSx1BJXcq+1oWsT+XIRMHzLMCerMBy7JFVlrjOOKlGlOT1U+0HUYEzPpkd9p4kj1nDzDugKZkYnfzOBGLIvE4yolyzyVKg5N2cG0fV1tu0hyoVlE19JhoVq2GZkimY9HgkTMP0jZkQlqVOJhKFTHJQJPne03A86LVTqFptZxGhZJJTJIMUIl3EdS0PuqK6iyJ3OF4Yh/lWfG++BpRYJ5JQKI5xGEGdD2ncpAjkllm8zFD1Tx/qLXyq3ILz42k8CUfyUhEfrtFYjwSbWn6+2o0HXJJjYm2CRtPeuKOhOQDoEFFhjVqF3t0HBXYvOyXGBG49Icz7A+LVMw2XkmoWLOwHFXyBQBNoid/LnHrFUQ9HyaecxZ0nSMFXUfQOA/bUR15JbYXYScaV/xISq/Li3qUyqGnqE5vg+IYTvN8ik3H8HbuaH4z08DvFcI8ovqPx21sihsZiFuouH3YDevxms/FalxPnDtGkmCslNmOm98kysHRGGZLyyzo9d/VpD6h1agMYKzOUJsCc+ms7jIhd+mXYpL5mqxf/pfuiEkIPIh1bqy9LNRKO5Aw1zCf/U+5f8fGRT/mso7bebiWo56tNi60+eoro4i2xinLB8zLMwhk+ZrXE1y+E757Iwi4kBAhEovvqP+dpboFfMjeiBH0/Y17Me7zrlP3cv83Brn5rDG2VFKscaqYdwIMQAx0fp76C0lL1d6AyCdkGtfpvP8fMR88QrsQdWCZ/1XdhPzeb3B9ahITvtyRUWjRdCLUxnh40d2Yvlh4k0DgMR6We1dvt/NagctPQV5CcKXoNt9n2KCuzFiGJ24T5lOMg7GjcKOB2+zjCOTa1V8zVgK10PZhTKLxSn8GAz53zwpl1Vf969h2fI57J7/PrQiRRx/C7CoYz2PB0CJSHX/UICh/sJC7oh7MZzBou5DzD/0T6xUW3arE4zWnTGP6TbIbmDvyALz1OSzHpbmpnWe8dp4UgIxXHRIpaDGOmHIsdofgBm0s1bKkjIJOW1COyRQ1XMViNrSolasEM7oOHVzLxQsDNZJ30KZ7+YgG14ZMAnkIWyPC5oA4Kw1t0P28RSShrkkn3ZyDU2oimbUJU1BsUPuuhE7XoyvMkqQsKIRYBdha8nl2po1yq+Qk1UyS9bHCgHSxRiqUUDIJvoTFbwW7SGZS41f3YkVDkFO/WYGmt5S4pUu09NBCzHyhixFB+mNS77iwD4JRSGKHou2iJD4ooRfEWaanbKqjMfZEQDhUxR7PGNJA9PpLHfyeiGanTFeQZqbazbZqwmiugTIpJmccaF6k+XTjVDSOk4JaDzPNTTwocLintJSN7sepzT8PK92Jbx1NLa06XgO23QGJGGvnCQWiQaVK2hff7AgkW+RW8/vKEn5czfC8H/NqWOPxoIXNCjlfSBx2Vksc8DRmwwrKuSWQmUfR7RIAdFyCyTKTWcKIlOuZ/XDJMt7/kR7W4/TSGCt3fpbuPTeAOPUxyeoHz5S8it+vHoaNukdax/+FA0+p6bBKbgXnH/h7rq1tZEPuEMFui29U2qm709gYa1bvW+vEKtXfsB3+ogF3yhuxZT4Kb7NBQBH0XAnzr1AF/epxTlGHzqi/gtz/de4c/mvyY7/HvLvQV36HSwsPM6v+z5cFM8pvdguMd2Bi60JiEXxIyilwQXvryLNh6W18OvUp6tZU3gAHfwyvroG993PxzO9p3fXXXDt7Lwz+vF4uDt9iQyj6skfA0H1cU9bugLYPOUqJufaLkATgT7+sxaqB4Yt4yoImvjv/59yypZWJ1x22DvvcEzTRH3nUvaCGteR3/U29PzO3/P5/gR99E+78JPu+Pw375fI9cyv85gIm+v6TVPEkVj27EMYgeM+iZ2gxA9s9vjTYJXDNc1/m3LpQbGv5KCZ0uGu0ifWOFkv01r2hQ0qk7LwZz3E4pbGJoJrijSjDQVnGmgS3oONozeFdL2JM06g1+dDhQJNNoIOVtrAbLJxWH9sNRUSFUGFBbTKSkmpOwgFwKAtknJoF6oOqjVfz8T0XWlTm+ViLHdw5MeEciLpDPDfBbgL6IjqbAua4AU1OhWNEn52KSZqqZBprzFEc3ipLWnNsYruBMNVDmO8jyiym5nUSO3mslDrKdUL3cgLdr1Rz1JQjIB4SzQkVq50d1R5+QzNPyE0+bGgUq63JGAz9ItGJa1jNqI8qVnuEZ4NTA1uW1dZc3MkUQSGCsu6VLcKCRUEgNiXjsz/2eTOBaacFu5JjKrbYpzmUUmmsfAdBy1xqmWbItJBEWZqdBlqk0FGtRjFspJbqIrKreFXxt3KAsPouUSx3S6GW17wEt03hQcvR0P4Rym3reNdqZXPo8qrW791yjsGgkYNJisNTcLDWwKibJx8IsIqDZCozGDnNNZ6J/d30JWzw5Uppnp3Xwzf+GRo/qotPmfItsD3oWA8S0gcW/DdbPr4P/k4u70d7+NYFcM4iOKJNdVfCegHD/Pk6T6uMSzEmFDJIcQYTFwQ6G8sZdkU+Gx7JMSR0NRaPdb3Qexl86ET4nMa78Fl1eCfGql5sj2BAYGjB98BY0suvhlPVd6uK+RqvbdKuA/fBG/9I/j9k2u+/GF7/Mtf5UzxWvot3M29xllviCn+WG0e/zZWHbqDueSz6FvR8DvMhIjJ93PdyI+sKInxKimYAwCh3j+jZeh31HY4/iTEHfgSvaE4PXMA1kz+loXA0d7R/DVKS3riEeSmq/r1++295/94TsPlPotPQ23ZenQ4W6Fprlu+IeTe4i5VvrJKSq28DRh0CYiX8/KgoARyEElz9AzBbocjoI1xkVZbW9z7NbHM/a06ogrCs7nq+BhevKvCdrnHNdYYrLAlK04lcV+7kpsPtPD/3ABMSWjQvk8fBy8Ib4sHW62mQlb6ws4PdUSMvWA286+ToD3M876TYIgEel/zF5lMn8kSRPkV+iKrhaM2tbovUIhs6fEilsCoZXLnHziFAFjQsxrgSH6RTlC1qszGSb2jUc8lNLCMerpQCLdV1r0ttvoWlZVjdrDXzKlyo3MtxqTIn5Sw+rmEumGvxt21FrpY1d6LduNEoTuyA36E+l0F+MZbboDyA+pTFtp005Vw7XnoeWatdux/S7NoM6PGeuIG/xE38VO7Gi5Micko0yMNJaqpjgZ1TMYnNuSJ+UUQyP6LWpKaSbTVTHA01ndvassuqy+wo2oZTHxMWDNlURsQCAcpL1YC9gcWwnWLI96hJ2Qm7cNw5xE4LKFnZWNjDWneE05umWJaaotlOFB6FhLNy76f3wuyAkpvjhAZMnQ7N8zjclo9Ay8cVMnwYJ3UMu2Kf9wSgFe2YzEYZ9gloh2cTTC5/szyXV+xmhsM8YconzLYzll7ELo5GGGPRakfUk2TSbYwr36M5nLQb4xUw9iiCdx7u+geMFb2rKtTKSps7pbQyghedBtffpon/zatw2Vfh1mdhRRNIgN/f+/88PYpHr0/JNROfzdbdzReP0W3G9Nqpx/pdsvCyxHWFnFUuwMmCsdKHf8rFU/9H3tIiHPciN3T8kInz+2GOxn9Lyq/mB/4dnpHOoUs0BN1H0T3+AHVlVCw8Ifen9401sPvH0Liu7iqbF5bMX+MZmHsDCODyx8UsEI0PrBBgGZqkBFgiVvmNETM3OSe8pglpLdA98x6CyRNc7BXZ6C7nkng9r0ZpMG3FCsz7Ar2wdrUupMtsv58hA4LaWbgiN8Nsk+bwL9fB79WnqrBF4BJOQ6TrKYHQDgFNijq4mlCLWJXUPc/oefG9Oiia3RhEoj8v4ZWLBnjIf5tvu3tYN/sXcJt4OH1anW9rOqqsn36IlVuOp75TsOUD6ky/Wl6e/hGWhKvbdfhOu8tkzePtksezstYH5aWMjntUa6qbUWkBS4VciFGAmuQwnBtTXijiTAIsK1aaukYRJEPWRChraROovlEmLKAcYZKC+DpvT0h61KDNwVVfmQ4LlkPHnJCPRzNc6szyCafEyd4UR4fjnJif5fvZIv8U7qCvqEU4/DjVwiaQNXMTS0DTgOOmcBVrW4XDUBiG0owEvIBlUCeJQGus/wjJsCtyeTKq8noxxZjyCrZkx8knBJ02vuZp9UBtsQWam9OewWvxQPdpA9oD7LnqT2LotLpUaiUKY0Vqk4ncYj0/EBDv11qNRhwshmyvwt7YYyJJMxOLmQIBX7xIFcZF/zacscdoH/4DXePP015S8rco+agcIhUcIio/LrnYgmeVxDabJJG74YSQaoJ0F65l41sWXQQck445ScC50i7JcxJ9SU25kCoDArcNsxl+Kq/gX/1O7lXo+cukiV+UYuxbpow5FdGzMjHqE5M5RvNWdhxjzSYkkEoUmm2qhwYu4M7xm+SS3qqJvi+kaHIsPYv6t9bIgjEpJZL1QQwlLS2QQq9MRrnVfhuTzX5o/we4cfyHXPrmCupKWjCaqwHflDthPIbfXQ/P6PxhCervpbTl3eSH/48Jt4tb3fdo/Y8+MB8l7tOCFKCqef7qXTXZoz6Mwi27A97+R+r79Vvv5+zxn8Mr0zCr5wKVWxUTG6/ivloDvaXNbGABV3izbBpO193ljceID8YKN6zlwBaof9uPpoHhy+nAcSqTz2ASh7u0qD12KOuN8DUAABAASURBVNZbBBLCbb3/TP1zEYMaU+tPVnVNmyMu49KxOxj/2G5uTY9hxucmIUuXnldUTF0DHso/3JG/HJafB1qLfVq4VskLJ6nOhzXfc0XIvK9wcbyLrY372HzR/ro3sO6QxjX8e+0E6l9BNvMG5ltoTJjlk4A8kHoZFx9GVbZrQLM+5puLwoAL5En0ufATCX1QjKjsg0D6kx5IgeTNqsSyniGe6tDoYRm6jQLMs6E1AVelIjktQm0mUqmQlEMs3U60vWblwElrDjiqBLatc98Cr0ZjzcavaRjZFeTlrcyHrPICFqSmOdIeYV0S0yYgmJspstI9RLb6BtHsKzAjxSkMQKixZLWTsAyBJiXFoXRA5xMQV0mVdb+yTwO8JTDbixAP3BqKHrCVWvdcn9ixiDWHSGFOMt8nEB8i0WLN8aGROr0eNq5Zzwz4mkdKSufoWU2gEKfFk8jDKVogEphysAWkjsIoN8pzKMkyIsscCnRmszZBRjRVd8HU04SlfsLpDUSH/gBDr+IHB0X2AWrVSSLLkdvvkdQk5AIxKygpxBognt1DMqtYvbADe+QFsHZwXDjJF6hyfuMM5/iTnFgrQpNLWt5Jatpjr/Yq/0/lm9N5/nVmDncXO3nAzWHf3TrEq6FWp0m+agXIq5iYWzG8yeTTcxko/rx9/8ekDRt1LqVUMgxjrVaprkkSdl3Kld449Th59/eoZ7YlwPzyc2BcZ1Mq+3kXTXJQi/eEAOSNadh8P3XPo/A2/FnX39d9WQ82qV9Zdy6/ETo+Al47rYg4xbB06llJ5TeSmj/CX/aA+RRhj6Fbhp+HztBD/b4uYJF8mLcLN31FzLroXZ5K2uuu0iZZ6+tLv4d3Ps75Qzdze1b+WhZWKmlY9zbM3EcfZL4Wd61CGwzIZaV8XQqFJBzI+zFe06dL3Zi8w7fT42obYN7i61/4A+oJxTNPhA+KjmwWrTBmd8BHGqFbT4W616TnJ3sgw1zvX6DCzCuYZCYmAyWX+0qBzglXq4Fkpf7ilHmBSrwwyUh/22dZs/fv8P8i1/e3P5XwiH/m2Rviy1Of48bJf+d263WezB9UbkvjmPyEo76O/T6cKIC5/CLquwya59NjcKGMTl8KHhSwznEiHIFrICG3dExGA6yRCFtDOCkHuw2cTh3Fn4xA0J1KsAbVt3YKiGIS18JoTZjonoQOrVcseaQYUkdskSh9w7dSzPgQyY2muUpzS5VlfpV2x6GzEhLHh+kRDfOlYMcJNVLRGEE8hpOoUb4Lz+8GP0XNqlKrDBJXdhNXJRAyOMqygWhNIg0WHSSM34PKu1KczbjFN1iZHOYjmRzHSm68zhjaY1KNEV2tKm0JPU01TkzVaBFNmXSJlFelyU9I2wmBwplywSaSHmOAa46H2+3jpDRtF9DWadztUeuAUKRWUwndnsUKQrq0BemEw3qwmyTYIqDYp1zlduHSmzCzQ6B0CDue0LGG46Q1vfnqcBYqO/T8OQGMDO/44zD1INH0zwS2ujf6Av7UmyxTruAsa5ZzszErZZjm2BGVthTVjLoow+yURbzTZ8+2NDv60/RPZLGv2tDNrdUWbvA/RPBRmQJjtS2PO/yzuGu1Bg2nQa4O5jPrSwQGR2SpC7RJep3wIqxQ5q/lLLm4GQrz/o76H8E0VsYEH29Kx/+pBI/cB4d+8n48LVnEWJDtImq5gsBBWctnvwmqNjii+ookDrylZ61SuGkhgaEnqXFfrY0tc/4B5umZsYgGeL5xGV8WSQYASjXdly4gQHzkn3Quoca8UOQ2sS4+iAGzs4d/RAMxxnXnkJTm6IfrNPtJwLqGCq1WzJqKGVztDcjdKEUx+ZBZXUu5Bpb/Ao4WIPntXGPt5qncQYLcCtYd+DZmx+FGayt9O7+ICS9MzoTdamcUT5Z96cK3WTO7ALO9d1Na1umpU0AeCb29cIxiqcfEo4e+TN/b8nzM2LrX+T2BxElCAD1GbpsBEYzHNCEhmPNFzDfVIgFmkcY5pPLfmrQBKC0RZn94199jEop903/mKucCrLUJDembtJ4/wIRn5otT72n6HIh3qWyRfx0v0ZexePR4m7k9CUkOjMeJurUOOVQ1hrxmIjfElmDHAZSNLB+oas/cXEjjUx52Rppg+cbQ4u3zJXSQ7I9B23xWxSauSIQkkEQO5GKqbRapFpsTFFItSyryClI4gUeYFKjF+zmuMEM3s1gTg7KQHrVG8Sy1kiS/isQNsIIh3Jm3sac2yUK+SVKVpQ9HkU9OIvkNoxEp2ijZsTGsA5vh0O9YUHyKi5xDfNad4PyWEmu1Q3FGvsLluVm+kBnn8/4IX7En+ZQ3zunZCsenA9b7U6zNzJJrEa/bYh1LuHMDWFyjpjxBsDAhNmuxNMRfWKGts8yi/AQflYd5mTfFcdZB2mYP4hTFALlFid+CbSGFV5E3EpWniEsjJLUEx+tGTAGrlUjeBKPAYQHogQIcGMYaVhkfUf0tms9zAoMXCMJ3mVcc5xjbZomA9FQtXqNCLTJqp2Riasom+56Noyah9IQ3wGYtTChONjGsL0XACGWqB7N/b16IMS/sPHW8XCox0mQO6y5uupdtVgdb7LlayWnYfAZmK63+LTt6xjxJ7CGoap5rJedaO+oued2Cn6UBNZmUivkCUWPVlvWCLG3PhbD2csnm3+tZdRC6LtVEV2G2EI3iGDppPYKhz+2GJd+HuAYChFUdames7TlHwGeyXHSq2pdUjMtrPBVT9nwTgkH6nBqXxjthwdfozxxFgMWRhaVsOpzmrmoTaO6YrzUfUweP/RmeUT/mews0fxMybFz4IybcLsyfATN5DH9UXo1Axjy7QxhvdjbyAhKzQ8AR7TBHCpxZQr/csKfyB7kraOKmsu6fql2Dssxuz+eh7SJIa5wBlVjjrvwldescToke8eY01Rl+ENY+C20CJc37qfx5bGy6RDxQG+MVCUv5tM6Pu5r+c2UFC/KqdGmAqL/pPO75QSOoi8IOG2vrMVwQncRNlXY2hRl6F9a4PjVJLixyoZr2ZQUCxyYszqmDUEVbb9aka96vAckfQUBYDWAq0iLreTWFJ1PnYBuJEp9jrMkysRFYba0lu9WJPAhfnlfOd9+nuRQSaOuuWYlCemBV3uNcCf5iWf6KwGOgKYstQfbiQ7jOCNnqMGUpOgKYMN3OSPtcLF/aFkxoC3E/9oziwKktWLPGyu8imdlLMrVPFE2J5hJxXYEkL8OHiCdewJp6gjZ5XB+PBvmEW+DjfsCHMwGfyJf5m9Qsf+VO8knx5DqFF7IxfMiNudQpc15DhdW9FsuOsDF/h/YjnT7HtwTMV3JySU+No3rhhK6Yi/I1PuNW+ed8zD9HBc6sHaIxkisXDotHGUIln21XMavVQeQvhPbjcHqWETV3E+aWQ/5oyq7kjP3EwSyYLcSxBpIRsW8sEe8tgZqPPzmtNegXL/aCY/R0lHRQZFlU4cSmkAsEqE2e1sl3qXoOlRmLknIe9JfI7kP8GYCCMsS99vtWtp71Vsx/QXEugeLahzv/jrPD7SBrwuxmDCDQfCpGkdZs1gTMX8V5bBB++2XYLxfe12ou/Xe4rInU+YDWCA1kJkSrlL9dWr4sC61Ai4oRVAMCkzoXLUj+MfVtD2P1ktpfs8oJ6B/0MC73JUteo7t2gC2tn6B/8W2YjyC735Br/le/45zFgrS5X4HTUAZNReTWE3KG9gGFHg/ex6W/ngOPKkzIH8W4gM/M8frUBMnynZi/EYAUnSWyvOKZehBz9P9GMdnMKZzCJNRaqXBP5z/SGk1Qf3lJCj6RO6YOpAV/Lvl936GuqINj8Igsuvq8vXOEBYcWcak3y137m7jHFzLKezCf7yclnpnxhF9mzjx/BqhPeqT4L34Tnv85rH0MwT24TSCe+STUP2W55Fuw+KsaT7w95S8Yy95XG2DoWE3ehE9+B9+ptMEnNY8+WLeiQp8U3nz02LyQZIDfAKvJS1ybmuJp4cb7IGDzkOSwN5aQVGziYk3WVURKxtidxdrv45oXgwqq0AwVbedFLSJPl3HBJimk8QquXHMbb8rFGUcdQdUHR+DhlV2Y8pjKuMh8c5I7ymK/TGfWZsQe52CgaXrHg71EcliiFu0h48UkcYuOi+mMO1DnWNFh4lqBUEpGrQqTtozGLNbMbj3bD9EUTpxFo0Ao4lTFniqSHNoK0/eT0dbx5YzxN5kyV7jjHFfaQk/xRRaGh0RwQOhVyIQ2flSiOT3NJakpfubu5JHMdv6naZLr5AV+3Y34bpLwrw3T3Jwf5NvONN/NFfhGbgefqmwmMyXvbmojnvIRsecR5efipldBQy9kVHJHQau5/gCOeyyekwe5X57rEtk53IqYYUWIoQStuXpoQXsZmkMsFyoCpprm7k6HyL1gRu5CazbNskKRE+MCq7IRvkydMxwSxzYUbTLiiVIK2Jo7CDzuO9zIDbIIA2tf5TZWsuXFFKdtns8l787hhuRYTNzL8EYxfYy7ch8RQ4rUhfxoSe0FPZAVv0qKs3IrqFs/czz7RjA7Ap/WM/0+sOgerOTv2XLsNjAv4RiF1332PqhZ6MRcix9M6zyrfnVAFnTLRAoEGF/yp7kxPcEmdxFGaJdOLsKaPYdbFv2BgexaLvVnGeoREEnveEaNRdbMv+kiqYlZHkh3MGOM6Nn0K3W3vfvNU7myX269PATz+jLGKrecKeFQHdUf2aujodVY5qkX1MeJXFeZiwkXCo4kfu7VFFrPp7W6F/NBqPzhu6iDTqmfCRlyNCxafPOsOn8X5jMB5t6V0RaMR+VPv6y5i6hFGmfNefpPv8f8oD4OY49CWtdNKnu/p3VSee8LoGSrbyWc5ZbY0PZXTMy9FoLDmBBhW5yr88d8V0D9haXC29ybOcCVC2a4/aQRfpId5v7cYe7ODnE920RzlUJgY4yA+duJa46t8oKd/D+eADx6esK8zoRorkcyx8FpQMqUEKtOmLFwe23oUsnbWBaEklViCaufSNllqZpjEu2hR/NRVh0izTPpdElEP7MSTK1FutjIe3YTLyQZNktA28McXYlHlNQI/QY8u00sWwj+KqzcKqJUN2E6Ra3JBVty4uVwLGl2RUUGxCxVPBoT7bVllGT6Z0okGYeowwflLpIsEM6AttiS2deg8CpucRNu4U2s4m6SsoA9TLDJsyPnss+KGSs7lErNpJN25rppFoaHWTTzksR4mAsyI3xcgHBh8XHOm/oDH6w+xpGTG2jf/yjViV9QLj9LHOyBWoWYBmKni8SVIcqIGY1yfRt1TIlBThO2nYFIdEeT2MnbJNM7qBUc1BByCanmChmtARnV8+ZC5kh8yX4qczy2K4SPG8lHLn4SEnsJw5k84zWbILRIPAcnD8ixKAvZQ5FgX3rOrAiD7s6QoddcjJU1XwzSd7KUJq3Ksgi3TbZQ3/M2+/XhNPtjj+uChdwz70dgLG7P5+Hcb8HyO8EIqHH1e2+Ad2+B4jT4HriBdLYxAAAQAElEQVRNddc3sf6dNYf+BU78C5zWUxda+q6Agsb6mizvOQ/Dp25nYOXvuA4F+3Lb7+0Z4rHmQxiLvcoOWFfbidlavDKjRZR+3zTcjknsXTNzH927vwqnXiSlUn/bwbF1vFUn+zUfnWpNQTLD4C/wiwKsbfJezLftmq27l44E87cHDf0SkhHpX+e3VHn17zA5EfNePqp3pYDIeEz1kEf8qCf1dPSRwGvrkaik8Qdo1RpVlefkres5u7oZo2QGOJK+nZrv25gYvO4ZORqsZy2YXZA4gKpo+s0JHLhxI4h0tET1xOofXsEkRTe1fJw2K8KA4AWvz+XhWq6+Dg93f4OLi3M5cbYXE54YL84Kb+bEwhLMZxqurW0kJRpNqXs6Amxj9ftSNbHfqvc3mDgEey2e/r0Sg89CX6PFoxda9IoNSN5oqOJ4AY7CBFotkg4xVYJpic92Weez4kFsQU4lH0NrjbhDgDA3IemFeJ5KS0RsAMDUHw0JhV0bx33+UMrza3x2SEP3CAjeSWI20cFwohgnaQa3gdDPEirjHpYzBHQT+z0SfA9LbEPefjSmVZC3YR0Ce7vG3RdgSQQtz4zrycXOk2QFBJTE570ks29hCwT8mRdJTT+rPMLLJIWtejYoD2KWebbDUakKx+aqLEmFZBUKIAV14yxWksbTPDLWOA3hTlKjT+ANP4A98xBMPk48s0kJPt1PCtgW+rFxU824mSbIdkBTH1GunUggF8ZlAc+71IpPkkz/CYZ/SzSwQV79YexpFxzNqxHIRGDriEXstRC0LsXqksvbdYbOV+q5+OE0ksKnbKfYGlqMBg5YDnEG/NYYa1kMqywpfQ37gR810Lo84gbFOwhAArn9a5wq/S94Uk5AfGrNRVy3r5M75t7BlvnfwTwfiN26wGxqvph6XkDu5h2uFDh/NAjV2f4lmFb7N02p6T/YlXmN+pt2drZ+TVbeQk0a/Du5SKt1S4s5kDmKO/KXs1/9m62sE8Mz61bTuKu3j/5D/RVdY+lWDv4nd5d/QXXFLpKuJ7k0UN+zcnvTkrKCUEsHNE/zlqIp6BG7NcYxKgsFWD2fg62fhH3AUSqGpkEdBzXhsQGKD0Cn2cLrUd3ZN+izNQcp5paOqzDK1GNFbPNX1MvF1Ze14E9z8fhdUmz10SQ+PDpW9zhTZjwz7nMXY75S7IpJJU3H/8y21suFRVUCJ6eFuKL+l5AwidWDItS8jKRwccIoSIv661F5B7ZrGDb8GLPbcElxLoY/SJbN9WmpL2Le0+gvaN1E6lWlLrYGevgb2LQ3zfVa38usc7m31sjKbR+Gt7VuSjqus2fpP+Rh/o6CAYPvpMe5c9Uwl35ylqflmFz4lnC9AR7TlHq7pURNUmSj/K5o0m9kQoCJGoksbn3dlehzbBu3WQLWiiTOxvJs7Ixoyeq6XixszyJlOxJ4h1BrUHsX9g2m2KjQ4dea1IOVFI9HrTxaddnpZKhk0sRZB9sPSAVTpLWHnisWsdxhMJbfhJATrpTHgQlbYQBYhwMigQEGQJVf8AhwZBnt0MUx4UA8o2RjUe1HcWT53dJ72BUx2pTqO8TVtzl+vMC55WHOSw6z2hqmMRkisAuUlItIGgVKSY5qOSEuBSSFAsxIiKa3E8zswLamcCt5bFuo53YQ41H/EbBFoY1cKhxnAX48D7cYkcxsw5l6A2vicenJE9hvF7C2gzueqJn6FwujqqOxoBbWSNIN+BrfshZL1eazzW7gXctnr+3xZhzzUhwzqdDAty3I2CoJ1YYK3iJbkZXuNeqIdvcW2CHX+yNc0TGDSYY99ZZWSbS+csYAD33xMOMjl3DxvAJm79t8EcUqu1q3ZsYFXRfuxXxh6MNxJ9fyHnUXWm33fW+MoqwINdE+ofKnR6h+XnFvv7TBKL2Jy9svNKsOxtPYpjqHH6T33QswH5m9pdrKU+NZtkQpeicfYeXkH+Dxn8KG++G1H8Pb8j4Gf15/fl1yHPW3GY1Fl3LxjiR3RP0JW9ZKecynCA3vt8rr5o+6b36Nld4sZT+oCzGZ5vU60a/4RMcScv8rT+Tzv8Zkye9pu47zI81NQLDmwHe40p+hOx6n1ZKFitJsyRwHPQKKw6Jv5Q0Cgbfrr1W77erveBVHZVblLg00fB9DLReyIcwRaLEuKMylQIruZIY6gB6l9u0XaYVh9dVqU1XpWgvr13PED4RUl/6Em1ODbK34bBpNw1x4+GCejS9neCrUuhnA/Z1I+IUmInI4We1lcIYSB/OlqaYtBqAeH4SX9SyuYb5I5e6gkevKHVwj7+aa+B22xSkQ+Dytah8ZTliShseE7QvbU0QNHlEooRR/bfPpvWEJk/gdTeteLUaGB09t6VL/UhSr5pIpQEq65iTg5Ny6NarKImUCC7R9aO8J8Q5ANKR5RCmeLTfwYq2VQ9WAklFaTccOKyRFre3sJph5TOVBrJntJBPTUnzUOMS2iySiAY2FljeZ8mFWjauxnksY5YarQxJtiTEBsSUGh2oTaIFClViEhhMklQMkpX4IJAcz/wdDv8cefYlscQ+NtSI5eV1WIMYGw3hJEdtPYeU6wLjmQp24LC8v2AuWxvQaNfl2ElfrE4VYAhSrpHlUhFpJChCNyAOw1A8Nug5Q7EA84oD4b80IHMoiX6QmYpqtqVh2hJNuJek+gkLrUbznzWOLnWd7kmdSxQ48WoMMi9X90amIRerWaYqImyxq4rtxytO2g43msGWvamlYg/7r52qkZfD8mQd4Icxw8ZQmn1nC7ZlRjMCb13e3Sji2xj7GEm50FnNPtalujW5KJKDyBGjP0qguZ0QwkvmZt2DrXyCV0yC65r37qCvMtutBgEun7l/YC0f9BCyPVk3OfMjn1u7RurKx8zrMn9qqPgfyCWGOp850Xt5dp0FnmHf+mSuNuU8Ao3pX/wdcLWX/xjPwLy8KZ96GDjP+WtV+5+fwkvrUeldVXnpQ957Tf+q2zv9jHuMylAdQotAky8zyPOXKBzaKY8ZQdTS2eePQgMGagW+AeRHHgIqTBbXv/NfLYKkqNmleOqBFK0rgeHs73XbICU6FVTMLMaBqQgPjkl/rj2pePeALOaRcaCoYmiY2w7yvYHj2pdQnuaykPk1fUkokXxil1zwm9jvwKPBfKt9VeUdFjhHSlRv+1MGQFBEpfD2cWKVneZUdX8Z81dvd2WGGRlyuKnXTVj2TrX/SrI+m/p2Oj0rBL5TO9UlwHllhMTdvgaVSCfErOkVEpmyQd0An1LohMso/18LSdBSSEkzXqI5UiSpihFgUt4VgcgNmTfISTLnXlCLsabWNbCrqLrCqnJVpZUUyi194S17GE9qK/AOMyD2beZzS7HMkhweV55PyaOo0gy0dpBUiyTVNPm5UIzZyKDoT6RUCh0ReS2SsqkCrFg0SS+GjJCS2G8DrxHJasRIPp1qhKn6FJbkok5uIJ5+QlX4QtyBQKEjIym9AaQ+WEoVBpplyehFRZj6B75NofQnGpPQlcDRJrw3bzUAopS++RlLSQhX/SE1blHgFyKlO4xJoPgtazlbxiVtFtKw0WXkYEcKSLC76scEOxccQrHgBlWABo7NZJosJM5praFu0psoclQs4za1ypjvFaekCfR0etGVIghq18RDtDGK3ZiKu7JuBygB9M0/zfPV/SYpXkrdirncPcVfT57VQF9F7+Ed0vyHtabsI8xrsDalJjHIYEFjlVLk7aKp7Bf3m9dqGY9mnhXxklzYHpPzmA0OrrgVk8GnRcVDla1L+e2HzizpXXRJJ8t7vwa53MMm+ux5rwgjtneVfwvOq8ysxUoet0hH2qu4cWexUD9dEm7l934ep7+03yk/NwtUPqeL/3+9Pt8CglASjWF2qNKAKWteUXPSTJejo1vtFJ/tu4X5f2lPazTq3whXVZzm7/ALs/idZAoHXgR/BuwofjKtuaG7WvuOkOjbbjuaeJwU2L1Z9+Cs8cOQrsFJjaY6543VcLZBUm/VDt3GrQHUWm+6B74NyHRQ0Zv8/YrYYVZM6r2Thade81Kc1+vcyljbG5Wevajyt8rcqBgze0FExu/6Hz+h/yRIHdBRu+Z9MZGXh7JR4aPjsSlPWXA2KBNDuyMVegbOHf8RjCw7xlEB/4lVpk6qY3RcjB31NNZ4WaRcIh/rScsQUKi6UvHpSeuN02FJ4W/c4SpK5RmV5SNAbYS3U+KIj6ZLA5SStvoQ2GxOJPcwRTQsdqnrO3Ai0h15riIibIWcFnJoqcJk/ysXuAAtmNdGhe7EO/xb78GMw9jrMDGPPJFgjIQ46GrnqEVHzMjh9FpaAqrYigV6VPAIe1ZoSPfI2EoUpSITUEDsYxY7KOFYWOzUP0pqIr6OVQ92Sqh3G/O0Ept/EHn+JZPiPxIceIR5+mersdqjVBBh5kniuUl2rcdLH67iUjD9f7TtIogiqNlEonhokKh0imtlMbebl+jGpTYIjnvlr5UHI6LSdDk0flaKeiT9fsmhe0dQcnCZwU6I/qYJsdKxmFPZR9cUzrUNTOmaZypGexQqnwrHxCB9SuHKSPJqznBnOsqY5QrpuN5o+xBOBW5KLsC/2itTfPhuVBRz6FcxqlX/1c9bs+AQc+jHmb9EhgeUVCf0b0zC1kVYrqhfTzny1lUnA9W/2MF9oYfaVqY2ydjFcrdyE+d79c4ygzdFKHyWrqDld/Q96Juu8/RAs1MSqAlN2DMJ/q7wOvVUxVnpy/vny46aleBeuhb86kZRkdtWPr+C+jw3y1NJfwYqfva+UjesYT+w6bXwQfmoUQPM0v+csgn85U+M0w4EZ3amptJwFrToaxWzSUfwmpeOjKrtLEoJeBhyZrtwR7Io9TLbeJP8QSGLCl7JM84jq5laAvCNidapfYt1T7M/2L0vhnmBi3t9jttfqbwZqPqzW823vwP77VH6EAc+h2MVk9dkoQPmzikDNfE0Zl6qu2Wg2C635mc8cGFf9bK+E+fiz+Vo25KEiVvFPqiunhkd0PFfdfSWEM4Bvw6XrZ+sghkK9Jye/Rn0eoTRBNPeftocNZx9k5cj/wOu3cn5lIyYXgOQfWXDzdxiHnnDp3y4eKNR+WkB82XCMCQceXQlzczFhrkLUmWBreZ1VGtN8zc5CS0ToXrdN0ikF6InILpRiqjDPxVH2mW4fV8eU5MRr09p1uTS3+mQ07pFOwoedIn/nzdI89nOSff9LvOcxosN78EcmYbyiEoNZg4qDo7VLWj2SljkkrYuw57ViL5eQL6+BvFlaXZKqgz0m+tTGLoom34Z2F98oKDaW26h11uCpLhJPQuHYYFdhup9oeBfJgVnigUn8wQmcia1K7r2GW3uJmhOr2BSdRuwmMaFtKXGmm7LfQuA14zhyO6wqllPRGAURUMCJYtJxI04yjySQPNSGoNpIHGWpepPEdgqcNmgoURFJdIneFjVNSTbl0TDrUJvWdbBbYVU/zbVDLLBHOMqfZrE9S0NtBLe0S57KNpY748CvjgAAEABJREFUMUenAlZSoDmYxdK08H3yDWnocZQErOW5bErCLstedzOfkCSJb8YysOOn8L0vwn0bYYnczgu/wgXN36HhZ31ctb0bs21kBPh8V4TJ0pjEncmOG3eW/3oVPt/EEV8APngUQ0c/AZaniVL/yenUJOcmKpASLezWba0pS3XUTsLzSw7wWEqJgaKJvQVKbXIf1vwCQ6P5bjwz9j2JpGfB1xRa/Cvf0BZm/ZN5y26HL53FTz8l0k+Hy4VbnZeAAaJ6LuBjAiG3Cc78loosq+gWb0DYg6ah0UGK3ivmmpi6/hahMv9DC76H+VNhdYXPaKFXfQSMy6+wYFvzh6DvvHpTbnqRh5f8H7f13k3bxBImEpv69wkuvOF9gW1QtU0qW+Hb0YvcnTzLp+MTQCQxpvs75ZrsEt+XyvNqlpez7jKCeX/N+gM38nz0ANfYA5gtvq0mtvVV3/BO1ZDBwXgYKkNjLggA/GMTHig1MJE4vNKsfsX//k71e8SdGI+jb8/15K2Y21r/jv4P7WFL9iTuzg7zWN+h9+mR3DEFvKFyBdx8+RjmS0X+e6zIYo37pzUOvTmbdC0ilCWKpNC+loQVqr80gXYJUrdDak1C6dgyscDYF+s+olzT13qG+UrzDIt6yvjGA1BQWuyGhuQwJ3tlTs9F2IfuJRq6C2v3QextLs4EmFwsOjKTIh0CqRo4yBVO5K6PYMKGxOuD/Dl4c86BBS2E3Ylc8wBM/aoFcYLv26CGiWQhjmVS7RkSS/UsWf58K0kmR6gwAM9X35EKwoMUyjtSnakpHNmGo2SxN/sK3vh2WqvvEkVb1MYidlfhRU34oQiNIyLlBwI0uVo71GrEjoeV17WsdcrqULs0sTeAaw2QmtyMPSw5H38dq+Qp2RkQWjYVbSlF7aKt3SMSb5yMyJ+Rwky9hT+9lfnhARaUY9rDQWqVndTiA4hQ7OQ9pkqNvOd0U05VWKK1yjbCtICYVBnbZPRXpQNM9p2nPg4nLKHwrV3cc5Y0okvaIb1HB4zrWB3EJOWQJeBWeGBvA+bNNvM14c+3H2CwcQ/rt51L/RN+UiKMMp52G1tW/un9dj0Svgh++jdwvXTv2B74/Xvw27c0GQMALTrqnlEs4yIP2O08tUIuX9t5DHVIo+MS5o3CzdYjqoiSVp181/sAwWMWGwZzfNc9g+/mPgXGJb/Co+d78hz8JmjVtO5Yz2rjiWy6n/+vi2153HXiEHiAGTelY17FWHgBz9mOYFaW8rb2f2BdYT4m77Gl8xqQRb5h7s/YuPQ+gkwfwncwOw9rv0XB7cQolbH8N+YmMHkTHymDcfGXZEGKz+Xiw/lfoc5TJ8u94zeKRmnxCSLiBGlap9yFSbm9nZeBgK/+roC5NluML5zAtbsv5so2uTOKPPgWrL9XAnwhcDmc31QULVLWs8Z4vkFCMKa5OxXMpx3x2ukTsNUBepEaKq/wqpKYZv32y9N5oNag8CLHkAADTR3DZuVQkGLzpDAycWEn/P3BHBfugqU5i0eP9Znj6b6UCR0iTZFmaWS3mDpfRYBQna8HvT7JUjipFa7xi/yDNcmXUyN8RVuKJzfU8NqkG76WTpZxccWlrTJOHPTD1AQJ4yQt6qMtTdTsUWn0iPMONe1GVNQuzqewvEb8yMWtzUhZJ8ENiFNaTKcLv6GFVJMNKYishMSxwAnFsCpJNC0lsXSOzhWzKyFoh63qox07FLhMj2p8pKAaX13kxtXNblthAJTGhyhNb4bJjUpEyo2dfAN3th83nsBJi7BmAXtei9KwjKgxDbl2yHQTuhahxkEKq9gBRzqBkp1RaYSk0F8v8cQwtUGNfxicQfBGI5yyDQIkR3z3HDA7D+H0G0S1AWxJobZURNRhouIQSahOrU6BYg8HrTQzVkhXXGG1PcVx6RrL0xXmaWb2xnKGrRv9+sKz9isYoTRKbjLxdF0BH/8qrD2R+h5/+4Xcmx2CG8Uv6RkluMKb5U5ZDfNloPlpMcFsA+ox+aMYajiVDU2XY0IDs43Xb+D/FJkA6eT8L8HaU+Drck2P7IB7xEeMENfbHl1/ucUXgT0ifKDvJ3QHezBJFaRwJom13i1TuNfmO/vb4AJY11XhO2+3UcXiyNw3uOroMa5b8hSs+Qs3nCkkFhht+KuDcO7tPHDsflCysn/5L3iqlhUht6tIKT+nBVok0Gg9l6BNsYR5s1GKa+ZodkoeCBposIS6bjNX+dMYd9mvjWJ2RiholVI9LJhZxHcllQVZ/uv8KdaJznrM7mrSosF4Q2b/f2ju9dR3D4xiP6FdjUfkZc2oj/E/w4zcwt0DYHZKDD+cXH0eTOr+H3Vj5g3u3nMmVxw3A+3wb5lRzv/7ohRsA4/5b3HnEcPUvZfCszzUd5hWhWzd5Xe5q+VqrP3nYFXP54JgNffZR3LDvg7MF7caft6gvM6lXgETxp1/hIBknsYynoW8NCSId7zZDAYUROLTYukFOvZl4WHtNChMhQLYpVD75xLcjM5bId8FmTYbZHVsTeOY6hjLw4O0x4dYbo2wJDPNAr9Ak1HIUBGdn2VnymbcKWElFRxfItmVEC1NkSxuJZmXl4uvvucEON2Wzpdid66A/Ars9BE4Xp8eatBY9WN1aPnga/yGBLQEifquaW2iKiCnwFYValM6F++jMdGuSWi3gbCMbSaEJm9bhFUp1Kga7YL4HZdkv8pwIMV/V2L5FOH4Y9oleBbGX4aKlDjToCTe6dB5CrOZY5lhEYEvujK9OO5CbENbLKGf1ZrK2NhFWYbZN4m005RMaZBhIbDElAOu1syC/YHyDlqTmgjOeFiakx1rDqEWJhwgrocR0pHKu6SDXXjJCNg2A6kuZkKbljhgrV/j4nSBT6YnOd6vUPFcbGSBUR+3VltY2/zvPKCk1XprnO+kx/lu05cZmPNV7ljyMLe5J4EE8ezJ+7h2oQT7lArXHzXJFdEWTN7gTvs1aJYVk8U60vkMN2hLab8shsl474p81suCmqz3w6uehw9pmyst4h0VLcqqG+HKz+l8UqW9nUt6H6NtbAlmW2pluJ/eN08Bs299/zfhdvm2996KEdQ1n61i/mqwEd5Nh9Whfh+v5fRsFiP0d+xq5o5oAQZ8rDeP4WuVDj6d+RyXjfewjWbWzfZivriU9AKQl0FhDJNpRyDm37EMnlE4JGXrtso8n9qCyXkYy874I6wc+Ce6H11CPRm472bqOxgGnHj/55X8brqrO+ovP5lYf9ucr1FokkCojskrrCn0YpJs9bcmV6qNXHdaj4CnRIPxhhY0wR4Jx6GfsE0CVCAl2sS3yzxw9WzJP2Neijp7dYnbKi08Fv4e817CVbUjucYZ5MmhT4Ptc/H0b7i18D+Q7uVLJQlgg8YaAGP1P723GyFmPZQz7xC09v8t3ZuWcOfMv3N3Zpi+j9XgSNVfoaJTY+Qlx3Csrv8MT2vaF94CfXl4VPQvnUDWKsSdruFWQ2L9K8gSl70YLIf5ScJy7QLEnqc4u5Fy3CrAsGmo+XSiH1UjspmueRSsdqzmddD+V1jdV5HMuZyk4QLczDn4zWeBQNpu/Sh+q3jauBKyXSS5uZBfDv4CkJJb5UMap6IpKvzw1X+rg6t8QGSH1AJdKy9A5EnXxwgqe7Dl5dpSmigZJY5lRb0aQTaL4zhy8wUgUsiJvXDwgEVl0CO3xyUne+iPH8aZ3qGk5DZ5A29BYStJIkD25lHNzWMm6mSimKNQcSD2ILRIylLQ2R2Eo8+ojby92adxzNuI07uwlUy2B7XMB1R9xILRBGsMqrMxQVyl5sf1biDBiW2sQLSWt5EUBT5TG2FMMWZBdMSDBFHCZLpMqx9wgep+Sm1OyVR1HVOs+rwPctIpI4xbI5/LDvTwQNyFcQO/nRrCVwNjza5PSTv/8kkR+wxDsSPwtGizhIpFIUiDrKaQy8TOE42ncI0/hfkaLmMJ104s4K7/bsK4xTdnxrj40Dcwi8fyG+EcMeNKHefL0/jKX5j4WD/mXfaH9+bZ2roPk/Da4i5k0+pXoFPusEKEokATycUVby5hc+U/GWzYwb+kxR11dfcRQ5hXXU0e4kupKboXhpgEpVHcZNlv6LZCjBVHwmy2u0wCdLBzDw/4kt6tn4V5H4Ga+jrwI1gv5T5JgoZ+Rh7EuM0XV57n2on/pP5JQq8d8z0IJoG38YiHuMD/DHfZR3GD+PT85A3UPwYt3pjvFLzCn8F8J0JeHtLEkn/DgJQB2PoHibZKG5vkYckAbL9xu+ap8XpVXpEF0Dryh1dYedMi8o8sBfOash6ZrzEzIHDj0Nd4cuom7h/5MgaEV07+QYp7gHsiKba8EaqHMd+WbJpgeyTpJ7mmWf3aYNaUjXDt0ilMGHilM0Q9v+Fk6335VsIu/zkeu/wQ6xZVWPVX0piKevqdipYD4wlIa5/+Jlx4HvQ1wh907MynqdlZQlyiOIGChL7k1EP1Ls+iPZcSHU0MOU3sixqYIIdHCuNhLfPLLJFyZqgxHeWIs6fCvA9B96k4Tctl0JrBaoCmxdCuNetUljm9nMTpUIuQWjxOhBTLK4NvEafTkG6TtZwjIJgDGQFnc0yqRY+zIJcBkhg1Io4s3fCxnAYctxHb1Tg6hl6D2iZIdKDoUyg7jJarTI2Uqe5Q211qdgBsqQfFkuocliLuwarsl8s+iEOWjDdNoz9CxhFdVoHYPiClFZ0TEI6JrwolmNwDUwdhokykR+GwRaBjsVQTbTHCctKi2cq6xJpW7CSiPSEu+1jlfTizL2FNP0t88GUqu94mGJZARaNU7BrZaqwchUXWTcSLiIVhxPxqhC2vy+4+NcT8PUBj2YwreO88CYLmdHOljduCTgIsrpQAm7fv+OgOKPVzhT+LUTKzA1B3yQeUEDBxswS09eC/c23pD1RTj7OhksMwF8XeA0K+i70CjNwP5gNEY49QWLeNVOZfeGDev/GAs4rWcFj9b2d81W5WHv43rhn6Jmt2X8OEAMd8rp9VveRaRZx0FBPD6lT+F8YVR8y5J2hiXfk1jMs9KwtgwhUj6ObDMabqvwiADBjIJLDp1TSXerN0z77ApQe/JqEXKoh+EycTTom5uv5/9/xnN2th36P+mvNbMnlaGPYIJGyhjuWx3hqn1YoEMBE3Jq9pIaVZr/8Uxh7l5qHr6Xt1OXVLLyIMEN5YkyJO/5y16b+FD96GCZcQ3hwhMmhSJSn+hBwlDsJLMg5b35Zc/FL3/0MAEYiuwV+8T0tNjNgvOnZoV+FFHZWjmSCN+RTnxp5/lKKcSB2k5dFQeIdAns5dWzRAFYxnhnCnX+vS56jPmVcgGES+JGSPoPXADzFrdX74NvfnBqm/VSid4HrRcYWKnCM+qqOqPa1lvvDP0NcsT+ADsEShQ9bXs8ghY9ZO22C1MKZEhXEl7ZxaQlZDxl6JtB/QLNe015nhWIUDJ2WnOVJHLylTdLsIM8skS0ux7S7RZ4GsZ+y3U8suUVlGkpkvpV5ThWAAABAASURBVG3Hq6Xwy1M41WFiwUGUOwLaLsbKrMNrOAU7K1fGFoF+gt0Odofoy5ZRtg471YrvL1Q7X/NP9KBNpUNKHJOVhyDXgDgPUc7ByyWkdR5EEonZmGi/AwO2eKUm0w5xMdGOA9ol2KdF24Qz+gDNpRfoSnaRUYIThTWJ1QhOK7hqU7CIJnQcUdFyMusRlVzMi1aJpXsay2rUSaODlfXwbAcvtLANYOnc0dGa2AP734RDO+Q9qFuJr1Oagco0c8oCkFSKMT/N4ZrFwRh2OZaiooQTrCr2xvwB3p3+B4x1WOoEBMAqu4pJDhlh7ZVb0j3xEBua5VKOa5WlFBeHb+GTvG9Nt34Sfi1hL+0GXygbTosQXQ/fDwYVB9WhZM68O1BPQFVKoCoUt5N/82yqDW+RF+uNCzrkyHI1n0rr4TuhUxbf8qDlTIyFCsxHZI2lnFV/x3yET+e+zMPNn6Hgz8XkB+5vG2TjoQxmC/LG9AQmJ2HKQ6X/xlhOkyw0QGJAKGm7k+TU5zh/5g8wI20TeA3+RP2+K5f7ietgWArfewP1ZOE2gVu3JH7H9fCoaNe6svIiWP59TDKQCe1uVAYwMfcDNa2WtkkfPuJx0PoyLu39vjTlzRocFk9GH6Ke0Nv7XSbaP47hb3+rvA4z1w9sUX89ICBDhq/1r0XP3/Zw8g+bWCWlal2ta1OW3AAmGbrkh9TDlQ6ZXS0qy4UgbhOtO/6KNZW3WB/uoN/pYRYbk6iUBlD/uLNIQVn9BVbI9UsmMS9cGTB/OC+ULr6HAaMNnX+L8cTqYHDopwwmDknTazx25CGSk37PeNNuks7XeOUDAyRf3Env7TWeOulN0od/x6pMwnNLYy5qjGj1AsoGNFTiTCxLFrHXFssDnyZJ0JEpn7O0NbXKjWlzI5b7DufUYi4RmB4RFaSUHv0yd2N2J6RUXIg1o1BKFAdTeOXDWNEM9Q/21Ap6aIHdiuX1YaXX4mbFyPypWA2riTPzqHpNJCkRk/fEa5taI0Qyq3a2Czvdg23krTYqeREf5NEm06/rfIywJgarrtNToXlRTMdii4ZOyDVZxNLSuAioWTyWEM2ksCu6Lo7D+CaiHbdh77sP57DkZFxKWrHAXUPScIx42oKfSUHoEU3ZJLMO5s+f2bkQpw3SczRGp4WlcfBFQxjCbIg1GWEbPSi77+vS/pBoa5G4P4ApdW+lce0ySThMA4fpjEPxyeVty2GD47G5nGO67JPJgd0tZtO8Hir7abVirpz8X8wro1d4MxRkRUn3sqnl47TaERSlIFv/Ed75ONenJ7lzWkL4WgkjsIxI2I0VSSRhuRVMLPgnLRr4ixJ6BffGKtW9iH3AoIp5mUcML9h5zi/8CfMV390Hf/A+eOy+VRN9A/NXdPHa6a4dkEI3gAk1vqy2otXkAEyOwHx46WFnpWiPSLp+pofU6TZbX+YFJaoaTOUaf7ruGdS/+/8ddTIoxdwkZZ9+RQ3eRp4XD8uIslldNGSpW8PMEgrn7KLuGh/9a7hCynaEnut+3SPZ+j1NUEorYRl0HsO49dhZLp76P+j7KjQpNFoC+7SREd5egtflN5uvWVMC0rwCvHFbhsHYZSK1SGAp/nVdAceKBz2XMXSaANV8NmDO1XCaTNZSjfuZ28Eov/hmQM14FZuW/A9PnXuA/qP/Aob3xovZ/XXMuxt9b53Bze5u/CnjToDxkNAychRs2pnmts0tmE9QrttxOeYLWIOjfo8BlfOtwyydXcZA77f40px7OG1WVnb38ZiQjqhI65sKjTafwbq35ELUxtjvPUndO3r7U1ji7VwX/ntOwvqWGo4E0RIotGRceqo59kcpXogi3iEgiCrkU1O0egl5iY1dFdvjRMoakNgz+LUiO2s2w1YTgaw0nk1iT2PW1JuWNzrxGsnMZrFks7Lq24ld8TjdhZVZjO1Jg+wQ8rLsqSYiWUE316RnnSROB5HXDA2NAoR5hH4KPAtsnygYIpjZQDj9B+LCq+p/P4EU3E7ZoGSkWfqOpTmaO11SLTZeq4XtymsoA9MxVlGTr1qiEaLCAO7IKM7URqxZGQVjJO0UfscCnK4jsRrlmbRXcJSVj6KYSHyx3AhbYONqyenMYOfVbyomJCGuapxChDUZE6kkkwHVgxr4AFj7PKKDOeJJQC4+IjdihHywm7Q9Q6JQZ6oKO4MUm4Ic25R3GYsT7HMK82iLLuGm9Edo3SIgsD3M66kBFmZryFhl41bXF98IY0oDjJWog4Pfw6Yv7YcTt8Cir3BX21dBwm1c+rbhJdp+EcGqbhTjzkDB4+4fgxaaM3XzxCtgwQ0i8BB1S2PerDMK3iSh2qznbhPmbxHw3hcxythrh6B7dRDQGEa5B0oexoreEzRy9h7VM2/hZVcQCJXNV4Bff+AaeE9aLa/EuPo3pCeoK26nBHifAEARB7LeDJRY9VlIORpXyI4BROPByDvIxwUwYGFWfvzPOledN9SnFrU+l60PwmsCAilf3+YTtPADPNz8GTZ0fQ2O/DV89qssPAXeHoGf/LPavrIdtt3CK+nNXLyqgEkQ3lxpBSeLsb71l47mfqWeQByQBaeqHEFpDE69AfMnwswn/sy7EEYJ6LgEY8nNK9smobmp4wtah2/BBo3x9kYYVlszD3lbyGX+dnqcO9cPq47oWKiyDMwuC+atRfHITwK2NH+Ym8IlGF6ZnNB1qUm2Nu7DJFv7nEBC/sL7tGp3pf4i1r5b1JF+n9vMty7X4t55F7zzFdocmztaMxyTS7Fc2r0iXcDKVpioWGy2M0xYHv6sTGVYZLUAfnW6xLQEfTxrU1Wc7cXtVJNIa15kNswxEXeBtwSHlfhRHqK9UH6R4vQDMPIs7tR+SuUp0DogsCG2KcrEFZSMs2uz+JUIO7WEuHktieTWSTJ4cUr35uI6LZIxFyoj2PF7uNVJ7BEf6wBYOydIS8SDOIaFPhzhYS0u4BwRUlwt+pbXSPpk+XsgVjdWtqi+gFGxaUxHXVIQuVQJfM3XykFNjHeOJJjTR9x+MrW5eTwjAlNgzTjYNqBqcU38dCySENyaL/c+BYd9okH1LcfHmrRJ7YDibpeZIQt3rIBdBvPmZdJwCq4rw+KuwrBxp2fzqtvB/pLPqFfjQBOMKBSzNxXTTGxzMELE2me5If9X3FDu4NtTt3P7My10x+Mg1DfCU1cE6Strv8XZhT9j9tzNizI9xSP5bsf3MN9LHzQc+76l2AnBK1b9o6Um/id/NExoYrovXkDzqbrQ76AUUQe2TMOwFvNNgYSxsk9+ke4XloBAnaH7ONu4DaYPhSAmwWaUbbarv67st2bE7QU3YgRywOvFeDC3ZsR9Yy1XCJSkyGaIvnGFJeZkn6ztiu/DqReBARwZW16CD16jh2tVTF/NAkNHSmnyG7Jy/P4EUJKVdj0/+Qdgnml9MNtyWmBUb+JYeROy4hfv+hgmgWm8kLr3cMFRrF0J6+aqrakr0lDS0Xgl1/Iet+7/ONsaP8hV3iVMyCr0aw4IzHoHBCwGaAx95d31kMUA34a0aGs8liFts/aMLOY7D7cxUXx/DTfmz2XbDVKOix6Gc17lu23/yGlN3+O+Whsm829yPTc2T/BY4yF8Wd5V7y3kqS7xyCjO66dgtmzN7oLJ+5w//Vup2xR5Em5Nj3FvLC9DodFTK3U04cLYI+KJSv/XQbL2WS0xZu3Sy7h1rEKna/OwXNgr7Vk+6RW4KFNibTDN0dqSMm8RxqlR7ZuP0hCUpFdZ5iV5yjM244ENKZs0Rc6nzHHySDrpB3eY2K+ImhC7VpJsTJLX3rhdTUikoLmqS5g1mjhfdVvxdZ0TECCjhpUnjrt1ehx26/nQdRa1pmOkHFndj4kl42jrz9LuhV2sYM9UsaWQxakG5YU9bIlYUEyQ5wzdYC9tInWkD3MzWF0OTge4cjqcRgdDu2wQRjyQCJFqwvN6cG1btA9AKCXQNoQVLMXOHoHd1EvSItloVgldhQMusdTBlutOAJGUmnJIFFRFb020ql5kSkQ8C9MTIYWpgJqAghTyoNQm2wn5BcTZBio4UKlitgJX+nC8Y7M8SugQz+zrmyZZdWTA8/kD1L0BhQQP+W/Dzu+B8llsk2l0cvXkmvwi6NWMduuZ7pkMu/XUyQxtd/nOYc3+Hkj9z1K2FjWKEfR5IrIJ7pWFfiDRxaJe+KKUbpPu/+rLMCVrEgxSj8MFivUwwnCtswfyqiOviZwn4gXBRtgmnqa/6TyBhxTAbcJ80023HdGnPIX8QExoEqjZUOzSGw0ysfS/Mckv0hp3p9z9+/8Rnv0zaA3qr9t60uZ7HiFUZGMEmLlqvPo22K162wRMr6quSbAZZd8FL0nWMd6JrCUGIMQKDN17Ycvy37ArFq2iy1hUf9ff18GpTldNGq+h1i5W/1oXzPf8je7m/Kl7mfDFl65LMd6WUe77gob32xW0BqYvA3or1O/hBzHW+dPFnvcBNn8UN1XUqQwTx6vf9+CGPR3cEzSxsvQKZs7mm5q/U2xj428ymC0/A/Imn3LL/lZMjsfkQy5eVOCcyXmcWDuVbWvf5Pra8xgP0LwLYt7huCOcgwHUK0bFl8p+DIgY/jL5DOZdBj4qz+7AO9Dq0aekPE1gQPUL9iD3jM8yx4Fruxr5uJT/w/4MV7SluMD36ClME4WThKkYqlPMrU5ylER1vhORcoznKAUv7MebfZH85J+wx2QcJp9Wcq0fqybNjDWO2yxNlNx1dGHl2qWIR8tJPI6D+cVsTs1hm9PEpDWHsH01pcVnMb3oQoq9H4X5yi+1nEfoHoXjpbDdIrY1LK2ZBIUdVDR+Uf0XIJeEpHXuagm9UWmYdjSw26FRittyLPQ0EHekiVpUv9nSfZBzQSzZEOZAh+7l02CnSKoVoooEKZDHHB3Gs8Wc3ELs5iNJOuchUkHhQBJ6JBVbHepXAm2pxEFMpMvITt73EGyX2EKyAvXXFlQn8dRfQxqrIUOSNzq0HMu2abfTzLdsltg11rhV1odac20nnpfxsI0g/IvQvWdmMX2qcG1qirrreYJQXtttPCl3sg4CWXBUFn0LGo8CuetGUNacUhUTYF1HBeS9i0aIofUUkdulKxldI9j17+Hr+Tx0XgoXSUp69GzLfSAE5GEdPV03y3ycdCNk+mBQ1+0qJg6W1dHKgu3Rt2kx9fh39cOYrxq/3d2GeTGo/mUaStb17fwid2eHmFAG2SjTPYvVd0aexNQ0XC4h1imnitBBKXhKREjO3F6Ns1alplLSfE19kcilz0LfR6j3reuTT9bzgyp/uAVM4tMAWUrXcmbWvPdR1h36Z9G2m6tavkn/ktvpnnyU+pbhzCCIdQeGVPc4hR+2Lro0V8vD0GhNfok7gmZW2gGG/ysnfotRIpkeUJ3+E3bwwEmHWbt1AZu+n8a44qcVF3PPVCM3tsqt8hDDVVJwz55GzrE+jFHcXbEPwjC0BqThBLeCTwJvggHPB95s4OHdedZgMx/jAAAQAElEQVSlK/XvDNgSpRnIrsXkYtaN/ozzh/+Na8t/wij9fR3Xg7w7E3KtdLTm4rU5J5QyniVZmaO1vfxq2If6v0CCabEumeDpyUkyksvuhi7mlcY5MhoW1o6Sk6J5VkaKIyX2qqSiAU5MDXJeS4mlaZm1YL8snvzbqZ0EE29qS2yTtrZeJZqQG1Z4kTjaSSRhJr2QmW4hYMe50HURE86x/LraxE+qWX4pr+fe6WZ+Vu7jx7XV/KSyiF+V23kl7KaUOoJM43GgzHgsD6RWnaBWm1S/VQyLkljziFMwXCU5KJ4ZL2yfhT+m51ENvBas7Aqihl5q2VbitA9p1UtJ7lWcPBiPgCYhfjonD8XDCSzcShkqcqNr/RDuBSvUEi+CjOShXbxoiXFbywIREeC5knlwEgtbCo/IsSU6TgZQwjTJ6VkrZFosGpo9nAbdz4bgxdhWmsRq0FZsmRaBRrvlYsaq2GXSdoEl1qz4XcK+PztIf+xhXL47dxxNfmIDvVUpAfoxllj0193YDRcgSjHZ+7pwFrdzvlvECMOq5gCzhXjt6RIGgSL6MV9HfWfTMHf//RAPpWSeDv0YlBzEWGI9x9F/K6UMZhurR+cyIvxR4z4m5Xp6Ixy/Fk7VbOVaG2tTz6LvvxWkS8j74JEjoaR+/3IK9e8GMLGyscx9P5AVbMS8h2A8lKt2dnNT81fBfOtQag4skEJnj9CA+p2VOReWYUDh97peKQE2SUHjMXScJ0HQQjdLu7MCpHWi5ULVMfmLi9WfrfNpFeFP+D863q6+jLue6uHuoavpkwdiAEtPYLH6/cBRzJdnWvdy1P/EUY+wNvXXXDcjBmtOG97I8aWyzsXXeqgVjEk4VTouYemBRVx2j5gkw47Gve/eRjbukBQobHm6loVJjdKqYugR68z3OZi5vxqmwbjlv9Qztbu98htabQmoHCizK1MHB+H2pqk01y+d5L5aAybuD3q/Rn2N//wj2PBFjKdgvp/htNoJmG8b+kyph7bg3Hr9OzIfov6VcQakjXRqCrRfhAGRNVuO4+ziC/Ko7pCkenjty7AKO6hWZQHTM0Q1T/vn4nFoaa4FcqVB5pSHyU/uJhx+lWDqZZi5H7/wOPb0O4TTRaJpmeWpcWzlfxxXMtC4lsbcB6i1Xcoh9wzu9+bxwlSeBzWXh2cb+bmd485aK3eW5vIbbW0/Lsu6sWazI9VF0HIMSftp0HoatvrxMvOxXWmudA/VCcsRtamYfpWdExL9CQ9HYUBsV6T0TcSSIyd7NG52CV6mHfwUuBIbFdKO5D1LjXlEdGAhbTVJdQENxX4lF/eQFEZINF8C1UXjei6xWcceH1thRpQPSWwRoyXTCa4HlpYUUz2VEDeCo3pNc22ae1zclojECyGqYldnsMpTmkaosaN6mDOkft5xUuxKewR+QEckPhordX3wFDeXZSbazqOuaNu/BKaYT+dJ7uqKO7+JumDWxkATR1tZK4f+G+MO/lt6tC4MA3K9b1w1wZ3tw5gtOPPmmXn+cDIXjIDIayCSyX17mplfAeGU0FDHpRrk2CbwdC55QGtMeTcDx70LZSFlZgn1b85tOhHO1H7dPmnCXLV5/cuIuyD3k/8nbl9bPporq89ivJl7aw/x/BEHMC/esPBGMOObvib+DGOPgJ2FC78Fq7V4p2rsYfFALvemTs3fV/8HpAC7rqfufRhPxFH9owUgo0r8HaP6NQg1HbdX5/IsUVt2f1MX+n1TgFkQqg3JdBz4KfVQ5CpVXP597mv8FG2vLWHLb1Nwtur+m4rCwoHtHtbuD/PAiqe5bdFvQDTclNZ4T+u59AiBDWIZf+B9vuVh028lEToiWhAL6zwUmebtyF47xLj4SfdONs/Zz1LnC5jvIUjm7KT+PsRX1I+WE5FpwgOzI2ReALsnaOS71gk88NnDFD6xC/Nexf/JUJi2AZYawcTzDteVOjEvOt06cTOmDR2idZEG33Mf7NKcx9T5mxezsfFS2HsneBnoOgXHrHu1IMuWw7M6oGkpxcallKw29Z1RvRSuVSVdGyaZkts0PoI7GpCVl+5P2FAMSJwySUtG5WjInMCku5Zf+938MvJ4y21g3PLYHcEWSphd2N1VKMjQFW2b3cqSvyAZe7zgM9F1IRV5M06HaGyUNXCkVZJjS1t/Vi3EicTqOKYSWfiVGNQPuhfHGZxYcuOtwvEln34XeGrrtZKIjiitexkBni9EdHzNaxZqu4gqL1EWKAbVnVi1osqk+hzFCcdJLJu4cTl0r1A4oL7EjiRR07KK6DVrLIeBpGbWICHKgS0S/I4Ep1MCIPCohx4W6leCUj1AplKiWVuk8+0q82yPbKxGSYPgxqc3qsmevHYdPPJJ+B8pk/Z82SVpeFNB8l8kuOjndRXzARoDDqsfA7MTEE5DLMmXgjz5RI7zx/+HwdjlIecVbq49waVegaVOoOMsRkB6bRE3KJf7/7GQhoGNc9Xv3bKahqHPD8Jj6tPTPWOcjTJGJXpH1MYAx6zqJeqj4xIwSnv2s9RfBDrjRTj5djj+VcxfxpWJwbyQ83D6NHwr4Tr/wwxo0W9MC77N23xD9yETQl2hjbCahGJNQtq8Hi5RnyZM0NzW1XbCLo3dLpNv6lke9b30ZRpr5hUJs/hjACx+vysukdD3CpwOCkD2SFsHdSxrPpt/DGITz2le+1R6Pq/r7ZjtSxp03axym4o5mgXeqnMPJWHbub3aTGHBNzDbeJyu+ytVxAYUCqNxMSBg2ggf+YGeHVZxVERKfnHMNc4gd2cOYNz0B2QNv1Dqpr/gYZJ81ugyvjPVRrdxFyWn/skJmypp7ik3clu1VTyM+XbtL3UvquGlPkzi0OQOzI4FYuV+rTUr4JWGAfzBe2D7rVx56AZMApaVv4S5Z8Gqb0Fa9BzzMOsnxay9IvK588Brxu3+BLHTQzHfxSvuXB6LunlC5fW4nT1iTCEjZcovwWIhQaOY0+CB5oUHxFImudLlIMNM0ko1PZ/9konBKMVLitd3zgQMq55tgU+JDtumRfe7kgrz7Vl67ICc61P188xmMhyseEyHCwlZCklWrroU1QmhwccRGZHvkPd9WvwE35MM2mBZKZ07ICuMN5/Y69J8RKfbonvzcJrWYjWfTtJ0Dq4ScYnvEjBBLZkiEi3ox7bUl1PW2TgEkqd4VP02STTXETUeq/ZddUfX0jwi8z2LSvRFEqmkhCy7iJAM1L2BvANpXaRDaATyHoluITkmPACze6D4pjzSd/mAM8q5YcDqWsKiuER3PIbNWxAqVKWixqKDk78FvTAo7yus6t5xKsdIQbZLqLWHfZ93AnUr7s8BX/DTdwSiGiMgWB7IipqY0YQU98/eSuuuv2bN0H+xZc4/QEptjCWepz5N3006SvdDgcyIcIftup5QOUWxn9lmapEgzWwSIl7BZS3f576sFFLMMW+obWv8INb4yVySvpIhq5FrLAHW5jO4W2biqlIXA7GLcYFNiHLp1vWYNiazzqs/hYxcesMgWfKBuTeIaUJ+26P/7D1M9P0nA/4SOPHX1K25gCdY9G2Ma4zOKYvgSdGotUbN6NS5tkWp7IcOjfOkruWaYxT0TZ0bJZin4yLxxngEnZfVM/bkde8cDX2CFu8KnZu+fqujXPiBMQ/jORk+PkUPHNT9RSqmjobgDOCvVYoqhmeBjs+pvKHiQCG0MQIwlGQwVv2yF3vY8nAKJEA3PNoBpp7Aw3xsuLU7IrhfUqbp9knAjaU3CUDzqctTXSOgYHZZjDf3VDkLwtDCn9S/BwZUaDyRurLLMIwnui8S6qHZiOTFvO4dCJkqRrDMA50/Is/IbyJpP4FNWqP/SXL8b8Hm8SDNVnkIu3E57DYRGGvcehpu+mJoXkOtK8vMfKjNT6AtIZuGJil32m+jRMxsLqQvcGmxfLqlW43piBPcKkeEOZa5Ln3ZGgszRbp1r0X1m+OQZmmT502ST3m4qSzYFQJ7nMAXrS2aYLeFd3TCvJUB8/t0z6xjR4Ygv4Q4vRwyUhTzamqqgcjNEjsNkNZ65ZZjGxAwHqu9Cstq14gZPG8BfuZ0Mpkz8RzlsrT0YTJMVBkGo2yJQCTVR+h3EzlNGjCHJRW1qhbxDAoZkPJbEIg2RLMLaG5K6JPoNE7ZJOk8sWURxRWVSeJwJ6WZFwhnn2V++C7HOWOssKdpiIdJqrvU+6nqIwUT8rYRQUgp6L2Ink/r/rnq1aC5UVrzJ6W0D37F9C+ohwmvy9K1CtGX38l385/jipJQZOe10LSOi/f/Df6b51NPYr0od/u7t7Jm6wchGAWvA+ZIwcRvM+Z2KYorPnZqrOKsxtuusvM6TNuNhkkSrIdTJ/HAaw2Y7wHomV3ObZ3fYb8s++0tI5jXkrsTcWfX9SCLbhTVeB2bFP+udALWvK0YT12yRQhjACuli4ceof4q78M/pffxxdSBYfDnmLjdCP+dQRM3eSJolazZ7BuYRN0DsqJ1F7/zIhDmcbU0UV2yTv0ZRR8ZhDekvbqkqv/yKh+SMMhdZEDn5tVU423Iaxrv2c3g3D2YnZdN+QEeO+MQyNpwBqAm+p/gzxZXlbu4TFn/75wwDtIzLgFMnbmA9As5QKzSufndpf+eUHlbRfTcZR2B+WMtxhPjFd0zdDysYwOsOiWg3lZ0+ZZExwDLx6F/l8fa9xbUgdN8OOrmyoPceOyEGsHDUqT6yRf0v2Tz1u5RznJL3OPJIBigFgCumX2SoewakKfYf+RjrM1/W3H22fW1ZIk8gB55QEd/Trz/Lyw7xcLmBbxWbeDBuIE/WY08V3TYLXoaywnTCGE7PoDTcTZxz2fw5n6VbPtHcJs04ZZjiPN9hJGQuLSdFRLctZLdC90CH22cZF1+io8VKhyZslidm2F+dYpG16HiaK52lTlRkdPsEqc7EyyySjRUZCXLO6nhSZ+W4qc0x7YiYV+nmBXjnewTHeXASiHD4l5SLesJm47lsLeYON0tb6IBK9OIXRPylIskjQsptx4P9jwiL0WSasf21FdjF0mug6RhIYHfSeSnBXfrSMJRYjumlmsBx8Gt5IlMFjIlhE9bJFkf24/xI9El602nTjpKOFldp6o4zR5Bh9jcFuM2RLjVOThKPDvFndizb+OXB3BnNMeRt2BmB446suUBWWWwmatFudqj1SzsWd+Hvh9Co6S6tx1SGkCuQj0f8O43YbuuJcD0T8MR7RglLfhz+faY2hnFXvzP9LddpkFegcO7YXYz4VPwQ2EFE2q855vw8sfhCMWDXziL1vk6VZxzwMS2DZAzgtikMSwPk29YPyyXW+d11/MYxXMThiCRaNcwrq3xMi6d+BkY135GZk0JvPMn7sEkrQqa2nq3RD0ubTxWA2VlOaS8WqOqFAThFdJZjQbTCgOMEKv92c40N1vvECQWpHu558jNmHxCmxVhXorCeA7qlp1S9h61Fk9fMlb/cZ2rv+07dNTUkWxyp26Yc41ZbyfBM6vW+kgfe/QZlgAAEABJREFUg/LT1k8/hAGWC0bngpQRyTYKaa/pnmb9hWXM/O7MjtCr+V7aLnSUTJFX/zkV1eOjOuo2JkT4lM7lxdKloxT9S891cYn/aTaFGfiA7kkvERv61tW4whNg6vrS42cxbzA+dNxhrm+Z5JoV0/T11pgQbbdEy9iQ+yD9kYcB3qFBFyI4u1GTVz/m5aUAi3oyMSVGyMo/nDufmyrtWFuPYem/LmLL/6RIjYsoI0+Tz3BD/q8wYdlN2c/zgR0Wc2yb37Q59E56DE1ZvBxlGLCyVHMZnFSa0JNQZFZhZyUYuZW4jcuwGldD46m6dxKkxbDSMOXSTjwOMi8JmFOyycqzSElxcnaNWpjQlW3Aji3cUgP5cjPzFGsvs2fIF3bgzQxDrIllunAbjsSRAaNFE2xUci+1nGju+URLjqV2TB/RKoFd7+UU2y/loLOQPTI8ofiTllK6gU1ktYI/X0rfSeg2U8o0ax5SyCBR/sCWBa+SiDYrbMFPH4XTKOPUPB+3ZbXAQG2woTSAU3gXLxSfcx5Jl2gzCi/XPkqgpvidbJq4JUWtfSHME7AsaMGbk8dpbiPJdBNnHKJsldhR26QRDaqE62EId+p8n6YrwEliSDVpRC0cthSuNauHNQppLZjkhSVSavMySRzA/0k6Jcss0oNfDr7/yuyIlEYLmw9HoHk9/ZmjMC/D9L2wGB5XZc2FqIgrY//1q9RuyVfgCfWjeVEVMc8/jVGWqmisZ8eNopwlOiZVd0rKtVtW2m9nwOvl26khkuadJMWTGPT+gnkr8WvlDjaEOVXW775b4XBNE5yG3ArWBVsZiD3Wu2Xw2qlvE3ZeBjMKJ0RaapHanKpypQChQ4jT2gv9X6fQ9mG2xHluSVZxc0bzO/hjzKvR68svYlzpurU0uwKG1mGYeF19VOBkYSifbicUGJRExu+3wk+fh/96Qc83q+RVIk18/lcZWvIjhi7cjdl+xe+oezKoL95WHYElWgYzzjW+gGjse1w6+G2urD7LraLn2tQU9352iJsvGuOKM6TEIh3JpGQfBJDSAup9bQeOgIfS/Wo3yt1HDYk/sObEKrsadnLj4N+SHL0T4ykx+TQGTAuJzVNhljVOhW475EZnJ612hPky2I3VDPxRfarfp97Jsr6xzConwADzrcoZWIeX0d9xBSZZaOZ1pfmOSbHbzIVBtUsvACVdby3eUwfnG1KTPF2FC/8alsioPiY5nn9YJBbTZCsp2ioztBZGZMkKRKlWIl8AI16FqZyEuxHS81V6ifUMWWA3TvCsIk3qq9W26bQtmlMWrge26zBrT9OrOrFAwLctjs1ZVMpieHEPbk0yYkmz1JeVkbBmlhLKxU9ykgm3U1t9OuaP1FKdgXm/A5172Xn4VhN5OhU1jGFVpyRnaZLWo1ROkrVegB1a8giqYEmgQx1dn4prYeclDFnNp+0YCt0nUpInQYc86fRiYi+F+S4BSluw4hia5hHO8XGWODAvhHZwu4T4c9LQcyLW3E9QW3ypmPgB7PnrBZBnQu40kpa1xPmlJG4fZMTcdAshRZJAYWpFelTYTizwIzyIzT6Z570SzqwkRspzW7WFTzdcR93dHX9Eyi8Jlm4jepAAIIG/+ApEQC+My4zaWW5yz+SqUjf1D5BIBx/XbXapzr+9Ayt1NOe/+jEIgHhN189/DmpwhJq8pPi2f5/ujakYJc7reECdnPEXqA7SW9zEbUEn/HY5DMqzkKJuzrzNpsNpjLDiNsFzajPH02T7mMhJEyQwP8kMc3Oljbtarq73g5PVcy2wHs8YeoxyPqP5GcVc+u+Y7+Q3GfABAYeJfU+bfV/I6uGO3NsrJn5C65RoKooJn/hfuOx/ab39RriwXW3Fi+pYHew6NMyM1vsDApm+FhgRa1/9s+iTFzLReArmm4S/I7oMoGzKnlwPL65YPgOqTzOg9b3jUDPXlTtAwCpTh3m7sre0mdsPfoYrhr7FjdXHuNfZwrojtRjCMCMYhp+tn4vAWPtb1I/o+G5tfl2pTWKv++SQH2UE1oeV3DRZeink2dtU+b0fcfauT9WV3XxvwqV+gcfiP0HhbdYd/qHi6QOs8TWhz8CqY2UM5sDd2SGFXjOYz3dc6smL6N5TD5/unrmNJ3MHBRoj3DhnAlpFh+ZPTrJl3h/J9NVBw4RZCFCeflDsU1izRGv+6FqYk7VER41MIHe1sJla8p6mNU0YhoSyorVgmiAUosQSlmhKVnKaWmYhntULQY7RJBAoFJUimCZfLWLVIrqthCV2kXVehZPzscKCUdqinYTlg9ImMbyxkxk/z7TlkZACK0PoZwnTjZBqxg5acOJ2bH8hjjVPspTBD6qY79cz/HKDYbURAGTyssASrubjKTmd1BQOpKMaibeCqP0MkrkX48//GHHb+QzlTuXl+Ej+VFhAv7NKcnkyVmoRbqaD2JWiJeovkTyLLqdNCqxf+hKsJRpqMdDZhpVfg9uwnlrbx4hbxMT86ernaKzcankW63Dzx+M4yyC7APLij9tKXNH6FYZxpndgTb0OM69g0+yBAAknh3GlzVaPSUBpGOrvyV/aDus/gsAOPiKv4AcS/s+oGKWJinWvwWwhmXiWA9o2E+B9UIuJWfiPqZdp2D4Cv/wNfEMx6i8FDlWdjzwDBxTannkG9H1XBGRVVxaU03thxXrqltuEH/IGrp+6C5Zr9odUR0phthXvXjRUF7r6B5Q+JITq+wGF5XfRtnMJ1uFjOO2d+ZgdgWsCafq8r7w/F2O9a9B4ofqRDLFIxyd1Q4u/xeqkb3YjF9sjApYqZ3magC2itKdNdgVmb7v+tw9lJW5Kf4QG60oua7yR+45+h/q7+csU415+IvMvhyt/s56FX4UPapxO8eIETUcj0RpNgMa603mTS/bM4cStvQQHLQlpBOcA16po/fMdMdelJATGe5Hy+GN/gs0fZ+KmR0B5C+NpmW8LemXyOoynkP9UzPmtRYzncMUJM/Qu1Zwc+M7BNkwicetBn6FJl/WzYv6uW+URaZxJLYDmddUpWiAp55f8aYxHcOnwD5XL+CS8rF2h2c1scxdgknv1rcSG/SRzXqJv/zcxL4Hd8VwzZvuvu7pD9U/BzK27/C754BA9Vginw67j9lL/c2XNF1PIrqyvifHgkNhRgacfFwhcIBlogMeEuU1uhNkSo7JX8eu7ONV9eOUR3OKkXPgRnJKsWEnjFfZizRwSOBwE3ye2WwmlNC2uRadXoyMucoS8mtXhLNd4Nuvsg3zeH+GscCfV6dfJOx2UGk/gzfQC3kqaOBCmqNoZ8FtxUwuw8sdAy+nEzUcQNS+HJpX8QoJsVpa8SJkClTBS/RaBRQdBqovEnceM1c57SZq3/z9E/QmAVNWZ949/7r21d/VWvbM0WwMKqDQu4IIbGgUXNBGMwSRiksE4o04G8iaYGE0ykSyQmcjE6JiRJCMxkSRKNKCJuOGGC6ACKjRbs3TT9N7V1bXX//tc3vf/0z7cqnvPPcuzfJ/lnHvLidATrqU7cga91RfSG72AIfdsdqVGscVt4h+luOgS4QgR0k41AW8M4dBkyf0k8qF6Ck6eQr4TN9ijPtRPAopKhFJxpug8WvPOIhQj745R36dTiEqYIx4E0qJFCLxqiMT1fRSB4DgCgTE4xTKETGpoCKeUARxcRt0GsVo4Lre74znaikG2ZGJckZlJZ8vDbDjrQ7AkYKuUP34mO8qvwBQAxX1t0xVsSqDNIpCUIuROwi1vgAQfUzAxGJ1eI8NtLwBNiL7DGve/iOnfkfz1jgCTVEZLQa/W8TQVS5TFz9BA1YDa9r0KOxcehS80tlSparcfbcT5VMjp/De3TnqdbdU3YT+FFWoo8UBdD6+dcUS19Hfw+/ChgGn/c9gTcoR1bkYTXK/jCRXRiFIOf6/AwR+AEpC2iWiyq4GqX//hG82VHpnxkf3Ybw8a8psFN/d4yfGV+HmPijmsnbSRbYsP47+wQ4qs1kWPJXDjadi7/ZBH45T+TZncS0go+85W1RBt1hyrRvLE21XtLGxKktzlYoprORYst5JuV0VITNbBPv5JRB2QZ6bcxwMRzTV+hJXhXjp3B7AXnjyoc8ixQ6xbu6dK3pPuc9VF1RVQPweuEt8Ujth7DdcdrmAVM2kW+C3afyv85he88+9Ah8q+t5l2ch3zFEqZoof6FKNYslVeU8snX2D3lYdYHe0maWHj7FfYoESSrRJ1Bsfi7zOQPC4eHsX0o+OZc7SZxakmHs1UsfXRqDRf7U9S0d9Lkt1rhE2TNMbPVFdSCDZISIN4vSeUzHodd1BJluRWgul9ctmPQ0ZAlGqD4YMEB17FnhEoRVxGS3ZPMxAIhkiEPeZEoDU0QkOunYkjH1PR8x5h3eMEHXJy4z9xx/NOtopPR6L0FEJkPVOcuJSxGS9yLoX4pbiJMynFxpIvhck7YRwvSMkr4gQ8KZrmERlPqWwGbuh0fa+hx3HZUSjxaj4m9lbTrXzKiBvAK+UJaz2+P9fDieAI+UiaJpUyL4njyGoGhICFKly3EYINlJxhgZ30qauHXGcIiyKKoQyFUr0UvxwH6Ud2ECeLvIYEpfIxEK6Eki7nXApOmb7XQUTnIy148Wm4VfIIymspxuoplJ9GIT4HF1O+Q2pMHgFvwV2D63igrIcXe/+Vxmcn4QtFx29I1n9eqBLDtrw+OLweCilWpxPqMOcfswIHUvvB3msfEVerVT6BP2+Dx6RsayR74QB8XfJnr+rWVcZW6N+5S9hW+yU4U17Fgt+SPFduQLnMplxUS8L5wGKA0PgFEUb1T+ZY2P1fzKtPQVHf/wzrX6lgzgvNbN0XJVO1j/vbPsPck78SUPWC3E4fOGoFcu9Ke7bongMdp9oS3bl5JfbKLYt77VFY5CWsPHQzS71ONtTcgVlqp/tc/GcHBASNh1Zisa5l1xtLg1gM3XJcANP1FHd1fR97Om9x5jT2XH4QLlJf3QIeJ0h79bXcwOXMi2rcktneTz2QHrMLcOGZUceZ/c44nim9wF2z+tkUl7sjYNocnoMz9J8wZjHYfoOzVF8GHtGWEykaiz2EKZ3KhyQhO+Bw69MSonGqJ5xD02apPosPpsTbpv6RDaFzedQ9QxYoxKLmIeKOCGkA2y9E+kyM84RZ3L6LLdcIRBUWmpu/tKjv5dfCNK0ChdRo+jD2OnFbMTHgnZE9n8WDTdg2ZfMCTDZCwRI7smGaq3Msr+/D3j1gyU80FayP1RrXchUZuZdErmv+AyqkYE79BeSrW0AkcgfepzSwGZIKvzIHcTAlrZCVDFOQQAWKHsXhPMV8moQ7QH1+EEf0yZZcgvIgm6Vc/UMfEBppIz20j5ITIlR2BttDNRzIlSgqSVilVmudEcL5TvWzF4bUT/YEmWIvDIdxU4co9P6dQN+bBHs6iPYkScj7TcijyLkZgl49TmASfYFqTnguKYFQNu+QzI1Qk01TlTlJVekwUW8fMyP9XFTMcZH6necgBekAABAASURBVJEZYrqbFzAcgVIfpRH1nT1IQF5LIDcIvYBE1jnu4IhGTqqAk28Db4hAoIKi4xJWmFHwHNJmKBRu4E7A8aooBGsgOJnBWDUnA80Mxc+H+ssh0UoxJtCKTsJT3s5FVo3TZomx6iys8uG3uf8jQfOmx3hTcs3/vASBSuKHfwQH7sOvv+1u8GK0BtLcmp2qmzi17DeUw1daCTj7dVpfr1ZTuGCx8L9cpnP6fvM3BQpfhcS/we0ND/vWt73icrKV57MhF1cl/Ulx9iRuZk3wYpKVl9BbdSW06OZxp2GPHW/5cww/p3CJ2rHnDqbrOLFAVsyk5irMYieGd8LHCjRb14BCB2bqns/OgUt+DGetgOvk/ZSfje2YS0pg/Ez90YdhSCsKKrb8h5iwsDyJvXfAlrcIN7Op/wE27T8Hft6KZW05/hiY8ux/mMb3zpAS5LA4f/0cAY3a57WPaN55IU8odl4ZUYOzNb+9KkoC8xmYXpfFT1gK+/jlTTy0rZrQuimQOc530lK2fnh0zEOa4FWq3Azf+DHrv9hB77VtWDi0oxDBvBJmQouUbd41AucZsh51gKZMm47CsBY3h+2NSJYc7FXud4X6ecrbhrn+qiEhFMMsH1TUt3Q7lg/qjZ+LJQMN8LO6z3Z44lViG37WJv4VWzGxLeFXB4Z5oryT2aUT9Mam+7JhT0Q2BvPUOEWeV8J2dfQkj8dO8IA8tNZLMzROyuMDwTz1F4SXroVvdWdwJVuBpkUQrxd9U5RSx0Djkb8LroAhMpNgxQy8hEIz8dXJj5VBUhtlA3KZB3HzHiNEOe5kYKSHcFYGTgoWURLRCU2UYo5VvUbMzZ4UKjE9XGRyaJhwbi/5/jehXwIsj6OY2Qqpt3BSH8kL+VSfd6u8IUB6CW/kE8Ij/RTZp74z5JSDOFYI0ithr/aCTPeKzAgkqS8dJao2BzufYuTw41R0vch5PZ/wGW+QmdXD1GU18ZETFPLtDA2rb/VHRlo/MgJ9YRgMEkgNK26PE+yXImUOaaKGBnVkvCQhd4C80CHpSPbdBgiNIRgroxQJyTOoYo9o/3G+gmPuNLJlF0JUHo1bQ9CLgMbpIitDysyJ2m1WkWeJLfOJ9v4PaXTr3LOrYNtv4Fn5q0cGxPzb2Mh4NmTLWT9YgYUN/s68K0UkRxO6Xg2dBsyCMglll26xhBhpnVsgJZ4oAbpBnxVfPyB31bLP9yoxZi8Nvf2TRgwM2s/8B9MPj8d2FY4bnHAqKRbQfcE6fCEs0/3VKkeht8fj8aZO7DcMQ29IceQa86Ym8sebYIzGkutmx4T/gDM30nba79la/QXW1S1n6xi5/MFa4oNv+p4Pb8kkfarBHldpX425+IxDLl0YA4jbMxPxPQFZFuy5fuPFXo1hIAVPypwH9Xn6k6wI92HLdz5dpkpxG3ReQBD/6DrmHf8Bm2ok0HbO0/kCLA/3kjh0v2gM7/wDDv0cfqWh8P3lPBHr4ImzO7HdeOubBU4znqS39iameRlClHyAMAu+rO0GSoX7/Sz/i2UHWV76APuln5XlvSBS2DKieS5Wd+nQBmyX5XwOg5J9oe2XYMuuxsP2RQdI3r6PzvBUZqqPRzOVzD75P1j8HnJKWl0JsKH+31jFzFNhSn6AlcNPsig0xBK1y0c3kTj+CMsGfsMm9zU6js7F5nB9MOnfe0X7GB7or+Eu0cjGH68S2syB1usylGre5D/T8pgGRNSADMH4OyBYT6nYRT4QhbKzoeYslQnkynQMX0QxPIbeCkcJQfEoNYaefANxucpRBkiXqnXPZMJRCWOZLESklnwwRSAWZmKmxDyvh1luP6c7bYSG95HJligqEUdpBIYOE04PkQoeIJ9JyZtoBCeBPafrpMXrrudwuzYQPLIFMrsJOe2Md4cZnwvQks/Sqn4m5PrI9z0Dfesp6/sr0YFtFPuep5R5Uu0/T8XJY2RTb+j+E3jdLxPvfotczwGtdvVQSuXIBTLqU2OSrhaTUp7eOPkcKBGjf6bgVs5kJNrISL6SkVyUoUIJvAL5dB9oDK4XpYDDxyNx3gg4bA8U6cs3EXQCOOm3NIbXcHn6FkhcpQb1l1S5Tm7CbPloY2LcvFbf56k0qZhFj+lYDjvGPoDttjPLuah8CBO4FaHrlFmcgm1fpV73f/5OEG/RgOtlfRDtuED3H1ZDQniq1c+or/mKPS+Q4ongLvaF32ThpCT281S+lWoYZnVGTNRtBjb+PfWLeFyW9KHrujRueG3+EXom7Gfpdin67yU8O6VE32xn+GUY/Ltu3NuOCXerkNV2+LUUu9lTDLHU62TuXo3z5Us1oS/DL76teqovZdG/sj5nYg9FPV7bqf5OYNbb9wgGBILmJXzmNlhai+9iC7hJ6S4vCG6QRPYoidRu7s/9AyxmjuvaJxpb7ydsHXUf30nrvkqdOwh3XdHPUucAPLee3Z1gP2H2I8nEdn0mBtOGtmCvFn/mxFew/QCPliZhtJ91YhzTh8axq/wQC/v/F36tca0RoJ14CsziZY4zf/h5xdzq6CL1pb9HP67k9g4JcqgOzKJaPYEjb3TA0PsggG0eeIH4sf/CHiaqkVUxxTbrHy8mWZVOYBuwFhX3cle4n86SBOnE9cwILaPcmH3i92Bh1mtCr/7XwcZSfRkPZhKsSVcz/e3xtNTmsDdE7RMPVit/sFuJRcSi7RH1LzDB6NuxAX45H0JyY1t/Ti4+g4CFhY2fAXmD6dgsimVTyIVGsVPCv9ut5vXKGLuLRQ5EiiQ8qAvnaMr1c9QtYzgmFEfFqZd7nSaSbadC3qvnVBJBPCtGUdYPgk24ZfIw4s2Ah5c8SbTQSDAusKm/TAA1m2KF2vGyFLRWn+1+Bbd3KwxsxZV8VRX3Mybcz7jICKOC3VSW2ggM9hIczuKlNah8GFdKar9FUMofopD7iGDmsEBYnkX/cXkZ4EjnyUlts56u6Z50AeEIBT/MGVQOQGMtH02+vo6P0g1sHchzQPOOREsk3JOi+dsEet8nMvwhhf43aMgXqJE3kAK65Rll3Cj224DZZDfZoQO42FyPP40oAVeuhIZFEJLGp3XL6b+Gy1aAZAgTonmCahdaR97DrK4p6VPp38AfZrB68JckJDDxQp8s2WqwF3uk1avpr3SeIX2OqdSq7OoAxfSWMNqYjnN1cBg/wy4hnCbizvbSTEu9TZwi2ZLjW9NM3xdhcBu2PGkv+bwrt5VS473MTf6dxHuyDE/leO55VXkNzpOnc6gfKqwvm1+z5jD4vp/o2kojy7Kvs4cq2uUNZK+WtfkbdJkTtB3Q8OnWMdVGMjKZeYER3/qbUmT6bxezJdj2fEBR9BlzJ3ykuoekvxoaj+XgyC80l1WQ1wCyYkjbC/BH1bGxxGuxBOPuQgjkCDEG1g5UsdUZC/Uag5r8F0UWc23MusUfy9B2WvbfDW6MuQPPcMdQAxs3x+FPMF/Aae2hOhjIijd+/wqfNsfm0VlxGQ9Eeph7xggWJthGH2v2Vm8BjFvBxpA6qxBPz9BZm5N5g/vvA3lx9t5HWw61ZCcGEkAWBwvRbi20YiHOa2xidl2a3W0hbAOQv05uno2No0+h4+ivcXvlt32PLfuiAxKrzpLH1vhRHjx4A5ZbaFbysTRXqJ1uZ5WjSTQsht/dJxrq/oeugcgYgjMFahUSwPILOO6dwb7CeNpKdRwuxBjJBbHnUA6PFPg4XyI5AL05j0AmTNoy8Y5LKVCAQlIGKa8iDdOSLU6abs1nSCwrFkq6DkECeMFq9SmADEVx3ZTyCeJVrIWcwtO++GxSoWaKxSxe6gCBpBR3sE0ycQCSxyE9QKUUrkHjKB8ZgiHJOYMQCKpNTT46Xro1BtepxTEZyI3ga3dGCiKwQUNzgw6OjTcv66mYn7RGNRxG6RRcT01pXMVYE8maFnaT4DklBTdkK3gzHSAZClMIqr+MBLLnXQrpbbSMHGZaoIdEXvKYH8JzhnHyw4QyvcqLHMQlCLylIsJhS0MDkmQxg6ZrsUc9e0fdAZOkQM23QUIIPPUe6JfyVT/CUyWZWLunVvcrWbSjXFB+8mkwRdcpEvpHp2jWUcJOpY6WeRc/LCNvmeJHyk8we+gfUKO2K+fQpjjKhGtPbA6NboFHd1Vi7u+M2sdh1FfBthtbH3+5CXZJ0UZEvGAtvcqjbJQuL38RfvA7mC655mL1Z/PyYrQ13cnG2BWYEBOdRIesV3N2P6GPvwKXSf+ugLZu/CVLUrqvcQnmMvcoN7BHzOodfRcrGn5O+/gfg5Yc/V8/UjUkl3zrcq5VG1s1lD9+QQq/XsVWFMKjFIKcJjMv5guc+Fs3T+WeYqiqjdZQBhTCLqsYkIU3pIRBnaoMazgyMgunwAcyDrz6MJTPwsZs4Le76hArr5VbH9F4lfW2EImCBmx0trm+oX9OrPfn2aglubuSf+SR6AksafmI+y7Gg7ZCSNY7yqPZSr7vXQhn/QrcGHsSN+OvulgOZd+/+fsA4u+fL2SSAn6wgCWhQSxf8MTAj33At+nvLoZITCxgoYX/MtFanQ2qqL01xcksDQ3QUXGAZQsGODz+IDtk8ZtzGmxGCmMJ47zGa/yMNLPy5P3w7nkwE9Bpii8x9K1rlG4aDxPuoj/QwD63jI8I8WEpyMdSrAEvSH/BIaVYOutVykJWcqQYpKsUoiMWp0FCH099AJm3KBQPknc8ik41fQWX406abgQajglkEregTvMZXY9RCFeQC0dR9g88GAlXkvWq9DGCm8lBOo2b1zgDAxTcQdFbypyXkmUOUkx/RHHkY9U5RL5iPJnETPL1F1FquJBi9TmgJCTBcXgCgpzolGcE+1ky1J9bFqAYLFIaKYGaG+kqMNytzyeDQjZXoU6v2u4jK2BIa6wfyff6c6mSvyTLOV7U+CKqVzpJScAUNDoX89QGStR6YdxAJV2BKgajzVAjo1l1Jq7+l/QDYRVjijGkSlIt121DrhxTRiwLb0uBtddqUHJ5On4DyY80oBfwrcO0FdhLIZtPPAamkBJOpi8GA4KbJfxSDj4nRThfgtai4wT11d0udzKACfDtIXkdsdNZW2zhqch+pntZ7hhpUCVoPC3Pup4Kdn8c8hXYNuz4yjDNJE1VzB2f/jsS8+Dayfquv+8t0T/XNZG9WYhw5Q7aKq+i5egqFvY8yrzkC7TL9ZuX0/htrrs1H+kF1WC/Hlwo6l5r+p3ltBcD/DUXZ2XXvdyRqvet38ZcGX5sP/wJBFXRwFGeiySJP+tURxJ+9ITaeE5oYNueXRFBoQ6m4zN1XtZ6xUgdpjCJlgK2cy7UsQ7U78K5ML4Kxmoe134dzvqG6neodEkBP71PH/DzIhaKlP5pLy/ubaHx8PcgIoYGdVkGE7Pm5Wez8MnRp/iz/W6m9f0FSwC2heR2SNa37YgIAD3/nIUVWyy7H25i4fBottYoHJKgdM74GyipySdCxVmvaFD3sLsQ5kFPkxTdbIPV2uBczOvrPeIQt6ixAAAQAElEQVSxXjxKCLBJaBKTNYiBbpanNzO357c09v0NA/vmoa20nFxPe1DjjbVguwPpUT/2clWFC+32YJZ0i53QtgfIQHlGnsBjmliwSom/Brq9IgdLJfbkHD5147yNw5FcmL2yftlihGNxlzQ5cl6GmJS/MTOAOyDAKfZIgfPkg+WysHVyv0NEgyHCIQ83Ih7pPAKXkpOg6DVQ1BGBTKEkS17oJVTopLJ0nGhewJWRZ5ctCVAcCh6qXw1ODeRTMPIBxeRWKfCHkO2QT1FPMDQZN34WRSlcseo0SmVC+HA9JfXraUWgVCxQREruqBQcXHVZ7HLIH5NMdhTo6S4w2CHCHHVEMwh0b6es93VOc9MU1OexYpFDwTJy4i0DXeq3R3NE4wmQJ0WZvJ9Jnke1G6Yn79ARGEW+ai6F8rm4vkL1qXKtihHqTVnwt5aDFOu1wgZfCVaFF0CfGNEu137C/b4wkB9gfeMP2NDyR6i/Uai9SdoqzdOEfK+i8iI4oTaVFMMLwsR/VxsvgynD9B/DnCdpPfYjEkLMx3NKlBx7mLv+3gCyNPeX3mGZLMdOCVzntgAIZygHy0rz7FQIy7JqAshZoVOo/Yas2OVXsfBr8F9Xq88lEkJdNwWmlKNlWBVtXG/+AJS48YFKya8d0XOgUvUXSjHOvpG5d0vBJur7eJWWq/z8gyUokRI/1f8DzJ222NU2DNGjmP7AfWAba7ZqDC58T92eJjm4tkX3GzNmap6hOp+WXKJzZ4o+8p4stt7aGSXhFDnPS3NDxb1w5Rq4U9dXqhG1JRkGgQmXiTH2CvBZf4JQLY+MOcHmsmOw6xa6HhQ6/Gm93BZ5CV/S/TN0f91pYG8fnjULH4ynraA9cSO98mRWpxM8WCaFHnOKlraT0kKuG4ZH4Qx9BXsY6OKXx7IgM40rhlWpWSB+7a8lSAO01ywmqTaaRs7DifySO55u4O5n6mkfCDJvfIpS9OfMPiLZMEMhAKJChP3061LidmTCWZj8K/4Gpo7f0PzeDHwQr5AVior2EzVueR3NRY2t/nJYuoaWVRq/cIKLURsvkR/uIiQ5uqSySpYzTFcqwOGRENlClqJXIl3M058bxstkqAwUOUvAMF2fyYk3+QoIn0kgOImAlNxxClQX8kzxwoyWfMRk/QrBBrKhsRpXM4FII0EnRDCdxCkOQ+owwb73CPfJWPS/o/EcoRSAQlmFxjKWoDuWEHFsxYHe7QROvoqrI0Oae9/7uMljuAozPK8cx6vCcapBfTpSXC+5m8CIFDavUxlZiR59OO7gdYYI9MSxUw4BjQmKmSClozoeeZuyE09wfmCAM8o8KkcyRB3vFJBJUUqhcVB3FulwC6ViN2UConHFpOacUhtDZLR0milVUQzU49Ir7ZoNvhWRZ4kVefb8SRZM6PxM/i+sjOjkFjFTwtsZnYEpP7J+S4I9LMooA9b1NHvcUZhbjxsUIMhT0L14anfbpciHB7OGFkIEKvGTVP/PrR1pg1512HQbJPVxVQe8uoAlQxswq8W5kocvDPLQxC4sEcd5P1T//djvBWB03Kc+3lVx1O9NvyX823ew3/wzN8tWC7bSiI0VLwZj1bdyAViYE6yltfcPcI68ksk/x2JiJjSD0aJMShSdRJNb4LX+laBYlsTlLM29w0NZCfJJAZa1ozpU6p4L1Lf+FPrRkgDxGpo0JkuEHX8BchJsMY6PpawCJl3ROWh7M4gl5uy7s+vfpIRPsGXy7+GmSpAXwDm3QbfulZDadmtL3C3rfZi4WYqx91D/Dd35OSnp1K9h4YFPEwPc6zey5bSNbJ34GNnR/8ThYoAn5LY/Ej6IZfZLFT/HPK912Urm/LGZ5HsuiBRI1m3cm98sU730qaVHG+/A2zT3PCUAcNSh/nIqU1Qkr/GKIj+KaowGhuY5Gl32/wZsNcWWFM0QFFKahyx9RILZsx9/V6XyJ3umPqlxn0HnuB/gbJ+P88m5XDHmWZI114N5COPnwNm/hi/uYm86x391D1MtS7a0torRkajoXCThRQgFPeL5POXBIjMVg08N5pheGKShqExq8Ri5shpKodMIBscSkNKR6SFCH1XZLmIj/bi+BfYolfL6PAjFHshrTrkOimkp8cBOvN5XKXS9SrF/J8grcOIRvDLJVtkYiMbA64ec3JbBbTgCi5I8PUbkZeY+hoLak3yWnLjaD0FGgp5sozT4tjzqd3EyKaS/4ADD4sWgSimjdnMkKqCszCFWhexQkeFByCssKLa/QWhgEzeGOrgtMMIZxSy9Cscy9eeTTVxCNjSeoOuRy2U13iwl15VNCeGEI4QDZeSyju8RudiSWZ1WASwJZAqgMSClY0AfXpTr+Ue5hL+cSq8MPf/TQeNOWXYxz0fwnhdkbW4CL8a05GsQk+IctHueg1W6Jp7zF7UzXmWc+pAwWV7BXCMOrYKKOSSrrgBL0u3/Lpx7I4l/Vt2pS8jWXM2p3XjwePgAd/X+5ynL8fZ9JCtlTo0xl0lAvvwQ3LQE0ofZE7+YpFeNhS22cWlfMcjcDlnh1VfCjx8m85+a1BNi7KaXMNCx5TSCstDm3Qx/jI/YBfXvBLG42vbOJ0f/C6syDdxQnMvWcCt+IlKWmIbFGth22CwB6ZVGfB7qBR72YsxZG+UNfekfJFv+g80XSvNnvXIKEKZJodX2/flXSIyyjtSXZGDjiTg+nUQ2fz+AvVRj6g/xl15bbqRNWW/zhibnrmBx+QosQ782Ildn4kp8MN2h0KvjN+wov4L1hUZudy7F6lsJHfw+c58RSOk6m1qZ/5YEVkLaWfJIyBLSpTHYn+Sa6frgwbzzU8obdLE2U00WB8Q32+D1SKyLrfEj2OPMNEDLjTnuDfcyu1eKbDw0wDPgN+s/QW1NO4N2uZn+/QopqZUrP/pysBemKFk6Lf0hd4Rv8fml2pCSKLh5LDfhy5cZjPiZrMnW85DG8vBwiIe6U9R7Ll9vijAqlONQoZyOZIh2jbOBEE3xIpPT8pAyO+SRbyXvdOCWuRQ8TUxTIZ8hlxmg6A6SNeOTH1HXOVx997QWz5Bc98Fd5Eb2k852UtCRzF7ReS9u/hCFQh+EwhCuo+jUQuRMSsHRZJwAahjSGYp+k+pMoUo+Vk9WLn8+NpFisEEgo/OZwzD0qpYI/0hp5CTFokMp4lGMQtELUQqUsIf+SnUZGka7xON5hFhQkUe6K8CrxB3woO9prhjcyoqaFPPCGToG+ukrn0CwbDKhZJLAwB5iIyc0rm5CxT6ChX6awjnGh0aoyh6lzDuC6792q0mCae/my3RgjEXzYmmTCKM/yfgf1wmYJOOE9d3Q/OAPWBC5nTa5lsxYAxJqBl6H5EcgHKAb/7/nFC4S1EfxgwMChJNPY26kv+PO1QV5FL6b3iGLYev2plhDqr9rPaGTf8F/G23ZIL7HIYEhlYIJpxHPqkG5jAj1Fkc0dgnXqskvMa3zl+xQ2BCn5PdjVo+DD9P7ARw6AuGQ2jYwsvkJqGxvfmfs/yr1o1+l4z91PaLSo3nIas87+bDf1xCunJgyLF73Qa58Fv5KyS2VMKD6mjr2LICwERk4BCa94Qn0Ssn8DTpKyjHutP9vHsFaek96+B6S+IMcA2ka6P5wz2SaCgvA5nfuYmnZj7FM/KauZWrPZcPBcn8sOwoRehu/os5h2Kx323pau/8X88os3t6Wj3BX+nl872OieGm8tbkZT2TRl5U+wTyq+NLiqXFoiTYRKJA5fZ9PQ1PC7eWHCb2nC3+7FAvTE0d/joU/ifwJSg07tTpzgpUZgZ0pSUC0UOKU+kUS1mYYvwJkVJrlgva65fgyYh5A05ehaTG4MbaEZ7E6epJHe3SvWNt6egZbAl7uKYs9rIFaKJFux1YjZsvKof8+yhRwtF5eHXC4vbqawWCGTLDEmdkAk7wSY90sYQtlU58S6N9BQGtoXrJKy3/tMLgFdC6YO4abc/Cio8lG5UZmM7LwO3HkyWa6N5If2onVCRUOivNDUMiIjmm8ESl3qZJCXF5w5ZkEw2OhqLkV+nBLRbJeGcSqCUUdcl4eqhoIuDMIVZ3NUKmOLgXpmdAwIKanO/CGBnFKIkUxI4UO4Q4GcaWcTnWRfAM4kwMwqUhoVJ58Gil8kUgmRMEbIF83RCkppDn5NnWDf+fswDGmqO/+YYekF6MQlLA7PaCEJINvUhx+l4nuCaakegin2skGBrUMqL4bXQ1UbSN6o6U0TNHHKokTlJbsUawoY3l0EMZOVKU7b8Tevd82TtZJX28YHs2e6s+KCCkR93146mnWPQPfexrWCThOq1Wli1Wu1ocBHfVnzDTlwBPTBRrTDn8LPv0FzIzB87Jk1n+fKor5psz+vnbFMH7uYJS8iGpZkA8XYi8uWTP5eR8kFgQ/T7PmsVE+8a2pRszy+S+wsLqvQUJ8GlOhNl2VhIr9Wax8/DEaD60UFdS3gKHJxhrXxZi+d8kcN90GAqkHg+0sDQ2yXERG7jjyXEiJYLs0KRlUblB9y2hndO9378Fep21K0iwXcNqxB0+1b7mPwyJMh+qIQfoXzEr+TZ/kINCoo2TJBwV93EIT/nsOpQjx984BKW3ckbKK1Oveq8D4ZgBGvp+yL+qGXpXhj2grxWh2jYj6boppr0GX58bL+m5zW3AP/sNLWk2J7/sXhkIvSMh0TSzqVTIvlPyQnopPWJ57jdBfpsBHQnPpTpvx5N2H4XdSYNvb0PsCTU4eyk7Hdl36+YZ35GkZUEdb8D2kwW3KkSwnMaAJyovYFpKLIRC4u+lRbE/HvM7VxI/8lHnVKRLnFUTjAXx+S+l9D8DoJM9u9qc3s/Tw10jiYODW5jSx8mSWGtfh36ujzAyPcFF1P1O9QwSS23CHt5IfeJ+8MyAFEC2UtMvL2qcG3yWbfF/KfAgKOf0l5DNIuM2gpI5QzHXhuQUCXlQEqZG1Hi3FrqEo1xpPylhZS7BqIk5EvCmFKOaTqidjpNUkMgfwigoDAhUQbibgiNjZGCPxieTDo8kH6ylRS6FYRcmVEEZrcSpryKurYrlDPpGlUFuCugilpgDuOAdpLLSU40k2AtJnXzfzWTxd0mhEDXWf208g9SE1IztpKR5kMn1U5IbkrWQ17hLJUlBzVSfZIIGRnOYufmZ0j7yaULFdgLNRTP6fW0QoeOdDld+pUSX42PURv38NbDfgZVIOLCyQBUeEvCPVwOahMna/FOL2VCM76pfB7u307oClZ8EXZugomW25TG2d9bVTnZpwd65nbvLvGpQLltnWWju/Vsjwnuq9m+KDP+v07yH/d30X41u9DDcMj2IGn6V91D34oUK5rG9YDHBjEvQ8ZsVUW59zbMjFxVB42/07y2Th/PDmBtX/DATqVUu3Uanjdb+CqIRUSqVv8IZQ7gN9Em2YoPr6SEH/KOnZVrfEH/8jIyKMLRmal3NMiqCsNVbf6rkx2Kf6J1R2/YL5A3/UJCR8cr8pO8O/HyVVMXfbQELVNqc8LwAAEABJREFUJAugnBLLYfozWfhnsAeYHomd8Onjew5GbwtPetRWrpvbBUIrz+zl8EUHse23tg3Y96YsVh4XxOgzLzmGGqfAU4Or4OUfgHknNm+jv3IZFtK01Swmaz8DJs8tKzqsrj/J7AVpFk5IssC5mqS5egZ0Z94I7RpsEUzoeFafR6t0vw261zw0adopWu4WTVqf9BUbSwSaR2BydFyTNCDa/21m9/2JbYEJtHoyZ+Kv752IjrbZyLyluz+oV98O9gYoYpOwn3zD6K08Qvukh3y63JGq596RWn4WOMya3hRNAZfbqyppLRynYmCnwEigk9lJqfddvNQByfUuyH6Al27DGTmi7yrF4xKITkKBHJQcFQEZRYKBaiXb5L1ElGiOzcKLX6TodphiWFWi46DiMtzqm3AjshReFa7TJxf+QwpDOwkOfYKXkQA4GQh5lAIu5Ao46U8FSO9Snnqb6vRO4gpPHGX68VpwIpfiVM3Dqb1ESn8xBbNADVKaUZfjjVMfE2aTaRxHvkr9h6EYLadUrg9hD6gEM6KBmObZSaD7JSIn/oDX8xcZix0ChxJu1VSCleOheipu2URK4VoI6NbsUdKWpOx6C5dqnZDHu0ZGOF+ERFTff9vO1++G3jT85zUw61adk+Vhv447v03IKdFapolOgmleliwOnHU5iTVfg/uu5bRVcnfNugkEfCXcoPtEa36njl78Ks1tXwcJHp+qwTAMylvIv6UmZkL9RRrjP6m+BNAeHrk8kOKZsmOKAau4o3gutrmFggZTGMAEyXYIbhWMXpwcyzzVtd2EFHVdlttP7ClZxjSN6/Mx+JI8iIul/JagCYoYZmmsTFN/X78TvvWkmCatlrXiE52TS9jy7ET8ZyDs+QcTaEvcSPj9JKnmz1076JwloTtTXyapzfom/DkPfwwT7sf3GKS8mBIU1KbtsvQ0lhP6bEp5Nvwo0k2p6k3mdv8a29yTPOKyryDI17KrAV/bZyTIk9dgG14sZFqXrWCuN4jlSDZU3CQCvg/mfqsPu9+8IX8MrwpQRYquneorqKKcjd0bp8SKkTrWjXsMo53RuEfhiu172HyiDH+1xYB279OgoTIA196v++Mq9r3+ch/glvXJYxOf/H0RV+3CfoDV3H4DO3/1pDAMk0X751fB0y/AE8uZfeCfyeL4OR4/aSkvbdnQU5Ti7/L4zE4STpGFg7IEWrW54fgo1jT9lDuqv8u4vgkkX3HpXeWxob1coUKMl0bgH/19VHgBYmXTYeQk6REhVrafoFxdp/8AhYF3Yegt7HXkUV0PDYvwg3sh9YHEqE0W+ZAspc5pajgNUJK76EopIi5UOZIHgQHTKAamQFggEBQRnBFKCqkKwwfIWVsDApRkF2SGUMPkAinygWF97iHS+yZuxwYp538T7Von5fw7FDog1KDoQQBTeT1O9SKCtV8gVHOTwot5lMovkTxcAZXzoXESJYGuI/FyzyjinF6kVFegEBik4Mj7SA1RGJb7N3wENyVGDwvx0x+QyfcL0sqU8GuiIPA6FBrHp14TQ+E6CJcTLkkhsz24xCS0s2D5v8EFi8GW6Y1G54+BirDmIEBEdVUTgvquc/dHethxPMyyiQOsjsp6vCHC7HqJ3rHfYs/EtSDmoQH7T7CZJfja3FOWxNrRZJCbyZ6XwF4hfV0T9ny+hRlHPlX7Gg6HEJFS2Ku9VvO2v4Zf4xTISnB8N9heGCo36w55ItO9jJ+wMuW363cUhCIhKWH9jSDr0VtxIT5STvgeRJqhT77wsxLc136DnzlPH9a81KklMB1N0JT/pIRVGMaebhita+apzJAgG9Hs+uuydudqjBd8j1szE7lbytR25j/YOlNIlhRzd+p4UrHQp3ec6q/6MrAVA8mXb7FT+9ndcojV152kNHUvtuvO38En97lZ6+Rzx4/4czULbzFxyx4pubpbFu7HAG+al9U3MIVdk64mOXsPGOCJrrYWf68spA8IX0QCLlCV7KKpM2Ut5wXS3D5iAwHLI9iz+eZlte0Osig4xPyGYXYb+HQrBAqrm0srRR8dn1eRTOpf0fVD9SdB03jth0/WF8fSS4T7w53YxqI9Y+/H9lugMM5PUlr/AhHG6O7nn2NZ532ESpqDrndOXM2WSvFKtLdVHz98qVRyNzKOR5pOsOKtOh59S2N4WveKPYzV0RXGFgM+jb4tT3RoqBNCccnTLZRCeQr24gunDOEcrmXcR/ZKL9tU2mHwCIUTn5A5uZ1S8jDF/gEKgx+TT/6d0vAzKhv1+R/kBz+g2HdUnfUoJMjguXLPi0nyWd0vd9/JHMEbOYGXyqPleFAcT6CCYnAqTnSW8guygKFyfF0Y3E9BeYvMiZfJn9yi5OTbFJz9OJE+fJ0yHVGYQKiOksCMYAgiDZrLZMLOOQKHqTApAs0FirUOhbIIjufi5XrJ59+XVhzHLepa1qGUzSl0SeO6Dq4jBrpjGHDq+agY5910GQfzteSCY/Gi9dKLMtRKTCjHqYGkdRSjhqWoJ4fBf1zX07kTKkWV11QSsyinSKKxwNLwAIkjP8FXdIFfIrXbR+bszM1wxY+xuNUngMIGLpRSyhtGusGODk1Qbe1P4VsM6dlxhVOfKmeR0a3YGrasrSXd2sLSxEKKZeprrpA1TsZn/I7aL7K7GOIiJYemCQTseYTdhbDq9UNR7XY9zZboRdi+fD5YDbu/De9I8R9VyGEAM0XSlBFyN68AAcrmis+C4lpMySs00IzGpyHzugansaBY3E/MGbjNFlKedRvfr7qb9W0VviJO3jeBiw9JOme/AqfV4u+t/0DzPCZFMtAxLyCmNq3P7HGmFY+z/MR3YPulYKGFZcabbvPH/kj0BAuL+zBgWHpyDT5QSUH2aH72Ayz2HkSL9R/XMp69mjt+9D/AgOnZVTx4/OuYSy2pwRKTTeZNGeg2NrEmcD62zdoUbW1fFWv/WuU/Qt2+U7Togg3ry9m8v8yfz6MVS+As9W30GNK4J3Mq2fiBPhdFXzuvlZDkpJ9iPyhS88kknPbpHC6qLVXprdS8bLVIn5m4Er66GEQWrphL55hv47w6HedPMzHwvOLYGNbmR/F1AdM9cvF9uVH41egUxBM1cFBlikqlipw4YnDri43YPFaGeyk/+CPYsACzqpHJP6UYGQOVo8nH63ECYUqSn9KQJtEj0DlRkjKO4I7sI1DaTzC/g2ByOxz/lML+EzgqgSOfEjj+Cs7xjer/dbAwbOBNGHyfUlJgazxUmzgIGKogoHHFq8WDmbjlNxIov41gpeQpfoHGEta6+zBOXl7JcBdut/o9+RbOsb/hHHmG7NA7StCJqOn9kD2EWziO66l+JEY+0gjuRWDP1oy9SvNpIV+ciBtUPyERJFtHwCvgunkQoBakoyWvGic+RbmKczWei8hFxjEcqhIwhSAogJAcOQaOTkR0KQgALGMqT4ImTcLKl9Xfv8DyJXCZDPfWF3VegKB/YZ7+DY9i2sj7JJwi9jt18qM0yBg0yyKFzuGuoSd8dLeNI21nvSJGCM0HO+QeqaiabwUE1sZEzhY3TTH0PeDCByckZFno+J4Y8tMfcP/IBvx98E+u94HGf1NRtht7Qs0SfZ25AF9JNdJa1AQUS64I9+GvMsjVJdPOvI8lFLKKVAK/xV/KFG95+R19361JWabdrE3Hb7CXVdxbL9CquQZ/nXqSBPacX5F/T3z/D9U1l95eRmKWVjFpdvy9xEUDZFyyBYe5o0fUAczKar4znsQHtnMEJGNuZMekR9kx6wN6L5AVMqspz8T2/5si+Ira0wHNd0oAdFQf047/DD8+tj6tvincid/TKEbfPVLPntpbMbAzr8e8AMzjGZEABTWvd5/CkmbY3AopmCgaT4I9Z72JbTpyTk6ht+QyvVyEblH9Eyrykjmso3SE30N2k4OvyF4Mf3yaBtffSdllqnOVGktcxeaWJ9nceK+/ZLd5oIy5Y0eIVxWxbP209IdYPmaPUwcWSmh8neNX0Xnxfja0/BF7OKh5lmh6CZgXsqxugLuP1bO7N4SFIv6zDXU3MF3AvuzqAeZ+XrT9SH0PqWicoXJZYw3DdkQuGdSAjd+vvkThvmtwJPCBs9dB3Tk4MVlOdxRK+JMWoOcGoTAYUS4A33oia671Pk04RSCd1qqB2tcaOx0aW2ce53iOgsAx/WEv2QOvU+p+Hjf1BsXMPkoFGRpX9V3ViZZB4lzsV4Zy1edCxSyokuepJe5S+ZmiwUTc+CjccJUsdQmGRnC6OqFjF26/BKzvTRh4S+c/UftqtxSBYAPpcAOZ+nEMjLmGoQmfJzDmakKJS3GrzqVQrbmVq3hS0qCMZKyJUE0LbsPFUHsd/WLWseBM9rh1DGo6Yxnk7GAPE0udWhFR36UBlJzARYTNS+7++D3IW5KnXI3ZTr3Fang6zG3WJDUeZAhpFoTXXkM2fia2HnxvpIfe8d/XBGfBzIcwi0XqE8w6GXNWyDXG3JtKNfIXtRNWOW8l2ZulNZd+ilP/PGtHr4X5d3Ke5mLJw4TAoEngySLV/fHXwZ6im6nPJkg63F08C7P6S0f+ziPlJ4ibEvYqnNAadHPHw8zdtwTMfVXCkTJlqHfeDWndOB5elvBkCnDBGH1PqfyvXHl5ChZnWzLRQo510c/gK++4lWyOX0fgX4I+P+kTAcpEmwP7Naa7Cb17LhaTMwHmhkd4rbSRzHn7MDfaXjC6ccxP4Yw/YRbSYuorkmOwp/e2TXuO3jH/xuZ8GaYkjL1HzNdY/vow/P0pMWEALGEoC0j52ZBQvN10G+vH/8YHvjvC/Uwb2kKIEpYoNCDcUiPPYeIPYbbA53W1ZY9tH5bXY57Lxy9ogBtZka6jsxQAKbxt292tNfXpU7IwSvVbVCzKEFZgn98He/JvT8XV+ADQoOuWM2nWUZ5G76Sf+Z6ehRvLBbqHGw9i4JL8rYuFH2sDc1ioGHha/7PYfgz6XqYxdwRb1Wl08jyU/Svmyag1Hox20+TmQUKK+ON7L+NWYF5Py+BLPFJ8EduPgfDYxtp6XgbzBltHZQQQGr8ThE7xRI15wZegbRVOVAyevAovJuWLnEtIyheSjgYjJbxwgWDQleCLFiNBctk0RU/9aymxqDZsua0wXKIosCkkg3h9EYLdEOop4qRG8OSFBXJx8rYK4DkUikkK4RooP5dixRmkozGGIyMUIhJkyYtX8yUp7PVQfb7qTCQTqSQTEpsj6ixSRSB1EDe5W5ZPXsCwDER6GN1M1ikn6UTZJtl9Y7iFT0qXk69cADXXQeXFZKpngyUMa+dTip9HIXompZj6iH2GwfBc2gLNfCCreiharbHCOC2HzsgcpXxIutf/KRnlDIr5HtGhEgI3wM336WiKp3Hxh2/D21tBwPTHPTohmTTBwfaF9/yd0Eefo7FnA0udA7qov8FtoCwvf9UA33jMt9q2ZXZjt4iQ6wZ7RPRzYpSqGrpPHhyP875cmFfh7l/VszjxY9GNPDwAABAASURBVEzhm0arwq0qF38NztwItiNu7q/pvHq/XKg7MJf3odAhWofklqhd2y78mvcK2CvLzUoOyXOwrHP/fmhPgdb6+bvaUzie3wf1MWi5CMIRTc1iSk/XBFjN7T9gYfd/Mbv7dywdVmWBlrmkC3pG037ep3CdFMvCwcg4UAoBTYn+ATqVOFs5vZfl4T7ay2b7ns/Knp9gS1yWrJs8OMFX+vVvVdB73KPzrwHst/Vso9KDJ+/jrvzbYvwnYrjGcbboI17wmDRBp+jQtcOrwHIXbgxLqi0JDbHc1URUfb5WGlbmXuT+whv+tRlZMb95BVymi9fPhf+b8ecsgYPms4kt7CmEeGbqcR6o66G1LKNxK3lkNDeA1UfKde9NKgobbJPQtCMCd/MkJtwIpmgxYM9vSAy+wer0H5k9uIksjgq+J4CMXu+wx12lD3XOga4NxD+5HZR72ehOxhKQc9PvSNCqsLcI2WPBloMIUaKxKU/8rCKr9ia0jj+N79OKD4C5kz4YNYalpCdhxzthLPm7PfI+24OS0ZyYMf5yWCxwtnn0vMwbA0MUImNh2nfJJyZDPoNnMjwSI+9lEaOg6JAvbidY6KSQP646AVx1EYhAqSZMXrTwdCITS2MraRQ196L+CYwmXzmeUlm1TlUikhIpnw5eA+qUcrdErDAoeRUfwylSFVOh6Rao/ZrKfAKy0oGKKIF4GPSXC4TIl0T8pMYwuJti6m+Q2kpopIe6bJFpoSyNTh9uqci+4lSGw6eTqppKl4CY+DwKddPJNV7LcMOtDMav4tPwGM3HZaY3zNXZvSxMHeGswjESWios9P6ZYu8jFHrXExgSypd6BABzBPszRMDRsu5ykzRN2Akdz0o2u+FmGRKuAZbKD1QVfYI+uQ1yufnHhSQO3gsfrodtKSzE/uMa1VB8+ECkh5UNvacE+MwgVEqJrn+HcY3P0v6yvkuv+KvqHoENvxG1J90JX1YHZwoMYqfRFlV/ynxvK7+Su0fqiIeKtP09yIL0ZLB43ItBpoPeyBS48B9gwi/EZZIEPiFh0Nh9RZUxQPMKqGnLM/ynvMPf7wDbs28MQEkp3voNtq/AH2O0xVcUc7FDkRJmpbO2M++6NWSnrIXPa8yyopQHeTx2AlPkhR/Po7lLbdiyYqASezbCvJS2fUHa39RcJQutYzKEri2xMtLL3QIMs6yPBmf7ysFnfgWaK7Vq21N5T8UENnMc/5n6HVfyeGETCw//C1hII28H0dj/LODrLXqsDIvWlmi84HvQIhpqHPFeJVTiomOfLGOolvsHfsXCjgfYXQixYyjM7X9qxDxA4uovpbJV5SB+fmdHeTvY1l5l6f19A67m0SzaWl3bun1YgqFkpgHaDcOjST7vioYQipW4vXge/vMWaZn0fjX68S9YGOjjibJO/I1XZaexqewY+yoO8bPISe4drqWzO3BqS7KANrvbwejnh0EKiey+R6JdzD4vDeKnxf6dnsYeEK0NmGx+wTqo0VxHfZWLumv4SfcIxVADgRYpnlsHScgnsxRHHJCFJzlCYFCTTh/FzY6AaEhI8y8DV8261fpc7RKuLBCwzwnNr3ICpfKxOFqiDIWmEwhOJmSKGBxHHkf/a3yFLE7WU5hQpmRkOcPpIgWBDcGYeF2FF66nFBTqRsZBbCKBkM4HwuA54JXUTp5c+gRFKayT20ZVoZsxXh7P8/gIl9dKMT4t1NGTb6KfBL2FcbSJfv9IhfmvUIE9wyN0u524I6/jHvkNuRPflgz9J87xp/GOvkrp6DacEwfx+vvx0nFczH02NzTSDJ99RRwcBV+FpklQ9mVANKJyFij2pyoI5frc+iS905+COlFKiRGuEaqrfiIKls3nwxdoPraaB4ceg91f0gCkASawI/uxtWxOql0BHc+g9lTEN/9JsKI6M2ARUy0GvTjwBexlnRv2lpPsdOES8F1sW/KSohJuInHidyBBm1O6huSYb4jImkeFwOYrb2gSavt8aZXaR+VmWX97XfcXzoPEP+uahIlpOp6uwVuipXM9HFrF7mKYpUo6ZqKvsTz/FvZW3sXRr/mWiFEKMRK6R4wPPTsF/3Hdfpnsgz+AoARN7q79kMo4Nw8iD6fDkosH2dEf9hXgwfzLWNy7re4r2FZbP0wRkPnr6WPmwj9pvNPUvgyK0bzN9j+YQttejaee9seHBN5yLGsS32BD5BLiTpG5ARPiFO31t5EM1LOlUMmGCplz5Rs4Lj6Ipu11GnvFbMyTCElR8aD17AzTQ1mNXX1eAPOnDPNgtJvFw03M8VTfLOwBuYeii4HO5vOloaO+JnDQWPet5lcCwd3vhOBcuOuSfmzD1AoDI+vXgLNO3kOL2km3qwN8QLVnGlqTr7IhW86eou7dqUvCCWRXkOODPOFvCvT9R783byf09nRZshd98HxwXDeW97A8wlYa2aN8CAb+76qBUk6KnKIUf5V7vaM83DMseWiEs/9MPtosq1zEVb4GTZfBEnT3U+rXuPp1YiQA8uiIujjlsvTVGlNCaNCoz0363DhOQnMWBbXjKqdBUMITqIKoGJUPEcjlpUwlUk6EvnCCbLQeV0fPc6CUh7yBQ4CCK/5GJuPEp0s+puMEJ+OF5CWUTQaFEMFYKzi6NzeElz9AINNJfSlF1Mly2Cuy3QlwLF9GqRBj2PMYCgb4KBZgWyDK+4VqPgzU6Vyl5plhpHAQ58TH0PmKynNw7AO8zjSlAcASI/ISXMySmjtgCi6Fyp72CNiLH6UsnPsQTL5WCiYiFUXcszZyb+WdLHCvo2bvJNrO3kHWMv49L8DFf6JFc1iu6uwEPnoYBraBljYo6PvfxNlXbuH+t2t56ItdcIXOXaciOlIOrUPNoLiblp+wp+o6vjNSi21nfeBEDYhmK8f18kjlCdqLQe7NNZONjNMkurF4f030epIif3lvC+sTX+fRUT9mbbEFLv5UhNdsFWJxlhr5QozpV6rPmSqn/5BtN8pCXb4L3CCY4hYFQKf9ikUDTzL74L/iP7Ow/1vYcwNP9f+A+4/fifWHAJwDL4G88V5FKnZEQ8GW/QxIy04n0fUk2ycc5pGmEzyR+T2bGo+xKCArLYs8L5Dys/G7gq/BhwvFHAHPD+6DjCy+jeHc2KmEYSF1KhnnaHwxjVkHjrbDwXaa936V5X3/hb0rYafi0g4J74LsWTQrbo73v4jlBxa13Xxq/soPdLo1WAzeWXEZC3sf56FYF3OvGfEt8UwvzbKpA9i7CVdKeedrfMvC/WyKH8PfT2CexRTJQtVFtHoZ/HCvSwag8XI/6dpybs6/927zbDRMe5R7TfPjrEXopyXQzWN+wsbAWbQVbAKwoHA+q8ILWFLYQUcxcMrIvK8bFXLyiY4fgyU8MR5P1/eCZE/Kbc9AWNizuuf7PBQ6xFw6sRfH+O+suOqHol8HyDva4k1i3OAEerIZnusbhPgUAgs3441pJhCX4sccKIo0fSNSkAKI7PSUZLELFApFSm6OUlhVyiWTY8aRGz2WYq1QOToRk5ViQTQoCTS8AUaKkuXikBpzSGUj7CqUsdONcjwcoOiMUBFMEswfV6ZffMsM4QWqCETVrlz1klsH7nh5FJqkJQ4TF+MkFhCsFLgG6zWAgOaUhGw/FcUBGtwMZRqbV0pTo1IXGqRB4x0p5PiIPG1DAZ4XMOyQ7gwEW4jGZxMICMSyaqo/DyOiZQS8mjLydc1kK8+Q1pSJSQYCHwgh9t6NZdqzledDkyRORF837jGy54gzskKbA2f6FtlcyIVjkrISo1iQlDY0LD6lGOeqg8+oyANHuQb+8DT5B9+G7Tongr/4Ux33y1Kkn5djcIjEL0T8Bp07IR2TAGcbbmZF6WxMgC6SRfMFUMNA/F/1ToIQJZZo0quGEtw63Ajmco+5k/MkwOYZtIYymHItK2xnmSy4WQoEanxOfShxiSmnpsbnfszGxO1Y/Mnh1XD4E2iTBRl7D2blqDUU0z1HfgEmhBWz4ZDq7ZTQT1aMo7lQreuS528JB3hdn99SkcJySKHAn1VPX1s//TzLih9hIcv8rv88RaNnp5L4WIkO205rW2dtKfTp/fzLBt1gbxQ5kWLtWQexV6G1T/0t/nbbQCVcLatr9LV6kiV/nLrF9mG8mH/SV8wnYp1isghcfTkPpgWc9jCNvCObw+Sh8aJrPYdLATrrvuBb396Sh4VXzfJWeksuP4p0M3f4ZcyjmOZlsWVdH5TMeltSUi6/Pdvv0928MCXr7IlL8z56dL+55u1q3+RjxZE67t5Tz7jgHSz48Whsw1GP+jMPYaVAZmV6I+u9Vnp1zviLDB87EeCoTARrA9tFOUbCNKRzlXP8OVIYxt/j4MUwUOPQg/hLvcbfWa9AsBb7nYo7QgNYjmi04nH2PwSVk+Fzz8K4MVAXAhkdpBN0gXtcbD8hpg7qmNJ3Fc+RFVWowih5sI3ypNQ/XsK3rF7eBuQq/q/DqVC7NfIEq5o57tXQng8LS4LkZDCL2X681F4lD/dC5iA4ui+ijqOjKQVqFftHBDRVlMomUKiYQqFcIFMlWas8S3LXQK4UoWBAo5Wv8nw3s/RZPeHpGHELhIJFksUIxVSI4XyIrBOloPDjY83rvYgAJHI2xGLkwhlyUchXoLk3wSgpfuNc3LqrBQA6hwlYi9xgJ0jz8DZCaVnGhHIDfS+z9MMzCMkyJb1qzNLsSIdpzwXZ+HacHb8Ms+UPMUzAyQ/ATXK7r5bVnXMjKDt+6B3oEIAhmiO5vMIsr4jLyWfYkCvHBAeB3+rLTlIK/pWQEj6rM3/hxfhRVhdeYl7fel6sPgrSIYpgG38mv6aG35UrubuczsQNYuwc5mZ2sDLSy/byw+yQNZyTv4zbUw3MDw7j/w7hOM1F1gvLqmvN336j7objo3zreXfDf8BZUq7We7ClOSOHv7Sp+r2nPyFGCK1N+M3Ca6p0/FbCI6HUeJgGjz2gOwxUztBxl2hgY50/Cz68D5q+DGYpzarb8c1vSwB1b53GLVrrDp6TbG59FWx1grDOXPkPLPx5MP00zfvvZtpLmu8WtXPoMTDa3a46F9Wealt8Sxz5CbZqYC8VMaVZUfVN2PNlHv+gEt7QGGo0d9WzFY7OvgBzTjbTmmxmy4EY90d6SEoEVvUn2PBhOQmnQG/FhZjiz85LYNUV/yv0rpjNipZXWVurthPKF83ZxffrV+Fk5tMmj2xdTwWPR0/4PN38pzJ6P/DAbheN2vuCIDxd8261Lz+WCJwdSGOeyOZ8jHUHKsAATSLHLHV4h4rqT/ey0kTdWyVrqKnY8wYtbpYt8atoSrViSUTVxF8jF31t5cE5PpNVtd/1ZcHyCgZu31QosaVCBqpPjJGylq5S7DlKsl4OXkhaMaQ+eoM4feAOq5i8Djm4OZnKsJSl/HMEq26Skp5LUeDieuU4nsYcHIsXlxKVfZYBeVX7yibS7oUxEZlYLDBKABAsaA7Jo6LTcdyi0MV1wJXlCDRe4SK1AAAQAElEQVThhMcQLB+NUzFFZRbF2JnkQwKToPgtoMEJ4BaCeBpYMXOYcO4Yk5UIrBG9RwiScTwy+QzJ2DD5iiKTih7jgwVOdwsEQ1DKVzJQNgUCZxEoG0soESRQOx6qJazll+HEL5A3dA5u8vT/ZV3ZDSyevAP73bqtUaVyPU0j0gzxM7CHOm4ttIq5cew1WtMjWUJeCVNIVGX+LcPc6lzKhnG/ZIc7WvXK8a2T6G3Lbra5B4HROwfw/9u9SYf/eJr7u3/IM97bPDLmBMvbb4c/yBX+i/qWZbSYG1MQId+8gadpvEyQJjc++6QDZnFPqo1aMGHyd9D1vsCGbDmT5fbtFAD8LHoSCxXCnZMxIX10/G/90GBH84/oDU/gjnA/iaoCKCzz27C8htDe4vYdxTjtTiW2ESax75/BHrX9tTTvz+rzA5VeeQoa16nfc9P3ySoLfwiflfX54jtsu/MwM8a9xbpLOthRMZ8do7/DttHfBbnhRgckGFjMbxY0B9feB3MF+o99Ve1oToSbWN37INmqi2GbvLJ2nR/fBMd0dFVO/yFzph5hhvdF/EeTh+W9mJci13fu3sWsfjMBXfK6oqeE3E9uipYWKtCt+zWPzgcDIKNkILl5d9mptqWz94zU82Ba97tBSMkP3/dvAhrd88Fqre+nfWvtfDSdOclJPkhZG1vfkxLJQVywazSLd2mcLar/axUZW6zcpc/CKF6Au5+vxzwGWwXZXQyxfqSCRROG4EbVMZ7eBolrCjxSe4JNkX34MqAkoG/xg7U0CaCMv7O9NDMVitjj3neU38Va92yWhIZYVjNAyCn5Xuz8yDC2crKlJ0a25MCRR+C1BTixFjhHyaeK8TiYHMvlz+iYLuBIX12tYiAcJy3h8IRg9lx+qIFiuJmMZIfoWRCZIoUdA+VnMMwkukuNHMuEGMmOyE0fZBz9lGd6oZDEEb8dKa6FDoVADSPBcYyYots44uKRxf6R0yEwnpJTAcU8pI/IqH6MlxaKjohRqTa87DHCzggF8jiBAhWFIUp9nzApc4AzwknOdFI0Fk5SF+rgLE1gZtojHhIvo1Ok7HNwKq6R8l8HNedTMm8orL5L03CNSL1ywzb0ltPUNREjsJ9dNhCInYZZw2a5iFbPCL97b4jsgKPzwDiwh4KMwIu619J6/Kcs2i/3VuHEsBS2IgxXTFE9gcF5cvEyokk4oO86z1Nyr39xJcv+3Ah/lKDv1HnhDj2ivj1Zt/sWDIDaqq89xcCZui4hJaJjRkXVZnr6YILuxliSeYWHlCk2AViXrfTvWVQ+hK03LwkOsST7Bq0j75Eg7V9rElKSghBifkwMqJqLve5r1uFxWD7CVxgpzuDv4XnNBRubFcmregcxBft8mqRWSrvBnYK90GLOzmZ2PxHi9icb+UqqkSwOk90c9MjyGKg2qb4ThC03QYdaclVsufN6HQ0A3r8UBGihtm+BzfU0nZdLj5rwv2uc2yzWjAqNbAyKsamcLYsrYLL1fwMMtZs863mSV0iJaq7FAC0pFx0pIU1qr1XlXLg33MvC6UkQX5C+79gbxjwFLLFrwGLh4cW6YcqNTHcz3J/7B8taBti2K8K6QQmrgbkuty7ISHDV5q9Uvq7So/KKyhGVD1UUmUhyQfQ7T9Z/VW/Cp3tzMMdTZR2stNWim1XPhrLHwzwgUgI2e5hJZLPHq/HKeChbxfJQF6sF8Ks+TnBx+1geHanENqXZq8gfiR5l+f7rsZfVrtTcrF68qoi9DxGFL/TLenz4JY1jokBAMhdtouAVKBTykmcpe0FjkIdbTJbIpIexbFk+uw2K3WQDITLB0eQjMyiKj/mgmBMJS7FKBEMQl5LXiZd1oSJlgUHQElux1K9jCBxJWbAcN9aEGx9PKTqenCfClSp1DJAXb7KlLCWnl2J+Hzl54bnBlyVjb1AaPoijpTyn2EfRTWq8I1R6wyQKx4j074DuA5zfl+WcWJwLYiEuKYfrnQxV0R6ynKAUqSMfLaNQHofKZqhopaRwKReuU9/gdkr5N+bivD2qnRdrjxJ3RIjysyFxFQSqoJjiwcxzmBDbM+Ic5NR/oxTLz+pneWWfhEbEshd0DotpylAjhWmTUAVcVb1MRY4E8gLCAt+NihCQl8NFkgaNCc0TgRwaG9tU9+8waDvv/irtzHbQ0vs0PdnVJGYUoEHXpRDxm4tsmnGM+YN/wcIJfr8afn4L8w/fxfLun7JCzDfFtx+maHZzxAt9+FtzdTsDb7O7GMbcyXn1KTZZoktzTBLWWrbmux/MRTXBRIy2pcMmG6eNT4qFmqKjGw6oorxj29tv7zQ08PAB4bg6OaryN9jRFvbj0UT+BFim2iy/CbaFFNZWpepN+xqdZ6uh895Qx9IaS8I2CSR2Pw1GG4GnaoEBZFkl2fAoTHH8B5TKTmdH3e1sqV7CjqsOwTTAU5kUI972Dc0zhD0iPe4PE8hudPBpPAfmXzvMvJoUWXRO1VfOFbMECi2Tc8x1evA372gM5hH2tm5lXfPDAsc4GyMXY9t+2a6b5FUjcimGwCwxlYD0in5O/ad+KOjjP6nIsfOv5eChwB6equtgbaYKs9rmoTyY/A1zZ42waP4QD7SqfylEZ9l5MKB7L1ERzXZEz/GB+9FcLbenGvEBsR02VRxjyYElIGA03pLv998LMbfnt5jh2lF+2JchPxy7cAd7xv6U/+mVbJXJAl7/V0oN4wiaPI7KSzmkrE1pcmPB00d636cwfJzSUA/BkRyDToGPihm6nVpC4XFksgWqBvfRnD/EjMAJZskyN+cyRHq2Uji5EXfgU1lzDdKT8JedTWf5WexymziZKxB0hkWePEEZj4Dkr4wQJbeGjPJugXw/9gxDPj+Akx0iW1WtXECEQq6bufJ0Lhk5TrZXyjIgRgxKbtIvc1HxY27zBpmf7yIw8r5WJY4QHUriaLylXBzcRobCOoYnsj3dzJF0PbuDKQGAsrBbM1Hm9Ddj7tmaTII1hfG0BZuhRygZEGflriQ0eVMmRLdFtUNIX1h7qIomN49lZ+++qE9MkR+3B3a/Dfb8+HBWzNuvklExIhdgubmHV15+CmAa8HUJYYEvQErIIN2qEGgM233/+2347nL4+NvYmjFSfsaAZaLnH/0W/OFuMj9SZ8IdDGTMElaczbT+Z2ns2cCyA1+g9ZXx8FMJ055VmGVdHFzM4l83sfHFuK8g1pYt28WP/RcXeSPY/MxjMFAk1MRp8vjOuhHymhfSk96/aC4SZDwdtWzWLjq1i4bmHflCKfDjzFPXlk0dwJJelmj0E1ZtuvG59SBwoFp1rA3F9o2i4b2F07DNPHNK17Cn+rN0XicCfFNAYErtBOFODeLAAKHOJ2gfCLJn0iOY8rR2/Ie/b2GPQp+NVx+Da5RUMJ4JiGf3bxQ4J1m0UPwSe0iAudd+sk9J1gd6a7B5WviEeNO2P8j6QqOAsJI9VGExunlCJhf3pmuxpGnyNaG6pkEnYHR/FpJ/0TnLe5qXVq7zdm2GjpIV7PO1MPcLI8y7OAWai9Frw5BVhG2JW1hbfismg2bJzat7aPC/aPxUc79Cc770DdrO2cU6eXX260J3dDSwdTAKwlSbz4Ido1k/cT1O7no/r9A5Q8RV3sNAbJ434IOGreJw4vdw7GHiTomXR0qwV/JQ3ULgNsn46GYw76tOExONguUBvLA8HMl8ONeOUzhMSR2eIM1HovPOYpwhL0woWCCr5Bypk4RTvThS3GK+l3R2QMqaBIbJ158uBZ7CcXkPHxdiHFYXBVOeQAXpUCXvaRJbnSg7NaQh5R2CgUacyhbcsikESs0U4+cSrrxU8fr5eKVRZDICKPopesNSajGt2AalfRQyewil9xHo+ZRQ6jj5Qju9MYEXIwRlBD0nR3khR09phNcV6zynPl8t1eNuzYuYPwEeh7hT5PJACsuetgzIXzQvICuNfOVC7srJxVQ1JkiP5DXMHS1l0WSEWzwU3MdDmT+DMvKMhulfgs/Ngi9IeewWX8GNYSYgCV2w3EJU0jFtDk1Wp6hatlnoIh0XqRhgXqajKfy/XQW6x3aftTTlWDR9yE8S+m6hhNrfqdiguuUqnesFFl/BX76rldTlBEjSiXde0rVnVDSXJBLWKfp8LpjSWjyKkNbusTXpufUjmEImS44sgjyhW86A85oI6GBKL3nFn48Jf1hdqSkfAI/UM71ViHe5Tug2ZoO5pJahtq2zm/MxsMctbU6fFw3sbT8T5rJ29gksvHopF2NX5D1+pDX4R7JVvhI6kXXYUmbvuO+yYvT/sPmzR2mrv43myhzTd4/H30b82C+4a+8VzBPfviMl3VzxWUzJCEqitapjnoKB0ENf7+LxKzqxLbr25qD7w50sqhxid/khzEVeNGWIUuteLDG7vPc/mJZr4/ajjaySQfAtvDBkxy5NWEeszAXpg2JrHXWa63WUqLBMR/uTcUK05wfQMj2HKbh5VTNGziIpC/9gVTerlHy8IjkGW3F4u6rd7sI8g956hX/ymMzzSAbqsR9zsXGZrL02+gjLq8X4C+DFaUeZP30YM06WNFycajpFt+ErMMCyvRDTPpQLMfwxvd95gbZ/fszfoGQ/QkO6A95fCFUtcItAY5xAoKFEKeFJAUcpbh5F0Q1qTBLO4hBhJ0kkoCl7ESl/nJyjepkkxdIA5FI4Whr0pGiOW8AtObhIfgTs+eAU2pnABwLWT7IVHClE2C9lPywa7NOKwX4nRnsxRF9ORibnUpJSZqJnkqm5GOovw625hGS4lcHiZE4WGslI+ILhGE4kARFZQ08WwjsNrzAOYqeRqZxKoXoanvpMDI2iFGok79WAVgsoBOhXgnK/4/BK3uVvI2Fcy5pzHnAbWPw32c1iVgH7b+h9SB+GixTsHX8MI9zq6ElWRnppdPI8OKWbu/p+ia0Q+Nnxk9KycZKMgt0MX/urjpJDrtgIcyX54ypB8cf6+m+zteFu2Cfrbb+ce0cTtnW181ZZPWXjmaXBmDBNlDZlT2Ju9o74Jb6Qm5WwbDe9kjCBxJdUUNPoK6/JX96WAtu0svtLWNzI3CVY/gEp/PfHPIa9SGP6eVn4B1hbBgJ4MWzb8Gv53/Pa0WuxnMgKZY/tDTb+LyBbSPQ5WaMvaD4TmvH3R9j3mZtoGfmI5BEXs6AWVjx0VheN9Xns57xMAC2fYm3FZXmwfQ6j54CAcse4n3LHuGfZLYsSd4r+hhrzFLISnrUvVtEjkG2J5XDapmBr2ra0teD50Uz+/QTaHw2CANV+m495GtM7H9GYPcDS0AD+yoc94GUAaEWKND//oc+npcqDNB5aCYdl/Y4+zFPFv2Hbfc0jeCrW7lv4hzJVWJJyozeNB0d186voCeyHPJCcx6cVabk2Bzepz4iKSI0BuIHhf+u76vCijmUq0pulPx/kkdgJbte4dIYbhkex+8OQL1/3flzrh5wmcwYI4yRP9mqwLa/FqHl7kuLe67H9CPFPhSjyqSCNMwAAEABJREFUaOZ6I/xCOR5LdFp9JCpGK4v1DRz+N9bBViUkn8hWQDesfbXKTwb6QNjeTq9yei0G4ls0dyWa8SSLexRv/voakCfA9X8jX99MNhamFJViRcZTCFaTC41GWoiygIwvljiDHC3uCNV5GcBUiqAbhYAmHIqTCUUpBqoJhcYRioyjpPsLpRo+loLvkHL3y9iO6HNbMc+HeTiSKScxXKI+6+F5DofL82yPBmlzxtHlzWa46kryFS20UcEOJ8CeYJhjSiQOMIG0QIFa6Uf9AgaqzuGdsvG85FbyvtPIQW8s3bGJ9FWOJxM9h0CFZK7iHIhNodqtYWqxnFp5rflSEbfJLTD9qiybqo4x7/gPuCv7Eq2eqKWs8obau6Akhpsyaf17gzreqknYJpOnQh+xMnCQRxN34v8XF3UVX3NyK0gZPzgIsxp15ewgndEZJM+Qr9h0G2bN2opB5vb9Hmbp3oAEblDMa/o2jSd/z5q672AbefjyCoGF2hQhGf6ILA6LQkPYZpPWk3JXTv8xRJtgvvqoVJmtIlDHhND2JdgTeSFdt7h72Y1w3a+4WsuCdwWOs0sJtH1fPMiS0CALOYTvAfwRePWr+gcWnfgJBnTtGmeLk6Jt0kMwXooTFFBMWQuVImitBMf2CcQmsWnqMRaOSfoeRVLIbqCyIRfH5rmtaiGWMNtTCLGlJDS0xB34CULzEB7J/sn/XOMUebT5V74FQ2BuTzzaW4N5ApKvuGz7YwT+oRvbVQxg5fn5ybIp34PPC2C3XslyucM8P1UCqzq2EWtElXpeAKODgBfziP4mX/1X0tw3H4aNt8B7v6F1h4RDib8hjd1oYnmfVi+DKefXRxqYmxxDz/T9WNLQV+aTat/GIHKQ1OcpKhIZfqHjGypSTmaJjsEhlhU/8hX+gbIetvZEQfhpvFwydZB38hFMyRemX8PohfHved3/H3BXvJ/GwZfxx5zrFii7zH1XN8tzNI+JE7CgczSdpQCW4/mirD8JaJdg06s2WvDvYfy9cOlvafmB7r1BA87ommTZwidkL7Y+/BKH7hYvK1rwLt4kXJiBG1RDXg0lT3Ga65ILxHVTBeUZjym5YSYUe3EcAUAgjBdoIhsaxbFwHYeopEcWHMk75a0Qnowb9nCDDsFAXmCRJSg+FwnR60Q47sR53w3yoQCk3Y3Rm3HpFmt2Z2K87DawMTyG90q17CLK/miEj4IBXsqqpKvZ651GUXI4WDGJPW4Vb+UDbJQb8ad0hMdHynjMqWStE+PPxQo+CU2lo3w6/fFmDpaEA/kcdcURasI53Lfj7SwJDjLfOS7mrMCWAc0lsyfiFnXcD4dEpYiId/AHPkE3DsV9hu5wR+Mkz+WOJxu4ODkWqoVGSkphAio5P0tu8Nf/DWxfvLm/5p7taPoGiZ6N3M8O9iRuZtuob0HFbJj4NeZmdoAs1orBOu4dqWVVzbfY1qQGwlLisjOwDUqmFNNOyi0ekYQlrqJz5usw50kYVQmjr4Vrg/D5G1k16pe+NbMlTI0AXnoaSxbWOAW2CpHNwllycV7napKBeiikQN3wKvTe9xJ8/AuWHlvBomP3YuBg1hhZTKb+CosjzapvLrsaEp+Bd8/D8hHPfDyBlRl5SurwwYg8o3A/FkpZ3MwnYGGFubfrzvyIW0OL/MTZ3enRrI9dw67YHkKU/H0OlpuYPSFN9tsObFBjp6uYwmmIfFuf5ckwRseFsLq4FVs29EG6SjR4VWAtEvjvZziqOu+r4z4p0RsSxoCu2+qKFAfVObRe17dA1x90fFYmU4nJuzXmNlko+4kvc/sbZRx294ZoTwWpOTjJB9AhXBile+QNzV6bBrHPH4/xvUfn7a9K//TDgrbROOkruCgwwgOv1LCsboBQeYkheTlPeDtY2b8W2w1obxJanalm7jQp1Zm69xJ8RW6vuJxHpwr1kh8y7fjPME+QUV/DB0aBZLyiyBopA+l27DcSX1RIYIlfRIb5TcP4cmzyMyA5kWyZfHGJjIEZBSkeomlFGMbf+DHs/SGOxd2tT4imNVBM4wgQg6nD4I5QCoYgGKA8mCXsDKCJkYuWqe4oTkqGDiClVBi3J1vJfi31pcpPx4mdTjSbYnYhy6VulkmRFBWhDGUuDIgGb5aSykd4bChEeJaYLxODrsvxcIhdpSC7+ks8k47zRrqcTwQK76YKPJ/O8bwX5nWngvdyVRzI1nFwpIpP05VszVbzZ6eO/y6M5b+HG3jsZC3rCwXeLcQ4nI1ictzjpagKp5noZZlRyuLGu/+M/wSbrJlZr7neICSl9LYG/O+P0fVb4MR2LN5cFuxmZVUvK/bUMetjceBNXUuAhRHO4OfwXdyz58L/eQe+ficsfhK7L4vDXaF+XlIc3FsjyZVXMa3vL8w++K8Y0OBVgoUbcs0O1xykd8TD9hzM7vg5PkDIAwhR4sFoN76ymjAXU37y8Q5vPpiLfug5aPkx65SxNpfa6m+OaCyVs+H8M6DnBVrem8Fcexpt9y2wZ7mk/yni9jINLwanaS5fbCYxWkd9tfp89Bv/vt6ihz9OewimUxb10CrmB4excAZZJBNA//l7CdpKdjKt94/MG34Ji283lR3jgTk9mKUzQNiQK2f9PypI/spl7Z+rfNohemD/vaR/3uCUtRfmcr6+j1GZrqIhz6uQxMb1OaKyG5xuC7wBKS/9AxDW57FX4T9AFNPnSSqdavQjHdu+BU8N8IP18D1N4Ufqx0K0dTt1TWRl8COaP/kCi7p+Tm9iAebldWreb49p5/FEJw+N7qI1f4gHA/tpbcgQOrPE287f2H6pFGSK2lDIym2A0a9TRwEAb+goULVNQLMvTPOOBD3b4dCeEwKldZ8su1niFjeH7dwzj2Pu50d45p+OszQ06HsFtsuTaMspvotOlnRFADRvYop7w728zTM+H9F/WSmVtYXos3lvmQyWp7P6M+NkeR5TfJMzW4I9KnAswFmX6HqwFkzR2wQyURF+yn0gCxnMD0GugOcUKaLP+ROESidwCycpZQdVx6HoldOrhFpnIcTRgsu7GsOLctc/MRkN1EF6kNrcAOcINM4KDDLBy1CnOsF8QS1m6Q9aYs4hmXYoGykyWv3VuEUyATii4b9djPLKcJA3khF2Z6IcJsg+L8DLsvhPjUT4oBjnbS/KSxTYkS3S3imRVTnWC0fzQdrS1XQVKigUQ0wqFji3NMBnAsNcExzhZs8VnG/9Nr4ANa8gfugBtqoyZvELErbvfo36b4s401ZiVpPB91kkt85H/IwRTuVdFXnFdOiYF9ftXscY3I5l1y0GC0l5bbnRwgez4sib4A0pYLeUtqh+7B773L8Vq7u97jCtXhqMiBVnQ2o/83vX0XL4PvxNIcbMrqdZyCFaA2kwV7dcfSpsWVrYwV2hk6wMHvWXBbH4x97N17AY3wIENR/0399g8Cca9G/lCiuJwznXgoUNk3VNp81zQTJCx2+Yn95Ke1QgcmQ9XQ/p+np5ILL8PhjJxVwz8c9sGftjto7S+HZcqQr607iXh/tAVvf+4d/TnNruJ9Q2t8tqGNhMUJ2ZsCZZjfP3c7E4X7wF4QoZXbtCJaEi5X9AS2NLygbZciwmXumcnDWEmejYW6X+upRLcXX+2hvxQdjmYQlHU3wD6Qsk1AcF4uq3pZpTuzNV3f5unqZ/r1OpnIWf7zn+GAl5Si0SFHuxR5M+Z3EwwFvvTCUbqGLHx2Ea3Tz0voD96vKmumMs+1cB0Fi1c0zF/or6Z4dKJTw0u4u3Ay9jby+y30N4vFwSKrDEvCoB85KB32J9mHzMl3BaDspWnJaHumjtehTfOBjPlTuxfkvTd2LLt/a5V1nyR8c8hPPWFNZmqzAvq/m0HLYCs2jgSdgvnuQll8b3nfKYOtrp+l+RWQUThZzGGJSimvy99R04pnAqMprStJ9CqExlHI4bp5jskmbt0Vg+JZg6hjMySDBTELuKJHNFRgpFBkol9pYybJNM75Wbnc+6ZEN50WwA1+1lvDLwU/MlxuQcJhDmvGAll8ijuIASkx2XMrnksXCKUbLM9QWHkBukJ+Tyidrd7Tr0RERML0ZKocJu5Q1edDVfgdjmTJCD3QHoC0EHeAJ0pyNH4FiStn6P7QKmA5E8uINUDx8gPvgJdfl2Jkb6cWmAjeccY1bqdFHlY8xNbnNFmXEraB+zEn8rrbwDe8kFsoB7lLQKBUs0Ts6DCeh8EfBL8OJZ8jl7pFW7ZGL2C1SUkeQfA3Kt7mZRMIkh8zOxw6z09kLmOEgeeTEH+78rwuq+8Ch6Z3/sC4It+Sy1tV1jugmJWTEt4fC02n5S7uwbOh5azWbGYVaVXoHNcbVl1n77AnhhBmxVPXuppSW8+sV4AzQbU/owFq489xpU1GvspgD1Un7bUPPGhaCmEAF54zH4wgoMwHj/Fv/pRrZBWVD3aFo+SNr7/t0Y5uLaUtpkV2OokQUe0uQ+WMj8Y5qbuaDb74Z9/4YPCOpz+qgspc+9y75pB8HaEoZlv+dg/T6wpofWL2VA1nvRVUO0ehkssdVWEHNtbGPUv8Xd8lTnnZFixYiEd9Kd0DQH3CB3F5WVE1DTsARu0Pivn0XvzJfgHPEyrGrl8B1N016Ksly3jK9Se/tUfqsxvyHpGRxgc66MXlcVRbeOkufzLuEUWXJyDSFZUHPV248FuaP2Zzh7P8+C46N5dFjCGVc7Gg5qHzvu1PcNKvYnkA8JqHti2zCQZo/oa/OpE2jJwttKigHAvcO1rBupwN7ytCI96hT9zSPt0xyUYwrt+jx8uJDdosftA43UbJ7kh05IVzfvLPOByp44XRGRCTQPI3cSPhX9PYFnSyVbpdf/+6HkVaTH5PciDc7atnEYL95bBP99DU54HExbw0hlkFSwSDB7Ary95Id3Qb8mlvtQstpNxAsTc9MMuiWOuHGSToSCEyPvhAkUc4ScakKFIOizM3yIsbldnBXu4mqnl297x/iik+KO+DBXuN1MDpeYGA4xOz/ILd4gXxIYnlMcZEaZw0CxRPsQHBmJYcp/IOXxQXeJ97sqaTtehCExt0dz0cdApEhJwJ3PxwmdjPD7pMOLA6PZkRlDsVyWp6yKQrSGdoUWrpMqYVtCLROM1vvtRR4rJFQO38Jid1/Q7bHOptt8K2cJmGXhAaa7WWZPSQshYWFtknkjirNOPAVvaRBvyMfcshpS+tz7EvHdNzN3QK6aKfMnd/DodIUIt0rplizRwLeDZfobl9CrmMuQ/4GIZjL2HnwPIC0pkV7xQQdvymFAMkql2v0I7KUY2FLXrF/BdfI3Q034PzoxZTGMU9tnrWDj5D9rHJ8I2XWz7SwblBZ3PMe116kNyRJTZkk5dS2u4HPGGviMzo9XcVWy6kxuZ9d/6fM2eQoy6AJ6EK39MEk5gAXM4+KhsfgJStGNCd+jc/wqmP47zEKyV/eJccjyLDzyDUq5+7FnFsz1NZe1NHozrVdmUDMSVHjgTzXsOPB0ahEAABAASURBVBzGfsOvXUnIp8qOY5tZNAIaZ+dBckg/IBnc8mkM24C0vuE+tk55iuzEf8d2cn6/5ttkLR8z+mtY6JLISNrNK4vAZasrGf+fi1n6xBmcJqzEFGAyop/K0j9BzSSfruYFtDXdSYgSNk47+l6Rqm3dF4UgtJdkddp0QuTjQx0V3fFdHS9Q2a1ymsqtcHdXPetyNWwMnEVvoAGbO8d0beokP+m7JngxT8U6xH+PxmCeueERnOMXsC5bAfLq/CcSzY0PVOLndZpu8+e5srwX1Nci80rl5Nw1q59ehS0PHK/x80j+MyoHJChZCZCB8un/w9wbYPmlktkH1P8lAp/ZmvOcXZqMwr0pMYjVwkcCmx9eA9GxREd/g7J8NeQEwHmPnCyzkABEz4DrkBINUiWHiBS0vlgkIde+KpOlqujq/iC5YJRsqJyCGyKX6yefUl/JV8gOv0Qq9TozskeZTjezpOytpX6tChwgnvqESfkDnOt2cIFAfWoJYvIKkDfRHyiSHCjhHA5SfSCIexjcXg8NDTR0RN5MRYm860EWiiqkcvwukGNVIcqa/HgecqexWjJ732AcF630mXtn7pQJkGWuzVoj3TarhsVNeUmclGFeZjsGCmsPVbHl7zG27YgQmlRiXkCaLsX242DRzR/IfuASlTJJgTGvT8koKZO58Icl2Bav+wpurrlcJtwYLdn9WNLMHgPujM7Ab89i+81qJwlnN+k4RmWSTNeih8CUdvSddFZ+hi1OM70VF/rKt6VZimxZ+1G3YRlm3QFjxGy5S7wrhdRwMcEv19gMaC74NXeXzuHW2FehYRaco/sX/oOshQ5vfMQhTR/JGuq/IqzW7F4TYM1nU2Sfb3XWKIllwHh3fpryFyL+wNuqqL9EM2i1CevTvAzlD0LtP4OBbUzrfoJ1Xiu+AM9WXbOc7Tp+CI9kK1kSGuSG4dG+IsyUJ9D5hwCU63qniinYH4Uxr3isSNfSK0ttrrMBufHSPq9KJ/h+5df5Pq0wtJ32zx5gzZn7WNCgVZTJP4dutXP992Cmytxd7IieQ9uZSrppXsh6tpx4jNbD/8dvu13Z9TXFybSXaaBbdZ9AbfObZWBu/rv6rinbcyJ+m2IPwl9+rPPSP2QPbm9v9OlkuyLXN/4Abv4TO87Ygrn8K7rqKO9tIUSJzmMBtj4aBdHL5Crb8hMQ7zeM+yXfj9zAjsTnMRBYGBxmVVvCp9ESrQ7tqzhIk5PH9lHsHneIh6In1cbHMggxmLRCyqDvw/r+GQ3uX+ew9QoR2tM1hTF0C8Ei+vxyisx/dPOy5pd/7yV4VMIcSlCs0z1lFZQi5bhlo6F6Jjl5m8nYuezMufR7DpMDBS51spzjZZkUChB0gwLIAl2y/sPEcZ0qwgTkFQxBoYtgsYtQqYei6qc17mLQw9WyHJlugUw7GaedcO4Y14X6+Xy4wA3BApOdYcoDGVDdUtBlULLoAKVgEItWgvLmQtVFwpUOXkVQBUJFiPQFCXZEeLWvgn9P1XLPcA3f7SnnD8djuLTA+h0V2Is3yvtbWNFThzF7ac0gd4Ul+crA8uFXsf8uLl2JubnNo3Oghq3YSzP8bOvhAZ3T+VmbYOwkWChtmbYCTEklTJg7bg925Ad40PtERBCH6xfjJ9ssW/1fC7F424R3tuJ6fwnoeWmE+MT16v38WsLX6nix2pSlv7dsCfciZY00Yy+HsCWl9dlyzEOxNfMbUuNIiuS8cQu8IAk8/DTMVgMXfA9sr8LUH+K7yV0boPP3LA0NYKEKijP92F5KEOp5HgQ05+k2Eup7P9gDTiacjBfc2g+mptvZ2BHHLKZqYMkzC5O2VsmVtHX/qAg8XVdmCoAEcth7Asf+HzCAyrSztLiL9bkKeSiqM6QikqAFFVt7v2vkWWx9u9nNY5YdhaDImPNF1ZNsEtHx//6Z22586ywFWJZ6DtunkcXEQ1MIDtHb8p/YpqcVv65j89YyOkMT4UvS0mAt2+q+AvLOWrN7aBkQrXr+DoflwVnb8nKmCXyMxnGniAETYlXLJPF6qyp4KrNVdsPuEyEwgG7T93HqN6YJfU6fZXE5CuHnJ7O+NFHzLaepuBBLiFqeAZvH65Bd66gR1Vf7iLx23Vx9zv01bYUgHcWAZDPIHSNjsHABidD64xXY3FuO/4KFwSTznG6mDW2hsV38ta3p5tqb/IVH4eeezEM7bT1zD93DxXWPncrbWJ7gzRS7X4Ejg3BWPQQkvr1/Egg8fzVuoBxGXSZrXo0TbqAYn86+4Bm8X2phh+LvITfIGKfApNIAseAghXCArlKE7cMuR/IOAxq341VBSESJnkUxOptSeDaBwDlkAzUkC3HyKk4uDMoR5N0RzCv2+o7QmH6Hq4OdfCma53onwyw3Q1OlxjcWCi05ChNKlKSP4eoCo2MZxoTTlEd1PpGl0AipCZAeDY4wtUvkHTyse18G3s8Q21fCNR1Bwn1vWy3ZtAMCyYQYbUtZCwuSuKfvAwk+nzzMa9FPsazsYfevLFswwLxzxIH0Yeb1KSaPqdERcf4Z+ZVSCgblPhu6GgMGZQ0nS4vMan6wCvMq/DyDIe8bAo6M7g2q6Puyk6tJJN8FY1i5ztn5iP7Z1+2PY0/jP+PU/gVT9nnmeajth/bPY2XuRbISeAOAB96vYePBOHeP1NN7lcY0X8o3TkXWvr3+Nja0/JEb4v/K+moBW7lApOoiWktdGPiUO0uxdwWoZ5AbvafqOrjpHtB0MiflQgtP2Ker9iOjOof6D9WWfMG011uveKtOF2HuSYUlHXIr90mI7HfL5QndEPgs4wrzKd/Zwh3Fc9kx+jvYhptpYurqGWq8SrdK8B9JnKA5147lXFrXj8c8NAsxnvpZBwgc0JC5+FRdBC72Oi17KMY8q0XFvVA116eFeQFLQoNMa/8utiPRvLv4rUUev7yThFtQvYuwnYP+j3uax1JIsafiavx9820CzHfEK68Me4jKLGqzk6dTwrx7zCF/TKu/c5Ll3+2DDzSWuIqrYsKlCA8Z1Q1/EgP/qnP2XSw1Gt76XCObv19G55sBP4y8w7kEJHMITzD5sLlJD5BYLNXYDfg2lC3A5NPGbEpuv9JksjlXy4YPje3igUgP9mLXaduVVf1HqzQjxZYxAgB7r6QtGefVmMI++tWJckSNb00Sb0/jNTZhgGn0ohmmLwR7Z2TiQo1ZHrCBASfFv0+/D8EKgvWfI+SESTsBPi46vJUdpKMYIV0IUNT3k7LgH+OwU920ZUP0UsHxQICTrkunE+RwaDTvRWfyTuR8dgdm0ulOYcCJkCqCV8jjiv6QIuwMEkwfgcHdFHreIp7ZzYxIP+fEPc4OOMxxU1wSSXJJ+RAXVQ3SGs9wZqzEjIDLGa7HaV6RqYEMUyJDjIlDdVRgEJKuFkvKCUDdvjx0FUmFgrjM1WSFKPGxGsWL+iyBeiR6VMpTx55gC1ws9+dSWQrpHy+1sjr9R9BkTCiNeFvKJJFm2RNBtSwla9V3CSCTV2AKRLAW7IUbP5ZEvAn83spNtOy5CQwgpuj71bfBlWeAMapxCW1yM8015oyH4HwBRzpHxwbVi8E02wfQCyF9NeSnYg5bT3sG27+wTm6zJZBQvdnj0iRLjp8souYzIKBC3kxW94UoYUknc9vtDUIzyr7DFenpzOltxkBloSNJlKtOrpshkYiaq+Dqawlfr5slGBR0lIVgPBCo9JVh6/ao+tB3zdFo47uVup/pi7m3/scsqPgO5qa37wuiRnl0RyUL5N7frbzB1kKUhFPgqSs7/LZM8DlwH3zyFCg+D/VtYX5gmD2FEE80d4J0jivhgX/q4ZHmEyxv6mNpdFAgFGCrN5EsDmatLw+kmD6oQcqK236Bre9FSf7R5f+f5ynegfWN8SvWorDkbaZ1/Cf2iHXnZ/bDVPFSngGFYb89W2N/PHyARoHHQ4E9LA8c860uYjVnw/yGYbgVEGZSr2OHykGVBpXdKvICMPotVN25w763tqcoTtq1uK7LUiHy+POTEq07WaE5BfHX+vW9HMmoWXV5Z7Sv1jyCPJqt8ucQogRmTN5SO7putGqPSqZs41VUCi+W0qVrUTHO1dGNcbt7pb9qwKQfwrl3wrX3QLOuqQoSmbNMN0QG9vwAnl+AE6qGhivw3Aj9pRAncTnhZkXtEjEnQEW4kkSgBkfLb6lCBjciRQsE6SqZB5fhFYVpz1PBi6U47+DxcSDPwVKAlFtS21JSdwTcIhnJbSYvWrp9FIpS3OHDNOQ7OTficInncGUxyeVuirkBuNmBORpBvWQyUMrjqVQ7Dmd4Ja4MFhgfSzFWoUmkpHn1OWT7oEOrCuFiFKQn7nTFIAsrkzweO8Eji09g20/vTo9WcinO3ORY7p2oDH2TFFR6TG0zmHsoZZobGGH3wRDrLFFjmyxk4fyXX1jGfupDrK9bztbm1bD3LtgCR3o0gAaVhEpEpX07PPkRnNBnAwId/D+BgC1BhfQlmZgPxwQcf4am2Tphf2L8ooYh2jJBzN1+tNBEjVPAQpNdwz/iqQpJnYRu296Ir3CLU00C1f1YDIw8k6yIe8PJUXS+G2Co5HJvuobdb4fYsi3mj2Vjb5wNpTFQoQ7LZ/FoporeyBQw70YOEZdOAqPFeA1Gyt1bexMb03F4V9+VT0n8c8EHz+wZGnSqnc1jf47t89/cUYb/EIvAi+mqK1JOl/AcPn41HQP3sLTtRhalX2VT6ANC7ymzZTsq1SxxCbGy4KszCXokQLbMZevwDzZ0c3/wCMsGfsPqwMc+LTZ+GOceeT2TB8fTq2TYmv3VWPgwy70Z54jm8KH6TcOqkwnMw3um4jgPdi4Hc4G1HIfyPH5Rzsb2dhhooCz6tvildBYDhEzJ5PEktp0uF/JSMfUXvqdTCv0TQ9PbMBBbeGYSzFiMUl8tKsr9+jyWDeFcfZdT0HhGnkXBIb+9FjdH6BZJZ0zXmqG1KgNp2NRyjHhVkQc+rGHbRglMEO7dWov9uEk48A1WNT/B49ETGMjdO1LrgwBiDQY8auqu4vs0Fzrwf7bt+GMwWUyL60Kn5ENho/+7EYEUC4NJNiJmWuhnCWL1wwItH14kD868LJPZRgFhhRTxtQUQqhLmT5GellEgQrWUcJybpqnYzsTsHhbkj/NZb5A5CgWmB/qYWJJS5ooczHp8lA+xL+dyPJOjT6sCg56UvVBGOVHqcJHOgmPfRhEu1oCShyFPAxo5SGBwJ5NGDnF+8SSXR/uZU5ZmnMCgX5ePuCX2lrK0keKYm2ZINHWk/OXKHUzPFim6HiPpGNEjQFcBogW8sQ5B8cjdFdiCCYNt+rhjfwO3yu1a215F9imH3g0eqw4mwAhoyj/qa+yZ8HNmhJZh8SRDsH5LBU5JViMhK2luf0ycPPILluTeYW7hALzyETTB2M+qc9XHmLRNn03xB3S0v01iSlijmbmJG/Jnc/HIVLI6H++R/2h1vqAv56h88cdcPK2bDam7GuyhAAAQAElEQVRybF18haxnsuQy7fC3aPzgMk1skq9Ej1x7gkRLARNiE1zKToOM7hfQTOt+gqVym56Y20nboSDtOVFQ48OD1ZNP8nhDJ4uOflP12zUGh1YvTeLYWnBU7+vf01xuQ3yHPuD3T5HY/00eL+/0XfPp12XZXX6Y9e9V4CvL9F/LQlViy4TEVV+0178gLx3hmo2dao17/8P+aTLH2cAEJGEgecOs1v+Ifq8/zOPrKrE8hbX1s+hJDhc1nsNy0U15ldwyj2bRmUPYst2DcokXvCNzKhxr6wqSxWFRQsSXHCMZnls9QrzQx8KixTLqOtwEZ/wJA5s9436CgXer4v7k+AdYM/U1Zg9uotmxAaluSHw6mIPfqDyrEMdyBQLt+OCbGLhuHNJE1e+8i1X/EtVXOkESDgP6LAx66uoODithtzT7Bo94O3m8+A8sedo8U+3NwH/tN5IRe/TclBOdxmRFEQnHUehXQVaZeJuvJYzN0qtlGawymKwJfk48kix93zkPe3Owzd32d+xpFULP+y3MewVbBkbJ7UVKHlpI+x0lUZ2D0/F3es5SEsa8HvM0KjSQ88XvuhuwB22ok1HY8UU8L8C1tZVUR4vMceLMdEdwU+9S7PwLLf0vcp17lOtCSc7NJjmjWKCm6JEvVZBScQpRYgKBMsldhBhpJ0fASRMs9UNRPHJccKNk3SDFgD6nUxSTBygMvUd+6EMShUNMjfVxZiTH6JEsewjQXgoyUojoWoyxOjYVo1Tmg8TyjsQuwAG1U+wqUTQPTH0zKkh2Rp5QY0qwo6W721ON2C+zIDkwK4P0kTc5JahDOlZeBC0/4fbyu5l+dDwtbhazvi1niDtFmJ8YxleyKhFs1NfwleUF+Xm/vxRjJkJ2jIn/8j24VBbtK+ro/MvhX+Xenx6Ez82Fwy+QjEwWI+O+ICUcNWzx29lyy87bAVrq66xZ5CvB8ngfT/R+z/da7OGV9vE/9seHJRzFvGUnfsADUgLzakzYbBsw3UDsdPj4PglcPyGnhD8mU7JKXQuDWTDbseePP1DpLyXdNfQEqE1fQf78AyxRyewY+dd1z3iVUC3m2j94ejd3hfu4W6C0/FyhgwTMhMxCijV91adouVv1/0flRZUGWBqWVpjVqWjCf4tP999YNGiKeOYpgNG4dn+qLjeo/iywPMUK9WHe1yMK0/xxnv5r2isu537N96nS39lSdhRLBjIBZgu85jaO8D+xTpaGBpk3PsW+iQc1zn7uyE7BHvm23/Fj/Eo6QxPZk7gZA5ZGN0/CLXBrqhEDUcsL2JuSSLfTG5OiXCY+flljuvVXUJAMNK/Ql//7l9RxptghKzQvmmJ++TDUwl3X9PPAqB7mB4Yx78SXFxkK86wsnHgk2gXiwZLzB2kM5rE5rlcIwIdq74SKRAu59zu+Fma5FMDkY9uuCFvei9E2EMTqrp3wJFtrv8osbsQShv9vDjcU57K7GKaz/CLR9SU4KTRpug0LIddo9eZnkZPYC1EXpyf5Hpv/pKmMBRYadT/n50m2jvkBm2v/mW1jf8KxwZNUCgTuqoxyugQr4qZlMEbw+nZR6H4UZ9c3cNp+Ap1/wjv5IjPi+7i2rJsri2kmeDni4QwB0bgrA1XhIRrI4mYj5L0JpKtbyUXqiXii2+B20tm3KCkP4J3cRODI/5IT0JYyScpTIbqcDP2FIrtGAhzyXE5KZ4Ydh3hphOnKEUwodtPo9dJcChMZcSgJsGh0oNkjMtZlroDUXdP0U7a9EQExzmLXtR1VJFoLND6UB+lwYmoB2xq6JzYHSyLNrRnxhWLFB3U+kxBNbZuvv1Lwp/34Qmno2QSoWWZ8Da7UstqtK+lt+BLt0zee2sOvxJtv6VqkvGOl5BdsxOJWBmDbOxFs5+DdtT8CJRHnpGTB1aYprTFtdf4F2PoLlvy1SQL7O8w6bYtdIFf223BiKxx8mLu2NbDwxE9pfnkifhhRr/GYGz91JWbdTBAfmNvDkpZB7PHaw7MPYlap0RnBlippWMJq3pZJWo4kBd6WeTqvEoTM7E0RMI/kPHk9UoqZspYmbFvzUdEohL1ybE9gHPYQk7ngPKe+X1SRMWFIx5kqwqIWKQm114hOqnvOn+ic8hirym6BvIjQqzqvwnTF1k1n6bNCgXXFsT5w2bsR782IwKKhuedzk2NUQX+Z41gMv9LbSyn6CG+nf8FrXbcx+/A3/Tnbk3n7lEewsM3o23JstZ8g3Jyv4vaRBiw38B1ZQ/NeQvl+nik7zhOFTdgPsjQ5BSwnZIBguREEGhRzMOl7GNDZubvC/SArTRraSwFe9F5lU3gPQ3PaeGj4ce4XSBmP/bxDtlsD1p9A/tHSJCy/UJrwVywssnBuxd/q4F5df12lR6VMJaTSCWtS1X5+B/sucGEnTFfWO4vDumwlzaLr7MCI6rjYkvLG5+Is7mmicUiNvfgD0bsZ21uw8NPrWCIvAP33q+gJDFRMNnrPFt+nP0ln832+LCRxfVk3mtmGrE8yeVZ3p6gKeIyuGc2O0ij662bBaMU4Sublet6m0LMeTqwhn/yA6NBeGtKd1DlJKgM50oEix8JS2GCEsOhdkouUllwdCsXYmYvzabZRY5yGm2skMrhPNB2i0ClLlfmAYGmAQtEjqTlm3QADAqKi9KzgCdcKJZIFqCjmmazzZ8ZrOFcAfGEuTaYmR7ZuhHBDkZiMzxSFIcedNO6D6QSMEgXEtM3vl0FMFj047IcFBPGJaEsxtlxjDLwr3E/7Zl3ohXXvVEARzBVrv+gAfE6EHXUbV4x5ljWzusjeshfbjJGsuZ4tdXdKWQN+zG1LfJtr/gksWVP9WTaGz8dP0u26he1jDjP7vDRmJR7iLTa6k33AMffUhOfBaDdboxfC1b+CC1diqwV7imW+m0rsNIYf1Vz6VCbeg+/qbdNn8Z1D4D9MUkgR2jmfeDGJKaBZxkdkfZqHBBwKFWzDisW+Zh0ZVFCvqepO8GL4XoAPVotBmMSnAiJ5RyY0y9q/7nslr8WP+B7MQiX4Fjf8mhsOjAIpsmRITPVbghQsbE5izwv0Vl3JHeOfZ2vkPJrem4i99srmyiUSKDEK4QMLBDyVc1jqdZLo2eg3Yn1mq+f5OQoTYj9RZgkjs1w75ee/93Wwbd49GqOWW3sVKtmqwJZ8DAOBje/GcSK/xAB2/sGvsKn4LAuHN7M9uBVTQMuDLB5uIhk/hzXd1b5n43esf3xgTgj8rD8psPEuW3sdWRxWzz4JysG0W4hiKwsCs3i+Cx/UOtezUQK+yFYqlJBF9CbdzrLs69gLYZOxaViIs/VQFMxTekOdbVExAHhNx4LKpSqyMxv2l8NRfTYPQWJmS5C7C2EsTHpmd4NAQEqaqeYBA52ri6yu1riUPyKie8xLdcXYstNZ9PHlzN91AePcPLbHZXZyrJ8Y3EaCxtIgKL+1KDiE7amY5mVZ0vVjLKz8zuEYN50oUSbLOybewPPuTE5W3IBXfwPB8gmEHA+CMYpuRnPPEZOlrnChWudLFDghoOgtuPTlHYRpHJRCHxagfVoMcditJ1czhWK0RvcWKOWzPtYiZfN0r5fPEBYgj4vAOfkiVxezXJFNczkuV0cD3BBLcknxAGfmjzLdyTEx6FBWqfFMCJJpdomJvBkp975SFNePQ4eh+bQcy+W6lhp2+y7iOiFp6+kZH/lsXZ2e57B4a/FbsjwxEXG7inQGeVSLhKJm/VAMv61Y7ivWin11WDJq3aSnKP9qC1c8M8bPeq//uALnxFe4Q8kqmm5jWr8Ez+3Csrq4IVrzh3g7+tEpZFYGt1GMyfR9EVP00Mm/CESCrMlUY8q9vuZukJBN65abvk0Cr1xFmU4hBcMEs0+DM9fRyvnXgpJp/sM7WmkwC3DrQCPtxQC23rwu+hmc/dOx3Iazczq2AcfPxP8d2myuJwfglSvh0Co/9qe2Fs64DZRQOqw2/Kz/xl8Qzxxi+s7x2GOzyyN9zB8zDCtFqyqV76osVJkOq6MnYc+XSQzvxF7IcfG7Y0UD6NwfAHM9pyrvcI7qdqhMXgPhZmx77sbKz2Oemgml7eB8MNLtg7X1taHqS9D/CYxorMYj2+Vo4xawmnW3ua3LVrDP/SvLzhtgd0KoKBAm1ARSSPt9BTtafL0lF8O8F6P1vOoUG46WC7DG+ElG88IIaf4nnoLhjyHbQUjeh8mH3WMgsLs/xNrqf8Z3t31Xfz8ba5ZxQ/8oHnVO4/tlX4Cg2mi6jVmla7k7P42mwYlc/LLoYICpqXCH5q4mOE9HAwM5GBgdzZvSYhTvAK+pnK4SBgu3LKnNtN/5IDzdzWJ5hKHwS/hjbl7BnhsPQuJyGH0niHeUy8VSeGuhpIFAFseXB9vdOXl4OrZMa16P7YNYl6lkQ8O3/H7wYOM3XK75KdR4LufEanm51Mpg060w5jaKFbdAw1fk5Kr98On0BBvpD1QSUShSlvNwZa3JlRgIDNNVSjNMnqjCqTFS8Aa157qQi6mTqOgx2iHYNIZSfB44DTiZYeK5QWaXjktXe/h+9AT/Hj7JtyLDfDl4kotG3iJ+4hno2UylLH2NvI5pkodAkxqtBjkwHNWy5Ugpgmuu6/wzh7GYq7PkMSM5Gct8GxKbK7Xl0xiGfHQ9zV25rf6DHZhQivc0A2+JEEJ1y6abK2i7B+2pL4TM7e8Guf3hRtitemJW518DcBhKjb/jcL84a8qU68YE2xI161uePmVppcjNck/p+Ruz3xkH/UKaff8GchsNsJYrDkaWvNVL4yv6P+6DSvXhBDHEZrQ+tz8Hu36hD/o7qqJr/nsG1CaKu22b6+OVnUL76lOvplaVRU1DWNyMmlkWkrRZZljud4uW4jChk27x93aIqfJ/y4Xtfs6PK2ucIkz4Hlw2R6HClTw0o4vdQnJ7lZYpKg2qL8KvvFVu02KwJdeWou4/V0SR4plXxSjV0RwSEwvc7YnREhbGLoFrXmFD2QLWVC0T+AWwMGyRc5TbU40C5DCm0CbcJux25NxNAhC5J9Em0UTjEc/bzvsUW0/fFm/ngUgPnbFW/xh3lAfREh+jv4aBqVlnaq4iRAlTBAMme4fCE7FOFo5J0rk7wO6tIdqUPHX+Op2Lx8u1Mo8oOokdgfEYbwxQVxyqk5TBlrwRSvPKSGA0n4VHvkEipPml6jGlWhX/EnO4gR1tYdZ+VEXybxrsu8AFMH1BFqRD8/9tGK7Xub/A7EfE7yn6rGoYL57VZ09ljEoO7H2FttOwvHCj/2CQya+59W2hSVii0cKlFk8VJUe8JVfClq/NGLgxVp/8FsYry6EkZF2zKYe2TBBrw57qXCIvwHI2tvXajJe9U5FyeGmjWPRX6XzAYW5dgAG3DAXYBKJTyUVbcCtmMhAey3ad311y6NdafAyHMi+EGwhhrntSqwMU4tRlS8xwCpzm5PEGBwnrYj40CqdO/Gy6mEL1xRRDkyGvSacPUzmwlZbkZs7LvsRs5x1mBGXOpQAAEABJREFUhT6lIbML+t6jOPgRWe+EcCrLOAaZG+nn+vAwM4IZXE9hbj6LSwHXLE6jOjUBMiu+W37Iul0VhClhruWi04Z8gfAFXIq4Oa8JXi6C366SVFGIsvWZKO3bgpRnLsdAxJjLBF0LQsvtOfitPiuvhd2n8Gq9rK3OYNbGkjZmQZ2fXcCtuxsx1xNzvS0z/pLc12OqaQ/7NN0GFWez8ON5zN1xBmxt9b2HdaNXwyV3Yq6s/+rt5IegLjEv4GXd+5aKvGkaFvvuJ1raQ55Fy96vYsJhY21sznP7i+r7pXI2PFYOEfy620Z9S1Z+DoM2hia1Y4AX1rGg8q9SLgl/46GVNPcJbFxNtu4GmHQnBphPRI/wUOp//c+N4TzIebDdlmb5bcfhZsWNyPpuqLmD0MBbDDW3Mf+CYZ4q6yArQfGfymy6DXslu4VYFhP/NRdnWWgAe9zXFHp3IcT6XAXGk3h6H49nN4CEmbiILRc9O/Zf2XLFEVqy+7k/+VuGcDEl9ec88Hf2mZtu3oaA2J7Lfy28g6Q4P7+osQSHaXbyzO7+HRaz25wwS9ugufdD/NIivTIYNwQ+i73jf1bvOOxBnhXJOhDOPTWug2cC72NATbiJBYmf0jvhQd97ye53/HvvfaGWbU+K2G+qTZEPGUtE47tO62f33hCWbzILvmjCEK3lGeKOgHa66lr5nI4mg0M67lD5CN/KO29cQPKtU/PcKHqZSz/52Qks3tjEnLebuXekFj5ciP+syLgVulF/H90Ef3nMN3CWBN/69yjbGw7THM5hdDZ+PVJ8EQuNTE9a3Jz/uwrs0b2S55dWwjWSkcYANMQ0/7IWqG2lGKhn0CvnY8fjI/F6bzHN0WKSrPQtFAiQckscVMb+QD5KVynOIA7ZYIF00KMg5ReV8Up5lUng1FCMFHBDZeJxlHzxBKUBDeDkS2R7Xyc3sJ1Mbj8jxW5Krqq4lYSok4pH8YIlZhRHmKuk4ZxAkSmui1I0kFY9ZHTthx3u3VFL+0dB+Ckg98qEa3FPExveLveJYGvy7aPuwWLmlvocy746cAqZr1T9XhV9NQRf/0SFCCzFn57jkTkn2FbezoPjutl9yyGWVys4/6f/axkUOxuozKXTdyu5RG2IN4vfaZIS/fspBl1zJ0yVsk//HpirFqwle+ZfSZ7zHowXIFTOYal7BAsH/MSd4kna28FcdnMNb5sL9ywhO28v4cLNbP6wjEdr7sEsHkqgmUA1unkWyg2jUv0nVM5VqQZL7M1O74T9b1MxWedu/hrYNmJ75NY+m8UXqFgMy967QUrk75Eon4VZEMtLkPoEa6OzS5Ih+myPfsjy9GYeD+5ifnor5AdYdOInWHhjrvZcbwRTUFsC+6ZWEy7OX8j6I6KnuicCD+yt4WLFqG1Nd/pWM3vU8fdiWNzrr050CQCOPYy9gwEl6cJtk7nigzHcUdSkvBhzTjb77m0SSYhoZdtm/dBF1hmBu3VjQNIWbGbR8CYMCJDHtGiHBNoupvVPPSw7Z4DkYZfdT4bISmjvsHBOMtASFPKaURCbGwUeWAhmbQvQ7ZmJpoGJWIjASdh6IIpP8yug8Yt52K22Ncfln+tjbbKKZacPYDJo3qiFNwZWxhMM2A2EzlR9TYvrdTRjE9NR2O+3I0DZmomyZl817Z9Ipg9C6IoSS1sHafUy+Ibi8Hrkn4NCFw5q3HNUb+Bt5nqDvHb9ESwc2FHejin7I67ckq6n/PzLSnay5jfVmgBgIPQVHcvB3jnjDB0m5IXJ1M6mu/wCPg2fzs58nB35MEcKZQwVgvQqF5B2igQF8pl8gQ9l/Y+WQiSdEvlgieOFLIcIMlJRT8mN4DhArhOUSCwlZd1ze8EZYNjzKDpxEOAUvGoK+QDhXIFwMY8TCENBMjeUxskXCahuLQ6T3CwXeVnmBUqMCel+AbhLMzRW5tUJsFbFVbkaNnynHIyR5+YxV87cq6wuLXJPYHsFHt0ljenWCQkE1+po972tY5vKS1DjFAhRwt70Yi/3sBddWvbWlqVa5bqbO7ZHCcC7c5PZ2heFKbpPKK5/2RGaRvu4H+L/YGjTbWyp/RqTs5ew1jmT8v4WTEG2alnG6vpCZi942H4T/ufrRaQv/RD+6VqSpz0uzjdhnk22Q5RUH3fsbGBr9RdYVXUXluQydDevBfE4NL3EwplJbFedub/moSB54YZaKDsDS1xuHa+wQisTFCU0tpzUpUkL/fndAOzSxI/8AvvhS/8NNnsfxnIbtvRWii4VMF0K+5bj70nPSgtsDb18Fuai3l94AwsFzMV/UHH9E/IEtj4vuiyC3T8LwWnQOiGD/Rjn5pysQJNm36EiHDFLTOVFYrq0I6aKhRQGKAbU9MOjBypZFb2JUKTEjjfC/rw31v4LmNciELUfTLEE6or86b5X1jKoeUTGwYiYOUmrNB0pHixt467Kfkpj9/JIbiOrp2r86ipbcmgvBlne3CcwkCxVS5bkktsuRwPmNhmNi1s+IunGyXh/xF4oggHtMKB6CxsUWqQkrDIA5lavCPcxNzqCvefBeHO4GOAehQwWolquqWW06K77/DbkYKD0D/+lth5T6QLb6swksCcK509SJ80w96sj2HKw0XWJJ2UyD2nmryGm+Xb8Fk7o3r1q13ICCg8sj2CykcifYC6dPn+M/wb2WwNT4RbVv0JF8sR5Oqo/ItArBWRgH67ceydWwTuBMt4fKWdXtorBfC1OsZqME5IqulTITMdyRXq1hh9wXBrlIYyhAMM5BkckttEqX3nzTlh0kyEafod8j/gxJCXJHCLgVuHFZJnKpxGsmE4kPB4ENKGUZKA0QjGSIi05ChS6mJoaUZ0cLfRzYfEks2L9zM2nIZrDZSFYjIf6QLThWuA0lYtUwnBvuBdbzvEtv8Xlm1q5v/QOGBP3q45oSJ+OJ1SqVMzyhmBbW4S4U+LBYDu2ycj2Ddg73G3jhY/kqjq9bTxrH9dNL+jLURWNHR035Mp9YTJX1YRoHh2siPRiY7AftWwUuOxRjG3LYkjYaZV1nrQC2xKMrA2W5Jn4Q+KpPRBpFpE9Zo/RhK39IL4VTLgFbJnrocgxWRpNVH/Z7zlsPBqX+1/GsqGnBIpCuEnNpxRFeYn5/U8w94D62r4A3hfh2r4Nr2rc+1WElwJu+EAMsg06SR31x1bFab+fCK//RnU1gGfV5g5NeJu8Bi+GbaW2rHwyNg0DInsj78qen9BS6KDxM1Kmc9W2lNhobC/FNIt493tCXWtbMouAwJ5B8K1ZdBKd9V9mjXOWP6e2Y0FEOvDEx95aso848DO19yJ8R8tP7aUY60oTsdDEwobpXgbba2EvMbHknZ8UlGCyV/fsXMBDx27H9kTYmLflIwzNbfNlZ1m4XyAQ4I7QAJ25AC3jc8wNjLCW0+mRlXnNe4X48Afw8VdAAHnXGf0kpknY2xRq7YyDwBfNZ8trMWzvwUrJ3IqROkxmeoc9LA63UMASc205zcnVeO5TMeU/oOP/WymoheQBXZRHEHeKPBLtolT7Lq+xicbMpxjP0SpJb0gIYvyxUMDmd4baiKu8Kp789lISXU9iOZyLM63cm59ESJcs0YkTZO7IG9iLTR6fIGWR0iNnlJtVYSaYl5ItuvysO0V1wOWa8tF8HKxkt7yAtmyOw6TpDEY47rl05zPklTAfzqfpVlzeIdZ0OzEcXTszniN0eCcoDAuUBgkko2T7+yhLSu/6xIx8nrLAOJLlV3I8fgnDgaugrBWiLkj3cqVa8oFJRNzxlEaO0JRv4yp6aPFK1AViNDsZxseSfCbj4j5Tddy3CIgmCBTjVxa5q7afF284SnNtTsoQh+xJQqUsyEVi5p1sCZ7BM+OOQ60mbm7XRh3/pCJdsTZYps+VYFnhbSRIiBkWj5nQZXF84ZszpMonVE+M52UdX1LRPci1s7jL7jHGfz83FufQuZhAlA+0cMdQgy9s1t7Soqy93GxzpS35Z5aIMiFSpgNLLG4Nt9JefS0mPNbWPGWzW1syPBDpYVluGyGnxPczjewoPwxiIHOAzULyXR6d1deAFEowiz1vQLBOdJDyymJTrYp9qlutpMZnJT0LVKbp++sqwhyiLQLIz4AJyDadO6ZibquqDX6iz0mVc38Mcrvn7ZjB/LZbdAJfWTBAM6FUgvGpmEz8V3UpBs2Tc1zcNZZ1GyrA6GZC/2ddM/e2skSy4gLWj1rF4VIAs5yb8zH8pzbnQuNoAclR1VU7SMa5DEzJzMqZS26JvrX5Udze2+gvQ2bPeRPLHyw/+SNstQQD+1pZhsG3sZUb8zieiuwnnj1GY+8zPi1tedaAGy0stO0MsjlVxmF5BrPttW7ov0/uwMDcVg3MEhtAUNT5N1WGRK4LCyy5dJBl4QFsD4Fl9JdH+phXkWJDuhzLR2QiW+hJ7Pc9EckzGPD26P7/VblQpVLF5Fj0Nde9uUuga7SMi/BaggwVhiFYK5kuY0/Tv4I9LGSe05Q7YaxuNj7NFJGGtmM7Og8XAzyY+zvNbV8HLaVa6Gj7YVq9DLZhrHGS6LpIfcpZ2j3hEPZEqoU5yVyaKz90aAi6fLfOo+QVOVjMkcpnCWeLDGXgDSUD17sZdhQreVmrC5vTFXxQiGE5gPJgJxR3kRp+CzKdeKlh3H710zci8fiEVGE3g84gPYE4r4ereT8c5mgwQkaWn/x+grn9eM4AOEM4+Q5Kwwdg4DDu8ABeLqMwIcfoUIazEmlcI7S9GZgzYfXYk6eUAbDscntX0I9JzTogC8D27SAUnDf8Eguzgr4mQDrBuTpeqSImJMYK2Y2pMXxLa4pqyGuIbMWe4jPC0q76e1W+rCJdQILKKxBqKmEW3hS+Nf0B5m28Nv4IyeMufBvYCdaOMdgHpF4hhz0089+XsmT/YnzrNfQ+ieGdzC0dwRTflrRMsOw+E/aEraXHJmGMRP/5zwtIcBYuTIKaMAUzNEdxsu8mylLTsAgfDFxNLN8P4+T3FVP4gDP2HoUwOi85Y0gNPvQcvHQfpPXZaGRHO685V8zWubhK998wWpqHYi8XtbHZMwNYm7luGNh2anzmZgpPfHD7B3CvytdUHlN5RkXnshsdpg+N49buRr45Isu5ZwKd+wK+5zM9kcXeS0iD6m5XsXF4YO/7fzF+lCYnT+vQi9jS4lM1HUx2s5h1D6UFilIE2qVES9SJaLBm+geMG57O4sOalI0zrGNKiCYla8l8wvZ4G/NPGyZ0ZglbYlwdUhuf/sL3GlBOYvP4R7h14st+HmPjCRHhKKdopPn1vuex/h8V3DrciHmJz0TaCB38Pj+LnuSuWD/zUVuBShL9/8BkCPNSz9b916m8r/JvYArZGsnwxBWdPNT9HdC4sARfzwvMqv0ftpEgzO3cnmpkWq4NPxQblgWyNyjvksLE1M67Kfivp0m8P4fDjhD2JYGzlJf/69VNyx8m1PYtGo8/REf5pzBeetN4Els6vfutenoHNY9sOe9UFBX3HWQAABAASURBVPl7Xx9NAYdfNboEwiHywYAsd4AQcfJOJdlAGcOlEp8WgmwpVPBithp7+edwOqyxxwm7tRRCUXn2UYmKBqdwwSueJJhrJyjwjTmdTM6pDyUXY241FGvIpWWZMkfx0jIeqY8htw9SmuPIfjwnSVDjCarPmlKG07wB3PihB7AfpDCLflFgBPvPngWw/eycgCRSvKwakwAwrVaNieHHf82eyJk8M1FewKW6wxTZBEu6PzuQhkqdEwjsPhiixilg2WsTYEvMLAwOU+6UoB/QvY3T89jbXZFDsPy7fZhbbjG7CaLPQCXX/Bd5tiGlUtFcLKewKDgkVL4RQ2XqNa5qXTu6FX8TjVlui1/fuxDr17coI6/7GfYH8y+Dbe398wxCz07h/oFfYZa2Y/QBzHKaxXlwQbevSH5O4c9Pw2Pr4S+yAr/+AWy6D7SeTM9+6JNFHBaRh0WTST8m+UUR+96VIDAhp/GIF0R0FFaIkEgKIajv4/SPo2I0VT5hQ+IrPljas/a9Y7+FeTNI2EOi01MVHcQXyVSmdN8xFRkuanT8f3/qknXQvlTtSaG2vh6F7+qi1s2TWddXft/FF6uYD60LMyCFuVqJT+P9tP5nfUVo+eQLLGq7GQvPJrsafMdv4LDoGQrinLyCOXW/ZUVnHWYUHrcnEs1T2fNlbGmWQw/Cywvg46+yafBHmKWeduAuv11GX87WCQ9zR+wrWF7igUiPr+BorEi+6NFY7bO6pEnNafnN9yQMfEWj1uwe7JeC/HyMwgdLBlsb3Kz7JD/U6+ipSN46DwX88S8Z2gC7H4Zdq+DTDiyRaYZgTr+ETFWR6Dj9CuK1/GmJaBJBmKQL41VuXgPykPRJ92oOm/UpposVszGeWILUl8u2X2Cb3F6sPIptO7YlX9QuCq8smf547ARXJ18m2P0Wk4IOmxoCjFEyLiPFs98BrJU30KpygTtCkyPvQN3sLTjsKZVxTLkC3NF4ofEUnQSl8gq8RrlhNRp/ZALBQg1RWfOa7Ee0akn79PQuEoVhwvmACJhVGYF0kmLyiK+vxdT7+q4sa0FC4A4TcjwS+RDN+ZK0W+4ysqILM2+xpxBi8usTQHKNZJoXYPeuENgafDGHb+1sF1X9IqZ5Wb6TrgVjohiX+D8FbLlmU0Cegbxw//xvYcXzdexOh9i9Tu2IOOb+7SsEWXT2EK/Jspt1ekix2rx4itUHFzB//5cwl/z/gZER3eLRZfOE0NeJSsIXy5TbG4ZJCg0KKXyFufQeNl8qSYrLDNuKgQlQsJbmo6uwnwijfyshexNPp5T5w/0guej9ndrbeh/xtyfTOLKLRjePJZqWy/XcNizNrZCJMQGzOR5UXReOWLjzh6/i0+cTnTPX0HIO4VGYFbi3egXME12svoaGPmJAIN5hrwm7+lpwg1AmE9a4hHWJr2PLfHfLcptgJ+zBo5iuNSwmtOdLLHKOMhR4jsdrO1m9/CSz7xAB7lS/41XKVEar6BQa6rIZopHcUWzMS2SZKk767q6vULpkYzFFWDgnibns60avhnfvhu52Hm15BvNEWk8+ThYHyrV2etkr2B6CUHmJbW2iRy+01Od8UMWLsWfqkzBuhQBfIZG97yEkQXhPSqdx+6sy1ZdBzWf8+pZE1kiZ9/+2Las5juiMKe/fdTRa1ur4Lqz6SwKnV+n9OgG8rDcK63qr5GImPoMtgd418izEVFdk4g86Gg1kfBZNGsJoyGbNqV3nzTCdoXkITJ+IdbKyrJfsQc1Nfc6Nj2CPnWNhbdVcqFc4d/ku1pR/UWCgezQ/aq6Cf5Y8aUnVSX6fWTnVU7Mceg7kHPD8TczrXM28QIot/6UBSawIQkjJ5EU9j5zSm7cvZF3PEOMD8PPaCOM9h/FulrkC4M8F+rhc9WczzBSnn2p3kGCkwIiWH7NeilKxh2A+QTA6EZoUo466CD+MUnxfTPXjJj+hMPwe6ZHtUnrpQvEorpMCT505IXK2EpASIYY/pTS0S5GyQCC9n2oJ5CSNY7pbxCV7HDLttMdmcfuJRllHzTCncljFGDJBxwoxeNK/q/PLWBW4BFNKExJz5ROK3ZbdMOC7m763UNLNm3RPRkWTw1DR8gQH9F1hRmPPBjIj3+EpZbm/KaGfdXCcf++LQXF+m5Cn5yXiGcVThQiYq22AoyW3jfkyCZPakFFa++cqHuiv4dHwZfixnE6bwJml7628FItn/aWw08SE/MApL8HGZTvX3n+aQXnfhCFxvxhtY7T4Vi7edDHGvI9V6QRLKwbVv+5NqPF/boK7fgg3zmXsdyrh5l+BDv7cJCid4akgl3leqZ0HETOsvWPw8ju614TQBDQWY0NATJy8hq2zJO0S7s6Gr2KhzEwvjS0BLu1TEsbyCul2FrvKQZjAH/kFndEZbMtHsSToTC8Dkkkk8OoMJqsPNUs92OqIuAvn6JzYsOJYHeba36XMOhZKJCQnOH477cUAS7NvYJ7KhkuP++1vrfkyC8r/D1nd3pm4gXtLZ2ArQBYqTW+R0E4eISyv5PFsBeNGzuWOkQbsNWGYAinpigHbBNH09P9hTWgec0JfY2PVFzFgtHDDwpz23UF/VcJ2nvIDdXS1ymkqYRX7m23/qIiMV5RkpUWnDeELlE8InOKHZFWBMNNHaZSSdeze3ar/Cb4X1XxcltneiDxHFz7/EFRKdmUk7tBSpfH1kekneDDRzUolGi1BiYyE7lbb/ZhBWRhMwrhvwjYpjtxmi/3tnYVG7x39YYWUeZBYYHqhKrb8Or/zQRbdZYKulpohE38PIvpQqb6b76Q8P8w9J3OMUmLwW7XlXBELcVk8y0XxFM2BNFO9HGfr2nS55qPlBUTzQYKBOpyycVB7CcXEEjL1XyJZfy3ZGoFArBondxgGD0HqJIx0ks8cIusNko9J2MokFNFaApFyKJTjOmEcQrj5AuHccWoVQtRlD9GU3YtrxLSJN5c0q6Im0K4ir1f/Mv8rwySiBW6v/wV3ePOpiX4Pi6VtQ064fzLmYpo1NquJLJ4J8bbgFOI3qKFOtaDwnLSOpgS3wzMtx/FdRp26V97D47FO5jWmxNwgtucfezKwQtKtBNjS0CAE6zChahqcSOdAAERTqtCkVGTB73izgZAEEtuxp1MLA8MSgrivVL6bFqylbbwSDIFK0DJe9lyBzPWbqFih71csxq8zVsqdFELJczBhXz9cgQnGEutf9zBVluEDddYrM2UWzZS747fQoA6vvhz7YctGZZgNFFG44j86ve83/hj9N8pMUT3xAbmztsvQOTBFyq65CTAac0eYO/wyT+y/CEuqYRYnNglCGncxRLLhi7SN+yGWj7E8ilri9UIUWvTpG7Bca+ahNSX4gr6bQIqFxi/OwOcbUop7R2ox99SW25on5QhRwhTRXH76haYXPCShzgmEXWz5a7nAwkDQwKRNntqKkTq2HYyw+8MQW7ui7B4K0eQUZMFGfDpbEtGAeFVuDPYoMTOeZGPgLL+PbekI9izEfPFlNr0YkDRPFzJpuO0DQZZVaMCaLtJVbtTJBCwqlyKdrc8CNX8VqOspFrkn/D7JdWM7UtFSqq2IPLFYQvbfqmsyMayj/ZmHJ4XHgN8UWPdkJ/8cA1Akhzb/lcGj/lwtP9VWPpesDEX7tD+xIXIJLW9NhP3fBYmIz1O52MuL7/HQ+C4equ9SOxE2LzwKwjnGA20DsPlh7KfVuA04E2qGZ3FraBH+K9rlwdij8TOKfQSO/Zlqz+WCygjVbpZwaZgmN8UoxeWNXoQ6rSBU5HNS0gBOSAyNX0C26QL6KhfQGbuYrsiZpKKtEFdiPBIApxzPrSCS9wiMnMDLDuFJ/yg/X+M/Ey8hQtbMp1i/AGrn41YqWedJGEekhwM7YfBVXH+S/w+9DUnNUhcAfW4vBv2khj1Z9einlfRu8bB1fcucqwbIhc52O1zRNwaa4PFsJXN2NpP8sgum/MdUqw9aluQwa2lursXsvY1f4cEdNUwbfJ6Hol1YPG9CiW2NbfkJO5q+gT2ktD54Huu9VlaE+07tVdD4WaI27a9XejKzRMIp0uslwFHmOR8jTon5gX62FCpxjlzCZCXENgfOZHHkNsKfTiacuRo/qWkubqfcpjc6MBcTN4b/n4Y6zs35irK26p/YPEmTXCDrb8q/XybLNrcckqcyS9Zl6kPY2v2e0OlgACHgIlgLZ3wPIjBD+MXsZmg8A04OsEVWfEnjIBY70qU4teM38OyXoU/jeEGM9TSG1H7avCZ2ZMN+zHzrcBO2w86ex7Dk13atWOwbe5C3b23HXM8Mj9Nx0QHi5wh0g/jnyIC9ywHRa0loCHsK0ADVci/Jkku7rL/Pd5vwsYeZ/fQ4zEW+V2Bh2fmlqb+xLDSgcCjJZNFi4aQkL84+yhNjOiEMbxfW++cf93awNlOF7ZE3/plCWRgZEg/u6GgAGZO7mvvJ4mDJzfuDRzDPjw54oK7HB7PG2jxMgVCkpHAENvxJAipyIPnz74s0g+jqg2xWN9r303/tZ9wNsB+o6sEAD4kACtXWnLEH5DltO+ttVtV+l+SEH2GAZjxFrLH5z0qdzrhjE1iTrvbB0Z5jMLk2gGb8CuU+5MsLaziiGNgSnVLiu/p+iZW5Q39jPodJXrIPrlQIJFFn/p3+GDNV+1gZ6fXnOz+QkrHrAIEPorEfthz/PZ8MnCTmOYyLj2JqvoZxgQIVJdGgmCfnDOHq/oAK7gj5vEPedRlWbN+XydOT8RgsTSATmUGqfDrFqvMYrhxNJiCmZA7hDbcRkPdAYAr5ioso1H8WRt9ArvF6sjXXyRm4ECRbuWyaXOYI6cJeXI6I2sqar8nWg1CX8wF5FnwJH+2NUbsL6kAKHp9XFOOzPLC7BjYCF4hxtWKclN0sjwkPH+v8JJW0yr+q7BNIPiXJLMdHXYu5Ep3/owv6e+/rTOt+QuvfAcw9c/4xkztKF2BJK7PsS5wDGHpacm5HvB3/wRrJA5J11KclDBMDr5AtOUpUzeT2oUbMWt4+MpYrOsaAvBLkVS8YHM2GAQ1AXZrCtk+VBc92Q+saacwcMA+gcg5LSp9iW0Ctjj3PkEWMkgK01wl1Up/ANLn+STFVgkbfy2JwN1ZnWvI1sP0HynRjwGIW6GaYNUMdygJRNRcu28TSgd/yRM9K2HULBlhIuLbdchgu3KGx6LzFo5FmmpWLsMz3Ax/X+N7I/Mgwuwshv6/Qge/S8vJEZmd3Y/sGCFRhymfLVojM5m5j40P/aYq2rm4ZeuPN7pMhnYSlmqef/LJvvpcF8c7HsQ0+nQYOooVt/13UvRbL0TzT+y3mJV9giXuEx8sFAtEW7u+4BwORx+XFve3+HQs1zDu07Hqjxr+yoReaJCa5MmxZt2nkPJJuHNsZyQS4v28Nu+L76Ai9QmncTjLdn6Nldo65n1MCS3LVeFEe24NCfgCjE7ZpavSdtJ35D7KV53OeXGfr57CMFKM0EbFx2VgD2RjmoVoW6DHnAAAQAElEQVSfKzObiH90HfM6VmE/JLJ93GH/vh6B4OyqNPsqDmG5LHsJzdpUFbaDE9GferUnsED0JCb3pFKNRyXUFkbaOI49RvzIT8FeOHuGroWafFqEjv6SB9uuxHhhW6ttuZy0+FtIQaYDJv2QQxlZmBMv4boe+aoagm6AOtehupBnJBLBKcaoHJBOFQt44QCxdAvl4Ty2dj9aKxyRsk4peQWxskspheqJRq8hHG6GYpTccDd5bw+4RyiUKunMjOON0gR2BE/naCFG2pp1gwTzKYKDbRSL3bgoA9pWsxh/8sptcKMmv15FTEJjNjfMdp7Zix1WyBL7AqLLC29K0jojQ/ZpB0PW3t97rHumAo7q4jGVK1VEMxRakYT4uCJLgkPYf/ZoMIrtqG1mT+2tLP51E1sOxKSIyErGuDyYYpHV7ZCF9GIsGB6NhQG2tuwvMzaoFQ/uHhGnpFyN2QMg/UQWZ8szMSVdNI5y1REGINrTDS3xnL9bbbqXYZ+EJjv6n9hQeQv2yrO103dibqzuwNxUsxLT3Cy2HGlP0SVLDtmJ/44fLqVUy4oEcw3TCJWy2JOEaJztDV9jQfDzrK39JlSfAder7lSBhvIYbWEJUv/r8ObDUH8j2yb+0t+WbBZ0GwmyTUuh/GzYfqmf/JvsZlk4JUlbKsim0Af0eM+wPPkHqLkG7NXlPS9g1h0nSLz/RZr33ERHzQHabaOMge+H6luenPEMgVPik6W82HyUF0fW4rvSJpAGTklV3Ka6tqtRSVUDml4ivqtrnpqu+MKNV8YOp56lwR6wJJ8UxcbdongSzT2kioneTfSGJ2DeyqqTCfWD77098KcaOh8LUP5Ri2JXEUX0+371ctpL4rnoaJuDDIT3Dfwrr0V2UcrcSkfh15g1NVnJVl3MuonrWV9oxGSxt+gxr289Dw6vx7ybB6eLwVPww5LlklHzws7zRITwKNZOfRWkoKF8P1kcTH6Nv9v2Rhh3YIJkqI6Nu+PwGJTvb2FzxWeh9lp4WROSLlm4gSn6f39ZwL0KX25Ndpvk7zdL+fvexvf+bMlU4YLda08W3lq60JclLEHc8mM2J5bSpvmad5oMToTOFwh4Ho3xJoaLJY4GRqgoBagPR0lXCiRKg6SKIxBsx+U4ieJx6ob3Uz20Fy99HE0FL1aPE8lRDJcEBmGINuLYrspUN16mjWjwECOyCoVAnHwoSM4bJu0Oq25Q91fipmNqe+w9tDgpbj/YiCkKu+GpMztoUbzYODmPKUFvycWSVQYG9x4WNEqwzPX+WVQJiEnAdhWzyu/o+IzKP1T0F7pckPMtmP0VoW35ISwTfEPgs5iruG3Cf3Lr1I+Ymxwrwqqy9ALd33YoyFdSjdjatCXyVjET33J1I2JA72EPsyzLvj3AioisTPtq7mUWiGaYws+EJTWDLLEY3ryRsyQYo0cwC2Wur/VtAmDu3+LOJsytNmti8yFQiSG1XbcY+FbRxLbmbs6XEUJzUXIOUxbJNpFmzFMwb+OOVAOLJ76BWV9zy0PKS7RN36iJb4ITv4cD99HS+zR++7MkXBKg2V4ac8ufGHqI2UfuJ3Tsv+Hjr4CWd+ztQHd1fAtzl1dWaY7mGVi8bhn7TRLEdhF80y8IvSGp3y1vwnIPpRz2yGpzMMeimwS0/wzLJ/Vxf1gWu3IOd4//K1dsG8OtZV/Ht6hHfgEHhPTHByAm2h78BEuYze/5bxKZg6we+E+fNo377wFrv5jFX3nRapDxzYk+6PPRB5ORNpoPLIeB1/1770o/T4sJsYzf3UfqwZTpL+rDygAsaxnAZGlc5wRWeJf7G5iSZz2PKaoPBvbLT7/XOLdfyjxvwF+9MTk0upocmpc3J3IPk4N3YIDV4on5+8HkywDC+XAKXxdPkuHx6idCb71oJC93dvfvWNj5I3pKvyHeIoHV+DpzAeztwihM5imwRDIdsoSnabxBFQOB13TsUBlSiZ/BKu8C9rijQKthiGzs3Qo7HoPX38ZWrFaH1LCqtg41szFfzarCFB+cWkY+AoV48RP/S1tI7qG8ybgX4AotY08Mwel5l+mFIrUGzKmjlA31g1x1b+QwDLURFJAHBzWY1Hs6306ukKVYGER5Q9KxMXh1F+KFp4FbRqBwkrL8Mc5w0kx3CkwoDlFVOEKYXojLg685k0jlLFyUeLI3wtAA8+8ZJj6jiCmHuZcd0Xew2OmBSA9mkQxBn5ooSpQjSx3lm0oQkdRMz1CpVlHbCJz0CcbCbLlpzZNz3K/7zUqbVd24Nc7ap6uY83Qz6zdV0Psjz6+LAJuFurMWWtwsRMZh7/Y3heWgzosnKImDricmFrg73MeyvsdY1/gDbg0OwrmqI+FCQLG+v4L1ByrAGDgftiajPJT5MyYoIUrcMDiKe/9US6i8hFlIs/qLgkO0OZXY03eG4Bv3x6ESCVjY3wxlS3WG7lyifnIqspwGFLOF3Nk3HTZsLPeX8y7Sd4v/zI03YbCdc76SmMX1Yr7lt52VyNqa9+DnHzp+IyVZLQXarob1J0/G7gupD9s7by9UQYLHnF8LAXVdcpSXHPB7fU7JnNpSjzwhWy8/HH2XPcUwS8cO+kJn1t8AyOZnPF7fWcH3C1N1o/4kR0y7Fm6+HKbfqBP6c0Q08wa0GmEApzNgYY3Az77ba7MsqWhhR5gSd7jK1Pf8HXNvETjQ9RRXeDfRJiD36S+lYlitqFmu0lFkTcp8tRVD0AZrtktBMgk/dGurW+IrEFtUL6NS0Nw0nu/Xr/IV0wzR/IE/+h5is5vD3rlwj7zARcfu9Y1Wuzy73pLHvIkpHo91crtAwLL6WXlw7ZVXsaJCqCg6/f94eg/4qu96//95TnJO9iCshBFWmKEtobahg7YWtIW2QlVwgLVgFdor1Ct4LVy1QwX9CV4LWsEBVcEBaqFWaC10xbbQQWhLKCMUCCNhhZBFcjLO//X6cO+fRz58z/mOz3iP13t8Pt/PmR//LA4vNt1SS22Pj3CYUzv2I6Y93My4lPYrhrBJ7d+o0M1AYPku0vd0lcwSAUgKY2igvqcE9oYJYAB9A4JxsPLKKG04+zAOXR16LW3ohWe2iMaYH7mVsVn/HeqI1A3gFxdayElJYUZ+D3JTWknpukSaMvvd0UZISUKkQNn7NEg0Q3MVLU0va37/BbouVZBseI9I80liiSQp6aNozruZpvybIVuzAPE+pCUy6Jt4j4LGD4hdeE/j2kuk4TSdXbl0ZSlb2eMmAYA67HgXKZnR04SxJbNwG7mM1AuP9WHh7/qw/VAWM6tNCcK/ypPq2Gl97K1yrcpcFSk+yjWoZpx8OZ5zKFjfjdGxrDzVQxCre3JUXlZ5SyWqckLlIxUpXHZWN6H9tMFsSWxgTpq0+qKuiRcm9JKCei7kHWFM4kM8BeM++36vL4g7H5Gme59Rka4Q07EVpuWIeBLgHLpxpjtZUMWcTzfSnvY8CxrXE6zv+ecoeW0oG7q2YfCjWM+eh1nyJLxA59HOV0DCyAApyihxfN0enH/wrrwlNwsRzkLV3+NMqCgO4GgrhVx/OoXiVt7TshCKHcu3DtKNC+Hvn4V3b6Mi/XqYsA9ulkvZR8pYIIkbLUJ0XmJhyiSGt44ju1v9txU+8CCUonFDarGOH1PxGOWRceQpbMFtrfe1/Y+8k4uETT81bnbuYuI7w0j2/TPJ/q+GEGh7yZ/gKysJMygJMVGeIKJBvazl2r7fY2NkJOFHW9z3tH74txKcp5kRV19qwSGjNxixpzS16A9cMSIz4cSv2fFaFmtGnYF8ZClU7BH68xv6LHbGdfCswpLrZTEE6FUfxgPI+p2IALIaPuOlT+PfZ7GMjHMh80/21VP6EzCVn/4xmw6NZcmlNXhxmccw4/Cn2Xd+LjZW9pzstW1QvDyt4Q8UnvujgDyO+zqee/EaCD8748Q3KNxTTnb1f4Z7/JynghE7mSIex9S5LLm4aWpXB65ZzFYGB3n2OwUFsqpI6Rj5VbjXjAC86/BluSMqBp9yeQFVvY/BxZfw7Mjaurzg0U54v5jCWCeLGrP4z7MdZKfEKOvZk/ZUtRvvSyR7EIn8IZzOHcNZK3RGXynuZboaD9F96U2iDa8Qb6og2rIfOtpJifXnQFdv3ooVsSulPyczh0hIBtEWPQ0dYljnOUi2EiWFWDKblNTekNZf35WkOCzkxNZV9wWLK76g0NBE3FyRA7ZIL2lwO1R0fsXQcxjdiOq7FVM5LN7WZwunEuUomkDKEydJTuNohjcOocqIL5mjTfdtVrlHRX2kTMcvqvwc5gxtxK9hWpmzO89C7gTsXuuqzDjEByTZ25WG17DT1QrDfsCkWKsEOs7SV3qR+DAigdbdrvdBWHP7Gbz5hhnrX7/Z2JGLV23ZzV+XcQKs0E2yui5vLYL+d0P7aTZE38IvfCTHHmJS8wvszFJiw/faMsqVpHgxzBYQKmZfmTs3WCLKuSLwkgO7q/PaXybsbXBGg+2pemV5GKrZhOsegn/rXocStedlrePB0/F+BTqLF3o0f+wdajKuYlJqK81oTG7zFQnV6Q7CbyV8TnfeqTJAxXQvFnjcIIASaFgZdJayw3Ph8DcJLvUonfmDnq19WkLQEWLT/eLH1rzPE7yRgjtojvdnfb/l9Nw7jPn1fbGFtUuPPZfCWUxr/BuP1i2muksDfBdqDusoHUfFuRnnY7xOnt53gLo676VCFg2+CLPVdrrKGyoHVcS29d/Mhb2wLK2W5FBdkJ41SZjcJzKkaZaNwfdTHm0KwICME5LBFW0FBG/q0i7ImwBSsuQlEePAfMJzmaPk8qdR150SjvFkgmrlt8i+GsvylNQWbhdNd3eqQ93qyF65J8ckqBueC/V6iW/28R8SwP+6t9g86BeEmN87K6UALR/IgLQzqV0yozAOhV2e1Qog0Es8nq57rn6YhUO2Q9YoJtb+iMOxHVdCpdQ86hVKl/Vux7+fMGVEC3XtqVh+f972d96/dF4gkEJhXhHnskZS3z2G/ZFitrdl8H60gM6sgaSmDyQ7mUXq5QSRxhPqz4d0tFlxu2lSnP9edycVXV3414Jf7S7gULQHYVowJppqer2x93V05Y+D9CLaYmlcTEkh6rhrt6an+FCdl3IXRjtZUNTAugl1ATVnTGwiEKS/rqtN/Y/dWyNtYVEnGBj0HDlQkiYhE20Zo7vEsMTPIjT/Ikr12RjLtxaIaTqvcMb3Ir2gVt+HQPnVbZQOSeAwo2pfnLl7C0OM5ReBHCej/iMhiUeSbPf++p4Ll6BsT5+Ip6DsrSCZ4BRk53aD6kR8LYiYMM+FcSTkBo5T3D0vrYG10atAsVhgYJs6+rwGIYHksARB7pvPG2huUX5ibnwGYy7+XR3Vn+Pmv+n+t5+g9gfq/F/LWFQzFyctt33sFLM+0chj117Abh+t1Zjh9SN/RfihTiWCmvt8/opVzVRdxSqXCKsU12WeIfwQigEic1QQeiceS1PaqY38FfzTbN6HQtTbuAAAEABJREFU4IYlhK20JJxrxR/G/Qi+/hbklbPSRFdegoYKHF5gV1DuqvMoNKktK5VoZk9snOo1D+05+c2+5v5fx2/rzT1SSLi3HewVru6/OsTnlhH89uLZTVeA3OHWMtV5o4rCEdO62kZEX8Pc95d+A7duwwlOJBfI2CAHha/rBvGRj185Rn5ayvTE1SA6eCcpT+uFtq7V8+rr5s6C8AMqGOjkRVR/EKM5bTB1YzaDFCooZ5Z4aR4KpCp6fhnLr8dmufGeDJVd6UR2fYrV+/PZ/Jw7o1C3UwLrXz2SvEgDMIhhQDDQGuStzOqivUtUL/KAAggdfIGS008GfjoMsseEQTc1n5BXuV4AL2BwWBm8P69POfkUXrq+POcrrE/kUXkuje17sxgTTTAtsxkbCxrf5efNaRzSFGEsmkJaVl/2RAp4O5HOuZbLXEok6YpJfzIGEc0eDZlD6U5RmwKURGqKaNGHk3LrD0rGqzq6eLcrm3+2xvmHgHB/ZykfJUeyIzaGjbEynmU07ycLxcd09nSkEJ0QncmKDLkHn0AuKTiOctw/5+yPWKXzszSPvGPYSfisri9SOU/YVcXCU/dyKryjcxboBrDgr/rYWQ4vFGR/T+enqhSrvKDyrIq8kVBPlz67WICq4biyn3cKne0yMQJKRydY2tYLhxBlKW3MGtnIgs804FhtSlELC+NqLFErNE4wK94YEJ/bgDzJfl0U1DwxffefElRljduD+7cm4yxlZ9diBfAaA8ScEN9Olr9pkNmsB/5eCzumBsYsSGsIoESjzLWEH2ELp3TP81DU58pRUkV57U/D2DfED/Jo25agTKh/nqJa0d4De1V1yQyyP/wSpIhYpomaQYpG5jAKWvbi2Qb234etTOHx7+GfuSp5X0x5Tgks31svIsqLsJJEPrgu8CAt9l+MvXwNkc75LGr9G1uT/XHWPExdSYG8iq2yl9q86xW4ajH2Lrxoy+67LXlRpBNn7LMTGlTLh2wrOcWk8a2sKDyH+54ggkHXe/hxrYQ7msmK9PNhUQz5wECVl1VOq6iPM1v7gfIWXo3J21PxXo6HP32UsgoN1LmTbN3XAYVTZDjM+3TYuisbJFN+zdf9Cm9h5lyLf7ptZmURmFYuvfWsSOdpTXuskc5fsTZWjn/e7fGxB0Dg57xEQkpgaz/p5HcxEHhdAu6r+XsdrDzWg5ndN7N2Sh3cpPqnbINPAgrPqKpRe6KTFNfJXed3OL48jAnpGWOVo5CCx/d9PngYgzK/w8bugVKaFViOluY9RH18AMWeGVE4tbCtPwiIrRfWl+Pdqczo20TVhGMMT0kE/VpX91Xs/S1Nv6CkXUsAgfRoKuN79aJnPIvS9Ez6p8ZIi8ZJxvJpyRoEeaPpzh5CMrOQWK6+pw3hRFsOdZ0xLnSkKr+Qw3sdWbwVjbExmsEfUjJY3R3nR22Z/Lolj1facvmwM59DnXlEC6JdLLzcm2XXigsTwUksM8IDKox2ChBSsdAtK5OLki8NkJtf/a8Yk7cLlt8S4baoSB+5HtZ1bcMLHoyOK/qfY1ppM1jRhfAMBm5SEZAxXEeFRdh70feJKZdxhtkx5arss8yLN2DhM6NtxQ1Ec+KXmHhiCdvOfZ0lp/8Dqr9Nce1TmNmbj+Yw7/pLZF/fzbQBajOq+uUFzHytiI25X4TUfDYkNjNfCSOv1TfINUu4A0oXiqliOM7Oz9Bzd6mUTGTa4c8wI/F26Edw8RpkWf+sa1GVYpVh8A15ehXKf/HUk+F9ggAojtPrNoLCCk85OaaccfJbFC7RAy/vEmDKZL4Db8gIcU0v6gY8gpdXL4vVUFcqYtbLG7Hyul/PHKFRp7DVlJtuazNJLiy6pf5gConnInhlnjfQmJ32RQl8B/VKgl2JoyewNn4z5kVFylA29l4UwMdZ87LL77CkYweeGbFgBrdabvKUMz/BayusOPY+DFwzG4uYX9MX5wAY/dsQK9uiMUM0uF9lrIqUmjbpTlQf8iZQcF5eS6Y6feEFSvZcz56uDZSn6wYrkcjoMfiVc6boWcuGQ86/QTZJCi/+k1suj2Rrk4BBspNtj873fEr36lm/RWhZ8T7+x+V1eKbmsYaeeB3L2vZ8bjk/kEIB2/6Bj+LpY9+DZU/iXd5bfaiCzVU5uqeLxaOrqElTfHT9wzDql3DnSkhqDAITK+S8xL8JnkafmSBdDhbfsy7Df8qKg9dxPPoswWhlX4UXdy279BTWnVs6rsc/Obcqdpj1eV9mRuuLbGlcxvG0N9h0+ouYrvNSagmrbzPVfq1CMxDopjJQWf1Pn0mSLU9gYm42Kant+pzgXLs0Qt5OZqqMlZSf9N5EYv2Id4/mdFohr6bk82pzT16L5nIo0cnZaDenL2eyvzWNg5EIZxKZNLYU0JSSQVdGE5e7WzjU1oPo9vNZ1JyKsfT3vUCENnE917s9cxJ24ayAFmSDQfP+KOgPyTKScQS8DFTPs2BacbM4KEI07ubR2All3fMpjIiD9gLE6MJvd4Jdx9/rfrXD1TqWEuJ0J+YuyJ3xe9+2hJ7O2v579as9RjMRCg5+jbKDn9dUixptkBQc2gQXPlBfYmzr/BvJ0XuDJ+C8xNYDEhwp/5ysRhbdeDGc35p+C9W5tzNPIOI4cObBIprVHkJIZPnmys1PiKlkqk9HVHJE5Nxy2DuNRzvke2qmhBRdlHeCQih0mRvhx5PgtRPwS834obDQiR5OSoCqnoG+X8RCNOvQXfDSRo59CH/7HfxxNQo/4EaF6K6z8NgSIXYK9dEcCqJdzBxeyfL8BQSlVP25dpeL71Z9M6GzAa+QpEl1vKuicZKG6NyJgaas+xRBIC++xPSWfph3K9r/zsSLf9TN+qu6D79iHZYry5ob2AMd7Poe/ibBjdVt/lt6uRcVv8mAZfomB3H6wX44g722x1dZ/iehtowlt+tanorHrmGbvtgldqh0Shq3W6XgdrZmTeGHGedZV1QHJQTPziCwYYC+i47oWcuGw4jI2QVUvJOBX9ZZc+0ZFqddpLRfgpJeuulqtSXSPvZSz6AsyxsKQO0vyrtIsP6SlWTamgB6YzqP8xN5sGH2Q93I7t1NMxJey+77MP3Nfqys7UG5wry6fgshc7TG3w9i0oPmDyjZexNclnvaKWEV/5vvPQz5spBdrVd4063jB58le4esmT3JwlmQNTrQ3bNOsysKWd01CIOpjQHKV/DabRhQ5qWpTgHNyk6hipKadf0XhdBiYt1K7OGclrL/5WIjBakxbu/Rh2EpEXJTuyClg2RWFsmMPqRmqt34CPWpPwfS47wWaePkxXa6zkaob0vlfCJGVVsn+zJi1OvRnK42CmMt5MaaSYlqaNFuzkcuEZ3Rq4nsfrLsxVD4qc6QPUYEmNK6ky3RCmYlD7JTOQInecrHCkGzxARFBJiQjpv1KKKbrerGjp4igkBAMZktydr38ihM6wTRqm5vKuIA2PIPAJzE6gtTZNEePXovx2sm4CkZu6XZJJn4pcusyD1H2JmnswEUJzG4CPwabk9xvb+UwvHauS1UJHtSntqGQ5kZo5pYMfgcq+Tur2jdgJVyWsMfKKl+kIl7xzOROo6POYpdxcr4GHZm30FZShvOcFdOPEZittySyifxDENY+Xf8J4TpPGf0P/8jsPI7xPhAt0gRC9LhbvEiCPEH0opMjc1FSlDSKs1IEcHqoSgHPjMFvvhpXXeZLiuZqnHEegWltcKlXRhOsOC6BSffijTGexZjoJgc+RTbsx3I66LoyRkd1fasjEa8am9MSgLkdjqRxd8XYYszo/pzIF6gNmY1CgSGyY03LQctYXP8Oux5vZb1kSrSn8FQ03ierjKI2G1lhM5b6dQOGlO9QHN+lZhm3t+qa5JfJNNoXEjIvLbBMXqI40UKJo6Ck5vwj61OuvA0ftlpydX1+D6/Gry0rSeFmZ0wGRAtrxcPqYJZ1zfil4dsQB7dN4paxbLVe2LBQHFQ9xZLlGyMRIfyLPGdXcw7NJV19d+jMncK+7vj1MSKKYp0YS9nw5A6vDX4vpOTmTdSyleqOpph08Da0JewzDjeCxsKLxmfHr2b9WPFu2wPXve2HadCOuB8ysKxEuAUESN3AuyHvyyB9x7TPd8oY3fGdThvMCWnhcLrpEsNv2LS+V8TchW97wXri8C54MzvWdppIsL2aAmL23rhrdOcb7AMO0S9L1JHSu1zpEcj9MzqQZoSmp3K9ncIuDsiRZBeoqI6UgbJS8/kvY4knOomfihC5BTQkMrF5hQudUap786gPS2TzliE4x2d7E3EuRTNZmA8SXRT61M48+6MuZXRiuHkWkWWTI8Ewts9z403BiE1ypaOkKBJBsxwFF7yaTUmyz7rf++h5x3M5OPqVAyvFAyK/w/d81eVF1ViKuo3AleUc7Plrx4p0xjvTYKIwCYT74fnfsTRoNIH4SwuTR1wsRZe0/PnxMQDeljo6V/WsQcRv/SmLsCmE9NZ1PQHshOiQqaIJIDAm2/sUgxdc55Eaj7FUky7sbZ+1d0xeSs9eOz9nnhu2ttO1d+tzg1fyeTYfUwd8hpFaYuoLrgXozc5EmoxHqUFBveGsSqpUTVdoKJu0acXjH4YRq4WE+StdAq8JhWRZlpNE+Me+B5M3Edz1jVCBfnQsgx20y20SCgtaEsurQE/d2kXpufj/Z5iZ2MmTkyaB2oJDuj/v8DGX+VStzGV6ZX9mJv3iIRtOgzRtYgI3VufJaxrM+8mAIrBoFUPyuKXRtvxuoiwxFZgxTmdlxIkRO/hjYOx8pVPbKP4XtFd4IVwcfNefdDfBiUgvc7AS5QX9bjIglENJMt2hOnb0D+3oy6w8QB4ReSx5fidfM9ILNs3EoNLscKFmudi1F1MZVPPWsrL2lifyGXZ3edZl3kGz/4YcMKPe7quNP1nr6f3lWN8dJKkpjRfyzkBB+Uxnd+j45PBw9mUWUtx4kjgs4jDrNNL1P4LsLGCNXVfIzn0BySH38OM9jfwMmcbAocQ9kpmKedlOZj7dCFjOyfh2QV7MObP7O7rJSOxcL552P+Dj88M4H/NIPXpm7PCDsqeWt4Wf4+wWUitXHvxYXeqGGKwn7MS7EXIU7AnGpd8b+7IYUNmHdn6jLyNWuUJHO5iT6Pu7/CuPD9NESbzhkJngtREhGgyH5TJJ6cPZ9rzsavf2pVOanOctFPSolpIvYj+pZLS2k1NZ4QTyXQaOzI51JTD86157OvMIk9tRZGS70MN6fb/EzC7ov8tVPKKJ7uVti5OiC1Ku8gvM86ABX2kHhDdUSkZ18Gitu1kd6lVxb+PKaGx+HJvjGSor0gHiAG6TLeOb6h8QkV0Gf/MIPwSUcXQX1OsDOsitWHFXCeiFEa7oFswb4Hq0QsMJNIbhkugi/TdVrL+XxRUfwMnawouKdnV6y7CFJGEeXe8lLBaK/9m8Nx92Sy8O5BXn7mPq0W8+W/0pdo7xwpPZv6yCP/enKeRHDKskyAuSUwrudwAABAASURBVKunLKU9uJUBiKwoBrA+6n8HTFTV7gpyM7njjqCwuL/V38bIv3P0NvZf8waVnzgWjk740Pgu2Reexb+mQ/+HWNO1PQhBQX4XQaDbZT6PycWwBZJ76ZiRelh6tBdBwcapbfehTUfhDL/RsVUGqSt+hV6jH8Y/w4YEbXfBF5h3+hEpgAZoRXTfFKY5PNBTcFhCulkPH9E3tRUnSU1VTFgU0QkYLkUNH2L6X+Od1a+RMaKHvin5mkpdMiVYPYcVBtPg7jaLGOov7meHPjcICA1maUWYhs4TLRVdEbnIRmDTya7Yv7FnYNnzjICB0DG9wxRbRfxPbOcbgHC9NCWhDxCvXQ8n1PkseVO5KvJk4pEkKLQja1Rojw80RrncfN7umx7rvESYyj36uO47QJrGvOjsY2yUMuoqVS/GQR6J1ydEkssw/Rc39sY0KxE9LBPOJ9UM/hFZEjG8HiNzFLt73cfjESXDopmYx6TmgZLBgyKdhFfBLa/2BHR+YuRC8CrWpVTCvi9QeHmf+vIhTspOPC+G6jnP7tAp3nywgEhqBil9rydF405NTac7rS/nYr15kTj7u8SraITurFSa0pN0d3cLJDSSjCT1qRH8K0SNygukSfci4ldtIpU3L6ewK9FFNLi6cqWNfla+SamX8fyrFd4/U9WztRyjdfnFv2K0mtw8QMqkynupKCmWndrN4ZTtcPFldkf6srbgIcqaBlH9coz1f8mFrbrPWeIbdBT/MbEkuPGiJEi/kRv5Vmf6lZi870w8/TS5dgAr2guCm24EZ+tLcPY8CJAZKsnPLVdl+rNw9ZCnYuF6X9bm3Qeg+hE4+gQoq1t+6gcsTPuM2hERR6zCLpwF1gyd29pX4+okANNfVJcZma6jAMvXPTVa3FSBvSNblHZE5JgGPfJhav7jI/icBvN1Mfo+SbHH5DCgS+2kF2OvZPuo7TgZZJApPT4YryQc89ECkJKF+F73WsjnRm5jdsrUkFW+kLWHnpEuqgcsgYkSAgkKAi+vpAz9/B3UPC1NNJDerb6+r5KionDVAOFNTJZmyGL0uJ2C1qow7hzEdc8gfCj6eAcc9S8hC+gFXnoS+k+AuRPhatVbdD9eLMMIsDdoAN/R8XumFTXjTUSStx1ikQDaS7XXn84NfZaqBADN6fknFi/vzS2RaXDbQXhgMZRKAS30o9YQFM55lmHfDwBto4K6xgcEq7o+OpYtHX9hXtceTBfzaXd1enCP5zYVsmjcRRw+lKZL8cUn97+oXQPPkDxc9z1okFJHYnixjXm7M+9eEI0x6Fx1P7z4JKyTl/BP5Y9ED2frDdC+XhDpZnPhd5iW2oJBCJEk/pUk/mWsZQXnmRETGsiTX30sP0wn1isUWpNxluJ9U0Hix/XDmJ+zAPPa7yDsTPZiZuq9bBzxT8bm/w+e0ZoRcdwsine1UBEbi1dUbmqUZ+Tcy7/VLwOUPNZ5zg+cVR8tw/94EBR+kNoXKr9IJC7h7Kt4KT2Huu5cqhJ5vBvN4EQkRRVDSp4OfeKS6ShRiTYd3SSjKWREU8mMdxDLSZKSqXtEwtOXI+xJzRcAiOkbBzzJ3NZCqrrjFF9Q46efxhnw3dknqBdSmCh+ccZoZWsYMriiiZ6muTFKZbrMcjRGecehwMAEETithgRuCPyxJbCwmgZi3pLv1pM4GqH0ngRo7HXJVPZ2pbExORQTkG6wAPiNqv1DV0MPQPKLeOw3vcICFQtSp1yLPQ/CywKHHN2TruIRysIGKyxgMPM29nkEUrJ4vHNoAJrH0i9I6OJhGSr1euZaKJvazqQvtrJgcANh38CI0EnPeBVgdudZlkU+IGTMdXvxMdU37EcyXbNoHv5zKdBbcPtWtpf8iUjnsgA6M1uLqPhXBltrs0GMsVsZZh0ksLt7fBZvAxYnyax4IxsbcsN4bTFKGl+i5NQK9ucI7aSstpgG4MKiTrhBjZsG6hqKaAyezNO5R2DKHS36AMuPF7A7fRyPp9zEhORdbOjIxcDHzYtZ2udH1Bd+JSjulMhp4i3KTHYn2Dn8jzBumwSnF1aGXfk1rNT05dpteSR6TGJL59/Z0vB4EOQvaVymKRYkeQTiIFNKW2j2bryjoeJUBnZl6XkH20fvYOX4s9BxDi+Y2ZkqQJCS+ufj9nfFWZJTT+H4Tmzp5x4txKHK6ui1rD2XhxUsPiRJXXsqyHlZ+WoPljcUCIDqSV7zNo7tE5ryW5p+L/t7z2H1LWeI9D4XwGPrc9lMPjCACZevYmekGJrfhyKgVcVgXXQ/BSd/SvDGulqJR5IadxfNRCismk4y71nam/8Tj3NnZyZTT/eHXnr2FRVhmw1hQvfSckA0y4T0Qay5/PtgsKa+2J/pSsBurslhdk0hVS1xypRjCqB/QQORxzqx+n42HZGncOEFye4eeFv1vvZZbLQKjj0qA6Z67UWoWfbqc80KOLYZtglwUvPp7nENtckM9on+Fzri1EcjRJQDSEtRPWkRognolpykKSGYItLHRMMO5VEuXe6is0XKdbmd7vYITZ0pRO22WLDt2kxSQi7R+9OYWStTb2BQ5RDCe9omkoR1fGICzUTZ2pEF/QABMOqEGejpLJw11WnP16N2EJIiA4loxDd1QYbGLp9dfBTPVdULrQZA1fF4EMrNHdlSzBjJy5PY1vhDjOCO1blZFX1uMdwjE6gEVrAmmZK2jBIYMpMW0ZA01R9V8U6v8iSsTMhFmtheice1OPUOPM248OU+zD5UGNp03xF2cK30N7VVwnURu6ZlXGRKy/OQfRXL2p4RNTuwxSivExilF+P5dYTW9J2FgSqs+Os4F7yX0vwEC9Musju7hsLJUlp5OzyrMf5FgCOakjeBngIXJ4vsaXhV46betcyKCVG9Y5F/ZERKMub8BjxvP7/7Osb/eBB1b6RqcPqbqSI54As63qvSDgVZXZh/vA0zBjRRnjzDkvR6dtens7y6AE8LVvRdiF+zXtHeA7uk1dFe1GWMZXnJC8Fy9WyXKZNr7MRgdVccJwI3fKouCDXntoCEd1mshmwx1m56sqiKZPZ2NnRsYdvltSwbLULqj6MwPzEC07881YOH1ZmfDm1MapICyCOwoSg9M5jlLQWqL8nuD9MpKepg/t6+AWSoJyhN4nwE5PxRqXH+QUXjmy/PbSdFoV/1/0hh+UsFuK6FP1dMppm8lV+Xtfgf3XsGdp9Lx/dvH/ks3PQnuFnn/ZeSCVEV0Xn/kJ9ij2PS4S9SIo/Pl9k0DUQL03BncyYlPTrYNKcW7HVdhIp/Z0guRNfr1TEvGkoVwnecJ2FQqILmnVGCxyYldJKzUvE5asvvd2Dj9KYGVSXFPinBLVaLn1FRTokdkrVtG8Fka3oXPtB53UJbK4xcAiPugoOPEklJZ3h+LomMLlrbu6lPsaXvpEtyhYxDdwskJE5d9RG6TkFjfTtn6hI0H00l40yUSHsayfakzosME6qK8cKfeWkNeCrJiRi7MotST7Fq7Fm8jNa7vUw/3Q+vEfhUrFnCfYJlE85TMKgrbBJhBF2qnAGp+WrtXaZoBgF5yWiMSLmYAChME98CaNjaM0LnJCxosLOGNuLpkq0ns7HCbxy6kfl538aJsjhJ6D0dFLdaECvpwf6YFN9xpaqgZhNZ/5lJIHiHTmhqJmTtm9/X6OTWSjGdJfeYQh/EFB7Vfbtg4scuU/rZBGX92lmo8VuZaxUjhbCoVmBjhTwtV1xuWnCpNbdvRjrbG9bJn38OW2xbMyu2V5/ti79JQaQbj6dMsfKFUg1cc9jFMztwbLuZIZTUPIHprV4EcPKqv+w3FEO4/vRieP3J0Hdva762RcKlU/xRd7+lIm9wjuJwj3fW1Ea2fesUlTk1QcGQ4tgyNqf0YL4UhWzC8ulbWoZyy/6BVL6bFjyEorqh4fpGxbxLIlV46rT++RT259+DdymyV+L39Wd9NOuK12OFkUL4RZ9d0X8x7+xykHflpB6npHVtNVgGMP3XgS24QdG5lAIJ5YLU0yxQRtyAXpNxFYh32VmyEJKPomgnJaM6qO4Qr4aAk4+InQ4jkQ7we425TEWPIR30+AyaOgNT9L8eQ44M6fosoae/jneqnFHRX/X5GFOi5yQ/qkzGBq/5aFHDAne/em3ldHjG4CWEsaRkXfEUHn8aPnyApr7VpEWSASSSfV5l1pxG3D/L8PquQmyMVg9UiCMgCH1Xm+zUfzEVNVn3dirrOgSgGrNBkUbJg5wixmpAYx+GUqF4VPdKD9D4KO8FAnWeuwSjdN7jGTiL8KxyOpz8LZH6StJTUvh8bj96pKfR3CId0VQ+J1NIOwnUCzDqWomcjMKBBLGX4vBeNu0XO2ls1VRiM2S0RuiSzEcvXHUkCGtzMooTG/VyFbIj3eymgAVNG4iTDEr5WN8LOEGx/EwBEzV3ulnCU6EQYYyEvFRlYmorC1NF+eyr8RoCvgWPLb1A8fgOeF+dalCR8B4eeJQpqS1MHH8ZHBrIQ1iXeYYVSCOFeDl0Bw/DoOR49FuXe3NLxkLo9wAM+z5ljdsZc/onsOu78MIzhH9KpHGrtMOEGvI9MCLLQlcOW8vy9GnBWizQYOPDkiz6lCBcbRbM6MJWc1/m/mAt7dXYIpd1HsPTMcFt/KvaOK9+WSjObgLF4yQ7KN9/N7YQ7F8hYf43YXOMSIzi5CWa4/0paHyd7PrtbMs8FsYyLb1ZY24NXs6MtlfhyNMhFFnZ3CPMejjepuT7IKGsGPMvuOZ2caiEeoNRm0YoZ4cv6nifyl7CdOekPq0Mj3YwpetDnPFOHiuhavYxua3NZDe+wbq0j1iSVU9CCaKKdRlQoWddRGOkHDufzWTxvt4g5d41rkaCDJNapCFRSe6e28BKMnJVoF1Qjq5WAjB2ipEG46oH4KMX4Beij74H4S9SG9epKJqY+Zsi7HGtVC4HW7MWNazpyeL2AxDrxaxYE2VXtwcAXJdZBx0afrybwxlvQy9IXIpAiur6D5XrVaap3ApeILRO8rLj9KdJdv4A3OYBXctUGayiqvQ/QQk1zrLe7STMPykofWSJ8idCt8ZisM25Fm844/c+Ar9zxsNPdvGePLZG3cLaCrLbj5EtmbR+WK421NwbdmCq7EoLPI0cu46FO/sQOX8daxvy4Cq1/nEVy/y18vxuOwaXj2DDgXSj8qZjVCyqYf+YZ6nvv4Awm3Ctwsm7gO+8zu4yocZdq8QMfR8hd2+i+GHwTR/EyujHwCDQcpRfXWimMDWFR/rGKWgTf49Dm4CwyzNUx9PgVCZJNc0HcdJej5K6s5P0NyB2MCaZlfh2R/VfFtF6KX51VyxY/xmxZpqIKv4rCPG8p46sFFZ8L77wyrzSggSHc4/iPeDHJM9RdvQ/A0jMPVCIgYO242EetjQrwYZELp6Ljd+XZMGNDRzXc7aOS05+jdcOj8Jv9Zn4cb8HH1HHRLylZ3oRF+KawH4td3dlenBH63JuhmYJ0QUpyIGnaPkzvCV/9LQQAAAQAElEQVT9r14J/GYFtTMlJbb6l7x6K5+6wcsZf3wQBip7NStf7hHaXxF9n8MPHMVCZOtkYZjR8PsgiBbizdERhB/utMBMexgKJBS9xB3Hy2aErF3ox4dPChDywEnI4sW4v0iZsqv/E3LFeYNQ9SN4F6AtiQ2BNvamFgok59/QEDa02JRfy2KFC4Mah+Bdh5bmP4zfP8BAIwvr3Iu3K99y9Wl2faKGbUNPUXptIrS1I+MQjlGXM04CVo2Fc8zhr5BdMRx7S9WRPNa2q3/SbSzM6J+VM01HGRefKx/Rhi25Q4ZNH6vFHst2NKeVOH+lTlmtKd3VDG8STcbJt1XIgwWwr9Aolgm7VdcMldZqZu2/mTX3nqHga11wVOckjJtfyqE4Ks3uUgdMu2Kd10xEXY+7qFHep7IhDa/UK01JkMx5lqaUZ/AbqFjxs3WvLaAUfNmQ80wpbgkLgiZlt1Kj6SvM64++y5aRp5lyv3xeYbKegE/q/yaVdJV8qGxLo7RRyFD/gqzhLiHIF+Afvyb8crR5KtkLMwlvPwJ7n6I9AUPypUwaBveoDl0vUf/WGaQuynU/8RKFu4dxIbqZBBHooXueV5FDw+91FFl4R0exxWtS9Al6y8qfVpuip3Mrt1wcGMKWnkeHsTYhHhmMSlexuruE8tY3qC+YCiO+J3kXikSlF8NX4rUJu5UsXz9MhiitiA0tqayvb6Z/aoR/DIlQ3NxN8nQ3kdokkQsioICwU8CY8h4kxY/OM6m0nU4lKVExfzoa1bPOGNGJsuZ2u53xdyy0MN7Avm5p168/AX9fgaeoKislNfXqT2eU22XpeXMkvDAW9t/H7H5PY6VGFS9/pYC5GV9mcWNvql6PU304hjPTiZcieA+AQSeGUHB0KYF5TTUUHPwa5Q1boVACdfIpLow4QrK4CsfhzkvUHNHgcwjul1cHjkX5ib5CxR69qJUb82uFYH+ToG3dDkXS05Bo0bRmxYhNFB0bCsKLys+nsbMkE06DLdL6yEi8i41jXLv9waq9/0hYe7+m/U+hrakN/akf/DhYaD7YA0Lf4DpaiG09hn4fBkvi3rqkewRIjbsoqxfNap8G5UFqkpnsz76F5QPXE1aYSQFW1C1gWud7TEy9TDMR7A47N1GS0sEaWTT3bbniWSS803O+pTaLKey+QGGyMShm+ekfMyXxLvPEH2e513YVMebIfMKagbo/Ul8qwcjT7Ih4b6V2ffXePCVdjJYHyad0lAGcM6mR9tsOs+a+M3ibrP35kvL2WlmzFpy78XJge1popsALjyIXbqV6e4ypv+qv2PEn9GwRoZNS6kNSarcl4aLmPNQdYUw0gROsfEFtPagyBLZXZbE6+3MgkNAZPC0793JfTP9NhbWsa/0NBYmTbI1/DC+JXnqoFwbmeEqSVcPP4o1Mq7rjrEg/R5xk8JhWtPeg8po3QeSfdvZ/WCCaLMtRHzxGsRrZAsR+jkN5ehvBq7AVHqCLug0BV6dSLLQcoWWlTngrc2Ehct3bO4UN59RNAQ//VI/T+ok2rVeU3Ur8Npz4sc4/8wUGXRjCnAxpkmSUF3XuatmLa4QcGq6YzKL0i4x570ZCQlozM8R6YVBHTbosKGpg0cWfwwfi3Z6FLHi5L1TdR4EbsEF8Vhr8dmtYpGbdnJd2KcjP2uQwdr+UzgN7crjrGFi8t386SnFhN51Z3STTkhBRuZygq0+Sjn5JUgqBPIldTAM0/9q7yD+fJFp3KpXVb+fj+NQxcGGTLGi3mCtrzK2jqMu6nrKydpB3yBuwqlNwJwRCtGTM78kmibOelKiBZlhfnQvb9PkfKlNUVqvsVclXEYiEV2LtpkuGkLdAwe0SjiMqH1Jw/Aei7pP4Xf/jcgXbyw7jbbG2/jU79LGqIY4XKTFqDS0JyIpB9UURoIfqljBQWQtCzNKUBMcHSzKH6bxoiNt6FtY+lofjdBS7s34kxb+TlJyW0nbrvgZVsOVBVl14jC35p4NQ6izc9FWIF1GZM5mlhStZX/gE/7+F/7g0KldKd/FlsNV0VnfkmuD2r5KQ2nvamSaFMcK7ssZ3Ra/uADK2CjuVYZ6RWs+c6IlwbsqtLcwoaAqhye78aVRG+uA4M7jNternqafwUmmDyLyO3YR9/ZR8ouRHFFTNBOUPqm/4iMTYPxN3ex36T24wYueqPmdDvX7BJX5xJ/PqvkvBsUcDiDjXYMAN8/gn5Nm4LYGa++9n+VD1vKdyHdT/MYW5mQ/ANVdBjc5JD7nuISh9iIkpjSzQzYXDOikb0M6aEWpcPFghWlD6e+h/FZ6esyUzWMzoqmJz3heojhXTnIyy9P1eFA7upL4xBb+0ZMN0PLaDjedysSfn2ZkyhZu+t6ZbzL/hdzgkm9K6kyUXfky2FIC+6pNA9LH/uIAXt+3qFN1kxTkkJTNojdd1yW7FCR13QNZndDSdJAPVEsMVu2BUT50rUhml0v9BvJAo/vwI+PkBdmyHvDSdH9OL9t6H8XQon5DiT+9iwccbSBDhsdEXKB/Qhvdt5EQt9gyxV5c+iAUpx1kypB4JAqtP5TM/95sw7SDkqVOvqd731Zm0YsgsAcu19G5Jy584nHsseD4zW/qx3p6dbikdkSAntZm7KmBoD/jnghQGDpLi9+xEloP0QTH4WITEzd3ErpUYj1YpSSVSlAoZKbQrCo8iA+w3wGq6U9U6PJ52F7fEvszGG2tJXP2sCJ+NCY/6xzhUgyhjV/DGt/CPc6513FOr8+oE/6OjvCQsMH/WZ4Ehyo/QAKgvc0Y2Ypdnc+YnWH6TYNZC0V5LTdFDoS28nrrlgMBA7sS+LxCv/jZhGk0dR/TnKEyt7g9Zo7hmxVX87EvwDaF9qcI6JqmNW+9l96CfUNCyN/Q7PkDEkGxyp64JjEq+I+IqscObKzihcSMPgQ91zsecGNyzUhL+AtMa/kAAp3xVnDkKewkOg7xcuEJKWxkfA7s2wpuSlr0L9cxLVBZ+HW8t7ecWnurD2st57K5OZ/KRAWzsr1xBrBcIOC2sx8/PxguXrPz2FrxoZWvWqWAVs4XcK5p/Rfm53wZgjavrtIoefaTg6suq2nlsiO3DWXnevCkIl3/gc/LgCjZnT2N3Z0YAk/UG4oQe7lI5RDi3LOM882oepD5fEqvTzjk4mTmx9kc4Q+/NQ/FagSbxIHcCa0/LZLylGw3gf9PR/BfdXHd4cek7X4Wviz62br3vBYOpQH1x2sUwliCoUqz58UvUp/aleezfefhyH9ZknsVhHg0V4T4n4gqjney6toZ1GWdA8lShcTjRNr7zdib2vMyq9nyWVxXgRPS0WAu+tjh+D7uLvsnu7Nsw/ZvPRUF/lHLlPuWauCSgdMa9Xf2XM8ffdVSXC9J1VDt7fgUtm/VZ7ClZdhVP/FDKPPXKd3QfZ3XxA4FIzzx2SK5vkELmPuDrdxOXt+ffBJx1fSP2JusFYh67p7K9hsJrErh+Cd6RKaxPUcjilag2trsG1eBf4/KMUYII/K0VrlG91xUTktjyiPnM92CYEEtgUNUVJAGHmvaISoZ10J6MkB3p5qXX4C4BU0nPCNv+M5VBJZLlflGSwyLEVR03pJC4DRI3Qvu4TpJDxJQCuJweEbkENDs/yCTxVARngx+r74l3WVmo5JuzresVoxgcCkd1kp3bzdROJSL63c/SzmEs1j3T8mT2XwGyVWQU0Di4Xp8lG8zQURYAGVrU4HohuacM/dtySzf04pb2MpYzLiQfQ5ZeBA0xTs87IG8CKL42kRgBKAR1HQsGC03k5tuC8oUiSh/VYL/0EExQtr71wxBS1GWWBYFPmLDpevYulYvgjHDlCCn31XcwcIzOmTjlaucWcX/kKtbnfjEAUbU3kXAcL6WrK5gO6s/GRC6OZ7cLAMpOSUry9LxB8ZSOtecxQJg5U1M/w6Q+rczLkEchOiMrY1c/KJvdOruiesRvGFZ05bIxkQPyuMbQQGVnelAIpFDewOR4/FVmxS7A4UWE8Obgk3BUluxdc/M8jP8rxHoxt76QnYczMQ0tHAYdhK+BZqabhmcLujmRDb3uIo6AMUeC5b587HU8rektsxKeVi26H8b+jvUxMdHK/13gtIr/8vWf+Fmg2Z+i94Zib6j5qn+wP+NatqaMwRutevy27sdloZ14XZDdgMNLPUn26bXsyDqJga+8UW6iAD/efhpPiU6uGUCdjFDIyIsvk1Ivy+LFqHwpjYrGDOofSoGEeKh6LY+uf3hKgpVtPYL3UHb+DyQH7GDX1TX4twcmXXqGwkMSwn9IeU+qdQOhDmTqP9V/zQ9FFMlraW/IGqBz8hrokvD688R7pSk6t1/F7vIwyUjdJSZ/Rvd+Xudi6srgpSCPznTdr4SgX9Jy/x+9vJkpHGdN2lGmtb8JAu0A4M4JDfke6yVH27NPUl7/J6YprPLisPiZv6CHxEvVnX01gdcp6mj9vyDem5q0UWzvzAr6VpVzDOeq7K27nuquOKhfTvTftUN4oWH98ytQPFxD6A8JjS86NMnV/bsoK+wgf1gbeSqZfbtJzYYoQkuOquE8lTYozO5kUlorRdErFKs8miaXNhuvkmp+L8r2I1l4rz7/aqrjPWfSMWJa0ZaoDnUAA0I/QFiBdEWfoEj/q/7K19NAuopo7flUT9GVp7SF2G5+2hdCWyZkYEY0pnalue6K9Il6DUioN7d9KI/nL8RTMFyzlYqiR3DiK3xXM4U13w9E8gtBfEonylTULDIuVuSwacUtOndWpeVDNl79AZHL85n7biGOr+2a+3cFEnLZnHsoSn6WeWkNrMk4S21MwZ4TgXv07GAV8Qkp+oLES9g9tfB7qiq405W6PhOcZ0HJs40Zn8RLdOuHLMNJu/UC1xCStBzAoYvXqTtPYMvo5GkQhL0i7tg/UTn05+y/TYwa+TAMWkz9sJ+AADPsF+hxyMoXRjrZL4E4PPwoy246D5LjUN5WP+SuOwm5P2cS2a2S7Hg/Kvp9l/3Rfizuvjq8OhvXlClK0nm6VU9AX/0vYWLU/x6lT+bpqoxz2M2dc2QmTmqVnhvM9Pf7kfbL4UGZpx7vHwR9toDJvzO5U0pfcEGuw4XnKFRew8C3O3dqEOjIqVtZ/3wu5BFov3tbOnwA6y/nYksavzUJGgqT1Qf9bf9pFjsvZ7KucSXzGjeyqWPTlbg63gt7X+UvDOL4FimFwq4Tj7wEGnut9BDz6VZVoNvoFwMrmL5WS6b4uD58bAkhz5NbBOnF8OnFhGc6JXheRTpBmXoboh66V55DWESVN4FHk28Fw7Ahq44dScWZysd4aS9nBdSdDViBGak4uEjAKtrOi18Kso4tvOn7r+foXPRd0KO8o7p/8RwcqsHGD28y2nac4kgrm2UoJqW24nybZ8iqco6HXNauzqdJFh5iW9kpXhJQ36WxDlMf//mpJMUKQ6IadzyzndJkM5+53MJXIt3Myk6lrEcHyV4tRBcMbmDipxQMKBRnmPpLkp0XQDeg3QAAEABJREFUM6n6RpytS7KhHprlWq3dKQ7tVQf13bHh/swJYZrQ67Rn9GoifkeSLf1OE5+ZBClX+Zw2Zn1RCRILTx8BXF4LqApSVEdvlRIovLGTYgnto2l1FEa62NyRjVfMTW3pz+MDn2ZC6v3MbBUzRHAK9EyV4vgtebjNR5t/FyxzffoIJh57GLuyWJHE2N0DH8fWoUrIzHk9pz4jp6J0bIKV/+qBE4F4DnaBmC5UNmGLsxUKaHyON21dbIniJFmWfj5k6ufsG8+UNQNgjxTSGeg+qjdDBBsQgzR9PvxNapMpAs5OFp/tHYQU0XRPwXHS5NZvZTD+5/UErndh/FOsix+ksLWS1b2XEnIItRIaJYEMDsWJI9D4LpQo4yTr4dhvTJuywq0CC7UbVrLJWqxP5DKrpJHkp7bjtQcGn5K9N7Gk7lv47cpZPRuZ8ZUmFgxvCOHXmOQ5wso8jWF/d5zZrUW81ZXOOIGwgcdJuoTanNO0Gezy1wDuuviFi6IiWx/PQPhFGa+U5A+Ausl3dJQB46iO31d5RkXkKW1QBe1iovo7ua00eEul0QQOdbxX/4a769iSe5r6lSkgd5ZdkEx/VnQ342DL6NNsmX2aReNkDARC9iq4LPo0/BtivXHCE4drJ56Ek1faZP/TDJQc8kkoukHnnleJqnxSno8OyHPixmLNquiLmzm8nODtFdxBYsB/sL73Ipq/dBiUA7DbvjRHDd/wS/BUs3nvfQEiGty5Z/Asj71D/7IQnQ1UX/MK+/t8jeHR+4jUTMEGZGOPBzBtHQrMS6jfogXCFjSk1HvUh2Eq7t/nVedtIl6bCO/rTx+A96ZxOOcQC9IasDe1o2Ep3gvDbzwiILfBnPqKzL3E46UTcJceLcmO8M9b0hggkR1DOv06ovRPTzKlT5u8yn18I1LLlzPSiK5q/DmvJbcyaWArs3IbqTkbA3lNiGfcRAAAfqOjLDY5Ou4CC5lBgKSURqfqJfjDUzrwOgJ3csFdDezK+CBMLW7oW8e2Gadw4gZZSrL1gBISSA71Ccdy+7uzgvI7LvxtZh2Ppl/APz6y+8P04BFQpDuFbuH5Eq64973uoS6ZQcEzOvGuJO28Rq0pwIrsT1LfncKitu2saVoNIoDnm6tGHyO8ZZXGldVmshABNLpaaSZCjWYs8D+3o+NrWR+BYtSErhl98QrDO+4A8ePEExLmw7pJHkpz+X7I0+fna/GPXthqzet5iWTvQ0zr20zPSDf70t/BsVqBQM7xXfa7N7BqnwhsIU7NY0FcxHh/GkimOXCekDUWoIQ43/F/WhHTYs2hP84XBOFXmDC2c1LghenveNO0NJAG4f7N0xRuHha8krpkKqv35oeVdt5kdHn6NLxD7vxDNkEEetrrmZv1oMYygbjn7bNGQ5XGNUpFt8UF7BuK6zg+9CiLLj+r8SSZ0POX1B1LBckeO3Xf//0pPUKLvsjjKu7VAdLrrX3+E/p9lVXyoiw77jPxIilJR0j4WaaYpWcWqtwPM/k49g7XZZ5hWvOzTPtwEivYRfLybFYdlGv5rho5Lb6f3cSKWDXU6bv7fKMUfNxE6qfo3LytcJuMwzTx7U7VO0TXBG67r9O1XAlhjooVr0DX8kdRmBDP33k6bCHn/tn7W5txB/HOBpzHwEo74CHIyYQOKYR4F1z8U7/GrviMlm2y3LdjIF6TyKd6bQx0m8FuebsayZ+oZ9WH5z8rHh+HqyU4n5eblqP201V6qbwtej36XUKi+pS+T1E5LcGQJzgo2nmlHxHVK2+quPEluPiSwoNMsq+XculPJOLfXUl+oynCkqwIz49NMijWQn1KM93RVj5W38KNTQk+m9bEd7POYMwBDWBHurkN8V6y4NepUfWDX+i4V0XySZeOV8OMBbIm8QaWHP20bi4KCpogQtWuOF6YYuZ6UY0TZ3oCZ52ndL7POin2pFxRQ3JVMr6D8k+3SRjOsSv7CH4b0FbYRHbewRbGGU4nhTxVtSCzQcRSbUZq9Wf6O/0w6hceWwLSxXa7T3mZoT8TOw9SKEI5mZno+zmmZLYE971dfVx6uRf0JgATduuGPAqahSh5ayRN4yUUCq2nXd3MsmMzwK6fGFZw9k/sapNl8RLdEy9gOoT8gemz6wBhmy+hOEbrP09j4uFZrDk9B3aNZcsHBRS/p0qPfJdJ6qgBDifZ7GJu1AMH5oNi4OAO7tJ3uasWGPwTZKc+gAqhjQTVr6qubO7B6l7fokbWpblwLmSNYl/sNQlrGqbdtAtr2ZHyqniQUB9FZ4OmMMPTthUXMuCvop/ChOrnYsGKrHxDfqJoWbktjVnxRuaoWAlrFGN7o9DFyWuJX52k/CuK2zSdZwCbVfMQxec24tdjPaW7+/eSWkVEyPKgjwxXGy6mzcdhz3ePq2+XA0jZo/Ky5qVtvYIs2HNwEs95k3oBthNqXsa8ZFA9S3rXYwXc2ZHJrPZX4MK/4LRo8fJU+K0UvVIKcc3dYKtusLooRYjEoEDmftgPQOe8niKt4x7Nhv2Myf3+TuLOQ2wd+Q/8Sm8cyfibvwZn5m8SOPQTCjj/cVkyMLSIIgG1+/WsPNKJKZdB4FLcspvgxX2omGjo92HUKnYjpc6SQIunsyIfgROGu54kLvAuinSCgMxhhPMywcOywZTHgOlT+UEAW+d/kO3iJHCTAMHHFH1+VSc1JAZrnNcsxsu5vQ7HnkYId8+JHjUrQh1XwgK1d5+euwmqco+x4HB2AIFhsQjLemZwKprG0ZRUalNTQZ4fyU76pp0iyodCm1Mi4JlNbKguZ0vWaZigilQ/MkpU6fOPYMfMkxwuOxqU1gkJK5Czrybma6mvs+HWOgnRJVll917PRGIsufhTSrqkoYlzlOz/LDsuryYZ+T2HW3/ArosLmZFar/szsHXbcnAEj6YcpDyljRVtBfxE875GVcc7nvZigOoUrZGe0BeWpRyAk3KZWyFNAsolfRA6r4xcg19hfrTjReJtx6mXcDkUKOPildVlrxAAYmt3H+ZHbmV/tJ9c3W3UKAFlL2hL23qMqvYODGYIBJBbyAe7CMrpHxXtUl9khNDQOKzz136fuuUSyvteh2cq4FVZppPissIRew7NI9eyP9KbSc0CkDYxNjUf7lIdBoGdX4aXnwJb0RuFB6/qvIZG32L1S58FRIs632RaZrOQPivMPVd0ZuDNVyLHJ+Odejy+IBS1TzOm7X09pL/bZW1unMj4pkHwob7bY/ElKX3d7lRQN3QW/omUtJVlHf9ixvnVFF+WYKpNT8MtSr/I7jPpFNzUhRWyYvCTeNtwx/1oKKiLpKgW6RIDdSxVkQAifELxtkM503V7RRYL0i7ikGNraza2jlNSW1gReZeJHfvwFCTRTGw5nci04tmTrOjKuOL1NKvjtarbpZeORSq1z8FsCeqwHxPA+n/DgZDI7DOTfZn7SeyNKJ6Gne9l4sVA9lDtLvudiMWfqmd25gPUlPwSlGPxDE2YMZBVLzz3R7nJTSxJq2fMOclDT4GEQGDaTjHJsuC20gfxlpK2YUYocR5i6piNyhj16fnnWNK+jV0FNawbUoffvbAMJ1LF94EPw7BMDAzhtwflBdFD45H48msJ9wh9lv3BxwVfFZ80zt1S9I7zTErWXKGV6fFv3feGBEXPey3Eruwalg1QP2Qkh18cIhSABb/LZso/YXBKlJ/1KqA5NZsPYtkcTu1DlxLQ7S3NRLHVeVOVuRENKkGE4KqaifIECtd34re2JlWOpeT5oRS+cxWrWtbRs/kqpjb3x5bBDJh1+V/MiXzEY3LfnWxCVi783JXn3FvV0UStmPEI4VXdNklf5ijWd/SkmQgTL20Reuq6Yl6jWfWRWBAWu6XL2noSLLfGFoiiPi3pp1FKSJm4D+RRMV3Ev3Erdo8XNa4juNDxIjj8zWBtylLaWNohaTWRxZ+NF3Jx3Wu6dzAm8SHOYI9pfJ4dWUchoX7I5bYHM63hDzTHxfSGCqo3iEa29C9v4sRBdVddZrLO9YGKnl+m6NRQZneMhamyJncKse95heAyaqwGzA0duSxNv5eE3U5ZDAqVgi7X8x7XyzoeVhGGpFmhpi6BNAHToIdBNDEgORfhBBKXCKGWrXZ4Q1BD366ZCYruxzE5Bp2RDn0egh4yw02qV5Y/KKiMCeMAn7Oyuu3phPAsrK+Q4vj55XnzMXBaeRf0b2CZpg+ddzEI9Dw6jIo3pZijVE+Kiuu7TUf3X0NHbSy5qZ5k5AcyCI3s3J+JZWzujwupeCeDqoJjmB+uy7sH+T15A8DMzvEBhHdkn2TfhXlhKrb21O1Kjgkcf3qEennXSIxwm+53PAaSsbBYS0q5dZgSEa0fEj/xM+qKv4vXT9ChfnnsMuzVC2PESbIj9jZjUhJ41sazD8cF/N7LgBO/Zs/XnubsE2rkpe8y5cAUZrWIyXkTCPtKyKvAeuKZGMu0jMuC94ZQ1vYe2wvmwKVdWHfIFVP3qN2/fJnyg59jkmYzfpl5JtDC7U1Pled81V/BQO+xuF4ZfkQmJEtcpQ8f03UZlTDTNeheOIYE7hkQOK1s60HdtWqgABotN16cJICyPG/XTAHpule34nHnwEvZ4MTgoFT4j9x0DrYkORjJoDUzhfzWs0QRHfW/pAAJ/zms/PUH1bOroWRcB7WNi1lW0RNkrdrlffEHadG5LVxIrGCxUN2xTeTiZ/Sw/pSEWZRyjBy6qS64l/j5fxDc21olFS7UEhhii1qj74phLQRh7lmPMvQO9uffw9qDooZosPh3vVn/eq6EM0J1c4w5/ZTouqqKVTecJVh/EZyzGumYJQThv/gSVlouiiqdDcztKhP0LWUMDZgxPSNdTBx4GdQlfoYY08ra+M0Ci+NM23cDxHqDE1UGFitpL0myrFL20f9Wv89T8jlAdK8Sbxrb4Q/v6/t2leLF2Io57jfK11/zApPzHmdyx3WEqb9TT+HMvK2aE3aLL6sd1RvWhnfpeXs2Vhx1genj4RtFV2jWfvrKMWS3a8SX7pDEQ7Q5niPudpwnuKcCjbrmVOqz1Z4UeGZXOVaqnRk3U9l7LsV50oJmtfNJFf/F9V+JisjMLJhxR5PyLzmE8ERWbmfqKEpSOijQLFB9MoX58QY8c7L4b72ZvkGg9C09a7dfOMu/9HmZSouKPRpbMrHZryTv7zUbW3OEqbitCfDYhAuMaX6NORd/E7yw7AvPMuP5fiw7dBObUnYzKdZK+dk10Civ6tVH4OcVtL+hukWfgrE6DlZxGx8TMEgxA79ivQKvbYjmZ81na+F/ByuZHZGbn637PVZZ03W/qqMypwYD/LTuw+xuS+cxGauJ1fdj5UWgOP566HOjnrn5IZyvqMv7JPvjo0Nuh7Ma2HBdE+/pEk39k29x8Ur8GS5Aqc6ZSPwdPfz6kyj8JihihjquR3pGuokfWxZAbUvTT+DlqVeui4289gGIhxToRj2OclI2XMgQee1/9dCVcJva8ZqZfV9gU7MQlLUAABAASURBVONyCjeoXtE1LVXP+O3Blg/Fo5wwXYrGGuqaqGu6DcnL/oGd3PUbGBBNYWbPfA5F0mlXO93dR4nWvy65r9LN9gQKZ1Ge2saWstMgF+9wpvzF2qfhWfj9q3CiUfeZmbKI7uiStq2MiSaI5ySpy5Ey+aUcJbYsQLNbitjd47PgGOlwLagqPMVSo/piUBfJDc/WpI0Kq8Om9/8rj8nabyitIzlSlBkAjILN/lXfNIISORZe0LSBupRCXG9d7y8SrKyFwQtR1Nb+YWvw66d2Oe3Gq5YwNVUS7VC8HFfDOtMG01/vx/xLfZkZn8XqMW+zOiaKNUurpUQeG4rXtuYK2BxmNO6GIXquFxRkgFcfZsb0XVa0vt98/A67hWBSais9Dwxj57OZ7NydSSTnF9SU/DJMFelu6s6nErLnXmLs3/e7Vm2e1xULtYFJSs1+0Upz82tL30IJGaZn/gd1Q+UC6jYv1UX3L27rx2Z1KIQoIhUaz+TmAWzv7s2KjPMBGPz9WwKbmu0x+JKq8nRabyj+ZAfZg7rZMKQuuKj21lyvQ61b8p4Ibm1hpBPH7PUKn2ZrlkBNg5X9r/okx4bf6liuYuW0UqzQ5y+ryDtBvCKTACLOK2y4tw4k78smng9WcHnaVLx5hkExrPWYKMkc+gMM3vOiNeqohL1VGtEFZ5VE7OxWveNUUlQs3NffQUWJZMgvhw1eAvkT2amQaPJ7A+Rh1Yd8g3NIM19TPTv0jJzFeddcYk7yIAXHHoWjj8vYvc+kjFYWdApo6mQ43pQSvqx7c1T8F4kxNX0uDmECMB75NqhLmAZ7dYP6Fbwr80v5nZKzT1NS/SDeNRmFpwWf1j2DVc49Q3H3eYovPget8izkYeP3WdyWuofoFN7+u+UqKNeXIZIHe4eambL1N/AuvNwH7168Mj6JmlJ5ufKccR/yIE2gimizPmcGnj2LZybB9Uou46X67H7KXte1pvLvyUnu+iUUp0b5fO8sesoWtnReJFog4UsbhOBB5fAi4iSZflxIr77URHvh5AMz4D71sUQuylmNAzNayDs19nk2duQwXBbD1i3SfCtj+TReMTcupR27K2EziqF5VxRoxGoY+jBOhBUdHhqe3dqRxeTzA/BbXl4RNqtpM1bcabc24x+YXNCjIRDfbqLBxktHzRhb0HhA+auoyRyPXcGEknpNRMP8cnMyyvb+P2A/+XI527FyuiDDXrBM0pUJvKrHZOUqJEAzYjKTAhJPrfjHPLxQZ9rJ/4JhiyFLg6/X/VHRVzTIlZA/+JUr352YcVsGGJ0BEb38HmnkIX2ToSi+9AIVsbHsyzkWFghNrP0R/EFurWSdNmWCVRdDdG+xyu90UiR3UnbemSdA9NrCSxTuu4vCi/8MdEUMdnszdxaRWB1BwwW1VXkojalv9scLuEwrTir2PaxBio+l+Qnsxnvf/w2ZdTR1/gK/6uuXgOw65rxUEhKxTypD77jbwGKaOP6v/GsaFY8K9Z5X/6Qv+v/K3ws6SLH5oRyj0cfZMLGO5FdXs+H2Oqr6HcMLfFad+y9mxS5QO/Qj7IUVJy9RGO3EfLN8bEVaclK0+MdnYZPcy6NPYOAlIcIJc/sIZLI+D/SNwR2SIYdNeTdjxRgU+QLe378uPpRJcrOTV7/BdoVCYcYGQOw0MJpe9sy4KEU/rjbePQACDdMBKShZqldK2y56YUOYrfZkCLdp+m5PfBcl6jP2CNN13ha6XccclcPL9Z/+zMMq9XubCLJ3GpifEyXjI5UobG0FJw33LiTwWsl2bDyL9ZyGhAHlPSG6jCZS+oWDn2Vywc9Ym3k3kabJmGbbN2Wx8mwPbByLI6ovJQsemAApqmPiMBi6BHtqlS1pYZt4/gTFRR1BJ+MTkiBSoraWptdz8Z527lJKo688h0hBMTnkSnwWSLg/pTvKVWHfmcHNXNC/ISQUZrcWUlksDve7F/5TvZ6fR59HerFWTJ6c9hU8h1/3XCpVv4qz9IwkVyhZ9VKcxxp6slbz9ZvfyCFy+vPMLa2h8t5jzI5+goU9H2Nh7/8H78JGufgWtHUFshIClSIJx+yML+OcwpbLv2KpXLRSAcmS/91JdkrkNLage5DrL3e14LTcxWPLKT70APYE4slEAJ3E3oiEIQtPi82/3FfCnUvOGyVs3psDQkcTrHy0lFT0SxBh85EcJjYPZGX3cJxlLWiXf5WaDy9IYFbKvGnKhf7SPIXULJzAx9fPhLvvgJsXU964jSVtW0Nbw/dJk2UVd69JD0BQEO9iZ87dPCwU9xqFHZcFgEck8PLWuXEUxEQzjZs+vah9WfSfre9jvsrGPo8wPv+nTI3cyf70q/GzpGSG15aRDKx9JQ/UDp56U1fN4EkjdUHN13THmH6un5ANloyuZ0efk1Sdi2PQmHLy20zcXCzAWAgfvYS3cCuIdLFm4hnSSOJ3KGbFmli5vwfNr0SJe0ZIzdNbfctVmaDyY5VvqMgLR8XKVda4Hb8N6OXNs1r/yZiGfxAUufe9eNGP9xjQE9jrs1ewKvJO6I+n9vifPfxSDsAb0h92y1IaEISDlOuJSaJ56b3QR0Uho0O9pXkPhfCkTHJRqDDF8+Jex+Cdf9z3QsmQV1Qm79gB6nvhuE5Chv6iCJyZCZPl3kt24jIe9YO+g1ddcvUs0jzd1ldtlom2Sog3j1oHnhWIxlhY+HP48lvyZL4KX1Jfrv8dpKuu42LeUxL6v+u5ApWBum4j0u9hmvt8HsbKfS+6H67/ExQvhlG/hJIfwYQ8uEfnBSjHtuq5SIyNeV8OXq5zJsfFQ+dKqhJx5n3uElN6tdDcEMUL8FB4u3jINviqAEb66j0YsyPdFGZ2QpfqKoEi8dReXOLDiE7o7yw89lJPLOsvDYKUS4cgNZPk8G8QxS5v9lXgxMOgJcw7u5xV8WMsSTnED9PP47lHuiVc49SoXK668buxl1CnuWWv60cNIqVCt2C0GaAGRTv+rONmFdFg/Yu5IRttha+XZV59Vso1Ggqu72JR+kXmdO9jx7CT2IquyzxzheFp/bBVXtjaR8cmdlems7xzSIhXH499gp2DV4kJEmajeJss6fnnqElmsrlJSv4h6ncH2zuz2N15JdZDtyKcC0W6v7shXR2QnsgDQKg9KVUuYVoDBqR6Tysc/ib0Uv+XiGEWPmdvJdBONIYipoXkkY/KHcyLX8I/b8Zn9Mx1UPhNMUQfJ114mj2tP1FDknDdx8RK+MRBdpfqe+nvJQhLcDhTNFs37z9PJP4rZp8vxO9flKe00SQW0axrfofhwgt40RXCDnEThHvIwnNR1v61TNEDKlenyZrqfoGBreHkswPweoRPxVRJpwT2vK7Zig2eEDyjsmizQqM07Amsbc9jqcKwQKsisJIgdtCqZ76o8ihkz+jmsW9dYMnX6tkwoQ6vISGqtv0mjfI81blCheyrsYc2ofPjeDpuePuNPNbUk6JjQ4N3tj9WgqeMQ7JWsjNKdF7/HiBdwrI2QvV98peExVHmb0w3DFqMvdGiSKfYlZRMNGPwWdb06yCn7ntNd2oA2zUZJ6HzEns+exyHN1sZzOaSvxCU0PKeqGW+5MrPhBjbFlhNcAsaoPqePzHQoyj6ZR5vL2T1kXwi+69jes+fsrj/b1kY/xQMl2C/Cu9J9NQhglx1SwHG/I5SzbzYI64puBfM86r74OCiALx1uR9n9dVSQLv6d8xi8CoBgcDBCcdHZfDWjDujsTVhb7gs3h7G6LcdXb+NYiL/lhDmPJ73ICGcsM4ef0B9kqds3RP7NYogx4wQD4clKe6vfglQqz6MQyZsbc/h5xdaiUTTJV2peZLWWYIFXVEI4OQDrXKTFA9PpA5bCDS9UdmdzercOa4bT6X8MuMMq+QyHv7YUY5/8ih7RhwPGzwEgWnQbRZS6SJGc7vPOsVpWf3GXHb0F4OapBMtKThWjRyajK21pwO9Nn5hW39qssqDAns6yhlbz0kb7WeeKMIuqi0A0RgBwUt+DDnj5RqqwXTI/mJ36KNDBjdr5CvLFzHHKPDRMPm3ELH3BZb0rWeclMzg4xmBeGdD6EdB4+tw8Ai+j1cfwSEJnvqRUAUE7yek73WXGpKweO43rYjjyVTMwNrhH7Fn4nHsYm7RlGqwBBZqg2xE/dXnGiG8aZiIxHHmvmbk76BMPLjj+yR7vY1XJfrFlwsCp3JEPOktmuLcmDMDP8sLULCki2WfPQ8aL/01ynMqAraC/+jita+fIFn0NnMFShwH07WsaQemEbcJ7Esehv27QtKqWdK7uSObilMZLPxjH2r+rD5KPpEwNddFwfVOUd1DVCQqpvujVLIsVsOseimp3VqvWfeKSD3qbbU2R0ewPFkqIZY0qq7qV3VBMojYY961EyF4Bcrec/swPv4F+NwYycM+tbGvFo62wpYH9UV/Usaa/ouDdzahqRhbx80KO2d172NGtyqX0k1r/Bub2p7WzYRQKyT1Wj7E7wfY87GFrOxKoyjzu+Eex9c2DuPkRZTsvQkO7KL2V7o06m4Y/RuWptyssKKVur2p2HLOGtrIttGncD2eAvVOR1bsqmrxIQP2uN96fG2/HwXZdHL8+tS2sGYC54+ypAwev4xIs8buNwI5+wz+wRgMPmc3gTzZickT1CvvYhoXypPZk3M8AMB8eZAhvpf8OLSa1HkgAGqQxYYKlg78HV60RLs6cRR2v5UevKRFmRex62/PDomzrAlItM2DWGcLHY0niYYNNj2V0H6axKg1OBaxUHqttgfpZI1jLnfKVsLxtwVzYkojgYCKkRzbWTDjJGGnOvG8iqculIjnE/qssbJQR/EL8dfITY6+yzNyvU5KuVMuxRr40rR6uYgRnIjyz3WbmH5n3miOlCG46V1SjFz5pHKppkfuYGf+TMJrpyK063RsPi+tAW84Yqvu716vUJAlP0newJiUBNVdsQAUtrR0teBE1IIGScKFf8KwXpJK9VEHUiX5maOYW/wM9X6TrkBWTsxAxPdqtoVpn2HCoWIxP4vC+i04IWMLN7H6fmxFa/p+NYQCwbrpudpkCmawp1GXamrQi582D5CX0F6D28qJiI6yvMvkgTm3wT2vsLz34zjfsvu0NF60q69MCd6QekhJaQdzZjRSmNdJgghO5CI317SccnVLsGakD2Jzz/mgPImtM9l6UpY6u+U93NcAJAd17iOVIhWRqX3kYVZ9/ixrrlVnBumc9NiupemEZSZdhLRwyzPhY5KsglHU594UXNmlp3uRqI+AXdxX9Ky8Mqqg+g8xxtcPoj4+gJBIk1dJH5g8Dt6QXdj6FPzyCd1vga0QM5+poPitkcolNLH7aHqggeVsa8oYViM30m6wAUhlTMM/RPsYhJhdfYv3wjyYdGhGUKy6D1LxTs2WlympLQHsEcCg6KCoWG3WPAe7xrIsrVbyF2XNhDOU3NwRPk85/ws2NK4MClkv/pE1mtLv92LgbTD+W3q27PbwpqV15NHTD10EHKd+AAAQAElEQVTZNcprbGISoN7yBMb9hvAbDLo1ANQ/V8Db+tL0LgxVDOR7JGfmWeTgCOy9Lb7cm+L2A4GnG7IUJtswe8XoxZdYl1eHp9Ej9d9h+YsFNP8weiVR+y/V+SIh4byi4Sc8enEl9iDiIyRTBbomlVnfkItzCrWdSQGAUIlMEVLTAvEzf6EuKUhTA+V1q9kcv44x0RZmpajxlgMUKraoPJmG3ZvFykRP3P9JOLQQz+1POzqX3Q3p8K4aEeAxWUfJMxaqwfos4eGAjjLWaeeGgwWiCLmfcc3Vn8Hzv+uO3x2QtzDZyKr2HuyL/INByc9IsbKDEP93Wy/KStrZkvYh3nMOuXIc+S5beCkInRW/IC7JBR5LvxDmeh0fbkipDPXvjo1gTeZZGEaYolqXeQbHpLYSWzPVYTNrn6xEQwVWRLuc9JTFlKIg5VxfnUvPPw1jQrMqsGt33VtYiG1h0Vg26rp/i9DTc1ZwNJ0Vf/9TFJ9+EruunqLa2D0QvxHpvRgtSG7bXo7fjd9Y+AT2DH6bKXrLZctuF4qq7crUwUEIAlB1Q/Y9+k8gMEYW7LXyE6JfHesu/y7Qzi+JhOm3rFEYKA1+DqW8sm/mPnUyIkac2QiFGkPPT1KZ8THs5RX36IBbRLhJKlUqwiP/SMq0WAvTpCzJCTtoGlKNabyxv4S3aQ/BBXXMLkXj39fD6N+GkOvRNPVfXgoLVM8RFXl7yDLxR3220Kv+sqZianrI4sZ6Qwq0yJlpbIfnDsui6vHnpZSoqwzRM3s7KPxosWaHXmWLvKrKM2lM/0e/YPVMP5Lqu0FI3lWYVlY46BAA7+u4/yXYvIs1x+/BtKp4J4OtL2SHccxLuyRA/B78SCj17SUgsoYfoJFXU3h5H/Nan+PwnjhbdonYstAGVYc8S9LrxQTJhd34STpmq4/SGcvCqvRT8KosumcWBtwLorHBgosaUOI03owmrBi8Qc+pWs63YjnZ2ve/GN9cwuyqwgAMllt7Ep6RWiNPuz4ZxYYZA5amF21865MpZPdTp210TWd7ayInIgd56lOtvKI3l+NZkURVBETjgoFd+IU/y32cJFHkQmEUTtUTPe/AykfDv7F7nUhGCFburAbU2UB2pBtel6v2/1JwB/EqLCE0XvkmpSmTm81dalgxMO6EZIxPw6wfNcISnW9TiUNQ0psgPlWopFNWmHiNJO45KZ4BRXVNizWzMGUSNbVKkCRyMPhsfykLZ6qnto9hRvQMC7mBsIIrJVOy9iH+/bnavI+k1JfwAiJ7BB5Dc7w/3on2pY5MZl6QEogXFfszMGGsfLaazmcsz5fE5ubR+dNa8HJTgaKTixaw+iGa8BYP0L/dArrJWd+kMiLTFe+NwxdEXIqvAIvDgbCe/hrlTWxx33qSMauHMO3gPdSLkXE07iY10ZQWLIrH5rzCrGeLKDzzG7xy7EKBOarGpGBOsj3a/DseTf2ILSWneS37BFNGtVAQ6WZiSiMTDyt8OLCQDfuH4SWrpl1l7hTmthYG6+U2neMoL2kLoM7Q71Nz9YvkxL8VQgpbnUnKpGMBqlebH6jEYPdf05mo6cWCqED19U+Q/e4NLDm7lFmax2eLpgSqnwTRHnkXIYfUWo0Tx5GTpSCbwjTV85GKDYFEyrLDMUBJMyvuTs2+1Gfq3msfJku25IuT4Gc6/nou3DlD97kfNhqX9FlhFlIyg+C2QVKyW8F0ym4TYjg0a5LAXRRjD4qHkuPQJ08V6lHulUUSSNxydiBYBnVrVXccL8xxnsG7Ee3uMx+KxkPPIpU7royr4zzoXnoOI+xV0d2K9WGSf+6rrYa6vg/gPQ4wELh/+RNx+Mr0X8Jdi6XIcn0/eJCguNYvAWRRuwRf4Rya4eHRv8IkeXc9vomNamVDGuwF+qroL+ii6Gv5ssUOb35qtsCJv57ivYE96OTHdPMJlS+p3AVTnmgh2VPudq7M/S0rmXtEoCInTlepl+doQF/W8a/ghUZ3pmhwXlPcuFswLLOs2J+i++GV5cw68HFs3T2AyuxbWXmpB4hfJmLFRxnQqWA/U9VaVhW3LTEyDtH3mEqeilw6NKBVGefYM0TBqKx/6S8SLExrYFbvRhLvR6jfkkLRv4eytegxmLsKu0eef7dCbu7IZt2QOhwy2JVeNPliEOqqrrgYc57hUbnx/UXoSAwvvCk/8jXiF3cyRx7LPLWxThZ+nlDernNF6sjgRSBhjE9OUjKqg5LGl4hXfxtPr6xTTmNJs5JyEqbUm5EAqDgLbILLPQurEVN0TjTV/3iqzUK8OXUcF4TEbNDZCsJ5u2/UCn2rvnCFRrpEkf47uYcFJ+bjfMOa685wvPAoM47OoSAiBROjMS33Lw8gUC+goF1Jk2PP4TfIgsu95zamtb1GWd3PyaabspQ2xa8SsHfVsF2/VRJYtVvy0SLK/jqYw9Fng1dggBmeksCh1IzE20Q6vqJkXK/Q7kK5mVaqhLrHIP0nVxzJP05K6uhFR2FBl3l6SfV7jl7eELO/CuZvrBd4Db5CqAnRmXjHIGztNSTk5aNoiT2q9w0VWXas0I0yIj9MYe7JQtx+ZdF/wiTVN3ciWfN0n8RsvaartspTeH4HnH1b57Y/BXufAMnqlEt/IZn7xpV3NH43VUp9XJZc1rb5fbBX+I6UbK/Qxzs6D5V8C6AmDHyZWfmNFNygjslAbbycy3ZNGzbLONhbMw0Y/lOKSmqIbJzChA4JwbktV+qV4nqKmWE/onnAf1Ld537S2u+kqHEozglU9v9vENhPbRvOlNQWyCi50o8O9VvRpPlXP+CbVKcUYaWdnTIV50m2psmACVTcvsFoUo9WUPcQD7yOpSLZE0RfJ8dD+Aus7S4Wve/Ab4vGSbJMYeKMe2VNvgjlN7Ux7cbmwPPgneXfTHXBvRT0U6WW3TRVIBJZt0icE91qiD6sBIPn6sfn/xS/+eTdepqzroGRklgNpGbc6zTn3Rri8Rk5aihdlYyFGcP0OW8CfOOg0E7nhB8zqiaSvHsH8752ifjdsnIaD9eqv4mTlH34aaHSUsVyjRi1KoT+5WVtFN/bgY/+Xm2XsOES0xr/FgZRmV0TLJhqZ9n5J7C1PpxVxfGmpRgoTMzdqidy8VZ2nshk8cA/ifAS0j23hY1BrIgmknMYt/xzIDv3SMNEgMSlCM1ECLFizvjwzE4JQ3gP3sm6z66EqyU4xYtDqLAzXf64O3FG/zWrVEFzZZRbXh6IM8lvdYooQ3ReYMc2sGeBEd87Jx19QkIkpt34kNrTPbtkFTTDMO/UosBEL1yacuQ+UIiFBcaW8q3lxHVr2BZq9MMgAMIJM5/zjIeUfNNzuczZJR6tq2DP76VQ+1WFnz8t3/sNtWH3Up6UX6ayBSk5+zSrEs9SmX4NfkHKeQpb/fpkSrAEk1LFLIO7PQCxFGEK0qvI+VK8Zn7p9Regh9o7LJfaSdAet8OsfWws3c3j2V/GL1/Z88HWWl1gECy7Xbz4ljr9DZX/VpF14lM6dqtEVVZJp7vSKWt7D6KZhGToNbKe905kzidh4kA4KhuTFYMDW3W/aSM6rM4ROslNt0uOhVrnvNGJQzZqNA7dSob66tWiHepDnxnsalnOhsjrIRSc2Ocy23JPBcNiJXYuJnJ8BJFTt1L3ZCpUgnNGm4f/nTBLIHrH20QMJcmzO8/iXFVpiiCzQ6FmRU8mKJyZ0DoKg7I3Ua2LD4VMeR391ZEBKp0NOLFckjiCgaZZ4G7w9stX3vFo7vlCErsi7PxXZjCwc7IamXupMCTIZ7arXll789C8ml/Vl+FdUxieuJWlContGdiDS37+URakNYQxFUak8FmjqO85Db+L85jC4ZKPq7MGAeXkkmnbJfO1bE4pJep4M9J4I5VtaSHDaoVJEBGzb2fjoF8zSHPbOWdK2Pp2Nptrc0BGh6vBC0aqlc12Sdx0CGQI2HQEfvwJ1jT+VHHpGbhXTLzhMquRP6gpr/rCr4ROL/5z7+B6ej172BJbNMrRILMRaHxccbUSLIe749gFiishtl8Z3MU9H8WzARyUxXMMqyRU4ZGHmdX4R+bkNoL4boLy+ndB7h5K1NUoM2+X1AiKhduWxEQ4KiV9OxW/H+DdeEkrCkqwc/gfWT9SplR1O+ue6Hkntpp2zzzOBeUNxIuTlNwoYnq8aZIV9W1ncyYI6CjSQMqkF7EmMLCICcEavFEDR56CqK6H9vX9zCahfStORtJ7OsHCC0S5qHvGP4T54Pivrt9Cqou/R0gGStB39pgF10gbbl4MVqR7wEtYlc/heZG//hcQrEiejgLouJJMTW64192g5KaFaPurWVS+ksb6Dbl4jb89EAsTqjbUKXZxu543vWph44e5BAEsq2D7nSfZH+nN/JQpRA6VBo9nQVoD7USo2y3lKdZzonVhn84gkMWxDkq+Lnr11fklKnZXh+s4UEW0qNLUVEL8tvI6U784/XMsH6IYYeFDePnvfZK1LD07Sl4s5XpG4zFYr++3HAxEt86EY/K2nJPRZUaMAoe0x9Rx4UqQhfMyw017YN8XKKv/M9fLc9rakc1CTQVaWeo1G4UwM3hgYh1qq16e6eyWwhAmeEFZ8Mbk6nsVaoWMjq226Ry/Lhky7bti/2ZTqtqQ1+dFW7QofhkoF2qMOmV5dD5CHuXWjiy2dD8Xprxt9e+MtbCkoB4MFG77x2BZW5JTT6Ijwv7uNNzeYnlqzptgh/A7McJP772WS82BmMJKETLWi1kHPs6iU1+/sibDnpqa9q9tbdd0uPekqJpwjBnFTfjdhkhyGZsT2USXtxWwI+8kq3LPsuzSU9itHtQ4hMm9f8XsJlHCaC4QRcge98IQf96HXJ1W4mrA6BNvPy3XTF80jkBExUJOHC4pqQ9CsD6RR+RoKT1rZFWf030SVDbCwro+OF7dkFXLoykHKWyX6Tn3DJWx4QyKdrCbAswgewwvdWbixAXpxeC8RWoe9lx4axFOgFWNO8akS+LiEF0f8j08fzsmmlCmP876xtwrwCWrhGSRl9SHdsihG7+WaoK7vclHBlDXnUrNWJnxSAzvDlTeLdoohNmRtpdVLetoT/mLrMPvOT5GKJIuvXwnBc7CtCFyDcRvE3jK8QVQ9Qhhiud0BUiA1SKkCChMP1lrzqkjRx8HWZWw809fCbIuI8u3tu/3KDx4P9XxYSFsKYkI3XoLTUt+FBQxeBeiceK2Q9Tc/BFM70WfUfAZWdeCz6mlMtG5z93Q/D4b024LwLleycexvf+A+V2szDZ233W/QxvPttTVSnn1KEP8n0qVivn5Rx3lLR5W2OWcyvpEbgDxte+I/gWWgxYMIMtiNWABFk3K7mnHv6do8NbTmMelNyUoHZDQAzrjNuSGM0if3xAfGkqCNbJSrny1B0vf70Vd/0VwI2TdrHvUFHLUkAza6hvo575ayC1pD+A9IBn9fcK/eBHNV/2DpfkPwx1CMwNNl2hnr85hioHmmUdYcWwaDokWnkytAgAAEABJREFUpV8McobHmakaxELm6/i/nxN7I6yX7Lpf6zPEGPHAFtdJxO31WaAh2xMwXZARwV5CJAZvLIQDAnjrxU7VV/cBGAQUXhosw7Tyhw/g3Z/sedlCB7mUSDFOxvXZjECz2p4fUXU0HvJtF3IPUH9CsnYAcJ2P6qihUQTrldUPuap4P6hVuwpZZkduw321AfRr1QvSLtJORGFjOxNOF4dwaLOmU6N2R+IkWZAqJVYnZ7cW0Xw5ys5TokI7THpQrehYLBfCU3EMIbjt65KvUNy6h/ihBfDP29ghgXmrGihS2X8fvH09yz4Yyozqz2GUK+utSvJ0LUfF97jskowSpaRRGikEMwG39/oPEkSw8tZrTnS9BM4xvzfzCCv08iQR7dKidEnPu/JnbFW3LGTMn9SxKhF+jPxhhS4e0wop7u6mdNDtmLh6lKv+t/0zYALYhfd664nNA0EWdem5XpTrc8/Uh9jQ8ku8lLNgr8zh1ptwLBc2anj/AYUmEcJqwn5QMKgL5zleKzqB19avHrgG7Mp6TNconLhDocmwh0ACxIQ82pVqYbjqXLWH9seegz8qTPC45v0Iylcx78KTIKE9Lg9rTIro1i5r1qFBHFvO4gu9iRwoZXv8WtK2Cigrh7BzXOUVultJPB8f741jR3Kuxb+vuEjMtxBX7YqHMMg5FUpEh3UCsL+nsHVvtgRW30fAvHxpWS99lhVHY0PkQ4JevSPG8oaCsGpy66vZTLu2mXlZl5hS/QVQotLeVPz2JNPuaKZALqh/G9GzPTWtMVbW9mBRWj3HuwUyqguXvmpDosUJSPw2wszni4LlI0/nxauij4bCMIHip0S3u3XyVg1uTBHTR1Qx/9W+FJd3UHExQ7x6hWAUZBA2FjxITk1JCMvCMt+iCWAvTIoXwLfoyzBF9eleK2JCSe5Ai3fV5jAV/4nczBIb7mtjy02n8ZTt2o/Uvq555WQAtYn6IlkxsFvOmk9H8XsqQQntlRSJgJ5XfE+Kf4vuTVPpdRdEM5m4ZxSVAx+jftR6aPmQ6S39SHtLSPWq7rF3HddR7DNQh5CqGBmcGEVNI8H0KrxyHYVGlldsTCUaS5NXsXzwX2DEj3B+YaNyHKv352NPxUbaYfCDrX2DzCObtLExV3xTl+rkJhsEvM/8zl5fDcgzKbsVv2q6qqdMG1AyvAP3y5l1K9PxXHFIcSxK/ARrLM+nVJ12rIY+8w8J7KuycC9JmJSJ9bRU5bk0jNzImgThs7W4Q+5lIoeVGZ8ixGDN83Fo4cE7cWfLb4XaknU6uOIGiJDk2aFOGV1LhPxjvgrXS6un/xWGPERdbCDLU29lSbpgXTHwa30kYUW6X/hAio5GeQtfsdz319Oo/0tKsPq1mVIigQIXwfPFQTCkcDx5ALw5w7/17Ese00bI7MWYul+wK/VlkkN2sFRteQFTmZVVimpli1ycz+T0+eBYuVPckkIHIZQwpsl4oL5tfR++vVP1ilw4YSVFr8ibjjPOj/d+IsSaztHM7b4eb8Dprc6WFZynsH8nU9/vj8E2PiwZrDo3aJBVqksgXjdqI16UsjF+Exa6ac3P4lDjtY+LFgNE89fF/KjutWD6+KI+qx/Z13RjAV/RR0wq0LnJKqqCz+g4WsVCqqGQB/4Zt2YBNfK2bP2WifHt6TvZknwBJ16dnPJ2aNkZ3XhXoITuXSwgKr5KNGxTXa+o3K6yVKWXik5X/CYjWFVe1vcumFv4a0Lo5CW3OuVEm/M+CKhqOmLM6dkIqfnw0XfFkxLmSsALe3QGMMYhjxV+4MOi0/0gjwkZje2FS9k6eC32fBxS2g2PT0vCOFSHYvohF0C5HO9oZeu8O/sE9vbmxC4wWTMiDoXogkk9W3FblunkiL0sOnwnnFKY53bH/glqhXLXSC4Ha5AjJafyWr0lur1W71dRcGErt6Q/GIwtNpxSygC2os2aW89csdRNxTJAkkeFq3UdqTAEOAaIfaYBx/U5U0X8WP7XAqzouwu+QHVXjCVZkv8zhFyaN+WpOJyBf0ug8q9pcEjPrFPZIfGo+kecqW/1x25CjRDa7oxd7cM5x4LSmZk5kW6qj8UIDNeYHKtVjDWXVInmNhHxij4JpUO50slROt4j9J05i/rcm5iizGhp70SIp7BAWbiMZkckSLXZsgwxEKZ4IYvny13/xrdyw9tYjsOsWOWnFRy1iah1UkD1ge5WvOMPUqggBGfl+ojZRuywKuqErKgUeCJ1rMupY8aQJsL0Y6n6pv7Ou+GSPuhPQj4vrYHVXYP0RX+2BtKlWXEhlJd7luucYsmzdplNfPWTU4Jcvx9Q/W28IMWWZEnNbLKP/Bc1KUV4FeCO4pM4N7Az2YtEj0lszJJiu//pYqr6/96jHbz4EQzMVf3ZKrFeON6f2PRPwvr5aCemhete/04uc2sKcbKxiSjBXX9Bz6gqg/GOi98iALGtkrpWWPtL5tU/RZliXQPm5Nh9+BXdqS0CDT8nIUMkR7JJjur5horYZZ67jcUf9dYJsNe26hYZgbX6KuPC1TqWqEgBkOtur8dxtXMV4XcCa58mgI5umZN4HctNU/19HD8/m3lNm1jVnk/NRTUs177s0+0kR/9ZieFDTPlsC3ToIdE9CKc9NQlpQqfCj2IOkoR7ak+8npU8SDLrpyTTn8WC7VkBPpBcvDcthJs9JavbFS5OjdyJp0LtBaG4HCUNH49cz3bFw57BKUtpZ/e2dHafTCdREXFLlOYkKJD3Ep+QDNl2g+FOxfs+l4jYBIbbON7nKDsalmJwCPklT10fkeVT0rc+KoIKhLnpdwS6GIS8TkJ9t355UVhYECRZsGEjXXUKlFHExggoWdyhPnRrGruA2tyPmHF1E+XXi2ECJWQwMM9cfiD+fK2d0tGiknTd9XgT1v++3EteS2oAgeTtOzAoGMjwPXLyEShg5f+Z2v07RPmbPpyXO/xujqY0Cmg+HmXh5d5459jyy28Hpa30b42JR3WnhELd4PXdjhvHRxVwDpNijrJ7pnq+Lt/oLrlt4zUax0KZoyhoOxQSfoWRTubFL7FiqKyL+OkBr7nqDAv6N4Q2plzXEpB7Qf3PqGmXkIgY9kw2JTaS/apcpEuKF+Rq8jcxu11tCc0NFMh1nj3ouSuxoBJraSRp6v4VeJedQvlyYs6csz8KfajMqWFP3+Ms63eenRISBEB8E+Z/0JdV7T1AdA6oKqPfLPewPu82sHUaDI3t8MvXYc9batvnMmUSxdRpF9YStkfzeBWj22spjFzGrp2t32TlFRxmzGr9JxyU9u2pYf1v4OfvQLsUaZHIhcHw3WcovLCZxzNm8ODlvsxLHsDvY+zKPED86iRz+jUyJdZCTwnonIGNoOdKsxJXVj+aLg6L0tQ38Yd+99Pc90v6AhOYzs53MkE8bn4iCgIzrPDfQdZVxV6R+nH880fDKkZ7NeTpvP48FodJiPdIvtmgkyIJog/iz1IJm5Ol/FMhjNxZqjfK02hnBkdxUrPko0WQKWswaAkoLLE3V14gIg8CC//quCTZNIw1g0AZtytAphYoACeIK/vMwx4RF2VwdC+puqlB7li9PA3/OIo3PRmtc293sOLAOHZl17Dh1Cy2pb4jWnVTn6KKrt5KXdGDeGHU6vP5LP9VAbMvFYLElQbgRpiT0UhVUxyP2VtqzTsyg/j5f2BD4HPx5vdpyv0QL/cuPv5dDKyuz7ku/M8y0biLgjO/Z3vq1axOl0dQdD9+QYomEU+yOEcy4LDZnmCNXxjSbICVHInSjJlNIC9/afoFZhz7WqDPRIWim9tyriyws5c2Dkq+pHE+eI5NZbVhPCGsisGkO1vZ0esk/sm4KTK4fi3c+ZJlmj2zHk0ql5CJ7rykzpqf4jky2FF+ohP6Kx7XQRy5QuegPLUNOs6xO+M61lfnghkins4a1EhZejvlsiw7X87EUyV1GWNBaIatY4oELUvmTZlanBCJqmeXdmFmO3+wJvkqtfIyphSpByfBWdj9XXGqz8aCB+IM6eL8b8ElMT+vBS/jZeeD8AfgjIj47/NQpM8fE8BIsHLoJqFM/Yb4Qb4l0PJbY0FgFWtRpn44m28EjvViV+N3Ka55Aif5Zsi6z09roOy+dvis6tuGZDd2xf2UVUZY43pMOEaMp13WSHdxSzH458iwRZQLH9ZLWPnOVOAkz06Bil3KQU0jaO6MXnHvJNs3p14mrJhUeIHoOLKna4Pr++mo60zR0eOSkD9KpZKdIoBpl9B4lU9pyq8O1nySXFDTz0mjRf0v4sRO4NVoIYoZauXforoa38VzvX6hxEJqenJc5z9Q0dhw+zJUaDwW/uM9jlJ8QR6U+Oi9DZCwOdTw3HOwHp/Wc/NVxBp+BkhWEf9qkqmsLXgIPqEw7Dmh6Q4oOy9mSVG3D/kt5N+sIi3zeneFQF7Dvi6zjvIBbVyQ8Nvb9O8wentvJDrUq26HZ5JBRI/toqe9CHLLWVuigXVKW889Ay+p6Nbd6dKI7KsJ+Q6/GnumhuyXZCz+qLzKntuCghQ0aypD+Shb8/WJPJb0ViPyNrLj3SzoofrED04RFD/ZYztz6r5HSb3ql/zbq4m/I3T4QEJSswLeGMuktQPhxY0CVLUhDzOsk7FX128Wvt8hn72LBXxI8FDllWJZsUcak2clOkzu/avQXnHtUxS2VtLUqxpvhlJb9hFz/H6F8ghT3+lP9W7JpOXjgAZ7g8qrYD1a1LgOeyXWw0IZBMT3CnkqXpOwmwL8E3J+DR17TQpJFzT/hW3ZGqTUmv+VZUpVnwxbtKBnF2iM9ZoPvj21leTNr7Im46zi2nuDUj024gIF1+ueMnDiIEEEz6cX3tpJ8z+jONmz9RqZldskBEZ6Z1plnVEirqbnzAAOhdUPEazBwfmsOPNN/BoxKZD4iep6U5zfpc9vRxiuzL8z8shVMYrloJGNkAWxUJgQXnY5VYR2xjVjGGO6TxMX0Dg5Y+/CbwM+ev77Gpn+ioS+csnwdMhz34W/iIF6bkrDhtAXEzEoR7HuHaJyrUqByvdUFhByIV5s4bgxTVap5MsyShkQlFfYgoScVnHGR+mpmey8gfcz8M9ZNRVUs6f3cQqHd+IZjAAWY2Qm1NaNJfBV0dNTXEhHSFOb+Rrn6/IQNn5Clq+F5tQ+Aj0J2qg1OBnqpNXxs59jxcn7sOCs6JQFbHmGGUiClVEmXXQsVz3uW/MHGHRmtWxhU1Uh7dMOQ1zX6lT6q0hvuFfHGkIir/igBvfCI0LBJ8NzTCW4yvawjisR6TxD9k3dYeoK82IWTLqrNRiC+fU6kSYi3j0M7lKdx5cztnNSSOj5J8S2RodLBoQ+ViIpwZgPJrOrexMbldytaY5hT/KWdIG8+sJomNK3hWmPNoeju2wXlsbdzIo1MTP1XnpmfI/dX1F9kRj+cQ3aJSyJWsi9lrC8eaf6kKOi67w4Ei94SVz3Nk4km4amJbpVd7Aq/RQL7hUI9BBwyagh4GSr8o9O6KUAABAASURBVA4vLiKEVMrJ4MVPXtb7soT0j3pqgMqbKjIqdcXfBSu4DZ6O+69RXCR33x707tQhmH7kKrZS/qGm+Hv4JaPZrYXhfAFt2EtC4JC9fTjzDk2l8P1P4tzFIM3z43xOpttREWDRpGOJ6N4sGbn4MpP2f4Il53+AZzOQes5Lu4TBwCEcH30H1Pfm7I9hw2QPJH7+H8y7U4blcdXzDRWJG3c4BNDnZPZ2Hku/IHenkfr4ADE/M3y3EC1Ku8jCtAYmDWwFPb8orZ4l19cTkjFToeJUBgYFxzv+jTdS86gZJUqJEMXvyDuQ0lGnTvcVGJgYve5Wi5A9Usr9NX10R8R4pBtmkjP3ZWXtIQE2plVEN5iM131FooYtiTd1OPZrdudPC/H22uhVugh2jzd3ZGMCenum3d6NqFt9tsVw3GMCvr6cMDU3aDHup9075Mpm36O+DBGt7nmV4j6itu5tloXyLrbo+ROaUUKn6y8TNkZxX8NuNkMFNkJ0ymUFNe64p/Xcx1O/Jrv5HWwNaxOrriSIXn0Kas6DuoQU9XqBTJpkg8EauGnkZOFoIf4XtzHmpSFkPybFWbcJFNuGAdqNzBEh7PKqzeqscmry7gAJEFaeNlW8F85KBnltBeXvy/I+L8VSH+O2nPKSkcdNIRSu6GTKF1pIarxrLiwFu+9FaqX/3RTJouzocRK7utsVL8+KN2KPabHkYHF6PVuulsLJcdp5OTNklNcUiLj2/Hrfi5Owpr89kwWpp3U9m5A0Mw8NlC6lv4eULFZ0V7Cjz0l5MQ2aIbhIiZODGsK0WDNbaqay7dzXWde1DVs2y5aPmw/kUK9p1wkvFrO456NByIMSScE2D/wZiXHb4V4NVHJv/jJQA47GwqxAjYCsPKVNhq2e5K1VNCXXs7S9SLJ9kcd6X2BO9z6CbIwSHaSbNB4BJ7Id9oj3nNX5YpWoymyVcdsIvzz0kUAgowS/42EP0PkbXcWb4fidj8c7BgaQsIflqWYvXAtelT1H871DMuH27OEOkBxJcWtqJAeiMQKbeGYSH3G74tH2rDuhzwwo/RN+f8AebbiuRl3vgpqvgHixvefXyG6QS3ZEMiQaWF7XpOzFuRckNsjYzbmmkeiFc6rsjaksSr5HWcOzFBx7lMrOdLxN87K0WurlGTx64n52HCphQXGDLGML8xXLr76YT2G0E4S29VKW6kHfp6Rbgzn/HH75JSzSGLEKPpLS9REjFAogAa7PGqc6o2HDieIeoqwesYVhF+zuSg9Wxp5ISK5I0Omt5Nld2wgr4YruB7swA2ZSfnaNhkwIHaY296dn1TAW/6s3kTOT8Qsh5dsU8ByS0nlPdTMvU7eLHvxdCF91H/zrQWYcmc2y/PMYzDylNberDCv+4cFHWdT6N9ZE3sAKO1DWulMhfK28kLMSUiQku0dsYHzTIBJj/8zmwu9Qec2b1IgGQSAvKtBqfJfwed8ieHkPDFP7I6zAOkpG+ZeOZmquzJFdfQvCNUIa0Y+/wXuix4FK3fPeeQovqvEj34FqCZuSoAvjnyKbZFCwup7in39Iwpu2KFSrEBi4r/xbH4Zp0FLOW9oExKoKu5FfB8/Rb0vbT4hP94hGR8SED3SDkp52yzdrZsYZcs/e2NXcuC+Xx97tGdqcXteP0oJE4EPVi3H8+3/TM74mOh0QTZ/i7H9tYl7V9fDjMpo6fibaNhESgzEB3XaFSmefwVOcXn9vhShJSYQXuezaxkuTgf54zt6GIjWPYNHkyk7pfJ/yEdIU4Q1yevwsWWJEwR043Jh5rijwI+zwO0wA36oxpRdD3R9ZkHxfHsQFHMsXe3uuV0UPKeCyWA0lCgsfPSrw8nT22U1wEtotJyL5WUUP334Rjsl+IZ3EwDJW7k9vtVsvHkd1suVDkDfqEMOAOTF5IoTQsxRmrsg4h72ARCTO3KwHwxZ01fJ6bKywjLQKZN6Slyc22dkN4cSZjWQP7KZgdhfovMPgZSM0FhkoXiUk7CNNX2FQS2nwnswf1AXzyuPzex52/accm6+OS/fqAYXEu6MDsFcyR7pbMqoDvoj6eZkoSj7hFUuXNRfhaYxdG3HH16dI6jV1ESdJ3bAnYfhPQxxa8OFsiqsfxPGSX9udld/IsrYC5rYWUkFhYK5dDlzfjgfg3+rAOyKWLFhFzy/j1Uybzwg1lNOp+U4M3ofEjgi8BzXPxULmf2VrD2qSqQGh0Vy23bGF/dcRcg23CEycZxBSer+1RekXqT+ewpQhLZCntjQ2J2EoexhyREHRjk/r/L1i8lU6+u99EX6APkhAljSsZl3LL4MlWF+ZS31Livo4iDCzIOvPiIew9U/9OEz+PIyapOcuQpwkS9Lrw9Fv8qXpu2cgiBdBVyvhNWtPBak/iJfolBNHCERIg/r/AyWFMFYIbNkllLzxFNWndL1NbfVUW/7bshBeUZ8LJnLL4H8Hxbe343xDPJIEWUCGyRvR+D4zTl2/QQ/dPYv6697HP7dmz4qozsnb2VBad+XlIXsqw34Eo+/QBbX3cLWAOYVSZcfXpOzl0bYtQQ7SNK4FVzXg6bvZH4i/Uo6qlXGQk8fTsLsiPQj5lelA6PNlBA4Cn1467lzEmEP3UdOdSgiBPl4sIL8dh3nTzv8c7x3gsG9J7TcCCDhXZFffeyhsTdMgUvMCjUMiUfH2LpQHMN+uJoQQkc75OOE59UR/qAbzZHyn5CNzGOSqKCnHnyvUnwUg78NeRHCJewmInTv44LOQIhmx5R39W3kw31OBtJnQeExj0aXBkqmiHNR/lR7ircFp6A9YnDkbL+PGz6qf9i4WyUuyonkMbmt3Zzq2yp7JCkovZZyR16R+qi4v2pGXjOXTJU3nLDfFi0Oy0XI4K6uRsot/Y0mnNP+srv9e5SUVAaA9sjHilWeckmV/Zk/OcbwEPXgcuiXIVE/xdvQo1vd5hJc6MimNJhQKpXE4/io7xpykINJNlOs02tOCuA8eJKxHH1WMhcoJpM3dfSlseYuCqCS4qwWj2s4RmwUGK6lLG8nCw33wgoOaPTGcnLrl4kACgQ9V0PLQg/xc9NwqwOdf6pGINLH5X8GDiBckJbQ6J5cVX/+VPgttrWj6FBRu+9tZLD9UQCI1XxwpIpGMgDyIEHOpLvLK8Uo3n58yrEVCFmPLDadZNuA8we20UtiKWBB7XAXPqqEBqt15hB465kkIHCJ8oAz29kfC77ivu05BsphhQcQeS0OF2pBp1OPtJnytntNnpuyTwKYxo0EcqVmBhWhMSoLyc7/VDfpLl6DXyIQXCOBkUbhdFqNV5/ergjE65kgPvqCjV+wFQegtCyoFdzw7rBclerxdztVzh3WPwi5uUdikc9Ujf0eF5nN1lqVtvfA25nFEyxRJ6gHxr1RjElBha6Gss6+VpbZhD2fRjRfZNLb2yg9tyGJ51+BghQxAtyzhuJTUoOIZE+zW1v8reFfTWvqz6tRcjtfdA9lqWaJAPx0PqKSrnBNwf6Bxug8jpS0lCj3cj4u6do2UseVDlqRKYu0JyVVmz1RKDj1AcNEzS/D6CW87Z+vlJJbH5Wlcx9FLu0aFdzGCJ3VOvOhsgL6qV31wAtpW+ZaWoXidQeG4Tl2Ayr+kUZFzFzvHvgLepNZbeJ1RZ088ybR2Be+eohv2A8LY8xSDiU7eEt1tbc3/EpRvUxsxcr8lwfnmMB78pcTv86q6j4rDtNYDeJ2Jw+IxncfBQJqaR3FXLXbHv3W5dwihnbycwnEWdL/L5qYcZjRvJTnsbXnNXcyKngBPnzdKHlKAPSpyyDgpa3FgPt58B7F048FcFmbNZW70E3Ba90i9GK2jZMk5lBXp5ym6MJTdmTfqJDi3NiPWhKei1/dcyON9llN/1XOiYQ+WHu2FVwauTeSxnHGhr9NizQIAL1nMVGtWkpeRC1QTpuXmxxuYEZW/JTc8vkspw9O/IS5mTmqQm3R4EYVdUpYc3S93NVg4fWzvfZj6fHVW1f1Y3nOaBufFQW+5872nE+n4igCgmXWZqvdqPeB+36Zjo4rrUvvb/5oF4heyZFtGnyYu4LEyLk0XfGZp9CL2/nwJY6qAQckuC832jizJZjfTah9jSccOlpz8Gjz+Wfij+iqFdkIEK94QKaKFcLS8gaL7SQjJuep7MGkx6LynaZL9fsqkYwsVTOvZD9WRDyV4O/W1RUVf6T2MxW39CNM/+RJ2C4Vifi/nre+r0MKg018J0V4SoL1iaA5itjoxTMI2TgrqZF+B+jEwj/Aa6UEhy4cv4FzD0pIXCYohZb/zv+HuO/XsbUUE4LthCSWXXiB7aDczxLimPJm8thq8oUd481DTVMFDki6KGLDvC2Q3vhHudZy/omU9MypLaPmakOfNp5nUIWBL60fFmH9hYbHg+jXRYKm9uEeezP7uNDwttXnQL6DnXRQXaTx91SeDkpXfbSnSQfzGIY8tmEGsUzdMk/IXys98+Tx89Xr8jsIvP/MS9T/T81E9eOgR/m+duleo+d2P+mQKBu/lRwuoORILKw+bk1FIF0GGPkx1niya2+pNkKFk/iFeS30dexG2urOUr7ARMZg4dNitPBGDl1B5+zHCJihSLt59RHIxlTCd3KG+Ceht8Gypnb0P9C97Ec7rmkFN6SEGFMPAYZjHliV7fsVn5f44bJB+OEmJQoJZTZt5LeMguzszQl6DI9/F7vfhPgLAXPH/5FN4gZR5g4G/r+RHokA5YKM0RveIJ2kG9Tad09//79rfri/CzcJPCug0/t1/Tw8KPSOzCfPOr+d7AZruwuNf2V5Ak2i3WIDknExJ/w5WHugR9M+btWzXDEu85icCgKkHYYwsmYnxWRFYcuvM7HElTUKW2xlmD9Kuj1Erphvkrj7eNZIpvVowwcmB6r0xIU0+BZUa1LPwiSFgxfdW4tdLb3n3AZxsdOxmJCJdXX1E5TqVJhXJIwJt/gmIXsiLdFbdVt4Kf1j9WZh6J17pt13JKVswb54ZcgW6fxdyD89Iaf8qAV/+DIGghwDJIjViZr6ELirpcdyo01QtJCTtzm4i0V+A8X8hi2JsXniGim/Wwpu68TWV/tAnC/rocU4fYUVcyH/kEbALaYCyJyFlLGitAgOAPrNHbXpMBo1mfd4tj6Dkx1ChE39QeVEdk1uLGe8E50tHwk40QQCvUpvXr4TvVLLz6rfw66eeC1+fNR1neld17QR7J7beVnyFV2GPumyhqqomUzyyEqofBbtKYO9ThCmq7a1kpavuehUrlfhqYZlbW8jOg5nMvdyX6oiAyc9GYtyZ2oLBxu6twcXuZlD2cXreAim6oCZJAeclyJSSePwfyZvxW4N/kMSelb4pvPNW6h8fDAXCbp4W4I34EZ6FcQx7c+pliiKdQWAr35UvrC4sG30ev316Z0wylj4o0HX42SGwQ22/D15noU/YOOxoWMqKxl8EpSuc1akQI449stktRWxN9peXkUtwia3QYgUSBffZwLoy50thJaWNMEjiAAAQAElEQVTd4/WamYi8eCP+kRJu+hOmOTe8ws6rXschTmLEajb3X8bWjmw49ARcEIM/fAScaDPtz8o7Fl9M0wBc7qB4VHJZ9x3V/dKb7AYNQHyhs0G6cw6yNFhZdMyXWsmI9GtM/V9CbgqDbROsfjUfJC5lJe1XPOGTqlgkqZeCl6YkQqJ0dXsPPJXovq3Q56quOFb49W/lhjUv9kgQ37fWqO+qy/tzri38PlFkRbcrHb2yVFzSNF5N+Ud4jvb/R8NhihOFSiGudcdrf4cTT48m32L79iyQx8RemPWxRuLIHTWY3CgdvgRF2TDnZnijCkmBSu3THFbHvIKrdKISSTKuvKvzooX+Bw0WORYeeMngDgrO/1XoPygsu5107ilWRd+jcP8MFsXPMvnYAFQDngc/fM1RvOiBpy/xFxmrrwoLfi3+HbigWnUJgYlDk52jtuJ4sn7YTwR6UjDPKLxxgPgrI/C73gyW4tTuEUNhovpNpp4vVrmniDQ5QRTps/v4jPIjFRLifbWYfsildiZ9fex69VcPiKac1b3Shz0GkH/p8ymVv8o7+r96JMtUiEh/1/l/SgJuVmMXXmD36Geou/MI49P+g6ltw0NSLEyFaTZgVryJ3TkazHvybuTSOpHJ5idAQubxhbBIbXJYUi6M4K3vgtu1FWvSc3LLz6r/Lf9Wm/IQ9D8JImTn64a/oPgwTtixxqDSXsOK1A+xF1HcJEYJKCd2HmSRQonkbW+w6xuqT/YC1blkRH2wbNVjJQyassNjFxC174Kzon9aKgzOh1EiW+CFjLrzRBNbXg7ept8V8Ith1bUxGAfOfHusfmV5/LlBTI3eQ1qbki+SM2Rf0PAQybwgbWvBXMLYlTxb3Z6PXyF3/F2jkCYtksTjW5ahBy7thjPq83uAmuHjOsqbtPdY1R2n6OBQximmXje5jk28DIe/yeLsr2GDY9fei96mKtm8OZHNtEt/BtPQBkYJaa7+PtUZV4E8ntXZn2Ot3GyDAD0/eaVvpqfXLvjHRASslFfCoG+B4n0DC59cDD3UH+fiLEv6uCS9nvIcuQEv6Iu6Ty/YkFmLN7xBslM8viPIvgF0ljyffZn7mdH416DsTuCaPkFeFVpv/GEulYvS4Huqa57Kd1R0fkVbAVFkwewCuSJaP8QdN6oUnlOW55I4KEQjJVMEUax7/jk4+BKFx5bgVwrZp4p0Czq9UUiz8L0+ROonw5TfcJ8Y+YQE5G9qSHdRcUT/P7uJKRwPQu3f/kMDsbLzHV0T/ZAHhC1Euaow8isJGTKj+9W2rVKT0CIli3rSmVEkSdZjMw5/mpIjC+GsOpENDjl0Ongf6SkS6g9VTMSdMKlmEfW5N1Fw5FsSAlF0lCgyLgaa/mL/l/0YmNjiG7MkabPVIfWFSim6r0q3OQbqAFyj56P67GzuR8uxhfQiErvymMljoEVjdxgUvKQ+uvdjMpuu3113kQC9IWt2TPLAq5Lo6kewO+vNTyvPpLH9/aygIHoSrvor8YbXKLiwlfD69ZBH4Vb13xePqX/HRaOt6oeq4W0IwCODxBu6wQCsW+oFBvZismbonLLnzvmUn3hUyd12yr/bJvewBeIal5XYLr1B4tQvCTkBudK8+wlWnPhC8CZq5JFxreophWXJ3WTTjr2T4IncPB70J7tCn7vgToHS+4r6zgoU0Gfy9Jzkqjn3RupPp4D7rHPJEeroUUgcjYTEcpwkj+VfwEdbN+wtmuZ99bxsQ8UTGUw/3Y+lvb/P4uFvsCBaTWHVdBYqGWeX3rtHJZQ7itdtgNPPSIb1nHl4lTonnCfWi53tmQE0mkZVMzH1MnMu/Q4EJk56e/2G30lZ2tYzJDoNFJv9SnyyA2wgnFPSlJu9vinNA9icPS1Ma9pjGt40mLV590OHGP7Kd6FIbVue35dXZANhb7WrFYeeCGw7nQfzOpDf697ap0NOa3dLOtwG5EF57zY2dORS2jiYYhnHmosx1gjwFl7uE+J56+j09Dl4gV7F2gyo0nNyPLC8CnzD0cbV55sAAaDDu+ji+D1M3j4Au9L7c+8MS0u3Nf0/wu+dKUESmP/vTVcs+D9Uo4TLO5qasMiDUVUgDwmFsvyXvmm8topVasxbJjuZ1Sp6FahPCBTmd5SytS2bkLmVUCBswf/sSkov6aMvtaKXXEITJqB7odDBrnmTuNZ7ekA53cWcjrcIAmeAiotKBYRf7fG1ayQkRTlQ+miM0mXFMBg4uim4UNVDZf1tQV1fiTwcucI4Y3penb9O+YGRszAwhimVcfIa/HttGgNDVIcUm3Y4+yPdK/6FbdWHLgGD01kJmZNCtsijJpD1KbX/TT0jYnPPEppHroViDfjrq+CLkmBdv1aC0dale3Satg4MxMurNRDTRk3MSbsUFB/VG5Ym69a4LYoUCAvfzRqb+sMuIWy9LuqvVkwffwt4qXFQOCk+Cq286ebfrIS6Jwi5LGB18fd47dL32LUtg1UHrgHFqb5M/6+CPb9/7KJ9RQ3B29ABxfiVg/5fcN/tJZZPlJXSA7u7c7AhwUJud1jnuEMW4LrxZElR7A320ViR04P0z/dNaC4m7FZjIyLFn39ZN4pnpEBBtIvbY60skjIvSGtgXcYZ9uQfp6CniGUQML1uUyP6asvvhNZWxGTRpOSjRYw5tSyA6ZgUEUeJO/zPsisRZp3kyHKmc8k8n1SEIKYWNCj2t3LKVTeIeyXkos438db4U2SQalO2SRxFWINtLxmHAaPgRQFi5Sc4fH52SPSx5zZ21H+D2sSqK291npM7+p4akgHi7y9JsO8GG1Kd4tBCqBFwK4RIHaUTYjsCVCe6nRxlr6x+cR3b7jzFovSLYUq0+qkYNTtktETa6pk6/gfsPJZJpG4EWx/PxrTD/z7Uf4+oqHmUrkC2E4k1vYGEyuMwt6kQkxJEdKPdivYC0pAbLyGY0l0Nckm5WgowXA/coGIBkLfsqY/yVDH+Hp1z0YFn9Z9OYXR590lK5e3Waspr2kiYrIZLB+r64PtZeyJPH/Qnr7P4OmmVBVLj4BGdO6mige0aXcOSmL60qcEsUcbWykI18GFmZz7AzHeK8Mqn6dzO5PZxTO/7W5o/9g6Uwzcmwa+lWHeXiBYR1SelsvWc+2lJ3k0vhuRlyZlfExReUzjeu31u3iPsHPobGPc97JItLPw51WP+ylIkqVIS6qXpRapru0qtyg29ONYAJ+Tx6ptMvQYxeCkckcYqGWSLgJ8rVd/9IxKjRYD04vB+BSNlUU89RY1/zWjUTNK+PYpzLaolU2WAwEexYrK0ilUfO0vtXR9R3qhGLr4Men5442CqC+4l/IxZjvp2ToBzUjS6bQkU6/lP3w5qskhW94TIkTZIICAP4C2leX4vwR8r5n9GjyHDEkIe9dGzN0TFgDw9nz8Ru+a88oLG8l34ya5gSc6qf40KVWrtUfzlA8oqBlNes5Q96e+yq/kJOLac8vO/J/7mCLBw20KmqD7Lz9t7QPJTKrnH1l+f8bXuVm5OuUx9Ql8kC6gL9j6RRCavPsSMWBPLLj2FF1SFhKWqK+NiUEaEnwj7qddJAUecJBNPLGFal1LpXeKV25cHU1z/DGXvSXDNkyEPBfmoUgK+XoW+evbnD8Cr1wew2djRU8SqxV4Bnp8X0BVelotb9QVey/qIbY0/JIB8xznRRnw+L9rERFD1m3f0/Z8yknXymh0W/kXyJW+OF+WRfaD77lRbg1VMdxsHgRT2DCT+vFpBAEVhbxjPVQ+xX4b4uDys+IQksxr/iNdAxDVG1QAz9b9Yg7rB2/r8vIrpMV3HBpXjKq53tI4CR/KBOhX/yUbg5w7rixPz6mbU8UpBWRfeJaUg0sXWjmz2l6lmI5MSZey/jyDM7XrogV4wQRqaN4F4MiFC6JxkX/9LG/R/fxWNZ/jHde2hF7nzCch6OAZ3SAF+8juQRxEyye7I61Dzhq5ZMCboOYFH6bQEyd57rwj9RxqlZh0W9v5/1PebT91IwZgEdsPF7+MVTO7nzs5MqrrjehjsCnGVKPGt+0EEHzxN3S7XJbs8AhL1iNWRq1mfHApeW9BnJgu5ASeTjO6TLjyNV0/Nbx8SfvQ0vOiixxO2gpKLWhNaQMlVOqks+fVfgYFeGKKvBsSw7PKzlVD6e1b2/m8qh63F4Lk6/U6WF/0MMsWR4xKIgw9KmQeF9xJ4Q0KjxOREDZVjKLSQ4gmUvOvwgpTj+K0+vJuN6FBBIY+lXwhun13dsPRVioffPbeiGUCiMXk5qkdjPnhBxw4wCFw/EvzeweASOGFh6KWbo3FkznDWPbzHPkkMccj37110vgbP/WcHXgTzQ51uFO+XCoNeVh/bpXBY8cSLsD/Cfo3JQvyEBnFWbUo2Ng/4CTtvlpYJtPBUZ4HOf+VFqhd+BJOERg65BDZeaLUs5zxTZglhBFQr3+iBgWBle48riu7nW6upjI+hsOb7rO7sR+XWNBDAMVx1ykbZiNR3pjC3rxKd1d8mZOT1nBdoJXrdo/oks/uloAYmPWIgKpDVpEtfdKnm4x/hTHkzEbyfQABvJzITtdRnlko5BShO9qpO1OfE1bJ0xXq2SILrc8JfJLuc1Lm3JfxeEj9En4+L+FEdfV1g/N52eE/s5XkhsUOrCt1r3anSPS5v6jhARaHBmPMbWNuSF95SjJz7JtO7JwY53ell837GoZBlUbeHv7/pfyu1PSLzZ4S+2xAbcOr0ub/KMBW3I/Xg8/p8o8pUiDZfiIY4rF5TMF5X7LipJEWdj0iY7OY49u4ppZcS14x/i+bhPwdZnyJvULBalbjh/+uMGxTCVMtNibRNZvdtx6m7/gCTe/+K7ZmT8LbcTqisuEY3qXHcUQlTcXEHhb068dtYW7vlm6XmQy9xWUq6KvJOCEsOCxHVWsjY2zqsPpZP84YodQdSQ0iwKkPSF+9NWFAzWUBg4rtMexhPk23o2saC1NOEeW6/JCQrsSr6XrBi4QcmNMYpl/6ClWxrR1ZYFLP8FwXc0jQQPv07isz0M+qBGWpFVjf5rCzuxZexInlmIsyaSIk8JbVRGeXmZJQFpxZgVxaHKQmNu1YCJeVJyGOo+6KQ8IAspP5w3Ud07dSveS1HytMhoXU8nq9gc+RqEhJQWwXPomD33+GGwCb8OITyAfW3VlNdIu9CwtciwGrrVF+lK6hKxMpRFnqRdKAVZ69OtnzI7ugAFjQpPn7rC1fePRD4oHGmGuT8eIqMu6zKixKqUVIWnSJNKR7KBOj2yqwAPmnvQd2k7Ks0Z13DjK4qJnVpbKKpLzPyKgYlbmX4hSEsbxMaWKZsCfW8d2Ta3pYFd+vOmGxEXiemX9wWT9O+a3t8lfCjJuKXaYBIjoE9G9BYa5pjrMg+p9hb2Ui777m6qGP8wvPhbb6QqX9VddeLcboF0QY5g6Tr3E1XUZy8FFxr8ytM7apfKxnD2p4Ph5fduL0SJzdnp32RRPog4ufkCg1eAg4bnf/5hHQjXkbiFwAAEABJREFUU3W5PvNQnge3KqwU+zii8wq/3niO8Dapw+AqRQEO9VB3DLSYdsd0n/8MSpYTebu7CnRDX50UyG1tzYaN+lyvIhFC6skkfS5UkcjrfxDtEFBjvRJoswXMSxTJ4fvMd4NCjs4PVTEoSIajewYdZ8OwOmz9nQW95dJAvMlhyJRrVsBWu3nID8OAvdghu+siPS8No+7pVJBwIM8J6Sv+Jz4i2UVozk9hwrZiJrcMYOflzBDzr2zrQWlKArfjzSK8OaNXmC2zZZMCF2Z3XrFIsV4hoeLpualdN4SkYTyi0OTwooCEbgoBaChvQ/N3o4TMb5aYnykzl9ZPAiUmWPkbd4s4kl67yy+UwStP4jg21JEizrXVUB0rVlWiUs611Etp58Qb8bJkPgEhEaN7uEZPmCFXyV2xC1csib0gbjYpuGqtJk6ShJ63xS48tZIVqR9ecfk/2ET50W+ArbWEmIFFrB/wJPY8wpi8g4+Fp0j1WzjffPqK4KrOrflfYmnOV0OYs16AsqLxFyx4fwRoDp3uVqo13kjtV1iZegNeYXm4Kw49JpAahbuvUn2uc5KO/s1BxauVt0nSvnoHQQHU1/IOZSEN9AqNsp8bDq8s0s360+mPDwa/+6BvFEn+7EF8UXEjU77H+F6/ZWH0FioGyvp71x3dzzWii262V/Y4onPbcZwLwiClBOak1MtY+cz7ANL9vhq20PZ8P5KX44VHWVF+jk2ZtcTF60B/eTZTUlsJ69+l2Oax68ByZl5o0qVcmXKvRC1rfRMcLipXUjFc2lK1kOCh5A+Dz6hjuXkgxalw9t6KUKBYaegPqKQHu9vSw+5CiD/Osxi4PZfvZN4tl0cyvaU/k9QPe4VTM79OWCuRr3BJQO5pSGpUv4ATK/0/hebvPwIx2CNFfE+x+I0izUTxY6B4USry+xp54NWlCA+Ro4J/n7P0ISjRVHFaEZ6WRPwrvlWdtuIbtE6qHYPYjTpqWNi6GxD0lW8ApslTOp5QeV/FnonrVu5N32CB/r9dxcnbITo2Q9Tr2Zcr9ncoMOFDjeIFqHwxjZ57h3FL8hPM7/sLsrt1p5JmWxnM0s5h1L8n0+DG7gT+U8UoI3qQ0GejnkJZ7Kq8AlXvSig36bzQsS6ZSnG0g3p5G/YEXkt9nSKFHWb2tNSL4e2yC7pWHR8WFHpzIodsukPiLriq8jy2ZR5jSpu0f6bqFIIhr9JEXKhsqK3J2LaPEekUxyXgiJC7R/6FMD1mpTXjpQOckBtmQHCYIbexpGoa4UdOpMxjqqaQ3XYYW6Gmq6pZ1eOsAEMc/oQ8ifFqc88uKdnt+qC/TNHr1+KM6jEAhLCoRMCTfRWbEYUvC75Hi+OHFKtLuPyqqBOLdjkXpV2k4MAcgtBG4USl6rMiqSlSJR0tH+Alsx63FcL3h7yFFIfcq9jYcyElZ59mweCG4ML6BZIpqUJkAUfaLNUlfTZd6JsJv5FkNhyg7PBceF8MFvs4OJ8Q3p2TqfCvzQzR4NQs1yyBGYTXnvPSVI/+emaAw4j6u6uZnP1tqgQ0/n3HW94YSP1oeRCfu52Epn+rByxhWvOzkuVmUChAbwWm8lYCv8VXhMPfautNGIcU1a+Czxghpkh2Fl/uFYDeU43Hu1OZ1PISCOSKFcc7O4+srxUSKQV6ZNGUi8wbdIlfZp7hQpaUTnmrwFe57hOPPgSyvORK0k33wRNwmIYUwrkQXtagmiSg4o+9i8K0Thb1ukha88fY3ZnOo3WL8T6TXg9TUZdBUzKCgatUCUX/yk6CCJ72patV/BsN/yGapanO61SGq1hJJWLjR8I19+v7w9+Hr0hj526Fz0qOxG+mSS4+/Uv2P3yUzfecpub6gyzvLYSVZ2ZvMayVERlr/h2DX6oORUl06yggQc2iBCECFPz9LsBy/QqwU+X/rt2nzxJDlur4PVg0Tx3L0md5AeXT2pjX7xJRdPO4lDa2bswmNHQe8EMCHrvaa7q2E/Yn1+lpdT/Eiosz9pIr3KGbdGGKymyVL6nI+6avjmoQGWIW6vN7Koo/nGfYej5bAtuLzR3qRfP7eMMLZzy9/HFrWzarD+SHPERddwoGBocjBqf5h/pS00fUTKiDch2T6TvgW6p3msoAqP5zjOW/KiD8omr8EoFB7bV4lVll7hSCdbaL1F/3v62yVdZL7rpjvrpSKYFfHa6T5Th0AGQV11z8Adl16xgnpgfEl1KLWhIkCPP+fiNLIQoLpTjjtlEY7cTWoIJCvPvPzNNFoPadVAzxw275gVmyOhKaNZlnsUUP88CVH2B6DbRbJtwKzNXsRI2UyXkO88Ausq2S3513dn73mOc0ByyLKuF2yOJdgZLDX2V5uwjfLPpYwCwkdin/5g/qs3nwvJTKsxC3SBMvyN1Yr3JC5w7pnvRBMGYxqG0G3843JDwjddvAXNhuUP8keMutnTszwzRdU3E1VTcdo8CZc7nCnk+f2SKG506gLHkWrJBScgTEgxqHsP3tLPg9VL0SV8b6Rjb2/S5eWLQgrSFk+h1C+YdPODCfsmgzDhlRmOGFOtntx9iZNp7jDgM9NpHW4erS9PoAGiGTbl5qmOwUQP9btNY9GKwVRtD3i2AvbrKAbbpumifhNdh6rO21eDu4xQLkWfEmvJ7eNK7rcRfbFQoiq+tZgLITj8kLuMxGye3ytgLqClRR2YuEfQqU2wrAZGAxnQU0tKsd3VL/+Wo29niA6cP3sjzlRoIsKYfkHJHDitKqwcx8q4hBHw1hSUyNyf23Lqzco3zIl1WHdeoPOlqxNTTyIf5VecMFiF8qN6mYJsIXfF1fcf5HjvCcqY1s6FWHZ2tmDWzENEO2s3xEW0h8rt2XR3TLTafZ35WGTC08oKcvQfGwDpJlb8hadwY3s9wZf8+FH3qKdfXfw0KH0SYB6FG/wx1AQ67GKmWvMSoJQBB48V+6x0gluVw5T4OSazIt1hIIHbn8TSJrxlH/SgrjXx8EAiNkVO3qmRlG/DSSlEQ7WFZynu2dmVSmDiasDTi7iQ1963js+gtUzTnGa3NPUD6njezUbgbpfvwvb0LYVMTuYfwDadcIdWiILnxcRdXofyr7/RdhN+K+cinMyDs1PSf31eGHl8iaeHz4FYI7O/YONoteOIZ9R9yR4IfPEvayDiVDpJAGtvLUy4Q3Ha3wjgl73wuTlpDo/Wkq8z9FpeidkFWpTL8GrpP5kzziKZ3e4uLN6pViccemP8k4FwR8U24tEyMXmHq6fwCO4RpfyakVcHg5Be9cS/HJ5bgfSyp7g+NdTfkhHeRNKZzo/YSM/lmfv/N2Ani1ihlW9lK1pcQ1BToa4Dz/nVsuWRADb4X79DFLJFs5S9eLMtkSlfSM1+c2AjiPSci/3f8gyGuZVvdDHlUox3tTofITYHoKrGviwwjZfYE0Oj3j9iZmFDQxq3tfWNRlz8vy5MLu6+GE0Ebhkn8KfnN0RPD+UEZ+EgIrNY0u0wzz3+4bXhwLdbvPtvZ5umGy6HnTHQIyfb75fij4JCuzlfXyPcI5/kPIYC/qBtHC+ZV83S8+Hha4eKPbBBFQIm5rZxa7G9KZdX0jfoPOeSR7r4sEFBsUjs1sLcJAsEJgUE+6vBXgHhW3ITYyW5/73x54PftAIV7U5B2eXA+HnsCLdTY+nwsGIvGmsE8niRS1mXEdq5UExUZKAIK8MdapLiu6hpVd0o3DaDQkxuq8jbHYhewIF/RdkWx4RqSMS3cKo53MUkirK1cAVM/Z6G678J8ke32OqAV8jK2c6IEFcRzU7I0xu2MsNd2p+BVfu3zcPgsGSZDlVt+cehm+qCpzVY6Ct0j2K70LMhvw0tGSPGn/JV2T8CBBCiVF329WkVVZ/UY+tmpU6bvcOYboKMRaM/EMm3Jr2XopO1hUM9cDqP4gxuHuOE7UmHBkypIq0eOBOXfhjUQnUoddZX9f2tSLyJEFTI3eE34piOM/IbikUixu1dSOX08uk1smt7UoIjMphQ9oL2FIGIFzJlMvD2RO4nWy370B6g9gT2HloD8w80IR3oGVMUuugEKjJLKthu0po0HWZFn6eUpOP4n3wfNCmzDXK8DwbyJ485IaCZppvkrKXdb8KiFevf1Fwtt8o9bA4LuxB1LUMha/weUxzTxehF/M2lBUJ2Y2UdAipNz9VIhpuUqAhf51S/JSMtUnfbayZes4RrjQDd+7DfoY9OTyMmI1ePXapX+DLMceucpVOhWy5/Zozst66lHyxsOnYP61+iIgsOWqSRPd22Ha1c14dx/kwZGjc+bz0aeYdvgznHhCinpOzE/No3nY/wurSv3Tb6TBirHn2NT5DDYA9WliugDa9ebsKQnGhgIpY38pqN1g9WNG26v4TcH6XEn/6V+zKvMsj10rKTd4Vwnc9sUpa3uPEDIVCZDdZwPZ6ReuLC468LTo8QGLUo5BQv268UeEZe8GZPWP7g4Saf1waGY6Oxyzh1vXbyFjognWycD4hZs5rf/EXgHv3ISNyc7skxjAaxXSOkzreX4YNZM+gn6ixXDRy3+DFRcrR+T7KAZvVRYMV/WTcBEmKaeQPUnMkb5xq7qp3JMTzuWdR1kX20f8fll5032eKhumYj4U6b7j0UDTadc1M2+q6DxE1/JU3lWpU3H7V8Gs0Y3B4k+6/G8WXX6WDZd+hPmQ7CG06ZAB8Bu1je8StTVyomVi9mU2DFEN8iL5KWz8ZS5WOru1Zad+SN2gJwirxOTieZoGzwn/TQ0egkJlbjdk1bGq83kKuy9w+GBv1tx4Bjy4IBwEYcPJjO36rHHzHzo+r3JCRfxCcux3y2c0/pU1vc7w35d7BZfTbzhNG9ccwOi1rI+43t5IigS9x8eDNVyfyAvEtAU0YNScV4PqE0LN7Wuy2JotKT6jGNEv7VgIZJWcE9heMIfx3XdQL8KTPzGg6uS2UpzoGb9rUEBub4sWhGuomCnlMa1QVcuPy2TGxQ09x0gBSSTGFI7jl4E8bx2ExUs6M8W56yvx3PLa9jxmd1+v0CcbezjHJTyrNUXo+NazIwaYjVFBeqyXCAJOAlkoq+QtTCtqxvHo7NrC0L/g8o4VYhcUY5cZgSHPfQHOCwSsHDqNi4DgmlJVd4PKKJWMEtA4vCCKw7tAgjP+02rrx6Oo8QyClcdJqNYD4nVv6J1Hl3n1rJ4VyJm+ZX3b2VqfDelqQJYSgR6Zup6pfv9mFwPL9FmXvfGlp2jHVw8KLuiavmdYdOrrkJLFLCmUQ5rd/b5NZcHnKR2RYEZE7m9vmTyFSGE8qiah8MH0L6j7Lf75rdXt+WHGB/dnnIT8mkbdpb8W9VfKXDlaGXo/XypFv3sr7Nc1gW/oo2i0Nu9+piqpnNM2ke2DVlPd4+4Qbi7uKMFge0vzwMB3JzIt4wWRbgrrFR6m5rO56HG4Vm6vchrF7Qewd7aq+zXoUhuXkK5I7uxZfOp7XFmclsfG62rlrEQFeM1hujrM0kgtGDaeMclzNKU+FwNKZRQAABAASURBVOJwiqD5XBTLRPipvrqNWJ/wvW+ofukrvXVMV/lQ90pmvTz8310ZQkGde19Fqqv/oUL/q09elbn4Ym8Wp96BE5sOxaa8JYHYImtw/jk49VTgcXRa+5vMSh5kXWYdFjB+rgpslUcQlGN3/jS2Fj0W9i5DRF6eLGV7axYM1X3zVZSoMGra8g5PfkYMljRIOBzvU6DrMjTs1rGvimQWhUF4YFP0/U4VI1yLjrp393GNMPtq5p15gjVK7tQnU5jS+T5bPrqRHZEdcOBByg/Jt5KLiOaf5zRtZkvWafyTSxYUhwrkwIbr6ij+f/JCZsJwITnqEnLTvYLRQGELO7WlP+5zVXea3LcOii9/wI70KozoqK/2PNSrQCSk7Ikek9jdmcGS2+sp79fG+hz5ZorlBmV8m/qRv6I6pSgoNtFM9neLPrKmfhd/eccAIh/8hKW7eomeKWy8nCtPJicodIIIKE4uT4og9S8xq10CZi9Fyua+LDr3Q1Zd+h8cK/sHQdcV1bE0vR4uSnn9ss3Ah+H4EQ14F3vWSxZWw4kXEZ1UrlKZJFRduhL8We5oAPC9D4D9+qiuXy2LK4zyz1PPVxLVfeGAmNot2kVisO8SuUW6T0N15n53ZzqV9WlYmc0bHF8/Jen/F2FlZOdZ3SsW0qrje09TvudqvLzXlnL+GRFVNLGHZW+suPt8UD7TYB9/pz6lAAxQjarPAJ9eTFxTeQbP3X3m4/yCE8QVZzMo/EwnxaM62JAicD0qxcwaxdKsWWH2anKvXzAh/WEWRzW26RKA7lbqMgSsAgJvdLOzIxOHlgazKc0D8GvHK5t7YIUywNuDNQBYpp2A3ZgrV1fewoz6317hq6ZpHRJOvKjYSX18LEseiYbrZ9xXDJ5qC4UkDhnclkMje5pBPr15S8d5dlKE3x1ZezoP9iI+Qt2xVCa/PICeuauY+YoIb8XepmsuIgvCSD1G/eUUVtfmU3UuDvIemKZ7/Nff/6no3pX/6gEKIzyG6crNPJ4qxR/7O1BzvCgvJDUfNMsXDQyP9yLsiutsoy3IQFVSC3ZXbYk8kK1pN7Cw7/+w9K1e8Gtdt1KN0DENuf1NTH51wJXElIVHlTvmmaPEw6Q7W3GnkYeMhe06mHZvM6WfTrBl0mmSV1Ux578a4Q7VpVt7tt3M8LyfYQSzi+893fhIAc5+ZaVEcI4L4iRwwQXPLCFsfqhHV3YNDh7BmrwzzDr7I45f/jFJ/oMxdb8AZ+Zz5U9d9xZpHfeQk/EodIEXANn1300B1RlXYaaMSUmwoH8DIZGlsXh7s8ipxzERHdvPj19iV9dGzEzHqAvTGoirpZKzTzMt1szaWDntUuzJl0fghNEFgRjSb4Tc23dkMSmtNSw0soAZgML4vCTUawskzDVR0ffsJliiIO51MWr7E2S/MZyCU6vxOvWCS69Af8W2V6loZoYmDf4SpERgizyfgV/Rd1UR3HxZ+5kZX2X1+DPsLBHz28VUjTvE5594UeBTDXt0/74v4GWvYVmzQUXelc6CvQaHDuMXYys65cKvqBpwLLiSphuKr5kT7gy7VKVK5mjTd/HnwK903KqO/Xksq97uQTLyDaz84VekBMbVGqdDId0F3QkKupsgRULV5yoCSAsYw1G5hP1dcVZpmrgo0onf/R+koxUVjS8k9yoe4DHlHxK1EbwV++5z6ZLFNhKa5vOsi0PEncP/iOXJgGP3e2LTP8NmtHWbUqGK8AKPzy9t6xn46X45CWuv45bOm5ie/Q0CL0euwgu8bslYSKRiHI992BMr5uyYZLj1AHWDl3NL9iNMYLpyUZ0CuSy8yjYYFC+uq1VYkj4IjwX/Mz+UQ/FHrPAVhJwY9q7tHefrikQB82KIPreqyItno47PqEjJ8TmJDAZf62+BzherXE2gR8XBDB57vSd1OTdDs873VTkgIyKZi3LqPHXJDIyIfEIXdB43lgcVxzICYfyusTPAq9epN7/RPUYsCTRm8mnYvDeHJTfVsyEp4bz4EhYMK4MJvkhJk/gdScpGtIMMy7T0Zrw99L70d5h25Esa7Uusq/sq6/LqQB2rV0Kw+kiMx8SIjcdzmR2TWzh5KwFdn9aoBbyYYL9fLsI/BQ3/pjltMIvl7jQ3RMO2S7gPYgb9vgqe7pP756SeldLjbG6MEk9JcnPq5RBvlUYTOMNco5yHGel+z0+MoL5gakg0EdOY9Weh8/Oel7brPiW1hUWJnWSf+QO2aroF7wP38OU+QWCbUp7Bru68GZcomdXBok9exEJW1R3HgmgXMywJ7XkXRuOggK4k1gtu0Yc8FTNXeZYQo2scvPEAaLoS73ZjSyOd8b3XCIxH9dT9/n6rGPi/Suwwwv2edFG0UzKN13TPQX0+K4nJFCpLJjgtxtid97l6aa+Vzwmy4fIerl9CsGpeT9HzDpa29QrGYnZroRRXnfMSWzl+WPjmyGop045Y/aas1fMvq63dKqJf46IniW9VJw9/E/Y8RcnF55hx9qeUN0tm3N5pWRUriJSjecJhHJejEGvu5YEyMM04g70g5XgIJ7ywyuAdYup/yj8WneIH5rNnxHGm5TRLVmBmQxGzWwqZ3j4aL/SyJS5NSVCVcyxY+55RycYl9S1H4lrWJf6nSlmzg9I6iWx3vPLDtLAOpOKjjOC91Sh/E2mfT6TmOipezgCB3ZQRLRSP78DyajfbycHgKSl0O6z7zeOEEr7xS29CpviyTR5bxzkWazp0rmhYUCgESFM/RC/ydBSuIyBnMPCwyudVslWaVCQWPK+j7/N3heqo/2iWEz9vj/q/dd31WWbUP/6m74qM2Kx8juSSa2cRAEMs571dRNGHZiI835EFtbpZAMwJHSUb/x9TfwJfZXXt/+PvnCQnISMEAglDmMIYFIJKcAhVgwNqDbaFDlgVqwVtwd6CrdCq2AHae6G3hd4KVwu2hQ5QK1gLVcEBHAgqUSEIEqYwJEyBjCQn0//z2dzf9/XnlYdzznOeZw9rr/VZn7X2fvZBiYX572czu6oPtXvj4S6dv1WHDdDIo9DL16AxWJgkamql3DwPXnqS6IfXUfL5tDBwrZn72N2xlmO9j7Cx4b8ur6YSjQ9eSYNswHCCD8mC4Sq/Apb9Ve7kVVj3zwy8fxznJbhEsVsxrjMeOMmSQ6+AM/e6JT9FHREwlaY0Ykobzotq8X9Jsmjb2RA/2iBJhmnRBooikuL715MWO4lzDs4nmAlN/DxPAx7B+QBPK2YN7GDLoVSmnu1Llqa9ptSKb186RJqf7a4TYu7/CZsSxgYGsju6E6+v9wAP7LwbJ678QM8ieaiFyZKR2mql8PRelQBnYtKj2Lvc2+1+nEPwWoZNvb4LuRpt2eIra3XDGR1OuO2U4Vru3qV2y364JEFI9tjQBJ5ftreWjML0YoeMM+1K1n7ai7Cm3XK2rIZBtYH73zI4G3lWMeSPhPP/EkCrMMtsn7xUxRM4L4Gm4sJ8flcbDnNseKaVahF3RL+pdj4Ao0Udr5RiKSSiQB5COYeZV8PtwjWDE52Q8T3d4bYZtCJ67/ChVYqkckMokZwHZh9iap5+DXPs8SnMl15taEvDjBDJfGP8ThbH76ekS/fu15GF2ikL6DONwo9Gs3FHOl0Zf2RKShMbWtIDU9MVgY3ZIEdf+iiEvDHpfPGISxTfeQmDcm6clE/d97y/r+8Zp0bbiF7Wp3dhx/lueFoan9uqczIHG52NvUpJ6g3701mWOIksl6OvY81xAVC8xsZ1zY3eTeiTjVcyXSlG47Jqz6ugFN1gvZe9IZWmhz5r+NCYIsY8a1IdDRMr2TjiFBiwN+p7X2t5Cj+39pD1i+GnzVObx+k75UyR90cqQpI+GwjkUALjMtD31rmBulnEOkLJs0xRLFT+D135ob7wjUYVV3BSn4040tu0MSrcA+cOzNJ56QxX6dWF6b0TW8Gb6Vp8+MEYebL8fV+BrWMUTywlShf22GGnFH1X0qDeSiFqM2+8LDjJgtMqc6gOORPugazbO7Ch1N4suqo217dCb3ucYRp0Xy+P4u9tYAi83I5JXbcQ9re3EXw+F6Rcq7qG4g0WtyqDuzazhqJ4SaVmHTU3HGJy2zV43/TtqYdZWfNtFgyuDRTSlD8/sY3ciJSjQW3Sy6TE+yGihlTcR4hZc2UA6m/p+VWENQMJmbr3ki5GlLMBA49j/Bltu0IC0PPeVjgb+tyjFh74nAdn7qVsTclGKU24AF6/LgW4a56K+uYvxJSkEdeqLiu8+y2Zo8t4R99Lt3j4pyA8IC2XsAIuU/JJyIQOAaNCCwQgYR3FuPHkluie/jo+/gm8Is7pxOgZAVlSHmH9hACYLfre8a6nBi8JfNPHBwpcI9Ayg6nOOKxxScQbbmxLv4t1/ZZCiryGZa528/On4D8UvN4pDb3yL3DtAfBsx2Cd9w47GnfnVmzUoc5e8i5OTlW/AGY6Ckv3xWVToRyNDcjA7aRgWeJwlnUKxV6XlieqjRqTMN+vcM1J0E/+W+d+fz+bLy7ifNahyzkTJbxmNb1EUb3aI8AeE7uWxvcj7NjXjbxImxhwAo7/2aV75URmatps76dJzLtbAnb5BTov2wv6m6/3Eium6/q6tkmD4THR9/MPZMtxxBP7KA5Uzorm7ppNaOV8VzzeVg3PvEydz9yei/CmHdjONDxpU2VbLvcWwK936PVhHQKGPDm2ld1OkHZqFaUnfsDyL8obWP+/qO+/o0M2OPmT/szpfVFgeYGV/U8zY2A9pblyhG53s66RTefc1U5gKX7K0zMUTlB/+wEia1KnUhAvqzICndXFA3Vcq6O/jO876v0TUDz6Eo2fyPrtfaqg8Cu6fpKu0Zhj5ROSlCSqJhk1g3VeneKG+ewYLIp+brc8i85pwHM+V69MTYdKWZsFT1Y8xbFZrUdIi+tiWq8G8kWncFt0CxK0DXNOwimyYkK5kl5M+EUvMD3KVmigKukzg9mX+jBafZiRU6++xEKG1rQ3xJQfS8GVxJsVe4eeQmfv2or+lSQ0U957lijoAIzaWadWcnmHn2YWN76A6b1pvi7ldlH9WYV1OPllhSFbyPSm3MULt8CKQtDb4C11sX8KzMa85UQqS9ZkEXdMWc+4RH0DToxWiP6Xnv5PFibVsnLw6dBWA5jZxtpux9nY+GvC5ib2AgadoXlg5c6bCLtlHDZyYRfu+zsq9j/0/ZWPER7vtdy3V8MaNejQk3BgDiRKizp1cfMh8to0eEowYgN1+Z/oft3OO7reTTyge2J11O6C/Xv13Z81wIfFFASUvPM7ik79kgXJtcFjeol3Gp0hmen8iGW4glFsyPgKlSWHKc9+EJLzWNh1BQsTb2Wu6OeayBgmx3+FWOFWeFOOIVZNLHcmps7Y+A04NQIb5xakL/7dh2mf3cys5lcCu9rWloLZhym1eDf0V6Nlf2opIastPRxr/bP+Nu3B3tm5kxBaeUZBjAgl5w526D6JxOzXYaaZQWy9jFY727DhAAAQAElEQVS2xVDIiWlKT1OKS1v+poSVSpct5BS0hwRxSTfdeLPOyUgXzKlle+/jVAw/ipfsFgyOCfTrWX7DGYqKW8IzCuu7XmP5Z6MJ+xFID9dkz8PsTyUoJ9tFXm4bjfsiuC1ZY2Rvwm9/t7vvMfyDIQczjhKYg9lb3nwBleirDTtNV6kdBXfE6BpfobDsxaBfs07MxUljHzP6Ki8hMSOsrKlOCOHTuj5PQuYNeK/AB3v/hsiO9pTwhTvIYhVqCiHlyC9qo/aipCudseKunCjXLLRBsglsoQi8XfGUe5pIu6WT6EUFlxEp22C5pi+onKRcitukRZI1HfqsAUVeJDx51rAb2i/CATUmogviUzC1dGbZXjcnsR1U17ykCxSdWQmbZGS6pmZ8GXiuXIrFWfGgG5azKevBQM+84m9tx2a2V0/H1D7n9POEWNkKrrgSAU1+7UsylPXkx8dk9J3Ys0wREOTYw9vLJWaDwwoly0bvu5v8+jdwLsMA6V81shyWa/6e6heoVkj3yh/kQKUjSGk4OI9CLrBLmfL5e1WOQB0fHiiXHTsVvIO/r+03hzmxN5i1/0aKjz6GZzNa4/5EmKUwMJ5/FfqkgKbiMc2VvMpH/BWuXQBTdVL4S4Nk+mXJrvB1PAOCDfvxm6kVXd11QN+ljhRwSFnrdBzbjxWvMdoP/CDLiCugUdc8KGYxWu8toyEqO1deWH168xh4ooB4XVOnI6kv+BqNr39gwh7SSlx2IpnylqQgo0YizImeZVrn54q9cyk8uxoEfIvZzeK637E8epSZXQdCbiQkAq9bTo0SZpUyxvLksfI2t8HEvey75Qg20g0JUkTLwWswkgdqzNpCCGdgn5d8gRDijRGzyAT8I5weO+FYe6M+O9xRODGl6d+gvMX8eFmKy9JXs+OnYKPKmSwdkyEtGnye2k51VKqFRD5teAN+apT8X7Il7YsUZ4jNZYGZz6aP0siPtDEv7QIbR51i8WeFFFfNZ/SFf3As6T32dvyJWZ17MKOzPs+r/gGUyQI/qYb0PJ7JWRrCAs9AebYp1hAneZxl9VU1bO19As9oLRp1Hv98nZpK2snfEu1o0lh9inf7nXRpBGuaMuAzfSujnqG5/vNdEdb4UWbpyJTqZ+BZ5XaU1DWo2REVpMdwv0gH25OTmmVpNzJfbNO5jogbsry1OzVvJzAruw4n6GZeXU96XCeL+pxn0fDzgUZl6fOUXmqMYo3g8eSQ1Qw2x/6EB4VTMrg2jUDPu4jd+Dl3dJtFoHY95LnafKUOf3/+FQL165YPA2awYcCvmd1WgFH9593O4UTiSsVHx3oeYenZH4KTffGX782JtLMjeQL4GXiDgEClUQIoyIqxNlVCvvAGJPaS4reR1O3neOsy8n+qm/XnWPP9eVgp723KFZIm4eyyB8pPBa4YsJLGkVJaCSokETtkOJVPYBbgKSLT/sKa35J17Gd4n4TcPLhlCGQmKYm8FBC1dLJsQfznlIzwvTonb7Sgey21qeOoybyVkpYy5jT/I+QROCF29MF+IYhAyckvryx8V4D4q3XwngDS9H38AzBGBpo9FYNj6Ju3LLtdMlUVfNoW2hJi6FG/l5KNJ0vR1gSJNrAIGSw9c2UgDzMzvoYQwxqMHH+PfJQAov7sHICvNUCPhX/LCddK77lafXA9XlJrED+0FAON58gX7ewJx6Ar62PWdr4eWEGo8+IOdrb8BuczsAwPq0/1sq4Dj4Ccwr3NucztHEul5uBNu5e39sDxt5ebWylHN27X+P6Oace+A1JqJF8+LQ07MHusjikEWRPLwEuEw+8NXC1ZnN8DtWJ68lEJvdVmMwj3RzoW07G0U9/p9Pz2UayqycRPe5aa1WlGxzIJlP2bsOi+86xvWHrZGSUNDh7fbbQOoLKRXFc2rMC/ylT6sby6QbdCBqcEZvgFpNrXMOu0Tj7dIgdlHRVWIV1BYLWpLS3o03Lpd0lCM+f7H6L05I+wEzILrOpM5Gaddz7MgINAfEtnNtvSbgtTzDve6QYa8qU3nKV11MEANDvSjgcHYrZFudjatepoNJvCiy+H7+eJaRoE0lI7ufd0DhWdUcyiXL+BKmLqVrsrHq6DpfJu0yKnqZVRlZ9N4um4vdye2CT0i6eyIxGjHwJmJyYWFNaG71al3sNCJbgYLdfhjLsG2VQtDbm/zIkwfDnr7pJxXiXXlH0PJEkamuteN/A5VvT9FdM/zA0Ncuz+WLNGT5669B/9yHtN1rVLHTLC99V/NjDF8xYONzxL+Cea59h6XHwLzqiuy/kJpuIr2vsSIy4o/PiUxylPHisUlEccdQ/Lev2AytZEGuWxbNgGFWfUp6ifYYdd2SQSYFjDf9VbTD3cFz+UhMAGg8i/XuD4j2WgMoy6VvjjHth/Xq1Rv8tTrg1g5jUMW6cIIdPEkuL3hx+MzDkj+Zjm/kGGcOFNyUGGeaX6NVz3VleBFUX4SZE+99fhWFkvBizvylTy1wHwj3mQmUI497WnwItO5J3XJd0IVjbH62KIKDqyIhKfipN4K/r8jKkt+dhw9vV9nLAQyMZ5SHF/wV9g6C8JIcQ7kp+G7RsCkbFfBtbo0NAxWm0dJbbQTe1tO4ez4ugjo2BM82g2JF3HhjZ11mUazBTDZ30sr9v4KZuGvciqgXIOGeqYQG93599YnrCP/BNLSJNTWRn/MV52a6NZmnxK/RjI/JwVINALACIPjrPnAuOSyvvxStDZtX2YfzJbYxjH7EH/pqz4GDjPkKL2zpuvsc6nNtqfYa3X4dV1QTYp+dgjlvZpZO5rvUNS0DpihjfjWlFlqYeN3YzButjzxNDAOIbJ4+842Y20nE68pz+Z0unzYmhiGOH9eNXXezqlB79MCDUOziPt3Is0ZooGW9/HT4eivzOxZTzuuxd2zezcy7zdvcmq/J4SuYdYpBkvb8NvMPKCLz+P8OClPkyPzuBxzRZMVo7OHr34hksUprcGqm979KrBYJOdUkaH01Xqv3QyOCO104vPHjwno389inNeM3rW07g9wgqB7myFZHa6kRzFxUjhSpKaSat7m3tbhwRDX92/Bj6fQ1HNCkZX/ZgFrZsDyruQruFPszhuD4WNb4fG5Fc+EtAyLLMU/ZrSupOZSqRsYhDbyCXLdcSnUJY8jn297sWDfW9tDnOX9Mb/yj5PZtXhzPCAQhj4URoNd0TGxQQpnwBjU89Z4YcYQiZd1JJOQWE3cW9R67VHb2P78dsCFd2RPAFvMIkoshH3aYFT4aFZ2HPVDFnKvPb3cdbUFNZ1hyP9KvLLBDgXd8A1qtvG/v79eJqpIv9oyOTXpl0DPq8qEyK6S806Ib3J6galw/V5axWFp/6TxWIxw+oHS8jdWTThPF5SvaLHd8Be96y9va7dIq+xWsfZOtr/DGEp7gc67/76wft80eG6Muh+w+U6+z4MGmPydI37bXAwGNmzChhjOh1A4aCs9bHX2Tb5OAtH7yVk1TW1Vypw2/R2Gus+y5BY1Hjze8f1ibrx1VLYocMKJC93fBvcJMMOux3Z68vRbbpC2WF/f7EONI70krPYdJaujJX8KaUa0/5ZZ8UO5Amp1zWn1bc2oZnaaIbpBTjzez7N9B4/JTzk47oVh4YQUXkAe2OzivT6UXhH3hWt3cHe9PdidDtlbALk2LWfUzX8eY1xEyVpzRRltzC3+bL+GBTCMw6PauxsDGIyPd8bSuX+xDDbY+r8TOIt2PtZ9xD1nyIG4DX+s+LV/sRGNvc8iR3Cmq4hPChPmZXRQZQuTMuXDjqrehsJq/ME9CH8MIiPep5nej4RZLJj+Hr2dbtKeiYwkljTNLNkfakdvBgzFYedzyTdKbYsxWz6jJAUVTv9lKIXEa3Y0x3/2ta2f6WwbnsGNXsS2KAZjYq90dCOuUkX2Zp2ItiSQ4hWOThaVNdbI0Ahq6qETP0vFSBRA6RxmntG8tEwIJzf9n2V+/MMosVdsu8YjZcieNVuxBnG7cOOsyC5NqDW2sgu7A1twF7L3voDDewb6+CT+yn9sB9rjylOfE+eIiGTHak3Udh5Eg6/Sn7zbioT81jRMZDJTOHe5hxliRNIi+vUp2OiXWl4qnFDWzpp7WfkNtVYAT7v6fUtHZpu2XIklXXp0wiK64Zb4d05gYrj8NEtn5JnQz33LxA94qQYgrwNybpQHU479AP2dUYhAqVZjayObVBSsJWyof8b9uPLOTyf2XFfCFN+RvmSz+6gyA8hVb8Aru9Xv4EX9hOeKLugNu1ez+h3B+M53KA4ricdcsfqu2rI7wG/lKNLmCvXI1tl1e/IqpjO7vRjbOQNTAPXbs9kzmt94NCPQTLjVsCAcYVeVWeCxqq9E+qP6nO8D5XVJAXZpjb95iHYe0j9SVSHfkrjbQfZcfUhpncUsS37UZWznJ5pv8BrD3KbC2HSAhDIlJz+DVbwoAgTyiloGEjxpEvMGX0xhFpcswuOCUDLVJ+6izfry5Rnu7kY7yO4X9PAfgqQ8fq+eyKlzVsFRsUCR3nyHjfTlbU1rC9HRlB47AcQUftk7Bioxj8LFSr7T820fuch5h2YdBlAlQm3XhXEC65UBvLIS+KuYXrkzrC2YNuZFBr/EGHDL9PFKGsJXl+iQHhC7Rt44VFe7BB5p34TYlnnAWwQK5OOMC96hmfah4TElhnPqlgm08bJ0CTbMuVk7NmdvH0wWiflb2P9gGrWJ+2n+JJYqWYISutfZMqea1h+fpHk1szmnJN4l6FoXFdIEruMdWczcIiCWM6ayBiCbCvuw3vvm3UWJbTgHzTBOZmjSwiPW2ta3GA2I74GO9oZcopTatewI3MqXna8pee3QYnBaVG19YhkrWFHesWf9X6DDr/Kq7sdvt/tsN42Ph/h5bY0wqxbi66r10AamG59Ch7UGHksdDonU3mOi3pjIG/Sq8w4digugNmcTH2hXEEEeb0YcXhLLCcdePcWShpfJaw3F81504opxksvKYgqKR/+JxrvOUhlXCZ+Qq0s0h+u/QPUvkp+Vx1+fmBcfKumwoTQjb2ZeDEPI5TjqEUXe7LobE/SmyeSM16Nm6tGpejI13Feh+Q2v0WjFpeoMlXfdcUwbBloqi9/4xCwt3J7PngJKzrvy4I+UCwtL2hBOtPq2Kkr/fdsrL4PBBT5+79B0b67MDgYkbMiHbh9j1zqw7oRr7Hl2hMEui87Iwve/Ajq31FbPBBFj0K83h/5yeUn7vSKdLP6E53rAWea9TpOh5SCbqIGfv/abgo//yaOW/lvGbAMbN4sqP6JKni+CvSZXFmWuskXZSwzMvEj+BklsOZNlbVF11TpkELU7tVn169YuLzXN6mVETkE2vDHdCZ/qT9xc4dT+2w8ZlDVUaFom+Sha03nPduxJm4E05XvmJ+kpFXqKZzrKD6+IIyVvUUo30CkeWkcnuzcgcEoMBwNG9dnYuU2EzJ4eboW0Xp23gJb1DcZJu675dJTrKWXnIPfS+GOH1cqQ6Jl6PEtOQAAEABJREFU3X6iRxez+sAVzPxkJHn/0jj+7StQ/xEei0Yi4cEvOtXXFB1zILAzg+WdOnHXjDA+pu/6FuvrlP1TmLZ3IsUH9Z3CQo+rxzSr5XNIGYpDhA0fCanVfMfV3mTkwbocZcp7YIfkUMh5HPbPxk/+8d5c2n+lAZch5UTaMQUvjLYGeTt7vmG9ylJTShOVYaxaysxEKavZoIDMjDSutoCk88PCMm+3j11CLf/+g0KemxOaqY2ks+xCD0oa++MkuNvtGHxgpI24S19gyedSPKk7ZeqhbU11oZww10LOlHaK4luw/RgIXN+02Q2XgUfloyZZ93d0n8ayHt9lXcqdcMXfmdo8MIQ8JKvMG3VM1vFl8NqHBxski4R9AUAinH8tGD/xKWzq8wMYOR8Ux+hyKetSrAzuK4oXq8a9y/jPB4YEmmOZZe39AtVFgnNs74SFPaXRMNwvPfbAVqaMp6IjKtSEgu4xGtsjoVPk6ip5UASA3KL3mlJMo4t96SV4Ce6qoRsIK8I01cfNz4f7sYA0sFyUJY3XPaMEElYWtZ9hC3DOYn7SlwgMwedOiv+ki5p5GiWziMVnnmBW0kXS6MRxkFeY8esR7H8dNik/+clpyJAtc7P+u7hDDVa9Vux9z4Ey/01C5Vx78UceIH+JGuDr1Aw/1Xbmr1D9jj6s131qHm3QKmpvGf56F+w+ePkzVeqEB/mdR8Bt2wJNMv6ZV+te36c2IEaRJVtBl3p2wE+h5Z1dR1VXAgzUddk6CnW4HIH53C7d3MPC1Lnj1bD2emZ+PDQAsWUf5p1tvJaJKXgrZN2ra7MTgyIEQx+Xx8gfQn4vnb9Jh0IUU9QtBW8zu2McIZR7Xyi9Ed6TON6cJ8BZJqH9Rg7jtTvgNxrEfapb/RwwAG76usqQDDgkNiNwqrlKnRkguRYLLMTqpiTI29b/nMVJ1WwddIKDDx4hL6lNVD2Jmh53EhY0fSa3Vf4keZ7CVH7IzCGAjmczPpecPUbVLwQDsVf27sR8DKTq0J89/x1n+0EEMaVMzEIMMDXZ3yAspHq3jl2/gYTeuvhN6craEcx8L5d5As3GrgjBgOyZ1QWDh43NdTSOWAWdzYGZ4DFrhkWp51mVeg9MyLx8n2RtJ+kYf16PCyxXji04LjmLpxv/wOi2SswKsLw95mlqw1gdyTqu16E/J0gtd/8SkYHA/XGifmmCGjX0ZzBlE/f2fQGDw4ZYOvcK6OJevoZNFWnUdsbjZyYYrIIO6FCZ7tOCVHmxFhlnrE5ikfGs6fEQ6zK+gbOD9uQoY0mqXEOPXCZLp+qlLOgo60imeMAlHpH3LOUo8w9ks+54BlYS/u+fp/EKhVibm39L16itdCX+HsdWhWIF1IERsbrHYc3bx5jZrZ7FA88x40v1MFEF3KZDf8WNA0IIsaY1k1UdQom0Kwkx4eDxMEfx8C3v4hkEBui9hGzjS89YQVzTYopiFSxt/Ye0W4UpOUOfkZCmvjg+dVytGNrG5HhwUbKQXPWhiMQvx9UMv0oqGEUZviKAERowTkK1jLvW2XEVFzzh4Kdh1O9BzIhPn6S3UDZXeoWaSX/YtQv8a72+x0eZylByGaQfmMnsAd56Q/9B6mC9qKt8Qa9X642VQIDI1/X+tKxIHnNfr3vxY6qk6Ror+Kt6/VCHlGfFye7YAPAutPqMy3+5mRmJDWTFddJTeZhnUtU4JaY2jHyVfXcdYdudctNjNxH65/UZ+o5oIhgYhov9fGET2xJGYtq68uS9eNaEvF4wFK5TewsEQr/ciurV4VfXe8MD8KBA+TtSHJ2mSP9d0KHwKee8AN35C8e+oscxnXabY3FR/Hix9zg41u2DEKZ4UVQAJf++oprEH24kTNF+vB5OHcKOi/ekFr9SIWufI+uE3kipl7X0gBSYqSkyfUNpYhNZqR0gUKjIOBr6MLOjnJzX1AmJFTlC94NEQKJGdlH7PzCj5im2tz7PjOx65jxzkWmPNrBL4QRqu+3E4cAz2T+hkbhw39LeZ2nVezMRsyXURDPfic0jsdH5uZBSNCh7hCRqJ2KnG+ILWHcqAzyOnwICEawb39T7OWJC99kzgu1uTdYj7GjvhhlgOLqGUJVaxIqEiayNe5d0OsMMnu6U7uv/FskgqQ6zRtR3RgCvQflHSSEZ7NCL0c8SKR+wSB49GSflzotiBmOOnQUhNCerQTQuy6gkOjz901yMQPkRDZ1owdbRJyjt38iyWG9IHcWUM79m1qVXCXR91RPwe3kEdTZ6qRKj57zcC0GIOU27WPzpAFbHlzMhoSUMkh9G8bSEEdpgsaOxG0GYajc2ck3teKfX8T1WgOq20Zf1+zH0vBNv7W1Wsbj/OVbFj+fB6DQC0la/oO/vkoLnS0mluELssgHPCGumhscv5x/NDnP9SBG8jv678uzfu1cV3pUoOlAoyd/I6J3S9NfmwhFIiocBFmSqlMeUV0qsq8FePOcKuE5gIwXCIYLGboKqvlZA8HN5U8fUnjY8Y2+xW3dFdPi9yuULei8Hzo9FQ+4XauTKiPz9BAFdLxVixdi9lNHHfogz5QsmCMEf1z26jNF6VdIuv7c68ZHkbSqtOm2kLjfn01tZGf08TAnZkyyLXB2MoKgxj8mipFsSrsTPv5PUFxw+yFDxAznZ8mSasi2pe+lyOKhMvD1WiHGL1f9Fj9J7FgzqrvoH6ZDs8KYmersl/y+Su07c+SiWRauKQNNxpIyiJv0GuCC6o7ry/SOhqjfMdbeegv2/gwNzGC1nsb5FY2eKPlTTuE5aWgbVKlxKTE6uyhBwnoPAkjRE7NG9oudOwiJ5rKnMwIltA/1A0frF158LtHmG4205AYZKro0qT/JzOgmNbbv8BnJSWdfqvFlSxlVkxXWyPPkk68/OZc5p6duZDcxSLqFQertoc08844XadUPCJelxI/6hFYMacgL7xn+M7WVLewpmO4FZmwH1vJV7815STkE6maK61B3cL7+6TTI/pD8bmtNDm93+B/fnMGnpAJwruffzHOVNegZW7Sct50uj/TrwuAShEBbhncHEeZPGf0qRVBZbVI9fVZ/3BdjQks6a1KlETDFmqkNGwNy4dnaki3olDyQs0Sx8DL6bB3ePZF2fJ8MDPc4kG9GIS1RM8yobY2uZV/vfcEbILEOtShf6F82HSaqweCRhPrhJdOXwk3iacWf9k7BZ3LBCI9rwEd7zfVr93zGqOmPsRm/bplaeg0bicGMRgNyR+DWSjg8jpnOzu65jcvt1QZHXKWmYd2ju5WWfF3sxu7lPGIjg9ZVhDu1Sogcr9IhnwyKVstPJAdh25staBVBIn/ma2vtFHeprSJCNFCUZ/hQWZsUf1T0Z658r4LnNusblWomOizt6bz33L1HuUDLBXlDNtzxRH+z5m2NyEmnw2w+g9zd1/w2SaZGs9/uqeKo+XyUlv3YB6yJKLl2S63hXNPtfOu/M+1vPcVT2tEa6x78k488eoii+JYRSFOgaKTtZcDBRLtjAJBzA9U8UA+qvsZASewbEC3jmNP5NN8CxzkQMBgblTW1p7OjoBgb9OAHf4UPsG/0y3pfRdJeo+mW67b76bocRAvtgrIPv4at/lJykx4xQfR1txAYtxONo7+cFU/SA/ZIDmslBlpazuwjOiWofVAzhR5p3SRdUdqX1RlOc5aP+EbxWZY+7aCxQe92maC9wv2wgHifFuMRkqcPVIH2FRNb+Z70XhXfflmacZemIs9iZLG5aFxyJDd8zDcc6E0DAPbf/n+Aq6fc1uu86HWpWQq5eXc8RvbZIP+VolvO+dEDv29SJZlUkBuAko2c2GEjI1Odc0Y5zDUUnRcnNFiUDblwW5JwW10WULqQCYPbjZOvZjZQkNGPDXt7zDKgcHO5J/MxQ3dIz68+C9Npw347tGh+D02F996oO/VV9nMhcTeUtbniOpZ/0oaThFVbmniY6sYusqztYefNp3Gdu1sXWEZk11iEBneWSn+iOQsRPPYVdVRph4We9CFMqTgjJE6zIXkigwjKe8o4kymNJRId24QU79so1GXJtAgvvdsN+KWdHM6Ypcef/CwqWs2bkmyy8JKNM+RZT+/z+MqjYGK2gX/rD5c8f3AEqY0t7akDTyrclhWNQNLCFRaLoOZEOarvfguMZdYW93T6R4NpwUmRm7bPMEJ3ztIyXE+ektAfjL61d7UuhzzfAnmfIT/EUjXMW7jwSYsnVzRRd+DshtPj/Bt7tek+W7s891Dd5KVrVlYcJTvG7JfDwTBV9qBm2aXbEylmp6986BOflkY7uYZcQePe/dU3m5WPAMBgk9nq7bP3Xt8LxNTq/R8AzUCDpGK6HRqhZZcgrel+GMIfbP5EKU8InSzmugd8upp7ttulW5Indh73pR1ne+wzRL3SxOrcGjgo0YnJFo1Rxqg4B1Lqh65ne53mcg0H1+OlGZ5PT4jqp2pOI54RXnc8URY0jeOUL6oOwcfSrg8lv2EHYJ1+Zbj56AgwkZhjyso7Nd9ykPmTKagwIwrOQVOuWS7Tyh5cVz0DmvMudExn7IzXcU4OetTFz8orDCzon2eKckwzNs0hMKOdHLb2CwQzbN1jtkveqVN016pdZje8RI3VOhNzp8OV7wHWLeCVIzui1pOMQ+ZE25jW/yLz3e4NYX6mSd3nVv8NeODeug5o+D4Xc1YY+P4Q6tUPVtG/Qq+7HoPpNCfukPr8p3ax+gaqIUMb97PcwG3rODgzADssJNfpAzcEEpiHUqJX8MieyJEGUTno35cyv2Sba7k1qTNtJVmMtE+mjPx8TGB0TGM8bdIHFiwQwwtAZqfVMmd3EyttO44R2T40VIkfYXrerTcIjxPJKxjczO+niZXByiCsZ5sW141xAaWITXrXa2KVxlaoik5r2lQY25p9i2sgGHjyXQ1JcV7ChSEwX7UgqBNXPKoHApl482ONJ/CCGjXJN5wDuzXzi8mCo/lhtHBMr8pjdVkBOczn2Elnn/g5CemdgSxJUo+Q1MHE2M+MOszzlDKvezwyItyZe9QxfLovS4GlgVByMkPfbWcr2vZm01iiINqqrLV5mOqx+cAAUg8h/dTvLouzzIG/rNQk5kXbmZv4HIRY//yoxgYhXJG5M+IjG3l8jZKzFSKwA98ZGsDLWHYcUuRISM2CekjyVWVIgb66hJiPUfeX7alGLjuxiDCohNnbGvq8k+K3HwG1LgdZXYPdaqPyJtOefun4fHBfm7V4BE+QQg7Ee1XmNt5XSHmrA9VBxVtfV67zkw4G5hDDljJSmTh5Rp9l9I/zlN3CxjYJSnRivkGO0XvU3uLv+UxsdXxpk7YU84xKriAveJ3jYgQuovVoIpPCtZvhzgSauT6kiqlvR1FCNk0IyDmfBF18lISfrC2GPPUlgTGf02TTxtF5lwDPqBNJW2HR9Ntjt0etB/df4Kd6916ASFr/oNMIDLlRLH3oR9MHKHp9JALQUddieUcZfNfCn1AxVH70c2fUcEpCeUGy3elUAABAASURBVIzQfpFahaAeIz9BN2/oBXIa3gH1Bcmcq2QdPkaqrFg1/nmy8NsR1z0qfdJ4DVYjciV8ta1AIURgIBGd+/QJSlu2Q9bN3HsoR7NUiQp5k1icfI5psQ+gWPRK5Sd8Udd6DcitKu9NKcTn+qzhRTmHvDflnj2D89bXL98jMNtZM43t+3qxccwplo7RwMr5US5HIBD17EZMLKksZw4Lk2vJ6dUe5vAdunplYs/WmzCIqwaWvd2DZXU9WCj2iprj8PfnapvtclNbatiAJX+6rF9ECUWEyC+hIS4VqM1rFxpcUDhVuxsUXhlwGiLrQ98Kz6xiZuQ4s/rWMW/8BRbJmQ6LxHD5i7LOC8Qukn9pD5F9nVH8MAfqA1ZmAdmavRl4ccKWD1J58EQORqtpjp3eVpPFNJEBeEllWbdrCEm6YxpEyYyaP5PTeoCVvU4HpSuL9L+8EksCnnuyN8tas/Cz9MGw7A2qX4CdT4KnPyrUyZShLBhYS9a8DtBHC6k04QLO1BvZZilUqXEMGZ+K0S4Yc2s1jrmiJ/+X5U3y/OW3kPbBWLLq3qI8fTJk3oCTkEZs9yM/vi0Mhvuc3ykjGLcJvrYXpt3FXU+qf2qr27ejI4OJmb9g0wgJRchvA8LgoFta22H8MLECX5sE++UtXpQhpSTC0U91PlXlaDBR00jTex8HpacDISRUrVxHZfgn1sOoXwQl97bapsjcIqpw9TK1SbMPuZfvve9B3Svs5FuZ1PabEyi2vdyKLUKFCAEkvQqxKnsGYb/A3tOCold9kEjcKwUMPD+YSnkxJ5MmnRxA4+EIC9/tBfJeZBFYU1XvB4ReC2Cozk99lm29HoaWKogkXnYOr+6gdpva86EOP9WmsAwpe9hrL0/3jr8LrttMLO9xQk6klz6bNks2nJHQBEDeEs1yN3iF5Ol1eZfLHjiDbWm34cRfOp34QSobRQgnR8hhXC0HkyL3LPpdVvgRBpGwYUvalQSA6a68wg1yKl5t2Lyf/NMKLwxcOQKNRLXXYUZMCt4D3H+vRdFZAgDH6YJE9XmUyvcGIlEJ/Va1y2NrtrERqv9HVw/S8QlUdbuCuRnfxUCMwKm0aQvzPuwNm5V/2aNrMiYy+/M+JFUOY+K7ecw+0oeFSbWUdEmWkmf6xXxqz8Yz//lsqtarbuvCx7pPTUYOZP6/spnYkBfAMDxpKGOvfFnX6Q8VoSuxbZjF0S4G0KZ+jZa+KKyxA0YyMltHeanxl67E9m2jbyCCQz0DrPMSdpYrEiYSsTeprYyXhgHfV/EyPOQFXMG8ogvMyb2IE3SeYiBf30vhydWrvJGNKsTooh/U6ZwG2Qjn+Ohg+ueadulO2T+TYStM69OAp188jRVCBqOWf6GmQ/fZwxSq0KQ8Ftf9jvMZ+5kytAmvwvI87bzODwNdzzm1nJwO0d3aV5lycS0L4iW9c6/A/wqA5LH4cB78VR3YKjSq/gOF5xTnZU6kJKGZ7cl7WZlymmkH7qLk4npim+KIa7wG7+AzvTmPxvz/locXI7hZhxTXceyMaD2lHXLvLtsLjkRn6zXI/qWceum0Ws57asJuGfqEvvAvGXlWN3j9MBw9Bu+9rCscDrg5ut52MLKnzgmwGSLltIJa4fpMJ+oNI0b/UUopL1ItYPz0IajWtV/RdVJcBDhIUW3gs6oewV48AJIu8YB70xbTTa8OM0h64IuLLskYISvagZNZDplI0w0C+VC2FbyWIJ+8T28h5ifzGtVQhQtZosoMEOtxrO57dFvWt/TftDzIm6+2iR189gRuE2o/StLqW2rFMrxBamOyGiwQaPzyQfbddoSy7G/hfIMVsJU4AnMTTUYAhNhBlehwmeiyWU1xP7W7DAZ+OJi4PQUM67wbZGw7sh/BWf48TwnKmCiboHZImLrfTBQxDOQQqvoIvPbKZR57Ffzo65AZIIZYkBoLgLNO02UTEoTmzm2IMYTwJus2qlLGgz2q2yWdbJfBo9CjXZSbM+rdaJivkNZLbINsHCY2Cfmt+8N1r/4Qmz04+ggNQyupvuEwW4eeYE7Xp4S1FBd3BLBF2I/kjsG0l8r1/aV61VBbHrG341i0U4oi/4BUAYeNPwee1SGnj6LGUtF86iUkjYWT4BxeQmP3ySRdHIbtcm58CQvEPmxzMzr3MkzMb1b9ukD7R8fH2NCWhm084kFBAzyv1wW6vvs2WXM7KJ3YGBhATANl2ugLV176I/mDZFxSZvLUkIGwtCULe9QwXWMBSGGsAL5+RSwbL6hgMNJAWJ1yGp83YGRZubIkrVs0MFdrsG6Xt/iLtP2tJ+EzHXu+wuaTXybqzLCU0Urmfdhj/b8Dim2DZ9KAhlhw2K9ARVnxsSBzVZ8928s7ZEwv4Ud8S+L1xf7ZRI//GuQ1NmV+jZIvN2MaqKvVzgTS9+cTl/kPtgxcwaZBq/BTknPOide3ySD6qo2598P2nWSo70cFvGG9gHR8jZTE04deQfddJZQy5Eju+qr0brYcoj6jAd59AJokOi8dHjRRNYqYEEkhrJwTaPohmm2pGlXXpdO6Ajbo/0YdMnryE0FMjz8KHMq+gnfbjeorJug/sbLat+Ixu/FYWk45XfV4utBxICrPAG+g95LkgmhMN+nPMhJIzbnhIjOlIPbk0Z0KgLNGBoYxMNIOUliy1GEBG/oKt+kduaHnVfHanSDbcy7IMwmr0uWBZUw5u0Yy5ehsya8bHreDinFt1MELJb0REsEG+ZB7af5Mhqm+aRp15onHOFj/OItEVY91JjDzlnpmjKkHxb9mgFZory+ZlaSx9GIj5RpIknCHiX2IeZJ2hRiLOpRZpHBVACPAIKJ+tut6AVHMsw10gQhW7FAck4/2xwljXvsJAbzkOf0jJOXDVrNk0N/ggddJWHQPfP0KBmg8A9gOysUsaobYsH8gp6rndNZlz9NAi61lamANEpK3F5+llU/CIYyNETupva8KBH7H+tg6Zt2rNtkupFZZd3bgPS8qCo7CKLV3uA7r8Hf0alZwSK+emZLYkah4SJ9Pw5a2VByCTU38aljsRdGuALCxtjgsI+v2tMZNzDkuRdQUeEjcN+/HKxNVAsc0Lg9+kEOk8biklA5LEzQY++7jfMK/gkcwbYlKYOuTD1FcJcQ/s4GgOhrnOdddJGdQO+lxnZeNVDGZG8OnXyfnzB9Yevr7LG3twZZqNdLoKd1e1NKTCiUS05R84IIg0F5DgIGpXUImTNdhAe5R807vpyb/d1Ql5uG14UvaB+O1AVZwfK2RV2Xs6KM4WpfTW/+1S6gC409UNJ/rs4TEbmmos88HdJ3rSpYyS1FquyIYhCoU/ngaxx6UXbqnEkxPZyu7Whjfwr3KhWxJVnz5mVyfk189dI3+bOhJCXqj9j43FX74BbjpKki6Rue+PBJu0z1jNLrJ+qy/8SMgX/o5vp8+WB6F+rDzJbxHHvI2NQN/QkmcgCZOI5yle3UZN+m/CblCDo1Li9CjQJ+tNFKItKOL9EF/7qPP62vHjA6Z3Dc6mwPY5kbaQRSSGKFfG9rSQ7+xMrXofqUcvF8dBto2Ifs6FXRqPw4vNrSlYbAMuYWvyvUMugtu0D1S8N8u16suxSDSU+f10c4gTCMq010+5LdMOSKZnV7H+FMD5TWzMYOsiQ7BDAY/9XhkPaRI4z2eAmUVEf7ymncLJM4FtmhGgBxN6FtCE9G2s3j5Nns1yN434JBk5nFPHcmOtFupzLyNmp7TqOgUTbVOjlF+yQyr9VTQUzPKtSk1bLzyFF0D3g6MEM+WqP6ytBuxY/Fy9XnJF3CcXj5YrLBFwhqkphm0G6tDTD8tsYGecmLWcYemq1LuYl/fx+HR16Fa174mcPQPr5z+c5gha+ynkGHMbdB9JKi9KxMryL9bApQ+GNTOZ2pQdVv0GgGUx0tYgYguTTop20Td5Et6rxQYYueFV7bidQVT425j0ytpuA22kRmxd1mZeZosWkiLncRhAJFE/NN+1vclvRfjUH5ZSw/mJl3EP8sX6eq3kq7eH8Cu6+FzdVaG5emi0cefYelJDeJuCaZerWq/KCGfoCSpGYNDrgSwIFk8plocRcknNGeM+sTLQtR/vMCxegmkGbYXHefgiCNC5YiQSZXWvcqGtFKhrgSi5B3x0igfftCklzppNjD4Ho51JTDwtcFseCY9zE5UXkgMMwp+qm1D9/sg9Qo8E+CdVRF60yQh9tH9+qs/qv9clg1k9+/AMbwQulKIjYDMCO4ch1FxQ0M6nlbjc92j9saI42C6C1ATBXBTkFfZK3A5YXTRNbLJJOn8hBl6b2S2Uegcri9L58xQDDb2nvqIDblVbzJ1DNXRoeMfQjmdi/5zOJz8HTn1cu+S+6T269kxbB1hz4NrHgXLddivpDi68SbJ6RYhqetQEmph8nnWT6jGPyGOFCkqYPXDMX71jjl+qsyGQ77q07hsUT5nR2s3VnY7TenDjdBL5y9CxUdRJsVPg7xHYbzO9dIXfxvBrEohm0Of5IGQmI2nfUmE+tekw53IWHSoXj4qZUrHZ5KZBOgY/Py/KGyX/PqpvOZDlGY1UvlOYgAge0Q+nyOarTLW6H6jtUOO47+BzwUIZ3S8/xUlqlqw5/Sc/syB9WxN/CCEPNvi8vDiLIpl2D0zQcPiRGBlv/lhTYNZkJ+im3b6l+CwQO2v7PsYazK+AWIbzorPSDyPd8LmU+ng/kc0yLfCid9RVC055z6APWPPuqGYAT1+KZvy8aJ4diKqzoY468JzajiUtSczLBJj+qncoJf+hZ+4FqGEV6ze0CtcQ3OlAHw/aR0XQJn/VSPf0lgK4JUzC84zuQvPypiJjI404YeNFtwimxqs2/+qY5IOjREaP6zbMqkpE5uI0sXBjiibqtLwebM7rwPwz8abYaPp42WMxhvl7hv4y1D/5Mb+LOBj8mtfCmtCLIuC+BgR4jSqp56DoU+BtTpZQm7YLXonw247Jw8iKXsKSLFGhSqdEa3HyZqZSsjZS3qPfdZJmFv3U70c/va/EBp89iVm5tdT3HE4JGVmCXGKDn8HU/gpQvOFbXks6z4LMiYS4qlr/86KL50mLvuf5PZez8QTaodsWi0EOUHksRwnOhHo122ZomcyGseUFCh2bla9squxU1TktXp/qwbhtpFww3JWJd1EjWilvdCq/I1BmWYl1QWm47bac874UT3TJjYE4TpRNbext7LrCeyIGwCjJKPXYPeHKvc6vW/Qq2wXI3ovvZdD5+tChBS9t8xOSUlMQQ0O+QK6px4TPYBPdkCr7GT3u7ruPR3/0tH0GV64FHfp+3gxyaRDA7AB78h9AoPjM11jGDN0H+FJS7EXbpKQVXb+obmY4qkEskZ34EdWY1VxgdZWdCSxOuU0jvUWFNeSNVaoc05XVqOx6x3i0N0TjlEwJkbBVbGgEEEPDC4Gy9sV3/d9iOmRO8FUu0agJANiu2Q7SE6uEdovqDyPz0m9miF5JuPwk4RybOTHlkArBkCbAAAQAElEQVTDR0HGhcWtLEiSYisvgz2jVCqhBzLmPPgYQig3UIZh0BDTyP/kRhYkHGFay9us7nYc75Vv6u2185ZJOK5+F0oFBLq9TLmD1rQPsZebl3SBB7N+QnrKz1iYsyysKvQPe9jpjD7wdfjtGGXylDOqVCPefwP2zbusf5ZtJBEDaOPfIpS/nhSeUQhgphCCos3g8RW7MrguSK4lLa6T3f2PhaQez6sh0tEx8d9k8kg5javFmkYoqxftxarOPBwyLFT+IGYwlYPwNu+eIStOaGZlmxLRYqnTzq9kcdweVk4/DQaciMqU/w316i2vwpaKVLyOxTkqZP9In1AYuDz5JH6Az46b125kXvxRvDelb/PvXfxGs3F0NPNM2v04X+QH6zZfXEQEx0/2xI6FfLVjUg0c+TKerdLYoTpZLWT+2/1MOfFDjFhG5rnHe1+OQ1JE43Qpt1xBrgb1JikIX0gExVyliY00RvuB4vjCzpOXp390vqIzGhiBPfDkS8OZ3DSYqXG3UatpIKQnNYcSQOE7GiPiATEqU1lPr+gT8xr/yrBIG1Y2L+sNc9AD5B3tkS04eVdkJAaXmh53Bgqae3gIC/+iwWjtzqzmV0ink7m7e1PUvSWg6dqG5cFobDhuX1ZCR0BYC8tlVR6C8VcD61WvPWBKHiGO9wKYL71LiEGvvI0t4yrAiuzkkAfQjECxlyqkowt+rpmt8QqhefxmmHcX/p2/MJgyTtNPZFz23GGaTdXdnthERUuUufElmI7v6/5F8BqCOMlYQG32cL7uEab1NyrBto0p4QnIOxr7YZZTGN/KomRxx6EwZXBTYE0zD8+g8MDX2Hvhu+xN2EZOXLu8sozBxqhkkhf/eLYm3FcmVigw54P9IAM4c0hyyIGzzWqcx8bjbZ3xQzmnddLMxyC4QYP2lzrmNKxld9wrTNneHxTrh6XZRbpXBINDKntiIoxYHpjPlqyZ0HuakFbn/yUhuaydYyi5sI6obrGn9JgjNhfG3K+i705yzY4NF7BnYk+35h8ZWD+W1GaF3Xp0q2xFg3ZUbVITw7gNE3JfM151C0QMYOrDpvYeLDRQJekOgWFxgpKRMuDJHV/Am76SJQG8vgQbk8ufWfMUXkNTkqNCr9I9MsZ8sQKDw76M2y+Dp0IkO6klf8yi9lI8BfWDGB+bGGZp0ugiK07tMnBmSyDtUni1w949bYTOX6cyR+pQMxeVagwFMIjc0KBzEhHn9Kpu0BuFBD1DmXg2YNIfqIn0JGxc0iQ9OJjCjwQ+nsG4WYDjkDdM/WfdTCSgaXMVZ15WYX9Zh+Og4G3OasBl0LgiV9ys7zevY0rd38h/Z0iIoexh8CBNeB0SukORxk9HSAqOeDZ40LBltgUsD5FzdAE2FCPoXCH10+1vBaNzgzY2/pqn4w/gDRvslTG6uf6DqvdTHfqraU0IzwisSPsqeV0SlgyA9ovMT50ZHvelu7zI3fKQboOuN/UPiF4eAZehfpTvSGJywteDh5k5tj6sny6Ib8X3ptWsJqu5gvK0Ks6zDi+cmFe/GhR79tbYP7tJhWbpkGh4uYqmn4sp9byTDQxmdupstg15HnupbUkasTgpdsFTob8hxtagbZHx5LpfX8pVfTcwv/8fedw0Ux6bPLDy2MhmimV5ExDWP0SBFIoTEGJ1IfjoU0pMmlpmS2GcoY9PxcuiTR/nDLsIMnRT4fz4WABo//Ck8y+thQfZfGkVT38uWvLrN6iYJ2P4u5hK9QsU1228PO5qFgIolGSbsvc6RleITmWqv4061AbUh45OuCpXVabpnPqD8mW8W60P+kvX4bef6D8zBF3rfpR3E3L2kUzMJI5IeAbPXDE/jQenBaiaEi4+voApn00Gs4Q6ldPXFev12gNBtpXViWw7n8KStv4BeGO9vhhWK8ZpJifuL5NZdSxTOaYo+F71oXyerFjMMWTIjy5hSrko2/V/IPZDWWmnlDklHxQi8MaTmIFWKX8QlUEuj0mPzWpUzarW7sT9piAA6bZ2KcCVUgCNU1HD66S1KszRjIOTzA5RmKC2qoqNSZ/hn+OyzBn8NCi8mXhaN0k1kbwq30skK66DbzXncG9DTrARXG5MMnMom9gL51/sHLO+2gEGAbUl/P7AFNXxGKwfo2tt+BLR2rtqIBtcX2HNb9k0ahthVkOXovK2pJ1g6eiz2MY8c2Q9KhEIeJbIqz8jYUpn/GZ6/4fuULlYcTXNxgBR1xGq4Xp5qjJ9p8Y3SbD81zx90F/F1yk5/gTbej7AjoQRqlRWd4MG9WuK/URx/LjwnOhZwtRM7+mgecngGaXETsasbO2OYxZTu/kCA/ZqIDRQmz5NgwqVP0GHqubXgBCOdMhJasfsw88M+NdZTGlcrhN3joPodSecklKnSTqicwYnewSk3xwBpBD0kJdsTcELnIbJuDa1pWKQCM9WR1JYlnCtLgTPQZc2byUkwqQoGaPhkQX6SvfbWN2eVIWWJGTyYHMfGomjpKWM0bV/C9OMuhKM6G2CaU8hCismDVAZj+oby1jG4H77UdWtaSfoSv4966N76Or7R3I+krG0ngJhSNrOYZwfd4ifJ6sc3WpwNauxYmGAMXt793qcwV9+8T/Zfs1xdtf/mLX1y/BAO2E0M1pP1CD84TxRbhlgq5yTDPSoQtLaH4rdHXoCPq0DK750zorBESF/ojQrokptqLN/Ct/NI/cKGCS1QMNNEtT6nrG6xt5fVBQbvfXI931J54f+gsIzq8DgLB3CZUkHEHDjRT029C0SjuWkyznzBtjrjVyJGY/ZkfMBqM78Hm1BkaviMsMsg4HOffRYsBliv4uD/1QhKg7JDoWEA08OBiUmKfgLNO+//FuRyXmE9QPZCiNveopnNJDeZMNG0TNOApC6ovbbaAq/JWGpSLehMWkQuP2vPARLbiEks83Gmj+jNK+RtVk1+BecG9OuZkGyqKwYj381ym0pHiA2YRBVWdbVBiWii5Mu4S3RNnX2Zn73xyF5oDpRjZnHzvQqZkQbmFLQpPO6KQV2Tqhi0YTzOITe2vsEeb3a8KKp/N5tVB5MDAv4PMW5rq1nYAM1CnvT6GJe1ych6ec6vYBuYUuvsD5hX9okdTM+Bayo6ZL6N1VLrqZVZAh4XtcC8iKLu6WQBXD0ohqSpeP6csrG7oRoLiXnnsMJE/rqvlHPM7vnYhy3GjHvaB5EXNN1bBK67EsYiKdiLLR7m3JYGvcRpYlNTEuoZUGLkHXYw9Tm/1pCVfkWsga8sG8rB3OOwBCd+xPqeDOzz/XBoOF14tv6/5Rt5IY4r9Be3P04oFEXjQpx5UdPEKbCntD98ToegVlj6zjY4wgPVuVwXiHHfHng2XV98K4tfkS0TMmdg52JGKXHRL7GpgRpt1CZ26RRJUKAKdKO+8Uyit1AwbHqcmZ5rWJVsxvLxNN6jn/D9M8msSoB0Hsa/GI5X5K5rJCZE8k5uQz/9lxRRK41PhU2KRHrrHO8xmG3DLCXrlXdWWWjKD33W/h7IQa9nA9lhful5YeUcBWQMEiyTx2JNwkJ3vzDpTL0n7Ay7j2csV4aVUxqg5PRN21RmUkwVqDq/QyyvqfPV/wd7nwKdI6b1U8nHm3EftzWbVBzAlP0OoVceEvFsRvmqUk/fAOOqjqUprCiqzT4gv6X3WFweG0uHFY+4MBvQGV+IkLFnnPgJdcer9wHwF4ubz4h2dhbqD9Eh6YUnS8yHS6rTCatWydrU6sxSHohy2OXerPoVM/ACgpui1E6u/FyvRIl9rbCOQ6rHWqnxzG0347IDEMJZMZtpnbgj0GzUWmi4XvrfoCp+hY7hF6K1YSLCAvKz0pYGgonUP0sATlDkcpBRGUbyLarbx8+wsauVzEYTTn5Y9JOrcJJctuV9WtO2kWsT7O+KJBVeB97NY5aAYDzaJUnE5la2TcYvdvoh9kWJZ/HLNmG7pyXtyLLz20LayCsm85Recl+rfR3fcopfP3aK2pYHT3A+rb1yv204j45ZPbuzeWJw1jU1JNlH/fASc7SBIGKhnl6c18icSevYWrkLqrGCELtpQ/ISpr2EKiTUTlRGuAFFvKABYXq9J0CA533RhNhOyQhe15TGavaejH7kriKLlnckoUFWS5q68aZYhc3DsBzkAvTHiBLAvfOq+clBN+3JLlUTOEujF55N4gSCpiphChdeE04+porYM2GDJA9Tfx1Humv5BMWZKg+x+05cUJYJ2usxE0StJM6+fewMrGCiuyjVMw5yuLB51hZ90uVq5tkv6WJjSztdhZUpSnUHYqXNrSkh+ch0lqPkkYnXumF5TJUHlAKlJT1V5alfQ17fmR0fPwQpR8NoukbY+BDGfARGWWq8iL1akPyQHkd+Ns2yM9Snc06bExmBC3SKjMBZaBxGKXMPkNysRLgpzDVvuo1hN/cwzT5gBStTPe/9hUwQKfp/Ys65GU4+gI07Q+MjDfngqrmNX0nRqX/8VblnNnDGV2fagBSG7K6gZ9WDGvqk/MIU3jFcgIpUvCqpYjSgI3I5diQzwrFTFOL8ph8lYxfQFLf6tLhuXK9ylhQ8+mn9zK62u16VRdbX9GriJREGWQxViqySYQA5xt2SvCHBQyjnwX3Q5nybfl/oGzYGhb2mM+6jhy8HB3JAv0zJafivsACKk5FIR629jvB71Nqwjim+bcrSnShisXli+3zJlT8NErcLyYT95dxDOyvhkUS8doFe+LxjfnMP5mNp+psUFtTj7Ay5TTF371EaLP8HO4f0EocZiXk3QW3yYKU22KYOu36yr5Czr+Hwh6NhZLTOaefpyppJNb9Wum5bcH6lndPG0V3tITFbtOkf0X95e12EJ6BcB7Di+jMCpwHmlKzOOhWSWJzWJthWTg0mCFGZ0NuSNmJs/9+BN/nqFbdYqv7ZHeFn32JqHJ5u9OP4TxFYbQV+kISXaFN6g4VlVEiSEib1qcx8IAg2wrZInjPKCLmK4zCMnAjMeP/DjYuKXdVdCgPqhGudH7XVfi5ZE9B2evPVHbdS283nUij5mQCTmIN03Re7al40Z3uODHjOUwbXG1XPLP2XR+u8XTewc6oGhejMLWV/GvaMCLzkRoiw8l/TFLuo/dmIZ/o9QPYUJeO0XC+KI3OsIWBcN0uGPc8IVGUK+9y7hVGN26nQV01c1jS4/sYjb0vYHH5Fcx5pw9dmS/jhyOcICEe0acoz1AoG4hwb3QaA3v/jU3dv4kXyxzMOBoWXHjb6LCrbkQ1X2wj1ZPjXWpj/SGQ/HQWauQehZ9f/aJEp1eXjZW5XErvC9LHg72tpm04/RJhXtxeZaQUTMaeW6T7pupC36uiuUbvff9ReVD9SSNhYxXVIiS8ogu8/DVfSujv0nWtvP6Ccz9jl1gNWXn0tqf90T1wg5r4w1x4SGPqOPalMQRA0y1YB5SvwQAzXic6ddiYVBYGqw+qQDo7RdXom/BXJ91C3UbjFI6iFLK+D9XqgxdM4fa/p0t93TgIL4inKgAAEABJREFUIUSiPqt/pOeBAVFMxtl+x6n2fgZ3U2E7khk59ThcWl33izAGhYp11w+pZl7vC+QqgenZJe9GZYOiWOVO1OH2ndJrPx3/p0MIzKrOJDIx+TFcx9TX+1K+OSmwTm/RZaPj4Dw8a6C7QOSTO/Rugo6jsOR/s/Bu12HV6NhNYJl0V4WDdTjH0VeVDlXldkQC5LwTS4IO22irdidyx/l+Iflt74zYjw26bLMQOUsg9VaUGHFixY1KZmYEZuPcDrVtzKp6JOSqHMrZZnydH6Wn8dOQIFXr8IpZPP67ljDj7Vxw/kHhYdQzMgI82yrSi3wlz71+we8R7ka8+CB6TxczNd8aYuiBC+Dcv8hvECzlyoBUSWXuo4zpkhYrDHBleXHNPJ14HK+l9wIi05JYR5y/wihtpEN6wqcwsVIDnK2vdkLVyUSK0luwALwQISim4rPCSCNRXdIzrgOvYCsX7aqUwFadlbbfqC+UE6g8J43RKyv1WeViMNCUY+N/R6jZmoD3JHA8NKx5HGtS7gQb44ul+Geq/ahp0bk/kiXmsTqWifduK2mQa6qsk4tVeYqP98ZWsTT5lMCgghoBU0VHlNauONbVZIR2O19g4zB4bO/YQE2qtCKaK7TQ/fJ4bJTndZ0CylhPZYB7Shn6SDGa9b0PdYUv6f2oGZCtvpihOPt7WpRGmWaUh8ELnMS+2K62iXExSderCuyJu6sAG6W9scAPKTMqpkkAXnFW192kQwkn/a9YSfXq3tlDd7Cw11OE8UiUFX5dY5urMb1TwX/fh+GSaJbZh2d8dqkdZham4i4kT/+N0fVPCF0eEDMQ6wth4df/AkWQ3wPCsmZd1tElslCjN7k6+qpul11GmBUKLGEPJii8aCYgCjxWl3Cf+mND6ZBwrLgpIympe4m1na9j2edGOhi4dzA9pRPeKv7ppj9fVvIqXV+2lDQ6w3iN/vw+zB7McrZpOhDryC1qh8FOYIOnWsUe837cRvHvLnFsyBEcB5e9JcMTM8O61ECY9vPY2qgqM27mhoRLlIxuxvmqvH4CVw0n8pGN8ubp5/LpGbuV6YPfYkz2nwihnxPS7ofCYCzr7KnU9H+CktbdbIzsoOsGDdoeqP1HPHaQD7aNYa7CT1LUVjvW/mBPPiXhIl6HUpjVyrrOAWDwPfdKWBthuzFrmXX4G/CsDGPtI/DBE3huP+TQ6j+CETeD6gk5MoEqHl8lWeclnGTlFafxjkFVhxJBKoaKiJg+tyb+k9UdCgESNCj1GjmzgPOSXA8Vppgp//A89iZ/CFI29kpRVCBqFO/JCMpvoeTEkxRFW3CCzp1YdkjaIcaInDG1gLCEA3rV4HuKbX1KNUaiBah3XmOg8mac+QVPVz8WBrVrcAUbrz+FhTAzux7s+bYCr+qI1zFSh/QAOS6s/FkwL0kBrk57gYUREns2Pxrb+x7yFaI4M+r5frdvyYks7ojKo3/lXfC++84Iu791O6nsSmFz8kHWJ+zmYNyL7BxYxe7hxxh9ScI9s560Mllm7WvkVEyVBxCAFCtZOlwVd+gQld6RPIGo5fcXucQt6vg+QghAo743UPxO8quQQm39HXTLJySj5C1MF+dmfFcyXg9luvagjnhph+mmhoXjqqtfLkhZsSfVV0QITxiGmYV0nci8gcAoPJVWcoBZSRdZfPx+Rq8cDG+rclHE2pQCqhJl3Q5rXn0CqlWP43EpIHW65vSfwV5txG3MV2IqjjmX23lUFx54Eo4uDgr2yRnYf1736s9r5ZcJ4Pm3Pnh//mO/AQO0qp18pc6pvWeboCBb7z1uEqHBNHi4LOlYs4Do/xuD9osMk5eyMa4eWUN49FznOC999GKvKpUhQJzyvhpsBTdgSfFLDn6DY9G3mXJzE1NSmij4aQxm6dof6FA3t6WdwIlU5w+csyFL5wWSyEcUXBVj2m1KuLXu5JnRe8RUe5BOp+RXF9he1VEZTIWulwh2/Gc30FDU7ovHG5hGEfrZ4G38kuncln4Q0fVyBmacZlbr4hU7y7aqSw5T8JUYlcoxbdGsQliAprKQLJFtVYi6O4GXo3DWz9/M6CiH6fdASxv5sUO80ZbC8m5nCInFa9Qeg5KqMmth7DKNpUKAA2Kdkg+75e77PgAnJHCHVwKCWV376er+HllDpKxfgIIvxogEaiAvT9Nn8KeHZKxSUCekTE89p2gv8bLo6c+u55W1qtQD8DsNsOPEZCmdOm3PZS+TH4mFJANKeAXjTNb1sgOMSKl6L+rYeDyCcwEGgtmd11BLMvtyv0dQCNGiML974neUdh4MKLy623GOFR0hOl2C9hyoBMXjgKrGQHC/3v+VMFAbU0+xu9unhNVQ7o/LU9wedg+WkuyQh/BPQSGZbPkolWGXrgmbXywc8i8q85/FCbZ8P2iiIitlJJuSJ1GkFoa1BoqnAs1KVaXHJKNP1KnPJZdTQiXH7tfk4cRW8Va9brqFJsnpKYkJ9fmADKX2jAr9RIcB0bMpBrILGiwpz6reC8i7tEeKL6XNE4X8di9QMbymhno2QEZ//I+695/VnFFM+6Lo9PcEsM+qasffTjDyV137tAz0Y2m0lM1TeYWHvyuleIW/rdG9sm33L6vlc2xcIUk5+SkYIi3K1fdHdFjJ/QCN3nqnpfkC1Wh8F5VDl0PxLwh0/W97QMqX5bH1df93ZCTBv3X/mkd14nkduow2vfaGM2p/UgKM1GQRxmkfNhIpJWrrhpRbiKuRy86VwuoWg/n21MP44aWSrQPgLQ+yvqjVofLopVc/sm0n1Cy91awTufezI2EEC5JqsYGvV3LMG3XgMEY6eF6szsDikMKhKgLtnJvaOX/NIQ52JOIn5R6M3ILpsadyrc+zm3uz5nAG+YPa2DzhpEJL1fsA5PRuJ/TtHn3WX9g3Qf1AbVl+4Gooe0SG9zucJ0tvKQ45C2febdi6nB1LulFzNIFN59Kgj86oLX5dsb47936Qg/NibkdIQCtJydV/xw9YGdBnRBsI46fhRjLHm778QWWsmac6NcjCSdQEZP/87TmCs3hHziaSSHnCIDzNf775SRZff467ExuJODnhTCjNgo0vSLltWMl5WFm4JMltkSZLidv19q5bRWHEHr0+6I/fFnTtVytsGELnBQ2/p7D96GXjc/wp58bjapjp3hS9PqxDSlMwMKYMaDxLjmWxqj6TOxr7Mbr9mOpTeRaiqVQkhcZoP4yujeqlkXR5yhkaxlVyLEOamqmyLDS9bixUoLcI1sQyFLsnso3cUF7ZFTKuCeXQrqTBwPkgmp2reDGnXzvFQy6xtOgsO9KOM7rrbLi3TOAQ63k76RqwFe19VTeErO9JCe/TrxMAypT1pDRbf1tXATJGpPR4I8yXq0DAau/ApAWkPiiEzYaHNSCDugugBFwvfgw7JEc1EWQU4drXdjOrTS5fxjAnpjZ3k0FWa/TkbShSHVEVIoUfMFrvRWkT4uDfKiM1EXabduv0LomgXvqJrgttOLsRRKl5RzxPDOSr1+qihxNZceXnpMduw886VPaWJqfJPQeZ63uPuwFKVZsGe/rTuuGE2MJLvegZlQwzBU5SDbaCGYDu+n9/9fLyL0qFzAZelEx2CKQMfrtEgnapbc4FPCxF/bfkgI9ENdZTtmJdG2JpIIZ0R+SLeEPXKbGPJMtm+OAnnDGYSLS88Cr7Ff61m2VMupnKESpMsxfLMh5kYdJdkDqKaFwXnpHy7zw6n7RI2fQ0zR4gvbP3tI44/2QqXZrSGIyw56GhmBkWRGKseT8DU/z557NxmFh7Nl5GRaDfBfEx0kZ0ktazE0+vMQoK8mNisrFgkPf2XHI5TzTq9zDmMbwGpbX7QRrPR1j2px683JZG3LkCKv4ZBekDGho2AQ5BzJT/rPcv6xCezf6gT7CRUo5C6ymqUsbjaUjdGcKj8OOvScDQB+DjHXxyBF7cALWqepPKO75Z3/nPANyiIlzX/kfw73ggR+jZoqxIR2AUkTWKiT2P7jXDG0ZJAYdqhD04x38Da4UgQntkbAk/mQ6inEkJkNUN7lPIi2yWcxooJRuMLPY6+5TIm1lYz+6bjwVjXZ1bE+5zYo8PCGvPt2keHjUaKc3TGiQ6VYYUgZfkWdukgQoL0jobyY2041dPr8yKVJF27kXymndT1KeFlV84zfbc41wWksoVfSpq+5ySGmWwFVt7WnB6y1DCxiBn5anb65iVVBd+cMHLZp3wWxPLwOulywQETjjFFPP7vrlHe+Pk4vZ2jYoSVI3XHQS9YqYk0Pm3GIdj4D9vg/delKQFBNUynjfX671jc1NTDdBXvwfP3Q1TJT+DwHFFM06YnbEBqO/ovuPbdc8bpfBrtVuhUEjk5KiS0TqfpsNjMexmuEnvBfBZw2BCXxjUXeAiZtlbhpskPfWUHom6JkchifMLBi4ZJPqembkwaAFz4o/h+HJt5+s0KJblna9Q+4wK/RDOqKvhfomfwU+xJZLPlPZPGS3FXx9fhr1GAJUrAB03Kd9qSj/WHkyn/OecgMOCq3LAeoKG1df4twYNDm5zuD5dV38oFO1s04V9gwHSAd7jwYr+YNyNBEb6D0iOl4w1fM4fuPyEfrpX+mJPHrd5OPNXZbPklPi85OTxm96kvvZ7mNLGl/Fne8ud46Q7cZ1hRsHjPPmD/mx6VcJVncjgNrWkse0dCcpAs0jlC3/W7cogyENFx1AuKJZOYywiMGjF61AWpNeyt301lZ3RYKxuz/xL2TzYUci63k8QZo5aheKnVZ7qqTgdJRi9x0TqxBmdl7lh+1L/UESJoquir7YwZ/xFFtou9s/Gxp535gW2tacwI+4wxRc0UGae3TI1aFI46xLw5bngJ1O9/VqTxIrrGaovxLaS+urVfYtPVd7nUAjZZx24hbJYMgKADKYkNDO6YRvTTjwOXbq7UyNn6iEswEp1tZDGnunbC0hdeAXjv/J/BU5UI+S86ND11S+o8EoscH1L4bEfkPfJjeTEqffyXM9qagWX95G+NdLJAGZk12PwKYsWYARnSjGx4Ssk+F54ibBpkF8dMuyLy5ZS7GdbchGeHZjV9BLFlQ9QGZ8bcgXlmu6oiQ653P6zO4g2fopzEm5P2DzUnk5VI/2wB/NUyYK2rXivgZjO54n6e0GPvQMa9IqOKE4GNY76E/c2S6Nj1XLjUlrFU7d70HSPld1Cf1gO9xUN6k35OimFxWzgX3pvRZ+bR8atUDwAbBh3jYfqBjhjD6nvvVMQUnQkQn75Bvz1DjglZFV1eNAUytQMf46aErn9EpUpGmxDePh2mCBb/6GY82/vh3yVi8RItjSpXoNi724FyNM9Ch123fsTeHMCORt0UmFd8AZXzCfrW9B6Fv68F44e1rVWnA1zL6+cEyAVHZxJyFMcXAIGQT8Yc/d0CkbAcQGaPbvuYkAGISdgg81Vv8ZLZAj4vidArNdY+/sffRtyR+pqt8nLcCVLlC+ZefqndGX/jJXnHmdr3NYwn1g576gAABAASURBVM2m+0F9qr0EXnn4ZQOggIcHRCn7PsRCz/z8UWWpLs8SbGhLx8u2DVj7NHYIXOzZe8Z16iKY0/wPtnc7gGerkCPCspVIqdDXPk7o9W86xKZI1qvK9cKjxVeeY2PKMRYc+RJdH8Sx/ezDAVgcZm5Ku5vdCW+QI0dlJ+WwYc3rGdz7cQ5eaLYhMpx54y4I09vBDu8Tles/K9xOvblFh0jYlPVNFE+6xPnhh9iZdgjH+fnKg+DNJzwtq/yCd8Ra2CHh1WlssxIJC/gc+nzpCsb+LBPUzUHdoTgPRg5TuV/WofeIdeJ/Wfpv7VfUDqGNdVnjOC/lAhE32vPvse6TCE9QOali+nhU3l+6Qn8FOj2lafKgXHyHMP311T9Aqb50tle6ynMCjTg1qqGKmTVPsTomPpKk2vV5yrE5bM07EaZdEBCgttIfcm5q/39xe9GFv4vPCs3aL+IdhKd2TAy7n3rwtp1JYVFDTzzAq/r+gl3tyaysFBVVqFC98A3y3x/C7sirpNW9jacWce7C8WG8EB0CchZd0ohHVE5Lz9CWpQ+dDTR4PPdQqblaz2ag66s6E9lyKDWsOPT6gByBV9qZv7LxeCkYQHqoQBkTvWDQVfATieY69SUhAg8X6jt1ud2GrHN8SzK7q1ze8u/wtU147XyqnAAanLEPQtgc9E7dYHloXI+fhF3H4ROxi+OK2SvFLgJYDXycLUL/nPo3wT/OomuLZRtI3BRAxjTVq/ag4cNTgPsegeOvwls6VPaZ34J/AKRaFBsZI6on9GWfClFcqLtJmpOIQWXQDH1yeWYB76kjS6UsNQIl7wCUe9dl5dn/O+oXaKxU////VKDBQHdT2wJJ2ZDQW5+OwJfVXr0jPqL/bXQ2NH8nyk6VTnSoHidEdz0JH0rnzr+iC/U3Wp3StYOuVHkCEr45Hr5fTm6/N4hr+xaNlSpQ5BKFCOsezGD65lzmH81mkTynwzrUt/zW/Zonj2diQx5e6hv30ThiL8WBwbdBdSzUIZnztl5/qCNHxw2woLiW5WPOcDB+C3Y22zokSDtAVWkwXNmxBYcpNnxvUPsjhUjO7DtknHPrRY0TpMV1BaAwy6ypSIB3VfadOoRfOCR+UO/VpZnRejZfXMT22sdw6BIWkZkNi7IzYhkkZoec2ZpYpsISycZ5I00Nhqy/waDXXVApI5xwM1/W0F/nslNUtnwVh/SaC286xDCwS9wYEJwkTh6IATMyJaEZe8Jo6yl29HqIDZlfZ2LSo3C9lPdqtdqK/8evX/YC8hxU/hAnbRi0gLAF0Sz16H7gsBrhpGCPm+Gjh+AfS+VSdF5swrTaQBMeWLFyvUVYI+BMJ6LrrJwHRuGDarXyD97MoCi7hYraKNgT/g8s+rwnjtMXNAr2DUYHn8OhCLJtFEv6iTrHd3G132LFEBmdYuoG0Vwjs+MoLrzJ8sSDlLTtwRtGNqR9yu7m/8JGHsIXAcCspIssGn4eD4pjSDOPwEzyf6GO6O82Wfx9spKb9P6b0+F7DzBTQm8X+jou5wx4YxCG6vshPyWsW+8SODZ8RO6CTMYP0/nrNDoeiKEafQPoOH0WDuSmyaNPgLFiEQNKhLNTda08p/7Hm5M4Jsc/cqJrg0x0O2MeBg0wfm+51h+CPmqj2AhyFAiIequtm0QT7Un/qNj9RQEMj6nR9r4O85pVg0Ku2/+k/kjPcTkaylbLVV4QU9hdAhP1IchaRhkopvo4WYbpcMTgETy+ijLlx8b1oBoluYxX+9y3r47Wly7/Cr26zo/WEQzPOaaiiZCl8zc9S/Bs1gl7t6+rkvul4Lfquz27QYnnpclqYK0+24NKXVCYTG9CrI4+LxTIx528hokJD+At0GuWJsBLMHCjpiQ26TrhKN0h9OW8Xi0Py+tneq9wDeG2GcSqmC4SiKTFdVJyUYDnsG6QdNvjqXDDIFpELf6+ojOKV7YuSK4Na/tn5dQpVGhhU1vq5ScFrdtqftYEsWGPn4C76OstLCisZXW9jPyobMUO84zqkf0sSbpDqCfBSc/3Df8jBpe5Ssg2ZlwHI5UIuU6o52XganKYX7U+vfsGWF805hh0pVaoyyiPdJNMFF+Tphtu6gUyfpLzVG4bkQ1tOlv/Eez5CjVdCVQqI6rcIMva+0FMwn7tBRiuG/erB2ocQ37GkpYsxsffy8D4b1HlZMzYP8AN82H8W8Q8K3CVGmjEUdGe6iloGMgGxVAbPpZGGXF9qMgYcSDPzO1qVLxO6IWtY2ggEh555C1ATcMKIx1c4x9RcOM9JaW4NclULVfX9LiJaYkNBGOWsCs6kkBTWUb+ADBN0ow96odjqj/dAe8/AisL4bknSftM04HOEcgYZtb9gacrb2Vx0zoMQguSTuM55nWejx36C/wT4ga+LRNOsK7/bwirwibfw89lZMEDipanqjgs7C0TWHBxBU4eejusoNjPaLCt2FPG46XMiFmtGHsEJOYEe3AP3OMPUPkdcfG7fgrZMgAp3urILgxypCAg1pGnY6j+2ySPGc2ETH2hj5j5GKSL9EEYjPSNSVcw82n4pgzPP1JScRYCG/ibkPVFCVa30tF0eaxlsCo54OXrasL/q89KlXYlWKGyIPfHEvp43fgFuF1NLB0BD46DZZPhu/Zy+iosxOoNvXXPTyST/C+p5PtkQNalIbrpzs3wH4+qAJVlYEvVuRrFt4efBP8gqMYDjWFYm3Kt5pALJByB9Iw3cunqvZLi+xUb6FJ+rHJv0aHbUVHrtmeAdOaYdLlMbJG79J3ayWt6fVGHgai7Xn3egOxwzu1Vv1DzSvo1yzDa2Zp6ArPDDQot/OARRXKIBkHRca9irY1KKGqrmaI34uTITzBwZMV1hn34hh0ezIZm6bu6icIrVG/tW/Hwf3XtTHiTxWfVAY0vHqdq6aedqupY0P62vLoA8ugSRu8aTOnx/8AsNa3jAmEfQ00bT0+fD0OlI42fwiCgIBEkIvSCfA5Tp1M+8Sj7SqVfP/wLfLUX3CJdabSyZYJuWakpxcjGLllWb3kNVT6t5meBDVSsjWLKgReptOpKG/O/9BrNxQmaio4o5Z8mUXUhkYFnBrOq2214sdD01pGMl7HrSnhAlQ3SiAgtnWE1XULGKesGCcOD5WmZ2KCF0hLV/8hymKSBvuIpnLGlUqVI5/Q/QUB79M7IbwR2B21kfXQuWceBeUyp+1tIGs4qqaOROMqUV8hTbObpLJrlGdV//iwQ832mgHp1iMWzciXvrrsMRJEUeRldk5JP2lFlgy7uACVynDiqjaTjLPOS1j4h5lOtbOiSEpx4iU1q9sNzdKZRx/inYLhGYYIGR31HMylhJ6OoGiAWEqYSlYwJ6wmO/4Y57ar/gb/AZHlg7xSUlIupq9ctoGQcpms6R7mMXWOHdADL4j11QN1ip9z1v2TIHieDiw1V2XEDL8PVFilseelREtLgG2MIMeIZ2TvSRXQbLmOXCjwpD2L56rNBYky2+iI6j1gNyerPYemJTqFucKkaTuvmcSMZMBbyvwhJ8/PIyNUFp3XYGN/U7ImNq58+F+i453kqhz9PzRdVgWmrZWsGNOAxGKWjU+VZXhlyWXm6PnMigZnpLTIEFNMj/cNeWLmI7UeKWP7IGfJnSBlkZ2nXdrL86jMUXB9Djpma1oTg0KYVNDAzp15lqSCRVvL1Kh9Akl4NVqV6FYDPu/tCAH0n+JbLMHIu7WXY0cGsONOdpMphChk11m5v9j2Mi28la6909hNR8teFfuvFkJV32pjwEQ5/zQoQ60BqFYzROioALLg5RmlWI119xMPlcAPdV/X0FvKMkQ6oXwYSLBuxqOO/UN/kqbFcql+gPK43Gwb8Gq9IXd8iwCgX8q0/BA7rfJ2BpFh6Z/vqM4PC2r9S0DCIgV1fZsNYAUXefBizjLK4PuQ2jMCJxUht6jiq4nPZ0X0aYT24kk6LZp5nb4rmjzo0KNVq4VgdpqQNuzVNU4ufVFp5zWlmZddRkBpj9ok+ojtpNBIJq+fs9TB6W4GV5HECY93ZjMs0T96ABwA11kCid8Sl/i9xR+cQd3a4NCmX2xObKLmhmaL8FlCsnfN0u7RXV0oeE1FDxkpgslVnhukBpI9UrNSLHdu6ESOOqE6tU4a/KOESWLF2SbkNYlJUBuvL8dAuof1NXWyXQe2SLNklj/7zuWDq64UpVkx7pNe+Qt6xJ4OwPP3jNdiPK9s7o2kj0/aLL0r+D3t9gqamGFcsRatCWR+Q4Vf2uAs/Z9GoUKSxu9yjEi806YZPd8DH6swOaYjbJxnhOi/IEM/L0KrVoFq1WUBRm3E9GMBk52yEN0VjK/dxWZa369VezMrsdhsc5SW9A3DYM8BjkHalaKkM+Nm93LQAbpLTHTtF92loydPrNRLk2F6Epz9dh8oaP0jFd9N3T4iSG5j7PQxHAQPQSAF1tvp9nV7liRiq8+oy3k2qgZAYDOGDwWSYBvrOu2CYyu+WH1aXekoXtZF/LFHe50ac5Q4KnyCH4fyNrmPkU4QZB8e7rdVQJXmcktwMBGlXgPVSjqNCTK+yLZGZE+rxQzMHO6NMiG9h5jfqWZR+ntUpNSztdi4YNovVTv9J7xAgzZt+gdLvNzLtvgZW3+PrzrJg/0RKW98POlSbUkBhdivTejVQ0CfGwIjGy3KQjO24yJIMRqgtlrvlYgCu1djJiLc0pxLk0lsVWs579DoTGjTLNFMxv3XDe1WEsPmY+pVZBK3qp2N/516si1UaEo/vOb1p18DIwAsvfci0mCoU48UbrnjfiS9JtuNVvvSN1ETCLtuSY2PKaMYk/wd8B6rWK7elcKSx99fw3hzOdcXUFutlZFj9IDYoDPA8J+0Xccz7tBIpwXBc8Tel1OnSlB6qRAMy+vgz5MZ14CkbZ1lNldYPqMaFbalOlfAgrv4+gvdypz6fS9jC2YIfB/TRkQxpCZ14qi2pfFh4XzKiGa/P35F+J26LF/U0ClAMNAuTpE1XQcGVMcLKMBuMhGv6yTaVd2w/y5Kl1cILz+WuqckQg8nAoLMuVYAhT0WBFH23rpWceQcSNCBOUL1/AhzDV6+VPu6FP8rI+MVcKBe6frwDn+dX65j20UCebvwDnhff2v5/aJ3QHdQOvBbcilkrw94mZfUCKhu7qnNYUtWZIG8UD+/I9QxZIA6uLzSuiJ1x8PuEUEusQ2chEhU4KBZ8cylVmv/19FJ4yEPNp1+4gnzpC4UCwfx7oEhGKttB4SFqw6qcn2KQmt6cxx0d1xLXOoX5AizXUXubaNV0dfLGobisTabEtdJQ1+2xdh3OVN8EGf+RqLbohJN1Uvaqbx+GmX9nU8aXYYi8jK+XomHZCn+Rg+Txm8MGmknpaqcB4x3JIlvyt+GcUZ/UNy/wcj6jbPYxGC4Q8WyTDyuzgOHeOIGClJ2+Ag+fN0UWSCO9520ZoVcZqrzpkTuDUc7oVo+BvlIJ3JrOeAF1N9acz8BeOD+umbxLezQUDED2AAAQAElEQVRNF0GqBKPULhWRl9iGrzddX8+bzNQsRGBmuapTFNyJ6Kz208yQsZbKGe3t9gkL4kRfWzRo0umixgEs6/UDVgzfCrfnQg+V20dCeF2gJpm0ZiupYEfj+nx8G6bsauJgxlFKD8gLyY5wzD5QMpb4A6A5+WkWMFnW3EvlndEhbAjtFit6MFVhqwHiyDNg4K2XIhtwxPDorvHMli6YWRUKrAc/HfYEjNIlZqlyBhJyEmnHfs782ECmX8yl9lQ89x7J8SxAE/Mbs/Fij1Uj32IM4iqhgdcTYkMlB/GuMA4B3lFhGpCcqp/SSCTEPDs6upFGJ6a5M/vWMyzSxqLs88RsHGpUbILojlAzq2eHypMghjYFCu1s7Zyki9jLT0loYmv82yFBV3zp3TATYFCy4GdFqphz7r/YmVXF3uj7lJyXUsmrkUWYkmSaBDZmBjY0P2WFlU9j5TlbkrhseFlC61wN7k2ilYmwey8cV3h+RsKvvACDu6tf//fXFIPv/UkfNgl1Nd4h0Wjj+lSa0ywace4VlnVTtkgGPnfQyzDCZd+vG/SXqbZ4/4QUjboG62BHlHckH6N+fqvu1SX40dhW+PU//EHHNg2k0dt5GFUR5r+Lf8GKaacZeGGwFDoFbBA9dK3uu+kevd6WCWvFEN54SZ15BKwsygU805qDZ0Ieu9SbaFwXW86lQgN4GWwsqa+Sid3w7x1g41X3bpJi8L7Kq94J23XYk43UZ7cj4yrmR79IXMNk4nbczcpYJksSvsDU831D6FOVPYMdIzcSnrP/qpLFuQphUkdK4X4BptZWYhXFZw/BLhnGaQHAu6LKa2TgS79OUYv0InMia5xLsbzUPj+B6lV8nNlAYAZ/1T2WjUSAyCE3q98uU7JyeGemOE/JsVlnllCa2MiGinSqziUyJasJ55wwze5sZn5LNqi/4ZD3rxJYBLreIAA6/GPQmPLRkwSv6vKV6EY0PF+6XChGcUerOHXbOWqTBlOTUkhVcyLzD6pMX2ujm6h+R/uC7JBTzwf9pY++VBcLbosx65Y6Nke2E901DirkhTS9inSTVyVomcW2nPkYuPdJX3COS+O5X0C8VUOC9UTMdPWxu0BOAeWNQnjY8wowY2xQeWoblS/hHFV5vx+xIXoNO+KHYBBE6pk2oROHLV6cVJTQwrSUBvL7qW6NUaQ4oZmd3avw1stl7d14tttpOKH4TS/qAmw+RLsM/7tr9Mk6fEo3Vr/AtKbNeBBiohJeVTRPAxEYQcJ7YaGEV5E5kWjvs4lB1B6PJye3PVA1Z+ZN1aZFG1ifWs0Mvfr3BEKCY/9s0ADbaEI7rKxCuqLdV8K++wgD9ZEU/yYpXLwVXAIYtACvm96adoKlY8/CRDnG5Ba6sj8ObXEiL1Asx5Ayeie4XhFIZ2oQvIzWc9nO4p+SsfjcfaoKXUcuJNngRICQvDn1Aoii2sOimHRmtO7yuoXKJ2CnQoj9aovj9ebP8EB5VqLi3ShTL0o5pFBosJGhkgmeF//bP9XVDwEBJAcE92oTn0lThfDeSqsrqwLLCntCgREeEwOc1wlI5868pnv36UjT0dHM063/ouZCAq7TY5PXo42NOacC4K5TErY44RLFp+S9Xd81kGFDVZvq/1f3m8lIaY/KlpnyC3YMX8+y/T1Al/McLFmRdfnXawSuBnzdQTE1LGzLY3abrMonUtQoGUTsi5/DQ09pEKS07p+K4c/nOL5SzuttXSjFs4HZk8WIIyQ4P/sWXuSFjcNOx2V9TWOsy2nRf/kSWuHrLFOcj0Ib98XOJoku1vR+Anvz4tGXmNKnic1nZik18kQYq2cSb2FLlfREDoM0mDfyAgFkbPTOcWVKWaxjBhk/aJShzwKjyp7TVWYHq2OZIcFskMg69jNy2o7T1fE4XT0eZ078MYL3jpNXSVD7HIqKnt/RqYyuTs36ah3/lXyWwgR1wMk6502uexT/ShEp6pNuoT+UtO/H9jC6S7pr9ihW6jyMQ9SH/wpvKqnJpzvgpvmE3E7EN+t+2SVmne6DErhz2ndqyrAHaXQGhpMT1y5wg8bjEX7U0guP0xqFxgZA61VF96NEZp5dRtHh7zDvs2vlbbox6dwAcLKjYDyc3s0rUtIOMQlPb/25XJVKT0MjErozo3MvNmKvwMuK68BKVp44jKwD36ao+T3mtb+Pvbu9hu4MymnPvrbp2RCXFiFqry+GRWKXd2rpMwPTy3U9HsLxdvkAJeJEC0NMbdrp5NbNr4vPCNZ6Tw9KuuqqGiY2DmU+E0k7/3IAmOJul0L8Z8OKCaA8mOT/ArJFR6ckMlNAPLi7PqZAfg+oawWvULvrWvjGvTB+khplALhaytCg9xlXXBa83jp+Xd60Gs8uFG4eRHT3F6D1HKErEV1gkEnMxh6sMF4FD4aZqfXgNRTeU25vHfN+AvvP61r9zROLDEt2++jDaR1SHN4U0DhheGAuMxLPswW56qH6zodeMBiIufQu0odqHeoHHwiYxVC6ekkGk+ok3wTJ4DSldX8lqpDJg+6kj64mzEjcuhlufQquExDk6Wyy2vQ3ONWo968+QfGGPDaPOUnpEp24RudMwe+E6FVdzBXDONaZwML2oVK47jTKiJf0/R9WpH2VMY3DyK0bguVk+ZOke+08GgV6JXD0oj4Phendn8Keyt6bQ69cvl4gwO6lei+D7VJ/nA8x8xwsXUwdpRth/sls5YrGhfcGj9HNO0P46X0btp+6h82fDZLSq7xKAbI8Y5Qu6NDl6q5BfVlVDwweRIVCpvQ+ygW67t9I1SOgLh+6SraQEq5bVt0jlE8AdnlAlUnWzeCVlnZIB9aBs8kyfNUCAqc0OlmQXosdop8sLW9PJjw6fu0yduQ+QdhxyfqVrjtGLAjMorYrnsD+dD8CBYfz+jb8FWTrZY+OZtXvPIgYYWWBkkH3FEMP6WjmDXDVT6npNoaZckpFCS2h7Rs0g0GK7tOfQ3S3ZUtDKgfFgFbGf8zoT64jwmsSuAr0vKbXBCzvcQaMKDJwpIxe/5/0MHge1yBAFmzpp0lTI5qQM/zYhqZAplR+nY2fDaawU9m1Ectxef7VndAxKezOUVXk9Ghn3d4MhiV9n5gaVabCzBRGtx9jRcqX2JcgRRf6mroYqZxrWNGZj3+AgUgitfGq3OzECbqETBwuWIGeVs4iGFtiL9L2fJHtjb9g9LEfUhXphb1wsWO21h4QidJYtI/ea/7C7T9QE3vBDyfDXcNgfD81SOEtd8vlf0lC/VYmGNm9IzD654EftgxMK3fNgyopmeSDd7m14VrQhTNUqO6zsqi987b3pqvfi/iBJt4Qgu9ppv7fhKW8NoStzgGoaMr0X1+Bmgyj6WVhiZX1Xyq/ficb2rOYcnS2LIewozC7de1YHVWwVddyrd7rr91luI0CzJlJdQKOBkLiygrVXhfYgZ+EC8k10WKsSHuERP3ltdV/NqreS+DnC6r/AQxOZArHCE+sSU7YcI9C7FAcD0rJnGT1bE1UBvZxRzILa3sx95PejI60io43QbLGUvJrehPw/bItBKYFwgbyb5Oi1ocp5xCODBVTGPYr1oyVgt+o/EpMntAe+nUZ5mDd//Fu/NNp3m5rZf/TTElvwg92VXREVU8ec9p3Qr0EYD1237y9WWYe7NnJgpZNpA3oJFraFR6AMQu1AYSEt38LoeVYkC0pqieaTXnOdxl/eiCzt/YhrmY4Pj/3w97E7VvMg4NexXkWKu4jOEm1mds1BdQtl1Ce9VI5nfUXf0KBnJqny2fGHcY5ihVDZbDHf0NxjXTItP3KkXDroyDGtK09hZL4Onak3gSpcjYCh+v6w3MC3Pv0sXeK2qbx5v90Ao1x/ic3QttZOab7mZ72GKt6PEwjcRR3HSerbJQSjhGcrypQAhP5ofLPksJYzsu8gNmS7YnGaiJITrz9O3XsSmYlXWTO6R+DGspFKeyVz8M3ZRAaF89SzRTQ8IV7mNL4T6anz6cxVZroOfQ6DYApyr5zoBxBo2E/movj99AoUTMvqvHyyWK9N2swCkelPF5+640g5nR9Sn58G5uSrqWmKx4nXXJaDzBTiRhf90y3aWQ1V1A1RAKMSCJWEIUKpI8Pih6zjNKLhfaSXoeOxF6B+rqzpnxWmBXRm0lrPwPlikWN+HIyaOw8BY1kz8DHQOGGV3thw1GZBjLs0bsNZUfmVLaMq4AvaDCz8hT/y+A1bUnRfPjyZsrylGpOyATVjX8tWcwPA9Zfx+icCpO39oKc/2f4OuU1BHxNb6w8U5aTqvdZT2nUVTwVzUzzTIPqtiJ+pPtly6BXdMlkVcs/da8+J5gNeMwExkWbBjLlzK/JPypvYw9nSi1gLTqzkuCJZJgowYm6sn/BfipeUhmSQ34WfKNADLWbPvsBKiW8rJz6BFIDpJBoqBc29CIa18WC5FoW6vD4IFstLWgMuaCqzgQmx90Nak+qyuNRyWnqU+A2Coc9Zo1SvS3tqYzpuQpvyulzHuua1AmSqxI0zo674oj+++IfiLZfpEpz+47LN19axceaARgYaQfnFqrkxKwPDh9yleu5WfW534UCVd0+LbExhJoLLv096JN/QTiw2NHPgmUxFHA7P31V1DkKHfq8XYeIGDIe9w3J2DpWJrDDbDJHdegSy6dq3LsEtip5BeepJOVosb/t6cex/ngh1wR55QCKbpfKwpvuur26Jz8Sw7kZ9wnr3cgUMp6WExouViam6DAVAWGF8Kf+5zJGOyGFok7sIl1fH3mHWTVPhs16LXOu2cWaWCZpsq8wNjIX212O5LWpLY2DqRp4tZ1E+US/MlIQrTjTz9Ib2WLKIjJuM2Grru6y+qv1fZ6uXDifssG/BiU8bKxBGN5AxI3ur+8n3IyVP62zkcq4TOa2DcMbfOyo6YYXaFhYNsQkNay6M0E3SCckmJDp/nwO0b1fo/ToLGbFHQIjueJsG6zXfa9V7LIucQKzRT9nd4wDJeFcgDf7cJyWFtdF3ka5l7cFlc9IIfb8jmjTZ0zrqMAJoTkCN4OBBYYNf/pIuF0lfOkK+Io04Ap1MKaRaRF4WImsGInqtw06ZSiTuy/GG47ccbEfcXV3s+MKBWDKzhqNA50UXQ3e0gNsQH1bZfeR5OXFg0KpWU2Se61BQV95BV1A91v14ZpN5LbdwsTowyy8TSPuJ8quXSCE13eNewgxsl6ukxEm+Ho1CzFd1FQyIbzKu/KylKNiBx5Y/iwZGJg7mjRe2YTHrL2tmJnI/p8QZhEURgzIgALZHL3BnuaTM5A0WGXaCShBFiMOBAwM1LmrdYglTUlpCrTYtNuhn4GgK/f3eOZmc9pJtia8x9Y9qaK0dSCRUimaLGBixGNgPXl/CdvaUsJS2YraKJParw/A4S3Vwq68BqwJ6r+v/eIyytJupCbSEzNUx647NGXtB8qCJ5cDsJGFHE9SrhqoP+us9DkAi0KJ1U3PkhbXifV28ZknwKGGPf95JVGsu3c+OKuE0AAAEABJREFUBUm679r5eCeiID81H8tXY5Z/Qxvrv1qNH6IqOv40K7p9EQRuHJiDN4LNO3A/DlnLsr8F1gkl0YdF2oh2xajp6sZ8zWIVtSkvolkaPhXajrkN+spZCSi4VEnhqf+keO9NzKlfQ3nCIDYVKhnkGZLbe+FFVr3dlkQY1F3FG0B7yM5yvkHjVe8TGJQZiZpPNymDf69RMxk94zrC7Mc4ARFpsONwNx5U1t8/sDOmebTsS0YwaAERxi5jzZV7mM9EbJw7yGFSwwAe7JzAwrPSNHmOEIPfuSvsOupsf1zb3ayLpeNpvHu73Q9qTOW1hy9vza1Yzck/G92KC92D0XBKrZNSGbHtjb2Z46QLAxh/bCAOAexNygoEb5kTcXzqX4DxJgpedOQfyXAsZcbga/MlWCul38f6fZvZzX1YdqZHaDuDpABWVgtJVZYlj8N7DmRFOjD4mAL7uWpu1jSAvkf6aQq2avS7zB+plG2uvIdXNVqBjmigrERGenlnhzJblFV3fmFBVi1u89yUb8o4NJjRXJz0w0phBuGy79GIeR1E+lXg5+6/Np6mNhgvHXlOtz38Qyh+Qhd+eTnPxF9PzdsJ+EGWWk1lWdm5IO6sIkjKlRuQJibpWikj+shgJcfc9g6dy9TXB6BJAIHeB7C5oPOlt1E59i2eSbqTytQiKbhudJghbEUpDGwAouWtcqIM0/V9dAhXnRMx28D0WMbhuHrRHedB1y74di3e+dYhlzegbMz8Ak42piHjqngIfjyCkocHwKZbQECC26Sq2a2y1R12/IYg80nL8Hh6XGdl17E+pToAP2fOsfjSevhAZXmzTbM0xb1mLguVxJp/qRfeymvSB6pDgHpvcw54RqiXqInlcUFoY+A2aHodhdmBgUeGXnLuOfioFN7Xq9di1JXROPQ/md/rZ8Ry7qV2YiUrej2ODWZmhnI2d6nN39chuVTuSVQ/NXguW8zIuhTG+5SEaRquRNyU8//Lj9S+2kxRc4U/acpHzW/pywZ5XIe4GFANyNZR0/zTAmqxZV55gsBCOjXGkRQKG7biqdLG+B5w9bv0fqIX+dNg93ZIzQVErKyzG1LvCLH8mqxHoPB1jW8enJIQNBTl6ZNpJQ4znxlR9SVZ9+lrfq/Xv0DFR1GmtksvU0YSKevxFUoSLrG0eS0zTzxGY1cED0xJQjOeTomLfY24pl8z/tKVrDmewZLPs0By7hnXSeOGCOs05zo54evMlWc2nfev8BhIPGBzelxkRmIDW687wZT+TSHTuaU9BeLVEEULmwecpOZoAn6c0wO7ps+T5LZeHwTpNd2mRJ7WcizljhjVCoRonsNdoZjeaL3t/RQl1rvweca/Bf1U9mQdw++hqPpXIQ5a3PAcLmtS3QCmtIrDnhK3q5W3HD8RP+GWpb44V7AwTtoazQ5PAc6/oRZMKxVvISZipU/r3smO1m54R1bv675id3fijowjrEHwYDq2K5fW3yhPN2gB/p06RopmGkQyrqK3xgoNEPK2FEnD+o/HsePdiY1MubmJYZEYjt/VeuYP3kz5fQq6R6yEiM5I/5AyouJDeKFUC/11XnIcebUGVeEgwmsGJsKoTJCSHeyIYpaWf1Ye2ElIL7Edrnum6thxCHpA1tf1PlGHurtJtuccQLtnFl7WuYPP4cTU001/Znf2MRbvHcGMk/NDgtcKnXbyt5Rceifs518rYrhLog1tlR7i9halwH1CJwOMPxuwSnrhBOqMA7fy9OG7WHngSnJeEwND/5TIQjMg9OjF1t/qs7rBJrVBBu3x3bApnUXf6Qn+Tu2u+VMC9mZb0r4IYx7DziwYZt+HCa/J0nozOIPd82I9a1SmwdExX9kLpH1covi8JexJYYcy90zvsAeEl4F3dSuhq/1XzBxVT8nYZjzeld2ugJhAKllCN30XCPGmBjVeAhTQeyryYKfeu045M+vp6PgYVYlqR66ci9nhimrwo99qCgJYCtX3Tb/BzLSseymeYo5r/AI964YySbmr2NXvwSGBvKpEl5Kl8nXvtNgHeCu9mV2Sr1mmPcDNsu4bdlF4ZhWLL/6GnNhhHI6FMXlbN92h40odciYbkz5jdmIpkYmn8rBnpO4dvNSyVvG36fKM1rfYHP2Emd2EIFLa8hbdFa+bT8GMgfWUl+vz9ZCT2Y7pmAXo39mb/V6f8Is6uhILZEbcYSZX9WfLzlT84w0xZeUX9KmlZEAzfhpp8fBzzMm9yOb2F5nZuTcs4Sw7kYynB52TcBmeInFCa0HCEWysBinPmRqk5txwkRnRhrAa0UIMBtYzF3reCi9JsJtHwPnX2FKXSn6itDBRCqjEC55HPSqN7WgmR9Ml1al7mZLQxKSOGzmmQVy6fxzES4Edw6szBhB7rXkpFwIIjI60gkAbGV4IZ2TwId7XeHFY9aaOIme7RsxThB9L8nufA409tSpMdo+V0+xKydTClk/wNmQNRJh4LI/cw0NYtqVHUABEYbHcc3XfWB02CnUDdQN5yFbV/+IWAn1HQ8JZfekkWHIeXh69ueE/oU3a001t8feTJsI4MYiRKkvjKlch7dJ7GW1WMhy5KF3sgk8+hlYzhT9Jy8vmUviRaOMFlXP2JV0/m9B+K/SFN6ByP3/cA4O6qxznUrL0euVtIAa0UJ477CZ0vwxghBrveezse+DAHvY/LvlXqPwcte2okp5up1fBlZ1j8pdVhkRMml5Fk+d1fcLqr9SAJnPo0Dm3X2A2x9PP7Z+CQPbBlIfYlniF6K0Gprf6GCdjaT4kPTjEe2/AJ9Jd1AUsd1XLX6uYduhetnb7HCeRszI68IYzOW+qParT47m65uGgxxUNAtP2bnjDmGIZJs374QYNZLraYqaocbTjs26GHFLTZ2EKeld7Mnn1qrxdgpVO8H2177Tu0ZiF2Q97/tvuIXbNB6TTiZOrWId0icuzvXDPUL7xY53wmBf8UQOk/lUpxDumw7MRCgmqBv0C72AVdnryWhO1ryxxeGDIpcmNkAc0qAw5jbyCNoWx1+A9NyPou/ENA7mjz2omdV+CE3Cu1J68LNKf1XHvMmtgHQs0rVHUp4XC61sDtSi9qhEvJpivAQiGpbKjydKcj/RmFzihs83ePiGT7XnH8fRRaV4jeZF2ljRlBcpu0FiQeILljUoEnXyWWPLAMGW2cujpgLgWgEOJ+cm15O+VEUn5pnV+zu9TaiirTQ60vjC+hTWxDLxTC140Mk4aYgVTWdwmJWxTe5y9l9IUiD0s6SqgJlEU8vCeYMCxkSuJKn9AJJHi/VNZq7Jt7OT/khA3N0tThLBPU06ULmYnXWRBam3wHNiYFbks29ODyU2KcRQqIJ3DhnVcIGBlO/gKTb+UEm6B6n+oLbt1jJaHklfjpJS+djcOVebHBmJQW97vDLjcPtAYixDi25t/Ct/4O/QXIEWg/s8qo0WvH8IuMYEvSw8Hya6xdyvTd77fimXwOvUcdEkIR5cSfvtRikqcGnmtyssQqlipsnTPLUMpfhC+9yVIioexivmbYqKejpaa9X2t/nMI8nwzP/+a0OKZJfCewODUC7DtMgCFfQHVfDSdVjb0f0EA4fF7Jv0hAbLGIlGVOR+wV4xEc90h3MhU2Y6FB+r7tySzwdLUAp27/WawkY/RBV7IJYMsTWwCdQVdimx06aSzOPbeFx2F+7T63HxK3tHY2jAE3mW97oOMq4I8/SCUQSrc/6rot4aL/3iKZYP/CgIxP4rrsc/rEEp7/F7TuP9e4/bX9SExvrznGeYbzIBFmnXCuS87ErEV/CxJ9+IAIs7mY0NPzKZAjG5B62a2pN4ejvBch/VyKnCFDoOHkoAoj5F0YBhFjXmU70oCiTfWEYeflg26mSvwlJ0yXLJpORb0JeY8keXpsWzaT96huZTW/Bw2iJF4nGR31uNYbRwhx6auBLBX8VWtGn8NG0cgktW3g/JXk9iyP5Ud73cL86y5q4YEA/Xg1SSNwI2woZsp7K75CqVNW9jYsgavMCtNbKRSBdbsTyD2eRxovJBwbZi58qy1JAfBtFaNVqjRrMREPGkJnbhhNvAlbYKkc//C7CNaPpnVVfcwq2E95xWK+Pvt6cfJPyXFcEffktL9+0YKdw6iq89W5vBZAJqu9I9piMoSG4Q+FqivtcdLkQbdsJy4i+NYnH0uMIWFO3tRKEEzbGJoa3Tv1yg69G1YNQY/ZJHXVRfCoPKUay8rrYDDnsCUd+NH6ZiBLE6qDgmstNs7KZrXQtGoluAlrEgoimCsaP++nTS9CEfF4FN7abAlFy/uQGMY9l1wvsADlXsXRV2nlX1OxDHbDQrHkEHOKKynNKWR8sRhoDi3NnUcIal1+wIyfiztUZiRobEuliFwncqv0yFMC4Ncrfc2gnqNuuNi15X3KGEKUIzHSd6JXXcSG/82XPM8qAp87c2PwVOKJ7+h++XwnRAcL3tq36jPb8KaNTDvFZgqz4uaQwPwhiwyF74h4HiqWJ/76XhtN0XvCkH01qzJ4BmWPNv795IAdAsqI0Fi56QuqnxCsheVca7E6z2UFGWfvGZBIjsK95CbsZQVmiYeWC/FEm7xme5JFj6LrT4dt5fRLWIA9ohKxGLvul7AVPlDhkVUkZOg6YRk2rLv6j73VWMRmIDkWiYPTbd81V/NlEMCDMvNAJqma7N0qB4OP8ecPQVB17KUXAsZfRkY/mGWLtVRoD7JE9uZeRdqJwf5uJScykfZlnpz0H+HmJOSHiIp+2XKSo/ByF4wcjmNEw9ioCrt30jjPqG7wUfV8gHc8W4/pjflMjt9Dnhs3E7lNIo+vxcnuLf10XiZebZfhF7Kg7j/16gtdgJHnyNKF/NyLxCrk11aL93vnSrc8jPI9oFI7aV4kCehEgomCvLV4bwZbaw7kIFp90KhnmlNRUeUtDh5eFd0cB72mF65laZKcpLaQXYcBuYrUDK+OdDo0fExslqPkHboByDDNFU3YDTUzWbnwCrOZ+xnQdtWcELE2dGPhbofvsFzN86lOqU8DGDRHnkCU+rj0u4r5OoKRB+zpGk18iLyzMHoPi2VNxJDMAPINVruCUZc1fcx/CvCi1PPSVcjAdQQRtS8kEDPfgp5rpHym76117FDjoBdshz17emkGsZXDqRxgNrdTVLrkPez55T3zjq5Qq55DwtaNuHHQHdenMfOmmlBOcLSzKvUNg0SwrTUkdAukSEdIR0mL0By0LFTCq/u4MOD9uYENiZXMiO+hsL6LczqWxcAxrLyZy/wcDLpmR7z2Nf72/i3Gyd1X0L4xdpvqLwxuVIA2K/kMXX6rCZTLfoRTYQUfX5LFR3SVK/ZgE9vGk5UY1nZkQj2SH3V0L6S65n1OOYP9xwFz0U3qevV8j4vvgl+irBetPyMzmElU1215Sq/tw4VkXqNXn3+hF4P6djyO1Z/rjGr8VhJthE1xoxK5XGtQNLTzF/Vqz9nTmRq+uPs8Fx4kvozWuM+6vmgA9XpB1QYYUzDGyEEl/UAABAASURBVKkJgwnrEcL4m219pjrstW20DkPEgGrlRBiu8XpoOiMLdadsgxseoPL+w/CVZRqcixRIR7ExK4QID1DJGzO0FxSrQ0m65wodDheVaEuSrle9mMjEijzido3jwUIJYLzyTlf8nTCtGPq5E95V59N1v5xQVPdMb84N9rSjvhuzkuooaj8C/R9lS8aX8KPy3kq/JKEZ/1ozuapvnA4Vg1jeph1p2JOHfv7lDc78p4S/Ywdo1qykQWhsJhmfCkpqkiIgS1Tbv6z7C/+CE+YLxZ6zunewIFuopq/QMCBficvfBRHUVr6qG1SZ4xw+gGJ5oWNjj4QEkhMibkBaXCcLTX2UBOGiOr5b7qfpM3n0CEuTz9Ha9yB597QxTyGBp4OWdu4IUzs10SFSsrxwZB19mqJ4VSSDKjqnWMbzmYd+DPlCMndc3o1JD3O7vdrerwdhES+l2SflW602SlnDNKSz9EZeo/VRGYLfyzhRsi5MmYnyOwub9+ktQYE8TWh6vaK6O0G5pXC1F+PZl15C2OxyxLMU/0jlWxZWgJYqFgysJa3pE5yJxdODz0vrbp2Il53Wpl1DWboy3cf+i//Pm6d9eDVkqOGv7AADiTwiwtb8uSo3UYe6Ta8Uqn52GG6SwnhhxXidrxA66A9PTX1yB2YbXsCxPmE3M2ufZUf6nVTL0zmZ6oeRzECQcjtbjUFJgI03Je2Ekf1U3iAd3q2pv2TeooIVLjjv2aQoC2++8S99L4NdnVKDtzqvjKrNefNxRpzBT+GySdNgqG1JsyD1C9CkYnQXlRfA4cHuan0aq+MkZOXo9YwODRPX6lV6j25HHh47lnIJVZlzvrBXhenLHhPBjyQaJAW2OEbPVWUyFgOet4jjnBRbtJxDT5BTMRVvle3ENJ+rfLF9rtKrxD/soFAg+x7RLLGFCjj+vs4P1ucxSoYlZpO/T95IYBIb8jOwg3IOou0c+RdUvl4dojzdLgNutkuEqiS1z2Nt8Hx5PzwoeYx8FGoEoAo//ewBd6mOBh0CQifFnYSsjc+S3CSk6hdgte4zCNpbKzav1diZZaQN6QTdt+Jj6aAczr7smdxR2Y+qPyWy5sMM1sQy8U+GU62yX9YxR4dkWHJDc8iH0Xs69ILeX9N5X3Na+mjgE9NBtmI9rB32P9SM3gA3v86yaAnFja/JESdwvvlJimx3aiaWw3GVobagJkVo/r8PMgqku9xA8D6eb/cKrzua+nGz0MkZx/xqeZHKJ2HAzZCo+0TpRnORGUcfCPe4s94Waf6lbEgZGsBhTSxDDZfUPCiKmXKqhfhCP7rLU6ZrJIdqcNKuAH0fvJu8xAANLtn3MO2iQMLxlIwnTFdJKYoQkglAgkDkNfiXBGHDlw4FxZEi0axBiEuEAY8F43FeY9PnaSAHhzqNiI4TkWYotefjiTs9jtnXX4Qf/wGS80CCXXxEgZpc+Kb2HoLJFJCd2Dt6ZddBJQmLvM2YyveUjNuKFI3jhyAekC7gH//wPT00auoeFv6RZvLiJHDH5m6zmsjdylmM1OC2C1TPaGTFlDCgWRHlmYrbD+DEUKC/6pOfU7fiLo8eJcwBZ6hwGWBYw9+hum+R+xctjBWKWfWRjKXTSdK59QJRJKp2j7NYQP7nD8lwFmMG58UrntJt7D4Zx9KeiuUa3et+JMHI6+HLU8CrQXuncnn7M3WDOwGJiZuAW3eB5HVGU+uofGSQSJQBDM68RGVXCt5jsXbUWpZkP0Oo54/q84KlsEro/X/GsrybQgF7tfEyTJ3zkleHnga+OVdojNzH8YCGxDNLegc91ecp4xkwU5+Oif5LTzgiZdb9G9rSibaegnsFuvLiZKvBciRYh+yx//cr8As5s7qd5DnUrJKOe+ym30ZgBtJHMlVZfRkDFdJGE0Xp/ql6nM+RPG20do4BjBVScIO+k6xoOYb7aN0z8208EIEjBP3wNLpzYWl9pYxSZyRn76/RU5l/pOso1YG6wYuwbXcK8y/1EgoLhBzvfUH6ovw2rSpLIIf74qXJ0r8oXUHfPdU9J0my0qxU4bk/UZvzrcCeDg5QAwp0n9qY9pTqHgyRGdfXkzW2g0XfOg8a84JoLHh+Jw5uiL+kuelWeXgJ0IOie8mU9KVgNTdI2YWi5fTACRFTykYnrdQBZ/cnNQ1h3ZoMFpb3IniZtxVj/1FzN74nIleleL087+dMjrubMfHfxMIeffBb8JHi/RIBjATOoSdBA8Pd0xkwWpVXSmHWFcqQdc0LpeCBtUI4O63+4HjUxi/DCcYhSuQf3gzCz9T9uVBwn6z/PkLCzYYVzeqiML0VT9nsS5sU2oGfzTfz+PgOSptlSH5v7+b6T68nsJiLUjD1JaBvJBFOCXRyNVA3SFmGqq7TbcS+LpclWXHtFVAiz/eldwmKly0lPKURvl5K5um5aiHTYckzS/c2ynqU1KlMLeKObrNYFxkT2mZWFYDhzHpqxUAwQMgrcUaKcQgGqSjuVr3y4p4j9vjhupVh5lu5zNRMmZUmQVUjzx1i7Hd2k1MnixUYOWEbFDBOfTEAZUnLJm6CG+6CW9UvefzJV8JTGsKMe10PbLjlFGU3StHzf0qgqJ/up7cUrF7YhL1gia7rk4cXKdiA06SgWR21LLjwKxmtGjwU2j1ubpPqzFF8ndUs5JB81sSNYH7OCoZdGIydyorW7gqzNP4qf3VxDSXdmvG6dq85US1gh+I3qWq/dVWGVZYzhwLP1pgpdciq/HrpEH5WPuz/cPEQu7zserBudHhk3ZP4Qyjga52bKFuKnY2fD8j9cAjD4tukPLreeREBgaepByo3MTXte2zLlwO5UaHF9Q8Tksjqk/tsw/TmokgFUKhdqGS0SmB5NyH3bL3T+Ol/9a8epDJM0CeFjHwNold2hZ/Aw0AkfY5lf4ktVyvGGio7tF6qXxsGr6Em46bAWB3SrIh1D9N/+/o+zoru32ahAMQgmv9RIV3dSui6/23JJcba62qIRFXXUqGup9pW9jrN3rSDIbNqyuUcgOm95z7t/bzrT0AcGZ4NvixagLfdurejEHsQDwqSf/nFJHbs7gYaYEaBlcsoZw/E/7xA4c5B4vQbKPxgGCGpInqyIWEcQcE1/vxKlM4r1rxphmmrHxJSHIdpi4UlIGt9Tw3fIs+Rq1f/ifkgeYaNJT+4A86L64pWl3WmUziqFSdDcu5pD5SIVsiRsvlhJk83bk07wdbW3zO6/Bqh9E90ryrZ9Sq8UwWanQhG6zhP+kelwOdvI8CsxdNJdWpDyki4ZjlV4+UFh/4CP5jBXeXc0diPgdE5rBguEDm3k7Bs1Z7n47kgvMDgViY6+po6oDZZ0RixAI4uxr9mtDnlKDMuvcbG9n9Q3KD+GCwU/mS9nE/YI8AMqqeEPLMX3Cz0nvQs5T2+jNdNGNA8ZsEwTUd1WWtM5Gat6pJxkKzXOx9VOX9gYVteSFQtTK6lsocMXoCAgIaXBbL/VvsOySoMoJZ/b903Utd85V08do+L7c3P+I5cSQoee3IhI0/XuHx5JQ5V6QNk7Z9Jzr5phBDNDEhA6i8SDKy9BZD77mNGldojo/G6igc/z2FZWQ8QY3Fo8LTCzyQDSEaHACFL7DKeWRl1eH9HLIdfaVyU1gnToP/cCWpDT41xTkQeQkbPrvup+PpDsHdJMBSueRSka/mqgjS1JKqGj38UBkpQnyisdJk2sCsVUgjgvf23ZVZRHgWdQsaJ8pwrnutOTUUCm6rTmPxmf9ITv8cdPf8b70foHaxHy9hnJV3Ej80j58gYcD5tWMOgkJ0/1vMIM++tp2vcy6zufB3Ljxtgzt0XQSKNVcQxq7sUz4Cf2IvouX+GdRdY72Jn2TZyEwbHAs3kDeu8Gyfuvf7DCfSyjmScsPQj6ZZF0OOYnPnGG9mZvDvYZWT1yRnMPLuMKZGzzKpfR3lnGmtTa8LgmroE43WyTTLK93ymPZcGKavuLSo7ohgoTDdGR2Jsu5DC0rSzTMtqIG1sJ4tvPIe95ezmPjBB6ChqVLlfBSnPYCpWW/RZUDw/LDOtWZ33qioNnK7guD6ekd2QqE/rpYiH1oc167/+mz7rXJIHwZ5mnKTkzHKmzhfpkMLwoV6VhXd210lEz1ws/SCL6mPjcVs9rTksPsaqyBXc25xDVqMadFhsw1QqQQVdtxkK1JAklePPfUTRHWsJF3BCaPxdhBVfjr0mlgejs+GYqvnVYcGqjly2Jn6AVz/OvdCbbdcdJ+Qztt0I21TuGR01daA0A6VSvjskH4VUdMrDJHSHj+RqxQQwyPj5eCd5zDouvAkR3etnDWxEGVfBqN8TssCRlBAu7O72KfNaNO9YXyaLVx3HxFYkqyTFlHaQ//6XyJNyZsgwakauC2Owu/V/ePrsU+Rf2gMvSRa79GpjF9gyQkYx7GHQ/WSpbjOfuMTgZbYnvMvS+v+B03+GIiVge+j7L6n8i8L4xdUg7AiMyh7Vnvn4c7BZbYrpKNK1V2kwFRoy9JeQLJmL1dgZ+b4ZE+op7dWIabyn+0a3fIoTx3sj/2Z33Q9ZefR2wkKcA3IYBlAVh8TTrqajECV/+xCyyuSBXv0NbOTyP30fgPek2jG7nKzf/hSknoFRuV8OxSY+T/g1pKvF2Dz+moa0QdFLRWhouFuv1r9xsHTWWdZeVcP6gdXkFbXRqEy+d5aeL2CcfLI/P1ISfV9HUqDgx3ofYd6wC7R2287c6EU2fJyuqb8BrE7cSwB0OxUDp4ZtRZ0q0itKT2xqT4U+yvYm9iLsT/iRjChzPFtGvBzybMc6E6g9Fs/qlBqmRRtIiuviwXM5zEw8H+xvb8o+RtfKcBSW45+BMyZvu57Vdb8gwgYh/O6loIQLGtQYcZQmNoYGL27JIi2uk8qe03HSAitivDqvgYx1n0Stsqy+1p4uXdcVdm9l/uFsvCBomsqYocZMSWwKVCc3Th3Im84g2ZeRDSXvfH+DmuDElxGa0+qYdEY1UHEWfmMBeGBP6owUqeBRcBx6xh3QKbzvYDcp5+c64XJlOwFlK/SllJyXdsBLhzj+uPr4js4d2MO0xAaKEy6xvLV7QGBT6x3drqf26o/YN/CXODsbFNFKefdT0EMBrn9a6SNZv8MQZYsXDvgDVoht1xzH05hWTlPBfZ1JYeFFYySNNLro2XIDXutgZXQitaqPjGi0jGTmXXB7L3yeWffQWLiddO5lIlNZ0vOHl5dUD3qAFYnFNCYNgkFiBfEpEPIh6qsTfA2Ak3wt+nz4x6zLvJ/xka8GY9Y3BIWufYPLsoY//1PE4iN54t6qWg4u6cu6SsptgJ/W8jZUPgGtEr7yH4zUd5Zlgfr/NdU74DHJ4WZI+r/zSv46xJrpBQlqlxnAM0MkY1+nbnn/gqR48B4LR4WlbNiN8wzoWuqEee+pnHd06DRbVdG/l7AtaTwGJC9kKaaG5deewSxNV7Gym9531RPyLKdewLsD0/M2+F95ehl7u9if7ZYWOK5QGvHPAAAQAElEQVQcq2ctsMGbWXkL7dGAcrQFIm4YoLxqzmDzrsJJTx/mqu7kgbBnPVz1FtMTpzNVua+wHbhkFNqtIpB4UDcxiEgffWpKQlOwl2ntH1OWJpB3SGOAFr7wfdiyMpUyeeKtYpl5mmK245nePh4zggVX1co2znJ5vclnwSOjZoQxO6PS9ZV1pKYugbim+9iRM49o3fswNhfSrgzXL+d9jiVuZWZ+PY9d6v3/ACEnrZ19nal4EZh/6SqwJAEZbrcP92HXEiKBmrvRivkqe9wVlnmGLZFk0EYeK+5CxRDnlc3EDyj0nSFoXx/mIUtl3E6kOYRo6IpcXh34lhquLKYNxHOYx5QwW9yaRU1bAojKJ/xyPgzVNRJs/unnAkKt6P00dJcFN+u8v5PO36QjO1Wfk3Q4ISP7IyeT3J+Mp3d/nRsuLbUSWOnkOND31Rr0JnXMq1zflCIQr+uq4azL9RSZbKWw4nYaieP/Azr3b9K5ASGJ6YHCBmUlUwKFCyrMiSK3we26cQabun8TL2Qy/fXS5+quBJzoXFefEfZD3HYpJbCKGbF32ZF2PCgHIhjb2lOYK68QG7SQkG3PfQC+vIvpuX/AiVYrUtmcZBZu7kX6e/nE1a9h7r97Y9k5P0I0l+DlO2PQoI70Ud9sSDbGkStD2eVNSUSF/pu6+jG52xxWXFHBphKhZz/4hnJdg5xcvVf3va9jkMrraGbGqQWgMlcUKq5UeEGOgNrrGL44H//m3YbCSjZk6OY6Gdtg3ZenI1vuT/faMDYxCMsw6IfyOlwA/rU+xPZefPPmMagXrvPuq+DHezUeYydD08e6Tk1r93fxUPKxjHHPKwQncOEN5nzYh6Wnv4+nR/M+vh7M0MQOArAlCmX2qE0yaoQfCYmQ8CWVpzFynX7AiSx91ndIrVAykMH6/FUd6TqOqy1e92Ajc1/k0KhS/4ZNpKarG+u7XuP3KTWUnFI46EVKqm957c9ZfUUNyOujZiKbKZ3YSIVA38vg4/46hdx3hoCAFvmdQOV/KCr/6EU8ttH2i2zr6oWfiPUMj3+odHHcHqad/iV0qaGaiZl8QYrdBFjGaXr1n9pb1L2FrNQOJp0ZwOzEUuwwzDKXRj6lMXkYOxLH4PDBzizWFRdsanW30wp3JRgxnTnN/6AmqrbJwXOHxt2yUPs3yRFELMCwKEZx4nkZ+b4UZSo62/AzzKUJTXi6af3xqRS37AJTUAEFRhIlTfyTRUUX/s7MjnKW1fWAfHmYb3QIneRQ6hIlnChrLmVQcy6BeSnSDHsAGX5Ys60OB6VWJ+fWyy1p6o6xMopRxXBzIknXwPcW6su7imGdBswe00o38HFQVfhxSpeV0B08dfdtyM2UdzkNrWqC7uQTOUDGw3jdwjSd0XtP05id1GxN4MHqHOZvzyY/pS0Yzkwbg4VkRROdxkr/b7kY6RuD1DZ5DWd1cxLbmfTmAKoOJbLive6kyegcj1Z+LIELXStE+RCdG33pI9a2/pmCO2J4KsgPUjlnsqR9MF6htk1a4mzwjtZubKjQSB9WG+t0SA9KhjRTXHJJH9T9tp4QUdkOCaysOfJ+Qx4mTFOpTWiQz9c9EtbrT6/PDWBQmtiIx86v+FeF7xJgflF98EKbEnUoZRTBo4rhxDKvZUt7Kju6T8Or1vyLN0R7kR8fw4ypINKKFY7in7Kk+Cwxg5gp/b5HcHJpbUoNy6NHoVYud0guiJ0kJIWmc7uM0ikCClIgXuecf8iC1Cl6L70/IceOQIGyc2CD/FjnDbq5CrvqZZRn1l9W+O2yug+lsW+sC16NRPVBVUmEcK/ukXohRmHA8a81tVdBxV6dz7ji//RW/R8nOnKVlGSwyrZTsBNxHZFE2Kdr9+wkZ5eu07gXXdyEFwDx0Y2wW8e+pWFaFlXLrbo2DfzjntOP5QaQj96j2YFGnc/WcVpHOUwpaGLF0e5BtmZMJUI7j/f8zispbD9KTeIAVvVeQFnv2UxNFDr9SPepm7htH+u9/9Qc22VtvYQnOa16NzPYVWPqWPwYfVrHBYo1U7Qp6VrOywk7pG3Uq6dTH29RY+Il9+o/kNPwDlt6f499Y9/DMquWwyy9BiIICVAmEcXfRWdWMvrM/8KB2czq3MP85Frs6VAhlSmyHoHE5Hghb6paJZQ2jTd6OeERnqCSE7EylJY2srpPDXOSLlIYbaWkd7MApYWpHROhz3RWZczAC3SWpX0toFVIHpqCmc4bGEzbvJusxgrvMzBakjgpBfH0YbPSqH6E14kjK0q1KKFjN1P2WYlctwgmj4Obvg/GE772PLWTdc8Vj8IoxXtSTiekZt1eBx8DQtuy9CqyOvWFPWDGVSCa7z57KpPb1NdqXfdr1dNeR7FmRgKbKdA5I/1wKFCiJy1OgpRCG1Ar2xKJ+2w447vuIu7o7MAMciMdNGRWsrvzbyy49HdJPgUvG7WBrkw/DRonpAPI+HlYaYLWFLa3/5nFTeso60hmYfrDbOuv9rttMtpGL1JKV1tHa6rUcjv/KmtimcGIqs4kYgZWlNACTriZ2osyBqDc/CSckyz7CBFT1LezG6nsSGTLiVQeF0NxvK2e4R/dLKpZARpnsxDPRqzp8RCj42NE7eldXgQKy68m531ZuceiTBT6oITlvhSAN119ToaA1xVUN8OtEvZXZsCkuwiG1BsGCd8Zqho1Zlb8/W/pvX952TMjDgkvHQrhKLc9BsJI03w8Tl7gM0BAWNQLBt4Dw3SfcPWH18HMsZBwk8Zlgs55yfcRDUzGRJwUXTd2P2FdQIH0wWzvxH6oU9v0gkCDnbrWP2rjnIbExEH997G+1xAF0OmjMvU3bWIDS3POMrNvPaUcZZhmBwqKY2Q91EHRvBY8zeaFOIX9W4OO06EyBCxpzfswYzII2EhnV/dh4tk8Nm1Kg/uBUToEbMvvFBoO1Ps1cqYnE0F/uA1ZMPHTPNJP5DO5qj9me8NiX2Dqqb4h+et1OzvTDrGRN9jb7RMQ+6kc+WcaM66jqitB4JEEqqq9U+JQ1yL4nxHdiuLjXaGshaWkV37DjqAUK/J+r8xlEs90jQkx7dSU74A9Sc4MtvWYQUy0Y43m+9NGdAa0mxFtwEi3KPl8QCU/FzCNI2yMF6LLuxpcHB7YEztGdoa3NkmjZ+Nze0reojH/v1noZ+Nv/gUMk0TueNffwGdSYHUK78ai+tkoyDQApI9ny1VHmH+NXMwjGuwUXX7LsrDYx0m+mn7zCF7UQs75BvMFbmk3dlLYtxXv9eYNIRszv8CDXdeDaWFcIrwirXhhP5+sVlnCP4cH3hW5ovtRpmU2wJU6r3GdfyabZR/3QF2E3+rcr3SchfJjEraU1hnYuxMbSat7m0BhuxfjR4Dnt/RlalNfvGXUzCH15H9TytdH935b3iNZXDB1FOXd7w7yXbIr67IhnBQQRXOJinVwqRKa1UaFQqsKdilZlsbBEUdCQqpU4Vn09N+gVuwp9wG1Tca5f64K15+cCcnSLpXvFWxZcZ3szK8iSyClb4kRxw0Jl+CTpZhdeCy9StHnfbDj69B+Ea+z4Ki0KPs2cIJJBs1rKiFZh7Bnsob0KV3qOrCm2eBCyDYfeveCccBUgYEVWx7J14y0Ie/W+R4aQ2EJR9aTc3SBgE3tzxoJX34Kj0NMbd83dCWYBSblQq7K0df5cvj8YDzYaeSpHK8cHZoCnc08k3Y/WXEdRHep4orf6Uv9FS2H/kIhhxP6SJb+uyYRlGFHY4vZpIYl/BCjvprT+yKLvnSe9cduZd7pH+GHhVA+a2/rb/FW+ou7nWOBdKshZSczovWYhc04rzqcfTdoasy2tv8FX+c8FBIfW8Wc71RFGk6EZXNSVEeLWJ/rH6RKrfon9dofCobHQDpV0F2vR2Dqh32pNPNUGzd8kE5wRGdewvo8t20YziOtbO2Ow1Uzg2lNmwV4MEDjkir5RLgaPOfMCKG9hMpoCd4evlqjILppNJmVVBdQ7Okj93A+8zIi7zBd7PczPFVY0RkNnW1IeIXZ0YtS1Dj8GKIrrEg/dnl6x1Rq333gZbCtp3CZJY39+ZGypJ6PV/dg9x04CdQY7YenNjylMTt1NqvGlLOBwXhpL94C2QOerNbnSrG/qOSUPGBjn29iyuNk5LbhygqNl9Cl5Ka2HF1MI3Hsy/oqjcUH2ZBWejlZ92GEnEg7tQN/jMMRb2Ti/rgNQbFaYf8BGHu3WjdRSm6gUb3LW3uI9jUxQ1nqivyjrBXbWTr+LEgHEX4g2yVbXSmopKv7r/AmGX4wBIcrGZJv8yFsYF4f7oVI9ggzpCxmIjsLqth5T5VkGFGlhNctyh+UjG+mtPMgpKjfmuKMVv0XgZY7VJER1HbGszT5HDbWaXEnmNH8L2qyvwFmCQaBLN1nI5PC1T+voqW0/uUbb8Sac+CBkPsxe7M8GgXoRREBnC6jq43F1XPh87nM6trPtKPfhhP64u9CUicM81IIntHGbYO9Tt+VSBCPPk+CLkV2zr4lMEqaPep59sVl4/ENCU23Z58A/ILuEWCwX68GgPtECZqU/lbRSA3ZKuMvV+FbdYFYGBlFeHHPlvZUaq4U4vSejkMuBifCI49CJHq5TddK1udUvvVE13hn4yKzolGaNVFVdMpqnOdReUxQnYN10gug4lWxl/O+rc/bdRjQLGeB7fL2fwto05k+8DW25D4NfR+mauhlXXMm3zrv8VzRmU+ULhbKCVb2EaU7uxGUrOVX8+Djh/Ba/urMw2ADnyycPhyvwSboY2F8y+XVf+jf5zpE8pB8ZubXU/G6+lYBFX/Tq8Yhr6CNnHHt4OEqgIOyxX29FBONeBaXE5Peu885Anc72zCr1EdlGlDEkiKor/kfFRIykT3vJIQDFpofqdW02LJYb5a19CCnuZyaES/ghMe8pAvYA3kApipbujbuXdYelYEI3UZzkZmtb1Eu2pqlVvs60seDY/xhv4LCx3AGc77K8AyB4xYbXdbB70DGFaABdpy9cGcvKkV9/Mji7J19uLcph8UtWVRd+XowZNOnNV1DIHsqtWNeIq3lIHubfh6msrxGeoMSVzuSJ7AmlsnUIe8xX/TWbZ8qj2twcnISKWBMyh4EY69f/QJPr+8Frz4EJ1/g+CeK8w5I2NKh8HNV+8VgNBe/8ujtAdTW1v2C0fX/xt5xRmIDOSntoHlenoStw06QVvkfsHkeWUrqOZ42sFQmyhCrllJy+jdUZxzm2KAjIVTyzISvy5WHWtXaXYwryvz2UXjvgWNxL2IWRbOMwsprOqljmYBoRcLE0LcAqAnNRE/8DzbqbWkaD/TPv8G3r1pKVwVJ+iwvYvrHGzvI3z0B6tWnz3aAph2zajeHBVKmrnip7uBi9o1+mU39/5OQAHYOSADIV/8AV2aCt8Y6JDeVMjKMG1cLjO98ivIhokHxqXDFszBWdfYcSvng/2Zdyp3hwZ20mtUg0OYehTQqhoiueV+HMIVbbmNTwXZClt/gs8bA6QAACF9JREFUohQMwj0UugYKnKq6BMTpLcXSsaTLC5kEUvgR2B0yaOVDuKA+1Z0jMBS3UXWtit6ANx7JOiqj3SX316n6vNV7pbxltViVPvopxgD8vQRgd8q5zBcz+JK+GCud8Dx8XCJTI3dxrDOBDevS8dS580R5zbtxTF7Z9zHmVT2o7xPx1O/4EwPx7JCnVr1YBzG/JnlttqjM47/Bm+r4cfuStGayhogBTJd5KJz0rJL1kit03Q067tUhfHI+DY1fAFWxz6IvtVD1TiIOSbdecYK8pDaWa8ZkdMun8H+hk/WmNLGR5fW/ZW1MjlHMHom/vkxlSswRCjUIg5+SIpSxo+f9MORnhKypk0RqpGn6glbRhm5DFT9EidKFPZdfa+R19qYfBQuw97QwR7mhs0/4vPzsD6D8FqIHv4/jfhvkhuQvsKTXj1nR3jfQ7p5xHRzMOHo5Jm45hqeh9uV+T4bek0UTz7M+v5qZ2fWsv7YaU6b5ybXM1lTH6HNr8RODXu3mXMLkxv5M77yBbb0e5plsZW6Vq1ijkMRZU7fTtMgJGyv2tpMpzL+QTeWZRJbffwYvBArCVtILI3/JfLhSAy/FG9ATvGFomI0QAuNE0fY34IwUzHvye8GIvLlDixwBpEFt69gTtPY8iEEIx6oaV14mPB1nT5Bfr/s/3wG/EL0+/CR5Al/P3ZrtkP9T8j69hdVJh5mbdJGl7a+yIEEaI2844+wyOK0BlPLvG7KC2kHP4Di/sSvCPqG+cxg5/5SWfKo5721LKLm4/rJxlDwL9rDxGvDJ8lQFI8mapPe6lDMyEnu26zT+/e7C/bCMDK5e3blt2J8pFcB7YZFzAZh5Zd9DmIb7TDmULU/AVQKaM/LQn4tSH1Tfug1ll8B/VZLcixikHYy9TuG+L+KZEXztv5cQls5mykN7XcUX1J6nZuDl4DYUJ0vDTImBZbEcxg8UBj6h9pmJOUxVvsFsxaC5LnUqoV2y/WAwMjKyNH59xmN9a+x5N1syv8rsQ30C2wz7NuapLAPPdeNhoK51vy4eAs/8pF3BpOznKBvwDFvy/4IXeJGSD4c05r3uwrpkNlf8jUtqtP4E5kH/9dazWpZTlC5RR504QRijdYkTmJag0FT9Sb1G6qOqkKycT9FVzBD785OLDb0qccjgnM8dn/aDrfrWQJUik+p9GOfTskZ0sHnCSZaOPcvObnvYfMtJzmcdouTCOo6lfKwLBWZu0/7ZzKn6FllNHxM18y6XV5K+YQcyGTKSVHYmRLDAhGworiy+8Gc48gwYUXveCvLGuowtKSXEHRsXprfsPdc1ZTD+1EDWR/cQhGYlEpUyLZ22V4O6Q3GnN8A4XA1iBfs6onhvPpdlNKpwljyxF09f2kBUDaVG9WqKkEPnGP36YLwwyItBfM/q6AGm/b0v8z4vIf/8ejZXfxMOqDPvzWX9pxnB0G5PbMLKUCj0fLpJZVW/oDJOM7N7PVENRll7N/fU1eNdYUmEtXk1EnwD9npT9oq3OkRRmxDoBS8wTJffCQVzoPdv5oNsZb+9VLrOOxYtFXB+ovcySPyAVEcT8y6uouTEk0TfH443IWHHE7R6EJN1nRJh+W3ywi06xGSp07n3ZDiv1+FHkmfUq90RNcwLf/TV0127CMzJ8/OuQ7Mu/FMGVnEfaXFdmu9NxVNkDiU85WOvjwaU93RzvI6/zIMfP0KY37cn+fq7xHrerjKvAv8W4VAZQbZv0LUuO1uGpLZ5UY+ZjQ11YKQNszQrJdKRTalTCMks0d5AOa3I5R5r6UGjysnSIZ1Z2pIVABoDgA1TOZd1I14TwJ8ihAtff52w3sL9csKvp5hD/0dpTLs6ML1agVpcXQFrhv+Lxn7fZWLyYwTGYErue3IfoLRiErMOTWPGX3PhpTEg+yJvIuXD5N7UjNlD3ghhq1nqlI7PmDmwnq1pJyhq+xyzxrCddkJ3AovJ0/heIXB0WwUC4TqFQMPiY8xN+SaNo/4EXzyAjXut9HFmUh3bL+n6ahnbXg2k+qwqGZO2iBVjj2BHhYE/HdHw1hAOW340a+DTpE/36+rcXqF9DrfMlv+r21nc1l3tyWTFyeqH6ppjOhp0yKQMytMSG8J4eFzmNahNSvxOOf1fZNX8ngBCNvwDAtdTcjBukxxHzHmHnlJkAV3Z2J1MapGsblXbNdwo/IgkXZoEumjfgKdlrB5RgXP//6A862vUjlqrGDQu0H4rrDPgVggxe4o0NxmUQYofEk1e0nrwOXhHCi7kQwYTKJWUJSCdQMUoaHSzhyjP+S4IfMqGrcGeJsSzI9Rr2QCflF5+Ntvs4bUJ8DZ4VV+ozx0bqgHzctSNOn90SaCtxzoTg1Eg6oOUJKejhtXNz7M6pYa5Cjdm9awLIDE3epGGrEpmRI6TVffWZcHtV5t1T5jG+khacPAV8FTRMFnOlVK+FLVrcgojS1WfBhDH8aaEvfX5H1ICK4I/fypgcjllOv/ZSxxX7NbarvdX61Asvi9hIKGOHvpsapes1/E6Plegu2YeKLyoHCF67T6Ybqus2hH/e3lc3q2DcWA55YlFzKwogl2FFH+QR855MYPkPBmXbOyITksfHDYHQKjUfUL7WGJ2COUMKp7qjQ37FVvGVRDiZRmAt6La0EtolzoK/JRlr7sww3qjPQUzFANjabPQzI9efzAXe/aj5WpPog7355Be/ZeQGeRtNoGnjNNkoJqFmFH7LF5nEuv/HZYwDk83BtAaJwH0mYbb5wz56pTTGkcJWeU5ZLtDDGRnigzndTEby8xxuxfyvHqI+kVSdMt6D6Bq/EOwzilNHvDvwEJsXNPq/oKftHR2vEzGVZs0GDQWDPkpVcOfpyY+B28s67Zh4NT0ZnT7/wAgGJQAAAOLSURBVK+l8wutMYzj+OecHTvaxmbYdhjbcjB/LlzZXJByIdLMBTdIinAxKaLlitiNtCR/ihshMUXRRJOEMkkutnKxnexoM5qjzdmyf+b7fbg4vb29532e3/t7ft/fn+/zPs+7RGH6gZxRAr9SPUYElHX4vvOTleqMgI8QIKV2Envwkt8G2dnh7yUs/qI+1ARRAmAbx6W332nGFhwBmRJ6nJDhCLD3pndj2dYOv2B7/xlMiFtuutVNkX4uf2aBU/nGj/O4Na2D5T0nCHgwFpzxqW3zS9mqs1AmZyr/Eb5mXFiL3+mJx0+ysryNQyOlFMi53J6hGaC6d6S3p4h65xEbZgCp6ycB1Yyht6kyY7riXSVd2Wk0LRvgXk47exWpthZneRt9hl+ldcden07tNkjUwlcJrTTHUTZkEjIo7/fXElul9L08eL0rGmTXtmbBTQB67lJ3ycBboeY+tOrpNRD0amQHdEU4DOy5jdxg9Bddbgiko7rWlubh+F1sqCbAgqdNPcUG67fP7E0bxl9xdfgqOy8naLwzlwIv3bVjubnvH7heSGxxajhzUQ2K+0wrOssx0iHDE3gC6NUdSzdCr0BvWRzJ6lW4uY72IBQVgr8Y68GXc4rJAM6+0U1q33It778EE2LPvRTYAzuia3n/f8Ipo32ELGFQ6eagLFsePuw/kC8F1KkfL02tOIYXftjJuU0shzdUGZfQ83YS3w2rk+pGRnDtESAV2phyPzfRGOmkv7he41BK/MdiHUtoX3oXrx/IKuruGi7jSVxjqGjcQlXgFnpU726YkoPUTAOeGpslA/updl9DuwJ6WzM8PqVzy58v644V0TAh+aWzQEK6vHx5GppPk+y7gKcQnVFsogdPx51KPmNz7m7CRrSR9ZRFJ0B+CbWdTUWVpQ2pA3FUzr7mSDansNa1nOpMdcceKbBOKLR84qxMhjrImFtyRCUnj2PVHzHPs3YyRc2vhaQjhTyPVbNw9BNlmYckU0dJZsQFeOYhIo9WuV8KHAzgdXvFI53h3FnR0UwzB4ZuM1tAwuXQujeQk09r5jjetRjpPcj/QTr5BgcHSnF2nc5dhNsKGJHPw+At2UGXZCnIvoe+6zjA5UamAsHMfN2v6oRqHaV+l7QsUtYpbiZT1cTFWC22bxJ69jz9aWZNKM0dUKncQv1IBS3l5zjMGrWXpYA/OFP2LkPFKr0vTlZQ0VHFX5rwi8LDFNpHAAAAAElFTkSuQmCC"/>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cxnSp>
        <p:nvCxnSpPr>
          <p:cNvPr id="18" name="Conector recto 17"/>
          <p:cNvCxnSpPr/>
          <p:nvPr/>
        </p:nvCxnSpPr>
        <p:spPr>
          <a:xfrm>
            <a:off x="10301794" y="2110149"/>
            <a:ext cx="1986012" cy="1963557"/>
          </a:xfrm>
          <a:prstGeom prst="line">
            <a:avLst/>
          </a:prstGeom>
          <a:noFill/>
          <a:ln w="6985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20" name="CuadroTexto 19"/>
          <p:cNvSpPr txBox="1"/>
          <p:nvPr/>
        </p:nvSpPr>
        <p:spPr>
          <a:xfrm rot="2847239">
            <a:off x="11092001" y="5922260"/>
            <a:ext cx="188374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Our</a:t>
            </a:r>
            <a:r>
              <a:rPr kumimoji="0" lang="es-ES" sz="2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universe</a:t>
            </a:r>
            <a:endParaRPr kumimoji="0" lang="es-ES" sz="2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cxnSp>
        <p:nvCxnSpPr>
          <p:cNvPr id="21" name="Conector recto 20"/>
          <p:cNvCxnSpPr/>
          <p:nvPr/>
        </p:nvCxnSpPr>
        <p:spPr>
          <a:xfrm>
            <a:off x="10301794" y="5807388"/>
            <a:ext cx="1986012" cy="1963557"/>
          </a:xfrm>
          <a:prstGeom prst="line">
            <a:avLst/>
          </a:prstGeom>
          <a:noFill/>
          <a:ln w="69850" cap="flat">
            <a:solidFill>
              <a:schemeClr val="tx1"/>
            </a:solidFill>
            <a:prstDash val="solid"/>
            <a:miter lim="400000"/>
          </a:ln>
          <a:effectLst/>
          <a:sp3d/>
        </p:spPr>
        <p:style>
          <a:lnRef idx="0">
            <a:scrgbClr r="0" g="0" b="0"/>
          </a:lnRef>
          <a:fillRef idx="0">
            <a:scrgbClr r="0" g="0" b="0"/>
          </a:fillRef>
          <a:effectRef idx="0">
            <a:scrgbClr r="0" g="0" b="0"/>
          </a:effectRef>
          <a:fontRef idx="none"/>
        </p:style>
      </p:cxnSp>
      <p:sp>
        <p:nvSpPr>
          <p:cNvPr id="22" name="CuadroTexto 21"/>
          <p:cNvSpPr txBox="1"/>
          <p:nvPr/>
        </p:nvSpPr>
        <p:spPr>
          <a:xfrm>
            <a:off x="9061003" y="7093515"/>
            <a:ext cx="1830630" cy="1764586"/>
          </a:xfrm>
          <a:prstGeom prst="rect">
            <a:avLst/>
          </a:prstGeom>
          <a:solidFill>
            <a:srgbClr val="FFFFFF">
              <a:alpha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b</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0.05</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c</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l-GR"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a:t>
            </a:r>
            <a:endParaRPr kumimoji="0" lang="es-ES" sz="3600" b="1" i="0" u="none" strike="noStrike" cap="none" spc="0" normalizeH="0" baseline="-25000" dirty="0">
              <a:ln>
                <a:noFill/>
              </a:ln>
              <a:solidFill>
                <a:srgbClr val="000000"/>
              </a:solidFill>
              <a:effectLst/>
              <a:uFillTx/>
              <a:sym typeface="Helvetica Neue"/>
            </a:endParaRPr>
          </a:p>
        </p:txBody>
      </p:sp>
      <p:sp>
        <p:nvSpPr>
          <p:cNvPr id="17" name="AutoShape 8" descr="data:image/png;base64,iVBORw0KGgoAAAANSUhEUgAAAQAAAAEACAYAAABccqhmAAAQAElEQVR4AUz9CZil13Weh77/eMaaq7qrRzSAbkwNEgAnkCLAURJFURI1yzbtRHYsy1FiO4mdmydPcm/im1w7ceyb6ziPY8eDJNuUbNISJZEUKUqEOIAkAJIAiXnoBrqrp+quueqM/3i/72+0rELt3v+wh7XXXt+31t77nEL49I0Ldb3+jbp+9f+o63P/V12v/W493Xq1Pth8rb648Xr9qfWr9R9dv1R/7fpa87y+8UzdpOtP1fXm8zevr36lri/8Zl2/8P+q6298qK6/fGddfz6p6y/O1fXX313Xz/xSXb/+63V95Q/r+uK/r+vLv9/009TxcyfXfeLH6voPluv6C926qfs5brbj9r77i3X94v9U1y//Lzdz33/nEzfv1eaB5G3k8jjc1pvjuLZxvq4tq+t96yN1/Ucnb7b9SbX9z5T+ntLfVfr7b6Z/qPx/fzP9n8pd5l8q/zUl1/nDI3X9+KN1/b1fqWv3f2u8fu7kMVver7ylrv/4nroZj/u1Dp7/b2/Kaxlf+Qc39W2dWP83pNdb+fUn6rrM62Ge1f/y2qD+xQvT+hcub9d/49p6/b9dH9afu3y5Hh98ry6v/bb0+Q/r4oW/U9dP/1d1/dTPSLYH6/rLx+v69+bq6jfSuv7X7br+bP/mPDz3t+ri0q/X2fXv1tP11+vxjW/V9Ru/XleXvliPr323LtZ1f+HfyRb+YV2//i/q+orm6Y1/Uxcv/726+pb0/7VH6uoPDtXVF3t19cmgrv8P6vLvRnVt/f1TXf/WbD38/aW6/NJCXf+h5vFzh+r697p19lvU49+kLj7Tk05OS85H6vqZ/6yuX/hV2c+X6+vr36mf2N2p/63G9a+uXa5/6vxm/dZrhca9Vb969eV6+PL/qfJ/o66f/k/r8TN/oc6f/St19V2l7/+s5kDz8OLfq+vzn6xHV75QH+w+U29tXaw3r12shxtv1OWNc3W58Y26vPo7df2a+nvuf63r7//1un7ur9bZ8/9lXcuOyif+TF194wfr+qt31fkfzdSTLx2u62/IVp7/b+r61X+tsv99XX3/z9f59z9RZ9/+i6qj+q/8nXpw4Z/WB3tP1K9vXKy/emmr/i/X1+q7Ll2pF16r69sv1vWHL27V/92l3frJK+v1V69fqH/z4lr9Wze26k9d2ar/5+tX6v9982L9d65frf+XG9frv3t1vf7v1q7Vv3hpo3547aCeP1/UvFLXPKn0xLR+h64/cnlc/9iVG/V738jqd762V//D7cv1y9t6sflqvb37Wv07G1fqf3hhp/7Ftd36gauT+n7Jcej1ul5Uev/rB/U/v3ap/q70+/mLm/U/ubZZ//+2XqvDM2EOo3MQJhDPQ7qMf9Kg5qTefTQeshiU9IOKtBxCvgnFHpQjqHKIumynx6FzJ7SOQHYVhufhqt69onKvPQE3PgN7j8PBd2Fy8Wa9SvV9PXju5rux6vi+Vr2wS9NHIJks159O8Rx0T8PCB2HmbdC+Tekk/XKHRja3azk0jnNlwsU6hqYdtWl5p9ckn+SaAjeUNBwkSpP8TM2wreel0kTJZd5QfkVpoOT6lvGWHopdyNTmlpJ10j55U76Zt8PSj8Ghn1L+MUikV/fv5PH4Ppa+1dYgPsS5YI5nwmNshzNsRyo7XKcdxfzgUou1MOe79RxPT1Kuj8dM8orNQZuy1tiLWQIyinBILd3U6VugfT/0NBdzXYoZDSKNpPMEJvsE4yvE+WXi6ipxuQXDHarxtwknnyfYe4x65zuU20+Sbf4h2Y3PwpVPke9/lTzUvAVSVBBRJSH1knShoZb3agy361oih/2CVjwlLKSogx3KXSlyvyLZCIikx3B3AllOWSVMoiFF8irsbTCfXeDhbJs0aPM74w5fSxd4mZpDup/vat5aIQQZhAHt1jHi9kMEsx+lmP8FijN/menxn2Zj/mE2klNsFn328pr9OmM3HJEFY+oqkkwVdblLrXvSwxDfpuZWIFTT4YSg3odiTDwpiAY7FHsvws5jMPhDGH4DNr9FceNrROMnYfyMnr1Br5rQ371GmsNGPUOv6PGDYcIj7X2ORANOlREf7I4509nkrfGI03HM6+WU14KQoJpRWxHB/gyXh22eqPt8I1nkxWCRYd5joQg4XNWwkHF8tWZxBirVvZ6lXJU9l9Usg+0O12TjU5XtTmA2lzrDmtepeGU05cVJyY2xxi3VZUHKS60O32oFXA4KOiUcy7qE/ekFkBFi4y2HUkiXtSomqwOQkfeLGzwUDlgKKm6ShAAYJs11FvUY1CHbSlksQzBw06MwQZIoqWmuKd/bhH2Bf8/KE9DHIpxsAwoBcfTym+9EFL6PuhCrDwOpdYQGOG7b7wyejsDfvQf6b5VyPsSg/w62o0V1ol+PwXWTFdajVS7K0NaU1oNZvdSv33XvVF1Za1/3ynA+0PVU6ZbcvtdwkdFyXc+bMbyZyy64IFm3/oCG0Daf1lhH0ofeW3bLN/cILL8J/kM/r/4kq8ejIiZMrCcTl+XR80wQXhXJWsfWp9O5ac4L0tvROOLXV9u8vxNySACYT6dEMwk7UULc70EVqtURQVwQdE4Q9B6i7t1F3T8MvRkqjy/R3NQd6kwDG68RjF4lHL0iQ9dgBpeI9r9DuvmHhJtfFQlonibPEk2fIx29pDnaJ1UXodqrO3cT9N9H2PkQ1eKPUK9+iOnR25muHIMZgam1JDk0d7IfspIiL6SbCexDMoagCkC2EuU56d7rxOqT639AvmMH8VlWO2PGRRthhfflB/xc94Dl7W/T2nuFeiobijWY/lsY9d7B6yLYp2fezWfHx/j8aJ7Hpz1eKlNuVG11pxSn7CQRpfQUlQLSRGSUX6UQkdSpZG1LV6ntIhAxHFBPNNn7Yv+dnHg7p968JAL8Dvm134PNZwg2Lur5JcLhazD8PuXBqzT2a+x0c1rtA06JdN4ve3s4qHl7fMAvtAo+UF9mdvgM88NXOBHnXFD576nMJYHvgmT9XrctJx/zuID9lWnKU6NQZFKx2i94aPGAh9X2g9GImXKTuWDEbFKhYbHUKqlmp9LpHNfiNpeTkMsC9wvdhNdoy0m0RAMRsQKJKJaooYYxjrk4qRnIhk61p3yozAgbljO4yhEI0OjndJhjj48Bl0nxeudooLnXe/8aYC+UqcAfcaBJbQjD9bsC2IoAKvvjkEp2lXIle0kNvlGa+8tvtkupfidr4ORrA2NW3tO5y/vZm8RE716Q5zSg14I5vlwv86vZLF8uujQkkArRQdKUeaFK+YIY+ZmyxWtSeEMY8wLm4kdg8UNwUgC9bQ4sp2WUGGj+KSVrS8n3yrDsvjYRSGQu6+HLSt/dg+fFDPqVFsFtuG+TgCKU7d6D2KN/Ob6HteSk3kt2E5qqNr8up6jJzJxS0y93OJmvcbK8hnXd17OOPOno4BrH4pD/71zJT0YZdyWQxgljebXAeiw2qPMtGYKMPBDQ03mCNFbtKeW0JAwkWDiDOEYGsUXtCEbGyM63CK5/DUb/Hq5/ES59HW58hXryInVUEIUCSS0y792H4kSq9CzV3KNw5BeoDv1lytX/gmD1v6U/+0O05n8U5j4KMx8SQbwTugoJRD7RbEgtFXNIsh0J4NAsZb9Nxg71QOSz8R2q6bfoDQSq69/jgWqTs8Lk3b0hv5Tc4B37XyK49i+Idr5CkF2HaI6xbOCV+DDPCdgvyUMulAULVcaSdLOY1CRhzZSQ6yKbV7OcUNFSPVb0MvyebOwCVZCTRW3KMCEMAxBYSgGhGEuPBwPYLRBCSMYhqcBS7O/C1r6eJ0QHLdiXQYwPqFQHDStP5ukmE06nW9yf7HMqKjkuI7pD8tyWDIhGO2Q7rzHdf4W27sso4rUs4quTiD+O+rxQTdhRxBIWCaomeeCUxvGx5IBfrq/yt4IDfiGCu8KM+0N4hIr3V9u8M9oibQ3YrUqeDgqeFNBfFXm8sZ+wt9eSvlqgqW/N1xzVmBczGJcdqqrNPcWUt5dXWaxelKYMPIffNiaH4INnYfjyzWRPnW/o+iUYPKfBPwFDXcdzZLKomcBuUvOuvC+1EySQymvbCy7q+rjGYxKwEeiSSBKpLga1+3SqhC4/8zunRCD2vZNJwKBJVjDwm/Y1ce7b5PNimTKoQ6WAi/Y6JiyThuo+JU/i907fK1s0IJyXAS+JAI79igz5F+HoL4FJYEHC5UrCdAN4iSnNgPNEz50GyjeVbihJPUgdvKHridJUye+nYgMTWyGj0SNHH9t11Mi2npxoIhYkGyZKlfM41iV3GsiSrP996deRxebnWB0/z+nxc8zsfotg7zwzUcjPHF7grAz/kIx6oQw0H3Kr03XKyWWF8WKmqeZqOqCeDjXbe0Qy6liXTA+gXqOu3qAWyTB8XnW/AtsKcbc1qHV5vHUVGWTUYYeo/Rbqrki4f5K61yeK9CyYpeoehfl7OD9zL890z3K++yD1vMC/8pOw9OMgMqj676QSsdFaJO7MMFnqUh7pSt9i2v7tBNFRaulEyAeZTynA0j2liOUY3ckuH472+cXOkB8Pz8PVT5NPREzVBQiGlEHCTrTAparFgYDfEnAMgsVkxO3hkLuDCfcJEG8JY94VdXlX3SYev0R58EXqgy8QTN4gKSoC1a1LTVoVQSg5NR91GFCin1BJyxjSAGLoeO4VRlfDMdVE+sn0XkuIZN6Efg9JNc/suOZOzcnJVkTVGpEEmpeq5tu2R0UZnWRBpN0hDkNmg4QD9fuSOnulaLGneQyDQKZW06prloOpoocpP8YePzm+xM+Mv8VPdnf4kZkWP6i5/xmJ/FfSnD/fCnm4mGWmHLMtPbxatjivZcQlWkwUFc4GNYfjjGNhwbCVcyOFSHg5XKlOO5aMV2HzCZn5UIA24GWQDTBtiAb+gULBA4W3u4/LWJ6EXU3EnnKv5UUai0HJYlCxqg5O52s0dW3cnnyD2MA1CcxJYb42Kfh52IUwAYW+SBn4vn0bjXdvycD8zIpzHZNJX+Gz1/t9rW1dT/KdtKeIMh6Jx7wrnvBh5Q/VQqZDVkcs6jIjoG/5JKevTRAvBis8mZ7lC+FpvtB6Nxz9RVj9BBxWBYlFS3miVCm1lfxsWbmeFeKpa8L3DTmic8ovXNJzDZtN5cIX287FIm8S6GJxnYeiKQ9HE24LCwaSpxm3xxipYY0xrTMsYxM9qTp61ujRc2H9uy0T8OgCweAKnSjm7tk57o12OBlLkHoH8j1ClQmm52H8Kkw3CfKEkIRAIWc5GcFAk70v1lLYXe1epDIBZOegHmH+LYuUMga6MWFvlaB9F0HvJMx2KFH9upDxlBpBykBGdE76+VY54Fv1gFfjk+z1T1PO3UXeux3ad6oNgWP2AZjTHs3sewmW3g+HFCEs/STh7EfEge8lX3kf+epHSGYeZNB9K9XyWdnFiA8U1/iP916ms/4l6v2vy/ur/4k6LDLCakgdBexJnnEYS119xiKDtE5YCmJm9b5VRz7SOwAAEABJREFUXiWt3qCTP6vI4psku58j2tM6fiD95Nekq13ibFtpD0QEKFIIwhmS9gr0UZQjPSxAPVOL8GLoLFGn6BoikVlw9G647YeoDn+Ey+13cyE5wfUsoRQBXKsDnpwmvJLNMqoW2FfF76bygHMPEnTvZ33cVWgekiiiCxJYLNRmq81qL+KBzpgPxLv8RDLgI/E+d3JV8r0k8v8C/eEzPJiv845kj/vTK7yjfoZ786d5v/ZyHpRshzTXdTXDXtRi1FKbiqJO9OCBcMqcMNAfF3IKE8ZpRpUWzKt8UtdMoh3ZiS1ABnTTEqRs39tA4zmaH9/b+5sMbJAjKXLvCfrTCyxWB6RTCWqDFTCx93UeanRuw7mBOyuwOfwOZfjpMvwJ+FXuVj+JnlsrruO6vnbdlZ8Ce22FfvjZm172ZHYeg/7D5XlO7suTyWs2y4hGaDA5fCI94OeUfH0kLBSjBNjjnqsSvGw4V0se92+iOqaKR5RmlCRWQwZSpu5QRS7vwwtysM9eh3PbcEn314Q/rqnEBSXnese+Lqyv65/i5N4fcHL0NCenL2NvjvdBMjXiZL1mm5hImwjAY+t6f0NLqO49NBGPSdA6k4yDbAIHF4nCmN7sMVr1FfJcoK62CMsJUTGWlYoE2aZOZRXtVegcJohCqok8vF5FlwuSa0O1M6AOJXP3Nhn8kPLwhPpYSLnYo45DrYmHVMWEqoyYTqWjKiXPRgLPPr3xgPkopQjb7NLixTLmatRikqQEcYdoRpHOoffAkZ8mO/6LdFb/U8LDf4uDw/8Vm0d+kdGRP0d09FdoH/tbJCf/K1j9OO3k3UT1SQj6us7Jy5eZ7D1DXg0JMwmaBZAP5MF3mC+mwmkFUcU+Ic/XEetBRCmip9ykzF7S/sbj2jf4HPNXfxNEJMGNKwISzbhp9j+ehfGLMHkJiisQhgSdUwQzd1IuzEsPi9SLd1LPP0jVv5/gxNuJTz8Md/409R2/xOahP8fXk7fz+XqZT8ez/LEk+oO6xW9qXf+p0Sx/lM3wkkglL2Z4oujxQnySF9I7+Nq0x+tVRE+y3tuquSvIuCMf8bEw579W5PC/9gb89/09Plat0d95Wlz+BORXmAwv0JddtaodCqX64HXYfRpGr9HvFKSiZoqSuemIe8a7vKUec6KVsZRkvKMsuSMueGt7xA9znfcUN5gNplTaI2nXiTRoQE3WpAwl6YhbXldG1wDVeSJwOg9TGpDbwMfnJNymFCgmvQX88k0CqXKI52nq9+QNDGS3YYNuy9s7+dptVqpT7Kr/i6oj0nnT4Ju6LiOyaDYYDRD349zJ1yKiZg9jfJ7Gc7r/N9s8G2Z8PBnw4WCTh/NXcZTyUHUFe+QH5ZlNDN54w2DznoOcF7JBJILVgIYlty0l607D0YaqlA9XB2iXFrTkoqj0TirgsnKXV7mm3hUR0sZnYP03aORzWG+PbqJU0UaHzk2WSk0EYLk7Av+8limWx0nRTzb3Hhy5rFUxg7zg4ECxetiBhUfl6UUK1Q0RQKC56ENVU8b7VK0S0kWq8DbCdIYwjwlEWsG1gGAjFUAgCBeh827ihR8nXflzJEv/MXH3Y3pxBIot1VG7Gk9rVoqZXWKajqi5QlDe4JQMeKFICMYtNgTOoZRRZCqsUBSBgfQMG933cKH3Eb6kPYT/I3or/3lxG3+haPPLZcLfLlf5Ne7hc9HdfC95F+uKFL7ZnWM7lheuD1HELdqtZcL+XbBYk81VjMMhTPfoTTOOy6hXwoJuPGW2TlkuQ2Zk/Bxco9p+iWzvO7D9NZq9jetXqLcj6r021cGUcvgqxehZ8vFzSs9Qcg2hAOKjRJ17Fb2cJZp9C+HcO4jm3s90Uc7rDunljp9nLOBfnf3zfLd+hN8fzPC70yEv5Ps8mXf5jeII/6Y6xFMC1ffjMd9gylOTlLU84inp6ithn68FbdYUxbVlu6f0fjHd5Uw44j31Ho9kV3kge5nV7GlFe4q095+mNXkNypogiQjjFtNqhiy6Q0T1Nm3CPsC0fw/pYCDCnrLfryVzzp3tCQ8GOaergmOKnO5Kct4bw8+0S36hP+J98S63ZUOicU6VlYSM99SJQGgDRD/piv7RbywAJwK+k7338sdojt0MykhewaQh48X3rqtB4UjCz/JNSGVI9vwzb6PxZi7TOopGQ/OT6trg843Lm4hcN0xulg+UmyjUbirT8/HYeutu1jv3s57eoUmTDJXkdjkDpyvw9O4B96M2V+t90kLEsv8EGIA7AqWWMavZ6zwabPFwdVmh1fchkwFYDk06M6oYKglXDJSPlPy7APcokjuh0Gqu5QcQB1JbdZMMpgIXa3rutKdcw2dTN+qvIYCDp8GnHR6j+7PMVYZ1txYu432CgQzknK6/UMzz9XKWF8Oj+N6bmAeEeLm1Lm93PZvCngwjmSO+4y/L2ztqeA8jhZi7M8eJ2ncRjbry3CPCfo9ShkFXhBBKrqKWHDGFsJRVEjrtwPxH4eRHqE/9OBz+cerZdxFEmrt4lZ2Ft0D/Dor4DMn8/UQC2rR6lUP1DjN1xcU2nE/6rGUdxtpcijVlZRBwpbLnW+TfTRJ+I1rmXwoInxx0+eLuIv9+p8tvFS0+HS7wz8dH+PJohX8RxfxefoS/Xx7j9yY9esmDsPwBTeUHqBZ+jjh9J50Z7UmceICnU/gOHaaKdd8TZ3ws2uLuWOMr9EJyJQxo7WpPRMeZ6HE9nSdYLwkuTAjXJjqO3CAevEGcicyCmijUWINYypGCFh6kPv4fMV35JVj8s5Tz76Mz/yjTzg/gY+cyvZvvjuHXy4pPBR1eKZe4orFfKGd4dtphfTPUUWHC8HyHN14P+FzS5UIdMmhlVNWAFiGns5ij9YSjQclx5ri/jkllD+NYRleN6ezL6PaepZg+Ra45GslptYaXqaOKrbjPa0XAC+kKG8kZMul5PVnhehBRTWs6eZvlOOZsOuSt0YC5pKBbHfDu9pQPhrssut09EeO+lkQ7f0SYPS2JOnNgD30LRFIFNlSD+UCGa0DJE+EJMJgNFpNCU+4q2PtOlZdDfGzYhOGFUGCScNLgMKidO7m9sAsGr8vZa7st3zftSAEu11akoH4G8SHWqgQDwenJso13+JtNNcs1K8OYe7fGoL0CKcNNOWVRD0QeOBoxwRiAlnXvCZrjOxOYNz2du4LLJ75QypVaSlINM8qXlY7B2VV4QETwwGE4vQjd9CYJXDuAl+WYuaJyGrr+Fbj1r0lkW2H6hvZPTELWp6Mn52GKIxvRAD6l8JiuVbHMN2S9jrmoMTf3MqAjMpbVsGAxqHDUklUhrGsSW6tU9/99OPJDdJd/iPnZR6F9gipdJA7bFOPrRJlIsXeM6khCLdlpBYocICoCCCYiiENkrfvZbT/M1tzDZIc+zPToj1IvPsJC+6zaUt34JEF5CsK7aMVa74eLBLRhCvYiu4RcimMuJG1eS1JeDnWtEtsijGQ8R7eepQ4jFQ6Jpy3aBz2uCMB/JD76V9OKx/ZC/ngS8Z1JwDN1wIudOeruWTj0QcL59xDOfgC672MS3Esogjwlprm3VXI03GZOQE6LNyTbDiSarLYmq3WUMFnSM6iLXdgNYKNNfhCIqCryJJQ8K8TBaabRHHl8GHr3wOI72Tr0Ll5aeDfP9t7Gk+2HeD15K+eTu7kQHuV8MMflus16GbNRRFyXDl+LEr5fV6zvayZvFCDyD7Yq4usBw/WKC6M5xtkSJ+sej7Rz3tPZ51T7gJl4SC8aMa9nc62cTlSBiSyZEERKmYxnf4t2pnGN10AnN53sdZJgwHVFGc9qafF01eONaca87OKwyGN+MuJByfThtOI98YT31PC2pMUd+YCZAy0b9p5XFPQc5eAFGL9ONbmqmUM/jfFLcfbKJoKoCwZmqNxgbB1hPZRCbwHNRDD7bkhXINuAAxHF7uNStJJBdqu+66r5m4QizZgkij3VuQajczfzWmhzX5VyA9X7DCaDW89V36D/3bzP18sOvvauvvNB+wy0T7KmtfwgPoQ9Kpp8VSFFo3eb7s/ymHh873adTDZTyeFkmT2OUDVl1zjJlkh0f+t3URcKMk6dhtNHhLkFmGtpXiT29gSuab62NVc2gKaewEGpOhou6oarunAU4r0KRwb7320ilK06Yk3A95hUmoc0+Y9GYwx4bxA6NWPROBazy/SFuuY+FDttP0uULFAe/zjrSx/gxsx7KVp3EXbOKBI4TR5o/uJFqoUFpsf7WpMLEIs7RCKuQKFlnRWE7YwRHZ6Xfr+Wz/Ct6jhfC+/mq8ExrijEf77q83KwyBqr1O1T5O0jbNBiP444iAs6dY3sneeLDt+eLvKt8RJPTtrYUw3qkvX8gFDktRDKwJMxx9s1J9MQScYwrAW0eV4Mejwfz3Mp7HA9SLgaznCdO3ih9w6Gh38Ijv0E1cpH2EvvpZYNnJCxn8ou0t7+Fq3974M2ySivU8YdynQe2mLq1imEE6tUg5Yt2B6SgGB2iXjxYcLFH4GFD5HMv0u5iHP2B9hN7uGJYpnfGaX8xjTkd4uEf5HN8O8U4n+hCHiSjPPhhN14Kj3AtAWXZHtrIoPdYU24X8KkJqpCWnmLYhRxMQzxSdSlvKBXDrgvyDSyFmnQYiA7nJRj8nwoMA5hcINyfIkq3yTKRiQT6W7/Egi4wfbXWBg8xR31JWbVxjQUkYk4DoKAkyLdsx24v13yA3HOA9EOZ9MN3t0Z80B7gyP1K5JLx6DZq4TVFSLksaSSMFogVJwFBqY69bXDUYOKtjywIwMpqdksAwaa+O3egwykLLyZF2oaDVafIniNa+9a7IKfm1FNJhokmlQMQl/7vcHmUNje19fauWaYw75AYjlMKAao+rQ82/KC61WEQeJ0KxL4uozuGRnolt7bi56LhEyRFaWiiKbta5p8tRsLLJbF43Eez9987r68l+G+CvVtwGtIQpnIRJ1rPvUvqDriR07qTo4JOQvc1SIsdlQ0AkWFDQlYtypFQwLqurmf6omvB8p31c/207D1OdBG4cPyXt6TuC/M8EalPfxqMMb7FQ9FU5xMBg2JjrRpZV1PNS6PsZSAuy8JYCnJwhm+FN3Gq8Fhxr3TFMuP0Fn+mIz7iML6Own698HMYe3IS1jJHXYPEah8QIf9ouD16YhnRjnfGZVcFCG9kST8sULIb47g6xrM98M2V9p9psq3coEgKLgRVeyk8HwY8eWyx2fHi3zuYJ4/GKd8X558PQm4Ya8mJlwuC1bCEk0Xlzo1l0spZFiBhrK1ASOx6CjTM+1jjKYB387afEbg+9X9OR7LlnklmOea+inVxiGR1mx8g2j6Isib1cML1FqLB2WkecioQ1l3epKqp2XmrHR+TOnOqTYda9pLZ0UCP8N4/ie4vPBOrsjTf6f/Nv44vo/PFKv8njbxvpov8Vg1x9do83uyMTue72cRV8qQrAi13xCymEfM5FDtq+196TSPCdME+kETaY0P6fkMXMrL1RkAABAASURBVE/32Ity0qBLWnXYUhsvqu4bWjpMijk26jlGoYQMWlDsU0/kGPfWYE/GYv1Es2RpmyzKoDygI5X1NB/tqmaGjCVFH70i4/a64J3xkGPlZdU9pxOUc3SKV0lGOhk6kJ7GipJK7RcAWVVSV2pI4wux4RuM+Sb+mK53pbMgBQNYu9Lb4QzPKOw2wLbriO03wdZ4XI2xWQJ4uWCDNNBigcvkYKDZG6dCSpi45M1k4x0+R/O5AkcB7ld2zA29lgjsyCJc5k25TgYjDIqT8iIpNd7Ff1KTYlb9ctEVu0pxqjqQXMpoxmNQb3wG7G09Nsul5UTzYaBZLRluLWNMSO7fZOHKkdB/C+zOJTqKfBvg+9oksAB/QgZ61joM3hvoaojmMKxXj2Vb5WQg+he6+jd8M90a6/bLmqjHQXI+lL2Ige4Qv19p4j1+H8/qXXr934EjB0dGXj44t248Hufja0wOrjIXhXy4P8PFoMsfJR2+2r+beuFnlX6EqP9R2p0fpzUjbyqjZ/5umNUGmwghq1dEICEn05TluM+kCukqUlpQfqWIea4UEMoOj9ctnq4TrpctruQpl8Ytzo+6fGPa4ita03+pSvlSkPBYHfNNrce/qzrPy7ifSuf5huq+Mk7Z2OlxTpuQ370ccOl8Ai91CJ4vqNekqOsVewLGuSDm20XIb1UBnx9E/HqxyOdl6k8TcLWYSr5MpxOZbHXEeHTAtN6jUp8BKWFRixS2qCoZUjyjZcRdBCuawLvE3GcXqU4uQV/XyX1ciE/xNdn27076/KNxn7876vMPdhN+e2+WpwZdvn3Q5cnNWZ4vE17RWM4VPdbKGbaqWUayu1JjGohnAk0XvpCnL+ZCIpl/uQyVghB6FXdUcCSomY1hpR1yWxzpPiAJK3ajks1JiwPptAxTGciI2EDdu0q1N4Ux1MOMUvORBTKcQkXygJW65nbdn9bzu9sVLS2/jkdt7osL+tE+LhZUIWFxg3qwQzHeoszcWEBQVQTCa51fFGmeI8TAvZVsUFMBUP0MaOFP+9nbGvS3ANYXCH3tRCFvr7IY6G1FDCKMZlc9kQb83IDywAJNtvtw+zt/zM0PoGhdPD4PQ3nEgQorQ2PWFU1E4vLlUNcjzkbT/wAQrXdmlF6Q0nyc542xjAB/p8EkgcEuxTT7EQaRx+O2Asng/jMZh/s18P3c9+7U7yYjNGxkb5otlT/2Fjj+NpjTeLoqpEdUylUM2SwCv9OsiOCeJVWN9M7jcPKYXMb1+no+o+T3yvCziS4mF6Hp9yJ9TZZ16k84Ns/s6a0rp60v0WxWmrA8DutV1Ztyqt8phnx1Z4dDUcB755fYqxK+V8Y8Fa4ybv0ARV9h7tL74cgPw+FHKHUyMyWmrl/V6dqzHMtf5QfC67y1NaHfKgWgkukoYmvY5UWB5MtZwu9NFBZPYj5XzfKH0QJPjmd5dkcAWeuydrXLxlbE5iBgd1BJrJjhdlurnoiZczGJAheeq4i+B9ETNeWTBcFzNT05u+5GTLSfEItM9kQs36j7fJoenw+7nCvn+M60xR/LW35TfV+Tl21FMW2BjbhLd+42gs4iUUcnFakULFCEWh6E5ZbGlhPEi/L2x2HlPqpj71FUpKO83gnqFLbCKWuym+8L2N8IF3hSk/KC2t8dTBjJ7NBPVyG1P5gzK7BONPHrYcCNCCYCbrtV0G1PlCCNa3BqKeuqYqeAZMJqUnF/Ncd8lTHlOrNs8b5wyF+LBvz51j7v6Q04k5Ysyb5D27psshpdgoEMKKeRM9ib0BlcpJNdg+JAdrDLcr3BKQF9KUBkPaKuKj0vYDSiLAKmqQwzUvQzignKDYJqg6jeVv0hcTaSaNuEEz0v9glx2CWZbwJHll3npHWGPZFDTwPLIeqj8VgcW7MYlvjZarmuDuXFDCBNFg697fXdlpPaocp9dTPZy+7K49no9wV8jZHBzVeMlLuoc6dCL0slKQSB+HR5jQ/HI/5iuoe/nOSPypoE+oEGrqqpSMlf+vlyLqOpNQMycFpi+nQFggQsi9uy99xU6O01+EBRSBNSq+PJm0lFSQR2I1q7v14jNmnu3TQfaplT2y5jGXcQkSm1lPR4VnlPhjWc6L5UUpNYvLauIyW9x8/9zNeLqmTStN6cq99rirCaMRUiVstrghJbE6msx+CxOLpSc82zeI5mfEAqEnhxb5OZOOLj86vcX5bk9QGZ7tdV//X0OJuzb6FaeouqnpJRJGSTDeLxywT5DZJsm4gd5tsR47TPWtJi0u8yCWu2Mnh90uWLww6fFhg/S4fvHUit4tL8qjp/IyB+NSZSpJm8HJCcr4nXodT86rRMcmjQOiJsbHxDja1PqXdHDMdThvsqt1+LNFRGtm/7f2U/ZTPvMo4hlP6utlKeY4ntaE4erqA1vkC1vwZ5Sdw+Ae07BbguDv2DoKOxlQQeT74j4dRuNK92HqSe+RB1/61kai8OMubkxa9JnEv7JWMX3dXNYI9gNMYbpCdnJ7wvjTmbJqKkqDHTkfQ6l2ec1dy8Rza6rClIZtRHoSTiCEqgCGhrV34uihlHOYt1wQlFNP06QK5d2HqDj1SX+GXp+6dmL/NA8gZRJUUWO6o8ItK/IQlVDHRCmgdRQRnklNMbZOPXKKbr5FPdJ2Ez54XmeUtRz9XWKuudo1zvHmXSvQeCWPUK8upAcmlCsn3IlOcF2v0UAbi3tsAiA6Rzmqx9G80SwF5SO9f+IIvXqSYEg9/k0IB/eo0merAROtk40U+xJ4rU5EhBpAKTSaElNvLzsSjfuYqxoH/6SomSfw0KX0s29kUQt0Bq5hudozm+K17B5/f3RRn3RVPXIqVmXZp6vOjwVNnmk9ksX48V4hq07tsy5LLUg6dpNiv3fcaq5GeW0eM3aKXnhsSsi+69NEsg7X9w+OdhUZ5zVksHv/MEH6hrA9yyat41V8Qaj0kgdjuJ3guz+ld96l8/czldNuNe0cQ0H3DSGn3xI2zr6M77GR7Htpcy1mWoRqzXmTf7lfHTjEe61Fxt1xLc8miplhFwVjo5Vu4z0Fl4P475ofljPCKdxvI060XJs4NZXpkeZRALMPKYaXqGVnQXrTnJ0n2AV4IjXNA6N8rbjORtL0wPGAXXORXkLCuc7EquPW/uDSPOa6NrulOQbEsZ04Jou6K+ANnLkL9ck18stFwdN4ZXCwjxbs7MTqDwPBAAWsRxj7jfg/kWBnigzUKKCbMyqbnXAS0H2J4yriDe3+fGoOQ1zdFeFdGPBnQKRU5TdVjvEwbLKM4nDwPGQaU+FQkYMQb/9IYEssGLsesZ4vReitbdZNUCSRayPA6ol1vUqmdn1C41aa3DRK0OlNLDqMN+lnE9K3gpL3i6DHhZy42DsMVC2uXOdo8lRUyh9koYTgk3aybqijGE45AyhGNxhU9xukGL3XiRzU5fpDwUv1ykvfsah698mfDq41QbLzGZ7hKkQDsGLck0XIhCyA7Unghicolg+ALp4Nu0shdJyhvsSkdpWbAnZ/uibOZVZvj+pOQpEdJFkQDtt5G0TxO25AzTNo5+qnYhPeQUij5CemJPA1RGZe+XiaXSYhfkeRvA7Oj83J5Tm3zNp/4kn8vJjdAcH/YVJrcUA/t5LqClmhAb5pseaxAJGX5nIJs0RirjewnetNNSeVdX1EJLLyZKO0rbsiZtkrHxO7CjZYPlECGdHj3dRAGOSPxhH5XEmzReqnhPwEAyGZzrvo3mG3k9ySflNJtoJqCpFGlX5Gcec1/9t9VKZw5EfshDMKdQURFApkhiO1qEOUUAjihUzGBHVRpZSz1QZMWBco3nkJpozeg6UkqUdI/b9nW3C7N64LaWfgxMACKXr0d38Lt5D29uGsipqjW/M5J/4YM0oDeTd9+cJ+l2O5zBezI+CfFeiIljvbEWmJHRB9vPEEYRdXeJfpGzIq91KLpB0psS1VJ0KlI5/lOw/CHofoyvxKf4ZNXmtWKZl4YTrkZjulGHzWiFWuvN+ZmCJM3oqc2tdgJ7NQgIue5jkW9Vhwo9IdypCa6GRJstwm0N/EpNeD6g2Ao40C5p2a7VZ0ZxW0alyDyUOuoV1evGkkvRhjhhryNmFTgRoQcCU1bMUmtvIAsiau12zxdqY6p1bTBVgNVmEieS8QqJ2KJVBRpzRDl7B+XMSap0iaqj4+GVh5n2byNKF0mCVOOc8nqU8v0iZGM3hlxydiE6FDCzUlIvFjgyvjgJ+PJBj8dHAVuDlHq9xY7ytsB8tMyl4wOGZcHBICbc6lHtBnAOkqsR416L5TLj3niHO6XPU/GA5WKLxWlJsncJ9r8AN/4ZbH6B6Y1fp5p8k1Y5YDzZpTChdCviQpZgJ6O80qlEkE+gukaZOReu4pDlMmGWMXeG+5ys9hWxBVyV7pKox0y1Q10NqIKcSjgstDQI0hnCvE+s48lQbBBKuxBrJgxi5fb0zcaeIwCH7UMB0df2lgZ1sUcmj5MpWqAnT+ncBmrv5DyUJu3B1JbEb8o27ctwqTSjlZ46dYT67mmaNhYfhSOqN6N3/lUAgSJ0XpAxnH8Cb5R5x7whJBGRP8izGpQuidfNTtvyiD4393n6a1XKlu5J1Uekdiv3q2QCkvxNRctn+WcFhmWBzcCcFfANvGUBVMS2LVCZEBuyM7Gl8r5SlUgWnIsb8FjcYKJ/fK8um3d93WuObl7roQgFf+/g6F/GUcV69yEBv8+a1usG8GpY4g3YfqAGG0IWMkxQ7jeep/kcxpvjcTnL5XoHhNIxTDUn6vHm79ZX4MpnCGIZ5dxdzPXneChNuLOq2Wq12O6sMEqEQPVzUf09pfQFYr4Zd7ksvWwKJPsC2qxUVkwrDlPyNq1n394quCOqaWlNG8mQw2lN0RNgegWkFVVU4G8S1jXahRYYLkXEF3WzE5JUMa1WQNBNoRejDfEmhTGUkTx3b0J1CKKjCclKAK2asq5II5mnjt3uiie8vRrQNYFrDtOoRdhapN2aJwiHwB5RtELceidR51Gi2Q8TLv8M+aFPwOIPMdVc18ks4yhQuYgoTNlKYr5dJKCoZjpb8eBMxcd78IjkYzGhtxnR2kXvc0Ya71CRD4p4zjHWvFUCco9tkQSjmkokG6gMk4J8pxJZIBNORXx90qDPYlAwW64TTp8nUBRabX2D6ZYi0b1vEBQvEXkGw5N0o9PEufrcyWA9olZ/SIVRUBNGKWEyQ9QWUFp9skgGpkiBekS49wY+PVqSPc0rHI0kV1/GGVRDoiAhCXtEpeQcXVVxRdjBDeruhFCLL82AZtrgMNAFMJ8GNJtO9pgGvZNkakL+KmdbwHihTCWftjq78kxiG79ugG4icRIxrIXL+EgJgz+aowGkPUjvzWsZG8kyTT173hMCil5hBVxXi5eVXlM6t0cjT3YVckUQSqthgcFyTZ5oWx5IpVgKSmd4Y9DAwuC37KXHp7pBgjR4c7yhrjuS3eH9sV+CI79I4+nn3s12fJgXK1mCWrMXQJL2AAAQAElEQVRSmw83ZerX45g5CfrliF5KdJzauj6k5GvNDX1d+5nHZ3LxUmLpYzQRicZ56xN+ltuy+gtN/oiyIxqPqSHlfIPmpKSSMiyr23LyHGmuHPIvaryprKOv1FJqogCXFbDJNWYZRaD7TvswHSl1QZ4jkzEN4o62ZwLpcsRSNOLMJNFOcY+vCwxPVi0uZy2ulzHng4jXgy77kXQlgIfJmDycMq1LZOLUAihpRhiFJGGo+VWarcGqy4EbAfmFjHA3RBgHdYl/7OEdNW1rKsY5tCo4HBHfBoH0Ws5y85nIIVeaCUve1io5Gw90Pq55HKzDeEQhG0Cy1uM98qnmp25BeJIquZ3cdjn7VoKeloPyfN06IZju0VGEdEpEclst448OmAsg0Hy9Jx3zs8EmH5xZ5z3dXe6S+23PwUQ8TNwiVNgvJUKUk1Dzahzz1bTHhtolT9ALUpufCFMAIZKYQznqiSKFnlI62SIZaDd0Rw5t50lqhfzlznXqyT6hNvGCQIOOZUCJOiwiyoE0rGWEHL/aDhCbA5F+ZzS+Q+TxEgPmuDDJGdVDKskeh1sqM2JPewMbIqTdXktl1W73FHTPqoljUKhdHfWWOvItxrUIIBO4HO7bsHYU7vvz6+ufpPmAj4FjAMXShFMlo1IXNtxMszlQakhhcpEGmDLMBtCzAlHr9gb8LreN0GDwtDXD8qz4Wu00ywyTjK9NBPZwh3WjCdG/alP/SjwOlB+ob8sj9jdpGewGiwGQ6rUB5L0B39szNmCw7K6j9w0ZmJi8vjdADKyoS3OCIe+83tNOefceBtECJjdHEd5YdNXmQ0tvjr1ZIniTUHOF9Nkk6Rc5VMQnmBw0XLy0mNPSQZ4Hj1dAbIhOeuxTY9ktp9t3BGO5b103Oh2d1/ht1AJIkGBSGIRSjOojfS9WB3gz1t80dFs+AXFq6iqKWZt5lF+d9PmDnR1i9T2eO8mGDHk+qjnOnjzpqzD4Nv3RM/ywQsf3RDGZPNg5pfNVwgthh29Oal4ehbw80f004PksZm2qwWU9jSCmboWEOiILbKUy/qgbwXxA1ZORVcCoViSQUgnwskmyoYaxo+eXS8JXCvi+EHK9IFK7rU5C2Aavmx1BBFWoqCFEto1taJJEVAIK2virZPr55HXi3RfwV5uD7ILKbiKmgWgso48o0jny9jwRIy1PbhBPhMiDNfzNyLlswMkioxdMOCLyOd3OeY/aPtKacOd0lyNsc7LaI5jL6Mi4eiK3qheAlggnF1OOJAm7Cr1f8rjHeq5hdGSelZYqFNKBIq1SRNFWvprucihVARGO56Yqxwh1RHFIV1FZ3YYoOU1VC6iVZKxvUMhT53FNuJITLnSgq30bk4PqEPWoguMi4lXpJWU5mKGVB4STIdHW65yJ9ziTTFhOYh0K1JSd2yk691J2H6To3UfYPYKGQzSASkcaomywceHPzF/7NbgiEth/jibclqelUAzU5HtQagZV3EDzuXVjcCYP76h7k83l6lwj6uI1qg17hgp7KsIEHM5qACRiOeeBnrmO23A9E0RPKDKYDCTxDgvq0F5VCm488USTKNLwHy1ZDCqaD8+EBb5/OB5zCxAGsD8h2Cwx5h/BG5y4/ViNRt1GRtx/YiQjZQYYYGtVTBrUzdKiAajLWPZQdZxLnKZeW/eLElK/QhSoWbkGcHOOBkw2bttRhomtey+Zxm2duP2loOR0lGMdbiuCMdl4+dIQl+u5H8tpApMMjki8z+Gj2YaEpK/V/BL+2nG/uEGfKf1ypxnXmgD8Za0DvSfyL4cJ/5/NMYm8eHvmOEUR4/PhaipvtP8S1eYf0g2f461zuzwg/VmurQQuE8NuoHAW8i3Y2emwt92l0jUiZEXoMKOQXxakvTHyFkgIECkwyuB6TnhVz94ESL0vM9uq4IZEvBxpbyAmfD2Bay0iBTu1kqP7+npJJJMLBiH5Xg1D/WYxT2q9/q1JhzIR2y4eZRhtqq2nme5/llonGdiOctlGsUagtXdUdRV1JFRhqqVESRHIfqvrTErVoyCQU+qENq4RdVipXIsy7FDTl5PsMc477IxTpqOJrjWOEk5kcLdCqESAu55VjAY1qWTtSMZEOslLjS+MYCmEUyXvE6HcFmUiGtUPZqjaJ8jTVejJc/RkOP07CFtnCZJjIoBdyvGzMHoDREbhnOoIB8kRLTtn7oOWnGcCdRQTh4u0w5huvMuMlhVRNIJgRDVYY2n8Cm+Pr3B3MqU3qUjoEgc9oniGOp2lbgtMnRj029F+X0hHMVciq7Vn3RuB9eMkW0K3zebZUPsABp7LjGQ4ihTS3a+Rbn4WtnVGrXsEyuYLLw6Vp9d4ODzgYa3b7gulHUcX9mh6jn9ijc7plid2u5WIw+/8bLkLjgSkgCYP9WKqJONh/7s0obHaPBtNG3Jx6LwqEtiuIuwNDbJMg/OG4Hb7LhrAzGid73HW6idIpEnlHpOa9ScdByqfySwWg4oZ7GMCUpnDtvcSbhGH61nWW224PYf3R++EY9Jhs4TRxPp5PI9m9mY/lRSpZPnch+XrBzWnw6yR3yTAmz8mruZ7Dj3tzjtyMJEoTSWb6zUkEMzStB1JT5LJxIKJAqmGFlt12BCYy3uD9F+LBP7fmxP6Ucjc3BGqMCGL25CuCBBqebLN2zWuH0ynvKNdcmeec7fUM+flWiLLz2rt+EN0HUIltmtKG3s/IojVaaeEOS0LZvRenputlHAtIbkQEgvEiRI7anBLaQOqTRq/Uo0i0KZhcEXP1pTOAa8VFJd1vV+hTgQmFFonvDHo8JvVPI/N3ks99zZ6sQ1kRDAeEkg+be0LPNvU43UihfmJlovh6DVtDu6TjrdRzE3BdfJwizzaIZZ9no3gg2HOaXJ2tZSZjOH1uMV61Od82KXcQl4yJzYWpnBJy5DvdAttTZVMNIae7DHLC3xcOWhXoCSM0dVyZnU14iNJTSvrs130GEaHKLu3E6bHRQQr5J0lykQEFMu7p33CpCCyrdVzNFMz34OF09Tzd6jd26jDeaoAgjqDbJ1w/H1mRk8w2vks1K8yQsuAVAWGV5mP9pgLM7ppm7wsAAkfjknCklLLv7ol25yfAZ2AhA04Yj2QAbCnsv4d6Z8DJedeItjzy4AR6JqvuF78+3DpH8Llfwy7X1f7126mkWZw580de5HGIhNNohoxtbuummx+YxGAjJqoC20BRgbZfJMwUzu5LMTvDycgbkJFRWKgW0rVzmRENnYRxpYUlurRgIC1KlbUkWKv3Q80GXouVWEQK+652Y/bdZ+u7/HmmkWF06eDEfbGlndVLs6A9EdzB4Sy9ZCmvuumEsjyGuDOvYlpYln5KRnqRzRhH6KJOBz2ux+373E7STfeT7CHt0wnZXiOVvz5huYry2xzS25HA82mn/sxITZjCZr3Z6IMt9N4PD0nSG6OUfINooWmjI+d7lM5R2n+XsHZaEqUj/jKzg5tRQLB0jtJZ96tI7D3053/QRnQSZa06XdfMOHBdMJ7qzEfTnPeuTQhXYhAlpdvlUy3airbxe5Um1zS8VpIcF1CTDQxaY24hyBA4WgIAlMhuyv0rpLHDAo9mwQEql/vqs5Iyb9DKDaULlUEV/Tgusr5vZoUYyGc4D25PIv4uo4hf6NY4rXwLEn7HZRz95NGApDthxG1DCSoZPD1dYLp98WG34KN34Wdr2sJcJG4mjBTQVLtM19c5JHqEn+2O+L9qrNbw+eriC/vRjy1G7M+4GYEs9lGgQPhumTTcefOfshoM4EbIUMtbdA6mlQqWg3hEESHlRTgzsU1gZzSQTjDa6SsJR2CzgpJMEsYz2iZtELUl4frysP33069+COUhz4Ky5qPQ9oUX3kn9B+QTuXARBSOstB+FxOB9ECY2/gkwdqn6e4+DjuvimgS4vbdjNr3czU+yetaUrw2Tfhm0OMCMUWQQiwBWw9QzL2XekkO8ZCOB+nIe8VzYONeRiNRypUiJU2g/tWIeqqsMjbogcKU17U+fVHLhHPKL6/BripILgr94/c2eIf1IoE/MVT34+Q9ACdf28DtTV3P0YGJwteBFGwP6M1CdYvlcu5kuSyHGN6e/7QM/daJgKMAe9Wb4MrRkFkXSTTn+waS2wy7Go+SSeBWyjZJb8kr2R1S+5jxoWiCI4JGB6Fa8xLGwNfZPfOaJOvM99afc4/H164wuUizx7GrybqlB/WXBjUZAWjc/nJPQ6rq08ubh2W43sswgGmMWg1ZHxqv1/ve+DtdibTcnvrJYhF31GVNIb8/FbmtsbptE4TL/0gy5ONK90UZ1slAx0j+nECgsUSzD7LZuodJ7xEuLNzOxV6HTpVxPFDZbsZd3SH3BVtE1vcAcnn9WsdhwhgcpHRfDUlke9HrwFakAhpSTfO61vSVVnEvgySmbEPUjojVb6wjNyFHDmOKivk15YHQvr5PvVdJhoSeX7RD6BQsauNgtzXEm4He5/v2esU3gmUGcw/If+gEp66o6zUm1Ws6udu7KcD0gHqwRrV9gfHBZ2D4bcrGkcnjlkepig7o/ujkMvfUBxz0K9anfX47X+Q3xgt89UaLVOZd3yjpvxxQX4bqSk16IWfuSkxrU7JthySKEOIbBf0MmFHSdJSy1QPlGyKbb6UjblQF54p9LhZDJtI/I4HKhBipUCoCmJM8/R+mWvwE5ZGfoDoqJ3L4BwXQh8lmjxNGKqOoJExKwlr9Sh/16DuKoj7P5MqXme69qPFtEs2fYDj3IM/23sq/3Z/ht7SE+ZzKf7Fa4slqlrVqgUl8mlB7Q8n8DxPMPioSepAQG7GBYW/W0iCsfCdNIFqqNJ8TMCBlvNwCT65y0jVy2FwAnHa4SQSjTdh5DPafxJtVDSm0xHL+Q5xeiztk7uj4TwaM23QYLu+EIwwbu5rB/bmOyy59iIakuhJIv8hWmmhB+w79wXeapcbHkwEfjsf81XSPv9ba5ed0bzJo9h7UnkPhJtLQOrzJDVaP2YB2v06RGi92NdOaTcukPQ2DzWtsQinEMnn8MzK6OW3u+cjQueV03cpKUWfWp6OCVGPWLbeeq8xAHvqaIpVrdcSAFiaBRkcN8alvkZA/8HRy+rJA9Qc05GBdbv0Bi7t/yOLwezefSX5/O/MLeQ9/8Mmbll7uOD9XJmRi+5P1HibI++T9TSqnwxznMwqP2foOQRQzP3eIP06W+SPJtDWNqAXQYVWyGwWcLyDOljijobcM0L1AfVd0hhrUJOCgCMjHUzKt7Ski4iAmKTJVUnSwpDL9khlvWnXECn0oFkuK+YyqqwmcCaEfUMqoc2Ey7kVEoznqg5CiBcMZ1T9ccyhOOFx0qVsBDAqCAbwwSvnK/hLjxbdAa566mxIUGe1hTqsYq6IMMRXjpDqTDYd0dtT/9A2CUi5cfoyuorjkDNXCYclyhAUqTohd5MbgXEXruRguiB8UldRVxFBrbW3igzb0sqrL3m7IdKMi3M4o1qeEWx2LBpI3PRMJTiXzRfj+0AAAEABJREFU0ZjDWZv96SovTms2ejOMabGzH8H87RrPKtFE/UQtyI+wPz/HZ0QOvzo6w9fjnyU/8RGC9iHS4K3kbZVJZgjDFail2LBPIRLNJlPaqfQWlmAs9R7gtyZ38o+nHb6WVjxV5HwxW+DpssXjdcSr0xGXEvU5cy/jnpx+5zjD+LAIoP9W6N4D7ZM3GxIOOAToHLR5ZmKQ8TYADROazbTblB9WGf8e6J89JcmBc6db3lwgagzcQHf77suhvwUO1MatPFGnJgGXU1PNgPzOdQzU3r00siSi184cDajsBQ2O5sNCn8F/Fuzk8EkeLV7B3tvGbhLoKzB0kw2peBwGsKMPA7WlMXfvpflaseWKepoQEdjgWRmc0u7XaZY4e0/I+LW8MTEUu2A5rBfnbtMk0JVSfW+5PTbrysTizt22TkaeLNuysQQTkiOBJjrK1F8hpb0ZBeC9lC2B/9qvwZV/BleVb34ONn4HtvVc7a2HS3yh6OIPD3lPwOv8W1HAtTpmrYrJNBbn23VERkCzWVobrWpgKLctEkiiiEdm58imLfzlnctFh1yGO1C+kUc8n5Rs5lLJXAorMt65UO0i4wwIZwIi7YiHcQHZhELLgnynFEg1rxn6iRiLZKI8ALXBNCTJU9IkhgWl4ynBHRHx0YpCXFmuFiRxTajp5XTJobmMo3HGXDThQckXtirquSmd2ZyjWocvypPmUUgVzog0jlD0T1N27iBPDlFFfYKWGurJkFfvJtPzybRHPtqGap1Q/UyCZV6ZHuHfMs+Xgh5XLaOmIdipwPJLxEjkHcwDq1OC5ZIkREspCOuQUGOJd1pkg1K2oWfjgGIQMBCJ7U5aXKxSvlfDXrRAOOmxWwVc0BhGrTZBf4Vs4Rh5Zx46C9Rll/lohgUBusxzhsUseeswZTglmUq/k0sU0+cpK82bllrJ/J3ES1oeLAi7yz/FeOlhng8WebqIeSpr8/y4x7Vslst1i6sy18v5DBtxn34mwhpeozORHcj+e7Mf1F5NR0w6K6/WkQHPK6w9LjI4pGf22PbABmHrCKI2sNdb+Ukp5BPgDS9HCCJaFqSkZSWTwozyIAEb9fQazSaiwl09pQG238WaHD9zcvvue0b99tWvANkczUn5+L3LmqD83PKZDPzMDSoKaDYhTQLej3C+8xiLoxe4Lz+Hv1K7Wq7Tn16g2Ti0PPb6bsPJfWtsBpF32Qm7NFGJiSgXMB3F7CmS2dZGp3MTmpPerUerbLduv6kXKZO2dmlNBpY51PizDRoduD+/9zvJ7OWKw/N092vc/EtF2jPx3ofeNb8mBJPBvmLQFyWDLXP7ackvQvK7yUUc4veDGu+BNHX0jz28Q/0jQUGqe4PfG4rOT4eZ6shQPSfuy7LteFzP0I8jfuzwCufLWR4PZng+6ilk7fE1eadnaoko+6v8rRNFoghPZVqgYkRyRsFqQOv2EFbUY6tFMOkQKzyOvJb38IcVsVQhJwvjgPygQvYNsxJQqqs03cV9kuuM7k/G5CcCghPwwPyITyQTPhZPeEdrzHt0BPez6uZHjwX8F0tDfklzGpXnicsNoiqCdEVt3oX/elEQzxBUalMeO4za8nbLJO3jdINlnX4I2bmMX69fr2b4w2qOf6Zw4xs7ElJAYVzJ5FQmgLCn5I3NYyKE20vqEyW5zLZsg6pR6DrXdVjWdNVkdwMdw2kc2wGsh0xuwIYI5ZvTjDeygOthi/U00aZcF4rDRPFREZWAo6Xs7OB13hbf4P1zu9zV2mU+rEkoKA4U3u+9AQdr2tzcojCZRisa5zuIF34KFn5WS4afIGo9yGsinJfimolOTA7KDhdEtNcPal6QSE8rcnkinOd60adopRTdZTbbt/MabyW0V1qrJVRHYbnA0BiyPfXCB8EACfXOydf2dG0Zekdk4TKH1fopJU0kt4k8DiutfuhmPT3mTaOnkHYNPgGnIQQfOU7WwGC51abblfE1kYYBWI3wurjxkm7H5DCjjQuTgctJcUyvwjV55zcEEIPEJxTuxx78QKcF9twjeW578uFLTX+D+JAM5sjN5L5FSPbGB4TQEwnFc6BnDRG4zq269swCH+PzTTvox558PZhlPZHVWj+JWNC6svyW0fduy2PRs35QcTbKOJmpDZNKowftFfypNpvxe1wafrPccT5VZ6rffBjKINa11/RnFd472vlL6R6fSPfxZuJ97OKlj8khI6AvovBmY3/yGngMHpPbMBHsP8/a3nWORBF/eyVmJ094dpTwFXnry9dTNrYSpjnQUZKtBkr0igYAueywEDjGpwSQVenOZuKyGxBdhmC7kLcMyVTeYJIo6r/Em4KkwHJNfUQVliJitdVZCeBuWDla8LPlPj8XHfBnohE/kOzy1mKLd/cP+J+6Q/774hVOD0WaV7/IdPAkTPaJ60BEMyNQtYi11g4GsovBdRjtE04HBGadugSRo/6h0IBeK2P+qJzynWGLTe0rhFo5RP2a7FBIqnEGMpH8jgA0tmi5Q7KQCHDAktJyRnhM7QkG0WLMJB8x2ByS74gxt/X+kpY6FzVxGyWXhwUvT+EN7dNs69B/v+qAPH46LmkNtiT/i0Sbv8/y9d/m8NbXWB49D8Nzen6FVnaFcvxFlX+GJBhJbSF1PYaogJbstH2YOAhJg4DDZDzYrniPiPO+cMRcJPmEr3owZW0XvnDQ4Z8pKvh76SH+jbD2r3Ta8OujSgRQtLmokLHZKDOwe0Kz81gdRF0aMPga/RhYNiIbUKh3XkssqZwjhXmdtc8IoC7rpM5xubGM3UeABuTwJZqP9W5+Xq5F4exkDVzOyUB12/6klEG3/10ag5Wx42RZ3J5lcDt+ZrDvSS6xLXKWTX9ua/iclPgyjdcfKbex+7naMNizqAe6bsoLnLfJMDIZ0ZomCROb3wWacBOW+/R1rHDNhGFQV5mULmNR1waZTIxt2uCowiTalJdeXNZ1Il2LPLzJ5z9p3vTrqED1G8C7D4/H99ar+0p0EympWfrOtVy5VUc69d80/OVkk49zgdPNrrA2u7xUkO76MpwjQYlJYlVjS6lpfqwDXzi3jOkK63nG/7Y54rT6+ycKxbNhyUQBUyb8tNdamgPk2St5z4IkBmYTAhO/AXBcwF+sEQJlsLLTIeT7pdJEHqsg0Ks6lYasbo8DDUh2GYZqJw3QmoDZPCTN1Y3UiyLK+/oFZ5OM21p73B/e4OG6YklEcKwz5L74Ct3pd7Vp+ATsv0g0kP0U6ktjqIsxZELx5AqMLulaSKymtMZ67gGNvy8yewOCA4hztHog1NZ6EqdUUUAV15Ra5tQnUjKBv5QswVExlaIVy5sQEsvkxR2kGkdLoIv0LhdZVG3pRHsv0TAAicBuRCgijbSMiss+V+Rgb8gzFyKdg25I1pFMUxHy7mMUsvti7wuUV35bkcNTpNllqukl8ukOZRBRyibrXEoTiQXZSEusNaqD16kP5DgGrxDeeByCV3hHscN/wpSPzu7zg+kO786HMBfT3ofWXsIbOqv810r/z70+f2//KP9yeIhPxz0tAQR+ryXXIo3aUYC9oEHg60QeraXnxZ4mWMo24GR8+CfVO5cz+O2dYxm5jcrGJVBh8Gx/HeyFHUo7XN/5Y5q/x6cwvfmgkQaPQ32HpPvn4dI1uK7Gt2URbiOVRVoGt63HlJLjVvuWZaJyU70IlSqlgeq7P7drwrGslv1Pk5qKNb8mH4HSUYZD6tTW6hdhQkMO7ifsSnsav/tvC4AmRufxPCk1B1oLLgpoq0q+x+Wst65cg8uaEAxaP3d7t5IJxs/ExM3SSoRiOZhKx7fIypue6tqgaNpNVm7KZRkdIeyLIHelX4N+S4R6oCjI9T3mwbP4/zLkz2I8FFlBqmR5bs2X58xJzwYaw1OTil/RbvadLfiMmOCovEc0gExGHiivNzIC7YiHUn/UigiXJMoh5TL+jgw01hlaINWjkwJZLHUcgFBTiACQ0TGCSvbIsICpjZmGM9Kgxb4wViqMZn7K/MKUu9Ipy1HEoUlBVV3liGQ4IYC9Q+21yk2yapOoVqX+YZJ0FdIWeTAln1yjmpynmr6Oz/y1ywaStS5lI+VliuolmDwv4DxNPPwu99VX+alOj7eLXJNDMp7litZsyeFFpaWaI3M5727lLEimTntEK5kyl9a0QxH/OGA8CCmFY0xcRxPi1RStmghjQEen1WpCvgKFRJ22alaTgHspOKwjyKiQkRfnqbNnRBQXCLWfFRx8D/ZfESldIay2ledEUVvDU3TJAUxe0fuvimDkOLcUFex+RnD4FyJbPdt4nHT3e9ylvYIPBQf8cLfivrDgaFgyWWoxVdDBGA52A6pXU15/sc0r59qc2+4Sfnoygz8x5k2l5ht0NloZxnp6B4O599Ns+umelqzRRhsJ6M4NqrmHab4RaJAa/H5u4zaoJyPkFuGKXLMNdaA1rI3TxKCQCRmWVAXFrgYnw1dxj7N5nuuN23Iy4Ny3gdXIIVJwbqLSZgiK6JFItFRH2G2A5OWAAX4LcJUadxIxpPkG6fQqzUmC2zfI5X2XboFY11h+Ndd4dIM01iynGr8jHC9BVK/PtAnnndvjOqepq75uEZd1Yfm7Wl5p/2IQS1jrym27rNt0hOD2rR/ryUC23B7jYS1J3KfbUJ+u1sjmur6xnH/62nsE7tPvrGdFXv3iBpni70/nM/yD6gz/qDjKl6M7eSY+1cy7yd/vL04z/jORwOluwOffFXLsSE3dE5ZkOGyiM/qIqZyrombKuCBMwbw1ti1fmurMPAOfibcSwo4mI0jtaEkupDI6qC9WoGO+YBJSTcAOmzKCXsVUewythZB3JUPuqifM5i2iLKGoB+TVRd4x2GdVxhFsX5OHTMhnRcat+6j7Z6njjCBbJ95/lnD3SXnI71FP5emLDRSTU8sBFOUNAW2D7uYmwaWnZZP/ntuGX+bHoiv8R/E2H10Y8TadUHygP+EXegf8J50tfjG9wa+EO/y5ZIv3dye8s53xaLrL2zoH9ER8LFXKR8THMrgjJ9c+QXaqptLeBmcK0lMTlg6Nub2/zU8nB/x8sss7gsssHVwmGkoBQY86XSAMEOCVyoByvKuA8AZ1XhMlIrfWghS/SKlogg3gaiEnOVC6TnBdaeuGyj+j8XxVZPA4WfE8x4dbPBiG3JlOeUTLhVktteionjYTW7sh3ZdCIlUpFDggHxKyB94E85/Z8p/+WouO4L9K81qV4I+mDrr3gTcEUwHPQLQxNvltNN5LcjWea7KmWVVjobymQks/ptK/odJIyQZZDsGGHOrev5ocZ9ho27qaU9KYUXDRlHNffe10CjwY8N4INPH423p+5ndL8rZiYI6oksFi75uoHbdtoDeRgmQzsJzsOQciIxUhngd7fMmU6r6JAgwoy3qrvmV2tGMZQ5UyIfha71O/c/smF9034/D46xzNjNqWLtS2x7KuSEtd0Cwz0iM04/E7j9HtuY1GhyJEP29J3zLyxUUAABAASURBVNa5dek+3abruaxl9jOTtet3pAPrx4TsU445HVPeKqe2fDz46ayP/7Cqyf7T2QxfzHs8VbS5Jrn6miifmJgE/sz1ioYE3l5zhwgA2Q46egt2YurrGoHsjyyjEGGwWyIeVGqRyNVFhBqzymQVwc6Yygaro7X6vBpRBJFqB62XxtKNyowKMh3dzWujEKnjbD/hh2X4d8jzT0Qea3NdBREhSXWFOLqh0P86YwFdrpiivcyN5WMEqdCWbesI8SKh9jPYfYbgwF7+Ner9N6h35V3ZhcGIqgGQ5uX6Fartxwl2v8SS9mB+trzGn4kH/Gya8ROdjD/TH/Oftw74K/EOf7a1w1/X8uLngR+PK34uGvORmQkPnAy4656Qd4uff+pQyjsXMk5oc/JO7Wm85SS863DFj/Vz/kI85X/uV/zP5YAP5leYLRX22/uHHQo5tDB+AIIVylQbacvvIDpyF+X8KkVPmyH9tzLWMR1cpMoOYD+CzRnqG1LfZg3y5qHmJd3Zk/7PSRdvQKSlj4ivnYlIywnvniv4URHqXKJ5SmOmScRkP2CkPQ/OjeheQDM2gLU8wd8rf1IGYeB7Y/Cxoou/V2+jWau7ECnZuG2QNs5YaLXRT9ZAnqZZb+ebN8vZIOelHTk8ZtAzJZdPVsCGa6NVcw34bNhBgiQBZU35RC9jgdN9CsQZAZYhs8Eb/G7fJxLLH6P5Ft/RX6T5qu3KT0FXR4YmKLc5kmwGu5cFTg6Xr/0aeCli2Q1g54pMTk5fZtGeI7elSF4Tgd8ZmL62/Hoseva/klWEY9n9zk/cn++dvLTwc+vGSx8tcbzM2K4j+kHFIOzDrfG5XY/T9a1f5+7X136u8TebnS5nWW71lS6z3RIADHgnGQwixYHOg31MuN6SEUlP27Qx6fS1xEmpm/77ksHNOHkJYP1m2gNZDEq+PIaPXYXTnZDfURMnK03NJFQIn8u7ypBkY5zvElxMif3BoIEKaKomOs4rRd7CCdUgpB60SQaxQvOQZDcm2kINyVZTiEQeiZcGuwm7nVi62Oc98QZ3pGMOaY18I9zicgaD5J0Q3klWj8jL1+kkFXW1oPwODlUrqHGC8ipVPqAQyMinmttQ3vGAYP+83l2Ecpeo6qJeoJCsKhLuDqmvvAB7n6Izfo5fYJP/vDPmE/EW7xg9w5HhNzhVXJHAGUUyoVOEpOWI+fYeP9na5V/Er/K5zsv833M7/PXeZf6buORv1zV/b2aPv9O/xv8Q7fG3ewP+u94r/LnJ03R2PwmK7hLtR1RJQtk/Rtw+CzMnoaNkp7bo+x8iit9OEsk+6h5JHFOGPeKJlBGUSKFki71macHyGOYLghgmIqZcY4/3ChResK9wYbHb5q7BkHdXA852S1LFgdF1L6tCGIZ0pBNtKRCidpGHdhRgwNs7+E9r3fIUn877eHkwaImlDH55oUH7DBhkt8BsQNtYpTKChCb5nT1yX0BximUl9lIGrg22c4Tmp841kSYO3bWVeiIW9YHbbEDQkwEEegGpDLi5aB2lOSqck6czIRj47ssgcT3LkKndiUpfMwk8p0G/rHQeHAX4tGCi5wI+3o8wMWw/pneKifzMAMxFBJatUjse658aX6axZCKlZpwCIu7XZWUkDVjdtpM8DG5v5L5f5mR2nsVym74mBbcv8XD7ljeRniy7NyjdnsFuIsmlGye34zad/F7l16uIc8lJsr6iJNXNkhUctXkuTeL+cNDFKiYNam4Lc3xi4M9HPKzjNX8F+b4o4xYZeDwmKO9nPCaQfOwNkUAPPv+BmuOHaspjCfXRiEiEHmseqrCm6ATEJ0M4rNQPCTRNRaZBVTKqtGaqxHxFrTP0UkvZ/A4ob4f6kFoI5MUOZJg3oD2c5aVwjsfrDk9XIctFj8N1QlnnFOkMSbgk32D7O0vQO0vZkpdst8jnYgjlaJIeUSChJ0qyZauu2qgo3wjhouZxf0TdiShXUtDehf0ZxT7oiK0++DYMniIePkk8+B7BUGvz8TYUtcDR55VezAUR5uY4YjSap10vcyxuc6q4yu373+RhrvOjnRv8rAjhY8Mv8pHd3+ZHpr/P/TtfYPni55lu/zrj8VeostchnyjWmqGKDlPHsuGOlDGrCHtWeUsKiuYIww6UkrvcIayfpd57hXwQoYrQq2nNT+hoDuioXHIMOveTdt9Gq/NOwlhLzWqWfqk5rwuqpOZ6p89WHpIVAXUSEYlb0CbuWMxeSISQOXDjWRlgw3m87ODk0PBiHTfPniw6IoEeBn4m8NnIbGDb3bM036E3+AzsjkLRagTFHg04bLiaRPxT2TJ0YTD4fUfCyoibsnrcENHskZvtecnh9nr34nb6Ukaze+72nDJNqtsVeBpv6n7jeY1Dffu9260A3XKg/LJAvK3ka2Wo3p8A05GBP3iz/6S8xx/TRDIGmao13t6fkejKyCxvKvn0PEXGq5wwwfJhoirVmcdloFoGb+ZlAu+BSGVPbTv36YWTicFlYyk/6tIQiAnTY7jV1r7qbYm4xtdu6nMqt+y66Efl7Ln9oR8T9ZOK3Lx0c+6w3s8c0X1BQPrVbK6ZwykBPhXw9xxOhxn+lODZaIq/W2ASyPReLTMTVHh8j+3Ax14UCcwGfP5jqisVIHtjZkqUZETdABYDajliG2YQQjhWCzp7pgqgp9TXJCzmVCslHKup5eyq45qmhVJFpEOX3ygQlvj6Vspvj/r8pnp/RQh9XUTwXF3xJCtcrxVK1prfeIYi7VKUCcW4I5+2SqU5CeOEIFPfu1BuSnpFG8EVCF9WvxcygjfNsVpIFGL3qbsiAjRf0zeoD75PKBJI979Ba+8r2kf4lqKXF0BLu6A84HgY8ZbWhLf3ptzZKug6xBFA46pLULdJRGSdYIuZ4lVaG18iuf5pwv3fkS19kUo2FQ71vB4QBpKPkLg1T+wPs3VXYO40ZW+ZUiRXVGPq8fPkwz8S6D8L1/8d5doXFNVfJdyLIdK4ZoFOiZrRRSCAL5AtniE4/D44/AFdi0w6RwijWVqkjMMWLxQBG5kIJIioOpAuVgR3VXA2gNVcTU3VVksvoloKDbgmr7JVh6zJc2QKC/VWz2mMyIZlI9tWmbUqwcsFkwIGiZM3u4KE5rzaxiolMtwTqAQEA0NhEDbsQjNlALtsofcuE6knA0KeDIdEBpyB7XsDyu3d8tImkYHW8Ur9TDNtwN4iHrfrazWHx6bm2daNc9+7HwPXJGBZBgKZwWpv6zQV0Fzf7fTlWS2LSK8BqZpxnhFIvTVY/qhLQ2Ieh48xTQTo5xZJ6RK3uyNycXIEYr2Equf6HrOMGEdHTi7v6GAknclGfdv0Y3ksl5MIzrpf0xx5b8EbeV8oujiCMzE/Vbbx0u2xvIs/LmxSMGGsac4s+0PhgFV5pNPZeU6HedNFnwovAUwSPjlIF2seU/8f07L19Ax8XsHWyVWBd05ANvjjphqllwAi11oeF3lztNEXhaFWODKwRSANJX5I2BHoNGSaFBAmAS2BKx9GFFqL5s/DhWstvq6lg0ngM5MWXywX+fw05tWow6TTpupGhGlGK9ulrTP03nBIEF8He34RFtuxwBPBdqhlAARXM0qRQeMEtL+QkBHJM4ZFTOTlQLWvzcah6m8QyfPHigzDiezBafoc1fRZ3rk14IfH1/lIfZUHguvM1utk0t9Im531rEip7jHV5mc1yqgHA9i/Bnsvk+2/QhjsKnzvE4ZivXhFGk5ofkRsZRGikIoouo20Ok48LKn3XyTa/S7B9hfh8pcInx0QvAzxlmxNstdSYTmNsAnkRU7dniFV/0FwB3uc4MVwhueDlDfChO9VFd+sKna0NEjDALSko1Mz1R5GcnuolZWezSrHExKBPcNqWGBDMcD7QYVDxY/GIz6s5F3yRnj9kxGonFPItta1/lRcQwTxHNioSyl14zz4U2x7SCFK67p4Xcrd13MD1qCoc/BpgTKcDB57TS81uneyHswiS4HROTBwtr8EOwKSrw1ck4q14X4NKIPa9YfSmvCD00B9y5BxOnjz2uUMMteXWBzopWVx/6G0nMrT++/2Lf4wDbk5AvB79yWySF3XgHd5Ndn8+r37NiFYB5oEvHRonwS/M7HY87tPV7DMTvb8rmP53a+XFK4vkm7mJlRht+Nlk5c7/oCWyhjMTo7UDHoD3gRtwH990OHJ3XaT1kQSFwX8W3lfZqgWwWSl5KVB88nEoG4eewlgO/D8u//HJvAxrZZOt+Hzb4FTyy3KmYRSIbL1G/rbe9cDuAHlntrIK8IWJAtq7rCSgBLkMR3NQ0tmEdUQ9eLGG/l4qpMFyIgIXy9ItL9Qrnf4ctniK+MZvpEvckX7BSODNoSwmFAPJcyBIqr934f9zxDsv0y9vSfgIwEKwnAodVegvjzn9a7m80CVp3pWysgUhjMSiWkTjW2ogikUqpPJOAqlSoIW29STS9S2u+x31c+/hvXfItz4Jt3h68zmQ3p5jyCTvWfXSeohYdoi6K0IaHKzYp1q/CpkWkcF6jORHbeWqeMulAWBCCXw/tRErFW3JLhkRBFAoHaY0X2G1g5UNwRM8UmwL3IYq6pEraW0UEMJwpKovUi9eg+DxbfwUnKcZ8I+L9d9dpTCLGEx63CHmn9rq+R2NRvNlVRzAblETMVF7TAi1H/SLPiz4g4Lzf7+tJpBfzIoeCieYKO4L8xYDEoaw2hEDMgUIfiLLfZGXhZst++SArQMiHo0gBauGvY9UIWBUq5kwO0ImfaC/j+g+Hmo5xIUA8Fg0a2/0NL0ZVANRRwN6OX1PSkGsMsZgLeuQ43I9cXiSGmIA9AcIL5Bxon7df9qu4lQxnph+aRULINDbbcZqB17Yn+2weAMNWl+7n7cn4Fv2RsSkzH6WkBqvvnnSMXtG/QLH6L5Sq83JeWx/biJFEwEbs/JkYVzv3S7Ihfcj5+VeuhkeeJ5tfU2mHsE/5ly/9+Q/O0/A/vFKsXA93rfaXsjAomFbA/ZV3YQ4LJe3t36mwdqGbloUNuOAJw892lQC4uhyqdsF2qnBbThMc1fEwnIcH7v3oBj/QACJe3YpyKIAOmsFYKiAxSt56syVoP/WEAgLtWSlGwvZ3pjSjmR9Uql1VIB3huQqdCXYSq8ZlQSap7KMmSi5rJgyoc6i9xbH5AOvk+tEHt65bdFNp8WKL/I6OCr1FevUe6OqSNAagqFQRR5lMImcymxQF95jiVnLVwhgqoVtZT2qrKLvLxGJcCXdUEVCiXJIYJokaBOtFk5Yar5KEYKUXaepNr5krz0Z4gHIoXBV2H8XRi9TqCNwqwzz7h9O2XnBFmaSh51KNut5TwxHpIlwrgDhSZl+G2Ry+dFUr+nzU0JkcgAe1LErLAzL7tZ+DAspFSLakNemm5NJVsIFNHF6Ee6CQvpsYCguo1JdhsbB112hjX7GmsRBiy2xryll/G+eMoH413e1x5wekXztNShznLyrQKdDBLShZNJjkM/bxJ7sUe+AAAQAElEQVT5I6W/3NrFRGDw96mxR2juI7XOzZ9Uz33laGFb2j9XppgImk/SOXRv+e2bqa3c68dl5f4V8/KyLmyo4oImVDc4J3rgyCDbwKHtutptPNWt5zJY7DVTNeQ+fJ1vaBIUIWii8Hs1i3SKIkNkTEhxf0JG7sP3LlOO/C9o/NyS1W0YfAaj061r92+QO1k+51p+NLL52m0Z/LeS5bJ88wbsB6GnvQw/c3KE4facNM5GiOZarOXc7blvG7T15rE6AlAazP4Aa403TzD4Hep/fafD+mbM4GpIZk8smzEecX2PVW14blN1tBqWNPNmPZmkOtqH0Rj93puCJoGMAC8Bm/puQ/X8+5jmrCEBtfd5VTsle00Eeq08CAX4UM94iyzzIaW7C7KTJYH27ZBN14dlcD1Za1pBt6LU9HFUocCpiKne408V6gw9nxERCMS9IOOR1oCfTzf4eLzGbQePyQP/G4Kr/47w6u/D5ndg/zrhfk1woyCSLQaOOI5IqOMdotMBgYgqv7eWcSv1EfGo1K5Gsl0rWpActgWNL9QchOWYKOgSto5DWwNJlQc91Cyt/Cr+fyew9z3CrW/qKPT3qK58jur6t5geyIjznCASSqpjpMkD8srvVH6GTqpNvXqFuixhGlKaUM1EoyuU+0+T73+ryet8ByLpLH2bIgjZytL7Ye6nYemDpCdknKfjZgzRHMQtyV8Lg4oGKlVjcIFpKp1pHubaFXcp3Z8E3BtNeHt1gx/XcuU9img+FO3zoWCPezoloYIRdGLBdELd0/1qUuDPijsM9P8AxIbgr9P6u+TvUkMPx2MM/uZLNUwV+ttDJA1AB4SSiObZWhU3z5Ch0lbYu6h0u17LA3CbpF9Q/OgP7kjpiFCRA8YgHQEyLvaUb+rGIJAn9NdZT9d6aDA4NHYIPP8o/ou6HP4E+Dv5XqPbmGNZjcHlZI9rw1P3aB6xDL6WCA0wEvWTyAIt54wUrHCWeT/U84HYyAB3nwIGVSYjyGU9QxrvbaA7+b1zVfkT0nF53/udr92HZTb4u9pBs7f3Mxlc82GlsRTgcu7DY/C99zncrsfhk5Oe0OE6ThqjTw8chZ0JM7wkuyids6NOxZuNLge61pCwzu2BlZ9u5c38eh4d1TnkzwhAba4lJ3mymqEfVCqTczrKcbS3pPsUAUdDR1PSEKiabiKBq+DlwGe133SsV1H0JpQ6JQglaqQ9Yfxndk6p/dVaxBBSHxIAjpR0TwmYShyPibT7zGpKrLylk4FkKYTDMfOLKR3JfX9U8xPRkP8yOWB+89eoL/xzqtd/n/Lq66Q3NOCtCbz558WYREQCRr2YUC8cpV68nfD4IuHdkt9/1khBKYsx9TQi3NQg5BxCrbdJQ1iOSQ1Q2XEQz0KqzluHqRMZS6T3ocC2d47y+mvUlw6o1nZIr20Tbb9AKC8e598kjyqlkGE0SzgnJSydoeqsMk4XyJJ5oiiDYEoQTQjiASjcjMqKdjVLVB+XN34O8nWYzsrLd5kmO1RhC6IlmBkxkUgclg4XVLWlyVBEw0FEvqd77eG0hueYz69o/m7wlnSPO8IDZvIbxKPXFKm8yN1RxVtbGfep3/nsgEDDQhFKf6YNRyJCcVcDYDWHJ91ewAZxJCg5ow0ibxThNXWQcK7WplLRwzvLXnM2G4Ly0g4dV8OiqZ+9aVzNufyhH4NjH5KilXv92hW7amzuq0kaD7eSdTPRUwPA/TUe9vxNADaAEIF4/Tv7brZ1+uDjL+deo5/rvAUbcxN9LP0wnFKfD6stp/coV1VMAlbmglDRkuXNvB3UFj2B0+1Lx42hG8BO9uYGqPcz1ETziUgTTkv1BZ6G6KKuJqonw1lR0nO349MLl1Pa9jn9rbImRbcTJjRHgO7DywcTntvxO/fnJF3TU9TgpHaaD1yZmHSS0B+9iPdrPEdOsl0ZiipLFGQk/aWKxU5Jf6XidDdviGLVS7lo2gB9S/PlvxngCCtTtTVFFN5E9IfAvEQwQdwX3izLLZ3kKjinIb65Mfjx9ZqGBB6KONkLaeclhTxRKbWmAjQSnTM1LKviakTroZrR28dUt6sNYeSnVvb5r49c51fm97n9yJjUEYAWpcNVmKmv8gPJmPf3SsIr/4Zy/Z8SnL9M+GIs4IFM8qbD2G/RLgARHBEEVc20uoGXDXUiO+v/IMnRH4TbFihERmVHo3X5aQAqm6YhqGKtOauqMQonqIOaMtB89rW27vQo6gSSVG2XSioybaF9R6b7uZYjLxJtrpEcPEGy9TKL0+cpy2dUJ6CKz5KUc6SFPFtVUqYtMjS4XI5HEUMVJQR93ctbt4IV1WtTJWvEwRqtnacJr/86zd9sGCXa7MwogpDJYkeRk2RbTiilm6gj8fcr2P0+6d4LnCgucdu4Yrm4ptPGV8mrSyKVfcL6JXZHs7wUrTLWacadmquuuG5PRExr3JiPhAuwYdigHMZ7I8nryiYEl4JIJbhyl1mT13khS3kya+P1p8uYOO6LMrx3kE7lIhxa2ust/jCs/CTNn8P2fU9InJ0DGQHCCzMaRKk0VcqVNJGoHxqQbEKQgNsyeJyiLn63yIRrksNr3i9L0ZbV1y/Gt9H05T5P/RLcq0jh+M/D0Y/A3SKFE+r/VnsdCdHX/S1i6kiuFmq/CwahiegWCbTVronCMri+CcTgTGXxllHVml+P0SSniMXHk9an5SXSxIVq1/Vc3qB2/67kvuz9/TxZBvcVz4PH6v6crA/L43I6Senvf5MmOosmLJ4oWTwtJWo4pwU4L+M8D/5fqPnaxLwalniOBjrd8XLtokDvjUOD3mSwpvv1Kmocgcl8MahoZPe8TCRkqOT5UWaS/NJWwMdeVySg04DPvz3laBLrjSZPWalhMq/rVc3dCSURwvSEXpxMqc/Aexbhl9Mh/49gh/+0dYNf0ZHiD8zkJEuQpzAvz3jHJGZpsqUA7JwMXBtybFEvqI2lNqWitclsQtWPyNX/RPWqfkumMktaxsT5vsC6A3FG1epDdJh0ZoHWXIiXemVQU0cBRA0bUJd7Akkg+dH1JrU2BMNiUW0sa9NRg97boNbbymNUE70tNXM+1DIARlvrjPaexn9yrN7WnsDOd4kPzhFX20RtCTb/Luj/AszcRTnbht4ydFYp4oCiGIIAi04EIk0f2uwsRzeoB+eaVG1fJ7+m/gWnSKvDZKMkGksAEVLUC0gidBogctj7LmW+JiBP0RkijK5SDtc1DjUaHBIpHuFy0GZfTuBwNeGBcJd3tHPubk84rpGFBrA/KupzY68pz1Upvr65cdTmyeAwa9ERbm4ihdj7PJRO8b6B9MKiIgWvITW9zTU2XHtJA2T27TSfEzDQDAyDyGG89wMcmtkrH1crwh6h8kNKrtvSCwPNbTm1BDQDwICcXMQh9JL6tYz2XjcNO8R/GMMbZNuLPwrHfgWOK3m5cOJvwOqfA+eHfg78waE5nWtZFoPRXtsRwbyigQZwXRoSsHd2n/bWEq0hpyDxFTiUz7X/4ORrP09XyCS3we9CabELljvWABNNflftu5+eiMcE4Oduv+lHbZkMHHE4d59+54bctsv6mZZH6Pmj0T4O6Q3yT6QH/HJnj7/a2m2ePRKPb85TNMHLN+vKwLauHLl9Or/5/Q+TpufVXfi9icLz6yjAHxhCYjOjtx5ypSH7k387updje+w6fOx7cLoHv/sDcNIoGUA4KggcpspDhYvQV9TVWdLkzuqdyj443eTu4jLL1RXuDm5wp+S+LR0wZ0AWcD7t8morZCsaEdQTolRTcVie+UyL+o5F6uN9QtlMeDQjWg10fYbw0L3Qv5ewfQ9RclodqdNK5Ss1GKRgbz9T4/HUajsXEZZTNCAVVRFyzZP1Wm5Kdg1Cpw0UY5mkruVsCAMKf4lpQ5Veg+q5mPqi0vVMJxDPk21+mWLr93VK8BXY+pbsUyDuzGgTT+v5Q+/loPN2FOuQpZKrc5IoPkVo2SqRx8FzeAM5HL4AB9+jVJRX76qT63sgU+dSTHAx0HWmfQeRRi6BOwmBxhRqTpoPURRrVM0y4nX1/Tzt7DWS+gaEIWutw+wXIQtVxtvSnI+3B/zZ9g7v1O7tJIkJB3rJCLyLb+Ow97enP5CSbBw2GhuKvYS9gg3DBubcewY2mKWgwksGA3EQLfBisMJauMx2fBh/LNVLB5MINv5mY+xDsKQQQL9NaH5PF04nYIIwIA1MX5sMNE84qrD38wdqtnQUuPUH+K8Nu//FoCSlxp7N/Tu0tTfz9xleDI+SmYg6d7I99wGy+feRLf0I2/13gknJyYBPBE73laxA+zYaEvMx4/BlmIp+M9Gw7y2DDcVr9QNN3u7jNMujfBNcP56ztPSZ0nz/3sD2kyC5+d59uZyT+7kFdOcu5+T2PV4TgfuxDAa+iSSUnlIpLVKuNh11+c+hPRRN8P8z0XNhXTQAjicsal68w++U1QH2/GuKnEzwnld/bmCtSnA05a7PKvQ3qXj/58PJiE+k+5xcyFmcLWn2T5S5HJH+PYDHXhMJ6FT29Ax8XsutM9tS3bWCeC8nnhZU+m8QZ4yTCoKIE9p8ulunAFWSaJ09y7haFGGEzMj1m/tVXIQZspcnDIJlgnk1uvxXCFb/EvXRX6Ce+VHizg+Szst+FF2Giz9Nuvh+mNWGRPcwdU+epX83pJpD2W8wvqJ+JpqNMfJrsBgRaz+gDAtyrQjQvgBlIqxvkk1eJ9Q8hAJNWW9QVfKiSU7W7RJFkcL8GgNy+w24fClgci2h93pMb13dbV0l2ntFq4gXFQ18HwYvUNdD9X2cae84++Uhtoc9BpMIpG+KgHosgB68QrEhBe5ok/PgMSJ/GnHvNcKtPcJrEF9S8RsBbNQEMrHpQUVWTcnTqmkG2X1UhQSZZB2/SD0U+ex+HTZ1TDqQHNU1srJmpz1mMc34UZX9c6rz3s5U9xXDaUroyUx1zGDDMYBsHI4KMgLEofjZQNcG2kPRVGH+FBuYje1IUODkuothSRrUGIjo56IMzZGFvbJJxceF1DmNRzQADPTFR+GIQvRl7REc/UUaz2xQ+r2BV+ypJf06ArDRVyOanXe3s/9d7P1MApbF5OTccqjGn/xafvfrj+BuK8x1yGvZ1uuO9Cd53I9DbIPYfbim+/W1k69H5zFLN19tVgjefFow0wz5nWWxvB15nniOZgnkDyztPXGzTrOXcY4/2UQ0gAVexW83+y81JtUThWts6sf9u02TzfBlcH83PgX7mlSP3zKZPFTOJPzxZMgnFAF4bk6HGfbiHrMBn6nMmuZBWfO7KsP3hefCOnCyvjxvJou+5m9RHs9LCC8xPpEc8Ndbu3xUfTw0M4WuayuFSpGS7h9bg4/pROu0Vi2//SNwqN8mD7sUxJRVDQMVHEXNUv2w1rzLvRZ1e471aI4L5Qzb9MQtLbwRfVc65k7J2CFnr+xRdXWKcvzHYfURorm7CUN1EszAnNYVyyLxQ++D9t3U0Ypqiwa9ywAAEABJREFUFOTVFiUClvYQZIxU7bbeLxGkRwXGo+Bl3nxFawFSya6QARSCqxJVKaCRiqdmiOJZwlj9KC+SGdWtkanDMGUwjtgYT9m9MWb6SgUiQQTU0JHRcKQyVwXE1wkUqUY6Wo7o0kn2mE1v0Im01xAMqMJLAq3k3IZiU7OkpQQ7r8PuZdgeU+pVcT0gUz4c5ZKtIkyhLZmDbkylYVVRLdlrqnFKML5AdPBNgr2vUF3+FpPXntWJkCKKcoOJNk2600p7FAHduJYuSk4VJSemJaGirtAg8gd+vOF3nwB+OsqkBhrgOwpIxRg3jaPCxuTr02rUnxtoABdUrNb7ONy18ZwMRtgznVU7JoPtOsQGhn8MGAPHxu17f4RYTI6Tw3B7Yj8fvgQ+zzd4pEhCjdypraVBIi9tADnclldrNfKVmKBcdSkomYqwfL0alvQlXwM+gWpVxrWoe3/c1e+xh3ZfB/Lm7sfJMhqUVU4T8queQ24ss0FoYLucicPv3JDLOnc9H+O5rNt08oeX/AdQfO2xu32TTbFLs2lpHXhcbXktLxHiObf0H9J0kz+R0+1G0oX7UxvNqUBxvSEdE9ytcXnOPFfbdUQmXQyUPAcmhtfkgW49ty5cdkk6s/583RCRerc9mFQc7dlGTocZZ9OMk8dyzir8PnlG+rlHBbWaeWxWJCCOMwl8Xts+dypE76Z6V0Z0RLroGCwvKkYily1t2kV5TVfVq2REW23OKzQ9Ge3zdi0H3tPd437lST1mqAiy6NzFtHWGMFT4nAVQBFTpMnn3TqW7qDsnBNplkrxFOt4lml6nIqfsSbiljxN0HiaZea9M6H4IRSBpTbisS5kR3THarSNsLZKmp1QvBZMWSxJ+RSCu6CpCIBTQ+qjNiKRX09Z1VsLwoKK8GMFaCDdUZS+iGtY6cYBweEFgfpJo49PMjx7ncP0aHW1womVNHUhh0SLiSBgElNuq6/qaag4S+cgYf9BK5g3qK5gNYDYi6CYkYURSBIQmLF1HyoNtkcfF78GVVxQ9qFmZVjTax39C/OhYBNJqsZm2uZoHXK7EWVFAqjG9K5gSeoI/ke7z8WSAJ/wmqDU6wAa1GFQNuGw0qZ7594yMweUMrtVSMZCBKoOU5GhBhMNmG1QmwxuYAATSJRkZk4vNO7INaXNEA6xiD4IEoh7NTwMieULnTn4X6r1D+ZYIoKUQWJO73b6rWbZsycht3KdFSjZgy2hS2FK/9oLp9CoNAYQCTp03ZOX/w/Dq/h/TeHR/rHgk6914GXaV9p8Ah/yRyrt/J/dv8Lqcx2k69nvL5nuPwd7ZZU0Mfudrj1fLlcaL25MPnqMhEtdJ5ZEcDcxqn8Qk4BMOj9HHmLPan/AxpyOjlY/QEEX3NGgp0yxRYpFEskxmnSlHgPDSy+M9HWZ4bpxu6qPGz522pRPPxyAL8TuT+KrmxcTo59a/9y8cuTkK9P0Rve9r/uwkfiIZ8LdaO/zN1jZ/p73F3+lt8jeP7PBzdx7wvpktvrKzzT3tmq+cqfgxLRsWk4yxHClKVaeSJyvx93P2s5Q5SXB/K+VDOpo6G1csxSV3pxE/mFf8pPq8pxwIlAnn5O42w0PQUooRSA8oBKIq2yUZXyUo9zW/SvlALwMIF2VOpwnabyN2BNF/hGDmAarOcabJHHVLwvRlT7MhuXBYyq2G3cOE7SOEzXzKNsdyQF6L731H87VJkQs1KhsdmTB/e8XKHQEzh6A3F4gvlIaAqlWbNaVOJ8KJ7odbsPUk5Sv/gPDCJ4mueukqkE4CiB+innmQem6BtNOCIqHcDakPIvy/Pwt7BZE4qC0T6R0KCOYCSCVDUcBBQbBTEh6oj7EUIvhwsaB8YUh1LpMNq/mgTRyOqeUcZrjKIe03BGXMs0HEF6KEp8c99sYpOuggnJFKU+o/MRqTgIFvozDADa7tOmqMyPf2NF5/29BctgFXPE/jOQQwDBYBYK1KmjomAhvjaQG0MX4DsgGLtaZBGChjAd6e2Lm9snODxIbuNl0mEW23RQBeIqg/G6w/fOSNwO0qwrLZU3ksjgAyguZZI589pvt0roltgH/wNDhNr0EDbsmiSw5ETO7P/Xos7jPsgvtPV0Bjk4XdHO9EhJZt0vwfkQxwRy0mAycTlQGqZtnVLF1XrOzowYRjOQRa71Pg9r18cPlbRGAyOKyl0cpP0kRHvneEZEJwlKC6nhOP28urX82X+HTeb9b4Lc2l58Xn/v5Mx615tL5cx+KkSc2tey8BPDeeJ3/5yxGC3/mEwPfeBzIZXNR82la85PLnROw0/lprF+f/o8jgf2it8yOTp4l3X+RYHPB/yngf1f5BJEMMOjULnZgj0x4XyxaPlyXPkZGVE/pqY1Hy9HMIp5oKeeCqk1GH+6T5kFfzkOvBHJm8NElIHe5hB5PsvQLb36bef5pq9DRF8TJVrLlrHybo3EGYCEFhIfKUZ2/NUcoLxr05vTuElwxlIpudmRUhHKdIW5rfAMKUMlsn2/+CzOa3qQZPqf2LZDLVsBUiN95w8MqZHvOHYloLIcliQBjXMAb2KoJhLPkCJSgHa8Q3NohkG8HBF8FLybBFunKbDifuJ5hVZLI8IdKufFlWlNJLICIMRTaxzJ1DHcK+2m1VFJrXaqp+BqUIoKLcqah3MqaX1fElCC4klJd7VDuAQnwkbskN+tl52uE+tZY6u1N4NWvxZNbjRe27bFY14WtViid7rYpZ1UKnL0Lwrv4tL2/D8HMDyl5EmtHgrrEUVNhQzrXuYb1zP/7DIS+GR1mPVnkmOIQ3DgcCYSp5zoSaXXs/g7vSJMVzSAsQCVj5Jg0A/d7A8XuD0tcu71RqBgzIqEcTloddDHg13fxaNvexiKm3eURKrcFfUdtXpZDdRuabBCSU/+k+fO2+JAqR6iZKlsvPTAR+bxl9nYnmnXvnv1CbmdoaPKuJV9RgOT0Gl080ewa2ycp7HX21OVW6Kj38KaKzngnUocHvfQ5HAE6OCjp3gq/bWhr4euFDrEnXX6+X8EmHNzoNTp/cmAT8/wfwcajnc1EedFHzYx2oV7wx6m8O+r7RU1g2+vNc+73n0bnn12XXBHaX9XPr2QR+a9/Ha/U+U6xzO4eH2OG+Sjq+8RnwX2a+9imtRV9lKQr5R4sdHuy1uFvovle7z0F3wvYk4Omww7bGnR5ovoohD+SXeKA9Yk+GvtUNmWqdnVTLTOtS8z3koOixXR2G5E5N0X2kpRRavgHjbzDc+zTc+IqI5yKjsebEdiKyoQoZysUNtBkX5gekk5KwdSfV/NuoFXlF2gNKqpaeHSOOFmQnMf5TvmH1EvF0h/BGSmBgvbpN2zxfVXAqhXsSgjsGRPcUDB+QfHfn1KdryiNQqZmgO1Rb0qZMJZJpo1sGUFpnqcYbyIbzu2T795MdPU21/APkx/oki3q0C8F+RBgCKlbluR4G1AXEearwvgVXU8preqygJ9gJab0Cw/Mx++sB8eaAcAz+5GU9817i+HZVPIvV+GoS8lS8wsVRykaSc0kQvKGlWJipLxuTDcTe1GyvYfLheMzPBZebZYEn/YxKrgZq3cAQQGwYNsAXyhaf1LGSk08RvOnn3WW3Za8xaEhAzOWJMXjs/TT5hEKc7w0iA36ksMsgcnJZg+lPe2iXVb/E81Dssphd5r5oKkOusZfL1M+AVmOYvl4KNGEa283yezQfvvH63GB2khfFQHUZy+Rck0hf/zg8t4weq1nbMonFGwLxM8vu3N5/T7PsMbhMLK26nu/dnu9baq8jMGu4JHrosbmuicB1LIvH3z7JdvsuMgF+ECu+VFFc1u15zGrnYhXj3Xv/sRaf41vX1rn/rJsJ13p37rkwKfiv/ny6mZtZ/I1Ag9u6cVjv5Gs/98avo4MlEYefLSq3Ts+EOUfkFOwA7guzRt+Z5PIfZ1FGWuvOY3CqROx+aJmzfb61u82ROOD3FML+xfCAP5sM+LHOiLdle7xVR1L+FGHV2tC5+QYz2Ui46nK87jPeD9nKQpDHbTPko4x5R3CVQ2iZFmt9LxDVFIS5+hvt0NfZeDitqQXQ3jSm6Erf1QmIF0l13xMR4Egu6FNVq7p8B+HiR+Hwh8jnFIaXXT2vtDwZgo7+gqnaHk4I96eEAuRwd0Yr1YRQgM6GNYqcYRXCM3O07hdSjnUIDkdEKxAr6IhmIyy71++CL3jeW3MkyRHiMKRmTf28CjqGCLIzhN17COdOUi9IeTJtiljLgZhKJhsqdEcqLsd6N1aYn00F5lyy6r50KqkOYG+7YLCbkRd6Jo6oOlB2ZUP927SROsNEtMlkyoL0fp9EfmcUcndZsyKdhWc1savyCJ58G4HeC/QTTuYSVOHy4vB7nKw2cdiPDV59IAO2t9jWmtIGaCKw4dkDfTrrc1EeZKuOmKGiryFnAqdGKg3Ngdeyqt9s8tnwm3RVEmtCc2nZ3t592JC8XHBu8BeaDdcLpVGFagaHlyr2orcFBTbafrmDPZerO8/sVV3exJFtwvBlmg01Az6SLGGie9O7pqqtWp0j0DktCtW95XCflslppPo3VMZfXc51bYPPVE6/jCS7gWpZVaT5bcropZ+7f4kthdzUgcnHY3EZvxe4DSoT8ZpA3ujrVlt6h/Y8DFLr2sngtq4NeIfsqJtsL+DJSZsvyls+U7TxfDRlJz1euJ427y7WcSOaTwE8Pweav4GSicSE8kLVasjU3v6ISMA6TIMa28bZKFNe4TpbqtPMP1JaV+TmVpNlmuWM9a37heKAJ0UCqxH8tcOz/KzA/xPpPp9YavGjacKRwR5lsUMhr890l2PTHd7ChBNRSSuq1cIIBhdJDr5Bf+ezhJvy9DuPaXPtHEEuW6hUJBZiQqFu5TBBb1lAfKsCxHdwuX8HT2vuX4zm2AmOUiw/wOiOD7F3+8cYnvxpOPHzsPARYe0tREmLMB4SBtdlgzsC5lA2of6VMYBeXdDWdawpTzYK0IkG4TLMCrgLb4cjsvKVNuWC5JkP9Fzm00HAg6APrOiZTkYIW9TTCeXkNcieUV9XSUIpp3eKcP5+6kPHkaig5UBdJNSTUJX1m0GgVGUVJaoW1jcjhDCmUtOZRC0mUKhMnai9mTbBTIfajkxHokEYshy2ORGE3BnmPBRPebQY8IPVlI90EkKHdw9FkwY4q0GJTwEWb3lPG6lIAKeJCMH3QSIxwIbRl3GshkUDctcxCP3S786EGW7b983zQpNmjxh2IVJyW+NzklzPRwKm753cvo1fbIWBbsNyvVvPJgKswaly/p96+ihstdpCNA16ZnlsvAORjo/81rU8aUDtPu2J02UJr+T2VJ6GDNAzE4Lkcjn3F8u4TAbOb5XRa4ONA+li5xrsqd5UyTPjCMbRgkEtw7MszdLG9ypCqvZbuujeq75MNAKOvL4/M/HJfKkBrIkzqwMMvFuE6c9ReI3/d6aL/KPpPF9e72LwfzqbaeoYwI1Mudo+gBcOUj6d95syL1QpyGt1u2AAABAASURBVHAbOSWjydhtu44jvXN5gsnbkYEJxgTkd55LE6tPd7w/oJa5SRohfu9k4rEDGKBB9XUUYF05d+HxeXwSdGe5x/DgGp0oYnX2CMdHW9xfXud2NujlQ5KgI+BIz8mUVrnGu1vX+MjCiDNtDSS7SJkpvt19lWz7e2Q3ntTR1lOU2zrrHnxDXvBVShkz7VPsr74TVn4YDv8Y29Hb+c3pHP/XtMu/kl7/zd48/2J8mn+cP8D/Nbmd3xgv80Sxyqh1D53Zd8huAipFIPl0mzzfUbtTEKi0ZAYRIten1Jf14LwGdkFzs6n3ZQ7JAoHmspw5Sd5dpGpL122Va0nRSpHA74iAOXnidk8RSkKUBcSTsQhGS9Pctv8GBIVM5Xbo6NRiWbpYqIgXx9TaNCWJIYRINhEK8FZ1Ax8RDNowrXt6p6VDZyFgZj4hmgG6BSQVYdCmDmZ0FDtmQaSxHKgt9TUJx7TDAXcGB9L3iNAbZ97YaU4Dki38p6RXS+3sO4y118xlQfbS+9+FQmCtRlJMjtfbZ8MpjiAeiie4HX945GFdG/zegDKx+Ay5P71AA4ZainO7Brrbtmc3sTgf78FAoDIZTATyWMpIBRSNyd4el3E99+92DDjX9TLBuUEaJtiY7aGuyZMaUPZsa8lJ8FpcgKOl62QZaZ3mp6U+Wrp3m/IazfN4DkwUUReaa8V3XdWb070mtjmQ1VCYqoUDpR2lLcluQrOuLJNz684yR5op9+P+3a6A4g8kfVpQ+Df5LL+b97gFWq/htxU9bYczOCqwd/6n03k+uTFL9moAUg0vSJ2Xda0ukdrQlCC7a/Jt2NY60gCXVKChINH7MijPhzf9vKTrBxUun5VBA26Xtb6sP4PdMmDZnfTSz18sW/jj316GeO/B5R2xrGs93Xh/z5nmANuJNjxXh08xM5TH23wColQrrrsIBq8wncoDtvcp84RwR4osAtAufm90jaPj6/L45ymuP0W2K7Dvf4p08EXCveco9oaUewPY3SIcJUTx/TD7NmZ7P0S+9HNciT/Ap5LjPL7b5zNa+vzuwSy/Fvb4J/ki/2R0jH87WeKLk5Cv5yGvtA6TLTxIvfw+WHwfodpJdKQYxppgqQaVKcYl+W7FOSVtBTDcToiGNVU4EejnqBS+R923EisKSjqyobQle4Em0GpH0OuSc1xTs0KAbECREyIahue0ufg69eAGtcZLprKo3ySmEqA5khJqmVH2tfUXShjPrerGCQRtwMVbkmNWlyo3dyxk/khMvFBSJwWUU22o7hOMdzWMQn2X+HRhXe08F7V4rZ2QpRkrpfTov1P3UP4aD2UvCoDP0eyQe72rCeRAO+UGaiErqzVRNmh7Zl8rnPbmj3ebPxyPOB1mmEhufQbdXrivCGHRixSDV3LjesWu+pHlXld7DqsNfF2icTaA8trOYHZ5e2x76bArxcqS0xXonPYb3YsgLJffC6QO97dp03g9lcg0bBt7P6huGrgBGKtOpLbcvmVRvYYYevLKmsz/AH6Rgtu13C6XaHJNIJbHIHZ99YHldh7qn5aSy4+8lyGUNlGTci9jMi1t3J7b8E7//KP8ajbLJ7OZxqt7DW+v7rX9recmBJOXw32H9lxW+4pS2VEu9SGgI1VyFTABTJVbh5ZJuaMuA91fCHq4PeGhaMq6LLNP1cxVn5p0plYlTYeMa/Bm2la+ViW8UKY8Gd+ON3QNdEcOmUqbCLZFUH7mfDUsaSIw69V68lyZ/MZymSZy68Nzuv4lSKR7f6inkODTgTxbjyTQnM6dYTh7hlGwpB46KtciDqa08+vUu3JGWzeINzK6Gn+6HcIwo47kJRc61Atvhc672Infxm+mq/yrMuH78QxbQcL5Ep5hxPekk/PSz0DjGiokPq9d8sfFI18cpGwf/hiT1U8QrfwczCqSiYQqOY8grwjygqiEidbKExFlOqlobFTPqqpDVMkukrPiNkVz6WFIVDdZpJYcZVvPOiK8VBGAyA/kKYSzcvJNxsPHyaavqv2hkiZ0ukFUbFErTK9m74bVe7UcUFtSR11LJWMlyWt7kxOn1nm+aIZSnBJKhHSlJjqkQYo8Kqk4CFC71vElOpMR8yLXE+GU42FCt1KlekZ0k3KyzAmb/z/djU/B+idvgt+gv7UB5wm0x3aSQkXhNGF5OZQiZHmKCvx/pTldXsNrxIfZ5r56A3+N1x8I8t5Bc0RmzzhZAwO2ylUXmChdU9pTkg5wrldECY33NTglMAaujasBv5Tqe3+kWIDNlDd/BTe9A4f72zJeh9A2Uhv0dhVhIJwJ1bD7zwXEUmipde82bbBOBvbcu2n68r37vVXGBm1ZXMbkYz1IcbIr6UKyt5WkeFLJ7fGNNaihjV/jHSnPN2mWJyp2q/1bYbdl9LKLCgba+Homa2HQN2v3vIfX8R4TMjhXb4xPqm/ubRAaCtadukTz3ehUbSFRbtPS7D5Nus/6MwLty8Q4bH9RYa37cLteqqVRjUlyW6B21ODNYMuFfnzMalLyc93i51sq5+R7LxMW3akB72Q9tXVqYR06uVAigFsvA4W8F38N0gXiI3+WKjrCsH+YJ+Jj/H65ypeUviNAvc4Mg47A1L9TUp8imxVpz2hAXTWmjCoFhdLjrMN+vci0fYKLmqNrZYtvar3+6n7GdZULA3WlSVoR4Bf0/HA94UR4wJEwoxenTNM+B50OlycJe8UpCs4IU13qSkCNCphJiSRGqVC7n6YspLWmWHYTQhC0dB2BvDDJCarksMYjOeMFPTtONPc2gvn3U8/9ILE24uo0JkNLjHoX/+ER9BMGaisa60rL10y2Um2o3TkFnA9Tzr5d9Q/jwDHQOEr/nUVt9JXCSD1Cnl1CaJ6baKAfQVs37QJmgX4iclRunReX4OB1GH6P0+Xz/FC0wQ9rs+CBvOb2asRqtUnYANTevmFsCRJIezZ+ey7noTTvibUhZ7Y0Ne5rJ3eihrw5mOYbArXqD569mYscGnLZ+gPYffwm+MsRNMBTG5K5MWgbsgZmgjTD6Q2Nl2+fpCEclxfw1rRm83rZx4xZPM+5YA57x1sg8br1dJhjr2+DzQiapgwEb2Q2H+VV1MJQUY5lt8F6PG7f47PB2jtrww33LYJpGvA7g9/Ek4puTQ4GpPSOwS914XvrymlbtTyeHeUTTbIyrNOo5yt4M18NCxwxOYI6285kUDUG8/ogbqKYF2TQL5YpJrOm4oz+VRCE7AznTtahVCo7B/fpZGJVtyZC68C5iWVtJ6Fp+0BtjmIMeL+zvgxsh/3op0XNgICGHALJpGd95dap66xVsWSKtBytMcE2Y7OOrEcn68kk0DoqY5R39rtm/LKjTAKuydGIBOqVh3lSbf3fdY9/Pgj5YtbmhaTDeWKuqk5mb6zQPG5/HOYfIj/cZf8E5Cck01JNtw1zAnc7XWKENid7BaezmIUgZVXjn22XvCueco82Re+KYxwJneoMWdWzBZWfrwrmhaYk2aHfSohbXQgnZOEWWQosaGJXA5K31hy/L+OEA8/jer7SIevfqTW/PHVHNtoT+7dmKOOuSECT1Fb02Lub0CQwJ6cSniUIltVjhyS5jbTzfjqdD5JEd6CHFPV1ysl1KKZQa3JbpykcQUSe4B6BIBpMA6p9vR4g8AeQSTYkcwxobGUNtS6rVkjd7lOJNcpqQlntUBWvMtp/nOLgK5wonucd0Sb3hnvMVIqupq+p9UgDr6Wxwi5Erfg3VudtMXlLk+jrUGX83CRhsnCE4GvX8zuXsYe1pzewvITY+WPYfxI2PwdXdUa88xiYVAIJrzWILIgG8HtuWKmt5F+3WdqqdeN206MM0mONZ3yhajW5Qe8QNJWx9oOK1bBk1RuBqjdDhclAtRsyWJy+AY5kLK+B7yXNQCTlvYZ97WscPE2zP6G6rkOsSVCf3FoWWAYbtfcjEhGAPVqqMUhFjfyhallcTQ5y9rJGGjKb6LnfuV2TpMetR2g58FA4wMsmJ29i+nP3BmKjE9dRuVuAy2QCNl4O6aFsq8ndt0nHSaLoDQ2ZHuhqT2mbhkRcd4AatGyW0e9UJ23LXJRbdz5BORtmOJkIrFcTg9NpPT8dyjbUpN8pwxu7/aCWzgvf4uNerB/ZkfvzpuVa5y282Hk7T6ZnGbROgd5hWxKRkxyHvXMEAurtC7fx7ekMn6lm+Gwwy1eHEefV9uy4Zg9505UfUmj+Yaojf4Hk2N+gu/xTxHNnYeFBqv5pinIHO7B7NedvExl+LB7w07M7PNzf5WcGE+5vBTzQ2+fEdJfZOGISadzhlKOKYN8Xjnh/tM3twYiZibzk+FVNZ0IcnyFtaWhLQ4rTh+BsRfIDKeVbIvAZ2h0naS08SjH3dq4md4gIVpmmMwSdWcJcuhoPqWdPMV58J4THKZMWdWuZMFFbs4epeyvUM6fI0kOUaVt09zB1sUEVVuS9BYgi4kmf0ruQrSG0A+puSphWpKXkkvfmkC5WRo1aaU2J5hOyFbQPUhHPlMTTo0T714iGrxIePEs6XiPe1xhvfB/2XyFSQ6EioGCMrMNG7Ylp0p3qUKzWcpK1hV2w8RosBooBsy9Qe31r72/jDkWX9qRVhhYnkkIocFmXcbqhewUGeNfc7RiILbUt4hSJWQLV0cBsyC3lt4Dift1H1G1CT4fyqQCvEtg4nRbDEq9t/ZmAxsOLhLz7vBoW9GUUS4EUZUJxJbcbqhO3q3JNecstQDZLE5dzujUOj93gd0Tgurfa8LXbUdPS3k3gyQ7ZVoGBkq+dDDYHTH5mPekVrutckUhfY/Fxm28N9gZgbTA4HbWYGO6LpjhKOKu8IQGpDYWlWHe3kqYI2Q3iJnztBiXLYCts1vG+lTJoksqdnstpNmxbI259os8fA78vyjDY+0HVVMkImtw69x8K2VboP9WzI0HBmTBr3mW697Ggo5QsSHF04GWG/0LxP8nm8UmF9zawjbmGdLmW3smXsx7/eGvIkTjk365EnHR0shvwrbLDWtBl2usQtdoUyQx0zhJ2tTbv3Uc8exfB7AMw+4ievQfaIoPRdcajV2VKlzleZxwdhXQVWbQEnJ7IKy9qDndnCKuAeDRDfzzP8SDkrnCf/uAVkv3rUGkyO4cFnvsVvj8MPt6b1eZe627KYx+lvPPt5A+epjz7Ljj5CwyXf47L0Sler/dFQgltgTLOQspAk5KeoBTYi3ieUWde4xAgs5p0EmrTb0ot2YJigbT9FqJZbUDOnyBeeEBkcIgCkfVojWjwPEkhxu4l1P5rQAa8Qvuyhlzrd7ptqoUW+bLI9biI5bYFkqN9EcESdWeVqhNRdqdUUYnYSKmizK9C8aquL2i4IpyGYObUYyFLteFHsp54joap02XovEkGfm/g27vbg/p6/80w2pNqwAQClq8nQrq9//4TNGfujgZEikR6OVW6pkHtqz8/P9D9RMn29mb1PzFgg9SgebPdVSn6w9EeHw+uYOPNZHg2SNWmXwptI21WDdiqAAAQAElEQVS8Gcyup4cN8JUbZMo06Bw8tuDNjpw72TDDlAaYrutnvrcufO9kWZ2sh1t6CqUr/dIGWkpSFzPKPR51hYaJxELc1xCDx6jXuL/2bSAgbNch17Qp57RdRQxkQKi+AbgqkBmMHqujBOc+Tfloe8iHD43wl3H6J9SoycCkoKAF54vqpK+UKEm2IyJAt+Uv8XjD79H+mL+U7vE3Wzv8tdYuBr7bN8kY1N4vMCnZyzsicH3fW98+VcnqQA3D6ShnMVD/utsWMfjzBX5nfd+Uv2RJfZvUtjXOLOqppH41pyYTE8bvjEI+Jnu8U3L+vqLhE7LPq8M23UmLpck+i9ohj7VRWLYWKVMNLl2haPVk3LPQPqF0kkrvaK8SVzVJMGROU7kYhhwKA+ZbAbH0EMrzH4R7nFSZSiSQhgFv7wVMxooCh68T52MIhCy1FdjmO2coFOLXvZOymUM66lPev5905QPgP8qq66R7nDSYo88hrRo2Caa7kLSpF9+i9B7C9DbCIlBEMIVAhuDwPk6ZxAFhXxPU1XiWHmSw+m5GiiRY+YjGcwdV0oLJOUU1zxBUFcwdpziaEt0ZwfECk3x8WMA5KqUdeTfBsT9Dfoc2L+/8IcITjxLPfhB676NeeBtV/wx1rHVLRyTRXqBAkUl2Ue2/KiJ6mUrkR3GZsPlgTKb1e5XT/Bgo3Xs1IFu1nvidAREkutGvr7snweUMkFug8CT72kC8LgQcqL0bKl8qSWbEDVzWtfOLeice0B34fXPx5j/hm/201YcfyWhwP9taQiiicEh/Vh5xIBJI0cRZLpexPALYWpXgTSoboss0oLs1Npd1OcvpNk1o7sMRiY3M701obs8g9zuXKSSsIxdfu8zih2Dlp+D2RzUxknNFxKlfrLIFVeoqaZ55cygGdqMv9yP9+e8jONT2Gt+bl816O9FYNK++NnDUAosCmTfaTAY+XflvW9v8tdau0g6/LCA/tDilIQLZU9O3jpNRhM1tqi0ZBoQYvLrDx7MGu0H/0XgXX/vY9r4ow1GUQe/rD8UjPh7eYDV7vUkG+62/Du023qVj3kejsepMcKR1RGRlsugXN+t4eePoxcsaE4r7N8Gh+RyEfTzuNXlBb4Q2XyX+Ctw5C5/XkfzRbsCivHZHfTN4mrx+SWH5HkVRUGQ1ebZHViisqjZlN7vyknvkMvAk0BxkPTbqTKQwZKneoz8daie8ZDWouTMc8nAy4Qf6Ffe3NlgqX6UYyxjjeZg9xH7aZ0/zWpvNgw5F2qVoS6jWPGG2QFQtE6aniAIpd9ohzab47+uZHOPsOgQigE5fHvhBmH8no+gQuZYD7TKnTu6lXP4A9bGPk574Gaqlj7Lee4RvVffz2cFtnIsUxXR+gKB1O3FnhSoW8Gu1V8t4JFe0JADrl9M1wZ3qSmTJoSWC/kPEM4+SL/0M1cJPQv/90HkrQe8BotmHifvvJIrugq6MoS/9xItU/l+MDa4T7b0ikb8DctRhE7bfAsN0jSYcDhOIujdTT2TQfys4n3+UxvAXBIDuPSgO409+vM6eanIMFhEW8mayP7GZSuwoqWnOK3/tzXRFuXgCA+eYrm8BxixsMIZdtZ/QyOd2DVrnbl/FDY7tOsLn5cy9G2bfjcNL7w949/rmkVdNQ3Aq34zLuclARIFzTTrlUP2oLxOD2zbIcxOihPN7l7U+XNf7B+kyjSdYkdKd/AUd978gGY5L0f7DJg9Kbk3Wn3jlWQ3S7cTzmJCyOsDn+w6P10RYKTVno4yH2lOOyHN6aePkLk0I9s6OAB6dPMXHyxcx+P9SetOTG9APz0ywl19tFawuF/TnK0yA1xRZ2HNvyQu7rdMCl0HuTVu/NzC9kXpNenQfJoWHJt+n2bfx5u3wJdJiFxv6x+Mh7uvD9Rqro2c4XW0yQ4XnoYnCJms3bUdz5IjNddyfkyOEF6tesy/h5c4LVYrnTuxEQwJfVlQhvP2+1DcXl/hIjMkbWr8+TzS9QDK+QTzcUQh/g2gkLzZ6BQZvEOxfoZAXI02pwkUKgWYhDjiU5KxUQ+6pQx4oDvjlJOTh8DK/mN7gQ8WrTPe+Qz9aYTT7Lr7Xvo3v13NcKlpMww6ki8St2wj6AvPC+6nm76Gcv1tzrtQ/RdbtypMPGTNgUsh7pQsiixWy1mHq+Dj7wTIv1W2eDdpstZbZbL+F7YX3si2QH4Rv5/nRUb4cHuEP6z4vVm0u0WYSLBBHx2mlZ2Qfd1KkhyiDgrJYJ0y2JJP6WYRKG6HMCovBMY07QyxGER5X3yKZzu3QjkAEXYUpRAu67+v+KHFyG3F8nEBzIGZSQwcE9VQmERDSltZt6JOLNGF7tgGljD9S2GZQdAV0g7L3Fpplga/7urZBu24DzKs0R12u52dddK+kZthTvq3k3H0e6Pqa0nUl/wpPLAktK+rH7Xqz6E1PiUnA/Vi+yI2qggGrzN7Tx2X+dNwn6zv4QrWCwa9X2GvaS9kQ8dLF3tsG6mR5PS730bSrcbptJ4PfZT0O9+NnJj+PyWVNBJbHz+N5d3VTVyYsJxPj6ie4+XcJNR5P2IrGpuPKRneq+ySLGPwGn3f6DY6MgPsU1fxccoD/Go897lJQ4n0Pk0Ua1DQEZmJSFMTOY/gzGAaskz/EdV84pS8iSZVWVXdQhw3IvEm3Po1xOwP14/B7PTmBPbAJyB/qMQk5AlgcfBu2tGnrv2HgSM76EKAdBdjbp9all4C2FW0G31dcpNGxdWMd2TY0Rlktfclsud2f+/DRo+fMfZmgkU0jo2YZHmvDxy6BufMjC3OUyWEZaUK0fV2bWY8T7v8RDL5OMnlNIbtsbXqR5n/aMXyDZO+rMnLtaLdDjlUJ95gEkpTFVsS71e5D6ZjD+Rp3jF9idus7tFQnSAJyhfEvh6d4KpvnlXGHrTIli1IBpy8wniRqv5Oy/wHCxbdSd0+IXFoUQYsgSqijiiCOqEIRRvsUde9+wvRe3S+xFYTSbc1Xiy5fZ4FNkes4jInqgpbO43fzLa4nY4r2hCNKvWhAEMhDxjNQzhOGq5Acpg6GIjth8cYW+XqKVxFVOqWsD0ExQ4CioGyfIENRwyL1zHFozUGt13lIGciuWyvQ1vP2aaL+fYTzighmlqm6hyhn7qHsv5uw+WScQaGJRozPno7svI737r29gDf0bAg2/lKINkAMJJt/qg4M0iCh8ahux2VCv1RScQbKu0qSjZbyRSVf+5mvD4uAHFIbPItaC809IqH1zCBz+wZrY1xazzTGlaJpYioV2LjtwfxJui8UPexdHoomPMo6q9NX8A5xAxzLZfkLsVBzrRZMNG7fR3/pEQn15q/L3BqzvENmApiVd+8KyJbF793GRIRpXTh5c9OAcbLccw/D0o+B6zX9yMpd16SjbhwGW9ZtgdTAXA0KPp4M+ZvtHf5Wa4e/ruQNOnvRbRmQx7gdSVnpURpStI4VjRiUqwK7yy0GFUu6nglqAT/E70wgfT1fTEu21I7BaCDaAxuI2+rf75skjTK9Cp5L69t6mdO4NZ7UZGj78Fx7PC5TaXI9Xul1EPZp/vxbMCv5EmwLskv6ihDQTyqr7EsuaV1zV+Mo5OF0wukjWgqeVQHh/UUB5L/ZmLIQxwSH30uxoPmO1Nzed6n3vgCDPwSd6ARqgWhWXrJF2YqJFeVUw4KqmLAY7nGoECjUbKaxJZLxZLDD7sH3tRN+jsnBa9RBSipn9nS6xOt5TaVNwnnZ0nIwplWsqx9tTBwoulBoP63kuYYtwtEFSpFivPNNkq1rdLYGLEoni+kN8nBKEh0iiO9kJ17gehQyEgllRcAgH7OUTZifbjBfX6QTvcaD7V0eqXIeUb/3Tw84GxYihktQ71CP1Xf2BrGiljjfh23pZg2CqwHBlvJRSVCcg+iAOJ6lCkJaWmaUUcAkERa13CC8XSQ1LxJdguQM+90FNuKTHPTfA4cUuS8+RNUVaYmsI53WhPgnUWVNdOPFxez4g0EmgGs6ItvS2nv4Evgs3+RgY7fRu94tg4h6NOv0IAEbeqWXTsqadbAe09WNceZ0RtdykDhfEug1IdjgZt9O88m89m1qZx57TZ/3+3vzmZ91ZRQCq3eavXa2QfeDikWlIwKRN7OaLy1ZXnsq5zZcE4eTQewoQ2ukpj/36ecGtEFlovPYTHCZGFbj2ZaBZR6fT0kcDekZezoJ2fgduP4pGcyzN5P7GmlyXNdl3NfCB8GgL/bgzXZ97GbASgMcCUvORhkPyfvbk6ebn2Xxyj/ivhv/Nyc3Pok/YOXxZTJQe2zcppdiIss1TZ7B7HerasefJ3Ak8Eg0xssF/y/d3PaZMMdtHJGhuc+BgJHVgXRWNkB0nbNhJrchGS2350/G4SWf/8CplyxYP67sdyYHk4D1obkwwbp9pyYa8PilR4f+7v+0xufowmTgyMzgf0gk3ciYDHHU82hnzMN6dliG/+reBmHYJj6iza3+IRiNqEdXaJZyRQihbKD9IMns/USLWp5qWRoUJ6CUgL09BR/7hEXEmA5XgymMt2h5LgWwdqtHkN4hYJ5QuVUcZt+Z1pxtVZxJh7TyVyl2vwm7iioUcVTTr8PoWwSj5xSF2KG8oPtviJAeIxq/TGu8S8Vr6ntKnvW4UiZsE7IQJZrXivvjAYfqy3TU5v76pxhf/JfM3vgj3rX1Mj8c7fPgwpCVTOAYX6cs1jgYqm/1h5fi4zHstGA/IR4NtW7vk+xq/NMLGqjZYIVpNCAN9yjEDoOgJAvFpOlxkm6Pup1SxfO8KGy8VMxyJbyPrPdevE9Qh0skURskZ0ipifcEBxIklmvW5GHQ2GgP1Jdesy0icFSw8wTYyF3Wa2GXd2ruhWyDy8bRl8frqu6tpKbxtZpHxTiud3KozdrdRuQ6DcDvwX9XwMBHbdnofczk/IUypTFG9WcD7gc1NqjVsJCyp/xcesCHp5LzxmdoohiTlUlLXkC9aeDq0ERj8Kttt9/047GPz8O+QG3yM5BveXd5RLff1I80AMvp3LoZiRRHm6onBe2NFDort+6sC78Xy+OyiXThaz8TKfl7FgaHSWtVpOUxeGOt+bDS9pdoPpF56R/C2t+HK/8Mn34YpCk1Xkd7n8PLCOvDBGjZDKi/GK3zP7a38P/VydGDCcUbhyZFRwXux2WdTEAG50MiHm/aNdGS59zjE6D8vx+zbhqyiHpg2TUWE2ETiVh/OsnANuDxatzNB8G8PLEOnWQvJ7PzPFy8gQnm1p6Gow4vDSzXQ9EEbyxa1o8ng2YO7/Vx1cbjmutZOPVXlR/S0dkNirgDPTmIpQdg6XZybXbReoSqdZzt2YBEa/jB6DhbxWH66ZQOe0zqBdU5Q6sjb9NTqNFepkhGxN0Wd0xr6XaLt4W73BucIx2+xjSrqbQRRy3wHVykNTlglLyu8HtEUik0DxSFVXsEk+fgxucIb3ya5JI2MKYvkAZrnAqHnMpjThcZD6mf2/Mdih05ip1P0tv5PTpyP2YIeAAAEABJREFUHNXOF6mnvwkHX2R24wrZ6BswvU60+cf0N79FvvU69XCLepSTx1O0WKcSVqvBBLb7FDlQKxLkLsK5Bxl3VhkXc4zzDgdlDVFJMdnRnGWEUYeSgJfGfb4RBzwdV+wUR0iCWGP4lmT4muhKRqkmVVEGLnBhL9ewvJB6XM/m9DZSko2TK/evvVqiqMHgmWpBP5bnc10bhevaMKR7EhV2UjMNAcy8ed9X3hEgb/WlW2RE/kCOjSOL57VyaJFJ+FtGbmPExhYmnIky7DlsON4Q++XWHqd3tHa99msC4udpPLON0B/4sXw2YMtqGW3Qlt19+t1Ak+myJo5dEcHunpSn5PIOcUUOqQnBZQMNxmA2qTSEJXBbN5obNFcNUDyOW8l1fO223vSMHkNWB/SDCo/1oWiKE5bB8l4TqbwhZV+VDNqlRUDyF7QeDbZUp8bRj7/D7/W7l0BnwozT+ZoM8lP01/8l/l6Hjw0fErhMLAb7/5+pPw+SLLvOO8Hvrb6Ex55LRGVVZi2ZVUAmqlCJhQWAKIBEkSJBkCyKEtQtUiOJoxnrnj8k2Zg0vY3GTD3WLak1kvXMcMxGlMxEtboh6xaaIkGRXeCCjQUQKAC1oSqztqwlIrfIzAiPzd3D/flb+vvdyCgxM2687b57zz3nfN85977nHo97fyW6Ow1oEosaKTehIEOQmfFVQyFbKFLQPdfzckdhTchjIBsKdvB1WQ9FlIsXfwbpicM6jJHpE2Q6fF3CL3zf4K4dL9e5+5WQBWIl6vPUgayAjIVPd8r61tafSK/9PallH7v432va+5BSsrWVPyfNf1bjrh9zzTysaX6PXrLzX4oX9e35ri7Vtd5p11pKpOOtqVanO7oWz2jISricVUYnlJZjtYt1zaVjJdG82jhp3ZGinpStKp5xhtE7LQNCyeCOOtWKsp5J58RPqll+QvWc27H/VX5WX2x+U3H/WQecZz1N+K4W6rd1b2tHZ9oHuifb1HxzReleX9mwUDK2UGVLsUHK3yJoSk8rpq8om6yJbxHWzg1nGVI0kTStFBWJr/mecSXziKowzdlT1VjW2VMqTxzXK+OTena31Dsed7vTaCm+Y9//ntL+82oPf6Rq5zs6WVZadjYwcrObzowmcUf8bcBisKli/x0TQO1LhW/EuXHq1j0ShRTPqaaWvPLPY785MwGRPenqyCHkCImDavsbCq/YArSK9jYlb9ynlerfiUvm0nJhy/SAPiASg92jk5DB9+KYAMQ1w8JVYefBEYlYsjPRN5814FHW30xv6MnmqvKtr0pbBv4dR//bzlL4gBGFRhhXatntsO9PU0o7NdcYC2X/BStuKllskfUwDvqiDvsUxopDcy43OWbHFL7bgDFxjvtueucoCuLIZFeknwCM9ijI42rLBiRAYGyUIBv9ZL6IvtAfBAJBmQRIgU9HI/WbxCSQizWEwzl+IyHXUV0TydLkXS2ZYJgW8TgOQlh2f5ABur1ctdxGpvU6ldBNZqDlLujCNkDPuccbiI9xFDeCzSEsSydsEuqwKOkToR1syf0+FuOA+GL7Svu0tixz31OPnhrLVYV0/4nmlpiukYFA5ivNXuhDpW2DPTY953/pr0mde5V9xFOtOa8NzX5KN5JH9VZ1v640x7VWdR35MvGkY+2g0mtlo4F5sz9NlE5aGkdtsSjXpJVUDaS6dDHCJjZ0NLa5I+3b7LVBKVfJlDorduRqWxd5R3E8UjTNhZ2n85/Udu8JjfLTqutCyegdpQNPCfauSLvvSIMb0nhX8wbcScsxe2CH2MchPK40k9r2mY6f5+X3Ko6OKarcrtcIAronDjwmGzOzYi9QRshbGiSe82tsqYYtZTZzbL9ILVfdXdVg+awuaUm/50XBLxdz+tNxqkHeUpW5v8l70tYPVI2f09mDNZ1Pt7RUWq/lvpJoqKgcKp/0lR+8q1ixjVRaaxABUaAaYUKpZYFhXVJmFoN6j3kQp33eBIFxt702ANOPzPQTDx5Hx1mJArRFK23/ylyMP1GOMoDY5+gLUCIY9WNXjLLgXH07DA5OtCHK4WCs8A8SGwdZicw7Zl4i5NCpOMdjM+ltt4vOPRx13GFYMzimkIq/75wowhXom3GMrvgm/yATQ596nx+AQWHfcgWgdBwdmIeTvVAgATu43IUYq/1Kl9wIaycQAbIyLsgOsKCbg7cFmREBQzEwc3RBP9jC5pCHGdqEMLgH3XK/2yOyA+iLzhwedwkfuGIcFF8X9rBOmGqc14541s8TEaIsUw/5H7pd94r5W1UephVhOpSvqggBwHZHV+jT7YisZGKl+nhJYzGVyI8IxzocKLLfRhqoZf9wdERn3M+4kxnJMiErMpOxsQ2vbVsPwl9Gdv6hfQj5OUfhXnxi5wfSC3/Z5ntAevBvaSc9qbfiGb2iXD9qMr1mYO0mmXaqSCPPpYtkXlUzr6se2+0m181uT6wr9EYvS5PvqqrfVRklqqNFbVexbgQSMGnYBvII4sp+UU58vauqNadpqyOv/tl/pIPWvIpkQYnaiid2kvFYcWllpruq4j377YFU2rdMvvX4FdUH9svxeyrn7tdk6XFH7E+r8eJmvfgxialodkaJiWBqm5c6EH+WTO4vnklVZ7WaAyPezR3crjTc9P6dTOrHnur03fa2ChPD2LK+oln9lsf87wazulFbvrbrNXfUmJgyMkOT3rG00bGkpTid1+10QXud09Kyp1MLj5kAfEL8q+y4xaGhZaOR4gWnx8FbvgGHx5Gpi7Em1HXqSd3EhuZezqEE6uDILe+cuFtOebts5yKLaHnrw/BDv0cy+ARRh8i2ZRIYWDxI4JIjFo+SWL0W8rhekI/+AEjszohiANG410kfz3sFm0U4SCzzBeribDgYMiMvfbNfu0EAbN0p8T4OzDXatdJEBERG9tlyvbETuGrQEQThCCL7jyCBd31hx04NgLwb1i7YUs/6KbyfqxER2rsimsoAFIugc54aLVo/x72FdOkHGdE5MvmGi07p/05+WxcH35IgQs4jE3qlD+r2TdAGb+5yPh4KsiHTyKNGQbdNLIiWJxKQ62Ut6GvTrvjAVYEuIQP6pW30h43lfxyjFxPhID/1fpZWKJLom7oU6kEU1kHuwoLmyuQN9YaA0b5jPYQMEt1SqI9+aVv+x5asZOy6b/4DKVtUa+6kNpNa7zaNLk8jvRH39D33e3Xa0puOfoUny9d7scaaampy7Jb7fhq0q3jXflpvGcClymxWUXpclSN7J8vVyhPFbfuLz8vk0kRLqpOTJoEl2yVT1ewLEsirDc03N9QpHewmzpiLRlUdqbK/1ASmyKvupTF08LLqwbMG8I8k+1iqE8ryc4o9jagNuHrhA2pmTJStE2rcb1JP1dSVavsD831VkWJ3Wd+OVF6Xbt701G2z0t5N+9s169j+lW6+oJn+t/WBeKzKfV6va72XzcgzB2n3tvvd8hgllalKjTTj7OehJNFi3NJWGelmeo9Kr/VUs08aYUeAwtEOrOwdM/L29xS+BYgIX+LVbgynomAYCvUxNPezpcSZSNEDOBMr1bdpxufYhUBw8p4zia5Xb4nOlduG6SdWKlGOrMIpLH9VZzWqNPBcmfRuo0mUW0GQgQAy/dM+slGQi4WpZT/muNcLPrylB/BZY0jnFQiNOqSWg1cUoiTHyMt1PxPV4jEJknL1AGrGA9hxahspfKCIe+pCQQbkcFQM+4WNY0cQ93q4okAqR/cHXZFWug/v57KN7LjF3cKfXwvvDqz+dYW/fox+IFtkQ78Usg/LwjwZMAmAM+1hTMhFVGG8kABgYmz1SO5K2IOnDxArUwLWDThf+Nd6k4pHqP+ymBfrCrxbASHwrgCpb8gOkIPi/nkiczk943tMGGVX+3ahsMg3fElhKoJdXC/4AZEdwkVPrDVRTEiiuO9DPVsvjM2EIsaJfyx5rr/sp0PYcP7TUmQH2r+qVpLqJ+Yd5aKWbo9SrR3kKqrCgG00dqTbmQ6VTCaaT2t92Lq94H1N7WPlnNR6TGn2kNJ4RpF9a7Eq9XDS0inbo6uWU+eTKvL7JEfHtL2iLMqVjQeK6qE0WlO2/UO1tp117nzf9r8qq03VzJyS6D5l8X32T68hHGw5Sr+g9M63vDbgaeX+urT9vOLBdcWeZiTJrKJkwf0vSu4zMnCTwSWlvi8qfWoylra8cyNSspEr3eqJU5FSpQ5Q9SRTc83mvPo9zdz6n/RJZx+PziSaP5ioEyWHRKZZNfkZ6fiHNW6dNblsasZEdKYeaNF+UU/2NfGTrUmzoDo9YevJ/3AaQGU/1r6Pb1EsPNGFeTXApJAuA1grzTUsiRnPjYYIlnQPgXZ0fd/X/KMdNzpwbYCa29i5QUBJ56XISOF+rtEmjgzp2FFON7taimoxbyVtZCX8olld9CP/Sxck2vBu+IFcjn1B4e//Hft5hceJ9MdFKyCAnoiE8x2Y5OiTviGi4IBnJaYNtuP77TIW7qFPAFWY+bmX9pCV+5E79zg8fOte8vDk4KEZjw/5GCMFOejT257H5U2Yuz5XtsV3+/3T8pSeaXu95cRfkhbs9B1nABTsQjuAAzloA0JCnkBS7oc6XGutKiziQoYAiSjOectK9L1YXxe6/LV8TzyeKxSJqM+iIjKs16nNH+tylYu3AwP4yQbQAyTtvnM1mvg+5Od+iLo3eU9Cr77+Ptke7VOR+y2D2HI+yG5f4JGmx7iePyS+Fo3yYvvDEi9OIf/cE9KSSd2Efnmi8EWjC45kf+PYgk61O+ITc0tJW3mWqFeWmnXq/Ljn4I9kU12o9nSy3rCPXtd0Ztmg+ICy7D6lBp0mW2prWwvFbXUPdhSHCJyoaUrv70m1gVw61E5vqibD3H1JSf9bqm5/S/WOia7ZV9RrK5lZkWb8SKvTlZIdaXpZPE2KTBYNxHzgYDN9Tarcnn2giXpuP5cmBsSAbwVyoN35gRf+RiYGKypyGcZuw6WZ2B+nWppzFzORunb3uFtruCeVnhbU699Rvvu/6c/nN/XX0wM96sDUr3NNTnxSxdJnVeT3K4sTTaeF1BRq4lhT01TUaquVzmhaRCoSj1c4MEbGyVoWIHHJXNy/bt+U1s1kb1NGEivUkAB1Ka4WDM6WCF5aCQPf49RF9gl5V85I3LPCPxwVoEbuoHJ7bI8KDsJ+0g1VkYu0lWfIYe4YbWlpaOUDQOrg/DiJUxkRKXB+jkN5VCGlpg8/ehEr/Net7GsmtU0XE0yI3PRHQQfMw6lfu3sAVls+nJ7r6Kd9RoEYqOsqgbxwjmJXij2eY5abDOIBX3zoIwoRHSAim5083IvO3MdS1RfkRgrO1IbIyyfniL689yDGxL1uSoyT9Nv3rsfHtJ6sqiA7IEuAFKjDc2NkYT+1p0Bqri/0TfSFvJ1ZiXc7IHRnQefiaZChMJiRgzcSe1FjDqvFWgGfSAxjxKZkOzxSdUBYOXhVFw0ensSwthDWIJzih4gPuCnojMkOcdsAABAASURBVP6PiJ59xoHtsRPXkdVbxhse89a5WO/hqc9GZK+nLjq37iAkpipvTqb65va2lpJY/5fVtu7Jp+LPi90c5FpXpJN28NVerXNjO+DkRZWjZ1VGNxXPxKpMHK4ilRNNJ7uq4z0VkHt5YEmmin2c+Fm89p26772qqf1sXGyo8lYTXtB5U3H5nqpq275loLSOq46OSe3H1GSnNIlSE8BEGk9UhyYjmVFUdk/4+fsZbx8UXxzSND4/WZP2v+VHhP+LmoM7qj2VaNqJeBhRJ7matBEf+muOT3TyVKxer5QZS5orZeya8OY9rUmk7d/WT+09q7+7PNJTrYlu7u5oe/YBZTPnlA8GSncvq3twy3JtKq+3lVU7Wm1NdX9+oIXimmaSq4oPHaxrxewqADXWYWc+JROVrvnYAVO+rNr7OLsNF0BHytk+7ZP+YZGKOfZN72+6UJ/7K+9PXeqRROHe1FHLpwJ54DA4MIpmn0KEZes6kACr5ayCqzTB+Fz4wbnsHOt+JMTcuVj4jAAZ89eBWqGKcEwi06YF8o+QB1kq/wLc9AGg2d9+Rer7PPIiJ9cAFVtaA0zJjMQW+RMrqOWIG/sihGFZxPy943MAkGOcmHqugmyiHmAyCRR2BKY4ODYAYF5OtRertoiI6pCRPKRwH+TkdLpwBR4D8hJUIAEAgvyME/0hL7LTj+uGlByb0CfXIVn2PV4+Qs1jODICdAwhsCXTIuta0lgyUYR3KiCO216J5z0Fk4C8+Hp28rpWplddx4DBXshxZFv0g19kBgjnjnT2PnGZTNGLS0+N+l6PQB+59wd2yV6Eo3kAvk4g6JmYWLvwGW0UhS7vbmopjfQ3Fhe1l000yRo9VqR6KGl0X1yoxZx/9IbSnReV+hlaMlhQCrj3vib5XDa9rngaKel4DaPjdLyYOMK/pMiBYrL5FZX7L4k6efWupdmXqomxMVZyYHA386p6H5LmH1PWus8+Pevr24qb2hHV/tFdVN6JNHV01cJJpfGHlC98VPvNcd32JH2SDyUZlF7bSPb35KEpricGdK54L1NscEaLtcqTUnQulR6qld9TqhxL2q7VnuSqkl2Vx/fVDA6kO9/T8b0/1EfT63rYfe8MIw2styrLpWhL8oKk9v5U9fAHejC+pYdHW2qN1lWke34MaHcOz98nN2xII4RoPdHhP2MhgJ5zI5/KXBZdcMwZz7PZkqqx7w4FUACQm1Hf9RC45S1Yp+CUdvxAAj4t9nEcUqW95xUeAwJW0mwc1Q71vlPYQcL8EIfHqejLbbyoRV2qcn2tmhegCBHSaWyhyFf94zbC+BLvx3cL40j8CyKjHzIatvicT4u6rhrGc3Q/URRZ0RMAw6m5RjlydvbRAzppmRSP6iAr+1yjH9Y9qOs+cGqcH8e/kEwE8NiHGMJ4AQx1Wdn3QhlZg28THyFm+35JHfXppxrZIQsXb4tNvQ9gQAs5IEcgpuNCL6ermzp6Weh0PDVtNlqNS51P3MbIrL/9dfuFiZH++26TLKL/BwrfFQnpoBPko1+2yIBQECOF/hgz52M7JLYzcRc9rwOhN5MRTwROu0/GDgGxTkETSkyw3G+/4fEnBFXcteu1SaE/2t7WsVT6bxc7erx1oE8v7uiR5D0/mntO8fBZm+95R/9dA8COPLmj0tF+tPcDFQP72tTpqYNANV1yzrAnFdel0VXV09tK4kpp0rEInjY0pxQ3y6pry+71B80fU7bwoKK2Sb7JVZcD1/O9hXU1eUdJ7QCVzkm2f+p0X0VXB70HVbZOqcxOmN6OqaoX1MRLUueYovllle6qno1ULhWqjjXS8baa1VTxGfvwg3bas7NKPNNILUII0GWhxJdS9+yNNH1b6ehHWj54SWfrd3VO25qb7jtbKSx3o0GTmaDcSZEpPZi6vgE68T2TN50VrCsWzuFVRfk8xKRrbvlo/5b3fY+63gLixFuMAru7FDNezOs4UmHYhoq+fszF7CXrKBT2Wz7HDwDCEXEYHINjHpcRaSgsQOJsTCdseACyXmfildfLWlC/5fza/R45Bw5BIW0EFMxbIQ1SbBxcyISMCxbeOheyzVohLDgxDrKW2o5Nf9a1ESARwWMPmKh7JCtbSGpoMNhpD7MRO5f8j7EDVO6hTcZ2BHLG6CpBDs4jD8eux9iwKa/E/q3WjpiX/2q+r7DOQR0Iii33cK9BxBescp2onSMffeZWNGADUJTc4KY+er27nvK+LqhLdkLmBhG4faIrbV6ICwE+Hg2i0yCz5RRZl23hqtKBx4w86Is+PO8U1+iXugQD7EPb6IWbLHfoH8IwCDkVCvVpyzoC3JBbWOT1xXWT+CBZFAuO/XhW601XZElkSzwJYqowmY71B9s7OpVF+j/ZvherG5rbfUn8PT5NXlLT/4ESP6vX+FWpeFnJ+Iqig6vS2KV2wEs3lKf2WWdi8txfqpWli15sM3m3H5GcWSa9T9vVhqpbUtM5I839pOLFv6i47WwzWVAcbTuF/5GqfWcM+68rmRgw0UTKEzWpHWpaKRq/YUL6gWZH39Pi+CX1PD2JKkM3Oauo/ROKFp5SdOyzBv1nVK263ZM/Kd3zOSVnvP/AE5qsnFFpfm9aUt3xAt+sd1qJtWSfTlzSrse5oXTz62rf+p+VbP07afdFU2WjeOERZfP3S4uPKJ55UE3LAEh9a3FN476n9be/qzgYh4hN6m4siAIJvOWK7Pe89X2uqcBAjkTB6NVIeVOYXYau4B+cixX4c3bI8z722kgAHNHWeg4ONTRT4phEehzYxpfb0dAVeCPDtyk2+Bwl2M3VCKfsOSXk67JZMMP4SudVeIjUwWn6zhBwGo6JJqEvnAuZcHai8jEbdtGytb3FabnOlpsA0KLXDY4/qfenRMhG5IcgR68rvOiE4xP1cGrIq22nYMGRVeu5j9ppzgrZwpioQ9v0Q2E/jM0yeJ9xXUzGejobCvA/Xb+l06MXxJy6FzkSABCPM8gDoLi3HgV9BPAjX5xJXKMeY+Aetx1+6B8Zx9ZtsRtO6W59QMXc+0qy6mwCZ1LQZ79JDLZUQZe0idz0SzRenpdy90cfHFuW4DvsQ7K8NMaHn7oOCkyVMhMR12iH6Ucg+G9bj68JuxapvRpbmCjQxflkomA7Swo58uTnaw6PfDsy357M+ggLlV+fdoUv9G3zO07dX/N0oGcf6/Zsv4M7Gh+sezA7ykZbinbeUbX7A2n/u+LryDu+ng8N0r03pdHLNtMVR+T3VNc+534VOVo1TuvjRakdSwsG6tRkoPOq04ellu2dGRDRgRoHgmr4jqa0tWtCGdyWvMLuhjVNRypTcLGldv9PFd/8ssH5z9W5/ZsG5x8aMwZbflL17KeVzP+iosUv2sy/onz5L3p68ZSa2c+qWfgpaf7z0spDary2FHk2GD9aK/qgHxger1Sle6oiZx+jfVVDA3h4VfHoJevXOh6/rEm5Y0qb8YLfqiqT13v5Gb2RrGq/Zbu0ZtVq8IsteZSSbNcAVqIk+77ms4c/bW84l3hbUUZWsAdAA6O3JaKj56e+orDyjiOw8LVo1ujZ2XGAjp2HNik4JiCi4Fw4rjEfyGXsVnBSbwAxC1EXk4mITrnJYGBxmSvzhRpEfQrOshJXCqDxfX07sTcKREJbdrAASrZcADgQEXJzHRnIYkhLcUiiOWOLPGjqIO94jTslnJ7zVq7adgZWqRnv0ucUvidh+QsKL1BxP/1MrCfupw/AALEhh9shihPxv6h3tbT3HYl0G3IcviZSXnEfvdIfumKfc7TNFuKkXeSF5Ljudu3VEvcEvZuQ2h5Hy7aADC0zhMm0iUjPegNPAIiunEO3fT8i4ppDn0Qbvsfeedgm+kkNXN39hyyAHfA5+rMuMeietx8YjEf3smXM3IK+7+oEkuFvHPIIlP6xG6ROBsfnPygc80lIwA8Z8EiYc4yBkrvN0fRA6r8o5T3pwV9Rk5eqxoUUzUiN3YAV9wMAf8XYXJf2rqq69bomd15QM1hTvbOrau81lYM/VDP8HZeveP+PVO69rHqbSLjlKcFESezG6oHKwvc73Y8mV5Uc3FIyKuXH8VLtyJ/Oqc4eUdT5iNcXnK3msz4/dZ9vq9r8ria3vqHyztdUjr5n8L6tqL2tgD105GmC8uNqktTnPLL2SY/lnFrRx6z+RyS+Oul0pfpYpGqmrSiJlUz7KsvnHQpvKK59rYjUFFM1zVhxHCmOWlbAvdqNTuiVuqcfjGf0bnlM0+w+JZ0Tkm0Xi3+Jf9lP5PqyzKF0fY7COe+GH49FOHLtHZyQFBrnxLBUwCFxkrmPSvOfkCWXuIaj0H7sSlMTCPfipLTVNpDYVlxzwUG84W/5LdX74hVR5okXkkJECgyPI7AY1ncUyG3llajURUfT5ajSSlwqgKD0fIw+6AsAj153enhTurorbboDAOSNSIkhLJwYR8UYRC/upRyRAO1wTEFm6nu1vt+9ICIpfyR1MPcpCVIAbNQDkIwdHdA259l337llWho4OvU9z957zs5p+Xxe6BNCJWqOcFqfR9+0g7zohzrs0xZycR/HIco+a1Jek+ifqQ52IEKTKbigPwqZFI8AmV5BAlfqXERYwHjZ+zxtEMSCPhI7AuRFHxTOUdCD60DIgBSwkqJvNB1BBuF+yBX9Ljq1dV2CxHp8TNT/jcmCiOi8h4AM9I1cdDEb1YeZgiJt3SX1VtQEH+A6WQDkz/sN4tn8639fap1U+5F/rLp9rzR/SmXvhKK0pcb6afb3pS0Tw63GYDxQfPCW0uZtZeWLygZOh2+8oertW4pc0qtvKL3xTUU3viL1HVG3baPdP5U8DWwGlyUyK7dp0UwMJkRjVr1FaeFxxbN/XunsX1c2/8tS71OWpeXn7kNF9sdseFvxpvu9811F139f0dXf8ULc971A97I0ftuB9T3F1Q3Fieu3uyrbK8bPpyUeDd/3Mx7PWZX1g4aU+8kfdv3jSpNKMT7vbLyqpSZZ9CPKh5UtfNzyfFpT22iYL5iYcimL1NgvIsgxalsvvlcAcmyVAtBZbx205WlDKCcluVH/tiD+zXVAjjNSzCA+62t2kHRBIWLgkIkjvp0NY4dzODDtJK6d+xpAwCmDc7Kg+JDkJt7vC8dncZCIeLewSEV0oGw0qfp2isIWoJAphBdkopFySMngCpkJbfCEAcDwNWXX3D/gp7B+Y2UE+QCSFaUZy4JskBjykRX4ltBWaUIhqofxWVjqGdRrdRrehrN6BbDEfbRDG+gApzdRiO86IFtAT7R5VGgTUKMj5DwCsTOB0C/X0DWFexL3jdzsVyOJfeTnfhwTMqFQHzsgC2RlXZN2A7KBYqE3ClkU+twymVIue8JLHcZFRAokHkBsUocsaYtxke57n3n6paple8QiqtPewHZhvx/bYdADOiFL8nRpo/MhXaryoCv6B8j9OhFExEIuazmcx84rJnSeVPBRZ/Tbs4P0TAwEAsg+VyOCg9DRna+K14YA7IyoAAAQAElEQVSj9v1KP/avpOMfU9R15IzvkRf8NZ7I6boc7dteC1CInnI0FxlEMVI6HvupgSQ/Y9dNB7iNUtGNqaqXMo1/1FfxzrfVbH5V8eg7qidvGTz2h9j1Y9fpzEhLHxd/ZWi6aODN+THwwo9LTuObWS94zj6ouHeP4taC4rqR9g8U3d6Qbr6qeOeH0rbJZfe7Pv+623e7TVvKTmpsQpucOKPde7+g/Qf+Y6X3/qzypZ9QbHBXntdr1uNLnnRd+213VfnyWcUnvXZw7Be0M/OTup49rsvxce15OPdpTx/NtvRgs6G0dN+NA2E8VCz7kFxBPlblATmTCtMBiMBYVdfnsrsF8AJ6nAuQFXfcudNLogGOSdQiYnLd4Dicn5oYuBZIxo0xHz/5l6STv6Lw0g7sFsDhDk+4nzAlOHvYLu1VFjC/R+teDAT0vLmWY/ioFA6CM0AOASyAxyytowiKY7DewNYOoIHbZ+uNkId6XANEjIW+cFgcfPYj0vwTLs5kkAmAsegVCGZdgljqkQL5JFPxx1T5Hr33U3fGCeCXf0ZkB88mD+rF9H4VnKcPdBZbH2zdTnjTENBTIC5KhVEsbNCldUJ9CAgZyh17s3UT2ziQFzI6hRQkQBsQC9cYm4GKLSCoQlEAKwBDdz0DqmdgsRDHWNgPera+Bcnlti9tIzN6oQBonxuElFGiDe4BxDyzD1MIi815viyErHHDWUEgFpM35+nbVcK9yIRs2BgC4d0IiICPEPPm4kVPAy8mY3GMzXlSwbsKK0Q+9EGJc/HGnt78B4razgAe/kfu1uBrf1y5wZfP2KXajZJWpSyL7fipdJBpWoxVJ6UvNtaCVNovqqH396VqkCnZbitzwMi3akWjAyUmu3TaU8lTgCRSVQ9UtZal2Y+rnntU405Xw/aBqraBZPJNlv+qAfuL0uInXedBTdrzmuRydPfo2wtKR+8qHlzy3N1ZwNAZ33go36wimtUg6ug5y/Od4Vm93nxO5fzPScu/YJ/8jCaL9k0WDI99Xk3vx1R1HlPTdR/dP6e91pO6kp7Wy2ms9zqLllU648ehH5pc0+y+p0M7b2jiNYO63LIe7D9asjDGn+a95Xjk7cQFQvAm2Jnz7ANuQH5UAE25a2Va+G2nSiyaAUTq4rg4LffwaUKcyEphvvxc7yfEH738Uvwhia/RggRwVKIl4AMoFB9fbj8mFoJwIMCP8xABzsWFWB8QIAaglZVHFJ1uKqTSkBRyDiwMJBd723JhXBZZY5+kDvIyRaAdxoLcRH+iHKkrW4Ca2ItouzT4qDu5oaXRJfG+fQAwbQG+uCu1T+tydlZfKRdDusvf0jtKsVnhDgto6AVypO3URIkukQXSoh1k57pFFnUZG9kRi5Fcoz+Ii/uRF3C2z0hEas5lBi8gRh7fi+4uJBPxlWOkz7NRHQAIkI5AeTYpBLi4HvoM7TnC0I7HJAgFeawH7uGRJaAF9IMm1hrE4esQTG579KptcQ9PaKgn/zsCPHaknk8pnFMsXkNmKgGRcD48HowqsUCI/NTjvvMex0UXoTPGejR2Pul38/ck1kbO/z2VS+ekcqIEex84rfb4vHot1ZHK+gVl1Yaq8obrpIpL+SmA1Cy3VDp5SXxi0h2LJ2mqLU3tX6mnFvP3q5lZ9Kl5VQZze/aCUwqny1Vbs3GjbrWnqLRvtUYazTlKr/5l6dj/2eXzSh2l07mO0p4d0T/TNFfZeBFvYBn2LnmZ6fel0bPKD7Z0vKh1Pi+0Em0rbmovfj6iYeuDGnl1/7Zxod5Tqo5f0HTl5zU8+Ve01/sZvdG61+OJ9Xgy1M8Wb+rp0VV9uLpuP/XTiv5vqe7/M1X9Lykls262rHE+nMOCnR+laLarkPJ5nCEryDxopgMnfX75IeHUIWX26eDAB563EAlxRBYEr42kNWv6wGTANTudafiwTZwRJ3VUZOHnq9OZAIxg8Nork0RbXzt8weiD4llxf+ZxPdssizkic0siA1EC56T0oubQcfJTCt+Wg9FxUvrCUWNbB+ePLbCVrcxbiI3xtb3PeYCMvACKSOzTnmQJpw2yt8yMkBbrGkdOBhgrjxWwQnoU9mmLaxBF0tUlp9M48laT3AVapVnVYV/IRdvI2jXAkNv3iPsL6xBZAqm5H3TJM3j6GfpRJMfl3TryP9pivLQx+xGFuTft+lIYQ6g7VW/ynvgodS+qw7SFdRQAuOTjXA211fP2EHSgYV4KwDepoNuOsxCyDGrSpreMEWLGNgB84AyDeTz2CXpkPOjKdTlHHbIFojmRnHPUR5ZL41xXJlmYDlAHmc4nhZgCAHYKZIW8kBfX3ezhDySQ3yU82bibXlexrOlZAy+2fw2M8UGh+iBytPVYBwdK96zb8TXFxYHkaYjsLpqRYg87XnSzi7Fa85VS9pfsLPMPqJm9z1OLh5TnF5Rm55QDxOyMSo870liqCkVF4mnCjKrxrIbj2llCJGXGUHvBGcgJNZn9NRDrg0pzn/c6hRLXSRq3U2o6vqXaz/aj6XNaqDZ1rzOUJEn0iuH6J01Xb1THtVWuakdL6ldndGV4TH80aun/l1e6PDzQZryh+ODbiq/+K01v/RfSrf+3ohu/reTat9Rce07RrXeV7OwoGfcUBwchpaMsfk4hevDIzLoUXwgy68dmRGKuh+IV3hChnSLjwDgf5zGA/M861f66RBTjNdzhawpkgUPjNNM71nMjQAGYB1bcwGIIcsCBcVy3u16n4hXZl5xyXXIhumD8XlSrb2PhuO5N4dgAe7aaU7/9sOX/oARgeZ8+OK/ln8kkshyTtBiXMa17fY6xuS8BWBoL8m3aGaZScUPhA1EQAw7ccjvURT7Axni2v67D1XsvIh2B0pExZANui0iFzMFxoyosVOLQdBWIFN3RFiDhZGZHJQvquq8ANgtLf1wjs+I7GpniIBPn0HnqzIF92qEuJHUkJ8fIjqzUSexs3i5bFgAI2ImsyLgSV+EFoAvJJGQA6Bvy0t17dNQ+tqddZHfb2OFyDXKcyMWlW7fpnQmQEWATFhN55AigKdiVrCE30dBH33UvVbk2dlM7qm+/KW3wQZ8606rlZDrHh58uegpwPimsw0mwuWvKUFPQI+PlBDLFtitZ0WjdDf2h1PK88qO/pbJz2lG5VlwZaIUr7zXS5o6aHdfb8YkD928/UidWNOsIseg6S2aDFe/jL34er6UPO9U+rRi/yjzNSK37jp2qzJVOS8Ue08iLa9utJRWdE4q9TQA27xmEuUWqKrZN2+cU9S5I8xes1nNKcmcJM+ckTyGy7kUp8r3TfSXlO0onGzrRjNSJCq0ltV6IUl0vZ9RUXQ2TRPtZqle6qZ5LO3q+WtSP0uM+N+9xTnRQvavolvG38U1pw1nR9ZeVbDij2ZXEwoizhFgwEY7EoADgnOcWsNqi574Qwry3OBVRav7T0vLPKLznfuznD7dHQCNCemwBYBN3wByWNANn3TcrbNmyOPGtL4uvnuYNNF47xQFxBr5U8vD117NiseqmCQBH6dsoXCctPRcbmG56w+cgEJstkMma61KP9wTCp9ggLAiFrILIRWSYPy3dY2q/3w2csqDIz/oDY8187NPhB10g8+AVCVCzTsAxkZf9ymOJ7joZ13mFmLScLIhjA18U7/N1Xp9PR3o6G4gXfvgq7TBdmW7aAC5MO9ATfUEmEEHrHgmZeLcAvSM7Tl27X+5DFsiJzOso4+Aa90Ig1GUgHFuGkFEwJpfC15mTA3amARcM9osuRPyLBti5uFD4jgHrecVgXokrhRQ76Ur2DVb20bO9VgBvPZoXtsA+EDFbrvOtx1+azupLxZzLrPikIdMfFvm4fsmEzuLfxOQfMgJHTFkd6ltwz73loWJbH0mMx/pEFgj1QjzRRcvMWkBeDRXGl1tn+KfHGGSD0PFnMqn1fy3NPKT0l55Rcu9ppT0DvxtJxnW5fWCAeIzmekckVeNKVVWr8fjDizezp6V7z2h66j7Vx/x4s/OgkKeuJlJjCZNdHdS3pdpCl5FGRVuvVjN6Ke7oRitVHR1ozrbPyhte6V8X7wkk6YJSk5GcqjexCT++3xnFBYPfAXXpM4qWfs5PEJ6UMhOX/VqTgVTsaK7e1cl4ohnLljRjLbscz/d00vIeVFNnB6Wu7Kf6qonhxYNj2s3OqtN7QmlqEiss4k4pHVijbSlZnlF5/LSK+UdNWh2n9jBonEk4Nvsok8K1ORMCQJr7qIX8qPqtB8RnxnmGy+KWcFYirh1EvExzwmCyv8hy68au9K5Be2Tct21ZHP3Ob+vz5Y/0n+Y7YpUXw+JAwtFsRCID6SHOuGJH5BqOI/8j4uBARB32qRsiWlSJdNJVDn9iC0EUZRzM4SEEiAFSY83h+C8pfNIsN73TL3exz32WQQCIuXbpMQA8MhmmCuiJukdbxsl1CvewDSC9IxnYvC/PIz8+Ex8IhczoiDCI5hAAOuFDSl5TCFMwwI+86J++KDh5Zt0Cdo4pkBHEQ5vcCzEgL1MHZDkqdrp+fq9I1Um1KQObHr3aNwRwc7cHGbMQSORly2PYQGa+huMD1o06ER/WeVGL+lrZCW1iGwpthsjv8186mNNvFPP6J5NF/cPhkpjX0/+WyZvmWo6WEAJPIGS34Jwm4bdkJ2VvoEhhqsSBC/JiY2zuQ1+zzzJG7NU9K807WLVMBuiJCvgzJPDG/1Oas5//hX8vnblXOu7RzrqCMSHjN74hNbdqac9byxK7JNG8Yvz6nr/q1OYvKrSdLIXImpQGvGLP/48rmnPkXnbmuXBaN5JlrZctc0mmqW1QFztKRm968fBN8Y3Ginxf2x13TqlJj3nu31bTWlAz84CquYdVzZpkFsDbh62Dk5o2bVUQjf1wttzUR7zvnpR42zY551mtQd32dCHXsMxVRB3PQBK95nH9sG0CaRuz3a6mrYmmHamc85iP29/vMfBXnlR8/Gc9CpwMkPB5ckCMMiktVwQYOJkjh3yNKH2pysPcFkbHqKTp4jrgAVxLn5O6pyXjXrfc4a4Lhh146ymSrHCRCdj5z0+viOj4ZPmG8p0/kQCYnZkPqoS0Lx4IEvCdIhugb9YDWFB7ruyIleLCTnLkuOfMjtTFQQc58yzLAUFBYKSupNcs6lnOgZ/ZhykD1xk/emDMuUHG+JN5iW25o/ChIqLpdNNa9IASsyrOhaNBeDgKZEN9ztEPBME+Dkrx1CdMDTgf2wE5B5ghlpE9zoEoECCyeO4q+oVITCLhCQf1aQ8yo1CPtqiDbJTJTTH+8NYin97jHHKa1PpOtUnpv152he0An6UQ+gPYzMOLJvKxwmp7AD/jxSZuA8JnvYaVft7O4xk+JZwr27ZFIvav3Mw0WIul9yS9K/XXEsk2f67fFvfST98ksOYUH/CvEeUYu6ur518npdO9qUKE92HQifvP1YhCZogfXKpz9WWmsF/KNhs4rQ72RC/chy2x6YynhE0qXf7Ppbmzan7Gi2z3ryV9tAAAEABJREFUmAyMwyTvyPmy1M8Uea0yHsor8r55P1I8ddu0MfsXlC38RYP046qt/ziZVZQYSdl9SnoG0cwva3fuJ/XWzINaT1rqSnqwrnSPCSCrCmlwTdHkhuLa7BJHUrwopauKWvcqmz2lyMCP/Niw7j6mMjeZZA9IJhpFqeIqU2LB6smaWtPrOueFwGXr7cCLWZMo0aScaNAdqpyr9ZCJ+f6s0gdNDJkN25Tz2p0xXaQfVjpzn/KlTOmx+3X4NOInPQX5lNLex0wA85+QAMGJP6/Acl0rLD8uZccUAJB7ayUP0hPacCcYr29n6tuIMDHRW74eSjp/eA/OarILWYB92zqRAP/Ue8aQbrwtOQsIXz++8SXppp/bbvwbn/sdhU+f7X1PGl3xPetilZ+Png4sKm+uEUVwGqvWpBCLR4C9alvIwbnChOBeRGr6YmSZOx9S+JbbWbMhJICslhP5GY8w8lFhzEyJKLxEEwBgWfk0Yd8DIeVmfsn4Us//qI+DmVB0/JcUnmbc97d1efGXdXnuZ7WePyQypqAbIpP7RTbVhWSnDmUe/dsh7/FCICSCvu0wqt0fAEYG3f1HG0y5eIzKfbSBLHY2FTftbJ62bH8j6C1kMFznVve7Zsch7X7OYKVAnn3bEfATlSk8YmXLLaF/+iYIuI++7c38/ct3U/uveB763H5b65uZiluRNm6mGlyJpWu+29NO2Xyy6vTq3WOTAXWxHySAffAfMg0tuQ7IcfBeOl6JtyQpZH9h/cgyFLYrBTko6x4PRAAx8VmBPGpEhhDGbXlVWX++730/3vU6zQ+etuM7U/jYb0lz97tFTwe8st9MvHX672m24qEJyxyvsR02cVbQTKT8pGqvAU1aBmfnw1L7YdXde6XZRzXUQ9psVnR9kuugONDJeE9ntKPZiecz1UCRbRMZuIozVemyDrIzOsgN9K7l6NnuM95vG3Pp/WqiOakubb+rIugkYyvt4E2BhaS4rlZ0oEqlorTSXLWvZvt1PTR5R4+2BnosGmmluqPj+U19WLt6fJyol1uxnYc95k8omvuCcfAL0vIn1cy7z5b7bs4rLuzs6/ExPVfP6sX4lAqczA4jCg7u6AELo3ScA+P1TQQTRULhhbdB6YCDaOTIrj07I0oE8C0d/sPA1mfIDEY+1bdBAP/V/48XKEwCW15Qc/QX9xO9dr8tImavHoj5KsV3hZ/ZqBER4lxcKMyp3W9Y4Y6n78tENJuN6nAc5ANQOAbR22PznWIMBfLHFi5flWyUEEWI6KkBTv0dD2Tb3U7uFlLsckeqhhKRnLoQi9dGnkkf0z8cLzntPSz8wZLDdNtKAIz0Q0GW8brEuY4NcdzkS5l3+if/o1/0yZY6lhcbBGemPiRmxwr3YyOKbwtggaBw/jAek4rrYlOATlmyTsiY0N1KXAkCRQeAEbvSTCj0Sxueigxa9wv7U486zw3bAfBac82BC3a1v8v+Kj/Sls2vaz7vWZAgfKtQ2NyFftbqVGxdQ2fjQkwD85MGoeMH8mFb5GLqJMZjWfp3yYp7Cv+CSMhkLns9gePcNgn1WXeCuNAvOkQXFN8jSOCFX5E6BvLHPB3orKpKKlVVKXkubXRJ45bqQaPJ2PZtdlUWzxmUmyrSXJPslMr2h1Rbp2XWltotA6tRlks9g/y4+e94Xmsm3ZP8iK1u7CdNLkW5mmxWcXdVcc9A79yvaWJ/a+a9TVV6bEVTqIn6qsu3NB0+p+meiXz0HTXDdz2FuGoi2VYdDyzvgeaToZaq62rvvChtvqNPbhf6WLenT3VzfXZW+sVoooXOlgrdUtM+rrIz4+lFT2IdbO6iGtt02jruvu3CpIIw6QAhFAknCY9+IALAgpPb6VFy31EAEihcr6VGONJqVFl5tixKp6B4nAHAWCGyQDK+ZH2Frfwvc+Fn3/dt7DoD8MG+C8RxNCfe/Z6YQzNd+Hx0Q0SEi8k4OMsvZgP9ar4nphB8Nj2sxG+bQHzv0uRd8W1C57Wj8Mhr/JZgU8gkEEHSFQth+x4vBBHeHARojDM7JpyT8QWAy/88PP8+/Bl7wxg9JwtgI5I7MsjZBQ7JEwvSXKYolDVHqSO9BvDSj3UZUnq2liVkXUT0sC5hIpj7hMJiKNdiK84yBXuwT6aSH1cR2aloizqcg4SY2rDFbtwDyaRGlLMKIn7f42WxDz2yIMlXhgMyAIdeucaTgVnV6pvg+f7/K9lpPRffK17bZXz4CdsAcAcmQYw71gm2w97GjCAEjiGFqa95CGp5S7HdAfdy5D7sSwQQjpnm8fcBkI1Hfsv4lG8JPw5QBCPWFsga1k0eZDL4KfqlzpLbCwSJTiBGSIP1kOKmRFAhk6Iiuhr73OW/K8heT/+umpNnlJkPdE8pzVmvq2NN75MS76r/vN3ghpr9LWUHU+1ZrlfqiTajY8pbZzQpKi3svaXT5Xv6UHpLH3FkPj2dqL31rKo7X1G8+4YJZd2NeT4+81FtzH5Yr8arujOtlEVDVSqVWabUtppRriZe1sRjSMsdxZOBSvtIVOyrWFhU1bRV2feezPf12YMbKvomJght7zvu4xv6dP2a/nqyp8+Xt5UePO+nElfV2R8osrzN1OCPV7Tf8rb1oF4Yn9bV8QldykaKL9UtsaDGu9jrdlgi1kbkVAT2jzLUJlmpPTWIqGUrYckF4+HcFluKXQ/no7aFFs6A8Tmm+LKOHOF+nzjpEx07Z+J96tbe8sM9HLN/4PyRtYItz9m8DWsF6YH4diAKTxLCFOLO7yh8Ph22n9xQADqr6xi+/wcKUw2mFyYHWbbCgGAdIUSOJjokL+7FaRwplqNaudlYqTMAgLRgWT0LQiRjww7lPRvMvyWDUU7ZIRR0sa9YkMeS9QO4mLqwj67ed1Cc0nLg1GH6YT1fiY+J7zQIayrNMa3nd7MCSAFgk2EccwrnyAORrBsEIhNAiNCWZe2clfhzZEwRAL7HEkhquqmLyUSQNU9dwh9QiTYDkWLLlbgUIERebEyTAxM80yOmXPgFc3vI7bJ9pdi1zgA4JH/HtW+7bLpw7I29WiHLg/zbPoHdT3rr9F7OSFtRE3S0ZUJCZ4AacnINoSdkQCaO+60HBAmxzrTepIKYAD1b7kHXZKSBmGo7NzqZ81QP0mBdqtzR4dToR7abC8GpGkq7L0vftz4Xzyr9a78nnTotYePjdkDLmM2mSlrGgO3Ymq4rqtbs/bd0S2O94ozjJfe1n7SUZ5UKL85pdEetUV+R+6vLvsbFrsE68BCGKk980AB+WDecPbxWdbXmLioYMZ3TOJ/XD62UZ6OOXmrsxl53yNIVRfNnFc88rLQ5rbr3cbXmf0Jp75NKmns0mZigtKM68TjiSqo912reUjW5rNzBLt16Q/nohspqXf2uyUsHyuKpkmiq2WqqreZA3/Zc5/fc57eaE4phdAx8qc41ABD6M/9wJA7Ha1qJDoSBcOilqNZZN8o+50REpFCfYluo6xspOELm/ZaLlasln2R+jbF61vq8z/uUABovI5GmADyKL4nIZyfveQ5E1PqcWespO7BGnmjy8hFrBVa87OgC+ACdcxxj8OHrClGAc24Pp2N64N3Dn8jCuf3gKAYn2QNEEdJrZGR95Oi9CMaFjAZtADQy2tFw4nWT52pU6nxc6MeSw0yFfbKMdQN23ddDZOfe3qMia6A8lz6gEN1ch3ls35GR1XUeof1m/CHxxuTl3mf04uxP6cW5z+trWtVzZUdfa6y7zlkdToHWDscCQeD8ZAaNPQ0SHb4mvmT16ei6nipfP1xshRh3nhULrU+oHwiCNBxiXbFTYVtkWbdMAXAGK6Bb87Eqd+Wm/dt9+7cxJgih9j7kDeip48PgA2e8c9LFas6zxmPNBPhzQ+qmx0ok91XhS9jmsv0wEE/VFsBHN5ynPr7Go0uyFUjrcBpTqgiElYb6l+N7dLn9mML3GaYmRuyPH1zdlcJLag4s9mdtOmN85pAE9JcdZM6YBE42apYSA/Aez5vvUU1gkwdW76sVDdROpXHS1n7S0zRyPUfpunG705EiPxpMjInI+oubSLFlUlyqzB7Wuh7Qy9WKXvdj0atVW28b7GvW6Vt+YvB21NW6x7xtnZbTWI1BOek8psnyZ6QTP6l4+bMatC5qrz6nO9WKJuoqa3UVtQ2mttchkvNS8gEllRXtBdDJ/COqFs8rcZ9L+/eoyVdUJssmiraDXaqdutLbUaRvlrF+/6ClGMOiXCIEwGZ/oEghquvuv9Y9AhQs2FCPaLESl7qQFOo55QipNSAi6iRdycYOBYfwoY4b5csugAdQ9WwgFs8gi+VVD9TO3DMoeDa/+DkJ0NHnkTPTpkU5ZwWzKBjADuHkvq99WkptaAB/ZGwDOdTxPURMUY9obcDgRLzuynbFxmJcqmxEVtu37mYMZAT0SdtEVKf44Q+k8JgT2VmAI1W3wumCggOjG1JZIj9pLeeZalxy1CCzIqKFF548vvXOo3rGjM5fyh0oFoCjPpGXTOCZsisW3P7r8bL+wWRJrLizzxoDj9eY//JJRCEjY584+2HcZDLYwllbsEs9UpgCGfCibHtuufWHEtvbvy2+J5Dv+Ttf3wgEj/3DApqFAWTLjoJBT3ePZTPK6g72BeiJJAjglrdWo7a85aftX6TWgJ97YqkYRSq8wg7oKXySDzsAYEoIRgcd8do3OugbJExLcjUOQJXOJ4WO9Bp81F30fI3r6O9ylQvyoBDUQpYFiGvrwDi2mh39vY99kf0dk8C/MQksmEh/4fcdrU+r6LbUdAys9v2qskVN81MyCqW6pfvrRo9qqrPxgRbLA2k0UhZ3pHRGynua5B3V6aLy/Ixy+27j+6tmWa/Vlsvg3jFxH3j/Sl3qR6V0dTKrpWGjE0WiJIm0NlvqhU6mK9EZ3U6e0HDhp1X6ycUVzenFKNXlrKXrXkjc1QMamxR0zFg58XPaXfiYvj9zv74ez+v5aEXvJvdps/ugtufv16TzMaX46tzHpO7DWoyX9Ug9q2Mm87KpFaNggAywzsWFVg3sXP6HA6XzEvNcHCw7Jph7YKOgbBwDxQ9Sz2+oRyHq+Fah7Mw7vl0nvT0CDduOle22fFbyoluY3wLQI0KY90IYoCP1xbmpG2XCmXk0FQgHZ+faEZnkJhH6D436F8dc417O0++MCcby5b6Xv0pDRFyavKvw6BGHYMqwbYcgg2DL4y/XD5EecqLYqGKqc9S3u0KuEEnTsQlxYkctXfAuqd8k4mO2OOa6FY6D8zyeBdcvT3tab1JaENcGjhqAmjUEHBgAPDOe0TP7M+ILQ6nPORz7UpWLemyF3pDniMD4JOB0U4cZjbdEP8bHlgwJkrvtcd76twpPX/iuP4rH36u2xaIrTwB6MujsCwATmwM8iG0ls+e2LPaMy6yLTaPE25HLhssdl6EL59veEgDwh6M67Fs9kCW+t+I+liKvCdSJBkUsWeT+lvftZ747/EAS1GUqw4kt63XD+h3X0igAABAASURBVGQtgGOuk9WxHSiy3t0OF7B9ywECAufNT8cLITvnCU7I/JJ18a9MAk67k8/8vpL5Dzn2LUnJsppkUYpjTVNSvznNThI9PB3qgdrpvjNipS0l6aqK/B5dbx3Xe5o3RoyHjp88zV6UWucUtxLFWaQsLZUZX5nHWitXP2rrRtTT83GmH5lA1uOu+pNYm5bp0qSrb8Qn9ZXWvfphc0yvqqO3O229kqX6euEyXtSbyQdUz39Ce3MP6XK8oO+Wqb7iNOJ/Hbf1Lw9m9C+ief161NVv1XN6PX9EN2cvaKd3Wu82Urec6nh9oOXWVDGpH8xKVN83RaJcHf0jhcSZIIFqJBzhKN0lNSNF442vK8xZcUQvaATAWG8yJnXODc09qpCO8UIRIPKAQ9SNMoXonC5IViBACuk++5BE7zGFeW6CB7kdwFhbOzgyWyI6zAZZdB6SAAFb+pn/hAIwOM6w+t37yx0FYOw/LwFyCuDw2EL/jBeAsAC57UgJqLiGDMjL+DiGHDnHWJxia+/58KUevOlHlgSRkhHgkH07Mnot7JgQAdHtNyfzIV09+jw+zoszo0/AfqXO1L+RSDcttx21GOPUiQCBz4i2uAd7BAKNMgX50Q3yIStjHa8pLDgO/XiQ7MByikea627lknPO142293wtjNmLSozlbvYAyTOGXI0YB8DiScxqVEkQu3GlC26HLSqOve8m5cuqvc+CKWRwy/uc3/WWOt7kSaOLyeE06Vw8tV9FGtj3erlvBGsQi+v1TQroDFmW3S/jBfgQpi8L2QrvLBtUBDH8eMn7yLvs+sJOgB0fwPd4s69j4fEf5EOuzA0MTALf/IKiGa8JPP6vpRYp81iRbZeNrMP4QE2WS1mq2axQK/JgIs/FvbrOh47uOAi+o0W9Oe3qcjGvt7MzGs1+UFH3g+oUIz1RFfqJuNBD7ZHm8olmYmnXhP+nzUDfOEj05aqtf6+uyBL34lg3WrlebTK9utPod8Y9fWc8q9dNCj8YVfrqeKqvJi19O5rTD6cLeqc4rncPFvTGeF7PFov6rei4/nl1n/758KT+xZ1j+lJV6QdVV2tFR2B7KxlpoTXWg0mhDzWF4ovJRBdtDBRWWCir4/AHR2DejFOhsDgTdXpqwvfG46yUF8u2iEobXTMeKTHA9SMxrTwqHX9SAYiZPSTp6hDwNgBtAzaK2w0dcg4nJfKGE/7FOW8CYThyh1QWpz46j3EhCzKIKFMgDIiIvjhOTS7UoX8IZHR3/rdrZycN5nEjUZE+qAOJsA/pMXamFMiEI3Eeshi+pvCiDftH59EP7fscX+mFI+LY3ELkhGRJpzkmcvMMnej+lWlPLK6RGRD9n3X6W/iZum66JkDykOSStxsxL8fRAQN22mhS8cptkTgU07dvCeQLSTF+xo5uj15AQm6+c/E9V6RYFbrsfchgd1Nh/YTswZkAZLJkAC1HtZD/gn2EDJG591k7cm+ulpzZ9R709oNuwzPEQPgr3p9xGboMXNysKPvet9nV9tbjgcjIAAg6lF7UaMn9oaPT81M92TkQ1wtFvsGcfdcvCx8NFGspqoM+yFap59Mig0IvPbMP19FT8Bt0gw+gJyoWu9LNkRHIgQty9bzdNQk8/8tSx4z28N+THCGz0oJ7xT5xf7W8X97yAvEtxdUdNcWe60Sqk1n1o442qlzXqlg/sKx/HKV6nT7T49J4T8emu/pYtKsP+/HgA9blcdfJysotFtrJWJiLNBhHmjmodcr9Lce1Jql0NZG+V3f0zWGm7wzaujTpaM0O8VaS6huO+P/2oK2X656+l3T0dVV6sai1viFtuVzvS9fKTFfGi7pdzamqcz1UV/p4s6s/lw71hexA/1ESK+brp8xt4sUQlAbrbpn5BKiIpKxAt73AYB1hqF5ko3u/3yRB6UQrUlYWdBQGbY2GrcHHiitAdP3wc7QPyInCgIw5K0aqbBSATcFZOc8+58f2Upxz21EZ0qCM1xTm+bXvA4i0TTvB4V2fNugHEADu2ATEPu0BahydSM8W4SASM3YYN3Voq7hhA7ot+kMW2uu/YOfxI0qiKnUAHCkm96MzZJ1uaimuBGieiPfFY7eLyYRenJ4myk2iREH0TRr/ZTM84JeNJg9HsQ6jrCNhb6bWhaTQsgGy39hRvHhDRnDT0ZFHuJSwBsIYsVXIgD4tse8FyrCYyZYxudnwQx9T79GPAek9heftyM5YLT+6XXF6DugB5tlkKmy/4nEF+buNyHZWWqUC+JnvO/vVjFujVN4aa6IfxrFQK7zh1ysFITKdOBtPtWR/WnE/rq1W1IgMg/bpi0Lf6Cl3BdZTIAr+3iGkRD2yARZNIVN8kQyVOrQt7MWY8BHfz5i06x3eUbjtbeJit5DlE7rYeEZ6/otS51415/87KfdAPJ+P4p7qgW/YMmPuv6FsdF3RwZ6ySaWhag2mtQ6qWrtNozebiZ5zf286zS6LWEVeqkh3Fcd93e8V+EfKRvdOIz2gln4sm9dnnVF8yv5wLoo145S82xrpHkfmE1Wk3P66lcd63e1eiiNttY2tpKuRpwqXvG7wx/GCft16fmaS6d3NVNq2lm5KyaYU3ZwqvT7QlZ1EL5iY3mnbTvGeFofvqLf3uo6X63qwvaOYN6lYcOJxD+BHgUQlPsnF59mL+U8qpOYGGQovFIl/PRsOw5yOSzvoxKXQ4Yq0AeNIqHJHwpkCEN9WSEU55hrO6JVT8dltwEhdAHwUgemAyAzoMCAg3XnW1OZFus3fOwQg6Tn3QRQAkfutnNAPqS7XuZc2uE6bFPqmLn1zDFkBYvqmHteseFGP6Qhb+qeQEQCeg12F69QHXAbfIGexyN5Ee74nN0GtFO9Izjry3e+KLwwhmvJkgOfdfBEoH4hCj5pYEBsubJ0syVPQfNZRvzcVIPNVEflIfwOgBlJ/JwlkQhYQwD7nx1/OvoK9yIIgAtZRjkicczN2IED6AbfI41gHO/mUIAFAPzHhoa+7U77cZApAidIrUanzSaFVb1dNAoUd9FKRa2PTjmd1KHGbCy4OeiITsCpk5zwiNMbJWPhjIrTDdAL/wd/wO9J7CI4/UEJ2w/FNz/ML+9usQYbvtdSIzOpCPAlkRNBiXYSnImueNhGIqE+7YhxHBZ+LPEgKJIu+LaoYO/pA1rZ/TX3ynX8v/aGnAx0r6Pw/0cF8plFWKytuScmbKoevSjsvSdMfqdCm2k7Hu/FYe3Gjq3FPg6itKuqqjFpKwUy0qLzKJO9Hw/d03/RVfbh1Wz8b9fVfJNf1f4hG+k97Q/1UvKlzrUYPtnI9Ue7pLyd7+quO1B+r9/ShmUi7XoBc35euHnQF+N8ZJXp5s9Hzt+d15UYt7bekLcvv3bRdq3HAKMue8jtt/ZtBpD/ePaUXJ/eqnjVTzyyo6ixr3YEn/tsHJwR7okwWpZiLPusV6N8s5sM8lfSUhat+PCseFbJKPbFR3JVW3AkR4nxc6PAvxgJ+OxHMC9hJtwD4EXg4h6PZUTXjeXvXHmjFCCAlNgAGophBD0lnpDBnpw3Ax/wVY1KfdtjHyB23BQByLzxQADTROGx9jj4qeymEQNvcT//MC9vObuiTuhwjG+dYY4AIqAuZUCyOfZGhH5bYMrdPi0/FDZw1hfcnfCwKRIBs6AL5x2sC+DyHfzobiqyAJwZ8WnBpxkhxUwHc9OHWzyVTLVu/Z+NCRMhJE/msf0YudgRtSky9KNiPD2Zt5A+KjIBteNow77UQiAB50BHHH/S07CMfkZ4w00AE97o95sYQBDo8khvZfYlMZjmqgyw+FOAKsgAWExFyyNjQ2FfdpOxfssrFeIis8z5vmY9A7iMBaIDK/B7w8uiP8xAc9W46uyGqE9Gpx7Wbzji3XI626JvzRwW58EWOaSNMh7Ad9sa+XEAHyGa3E2M3xnXSB/gCAclmEON409OB3/+C5OlA556/rZlyUZo6upaJphV2MNu5zdRReeSp2Mi2aRugJ+paS07tFyaFFurY92eaZh0V+ayqONd0uqNyZAIZfFPF8Osajb6tDxXXdMFK/IjBfrHZ8VMBR2gHv4fKd/Tx+KY+ZR98pJG6zgrkbGIndcax2yhay7T4TqbYiXDcT2TRJPR/UprMNSpjy1hIcLlGU/3rdKp/WHX0T8v79f+Nz+uf7N+n/8deT/Gz2x2RhqLsYIwqD6vSpFawauHBUVA4W87hZNTnHNGBFDXMz1Fy6jAQd9mTcls/yhQAXpgYyh0FYDtiBgdli8NV9hBKuatgOO7xwEMjRHiAPvWRmwrrCACUFDeA3BPQlgvGxYlxcsoRkHEAim8PP/RDvzg79bkvlLMSqTwkAGgonK+GUuXOKTRgu4powXkczESUq3E0jjVQJJwaRxZjoH5iXTAu7xe+zqMvQI3eIE4iI1FNVpV6rsSP++iZaajDPeid08Uokk9LFkcmgcLrBazDUIh+LCJRDzkgbF56CmNinJDAyV9R+Bq2M/83ibcPF4yCZT9KYtxH42XMjAtbeYoGsSNjaNckhywFB4l/WQbZZMgS5HIQCsDHESEWY0sei2zeoh95mplow4BBXiI3WzIA/O/FoiWmNoUfE/IUYN0RvW/Ao0+CE2skFLLTI99bd4YA8FfjUkwrzsZTkWUFf0Tn2AD/wk+wA6R+3GN+yILdb3LEh/AFD0WAf9s7JlYbUnrPJPAdkwALgsd+TJqZU9OeVTxzSlp8XNP5JzToflwvTWPtJJHOpZV+Iir0saTQQ3mqLM603lSef2ca2rBxtOCkP3VWsG9/uq2svu31hC3Vrj+OStVZotiP5ciKp9W6JtG6WtPr+oV8R/9xq9IvZZXORUPNphPJdZss1p71HUlqsizMVjJDL1+s1ZqPlMxlLlLujKC9nSm72da3tuf034yO6W8Pl/X3tmb1P9/o2jwDaX2QBRKAdUPEt+KXokoolih09BIQxsqjRj0XnJ59FM7jOR0pHAcCoACQAjijzLR087DgWAAyMTAwCPtE5r3vKaTvBlRIr2kP4HM9NTpYvZ23Z/kZujAcW9rnWnZMfIcAr69uxE5tklVttB7x6E33RH/aYgsIADj3z3uezD7321gBsG4nEBNjaPlergEOMpXEY5D/WaH+ffhjpmbcA0XGQCwiFKVvoABA0V7mnPju4ijEySIgTny5atnPYvGiEHoUzVsl8hDPemGIl57IGHBsplnUC51Sb8l7VokSqe9ouW4g0HbfdptYFjIzgMo1oefYDaMrE+NznY9rY8YODeCXfkbisSZ6oJ6bFfrGBmRrhW1m3S05LNLukc0B2NmWWajtG3oubl6Vt/y0/MtyBSKY9T6F411p47oXLr2QFbKWcsZkaR2gK8utbdf1NFsDb6nv9tY8LkgNooDgyEB5+kSWip4JQIzZd+h8MhHrLJTTTquxSxg7GSH+R4H8WavBptgGH+JRNGOeuBUT1ftElvl4zSTw8t8w4DyIe35S02xRUeuk6t4FvZU9queooWBSAAAQAElEQVSbs06rM+3bf+41Xh5qdtXN9lS1Ut1u2nphGOtqGTl9TxUloNPZZufDqjtPqGk9oTT9mIp0WYOqp9Ilmlp5XiMo4wOxJpNsX9XK+Pv62WxDf7VTinf8PxJPtGrbp/eZR85OVT3QqDk1VWux0qnuRPd6hX+24/NLhSpPxUbOyMbmrKgj3TZb7K1JqZfS9PxE3bcaE4DHyc+6FxLW60wUjpeiWjgS8zXe9OOv7QB20qwn0gOhaPaXXS8srnATSkaZub0YxbcMIkBHROH6yPQKaAB8aY/4s9Ed4xTOEo6uxfYq2qNwL9et6OCwx/+8+PinUmuCa74nL3eE0zOHxMEAWvhyECI9ADySBSDwlIKy4HSY6Nj1UjbXXcKXduIUOAhj6Dyk8L4+Y8Ip6BJZ3Cd6kftFBKI+6yjfr9rat1oBjRi3gVXMf1IvalFfns669MRbfqy7ICfz3J51CNBZXb+QFzoCPq/u8pmHC3ZuHPzJuQMtLVRep2wkq1aWBXIoFDm6puobTC013ibGEecScS3IYV1drnIBGuTl8VXQJbrhBARJQd8USIAxMr5iU2ccZZkO4BNPZwMxhXlqZaTe+VoyxwlSmqEhF4NXAGrf+0fF5taOJM8Si2uR+NYfFvUAuBUmjX2NEntLcbPIzotSh18d3g2+ybllgw1CRG9L3mfru3S6eFv5vh/x4lvBds7qrH+uBR9lLJ6KCWKzPsJ56oWA5SPWAyh2X3V9zM+dr0qv/T0pW1B24i8oj1oaR6leqyN9t9jTzbqtcZWq9vEdR/DXbIuXzI1Xilx9zelGmupOHGvDOl3zOtEPO4/r++1P6lL6uDbih7UbtTXyWJOqVFzBQCO1oj1l46vS3iVVW99Vb3JJH2rv6GO9RB9NI30iHumz7YE+O7uvTy/s6WJvose6jT6Uxno0TvSBpNYjzhQebu/r3p602DEZ5G7b05T8jnT8rVK6XWuUZ4q16FG2XGIX18ntQCh0vUlFqoXThHfWLdzFeCBec2UBB8X7Dq2ZpUP0TO2NlJbTK0DTe1RiHyD7Xu3YA/yjTXfC6juGwsFopON7DT5RlzbyY77XHg55ZN6nzthatRLZDdHeUaOvtg5Z/rBOHjWCBApXKhQJMgjPyY/apn3v8/FRCILXRomGvDrK9xQSaTaOxoPMcXYoB+OBJHqWiUzgrhziuvfpEz2tmUAp7l4CTHY+0nDm6ICfVJdpFpEM8HPPwHICKiL+r2b7+nRyYAIY6YhkuQbx8kSBKQHrBqwPXJyZ6IvdffH6LqkvfULel+qW1jyGNcvCWOhn0LpfZEZEUfq8ad0J3UKG6Ntj4P4Q/QEPxMWYuYYeTOr4xGpUWbYD0eev5bv6T1ou3p69f6rckUhWj066JczR8taOHaYr3tXYv2xC/5YcUHsdLoYjvV8n8THFG36Q/1Kd67mirY1BKsiCNSiiP9chs77HwjH2DiAnqPgin88IY2QMFMZEYaxHBR0wTjJC3kDlI9knu9JRARtuS5t/ZBL4LxXly77200ritnaaXHcMn1sxPTfqmhTmWvNackSP/PhtVE0Utw20NNPtptRLPv6mZf2qSeGPm56+r0SvpaXeNc5GceO2DdL4QIprscYyKYfe31ZVGy/DNZ0sN/TxdqTPJpF+uh7ocyaBJ1PpP4qkT9iHTlRS2pRKXBajSI8mjX46q3R/d6T7okLtxgPZjlRsSzf9VKHlx4vyUOOVbqmV7LCwGJVHTVD0c2Xb0WpWfJ0TTgQJDNTyf1pyY/655DSWiMciodpOb1BsnEkodsZRlS0ORTSpfIMv+bdEdCC9JyOofYb7ADrTBRiZfYrB6qsKU4K2b8aQPpF7QaTwNvxQD7C5j6XxmwIgS46oRROJwgKdkplQNTi4667VJrcq9zhzsYr+jNNRosy6z285isrAFeOIraHUqRv9UjjuPqRwnTqcc9v7doQtGxeHJCsi9Q5TANdHj4COwluBTKOoV9ho6JpFQKI8hcdbFDKAs5EN7zH1qm0B/qPo21Ots3EhiJh61L/gDAGAAhCmcMyV6Y+xsWV8kBuETt+ARoDhyDY4GcfYgXFhA+zJlmOPM3dggPRJr88Wb+vi9C19MdvX/9EE8PfbW/q1fE8X2zbsvVa1VRayAvO6/Vx2GoXjJV9z6fmR4FEGCanI53DGUA/icLXwUpAJY3Anlpw1aFPiOwcY0+9Oewo+6XromjFSRDaD3PaJwvolUIiXxRgHAYlrR/ZkXJTc6QsEwAtlECJlwZkh93EPPohfjjekt/97sa6Vzj9snM6oUluLqXQmHmu1XteDxWX9XHlDv5zs6RPZni6k23rQgEz8mPDdItErpX1uGuvGZKpt++FeYrBXM5pVx+qJDV5JEUf3qFWbbLx4mBNwDt5VuveSHjp4T5+s7+hznR19YmasM0mkHcPiqgnkTWPiika6Ho+1H08VGfyzXju4UNSq40QH4646VyXxdw86lZL7ImX3SDGPZTACYOlbSLawbX8j0aV+LqIXjoNjUYicOBPgBzAY4ss2SAA9Ck3npXqqkBpPN83uLpwLnwWwtEsuGJm6iQXKXT/2OYyDIeY/Ic36kRaGibsS2zkfcx7DuPBxWFJf3334gyOH1O6O+Irup9NtXUzGAhSUUAkndyrLOgPp7GkrCTAyBkCBw9BmWJAjM6kMQEBR7iik+siIc+TWGrJzbXRFfPoQgF40CInaLOwBMNrciOa07khMqks0I/JyflDGwnEBFCv8AJk2AHbPAIfAFMZkz3emtDJ5QwAMcuEacrI+cz4pAhlwjjGSLWA/9on29MUC2sBkCNnQF/fSb7ARY6RyahvMeHEMZ2eODHkbRGKLLajjEnSJbSeeqvF4d/8FnddO0DVjR376EBnAaUkUN2vvVji3Kl3w3PTz6TAQGFkPRIbu8iUHFojAtxlXQkeyG2nXJ+xCuubtLZOAHzvy+PFSnQt/hPTwRZ5cPdss60rn0XAe4r1U5QrTQD5jwvc/Ln9BAugEJnzLTYot4yQDmHvCvucnJOiDLBSfxOYQC8VA1cYfKUly/cKxeS06i/lE1NPj8YHi0Q9Ub/w7nd35Y/1CfE2/kA/08WKgR+tKy3WispnTyCWqOuqaBGammYfZ1TiaKo3Gyhr7Wb0vRbEUd1TY3+rU++OR6sE7qvZ/qHL/R1qq3tMj3W091p7q1EGhy0q13mQ68NRzqerqPm9XHd3ny0zdMlLP199xO/XtRjU6dN+6J1PxoVL5ykhxLzqM+P1hIlVSoUhB8QNJVj7gv+RIT1SBDCicW2/SUBdnx+kC2+I0lKQrEeHH6woLYSF9fkzhG3NO/HmFLxU1kMUKNAqGbbmv85AKKz1ET1g7PyaxWIfh+J48DBRl4vk0QF8q7REWU9RLHXbqkcIn//pf1/lyTReb2yIrEECFjACtiYIoBoC4lQIgIAQAdvgufCFTqMI/FsMmHkfctV7sibSBg5RWDvsmlV55W0+lIzGPX4ornU18v28eKBKFx1w4KvNeIbLF7EW1AOxqVLqmBEBbjrKcR5+qXKlyGogODbbc11bcNnIvR5WQmXoQTL+JxbkLJiEKMpyLC7EPuM5bHsB51qR30cS47L5Disw4rG9RIDbAjx0Sj5VioBzZtfBYgqB2zFCfqGh7hXP+xViCfJbttBcIL1oWpikXFyZaOVHqiaWxnmqNAvAhIcZx4a6MrHVAgr2ZWktzdkK3p4l/3XRBX563yuoQx2/6nPc3pqnw2f5OoisGE4GItRX8k689Cz5q8iVYfaU+ofXcmRu+xvjsQ2H9KL47TkgNXXCdIEQdjj3+4L8EIPx13sEpP63+3oYWk0R/a76jD2pT7Xhsfz9Qsv2qqs3fUPTq/1XRlf9O2vhfldz5Y32o95Z+fmZTP12P9UAyVa81URqXuu0xLrT2ddJIij3NKZMHNF68qGn7hNrJUNp7QePiu2q8DpDc+d+UXv0fNd37UzWTgWZHuW5HE+1UtV49SPVeEuuO7TqMIvWaA13wGsED9aZWkr5ONy21DyI1Jiw7nYk5Ufu+WE/6kWZMCj/YixUUbN1q6l89F7O1vM3teOt1qjUrky2RDEKAYYkwXHdtHW2FMx05Bw4yb1Y9/kvS6l+TvHink78qnfiitPiTCn95hy1KJ91KZkSba+6v8H5I3zAKyscYZAPpvJVtTzAotPOsNHxdAiwYE9IBsI5M6v+BwnWTgQAwQgJYHNvgxWGJ1oACh8QB2Rd16IdCezz/5z2GkfvhXpwHh6E/SKcyEZhgVop3dD4eisd8lIL+XBgPK9f9vUS67hM2upzwnDMYV+0E+4qFTvlcAM6KPQC0ax6Oi/HaIWknRHI1YrpBZIeESX2xB/UZEyQEGf1avifWFL6Y9vWE+iLrgeCot2XC6DeWhwNIhrFAooztaMs16yn3depCNmz7aiuAB9uiD5de1AjSof0lE8CqC4T6s9lQTBP+Vr6jL+b7QsfUgex6dlbqQhr4DronM+A8gUhrFsAJlpxsmEVtZx+PXKxumYfFlsK5bSlkcw5Ka/ZTdOWa6nuc+CxZK9mCLGvIrNApdsZXyGY8znDeeg7+i78d+eSMUxh8r7Wq8JSp6WijmOjbO30tpIlOLZ/Si8092jnuzOHUx22zUtOt76na+pJ065+qHLyszv6bOukpxPFooPl0qnFa63rLgM3aao2P2aKzGseZ3su7emna0xuFl+/b5xVPV9Tee0u6sa9qw84zeVlZs6uqTjSIpyriVLtJqtomqRLpTtVoUElzdalzPv9Yb1kfnx3qx6djTZZd//iBWidrdU9KD3saciMaK14z2FRbXbGLt8y9WBNgPUBdCYMUioTRKOxfGWVmwUQvjluBGHgsg/MW858UTPu17FHxOfaN437u7PRrY/ELujz7lFhso+iIUUmrADgpGEYpd5zi9IWz5lZLMAoOSQFsOCqGoy5GwWAcQwDFDSvf3jBeV7gPkGLYg7cVshGOc7NaZPQ5ajMWxoYT4qxLUR3Ih8Wy8JkC6tL21N4GEVi2kBXYUAEAOJPBYa2JaUX4cNHm74l0HTBsGWAAc80OiSPKBgL4almnZuIfS8dicQ9g8fiVue2X/ZQAYuUeMb78uHQ3e8KR6Qu52XIfxEFd9umPa5AZn07kI749RwtBYLX14puYilCvb9nISPotPyOCaNHdkd4YK+O2ron+ha+v2UeozwIchScaIUtzm5AvOsRebMk2kINjwM7x0VgB+cS+NBscTsZ1TAtaNmHgV8jFVgDbate+LyO6nToEJrYUrjkGiMyg7zqux5QB4GNT9IoMtIUtkAPZkDXYDr/BD3xr+AwE3y3hMQ/inoJOAvidsZIRoX/7GxlF34RCu+jwTw8a/f+3hppzen1f76S+Gj+uO3O/pOTELymbfcB4scGzrup4Yn+cqutIPRdLi1Fiz650y6v+/SrWdhlpw3K8a0Cv5dIbda61+ISmyw+r7iz73kpNWYQZm6y3mhyS+AAAEABJREFUxOyYlBO1rLMzbeljZa2frQv9VDHW5xTrZzupfqk70Gfrd/RYeU0XoqkezCLNzFueBzJNTsfqdqSJnfEtk5lFcu8tlyVppVeKtIwIlkeNenZUFOqrOjIajmDLSbd91nOKK4NMKIdHYKRfz5RdQQZ8fj18JfTkpP7KaEX/lZmOBcXDOgvqp6YhMgWAZAXLjqbUaXy5K74VOICqsJUNVvHUwAYKwHa3IS3LDQ7uB5hO6w8zgV3JTE2VsODntsI+fXScAtIP9/mYhUQA1G8SrRukl6o8yE20QMawsEmfrCoP3S4ACZmAwxKgomHkZVvbS7nOh4wsC46IU6/E1qdTYSIyuu2dcYq7Ur0/XSBNpl6hSOgPoCELkT1ELAjSi47PaUmX6paQF+fL7UJ0i8xssRXbdQOVbfAWZI/tUXYOHB+ZuJ8t2UcAhcahevhFPeuFuhBdYXtALKxVtNzfOjqyDKwtXPaUEFmpJ/eDj1DHvYnxAHTapC/Ilf5WPdUZeJzIsEZbbmPd8jJO/IXMhzQ+vFo88N1O9HSPt15bll1FdvZQEp8D9PY94YPs1z43dfEPMtMuW/S0FNVCHmQp8BeCDz6AL7h+GMMRGfgYgrtsX+AJEcFskJ/ShoHC49qtJvHCcSbsRQb2/xq09PMbjY6ZBD4+c0zfaC5qb/WvSPf+ddVzf1k6+TfMN16/an1QW9mKdtxn2zqcmSaKHa01bbTr9ZDbzVhDlepUU92rSieTWHEsTbuJ1LlPOhUpW71XTe8pKTqpaDJUb7qnJ5ob+putLf3XnVv6b1p39J+3h/pr2R19+uC76t36HWnrGc070i876zjvYJ6uulE/2ZiU0jU/tjxo2oox3unuNCipZ0Pz6Iwi/0OBKI4tTEqKSXQWykbxI1cyRklfAQ0GZJ/1AqLaV726/s+K+QAsjMwxBqet8PKQncca0qB1v/q9jyt8ohB2JuryCq1T6/CdfxN3YmCpZKHEnR8B293jgIEs2KdwP45MHQjkKGITUTE+xna/RZSLsZM68mIOJIbjHG0ZdyAa2rLeNPJgATkZhQ0lZHI7YRGJ7IJ26Wv0tpbKWwq6stMTjXgywWJrSMvvpsI815f/rcSVTrsekXvVrI5uAMi6QUKk/XK5JP6MGm/OcR5A+rZAutRB3r4jE+f6dlD0W+DoEF4gkLMhqm25Dm0zZurSXwA7B472AhSMleJz2Bxi4R5k5L71u4C9VOdiJR6ZyJgA9Zb7HhjgE5e+++o5gNDG0fN6zgNGpjGsiQAyfIJ22F7az8O3C4fgYmcV4Ddn64KF8eN8+aGSOIYYfEo2h+wOmkjGjNEiZ6Np0Msz9rtLJpi+ZepblkMdJQq6yRw4GC/+gf0YL1tPKXvVttDLxGNgPFu+Fz+46XZ6Ua1ZHWaJ6IHz67bRH16P9Hknn/elkT5zPNVuPCNPsJV2HtG0c1bx3OPabd2nF3z+UhNpx8/iu25/xguJcZqL1H3gpwOqejpeNPpQVOkD9odkb08tXyzzexTx9uLqZ1QtfkZ1fk7ivV/jYX73WZ0dPKMfK76uJ6Lv6yP5Gzo5eVXa/qHqvVdUJLeUqNAZ7enJ9o5+sTXUh7KJ4uRAKgvFqhQzkNw65GfdBuYJwMZuKowK0+EEA1fF+dinnnr+jSFIx/al4mYkviL6N4s5kcqiaNrleSaEQaRDgbkabXietm7FCcXbEBvJioi6f3+8LL5bAKcP1ypbGCIAXBgIYKfOEIq7ZDCx1qljBYWob3ZVfjfFB4wWUVxnf+ZR8TIPH3wKqbX7ZW5LlSCnDcIqMnIcyY6jhpdlAFPmmm3/Qgbkdmqnrr2RPpGHUlte+nJVmRz4Gi6mA8zJWel+OhuKOTBz4s+lIwWw29iFneJcUoSsgMUwCIMmcFqA/+WiJ8j1K9OZ4NxcKxQJHZKNUfp2UJwT52U8l6pc6PGZ+ri+ovtFHfkf17i38P7R+IXM6Ley/MWmAqGidwOEl6t4FXhJY8tbijQaQCOzmxBABrzojAiOj+A32PlcXIj0n6BC/csG5Lr9i/uIptSFQC4N7X0Ek7GvWMVqeeu1X3W9PSnlxxrJZtUJHxu7cqYqfI8y63P8cO+utO6p6VdGPRGEIHXkIiihv2fKrghMQQZshe2wJ/dD6qwbDX4kFoELRToXT8VY8XlsdcE2gsAYG3oM7VhlENbXr0v/2Z2JjH+dnLHQM2asYxdVpye0l8zqNaf9r1jHb9ZjXasHKmz3PE01ihu96xX7d8qObjc97bnfIqs0zhJVBr8MtKQplTT2tWhZdduAzU0wcUdlfUvN7mXpztdV9L+t6e4Lmkzf1kG9KfOW4nheuY6rUkdJ1uhD9YGe9KLhJ9JaDzu9MAxls5oAitig9ErqJPPTrkh61xoxxrQvDQ58jdVWLzpgWMpKVCqfbSSMYjwKg6EI+85gzfXfSzXYIWRKODYOTSENJh3EiVDe5SrXenbaqe1h6o3DM//93WlPG61HPHbPwea96sriINsZhwCiOFGNfYCJES0uWUSI1hwn9hxKZG9iLsdjn6XPifk1gMJhB/kpDeIed75fADyOisMS9TB2yDioQb/IQJmzTLNO68zuoh+DXXac8FkI9nEus7MonPf0hQyA8X8xuqYnq3d0sb6ulWpDmm5qpd4Sfa3EpS4kE61av8jBwuEzjmQ4L47cN+sDZPREAeSsgvMGJyJyP7qFaHnfgJVwCJUvIGHclw1AAAAwAF/hFD+AP7ae2KcRSmVjQrpkO6GsSV5sPZ8UIpVmC6FTFRnJoCACQA0wCl8o7MjIQWGfgmxbTaJe1KhwHe5T5Z3E5QjIbSk/2YjvDmQNqheR20tLuSv6mjCZzSvAT2E/8/1TF4st+yCl6EeB9F6q2uJNQvwWu64APFcN/oKd8BHGC/FxHMa7rififeEDECpyY6Pc9lxp9sTC7SXrEtIV/SOTZfgTB9Vve2Ewi3NNjn9Cm7Of0htO/V8qe3qxbOlqNaP9KlO/qjX2uDIT/6Ss9CNH/2tNroH1UmaNblSF3lOmg7kTauK2IkNS0w3JC4nN4FX7zJtStKuhn0LUkTvvHleVLKoqU7WmlVp1qShtSVXqe8aKylqp6x5TpIdMyp+2HZ9KG92bJ6ptj5hFv1wG9FhmExfrWm1vt138s5RyQiq8j0FQCmyoxCc8cNOMBN5NGHJQ1i2fdwkK8i5O4U34YZ++cAQyha84qn25mNXhSziZmF9eqnJxjW8ZGvQ+JiL3eusDelYrYi7Ms971+JjCq8BHDO5oFeb8iS0CQFnFBfgA1ouMl+sZXXa7zNsggKNITzbCmBAOeQPbG4ik5ADqP2QQf5Z8PiAd9QvgxwYITyK2XlH4Y6Ihknif9QC+cKT/h8rv/Dut3P4fpI0vWce/LfFkYviawuPJaiRkYO0FcKFfiBMHBPjFeiRds4S1lHuDjOt1pmLs8+h8V0KvlNx2ZMs8lntxfnTKmCmcI+qyT2Tsx0Ye5AbJtszo7LuPQHyOWKqGHClMsUxkTyZ7ejobCDIjq2EdgT4pAIPKQUbLga6RZa1ObdeWkJts6EIy0WpUiXuUSICd+2TT5d1G55Kp0D2kiF4KOy62MSaUt+2nAN9BkHsF6Mke7G8C/BO31HJJJO4l4FDIuMi+zrtv2lZkxyVbhPysfzFWSMCErIMrYbyQcJDx6Dp17Ge5m2cMZw2ms84StOQTxiH9XfN8+9XdTaVxqrg7p++nM3r+YFavFgvaKw3BelGTKPeIYs01sbrTWn0/w0+jWCtu/14YcTjV3oGUdxYCeMuopUnykjT8vsoty7Zv35q85z4WlHQ9HZg9r2zugtqt+yUTTc5UtTlQ3R5p3LYs1W09MjpwnanOakc/Xt/RR7o7erI04DvTw68EI90R/wD+Se8cOywonGtEcByTgT+ZjpzaTYTBXEuK/dttCWf0adkhg2G8hXkLX+57sH2zDU4w8A3rdgoc8DeKBfEFl8+N23qrykRUuFy3AlgvmWVxWMBK5Fu301MALceU4MAYMbPAGLRroKb2EOa/RGk7dJEdF85oMd4HyqFckQK72xm5RgEwW5YTGWVjB8egvbjLZYUvDwX0pPzBUQz+EDUcgnDGoQe997zCusXd6C++buv6v7gL/D8w+F12v+06z5lVnWo58rAgiQMBDEDCesG5uNA5HCxz125eFO+ik0s7ucQCmLuTdX+pysMY0c/lOjfg2mKMzF37d3VP5A/gnxymwhwDzvWmqw0vcqGnIjGyIAI7YwB/7H7QA2Me2PFMAkRCZAVIkMGn0wP7QxF0uRqVllAGX+PEsLFzJ+H4nMcCWTA2fImyGjuweEzFKFLwF/ankfabSKt3bULUzk0mR/3hP2q7SXwOwN/yPjoYeOvmIAnRpQFJG/TzdDYUn1u4mIxDu+g6ZACMtbLR8B8CB2NmjJD26IrHcDjfF9drC0dd14FQeKrxpMd9LjkcN5/fWPHY0fUPx5X+l/6eeDrwhdlTei2b1yVnAVeKqdY01kbW1o0k1mY5UVnPamggbnpe7lm0NqOuIl97rDdVvmbQW/a02VM66KjY2dbM4PvS9ptSWWomPaPB7E/rRu+zGqZ8qOui1LFicmnaHFOZPqR2fL+ag6taLa/oZ7Sls0mj42lXp6OJ7veTgj83iRXD5hiTFzD4iqfTq1NdnJ3oidmxziVTofzVuBQGhPF6USMMc8GDDwq3DrVtA2CI2FtjUV1vxxIgvWwg45ikixQck9SMKHRpbGkxZF8q9iPBur5TpJMokwhCfVbIIQIcGOJYN4FwvudUivqhJHbexB2nJgBvcea+2l7hT5WrCQ7KGCiMly0EwL04KATHefqlBCeJ3V6UKTgBDgAY6pECOIgY3Axguq7X8sG+y46dJZDCujTy4PgOgz0/ijxwAUhkC+M1t+F2qLdnwvA5xoKcyHA2mQrnBVxi7uvmZd3y+JVP1ImMwE2ErbtgKoCOyKiYRqEfdG/tijUYxrnVxCoMsNxOQD8UdGiJRd/omvsEmbbPSIn1OXFKx7hj6yDHsK6Nfr3B/ueTQhe1LcAAuJGdtmibQr/UI5qj30JR6At/4nogtV03Zl/Bl8hGZ6NGAB37ANrD+yudi6ch8wivG8/6nspl4MIPQctml4Evb09nUwFSfJs2Vg3OlbgS/eMTG/GyweJ5NdM4xkOJPMZyRyGTxFbO5HjBS5DCyNka/VDHJEC2hm0gavo4H08MrqkINKwlMR34x5sHOp7F+r8fT9Qktef6U43KQq2i1v5E+o4XA7/k+16s5/WNybyeGc/p5aor1gBmsw3L8apGw+9Kkw0lo6Fii6btA1Wj1zWqLmkv2tNW2tO3W4t6vtXStaytiSO/yreVTd9WElmx0b6i8qaa4TvS7ppiB6hkOlHLhHYqn+jDS2PFONpFp0YM5OmM9O5AKwZ8YWPBxowbY1EPI2DUczb82biQWr5aufADM2MYnHXqExOFtQAiFs6IcxHh2RXXEz0AABAASURBVOcLH3iTS8ZAaIM0int9G+17E6IHzoQsFO7HwXF0HLewfNSTBxOiNREZw5HG2WmRmQJZ4VBn7UAUxoGzss94YHQc9IJ1gCNfYFxuOLRvYweHALi0C2ABBUTgOuJ67AGTcczZ8/zDaW16YNtGpm0g60EDn536HPclro/MtMcxbdix6I9CmyzQIdtFR60nW84H0U/iNmgP4L/uffOJ1r01RuVzXxt0wzoHawbsH60NoE/GCBnItkIXnGMLuHgrsldcF09lwucPrDu3aoIaKugV+Xgb09nVYP6zuhwdFzbMm0KsYTA9ICs4rx3xuQZe5kGPvAR00TrliQjTGT6uDIkz3eN+shNZJQL8tUyW9pdhLHwDuwc7pWMFoKUH4hgSOe82ZRUCdEGOi77X2BUkYD3R59OOnCy2so9cK3EliPFSlXtBdSZMMUP26FvDdAB7sA/pYRNAv/11heyNbbD/HYPSApv4e6PLYR3n6OUm+iF4scbC+gx+vu7pwG/3d3XKTwf+mR+/pa1cZZZqJk2Vm6nKaF6FpwjDptEbVaavVXP642JRfPnncNySn/mpFR9TlXec2Xcspgft6UJS3zHA15XZZt1oQ+em21r14mI3tiLqZU3H2yaNa0rGzi4hrulb1q2zN2MjiQbKLE/mPpebiT6Q7CrGWPypLdKkI+cnUgPc9ToLaXMeNRa6USGF7YpTNMAVFgMBvs8r9i/LLcsZ9vs+vuXi7WArDhF+YAP7jApFEkanroHPIs+FpBAKZW551B9b3kmgv36TiLfpkIsXj2ijXyfyMrFCtD5i8cSNUqqRYHCcadnyYiRI7ikPujd8ORi3t/utYEjOP50NhJMRfXlDEIMGBz9K5Z3+avt79lIr022Ha2wZULqg8D0Cx5+UTp4W0UwjXwD4OLh3ww/ZAnLmXs6O78qZObJ6qsJYiNIDWYlxZheZ6HxSHM65OyOt8N17ODokw5Z2IVpIwbbWm+7B+i5uRdJ17+9LhTeAxpvw0+vUQg892xMCPF1vKrw/gaMwTmciAfSMi8Jd+ar6cz+uF9sfFouSlzxFa6nhijvw/WREkxti2rMyelGfr6/oV7MtXWxui4+Qy+MEeID/cpVr385BtsF4QwbAGI6KCSrYGbu6hyXb7YIBj4+SEbC/5KwvfBfBva5gNWrGW/Rhf+r5GjbElqxXLE3etYw3RTuFfY5pDz697gwSQghPj9B/aqViG4h89iMK/mSgh+gP6UfuABtTz92JDM4Lo2cnr9s+Q63EZcAJmSvkRl8XTV4r1b5e2NnSWYPumZOp7vVi3MTA4+8AHnM2cNHlU/GBViNnB273zSrS5WZG171WoPiUkvx+1dGSmtk5JStmt2X7VvsBZdWyOsNdLRev6OLec/rg+FXreqhWmXq8hcuBNB6oHlw1+F93DHOWOb4kVbZTPFQeJVry4uPpslEM++MU5+1shZVEik2qqb4lcuGdABSLYdZMCEcM56sqLLAS73VdTroYBzKgw7ldHxOh3vbWfiLSVjslxsjtQIAepyY6Ee0eT8b6YjYQRHTR+/QJCJGJ/ZWoFO0yZ0QGnAnZmLuGD6148Y/3CHjBaKPpuC5CSb16oLPNrvhSk7DyjpPj7GbE8CfFDGwIgeiHkyEPabOl/g8/1dRKdal8ClAPPKCJ94kWOAUFBzKQAxGQio583eOVbxP35fMWxk82LGd4XEn9lg3aPavCkWdg3a/a4ZHXd0p2uot2/sddIEai6xPHx9LDkh5w8a0y6Qt9+xDdCDLGHrFP+DztFd5Fjy2DfsXtM76L1i869yU7itOHysLyVMV9BgKIcXjLyzqKF1QBMI/5WFykrQBiE1XB0xhAky4IoKvckdAtOk664k3Cow9Erdt3AAh2w5dC38jpruRhBT1x0jrj4788xeAefIXTR+VcXIgPHsl4kLlT6JZ2XAG7XbC+IHSN7HhkWR5ToUj4EIW3IV1VufURgB7nCtMexsFnTXp+ZIxtqIQeOG+79nlPJVnhrH3BjMsir9d3Th+8ImxE1C98lYwTciWQQVzn6x39wfa2HvQ4/+mxtu5PIt3vMTyZDvUX0m19zuef0FAPRztajPeU+VHfQWtqnxipqbeUlUvKOg9Kq49L93xa4S9de35fj3YUD173bPSHGh+8YJkcmOpriqORlKRSlGvKk4CRQTh8Q83+qyp3TQLjt7WobT2URLoQ14rDqqcVhWExNB+s0K5sSBf/5GpERkB6Q2GOwzGLccFo4OyYK7ZdYhd+uN+G1I50RCSyXPJgcUoUcy72IJtIpPOuJY4xHltYnihBgVEBfL/Bs13T7T476QiiQh6YvJ8s6Uo0r0s1C2CtsMXReMegAFxxTwDqcLpgoQBuZGEc3TypMjMOJad5GA89bHm+jLMEp84cZmY/IPH1WbNG3eIxaW5V9n8r2oN3+7Kzh7YB0lHbYynokXEn3k8NKJwJB5t/QsHpOOf6+fSOIKBAUI0Zw7KFMTsSQkrIxZZ57RO5G4YAPE2X+UQWSRZHAKLlftwN+3nWaKBY6JIC8GmDjOB8UoSoFbIY9yWAjtPb0XX0fgPEZICjV3SPH6CTPGpE9CYTo1yJrQ/ucf3wJidE4nHy5IXpCE90AEcgft+LTWkPOXjkJwIHsluVgcTQ1UBeyGyJrAH/oD+PTOhhxek8mepZL5SJ+yhctNom9ifAVyhSALflQM/YlD45f8EEQYa36oDCcaiHHTKPI7EQ6IPjeqTgM5xvn1HfPjGgXflf7c68YfrDkx8e6xK88F2mxxDssrMRfAuddcqhfqe/o1NprP/s2Kx+qpvrJ3uFPt0b6bQzhUeSqT7qaxecmp9yUO2UmbL0uKIZG/nYZ1Uv/aomJ/6qBid+XsWySaC7qGi6Ju29J43uSAcbKifvmTT2VHZPSTN+OtA5prQ9a9+eVRy1LHmuuKzUmt7Qsem6jhfvabV4UzGOb2pgOB6ktT/wLgCuvLUzFb4VNsaY/7KYE45JKgUI7WEKJODbwrb2PdyLfvre33QxYEO9tvetXxwIpbBFYStx6VQ10laTeP6XKswNXZUfHGe9TnXJC4nIAYFwHjIB7JDAuiPLpSoX2QnOte76fbfFMQ7KwiGORLmcnlGx8BnJUU18yCP1ACl3QTfwWLk39EVHgALAQgK8cGRHCGlj7IFwrWtiADQ4hIEcyJR0mC8vQRe00favlgvOxX04JfXpk6cJQy8wOZKIxUDSTp+nf6Il5HfJY+/b+XITMU57NinCAm1+odHpD0zV+7A78sOPfLXRUqcSmZU8LObdAALnR984/XnfSxtLzgT4C0nB7kxHLB5vRirOFIgMObNjAnjIgTyuIsdKl0a0h/1oG7sB9g2iI7pyuawFk/Dh0xxsgOwrBi59r9jePdVatgy8H3HaQOZln96yx2G1Cl3FEpGd/umLsSAzBSJjHASRs6fsaA+77oKLRSfLoS/84AjYRTIjfAJZXUtLBiYyID/tQxCCvCjYmcyQtB8bcYPtAVGSRULSrNHIYxR2x3ccPGXbkXUw9WB9if7X7IfhXRP7BYS1VA301u4dLSaxPjnf1mJcqNUMtRqPdI+nCCtJW8frWHPl1CBNFeVm+d6nVKx+StvzP6eN7md0u/2YRp2LUu8+Re1UimaVxHNql4nSg1tKin0lmRUy+0lp/jElSx+Vlj+v+sTPScc+r3j+41JiUji44eD0krT3LcXBCeJuAGG/MZKn+g//fMhgtuyAfPBnfTcTEZcUTduu5jmnht7uuBQubNe8veICAQD+ifczF9odSfSBMVgsInWCBHI1gVggGRaJIJg1A3vdhQiAsYLxnRrJzu3WFIznHbqlTQrkxLZveWmDNxN5zEi7vG/wP03nxDYYcMaowYBuQ6k9COf3PrLM2kEZt6hDWsg7Be3Tvnr3B6fonFVwHCIG95L+2tihxoyF7HmP6OTAotmuQjSR/wF6nMYZB46lkVf0ODdwCkcb1Sg8DenbFoyHTIbV5cLkhB5wNKYEf6e9Heaff7O1IwpTJ9ZRSIMZA3qbtbMvGXgXHPUoZ+KpAMCyz3tiaLAXEoS1/7xYyAvgJ/Ihn8fCvazYE9Ge8kIcoAOAAJe1GWyHLbcs68DyYS8Kx8iNDVti7SjywBWyjtMQgPs/bzIiWtMmsgOcFV8LgcR+xw2Mly1TF+Q+Oi7c11JUiWh7dtGORQZklTNuHoOuGXyQEDKgB9oIROJ7qIOMECtTSLJHkQliX+wYZQ5qjlzOyoJ9IALm/HvfkzzvD/N/7N/zVIFi7JABkr09nQ1F6o+s9ImcEBHTz4u2wWI50Du7t9V1in6md58eKZd1Jq0015S2RalptK+43Xfk7kvxgcoyUhnHGpaptieltiaJ9poHNGl/SKPZC6oXfkzD+VOapC3b8T0lwytKnT0ofVjl3KdVnfhl6dQvabryi84cfkHV7I9LyaqmxVjTyVWNKzIADG5pcTiUpJ4PrAPhvN5F0QEM3pcNw6MkbfrAMvq3O/bvbZeBC9EfUjDQw7xu1udsn0AS3jWuRFTqORXs2QkuJJPgFER9Xt/89cmCWGgi8hU2MnVwQgCJ4+DcvY4jheVj/QFF5263b8CTDRBtMGz4a0VVR0T9Z8YzIoOBENbtGGQV1B2kJyQ+G9BzHu1od2ioSoBoxaCh/xAdSGmJ9JAF9QxQUjvhBJyjWIbwQ92207bOQ9IZC3nKZ/kCFI45P1mXmDsCeu7HeWa96MR12imtQBfWAVYMhr6BhdMv23GxA4ABiHymAAIFNEcFEHEdnbnXEEHZAlB0xzXaoNA21wL5A3YiHnN35GJ84aJElnC23tTZ4m2drm7qdLMrHDkvd7QyvRpsh744t2R70jcAQ3fs0wwZBFNG7BsWb5tIjOlcXFjXE30+HYn0mTE95f2neiNdmC3E0w+yFtqlTdoDzIC6b3svWyeMCR8ii1jplYKc8FXqQZr0w1jPJtMgN7rCn5CPeugGsnhRi+LvNQoiwA6QAPZBF0f6YV2DQobAeQbH9ujxqLM3dPT5dEfn7dfIS9v0Q1XGMFCk/elYg/2bipNM5cIxZXGq43GkxarUQbutqO5qfreR6kpJK1V3fFazLY8tmuhUe6L2zIZBPqfuzE+oyU+o0/mCWqwl1R1Nh5sqk8tSfFVVM6+NyRl9p3lAL2Yf1LWqqzHNxpmycqRs74pq2zbGyQf5KaHUvh2OrwiTsw/N2wHkO3T4L/ecUg5kpGYAWbM+33bZdxm73HK55gI5kAlwjTrcw37L1/wDCAEgQMUhXqraWr+ZqbgWiRVsQIzScveNs7JPPaJh0UQiGkACf/YNRQxKu+vOGAA6dckQGI9G0pYdxl1rKarZiHrI8LVqXs8mD4qpwZUGQeU6leibivQdUn7S5LYzACsvAP8uaSqxkhLfB0GQQgJm5vfzn1AgF54IQDKAn3p2khBBIpMDzgbw2eJ0XKddgOiIDKiIJoCXN9mILoCcx3ZL5S0ROSkJGltTAAAQAElEQVTUYwt4njSA0BnOh/xsieCk3pAnbV1ICoVHeCaaEOHIRAA+JDC5oUAKOP9RAQAUZKdRnJ6SdIXeQ3+aBL0tCUdQyGAAPq9XQ7hfms6KbIzXklm3wTbYFHvSJMA9mxT61WxffDXaf9ve1N9pbYcxcn2gWACftgA39zM2MhpIAGCHNPuufamH7bfszzx+pA2IAPsTTDju2yfIFi5XLbHAiVzPaUkis0tsU8ZL5Ec3XmkPH/dmn5uxV+qskS0ZAvoJda8c6s918DH8Z91B5/Blq8RnJbKyW8VEB/s3lDgTWOmtalg3upYeaK5JdaLV0XjeUbPZ06g+kLJ1xbqhpfqGjg/f1uL+m0rGtlMkJd0TngpMVbcaNXlL6qwoGqXi/ZNkckWd7D0dKFOV9lTmmabJUON46LqZFM0rHnfdtiMgCgOQEwOsZ+AFhSaFcJjZ6JAEULgqybb2L//ELu7T7UsGWbD9ts95TUI7knIXFnggE8pxH3tcxc1IV7YzkZr/+mBBl265IsTh4CiTCI8K1w3k2agWxiZ6XK5ycQ6HY56HsYkaF5OxIAQcAmUfOZR7Cs7JOZl8Vh0tGAvA5hzjhSh4GQknwFG4l/a5lzqwN+sMA3mQRP7EThG7VB4sAKYiIIEYrMPwZSe9RyWOKZABi2vUBWwU6iczWE5iv3ZbxU3r9G45ijDe8u22pNqM8aIjCtEl3/2uwmvEfnKhzd/T6eFzOu1HUfzVIean6IK6EAURFAIhiua2IeNZtzOSXSnIZCPhuMjFWNgiE6kv+xAD53FsiMH7hWXn+fmL6f3i1WzAFXQGCKjv+4iwgI0+121HdMx3+fFK87rtTtrNNWzAAiFEDPh4CxMfe8pAeDq6LspTJjTOuWthEwr7TpQFgeAbtIVtISLsiy2fKztCNvyCY7ZcQy7qXsRv4kOip/3w6rd9BH9TbHBgY7bog7GPDGzGF87bB8j0AD/FYw6LgZAD0zgT6bl4avc/nNauWQdB5wjugp95o9cnpdZ3b2nGJPDTJ47pQcPgg2WsC1WtY9hldE0z+7aRU/XkYE3av6LMaw3Z3p8Ybz+0z6xrWhVOFPbkdUONu/cqOf7jSlrnpXhGaXVHM+V1PRqNdcFje6De10J11d7cl3rL0vJjas9/xAQw8wGhSJTLnGrZlVFqrkYcIyzH/SZxpz7KXAB/7e3Eha1BJl8WBEFh33rSvK+fvFs4nnofsL/mrR9N6pK3PL8eeMs12vEufU8UCeWtmxVR4KUqF49wTsdTsRr+pB2F7cBDwIg4gG8NdbiPaQXHPGrkGqkipHLULuBuqdGSiWbZY8Yx6Jdxci/Oi7HQSwBMZgbD4C1POCMroRoqzKPpxDrkMVH4BiPqQRQUHAjioC6OwjFtsH8E/Gqkw0hsBuQ8x9Wu6JNIDajFP65xPykojrb/gsKclEVEQOrrfEEoL+BA4E9nA6GjiyYP0nickrYYD2MU8tEu4+l4ysIW2Y7OM0a3GdYF2Dcg0AcZGuQJcQLC58q2ChND+Aiy28s9Vvqg7kCxBlt2lk1fsC/jH1yjADb87tueqkEEtMuTJex79MEq/A6iYPqATbEdIF6NSmEzshu3fJjep2NBPtgQf6AwTtqApOiPQELfyHbRJPB0NtTT6bZI21lXgTj5Pv5Azoz5z2Zn2PGocI2OU2cBTAE4BrTYtLijXnlbkDf6pn/koE/KpbolSJEPbH11HOm7O33NJYm+uLDo7UiJbd/yyn4d70mJg2+05NV7B6HCIBlc0nD/G6oHf6Bq91k1Oy8rGlxTVjRK2h/QYP7T2me9quenAJ4etIqOThYva2nvFWVbL0ubLynauaGymlM146nv4o8r7jtEArJ+Y2O5oMTCmcCR0rZ8jo8Iy/75/ty/9uhjl8IFwBsPmvU+YLdOtOx9znkj1hSoaz+XyUdkCGwd9LTpCgCf6x5jaMNEURj8yICBMSjHGLTlSEbKh2Oft2OzEEU9jLoU1aKOWxROszFNBfBXDW7uYZ+2ZlULMgAkpNZPOcqcb+6oV1wX7wMwz4UoqE9b6IOtiIwYOrtLBGZ6kSYSGQwUnpFflgdPFpB4EJTMK4DcY4CoLuSHtgrOTZrPghJAlv+RMTCPw5ko7PteUsd1R21BCnasQBQprOp7jn641liJloXxMa5fzfft1EMxNubqcsawsv9tfT6+E86hs7DASZbC9AVHZ8vYWPhkDBAC7TIOivtFz3QL8AEvayykzyyyQtDhnQwD4cnmaiCfoEPsvuu7LKImCpEcIl/zuJZtG7LOdUfJYLM6Ub9x9EBf7p/s4DlHcwADURDJ3ZJYPOblNTKcVZMBpMCaCAXbErgAHudX3Qd6IfMIcrsvyJ6XeJZ2/ki69W8NjN9Tvv01hQwLu9IJemBax/TNtmCq/P4aAZkbeqce147sh63Rmf2B6RBTFHQNqSHPmvuGhC552sHYGM+rzgS+F0gg00eXlzRJ7Tv5SUW9MyoWHtCNufO6DaA7Jw3cA1V7b6p2JhjvfFP5/rOKh57zTydKslN6vTqu72er+l5ySte6TrvTMxrHN6SpwVbekZqRYiXKmp4SP2ZU65RijAo7YgSUzzHjohQGIkDSvo98fwAvBgXUROvE5wH62Ft+PIWS+xVbjqlLxL/uA+6/5S3nmCoAegpt3ePz3HdCwmkoPmN/iUIqD7AxIopkH6UC0oEioVjkDPN+Ow/nuZ8PaBwRBU7BuKhHfZgZJyIqhm8fIoqyygvI7QA88rmQFIHFWQgLKZ6NGgBY7iCaiNCHx/Zu7kmmWokrg9wDvOsEwWkSGzQ4iAfZcuH4wAYZuBQ2jvwPJ6MOQAT8OF86L8bcM+nRj4guOBjTCr5HEaYHtK4n7ncWwvjcmnit93x9Q3wnQXg0aVBq3xmDiYfo1DNZivvoB5no29vCUxn+PkL43gSux5Y98ZSFSGeCYaUbmfAXsgBey37OGQCF43WD2hNTQYxPZ4OwIq6Tlqjngq94I6uIb5Hql4mwRQCrMzFsiv9BpDyl4f0CbApgrkwy8U3AZB2MEeLAzgCMqM2UcMljYlw96yvsu82ezxHAyOiYYuAD8j/Oa7wm8cEf9LL1hwpvRLLPQi1jhxx5AtRxdoR+0QN2Bfj4AnakcI1i/SN3WEPgHk+LziZTB5tCjG3LvgnJQX4W4f1ghawnqz1dvTsdWJm/R3dmHlG/Pq/L0Wk9M+7oR/GSypn7/HTgPvWaGT/ysxb2rlrm1zQdk0LX2vc8/+W61LNVpWesr2/VS3ozXlR4LJh5DHOPau/4x1UtPC61VzXOWtp25hGv2WgIh5J4DxsDn02KYLwVsyt/pkqzFtm+4N8ShqQQsdkOfNY+L4hg0fv2cRnI4RjQkzlAAmypRySIXY99b0Lb1Lej8F2EHlpI/XEGDLZiBsfAFx3xieRE8GBA34syWWiamAio61NBsbB+z5Ge+kRBlMw9EAPtUY/sIkR3jGkAB5ATkQ0S9qmL4QJQcBYi/dE8b/i2dNPpy51ndfTlo/nWV7U0fEm8GCLq0gnRfObPrAtkzggaFOCLZFH0DbDrQjIABRBxPl9mMQ7A8aZZeLuO8wboeudRXZl9Ui/OfV79pZ8T37e4kT8YnngAwMK6CCksbUAYRPXExuP+2kq3Y/KUIdThnCNt6Nt1j+bN6BKQD7rnPV+0/NSDHD0u9Egh+n9trxv6BZhE1zVHuEFqY7pN5IB4n2g7OpyxMH48jV/0Ug8c3/Ep3iVZ9z1bzjKx95ZBQhtERz7GTKRkaiBUZp69VOVhukrfLDJSl+3AYybCI7ObVc+2X/FTFOzHOb4P4VKdi8LYDjMq2w9bUGrrBZKkVN6HiCkA22ORpz8he+M69qITdGqdBf/ArtgPcu4+FLKcQdwL2+BHlg8CQhb0glyrYMsEQVAjI5mWB9rcu6VWHKs9c1IvREv6QdHWneGBdotGVeao2jmjuPdBqfug6mRBst6KNJGs82tO699w5n5pWun5qqffH+X6986oLpcX9E7ziP44O68vZRf1u/qgftSsWBdtvTBNFLMAU/jG3IyJERgbIOF1S6LkRc+VeCwjgE2JXcM2lfUkInrfx2Z1cd7ZsUw28vRCp30e4uAaRHBUj3OWWRT7Zdg6m0ARpPT0Dbv3PTi3oHNxIViex0R8wONz2UikuYB71eRA/WVvIS2MjnMSWQA357nOtdyNrcSVMIh3heMw5mDAYGQLYwcPz+W9Cg+Ie9W2AGIoGH7iiD20NzIWxn/dLa29LhbkxEd8+3+gEFUgFBwL4By1jWMNXztsz7eFnyiTKEd1qcM+hMMUgReEaJP2DFwIAnD8k/GSfmOyIL5zkRV2Co4NIAAxr+CG7ANCITLx+jHRPrXTQDoU2pP/xR43ffoc32pM5gM5on/WXsJLPvmDClMGO/1yVGvVzovPAEw+dASI1x1IiNbIgU75JiFs9l+2+/pPju+KT5cSTJZsKz6td/QUh4+B9w18CvdCJmQTvMDF9AJbCt8yb5A18EiXt1FZRGZqwDHvdtA3U1kCwsA3ICP3sr/vY49ULfs4dS7LeuBPwxHlPW8WmRR2QP+AmZLbme/qRfyL7UHYk3r4AeewLcfWnazHgZ+mbTQdHY1lzTphTPgZsqzEpdcrxsGfzydF8OMn1BfrJpBAWg51xyQwEyf62LFjWs5ndKHd1ak0U8v9N9mChjNm0/kPqu49oKa7omzOx60HdHU8q40y09Y09VOvWb08ndH340xfijv6H5OOfr3O9Y/GXf2L4by+OZ7Ta+WC3iz9JIDnpSh9NmqEcQDQrI3cs7IAUO/u+aUFI5lUzmCVcaF3rQGADQkYE2JqavJfOVZKJivd6+uO6l5iUMgG7Gch2nN/y9eOfnyej4Hmd49xPuTI1YhyNpmKdJJFmifLN/TEwQ/EfDbMa6dXdSZ26m2nItJDDKx6cz/A37JjwbizqnU+mYQeSMMGJheMRIqJ0eTIKua9pG4YGcNDAiy41aNwXyABIgBHmX9BYIydzOZt/7r920KmkAGMfYxTADLu2XtOuv1vpb7T8D2n/ujLTYTIS6QhetBn96wzLCskceE6GQkyRO7QddYdLZH5mbIrnP93pz2RfkNmAABQ4uzMLRkf9SnhUSZjox36gcyQEYe3kwg5GaefPrAGsmT7Txy1ACLz+y/TT3yvNlqPOKpFog+cWfiDRWMej07R9cD3HU5Z7ohpB6v5v9baFcR9mO7LBFLpnO0GEYR7bA/A0vcWm0FyjJN2sWXwIVSyLfFCGt83yeNjCAKiICO45Hn1mvVDJoIe8GsiLmpctn/gA8iMbqjPFGNw7C+IL5wJX08PUeID6J5SeqoHEaMbfAI7GeTBD7juFXnGFwLG1GO1vcmsGANZC4W+yawZK+sTPLn6tWzL04KJiWDiKWOpsJA83QwkwFghgTd272g+ifUT8z0l6US9uNCdiTXlbLKbfkQy+NU+7thxj/L6g7rRWtG3kgV9a7CsD1TuXgAAEABJREFUP4nn9GZR6nZc68ZBV5dHLb0RRbpVdLU3XNJ+0lHV2ddBPdSb40XFzLn6BsqlKpe7QGYhCIbkODcQOblkp1DCnou5QJveDlzsAMFAsxKfNV+1svk6p6NzggwWXO+4C0Yce8tPy798j1YlUnyA3HMf9A1bbjSpIKKzHjwvorBIEz6eSWQk2g5eEfNb5roQBNkKBQKBCMhgWAO4kFiBUSPkoi2IYf0uM+NsEMKLkZlr3s/ucYLYQkYeVGXgh8c/jvoY/MgJZnwNuV0tjNGpqYxp3TGqDSCmD2JuD9AAGfNML8KFjwjf9pipz9iX7r5GTD36JOq0T6tYfMoGdgpFfx2nU90PKJCTnXPNcmOn9ToT8+ItAwbbHYEP/TFOHB0QcExmFZzWXYeFzNKOTQH4jJPzHE88zmp46JA+Rx/PlZ1ANACGKPuVciYcQwy56xDRQ/vex0+C7bzPGkAggaC/m0H3R5+dJ6NEPu4DGGy5F1kZC2+CskLOOWx3ISlEHcVu2CrWNWl9MxN6IEPxWeGb+MqsiR5fGpiEuJ9+VqLS95fiidFZSCcuhb4YG1OCfsuLTx0TLwDHBmwTG7ewgwN+OuAc73dgjz8b9YNdf0+C4NGhdRqIx3iCwOgHuXgTsDd5T73db3ne/rpYY1oyTrhOthTKXVLOjbeZcujV/ptaSjL91OIJ8cGdudSgczBsZmbUdE4o7bLS73nVwim93s71J9FY17Ynqm5H6o9TbRbW0bjUq51Mfd86W421kg01lw1kbtFBXGsz2lVM6oGSUBbKW7FgALBnQThHKo0OCv/Ku41CNHeDYRv7JJEfkFtn3OczClsfi3otn6EewMeAFGNIkIKBhHGJDiHC+9HeoTyVWOE9nxS6aACHBRvAhZKIiBjHj0sC2OxkMC/1ADwr+zwKIyOg8Hyc5+QrxTviQxtEIYgCGYkGlxw5LrsQSTbmflLhrxYlXcnGDJFT/pd6kF0Ddu6jkkHqMwpjYyfxL8bHuMb88jE/jggBBACcgh7MMzp1TOETXUs/o/dXlV2fV1J5Gy2k8NlxBafwfDLUnf+EvjydFdM1iFHmJu1LLNByTAa3ZadjTKcjXzQ5svofFjiRg/6Z3kA07ktH7RP1ISnqUKjn65BHAYhMnLSJo0KUrPy/WLXVA2i2ywUX9H4xGQsQUnz74Q/toUNHR7IKHlESAZ/OhjqfFKJd+liOap2zY8/Sl32OcSzZB4Pv+RpkDtlo4mbxIY+bqYe833P9s24LOzM9xO4QCedpf9ntQCBE36eadT01fSVkk5ABfnfR8rNgqiCre3GWFbJB5vILTx7aGsBTup57Y3/sRj18An8MAel7CiQQZWHBDwxBNrSP/1nywx9sANH6PsgOvfbVVpiyxfY512LaiQ1nB17dv/1N5XGs5ZlFtZpCpVf7p643jRw12yattgNEckbrddcpv7F5vVb+ZqSIqelOqu1Bot0yVr/uaNLqqswirU1LvVTk2o17ui9vFCMkBkGJKAUFBsGaOAwGZ8AgR5FFLPQZuKKQ5ptARXG6z8BZmMMxVXk0AN3+iLNq18cYj/Nt78cud/Gy4cjWszEx+qHRJiKSr5i9g3Ew0HRTAVAokONAAm6cfUjBBIHD80cr+Sw6iocYAklY4eHxmw1AP5Aa48IIMHWIcAYYqfVzqQfD34nD4DiCwRfSRObQRALmhowB2bFZz+NgPBTGmxng+T2H4E5cgWPaWHWGceJzEn8abfnPKUR1Mg7q2Jn61jd6IILkNraSGSk1S7oOaThpMWnlTesqAGDgfm9Kl27lenbQEZGTyDyQmSayIIAZALLlmAgF4H1b+OEcEW68JqE/9MsFOxiRNbc9zsWFAOCKgYS+IAHOAyp8BidnyzEZF7e/X+jX+g6LjSYZPmsAEUP0BJolgxs/o73HTSDn44lJpNJF7+MHXCvcGLJ4oxBw2EHP3vY6tSB8/JY1Ih7lXtS2kBk/njVJITffScDjXZGy3/lt9bZ+V08Mvqknh99QvvMn0vbX7Vd33OLdH9uDbwziDdHB3KcU1j6YItoOTIHWo3mxDefJCLBvZsImQHjM55JCF5JJkK1XXJes4/BBK9s43MM2ygTOKIw/PGnCNmSd+LP1Jfy8/x1p7V9JSS7NPyiVhdIiUtzYL7ySr9kTujVZEKn+yMScDnK1rheKbkrptvwvVTKqtV5Gutq0tTft6s39WX11NK9Xnc3N25fing2Bkc85PVqJKy3b2AjVd0QJzhg1QpHnw8AKkfbJfq0lt2+syFlIfroRhiCNn3V7vqIA+LH3AIpxGpyW/cznEhcHVYzKVznjWOsWZsn3rsRlUA7OBQkEAsA5UQ7OGlsZCQK4Dc7jvPvPK8y9wwr+mg1qsijNOAAgdUcUgGsm798FGhGCPgEWj7OYV/K35UKUjZcloq+78ERLwYCA3/ez2KOO2/SPKJCgMS9E4mPDzONbZmj6xCmO/bx08ld0+KfRfkli4QmnAeCsMpN+2nECMVn36FCM1edCX5YBOSEqoi+68ikFgvUQ5eHKfgZQiNDUDbKTqdAPBSDiYOiEm+2AbAI4uQZBHvVp3ZJVcH3F/oAdcGoyM+zD/optBMDQYUuNg3NEddH3lvUrtxFkRw8xivFlxuMN5HbeAGGcABX/o92LPrfi/iiupr79b91THQrvfyjzWQcZnfbWvserzQQm5AtRHPl9iZ9Ch/IMkIV+D64oBALq8CSHAsh47If/EEycSXIvJTxR8BSUKcJ66wPiOyYIEpxnGjagffSLfbG3p2eA+0rT1Zplpg10E/RgXfS9Gj9IHDm9H0jdFXIT8pLG4d0TkUWwQIx/Y6Owv67g+7teN3r3N4zojpKVTyhJCqVpW3XrpO6YeP5IuS5XHm8cqZ5Jtd9uVNe14saddBrLHom/QrRXlGrVUmS93ixSffcg0feKSjHKQpErNipGYbtiQ2AYBF8HmD4+55rUE/+I/nftKoOA9A6C4J7gADimMSgzkfq+AeC3vOU+G08975vExDnvEvm2LBgruD5UMJx3AEVgQoyFYoiIACtx5xiWc5DAwOsBzMMwqDMBYUwc22XgRyQCBAbeerIaXiEFTJerXBAcfQOeWROduwxZT9+OE0APaKqRMBbXglNDDKwgn/DjsdP2RgppPXN6soYZn3dfIXV3Pd4Q5LFdOEZ2GgKAscdgUuGPoqzHMIgcOQpBtsFxfE3pvJCPW9AJ835elQ5k2vZZ9OoNeuQ6tsJRccR1OyIl3A8RUq/NirGzE5wXHSIHukHmEM2Oq2875GrsVo3NVIvI/ngyEQRPKo18+AW6o8+JwbBuH2EKBYHyyI1vdNaSsx300XJ/jp78ubVBfkobXiXH5/AV+mGf7GLL/eJ/yyZBjinYhbLm9pfySnzohz9ic7o1DfJhR8qLWhRtX4nmxfghdLYswKHDUHi+P/RTGPzDfhEW39AJfkRBH56ukA0REFmz4KkUcjJOsit85mi6FcgT/4AEPL4NPymBoNEFW/TB69Jkb4whEAL9cY99KmSzm14/4CnP9jekI1IiiOHPQ/s0/oysOz+U3vrHijKDZuWnpfasNuo5XSrm9Xzc0dWIiKrw0RSdyKUsluEsTWs1caJOnKqbT5XNNsG1VMhZQ6QX0gXFzDkZXHAUC4iBV5x6r0SVQgT2uZYdYl9xcE4MtGRj4HTCCRNX8A+K4h6Y2YdmXP8euUxc7OuBwdmaMETm0PJ59u3EhaIA+r6doOe+IBoKiyciUrpqUDigwWGPtigzGNWGLZzGQQicgxQwpo+RC4DhKER7jEgajVEYN30jM2sOpJLMDyFAHs28H4ndTjBY4gEkFhogk9YzTzTIdfIvScuO9KT2RHxPHfi2HPqjEJnpVwAQ2a141hd4VsyYcVQcJESE8raE0ekjPyaiDnVwwqBDdIHuYu9YFJGBuFxICts18uJYKxSmC/TNNnyFumXdmPkx9dsPi2/pCQSXeDzIBFh9XRCDmyUyoxeyDbuTQqrtx69h6uTr6JSCL1DIDsgaGAev9V7ymgpku955VC9m54TukQOd902ufUfEwo+ee1GjnrM++gFY3Ldm4qIt9OGuxHRysBOrP0yCj5yLpwKg3LfuugDsN4t5/VfjY/q7B8fFMeslbHlECBmGqIs+aZAxQ4jYFFtEGWcVbI3etz0l2PiSVvq/I9aN6GfLMuf2SzDSt+yUMNXiftq1PanH2AA+ry7zlOaZciaMnQ7IfESEJzhtuw9PR7Trp0N97/MSWtj6mEAGCVCvuCGN8G1H0kAC/0jKllQvftjBq6NXjZ2taa5+HCmaNmqBxVZEVFe9K7W8IJgYFtkkNRck2j2oVA5r6WCiehJpv0wUYxiUztw99yD7BuFhiQVQACTn5X8YCsMwWBHN7YDs45woh32AK6I85EAd9tnaSUWgM4nJfqfEDfLjejzuIa2iHU495cVAUkLmT8JgbUdas6wo7LecYnMe4zElCMbEVX03BOFNMCir2mbbwsewMikdhiHN58WMIjhhLSIckQ4SoF/mjUSCAHqMMblhBxmaUZ3W0C99UJCFyEkUYB8wcd0OhsEBR2FyOwRAW0XL0TA/Lvk6UQl9AhrWVwB/SFMxvGWG8NadUiIrDg14PAz1ZmqFb3BesSFNpPnJJgD0bHxIALNRLfqkMF4AiSPyJ8ZYxcdBOQ/xM9cFpJfje8Tax4A01Z0suw1IAL1gezIg5qmAD5IH8GQDLLyxfSodicev+M2lKhfEw3bNkRuQXjIhcA3Z3Hz44XFd38DCBtTB9hAyumKfSviU7Mghi7Tq+0UiyIFryIVOGM9vFnP69d0FfaXf01c2e3pxpxVIkH4pYb0FG6F/fIYGiPpssSPnyBCIwnueTt70vLv/hyI1Z+wEiKfsk2S5+D/vEqx7bGHBkCmc20DfyL1uUuLxJONYdx3Gxz0hnfd6gOgnRPjXFQjhSA5eLsPX6J8pGYXMt/DAuQ//qkrp+u8oTtp6eGFORafSaFKrnxDpS1UO2qq87GBXLfalqh+pui7t9Se6tVFo8G6qzq1Y0aSlZtL4vF2RRy4Ij5BscUoKUfCCUz/mfER/HEb+t+ROAMmTnQPxFc2wcR6IIw6Oh4NwXSaHUFj5Zu4245vt+/Jxzws4Yhpg8PMOAH0sRbW2TD4QwSU7EcYlQoaVckBmJQtDxbCH2yLKA/xyRyFywcSJr3EOpVIgB4MNctu4y9yMkbbpixXkT9uwgB8HXvbYIDFNbh4aBzAevC3hGBiEtt11kIN9SuU0h74pGIp7Of+/c/XvMZan533g95xzqk5Vd5/unqmaGVaTVFMku2Wp27LZlndH9orZjSawxJXhideRN/AYiLSLhYwN5GxibQALSOA/kviP2EF2BSwsGLAUIAwSMxuZjuRZaUM6a8q7aq+lkSV1kyKHlyoOZ3pmuk/15VRN16k6Vfl+nqrTptKot3+39/K8z/N9Lu/l9zsRHEXBn2vxWluJyflEO5gAABAASURBVBrQ+qFM6AMO1eFf+Yadcrnfy3XpKwUSPTyJoZrNh7IWJfSiiXpfGz+u/hjIyl5py1ttFHdSAUWU6xSQK/X5wwv1iweXS4junHdkCBkCwy7hsrAZX9CijlvDWSbkDlqm3d+0bqytbRGBoyXYG0fbdXM4fxYtmtPhedXPq6NB32ECjZMzr6+deQ1qMjguz107d0xTpe/1NGf7ScFJRz/xeJ4rp4x287RmH4Q38s1ylTz5P0OZYSKGQQxGPM0gXh428J6cjh5FO1KAbPE7GGlnQ95kfT/j72//etVuQvMs9THO2nt1dVYSPj+pYZkQnJ6/WYY8eEeeaEO7c32nV/remNIW4tBCoU0sMyBoShcY/UrUJ0svpQ6DZ3k5PIkeHIbuJ9t1Pmt5/9NLH67n19dqtncSw5A+vjWqtbeqapo89/Zr8FYq/cq8Vr8Y5/ivJnWwe1SP9w/rJHw6tz+oxdrDGl4bzlsIKdYefxbgOJ8ERMJhCq8zOjKNguogJecdMMOx80SYrJ7nyhePn1WKitOr9KMo/PNVL194WsD7ytp+e66lB2FstKN9BoiyAKhxXc/C6zwmUHzjuAiGhW6vqcHVhBcYKQ3ToDF0xuK9tHY8LvRfiRKeKvzTbhuAjPX0AfgO0gdVtRAIC0C+S6EbJMDjPjpYaNeOCh7vVwvRvTw3Cww4DNyVDKsom2ydAsple2gzJGhDluFD7ycn+GREF6VnbCkeXqNXQj9FJKf/YPyoGAT3jaXJiLLgIy/JK9+2b3+xXjyta0c0UMw0lXB1XC0//UkflBWh3K2EbXgfRUGPCGnMW0kJX/10FqPBU4rs3pivld2J2uAFLwZLjIcy+KGOi1F8iqRtNDtuhUfXYizRXf6t5r+ItSSOI9FP7pQ8r67ulQ1GeDLhUESZMBbMMxZwpC/qclwasY4M9W8vobWQnDc21iZT93ciw+h/3U9LMDaPMwgvRALeF7j2+Iv1mdquK3EW82RhUO2RMPchqtHelWHccJ7dGM0LvkVPdRRHBZuXf6Rq67WqjT9X5V0DE4hnqwxlGOZcYiAYA1ELbIsuGYxczw6Pys+QvbQyqv/1h8a18fRchaR6mi4tsnpY22tV3zlfJ98KEb8/rrV/PqyVLxzV+n9btfqHq1Uh5eh4WJUhSv6vnvhaq5MiFB2QjCkBbxKLjZl3E8ZRUMw3Vhb+LUPmyj9eG2CmMSA8bnXNeeBIOJervKCDKYDKc/10QEuQ1u7VS1G0kVKx4KMSpt8+Ohcrng4uLSUlMy56J1L6WnJ+NQJ7NzOlJlQOIzWKi3GXf7iEhoSzVAAgpfA/k3b1AfBYZ78Fp7+bAeU0kUK/1caArGWokSYaPOp17rhImwyDc2kUg+PZcSBhuBDl7jKAE5B5HXcroJCE3bMLf7IAkcKIOngP8xRvDD9SXzrZrNn4I62Inr2S8Bq/fmbtYXsfNF+MQt1MdHZtdFgMNYWnQIzBrdqNR110+enJKLxbiSckhKpJ+jdGZxKjsxUQ6/OVM8VTF1k37enDrAa1k5DWEKS33i4uJ7SOkViJQUgdhQfJZ6j0SiKpH08kcnM9PIgXvpdxJwNgsvAg9RS5pYy5FW3AGHrQfn04r0+nn+ifJy/aLgZ3dgqa9BNt+r4BWZEhvtwcHtSrac92Y+mVc/unQ6PNDI2CcXVvnPW3MQUbFDwGqz/vbnad8puBF3ZT9t3gJ6Hzs8gj9PZQUD8ZDGXv/1r5iber+79TeInHhlnb4dNOQn7zJPh4YzRvR+eIP53Ul1WD2eRP1+xSlhiD0aLo7q++mHg8OIKtYY7jXLvvXJ4YCntF7o0/EZms1L98ely/cH+/rq4M6v/98UFdnWUY8PZxDd45qcGDRD33qo4yyhj9q/ikb+b83ZV6+vZKnbyZSnN9+DjHo9Ua3j1ei7INO/w+CPO34iV5aGu21tUxfHqm1ARDWJTn04MHHSLy+rNo+87har2xt1aUzdteFcNZmc8KHqumaexRJcIYlfKUnTCBRvgNhK5Zy1dXZwXkG4NFCp3+UZB7q99T/b792tVqgBJUbEC34zhPA1G4fpbZZ3RIf3f/+fql9y/1uHQnQpoEFJ8OWLWlH1sHf1giifHDf1ZX519vJWEEigAGQdJSwRkDhmU17sg5a649ApMATKr88yxCm7PYzpNv4+CbJZTEw2kUM7lKH4F0M33VR+N9/DQvQ0kmUQIKQh7ALnq5GcVXB/DdGj0thmsjfVJnAz1e2nEnYJQOMnxgHOSjYK9E0Rjvz+SoPEVUntyXqdJPhooC+4rP35tfrp/LBNt/mvQLB8/3F3t7bmYUoOJROqMvDDincO38YfkOAxrvLsYl0uiVmPBuOrwYAK8WRdEXskZfqmgMiv5OaVq0At1Kf2FQvq0YKs+eVOanTlZi6I5Kf5ayJFdG1VL19WFoCJZvpLwf8uhIkRf+IMCExxzqYSzV28HNg69XPcn5/VBxkJRTUUTZ2BXZlWVEQ4OHv1m1m0k7E3iOyarf4zqJkR00PbAtIiM3tPd24YO3qwwPYSllyEoq1zBjAnvvy6d1i6riNIozyTCyI4fweT4Yt6OeRhfNZ8HIr2To81ffXdS1iOH1vzSsq5kXOkqUdLJ2UhXs1AfzWrx0UocfPskSYlXFCS9Wj6rbPVjUc/dPauhlDBUCC9ARGgYDgbDUPQDZDEhTRYdfJricA62JQsRUnGKFl/N3B1XbeRqe1hs5sjgYG6aqi0fYiSLO88ifaGESAGOkl1Fu1MMy/qScElACECt7t+J57MYSJl+s7lAR2HrO/S0QkZMoAYDNK7SEpkrama22EdAPymhDSL8LzvobfwsB4wWARUhbBJaq2kKvRulFIJd+uErbogOK7b48QEKYzhOiVZTf0AVfKFIbJbRFoPoKMLISxEbcDQVwz3EjvPCMoOc5oew8vTcDGQJ5JMDO41JuO8ouL3n4zJnxt7mD7fBZPfLJD5xLpaMsN0bz2jp57PGz1LKNUgv9RV+MgJ8jm/3hsN74g7X6pb1L9UsHl2sn6+M9VImhnIc3FHcrGGHQJeBnENAvNDbPMEtkI1IUWUzqpPRjHgPVqQYlgtSfec7hYRIQo7GfJx/euIdYWIKjyeC4jaAoUps3EhloV9TE0NkYxsAXby+cFwwdp4anScFF/q/az//BZ/E5UhSqYKrz5oHZ+n4x60tVD1IociS7q4t34jBOSrsSY3QzBseRIewfXqHM8CECgoFEE3ZGwnVarYKjleCaIVC37/jLv8STeay0Nz58v/AFL3fIO/zAq3+RSOAnvlr1iY2qX/vro/qej0X5N6PkWye1/rE4sD89qPmPHNfqD1WNfyDp2koNrqxUnRvVwQeVFYMngyKQnYBlJxUTlF1lZo0ByT3KJBEwInYyO23tlWLePR634FJJFUVnXcOjej/dc807H+Y8f4TFI6j37x08V68fne+yQMHzzWqtOlQ8eKdYzlbUCFg54+c7iVZ6F1bCofreKOONVJpour63qi7/qXq2ShDlBRqAqTCmCHStCuC2hpEwoRj3sepmZY+DgGWodfSwOrR1j4JLo1QQpQZgRrGFRmAHsezCSucEaZyWoz7eWawV/jBc0/FHq9QRMgnSNt0i5NCZWyUsvjma1/XhvL2Ic7xu4xhF8bwNUsr4ZSPDmOvxcHY7ksfdtGWCz+SbyTyGx0w0pZwm2pieDNt7CPVvpB1t4qmyzinpWtqRpkE+5VKnOqbCyXSz3kpOco08rSaIDN4496dr58LLbVg5EfWNU0/zOcbAeUr1H+W+cxysxHOTCwWXtD0NjeS1FY+t38qhz1E5FeiL2Xf3L9bpSsd28Or+PBnQLlKgiMuI4NZRBsE8taU1MocrWLycAhFp/q/Sp/2crSZFTPXxHI38PHdvns7vxzuT8TJfsFDDZIg8yIKyi1AYWNcMNToM81Jb8BSmwYl0FHylrvGj/67aMJnPinIXOhgmBVJvl9VO8NSrRoPV0k+ykWXJwyvh8xc/qPqJ36269uKg/sn/aqU+di2Ef3hYJ58c1DgBc/2ZUc3/nap5Rh0Hnzqqk4+noY2qD9YHNRTqYDLQAO3dxbhDvOVaJovTwklDBOL5neS5G9Dx5gTSljMKVuGJSaC6WFWGMBiKmZNcx6IStHY+dzgpY0qz0RSEEbmT+gjz3mirOlxMh1OqAH0ST6AsIzCvQazXtSofxbiatfc/9mPVkyq271JWhUbn/d/KBBQVB+5FpWkUQfsxjadtyGdIwaBkAmZ++c9Uf8wT48chnEKfS1uOyTsZhHGLoKAFGYkRFOE5ajHCmsvrPGma+YS7i3EPsdpwJDJpRc4zRmQ+ulAzRi/WfhkJAA7FkMU5pXg2fgTgtM2A2OZMWd85GbW89EvajiFnTPGJ3CqAd2757EHyAlBfh7aWez3f43pyJs/tKBVFVced0F6xxe0heUxExX7q1+uZQPrHkSNZGmp9/vBCrzaQKadBltqBGW06bgZDWwnj9Y9DcV+S907kj17OqJ+H16fGYRgeJfrIc3mRQA6TGAH1KTOJ0WHYXhs/KXNLjtf2sqYuVDc3JKw+jDeK+Cq6URdiAT6cEzjNITavGrvuvxDsbOX5JC3Jz0gPVnORv8t59nxwIcqDtchdP4T7p8ejsjLS8jmI8RFxLMum+LNI0M5VL7S9k+XG3Qwp9jJY11Z4W1LwILsoo8swNsEfhwDPp20dliGd663nj+qLwxiBTIV9Mlj/tf+w6ur12J2PROmjh8NPnNSf+Miibm0d1nOffFqXk85/6LhW0sehSZZm6AAFKVCDZjhra+lPmgY4CHIPOCgsIV0fzutG0q3xQVUsSlH4EFAY6/z7UupmkmXANFbpXG/oeD9CfXwqVCCcBoxAI+QEYhtVihKGyQQsAa+8AN+eXjj+XGZUGYLM9lOoXjKMUmEc8BAMJeJRMU0/eOV7mUgpZcYRZtqZPfc/qs8Pr/dS2etHz5XwfU7Ixvp2/iVPL8uIGnYjMMMF47bhGTCOYxQo5yLHdNcf8D+pYRuh7SglRZ+tZCp7HAZJKTtNv9GJXvXbs+49+kr9k8VuteJH4RnEpufC91d7npSdp5/4gicUyNG1tnmgH88EmR2afkfPfcqjLXldo8n2Z/MOIgd8kWctyqQOYNOHVo713CFDKXLm4WHmIFgRzTHmn808y2e3L9XnH03qsx9c6qjg9tF6ryxQVPzfCMaUS20ZMw+LUWJo0OIeDOyEV9qVD77Iz2qBIw+Ldu0bHt44eb8MGXvDWPhvlWFy/7+sjbf/XlWGc/2xlvCy9mKsKfL4cuFlG+OWbVolQtg8FyyYszmXpSvHjUSU5+M+M8Qp14Z+kz9RxcBT6ih/HT0s8jJEQ58hQfVS4lnEMIzBgCN7EGBtETrIMyF9LYeelhy3Y6XzqA1txF7ms05yT16GSwr9m+HflURJ+OAFOlEHPhhyeF3/i/Oqn/iDqk9mRPFrf+Gkrn70acNlfP5hTogvAAAQAElEQVSgbp7M6i99sFf/Yep4bbJSt54/rJMX9mrIWnpLSyU3Rwe1ESsNmCIAVt4+AUICEMKhRJQRmADt5ZWnJQTq8/WntfXCUVX4tnFtURt/bFHjj59Uhbc+N84LMwJhewRRtRlieAbCngdMO/E+2hIVfKm2eka8DcLJqAHDSwEsoJ7WEWUijAi/CATTeGEzqskwDpiBbite53pCZu0ArNSePl6fcLXLUxvvCnvNa1Cotr6UWt1mgHkUE0EmhbRFwCvhdoSznGQaL/bqIH3ZCB+BAm+0+4zmZX2hD3A7vFcPIZsIAoyDhJ2Er1/JZ/jAEONRh4Py5z5jSKG30hZAbGV4Y/zrrbheFlx9Usb6ZIQGdZAtQy4J2/ECj/UZjaKAnSjhxchGmTRTFRxXFL9iAMYvnERuseR5oD44mb05rPrt3MgQuaSMSWffGNb04SgTe8MyN6HuaSIwdU8jz+TOfNK8HQjswJ77FJzchNIAjn+W+/7m+rSshEgmilvBeVIKvuQp/vGmPC9+eimLQk+CkxjNVn7KDB/BSUcCk1CymuQvDqe/0XA+hhY27PJ0TnlFidJ6wK0uQ0eKnDZ9wbmX+pZ0qD/57BG4d+HfrBKdLo23cnu/f2bcKXkaXrZ/nPO1pFFuwJyU+nsfSqKYq4P9gmfDQDzj4MheBDQ9GlVFLF+cxQh8o+raZFC/9m+v1Uc/WnWj1uvDh8P6yPpJfealp/Xa6h/UfzJ4p/5n59ZqCCiYypIAC6EDFrARGuHdWYyLRyAYAroShZIP4LZyzrpvxTJV/lE0dTEqjoT16vqs3O88ooPnqyZZuxW+qGecEF+9KV7OhfoMjkgDKNyfBjzADqhoao+/2K+ikDwzxlLK1RcKyI0TeQqKyGIC06SO+xnAm8doQKxcLp5a0o6EJsx+ZlQouAeOxpImlAjHBE0E3UoJdJQ2ySTmK4P7ZSzKCBCWOqWi1JS8Q9MAIfl5/H6ZyZwEcAB1BN47xdJHsmBUyEO/5/H+OzGWdxMWIwvP9HczhmArCa9vHL5Z3ry7PpwX3uozZReiU1pHYfud1LEThcdfxpfhk5+8uz2AJLMY8WuT07CTvOX73OHFmr8zqDLfk6WlejfUmAN6L0dDhuAbZtRDniYm9UVb2liLgQbiW6OnRT6ckJUOBis1FG8ninl5fqdefvJf91t8t3b/y6rv/P3MmP/TMk9UjDF+HYYIihn5F5mIDLf+SvXw8EN/ucprvJczbyTys/6+/rEq+Z5brTp3ufBVmxV+Ny48u/CDVRQ3GGlnoG5psFo9lBP5yQ8Th/eraYFBKWVEQLZyz4aTKu0ljG9MkS384O1GWl1PGib5289/vi0hCjjIubZgBjZicOynEC1W+gzXdIr8fU6vhzcp0pFAZHHt/KD+yR8/qY+t7tV0NKvj4X796ele/dkn8/qfrD2p/82Fd2t4bfFOvXz8VqzCkxbCzQDm+vCwxhFOhRjC0wBBscYU+sZoXvKlrf4DPCeAoRxFu5XIQB7CZFgI1pFR+Mz6XqmH0G8m6lBGRyTtqYuyLDtIiSehh2IDKS/dqxTzdyoIPGU85cSsFAYynkxdaAMk9U1PRj28YUgoRO/kyj108jhoRafvBrSiEmQzPyGdI6G5px3Ho4exumHSMC7SvQilFdmM8e4XazJ9vdpT5f6kIk1lJHQzXMlTwMCTMSqsvXaSv/vFOKQ/+kHh0Gxj053FuBjCPGqDdjGGTRh6I3LBK/cbsDnBCwZzdm9Y00zo3X6ynsnXC/X6/oXyU29v7q+WPGSc7OHPoNPO8Uq8TVxKnGcFv3EidTOywkft225bX08Jk4P3c/R3Mf+FFSUF2FsvHdXFGHd8Rzu5qZcs54mSGN1Jnm8NFwVzls8YATjbGh4VYyasr4cJK2zNfff/Vtbg+/NrFM7qTZTi2ae8yWEtlirKZ/PYm5d+tO5u/Ps1/57/pOoj/1HVSzEEvLFhHUUW1vP0ooSVRHKLyHIQ5SajUToh/HdN7tpL91qBldWO9hgdeRggtFBUMo0cb4VfZKPYswSn2lGnNkZpz0Pe32mMpstydD2OAPTHTXQxOvDD6Ox9pa7E4NNN/BOhVWyZ34j84uOqV989qU+uDup/v3muvjNcq2+OVuqdlZUYr3HVyVF9aO07NSzeKOMl489XFl8vCkAxKfPW5Chh2mHZaCEE+/n1aRkyaPAUlAk7Qph5AMrtuDU8qo3BcSf1uOdoSUY9NuFIIgSKBwA89WdW9rutScoCe0hszzWuk5oMpNQZoKS5cu/UAodLg3CJQDDp7DhJHWikDM6VkdC8HWAD5N3FuIDyXsbhrtENeMKr/nYABmO4RGiUkcITmnvaXQQwzoWGL/xE9bwCoMgbADRYRheKR5lVzL16lEOM1Lz/zSrLTMqpS/gPSJ7LG4GbIKSglMcs/3JYZsXGnMyTGtYkRmBrcFTy6Y99EzyQYY15l5qmQoqaNHswrMoxmp62q/BzK0DCL555Gp5QUHKsUcoFVPm/+aXOnd3w/K3ceZj0JMn4NbdKvgwTKlHy+EMnXa9tzF0mUQZDZPiYEqUtb9vhu2tyIjPJnI1vOkwOvhX6fqva0+MVxQL+DLOat5SDPFSAt86XOMi920fn2tj1isX4RgnJaz3EmdgVFYgSzCMZ2+M1JZbIjwyO0kGK6pl2yYnMI5M2sNpjBDyXGAPPGfc4ga29f1EmBSfmc9QjL5rRGPpKXmUiDpf1NP/H7lSMZxm2PJ+IRRll9c8xWQpdjF/4YRgJtxKDIwrwzkQFmr/xnUH9RFj48fGw/s8vbNRsZVK/vzqpr628VIvFpTrYm9WwhJxC6BgBXsdGCh6TJbb55G+tP6ifW9utV578al1975dr48Hnyye6ZrHgz4QZxUQAIyDc5f3HdVLAaEyKsA6LR49KBOAaAObpjHxXAlwAkP9USVczefSvEyX1jDFRVmTQE2cUT2LFhXbDcZk467pSt75shTbXQI1eAOfBzCfM0wfK8yDDiytRAMBrz08wmG2iz4YMyinUdIzVLYB/nP8AgNEBIJ4FHcLLyxGcBGzJM195riivycWegHJfOfRqg7E5CtgYgOTv9/kJHli0H3rwK70ryq2udK/0xTWDeS+RDN65ZhiE+zwupauAoRV5GWrGbgKKOupiFRkoJ2rajqIq73qeDBvjRY1HJ+FrdcQwfXNUlTF+7ebhLOk4ifLnoK56MScxArDA+9sgNn80KF8ARuf14bwnRjfDb3LRtr6lVHEEFGZj+k+qzLe89V+cHqNM9TjhBqNKEWTGJ4pE8XjqCz9Qxdh6lom3aa2HV8PSH7I2d4RfRa7KksH5a8U4ny49v131XoZkj5PI2pBymZeSMgjkJDlnBPYze09m2o+MWqGViWL2BORuJoydd2SX+tVjPoHs90Mo3ikXlvIPdT73KL8lbViCadjST+1IydIze7Co/RgCfHT7WWKUGZPc+OJe5gTS9PdGRv/zS+v1h3sn9YeDc7V/flTP7b8XA8DaSSxcwKgyiSIL0187/oPaeOv/VEUY7/xy1fv/qCrG4trhThHiLMqzE9A4p5w3RvPaGBzXvAY5LtqrbxxlQKKNCNBGk61ECcpJ8j0IeAFVPULbWcoCIe9FeIDJMzAeJri00wYgitX7qTGKEIAhACFo8xjmEnjG8KH/1hJJzJ8MGsg7xyt1O7PUQHkx9GoTGDsjhksYjtEtpAtZV3nnj3jOBpNQcHS+Jymnw4s1vfRv1Rvn/0zdPfdDVUA5PF/TeFR9BMbZKBMguVcp04JkBABDX8Yfrt5cox/a72NC09CxVidx2IM6CG/IB+/QvBPe76Qv+GR4JKqRlvzD3xqmV4AllI/CF08tJVreSpQnD16p07zLTuokh1MjMCg8K0r/O6nnt5Ns7trOUVTxJMcEN5VItdSvrYwc1HlwMsjD/K1WGaPChkiDLCeRxeR4VrBUCfFtwDKj7rxDfD/Y8favBG9fr6IsqabH6YwiD06RRukEPp37ZLUim7A7ezYNLtEwiWy1J+L0em/Pq1BgvCVXw63gkvPTRAnJY0C6PnWTFaUWGfQxoRPlV4fy7kVvGo/qYiDcgxv1SnTLs+9OjLB+ScO0nK5U5FFWHrRv7oEReBalZD6Ck2BMnkQQ6g8u+sWxFJ9Ghx6kzy3r8LsYk/U8iGx+d76of/de1fesjOrf33yuvjpYr4PQfnz8zWRHsM4hNEBkjYXsGEfhWkBR+NqNZbRLSYjKOoYA4840EfAPMts7qndChGsKaIZYqApUbRnTYIdNyUDpdk5WCtE7xyvFU3mZQhnCYnwmdVy8vufqUCcFpfxo67pYcZMrEkDEstp0IyyWn7IAgfJpthqQGH9QxUPyCtawpTuLtfQjklAnY8KbrET50s/2EAAT/hRrrTLM1Wbnv1LamUYAJtZMjplke/3kwzUbf6QMp/QF3Q16dQIJMKtXAiL1SoBsfJr+dDSQo/KUR19MpqH3bmi2k5NhMcnmnuf4uxwqOK+NqsmLx7WxGYOc5Z+bF+Zl77wozzCsDXINS5kdyh85Lj8+MsuSbb0Xoig9I+Ao/Oe9eBnAjSOtP5Y88fyVtjZWFrWVqE7056Uvn5XXFu8/q2F75Xmyt9IAMecQI9BYoyRA7ribTNpoXgfVjC2P6AOdFOR8FD/K0hHWACHJHxnNIzsrHPiSOwXP1uZ7fobXhHcygH3K6fg0mki2DDPFZ1QYZBWQFfwq0+d71bQ7V58o2hyOvGSpbGTWuFdGX7Qjv+v5o3qGI4p6Odbzxe+vsuogGZZE/vOkaRzK/MV/r8xp9OvH6Vu3rf61DGfSfzhYRoBdL34x9GFZX4euNw8O6y+9e1JXMxz4Ky+er80PqvaOdiON1cRsgK7TrBoiU6DDbJ0OQ0+XRkLkWlKetfKFUXcW46zljgrIAJASUyzehxLy4K7vjT8RBP5gvbl6tUxieW4mmtdfgpkHE453GDgKQFf36/rwsFxT5nk8HyXgTacno2oaKv9G4aAUOmdRNnWiBZAd7yVvz2invAigkr3ihFOy0Mhr3okiyaesckWpWf6DxE6DcFHSBoXfyHWW8+tKmN8hZPiXttX3IG3pByXkhRk5dKOfUWO8GoTAsgjgFFIvoTq364wc3FOn+skjCoIPskg7MZqvH50vn8iePx30cOnOYlx+Putujp4zxu8k8qDcZKl9XvCvjh/Xz2ZIZ4WAR8ZTZfFV3dup24s8FYxWnF29lbuUnhF4kPN0vwAstrISsNT3VY1vntS164f1yvX9ennjaQn/0WtilfL9+Mpey1FkmBp66DJ2sggPnsSbCfd9Nn03M/vpa0dWMdJFVjEoBXcUnnenXI6XMsw6n7A//OIYbK/tqCrX+K1696/EEF3JcKM9/Hfhu2fStb+U7Sgl9G2pWBSVxyUHcudkDDcZITqjrDyMFQdpIpcTjUK2skZ5K7T0kHLZJ7JMM2U/gr45l9TJ2/t0nInKnN87f6vI1BBxgwAAEABJREFUhXOiK/SmoxK0GGbix6UfKtuwp3E85Dc9SifC0vHqSXE2jqon483Bcb19MK+/8d68XlwZ1GDzezNiuxQDIMRQIcYiOBYZUKVmKGbr+OaP/WsLtfFjNVu/3h78TpQH2Cm1IyOAaG/heRvvbz/dqL/1dLP+7sHz9Q/ml8t9z+8er9XdlJ3VoImdh9K1SpibzlyJ0IAHQEUEPAlhzhNSzs/yt1fGUEyXorCUmNK/kdCecu/Emzmn5LePzsXzrBTwGtNSjPFZe54zRPILhZ8Zl6c7ZbklpKVcFD4M768GfzSzyfhhmSj8AqZ5aPP2IkHsRImUWdbv3D4B68WOzVdCB7bQ3UBRD16TQ8Czs/b91bsiPQ/QxgGjZVN1iayMrUv4LaJxM+lBeLedPjNkjJA5EEbUEIdCvhKjaiL2Myv7Zc5mM4oh0rqS44MYLwmPa5rKGAB1LxPloPDRubK56/uS5+NV44+eFGPy12NUXotxMWxkbLRJVslVAKheQHUtIgLQXgHZzTj524kud8JrUQCFolznoyHPXa4OiRlkCog3EgOpIjyjwI4SPGQIqL3lEizjt5H+tUxFXKIrZWB9WSdDcjEeWPgtwvCMLFYSATqS9Yd+surFv3iaRCDyiNpExpK21Y8++kRnnMsnkSPldS/y7a3r+ocWBgWWYvCnax8vb6PiDxnCKT5ysvTLhrB7F3/klI4MfeXRXzytUZiyWs1v5ZWDQbznEJy/NZ/Xbz98UDU6VyfX/5cxADqMKBYFoftv9u6mnoGlWJhNAAyF0CTKz0NOAxgVmzDcGi7ScrVB0NCbj1ZjcAc1e3tYt99f722/9v5Tfgp6d9H2vxV/EiUEREBFIMJFAioURp4eF133zhm4MWK6knhzmN4aj8mUZNzaipzhBca4nkYp1NveP3mcY1hOayNWUXsAshmQOB7EwGDccmxVeIMvjoREsI6u8YYAU5l6toZHZQKU8aRsW6mT0k7m36n2amav8TKCq1j5XjUAJnUBhXY2frTu1nM9nGo6GtgPi+GgqOjU1mTluCabSZeOS5+mZ/JgzJxfiUzcxwd0dYph7WPopKDOJ4MY3RqeTlIeRm6ZsCtKX2f/eHoeX9RD6X8g9/+NpE9lXP+9R72caxhhCY/BnoSnedpDQk7BMEsid9eGeWhCWxtx/FukhGhDgjl9pixL/hqS4RHeUcpkb37GMPYns0zMLuL6KGGe+QIx/DJIohF89LuH/TYpvMdLzxItwnHLl+IyBp7RA3M3ac/Xku6NP9Ef/Lh3+c+lw6/Vs6VEtGh/lgaX/CK/ZXnG3bW+LCMP58rRI21IlxPJcAZwnD7AYGosNOOltLxH/gyBvQUia7Jm7OFMHnmVlegm7DH8sLAZucwiZ/W+cbCoNx+9V4PhWu4gNAwpYSgGIoRl0znnBIQ5LCGQpgPz5AUeQGfxLfEZ420FYNOEnRVZFKFiDE+SOUCvCEs8M0KNxwFBmHxnMUZzGwT3dJI3cr4RwinsRpRpGmUGJIbAs55EQ39oMgHnvg7Kq0LlpElAjjZGhqXEHMwUXSz7AbyercUgjSnqIp0gMEc80E4sdCuuSAA/lgIOUKcno9KuyAU/eFng63GgepKngJe1VzYA6wk/5zwGoyDFgzFCeKAPXd5J2id4p+hXNy9H+axeTMInvFrK5McTdl8bzYuiTeq4LiahcSfRCRlthZ9WVZR7EL72RF+ccIf86XpRfOl8WqT8sbc9w5+JqpvPzcvY3iqR9oAsufoPvw2DyOl2IrHbT9frSx+c6yXEu4n4yF/fyKm3blOCF2PItdNYCWge5ORhJv/gUa34nP4XHC7P8ZSc5DFrLwSHWePtg7djMDNLmeEF47tRT0uf31j53jJHxMviQ43SqPLaIGcyESHkOA/GKRdn4zFsNP8GiUooLHo8COkOHcWlXGMSHZJxv3o5KpnQDkvuSYnq3O4xvev0Ca7JV4LRpdzIEW/7GIzeXYzrdqJaUSdj4JeSZh9EYIkKfTiWXMkGTq4N590MncN76WsHR7X/6DsRMyVHiOUmlnYlYY+ZacQqhuCz81lmsC1lqaBn848flNUA3wZoBQoI54eDqgMFk8LfkljJt3IdC39vf6UwchZPi8E6OhmcnAI15SmRTsojpN+KUZkEvFvxaAD+jEGpjpAqyr8zuNzbTacBcm6XfOq4krKUfpJ6t+L1jEc3c06YG1GA03Tck3TyWJfWD0uJDY7U3RuOzjzEzoWXa2f8yR7+9HIe3gQIO8MXinebnoxqK3RSCGNSM9sFYPLhoaO6kkxcWauvjijiVikCQKYDbYQi5K3Q3F4ywJ/FYwGx+Qz0699W2kKvvRunyvg0qy7zOjUKB7WVPm6ljnl4/SC0Uco7UcJp+NR8zH31pMlqrx+9K+lp7kQPy/j7ozlPqF/C/0wBTS4c143hQeElA4oWfNxJdAYXhiA7MTLmf2w8qm+mfAyLc3MWhn8AeycALgaV0eM1Lycfw5O8Fd2vOI3+NSXLf5bSKBT+4KNENuFLK5yoQXq6nUgr0VIUqQ2na8OKjNHJdyc0ahtt+DENTwrm03TL01E7kRm+UCDpWuaixntfro2nX418j+RKnB1mWPp94WqVCTyGnKfXdtrrHwoRmbhe0rvQwRTvdwLQGmbDhMm87s/VxvHrRxf6KJqm9CnRzhFN1v1Fb+4zpobZkt+HqASaFR2rGIGLg5MyiS/BCBmJgvFB32c1rKfHR/l/eL4KEZV/jIBzlnX+fvV9BuKsY0AjxKa400pcSDAYnPTyybutSOVfqiwCXcsFCzk5OwJWCCR8YKH86gRSRH4mY1OgQuQ0IKXId4/HpwYjY2xGQ0fkpwjKs57yO5dfeYrvmFbbsNwcHbRSnDLwqCZ1UvMaFEWV1310yN9j/oN4kKXgouBlNjhW38szPo5BQLOVuEUhY54/CK3oZZW3A370tOKb1Nv/chUPhYcAHP7Oaq0neNAg6UPhOVkEfL6LwKuPzVYnIiAHAqdsV6LQxthAeX047xBcFPbTa4+eCVy+SQBwcWCqvmqSI2PafA/oDbHIUAjpvv7XKL0nqziRmuX8fhK8Zjb56uXDuvXRg7q1cdB8zJPCX/xDB9omMdIMDB5M00bdTy5G33xCoFRZQa0Yg+m9UVZgzvUGnTdHCSeMvykPjARSpU3t76a8c85k/+tVZtspVuZl8IzR7Ukx3pWseNvwrvnueJzCjIJyIoH9uyUkRt/SWLfMefzNP1/lE12RcRt+9aUOH8TZepyJSdu2yTFGgCHoNmDC8M38ABxQcokBCY39UlC6QHYdHaCT/N2TGC9Jm1YzMiT0Ito/Ppz0i1Rko59wTT5oxVfYWd7jELZj1Gb3IjQGM4qvaqp5LdhgpG+NnhaHorxNWeqCB3rkfNgdNgTg+SWdZ6nCgO4oQ3AUq5qaZ1EaQmZFbc6phEm9kcj71gnBALM/CWWWnTADHuPUmx+en74UxCjkPsAggCLrZKpuy+pDHDdG89qM5xrn5k6UiaGYRsFc6/BWvJ7O6JTnGOJaGSEvb6gObajbMVWVTrv2BhrQK0NBtqJQ6natnaJwQENho6y9AhIh3T2+kHHyahnDCgvxQOQxHV4sNBKE/Qom6KYUAACHsYR4adb/wa9WxVCaFZ4sdutK+ogHreTaAprdgC18rL2vlK8TydvGIwYE8Hy6jLLbC2HIZdzt+MrRV+rlp79bPz34RjGiBD+uE93ufk9yvjE4LgmdlvssU0po74whtYKjPn+a/w+TiD3nJhO120Ob1b26NTooPKZQzdcYZ4Za3ZSLp0/pKgblIGezJABlEGII/LYfGnji/mqSMfHGn6ryXYfrVRWnWpdzjA5XnGT5ck/mpgofz3jR72oc3q/GKB5LrvERho/TgZFOpR6KmXv6elCDgiMY2A6+yPDeuT9e8+f+B1VRwsow1xBBhHZqmBGROmAhh47ItBVMdH7GwxBOFNNe/GNVfZ4jvUGTsvYsMDapv0Q9+vxSJhZf+PM1f/6VGMXzZTkctqbB+zQYgknGmrc2VGa0eX33kIL3jhS+ZWeYlnRzY15CfxgwD7YdI/EgdapP2gz2GHC6MRTWF0ZhkiNiWSuMjMVrBjMM6bCKNIiBfQ7g8rO0Ec6rK7v12urj8v02P94A4MJQX2sx+3zrwwd180Pz9iJANY8wEMaosMz99ZwISgfnaWie50C2EfDqLNDplHrdS5Yo5UpPmBl3Xh8edt0M0bWcK6vckl4GQ3vKU3zP5XN9mk49ZukXHjBwGdf5Fpv6n4SJk8FJA4iF3g6ACIWwGAZJG9PkKyBZeiVHPIonKobgwa+XbaKT2b+sXvsWqspj/HpmTEsUsgQQWZxFW3ZheneDgF+uaU0e/TdVPJSlNN+z3/sX5TlZMIZ4Imq4kuGQyGCtToriewVYRIB+BrABdCEcjdEueiONcr1ahecSj49vk8hD/4GJUjnfDshESPfur1RR2hSt56oqkXLXHX0suiTl+Rc+OF89HDg8X3U5E2FRhPrwX6y6ltn4qyk3TFokJW/t5tif7frtaiNwxos2qLbnclawi+fO8dFeFeeJ0DpSyFAL7YCPH2hHNx4wWpbaXq+P1d8++nhZtcKjHhYYmkmiFB7b5GQU/e7gxfINx+n5LIkYClBs+WBHmyuxYIbSojhGIMO+Hm44WsLUZwYndKEB/h+cKX3LI13G253wtfGUa/SaUGU8PdMHfdl6/qgqw7Stjxz1MqwVnq0ouefKp2j/UXg6JYJww/OhzvsRB2v0cx1M52o1a9tR+GZACGWl3zienG6USUlAAoLqzrwchETKMQD19i/X3xx9tf7m2jSh6V4B381RlD6JB/ER0BvDg/ZKqaaMuRmCSR23FwXG+WBcF3M9GZxkPHuYvCdJx6We68N5vbKyX5+ueyVaAMiDGmQ5cVxLiz6Jd7Xp43oMQOWfzgInxrGe/UMTUVD3MQBDloxJ9tO+mOQ74wUGbkfRl/k2wlj5CEudJmEISB0stfuet/dwQvi8UQxbK7UowIst9xMRADLQ2khCySk9o7v3lWpPM6B9CZOHURJ1iRTO8vSLRtNfr7LvXJ0iBzJ4HCU5C5VvDuftqSdRWLxiBHgEURDQAdE0oJure5T/1pIonnMKG+9f71R7J8MePE6OjE/HZXl1ueGJJwfKXprk7ZUL/jc+vKj6ZEoEnCWZT3g+1/6SRxTF+PdwigLZn3/lp6qu/OUAOn3ekPEsMQSMqEvKhRd4i6+j5HVPco3fEt7iIYUMf0UuJmlvjOZFQeY1KK+eo8NXjH9h/lwZ4n3+8EIxCJ8/er7nfHqyEtbP2oYJ0Z6jvr85uFxzePFc5KfNUWhydA8dR+mAYR66OJdhniePyPJu5mU4mLuLcc1DkyLbUXzRgLR0YHeSz5effnH+XP2D+eWOGMgP1n/28sOyz8Nr4Tejb+pA3yz1kb8hJX27NpwXLMDpnbQ3VAEjABga6vEK5c+4ZifG0eUAABAASURBVHb53y672SzfAftOFAHQAUkD7SlNoqzFZB++X+3dvv2f1WeOfq8swVB63lhe7Ug76Zj2eFOGhBfmzdVLIXVYBMDjINxxnk6gbzI4qcnBt6pf1onymGS7NZz1hJSPRjAmlstaeTSaRFDKSwAf21LowGBpJ33SroQuVr0FnnBNGKj9VBOmHcaozdoAWeJb8mDKmIQ+QjCrTukwuMf0i/0qCVB7KBUQAHFo7w1Be1F0nmqZRz7nAUY1UOILDM8YZUQAOH4z0I4ABtzOAb+NQ9bU1RPATQbC/ihhylJePBBK3pkHaNNBze8nJXzHj2femfIHmyXNUjAk11tVt4/W22PDAmV//eh8SbxSctWMm093O+xPWR8FpXA+EDr5RCKrQKTi3Mtk4mUlqmxcoYCUiCftr+W+8JeqPvIfxwj8VNWHk/FK8k6SLibBJd5Qtjimiow64UPzJpkTsfXS3jDGE09SrI1x+GFodaMe1s0zJwTv5K4PtzOjvhNsSnAiHG88ROnu1nPVehE5eLXX5JxyUuVfpFQ9lBN5MOAxNqU9dElkSu7uocmchvOUncB05DSPHBhm+G9Z9fWoI9ylcRC1vfH+Wt15c1xvfme13pjmfDEuGIVHq0IcpCHgPHXvBNvm7NTN4DEOsKl++3UY36Gx/FbCQ8pjhnEeMJuc8ZNOLCNGqAhIKKnGKCzAdyePMlA0q6mDAA3c8UAvH341RuBJCUNDS2EmQeugZQpbTTG66xrNa+vMsyKWYJRxvjxidntfjBMuAzmjE+/nw4+fGbxdGweZZVIgSmFDD8GsVda5w8xTuk+VoeJ9plFcjMBcR9doxJTbtVEErU2RhteD9cc4+zOLL9dPDt6KMdgrzNQcuoRdmC80N14v/CBsHkGmZUK/L9QAgY+MhP42WoACxGbGA7Tm7fLeKLE5D7QW7TkLQXv1wATUS3+xyrfmvztETf8Blrz0QWLshNwA0aQc9P81fzSo2eNhFUXn9ddzX8qhFvlvmpRn8pEfHpHhjteIw1d9J0OepaL4FZ215ZghFHILURmCWxcyiZi0JVxNns4bu6Cu00jiQg9NzGi/PrxWvd5uWGDHpWXC5xNlUnzOJpNm8NlbZ0Vrxtz4gnfC8Y0frR5nuzcKUfjnmK6YTGQEmu6hDlbvTPQIRtCKbuf4Bhe8pe9HGC7TBZ7a/VkNWvnmCjPYdIF8GQJGgOzh1H1Y8IyRnr9dPbczv9/lFYfB7SisNnnm07orc07jNgLztMVwl7kUKyVfTan7SfvVO1rRyAije2nQ8NbcDFongzA72dVzO8Z8O8buzmKthtOEgLlfGOKog7ztTjLIfGM07xCcp+ZlgR7I+8WKTMiwqj0u83ZcgBK3Ur0E8v6v1NVHv16WCAFE3Tqnzjrle7GklHxcUdJ0EC0Ixgz5lgmQRQuTCmqXjFyk5wwORcqYuiT0AP/ofClzI6GQfmkfA26O5sUzVQCubn3cCdMpBYYwSLfjCUQ7mNcGZfeL1V8PfueXq99QE7on+Ww6PuCP5PwzKw+rPwtFkXkrRyDklSiva2k/3NiLtn3jnapvJgqYfik38icMzpgwZ9XzMgyANAqIV+KFcm7S6gsnLyR0vVS/ePhCfWEQ1wrwjMayTW0k4bf+6/s0Bs8QCzi6/tX8/yQJiCTn4UtRTkn4zeu6R14xBPNEDbOHw3KslOc09NvmJ7iwN+DTlz6ol1eeNmbIVtsSr0SxNgfHZSem9wVqWDU9HhXDwgg4MjCvZxnsC6OMHWw+Y+SMlaVLGW7m+kuLSz0c7b4M8SYEp7+U3lr/ziiRgFl6PIGH8O00Wo0RIYvwE03p/SmdwR5DhT44f2Xlg7J8pm+wg4/zZIZL0ekkXnuca89OcXlSHWUwAqm7Zed4FOeofbJzdI9haJojz9RhWMrRwtvMrz8tcjN/0+jlNDKbhUmweTtKW3ATFag4sNpLJsfonK3bogMGnsM2PKNH3ofA31nqgHPO7TR6u9A8l2cIFEIPR1ZOaE55MOLW6Gk5Xst4WqfTZDPMGne/VcWiSaxaAFESq2dSi3Iak7pOQWDALMre1j/3JnXSY3eWiPAxQmd5ZRNqGL+V6ETI1hEHryqUdmQIeEWCx9g+D1NzPau1QvOt0UGH7AAKgO6ppw1BIo5pmGwMrx0AmIbhhIwGPOg+7mZmfjdG4LuTVYJ476sf/H69crJTPRlntx9jhDbhJ2WWgDA08chlUojhIrj3wgABS1a46n7ORTP6AaCMBm+nnH65xzDE8yVng5+gp1EefO265VU3sMfYzFZeKtGd/Bvpq3xXciwAm7n7XQk9Lo3PhdvRk4pOVfSonDMEngdsxVDEdtk3MBkcl3RjOC/hp2GflQLjbMoj4btk8g3/4UkZybck5bE+vROHQ/42tDDAwDq9/O9U8fh4KOFB+qcs+VDAVrx4UrxlwMmSspb8IgJ8pHzhjy22bw5jPGPk78b7yY+HMHaaFmXIilYrLc4lOIJVXhYf8fNGsHUt/e5Ix29LmIOhC2mn2x7GMGlbIjf3ydURdjMfMBt/JDJaaQ+v/9HTssNTm5OMVdHnfY43D1er3/HHd/JL1UUmMaDKMAh+k+PuYlwMBQy3nkVmdC6HsjplXuP2dL1m3x7Wm++s9ivaQ0xnOTD8TipAyMU0fnM0byUycaACITVL0ufDoCRzBHXG2NLJi/FEly5XYbwxKm+kwxEYhlEwR8z0aqgXFQhKJxGs3W7jZNhMYRnd1x4Pu7F/5zRsYkHdlJbtO6adpif3gaOjkgxFvF9uaeyVlf14pg/aIPzI6IM+x6TOmzKinnk8AXoIObfihS9UsepCut1462liL4bNOI9xixHo9V4GQShvrVjBRUw1IeMF3qCP4HmEeaSYx0X57yfzUqGUGUWyy6PyZ8aTp3vz5HxNa73mKTIPncDIY+FnmfjrUDMaajiWOijJQfJRiDsBOwDgae2mAu2HjEpznUzOJd18bt6v7SZH9X3KzwjIu6TT+UFyJFGaa3EOy0gAn11TeEM/y5Q+OfdXVx+XlaDNGCDAhi2K/9Nnv9BEHmQxC73bicj0D813FvGzyxCfERTKp58+9937ThYJSw7ert64lWVCwzUGflKJKGEU/prv4Uv4yancCS94Pti6k/qnwRtcb8SYUXyRDPoZS8Zqa3hUhsaO7qnfR2MMOw0Ne04K/2EkbfS6P3kzVo70gDGATw4APYv9MLDKm6HktBW+kCODaN7s2uiw4FKbnnfmdKHC8xKZRVZlW7YjQ3CcHJELJ86Z56romrpE7c4fpJ+GcRV2FacjfadqKHwAsNus4vG4rdGDeEY7/UxgYRBmTXOPR3EUrrCks0t/toRdve554QeqP37I6xmT6TzvFWp0AjBYNsDAxOvpJODoqDrlmSS0mkQQDMH4rNynR4+rw3sWltJhdJ4VprahybgYSIyB3Y8QegxuLsJcQYTDUwtLzZLyUMI7NAAdEDB+eMAb6DsgthEgLInwMJ/CvhtO8/IBYqHFst1uIgRtnbXvYAIRkHtCSh0Ml0QBY0vKEQ5iM+VvEPNkjMAohmeeSVWRVKIKAJEIElBvDg+Kl2UYgaTpUPY4FQJX6KX42jfpp28Ua3YvLiPVVib1ylHD8frXLh/WTz/3uH58Za/rVedkfFwMda0nkwRkqb6MQcOCSlXkph0R4SQR0Nb8G71H4Pponom2eXtTcqdU+E32gE7BYIGsPaN4+kYejjaswEDXv369+jXYRDUdWke+hdd4SQ6irfS3TKZmGGh5devJb9bk6deq51FC/jJCOoiBwQvRpmHfJHjDI7xFg37fiGdnnHofBvlqRwr24Ghr/41/jUeOQEIP7y/hP3kz/gyQa3JBB5mi3zljEAzBouS7nBT2M3FUZIsmTpFDqlkKMMBrOUbptz55VNeuHPZPoXXUHVkw2Fcyp8Fo4Sk+SyasXeN/Sp/O9ZDhw1wlmhj6bDTGU0Sgx5A8KpZsNpzUdkIzQqYYkyhn5R/BYCJDcCqceH+d1WnJpgdMIJgwBSGYygvfDINvDOelTV5X2o7V19FprNROztEACIBSUeD+JBRhLAXOqqqf8BkaXpqx0R4GC6dDZ0/EpX0vjGw8/K9r4/E/L5+SRgcwmhVlhPRtJ/1URDjqiAY86KVOdbpJCaY52Y0loJyEu/eVqijpM7Cd7aZkQKVekYigezjhnXNKNEodq0k8LAu+NAKApJ/qVkZ/Y8iAeZLlTeGuH+bUB/ykRM8mENGobWUSaZAnj8UDkBsZNpCACWAodbzJpycf1F9be1jCd3xhYEJZAYzwlgIXOkUCAV9Ja8mB/hx2Ii846f5lDsYvDamD09AmPvJ0vCh68fzW6GnJ4zlFF6aid5z60LwZnHn+DA8x7tMLnyqvvvYKTfK1bEYJYYZJy+OZEagHv1YlIsNP8sdL/Ek5yiBC0Ob14bzpwB/3ezv18XfqWbQZ3nc96pLe+4dVb//9Ksu4MQg9/0Ve6h6GDooOk2mHrBo78AknaHB/dKGKsySrGA9viL5a36rXVp/UzyQiItdpnK0hHufkde96WlUwE/zRV0YCD2G3DUAeL//wcGnM9GsrQ+hb0bnWpQTunZ88X0yJYG94K8Lw8EoyYgLFuDI8SiSwmrRyukMvlgWzVD6p4x6DTmI9hVLWQMsEjZCH8usw5SQUnU3HeWSTZkvgqj/Nl7ENi7xzvNoTgu4tjdDmYFGGIu49SxTfmFD90vKBthgBzGetCWSwevoUKHYzjn//H1UPCyLIyeP/tny1FyDN3vNYLP+N0bz+wuqsCOH68LCK4NSirci3YjHTfXdOhwbakQge0HhhwwFDg2migrRVQBQePKuL8hDES6mGUhGGe+il+Bm2PAOWutTtfsDSkdBZnZZAO58QGNDRwavIn3LN8/nXy+qIyIdsSztR+krQVJlje3n9aYmIAK/nMjJ5hxe3ApiN8F8iK18NmmwdB8+Z7ArNXgHu5b0oqmVWilyWIrsPO40PchSSTjNP0UYwhpIhE7q/kkk2Cs84MPy8sfzaIgOe8GZogLEnNewhobosQf7SYqt8camHmmFhwdhqmAh7HA9ek4UjnuEH3IS2K+kTD0m++miIwvveig5IIpjm8W5kF3qbvxQdftzDe7LIcOOZPNEAe9qwLAkrohXRKbok9xzxiKMMLe0wIqd2cO/+w/JTdVsf/IHaelZff/GnKH7fzX+BNB6Ry81g9dpw3o40T8rcAd3kWLfST7xTHp+3otv4aYNeGTpkkYUh33hxUTEAB1nSmhXFxwRMakWPcFXCylAU6VoavRXB+O03jNxKQ9tR3tJ5nZZ0ljB0ErOOEms4EkQoJeiDhGIIRXRuRdGim/H+gLSRdtW7JL6BZfynziEtTAmKSfDa0N4o94fhDiZL8rkGhBbkl9PA71URot14jEQUk/AlgAMKY1L9FKHoX1txSs2rxh608lOiNFWEiSZ9d0QLRVS3NnpocGZ4Epp2mK4X7VmlAAAQAElEQVQOZSlhFKk9K++/HvrRrQ79ssEnoGgwPrpd7eWBBR36RNnDhtJHfHUNhIxB+lUAa8eh/kYR9AUACL2uVn36ez6ov3F+t/6P596vnx2/Xz4IK1qahPcMBYdwYzSvSYx8lx2ehvRkD0TyiJTIa61OahrZ9ZAMTYm+/Cae9xk8c6u99VFwgL7Q2gDOMEY9PPFmcHQtBncrQL0VZWSEX0korG1tiBI4CVGnHXq/cPB8vX4cF7bkGY+a1YFeFrTNljy64fyXybb8X2TZUcjwSb22+qB+cvhuD1e0w6OaK+r9JWSI1xSfIcdDhoSnh7tBBGheh9zD21ZkckCLtJKJaHngkhFAC/yOImP3HMlMO8qrV9Jm7tOLKaMZoreGR7UxXlTBS5rlgETdhqxWS+4erxU9WRoJys5AzKJf91KHupZO1Dlnd+u5gxpfPTXk+j70MQdLdRTA+ijhyTwJGJqAxB/GQzfmXy570f1I5bXj+0VoBBk620L3hgwddANIHYGSArrGvDxnMFh9E1KEW0+SMYphb4Bn8xCv/dwtw4MeQ4swWFfMDIAaUAGaPPMojNULOxUxZbZmQ3meaBdjgY5SUmRCZcX9LFPCuPGD/6peHb5XPCRmLPtsvqDkTUjbAk51JXR3JAg/ISXiQdMymfdI/1pZAUbizaXHX69K+FbrqUB5Kacdjq3lZBhwAAYDit733ql6K0y596hqOfehP/PcT/ZKSLwc1xaQ8SraxuP9EMoIyI//yY+nlI2h+5kLj+pvrO3WX197WJ9efKM6xNXP8JNx5kWEkBL5Kpcq+o+ytkxytZ3Qnwx5qjsBYm5VG7nwtZdL7322bjz9vTIkaHnJwIBFDvgMrBTcEEW9Io9ro8MYndPvSfL86JE4DLQoxxBQgI4cB7Ge4fub40+WXXu3V+PeGALfa8BTWNHm00zept2WpeGa6CzKLdSXelxPXhRSPg7LhO6Tr1SRwcPIAS8pPd4vZ/XJTBuDCFQaJbxncOC9U4yee2SjHAMhn2fokvDetRTZt84NF22cRKFw2e/XrIWB96tm28P6wu753pRliMAo5Enhk7R9vNrDdrxyfzm8xTc4uDbM3EwiPfp+K858eO0kndM4ZWngfLlYSso5jnVvpqkJAxCMUcnLCLA2Ht05HtfdiuWjoDqMkSwaMFA452EMoRGe5YpZ1pNrORMO15mY8I16z0xcIfxu6lXGV1B6v/jS62I8egL4cerlIdbqpJreyj+h8DBCybOmnwDMEfS9KEgY3ffTD19v3Xj0/y2/j6COi62pqSMK0cqc076V6ip4a68NCMJNwvc8dDh0cs81ZcWv+aNT5e+HZ/+py6kjQOgPz4FeZWZ5yDAe5Kg8uahPPxhDfO7+xHAkSynv2lGdw9wHNvly1CeRzWvjJ/Xz69N69fhrxag3D5RHg1WdnFNEHtGyHkPIEACLiIBnMrb3XQfyu/dope5mVp23aYN0HKOVOorxwdvdhNJRtJ7gxBf8Pw7/gzc/bGqFifKLOAD2SiIAIL27GBecAK3qyIUyAKx87lkqfv3ofDH6VrLkl740+J46nZdKiIUedAjZYXKh7Shl2hfxFL6SswoZUnKVeHhl3ReCmzPBWzJav1rtlHh1htd9fVPnsi5Hsuy+pj064Vw+xmiJP3mUO0oe7aEveciKIW4DmSiA0jYGpyEoelLv5ZiuVNhtT4UhGj7OKst7MQAcLP7go7kE/BE5kJM8IlzRAOM+bPBgDqvnGAIKMWmj/xCIMB1wxCgAC2iM3SiozQUatFTVZTD9vV+pevtLVdPfqfYMeTBOImBEIL69vw7FQBcjEAvHmBA84lkzhmCacEanegKIJaUIS8anzq1YTKm/Jb9/twqDWXJ9yfPuo34oR4AEEvpbAXh64XoM1Y2j7eKF+scoeAr9sGtrkUowPIe6GOWiLNqnrBRzyRv8wRtAP4riy6/serQSiFyneLHmwrpMwjRtaPHMEY3yiBaUGaWsyCCK3Lv/Qj/j3F4VfQ22EKe/yvreHNokdIXGGyfv12uje/WTR79bV3d/tWqplEcBHnrTH2vkZMOw93xNPSwA3Bosel7ktfHj8GZ+amTRZWIqUc2DhP/mAXo4ok00LPuPB4ZDuzEE3llgGEREohrPKvCIbMl76b1sYvlSFLvXrBfrxRlMBie1jAAmgzSacnggKTuuk44cXAN8f2eBoeSpEyEI/xsTML6U1/KI53hL8b2abAhBuS//cPVnu+xEfD7GxHNJfn1E/zKRO90hg5NopWv1LzFE0TnOafjA43OInisvv7LLFAOhj5P0Wd84wTsxsq0vgUIteQ9ewZYPudANfSeL6ckoRnlc/Qvfhxd7d+UXssLHCDCWdBZPyXoSXg6dtPUeBnVLgiJAD1tBGANEAwtigcoxwuYNLB9S1GmAsJEKeyyonkfRZp7sINKy/BGvLFwkrK1Y+kpzBeSjPN9LChYry1M+I3ZnwVRU8Qjyo0VqOnk6RoBShIY5ZU5xs+N1P+A2U5vws96NAfKttoPQsdiv07IR5DKKUA9BEmjKVxSFYozf/X9U1/PoNxNv/V71DL9+hNkdbuGTcgSGF+p2jifuq5eRVO/TgOEUr2ftJ4QgRGktja6GCcrjF/4aywLZC7l/LXm/N/QCsuGGpM60M7EiQLHIBcgCmpZVquy/5GmjS+EoO36Yvd7+O1U7SQ9+I/16s7OakTZsskaO160s+hWA8tC87mbkakWAZ3I9OZdOMV4hUyUijIIT9Lkh4ZN+xbCWT8qb00AHY4DepFmGe/dOTgELQzsZVrRDieLfzbCCEwDu7dznGDwDdJhF61aME+/Ik10bHpajpmGxPxlnSTrGrRzxBD/wzbyKczQrEBy1ISY/3t+OwxjajiSW5R0ZiuhG73alxHu/X8138g+/eimSPMg0/St5GGnGz1HbnA2nwyioC5+0iw4pZTfSL/2bhjd0AY/aaWTaoziOYTLSl1mOEUXFGNhF6EU3vKJnvsT0xnytv8bkJS1D7J3d1Z54N5eCl/g4dAEA/d47Ro0/XPdOzqXm/BEgD5jT/kM0IYdgFSDQEYF3YqU03jO+mE25FUIsBicMAx6hivFfG4APJcMk6awTJRqQnlQhjkG5EmYkRykzp+wYRklY6SSMwrACLEOOb3+26k6ijhiT+k5KhjkljEa38sI2dXTfEnYQXrL12jJBUXx1vfdbVY/z/EmUuPuQTIwV5SBkAJLUswSSNoAkWRsY6UdHOQwBGvCBQYw9KsfDnCxSvzoYoAi/ANB+9is/VfU9/4sqH6PkldC9kmGWfDwojwJUErAB07Jdnkh4S/kp3vsxhtK9eKD7Cbc8m6dv+hJZUTxenDxbkRnsRFE21tjaLHnD8tXVvTJpas7Ell9jUzLdSph6KptYNrzVPm9L+R9mHP12hOD37mx/1kcKEF7x+to0rwBDzoH34GRQLdP058HJqIT2dgfasHb7aL18Ch3uZjVIjurxsmHKzeFB3RjO+x5DsTPM6kAwUoxy+tkyxiuYhmU8C7/t8RdRzYOPe+NPVNlByOBKPhTy4v+4yvsWDIP6tED2+njwdrWs058+2oiFr/q5lCtDQGbyRw+e/ZSZMtGldprO5Y8jMNwx9NJMK69fcnIRn1BnRtdlicICnz4GSqIEij59GKDSo28l1zeT6IFrOpF7s3vDnkOg+0PCd+Llitn5GzU9f/N0VjflMKW/Y+d82SEhZ4BMeMIKv/iiPOHdjRHwLfMC2HNXqp5PQSGzjgWovPREuJYBjfAyT0//lgrGEOhU6AcAeXj+ydF7NQ6j+42rM4UFgHkFAK47rIzSU9qMAOpfpdqvJRkzUULMQT+rHtqLkg7DSUBNve3lk70FSEiUbDU3pGQrjGeo1nJPPYRJiXhgfcvt9pyESZCuCcZxlv+6/Ry1ZzigXn1G2/3cnyYzgAIO3vlQxJUYAF+h5XkovmcBR6+3M0DhZz3+7epJQoBGB9oYFvW9lUbfjvK9nwlISm9iMTpf2rOPgRLqZxLPOa6TXvJ9piTqf5ghnDY6/VbZCPOzaw/rb60/6InEH1/ZK57X/MAYbYzUsh8MzH4ai+5XSAHOilxLP+SJAjLq2xmzkqUt2fdOVupiQl8rDOQezpRn8EX5RQFkPt8f9FKZYYKQf5roU371vZwJrknq0B/lO+G7RPn3E/ng00qMKQwED+rcCR3mk0xyV3jS5fBeVBbHON/88SobzkSeMEcP8DxGo4emZN/1BSxLDDjiizankcV+kjKi0NUXq52u+qRuMP+Ftt43EaM6iZ78Ed7BoMhrlHz+yBpv6c0wNxzD8no3547v58gAJJCt3604xiTnIaPeqWJYh8bud48ziRflZX1NFBzUoJ5tYomgKkT1hBhQAF8YxGPcWSRUj3WZvj0qv7/mTS7p2Y7AS1lsTpv9h2kRACHNatiCLoqwnqciAaHNWRqfDxjj+SeD48KMFgjGSclOYJMAtoXME2JsaGqQPU0GifJjSHSr7x+HU2ggFFY62XpYsBIgEJ66PZOMHf0um3Tx+6vDQ3RK6uPN1acM/jgXBdhz4J46/OKs/hEaI+LaeJQ3upAH7qEBrU9yshdNURYtAd4b9XxPcLWxUh+j1YqTfoiA5AOkRa71HcgeR9lz2UoeAVecvWEVYZeJIzzxPM0VYEYePkjiwySfPnijxo/+u9OhATnvBSUiot0sZYqsXCeKMES6uv87xeOaoXa0OvRsog9daKUM4/QTYPV1CVr39Sd94d2nUV6KT6bXhnOUPUvkzxG4ATebwUPLPMMxE5BeIGIYOCKRgSGBz3jZmWj1wbGxw1DrE+NOViqkwGfnHJMop40fPnoGF/oRXk+HF2uauYr5IHgf6kwq8FxfpRiR9uIiChiAM/ck5wwuvtsIhucwI8FMqjrVr+2EvREaLAcHacmTqiX/NHuQWxQbXpK1UqTTUuEpuxQb13Ln8SV5HROs9H2GIfSIvIYmCzBxJ+MsHpxiW/vvzhJUiGnGYKDEsod4EYDxWQFVGp1/c1BfeHC+3zKaJ6xq4GIOJi6P8cBmI01E9KuNwB+MlM4lWqtMsFaOPJIVhosReLpcragBTEckqY8wZjWoZhzrqX6JsmFYjHAxKo52rm1dqbJcR3iEkjqeeWxhXugqiXLG2pdxN0/sbTRfb/FsGEpWq0oKAOtROEiAPID68rjpcdRGlLi2YgA/FgPyUiaULE+p233nwvzNEIhedarf7rCU7511OfbYmnJT1lwXrzGO51A/2eizczLaDzJCUoeDAML4xaa0ByEjIEiWcg/fAVM5xjCKXd/+z6re+b9U7UbhRTeURaTj2XfO5lbsTzBEyrONg28W5X91dVYlmsi9VrbmSQSKNnyzZJpuFtk4d381Qg795KhbD2IEJHii4JM6ro04ADgw92DTi5WCT42enkYpClGGGON+xyHOa16DkjrCQL8Er0vlh1vKtx8m+YUrhhMP9NERL5YptGmiyOzrwQAAEABJREFUjVr4vxGmWhnryeHdDKPUBUuSfmvL/ceJyESj9n24VvcsjMd/Cf9VrB3GR1lpTjM9SMKb4HAanuiPIZat2t6daVlS+tj5ygi1/nnyO345xztniXLv5lxb0cv6ds6leznCRHhWs5zHIFjNGfrUNAssFGMEjJ0wXzjUgEbQdwmtw50oHeJSTRXgAlwqFHrczoyjeso3z4RPlMl73ZdfLp9RsmLQzxGhAgRdyMnVpEQAV184LOPMDitzq5UBkM6SnYeMiLcW36jn697aH6uOOIzVKFX0rT5VVeozBJkEbGjwtRlKTWhAKlzlkRkAz43vPA+d/QMQaHZfuwDBg1Ec57y5fhu/4w0ljKdoA8ULGCeqi6L7pRe0WZvGS8+U0fblGIYrITT6UuNYgXGUO8D0gokPndw4irQB+Chay+Mog57M03RUkrxtyNSLPvU4pqoiEwJP0ZIAEK/Dmo6I9INRVUdAXtqRgPZ+hlPvJn01IYSh1DdT6KtRnG8EzMB9/3Sr7eTh/6f6VWn3RAsmuRgU/dMXR7y5FAP80g/Gm/1Q9cQaelNlzwfl6G+JJwbADj3jYJOOVmVgwZiYQbiY8L4BTBbpj/cGlPd84zidxiuJkuqPSTeKL5M+p0z3X9/3EuWIaOEBTbCBbkZdXvWIMBk4ik1Zl8ZCeXXK4/k0/NL/R+GZYZeQ/174RRHJgcEKC2s5D4Ln6FLWOdxoMziyr2V6MioR0FaGApsxhs0f5dH/jTTMCMTelPRGrv9lEjtC1njDSTlKe3nm6J6knrCqQt6Q1c3jtp42X5iMubsYV+kYz8NSYQ7g8YhRiunax3upwRJEC0NlOprjm5lp/PkPXqgvTf7c6STWR//jml/56bp96d+t148ulI4929+sMzzg5VCQ49bzR/XKygeZ1HlaN4cHBQyWLii8l4/QunEWFdyN1Tf+80UZz3qfAPqu/OWqj8XzfjLa8KGkWNNCPzA6dwTKtYDSaoLU92KFeGcpxmG6/n3Ve88pLECglXKpwz1LQ35JRlnbk/GH0os0HCk3g+QoKQc0i3BfGWBzFC29FFrQBIhLIAAmAJND2NN9cFSOXJyr61nfLlcbEXSmiQI4wh4l42rS+llyL6dtONCzTNoHxPeDoGC4zKOYT/lqMmeYV5k8KqHmbiVUDdIomNl0wwPezgqMe+jDHzyIo6heWovib71WFSz0LyvhVXhqlYHi8vIcj+9DCPXTQnFCFMARDmwYmmdy0OuxFbGW/sQIMxTyPYjCdKS65A3e4if+UVwTmyoWiXAKnkscQIZ8PRG4NLDo8wxvlVmWxSPP3JfSh9YT/A7bSsJrZZxL9GKZ8E6yQmZz0cMIy/UHyYhO9aes/urPdqJy8x90oHmP/9GxIlOJYXFNNjx8yha5e5aqXZY8eJWRbpeLj6n4xObhWvy3xjpj/sPgU0GsVG++AU5h59KTx6O9ee4HewbR+Kt4fSGHBlO+MCLY+Nz0Yv2nH7xYP3/0yfq7x9fr53L+SweX63ZmcHnurfNHVYgIZisCGV8+KR/q2IxyjzO2n8TKM0YAoVphHobMa9D7zN3DFNtCDV8waTZ6vtq78OS8N0UmLApOUVhbADfGYsUB/yhrKc49B1zHgEbUgfnqrksBrzrPnw+30jIrTfDqxZe+zjNeGWgkz2NEeuhCsKkzJU//KLhnwKbeUcp6sqQHjQDL8Kob0LQjn3oomb6oV/88Q2MMc6kzQm2hU3RyAUhNxMaU9w+cA4lJMf1VV7d3hhgH3kLEALjxEuXovrrC5t6JaCMUuvEQLUta0YuXEiOLRv3MhKZfTJ5d+JPVk1/JP4s8D5JUQ5Gt+Jj4ZRSWhp7DmAQX8pB/3w9mKmnj3KINBQOifCtj6m3jpm/oksgYP/GYQpABXDPWMVL2r5hg1BZDO135UHFyrQP4yoAbvrU+BLgMHIOOKP11lNSN73iMX09yk0445rRisMq1Z3jsiKedUq+6Eunp5+aZ1++vNVF8uqaeg1Q0Skq0XJQ6fqvrHdfphjN1BdbdDsX33gell+gb+aWpch46h9dHh7WVdXm76Xh/EypLxeoPhUaRZuvXa57Om5G9E8/7ucNJvfEwSJulUQSkosplrqpizCoe5PZb6/W3n2zU/+HpRpkY9NFFXyiRh+W3p9wLJZJxDgEa++n8veNRRxgU/+5iHKU/VfyNMAWdvIQ8IgNRAHqdW8UogmLVRQPG762QIfAwKBYOCtOehkAKABwADBjLFKCYeEQHY3TPkiggA8v5cC58KKCWlmDTKaASPrrnWn2LSNsqA0+uPUosWric0D98BbY2EssyaDRupeTqOH+tGKCORPTDM6GoiSb1A4x+8rZSgzoFgSARVVt5gg7ZLXBGAHCA1PBFeEv5U6Qef73KkqdzwHQM+XtJTrv89+WMcX0xy2KMDoODH/rFEOEJXuEDfjAC8iQvOTLaJprbUMXrbh+vRra0osq7KN4UNK8g1Cdjij8u7xqMalbD3u5qhcBrylfPH5YZf9gRJpvI6+8wkilekTF+ogGN7lFQSsSQug4N3mNBh+hymnG3Iye4He9rb8SXTjbr9iAGYXixWg7wpa+MuDr0Hb8pW9jTiqcNPF4qK75/JA/NRzHCZEMOWxHOi4lW8dRP7jGUwdmD0HFQp5ivg5QLdEuiW+oNnOtS7mtTooPqw0oOWfsMjPsfSz7tfihH5wyCc/lTdmgMZQ6AclIkSys8HyV3lBiGcQTx4GRUSyPQ46i1VKpzywYQxjphCA8SPZt+e9T7l2cPT7cpzlOEcCmzl4pM9hG0a/e1tR1g7HRaaYAQiDQPU4CDsSB8HgP909DFEADY3ZWP1dw33sPIBhqmEhYgLBWSUlIyIOmUsTZFYAz2M4Ua4DBSwGWc2kq6VNqVCE19jlLyPvM8riktJZAoAYDIk36XclF83qXrpMToYgDQBrzyAqgJwdQ3rfWaxiD2fIx86nOk/DFW3XbydX3akEJiKz85uBZmUmrK7EgRAOp+/vOhE8k9eeNZS3nnAOVIzoC79aNVlD99KPx15A0pBQPkXD8ySdzzIUu6YhisNlEuS0/GuD3JnLp5e2N8Ho8n/9TooDgkaVwnBRccQ7IWnLi/mYiAoTBHYL7AeTGOZImHzh3xHw3oErHZeNX931fdaQq96t2Ic4E7GGNQNtMGmtGLbviTeu6FHMlXvYY4LzDoqe58EvzjpcTwXs+9H8zJzatV15PvI+ZCvr/qxR+r+vB/VPXJ/13Vx/+3Of+pml76t8qKA8dnrmwWnSme3xwM5afUZCqRzUbqfjFpK0m7FN9QYC/XF5OWRofhXqaQUlJ0duPColRTBxlb2Yc/ezCsedZYZ1G0ZacJQdheASvFc31xoHdpACGIWBoBFsbnnwFII6yV8EVIwiCE7zsHq7Ud66p+Qw7M346yu97OfSsEOzlaomBwDAW285zh4fXlFybajGJ7qjkD1/LYLEJo6uowk6CWCklhKA5AUBxgSZ9acXgIzymee+maTTCWkno5lGclbJGFxHOoWxmKEIA3MFK/LbVCSGFlK4Gy8qXOpinA0e9nNFJo7aufZ2EQzvLOElbhN1D2Vlu0a1d7AW7PUgO7iSTRjX7xGMpLAIP/wIP/s9ykzOdz9Ow7Ob6XFDvQBt3975ZpZHuBHOMpioxNkMYQ+thJLwuLIChaqmg+oq9pyLiBIQs/Kv336WvyI5udyFK0thMZwxOFvzV6WmTIIVhSdF+V+s24kzk+MBLON6KsG4PjUsa5PSK9uQZPyFUiR9d4v5QRg3UlHWKwGAfyDv0Mz9IRzdMwg2v4yRlpP7d69UHb5DYbR7PUYY7nRdHQy9XORkaYp1V4GZ2v743RvPJT1fMfojU0KGti+MM/Va+vf7p+8fhq+b6j6OjOYtzRr0i8zL/EHxUZUm7GazWNpAsdATDKm7kmn6UBIFf55EkAWR/P8yh7Se7FMHi12yYuPByynq3QKs7DSgcw+9pQLVnhObURxQNZDmGtWcgGTOou5Sj8h6o2XlzUtZcOa/yhkyp1YUJAVEKRp8kcR1sB4k5AYMz1ucOL9fr0QjE+t+frhblCvFnaFA2kRP/Na1BoskTZVjigt25rCcr77D6m4OUVNE8TPm0HXIYsRaG6hvwHmBSHJ2C1KRxwuAZcSshYEI5riXIK3Y9iweQN+Ctj2R4DA5DnUqrvv5wDD1on8V5tADzIOLPnJ9KmHxkBLnQWenhOKfMr5dgGJpKL8gCcvgO5uhp4wmt1imBEK5R/L7PZQL+bNSFAiaEt4nOk9BTckTwkRgBoIusGl7zqdD2OQEUBkWcF50V+jjZ0UZgk/Ss80WZkUQeZ+EGHZGLwSWbE1Rd+6CNDri83490pPPxsRYmt0/PiN0bzkryQVekL42spWjvKUc5W9uGicaBqBqXxgs9kIY3SOXIiOwbAUSLX8L7fpfAVZStUeE0uea4NdW6GJrTiubphTbvotQltSc9O8GXi2aa5+eU/Uz0BDVOXo/EhoZ4LD33S/PKfyrMYBx9t9Twy1Q5nWsHbFxaXyyS2qHs7OmEzlH4xBEWOqab16EpK0THpuZzTLfco9Iu5XurXPOeeeSH2wzn3PMmvc208tygvDV2NftKb11Yflw/BDFlbnby2elg+A1UBhs4jBDNSTU0TYgPuvYyHeS+MkK+O85Ri50D5hOUMijS5kIcIDgHlyEIlX/FQcRCijcqxluAMCM1HoEW2bsNJkjZz6DGgY29XzWSZN8qsEV8fzcuRIOcxFoYD5h2M3dozLaIJmE/heDHCZ42f+3SVewGBsWAFJNPxR2tn+EIPPU49bEyw8gHLvQv/Zn2hrtTOOOM2llw5aRQJOEY5DBkmi92ydbYFjeB47XmM0b3BpY5+0MjAdRh8OWEh5edN0IO25J/FywAgPgAcGSijukJP+t9r3m7Mo4CGMOlm4e8wN9eSgBGIns85Gbjn6L48ZBIxlXKuKX+y9mqCfIwAL0OGoamjHIqlbQZIsmnG0Vq4fQJWA9CinoBctIDujcFx+S7gKyv7BXPuVZQWL+BtM8rX/TJ8SP1XB6f5GAjGlEGwEmBZkJwZWtHhRurVVJmEJUtJFDVIx/EJveokH9t5/ZQXXpNf8po8hnURJyXciSKKUPCe4TXkNBxsHCWq0bY2RcXbMQTywkW9mEiALJ9LeG/egyNJ/yttFHoYzEQbJQUnaFb/WsVZ5gIPOEXt6m9RZAnvKT1D7JqcyI9seHVySleLHkqBYhttckv+1svR07K0jvd/bfyoPhMZMMTSkHWTiRJhci2yyvPuoIQgQqCedAuROsoy2TVojNIWipUKgLyS2GO54byuJwnNeeTJpTyMQUn/qoBNQmSUvb47rAHAANdQBC03UgdgUPwrmaAUGrrfhiXKVZhJqBEwgRASZjrXFiZ6q8z4rXgE3n8UrkmEkkkpltt75Gb8CVd7JqqEYOYS1NGABKDxi6We7v9iXHjRgmXVAUkbaXEVxtMAABAASURBVHgeQ9BDBu0E3MqY9fZ2GiuPp3cziUrYD05GZZJpVtFKIJFigEpbKasvkzooR/3DC6A/BdOj8DP9GUTylqiiMPUg1pQ8QkflUQEGkPDegAIQ7pNBxNLG27X7cVx1OUgzs01R9DlVl0hAHnWGJocC4O8+dy1KEg28n0hkHuFGUXqIkHrQvBnlpsi3Tt6rSeTXE3ap7F4cynJYt0GR9SdlinxTbxvT3HeUT2SID2RzbTTPcvFBh+a1CIDQzoCSx+UYVXM/SzrTVkU2PPXOuR8s29531r6/7EuxgiTBtXE3mexEsSWYYICniSoN6WYrYVbaQs+V9GkztOkfXHS0yXgzLtpnBDiZlWivPg3H1U5GH9EamujbRurJaWnv7gK21msWJ6ZduhgIeBz85TBKCnvz/+k1GQ37Kkr7XUf35Y2unerwsNJ6vbq6V6+NnxQ9upVoTNtDikX5hWS9xno/Fc2SUngakO7EIlKknTDFEYgpSQMoFiY5qxmVpTv5MUdd10aHpYOedwKmYKwk50IUwGzwJUf0YJ6DP8bkShTf0ISVQrRPW/mUV+1+MeOS36/lpA8w9aalFKQs2jaj/OrqrJRtL55n/TcMmqNoZnMJndXHoHkY7jkQLs9d1yj5zzwL7w14QlWMA96KkG1EmseoUGTPefU+D1hsVMKvv3PwfBnusPD4qM2d8JUHa08YsNcyAYhzYfQ0fU1/ff5LRNH71HlbBo0XWY1hkvdBDMJbodh4PnJrY0v57YX4E0FDApYSMqY7FV1Jzuqhm8iAZxGyCpPxB1jRkGJdD0NCZoDsvqRNR/lb+YPKaVKMeOVQDFJvKPrV8oFOrxhzNC0LZRf7vdUcr/XfGLwBjzDtS/Iw8rnHYBr+5bT/yBWAebTehZi8lJPh/tLoE/Xm+YTejAEjsBri8SmGTT2UFU4dhd/S7aNziczMTa0WmWxHNg+Cfflh3tyF653oAALayOfkQQxDDh0tiiQqOKjg63SCNJN9iRrbYOsPfkmMPJoyF4QGbe2kPefo/9zhpPz81/ytQVWGy5XRZ4iqYrTjnPtIhow9fpNpy7CqYmtKBFD55/ksqrI3LPWKcjhz2DV8Jg/RxxAjhRweTvdiNpYNpXIMeBBGINI72gh7fT8tABtBA0naonjyqpQCOlLgT42e1q31VBQZVABpLLL1wlG9/OLTemVzv1577nH9zKWEJC/s1c0L89RUPQFCOQliXCel7rFlNC+mGGM+23EWLgg/gS0lKRUFFIH4bDOD4dd82hNF+D0DH1DcHn60rHagN8V6WKFcpxgCbW7F+HjGgxvnvV4f65dP0HI9cyMsqHNlAFhe3lrZnYAELaIEkZLzZfJMXvl4MscGkz4cJIyXZBBC2123+0+r7LrzeS9v9lkCNO6XR58YAuAiC4nyAwPF9ks6Jr9e+PNVZu+fDyAj3vYqw1RAscnPuTooG4OnXsmMuXoit/LJd+A9vB9P804K5w+4gd2cxXoq2kgCRm08CTFvf6X6y0C2F7/zyzV+//9V/SKTvkkxBHCyFQ9om62l1x4yaSfVL//wGDLgCXg5q5vxXoz8xsE34wjeLB99VV7eafB6J1GWH1Dh8Ttl0pbRX9a5PJpw5vV3TlbaA88jf7hwPK1n3MrDiNsyzxDcTnzth0k+f3Sh/vHhpBgI8lVGJFlC/+WQLkreBoHC6xc+i0oMp3JvJ4q/E7xQ/p2c35ut1OxeBEK/RMiBeNOKr1JY3PJjGN7JE0t+YXVNcn4jyWqASUF5ycGzs7xe2kN/csWY5EEiNp9tG25k8ADE3YG0XXvJctYQwoQlwiNKeXtvvUrDKmVhHFPX7GiYSZyD6jAvwuH5l8szfmCBNzYGoTi+vOozZD89jvIbj6zu1WurT8oXSjYTUmmT4miXEmFwMzFWvuxDbyX4cpVZ73SiGIEwlZEiNAar39emVMoIJ3mqjMF5ZBMtwsn0sjYDPuG182msuXEdxcYPW6TRoN93j8c9Qen+RsoIOb2hOBHOHr1bPQvNI6ci7aMlp7UVQzKpk+aLTz3rP9B7Ns9/8wBuPkhwRuEolAQoedbKQFHMtO99pUyO9fvlz/odZaS08hK4aEyi2C/E4qa/veog3FS/fOR7kBMpcityjkjL+WHqi1J2JAKoypxL6HAphiNgNQnZCS9de8YAZDhVMaw9wfZCPK+JMPVqYxoEmxswUfjgN+rZ151txooh8+HSyTxLEWQlstH+KA6GJ9V+DBLlwsONYIPxFbF+KhiDtX4TklMQhaQdhp9Dw+N3Ygh69SHzOc3jdJv8RJfjyIRsp8mT2+X61HgME826EzuXA6W8G2PCSFCeu4tx+TDpL84v95FnJW9l7+QZI2N+yOfpYNdq0HKImeqqo4FFeJK+ea4+NChfud1yoLh0SwHGXKTsSK4SWXHS8kRkJX8CwY6sM3dclvvkI2sRAx1lKN47da47MTiNLbyO/gwJdRrws3xFaACh8VQ8+2BYFACxXTD3GjQIQIj8vE7yEw7mX/3g9/vz2y8fv9WKbS7gZ9ce1s+OH/Y15TcZRBkIhLAoldTKl7q2j1fa8t49XivhmXXjipLnUfXEFya6AJylwuSaYlOqHmuFyblVtRruAFXAND0TuHa0uzVc9JhUPsrvKE2z7k4o26xyysyzTKr/eMTT95ZTbQN2gMwDNVNT2ISR/PZWSNdG82IMeSxGjsEB5sngpLRz+2i9bLi6N/5EzQGf10Bz6up2IqRixCjocnuwNkVFhEhZyYW3FuZfjPYJ5ynpKJZhL8bjOOgSwlPY3CrgkbQxzH/KUyL1Sd5M1D/l0XI2L1Guu73zZXKvvasw21iX13uWYjSupCFbnBkitGS41AqQ5noSF02Mt/bU6T5ZSkv55h5e5VCGliaIKb6lwjaI+K981xVteO9X6ur7n62XP/jvy7BCuWUiE4q+rA8WXJPHJMYFbshXcn+ZbztY5JTIfzt4uHucqODoXLkngmCg3OeoyNJ9Dkxy7rm6iyGGYbyInN1TDs6axoitDQB9GudO2NdKTaaxw+PvO6mypOc6j/uPrpKfe5bgb+Zu8pZzRoNcpdymt9o8qEEVGuhHnFZ/EMSEGWKbAA2rWKHDWMKngx7jEIBKyvMP5aEG4mgqXsfOLEzcGh6dhnmseYDLQ3667vXPZ4kAbmVIQDBm7Ck8o7HJo6Y6R/eM+69EMTcjlGvDeQn55nleJtzOQiez9d0JDAWAPN9IPVspl9PerNRGoJ8bROXuYLVBgQYeREiJ5nvDzYz/VkrUciuexUSVI0+hz+19Uq+8gHEvE1elzXicoojpZ1HMvS+XMJRRkwAurYY9x6WfVkg20yfnW+GTumY1rDmBJKMjg5DTqqPQTOGHYTbFoUSDIASIZDiOQjtK7vO63jwUChKsyEDfPXeOXsqrHkMDskt1pZqME1vudgZSRPd4jXiMHstT0qVCOsqTes272PPQy5uXM+lm8ssE3IUov4jAJpcrP1U9O27ZzT1JHkYO3dJZfRxRG3d9X95LO/gu5bR5hbdtQPB/SQ9jRQ7mTXwRKmny6L+pG/WwKPg4dZJNG++qMh6mfJQzl41vik8HKCTZW15mtDcGxyWRj7zkZqna+WYwt5HnMKsc48CwTONQJRjwXPv9xWH9TcTE4ItE1SGhsVfgyC/6VJlrbCWOnllS98OqHObN5+bV982dSSZ4k6foa5b+Jp8IrZ9Y1ORj8dCen+lnkXfO0bMTI2Z4NI8RMrwdWjKbBYTN2LWQc5a5LldtXT4qW3UprY5LbQSuJJ8k3AgRm2HCVpjRzwEQcCmr86VwYq0JZClMAtlIGZ2nEJSN4vGSn4qhuDE8HVKIIPrDpWmyw0xeBpB5M/vREzZTys3QcDNlKJg6C+hj4XriiRLsfaWsL98YzetK2p0MTmopdJMh/SYZAEWRfZ9dm6d1HdaN4akXZ7iMVyuA6iFIgFbSXiYlKWzaxAMJuEROdxLFTEIbheHBNtI2D0agJrEc0eu+ib4y1xFeNcgpcfrX8xdCbjwYnq9WFmCq/KN8knzreRYaet6DR5eGcSfKrAYBZCI6uJx8kW/xDmQuVBymLl8oOshxN+m+lP8o1kHmJxg7W5CdR/FMiuIfA9pflCJrNFJw21oZBONhyT3zEYyZmXL3Un1/bIYc0bbsj/uj0McIhKfPhgm5D8A5VEdbeCOfG/Kicz9Dw5Sp0Ndyj6EcM2DyJBkKUMxpojpzXrlV0ygr5RXCO5LVVgz+JjmtPM1Kw9O6EoNNPvKTlZ8ys5Tm13wYCsPcT8V5XBseFhk7lxj9jb3frf68O7oShXnJzOSzduFEfgaE/vQ7MpGL1bNbFw/qlXP7BR9baX8eHbXrtciL0tM/EUHS1keO6jPre0VXfO3ZkJrDvfr8YVX0s5IX/XRcpAKXVqU+f3ihhiwhxgpdfTPcj0XYJaRhCsADUxrXOl+AEsBcnRw2ga+uzwpDdASRPe4EMlYexyQKSCjOk3riK8IhJEyggBigDkt+2np1da/M/vu0dM/8y0/xeRhAJvxM7ogGMHOeehkYX7tti7tsD7AaINu1XDkgZO0q0+cxBmhpxaZ8wutMuvm4xM3RvCj+yzUts6c962zcSVG/E8X/dlKMRt9/ul2YDEjqD0mZnznuGe+uPyCYZN6AZ92Y/fe18eDzPTnm8+ST6evVys8IoUHh1QxfKO/ofNVZX/tzVRRGolhCcMpFkZaKpe9LBaGYEsUzYecon/z2oVv+uxTUUV4fFN1Pw9Iix+CnGBS8x0PnUs5nASSPiff63EqZ/rUXX8oe3fJzAp6hK9V2OIz2GARDiZ5BV0Y/0IZeclMuPEUDA9pF68ShKh6s5IcFvAhN8rXhVN49DkA9rvMczoXtlAGWl+m0wuphBiWWzyS049ZwUfKT5zx9vj6cl5/bovw/Pfx2+bS64e5nVh6WOQhDFI5M8qs/PU8hIg4d8/SZoRGB4BnDAluc3s0YkOsxIMpJW1F6tMAnOpSzi7bIJHAoYX7G/OONk1JOuz85npW5tVdXZ8UAqdv+HhH6xuC4sUjfzT0wBAz4EFh1DEEI8UKGMTqvJwTipSilRhDJSvlBDyGzRjS2fN6KvfpCsXKsjHp7ZnTluerxYzitQ+3Bkm+WpTITKSZY8qg/L/XKygdlotBXbK8+/mKs569mWLFT/aLHMD0neOB2PlgtcwNoJ8xWsgha/dbeT5UmXJIPiHmvNMQ7zyLMnJZoAKOf0ak8sAJuwLdRT6ujAx7GBCTFd/RBkN3UcD/pndBnYit5ximD8Rh+fThv49HAVJ+wdTd9UoejGf73/1H6+GtVjstXa1NP86uVMp57mH4vwawvDCGPHx72UEc+hiAKZWmyE9BTKs9sfrLjMQBkMPu5c2N7eb67vjRVi/RJdCC0zGkrlXbPFJjcvDsCQPjeXla0kb73TL9+4qP8h++fyg5Pc28a7zut9aL4ztUBJ46iiu63NvGAvJTj2WN51XipAAAQAElEQVQURY0MjbIdDTIWjJq+ok/SH8YNf8bhnWfoyLOdjOfJXnuUT6i/GU9PwdvprOyVIzyhZ5roACkbUR73KKX5nFdW9suPg3ZYr6+iI/I1FIzRwg84KO9zqICcwm/tu2xnNzgq+kXnRL/uU3THKR5lHup0dWK1V6Cm8whk6mlShgh29FlhY4zUA8MmmtGoX7Cnnc30j/FKqQx9Mpmdui2p4oF7QwrpQgW3EvLcHM5LBRikoypHJGVnZdwTakhCHI14prLC6Fj9aRjHsGDizI62C3+yzJCaEZ2GABbQ0orlOLOqrBHmeHb15FFtPc7yly/RWPIDLJUHPCX0Tv0dErunvTAcCF2eKvHlAiSz+IYGc+AGdEIIKOYxIA9Cg/xo3xp8cGpgAE39BKleCieTxHgAMlBS3Hd/pxIQVD3KQwaAYIC/63jUkYLJTmDyie0CEsk22fej8PolilAGeBgUz0USqbInywCZoXPNg4gMtK8flNrEm7F1+tPj8I66rlZPzAnBeXrRkmOu753743UvE429TDWMllMMdTMMFCYKUvouwktAUCYVeRv89lz9yiQfOZEXsJGzajqR1d5XqiMt/cFP9C3LhqeMKaMqSgNMyqeOaTAj7WSMavacEW+DjiYJr2IE3N+JIpvh79d1DTXMLTB+kW/3H3+SlrPx89GFWhqWDIgy57Na2oYb2KVEZCXapeiGB7wkuuiHvLBCLy7W8alD0GHDK21ycMEhZ9QTt/jgOdxF8Sv04b35JLe1o026pv4pZU+/RVQcp69l+arv608v1BtP18ry4DPPH5/HAW/GKKFdouyiZ1jG163houg0fqpzZ3+1GL4H4bEIyP0HJ6PS16FOUX7enddHEMZQ/A5pjr5Zt+Z345V3i7c3vvhb6w/6nMURrtyq3Q6fKOBUxVVd+YM0qGH3GAOCQ5AwxIs7tuuag2AMrDZ4zkikeLXwKRQrDvTCYYI8eLs6zKSUUoAxfvjPTr9nByjJS/kJj5cnvFPDFBAAcipnFTfCwJ4UIix18srAq02KRuEoKeWkpOr2zHGWSijH0xwXSf58QdgSnXpS3tj12t7t6hWCXJe6bI55/NtVGV6UI8X2cQgf4XD0CXN1UXztRGGa9iid2z3xGWADVCtywMWwmtRpz65/trp+6C/X/MV/rzpfFJxBxGPRVkcM4RFPSpn+CGA1cpz/LiY5ruWozkxctdFlAHLLNl0rO35PsOctgD9yaAOCboq6H0Og34xpyqGzFTblDYG03/zP9TxJFIhGONiOgreM1YFHed59Tz1wQRnJj+LMYYKxxJfLP1K1drUMD9RjJn5egzrd3bdaBzkH+iXmb42eFsU3njeW5+gmUXB41aQkL4XlEOmJ8ktj0jxpw5NBtkjEcEQhuNRvcsswZbr28bIsCZeb8ciTOmma3OMMJZ/wnj4cVX0zFXw9aXm0HwDGYrPHFzP8iQHwCfBxnfQuSDpIX+ltyzNFRRLSTozK9Ch17la/kbuzm8J5Pk5Ch3JDis6bsyQ6ycvfHB6UY4P03c9W2d/94NfLeNwGG7+jdm102Eq+NTxqDzo+evhHrY7GT0b1JEYg7RVjsJ17TVTuLw2BI6vXO7IW69UgDWgZkwI+YCX41F/G5vYCABigAZhzR0ABwkQKOse69sslwKm8eiIUhuhB2segBuJZeNkKKupIP3ssri1GYDfRCCCqZ2kACOQgvcJP3pLCuOerxHjlU9z45jv43/rbVb7Hr+7HmS+wVTZ0pHQMGSuSMwdGxdhbvxgkHvThl5q3yVEd8m78aM02PlOvj36gPjf8vvrs8ffULxw8V68fnS/K49sBPb6O19ZPhsHr0XgLuEBCIXoeQaXmZoSp+CNRJBGAZwFc/wiKnZAiBrKQwl946I09+mr/P76jWznGSySDdv3fzZAnhtUYHkba4Mgb42YoQP68UitB5E9xVdNgpkDJV9IoBly5GOPJ06/1uxaMT4fa7os0KKFoI3Tqr3o4AvLm1V1vRAFhneLDh7mYq0++VDdm/6yM52+NDspzvJLwEVaWaSOOo3mID2nXxOJs9HzJx9C2USA/uMpzDg0N02CO0io/jU6YHOb8GL57Jyun0aRIUtoJpZI9NzARHaZnPVTIeeUeGjoaGS4KndPUT3e8/8LQaFN7sWdxpqnvMOlRRUczuR+dvTGaF+Mx1GEWjsJ7uQZTb9TD8l061rYVg/cC/lg246/Zyku9dFL5p6EGXTqrQYxylBCFMcnWf6KBnVh3FpkVvxlms4aEop7bWV81HJhl2FA+5mFcy7Kn3eJdhdABUy+7oYfiS2m7QeIY5bp2uFNm8nuMRhCUWf4IDbPQhkksc53LHEHu1+z3qp6E675hv5u4nsIDszq1aaa/8+xXXEn1bOx6usUAUJqDnIfBtR3z/favVL3zD6u+kvmLr6TOL4X7CQbqTvKk6g7nctp884XgSS7UMc1RJMGoGU/qGyXNbXTyoq8fXahfmD9Xf23/pfprH7xU//lBDMDhhZbHrIlK5kQ1ePrgDGjAP47HcK/naSgWb0WpKA7FH0Xj3c+h0KNf8V5thN1nIBgCNBnGfOfvV+/0242BlKwQ+B6g53jtY5iPwwsGQBTFUDAKzhmIyBRNobYoq3P0GYaaFW8vG0XuyEbb+HD4fhXeqEd9kvoO3s48Q+SiP+mX8H0nzkady/op2jRKQv6bg0X1BiT1SA8yB/Pe54rh3zr4w6ILjMBGlP0gUYOy6qGAy+FLR2a5iZ93jsclvZP6RTbtWNAZurRHDvRASpF47oToJ4M2GnYYCvlbUZ/kKUfwNEdYgAnySDJJb77Kl7O2nj8q9TIKydmy1+f/6vBCLROn2nxdTdRgOEemSepQhpP3uvuQZRYKuNkAAnpCBHxKwPNKUSyzrreP1msnSnwv45btHJ0/s9apBNNMEBqXECim5fazP4S7R/kZH5b4+tnsp3CLAUG8lzZml/5sAX5HAzw4RQUEYFWjexKAGCoAszyeL2mOMsjaNMaTbBy9W5sRLIPD+/R9Bo7ys7iEgPHqU1DdxwHX44Tuvq3/Xm4KjS3FJNqsjVyPkvwp/1ZOgvsSwkX366tn14mIy7U8hCwSoCToTfVtVBiUw+QPnd1nbXu+THl0L3wHpOneqGaPh7UzW+2oifVnYNsQxiP71Leh2STI0lfP5gHztNIIhectvZNujmCpaOZLfNzC14q9ymp8K6/nS1oAm9J9O538ajr1rd+qeieGbhk5BfRNwzjhkWVJGNpL5ANTDEn60Mqd4ySdhgHRmmWr/2D86NT7VkBLrtrV947uwjyGeHmuXhGaRH7zGAH1R27bUX44ShP9t5NrPJA2o/yNd/hGk/LeuWCUTMImapm8938vP5h7Iw4KJsfoSU2tPMqhCX3RlY4AYmi198xwJW8bCPlyvjQ8FFZS30boEB0/YDQOkgkGDLvCtpKirEQlyU9vpM1glzEw5ocDDtNw2sQevfEBn38wv1QmadHUfY0BKRjNkVEQOTgyVsPZcFKWGCgDkISUas/kJB2s5dg7HZ4OL7a1wWAVYKyGRQWy6zSrYrnMcOGVo6+UJRLEInwyODmb6d9vK2u1wbyCZChihlW9NlQANKva40ZhKAACrb3tJsBMcC3HX6KETAbteAmEl2KseAOGQOp7e6XDTWf+w7wcTv/kx/xRLqMfmF6MSfqcO/H4AZeo4L1cERQBMQLW0+28c728rw5K7Jq3z/jLxrrpg5R1vRS2aEHK8zxJiJ//Wern4not+VE8CokOoIti8TYECkQNEm3EYOmLqAqgno3D5/GWAThjm5pbbra0MuBfGFytuxdfqXsv/pXqj3RmLqE97fnvj8H9ZPVXlo37GQc84NE/iMIDNCXD02U/303t+uBruJSS0bj8w1WZ+Cpl5UULHusHOaZIf8CDcU7dJq+8MHTjaLsst6K5MbWUu7KGfoZiIiPtMASUlgeXGIfD94tCqh6PlorjOM9NOJxEmXvrtmgubTcdDLzzGE6/k9CRTYY3t46+VcLkn157VCZ1zX00f/Eg8pmtX28vrn5R9NYg48AjQk1j/tJ3npkBODU+x9VRtWdJO3Gghj7F20eOHRlyPpxKVoB7J2DyzZ8Oekdu6+litUQaOzFq9NDwaTI47nda0OFZtxdj736KV6XZxkuwZw8Cnb19dK7s4RhSMgC6u1grD1toSoX49o6ECBgBIwszT8WUdCONst4sJEvTyhXAPQvRhH6Se2EugQitWHtjLwaClXWP8mP09eG8dAKzeDpHqQ0SkGY2u3xd9uIPVc/2OlKQJH2Yh27j3jYaOW+aAG4ly5CdLtfO6Ep7TMZOmZ5s0tcLUTybJj4abfZjIEAL9LzdbjwY5SUk9QJ/srWncy0RnHvCNx6ecrrO/Qvnq9ZWkmmU5L5EKAe5DmYqTRev+9KPVitf+lMMWEDWMgB4ChCgL1dhbBKxS6wy/4C35NEeitEeBz1Syru3NVw846txJ4/xfz28VJ89vFhfODldti35u2wmtBhUMgd0gD6TYYM/dYoE68rVKvxK3xpc+gor+M1wMM5kxmhQ1nS1Z8nVGTz0ZiVKqG/LZKiWthi6ni9QVp3KoiNGsHh6dIqSGIal8vLkkZcluDYgCbG3hkdhz3FtRDFvjOa1Gcy617gYhfBhkn6jWVtpu+lCn6gl9BgOc2LX9rPyE/4XGtIuJTPvsh0lhlHK7/2QXgZVt+gl/efhp4kQdKEVMm3BHjlQ4iL/4zx9krT8C2aap645k9iU+c6gpn84qvm7g9p5tNpbkdUzjz5qn05OE024pkMMneLTs7a7HTLKTfq6E7rps6ZK4VkqmqaCtkghspeiAOHyy1G2l8smhpTtnVPdQJhpyY4ym5RpxhCGshmH9WyzIwFG6D3UGOxXj80x0tg8DLc7jyEhmHEaQAPCWCmE5lZV6txZ+/66vfLxhDZrtbN6te5Z0gJGjA44lGfAWMAuQwhpt8/9l3zG/CKLu4txe0QGR9RS8sbA9UQbz7cEhiMwUH5KKxGU4yyVTiMdv3kXAZV7kvuOedSWl9KvV11IKsZhLeUkIV7Wc4u1vxSvG7D0vgXgZnwOEnXwkFYOGNJ4pNr9p+XVYJGS9HKWbW3Ium4IlfPUXC239HUe4+irNSK7ngNI9AWAAOkeHtw+Wi9RgesupwIyxNfwvNCySGcoB8+LF84pDbn6+MUnYr30xSYi+d3vslEuefGQsuKx+iPz9oK8OSVjBJ5uV8uA0Qvts1orE2uV86ZBOZOV/fxj1dGKNjzXHhqjrP1+QLDAyeANXN04eb/wR9ismnlw3kY1/On9EOpY4nRJY+ooRikGpWAVjRLatZV+LrFJXxgcvG3joRF1kmdoo5zyznOfU7t3cq4eRM9Ea/PQsrESCxBW1cVkgAt4WM25e1IeF/wZWho+ShHJvcOVUv7m6KBE0vpq3sJR3w2tRYv6vjFelDdxb16cF4eNXjqv/HBcJyXxhmZgJvhvNQAAEABJREFU7yQSIIBW4MtnoVw6w2LIE9KqC8fCOm+vgCmsPCGl0/cuZjnGJF5mrSmdDy/crXjhyr+jh9WeM/nKuTAuzGad87TXaHcS3mCaawy8F6ZRbOfyzT2QCEo6O9+MpZfae7i3kjalhNQigzsLij/oSIfBwKCmAUglefVhCfAImvFpJQ3O+0hQjACBCH+/k4acE9J3p8PcHyYRorKURFkG4uDsvh8YWXuhSju5VfoiUUJgAz6hNQPjZ6UWkfzJYTzZooCcwG+O5uXoaznzAGrqi0ajK2Wr5z+YXy6vcN+JTMmOUcXDaQDonnEiY+tZ00BRU38DGR2UzOQeGfG8oqHMwrexCCZKpEKO+oF+KbJsBTchiKd4aWZevepXp/vql1efJM8TdZATz4auVlTP8MfQQllJmxcyXLkcfJrEZbDcG4XZMZ6TxW5tPM3kC8MZJeZkDE3hXP9FiFJ5v0R95K59hmBZV4YTZdJZZGF4wWAtaYlhhh/R643RvOXRkS+jrW+cSZwnecxq2IqqXfzXL0bXMPdBvLM8BR8JvCpwbUPgDUBzTAwBBwJLDAEHEghwLHb3kblkzs3wxjDkxnDew+tbo6et7O7fGh2Ub2j+hdVZMQxrdVIb0RV9ANGyDLEdpftilpN8kMBMM8vGSwiZ3xxdaaWZBWCUUwhp6NCgqfzTcQLFxFxO07G7Kx+raa0Xq2cZSv2+qtJLUCzkIL2TH9izLn41a+bGWYhKFQUEaKD40sU6riuDoybceiyL2y+jABVDkvYJQ0RSBKX+UQCx+kJpdzshD2aLMjBKyEYo2qqVSGAYeniimMQeBqFRIkwv2xgaJFvnp+jfylmGxbWTIyOwPCcsgprlvtAu1easKqSUZ/u5cvRc/3PZf84pF2XTJ0BEF6+wmhyUTJ9y70EUGI/RP82koOPOyUrP5QhLRTlkaEYYDyXRkbzKkWFq7GjOuefPeDBEaJ6ih4KihednkEyUUgTX4XcraOjpY4q0YVfOc+X63rzaYKg3E3SFn5RX/+TlOORP38xHPQh2toNFTqajAopPMc3/9NDiB6udEwMUJeuorc+vVS/BqRNtMQT9Wjh+oj20iHTgkcGbLx2YOtDFGDRtP1A9RND3/S9X7WYZU/TFGOt71/1239969BvlmxPXDr5SveIUY9Nlgznj6zuLcTE6lI2z0SbF/1yGXp71L/8+jAo+CXFwATe5bKys5h78uMdxwB4jwZHkkYjm5uiglZzOcHwcAQW/MZrXMlF+w8ZPr+y3YXBfPvQoM5wGTDtRjmkzfiUz/KsdZhOC5Q9MAx4CwTj3WTGzj/fimVu4BIgxZ8et4aIOYiy2Uy8wbkegOm7Cond58QoEJf9+NAfjEmJZ00WsREEpOcVnsSaDk1IvOij4JEMQY8VmuLooLyFJMSjthYBzdL4nSOahJ3xLHUfFgOiv1HMJXjAysZiJxAYRwEmWIYGOlwESQlkqL8FQYt55WnWQdLSfFp4kyeMoycd6H+Q+4Xomn7TIf+rlgQKaWhofoAdISgKgmxkiNDjj9XKPwk8jN+NIxpH87sTLt0xiEBhuSm1zyZcen+sJJAZVku9rmUh682C1h0FLvjDWveKS+ouC6j/6GGhyWm59fhKahdv4zfB7rgxjydPjebr6zDnoE+MaOXT9+iNycNRneT1L0i+XcLYDM4txGcr0vIiQXTK5SB4xGG20tKcuckKDYQIsOmoXNtCZitUv6oFp57l1apzQoc+MjLqW9cfTlwjsQTCqTqkNWVz0InxgJERFDMTjrPMyNGkP/RwkeUyjV5SNJ4ZduiPtfCdg4jw4kzMMdagvqvzue8FVZT43/q/J7bmBOIWtzG9s0IHoxU707PThH/3f0E8+Si+h4dpw3jrAKD0IhoYKY8a1jCMpnkybCQ8o2PVkvp77rIh7nrlvgkGZBk86TCGfpQCC1ROWNCMCTG24hzwMaSVblnPkLaSA6pV6p14bP65Pr3zQVmwjnTxNi9qop6cv1hAEUDry/kI0zCcE22w7bIv1di+Nbg1PQ2Zhs7BNP3YCMJGJL7O+Mb5R5Wu/yxUGQKKEQJbyz8Acxtd+bkgUmnLnfPnjGYusXpWxfrLUYf4j2N0ck6fkZdEj92IQ1AW8w/PVEYe2KF2y93sP+jW6UL3Nl8IAqWcBJZkYQz4IuPAYoCk8Q0suDyJYR99q1Nb07Jrs5qnDrDJ65jGK5MLY+rRae9ymJ5OI2kYfHqdM/4XUGuXMPTy2/EZueIVGZfP4WUSgPMWU8FQflVWGAkXpn+XNNfospW0F3Dy1aMZWcZ/5MgcltffXxmIvVteAOBf//wbINf5pB085HG0l6/SMZ7P0vetyXx70UX7njAGD6xk5pVypS3/0U15H1/Ab2rsf+heHtjX/RsGvxNuSl6GaCLZ154NhNY44CHVLvLy24IYRsIws7eShbroHS55HDniVJ8WpSs6nMf47MQYiDfKn0xSf/p5GDPO6Et3mVD2Xv18GwnDrsH/n3P2yxdPOQAXs9rP0YVPQtfnXO4S4PpzXzYQerBrw9LiVpcUsDIiAvbSBiAZYLJRObw0XxQKOUSq/5UUMx2xHCk2RY1G1hR6E8nCSjvkwSC/zKK8tQlGPttNuT9yw9iwzcJ6F1Paf+55ejwNDzzQKwQJiAm9p6PN3D56v19d+uOy0K14GiGLMkPuvhZuryC7/n/5F2Q/mVSvDqrVR1ZoJnAzp62oeC9ciqMqz2s/1cZJzoRxhMwQAxEMCkUhAPyiee/qjj+7Jhz/6lElBwt+MIDdjHCnzTowZQ8DDU35y2chzkz1ptSi7YZ58fT3K/9rP4cZoXteSmneJwnpVJPefRVbDdAIdOXQ/eKRvpkOGQCZB0Y4+/HIumiNHdYxSiEJJrtUf+jusli/GrNuhQHnmm49ew0Y78OrnTgCNdl4Tpjo/GRs6aI9hFEGJPrQjoQcu8JTyR2HJHAnqjMh6SNtLjdrO82qFziD8cuYVOIOtLJFacRIVPh9hdp0Rrj7BnzLnMuww/GDgYNgzmAmGbU/Xl83IaCsGzbwUnbHRyfv9BQexs2Xp13jf+/vwE0w1n98MtZQfv3NKho0l2In8YBdvODGRhshmlgx0THucHKPTDi+T7/otYp7XoORx5DSGW1FMVsq+bm/f+ZqK9Vg7ouxnL5skhNURELBQTEnF1m/7k1zAShhmdW2YSX4NohtQjbmB0j1H9wsDWVlMJDyGAGMxMHVZ175zvFb/+HBSFNSYFgjc77F/mN0TOQQjpUyH/bw+gBzerzKB5T6wAHLKYBwgYQBl4TWFxSZAeRypJywBSxiu7q6LGQ7lBBQctAAzHuP81gjSPYnyEyahEpb8hC1FHyKj6jBulrqAz6SjNnLZkQBF0jZAOg/N7ZmXedI/rylfGx0WIffbmYOsA0ewqtA/R7xm7dtj54YPvlKCizGATUPoUj6PiqEtHpPiMp74x8N6SImAu2f5c2OWlIi4ADN24Fnkl9vNf+XwnLHCN33AJM9De4nQljv4yEUe+PFMCs78MjLMbKRfjBjMSKpoQyU/4+8GBQ995qrI7XQS8VwVuilnnuErmZsBh3WeWaKU/fq6OuAxfPdtA+ne5T9XHRVSbkMPWNWetsmNXDK5XOrPZHfvp2A4yEm/8DH9wWOKak6AgdYn7xxsvJgwEF6i9Gbnr63FtcfOVORSedQRpKM2h/kvtqlxk+c+HsLgU347CWFYxLSVOTKTgPpJ9s2zyGI+GLfSG+ZtxDHgxZXkZZCGPzl8tycyWtGFdUsLTfF9jHL3nyZcySRHOlMRqu3CNm2IDHpLro6mkT434aLM9DeKNdd5a/zSVqzglTQOmDw5hvitAcyuzP52qMvzJgx/c+37i8Lb526r6y/NL/c41nyCxBDcy/wDsLcRiOCeeWlGJPxqpeG50BavYJ82b99loiwPEgXMMxE0zRGj3JemCREP8px17BBRHUA9j4Dy1xM0BEXRJeeW8yh8hFkxCsWqnw8Rzj1jCFxHeCUSoDzCP5uLKECy1igWAti80GLuwXgUX2x4+u4jejJUYoC9mOU770I8ggWKWQ0yuZf14vTNvfH5jEtGVdOjUfmgxLXhvD8eobxhmqbNTtcoww28Y4BNdvHQgC6D5JzCC0UNbSTXuzG0UdqK1yuGQzlzBPMMXGEGPp6VD47MzzzJ0bgaXpSRT2KwgzFYupahJxopy81EnGRDgZ45DgorhTdWmRhwDgM+ppGhiet7o63yzD0kUD5eEX5huVc78NNDBiXGynDKW6rK+Gx8Kza5aEs+9OKF8yQG5/bxxfr8yUfq9rl/o57lZwjy3J85NI5FvRSVgl5P/2zr1U9yujV6Wh0ZfG9KwJSP7TAQsCMFHgVjOTZeY8WF/nDcfEkxnl3/KHYuGwf3zvSEEdLOpA7K8604fnwdFmETHiCeBOE6x4IxBoRBuEI1wND5jHHa6hMsr6EMz0HoNsxMI9wAFHMRY9x9KwLUYQYBYSYn7hyPyzo0Ze4fYBzfrM+tfKp+/uBK/fwHL9TfO3iuTGBN3x/VnSfJu1jvLwY3EBIW2st/WlfMowiCEcB0Xtt1gNEzxFmOvF0bxVoSwutZ6cAME4sYNq6TIhC7EX3XYDI46YlQUUEbAZ54Jeb3IK1JlNpYjZJTeArOEGSerpxfTL7VJPkIkNAI9Xzu7SdR/KXymBdoT5LJPV5EW4wgz8UABJBtGP2ajefuXfqhoqxeM0Yz4ypNBsclBNzJcIACAPtWjK414avxLstXSLdihA3xDPW8AafP+t+hdchrQ4qXFANthlGU+mGwEV0vfUD/LJkd3Xs3saoXne7naLLQlmkKLhqEI/hypPAfJJLCg1TXbcKdpK0hJqVeTij5RaGigdxpMFMk/WsjcDmhenj15uBy3UmkOE8m0SEjb/nzPz94vmx08iyPyjBSxDqGZ8bGMh88H6dD+puIgQFVP+VnUChYOwERAKMsH7wzlHQiugLTysGW5b0vDb6n7l36H1ZPLidC8EyI7rkEVwyucnQC70Ul5OTLQr7sU1mIqMwztsIzBlH6OmONyIAOMOb6PIvBd70VhTZsFx2K3Lcie89hgVEz9J7LW2vYUYbFVi+GRcCMQBjeyyZCHElHPXNuOUREYDeac8lzVQEKxcMcwFe/kC8CNeYAzHGUjPWZxttKGLATJbZ0ZSZbsrTIGDi+fnSh3txNZTzlGcju7a8UZiqvPk3z4I5CvFYU78cbSgjLpBiDN+r5Ynl/aX6pfml+Gkl0mfynPiEmZhnWvJKJx1uxxOqXAK7r1jfhmL4FLykaJcz/hEJA35eTj0VKDEH/JFSe8faMAUPgPHaK8FqB3DdM8Dt1MVDFuyRKEbbOl54Y3wOwCp9Z8el6XALDIC9+5/lk/p16Jcs79tDbSbmVsA7NaAcMQgc0nlQCMEbjZ0fb9drijfrZ4Zv1M6v3y1i1d7Ax6lLq1m6vbcPGwwjhvfRJ32c5+mO8XFU9liQAABAASURBVFPm3dywF0J0IDEK38q97Wj5bpbRJO8KcCz4iB9hWU+sJVsFKz2j75j+tlPKMLJpisOZBD+8HEUCZkq+E0NHUY19d4Iln61n5C2xiRw/f3ih5T5NNEBBgL/bg1ftMOpwiu9pc5rYW93y8tLTk1FpEya9l9IKjfd4g0eM1pkxwePNwaKNlPmKadoU4TKmHNU0dX3h6Fwv0/7m4lwxFIy1rnNCVyI3MnO0ri8qKLiCkaUhcI5vYakyZGs4txnDv5G21dWJQYOPXGzl/pMa1jSTgw9Ck77ldjUvGLFEPcMWtE7x4BRbBSyxsFduz1i7vQz8LHf4vLMv2RAQJsjD2/JeQqVY5XIMWGesTZjbY8McGQOEUDwdIFj35glXhSW8snPvO7eyqBtg9nJyUG3FCYnhyJ3uCGGxrD540UaApab8GdfNI2DvhDMqLDph/u5iPcuc64XhGEdwk8FJrqsIEh0il1uJWhybdszC/OO0ujwuFcAntfS5lxJ/tNpgWLOP/erhgKM+RHDdJ8An3BdywqujldLjZYBlK2uvKYu+rGokmpoMNJy2w8MijzPD0N8aiHemwBSbETO2NT8g8tK/lMqyz6J+Zu1R/dzabn3m6Zeq3vovqrym7Eimu1HS1NN9hQPnvQnmt6tsQNJX9CNjmBozpOihTOxCxaEX5WcEGAf3GADG270HucHj+taB6IDRSBU1DmP0R194YnlEkoyEPsojxYuSm3GuRNk5kDuLcTEIFJ1hp2BkLFqcf31QO19fLd/Cvx3Fg6mLIfhuPVetzJSeMjPsVWWooL6dGBVRHyUWpVoGX9ZtKFEiAcaj6d2uirwqRuBW7RYvTnGvDec1CZ5EHOpL9b1t19G1N/88E10w1pRSO5RSotwXI++Jn9bjUGy3hhfOJ0dzB4y+ORJt2QW4Fe+vj5OU88ZoG9M0qC5Rhry5LG0xRvLOMy/g3rAnMYDQZFwsQltJghlnZithEa9UTyN9An0n0nsvYAkoi7AIjbXpUPUHqyjBSz9Z1m2N7TV4L2MQk3Ys7E4stXsIm8YisbCI2RoeFeUDWBazAE6HhdjpdK2H1CjRNJZUeUm5ZuTxuIcGd3JsTzocV3uUWHpKzkBsa/coyE033CPcB6krtfa2zGloeZA0zb17ySsPGjcKIck1jLJeCiEfD2iF+UJ7XtxR3/EPH/DtODxaApjCxHAVxcjtSjVt2S+f1YnfAB8Q9YcjKeJ7v1JlooznFTLH2PpeoPfW2zAA32HG155pR9kYY+9WCOt/bm3aiu7bcIwBz+/4kyvT2pj+kyoKn/w9Ztfe+/+oirEhS+N2dWqDIQBw9IfcpjssKP0OGyryKJiwCSo6Xkul109pWc7RPMGTVCK/vJ7DVG71n7a1i3+LPMRLChqnci/4WeKEYshP/hTV16zJywSn7+XN3o+MLZ0xSCKRjEg+dzjp+SRR5Z0MFTgQw4bG5Pij9ebq1R4eMibasbxKkabBgkgDzu5kKVukMRtHG2GBgeyI+Z1qB5prPKaYV+J1lUfrg2BqJ0YFzZuDgAHPclD3rAY1zwPY1BfGi0HIrdpIHeT28vhpvXzhad0czzsx8q+u7hXnpC15DCFuiVpjdNCPN43/VCQCh+Frw8PaTPvay+2ahi7DJfoyLLObFzIGBWJjZxZOLkIYJ/5gLb0oQ+hRII965lT+KFl7JHnVkyWT+eaPl8kTVluIJiy7fcTrrhWrNz1jbNeT/yjaJMRj1HaY1R0IkypKbwLLF1J79jPA8QMkGCUJ682AEhKPQFBLq5Zqq9fSA+CtWEfCubp6WD54ylLz7NrRtiO6AADNADINg9RnsrLHgMDIyxuLb/1Y1Uc/XfVStJ9RANoAoA0ixQTgYLjYDkeKIVEEwwEK5CiqWBpSCmgFRZjs2PfP9jGIyigpxX3vc9U/rrGbiVkA5KWVpUDJ5xeUbnzw27Vx//9Zdqm9ujor7wwYHrSSd5nfqvb0mITW1fSD/BzJXvJMnY/D9Gcyz03GD+25Z+PTnTjBf5X0+Gt5po/6m2clQgD2FC/KGD2p987yRCk7aqCg8sPQsn1HvDbxCXdJjPw0mBGpkd2N0SmMYUUkSH68XM+ir6UN7WsbPWl79o1h/cL+c/1DHp+dXyxyvp2owGuz/z+y7i5GzjS7D/vpqu5qTrNIzlTPR3NWy52VyJVNWtJy5WCVxJPEnsDRwgLGRmDlYnwRBzE2yIVzsbnJnXNvX8QBAhgJIgeIjUBzEWwiYbWC14a1CuKxLY8sidy1dsar7tXMcIbDan4Um+xqdrf/v1P9jhcw0Q/fr+fjPOec/znn+XjfkkSPdIgukLn6Ukt7bcbFBjaJbkgVo9QeFt0yRscY5tnj3y3f0rAHwJ6KaWXyNc85IOfTANAHOis2ShuTPL8QvdfGO8GHo37Oo3uzGAD5ze2I6n5x/XGZDBXSA7znQI0X5nPot6PJzZkt0GgaUmhgpHCNgXF06154KiIafSemffnCG1V2woXhDWiKwdKN47JEAsA+y7mJLz8TRVkSmvXLK4SGGckz3/xisSysJasm6RAGYjRj4IgQVhUROk4AysmPMZWmOlwOpQubJs7lxF+8zfxH4/rmR9PqdfvMFQifPFqEs3vx3r3JaCPRizFeQMY6fi3jZLPlPnj6es53Rs8KI4XJnlOuz+iIEWJQWOh7EUYLm3EzOy+9kvVhvHJP3wEFcHcTWt/PBKh3fxHEiFFEhuBRbkTwpR8MqWc83lG0lKcFeGmIHkQFZGDsbVL1zMu319aW6wC+zKg/jqEAbBEZz26JzbUoIpNvwKG/PZ5+kmFceNLDFJGLPpBlyKMkhWdkiS4Ga5EHQOwcsACbAUsffni/Mk9Tdetu1ffvneXTL3n0Wbl57gO8lK6Wewe5xyA4Vz8+ZKjWfAZ+Q7hLv1DLS/9+mWGfR1GnAY+hmX7czNAMAJa1lmHbaTEKjNzNeMFCG91JE4Xn2vxhLv5F1Tt/cK7ozd8+zORyDAAHIjr4lcNLPVcgmnhUo9YL43B808ZudOoHx5OiW/R4sXW9eihgmBudbwfBCbQcMmQiz/APrcozLKGg/+iZPfzAywnphwfLR2sl8tUGI+TeLH3m5b8+eVCMgP7RWfXq883w4c3RJ+VtRdvfvSTW+jHohugOTSZio6Pqm6ZOdUt3Ttd7KDwCOh61zC5TaE8pieScgjACGdOXz0e7lu84kpRcj8/XYvxCsXaHEYwQG8AlzLObyzjc5AcLrM0hXNEhZQCZsJthUbCKNcfASjMFSAT7OAR9lBSvUxGsMR7a1Yl5DM+766/V4vzPVQtmtFWYfTPKYVx8oU4S/oyLRcZE7x781Y175eg5JjFALPRuDAF6fHxyPs3yDrAwiEC6Ea9JWYXwvqVPmYH7MLT5cz7KCdDkUBfyH/rTp45m9Ek5igNwjnjpfJh7ESJvpJwyngOKtqNcPTkH8L4eNI92E7aZc3WgSV5lkr9/P08Zz9BtHEuWIhpKLJ/hhufO02Sv8jgONOM/cAO2PqVv60k/elglfRQgz5PKc3nRrex+KgFC/OHx5cmtksdR3/DUubbRt/lqLeNlbx1PMjwb9bgVIK9H4X0rYBJDeWO8TBj8tHeKAoVQmIEwjCzDK/wmA/QwBB+mAbSEhr2DjQJ86Zvzab1zN9Hp080yET3PZBl9VOcATiH9hQAHYBgNKwu3z/1siXR7YhAvz2WwDhPjdHo9K0bO0x9l6RqdBuyPYsxCSflhkUHPlgdrFbUMdtZLvtbBtdMCVrSIKOzRYQzo7EqfD+uK15P3Mxxn8IGc/AP0YvjvZljnnCMwj5TJ/OFDOOi5FzrmcW4impGNAzyhZTuzlj1+OD6ojgRaIXOuQzo5TgejVD35wZsIMzSkV0k6ADyAC+SA+Rvx0rdOJgWoGhyeYwCmzMP0zTrrcGZDWd6B+R0FECTlo3ghpe6mIQrlPMbgvQcbsWSbPbxQv01Dhh69y4snjfJPw1DKgT7RB2MxjVAnz+LGQj8LKoSyJEaZtN/PQxdmobk9JL7oM8BEwKEk4XT+P0xCU0BRW+HRRlJu9R+6KfwACkf3pCfpALDiszmYGNLmuy8FeS6vZ9pVmeOTNDRP54XUPKyjpJ70Rbae19mMUhrCoZNXCB/aKJIj4DvK7H7X+171sEl77uvHdgb9V2LsLGW6JxkCpHu+ZHbZee7Nn1QxAoUPZDXOzZAI6M/cC8k1JP0CUPM7jnQK8LWLlsMP+92N1BCvu1Fk8dX1p2WirQ1fDMAsYa7w92aMAlCQq/wT/+EZekN2MQboOZ8HrtOd6XMrJ7C4E2GF/XVmoLw3ARRk/ahGNT3TGXqDhtRQdFWk8H8eXSwrDW/XF+udyY3qYTQnGcPVvA9e5nWuJ62n0bNro2UPxYY6HPfiYAaDwCnIN40lYHz0SxmGp0QU8eR+yNNknufTB/+4+gdp7gboJuWBXKKX4V9HAqJBRuGxqPT3M8/ze+VDPXglwZ76Rj7KsfP4n1axIgRAkSiEI+UJw4sCJZys/XBMmCv0dG1Z0Jg1RNr+y3rpHK8PjBJLfufBelWU1bfNTbLMMsaRT6cZi52E5DfjpYU6xj1vbjyu1zeflPXr2fmghyAplURppMivXEfBdEZ9hOd8Hgvn2GFlFEv9vL/25EEXi98zu4Y9yTON9hpj6QMPwyhSPAnjOoTGYIw27saTk2j5ZlqWBnpGQQfv/knuh13F80ihs5K94oUKGCgeMKgj7TetQEkGnvNcnqea8rNdgK8Oz5QdkjbC2zbgZAZQUcAGO9kZMtz5+9VKoW7PJG22EY97jIL1EjDjJo86hLeiBBO75jr0D/3SQFdoe5zz99L+e+njXJ8HugAv8lnfSKbkKbRHlLmqCosKzzaDSuDXHppEL+EHXbJJidd7ff1J8V410IrGKLlfVwJO+jOp0/71HgrthzIq1daX0tIXkiyfZe6uYhQ8owNSneRZ6AtOq0LLZHxa9MZkoSHpPB5SvYsYAzojcQaW8Tw3bn97OS0/8WVCscgufREJc6T0j8FQzzz6qC7ORaRyL3XvZmihzlDRf861dS950cfT08fayHAWHtNv18b5HaEtw+jwoVeCgJ2sG5OJCK28PHw/zil5DBU5BoYgOjs7uFV0G84MjUe95poQobfNJkMreoTQjWgA4z+OFfnhXtUfVVXG4fWvo3VCT+UQQvHibQdg68yFWNDkrnqa/weliQII/Vk/TDGm4pExSudYdRNWr2ecbtIDEAHw9YtPavpqJJa5yvpyVX0xiQcxJxFhay93itVchfJpyA1gjGJNElYD9iSKsqi1wuhbmdk1J/FOzcqXVL0yTJkUG5JZVCGnSZ6KABpkeMKytiEMH/RtnBIbSQ+SPgnTc7uc45XjkPKoApRyfJS87jMWo/guPCTotVQ0RD2eL4MebQAX46FOKUOgIo+IpWXi/JOEhMI+IGasHvx29b77u5mfIEcAq/wzvNMW/jhq2zLAypZeAAAQAElEQVTdQQjTz2RpxfOcYgtzfbEIXYs8TH/HMQiGAccRy9OwWxTQ8wGZEHyIphgFEUByl/clnqUbDTqGwLkH9EzUI1q59AtV2tJ/uhRFnfJ0d86+Ss1IUWROKWUXQS2Q0SeA3I1HdX1tfFQ+ktJfSwroK/pRYW+yF89HV0wmV+hvQ0SHUt/yaPXZLZEq3bgTgN4+WUWWyl0dLWs7jmsnUSo9oivT6Pii1joCbSMQXZseR8Dh/zSeXxRsf4KJ5b3Up4z8d/bXa/54XAvzW2m7InIHRkXUDA+uO+GH6CLHrpsc8cGEc9ppw+2HaXaD0Q8iP3qxSMmQUfeiiKJMuA5POy9nHb763BnHhg3VYT/lWH8+JfNnf7rwWCEzwUBMcAglWIoYA1MUZhkPQmkeZzIqR0zyefHro8Pi0f22YAGrFGUhpN0wQ5h+63hSmJQWC8MuREN462kYi+mzMNz472qWMd7cWNRbFx/WGy8c1Oyl45runJS6tfF6vMQq/0kRkDAJw00iEbj+TSOQWdLOWZ3yuEYPYTNE6BIdOBIWS14Aj+HHUBhK08eyng1wmWUuwPw098PrAlgJV3k5/FLM9aPkkQ//8NN995R7mMkjlhoPKfhR8gZUg2KU8lL4V8qoh5Adfzxpmyc4eL+q6cyMP8uf6mojSODVhamjEMfragv4uXH1Uhrn7inDUDhXlhFIsZJC2/pa1cXNLIhcrJo9V8UA/DDtGwoM8wLC/4fpp2d3c/xE33Ms/ddHewxinMty89CGoZA29WP+m9Xf5zOu3T9b+aD0yQOovLVxuYll8iazaXToWvSFHhVwo1dKfxbLUS0eh5F4p320hOZynv4v/zjOIUuJ7y02GtRem2ZgJnVadOXqeFnqnUY/efJro2V5Rsd8gAVNvsLklXf00ElHqw3mpzzvaDhtFblpGy/CTzxRjz48qtGqnWUsPaAH/CF/JVP6yLjjkZuPQvyAx4i9GF86dZCHQxK5063BeNBl2M5x1LPmlMJSoK2mQg4eCaONRSmxENx2Vgx1jqFngO4xK4BQuFiXndFxCS+sQ9tqCqBCeS8wYLQZz/mTcQviTgxByOw/zFIWA+YJkZoZp2v9jCG4EWYLoYBdaGgf/F+ZxCAkWmAgtgE7gr85PizvKxASIM8TUhm/TwN+IaN2pD6PYDXQ5xGqNkUHtxMdKNvLZUBixpy3CsPKkfAwN/IpFndgOsZT8sPUikd4ZotwsFe8JwBHXqWsPABHeD/MzR+ksO2zIoIUr3jZiq62EbiQyvCdopDHkAZ5uPZM/coy3gROLsvUPUkGYCZ09ymCvkReZY0eHWm+KCba1KGfjAe5qgcgA/hCR9JsWvVyyPr8xapZ+ra5XsUoPNQv5ZMOQ5Po4JPHVZLn3R99kw+96BBFOmoz5drwapNhRIPQloHUhwzZFpPPFdD/racv1Lfm5+s7h1txJJMO4Y2rydEQwvbnNlj4r82wonm/m0YY70wBNRDJc5AheeaaniZX0Rv6Z8co0NPDG9ExqecfkomO3T6ZlIluYEebSW3OxTOJo5s/DBGMDx6jBQ/CS7rx+vRJvTV5VDDD2fWch0hT/5+G4JMUIi/DTzLEL4kBwceIuEJ3qd+9ZO8IzFFbZE7++MqAHGTOZ7wVFWN9BwtD2RPG9Ec+WGSK49POlv4YiM9Hm386FOfQ1vV8zlkiCudFjiiLNVAg/NrobjECAAu4GNfCRyCFC1GYCoyYPCm/1jvuMdVuwjmhkF18GMsKs4ryEYY63wr41W+o4BXL6+NlqUtilORjFCKf8CSam75txwiw2qt6TupGC3JZZmvto2Z85FdHn4+i4W0Qc2xmRxB4lctwLmOs5MZ0SsOaR+HjgKoIIE1W5uHqZ5IHv4Y19LCs+ZDbXYcjIyCS+EEuhrrCnyJY8uB9X8r4hyIHbBXwVSa0yvhWGwyNZ+hCH+NNLoepTz2+W/jDhIh+nERIbZhAIeRFpzzySgcp45eKPk30QAGH8SXFQY82GP/0w0TguQBfBMAIpGS/Fu2+6MDxbsAvqGAgZoPBQr+kAFofvlMrT5+hijYpOiX1XMKDeP06H2ZmToLnN4u/fD8OApDDezvsduNQyE1SjJyb16Oqie/ju3m3qvAaz388kePdZCC75K/w2XDCkNQwFCj/+839/kUshkAkqZ1ZHI9VL0bH8jHwiwYa8HE+nMvO6NlKJ/D3rO6mKzK09/9vPne3vpG6/8a5e2XH5lefRQnw4SAy82m16G4PzekguZHtKIgfRxiRQ5F96K1cdnKOv8lS+qNd0RZDypgor2yi/lGpVGWUHaNt67XGv57hgGMsboePnk8yIWFi6PIvVfmCrSUlZQgxlQGe8bKJhp60ibXirTEQqIzDwuJqxQ+x2wEk47Baxz2sabyw5/YEECZrbphg+657rOo0Zd6KpXy97tSV/V+r15/9qzKZsZOx2V4MR0cVaEpF07P6phUOpJ+zCEvev7LxsAhmGqMzq6flOwGEdDl1TIM6dV0bBRWs7rO4CcqPR2f1NsN/HHgmJdOfwnhMdw2cDOYXgv7obUXYZUwqKWtiyj15lQE8HphxdCQ44BR9kAH+y0vgyjkyKuqhAECJhhjhDv8X0eh0oXLoBCjfTyMfJk6kXCZyw5NWRPVQGADVB+0DyV7yq0ed4WehSfI8tL10vnoYcGmzCsDNCwD+5dDJN6ibcWAkGINKvk7o1Gd1LYPegR4bmyi9iEB7eE4HGUDvebz4S/Wt01fL5JvfQygA5rmDk8pxcW9Uxs/3EkHyujxwRfT6v5yvVQVXpV+itEUaSBnPOqnLXAFeRnY2jdlmax5qJ3rDQXBuZuNvZsKavnBa2gF+547yMgzaPqwMKUKL+1GrKvx9Je1G/rMvHNebW4t2kt9Y/6DeXP7zuvLouzW5/1s9Y1/BTu/KJaMUaZwCvyFB62X45v4kjGRU1E0vBlmO81DCa3pwmGu8hlXgZ/xzHDVoWQVWxiSM/QB+X86PRmA8ISBGwdRRQGAjzPafT4f+bPXrj5cygeO+NI5WqM/Ew+GHBXRDMtNqGNBCCdFfDiN5cOu7JtiAkqGYrXE1VXeO1stw4db9SZmwI1zhfs8K80yPf78qyuPrxASxFw/wrWdb5fVMpE7qtNTZgEjYNH38L2vn4N26fvBP6ubB/9+75UqYeRANCnOvn94tQxYRxoy2M2pdUbRiHMThRzxQzV6vupI+/4ncN9sMPJFDbSWzdMkxUrZ3YOtq9dKQfLlVErASlkRgrtWhnJRqi6KcSz2AH0HVKNpJkNoh2CG/9gI4YKvw1HxHCfuD3b5Wh3P6AgDpat3+qMoegvS5sBo6Y6dKPWmy5AcSAHVuT4K2Jc/VGZrPh8arUbyrOXe8luMX4zc21RMQVfpyOcmzz+tn8rfxRLN6tK0NykjR9RPPRZN0Cb9f+HNVli1dRxenawql8HESehwlRil9XD5Yq739jbr1OEOCx2EUYEvvJ3+6XfqV09ZDVSmnPHoZ0xwb9PHa2wH+pE6r9TdD2x6ahL5JypuvMo+0k3w7efbljiY5sZPOzwhwRndO16snHdOGnYAcnmjir2/eb6//l0/+MBMo3/63oGdseWjhupS2Wn85odN0eD0MhlNOAd/c0w8JX8PvihzK0fsmOznRL/rimw6G+6J7/EzZUeW/NgIapmwqF+5jvkzuy+OoQRNJPL+PH7zyy1UvJ23/her3AEQHymtEmQh0BcyNclza9JA+VJhRkc20Tgvg56NoTNqSpwGbTmNgGwqW+iDG4GA947yNzt9vMDJKaFrGxYVhhJRitXsWBahrHuu7Yl5Cd2HvfmbJhcB+u8+LMB/9H1X3fr2KMREeeS5Mdq3+QQCYzhMxfHYDet9Bn/XXx0KBOnwugJY2QwmFDl1tMPFylhD+ajIBAoBPkxGvdoK83P6s7LWU/WIq3Mnz55LwEVCN2YBFShb8qyh8EbzrAfzOvYw0i6WgENpLdaUNvFdmP5mAgTckiwCrDYc6XPMW4Xlyrf7cT3UF+OpUH6XKcfb5qqsh8+cCnK/k3uWc/1sFTPHcu5iu1/WcOw7P7Sx9KUTZXEavIv/2cnhGpvhHyfGo56bCtNyzbN0R4AtPqrIEX7Gv9WrqDi6aPoDWR/TrC3rR7b5ENsCADrxxZJjSF3XdeH5Z10eHxdFYsqZPwnkz9Hi0jINbpjmg5zD8gK5vanAc9tQwCnnck4i3jydlaFJoCQ02ADEU8npv4/WjP6jezQncjB5ZOz6OY+OYOFG6aIgkD96caD0tbKbTwVeRVS5r6FegVPr3UvQKNn/iv636/H9X/XETjnqIKOl06hs10zFf4uXD/L2AqBU31q6tHsXhVTRIIKnEbLl0e+NqLS7+BzWf/ntlF54ltZKH0mf8LPw5rLXV5g4CoUxbVQC7zH1jfeOmt09/okygWFfVn0nFOPiYhY5RvtAgv2clBEJrOlDGSIk4hOzKCOO1afjQef3HUMgP5ANTnRvnMgbWyjFZCLqf2Wbgl69Blzjx2f0qxnHyUhWP7ohf5k/wJP2p8LviDcvmma0oKx54ppxzRlEZ9EgmWNGkL94roIgpVuFtydfKn4XsKFxv0PHrwRT7zCC2Uh2mIsrlPkOgnPIiD0ac57yUSOW1jEEC0JLQmGIVfhZjorzx4XFO1KFOctInyuRoHkgZspjlRB1oNffwxVwzWgO4g+migLld8gCW5yGhXsuNn8iNaY4DrXizFRRHV3o1wP0hqYNxaDmHPvxK4kVtkX1950lNvnRaFSPTCQ+1T8c2UngryT0Av7A6r4iwwtYKGSUq+1O5H0Ny5aeOOiT/xfXHdTPe/EIiDfNPDf7jczWc8+qTFDEcKDriHY0zpwHYJsCVNX8FH4XPcXY+/iHaFV2awJ49/P+q92YANuDTk/StTPqp93FClg9ipT1PJP3ZHADgwmV0vg6im4waeelvjEzrIKMKfwzn5f+yihFw5MAufrXo8JKORMdGRVFMsBBCOgZc1ge7QZ5B2orAeCzPKUoABXA6elirdVBjdZ1mPHx9p8Newk0ZoGzwIjBVUQyhnMk9TPo7h5fqV5YXiyGYx2ubHCQEcwdXLx3VjZeW5choEEBhQurtz5FhRhjYkcTpuLeOqgMdJg5l69l8zBVGA5xk+YQHlIyLGYEP/++EY4kSRAu8LqOwH4PAMCiv7yochEU4FPQLG1UvpmMmSykvEAKu/uPvRp5JnlGIeSpJ4FKfRqmHOhmL3G6DTOGda0cZeRa5oQywqyNNNtAc86gVTV67/8zjiNIM5ygBI/DTCaW/nMxR9gIYIFEuylm5/Zmhdw5EIbnMX+yknLr0hQ68EIPyQtAscpFHXY4Mg+OWSpPU7x6jI71wuQp9PJejPiVbt+uaMbUfQDsDzyLXjk7xuVMiudyjH/SHl6YjZtBvTg5L9Di5EIOQ9mYXj3szWW8oeyEMY6j064ymyZ88rdnPHdeNLy3rzVcW9V9lUrmN9yBxDAAAEABJREFUyvqT1POs1G88v5MQvyPVOq17rV/G9WurvpBxsGD42inghYtJ8tJVdTRvN6vcu5khLwPQP6RDvzga/cIHidxNgPpiElkf5iZ5uy8Z/y+z7E5/lRvlOUzh+XCkjwMPM3yCq7ePLlS/w8AoBPheGYZXOB199/hizTfDHaE94VA6naLwwLX1J0N9JOs+oSE8obHdWhh0OeMkYyVedy9j8HkAbLzugwjLMAgThjSbHBcBeSHiQibogNkEn7KTMG0InxwxSrhkqe+tjYe9X5+FvRnr3B6R0vAamBG61BF29BBA2HbnZFzqb6+yEfrlt+aMkQcHVZjHcmIwQFrXj0Gt96Isf/zd6k+kiRKEYPZb78cQZL6hDSPrG0VcKXQUm8JiOuar39H1JM+0TbkBHE/HoTLN136O2vXCjz7ksk7yX/rSBks9DIny2sqj/kM3D0uZeTXnQOsI/Jdi4dHjKAJg8c2eu+dtxs8FwCGrKAyjku52u9pQt0Z4zNeSyRBnO3M9L2aIdzme5JW3ErrlOorV744wBJ8PIbwpQ8DTiwqADE34i65zudAv/eTNtMGoDI4Hr4Afn6KgPensHB+ja80PRzxJPfRMAk5htwT822snxTjMopP0hP5IlgQrZBbvn+hl9nyMQ4DuxzK+PrlfX588KD+acW287JUh6/2MS68SjZZFF13Tc6SbjOa4em4CbsYQmCcB7zQxuUlt9JhL8Ervm+cW9Tcyw2/V6srjd1bjfU5GfyQ4w3+yHqUu+kE3GAH6aRcoRwyXkjKMgxTjUilStm5vRRBt9H+26OZiNI3hqY6+Gx/hJ/CjnbOG01HI7lcf90Yv1mL6p6vf8BPyAjqBISzDgpWF+1717L7Q2DOFz9IykQDGA7L00aklvY3+7Nc857Lx0tfGR2VGFYMI0FHCZMK6Pl6WzT/qsoJgJtaYz1dv3tp4VD6FVWjCrEG5Y7i0qSwFQEu3V/EG6fRnRqANRjQeU3l+jBZCDcdFSkl/nKP1cbvjDH0ICOgBGPMNAYAbwChx2i/RBSGha3y+2rMBsGeVf+qQnuac4ExMoYOQheDW/0NaT+CpgyApl3YYr42Uk4AL8AeaHQHNM0Di/Vl6xkBCC1mpA8jkUf+gOOhRh34zQJQJaAE0s+6LF//zuj37L6p/k9GcT+71SzB471z6XKKEV6J8vnD0pVTACMTmtmLqq2iLobuTkNautfvvV8sQLeg1wYp3lP9ZhlsBeXt+oHeerrdRwI/w1NjcLYC8EYfgHQ4A5WjoFl26Hj1yvJyVHTPyhT8hzXZgxsELYG/F6zMC7VhOPykfVuHUeHE6abnv6vio6K3NbZM06jyHdi6t13RBP8apXApW6K6y6jDhx8AA//T+P6gytk+k0EYtBqOdGXmQs/IqJw/6ySFxTJaH736/euMdfcYn/SF3+Z27J9Kjk3iaISccoEWSrULnPI4RPyawkZsjVurGaJnTTLQBqgYADOMlin8QLf0w2rnIkQUHhHR0YIajRjCPIJyzOLdONnvs5N0AzBJK7UQgQArk8gI9gWDYtdCBFs93YsUxkPW+cvJp+VS4Wfze+wyElCEd6jFzjsrcTIjFaBgjqlt42Io0inAAQKJo6Uph8km67UhJ3WMOMRPA+jzlhL2TaPN6Zpm0C8Qp1n/Oo5Adti/vVh/xz8NuK+UJdyiLr9qRtBk8VFjatKDjaQo6aoelB4DcKoYLPc4dCV7az40BuPpCLgyRtrUF+OSnvoEuNOtPumQoViISRhBNkvbDz8LfRA122nn55X98ul3maXqOx7MoGIUqy3OihOezMuILRwzCazEIIgjGSp8kBm/ob8guyk4ujuZxhv46ohed+iEvmaEpRumd0U/0S0J0jo7sjI4LMK+Nl/15NIAzwfZX49Wvjpa1jGOS6KSv7LyxcVAAb32fgfCzYT3u5vASVqtXk/QXSKzxTyuRRaIL+qhN5aWeB5B5FDmj1XG81RPeDA9dNCfQegj0+qYvypjMI5NxnAVZueco4Vdk8owByCJBcUgMAlml/ubdOIp6kkLu0UEJDWRDvs7zWN9hz3Zknt9R33ZGzwoPRr40A1jG/SyrSY9WOBUghlJpaFAOSuVZOjJJSK0i4AVUIMRA544rBo7aCPiI4SLC0Djwe86CX8DcCHEnhuEwz+cZQgjdEe6YPtSqw2dM5tWAimcVLkYp+uvCKceCY3qnCNqHD9vTsNIYI/GOCQNrmpoHLxheFtB36Jv7l5PsvmNJtaVNDCbgPOpVCApjttYxfHC76QR2ggVeyfOD96qHDsu4/PzVXnIL8RY5AoZ7gI3PEm8JuLb04j+ho1FKkUSZ1ck5ZWEMojDFOBu2mETiSbvdNAZQ8kZm/SMn+sNTvBArgA+ekS+aGAA/ASZETfvX42HJzDZW48m9TBCLFgtfDA/xUwL87QwVJEMG9zZTPwXVT/3Cb/0UrhqWADXapEHX9Bc9rjkgz7QVgzMfXeivP9FRugXUQCmROeD/D+fm5fXZm0c/6Mk8z+io6IBzoXucjgihgZ/l4Z7Mc0yb6jU+1k+6KNzfy1Leboa3dFI99L4j4RiMwmd8JXfGN7JH19XRUa8k0HF1mltrnumL/skLR+euVN8n45StvpcMkfV6Us6qyIaOkA3+yGtV6vlLVVaKRKGwMNTdhTKKDSbQrB/6I+zHO/fwYufJH9SohCRH8V5h9Has3CypiaDwiCPI5zPFHVlWMFiUR2MDGGLVfIlGaP7V049LCHZPw6drZZKPUaFAl9eOg7nVREoTkecAj9Zprd7EQthwzzlmq2tuwIoxOojZwI9ZFCQMkW+W+gvgMmbfefTbNTFeT58KnfoRBepoQej6arxV+F7hXwG9vlkS8kHPlzPBZaLr4i9Uf/loKCdEY0AYQO2k3fb4PBUrjia8wjc0JkKqT7PEaJVhP/MHD/5FFW8vAS1QABxgYIKZW4ZplIujJDO8w4SPUFE+yTNASpZSj7G8c/VRyIOEisBrggmdUeo2ggO98kr6gT/jXEhtQHJOyUQWFDvttjGvlXxEcjZkLZOth1VkIuHNMNnY/MoSlXsUlXGiN/rGyIoKGFZeCs/IFF8lRskR/9CNZnWQde6b19mJnMl6mjmkaXSVXvGw3pKbHf6w+otJjCADGh68kbE+TyfUF/KLAK4FnBW97UlkPLL0hhcx5IDiTVHfGlytSm0U42cizQ6/uShZXnpF1mTeEVo6qS+h2ZeMRSSc3M4IA8Kw0N9GIM/7KO9WVj/oJh4mSxsCPMGrTGSWORW6ST7k8nEymb+i92hQDvjx3vAuj8t9fQt9cOUW/N06mSQyoVzuVOEdpzRqsKtQgTB0RqswnCBN9rz0F5M7kwqXA4hXAhxLCRHu3saVMsnQyqVRDE/DKtYgRhlrOHdvGe9uHXQ7AnSNOZ7bPrms6pcfPMtpn98YHfYrntuhSR39th6gYaSOn4QjUgp4a6/BiI4IvST0uM7zAlIMxyxH/VMHA8DbW8t/OSeDMD2joI5S+tshsXE5nlBUgkNLwuSeDMIX9+VXv/Yl3jhGqQBMCtntvckCIEyeWUVQrzH2q1lPuxzrtBGFYkSUJx/9kHgFCe2MF/1iGDw7iHWh/J9kNcMKhuhD3z0DKAZCAm5He3QpFboomXoH46IP4R9ZkcvV0bJMzi4jR0Zdla1saFS3dtTpXP2Ai251UuKXcuKIbkpODnho6MAgOB+lz57ht3pcy5cobxnZcw7o4b3pDh3i4TkgO1A7BcQ9/wJoObdJzNeQgf+tyaPy3QfRboMwdXY/9FWKPgn5vRh2O8NXL/DQY/onydtHwJcG+ugAj6zPXc9RMVRtaFIIzxonOW89xSv5JPf01VF5fDC5eiP8ytx8MZg59bgYZvLSN3qGN474zJAZZkRm7ehyv9tNweEoohbRTOq0uh9pb1S8eRR/Gca7eef0ubqz8fle1987nxllivliQjuGwHpilBT4hUnGFD7+2WPBlDeBiGHSXkImjWnctUnB0FKEhgAC9Mw97bLkV2OZbybkFEWwnLOAn8DvJaIgFN7H5orFetw1JTkTwKI2V5NKohng389SHmacRTYdmmsoTGmDB9zpc2H0dsarwtfZf1ZFkJ4NdYdBnZ9QMr69s/nT/b3D+aX/JLPhyQ/wrC9DoG70ECoBEary2uXRHKXoeF3KCeHaHGNZLjwtycaNV/9a+ahqRembbsJVH8/PMwARpVCHus6lLn+eB//l7U2Tl4Ph0DaaKMbB91Yz0HhECQ8VTFLHRo5hYzEEjgGDiGoSMAMcL/vG+kGZlG3FVh8DhzZtffKriXB+rcqauI9UWB/3jHFCG37YicawKZvm+g+P6A4wUmK0youXaMfb8J/y0he6Qgfol3t0q+tRp3KSckM9MYI3l7fr5skHNXv8u+UDq8Ugoz19a69LhgAdB2Hp+EL0bhZH5Uj/9F/fb4yX7Zz2TsIs7eifFCPoe5T9SvA4QgnvlKPnaFNXv4qL5/ooD32R3GM4Q2fn4cnp48t/qepahB1f0PqSJovTcAR8DpoOq2Pou8bSdhvA8GCZazQcxmjvBY/ewMU7s/8iAjo22tv6Sr27ca13LgGpb5PJaE3ep5bfXXu5f+hgb/uX67vP/YclFPJxRZX4+s7bR9MyMfPd9Z+u7xxfKmVt7gF+jRoGHCbcF45MjffDWEJz33MCXYZAkxN9P4Qucj0P6IV8joMgdCR9SigTLQVUirF2MZNC66t5gnTa87a2GOHCvQiLB1mB+QvVL5UQOMUDYuCT7PIzRKB0ymE0YxBm+0Aog7cb4e+GRkbyzoU/U8WDMaLq0iZhUF73gJiQDCdEGLMQBPgZZVQWXOrnN6o+90upI/WgI/3pT5s7Z4yikIWGFKtk7QT45/PfcE0pDAUk+QDOUV1dR4ZvlISiMSaPDqr8yIePjAC6eqKzbGidS0H15fCZd7/37fLtOSH0N87t1+unPypzRgX0+gtIDIqhzr/+n6r+8H9ZGQFKDfjTVCZKSbNlDgQdAOC5Otpo/16V43DPEMZQJhFle8zwlG4Oyvt21rVX+rlV9KbfaCWvNNXK76ivR5+uDB7Ai4oYKa8Yo/cgKxHykdu56MSlXyjOzJyUDTtvZYXg65v3y0Th5cxPiTSAeqWvCiaZc0FzeMBQMkj9JSryj87NT8crT5vzYmzSj5Ra/eEdGg0/PJfISRIR0UU6yQiIEskpYq/YhKJb8tBhuirRE3zV9nomrGMAJ2lpUqe9DIgWuxkNZ3yazwd136lZjeyd34tSy7gdcK46uNaFnP/G0fn6O8tLZQLo7y0vlrERIOwFBIMQ3l5eyP1pORo3eU5Y6mT9jIfUjYGhqaMAR5OHjtpBIGEqa6wp3QsDpWUMiLHo5dA3W1tpuHkBQxAGqw1DOtxhOsNAqBhJgQgoR234PkB71YFRGIeJAcviXAZcQnygw2ACUKe8SfqCVnQSNEP3zWfn6+1ns9qbBGTyEiilU1ydhnoAABAASURBVKe6CQkIU39RMltfeXFDDqH+pQyr5CU0ZdNOGylGw5q7H6iUhxEC0gsoSJIXqHLaE0SUA1scN3OzPe1L1fMf6KJ4QwJy9SjvnFFSLsXKUABoF7nYz5S9eRRDiXh1vxs5+ehXqgAdoIBIlOVon8RuAJW/CuZKee3aGPVSho1+OwH9jAu5HGRSFBB9qejjv5/Zqt+s/iCNfpEXHjIIQMMz5howbx1vrnTs6fn6zsOt4oAoc8vVhCTZUX4JL4f6bOT66O+uaDdEMuGnXwyN1Rs0JXFK07XT8ibr14/eqa+ffr9f1uH9w5EGM12cBlTtrdHKiOGtDEnzLLPRMRGB4URulfNCEyMVXewJRIbQNeCik4zJPQ7lThxLf3NQVOrdE6AHfkO+i9E1efUPjzXgXD0iGfqGb6GNzi5q1HTvBeOySndO18vQ2wrPyMSGSTmKLcx2lAlwd0a0pMp94JzHK88DSkwCAg24vn0yKV7f55IYCOBwXz5jIUxbxqsDoTLuAfI0YL6ZpTuzso4Arm1EW1HwfDugZyj85JGfirJss5MlDPXYdCEcVU57bf0jyAI4DGFdCTsMFk3cC/09PgJGwNPYGROnxxlgEYqxnLKEirEpW0loQdNOvMHQF0aKVb11HFsL8Kz4cVydI1Brn8AjjOIt3EefNtCgHTScpEyUHP0+KGFL9XfHP1nL5/+jKkbEZNH5CH4aTZhsKLFKKZagKuDJpdsSQzDQINwEUHUnC8Usm0UuZJ4BODdTnzKeOTIICa6K2MOO8pNfiQBKOA+szoFdGsAPAL5c/FEqOUxSD7BTxEsxcJYJM3zqvQPkov/4oNydDNUAHW/wCM8dgZIhJxsgSf6d6OKNDA85k+5zjAkdJRep1EumymTsH0qK3Hr/yn7a+aNYpiyI9PcPtEEvtM0IOI+cDEGvHGYSVaTgNy4//nv9iXV7/jcDeoAWOotGVnMI6SidOaPRc7pRode81Cz6vWxC8p/+6L8Ik26QeW53hGfTVobadut95/TF4pTpVW/XFQ2+GD56j8Q284s/X63DyqYdh65D3QwD2ZN3jotgzrDZURS+zHXnz3++XSCNbmeyQ1jAe7MIPPdevDujoEMNvjB/J0AkBGAlCLudMMx9AN+NhdlNufnjcb/F10JJQ9spJ+/1CO/qeFnTWNhl7k/DnOHZ1zYe19WjvbLeL+QyawvgQv9Z8nXISel4niQz/FOAzdjLm4F+863XZDHVGAojWiGuFFCZsTa2YyTePUlMSjk9J4hxhBjht6LweKlTfvuluywmH92t6eEflaWTG+NlCQcpX+Ufr3H7ZFLthQhBvZSQECgaRQ/N1UtrQWwEUxvxzinbSuRa/pRDX0xJhjQb5ZwciqEQjfAEhM94KMsQAJskqki3Ghhpop7GjQMRxR5C6fShQ2VGh6eMp1mFkuGRsrPwIacl3MxpDzcWaejj1AUk+vBxVjJ8euoPA5IPAir3GJh58jEahiHjnItAtIG/ZMGIOaaP3WdA1+9k7T/eEV14DcT6zBsyfAyrZ8k4je5M00k7SmfPHRfPTAdbFvjNuwM7mlyfAbMjEjTGBhT+HDhJhZPIAU3kT076iWeMm74xeOYzUqfXgOkQJ5aS1bxUdhxm6U9u0tWdOKfStyQOwz0gvD3KykhA3oaQUbQMSlfpTIaK3xn/VL19NC1RtcnH1qngqYeEJpjxQ8ILaeCn9vUz7a02FyUM05/w0mTtvThsujSP80P7MkbAD6n4CCrHNbI+zwBo2Bd8HRmC3QCal1+kwIUw3U4os8A2WpgIcrQDy730PTxeW732GMvsSyzTtZMiGEwAHDuhbsYIyM+oXI4ndTThN8F8KZ5m+sn/VTsP/1HdrP1q4T7+3aoIoJd39rOc1inK1/d+p/qFipTrX9YBuHS8PV0zKR4u4fyd8Q4SG1SGNN96ljGScTnmEx6hMzAEfxTlAEjPKCIGY2jom97/B8XQMAL6wVi9ufG4ro+W3dduhAJrWz3qpVTLgMjDcf7jCTznObStLTTniGdDYmSmdVqfGSOegCEQFpogYhBeTVSQxYtKNxuwmpEAkfdH98F7ZbmHV0rrqz99Ux9vFOUrBtG9WcJ1S6ReIWUUjpNd+iRHG8GiW/WDnAPTA8c05mMjog5DiYEOW1fbmH6UtuN2yQU/0sceluApPl2KxXGeqgpP0CSMdXTNcEROhliUFZCEryaSRX7Xx8t6ffww4/zfr57Yw2vgF94PssTb6GTPb6DREInRBJpRwKvtk1gF9IkIDDnwDqAkhlNdMS7ba8cFQPOAyj762ogBwTdgTF7flfjxFYlJyu4GxLvBkjkzw+jvnPtq9a7KS/HqiYxMKNtcxdjfyhDHkfN959lzxSl72a5fuWc08ASd+Klf2pXwdZy+uMcoOUrpG9xyppfjxB19Eo2TrohOP0ZA7mu9GhUmuCmj60c1Ks912j3eHhN6nTMz9gTA4kmXwxzv++9sPWtPCfyDB78e4DMCJldEED57ZGnGkozvnlfWm4unIrz9gPxHmUwC6jC9w0/WmHCEdjoWZhdBKUPoykgDYzxP53vPQgSEfv3AXMOTtzOJ9M1RxvwRQMVAdPgILAQvHE15y449pzAwFOPlSbIRRN9FLn5y62trH9b0WVCScl3XoFCEQjgUziu6L36lyljVfQmN+oPutE1hbF7Cq20GNELrJcz0oT0Bry35VoNXks0Wq9MYW/geoaqyjYETdTMyDwJCSoxn+uHcc8ZI3WjiXYDSNa+rPnMF8jEosYtlWAD8i9xkAIKbcr6Ra2NUCQ3uaXMeQy2U1u6z+5mTSHwzSmbAEyEMCS8oN2OEFnRQbLQkP6M4eK+0VHSRgbw6WlYdxCoxNvTAR04CurLLTr8ZWfW+ECvJOImUfNwU+LQ98GfIq3IybJmlANmLTtzPPQaZDnGSDebNr9Ti0n9cJTKTNzIsBpdeqnu01U7HvgJDbeUMlc1zzc9/ufySsAl1E3L0c1lrPV7XV/kMNzjjvXHo1w90qp++RA/LtXZCGxILDfjGiEaGm3XaTvQqrI4OE33HUpMP2UmR30ijw+eSlqlFRIDhCiEEsw9DmHuYzgiYAOEJgX4WRaWww5ZH58DBuz9K2DFPSrXd+I3xsm6MD5OWxYj0W1GZQW2vMIoFo5AReIcyrDihUh4Ka28+4WCECnWe8OOZV0z/XnU5Cj5OXZ7bSBPm7MYKC9VZWIwmREMdHw7p77oPoFL3Wdnup3YoSuooDMfgKOVyfL4FNWEs3Ofp20CFo661nXxtgFrZ4qkjkAbxK3+5ijXn5dxTt3bwgXDTX57kytpBMTSWZ3t5SdvyodEkp+RcGEsJeLl0u1rJz9pTxnCAsOOMy6e+ABNI0g45ljooTEcDMVAUSN3mHLymHBzUWMNJooHgN2dV2hra3Mwd1wyGewxGWFGiA2+2oU80pS0byYT2jDn5oAVQyT3VtBLLL5F3eGmIKZL0mA6u9Gi1zbcjG4DgRBxlssuOEQZI8mRU8MUwBw3yaJ/86Bn9Ml9jS3La6/35ynMOjJH8uYYBeKA7wMxDv300LT8e03QriwbH6Ag9mZ+O+wU1R6+6i7Zvx9N3+TgiE+vfymQyo6CZvUQLzpe11kNBTvgeDNFDOoUmvMKfo09XOq89hooRp8tJe6MXg7nTpJMeKg08K0aajM5kOuK9hxT7XEIrHQV+BCHg8lm43s+MvTF1bSMgWKtphge8ujyzRAEIn4dgQBNFDKCbhxGe265rgqTHSRqgGJIw1Jgo9bZBIHwRAQURQrNcOgxgkk57RpGdUyICdXSNQYxKmKUvu2HsXgyBJoWQQx9vH0/qmydZ6nzBXoe/VD1bG8Xpn1o6iRY3PRu5j3MpnXsUUvkeavRznFs9q7TXyqAvQA7sEUh7CQLUV8KiWK6Bj1Iepy39o5hoT3XqR7vQFy+7bs/0UV55tO8oIXEWEM/+XPVeAspyPjc38/AwaQAmJWVcKX1uFzp+3PsyTMqicSsW4OVkMgOd05rl3LXjq+GL3ZPtVa/Ew+cZ75+u1KOcx+Hk/0zGPa6eT9FPbTEy4WMxDvcSvjPi+uTe0C/t4xVaqmo7ukXP6KAjQ3A599oA5HnLjcFTXrSxvOtutS7RV3zWtnNP5MODD/5JlclINNA3eyXQQUZ4K52VWen2uJe6Adik91706lbm0RwLrdqR0lcYmAcLmjN0MXnonrJ70cU7WTEwuS4Z91vR2M19Xy++dTwpSSRwOwajJ/4YafMB9Epf00YbcAY7feMozEUxSObvtHs52KXvHLrI+82NRV25fFRXXz4qv7kx+tr6QRnLWud1lHFap8o20zH++nhZxrxthcMQP35wu54vSwnzAJt3rbN/wKGTCBdu305H5LEjq8dpwiMTbUAaRbD22rOdsZg2nhQQq4tFJwx5z8W9RNd6k8snwsqku9+uHgb0m3SxhOqj2AFvG5djWpiKciQ4/RCViFQo0CyRS54mnKzy3HJiMzn9K8rDI/Pq6nMPw7UR4+NV6M/CL8rC0HhOAUzuGLsyaNZxO0zPWr/x+6WM+9Qlf+hq4SHCueQZgCctsjDPE1CIRzWqphdI8EeblJwSJy9DUbMA0BZmE00UhRKiZfqzQU+MAA+orVH+M0YXbeCXuih7gz2Rwzi8Rof+AGAUq6YJQYGfEUgzZS/DiznZeat6fKoNZRiZVF+OEpm5xjftOEqMtr4c5aGkzX6eYYJ+GVuH/r3nfqbBBjjJmcjxsMjO0JFOthEW7uPdcFR/ZNTRIJrUi0/Dfc+0Yau1yOjj1MxYiQJEcvQttzoKUE7Ci0QRvLeo9k5AWhkK+doPGbkvEvC9wr0Lr9fi+f+0N4yRHTyIGq6OlnVh7TSYGWdYMKrdGA7NGJvL41yaPztzzYm2ANczxt/7LrV1tTqK5FA+M5BXy14eq0eMCl4xSLDJsNiP0/jLMOCtyaP628/d7bR6GzKaZSb1zY3HHSYY09orfTkzmVJ77BRkRYAHgYPFvQf4YcStk0lpRIM62kTXWmEUQ0JIi1z37C+FM3knAVgUQf6OCFSO2blXdzOu+3Sv+ocNfAmHILeSYZEklM2jcvR9fl5Gsq2VYhMiy64exiYCX/VxUSzgjQxBGDNRj+P1XN8cP62bObZBEVVQFrRKAAdklKDv72bS6feq+YAuycx8wG1Cp868r3M/vPrNeq3efe5PVwtvlE6oi3HTV/VJ7q0HpA24L1QFHPi2HSMl8XrmBlqp5eWt0q/ybyPIzERZe3xzA8ajz0VRGFTPpa7bSRIeso0n+c994AFAR3Wm7f7KkvOBzhQrO/hCfjEklhEZmjYOPxOlTFIH47KRzI6ALQGXvqLZWN1RwttkLXWiQx5DOv1LvVZrOBBg24xDon9Xo4vkhB/e+Jwd3KoSwtMl71p4iYpO+GUcfCU77TB2ljT/VRD/aZyFvukPvUHvGebakI5yAw8YRbLFX3LL8HQebw5kdKcy3DHLDupqAAAQAElEQVTn5QUbnvxWvPTbCen9+KgfrhXa26cAF2Q5SR9miVi2I9OO6mIAFjXKBPJhO2DYs0pWaAn/TKTLx1DA2m6wtlhP6IVX6EMXPq2/1u8q2H8jGWagB514h8VS4/nwh3Xlye+XD5D+9cn9xvzordGPykQW72/5TWh1fbysWYhtr5PS01guHTAm5fmAdjvPl3lGOBJLNY9RmKaDGGS9Vp3G0vOEOn4soT0e5gMnhRtv9Ti3CB5wPSO4yKn+OJV/lLRIsr1V+Poo55FfOY+cKlayzuWEMPOo/wicglE2Vj2TUNM7/3tdvfer9bXl79Qb60/C9GU8/+rFJExGowm4Lk/oYWyH8W5QSEe0AY3nxt0EkPt3Jj9ZlFVYRwB2Q74blPAM6hYBWXkw4dMRhv5JhKguSfidWf07z/2p1cdZeOPUjb8SWeB7eyVl8U5kgp5EUWUdWeKJRSHyiGKMaQ0pXOMZ5cIzPBU5oUE/5DWBZtKVbITCxuehof+0gSeGEpPwGyAiuwaMutGjHyYjATrgaBntpXTmRvvLRz5CainUbx/ciYB9IyCP27CsZ1VGnXiNz+rMM7pIl6b071mig8j2yvL9/rBrbznu9fpEggx+PHKl2uLRu81U8GmWLfcT4vu1Jvc8/zT3OQrfX7AxK4FMxrHVQxR9wA98FGYnCmmdDfh7M09V0X0rV1c3jxKRLMuK2I3xsjgTsjLhZ+JuSCJhuFBO9HJ1tCzGLFUVXDgyZjfigCYuyCe2efFk1L+d8d7RRtEh9XK2ooEaRQbREXp2O4bHPU5Y8UWtlfZca3O6dlL42G3iK1xkUn1n/9frzePbNRp2ds1iHTAbsHfOxg3zWLxlKhRWtDWhcBESQ6Dy2dpJ743m7TUuyUfxvXZ5LZ1leeQVJrUXxGCMpsDH6SmiWHDemvflNVR0mP/mSRTXeU7LuDOOsme5KZqxJ8VU3zgZlF3kyAPYnLKfoYK1XB8CvfebvZzoRRA0GZPtxQondyZb1qutK0U3nqKQEXqpW4YoXntFH66Il/ZOAIB/t3Y6RCUE4zcCclQvHhAMD0AYBNg8oFhCOJ5aSJchwrvnfq54jb95+EL5PBrvIa9x4Uex/OprsJncQs9Y53PS/c75KClGpH8VmYcYnidLKROZFR5SrmStOJKyKkGR5NE/RpgsJHXgQcJe+8V7peRcIhNDsaFusgNW5fFJfxzVHw9WEW1HaYwAY854P0jm/SRgBETXj5Lx8fcS9eSIDgYo1366irc3qWx/SGnr8MPqF34osXxk+zDRovpSvNtUp/RJVWlDu+hhvM6l7UFPctpbkx3bqAVU+qSfgM+Qbmbog8cxlJMY0una6iUamPBiG7wAPoAx0iJenvrW8aTefbRZ797fbO9sPA6A23Gas2DGNYfK418dHzWGXO9F1pbnWlb0GO3pC10z4ciR2HxmWXvvdCt6u1HT1Kd9Ufo8DngeZwuPm4k41ImuCyXUSUfJ7jiMgj0/G5eVtlGHvZhLSZJnJ0QCCEJz2VuCVbqIIWiQAHAMgQ6xWlcTlvH2QI6AezEajpj0qEbpy1qtlHi9fI6oTGJgLKUNU0u7k6ynupYo5jQtS5Qpcinn49wTfmaYWq84T+hLSEDU9eUeJT9jWjEeLL2+UWpGhtI8/J1UN+yPHjUTARS9DTL0pH/C8Pa6xoSYRhGE+hnbC02B3k4qICe43RgTxk9dt48nNYkA8JKAPL8VSy0kFCm8N/mp8vUlL1u9ffJKCR3d/1sHLxQjwBj8z4fPl6Uj9eNp7zFnoIATn8ghXe6/GC3PzcXgfRsugDQXYO4BMF/ZqIo+1yth6iTneKZPw0Rg+tV7DvCUkeqyWbMmL9faNrfh+STyGviEAPWgyTkjs8jJYRIZSFHiGhKDDpCDnBiEgyA1Xskn3vsdA2F9vPvk3m/UdPHPqzwT1ZEfIzEMF9JEA0Z9oo50q7SLBs5AW/IAPsdhk9PUjSTP5WtQ5KIjooDjOEkbQKI9/XSeCGkVIT87G96eFCeXmnqp3Ex+TwoebtTyYK06Og2rrwUf0xiOC7UCoXk02KEbjgNwrfsz+s2nkNP90pckMjWeF1XQFVvQGQU6y9GggTECdvdg0fU0xkH7jIwIvaNaOkxecDH/dhAKHG6oJZ2fhoNAfXW0ClVUKsQRnmhsMQ4Ko4SThGR+gqstdCIGDWhUgzu5BgBVuu+IGAApFjbeqqMBXoYAKCjFMrEh/PLijPehTTYBO97ZBisf6+xDCKGhlB+FyxtRyIuxDIRM2BJlYDQoNo+rXmUSaVhmm8dQAS2vjVb09W7AWPsOtRkBikYJnONR0jxWFh8IS1nAxnTlAR0I1esjEst0fDsGFQ9ZfYZQSMizK8uQKGOW/9ZxOPyg+kcjd+MJFhGNOpe11grGCLeBGp+vHkoMvNCnyMKPmO6kLWUZjRY2/jR/473xDZCBmBLgmWeiGnUMcrn489VenzwYGVGC5/ho3J+hSs92A4aogSLhkQQoZEWB0/f+I4tBLmQiRWQFsDIEb8Vg9LsHCRceZlVg8PBC+0QDsrWjiux6v8hxCqFrEifgwy1eNebhZQRqNDgPeIYxdT2fhukVA6jMKBlyqyeM0Rve1zz1DsZG23EWbXz8NuGDd8pWdE7vZuaMeF3yoQsAR8aHpwG+eqXU7XcA0ko7A3nhgyFQxjWZ0gG69PbRtJZ7KY8OhfTDUQpZexkKAP23nm11VKGMa/qmvr04ILp5L/q5GeejGOyhbZhjEzm0bMk1OsPJIVXeWKy0QojGf+m8dXqdZbFkuBfAzJMQPC9Szd0YDw1QVlHDNFbOtl9jf2VZN/dFCKzdMkVaMSnXoIgAHGC19+FlKJpJLN8e8G3zzQgZ+CkhJY2365lQ5+oDTooM4C9ntv21zLR/LmX8Ko9Xff1+wUt/sXqcrF2KGwtvPKa4EO6m8ReGeEax0EPJjuKZ0sc6eK96J2KuZ/W09BlfMJ4gJ2cMd00QtnGaD2DVCWkaDzCLNe6fMBstaycGkvAZBWU8287zMsTZjBFYjkudeMjLEDK+W9vtMSnw4pE1dUdGIXQuYyw6UcTuw+PqKKbyr41BjEf60ONdSoCn+ox/uV7iKR6JDpzLm3pL/YNshjIMpSFbPGODhIduEKctWsXTRgw9XAP2AKJcM+wiEUaBIZAvRaI6VQyBiOHx96t5Th8ldJALmUjoRachCrnTGaBWJ4ehHcn1AKShT5yBsiJN7R7lP3kOcuz2c2OeuQPgHwwOI4SODEHoDX0xaUfPXV+Nl6ffN2MYfIXYV4ol8rse3aIrZLwTA80ITCPreYDKSQAyXZnfHVfhG2jhC/pd4wejgL5ETX4sx3CAwfh/jqZtDEQG6hElqBs9krY4XZva9uJUDOVFikWG9CNdHhVmukGYwmSCNCkUIaiEFemCUS7jWYS/8+xc+eqvIQGPk3rOFHZZAHV9vOwdSMPRDkDMunqcWb32Egc1H12o5dqkun1CRRAhj9J7a+dmtD/316pseyU0ideTjwAJnVCVRb9rQH/1v67eamk2fvvPV++9psyiDuUZnvFWMUyiF330glF7fx3RvuNRwG9SjEcww2y4wtvFQL6xflAmbiT9ZRAATzG/KAv0GL8Izwj92mhZA/jllw+o92K1RQXK49GbG4vyFdmb5w5jJI7D0xiDKIq6eXUGo4dM+IQP6UfzDzjDE0YDTfat95gZryVgXWb8TL4AjWc/Xod7MYo8hbbQVwxidKA9L33AD8ZCWZ5/uMYT5aWTlOR1I8ICPkAXdidozLiryi8QWUG4mGjNPYnRS7EOeR038p96cqgAbjXmDyC1qW0y13eyFNGk3x1VulafNl+rKgBCgwTsG7khCqIraJW049kAOoDTruS5YYHkHK9zpDN2sb65sVo5ows3A3JHK2jDMrNj61ZAr8wsR4BkMBiPGykDW/C0fLRWtZlGx0khc3Ipy/D44JpxyvxnMQB5zFAuM8QQEdx6Ounf0qBvu9ElKwCyaIvzpYOMgnkDQ1OyNZdRnKZhXHgxamugczxE5d8o0pMB8yPka6Oj2g7xko7sxHstYqqEsBpWKc9/fbzsTyvroPBIZ5UFfB9j8AJPj+9Y0zCSpUIgD5hWq5e4WFlKRqEvJhQF+pd/ufpjGYwCgQMwYRO8c/dsunHOG/CIQlUpoO95h3S0lMl1pc5lDMK9BlYVZnX7FJ6iAww6JD/O4GWYOIVmWkDCM3kB6c2NRVlXtX/CTDAFEP3cCB92wi/88Oy/2bxf8uKLV5pnaycxks8a4N1u/gPcG1EI+azPOuJPHvUfRVGnsn0DoPFpI9oi6V8A3duRH8d7xkj1x1Plk5YBP/AAq3fy9Utf1OHYnu578brv10pB0uHIqI2N8njR+d6Pl06IzpCQo/oQpB6JsgIcEP6JPDCEA3CKzEMz0qIWyodu95VJ1o4UKP0s+ncxy4r6pE5t88Yck3bdU9Zz8z9AzSjQX/e9MbcVvtgA5ZuH7rWuZGmUXmlrnDbSxdK2+ry8hE60MyKTEOI+AyHJr1zuTY/3i87vxqPSXcbbI3oE8IBHdp7J5/k8kTM8MBQ+TvLG2qfF4NMXci0REl6ErMnWaYkmfDpfvW0YF31WxVAlCihzGw9yL33QFr0wKSnSEP5r91GtrBndQQP6DD8aZ3RBWn8+uVjTAL1spMDUKFKqXv0Rfs5UMi3fhRuVjlFYx3lA5Khjb67v91q6c14I+G3+sWW4KBPDsvFS9Xf2Uqc5BIZimjmH3gBEceVDWBgOuJYOlwFrAbn5AeAmcAI1FHDP9aWE/ZPUrTzjpQ8xCDYZGVt72YKx6mWTtZfKmFsIPgkd22uRsDYj3PZ2mRmt/X9UReksKQnBEgz0ByQpYYZHZVXh41+tKw++XdZVb55+UgzdG4kM7DUAeh+TeLP+qK4mz/XFb9VXR4/K9l5CshLBC/gWPa8B/JTnjbMlSkIltHkUx5E3uZnw0luPbbD1LzwSRXkpxbF53EOV31nRbvKSXBk0fJFSpnxNluIDE0MhD3A/juFwTz4JHwEGaPF7PeiwrIhPeF35pz55c1p0hSJbWpt9pUo55y/kYRS75w3IX73P7ldHLhdjKTyTNpPvlVgNLztlZeTfGeZpR0q2/qMXaOqL/CdCQ1tOm0eMAofAkWwF/NGHNmjqYLgi9gaX5UDl8EWEohza6dR2DJHvYeo//U3dQmh4sP5PlpP0ZWf0LA78NE+rI9/V840y38PJkaFobxIMcSCVYdNX15+2YxURwoFdebPnjwv4N9dWk9RBZxXQh/WFRzDtKM2qrk6PEskeZznysH5x/XFxMgwLfbocJ4Qu9cOi9q5X+E7G5C3iD+2jlWBiMTGBgAgdYwk3wqKMLAxl5DV5f+eVfzrUUcHxnSpMTer98Qmdpw/+celoh3BrGwF+hM0LY6b6ESEB2uL3qo0A4VBudYdQ3wAwudXjb3lDcI3PV1sx3lq9UYRlBN0f9CA8wwN+HgAABwlJREFU9EdYPhYiSiEA6fbx5mfro7sJlwjljQDWx0z7bbnQ/hkNmHMA9SGEADBeCPbw/ar9f1j9BqIPWuzHUJiwijecPf3D9vTfOLdf35h8Ul998s+qf1zEBJJ8hhIBSffnYUAaA+LLtfZgMJiUKa21EfV24bXRsq6Pl3VjdLi6dxIvPoTB+hjPxvgqM6FY6O92fjvtZm3cMg/PjkcyJX+JgBhMO/vIAGgYvxGNSib8ZxDogufAowwAqUc+95WT18+buS+q8M7Bceogg3OZdGSsx6kX/+zTkP8kTFSWcVIOTfIzBD4cImp78S+UKK1EfFYizOEwCmiRF71ojH603FyrG83q0zZ6e34gAKZvwO+Ib3RQPgYH4Hl//Qrpvb6uf/rM6Wj3+dcDwvSnn2+VYdJ2wMUgA7+hoz0k9AlWHHlgOjePg5zHiM+zNOeZ+91G+q/sLPVI1xJliw6BVN3ex5k/HCfaSqN0L4b1yqWjMql44/yy3pgeFEfjR3N8/lykKWp0jyPygVRO5mbtlxUAjrhxiW8cZ/MgDjPno+JFAZ9AKD5mYoh7OVIy22TNXLNixqHzdMwY1uSeGXVMaKADQ5YWaj/AsJTDq2g0/WjrSyGca4sitBD3qr0XxrunDM/EKACNtV4edz/AEw6678gTu2eokjrRWerVXvpguy5mEkgelyOgYDjLiFFmdXsC696vVwEqgAXMTU/4Xyxv7FbZ866SB/mPsmuDwsmLFsl5aJ18+v9Wffh3VyDser9bzZ/Q1IbLUX7gRP/8H9b1Z7sdIaCLorDarPnltWfV43nGT/22RuuvtkOK9XH8ny4/SBu7K8NIBvh3J0ZAspsPbwGIZ4uxLIoNIFGA9pajMwOdOkt+Kcaqnyk7CpDlIT9t4/My8eciBXxeDF+EpXjmmTLP3MxzCuwaMHPZBhwN3fbz1W24BjhAzfkyxsNOyp7/sQwpUVp1qwMN5GVvx10fQI1BdR/wX/izVbZAm/8BdEl+9EhDPgZBnfTfUfJMHvLVFoPTG6xiSPCOAYssgKrns3LeRihlJil7+3hS9oHktP+mdVKztZPWvb7hP7zUVuqfxtNLdJK8HafJL1vh5XHOHKOHDASd/TPjJ2XoIII09AR8jozxMPzsYSD6Q1OFXtHIktNMX+5MfrLm575UvWsUT2NgR/YR97KSsA6jCJpwQuRi8rkyAWhyYZEJLcQZsyDU7LTOaaR4Zsyg2JTP0XUISBeqwU+hjuMB0vEGqvYQRmi8knG8dhkB4B487L1fq14fjtUsnZLQ6Shf2prUaaFvfhpu9bOEOnlumZJ1vTZaFi+LgX5d1jhscv+3qr8hsB9jFRB2G8DzMF6eZxuF8uh9WYGYJEI6l2uJUPQhl/0HmKGhJF6X4QNsxssuNHxAk/474pWC6sAPPALsRE08iUfCQMJ07IlS5eQFpPWAxrm+p0xpS/n0t9xnoDLXWrEJtZ/a9MX9UToTmZYEbDwsJXANeJ0SKsunLmDXnqNr/Bdl6I++muwzPFqkjYi1JLzJZcvJUXlJ3xl7dQOkNgHQOW8bRazWgVeLbhiimWh+d5QZRIar8k8f9D2n/RYjR6DvaEEfh6UP6jOEiBHplSW8GwBBt7UpEoih6WGGc3pHH9WtHTJVBu3axAP39SPH9qY5FlmSY/oFJ4qbbDNhSycbLxkeGN45FxUUQ5g6Ddvg6EbmfsjakY7Ku80I0D/6FpUW/rsP7L7BcTNlYG87EYSX6wwNtTdPpNGrRKFbRGySfi9zFVYJ3j66UIbBu7meb92onld75Zdr1IQPHcRIHYq1EKrwqrcTOi/TM4DXMBAhlMXRaB5Vv/aqjLIYB8TLu9WCUifGyei5a3mcE4Y0CIswwpyOJg7eSwiUoQGlU5Yg0Smpz9hWOxRSSp6mh2A8k3IP43lRY/X64H+t8q2Bj+KhP/zfqsfy+4ksPvi0ajceyxZVip3TkuLk+ueY0Jy6+s9uOCdhcqEbvdoXuThSTPlFE8oDyBBZAQH68Ioy4sGQ9C/PRC7TTDQxBlPzI2mLR+x3DBKO9otTDJI5G+3gpXad440figjWUyxRSP7XDzyUB4jxm9EFFFEA4AEkADT/4270jXFGW2iqnkRMReqg9IyMySig/yhtfJykrzlU589N/QkwCk0H4e88kd5gqOTTf16VEUq/huEJYIg2jZ/pHoPwWQSlLvQrjzbXDAkwO+qH5/jTxxgURwZPXnrjWv8GGaAT7/ATva7V757kvj4x1DZNcRJkfPhhNW0Anb5cGx2VKABW5gHistZK1Fn5RwdzyPzZWnm9e/X17FFvsvMMuK+PlrUzOs6Y/lldzbkvHlX8TkUc8qzKj4oDnmdYAdiPalRw6pn2YNly8Xvjy/WtZ+f7O52ODKr88lyIcVHe9nWG4d8AAAD//0ySFC4AAAAGSURBVAMAf2mL7cT09E4AAAAASUVORK5CYII="/>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3" name="Imagen 22"/>
          <p:cNvPicPr>
            <a:picLocks noChangeAspect="1"/>
          </p:cNvPicPr>
          <p:nvPr/>
        </p:nvPicPr>
        <p:blipFill>
          <a:blip r:embed="rId8"/>
          <a:stretch>
            <a:fillRect/>
          </a:stretch>
        </p:blipFill>
        <p:spPr>
          <a:xfrm>
            <a:off x="13017387" y="5827045"/>
            <a:ext cx="3385665" cy="3385665"/>
          </a:xfrm>
          <a:prstGeom prst="rect">
            <a:avLst/>
          </a:prstGeom>
        </p:spPr>
      </p:pic>
      <p:sp>
        <p:nvSpPr>
          <p:cNvPr id="25" name="CuadroTexto 24"/>
          <p:cNvSpPr txBox="1"/>
          <p:nvPr/>
        </p:nvSpPr>
        <p:spPr>
          <a:xfrm>
            <a:off x="13195603" y="6221859"/>
            <a:ext cx="2111155" cy="1764586"/>
          </a:xfrm>
          <a:prstGeom prst="rect">
            <a:avLst/>
          </a:prstGeom>
          <a:solidFill>
            <a:srgbClr val="FFFFFF">
              <a:alpha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b</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0.05</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c</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0.275</a:t>
            </a:r>
            <a:endParaRPr kumimoji="0" lang="es-ES"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l-GR" sz="36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Ω</a:t>
            </a:r>
            <a:r>
              <a:rPr kumimoji="0" lang="el-GR" sz="3600" b="1" i="0" u="none" strike="noStrike" cap="none" spc="0" normalizeH="0" baseline="-25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3600" b="1"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 0.675</a:t>
            </a:r>
            <a:endParaRPr kumimoji="0" lang="es-ES" sz="3600" b="1" i="0" u="none" strike="noStrike" cap="none" spc="0" normalizeH="0" baseline="-25000" dirty="0">
              <a:ln>
                <a:noFill/>
              </a:ln>
              <a:solidFill>
                <a:srgbClr val="000000"/>
              </a:solidFill>
              <a:effectLst/>
              <a:uFillTx/>
              <a:sym typeface="Helvetica Neue"/>
            </a:endParaRPr>
          </a:p>
        </p:txBody>
      </p:sp>
    </p:spTree>
    <p:extLst>
      <p:ext uri="{BB962C8B-B14F-4D97-AF65-F5344CB8AC3E}">
        <p14:creationId xmlns:p14="http://schemas.microsoft.com/office/powerpoint/2010/main" val="1362340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3"/>
          <a:stretch>
            <a:fillRect/>
          </a:stretch>
        </p:blipFill>
        <p:spPr>
          <a:xfrm>
            <a:off x="2572099" y="13497"/>
            <a:ext cx="14768164" cy="9753601"/>
          </a:xfrm>
          <a:prstGeom prst="rect">
            <a:avLst/>
          </a:prstGeom>
        </p:spPr>
      </p:pic>
      <p:pic>
        <p:nvPicPr>
          <p:cNvPr id="3" name="Picture 4"/>
          <p:cNvPicPr>
            <a:picLocks noChangeAspect="1"/>
          </p:cNvPicPr>
          <p:nvPr/>
        </p:nvPicPr>
        <p:blipFill>
          <a:blip r:embed="rId4"/>
          <a:stretch>
            <a:fillRect/>
          </a:stretch>
        </p:blipFill>
        <p:spPr>
          <a:xfrm>
            <a:off x="0" y="-1"/>
            <a:ext cx="10058400" cy="9767099"/>
          </a:xfrm>
          <a:prstGeom prst="rect">
            <a:avLst/>
          </a:prstGeom>
        </p:spPr>
      </p:pic>
      <p:sp>
        <p:nvSpPr>
          <p:cNvPr id="5" name="CuadroTexto 4"/>
          <p:cNvSpPr txBox="1"/>
          <p:nvPr/>
        </p:nvSpPr>
        <p:spPr>
          <a:xfrm>
            <a:off x="1333593" y="9067929"/>
            <a:ext cx="423834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Planck </a:t>
            </a:r>
            <a:r>
              <a:rPr lang="es-ES" i="1" dirty="0" err="1" smtClean="0">
                <a:solidFill>
                  <a:schemeClr val="bg1"/>
                </a:solidFill>
              </a:rPr>
              <a:t>Collaboration</a:t>
            </a:r>
            <a:endParaRPr kumimoji="0" lang="es-ES" i="1" u="none" strike="noStrike" cap="none" spc="0" normalizeH="0" baseline="0" dirty="0">
              <a:ln>
                <a:noFill/>
              </a:ln>
              <a:solidFill>
                <a:schemeClr val="bg1"/>
              </a:solidFill>
              <a:effectLst/>
              <a:uFillTx/>
              <a:sym typeface="Helvetica Neue"/>
            </a:endParaRPr>
          </a:p>
        </p:txBody>
      </p:sp>
      <p:sp>
        <p:nvSpPr>
          <p:cNvPr id="6" name="CuadroTexto 5"/>
          <p:cNvSpPr txBox="1"/>
          <p:nvPr/>
        </p:nvSpPr>
        <p:spPr>
          <a:xfrm>
            <a:off x="10305979" y="9052818"/>
            <a:ext cx="6440867"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South Pole </a:t>
            </a:r>
            <a:r>
              <a:rPr lang="es-ES" i="1" dirty="0" err="1" smtClean="0">
                <a:solidFill>
                  <a:schemeClr val="bg1"/>
                </a:solidFill>
              </a:rPr>
              <a:t>Telescope</a:t>
            </a:r>
            <a:r>
              <a:rPr lang="es-ES" i="1" dirty="0" smtClean="0">
                <a:solidFill>
                  <a:schemeClr val="bg1"/>
                </a:solidFill>
              </a:rPr>
              <a:t> </a:t>
            </a:r>
            <a:r>
              <a:rPr lang="es-ES" i="1" dirty="0" err="1" smtClean="0">
                <a:solidFill>
                  <a:schemeClr val="bg1"/>
                </a:solidFill>
              </a:rPr>
              <a:t>Collaboration</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24279260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267857475"/>
              </p:ext>
            </p:extLst>
          </p:nvPr>
        </p:nvGraphicFramePr>
        <p:xfrm>
          <a:off x="-194553" y="811150"/>
          <a:ext cx="17182372" cy="7794588"/>
        </p:xfrm>
        <a:graphic>
          <a:graphicData uri="http://schemas.openxmlformats.org/drawingml/2006/table">
            <a:tbl>
              <a:tblPr/>
              <a:tblGrid>
                <a:gridCol w="4295593">
                  <a:extLst>
                    <a:ext uri="{9D8B030D-6E8A-4147-A177-3AD203B41FA5}">
                      <a16:colId xmlns:a16="http://schemas.microsoft.com/office/drawing/2014/main" val="2637828550"/>
                    </a:ext>
                  </a:extLst>
                </a:gridCol>
                <a:gridCol w="4295593">
                  <a:extLst>
                    <a:ext uri="{9D8B030D-6E8A-4147-A177-3AD203B41FA5}">
                      <a16:colId xmlns:a16="http://schemas.microsoft.com/office/drawing/2014/main" val="477018129"/>
                    </a:ext>
                  </a:extLst>
                </a:gridCol>
                <a:gridCol w="4295593">
                  <a:extLst>
                    <a:ext uri="{9D8B030D-6E8A-4147-A177-3AD203B41FA5}">
                      <a16:colId xmlns:a16="http://schemas.microsoft.com/office/drawing/2014/main" val="2561811123"/>
                    </a:ext>
                  </a:extLst>
                </a:gridCol>
                <a:gridCol w="4295593">
                  <a:extLst>
                    <a:ext uri="{9D8B030D-6E8A-4147-A177-3AD203B41FA5}">
                      <a16:colId xmlns:a16="http://schemas.microsoft.com/office/drawing/2014/main" val="3092295618"/>
                    </a:ext>
                  </a:extLst>
                </a:gridCol>
              </a:tblGrid>
              <a:tr h="518806">
                <a:tc>
                  <a:txBody>
                    <a:bodyPr/>
                    <a:lstStyle/>
                    <a:p>
                      <a:r>
                        <a:rPr lang="es-ES" sz="2400"/>
                        <a:t>Feature</a:t>
                      </a:r>
                    </a:p>
                  </a:txBody>
                  <a:tcPr marL="86131" marR="86131" marT="43066" marB="43066" anchor="ctr">
                    <a:lnL>
                      <a:noFill/>
                    </a:lnL>
                    <a:lnR>
                      <a:noFill/>
                    </a:lnR>
                    <a:lnT>
                      <a:noFill/>
                    </a:lnT>
                    <a:lnB>
                      <a:noFill/>
                    </a:lnB>
                  </a:tcPr>
                </a:tc>
                <a:tc>
                  <a:txBody>
                    <a:bodyPr/>
                    <a:lstStyle/>
                    <a:p>
                      <a:r>
                        <a:rPr lang="es-ES" sz="2400" b="1" dirty="0"/>
                        <a:t>Planck </a:t>
                      </a:r>
                      <a:r>
                        <a:rPr lang="es-ES" sz="2400" b="1" dirty="0" smtClean="0"/>
                        <a:t>(L2</a:t>
                      </a:r>
                      <a:r>
                        <a:rPr lang="es-ES" sz="2400" b="1" baseline="0" dirty="0" smtClean="0"/>
                        <a:t> </a:t>
                      </a:r>
                      <a:r>
                        <a:rPr lang="es-ES" sz="2400" b="1" baseline="0" dirty="0" err="1" smtClean="0"/>
                        <a:t>orbit</a:t>
                      </a:r>
                      <a:r>
                        <a:rPr lang="es-ES" sz="2400" b="1" dirty="0" smtClean="0"/>
                        <a:t>)</a:t>
                      </a:r>
                      <a:endParaRPr lang="es-ES" sz="2400" dirty="0"/>
                    </a:p>
                  </a:txBody>
                  <a:tcPr marL="86131" marR="86131" marT="43066" marB="43066" anchor="ctr">
                    <a:lnL>
                      <a:noFill/>
                    </a:lnL>
                    <a:lnR>
                      <a:noFill/>
                    </a:lnR>
                    <a:lnT>
                      <a:noFill/>
                    </a:lnT>
                    <a:lnB>
                      <a:noFill/>
                    </a:lnB>
                  </a:tcPr>
                </a:tc>
                <a:tc>
                  <a:txBody>
                    <a:bodyPr/>
                    <a:lstStyle/>
                    <a:p>
                      <a:r>
                        <a:rPr lang="es-ES" sz="2400" b="1"/>
                        <a:t>ACT (Chile)</a:t>
                      </a:r>
                      <a:endParaRPr lang="es-ES" sz="2400"/>
                    </a:p>
                  </a:txBody>
                  <a:tcPr marL="86131" marR="86131" marT="43066" marB="43066" anchor="ctr">
                    <a:lnL>
                      <a:noFill/>
                    </a:lnL>
                    <a:lnR>
                      <a:noFill/>
                    </a:lnR>
                    <a:lnT>
                      <a:noFill/>
                    </a:lnT>
                    <a:lnB>
                      <a:noFill/>
                    </a:lnB>
                  </a:tcPr>
                </a:tc>
                <a:tc>
                  <a:txBody>
                    <a:bodyPr/>
                    <a:lstStyle/>
                    <a:p>
                      <a:r>
                        <a:rPr lang="es-ES" sz="2400" b="1"/>
                        <a:t>SPT (South Pole)</a:t>
                      </a:r>
                      <a:endParaRPr lang="es-ES" sz="2400"/>
                    </a:p>
                  </a:txBody>
                  <a:tcPr marL="86131" marR="86131" marT="43066" marB="43066" anchor="ctr">
                    <a:lnL>
                      <a:noFill/>
                    </a:lnL>
                    <a:lnR>
                      <a:noFill/>
                    </a:lnR>
                    <a:lnT>
                      <a:noFill/>
                    </a:lnT>
                    <a:lnB>
                      <a:noFill/>
                    </a:lnB>
                  </a:tcPr>
                </a:tc>
                <a:extLst>
                  <a:ext uri="{0D108BD9-81ED-4DB2-BD59-A6C34878D82A}">
                    <a16:rowId xmlns:a16="http://schemas.microsoft.com/office/drawing/2014/main" val="3060237872"/>
                  </a:ext>
                </a:extLst>
              </a:tr>
              <a:tr h="923711">
                <a:tc>
                  <a:txBody>
                    <a:bodyPr/>
                    <a:lstStyle/>
                    <a:p>
                      <a:r>
                        <a:rPr lang="es-ES" sz="2400" b="1" dirty="0" err="1" smtClean="0"/>
                        <a:t>Operating</a:t>
                      </a:r>
                      <a:endParaRPr lang="es-ES" sz="2400" dirty="0"/>
                    </a:p>
                  </a:txBody>
                  <a:tcPr marL="86131" marR="86131" marT="43066" marB="43066" anchor="ctr">
                    <a:lnL>
                      <a:noFill/>
                    </a:lnL>
                    <a:lnR>
                      <a:noFill/>
                    </a:lnR>
                    <a:lnT>
                      <a:noFill/>
                    </a:lnT>
                    <a:lnB>
                      <a:noFill/>
                    </a:lnB>
                  </a:tcPr>
                </a:tc>
                <a:tc>
                  <a:txBody>
                    <a:bodyPr/>
                    <a:lstStyle/>
                    <a:p>
                      <a:r>
                        <a:rPr lang="en-US" sz="2400" dirty="0" smtClean="0"/>
                        <a:t>2009-2013</a:t>
                      </a:r>
                      <a:endParaRPr lang="en-US" sz="2400" dirty="0"/>
                    </a:p>
                  </a:txBody>
                  <a:tcPr marL="86131" marR="86131" marT="43066" marB="43066" anchor="ctr">
                    <a:lnL>
                      <a:noFill/>
                    </a:lnL>
                    <a:lnR>
                      <a:noFill/>
                    </a:lnR>
                    <a:lnT>
                      <a:noFill/>
                    </a:lnT>
                    <a:lnB>
                      <a:noFill/>
                    </a:lnB>
                  </a:tcPr>
                </a:tc>
                <a:tc>
                  <a:txBody>
                    <a:bodyPr/>
                    <a:lstStyle/>
                    <a:p>
                      <a:r>
                        <a:rPr lang="pt-BR" sz="2400" dirty="0" smtClean="0"/>
                        <a:t>2007-2022</a:t>
                      </a:r>
                      <a:endParaRPr lang="pt-BR" sz="2400" dirty="0"/>
                    </a:p>
                  </a:txBody>
                  <a:tcPr marL="86131" marR="86131" marT="43066" marB="43066" anchor="ctr">
                    <a:lnL>
                      <a:noFill/>
                    </a:lnL>
                    <a:lnR>
                      <a:noFill/>
                    </a:lnR>
                    <a:lnT>
                      <a:noFill/>
                    </a:lnT>
                    <a:lnB>
                      <a:noFill/>
                    </a:lnB>
                  </a:tcPr>
                </a:tc>
                <a:tc>
                  <a:txBody>
                    <a:bodyPr/>
                    <a:lstStyle/>
                    <a:p>
                      <a:r>
                        <a:rPr lang="en-US" sz="2400" dirty="0" smtClean="0"/>
                        <a:t>2007-</a:t>
                      </a:r>
                      <a:endParaRPr lang="en-US" sz="2400" dirty="0"/>
                    </a:p>
                  </a:txBody>
                  <a:tcPr marL="86131" marR="86131" marT="43066" marB="43066" anchor="ctr">
                    <a:lnL>
                      <a:noFill/>
                    </a:lnL>
                    <a:lnR>
                      <a:noFill/>
                    </a:lnR>
                    <a:lnT>
                      <a:noFill/>
                    </a:lnT>
                    <a:lnB>
                      <a:noFill/>
                    </a:lnB>
                  </a:tcPr>
                </a:tc>
                <a:extLst>
                  <a:ext uri="{0D108BD9-81ED-4DB2-BD59-A6C34878D82A}">
                    <a16:rowId xmlns:a16="http://schemas.microsoft.com/office/drawing/2014/main" val="19001553"/>
                  </a:ext>
                </a:extLst>
              </a:tr>
              <a:tr h="923711">
                <a:tc>
                  <a:txBody>
                    <a:bodyPr/>
                    <a:lstStyle/>
                    <a:p>
                      <a:r>
                        <a:rPr lang="es-ES" sz="2400" b="1"/>
                        <a:t>Sky Coverage</a:t>
                      </a:r>
                      <a:endParaRPr lang="es-ES" sz="2400"/>
                    </a:p>
                  </a:txBody>
                  <a:tcPr marL="86131" marR="86131" marT="43066" marB="43066" anchor="ctr">
                    <a:lnL>
                      <a:noFill/>
                    </a:lnL>
                    <a:lnR>
                      <a:noFill/>
                    </a:lnR>
                    <a:lnT>
                      <a:noFill/>
                    </a:lnT>
                    <a:lnB>
                      <a:noFill/>
                    </a:lnB>
                  </a:tcPr>
                </a:tc>
                <a:tc>
                  <a:txBody>
                    <a:bodyPr/>
                    <a:lstStyle/>
                    <a:p>
                      <a:r>
                        <a:rPr lang="es-ES" sz="2400" b="1" dirty="0">
                          <a:solidFill>
                            <a:schemeClr val="accent5"/>
                          </a:solidFill>
                        </a:rPr>
                        <a:t>Full </a:t>
                      </a:r>
                      <a:r>
                        <a:rPr lang="es-ES" sz="2400" b="1" dirty="0" err="1">
                          <a:solidFill>
                            <a:schemeClr val="accent5"/>
                          </a:solidFill>
                        </a:rPr>
                        <a:t>sky</a:t>
                      </a:r>
                      <a:endParaRPr lang="es-ES" sz="2400" b="1" dirty="0">
                        <a:solidFill>
                          <a:schemeClr val="accent5"/>
                        </a:solidFill>
                      </a:endParaRPr>
                    </a:p>
                  </a:txBody>
                  <a:tcPr marL="86131" marR="86131" marT="43066" marB="43066" anchor="ctr">
                    <a:lnL>
                      <a:noFill/>
                    </a:lnL>
                    <a:lnR>
                      <a:noFill/>
                    </a:lnR>
                    <a:lnT>
                      <a:noFill/>
                    </a:lnT>
                    <a:lnB>
                      <a:noFill/>
                    </a:lnB>
                  </a:tcPr>
                </a:tc>
                <a:tc>
                  <a:txBody>
                    <a:bodyPr/>
                    <a:lstStyle/>
                    <a:p>
                      <a:r>
                        <a:rPr lang="es-ES" sz="2400" dirty="0"/>
                        <a:t>~40% (</a:t>
                      </a:r>
                      <a:r>
                        <a:rPr lang="es-ES" sz="2400" dirty="0" err="1"/>
                        <a:t>Southern</a:t>
                      </a:r>
                      <a:r>
                        <a:rPr lang="es-ES" sz="2400" dirty="0"/>
                        <a:t> </a:t>
                      </a:r>
                      <a:r>
                        <a:rPr lang="es-ES" sz="2400" dirty="0" err="1"/>
                        <a:t>Hemisphere</a:t>
                      </a:r>
                      <a:r>
                        <a:rPr lang="es-ES" sz="2400" dirty="0"/>
                        <a:t> </a:t>
                      </a:r>
                      <a:r>
                        <a:rPr lang="es-ES" sz="2400" dirty="0" err="1"/>
                        <a:t>focus</a:t>
                      </a:r>
                      <a:r>
                        <a:rPr lang="es-ES" sz="2400" dirty="0"/>
                        <a:t>)</a:t>
                      </a:r>
                    </a:p>
                  </a:txBody>
                  <a:tcPr marL="86131" marR="86131" marT="43066" marB="43066" anchor="ctr">
                    <a:lnL>
                      <a:noFill/>
                    </a:lnL>
                    <a:lnR>
                      <a:noFill/>
                    </a:lnR>
                    <a:lnT>
                      <a:noFill/>
                    </a:lnT>
                    <a:lnB>
                      <a:noFill/>
                    </a:lnB>
                  </a:tcPr>
                </a:tc>
                <a:tc>
                  <a:txBody>
                    <a:bodyPr/>
                    <a:lstStyle/>
                    <a:p>
                      <a:r>
                        <a:rPr lang="es-ES" sz="2400" dirty="0"/>
                        <a:t>~6% (</a:t>
                      </a:r>
                      <a:r>
                        <a:rPr lang="es-ES" sz="2400" dirty="0" err="1"/>
                        <a:t>fixed</a:t>
                      </a:r>
                      <a:r>
                        <a:rPr lang="es-ES" sz="2400" dirty="0"/>
                        <a:t> </a:t>
                      </a:r>
                      <a:r>
                        <a:rPr lang="es-ES" sz="2400" dirty="0" err="1"/>
                        <a:t>sky</a:t>
                      </a:r>
                      <a:r>
                        <a:rPr lang="es-ES" sz="2400" dirty="0"/>
                        <a:t> </a:t>
                      </a:r>
                      <a:r>
                        <a:rPr lang="es-ES" sz="2400" dirty="0" err="1"/>
                        <a:t>patch</a:t>
                      </a:r>
                      <a:r>
                        <a:rPr lang="es-ES" sz="2400" dirty="0"/>
                        <a:t>)</a:t>
                      </a:r>
                    </a:p>
                  </a:txBody>
                  <a:tcPr marL="86131" marR="86131" marT="43066" marB="43066" anchor="ctr">
                    <a:lnL>
                      <a:noFill/>
                    </a:lnL>
                    <a:lnR>
                      <a:noFill/>
                    </a:lnR>
                    <a:lnT>
                      <a:noFill/>
                    </a:lnT>
                    <a:lnB>
                      <a:noFill/>
                    </a:lnB>
                  </a:tcPr>
                </a:tc>
                <a:extLst>
                  <a:ext uri="{0D108BD9-81ED-4DB2-BD59-A6C34878D82A}">
                    <a16:rowId xmlns:a16="http://schemas.microsoft.com/office/drawing/2014/main" val="1705653196"/>
                  </a:ext>
                </a:extLst>
              </a:tr>
              <a:tr h="518806">
                <a:tc>
                  <a:txBody>
                    <a:bodyPr/>
                    <a:lstStyle/>
                    <a:p>
                      <a:r>
                        <a:rPr lang="es-ES" sz="2400" b="1"/>
                        <a:t>Resolution</a:t>
                      </a:r>
                      <a:endParaRPr lang="es-ES" sz="2400"/>
                    </a:p>
                  </a:txBody>
                  <a:tcPr marL="86131" marR="86131" marT="43066" marB="43066" anchor="ctr">
                    <a:lnL>
                      <a:noFill/>
                    </a:lnL>
                    <a:lnR>
                      <a:noFill/>
                    </a:lnR>
                    <a:lnT>
                      <a:noFill/>
                    </a:lnT>
                    <a:lnB>
                      <a:noFill/>
                    </a:lnB>
                  </a:tcPr>
                </a:tc>
                <a:tc>
                  <a:txBody>
                    <a:bodyPr/>
                    <a:lstStyle/>
                    <a:p>
                      <a:r>
                        <a:rPr lang="es-ES" sz="2400" b="1" dirty="0">
                          <a:solidFill>
                            <a:schemeClr val="accent5"/>
                          </a:solidFill>
                        </a:rPr>
                        <a:t>5–10 </a:t>
                      </a:r>
                      <a:r>
                        <a:rPr lang="es-ES" sz="2400" b="1" dirty="0" err="1">
                          <a:solidFill>
                            <a:schemeClr val="accent5"/>
                          </a:solidFill>
                        </a:rPr>
                        <a:t>arcminutes</a:t>
                      </a:r>
                      <a:endParaRPr lang="es-ES" sz="2400" b="1" dirty="0">
                        <a:solidFill>
                          <a:schemeClr val="accent5"/>
                        </a:solidFill>
                      </a:endParaRPr>
                    </a:p>
                  </a:txBody>
                  <a:tcPr marL="86131" marR="86131" marT="43066" marB="43066" anchor="ctr">
                    <a:lnL>
                      <a:noFill/>
                    </a:lnL>
                    <a:lnR>
                      <a:noFill/>
                    </a:lnR>
                    <a:lnT>
                      <a:noFill/>
                    </a:lnT>
                    <a:lnB>
                      <a:noFill/>
                    </a:lnB>
                  </a:tcPr>
                </a:tc>
                <a:tc>
                  <a:txBody>
                    <a:bodyPr/>
                    <a:lstStyle/>
                    <a:p>
                      <a:r>
                        <a:rPr lang="es-ES" sz="2400" b="1" dirty="0">
                          <a:solidFill>
                            <a:schemeClr val="accent5"/>
                          </a:solidFill>
                        </a:rPr>
                        <a:t>~1 </a:t>
                      </a:r>
                      <a:r>
                        <a:rPr lang="es-ES" sz="2400" b="1" dirty="0" err="1">
                          <a:solidFill>
                            <a:schemeClr val="accent5"/>
                          </a:solidFill>
                        </a:rPr>
                        <a:t>arcminute</a:t>
                      </a:r>
                      <a:endParaRPr lang="es-ES" sz="2400" b="1" dirty="0">
                        <a:solidFill>
                          <a:schemeClr val="accent5"/>
                        </a:solidFill>
                      </a:endParaRPr>
                    </a:p>
                  </a:txBody>
                  <a:tcPr marL="86131" marR="86131" marT="43066" marB="43066" anchor="ctr">
                    <a:lnL>
                      <a:noFill/>
                    </a:lnL>
                    <a:lnR>
                      <a:noFill/>
                    </a:lnR>
                    <a:lnT>
                      <a:noFill/>
                    </a:lnT>
                    <a:lnB>
                      <a:noFill/>
                    </a:lnB>
                  </a:tcPr>
                </a:tc>
                <a:tc>
                  <a:txBody>
                    <a:bodyPr/>
                    <a:lstStyle/>
                    <a:p>
                      <a:r>
                        <a:rPr lang="es-ES" sz="2400" b="1" dirty="0">
                          <a:solidFill>
                            <a:schemeClr val="accent5"/>
                          </a:solidFill>
                        </a:rPr>
                        <a:t>~1 </a:t>
                      </a:r>
                      <a:r>
                        <a:rPr lang="es-ES" sz="2400" b="1" dirty="0" err="1">
                          <a:solidFill>
                            <a:schemeClr val="accent5"/>
                          </a:solidFill>
                        </a:rPr>
                        <a:t>arcminute</a:t>
                      </a:r>
                      <a:endParaRPr lang="es-ES" sz="2400" b="1" dirty="0">
                        <a:solidFill>
                          <a:schemeClr val="accent5"/>
                        </a:solidFill>
                      </a:endParaRPr>
                    </a:p>
                  </a:txBody>
                  <a:tcPr marL="86131" marR="86131" marT="43066" marB="43066" anchor="ctr">
                    <a:lnL>
                      <a:noFill/>
                    </a:lnL>
                    <a:lnR>
                      <a:noFill/>
                    </a:lnR>
                    <a:lnT>
                      <a:noFill/>
                    </a:lnT>
                    <a:lnB>
                      <a:noFill/>
                    </a:lnB>
                  </a:tcPr>
                </a:tc>
                <a:extLst>
                  <a:ext uri="{0D108BD9-81ED-4DB2-BD59-A6C34878D82A}">
                    <a16:rowId xmlns:a16="http://schemas.microsoft.com/office/drawing/2014/main" val="151759316"/>
                  </a:ext>
                </a:extLst>
              </a:tr>
              <a:tr h="518806">
                <a:tc>
                  <a:txBody>
                    <a:bodyPr/>
                    <a:lstStyle/>
                    <a:p>
                      <a:r>
                        <a:rPr lang="es-ES" sz="2400" b="1"/>
                        <a:t>Frequency Bands</a:t>
                      </a:r>
                      <a:endParaRPr lang="es-ES" sz="2400"/>
                    </a:p>
                  </a:txBody>
                  <a:tcPr marL="86131" marR="86131" marT="43066" marB="43066" anchor="ctr">
                    <a:lnL>
                      <a:noFill/>
                    </a:lnL>
                    <a:lnR>
                      <a:noFill/>
                    </a:lnR>
                    <a:lnT>
                      <a:noFill/>
                    </a:lnT>
                    <a:lnB>
                      <a:noFill/>
                    </a:lnB>
                  </a:tcPr>
                </a:tc>
                <a:tc>
                  <a:txBody>
                    <a:bodyPr/>
                    <a:lstStyle/>
                    <a:p>
                      <a:r>
                        <a:rPr lang="es-ES" sz="2400"/>
                        <a:t>30–857 GHz (9 bands)</a:t>
                      </a:r>
                    </a:p>
                  </a:txBody>
                  <a:tcPr marL="86131" marR="86131" marT="43066" marB="43066" anchor="ctr">
                    <a:lnL>
                      <a:noFill/>
                    </a:lnL>
                    <a:lnR>
                      <a:noFill/>
                    </a:lnR>
                    <a:lnT>
                      <a:noFill/>
                    </a:lnT>
                    <a:lnB>
                      <a:noFill/>
                    </a:lnB>
                  </a:tcPr>
                </a:tc>
                <a:tc>
                  <a:txBody>
                    <a:bodyPr/>
                    <a:lstStyle/>
                    <a:p>
                      <a:r>
                        <a:rPr lang="es-ES" sz="2400"/>
                        <a:t>90, 150, 220 GHz</a:t>
                      </a:r>
                    </a:p>
                  </a:txBody>
                  <a:tcPr marL="86131" marR="86131" marT="43066" marB="43066" anchor="ctr">
                    <a:lnL>
                      <a:noFill/>
                    </a:lnL>
                    <a:lnR>
                      <a:noFill/>
                    </a:lnR>
                    <a:lnT>
                      <a:noFill/>
                    </a:lnT>
                    <a:lnB>
                      <a:noFill/>
                    </a:lnB>
                  </a:tcPr>
                </a:tc>
                <a:tc>
                  <a:txBody>
                    <a:bodyPr/>
                    <a:lstStyle/>
                    <a:p>
                      <a:r>
                        <a:rPr lang="es-ES" sz="2400" dirty="0" smtClean="0"/>
                        <a:t>90, </a:t>
                      </a:r>
                      <a:r>
                        <a:rPr lang="es-ES" sz="2400" dirty="0"/>
                        <a:t>150, 220 GHz</a:t>
                      </a:r>
                    </a:p>
                  </a:txBody>
                  <a:tcPr marL="86131" marR="86131" marT="43066" marB="43066" anchor="ctr">
                    <a:lnL>
                      <a:noFill/>
                    </a:lnL>
                    <a:lnR>
                      <a:noFill/>
                    </a:lnR>
                    <a:lnT>
                      <a:noFill/>
                    </a:lnT>
                    <a:lnB>
                      <a:noFill/>
                    </a:lnB>
                  </a:tcPr>
                </a:tc>
                <a:extLst>
                  <a:ext uri="{0D108BD9-81ED-4DB2-BD59-A6C34878D82A}">
                    <a16:rowId xmlns:a16="http://schemas.microsoft.com/office/drawing/2014/main" val="804043478"/>
                  </a:ext>
                </a:extLst>
              </a:tr>
              <a:tr h="2138423">
                <a:tc>
                  <a:txBody>
                    <a:bodyPr/>
                    <a:lstStyle/>
                    <a:p>
                      <a:r>
                        <a:rPr lang="es-ES" sz="2400" b="1"/>
                        <a:t>Strengths</a:t>
                      </a:r>
                      <a:endParaRPr lang="es-ES" sz="2400"/>
                    </a:p>
                  </a:txBody>
                  <a:tcPr marL="86131" marR="86131" marT="43066" marB="43066" anchor="ctr">
                    <a:lnL>
                      <a:noFill/>
                    </a:lnL>
                    <a:lnR>
                      <a:noFill/>
                    </a:lnR>
                    <a:lnT>
                      <a:noFill/>
                    </a:lnT>
                    <a:lnB>
                      <a:noFill/>
                    </a:lnB>
                  </a:tcPr>
                </a:tc>
                <a:tc>
                  <a:txBody>
                    <a:bodyPr/>
                    <a:lstStyle/>
                    <a:p>
                      <a:r>
                        <a:rPr lang="en-US" sz="2400" dirty="0"/>
                        <a:t>- Best for </a:t>
                      </a:r>
                      <a:r>
                        <a:rPr lang="en-US" sz="2400" b="0" dirty="0"/>
                        <a:t>large scales </a:t>
                      </a:r>
                      <a:r>
                        <a:rPr lang="en-US" sz="2400" dirty="0"/>
                        <a:t>(whole-sky map)- Precise cosmological parameters- Foreground separation</a:t>
                      </a:r>
                    </a:p>
                  </a:txBody>
                  <a:tcPr marL="86131" marR="86131" marT="43066" marB="43066" anchor="ctr">
                    <a:lnL>
                      <a:noFill/>
                    </a:lnL>
                    <a:lnR>
                      <a:noFill/>
                    </a:lnR>
                    <a:lnT>
                      <a:noFill/>
                    </a:lnT>
                    <a:lnB>
                      <a:noFill/>
                    </a:lnB>
                  </a:tcPr>
                </a:tc>
                <a:tc>
                  <a:txBody>
                    <a:bodyPr/>
                    <a:lstStyle/>
                    <a:p>
                      <a:r>
                        <a:rPr lang="en-US" sz="2400" dirty="0"/>
                        <a:t>- </a:t>
                      </a:r>
                      <a:r>
                        <a:rPr lang="en-US" sz="2400" b="0" dirty="0"/>
                        <a:t>High-resolution small-scale structure- CMB lensing and SZ effect- Independent cosmology </a:t>
                      </a:r>
                      <a:r>
                        <a:rPr lang="en-US" sz="2400" b="0" dirty="0" smtClean="0"/>
                        <a:t>check - Polarization</a:t>
                      </a:r>
                      <a:endParaRPr lang="en-US" sz="2400" b="0" dirty="0"/>
                    </a:p>
                  </a:txBody>
                  <a:tcPr marL="86131" marR="86131" marT="43066" marB="43066" anchor="ctr">
                    <a:lnL>
                      <a:noFill/>
                    </a:lnL>
                    <a:lnR>
                      <a:noFill/>
                    </a:lnR>
                    <a:lnT>
                      <a:noFill/>
                    </a:lnT>
                    <a:lnB>
                      <a:noFill/>
                    </a:lnB>
                  </a:tcPr>
                </a:tc>
                <a:tc>
                  <a:txBody>
                    <a:bodyPr/>
                    <a:lstStyle/>
                    <a:p>
                      <a:r>
                        <a:rPr lang="en-US" sz="2400" b="0" dirty="0"/>
                        <a:t>- Ultra-stable, clean atmosphere- Small-scale anisotropies- Excellent for long-term lensing &amp; SZ </a:t>
                      </a:r>
                      <a:r>
                        <a:rPr lang="en-US" sz="2400" b="0" dirty="0" smtClean="0"/>
                        <a:t>studies - Polarization</a:t>
                      </a:r>
                      <a:endParaRPr lang="en-US" sz="2400" b="0" dirty="0"/>
                    </a:p>
                  </a:txBody>
                  <a:tcPr marL="86131" marR="86131" marT="43066" marB="43066" anchor="ctr">
                    <a:lnL>
                      <a:noFill/>
                    </a:lnL>
                    <a:lnR>
                      <a:noFill/>
                    </a:lnR>
                    <a:lnT>
                      <a:noFill/>
                    </a:lnT>
                    <a:lnB>
                      <a:noFill/>
                    </a:lnB>
                  </a:tcPr>
                </a:tc>
                <a:extLst>
                  <a:ext uri="{0D108BD9-81ED-4DB2-BD59-A6C34878D82A}">
                    <a16:rowId xmlns:a16="http://schemas.microsoft.com/office/drawing/2014/main" val="178152122"/>
                  </a:ext>
                </a:extLst>
              </a:tr>
              <a:tr h="923711">
                <a:tc>
                  <a:txBody>
                    <a:bodyPr/>
                    <a:lstStyle/>
                    <a:p>
                      <a:r>
                        <a:rPr lang="es-ES" sz="2400" b="1"/>
                        <a:t>Limitations</a:t>
                      </a:r>
                      <a:endParaRPr lang="es-ES" sz="2400"/>
                    </a:p>
                  </a:txBody>
                  <a:tcPr marL="86131" marR="86131" marT="43066" marB="43066" anchor="ctr">
                    <a:lnL>
                      <a:noFill/>
                    </a:lnL>
                    <a:lnR>
                      <a:noFill/>
                    </a:lnR>
                    <a:lnT>
                      <a:noFill/>
                    </a:lnT>
                    <a:lnB>
                      <a:noFill/>
                    </a:lnB>
                  </a:tcPr>
                </a:tc>
                <a:tc>
                  <a:txBody>
                    <a:bodyPr/>
                    <a:lstStyle/>
                    <a:p>
                      <a:r>
                        <a:rPr lang="es-ES" sz="2400" dirty="0" err="1"/>
                        <a:t>Coarser</a:t>
                      </a:r>
                      <a:r>
                        <a:rPr lang="es-ES" sz="2400" dirty="0"/>
                        <a:t> </a:t>
                      </a:r>
                      <a:r>
                        <a:rPr lang="es-ES" sz="2400" dirty="0" err="1"/>
                        <a:t>resolution</a:t>
                      </a:r>
                      <a:r>
                        <a:rPr lang="es-ES" sz="2400" dirty="0"/>
                        <a:t> </a:t>
                      </a:r>
                      <a:r>
                        <a:rPr lang="es-ES" sz="2400" dirty="0" err="1"/>
                        <a:t>than</a:t>
                      </a:r>
                      <a:r>
                        <a:rPr lang="es-ES" sz="2400" dirty="0"/>
                        <a:t> ACT/SPT</a:t>
                      </a:r>
                    </a:p>
                  </a:txBody>
                  <a:tcPr marL="86131" marR="86131" marT="43066" marB="43066" anchor="ctr">
                    <a:lnL>
                      <a:noFill/>
                    </a:lnL>
                    <a:lnR>
                      <a:noFill/>
                    </a:lnR>
                    <a:lnT>
                      <a:noFill/>
                    </a:lnT>
                    <a:lnB>
                      <a:noFill/>
                    </a:lnB>
                  </a:tcPr>
                </a:tc>
                <a:tc>
                  <a:txBody>
                    <a:bodyPr/>
                    <a:lstStyle/>
                    <a:p>
                      <a:r>
                        <a:rPr lang="es-ES" sz="2400" dirty="0" err="1"/>
                        <a:t>Partial</a:t>
                      </a:r>
                      <a:r>
                        <a:rPr lang="es-ES" sz="2400" dirty="0"/>
                        <a:t> </a:t>
                      </a:r>
                      <a:r>
                        <a:rPr lang="es-ES" sz="2400" dirty="0" err="1"/>
                        <a:t>sky</a:t>
                      </a:r>
                      <a:r>
                        <a:rPr lang="es-ES" sz="2400" dirty="0"/>
                        <a:t> </a:t>
                      </a:r>
                      <a:r>
                        <a:rPr lang="es-ES" sz="2400" dirty="0" err="1"/>
                        <a:t>coverage</a:t>
                      </a:r>
                      <a:endParaRPr lang="es-ES" sz="2400" dirty="0"/>
                    </a:p>
                  </a:txBody>
                  <a:tcPr marL="86131" marR="86131" marT="43066" marB="43066" anchor="ctr">
                    <a:lnL>
                      <a:noFill/>
                    </a:lnL>
                    <a:lnR>
                      <a:noFill/>
                    </a:lnR>
                    <a:lnT>
                      <a:noFill/>
                    </a:lnT>
                    <a:lnB>
                      <a:noFill/>
                    </a:lnB>
                  </a:tcPr>
                </a:tc>
                <a:tc>
                  <a:txBody>
                    <a:bodyPr/>
                    <a:lstStyle/>
                    <a:p>
                      <a:r>
                        <a:rPr lang="es-ES" sz="2400"/>
                        <a:t>Very limited sky coverage</a:t>
                      </a:r>
                    </a:p>
                  </a:txBody>
                  <a:tcPr marL="86131" marR="86131" marT="43066" marB="43066" anchor="ctr">
                    <a:lnL>
                      <a:noFill/>
                    </a:lnL>
                    <a:lnR>
                      <a:noFill/>
                    </a:lnR>
                    <a:lnT>
                      <a:noFill/>
                    </a:lnT>
                    <a:lnB>
                      <a:noFill/>
                    </a:lnB>
                  </a:tcPr>
                </a:tc>
                <a:extLst>
                  <a:ext uri="{0D108BD9-81ED-4DB2-BD59-A6C34878D82A}">
                    <a16:rowId xmlns:a16="http://schemas.microsoft.com/office/drawing/2014/main" val="167518412"/>
                  </a:ext>
                </a:extLst>
              </a:tr>
              <a:tr h="1328614">
                <a:tc>
                  <a:txBody>
                    <a:bodyPr/>
                    <a:lstStyle/>
                    <a:p>
                      <a:r>
                        <a:rPr lang="es-ES" sz="2400" b="1"/>
                        <a:t>Best For</a:t>
                      </a:r>
                      <a:endParaRPr lang="es-ES" sz="2400"/>
                    </a:p>
                  </a:txBody>
                  <a:tcPr marL="86131" marR="86131" marT="43066" marB="43066" anchor="ctr">
                    <a:lnL>
                      <a:noFill/>
                    </a:lnL>
                    <a:lnR>
                      <a:noFill/>
                    </a:lnR>
                    <a:lnT>
                      <a:noFill/>
                    </a:lnT>
                    <a:lnB>
                      <a:noFill/>
                    </a:lnB>
                  </a:tcPr>
                </a:tc>
                <a:tc>
                  <a:txBody>
                    <a:bodyPr/>
                    <a:lstStyle/>
                    <a:p>
                      <a:r>
                        <a:rPr lang="es-ES" sz="2400" b="1" dirty="0">
                          <a:solidFill>
                            <a:schemeClr val="accent5"/>
                          </a:solidFill>
                        </a:rPr>
                        <a:t>Global </a:t>
                      </a:r>
                      <a:r>
                        <a:rPr lang="es-ES" sz="2400" b="1" dirty="0" err="1">
                          <a:solidFill>
                            <a:schemeClr val="accent5"/>
                          </a:solidFill>
                        </a:rPr>
                        <a:t>cosmology</a:t>
                      </a:r>
                      <a:r>
                        <a:rPr lang="es-ES" sz="2400" b="1" dirty="0">
                          <a:solidFill>
                            <a:schemeClr val="accent5"/>
                          </a:solidFill>
                        </a:rPr>
                        <a:t>, </a:t>
                      </a:r>
                      <a:r>
                        <a:rPr lang="es-ES" sz="2400" b="1" dirty="0" err="1">
                          <a:solidFill>
                            <a:schemeClr val="accent5"/>
                          </a:solidFill>
                        </a:rPr>
                        <a:t>large-scale</a:t>
                      </a:r>
                      <a:r>
                        <a:rPr lang="es-ES" sz="2400" b="1" dirty="0">
                          <a:solidFill>
                            <a:schemeClr val="accent5"/>
                          </a:solidFill>
                        </a:rPr>
                        <a:t> CMB</a:t>
                      </a:r>
                    </a:p>
                  </a:txBody>
                  <a:tcPr marL="86131" marR="86131" marT="43066" marB="43066" anchor="ctr">
                    <a:lnL>
                      <a:noFill/>
                    </a:lnL>
                    <a:lnR>
                      <a:noFill/>
                    </a:lnR>
                    <a:lnT>
                      <a:noFill/>
                    </a:lnT>
                    <a:lnB>
                      <a:noFill/>
                    </a:lnB>
                  </a:tcPr>
                </a:tc>
                <a:tc>
                  <a:txBody>
                    <a:bodyPr/>
                    <a:lstStyle/>
                    <a:p>
                      <a:r>
                        <a:rPr lang="en-US" sz="2400" b="1" dirty="0">
                          <a:solidFill>
                            <a:schemeClr val="accent5"/>
                          </a:solidFill>
                        </a:rPr>
                        <a:t>Fine-scale CMB</a:t>
                      </a:r>
                      <a:r>
                        <a:rPr lang="en-US" sz="2400" dirty="0"/>
                        <a:t>, galaxy clusters</a:t>
                      </a:r>
                      <a:r>
                        <a:rPr lang="en-US" sz="2400" b="1" dirty="0"/>
                        <a:t>, </a:t>
                      </a:r>
                      <a:r>
                        <a:rPr lang="en-US" sz="2400" b="1" dirty="0">
                          <a:solidFill>
                            <a:schemeClr val="accent5"/>
                          </a:solidFill>
                        </a:rPr>
                        <a:t>cross-checking Planck</a:t>
                      </a:r>
                    </a:p>
                  </a:txBody>
                  <a:tcPr marL="86131" marR="86131" marT="43066" marB="43066" anchor="ctr">
                    <a:lnL>
                      <a:noFill/>
                    </a:lnL>
                    <a:lnR>
                      <a:noFill/>
                    </a:lnR>
                    <a:lnT>
                      <a:noFill/>
                    </a:lnT>
                    <a:lnB>
                      <a:noFill/>
                    </a:lnB>
                  </a:tcPr>
                </a:tc>
                <a:tc>
                  <a:txBody>
                    <a:bodyPr/>
                    <a:lstStyle/>
                    <a:p>
                      <a:r>
                        <a:rPr lang="es-ES" sz="2400" b="1" dirty="0">
                          <a:solidFill>
                            <a:schemeClr val="accent5"/>
                          </a:solidFill>
                        </a:rPr>
                        <a:t>Ultra-precise </a:t>
                      </a:r>
                      <a:r>
                        <a:rPr lang="es-ES" sz="2400" b="1" dirty="0" err="1">
                          <a:solidFill>
                            <a:schemeClr val="accent5"/>
                          </a:solidFill>
                        </a:rPr>
                        <a:t>small-patch</a:t>
                      </a:r>
                      <a:r>
                        <a:rPr lang="es-ES" sz="2400" b="1" dirty="0">
                          <a:solidFill>
                            <a:schemeClr val="accent5"/>
                          </a:solidFill>
                        </a:rPr>
                        <a:t> </a:t>
                      </a:r>
                      <a:r>
                        <a:rPr lang="es-ES" sz="2400" b="1" dirty="0" err="1">
                          <a:solidFill>
                            <a:schemeClr val="accent5"/>
                          </a:solidFill>
                        </a:rPr>
                        <a:t>studies</a:t>
                      </a:r>
                      <a:r>
                        <a:rPr lang="es-ES" sz="2400" dirty="0"/>
                        <a:t>, </a:t>
                      </a:r>
                      <a:r>
                        <a:rPr lang="es-ES" sz="2400" dirty="0" err="1"/>
                        <a:t>secondary</a:t>
                      </a:r>
                      <a:r>
                        <a:rPr lang="es-ES" sz="2400" dirty="0"/>
                        <a:t> </a:t>
                      </a:r>
                      <a:r>
                        <a:rPr lang="es-ES" sz="2400" dirty="0" err="1"/>
                        <a:t>anisotropies</a:t>
                      </a:r>
                      <a:endParaRPr lang="es-ES" sz="2400" dirty="0"/>
                    </a:p>
                  </a:txBody>
                  <a:tcPr marL="86131" marR="86131" marT="43066" marB="43066" anchor="ctr">
                    <a:lnL>
                      <a:noFill/>
                    </a:lnL>
                    <a:lnR>
                      <a:noFill/>
                    </a:lnR>
                    <a:lnT>
                      <a:noFill/>
                    </a:lnT>
                    <a:lnB>
                      <a:noFill/>
                    </a:lnB>
                  </a:tcPr>
                </a:tc>
                <a:extLst>
                  <a:ext uri="{0D108BD9-81ED-4DB2-BD59-A6C34878D82A}">
                    <a16:rowId xmlns:a16="http://schemas.microsoft.com/office/drawing/2014/main" val="2217540812"/>
                  </a:ext>
                </a:extLst>
              </a:tr>
            </a:tbl>
          </a:graphicData>
        </a:graphic>
      </p:graphicFrame>
    </p:spTree>
    <p:extLst>
      <p:ext uri="{BB962C8B-B14F-4D97-AF65-F5344CB8AC3E}">
        <p14:creationId xmlns:p14="http://schemas.microsoft.com/office/powerpoint/2010/main" val="2230632801"/>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ES"/>
          </a:p>
        </p:txBody>
      </p:sp>
      <p:sp>
        <p:nvSpPr>
          <p:cNvPr id="4" name="Marcador de texto 3"/>
          <p:cNvSpPr>
            <a:spLocks noGrp="1"/>
          </p:cNvSpPr>
          <p:nvPr>
            <p:ph type="body" sz="quarter" idx="1"/>
          </p:nvPr>
        </p:nvSpPr>
        <p:spPr/>
        <p:txBody>
          <a:bodyPr>
            <a:normAutofit fontScale="92500" lnSpcReduction="20000"/>
          </a:bodyPr>
          <a:lstStyle/>
          <a:p>
            <a:endParaRPr lang="es-ES"/>
          </a:p>
        </p:txBody>
      </p:sp>
      <p:pic>
        <p:nvPicPr>
          <p:cNvPr id="275" name="Google Shape;253;p34" descr="Google Shape;253;p34"/>
          <p:cNvPicPr>
            <a:picLocks noChangeAspect="1"/>
          </p:cNvPicPr>
          <p:nvPr/>
        </p:nvPicPr>
        <p:blipFill>
          <a:blip r:embed="rId2">
            <a:extLst/>
          </a:blip>
          <a:stretch>
            <a:fillRect/>
          </a:stretch>
        </p:blipFill>
        <p:spPr>
          <a:xfrm>
            <a:off x="-2" y="-1625799"/>
            <a:ext cx="17340271" cy="12999011"/>
          </a:xfrm>
          <a:prstGeom prst="rect">
            <a:avLst/>
          </a:prstGeom>
          <a:ln w="12700">
            <a:miter lim="400000"/>
          </a:ln>
        </p:spPr>
      </p:pic>
      <p:pic>
        <p:nvPicPr>
          <p:cNvPr id="5" name="Google Shape;261;p35" descr="Google Shape;261;p35"/>
          <p:cNvPicPr>
            <a:picLocks noChangeAspect="1"/>
          </p:cNvPicPr>
          <p:nvPr/>
        </p:nvPicPr>
        <p:blipFill>
          <a:blip r:embed="rId3">
            <a:extLst/>
          </a:blip>
          <a:stretch>
            <a:fillRect/>
          </a:stretch>
        </p:blipFill>
        <p:spPr>
          <a:xfrm>
            <a:off x="8019871" y="0"/>
            <a:ext cx="17340271" cy="13064456"/>
          </a:xfrm>
          <a:prstGeom prst="rect">
            <a:avLst/>
          </a:prstGeom>
          <a:ln w="12700">
            <a:miter lim="400000"/>
          </a:ln>
        </p:spPr>
      </p:pic>
      <p:sp>
        <p:nvSpPr>
          <p:cNvPr id="2" name="AutoShape 2" descr="Weltraumteleskop Euclid soll die dunkle Seite des Universums erkunden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AutoShape 4" descr="Weltraumteleskop Euclid soll die dunkle Seite des Universums erkunden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CuadroTexto 9"/>
          <p:cNvSpPr txBox="1"/>
          <p:nvPr/>
        </p:nvSpPr>
        <p:spPr>
          <a:xfrm>
            <a:off x="10990468" y="9052818"/>
            <a:ext cx="507190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a:t>
            </a:r>
            <a:r>
              <a:rPr lang="es-ES" i="1" dirty="0" err="1" smtClean="0">
                <a:solidFill>
                  <a:schemeClr val="bg1"/>
                </a:solidFill>
              </a:rPr>
              <a:t>Euclid</a:t>
            </a:r>
            <a:r>
              <a:rPr lang="es-ES" i="1" dirty="0" smtClean="0">
                <a:solidFill>
                  <a:schemeClr val="bg1"/>
                </a:solidFill>
              </a:rPr>
              <a:t> </a:t>
            </a:r>
            <a:r>
              <a:rPr lang="es-ES" i="1" dirty="0" err="1" smtClean="0">
                <a:solidFill>
                  <a:schemeClr val="bg1"/>
                </a:solidFill>
              </a:rPr>
              <a:t>Flagship</a:t>
            </a:r>
            <a:r>
              <a:rPr lang="es-ES" i="1" dirty="0" smtClean="0">
                <a:solidFill>
                  <a:schemeClr val="bg1"/>
                </a:solidFill>
              </a:rPr>
              <a:t> </a:t>
            </a:r>
            <a:r>
              <a:rPr lang="es-ES" i="1" dirty="0" err="1" smtClean="0">
                <a:solidFill>
                  <a:schemeClr val="bg1"/>
                </a:solidFill>
              </a:rPr>
              <a:t>simulation</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60173147"/>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 name="Imagen" descr="Imagen"/>
          <p:cNvPicPr>
            <a:picLocks noChangeAspect="1"/>
          </p:cNvPicPr>
          <p:nvPr/>
        </p:nvPicPr>
        <p:blipFill>
          <a:blip r:embed="rId2">
            <a:extLst/>
          </a:blip>
          <a:stretch>
            <a:fillRect/>
          </a:stretch>
        </p:blipFill>
        <p:spPr>
          <a:xfrm>
            <a:off x="9888187" y="1897351"/>
            <a:ext cx="6703410" cy="7583533"/>
          </a:xfrm>
          <a:prstGeom prst="rect">
            <a:avLst/>
          </a:prstGeom>
          <a:ln w="12700">
            <a:miter lim="400000"/>
          </a:ln>
        </p:spPr>
      </p:pic>
      <p:sp>
        <p:nvSpPr>
          <p:cNvPr id="282" name="Galaxy surveys* have become a core ingredient for understanding the Universe at large at low redshifts"/>
          <p:cNvSpPr txBox="1">
            <a:spLocks noGrp="1"/>
          </p:cNvSpPr>
          <p:nvPr>
            <p:ph type="title" idx="4294967295"/>
          </p:nvPr>
        </p:nvSpPr>
        <p:spPr>
          <a:xfrm>
            <a:off x="310237" y="-326229"/>
            <a:ext cx="16898709" cy="2396329"/>
          </a:xfrm>
          <a:prstGeom prst="rect">
            <a:avLst/>
          </a:prstGeom>
        </p:spPr>
        <p:txBody>
          <a:bodyPr lIns="86700" tIns="86700" rIns="86700" bIns="86700" anchor="ctr">
            <a:normAutofit/>
          </a:bodyPr>
          <a:lstStyle>
            <a:lvl1pPr algn="l" defTabSz="546201">
              <a:defRPr sz="4200">
                <a:solidFill>
                  <a:srgbClr val="FF6600"/>
                </a:solidFill>
                <a:latin typeface="Calibri"/>
                <a:ea typeface="Calibri"/>
                <a:cs typeface="Calibri"/>
                <a:sym typeface="Calibri"/>
              </a:defRPr>
            </a:lvl1pPr>
          </a:lstStyle>
          <a:p>
            <a:r>
              <a:rPr sz="4800" b="1" dirty="0">
                <a:solidFill>
                  <a:srgbClr val="FF0000"/>
                </a:solidFill>
              </a:rPr>
              <a:t>Galaxy surveys* have become a core ingredient for understanding the Universe </a:t>
            </a:r>
            <a:r>
              <a:rPr sz="4800" b="1" dirty="0" smtClean="0">
                <a:solidFill>
                  <a:srgbClr val="FF0000"/>
                </a:solidFill>
              </a:rPr>
              <a:t>at </a:t>
            </a:r>
            <a:r>
              <a:rPr sz="4800" b="1" dirty="0">
                <a:solidFill>
                  <a:srgbClr val="FF0000"/>
                </a:solidFill>
              </a:rPr>
              <a:t>low redshifts</a:t>
            </a:r>
          </a:p>
        </p:txBody>
      </p:sp>
      <p:sp>
        <p:nvSpPr>
          <p:cNvPr id="283" name="The statistical properties of cosmological distributions (positions, shapes) across time carry information (ΩM, σ8). We can also image relevant events and objects that have additional distance data.…"/>
          <p:cNvSpPr txBox="1"/>
          <p:nvPr/>
        </p:nvSpPr>
        <p:spPr>
          <a:xfrm>
            <a:off x="347756" y="2728349"/>
            <a:ext cx="9694602" cy="5676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7735" tIns="67735" rIns="67735" bIns="67735" anchor="ctr">
            <a:spAutoFit/>
          </a:bodyPr>
          <a:lstStyle/>
          <a:p>
            <a:pPr algn="l">
              <a:defRPr sz="2700" b="0"/>
            </a:pPr>
            <a:r>
              <a:rPr sz="3600" dirty="0" smtClean="0"/>
              <a:t>Spectroscopic </a:t>
            </a:r>
            <a:r>
              <a:rPr sz="3600" dirty="0"/>
              <a:t>and photometric </a:t>
            </a:r>
            <a:r>
              <a:rPr lang="es-ES" sz="3600" dirty="0" err="1" smtClean="0"/>
              <a:t>surveys</a:t>
            </a:r>
            <a:r>
              <a:rPr sz="3600" dirty="0" smtClean="0"/>
              <a:t> </a:t>
            </a:r>
            <a:r>
              <a:rPr sz="3600" dirty="0"/>
              <a:t>provide different </a:t>
            </a:r>
            <a:r>
              <a:rPr sz="3600" dirty="0" smtClean="0"/>
              <a:t>advantages</a:t>
            </a:r>
            <a:r>
              <a:rPr lang="es-ES" sz="3600" dirty="0" smtClean="0"/>
              <a:t>.</a:t>
            </a:r>
          </a:p>
          <a:p>
            <a:pPr algn="l">
              <a:defRPr sz="2700" b="0"/>
            </a:pPr>
            <a:endParaRPr lang="es-ES" sz="3600" dirty="0"/>
          </a:p>
          <a:p>
            <a:pPr algn="l">
              <a:defRPr sz="2700" b="0"/>
            </a:pPr>
            <a:r>
              <a:rPr lang="es-ES" sz="3600" dirty="0" err="1" smtClean="0"/>
              <a:t>Spectroscopic</a:t>
            </a:r>
            <a:r>
              <a:rPr lang="es-ES" sz="3600" dirty="0" smtClean="0"/>
              <a:t>: precise </a:t>
            </a:r>
            <a:r>
              <a:rPr lang="es-ES" sz="3600" dirty="0" err="1" smtClean="0"/>
              <a:t>redshifts</a:t>
            </a:r>
            <a:r>
              <a:rPr lang="es-ES" sz="3600" dirty="0" smtClean="0"/>
              <a:t> </a:t>
            </a:r>
            <a:r>
              <a:rPr lang="es-ES" sz="3600" dirty="0" smtClean="0">
                <a:sym typeface="Wingdings" panose="05000000000000000000" pitchFamily="2" charset="2"/>
              </a:rPr>
              <a:t> </a:t>
            </a:r>
            <a:r>
              <a:rPr lang="es-ES" sz="3600" dirty="0" err="1" smtClean="0">
                <a:sym typeface="Wingdings" panose="05000000000000000000" pitchFamily="2" charset="2"/>
              </a:rPr>
              <a:t>distances</a:t>
            </a:r>
            <a:r>
              <a:rPr lang="es-ES" sz="3600" dirty="0" smtClean="0">
                <a:sym typeface="Wingdings" panose="05000000000000000000" pitchFamily="2" charset="2"/>
              </a:rPr>
              <a:t>.</a:t>
            </a:r>
          </a:p>
          <a:p>
            <a:pPr algn="l">
              <a:defRPr sz="2700" b="0"/>
            </a:pPr>
            <a:endParaRPr lang="es-ES" sz="3600" dirty="0">
              <a:sym typeface="Wingdings" panose="05000000000000000000" pitchFamily="2" charset="2"/>
            </a:endParaRPr>
          </a:p>
          <a:p>
            <a:pPr algn="l">
              <a:defRPr sz="2700" b="0"/>
            </a:pPr>
            <a:r>
              <a:rPr lang="es-ES" sz="3600" dirty="0" err="1" smtClean="0">
                <a:sym typeface="Wingdings" panose="05000000000000000000" pitchFamily="2" charset="2"/>
              </a:rPr>
              <a:t>Photometric</a:t>
            </a:r>
            <a:r>
              <a:rPr lang="es-ES" sz="3600" dirty="0" smtClean="0">
                <a:sym typeface="Wingdings" panose="05000000000000000000" pitchFamily="2" charset="2"/>
              </a:rPr>
              <a:t>: </a:t>
            </a:r>
            <a:r>
              <a:rPr lang="es-ES" sz="3600" dirty="0" err="1" smtClean="0">
                <a:sym typeface="Wingdings" panose="05000000000000000000" pitchFamily="2" charset="2"/>
              </a:rPr>
              <a:t>redshifts</a:t>
            </a:r>
            <a:r>
              <a:rPr lang="es-ES" sz="3600" dirty="0" smtClean="0">
                <a:sym typeface="Wingdings" panose="05000000000000000000" pitchFamily="2" charset="2"/>
              </a:rPr>
              <a:t> imprecise, </a:t>
            </a:r>
            <a:r>
              <a:rPr lang="es-ES" sz="3600" dirty="0" err="1" smtClean="0">
                <a:sym typeface="Wingdings" panose="05000000000000000000" pitchFamily="2" charset="2"/>
              </a:rPr>
              <a:t>but</a:t>
            </a:r>
            <a:r>
              <a:rPr lang="es-ES" sz="3600" dirty="0" smtClean="0">
                <a:sym typeface="Wingdings" panose="05000000000000000000" pitchFamily="2" charset="2"/>
              </a:rPr>
              <a:t> </a:t>
            </a:r>
            <a:r>
              <a:rPr lang="es-ES" sz="3600" dirty="0" err="1" smtClean="0">
                <a:sym typeface="Wingdings" panose="05000000000000000000" pitchFamily="2" charset="2"/>
              </a:rPr>
              <a:t>much</a:t>
            </a:r>
            <a:r>
              <a:rPr lang="es-ES" sz="3600" dirty="0" smtClean="0">
                <a:sym typeface="Wingdings" panose="05000000000000000000" pitchFamily="2" charset="2"/>
              </a:rPr>
              <a:t> more </a:t>
            </a:r>
            <a:r>
              <a:rPr lang="es-ES" sz="3600" dirty="0" err="1" smtClean="0">
                <a:sym typeface="Wingdings" panose="05000000000000000000" pitchFamily="2" charset="2"/>
              </a:rPr>
              <a:t>statistics</a:t>
            </a:r>
            <a:r>
              <a:rPr lang="es-ES" sz="3600" dirty="0" smtClean="0">
                <a:sym typeface="Wingdings" panose="05000000000000000000" pitchFamily="2" charset="2"/>
              </a:rPr>
              <a:t>. </a:t>
            </a:r>
            <a:r>
              <a:rPr lang="es-ES" sz="3600" dirty="0" err="1" smtClean="0">
                <a:sym typeface="Wingdings" panose="05000000000000000000" pitchFamily="2" charset="2"/>
              </a:rPr>
              <a:t>Shapes</a:t>
            </a:r>
            <a:r>
              <a:rPr lang="es-ES" sz="3600" dirty="0" smtClean="0">
                <a:sym typeface="Wingdings" panose="05000000000000000000" pitchFamily="2" charset="2"/>
              </a:rPr>
              <a:t> (</a:t>
            </a:r>
            <a:r>
              <a:rPr lang="es-ES" sz="3600" dirty="0" err="1" smtClean="0">
                <a:sym typeface="Wingdings" panose="05000000000000000000" pitchFamily="2" charset="2"/>
              </a:rPr>
              <a:t>weak</a:t>
            </a:r>
            <a:r>
              <a:rPr lang="es-ES" sz="3600" dirty="0" smtClean="0">
                <a:sym typeface="Wingdings" panose="05000000000000000000" pitchFamily="2" charset="2"/>
              </a:rPr>
              <a:t> </a:t>
            </a:r>
            <a:r>
              <a:rPr lang="es-ES" sz="3600" dirty="0" err="1" smtClean="0">
                <a:sym typeface="Wingdings" panose="05000000000000000000" pitchFamily="2" charset="2"/>
              </a:rPr>
              <a:t>lensing</a:t>
            </a:r>
            <a:r>
              <a:rPr lang="es-ES" sz="3600" dirty="0" smtClean="0">
                <a:sym typeface="Wingdings" panose="05000000000000000000" pitchFamily="2" charset="2"/>
              </a:rPr>
              <a:t>) and </a:t>
            </a:r>
            <a:r>
              <a:rPr lang="es-ES" sz="3600" dirty="0" err="1" smtClean="0">
                <a:sym typeface="Wingdings" panose="05000000000000000000" pitchFamily="2" charset="2"/>
              </a:rPr>
              <a:t>transient</a:t>
            </a:r>
            <a:r>
              <a:rPr lang="es-ES" sz="3600" dirty="0" smtClean="0">
                <a:sym typeface="Wingdings" panose="05000000000000000000" pitchFamily="2" charset="2"/>
              </a:rPr>
              <a:t> </a:t>
            </a:r>
            <a:r>
              <a:rPr lang="es-ES" sz="3600" dirty="0" err="1" smtClean="0">
                <a:sym typeface="Wingdings" panose="05000000000000000000" pitchFamily="2" charset="2"/>
              </a:rPr>
              <a:t>events</a:t>
            </a:r>
            <a:r>
              <a:rPr lang="es-ES" sz="3600" dirty="0" smtClean="0">
                <a:sym typeface="Wingdings" panose="05000000000000000000" pitchFamily="2" charset="2"/>
              </a:rPr>
              <a:t> (supernova </a:t>
            </a:r>
            <a:r>
              <a:rPr lang="es-ES" sz="3600" dirty="0" err="1" smtClean="0">
                <a:sym typeface="Wingdings" panose="05000000000000000000" pitchFamily="2" charset="2"/>
              </a:rPr>
              <a:t>cosmology</a:t>
            </a:r>
            <a:r>
              <a:rPr lang="es-ES" sz="3600" dirty="0" smtClean="0">
                <a:sym typeface="Wingdings" panose="05000000000000000000" pitchFamily="2" charset="2"/>
              </a:rPr>
              <a:t>).</a:t>
            </a:r>
            <a:endParaRPr sz="3600" dirty="0"/>
          </a:p>
          <a:p>
            <a:pPr algn="l">
              <a:defRPr sz="2700" b="0"/>
            </a:pPr>
            <a:endParaRPr sz="3600" dirty="0"/>
          </a:p>
          <a:p>
            <a:pPr algn="l">
              <a:defRPr sz="2700" b="0"/>
            </a:pPr>
            <a:r>
              <a:rPr sz="3600" dirty="0"/>
              <a:t>(*) Will focus on optical and near-infrared.</a:t>
            </a:r>
          </a:p>
        </p:txBody>
      </p:sp>
      <p:sp>
        <p:nvSpPr>
          <p:cNvPr id="284" name="Benítez+ 2008"/>
          <p:cNvSpPr txBox="1"/>
          <p:nvPr/>
        </p:nvSpPr>
        <p:spPr>
          <a:xfrm>
            <a:off x="15011413" y="10769565"/>
            <a:ext cx="1516123" cy="379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60961" rIns="60961">
            <a:spAutoFit/>
          </a:bodyPr>
          <a:lstStyle>
            <a:lvl1pPr algn="l" defTabSz="457200">
              <a:defRPr sz="1400" i="1">
                <a:latin typeface="Calibri"/>
                <a:ea typeface="Calibri"/>
                <a:cs typeface="Calibri"/>
                <a:sym typeface="Calibri"/>
              </a:defRPr>
            </a:lvl1pPr>
          </a:lstStyle>
          <a:p>
            <a:r>
              <a:rPr sz="1867"/>
              <a:t>Benítez+ 2008</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733973"/>
            <a:ext cx="5732242" cy="8019627"/>
          </a:xfrm>
          <a:prstGeom prst="rect">
            <a:avLst/>
          </a:prstGeom>
        </p:spPr>
      </p:pic>
      <p:sp>
        <p:nvSpPr>
          <p:cNvPr id="9" name="Title 3"/>
          <p:cNvSpPr txBox="1">
            <a:spLocks/>
          </p:cNvSpPr>
          <p:nvPr/>
        </p:nvSpPr>
        <p:spPr>
          <a:xfrm>
            <a:off x="673768" y="108373"/>
            <a:ext cx="15913769" cy="1625600"/>
          </a:xfrm>
          <a:prstGeom prst="rect">
            <a:avLst/>
          </a:prstGeom>
        </p:spPr>
        <p:txBody>
          <a:bodyPr vert="horz" lIns="130048" tIns="65024" rIns="130048" bIns="65024" rtlCol="0" anchor="ctr">
            <a:normAutofit fontScale="97500"/>
          </a:bodyPr>
          <a:lstStyle/>
          <a:p>
            <a:pPr algn="l" defTabSz="650230" hangingPunct="1">
              <a:spcBef>
                <a:spcPct val="0"/>
              </a:spcBef>
              <a:defRPr/>
            </a:pPr>
            <a:r>
              <a:rPr lang="en-US" sz="4551" kern="1200" dirty="0" smtClean="0">
                <a:solidFill>
                  <a:schemeClr val="accent5">
                    <a:lumMod val="75000"/>
                  </a:schemeClr>
                </a:solidFill>
                <a:latin typeface="+mj-lt"/>
                <a:ea typeface="+mj-ea"/>
                <a:cs typeface="+mj-cs"/>
              </a:rPr>
              <a:t>Baryon Acoustic Oscillations are the same imprint of the early Universe conditions as CMB, on matter distribution</a:t>
            </a:r>
            <a:endParaRPr lang="en-US" sz="4551" kern="1200" dirty="0">
              <a:solidFill>
                <a:schemeClr val="accent5">
                  <a:lumMod val="75000"/>
                </a:schemeClr>
              </a:solidFill>
              <a:latin typeface="+mj-lt"/>
              <a:ea typeface="+mj-ea"/>
              <a:cs typeface="+mj-cs"/>
            </a:endParaRPr>
          </a:p>
        </p:txBody>
      </p:sp>
      <p:sp>
        <p:nvSpPr>
          <p:cNvPr id="10" name="CuadroTexto 9"/>
          <p:cNvSpPr txBox="1"/>
          <p:nvPr/>
        </p:nvSpPr>
        <p:spPr>
          <a:xfrm>
            <a:off x="6196789" y="6720102"/>
            <a:ext cx="11213432"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You</a:t>
            </a:r>
            <a:r>
              <a:rPr kumimoji="0" lang="es-ES" sz="3200" b="0" i="0" u="none" strike="noStrike" cap="none" spc="0" normalizeH="0" baseline="0" dirty="0" smtClean="0">
                <a:ln>
                  <a:noFill/>
                </a:ln>
                <a:solidFill>
                  <a:srgbClr val="000000"/>
                </a:solidFill>
                <a:effectLst/>
                <a:uFillTx/>
                <a:sym typeface="Helvetica Neue"/>
              </a:rPr>
              <a:t> ca</a:t>
            </a:r>
            <a:r>
              <a:rPr lang="es-ES" sz="3200" b="0" dirty="0" smtClean="0"/>
              <a:t>n </a:t>
            </a:r>
            <a:r>
              <a:rPr lang="es-ES" sz="3200" dirty="0" err="1" smtClean="0"/>
              <a:t>measure</a:t>
            </a:r>
            <a:r>
              <a:rPr lang="es-ES" sz="3200" dirty="0" smtClean="0"/>
              <a:t> </a:t>
            </a:r>
            <a:r>
              <a:rPr lang="es-ES" sz="3200" dirty="0" err="1" smtClean="0"/>
              <a:t>this</a:t>
            </a:r>
            <a:r>
              <a:rPr lang="es-ES" sz="3200" dirty="0" smtClean="0"/>
              <a:t> </a:t>
            </a:r>
            <a:r>
              <a:rPr lang="es-ES" sz="3200" dirty="0" err="1" smtClean="0"/>
              <a:t>known</a:t>
            </a:r>
            <a:r>
              <a:rPr lang="es-ES" sz="3200" dirty="0" smtClean="0"/>
              <a:t> </a:t>
            </a:r>
            <a:r>
              <a:rPr lang="es-ES" sz="3200" dirty="0" err="1" smtClean="0"/>
              <a:t>scale</a:t>
            </a:r>
            <a:r>
              <a:rPr lang="es-ES" sz="3200" dirty="0" smtClean="0"/>
              <a:t> </a:t>
            </a:r>
            <a:r>
              <a:rPr lang="es-ES" sz="3200" b="0" dirty="0" err="1" smtClean="0"/>
              <a:t>radially</a:t>
            </a:r>
            <a:r>
              <a:rPr lang="es-ES" sz="3200" b="0" dirty="0" smtClean="0"/>
              <a:t> and </a:t>
            </a:r>
            <a:r>
              <a:rPr lang="es-ES" sz="3200" b="0" dirty="0" err="1" smtClean="0"/>
              <a:t>angularly</a:t>
            </a:r>
            <a:r>
              <a:rPr lang="es-ES" sz="3200" b="0" dirty="0" smtClean="0"/>
              <a:t>, and </a:t>
            </a:r>
            <a:r>
              <a:rPr lang="es-ES" sz="3200" dirty="0" smtClean="0"/>
              <a:t>determine </a:t>
            </a:r>
            <a:r>
              <a:rPr lang="es-ES" sz="3200" dirty="0" err="1" smtClean="0"/>
              <a:t>distances</a:t>
            </a:r>
            <a:r>
              <a:rPr lang="es-ES" sz="3200" dirty="0" smtClean="0"/>
              <a:t> </a:t>
            </a:r>
            <a:r>
              <a:rPr lang="es-ES" sz="3200" b="0" dirty="0" smtClean="0"/>
              <a:t>to </a:t>
            </a:r>
            <a:r>
              <a:rPr lang="es-ES" sz="3200" b="0" dirty="0" err="1" smtClean="0"/>
              <a:t>the</a:t>
            </a:r>
            <a:r>
              <a:rPr lang="es-ES" sz="3200" b="0" dirty="0" smtClean="0"/>
              <a:t> </a:t>
            </a:r>
            <a:r>
              <a:rPr lang="es-ES" sz="3200" b="0" dirty="0" err="1" smtClean="0"/>
              <a:t>redshift</a:t>
            </a:r>
            <a:r>
              <a:rPr lang="es-ES" sz="3200" b="0" dirty="0" smtClean="0"/>
              <a:t> </a:t>
            </a:r>
            <a:r>
              <a:rPr lang="es-ES" sz="3200" b="0" dirty="0" err="1" smtClean="0"/>
              <a:t>the</a:t>
            </a:r>
            <a:r>
              <a:rPr lang="es-ES" sz="3200" b="0" dirty="0" smtClean="0"/>
              <a:t> data </a:t>
            </a:r>
            <a:r>
              <a:rPr lang="es-ES" sz="3200" b="0" dirty="0" err="1" smtClean="0"/>
              <a:t>is</a:t>
            </a:r>
            <a:r>
              <a:rPr lang="es-ES" sz="3200" b="0" dirty="0" smtClean="0"/>
              <a:t> in. </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Distance</a:t>
            </a:r>
            <a:r>
              <a:rPr lang="es-ES" sz="3200" b="0" dirty="0" smtClean="0"/>
              <a:t> (look back time) vs </a:t>
            </a:r>
            <a:r>
              <a:rPr lang="es-ES" sz="3200" b="0" dirty="0" err="1" smtClean="0"/>
              <a:t>redshift</a:t>
            </a:r>
            <a:r>
              <a:rPr lang="es-ES" sz="3200" b="0" dirty="0" smtClean="0"/>
              <a:t> = </a:t>
            </a:r>
            <a:r>
              <a:rPr lang="es-ES" sz="3200" dirty="0" err="1" smtClean="0">
                <a:solidFill>
                  <a:schemeClr val="accent5"/>
                </a:solidFill>
              </a:rPr>
              <a:t>expansion</a:t>
            </a:r>
            <a:r>
              <a:rPr lang="es-ES" sz="3200" dirty="0" smtClean="0">
                <a:solidFill>
                  <a:schemeClr val="accent5"/>
                </a:solidFill>
              </a:rPr>
              <a:t> </a:t>
            </a:r>
            <a:r>
              <a:rPr lang="es-ES" sz="3200" dirty="0" err="1" smtClean="0">
                <a:solidFill>
                  <a:schemeClr val="accent5"/>
                </a:solidFill>
              </a:rPr>
              <a:t>history</a:t>
            </a:r>
            <a:r>
              <a:rPr lang="es-ES" sz="3200" dirty="0" smtClean="0">
                <a:solidFill>
                  <a:schemeClr val="accent5"/>
                </a:solidFill>
              </a:rPr>
              <a:t>  </a:t>
            </a:r>
            <a:endParaRPr kumimoji="0" lang="es-ES" sz="3200" i="0" u="none" strike="noStrike" cap="none" spc="0" normalizeH="0" baseline="0" dirty="0">
              <a:ln>
                <a:noFill/>
              </a:ln>
              <a:solidFill>
                <a:schemeClr val="accent5"/>
              </a:solidFill>
              <a:effectLst/>
              <a:uFillTx/>
              <a:sym typeface="Helvetica Neue"/>
            </a:endParaRPr>
          </a:p>
        </p:txBody>
      </p:sp>
      <p:pic>
        <p:nvPicPr>
          <p:cNvPr id="8" name="Imagen 7"/>
          <p:cNvPicPr>
            <a:picLocks noChangeAspect="1"/>
          </p:cNvPicPr>
          <p:nvPr/>
        </p:nvPicPr>
        <p:blipFill>
          <a:blip r:embed="rId3"/>
          <a:stretch>
            <a:fillRect/>
          </a:stretch>
        </p:blipFill>
        <p:spPr>
          <a:xfrm>
            <a:off x="5876826" y="1692075"/>
            <a:ext cx="4014594" cy="2239721"/>
          </a:xfrm>
          <a:prstGeom prst="rect">
            <a:avLst/>
          </a:prstGeom>
        </p:spPr>
      </p:pic>
      <p:pic>
        <p:nvPicPr>
          <p:cNvPr id="11" name="Imagen 10"/>
          <p:cNvPicPr>
            <a:picLocks noChangeAspect="1"/>
          </p:cNvPicPr>
          <p:nvPr/>
        </p:nvPicPr>
        <p:blipFill>
          <a:blip r:embed="rId4"/>
          <a:stretch>
            <a:fillRect/>
          </a:stretch>
        </p:blipFill>
        <p:spPr>
          <a:xfrm>
            <a:off x="9857125" y="1661305"/>
            <a:ext cx="4056483" cy="2258375"/>
          </a:xfrm>
          <a:prstGeom prst="rect">
            <a:avLst/>
          </a:prstGeom>
        </p:spPr>
      </p:pic>
      <p:pic>
        <p:nvPicPr>
          <p:cNvPr id="12" name="Imagen 11"/>
          <p:cNvPicPr>
            <a:picLocks noChangeAspect="1"/>
          </p:cNvPicPr>
          <p:nvPr/>
        </p:nvPicPr>
        <p:blipFill>
          <a:blip r:embed="rId5"/>
          <a:stretch>
            <a:fillRect/>
          </a:stretch>
        </p:blipFill>
        <p:spPr>
          <a:xfrm>
            <a:off x="13343085" y="1633763"/>
            <a:ext cx="4010718" cy="2259909"/>
          </a:xfrm>
          <a:prstGeom prst="rect">
            <a:avLst/>
          </a:prstGeom>
        </p:spPr>
      </p:pic>
      <p:pic>
        <p:nvPicPr>
          <p:cNvPr id="13" name="Imagen 12"/>
          <p:cNvPicPr>
            <a:picLocks noChangeAspect="1"/>
          </p:cNvPicPr>
          <p:nvPr/>
        </p:nvPicPr>
        <p:blipFill>
          <a:blip r:embed="rId6"/>
          <a:stretch>
            <a:fillRect/>
          </a:stretch>
        </p:blipFill>
        <p:spPr>
          <a:xfrm>
            <a:off x="5875208" y="3928788"/>
            <a:ext cx="4016212" cy="2271109"/>
          </a:xfrm>
          <a:prstGeom prst="rect">
            <a:avLst/>
          </a:prstGeom>
        </p:spPr>
      </p:pic>
      <p:pic>
        <p:nvPicPr>
          <p:cNvPr id="15" name="Imagen 14"/>
          <p:cNvPicPr>
            <a:picLocks noChangeAspect="1"/>
          </p:cNvPicPr>
          <p:nvPr/>
        </p:nvPicPr>
        <p:blipFill>
          <a:blip r:embed="rId7"/>
          <a:stretch>
            <a:fillRect/>
          </a:stretch>
        </p:blipFill>
        <p:spPr>
          <a:xfrm>
            <a:off x="13286666" y="3893613"/>
            <a:ext cx="4123555" cy="2306283"/>
          </a:xfrm>
          <a:prstGeom prst="rect">
            <a:avLst/>
          </a:prstGeom>
        </p:spPr>
      </p:pic>
      <p:pic>
        <p:nvPicPr>
          <p:cNvPr id="14" name="Imagen 13"/>
          <p:cNvPicPr>
            <a:picLocks noChangeAspect="1"/>
          </p:cNvPicPr>
          <p:nvPr/>
        </p:nvPicPr>
        <p:blipFill>
          <a:blip r:embed="rId8"/>
          <a:stretch>
            <a:fillRect/>
          </a:stretch>
        </p:blipFill>
        <p:spPr>
          <a:xfrm>
            <a:off x="9857125" y="3902779"/>
            <a:ext cx="4072764" cy="2297117"/>
          </a:xfrm>
          <a:prstGeom prst="rect">
            <a:avLst/>
          </a:prstGeom>
        </p:spPr>
      </p:pic>
      <p:sp>
        <p:nvSpPr>
          <p:cNvPr id="2" name="Flecha derecha 1"/>
          <p:cNvSpPr/>
          <p:nvPr/>
        </p:nvSpPr>
        <p:spPr>
          <a:xfrm>
            <a:off x="9737124" y="2594919"/>
            <a:ext cx="407773" cy="370703"/>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6" name="Flecha derecha 15"/>
          <p:cNvSpPr/>
          <p:nvPr/>
        </p:nvSpPr>
        <p:spPr>
          <a:xfrm>
            <a:off x="13286666" y="2561093"/>
            <a:ext cx="407773" cy="370703"/>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7" name="Flecha derecha 16"/>
          <p:cNvSpPr/>
          <p:nvPr/>
        </p:nvSpPr>
        <p:spPr>
          <a:xfrm>
            <a:off x="9737124" y="4789734"/>
            <a:ext cx="407773" cy="370703"/>
          </a:xfrm>
          <a:prstGeom prst="rightArrow">
            <a:avLst>
              <a:gd name="adj1" fmla="val 50000"/>
              <a:gd name="adj2" fmla="val 43333"/>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8" name="Flecha derecha 17"/>
          <p:cNvSpPr/>
          <p:nvPr/>
        </p:nvSpPr>
        <p:spPr>
          <a:xfrm>
            <a:off x="13286665" y="4535440"/>
            <a:ext cx="407773" cy="370703"/>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9" name="Flecha derecha 18"/>
          <p:cNvSpPr/>
          <p:nvPr/>
        </p:nvSpPr>
        <p:spPr>
          <a:xfrm rot="21237329" flipH="1" flipV="1">
            <a:off x="8635248" y="3686712"/>
            <a:ext cx="6010646" cy="404637"/>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Imagen 2"/>
          <p:cNvPicPr>
            <a:picLocks noChangeAspect="1"/>
          </p:cNvPicPr>
          <p:nvPr/>
        </p:nvPicPr>
        <p:blipFill>
          <a:blip r:embed="rId9"/>
          <a:stretch>
            <a:fillRect/>
          </a:stretch>
        </p:blipFill>
        <p:spPr>
          <a:xfrm>
            <a:off x="8434709" y="8743036"/>
            <a:ext cx="6101124" cy="961136"/>
          </a:xfrm>
          <a:prstGeom prst="rect">
            <a:avLst/>
          </a:prstGeom>
        </p:spPr>
      </p:pic>
      <p:cxnSp>
        <p:nvCxnSpPr>
          <p:cNvPr id="6" name="Conector recto de flecha 5"/>
          <p:cNvCxnSpPr/>
          <p:nvPr/>
        </p:nvCxnSpPr>
        <p:spPr>
          <a:xfrm>
            <a:off x="7203989" y="8792464"/>
            <a:ext cx="1013254" cy="43815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534520950"/>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35507" y="4239054"/>
            <a:ext cx="13392916" cy="2109843"/>
          </a:xfrm>
          <a:prstGeom prst="rect">
            <a:avLst/>
          </a:prstGeom>
        </p:spPr>
      </p:pic>
      <p:sp>
        <p:nvSpPr>
          <p:cNvPr id="5" name="Rectángulo 4"/>
          <p:cNvSpPr/>
          <p:nvPr/>
        </p:nvSpPr>
        <p:spPr>
          <a:xfrm>
            <a:off x="464694" y="488908"/>
            <a:ext cx="16549141" cy="923330"/>
          </a:xfrm>
          <a:prstGeom prst="rect">
            <a:avLst/>
          </a:prstGeom>
        </p:spPr>
        <p:txBody>
          <a:bodyPr wrap="square">
            <a:spAutoFit/>
          </a:bodyPr>
          <a:lstStyle/>
          <a:p>
            <a:pPr algn="l"/>
            <a:r>
              <a:rPr lang="en-US" sz="5400" dirty="0" smtClean="0">
                <a:solidFill>
                  <a:srgbClr val="FF0000"/>
                </a:solidFill>
              </a:rPr>
              <a:t>This equation is very important</a:t>
            </a:r>
            <a:endParaRPr lang="es-ES" sz="5400" dirty="0"/>
          </a:p>
        </p:txBody>
      </p:sp>
      <p:sp>
        <p:nvSpPr>
          <p:cNvPr id="6" name="CuadroTexto 5"/>
          <p:cNvSpPr txBox="1"/>
          <p:nvPr/>
        </p:nvSpPr>
        <p:spPr>
          <a:xfrm>
            <a:off x="464693" y="2220352"/>
            <a:ext cx="1593454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Distance</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measurements</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clustering</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measurements</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modifications</a:t>
            </a:r>
            <a:r>
              <a:rPr kumimoji="0" lang="es-ES" sz="3600" b="1" i="0" u="none" strike="noStrike" cap="none" spc="0" normalizeH="0" dirty="0" smtClean="0">
                <a:ln>
                  <a:noFill/>
                </a:ln>
                <a:solidFill>
                  <a:srgbClr val="000000"/>
                </a:solidFill>
                <a:effectLst/>
                <a:uFillTx/>
                <a:latin typeface="Helvetica Neue"/>
                <a:ea typeface="Helvetica Neue"/>
                <a:cs typeface="Helvetica Neue"/>
                <a:sym typeface="Helvetica Neue"/>
              </a:rPr>
              <a:t> to standard </a:t>
            </a:r>
            <a:r>
              <a:rPr kumimoji="0" lang="es-ES" sz="3600" b="1" i="0" u="none" strike="noStrike" cap="none" spc="0" normalizeH="0" dirty="0" err="1" smtClean="0">
                <a:ln>
                  <a:noFill/>
                </a:ln>
                <a:solidFill>
                  <a:srgbClr val="000000"/>
                </a:solidFill>
                <a:effectLst/>
                <a:uFillTx/>
                <a:latin typeface="Helvetica Neue"/>
                <a:ea typeface="Helvetica Neue"/>
                <a:cs typeface="Helvetica Neue"/>
                <a:sym typeface="Helvetica Neue"/>
              </a:rPr>
              <a:t>model</a:t>
            </a:r>
            <a:r>
              <a:rPr kumimoji="0" lang="es-ES" sz="36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dirty="0" err="1" smtClean="0">
                <a:ln>
                  <a:noFill/>
                </a:ln>
                <a:solidFill>
                  <a:srgbClr val="000000"/>
                </a:solidFill>
                <a:effectLst/>
                <a:uFillTx/>
                <a:latin typeface="Helvetica Neue"/>
                <a:ea typeface="Helvetica Neue"/>
                <a:cs typeface="Helvetica Neue"/>
                <a:sym typeface="Helvetica Neue"/>
              </a:rPr>
              <a:t>all</a:t>
            </a:r>
            <a:r>
              <a:rPr kumimoji="0" lang="es-ES" sz="36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dirty="0" err="1" smtClean="0">
                <a:ln>
                  <a:noFill/>
                </a:ln>
                <a:solidFill>
                  <a:srgbClr val="000000"/>
                </a:solidFill>
                <a:effectLst/>
                <a:uFillTx/>
                <a:latin typeface="Helvetica Neue"/>
                <a:ea typeface="Helvetica Neue"/>
                <a:cs typeface="Helvetica Neue"/>
                <a:sym typeface="Helvetica Neue"/>
              </a:rPr>
              <a:t>enter</a:t>
            </a:r>
            <a:r>
              <a:rPr kumimoji="0" lang="es-ES" sz="36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3600" b="1" i="0" u="none" strike="noStrike" cap="none" spc="0" normalizeH="0" dirty="0" err="1" smtClean="0">
                <a:ln>
                  <a:noFill/>
                </a:ln>
                <a:solidFill>
                  <a:srgbClr val="000000"/>
                </a:solidFill>
                <a:effectLst/>
                <a:uFillTx/>
                <a:latin typeface="Helvetica Neue"/>
                <a:ea typeface="Helvetica Neue"/>
                <a:cs typeface="Helvetica Neue"/>
                <a:sym typeface="Helvetica Neue"/>
              </a:rPr>
              <a:t>here</a:t>
            </a:r>
            <a:r>
              <a:rPr kumimoji="0" lang="es-ES" sz="3600" b="1" i="0" u="none" strike="noStrike" cap="none" spc="0" normalizeH="0" dirty="0" smtClean="0">
                <a:ln>
                  <a:noFill/>
                </a:ln>
                <a:solidFill>
                  <a:srgbClr val="000000"/>
                </a:solidFill>
                <a:effectLst/>
                <a:uFillTx/>
                <a:latin typeface="Helvetica Neue"/>
                <a:ea typeface="Helvetica Neue"/>
                <a:cs typeface="Helvetica Neue"/>
                <a:sym typeface="Helvetica Neue"/>
              </a:rPr>
              <a:t>:</a:t>
            </a:r>
            <a:endParaRPr kumimoji="0" lang="es-ES" sz="36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12476337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DESI measures the BAO scale at many redshifts, providing the time evolution of the size of the Universe</a:t>
            </a:r>
            <a:endParaRPr lang="en-US" sz="4800" b="1" kern="1200" dirty="0">
              <a:solidFill>
                <a:schemeClr val="accent5">
                  <a:lumMod val="75000"/>
                </a:schemeClr>
              </a:solidFill>
            </a:endParaRPr>
          </a:p>
        </p:txBody>
      </p:sp>
      <p:pic>
        <p:nvPicPr>
          <p:cNvPr id="2" name="Imagen 1"/>
          <p:cNvPicPr>
            <a:picLocks noChangeAspect="1"/>
          </p:cNvPicPr>
          <p:nvPr/>
        </p:nvPicPr>
        <p:blipFill>
          <a:blip r:embed="rId3"/>
          <a:stretch>
            <a:fillRect/>
          </a:stretch>
        </p:blipFill>
        <p:spPr>
          <a:xfrm>
            <a:off x="137674" y="2153929"/>
            <a:ext cx="9755288" cy="6522564"/>
          </a:xfrm>
          <a:prstGeom prst="rect">
            <a:avLst/>
          </a:prstGeom>
        </p:spPr>
      </p:pic>
      <p:pic>
        <p:nvPicPr>
          <p:cNvPr id="4" name="Imagen 3"/>
          <p:cNvPicPr>
            <a:picLocks noChangeAspect="1"/>
          </p:cNvPicPr>
          <p:nvPr/>
        </p:nvPicPr>
        <p:blipFill>
          <a:blip r:embed="rId4"/>
          <a:stretch>
            <a:fillRect/>
          </a:stretch>
        </p:blipFill>
        <p:spPr>
          <a:xfrm>
            <a:off x="10220509" y="1871820"/>
            <a:ext cx="6912941" cy="3965263"/>
          </a:xfrm>
          <a:prstGeom prst="rect">
            <a:avLst/>
          </a:prstGeom>
        </p:spPr>
      </p:pic>
      <p:sp>
        <p:nvSpPr>
          <p:cNvPr id="5" name="CuadroTexto 4"/>
          <p:cNvSpPr txBox="1"/>
          <p:nvPr/>
        </p:nvSpPr>
        <p:spPr>
          <a:xfrm>
            <a:off x="2551042" y="8599549"/>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DESI</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
        <p:nvSpPr>
          <p:cNvPr id="6" name="CuadroTexto 5"/>
          <p:cNvSpPr txBox="1"/>
          <p:nvPr/>
        </p:nvSpPr>
        <p:spPr>
          <a:xfrm>
            <a:off x="10220509" y="6819840"/>
            <a:ext cx="6767967"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Extraordinary</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precision</a:t>
            </a:r>
            <a:r>
              <a:rPr lang="es-ES" sz="3200" b="0" dirty="0"/>
              <a:t> </a:t>
            </a:r>
            <a:r>
              <a:rPr lang="es-ES" sz="3200" b="0" dirty="0" smtClean="0"/>
              <a:t>(</a:t>
            </a:r>
            <a:r>
              <a:rPr lang="es-ES" sz="3200" b="0" dirty="0" err="1" smtClean="0"/>
              <a:t>statistical</a:t>
            </a:r>
            <a:r>
              <a:rPr lang="es-ES" sz="3200" b="0" dirty="0" smtClean="0"/>
              <a:t> </a:t>
            </a:r>
            <a:r>
              <a:rPr lang="es-ES" sz="3200" b="0" dirty="0" err="1" smtClean="0"/>
              <a:t>floor</a:t>
            </a:r>
            <a:r>
              <a:rPr lang="es-ES" sz="3200" b="0" dirty="0" smtClean="0"/>
              <a:t>, </a:t>
            </a:r>
            <a:r>
              <a:rPr lang="es-ES" sz="3200" b="0" dirty="0" err="1" smtClean="0"/>
              <a:t>very</a:t>
            </a:r>
            <a:r>
              <a:rPr lang="es-ES" sz="3200" b="0" dirty="0" smtClean="0"/>
              <a:t> </a:t>
            </a:r>
            <a:r>
              <a:rPr lang="es-ES" sz="3200" b="0" dirty="0" err="1" smtClean="0"/>
              <a:t>low</a:t>
            </a:r>
            <a:r>
              <a:rPr lang="es-ES" sz="3200" b="0" dirty="0" smtClean="0"/>
              <a:t> </a:t>
            </a:r>
            <a:r>
              <a:rPr lang="es-ES" sz="3200" b="0" dirty="0" err="1" smtClean="0"/>
              <a:t>systematics</a:t>
            </a:r>
            <a:r>
              <a:rPr lang="es-ES" sz="3200" b="0" dirty="0" smtClean="0"/>
              <a:t>) </a:t>
            </a:r>
            <a:r>
              <a:rPr lang="es-ES" sz="3200" b="0" dirty="0" err="1" smtClean="0"/>
              <a:t>for</a:t>
            </a:r>
            <a:r>
              <a:rPr lang="es-ES" sz="3200" b="0" dirty="0" smtClean="0"/>
              <a:t> BAO </a:t>
            </a:r>
            <a:r>
              <a:rPr lang="es-ES" sz="3200" b="0" dirty="0" err="1" smtClean="0"/>
              <a:t>measurements</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14681943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What are all the Chinese baos? | Goldthre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454" y="577048"/>
            <a:ext cx="14824685" cy="877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0079953"/>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Medieval Cosmology [Flat Earth] : Camille Flammarion : Engraving circa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22365"/>
            <a:ext cx="17898894" cy="1393487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089656" y="480660"/>
            <a:ext cx="15680829" cy="589383"/>
          </a:xfrm>
          <a:prstGeom prst="rect">
            <a:avLst/>
          </a:prstGeom>
          <a:solidFill>
            <a:schemeClr val="bg2">
              <a:lumMod val="25000"/>
              <a:alpha val="50000"/>
            </a:schemeClr>
          </a:solidFill>
        </p:spPr>
        <p:txBody>
          <a:bodyPr wrap="square">
            <a:spAutoFit/>
          </a:bodyPr>
          <a:lstStyle/>
          <a:p>
            <a:pPr algn="l"/>
            <a:r>
              <a:rPr lang="en-US" sz="3200" i="1" dirty="0">
                <a:solidFill>
                  <a:schemeClr val="bg1"/>
                </a:solidFill>
              </a:rPr>
              <a:t>Cosmologists are often in error, but </a:t>
            </a:r>
            <a:r>
              <a:rPr lang="en-US" sz="3200" i="1" dirty="0" smtClean="0">
                <a:solidFill>
                  <a:schemeClr val="bg1"/>
                </a:solidFill>
              </a:rPr>
              <a:t>seldom </a:t>
            </a:r>
            <a:r>
              <a:rPr lang="en-US" sz="3200" i="1" dirty="0">
                <a:solidFill>
                  <a:schemeClr val="bg1"/>
                </a:solidFill>
              </a:rPr>
              <a:t>in </a:t>
            </a:r>
            <a:r>
              <a:rPr lang="en-US" sz="3200" i="1" dirty="0" smtClean="0">
                <a:solidFill>
                  <a:schemeClr val="bg1"/>
                </a:solidFill>
              </a:rPr>
              <a:t>doubt. </a:t>
            </a:r>
            <a:r>
              <a:rPr lang="en-US" sz="3200" dirty="0" smtClean="0">
                <a:solidFill>
                  <a:schemeClr val="bg1"/>
                </a:solidFill>
              </a:rPr>
              <a:t>Attributed to Lev Landau.</a:t>
            </a:r>
            <a:endParaRPr lang="es-ES" sz="3200" dirty="0">
              <a:solidFill>
                <a:schemeClr val="bg1"/>
              </a:solidFill>
            </a:endParaRPr>
          </a:p>
        </p:txBody>
      </p:sp>
      <p:sp>
        <p:nvSpPr>
          <p:cNvPr id="3" name="Rectángulo 2"/>
          <p:cNvSpPr/>
          <p:nvPr/>
        </p:nvSpPr>
        <p:spPr>
          <a:xfrm>
            <a:off x="1089655" y="2997045"/>
            <a:ext cx="15680829" cy="1077218"/>
          </a:xfrm>
          <a:prstGeom prst="rect">
            <a:avLst/>
          </a:prstGeom>
          <a:solidFill>
            <a:schemeClr val="bg2">
              <a:lumMod val="25000"/>
              <a:alpha val="50000"/>
            </a:schemeClr>
          </a:solidFill>
        </p:spPr>
        <p:txBody>
          <a:bodyPr wrap="square">
            <a:spAutoFit/>
          </a:bodyPr>
          <a:lstStyle/>
          <a:p>
            <a:pPr algn="l"/>
            <a:r>
              <a:rPr lang="en-US" sz="3200" i="1" dirty="0" smtClean="0">
                <a:solidFill>
                  <a:schemeClr val="bg1"/>
                </a:solidFill>
              </a:rPr>
              <a:t>We are at the cusp of a paradigm change in Cosmology [</a:t>
            </a:r>
            <a:r>
              <a:rPr lang="en-US" sz="3200" i="1" dirty="0">
                <a:solidFill>
                  <a:schemeClr val="bg1"/>
                </a:solidFill>
              </a:rPr>
              <a:t>in reference to </a:t>
            </a:r>
            <a:r>
              <a:rPr lang="en-US" sz="3200" i="1" dirty="0" smtClean="0">
                <a:solidFill>
                  <a:schemeClr val="bg1"/>
                </a:solidFill>
                <a:latin typeface="Times New Roman" panose="02020603050405020304" pitchFamily="18" charset="0"/>
                <a:cs typeface="Times New Roman" panose="02020603050405020304" pitchFamily="18" charset="0"/>
              </a:rPr>
              <a:t>Λ</a:t>
            </a:r>
            <a:r>
              <a:rPr lang="en-US" sz="3200" i="1" dirty="0" smtClean="0">
                <a:solidFill>
                  <a:schemeClr val="bg1"/>
                </a:solidFill>
              </a:rPr>
              <a:t>CDM]. </a:t>
            </a:r>
            <a:r>
              <a:rPr lang="en-US" sz="3200" dirty="0" smtClean="0">
                <a:solidFill>
                  <a:schemeClr val="bg1"/>
                </a:solidFill>
              </a:rPr>
              <a:t>Heard at a recent cosmology meeting.</a:t>
            </a:r>
            <a:endParaRPr lang="es-ES" sz="3200" dirty="0">
              <a:solidFill>
                <a:schemeClr val="bg1"/>
              </a:solidFill>
            </a:endParaRPr>
          </a:p>
        </p:txBody>
      </p:sp>
      <p:sp>
        <p:nvSpPr>
          <p:cNvPr id="4" name="Rectángulo 3"/>
          <p:cNvSpPr/>
          <p:nvPr/>
        </p:nvSpPr>
        <p:spPr>
          <a:xfrm>
            <a:off x="1089656" y="5514057"/>
            <a:ext cx="13386215" cy="1077218"/>
          </a:xfrm>
          <a:prstGeom prst="rect">
            <a:avLst/>
          </a:prstGeom>
          <a:solidFill>
            <a:schemeClr val="bg2">
              <a:lumMod val="25000"/>
              <a:alpha val="50000"/>
            </a:schemeClr>
          </a:solidFill>
        </p:spPr>
        <p:txBody>
          <a:bodyPr wrap="square">
            <a:spAutoFit/>
          </a:bodyPr>
          <a:lstStyle/>
          <a:p>
            <a:pPr algn="l"/>
            <a:r>
              <a:rPr lang="en-US" sz="3200" i="1" dirty="0" smtClean="0">
                <a:solidFill>
                  <a:schemeClr val="bg1"/>
                </a:solidFill>
              </a:rPr>
              <a:t>Wow, the data NAILS </a:t>
            </a:r>
            <a:r>
              <a:rPr lang="en-US" sz="3200" i="1" dirty="0">
                <a:solidFill>
                  <a:schemeClr val="bg1"/>
                </a:solidFill>
                <a:latin typeface="Times New Roman" panose="02020603050405020304" pitchFamily="18" charset="0"/>
                <a:cs typeface="Times New Roman" panose="02020603050405020304" pitchFamily="18" charset="0"/>
              </a:rPr>
              <a:t>Λ</a:t>
            </a:r>
            <a:r>
              <a:rPr lang="en-US" sz="3200" i="1" dirty="0">
                <a:solidFill>
                  <a:schemeClr val="bg1"/>
                </a:solidFill>
              </a:rPr>
              <a:t>CDM!. </a:t>
            </a:r>
            <a:r>
              <a:rPr lang="en-US" sz="3200" dirty="0">
                <a:solidFill>
                  <a:schemeClr val="bg1"/>
                </a:solidFill>
              </a:rPr>
              <a:t>Heard at </a:t>
            </a:r>
            <a:r>
              <a:rPr lang="es-ES" sz="3200" dirty="0" err="1" smtClean="0">
                <a:solidFill>
                  <a:schemeClr val="bg1"/>
                </a:solidFill>
              </a:rPr>
              <a:t>the</a:t>
            </a:r>
            <a:r>
              <a:rPr lang="es-ES" sz="3200" dirty="0" smtClean="0">
                <a:solidFill>
                  <a:schemeClr val="bg1"/>
                </a:solidFill>
              </a:rPr>
              <a:t> </a:t>
            </a:r>
            <a:r>
              <a:rPr lang="es-ES" sz="3200" dirty="0" err="1" smtClean="0">
                <a:solidFill>
                  <a:schemeClr val="bg1"/>
                </a:solidFill>
              </a:rPr>
              <a:t>same</a:t>
            </a:r>
            <a:r>
              <a:rPr lang="es-ES" sz="3200" dirty="0" smtClean="0">
                <a:solidFill>
                  <a:schemeClr val="bg1"/>
                </a:solidFill>
              </a:rPr>
              <a:t> meeting.</a:t>
            </a:r>
            <a:endParaRPr lang="es-ES" sz="3200" dirty="0">
              <a:solidFill>
                <a:schemeClr val="bg1"/>
              </a:solidFill>
            </a:endParaRPr>
          </a:p>
          <a:p>
            <a:pPr algn="l"/>
            <a:endParaRPr lang="es-ES" sz="3200" dirty="0">
              <a:solidFill>
                <a:schemeClr val="bg1"/>
              </a:solidFill>
            </a:endParaRPr>
          </a:p>
        </p:txBody>
      </p:sp>
    </p:spTree>
    <p:extLst>
      <p:ext uri="{BB962C8B-B14F-4D97-AF65-F5344CB8AC3E}">
        <p14:creationId xmlns:p14="http://schemas.microsoft.com/office/powerpoint/2010/main" val="1531482185"/>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What are all the Chinese baos? | Goldthre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454" y="577048"/>
            <a:ext cx="14824685" cy="877550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6445302" y="8480129"/>
            <a:ext cx="3151505" cy="718145"/>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Low</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redshift</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5" name="CuadroTexto 4"/>
          <p:cNvSpPr txBox="1"/>
          <p:nvPr/>
        </p:nvSpPr>
        <p:spPr>
          <a:xfrm>
            <a:off x="6445302" y="1590044"/>
            <a:ext cx="3265317" cy="718145"/>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High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redshift</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6" name="CuadroTexto 5"/>
          <p:cNvSpPr txBox="1"/>
          <p:nvPr/>
        </p:nvSpPr>
        <p:spPr>
          <a:xfrm>
            <a:off x="11657069" y="5267579"/>
            <a:ext cx="4071718" cy="73216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Spectroscopic</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7" name="CuadroTexto 6"/>
          <p:cNvSpPr txBox="1"/>
          <p:nvPr/>
        </p:nvSpPr>
        <p:spPr>
          <a:xfrm>
            <a:off x="944796" y="5267579"/>
            <a:ext cx="4071718" cy="73216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Photometric</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8" name="CuadroTexto 7"/>
          <p:cNvSpPr txBox="1"/>
          <p:nvPr/>
        </p:nvSpPr>
        <p:spPr>
          <a:xfrm>
            <a:off x="9678535" y="6643453"/>
            <a:ext cx="1946450"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DESI –</a:t>
            </a:r>
            <a:r>
              <a:rPr kumimoji="0" lang="es-ES" b="1" i="0" u="none" strike="noStrike" cap="none" spc="0" normalizeH="0" dirty="0" smtClean="0">
                <a:ln>
                  <a:noFill/>
                </a:ln>
                <a:solidFill>
                  <a:schemeClr val="accent5"/>
                </a:solidFill>
                <a:effectLst/>
                <a:uFillTx/>
                <a:sym typeface="Helvetica Neue"/>
              </a:rPr>
              <a:t> LRG</a:t>
            </a:r>
            <a:endParaRPr kumimoji="0" lang="es-ES" b="1" i="0" u="none" strike="noStrike" cap="none" spc="0" normalizeH="0" baseline="0" dirty="0">
              <a:ln>
                <a:noFill/>
              </a:ln>
              <a:solidFill>
                <a:schemeClr val="accent5"/>
              </a:solidFill>
              <a:effectLst/>
              <a:uFillTx/>
              <a:sym typeface="Helvetica Neue"/>
            </a:endParaRPr>
          </a:p>
        </p:txBody>
      </p:sp>
      <p:sp>
        <p:nvSpPr>
          <p:cNvPr id="9" name="CuadroTexto 8"/>
          <p:cNvSpPr txBox="1"/>
          <p:nvPr/>
        </p:nvSpPr>
        <p:spPr>
          <a:xfrm>
            <a:off x="9318982" y="4091690"/>
            <a:ext cx="2729724"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DESI </a:t>
            </a:r>
            <a:r>
              <a:rPr kumimoji="0" lang="es-ES" b="1" i="0" u="none" strike="noStrike" cap="none" spc="0" normalizeH="0" baseline="0" dirty="0" err="1" smtClean="0">
                <a:ln>
                  <a:noFill/>
                </a:ln>
                <a:solidFill>
                  <a:schemeClr val="accent5"/>
                </a:solidFill>
                <a:effectLst/>
                <a:uFillTx/>
                <a:sym typeface="Helvetica Neue"/>
              </a:rPr>
              <a:t>QSOs</a:t>
            </a:r>
            <a:r>
              <a:rPr kumimoji="0" lang="es-ES" b="1" i="0" u="none" strike="noStrike" cap="none" spc="0" normalizeH="0" baseline="0" dirty="0" smtClean="0">
                <a:ln>
                  <a:noFill/>
                </a:ln>
                <a:solidFill>
                  <a:schemeClr val="accent5"/>
                </a:solidFill>
                <a:effectLst/>
                <a:uFillTx/>
                <a:sym typeface="Helvetica Neue"/>
              </a:rPr>
              <a:t>.  </a:t>
            </a:r>
            <a:r>
              <a:rPr kumimoji="0" lang="es-ES" b="1" i="0" u="none" strike="noStrike" cap="none" spc="0" normalizeH="0" baseline="0" dirty="0" err="1" smtClean="0">
                <a:ln>
                  <a:noFill/>
                </a:ln>
                <a:solidFill>
                  <a:schemeClr val="accent5"/>
                </a:solidFill>
                <a:effectLst/>
                <a:uFillTx/>
                <a:sym typeface="Helvetica Neue"/>
              </a:rPr>
              <a:t>Ly</a:t>
            </a:r>
            <a:r>
              <a:rPr kumimoji="0" lang="el-GR" b="1" i="0" u="none" strike="noStrike" cap="none" spc="0" normalizeH="0" baseline="0" dirty="0" smtClean="0">
                <a:ln>
                  <a:noFill/>
                </a:ln>
                <a:solidFill>
                  <a:schemeClr val="accent5"/>
                </a:solidFill>
                <a:effectLst/>
                <a:uFillTx/>
                <a:latin typeface="Times New Roman" panose="02020603050405020304" pitchFamily="18" charset="0"/>
                <a:cs typeface="Times New Roman" panose="02020603050405020304" pitchFamily="18" charset="0"/>
                <a:sym typeface="Helvetica Neue"/>
              </a:rPr>
              <a:t>α</a:t>
            </a:r>
            <a:endParaRPr kumimoji="0" lang="es-ES" b="1" i="0" u="none" strike="noStrike" cap="none" spc="0" normalizeH="0" baseline="0" dirty="0">
              <a:ln>
                <a:noFill/>
              </a:ln>
              <a:solidFill>
                <a:schemeClr val="accent5"/>
              </a:solidFill>
              <a:effectLst/>
              <a:uFillTx/>
              <a:sym typeface="Helvetica Neue"/>
            </a:endParaRPr>
          </a:p>
        </p:txBody>
      </p:sp>
      <p:sp>
        <p:nvSpPr>
          <p:cNvPr id="10" name="CuadroTexto 9"/>
          <p:cNvSpPr txBox="1"/>
          <p:nvPr/>
        </p:nvSpPr>
        <p:spPr>
          <a:xfrm>
            <a:off x="9710619" y="7413622"/>
            <a:ext cx="1946450" cy="841256"/>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DESI –</a:t>
            </a:r>
            <a:r>
              <a:rPr kumimoji="0" lang="es-ES" b="1" i="0" u="none" strike="noStrike" cap="none" spc="0" normalizeH="0" dirty="0" smtClean="0">
                <a:ln>
                  <a:noFill/>
                </a:ln>
                <a:solidFill>
                  <a:schemeClr val="accent5"/>
                </a:solidFill>
                <a:effectLst/>
                <a:uFillTx/>
                <a:sym typeface="Helvetica Neue"/>
              </a:rPr>
              <a:t> BGS, SDSS</a:t>
            </a:r>
            <a:endParaRPr kumimoji="0" lang="es-ES" b="1" i="0" u="none" strike="noStrike" cap="none" spc="0" normalizeH="0" baseline="0" dirty="0">
              <a:ln>
                <a:noFill/>
              </a:ln>
              <a:solidFill>
                <a:schemeClr val="accent5"/>
              </a:solidFill>
              <a:effectLst/>
              <a:uFillTx/>
              <a:sym typeface="Helvetica Neue"/>
            </a:endParaRPr>
          </a:p>
        </p:txBody>
      </p:sp>
      <p:sp>
        <p:nvSpPr>
          <p:cNvPr id="11" name="CuadroTexto 10"/>
          <p:cNvSpPr txBox="1"/>
          <p:nvPr/>
        </p:nvSpPr>
        <p:spPr>
          <a:xfrm>
            <a:off x="8233462" y="3504331"/>
            <a:ext cx="1946450"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21cm </a:t>
            </a:r>
            <a:r>
              <a:rPr kumimoji="0" lang="es-ES" b="1" i="0" u="none" strike="noStrike" cap="none" spc="0" normalizeH="0" baseline="0" dirty="0" err="1" smtClean="0">
                <a:ln>
                  <a:noFill/>
                </a:ln>
                <a:solidFill>
                  <a:schemeClr val="accent5"/>
                </a:solidFill>
                <a:effectLst/>
                <a:uFillTx/>
                <a:sym typeface="Helvetica Neue"/>
              </a:rPr>
              <a:t>exp</a:t>
            </a:r>
            <a:r>
              <a:rPr kumimoji="0" lang="es-ES" b="1" i="0" u="none" strike="noStrike" cap="none" spc="0" normalizeH="0" baseline="0" dirty="0" smtClean="0">
                <a:ln>
                  <a:noFill/>
                </a:ln>
                <a:solidFill>
                  <a:srgbClr val="000000"/>
                </a:solidFill>
                <a:effectLst/>
                <a:uFillTx/>
                <a:sym typeface="Helvetica Neue"/>
              </a:rPr>
              <a:t>.</a:t>
            </a:r>
            <a:endParaRPr kumimoji="0" lang="es-ES" b="1" i="0" u="none" strike="noStrike" cap="none" spc="0" normalizeH="0" baseline="0" dirty="0">
              <a:ln>
                <a:noFill/>
              </a:ln>
              <a:solidFill>
                <a:srgbClr val="000000"/>
              </a:solidFill>
              <a:effectLst/>
              <a:uFillTx/>
              <a:sym typeface="Helvetica Neue"/>
            </a:endParaRPr>
          </a:p>
        </p:txBody>
      </p:sp>
      <p:sp>
        <p:nvSpPr>
          <p:cNvPr id="12" name="CuadroTexto 11"/>
          <p:cNvSpPr txBox="1"/>
          <p:nvPr/>
        </p:nvSpPr>
        <p:spPr>
          <a:xfrm>
            <a:off x="4260827" y="6595327"/>
            <a:ext cx="1946450"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DES</a:t>
            </a:r>
            <a:endParaRPr kumimoji="0" lang="es-ES" b="1" i="0" u="none" strike="noStrike" cap="none" spc="0" normalizeH="0" baseline="0" dirty="0">
              <a:ln>
                <a:noFill/>
              </a:ln>
              <a:solidFill>
                <a:schemeClr val="accent5"/>
              </a:solidFill>
              <a:effectLst/>
              <a:uFillTx/>
              <a:sym typeface="Helvetica Neue"/>
            </a:endParaRPr>
          </a:p>
        </p:txBody>
      </p:sp>
      <p:sp>
        <p:nvSpPr>
          <p:cNvPr id="13" name="CuadroTexto 12"/>
          <p:cNvSpPr txBox="1"/>
          <p:nvPr/>
        </p:nvSpPr>
        <p:spPr>
          <a:xfrm>
            <a:off x="5016514" y="6061575"/>
            <a:ext cx="1946450"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LSST</a:t>
            </a:r>
            <a:endParaRPr kumimoji="0" lang="es-ES" b="1" i="0" u="none" strike="noStrike" cap="none" spc="0" normalizeH="0" baseline="0" dirty="0">
              <a:ln>
                <a:noFill/>
              </a:ln>
              <a:solidFill>
                <a:schemeClr val="accent5"/>
              </a:solidFill>
              <a:effectLst/>
              <a:uFillTx/>
              <a:sym typeface="Helvetica Neue"/>
            </a:endParaRPr>
          </a:p>
        </p:txBody>
      </p:sp>
      <p:sp>
        <p:nvSpPr>
          <p:cNvPr id="14" name="CuadroTexto 13"/>
          <p:cNvSpPr txBox="1"/>
          <p:nvPr/>
        </p:nvSpPr>
        <p:spPr>
          <a:xfrm>
            <a:off x="9596807" y="5844028"/>
            <a:ext cx="1946450" cy="47192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b="1" i="0" u="none" strike="noStrike" cap="none" spc="0" normalizeH="0" baseline="0" dirty="0" smtClean="0">
                <a:ln>
                  <a:noFill/>
                </a:ln>
                <a:solidFill>
                  <a:schemeClr val="accent5"/>
                </a:solidFill>
                <a:effectLst/>
                <a:uFillTx/>
                <a:sym typeface="Helvetica Neue"/>
              </a:rPr>
              <a:t>DESI –</a:t>
            </a:r>
            <a:r>
              <a:rPr kumimoji="0" lang="es-ES" b="1" i="0" u="none" strike="noStrike" cap="none" spc="0" normalizeH="0" dirty="0" smtClean="0">
                <a:ln>
                  <a:noFill/>
                </a:ln>
                <a:solidFill>
                  <a:schemeClr val="accent5"/>
                </a:solidFill>
                <a:effectLst/>
                <a:uFillTx/>
                <a:sym typeface="Helvetica Neue"/>
              </a:rPr>
              <a:t> ELG</a:t>
            </a:r>
            <a:endParaRPr kumimoji="0" lang="es-ES" b="1" i="0" u="none" strike="noStrike" cap="none" spc="0" normalizeH="0" baseline="0" dirty="0">
              <a:ln>
                <a:noFill/>
              </a:ln>
              <a:solidFill>
                <a:schemeClr val="accent5"/>
              </a:solidFill>
              <a:effectLst/>
              <a:uFillTx/>
              <a:sym typeface="Helvetica Neue"/>
            </a:endParaRPr>
          </a:p>
        </p:txBody>
      </p:sp>
    </p:spTree>
    <p:extLst>
      <p:ext uri="{BB962C8B-B14F-4D97-AF65-F5344CB8AC3E}">
        <p14:creationId xmlns:p14="http://schemas.microsoft.com/office/powerpoint/2010/main" val="4186814609"/>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5222" y="246219"/>
            <a:ext cx="16835574" cy="1625601"/>
          </a:xfrm>
        </p:spPr>
        <p:txBody>
          <a:bodyPr>
            <a:noAutofit/>
          </a:bodyPr>
          <a:lstStyle/>
          <a:p>
            <a:pPr algn="l" defTabSz="650230" hangingPunct="1">
              <a:spcBef>
                <a:spcPct val="0"/>
              </a:spcBef>
              <a:defRPr/>
            </a:pPr>
            <a:r>
              <a:rPr lang="en-US" sz="4400" b="1" kern="1200" dirty="0" smtClean="0">
                <a:solidFill>
                  <a:schemeClr val="accent5">
                    <a:lumMod val="75000"/>
                  </a:schemeClr>
                </a:solidFill>
              </a:rPr>
              <a:t>Photometric galaxy surveys can measure the *matter* power spectrum through the relationships of positions and shapes of galaxies</a:t>
            </a:r>
            <a:endParaRPr lang="en-US" sz="4400" b="1" kern="1200" dirty="0">
              <a:solidFill>
                <a:schemeClr val="accent5">
                  <a:lumMod val="75000"/>
                </a:schemeClr>
              </a:solidFill>
            </a:endParaRPr>
          </a:p>
        </p:txBody>
      </p:sp>
      <p:pic>
        <p:nvPicPr>
          <p:cNvPr id="2050" name="Picture 2" descr="alt=&quot;Cartoon of the three kinds of two-point correlation measurements used in the DES combined galaxy clustering and weak lensing analysis: shape-shape, position-position, and shape-position.&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1069" y="1824247"/>
            <a:ext cx="10009727" cy="7929353"/>
          </a:xfrm>
          <a:prstGeom prst="rect">
            <a:avLst/>
          </a:prstGeom>
          <a:noFill/>
          <a:extLst>
            <a:ext uri="{909E8E84-426E-40DD-AFC4-6F175D3DCCD1}">
              <a14:hiddenFill xmlns:a14="http://schemas.microsoft.com/office/drawing/2010/main">
                <a:solidFill>
                  <a:srgbClr val="FFFFFF"/>
                </a:solidFill>
              </a14:hiddenFill>
            </a:ext>
          </a:extLst>
        </p:spPr>
      </p:pic>
      <p:sp>
        <p:nvSpPr>
          <p:cNvPr id="5" name="The statistical properties of cosmological distributions (positions, shapes) across time carry information (ΩM, σ8). We can also image relevant events and objects that have additional distance data.…"/>
          <p:cNvSpPr txBox="1"/>
          <p:nvPr/>
        </p:nvSpPr>
        <p:spPr>
          <a:xfrm>
            <a:off x="465222" y="2078685"/>
            <a:ext cx="6662644" cy="69078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7735" tIns="67735" rIns="67735" bIns="67735" anchor="ctr">
            <a:spAutoFit/>
          </a:bodyPr>
          <a:lstStyle/>
          <a:p>
            <a:pPr algn="l">
              <a:defRPr sz="2700" b="0"/>
            </a:pPr>
            <a:r>
              <a:rPr lang="es-ES" sz="4000" dirty="0" smtClean="0"/>
              <a:t>Galaxy positions trace </a:t>
            </a:r>
            <a:r>
              <a:rPr lang="es-ES" sz="4000" dirty="0" err="1" smtClean="0"/>
              <a:t>underlying</a:t>
            </a:r>
            <a:r>
              <a:rPr lang="es-ES" sz="4000" dirty="0" smtClean="0"/>
              <a:t> </a:t>
            </a:r>
            <a:r>
              <a:rPr lang="es-ES" sz="4000" dirty="0" err="1" smtClean="0"/>
              <a:t>matter</a:t>
            </a:r>
            <a:r>
              <a:rPr lang="es-ES" sz="4000" dirty="0"/>
              <a:t> </a:t>
            </a:r>
            <a:r>
              <a:rPr lang="es-ES" sz="4000" dirty="0" err="1" smtClean="0"/>
              <a:t>distribution</a:t>
            </a:r>
            <a:r>
              <a:rPr lang="es-ES" sz="4000" dirty="0" smtClean="0"/>
              <a:t>.</a:t>
            </a:r>
          </a:p>
          <a:p>
            <a:pPr algn="l">
              <a:defRPr sz="2700" b="0"/>
            </a:pPr>
            <a:endParaRPr lang="es-ES" sz="4000" dirty="0"/>
          </a:p>
          <a:p>
            <a:pPr algn="l">
              <a:defRPr sz="2700" b="0"/>
            </a:pPr>
            <a:r>
              <a:rPr lang="es-ES" sz="4000" dirty="0" smtClean="0"/>
              <a:t>Galaxy </a:t>
            </a:r>
            <a:r>
              <a:rPr lang="es-ES" sz="4000" dirty="0" err="1" smtClean="0"/>
              <a:t>shapes</a:t>
            </a:r>
            <a:r>
              <a:rPr lang="es-ES" sz="4000" dirty="0" smtClean="0"/>
              <a:t> </a:t>
            </a:r>
            <a:r>
              <a:rPr lang="es-ES" sz="4000" dirty="0" err="1" smtClean="0"/>
              <a:t>encode</a:t>
            </a:r>
            <a:r>
              <a:rPr lang="es-ES" sz="4000" dirty="0" smtClean="0"/>
              <a:t> </a:t>
            </a:r>
            <a:r>
              <a:rPr lang="es-ES" sz="4000" dirty="0" err="1" smtClean="0"/>
              <a:t>information</a:t>
            </a:r>
            <a:r>
              <a:rPr lang="es-ES" sz="4000" dirty="0" smtClean="0"/>
              <a:t> of </a:t>
            </a:r>
            <a:r>
              <a:rPr lang="es-ES" sz="4000" dirty="0" err="1" smtClean="0"/>
              <a:t>matter</a:t>
            </a:r>
            <a:r>
              <a:rPr lang="es-ES" sz="4000" dirty="0" smtClean="0"/>
              <a:t> </a:t>
            </a:r>
            <a:r>
              <a:rPr lang="es-ES" sz="4000" dirty="0" err="1" smtClean="0"/>
              <a:t>distribution</a:t>
            </a:r>
            <a:r>
              <a:rPr lang="es-ES" sz="4000" dirty="0" smtClean="0"/>
              <a:t> ‘in </a:t>
            </a:r>
            <a:r>
              <a:rPr lang="es-ES" sz="4000" dirty="0" err="1" smtClean="0"/>
              <a:t>front</a:t>
            </a:r>
            <a:r>
              <a:rPr lang="es-ES" sz="4000" dirty="0" smtClean="0"/>
              <a:t>’ of </a:t>
            </a:r>
            <a:r>
              <a:rPr lang="es-ES" sz="4000" dirty="0" err="1" smtClean="0"/>
              <a:t>them</a:t>
            </a:r>
            <a:r>
              <a:rPr lang="es-ES" sz="4000" dirty="0" smtClean="0"/>
              <a:t>.</a:t>
            </a:r>
            <a:endParaRPr sz="4000" dirty="0"/>
          </a:p>
          <a:p>
            <a:pPr algn="l">
              <a:defRPr sz="2700" b="0"/>
            </a:pPr>
            <a:endParaRPr sz="4000" dirty="0"/>
          </a:p>
          <a:p>
            <a:pPr algn="l">
              <a:defRPr sz="2700" b="0"/>
            </a:pPr>
            <a:r>
              <a:rPr lang="es-ES" sz="4000" dirty="0" err="1" smtClean="0"/>
              <a:t>We</a:t>
            </a:r>
            <a:r>
              <a:rPr lang="es-ES" sz="4000" dirty="0" smtClean="0"/>
              <a:t> can combine </a:t>
            </a:r>
            <a:r>
              <a:rPr lang="es-ES" sz="4000" dirty="0" err="1" smtClean="0"/>
              <a:t>this</a:t>
            </a:r>
            <a:r>
              <a:rPr lang="es-ES" sz="4000" dirty="0" smtClean="0"/>
              <a:t> </a:t>
            </a:r>
            <a:r>
              <a:rPr lang="es-ES" sz="4000" dirty="0" err="1" smtClean="0"/>
              <a:t>information</a:t>
            </a:r>
            <a:r>
              <a:rPr lang="es-ES" sz="4000" dirty="0" smtClean="0"/>
              <a:t>, as a </a:t>
            </a:r>
            <a:r>
              <a:rPr lang="es-ES" sz="4000" dirty="0" err="1" smtClean="0"/>
              <a:t>function</a:t>
            </a:r>
            <a:r>
              <a:rPr lang="es-ES" sz="4000" dirty="0" smtClean="0"/>
              <a:t> of </a:t>
            </a:r>
            <a:r>
              <a:rPr lang="es-ES" sz="4000" dirty="0" err="1" smtClean="0"/>
              <a:t>redshift</a:t>
            </a:r>
            <a:r>
              <a:rPr lang="es-ES" sz="4000" dirty="0" smtClean="0"/>
              <a:t>, to determine </a:t>
            </a:r>
            <a:r>
              <a:rPr lang="el-GR" sz="4000" dirty="0"/>
              <a:t>Ω</a:t>
            </a:r>
            <a:r>
              <a:rPr lang="es-ES" sz="4000" baseline="-5999" dirty="0"/>
              <a:t>M</a:t>
            </a:r>
            <a:r>
              <a:rPr lang="es-ES" sz="4000" dirty="0"/>
              <a:t>, S</a:t>
            </a:r>
            <a:r>
              <a:rPr lang="el-GR" sz="4000" baseline="-5999" dirty="0" smtClean="0"/>
              <a:t>8</a:t>
            </a:r>
            <a:r>
              <a:rPr lang="es-ES" sz="4000" baseline="-5999" dirty="0" smtClean="0"/>
              <a:t>.</a:t>
            </a:r>
            <a:endParaRPr sz="4000" dirty="0"/>
          </a:p>
        </p:txBody>
      </p:sp>
      <p:sp>
        <p:nvSpPr>
          <p:cNvPr id="6" name="CuadroTexto 5"/>
          <p:cNvSpPr txBox="1"/>
          <p:nvPr/>
        </p:nvSpPr>
        <p:spPr>
          <a:xfrm>
            <a:off x="15290262" y="1981031"/>
            <a:ext cx="177933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Jessie</a:t>
            </a:r>
            <a:r>
              <a:rPr lang="es-ES" i="1" dirty="0" smtClean="0">
                <a:solidFill>
                  <a:schemeClr val="bg1"/>
                </a:solidFill>
              </a:rPr>
              <a:t> Muir</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2862217925"/>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Measuring type </a:t>
            </a:r>
            <a:r>
              <a:rPr lang="en-US" sz="4800" b="1" kern="1200" dirty="0" err="1" smtClean="0">
                <a:solidFill>
                  <a:schemeClr val="accent5">
                    <a:lumMod val="75000"/>
                  </a:schemeClr>
                </a:solidFill>
              </a:rPr>
              <a:t>Ia</a:t>
            </a:r>
            <a:r>
              <a:rPr lang="en-US" sz="4800" b="1" kern="1200" dirty="0" smtClean="0">
                <a:solidFill>
                  <a:schemeClr val="accent5">
                    <a:lumMod val="75000"/>
                  </a:schemeClr>
                </a:solidFill>
              </a:rPr>
              <a:t> supernovae provides an independent handle of the expansion history </a:t>
            </a:r>
            <a:endParaRPr lang="en-US" sz="4800" b="1" kern="1200" dirty="0">
              <a:solidFill>
                <a:schemeClr val="accent5">
                  <a:lumMod val="75000"/>
                </a:schemeClr>
              </a:solidFill>
            </a:endParaRPr>
          </a:p>
        </p:txBody>
      </p:sp>
      <p:sp>
        <p:nvSpPr>
          <p:cNvPr id="7" name="CuadroTexto 6"/>
          <p:cNvSpPr txBox="1"/>
          <p:nvPr/>
        </p:nvSpPr>
        <p:spPr>
          <a:xfrm>
            <a:off x="1134488" y="2235889"/>
            <a:ext cx="470962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Peak</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Helvetica Neue"/>
              </a:rPr>
              <a:t> flux </a:t>
            </a:r>
            <a:r>
              <a:rPr kumimoji="0" lang="es-ES" sz="3600" b="1" i="0" u="none" strike="noStrike" cap="none" spc="0" normalizeH="0" baseline="0" dirty="0" smtClean="0">
                <a:ln>
                  <a:noFill/>
                </a:ln>
                <a:solidFill>
                  <a:srgbClr val="000000"/>
                </a:solidFill>
                <a:effectLst/>
                <a:uFillTx/>
                <a:latin typeface="Helvetica Neue"/>
                <a:ea typeface="Helvetica Neue"/>
                <a:cs typeface="Helvetica Neue"/>
                <a:sym typeface="Wingdings" panose="05000000000000000000" pitchFamily="2" charset="2"/>
              </a:rPr>
              <a:t> </a:t>
            </a:r>
            <a:r>
              <a:rPr kumimoji="0" lang="es-ES" sz="3600" b="1" i="0" u="none" strike="noStrike" cap="none" spc="0" normalizeH="0" baseline="0" dirty="0" err="1" smtClean="0">
                <a:ln>
                  <a:noFill/>
                </a:ln>
                <a:solidFill>
                  <a:srgbClr val="000000"/>
                </a:solidFill>
                <a:effectLst/>
                <a:uFillTx/>
                <a:latin typeface="Helvetica Neue"/>
                <a:ea typeface="Helvetica Neue"/>
                <a:cs typeface="Helvetica Neue"/>
                <a:sym typeface="Wingdings" panose="05000000000000000000" pitchFamily="2" charset="2"/>
              </a:rPr>
              <a:t>distance</a:t>
            </a:r>
            <a:endParaRPr kumimoji="0" lang="es-ES" sz="36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8" name="Imagen 7"/>
          <p:cNvPicPr>
            <a:picLocks noChangeAspect="1"/>
          </p:cNvPicPr>
          <p:nvPr/>
        </p:nvPicPr>
        <p:blipFill>
          <a:blip r:embed="rId2"/>
          <a:stretch>
            <a:fillRect/>
          </a:stretch>
        </p:blipFill>
        <p:spPr>
          <a:xfrm>
            <a:off x="465221" y="3256548"/>
            <a:ext cx="6322516" cy="5605964"/>
          </a:xfrm>
          <a:prstGeom prst="rect">
            <a:avLst/>
          </a:prstGeom>
        </p:spPr>
      </p:pic>
      <p:sp>
        <p:nvSpPr>
          <p:cNvPr id="9" name="CuadroTexto 8"/>
          <p:cNvSpPr txBox="1"/>
          <p:nvPr/>
        </p:nvSpPr>
        <p:spPr>
          <a:xfrm>
            <a:off x="7436752" y="2412847"/>
            <a:ext cx="960679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200" dirty="0" err="1" smtClean="0"/>
              <a:t>Follow</a:t>
            </a:r>
            <a:r>
              <a:rPr lang="es-ES" sz="3200" dirty="0" smtClean="0"/>
              <a:t>-up </a:t>
            </a:r>
            <a:r>
              <a:rPr lang="es-ES" sz="3200" dirty="0" err="1" smtClean="0"/>
              <a:t>spectroscopic</a:t>
            </a:r>
            <a:r>
              <a:rPr lang="es-ES" sz="3200" dirty="0" smtClean="0"/>
              <a:t> </a:t>
            </a:r>
            <a:r>
              <a:rPr lang="es-ES" sz="3200" dirty="0" err="1" smtClean="0"/>
              <a:t>observation</a:t>
            </a:r>
            <a:r>
              <a:rPr lang="es-ES" sz="3200" dirty="0" smtClean="0"/>
              <a:t> </a:t>
            </a:r>
            <a:r>
              <a:rPr lang="es-ES" sz="3200" dirty="0" smtClean="0">
                <a:sym typeface="Wingdings" panose="05000000000000000000" pitchFamily="2" charset="2"/>
              </a:rPr>
              <a:t> </a:t>
            </a:r>
            <a:r>
              <a:rPr lang="es-ES" sz="3200" dirty="0" err="1" smtClean="0">
                <a:sym typeface="Wingdings" panose="05000000000000000000" pitchFamily="2" charset="2"/>
              </a:rPr>
              <a:t>redshift</a:t>
            </a:r>
            <a:r>
              <a:rPr lang="es-ES" sz="3200" dirty="0" smtClean="0"/>
              <a:t> </a:t>
            </a:r>
            <a:endParaRPr kumimoji="0" lang="es-ES" sz="3200" b="1" i="0" u="none" strike="noStrike" cap="none" spc="0" normalizeH="0" baseline="0" dirty="0">
              <a:ln>
                <a:noFill/>
              </a:ln>
              <a:solidFill>
                <a:srgbClr val="000000"/>
              </a:solidFill>
              <a:effectLst/>
              <a:uFillTx/>
              <a:sym typeface="Helvetica Neue"/>
            </a:endParaRPr>
          </a:p>
        </p:txBody>
      </p:sp>
      <p:pic>
        <p:nvPicPr>
          <p:cNvPr id="10" name="Imagen 9"/>
          <p:cNvPicPr>
            <a:picLocks noChangeAspect="1"/>
          </p:cNvPicPr>
          <p:nvPr/>
        </p:nvPicPr>
        <p:blipFill>
          <a:blip r:embed="rId3"/>
          <a:stretch>
            <a:fillRect/>
          </a:stretch>
        </p:blipFill>
        <p:spPr>
          <a:xfrm>
            <a:off x="7175709" y="3212902"/>
            <a:ext cx="9886950" cy="2657475"/>
          </a:xfrm>
          <a:prstGeom prst="rect">
            <a:avLst/>
          </a:prstGeom>
        </p:spPr>
      </p:pic>
      <p:sp>
        <p:nvSpPr>
          <p:cNvPr id="11" name="CuadroTexto 10"/>
          <p:cNvSpPr txBox="1"/>
          <p:nvPr/>
        </p:nvSpPr>
        <p:spPr>
          <a:xfrm>
            <a:off x="6993925" y="6294411"/>
            <a:ext cx="3762290"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200" dirty="0" smtClean="0">
                <a:latin typeface="+mn-lt"/>
              </a:rPr>
              <a:t>Combine </a:t>
            </a:r>
            <a:r>
              <a:rPr lang="es-ES" sz="3200" dirty="0" err="1" smtClean="0">
                <a:latin typeface="+mn-lt"/>
              </a:rPr>
              <a:t>both</a:t>
            </a:r>
            <a:r>
              <a:rPr lang="es-ES" sz="3200" dirty="0" smtClean="0">
                <a:latin typeface="+mn-lt"/>
              </a:rPr>
              <a:t> </a:t>
            </a:r>
            <a:r>
              <a:rPr lang="es-ES" sz="3200" dirty="0" err="1" smtClean="0">
                <a:latin typeface="+mn-lt"/>
              </a:rPr>
              <a:t>for</a:t>
            </a:r>
            <a:r>
              <a:rPr lang="es-ES" sz="3200" dirty="0" smtClean="0">
                <a:latin typeface="+mn-lt"/>
              </a:rPr>
              <a:t> Hubble </a:t>
            </a:r>
            <a:r>
              <a:rPr lang="es-ES" sz="3200" dirty="0" err="1" smtClean="0">
                <a:latin typeface="+mn-lt"/>
              </a:rPr>
              <a:t>diagram</a:t>
            </a:r>
            <a:r>
              <a:rPr lang="es-ES" sz="3200" dirty="0">
                <a:latin typeface="+mn-lt"/>
              </a:rPr>
              <a:t> </a:t>
            </a:r>
            <a:r>
              <a:rPr lang="es-ES" sz="3200" dirty="0" smtClean="0">
                <a:latin typeface="+mn-lt"/>
              </a:rPr>
              <a:t>(</a:t>
            </a:r>
            <a:r>
              <a:rPr lang="es-ES" sz="3200" dirty="0" err="1" smtClean="0">
                <a:latin typeface="+mn-lt"/>
              </a:rPr>
              <a:t>distance</a:t>
            </a:r>
            <a:r>
              <a:rPr lang="es-ES" sz="3200" dirty="0" smtClean="0">
                <a:latin typeface="+mn-lt"/>
              </a:rPr>
              <a:t> vs </a:t>
            </a:r>
            <a:r>
              <a:rPr lang="es-ES" sz="3200" dirty="0" err="1" smtClean="0">
                <a:latin typeface="+mn-lt"/>
              </a:rPr>
              <a:t>redshift</a:t>
            </a:r>
            <a:r>
              <a:rPr lang="es-ES" sz="3200" dirty="0" smtClean="0">
                <a:latin typeface="+mn-lt"/>
              </a:rPr>
              <a:t>) </a:t>
            </a:r>
          </a:p>
          <a:p>
            <a:pPr marL="0" marR="0" indent="0" algn="ctr" defTabSz="584200" rtl="0" fontAlgn="auto" latinLnBrk="0" hangingPunct="0">
              <a:lnSpc>
                <a:spcPct val="100000"/>
              </a:lnSpc>
              <a:spcBef>
                <a:spcPts val="0"/>
              </a:spcBef>
              <a:spcAft>
                <a:spcPts val="0"/>
              </a:spcAft>
              <a:buClrTx/>
              <a:buSzTx/>
              <a:buFontTx/>
              <a:buNone/>
              <a:tabLst/>
            </a:pPr>
            <a:r>
              <a:rPr kumimoji="0" lang="el-GR" sz="3200" b="1" i="0" u="none" strike="noStrike" cap="none" spc="0" normalizeH="0" baseline="0" dirty="0" smtClean="0">
                <a:ln>
                  <a:noFill/>
                </a:ln>
                <a:solidFill>
                  <a:srgbClr val="000000"/>
                </a:solidFill>
                <a:effectLst/>
                <a:uFillTx/>
                <a:latin typeface="+mn-lt"/>
                <a:cs typeface="Times New Roman" panose="02020603050405020304" pitchFamily="18" charset="0"/>
                <a:sym typeface="Helvetica Neue"/>
              </a:rPr>
              <a:t>Ω</a:t>
            </a:r>
            <a:r>
              <a:rPr kumimoji="0" lang="es-ES" sz="3200" b="1" i="0" u="none" strike="noStrike" cap="none" spc="0" normalizeH="0" baseline="-25000" dirty="0" smtClean="0">
                <a:ln>
                  <a:noFill/>
                </a:ln>
                <a:solidFill>
                  <a:srgbClr val="000000"/>
                </a:solidFill>
                <a:effectLst/>
                <a:uFillTx/>
                <a:latin typeface="+mn-lt"/>
                <a:sym typeface="Helvetica Neue"/>
              </a:rPr>
              <a:t>M</a:t>
            </a:r>
            <a:r>
              <a:rPr kumimoji="0" lang="es-ES" sz="3200" b="1" i="0" u="none" strike="noStrike" cap="none" spc="0" normalizeH="0" baseline="0" dirty="0" smtClean="0">
                <a:ln>
                  <a:noFill/>
                </a:ln>
                <a:solidFill>
                  <a:srgbClr val="000000"/>
                </a:solidFill>
                <a:effectLst/>
                <a:uFillTx/>
                <a:latin typeface="+mn-lt"/>
                <a:sym typeface="Helvetica Neue"/>
              </a:rPr>
              <a:t>,</a:t>
            </a:r>
            <a:r>
              <a:rPr kumimoji="0" lang="es-ES" sz="3200" b="1" i="0" u="none" strike="noStrike" cap="none" spc="0" normalizeH="0" dirty="0" smtClean="0">
                <a:ln>
                  <a:noFill/>
                </a:ln>
                <a:solidFill>
                  <a:srgbClr val="000000"/>
                </a:solidFill>
                <a:effectLst/>
                <a:uFillTx/>
                <a:latin typeface="+mn-lt"/>
                <a:sym typeface="Helvetica Neue"/>
              </a:rPr>
              <a:t> </a:t>
            </a:r>
            <a:r>
              <a:rPr kumimoji="0" lang="es-ES" sz="3200" b="1" i="0" u="none" strike="noStrike" cap="none" spc="0" normalizeH="0" dirty="0" err="1" smtClean="0">
                <a:ln>
                  <a:noFill/>
                </a:ln>
                <a:solidFill>
                  <a:srgbClr val="000000"/>
                </a:solidFill>
                <a:effectLst/>
                <a:uFillTx/>
                <a:latin typeface="+mn-lt"/>
                <a:sym typeface="Helvetica Neue"/>
              </a:rPr>
              <a:t>expansion</a:t>
            </a:r>
            <a:r>
              <a:rPr kumimoji="0" lang="es-ES" sz="3200" b="1" i="0" u="none" strike="noStrike" cap="none" spc="0" normalizeH="0" dirty="0" smtClean="0">
                <a:ln>
                  <a:noFill/>
                </a:ln>
                <a:solidFill>
                  <a:srgbClr val="000000"/>
                </a:solidFill>
                <a:effectLst/>
                <a:uFillTx/>
                <a:latin typeface="+mn-lt"/>
                <a:sym typeface="Helvetica Neue"/>
              </a:rPr>
              <a:t> </a:t>
            </a:r>
            <a:r>
              <a:rPr kumimoji="0" lang="es-ES" sz="3200" b="1" i="0" u="none" strike="noStrike" cap="none" spc="0" normalizeH="0" dirty="0" err="1" smtClean="0">
                <a:ln>
                  <a:noFill/>
                </a:ln>
                <a:solidFill>
                  <a:srgbClr val="000000"/>
                </a:solidFill>
                <a:effectLst/>
                <a:uFillTx/>
                <a:latin typeface="+mn-lt"/>
                <a:sym typeface="Helvetica Neue"/>
              </a:rPr>
              <a:t>history</a:t>
            </a:r>
            <a:endParaRPr kumimoji="0" lang="es-ES" sz="3200" b="1" i="0" u="none" strike="noStrike" cap="none" spc="0" normalizeH="0" baseline="0" dirty="0">
              <a:ln>
                <a:noFill/>
              </a:ln>
              <a:solidFill>
                <a:srgbClr val="000000"/>
              </a:solidFill>
              <a:effectLst/>
              <a:uFillTx/>
              <a:latin typeface="+mn-lt"/>
              <a:sym typeface="Helvetica Neue"/>
            </a:endParaRPr>
          </a:p>
        </p:txBody>
      </p:sp>
      <p:pic>
        <p:nvPicPr>
          <p:cNvPr id="12" name="Imagen" descr="Imagen"/>
          <p:cNvPicPr>
            <a:picLocks noChangeAspect="1"/>
          </p:cNvPicPr>
          <p:nvPr/>
        </p:nvPicPr>
        <p:blipFill>
          <a:blip r:embed="rId4">
            <a:extLst/>
          </a:blip>
          <a:stretch>
            <a:fillRect/>
          </a:stretch>
        </p:blipFill>
        <p:spPr>
          <a:xfrm>
            <a:off x="10756215" y="6046839"/>
            <a:ext cx="6306444" cy="3687156"/>
          </a:xfrm>
          <a:prstGeom prst="rect">
            <a:avLst/>
          </a:prstGeom>
          <a:ln w="12700">
            <a:miter lim="400000"/>
          </a:ln>
        </p:spPr>
      </p:pic>
    </p:spTree>
    <p:extLst>
      <p:ext uri="{BB962C8B-B14F-4D97-AF65-F5344CB8AC3E}">
        <p14:creationId xmlns:p14="http://schemas.microsoft.com/office/powerpoint/2010/main" val="4066864210"/>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5222" y="246219"/>
            <a:ext cx="16835574" cy="1625601"/>
          </a:xfrm>
        </p:spPr>
        <p:txBody>
          <a:bodyPr>
            <a:noAutofit/>
          </a:bodyPr>
          <a:lstStyle/>
          <a:p>
            <a:pPr algn="l" defTabSz="650230" hangingPunct="1">
              <a:spcBef>
                <a:spcPct val="0"/>
              </a:spcBef>
              <a:defRPr/>
            </a:pPr>
            <a:r>
              <a:rPr lang="en-US" sz="4400" b="1" kern="1200" dirty="0" smtClean="0">
                <a:solidFill>
                  <a:schemeClr val="accent5">
                    <a:lumMod val="75000"/>
                  </a:schemeClr>
                </a:solidFill>
              </a:rPr>
              <a:t>DES performed an extensive photometric galaxy survey, using a variety of probes that measure expansion and clustering across time</a:t>
            </a:r>
            <a:endParaRPr lang="en-US" sz="4400" b="1" kern="1200" dirty="0">
              <a:solidFill>
                <a:schemeClr val="accent5">
                  <a:lumMod val="75000"/>
                </a:schemeClr>
              </a:solidFill>
            </a:endParaRPr>
          </a:p>
        </p:txBody>
      </p:sp>
      <p:sp>
        <p:nvSpPr>
          <p:cNvPr id="6" name="CuadroTexto 5"/>
          <p:cNvSpPr txBox="1"/>
          <p:nvPr/>
        </p:nvSpPr>
        <p:spPr>
          <a:xfrm>
            <a:off x="15290262" y="1981031"/>
            <a:ext cx="177933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Jessie</a:t>
            </a:r>
            <a:r>
              <a:rPr lang="es-ES" i="1" dirty="0" smtClean="0">
                <a:solidFill>
                  <a:schemeClr val="bg1"/>
                </a:solidFill>
              </a:rPr>
              <a:t> Muir</a:t>
            </a:r>
            <a:endParaRPr kumimoji="0" lang="es-ES" i="1" u="none" strike="noStrike" cap="none" spc="0" normalizeH="0" baseline="0" dirty="0">
              <a:ln>
                <a:noFill/>
              </a:ln>
              <a:solidFill>
                <a:schemeClr val="bg1"/>
              </a:solidFill>
              <a:effectLst/>
              <a:uFillTx/>
              <a:sym typeface="Helvetica Neue"/>
            </a:endParaRPr>
          </a:p>
        </p:txBody>
      </p:sp>
      <p:pic>
        <p:nvPicPr>
          <p:cNvPr id="4098" name="Picture 2" descr="DES Year 3 Cosmology Results: Papers - The Dark Energy Surv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5133" y="2562166"/>
            <a:ext cx="8937646" cy="5784014"/>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11188938" y="8503047"/>
            <a:ext cx="2519922"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ISN et al. </a:t>
            </a:r>
            <a:r>
              <a:rPr lang="es-ES" sz="2800" i="1" dirty="0" smtClean="0"/>
              <a:t>2021</a:t>
            </a:r>
            <a:endParaRPr kumimoji="0" lang="es-ES" sz="2800" i="1" u="none" strike="noStrike" cap="none" spc="0" normalizeH="0" baseline="0" dirty="0">
              <a:ln>
                <a:noFill/>
              </a:ln>
              <a:solidFill>
                <a:srgbClr val="000000"/>
              </a:solidFill>
              <a:effectLst/>
              <a:uFillTx/>
              <a:sym typeface="Helvetica Neue"/>
            </a:endParaRPr>
          </a:p>
        </p:txBody>
      </p:sp>
      <p:sp>
        <p:nvSpPr>
          <p:cNvPr id="8" name="The statistical properties of cosmological distributions (positions, shapes) across time carry information (ΩM, σ8). We can also image relevant events and objects that have additional distance data.…"/>
          <p:cNvSpPr txBox="1"/>
          <p:nvPr/>
        </p:nvSpPr>
        <p:spPr>
          <a:xfrm>
            <a:off x="465222" y="2786575"/>
            <a:ext cx="7044850" cy="54921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7735" tIns="67735" rIns="67735" bIns="67735" anchor="ctr">
            <a:spAutoFit/>
          </a:bodyPr>
          <a:lstStyle/>
          <a:p>
            <a:pPr algn="l">
              <a:defRPr sz="2700" b="0"/>
            </a:pPr>
            <a:r>
              <a:rPr lang="es-ES" sz="3600" dirty="0" err="1" smtClean="0"/>
              <a:t>Multiprobe</a:t>
            </a:r>
            <a:r>
              <a:rPr lang="es-ES" sz="3600" dirty="0" smtClean="0"/>
              <a:t>:</a:t>
            </a:r>
          </a:p>
          <a:p>
            <a:pPr algn="l">
              <a:defRPr sz="2700" b="0"/>
            </a:pPr>
            <a:endParaRPr lang="es-ES" sz="3600" dirty="0"/>
          </a:p>
          <a:p>
            <a:pPr marL="571500" indent="-571500" algn="l">
              <a:buFont typeface="Arial" panose="020B0604020202020204" pitchFamily="34" charset="0"/>
              <a:buChar char="•"/>
              <a:defRPr sz="2700" b="0"/>
            </a:pPr>
            <a:r>
              <a:rPr lang="es-ES" sz="3600" dirty="0" err="1" smtClean="0"/>
              <a:t>Weak</a:t>
            </a:r>
            <a:r>
              <a:rPr lang="es-ES" sz="3600" dirty="0" smtClean="0"/>
              <a:t> </a:t>
            </a:r>
            <a:r>
              <a:rPr lang="es-ES" sz="3600" dirty="0" err="1" smtClean="0"/>
              <a:t>lensing</a:t>
            </a:r>
            <a:r>
              <a:rPr lang="es-ES" sz="3600" dirty="0" smtClean="0"/>
              <a:t> x </a:t>
            </a:r>
            <a:r>
              <a:rPr lang="es-ES" sz="3600" dirty="0" err="1" smtClean="0"/>
              <a:t>Clustering</a:t>
            </a:r>
            <a:endParaRPr lang="es-ES" sz="3600" baseline="-5999" dirty="0"/>
          </a:p>
          <a:p>
            <a:pPr marL="571500" indent="-571500" algn="l">
              <a:buFont typeface="Arial" panose="020B0604020202020204" pitchFamily="34" charset="0"/>
              <a:buChar char="•"/>
              <a:defRPr sz="2700" b="0"/>
            </a:pPr>
            <a:endParaRPr lang="es-ES" sz="3600" baseline="-5999" dirty="0" smtClean="0"/>
          </a:p>
          <a:p>
            <a:pPr marL="571500" indent="-571500" algn="l">
              <a:buFont typeface="Arial" panose="020B0604020202020204" pitchFamily="34" charset="0"/>
              <a:buChar char="•"/>
              <a:defRPr sz="2700" b="0"/>
            </a:pPr>
            <a:r>
              <a:rPr lang="es-ES" sz="3600" dirty="0" err="1" smtClean="0"/>
              <a:t>Supernovae</a:t>
            </a:r>
            <a:endParaRPr lang="es-ES" sz="3600" dirty="0" smtClean="0"/>
          </a:p>
          <a:p>
            <a:pPr marL="571500" indent="-571500" algn="l">
              <a:buFont typeface="Arial" panose="020B0604020202020204" pitchFamily="34" charset="0"/>
              <a:buChar char="•"/>
              <a:defRPr sz="2700" b="0"/>
            </a:pPr>
            <a:endParaRPr lang="es-ES" sz="3600" dirty="0"/>
          </a:p>
          <a:p>
            <a:pPr marL="571500" indent="-571500" algn="l">
              <a:buFont typeface="Arial" panose="020B0604020202020204" pitchFamily="34" charset="0"/>
              <a:buChar char="•"/>
              <a:defRPr sz="2700" b="0"/>
            </a:pPr>
            <a:r>
              <a:rPr lang="es-ES" sz="3600" dirty="0" err="1" smtClean="0"/>
              <a:t>Baryon</a:t>
            </a:r>
            <a:r>
              <a:rPr lang="es-ES" sz="3600" dirty="0" smtClean="0"/>
              <a:t> </a:t>
            </a:r>
            <a:r>
              <a:rPr lang="es-ES" sz="3600" dirty="0" err="1" smtClean="0"/>
              <a:t>Acoustic</a:t>
            </a:r>
            <a:r>
              <a:rPr lang="es-ES" sz="3600" dirty="0" smtClean="0"/>
              <a:t> </a:t>
            </a:r>
            <a:r>
              <a:rPr lang="es-ES" sz="3600" dirty="0" err="1" smtClean="0"/>
              <a:t>Oscillations</a:t>
            </a:r>
            <a:endParaRPr lang="es-ES" sz="3600" dirty="0" smtClean="0"/>
          </a:p>
          <a:p>
            <a:pPr marL="571500" indent="-571500" algn="l">
              <a:buFont typeface="Arial" panose="020B0604020202020204" pitchFamily="34" charset="0"/>
              <a:buChar char="•"/>
              <a:defRPr sz="2700" b="0"/>
            </a:pPr>
            <a:endParaRPr lang="es-ES" sz="3600" dirty="0"/>
          </a:p>
          <a:p>
            <a:pPr marL="571500" indent="-571500" algn="l">
              <a:buFont typeface="Arial" panose="020B0604020202020204" pitchFamily="34" charset="0"/>
              <a:buChar char="•"/>
              <a:defRPr sz="2700" b="0"/>
            </a:pPr>
            <a:r>
              <a:rPr lang="es-ES" sz="3600" dirty="0" err="1" smtClean="0"/>
              <a:t>Clusters</a:t>
            </a:r>
            <a:r>
              <a:rPr lang="es-ES" sz="3600" dirty="0" smtClean="0"/>
              <a:t> of </a:t>
            </a:r>
            <a:r>
              <a:rPr lang="es-ES" sz="3600" dirty="0" err="1" smtClean="0"/>
              <a:t>galaxies</a:t>
            </a:r>
            <a:endParaRPr lang="es-ES" sz="3600" dirty="0"/>
          </a:p>
          <a:p>
            <a:pPr algn="l">
              <a:defRPr sz="2700" b="0"/>
            </a:pPr>
            <a:endParaRPr lang="es-ES" sz="3600" dirty="0" smtClean="0"/>
          </a:p>
        </p:txBody>
      </p:sp>
    </p:spTree>
    <p:extLst>
      <p:ext uri="{BB962C8B-B14F-4D97-AF65-F5344CB8AC3E}">
        <p14:creationId xmlns:p14="http://schemas.microsoft.com/office/powerpoint/2010/main" val="69037823"/>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fishbowl_blanco.jpg" descr="fishbowl_blanco.jpg"/>
          <p:cNvPicPr>
            <a:picLocks noChangeAspect="1"/>
          </p:cNvPicPr>
          <p:nvPr/>
        </p:nvPicPr>
        <p:blipFill>
          <a:blip r:embed="rId3">
            <a:extLst/>
          </a:blip>
          <a:stretch>
            <a:fillRect/>
          </a:stretch>
        </p:blipFill>
        <p:spPr>
          <a:xfrm>
            <a:off x="-481263" y="-2693660"/>
            <a:ext cx="13319042" cy="13297490"/>
          </a:xfrm>
          <a:prstGeom prst="rect">
            <a:avLst/>
          </a:prstGeom>
          <a:ln w="12700">
            <a:miter lim="400000"/>
          </a:ln>
        </p:spPr>
      </p:pic>
      <p:pic>
        <p:nvPicPr>
          <p:cNvPr id="216" name="decam_complete.jpg" descr="decam_complete.jpg"/>
          <p:cNvPicPr>
            <a:picLocks noChangeAspect="1"/>
          </p:cNvPicPr>
          <p:nvPr/>
        </p:nvPicPr>
        <p:blipFill>
          <a:blip r:embed="rId4">
            <a:extLst/>
          </a:blip>
          <a:stretch>
            <a:fillRect/>
          </a:stretch>
        </p:blipFill>
        <p:spPr>
          <a:xfrm>
            <a:off x="12837779" y="-1347538"/>
            <a:ext cx="4696242" cy="7044363"/>
          </a:xfrm>
          <a:prstGeom prst="rect">
            <a:avLst/>
          </a:prstGeom>
          <a:ln w="12700">
            <a:miter lim="400000"/>
          </a:ln>
        </p:spPr>
      </p:pic>
      <p:pic>
        <p:nvPicPr>
          <p:cNvPr id="2" name="Imagen 1"/>
          <p:cNvPicPr>
            <a:picLocks noChangeAspect="1"/>
          </p:cNvPicPr>
          <p:nvPr/>
        </p:nvPicPr>
        <p:blipFill>
          <a:blip r:embed="rId5"/>
          <a:stretch>
            <a:fillRect/>
          </a:stretch>
        </p:blipFill>
        <p:spPr>
          <a:xfrm>
            <a:off x="12690756" y="4763312"/>
            <a:ext cx="4990288" cy="4990288"/>
          </a:xfrm>
          <a:prstGeom prst="rect">
            <a:avLst/>
          </a:prstGeom>
        </p:spPr>
      </p:pic>
      <p:sp>
        <p:nvSpPr>
          <p:cNvPr id="3" name="CuadroTexto 2"/>
          <p:cNvSpPr txBox="1"/>
          <p:nvPr/>
        </p:nvSpPr>
        <p:spPr>
          <a:xfrm>
            <a:off x="12837779" y="4147528"/>
            <a:ext cx="399949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DES focal </a:t>
            </a:r>
            <a:r>
              <a:rPr kumimoji="0" lang="es-ES" sz="24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plane</a:t>
            </a: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 (</a:t>
            </a:r>
            <a:r>
              <a:rPr kumimoji="0" lang="es-ES" sz="2400" b="1" i="1" u="none" strike="noStrike" cap="none" spc="0" normalizeH="0" baseline="0" dirty="0" err="1" smtClean="0">
                <a:ln>
                  <a:noFill/>
                </a:ln>
                <a:solidFill>
                  <a:schemeClr val="bg1"/>
                </a:solidFill>
                <a:effectLst/>
                <a:uFillTx/>
                <a:latin typeface="Helvetica Neue"/>
                <a:ea typeface="Helvetica Neue"/>
                <a:cs typeface="Helvetica Neue"/>
                <a:sym typeface="Helvetica Neue"/>
              </a:rPr>
              <a:t>Fermilab</a:t>
            </a: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a:t>
            </a:r>
            <a:endParaRPr kumimoji="0" lang="es-ES" sz="2400" b="1" i="0" u="none" strike="noStrike" cap="none" spc="0" normalizeH="0" baseline="0" dirty="0">
              <a:ln>
                <a:noFill/>
              </a:ln>
              <a:solidFill>
                <a:schemeClr val="bg1"/>
              </a:solidFill>
              <a:effectLst/>
              <a:uFillTx/>
              <a:latin typeface="Helvetica Neue"/>
              <a:ea typeface="Helvetica Neue"/>
              <a:cs typeface="Helvetica Neue"/>
              <a:sym typeface="Helvetica Neue"/>
            </a:endParaRPr>
          </a:p>
        </p:txBody>
      </p:sp>
      <p:sp>
        <p:nvSpPr>
          <p:cNvPr id="6" name="CuadroTexto 5"/>
          <p:cNvSpPr txBox="1"/>
          <p:nvPr/>
        </p:nvSpPr>
        <p:spPr>
          <a:xfrm>
            <a:off x="12793696" y="4947515"/>
            <a:ext cx="4087657"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DESI focal </a:t>
            </a:r>
            <a:r>
              <a:rPr kumimoji="0" lang="es-ES" sz="24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plane</a:t>
            </a: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 (</a:t>
            </a:r>
            <a:r>
              <a:rPr kumimoji="0" lang="es-ES" sz="2400" b="1" i="1" u="none" strike="noStrike" cap="none" spc="0" normalizeH="0" baseline="0" dirty="0" smtClean="0">
                <a:ln>
                  <a:noFill/>
                </a:ln>
                <a:solidFill>
                  <a:schemeClr val="bg1"/>
                </a:solidFill>
                <a:effectLst/>
                <a:uFillTx/>
                <a:latin typeface="Helvetica Neue"/>
                <a:ea typeface="Helvetica Neue"/>
                <a:cs typeface="Helvetica Neue"/>
                <a:sym typeface="Helvetica Neue"/>
              </a:rPr>
              <a:t>Berkeley</a:t>
            </a: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a:t>
            </a:r>
            <a:endParaRPr kumimoji="0" lang="es-ES" sz="2400" b="1" i="0" u="none" strike="noStrike" cap="none" spc="0" normalizeH="0" baseline="0" dirty="0">
              <a:ln>
                <a:noFill/>
              </a:ln>
              <a:solidFill>
                <a:schemeClr val="bg1"/>
              </a:solidFill>
              <a:effectLst/>
              <a:uFillTx/>
              <a:latin typeface="Helvetica Neue"/>
              <a:ea typeface="Helvetica Neue"/>
              <a:cs typeface="Helvetica Neue"/>
              <a:sym typeface="Helvetica Neue"/>
            </a:endParaRPr>
          </a:p>
        </p:txBody>
      </p:sp>
      <p:sp>
        <p:nvSpPr>
          <p:cNvPr id="7" name="CuadroTexto 6"/>
          <p:cNvSpPr txBox="1"/>
          <p:nvPr/>
        </p:nvSpPr>
        <p:spPr>
          <a:xfrm>
            <a:off x="590988" y="8885178"/>
            <a:ext cx="246221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a:t>
            </a:r>
            <a:r>
              <a:rPr lang="es-ES" i="1" dirty="0" err="1" smtClean="0">
                <a:solidFill>
                  <a:schemeClr val="bg1"/>
                </a:solidFill>
              </a:rPr>
              <a:t>Fermilab</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2945437961"/>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160685685"/>
              </p:ext>
            </p:extLst>
          </p:nvPr>
        </p:nvGraphicFramePr>
        <p:xfrm>
          <a:off x="-339276" y="1623154"/>
          <a:ext cx="16555452" cy="7004194"/>
        </p:xfrm>
        <a:graphic>
          <a:graphicData uri="http://schemas.openxmlformats.org/drawingml/2006/table">
            <a:tbl>
              <a:tblPr/>
              <a:tblGrid>
                <a:gridCol w="5518484">
                  <a:extLst>
                    <a:ext uri="{9D8B030D-6E8A-4147-A177-3AD203B41FA5}">
                      <a16:colId xmlns:a16="http://schemas.microsoft.com/office/drawing/2014/main" val="2637828550"/>
                    </a:ext>
                  </a:extLst>
                </a:gridCol>
                <a:gridCol w="5518484">
                  <a:extLst>
                    <a:ext uri="{9D8B030D-6E8A-4147-A177-3AD203B41FA5}">
                      <a16:colId xmlns:a16="http://schemas.microsoft.com/office/drawing/2014/main" val="477018129"/>
                    </a:ext>
                  </a:extLst>
                </a:gridCol>
                <a:gridCol w="5518484">
                  <a:extLst>
                    <a:ext uri="{9D8B030D-6E8A-4147-A177-3AD203B41FA5}">
                      <a16:colId xmlns:a16="http://schemas.microsoft.com/office/drawing/2014/main" val="2561811123"/>
                    </a:ext>
                  </a:extLst>
                </a:gridCol>
              </a:tblGrid>
              <a:tr h="478037">
                <a:tc>
                  <a:txBody>
                    <a:bodyPr/>
                    <a:lstStyle/>
                    <a:p>
                      <a:r>
                        <a:rPr lang="es-ES" sz="2800" dirty="0" err="1"/>
                        <a:t>Feature</a:t>
                      </a:r>
                      <a:endParaRPr lang="es-ES" sz="2800" dirty="0"/>
                    </a:p>
                  </a:txBody>
                  <a:tcPr marL="86131" marR="86131" marT="43066" marB="43066" anchor="ctr">
                    <a:lnL>
                      <a:noFill/>
                    </a:lnL>
                    <a:lnR>
                      <a:noFill/>
                    </a:lnR>
                    <a:lnT>
                      <a:noFill/>
                    </a:lnT>
                    <a:lnB>
                      <a:noFill/>
                    </a:lnB>
                  </a:tcPr>
                </a:tc>
                <a:tc>
                  <a:txBody>
                    <a:bodyPr/>
                    <a:lstStyle/>
                    <a:p>
                      <a:r>
                        <a:rPr lang="es-ES" sz="2800" b="1" dirty="0" err="1" smtClean="0"/>
                        <a:t>Dark</a:t>
                      </a:r>
                      <a:r>
                        <a:rPr lang="es-ES" sz="2800" b="1" baseline="0" dirty="0" smtClean="0"/>
                        <a:t> </a:t>
                      </a:r>
                      <a:r>
                        <a:rPr lang="es-ES" sz="2800" b="1" baseline="0" dirty="0" err="1" smtClean="0"/>
                        <a:t>Energy</a:t>
                      </a:r>
                      <a:r>
                        <a:rPr lang="es-ES" sz="2800" b="1" baseline="0" dirty="0" smtClean="0"/>
                        <a:t> </a:t>
                      </a:r>
                      <a:r>
                        <a:rPr lang="es-ES" sz="2800" b="1" baseline="0" dirty="0" err="1" smtClean="0"/>
                        <a:t>Survey</a:t>
                      </a:r>
                      <a:endParaRPr lang="es-ES" sz="2800" b="1" baseline="0" dirty="0" smtClean="0"/>
                    </a:p>
                    <a:p>
                      <a:r>
                        <a:rPr lang="es-ES" sz="2800" b="1" baseline="0" dirty="0" smtClean="0"/>
                        <a:t> (DES, Chile)</a:t>
                      </a:r>
                      <a:endParaRPr lang="es-ES" sz="2800" dirty="0"/>
                    </a:p>
                  </a:txBody>
                  <a:tcPr marL="86131" marR="86131" marT="43066" marB="43066" anchor="ctr">
                    <a:lnL>
                      <a:noFill/>
                    </a:lnL>
                    <a:lnR>
                      <a:noFill/>
                    </a:lnR>
                    <a:lnT>
                      <a:noFill/>
                    </a:lnT>
                    <a:lnB>
                      <a:noFill/>
                    </a:lnB>
                  </a:tcPr>
                </a:tc>
                <a:tc>
                  <a:txBody>
                    <a:bodyPr/>
                    <a:lstStyle/>
                    <a:p>
                      <a:r>
                        <a:rPr lang="es-ES" sz="2800" b="1" dirty="0" err="1" smtClean="0"/>
                        <a:t>Dark</a:t>
                      </a:r>
                      <a:r>
                        <a:rPr lang="es-ES" sz="2800" b="1" dirty="0" smtClean="0"/>
                        <a:t> </a:t>
                      </a:r>
                      <a:r>
                        <a:rPr lang="es-ES" sz="2800" b="1" dirty="0" err="1" smtClean="0"/>
                        <a:t>Energy</a:t>
                      </a:r>
                      <a:r>
                        <a:rPr lang="es-ES" sz="2800" b="1" dirty="0" smtClean="0"/>
                        <a:t> </a:t>
                      </a:r>
                      <a:r>
                        <a:rPr lang="es-ES" sz="2800" b="1" dirty="0" err="1" smtClean="0"/>
                        <a:t>Spectroscopic</a:t>
                      </a:r>
                      <a:r>
                        <a:rPr lang="es-ES" sz="2800" b="1" baseline="0" dirty="0" smtClean="0"/>
                        <a:t> </a:t>
                      </a:r>
                      <a:r>
                        <a:rPr lang="es-ES" sz="2800" b="1" baseline="0" dirty="0" err="1" smtClean="0"/>
                        <a:t>Instrument</a:t>
                      </a:r>
                      <a:r>
                        <a:rPr lang="es-ES" sz="2800" b="1" baseline="0" dirty="0" smtClean="0"/>
                        <a:t> (DESI, US)</a:t>
                      </a:r>
                      <a:endParaRPr lang="es-ES" sz="2800" dirty="0"/>
                    </a:p>
                  </a:txBody>
                  <a:tcPr marL="86131" marR="86131" marT="43066" marB="43066" anchor="ctr">
                    <a:lnL>
                      <a:noFill/>
                    </a:lnL>
                    <a:lnR>
                      <a:noFill/>
                    </a:lnR>
                    <a:lnT>
                      <a:noFill/>
                    </a:lnT>
                    <a:lnB>
                      <a:noFill/>
                    </a:lnB>
                  </a:tcPr>
                </a:tc>
                <a:extLst>
                  <a:ext uri="{0D108BD9-81ED-4DB2-BD59-A6C34878D82A}">
                    <a16:rowId xmlns:a16="http://schemas.microsoft.com/office/drawing/2014/main" val="3060237872"/>
                  </a:ext>
                </a:extLst>
              </a:tr>
              <a:tr h="478037">
                <a:tc>
                  <a:txBody>
                    <a:bodyPr/>
                    <a:lstStyle/>
                    <a:p>
                      <a:r>
                        <a:rPr lang="es-ES" sz="2800" b="1" dirty="0" err="1"/>
                        <a:t>Type</a:t>
                      </a:r>
                      <a:endParaRPr lang="es-ES" sz="2800" dirty="0"/>
                    </a:p>
                  </a:txBody>
                  <a:tcPr marL="86131" marR="86131" marT="43066" marB="43066" anchor="ctr">
                    <a:lnL>
                      <a:noFill/>
                    </a:lnL>
                    <a:lnR>
                      <a:noFill/>
                    </a:lnR>
                    <a:lnT>
                      <a:noFill/>
                    </a:lnT>
                    <a:lnB>
                      <a:noFill/>
                    </a:lnB>
                  </a:tcPr>
                </a:tc>
                <a:tc>
                  <a:txBody>
                    <a:bodyPr/>
                    <a:lstStyle/>
                    <a:p>
                      <a:r>
                        <a:rPr lang="es-ES" sz="2800" dirty="0" err="1" smtClean="0"/>
                        <a:t>Photometric</a:t>
                      </a:r>
                      <a:endParaRPr lang="es-ES" sz="2800" dirty="0"/>
                    </a:p>
                  </a:txBody>
                  <a:tcPr marL="86131" marR="86131" marT="43066" marB="43066" anchor="ctr">
                    <a:lnL>
                      <a:noFill/>
                    </a:lnL>
                    <a:lnR>
                      <a:noFill/>
                    </a:lnR>
                    <a:lnT>
                      <a:noFill/>
                    </a:lnT>
                    <a:lnB>
                      <a:noFill/>
                    </a:lnB>
                  </a:tcPr>
                </a:tc>
                <a:tc>
                  <a:txBody>
                    <a:bodyPr/>
                    <a:lstStyle/>
                    <a:p>
                      <a:r>
                        <a:rPr lang="es-ES" sz="2800" dirty="0" err="1" smtClean="0"/>
                        <a:t>Spectroscopic</a:t>
                      </a:r>
                      <a:endParaRPr lang="es-ES" sz="2800" dirty="0"/>
                    </a:p>
                  </a:txBody>
                  <a:tcPr marL="86131" marR="86131" marT="43066" marB="43066" anchor="ctr">
                    <a:lnL>
                      <a:noFill/>
                    </a:lnL>
                    <a:lnR>
                      <a:noFill/>
                    </a:lnR>
                    <a:lnT>
                      <a:noFill/>
                    </a:lnT>
                    <a:lnB>
                      <a:noFill/>
                    </a:lnB>
                  </a:tcPr>
                </a:tc>
                <a:extLst>
                  <a:ext uri="{0D108BD9-81ED-4DB2-BD59-A6C34878D82A}">
                    <a16:rowId xmlns:a16="http://schemas.microsoft.com/office/drawing/2014/main" val="1893110352"/>
                  </a:ext>
                </a:extLst>
              </a:tr>
              <a:tr h="851123">
                <a:tc>
                  <a:txBody>
                    <a:bodyPr/>
                    <a:lstStyle/>
                    <a:p>
                      <a:r>
                        <a:rPr lang="es-ES" sz="2800" b="1" dirty="0" err="1"/>
                        <a:t>Sky</a:t>
                      </a:r>
                      <a:r>
                        <a:rPr lang="es-ES" sz="2800" b="1" dirty="0"/>
                        <a:t> </a:t>
                      </a:r>
                      <a:r>
                        <a:rPr lang="es-ES" sz="2800" b="1" dirty="0" err="1"/>
                        <a:t>Coverage</a:t>
                      </a:r>
                      <a:endParaRPr lang="es-ES" sz="2800" dirty="0"/>
                    </a:p>
                  </a:txBody>
                  <a:tcPr marL="86131" marR="86131" marT="43066" marB="43066" anchor="ctr">
                    <a:lnL>
                      <a:noFill/>
                    </a:lnL>
                    <a:lnR>
                      <a:noFill/>
                    </a:lnR>
                    <a:lnT>
                      <a:noFill/>
                    </a:lnT>
                    <a:lnB>
                      <a:noFill/>
                    </a:lnB>
                  </a:tcPr>
                </a:tc>
                <a:tc>
                  <a:txBody>
                    <a:bodyPr/>
                    <a:lstStyle/>
                    <a:p>
                      <a:r>
                        <a:rPr lang="es-ES" sz="2800" b="0" dirty="0" smtClean="0"/>
                        <a:t>~12% (</a:t>
                      </a:r>
                      <a:r>
                        <a:rPr lang="es-ES" sz="2800" b="0" dirty="0" err="1" smtClean="0"/>
                        <a:t>Southern</a:t>
                      </a:r>
                      <a:r>
                        <a:rPr lang="es-ES" sz="2800" b="0" baseline="0" dirty="0" smtClean="0"/>
                        <a:t> </a:t>
                      </a:r>
                      <a:r>
                        <a:rPr lang="es-ES" sz="2800" b="0" baseline="0" dirty="0" err="1" smtClean="0"/>
                        <a:t>hemisphere</a:t>
                      </a:r>
                      <a:r>
                        <a:rPr lang="es-ES" sz="2800" b="0" dirty="0" smtClean="0"/>
                        <a:t>)</a:t>
                      </a:r>
                      <a:endParaRPr lang="es-ES" sz="2800" b="0" dirty="0"/>
                    </a:p>
                  </a:txBody>
                  <a:tcPr marL="86131" marR="86131" marT="43066" marB="43066" anchor="ctr">
                    <a:lnL>
                      <a:noFill/>
                    </a:lnL>
                    <a:lnR>
                      <a:noFill/>
                    </a:lnR>
                    <a:lnT>
                      <a:noFill/>
                    </a:lnT>
                    <a:lnB>
                      <a:noFill/>
                    </a:lnB>
                  </a:tcPr>
                </a:tc>
                <a:tc>
                  <a:txBody>
                    <a:bodyPr/>
                    <a:lstStyle/>
                    <a:p>
                      <a:r>
                        <a:rPr lang="es-ES" sz="2800" dirty="0" smtClean="0"/>
                        <a:t>~33% (</a:t>
                      </a:r>
                      <a:r>
                        <a:rPr lang="es-ES" sz="2800" dirty="0" err="1" smtClean="0"/>
                        <a:t>Northern</a:t>
                      </a:r>
                      <a:r>
                        <a:rPr lang="es-ES" sz="2800" dirty="0" smtClean="0"/>
                        <a:t> </a:t>
                      </a:r>
                      <a:r>
                        <a:rPr lang="es-ES" sz="2800" dirty="0" err="1" smtClean="0"/>
                        <a:t>Hemisphere</a:t>
                      </a:r>
                      <a:r>
                        <a:rPr lang="es-ES" sz="2800" dirty="0" smtClean="0"/>
                        <a:t>)</a:t>
                      </a:r>
                      <a:endParaRPr lang="es-ES" sz="2800" dirty="0"/>
                    </a:p>
                  </a:txBody>
                  <a:tcPr marL="86131" marR="86131" marT="43066" marB="43066" anchor="ctr">
                    <a:lnL>
                      <a:noFill/>
                    </a:lnL>
                    <a:lnR>
                      <a:noFill/>
                    </a:lnR>
                    <a:lnT>
                      <a:noFill/>
                    </a:lnT>
                    <a:lnB>
                      <a:noFill/>
                    </a:lnB>
                  </a:tcPr>
                </a:tc>
                <a:extLst>
                  <a:ext uri="{0D108BD9-81ED-4DB2-BD59-A6C34878D82A}">
                    <a16:rowId xmlns:a16="http://schemas.microsoft.com/office/drawing/2014/main" val="1705653196"/>
                  </a:ext>
                </a:extLst>
              </a:tr>
              <a:tr h="478037">
                <a:tc>
                  <a:txBody>
                    <a:bodyPr/>
                    <a:lstStyle/>
                    <a:p>
                      <a:r>
                        <a:rPr lang="es-ES" sz="2800" b="1" dirty="0" err="1"/>
                        <a:t>Frequency</a:t>
                      </a:r>
                      <a:r>
                        <a:rPr lang="es-ES" sz="2800" b="1" dirty="0"/>
                        <a:t> </a:t>
                      </a:r>
                      <a:r>
                        <a:rPr lang="es-ES" sz="2800" b="1" dirty="0" err="1"/>
                        <a:t>Bands</a:t>
                      </a:r>
                      <a:endParaRPr lang="es-ES" sz="2800" dirty="0"/>
                    </a:p>
                  </a:txBody>
                  <a:tcPr marL="86131" marR="86131" marT="43066" marB="43066" anchor="ctr">
                    <a:lnL>
                      <a:noFill/>
                    </a:lnL>
                    <a:lnR>
                      <a:noFill/>
                    </a:lnR>
                    <a:lnT>
                      <a:noFill/>
                    </a:lnT>
                    <a:lnB>
                      <a:noFill/>
                    </a:lnB>
                  </a:tcPr>
                </a:tc>
                <a:tc>
                  <a:txBody>
                    <a:bodyPr/>
                    <a:lstStyle/>
                    <a:p>
                      <a:r>
                        <a:rPr lang="es-ES" sz="2800" b="1" dirty="0" smtClean="0">
                          <a:solidFill>
                            <a:schemeClr val="accent5"/>
                          </a:solidFill>
                        </a:rPr>
                        <a:t>5</a:t>
                      </a:r>
                      <a:r>
                        <a:rPr lang="es-ES" sz="2800" b="1" baseline="0" dirty="0" smtClean="0">
                          <a:solidFill>
                            <a:schemeClr val="accent5"/>
                          </a:solidFill>
                        </a:rPr>
                        <a:t> </a:t>
                      </a:r>
                      <a:r>
                        <a:rPr lang="es-ES" sz="2800" b="1" baseline="0" dirty="0" err="1" smtClean="0">
                          <a:solidFill>
                            <a:schemeClr val="accent5"/>
                          </a:solidFill>
                        </a:rPr>
                        <a:t>broad</a:t>
                      </a:r>
                      <a:r>
                        <a:rPr lang="es-ES" sz="2800" b="1" baseline="0" dirty="0" smtClean="0">
                          <a:solidFill>
                            <a:schemeClr val="accent5"/>
                          </a:solidFill>
                        </a:rPr>
                        <a:t> </a:t>
                      </a:r>
                      <a:r>
                        <a:rPr lang="es-ES" sz="2800" b="1" baseline="0" dirty="0" err="1" smtClean="0">
                          <a:solidFill>
                            <a:schemeClr val="accent5"/>
                          </a:solidFill>
                        </a:rPr>
                        <a:t>bands</a:t>
                      </a:r>
                      <a:r>
                        <a:rPr lang="es-ES" sz="2800" b="1" baseline="0" dirty="0" smtClean="0">
                          <a:solidFill>
                            <a:schemeClr val="accent5"/>
                          </a:solidFill>
                        </a:rPr>
                        <a:t> </a:t>
                      </a:r>
                      <a:r>
                        <a:rPr lang="es-ES" sz="2800" baseline="0" dirty="0" smtClean="0"/>
                        <a:t>(400-1100 </a:t>
                      </a:r>
                      <a:r>
                        <a:rPr lang="es-ES" sz="2800" baseline="0" dirty="0" err="1" smtClean="0"/>
                        <a:t>nm</a:t>
                      </a:r>
                      <a:r>
                        <a:rPr lang="es-ES" sz="2800" baseline="0" dirty="0" smtClean="0"/>
                        <a:t>)</a:t>
                      </a:r>
                      <a:endParaRPr lang="es-ES" sz="2800" dirty="0"/>
                    </a:p>
                  </a:txBody>
                  <a:tcPr marL="86131" marR="86131" marT="43066" marB="43066" anchor="ctr">
                    <a:lnL>
                      <a:noFill/>
                    </a:lnL>
                    <a:lnR>
                      <a:noFill/>
                    </a:lnR>
                    <a:lnT>
                      <a:noFill/>
                    </a:lnT>
                    <a:lnB>
                      <a:noFill/>
                    </a:lnB>
                  </a:tcPr>
                </a:tc>
                <a:tc>
                  <a:txBody>
                    <a:bodyPr/>
                    <a:lstStyle/>
                    <a:p>
                      <a:r>
                        <a:rPr lang="el-GR" sz="2800" b="1" baseline="0" dirty="0" smtClean="0">
                          <a:solidFill>
                            <a:schemeClr val="accent5"/>
                          </a:solidFill>
                        </a:rPr>
                        <a:t>λ</a:t>
                      </a:r>
                      <a:r>
                        <a:rPr lang="es-ES" sz="2800" b="1" baseline="0" dirty="0" smtClean="0">
                          <a:solidFill>
                            <a:schemeClr val="accent5"/>
                          </a:solidFill>
                        </a:rPr>
                        <a:t>/</a:t>
                      </a:r>
                      <a:r>
                        <a:rPr lang="el-GR" sz="2800" b="1" baseline="0" dirty="0" smtClean="0">
                          <a:solidFill>
                            <a:schemeClr val="accent5"/>
                          </a:solidFill>
                        </a:rPr>
                        <a:t>Δλ</a:t>
                      </a:r>
                      <a:r>
                        <a:rPr lang="es-ES" sz="2800" b="1" baseline="0" dirty="0" smtClean="0">
                          <a:solidFill>
                            <a:schemeClr val="accent5"/>
                          </a:solidFill>
                        </a:rPr>
                        <a:t> = 2000</a:t>
                      </a:r>
                      <a:r>
                        <a:rPr lang="es-ES" sz="2800" baseline="0" dirty="0" smtClean="0">
                          <a:solidFill>
                            <a:schemeClr val="tx1"/>
                          </a:solidFill>
                        </a:rPr>
                        <a:t>+ </a:t>
                      </a:r>
                      <a:r>
                        <a:rPr lang="es-ES" sz="2800" dirty="0" smtClean="0">
                          <a:solidFill>
                            <a:schemeClr val="tx1"/>
                          </a:solidFill>
                        </a:rPr>
                        <a:t>(360-980 </a:t>
                      </a:r>
                      <a:r>
                        <a:rPr lang="es-ES" sz="2800" dirty="0" err="1" smtClean="0">
                          <a:solidFill>
                            <a:schemeClr val="tx1"/>
                          </a:solidFill>
                        </a:rPr>
                        <a:t>nm</a:t>
                      </a:r>
                      <a:r>
                        <a:rPr lang="es-ES" sz="2800" dirty="0" smtClean="0">
                          <a:solidFill>
                            <a:schemeClr val="tx1"/>
                          </a:solidFill>
                        </a:rPr>
                        <a:t>)</a:t>
                      </a:r>
                      <a:endParaRPr lang="es-ES" sz="2800" dirty="0">
                        <a:solidFill>
                          <a:schemeClr val="tx1"/>
                        </a:solidFill>
                      </a:endParaRPr>
                    </a:p>
                  </a:txBody>
                  <a:tcPr marL="86131" marR="86131" marT="43066" marB="43066" anchor="ctr">
                    <a:lnL>
                      <a:noFill/>
                    </a:lnL>
                    <a:lnR>
                      <a:noFill/>
                    </a:lnR>
                    <a:lnT>
                      <a:noFill/>
                    </a:lnT>
                    <a:lnB>
                      <a:noFill/>
                    </a:lnB>
                  </a:tcPr>
                </a:tc>
                <a:extLst>
                  <a:ext uri="{0D108BD9-81ED-4DB2-BD59-A6C34878D82A}">
                    <a16:rowId xmlns:a16="http://schemas.microsoft.com/office/drawing/2014/main" val="804043478"/>
                  </a:ext>
                </a:extLst>
              </a:tr>
              <a:tr h="1970380">
                <a:tc>
                  <a:txBody>
                    <a:bodyPr/>
                    <a:lstStyle/>
                    <a:p>
                      <a:r>
                        <a:rPr lang="es-ES" sz="2800" b="1" dirty="0" err="1"/>
                        <a:t>Strengths</a:t>
                      </a:r>
                      <a:endParaRPr lang="es-ES" sz="2800" dirty="0"/>
                    </a:p>
                  </a:txBody>
                  <a:tcPr marL="86131" marR="86131" marT="43066" marB="43066" anchor="ctr">
                    <a:lnL>
                      <a:noFill/>
                    </a:lnL>
                    <a:lnR>
                      <a:noFill/>
                    </a:lnR>
                    <a:lnT>
                      <a:noFill/>
                    </a:lnT>
                    <a:lnB>
                      <a:noFill/>
                    </a:lnB>
                  </a:tcPr>
                </a:tc>
                <a:tc>
                  <a:txBody>
                    <a:bodyPr/>
                    <a:lstStyle/>
                    <a:p>
                      <a:r>
                        <a:rPr lang="en-US" sz="2800" dirty="0" smtClean="0"/>
                        <a:t>Images for</a:t>
                      </a:r>
                      <a:r>
                        <a:rPr lang="en-US" sz="2800" baseline="0" dirty="0" smtClean="0"/>
                        <a:t> weak lensing, strong lensing, time domain supernova survey</a:t>
                      </a:r>
                      <a:endParaRPr lang="en-US" sz="2800" dirty="0"/>
                    </a:p>
                  </a:txBody>
                  <a:tcPr marL="86131" marR="86131" marT="43066" marB="43066" anchor="ctr">
                    <a:lnL>
                      <a:noFill/>
                    </a:lnL>
                    <a:lnR>
                      <a:noFill/>
                    </a:lnR>
                    <a:lnT>
                      <a:noFill/>
                    </a:lnT>
                    <a:lnB>
                      <a:noFill/>
                    </a:lnB>
                  </a:tcPr>
                </a:tc>
                <a:tc>
                  <a:txBody>
                    <a:bodyPr/>
                    <a:lstStyle/>
                    <a:p>
                      <a:r>
                        <a:rPr lang="en-US" sz="2800" dirty="0" smtClean="0"/>
                        <a:t>Very precise</a:t>
                      </a:r>
                      <a:r>
                        <a:rPr lang="en-US" sz="2800" baseline="0" dirty="0" smtClean="0"/>
                        <a:t> distance determination, BAO at several redshifts, redshift space distortions </a:t>
                      </a:r>
                      <a:endParaRPr lang="en-US" sz="2800" dirty="0"/>
                    </a:p>
                  </a:txBody>
                  <a:tcPr marL="86131" marR="86131" marT="43066" marB="43066" anchor="ctr">
                    <a:lnL>
                      <a:noFill/>
                    </a:lnL>
                    <a:lnR>
                      <a:noFill/>
                    </a:lnR>
                    <a:lnT>
                      <a:noFill/>
                    </a:lnT>
                    <a:lnB>
                      <a:noFill/>
                    </a:lnB>
                  </a:tcPr>
                </a:tc>
                <a:extLst>
                  <a:ext uri="{0D108BD9-81ED-4DB2-BD59-A6C34878D82A}">
                    <a16:rowId xmlns:a16="http://schemas.microsoft.com/office/drawing/2014/main" val="178152122"/>
                  </a:ext>
                </a:extLst>
              </a:tr>
              <a:tr h="851123">
                <a:tc>
                  <a:txBody>
                    <a:bodyPr/>
                    <a:lstStyle/>
                    <a:p>
                      <a:r>
                        <a:rPr lang="es-ES" sz="2800" b="1"/>
                        <a:t>Limitations</a:t>
                      </a:r>
                      <a:endParaRPr lang="es-ES" sz="2800"/>
                    </a:p>
                  </a:txBody>
                  <a:tcPr marL="86131" marR="86131" marT="43066" marB="43066" anchor="ctr">
                    <a:lnL>
                      <a:noFill/>
                    </a:lnL>
                    <a:lnR>
                      <a:noFill/>
                    </a:lnR>
                    <a:lnT>
                      <a:noFill/>
                    </a:lnT>
                    <a:lnB>
                      <a:noFill/>
                    </a:lnB>
                  </a:tcPr>
                </a:tc>
                <a:tc>
                  <a:txBody>
                    <a:bodyPr/>
                    <a:lstStyle/>
                    <a:p>
                      <a:r>
                        <a:rPr lang="es-ES" sz="2800" dirty="0" err="1" smtClean="0"/>
                        <a:t>Coarse</a:t>
                      </a:r>
                      <a:r>
                        <a:rPr lang="es-ES" sz="2800" baseline="0" dirty="0" smtClean="0"/>
                        <a:t> </a:t>
                      </a:r>
                      <a:r>
                        <a:rPr lang="es-ES" sz="2800" baseline="0" dirty="0" err="1" smtClean="0"/>
                        <a:t>redshift</a:t>
                      </a:r>
                      <a:r>
                        <a:rPr lang="es-ES" sz="2800" baseline="0" dirty="0" smtClean="0"/>
                        <a:t> </a:t>
                      </a:r>
                      <a:r>
                        <a:rPr lang="es-ES" sz="2800" baseline="0" dirty="0" err="1" smtClean="0"/>
                        <a:t>determination</a:t>
                      </a:r>
                      <a:endParaRPr lang="es-ES" sz="2800" dirty="0"/>
                    </a:p>
                  </a:txBody>
                  <a:tcPr marL="86131" marR="86131" marT="43066" marB="43066" anchor="ctr">
                    <a:lnL>
                      <a:noFill/>
                    </a:lnL>
                    <a:lnR>
                      <a:noFill/>
                    </a:lnR>
                    <a:lnT>
                      <a:noFill/>
                    </a:lnT>
                    <a:lnB>
                      <a:noFill/>
                    </a:lnB>
                  </a:tcPr>
                </a:tc>
                <a:tc>
                  <a:txBody>
                    <a:bodyPr/>
                    <a:lstStyle/>
                    <a:p>
                      <a:r>
                        <a:rPr lang="es-ES" sz="2800" dirty="0" err="1" smtClean="0"/>
                        <a:t>Narrower</a:t>
                      </a:r>
                      <a:r>
                        <a:rPr lang="es-ES" sz="2800" dirty="0" smtClean="0"/>
                        <a:t> </a:t>
                      </a:r>
                      <a:r>
                        <a:rPr lang="es-ES" sz="2800" dirty="0" err="1" smtClean="0"/>
                        <a:t>focus</a:t>
                      </a:r>
                      <a:r>
                        <a:rPr lang="es-ES" sz="2800" dirty="0" smtClean="0"/>
                        <a:t> </a:t>
                      </a:r>
                      <a:r>
                        <a:rPr lang="es-ES" sz="2800" dirty="0" err="1" smtClean="0"/>
                        <a:t>on</a:t>
                      </a:r>
                      <a:r>
                        <a:rPr lang="es-ES" sz="2800" dirty="0" smtClean="0"/>
                        <a:t> a </a:t>
                      </a:r>
                      <a:r>
                        <a:rPr lang="es-ES" sz="2800" dirty="0" err="1" smtClean="0"/>
                        <a:t>few</a:t>
                      </a:r>
                      <a:r>
                        <a:rPr lang="es-ES" sz="2800" baseline="0" dirty="0" smtClean="0"/>
                        <a:t> </a:t>
                      </a:r>
                      <a:r>
                        <a:rPr lang="es-ES" sz="2800" baseline="0" dirty="0" err="1" smtClean="0"/>
                        <a:t>probes</a:t>
                      </a:r>
                      <a:endParaRPr lang="es-ES" sz="2800" dirty="0"/>
                    </a:p>
                  </a:txBody>
                  <a:tcPr marL="86131" marR="86131" marT="43066" marB="43066" anchor="ctr">
                    <a:lnL>
                      <a:noFill/>
                    </a:lnL>
                    <a:lnR>
                      <a:noFill/>
                    </a:lnR>
                    <a:lnT>
                      <a:noFill/>
                    </a:lnT>
                    <a:lnB>
                      <a:noFill/>
                    </a:lnB>
                  </a:tcPr>
                </a:tc>
                <a:extLst>
                  <a:ext uri="{0D108BD9-81ED-4DB2-BD59-A6C34878D82A}">
                    <a16:rowId xmlns:a16="http://schemas.microsoft.com/office/drawing/2014/main" val="167518412"/>
                  </a:ext>
                </a:extLst>
              </a:tr>
              <a:tr h="1224208">
                <a:tc>
                  <a:txBody>
                    <a:bodyPr/>
                    <a:lstStyle/>
                    <a:p>
                      <a:r>
                        <a:rPr lang="es-ES" sz="2800" b="1" dirty="0" err="1"/>
                        <a:t>Best</a:t>
                      </a:r>
                      <a:r>
                        <a:rPr lang="es-ES" sz="2800" b="1" dirty="0"/>
                        <a:t> </a:t>
                      </a:r>
                      <a:r>
                        <a:rPr lang="es-ES" sz="2800" b="1" dirty="0" err="1"/>
                        <a:t>For</a:t>
                      </a:r>
                      <a:endParaRPr lang="es-ES" sz="2800" dirty="0"/>
                    </a:p>
                  </a:txBody>
                  <a:tcPr marL="86131" marR="86131" marT="43066" marB="43066" anchor="ctr">
                    <a:lnL>
                      <a:noFill/>
                    </a:lnL>
                    <a:lnR>
                      <a:noFill/>
                    </a:lnR>
                    <a:lnT>
                      <a:noFill/>
                    </a:lnT>
                    <a:lnB>
                      <a:noFill/>
                    </a:lnB>
                  </a:tcPr>
                </a:tc>
                <a:tc>
                  <a:txBody>
                    <a:bodyPr/>
                    <a:lstStyle/>
                    <a:p>
                      <a:r>
                        <a:rPr lang="es-ES" sz="2800" b="1" dirty="0" err="1" smtClean="0">
                          <a:solidFill>
                            <a:schemeClr val="accent5"/>
                          </a:solidFill>
                        </a:rPr>
                        <a:t>Multi-probe</a:t>
                      </a:r>
                      <a:r>
                        <a:rPr lang="es-ES" sz="2800" b="1" dirty="0" smtClean="0">
                          <a:solidFill>
                            <a:schemeClr val="accent5"/>
                          </a:solidFill>
                        </a:rPr>
                        <a:t> </a:t>
                      </a:r>
                      <a:r>
                        <a:rPr lang="es-ES" sz="2800" b="1" dirty="0" err="1" smtClean="0">
                          <a:solidFill>
                            <a:schemeClr val="accent5"/>
                          </a:solidFill>
                        </a:rPr>
                        <a:t>measurement</a:t>
                      </a:r>
                      <a:r>
                        <a:rPr lang="es-ES" sz="2800" b="1" dirty="0" smtClean="0">
                          <a:solidFill>
                            <a:schemeClr val="accent5"/>
                          </a:solidFill>
                        </a:rPr>
                        <a:t>,</a:t>
                      </a:r>
                      <a:r>
                        <a:rPr lang="es-ES" sz="2800" b="1" baseline="0" dirty="0" smtClean="0">
                          <a:solidFill>
                            <a:schemeClr val="accent5"/>
                          </a:solidFill>
                        </a:rPr>
                        <a:t> </a:t>
                      </a:r>
                      <a:r>
                        <a:rPr lang="es-ES" sz="2800" b="1" baseline="0" dirty="0" err="1" smtClean="0">
                          <a:solidFill>
                            <a:schemeClr val="accent5"/>
                          </a:solidFill>
                        </a:rPr>
                        <a:t>combining</a:t>
                      </a:r>
                      <a:r>
                        <a:rPr lang="es-ES" sz="2800" b="1" baseline="0" dirty="0" smtClean="0">
                          <a:solidFill>
                            <a:schemeClr val="accent5"/>
                          </a:solidFill>
                        </a:rPr>
                        <a:t> </a:t>
                      </a:r>
                      <a:r>
                        <a:rPr lang="es-ES" sz="2800" b="1" baseline="0" dirty="0" err="1" smtClean="0">
                          <a:solidFill>
                            <a:schemeClr val="accent5"/>
                          </a:solidFill>
                        </a:rPr>
                        <a:t>weak</a:t>
                      </a:r>
                      <a:r>
                        <a:rPr lang="es-ES" sz="2800" b="1" baseline="0" dirty="0" smtClean="0">
                          <a:solidFill>
                            <a:schemeClr val="accent5"/>
                          </a:solidFill>
                        </a:rPr>
                        <a:t> </a:t>
                      </a:r>
                      <a:r>
                        <a:rPr lang="es-ES" sz="2800" b="1" baseline="0" dirty="0" err="1" smtClean="0">
                          <a:solidFill>
                            <a:schemeClr val="accent5"/>
                          </a:solidFill>
                        </a:rPr>
                        <a:t>lensing</a:t>
                      </a:r>
                      <a:r>
                        <a:rPr lang="es-ES" sz="2800" b="1" baseline="0" dirty="0" smtClean="0">
                          <a:solidFill>
                            <a:schemeClr val="accent5"/>
                          </a:solidFill>
                        </a:rPr>
                        <a:t> and </a:t>
                      </a:r>
                      <a:r>
                        <a:rPr lang="es-ES" sz="2800" b="1" baseline="0" dirty="0" err="1" smtClean="0">
                          <a:solidFill>
                            <a:schemeClr val="accent5"/>
                          </a:solidFill>
                        </a:rPr>
                        <a:t>clustering</a:t>
                      </a:r>
                      <a:r>
                        <a:rPr lang="es-ES" sz="2800" b="1" baseline="0" dirty="0" smtClean="0">
                          <a:solidFill>
                            <a:schemeClr val="accent5"/>
                          </a:solidFill>
                        </a:rPr>
                        <a:t>, </a:t>
                      </a:r>
                      <a:r>
                        <a:rPr lang="es-ES" sz="2800" b="1" baseline="0" dirty="0" err="1" smtClean="0">
                          <a:solidFill>
                            <a:schemeClr val="accent5"/>
                          </a:solidFill>
                        </a:rPr>
                        <a:t>supernovae</a:t>
                      </a:r>
                      <a:endParaRPr lang="es-ES" sz="2800" b="1" dirty="0">
                        <a:solidFill>
                          <a:schemeClr val="accent5"/>
                        </a:solidFill>
                      </a:endParaRPr>
                    </a:p>
                  </a:txBody>
                  <a:tcPr marL="86131" marR="86131" marT="43066" marB="43066" anchor="ctr">
                    <a:lnL>
                      <a:noFill/>
                    </a:lnL>
                    <a:lnR>
                      <a:noFill/>
                    </a:lnR>
                    <a:lnT>
                      <a:noFill/>
                    </a:lnT>
                    <a:lnB>
                      <a:noFill/>
                    </a:lnB>
                  </a:tcPr>
                </a:tc>
                <a:tc>
                  <a:txBody>
                    <a:bodyPr/>
                    <a:lstStyle/>
                    <a:p>
                      <a:r>
                        <a:rPr lang="en-US" sz="2800" b="1" dirty="0" smtClean="0">
                          <a:solidFill>
                            <a:schemeClr val="accent5"/>
                          </a:solidFill>
                        </a:rPr>
                        <a:t>BAO, growth</a:t>
                      </a:r>
                      <a:r>
                        <a:rPr lang="en-US" sz="2800" b="1" baseline="0" dirty="0" smtClean="0">
                          <a:solidFill>
                            <a:schemeClr val="accent5"/>
                          </a:solidFill>
                        </a:rPr>
                        <a:t> of structure</a:t>
                      </a:r>
                      <a:endParaRPr lang="en-US" sz="2800" b="1" dirty="0">
                        <a:solidFill>
                          <a:schemeClr val="accent5"/>
                        </a:solidFill>
                      </a:endParaRPr>
                    </a:p>
                  </a:txBody>
                  <a:tcPr marL="86131" marR="86131" marT="43066" marB="43066" anchor="ctr">
                    <a:lnL>
                      <a:noFill/>
                    </a:lnL>
                    <a:lnR>
                      <a:noFill/>
                    </a:lnR>
                    <a:lnT>
                      <a:noFill/>
                    </a:lnT>
                    <a:lnB>
                      <a:noFill/>
                    </a:lnB>
                  </a:tcPr>
                </a:tc>
                <a:extLst>
                  <a:ext uri="{0D108BD9-81ED-4DB2-BD59-A6C34878D82A}">
                    <a16:rowId xmlns:a16="http://schemas.microsoft.com/office/drawing/2014/main" val="2217540812"/>
                  </a:ext>
                </a:extLst>
              </a:tr>
            </a:tbl>
          </a:graphicData>
        </a:graphic>
      </p:graphicFrame>
    </p:spTree>
    <p:extLst>
      <p:ext uri="{BB962C8B-B14F-4D97-AF65-F5344CB8AC3E}">
        <p14:creationId xmlns:p14="http://schemas.microsoft.com/office/powerpoint/2010/main" val="2468875515"/>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We can measure distances locally to obtain the Hubble constant independently</a:t>
            </a:r>
            <a:endParaRPr lang="en-US" sz="4800" b="1" kern="1200" dirty="0">
              <a:solidFill>
                <a:schemeClr val="accent5">
                  <a:lumMod val="75000"/>
                </a:schemeClr>
              </a:solidFill>
            </a:endParaRPr>
          </a:p>
        </p:txBody>
      </p:sp>
      <p:sp>
        <p:nvSpPr>
          <p:cNvPr id="4" name="CuadroTexto 3"/>
          <p:cNvSpPr txBox="1"/>
          <p:nvPr/>
        </p:nvSpPr>
        <p:spPr>
          <a:xfrm>
            <a:off x="213748" y="2304708"/>
            <a:ext cx="12184394"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s-ES" sz="3200" b="0" dirty="0" smtClean="0"/>
              <a:t>Use </a:t>
            </a:r>
            <a:r>
              <a:rPr lang="es-ES" sz="3200" b="0" dirty="0" err="1" smtClean="0"/>
              <a:t>the</a:t>
            </a:r>
            <a:r>
              <a:rPr lang="es-ES" sz="3200" b="0" dirty="0" smtClean="0"/>
              <a:t> ‘</a:t>
            </a:r>
            <a:r>
              <a:rPr lang="es-ES" sz="3200" b="0" dirty="0" err="1" smtClean="0"/>
              <a:t>cosmic</a:t>
            </a:r>
            <a:r>
              <a:rPr lang="es-ES" sz="3200" b="0" dirty="0" smtClean="0"/>
              <a:t> </a:t>
            </a:r>
            <a:r>
              <a:rPr lang="es-ES" sz="3200" b="0" dirty="0" err="1" smtClean="0"/>
              <a:t>distance</a:t>
            </a:r>
            <a:r>
              <a:rPr lang="es-ES" sz="3200" b="0" dirty="0" smtClean="0"/>
              <a:t> </a:t>
            </a:r>
            <a:r>
              <a:rPr lang="es-ES" sz="3200" b="0" dirty="0" err="1" smtClean="0"/>
              <a:t>ladder</a:t>
            </a:r>
            <a:r>
              <a:rPr lang="es-ES" sz="3200" b="0" dirty="0" smtClean="0"/>
              <a:t> to </a:t>
            </a:r>
            <a:r>
              <a:rPr lang="es-ES" sz="3200" b="0" dirty="0" err="1" smtClean="0"/>
              <a:t>get</a:t>
            </a:r>
            <a:r>
              <a:rPr lang="es-ES" sz="3200" b="0" dirty="0" smtClean="0"/>
              <a:t> to a </a:t>
            </a:r>
            <a:r>
              <a:rPr lang="es-ES" sz="3200" b="0" dirty="0" err="1" smtClean="0"/>
              <a:t>determination</a:t>
            </a:r>
            <a:r>
              <a:rPr lang="es-ES" sz="3200" b="0" dirty="0" smtClean="0"/>
              <a:t> of H</a:t>
            </a:r>
            <a:r>
              <a:rPr lang="es-ES" sz="3200" b="0" baseline="-25000" dirty="0" smtClean="0"/>
              <a:t>0</a:t>
            </a:r>
            <a:r>
              <a:rPr lang="es-ES" sz="3200" b="0" dirty="0" smtClean="0"/>
              <a:t>.</a:t>
            </a:r>
          </a:p>
          <a:p>
            <a:pPr algn="l"/>
            <a:r>
              <a:rPr lang="es-ES" sz="3200" b="0" dirty="0" err="1" smtClean="0"/>
              <a:t>These</a:t>
            </a:r>
            <a:r>
              <a:rPr lang="es-ES" sz="3200" b="0" dirty="0" smtClean="0"/>
              <a:t> </a:t>
            </a:r>
            <a:r>
              <a:rPr lang="es-ES" sz="3200" b="0" dirty="0" err="1" smtClean="0"/>
              <a:t>methods</a:t>
            </a:r>
            <a:r>
              <a:rPr lang="es-ES" sz="3200" b="0" dirty="0" smtClean="0"/>
              <a:t> are </a:t>
            </a:r>
            <a:r>
              <a:rPr lang="es-ES" sz="3200" b="0" dirty="0" err="1" smtClean="0"/>
              <a:t>cosmological</a:t>
            </a:r>
            <a:r>
              <a:rPr lang="es-ES" sz="3200" b="0" dirty="0" smtClean="0"/>
              <a:t> </a:t>
            </a:r>
            <a:r>
              <a:rPr lang="es-ES" sz="3200" b="0" dirty="0" err="1" smtClean="0"/>
              <a:t>model</a:t>
            </a:r>
            <a:r>
              <a:rPr lang="es-ES" sz="3200" b="0" dirty="0" smtClean="0"/>
              <a:t> </a:t>
            </a:r>
            <a:r>
              <a:rPr lang="es-ES" sz="3200" b="0" dirty="0" err="1" smtClean="0"/>
              <a:t>independent</a:t>
            </a:r>
            <a:r>
              <a:rPr lang="es-ES" sz="3200" b="0" dirty="0" smtClean="0"/>
              <a:t>. </a:t>
            </a:r>
            <a:endParaRPr kumimoji="0" lang="es-ES" sz="3200" b="0" i="0" u="none" strike="noStrike" cap="none" spc="0" normalizeH="0" baseline="0" dirty="0">
              <a:ln>
                <a:noFill/>
              </a:ln>
              <a:solidFill>
                <a:srgbClr val="000000"/>
              </a:solidFill>
              <a:effectLst/>
              <a:uFillTx/>
              <a:sym typeface="Helvetica Neue"/>
            </a:endParaRPr>
          </a:p>
        </p:txBody>
      </p:sp>
      <p:sp>
        <p:nvSpPr>
          <p:cNvPr id="6" name="CuadroTexto 5"/>
          <p:cNvSpPr txBox="1"/>
          <p:nvPr/>
        </p:nvSpPr>
        <p:spPr>
          <a:xfrm>
            <a:off x="12730451" y="1545620"/>
            <a:ext cx="3829575"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dirty="0" err="1" smtClean="0"/>
              <a:t>But</a:t>
            </a:r>
            <a:r>
              <a:rPr lang="es-ES" dirty="0" smtClean="0"/>
              <a:t> </a:t>
            </a:r>
            <a:r>
              <a:rPr lang="es-ES" dirty="0" err="1" smtClean="0"/>
              <a:t>many</a:t>
            </a:r>
            <a:r>
              <a:rPr lang="es-ES" dirty="0" smtClean="0"/>
              <a:t> </a:t>
            </a:r>
            <a:r>
              <a:rPr lang="es-ES" dirty="0" err="1" smtClean="0"/>
              <a:t>other</a:t>
            </a:r>
            <a:r>
              <a:rPr lang="es-ES" dirty="0" smtClean="0"/>
              <a:t> </a:t>
            </a:r>
            <a:r>
              <a:rPr lang="es-ES" dirty="0" err="1" smtClean="0"/>
              <a:t>methods</a:t>
            </a:r>
            <a:r>
              <a:rPr lang="es-ES" dirty="0" smtClean="0"/>
              <a:t>:</a:t>
            </a:r>
          </a:p>
          <a:p>
            <a:pPr marL="0" marR="0" indent="0" algn="ctr" defTabSz="584200" rtl="0" fontAlgn="auto" latinLnBrk="0" hangingPunct="0">
              <a:lnSpc>
                <a:spcPct val="100000"/>
              </a:lnSpc>
              <a:spcBef>
                <a:spcPts val="0"/>
              </a:spcBef>
              <a:spcAft>
                <a:spcPts val="0"/>
              </a:spcAft>
              <a:buClrTx/>
              <a:buSzTx/>
              <a:buFontTx/>
              <a:buNone/>
              <a:tabLst/>
            </a:pPr>
            <a:r>
              <a:rPr kumimoji="0" lang="es-ES" sz="2400" b="0" i="0" u="none" strike="noStrike" cap="none" spc="0" normalizeH="0" baseline="0" dirty="0" err="1" smtClean="0">
                <a:ln>
                  <a:noFill/>
                </a:ln>
                <a:solidFill>
                  <a:srgbClr val="000000"/>
                </a:solidFill>
                <a:effectLst/>
                <a:uFillTx/>
                <a:sym typeface="Helvetica Neue"/>
              </a:rPr>
              <a:t>Tip</a:t>
            </a:r>
            <a:r>
              <a:rPr kumimoji="0" lang="es-ES" sz="2400" b="0" i="0" u="none" strike="noStrike" cap="none" spc="0" normalizeH="0" dirty="0" smtClean="0">
                <a:ln>
                  <a:noFill/>
                </a:ln>
                <a:solidFill>
                  <a:srgbClr val="000000"/>
                </a:solidFill>
                <a:effectLst/>
                <a:uFillTx/>
                <a:sym typeface="Helvetica Neue"/>
              </a:rPr>
              <a:t> of </a:t>
            </a:r>
            <a:r>
              <a:rPr kumimoji="0" lang="es-ES" sz="2400" b="0" i="0" u="none" strike="noStrike" cap="none" spc="0" normalizeH="0" dirty="0" err="1" smtClean="0">
                <a:ln>
                  <a:noFill/>
                </a:ln>
                <a:solidFill>
                  <a:srgbClr val="000000"/>
                </a:solidFill>
                <a:effectLst/>
                <a:uFillTx/>
                <a:sym typeface="Helvetica Neue"/>
              </a:rPr>
              <a:t>the</a:t>
            </a:r>
            <a:r>
              <a:rPr kumimoji="0" lang="es-ES" sz="2400" b="0" i="0" u="none" strike="noStrike" cap="none" spc="0" normalizeH="0" dirty="0" smtClean="0">
                <a:ln>
                  <a:noFill/>
                </a:ln>
                <a:solidFill>
                  <a:srgbClr val="000000"/>
                </a:solidFill>
                <a:effectLst/>
                <a:uFillTx/>
                <a:sym typeface="Helvetica Neue"/>
              </a:rPr>
              <a:t> red </a:t>
            </a:r>
            <a:r>
              <a:rPr kumimoji="0" lang="es-ES" sz="2400" b="0" i="0" u="none" strike="noStrike" cap="none" spc="0" normalizeH="0" dirty="0" err="1" smtClean="0">
                <a:ln>
                  <a:noFill/>
                </a:ln>
                <a:solidFill>
                  <a:srgbClr val="000000"/>
                </a:solidFill>
                <a:effectLst/>
                <a:uFillTx/>
                <a:sym typeface="Helvetica Neue"/>
              </a:rPr>
              <a:t>giant</a:t>
            </a:r>
            <a:r>
              <a:rPr kumimoji="0" lang="es-ES" sz="2400" b="0" i="0" u="none" strike="noStrike" cap="none" spc="0" normalizeH="0" dirty="0" smtClean="0">
                <a:ln>
                  <a:noFill/>
                </a:ln>
                <a:solidFill>
                  <a:srgbClr val="000000"/>
                </a:solidFill>
                <a:effectLst/>
                <a:uFillTx/>
                <a:sym typeface="Helvetica Neue"/>
              </a:rPr>
              <a:t> </a:t>
            </a:r>
            <a:r>
              <a:rPr kumimoji="0" lang="es-ES" sz="2400" b="0" i="0" u="none" strike="noStrike" cap="none" spc="0" normalizeH="0" dirty="0" err="1" smtClean="0">
                <a:ln>
                  <a:noFill/>
                </a:ln>
                <a:solidFill>
                  <a:srgbClr val="000000"/>
                </a:solidFill>
                <a:effectLst/>
                <a:uFillTx/>
                <a:sym typeface="Helvetica Neue"/>
              </a:rPr>
              <a:t>branch</a:t>
            </a:r>
            <a:endParaRPr kumimoji="0" lang="es-ES" sz="2400" b="0" i="0" u="none" strike="noStrike" cap="none" spc="0" normalizeH="0" dirty="0" smtClean="0">
              <a:ln>
                <a:noFill/>
              </a:ln>
              <a:solidFill>
                <a:srgbClr val="000000"/>
              </a:solidFill>
              <a:effectLst/>
              <a:uFillTx/>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lang="es-ES" b="0" dirty="0" smtClean="0"/>
              <a:t>Time </a:t>
            </a:r>
            <a:r>
              <a:rPr lang="es-ES" b="0" dirty="0" err="1" smtClean="0"/>
              <a:t>delay</a:t>
            </a:r>
            <a:r>
              <a:rPr lang="es-ES" b="0" dirty="0" smtClean="0"/>
              <a:t> </a:t>
            </a:r>
            <a:r>
              <a:rPr lang="es-ES" b="0" dirty="0" err="1" smtClean="0"/>
              <a:t>cosmography</a:t>
            </a:r>
            <a:endParaRPr lang="es-ES" b="0" dirty="0" smtClean="0"/>
          </a:p>
          <a:p>
            <a:pPr marL="0" marR="0" indent="0" algn="ctr" defTabSz="584200" rtl="0" fontAlgn="auto" latinLnBrk="0" hangingPunct="0">
              <a:lnSpc>
                <a:spcPct val="100000"/>
              </a:lnSpc>
              <a:spcBef>
                <a:spcPts val="0"/>
              </a:spcBef>
              <a:spcAft>
                <a:spcPts val="0"/>
              </a:spcAft>
              <a:buClrTx/>
              <a:buSzTx/>
              <a:buFontTx/>
              <a:buNone/>
              <a:tabLst/>
            </a:pPr>
            <a:r>
              <a:rPr lang="es-ES" b="0" dirty="0" err="1" smtClean="0"/>
              <a:t>Neutron</a:t>
            </a:r>
            <a:r>
              <a:rPr lang="es-ES" b="0" dirty="0" smtClean="0"/>
              <a:t> </a:t>
            </a:r>
            <a:r>
              <a:rPr lang="es-ES" b="0" dirty="0" err="1" smtClean="0"/>
              <a:t>star</a:t>
            </a:r>
            <a:r>
              <a:rPr lang="es-ES" b="0" dirty="0" smtClean="0"/>
              <a:t> </a:t>
            </a:r>
            <a:r>
              <a:rPr lang="es-ES" b="0" dirty="0" err="1" smtClean="0"/>
              <a:t>mergers</a:t>
            </a:r>
            <a:endParaRPr lang="es-ES" b="0" dirty="0" smtClean="0"/>
          </a:p>
          <a:p>
            <a:pPr marL="0" marR="0" indent="0" algn="ctr" defTabSz="584200" rtl="0" fontAlgn="auto" latinLnBrk="0" hangingPunct="0">
              <a:lnSpc>
                <a:spcPct val="100000"/>
              </a:lnSpc>
              <a:spcBef>
                <a:spcPts val="0"/>
              </a:spcBef>
              <a:spcAft>
                <a:spcPts val="0"/>
              </a:spcAft>
              <a:buClrTx/>
              <a:buSzTx/>
              <a:buFontTx/>
              <a:buNone/>
              <a:tabLst/>
            </a:pPr>
            <a:r>
              <a:rPr kumimoji="0" lang="es-ES" sz="2400" b="0" i="0" u="none" strike="noStrike" cap="none" spc="0" normalizeH="0" baseline="0" dirty="0" smtClean="0">
                <a:ln>
                  <a:noFill/>
                </a:ln>
                <a:solidFill>
                  <a:srgbClr val="000000"/>
                </a:solidFill>
                <a:effectLst/>
                <a:uFillTx/>
                <a:sym typeface="Helvetica Neue"/>
              </a:rPr>
              <a:t>…</a:t>
            </a:r>
            <a:endParaRPr kumimoji="0" lang="es-ES" sz="2400" b="0" i="0" u="none" strike="noStrike" cap="none" spc="0" normalizeH="0" baseline="0" dirty="0">
              <a:ln>
                <a:noFill/>
              </a:ln>
              <a:solidFill>
                <a:srgbClr val="000000"/>
              </a:solidFill>
              <a:effectLst/>
              <a:uFillTx/>
              <a:sym typeface="Helvetica Neue"/>
            </a:endParaRPr>
          </a:p>
        </p:txBody>
      </p:sp>
      <p:pic>
        <p:nvPicPr>
          <p:cNvPr id="1026" name="Picture 2" descr="Photographer Captures Star Exploding in Before-and-After Photos | PetaPix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0203" y="5180760"/>
            <a:ext cx="6120295" cy="38092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ralla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413" y="5046655"/>
            <a:ext cx="5200650" cy="394335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99497" y="4181613"/>
            <a:ext cx="540853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457200" marR="0" indent="-457200" algn="ctr" defTabSz="584200" rtl="0" fontAlgn="auto" latinLnBrk="0" hangingPunct="0">
              <a:lnSpc>
                <a:spcPct val="100000"/>
              </a:lnSpc>
              <a:spcBef>
                <a:spcPts val="0"/>
              </a:spcBef>
              <a:spcAft>
                <a:spcPts val="0"/>
              </a:spcAft>
              <a:buClrTx/>
              <a:buSzTx/>
              <a:buFontTx/>
              <a:buAutoNum type="arabicPeriod"/>
              <a:tabLst/>
            </a:pP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Determine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geometric</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distance</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to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Cepheids</a:t>
            </a:r>
            <a:endPar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endParaRPr>
          </a:p>
          <a:p>
            <a:pPr marR="0" algn="ctr" defTabSz="584200" rtl="0" fontAlgn="auto" latinLnBrk="0" hangingPunct="0">
              <a:lnSpc>
                <a:spcPct val="100000"/>
              </a:lnSpc>
              <a:spcBef>
                <a:spcPts val="0"/>
              </a:spcBef>
              <a:spcAft>
                <a:spcPts val="0"/>
              </a:spcAft>
              <a:buClrTx/>
              <a:buSzTx/>
              <a:tabLst/>
            </a:pPr>
            <a:r>
              <a:rPr lang="es-ES" sz="2000" b="0" dirty="0" smtClean="0"/>
              <a:t>(</a:t>
            </a:r>
            <a:r>
              <a:rPr lang="es-ES" sz="2000" b="0" dirty="0" err="1" smtClean="0"/>
              <a:t>distance</a:t>
            </a:r>
            <a:r>
              <a:rPr lang="es-ES" sz="2000" b="0" dirty="0" smtClean="0"/>
              <a:t> &lt; 10 </a:t>
            </a:r>
            <a:r>
              <a:rPr lang="es-ES" sz="2000" b="0" dirty="0" err="1" smtClean="0"/>
              <a:t>Mpc</a:t>
            </a:r>
            <a:r>
              <a:rPr lang="es-ES" sz="2000" b="0" dirty="0" smtClean="0"/>
              <a:t>)</a:t>
            </a:r>
            <a:endParaRPr kumimoji="0" lang="es-ES"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9" name="CuadroTexto 8"/>
          <p:cNvSpPr txBox="1"/>
          <p:nvPr/>
        </p:nvSpPr>
        <p:spPr>
          <a:xfrm>
            <a:off x="6431920" y="4181612"/>
            <a:ext cx="491961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000" b="0" dirty="0"/>
              <a:t>2</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Look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for</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SNIa</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in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galaxies</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with</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Cepheids</a:t>
            </a:r>
            <a:endPar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lang="es-ES" sz="2000" b="0" dirty="0" smtClean="0"/>
              <a:t>(10 </a:t>
            </a:r>
            <a:r>
              <a:rPr lang="es-ES" sz="2000" b="0" dirty="0" err="1" smtClean="0"/>
              <a:t>Mpc</a:t>
            </a:r>
            <a:r>
              <a:rPr lang="es-ES" sz="2000" b="0" dirty="0" smtClean="0"/>
              <a:t> &lt; </a:t>
            </a:r>
            <a:r>
              <a:rPr lang="es-ES" sz="2000" b="0" dirty="0" err="1" smtClean="0"/>
              <a:t>distance</a:t>
            </a:r>
            <a:r>
              <a:rPr lang="es-ES" sz="2000" b="0" dirty="0" smtClean="0"/>
              <a:t> 60 </a:t>
            </a:r>
            <a:r>
              <a:rPr lang="es-ES" sz="2000" b="0" dirty="0" err="1" smtClean="0"/>
              <a:t>Mpc</a:t>
            </a:r>
            <a:r>
              <a:rPr lang="es-ES" sz="2000" b="0" dirty="0" smtClean="0"/>
              <a:t>)</a:t>
            </a:r>
            <a:endParaRPr kumimoji="0" lang="es-ES"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7" name="Elipse 6"/>
          <p:cNvSpPr/>
          <p:nvPr/>
        </p:nvSpPr>
        <p:spPr>
          <a:xfrm>
            <a:off x="10675364" y="6739003"/>
            <a:ext cx="347540" cy="338202"/>
          </a:xfrm>
          <a:prstGeom prst="ellipse">
            <a:avLst/>
          </a:prstGeom>
          <a:noFill/>
          <a:ln w="381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1" name="Elipse 10"/>
          <p:cNvSpPr/>
          <p:nvPr/>
        </p:nvSpPr>
        <p:spPr>
          <a:xfrm>
            <a:off x="7608582" y="6741091"/>
            <a:ext cx="347540" cy="338202"/>
          </a:xfrm>
          <a:prstGeom prst="ellipse">
            <a:avLst/>
          </a:prstGeom>
          <a:noFill/>
          <a:ln w="381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030" name="Picture 6" descr="Hubble captures a 'five-star' rated gravitational lens | ESA/Hubb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58422" y="5415864"/>
            <a:ext cx="4762635" cy="3322682"/>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p:cNvSpPr txBox="1"/>
          <p:nvPr/>
        </p:nvSpPr>
        <p:spPr>
          <a:xfrm>
            <a:off x="12468602" y="4027723"/>
            <a:ext cx="4091424"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s-ES" sz="2000" b="0" dirty="0" smtClean="0"/>
              <a:t>3</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Measure</a:t>
            </a:r>
            <a:r>
              <a:rPr kumimoji="0" lang="es-ES" sz="20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lang="es-ES" sz="2000" b="0" dirty="0"/>
              <a:t>H</a:t>
            </a:r>
            <a:r>
              <a:rPr lang="es-ES" sz="2000" b="0" baseline="-25000" dirty="0"/>
              <a:t>0</a:t>
            </a:r>
            <a:r>
              <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dirty="0" err="1" smtClean="0">
                <a:ln>
                  <a:noFill/>
                </a:ln>
                <a:solidFill>
                  <a:srgbClr val="000000"/>
                </a:solidFill>
                <a:effectLst/>
                <a:uFillTx/>
                <a:latin typeface="Helvetica Neue"/>
                <a:ea typeface="Helvetica Neue"/>
                <a:cs typeface="Helvetica Neue"/>
                <a:sym typeface="Helvetica Neue"/>
              </a:rPr>
              <a:t>from</a:t>
            </a:r>
            <a:r>
              <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000" i="1" u="none" strike="noStrike" cap="none" spc="0" normalizeH="0" dirty="0" err="1" smtClean="0">
                <a:ln>
                  <a:noFill/>
                </a:ln>
                <a:solidFill>
                  <a:srgbClr val="000000"/>
                </a:solidFill>
                <a:effectLst/>
                <a:uFillTx/>
                <a:sym typeface="Helvetica Neue"/>
              </a:rPr>
              <a:t>cz</a:t>
            </a:r>
            <a:r>
              <a:rPr kumimoji="0" lang="es-ES" sz="2000" i="1" u="none" strike="noStrike" cap="none" spc="0" normalizeH="0" dirty="0" smtClean="0">
                <a:ln>
                  <a:noFill/>
                </a:ln>
                <a:solidFill>
                  <a:srgbClr val="000000"/>
                </a:solidFill>
                <a:effectLst/>
                <a:uFillTx/>
                <a:sym typeface="Helvetica Neue"/>
              </a:rPr>
              <a:t> = H</a:t>
            </a:r>
            <a:r>
              <a:rPr kumimoji="0" lang="es-ES" sz="2000" i="1" u="none" strike="noStrike" cap="none" spc="0" normalizeH="0" baseline="-25000" dirty="0" smtClean="0">
                <a:ln>
                  <a:noFill/>
                </a:ln>
                <a:solidFill>
                  <a:srgbClr val="000000"/>
                </a:solidFill>
                <a:effectLst/>
                <a:uFillTx/>
                <a:sym typeface="Helvetica Neue"/>
              </a:rPr>
              <a:t>0</a:t>
            </a:r>
            <a:r>
              <a:rPr lang="es-ES" sz="2000" i="1" dirty="0"/>
              <a:t>·</a:t>
            </a:r>
            <a:r>
              <a:rPr kumimoji="0" lang="es-ES" sz="2000" i="1" u="none" strike="noStrike" cap="none" spc="0" normalizeH="0" dirty="0" smtClean="0">
                <a:ln>
                  <a:noFill/>
                </a:ln>
                <a:solidFill>
                  <a:srgbClr val="000000"/>
                </a:solidFill>
                <a:effectLst/>
                <a:uFillTx/>
                <a:sym typeface="Helvetica Neue"/>
              </a:rPr>
              <a:t>d </a:t>
            </a:r>
            <a:r>
              <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rPr>
              <a:t>to </a:t>
            </a:r>
            <a:r>
              <a:rPr kumimoji="0" lang="es-ES" sz="2000" b="0" i="0" u="none" strike="noStrike" cap="none" spc="0" normalizeH="0" dirty="0" err="1" smtClean="0">
                <a:ln>
                  <a:noFill/>
                </a:ln>
                <a:solidFill>
                  <a:srgbClr val="000000"/>
                </a:solidFill>
                <a:effectLst/>
                <a:uFillTx/>
                <a:latin typeface="Helvetica Neue"/>
                <a:ea typeface="Helvetica Neue"/>
                <a:cs typeface="Helvetica Neue"/>
                <a:sym typeface="Helvetica Neue"/>
              </a:rPr>
              <a:t>SNIa</a:t>
            </a:r>
            <a:r>
              <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rPr>
              <a:t> at </a:t>
            </a:r>
            <a:r>
              <a:rPr kumimoji="0" lang="es-ES" sz="2000" b="0" i="0" u="none" strike="noStrike" cap="none" spc="0" normalizeH="0" dirty="0" err="1" smtClean="0">
                <a:ln>
                  <a:noFill/>
                </a:ln>
                <a:solidFill>
                  <a:srgbClr val="000000"/>
                </a:solidFill>
                <a:effectLst/>
                <a:uFillTx/>
                <a:latin typeface="Helvetica Neue"/>
                <a:ea typeface="Helvetica Neue"/>
                <a:cs typeface="Helvetica Neue"/>
                <a:sym typeface="Helvetica Neue"/>
              </a:rPr>
              <a:t>larger</a:t>
            </a:r>
            <a:r>
              <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000" b="0" i="0" u="none" strike="noStrike" cap="none" spc="0" normalizeH="0" dirty="0" err="1" smtClean="0">
                <a:ln>
                  <a:noFill/>
                </a:ln>
                <a:solidFill>
                  <a:srgbClr val="000000"/>
                </a:solidFill>
                <a:effectLst/>
                <a:uFillTx/>
                <a:latin typeface="Helvetica Neue"/>
                <a:ea typeface="Helvetica Neue"/>
                <a:cs typeface="Helvetica Neue"/>
                <a:sym typeface="Helvetica Neue"/>
              </a:rPr>
              <a:t>distances</a:t>
            </a:r>
            <a:endParaRPr kumimoji="0" lang="es-ES" sz="2000" b="0" i="0" u="none" strike="noStrike" cap="none" spc="0" normalizeH="0" dirty="0" smtClean="0">
              <a:ln>
                <a:noFill/>
              </a:ln>
              <a:solidFill>
                <a:srgbClr val="000000"/>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lang="es-ES" sz="2000" b="0" baseline="0" dirty="0" smtClean="0"/>
              <a:t>0.02 &lt; </a:t>
            </a:r>
            <a:r>
              <a:rPr lang="es-ES" sz="2000" b="0" dirty="0" err="1" smtClean="0"/>
              <a:t>r</a:t>
            </a:r>
            <a:r>
              <a:rPr lang="es-ES" sz="2000" b="0" baseline="0" dirty="0" err="1" smtClean="0"/>
              <a:t>edshift</a:t>
            </a:r>
            <a:r>
              <a:rPr lang="es-ES" sz="2000" b="0" baseline="0" dirty="0" smtClean="0"/>
              <a:t> &lt; 0.2</a:t>
            </a:r>
            <a:endParaRPr kumimoji="0" lang="es-ES"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290554950"/>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1" y="-1806575"/>
            <a:ext cx="17340263" cy="11560175"/>
          </a:xfrm>
          <a:prstGeom prst="rect">
            <a:avLst/>
          </a:prstGeom>
        </p:spPr>
      </p:pic>
      <p:sp>
        <p:nvSpPr>
          <p:cNvPr id="3" name="Marcador de texto 2"/>
          <p:cNvSpPr>
            <a:spLocks noGrp="1"/>
          </p:cNvSpPr>
          <p:nvPr>
            <p:ph type="body" idx="1"/>
          </p:nvPr>
        </p:nvSpPr>
        <p:spPr/>
        <p:txBody>
          <a:bodyPr>
            <a:normAutofit lnSpcReduction="10000"/>
          </a:bodyPr>
          <a:lstStyle/>
          <a:p>
            <a:r>
              <a:rPr lang="es-ES" dirty="0" err="1" smtClean="0">
                <a:solidFill>
                  <a:schemeClr val="bg1"/>
                </a:solidFill>
              </a:rPr>
              <a:t>We</a:t>
            </a:r>
            <a:r>
              <a:rPr lang="es-ES" dirty="0" smtClean="0">
                <a:solidFill>
                  <a:schemeClr val="bg1"/>
                </a:solidFill>
              </a:rPr>
              <a:t> use </a:t>
            </a:r>
            <a:r>
              <a:rPr lang="es-ES" dirty="0" err="1" smtClean="0">
                <a:solidFill>
                  <a:schemeClr val="bg1"/>
                </a:solidFill>
              </a:rPr>
              <a:t>electromagnetic</a:t>
            </a:r>
            <a:r>
              <a:rPr lang="es-ES" dirty="0" smtClean="0">
                <a:solidFill>
                  <a:schemeClr val="bg1"/>
                </a:solidFill>
              </a:rPr>
              <a:t> </a:t>
            </a:r>
            <a:r>
              <a:rPr lang="es-ES" dirty="0" err="1" smtClean="0">
                <a:solidFill>
                  <a:schemeClr val="bg1"/>
                </a:solidFill>
              </a:rPr>
              <a:t>waves</a:t>
            </a:r>
            <a:r>
              <a:rPr lang="es-ES" dirty="0" smtClean="0">
                <a:solidFill>
                  <a:schemeClr val="bg1"/>
                </a:solidFill>
              </a:rPr>
              <a:t> to </a:t>
            </a:r>
            <a:r>
              <a:rPr lang="es-ES" dirty="0" err="1" smtClean="0">
                <a:solidFill>
                  <a:schemeClr val="bg1"/>
                </a:solidFill>
              </a:rPr>
              <a:t>study</a:t>
            </a:r>
            <a:r>
              <a:rPr lang="es-ES" dirty="0" smtClean="0">
                <a:solidFill>
                  <a:schemeClr val="bg1"/>
                </a:solidFill>
              </a:rPr>
              <a:t> </a:t>
            </a:r>
            <a:r>
              <a:rPr lang="es-ES" dirty="0" err="1" smtClean="0">
                <a:solidFill>
                  <a:schemeClr val="bg1"/>
                </a:solidFill>
              </a:rPr>
              <a:t>the</a:t>
            </a:r>
            <a:r>
              <a:rPr lang="es-ES" dirty="0" smtClean="0">
                <a:solidFill>
                  <a:schemeClr val="bg1"/>
                </a:solidFill>
              </a:rPr>
              <a:t> </a:t>
            </a:r>
            <a:r>
              <a:rPr lang="es-ES" dirty="0" err="1" smtClean="0">
                <a:solidFill>
                  <a:schemeClr val="bg1"/>
                </a:solidFill>
              </a:rPr>
              <a:t>primitive</a:t>
            </a:r>
            <a:r>
              <a:rPr lang="es-ES" dirty="0" smtClean="0">
                <a:solidFill>
                  <a:schemeClr val="bg1"/>
                </a:solidFill>
              </a:rPr>
              <a:t> and late </a:t>
            </a:r>
            <a:r>
              <a:rPr lang="es-ES" dirty="0" err="1" smtClean="0">
                <a:solidFill>
                  <a:schemeClr val="bg1"/>
                </a:solidFill>
              </a:rPr>
              <a:t>Universe</a:t>
            </a:r>
            <a:r>
              <a:rPr lang="es-ES" dirty="0" smtClean="0">
                <a:solidFill>
                  <a:schemeClr val="bg1"/>
                </a:solidFill>
              </a:rPr>
              <a:t>.</a:t>
            </a:r>
          </a:p>
          <a:p>
            <a:r>
              <a:rPr lang="es-ES" dirty="0" smtClean="0">
                <a:solidFill>
                  <a:schemeClr val="bg1"/>
                </a:solidFill>
              </a:rPr>
              <a:t>CMB </a:t>
            </a:r>
            <a:r>
              <a:rPr lang="es-ES" dirty="0" err="1" smtClean="0">
                <a:solidFill>
                  <a:schemeClr val="bg1"/>
                </a:solidFill>
              </a:rPr>
              <a:t>is</a:t>
            </a:r>
            <a:r>
              <a:rPr lang="es-ES" dirty="0" smtClean="0">
                <a:solidFill>
                  <a:schemeClr val="bg1"/>
                </a:solidFill>
              </a:rPr>
              <a:t> </a:t>
            </a:r>
            <a:r>
              <a:rPr lang="es-ES" dirty="0" err="1" smtClean="0">
                <a:solidFill>
                  <a:schemeClr val="bg1"/>
                </a:solidFill>
              </a:rPr>
              <a:t>an</a:t>
            </a:r>
            <a:r>
              <a:rPr lang="es-ES" dirty="0" smtClean="0">
                <a:solidFill>
                  <a:schemeClr val="bg1"/>
                </a:solidFill>
              </a:rPr>
              <a:t> </a:t>
            </a:r>
            <a:r>
              <a:rPr lang="es-ES" dirty="0" err="1" smtClean="0">
                <a:solidFill>
                  <a:schemeClr val="bg1"/>
                </a:solidFill>
              </a:rPr>
              <a:t>extraordinarily</a:t>
            </a:r>
            <a:r>
              <a:rPr lang="es-ES" dirty="0" smtClean="0">
                <a:solidFill>
                  <a:schemeClr val="bg1"/>
                </a:solidFill>
              </a:rPr>
              <a:t> precise </a:t>
            </a:r>
            <a:r>
              <a:rPr lang="es-ES" dirty="0" err="1" smtClean="0">
                <a:solidFill>
                  <a:schemeClr val="bg1"/>
                </a:solidFill>
              </a:rPr>
              <a:t>tool</a:t>
            </a:r>
            <a:r>
              <a:rPr lang="es-ES" dirty="0" smtClean="0">
                <a:solidFill>
                  <a:schemeClr val="bg1"/>
                </a:solidFill>
              </a:rPr>
              <a:t>, </a:t>
            </a:r>
            <a:r>
              <a:rPr lang="es-ES" dirty="0" err="1" smtClean="0">
                <a:solidFill>
                  <a:schemeClr val="bg1"/>
                </a:solidFill>
              </a:rPr>
              <a:t>with</a:t>
            </a:r>
            <a:r>
              <a:rPr lang="es-ES" dirty="0" smtClean="0">
                <a:solidFill>
                  <a:schemeClr val="bg1"/>
                </a:solidFill>
              </a:rPr>
              <a:t> a </a:t>
            </a:r>
            <a:r>
              <a:rPr lang="es-ES" dirty="0" err="1" smtClean="0">
                <a:solidFill>
                  <a:schemeClr val="bg1"/>
                </a:solidFill>
              </a:rPr>
              <a:t>phenomenal</a:t>
            </a:r>
            <a:r>
              <a:rPr lang="es-ES" dirty="0" smtClean="0">
                <a:solidFill>
                  <a:schemeClr val="bg1"/>
                </a:solidFill>
              </a:rPr>
              <a:t> </a:t>
            </a:r>
            <a:r>
              <a:rPr lang="es-ES" dirty="0" err="1" smtClean="0">
                <a:solidFill>
                  <a:schemeClr val="bg1"/>
                </a:solidFill>
              </a:rPr>
              <a:t>fit</a:t>
            </a:r>
            <a:r>
              <a:rPr lang="es-ES" dirty="0" smtClean="0">
                <a:solidFill>
                  <a:schemeClr val="bg1"/>
                </a:solidFill>
              </a:rPr>
              <a:t> to </a:t>
            </a:r>
            <a:r>
              <a:rPr lang="el-GR" dirty="0" smtClean="0">
                <a:solidFill>
                  <a:schemeClr val="bg1"/>
                </a:solidFill>
                <a:latin typeface="Times New Roman" panose="02020603050405020304" pitchFamily="18" charset="0"/>
                <a:cs typeface="Times New Roman" panose="02020603050405020304" pitchFamily="18" charset="0"/>
              </a:rPr>
              <a:t>Λ</a:t>
            </a:r>
            <a:r>
              <a:rPr lang="es-ES" dirty="0" smtClean="0">
                <a:solidFill>
                  <a:schemeClr val="bg1"/>
                </a:solidFill>
              </a:rPr>
              <a:t>CDM.</a:t>
            </a:r>
          </a:p>
          <a:p>
            <a:r>
              <a:rPr lang="es-ES" dirty="0" err="1" smtClean="0">
                <a:solidFill>
                  <a:schemeClr val="bg1"/>
                </a:solidFill>
              </a:rPr>
              <a:t>We</a:t>
            </a:r>
            <a:r>
              <a:rPr lang="es-ES" dirty="0" smtClean="0">
                <a:solidFill>
                  <a:schemeClr val="bg1"/>
                </a:solidFill>
              </a:rPr>
              <a:t> can </a:t>
            </a:r>
            <a:r>
              <a:rPr lang="es-ES" dirty="0" err="1" smtClean="0">
                <a:solidFill>
                  <a:schemeClr val="bg1"/>
                </a:solidFill>
              </a:rPr>
              <a:t>study</a:t>
            </a:r>
            <a:r>
              <a:rPr lang="es-ES" dirty="0" smtClean="0">
                <a:solidFill>
                  <a:schemeClr val="bg1"/>
                </a:solidFill>
              </a:rPr>
              <a:t> </a:t>
            </a:r>
            <a:r>
              <a:rPr lang="es-ES" dirty="0" err="1" smtClean="0">
                <a:solidFill>
                  <a:schemeClr val="bg1"/>
                </a:solidFill>
              </a:rPr>
              <a:t>the</a:t>
            </a:r>
            <a:r>
              <a:rPr lang="es-ES" dirty="0" smtClean="0">
                <a:solidFill>
                  <a:schemeClr val="bg1"/>
                </a:solidFill>
              </a:rPr>
              <a:t> late </a:t>
            </a:r>
            <a:r>
              <a:rPr lang="es-ES" dirty="0" err="1" smtClean="0">
                <a:solidFill>
                  <a:schemeClr val="bg1"/>
                </a:solidFill>
              </a:rPr>
              <a:t>universe</a:t>
            </a:r>
            <a:r>
              <a:rPr lang="es-ES" dirty="0" smtClean="0">
                <a:solidFill>
                  <a:schemeClr val="bg1"/>
                </a:solidFill>
              </a:rPr>
              <a:t> </a:t>
            </a:r>
            <a:r>
              <a:rPr lang="es-ES" dirty="0" err="1" smtClean="0">
                <a:solidFill>
                  <a:schemeClr val="bg1"/>
                </a:solidFill>
              </a:rPr>
              <a:t>through</a:t>
            </a:r>
            <a:r>
              <a:rPr lang="es-ES" dirty="0" smtClean="0">
                <a:solidFill>
                  <a:schemeClr val="bg1"/>
                </a:solidFill>
              </a:rPr>
              <a:t> </a:t>
            </a:r>
            <a:r>
              <a:rPr lang="es-ES" dirty="0" err="1" smtClean="0">
                <a:solidFill>
                  <a:schemeClr val="bg1"/>
                </a:solidFill>
              </a:rPr>
              <a:t>galaxy</a:t>
            </a:r>
            <a:r>
              <a:rPr lang="es-ES" dirty="0" smtClean="0">
                <a:solidFill>
                  <a:schemeClr val="bg1"/>
                </a:solidFill>
              </a:rPr>
              <a:t> </a:t>
            </a:r>
            <a:r>
              <a:rPr lang="es-ES" dirty="0" err="1" smtClean="0">
                <a:solidFill>
                  <a:schemeClr val="bg1"/>
                </a:solidFill>
              </a:rPr>
              <a:t>surveys</a:t>
            </a:r>
            <a:r>
              <a:rPr lang="es-ES" dirty="0" smtClean="0">
                <a:solidFill>
                  <a:schemeClr val="bg1"/>
                </a:solidFill>
              </a:rPr>
              <a:t> and </a:t>
            </a:r>
            <a:r>
              <a:rPr lang="es-ES" dirty="0" err="1" smtClean="0">
                <a:solidFill>
                  <a:schemeClr val="bg1"/>
                </a:solidFill>
              </a:rPr>
              <a:t>observations</a:t>
            </a:r>
            <a:r>
              <a:rPr lang="es-ES" dirty="0" smtClean="0">
                <a:solidFill>
                  <a:schemeClr val="bg1"/>
                </a:solidFill>
              </a:rPr>
              <a:t> in </a:t>
            </a:r>
            <a:r>
              <a:rPr lang="es-ES" dirty="0" err="1" smtClean="0">
                <a:solidFill>
                  <a:schemeClr val="bg1"/>
                </a:solidFill>
              </a:rPr>
              <a:t>the</a:t>
            </a:r>
            <a:r>
              <a:rPr lang="es-ES" dirty="0" smtClean="0">
                <a:solidFill>
                  <a:schemeClr val="bg1"/>
                </a:solidFill>
              </a:rPr>
              <a:t> </a:t>
            </a:r>
            <a:r>
              <a:rPr lang="es-ES" dirty="0" err="1" smtClean="0">
                <a:solidFill>
                  <a:schemeClr val="bg1"/>
                </a:solidFill>
              </a:rPr>
              <a:t>optical</a:t>
            </a:r>
            <a:r>
              <a:rPr lang="es-ES" dirty="0" smtClean="0">
                <a:solidFill>
                  <a:schemeClr val="bg1"/>
                </a:solidFill>
              </a:rPr>
              <a:t>, and compare </a:t>
            </a:r>
            <a:r>
              <a:rPr lang="es-ES" dirty="0" err="1" smtClean="0">
                <a:solidFill>
                  <a:schemeClr val="bg1"/>
                </a:solidFill>
              </a:rPr>
              <a:t>predictions</a:t>
            </a:r>
            <a:r>
              <a:rPr lang="es-ES" dirty="0" smtClean="0">
                <a:solidFill>
                  <a:schemeClr val="bg1"/>
                </a:solidFill>
              </a:rPr>
              <a:t> of CMB.</a:t>
            </a:r>
            <a:endParaRPr lang="es-ES" dirty="0">
              <a:solidFill>
                <a:schemeClr val="bg1"/>
              </a:solidFill>
            </a:endParaRPr>
          </a:p>
        </p:txBody>
      </p:sp>
      <p:sp>
        <p:nvSpPr>
          <p:cNvPr id="5" name="Título 1"/>
          <p:cNvSpPr txBox="1">
            <a:spLocks/>
          </p:cNvSpPr>
          <p:nvPr/>
        </p:nvSpPr>
        <p:spPr>
          <a:xfrm>
            <a:off x="1019412" y="542997"/>
            <a:ext cx="15606239" cy="162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nchor="ctr">
            <a:normAutofit/>
          </a:bodyPr>
          <a:lstStyle>
            <a:lvl1pPr marL="0" marR="0" indent="0" algn="ctr" defTabSz="867030" rtl="0" latinLnBrk="0">
              <a:lnSpc>
                <a:spcPct val="100000"/>
              </a:lnSpc>
              <a:spcBef>
                <a:spcPts val="0"/>
              </a:spcBef>
              <a:spcAft>
                <a:spcPts val="0"/>
              </a:spcAft>
              <a:buClrTx/>
              <a:buSzTx/>
              <a:buFontTx/>
              <a:buNone/>
              <a:tabLst/>
              <a:defRPr sz="8267" b="0" i="0" u="none" strike="noStrike" cap="none" spc="0" baseline="0">
                <a:solidFill>
                  <a:srgbClr val="000000"/>
                </a:solidFill>
                <a:uFillTx/>
                <a:latin typeface="Calibri"/>
                <a:ea typeface="Calibri"/>
                <a:cs typeface="Calibri"/>
                <a:sym typeface="Calibri"/>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a:lstStyle>
          <a:p>
            <a:pPr hangingPunct="1"/>
            <a:r>
              <a:rPr lang="es-ES" b="1" dirty="0" smtClean="0">
                <a:solidFill>
                  <a:schemeClr val="accent5"/>
                </a:solidFill>
              </a:rPr>
              <a:t>PROBES FOR COSMOLOGY – RECAP</a:t>
            </a:r>
            <a:endParaRPr lang="es-ES" b="1" dirty="0">
              <a:solidFill>
                <a:schemeClr val="accent5"/>
              </a:solidFill>
            </a:endParaRPr>
          </a:p>
        </p:txBody>
      </p:sp>
      <p:sp>
        <p:nvSpPr>
          <p:cNvPr id="6" name="AutoShape 2" descr="undefine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4" descr="undefine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CuadroTexto 8"/>
          <p:cNvSpPr txBox="1"/>
          <p:nvPr/>
        </p:nvSpPr>
        <p:spPr>
          <a:xfrm>
            <a:off x="8335754" y="8712767"/>
            <a:ext cx="788196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i="1" dirty="0" err="1" smtClean="0">
                <a:solidFill>
                  <a:schemeClr val="bg1"/>
                </a:solidFill>
              </a:rPr>
              <a:t>Credit</a:t>
            </a:r>
            <a:r>
              <a:rPr lang="es-ES" i="1" dirty="0" smtClean="0">
                <a:solidFill>
                  <a:schemeClr val="bg1"/>
                </a:solidFill>
              </a:rPr>
              <a:t>: Atacama </a:t>
            </a:r>
            <a:r>
              <a:rPr lang="es-ES" i="1" dirty="0" err="1" smtClean="0">
                <a:solidFill>
                  <a:schemeClr val="bg1"/>
                </a:solidFill>
              </a:rPr>
              <a:t>Cosmology</a:t>
            </a:r>
            <a:r>
              <a:rPr lang="es-ES" i="1" dirty="0" smtClean="0">
                <a:solidFill>
                  <a:schemeClr val="bg1"/>
                </a:solidFill>
              </a:rPr>
              <a:t> </a:t>
            </a:r>
            <a:r>
              <a:rPr lang="es-ES" i="1" dirty="0" err="1" smtClean="0">
                <a:solidFill>
                  <a:schemeClr val="bg1"/>
                </a:solidFill>
              </a:rPr>
              <a:t>Telescope</a:t>
            </a:r>
            <a:r>
              <a:rPr lang="es-ES" i="1" dirty="0" smtClean="0">
                <a:solidFill>
                  <a:schemeClr val="bg1"/>
                </a:solidFill>
              </a:rPr>
              <a:t> </a:t>
            </a:r>
            <a:r>
              <a:rPr lang="es-ES" i="1" dirty="0" err="1" smtClean="0">
                <a:solidFill>
                  <a:schemeClr val="bg1"/>
                </a:solidFill>
              </a:rPr>
              <a:t>Collaboration</a:t>
            </a:r>
            <a:endParaRPr kumimoji="0" lang="es-ES" i="1" u="none" strike="noStrike" cap="none" spc="0" normalizeH="0" baseline="0" dirty="0">
              <a:ln>
                <a:noFill/>
              </a:ln>
              <a:solidFill>
                <a:schemeClr val="bg1"/>
              </a:solidFill>
              <a:effectLst/>
              <a:uFillTx/>
              <a:sym typeface="Helvetica Neue"/>
            </a:endParaRPr>
          </a:p>
        </p:txBody>
      </p:sp>
    </p:spTree>
    <p:extLst>
      <p:ext uri="{BB962C8B-B14F-4D97-AF65-F5344CB8AC3E}">
        <p14:creationId xmlns:p14="http://schemas.microsoft.com/office/powerpoint/2010/main" val="3192946014"/>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stretch>
            <a:fillRect/>
          </a:stretch>
        </p:blipFill>
        <p:spPr>
          <a:xfrm rot="18002535">
            <a:off x="326444" y="2459897"/>
            <a:ext cx="3712164" cy="3712164"/>
          </a:xfrm>
          <a:prstGeom prst="rect">
            <a:avLst/>
          </a:prstGeom>
        </p:spPr>
      </p:pic>
      <p:pic>
        <p:nvPicPr>
          <p:cNvPr id="4098" name="Picture 2" descr="Plastic Rubber Bands expor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6577" y="2288040"/>
            <a:ext cx="4476750" cy="4476751"/>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p:cNvSpPr txBox="1">
            <a:spLocks/>
          </p:cNvSpPr>
          <p:nvPr/>
        </p:nvSpPr>
        <p:spPr>
          <a:xfrm>
            <a:off x="562212" y="146641"/>
            <a:ext cx="15606239" cy="162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nchor="ctr">
            <a:normAutofit fontScale="92500"/>
          </a:bodyPr>
          <a:lstStyle>
            <a:lvl1pPr marL="0" marR="0" indent="0" algn="ctr" defTabSz="867030" rtl="0" latinLnBrk="0">
              <a:lnSpc>
                <a:spcPct val="100000"/>
              </a:lnSpc>
              <a:spcBef>
                <a:spcPts val="0"/>
              </a:spcBef>
              <a:spcAft>
                <a:spcPts val="0"/>
              </a:spcAft>
              <a:buClrTx/>
              <a:buSzTx/>
              <a:buFontTx/>
              <a:buNone/>
              <a:tabLst/>
              <a:defRPr sz="8267" b="0" i="0" u="none" strike="noStrike" cap="none" spc="0" baseline="0">
                <a:solidFill>
                  <a:srgbClr val="000000"/>
                </a:solidFill>
                <a:uFillTx/>
                <a:latin typeface="Calibri"/>
                <a:ea typeface="Calibri"/>
                <a:cs typeface="Calibri"/>
                <a:sym typeface="Calibri"/>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a:lstStyle>
          <a:p>
            <a:pPr hangingPunct="1"/>
            <a:r>
              <a:rPr lang="es-ES" b="1" dirty="0" smtClean="0">
                <a:solidFill>
                  <a:schemeClr val="accent5"/>
                </a:solidFill>
              </a:rPr>
              <a:t>2025 COSMOLOGY: TENSIONS AHOY!</a:t>
            </a:r>
            <a:endParaRPr lang="es-ES" b="1" dirty="0">
              <a:solidFill>
                <a:schemeClr val="accent5"/>
              </a:solidFill>
            </a:endParaRPr>
          </a:p>
        </p:txBody>
      </p:sp>
      <p:sp>
        <p:nvSpPr>
          <p:cNvPr id="8" name="Forma libre 7"/>
          <p:cNvSpPr/>
          <p:nvPr/>
        </p:nvSpPr>
        <p:spPr>
          <a:xfrm>
            <a:off x="2872904" y="6578600"/>
            <a:ext cx="4330700" cy="292100"/>
          </a:xfrm>
          <a:custGeom>
            <a:avLst/>
            <a:gdLst>
              <a:gd name="connsiteX0" fmla="*/ 0 w 4330700"/>
              <a:gd name="connsiteY0" fmla="*/ 292100 h 292100"/>
              <a:gd name="connsiteX1" fmla="*/ 114300 w 4330700"/>
              <a:gd name="connsiteY1" fmla="*/ 279400 h 292100"/>
              <a:gd name="connsiteX2" fmla="*/ 190500 w 4330700"/>
              <a:gd name="connsiteY2" fmla="*/ 241300 h 292100"/>
              <a:gd name="connsiteX3" fmla="*/ 254000 w 4330700"/>
              <a:gd name="connsiteY3" fmla="*/ 228600 h 292100"/>
              <a:gd name="connsiteX4" fmla="*/ 292100 w 4330700"/>
              <a:gd name="connsiteY4" fmla="*/ 215900 h 292100"/>
              <a:gd name="connsiteX5" fmla="*/ 368300 w 4330700"/>
              <a:gd name="connsiteY5" fmla="*/ 203200 h 292100"/>
              <a:gd name="connsiteX6" fmla="*/ 609600 w 4330700"/>
              <a:gd name="connsiteY6" fmla="*/ 177800 h 292100"/>
              <a:gd name="connsiteX7" fmla="*/ 876300 w 4330700"/>
              <a:gd name="connsiteY7" fmla="*/ 139700 h 292100"/>
              <a:gd name="connsiteX8" fmla="*/ 939800 w 4330700"/>
              <a:gd name="connsiteY8" fmla="*/ 127000 h 292100"/>
              <a:gd name="connsiteX9" fmla="*/ 1041400 w 4330700"/>
              <a:gd name="connsiteY9" fmla="*/ 114300 h 292100"/>
              <a:gd name="connsiteX10" fmla="*/ 1092200 w 4330700"/>
              <a:gd name="connsiteY10" fmla="*/ 101600 h 292100"/>
              <a:gd name="connsiteX11" fmla="*/ 1282700 w 4330700"/>
              <a:gd name="connsiteY11" fmla="*/ 88900 h 292100"/>
              <a:gd name="connsiteX12" fmla="*/ 1498600 w 4330700"/>
              <a:gd name="connsiteY12" fmla="*/ 50800 h 292100"/>
              <a:gd name="connsiteX13" fmla="*/ 1562100 w 4330700"/>
              <a:gd name="connsiteY13" fmla="*/ 38100 h 292100"/>
              <a:gd name="connsiteX14" fmla="*/ 1651000 w 4330700"/>
              <a:gd name="connsiteY14" fmla="*/ 25400 h 292100"/>
              <a:gd name="connsiteX15" fmla="*/ 1816100 w 4330700"/>
              <a:gd name="connsiteY15" fmla="*/ 0 h 292100"/>
              <a:gd name="connsiteX16" fmla="*/ 2781300 w 4330700"/>
              <a:gd name="connsiteY16" fmla="*/ 12700 h 292100"/>
              <a:gd name="connsiteX17" fmla="*/ 2921000 w 4330700"/>
              <a:gd name="connsiteY17" fmla="*/ 38100 h 292100"/>
              <a:gd name="connsiteX18" fmla="*/ 2959100 w 4330700"/>
              <a:gd name="connsiteY18" fmla="*/ 63500 h 292100"/>
              <a:gd name="connsiteX19" fmla="*/ 3073400 w 4330700"/>
              <a:gd name="connsiteY19" fmla="*/ 88900 h 292100"/>
              <a:gd name="connsiteX20" fmla="*/ 3111500 w 4330700"/>
              <a:gd name="connsiteY20" fmla="*/ 101600 h 292100"/>
              <a:gd name="connsiteX21" fmla="*/ 3162300 w 4330700"/>
              <a:gd name="connsiteY21" fmla="*/ 114300 h 292100"/>
              <a:gd name="connsiteX22" fmla="*/ 3238500 w 4330700"/>
              <a:gd name="connsiteY22" fmla="*/ 139700 h 292100"/>
              <a:gd name="connsiteX23" fmla="*/ 3314700 w 4330700"/>
              <a:gd name="connsiteY23" fmla="*/ 152400 h 292100"/>
              <a:gd name="connsiteX24" fmla="*/ 3441700 w 4330700"/>
              <a:gd name="connsiteY24" fmla="*/ 190500 h 292100"/>
              <a:gd name="connsiteX25" fmla="*/ 3619500 w 4330700"/>
              <a:gd name="connsiteY25" fmla="*/ 203200 h 292100"/>
              <a:gd name="connsiteX26" fmla="*/ 3784600 w 4330700"/>
              <a:gd name="connsiteY26" fmla="*/ 241300 h 292100"/>
              <a:gd name="connsiteX27" fmla="*/ 3898900 w 4330700"/>
              <a:gd name="connsiteY27" fmla="*/ 254000 h 292100"/>
              <a:gd name="connsiteX28" fmla="*/ 3949700 w 4330700"/>
              <a:gd name="connsiteY28" fmla="*/ 266700 h 292100"/>
              <a:gd name="connsiteX29" fmla="*/ 3987800 w 4330700"/>
              <a:gd name="connsiteY29" fmla="*/ 279400 h 292100"/>
              <a:gd name="connsiteX30" fmla="*/ 4330700 w 4330700"/>
              <a:gd name="connsiteY30" fmla="*/ 279400 h 29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330700" h="292100">
                <a:moveTo>
                  <a:pt x="0" y="292100"/>
                </a:moveTo>
                <a:cubicBezTo>
                  <a:pt x="38100" y="287867"/>
                  <a:pt x="77260" y="289277"/>
                  <a:pt x="114300" y="279400"/>
                </a:cubicBezTo>
                <a:cubicBezTo>
                  <a:pt x="141739" y="272083"/>
                  <a:pt x="163812" y="251005"/>
                  <a:pt x="190500" y="241300"/>
                </a:cubicBezTo>
                <a:cubicBezTo>
                  <a:pt x="210786" y="233923"/>
                  <a:pt x="233059" y="233835"/>
                  <a:pt x="254000" y="228600"/>
                </a:cubicBezTo>
                <a:cubicBezTo>
                  <a:pt x="266987" y="225353"/>
                  <a:pt x="279032" y="218804"/>
                  <a:pt x="292100" y="215900"/>
                </a:cubicBezTo>
                <a:cubicBezTo>
                  <a:pt x="317237" y="210314"/>
                  <a:pt x="342849" y="207116"/>
                  <a:pt x="368300" y="203200"/>
                </a:cubicBezTo>
                <a:cubicBezTo>
                  <a:pt x="485945" y="185101"/>
                  <a:pt x="464355" y="189904"/>
                  <a:pt x="609600" y="177800"/>
                </a:cubicBezTo>
                <a:cubicBezTo>
                  <a:pt x="821720" y="130662"/>
                  <a:pt x="622237" y="169590"/>
                  <a:pt x="876300" y="139700"/>
                </a:cubicBezTo>
                <a:cubicBezTo>
                  <a:pt x="897738" y="137178"/>
                  <a:pt x="918465" y="130282"/>
                  <a:pt x="939800" y="127000"/>
                </a:cubicBezTo>
                <a:cubicBezTo>
                  <a:pt x="973533" y="121810"/>
                  <a:pt x="1007734" y="119911"/>
                  <a:pt x="1041400" y="114300"/>
                </a:cubicBezTo>
                <a:cubicBezTo>
                  <a:pt x="1058617" y="111431"/>
                  <a:pt x="1074841" y="103427"/>
                  <a:pt x="1092200" y="101600"/>
                </a:cubicBezTo>
                <a:cubicBezTo>
                  <a:pt x="1155491" y="94938"/>
                  <a:pt x="1219200" y="93133"/>
                  <a:pt x="1282700" y="88900"/>
                </a:cubicBezTo>
                <a:cubicBezTo>
                  <a:pt x="1418847" y="43518"/>
                  <a:pt x="1305013" y="74998"/>
                  <a:pt x="1498600" y="50800"/>
                </a:cubicBezTo>
                <a:cubicBezTo>
                  <a:pt x="1520019" y="48123"/>
                  <a:pt x="1540808" y="41649"/>
                  <a:pt x="1562100" y="38100"/>
                </a:cubicBezTo>
                <a:cubicBezTo>
                  <a:pt x="1591627" y="33179"/>
                  <a:pt x="1621414" y="29952"/>
                  <a:pt x="1651000" y="25400"/>
                </a:cubicBezTo>
                <a:cubicBezTo>
                  <a:pt x="1880075" y="-9842"/>
                  <a:pt x="1558319" y="36826"/>
                  <a:pt x="1816100" y="0"/>
                </a:cubicBezTo>
                <a:lnTo>
                  <a:pt x="2781300" y="12700"/>
                </a:lnTo>
                <a:cubicBezTo>
                  <a:pt x="2799805" y="13151"/>
                  <a:pt x="2898462" y="33592"/>
                  <a:pt x="2921000" y="38100"/>
                </a:cubicBezTo>
                <a:cubicBezTo>
                  <a:pt x="2933700" y="46567"/>
                  <a:pt x="2945448" y="56674"/>
                  <a:pt x="2959100" y="63500"/>
                </a:cubicBezTo>
                <a:cubicBezTo>
                  <a:pt x="2993407" y="80654"/>
                  <a:pt x="3038280" y="81096"/>
                  <a:pt x="3073400" y="88900"/>
                </a:cubicBezTo>
                <a:cubicBezTo>
                  <a:pt x="3086468" y="91804"/>
                  <a:pt x="3098628" y="97922"/>
                  <a:pt x="3111500" y="101600"/>
                </a:cubicBezTo>
                <a:cubicBezTo>
                  <a:pt x="3128283" y="106395"/>
                  <a:pt x="3145582" y="109284"/>
                  <a:pt x="3162300" y="114300"/>
                </a:cubicBezTo>
                <a:cubicBezTo>
                  <a:pt x="3187945" y="121993"/>
                  <a:pt x="3212525" y="133206"/>
                  <a:pt x="3238500" y="139700"/>
                </a:cubicBezTo>
                <a:cubicBezTo>
                  <a:pt x="3263482" y="145945"/>
                  <a:pt x="3289718" y="146155"/>
                  <a:pt x="3314700" y="152400"/>
                </a:cubicBezTo>
                <a:cubicBezTo>
                  <a:pt x="3345347" y="160062"/>
                  <a:pt x="3405417" y="186469"/>
                  <a:pt x="3441700" y="190500"/>
                </a:cubicBezTo>
                <a:cubicBezTo>
                  <a:pt x="3500754" y="197062"/>
                  <a:pt x="3560233" y="198967"/>
                  <a:pt x="3619500" y="203200"/>
                </a:cubicBezTo>
                <a:cubicBezTo>
                  <a:pt x="3669006" y="215577"/>
                  <a:pt x="3740820" y="234003"/>
                  <a:pt x="3784600" y="241300"/>
                </a:cubicBezTo>
                <a:cubicBezTo>
                  <a:pt x="3822413" y="247602"/>
                  <a:pt x="3860800" y="249767"/>
                  <a:pt x="3898900" y="254000"/>
                </a:cubicBezTo>
                <a:cubicBezTo>
                  <a:pt x="3915833" y="258233"/>
                  <a:pt x="3932917" y="261905"/>
                  <a:pt x="3949700" y="266700"/>
                </a:cubicBezTo>
                <a:cubicBezTo>
                  <a:pt x="3962572" y="270378"/>
                  <a:pt x="3974420" y="278954"/>
                  <a:pt x="3987800" y="279400"/>
                </a:cubicBezTo>
                <a:cubicBezTo>
                  <a:pt x="4102037" y="283208"/>
                  <a:pt x="4216400" y="279400"/>
                  <a:pt x="4330700" y="27940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pic>
        <p:nvPicPr>
          <p:cNvPr id="12" name="Imagen 11"/>
          <p:cNvPicPr>
            <a:picLocks noChangeAspect="1"/>
          </p:cNvPicPr>
          <p:nvPr/>
        </p:nvPicPr>
        <p:blipFill>
          <a:blip r:embed="rId4"/>
          <a:stretch>
            <a:fillRect/>
          </a:stretch>
        </p:blipFill>
        <p:spPr>
          <a:xfrm>
            <a:off x="830724" y="5333250"/>
            <a:ext cx="7277644" cy="2192302"/>
          </a:xfrm>
          <a:prstGeom prst="rect">
            <a:avLst/>
          </a:prstGeom>
        </p:spPr>
      </p:pic>
      <p:sp>
        <p:nvSpPr>
          <p:cNvPr id="14" name="CuadroTexto 13"/>
          <p:cNvSpPr txBox="1"/>
          <p:nvPr/>
        </p:nvSpPr>
        <p:spPr>
          <a:xfrm>
            <a:off x="2589021" y="6712567"/>
            <a:ext cx="3483326"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5400" dirty="0" err="1" smtClean="0">
                <a:latin typeface="Freestyle Script" panose="030804020302050B0404" pitchFamily="66" charset="0"/>
              </a:rPr>
              <a:t>Cosmo</a:t>
            </a:r>
            <a:r>
              <a:rPr lang="es-ES" sz="5400" dirty="0" smtClean="0">
                <a:latin typeface="Freestyle Script" panose="030804020302050B0404" pitchFamily="66" charset="0"/>
              </a:rPr>
              <a:t> </a:t>
            </a:r>
            <a:r>
              <a:rPr lang="es-ES" sz="5400" dirty="0" err="1" smtClean="0">
                <a:latin typeface="Freestyle Script" panose="030804020302050B0404" pitchFamily="66" charset="0"/>
              </a:rPr>
              <a:t>parameter</a:t>
            </a:r>
            <a:r>
              <a:rPr lang="es-ES" sz="5400" dirty="0" smtClean="0">
                <a:latin typeface="Freestyle Script" panose="030804020302050B0404" pitchFamily="66" charset="0"/>
              </a:rPr>
              <a:t> 1</a:t>
            </a:r>
            <a:endParaRPr kumimoji="0" lang="es-ES" sz="5400" b="1" i="0" u="none" strike="noStrike" cap="none" spc="0" normalizeH="0" baseline="0" dirty="0">
              <a:ln>
                <a:noFill/>
              </a:ln>
              <a:solidFill>
                <a:srgbClr val="000000"/>
              </a:solidFill>
              <a:effectLst/>
              <a:uFillTx/>
              <a:latin typeface="Freestyle Script" panose="030804020302050B0404" pitchFamily="66" charset="0"/>
              <a:sym typeface="Helvetica Neue"/>
            </a:endParaRPr>
          </a:p>
        </p:txBody>
      </p:sp>
      <p:sp>
        <p:nvSpPr>
          <p:cNvPr id="16" name="CuadroTexto 15"/>
          <p:cNvSpPr txBox="1"/>
          <p:nvPr/>
        </p:nvSpPr>
        <p:spPr>
          <a:xfrm rot="16200000">
            <a:off x="-541870" y="4059620"/>
            <a:ext cx="3483326"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5400" dirty="0" err="1" smtClean="0">
                <a:latin typeface="Freestyle Script" panose="030804020302050B0404" pitchFamily="66" charset="0"/>
              </a:rPr>
              <a:t>Cosmo</a:t>
            </a:r>
            <a:r>
              <a:rPr lang="es-ES" sz="5400" dirty="0" smtClean="0">
                <a:latin typeface="Freestyle Script" panose="030804020302050B0404" pitchFamily="66" charset="0"/>
              </a:rPr>
              <a:t> </a:t>
            </a:r>
            <a:r>
              <a:rPr lang="es-ES" sz="5400" dirty="0" err="1" smtClean="0">
                <a:latin typeface="Freestyle Script" panose="030804020302050B0404" pitchFamily="66" charset="0"/>
              </a:rPr>
              <a:t>parameter</a:t>
            </a:r>
            <a:r>
              <a:rPr lang="es-ES" sz="5400" dirty="0" smtClean="0">
                <a:latin typeface="Freestyle Script" panose="030804020302050B0404" pitchFamily="66" charset="0"/>
              </a:rPr>
              <a:t> 2</a:t>
            </a:r>
            <a:endParaRPr kumimoji="0" lang="es-ES" sz="5400" b="1" i="0" u="none" strike="noStrike" cap="none" spc="0" normalizeH="0" baseline="0" dirty="0">
              <a:ln>
                <a:noFill/>
              </a:ln>
              <a:solidFill>
                <a:srgbClr val="000000"/>
              </a:solidFill>
              <a:effectLst/>
              <a:uFillTx/>
              <a:latin typeface="Freestyle Script" panose="030804020302050B0404" pitchFamily="66" charset="0"/>
              <a:sym typeface="Helvetica Neue"/>
            </a:endParaRPr>
          </a:p>
        </p:txBody>
      </p:sp>
      <p:pic>
        <p:nvPicPr>
          <p:cNvPr id="4100" name="Picture 4" descr="The Patch Bay – Connecting Preservation and Technology"/>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8028200" y="5375126"/>
            <a:ext cx="6934200" cy="391446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Picture 3"/>
          <p:cNvPicPr>
            <a:picLocks noChangeAspect="1"/>
          </p:cNvPicPr>
          <p:nvPr/>
        </p:nvPicPr>
        <p:blipFill>
          <a:blip r:embed="rId6">
            <a:extLst/>
          </a:blip>
          <a:stretch>
            <a:fillRect/>
          </a:stretch>
        </p:blipFill>
        <p:spPr>
          <a:xfrm>
            <a:off x="8028200" y="1695538"/>
            <a:ext cx="5332299" cy="3590048"/>
          </a:xfrm>
          <a:prstGeom prst="rect">
            <a:avLst/>
          </a:prstGeom>
          <a:ln>
            <a:solidFill>
              <a:srgbClr val="EE7038"/>
            </a:solidFill>
            <a:miter/>
          </a:ln>
        </p:spPr>
      </p:pic>
      <p:pic>
        <p:nvPicPr>
          <p:cNvPr id="2" name="Imagen 1"/>
          <p:cNvPicPr>
            <a:picLocks noChangeAspect="1"/>
          </p:cNvPicPr>
          <p:nvPr/>
        </p:nvPicPr>
        <p:blipFill>
          <a:blip r:embed="rId7"/>
          <a:stretch>
            <a:fillRect/>
          </a:stretch>
        </p:blipFill>
        <p:spPr>
          <a:xfrm>
            <a:off x="13071311" y="2288040"/>
            <a:ext cx="3920938" cy="3564915"/>
          </a:xfrm>
          <a:prstGeom prst="rect">
            <a:avLst/>
          </a:prstGeom>
        </p:spPr>
      </p:pic>
    </p:spTree>
    <p:extLst>
      <p:ext uri="{BB962C8B-B14F-4D97-AF65-F5344CB8AC3E}">
        <p14:creationId xmlns:p14="http://schemas.microsoft.com/office/powerpoint/2010/main" val="1805507984"/>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3"/>
          <a:stretch>
            <a:fillRect/>
          </a:stretch>
        </p:blipFill>
        <p:spPr>
          <a:xfrm rot="18002535">
            <a:off x="326444" y="2459897"/>
            <a:ext cx="3712164" cy="3712164"/>
          </a:xfrm>
          <a:prstGeom prst="rect">
            <a:avLst/>
          </a:prstGeom>
        </p:spPr>
      </p:pic>
      <p:pic>
        <p:nvPicPr>
          <p:cNvPr id="4098" name="Picture 2" descr="Plastic Rubber Bands exporte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6577" y="2288040"/>
            <a:ext cx="4476750" cy="4476751"/>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p:cNvSpPr txBox="1">
            <a:spLocks/>
          </p:cNvSpPr>
          <p:nvPr/>
        </p:nvSpPr>
        <p:spPr>
          <a:xfrm>
            <a:off x="562212" y="146641"/>
            <a:ext cx="15606239" cy="162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nchor="ctr">
            <a:normAutofit fontScale="92500"/>
          </a:bodyPr>
          <a:lstStyle>
            <a:lvl1pPr marL="0" marR="0" indent="0" algn="ctr" defTabSz="867030" rtl="0" latinLnBrk="0">
              <a:lnSpc>
                <a:spcPct val="100000"/>
              </a:lnSpc>
              <a:spcBef>
                <a:spcPts val="0"/>
              </a:spcBef>
              <a:spcAft>
                <a:spcPts val="0"/>
              </a:spcAft>
              <a:buClrTx/>
              <a:buSzTx/>
              <a:buFontTx/>
              <a:buNone/>
              <a:tabLst/>
              <a:defRPr sz="8267" b="0" i="0" u="none" strike="noStrike" cap="none" spc="0" baseline="0">
                <a:solidFill>
                  <a:srgbClr val="000000"/>
                </a:solidFill>
                <a:uFillTx/>
                <a:latin typeface="Calibri"/>
                <a:ea typeface="Calibri"/>
                <a:cs typeface="Calibri"/>
                <a:sym typeface="Calibri"/>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a:lstStyle>
          <a:p>
            <a:pPr hangingPunct="1"/>
            <a:r>
              <a:rPr lang="es-ES" b="1" dirty="0" smtClean="0">
                <a:solidFill>
                  <a:schemeClr val="accent5"/>
                </a:solidFill>
              </a:rPr>
              <a:t>2025 COSMOLOGY: TENSIONS AHOY!</a:t>
            </a:r>
            <a:endParaRPr lang="es-ES" b="1" dirty="0">
              <a:solidFill>
                <a:schemeClr val="accent5"/>
              </a:solidFill>
            </a:endParaRPr>
          </a:p>
        </p:txBody>
      </p:sp>
      <p:sp>
        <p:nvSpPr>
          <p:cNvPr id="8" name="Forma libre 7"/>
          <p:cNvSpPr/>
          <p:nvPr/>
        </p:nvSpPr>
        <p:spPr>
          <a:xfrm>
            <a:off x="2872904" y="6578600"/>
            <a:ext cx="4330700" cy="292100"/>
          </a:xfrm>
          <a:custGeom>
            <a:avLst/>
            <a:gdLst>
              <a:gd name="connsiteX0" fmla="*/ 0 w 4330700"/>
              <a:gd name="connsiteY0" fmla="*/ 292100 h 292100"/>
              <a:gd name="connsiteX1" fmla="*/ 114300 w 4330700"/>
              <a:gd name="connsiteY1" fmla="*/ 279400 h 292100"/>
              <a:gd name="connsiteX2" fmla="*/ 190500 w 4330700"/>
              <a:gd name="connsiteY2" fmla="*/ 241300 h 292100"/>
              <a:gd name="connsiteX3" fmla="*/ 254000 w 4330700"/>
              <a:gd name="connsiteY3" fmla="*/ 228600 h 292100"/>
              <a:gd name="connsiteX4" fmla="*/ 292100 w 4330700"/>
              <a:gd name="connsiteY4" fmla="*/ 215900 h 292100"/>
              <a:gd name="connsiteX5" fmla="*/ 368300 w 4330700"/>
              <a:gd name="connsiteY5" fmla="*/ 203200 h 292100"/>
              <a:gd name="connsiteX6" fmla="*/ 609600 w 4330700"/>
              <a:gd name="connsiteY6" fmla="*/ 177800 h 292100"/>
              <a:gd name="connsiteX7" fmla="*/ 876300 w 4330700"/>
              <a:gd name="connsiteY7" fmla="*/ 139700 h 292100"/>
              <a:gd name="connsiteX8" fmla="*/ 939800 w 4330700"/>
              <a:gd name="connsiteY8" fmla="*/ 127000 h 292100"/>
              <a:gd name="connsiteX9" fmla="*/ 1041400 w 4330700"/>
              <a:gd name="connsiteY9" fmla="*/ 114300 h 292100"/>
              <a:gd name="connsiteX10" fmla="*/ 1092200 w 4330700"/>
              <a:gd name="connsiteY10" fmla="*/ 101600 h 292100"/>
              <a:gd name="connsiteX11" fmla="*/ 1282700 w 4330700"/>
              <a:gd name="connsiteY11" fmla="*/ 88900 h 292100"/>
              <a:gd name="connsiteX12" fmla="*/ 1498600 w 4330700"/>
              <a:gd name="connsiteY12" fmla="*/ 50800 h 292100"/>
              <a:gd name="connsiteX13" fmla="*/ 1562100 w 4330700"/>
              <a:gd name="connsiteY13" fmla="*/ 38100 h 292100"/>
              <a:gd name="connsiteX14" fmla="*/ 1651000 w 4330700"/>
              <a:gd name="connsiteY14" fmla="*/ 25400 h 292100"/>
              <a:gd name="connsiteX15" fmla="*/ 1816100 w 4330700"/>
              <a:gd name="connsiteY15" fmla="*/ 0 h 292100"/>
              <a:gd name="connsiteX16" fmla="*/ 2781300 w 4330700"/>
              <a:gd name="connsiteY16" fmla="*/ 12700 h 292100"/>
              <a:gd name="connsiteX17" fmla="*/ 2921000 w 4330700"/>
              <a:gd name="connsiteY17" fmla="*/ 38100 h 292100"/>
              <a:gd name="connsiteX18" fmla="*/ 2959100 w 4330700"/>
              <a:gd name="connsiteY18" fmla="*/ 63500 h 292100"/>
              <a:gd name="connsiteX19" fmla="*/ 3073400 w 4330700"/>
              <a:gd name="connsiteY19" fmla="*/ 88900 h 292100"/>
              <a:gd name="connsiteX20" fmla="*/ 3111500 w 4330700"/>
              <a:gd name="connsiteY20" fmla="*/ 101600 h 292100"/>
              <a:gd name="connsiteX21" fmla="*/ 3162300 w 4330700"/>
              <a:gd name="connsiteY21" fmla="*/ 114300 h 292100"/>
              <a:gd name="connsiteX22" fmla="*/ 3238500 w 4330700"/>
              <a:gd name="connsiteY22" fmla="*/ 139700 h 292100"/>
              <a:gd name="connsiteX23" fmla="*/ 3314700 w 4330700"/>
              <a:gd name="connsiteY23" fmla="*/ 152400 h 292100"/>
              <a:gd name="connsiteX24" fmla="*/ 3441700 w 4330700"/>
              <a:gd name="connsiteY24" fmla="*/ 190500 h 292100"/>
              <a:gd name="connsiteX25" fmla="*/ 3619500 w 4330700"/>
              <a:gd name="connsiteY25" fmla="*/ 203200 h 292100"/>
              <a:gd name="connsiteX26" fmla="*/ 3784600 w 4330700"/>
              <a:gd name="connsiteY26" fmla="*/ 241300 h 292100"/>
              <a:gd name="connsiteX27" fmla="*/ 3898900 w 4330700"/>
              <a:gd name="connsiteY27" fmla="*/ 254000 h 292100"/>
              <a:gd name="connsiteX28" fmla="*/ 3949700 w 4330700"/>
              <a:gd name="connsiteY28" fmla="*/ 266700 h 292100"/>
              <a:gd name="connsiteX29" fmla="*/ 3987800 w 4330700"/>
              <a:gd name="connsiteY29" fmla="*/ 279400 h 292100"/>
              <a:gd name="connsiteX30" fmla="*/ 4330700 w 4330700"/>
              <a:gd name="connsiteY30" fmla="*/ 279400 h 29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330700" h="292100">
                <a:moveTo>
                  <a:pt x="0" y="292100"/>
                </a:moveTo>
                <a:cubicBezTo>
                  <a:pt x="38100" y="287867"/>
                  <a:pt x="77260" y="289277"/>
                  <a:pt x="114300" y="279400"/>
                </a:cubicBezTo>
                <a:cubicBezTo>
                  <a:pt x="141739" y="272083"/>
                  <a:pt x="163812" y="251005"/>
                  <a:pt x="190500" y="241300"/>
                </a:cubicBezTo>
                <a:cubicBezTo>
                  <a:pt x="210786" y="233923"/>
                  <a:pt x="233059" y="233835"/>
                  <a:pt x="254000" y="228600"/>
                </a:cubicBezTo>
                <a:cubicBezTo>
                  <a:pt x="266987" y="225353"/>
                  <a:pt x="279032" y="218804"/>
                  <a:pt x="292100" y="215900"/>
                </a:cubicBezTo>
                <a:cubicBezTo>
                  <a:pt x="317237" y="210314"/>
                  <a:pt x="342849" y="207116"/>
                  <a:pt x="368300" y="203200"/>
                </a:cubicBezTo>
                <a:cubicBezTo>
                  <a:pt x="485945" y="185101"/>
                  <a:pt x="464355" y="189904"/>
                  <a:pt x="609600" y="177800"/>
                </a:cubicBezTo>
                <a:cubicBezTo>
                  <a:pt x="821720" y="130662"/>
                  <a:pt x="622237" y="169590"/>
                  <a:pt x="876300" y="139700"/>
                </a:cubicBezTo>
                <a:cubicBezTo>
                  <a:pt x="897738" y="137178"/>
                  <a:pt x="918465" y="130282"/>
                  <a:pt x="939800" y="127000"/>
                </a:cubicBezTo>
                <a:cubicBezTo>
                  <a:pt x="973533" y="121810"/>
                  <a:pt x="1007734" y="119911"/>
                  <a:pt x="1041400" y="114300"/>
                </a:cubicBezTo>
                <a:cubicBezTo>
                  <a:pt x="1058617" y="111431"/>
                  <a:pt x="1074841" y="103427"/>
                  <a:pt x="1092200" y="101600"/>
                </a:cubicBezTo>
                <a:cubicBezTo>
                  <a:pt x="1155491" y="94938"/>
                  <a:pt x="1219200" y="93133"/>
                  <a:pt x="1282700" y="88900"/>
                </a:cubicBezTo>
                <a:cubicBezTo>
                  <a:pt x="1418847" y="43518"/>
                  <a:pt x="1305013" y="74998"/>
                  <a:pt x="1498600" y="50800"/>
                </a:cubicBezTo>
                <a:cubicBezTo>
                  <a:pt x="1520019" y="48123"/>
                  <a:pt x="1540808" y="41649"/>
                  <a:pt x="1562100" y="38100"/>
                </a:cubicBezTo>
                <a:cubicBezTo>
                  <a:pt x="1591627" y="33179"/>
                  <a:pt x="1621414" y="29952"/>
                  <a:pt x="1651000" y="25400"/>
                </a:cubicBezTo>
                <a:cubicBezTo>
                  <a:pt x="1880075" y="-9842"/>
                  <a:pt x="1558319" y="36826"/>
                  <a:pt x="1816100" y="0"/>
                </a:cubicBezTo>
                <a:lnTo>
                  <a:pt x="2781300" y="12700"/>
                </a:lnTo>
                <a:cubicBezTo>
                  <a:pt x="2799805" y="13151"/>
                  <a:pt x="2898462" y="33592"/>
                  <a:pt x="2921000" y="38100"/>
                </a:cubicBezTo>
                <a:cubicBezTo>
                  <a:pt x="2933700" y="46567"/>
                  <a:pt x="2945448" y="56674"/>
                  <a:pt x="2959100" y="63500"/>
                </a:cubicBezTo>
                <a:cubicBezTo>
                  <a:pt x="2993407" y="80654"/>
                  <a:pt x="3038280" y="81096"/>
                  <a:pt x="3073400" y="88900"/>
                </a:cubicBezTo>
                <a:cubicBezTo>
                  <a:pt x="3086468" y="91804"/>
                  <a:pt x="3098628" y="97922"/>
                  <a:pt x="3111500" y="101600"/>
                </a:cubicBezTo>
                <a:cubicBezTo>
                  <a:pt x="3128283" y="106395"/>
                  <a:pt x="3145582" y="109284"/>
                  <a:pt x="3162300" y="114300"/>
                </a:cubicBezTo>
                <a:cubicBezTo>
                  <a:pt x="3187945" y="121993"/>
                  <a:pt x="3212525" y="133206"/>
                  <a:pt x="3238500" y="139700"/>
                </a:cubicBezTo>
                <a:cubicBezTo>
                  <a:pt x="3263482" y="145945"/>
                  <a:pt x="3289718" y="146155"/>
                  <a:pt x="3314700" y="152400"/>
                </a:cubicBezTo>
                <a:cubicBezTo>
                  <a:pt x="3345347" y="160062"/>
                  <a:pt x="3405417" y="186469"/>
                  <a:pt x="3441700" y="190500"/>
                </a:cubicBezTo>
                <a:cubicBezTo>
                  <a:pt x="3500754" y="197062"/>
                  <a:pt x="3560233" y="198967"/>
                  <a:pt x="3619500" y="203200"/>
                </a:cubicBezTo>
                <a:cubicBezTo>
                  <a:pt x="3669006" y="215577"/>
                  <a:pt x="3740820" y="234003"/>
                  <a:pt x="3784600" y="241300"/>
                </a:cubicBezTo>
                <a:cubicBezTo>
                  <a:pt x="3822413" y="247602"/>
                  <a:pt x="3860800" y="249767"/>
                  <a:pt x="3898900" y="254000"/>
                </a:cubicBezTo>
                <a:cubicBezTo>
                  <a:pt x="3915833" y="258233"/>
                  <a:pt x="3932917" y="261905"/>
                  <a:pt x="3949700" y="266700"/>
                </a:cubicBezTo>
                <a:cubicBezTo>
                  <a:pt x="3962572" y="270378"/>
                  <a:pt x="3974420" y="278954"/>
                  <a:pt x="3987800" y="279400"/>
                </a:cubicBezTo>
                <a:cubicBezTo>
                  <a:pt x="4102037" y="283208"/>
                  <a:pt x="4216400" y="279400"/>
                  <a:pt x="4330700" y="27940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pic>
        <p:nvPicPr>
          <p:cNvPr id="12" name="Imagen 11"/>
          <p:cNvPicPr>
            <a:picLocks noChangeAspect="1"/>
          </p:cNvPicPr>
          <p:nvPr/>
        </p:nvPicPr>
        <p:blipFill>
          <a:blip r:embed="rId5"/>
          <a:stretch>
            <a:fillRect/>
          </a:stretch>
        </p:blipFill>
        <p:spPr>
          <a:xfrm>
            <a:off x="830724" y="5333250"/>
            <a:ext cx="7277644" cy="2192302"/>
          </a:xfrm>
          <a:prstGeom prst="rect">
            <a:avLst/>
          </a:prstGeom>
        </p:spPr>
      </p:pic>
      <p:sp>
        <p:nvSpPr>
          <p:cNvPr id="14" name="CuadroTexto 13"/>
          <p:cNvSpPr txBox="1"/>
          <p:nvPr/>
        </p:nvSpPr>
        <p:spPr>
          <a:xfrm>
            <a:off x="2589021" y="6712567"/>
            <a:ext cx="3483326"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5400" dirty="0" err="1" smtClean="0">
                <a:latin typeface="Freestyle Script" panose="030804020302050B0404" pitchFamily="66" charset="0"/>
              </a:rPr>
              <a:t>Cosmo</a:t>
            </a:r>
            <a:r>
              <a:rPr lang="es-ES" sz="5400" dirty="0" smtClean="0">
                <a:latin typeface="Freestyle Script" panose="030804020302050B0404" pitchFamily="66" charset="0"/>
              </a:rPr>
              <a:t> </a:t>
            </a:r>
            <a:r>
              <a:rPr lang="es-ES" sz="5400" dirty="0" err="1" smtClean="0">
                <a:latin typeface="Freestyle Script" panose="030804020302050B0404" pitchFamily="66" charset="0"/>
              </a:rPr>
              <a:t>parameter</a:t>
            </a:r>
            <a:r>
              <a:rPr lang="es-ES" sz="5400" dirty="0" smtClean="0">
                <a:latin typeface="Freestyle Script" panose="030804020302050B0404" pitchFamily="66" charset="0"/>
              </a:rPr>
              <a:t> 1</a:t>
            </a:r>
            <a:endParaRPr kumimoji="0" lang="es-ES" sz="5400" b="1" i="0" u="none" strike="noStrike" cap="none" spc="0" normalizeH="0" baseline="0" dirty="0">
              <a:ln>
                <a:noFill/>
              </a:ln>
              <a:solidFill>
                <a:srgbClr val="000000"/>
              </a:solidFill>
              <a:effectLst/>
              <a:uFillTx/>
              <a:latin typeface="Freestyle Script" panose="030804020302050B0404" pitchFamily="66" charset="0"/>
              <a:sym typeface="Helvetica Neue"/>
            </a:endParaRPr>
          </a:p>
        </p:txBody>
      </p:sp>
      <p:sp>
        <p:nvSpPr>
          <p:cNvPr id="16" name="CuadroTexto 15"/>
          <p:cNvSpPr txBox="1"/>
          <p:nvPr/>
        </p:nvSpPr>
        <p:spPr>
          <a:xfrm rot="16200000">
            <a:off x="-541870" y="4059620"/>
            <a:ext cx="3483326"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5400" dirty="0" err="1" smtClean="0">
                <a:latin typeface="Freestyle Script" panose="030804020302050B0404" pitchFamily="66" charset="0"/>
              </a:rPr>
              <a:t>Cosmo</a:t>
            </a:r>
            <a:r>
              <a:rPr lang="es-ES" sz="5400" dirty="0" smtClean="0">
                <a:latin typeface="Freestyle Script" panose="030804020302050B0404" pitchFamily="66" charset="0"/>
              </a:rPr>
              <a:t> </a:t>
            </a:r>
            <a:r>
              <a:rPr lang="es-ES" sz="5400" dirty="0" err="1" smtClean="0">
                <a:latin typeface="Freestyle Script" panose="030804020302050B0404" pitchFamily="66" charset="0"/>
              </a:rPr>
              <a:t>parameter</a:t>
            </a:r>
            <a:r>
              <a:rPr lang="es-ES" sz="5400" dirty="0" smtClean="0">
                <a:latin typeface="Freestyle Script" panose="030804020302050B0404" pitchFamily="66" charset="0"/>
              </a:rPr>
              <a:t> 2</a:t>
            </a:r>
            <a:endParaRPr kumimoji="0" lang="es-ES" sz="5400" b="1" i="0" u="none" strike="noStrike" cap="none" spc="0" normalizeH="0" baseline="0" dirty="0">
              <a:ln>
                <a:noFill/>
              </a:ln>
              <a:solidFill>
                <a:srgbClr val="000000"/>
              </a:solidFill>
              <a:effectLst/>
              <a:uFillTx/>
              <a:latin typeface="Freestyle Script" panose="030804020302050B0404" pitchFamily="66" charset="0"/>
              <a:sym typeface="Helvetica Neue"/>
            </a:endParaRPr>
          </a:p>
        </p:txBody>
      </p:sp>
      <p:sp>
        <p:nvSpPr>
          <p:cNvPr id="2" name="CuadroTexto 1"/>
          <p:cNvSpPr txBox="1"/>
          <p:nvPr/>
        </p:nvSpPr>
        <p:spPr>
          <a:xfrm>
            <a:off x="562212" y="8011560"/>
            <a:ext cx="494045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chemeClr val="accent5"/>
                </a:solidFill>
                <a:effectLst/>
                <a:uFillTx/>
                <a:latin typeface="Helvetica Neue"/>
                <a:ea typeface="Helvetica Neue"/>
                <a:cs typeface="Helvetica Neue"/>
                <a:sym typeface="Helvetica Neue"/>
              </a:rPr>
              <a:t>Hubble</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tension</a:t>
            </a:r>
            <a:endPar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chemeClr val="accent5"/>
                </a:solidFill>
                <a:effectLst/>
                <a:uFillTx/>
                <a:latin typeface="Helvetica Neue"/>
                <a:ea typeface="Helvetica Neue"/>
                <a:cs typeface="Helvetica Neue"/>
                <a:sym typeface="Helvetica Neue"/>
              </a:rPr>
              <a:t>Dynamical</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Dark</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Energy</a:t>
            </a:r>
            <a:r>
              <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accent5"/>
                </a:solidFill>
                <a:effectLst/>
                <a:uFillTx/>
                <a:latin typeface="Helvetica Neue"/>
                <a:ea typeface="Helvetica Neue"/>
                <a:cs typeface="Helvetica Neue"/>
                <a:sym typeface="Helvetica Neue"/>
              </a:rPr>
              <a:t>hints</a:t>
            </a:r>
            <a:endParaRPr kumimoji="0" lang="es-ES" sz="2400" b="1" i="0" u="none" strike="noStrike" cap="none" spc="0" normalizeH="0" dirty="0" smtClean="0">
              <a:ln>
                <a:noFill/>
              </a:ln>
              <a:solidFill>
                <a:schemeClr val="accent5"/>
              </a:solidFill>
              <a:effectLst/>
              <a:uFillTx/>
              <a:latin typeface="Helvetica Neue"/>
              <a:ea typeface="Helvetica Neue"/>
              <a:cs typeface="Helvetica Neue"/>
              <a:sym typeface="Helvetica Neue"/>
            </a:endParaRPr>
          </a:p>
          <a:p>
            <a:pPr marL="0" marR="0" indent="0" algn="ctr" defTabSz="584200" rtl="0" fontAlgn="auto" latinLnBrk="0" hangingPunct="0">
              <a:lnSpc>
                <a:spcPct val="100000"/>
              </a:lnSpc>
              <a:spcBef>
                <a:spcPts val="0"/>
              </a:spcBef>
              <a:spcAft>
                <a:spcPts val="0"/>
              </a:spcAft>
              <a:buClrTx/>
              <a:buSzTx/>
              <a:buFontTx/>
              <a:buNone/>
              <a:tabLst/>
            </a:pPr>
            <a:r>
              <a:rPr lang="es-ES" dirty="0" err="1" smtClean="0">
                <a:solidFill>
                  <a:schemeClr val="accent5"/>
                </a:solidFill>
              </a:rPr>
              <a:t>Miscellanea</a:t>
            </a:r>
            <a:r>
              <a:rPr lang="es-ES" dirty="0" smtClean="0">
                <a:solidFill>
                  <a:schemeClr val="accent5"/>
                </a:solidFill>
              </a:rPr>
              <a:t> and </a:t>
            </a:r>
            <a:r>
              <a:rPr lang="es-ES" dirty="0" err="1" smtClean="0">
                <a:solidFill>
                  <a:schemeClr val="accent5"/>
                </a:solidFill>
              </a:rPr>
              <a:t>other</a:t>
            </a:r>
            <a:r>
              <a:rPr lang="es-ES" dirty="0" smtClean="0">
                <a:solidFill>
                  <a:schemeClr val="accent5"/>
                </a:solidFill>
              </a:rPr>
              <a:t> </a:t>
            </a:r>
            <a:r>
              <a:rPr lang="es-ES" dirty="0" err="1" smtClean="0">
                <a:solidFill>
                  <a:schemeClr val="accent5"/>
                </a:solidFill>
              </a:rPr>
              <a:t>curiosities</a:t>
            </a:r>
            <a:endParaRPr kumimoji="0" lang="es-ES" sz="2400" b="1" i="0" u="none" strike="noStrike" cap="none" spc="0" normalizeH="0" baseline="0" dirty="0">
              <a:ln>
                <a:noFill/>
              </a:ln>
              <a:solidFill>
                <a:schemeClr val="accent5"/>
              </a:solidFill>
              <a:effectLst/>
              <a:uFillTx/>
              <a:sym typeface="Helvetica Neue"/>
            </a:endParaRPr>
          </a:p>
        </p:txBody>
      </p:sp>
      <p:pic>
        <p:nvPicPr>
          <p:cNvPr id="18" name="Picture 4" descr="The Patch Bay – Connecting Preservation and Technology"/>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8028200" y="5375126"/>
            <a:ext cx="6934200" cy="39144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Picture 3"/>
          <p:cNvPicPr>
            <a:picLocks noChangeAspect="1"/>
          </p:cNvPicPr>
          <p:nvPr/>
        </p:nvPicPr>
        <p:blipFill>
          <a:blip r:embed="rId7">
            <a:extLst/>
          </a:blip>
          <a:stretch>
            <a:fillRect/>
          </a:stretch>
        </p:blipFill>
        <p:spPr>
          <a:xfrm>
            <a:off x="8028200" y="1695538"/>
            <a:ext cx="5332299" cy="3590048"/>
          </a:xfrm>
          <a:prstGeom prst="rect">
            <a:avLst/>
          </a:prstGeom>
          <a:ln>
            <a:solidFill>
              <a:srgbClr val="EE7038"/>
            </a:solidFill>
            <a:miter/>
          </a:ln>
        </p:spPr>
      </p:pic>
      <p:pic>
        <p:nvPicPr>
          <p:cNvPr id="20" name="Imagen 19"/>
          <p:cNvPicPr>
            <a:picLocks noChangeAspect="1"/>
          </p:cNvPicPr>
          <p:nvPr/>
        </p:nvPicPr>
        <p:blipFill>
          <a:blip r:embed="rId8"/>
          <a:stretch>
            <a:fillRect/>
          </a:stretch>
        </p:blipFill>
        <p:spPr>
          <a:xfrm>
            <a:off x="13071311" y="2288040"/>
            <a:ext cx="3920938" cy="3564915"/>
          </a:xfrm>
          <a:prstGeom prst="rect">
            <a:avLst/>
          </a:prstGeom>
        </p:spPr>
      </p:pic>
    </p:spTree>
    <p:extLst>
      <p:ext uri="{BB962C8B-B14F-4D97-AF65-F5344CB8AC3E}">
        <p14:creationId xmlns:p14="http://schemas.microsoft.com/office/powerpoint/2010/main" val="1559185668"/>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Imagen" descr="Imagen"/>
          <p:cNvPicPr>
            <a:picLocks noChangeAspect="1"/>
          </p:cNvPicPr>
          <p:nvPr/>
        </p:nvPicPr>
        <p:blipFill>
          <a:blip r:embed="rId2">
            <a:extLst/>
          </a:blip>
          <a:stretch>
            <a:fillRect/>
          </a:stretch>
        </p:blipFill>
        <p:spPr>
          <a:xfrm>
            <a:off x="-14186" y="-1713479"/>
            <a:ext cx="17368633" cy="11467079"/>
          </a:xfrm>
          <a:prstGeom prst="rect">
            <a:avLst/>
          </a:prstGeom>
          <a:ln w="12700">
            <a:miter lim="400000"/>
          </a:ln>
        </p:spPr>
      </p:pic>
      <p:sp>
        <p:nvSpPr>
          <p:cNvPr id="193" name="Cosmology and beyond…"/>
          <p:cNvSpPr txBox="1">
            <a:spLocks noGrp="1"/>
          </p:cNvSpPr>
          <p:nvPr>
            <p:ph type="title" idx="4294967295"/>
          </p:nvPr>
        </p:nvSpPr>
        <p:spPr>
          <a:xfrm>
            <a:off x="696403" y="1076745"/>
            <a:ext cx="16158077" cy="3892456"/>
          </a:xfrm>
          <a:prstGeom prst="rect">
            <a:avLst/>
          </a:prstGeom>
          <a:effectLst>
            <a:outerShdw blurRad="88900" dist="25400" dir="5400000" rotWithShape="0">
              <a:srgbClr val="000000">
                <a:alpha val="50000"/>
              </a:srgbClr>
            </a:outerShdw>
          </a:effectLst>
        </p:spPr>
        <p:txBody>
          <a:bodyPr lIns="173373" tIns="173373" rIns="173373" bIns="173373" anchor="b">
            <a:normAutofit/>
          </a:bodyPr>
          <a:lstStyle/>
          <a:p>
            <a:pPr defTabSz="2312080">
              <a:defRPr sz="7100">
                <a:solidFill>
                  <a:srgbClr val="FFFFFF"/>
                </a:solidFill>
                <a:latin typeface="Arial"/>
                <a:ea typeface="Arial"/>
                <a:cs typeface="Arial"/>
                <a:sym typeface="Arial"/>
              </a:defRPr>
            </a:pPr>
            <a:r>
              <a:rPr lang="es-ES" sz="6000" dirty="0" err="1" smtClean="0"/>
              <a:t>Marching</a:t>
            </a:r>
            <a:r>
              <a:rPr lang="es-ES" sz="6000" dirty="0" smtClean="0"/>
              <a:t> </a:t>
            </a:r>
            <a:r>
              <a:rPr lang="es-ES" sz="6000" dirty="0" err="1" smtClean="0"/>
              <a:t>towards</a:t>
            </a:r>
            <a:r>
              <a:rPr lang="es-ES" sz="6000" dirty="0" smtClean="0"/>
              <a:t> a </a:t>
            </a:r>
            <a:r>
              <a:rPr lang="es-ES" sz="6000" dirty="0" err="1" smtClean="0"/>
              <a:t>concordance</a:t>
            </a:r>
            <a:r>
              <a:rPr lang="es-ES" sz="6000" dirty="0" smtClean="0"/>
              <a:t> </a:t>
            </a:r>
            <a:r>
              <a:rPr lang="es-ES" sz="6000" dirty="0" err="1" smtClean="0"/>
              <a:t>model</a:t>
            </a:r>
            <a:r>
              <a:rPr lang="es-ES" sz="6000" dirty="0" smtClean="0"/>
              <a:t>: a </a:t>
            </a:r>
            <a:r>
              <a:rPr lang="es-ES" sz="6000" dirty="0" err="1" smtClean="0"/>
              <a:t>biased</a:t>
            </a:r>
            <a:r>
              <a:rPr lang="es-ES" sz="6000" dirty="0" smtClean="0"/>
              <a:t> </a:t>
            </a:r>
            <a:r>
              <a:rPr lang="es-ES" sz="6000" dirty="0" err="1" smtClean="0"/>
              <a:t>view</a:t>
            </a:r>
            <a:r>
              <a:rPr lang="es-ES" sz="6000" dirty="0" smtClean="0"/>
              <a:t> of </a:t>
            </a:r>
            <a:r>
              <a:rPr lang="es-ES" sz="6000" dirty="0" err="1" smtClean="0"/>
              <a:t>cosmology</a:t>
            </a:r>
            <a:r>
              <a:rPr lang="es-ES" sz="6000" dirty="0" smtClean="0"/>
              <a:t> in 2025</a:t>
            </a:r>
            <a:endParaRPr sz="6000" dirty="0"/>
          </a:p>
        </p:txBody>
      </p:sp>
      <p:sp>
        <p:nvSpPr>
          <p:cNvPr id="195" name="Credit: Brian Nord"/>
          <p:cNvSpPr txBox="1"/>
          <p:nvPr/>
        </p:nvSpPr>
        <p:spPr>
          <a:xfrm>
            <a:off x="14529588" y="10728018"/>
            <a:ext cx="2324892" cy="4650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67735" tIns="67735" rIns="67735" bIns="67735" anchor="ctr">
            <a:spAutoFit/>
          </a:bodyPr>
          <a:lstStyle>
            <a:lvl1pPr>
              <a:defRPr sz="1600" b="0" i="1">
                <a:solidFill>
                  <a:srgbClr val="FFFFFF"/>
                </a:solidFill>
              </a:defRPr>
            </a:lvl1pPr>
          </a:lstStyle>
          <a:p>
            <a:r>
              <a:rPr sz="2133"/>
              <a:t>Credit: Brian Nord</a:t>
            </a:r>
          </a:p>
        </p:txBody>
      </p:sp>
      <p:pic>
        <p:nvPicPr>
          <p:cNvPr id="196" name="image1.png" descr="image1.png"/>
          <p:cNvPicPr>
            <a:picLocks noChangeAspect="1"/>
          </p:cNvPicPr>
          <p:nvPr/>
        </p:nvPicPr>
        <p:blipFill>
          <a:blip r:embed="rId3">
            <a:extLst/>
          </a:blip>
          <a:stretch>
            <a:fillRect/>
          </a:stretch>
        </p:blipFill>
        <p:spPr>
          <a:xfrm>
            <a:off x="460996" y="0"/>
            <a:ext cx="1939379" cy="1394993"/>
          </a:xfrm>
          <a:prstGeom prst="rect">
            <a:avLst/>
          </a:prstGeom>
          <a:ln w="12700">
            <a:miter lim="400000"/>
          </a:ln>
        </p:spPr>
      </p:pic>
      <p:sp>
        <p:nvSpPr>
          <p:cNvPr id="198" name="Google Shape;92;p23"/>
          <p:cNvSpPr txBox="1"/>
          <p:nvPr/>
        </p:nvSpPr>
        <p:spPr>
          <a:xfrm>
            <a:off x="1968070" y="4906337"/>
            <a:ext cx="13662063" cy="2129847"/>
          </a:xfrm>
          <a:prstGeom prst="rect">
            <a:avLst/>
          </a:prstGeom>
          <a:solidFill>
            <a:schemeClr val="bg2">
              <a:lumMod val="25000"/>
              <a:alpha val="5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3373" tIns="173373" rIns="173373" bIns="173373" anchor="t">
            <a:normAutofit/>
          </a:bodyPr>
          <a:lstStyle/>
          <a:p>
            <a:pPr defTabSz="924832">
              <a:defRPr sz="1960">
                <a:solidFill>
                  <a:srgbClr val="FFFFFF"/>
                </a:solidFill>
                <a:latin typeface="Arial"/>
                <a:ea typeface="Arial"/>
                <a:cs typeface="Arial"/>
                <a:sym typeface="Arial"/>
              </a:defRPr>
            </a:pPr>
            <a:r>
              <a:rPr sz="4000" dirty="0"/>
              <a:t>Nacho Sevilla Noarbe (CIEMAT</a:t>
            </a:r>
            <a:r>
              <a:rPr sz="4000" dirty="0" smtClean="0"/>
              <a:t>)</a:t>
            </a:r>
          </a:p>
        </p:txBody>
      </p:sp>
      <p:sp>
        <p:nvSpPr>
          <p:cNvPr id="2" name="CuadroTexto 1"/>
          <p:cNvSpPr txBox="1"/>
          <p:nvPr/>
        </p:nvSpPr>
        <p:spPr>
          <a:xfrm>
            <a:off x="4196667" y="8798793"/>
            <a:ext cx="862736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LII International Meeting of Fundamental</a:t>
            </a:r>
            <a:r>
              <a:rPr kumimoji="0" lang="es-ES" sz="24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bg1"/>
                </a:solidFill>
                <a:effectLst/>
                <a:uFillTx/>
                <a:latin typeface="Helvetica Neue"/>
                <a:ea typeface="Helvetica Neue"/>
                <a:cs typeface="Helvetica Neue"/>
                <a:sym typeface="Helvetica Neue"/>
              </a:rPr>
              <a:t>Cosmology</a:t>
            </a:r>
            <a:r>
              <a:rPr kumimoji="0" lang="es-ES" sz="2400" b="1" i="0" u="none" strike="noStrike" cap="none" spc="0" normalizeH="0" dirty="0" smtClean="0">
                <a:ln>
                  <a:noFill/>
                </a:ln>
                <a:solidFill>
                  <a:schemeClr val="bg1"/>
                </a:solidFill>
                <a:effectLst/>
                <a:uFillTx/>
                <a:latin typeface="Helvetica Neue"/>
                <a:ea typeface="Helvetica Neue"/>
                <a:cs typeface="Helvetica Neue"/>
                <a:sym typeface="Helvetica Neue"/>
              </a:rPr>
              <a:t>  2025</a:t>
            </a:r>
            <a:endParaRPr kumimoji="0" lang="es-ES" sz="2400" b="1" i="0" u="none" strike="noStrike" cap="none" spc="0" normalizeH="0" baseline="0" dirty="0">
              <a:ln>
                <a:noFill/>
              </a:ln>
              <a:solidFill>
                <a:schemeClr val="bg1"/>
              </a:solidFill>
              <a:effectLst/>
              <a:uFillTx/>
              <a:latin typeface="Helvetica Neue"/>
              <a:ea typeface="Helvetica Neue"/>
              <a:cs typeface="Helvetica Neue"/>
              <a:sym typeface="Helvetica Neue"/>
            </a:endParaRPr>
          </a:p>
        </p:txBody>
      </p:sp>
      <p:sp>
        <p:nvSpPr>
          <p:cNvPr id="9" name="Rectángulo 8"/>
          <p:cNvSpPr/>
          <p:nvPr/>
        </p:nvSpPr>
        <p:spPr>
          <a:xfrm>
            <a:off x="-14185" y="-79284"/>
            <a:ext cx="6928332" cy="1553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0" name="image1.png" descr="image1.png"/>
          <p:cNvPicPr>
            <a:picLocks noChangeAspect="1"/>
          </p:cNvPicPr>
          <p:nvPr/>
        </p:nvPicPr>
        <p:blipFill>
          <a:blip r:embed="rId3">
            <a:extLst/>
          </a:blip>
          <a:stretch>
            <a:fillRect/>
          </a:stretch>
        </p:blipFill>
        <p:spPr>
          <a:xfrm>
            <a:off x="460996" y="0"/>
            <a:ext cx="1939379" cy="1394993"/>
          </a:xfrm>
          <a:prstGeom prst="rect">
            <a:avLst/>
          </a:prstGeom>
          <a:ln w="12700">
            <a:miter lim="400000"/>
          </a:ln>
        </p:spPr>
      </p:pic>
      <p:pic>
        <p:nvPicPr>
          <p:cNvPr id="11" name="Imagen" descr="Imagen"/>
          <p:cNvPicPr>
            <a:picLocks noChangeAspect="1"/>
          </p:cNvPicPr>
          <p:nvPr/>
        </p:nvPicPr>
        <p:blipFill>
          <a:blip r:embed="rId4">
            <a:extLst/>
          </a:blip>
          <a:stretch>
            <a:fillRect/>
          </a:stretch>
        </p:blipFill>
        <p:spPr>
          <a:xfrm>
            <a:off x="12758249" y="-1"/>
            <a:ext cx="4556226" cy="1394993"/>
          </a:xfrm>
          <a:prstGeom prst="rect">
            <a:avLst/>
          </a:prstGeom>
          <a:ln w="12700">
            <a:miter lim="400000"/>
          </a:ln>
        </p:spPr>
      </p:pic>
      <p:pic>
        <p:nvPicPr>
          <p:cNvPr id="12" name="Google Shape;93;p23" descr="Google Shape;93;p23"/>
          <p:cNvPicPr>
            <a:picLocks noChangeAspect="1"/>
          </p:cNvPicPr>
          <p:nvPr/>
        </p:nvPicPr>
        <p:blipFill>
          <a:blip r:embed="rId5">
            <a:extLst/>
          </a:blip>
          <a:stretch>
            <a:fillRect/>
          </a:stretch>
        </p:blipFill>
        <p:spPr>
          <a:xfrm>
            <a:off x="2497590" y="-1"/>
            <a:ext cx="1699077" cy="1523322"/>
          </a:xfrm>
          <a:prstGeom prst="rect">
            <a:avLst/>
          </a:prstGeom>
          <a:ln w="12700">
            <a:miter lim="400000"/>
          </a:ln>
        </p:spPr>
      </p:pic>
      <p:pic>
        <p:nvPicPr>
          <p:cNvPr id="13" name="Picture 2" descr="LSST Dark Energy Science Collabor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6667" y="-30235"/>
            <a:ext cx="2178265" cy="14554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There is a &gt;5</a:t>
            </a:r>
            <a:r>
              <a:rPr lang="el-GR" sz="4800" b="1" kern="1200" dirty="0" smtClean="0">
                <a:solidFill>
                  <a:schemeClr val="accent5">
                    <a:lumMod val="75000"/>
                  </a:schemeClr>
                </a:solidFill>
              </a:rPr>
              <a:t>σ</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discrepancy</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between</a:t>
            </a:r>
            <a:r>
              <a:rPr lang="es-ES" sz="4800" b="1" kern="1200" dirty="0" smtClean="0">
                <a:solidFill>
                  <a:schemeClr val="accent5">
                    <a:lumMod val="75000"/>
                  </a:schemeClr>
                </a:solidFill>
              </a:rPr>
              <a:t> H</a:t>
            </a:r>
            <a:r>
              <a:rPr lang="es-ES" sz="2800" b="1" kern="1200" dirty="0" smtClean="0">
                <a:solidFill>
                  <a:schemeClr val="accent5">
                    <a:lumMod val="75000"/>
                  </a:schemeClr>
                </a:solidFill>
              </a:rPr>
              <a:t>0</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values</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determined</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from</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distance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ladder</a:t>
            </a:r>
            <a:r>
              <a:rPr lang="es-ES" sz="4800" b="1" kern="1200" dirty="0" smtClean="0">
                <a:solidFill>
                  <a:schemeClr val="accent5">
                    <a:lumMod val="75000"/>
                  </a:schemeClr>
                </a:solidFill>
              </a:rPr>
              <a:t> and </a:t>
            </a:r>
            <a:r>
              <a:rPr lang="es-ES" sz="4800" b="1" kern="1200" dirty="0" err="1" smtClean="0">
                <a:solidFill>
                  <a:schemeClr val="accent5">
                    <a:lumMod val="75000"/>
                  </a:schemeClr>
                </a:solidFill>
              </a:rPr>
              <a:t>other</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methods</a:t>
            </a:r>
            <a:endParaRPr lang="en-US" sz="4800" b="1" kern="1200" dirty="0">
              <a:solidFill>
                <a:schemeClr val="accent5">
                  <a:lumMod val="75000"/>
                </a:schemeClr>
              </a:solidFill>
            </a:endParaRPr>
          </a:p>
        </p:txBody>
      </p:sp>
      <p:pic>
        <p:nvPicPr>
          <p:cNvPr id="2" name="Imagen 1"/>
          <p:cNvPicPr>
            <a:picLocks noChangeAspect="1"/>
          </p:cNvPicPr>
          <p:nvPr/>
        </p:nvPicPr>
        <p:blipFill>
          <a:blip r:embed="rId3"/>
          <a:stretch>
            <a:fillRect/>
          </a:stretch>
        </p:blipFill>
        <p:spPr>
          <a:xfrm>
            <a:off x="7978983" y="1972029"/>
            <a:ext cx="8625822" cy="7560279"/>
          </a:xfrm>
          <a:prstGeom prst="rect">
            <a:avLst/>
          </a:prstGeom>
        </p:spPr>
      </p:pic>
      <p:sp>
        <p:nvSpPr>
          <p:cNvPr id="4" name="CuadroTexto 3"/>
          <p:cNvSpPr txBox="1"/>
          <p:nvPr/>
        </p:nvSpPr>
        <p:spPr>
          <a:xfrm>
            <a:off x="465221" y="2011884"/>
            <a:ext cx="7513762" cy="79816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This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the</a:t>
            </a:r>
            <a:r>
              <a:rPr kumimoji="0" lang="es-ES" sz="3200" b="0" i="0" u="none" strike="noStrike" cap="none" spc="0" normalizeH="0" baseline="0" dirty="0" smtClean="0">
                <a:ln>
                  <a:noFill/>
                </a:ln>
                <a:solidFill>
                  <a:srgbClr val="000000"/>
                </a:solidFill>
                <a:effectLst/>
                <a:uFillTx/>
                <a:sym typeface="Helvetica Neue"/>
              </a:rPr>
              <a:t> so-</a:t>
            </a:r>
            <a:r>
              <a:rPr kumimoji="0" lang="es-ES" sz="3200" b="0" i="0" u="none" strike="noStrike" cap="none" spc="0" normalizeH="0" baseline="0" dirty="0" err="1" smtClean="0">
                <a:ln>
                  <a:noFill/>
                </a:ln>
                <a:solidFill>
                  <a:srgbClr val="000000"/>
                </a:solidFill>
                <a:effectLst/>
                <a:uFillTx/>
                <a:sym typeface="Helvetica Neue"/>
              </a:rPr>
              <a:t>called</a:t>
            </a:r>
            <a:r>
              <a:rPr kumimoji="0" lang="es-ES" sz="3200" b="0" i="0" u="none" strike="noStrike" cap="none" spc="0" normalizeH="0" baseline="0" dirty="0" smtClean="0">
                <a:ln>
                  <a:noFill/>
                </a:ln>
                <a:solidFill>
                  <a:srgbClr val="000000"/>
                </a:solidFill>
                <a:effectLst/>
                <a:uFillTx/>
                <a:sym typeface="Helvetica Neue"/>
              </a:rPr>
              <a:t> </a:t>
            </a:r>
            <a:r>
              <a:rPr kumimoji="0" lang="es-ES" sz="3200" i="0" u="none" strike="noStrike" cap="none" spc="0" normalizeH="0" baseline="0" dirty="0" smtClean="0">
                <a:ln>
                  <a:noFill/>
                </a:ln>
                <a:solidFill>
                  <a:srgbClr val="000000"/>
                </a:solidFill>
                <a:effectLst/>
                <a:uFillTx/>
                <a:sym typeface="Helvetica Neue"/>
              </a:rPr>
              <a:t>Hubble</a:t>
            </a:r>
            <a:r>
              <a:rPr kumimoji="0" lang="es-ES" sz="3200" i="0" u="none" strike="noStrike" cap="none" spc="0" normalizeH="0" dirty="0" smtClean="0">
                <a:ln>
                  <a:noFill/>
                </a:ln>
                <a:solidFill>
                  <a:srgbClr val="000000"/>
                </a:solidFill>
                <a:effectLst/>
                <a:uFillTx/>
                <a:sym typeface="Helvetica Neue"/>
              </a:rPr>
              <a:t> </a:t>
            </a:r>
            <a:r>
              <a:rPr kumimoji="0" lang="es-ES" sz="3200" i="0" u="none" strike="noStrike" cap="none" spc="0" normalizeH="0" dirty="0" err="1" smtClean="0">
                <a:ln>
                  <a:noFill/>
                </a:ln>
                <a:solidFill>
                  <a:srgbClr val="000000"/>
                </a:solidFill>
                <a:effectLst/>
                <a:uFillTx/>
                <a:sym typeface="Helvetica Neue"/>
              </a:rPr>
              <a:t>tension</a:t>
            </a:r>
            <a:r>
              <a:rPr lang="es-ES" sz="3200" b="0" dirty="0"/>
              <a:t> </a:t>
            </a:r>
            <a:r>
              <a:rPr lang="es-ES" sz="3200" b="0" dirty="0" smtClean="0"/>
              <a:t>and has </a:t>
            </a:r>
            <a:r>
              <a:rPr lang="es-ES" sz="3200" b="0" dirty="0" err="1" smtClean="0"/>
              <a:t>been</a:t>
            </a:r>
            <a:r>
              <a:rPr lang="es-ES" sz="3200" b="0" dirty="0" smtClean="0"/>
              <a:t> a </a:t>
            </a:r>
            <a:r>
              <a:rPr lang="es-ES" sz="3200" b="0" dirty="0" err="1" smtClean="0"/>
              <a:t>centerpiece</a:t>
            </a:r>
            <a:r>
              <a:rPr lang="es-ES" sz="3200" b="0" dirty="0" smtClean="0"/>
              <a:t> </a:t>
            </a:r>
            <a:r>
              <a:rPr lang="es-ES" sz="3200" b="0" dirty="0" err="1" smtClean="0"/>
              <a:t>for</a:t>
            </a:r>
            <a:r>
              <a:rPr lang="es-ES" sz="3200" b="0" dirty="0" smtClean="0"/>
              <a:t> </a:t>
            </a:r>
            <a:r>
              <a:rPr lang="es-ES" sz="3200" b="0" dirty="0" err="1" smtClean="0"/>
              <a:t>theoretical</a:t>
            </a:r>
            <a:r>
              <a:rPr lang="es-ES" sz="3200" b="0" dirty="0" smtClean="0"/>
              <a:t> and </a:t>
            </a:r>
            <a:r>
              <a:rPr lang="es-ES" sz="3200" b="0" dirty="0" err="1" smtClean="0"/>
              <a:t>observational</a:t>
            </a:r>
            <a:r>
              <a:rPr lang="es-ES" sz="3200" b="0" dirty="0" smtClean="0"/>
              <a:t> </a:t>
            </a:r>
            <a:r>
              <a:rPr lang="es-ES" sz="3200" b="0" dirty="0" err="1" smtClean="0"/>
              <a:t>research</a:t>
            </a:r>
            <a:r>
              <a:rPr lang="es-ES" sz="3200" b="0" dirty="0" smtClean="0"/>
              <a:t> </a:t>
            </a:r>
            <a:r>
              <a:rPr lang="es-ES" sz="3200" b="0" dirty="0" err="1" smtClean="0"/>
              <a:t>for</a:t>
            </a:r>
            <a:r>
              <a:rPr lang="es-ES" sz="3200" b="0" dirty="0" smtClean="0"/>
              <a:t> a </a:t>
            </a:r>
            <a:r>
              <a:rPr lang="es-ES" sz="3200" b="0" dirty="0" err="1" smtClean="0"/>
              <a:t>decade</a:t>
            </a:r>
            <a:r>
              <a:rPr lang="es-ES" sz="3200" b="0" dirty="0" smtClean="0"/>
              <a:t>.</a:t>
            </a:r>
            <a:endParaRPr lang="es-ES" sz="3200" b="0" baseline="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smtClean="0">
              <a:ln>
                <a:noFill/>
              </a:ln>
              <a:solidFill>
                <a:srgbClr val="000000"/>
              </a:solidFill>
              <a:effectLst/>
              <a:uFillTx/>
              <a:sym typeface="Helvetica Neue"/>
            </a:endParaRPr>
          </a:p>
          <a:p>
            <a:pPr marL="0" marR="0" indent="0" algn="l" defTabSz="584200" rtl="0" fontAlgn="auto" latinLnBrk="0" hangingPunct="0">
              <a:lnSpc>
                <a:spcPct val="100000"/>
              </a:lnSpc>
              <a:spcBef>
                <a:spcPts val="0"/>
              </a:spcBef>
              <a:spcAft>
                <a:spcPts val="0"/>
              </a:spcAft>
              <a:buClrTx/>
              <a:buSzTx/>
              <a:buFontTx/>
              <a:buNone/>
              <a:tabLst/>
            </a:pPr>
            <a:r>
              <a:rPr lang="es-ES" sz="3200" dirty="0" smtClean="0"/>
              <a:t>CMB </a:t>
            </a:r>
            <a:r>
              <a:rPr lang="es-ES" sz="3200" dirty="0" err="1" smtClean="0"/>
              <a:t>measurements</a:t>
            </a:r>
            <a:r>
              <a:rPr lang="es-ES" sz="3200" dirty="0" smtClean="0"/>
              <a:t> </a:t>
            </a:r>
            <a:r>
              <a:rPr lang="es-ES" sz="3200" b="0" dirty="0" smtClean="0"/>
              <a:t>are </a:t>
            </a:r>
            <a:r>
              <a:rPr lang="es-ES" sz="3200" b="0" dirty="0" err="1" smtClean="0"/>
              <a:t>consistent</a:t>
            </a:r>
            <a:r>
              <a:rPr lang="es-ES" sz="3200" b="0" dirty="0" smtClean="0"/>
              <a:t> </a:t>
            </a:r>
            <a:r>
              <a:rPr lang="es-ES" sz="3200" b="0" dirty="0" err="1" smtClean="0"/>
              <a:t>across</a:t>
            </a:r>
            <a:r>
              <a:rPr lang="es-ES" sz="3200" b="0" dirty="0" smtClean="0"/>
              <a:t> </a:t>
            </a:r>
            <a:r>
              <a:rPr lang="es-ES" sz="3200" b="0" dirty="0" err="1" smtClean="0"/>
              <a:t>experiments</a:t>
            </a:r>
            <a:r>
              <a:rPr lang="es-ES" sz="3200" b="0" dirty="0" smtClean="0"/>
              <a:t>. BAO </a:t>
            </a:r>
            <a:r>
              <a:rPr lang="es-ES" sz="3200" b="0" dirty="0" err="1" smtClean="0"/>
              <a:t>measurements</a:t>
            </a:r>
            <a:r>
              <a:rPr lang="es-ES" sz="3200" b="0" dirty="0" smtClean="0"/>
              <a:t> </a:t>
            </a:r>
            <a:r>
              <a:rPr lang="es-ES" sz="3200" b="0" dirty="0" err="1" smtClean="0"/>
              <a:t>independent</a:t>
            </a:r>
            <a:r>
              <a:rPr lang="es-ES" sz="3200" b="0" dirty="0" smtClean="0"/>
              <a:t> of CMB are </a:t>
            </a:r>
            <a:r>
              <a:rPr lang="es-ES" sz="3200" b="0" dirty="0" err="1" smtClean="0"/>
              <a:t>also</a:t>
            </a:r>
            <a:r>
              <a:rPr lang="es-ES" sz="3200" b="0" dirty="0" smtClean="0"/>
              <a:t> </a:t>
            </a:r>
            <a:r>
              <a:rPr lang="es-ES" sz="3200" b="0" dirty="0" err="1" smtClean="0"/>
              <a:t>consistent</a:t>
            </a:r>
            <a:r>
              <a:rPr lang="es-ES" sz="3200" b="0" dirty="0" smtClean="0"/>
              <a:t>. </a:t>
            </a:r>
            <a:endParaRPr lang="es-ES" sz="3200" b="0" dirty="0"/>
          </a:p>
          <a:p>
            <a:pPr marL="0" marR="0" indent="0" algn="l" defTabSz="584200" rtl="0" fontAlgn="auto" latinLnBrk="0" hangingPunct="0">
              <a:lnSpc>
                <a:spcPct val="100000"/>
              </a:lnSpc>
              <a:spcBef>
                <a:spcPts val="0"/>
              </a:spcBef>
              <a:spcAft>
                <a:spcPts val="0"/>
              </a:spcAft>
              <a:buClrTx/>
              <a:buSzTx/>
              <a:buFontTx/>
              <a:buNone/>
              <a:tabLst/>
            </a:pPr>
            <a:r>
              <a:rPr lang="es-ES" sz="3200" dirty="0" smtClean="0"/>
              <a:t>H</a:t>
            </a:r>
            <a:r>
              <a:rPr lang="es-ES" sz="3200" baseline="-25000" dirty="0" smtClean="0"/>
              <a:t>0</a:t>
            </a:r>
            <a:r>
              <a:rPr lang="es-ES" sz="3200" dirty="0" smtClean="0"/>
              <a:t> ≈ 68 ± 0.5 km/s/</a:t>
            </a:r>
            <a:r>
              <a:rPr lang="es-ES" sz="3200" dirty="0" err="1" smtClean="0"/>
              <a:t>Mpc</a:t>
            </a:r>
            <a:endParaRPr lang="es-ES" sz="3200" dirty="0" smtClean="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Distance</a:t>
            </a:r>
            <a:r>
              <a:rPr lang="es-ES" sz="3200" b="0" dirty="0" smtClean="0"/>
              <a:t> </a:t>
            </a:r>
            <a:r>
              <a:rPr lang="es-ES" sz="3200" b="0" dirty="0" err="1" smtClean="0"/>
              <a:t>ladder</a:t>
            </a:r>
            <a:r>
              <a:rPr lang="es-ES" sz="3200" b="0" dirty="0" smtClean="0"/>
              <a:t> (</a:t>
            </a:r>
            <a:r>
              <a:rPr lang="es-ES" sz="3200" dirty="0" smtClean="0"/>
              <a:t>local </a:t>
            </a:r>
            <a:r>
              <a:rPr lang="es-ES" sz="3200" dirty="0" err="1" smtClean="0"/>
              <a:t>measurements</a:t>
            </a:r>
            <a:r>
              <a:rPr lang="es-ES" sz="3200" b="0" dirty="0" smtClean="0"/>
              <a:t>) are </a:t>
            </a:r>
            <a:r>
              <a:rPr lang="es-ES" sz="3200" b="0" dirty="0" err="1" smtClean="0"/>
              <a:t>varied</a:t>
            </a:r>
            <a:r>
              <a:rPr lang="es-ES" sz="3200" b="0" dirty="0" smtClean="0"/>
              <a:t>, </a:t>
            </a:r>
            <a:r>
              <a:rPr lang="es-ES" sz="3200" b="0" dirty="0" err="1" smtClean="0"/>
              <a:t>independent</a:t>
            </a:r>
            <a:r>
              <a:rPr lang="es-ES" sz="3200" b="0" dirty="0" smtClean="0"/>
              <a:t>, and </a:t>
            </a:r>
            <a:r>
              <a:rPr lang="es-ES" sz="3200" b="0" dirty="0" err="1" smtClean="0"/>
              <a:t>contain</a:t>
            </a:r>
            <a:r>
              <a:rPr lang="es-ES" sz="3200" b="0" dirty="0" smtClean="0"/>
              <a:t> </a:t>
            </a:r>
            <a:r>
              <a:rPr lang="es-ES" sz="3200" b="0" dirty="0" err="1" smtClean="0"/>
              <a:t>many</a:t>
            </a:r>
            <a:r>
              <a:rPr lang="es-ES" sz="3200" b="0" dirty="0" smtClean="0"/>
              <a:t> </a:t>
            </a:r>
            <a:r>
              <a:rPr lang="es-ES" sz="3200" b="0" dirty="0" err="1" smtClean="0"/>
              <a:t>astrophysical</a:t>
            </a:r>
            <a:r>
              <a:rPr lang="es-ES" sz="3200" b="0" dirty="0" smtClean="0"/>
              <a:t>/</a:t>
            </a:r>
            <a:r>
              <a:rPr lang="es-ES" sz="3200" b="0" dirty="0" err="1" smtClean="0"/>
              <a:t>empirical</a:t>
            </a:r>
            <a:r>
              <a:rPr lang="es-ES" sz="3200" b="0" dirty="0" smtClean="0"/>
              <a:t> </a:t>
            </a:r>
            <a:r>
              <a:rPr lang="es-ES" sz="3200" b="0" dirty="0" err="1" smtClean="0"/>
              <a:t>details</a:t>
            </a:r>
            <a:r>
              <a:rPr lang="es-ES" sz="3200" b="0" dirty="0" smtClean="0"/>
              <a:t> and </a:t>
            </a:r>
            <a:r>
              <a:rPr lang="es-ES" sz="3200" b="0" dirty="0" err="1" smtClean="0"/>
              <a:t>fits</a:t>
            </a:r>
            <a:r>
              <a:rPr lang="es-ES" sz="3200" b="0" dirty="0" smtClean="0"/>
              <a:t>.</a:t>
            </a:r>
          </a:p>
          <a:p>
            <a:pPr algn="l"/>
            <a:r>
              <a:rPr lang="es-ES" sz="3200" dirty="0"/>
              <a:t>H</a:t>
            </a:r>
            <a:r>
              <a:rPr lang="es-ES" sz="3200" baseline="-25000" dirty="0"/>
              <a:t>0</a:t>
            </a:r>
            <a:r>
              <a:rPr lang="es-ES" sz="3200" dirty="0" smtClean="0"/>
              <a:t> </a:t>
            </a:r>
            <a:r>
              <a:rPr lang="es-ES" sz="3200" dirty="0"/>
              <a:t>≈ </a:t>
            </a:r>
            <a:r>
              <a:rPr lang="es-ES" sz="3200" dirty="0" smtClean="0"/>
              <a:t>73 </a:t>
            </a:r>
            <a:r>
              <a:rPr lang="es-ES" sz="3200" dirty="0"/>
              <a:t>± 1</a:t>
            </a:r>
            <a:r>
              <a:rPr lang="es-ES" sz="3200" dirty="0" smtClean="0"/>
              <a:t> </a:t>
            </a:r>
            <a:r>
              <a:rPr lang="es-ES" sz="3200" dirty="0"/>
              <a:t>km/s/</a:t>
            </a:r>
            <a:r>
              <a:rPr lang="es-ES" sz="3200" dirty="0" err="1"/>
              <a:t>Mpc</a:t>
            </a:r>
            <a:endParaRPr lang="es-ES" sz="320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5" name="CuadroTexto 4"/>
          <p:cNvSpPr txBox="1"/>
          <p:nvPr/>
        </p:nvSpPr>
        <p:spPr>
          <a:xfrm>
            <a:off x="10812830" y="9250898"/>
            <a:ext cx="533800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Cosmover</a:t>
            </a:r>
            <a:r>
              <a:rPr lang="es-ES" sz="2800" i="1" dirty="0" err="1" smtClean="0"/>
              <a:t>se</a:t>
            </a:r>
            <a:r>
              <a:rPr lang="es-ES" sz="2800" i="1" dirty="0" smtClean="0"/>
              <a:t> White </a:t>
            </a:r>
            <a:r>
              <a:rPr lang="es-ES" sz="2800" i="1" dirty="0" err="1" smtClean="0"/>
              <a:t>Paper</a:t>
            </a:r>
            <a:r>
              <a:rPr lang="es-ES" sz="2800" i="1" dirty="0" smtClean="0"/>
              <a:t> 2025</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26015750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3"/>
          <a:stretch>
            <a:fillRect/>
          </a:stretch>
        </p:blipFill>
        <p:spPr>
          <a:xfrm>
            <a:off x="13959313" y="7040581"/>
            <a:ext cx="2840758" cy="2489841"/>
          </a:xfrm>
          <a:prstGeom prst="rect">
            <a:avLst/>
          </a:prstGeom>
        </p:spPr>
      </p:pic>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 SH0ES collaboration obtains the tightest constraint using a Cepheid based distance ladder </a:t>
            </a:r>
            <a:endParaRPr lang="en-US" sz="4800" b="1" kern="1200" dirty="0">
              <a:solidFill>
                <a:schemeClr val="accent5">
                  <a:lumMod val="75000"/>
                </a:schemeClr>
              </a:solidFill>
            </a:endParaRPr>
          </a:p>
        </p:txBody>
      </p:sp>
      <p:pic>
        <p:nvPicPr>
          <p:cNvPr id="2" name="Imagen 1"/>
          <p:cNvPicPr>
            <a:picLocks noChangeAspect="1"/>
          </p:cNvPicPr>
          <p:nvPr/>
        </p:nvPicPr>
        <p:blipFill>
          <a:blip r:embed="rId4"/>
          <a:stretch>
            <a:fillRect/>
          </a:stretch>
        </p:blipFill>
        <p:spPr>
          <a:xfrm>
            <a:off x="246315" y="2050239"/>
            <a:ext cx="8630056" cy="7432537"/>
          </a:xfrm>
          <a:prstGeom prst="rect">
            <a:avLst/>
          </a:prstGeom>
        </p:spPr>
      </p:pic>
      <p:sp>
        <p:nvSpPr>
          <p:cNvPr id="4" name="CuadroTexto 3"/>
          <p:cNvSpPr txBox="1"/>
          <p:nvPr/>
        </p:nvSpPr>
        <p:spPr>
          <a:xfrm>
            <a:off x="465221" y="2641104"/>
            <a:ext cx="4627479"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Riess</a:t>
            </a:r>
            <a:r>
              <a:rPr kumimoji="0" lang="es-ES" sz="2800" i="1" u="none" strike="noStrike" cap="none" spc="0" normalizeH="0" baseline="0" dirty="0" smtClean="0">
                <a:ln>
                  <a:noFill/>
                </a:ln>
                <a:solidFill>
                  <a:srgbClr val="000000"/>
                </a:solidFill>
                <a:effectLst/>
                <a:uFillTx/>
                <a:sym typeface="Helvetica Neue"/>
              </a:rPr>
              <a:t> et al. </a:t>
            </a:r>
            <a:r>
              <a:rPr lang="es-ES" sz="2800" i="1" dirty="0" smtClean="0"/>
              <a:t>2022 </a:t>
            </a:r>
          </a:p>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(SH0ES </a:t>
            </a:r>
            <a:r>
              <a:rPr lang="es-ES" sz="2800" i="1" dirty="0" err="1" smtClean="0"/>
              <a:t>collaboration</a:t>
            </a:r>
            <a:r>
              <a:rPr lang="es-ES" sz="2800" i="1" dirty="0" smtClean="0"/>
              <a:t>)</a:t>
            </a:r>
            <a:endParaRPr kumimoji="0" lang="es-ES" sz="2800" i="1" u="none" strike="noStrike" cap="none" spc="0" normalizeH="0" baseline="0" dirty="0">
              <a:ln>
                <a:noFill/>
              </a:ln>
              <a:solidFill>
                <a:srgbClr val="000000"/>
              </a:solidFill>
              <a:effectLst/>
              <a:uFillTx/>
              <a:sym typeface="Helvetica Neue"/>
            </a:endParaRPr>
          </a:p>
        </p:txBody>
      </p:sp>
      <p:sp>
        <p:nvSpPr>
          <p:cNvPr id="5" name="CuadroTexto 4"/>
          <p:cNvSpPr txBox="1"/>
          <p:nvPr/>
        </p:nvSpPr>
        <p:spPr>
          <a:xfrm>
            <a:off x="3889503" y="8462760"/>
            <a:ext cx="4857099"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s-ES" sz="2800" dirty="0"/>
              <a:t>H</a:t>
            </a:r>
            <a:r>
              <a:rPr lang="es-ES" sz="2800" baseline="-25000" dirty="0"/>
              <a:t>0</a:t>
            </a:r>
            <a:r>
              <a:rPr kumimoji="0" lang="es-ES" sz="2800" b="1" i="0" u="none" strike="noStrike" cap="none" spc="0" normalizeH="0" baseline="0" dirty="0" smtClean="0">
                <a:ln>
                  <a:noFill/>
                </a:ln>
                <a:solidFill>
                  <a:srgbClr val="000000"/>
                </a:solidFill>
                <a:effectLst/>
                <a:uFillTx/>
                <a:latin typeface="Arial" panose="020B0604020202020204" pitchFamily="34" charset="0"/>
                <a:cs typeface="Arial" panose="020B0604020202020204" pitchFamily="34" charset="0"/>
                <a:sym typeface="Helvetica Neue"/>
              </a:rPr>
              <a:t> = 73.17 ± </a:t>
            </a:r>
            <a:r>
              <a:rPr lang="es-ES" sz="2800" dirty="0" smtClean="0">
                <a:latin typeface="Arial" panose="020B0604020202020204" pitchFamily="34" charset="0"/>
                <a:cs typeface="Arial" panose="020B0604020202020204" pitchFamily="34" charset="0"/>
              </a:rPr>
              <a:t>0.86</a:t>
            </a:r>
            <a:r>
              <a:rPr kumimoji="0" lang="es-ES" sz="2800" b="1" i="0" u="none" strike="noStrike" cap="none" spc="0" normalizeH="0" baseline="0" dirty="0" smtClean="0">
                <a:ln>
                  <a:noFill/>
                </a:ln>
                <a:solidFill>
                  <a:srgbClr val="000000"/>
                </a:solidFill>
                <a:effectLst/>
                <a:uFillTx/>
                <a:latin typeface="Arial" panose="020B0604020202020204" pitchFamily="34" charset="0"/>
                <a:cs typeface="Arial" panose="020B0604020202020204" pitchFamily="34" charset="0"/>
                <a:sym typeface="Helvetica Neue"/>
              </a:rPr>
              <a:t> km/s/</a:t>
            </a:r>
            <a:r>
              <a:rPr kumimoji="0" lang="es-ES" sz="2800" b="1" i="0" u="none" strike="noStrike" cap="none" spc="0" normalizeH="0" baseline="0" dirty="0" err="1" smtClean="0">
                <a:ln>
                  <a:noFill/>
                </a:ln>
                <a:solidFill>
                  <a:srgbClr val="000000"/>
                </a:solidFill>
                <a:effectLst/>
                <a:uFillTx/>
                <a:latin typeface="Arial" panose="020B0604020202020204" pitchFamily="34" charset="0"/>
                <a:cs typeface="Arial" panose="020B0604020202020204" pitchFamily="34" charset="0"/>
                <a:sym typeface="Helvetica Neue"/>
              </a:rPr>
              <a:t>Mpc</a:t>
            </a:r>
            <a:endParaRPr kumimoji="0" lang="es-ES" sz="2800" b="1" i="0" u="none" strike="noStrike" cap="none" spc="0" normalizeH="0" baseline="0" dirty="0" smtClean="0">
              <a:ln>
                <a:noFill/>
              </a:ln>
              <a:solidFill>
                <a:srgbClr val="000000"/>
              </a:solidFill>
              <a:effectLst/>
              <a:uFillTx/>
              <a:latin typeface="Arial" panose="020B0604020202020204" pitchFamily="34" charset="0"/>
              <a:cs typeface="Arial" panose="020B0604020202020204" pitchFamily="34" charset="0"/>
              <a:sym typeface="Helvetica Neue"/>
            </a:endParaRPr>
          </a:p>
          <a:p>
            <a:r>
              <a:rPr lang="es-ES" sz="2800" dirty="0" err="1" smtClean="0">
                <a:latin typeface="Arial" panose="020B0604020202020204" pitchFamily="34" charset="0"/>
                <a:cs typeface="Arial" panose="020B0604020202020204" pitchFamily="34" charset="0"/>
              </a:rPr>
              <a:t>Breuval</a:t>
            </a:r>
            <a:r>
              <a:rPr lang="es-ES" sz="2800" dirty="0" smtClean="0">
                <a:latin typeface="Arial" panose="020B0604020202020204" pitchFamily="34" charset="0"/>
                <a:cs typeface="Arial" panose="020B0604020202020204" pitchFamily="34" charset="0"/>
              </a:rPr>
              <a:t> et al. 2024 (SH0ES)</a:t>
            </a:r>
            <a:r>
              <a:rPr kumimoji="0" lang="es-ES" sz="2800" b="1" i="0" u="none" strike="noStrike" cap="none" spc="0" normalizeH="0" baseline="0" dirty="0" smtClean="0">
                <a:ln>
                  <a:noFill/>
                </a:ln>
                <a:solidFill>
                  <a:srgbClr val="000000"/>
                </a:solidFill>
                <a:effectLst/>
                <a:uFillTx/>
                <a:latin typeface="Arial" panose="020B0604020202020204" pitchFamily="34" charset="0"/>
                <a:cs typeface="Arial" panose="020B0604020202020204" pitchFamily="34" charset="0"/>
                <a:sym typeface="Helvetica Neue"/>
              </a:rPr>
              <a:t> </a:t>
            </a:r>
            <a:endParaRPr kumimoji="0" lang="es-ES" sz="2800" b="1"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Helvetica Neue"/>
            </a:endParaRPr>
          </a:p>
        </p:txBody>
      </p:sp>
      <p:sp>
        <p:nvSpPr>
          <p:cNvPr id="6" name="CuadroTexto 5"/>
          <p:cNvSpPr txBox="1"/>
          <p:nvPr/>
        </p:nvSpPr>
        <p:spPr>
          <a:xfrm>
            <a:off x="8767686" y="1990385"/>
            <a:ext cx="7513762"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s-ES" sz="3200" b="0" i="0" u="none" strike="noStrike" cap="none" spc="0" normalizeH="0" baseline="0" dirty="0" err="1" smtClean="0">
                <a:ln>
                  <a:noFill/>
                </a:ln>
                <a:solidFill>
                  <a:srgbClr val="000000"/>
                </a:solidFill>
                <a:effectLst/>
                <a:uFillTx/>
                <a:sym typeface="Helvetica Neue"/>
              </a:rPr>
              <a:t>Method</a:t>
            </a:r>
            <a:r>
              <a:rPr kumimoji="0" lang="es-ES" sz="3200" b="0" i="0" u="none" strike="noStrike" cap="none" spc="0" normalizeH="0" baseline="0" dirty="0" smtClean="0">
                <a:ln>
                  <a:noFill/>
                </a:ln>
                <a:solidFill>
                  <a:srgbClr val="000000"/>
                </a:solidFill>
                <a:effectLst/>
                <a:uFillTx/>
                <a:sym typeface="Helvetica Neue"/>
              </a:rPr>
              <a:t>: </a:t>
            </a:r>
            <a:r>
              <a:rPr kumimoji="0" lang="es-ES" sz="3200" i="0" u="none" strike="noStrike" cap="none" spc="0" normalizeH="0" baseline="0" dirty="0" err="1" smtClean="0">
                <a:ln>
                  <a:noFill/>
                </a:ln>
                <a:solidFill>
                  <a:srgbClr val="000000"/>
                </a:solidFill>
                <a:effectLst/>
                <a:uFillTx/>
                <a:sym typeface="Helvetica Neue"/>
              </a:rPr>
              <a:t>Obtain</a:t>
            </a:r>
            <a:r>
              <a:rPr kumimoji="0" lang="es-ES" sz="3200" i="0" u="none" strike="noStrike" cap="none" spc="0" normalizeH="0" baseline="0" dirty="0" smtClean="0">
                <a:ln>
                  <a:noFill/>
                </a:ln>
                <a:solidFill>
                  <a:srgbClr val="000000"/>
                </a:solidFill>
                <a:effectLst/>
                <a:uFillTx/>
                <a:sym typeface="Helvetica Neue"/>
              </a:rPr>
              <a:t> </a:t>
            </a:r>
            <a:r>
              <a:rPr lang="es-ES" sz="3200" i="1" dirty="0" smtClean="0"/>
              <a:t>H</a:t>
            </a:r>
            <a:r>
              <a:rPr lang="es-ES" sz="3200" i="1" baseline="-25000" dirty="0" smtClean="0"/>
              <a:t>0</a:t>
            </a:r>
            <a:r>
              <a:rPr lang="es-ES" sz="3200" dirty="0" smtClean="0"/>
              <a:t> </a:t>
            </a:r>
            <a:r>
              <a:rPr lang="es-ES" sz="3200" dirty="0" err="1" smtClean="0"/>
              <a:t>from</a:t>
            </a:r>
            <a:r>
              <a:rPr lang="es-ES" sz="3200" dirty="0" smtClean="0"/>
              <a:t> </a:t>
            </a:r>
            <a:r>
              <a:rPr lang="es-ES" sz="3200" i="1" dirty="0" err="1" smtClean="0"/>
              <a:t>cz</a:t>
            </a:r>
            <a:r>
              <a:rPr lang="es-ES" sz="3200" i="1" dirty="0" smtClean="0"/>
              <a:t> </a:t>
            </a:r>
            <a:r>
              <a:rPr lang="es-ES" sz="3200" i="1" dirty="0"/>
              <a:t>= </a:t>
            </a:r>
            <a:r>
              <a:rPr lang="es-ES" sz="3200" i="1" dirty="0" smtClean="0"/>
              <a:t>H</a:t>
            </a:r>
            <a:r>
              <a:rPr lang="es-ES" sz="3200" i="1" baseline="-25000" dirty="0" smtClean="0"/>
              <a:t>0</a:t>
            </a:r>
            <a:r>
              <a:rPr lang="es-ES" sz="3200" i="1" dirty="0" smtClean="0"/>
              <a:t>·d. </a:t>
            </a:r>
          </a:p>
          <a:p>
            <a:pPr algn="l"/>
            <a:endParaRPr lang="es-ES" sz="3200" b="0" dirty="0" smtClean="0"/>
          </a:p>
          <a:p>
            <a:pPr algn="l"/>
            <a:r>
              <a:rPr lang="es-ES" sz="3200" b="0" dirty="0" err="1" smtClean="0"/>
              <a:t>F</a:t>
            </a:r>
            <a:r>
              <a:rPr kumimoji="0" lang="es-ES" sz="3200" b="0" i="0" u="none" strike="noStrike" cap="none" spc="0" normalizeH="0" dirty="0" err="1" smtClean="0">
                <a:ln>
                  <a:noFill/>
                </a:ln>
                <a:solidFill>
                  <a:srgbClr val="000000"/>
                </a:solidFill>
                <a:effectLst/>
                <a:uFillTx/>
                <a:sym typeface="Helvetica Neue"/>
              </a:rPr>
              <a:t>ind</a:t>
            </a:r>
            <a:r>
              <a:rPr kumimoji="0" lang="es-ES" sz="3200" b="0" i="0" u="none" strike="noStrike" cap="none" spc="0" normalizeH="0" dirty="0" smtClean="0">
                <a:ln>
                  <a:noFill/>
                </a:ln>
                <a:solidFill>
                  <a:srgbClr val="000000"/>
                </a:solidFill>
                <a:effectLst/>
                <a:uFillTx/>
                <a:sym typeface="Helvetica Neue"/>
              </a:rPr>
              <a:t> </a:t>
            </a:r>
            <a:r>
              <a:rPr kumimoji="0" lang="es-ES" sz="3200" b="0" i="1" u="none" strike="noStrike" cap="none" spc="0" normalizeH="0" dirty="0" smtClean="0">
                <a:ln>
                  <a:noFill/>
                </a:ln>
                <a:solidFill>
                  <a:srgbClr val="000000"/>
                </a:solidFill>
                <a:effectLst/>
                <a:uFillTx/>
                <a:sym typeface="Helvetica Neue"/>
              </a:rPr>
              <a:t>q</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that</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minimizes</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the</a:t>
            </a:r>
            <a:r>
              <a:rPr kumimoji="0" lang="es-ES" sz="3200" b="0" i="0" u="none" strike="noStrike" cap="none" spc="0" normalizeH="0" dirty="0" smtClean="0">
                <a:ln>
                  <a:noFill/>
                </a:ln>
                <a:solidFill>
                  <a:srgbClr val="000000"/>
                </a:solidFill>
                <a:effectLst/>
                <a:uFillTx/>
                <a:sym typeface="Helvetica Neue"/>
              </a:rPr>
              <a:t> </a:t>
            </a:r>
            <a:r>
              <a:rPr kumimoji="0" lang="el-GR" sz="3200" b="0"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χ</a:t>
            </a:r>
            <a:r>
              <a:rPr kumimoji="0" lang="es-ES" sz="3200" b="0" i="0" u="none" strike="noStrike" cap="none" spc="0" normalizeH="0" baseline="30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2 </a:t>
            </a:r>
            <a:r>
              <a:rPr lang="es-ES" sz="3200" b="0" dirty="0" smtClean="0">
                <a:latin typeface="Arial" panose="020B0604020202020204" pitchFamily="34" charset="0"/>
                <a:cs typeface="Arial" panose="020B0604020202020204" pitchFamily="34" charset="0"/>
              </a:rPr>
              <a:t>of a </a:t>
            </a:r>
            <a:r>
              <a:rPr lang="es-ES" sz="3200" b="0" dirty="0" err="1" smtClean="0">
                <a:latin typeface="Arial" panose="020B0604020202020204" pitchFamily="34" charset="0"/>
                <a:cs typeface="Arial" panose="020B0604020202020204" pitchFamily="34" charset="0"/>
              </a:rPr>
              <a:t>large</a:t>
            </a:r>
            <a:r>
              <a:rPr lang="es-ES" sz="3200" b="0" dirty="0" smtClean="0">
                <a:latin typeface="Arial" panose="020B0604020202020204" pitchFamily="34" charset="0"/>
                <a:cs typeface="Arial" panose="020B0604020202020204" pitchFamily="34" charset="0"/>
              </a:rPr>
              <a:t> </a:t>
            </a:r>
            <a:r>
              <a:rPr lang="es-ES" sz="3200" b="0" dirty="0" err="1" smtClean="0">
                <a:latin typeface="Arial" panose="020B0604020202020204" pitchFamily="34" charset="0"/>
                <a:cs typeface="Arial" panose="020B0604020202020204" pitchFamily="34" charset="0"/>
              </a:rPr>
              <a:t>system</a:t>
            </a:r>
            <a:r>
              <a:rPr lang="es-ES" sz="3200" b="0" dirty="0" smtClean="0">
                <a:latin typeface="Arial" panose="020B0604020202020204" pitchFamily="34" charset="0"/>
                <a:cs typeface="Arial" panose="020B0604020202020204" pitchFamily="34" charset="0"/>
              </a:rPr>
              <a:t> of linear </a:t>
            </a:r>
            <a:r>
              <a:rPr lang="es-ES" sz="3200" b="0" dirty="0" err="1" smtClean="0">
                <a:latin typeface="Arial" panose="020B0604020202020204" pitchFamily="34" charset="0"/>
                <a:cs typeface="Arial" panose="020B0604020202020204" pitchFamily="34" charset="0"/>
              </a:rPr>
              <a:t>equations</a:t>
            </a:r>
            <a:endParaRPr lang="es-ES" sz="3200" b="0" dirty="0"/>
          </a:p>
        </p:txBody>
      </p:sp>
      <p:pic>
        <p:nvPicPr>
          <p:cNvPr id="7" name="Imagen 6"/>
          <p:cNvPicPr>
            <a:picLocks noChangeAspect="1"/>
          </p:cNvPicPr>
          <p:nvPr/>
        </p:nvPicPr>
        <p:blipFill>
          <a:blip r:embed="rId5"/>
          <a:stretch>
            <a:fillRect/>
          </a:stretch>
        </p:blipFill>
        <p:spPr>
          <a:xfrm>
            <a:off x="9366934" y="4026923"/>
            <a:ext cx="5368646" cy="917955"/>
          </a:xfrm>
          <a:prstGeom prst="rect">
            <a:avLst/>
          </a:prstGeom>
        </p:spPr>
      </p:pic>
      <p:cxnSp>
        <p:nvCxnSpPr>
          <p:cNvPr id="13" name="Conector recto de flecha 12"/>
          <p:cNvCxnSpPr/>
          <p:nvPr/>
        </p:nvCxnSpPr>
        <p:spPr>
          <a:xfrm flipH="1" flipV="1">
            <a:off x="14333838" y="4539297"/>
            <a:ext cx="401742" cy="584537"/>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1" name="CuadroTexto 20"/>
          <p:cNvSpPr txBox="1"/>
          <p:nvPr/>
        </p:nvSpPr>
        <p:spPr>
          <a:xfrm>
            <a:off x="8876371" y="5370055"/>
            <a:ext cx="5082942"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Caveats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various</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sources</a:t>
            </a:r>
            <a:r>
              <a:rPr kumimoji="0" lang="es-ES" sz="3200" b="0" i="0" u="none" strike="noStrike" cap="none" spc="0" normalizeH="0" dirty="0" smtClean="0">
                <a:ln>
                  <a:noFill/>
                </a:ln>
                <a:solidFill>
                  <a:srgbClr val="000000"/>
                </a:solidFill>
                <a:effectLst/>
                <a:uFillTx/>
                <a:sym typeface="Helvetica Neue"/>
              </a:rPr>
              <a:t> of </a:t>
            </a:r>
            <a:r>
              <a:rPr kumimoji="0" lang="es-ES" sz="3200" i="0" u="none" strike="noStrike" cap="none" spc="0" normalizeH="0" dirty="0" err="1" smtClean="0">
                <a:ln>
                  <a:noFill/>
                </a:ln>
                <a:solidFill>
                  <a:srgbClr val="000000"/>
                </a:solidFill>
                <a:effectLst/>
                <a:uFillTx/>
                <a:sym typeface="Helvetica Neue"/>
              </a:rPr>
              <a:t>systematic</a:t>
            </a:r>
            <a:r>
              <a:rPr kumimoji="0" lang="es-ES" sz="3200" i="0" u="none" strike="noStrike" cap="none" spc="0" normalizeH="0" dirty="0" smtClean="0">
                <a:ln>
                  <a:noFill/>
                </a:ln>
                <a:solidFill>
                  <a:srgbClr val="000000"/>
                </a:solidFill>
                <a:effectLst/>
                <a:uFillTx/>
                <a:sym typeface="Helvetica Neue"/>
              </a:rPr>
              <a:t> </a:t>
            </a:r>
            <a:r>
              <a:rPr kumimoji="0" lang="es-ES" sz="3200" i="0" u="none" strike="noStrike" cap="none" spc="0" normalizeH="0" dirty="0" err="1" smtClean="0">
                <a:ln>
                  <a:noFill/>
                </a:ln>
                <a:solidFill>
                  <a:srgbClr val="000000"/>
                </a:solidFill>
                <a:effectLst/>
                <a:uFillTx/>
                <a:sym typeface="Helvetica Neue"/>
              </a:rPr>
              <a:t>errors</a:t>
            </a:r>
            <a:endParaRPr kumimoji="0" lang="es-ES" sz="3200" i="0" u="none" strike="noStrike" cap="none" spc="0" normalizeH="0" dirty="0" smtClean="0">
              <a:ln>
                <a:noFill/>
              </a:ln>
              <a:solidFill>
                <a:srgbClr val="000000"/>
              </a:solidFill>
              <a:effectLst/>
              <a:uFillTx/>
              <a:sym typeface="Helvetica Neue"/>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dirty="0" smtClean="0">
              <a:ln>
                <a:noFill/>
              </a:ln>
              <a:solidFill>
                <a:srgbClr val="000000"/>
              </a:solidFill>
              <a:effectLst/>
              <a:uFillTx/>
              <a:sym typeface="Helvetica Neue"/>
            </a:endParaRPr>
          </a:p>
          <a:p>
            <a:pPr algn="l"/>
            <a:r>
              <a:rPr lang="es-ES" sz="3200" b="0" dirty="0" err="1" smtClean="0"/>
              <a:t>Advantages</a:t>
            </a:r>
            <a:r>
              <a:rPr lang="es-ES" sz="3200" b="0" dirty="0" smtClean="0"/>
              <a:t>: </a:t>
            </a:r>
            <a:r>
              <a:rPr lang="es-ES" sz="3200" b="0" dirty="0" err="1" smtClean="0"/>
              <a:t>many</a:t>
            </a:r>
            <a:r>
              <a:rPr lang="es-ES" sz="3200" b="0" dirty="0" smtClean="0"/>
              <a:t> </a:t>
            </a:r>
            <a:r>
              <a:rPr lang="es-ES" sz="3200" b="0" dirty="0" err="1" smtClean="0"/>
              <a:t>cross-checks</a:t>
            </a:r>
            <a:r>
              <a:rPr lang="es-ES" sz="3200" b="0" dirty="0" smtClean="0"/>
              <a:t>, </a:t>
            </a:r>
            <a:r>
              <a:rPr lang="es-ES" sz="3200" dirty="0" err="1" smtClean="0"/>
              <a:t>cosmo</a:t>
            </a:r>
            <a:r>
              <a:rPr lang="es-ES" sz="3200" dirty="0" smtClean="0"/>
              <a:t> </a:t>
            </a:r>
            <a:r>
              <a:rPr lang="es-ES" sz="3200" dirty="0" err="1" smtClean="0"/>
              <a:t>model</a:t>
            </a:r>
            <a:r>
              <a:rPr lang="es-ES" sz="3200" dirty="0" smtClean="0"/>
              <a:t> </a:t>
            </a:r>
            <a:r>
              <a:rPr lang="es-ES" sz="3200" dirty="0" err="1" smtClean="0"/>
              <a:t>independent</a:t>
            </a:r>
            <a:endParaRPr kumimoji="0" lang="es-ES" sz="3200" i="0" u="none" strike="noStrike" cap="none" spc="0" normalizeH="0" baseline="0" dirty="0">
              <a:ln>
                <a:noFill/>
              </a:ln>
              <a:solidFill>
                <a:srgbClr val="000000"/>
              </a:solidFill>
              <a:effectLst/>
              <a:uFillTx/>
              <a:sym typeface="Helvetica Neue"/>
            </a:endParaRPr>
          </a:p>
        </p:txBody>
      </p:sp>
      <p:sp>
        <p:nvSpPr>
          <p:cNvPr id="23" name="CuadroTexto 22"/>
          <p:cNvSpPr txBox="1"/>
          <p:nvPr/>
        </p:nvSpPr>
        <p:spPr>
          <a:xfrm>
            <a:off x="14211583" y="5155276"/>
            <a:ext cx="2900080"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s-ES" sz="2400" b="0" i="0" u="none" strike="noStrike" cap="none" spc="0" normalizeH="0" baseline="0" dirty="0" err="1" smtClean="0">
                <a:ln>
                  <a:noFill/>
                </a:ln>
                <a:solidFill>
                  <a:srgbClr val="000000"/>
                </a:solidFill>
                <a:effectLst/>
                <a:uFillTx/>
                <a:sym typeface="Helvetica Neue"/>
              </a:rPr>
              <a:t>Distances</a:t>
            </a:r>
            <a:endParaRPr kumimoji="0" lang="es-ES" sz="2400" b="0" i="0" u="none" strike="noStrike" cap="none" spc="0" normalizeH="0" baseline="0" dirty="0" smtClean="0">
              <a:ln>
                <a:noFill/>
              </a:ln>
              <a:solidFill>
                <a:srgbClr val="000000"/>
              </a:solidFill>
              <a:effectLst/>
              <a:uFillTx/>
              <a:sym typeface="Helvetica Neue"/>
            </a:endParaRP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b="0" dirty="0" smtClean="0"/>
              <a:t>SN and </a:t>
            </a:r>
            <a:r>
              <a:rPr lang="es-ES" b="0" dirty="0" err="1" smtClean="0"/>
              <a:t>Cepheid</a:t>
            </a:r>
            <a:r>
              <a:rPr lang="es-ES" b="0" dirty="0" smtClean="0"/>
              <a:t> </a:t>
            </a:r>
            <a:r>
              <a:rPr lang="es-ES" b="0" dirty="0" err="1" smtClean="0"/>
              <a:t>parameters</a:t>
            </a:r>
            <a:endParaRPr lang="es-ES" b="0" dirty="0" smtClean="0"/>
          </a:p>
          <a:p>
            <a:pPr marL="342900" indent="-342900" algn="l">
              <a:buFont typeface="Arial" panose="020B0604020202020204" pitchFamily="34" charset="0"/>
              <a:buChar char="•"/>
            </a:pPr>
            <a:r>
              <a:rPr lang="es-ES" dirty="0"/>
              <a:t>H</a:t>
            </a:r>
            <a:r>
              <a:rPr lang="es-ES" baseline="-25000" dirty="0"/>
              <a:t>0</a:t>
            </a:r>
            <a:endParaRPr kumimoji="0" lang="es-ES" sz="2400" u="none" strike="noStrike" cap="none" spc="0" normalizeH="0" baseline="0" dirty="0">
              <a:ln>
                <a:noFill/>
              </a:ln>
              <a:solidFill>
                <a:srgbClr val="000000"/>
              </a:solidFill>
              <a:effectLst/>
              <a:uFillTx/>
              <a:sym typeface="Helvetica Neue"/>
            </a:endParaRPr>
          </a:p>
        </p:txBody>
      </p:sp>
      <p:sp>
        <p:nvSpPr>
          <p:cNvPr id="11" name="Rectángulo 10"/>
          <p:cNvSpPr/>
          <p:nvPr/>
        </p:nvSpPr>
        <p:spPr>
          <a:xfrm>
            <a:off x="15788640" y="7099982"/>
            <a:ext cx="228600" cy="2265589"/>
          </a:xfrm>
          <a:prstGeom prst="rect">
            <a:avLst/>
          </a:prstGeom>
          <a:noFill/>
          <a:ln w="38100" cap="flat">
            <a:solidFill>
              <a:schemeClr val="accent5">
                <a:lumMod val="60000"/>
                <a:lumOff val="4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40252652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 CMB constrains very much the other cosmological parameters, so we can compute H</a:t>
            </a:r>
            <a:r>
              <a:rPr lang="en-US" sz="4800" b="1" kern="1200" baseline="-25000" dirty="0" smtClean="0">
                <a:solidFill>
                  <a:schemeClr val="accent5">
                    <a:lumMod val="75000"/>
                  </a:schemeClr>
                </a:solidFill>
              </a:rPr>
              <a:t>0</a:t>
            </a:r>
            <a:endParaRPr lang="en-US" sz="4800" b="1" kern="1200" baseline="-25000" dirty="0">
              <a:solidFill>
                <a:schemeClr val="accent5">
                  <a:lumMod val="75000"/>
                </a:schemeClr>
              </a:solidFill>
            </a:endParaRPr>
          </a:p>
        </p:txBody>
      </p:sp>
      <p:grpSp>
        <p:nvGrpSpPr>
          <p:cNvPr id="32" name="Grupo 31"/>
          <p:cNvGrpSpPr/>
          <p:nvPr/>
        </p:nvGrpSpPr>
        <p:grpSpPr>
          <a:xfrm>
            <a:off x="465221" y="2007835"/>
            <a:ext cx="8204884" cy="5757429"/>
            <a:chOff x="465221" y="1550636"/>
            <a:chExt cx="8204884" cy="5757429"/>
          </a:xfrm>
        </p:grpSpPr>
        <p:grpSp>
          <p:nvGrpSpPr>
            <p:cNvPr id="18" name="Grupo 17"/>
            <p:cNvGrpSpPr/>
            <p:nvPr/>
          </p:nvGrpSpPr>
          <p:grpSpPr>
            <a:xfrm>
              <a:off x="465221" y="1550636"/>
              <a:ext cx="7597111" cy="5514357"/>
              <a:chOff x="465221" y="2279801"/>
              <a:chExt cx="4034487" cy="2507663"/>
            </a:xfrm>
          </p:grpSpPr>
          <p:pic>
            <p:nvPicPr>
              <p:cNvPr id="7" name="Imagen 6"/>
              <p:cNvPicPr>
                <a:picLocks noChangeAspect="1"/>
              </p:cNvPicPr>
              <p:nvPr/>
            </p:nvPicPr>
            <p:blipFill>
              <a:blip r:embed="rId3"/>
              <a:stretch>
                <a:fillRect/>
              </a:stretch>
            </p:blipFill>
            <p:spPr>
              <a:xfrm>
                <a:off x="465221" y="2279801"/>
                <a:ext cx="4034487" cy="2507663"/>
              </a:xfrm>
              <a:prstGeom prst="rect">
                <a:avLst/>
              </a:prstGeom>
            </p:spPr>
          </p:pic>
          <p:cxnSp>
            <p:nvCxnSpPr>
              <p:cNvPr id="9" name="Conector recto 8"/>
              <p:cNvCxnSpPr/>
              <p:nvPr/>
            </p:nvCxnSpPr>
            <p:spPr>
              <a:xfrm flipH="1" flipV="1">
                <a:off x="1789082" y="3276491"/>
                <a:ext cx="2019002" cy="3542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Conector recto 11"/>
              <p:cNvCxnSpPr/>
              <p:nvPr/>
            </p:nvCxnSpPr>
            <p:spPr>
              <a:xfrm flipH="1">
                <a:off x="1789082" y="3311912"/>
                <a:ext cx="2019001" cy="7575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19" name="Forma libre 18"/>
            <p:cNvSpPr/>
            <p:nvPr/>
          </p:nvSpPr>
          <p:spPr>
            <a:xfrm>
              <a:off x="5330252" y="3813717"/>
              <a:ext cx="44636" cy="100361"/>
            </a:xfrm>
            <a:custGeom>
              <a:avLst/>
              <a:gdLst>
                <a:gd name="connsiteX0" fmla="*/ 44636 w 44636"/>
                <a:gd name="connsiteY0" fmla="*/ 0 h 100361"/>
                <a:gd name="connsiteX1" fmla="*/ 11182 w 44636"/>
                <a:gd name="connsiteY1" fmla="*/ 89210 h 100361"/>
                <a:gd name="connsiteX2" fmla="*/ 22333 w 44636"/>
                <a:gd name="connsiteY2" fmla="*/ 100361 h 100361"/>
              </a:gdLst>
              <a:ahLst/>
              <a:cxnLst>
                <a:cxn ang="0">
                  <a:pos x="connsiteX0" y="connsiteY0"/>
                </a:cxn>
                <a:cxn ang="0">
                  <a:pos x="connsiteX1" y="connsiteY1"/>
                </a:cxn>
                <a:cxn ang="0">
                  <a:pos x="connsiteX2" y="connsiteY2"/>
                </a:cxn>
              </a:cxnLst>
              <a:rect l="l" t="t" r="r" b="b"/>
              <a:pathLst>
                <a:path w="44636" h="100361">
                  <a:moveTo>
                    <a:pt x="44636" y="0"/>
                  </a:moveTo>
                  <a:cubicBezTo>
                    <a:pt x="4325" y="50389"/>
                    <a:pt x="-13242" y="40360"/>
                    <a:pt x="11182" y="89210"/>
                  </a:cubicBezTo>
                  <a:cubicBezTo>
                    <a:pt x="13533" y="93912"/>
                    <a:pt x="18616" y="96644"/>
                    <a:pt x="22333" y="100361"/>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sp>
          <p:nvSpPr>
            <p:cNvPr id="20" name="CuadroTexto 19"/>
            <p:cNvSpPr txBox="1"/>
            <p:nvPr/>
          </p:nvSpPr>
          <p:spPr>
            <a:xfrm>
              <a:off x="8670040" y="4693992"/>
              <a:ext cx="65"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1" name="Forma libre 20"/>
            <p:cNvSpPr/>
            <p:nvPr/>
          </p:nvSpPr>
          <p:spPr>
            <a:xfrm>
              <a:off x="4915890" y="3791415"/>
              <a:ext cx="46403" cy="211873"/>
            </a:xfrm>
            <a:custGeom>
              <a:avLst/>
              <a:gdLst>
                <a:gd name="connsiteX0" fmla="*/ 46403 w 46403"/>
                <a:gd name="connsiteY0" fmla="*/ 0 h 211873"/>
                <a:gd name="connsiteX1" fmla="*/ 1798 w 46403"/>
                <a:gd name="connsiteY1" fmla="*/ 66907 h 211873"/>
                <a:gd name="connsiteX2" fmla="*/ 12949 w 46403"/>
                <a:gd name="connsiteY2" fmla="*/ 211873 h 211873"/>
              </a:gdLst>
              <a:ahLst/>
              <a:cxnLst>
                <a:cxn ang="0">
                  <a:pos x="connsiteX0" y="connsiteY0"/>
                </a:cxn>
                <a:cxn ang="0">
                  <a:pos x="connsiteX1" y="connsiteY1"/>
                </a:cxn>
                <a:cxn ang="0">
                  <a:pos x="connsiteX2" y="connsiteY2"/>
                </a:cxn>
              </a:cxnLst>
              <a:rect l="l" t="t" r="r" b="b"/>
              <a:pathLst>
                <a:path w="46403" h="211873">
                  <a:moveTo>
                    <a:pt x="46403" y="0"/>
                  </a:moveTo>
                  <a:cubicBezTo>
                    <a:pt x="31535" y="22302"/>
                    <a:pt x="5978" y="40431"/>
                    <a:pt x="1798" y="66907"/>
                  </a:cubicBezTo>
                  <a:cubicBezTo>
                    <a:pt x="-5761" y="114779"/>
                    <a:pt x="12949" y="211873"/>
                    <a:pt x="12949" y="211873"/>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sp>
          <p:nvSpPr>
            <p:cNvPr id="22" name="Forma libre 21"/>
            <p:cNvSpPr/>
            <p:nvPr/>
          </p:nvSpPr>
          <p:spPr>
            <a:xfrm>
              <a:off x="5019362" y="3791415"/>
              <a:ext cx="45719" cy="156116"/>
            </a:xfrm>
            <a:custGeom>
              <a:avLst/>
              <a:gdLst>
                <a:gd name="connsiteX0" fmla="*/ 33454 w 33454"/>
                <a:gd name="connsiteY0" fmla="*/ 0 h 278781"/>
                <a:gd name="connsiteX1" fmla="*/ 0 w 33454"/>
                <a:gd name="connsiteY1" fmla="*/ 111513 h 278781"/>
                <a:gd name="connsiteX2" fmla="*/ 11152 w 33454"/>
                <a:gd name="connsiteY2" fmla="*/ 256478 h 278781"/>
                <a:gd name="connsiteX3" fmla="*/ 22303 w 33454"/>
                <a:gd name="connsiteY3" fmla="*/ 278781 h 278781"/>
              </a:gdLst>
              <a:ahLst/>
              <a:cxnLst>
                <a:cxn ang="0">
                  <a:pos x="connsiteX0" y="connsiteY0"/>
                </a:cxn>
                <a:cxn ang="0">
                  <a:pos x="connsiteX1" y="connsiteY1"/>
                </a:cxn>
                <a:cxn ang="0">
                  <a:pos x="connsiteX2" y="connsiteY2"/>
                </a:cxn>
                <a:cxn ang="0">
                  <a:pos x="connsiteX3" y="connsiteY3"/>
                </a:cxn>
              </a:cxnLst>
              <a:rect l="l" t="t" r="r" b="b"/>
              <a:pathLst>
                <a:path w="33454" h="278781">
                  <a:moveTo>
                    <a:pt x="33454" y="0"/>
                  </a:moveTo>
                  <a:cubicBezTo>
                    <a:pt x="32159" y="3886"/>
                    <a:pt x="0" y="94665"/>
                    <a:pt x="0" y="111513"/>
                  </a:cubicBezTo>
                  <a:cubicBezTo>
                    <a:pt x="0" y="159977"/>
                    <a:pt x="4747" y="208439"/>
                    <a:pt x="11152" y="256478"/>
                  </a:cubicBezTo>
                  <a:cubicBezTo>
                    <a:pt x="12251" y="264717"/>
                    <a:pt x="18586" y="271347"/>
                    <a:pt x="22303" y="278781"/>
                  </a:cubicBezTo>
                </a:path>
              </a:pathLst>
            </a:custGeom>
            <a:solidFill>
              <a:srgbClr val="FF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endParaRPr>
            </a:p>
          </p:txBody>
        </p:sp>
        <p:cxnSp>
          <p:nvCxnSpPr>
            <p:cNvPr id="29" name="Conector recto 28"/>
            <p:cNvCxnSpPr/>
            <p:nvPr/>
          </p:nvCxnSpPr>
          <p:spPr>
            <a:xfrm>
              <a:off x="2958107" y="3758390"/>
              <a:ext cx="0" cy="244468"/>
            </a:xfrm>
            <a:prstGeom prst="line">
              <a:avLst/>
            </a:prstGeom>
            <a:noFill/>
            <a:ln w="412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31" name="CuadroTexto 30"/>
            <p:cNvSpPr txBox="1"/>
            <p:nvPr/>
          </p:nvSpPr>
          <p:spPr>
            <a:xfrm>
              <a:off x="4648701" y="3814698"/>
              <a:ext cx="7782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3600" b="1" i="1" u="none" strike="noStrike" cap="none" spc="0" normalizeH="0" baseline="0" dirty="0" smtClean="0">
                  <a:ln>
                    <a:noFill/>
                  </a:ln>
                  <a:solidFill>
                    <a:srgbClr val="FF0000"/>
                  </a:solidFill>
                  <a:effectLst/>
                  <a:uFillTx/>
                  <a:latin typeface="Times New Roman" panose="02020603050405020304" pitchFamily="18" charset="0"/>
                  <a:cs typeface="Times New Roman" panose="02020603050405020304" pitchFamily="18" charset="0"/>
                  <a:sym typeface="Helvetica Neue"/>
                </a:rPr>
                <a:t>θ</a:t>
              </a:r>
              <a:r>
                <a:rPr kumimoji="0" lang="es-ES" sz="3600" b="1" i="1" u="none" strike="noStrike" cap="none" spc="0" normalizeH="0" baseline="-25000" dirty="0" smtClean="0">
                  <a:ln>
                    <a:noFill/>
                  </a:ln>
                  <a:solidFill>
                    <a:srgbClr val="FF0000"/>
                  </a:solidFill>
                  <a:effectLst/>
                  <a:uFillTx/>
                  <a:latin typeface="Times New Roman" panose="02020603050405020304" pitchFamily="18" charset="0"/>
                  <a:cs typeface="Times New Roman" panose="02020603050405020304" pitchFamily="18" charset="0"/>
                  <a:sym typeface="Helvetica Neue"/>
                </a:rPr>
                <a:t>S</a:t>
              </a:r>
              <a:endParaRPr kumimoji="0" lang="es-ES" sz="3600" b="1" i="1" u="none" strike="noStrike" cap="none" spc="0" normalizeH="0" baseline="-25000" dirty="0">
                <a:ln>
                  <a:noFill/>
                </a:ln>
                <a:solidFill>
                  <a:srgbClr val="FF0000"/>
                </a:solidFill>
                <a:effectLst/>
                <a:uFillTx/>
                <a:sym typeface="Helvetica Neue"/>
              </a:endParaRPr>
            </a:p>
          </p:txBody>
        </p:sp>
        <p:sp>
          <p:nvSpPr>
            <p:cNvPr id="33" name="CuadroTexto 32"/>
            <p:cNvSpPr txBox="1"/>
            <p:nvPr/>
          </p:nvSpPr>
          <p:spPr>
            <a:xfrm>
              <a:off x="3141694" y="4005710"/>
              <a:ext cx="135624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600" i="1" dirty="0" smtClean="0">
                  <a:solidFill>
                    <a:srgbClr val="FF0000"/>
                  </a:solidFill>
                  <a:latin typeface="Times New Roman" panose="02020603050405020304" pitchFamily="18" charset="0"/>
                  <a:cs typeface="Times New Roman" panose="02020603050405020304" pitchFamily="18" charset="0"/>
                </a:rPr>
                <a:t>D</a:t>
              </a:r>
              <a:r>
                <a:rPr lang="es-ES" sz="3600" i="1" baseline="-25000" dirty="0" smtClean="0">
                  <a:solidFill>
                    <a:srgbClr val="FF0000"/>
                  </a:solidFill>
                  <a:latin typeface="Times New Roman" panose="02020603050405020304" pitchFamily="18" charset="0"/>
                  <a:cs typeface="Times New Roman" panose="02020603050405020304" pitchFamily="18" charset="0"/>
                </a:rPr>
                <a:t>A</a:t>
              </a:r>
              <a:r>
                <a:rPr lang="es-ES" sz="3600" i="1" dirty="0" smtClean="0">
                  <a:solidFill>
                    <a:srgbClr val="FF0000"/>
                  </a:solidFill>
                  <a:latin typeface="Times New Roman" panose="02020603050405020304" pitchFamily="18" charset="0"/>
                  <a:cs typeface="Times New Roman" panose="02020603050405020304" pitchFamily="18" charset="0"/>
                </a:rPr>
                <a:t>(z*)</a:t>
              </a:r>
              <a:endParaRPr kumimoji="0" lang="es-ES" sz="3600" b="1" i="1" u="none" strike="noStrike" cap="none" spc="0" normalizeH="0" dirty="0">
                <a:ln>
                  <a:noFill/>
                </a:ln>
                <a:solidFill>
                  <a:srgbClr val="FF0000"/>
                </a:solidFill>
                <a:effectLst/>
                <a:uFillTx/>
                <a:sym typeface="Helvetica Neue"/>
              </a:endParaRPr>
            </a:p>
          </p:txBody>
        </p:sp>
        <p:sp>
          <p:nvSpPr>
            <p:cNvPr id="35" name="CuadroTexto 34"/>
            <p:cNvSpPr txBox="1"/>
            <p:nvPr/>
          </p:nvSpPr>
          <p:spPr>
            <a:xfrm>
              <a:off x="2341662" y="3147072"/>
              <a:ext cx="119180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600" i="1" dirty="0" err="1">
                  <a:solidFill>
                    <a:srgbClr val="FF0000"/>
                  </a:solidFill>
                  <a:latin typeface="Times New Roman" panose="02020603050405020304" pitchFamily="18" charset="0"/>
                  <a:cs typeface="Times New Roman" panose="02020603050405020304" pitchFamily="18" charset="0"/>
                </a:rPr>
                <a:t>r</a:t>
              </a:r>
              <a:r>
                <a:rPr lang="es-ES" sz="3600" i="1" baseline="-25000" dirty="0" err="1" smtClean="0">
                  <a:solidFill>
                    <a:srgbClr val="FF0000"/>
                  </a:solidFill>
                  <a:latin typeface="Times New Roman" panose="02020603050405020304" pitchFamily="18" charset="0"/>
                  <a:cs typeface="Times New Roman" panose="02020603050405020304" pitchFamily="18" charset="0"/>
                </a:rPr>
                <a:t>S</a:t>
              </a:r>
              <a:r>
                <a:rPr lang="es-ES" sz="3600" i="1" dirty="0" smtClean="0">
                  <a:solidFill>
                    <a:srgbClr val="FF0000"/>
                  </a:solidFill>
                  <a:latin typeface="Times New Roman" panose="02020603050405020304" pitchFamily="18" charset="0"/>
                  <a:cs typeface="Times New Roman" panose="02020603050405020304" pitchFamily="18" charset="0"/>
                </a:rPr>
                <a:t>(z*)</a:t>
              </a:r>
              <a:endParaRPr kumimoji="0" lang="es-ES" sz="3600" b="1" i="1" u="none" strike="noStrike" cap="none" spc="0" normalizeH="0" dirty="0">
                <a:ln>
                  <a:noFill/>
                </a:ln>
                <a:solidFill>
                  <a:srgbClr val="FF0000"/>
                </a:solidFill>
                <a:effectLst/>
                <a:uFillTx/>
                <a:sym typeface="Helvetica Neue"/>
              </a:endParaRPr>
            </a:p>
          </p:txBody>
        </p:sp>
        <p:sp>
          <p:nvSpPr>
            <p:cNvPr id="36" name="CuadroTexto 35"/>
            <p:cNvSpPr txBox="1"/>
            <p:nvPr/>
          </p:nvSpPr>
          <p:spPr>
            <a:xfrm>
              <a:off x="2179320" y="6651475"/>
              <a:ext cx="150918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600" i="1" dirty="0">
                  <a:solidFill>
                    <a:srgbClr val="FF0000"/>
                  </a:solidFill>
                  <a:latin typeface="Times New Roman" panose="02020603050405020304" pitchFamily="18" charset="0"/>
                  <a:cs typeface="Times New Roman" panose="02020603050405020304" pitchFamily="18" charset="0"/>
                </a:rPr>
                <a:t>z</a:t>
              </a:r>
              <a:r>
                <a:rPr lang="es-ES" sz="3600" i="1" dirty="0" smtClean="0">
                  <a:solidFill>
                    <a:srgbClr val="FF0000"/>
                  </a:solidFill>
                  <a:latin typeface="Times New Roman" panose="02020603050405020304" pitchFamily="18" charset="0"/>
                  <a:cs typeface="Times New Roman" panose="02020603050405020304" pitchFamily="18" charset="0"/>
                </a:rPr>
                <a:t> = z*</a:t>
              </a:r>
              <a:endParaRPr kumimoji="0" lang="es-ES" sz="3600" b="1" i="1" u="none" strike="noStrike" cap="none" spc="0" normalizeH="0" dirty="0">
                <a:ln>
                  <a:noFill/>
                </a:ln>
                <a:solidFill>
                  <a:srgbClr val="FF0000"/>
                </a:solidFill>
                <a:effectLst/>
                <a:uFillTx/>
                <a:sym typeface="Helvetica Neue"/>
              </a:endParaRPr>
            </a:p>
          </p:txBody>
        </p:sp>
        <p:sp>
          <p:nvSpPr>
            <p:cNvPr id="37" name="CuadroTexto 36"/>
            <p:cNvSpPr txBox="1"/>
            <p:nvPr/>
          </p:nvSpPr>
          <p:spPr>
            <a:xfrm>
              <a:off x="5374888" y="6651475"/>
              <a:ext cx="1150718"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3600" i="1" dirty="0">
                  <a:solidFill>
                    <a:srgbClr val="FF0000"/>
                  </a:solidFill>
                  <a:latin typeface="Times New Roman" panose="02020603050405020304" pitchFamily="18" charset="0"/>
                  <a:cs typeface="Times New Roman" panose="02020603050405020304" pitchFamily="18" charset="0"/>
                </a:rPr>
                <a:t>z</a:t>
              </a:r>
              <a:r>
                <a:rPr lang="es-ES" sz="3600" i="1" dirty="0" smtClean="0">
                  <a:solidFill>
                    <a:srgbClr val="FF0000"/>
                  </a:solidFill>
                  <a:latin typeface="Times New Roman" panose="02020603050405020304" pitchFamily="18" charset="0"/>
                  <a:cs typeface="Times New Roman" panose="02020603050405020304" pitchFamily="18" charset="0"/>
                </a:rPr>
                <a:t> = 0</a:t>
              </a:r>
              <a:endParaRPr kumimoji="0" lang="es-ES" sz="3600" b="1" i="1" u="none" strike="noStrike" cap="none" spc="0" normalizeH="0" dirty="0">
                <a:ln>
                  <a:noFill/>
                </a:ln>
                <a:solidFill>
                  <a:srgbClr val="FF0000"/>
                </a:solidFill>
                <a:effectLst/>
                <a:uFillTx/>
                <a:sym typeface="Helvetica Neue"/>
              </a:endParaRPr>
            </a:p>
          </p:txBody>
        </p:sp>
      </p:grpSp>
      <p:sp>
        <p:nvSpPr>
          <p:cNvPr id="42" name="CuadroTexto 41"/>
          <p:cNvSpPr txBox="1"/>
          <p:nvPr/>
        </p:nvSpPr>
        <p:spPr>
          <a:xfrm>
            <a:off x="8678778" y="1978127"/>
            <a:ext cx="8450982" cy="55194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Method</a:t>
            </a:r>
            <a:r>
              <a:rPr kumimoji="0" lang="es-ES" sz="3200" b="0" i="0" u="none" strike="noStrike" cap="none" spc="0" normalizeH="0" baseline="0" dirty="0" smtClean="0">
                <a:ln>
                  <a:noFill/>
                </a:ln>
                <a:solidFill>
                  <a:srgbClr val="000000"/>
                </a:solidFill>
                <a:effectLst/>
                <a:uFillTx/>
                <a:sym typeface="Helvetica Neue"/>
              </a:rPr>
              <a:t>:</a:t>
            </a:r>
            <a:r>
              <a:rPr kumimoji="0" lang="es-ES" sz="3200" b="0" i="0" u="none" strike="noStrike" cap="none" spc="0" normalizeH="0" dirty="0" smtClean="0">
                <a:ln>
                  <a:noFill/>
                </a:ln>
                <a:solidFill>
                  <a:srgbClr val="000000"/>
                </a:solidFill>
                <a:effectLst/>
                <a:uFillTx/>
                <a:sym typeface="Helvetica Neue"/>
              </a:rPr>
              <a:t> </a:t>
            </a:r>
          </a:p>
          <a:p>
            <a:pPr marL="514350" indent="-514350" algn="l">
              <a:buFont typeface="+mj-lt"/>
              <a:buAutoNum type="arabicPeriod"/>
            </a:pPr>
            <a:r>
              <a:rPr lang="es-ES" sz="3200" b="0" dirty="0" err="1"/>
              <a:t>A</a:t>
            </a:r>
            <a:r>
              <a:rPr kumimoji="0" lang="es-ES" sz="3200" b="0" i="0" u="none" strike="noStrike" cap="none" spc="0" normalizeH="0" dirty="0" err="1" smtClean="0">
                <a:ln>
                  <a:noFill/>
                </a:ln>
                <a:solidFill>
                  <a:srgbClr val="000000"/>
                </a:solidFill>
                <a:effectLst/>
                <a:uFillTx/>
                <a:sym typeface="Helvetica Neue"/>
              </a:rPr>
              <a:t>ssume</a:t>
            </a:r>
            <a:r>
              <a:rPr kumimoji="0" lang="es-ES" sz="3200" b="0" i="0" u="none" strike="noStrike" cap="none" spc="0" normalizeH="0" dirty="0" smtClean="0">
                <a:ln>
                  <a:noFill/>
                </a:ln>
                <a:solidFill>
                  <a:srgbClr val="000000"/>
                </a:solidFill>
                <a:effectLst/>
                <a:uFillTx/>
                <a:sym typeface="Helvetica Neue"/>
              </a:rPr>
              <a:t> a </a:t>
            </a:r>
            <a:r>
              <a:rPr kumimoji="0" lang="es-ES" sz="3200" b="0" i="0" u="none" strike="noStrike" cap="none" spc="0" normalizeH="0" dirty="0" err="1" smtClean="0">
                <a:ln>
                  <a:noFill/>
                </a:ln>
                <a:solidFill>
                  <a:srgbClr val="000000"/>
                </a:solidFill>
                <a:effectLst/>
                <a:uFillTx/>
                <a:sym typeface="Helvetica Neue"/>
              </a:rPr>
              <a:t>cosmological</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model</a:t>
            </a:r>
            <a:r>
              <a:rPr kumimoji="0" lang="es-ES" sz="3200" b="0" i="0" u="none" strike="noStrike" cap="none" spc="0" normalizeH="0" dirty="0" smtClean="0">
                <a:ln>
                  <a:noFill/>
                </a:ln>
                <a:solidFill>
                  <a:srgbClr val="000000"/>
                </a:solidFill>
                <a:effectLst/>
                <a:uFillTx/>
                <a:sym typeface="Helvetica Neue"/>
              </a:rPr>
              <a:t> (</a:t>
            </a:r>
            <a:r>
              <a:rPr lang="el-GR" sz="3200" b="0" dirty="0">
                <a:latin typeface="Times New Roman" panose="02020603050405020304" pitchFamily="18" charset="0"/>
                <a:cs typeface="Times New Roman" panose="02020603050405020304" pitchFamily="18" charset="0"/>
              </a:rPr>
              <a:t>Λ</a:t>
            </a:r>
            <a:r>
              <a:rPr lang="es-ES" sz="3200" b="0" dirty="0">
                <a:latin typeface="Times New Roman" panose="02020603050405020304" pitchFamily="18" charset="0"/>
                <a:cs typeface="Times New Roman" panose="02020603050405020304" pitchFamily="18" charset="0"/>
              </a:rPr>
              <a:t>CDM</a:t>
            </a:r>
            <a:r>
              <a:rPr kumimoji="0" lang="es-ES" sz="3200" b="0" i="0" u="none" strike="noStrike" cap="none" spc="0" normalizeH="0" dirty="0" smtClean="0">
                <a:ln>
                  <a:noFill/>
                </a:ln>
                <a:solidFill>
                  <a:srgbClr val="000000"/>
                </a:solidFill>
                <a:effectLst/>
                <a:uFillTx/>
                <a:sym typeface="Helvetica Neue"/>
              </a:rPr>
              <a:t>)</a:t>
            </a:r>
          </a:p>
          <a:p>
            <a:pPr marL="514350" indent="-514350" algn="l">
              <a:buFont typeface="+mj-lt"/>
              <a:buAutoNum type="arabicPeriod"/>
            </a:pPr>
            <a:r>
              <a:rPr lang="es-ES" sz="3200" b="0" dirty="0" err="1"/>
              <a:t>Measure</a:t>
            </a:r>
            <a:r>
              <a:rPr lang="es-ES" sz="3200" b="0" dirty="0"/>
              <a:t> angular </a:t>
            </a:r>
            <a:r>
              <a:rPr lang="es-ES" sz="3200" b="0" dirty="0" err="1"/>
              <a:t>size</a:t>
            </a:r>
            <a:r>
              <a:rPr lang="es-ES" sz="3200" b="0" dirty="0"/>
              <a:t> in CMB of </a:t>
            </a:r>
            <a:r>
              <a:rPr lang="es-ES" sz="3200" b="0" dirty="0" err="1"/>
              <a:t>sound</a:t>
            </a:r>
            <a:r>
              <a:rPr lang="es-ES" sz="3200" b="0" dirty="0"/>
              <a:t> </a:t>
            </a:r>
            <a:r>
              <a:rPr lang="es-ES" sz="3200" b="0" dirty="0" err="1"/>
              <a:t>horizon</a:t>
            </a:r>
            <a:r>
              <a:rPr lang="es-ES" sz="3200" b="0" dirty="0"/>
              <a:t> (</a:t>
            </a:r>
            <a:r>
              <a:rPr lang="el-GR" sz="3200" b="0" i="1" dirty="0">
                <a:latin typeface="Times New Roman" panose="02020603050405020304" pitchFamily="18" charset="0"/>
                <a:cs typeface="Times New Roman" panose="02020603050405020304" pitchFamily="18" charset="0"/>
              </a:rPr>
              <a:t>θ</a:t>
            </a:r>
            <a:r>
              <a:rPr lang="es-ES" sz="3200" b="0" i="1" baseline="-25000" dirty="0"/>
              <a:t>S</a:t>
            </a:r>
            <a:r>
              <a:rPr lang="es-ES" sz="3200" b="0" dirty="0"/>
              <a:t>)</a:t>
            </a:r>
          </a:p>
          <a:p>
            <a:pPr marL="514350" marR="0" indent="-514350" algn="l" defTabSz="584200" rtl="0" fontAlgn="auto" latinLnBrk="0" hangingPunct="0">
              <a:lnSpc>
                <a:spcPct val="100000"/>
              </a:lnSpc>
              <a:spcBef>
                <a:spcPts val="0"/>
              </a:spcBef>
              <a:spcAft>
                <a:spcPts val="0"/>
              </a:spcAft>
              <a:buClrTx/>
              <a:buSzTx/>
              <a:buFont typeface="+mj-lt"/>
              <a:buAutoNum type="arabicPeriod"/>
              <a:tabLst/>
            </a:pPr>
            <a:r>
              <a:rPr lang="es-ES" sz="3200" b="0" dirty="0" smtClean="0"/>
              <a:t>Compute </a:t>
            </a:r>
            <a:r>
              <a:rPr lang="es-ES" sz="3200" b="0" dirty="0" err="1" smtClean="0"/>
              <a:t>comoving</a:t>
            </a:r>
            <a:r>
              <a:rPr lang="es-ES" sz="3200" b="0" dirty="0" smtClean="0"/>
              <a:t> </a:t>
            </a:r>
            <a:r>
              <a:rPr lang="es-ES" sz="3200" b="0" dirty="0" err="1" smtClean="0"/>
              <a:t>sound</a:t>
            </a:r>
            <a:r>
              <a:rPr lang="es-ES" sz="3200" b="0" dirty="0" smtClean="0"/>
              <a:t> </a:t>
            </a:r>
            <a:r>
              <a:rPr lang="es-ES" sz="3200" b="0" dirty="0" err="1" smtClean="0"/>
              <a:t>horizon</a:t>
            </a:r>
            <a:r>
              <a:rPr lang="es-ES" sz="3200" b="0" dirty="0" smtClean="0"/>
              <a:t> at z* </a:t>
            </a:r>
            <a:r>
              <a:rPr lang="es-ES" sz="3200" b="0" dirty="0" err="1" smtClean="0"/>
              <a:t>using</a:t>
            </a:r>
            <a:r>
              <a:rPr lang="es-ES" sz="3200" b="0" dirty="0" smtClean="0"/>
              <a:t> precise CMB </a:t>
            </a:r>
            <a:r>
              <a:rPr lang="es-ES" sz="3200" b="0" dirty="0" err="1" smtClean="0"/>
              <a:t>measurements</a:t>
            </a:r>
            <a:r>
              <a:rPr lang="es-ES" sz="3200" b="0" dirty="0" smtClean="0"/>
              <a:t> (</a:t>
            </a:r>
            <a:r>
              <a:rPr lang="es-ES" sz="3200" b="0" i="1" dirty="0" err="1" smtClean="0"/>
              <a:t>r</a:t>
            </a:r>
            <a:r>
              <a:rPr lang="es-ES" sz="3200" b="0" i="1" baseline="-25000" dirty="0" err="1" smtClean="0"/>
              <a:t>S</a:t>
            </a:r>
            <a:r>
              <a:rPr lang="es-ES" sz="3200" b="0" dirty="0" smtClean="0"/>
              <a:t>)</a:t>
            </a:r>
          </a:p>
          <a:p>
            <a:pPr marL="514350" indent="-514350" algn="l">
              <a:buFont typeface="+mj-lt"/>
              <a:buAutoNum type="arabicPeriod"/>
            </a:pPr>
            <a:r>
              <a:rPr lang="es-ES" sz="3200" b="0" dirty="0" smtClean="0"/>
              <a:t>Relate </a:t>
            </a:r>
            <a:r>
              <a:rPr lang="es-ES" sz="3200" b="0" dirty="0" err="1" smtClean="0"/>
              <a:t>the</a:t>
            </a:r>
            <a:r>
              <a:rPr lang="es-ES" sz="3200" b="0" dirty="0" smtClean="0"/>
              <a:t> ratio of </a:t>
            </a:r>
            <a:r>
              <a:rPr lang="es-ES" sz="3200" b="0" dirty="0" err="1" smtClean="0"/>
              <a:t>these</a:t>
            </a:r>
            <a:r>
              <a:rPr lang="es-ES" sz="3200" b="0" dirty="0" smtClean="0"/>
              <a:t> </a:t>
            </a:r>
            <a:r>
              <a:rPr lang="es-ES" sz="3200" b="0" dirty="0" err="1" smtClean="0"/>
              <a:t>quantities</a:t>
            </a:r>
            <a:r>
              <a:rPr lang="es-ES" sz="3200" b="0" dirty="0" smtClean="0"/>
              <a:t> (</a:t>
            </a:r>
            <a:r>
              <a:rPr lang="es-ES" sz="3200" b="0" i="1" dirty="0" smtClean="0">
                <a:latin typeface="Times New Roman" panose="02020603050405020304" pitchFamily="18" charset="0"/>
                <a:cs typeface="Times New Roman" panose="02020603050405020304" pitchFamily="18" charset="0"/>
              </a:rPr>
              <a:t>D</a:t>
            </a:r>
            <a:r>
              <a:rPr lang="es-ES" sz="3200" b="0" i="1" baseline="-25000" dirty="0">
                <a:cs typeface="Times New Roman" panose="02020603050405020304" pitchFamily="18" charset="0"/>
              </a:rPr>
              <a:t>A</a:t>
            </a:r>
            <a:r>
              <a:rPr lang="es-ES" sz="3200" b="0" dirty="0" smtClean="0"/>
              <a:t>) to </a:t>
            </a:r>
            <a:r>
              <a:rPr lang="es-ES" sz="3200" b="0" dirty="0" err="1" smtClean="0"/>
              <a:t>the</a:t>
            </a:r>
            <a:r>
              <a:rPr lang="es-ES" sz="3200" b="0" dirty="0" smtClean="0"/>
              <a:t> </a:t>
            </a:r>
            <a:r>
              <a:rPr lang="es-ES" sz="3200" b="0" dirty="0" err="1" smtClean="0"/>
              <a:t>evolution</a:t>
            </a:r>
            <a:r>
              <a:rPr lang="es-ES" sz="3200" b="0" dirty="0" smtClean="0"/>
              <a:t> of H(z). In </a:t>
            </a:r>
            <a:r>
              <a:rPr lang="es-ES" sz="3200" b="0" dirty="0" err="1" smtClean="0"/>
              <a:t>this</a:t>
            </a:r>
            <a:r>
              <a:rPr lang="es-ES" sz="3200" b="0" dirty="0" smtClean="0"/>
              <a:t> case H(z) </a:t>
            </a:r>
            <a:r>
              <a:rPr lang="es-ES" sz="3200" b="0" dirty="0" err="1" smtClean="0"/>
              <a:t>only</a:t>
            </a:r>
            <a:r>
              <a:rPr lang="es-ES" sz="3200" b="0" dirty="0" smtClean="0"/>
              <a:t> </a:t>
            </a:r>
            <a:r>
              <a:rPr lang="es-ES" sz="3200" b="0" dirty="0" err="1" smtClean="0"/>
              <a:t>depends</a:t>
            </a:r>
            <a:r>
              <a:rPr lang="es-ES" sz="3200" b="0" dirty="0" smtClean="0"/>
              <a:t> </a:t>
            </a:r>
            <a:r>
              <a:rPr lang="es-ES" sz="3200" b="0" dirty="0" err="1" smtClean="0"/>
              <a:t>on</a:t>
            </a:r>
            <a:r>
              <a:rPr lang="es-ES" sz="3200" b="0" dirty="0" smtClean="0"/>
              <a:t> </a:t>
            </a:r>
            <a:r>
              <a:rPr lang="el-GR" sz="3200" b="0" dirty="0" smtClean="0">
                <a:latin typeface="Times New Roman" panose="02020603050405020304" pitchFamily="18" charset="0"/>
                <a:cs typeface="Times New Roman" panose="02020603050405020304" pitchFamily="18" charset="0"/>
              </a:rPr>
              <a:t>Ω</a:t>
            </a:r>
            <a:r>
              <a:rPr lang="es-ES" sz="3200" b="0" baseline="-25000" dirty="0" smtClean="0">
                <a:latin typeface="Times New Roman" panose="02020603050405020304" pitchFamily="18" charset="0"/>
                <a:cs typeface="Times New Roman" panose="02020603050405020304" pitchFamily="18" charset="0"/>
              </a:rPr>
              <a:t>m</a:t>
            </a:r>
            <a:r>
              <a:rPr lang="es-ES" sz="3200" b="0" dirty="0" smtClean="0"/>
              <a:t> and H</a:t>
            </a:r>
            <a:r>
              <a:rPr lang="es-ES" sz="3200" b="0" baseline="-25000" dirty="0" smtClean="0"/>
              <a:t>0</a:t>
            </a:r>
            <a:r>
              <a:rPr lang="es-ES" sz="3200" b="0" dirty="0" smtClean="0"/>
              <a:t>. </a:t>
            </a:r>
          </a:p>
          <a:p>
            <a:pPr marL="514350" indent="-514350" algn="l">
              <a:buFont typeface="+mj-lt"/>
              <a:buAutoNum type="arabicPeriod"/>
            </a:pPr>
            <a:r>
              <a:rPr lang="es-ES" sz="3200" b="0" dirty="0" err="1" smtClean="0"/>
              <a:t>Markov</a:t>
            </a:r>
            <a:r>
              <a:rPr lang="es-ES" sz="3200" b="0" dirty="0" smtClean="0"/>
              <a:t> </a:t>
            </a:r>
            <a:r>
              <a:rPr lang="es-ES" sz="3200" b="0" dirty="0" err="1" smtClean="0"/>
              <a:t>Chain</a:t>
            </a:r>
            <a:r>
              <a:rPr lang="es-ES" sz="3200" b="0" dirty="0" smtClean="0"/>
              <a:t> Montecarlo to </a:t>
            </a:r>
            <a:r>
              <a:rPr lang="es-ES" sz="3200" b="0" dirty="0" err="1" smtClean="0"/>
              <a:t>obtain</a:t>
            </a:r>
            <a:r>
              <a:rPr lang="es-ES" sz="3200" b="0" dirty="0" smtClean="0"/>
              <a:t> </a:t>
            </a:r>
            <a:r>
              <a:rPr lang="el-GR" sz="3200" b="0" dirty="0">
                <a:latin typeface="Times New Roman" panose="02020603050405020304" pitchFamily="18" charset="0"/>
                <a:cs typeface="Times New Roman" panose="02020603050405020304" pitchFamily="18" charset="0"/>
              </a:rPr>
              <a:t>Ω</a:t>
            </a:r>
            <a:r>
              <a:rPr lang="es-ES" sz="3200" b="0" baseline="-25000" dirty="0">
                <a:latin typeface="Times New Roman" panose="02020603050405020304" pitchFamily="18" charset="0"/>
                <a:cs typeface="Times New Roman" panose="02020603050405020304" pitchFamily="18" charset="0"/>
              </a:rPr>
              <a:t>m </a:t>
            </a:r>
            <a:r>
              <a:rPr lang="es-ES" sz="3200" b="0" dirty="0" smtClean="0">
                <a:latin typeface="Times New Roman" panose="02020603050405020304" pitchFamily="18" charset="0"/>
                <a:cs typeface="Times New Roman" panose="02020603050405020304" pitchFamily="18" charset="0"/>
              </a:rPr>
              <a:t>, </a:t>
            </a:r>
            <a:r>
              <a:rPr lang="es-ES" sz="3200" b="0" dirty="0" smtClean="0"/>
              <a:t>H</a:t>
            </a:r>
            <a:r>
              <a:rPr lang="es-ES" sz="3200" b="0" baseline="-25000" dirty="0" smtClean="0"/>
              <a:t>0.</a:t>
            </a:r>
            <a:r>
              <a:rPr lang="es-ES" sz="3200" b="0" dirty="0" smtClean="0"/>
              <a:t> </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23" name="Imagen 22"/>
          <p:cNvPicPr>
            <a:picLocks noChangeAspect="1"/>
          </p:cNvPicPr>
          <p:nvPr/>
        </p:nvPicPr>
        <p:blipFill>
          <a:blip r:embed="rId4"/>
          <a:stretch>
            <a:fillRect/>
          </a:stretch>
        </p:blipFill>
        <p:spPr>
          <a:xfrm>
            <a:off x="14051578" y="7071370"/>
            <a:ext cx="2840758" cy="2489841"/>
          </a:xfrm>
          <a:prstGeom prst="rect">
            <a:avLst/>
          </a:prstGeom>
        </p:spPr>
      </p:pic>
      <p:sp>
        <p:nvSpPr>
          <p:cNvPr id="24" name="Rectángulo 23"/>
          <p:cNvSpPr/>
          <p:nvPr/>
        </p:nvSpPr>
        <p:spPr>
          <a:xfrm>
            <a:off x="15202296" y="7201007"/>
            <a:ext cx="149999" cy="2176656"/>
          </a:xfrm>
          <a:prstGeom prst="rect">
            <a:avLst/>
          </a:prstGeom>
          <a:noFill/>
          <a:ln w="38100" cap="flat">
            <a:solidFill>
              <a:srgbClr val="92D05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 name="Imagen 1"/>
          <p:cNvPicPr>
            <a:picLocks noChangeAspect="1"/>
          </p:cNvPicPr>
          <p:nvPr/>
        </p:nvPicPr>
        <p:blipFill>
          <a:blip r:embed="rId5"/>
          <a:stretch>
            <a:fillRect/>
          </a:stretch>
        </p:blipFill>
        <p:spPr>
          <a:xfrm>
            <a:off x="3347216" y="7616506"/>
            <a:ext cx="8169919" cy="2060448"/>
          </a:xfrm>
          <a:prstGeom prst="rect">
            <a:avLst/>
          </a:prstGeom>
        </p:spPr>
      </p:pic>
    </p:spTree>
    <p:extLst>
      <p:ext uri="{BB962C8B-B14F-4D97-AF65-F5344CB8AC3E}">
        <p14:creationId xmlns:p14="http://schemas.microsoft.com/office/powerpoint/2010/main" val="35045680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We can use a an absolute distance measured at early times and BAO, to build an inverse distance ladder to </a:t>
            </a:r>
            <a:r>
              <a:rPr lang="es-ES" sz="4800" b="1" kern="1200" dirty="0">
                <a:solidFill>
                  <a:schemeClr val="accent5">
                    <a:lumMod val="75000"/>
                  </a:schemeClr>
                </a:solidFill>
              </a:rPr>
              <a:t>H</a:t>
            </a:r>
            <a:r>
              <a:rPr lang="es-ES" sz="2800" b="1" kern="1200" dirty="0">
                <a:solidFill>
                  <a:schemeClr val="accent5">
                    <a:lumMod val="75000"/>
                  </a:schemeClr>
                </a:solidFill>
              </a:rPr>
              <a:t>0</a:t>
            </a:r>
            <a:endParaRPr lang="en-US" sz="4800" b="1" kern="1200" dirty="0">
              <a:solidFill>
                <a:schemeClr val="accent5">
                  <a:lumMod val="75000"/>
                </a:schemeClr>
              </a:solidFill>
            </a:endParaRPr>
          </a:p>
        </p:txBody>
      </p:sp>
      <p:sp>
        <p:nvSpPr>
          <p:cNvPr id="4" name="CuadroTexto 3"/>
          <p:cNvSpPr txBox="1"/>
          <p:nvPr/>
        </p:nvSpPr>
        <p:spPr>
          <a:xfrm>
            <a:off x="624268" y="6516686"/>
            <a:ext cx="16483828"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Method</a:t>
            </a:r>
            <a:r>
              <a:rPr kumimoji="0" lang="es-ES" sz="3200" b="0" i="0" u="none" strike="noStrike" cap="none" spc="0" normalizeH="0" baseline="0" dirty="0" smtClean="0">
                <a:ln>
                  <a:noFill/>
                </a:ln>
                <a:solidFill>
                  <a:srgbClr val="000000"/>
                </a:solidFill>
                <a:effectLst/>
                <a:uFillTx/>
                <a:sym typeface="Helvetica Neue"/>
              </a:rPr>
              <a:t>:</a:t>
            </a:r>
            <a:r>
              <a:rPr kumimoji="0" lang="es-ES" sz="3200" b="0" i="0" u="none" strike="noStrike" cap="none" spc="0" normalizeH="0" dirty="0" smtClean="0">
                <a:ln>
                  <a:noFill/>
                </a:ln>
                <a:solidFill>
                  <a:srgbClr val="000000"/>
                </a:solidFill>
                <a:effectLst/>
                <a:uFillTx/>
                <a:sym typeface="Helvetica Neue"/>
              </a:rPr>
              <a:t> </a:t>
            </a:r>
          </a:p>
          <a:p>
            <a:pPr marL="514350" indent="-514350" algn="l">
              <a:buFont typeface="+mj-lt"/>
              <a:buAutoNum type="arabicPeriod"/>
            </a:pPr>
            <a:r>
              <a:rPr lang="es-ES" sz="3200" b="0" dirty="0" smtClean="0"/>
              <a:t>Use </a:t>
            </a:r>
            <a:r>
              <a:rPr lang="es-ES" sz="3200" b="0" dirty="0" err="1" smtClean="0"/>
              <a:t>the</a:t>
            </a:r>
            <a:r>
              <a:rPr lang="es-ES" sz="3200" b="0" dirty="0" smtClean="0"/>
              <a:t> </a:t>
            </a:r>
            <a:r>
              <a:rPr lang="es-ES" sz="3200" b="0" dirty="0" err="1" smtClean="0"/>
              <a:t>sound</a:t>
            </a:r>
            <a:r>
              <a:rPr lang="es-ES" sz="3200" b="0" dirty="0" smtClean="0"/>
              <a:t> </a:t>
            </a:r>
            <a:r>
              <a:rPr lang="es-ES" sz="3200" b="0" dirty="0" err="1" smtClean="0"/>
              <a:t>horizon</a:t>
            </a:r>
            <a:r>
              <a:rPr lang="es-ES" sz="3200" b="0" dirty="0" smtClean="0"/>
              <a:t> </a:t>
            </a:r>
            <a:r>
              <a:rPr lang="es-ES" sz="3200" b="0" dirty="0" err="1" smtClean="0"/>
              <a:t>scale</a:t>
            </a:r>
            <a:r>
              <a:rPr lang="es-ES" sz="3200" b="0" dirty="0" smtClean="0"/>
              <a:t> as </a:t>
            </a:r>
            <a:r>
              <a:rPr lang="es-ES" sz="3200" b="0" dirty="0" err="1" smtClean="0"/>
              <a:t>absolute</a:t>
            </a:r>
            <a:r>
              <a:rPr lang="es-ES" sz="3200" b="0" dirty="0" smtClean="0"/>
              <a:t> </a:t>
            </a:r>
            <a:r>
              <a:rPr lang="es-ES" sz="3200" b="0" dirty="0" err="1" smtClean="0"/>
              <a:t>distance</a:t>
            </a:r>
            <a:r>
              <a:rPr lang="es-ES" sz="3200" b="0" dirty="0" smtClean="0"/>
              <a:t> </a:t>
            </a:r>
            <a:r>
              <a:rPr lang="es-ES" sz="3200" b="0" dirty="0" err="1" smtClean="0"/>
              <a:t>scale</a:t>
            </a:r>
            <a:r>
              <a:rPr lang="es-ES" sz="3200" b="0" dirty="0" smtClean="0"/>
              <a:t>. </a:t>
            </a:r>
            <a:r>
              <a:rPr lang="es-ES" sz="3200" b="0" dirty="0" err="1" smtClean="0"/>
              <a:t>This</a:t>
            </a:r>
            <a:r>
              <a:rPr lang="es-ES" sz="3200" b="0" dirty="0" smtClean="0"/>
              <a:t> </a:t>
            </a:r>
            <a:r>
              <a:rPr lang="es-ES" sz="3200" b="0" dirty="0" err="1" smtClean="0"/>
              <a:t>depends</a:t>
            </a:r>
            <a:r>
              <a:rPr lang="es-ES" sz="3200" b="0" dirty="0" smtClean="0"/>
              <a:t> </a:t>
            </a:r>
            <a:r>
              <a:rPr lang="es-ES" sz="3200" b="0" dirty="0" err="1" smtClean="0"/>
              <a:t>on</a:t>
            </a:r>
            <a:r>
              <a:rPr lang="es-ES" sz="3200" b="0" dirty="0" smtClean="0"/>
              <a:t> </a:t>
            </a:r>
            <a:r>
              <a:rPr lang="el-GR" sz="3200" b="0" dirty="0" smtClean="0">
                <a:latin typeface="Times New Roman" panose="02020603050405020304" pitchFamily="18" charset="0"/>
                <a:cs typeface="Times New Roman" panose="02020603050405020304" pitchFamily="18" charset="0"/>
              </a:rPr>
              <a:t>Ω</a:t>
            </a:r>
            <a:r>
              <a:rPr lang="es-ES" sz="3200" b="0" baseline="-25000" dirty="0" smtClean="0">
                <a:latin typeface="Times New Roman" panose="02020603050405020304" pitchFamily="18" charset="0"/>
                <a:cs typeface="Times New Roman" panose="02020603050405020304" pitchFamily="18" charset="0"/>
              </a:rPr>
              <a:t>b</a:t>
            </a:r>
            <a:r>
              <a:rPr lang="es-ES" sz="3200" b="0" dirty="0" smtClean="0">
                <a:latin typeface="Times New Roman" panose="02020603050405020304" pitchFamily="18" charset="0"/>
                <a:cs typeface="Times New Roman" panose="02020603050405020304" pitchFamily="18" charset="0"/>
              </a:rPr>
              <a:t>h</a:t>
            </a:r>
            <a:r>
              <a:rPr lang="es-ES" sz="3200" b="0" baseline="30000" dirty="0" smtClean="0">
                <a:latin typeface="Times New Roman" panose="02020603050405020304" pitchFamily="18" charset="0"/>
                <a:cs typeface="Times New Roman" panose="02020603050405020304" pitchFamily="18" charset="0"/>
              </a:rPr>
              <a:t>2</a:t>
            </a:r>
            <a:r>
              <a:rPr lang="es-ES" sz="3200" b="0" dirty="0" smtClean="0">
                <a:latin typeface="Times New Roman" panose="02020603050405020304" pitchFamily="18" charset="0"/>
                <a:cs typeface="Times New Roman" panose="02020603050405020304" pitchFamily="18" charset="0"/>
              </a:rPr>
              <a:t>, </a:t>
            </a:r>
            <a:r>
              <a:rPr lang="el-GR" sz="3200" b="0" dirty="0" smtClean="0">
                <a:latin typeface="Times New Roman" panose="02020603050405020304" pitchFamily="18" charset="0"/>
                <a:cs typeface="Times New Roman" panose="02020603050405020304" pitchFamily="18" charset="0"/>
              </a:rPr>
              <a:t>Ω</a:t>
            </a:r>
            <a:r>
              <a:rPr lang="es-ES" sz="3200" b="0" baseline="-25000" dirty="0" smtClean="0">
                <a:latin typeface="Times New Roman" panose="02020603050405020304" pitchFamily="18" charset="0"/>
                <a:cs typeface="Times New Roman" panose="02020603050405020304" pitchFamily="18" charset="0"/>
              </a:rPr>
              <a:t>m</a:t>
            </a:r>
            <a:r>
              <a:rPr lang="es-ES" sz="3200" b="0" dirty="0" smtClean="0">
                <a:latin typeface="Times New Roman" panose="02020603050405020304" pitchFamily="18" charset="0"/>
                <a:cs typeface="Times New Roman" panose="02020603050405020304" pitchFamily="18" charset="0"/>
              </a:rPr>
              <a:t>h</a:t>
            </a:r>
            <a:r>
              <a:rPr lang="es-ES" sz="3200" b="0" baseline="30000" dirty="0" smtClean="0">
                <a:latin typeface="Times New Roman" panose="02020603050405020304" pitchFamily="18" charset="0"/>
                <a:cs typeface="Times New Roman" panose="02020603050405020304" pitchFamily="18" charset="0"/>
              </a:rPr>
              <a:t>2</a:t>
            </a:r>
            <a:r>
              <a:rPr lang="es-ES" sz="3200" b="0" baseline="-25000" dirty="0" smtClean="0">
                <a:latin typeface="Times New Roman" panose="02020603050405020304" pitchFamily="18" charset="0"/>
                <a:cs typeface="Times New Roman" panose="02020603050405020304" pitchFamily="18" charset="0"/>
              </a:rPr>
              <a:t> </a:t>
            </a:r>
          </a:p>
          <a:p>
            <a:pPr marL="514350" indent="-514350" algn="l">
              <a:buFont typeface="+mj-lt"/>
              <a:buAutoNum type="arabicPeriod"/>
            </a:pPr>
            <a:r>
              <a:rPr lang="es-ES" sz="3200" b="0" dirty="0" smtClean="0"/>
              <a:t>Use </a:t>
            </a:r>
            <a:r>
              <a:rPr lang="es-ES" sz="3200" b="0" dirty="0" err="1" smtClean="0"/>
              <a:t>deuterium</a:t>
            </a:r>
            <a:r>
              <a:rPr lang="es-ES" sz="3200" b="0" dirty="0" smtClean="0"/>
              <a:t> </a:t>
            </a:r>
            <a:r>
              <a:rPr lang="es-ES" sz="3200" b="0" dirty="0" err="1" smtClean="0"/>
              <a:t>abundances</a:t>
            </a:r>
            <a:r>
              <a:rPr lang="es-ES" sz="3200" b="0" dirty="0" smtClean="0"/>
              <a:t> and Big </a:t>
            </a:r>
            <a:r>
              <a:rPr lang="es-ES" sz="3200" b="0" dirty="0" err="1" smtClean="0"/>
              <a:t>Bang</a:t>
            </a:r>
            <a:r>
              <a:rPr lang="es-ES" sz="3200" b="0" dirty="0" smtClean="0"/>
              <a:t> </a:t>
            </a:r>
            <a:r>
              <a:rPr lang="es-ES" sz="3200" b="0" dirty="0" err="1" smtClean="0"/>
              <a:t>Nucleosynthesis</a:t>
            </a:r>
            <a:r>
              <a:rPr lang="es-ES" sz="3200" b="0" dirty="0" smtClean="0"/>
              <a:t> </a:t>
            </a:r>
            <a:r>
              <a:rPr lang="es-ES" sz="3200" b="0" dirty="0" err="1" smtClean="0"/>
              <a:t>theory</a:t>
            </a:r>
            <a:r>
              <a:rPr lang="es-ES" sz="3200" b="0" dirty="0"/>
              <a:t> </a:t>
            </a:r>
            <a:r>
              <a:rPr lang="es-ES" sz="3200" b="0" dirty="0" smtClean="0"/>
              <a:t>to determine </a:t>
            </a:r>
            <a:r>
              <a:rPr lang="el-GR" sz="3200" b="0" dirty="0">
                <a:latin typeface="Times New Roman" panose="02020603050405020304" pitchFamily="18" charset="0"/>
                <a:cs typeface="Times New Roman" panose="02020603050405020304" pitchFamily="18" charset="0"/>
              </a:rPr>
              <a:t>Ω</a:t>
            </a:r>
            <a:r>
              <a:rPr lang="es-ES" sz="3200" b="0" baseline="-25000" dirty="0" smtClean="0">
                <a:latin typeface="Times New Roman" panose="02020603050405020304" pitchFamily="18" charset="0"/>
                <a:cs typeface="Times New Roman" panose="02020603050405020304" pitchFamily="18" charset="0"/>
              </a:rPr>
              <a:t>b.</a:t>
            </a:r>
            <a:endParaRPr lang="es-ES" sz="3200" b="0" dirty="0" smtClean="0"/>
          </a:p>
          <a:p>
            <a:pPr marL="514350" indent="-514350" algn="l">
              <a:buFont typeface="+mj-lt"/>
              <a:buAutoNum type="arabicPeriod"/>
            </a:pPr>
            <a:r>
              <a:rPr lang="es-ES" sz="3200" b="0" dirty="0" smtClean="0"/>
              <a:t>BAO </a:t>
            </a:r>
            <a:r>
              <a:rPr lang="es-ES" sz="3200" b="0" dirty="0" err="1" smtClean="0"/>
              <a:t>transverse</a:t>
            </a:r>
            <a:r>
              <a:rPr lang="es-ES" sz="3200" b="0" dirty="0" smtClean="0"/>
              <a:t> and radial </a:t>
            </a:r>
            <a:r>
              <a:rPr lang="es-ES" sz="3200" b="0" dirty="0" err="1" smtClean="0"/>
              <a:t>measurements</a:t>
            </a:r>
            <a:r>
              <a:rPr lang="es-ES" sz="3200" b="0" dirty="0" smtClean="0"/>
              <a:t> </a:t>
            </a:r>
            <a:r>
              <a:rPr lang="es-ES" sz="3200" b="0" dirty="0" err="1" smtClean="0"/>
              <a:t>depends</a:t>
            </a:r>
            <a:r>
              <a:rPr lang="es-ES" sz="3200" b="0" dirty="0" smtClean="0"/>
              <a:t> </a:t>
            </a:r>
            <a:r>
              <a:rPr lang="es-ES" sz="3200" b="0" dirty="0" err="1" smtClean="0"/>
              <a:t>on</a:t>
            </a:r>
            <a:r>
              <a:rPr lang="es-ES" sz="3200" b="0" dirty="0" smtClean="0"/>
              <a:t> </a:t>
            </a:r>
            <a:r>
              <a:rPr lang="el-GR" sz="3200" b="0" dirty="0">
                <a:latin typeface="Times New Roman" panose="02020603050405020304" pitchFamily="18" charset="0"/>
                <a:cs typeface="Times New Roman" panose="02020603050405020304" pitchFamily="18" charset="0"/>
              </a:rPr>
              <a:t>Ω</a:t>
            </a:r>
            <a:r>
              <a:rPr lang="es-ES" sz="3200" b="0" baseline="-25000" dirty="0" smtClean="0">
                <a:latin typeface="Times New Roman" panose="02020603050405020304" pitchFamily="18" charset="0"/>
                <a:cs typeface="Times New Roman" panose="02020603050405020304" pitchFamily="18" charset="0"/>
              </a:rPr>
              <a:t>m</a:t>
            </a:r>
            <a:r>
              <a:rPr lang="es-ES" sz="3200" b="0" dirty="0" smtClean="0">
                <a:latin typeface="Times New Roman" panose="02020603050405020304" pitchFamily="18" charset="0"/>
                <a:cs typeface="Times New Roman" panose="02020603050405020304" pitchFamily="18" charset="0"/>
              </a:rPr>
              <a:t> </a:t>
            </a:r>
            <a:r>
              <a:rPr lang="es-ES" sz="3200" b="0" dirty="0" smtClean="0">
                <a:latin typeface="+mn-lt"/>
                <a:cs typeface="Times New Roman" panose="02020603050405020304" pitchFamily="18" charset="0"/>
              </a:rPr>
              <a:t>and </a:t>
            </a:r>
            <a:r>
              <a:rPr lang="es-ES" sz="3200" b="0" dirty="0"/>
              <a:t>H</a:t>
            </a:r>
            <a:r>
              <a:rPr lang="es-ES" sz="3200" b="0" baseline="-25000" dirty="0"/>
              <a:t>0</a:t>
            </a:r>
            <a:r>
              <a:rPr lang="es-ES" sz="3200" b="0" dirty="0" smtClean="0">
                <a:latin typeface="+mn-lt"/>
                <a:cs typeface="Times New Roman" panose="02020603050405020304" pitchFamily="18" charset="0"/>
              </a:rPr>
              <a:t> </a:t>
            </a:r>
            <a:r>
              <a:rPr lang="es-ES" sz="3200" b="0" dirty="0" err="1" smtClean="0">
                <a:latin typeface="+mn-lt"/>
                <a:cs typeface="Times New Roman" panose="02020603050405020304" pitchFamily="18" charset="0"/>
              </a:rPr>
              <a:t>independently</a:t>
            </a:r>
            <a:r>
              <a:rPr lang="es-ES" sz="3200" b="0" dirty="0" smtClean="0">
                <a:latin typeface="+mn-lt"/>
                <a:cs typeface="Times New Roman" panose="02020603050405020304" pitchFamily="18" charset="0"/>
              </a:rPr>
              <a:t>.</a:t>
            </a:r>
            <a:endParaRPr lang="es-ES" sz="3200" b="0" dirty="0" smtClean="0">
              <a:latin typeface="+mn-lt"/>
            </a:endParaRPr>
          </a:p>
          <a:p>
            <a:pPr marL="514350" indent="-514350" algn="l">
              <a:buFont typeface="+mj-lt"/>
              <a:buAutoNum type="arabicPeriod"/>
            </a:pPr>
            <a:r>
              <a:rPr lang="es-ES" sz="3200" b="0" dirty="0" err="1" smtClean="0"/>
              <a:t>Markov</a:t>
            </a:r>
            <a:r>
              <a:rPr lang="es-ES" sz="3200" b="0" dirty="0" smtClean="0"/>
              <a:t> </a:t>
            </a:r>
            <a:r>
              <a:rPr lang="es-ES" sz="3200" b="0" dirty="0" err="1" smtClean="0"/>
              <a:t>Chain</a:t>
            </a:r>
            <a:r>
              <a:rPr lang="es-ES" sz="3200" b="0" dirty="0" smtClean="0"/>
              <a:t> Montecarlo to </a:t>
            </a:r>
            <a:r>
              <a:rPr lang="es-ES" sz="3200" b="0" dirty="0" err="1" smtClean="0"/>
              <a:t>obtain</a:t>
            </a:r>
            <a:r>
              <a:rPr lang="es-ES" sz="3200" b="0" dirty="0" smtClean="0"/>
              <a:t> H</a:t>
            </a:r>
            <a:r>
              <a:rPr lang="es-ES" sz="3200" b="0" baseline="-25000" dirty="0" smtClean="0"/>
              <a:t>0.</a:t>
            </a:r>
            <a:r>
              <a:rPr lang="es-ES" sz="3200" b="0" dirty="0" smtClean="0"/>
              <a:t> </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2052" name="Picture 4" descr="Relativ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9796" y="2207662"/>
            <a:ext cx="8007252" cy="3973182"/>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4"/>
          <a:stretch>
            <a:fillRect/>
          </a:stretch>
        </p:blipFill>
        <p:spPr>
          <a:xfrm>
            <a:off x="1508188" y="2207662"/>
            <a:ext cx="5776532" cy="4161332"/>
          </a:xfrm>
          <a:prstGeom prst="rect">
            <a:avLst/>
          </a:prstGeom>
        </p:spPr>
      </p:pic>
    </p:spTree>
    <p:extLst>
      <p:ext uri="{BB962C8B-B14F-4D97-AF65-F5344CB8AC3E}">
        <p14:creationId xmlns:p14="http://schemas.microsoft.com/office/powerpoint/2010/main" val="21415535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 discrepancy is evident between SH0ES and CMB/BAO based on early Universe measurements</a:t>
            </a:r>
            <a:endParaRPr lang="en-US" sz="4800" b="1" kern="1200" dirty="0">
              <a:solidFill>
                <a:schemeClr val="accent5">
                  <a:lumMod val="75000"/>
                </a:schemeClr>
              </a:solidFill>
            </a:endParaRPr>
          </a:p>
        </p:txBody>
      </p:sp>
      <p:pic>
        <p:nvPicPr>
          <p:cNvPr id="2" name="Imagen 1"/>
          <p:cNvPicPr>
            <a:picLocks noChangeAspect="1"/>
          </p:cNvPicPr>
          <p:nvPr/>
        </p:nvPicPr>
        <p:blipFill>
          <a:blip r:embed="rId3"/>
          <a:stretch>
            <a:fillRect/>
          </a:stretch>
        </p:blipFill>
        <p:spPr>
          <a:xfrm>
            <a:off x="708258" y="2115646"/>
            <a:ext cx="8213558" cy="6371858"/>
          </a:xfrm>
          <a:prstGeom prst="rect">
            <a:avLst/>
          </a:prstGeom>
        </p:spPr>
      </p:pic>
      <p:pic>
        <p:nvPicPr>
          <p:cNvPr id="4" name="Imagen 3"/>
          <p:cNvPicPr>
            <a:picLocks noChangeAspect="1"/>
          </p:cNvPicPr>
          <p:nvPr/>
        </p:nvPicPr>
        <p:blipFill>
          <a:blip r:embed="rId4"/>
          <a:stretch>
            <a:fillRect/>
          </a:stretch>
        </p:blipFill>
        <p:spPr>
          <a:xfrm>
            <a:off x="8732682" y="2115646"/>
            <a:ext cx="7897515" cy="6371858"/>
          </a:xfrm>
          <a:prstGeom prst="rect">
            <a:avLst/>
          </a:prstGeom>
        </p:spPr>
      </p:pic>
      <p:sp>
        <p:nvSpPr>
          <p:cNvPr id="6" name="CuadroTexto 5"/>
          <p:cNvSpPr txBox="1"/>
          <p:nvPr/>
        </p:nvSpPr>
        <p:spPr>
          <a:xfrm>
            <a:off x="10887551" y="8406611"/>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DESI</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
        <p:nvSpPr>
          <p:cNvPr id="7" name="CuadroTexto 6"/>
          <p:cNvSpPr txBox="1"/>
          <p:nvPr/>
        </p:nvSpPr>
        <p:spPr>
          <a:xfrm>
            <a:off x="2746722" y="8532474"/>
            <a:ext cx="345928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Knox &amp; </a:t>
            </a:r>
            <a:r>
              <a:rPr kumimoji="0" lang="es-ES" sz="2800" i="1" u="none" strike="noStrike" cap="none" spc="0" normalizeH="0" baseline="0" dirty="0" err="1" smtClean="0">
                <a:ln>
                  <a:noFill/>
                </a:ln>
                <a:solidFill>
                  <a:srgbClr val="000000"/>
                </a:solidFill>
                <a:effectLst/>
                <a:uFillTx/>
                <a:sym typeface="Helvetica Neue"/>
              </a:rPr>
              <a:t>Millea</a:t>
            </a:r>
            <a:r>
              <a:rPr kumimoji="0" lang="es-ES" sz="2800" i="1" u="none" strike="noStrike" cap="none" spc="0" normalizeH="0" baseline="0" dirty="0" smtClean="0">
                <a:ln>
                  <a:noFill/>
                </a:ln>
                <a:solidFill>
                  <a:srgbClr val="000000"/>
                </a:solidFill>
                <a:effectLst/>
                <a:uFillTx/>
                <a:sym typeface="Helvetica Neue"/>
              </a:rPr>
              <a:t> 2019 </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7886763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Proposed theoretical solutions create tensions elsewhere</a:t>
            </a:r>
            <a:endParaRPr lang="en-US" sz="4800" b="1" kern="1200" dirty="0">
              <a:solidFill>
                <a:schemeClr val="accent5">
                  <a:lumMod val="75000"/>
                </a:schemeClr>
              </a:solidFill>
            </a:endParaRPr>
          </a:p>
        </p:txBody>
      </p:sp>
      <p:sp>
        <p:nvSpPr>
          <p:cNvPr id="5" name="CuadroTexto 4"/>
          <p:cNvSpPr txBox="1"/>
          <p:nvPr/>
        </p:nvSpPr>
        <p:spPr>
          <a:xfrm>
            <a:off x="694837" y="1971456"/>
            <a:ext cx="452207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Early</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6" name="CuadroTexto 5"/>
          <p:cNvSpPr txBox="1"/>
          <p:nvPr/>
        </p:nvSpPr>
        <p:spPr>
          <a:xfrm>
            <a:off x="709827" y="2657569"/>
            <a:ext cx="7272638"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err="1" smtClean="0">
                <a:ln>
                  <a:noFill/>
                </a:ln>
                <a:solidFill>
                  <a:srgbClr val="000000"/>
                </a:solidFill>
                <a:effectLst/>
                <a:uFillTx/>
                <a:sym typeface="Helvetica Neue"/>
              </a:rPr>
              <a:t>Proposal</a:t>
            </a:r>
            <a:r>
              <a:rPr kumimoji="0" lang="es-ES" sz="2800" b="0" i="0" u="none" strike="noStrike" cap="none" spc="0" normalizeH="0" baseline="0" dirty="0" smtClean="0">
                <a:ln>
                  <a:noFill/>
                </a:ln>
                <a:solidFill>
                  <a:srgbClr val="000000"/>
                </a:solidFill>
                <a:effectLst/>
                <a:uFillTx/>
                <a:sym typeface="Helvetica Neue"/>
              </a:rPr>
              <a:t>: introduce a</a:t>
            </a:r>
            <a:r>
              <a:rPr kumimoji="0" lang="es-ES" sz="2800" b="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transient</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dark</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energy</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component</a:t>
            </a:r>
            <a:r>
              <a:rPr kumimoji="0" lang="es-ES" sz="2800" i="0" u="none" strike="noStrike" cap="none" spc="0" normalizeH="0" dirty="0" smtClean="0">
                <a:ln>
                  <a:noFill/>
                </a:ln>
                <a:solidFill>
                  <a:srgbClr val="000000"/>
                </a:solidFill>
                <a:effectLst/>
                <a:uFillTx/>
                <a:sym typeface="Helvetica Neue"/>
              </a:rPr>
              <a:t> in </a:t>
            </a:r>
            <a:r>
              <a:rPr kumimoji="0" lang="es-ES" sz="2800" i="0" u="none" strike="noStrike" cap="none" spc="0" normalizeH="0" dirty="0" err="1" smtClean="0">
                <a:ln>
                  <a:noFill/>
                </a:ln>
                <a:solidFill>
                  <a:srgbClr val="000000"/>
                </a:solidFill>
                <a:effectLst/>
                <a:uFillTx/>
                <a:sym typeface="Helvetica Neue"/>
              </a:rPr>
              <a:t>the</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early</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Universe</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thus</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allowin</a:t>
            </a:r>
            <a:r>
              <a:rPr lang="es-ES" sz="2800" b="0" dirty="0" err="1" smtClean="0"/>
              <a:t>g</a:t>
            </a:r>
            <a:r>
              <a:rPr lang="es-ES" sz="2800" b="0" dirty="0" smtClean="0"/>
              <a:t> </a:t>
            </a:r>
            <a:r>
              <a:rPr lang="es-ES" sz="2800" b="0" dirty="0" err="1" smtClean="0"/>
              <a:t>for</a:t>
            </a:r>
            <a:r>
              <a:rPr lang="es-ES" sz="2800" b="0" dirty="0" smtClean="0"/>
              <a:t> a </a:t>
            </a:r>
            <a:r>
              <a:rPr lang="es-ES" sz="2800" b="0" dirty="0" err="1" smtClean="0"/>
              <a:t>higher</a:t>
            </a:r>
            <a:r>
              <a:rPr lang="es-ES" sz="2800" b="0" dirty="0" smtClean="0"/>
              <a:t> </a:t>
            </a:r>
            <a:r>
              <a:rPr lang="es-ES" sz="2800" b="0" dirty="0" err="1" smtClean="0"/>
              <a:t>inferred</a:t>
            </a:r>
            <a:r>
              <a:rPr lang="es-ES" sz="2800" b="0" dirty="0" smtClean="0"/>
              <a:t> H</a:t>
            </a:r>
            <a:r>
              <a:rPr lang="es-ES" sz="2800" b="0" baseline="-25000" dirty="0" smtClean="0"/>
              <a:t>0</a:t>
            </a:r>
            <a:r>
              <a:rPr lang="es-ES" sz="2800" b="0" dirty="0" smtClean="0"/>
              <a:t> </a:t>
            </a:r>
            <a:r>
              <a:rPr lang="es-ES" sz="2800" b="0" dirty="0" err="1" smtClean="0"/>
              <a:t>from</a:t>
            </a:r>
            <a:r>
              <a:rPr lang="es-ES" sz="2800" b="0" dirty="0" smtClean="0"/>
              <a:t> CMB.</a:t>
            </a:r>
          </a:p>
          <a:p>
            <a:pPr marL="0" marR="0" indent="0" algn="l" defTabSz="584200" rtl="0" fontAlgn="auto" latinLnBrk="0" hangingPunct="0">
              <a:lnSpc>
                <a:spcPct val="100000"/>
              </a:lnSpc>
              <a:spcBef>
                <a:spcPts val="0"/>
              </a:spcBef>
              <a:spcAft>
                <a:spcPts val="0"/>
              </a:spcAft>
              <a:buClrTx/>
              <a:buSzTx/>
              <a:buFontTx/>
              <a:buNone/>
              <a:tabLst/>
            </a:pPr>
            <a:endParaRPr lang="es-ES" sz="2800" b="0" dirty="0" smtClean="0"/>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t>Drawbacks</a:t>
            </a:r>
            <a:r>
              <a:rPr lang="es-ES" sz="2800" b="0" dirty="0" smtClean="0"/>
              <a:t>: </a:t>
            </a:r>
            <a:r>
              <a:rPr lang="es-ES" sz="2800" b="0" dirty="0" err="1" smtClean="0"/>
              <a:t>some</a:t>
            </a:r>
            <a:r>
              <a:rPr lang="es-ES" sz="2800" b="0" dirty="0" smtClean="0"/>
              <a:t> fine </a:t>
            </a:r>
            <a:r>
              <a:rPr lang="es-ES" sz="2800" b="0" dirty="0" err="1" smtClean="0"/>
              <a:t>tuning</a:t>
            </a:r>
            <a:r>
              <a:rPr lang="es-ES" sz="2800" b="0" dirty="0" smtClean="0"/>
              <a:t> </a:t>
            </a:r>
            <a:r>
              <a:rPr lang="es-ES" sz="2800" b="0" dirty="0" err="1" smtClean="0"/>
              <a:t>requirement</a:t>
            </a:r>
            <a:r>
              <a:rPr lang="es-ES" sz="2800" b="0" dirty="0" smtClean="0"/>
              <a:t>; </a:t>
            </a:r>
            <a:r>
              <a:rPr lang="es-ES" sz="2800" b="0" dirty="0" err="1" smtClean="0"/>
              <a:t>creates</a:t>
            </a:r>
            <a:r>
              <a:rPr lang="es-ES" sz="2800" b="0" dirty="0" smtClean="0"/>
              <a:t> </a:t>
            </a:r>
            <a:r>
              <a:rPr lang="es-ES" sz="2800" b="0" dirty="0" err="1" smtClean="0"/>
              <a:t>tensions</a:t>
            </a:r>
            <a:r>
              <a:rPr lang="es-ES" sz="2800" b="0" dirty="0" smtClean="0"/>
              <a:t> in S</a:t>
            </a:r>
            <a:r>
              <a:rPr lang="es-ES" sz="2800" b="0" baseline="-25000" dirty="0" smtClean="0"/>
              <a:t>8</a:t>
            </a:r>
            <a:r>
              <a:rPr lang="es-ES" sz="2800" b="0" dirty="0" smtClean="0"/>
              <a:t> and </a:t>
            </a:r>
            <a:r>
              <a:rPr lang="el-GR" sz="2800" b="0" dirty="0" smtClean="0">
                <a:latin typeface="Times New Roman" panose="02020603050405020304" pitchFamily="18" charset="0"/>
                <a:cs typeface="Times New Roman" panose="02020603050405020304" pitchFamily="18" charset="0"/>
              </a:rPr>
              <a:t>Ω</a:t>
            </a:r>
            <a:r>
              <a:rPr lang="es-ES" sz="2800" b="0" baseline="-25000" dirty="0" smtClean="0">
                <a:latin typeface="Times New Roman" panose="02020603050405020304" pitchFamily="18" charset="0"/>
                <a:cs typeface="Times New Roman" panose="02020603050405020304" pitchFamily="18" charset="0"/>
              </a:rPr>
              <a:t>M</a:t>
            </a:r>
            <a:r>
              <a:rPr lang="es-ES" sz="2800" b="0" dirty="0" smtClean="0"/>
              <a:t>, </a:t>
            </a:r>
            <a:r>
              <a:rPr lang="es-ES" sz="2800" b="0" dirty="0" err="1" smtClean="0"/>
              <a:t>recent</a:t>
            </a:r>
            <a:r>
              <a:rPr lang="es-ES" sz="2800" b="0" dirty="0" smtClean="0"/>
              <a:t> </a:t>
            </a:r>
            <a:r>
              <a:rPr lang="es-ES" sz="2800" b="0" dirty="0" err="1" smtClean="0"/>
              <a:t>measurements</a:t>
            </a:r>
            <a:r>
              <a:rPr lang="es-ES" sz="2800" b="0" dirty="0" smtClean="0"/>
              <a:t> </a:t>
            </a:r>
            <a:r>
              <a:rPr lang="es-ES" sz="2800" b="0" dirty="0" err="1" smtClean="0"/>
              <a:t>constrain</a:t>
            </a:r>
            <a:r>
              <a:rPr lang="es-ES" sz="2800" b="0" dirty="0" smtClean="0"/>
              <a:t> </a:t>
            </a:r>
            <a:r>
              <a:rPr lang="es-ES" sz="2800" b="0" dirty="0" err="1" smtClean="0"/>
              <a:t>them</a:t>
            </a:r>
            <a:r>
              <a:rPr lang="es-ES" sz="2800" b="0" dirty="0" smtClean="0"/>
              <a:t> </a:t>
            </a:r>
            <a:r>
              <a:rPr lang="es-ES" sz="2800" b="0" dirty="0" err="1" smtClean="0"/>
              <a:t>very</a:t>
            </a:r>
            <a:r>
              <a:rPr lang="es-ES" sz="2800" b="0" dirty="0" smtClean="0"/>
              <a:t> </a:t>
            </a:r>
            <a:r>
              <a:rPr lang="es-ES" sz="2800" b="0" dirty="0" err="1" smtClean="0"/>
              <a:t>much</a:t>
            </a:r>
            <a:r>
              <a:rPr lang="es-ES" sz="2800" b="0" dirty="0" smtClean="0"/>
              <a:t>.</a:t>
            </a:r>
            <a:endParaRPr lang="es-ES" sz="28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2800" b="0" i="0" u="none" strike="noStrike" cap="none" spc="0" normalizeH="0" baseline="0" dirty="0">
              <a:ln>
                <a:noFill/>
              </a:ln>
              <a:solidFill>
                <a:srgbClr val="000000"/>
              </a:solidFill>
              <a:effectLst/>
              <a:uFillTx/>
              <a:sym typeface="Helvetica Neue"/>
            </a:endParaRPr>
          </a:p>
        </p:txBody>
      </p:sp>
      <p:sp>
        <p:nvSpPr>
          <p:cNvPr id="7" name="CuadroTexto 6"/>
          <p:cNvSpPr txBox="1"/>
          <p:nvPr/>
        </p:nvSpPr>
        <p:spPr>
          <a:xfrm>
            <a:off x="8183881" y="1978157"/>
            <a:ext cx="454932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Interacting</a:t>
            </a:r>
            <a:r>
              <a:rPr kumimoji="0" lang="es-ES" sz="4000" b="1"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DE-DM</a:t>
            </a:r>
            <a:endParaRPr kumimoji="0" lang="es-ES" sz="4000" b="1" i="0" u="none" strike="noStrike" cap="none" spc="0" normalizeH="0" baseline="0" dirty="0">
              <a:ln>
                <a:noFill/>
              </a:ln>
              <a:solidFill>
                <a:schemeClr val="bg1">
                  <a:lumMod val="85000"/>
                </a:schemeClr>
              </a:solidFill>
              <a:effectLst/>
              <a:uFillTx/>
              <a:latin typeface="Helvetica Neue"/>
              <a:ea typeface="Helvetica Neue"/>
              <a:cs typeface="Helvetica Neue"/>
              <a:sym typeface="Helvetica Neue"/>
            </a:endParaRPr>
          </a:p>
        </p:txBody>
      </p:sp>
      <p:sp>
        <p:nvSpPr>
          <p:cNvPr id="8" name="CuadroTexto 7"/>
          <p:cNvSpPr txBox="1"/>
          <p:nvPr/>
        </p:nvSpPr>
        <p:spPr>
          <a:xfrm>
            <a:off x="5971930" y="6241062"/>
            <a:ext cx="4036361"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4000" dirty="0" err="1" smtClean="0">
                <a:solidFill>
                  <a:schemeClr val="bg1">
                    <a:lumMod val="85000"/>
                  </a:schemeClr>
                </a:solidFill>
              </a:rPr>
              <a:t>Modified</a:t>
            </a:r>
            <a:r>
              <a:rPr lang="es-ES" sz="4000" dirty="0" smtClean="0">
                <a:solidFill>
                  <a:schemeClr val="bg1">
                    <a:lumMod val="85000"/>
                  </a:schemeClr>
                </a:solidFill>
              </a:rPr>
              <a:t> </a:t>
            </a:r>
            <a:r>
              <a:rPr lang="es-ES" sz="4000" dirty="0" err="1" smtClean="0">
                <a:solidFill>
                  <a:schemeClr val="bg1">
                    <a:lumMod val="85000"/>
                  </a:schemeClr>
                </a:solidFill>
              </a:rPr>
              <a:t>gravity</a:t>
            </a:r>
            <a:endParaRPr kumimoji="0" lang="es-ES" sz="4000" b="1" i="0" u="none" strike="noStrike" cap="none" spc="0" normalizeH="0" baseline="0" dirty="0">
              <a:ln>
                <a:noFill/>
              </a:ln>
              <a:solidFill>
                <a:schemeClr val="bg1">
                  <a:lumMod val="85000"/>
                </a:schemeClr>
              </a:solidFill>
              <a:effectLst/>
              <a:uFillTx/>
              <a:sym typeface="Helvetica Neue"/>
            </a:endParaRPr>
          </a:p>
        </p:txBody>
      </p:sp>
      <p:sp>
        <p:nvSpPr>
          <p:cNvPr id="9" name="CuadroTexto 8"/>
          <p:cNvSpPr txBox="1"/>
          <p:nvPr/>
        </p:nvSpPr>
        <p:spPr>
          <a:xfrm>
            <a:off x="8183881" y="2653087"/>
            <a:ext cx="8329912"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chemeClr val="bg1">
                    <a:lumMod val="85000"/>
                  </a:schemeClr>
                </a:solidFill>
                <a:effectLst/>
                <a:uFillTx/>
                <a:sym typeface="Helvetica Neue"/>
              </a:rPr>
              <a:t>Proposal</a:t>
            </a:r>
            <a:r>
              <a:rPr kumimoji="0" lang="es-ES" sz="3200" b="0" i="0" u="none" strike="noStrike" cap="none" spc="0" normalizeH="0" baseline="0" dirty="0" smtClean="0">
                <a:ln>
                  <a:noFill/>
                </a:ln>
                <a:solidFill>
                  <a:schemeClr val="bg1">
                    <a:lumMod val="85000"/>
                  </a:schemeClr>
                </a:solidFill>
                <a:effectLst/>
                <a:uFillTx/>
                <a:sym typeface="Helvetica Neue"/>
              </a:rPr>
              <a:t>: introduce a</a:t>
            </a:r>
            <a:r>
              <a:rPr kumimoji="0" lang="es-ES" sz="3200" b="0" i="0" u="none" strike="noStrike" cap="none" spc="0" normalizeH="0" dirty="0" smtClean="0">
                <a:ln>
                  <a:noFill/>
                </a:ln>
                <a:solidFill>
                  <a:schemeClr val="bg1">
                    <a:lumMod val="85000"/>
                  </a:schemeClr>
                </a:solidFill>
                <a:effectLst/>
                <a:uFillTx/>
                <a:sym typeface="Helvetica Neue"/>
              </a:rPr>
              <a:t> non-trivial </a:t>
            </a:r>
            <a:r>
              <a:rPr kumimoji="0" lang="es-ES" sz="3200" b="0" i="0" u="none" strike="noStrike" cap="none" spc="0" normalizeH="0" dirty="0" err="1" smtClean="0">
                <a:ln>
                  <a:noFill/>
                </a:ln>
                <a:solidFill>
                  <a:schemeClr val="bg1">
                    <a:lumMod val="85000"/>
                  </a:schemeClr>
                </a:solidFill>
                <a:effectLst/>
                <a:uFillTx/>
                <a:sym typeface="Helvetica Neue"/>
              </a:rPr>
              <a:t>coupling</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between</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dark</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energy</a:t>
            </a:r>
            <a:r>
              <a:rPr kumimoji="0" lang="es-ES" sz="3200" b="0" i="0" u="none" strike="noStrike" cap="none" spc="0" normalizeH="0" dirty="0" smtClean="0">
                <a:ln>
                  <a:noFill/>
                </a:ln>
                <a:solidFill>
                  <a:schemeClr val="bg1">
                    <a:lumMod val="85000"/>
                  </a:schemeClr>
                </a:solidFill>
                <a:effectLst/>
                <a:uFillTx/>
                <a:sym typeface="Helvetica Neue"/>
              </a:rPr>
              <a:t> and </a:t>
            </a:r>
            <a:r>
              <a:rPr kumimoji="0" lang="es-ES" sz="3200" b="0" i="0" u="none" strike="noStrike" cap="none" spc="0" normalizeH="0" dirty="0" err="1" smtClean="0">
                <a:ln>
                  <a:noFill/>
                </a:ln>
                <a:solidFill>
                  <a:schemeClr val="bg1">
                    <a:lumMod val="85000"/>
                  </a:schemeClr>
                </a:solidFill>
                <a:effectLst/>
                <a:uFillTx/>
                <a:sym typeface="Helvetica Neue"/>
              </a:rPr>
              <a:t>dark</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matter</a:t>
            </a:r>
            <a:r>
              <a:rPr lang="es-ES" sz="3200" b="0" dirty="0" smtClean="0">
                <a:solidFill>
                  <a:schemeClr val="bg1">
                    <a:lumMod val="85000"/>
                  </a:schemeClr>
                </a:solidFill>
              </a:rPr>
              <a:t>. </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solidFill>
                  <a:schemeClr val="bg1">
                    <a:lumMod val="85000"/>
                  </a:schemeClr>
                </a:solidFill>
              </a:rPr>
              <a:t>Drawbacks</a:t>
            </a:r>
            <a:r>
              <a:rPr lang="es-ES" sz="3200" b="0" dirty="0" smtClean="0">
                <a:solidFill>
                  <a:schemeClr val="bg1">
                    <a:lumMod val="85000"/>
                  </a:schemeClr>
                </a:solidFill>
              </a:rPr>
              <a:t>: CMB and BAO </a:t>
            </a:r>
            <a:r>
              <a:rPr lang="es-ES" sz="3200" b="0" dirty="0" err="1" smtClean="0">
                <a:solidFill>
                  <a:schemeClr val="bg1">
                    <a:lumMod val="85000"/>
                  </a:schemeClr>
                </a:solidFill>
              </a:rPr>
              <a:t>constrain</a:t>
            </a:r>
            <a:r>
              <a:rPr lang="es-ES" sz="3200" b="0" dirty="0" smtClean="0">
                <a:solidFill>
                  <a:schemeClr val="bg1">
                    <a:lumMod val="85000"/>
                  </a:schemeClr>
                </a:solidFill>
              </a:rPr>
              <a:t> </a:t>
            </a:r>
            <a:r>
              <a:rPr lang="es-ES" sz="3200" b="0" dirty="0" err="1" smtClean="0">
                <a:solidFill>
                  <a:schemeClr val="bg1">
                    <a:lumMod val="85000"/>
                  </a:schemeClr>
                </a:solidFill>
              </a:rPr>
              <a:t>very</a:t>
            </a:r>
            <a:r>
              <a:rPr lang="es-ES" sz="3200" b="0" dirty="0" smtClean="0">
                <a:solidFill>
                  <a:schemeClr val="bg1">
                    <a:lumMod val="85000"/>
                  </a:schemeClr>
                </a:solidFill>
              </a:rPr>
              <a:t> </a:t>
            </a:r>
            <a:r>
              <a:rPr lang="es-ES" sz="3200" b="0" dirty="0" err="1" smtClean="0">
                <a:solidFill>
                  <a:schemeClr val="bg1">
                    <a:lumMod val="85000"/>
                  </a:schemeClr>
                </a:solidFill>
              </a:rPr>
              <a:t>much</a:t>
            </a:r>
            <a:r>
              <a:rPr lang="es-ES" sz="3200" b="0" dirty="0" smtClean="0">
                <a:solidFill>
                  <a:schemeClr val="bg1">
                    <a:lumMod val="85000"/>
                  </a:schemeClr>
                </a:solidFill>
              </a:rPr>
              <a:t> </a:t>
            </a:r>
            <a:r>
              <a:rPr lang="es-ES" sz="3200" b="0" dirty="0" err="1" smtClean="0">
                <a:solidFill>
                  <a:schemeClr val="bg1">
                    <a:lumMod val="85000"/>
                  </a:schemeClr>
                </a:solidFill>
              </a:rPr>
              <a:t>the</a:t>
            </a:r>
            <a:r>
              <a:rPr lang="es-ES" sz="3200" b="0" dirty="0" smtClean="0">
                <a:solidFill>
                  <a:schemeClr val="bg1">
                    <a:lumMod val="85000"/>
                  </a:schemeClr>
                </a:solidFill>
              </a:rPr>
              <a:t> </a:t>
            </a:r>
            <a:r>
              <a:rPr lang="es-ES" sz="3200" b="0" dirty="0" err="1" smtClean="0">
                <a:solidFill>
                  <a:schemeClr val="bg1">
                    <a:lumMod val="85000"/>
                  </a:schemeClr>
                </a:solidFill>
              </a:rPr>
              <a:t>parameter</a:t>
            </a:r>
            <a:r>
              <a:rPr lang="es-ES" sz="3200" b="0" dirty="0" smtClean="0">
                <a:solidFill>
                  <a:schemeClr val="bg1">
                    <a:lumMod val="85000"/>
                  </a:schemeClr>
                </a:solidFill>
              </a:rPr>
              <a:t> </a:t>
            </a:r>
            <a:r>
              <a:rPr lang="es-ES" sz="3200" b="0" dirty="0" err="1" smtClean="0">
                <a:solidFill>
                  <a:schemeClr val="bg1">
                    <a:lumMod val="85000"/>
                  </a:schemeClr>
                </a:solidFill>
              </a:rPr>
              <a:t>space</a:t>
            </a:r>
            <a:r>
              <a:rPr lang="es-ES" sz="3200" b="0" dirty="0" smtClean="0">
                <a:solidFill>
                  <a:schemeClr val="bg1">
                    <a:lumMod val="85000"/>
                  </a:schemeClr>
                </a:solidFill>
              </a:rPr>
              <a:t>, </a:t>
            </a:r>
            <a:r>
              <a:rPr lang="es-ES" sz="3200" b="0" dirty="0" err="1" smtClean="0">
                <a:solidFill>
                  <a:schemeClr val="bg1">
                    <a:lumMod val="85000"/>
                  </a:schemeClr>
                </a:solidFill>
              </a:rPr>
              <a:t>some</a:t>
            </a:r>
            <a:r>
              <a:rPr lang="es-ES" sz="3200" b="0" dirty="0" smtClean="0">
                <a:solidFill>
                  <a:schemeClr val="bg1">
                    <a:lumMod val="85000"/>
                  </a:schemeClr>
                </a:solidFill>
              </a:rPr>
              <a:t> fine </a:t>
            </a:r>
            <a:r>
              <a:rPr lang="es-ES" sz="3200" b="0" dirty="0" err="1" smtClean="0">
                <a:solidFill>
                  <a:schemeClr val="bg1">
                    <a:lumMod val="85000"/>
                  </a:schemeClr>
                </a:solidFill>
              </a:rPr>
              <a:t>tuning</a:t>
            </a:r>
            <a:r>
              <a:rPr lang="es-ES" sz="3200" b="0" dirty="0" smtClean="0">
                <a:solidFill>
                  <a:schemeClr val="bg1">
                    <a:lumMod val="85000"/>
                  </a:schemeClr>
                </a:solidFill>
              </a:rPr>
              <a:t> </a:t>
            </a:r>
            <a:r>
              <a:rPr lang="es-ES" sz="3200" b="0" dirty="0" err="1" smtClean="0">
                <a:solidFill>
                  <a:schemeClr val="bg1">
                    <a:lumMod val="85000"/>
                  </a:schemeClr>
                </a:solidFill>
              </a:rPr>
              <a:t>required</a:t>
            </a:r>
            <a:r>
              <a:rPr lang="es-ES" sz="3200" b="0" dirty="0" smtClean="0">
                <a:solidFill>
                  <a:schemeClr val="bg1">
                    <a:lumMod val="85000"/>
                  </a:schemeClr>
                </a:solidFill>
              </a:rPr>
              <a:t>.</a:t>
            </a:r>
            <a:endParaRPr lang="es-ES" sz="32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10" name="CuadroTexto 9"/>
          <p:cNvSpPr txBox="1"/>
          <p:nvPr/>
        </p:nvSpPr>
        <p:spPr>
          <a:xfrm>
            <a:off x="618396" y="7376566"/>
            <a:ext cx="16557496" cy="2441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s-ES" sz="3200" b="0" dirty="0" err="1">
                <a:solidFill>
                  <a:schemeClr val="bg1">
                    <a:lumMod val="85000"/>
                  </a:schemeClr>
                </a:solidFill>
              </a:rPr>
              <a:t>Proposal</a:t>
            </a:r>
            <a:r>
              <a:rPr lang="es-ES" sz="3200" b="0" dirty="0">
                <a:solidFill>
                  <a:schemeClr val="bg1">
                    <a:lumMod val="85000"/>
                  </a:schemeClr>
                </a:solidFill>
              </a:rPr>
              <a:t>: </a:t>
            </a:r>
            <a:r>
              <a:rPr lang="es-ES" sz="3200" b="0" dirty="0" err="1">
                <a:solidFill>
                  <a:schemeClr val="bg1">
                    <a:lumMod val="85000"/>
                  </a:schemeClr>
                </a:solidFill>
              </a:rPr>
              <a:t>extend</a:t>
            </a:r>
            <a:r>
              <a:rPr lang="es-ES" sz="3200" b="0" dirty="0">
                <a:solidFill>
                  <a:schemeClr val="bg1">
                    <a:lumMod val="85000"/>
                  </a:schemeClr>
                </a:solidFill>
              </a:rPr>
              <a:t> general </a:t>
            </a:r>
            <a:r>
              <a:rPr lang="es-ES" sz="3200" b="0" dirty="0" err="1">
                <a:solidFill>
                  <a:schemeClr val="bg1">
                    <a:lumMod val="85000"/>
                  </a:schemeClr>
                </a:solidFill>
              </a:rPr>
              <a:t>relativity</a:t>
            </a:r>
            <a:r>
              <a:rPr lang="es-ES" sz="3200" b="0" dirty="0">
                <a:solidFill>
                  <a:schemeClr val="bg1">
                    <a:lumMod val="85000"/>
                  </a:schemeClr>
                </a:solidFill>
              </a:rPr>
              <a:t> </a:t>
            </a:r>
            <a:r>
              <a:rPr lang="es-ES" sz="3200" b="0" dirty="0" err="1">
                <a:solidFill>
                  <a:schemeClr val="bg1">
                    <a:lumMod val="85000"/>
                  </a:schemeClr>
                </a:solidFill>
              </a:rPr>
              <a:t>with</a:t>
            </a:r>
            <a:r>
              <a:rPr lang="es-ES" sz="3200" b="0" dirty="0">
                <a:solidFill>
                  <a:schemeClr val="bg1">
                    <a:lumMod val="85000"/>
                  </a:schemeClr>
                </a:solidFill>
              </a:rPr>
              <a:t> </a:t>
            </a:r>
            <a:r>
              <a:rPr lang="es-ES" sz="3200" b="0" dirty="0" err="1">
                <a:solidFill>
                  <a:schemeClr val="bg1">
                    <a:lumMod val="85000"/>
                  </a:schemeClr>
                </a:solidFill>
              </a:rPr>
              <a:t>additional</a:t>
            </a:r>
            <a:r>
              <a:rPr lang="es-ES" sz="3200" b="0" dirty="0">
                <a:solidFill>
                  <a:schemeClr val="bg1">
                    <a:lumMod val="85000"/>
                  </a:schemeClr>
                </a:solidFill>
              </a:rPr>
              <a:t> </a:t>
            </a:r>
            <a:r>
              <a:rPr lang="es-ES" sz="3200" b="0" dirty="0" err="1">
                <a:solidFill>
                  <a:schemeClr val="bg1">
                    <a:lumMod val="85000"/>
                  </a:schemeClr>
                </a:solidFill>
              </a:rPr>
              <a:t>degrees</a:t>
            </a:r>
            <a:r>
              <a:rPr lang="es-ES" sz="3200" b="0" dirty="0">
                <a:solidFill>
                  <a:schemeClr val="bg1">
                    <a:lumMod val="85000"/>
                  </a:schemeClr>
                </a:solidFill>
              </a:rPr>
              <a:t> of </a:t>
            </a:r>
            <a:r>
              <a:rPr lang="es-ES" sz="3200" b="0" dirty="0" err="1">
                <a:solidFill>
                  <a:schemeClr val="bg1">
                    <a:lumMod val="85000"/>
                  </a:schemeClr>
                </a:solidFill>
              </a:rPr>
              <a:t>freedom</a:t>
            </a:r>
            <a:endParaRPr lang="es-ES" sz="3200" b="0" dirty="0">
              <a:solidFill>
                <a:schemeClr val="bg1">
                  <a:lumMod val="85000"/>
                </a:schemeClr>
              </a:solidFill>
            </a:endParaRPr>
          </a:p>
          <a:p>
            <a:pPr algn="l"/>
            <a:r>
              <a:rPr lang="es-ES" sz="3200" b="0" dirty="0" err="1">
                <a:solidFill>
                  <a:schemeClr val="bg1">
                    <a:lumMod val="85000"/>
                  </a:schemeClr>
                </a:solidFill>
              </a:rPr>
              <a:t>Drawbacks</a:t>
            </a:r>
            <a:r>
              <a:rPr lang="es-ES" sz="3200" b="0" dirty="0">
                <a:solidFill>
                  <a:schemeClr val="bg1">
                    <a:lumMod val="85000"/>
                  </a:schemeClr>
                </a:solidFill>
              </a:rPr>
              <a:t>: </a:t>
            </a:r>
            <a:r>
              <a:rPr lang="es-ES" sz="3200" b="0" dirty="0">
                <a:solidFill>
                  <a:schemeClr val="tx2">
                    <a:lumMod val="20000"/>
                    <a:lumOff val="80000"/>
                  </a:schemeClr>
                </a:solidFill>
              </a:rPr>
              <a:t>(</a:t>
            </a:r>
            <a:r>
              <a:rPr lang="es-ES" sz="3200" b="0" dirty="0" err="1">
                <a:solidFill>
                  <a:schemeClr val="tx2">
                    <a:lumMod val="20000"/>
                    <a:lumOff val="80000"/>
                  </a:schemeClr>
                </a:solidFill>
              </a:rPr>
              <a:t>again</a:t>
            </a:r>
            <a:r>
              <a:rPr lang="es-ES" sz="3200" b="0" dirty="0">
                <a:solidFill>
                  <a:schemeClr val="tx2">
                    <a:lumMod val="20000"/>
                    <a:lumOff val="80000"/>
                  </a:schemeClr>
                </a:solidFill>
              </a:rPr>
              <a:t>) extra </a:t>
            </a:r>
            <a:r>
              <a:rPr lang="es-ES" sz="3200" b="0" dirty="0" err="1">
                <a:solidFill>
                  <a:schemeClr val="tx2">
                    <a:lumMod val="20000"/>
                    <a:lumOff val="80000"/>
                  </a:schemeClr>
                </a:solidFill>
              </a:rPr>
              <a:t>parameters</a:t>
            </a:r>
            <a:r>
              <a:rPr lang="es-ES" sz="3200" b="0" dirty="0">
                <a:solidFill>
                  <a:schemeClr val="tx2">
                    <a:lumMod val="20000"/>
                    <a:lumOff val="80000"/>
                  </a:schemeClr>
                </a:solidFill>
              </a:rPr>
              <a:t>, </a:t>
            </a:r>
            <a:r>
              <a:rPr lang="es-ES" sz="3200" b="0" dirty="0" err="1">
                <a:solidFill>
                  <a:schemeClr val="tx2">
                    <a:lumMod val="20000"/>
                    <a:lumOff val="80000"/>
                  </a:schemeClr>
                </a:solidFill>
              </a:rPr>
              <a:t>increases</a:t>
            </a:r>
            <a:r>
              <a:rPr lang="es-ES" sz="3200" b="0" dirty="0">
                <a:solidFill>
                  <a:schemeClr val="tx2">
                    <a:lumMod val="20000"/>
                    <a:lumOff val="80000"/>
                  </a:schemeClr>
                </a:solidFill>
              </a:rPr>
              <a:t> </a:t>
            </a:r>
            <a:r>
              <a:rPr lang="es-ES" sz="3200" b="0" dirty="0" err="1" smtClean="0">
                <a:solidFill>
                  <a:schemeClr val="tx2">
                    <a:lumMod val="20000"/>
                    <a:lumOff val="80000"/>
                  </a:schemeClr>
                </a:solidFill>
              </a:rPr>
              <a:t>tension</a:t>
            </a:r>
            <a:r>
              <a:rPr lang="es-ES" sz="3200" b="0" dirty="0" smtClean="0">
                <a:solidFill>
                  <a:schemeClr val="tx2">
                    <a:lumMod val="20000"/>
                    <a:lumOff val="80000"/>
                  </a:schemeClr>
                </a:solidFill>
              </a:rPr>
              <a:t> </a:t>
            </a:r>
            <a:r>
              <a:rPr lang="es-ES" sz="3200" b="0" dirty="0" err="1">
                <a:solidFill>
                  <a:schemeClr val="tx2">
                    <a:lumMod val="20000"/>
                    <a:lumOff val="80000"/>
                  </a:schemeClr>
                </a:solidFill>
              </a:rPr>
              <a:t>with</a:t>
            </a:r>
            <a:r>
              <a:rPr lang="es-ES" sz="3200" b="0" dirty="0">
                <a:solidFill>
                  <a:schemeClr val="tx2">
                    <a:lumMod val="20000"/>
                    <a:lumOff val="80000"/>
                  </a:schemeClr>
                </a:solidFill>
              </a:rPr>
              <a:t> CMB and LSS </a:t>
            </a:r>
            <a:r>
              <a:rPr lang="es-ES" sz="3200" b="0" dirty="0" err="1">
                <a:solidFill>
                  <a:schemeClr val="tx2">
                    <a:lumMod val="20000"/>
                    <a:lumOff val="80000"/>
                  </a:schemeClr>
                </a:solidFill>
              </a:rPr>
              <a:t>measurements</a:t>
            </a:r>
            <a:endParaRPr lang="es-ES" sz="3200" b="0" dirty="0">
              <a:solidFill>
                <a:schemeClr val="tx2">
                  <a:lumMod val="20000"/>
                  <a:lumOff val="80000"/>
                </a:schemeClr>
              </a:solidFill>
            </a:endParaRPr>
          </a:p>
          <a:p>
            <a:pPr algn="l"/>
            <a:endParaRPr lang="es-ES" sz="3200" b="0" dirty="0">
              <a:solidFill>
                <a:schemeClr val="bg1">
                  <a:lumMod val="85000"/>
                </a:schemeClr>
              </a:solidFill>
            </a:endParaRPr>
          </a:p>
          <a:p>
            <a:pPr algn="l"/>
            <a:r>
              <a:rPr lang="es-ES" b="0" dirty="0" err="1">
                <a:solidFill>
                  <a:schemeClr val="bg1">
                    <a:lumMod val="85000"/>
                  </a:schemeClr>
                </a:solidFill>
              </a:rPr>
              <a:t>Also</a:t>
            </a:r>
            <a:r>
              <a:rPr lang="es-ES" b="0" dirty="0">
                <a:solidFill>
                  <a:schemeClr val="bg1">
                    <a:lumMod val="85000"/>
                  </a:schemeClr>
                </a:solidFill>
              </a:rPr>
              <a:t>: Late </a:t>
            </a:r>
            <a:r>
              <a:rPr lang="es-ES" b="0" dirty="0" err="1">
                <a:solidFill>
                  <a:schemeClr val="bg1">
                    <a:lumMod val="85000"/>
                  </a:schemeClr>
                </a:solidFill>
              </a:rPr>
              <a:t>Dark</a:t>
            </a:r>
            <a:r>
              <a:rPr lang="es-ES" b="0" dirty="0">
                <a:solidFill>
                  <a:schemeClr val="bg1">
                    <a:lumMod val="85000"/>
                  </a:schemeClr>
                </a:solidFill>
              </a:rPr>
              <a:t> </a:t>
            </a:r>
            <a:r>
              <a:rPr lang="es-ES" b="0" dirty="0" err="1">
                <a:solidFill>
                  <a:schemeClr val="bg1">
                    <a:lumMod val="85000"/>
                  </a:schemeClr>
                </a:solidFill>
              </a:rPr>
              <a:t>Energy</a:t>
            </a:r>
            <a:r>
              <a:rPr lang="es-ES" b="0" dirty="0">
                <a:solidFill>
                  <a:schemeClr val="bg1">
                    <a:lumMod val="85000"/>
                  </a:schemeClr>
                </a:solidFill>
              </a:rPr>
              <a:t>, Local </a:t>
            </a:r>
            <a:r>
              <a:rPr lang="es-ES" b="0" dirty="0" err="1">
                <a:solidFill>
                  <a:schemeClr val="bg1">
                    <a:lumMod val="85000"/>
                  </a:schemeClr>
                </a:solidFill>
              </a:rPr>
              <a:t>Void</a:t>
            </a:r>
            <a:r>
              <a:rPr lang="es-ES" b="0" dirty="0">
                <a:solidFill>
                  <a:schemeClr val="bg1">
                    <a:lumMod val="85000"/>
                  </a:schemeClr>
                </a:solidFill>
              </a:rPr>
              <a:t> </a:t>
            </a:r>
            <a:r>
              <a:rPr lang="es-ES" b="0" dirty="0" err="1">
                <a:solidFill>
                  <a:schemeClr val="bg1">
                    <a:lumMod val="85000"/>
                  </a:schemeClr>
                </a:solidFill>
              </a:rPr>
              <a:t>Hypothesis</a:t>
            </a:r>
            <a:r>
              <a:rPr lang="es-ES" b="0" dirty="0">
                <a:solidFill>
                  <a:schemeClr val="bg1">
                    <a:lumMod val="85000"/>
                  </a:schemeClr>
                </a:solidFill>
              </a:rPr>
              <a:t>, extra </a:t>
            </a:r>
            <a:r>
              <a:rPr lang="es-ES" b="0" dirty="0" err="1">
                <a:solidFill>
                  <a:schemeClr val="bg1">
                    <a:lumMod val="85000"/>
                  </a:schemeClr>
                </a:solidFill>
              </a:rPr>
              <a:t>relativistic</a:t>
            </a:r>
            <a:r>
              <a:rPr lang="es-ES" b="0" dirty="0">
                <a:solidFill>
                  <a:schemeClr val="bg1">
                    <a:lumMod val="85000"/>
                  </a:schemeClr>
                </a:solidFill>
              </a:rPr>
              <a:t> </a:t>
            </a:r>
            <a:r>
              <a:rPr lang="es-ES" b="0" dirty="0" err="1">
                <a:solidFill>
                  <a:schemeClr val="bg1">
                    <a:lumMod val="85000"/>
                  </a:schemeClr>
                </a:solidFill>
              </a:rPr>
              <a:t>species</a:t>
            </a:r>
            <a:r>
              <a:rPr lang="es-ES" b="0" dirty="0">
                <a:solidFill>
                  <a:schemeClr val="bg1">
                    <a:lumMod val="85000"/>
                  </a:schemeClr>
                </a:solidFill>
              </a:rPr>
              <a:t> (</a:t>
            </a:r>
            <a:r>
              <a:rPr lang="es-ES" b="0" dirty="0" err="1">
                <a:solidFill>
                  <a:schemeClr val="bg1">
                    <a:lumMod val="85000"/>
                  </a:schemeClr>
                </a:solidFill>
              </a:rPr>
              <a:t>see</a:t>
            </a:r>
            <a:r>
              <a:rPr lang="es-ES" b="0" dirty="0">
                <a:solidFill>
                  <a:schemeClr val="bg1">
                    <a:lumMod val="85000"/>
                  </a:schemeClr>
                </a:solidFill>
              </a:rPr>
              <a:t> Di Valentino et al. 2021 </a:t>
            </a:r>
            <a:r>
              <a:rPr lang="es-ES" b="0" dirty="0" err="1">
                <a:solidFill>
                  <a:schemeClr val="bg1">
                    <a:lumMod val="85000"/>
                  </a:schemeClr>
                </a:solidFill>
              </a:rPr>
              <a:t>for</a:t>
            </a:r>
            <a:r>
              <a:rPr lang="es-ES" b="0" dirty="0">
                <a:solidFill>
                  <a:schemeClr val="bg1">
                    <a:lumMod val="85000"/>
                  </a:schemeClr>
                </a:solidFill>
              </a:rPr>
              <a:t> a </a:t>
            </a:r>
            <a:r>
              <a:rPr lang="es-ES" b="0" dirty="0" err="1">
                <a:solidFill>
                  <a:schemeClr val="bg1">
                    <a:lumMod val="85000"/>
                  </a:schemeClr>
                </a:solidFill>
              </a:rPr>
              <a:t>review</a:t>
            </a:r>
            <a:r>
              <a:rPr lang="es-ES" b="0" dirty="0">
                <a:solidFill>
                  <a:schemeClr val="bg1">
                    <a:lumMod val="85000"/>
                  </a:schemeClr>
                </a:solidFill>
              </a:rPr>
              <a:t>)</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11" name="Imagen 10"/>
          <p:cNvPicPr>
            <a:picLocks noChangeAspect="1"/>
          </p:cNvPicPr>
          <p:nvPr/>
        </p:nvPicPr>
        <p:blipFill>
          <a:blip r:embed="rId3"/>
          <a:stretch>
            <a:fillRect/>
          </a:stretch>
        </p:blipFill>
        <p:spPr>
          <a:xfrm>
            <a:off x="8263877" y="2818748"/>
            <a:ext cx="8169919" cy="2060448"/>
          </a:xfrm>
          <a:prstGeom prst="rect">
            <a:avLst/>
          </a:prstGeom>
        </p:spPr>
      </p:pic>
    </p:spTree>
    <p:extLst>
      <p:ext uri="{BB962C8B-B14F-4D97-AF65-F5344CB8AC3E}">
        <p14:creationId xmlns:p14="http://schemas.microsoft.com/office/powerpoint/2010/main" val="3081218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Proposed theoretical solutions create tensions elsewhere</a:t>
            </a:r>
            <a:endParaRPr lang="en-US" sz="4800" b="1" kern="1200" dirty="0">
              <a:solidFill>
                <a:schemeClr val="accent5">
                  <a:lumMod val="75000"/>
                </a:schemeClr>
              </a:solidFill>
            </a:endParaRPr>
          </a:p>
        </p:txBody>
      </p:sp>
      <p:sp>
        <p:nvSpPr>
          <p:cNvPr id="5" name="CuadroTexto 4"/>
          <p:cNvSpPr txBox="1"/>
          <p:nvPr/>
        </p:nvSpPr>
        <p:spPr>
          <a:xfrm>
            <a:off x="694837" y="1971456"/>
            <a:ext cx="452207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Early</a:t>
            </a:r>
            <a:r>
              <a:rPr kumimoji="0" lang="es-ES" sz="4000" b="1"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Dark</a:t>
            </a:r>
            <a:r>
              <a:rPr kumimoji="0" lang="es-ES" sz="4000" b="1"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Energy</a:t>
            </a:r>
            <a:endParaRPr kumimoji="0" lang="es-ES" sz="4000" b="1" i="0" u="none" strike="noStrike" cap="none" spc="0" normalizeH="0" baseline="0" dirty="0">
              <a:ln>
                <a:noFill/>
              </a:ln>
              <a:solidFill>
                <a:schemeClr val="bg1">
                  <a:lumMod val="85000"/>
                </a:schemeClr>
              </a:solidFill>
              <a:effectLst/>
              <a:uFillTx/>
              <a:latin typeface="Helvetica Neue"/>
              <a:ea typeface="Helvetica Neue"/>
              <a:cs typeface="Helvetica Neue"/>
              <a:sym typeface="Helvetica Neue"/>
            </a:endParaRPr>
          </a:p>
        </p:txBody>
      </p:sp>
      <p:sp>
        <p:nvSpPr>
          <p:cNvPr id="6" name="CuadroTexto 5"/>
          <p:cNvSpPr txBox="1"/>
          <p:nvPr/>
        </p:nvSpPr>
        <p:spPr>
          <a:xfrm>
            <a:off x="709827" y="2657569"/>
            <a:ext cx="7084387"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err="1" smtClean="0">
                <a:ln>
                  <a:noFill/>
                </a:ln>
                <a:solidFill>
                  <a:schemeClr val="bg1">
                    <a:lumMod val="85000"/>
                  </a:schemeClr>
                </a:solidFill>
                <a:effectLst/>
                <a:uFillTx/>
                <a:sym typeface="Helvetica Neue"/>
              </a:rPr>
              <a:t>Proposal</a:t>
            </a:r>
            <a:r>
              <a:rPr kumimoji="0" lang="es-ES" sz="2800" b="0" i="0" u="none" strike="noStrike" cap="none" spc="0" normalizeH="0" baseline="0" dirty="0" smtClean="0">
                <a:ln>
                  <a:noFill/>
                </a:ln>
                <a:solidFill>
                  <a:schemeClr val="bg1">
                    <a:lumMod val="85000"/>
                  </a:schemeClr>
                </a:solidFill>
                <a:effectLst/>
                <a:uFillTx/>
                <a:sym typeface="Helvetica Neue"/>
              </a:rPr>
              <a:t>: introduce a</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transient</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dark</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energy</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component</a:t>
            </a:r>
            <a:r>
              <a:rPr kumimoji="0" lang="es-ES" sz="2800" b="0" i="0" u="none" strike="noStrike" cap="none" spc="0" normalizeH="0" dirty="0" smtClean="0">
                <a:ln>
                  <a:noFill/>
                </a:ln>
                <a:solidFill>
                  <a:schemeClr val="bg1">
                    <a:lumMod val="85000"/>
                  </a:schemeClr>
                </a:solidFill>
                <a:effectLst/>
                <a:uFillTx/>
                <a:sym typeface="Helvetica Neue"/>
              </a:rPr>
              <a:t> in </a:t>
            </a:r>
            <a:r>
              <a:rPr kumimoji="0" lang="es-ES" sz="2800" b="0" i="0" u="none" strike="noStrike" cap="none" spc="0" normalizeH="0" dirty="0" err="1" smtClean="0">
                <a:ln>
                  <a:noFill/>
                </a:ln>
                <a:solidFill>
                  <a:schemeClr val="bg1">
                    <a:lumMod val="85000"/>
                  </a:schemeClr>
                </a:solidFill>
                <a:effectLst/>
                <a:uFillTx/>
                <a:sym typeface="Helvetica Neue"/>
              </a:rPr>
              <a:t>the</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early</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Universe</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thus</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allowin</a:t>
            </a:r>
            <a:r>
              <a:rPr lang="es-ES" sz="2800" b="0" dirty="0" err="1" smtClean="0">
                <a:solidFill>
                  <a:schemeClr val="bg1">
                    <a:lumMod val="85000"/>
                  </a:schemeClr>
                </a:solidFill>
              </a:rPr>
              <a:t>g</a:t>
            </a:r>
            <a:r>
              <a:rPr lang="es-ES" sz="2800" b="0" dirty="0" smtClean="0">
                <a:solidFill>
                  <a:schemeClr val="bg1">
                    <a:lumMod val="85000"/>
                  </a:schemeClr>
                </a:solidFill>
              </a:rPr>
              <a:t> </a:t>
            </a:r>
            <a:r>
              <a:rPr lang="es-ES" sz="2800" b="0" dirty="0" err="1" smtClean="0">
                <a:solidFill>
                  <a:schemeClr val="bg1">
                    <a:lumMod val="85000"/>
                  </a:schemeClr>
                </a:solidFill>
              </a:rPr>
              <a:t>for</a:t>
            </a:r>
            <a:r>
              <a:rPr lang="es-ES" sz="2800" b="0" dirty="0" smtClean="0">
                <a:solidFill>
                  <a:schemeClr val="bg1">
                    <a:lumMod val="85000"/>
                  </a:schemeClr>
                </a:solidFill>
              </a:rPr>
              <a:t> a </a:t>
            </a:r>
            <a:r>
              <a:rPr lang="es-ES" sz="2800" b="0" dirty="0" err="1" smtClean="0">
                <a:solidFill>
                  <a:schemeClr val="bg1">
                    <a:lumMod val="85000"/>
                  </a:schemeClr>
                </a:solidFill>
              </a:rPr>
              <a:t>higher</a:t>
            </a:r>
            <a:r>
              <a:rPr lang="es-ES" sz="2800" b="0" dirty="0" smtClean="0">
                <a:solidFill>
                  <a:schemeClr val="bg1">
                    <a:lumMod val="85000"/>
                  </a:schemeClr>
                </a:solidFill>
              </a:rPr>
              <a:t> </a:t>
            </a:r>
            <a:r>
              <a:rPr lang="es-ES" sz="2800" b="0" dirty="0" err="1" smtClean="0">
                <a:solidFill>
                  <a:schemeClr val="bg1">
                    <a:lumMod val="85000"/>
                  </a:schemeClr>
                </a:solidFill>
              </a:rPr>
              <a:t>inferred</a:t>
            </a:r>
            <a:r>
              <a:rPr lang="es-ES" sz="2800" b="0" dirty="0" smtClean="0">
                <a:solidFill>
                  <a:schemeClr val="bg1">
                    <a:lumMod val="85000"/>
                  </a:schemeClr>
                </a:solidFill>
              </a:rPr>
              <a:t> H</a:t>
            </a:r>
            <a:r>
              <a:rPr lang="es-ES" sz="2800" b="0" baseline="-25000" dirty="0" smtClean="0">
                <a:solidFill>
                  <a:schemeClr val="bg1">
                    <a:lumMod val="85000"/>
                  </a:schemeClr>
                </a:solidFill>
              </a:rPr>
              <a:t>0</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CMB.</a:t>
            </a:r>
          </a:p>
          <a:p>
            <a:pPr marL="0" marR="0" indent="0" algn="l" defTabSz="584200" rtl="0" fontAlgn="auto" latinLnBrk="0" hangingPunct="0">
              <a:lnSpc>
                <a:spcPct val="100000"/>
              </a:lnSpc>
              <a:spcBef>
                <a:spcPts val="0"/>
              </a:spcBef>
              <a:spcAft>
                <a:spcPts val="0"/>
              </a:spcAft>
              <a:buClrTx/>
              <a:buSzTx/>
              <a:buFontTx/>
              <a:buNone/>
              <a:tabLst/>
            </a:pP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Drawbacks</a:t>
            </a:r>
            <a:r>
              <a:rPr lang="es-ES" sz="2800" b="0" dirty="0" smtClean="0">
                <a:solidFill>
                  <a:schemeClr val="bg1">
                    <a:lumMod val="85000"/>
                  </a:schemeClr>
                </a:solidFill>
              </a:rPr>
              <a:t>: </a:t>
            </a:r>
            <a:r>
              <a:rPr lang="es-ES" sz="2800" b="0" dirty="0" err="1" smtClean="0">
                <a:solidFill>
                  <a:schemeClr val="bg1">
                    <a:lumMod val="85000"/>
                  </a:schemeClr>
                </a:solidFill>
              </a:rPr>
              <a:t>some</a:t>
            </a:r>
            <a:r>
              <a:rPr lang="es-ES" sz="2800" b="0" dirty="0" smtClean="0">
                <a:solidFill>
                  <a:schemeClr val="bg1">
                    <a:lumMod val="85000"/>
                  </a:schemeClr>
                </a:solidFill>
              </a:rPr>
              <a:t> fine </a:t>
            </a:r>
            <a:r>
              <a:rPr lang="es-ES" sz="2800" b="0" dirty="0" err="1" smtClean="0">
                <a:solidFill>
                  <a:schemeClr val="bg1">
                    <a:lumMod val="85000"/>
                  </a:schemeClr>
                </a:solidFill>
              </a:rPr>
              <a:t>tuning</a:t>
            </a:r>
            <a:r>
              <a:rPr lang="es-ES" sz="2800" b="0" dirty="0" smtClean="0">
                <a:solidFill>
                  <a:schemeClr val="bg1">
                    <a:lumMod val="85000"/>
                  </a:schemeClr>
                </a:solidFill>
              </a:rPr>
              <a:t> </a:t>
            </a:r>
            <a:r>
              <a:rPr lang="es-ES" sz="2800" b="0" dirty="0" err="1" smtClean="0">
                <a:solidFill>
                  <a:schemeClr val="bg1">
                    <a:lumMod val="85000"/>
                  </a:schemeClr>
                </a:solidFill>
              </a:rPr>
              <a:t>requirement</a:t>
            </a:r>
            <a:r>
              <a:rPr lang="es-ES" sz="2800" b="0" dirty="0" smtClean="0">
                <a:solidFill>
                  <a:schemeClr val="bg1">
                    <a:lumMod val="85000"/>
                  </a:schemeClr>
                </a:solidFill>
              </a:rPr>
              <a:t>; </a:t>
            </a:r>
            <a:r>
              <a:rPr lang="es-ES" sz="2800" b="0" dirty="0" err="1" smtClean="0">
                <a:solidFill>
                  <a:schemeClr val="bg1">
                    <a:lumMod val="85000"/>
                  </a:schemeClr>
                </a:solidFill>
              </a:rPr>
              <a:t>creates</a:t>
            </a:r>
            <a:r>
              <a:rPr lang="es-ES" sz="2800" b="0" dirty="0" smtClean="0">
                <a:solidFill>
                  <a:schemeClr val="bg1">
                    <a:lumMod val="85000"/>
                  </a:schemeClr>
                </a:solidFill>
              </a:rPr>
              <a:t> </a:t>
            </a:r>
            <a:r>
              <a:rPr lang="es-ES" sz="2800" b="0" dirty="0" err="1" smtClean="0">
                <a:solidFill>
                  <a:schemeClr val="bg1">
                    <a:lumMod val="85000"/>
                  </a:schemeClr>
                </a:solidFill>
              </a:rPr>
              <a:t>tensions</a:t>
            </a:r>
            <a:r>
              <a:rPr lang="es-ES" sz="2800" b="0" dirty="0" smtClean="0">
                <a:solidFill>
                  <a:schemeClr val="bg1">
                    <a:lumMod val="85000"/>
                  </a:schemeClr>
                </a:solidFill>
              </a:rPr>
              <a:t> in S</a:t>
            </a:r>
            <a:r>
              <a:rPr lang="es-ES" sz="2800" b="0" baseline="-25000" dirty="0" smtClean="0">
                <a:solidFill>
                  <a:schemeClr val="bg1">
                    <a:lumMod val="85000"/>
                  </a:schemeClr>
                </a:solidFill>
              </a:rPr>
              <a:t>8</a:t>
            </a:r>
            <a:r>
              <a:rPr lang="es-ES" sz="2800" b="0" dirty="0" smtClean="0">
                <a:solidFill>
                  <a:schemeClr val="bg1">
                    <a:lumMod val="85000"/>
                  </a:schemeClr>
                </a:solidFill>
              </a:rPr>
              <a:t> and </a:t>
            </a:r>
            <a:r>
              <a:rPr lang="el-GR" sz="2800" b="0" dirty="0" smtClean="0">
                <a:solidFill>
                  <a:schemeClr val="bg1">
                    <a:lumMod val="85000"/>
                  </a:schemeClr>
                </a:solidFill>
                <a:latin typeface="Times New Roman" panose="02020603050405020304" pitchFamily="18" charset="0"/>
                <a:cs typeface="Times New Roman" panose="02020603050405020304" pitchFamily="18" charset="0"/>
              </a:rPr>
              <a:t>Ω</a:t>
            </a:r>
            <a:r>
              <a:rPr lang="es-ES" sz="2800" b="0" baseline="-25000" dirty="0" smtClean="0">
                <a:solidFill>
                  <a:schemeClr val="bg1">
                    <a:lumMod val="85000"/>
                  </a:schemeClr>
                </a:solidFill>
                <a:latin typeface="Times New Roman" panose="02020603050405020304" pitchFamily="18" charset="0"/>
                <a:cs typeface="Times New Roman" panose="02020603050405020304" pitchFamily="18" charset="0"/>
              </a:rPr>
              <a:t>M</a:t>
            </a:r>
            <a:r>
              <a:rPr lang="es-ES" sz="2800" b="0" dirty="0" smtClean="0">
                <a:solidFill>
                  <a:schemeClr val="bg1">
                    <a:lumMod val="85000"/>
                  </a:schemeClr>
                </a:solidFill>
              </a:rPr>
              <a:t>, </a:t>
            </a:r>
            <a:r>
              <a:rPr lang="es-ES" sz="2800" b="0" dirty="0" err="1" smtClean="0">
                <a:solidFill>
                  <a:schemeClr val="bg1">
                    <a:lumMod val="85000"/>
                  </a:schemeClr>
                </a:solidFill>
              </a:rPr>
              <a:t>recent</a:t>
            </a:r>
            <a:r>
              <a:rPr lang="es-ES" sz="2800" b="0" dirty="0" smtClean="0">
                <a:solidFill>
                  <a:schemeClr val="bg1">
                    <a:lumMod val="85000"/>
                  </a:schemeClr>
                </a:solidFill>
              </a:rPr>
              <a:t> </a:t>
            </a:r>
            <a:r>
              <a:rPr lang="es-ES" sz="2800" b="0" dirty="0" err="1" smtClean="0">
                <a:solidFill>
                  <a:schemeClr val="bg1">
                    <a:lumMod val="85000"/>
                  </a:schemeClr>
                </a:solidFill>
              </a:rPr>
              <a:t>measurements</a:t>
            </a:r>
            <a:r>
              <a:rPr lang="es-ES" sz="2800" b="0" dirty="0" smtClean="0">
                <a:solidFill>
                  <a:schemeClr val="bg1">
                    <a:lumMod val="85000"/>
                  </a:schemeClr>
                </a:solidFill>
              </a:rPr>
              <a:t> </a:t>
            </a:r>
            <a:r>
              <a:rPr lang="es-ES" sz="2800" b="0" dirty="0" err="1" smtClean="0">
                <a:solidFill>
                  <a:schemeClr val="bg1">
                    <a:lumMod val="85000"/>
                  </a:schemeClr>
                </a:solidFill>
              </a:rPr>
              <a:t>constrain</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very</a:t>
            </a:r>
            <a:r>
              <a:rPr lang="es-ES" sz="2800" b="0" dirty="0" smtClean="0">
                <a:solidFill>
                  <a:schemeClr val="bg1">
                    <a:lumMod val="85000"/>
                  </a:schemeClr>
                </a:solidFill>
              </a:rPr>
              <a:t> </a:t>
            </a:r>
            <a:r>
              <a:rPr lang="es-ES" sz="2800" b="0" dirty="0" err="1" smtClean="0">
                <a:solidFill>
                  <a:schemeClr val="bg1">
                    <a:lumMod val="85000"/>
                  </a:schemeClr>
                </a:solidFill>
              </a:rPr>
              <a:t>much</a:t>
            </a:r>
            <a:r>
              <a:rPr lang="es-ES" sz="2800" b="0" dirty="0" smtClean="0">
                <a:solidFill>
                  <a:schemeClr val="bg1">
                    <a:lumMod val="85000"/>
                  </a:schemeClr>
                </a:solidFill>
              </a:rPr>
              <a:t>.</a:t>
            </a: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2800" b="0" i="0" u="none" strike="noStrike" cap="none" spc="0" normalizeH="0" baseline="0" dirty="0">
              <a:ln>
                <a:noFill/>
              </a:ln>
              <a:solidFill>
                <a:srgbClr val="000000"/>
              </a:solidFill>
              <a:effectLst/>
              <a:uFillTx/>
              <a:sym typeface="Helvetica Neue"/>
            </a:endParaRPr>
          </a:p>
        </p:txBody>
      </p:sp>
      <p:sp>
        <p:nvSpPr>
          <p:cNvPr id="7" name="CuadroTexto 6"/>
          <p:cNvSpPr txBox="1"/>
          <p:nvPr/>
        </p:nvSpPr>
        <p:spPr>
          <a:xfrm>
            <a:off x="8183881" y="1978157"/>
            <a:ext cx="454932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Interacting</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DE-DM</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8" name="CuadroTexto 7"/>
          <p:cNvSpPr txBox="1"/>
          <p:nvPr/>
        </p:nvSpPr>
        <p:spPr>
          <a:xfrm>
            <a:off x="5971930" y="6241062"/>
            <a:ext cx="4036361"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4000" dirty="0" err="1" smtClean="0">
                <a:solidFill>
                  <a:schemeClr val="bg1">
                    <a:lumMod val="85000"/>
                  </a:schemeClr>
                </a:solidFill>
              </a:rPr>
              <a:t>Modified</a:t>
            </a:r>
            <a:r>
              <a:rPr lang="es-ES" sz="4000" dirty="0" smtClean="0">
                <a:solidFill>
                  <a:schemeClr val="bg1">
                    <a:lumMod val="85000"/>
                  </a:schemeClr>
                </a:solidFill>
              </a:rPr>
              <a:t> </a:t>
            </a:r>
            <a:r>
              <a:rPr lang="es-ES" sz="4000" dirty="0" err="1" smtClean="0">
                <a:solidFill>
                  <a:schemeClr val="bg1">
                    <a:lumMod val="85000"/>
                  </a:schemeClr>
                </a:solidFill>
              </a:rPr>
              <a:t>gravity</a:t>
            </a:r>
            <a:endParaRPr kumimoji="0" lang="es-ES" sz="4000" b="1" i="0" u="none" strike="noStrike" cap="none" spc="0" normalizeH="0" baseline="0" dirty="0">
              <a:ln>
                <a:noFill/>
              </a:ln>
              <a:solidFill>
                <a:schemeClr val="bg1">
                  <a:lumMod val="85000"/>
                </a:schemeClr>
              </a:solidFill>
              <a:effectLst/>
              <a:uFillTx/>
              <a:sym typeface="Helvetica Neue"/>
            </a:endParaRPr>
          </a:p>
        </p:txBody>
      </p:sp>
      <p:sp>
        <p:nvSpPr>
          <p:cNvPr id="9" name="CuadroTexto 8"/>
          <p:cNvSpPr txBox="1"/>
          <p:nvPr/>
        </p:nvSpPr>
        <p:spPr>
          <a:xfrm>
            <a:off x="8183881" y="2631716"/>
            <a:ext cx="8329912" cy="4042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Proposal</a:t>
            </a:r>
            <a:r>
              <a:rPr kumimoji="0" lang="es-ES" sz="3200" b="0" i="0" u="none" strike="noStrike" cap="none" spc="0" normalizeH="0" baseline="0" dirty="0" smtClean="0">
                <a:ln>
                  <a:noFill/>
                </a:ln>
                <a:solidFill>
                  <a:srgbClr val="000000"/>
                </a:solidFill>
                <a:effectLst/>
                <a:uFillTx/>
                <a:sym typeface="Helvetica Neue"/>
              </a:rPr>
              <a:t>: introduce a</a:t>
            </a:r>
            <a:r>
              <a:rPr kumimoji="0" lang="es-ES" sz="3200" b="0" i="0" u="none" strike="noStrike" cap="none" spc="0" normalizeH="0" dirty="0" smtClean="0">
                <a:ln>
                  <a:noFill/>
                </a:ln>
                <a:solidFill>
                  <a:srgbClr val="000000"/>
                </a:solidFill>
                <a:effectLst/>
                <a:uFillTx/>
                <a:sym typeface="Helvetica Neue"/>
              </a:rPr>
              <a:t> non-trivial </a:t>
            </a:r>
            <a:r>
              <a:rPr kumimoji="0" lang="es-ES" sz="3200" b="0" i="0" u="none" strike="noStrike" cap="none" spc="0" normalizeH="0" dirty="0" err="1" smtClean="0">
                <a:ln>
                  <a:noFill/>
                </a:ln>
                <a:solidFill>
                  <a:srgbClr val="000000"/>
                </a:solidFill>
                <a:effectLst/>
                <a:uFillTx/>
                <a:sym typeface="Helvetica Neue"/>
              </a:rPr>
              <a:t>coupling</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between</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dark</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energy</a:t>
            </a:r>
            <a:r>
              <a:rPr kumimoji="0" lang="es-ES" sz="3200" b="0" i="0" u="none" strike="noStrike" cap="none" spc="0" normalizeH="0" dirty="0" smtClean="0">
                <a:ln>
                  <a:noFill/>
                </a:ln>
                <a:solidFill>
                  <a:srgbClr val="000000"/>
                </a:solidFill>
                <a:effectLst/>
                <a:uFillTx/>
                <a:sym typeface="Helvetica Neue"/>
              </a:rPr>
              <a:t> and </a:t>
            </a:r>
            <a:r>
              <a:rPr kumimoji="0" lang="es-ES" sz="3200" b="0" i="0" u="none" strike="noStrike" cap="none" spc="0" normalizeH="0" dirty="0" err="1" smtClean="0">
                <a:ln>
                  <a:noFill/>
                </a:ln>
                <a:solidFill>
                  <a:srgbClr val="000000"/>
                </a:solidFill>
                <a:effectLst/>
                <a:uFillTx/>
                <a:sym typeface="Helvetica Neue"/>
              </a:rPr>
              <a:t>dark</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matter</a:t>
            </a:r>
            <a:r>
              <a:rPr lang="es-ES" sz="3200" b="0" dirty="0" smtClean="0"/>
              <a:t>, </a:t>
            </a:r>
            <a:r>
              <a:rPr lang="es-ES" sz="3200" b="0" dirty="0" err="1" smtClean="0"/>
              <a:t>modifying</a:t>
            </a:r>
            <a:r>
              <a:rPr lang="es-ES" sz="3200" b="0" dirty="0" smtClean="0"/>
              <a:t> late time H(z) </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Drawbacks</a:t>
            </a:r>
            <a:r>
              <a:rPr lang="es-ES" sz="3200" b="0" dirty="0" smtClean="0"/>
              <a:t>: CMB and BAO </a:t>
            </a:r>
            <a:r>
              <a:rPr lang="es-ES" sz="3200" b="0" dirty="0" err="1" smtClean="0"/>
              <a:t>constrain</a:t>
            </a:r>
            <a:r>
              <a:rPr lang="es-ES" sz="3200" b="0" dirty="0" smtClean="0"/>
              <a:t> </a:t>
            </a:r>
            <a:r>
              <a:rPr lang="es-ES" sz="3200" b="0" dirty="0" err="1" smtClean="0"/>
              <a:t>very</a:t>
            </a:r>
            <a:r>
              <a:rPr lang="es-ES" sz="3200" b="0" dirty="0" smtClean="0"/>
              <a:t> </a:t>
            </a:r>
            <a:r>
              <a:rPr lang="es-ES" sz="3200" b="0" dirty="0" err="1" smtClean="0"/>
              <a:t>much</a:t>
            </a:r>
            <a:r>
              <a:rPr lang="es-ES" sz="3200" b="0" dirty="0" smtClean="0"/>
              <a:t> </a:t>
            </a:r>
            <a:r>
              <a:rPr lang="es-ES" sz="3200" b="0" dirty="0" err="1" smtClean="0"/>
              <a:t>the</a:t>
            </a:r>
            <a:r>
              <a:rPr lang="es-ES" sz="3200" b="0" dirty="0" smtClean="0"/>
              <a:t> </a:t>
            </a:r>
            <a:r>
              <a:rPr lang="es-ES" sz="3200" b="0" dirty="0" err="1" smtClean="0"/>
              <a:t>parameter</a:t>
            </a:r>
            <a:r>
              <a:rPr lang="es-ES" sz="3200" b="0" dirty="0" smtClean="0"/>
              <a:t> </a:t>
            </a:r>
            <a:r>
              <a:rPr lang="es-ES" sz="3200" b="0" dirty="0" err="1" smtClean="0"/>
              <a:t>space</a:t>
            </a:r>
            <a:r>
              <a:rPr lang="es-ES" sz="3200" b="0" dirty="0" smtClean="0"/>
              <a:t>, </a:t>
            </a:r>
            <a:r>
              <a:rPr lang="es-ES" sz="3200" b="0" dirty="0" err="1" smtClean="0"/>
              <a:t>some</a:t>
            </a:r>
            <a:r>
              <a:rPr lang="es-ES" sz="3200" b="0" dirty="0" smtClean="0"/>
              <a:t> fine </a:t>
            </a:r>
            <a:r>
              <a:rPr lang="es-ES" sz="3200" b="0" dirty="0" err="1" smtClean="0"/>
              <a:t>tuning</a:t>
            </a:r>
            <a:r>
              <a:rPr lang="es-ES" sz="3200" b="0" dirty="0" smtClean="0"/>
              <a:t> </a:t>
            </a:r>
            <a:r>
              <a:rPr lang="es-ES" sz="3200" b="0" dirty="0" err="1" smtClean="0"/>
              <a:t>required</a:t>
            </a:r>
            <a:r>
              <a:rPr lang="es-ES" sz="3200" b="0" dirty="0" smtClean="0"/>
              <a:t>.</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10" name="CuadroTexto 9"/>
          <p:cNvSpPr txBox="1"/>
          <p:nvPr/>
        </p:nvSpPr>
        <p:spPr>
          <a:xfrm>
            <a:off x="618396" y="7421536"/>
            <a:ext cx="16520426" cy="2441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chemeClr val="bg1">
                    <a:lumMod val="85000"/>
                  </a:schemeClr>
                </a:solidFill>
                <a:effectLst/>
                <a:uFillTx/>
                <a:sym typeface="Helvetica Neue"/>
              </a:rPr>
              <a:t>Proposal</a:t>
            </a:r>
            <a:r>
              <a:rPr kumimoji="0" lang="es-ES" sz="3200" b="0" i="0" u="none" strike="noStrike" cap="none" spc="0" normalizeH="0" baseline="0" dirty="0" smtClean="0">
                <a:ln>
                  <a:noFill/>
                </a:ln>
                <a:solidFill>
                  <a:schemeClr val="bg1">
                    <a:lumMod val="85000"/>
                  </a:schemeClr>
                </a:solidFill>
                <a:effectLst/>
                <a:uFillTx/>
                <a:sym typeface="Helvetica Neue"/>
              </a:rPr>
              <a:t>: </a:t>
            </a:r>
            <a:r>
              <a:rPr kumimoji="0" lang="es-ES" sz="3200" b="0" i="0" u="none" strike="noStrike" cap="none" spc="0" normalizeH="0" baseline="0" dirty="0" err="1" smtClean="0">
                <a:ln>
                  <a:noFill/>
                </a:ln>
                <a:solidFill>
                  <a:schemeClr val="bg1">
                    <a:lumMod val="85000"/>
                  </a:schemeClr>
                </a:solidFill>
                <a:effectLst/>
                <a:uFillTx/>
                <a:sym typeface="Helvetica Neue"/>
              </a:rPr>
              <a:t>extend</a:t>
            </a:r>
            <a:r>
              <a:rPr kumimoji="0" lang="es-ES" sz="3200" b="0" i="0" u="none" strike="noStrike" cap="none" spc="0" normalizeH="0" baseline="0" dirty="0" smtClean="0">
                <a:ln>
                  <a:noFill/>
                </a:ln>
                <a:solidFill>
                  <a:schemeClr val="bg1">
                    <a:lumMod val="85000"/>
                  </a:schemeClr>
                </a:solidFill>
                <a:effectLst/>
                <a:uFillTx/>
                <a:sym typeface="Helvetica Neue"/>
              </a:rPr>
              <a:t> general </a:t>
            </a:r>
            <a:r>
              <a:rPr kumimoji="0" lang="es-ES" sz="3200" b="0" i="0" u="none" strike="noStrike" cap="none" spc="0" normalizeH="0" baseline="0" dirty="0" err="1" smtClean="0">
                <a:ln>
                  <a:noFill/>
                </a:ln>
                <a:solidFill>
                  <a:schemeClr val="bg1">
                    <a:lumMod val="85000"/>
                  </a:schemeClr>
                </a:solidFill>
                <a:effectLst/>
                <a:uFillTx/>
                <a:sym typeface="Helvetica Neue"/>
              </a:rPr>
              <a:t>relativity</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wit</a:t>
            </a:r>
            <a:r>
              <a:rPr lang="es-ES" sz="3200" b="0" dirty="0" err="1" smtClean="0">
                <a:solidFill>
                  <a:schemeClr val="bg1">
                    <a:lumMod val="85000"/>
                  </a:schemeClr>
                </a:solidFill>
              </a:rPr>
              <a:t>h</a:t>
            </a:r>
            <a:r>
              <a:rPr lang="es-ES" sz="3200" b="0" dirty="0" smtClean="0">
                <a:solidFill>
                  <a:schemeClr val="bg1">
                    <a:lumMod val="85000"/>
                  </a:schemeClr>
                </a:solidFill>
              </a:rPr>
              <a:t> </a:t>
            </a:r>
            <a:r>
              <a:rPr lang="es-ES" sz="3200" b="0" dirty="0" err="1" smtClean="0">
                <a:solidFill>
                  <a:schemeClr val="bg1">
                    <a:lumMod val="85000"/>
                  </a:schemeClr>
                </a:solidFill>
              </a:rPr>
              <a:t>additional</a:t>
            </a:r>
            <a:r>
              <a:rPr lang="es-ES" sz="3200" b="0" dirty="0" smtClean="0">
                <a:solidFill>
                  <a:schemeClr val="bg1">
                    <a:lumMod val="85000"/>
                  </a:schemeClr>
                </a:solidFill>
              </a:rPr>
              <a:t> </a:t>
            </a:r>
            <a:r>
              <a:rPr lang="es-ES" sz="3200" b="0" dirty="0" err="1" smtClean="0">
                <a:solidFill>
                  <a:schemeClr val="bg1">
                    <a:lumMod val="85000"/>
                  </a:schemeClr>
                </a:solidFill>
              </a:rPr>
              <a:t>degrees</a:t>
            </a:r>
            <a:r>
              <a:rPr lang="es-ES" sz="3200" b="0" dirty="0" smtClean="0">
                <a:solidFill>
                  <a:schemeClr val="bg1">
                    <a:lumMod val="85000"/>
                  </a:schemeClr>
                </a:solidFill>
              </a:rPr>
              <a:t> of </a:t>
            </a:r>
            <a:r>
              <a:rPr lang="es-ES" sz="3200" b="0" dirty="0" err="1" smtClean="0">
                <a:solidFill>
                  <a:schemeClr val="bg1">
                    <a:lumMod val="85000"/>
                  </a:schemeClr>
                </a:solidFill>
              </a:rPr>
              <a:t>freedom</a:t>
            </a:r>
            <a:endParaRPr lang="es-ES" sz="3200" b="0" dirty="0" smtClean="0">
              <a:solidFill>
                <a:schemeClr val="bg1">
                  <a:lumMod val="85000"/>
                </a:schemeClr>
              </a:solidFill>
            </a:endParaRPr>
          </a:p>
          <a:p>
            <a:pPr algn="l"/>
            <a:r>
              <a:rPr lang="es-ES" sz="3200" b="0" dirty="0" err="1">
                <a:solidFill>
                  <a:schemeClr val="bg1">
                    <a:lumMod val="85000"/>
                  </a:schemeClr>
                </a:solidFill>
              </a:rPr>
              <a:t>Drawbacks</a:t>
            </a:r>
            <a:r>
              <a:rPr lang="es-ES" sz="3200" b="0" dirty="0">
                <a:solidFill>
                  <a:schemeClr val="bg1">
                    <a:lumMod val="85000"/>
                  </a:schemeClr>
                </a:solidFill>
              </a:rPr>
              <a:t>: </a:t>
            </a:r>
            <a:r>
              <a:rPr lang="es-ES" sz="3200" b="0" dirty="0">
                <a:solidFill>
                  <a:schemeClr val="tx2">
                    <a:lumMod val="20000"/>
                    <a:lumOff val="80000"/>
                  </a:schemeClr>
                </a:solidFill>
              </a:rPr>
              <a:t>(</a:t>
            </a:r>
            <a:r>
              <a:rPr lang="es-ES" sz="3200" b="0" dirty="0" err="1">
                <a:solidFill>
                  <a:schemeClr val="tx2">
                    <a:lumMod val="20000"/>
                    <a:lumOff val="80000"/>
                  </a:schemeClr>
                </a:solidFill>
              </a:rPr>
              <a:t>again</a:t>
            </a:r>
            <a:r>
              <a:rPr lang="es-ES" sz="3200" b="0" dirty="0">
                <a:solidFill>
                  <a:schemeClr val="tx2">
                    <a:lumMod val="20000"/>
                    <a:lumOff val="80000"/>
                  </a:schemeClr>
                </a:solidFill>
              </a:rPr>
              <a:t>) extra </a:t>
            </a:r>
            <a:r>
              <a:rPr lang="es-ES" sz="3200" b="0" dirty="0" err="1">
                <a:solidFill>
                  <a:schemeClr val="tx2">
                    <a:lumMod val="20000"/>
                    <a:lumOff val="80000"/>
                  </a:schemeClr>
                </a:solidFill>
              </a:rPr>
              <a:t>parameters</a:t>
            </a:r>
            <a:r>
              <a:rPr lang="es-ES" sz="3200" b="0" dirty="0">
                <a:solidFill>
                  <a:schemeClr val="tx2">
                    <a:lumMod val="20000"/>
                    <a:lumOff val="80000"/>
                  </a:schemeClr>
                </a:solidFill>
              </a:rPr>
              <a:t>, </a:t>
            </a:r>
            <a:r>
              <a:rPr lang="es-ES" sz="3200" b="0" dirty="0" err="1">
                <a:solidFill>
                  <a:schemeClr val="tx2">
                    <a:lumMod val="20000"/>
                    <a:lumOff val="80000"/>
                  </a:schemeClr>
                </a:solidFill>
              </a:rPr>
              <a:t>increases</a:t>
            </a:r>
            <a:r>
              <a:rPr lang="es-ES" sz="3200" b="0" dirty="0">
                <a:solidFill>
                  <a:schemeClr val="tx2">
                    <a:lumMod val="20000"/>
                    <a:lumOff val="80000"/>
                  </a:schemeClr>
                </a:solidFill>
              </a:rPr>
              <a:t> </a:t>
            </a:r>
            <a:r>
              <a:rPr lang="es-ES" sz="3200" b="0" dirty="0" err="1" smtClean="0">
                <a:solidFill>
                  <a:schemeClr val="tx2">
                    <a:lumMod val="20000"/>
                    <a:lumOff val="80000"/>
                  </a:schemeClr>
                </a:solidFill>
              </a:rPr>
              <a:t>tension</a:t>
            </a:r>
            <a:r>
              <a:rPr lang="es-ES" sz="3200" b="0" dirty="0" smtClean="0">
                <a:solidFill>
                  <a:schemeClr val="tx2">
                    <a:lumMod val="20000"/>
                    <a:lumOff val="80000"/>
                  </a:schemeClr>
                </a:solidFill>
              </a:rPr>
              <a:t> </a:t>
            </a:r>
            <a:r>
              <a:rPr lang="es-ES" sz="3200" b="0" dirty="0" err="1">
                <a:solidFill>
                  <a:schemeClr val="tx2">
                    <a:lumMod val="20000"/>
                    <a:lumOff val="80000"/>
                  </a:schemeClr>
                </a:solidFill>
              </a:rPr>
              <a:t>with</a:t>
            </a:r>
            <a:r>
              <a:rPr lang="es-ES" sz="3200" b="0" dirty="0">
                <a:solidFill>
                  <a:schemeClr val="tx2">
                    <a:lumMod val="20000"/>
                    <a:lumOff val="80000"/>
                  </a:schemeClr>
                </a:solidFill>
              </a:rPr>
              <a:t> CMB and LSS </a:t>
            </a:r>
            <a:r>
              <a:rPr lang="es-ES" sz="3200" b="0" dirty="0" err="1">
                <a:solidFill>
                  <a:schemeClr val="tx2">
                    <a:lumMod val="20000"/>
                    <a:lumOff val="80000"/>
                  </a:schemeClr>
                </a:solidFill>
              </a:rPr>
              <a:t>measurements</a:t>
            </a:r>
            <a:endParaRPr lang="es-ES" sz="3200" b="0" dirty="0">
              <a:solidFill>
                <a:schemeClr val="tx2">
                  <a:lumMod val="20000"/>
                  <a:lumOff val="80000"/>
                </a:schemeClr>
              </a:solidFill>
            </a:endParaRPr>
          </a:p>
          <a:p>
            <a:pPr algn="l"/>
            <a:endParaRPr lang="es-ES" sz="3200" b="0" dirty="0">
              <a:solidFill>
                <a:schemeClr val="bg1">
                  <a:lumMod val="85000"/>
                </a:schemeClr>
              </a:solidFill>
            </a:endParaRPr>
          </a:p>
          <a:p>
            <a:pPr algn="l"/>
            <a:r>
              <a:rPr lang="es-ES" b="0" dirty="0" err="1">
                <a:solidFill>
                  <a:schemeClr val="bg1">
                    <a:lumMod val="85000"/>
                  </a:schemeClr>
                </a:solidFill>
              </a:rPr>
              <a:t>Also</a:t>
            </a:r>
            <a:r>
              <a:rPr lang="es-ES" b="0" dirty="0">
                <a:solidFill>
                  <a:schemeClr val="bg1">
                    <a:lumMod val="85000"/>
                  </a:schemeClr>
                </a:solidFill>
              </a:rPr>
              <a:t>: Late </a:t>
            </a:r>
            <a:r>
              <a:rPr lang="es-ES" b="0" dirty="0" err="1">
                <a:solidFill>
                  <a:schemeClr val="bg1">
                    <a:lumMod val="85000"/>
                  </a:schemeClr>
                </a:solidFill>
              </a:rPr>
              <a:t>Dark</a:t>
            </a:r>
            <a:r>
              <a:rPr lang="es-ES" b="0" dirty="0">
                <a:solidFill>
                  <a:schemeClr val="bg1">
                    <a:lumMod val="85000"/>
                  </a:schemeClr>
                </a:solidFill>
              </a:rPr>
              <a:t> </a:t>
            </a:r>
            <a:r>
              <a:rPr lang="es-ES" b="0" dirty="0" err="1">
                <a:solidFill>
                  <a:schemeClr val="bg1">
                    <a:lumMod val="85000"/>
                  </a:schemeClr>
                </a:solidFill>
              </a:rPr>
              <a:t>Energy</a:t>
            </a:r>
            <a:r>
              <a:rPr lang="es-ES" b="0" dirty="0">
                <a:solidFill>
                  <a:schemeClr val="bg1">
                    <a:lumMod val="85000"/>
                  </a:schemeClr>
                </a:solidFill>
              </a:rPr>
              <a:t>, Local </a:t>
            </a:r>
            <a:r>
              <a:rPr lang="es-ES" b="0" dirty="0" err="1">
                <a:solidFill>
                  <a:schemeClr val="bg1">
                    <a:lumMod val="85000"/>
                  </a:schemeClr>
                </a:solidFill>
              </a:rPr>
              <a:t>Void</a:t>
            </a:r>
            <a:r>
              <a:rPr lang="es-ES" b="0" dirty="0">
                <a:solidFill>
                  <a:schemeClr val="bg1">
                    <a:lumMod val="85000"/>
                  </a:schemeClr>
                </a:solidFill>
              </a:rPr>
              <a:t> </a:t>
            </a:r>
            <a:r>
              <a:rPr lang="es-ES" b="0" dirty="0" err="1">
                <a:solidFill>
                  <a:schemeClr val="bg1">
                    <a:lumMod val="85000"/>
                  </a:schemeClr>
                </a:solidFill>
              </a:rPr>
              <a:t>Hypothesis</a:t>
            </a:r>
            <a:r>
              <a:rPr lang="es-ES" b="0" dirty="0">
                <a:solidFill>
                  <a:schemeClr val="bg1">
                    <a:lumMod val="85000"/>
                  </a:schemeClr>
                </a:solidFill>
              </a:rPr>
              <a:t>, extra </a:t>
            </a:r>
            <a:r>
              <a:rPr lang="es-ES" b="0" dirty="0" err="1">
                <a:solidFill>
                  <a:schemeClr val="bg1">
                    <a:lumMod val="85000"/>
                  </a:schemeClr>
                </a:solidFill>
              </a:rPr>
              <a:t>relativistic</a:t>
            </a:r>
            <a:r>
              <a:rPr lang="es-ES" b="0" dirty="0">
                <a:solidFill>
                  <a:schemeClr val="bg1">
                    <a:lumMod val="85000"/>
                  </a:schemeClr>
                </a:solidFill>
              </a:rPr>
              <a:t> </a:t>
            </a:r>
            <a:r>
              <a:rPr lang="es-ES" b="0" dirty="0" err="1">
                <a:solidFill>
                  <a:schemeClr val="bg1">
                    <a:lumMod val="85000"/>
                  </a:schemeClr>
                </a:solidFill>
              </a:rPr>
              <a:t>species</a:t>
            </a:r>
            <a:r>
              <a:rPr lang="es-ES" b="0" dirty="0">
                <a:solidFill>
                  <a:schemeClr val="bg1">
                    <a:lumMod val="85000"/>
                  </a:schemeClr>
                </a:solidFill>
              </a:rPr>
              <a:t> (</a:t>
            </a:r>
            <a:r>
              <a:rPr lang="es-ES" b="0" dirty="0" err="1">
                <a:solidFill>
                  <a:schemeClr val="bg1">
                    <a:lumMod val="85000"/>
                  </a:schemeClr>
                </a:solidFill>
              </a:rPr>
              <a:t>see</a:t>
            </a:r>
            <a:r>
              <a:rPr lang="es-ES" b="0" dirty="0">
                <a:solidFill>
                  <a:schemeClr val="bg1">
                    <a:lumMod val="85000"/>
                  </a:schemeClr>
                </a:solidFill>
              </a:rPr>
              <a:t> </a:t>
            </a:r>
            <a:r>
              <a:rPr lang="es-ES" b="0" dirty="0" smtClean="0">
                <a:solidFill>
                  <a:schemeClr val="bg1">
                    <a:lumMod val="85000"/>
                  </a:schemeClr>
                </a:solidFill>
              </a:rPr>
              <a:t>Di Valentino et al. 2021 </a:t>
            </a:r>
            <a:r>
              <a:rPr lang="es-ES" b="0" dirty="0" err="1">
                <a:solidFill>
                  <a:schemeClr val="bg1">
                    <a:lumMod val="85000"/>
                  </a:schemeClr>
                </a:solidFill>
              </a:rPr>
              <a:t>for</a:t>
            </a:r>
            <a:r>
              <a:rPr lang="es-ES" b="0" dirty="0">
                <a:solidFill>
                  <a:schemeClr val="bg1">
                    <a:lumMod val="85000"/>
                  </a:schemeClr>
                </a:solidFill>
              </a:rPr>
              <a:t> a </a:t>
            </a:r>
            <a:r>
              <a:rPr lang="es-ES" b="0" dirty="0" err="1">
                <a:solidFill>
                  <a:schemeClr val="bg1">
                    <a:lumMod val="85000"/>
                  </a:schemeClr>
                </a:solidFill>
              </a:rPr>
              <a:t>review</a:t>
            </a:r>
            <a:r>
              <a:rPr lang="es-ES" b="0" dirty="0">
                <a:solidFill>
                  <a:schemeClr val="bg1">
                    <a:lumMod val="85000"/>
                  </a:schemeClr>
                </a:solidFill>
              </a:rPr>
              <a:t>)</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2" name="Imagen 1"/>
          <p:cNvPicPr>
            <a:picLocks noChangeAspect="1"/>
          </p:cNvPicPr>
          <p:nvPr/>
        </p:nvPicPr>
        <p:blipFill>
          <a:blip r:embed="rId3"/>
          <a:stretch>
            <a:fillRect/>
          </a:stretch>
        </p:blipFill>
        <p:spPr>
          <a:xfrm>
            <a:off x="1268819" y="3097248"/>
            <a:ext cx="5660869" cy="1437681"/>
          </a:xfrm>
          <a:prstGeom prst="rect">
            <a:avLst/>
          </a:prstGeom>
        </p:spPr>
      </p:pic>
    </p:spTree>
    <p:extLst>
      <p:ext uri="{BB962C8B-B14F-4D97-AF65-F5344CB8AC3E}">
        <p14:creationId xmlns:p14="http://schemas.microsoft.com/office/powerpoint/2010/main" val="40594145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Proposed theoretical solutions create tensions elsewhere</a:t>
            </a:r>
            <a:endParaRPr lang="en-US" sz="4800" b="1" kern="1200" dirty="0">
              <a:solidFill>
                <a:schemeClr val="accent5">
                  <a:lumMod val="75000"/>
                </a:schemeClr>
              </a:solidFill>
            </a:endParaRPr>
          </a:p>
        </p:txBody>
      </p:sp>
      <p:sp>
        <p:nvSpPr>
          <p:cNvPr id="5" name="CuadroTexto 4"/>
          <p:cNvSpPr txBox="1"/>
          <p:nvPr/>
        </p:nvSpPr>
        <p:spPr>
          <a:xfrm>
            <a:off x="694837" y="1971456"/>
            <a:ext cx="452207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Early</a:t>
            </a:r>
            <a:r>
              <a:rPr kumimoji="0" lang="es-ES" sz="4000" b="1"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Dark</a:t>
            </a:r>
            <a:r>
              <a:rPr kumimoji="0" lang="es-ES" sz="4000" b="1"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Energy</a:t>
            </a:r>
            <a:endParaRPr kumimoji="0" lang="es-ES" sz="4000" b="1" i="0" u="none" strike="noStrike" cap="none" spc="0" normalizeH="0" baseline="0" dirty="0">
              <a:ln>
                <a:noFill/>
              </a:ln>
              <a:solidFill>
                <a:schemeClr val="bg1">
                  <a:lumMod val="85000"/>
                </a:schemeClr>
              </a:solidFill>
              <a:effectLst/>
              <a:uFillTx/>
              <a:latin typeface="Helvetica Neue"/>
              <a:ea typeface="Helvetica Neue"/>
              <a:cs typeface="Helvetica Neue"/>
              <a:sym typeface="Helvetica Neue"/>
            </a:endParaRPr>
          </a:p>
        </p:txBody>
      </p:sp>
      <p:sp>
        <p:nvSpPr>
          <p:cNvPr id="6" name="CuadroTexto 5"/>
          <p:cNvSpPr txBox="1"/>
          <p:nvPr/>
        </p:nvSpPr>
        <p:spPr>
          <a:xfrm>
            <a:off x="709827" y="2657569"/>
            <a:ext cx="7084387"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2800" b="0" i="0" u="none" strike="noStrike" cap="none" spc="0" normalizeH="0" baseline="0" dirty="0" err="1" smtClean="0">
                <a:ln>
                  <a:noFill/>
                </a:ln>
                <a:solidFill>
                  <a:schemeClr val="bg1">
                    <a:lumMod val="85000"/>
                  </a:schemeClr>
                </a:solidFill>
                <a:effectLst/>
                <a:uFillTx/>
                <a:sym typeface="Helvetica Neue"/>
              </a:rPr>
              <a:t>Proposal</a:t>
            </a:r>
            <a:r>
              <a:rPr kumimoji="0" lang="es-ES" sz="2800" b="0" i="0" u="none" strike="noStrike" cap="none" spc="0" normalizeH="0" baseline="0" dirty="0" smtClean="0">
                <a:ln>
                  <a:noFill/>
                </a:ln>
                <a:solidFill>
                  <a:schemeClr val="bg1">
                    <a:lumMod val="85000"/>
                  </a:schemeClr>
                </a:solidFill>
                <a:effectLst/>
                <a:uFillTx/>
                <a:sym typeface="Helvetica Neue"/>
              </a:rPr>
              <a:t>: introduce a</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transient</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dark</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energy</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component</a:t>
            </a:r>
            <a:r>
              <a:rPr kumimoji="0" lang="es-ES" sz="2800" b="0" i="0" u="none" strike="noStrike" cap="none" spc="0" normalizeH="0" dirty="0" smtClean="0">
                <a:ln>
                  <a:noFill/>
                </a:ln>
                <a:solidFill>
                  <a:schemeClr val="bg1">
                    <a:lumMod val="85000"/>
                  </a:schemeClr>
                </a:solidFill>
                <a:effectLst/>
                <a:uFillTx/>
                <a:sym typeface="Helvetica Neue"/>
              </a:rPr>
              <a:t> in </a:t>
            </a:r>
            <a:r>
              <a:rPr kumimoji="0" lang="es-ES" sz="2800" b="0" i="0" u="none" strike="noStrike" cap="none" spc="0" normalizeH="0" dirty="0" err="1" smtClean="0">
                <a:ln>
                  <a:noFill/>
                </a:ln>
                <a:solidFill>
                  <a:schemeClr val="bg1">
                    <a:lumMod val="85000"/>
                  </a:schemeClr>
                </a:solidFill>
                <a:effectLst/>
                <a:uFillTx/>
                <a:sym typeface="Helvetica Neue"/>
              </a:rPr>
              <a:t>the</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early</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Universe</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thus</a:t>
            </a:r>
            <a:r>
              <a:rPr kumimoji="0" lang="es-ES" sz="2800" b="0" i="0" u="none" strike="noStrike" cap="none" spc="0" normalizeH="0" dirty="0" smtClean="0">
                <a:ln>
                  <a:noFill/>
                </a:ln>
                <a:solidFill>
                  <a:schemeClr val="bg1">
                    <a:lumMod val="85000"/>
                  </a:schemeClr>
                </a:solidFill>
                <a:effectLst/>
                <a:uFillTx/>
                <a:sym typeface="Helvetica Neue"/>
              </a:rPr>
              <a:t> </a:t>
            </a:r>
            <a:r>
              <a:rPr kumimoji="0" lang="es-ES" sz="2800" b="0" i="0" u="none" strike="noStrike" cap="none" spc="0" normalizeH="0" dirty="0" err="1" smtClean="0">
                <a:ln>
                  <a:noFill/>
                </a:ln>
                <a:solidFill>
                  <a:schemeClr val="bg1">
                    <a:lumMod val="85000"/>
                  </a:schemeClr>
                </a:solidFill>
                <a:effectLst/>
                <a:uFillTx/>
                <a:sym typeface="Helvetica Neue"/>
              </a:rPr>
              <a:t>allowin</a:t>
            </a:r>
            <a:r>
              <a:rPr lang="es-ES" sz="2800" b="0" dirty="0" err="1" smtClean="0">
                <a:solidFill>
                  <a:schemeClr val="bg1">
                    <a:lumMod val="85000"/>
                  </a:schemeClr>
                </a:solidFill>
              </a:rPr>
              <a:t>g</a:t>
            </a:r>
            <a:r>
              <a:rPr lang="es-ES" sz="2800" b="0" dirty="0" smtClean="0">
                <a:solidFill>
                  <a:schemeClr val="bg1">
                    <a:lumMod val="85000"/>
                  </a:schemeClr>
                </a:solidFill>
              </a:rPr>
              <a:t> </a:t>
            </a:r>
            <a:r>
              <a:rPr lang="es-ES" sz="2800" b="0" dirty="0" err="1" smtClean="0">
                <a:solidFill>
                  <a:schemeClr val="bg1">
                    <a:lumMod val="85000"/>
                  </a:schemeClr>
                </a:solidFill>
              </a:rPr>
              <a:t>for</a:t>
            </a:r>
            <a:r>
              <a:rPr lang="es-ES" sz="2800" b="0" dirty="0" smtClean="0">
                <a:solidFill>
                  <a:schemeClr val="bg1">
                    <a:lumMod val="85000"/>
                  </a:schemeClr>
                </a:solidFill>
              </a:rPr>
              <a:t> a </a:t>
            </a:r>
            <a:r>
              <a:rPr lang="es-ES" sz="2800" b="0" dirty="0" err="1" smtClean="0">
                <a:solidFill>
                  <a:schemeClr val="bg1">
                    <a:lumMod val="85000"/>
                  </a:schemeClr>
                </a:solidFill>
              </a:rPr>
              <a:t>higher</a:t>
            </a:r>
            <a:r>
              <a:rPr lang="es-ES" sz="2800" b="0" dirty="0" smtClean="0">
                <a:solidFill>
                  <a:schemeClr val="bg1">
                    <a:lumMod val="85000"/>
                  </a:schemeClr>
                </a:solidFill>
              </a:rPr>
              <a:t> </a:t>
            </a:r>
            <a:r>
              <a:rPr lang="es-ES" sz="2800" b="0" dirty="0" err="1" smtClean="0">
                <a:solidFill>
                  <a:schemeClr val="bg1">
                    <a:lumMod val="85000"/>
                  </a:schemeClr>
                </a:solidFill>
              </a:rPr>
              <a:t>inferred</a:t>
            </a:r>
            <a:r>
              <a:rPr lang="es-ES" sz="2800" b="0" dirty="0" smtClean="0">
                <a:solidFill>
                  <a:schemeClr val="bg1">
                    <a:lumMod val="85000"/>
                  </a:schemeClr>
                </a:solidFill>
              </a:rPr>
              <a:t> H</a:t>
            </a:r>
            <a:r>
              <a:rPr lang="es-ES" sz="2800" b="0" baseline="-25000" dirty="0" smtClean="0">
                <a:solidFill>
                  <a:schemeClr val="bg1">
                    <a:lumMod val="85000"/>
                  </a:schemeClr>
                </a:solidFill>
              </a:rPr>
              <a:t>0</a:t>
            </a:r>
            <a:r>
              <a:rPr lang="es-ES" sz="2800" b="0" dirty="0" smtClean="0">
                <a:solidFill>
                  <a:schemeClr val="bg1">
                    <a:lumMod val="85000"/>
                  </a:schemeClr>
                </a:solidFill>
              </a:rPr>
              <a:t> </a:t>
            </a:r>
            <a:r>
              <a:rPr lang="es-ES" sz="2800" b="0" dirty="0" err="1" smtClean="0">
                <a:solidFill>
                  <a:schemeClr val="bg1">
                    <a:lumMod val="85000"/>
                  </a:schemeClr>
                </a:solidFill>
              </a:rPr>
              <a:t>from</a:t>
            </a:r>
            <a:r>
              <a:rPr lang="es-ES" sz="2800" b="0" dirty="0" smtClean="0">
                <a:solidFill>
                  <a:schemeClr val="bg1">
                    <a:lumMod val="85000"/>
                  </a:schemeClr>
                </a:solidFill>
              </a:rPr>
              <a:t> CMB.</a:t>
            </a:r>
          </a:p>
          <a:p>
            <a:pPr marL="0" marR="0" indent="0" algn="l" defTabSz="584200" rtl="0" fontAlgn="auto" latinLnBrk="0" hangingPunct="0">
              <a:lnSpc>
                <a:spcPct val="100000"/>
              </a:lnSpc>
              <a:spcBef>
                <a:spcPts val="0"/>
              </a:spcBef>
              <a:spcAft>
                <a:spcPts val="0"/>
              </a:spcAft>
              <a:buClrTx/>
              <a:buSzTx/>
              <a:buFontTx/>
              <a:buNone/>
              <a:tabLst/>
            </a:pPr>
            <a:endParaRPr lang="es-ES" sz="28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b="0" dirty="0" err="1" smtClean="0">
                <a:solidFill>
                  <a:schemeClr val="bg1">
                    <a:lumMod val="85000"/>
                  </a:schemeClr>
                </a:solidFill>
              </a:rPr>
              <a:t>Drawbacks</a:t>
            </a:r>
            <a:r>
              <a:rPr lang="es-ES" sz="2800" b="0" dirty="0" smtClean="0">
                <a:solidFill>
                  <a:schemeClr val="bg1">
                    <a:lumMod val="85000"/>
                  </a:schemeClr>
                </a:solidFill>
              </a:rPr>
              <a:t>: </a:t>
            </a:r>
            <a:r>
              <a:rPr lang="es-ES" sz="2800" b="0" dirty="0" err="1" smtClean="0">
                <a:solidFill>
                  <a:schemeClr val="bg1">
                    <a:lumMod val="85000"/>
                  </a:schemeClr>
                </a:solidFill>
              </a:rPr>
              <a:t>some</a:t>
            </a:r>
            <a:r>
              <a:rPr lang="es-ES" sz="2800" b="0" dirty="0" smtClean="0">
                <a:solidFill>
                  <a:schemeClr val="bg1">
                    <a:lumMod val="85000"/>
                  </a:schemeClr>
                </a:solidFill>
              </a:rPr>
              <a:t> fine </a:t>
            </a:r>
            <a:r>
              <a:rPr lang="es-ES" sz="2800" b="0" dirty="0" err="1" smtClean="0">
                <a:solidFill>
                  <a:schemeClr val="bg1">
                    <a:lumMod val="85000"/>
                  </a:schemeClr>
                </a:solidFill>
              </a:rPr>
              <a:t>tuning</a:t>
            </a:r>
            <a:r>
              <a:rPr lang="es-ES" sz="2800" b="0" dirty="0" smtClean="0">
                <a:solidFill>
                  <a:schemeClr val="bg1">
                    <a:lumMod val="85000"/>
                  </a:schemeClr>
                </a:solidFill>
              </a:rPr>
              <a:t> </a:t>
            </a:r>
            <a:r>
              <a:rPr lang="es-ES" sz="2800" b="0" dirty="0" err="1" smtClean="0">
                <a:solidFill>
                  <a:schemeClr val="bg1">
                    <a:lumMod val="85000"/>
                  </a:schemeClr>
                </a:solidFill>
              </a:rPr>
              <a:t>requirement</a:t>
            </a:r>
            <a:r>
              <a:rPr lang="es-ES" sz="2800" b="0" dirty="0" smtClean="0">
                <a:solidFill>
                  <a:schemeClr val="bg1">
                    <a:lumMod val="85000"/>
                  </a:schemeClr>
                </a:solidFill>
              </a:rPr>
              <a:t>; </a:t>
            </a:r>
            <a:r>
              <a:rPr lang="es-ES" sz="2800" b="0" dirty="0" err="1" smtClean="0">
                <a:solidFill>
                  <a:schemeClr val="bg1">
                    <a:lumMod val="85000"/>
                  </a:schemeClr>
                </a:solidFill>
              </a:rPr>
              <a:t>creates</a:t>
            </a:r>
            <a:r>
              <a:rPr lang="es-ES" sz="2800" b="0" dirty="0" smtClean="0">
                <a:solidFill>
                  <a:schemeClr val="bg1">
                    <a:lumMod val="85000"/>
                  </a:schemeClr>
                </a:solidFill>
              </a:rPr>
              <a:t> </a:t>
            </a:r>
            <a:r>
              <a:rPr lang="es-ES" sz="2800" b="0" dirty="0" err="1" smtClean="0">
                <a:solidFill>
                  <a:schemeClr val="bg1">
                    <a:lumMod val="85000"/>
                  </a:schemeClr>
                </a:solidFill>
              </a:rPr>
              <a:t>tensions</a:t>
            </a:r>
            <a:r>
              <a:rPr lang="es-ES" sz="2800" b="0" dirty="0" smtClean="0">
                <a:solidFill>
                  <a:schemeClr val="bg1">
                    <a:lumMod val="85000"/>
                  </a:schemeClr>
                </a:solidFill>
              </a:rPr>
              <a:t> in S</a:t>
            </a:r>
            <a:r>
              <a:rPr lang="es-ES" sz="2800" b="0" baseline="-25000" dirty="0" smtClean="0">
                <a:solidFill>
                  <a:schemeClr val="bg1">
                    <a:lumMod val="85000"/>
                  </a:schemeClr>
                </a:solidFill>
              </a:rPr>
              <a:t>8</a:t>
            </a:r>
            <a:r>
              <a:rPr lang="es-ES" sz="2800" b="0" dirty="0" smtClean="0">
                <a:solidFill>
                  <a:schemeClr val="bg1">
                    <a:lumMod val="85000"/>
                  </a:schemeClr>
                </a:solidFill>
              </a:rPr>
              <a:t> and </a:t>
            </a:r>
            <a:r>
              <a:rPr lang="el-GR" sz="2800" b="0" dirty="0" smtClean="0">
                <a:solidFill>
                  <a:schemeClr val="bg1">
                    <a:lumMod val="85000"/>
                  </a:schemeClr>
                </a:solidFill>
                <a:latin typeface="Times New Roman" panose="02020603050405020304" pitchFamily="18" charset="0"/>
                <a:cs typeface="Times New Roman" panose="02020603050405020304" pitchFamily="18" charset="0"/>
              </a:rPr>
              <a:t>Ω</a:t>
            </a:r>
            <a:r>
              <a:rPr lang="es-ES" sz="2800" b="0" baseline="-25000" dirty="0" smtClean="0">
                <a:solidFill>
                  <a:schemeClr val="bg1">
                    <a:lumMod val="85000"/>
                  </a:schemeClr>
                </a:solidFill>
                <a:latin typeface="Times New Roman" panose="02020603050405020304" pitchFamily="18" charset="0"/>
                <a:cs typeface="Times New Roman" panose="02020603050405020304" pitchFamily="18" charset="0"/>
              </a:rPr>
              <a:t>M</a:t>
            </a:r>
            <a:r>
              <a:rPr lang="es-ES" sz="2800" b="0" dirty="0" smtClean="0">
                <a:solidFill>
                  <a:schemeClr val="bg1">
                    <a:lumMod val="85000"/>
                  </a:schemeClr>
                </a:solidFill>
              </a:rPr>
              <a:t>, </a:t>
            </a:r>
            <a:r>
              <a:rPr lang="es-ES" sz="2800" b="0" dirty="0" err="1" smtClean="0">
                <a:solidFill>
                  <a:schemeClr val="bg1">
                    <a:lumMod val="85000"/>
                  </a:schemeClr>
                </a:solidFill>
              </a:rPr>
              <a:t>recent</a:t>
            </a:r>
            <a:r>
              <a:rPr lang="es-ES" sz="2800" b="0" dirty="0" smtClean="0">
                <a:solidFill>
                  <a:schemeClr val="bg1">
                    <a:lumMod val="85000"/>
                  </a:schemeClr>
                </a:solidFill>
              </a:rPr>
              <a:t> </a:t>
            </a:r>
            <a:r>
              <a:rPr lang="es-ES" sz="2800" b="0" dirty="0" err="1" smtClean="0">
                <a:solidFill>
                  <a:schemeClr val="bg1">
                    <a:lumMod val="85000"/>
                  </a:schemeClr>
                </a:solidFill>
              </a:rPr>
              <a:t>measurements</a:t>
            </a:r>
            <a:r>
              <a:rPr lang="es-ES" sz="2800" b="0" dirty="0" smtClean="0">
                <a:solidFill>
                  <a:schemeClr val="bg1">
                    <a:lumMod val="85000"/>
                  </a:schemeClr>
                </a:solidFill>
              </a:rPr>
              <a:t> </a:t>
            </a:r>
            <a:r>
              <a:rPr lang="es-ES" sz="2800" b="0" dirty="0" err="1" smtClean="0">
                <a:solidFill>
                  <a:schemeClr val="bg1">
                    <a:lumMod val="85000"/>
                  </a:schemeClr>
                </a:solidFill>
              </a:rPr>
              <a:t>constrain</a:t>
            </a:r>
            <a:r>
              <a:rPr lang="es-ES" sz="2800" b="0" dirty="0" smtClean="0">
                <a:solidFill>
                  <a:schemeClr val="bg1">
                    <a:lumMod val="85000"/>
                  </a:schemeClr>
                </a:solidFill>
              </a:rPr>
              <a:t> </a:t>
            </a:r>
            <a:r>
              <a:rPr lang="es-ES" sz="2800" b="0" dirty="0" err="1" smtClean="0">
                <a:solidFill>
                  <a:schemeClr val="bg1">
                    <a:lumMod val="85000"/>
                  </a:schemeClr>
                </a:solidFill>
              </a:rPr>
              <a:t>them</a:t>
            </a:r>
            <a:r>
              <a:rPr lang="es-ES" sz="2800" b="0" dirty="0" smtClean="0">
                <a:solidFill>
                  <a:schemeClr val="bg1">
                    <a:lumMod val="85000"/>
                  </a:schemeClr>
                </a:solidFill>
              </a:rPr>
              <a:t> </a:t>
            </a:r>
            <a:r>
              <a:rPr lang="es-ES" sz="2800" b="0" dirty="0" err="1" smtClean="0">
                <a:solidFill>
                  <a:schemeClr val="bg1">
                    <a:lumMod val="85000"/>
                  </a:schemeClr>
                </a:solidFill>
              </a:rPr>
              <a:t>very</a:t>
            </a:r>
            <a:r>
              <a:rPr lang="es-ES" sz="2800" b="0" dirty="0" smtClean="0">
                <a:solidFill>
                  <a:schemeClr val="bg1">
                    <a:lumMod val="85000"/>
                  </a:schemeClr>
                </a:solidFill>
              </a:rPr>
              <a:t> </a:t>
            </a:r>
            <a:r>
              <a:rPr lang="es-ES" sz="2800" b="0" dirty="0" err="1" smtClean="0">
                <a:solidFill>
                  <a:schemeClr val="bg1">
                    <a:lumMod val="85000"/>
                  </a:schemeClr>
                </a:solidFill>
              </a:rPr>
              <a:t>much</a:t>
            </a:r>
            <a:r>
              <a:rPr lang="es-ES" sz="2800" b="0" dirty="0" smtClean="0">
                <a:solidFill>
                  <a:schemeClr val="bg1">
                    <a:lumMod val="85000"/>
                  </a:schemeClr>
                </a:solidFill>
              </a:rPr>
              <a:t>.</a:t>
            </a: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2800" b="0" i="0" u="none" strike="noStrike" cap="none" spc="0" normalizeH="0" baseline="0" dirty="0">
              <a:ln>
                <a:noFill/>
              </a:ln>
              <a:solidFill>
                <a:srgbClr val="000000"/>
              </a:solidFill>
              <a:effectLst/>
              <a:uFillTx/>
              <a:sym typeface="Helvetica Neue"/>
            </a:endParaRPr>
          </a:p>
        </p:txBody>
      </p:sp>
      <p:sp>
        <p:nvSpPr>
          <p:cNvPr id="7" name="CuadroTexto 6"/>
          <p:cNvSpPr txBox="1"/>
          <p:nvPr/>
        </p:nvSpPr>
        <p:spPr>
          <a:xfrm>
            <a:off x="8183881" y="1978157"/>
            <a:ext cx="454932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i="0" u="none" strike="noStrike" cap="none" spc="0" normalizeH="0" baseline="0" dirty="0" err="1" smtClean="0">
                <a:ln>
                  <a:noFill/>
                </a:ln>
                <a:solidFill>
                  <a:schemeClr val="bg1">
                    <a:lumMod val="85000"/>
                  </a:schemeClr>
                </a:solidFill>
                <a:effectLst/>
                <a:uFillTx/>
                <a:latin typeface="Helvetica Neue"/>
                <a:ea typeface="Helvetica Neue"/>
                <a:cs typeface="Helvetica Neue"/>
                <a:sym typeface="Helvetica Neue"/>
              </a:rPr>
              <a:t>Interacting</a:t>
            </a:r>
            <a:r>
              <a:rPr kumimoji="0" lang="es-ES" sz="4000" i="0" u="none" strike="noStrike" cap="none" spc="0" normalizeH="0" baseline="0" dirty="0" smtClean="0">
                <a:ln>
                  <a:noFill/>
                </a:ln>
                <a:solidFill>
                  <a:schemeClr val="bg1">
                    <a:lumMod val="85000"/>
                  </a:schemeClr>
                </a:solidFill>
                <a:effectLst/>
                <a:uFillTx/>
                <a:latin typeface="Helvetica Neue"/>
                <a:ea typeface="Helvetica Neue"/>
                <a:cs typeface="Helvetica Neue"/>
                <a:sym typeface="Helvetica Neue"/>
              </a:rPr>
              <a:t> DE-DM</a:t>
            </a:r>
            <a:endParaRPr kumimoji="0" lang="es-ES" sz="4000" i="0" u="none" strike="noStrike" cap="none" spc="0" normalizeH="0" baseline="0" dirty="0">
              <a:ln>
                <a:noFill/>
              </a:ln>
              <a:solidFill>
                <a:schemeClr val="bg1">
                  <a:lumMod val="85000"/>
                </a:schemeClr>
              </a:solidFill>
              <a:effectLst/>
              <a:uFillTx/>
              <a:latin typeface="Helvetica Neue"/>
              <a:ea typeface="Helvetica Neue"/>
              <a:cs typeface="Helvetica Neue"/>
              <a:sym typeface="Helvetica Neue"/>
            </a:endParaRPr>
          </a:p>
        </p:txBody>
      </p:sp>
      <p:sp>
        <p:nvSpPr>
          <p:cNvPr id="8" name="CuadroTexto 7"/>
          <p:cNvSpPr txBox="1"/>
          <p:nvPr/>
        </p:nvSpPr>
        <p:spPr>
          <a:xfrm>
            <a:off x="5971930" y="6241062"/>
            <a:ext cx="4036361"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4000" dirty="0" err="1" smtClean="0">
                <a:solidFill>
                  <a:schemeClr val="tx1"/>
                </a:solidFill>
              </a:rPr>
              <a:t>Modified</a:t>
            </a:r>
            <a:r>
              <a:rPr lang="es-ES" sz="4000" dirty="0" smtClean="0">
                <a:solidFill>
                  <a:schemeClr val="tx1"/>
                </a:solidFill>
              </a:rPr>
              <a:t> </a:t>
            </a:r>
            <a:r>
              <a:rPr lang="es-ES" sz="4000" dirty="0" err="1" smtClean="0">
                <a:solidFill>
                  <a:schemeClr val="tx1"/>
                </a:solidFill>
              </a:rPr>
              <a:t>gravity</a:t>
            </a:r>
            <a:endParaRPr kumimoji="0" lang="es-ES" sz="4000" b="1" i="0" u="none" strike="noStrike" cap="none" spc="0" normalizeH="0" baseline="0" dirty="0">
              <a:ln>
                <a:noFill/>
              </a:ln>
              <a:solidFill>
                <a:schemeClr val="tx1"/>
              </a:solidFill>
              <a:effectLst/>
              <a:uFillTx/>
              <a:sym typeface="Helvetica Neue"/>
            </a:endParaRPr>
          </a:p>
        </p:txBody>
      </p:sp>
      <p:sp>
        <p:nvSpPr>
          <p:cNvPr id="9" name="CuadroTexto 8"/>
          <p:cNvSpPr txBox="1"/>
          <p:nvPr/>
        </p:nvSpPr>
        <p:spPr>
          <a:xfrm>
            <a:off x="8183881" y="2631716"/>
            <a:ext cx="8329912" cy="4042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chemeClr val="bg1">
                    <a:lumMod val="85000"/>
                  </a:schemeClr>
                </a:solidFill>
                <a:effectLst/>
                <a:uFillTx/>
                <a:sym typeface="Helvetica Neue"/>
              </a:rPr>
              <a:t>Proposal</a:t>
            </a:r>
            <a:r>
              <a:rPr kumimoji="0" lang="es-ES" sz="3200" b="0" i="0" u="none" strike="noStrike" cap="none" spc="0" normalizeH="0" baseline="0" dirty="0" smtClean="0">
                <a:ln>
                  <a:noFill/>
                </a:ln>
                <a:solidFill>
                  <a:schemeClr val="bg1">
                    <a:lumMod val="85000"/>
                  </a:schemeClr>
                </a:solidFill>
                <a:effectLst/>
                <a:uFillTx/>
                <a:sym typeface="Helvetica Neue"/>
              </a:rPr>
              <a:t>: introduce a</a:t>
            </a:r>
            <a:r>
              <a:rPr kumimoji="0" lang="es-ES" sz="3200" b="0" i="0" u="none" strike="noStrike" cap="none" spc="0" normalizeH="0" dirty="0" smtClean="0">
                <a:ln>
                  <a:noFill/>
                </a:ln>
                <a:solidFill>
                  <a:schemeClr val="bg1">
                    <a:lumMod val="85000"/>
                  </a:schemeClr>
                </a:solidFill>
                <a:effectLst/>
                <a:uFillTx/>
                <a:sym typeface="Helvetica Neue"/>
              </a:rPr>
              <a:t> non-trivial </a:t>
            </a:r>
            <a:r>
              <a:rPr kumimoji="0" lang="es-ES" sz="3200" b="0" i="0" u="none" strike="noStrike" cap="none" spc="0" normalizeH="0" dirty="0" err="1" smtClean="0">
                <a:ln>
                  <a:noFill/>
                </a:ln>
                <a:solidFill>
                  <a:schemeClr val="bg1">
                    <a:lumMod val="85000"/>
                  </a:schemeClr>
                </a:solidFill>
                <a:effectLst/>
                <a:uFillTx/>
                <a:sym typeface="Helvetica Neue"/>
              </a:rPr>
              <a:t>coupling</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between</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dark</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energy</a:t>
            </a:r>
            <a:r>
              <a:rPr kumimoji="0" lang="es-ES" sz="3200" b="0" i="0" u="none" strike="noStrike" cap="none" spc="0" normalizeH="0" dirty="0" smtClean="0">
                <a:ln>
                  <a:noFill/>
                </a:ln>
                <a:solidFill>
                  <a:schemeClr val="bg1">
                    <a:lumMod val="85000"/>
                  </a:schemeClr>
                </a:solidFill>
                <a:effectLst/>
                <a:uFillTx/>
                <a:sym typeface="Helvetica Neue"/>
              </a:rPr>
              <a:t> and </a:t>
            </a:r>
            <a:r>
              <a:rPr kumimoji="0" lang="es-ES" sz="3200" b="0" i="0" u="none" strike="noStrike" cap="none" spc="0" normalizeH="0" dirty="0" err="1" smtClean="0">
                <a:ln>
                  <a:noFill/>
                </a:ln>
                <a:solidFill>
                  <a:schemeClr val="bg1">
                    <a:lumMod val="85000"/>
                  </a:schemeClr>
                </a:solidFill>
                <a:effectLst/>
                <a:uFillTx/>
                <a:sym typeface="Helvetica Neue"/>
              </a:rPr>
              <a:t>dark</a:t>
            </a:r>
            <a:r>
              <a:rPr kumimoji="0" lang="es-ES" sz="3200" b="0" i="0" u="none" strike="noStrike" cap="none" spc="0" normalizeH="0" dirty="0" smtClean="0">
                <a:ln>
                  <a:noFill/>
                </a:ln>
                <a:solidFill>
                  <a:schemeClr val="bg1">
                    <a:lumMod val="85000"/>
                  </a:schemeClr>
                </a:solidFill>
                <a:effectLst/>
                <a:uFillTx/>
                <a:sym typeface="Helvetica Neue"/>
              </a:rPr>
              <a:t> </a:t>
            </a:r>
            <a:r>
              <a:rPr kumimoji="0" lang="es-ES" sz="3200" b="0" i="0" u="none" strike="noStrike" cap="none" spc="0" normalizeH="0" dirty="0" err="1" smtClean="0">
                <a:ln>
                  <a:noFill/>
                </a:ln>
                <a:solidFill>
                  <a:schemeClr val="bg1">
                    <a:lumMod val="85000"/>
                  </a:schemeClr>
                </a:solidFill>
                <a:effectLst/>
                <a:uFillTx/>
                <a:sym typeface="Helvetica Neue"/>
              </a:rPr>
              <a:t>matter</a:t>
            </a:r>
            <a:r>
              <a:rPr lang="es-ES" sz="3200" b="0" dirty="0" smtClean="0">
                <a:solidFill>
                  <a:schemeClr val="bg1">
                    <a:lumMod val="85000"/>
                  </a:schemeClr>
                </a:solidFill>
              </a:rPr>
              <a:t>, </a:t>
            </a:r>
            <a:r>
              <a:rPr lang="es-ES" sz="3200" b="0" dirty="0" err="1" smtClean="0">
                <a:solidFill>
                  <a:schemeClr val="bg1">
                    <a:lumMod val="85000"/>
                  </a:schemeClr>
                </a:solidFill>
              </a:rPr>
              <a:t>modifying</a:t>
            </a:r>
            <a:r>
              <a:rPr lang="es-ES" sz="3200" b="0" dirty="0" smtClean="0">
                <a:solidFill>
                  <a:schemeClr val="bg1">
                    <a:lumMod val="85000"/>
                  </a:schemeClr>
                </a:solidFill>
              </a:rPr>
              <a:t> late time H(z) </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solidFill>
                  <a:schemeClr val="bg1">
                    <a:lumMod val="85000"/>
                  </a:schemeClr>
                </a:solidFill>
              </a:rPr>
              <a:t>Drawbacks</a:t>
            </a:r>
            <a:r>
              <a:rPr lang="es-ES" sz="3200" b="0" dirty="0" smtClean="0">
                <a:solidFill>
                  <a:schemeClr val="bg1">
                    <a:lumMod val="85000"/>
                  </a:schemeClr>
                </a:solidFill>
              </a:rPr>
              <a:t>: CMB and BAO </a:t>
            </a:r>
            <a:r>
              <a:rPr lang="es-ES" sz="3200" b="0" dirty="0" err="1" smtClean="0">
                <a:solidFill>
                  <a:schemeClr val="bg1">
                    <a:lumMod val="85000"/>
                  </a:schemeClr>
                </a:solidFill>
              </a:rPr>
              <a:t>constrain</a:t>
            </a:r>
            <a:r>
              <a:rPr lang="es-ES" sz="3200" b="0" dirty="0" smtClean="0">
                <a:solidFill>
                  <a:schemeClr val="bg1">
                    <a:lumMod val="85000"/>
                  </a:schemeClr>
                </a:solidFill>
              </a:rPr>
              <a:t> </a:t>
            </a:r>
            <a:r>
              <a:rPr lang="es-ES" sz="3200" b="0" dirty="0" err="1" smtClean="0">
                <a:solidFill>
                  <a:schemeClr val="bg1">
                    <a:lumMod val="85000"/>
                  </a:schemeClr>
                </a:solidFill>
              </a:rPr>
              <a:t>very</a:t>
            </a:r>
            <a:r>
              <a:rPr lang="es-ES" sz="3200" b="0" dirty="0" smtClean="0">
                <a:solidFill>
                  <a:schemeClr val="bg1">
                    <a:lumMod val="85000"/>
                  </a:schemeClr>
                </a:solidFill>
              </a:rPr>
              <a:t> </a:t>
            </a:r>
            <a:r>
              <a:rPr lang="es-ES" sz="3200" b="0" dirty="0" err="1" smtClean="0">
                <a:solidFill>
                  <a:schemeClr val="bg1">
                    <a:lumMod val="85000"/>
                  </a:schemeClr>
                </a:solidFill>
              </a:rPr>
              <a:t>much</a:t>
            </a:r>
            <a:r>
              <a:rPr lang="es-ES" sz="3200" b="0" dirty="0" smtClean="0">
                <a:solidFill>
                  <a:schemeClr val="bg1">
                    <a:lumMod val="85000"/>
                  </a:schemeClr>
                </a:solidFill>
              </a:rPr>
              <a:t> </a:t>
            </a:r>
            <a:r>
              <a:rPr lang="es-ES" sz="3200" b="0" dirty="0" err="1" smtClean="0">
                <a:solidFill>
                  <a:schemeClr val="bg1">
                    <a:lumMod val="85000"/>
                  </a:schemeClr>
                </a:solidFill>
              </a:rPr>
              <a:t>the</a:t>
            </a:r>
            <a:r>
              <a:rPr lang="es-ES" sz="3200" b="0" dirty="0" smtClean="0">
                <a:solidFill>
                  <a:schemeClr val="bg1">
                    <a:lumMod val="85000"/>
                  </a:schemeClr>
                </a:solidFill>
              </a:rPr>
              <a:t> </a:t>
            </a:r>
            <a:r>
              <a:rPr lang="es-ES" sz="3200" b="0" dirty="0" err="1" smtClean="0">
                <a:solidFill>
                  <a:schemeClr val="bg1">
                    <a:lumMod val="85000"/>
                  </a:schemeClr>
                </a:solidFill>
              </a:rPr>
              <a:t>parameter</a:t>
            </a:r>
            <a:r>
              <a:rPr lang="es-ES" sz="3200" b="0" dirty="0" smtClean="0">
                <a:solidFill>
                  <a:schemeClr val="bg1">
                    <a:lumMod val="85000"/>
                  </a:schemeClr>
                </a:solidFill>
              </a:rPr>
              <a:t> </a:t>
            </a:r>
            <a:r>
              <a:rPr lang="es-ES" sz="3200" b="0" dirty="0" err="1" smtClean="0">
                <a:solidFill>
                  <a:schemeClr val="bg1">
                    <a:lumMod val="85000"/>
                  </a:schemeClr>
                </a:solidFill>
              </a:rPr>
              <a:t>space</a:t>
            </a:r>
            <a:r>
              <a:rPr lang="es-ES" sz="3200" b="0" dirty="0" smtClean="0">
                <a:solidFill>
                  <a:schemeClr val="bg1">
                    <a:lumMod val="85000"/>
                  </a:schemeClr>
                </a:solidFill>
              </a:rPr>
              <a:t>, </a:t>
            </a:r>
            <a:r>
              <a:rPr lang="es-ES" sz="3200" b="0" dirty="0" err="1" smtClean="0">
                <a:solidFill>
                  <a:schemeClr val="bg1">
                    <a:lumMod val="85000"/>
                  </a:schemeClr>
                </a:solidFill>
              </a:rPr>
              <a:t>some</a:t>
            </a:r>
            <a:r>
              <a:rPr lang="es-ES" sz="3200" b="0" dirty="0" smtClean="0">
                <a:solidFill>
                  <a:schemeClr val="bg1">
                    <a:lumMod val="85000"/>
                  </a:schemeClr>
                </a:solidFill>
              </a:rPr>
              <a:t> fine </a:t>
            </a:r>
            <a:r>
              <a:rPr lang="es-ES" sz="3200" b="0" dirty="0" err="1" smtClean="0">
                <a:solidFill>
                  <a:schemeClr val="bg1">
                    <a:lumMod val="85000"/>
                  </a:schemeClr>
                </a:solidFill>
              </a:rPr>
              <a:t>tuning</a:t>
            </a:r>
            <a:r>
              <a:rPr lang="es-ES" sz="3200" b="0" dirty="0" smtClean="0">
                <a:solidFill>
                  <a:schemeClr val="bg1">
                    <a:lumMod val="85000"/>
                  </a:schemeClr>
                </a:solidFill>
              </a:rPr>
              <a:t> </a:t>
            </a:r>
            <a:r>
              <a:rPr lang="es-ES" sz="3200" b="0" dirty="0" err="1" smtClean="0">
                <a:solidFill>
                  <a:schemeClr val="bg1">
                    <a:lumMod val="85000"/>
                  </a:schemeClr>
                </a:solidFill>
              </a:rPr>
              <a:t>required</a:t>
            </a:r>
            <a:r>
              <a:rPr lang="es-ES" sz="3200" b="0" dirty="0" smtClean="0">
                <a:solidFill>
                  <a:schemeClr val="bg1">
                    <a:lumMod val="85000"/>
                  </a:schemeClr>
                </a:solidFill>
              </a:rPr>
              <a:t>.</a:t>
            </a:r>
            <a:endParaRPr lang="es-ES" sz="32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10" name="CuadroTexto 9"/>
          <p:cNvSpPr txBox="1"/>
          <p:nvPr/>
        </p:nvSpPr>
        <p:spPr>
          <a:xfrm>
            <a:off x="618396" y="7376566"/>
            <a:ext cx="16532782" cy="2441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chemeClr val="tx1"/>
                </a:solidFill>
                <a:effectLst/>
                <a:uFillTx/>
                <a:sym typeface="Helvetica Neue"/>
              </a:rPr>
              <a:t>Proposal</a:t>
            </a:r>
            <a:r>
              <a:rPr kumimoji="0" lang="es-ES" sz="3200" b="0" i="0" u="none" strike="noStrike" cap="none" spc="0" normalizeH="0" baseline="0" dirty="0" smtClean="0">
                <a:ln>
                  <a:noFill/>
                </a:ln>
                <a:solidFill>
                  <a:schemeClr val="tx1"/>
                </a:solidFill>
                <a:effectLst/>
                <a:uFillTx/>
                <a:sym typeface="Helvetica Neue"/>
              </a:rPr>
              <a:t>: </a:t>
            </a:r>
            <a:r>
              <a:rPr kumimoji="0" lang="es-ES" sz="3200" b="0" i="0" u="none" strike="noStrike" cap="none" spc="0" normalizeH="0" baseline="0" dirty="0" err="1" smtClean="0">
                <a:ln>
                  <a:noFill/>
                </a:ln>
                <a:solidFill>
                  <a:schemeClr val="tx1"/>
                </a:solidFill>
                <a:effectLst/>
                <a:uFillTx/>
                <a:sym typeface="Helvetica Neue"/>
              </a:rPr>
              <a:t>extend</a:t>
            </a:r>
            <a:r>
              <a:rPr kumimoji="0" lang="es-ES" sz="3200" b="0" i="0" u="none" strike="noStrike" cap="none" spc="0" normalizeH="0" baseline="0" dirty="0" smtClean="0">
                <a:ln>
                  <a:noFill/>
                </a:ln>
                <a:solidFill>
                  <a:schemeClr val="tx1"/>
                </a:solidFill>
                <a:effectLst/>
                <a:uFillTx/>
                <a:sym typeface="Helvetica Neue"/>
              </a:rPr>
              <a:t> general </a:t>
            </a:r>
            <a:r>
              <a:rPr kumimoji="0" lang="es-ES" sz="3200" b="0" i="0" u="none" strike="noStrike" cap="none" spc="0" normalizeH="0" baseline="0" dirty="0" err="1" smtClean="0">
                <a:ln>
                  <a:noFill/>
                </a:ln>
                <a:solidFill>
                  <a:schemeClr val="tx1"/>
                </a:solidFill>
                <a:effectLst/>
                <a:uFillTx/>
                <a:sym typeface="Helvetica Neue"/>
              </a:rPr>
              <a:t>relativity</a:t>
            </a:r>
            <a:r>
              <a:rPr kumimoji="0" lang="es-ES" sz="3200" b="0" i="0" u="none" strike="noStrike" cap="none" spc="0" normalizeH="0" dirty="0" smtClean="0">
                <a:ln>
                  <a:noFill/>
                </a:ln>
                <a:solidFill>
                  <a:schemeClr val="tx1"/>
                </a:solidFill>
                <a:effectLst/>
                <a:uFillTx/>
                <a:sym typeface="Helvetica Neue"/>
              </a:rPr>
              <a:t> </a:t>
            </a:r>
            <a:r>
              <a:rPr kumimoji="0" lang="es-ES" sz="3200" b="0" i="0" u="none" strike="noStrike" cap="none" spc="0" normalizeH="0" dirty="0" err="1" smtClean="0">
                <a:ln>
                  <a:noFill/>
                </a:ln>
                <a:solidFill>
                  <a:schemeClr val="tx1"/>
                </a:solidFill>
                <a:effectLst/>
                <a:uFillTx/>
                <a:sym typeface="Helvetica Neue"/>
              </a:rPr>
              <a:t>wit</a:t>
            </a:r>
            <a:r>
              <a:rPr lang="es-ES" sz="3200" b="0" dirty="0" err="1" smtClean="0">
                <a:solidFill>
                  <a:schemeClr val="tx1"/>
                </a:solidFill>
              </a:rPr>
              <a:t>h</a:t>
            </a:r>
            <a:r>
              <a:rPr lang="es-ES" sz="3200" b="0" dirty="0" smtClean="0">
                <a:solidFill>
                  <a:schemeClr val="tx1"/>
                </a:solidFill>
              </a:rPr>
              <a:t> </a:t>
            </a:r>
            <a:r>
              <a:rPr lang="es-ES" sz="3200" b="0" dirty="0" err="1" smtClean="0">
                <a:solidFill>
                  <a:schemeClr val="tx1"/>
                </a:solidFill>
              </a:rPr>
              <a:t>additional</a:t>
            </a:r>
            <a:r>
              <a:rPr lang="es-ES" sz="3200" b="0" dirty="0" smtClean="0">
                <a:solidFill>
                  <a:schemeClr val="tx1"/>
                </a:solidFill>
              </a:rPr>
              <a:t> </a:t>
            </a:r>
            <a:r>
              <a:rPr lang="es-ES" sz="3200" b="0" dirty="0" err="1" smtClean="0">
                <a:solidFill>
                  <a:schemeClr val="tx1"/>
                </a:solidFill>
              </a:rPr>
              <a:t>degrees</a:t>
            </a:r>
            <a:r>
              <a:rPr lang="es-ES" sz="3200" b="0" dirty="0" smtClean="0">
                <a:solidFill>
                  <a:schemeClr val="tx1"/>
                </a:solidFill>
              </a:rPr>
              <a:t> of </a:t>
            </a:r>
            <a:r>
              <a:rPr lang="es-ES" sz="3200" b="0" dirty="0" err="1" smtClean="0">
                <a:solidFill>
                  <a:schemeClr val="tx1"/>
                </a:solidFill>
              </a:rPr>
              <a:t>freedom</a:t>
            </a:r>
            <a:endParaRPr lang="es-ES" sz="3200" b="0" dirty="0" smtClean="0">
              <a:solidFill>
                <a:schemeClr val="tx1"/>
              </a:solidFill>
            </a:endParaRPr>
          </a:p>
          <a:p>
            <a:pPr algn="l"/>
            <a:r>
              <a:rPr lang="es-ES" sz="3200" b="0" dirty="0" err="1">
                <a:solidFill>
                  <a:schemeClr val="tx1"/>
                </a:solidFill>
              </a:rPr>
              <a:t>Drawbacks</a:t>
            </a:r>
            <a:r>
              <a:rPr lang="es-ES" sz="3200" b="0" dirty="0" smtClean="0">
                <a:solidFill>
                  <a:schemeClr val="tx1"/>
                </a:solidFill>
              </a:rPr>
              <a:t>: (</a:t>
            </a:r>
            <a:r>
              <a:rPr lang="es-ES" sz="3200" b="0" dirty="0" err="1" smtClean="0">
                <a:solidFill>
                  <a:schemeClr val="tx1"/>
                </a:solidFill>
              </a:rPr>
              <a:t>again</a:t>
            </a:r>
            <a:r>
              <a:rPr lang="es-ES" sz="3200" b="0" dirty="0" smtClean="0">
                <a:solidFill>
                  <a:schemeClr val="tx1"/>
                </a:solidFill>
              </a:rPr>
              <a:t>) extra </a:t>
            </a:r>
            <a:r>
              <a:rPr lang="es-ES" sz="3200" b="0" dirty="0" err="1" smtClean="0">
                <a:solidFill>
                  <a:schemeClr val="tx1"/>
                </a:solidFill>
              </a:rPr>
              <a:t>parameters</a:t>
            </a:r>
            <a:r>
              <a:rPr lang="es-ES" sz="3200" b="0" dirty="0" smtClean="0">
                <a:solidFill>
                  <a:schemeClr val="tx1"/>
                </a:solidFill>
              </a:rPr>
              <a:t>, </a:t>
            </a:r>
            <a:r>
              <a:rPr lang="es-ES" sz="3200" b="0" dirty="0" err="1" smtClean="0">
                <a:solidFill>
                  <a:schemeClr val="tx1"/>
                </a:solidFill>
              </a:rPr>
              <a:t>increases</a:t>
            </a:r>
            <a:r>
              <a:rPr lang="es-ES" sz="3200" b="0" dirty="0" smtClean="0">
                <a:solidFill>
                  <a:schemeClr val="tx1"/>
                </a:solidFill>
              </a:rPr>
              <a:t> </a:t>
            </a:r>
            <a:r>
              <a:rPr lang="es-ES" sz="3200" b="0" dirty="0" err="1" smtClean="0">
                <a:solidFill>
                  <a:schemeClr val="tx1"/>
                </a:solidFill>
              </a:rPr>
              <a:t>tension</a:t>
            </a:r>
            <a:r>
              <a:rPr lang="es-ES" sz="3200" b="0" dirty="0" smtClean="0">
                <a:solidFill>
                  <a:schemeClr val="tx1"/>
                </a:solidFill>
              </a:rPr>
              <a:t> </a:t>
            </a:r>
            <a:r>
              <a:rPr lang="es-ES" sz="3200" b="0" dirty="0" err="1" smtClean="0">
                <a:solidFill>
                  <a:schemeClr val="tx1"/>
                </a:solidFill>
              </a:rPr>
              <a:t>with</a:t>
            </a:r>
            <a:r>
              <a:rPr lang="es-ES" sz="3200" b="0" dirty="0" smtClean="0">
                <a:solidFill>
                  <a:schemeClr val="tx1"/>
                </a:solidFill>
              </a:rPr>
              <a:t> CMB and LSS </a:t>
            </a:r>
            <a:r>
              <a:rPr lang="es-ES" sz="3200" b="0" dirty="0" err="1" smtClean="0">
                <a:solidFill>
                  <a:schemeClr val="tx1"/>
                </a:solidFill>
              </a:rPr>
              <a:t>measurements</a:t>
            </a:r>
            <a:endParaRPr lang="es-ES" sz="3200" b="0" dirty="0" smtClean="0">
              <a:solidFill>
                <a:schemeClr val="tx1"/>
              </a:solidFill>
            </a:endParaRPr>
          </a:p>
          <a:p>
            <a:pPr algn="l"/>
            <a:endParaRPr lang="es-ES" sz="3200" b="0" dirty="0">
              <a:solidFill>
                <a:schemeClr val="bg1">
                  <a:lumMod val="85000"/>
                </a:schemeClr>
              </a:solidFill>
            </a:endParaRPr>
          </a:p>
          <a:p>
            <a:pPr algn="l"/>
            <a:r>
              <a:rPr lang="es-ES" b="0" dirty="0" err="1">
                <a:solidFill>
                  <a:schemeClr val="tx1"/>
                </a:solidFill>
              </a:rPr>
              <a:t>Also</a:t>
            </a:r>
            <a:r>
              <a:rPr lang="es-ES" b="0" dirty="0">
                <a:solidFill>
                  <a:schemeClr val="tx1"/>
                </a:solidFill>
              </a:rPr>
              <a:t>: Late </a:t>
            </a:r>
            <a:r>
              <a:rPr lang="es-ES" b="0" dirty="0" err="1">
                <a:solidFill>
                  <a:schemeClr val="tx1"/>
                </a:solidFill>
              </a:rPr>
              <a:t>Dark</a:t>
            </a:r>
            <a:r>
              <a:rPr lang="es-ES" b="0" dirty="0">
                <a:solidFill>
                  <a:schemeClr val="tx1"/>
                </a:solidFill>
              </a:rPr>
              <a:t> </a:t>
            </a:r>
            <a:r>
              <a:rPr lang="es-ES" b="0" dirty="0" err="1">
                <a:solidFill>
                  <a:schemeClr val="tx1"/>
                </a:solidFill>
              </a:rPr>
              <a:t>Energy</a:t>
            </a:r>
            <a:r>
              <a:rPr lang="es-ES" b="0" dirty="0">
                <a:solidFill>
                  <a:schemeClr val="tx1"/>
                </a:solidFill>
              </a:rPr>
              <a:t>, Local </a:t>
            </a:r>
            <a:r>
              <a:rPr lang="es-ES" b="0" dirty="0" err="1">
                <a:solidFill>
                  <a:schemeClr val="tx1"/>
                </a:solidFill>
              </a:rPr>
              <a:t>Void</a:t>
            </a:r>
            <a:r>
              <a:rPr lang="es-ES" b="0" dirty="0">
                <a:solidFill>
                  <a:schemeClr val="tx1"/>
                </a:solidFill>
              </a:rPr>
              <a:t> </a:t>
            </a:r>
            <a:r>
              <a:rPr lang="es-ES" b="0" dirty="0" err="1">
                <a:solidFill>
                  <a:schemeClr val="tx1"/>
                </a:solidFill>
              </a:rPr>
              <a:t>Hypothesis</a:t>
            </a:r>
            <a:r>
              <a:rPr lang="es-ES" b="0" dirty="0">
                <a:solidFill>
                  <a:schemeClr val="tx1"/>
                </a:solidFill>
              </a:rPr>
              <a:t>, extra </a:t>
            </a:r>
            <a:r>
              <a:rPr lang="es-ES" b="0" dirty="0" err="1">
                <a:solidFill>
                  <a:schemeClr val="tx1"/>
                </a:solidFill>
              </a:rPr>
              <a:t>relativistic</a:t>
            </a:r>
            <a:r>
              <a:rPr lang="es-ES" b="0" dirty="0">
                <a:solidFill>
                  <a:schemeClr val="tx1"/>
                </a:solidFill>
              </a:rPr>
              <a:t> </a:t>
            </a:r>
            <a:r>
              <a:rPr lang="es-ES" b="0" dirty="0" err="1">
                <a:solidFill>
                  <a:schemeClr val="tx1"/>
                </a:solidFill>
              </a:rPr>
              <a:t>species</a:t>
            </a:r>
            <a:r>
              <a:rPr lang="es-ES" b="0" dirty="0">
                <a:solidFill>
                  <a:schemeClr val="tx1"/>
                </a:solidFill>
              </a:rPr>
              <a:t> (</a:t>
            </a:r>
            <a:r>
              <a:rPr lang="es-ES" b="0" dirty="0" err="1">
                <a:solidFill>
                  <a:schemeClr val="tx1"/>
                </a:solidFill>
              </a:rPr>
              <a:t>see</a:t>
            </a:r>
            <a:r>
              <a:rPr lang="es-ES" b="0" dirty="0">
                <a:solidFill>
                  <a:schemeClr val="tx1"/>
                </a:solidFill>
              </a:rPr>
              <a:t> </a:t>
            </a:r>
            <a:r>
              <a:rPr lang="es-ES" b="0" dirty="0" smtClean="0">
                <a:solidFill>
                  <a:schemeClr val="tx1"/>
                </a:solidFill>
              </a:rPr>
              <a:t>Di Valentino et al. 2021 </a:t>
            </a:r>
            <a:r>
              <a:rPr lang="es-ES" b="0" dirty="0" err="1">
                <a:solidFill>
                  <a:schemeClr val="tx1"/>
                </a:solidFill>
              </a:rPr>
              <a:t>for</a:t>
            </a:r>
            <a:r>
              <a:rPr lang="es-ES" b="0" dirty="0">
                <a:solidFill>
                  <a:schemeClr val="tx1"/>
                </a:solidFill>
              </a:rPr>
              <a:t> a </a:t>
            </a:r>
            <a:r>
              <a:rPr lang="es-ES" b="0" dirty="0" err="1">
                <a:solidFill>
                  <a:schemeClr val="tx1"/>
                </a:solidFill>
              </a:rPr>
              <a:t>review</a:t>
            </a:r>
            <a:r>
              <a:rPr lang="es-ES" b="0" dirty="0">
                <a:solidFill>
                  <a:schemeClr val="tx1"/>
                </a:solidFill>
              </a:rPr>
              <a:t>)</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32931058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There was even H</a:t>
            </a:r>
            <a:r>
              <a:rPr lang="en-US" sz="4800" b="1" kern="1200" baseline="-25000" dirty="0" smtClean="0">
                <a:solidFill>
                  <a:schemeClr val="accent5">
                    <a:lumMod val="75000"/>
                  </a:schemeClr>
                </a:solidFill>
              </a:rPr>
              <a:t>0</a:t>
            </a:r>
            <a:r>
              <a:rPr lang="en-US" sz="4800" b="1" kern="1200" dirty="0" smtClean="0">
                <a:solidFill>
                  <a:schemeClr val="accent5">
                    <a:lumMod val="75000"/>
                  </a:schemeClr>
                </a:solidFill>
              </a:rPr>
              <a:t> Olympics!</a:t>
            </a:r>
            <a:endParaRPr lang="en-US" sz="4800" b="1" kern="1200" dirty="0">
              <a:solidFill>
                <a:schemeClr val="accent5">
                  <a:lumMod val="75000"/>
                </a:schemeClr>
              </a:solidFill>
            </a:endParaRPr>
          </a:p>
        </p:txBody>
      </p:sp>
      <p:sp>
        <p:nvSpPr>
          <p:cNvPr id="10" name="CuadroTexto 9"/>
          <p:cNvSpPr txBox="1"/>
          <p:nvPr/>
        </p:nvSpPr>
        <p:spPr>
          <a:xfrm>
            <a:off x="541808" y="8276190"/>
            <a:ext cx="16273940"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smtClean="0">
                <a:ln>
                  <a:noFill/>
                </a:ln>
                <a:solidFill>
                  <a:srgbClr val="000000"/>
                </a:solidFill>
                <a:effectLst/>
                <a:uFillTx/>
                <a:sym typeface="Helvetica Neue"/>
              </a:rPr>
              <a:t>“…no </a:t>
            </a:r>
            <a:r>
              <a:rPr kumimoji="0" lang="es-ES" sz="3200" b="0" i="0" u="none" strike="noStrike" cap="none" spc="0" normalizeH="0" baseline="0" dirty="0" err="1" smtClean="0">
                <a:ln>
                  <a:noFill/>
                </a:ln>
                <a:solidFill>
                  <a:srgbClr val="000000"/>
                </a:solidFill>
                <a:effectLst/>
                <a:uFillTx/>
                <a:sym typeface="Helvetica Neue"/>
              </a:rPr>
              <a:t>model</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does</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exceptionally</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well</a:t>
            </a:r>
            <a:r>
              <a:rPr kumimoji="0" lang="es-ES" sz="3200" b="0" i="0" u="none" strike="noStrike" cap="none" spc="0" normalizeH="0" dirty="0" smtClean="0">
                <a:ln>
                  <a:noFill/>
                </a:ln>
                <a:solidFill>
                  <a:srgbClr val="000000"/>
                </a:solidFill>
                <a:effectLst/>
                <a:uFillTx/>
                <a:sym typeface="Helvetica Neue"/>
              </a:rPr>
              <a:t>…</a:t>
            </a:r>
          </a:p>
          <a:p>
            <a:pPr algn="l"/>
            <a:r>
              <a:rPr lang="es-ES" sz="3200" b="0" baseline="0" dirty="0" smtClean="0"/>
              <a:t>“…</a:t>
            </a:r>
            <a:r>
              <a:rPr lang="en-US" sz="3200" b="0" dirty="0"/>
              <a:t> all models are left with a residual </a:t>
            </a:r>
            <a:r>
              <a:rPr lang="en-US" sz="3200" b="0" dirty="0" smtClean="0"/>
              <a:t>tension…</a:t>
            </a:r>
            <a:r>
              <a:rPr lang="es-ES" sz="3200" b="0" baseline="0" dirty="0" smtClean="0"/>
              <a:t>”</a:t>
            </a:r>
            <a:r>
              <a:rPr kumimoji="0" lang="es-ES" sz="3200" b="0" i="0" u="none" strike="noStrike" cap="none" spc="0" normalizeH="0" baseline="0" dirty="0" smtClean="0">
                <a:ln>
                  <a:noFill/>
                </a:ln>
                <a:solidFill>
                  <a:srgbClr val="000000"/>
                </a:solidFill>
                <a:effectLst/>
                <a:uFillTx/>
                <a:sym typeface="Helvetica Neue"/>
              </a:rPr>
              <a:t> </a:t>
            </a:r>
            <a:endParaRPr lang="es-ES"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4" name="Imagen 3"/>
          <p:cNvPicPr>
            <a:picLocks noChangeAspect="1"/>
          </p:cNvPicPr>
          <p:nvPr/>
        </p:nvPicPr>
        <p:blipFill>
          <a:blip r:embed="rId3"/>
          <a:stretch>
            <a:fillRect/>
          </a:stretch>
        </p:blipFill>
        <p:spPr>
          <a:xfrm>
            <a:off x="618396" y="2276163"/>
            <a:ext cx="5880510" cy="2610630"/>
          </a:xfrm>
          <a:prstGeom prst="rect">
            <a:avLst/>
          </a:prstGeom>
        </p:spPr>
      </p:pic>
      <p:pic>
        <p:nvPicPr>
          <p:cNvPr id="11" name="Imagen 10"/>
          <p:cNvPicPr>
            <a:picLocks noChangeAspect="1"/>
          </p:cNvPicPr>
          <p:nvPr/>
        </p:nvPicPr>
        <p:blipFill>
          <a:blip r:embed="rId4"/>
          <a:stretch>
            <a:fillRect/>
          </a:stretch>
        </p:blipFill>
        <p:spPr>
          <a:xfrm>
            <a:off x="6217481" y="1630960"/>
            <a:ext cx="10923947" cy="6268856"/>
          </a:xfrm>
          <a:prstGeom prst="rect">
            <a:avLst/>
          </a:prstGeom>
        </p:spPr>
      </p:pic>
      <p:sp>
        <p:nvSpPr>
          <p:cNvPr id="12" name="CuadroTexto 11"/>
          <p:cNvSpPr txBox="1"/>
          <p:nvPr/>
        </p:nvSpPr>
        <p:spPr>
          <a:xfrm>
            <a:off x="1281439" y="5454571"/>
            <a:ext cx="454130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err="1" smtClean="0">
                <a:ln>
                  <a:noFill/>
                </a:ln>
                <a:solidFill>
                  <a:srgbClr val="000000"/>
                </a:solidFill>
                <a:effectLst/>
                <a:uFillTx/>
                <a:latin typeface="Helvetica Neue"/>
                <a:ea typeface="Helvetica Neue"/>
                <a:cs typeface="Helvetica Neue"/>
                <a:sym typeface="Helvetica Neue"/>
                <a:hlinkClick r:id="rId5"/>
              </a:rPr>
              <a:t>Schöneberg</a:t>
            </a:r>
            <a:r>
              <a:rPr kumimoji="0" lang="es-ES" sz="3200" b="1" i="0" u="none" strike="noStrike" cap="none" spc="0" normalizeH="0" baseline="0" dirty="0" smtClean="0">
                <a:ln>
                  <a:noFill/>
                </a:ln>
                <a:solidFill>
                  <a:srgbClr val="000000"/>
                </a:solidFill>
                <a:effectLst/>
                <a:uFillTx/>
                <a:latin typeface="Helvetica Neue"/>
                <a:ea typeface="Helvetica Neue"/>
                <a:cs typeface="Helvetica Neue"/>
                <a:sym typeface="Helvetica Neue"/>
                <a:hlinkClick r:id="rId5"/>
              </a:rPr>
              <a:t> et al.</a:t>
            </a:r>
            <a:r>
              <a:rPr kumimoji="0" lang="es-ES" sz="3200" b="1" i="0" u="none" strike="noStrike" cap="none" spc="0" normalizeH="0" dirty="0" smtClean="0">
                <a:ln>
                  <a:noFill/>
                </a:ln>
                <a:solidFill>
                  <a:srgbClr val="000000"/>
                </a:solidFill>
                <a:effectLst/>
                <a:uFillTx/>
                <a:latin typeface="Helvetica Neue"/>
                <a:ea typeface="Helvetica Neue"/>
                <a:cs typeface="Helvetica Neue"/>
                <a:sym typeface="Helvetica Neue"/>
                <a:hlinkClick r:id="rId5"/>
              </a:rPr>
              <a:t> 2021</a:t>
            </a:r>
            <a:endParaRPr kumimoji="0" lang="es-ES" sz="32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554979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65221" y="246219"/>
            <a:ext cx="16427115" cy="1625601"/>
          </a:xfrm>
        </p:spPr>
        <p:txBody>
          <a:bodyPr>
            <a:normAutofit fontScale="90000"/>
          </a:bodyPr>
          <a:lstStyle/>
          <a:p>
            <a:pPr algn="l" defTabSz="650230" hangingPunct="1">
              <a:spcBef>
                <a:spcPct val="0"/>
              </a:spcBef>
              <a:defRPr/>
            </a:pPr>
            <a:r>
              <a:rPr lang="es-ES" sz="4800" b="1" kern="1200" dirty="0" err="1" smtClean="0">
                <a:solidFill>
                  <a:schemeClr val="accent5">
                    <a:lumMod val="75000"/>
                  </a:schemeClr>
                </a:solidFill>
              </a:rPr>
              <a:t>The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combination</a:t>
            </a:r>
            <a:r>
              <a:rPr lang="es-ES" sz="4800" b="1" kern="1200" dirty="0" smtClean="0">
                <a:solidFill>
                  <a:schemeClr val="accent5">
                    <a:lumMod val="75000"/>
                  </a:schemeClr>
                </a:solidFill>
              </a:rPr>
              <a:t> of </a:t>
            </a:r>
            <a:r>
              <a:rPr lang="es-ES" sz="4800" b="1" kern="1200" dirty="0" err="1" smtClean="0">
                <a:solidFill>
                  <a:schemeClr val="accent5">
                    <a:lumMod val="75000"/>
                  </a:schemeClr>
                </a:solidFill>
              </a:rPr>
              <a:t>recent</a:t>
            </a:r>
            <a:r>
              <a:rPr lang="es-ES" sz="4800" b="1" kern="1200" dirty="0" smtClean="0">
                <a:solidFill>
                  <a:schemeClr val="accent5">
                    <a:lumMod val="75000"/>
                  </a:schemeClr>
                </a:solidFill>
              </a:rPr>
              <a:t> late time </a:t>
            </a:r>
            <a:r>
              <a:rPr lang="es-ES" sz="4800" b="1" kern="1200" dirty="0" err="1" smtClean="0">
                <a:solidFill>
                  <a:schemeClr val="accent5">
                    <a:lumMod val="75000"/>
                  </a:schemeClr>
                </a:solidFill>
              </a:rPr>
              <a:t>Universe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measurements</a:t>
            </a:r>
            <a:r>
              <a:rPr lang="es-ES" sz="4800" b="1" kern="1200" dirty="0" smtClean="0">
                <a:solidFill>
                  <a:schemeClr val="accent5">
                    <a:lumMod val="75000"/>
                  </a:schemeClr>
                </a:solidFill>
              </a:rPr>
              <a:t> show a </a:t>
            </a:r>
            <a:r>
              <a:rPr lang="es-ES" sz="4800" b="1" kern="1200" dirty="0" err="1" smtClean="0">
                <a:solidFill>
                  <a:schemeClr val="accent5">
                    <a:lumMod val="75000"/>
                  </a:schemeClr>
                </a:solidFill>
              </a:rPr>
              <a:t>moderate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preference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for</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dynamical</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Dark</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Energy</a:t>
            </a:r>
            <a:endParaRPr lang="en-US" sz="4800" b="1" kern="1200" dirty="0">
              <a:solidFill>
                <a:schemeClr val="accent5">
                  <a:lumMod val="75000"/>
                </a:schemeClr>
              </a:solidFill>
            </a:endParaRPr>
          </a:p>
        </p:txBody>
      </p:sp>
      <p:pic>
        <p:nvPicPr>
          <p:cNvPr id="5" name="Imagen 4"/>
          <p:cNvPicPr>
            <a:picLocks noChangeAspect="1"/>
          </p:cNvPicPr>
          <p:nvPr/>
        </p:nvPicPr>
        <p:blipFill>
          <a:blip r:embed="rId3"/>
          <a:stretch>
            <a:fillRect/>
          </a:stretch>
        </p:blipFill>
        <p:spPr>
          <a:xfrm>
            <a:off x="709861" y="2373644"/>
            <a:ext cx="8086725" cy="6753225"/>
          </a:xfrm>
          <a:prstGeom prst="rect">
            <a:avLst/>
          </a:prstGeom>
        </p:spPr>
      </p:pic>
      <p:pic>
        <p:nvPicPr>
          <p:cNvPr id="6" name="Imagen 5"/>
          <p:cNvPicPr>
            <a:picLocks noChangeAspect="1"/>
          </p:cNvPicPr>
          <p:nvPr/>
        </p:nvPicPr>
        <p:blipFill>
          <a:blip r:embed="rId4"/>
          <a:stretch>
            <a:fillRect/>
          </a:stretch>
        </p:blipFill>
        <p:spPr>
          <a:xfrm>
            <a:off x="9857000" y="3154166"/>
            <a:ext cx="4795424" cy="1011001"/>
          </a:xfrm>
          <a:prstGeom prst="rect">
            <a:avLst/>
          </a:prstGeom>
        </p:spPr>
      </p:pic>
      <p:sp>
        <p:nvSpPr>
          <p:cNvPr id="7" name="CuadroTexto 6"/>
          <p:cNvSpPr txBox="1"/>
          <p:nvPr/>
        </p:nvSpPr>
        <p:spPr>
          <a:xfrm>
            <a:off x="2414485" y="1901719"/>
            <a:ext cx="102592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24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CDM</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cxnSp>
        <p:nvCxnSpPr>
          <p:cNvPr id="9" name="Conector recto de flecha 8"/>
          <p:cNvCxnSpPr>
            <a:stCxn id="7" idx="2"/>
          </p:cNvCxnSpPr>
          <p:nvPr/>
        </p:nvCxnSpPr>
        <p:spPr>
          <a:xfrm flipH="1">
            <a:off x="2129051" y="2373643"/>
            <a:ext cx="798395" cy="50550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0" name="CuadroTexto 9"/>
          <p:cNvSpPr txBox="1"/>
          <p:nvPr/>
        </p:nvSpPr>
        <p:spPr>
          <a:xfrm>
            <a:off x="2823997" y="9049925"/>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DESI</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
        <p:nvSpPr>
          <p:cNvPr id="11" name="CuadroTexto 10"/>
          <p:cNvSpPr txBox="1"/>
          <p:nvPr/>
        </p:nvSpPr>
        <p:spPr>
          <a:xfrm>
            <a:off x="9857000" y="4165167"/>
            <a:ext cx="6458990" cy="4534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This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robust</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against</a:t>
            </a:r>
            <a:r>
              <a:rPr lang="es-ES" sz="3200" b="0" dirty="0" smtClean="0"/>
              <a: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s-ES" sz="3200" b="0" i="0" u="none" strike="noStrike" cap="none" spc="0" normalizeH="0" dirty="0" err="1" smtClean="0">
                <a:ln>
                  <a:noFill/>
                </a:ln>
                <a:solidFill>
                  <a:srgbClr val="000000"/>
                </a:solidFill>
                <a:effectLst/>
                <a:uFillTx/>
                <a:sym typeface="Helvetica Neue"/>
              </a:rPr>
              <a:t>Different</a:t>
            </a:r>
            <a:r>
              <a:rPr kumimoji="0" lang="es-ES" sz="3200" b="0" i="0" u="none" strike="noStrike" cap="none" spc="0" normalizeH="0" dirty="0" smtClean="0">
                <a:ln>
                  <a:noFill/>
                </a:ln>
                <a:solidFill>
                  <a:srgbClr val="000000"/>
                </a:solidFill>
                <a:effectLst/>
                <a:uFillTx/>
                <a:sym typeface="Helvetica Neue"/>
              </a:rPr>
              <a:t> supernova </a:t>
            </a:r>
            <a:r>
              <a:rPr kumimoji="0" lang="es-ES" sz="3200" b="0" i="0" u="none" strike="noStrike" cap="none" spc="0" normalizeH="0" dirty="0" err="1" smtClean="0">
                <a:ln>
                  <a:noFill/>
                </a:ln>
                <a:solidFill>
                  <a:srgbClr val="000000"/>
                </a:solidFill>
                <a:effectLst/>
                <a:uFillTx/>
                <a:sym typeface="Helvetica Neue"/>
              </a:rPr>
              <a:t>analyses</a:t>
            </a:r>
            <a:endParaRPr kumimoji="0" lang="es-ES" sz="3200" b="0" i="0" u="none" strike="noStrike" cap="none" spc="0" normalizeH="0" dirty="0" smtClean="0">
              <a:ln>
                <a:noFill/>
              </a:ln>
              <a:solidFill>
                <a:srgbClr val="000000"/>
              </a:solidFill>
              <a:effectLst/>
              <a:uFillTx/>
              <a:sym typeface="Helvetica Neue"/>
            </a:endParaRP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sz="3200" b="0" dirty="0" err="1" smtClean="0"/>
              <a:t>Different</a:t>
            </a:r>
            <a:r>
              <a:rPr lang="es-ES" sz="3200" b="0" dirty="0" smtClean="0"/>
              <a:t> CMB </a:t>
            </a:r>
            <a:r>
              <a:rPr lang="es-ES" sz="3200" b="0" dirty="0" err="1" smtClean="0"/>
              <a:t>analyses</a:t>
            </a:r>
            <a:r>
              <a:rPr lang="es-ES" sz="3200" b="0" dirty="0" smtClean="0"/>
              <a:t> </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s-ES" sz="3200" b="0" i="0" u="none" strike="noStrike" cap="none" spc="0" normalizeH="0" dirty="0" err="1" smtClean="0">
                <a:ln>
                  <a:noFill/>
                </a:ln>
                <a:solidFill>
                  <a:schemeClr val="tx1"/>
                </a:solidFill>
                <a:effectLst/>
                <a:uFillTx/>
                <a:sym typeface="Helvetica Neue"/>
              </a:rPr>
              <a:t>Substituting</a:t>
            </a:r>
            <a:r>
              <a:rPr kumimoji="0" lang="es-ES" sz="3200" b="0" i="0" u="none" strike="noStrike" cap="none" spc="0" normalizeH="0" dirty="0" smtClean="0">
                <a:ln>
                  <a:noFill/>
                </a:ln>
                <a:solidFill>
                  <a:schemeClr val="tx1"/>
                </a:solidFill>
                <a:effectLst/>
                <a:uFillTx/>
                <a:sym typeface="Helvetica Neue"/>
              </a:rPr>
              <a:t> CMB </a:t>
            </a:r>
            <a:r>
              <a:rPr kumimoji="0" lang="es-ES" sz="3200" b="0" i="0" u="none" strike="noStrike" cap="none" spc="0" normalizeH="0" dirty="0" err="1" smtClean="0">
                <a:ln>
                  <a:noFill/>
                </a:ln>
                <a:solidFill>
                  <a:schemeClr val="tx1"/>
                </a:solidFill>
                <a:effectLst/>
                <a:uFillTx/>
                <a:sym typeface="Helvetica Neue"/>
              </a:rPr>
              <a:t>by</a:t>
            </a:r>
            <a:r>
              <a:rPr kumimoji="0" lang="es-ES" sz="3200" b="0" i="0" u="none" strike="noStrike" cap="none" spc="0" normalizeH="0" dirty="0" smtClean="0">
                <a:ln>
                  <a:noFill/>
                </a:ln>
                <a:solidFill>
                  <a:schemeClr val="tx1"/>
                </a:solidFill>
                <a:effectLst/>
                <a:uFillTx/>
                <a:sym typeface="Helvetica Neue"/>
              </a:rPr>
              <a:t> 3x2 pt </a:t>
            </a:r>
            <a:r>
              <a:rPr kumimoji="0" lang="es-ES" sz="3200" b="0" i="0" u="none" strike="noStrike" cap="none" spc="0" normalizeH="0" dirty="0" err="1" smtClean="0">
                <a:ln>
                  <a:noFill/>
                </a:ln>
                <a:solidFill>
                  <a:schemeClr val="tx1"/>
                </a:solidFill>
                <a:effectLst/>
                <a:uFillTx/>
                <a:sym typeface="Helvetica Neue"/>
              </a:rPr>
              <a:t>measurements</a:t>
            </a:r>
            <a:r>
              <a:rPr kumimoji="0" lang="es-ES" sz="3200" b="0" i="0" u="none" strike="noStrike" cap="none" spc="0" normalizeH="0" dirty="0" smtClean="0">
                <a:ln>
                  <a:noFill/>
                </a:ln>
                <a:solidFill>
                  <a:schemeClr val="tx1"/>
                </a:solidFill>
                <a:effectLst/>
                <a:uFillTx/>
                <a:sym typeface="Helvetica Neue"/>
              </a:rPr>
              <a:t> </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s-ES" sz="3200" b="0" dirty="0"/>
          </a:p>
          <a:p>
            <a:pPr algn="l"/>
            <a:r>
              <a:rPr lang="es-ES" sz="3200" b="0" dirty="0">
                <a:solidFill>
                  <a:schemeClr val="tx1"/>
                </a:solidFill>
              </a:rPr>
              <a:t>𝒘</a:t>
            </a:r>
            <a:r>
              <a:rPr lang="es-ES" sz="3200" b="0" baseline="-25000" dirty="0">
                <a:solidFill>
                  <a:schemeClr val="tx1"/>
                </a:solidFill>
              </a:rPr>
              <a:t>𝟎</a:t>
            </a:r>
            <a:r>
              <a:rPr lang="es-ES" sz="3200" b="0" dirty="0">
                <a:solidFill>
                  <a:schemeClr val="tx1"/>
                </a:solidFill>
              </a:rPr>
              <a:t>=−𝟎.𝟕𝟓𝟐±𝟎.𝟎𝟓𝟕</a:t>
            </a:r>
          </a:p>
          <a:p>
            <a:pPr algn="l"/>
            <a:r>
              <a:rPr lang="es-ES" sz="3200" b="0" dirty="0">
                <a:solidFill>
                  <a:schemeClr val="tx1"/>
                </a:solidFill>
              </a:rPr>
              <a:t>𝒘</a:t>
            </a:r>
            <a:r>
              <a:rPr lang="es-ES" sz="3200" b="0" baseline="-25000" dirty="0">
                <a:solidFill>
                  <a:schemeClr val="tx1"/>
                </a:solidFill>
              </a:rPr>
              <a:t>𝒂</a:t>
            </a:r>
            <a:r>
              <a:rPr lang="es-ES" sz="3200" b="0" dirty="0">
                <a:solidFill>
                  <a:schemeClr val="tx1"/>
                </a:solidFill>
              </a:rPr>
              <a:t>=−𝟎.𝟖𝟔</a:t>
            </a:r>
            <a:r>
              <a:rPr lang="es-ES" sz="3200" b="0" baseline="-25000" dirty="0">
                <a:solidFill>
                  <a:schemeClr val="tx1"/>
                </a:solidFill>
              </a:rPr>
              <a:t>−𝟎.𝟐𝟎</a:t>
            </a:r>
            <a:r>
              <a:rPr lang="es-ES" sz="3200" b="0" baseline="30000" dirty="0">
                <a:solidFill>
                  <a:schemeClr val="tx1"/>
                </a:solidFill>
              </a:rPr>
              <a:t>+𝟎.𝟐𝟑</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2" name="CuadroTexto 1"/>
          <p:cNvSpPr txBox="1"/>
          <p:nvPr/>
        </p:nvSpPr>
        <p:spPr>
          <a:xfrm>
            <a:off x="9857000" y="2703023"/>
            <a:ext cx="538448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parametrization</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a:t>
            </a:r>
            <a:endParaRPr kumimoji="0" lang="es-ES" sz="32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413001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Imagen" descr="Imagen"/>
          <p:cNvPicPr>
            <a:picLocks noChangeAspect="1"/>
          </p:cNvPicPr>
          <p:nvPr/>
        </p:nvPicPr>
        <p:blipFill>
          <a:blip r:embed="rId2">
            <a:extLst/>
          </a:blip>
          <a:stretch>
            <a:fillRect/>
          </a:stretch>
        </p:blipFill>
        <p:spPr>
          <a:xfrm>
            <a:off x="-14185" y="-1713479"/>
            <a:ext cx="17331990" cy="11442887"/>
          </a:xfrm>
          <a:prstGeom prst="rect">
            <a:avLst/>
          </a:prstGeom>
          <a:ln w="12700">
            <a:miter lim="400000"/>
          </a:ln>
        </p:spPr>
      </p:pic>
      <p:sp>
        <p:nvSpPr>
          <p:cNvPr id="2" name="Rectángulo 1"/>
          <p:cNvSpPr/>
          <p:nvPr/>
        </p:nvSpPr>
        <p:spPr>
          <a:xfrm>
            <a:off x="-14185" y="-79284"/>
            <a:ext cx="6928332" cy="1553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93" name="Cosmology and beyond…"/>
          <p:cNvSpPr txBox="1">
            <a:spLocks noGrp="1"/>
          </p:cNvSpPr>
          <p:nvPr>
            <p:ph type="title" idx="4294967295"/>
          </p:nvPr>
        </p:nvSpPr>
        <p:spPr>
          <a:xfrm>
            <a:off x="696403" y="1076745"/>
            <a:ext cx="16158077" cy="3892456"/>
          </a:xfrm>
          <a:prstGeom prst="rect">
            <a:avLst/>
          </a:prstGeom>
          <a:effectLst>
            <a:outerShdw blurRad="88900" dist="25400" dir="5400000" rotWithShape="0">
              <a:srgbClr val="000000">
                <a:alpha val="50000"/>
              </a:srgbClr>
            </a:outerShdw>
          </a:effectLst>
        </p:spPr>
        <p:txBody>
          <a:bodyPr lIns="173373" tIns="173373" rIns="173373" bIns="173373" anchor="b">
            <a:normAutofit/>
          </a:bodyPr>
          <a:lstStyle/>
          <a:p>
            <a:pPr defTabSz="2312080">
              <a:defRPr sz="7100">
                <a:solidFill>
                  <a:srgbClr val="FFFFFF"/>
                </a:solidFill>
                <a:latin typeface="Arial"/>
                <a:ea typeface="Arial"/>
                <a:cs typeface="Arial"/>
                <a:sym typeface="Arial"/>
              </a:defRPr>
            </a:pPr>
            <a:r>
              <a:rPr lang="es-ES" sz="6000" dirty="0" err="1" smtClean="0"/>
              <a:t>Marching</a:t>
            </a:r>
            <a:r>
              <a:rPr lang="es-ES" sz="6000" dirty="0" smtClean="0"/>
              <a:t> </a:t>
            </a:r>
            <a:r>
              <a:rPr lang="es-ES" sz="6000" dirty="0" err="1" smtClean="0"/>
              <a:t>towards</a:t>
            </a:r>
            <a:r>
              <a:rPr lang="es-ES" sz="6000" dirty="0" smtClean="0"/>
              <a:t> a </a:t>
            </a:r>
            <a:r>
              <a:rPr lang="es-ES" sz="6000" dirty="0" err="1" smtClean="0"/>
              <a:t>concordance</a:t>
            </a:r>
            <a:r>
              <a:rPr lang="es-ES" sz="6000" dirty="0" smtClean="0"/>
              <a:t> </a:t>
            </a:r>
            <a:r>
              <a:rPr lang="es-ES" sz="6000" dirty="0" err="1" smtClean="0"/>
              <a:t>model</a:t>
            </a:r>
            <a:r>
              <a:rPr lang="es-ES" sz="6000" dirty="0" smtClean="0"/>
              <a:t>: a </a:t>
            </a:r>
            <a:r>
              <a:rPr lang="es-ES" sz="6000" dirty="0" err="1" smtClean="0"/>
              <a:t>biased</a:t>
            </a:r>
            <a:r>
              <a:rPr lang="es-ES" sz="6000" dirty="0" smtClean="0"/>
              <a:t> </a:t>
            </a:r>
            <a:r>
              <a:rPr lang="es-ES" sz="6000" dirty="0" err="1" smtClean="0"/>
              <a:t>view</a:t>
            </a:r>
            <a:r>
              <a:rPr lang="es-ES" sz="6000" dirty="0" smtClean="0"/>
              <a:t> of </a:t>
            </a:r>
            <a:r>
              <a:rPr lang="es-ES" sz="6000" dirty="0" err="1" smtClean="0"/>
              <a:t>cosmology</a:t>
            </a:r>
            <a:r>
              <a:rPr lang="es-ES" sz="6000" dirty="0" smtClean="0"/>
              <a:t> in 2025</a:t>
            </a:r>
            <a:endParaRPr sz="6000" dirty="0"/>
          </a:p>
        </p:txBody>
      </p:sp>
      <p:sp>
        <p:nvSpPr>
          <p:cNvPr id="195" name="Credit: Brian Nord"/>
          <p:cNvSpPr txBox="1"/>
          <p:nvPr/>
        </p:nvSpPr>
        <p:spPr>
          <a:xfrm>
            <a:off x="14529588" y="10728018"/>
            <a:ext cx="2324892" cy="4650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67735" tIns="67735" rIns="67735" bIns="67735" anchor="ctr">
            <a:spAutoFit/>
          </a:bodyPr>
          <a:lstStyle>
            <a:lvl1pPr>
              <a:defRPr sz="1600" b="0" i="1">
                <a:solidFill>
                  <a:srgbClr val="FFFFFF"/>
                </a:solidFill>
              </a:defRPr>
            </a:lvl1pPr>
          </a:lstStyle>
          <a:p>
            <a:r>
              <a:rPr sz="2133"/>
              <a:t>Credit: Brian Nord</a:t>
            </a:r>
          </a:p>
        </p:txBody>
      </p:sp>
      <p:pic>
        <p:nvPicPr>
          <p:cNvPr id="196" name="image1.png" descr="image1.png"/>
          <p:cNvPicPr>
            <a:picLocks noChangeAspect="1"/>
          </p:cNvPicPr>
          <p:nvPr/>
        </p:nvPicPr>
        <p:blipFill>
          <a:blip r:embed="rId3">
            <a:extLst/>
          </a:blip>
          <a:stretch>
            <a:fillRect/>
          </a:stretch>
        </p:blipFill>
        <p:spPr>
          <a:xfrm>
            <a:off x="460996" y="0"/>
            <a:ext cx="1939379" cy="1394993"/>
          </a:xfrm>
          <a:prstGeom prst="rect">
            <a:avLst/>
          </a:prstGeom>
          <a:ln w="12700">
            <a:miter lim="400000"/>
          </a:ln>
        </p:spPr>
      </p:pic>
      <p:pic>
        <p:nvPicPr>
          <p:cNvPr id="197" name="Imagen" descr="Imagen"/>
          <p:cNvPicPr>
            <a:picLocks noChangeAspect="1"/>
          </p:cNvPicPr>
          <p:nvPr/>
        </p:nvPicPr>
        <p:blipFill>
          <a:blip r:embed="rId4">
            <a:extLst/>
          </a:blip>
          <a:stretch>
            <a:fillRect/>
          </a:stretch>
        </p:blipFill>
        <p:spPr>
          <a:xfrm>
            <a:off x="12758249" y="-1"/>
            <a:ext cx="4556226" cy="1394993"/>
          </a:xfrm>
          <a:prstGeom prst="rect">
            <a:avLst/>
          </a:prstGeom>
          <a:ln w="12700">
            <a:miter lim="400000"/>
          </a:ln>
        </p:spPr>
      </p:pic>
      <p:sp>
        <p:nvSpPr>
          <p:cNvPr id="198" name="Google Shape;92;p23"/>
          <p:cNvSpPr txBox="1"/>
          <p:nvPr/>
        </p:nvSpPr>
        <p:spPr>
          <a:xfrm>
            <a:off x="1968070" y="4906337"/>
            <a:ext cx="13662063" cy="2129847"/>
          </a:xfrm>
          <a:prstGeom prst="rect">
            <a:avLst/>
          </a:prstGeom>
          <a:solidFill>
            <a:schemeClr val="bg2">
              <a:lumMod val="25000"/>
              <a:alpha val="5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3373" tIns="173373" rIns="173373" bIns="173373" anchor="b">
            <a:normAutofit fontScale="85000" lnSpcReduction="20000"/>
          </a:bodyPr>
          <a:lstStyle/>
          <a:p>
            <a:pPr defTabSz="924832">
              <a:defRPr sz="1960">
                <a:solidFill>
                  <a:srgbClr val="FFFFFF"/>
                </a:solidFill>
                <a:latin typeface="Arial"/>
                <a:ea typeface="Arial"/>
                <a:cs typeface="Arial"/>
                <a:sym typeface="Arial"/>
              </a:defRPr>
            </a:pPr>
            <a:r>
              <a:rPr sz="4700" dirty="0"/>
              <a:t>Nacho Sevilla Noarbe (CIEMAT)</a:t>
            </a:r>
          </a:p>
          <a:p>
            <a:pPr defTabSz="924832">
              <a:defRPr sz="1960">
                <a:solidFill>
                  <a:srgbClr val="FFFFFF"/>
                </a:solidFill>
                <a:latin typeface="Arial"/>
                <a:ea typeface="Arial"/>
                <a:cs typeface="Arial"/>
                <a:sym typeface="Arial"/>
              </a:defRPr>
            </a:pPr>
            <a:r>
              <a:rPr lang="es-ES" sz="4000" dirty="0" err="1" smtClean="0"/>
              <a:t>Former</a:t>
            </a:r>
            <a:r>
              <a:rPr lang="es-ES" sz="4000" dirty="0" smtClean="0"/>
              <a:t> LSST-DESC Computing and Simulations </a:t>
            </a:r>
            <a:r>
              <a:rPr lang="es-ES" sz="4000" dirty="0" err="1" smtClean="0"/>
              <a:t>Coordinator</a:t>
            </a:r>
            <a:endParaRPr lang="es-ES" sz="4000" dirty="0" smtClean="0"/>
          </a:p>
          <a:p>
            <a:pPr defTabSz="924832">
              <a:defRPr sz="1960">
                <a:solidFill>
                  <a:srgbClr val="FFFFFF"/>
                </a:solidFill>
                <a:latin typeface="Arial"/>
                <a:ea typeface="Arial"/>
                <a:cs typeface="Arial"/>
                <a:sym typeface="Arial"/>
              </a:defRPr>
            </a:pPr>
            <a:r>
              <a:rPr lang="es-ES" sz="4000" dirty="0" err="1" smtClean="0"/>
              <a:t>Former</a:t>
            </a:r>
            <a:r>
              <a:rPr lang="es-ES" sz="4000" dirty="0" smtClean="0"/>
              <a:t> DES </a:t>
            </a:r>
            <a:r>
              <a:rPr lang="es-ES" sz="4000" dirty="0" err="1" smtClean="0"/>
              <a:t>Cosmic</a:t>
            </a:r>
            <a:r>
              <a:rPr lang="es-ES" sz="4000" dirty="0" smtClean="0"/>
              <a:t> </a:t>
            </a:r>
            <a:r>
              <a:rPr lang="es-ES" sz="4000" dirty="0" err="1" smtClean="0"/>
              <a:t>Magnification</a:t>
            </a:r>
            <a:r>
              <a:rPr lang="es-ES" sz="4000" dirty="0" smtClean="0"/>
              <a:t> </a:t>
            </a:r>
            <a:r>
              <a:rPr lang="es-ES" sz="4000" dirty="0" err="1" smtClean="0"/>
              <a:t>Convenor</a:t>
            </a:r>
            <a:endParaRPr lang="es-ES" sz="4000" dirty="0" smtClean="0"/>
          </a:p>
          <a:p>
            <a:pPr defTabSz="924832">
              <a:defRPr sz="1960">
                <a:solidFill>
                  <a:srgbClr val="FFFFFF"/>
                </a:solidFill>
                <a:latin typeface="Arial"/>
                <a:ea typeface="Arial"/>
                <a:cs typeface="Arial"/>
                <a:sym typeface="Arial"/>
              </a:defRPr>
            </a:pPr>
            <a:r>
              <a:rPr lang="es-ES" sz="4000" dirty="0" err="1" smtClean="0"/>
              <a:t>Former</a:t>
            </a:r>
            <a:r>
              <a:rPr lang="es-ES" sz="4000" dirty="0" smtClean="0"/>
              <a:t> PAU </a:t>
            </a:r>
            <a:r>
              <a:rPr lang="es-ES" sz="4000" dirty="0" err="1" smtClean="0"/>
              <a:t>Verification</a:t>
            </a:r>
            <a:r>
              <a:rPr lang="es-ES" sz="4000" dirty="0" smtClean="0"/>
              <a:t> and </a:t>
            </a:r>
            <a:r>
              <a:rPr lang="es-ES" sz="4000" dirty="0" err="1" smtClean="0"/>
              <a:t>Validation</a:t>
            </a:r>
            <a:r>
              <a:rPr lang="es-ES" sz="4000" dirty="0" smtClean="0"/>
              <a:t> Lead</a:t>
            </a:r>
            <a:endParaRPr sz="4000" dirty="0"/>
          </a:p>
        </p:txBody>
      </p:sp>
      <p:sp>
        <p:nvSpPr>
          <p:cNvPr id="8" name="CuadroTexto 7"/>
          <p:cNvSpPr txBox="1"/>
          <p:nvPr/>
        </p:nvSpPr>
        <p:spPr>
          <a:xfrm>
            <a:off x="4196667" y="8798793"/>
            <a:ext cx="862736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chemeClr val="bg1"/>
                </a:solidFill>
                <a:effectLst/>
                <a:uFillTx/>
                <a:latin typeface="Helvetica Neue"/>
                <a:ea typeface="Helvetica Neue"/>
                <a:cs typeface="Helvetica Neue"/>
                <a:sym typeface="Helvetica Neue"/>
              </a:rPr>
              <a:t>LII International Meeting of Fundamental</a:t>
            </a:r>
            <a:r>
              <a:rPr kumimoji="0" lang="es-ES" sz="24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chemeClr val="bg1"/>
                </a:solidFill>
                <a:effectLst/>
                <a:uFillTx/>
                <a:latin typeface="Helvetica Neue"/>
                <a:ea typeface="Helvetica Neue"/>
                <a:cs typeface="Helvetica Neue"/>
                <a:sym typeface="Helvetica Neue"/>
              </a:rPr>
              <a:t>Cosmology</a:t>
            </a:r>
            <a:r>
              <a:rPr kumimoji="0" lang="es-ES" sz="2400" b="1" i="0" u="none" strike="noStrike" cap="none" spc="0" normalizeH="0" dirty="0" smtClean="0">
                <a:ln>
                  <a:noFill/>
                </a:ln>
                <a:solidFill>
                  <a:schemeClr val="bg1"/>
                </a:solidFill>
                <a:effectLst/>
                <a:uFillTx/>
                <a:latin typeface="Helvetica Neue"/>
                <a:ea typeface="Helvetica Neue"/>
                <a:cs typeface="Helvetica Neue"/>
                <a:sym typeface="Helvetica Neue"/>
              </a:rPr>
              <a:t>  2025</a:t>
            </a:r>
            <a:endParaRPr kumimoji="0" lang="es-ES" sz="2400" b="1" i="0" u="none" strike="noStrike" cap="none" spc="0" normalizeH="0" baseline="0" dirty="0">
              <a:ln>
                <a:noFill/>
              </a:ln>
              <a:solidFill>
                <a:schemeClr val="bg1"/>
              </a:solidFill>
              <a:effectLst/>
              <a:uFillTx/>
              <a:latin typeface="Helvetica Neue"/>
              <a:ea typeface="Helvetica Neue"/>
              <a:cs typeface="Helvetica Neue"/>
              <a:sym typeface="Helvetica Neue"/>
            </a:endParaRPr>
          </a:p>
        </p:txBody>
      </p:sp>
      <p:pic>
        <p:nvPicPr>
          <p:cNvPr id="9" name="Google Shape;93;p23" descr="Google Shape;93;p23"/>
          <p:cNvPicPr>
            <a:picLocks noChangeAspect="1"/>
          </p:cNvPicPr>
          <p:nvPr/>
        </p:nvPicPr>
        <p:blipFill>
          <a:blip r:embed="rId5">
            <a:extLst/>
          </a:blip>
          <a:stretch>
            <a:fillRect/>
          </a:stretch>
        </p:blipFill>
        <p:spPr>
          <a:xfrm>
            <a:off x="2497590" y="-1"/>
            <a:ext cx="1699077" cy="1523322"/>
          </a:xfrm>
          <a:prstGeom prst="rect">
            <a:avLst/>
          </a:prstGeom>
          <a:ln w="12700">
            <a:miter lim="400000"/>
          </a:ln>
        </p:spPr>
      </p:pic>
      <p:pic>
        <p:nvPicPr>
          <p:cNvPr id="3074" name="Picture 2" descr="LSST Dark Energy Science Collabor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6667" y="-30235"/>
            <a:ext cx="2178265" cy="1455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879881"/>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149177" y="1931806"/>
            <a:ext cx="7529601" cy="7105604"/>
          </a:xfrm>
          <a:prstGeom prst="rect">
            <a:avLst/>
          </a:prstGeom>
        </p:spPr>
      </p:pic>
      <p:sp>
        <p:nvSpPr>
          <p:cNvPr id="4" name="Título 1"/>
          <p:cNvSpPr>
            <a:spLocks noGrp="1"/>
          </p:cNvSpPr>
          <p:nvPr>
            <p:ph type="title"/>
          </p:nvPr>
        </p:nvSpPr>
        <p:spPr>
          <a:xfrm>
            <a:off x="465221" y="246219"/>
            <a:ext cx="16427115" cy="1625601"/>
          </a:xfrm>
        </p:spPr>
        <p:txBody>
          <a:bodyPr>
            <a:normAutofit fontScale="90000"/>
          </a:bodyPr>
          <a:lstStyle/>
          <a:p>
            <a:pPr algn="l" defTabSz="650230" hangingPunct="1">
              <a:spcBef>
                <a:spcPct val="0"/>
              </a:spcBef>
              <a:defRPr/>
            </a:pPr>
            <a:r>
              <a:rPr lang="es-ES" sz="4800" b="1" kern="1200" dirty="0" err="1" smtClean="0">
                <a:solidFill>
                  <a:schemeClr val="accent5">
                    <a:lumMod val="75000"/>
                  </a:schemeClr>
                </a:solidFill>
              </a:rPr>
              <a:t>The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combination</a:t>
            </a:r>
            <a:r>
              <a:rPr lang="es-ES" sz="4800" b="1" kern="1200" dirty="0" smtClean="0">
                <a:solidFill>
                  <a:schemeClr val="accent5">
                    <a:lumMod val="75000"/>
                  </a:schemeClr>
                </a:solidFill>
              </a:rPr>
              <a:t> of </a:t>
            </a:r>
            <a:r>
              <a:rPr lang="es-ES" sz="4800" b="1" kern="1200" dirty="0" err="1" smtClean="0">
                <a:solidFill>
                  <a:schemeClr val="accent5">
                    <a:lumMod val="75000"/>
                  </a:schemeClr>
                </a:solidFill>
              </a:rPr>
              <a:t>recent</a:t>
            </a:r>
            <a:r>
              <a:rPr lang="es-ES" sz="4800" b="1" kern="1200" dirty="0" smtClean="0">
                <a:solidFill>
                  <a:schemeClr val="accent5">
                    <a:lumMod val="75000"/>
                  </a:schemeClr>
                </a:solidFill>
              </a:rPr>
              <a:t> late time </a:t>
            </a:r>
            <a:r>
              <a:rPr lang="es-ES" sz="4800" b="1" kern="1200" dirty="0" err="1" smtClean="0">
                <a:solidFill>
                  <a:schemeClr val="accent5">
                    <a:lumMod val="75000"/>
                  </a:schemeClr>
                </a:solidFill>
              </a:rPr>
              <a:t>Universe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measurements</a:t>
            </a:r>
            <a:r>
              <a:rPr lang="es-ES" sz="4800" b="1" kern="1200" dirty="0" smtClean="0">
                <a:solidFill>
                  <a:schemeClr val="accent5">
                    <a:lumMod val="75000"/>
                  </a:schemeClr>
                </a:solidFill>
              </a:rPr>
              <a:t> show a </a:t>
            </a:r>
            <a:r>
              <a:rPr lang="es-ES" sz="4800" b="1" kern="1200" dirty="0" err="1" smtClean="0">
                <a:solidFill>
                  <a:schemeClr val="accent5">
                    <a:lumMod val="75000"/>
                  </a:schemeClr>
                </a:solidFill>
              </a:rPr>
              <a:t>moderate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preference</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for</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dynamical</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Dark</a:t>
            </a:r>
            <a:r>
              <a:rPr lang="es-ES" sz="4800" b="1" kern="1200" dirty="0" smtClean="0">
                <a:solidFill>
                  <a:schemeClr val="accent5">
                    <a:lumMod val="75000"/>
                  </a:schemeClr>
                </a:solidFill>
              </a:rPr>
              <a:t> </a:t>
            </a:r>
            <a:r>
              <a:rPr lang="es-ES" sz="4800" b="1" kern="1200" dirty="0" err="1" smtClean="0">
                <a:solidFill>
                  <a:schemeClr val="accent5">
                    <a:lumMod val="75000"/>
                  </a:schemeClr>
                </a:solidFill>
              </a:rPr>
              <a:t>Energy</a:t>
            </a:r>
            <a:endParaRPr lang="en-US" sz="4800" b="1" kern="1200" dirty="0">
              <a:solidFill>
                <a:schemeClr val="accent5">
                  <a:lumMod val="75000"/>
                </a:schemeClr>
              </a:solidFill>
            </a:endParaRPr>
          </a:p>
        </p:txBody>
      </p:sp>
      <p:sp>
        <p:nvSpPr>
          <p:cNvPr id="7" name="CuadroTexto 6"/>
          <p:cNvSpPr txBox="1"/>
          <p:nvPr/>
        </p:nvSpPr>
        <p:spPr>
          <a:xfrm>
            <a:off x="822752" y="2137681"/>
            <a:ext cx="102592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l-GR" sz="2400" b="1" i="0" u="none" strike="noStrike" cap="none" spc="0" normalizeH="0" baseline="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Λ</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CDM</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cxnSp>
        <p:nvCxnSpPr>
          <p:cNvPr id="9" name="Conector recto de flecha 8"/>
          <p:cNvCxnSpPr>
            <a:stCxn id="7" idx="2"/>
          </p:cNvCxnSpPr>
          <p:nvPr/>
        </p:nvCxnSpPr>
        <p:spPr>
          <a:xfrm>
            <a:off x="1335713" y="2609605"/>
            <a:ext cx="2643163" cy="1801757"/>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0" name="CuadroTexto 9"/>
          <p:cNvSpPr txBox="1"/>
          <p:nvPr/>
        </p:nvSpPr>
        <p:spPr>
          <a:xfrm>
            <a:off x="2997852" y="9097396"/>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pic>
        <p:nvPicPr>
          <p:cNvPr id="14" name="Imagen 13"/>
          <p:cNvPicPr>
            <a:picLocks noChangeAspect="1"/>
          </p:cNvPicPr>
          <p:nvPr/>
        </p:nvPicPr>
        <p:blipFill>
          <a:blip r:embed="rId4"/>
          <a:stretch>
            <a:fillRect/>
          </a:stretch>
        </p:blipFill>
        <p:spPr>
          <a:xfrm>
            <a:off x="9852166" y="2998964"/>
            <a:ext cx="4795424" cy="1011001"/>
          </a:xfrm>
          <a:prstGeom prst="rect">
            <a:avLst/>
          </a:prstGeom>
        </p:spPr>
      </p:pic>
      <p:sp>
        <p:nvSpPr>
          <p:cNvPr id="15" name="CuadroTexto 14"/>
          <p:cNvSpPr txBox="1"/>
          <p:nvPr/>
        </p:nvSpPr>
        <p:spPr>
          <a:xfrm>
            <a:off x="9852166" y="4009965"/>
            <a:ext cx="6458990" cy="4534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This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is</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robust</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against</a:t>
            </a:r>
            <a:r>
              <a:rPr lang="es-ES" sz="3200" b="0" dirty="0" smtClean="0"/>
              <a: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s-ES" sz="3200" b="0" i="0" u="none" strike="noStrike" cap="none" spc="0" normalizeH="0" dirty="0" err="1" smtClean="0">
                <a:ln>
                  <a:noFill/>
                </a:ln>
                <a:solidFill>
                  <a:srgbClr val="000000"/>
                </a:solidFill>
                <a:effectLst/>
                <a:uFillTx/>
                <a:sym typeface="Helvetica Neue"/>
              </a:rPr>
              <a:t>Different</a:t>
            </a:r>
            <a:r>
              <a:rPr kumimoji="0" lang="es-ES" sz="3200" b="0" i="0" u="none" strike="noStrike" cap="none" spc="0" normalizeH="0" dirty="0" smtClean="0">
                <a:ln>
                  <a:noFill/>
                </a:ln>
                <a:solidFill>
                  <a:srgbClr val="000000"/>
                </a:solidFill>
                <a:effectLst/>
                <a:uFillTx/>
                <a:sym typeface="Helvetica Neue"/>
              </a:rPr>
              <a:t> supernova </a:t>
            </a:r>
            <a:r>
              <a:rPr kumimoji="0" lang="es-ES" sz="3200" b="0" i="0" u="none" strike="noStrike" cap="none" spc="0" normalizeH="0" dirty="0" err="1" smtClean="0">
                <a:ln>
                  <a:noFill/>
                </a:ln>
                <a:solidFill>
                  <a:srgbClr val="000000"/>
                </a:solidFill>
                <a:effectLst/>
                <a:uFillTx/>
                <a:sym typeface="Helvetica Neue"/>
              </a:rPr>
              <a:t>analyses</a:t>
            </a:r>
            <a:endParaRPr kumimoji="0" lang="es-ES" sz="3200" b="0" i="0" u="none" strike="noStrike" cap="none" spc="0" normalizeH="0" dirty="0" smtClean="0">
              <a:ln>
                <a:noFill/>
              </a:ln>
              <a:solidFill>
                <a:srgbClr val="000000"/>
              </a:solidFill>
              <a:effectLst/>
              <a:uFillTx/>
              <a:sym typeface="Helvetica Neue"/>
            </a:endParaRP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sz="3200" b="0" dirty="0" err="1" smtClean="0"/>
              <a:t>Different</a:t>
            </a:r>
            <a:r>
              <a:rPr lang="es-ES" sz="3200" b="0" dirty="0" smtClean="0"/>
              <a:t> CMB </a:t>
            </a:r>
            <a:r>
              <a:rPr lang="es-ES" sz="3200" b="0" dirty="0" err="1" smtClean="0"/>
              <a:t>analyses</a:t>
            </a:r>
            <a:r>
              <a:rPr lang="es-ES" sz="3200" b="0" dirty="0" smtClean="0"/>
              <a:t> </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s-ES" sz="3200" b="0" i="0" u="none" strike="noStrike" cap="none" spc="0" normalizeH="0" dirty="0" err="1" smtClean="0">
                <a:ln>
                  <a:noFill/>
                </a:ln>
                <a:solidFill>
                  <a:schemeClr val="tx1"/>
                </a:solidFill>
                <a:effectLst/>
                <a:uFillTx/>
                <a:sym typeface="Helvetica Neue"/>
              </a:rPr>
              <a:t>Substituting</a:t>
            </a:r>
            <a:r>
              <a:rPr kumimoji="0" lang="es-ES" sz="3200" b="0" i="0" u="none" strike="noStrike" cap="none" spc="0" normalizeH="0" dirty="0" smtClean="0">
                <a:ln>
                  <a:noFill/>
                </a:ln>
                <a:solidFill>
                  <a:schemeClr val="tx1"/>
                </a:solidFill>
                <a:effectLst/>
                <a:uFillTx/>
                <a:sym typeface="Helvetica Neue"/>
              </a:rPr>
              <a:t> CMB </a:t>
            </a:r>
            <a:r>
              <a:rPr kumimoji="0" lang="es-ES" sz="3200" b="0" i="0" u="none" strike="noStrike" cap="none" spc="0" normalizeH="0" dirty="0" err="1" smtClean="0">
                <a:ln>
                  <a:noFill/>
                </a:ln>
                <a:solidFill>
                  <a:schemeClr val="tx1"/>
                </a:solidFill>
                <a:effectLst/>
                <a:uFillTx/>
                <a:sym typeface="Helvetica Neue"/>
              </a:rPr>
              <a:t>by</a:t>
            </a:r>
            <a:r>
              <a:rPr kumimoji="0" lang="es-ES" sz="3200" b="0" i="0" u="none" strike="noStrike" cap="none" spc="0" normalizeH="0" dirty="0" smtClean="0">
                <a:ln>
                  <a:noFill/>
                </a:ln>
                <a:solidFill>
                  <a:schemeClr val="tx1"/>
                </a:solidFill>
                <a:effectLst/>
                <a:uFillTx/>
                <a:sym typeface="Helvetica Neue"/>
              </a:rPr>
              <a:t> 3x2 pt </a:t>
            </a:r>
            <a:r>
              <a:rPr kumimoji="0" lang="es-ES" sz="3200" b="0" i="0" u="none" strike="noStrike" cap="none" spc="0" normalizeH="0" dirty="0" err="1" smtClean="0">
                <a:ln>
                  <a:noFill/>
                </a:ln>
                <a:solidFill>
                  <a:schemeClr val="tx1"/>
                </a:solidFill>
                <a:effectLst/>
                <a:uFillTx/>
                <a:sym typeface="Helvetica Neue"/>
              </a:rPr>
              <a:t>measurements</a:t>
            </a:r>
            <a:r>
              <a:rPr kumimoji="0" lang="es-ES" sz="3200" b="0" i="0" u="none" strike="noStrike" cap="none" spc="0" normalizeH="0" dirty="0" smtClean="0">
                <a:ln>
                  <a:noFill/>
                </a:ln>
                <a:solidFill>
                  <a:schemeClr val="tx1"/>
                </a:solidFill>
                <a:effectLst/>
                <a:uFillTx/>
                <a:sym typeface="Helvetica Neue"/>
              </a:rPr>
              <a:t> </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s-ES" sz="3200" b="0" dirty="0"/>
          </a:p>
          <a:p>
            <a:pPr algn="l"/>
            <a:r>
              <a:rPr lang="es-ES" sz="3200" i="1" dirty="0"/>
              <a:t>w</a:t>
            </a:r>
            <a:r>
              <a:rPr lang="es-ES" sz="3200" i="1" baseline="-25000" dirty="0"/>
              <a:t>0</a:t>
            </a:r>
            <a:r>
              <a:rPr lang="es-ES" sz="3200" dirty="0"/>
              <a:t>=-0.76</a:t>
            </a:r>
            <a:r>
              <a:rPr lang="es-ES" sz="3200" dirty="0">
                <a:solidFill>
                  <a:schemeClr val="tx1"/>
                </a:solidFill>
                <a:latin typeface="Helvetica Light"/>
              </a:rPr>
              <a:t> ± 0.11</a:t>
            </a:r>
          </a:p>
          <a:p>
            <a:pPr algn="l"/>
            <a:r>
              <a:rPr lang="es-ES" sz="3200" i="1" dirty="0" err="1"/>
              <a:t>w</a:t>
            </a:r>
            <a:r>
              <a:rPr lang="es-ES" sz="3200" i="1" baseline="-25000" dirty="0" err="1"/>
              <a:t>a</a:t>
            </a:r>
            <a:r>
              <a:rPr lang="es-ES" sz="3200" dirty="0"/>
              <a:t>=-0.79</a:t>
            </a:r>
            <a:r>
              <a:rPr lang="es-ES" sz="3200" baseline="-25000" dirty="0">
                <a:solidFill>
                  <a:schemeClr val="tx1"/>
                </a:solidFill>
                <a:latin typeface="Helvetica Light"/>
              </a:rPr>
              <a:t>-0.67</a:t>
            </a:r>
            <a:r>
              <a:rPr lang="es-ES" sz="3200" baseline="30000" dirty="0">
                <a:solidFill>
                  <a:schemeClr val="tx1"/>
                </a:solidFill>
                <a:latin typeface="Helvetica Light"/>
              </a:rPr>
              <a:t>+0.87</a:t>
            </a:r>
            <a:endParaRPr lang="es-ES" sz="320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16" name="CuadroTexto 15"/>
          <p:cNvSpPr txBox="1"/>
          <p:nvPr/>
        </p:nvSpPr>
        <p:spPr>
          <a:xfrm>
            <a:off x="9852166" y="2547821"/>
            <a:ext cx="538448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0" i="0" u="none" strike="noStrike" cap="none" spc="0" normalizeH="0" baseline="0" dirty="0" err="1" smtClean="0">
                <a:ln>
                  <a:noFill/>
                </a:ln>
                <a:solidFill>
                  <a:srgbClr val="000000"/>
                </a:solidFill>
                <a:effectLst/>
                <a:uFillTx/>
                <a:latin typeface="Helvetica Neue"/>
                <a:ea typeface="Helvetica Neue"/>
                <a:cs typeface="Helvetica Neue"/>
                <a:sym typeface="Helvetica Neue"/>
              </a:rPr>
              <a:t>parametrization</a:t>
            </a:r>
            <a:r>
              <a:rPr kumimoji="0" lang="es-ES" sz="3200" b="0" i="0" u="none" strike="noStrike" cap="none" spc="0" normalizeH="0" baseline="0" dirty="0" smtClean="0">
                <a:ln>
                  <a:noFill/>
                </a:ln>
                <a:solidFill>
                  <a:srgbClr val="000000"/>
                </a:solidFill>
                <a:effectLst/>
                <a:uFillTx/>
                <a:latin typeface="Helvetica Neue"/>
                <a:ea typeface="Helvetica Neue"/>
                <a:cs typeface="Helvetica Neue"/>
                <a:sym typeface="Helvetica Neue"/>
              </a:rPr>
              <a:t>:</a:t>
            </a:r>
            <a:endParaRPr kumimoji="0" lang="es-ES" sz="32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5198135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801202" y="1871820"/>
            <a:ext cx="7332864" cy="7574491"/>
          </a:xfrm>
          <a:prstGeom prst="rect">
            <a:avLst/>
          </a:prstGeom>
        </p:spPr>
      </p:pic>
      <p:sp>
        <p:nvSpPr>
          <p:cNvPr id="5" name="CuadroTexto 4"/>
          <p:cNvSpPr txBox="1"/>
          <p:nvPr/>
        </p:nvSpPr>
        <p:spPr>
          <a:xfrm>
            <a:off x="8862102" y="1782427"/>
            <a:ext cx="8190321" cy="4042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Find</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the</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peak</a:t>
            </a:r>
            <a:r>
              <a:rPr kumimoji="0" lang="es-ES" sz="3200" b="0" i="0" u="none" strike="noStrike" cap="none" spc="0" normalizeH="0" baseline="0" dirty="0" smtClean="0">
                <a:ln>
                  <a:noFill/>
                </a:ln>
                <a:solidFill>
                  <a:srgbClr val="000000"/>
                </a:solidFill>
                <a:effectLst/>
                <a:uFillTx/>
                <a:sym typeface="Helvetica Neue"/>
              </a:rPr>
              <a:t> position in</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the</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correlation</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function</a:t>
            </a:r>
            <a:r>
              <a:rPr lang="es-ES" sz="3200" b="0" dirty="0"/>
              <a:t> </a:t>
            </a:r>
            <a:r>
              <a:rPr lang="es-ES" sz="3200" b="0" dirty="0" err="1" smtClean="0"/>
              <a:t>or</a:t>
            </a:r>
            <a:r>
              <a:rPr lang="es-ES" sz="3200" b="0" dirty="0" smtClean="0"/>
              <a:t> </a:t>
            </a:r>
            <a:r>
              <a:rPr lang="es-ES" sz="3200" b="0" dirty="0" err="1" smtClean="0"/>
              <a:t>oscillations</a:t>
            </a:r>
            <a:r>
              <a:rPr lang="es-ES" sz="3200" b="0" dirty="0" smtClean="0"/>
              <a:t> in </a:t>
            </a:r>
            <a:r>
              <a:rPr lang="es-ES" sz="3200" b="0" dirty="0" err="1" smtClean="0"/>
              <a:t>power</a:t>
            </a:r>
            <a:r>
              <a:rPr lang="es-ES" sz="3200" b="0" dirty="0" smtClean="0"/>
              <a:t> </a:t>
            </a:r>
            <a:r>
              <a:rPr lang="es-ES" sz="3200" b="0" dirty="0" err="1" smtClean="0"/>
              <a:t>spectrum</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3200" b="0" dirty="0"/>
          </a:p>
          <a:p>
            <a:pPr algn="l"/>
            <a:r>
              <a:rPr lang="es-ES" sz="3200" b="0" dirty="0" err="1"/>
              <a:t>Sharpen</a:t>
            </a:r>
            <a:r>
              <a:rPr lang="es-ES" sz="3200" b="0" dirty="0"/>
              <a:t> </a:t>
            </a:r>
            <a:r>
              <a:rPr lang="es-ES" sz="3200" b="0" dirty="0" err="1"/>
              <a:t>the</a:t>
            </a:r>
            <a:r>
              <a:rPr lang="es-ES" sz="3200" b="0" dirty="0"/>
              <a:t> </a:t>
            </a:r>
            <a:r>
              <a:rPr lang="es-ES" sz="3200" b="0" dirty="0" err="1"/>
              <a:t>peak</a:t>
            </a:r>
            <a:r>
              <a:rPr lang="es-ES" sz="3200" b="0" dirty="0"/>
              <a:t> </a:t>
            </a:r>
            <a:r>
              <a:rPr lang="es-ES" sz="3200" b="0" dirty="0" err="1"/>
              <a:t>by</a:t>
            </a:r>
            <a:r>
              <a:rPr lang="es-ES" sz="3200" b="0" dirty="0"/>
              <a:t> </a:t>
            </a:r>
            <a:r>
              <a:rPr lang="es-ES" sz="3200" b="0" dirty="0" err="1"/>
              <a:t>removing</a:t>
            </a:r>
            <a:r>
              <a:rPr lang="es-ES" sz="3200" b="0" dirty="0"/>
              <a:t> </a:t>
            </a:r>
            <a:r>
              <a:rPr lang="es-ES" sz="3200" b="0" dirty="0" err="1"/>
              <a:t>the</a:t>
            </a:r>
            <a:r>
              <a:rPr lang="es-ES" sz="3200" b="0" dirty="0"/>
              <a:t> local </a:t>
            </a:r>
            <a:r>
              <a:rPr lang="es-ES" sz="3200" b="0" dirty="0" err="1"/>
              <a:t>redshift</a:t>
            </a:r>
            <a:r>
              <a:rPr lang="es-ES" sz="3200" b="0" dirty="0"/>
              <a:t> </a:t>
            </a:r>
            <a:r>
              <a:rPr lang="es-ES" sz="3200" b="0" dirty="0" err="1"/>
              <a:t>features</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smtClean="0">
              <a:ln>
                <a:noFill/>
              </a:ln>
              <a:solidFill>
                <a:srgbClr val="000000"/>
              </a:solidFill>
              <a:effectLst/>
              <a:uFillTx/>
              <a:sym typeface="Helvetica Neue"/>
            </a:endParaRPr>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Obtain</a:t>
            </a:r>
            <a:r>
              <a:rPr lang="es-ES" sz="3200" b="0" dirty="0" smtClean="0"/>
              <a:t> </a:t>
            </a:r>
            <a:r>
              <a:rPr lang="es-ES" sz="3200" b="0" dirty="0" err="1" smtClean="0"/>
              <a:t>cosmology</a:t>
            </a:r>
            <a:r>
              <a:rPr lang="es-ES" sz="3200" b="0" dirty="0" smtClean="0"/>
              <a:t> as </a:t>
            </a:r>
            <a:r>
              <a:rPr lang="es-ES" sz="3200" b="0" dirty="0" err="1" smtClean="0"/>
              <a:t>deviations</a:t>
            </a:r>
            <a:r>
              <a:rPr lang="es-ES" sz="3200" b="0" dirty="0" smtClean="0"/>
              <a:t> </a:t>
            </a:r>
            <a:r>
              <a:rPr lang="es-ES" sz="3200" b="0" dirty="0" err="1" smtClean="0"/>
              <a:t>from</a:t>
            </a:r>
            <a:r>
              <a:rPr lang="es-ES" sz="3200" b="0" dirty="0" smtClean="0"/>
              <a:t> a </a:t>
            </a:r>
            <a:r>
              <a:rPr lang="es-ES" sz="3200" b="0" dirty="0" err="1" smtClean="0"/>
              <a:t>fiducial</a:t>
            </a:r>
            <a:r>
              <a:rPr lang="es-ES" sz="3200" b="0" dirty="0" smtClean="0"/>
              <a:t> </a:t>
            </a:r>
            <a:r>
              <a:rPr lang="es-ES" sz="3200" b="0" dirty="0" err="1" smtClean="0"/>
              <a:t>or</a:t>
            </a:r>
            <a:r>
              <a:rPr lang="es-ES" sz="3200" b="0" dirty="0" smtClean="0"/>
              <a:t> default </a:t>
            </a:r>
            <a:r>
              <a:rPr lang="es-ES" sz="3200" b="0" dirty="0" err="1" smtClean="0"/>
              <a:t>one</a:t>
            </a:r>
            <a:r>
              <a:rPr lang="es-ES" sz="3200" b="0" dirty="0" smtClean="0"/>
              <a:t>.</a:t>
            </a:r>
            <a:endParaRPr kumimoji="0" lang="es-ES" sz="3200" b="0" i="0" u="none" strike="noStrike" cap="none" spc="0" normalizeH="0" baseline="0" dirty="0">
              <a:ln>
                <a:noFill/>
              </a:ln>
              <a:solidFill>
                <a:srgbClr val="000000"/>
              </a:solidFill>
              <a:effectLst/>
              <a:uFillTx/>
              <a:sym typeface="Helvetica Neue"/>
            </a:endParaRPr>
          </a:p>
        </p:txBody>
      </p:sp>
      <p:sp>
        <p:nvSpPr>
          <p:cNvPr id="7"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DESI measures the BAO scale at many redshifts, providing the time evolution of the size of the Universe</a:t>
            </a:r>
            <a:endParaRPr lang="en-US" sz="4800" b="1" kern="1200" dirty="0">
              <a:solidFill>
                <a:schemeClr val="accent5">
                  <a:lumMod val="75000"/>
                </a:schemeClr>
              </a:solidFill>
            </a:endParaRPr>
          </a:p>
        </p:txBody>
      </p:sp>
      <p:sp>
        <p:nvSpPr>
          <p:cNvPr id="8" name="CuadroTexto 7"/>
          <p:cNvSpPr txBox="1"/>
          <p:nvPr/>
        </p:nvSpPr>
        <p:spPr>
          <a:xfrm>
            <a:off x="465221" y="6678534"/>
            <a:ext cx="3157917"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Credit</a:t>
            </a:r>
            <a:r>
              <a:rPr kumimoji="0" lang="es-ES" sz="2800" i="1" u="none" strike="noStrike" cap="none" spc="0" normalizeH="0" baseline="0" dirty="0" smtClean="0">
                <a:ln>
                  <a:noFill/>
                </a:ln>
                <a:solidFill>
                  <a:srgbClr val="000000"/>
                </a:solidFill>
                <a:effectLst/>
                <a:uFillTx/>
                <a:sym typeface="Helvetica Neue"/>
              </a:rPr>
              <a:t>: </a:t>
            </a:r>
            <a:r>
              <a:rPr kumimoji="0" lang="es-ES" sz="2800" i="1" u="none" strike="noStrike" cap="none" spc="0" normalizeH="0" baseline="0" dirty="0" err="1" smtClean="0">
                <a:ln>
                  <a:noFill/>
                </a:ln>
                <a:solidFill>
                  <a:srgbClr val="000000"/>
                </a:solidFill>
                <a:effectLst/>
                <a:uFillTx/>
                <a:sym typeface="Helvetica Neue"/>
              </a:rPr>
              <a:t>E.Sánchez</a:t>
            </a:r>
            <a:endParaRPr kumimoji="0" lang="es-ES" sz="2800" i="1" u="none" strike="noStrike" cap="none" spc="0" normalizeH="0" baseline="0" dirty="0">
              <a:ln>
                <a:noFill/>
              </a:ln>
              <a:solidFill>
                <a:srgbClr val="000000"/>
              </a:solidFill>
              <a:effectLst/>
              <a:uFillTx/>
              <a:sym typeface="Helvetica Neue"/>
            </a:endParaRPr>
          </a:p>
        </p:txBody>
      </p:sp>
      <p:pic>
        <p:nvPicPr>
          <p:cNvPr id="9" name="Imagen 8"/>
          <p:cNvPicPr>
            <a:picLocks noChangeAspect="1"/>
          </p:cNvPicPr>
          <p:nvPr/>
        </p:nvPicPr>
        <p:blipFill>
          <a:blip r:embed="rId4"/>
          <a:stretch>
            <a:fillRect/>
          </a:stretch>
        </p:blipFill>
        <p:spPr>
          <a:xfrm>
            <a:off x="8768624" y="6080069"/>
            <a:ext cx="7519111" cy="3483735"/>
          </a:xfrm>
          <a:prstGeom prst="rect">
            <a:avLst/>
          </a:prstGeom>
        </p:spPr>
      </p:pic>
      <p:sp>
        <p:nvSpPr>
          <p:cNvPr id="10" name="CuadroTexto 9"/>
          <p:cNvSpPr txBox="1"/>
          <p:nvPr/>
        </p:nvSpPr>
        <p:spPr>
          <a:xfrm>
            <a:off x="10784112" y="5824559"/>
            <a:ext cx="348813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1800" i="1" u="none" strike="noStrike" cap="none" spc="0" normalizeH="0" baseline="0" dirty="0" err="1" smtClean="0">
                <a:ln>
                  <a:noFill/>
                </a:ln>
                <a:solidFill>
                  <a:srgbClr val="000000"/>
                </a:solidFill>
                <a:effectLst/>
                <a:uFillTx/>
                <a:sym typeface="Helvetica Neue"/>
              </a:rPr>
              <a:t>CosmoVerse</a:t>
            </a:r>
            <a:r>
              <a:rPr kumimoji="0" lang="es-ES" sz="1800" i="1" u="none" strike="noStrike" cap="none" spc="0" normalizeH="0" baseline="0" dirty="0" smtClean="0">
                <a:ln>
                  <a:noFill/>
                </a:ln>
                <a:solidFill>
                  <a:srgbClr val="000000"/>
                </a:solidFill>
                <a:effectLst/>
                <a:uFillTx/>
                <a:sym typeface="Helvetica Neue"/>
              </a:rPr>
              <a:t> White</a:t>
            </a:r>
            <a:r>
              <a:rPr kumimoji="0" lang="es-ES" sz="1800" i="1" u="none" strike="noStrike" cap="none" spc="0" normalizeH="0" dirty="0" smtClean="0">
                <a:ln>
                  <a:noFill/>
                </a:ln>
                <a:solidFill>
                  <a:srgbClr val="000000"/>
                </a:solidFill>
                <a:effectLst/>
                <a:uFillTx/>
                <a:sym typeface="Helvetica Neue"/>
              </a:rPr>
              <a:t> </a:t>
            </a:r>
            <a:r>
              <a:rPr kumimoji="0" lang="es-ES" sz="1800" i="1" u="none" strike="noStrike" cap="none" spc="0" normalizeH="0" dirty="0" err="1" smtClean="0">
                <a:ln>
                  <a:noFill/>
                </a:ln>
                <a:solidFill>
                  <a:srgbClr val="000000"/>
                </a:solidFill>
                <a:effectLst/>
                <a:uFillTx/>
                <a:sym typeface="Helvetica Neue"/>
              </a:rPr>
              <a:t>Paper</a:t>
            </a:r>
            <a:r>
              <a:rPr kumimoji="0" lang="es-ES" sz="1800" i="1" u="none" strike="noStrike" cap="none" spc="0" normalizeH="0" dirty="0" smtClean="0">
                <a:ln>
                  <a:noFill/>
                </a:ln>
                <a:solidFill>
                  <a:srgbClr val="000000"/>
                </a:solidFill>
                <a:effectLst/>
                <a:uFillTx/>
                <a:sym typeface="Helvetica Neue"/>
              </a:rPr>
              <a:t> 2025</a:t>
            </a:r>
            <a:endParaRPr kumimoji="0" lang="es-ES" sz="1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13152673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Type </a:t>
            </a:r>
            <a:r>
              <a:rPr lang="en-US" sz="4800" b="1" kern="1200" dirty="0" err="1" smtClean="0">
                <a:solidFill>
                  <a:schemeClr val="accent5">
                    <a:lumMod val="75000"/>
                  </a:schemeClr>
                </a:solidFill>
              </a:rPr>
              <a:t>Ia</a:t>
            </a:r>
            <a:r>
              <a:rPr lang="en-US" sz="4800" b="1" kern="1200" dirty="0" smtClean="0">
                <a:solidFill>
                  <a:schemeClr val="accent5">
                    <a:lumMod val="75000"/>
                  </a:schemeClr>
                </a:solidFill>
              </a:rPr>
              <a:t> supernovae can also constrain dark energy characteristics measuring expansion history</a:t>
            </a:r>
            <a:endParaRPr lang="en-US" sz="4800" b="1" kern="1200" dirty="0">
              <a:solidFill>
                <a:schemeClr val="accent5">
                  <a:lumMod val="75000"/>
                </a:schemeClr>
              </a:solidFill>
            </a:endParaRPr>
          </a:p>
        </p:txBody>
      </p:sp>
      <p:pic>
        <p:nvPicPr>
          <p:cNvPr id="2" name="Imagen 1"/>
          <p:cNvPicPr>
            <a:picLocks noChangeAspect="1"/>
          </p:cNvPicPr>
          <p:nvPr/>
        </p:nvPicPr>
        <p:blipFill>
          <a:blip r:embed="rId3"/>
          <a:stretch>
            <a:fillRect/>
          </a:stretch>
        </p:blipFill>
        <p:spPr>
          <a:xfrm>
            <a:off x="-40944" y="1871820"/>
            <a:ext cx="12337333" cy="6662580"/>
          </a:xfrm>
          <a:prstGeom prst="rect">
            <a:avLst/>
          </a:prstGeom>
        </p:spPr>
      </p:pic>
      <p:sp>
        <p:nvSpPr>
          <p:cNvPr id="4" name="CuadroTexto 3"/>
          <p:cNvSpPr txBox="1"/>
          <p:nvPr/>
        </p:nvSpPr>
        <p:spPr>
          <a:xfrm>
            <a:off x="11935860" y="2118041"/>
            <a:ext cx="5357950" cy="63401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smtClean="0">
                <a:ln>
                  <a:noFill/>
                </a:ln>
                <a:solidFill>
                  <a:srgbClr val="000000"/>
                </a:solidFill>
                <a:effectLst/>
                <a:uFillTx/>
                <a:sym typeface="Helvetica Neue"/>
              </a:rPr>
              <a:t>Compile </a:t>
            </a:r>
            <a:r>
              <a:rPr kumimoji="0" lang="es-ES" sz="3200" b="0" i="0" u="none" strike="noStrike" cap="none" spc="0" normalizeH="0" baseline="0" dirty="0" err="1" smtClean="0">
                <a:ln>
                  <a:noFill/>
                </a:ln>
                <a:solidFill>
                  <a:srgbClr val="000000"/>
                </a:solidFill>
                <a:effectLst/>
                <a:uFillTx/>
                <a:sym typeface="Helvetica Neue"/>
              </a:rPr>
              <a:t>SNe</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events</a:t>
            </a:r>
            <a:r>
              <a:rPr kumimoji="0" lang="es-ES" sz="3200" b="0" i="0" u="none" strike="noStrike" cap="none" spc="0" normalizeH="0" dirty="0" smtClean="0">
                <a:ln>
                  <a:noFill/>
                </a:ln>
                <a:solidFill>
                  <a:srgbClr val="000000"/>
                </a:solidFill>
                <a:effectLst/>
                <a:uFillTx/>
                <a:sym typeface="Helvetica Neue"/>
              </a:rPr>
              <a:t>.</a:t>
            </a:r>
            <a:r>
              <a:rPr lang="es-ES" sz="3200" b="0" dirty="0" smtClean="0"/>
              <a:t> </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Downselect</a:t>
            </a:r>
            <a:r>
              <a:rPr lang="es-ES" sz="3200" b="0" dirty="0" smtClean="0"/>
              <a:t> to a ‘</a:t>
            </a:r>
            <a:r>
              <a:rPr lang="es-ES" sz="3200" b="0" dirty="0" err="1" smtClean="0"/>
              <a:t>golden</a:t>
            </a:r>
            <a:r>
              <a:rPr lang="es-ES" sz="3200" b="0" dirty="0" smtClean="0"/>
              <a:t> </a:t>
            </a:r>
            <a:r>
              <a:rPr lang="es-ES" sz="3200" b="0" dirty="0" err="1" smtClean="0"/>
              <a:t>sample</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Exhausting</a:t>
            </a:r>
            <a:r>
              <a:rPr lang="es-ES" sz="3200" b="0" dirty="0" smtClean="0"/>
              <a:t> control of </a:t>
            </a:r>
            <a:r>
              <a:rPr lang="es-ES" sz="3200" b="0" dirty="0" err="1" smtClean="0"/>
              <a:t>systematics</a:t>
            </a: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Fit</a:t>
            </a:r>
            <a:r>
              <a:rPr lang="es-ES" sz="3200" b="0" dirty="0" smtClean="0"/>
              <a:t> light curve and </a:t>
            </a:r>
            <a:r>
              <a:rPr lang="es-ES" sz="3200" b="0" dirty="0" err="1" smtClean="0"/>
              <a:t>obtain</a:t>
            </a:r>
            <a:r>
              <a:rPr lang="es-ES" sz="3200" b="0" dirty="0" smtClean="0"/>
              <a:t> </a:t>
            </a:r>
            <a:r>
              <a:rPr lang="el-GR" sz="3200" b="0" dirty="0" smtClean="0">
                <a:latin typeface="Times New Roman" panose="02020603050405020304" pitchFamily="18" charset="0"/>
                <a:cs typeface="Times New Roman" panose="02020603050405020304" pitchFamily="18" charset="0"/>
              </a:rPr>
              <a:t>μ</a:t>
            </a:r>
            <a:r>
              <a:rPr lang="es-ES" sz="3200" b="0" baseline="-25000" dirty="0" err="1" smtClean="0">
                <a:latin typeface="Times New Roman" panose="02020603050405020304" pitchFamily="18" charset="0"/>
                <a:cs typeface="Times New Roman" panose="02020603050405020304" pitchFamily="18" charset="0"/>
              </a:rPr>
              <a:t>obs</a:t>
            </a:r>
            <a:endParaRPr lang="es-ES" sz="3200" b="0" baseline="-25000" dirty="0" smtClean="0">
              <a:latin typeface="Times New Roman" panose="02020603050405020304" pitchFamily="18" charset="0"/>
              <a:cs typeface="Times New Roman" panose="02020603050405020304" pitchFamily="18" charset="0"/>
            </a:endParaRPr>
          </a:p>
          <a:p>
            <a:pPr marL="0" marR="0" indent="0" algn="l" defTabSz="584200" rtl="0" fontAlgn="auto" latinLnBrk="0" hangingPunct="0">
              <a:lnSpc>
                <a:spcPct val="100000"/>
              </a:lnSpc>
              <a:spcBef>
                <a:spcPts val="0"/>
              </a:spcBef>
              <a:spcAft>
                <a:spcPts val="0"/>
              </a:spcAft>
              <a:buClrTx/>
              <a:buSzTx/>
              <a:buFontTx/>
              <a:buNone/>
              <a:tabLst/>
            </a:pPr>
            <a:endParaRPr lang="es-ES" sz="3200" b="0" baseline="-25000" dirty="0">
              <a:latin typeface="Times New Roman" panose="02020603050405020304" pitchFamily="18" charset="0"/>
              <a:cs typeface="Times New Roman" panose="02020603050405020304" pitchFamily="18" charset="0"/>
            </a:endParaRPr>
          </a:p>
          <a:p>
            <a:pPr algn="l"/>
            <a:r>
              <a:rPr lang="es-ES" sz="3200" b="0" dirty="0" err="1" smtClean="0"/>
              <a:t>Obtain</a:t>
            </a:r>
            <a:r>
              <a:rPr lang="es-ES" sz="3200" b="0" dirty="0" smtClean="0"/>
              <a:t> </a:t>
            </a:r>
            <a:r>
              <a:rPr lang="es-ES" sz="3200" b="0" dirty="0" err="1" smtClean="0"/>
              <a:t>cosmology</a:t>
            </a:r>
            <a:r>
              <a:rPr lang="es-ES" sz="3200" b="0" dirty="0" smtClean="0"/>
              <a:t> </a:t>
            </a:r>
            <a:r>
              <a:rPr lang="es-ES" sz="3200" b="0" dirty="0" err="1" smtClean="0"/>
              <a:t>through</a:t>
            </a:r>
            <a:r>
              <a:rPr lang="es-ES" sz="3200" b="0" dirty="0" smtClean="0"/>
              <a:t> </a:t>
            </a:r>
            <a:r>
              <a:rPr lang="es-ES" sz="3200" b="0" dirty="0" err="1" smtClean="0"/>
              <a:t>luminosity</a:t>
            </a:r>
            <a:r>
              <a:rPr lang="es-ES" sz="3200" b="0" dirty="0" smtClean="0"/>
              <a:t> </a:t>
            </a:r>
            <a:r>
              <a:rPr lang="es-ES" sz="3200" b="0" dirty="0" err="1" smtClean="0"/>
              <a:t>distance</a:t>
            </a:r>
            <a:r>
              <a:rPr lang="es-ES" sz="3200" b="0" dirty="0" smtClean="0"/>
              <a:t> (</a:t>
            </a:r>
            <a:r>
              <a:rPr lang="es-ES" sz="3200" b="0" dirty="0" err="1" smtClean="0"/>
              <a:t>cosmo</a:t>
            </a:r>
            <a:r>
              <a:rPr lang="es-ES" sz="3200" b="0" dirty="0" smtClean="0"/>
              <a:t> </a:t>
            </a:r>
            <a:r>
              <a:rPr lang="es-ES" sz="3200" b="0" dirty="0" err="1" smtClean="0"/>
              <a:t>parameters</a:t>
            </a:r>
            <a:r>
              <a:rPr lang="es-ES" sz="3200" b="0" dirty="0" smtClean="0"/>
              <a:t>)</a:t>
            </a:r>
            <a:r>
              <a:rPr lang="es-ES" sz="3200" b="0" dirty="0"/>
              <a:t> </a:t>
            </a:r>
            <a:r>
              <a:rPr lang="es-ES" sz="3200" b="0" dirty="0" smtClean="0"/>
              <a:t>a</a:t>
            </a:r>
            <a:r>
              <a:rPr kumimoji="0" lang="es-ES" sz="3200" b="0" i="0" u="none" strike="noStrike" cap="none" spc="0" normalizeH="0" baseline="0" dirty="0" smtClean="0">
                <a:ln>
                  <a:noFill/>
                </a:ln>
                <a:solidFill>
                  <a:srgbClr val="000000"/>
                </a:solidFill>
                <a:effectLst/>
                <a:uFillTx/>
                <a:sym typeface="Helvetica Neue"/>
              </a:rPr>
              <a:t>nd</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minimize</a:t>
            </a:r>
            <a:r>
              <a:rPr kumimoji="0" lang="es-ES" sz="3200" b="0" i="0" u="none" strike="noStrike" cap="none" spc="0" normalizeH="0" dirty="0" smtClean="0">
                <a:ln>
                  <a:noFill/>
                </a:ln>
                <a:solidFill>
                  <a:srgbClr val="000000"/>
                </a:solidFill>
                <a:effectLst/>
                <a:uFillTx/>
                <a:sym typeface="Helvetica Neue"/>
              </a:rPr>
              <a:t> </a:t>
            </a:r>
            <a:r>
              <a:rPr kumimoji="0" lang="el-GR" sz="3200" b="0" i="0" u="none" strike="noStrike" cap="none" spc="0" normalizeH="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χ</a:t>
            </a:r>
            <a:r>
              <a:rPr kumimoji="0" lang="es-ES" sz="3200" b="0" i="0" u="none" strike="noStrike" cap="none" spc="0" normalizeH="0" baseline="30000" dirty="0" smtClean="0">
                <a:ln>
                  <a:noFill/>
                </a:ln>
                <a:solidFill>
                  <a:srgbClr val="000000"/>
                </a:solidFill>
                <a:effectLst/>
                <a:uFillTx/>
                <a:latin typeface="Times New Roman" panose="02020603050405020304" pitchFamily="18" charset="0"/>
                <a:cs typeface="Times New Roman" panose="02020603050405020304" pitchFamily="18" charset="0"/>
                <a:sym typeface="Helvetica Neue"/>
              </a:rPr>
              <a:t>2 </a:t>
            </a:r>
            <a:endParaRPr kumimoji="0" lang="es-ES" sz="3200" b="0" i="0" u="none" strike="noStrike" cap="none" spc="0" normalizeH="0" baseline="0" dirty="0">
              <a:ln>
                <a:noFill/>
              </a:ln>
              <a:solidFill>
                <a:srgbClr val="000000"/>
              </a:solidFill>
              <a:effectLst/>
              <a:uFillTx/>
              <a:sym typeface="Helvetica Neue"/>
            </a:endParaRPr>
          </a:p>
        </p:txBody>
      </p:sp>
      <p:sp>
        <p:nvSpPr>
          <p:cNvPr id="5" name="CuadroTexto 4"/>
          <p:cNvSpPr txBox="1"/>
          <p:nvPr/>
        </p:nvSpPr>
        <p:spPr>
          <a:xfrm>
            <a:off x="2669341" y="5126166"/>
            <a:ext cx="4156587"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 </a:t>
            </a:r>
            <a:r>
              <a:rPr kumimoji="0" lang="es-ES" sz="2800" i="1" u="none" strike="noStrike" cap="none" spc="0" normalizeH="0" baseline="0" dirty="0" err="1" smtClean="0">
                <a:ln>
                  <a:noFill/>
                </a:ln>
                <a:solidFill>
                  <a:srgbClr val="000000"/>
                </a:solidFill>
                <a:effectLst/>
                <a:uFillTx/>
                <a:sym typeface="Helvetica Neue"/>
              </a:rPr>
              <a:t>Collaboration</a:t>
            </a:r>
            <a:r>
              <a:rPr kumimoji="0" lang="es-ES" sz="2800" i="1" u="none" strike="noStrike" cap="none" spc="0" normalizeH="0" baseline="0" dirty="0" smtClean="0">
                <a:ln>
                  <a:noFill/>
                </a:ln>
                <a:solidFill>
                  <a:srgbClr val="000000"/>
                </a:solidFill>
                <a:effectLst/>
                <a:uFillTx/>
                <a:sym typeface="Helvetica Neue"/>
              </a:rPr>
              <a:t> </a:t>
            </a:r>
            <a:r>
              <a:rPr kumimoji="0" lang="es-ES" sz="2800" i="1" u="none" strike="noStrike" cap="none" spc="0" normalizeH="0" dirty="0" smtClean="0">
                <a:ln>
                  <a:noFill/>
                </a:ln>
                <a:solidFill>
                  <a:srgbClr val="000000"/>
                </a:solidFill>
                <a:effectLst/>
                <a:uFillTx/>
                <a:sym typeface="Helvetica Neue"/>
              </a:rPr>
              <a:t>2024</a:t>
            </a:r>
            <a:endParaRPr kumimoji="0" lang="es-ES" sz="2800" i="1" u="none" strike="noStrike" cap="none" spc="0" normalizeH="0" baseline="0" dirty="0">
              <a:ln>
                <a:noFill/>
              </a:ln>
              <a:solidFill>
                <a:srgbClr val="000000"/>
              </a:solidFill>
              <a:effectLst/>
              <a:uFillTx/>
              <a:sym typeface="Helvetica Neue"/>
            </a:endParaRPr>
          </a:p>
        </p:txBody>
      </p:sp>
      <p:pic>
        <p:nvPicPr>
          <p:cNvPr id="6" name="Imagen 5"/>
          <p:cNvPicPr>
            <a:picLocks noChangeAspect="1"/>
          </p:cNvPicPr>
          <p:nvPr/>
        </p:nvPicPr>
        <p:blipFill>
          <a:blip r:embed="rId4"/>
          <a:stretch>
            <a:fillRect/>
          </a:stretch>
        </p:blipFill>
        <p:spPr>
          <a:xfrm>
            <a:off x="978439" y="8610405"/>
            <a:ext cx="9479702" cy="607171"/>
          </a:xfrm>
          <a:prstGeom prst="rect">
            <a:avLst/>
          </a:prstGeom>
        </p:spPr>
      </p:pic>
      <p:pic>
        <p:nvPicPr>
          <p:cNvPr id="7" name="Imagen" descr="Imagen"/>
          <p:cNvPicPr>
            <a:picLocks noChangeAspect="1"/>
          </p:cNvPicPr>
          <p:nvPr/>
        </p:nvPicPr>
        <p:blipFill>
          <a:blip r:embed="rId5">
            <a:extLst/>
          </a:blip>
          <a:stretch>
            <a:fillRect/>
          </a:stretch>
        </p:blipFill>
        <p:spPr>
          <a:xfrm>
            <a:off x="11503741" y="8465562"/>
            <a:ext cx="5103739" cy="1060094"/>
          </a:xfrm>
          <a:prstGeom prst="rect">
            <a:avLst/>
          </a:prstGeom>
          <a:ln w="12700">
            <a:miter lim="400000"/>
          </a:ln>
        </p:spPr>
      </p:pic>
    </p:spTree>
    <p:extLst>
      <p:ext uri="{BB962C8B-B14F-4D97-AF65-F5344CB8AC3E}">
        <p14:creationId xmlns:p14="http://schemas.microsoft.com/office/powerpoint/2010/main" val="23552749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Theoretical support has to deal with a ‘phantom’ crossing</a:t>
            </a:r>
            <a:endParaRPr lang="en-US" sz="4800" b="1" kern="1200" dirty="0">
              <a:solidFill>
                <a:schemeClr val="accent5">
                  <a:lumMod val="75000"/>
                </a:schemeClr>
              </a:solidFill>
            </a:endParaRPr>
          </a:p>
        </p:txBody>
      </p:sp>
      <p:sp>
        <p:nvSpPr>
          <p:cNvPr id="5" name="CuadroTexto 4"/>
          <p:cNvSpPr txBox="1"/>
          <p:nvPr/>
        </p:nvSpPr>
        <p:spPr>
          <a:xfrm>
            <a:off x="460441" y="2129131"/>
            <a:ext cx="4292842"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Thawing</a:t>
            </a:r>
            <a:r>
              <a:rPr kumimoji="0" lang="es-ES" sz="32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32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32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endParaRPr kumimoji="0" lang="es-ES" sz="32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6" name="CuadroTexto 5"/>
          <p:cNvSpPr txBox="1"/>
          <p:nvPr/>
        </p:nvSpPr>
        <p:spPr>
          <a:xfrm>
            <a:off x="460441" y="2852821"/>
            <a:ext cx="7756802" cy="2687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s-ES" sz="2800" b="0" i="0" u="none" strike="noStrike" cap="none" spc="0" normalizeH="0" baseline="0" dirty="0" err="1" smtClean="0">
                <a:ln>
                  <a:noFill/>
                </a:ln>
                <a:solidFill>
                  <a:srgbClr val="000000"/>
                </a:solidFill>
                <a:effectLst/>
                <a:uFillTx/>
                <a:sym typeface="Helvetica Neue"/>
              </a:rPr>
              <a:t>Proposal</a:t>
            </a:r>
            <a:r>
              <a:rPr kumimoji="0" lang="es-ES" sz="2800" b="0" i="0" u="none" strike="noStrike" cap="none" spc="0" normalizeH="0" baseline="0" dirty="0" smtClean="0">
                <a:ln>
                  <a:noFill/>
                </a:ln>
                <a:solidFill>
                  <a:srgbClr val="000000"/>
                </a:solidFill>
                <a:effectLst/>
                <a:uFillTx/>
                <a:sym typeface="Helvetica Neue"/>
              </a:rPr>
              <a:t>: a </a:t>
            </a:r>
            <a:r>
              <a:rPr kumimoji="0" lang="es-ES" sz="2800" b="0" i="0" u="none" strike="noStrike" cap="none" spc="0" normalizeH="0" baseline="0" dirty="0" err="1" smtClean="0">
                <a:ln>
                  <a:noFill/>
                </a:ln>
                <a:solidFill>
                  <a:srgbClr val="000000"/>
                </a:solidFill>
                <a:effectLst/>
                <a:uFillTx/>
                <a:sym typeface="Helvetica Neue"/>
              </a:rPr>
              <a:t>scalar</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field</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that</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only</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started</a:t>
            </a:r>
            <a:r>
              <a:rPr kumimoji="0" lang="es-ES" sz="2800" b="0" i="0" u="none" strike="noStrike" cap="none" spc="0" normalizeH="0" dirty="0" smtClean="0">
                <a:ln>
                  <a:noFill/>
                </a:ln>
                <a:solidFill>
                  <a:srgbClr val="000000"/>
                </a:solidFill>
                <a:effectLst/>
                <a:uFillTx/>
                <a:sym typeface="Helvetica Neue"/>
              </a:rPr>
              <a:t> to roll </a:t>
            </a:r>
            <a:r>
              <a:rPr kumimoji="0" lang="es-ES" sz="2800" b="0" i="0" u="none" strike="noStrike" cap="none" spc="0" normalizeH="0" dirty="0" err="1" smtClean="0">
                <a:ln>
                  <a:noFill/>
                </a:ln>
                <a:solidFill>
                  <a:srgbClr val="000000"/>
                </a:solidFill>
                <a:effectLst/>
                <a:uFillTx/>
                <a:sym typeface="Helvetica Neue"/>
              </a:rPr>
              <a:t>down</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its</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potential</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recently</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unfreeze</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eg</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Frieman</a:t>
            </a:r>
            <a:r>
              <a:rPr kumimoji="0" lang="es-ES" sz="2800" b="0" i="0" u="none" strike="noStrike" cap="none" spc="0" normalizeH="0" dirty="0" smtClean="0">
                <a:ln>
                  <a:noFill/>
                </a:ln>
                <a:solidFill>
                  <a:srgbClr val="000000"/>
                </a:solidFill>
                <a:effectLst/>
                <a:uFillTx/>
                <a:sym typeface="Helvetica Neue"/>
              </a:rPr>
              <a:t> et al. 1995) </a:t>
            </a:r>
            <a:endParaRPr lang="es-ES" sz="2800" b="0" dirty="0" smtClean="0"/>
          </a:p>
          <a:p>
            <a:pPr algn="l"/>
            <a:r>
              <a:rPr lang="es-ES" sz="2800" b="0" dirty="0" err="1" smtClean="0"/>
              <a:t>Current</a:t>
            </a:r>
            <a:r>
              <a:rPr lang="es-ES" sz="2800" b="0" dirty="0" smtClean="0"/>
              <a:t> data </a:t>
            </a:r>
            <a:r>
              <a:rPr lang="es-ES" sz="2800" b="0" dirty="0" err="1" smtClean="0"/>
              <a:t>favors</a:t>
            </a:r>
            <a:r>
              <a:rPr lang="es-ES" sz="2800" b="0" dirty="0" smtClean="0"/>
              <a:t> </a:t>
            </a:r>
            <a:r>
              <a:rPr lang="es-ES" sz="2800" b="0" dirty="0" err="1" smtClean="0"/>
              <a:t>an</a:t>
            </a:r>
            <a:r>
              <a:rPr lang="es-ES" sz="2800" b="0" dirty="0" smtClean="0"/>
              <a:t> era of ‘</a:t>
            </a:r>
            <a:r>
              <a:rPr lang="es-ES" sz="2800" b="0" dirty="0" err="1" smtClean="0"/>
              <a:t>phantom</a:t>
            </a:r>
            <a:r>
              <a:rPr lang="es-ES" sz="2800" b="0" dirty="0" smtClean="0"/>
              <a:t>’ </a:t>
            </a:r>
            <a:r>
              <a:rPr lang="es-ES" sz="2800" b="0" dirty="0" err="1" smtClean="0"/>
              <a:t>dark</a:t>
            </a:r>
            <a:r>
              <a:rPr lang="es-ES" sz="2800" b="0" dirty="0" smtClean="0"/>
              <a:t> </a:t>
            </a:r>
            <a:r>
              <a:rPr lang="es-ES" sz="2800" b="0" dirty="0" err="1" smtClean="0"/>
              <a:t>energy</a:t>
            </a:r>
            <a:r>
              <a:rPr lang="es-ES" sz="2800" b="0" dirty="0" smtClean="0"/>
              <a:t>, </a:t>
            </a:r>
            <a:r>
              <a:rPr lang="es-ES" sz="2800" b="0" dirty="0" err="1" smtClean="0"/>
              <a:t>which</a:t>
            </a:r>
            <a:r>
              <a:rPr lang="es-ES" sz="2800" b="0" dirty="0" smtClean="0"/>
              <a:t> </a:t>
            </a:r>
            <a:r>
              <a:rPr lang="es-ES" sz="2800" b="0" dirty="0" err="1" smtClean="0"/>
              <a:t>is</a:t>
            </a:r>
            <a:r>
              <a:rPr lang="es-ES" sz="2800" b="0" dirty="0" smtClean="0"/>
              <a:t> </a:t>
            </a:r>
            <a:r>
              <a:rPr lang="es-ES" sz="2800" b="0" dirty="0" err="1" smtClean="0"/>
              <a:t>difficult</a:t>
            </a:r>
            <a:r>
              <a:rPr lang="es-ES" sz="2800" b="0" dirty="0" smtClean="0"/>
              <a:t> to </a:t>
            </a:r>
            <a:r>
              <a:rPr lang="es-ES" sz="2800" b="0" dirty="0" err="1" smtClean="0"/>
              <a:t>accomodate</a:t>
            </a:r>
            <a:r>
              <a:rPr lang="es-ES" sz="2800" b="0" dirty="0" smtClean="0"/>
              <a:t> in </a:t>
            </a:r>
            <a:r>
              <a:rPr lang="es-ES" sz="2800" b="0" dirty="0" err="1" smtClean="0"/>
              <a:t>most</a:t>
            </a:r>
            <a:r>
              <a:rPr lang="es-ES" sz="2800" b="0" dirty="0" smtClean="0"/>
              <a:t> </a:t>
            </a:r>
            <a:r>
              <a:rPr lang="es-ES" sz="2800" b="0" dirty="0" err="1" smtClean="0"/>
              <a:t>models</a:t>
            </a:r>
            <a:r>
              <a:rPr lang="es-ES" sz="2800" b="0" dirty="0" smtClean="0"/>
              <a:t>.</a:t>
            </a:r>
          </a:p>
        </p:txBody>
      </p:sp>
      <p:pic>
        <p:nvPicPr>
          <p:cNvPr id="11" name="Imagen 10"/>
          <p:cNvPicPr>
            <a:picLocks noChangeAspect="1"/>
          </p:cNvPicPr>
          <p:nvPr/>
        </p:nvPicPr>
        <p:blipFill>
          <a:blip r:embed="rId3"/>
          <a:stretch>
            <a:fillRect/>
          </a:stretch>
        </p:blipFill>
        <p:spPr>
          <a:xfrm>
            <a:off x="8518140" y="2430574"/>
            <a:ext cx="8101229" cy="6477636"/>
          </a:xfrm>
          <a:prstGeom prst="rect">
            <a:avLst/>
          </a:prstGeom>
        </p:spPr>
      </p:pic>
      <p:sp>
        <p:nvSpPr>
          <p:cNvPr id="12" name="CuadroTexto 11"/>
          <p:cNvSpPr txBox="1"/>
          <p:nvPr/>
        </p:nvSpPr>
        <p:spPr>
          <a:xfrm>
            <a:off x="460441" y="5669392"/>
            <a:ext cx="324287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Modified</a:t>
            </a:r>
            <a:r>
              <a:rPr kumimoji="0" lang="es-ES" sz="32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3200" b="1" i="0" u="none" strike="noStrike" cap="none" spc="0" normalizeH="0" dirty="0" err="1" smtClean="0">
                <a:ln>
                  <a:noFill/>
                </a:ln>
                <a:solidFill>
                  <a:srgbClr val="000000"/>
                </a:solidFill>
                <a:effectLst/>
                <a:uFillTx/>
                <a:latin typeface="Helvetica Neue"/>
                <a:ea typeface="Helvetica Neue"/>
                <a:cs typeface="Helvetica Neue"/>
                <a:sym typeface="Helvetica Neue"/>
              </a:rPr>
              <a:t>gravity</a:t>
            </a:r>
            <a:endParaRPr kumimoji="0" lang="es-ES" sz="32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3" name="CuadroTexto 12"/>
          <p:cNvSpPr txBox="1"/>
          <p:nvPr/>
        </p:nvSpPr>
        <p:spPr>
          <a:xfrm>
            <a:off x="460441" y="6048984"/>
            <a:ext cx="7756802" cy="22570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s-ES" sz="2800" b="0" i="0" u="none" strike="noStrike" cap="none" spc="0" normalizeH="0" baseline="0" dirty="0" err="1" smtClean="0">
                <a:ln>
                  <a:noFill/>
                </a:ln>
                <a:solidFill>
                  <a:srgbClr val="000000"/>
                </a:solidFill>
                <a:effectLst/>
                <a:uFillTx/>
                <a:sym typeface="Helvetica Neue"/>
              </a:rPr>
              <a:t>Proposal</a:t>
            </a:r>
            <a:r>
              <a:rPr kumimoji="0" lang="es-ES" sz="2800" b="0" i="0" u="none" strike="noStrike" cap="none" spc="0" normalizeH="0" baseline="0" dirty="0" smtClean="0">
                <a:ln>
                  <a:noFill/>
                </a:ln>
                <a:solidFill>
                  <a:srgbClr val="000000"/>
                </a:solidFill>
                <a:effectLst/>
                <a:uFillTx/>
                <a:sym typeface="Helvetica Neue"/>
              </a:rPr>
              <a:t>: </a:t>
            </a:r>
            <a:r>
              <a:rPr lang="es-ES" sz="2800" b="0" dirty="0" err="1"/>
              <a:t>extend</a:t>
            </a:r>
            <a:r>
              <a:rPr lang="es-ES" sz="2800" b="0" dirty="0"/>
              <a:t> general </a:t>
            </a:r>
            <a:r>
              <a:rPr lang="es-ES" sz="2800" b="0" dirty="0" err="1"/>
              <a:t>relativity</a:t>
            </a:r>
            <a:r>
              <a:rPr lang="es-ES" sz="2800" b="0" dirty="0"/>
              <a:t> </a:t>
            </a:r>
            <a:r>
              <a:rPr lang="es-ES" sz="2800" b="0" dirty="0" err="1"/>
              <a:t>with</a:t>
            </a:r>
            <a:r>
              <a:rPr lang="es-ES" sz="2800" b="0" dirty="0"/>
              <a:t> </a:t>
            </a:r>
            <a:r>
              <a:rPr lang="es-ES" sz="2800" b="0" dirty="0" err="1"/>
              <a:t>additional</a:t>
            </a:r>
            <a:r>
              <a:rPr lang="es-ES" sz="2800" b="0" dirty="0"/>
              <a:t> </a:t>
            </a:r>
            <a:r>
              <a:rPr lang="es-ES" sz="2800" b="0" dirty="0" err="1"/>
              <a:t>degrees</a:t>
            </a:r>
            <a:r>
              <a:rPr lang="es-ES" sz="2800" b="0" dirty="0"/>
              <a:t> of </a:t>
            </a:r>
            <a:r>
              <a:rPr lang="es-ES" sz="2800" b="0" dirty="0" err="1"/>
              <a:t>freedom</a:t>
            </a:r>
            <a:endParaRPr lang="es-ES" sz="2800" b="0" dirty="0" smtClean="0"/>
          </a:p>
          <a:p>
            <a:pPr algn="l"/>
            <a:r>
              <a:rPr lang="es-ES" sz="2800" b="0" dirty="0" err="1"/>
              <a:t>Current</a:t>
            </a:r>
            <a:r>
              <a:rPr lang="es-ES" sz="2800" b="0" dirty="0"/>
              <a:t> </a:t>
            </a:r>
            <a:r>
              <a:rPr lang="es-ES" sz="2800" b="0" dirty="0" err="1"/>
              <a:t>results</a:t>
            </a:r>
            <a:r>
              <a:rPr lang="es-ES" sz="2800" b="0" dirty="0"/>
              <a:t> </a:t>
            </a:r>
            <a:r>
              <a:rPr lang="es-ES" sz="2800" b="0" dirty="0" err="1"/>
              <a:t>with</a:t>
            </a:r>
            <a:r>
              <a:rPr lang="es-ES" sz="2800" b="0" dirty="0"/>
              <a:t> </a:t>
            </a:r>
            <a:r>
              <a:rPr lang="es-ES" sz="2800" b="0" dirty="0" err="1"/>
              <a:t>evolving</a:t>
            </a:r>
            <a:r>
              <a:rPr lang="es-ES" sz="2800" b="0" dirty="0"/>
              <a:t> DE do </a:t>
            </a:r>
            <a:r>
              <a:rPr lang="es-ES" sz="2800" b="0" dirty="0" err="1"/>
              <a:t>not</a:t>
            </a:r>
            <a:r>
              <a:rPr lang="es-ES" sz="2800" b="0" dirty="0"/>
              <a:t> </a:t>
            </a:r>
            <a:r>
              <a:rPr lang="es-ES" sz="2800" b="0" dirty="0" err="1"/>
              <a:t>point</a:t>
            </a:r>
            <a:r>
              <a:rPr lang="es-ES" sz="2800" b="0" dirty="0"/>
              <a:t> to </a:t>
            </a:r>
            <a:r>
              <a:rPr lang="es-ES" sz="2800" b="0" dirty="0" err="1"/>
              <a:t>deviations</a:t>
            </a:r>
            <a:r>
              <a:rPr lang="es-ES" sz="2800" b="0" dirty="0"/>
              <a:t> of </a:t>
            </a:r>
            <a:r>
              <a:rPr lang="es-ES" sz="2800" b="0" dirty="0" smtClean="0"/>
              <a:t>GR in a </a:t>
            </a:r>
            <a:r>
              <a:rPr lang="es-ES" sz="2800" b="0" dirty="0" err="1" smtClean="0"/>
              <a:t>generic</a:t>
            </a:r>
            <a:r>
              <a:rPr lang="es-ES" sz="2800" b="0" dirty="0" smtClean="0"/>
              <a:t> </a:t>
            </a:r>
            <a:r>
              <a:rPr lang="es-ES" sz="2800" b="0" dirty="0" err="1" smtClean="0"/>
              <a:t>parametrization</a:t>
            </a:r>
            <a:r>
              <a:rPr lang="es-ES" sz="2800" b="0" dirty="0" smtClean="0"/>
              <a:t> </a:t>
            </a:r>
            <a:r>
              <a:rPr lang="es-ES" sz="2800" b="0" dirty="0" smtClean="0"/>
              <a:t>(</a:t>
            </a:r>
            <a:r>
              <a:rPr lang="es-ES" sz="2800" b="0" dirty="0" err="1" smtClean="0"/>
              <a:t>Ishak</a:t>
            </a:r>
            <a:r>
              <a:rPr lang="es-ES" sz="2800" b="0" dirty="0" smtClean="0"/>
              <a:t> et al. 2024)</a:t>
            </a:r>
            <a:endParaRPr lang="es-ES" sz="2800" b="0" dirty="0"/>
          </a:p>
        </p:txBody>
      </p:sp>
      <p:sp>
        <p:nvSpPr>
          <p:cNvPr id="14" name="CuadroTexto 13"/>
          <p:cNvSpPr txBox="1"/>
          <p:nvPr/>
        </p:nvSpPr>
        <p:spPr>
          <a:xfrm>
            <a:off x="460441" y="8426026"/>
            <a:ext cx="7756802"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s-ES" sz="2800" b="0" i="0" u="none" strike="noStrike" cap="none" spc="0" normalizeH="0" baseline="0" dirty="0" smtClean="0">
                <a:ln>
                  <a:noFill/>
                </a:ln>
                <a:solidFill>
                  <a:srgbClr val="000000"/>
                </a:solidFill>
                <a:effectLst/>
                <a:uFillTx/>
                <a:sym typeface="Helvetica Neue"/>
              </a:rPr>
              <a:t>Non-</a:t>
            </a:r>
            <a:r>
              <a:rPr kumimoji="0" lang="es-ES" sz="2800" b="0" i="0" u="none" strike="noStrike" cap="none" spc="0" normalizeH="0" baseline="0" dirty="0" err="1" smtClean="0">
                <a:ln>
                  <a:noFill/>
                </a:ln>
                <a:solidFill>
                  <a:srgbClr val="000000"/>
                </a:solidFill>
                <a:effectLst/>
                <a:uFillTx/>
                <a:sym typeface="Helvetica Neue"/>
              </a:rPr>
              <a:t>minimal</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coupling</a:t>
            </a:r>
            <a:r>
              <a:rPr kumimoji="0" lang="es-ES" sz="2800" b="0" i="0" u="none" strike="noStrike" cap="none" spc="0" normalizeH="0" dirty="0" smtClean="0">
                <a:ln>
                  <a:noFill/>
                </a:ln>
                <a:solidFill>
                  <a:srgbClr val="000000"/>
                </a:solidFill>
                <a:effectLst/>
                <a:uFillTx/>
                <a:sym typeface="Helvetica Neue"/>
              </a:rPr>
              <a:t> of DE </a:t>
            </a:r>
            <a:r>
              <a:rPr kumimoji="0" lang="es-ES" sz="2800" b="0" i="0" u="none" strike="noStrike" cap="none" spc="0" normalizeH="0" dirty="0" err="1" smtClean="0">
                <a:ln>
                  <a:noFill/>
                </a:ln>
                <a:solidFill>
                  <a:srgbClr val="000000"/>
                </a:solidFill>
                <a:effectLst/>
                <a:uFillTx/>
                <a:sym typeface="Helvetica Neue"/>
              </a:rPr>
              <a:t>with</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gravity</a:t>
            </a:r>
            <a:r>
              <a:rPr kumimoji="0" lang="es-ES" sz="2800" b="0" i="0" u="none" strike="noStrike" cap="none" spc="0" normalizeH="0" dirty="0" smtClean="0">
                <a:ln>
                  <a:noFill/>
                </a:ln>
                <a:solidFill>
                  <a:srgbClr val="000000"/>
                </a:solidFill>
                <a:effectLst/>
                <a:uFillTx/>
                <a:sym typeface="Helvetica Neue"/>
              </a:rPr>
              <a:t> opens up </a:t>
            </a:r>
            <a:r>
              <a:rPr kumimoji="0" lang="es-ES" sz="2800" b="0" i="0" u="none" strike="noStrike" cap="none" spc="0" normalizeH="0" dirty="0" err="1" smtClean="0">
                <a:ln>
                  <a:noFill/>
                </a:ln>
                <a:solidFill>
                  <a:srgbClr val="000000"/>
                </a:solidFill>
                <a:effectLst/>
                <a:uFillTx/>
                <a:sym typeface="Helvetica Neue"/>
              </a:rPr>
              <a:t>compatibility</a:t>
            </a:r>
            <a:r>
              <a:rPr kumimoji="0" lang="es-ES" sz="2800" b="0" i="0" u="none" strike="noStrike" cap="none" spc="0" normalizeH="0" dirty="0" smtClean="0">
                <a:ln>
                  <a:noFill/>
                </a:ln>
                <a:solidFill>
                  <a:srgbClr val="000000"/>
                </a:solidFill>
                <a:effectLst/>
                <a:uFillTx/>
                <a:sym typeface="Helvetica Neue"/>
              </a:rPr>
              <a:t>, at </a:t>
            </a:r>
            <a:r>
              <a:rPr kumimoji="0" lang="es-ES" sz="2800" b="0" i="0" u="none" strike="noStrike" cap="none" spc="0" normalizeH="0" dirty="0" err="1" smtClean="0">
                <a:ln>
                  <a:noFill/>
                </a:ln>
                <a:solidFill>
                  <a:srgbClr val="000000"/>
                </a:solidFill>
                <a:effectLst/>
                <a:uFillTx/>
                <a:sym typeface="Helvetica Neue"/>
              </a:rPr>
              <a:t>the</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cost</a:t>
            </a:r>
            <a:r>
              <a:rPr kumimoji="0" lang="es-ES" sz="2800" b="0" i="0" u="none" strike="noStrike" cap="none" spc="0" normalizeH="0" dirty="0" smtClean="0">
                <a:ln>
                  <a:noFill/>
                </a:ln>
                <a:solidFill>
                  <a:srgbClr val="000000"/>
                </a:solidFill>
                <a:effectLst/>
                <a:uFillTx/>
                <a:sym typeface="Helvetica Neue"/>
              </a:rPr>
              <a:t> of extra </a:t>
            </a:r>
            <a:r>
              <a:rPr kumimoji="0" lang="es-ES" sz="2800" b="0" i="0" u="none" strike="noStrike" cap="none" spc="0" normalizeH="0" dirty="0" err="1" smtClean="0">
                <a:ln>
                  <a:noFill/>
                </a:ln>
                <a:solidFill>
                  <a:srgbClr val="000000"/>
                </a:solidFill>
                <a:effectLst/>
                <a:uFillTx/>
                <a:sym typeface="Helvetica Neue"/>
              </a:rPr>
              <a:t>parameters</a:t>
            </a:r>
            <a:r>
              <a:rPr kumimoji="0" lang="es-ES" sz="2800" b="0" i="0" u="none" strike="noStrike" cap="none" spc="0" normalizeH="0" dirty="0" smtClean="0">
                <a:ln>
                  <a:noFill/>
                </a:ln>
                <a:solidFill>
                  <a:srgbClr val="000000"/>
                </a:solidFill>
                <a:effectLst/>
                <a:uFillTx/>
                <a:sym typeface="Helvetica Neue"/>
              </a:rPr>
              <a:t>.</a:t>
            </a:r>
            <a:endParaRPr lang="es-ES" sz="2800" b="0" dirty="0"/>
          </a:p>
        </p:txBody>
      </p:sp>
    </p:spTree>
    <p:extLst>
      <p:ext uri="{BB962C8B-B14F-4D97-AF65-F5344CB8AC3E}">
        <p14:creationId xmlns:p14="http://schemas.microsoft.com/office/powerpoint/2010/main" val="17066321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427115"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Theoretical support has to deal with a ‘phantom’ crossing</a:t>
            </a:r>
            <a:endParaRPr lang="en-US" sz="4800" b="1" kern="1200" dirty="0">
              <a:solidFill>
                <a:schemeClr val="accent5">
                  <a:lumMod val="75000"/>
                </a:schemeClr>
              </a:solidFill>
            </a:endParaRPr>
          </a:p>
        </p:txBody>
      </p:sp>
      <p:sp>
        <p:nvSpPr>
          <p:cNvPr id="5" name="CuadroTexto 4"/>
          <p:cNvSpPr txBox="1"/>
          <p:nvPr/>
        </p:nvSpPr>
        <p:spPr>
          <a:xfrm>
            <a:off x="704901" y="1852873"/>
            <a:ext cx="534441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Thawing</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6" name="CuadroTexto 5"/>
          <p:cNvSpPr txBox="1"/>
          <p:nvPr/>
        </p:nvSpPr>
        <p:spPr>
          <a:xfrm>
            <a:off x="460441" y="2804714"/>
            <a:ext cx="7084387"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s-ES" sz="3200" b="0" i="0" u="none" strike="noStrike" cap="none" spc="0" normalizeH="0" baseline="0" dirty="0" err="1" smtClean="0">
                <a:ln>
                  <a:noFill/>
                </a:ln>
                <a:solidFill>
                  <a:srgbClr val="000000"/>
                </a:solidFill>
                <a:effectLst/>
                <a:uFillTx/>
                <a:sym typeface="Helvetica Neue"/>
              </a:rPr>
              <a:t>Proposal</a:t>
            </a:r>
            <a:r>
              <a:rPr kumimoji="0" lang="es-ES" sz="3200" b="0" i="0" u="none" strike="noStrike" cap="none" spc="0" normalizeH="0" baseline="0" dirty="0" smtClean="0">
                <a:ln>
                  <a:noFill/>
                </a:ln>
                <a:solidFill>
                  <a:srgbClr val="000000"/>
                </a:solidFill>
                <a:effectLst/>
                <a:uFillTx/>
                <a:sym typeface="Helvetica Neue"/>
              </a:rPr>
              <a:t>: a </a:t>
            </a:r>
            <a:r>
              <a:rPr kumimoji="0" lang="es-ES" sz="3200" b="0" i="0" u="none" strike="noStrike" cap="none" spc="0" normalizeH="0" baseline="0" dirty="0" err="1" smtClean="0">
                <a:ln>
                  <a:noFill/>
                </a:ln>
                <a:solidFill>
                  <a:srgbClr val="000000"/>
                </a:solidFill>
                <a:effectLst/>
                <a:uFillTx/>
                <a:sym typeface="Helvetica Neue"/>
              </a:rPr>
              <a:t>varying</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equation</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state</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that</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fits</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the</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expansion</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rate</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better</a:t>
            </a:r>
            <a:r>
              <a:rPr kumimoji="0" lang="es-ES" sz="3200" b="0" i="0" u="none" strike="noStrike" cap="none" spc="0" normalizeH="0" dirty="0" smtClean="0">
                <a:ln>
                  <a:noFill/>
                </a:ln>
                <a:solidFill>
                  <a:srgbClr val="000000"/>
                </a:solidFill>
                <a:effectLst/>
                <a:uFillTx/>
                <a:sym typeface="Helvetica Neue"/>
              </a:rPr>
              <a:t> in </a:t>
            </a:r>
            <a:r>
              <a:rPr kumimoji="0" lang="es-ES" sz="3200" b="0" i="0" u="none" strike="noStrike" cap="none" spc="0" normalizeH="0" dirty="0" err="1" smtClean="0">
                <a:ln>
                  <a:noFill/>
                </a:ln>
                <a:solidFill>
                  <a:srgbClr val="000000"/>
                </a:solidFill>
                <a:effectLst/>
                <a:uFillTx/>
                <a:sym typeface="Helvetica Neue"/>
              </a:rPr>
              <a:t>the</a:t>
            </a:r>
            <a:r>
              <a:rPr kumimoji="0" lang="es-ES" sz="3200" b="0" i="0" u="none" strike="noStrike" cap="none" spc="0" normalizeH="0" dirty="0" smtClean="0">
                <a:ln>
                  <a:noFill/>
                </a:ln>
                <a:solidFill>
                  <a:srgbClr val="000000"/>
                </a:solidFill>
                <a:effectLst/>
                <a:uFillTx/>
                <a:sym typeface="Helvetica Neue"/>
              </a:rPr>
              <a:t> late </a:t>
            </a:r>
            <a:r>
              <a:rPr kumimoji="0" lang="es-ES" sz="3200" b="0" i="0" u="none" strike="noStrike" cap="none" spc="0" normalizeH="0" dirty="0" err="1" smtClean="0">
                <a:ln>
                  <a:noFill/>
                </a:ln>
                <a:solidFill>
                  <a:srgbClr val="000000"/>
                </a:solidFill>
                <a:effectLst/>
                <a:uFillTx/>
                <a:sym typeface="Helvetica Neue"/>
              </a:rPr>
              <a:t>universe</a:t>
            </a:r>
            <a:r>
              <a:rPr lang="es-ES" sz="3200" b="0" dirty="0" smtClean="0"/>
              <a:t> (</a:t>
            </a:r>
            <a:r>
              <a:rPr lang="es-ES" sz="3200" b="0" dirty="0"/>
              <a:t>w</a:t>
            </a:r>
            <a:r>
              <a:rPr lang="es-ES" sz="3200" b="0" baseline="-25000" dirty="0"/>
              <a:t>0</a:t>
            </a:r>
            <a:r>
              <a:rPr lang="es-ES" sz="3200" b="0" dirty="0"/>
              <a:t>w</a:t>
            </a:r>
            <a:r>
              <a:rPr lang="es-ES" sz="3200" b="0" baseline="-25000" dirty="0"/>
              <a:t>a</a:t>
            </a:r>
            <a:r>
              <a:rPr lang="es-ES" sz="3200" b="0" dirty="0" smtClean="0"/>
              <a:t>, w</a:t>
            </a:r>
            <a:r>
              <a:rPr lang="el-GR" sz="3200" b="0" baseline="-25000" dirty="0" smtClean="0">
                <a:latin typeface="Times New Roman" panose="02020603050405020304" pitchFamily="18" charset="0"/>
                <a:cs typeface="Times New Roman" panose="02020603050405020304" pitchFamily="18" charset="0"/>
              </a:rPr>
              <a:t>φ</a:t>
            </a:r>
            <a:r>
              <a:rPr lang="es-ES" sz="3200" b="0" dirty="0" smtClean="0"/>
              <a:t>)</a:t>
            </a:r>
          </a:p>
          <a:p>
            <a:pPr algn="l"/>
            <a:r>
              <a:rPr lang="es-ES" sz="3200" b="0" dirty="0" err="1" smtClean="0"/>
              <a:t>Current</a:t>
            </a:r>
            <a:r>
              <a:rPr lang="es-ES" sz="3200" b="0" dirty="0" smtClean="0"/>
              <a:t> data </a:t>
            </a:r>
            <a:r>
              <a:rPr lang="es-ES" sz="3200" b="0" dirty="0" err="1" smtClean="0"/>
              <a:t>favors</a:t>
            </a:r>
            <a:r>
              <a:rPr lang="es-ES" sz="3200" b="0" dirty="0" smtClean="0"/>
              <a:t> </a:t>
            </a:r>
            <a:r>
              <a:rPr lang="es-ES" sz="3200" b="0" dirty="0" err="1" smtClean="0"/>
              <a:t>an</a:t>
            </a:r>
            <a:r>
              <a:rPr lang="es-ES" sz="3200" b="0" dirty="0" smtClean="0"/>
              <a:t> era of ‘</a:t>
            </a:r>
            <a:r>
              <a:rPr lang="es-ES" sz="3200" b="0" dirty="0" err="1" smtClean="0"/>
              <a:t>phantom</a:t>
            </a:r>
            <a:r>
              <a:rPr lang="es-ES" sz="3200" b="0" dirty="0" smtClean="0"/>
              <a:t>’ </a:t>
            </a:r>
            <a:r>
              <a:rPr lang="es-ES" sz="3200" b="0" dirty="0" err="1" smtClean="0"/>
              <a:t>dark</a:t>
            </a:r>
            <a:r>
              <a:rPr lang="es-ES" sz="3200" b="0" dirty="0" smtClean="0"/>
              <a:t> </a:t>
            </a:r>
            <a:r>
              <a:rPr lang="es-ES" sz="3200" b="0" dirty="0" err="1" smtClean="0"/>
              <a:t>energy</a:t>
            </a:r>
            <a:r>
              <a:rPr lang="es-ES" sz="3200" b="0" dirty="0" smtClean="0"/>
              <a:t>, </a:t>
            </a:r>
            <a:r>
              <a:rPr lang="es-ES" sz="3200" b="0" dirty="0" err="1" smtClean="0"/>
              <a:t>which</a:t>
            </a:r>
            <a:r>
              <a:rPr lang="es-ES" sz="3200" b="0" dirty="0" smtClean="0"/>
              <a:t> </a:t>
            </a:r>
            <a:r>
              <a:rPr lang="es-ES" sz="3200" b="0" dirty="0" err="1" smtClean="0"/>
              <a:t>is</a:t>
            </a:r>
            <a:r>
              <a:rPr lang="es-ES" sz="3200" b="0" dirty="0" smtClean="0"/>
              <a:t> </a:t>
            </a:r>
            <a:r>
              <a:rPr lang="es-ES" sz="3200" b="0" dirty="0" err="1" smtClean="0"/>
              <a:t>difficult</a:t>
            </a:r>
            <a:r>
              <a:rPr lang="es-ES" sz="3200" b="0" dirty="0" smtClean="0"/>
              <a:t> to </a:t>
            </a:r>
            <a:r>
              <a:rPr lang="es-ES" sz="3200" b="0" dirty="0" err="1" smtClean="0"/>
              <a:t>accomodate</a:t>
            </a:r>
            <a:r>
              <a:rPr lang="es-ES" sz="3200" b="0" dirty="0" smtClean="0"/>
              <a:t> in </a:t>
            </a:r>
            <a:r>
              <a:rPr lang="es-ES" sz="3200" b="0" dirty="0" err="1" smtClean="0"/>
              <a:t>most</a:t>
            </a:r>
            <a:r>
              <a:rPr lang="es-ES" sz="3200" b="0" dirty="0" smtClean="0"/>
              <a:t> </a:t>
            </a:r>
            <a:r>
              <a:rPr lang="es-ES" sz="3200" b="0" dirty="0" err="1" smtClean="0"/>
              <a:t>models</a:t>
            </a:r>
            <a:endParaRPr lang="es-ES" sz="3200" b="0" dirty="0" smtClean="0"/>
          </a:p>
        </p:txBody>
      </p:sp>
      <p:sp>
        <p:nvSpPr>
          <p:cNvPr id="7" name="CuadroTexto 6"/>
          <p:cNvSpPr txBox="1"/>
          <p:nvPr/>
        </p:nvSpPr>
        <p:spPr>
          <a:xfrm>
            <a:off x="9115507" y="1590455"/>
            <a:ext cx="454932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Interacting</a:t>
            </a:r>
            <a:r>
              <a:rPr kumimoji="0" lang="es-ES" sz="4000" b="1" i="0" u="none" strike="noStrike" cap="none" spc="0" normalizeH="0" baseline="0" dirty="0" smtClean="0">
                <a:ln>
                  <a:noFill/>
                </a:ln>
                <a:solidFill>
                  <a:srgbClr val="000000"/>
                </a:solidFill>
                <a:effectLst/>
                <a:uFillTx/>
                <a:latin typeface="Helvetica Neue"/>
                <a:ea typeface="Helvetica Neue"/>
                <a:cs typeface="Helvetica Neue"/>
                <a:sym typeface="Helvetica Neue"/>
              </a:rPr>
              <a:t> DE-DM</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8" name="CuadroTexto 7"/>
          <p:cNvSpPr txBox="1"/>
          <p:nvPr/>
        </p:nvSpPr>
        <p:spPr>
          <a:xfrm>
            <a:off x="5971930" y="6134382"/>
            <a:ext cx="4036361"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4000" dirty="0" err="1" smtClean="0"/>
              <a:t>Modified</a:t>
            </a:r>
            <a:r>
              <a:rPr lang="es-ES" sz="4000" dirty="0" smtClean="0"/>
              <a:t> </a:t>
            </a:r>
            <a:r>
              <a:rPr lang="es-ES" sz="4000" dirty="0" err="1" smtClean="0"/>
              <a:t>gravity</a:t>
            </a:r>
            <a:endParaRPr kumimoji="0" lang="es-ES" sz="4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9" name="CuadroTexto 8"/>
          <p:cNvSpPr txBox="1"/>
          <p:nvPr/>
        </p:nvSpPr>
        <p:spPr>
          <a:xfrm>
            <a:off x="9115507" y="2300186"/>
            <a:ext cx="7398285" cy="40421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Proposal</a:t>
            </a:r>
            <a:r>
              <a:rPr kumimoji="0" lang="es-ES" sz="3200" b="0" i="0" u="none" strike="noStrike" cap="none" spc="0" normalizeH="0" baseline="0" dirty="0" smtClean="0">
                <a:ln>
                  <a:noFill/>
                </a:ln>
                <a:solidFill>
                  <a:srgbClr val="000000"/>
                </a:solidFill>
                <a:effectLst/>
                <a:uFillTx/>
                <a:sym typeface="Helvetica Neue"/>
              </a:rPr>
              <a:t>: introduce a</a:t>
            </a:r>
            <a:r>
              <a:rPr kumimoji="0" lang="es-ES" sz="3200" b="0" i="0" u="none" strike="noStrike" cap="none" spc="0" normalizeH="0" dirty="0" smtClean="0">
                <a:ln>
                  <a:noFill/>
                </a:ln>
                <a:solidFill>
                  <a:srgbClr val="000000"/>
                </a:solidFill>
                <a:effectLst/>
                <a:uFillTx/>
                <a:sym typeface="Helvetica Neue"/>
              </a:rPr>
              <a:t> non-trivial </a:t>
            </a:r>
            <a:r>
              <a:rPr kumimoji="0" lang="es-ES" sz="3200" b="0" i="0" u="none" strike="noStrike" cap="none" spc="0" normalizeH="0" dirty="0" err="1" smtClean="0">
                <a:ln>
                  <a:noFill/>
                </a:ln>
                <a:solidFill>
                  <a:srgbClr val="000000"/>
                </a:solidFill>
                <a:effectLst/>
                <a:uFillTx/>
                <a:sym typeface="Helvetica Neue"/>
              </a:rPr>
              <a:t>coupling</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between</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dark</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energy</a:t>
            </a:r>
            <a:r>
              <a:rPr kumimoji="0" lang="es-ES" sz="3200" b="0" i="0" u="none" strike="noStrike" cap="none" spc="0" normalizeH="0" dirty="0" smtClean="0">
                <a:ln>
                  <a:noFill/>
                </a:ln>
                <a:solidFill>
                  <a:srgbClr val="000000"/>
                </a:solidFill>
                <a:effectLst/>
                <a:uFillTx/>
                <a:sym typeface="Helvetica Neue"/>
              </a:rPr>
              <a:t> and </a:t>
            </a:r>
            <a:r>
              <a:rPr kumimoji="0" lang="es-ES" sz="3200" b="0" i="0" u="none" strike="noStrike" cap="none" spc="0" normalizeH="0" dirty="0" err="1" smtClean="0">
                <a:ln>
                  <a:noFill/>
                </a:ln>
                <a:solidFill>
                  <a:srgbClr val="000000"/>
                </a:solidFill>
                <a:effectLst/>
                <a:uFillTx/>
                <a:sym typeface="Helvetica Neue"/>
              </a:rPr>
              <a:t>dark</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matter</a:t>
            </a:r>
            <a:r>
              <a:rPr lang="es-ES" sz="3200" b="0" dirty="0" smtClean="0"/>
              <a:t>. </a:t>
            </a:r>
          </a:p>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The</a:t>
            </a:r>
            <a:r>
              <a:rPr lang="es-ES" sz="3200" b="0" dirty="0" smtClean="0"/>
              <a:t> data </a:t>
            </a:r>
            <a:r>
              <a:rPr lang="es-ES" sz="3200" b="0" dirty="0" err="1" smtClean="0"/>
              <a:t>very</a:t>
            </a:r>
            <a:r>
              <a:rPr lang="es-ES" sz="3200" b="0" dirty="0" smtClean="0"/>
              <a:t> </a:t>
            </a:r>
            <a:r>
              <a:rPr lang="es-ES" sz="3200" b="0" dirty="0" err="1" smtClean="0"/>
              <a:t>mildly</a:t>
            </a:r>
            <a:r>
              <a:rPr lang="es-ES" sz="3200" b="0" dirty="0" smtClean="0"/>
              <a:t> </a:t>
            </a:r>
            <a:r>
              <a:rPr lang="es-ES" sz="3200" b="0" dirty="0" err="1" smtClean="0"/>
              <a:t>favors</a:t>
            </a:r>
            <a:r>
              <a:rPr lang="es-ES" sz="3200" b="0" dirty="0" smtClean="0"/>
              <a:t> a positive </a:t>
            </a:r>
            <a:r>
              <a:rPr lang="es-ES" sz="3200" b="0" dirty="0" err="1" smtClean="0"/>
              <a:t>flow</a:t>
            </a:r>
            <a:r>
              <a:rPr lang="es-ES" sz="3200" b="0" dirty="0" smtClean="0"/>
              <a:t> of </a:t>
            </a:r>
            <a:r>
              <a:rPr lang="es-ES" sz="3200" b="0" dirty="0" err="1" smtClean="0"/>
              <a:t>energy</a:t>
            </a:r>
            <a:r>
              <a:rPr lang="es-ES" sz="3200" b="0" dirty="0" smtClean="0"/>
              <a:t> </a:t>
            </a:r>
            <a:r>
              <a:rPr lang="es-ES" sz="3200" b="0" dirty="0" err="1" smtClean="0"/>
              <a:t>momentum</a:t>
            </a:r>
            <a:r>
              <a:rPr lang="es-ES" sz="3200" b="0" dirty="0" smtClean="0"/>
              <a:t> </a:t>
            </a:r>
            <a:r>
              <a:rPr lang="es-ES" sz="3200" b="0" dirty="0" err="1" smtClean="0"/>
              <a:t>from</a:t>
            </a:r>
            <a:r>
              <a:rPr lang="es-ES" sz="3200" b="0" dirty="0" smtClean="0"/>
              <a:t> DM to DE (similar to </a:t>
            </a:r>
            <a:r>
              <a:rPr lang="es-ES" sz="3200" b="0" dirty="0" err="1" smtClean="0"/>
              <a:t>w</a:t>
            </a:r>
            <a:r>
              <a:rPr lang="es-ES" sz="3200" b="0" baseline="-25000" dirty="0" err="1" smtClean="0"/>
              <a:t>a</a:t>
            </a:r>
            <a:r>
              <a:rPr lang="es-ES" sz="3200" b="0" dirty="0" smtClean="0"/>
              <a:t> ≠ 0 </a:t>
            </a:r>
            <a:r>
              <a:rPr lang="es-ES" sz="3200" b="0" dirty="0" err="1" smtClean="0"/>
              <a:t>finding</a:t>
            </a:r>
            <a:r>
              <a:rPr lang="es-ES" sz="3200" b="0" dirty="0" smtClean="0"/>
              <a:t>). </a:t>
            </a:r>
            <a:r>
              <a:rPr lang="es-ES" sz="3200" b="0" dirty="0" err="1" smtClean="0"/>
              <a:t>Solves</a:t>
            </a:r>
            <a:r>
              <a:rPr lang="es-ES" sz="3200" b="0" dirty="0" smtClean="0"/>
              <a:t> </a:t>
            </a:r>
            <a:r>
              <a:rPr lang="es-ES" sz="3200" b="0" dirty="0" err="1" smtClean="0"/>
              <a:t>partially</a:t>
            </a:r>
            <a:r>
              <a:rPr lang="es-ES" sz="3200" b="0" dirty="0" smtClean="0"/>
              <a:t> H</a:t>
            </a:r>
            <a:r>
              <a:rPr lang="es-ES" sz="3200" b="0" baseline="-25000" dirty="0" smtClean="0"/>
              <a:t>0</a:t>
            </a:r>
            <a:r>
              <a:rPr lang="es-ES" sz="3200" b="0" dirty="0" smtClean="0"/>
              <a:t> </a:t>
            </a:r>
            <a:r>
              <a:rPr lang="es-ES" sz="3200" b="0" dirty="0" err="1" smtClean="0"/>
              <a:t>tension</a:t>
            </a:r>
            <a:r>
              <a:rPr lang="es-ES" sz="3200" b="0" dirty="0" smtClean="0"/>
              <a:t>.</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10" name="CuadroTexto 9"/>
          <p:cNvSpPr txBox="1"/>
          <p:nvPr/>
        </p:nvSpPr>
        <p:spPr>
          <a:xfrm>
            <a:off x="618396" y="6809710"/>
            <a:ext cx="16273940"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3200" b="0" i="0" u="none" strike="noStrike" cap="none" spc="0" normalizeH="0" baseline="0" dirty="0" err="1" smtClean="0">
                <a:ln>
                  <a:noFill/>
                </a:ln>
                <a:solidFill>
                  <a:srgbClr val="000000"/>
                </a:solidFill>
                <a:effectLst/>
                <a:uFillTx/>
                <a:sym typeface="Helvetica Neue"/>
              </a:rPr>
              <a:t>Proposal</a:t>
            </a:r>
            <a:r>
              <a:rPr kumimoji="0" lang="es-ES" sz="3200" b="0" i="0" u="none" strike="noStrike" cap="none" spc="0" normalizeH="0" baseline="0" dirty="0" smtClean="0">
                <a:ln>
                  <a:noFill/>
                </a:ln>
                <a:solidFill>
                  <a:srgbClr val="000000"/>
                </a:solidFill>
                <a:effectLst/>
                <a:uFillTx/>
                <a:sym typeface="Helvetica Neue"/>
              </a:rPr>
              <a:t>: </a:t>
            </a:r>
            <a:r>
              <a:rPr kumimoji="0" lang="es-ES" sz="3200" b="0" i="0" u="none" strike="noStrike" cap="none" spc="0" normalizeH="0" baseline="0" dirty="0" err="1" smtClean="0">
                <a:ln>
                  <a:noFill/>
                </a:ln>
                <a:solidFill>
                  <a:srgbClr val="000000"/>
                </a:solidFill>
                <a:effectLst/>
                <a:uFillTx/>
                <a:sym typeface="Helvetica Neue"/>
              </a:rPr>
              <a:t>extend</a:t>
            </a:r>
            <a:r>
              <a:rPr kumimoji="0" lang="es-ES" sz="3200" b="0" i="0" u="none" strike="noStrike" cap="none" spc="0" normalizeH="0" baseline="0" dirty="0" smtClean="0">
                <a:ln>
                  <a:noFill/>
                </a:ln>
                <a:solidFill>
                  <a:srgbClr val="000000"/>
                </a:solidFill>
                <a:effectLst/>
                <a:uFillTx/>
                <a:sym typeface="Helvetica Neue"/>
              </a:rPr>
              <a:t> general </a:t>
            </a:r>
            <a:r>
              <a:rPr kumimoji="0" lang="es-ES" sz="3200" b="0" i="0" u="none" strike="noStrike" cap="none" spc="0" normalizeH="0" baseline="0" dirty="0" err="1" smtClean="0">
                <a:ln>
                  <a:noFill/>
                </a:ln>
                <a:solidFill>
                  <a:srgbClr val="000000"/>
                </a:solidFill>
                <a:effectLst/>
                <a:uFillTx/>
                <a:sym typeface="Helvetica Neue"/>
              </a:rPr>
              <a:t>relativity</a:t>
            </a:r>
            <a:r>
              <a:rPr kumimoji="0" lang="es-ES" sz="3200" b="0" i="0" u="none" strike="noStrike" cap="none" spc="0" normalizeH="0" dirty="0" smtClean="0">
                <a:ln>
                  <a:noFill/>
                </a:ln>
                <a:solidFill>
                  <a:srgbClr val="000000"/>
                </a:solidFill>
                <a:effectLst/>
                <a:uFillTx/>
                <a:sym typeface="Helvetica Neue"/>
              </a:rPr>
              <a:t> </a:t>
            </a:r>
            <a:r>
              <a:rPr kumimoji="0" lang="es-ES" sz="3200" b="0" i="0" u="none" strike="noStrike" cap="none" spc="0" normalizeH="0" dirty="0" err="1" smtClean="0">
                <a:ln>
                  <a:noFill/>
                </a:ln>
                <a:solidFill>
                  <a:srgbClr val="000000"/>
                </a:solidFill>
                <a:effectLst/>
                <a:uFillTx/>
                <a:sym typeface="Helvetica Neue"/>
              </a:rPr>
              <a:t>wit</a:t>
            </a:r>
            <a:r>
              <a:rPr lang="es-ES" sz="3200" b="0" dirty="0" err="1" smtClean="0"/>
              <a:t>h</a:t>
            </a:r>
            <a:r>
              <a:rPr lang="es-ES" sz="3200" b="0" dirty="0" smtClean="0"/>
              <a:t> </a:t>
            </a:r>
            <a:r>
              <a:rPr lang="es-ES" sz="3200" b="0" dirty="0" err="1" smtClean="0"/>
              <a:t>additional</a:t>
            </a:r>
            <a:r>
              <a:rPr lang="es-ES" sz="3200" b="0" dirty="0" smtClean="0"/>
              <a:t> </a:t>
            </a:r>
            <a:r>
              <a:rPr lang="es-ES" sz="3200" b="0" dirty="0" err="1" smtClean="0"/>
              <a:t>degrees</a:t>
            </a:r>
            <a:r>
              <a:rPr lang="es-ES" sz="3200" b="0" dirty="0" smtClean="0"/>
              <a:t> of </a:t>
            </a:r>
            <a:r>
              <a:rPr lang="es-ES" sz="3200" b="0" dirty="0" err="1" smtClean="0"/>
              <a:t>freedom</a:t>
            </a:r>
            <a:endParaRPr lang="es-ES" sz="3200" b="0" dirty="0" smtClean="0"/>
          </a:p>
          <a:p>
            <a:pPr algn="l"/>
            <a:r>
              <a:rPr lang="es-ES" sz="3200" b="0" dirty="0" err="1" smtClean="0"/>
              <a:t>Current</a:t>
            </a:r>
            <a:r>
              <a:rPr lang="es-ES" sz="3200" b="0" dirty="0" smtClean="0"/>
              <a:t> </a:t>
            </a:r>
            <a:r>
              <a:rPr lang="es-ES" sz="3200" b="0" dirty="0" err="1" smtClean="0"/>
              <a:t>results</a:t>
            </a:r>
            <a:r>
              <a:rPr lang="es-ES" sz="3200" b="0" dirty="0" smtClean="0"/>
              <a:t> </a:t>
            </a:r>
            <a:r>
              <a:rPr lang="es-ES" sz="3200" b="0" dirty="0" err="1" smtClean="0"/>
              <a:t>with</a:t>
            </a:r>
            <a:r>
              <a:rPr lang="es-ES" sz="3200" b="0" dirty="0" smtClean="0"/>
              <a:t> </a:t>
            </a:r>
            <a:r>
              <a:rPr lang="es-ES" sz="3200" b="0" dirty="0" err="1" smtClean="0"/>
              <a:t>evolving</a:t>
            </a:r>
            <a:r>
              <a:rPr lang="es-ES" sz="3200" b="0" dirty="0" smtClean="0"/>
              <a:t> DE do </a:t>
            </a:r>
            <a:r>
              <a:rPr lang="es-ES" sz="3200" b="0" dirty="0" err="1" smtClean="0"/>
              <a:t>not</a:t>
            </a:r>
            <a:r>
              <a:rPr lang="es-ES" sz="3200" b="0" dirty="0" smtClean="0"/>
              <a:t> </a:t>
            </a:r>
            <a:r>
              <a:rPr lang="es-ES" sz="3200" b="0" dirty="0" err="1" smtClean="0"/>
              <a:t>point</a:t>
            </a:r>
            <a:r>
              <a:rPr lang="es-ES" sz="3200" b="0" dirty="0" smtClean="0"/>
              <a:t> to </a:t>
            </a:r>
            <a:r>
              <a:rPr lang="es-ES" sz="3200" b="0" dirty="0" err="1" smtClean="0"/>
              <a:t>deviations</a:t>
            </a:r>
            <a:r>
              <a:rPr lang="es-ES" sz="3200" b="0" dirty="0" smtClean="0"/>
              <a:t> of GR. </a:t>
            </a:r>
          </a:p>
          <a:p>
            <a:pPr algn="l"/>
            <a:endParaRPr lang="es-ES" sz="3200" b="0" dirty="0" smtClean="0"/>
          </a:p>
          <a:p>
            <a:pPr algn="l"/>
            <a:endParaRPr lang="es-ES" sz="3200" b="0" dirty="0"/>
          </a:p>
          <a:p>
            <a:pPr algn="l"/>
            <a:r>
              <a:rPr lang="es-ES" sz="3200" b="0" dirty="0" smtClean="0"/>
              <a:t>In general: </a:t>
            </a:r>
            <a:r>
              <a:rPr lang="es-ES" sz="3200" b="0" dirty="0" err="1" smtClean="0"/>
              <a:t>Dark</a:t>
            </a:r>
            <a:r>
              <a:rPr lang="es-ES" sz="3200" b="0" dirty="0" smtClean="0"/>
              <a:t> </a:t>
            </a:r>
            <a:r>
              <a:rPr lang="es-ES" sz="3200" b="0" dirty="0" err="1" smtClean="0"/>
              <a:t>Energy</a:t>
            </a:r>
            <a:r>
              <a:rPr lang="es-ES" sz="3200" b="0" dirty="0" smtClean="0"/>
              <a:t> </a:t>
            </a:r>
            <a:r>
              <a:rPr lang="es-ES" sz="3200" b="0" dirty="0" err="1" smtClean="0"/>
              <a:t>models</a:t>
            </a:r>
            <a:r>
              <a:rPr lang="es-ES" sz="3200" b="0" dirty="0" smtClean="0"/>
              <a:t> </a:t>
            </a:r>
            <a:r>
              <a:rPr lang="es-ES" sz="3200" b="0" dirty="0" err="1" smtClean="0"/>
              <a:t>fit</a:t>
            </a:r>
            <a:r>
              <a:rPr lang="es-ES" sz="3200" b="0" dirty="0" smtClean="0"/>
              <a:t> to </a:t>
            </a:r>
            <a:r>
              <a:rPr lang="es-ES" sz="3200" b="0" dirty="0" err="1" smtClean="0"/>
              <a:t>recent</a:t>
            </a:r>
            <a:r>
              <a:rPr lang="es-ES" sz="3200" b="0" dirty="0" smtClean="0"/>
              <a:t> data </a:t>
            </a:r>
            <a:r>
              <a:rPr lang="es-ES" sz="3200" b="0" dirty="0" err="1" smtClean="0"/>
              <a:t>don’t</a:t>
            </a:r>
            <a:r>
              <a:rPr lang="es-ES" sz="3200" b="0" dirty="0" smtClean="0"/>
              <a:t> </a:t>
            </a:r>
            <a:r>
              <a:rPr lang="es-ES" sz="3200" b="0" dirty="0" err="1" smtClean="0"/>
              <a:t>solve</a:t>
            </a:r>
            <a:r>
              <a:rPr lang="es-ES" sz="3200" b="0" dirty="0" smtClean="0"/>
              <a:t> </a:t>
            </a:r>
            <a:r>
              <a:rPr lang="es-ES" sz="3200" b="0" dirty="0" err="1" smtClean="0"/>
              <a:t>the</a:t>
            </a:r>
            <a:r>
              <a:rPr lang="es-ES" sz="3200" b="0" dirty="0"/>
              <a:t> H</a:t>
            </a:r>
            <a:r>
              <a:rPr lang="es-ES" sz="3200" b="0" baseline="-25000" dirty="0"/>
              <a:t>0</a:t>
            </a:r>
            <a:r>
              <a:rPr lang="es-ES" sz="3200" b="0" dirty="0" smtClean="0"/>
              <a:t> </a:t>
            </a:r>
            <a:r>
              <a:rPr lang="es-ES" sz="3200" b="0" dirty="0" err="1" smtClean="0"/>
              <a:t>tension</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3785630887"/>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There are other interesting results</a:t>
            </a:r>
            <a:r>
              <a:rPr lang="en-US" sz="4800" b="1" kern="1200" dirty="0">
                <a:solidFill>
                  <a:schemeClr val="accent5">
                    <a:lumMod val="75000"/>
                  </a:schemeClr>
                </a:solidFill>
              </a:rPr>
              <a:t>: S</a:t>
            </a:r>
            <a:r>
              <a:rPr lang="en-US" sz="4800" b="1" kern="1200" baseline="-25000" dirty="0" smtClean="0">
                <a:solidFill>
                  <a:schemeClr val="accent5">
                    <a:lumMod val="75000"/>
                  </a:schemeClr>
                </a:solidFill>
              </a:rPr>
              <a:t>8</a:t>
            </a:r>
            <a:r>
              <a:rPr lang="en-US" sz="4800" b="1" kern="1200" dirty="0" smtClean="0">
                <a:solidFill>
                  <a:schemeClr val="accent5">
                    <a:lumMod val="75000"/>
                  </a:schemeClr>
                </a:solidFill>
              </a:rPr>
              <a:t> and neutrino mass</a:t>
            </a:r>
            <a:endParaRPr lang="en-US" sz="4800" b="1" kern="1200" dirty="0">
              <a:solidFill>
                <a:schemeClr val="accent5">
                  <a:lumMod val="75000"/>
                </a:schemeClr>
              </a:solidFill>
            </a:endParaRPr>
          </a:p>
        </p:txBody>
      </p:sp>
      <p:pic>
        <p:nvPicPr>
          <p:cNvPr id="4" name="Imagen 3"/>
          <p:cNvPicPr>
            <a:picLocks noChangeAspect="1"/>
          </p:cNvPicPr>
          <p:nvPr/>
        </p:nvPicPr>
        <p:blipFill>
          <a:blip r:embed="rId3"/>
          <a:stretch>
            <a:fillRect/>
          </a:stretch>
        </p:blipFill>
        <p:spPr>
          <a:xfrm>
            <a:off x="8186418" y="1871820"/>
            <a:ext cx="8463851" cy="7098714"/>
          </a:xfrm>
          <a:prstGeom prst="rect">
            <a:avLst/>
          </a:prstGeom>
        </p:spPr>
      </p:pic>
      <p:sp>
        <p:nvSpPr>
          <p:cNvPr id="5" name="CuadroTexto 4"/>
          <p:cNvSpPr txBox="1"/>
          <p:nvPr/>
        </p:nvSpPr>
        <p:spPr>
          <a:xfrm>
            <a:off x="10480391" y="8893590"/>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DESI</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pic>
        <p:nvPicPr>
          <p:cNvPr id="6" name="Imagen 5"/>
          <p:cNvPicPr>
            <a:picLocks noChangeAspect="1"/>
          </p:cNvPicPr>
          <p:nvPr/>
        </p:nvPicPr>
        <p:blipFill>
          <a:blip r:embed="rId4"/>
          <a:stretch>
            <a:fillRect/>
          </a:stretch>
        </p:blipFill>
        <p:spPr>
          <a:xfrm>
            <a:off x="587812" y="1871820"/>
            <a:ext cx="7114483" cy="4897470"/>
          </a:xfrm>
          <a:prstGeom prst="rect">
            <a:avLst/>
          </a:prstGeom>
        </p:spPr>
      </p:pic>
      <p:sp>
        <p:nvSpPr>
          <p:cNvPr id="7" name="CuadroTexto 6"/>
          <p:cNvSpPr txBox="1"/>
          <p:nvPr/>
        </p:nvSpPr>
        <p:spPr>
          <a:xfrm>
            <a:off x="719955" y="6821405"/>
            <a:ext cx="6530634"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Wright et al. </a:t>
            </a:r>
            <a:r>
              <a:rPr kumimoji="0" lang="es-ES" sz="2800" i="1" u="none" strike="noStrike" cap="none" spc="0" normalizeH="0" dirty="0" smtClean="0">
                <a:ln>
                  <a:noFill/>
                </a:ln>
                <a:solidFill>
                  <a:srgbClr val="000000"/>
                </a:solidFill>
                <a:effectLst/>
                <a:uFillTx/>
                <a:sym typeface="Helvetica Neue"/>
              </a:rPr>
              <a:t>2025, </a:t>
            </a:r>
            <a:r>
              <a:rPr kumimoji="0" lang="es-ES" sz="2800" i="1" u="none" strike="noStrike" cap="none" spc="0" normalizeH="0" dirty="0" err="1" smtClean="0">
                <a:ln>
                  <a:noFill/>
                </a:ln>
                <a:solidFill>
                  <a:srgbClr val="000000"/>
                </a:solidFill>
                <a:effectLst/>
                <a:uFillTx/>
                <a:sym typeface="Helvetica Neue"/>
              </a:rPr>
              <a:t>KiDS</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endParaRPr kumimoji="0" lang="es-ES" sz="2800" i="1" u="none" strike="noStrike" cap="none" spc="0" normalizeH="0" baseline="0" dirty="0">
              <a:ln>
                <a:noFill/>
              </a:ln>
              <a:solidFill>
                <a:srgbClr val="000000"/>
              </a:solidFill>
              <a:effectLst/>
              <a:uFillTx/>
              <a:sym typeface="Helvetica Neue"/>
            </a:endParaRPr>
          </a:p>
        </p:txBody>
      </p:sp>
      <p:sp>
        <p:nvSpPr>
          <p:cNvPr id="8" name="CuadroTexto 7"/>
          <p:cNvSpPr txBox="1"/>
          <p:nvPr/>
        </p:nvSpPr>
        <p:spPr>
          <a:xfrm>
            <a:off x="465221" y="7486342"/>
            <a:ext cx="794180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Tension</a:t>
            </a:r>
            <a:r>
              <a:rPr lang="es-ES" sz="3200" b="0" dirty="0" smtClean="0"/>
              <a:t> in </a:t>
            </a:r>
            <a:r>
              <a:rPr lang="es-ES" sz="3200" b="0" dirty="0" err="1" smtClean="0"/>
              <a:t>clustering</a:t>
            </a:r>
            <a:r>
              <a:rPr lang="es-ES" sz="3200" b="0" dirty="0" smtClean="0"/>
              <a:t> </a:t>
            </a:r>
            <a:r>
              <a:rPr lang="es-ES" sz="3200" b="0" dirty="0" err="1" smtClean="0"/>
              <a:t>amplitude</a:t>
            </a:r>
            <a:r>
              <a:rPr lang="es-ES" sz="3200" b="0" dirty="0"/>
              <a:t> </a:t>
            </a:r>
            <a:r>
              <a:rPr lang="es-ES" sz="3200" b="0" dirty="0" err="1" smtClean="0"/>
              <a:t>could</a:t>
            </a:r>
            <a:r>
              <a:rPr lang="es-ES" sz="3200" b="0" dirty="0" smtClean="0"/>
              <a:t> be </a:t>
            </a:r>
            <a:r>
              <a:rPr lang="es-ES" sz="3200" b="0" dirty="0" err="1" smtClean="0"/>
              <a:t>explained</a:t>
            </a:r>
            <a:r>
              <a:rPr lang="es-ES" sz="3200" b="0" dirty="0" smtClean="0"/>
              <a:t> </a:t>
            </a:r>
            <a:r>
              <a:rPr lang="es-ES" sz="3200" b="0" dirty="0" err="1" smtClean="0"/>
              <a:t>by</a:t>
            </a:r>
            <a:r>
              <a:rPr lang="es-ES" sz="3200" b="0" dirty="0" smtClean="0"/>
              <a:t> </a:t>
            </a:r>
            <a:r>
              <a:rPr lang="es-ES" sz="3200" b="0" dirty="0" err="1" smtClean="0"/>
              <a:t>systematic</a:t>
            </a:r>
            <a:r>
              <a:rPr lang="es-ES" sz="3200" b="0" dirty="0" smtClean="0"/>
              <a:t> </a:t>
            </a:r>
            <a:r>
              <a:rPr lang="es-ES" sz="3200" b="0" dirty="0" err="1" smtClean="0"/>
              <a:t>effects</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r>
              <a:rPr lang="es-ES" sz="3200" b="0" dirty="0" smtClean="0"/>
              <a:t>Neutrino </a:t>
            </a:r>
            <a:r>
              <a:rPr lang="es-ES" sz="3200" b="0" dirty="0" err="1" smtClean="0"/>
              <a:t>mass</a:t>
            </a:r>
            <a:r>
              <a:rPr lang="es-ES" sz="3200" b="0" dirty="0" smtClean="0"/>
              <a:t> </a:t>
            </a:r>
            <a:r>
              <a:rPr lang="es-ES" sz="3200" b="0" dirty="0" err="1" smtClean="0"/>
              <a:t>cosmological</a:t>
            </a:r>
            <a:r>
              <a:rPr lang="es-ES" sz="3200" b="0" dirty="0" smtClean="0"/>
              <a:t> </a:t>
            </a:r>
            <a:r>
              <a:rPr lang="es-ES" sz="3200" b="0" dirty="0" err="1" smtClean="0"/>
              <a:t>constraint</a:t>
            </a:r>
            <a:r>
              <a:rPr lang="es-ES" sz="3200" b="0" dirty="0" smtClean="0"/>
              <a:t> </a:t>
            </a:r>
            <a:r>
              <a:rPr lang="es-ES" sz="3200" b="0" dirty="0" err="1" smtClean="0"/>
              <a:t>is</a:t>
            </a:r>
            <a:r>
              <a:rPr lang="es-ES" sz="3200" b="0" dirty="0" smtClean="0"/>
              <a:t> </a:t>
            </a:r>
            <a:r>
              <a:rPr lang="es-ES" sz="3200" b="0" dirty="0" err="1" smtClean="0"/>
              <a:t>relaxed</a:t>
            </a:r>
            <a:r>
              <a:rPr lang="es-ES" sz="3200" b="0" dirty="0" smtClean="0"/>
              <a:t> </a:t>
            </a:r>
            <a:r>
              <a:rPr lang="es-ES" sz="3200" b="0" dirty="0" err="1" smtClean="0"/>
              <a:t>with</a:t>
            </a:r>
            <a:r>
              <a:rPr lang="es-ES" sz="3200" b="0" dirty="0" smtClean="0"/>
              <a:t> w</a:t>
            </a:r>
            <a:r>
              <a:rPr lang="es-ES" sz="3200" b="0" baseline="-25000" dirty="0" smtClean="0"/>
              <a:t>0</a:t>
            </a:r>
            <a:r>
              <a:rPr lang="es-ES" sz="3200" b="0" dirty="0" smtClean="0"/>
              <a:t>w</a:t>
            </a:r>
            <a:r>
              <a:rPr lang="es-ES" sz="3200" b="0" baseline="-25000" dirty="0" smtClean="0"/>
              <a:t>a</a:t>
            </a:r>
            <a:r>
              <a:rPr lang="es-ES" sz="3200" b="0" dirty="0" smtClean="0"/>
              <a:t> </a:t>
            </a:r>
            <a:r>
              <a:rPr lang="es-ES" sz="3200" b="0" dirty="0" err="1" smtClean="0"/>
              <a:t>parametrization</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p:txBody>
      </p:sp>
    </p:spTree>
    <p:extLst>
      <p:ext uri="{BB962C8B-B14F-4D97-AF65-F5344CB8AC3E}">
        <p14:creationId xmlns:p14="http://schemas.microsoft.com/office/powerpoint/2010/main" val="34595134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There are other interesting results</a:t>
            </a:r>
            <a:r>
              <a:rPr lang="en-US" sz="4800" b="1" kern="1200" dirty="0">
                <a:solidFill>
                  <a:schemeClr val="accent5">
                    <a:lumMod val="75000"/>
                  </a:schemeClr>
                </a:solidFill>
              </a:rPr>
              <a:t>: S</a:t>
            </a:r>
            <a:r>
              <a:rPr lang="en-US" sz="4800" b="1" kern="1200" baseline="-25000" dirty="0" smtClean="0">
                <a:solidFill>
                  <a:schemeClr val="accent5">
                    <a:lumMod val="75000"/>
                  </a:schemeClr>
                </a:solidFill>
              </a:rPr>
              <a:t>8</a:t>
            </a:r>
            <a:r>
              <a:rPr lang="en-US" sz="4800" b="1" kern="1200" dirty="0" smtClean="0">
                <a:solidFill>
                  <a:schemeClr val="accent5">
                    <a:lumMod val="75000"/>
                  </a:schemeClr>
                </a:solidFill>
              </a:rPr>
              <a:t> and neutrino mass</a:t>
            </a:r>
            <a:endParaRPr lang="en-US" sz="4800" b="1" kern="1200" dirty="0">
              <a:solidFill>
                <a:schemeClr val="accent5">
                  <a:lumMod val="75000"/>
                </a:schemeClr>
              </a:solidFill>
            </a:endParaRPr>
          </a:p>
        </p:txBody>
      </p:sp>
      <p:pic>
        <p:nvPicPr>
          <p:cNvPr id="4" name="Imagen 3"/>
          <p:cNvPicPr>
            <a:picLocks noChangeAspect="1"/>
          </p:cNvPicPr>
          <p:nvPr/>
        </p:nvPicPr>
        <p:blipFill>
          <a:blip r:embed="rId3"/>
          <a:stretch>
            <a:fillRect/>
          </a:stretch>
        </p:blipFill>
        <p:spPr>
          <a:xfrm>
            <a:off x="8186418" y="1871820"/>
            <a:ext cx="8463851" cy="7098714"/>
          </a:xfrm>
          <a:prstGeom prst="rect">
            <a:avLst/>
          </a:prstGeom>
        </p:spPr>
      </p:pic>
      <p:sp>
        <p:nvSpPr>
          <p:cNvPr id="5" name="CuadroTexto 4"/>
          <p:cNvSpPr txBox="1"/>
          <p:nvPr/>
        </p:nvSpPr>
        <p:spPr>
          <a:xfrm>
            <a:off x="10480391" y="8893590"/>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DESI</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
        <p:nvSpPr>
          <p:cNvPr id="7" name="CuadroTexto 6"/>
          <p:cNvSpPr txBox="1"/>
          <p:nvPr/>
        </p:nvSpPr>
        <p:spPr>
          <a:xfrm>
            <a:off x="1273791" y="6821405"/>
            <a:ext cx="5422959"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DES + </a:t>
            </a:r>
            <a:r>
              <a:rPr kumimoji="0" lang="es-ES" sz="2800" i="1" u="none" strike="noStrike" cap="none" spc="0" normalizeH="0" dirty="0" err="1" smtClean="0">
                <a:ln>
                  <a:noFill/>
                </a:ln>
                <a:solidFill>
                  <a:srgbClr val="000000"/>
                </a:solidFill>
                <a:effectLst/>
                <a:uFillTx/>
                <a:sym typeface="Helvetica Neue"/>
              </a:rPr>
              <a:t>KiDS</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Collaboration</a:t>
            </a:r>
            <a:r>
              <a:rPr kumimoji="0" lang="es-ES" sz="2800" i="1" u="none" strike="noStrike" cap="none" spc="0" normalizeH="0" dirty="0" smtClean="0">
                <a:ln>
                  <a:noFill/>
                </a:ln>
                <a:solidFill>
                  <a:srgbClr val="000000"/>
                </a:solidFill>
                <a:effectLst/>
                <a:uFillTx/>
                <a:sym typeface="Helvetica Neue"/>
              </a:rPr>
              <a:t> 2023</a:t>
            </a:r>
            <a:endParaRPr kumimoji="0" lang="es-ES" sz="2800" i="1" u="none" strike="noStrike" cap="none" spc="0" normalizeH="0" baseline="0" dirty="0">
              <a:ln>
                <a:noFill/>
              </a:ln>
              <a:solidFill>
                <a:srgbClr val="000000"/>
              </a:solidFill>
              <a:effectLst/>
              <a:uFillTx/>
              <a:sym typeface="Helvetica Neue"/>
            </a:endParaRPr>
          </a:p>
        </p:txBody>
      </p:sp>
      <p:sp>
        <p:nvSpPr>
          <p:cNvPr id="8" name="CuadroTexto 7"/>
          <p:cNvSpPr txBox="1"/>
          <p:nvPr/>
        </p:nvSpPr>
        <p:spPr>
          <a:xfrm>
            <a:off x="465221" y="7486342"/>
            <a:ext cx="794180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3200" b="0" dirty="0" err="1" smtClean="0"/>
              <a:t>Tension</a:t>
            </a:r>
            <a:r>
              <a:rPr lang="es-ES" sz="3200" b="0" dirty="0" smtClean="0"/>
              <a:t> in </a:t>
            </a:r>
            <a:r>
              <a:rPr lang="es-ES" sz="3200" b="0" dirty="0" err="1" smtClean="0"/>
              <a:t>clustering</a:t>
            </a:r>
            <a:r>
              <a:rPr lang="es-ES" sz="3200" b="0" dirty="0" smtClean="0"/>
              <a:t> </a:t>
            </a:r>
            <a:r>
              <a:rPr lang="es-ES" sz="3200" b="0" dirty="0" err="1" smtClean="0"/>
              <a:t>amplitude</a:t>
            </a:r>
            <a:r>
              <a:rPr lang="es-ES" sz="3200" b="0" dirty="0"/>
              <a:t> </a:t>
            </a:r>
            <a:r>
              <a:rPr lang="es-ES" sz="3200" b="0" dirty="0" err="1" smtClean="0"/>
              <a:t>could</a:t>
            </a:r>
            <a:r>
              <a:rPr lang="es-ES" sz="3200" b="0" dirty="0" smtClean="0"/>
              <a:t> be </a:t>
            </a:r>
            <a:r>
              <a:rPr lang="es-ES" sz="3200" b="0" dirty="0" err="1" smtClean="0"/>
              <a:t>explained</a:t>
            </a:r>
            <a:r>
              <a:rPr lang="es-ES" sz="3200" b="0" dirty="0" smtClean="0"/>
              <a:t> </a:t>
            </a:r>
            <a:r>
              <a:rPr lang="es-ES" sz="3200" b="0" dirty="0" err="1" smtClean="0"/>
              <a:t>by</a:t>
            </a:r>
            <a:r>
              <a:rPr lang="es-ES" sz="3200" b="0" dirty="0" smtClean="0"/>
              <a:t> </a:t>
            </a:r>
            <a:r>
              <a:rPr lang="es-ES" sz="3200" b="0" dirty="0" err="1" smtClean="0"/>
              <a:t>systematic</a:t>
            </a:r>
            <a:r>
              <a:rPr lang="es-ES" sz="3200" b="0" dirty="0" smtClean="0"/>
              <a:t> </a:t>
            </a:r>
            <a:r>
              <a:rPr lang="es-ES" sz="3200" b="0" dirty="0" err="1" smtClean="0"/>
              <a:t>effects</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r>
              <a:rPr lang="es-ES" sz="3200" b="0" dirty="0" smtClean="0"/>
              <a:t>Neutrino </a:t>
            </a:r>
            <a:r>
              <a:rPr lang="es-ES" sz="3200" b="0" dirty="0" err="1" smtClean="0"/>
              <a:t>mass</a:t>
            </a:r>
            <a:r>
              <a:rPr lang="es-ES" sz="3200" b="0" dirty="0" smtClean="0"/>
              <a:t> </a:t>
            </a:r>
            <a:r>
              <a:rPr lang="es-ES" sz="3200" b="0" dirty="0" err="1" smtClean="0"/>
              <a:t>cosmological</a:t>
            </a:r>
            <a:r>
              <a:rPr lang="es-ES" sz="3200" b="0" dirty="0" smtClean="0"/>
              <a:t> </a:t>
            </a:r>
            <a:r>
              <a:rPr lang="es-ES" sz="3200" b="0" dirty="0" err="1" smtClean="0"/>
              <a:t>constraint</a:t>
            </a:r>
            <a:r>
              <a:rPr lang="es-ES" sz="3200" b="0" dirty="0" smtClean="0"/>
              <a:t> </a:t>
            </a:r>
            <a:r>
              <a:rPr lang="es-ES" sz="3200" b="0" dirty="0" err="1" smtClean="0"/>
              <a:t>is</a:t>
            </a:r>
            <a:r>
              <a:rPr lang="es-ES" sz="3200" b="0" dirty="0" smtClean="0"/>
              <a:t> </a:t>
            </a:r>
            <a:r>
              <a:rPr lang="es-ES" sz="3200" b="0" dirty="0" err="1" smtClean="0"/>
              <a:t>relaxed</a:t>
            </a:r>
            <a:r>
              <a:rPr lang="es-ES" sz="3200" b="0" dirty="0" smtClean="0"/>
              <a:t> </a:t>
            </a:r>
            <a:r>
              <a:rPr lang="es-ES" sz="3200" b="0" dirty="0" err="1" smtClean="0"/>
              <a:t>with</a:t>
            </a:r>
            <a:r>
              <a:rPr lang="es-ES" sz="3200" b="0" dirty="0" smtClean="0"/>
              <a:t> w</a:t>
            </a:r>
            <a:r>
              <a:rPr lang="es-ES" sz="3200" b="0" baseline="-25000" dirty="0" smtClean="0"/>
              <a:t>0</a:t>
            </a:r>
            <a:r>
              <a:rPr lang="es-ES" sz="3200" b="0" dirty="0" smtClean="0"/>
              <a:t>w</a:t>
            </a:r>
            <a:r>
              <a:rPr lang="es-ES" sz="3200" b="0" baseline="-25000" dirty="0" smtClean="0"/>
              <a:t>a</a:t>
            </a:r>
            <a:r>
              <a:rPr lang="es-ES" sz="3200" b="0" dirty="0" smtClean="0"/>
              <a:t> </a:t>
            </a:r>
            <a:r>
              <a:rPr lang="es-ES" sz="3200" b="0" dirty="0" err="1" smtClean="0"/>
              <a:t>parametrization</a:t>
            </a:r>
            <a:r>
              <a:rPr lang="es-ES" sz="32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3200" b="0" dirty="0" smtClean="0"/>
          </a:p>
        </p:txBody>
      </p:sp>
      <p:pic>
        <p:nvPicPr>
          <p:cNvPr id="2" name="Imagen 1"/>
          <p:cNvPicPr>
            <a:picLocks noChangeAspect="1"/>
          </p:cNvPicPr>
          <p:nvPr/>
        </p:nvPicPr>
        <p:blipFill>
          <a:blip r:embed="rId4"/>
          <a:stretch>
            <a:fillRect/>
          </a:stretch>
        </p:blipFill>
        <p:spPr>
          <a:xfrm>
            <a:off x="1232547" y="1611230"/>
            <a:ext cx="5505450" cy="5210175"/>
          </a:xfrm>
          <a:prstGeom prst="rect">
            <a:avLst/>
          </a:prstGeom>
        </p:spPr>
      </p:pic>
    </p:spTree>
    <p:extLst>
      <p:ext uri="{BB962C8B-B14F-4D97-AF65-F5344CB8AC3E}">
        <p14:creationId xmlns:p14="http://schemas.microsoft.com/office/powerpoint/2010/main" val="28124366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There are other interesting results</a:t>
            </a:r>
            <a:r>
              <a:rPr lang="en-US" sz="4800" b="1" kern="1200" dirty="0">
                <a:solidFill>
                  <a:schemeClr val="accent5">
                    <a:lumMod val="75000"/>
                  </a:schemeClr>
                </a:solidFill>
              </a:rPr>
              <a:t>: </a:t>
            </a:r>
            <a:r>
              <a:rPr lang="en-US" sz="4800" b="1" kern="1200" dirty="0" err="1" smtClean="0">
                <a:solidFill>
                  <a:schemeClr val="accent5">
                    <a:lumMod val="75000"/>
                  </a:schemeClr>
                </a:solidFill>
              </a:rPr>
              <a:t>Alens</a:t>
            </a:r>
            <a:r>
              <a:rPr lang="en-US" sz="4800" b="1" kern="1200" dirty="0" smtClean="0">
                <a:solidFill>
                  <a:schemeClr val="accent5">
                    <a:lumMod val="75000"/>
                  </a:schemeClr>
                </a:solidFill>
              </a:rPr>
              <a:t>, JWST galaxies</a:t>
            </a:r>
            <a:endParaRPr lang="en-US" sz="4800" b="1" kern="1200" dirty="0">
              <a:solidFill>
                <a:schemeClr val="accent5">
                  <a:lumMod val="75000"/>
                </a:schemeClr>
              </a:solidFill>
            </a:endParaRPr>
          </a:p>
        </p:txBody>
      </p:sp>
      <p:pic>
        <p:nvPicPr>
          <p:cNvPr id="2" name="Imagen 1"/>
          <p:cNvPicPr>
            <a:picLocks noChangeAspect="1"/>
          </p:cNvPicPr>
          <p:nvPr/>
        </p:nvPicPr>
        <p:blipFill>
          <a:blip r:embed="rId3"/>
          <a:stretch>
            <a:fillRect/>
          </a:stretch>
        </p:blipFill>
        <p:spPr>
          <a:xfrm>
            <a:off x="286498" y="2044345"/>
            <a:ext cx="8693293" cy="6419469"/>
          </a:xfrm>
          <a:prstGeom prst="rect">
            <a:avLst/>
          </a:prstGeom>
        </p:spPr>
      </p:pic>
      <p:sp>
        <p:nvSpPr>
          <p:cNvPr id="9" name="CuadroTexto 8"/>
          <p:cNvSpPr txBox="1"/>
          <p:nvPr/>
        </p:nvSpPr>
        <p:spPr>
          <a:xfrm>
            <a:off x="2564692" y="8559396"/>
            <a:ext cx="5376472"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CosmoVerse</a:t>
            </a:r>
            <a:r>
              <a:rPr kumimoji="0" lang="es-ES" sz="2800" i="1" u="none" strike="noStrike" cap="none" spc="0" normalizeH="0" baseline="0" dirty="0" smtClean="0">
                <a:ln>
                  <a:noFill/>
                </a:ln>
                <a:solidFill>
                  <a:srgbClr val="000000"/>
                </a:solidFill>
                <a:effectLst/>
                <a:uFillTx/>
                <a:sym typeface="Helvetica Neue"/>
              </a:rPr>
              <a:t> White</a:t>
            </a:r>
            <a:r>
              <a:rPr kumimoji="0" lang="es-ES" sz="2800" i="1" u="none" strike="noStrike" cap="none" spc="0" normalizeH="0" dirty="0" smtClean="0">
                <a:ln>
                  <a:noFill/>
                </a:ln>
                <a:solidFill>
                  <a:srgbClr val="000000"/>
                </a:solidFill>
                <a:effectLst/>
                <a:uFillTx/>
                <a:sym typeface="Helvetica Neue"/>
              </a:rPr>
              <a:t> </a:t>
            </a:r>
            <a:r>
              <a:rPr kumimoji="0" lang="es-ES" sz="2800" i="1" u="none" strike="noStrike" cap="none" spc="0" normalizeH="0" dirty="0" err="1" smtClean="0">
                <a:ln>
                  <a:noFill/>
                </a:ln>
                <a:solidFill>
                  <a:srgbClr val="000000"/>
                </a:solidFill>
                <a:effectLst/>
                <a:uFillTx/>
                <a:sym typeface="Helvetica Neue"/>
              </a:rPr>
              <a:t>Paper</a:t>
            </a:r>
            <a:r>
              <a:rPr kumimoji="0" lang="es-ES" sz="2800" i="1" u="none" strike="noStrike" cap="none" spc="0" normalizeH="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
        <p:nvSpPr>
          <p:cNvPr id="11" name="CuadroTexto 10"/>
          <p:cNvSpPr txBox="1"/>
          <p:nvPr/>
        </p:nvSpPr>
        <p:spPr>
          <a:xfrm>
            <a:off x="11256364" y="8527724"/>
            <a:ext cx="364042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Boylan-Kolchin</a:t>
            </a:r>
            <a:r>
              <a:rPr kumimoji="0" lang="es-ES" sz="2800" i="1" u="none" strike="noStrike" cap="none" spc="0" normalizeH="0" baseline="0" dirty="0" smtClean="0">
                <a:ln>
                  <a:noFill/>
                </a:ln>
                <a:solidFill>
                  <a:srgbClr val="000000"/>
                </a:solidFill>
                <a:effectLst/>
                <a:uFillTx/>
                <a:sym typeface="Helvetica Neue"/>
              </a:rPr>
              <a:t> 2023</a:t>
            </a:r>
            <a:endParaRPr kumimoji="0" lang="es-ES" sz="2800" i="1" u="none" strike="noStrike" cap="none" spc="0" normalizeH="0" baseline="0" dirty="0">
              <a:ln>
                <a:noFill/>
              </a:ln>
              <a:solidFill>
                <a:srgbClr val="000000"/>
              </a:solidFill>
              <a:effectLst/>
              <a:uFillTx/>
              <a:sym typeface="Helvetica Neue"/>
            </a:endParaRPr>
          </a:p>
        </p:txBody>
      </p:sp>
      <p:pic>
        <p:nvPicPr>
          <p:cNvPr id="12" name="Imagen 11"/>
          <p:cNvPicPr>
            <a:picLocks noChangeAspect="1"/>
          </p:cNvPicPr>
          <p:nvPr/>
        </p:nvPicPr>
        <p:blipFill>
          <a:blip r:embed="rId4"/>
          <a:stretch>
            <a:fillRect/>
          </a:stretch>
        </p:blipFill>
        <p:spPr>
          <a:xfrm>
            <a:off x="8979791" y="2044345"/>
            <a:ext cx="7028896" cy="6604738"/>
          </a:xfrm>
          <a:prstGeom prst="rect">
            <a:avLst/>
          </a:prstGeom>
        </p:spPr>
      </p:pic>
    </p:spTree>
    <p:extLst>
      <p:ext uri="{BB962C8B-B14F-4D97-AF65-F5344CB8AC3E}">
        <p14:creationId xmlns:p14="http://schemas.microsoft.com/office/powerpoint/2010/main" val="3652016198"/>
      </p:ext>
    </p:extLst>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486012" y="2288540"/>
            <a:ext cx="15987239" cy="6436927"/>
          </a:xfrm>
        </p:spPr>
        <p:txBody>
          <a:bodyPr>
            <a:normAutofit fontScale="92500" lnSpcReduction="10000"/>
          </a:bodyPr>
          <a:lstStyle/>
          <a:p>
            <a:r>
              <a:rPr lang="es-ES" dirty="0" smtClean="0"/>
              <a:t>In </a:t>
            </a:r>
            <a:r>
              <a:rPr lang="es-ES" dirty="0" err="1" smtClean="0"/>
              <a:t>the</a:t>
            </a:r>
            <a:r>
              <a:rPr lang="es-ES" dirty="0" smtClean="0"/>
              <a:t> </a:t>
            </a:r>
            <a:r>
              <a:rPr lang="es-ES" dirty="0" err="1" smtClean="0"/>
              <a:t>last</a:t>
            </a:r>
            <a:r>
              <a:rPr lang="es-ES" dirty="0" smtClean="0"/>
              <a:t> </a:t>
            </a:r>
            <a:r>
              <a:rPr lang="es-ES" dirty="0" err="1" smtClean="0"/>
              <a:t>five</a:t>
            </a:r>
            <a:r>
              <a:rPr lang="es-ES" dirty="0" smtClean="0"/>
              <a:t> </a:t>
            </a:r>
            <a:r>
              <a:rPr lang="es-ES" dirty="0" err="1" smtClean="0"/>
              <a:t>years</a:t>
            </a:r>
            <a:r>
              <a:rPr lang="es-ES" dirty="0" smtClean="0"/>
              <a:t>, </a:t>
            </a:r>
            <a:r>
              <a:rPr lang="es-ES" dirty="0" err="1" smtClean="0"/>
              <a:t>we</a:t>
            </a:r>
            <a:r>
              <a:rPr lang="es-ES" dirty="0" smtClean="0"/>
              <a:t> </a:t>
            </a:r>
            <a:r>
              <a:rPr lang="es-ES" dirty="0" err="1" smtClean="0"/>
              <a:t>have</a:t>
            </a:r>
            <a:r>
              <a:rPr lang="es-ES" dirty="0" smtClean="0"/>
              <a:t> </a:t>
            </a:r>
            <a:r>
              <a:rPr lang="es-ES" dirty="0" err="1" smtClean="0"/>
              <a:t>seen</a:t>
            </a:r>
            <a:r>
              <a:rPr lang="es-ES" dirty="0" smtClean="0"/>
              <a:t> </a:t>
            </a:r>
            <a:r>
              <a:rPr lang="es-ES" dirty="0" err="1" smtClean="0"/>
              <a:t>the</a:t>
            </a:r>
            <a:r>
              <a:rPr lang="es-ES" dirty="0" smtClean="0"/>
              <a:t> </a:t>
            </a:r>
            <a:r>
              <a:rPr lang="es-ES" dirty="0" err="1" smtClean="0"/>
              <a:t>first</a:t>
            </a:r>
            <a:r>
              <a:rPr lang="es-ES" dirty="0" smtClean="0"/>
              <a:t> </a:t>
            </a:r>
            <a:r>
              <a:rPr lang="es-ES" dirty="0" err="1" smtClean="0"/>
              <a:t>serious</a:t>
            </a:r>
            <a:r>
              <a:rPr lang="es-ES" dirty="0" smtClean="0"/>
              <a:t> </a:t>
            </a:r>
            <a:r>
              <a:rPr lang="es-ES" dirty="0" err="1" smtClean="0"/>
              <a:t>challenges</a:t>
            </a:r>
            <a:r>
              <a:rPr lang="es-ES" dirty="0" smtClean="0"/>
              <a:t> to </a:t>
            </a:r>
            <a:r>
              <a:rPr lang="es-ES" dirty="0" err="1" smtClean="0"/>
              <a:t>the</a:t>
            </a:r>
            <a:r>
              <a:rPr lang="es-ES" dirty="0" smtClean="0"/>
              <a:t> </a:t>
            </a:r>
            <a:r>
              <a:rPr lang="el-GR" dirty="0" smtClean="0">
                <a:latin typeface="Times New Roman" panose="02020603050405020304" pitchFamily="18" charset="0"/>
                <a:cs typeface="Times New Roman" panose="02020603050405020304" pitchFamily="18" charset="0"/>
              </a:rPr>
              <a:t>Λ</a:t>
            </a:r>
            <a:r>
              <a:rPr lang="es-ES" dirty="0" smtClean="0"/>
              <a:t>CDM </a:t>
            </a:r>
            <a:r>
              <a:rPr lang="es-ES" dirty="0" err="1" smtClean="0"/>
              <a:t>paradigm</a:t>
            </a:r>
            <a:r>
              <a:rPr lang="es-ES" dirty="0"/>
              <a:t> </a:t>
            </a:r>
            <a:r>
              <a:rPr lang="es-ES" dirty="0" smtClean="0"/>
              <a:t>(&gt;3-5</a:t>
            </a:r>
            <a:r>
              <a:rPr lang="el-GR" dirty="0" smtClean="0"/>
              <a:t>σ</a:t>
            </a:r>
            <a:r>
              <a:rPr lang="es-ES" dirty="0" smtClean="0"/>
              <a:t> </a:t>
            </a:r>
            <a:r>
              <a:rPr lang="es-ES" dirty="0" err="1" smtClean="0"/>
              <a:t>tensions</a:t>
            </a:r>
            <a:r>
              <a:rPr lang="es-ES" dirty="0" smtClean="0"/>
              <a:t>)</a:t>
            </a:r>
          </a:p>
          <a:p>
            <a:r>
              <a:rPr lang="es-ES" dirty="0" err="1" smtClean="0"/>
              <a:t>Contrary</a:t>
            </a:r>
            <a:r>
              <a:rPr lang="es-ES" dirty="0" smtClean="0"/>
              <a:t> to </a:t>
            </a:r>
            <a:r>
              <a:rPr lang="es-ES" dirty="0" err="1" smtClean="0"/>
              <a:t>Dark</a:t>
            </a:r>
            <a:r>
              <a:rPr lang="es-ES" dirty="0" smtClean="0"/>
              <a:t> </a:t>
            </a:r>
            <a:r>
              <a:rPr lang="es-ES" dirty="0" err="1" smtClean="0"/>
              <a:t>Energy</a:t>
            </a:r>
            <a:r>
              <a:rPr lang="es-ES" dirty="0" smtClean="0"/>
              <a:t> and </a:t>
            </a:r>
            <a:r>
              <a:rPr lang="es-ES" dirty="0" err="1" smtClean="0"/>
              <a:t>Dark</a:t>
            </a:r>
            <a:r>
              <a:rPr lang="es-ES" dirty="0" smtClean="0"/>
              <a:t> </a:t>
            </a:r>
            <a:r>
              <a:rPr lang="es-ES" dirty="0" err="1" smtClean="0"/>
              <a:t>Matter</a:t>
            </a:r>
            <a:r>
              <a:rPr lang="es-ES" dirty="0" smtClean="0"/>
              <a:t> </a:t>
            </a:r>
            <a:r>
              <a:rPr lang="es-ES" dirty="0" err="1" smtClean="0"/>
              <a:t>discovery</a:t>
            </a:r>
            <a:r>
              <a:rPr lang="es-ES" dirty="0" smtClean="0"/>
              <a:t>, </a:t>
            </a:r>
            <a:r>
              <a:rPr lang="es-ES" dirty="0" err="1" smtClean="0"/>
              <a:t>they</a:t>
            </a:r>
            <a:r>
              <a:rPr lang="es-ES" dirty="0" smtClean="0"/>
              <a:t> are a </a:t>
            </a:r>
            <a:r>
              <a:rPr lang="es-ES" dirty="0" err="1" smtClean="0"/>
              <a:t>hard</a:t>
            </a:r>
            <a:r>
              <a:rPr lang="es-ES" dirty="0" smtClean="0"/>
              <a:t> </a:t>
            </a:r>
            <a:r>
              <a:rPr lang="es-ES" dirty="0" err="1" smtClean="0"/>
              <a:t>fit</a:t>
            </a:r>
            <a:r>
              <a:rPr lang="es-ES" dirty="0" smtClean="0"/>
              <a:t> to </a:t>
            </a:r>
            <a:r>
              <a:rPr lang="es-ES" dirty="0" err="1" smtClean="0"/>
              <a:t>proposed</a:t>
            </a:r>
            <a:r>
              <a:rPr lang="es-ES" dirty="0" smtClean="0"/>
              <a:t> </a:t>
            </a:r>
            <a:r>
              <a:rPr lang="es-ES" dirty="0" err="1" smtClean="0"/>
              <a:t>theories</a:t>
            </a:r>
            <a:r>
              <a:rPr lang="es-ES" dirty="0" smtClean="0"/>
              <a:t>. No </a:t>
            </a:r>
            <a:r>
              <a:rPr lang="es-ES" dirty="0" err="1" smtClean="0"/>
              <a:t>solution</a:t>
            </a:r>
            <a:r>
              <a:rPr lang="es-ES" dirty="0" smtClean="0"/>
              <a:t> </a:t>
            </a:r>
            <a:r>
              <a:rPr lang="es-ES" dirty="0" err="1" smtClean="0"/>
              <a:t>fits</a:t>
            </a:r>
            <a:r>
              <a:rPr lang="es-ES" dirty="0" smtClean="0"/>
              <a:t> </a:t>
            </a:r>
            <a:r>
              <a:rPr lang="es-ES" dirty="0" err="1" smtClean="0"/>
              <a:t>all</a:t>
            </a:r>
            <a:r>
              <a:rPr lang="es-ES" dirty="0" smtClean="0"/>
              <a:t>.</a:t>
            </a:r>
          </a:p>
          <a:p>
            <a:r>
              <a:rPr lang="es-ES" dirty="0" err="1" smtClean="0"/>
              <a:t>Makes</a:t>
            </a:r>
            <a:r>
              <a:rPr lang="es-ES" dirty="0" smtClean="0"/>
              <a:t> more </a:t>
            </a:r>
            <a:r>
              <a:rPr lang="es-ES" dirty="0" err="1" smtClean="0"/>
              <a:t>theoretical</a:t>
            </a:r>
            <a:r>
              <a:rPr lang="es-ES" dirty="0" smtClean="0"/>
              <a:t> </a:t>
            </a:r>
            <a:r>
              <a:rPr lang="es-ES" dirty="0" err="1" smtClean="0"/>
              <a:t>work</a:t>
            </a:r>
            <a:r>
              <a:rPr lang="es-ES" dirty="0" smtClean="0"/>
              <a:t>, </a:t>
            </a:r>
            <a:r>
              <a:rPr lang="es-ES" dirty="0" err="1" smtClean="0"/>
              <a:t>systematics</a:t>
            </a:r>
            <a:r>
              <a:rPr lang="es-ES" dirty="0" smtClean="0"/>
              <a:t> control </a:t>
            </a:r>
            <a:r>
              <a:rPr lang="es-ES" dirty="0" err="1" smtClean="0"/>
              <a:t>with</a:t>
            </a:r>
            <a:r>
              <a:rPr lang="es-ES" dirty="0" smtClean="0"/>
              <a:t> </a:t>
            </a:r>
            <a:r>
              <a:rPr lang="es-ES" dirty="0" err="1" smtClean="0"/>
              <a:t>alternative</a:t>
            </a:r>
            <a:r>
              <a:rPr lang="es-ES" dirty="0" smtClean="0"/>
              <a:t> </a:t>
            </a:r>
            <a:r>
              <a:rPr lang="es-ES" dirty="0" err="1" smtClean="0"/>
              <a:t>measurements</a:t>
            </a:r>
            <a:r>
              <a:rPr lang="es-ES" dirty="0" smtClean="0"/>
              <a:t> and new </a:t>
            </a:r>
            <a:r>
              <a:rPr lang="es-ES" dirty="0" err="1" smtClean="0"/>
              <a:t>observations</a:t>
            </a:r>
            <a:r>
              <a:rPr lang="es-ES" dirty="0" smtClean="0"/>
              <a:t> </a:t>
            </a:r>
            <a:r>
              <a:rPr lang="es-ES" dirty="0" err="1" smtClean="0"/>
              <a:t>very</a:t>
            </a:r>
            <a:r>
              <a:rPr lang="es-ES" dirty="0" smtClean="0"/>
              <a:t> </a:t>
            </a:r>
            <a:r>
              <a:rPr lang="es-ES" dirty="0" err="1" smtClean="0"/>
              <a:t>compelling</a:t>
            </a:r>
            <a:r>
              <a:rPr lang="es-ES" dirty="0" smtClean="0"/>
              <a:t>!</a:t>
            </a:r>
            <a:endParaRPr lang="es-ES" dirty="0"/>
          </a:p>
        </p:txBody>
      </p:sp>
      <p:sp>
        <p:nvSpPr>
          <p:cNvPr id="6" name="Título 1"/>
          <p:cNvSpPr txBox="1">
            <a:spLocks/>
          </p:cNvSpPr>
          <p:nvPr/>
        </p:nvSpPr>
        <p:spPr>
          <a:xfrm>
            <a:off x="562212" y="146641"/>
            <a:ext cx="15606239" cy="162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nchor="ctr">
            <a:normAutofit/>
          </a:bodyPr>
          <a:lstStyle>
            <a:lvl1pPr marL="0" marR="0" indent="0" algn="ctr" defTabSz="867030" rtl="0" latinLnBrk="0">
              <a:lnSpc>
                <a:spcPct val="100000"/>
              </a:lnSpc>
              <a:spcBef>
                <a:spcPts val="0"/>
              </a:spcBef>
              <a:spcAft>
                <a:spcPts val="0"/>
              </a:spcAft>
              <a:buClrTx/>
              <a:buSzTx/>
              <a:buFontTx/>
              <a:buNone/>
              <a:tabLst/>
              <a:defRPr sz="8267" b="0" i="0" u="none" strike="noStrike" cap="none" spc="0" baseline="0">
                <a:solidFill>
                  <a:srgbClr val="000000"/>
                </a:solidFill>
                <a:uFillTx/>
                <a:latin typeface="Calibri"/>
                <a:ea typeface="Calibri"/>
                <a:cs typeface="Calibri"/>
                <a:sym typeface="Calibri"/>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a:lstStyle>
          <a:p>
            <a:pPr hangingPunct="1"/>
            <a:r>
              <a:rPr lang="es-ES" b="1" dirty="0" smtClean="0">
                <a:solidFill>
                  <a:schemeClr val="accent5"/>
                </a:solidFill>
              </a:rPr>
              <a:t>2025 COSMOLOGY </a:t>
            </a:r>
            <a:r>
              <a:rPr lang="es-ES" b="1" dirty="0">
                <a:solidFill>
                  <a:schemeClr val="accent5"/>
                </a:solidFill>
              </a:rPr>
              <a:t>–</a:t>
            </a:r>
            <a:r>
              <a:rPr lang="es-ES" b="1" dirty="0" smtClean="0">
                <a:solidFill>
                  <a:schemeClr val="accent5"/>
                </a:solidFill>
              </a:rPr>
              <a:t> RECAP</a:t>
            </a:r>
            <a:endParaRPr lang="es-ES" b="1" dirty="0">
              <a:solidFill>
                <a:schemeClr val="accent5"/>
              </a:solidFill>
            </a:endParaRPr>
          </a:p>
        </p:txBody>
      </p:sp>
    </p:spTree>
    <p:extLst>
      <p:ext uri="{BB962C8B-B14F-4D97-AF65-F5344CB8AC3E}">
        <p14:creationId xmlns:p14="http://schemas.microsoft.com/office/powerpoint/2010/main" val="1983629031"/>
      </p:ext>
    </p:extLst>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ubinVidDec2023 (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30" y="0"/>
            <a:ext cx="17339733" cy="9753600"/>
          </a:xfrm>
          <a:prstGeom prst="rect">
            <a:avLst/>
          </a:prstGeom>
        </p:spPr>
      </p:pic>
      <p:sp>
        <p:nvSpPr>
          <p:cNvPr id="6" name="Título 1"/>
          <p:cNvSpPr txBox="1">
            <a:spLocks/>
          </p:cNvSpPr>
          <p:nvPr/>
        </p:nvSpPr>
        <p:spPr>
          <a:xfrm>
            <a:off x="562212" y="146641"/>
            <a:ext cx="15606239" cy="162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023" tIns="65023" rIns="65023" bIns="65023" anchor="ctr">
            <a:normAutofit/>
          </a:bodyPr>
          <a:lstStyle>
            <a:lvl1pPr marL="0" marR="0" indent="0" algn="ctr" defTabSz="867030" rtl="0" latinLnBrk="0">
              <a:lnSpc>
                <a:spcPct val="100000"/>
              </a:lnSpc>
              <a:spcBef>
                <a:spcPts val="0"/>
              </a:spcBef>
              <a:spcAft>
                <a:spcPts val="0"/>
              </a:spcAft>
              <a:buClrTx/>
              <a:buSzTx/>
              <a:buFontTx/>
              <a:buNone/>
              <a:tabLst/>
              <a:defRPr sz="8267" b="0" i="0" u="none" strike="noStrike" cap="none" spc="0" baseline="0">
                <a:solidFill>
                  <a:srgbClr val="000000"/>
                </a:solidFill>
                <a:uFillTx/>
                <a:latin typeface="Calibri"/>
                <a:ea typeface="Calibri"/>
                <a:cs typeface="Calibri"/>
                <a:sym typeface="Calibri"/>
              </a:defRPr>
            </a:lvl1pPr>
            <a:lvl2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2pPr>
            <a:lvl3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3pPr>
            <a:lvl4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4pPr>
            <a:lvl5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5pPr>
            <a:lvl6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6pPr>
            <a:lvl7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7pPr>
            <a:lvl8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8pPr>
            <a:lvl9pPr marL="0" marR="0" indent="0" algn="ctr" defTabSz="778972" rtl="0" latinLnBrk="0">
              <a:lnSpc>
                <a:spcPct val="100000"/>
              </a:lnSpc>
              <a:spcBef>
                <a:spcPts val="0"/>
              </a:spcBef>
              <a:spcAft>
                <a:spcPts val="0"/>
              </a:spcAft>
              <a:buClrTx/>
              <a:buSzTx/>
              <a:buFontTx/>
              <a:buNone/>
              <a:tabLst/>
              <a:defRPr sz="10667" b="0" i="0" u="none" strike="noStrike" cap="none" spc="0" baseline="0">
                <a:solidFill>
                  <a:srgbClr val="000000"/>
                </a:solidFill>
                <a:uFillTx/>
                <a:latin typeface="+mn-lt"/>
                <a:ea typeface="+mn-ea"/>
                <a:cs typeface="+mn-cs"/>
                <a:sym typeface="Helvetica Neue Medium"/>
              </a:defRPr>
            </a:lvl9pPr>
          </a:lstStyle>
          <a:p>
            <a:pPr hangingPunct="1"/>
            <a:r>
              <a:rPr lang="es-ES" b="1" dirty="0" smtClean="0">
                <a:solidFill>
                  <a:schemeClr val="accent5"/>
                </a:solidFill>
              </a:rPr>
              <a:t>COSMOLOGY’S THRILLING FUTURE</a:t>
            </a:r>
            <a:r>
              <a:rPr lang="es-ES" b="1" dirty="0" smtClean="0">
                <a:solidFill>
                  <a:schemeClr val="accent5"/>
                </a:solidFill>
              </a:rPr>
              <a:t>!</a:t>
            </a:r>
            <a:endParaRPr lang="es-ES" b="1" dirty="0">
              <a:solidFill>
                <a:schemeClr val="accent5"/>
              </a:solidFill>
            </a:endParaRPr>
          </a:p>
        </p:txBody>
      </p:sp>
    </p:spTree>
    <p:extLst>
      <p:ext uri="{BB962C8B-B14F-4D97-AF65-F5344CB8AC3E}">
        <p14:creationId xmlns:p14="http://schemas.microsoft.com/office/powerpoint/2010/main" val="35623766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L’universo di Euclid in una mappa tridimensionale | Global Sci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10" y="0"/>
            <a:ext cx="17495973" cy="9703380"/>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90347" y="652235"/>
            <a:ext cx="16250607" cy="1077218"/>
          </a:xfrm>
          <a:prstGeom prst="rect">
            <a:avLst/>
          </a:prstGeom>
        </p:spPr>
        <p:txBody>
          <a:bodyPr wrap="square">
            <a:spAutoFit/>
          </a:bodyPr>
          <a:lstStyle/>
          <a:p>
            <a:pPr algn="l"/>
            <a:r>
              <a:rPr lang="en-US" sz="6400" dirty="0" smtClean="0">
                <a:solidFill>
                  <a:schemeClr val="bg1"/>
                </a:solidFill>
              </a:rPr>
              <a:t>Outline</a:t>
            </a:r>
            <a:endParaRPr lang="es-ES" sz="6400" dirty="0">
              <a:solidFill>
                <a:schemeClr val="bg1"/>
              </a:solidFill>
            </a:endParaRPr>
          </a:p>
        </p:txBody>
      </p:sp>
      <p:sp>
        <p:nvSpPr>
          <p:cNvPr id="3" name="CuadroTexto 2"/>
          <p:cNvSpPr txBox="1"/>
          <p:nvPr/>
        </p:nvSpPr>
        <p:spPr>
          <a:xfrm>
            <a:off x="481263" y="2381688"/>
            <a:ext cx="16468777"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Reminder</a:t>
            </a: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 of </a:t>
            </a: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the</a:t>
            </a: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 standard</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model</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of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cosmology</a:t>
            </a:r>
            <a:endPar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endParaRPr>
          </a:p>
          <a:p>
            <a:pPr marL="0" marR="0" indent="0" algn="l" defTabSz="584200" rtl="0" fontAlgn="auto" latinLnBrk="0" hangingPunct="0">
              <a:lnSpc>
                <a:spcPct val="100000"/>
              </a:lnSpc>
              <a:spcBef>
                <a:spcPts val="0"/>
              </a:spcBef>
              <a:spcAft>
                <a:spcPts val="0"/>
              </a:spcAft>
              <a:buClrTx/>
              <a:buSzTx/>
              <a:buFontTx/>
              <a:buNone/>
              <a:tabLst/>
            </a:pPr>
            <a:endParaRPr lang="es-ES" sz="4000" baseline="0" dirty="0">
              <a:solidFill>
                <a:schemeClr val="bg1"/>
              </a:solidFill>
            </a:endParaRPr>
          </a:p>
          <a:p>
            <a:pPr marL="0" marR="0" indent="0" algn="l" defTabSz="584200" rtl="0" fontAlgn="auto" latinLnBrk="0" hangingPunct="0">
              <a:lnSpc>
                <a:spcPct val="100000"/>
              </a:lnSpc>
              <a:spcBef>
                <a:spcPts val="0"/>
              </a:spcBef>
              <a:spcAft>
                <a:spcPts val="0"/>
              </a:spcAft>
              <a:buClrTx/>
              <a:buSzTx/>
              <a:buFontTx/>
              <a:buNone/>
              <a:tabLst/>
            </a:pPr>
            <a:r>
              <a:rPr lang="es-ES" sz="4000" dirty="0" err="1" smtClean="0">
                <a:solidFill>
                  <a:schemeClr val="bg1"/>
                </a:solidFill>
              </a:rPr>
              <a:t>Probes</a:t>
            </a:r>
            <a:r>
              <a:rPr lang="es-ES" sz="4000" dirty="0" smtClean="0">
                <a:solidFill>
                  <a:schemeClr val="bg1"/>
                </a:solidFill>
              </a:rPr>
              <a:t> </a:t>
            </a:r>
            <a:r>
              <a:rPr lang="es-ES" sz="4000" dirty="0" err="1" smtClean="0">
                <a:solidFill>
                  <a:schemeClr val="bg1"/>
                </a:solidFill>
              </a:rPr>
              <a:t>for</a:t>
            </a:r>
            <a:r>
              <a:rPr lang="es-ES" sz="4000" dirty="0" smtClean="0">
                <a:solidFill>
                  <a:schemeClr val="bg1"/>
                </a:solidFill>
              </a:rPr>
              <a:t> </a:t>
            </a:r>
            <a:r>
              <a:rPr lang="es-ES" sz="4000" dirty="0" err="1" smtClean="0">
                <a:solidFill>
                  <a:schemeClr val="bg1"/>
                </a:solidFill>
              </a:rPr>
              <a:t>cosmology</a:t>
            </a:r>
            <a:r>
              <a:rPr lang="es-ES" sz="4000" dirty="0" smtClean="0">
                <a:solidFill>
                  <a:schemeClr val="bg1"/>
                </a:solidFill>
              </a:rPr>
              <a:t> </a:t>
            </a:r>
            <a:endParaRPr kumimoji="0" lang="es-ES" sz="4000" b="1" i="0" u="none" strike="noStrike" cap="none" spc="0" normalizeH="0" baseline="0" dirty="0" smtClean="0">
              <a:ln>
                <a:noFill/>
              </a:ln>
              <a:solidFill>
                <a:schemeClr val="bg1"/>
              </a:solidFill>
              <a:effectLst/>
              <a:uFillTx/>
              <a:sym typeface="Helvetica Neue"/>
            </a:endParaRPr>
          </a:p>
          <a:p>
            <a:pPr marL="0" marR="0" indent="0" algn="l" defTabSz="584200" rtl="0" fontAlgn="auto" latinLnBrk="0" hangingPunct="0">
              <a:lnSpc>
                <a:spcPct val="100000"/>
              </a:lnSpc>
              <a:spcBef>
                <a:spcPts val="0"/>
              </a:spcBef>
              <a:spcAft>
                <a:spcPts val="0"/>
              </a:spcAft>
              <a:buClrTx/>
              <a:buSzTx/>
              <a:buFontTx/>
              <a:buNone/>
              <a:tabLst/>
            </a:pPr>
            <a:endParaRPr lang="es-ES" sz="4000" dirty="0">
              <a:solidFill>
                <a:schemeClr val="bg1"/>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A-</a:t>
            </a: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tension</a:t>
            </a: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Some</a:t>
            </a: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recent</a:t>
            </a:r>
            <a:r>
              <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baseline="0" dirty="0" err="1" smtClean="0">
                <a:ln>
                  <a:noFill/>
                </a:ln>
                <a:solidFill>
                  <a:schemeClr val="bg1"/>
                </a:solidFill>
                <a:effectLst/>
                <a:uFillTx/>
                <a:latin typeface="Helvetica Neue"/>
                <a:ea typeface="Helvetica Neue"/>
                <a:cs typeface="Helvetica Neue"/>
                <a:sym typeface="Helvetica Neue"/>
              </a:rPr>
              <a:t>highlights</a:t>
            </a:r>
            <a:endParaRPr kumimoji="0" lang="es-ES" sz="4000" b="1" i="0" u="none" strike="noStrike" cap="none" spc="0" normalizeH="0" baseline="0" dirty="0" smtClean="0">
              <a:ln>
                <a:noFill/>
              </a:ln>
              <a:solidFill>
                <a:schemeClr val="bg1"/>
              </a:solidFill>
              <a:effectLst/>
              <a:uFillTx/>
              <a:latin typeface="Helvetica Neue"/>
              <a:ea typeface="Helvetica Neue"/>
              <a:cs typeface="Helvetica Neue"/>
              <a:sym typeface="Helvetica Neue"/>
            </a:endParaRPr>
          </a:p>
          <a:p>
            <a:pPr marL="0" marR="0" indent="0" algn="l" defTabSz="584200" rtl="0" fontAlgn="auto" latinLnBrk="0" hangingPunct="0">
              <a:lnSpc>
                <a:spcPct val="100000"/>
              </a:lnSpc>
              <a:spcBef>
                <a:spcPts val="0"/>
              </a:spcBef>
              <a:spcAft>
                <a:spcPts val="0"/>
              </a:spcAft>
              <a:buClrTx/>
              <a:buSzTx/>
              <a:buFontTx/>
              <a:buNone/>
              <a:tabLst/>
            </a:pPr>
            <a:endParaRPr lang="es-ES" sz="4000" baseline="0" dirty="0">
              <a:solidFill>
                <a:schemeClr val="bg1"/>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Cosmology’s</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lang="es-ES" sz="4000" dirty="0" err="1" smtClean="0">
                <a:solidFill>
                  <a:schemeClr val="bg1"/>
                </a:solidFill>
              </a:rPr>
              <a:t>thrilling</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future</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in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the</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next</a:t>
            </a:r>
            <a:r>
              <a:rPr kumimoji="0" lang="es-ES" sz="4000" b="1" i="0" u="none" strike="noStrike" cap="none" spc="0" normalizeH="0" dirty="0" smtClean="0">
                <a:ln>
                  <a:noFill/>
                </a:ln>
                <a:solidFill>
                  <a:schemeClr val="bg1"/>
                </a:solidFill>
                <a:effectLst/>
                <a:uFillTx/>
                <a:latin typeface="Helvetica Neue"/>
                <a:ea typeface="Helvetica Neue"/>
                <a:cs typeface="Helvetica Neue"/>
                <a:sym typeface="Helvetica Neue"/>
              </a:rPr>
              <a:t> </a:t>
            </a:r>
            <a:r>
              <a:rPr kumimoji="0" lang="es-ES" sz="4000" b="1" i="0" u="none" strike="noStrike" cap="none" spc="0" normalizeH="0" dirty="0" err="1" smtClean="0">
                <a:ln>
                  <a:noFill/>
                </a:ln>
                <a:solidFill>
                  <a:schemeClr val="bg1"/>
                </a:solidFill>
                <a:effectLst/>
                <a:uFillTx/>
                <a:latin typeface="Helvetica Neue"/>
                <a:ea typeface="Helvetica Neue"/>
                <a:cs typeface="Helvetica Neue"/>
                <a:sym typeface="Helvetica Neue"/>
              </a:rPr>
              <a:t>decade</a:t>
            </a:r>
            <a:endParaRPr kumimoji="0" lang="es-ES" sz="4000" b="1" i="0" u="none" strike="noStrike" cap="none" spc="0" normalizeH="0" baseline="0" dirty="0">
              <a:ln>
                <a:noFill/>
              </a:ln>
              <a:solidFill>
                <a:schemeClr val="bg1"/>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967221853"/>
      </p:ext>
    </p:extLst>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A timeline for future projects</a:t>
            </a:r>
            <a:endParaRPr lang="en-US" sz="4800" b="1" kern="1200" dirty="0">
              <a:solidFill>
                <a:schemeClr val="accent5">
                  <a:lumMod val="75000"/>
                </a:schemeClr>
              </a:solidFill>
            </a:endParaRPr>
          </a:p>
        </p:txBody>
      </p:sp>
      <p:sp>
        <p:nvSpPr>
          <p:cNvPr id="6" name="CuadroTexto 5"/>
          <p:cNvSpPr txBox="1"/>
          <p:nvPr/>
        </p:nvSpPr>
        <p:spPr>
          <a:xfrm>
            <a:off x="1090521" y="3216034"/>
            <a:ext cx="101309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smtClean="0">
                <a:ln>
                  <a:noFill/>
                </a:ln>
                <a:solidFill>
                  <a:srgbClr val="FF0000"/>
                </a:solidFill>
                <a:effectLst/>
                <a:uFillTx/>
                <a:latin typeface="Helvetica Neue"/>
                <a:ea typeface="Helvetica Neue"/>
                <a:cs typeface="Helvetica Neue"/>
                <a:sym typeface="Helvetica Neue"/>
              </a:rPr>
              <a:t>2025</a:t>
            </a:r>
            <a:endParaRPr kumimoji="0" lang="es-ES" sz="32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
        <p:nvSpPr>
          <p:cNvPr id="7" name="CuadroTexto 6"/>
          <p:cNvSpPr txBox="1"/>
          <p:nvPr/>
        </p:nvSpPr>
        <p:spPr>
          <a:xfrm>
            <a:off x="1090520" y="5410177"/>
            <a:ext cx="101309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smtClean="0">
                <a:ln>
                  <a:noFill/>
                </a:ln>
                <a:solidFill>
                  <a:srgbClr val="FF0000"/>
                </a:solidFill>
                <a:effectLst/>
                <a:uFillTx/>
                <a:latin typeface="Helvetica Neue"/>
                <a:ea typeface="Helvetica Neue"/>
                <a:cs typeface="Helvetica Neue"/>
                <a:sym typeface="Helvetica Neue"/>
              </a:rPr>
              <a:t>2030</a:t>
            </a:r>
            <a:endParaRPr kumimoji="0" lang="es-ES" sz="32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
        <p:nvSpPr>
          <p:cNvPr id="8" name="CuadroTexto 7"/>
          <p:cNvSpPr txBox="1"/>
          <p:nvPr/>
        </p:nvSpPr>
        <p:spPr>
          <a:xfrm>
            <a:off x="1090519" y="7604320"/>
            <a:ext cx="101309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3200" b="1" i="0" u="none" strike="noStrike" cap="none" spc="0" normalizeH="0" baseline="0" dirty="0" smtClean="0">
                <a:ln>
                  <a:noFill/>
                </a:ln>
                <a:solidFill>
                  <a:srgbClr val="FF0000"/>
                </a:solidFill>
                <a:effectLst/>
                <a:uFillTx/>
                <a:latin typeface="Helvetica Neue"/>
                <a:ea typeface="Helvetica Neue"/>
                <a:cs typeface="Helvetica Neue"/>
                <a:sym typeface="Helvetica Neue"/>
              </a:rPr>
              <a:t>2035</a:t>
            </a:r>
            <a:endParaRPr kumimoji="0" lang="es-ES" sz="3200" b="1" i="0" u="none" strike="noStrike" cap="none" spc="0" normalizeH="0" baseline="0" dirty="0">
              <a:ln>
                <a:noFill/>
              </a:ln>
              <a:solidFill>
                <a:srgbClr val="FF0000"/>
              </a:solidFill>
              <a:effectLst/>
              <a:uFillTx/>
              <a:latin typeface="Helvetica Neue"/>
              <a:ea typeface="Helvetica Neue"/>
              <a:cs typeface="Helvetica Neue"/>
              <a:sym typeface="Helvetica Neue"/>
            </a:endParaRPr>
          </a:p>
        </p:txBody>
      </p:sp>
      <p:sp>
        <p:nvSpPr>
          <p:cNvPr id="9" name="Flecha abajo 8"/>
          <p:cNvSpPr/>
          <p:nvPr/>
        </p:nvSpPr>
        <p:spPr>
          <a:xfrm>
            <a:off x="3006247" y="3513551"/>
            <a:ext cx="501041" cy="1759907"/>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0" name="Flecha abajo 9"/>
          <p:cNvSpPr/>
          <p:nvPr/>
        </p:nvSpPr>
        <p:spPr>
          <a:xfrm>
            <a:off x="2968669" y="5273458"/>
            <a:ext cx="538619" cy="3009591"/>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1" name="Flecha abajo 10"/>
          <p:cNvSpPr/>
          <p:nvPr/>
        </p:nvSpPr>
        <p:spPr>
          <a:xfrm>
            <a:off x="2977132" y="8457609"/>
            <a:ext cx="530156" cy="115371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3" name="CuadroTexto 12"/>
          <p:cNvSpPr txBox="1"/>
          <p:nvPr/>
        </p:nvSpPr>
        <p:spPr>
          <a:xfrm rot="16200000">
            <a:off x="2359915" y="4024920"/>
            <a:ext cx="82073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DESI</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4" name="CuadroTexto 13"/>
          <p:cNvSpPr txBox="1"/>
          <p:nvPr/>
        </p:nvSpPr>
        <p:spPr>
          <a:xfrm rot="16200000">
            <a:off x="2223661" y="6296242"/>
            <a:ext cx="109324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DESI-II</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5" name="CuadroTexto 14"/>
          <p:cNvSpPr txBox="1"/>
          <p:nvPr/>
        </p:nvSpPr>
        <p:spPr>
          <a:xfrm rot="16200000">
            <a:off x="2111451" y="8705921"/>
            <a:ext cx="131766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Spec-S5</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6" name="Flecha abajo 15"/>
          <p:cNvSpPr/>
          <p:nvPr/>
        </p:nvSpPr>
        <p:spPr>
          <a:xfrm>
            <a:off x="4104706" y="3513551"/>
            <a:ext cx="417422" cy="2724411"/>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7" name="CuadroTexto 16"/>
          <p:cNvSpPr txBox="1"/>
          <p:nvPr/>
        </p:nvSpPr>
        <p:spPr>
          <a:xfrm rot="16200000">
            <a:off x="3467055" y="4567911"/>
            <a:ext cx="102431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Euclid</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8" name="Flecha abajo 17"/>
          <p:cNvSpPr/>
          <p:nvPr/>
        </p:nvSpPr>
        <p:spPr>
          <a:xfrm>
            <a:off x="5057376" y="3513551"/>
            <a:ext cx="479128" cy="494405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9" name="CuadroTexto 18"/>
          <p:cNvSpPr txBox="1"/>
          <p:nvPr/>
        </p:nvSpPr>
        <p:spPr>
          <a:xfrm rot="16200000">
            <a:off x="4502642" y="5759423"/>
            <a:ext cx="88806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LSST</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0" name="Flecha abajo 19"/>
          <p:cNvSpPr/>
          <p:nvPr/>
        </p:nvSpPr>
        <p:spPr>
          <a:xfrm>
            <a:off x="6333693" y="3471627"/>
            <a:ext cx="479128" cy="494405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1" name="CuadroTexto 20"/>
          <p:cNvSpPr txBox="1"/>
          <p:nvPr/>
        </p:nvSpPr>
        <p:spPr>
          <a:xfrm rot="16200000">
            <a:off x="5614523" y="5759423"/>
            <a:ext cx="114614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Roman</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2" name="Flecha abajo 21"/>
          <p:cNvSpPr/>
          <p:nvPr/>
        </p:nvSpPr>
        <p:spPr>
          <a:xfrm>
            <a:off x="8145258" y="3471627"/>
            <a:ext cx="479128" cy="494405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3" name="CuadroTexto 22"/>
          <p:cNvSpPr txBox="1"/>
          <p:nvPr/>
        </p:nvSpPr>
        <p:spPr>
          <a:xfrm rot="16200000">
            <a:off x="6442650" y="5759423"/>
            <a:ext cx="311303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Simons</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Observatory</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4" name="Flecha abajo 23"/>
          <p:cNvSpPr/>
          <p:nvPr/>
        </p:nvSpPr>
        <p:spPr>
          <a:xfrm>
            <a:off x="9268086" y="5722820"/>
            <a:ext cx="431902" cy="1829082"/>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5" name="CuadroTexto 24"/>
          <p:cNvSpPr txBox="1"/>
          <p:nvPr/>
        </p:nvSpPr>
        <p:spPr>
          <a:xfrm rot="16200000">
            <a:off x="8182367" y="6321983"/>
            <a:ext cx="1699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LiteBIRD</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6" name="Flecha abajo 25"/>
          <p:cNvSpPr/>
          <p:nvPr/>
        </p:nvSpPr>
        <p:spPr>
          <a:xfrm>
            <a:off x="13627761" y="3203447"/>
            <a:ext cx="431902" cy="1829082"/>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7" name="CuadroTexto 26"/>
          <p:cNvSpPr txBox="1"/>
          <p:nvPr/>
        </p:nvSpPr>
        <p:spPr>
          <a:xfrm rot="16200000">
            <a:off x="12497683" y="3718154"/>
            <a:ext cx="1699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SH0ES</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8" name="CuadroTexto 27"/>
          <p:cNvSpPr txBox="1"/>
          <p:nvPr/>
        </p:nvSpPr>
        <p:spPr>
          <a:xfrm>
            <a:off x="1654058" y="1579420"/>
            <a:ext cx="61133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What</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is</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energy</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and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dark</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matter</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What</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is</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the</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sum of neutrino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masses</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9" name="CuadroTexto 28"/>
          <p:cNvSpPr txBox="1"/>
          <p:nvPr/>
        </p:nvSpPr>
        <p:spPr>
          <a:xfrm>
            <a:off x="7999166" y="1563995"/>
            <a:ext cx="33822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dirty="0" err="1" smtClean="0"/>
              <a:t>How</a:t>
            </a:r>
            <a:r>
              <a:rPr lang="es-ES" dirty="0" smtClean="0"/>
              <a:t> </a:t>
            </a:r>
            <a:r>
              <a:rPr lang="es-ES" dirty="0" err="1" smtClean="0"/>
              <a:t>was</a:t>
            </a:r>
            <a:r>
              <a:rPr lang="es-ES" dirty="0" smtClean="0"/>
              <a:t> </a:t>
            </a:r>
            <a:r>
              <a:rPr lang="es-ES" dirty="0" err="1" smtClean="0"/>
              <a:t>the</a:t>
            </a:r>
            <a:r>
              <a:rPr lang="es-ES" dirty="0" smtClean="0"/>
              <a:t> primordial </a:t>
            </a:r>
            <a:r>
              <a:rPr lang="es-ES" dirty="0" err="1" smtClean="0"/>
              <a:t>Universe</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0" name="CuadroTexto 29"/>
          <p:cNvSpPr txBox="1"/>
          <p:nvPr/>
        </p:nvSpPr>
        <p:spPr>
          <a:xfrm>
            <a:off x="12152608" y="1553291"/>
            <a:ext cx="33822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dirty="0" err="1" smtClean="0"/>
              <a:t>What</a:t>
            </a:r>
            <a:r>
              <a:rPr lang="es-ES" dirty="0" smtClean="0"/>
              <a:t> </a:t>
            </a:r>
            <a:r>
              <a:rPr lang="es-ES" dirty="0" err="1" smtClean="0"/>
              <a:t>is</a:t>
            </a:r>
            <a:r>
              <a:rPr lang="es-ES" dirty="0" smtClean="0"/>
              <a:t> </a:t>
            </a:r>
            <a:r>
              <a:rPr lang="es-ES" dirty="0" err="1" smtClean="0"/>
              <a:t>the</a:t>
            </a:r>
            <a:r>
              <a:rPr lang="es-ES" dirty="0" smtClean="0"/>
              <a:t> Hubble </a:t>
            </a:r>
            <a:r>
              <a:rPr lang="es-ES" dirty="0" err="1" smtClean="0"/>
              <a:t>tension</a:t>
            </a:r>
            <a:r>
              <a:rPr lang="es-ES" dirty="0" smtClean="0"/>
              <a:t> </a:t>
            </a:r>
            <a:r>
              <a:rPr lang="es-ES" dirty="0" err="1" smtClean="0"/>
              <a:t>telling</a:t>
            </a:r>
            <a:r>
              <a:rPr lang="es-ES" dirty="0" smtClean="0"/>
              <a:t> </a:t>
            </a:r>
            <a:r>
              <a:rPr lang="es-ES" dirty="0" err="1" smtClean="0"/>
              <a:t>us</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1" name="Flecha abajo 30"/>
          <p:cNvSpPr/>
          <p:nvPr/>
        </p:nvSpPr>
        <p:spPr>
          <a:xfrm>
            <a:off x="14575946" y="3148714"/>
            <a:ext cx="431902" cy="1829082"/>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2" name="CuadroTexto 31"/>
          <p:cNvSpPr txBox="1"/>
          <p:nvPr/>
        </p:nvSpPr>
        <p:spPr>
          <a:xfrm rot="16200000">
            <a:off x="13487882" y="3741282"/>
            <a:ext cx="1699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TDCOSMO</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3" name="Flecha abajo 32"/>
          <p:cNvSpPr/>
          <p:nvPr/>
        </p:nvSpPr>
        <p:spPr>
          <a:xfrm>
            <a:off x="5674090" y="3513551"/>
            <a:ext cx="431902" cy="1829082"/>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4" name="CuadroTexto 33"/>
          <p:cNvSpPr txBox="1"/>
          <p:nvPr/>
        </p:nvSpPr>
        <p:spPr>
          <a:xfrm rot="16200000">
            <a:off x="4568049" y="6233892"/>
            <a:ext cx="258061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DEBASS,ZTF</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6" name="Flecha abajo 35"/>
          <p:cNvSpPr/>
          <p:nvPr/>
        </p:nvSpPr>
        <p:spPr>
          <a:xfrm>
            <a:off x="10400430" y="3977244"/>
            <a:ext cx="479128" cy="494405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8" name="CuadroTexto 37"/>
          <p:cNvSpPr txBox="1"/>
          <p:nvPr/>
        </p:nvSpPr>
        <p:spPr>
          <a:xfrm rot="16200000">
            <a:off x="14410584" y="4299197"/>
            <a:ext cx="343918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Resolvin</a:t>
            </a:r>
            <a:r>
              <a:rPr lang="es-ES" dirty="0" err="1" smtClean="0"/>
              <a:t>g</a:t>
            </a:r>
            <a:r>
              <a:rPr lang="es-ES" dirty="0" smtClean="0"/>
              <a:t> </a:t>
            </a:r>
            <a:r>
              <a:rPr lang="es-ES" dirty="0" err="1" smtClean="0"/>
              <a:t>current</a:t>
            </a:r>
            <a:r>
              <a:rPr lang="es-ES" dirty="0" smtClean="0"/>
              <a:t> stress </a:t>
            </a:r>
            <a:r>
              <a:rPr lang="es-ES" dirty="0" err="1" smtClean="0"/>
              <a:t>on</a:t>
            </a:r>
            <a:r>
              <a:rPr lang="es-ES" dirty="0" smtClean="0"/>
              <a:t> LCDM</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9" name="CuadroTexto 38"/>
          <p:cNvSpPr txBox="1"/>
          <p:nvPr/>
        </p:nvSpPr>
        <p:spPr>
          <a:xfrm rot="16200000">
            <a:off x="14653623" y="7260813"/>
            <a:ext cx="296462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Mapping</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baseline="0" dirty="0" err="1" smtClean="0">
                <a:ln>
                  <a:noFill/>
                </a:ln>
                <a:solidFill>
                  <a:srgbClr val="000000"/>
                </a:solidFill>
                <a:effectLst/>
                <a:uFillTx/>
                <a:latin typeface="Helvetica Neue"/>
                <a:ea typeface="Helvetica Neue"/>
                <a:cs typeface="Helvetica Neue"/>
                <a:sym typeface="Helvetica Neue"/>
              </a:rPr>
              <a:t>the</a:t>
            </a: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 full</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expansion</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history</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of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the</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0" u="none" strike="noStrike" cap="none" spc="0" normalizeH="0" dirty="0" err="1" smtClean="0">
                <a:ln>
                  <a:noFill/>
                </a:ln>
                <a:solidFill>
                  <a:srgbClr val="000000"/>
                </a:solidFill>
                <a:effectLst/>
                <a:uFillTx/>
                <a:latin typeface="Helvetica Neue"/>
                <a:ea typeface="Helvetica Neue"/>
                <a:cs typeface="Helvetica Neue"/>
                <a:sym typeface="Helvetica Neue"/>
              </a:rPr>
              <a:t>Universe</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a:t>
            </a:r>
            <a:r>
              <a:rPr lang="es-ES" dirty="0" err="1" smtClean="0"/>
              <a:t>What</a:t>
            </a:r>
            <a:r>
              <a:rPr lang="es-ES" dirty="0" smtClean="0"/>
              <a:t> </a:t>
            </a:r>
            <a:r>
              <a:rPr lang="es-ES" dirty="0" err="1" smtClean="0"/>
              <a:t>is</a:t>
            </a:r>
            <a:r>
              <a:rPr lang="es-ES" dirty="0" smtClean="0"/>
              <a:t> </a:t>
            </a:r>
            <a:r>
              <a:rPr lang="es-ES" dirty="0" err="1" smtClean="0"/>
              <a:t>driving</a:t>
            </a:r>
            <a:r>
              <a:rPr lang="es-ES" dirty="0" smtClean="0"/>
              <a:t> DE.</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40" name="Flecha abajo 39"/>
          <p:cNvSpPr/>
          <p:nvPr/>
        </p:nvSpPr>
        <p:spPr>
          <a:xfrm>
            <a:off x="12563255" y="3148713"/>
            <a:ext cx="402476" cy="5955529"/>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s-E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1" name="CuadroTexto 40"/>
          <p:cNvSpPr txBox="1"/>
          <p:nvPr/>
        </p:nvSpPr>
        <p:spPr>
          <a:xfrm rot="16200000">
            <a:off x="11417845" y="5544946"/>
            <a:ext cx="1699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LVK,</a:t>
            </a:r>
            <a:r>
              <a:rPr kumimoji="0" lang="es-ES" sz="2400" b="1" i="0" u="none" strike="noStrike" cap="none" spc="0" normalizeH="0" dirty="0" smtClean="0">
                <a:ln>
                  <a:noFill/>
                </a:ln>
                <a:solidFill>
                  <a:srgbClr val="000000"/>
                </a:solidFill>
                <a:effectLst/>
                <a:uFillTx/>
                <a:latin typeface="Helvetica Neue"/>
                <a:ea typeface="Helvetica Neue"/>
                <a:cs typeface="Helvetica Neue"/>
                <a:sym typeface="Helvetica Neue"/>
              </a:rPr>
              <a:t> ET…</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42" name="CuadroTexto 41"/>
          <p:cNvSpPr txBox="1"/>
          <p:nvPr/>
        </p:nvSpPr>
        <p:spPr>
          <a:xfrm rot="16200000">
            <a:off x="9297991" y="5707694"/>
            <a:ext cx="16995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smtClean="0">
                <a:ln>
                  <a:noFill/>
                </a:ln>
                <a:solidFill>
                  <a:srgbClr val="000000"/>
                </a:solidFill>
                <a:effectLst/>
                <a:uFillTx/>
                <a:latin typeface="Helvetica Neue"/>
                <a:ea typeface="Helvetica Neue"/>
                <a:cs typeface="Helvetica Neue"/>
                <a:sym typeface="Helvetica Neue"/>
              </a:rPr>
              <a:t>21 cm</a:t>
            </a:r>
            <a:endParaRPr kumimoji="0" lang="es-ES"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2" name="CuadroTexto 1"/>
          <p:cNvSpPr txBox="1"/>
          <p:nvPr/>
        </p:nvSpPr>
        <p:spPr>
          <a:xfrm>
            <a:off x="3577337" y="2582393"/>
            <a:ext cx="2362827"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1" u="none" strike="noStrike" cap="none" spc="0" normalizeH="0" baseline="0" dirty="0" smtClean="0">
                <a:ln>
                  <a:noFill/>
                </a:ln>
                <a:solidFill>
                  <a:srgbClr val="000000"/>
                </a:solidFill>
                <a:effectLst/>
                <a:uFillTx/>
                <a:latin typeface="Helvetica Neue"/>
                <a:ea typeface="Helvetica Neue"/>
                <a:cs typeface="Helvetica Neue"/>
                <a:sym typeface="Helvetica Neue"/>
              </a:rPr>
              <a:t>Galaxy</a:t>
            </a:r>
            <a:r>
              <a:rPr kumimoji="0" lang="es-ES" sz="2400" b="1" i="1" u="none" strike="noStrike" cap="none" spc="0" normalizeH="0" dirty="0" smtClean="0">
                <a:ln>
                  <a:noFill/>
                </a:ln>
                <a:solidFill>
                  <a:srgbClr val="000000"/>
                </a:solidFill>
                <a:effectLst/>
                <a:uFillTx/>
                <a:latin typeface="Helvetica Neue"/>
                <a:ea typeface="Helvetica Neue"/>
                <a:cs typeface="Helvetica Neue"/>
                <a:sym typeface="Helvetica Neue"/>
              </a:rPr>
              <a:t> </a:t>
            </a:r>
            <a:r>
              <a:rPr kumimoji="0" lang="es-ES" sz="2400" b="1" i="1" u="none" strike="noStrike" cap="none" spc="0" normalizeH="0" dirty="0" err="1" smtClean="0">
                <a:ln>
                  <a:noFill/>
                </a:ln>
                <a:solidFill>
                  <a:srgbClr val="000000"/>
                </a:solidFill>
                <a:effectLst/>
                <a:uFillTx/>
                <a:latin typeface="Helvetica Neue"/>
                <a:ea typeface="Helvetica Neue"/>
                <a:cs typeface="Helvetica Neue"/>
                <a:sym typeface="Helvetica Neue"/>
              </a:rPr>
              <a:t>surveys</a:t>
            </a:r>
            <a:endParaRPr kumimoji="0" lang="es-ES" sz="2400" b="1" i="1"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43" name="CuadroTexto 42"/>
          <p:cNvSpPr txBox="1"/>
          <p:nvPr/>
        </p:nvSpPr>
        <p:spPr>
          <a:xfrm>
            <a:off x="8913559" y="2582393"/>
            <a:ext cx="172643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400" b="1" i="1" u="none" strike="noStrike" cap="none" spc="0" normalizeH="0" baseline="0" dirty="0" smtClean="0">
                <a:ln>
                  <a:noFill/>
                </a:ln>
                <a:solidFill>
                  <a:srgbClr val="000000"/>
                </a:solidFill>
                <a:effectLst/>
                <a:uFillTx/>
                <a:latin typeface="Helvetica Neue"/>
                <a:ea typeface="Helvetica Neue"/>
                <a:cs typeface="Helvetica Neue"/>
                <a:sym typeface="Helvetica Neue"/>
              </a:rPr>
              <a:t>CMB, radio</a:t>
            </a:r>
            <a:endParaRPr kumimoji="0" lang="es-ES" sz="2400" b="1" i="1"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8918472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What can we expect to gain by the 2030s?</a:t>
            </a:r>
            <a:endParaRPr lang="en-US" sz="4800" b="1" kern="1200" dirty="0">
              <a:solidFill>
                <a:schemeClr val="accent5">
                  <a:lumMod val="75000"/>
                </a:schemeClr>
              </a:solidFill>
            </a:endParaRPr>
          </a:p>
        </p:txBody>
      </p:sp>
      <p:sp>
        <p:nvSpPr>
          <p:cNvPr id="8" name="CuadroTexto 7"/>
          <p:cNvSpPr txBox="1"/>
          <p:nvPr/>
        </p:nvSpPr>
        <p:spPr>
          <a:xfrm>
            <a:off x="11438415" y="8855794"/>
            <a:ext cx="274113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smtClean="0">
                <a:ln>
                  <a:noFill/>
                </a:ln>
                <a:solidFill>
                  <a:srgbClr val="000000"/>
                </a:solidFill>
                <a:effectLst/>
                <a:uFillTx/>
                <a:sym typeface="Helvetica Neue"/>
              </a:rPr>
              <a:t>Gray</a:t>
            </a:r>
            <a:r>
              <a:rPr kumimoji="0" lang="es-ES" sz="2800" i="1" u="none" strike="noStrike" cap="none" spc="0" normalizeH="0" dirty="0" smtClean="0">
                <a:ln>
                  <a:noFill/>
                </a:ln>
                <a:solidFill>
                  <a:srgbClr val="000000"/>
                </a:solidFill>
                <a:effectLst/>
                <a:uFillTx/>
                <a:sym typeface="Helvetica Neue"/>
              </a:rPr>
              <a:t> et al.</a:t>
            </a:r>
            <a:r>
              <a:rPr kumimoji="0" lang="es-ES" sz="2800" i="1" u="none" strike="noStrike" cap="none" spc="0" normalizeH="0" baseline="0" dirty="0" smtClean="0">
                <a:ln>
                  <a:noFill/>
                </a:ln>
                <a:solidFill>
                  <a:srgbClr val="000000"/>
                </a:solidFill>
                <a:effectLst/>
                <a:uFillTx/>
                <a:sym typeface="Helvetica Neue"/>
              </a:rPr>
              <a:t> 2020</a:t>
            </a:r>
            <a:endParaRPr kumimoji="0" lang="es-ES" sz="2800" i="1" u="none" strike="noStrike" cap="none" spc="0" normalizeH="0" baseline="0" dirty="0">
              <a:ln>
                <a:noFill/>
              </a:ln>
              <a:solidFill>
                <a:srgbClr val="000000"/>
              </a:solidFill>
              <a:effectLst/>
              <a:uFillTx/>
              <a:sym typeface="Helvetica Neue"/>
            </a:endParaRPr>
          </a:p>
        </p:txBody>
      </p:sp>
      <p:sp>
        <p:nvSpPr>
          <p:cNvPr id="9" name="CuadroTexto 8"/>
          <p:cNvSpPr txBox="1"/>
          <p:nvPr/>
        </p:nvSpPr>
        <p:spPr>
          <a:xfrm>
            <a:off x="564074" y="2518151"/>
            <a:ext cx="7440673" cy="61965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dirty="0" smtClean="0"/>
              <a:t>H</a:t>
            </a:r>
            <a:r>
              <a:rPr lang="es-ES" sz="2800" baseline="-25000" dirty="0" smtClean="0"/>
              <a:t>0</a:t>
            </a:r>
            <a:r>
              <a:rPr lang="es-ES" sz="2800" dirty="0" smtClean="0"/>
              <a:t> </a:t>
            </a:r>
            <a:r>
              <a:rPr lang="es-ES" sz="2800" dirty="0" err="1" smtClean="0"/>
              <a:t>tension</a:t>
            </a:r>
            <a:r>
              <a:rPr lang="es-ES" sz="2800" b="0" dirty="0" smtClean="0"/>
              <a:t>: </a:t>
            </a:r>
            <a:r>
              <a:rPr lang="es-ES" sz="2800" b="0" dirty="0" err="1" smtClean="0"/>
              <a:t>Cepheid</a:t>
            </a:r>
            <a:r>
              <a:rPr lang="es-ES" sz="2800" b="0" dirty="0" smtClean="0"/>
              <a:t> </a:t>
            </a:r>
            <a:r>
              <a:rPr lang="es-ES" sz="2800" b="0" dirty="0" err="1" smtClean="0"/>
              <a:t>method</a:t>
            </a:r>
            <a:r>
              <a:rPr lang="es-ES" sz="2800" b="0" dirty="0" smtClean="0"/>
              <a:t> </a:t>
            </a:r>
            <a:r>
              <a:rPr lang="es-ES" sz="2800" b="0" dirty="0" err="1" smtClean="0"/>
              <a:t>is</a:t>
            </a:r>
            <a:r>
              <a:rPr lang="es-ES" sz="2800" b="0" dirty="0" smtClean="0"/>
              <a:t> </a:t>
            </a:r>
            <a:r>
              <a:rPr lang="es-ES" sz="2800" b="0" dirty="0" err="1" smtClean="0"/>
              <a:t>mature</a:t>
            </a:r>
            <a:r>
              <a:rPr lang="es-ES" sz="2800" b="0" dirty="0" smtClean="0"/>
              <a:t>, </a:t>
            </a:r>
            <a:r>
              <a:rPr lang="es-ES" sz="2800" b="0" dirty="0" err="1" smtClean="0"/>
              <a:t>add</a:t>
            </a:r>
            <a:r>
              <a:rPr lang="es-ES" sz="2800" b="0" dirty="0" smtClean="0"/>
              <a:t> new </a:t>
            </a:r>
            <a:r>
              <a:rPr lang="es-ES" sz="2800" b="0" dirty="0" err="1" smtClean="0"/>
              <a:t>distance</a:t>
            </a:r>
            <a:r>
              <a:rPr lang="es-ES" sz="2800" b="0" dirty="0" smtClean="0"/>
              <a:t> </a:t>
            </a:r>
            <a:r>
              <a:rPr lang="es-ES" sz="2800" b="0" dirty="0" err="1" smtClean="0"/>
              <a:t>anchors</a:t>
            </a:r>
            <a:r>
              <a:rPr lang="es-ES" sz="2800" b="0" dirty="0" smtClean="0"/>
              <a:t> (30m </a:t>
            </a:r>
            <a:r>
              <a:rPr lang="es-ES" sz="2800" b="0" dirty="0" err="1" smtClean="0"/>
              <a:t>telescopes</a:t>
            </a:r>
            <a:r>
              <a:rPr lang="es-ES" sz="2800" b="0" dirty="0" smtClean="0"/>
              <a:t>); </a:t>
            </a:r>
            <a:r>
              <a:rPr lang="es-ES" sz="2800" b="0" dirty="0" err="1" smtClean="0"/>
              <a:t>improve</a:t>
            </a:r>
            <a:r>
              <a:rPr lang="es-ES" sz="2800" b="0" dirty="0" smtClean="0"/>
              <a:t> </a:t>
            </a:r>
            <a:r>
              <a:rPr lang="es-ES" sz="2800" b="0" dirty="0" err="1" smtClean="0"/>
              <a:t>errors</a:t>
            </a:r>
            <a:r>
              <a:rPr lang="es-ES" sz="2800" b="0" dirty="0" smtClean="0"/>
              <a:t> in </a:t>
            </a:r>
            <a:r>
              <a:rPr lang="es-ES" sz="2800" b="0" dirty="0" err="1" smtClean="0"/>
              <a:t>other</a:t>
            </a:r>
            <a:r>
              <a:rPr lang="es-ES" sz="2800" b="0" dirty="0" smtClean="0"/>
              <a:t> non-</a:t>
            </a:r>
            <a:r>
              <a:rPr lang="es-ES" sz="2800" b="0" dirty="0" err="1" smtClean="0"/>
              <a:t>Cepheid</a:t>
            </a:r>
            <a:r>
              <a:rPr lang="es-ES" sz="2800" b="0" dirty="0" smtClean="0"/>
              <a:t> </a:t>
            </a:r>
            <a:r>
              <a:rPr lang="es-ES" sz="2800" b="0" dirty="0" err="1" smtClean="0"/>
              <a:t>methods</a:t>
            </a:r>
            <a:r>
              <a:rPr lang="es-ES" sz="2800" b="0" dirty="0" smtClean="0"/>
              <a:t>; </a:t>
            </a:r>
            <a:r>
              <a:rPr lang="es-ES" sz="2800" b="0" dirty="0" err="1" smtClean="0"/>
              <a:t>improve</a:t>
            </a:r>
            <a:r>
              <a:rPr lang="es-ES" sz="2800" b="0" dirty="0" smtClean="0"/>
              <a:t> </a:t>
            </a:r>
            <a:r>
              <a:rPr lang="es-ES" sz="2800" b="0" dirty="0" err="1" smtClean="0"/>
              <a:t>statistics</a:t>
            </a:r>
            <a:r>
              <a:rPr lang="es-ES" sz="2800" b="0" dirty="0" smtClean="0"/>
              <a:t> of </a:t>
            </a:r>
            <a:r>
              <a:rPr lang="es-ES" sz="2800" b="0" i="1" dirty="0" err="1" smtClean="0"/>
              <a:t>dark</a:t>
            </a:r>
            <a:r>
              <a:rPr lang="es-ES" sz="2800" b="0" i="1" dirty="0" smtClean="0"/>
              <a:t> </a:t>
            </a:r>
            <a:r>
              <a:rPr lang="es-ES" sz="2800" b="0" i="1" dirty="0" err="1" smtClean="0"/>
              <a:t>sirens</a:t>
            </a:r>
            <a:r>
              <a:rPr lang="es-ES" sz="2800" b="0" i="1" dirty="0" smtClean="0"/>
              <a:t> </a:t>
            </a:r>
            <a:endParaRPr lang="es-ES" sz="2800" b="0" i="1" dirty="0"/>
          </a:p>
          <a:p>
            <a:pPr marL="0" marR="0" indent="0" algn="l" defTabSz="584200" rtl="0" fontAlgn="auto" latinLnBrk="0" hangingPunct="0">
              <a:lnSpc>
                <a:spcPct val="100000"/>
              </a:lnSpc>
              <a:spcBef>
                <a:spcPts val="0"/>
              </a:spcBef>
              <a:spcAft>
                <a:spcPts val="0"/>
              </a:spcAft>
              <a:buClrTx/>
              <a:buSzTx/>
              <a:buFontTx/>
              <a:buNone/>
              <a:tabLst/>
            </a:pPr>
            <a:endParaRPr lang="es-ES" sz="2800" b="0" i="1" dirty="0" smtClean="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solidFill>
                  <a:schemeClr val="bg1">
                    <a:lumMod val="85000"/>
                  </a:schemeClr>
                </a:solidFill>
              </a:rPr>
              <a:t>Dynamical</a:t>
            </a:r>
            <a:r>
              <a:rPr lang="es-ES" sz="2800" dirty="0" smtClean="0">
                <a:solidFill>
                  <a:schemeClr val="bg1">
                    <a:lumMod val="85000"/>
                  </a:schemeClr>
                </a:solidFill>
              </a:rPr>
              <a:t> </a:t>
            </a:r>
            <a:r>
              <a:rPr lang="es-ES" sz="2800" dirty="0" err="1" smtClean="0">
                <a:solidFill>
                  <a:schemeClr val="bg1">
                    <a:lumMod val="85000"/>
                  </a:schemeClr>
                </a:solidFill>
              </a:rPr>
              <a:t>Dark</a:t>
            </a:r>
            <a:r>
              <a:rPr lang="es-ES" sz="2800" dirty="0" smtClean="0">
                <a:solidFill>
                  <a:schemeClr val="bg1">
                    <a:lumMod val="85000"/>
                  </a:schemeClr>
                </a:solidFill>
              </a:rPr>
              <a:t> </a:t>
            </a:r>
            <a:r>
              <a:rPr lang="es-ES" sz="2800" dirty="0" err="1" smtClean="0">
                <a:solidFill>
                  <a:schemeClr val="bg1">
                    <a:lumMod val="85000"/>
                  </a:schemeClr>
                </a:solidFill>
              </a:rPr>
              <a:t>Energy</a:t>
            </a:r>
            <a:r>
              <a:rPr lang="es-ES" sz="2800" b="0" dirty="0" smtClean="0">
                <a:solidFill>
                  <a:schemeClr val="bg1">
                    <a:lumMod val="85000"/>
                  </a:schemeClr>
                </a:solidFill>
              </a:rPr>
              <a:t>: more </a:t>
            </a:r>
            <a:r>
              <a:rPr lang="es-ES" sz="2800" b="0" dirty="0" err="1" smtClean="0">
                <a:solidFill>
                  <a:schemeClr val="bg1">
                    <a:lumMod val="85000"/>
                  </a:schemeClr>
                </a:solidFill>
              </a:rPr>
              <a:t>nearby</a:t>
            </a:r>
            <a:r>
              <a:rPr lang="es-ES" sz="2800" b="0" dirty="0" smtClean="0">
                <a:solidFill>
                  <a:schemeClr val="bg1">
                    <a:lumMod val="85000"/>
                  </a:schemeClr>
                </a:solidFill>
              </a:rPr>
              <a:t> </a:t>
            </a:r>
            <a:r>
              <a:rPr lang="es-ES" sz="2800" b="0" dirty="0" err="1" smtClean="0">
                <a:solidFill>
                  <a:schemeClr val="bg1">
                    <a:lumMod val="85000"/>
                  </a:schemeClr>
                </a:solidFill>
              </a:rPr>
              <a:t>supernovae</a:t>
            </a:r>
            <a:r>
              <a:rPr lang="es-ES" sz="2800" b="0" dirty="0" smtClean="0">
                <a:solidFill>
                  <a:schemeClr val="bg1">
                    <a:lumMod val="85000"/>
                  </a:schemeClr>
                </a:solidFill>
              </a:rPr>
              <a:t> (</a:t>
            </a:r>
            <a:r>
              <a:rPr lang="es-ES" sz="2800" b="0" dirty="0" err="1" smtClean="0">
                <a:solidFill>
                  <a:schemeClr val="bg1">
                    <a:lumMod val="85000"/>
                  </a:schemeClr>
                </a:solidFill>
              </a:rPr>
              <a:t>soon</a:t>
            </a:r>
            <a:r>
              <a:rPr lang="es-ES" sz="2800" b="0" dirty="0" smtClean="0">
                <a:solidFill>
                  <a:schemeClr val="bg1">
                    <a:lumMod val="85000"/>
                  </a:schemeClr>
                </a:solidFill>
              </a:rPr>
              <a:t>!); </a:t>
            </a:r>
            <a:r>
              <a:rPr lang="es-ES" sz="2800" b="0" dirty="0" err="1" smtClean="0">
                <a:solidFill>
                  <a:schemeClr val="bg1">
                    <a:lumMod val="85000"/>
                  </a:schemeClr>
                </a:solidFill>
              </a:rPr>
              <a:t>map</a:t>
            </a:r>
            <a:r>
              <a:rPr lang="es-ES" sz="2800" b="0" dirty="0" smtClean="0">
                <a:solidFill>
                  <a:schemeClr val="bg1">
                    <a:lumMod val="85000"/>
                  </a:schemeClr>
                </a:solidFill>
              </a:rPr>
              <a:t> </a:t>
            </a:r>
            <a:r>
              <a:rPr lang="es-ES" sz="2800" b="0" dirty="0" err="1" smtClean="0">
                <a:solidFill>
                  <a:schemeClr val="bg1">
                    <a:lumMod val="85000"/>
                  </a:schemeClr>
                </a:solidFill>
              </a:rPr>
              <a:t>out</a:t>
            </a:r>
            <a:r>
              <a:rPr lang="es-ES" sz="2800" b="0" dirty="0" smtClean="0">
                <a:solidFill>
                  <a:schemeClr val="bg1">
                    <a:lumMod val="85000"/>
                  </a:schemeClr>
                </a:solidFill>
              </a:rPr>
              <a:t> </a:t>
            </a:r>
            <a:r>
              <a:rPr lang="es-ES" sz="2800" b="0" dirty="0" err="1" smtClean="0">
                <a:solidFill>
                  <a:schemeClr val="bg1">
                    <a:lumMod val="85000"/>
                  </a:schemeClr>
                </a:solidFill>
              </a:rPr>
              <a:t>all</a:t>
            </a:r>
            <a:r>
              <a:rPr lang="es-ES" sz="2800" b="0" dirty="0" smtClean="0">
                <a:solidFill>
                  <a:schemeClr val="bg1">
                    <a:lumMod val="85000"/>
                  </a:schemeClr>
                </a:solidFill>
              </a:rPr>
              <a:t> </a:t>
            </a:r>
            <a:r>
              <a:rPr lang="es-ES" sz="2800" b="0" dirty="0" err="1" smtClean="0">
                <a:solidFill>
                  <a:schemeClr val="bg1">
                    <a:lumMod val="85000"/>
                  </a:schemeClr>
                </a:solidFill>
              </a:rPr>
              <a:t>expansion</a:t>
            </a:r>
            <a:r>
              <a:rPr lang="es-ES" sz="2800" b="0" dirty="0" smtClean="0">
                <a:solidFill>
                  <a:schemeClr val="bg1">
                    <a:lumMod val="85000"/>
                  </a:schemeClr>
                </a:solidFill>
              </a:rPr>
              <a:t> </a:t>
            </a:r>
            <a:r>
              <a:rPr lang="es-ES" sz="2800" b="0" dirty="0" err="1" smtClean="0">
                <a:solidFill>
                  <a:schemeClr val="bg1">
                    <a:lumMod val="85000"/>
                  </a:schemeClr>
                </a:solidFill>
              </a:rPr>
              <a:t>history</a:t>
            </a:r>
            <a:r>
              <a:rPr lang="es-ES" sz="2800" b="0" dirty="0" smtClean="0">
                <a:solidFill>
                  <a:schemeClr val="bg1">
                    <a:lumMod val="85000"/>
                  </a:schemeClr>
                </a:solidFill>
              </a:rPr>
              <a:t> in </a:t>
            </a:r>
            <a:r>
              <a:rPr lang="es-ES" sz="2800" b="0" dirty="0" err="1" smtClean="0">
                <a:solidFill>
                  <a:schemeClr val="bg1">
                    <a:lumMod val="85000"/>
                  </a:schemeClr>
                </a:solidFill>
              </a:rPr>
              <a:t>detail</a:t>
            </a:r>
            <a:r>
              <a:rPr lang="es-ES" sz="2800" b="0" dirty="0">
                <a:solidFill>
                  <a:schemeClr val="bg1">
                    <a:lumMod val="85000"/>
                  </a:schemeClr>
                </a:solidFill>
              </a:rPr>
              <a:t> </a:t>
            </a:r>
            <a:r>
              <a:rPr lang="es-ES" sz="2800" b="0" dirty="0" smtClean="0">
                <a:solidFill>
                  <a:schemeClr val="bg1">
                    <a:lumMod val="85000"/>
                  </a:schemeClr>
                </a:solidFill>
              </a:rPr>
              <a:t>to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redshift</a:t>
            </a:r>
            <a:r>
              <a:rPr lang="es-ES" sz="2800" b="0" dirty="0" smtClean="0">
                <a:solidFill>
                  <a:schemeClr val="bg1">
                    <a:lumMod val="85000"/>
                  </a:schemeClr>
                </a:solidFill>
              </a:rPr>
              <a:t>.</a:t>
            </a:r>
          </a:p>
          <a:p>
            <a:pPr marL="0" marR="0" indent="0" algn="l" defTabSz="584200" rtl="0" fontAlgn="auto" latinLnBrk="0" hangingPunct="0">
              <a:lnSpc>
                <a:spcPct val="100000"/>
              </a:lnSpc>
              <a:spcBef>
                <a:spcPts val="0"/>
              </a:spcBef>
              <a:spcAft>
                <a:spcPts val="0"/>
              </a:spcAft>
              <a:buClrTx/>
              <a:buSzTx/>
              <a:buFontTx/>
              <a:buNone/>
              <a:tabLst/>
            </a:pPr>
            <a:endParaRPr lang="es-ES" sz="28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solidFill>
                  <a:schemeClr val="bg1">
                    <a:lumMod val="85000"/>
                  </a:schemeClr>
                </a:solidFill>
              </a:rPr>
              <a:t>Other</a:t>
            </a:r>
            <a:r>
              <a:rPr lang="es-ES" sz="2800" dirty="0" smtClean="0">
                <a:solidFill>
                  <a:schemeClr val="bg1">
                    <a:lumMod val="85000"/>
                  </a:schemeClr>
                </a:solidFill>
              </a:rPr>
              <a:t> </a:t>
            </a:r>
            <a:r>
              <a:rPr lang="es-ES" sz="2800" dirty="0" err="1" smtClean="0">
                <a:solidFill>
                  <a:schemeClr val="bg1">
                    <a:lumMod val="85000"/>
                  </a:schemeClr>
                </a:solidFill>
              </a:rPr>
              <a:t>interesting</a:t>
            </a:r>
            <a:r>
              <a:rPr lang="es-ES" sz="2800" dirty="0" smtClean="0">
                <a:solidFill>
                  <a:schemeClr val="bg1">
                    <a:lumMod val="85000"/>
                  </a:schemeClr>
                </a:solidFill>
              </a:rPr>
              <a:t> </a:t>
            </a:r>
            <a:r>
              <a:rPr lang="es-ES" sz="2800" dirty="0" err="1" smtClean="0">
                <a:solidFill>
                  <a:schemeClr val="bg1">
                    <a:lumMod val="85000"/>
                  </a:schemeClr>
                </a:solidFill>
              </a:rPr>
              <a:t>cosmology</a:t>
            </a:r>
            <a:r>
              <a:rPr lang="es-ES" sz="2800" dirty="0" smtClean="0">
                <a:solidFill>
                  <a:schemeClr val="bg1">
                    <a:lumMod val="85000"/>
                  </a:schemeClr>
                </a:solidFill>
              </a:rPr>
              <a:t>: </a:t>
            </a:r>
            <a:r>
              <a:rPr lang="es-ES" sz="2800" b="0" i="1" dirty="0" smtClean="0">
                <a:solidFill>
                  <a:schemeClr val="bg1">
                    <a:lumMod val="85000"/>
                  </a:schemeClr>
                </a:solidFill>
              </a:rPr>
              <a:t>neutrino </a:t>
            </a:r>
            <a:r>
              <a:rPr lang="es-ES" sz="2800" b="0" i="1" dirty="0" err="1" smtClean="0">
                <a:solidFill>
                  <a:schemeClr val="bg1">
                    <a:lumMod val="85000"/>
                  </a:schemeClr>
                </a:solidFill>
              </a:rPr>
              <a:t>mass</a:t>
            </a:r>
            <a:r>
              <a:rPr lang="es-ES" sz="2800" b="0" i="1" dirty="0" smtClean="0">
                <a:solidFill>
                  <a:schemeClr val="bg1">
                    <a:lumMod val="85000"/>
                  </a:schemeClr>
                </a:solidFill>
              </a:rPr>
              <a:t> </a:t>
            </a:r>
            <a:r>
              <a:rPr lang="es-ES" sz="2800" b="0" dirty="0" err="1" smtClean="0">
                <a:solidFill>
                  <a:schemeClr val="bg1">
                    <a:lumMod val="85000"/>
                  </a:schemeClr>
                </a:solidFill>
              </a:rPr>
              <a:t>constraints</a:t>
            </a:r>
            <a:r>
              <a:rPr lang="es-ES" sz="2800" b="0" dirty="0" smtClean="0">
                <a:solidFill>
                  <a:schemeClr val="bg1">
                    <a:lumMod val="85000"/>
                  </a:schemeClr>
                </a:solidFill>
              </a:rPr>
              <a:t> and new </a:t>
            </a:r>
            <a:r>
              <a:rPr lang="es-ES" sz="2800" b="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a:t>
            </a:r>
            <a:r>
              <a:rPr lang="es-ES" sz="2800" b="0" dirty="0" err="1" smtClean="0">
                <a:solidFill>
                  <a:schemeClr val="bg1">
                    <a:lumMod val="85000"/>
                  </a:schemeClr>
                </a:solidFill>
              </a:rPr>
              <a:t>lab</a:t>
            </a:r>
            <a:r>
              <a:rPr lang="es-ES" sz="2800" b="0" dirty="0" smtClean="0">
                <a:solidFill>
                  <a:schemeClr val="bg1">
                    <a:lumMod val="85000"/>
                  </a:schemeClr>
                </a:solidFill>
              </a:rPr>
              <a:t> </a:t>
            </a:r>
            <a:r>
              <a:rPr lang="es-ES" sz="2800" b="0" dirty="0" err="1" smtClean="0">
                <a:solidFill>
                  <a:schemeClr val="bg1">
                    <a:lumMod val="85000"/>
                  </a:schemeClr>
                </a:solidFill>
              </a:rPr>
              <a:t>results</a:t>
            </a:r>
            <a:r>
              <a:rPr lang="es-ES" sz="2800" b="0" dirty="0" smtClean="0">
                <a:solidFill>
                  <a:schemeClr val="bg1">
                    <a:lumMod val="85000"/>
                  </a:schemeClr>
                </a:solidFill>
              </a:rPr>
              <a:t>; </a:t>
            </a:r>
            <a:r>
              <a:rPr lang="es-ES" sz="2800" b="0" i="1" dirty="0" err="1" smtClean="0">
                <a:solidFill>
                  <a:schemeClr val="bg1">
                    <a:lumMod val="85000"/>
                  </a:schemeClr>
                </a:solidFill>
              </a:rPr>
              <a:t>inflation</a:t>
            </a:r>
            <a:r>
              <a:rPr lang="es-ES" sz="2800" b="0" i="1" dirty="0" smtClean="0">
                <a:solidFill>
                  <a:schemeClr val="bg1">
                    <a:lumMod val="85000"/>
                  </a:schemeClr>
                </a:solidFill>
              </a:rPr>
              <a:t> </a:t>
            </a:r>
            <a:r>
              <a:rPr lang="es-ES" sz="2800" b="0" i="1" dirty="0" err="1" smtClean="0">
                <a:solidFill>
                  <a:schemeClr val="bg1">
                    <a:lumMod val="85000"/>
                  </a:schemeClr>
                </a:solidFill>
              </a:rPr>
              <a:t>probes</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CMB </a:t>
            </a:r>
            <a:r>
              <a:rPr lang="es-ES" sz="2800" b="0" dirty="0" err="1" smtClean="0">
                <a:solidFill>
                  <a:schemeClr val="bg1">
                    <a:lumMod val="85000"/>
                  </a:schemeClr>
                </a:solidFill>
              </a:rPr>
              <a:t>polarization</a:t>
            </a:r>
            <a:r>
              <a:rPr lang="es-ES" sz="2800" b="0" dirty="0" smtClean="0">
                <a:solidFill>
                  <a:schemeClr val="bg1">
                    <a:lumMod val="85000"/>
                  </a:schemeClr>
                </a:solidFill>
              </a:rPr>
              <a:t> </a:t>
            </a:r>
            <a:r>
              <a:rPr lang="es-ES" sz="2800" b="0" dirty="0" err="1" smtClean="0">
                <a:solidFill>
                  <a:schemeClr val="bg1">
                    <a:lumMod val="85000"/>
                  </a:schemeClr>
                </a:solidFill>
              </a:rPr>
              <a:t>experiments</a:t>
            </a:r>
            <a:r>
              <a:rPr lang="es-ES" sz="2800" b="0" dirty="0" smtClean="0">
                <a:solidFill>
                  <a:schemeClr val="bg1">
                    <a:lumMod val="85000"/>
                  </a:schemeClr>
                </a:solidFill>
              </a:rPr>
              <a:t>.</a:t>
            </a:r>
            <a:endParaRPr lang="es-ES" sz="32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3" name="Imagen 2"/>
          <p:cNvPicPr>
            <a:picLocks noChangeAspect="1"/>
          </p:cNvPicPr>
          <p:nvPr/>
        </p:nvPicPr>
        <p:blipFill>
          <a:blip r:embed="rId3"/>
          <a:stretch>
            <a:fillRect/>
          </a:stretch>
        </p:blipFill>
        <p:spPr>
          <a:xfrm>
            <a:off x="8464631" y="1871820"/>
            <a:ext cx="7200090" cy="6983974"/>
          </a:xfrm>
          <a:prstGeom prst="rect">
            <a:avLst/>
          </a:prstGeom>
        </p:spPr>
      </p:pic>
    </p:spTree>
    <p:extLst>
      <p:ext uri="{BB962C8B-B14F-4D97-AF65-F5344CB8AC3E}">
        <p14:creationId xmlns:p14="http://schemas.microsoft.com/office/powerpoint/2010/main" val="270202448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6996252" y="2296775"/>
            <a:ext cx="8086725" cy="6753225"/>
          </a:xfrm>
          <a:prstGeom prst="rect">
            <a:avLst/>
          </a:prstGeom>
        </p:spPr>
      </p:pic>
      <p:sp>
        <p:nvSpPr>
          <p:cNvPr id="5"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What can we expect to gain by the 2030s?</a:t>
            </a:r>
            <a:endParaRPr lang="en-US" sz="4800" b="1" kern="1200" dirty="0">
              <a:solidFill>
                <a:schemeClr val="accent5">
                  <a:lumMod val="75000"/>
                </a:schemeClr>
              </a:solidFill>
            </a:endParaRPr>
          </a:p>
        </p:txBody>
      </p:sp>
      <p:sp>
        <p:nvSpPr>
          <p:cNvPr id="7" name="CuadroTexto 6"/>
          <p:cNvSpPr txBox="1"/>
          <p:nvPr/>
        </p:nvSpPr>
        <p:spPr>
          <a:xfrm>
            <a:off x="564075" y="1871820"/>
            <a:ext cx="5922666" cy="74892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dirty="0" smtClean="0">
                <a:solidFill>
                  <a:schemeClr val="bg1">
                    <a:lumMod val="85000"/>
                  </a:schemeClr>
                </a:solidFill>
              </a:rPr>
              <a:t>H</a:t>
            </a:r>
            <a:r>
              <a:rPr lang="es-ES" sz="2800" baseline="-25000" dirty="0" smtClean="0">
                <a:solidFill>
                  <a:schemeClr val="bg1">
                    <a:lumMod val="85000"/>
                  </a:schemeClr>
                </a:solidFill>
              </a:rPr>
              <a:t>0</a:t>
            </a:r>
            <a:r>
              <a:rPr lang="es-ES" sz="2800" dirty="0" smtClean="0">
                <a:solidFill>
                  <a:schemeClr val="bg1">
                    <a:lumMod val="85000"/>
                  </a:schemeClr>
                </a:solidFill>
              </a:rPr>
              <a:t> </a:t>
            </a:r>
            <a:r>
              <a:rPr lang="es-ES" sz="280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a:t>
            </a:r>
            <a:r>
              <a:rPr lang="es-ES" sz="2800" b="0" dirty="0" smtClean="0">
                <a:solidFill>
                  <a:schemeClr val="bg1">
                    <a:lumMod val="85000"/>
                  </a:schemeClr>
                </a:solidFill>
              </a:rPr>
              <a:t> </a:t>
            </a:r>
            <a:r>
              <a:rPr lang="es-ES" sz="2800" b="0" dirty="0" err="1" smtClean="0">
                <a:solidFill>
                  <a:schemeClr val="bg1">
                    <a:lumMod val="85000"/>
                  </a:schemeClr>
                </a:solidFill>
              </a:rPr>
              <a:t>is</a:t>
            </a:r>
            <a:r>
              <a:rPr lang="es-ES" sz="2800" b="0" dirty="0" smtClean="0">
                <a:solidFill>
                  <a:schemeClr val="bg1">
                    <a:lumMod val="85000"/>
                  </a:schemeClr>
                </a:solidFill>
              </a:rPr>
              <a:t> </a:t>
            </a:r>
            <a:r>
              <a:rPr lang="es-ES" sz="2800" b="0" dirty="0" err="1" smtClean="0">
                <a:solidFill>
                  <a:schemeClr val="bg1">
                    <a:lumMod val="85000"/>
                  </a:schemeClr>
                </a:solidFill>
              </a:rPr>
              <a:t>mature</a:t>
            </a:r>
            <a:r>
              <a:rPr lang="es-ES" sz="2800" b="0" dirty="0" smtClean="0">
                <a:solidFill>
                  <a:schemeClr val="bg1">
                    <a:lumMod val="85000"/>
                  </a:schemeClr>
                </a:solidFill>
              </a:rPr>
              <a:t>, </a:t>
            </a:r>
            <a:r>
              <a:rPr lang="es-ES" sz="2800" b="0" dirty="0" err="1" smtClean="0">
                <a:solidFill>
                  <a:schemeClr val="bg1">
                    <a:lumMod val="85000"/>
                  </a:schemeClr>
                </a:solidFill>
              </a:rPr>
              <a:t>add</a:t>
            </a:r>
            <a:r>
              <a:rPr lang="es-ES" sz="2800" b="0" dirty="0" smtClean="0">
                <a:solidFill>
                  <a:schemeClr val="bg1">
                    <a:lumMod val="85000"/>
                  </a:schemeClr>
                </a:solidFill>
              </a:rPr>
              <a:t> new </a:t>
            </a:r>
            <a:r>
              <a:rPr lang="es-ES" sz="2800" b="0" dirty="0" err="1" smtClean="0">
                <a:solidFill>
                  <a:schemeClr val="bg1">
                    <a:lumMod val="85000"/>
                  </a:schemeClr>
                </a:solidFill>
              </a:rPr>
              <a:t>distance</a:t>
            </a:r>
            <a:r>
              <a:rPr lang="es-ES" sz="2800" b="0" dirty="0" smtClean="0">
                <a:solidFill>
                  <a:schemeClr val="bg1">
                    <a:lumMod val="85000"/>
                  </a:schemeClr>
                </a:solidFill>
              </a:rPr>
              <a:t> </a:t>
            </a:r>
            <a:r>
              <a:rPr lang="es-ES" sz="2800" b="0" dirty="0" err="1" smtClean="0">
                <a:solidFill>
                  <a:schemeClr val="bg1">
                    <a:lumMod val="85000"/>
                  </a:schemeClr>
                </a:solidFill>
              </a:rPr>
              <a:t>anchors</a:t>
            </a:r>
            <a:r>
              <a:rPr lang="es-ES" sz="2800" b="0" dirty="0" smtClean="0">
                <a:solidFill>
                  <a:schemeClr val="bg1">
                    <a:lumMod val="85000"/>
                  </a:schemeClr>
                </a:solidFill>
              </a:rPr>
              <a:t> (30m </a:t>
            </a:r>
            <a:r>
              <a:rPr lang="es-ES" sz="2800" b="0" dirty="0" err="1" smtClean="0">
                <a:solidFill>
                  <a:schemeClr val="bg1">
                    <a:lumMod val="85000"/>
                  </a:schemeClr>
                </a:solidFill>
              </a:rPr>
              <a:t>telescopes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errors</a:t>
            </a:r>
            <a:r>
              <a:rPr lang="es-ES" sz="2800" b="0" dirty="0" smtClean="0">
                <a:solidFill>
                  <a:schemeClr val="bg1">
                    <a:lumMod val="85000"/>
                  </a:schemeClr>
                </a:solidFill>
              </a:rPr>
              <a:t> in </a:t>
            </a:r>
            <a:r>
              <a:rPr lang="es-ES" sz="2800" b="0" dirty="0" err="1" smtClean="0">
                <a:solidFill>
                  <a:schemeClr val="bg1">
                    <a:lumMod val="85000"/>
                  </a:schemeClr>
                </a:solidFill>
              </a:rPr>
              <a:t>other</a:t>
            </a:r>
            <a:r>
              <a:rPr lang="es-ES" sz="2800" b="0" dirty="0" smtClean="0">
                <a:solidFill>
                  <a:schemeClr val="bg1">
                    <a:lumMod val="85000"/>
                  </a:schemeClr>
                </a:solidFill>
              </a:rPr>
              <a:t> non-</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statistics</a:t>
            </a:r>
            <a:r>
              <a:rPr lang="es-ES" sz="2800" b="0" dirty="0" smtClean="0">
                <a:solidFill>
                  <a:schemeClr val="bg1">
                    <a:lumMod val="85000"/>
                  </a:schemeClr>
                </a:solidFill>
              </a:rPr>
              <a:t> of </a:t>
            </a:r>
            <a:r>
              <a:rPr lang="es-ES" sz="2800" b="0" i="1" dirty="0" err="1" smtClean="0">
                <a:solidFill>
                  <a:schemeClr val="bg1">
                    <a:lumMod val="85000"/>
                  </a:schemeClr>
                </a:solidFill>
              </a:rPr>
              <a:t>dark</a:t>
            </a:r>
            <a:r>
              <a:rPr lang="es-ES" sz="2800" b="0" i="1" dirty="0" smtClean="0">
                <a:solidFill>
                  <a:schemeClr val="bg1">
                    <a:lumMod val="85000"/>
                  </a:schemeClr>
                </a:solidFill>
              </a:rPr>
              <a:t> </a:t>
            </a:r>
            <a:r>
              <a:rPr lang="es-ES" sz="2800" b="0" i="1" dirty="0" err="1" smtClean="0">
                <a:solidFill>
                  <a:schemeClr val="bg1">
                    <a:lumMod val="85000"/>
                  </a:schemeClr>
                </a:solidFill>
              </a:rPr>
              <a:t>sirens</a:t>
            </a:r>
            <a:r>
              <a:rPr lang="es-ES" sz="2800" b="0" i="1" dirty="0" smtClean="0">
                <a:solidFill>
                  <a:schemeClr val="bg1">
                    <a:lumMod val="85000"/>
                  </a:schemeClr>
                </a:solidFill>
              </a:rPr>
              <a:t> </a:t>
            </a:r>
            <a:endParaRPr lang="es-ES" sz="2800" b="0" i="1"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i="1"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Dynamical</a:t>
            </a:r>
            <a:r>
              <a:rPr lang="es-ES" sz="2800" dirty="0" smtClean="0"/>
              <a:t> </a:t>
            </a:r>
            <a:r>
              <a:rPr lang="es-ES" sz="2800" dirty="0" err="1" smtClean="0"/>
              <a:t>Dark</a:t>
            </a:r>
            <a:r>
              <a:rPr lang="es-ES" sz="2800" dirty="0" smtClean="0"/>
              <a:t> </a:t>
            </a:r>
            <a:r>
              <a:rPr lang="es-ES" sz="2800" dirty="0" err="1" smtClean="0"/>
              <a:t>Energy</a:t>
            </a:r>
            <a:r>
              <a:rPr lang="es-ES" sz="2800" b="0" dirty="0" smtClean="0"/>
              <a:t>: more </a:t>
            </a:r>
            <a:r>
              <a:rPr lang="es-ES" sz="2800" b="0" dirty="0" err="1" smtClean="0"/>
              <a:t>nearby</a:t>
            </a:r>
            <a:r>
              <a:rPr lang="es-ES" sz="2800" b="0" dirty="0" smtClean="0"/>
              <a:t> </a:t>
            </a:r>
            <a:r>
              <a:rPr lang="es-ES" sz="2800" b="0" dirty="0" err="1" smtClean="0"/>
              <a:t>supernovae</a:t>
            </a:r>
            <a:r>
              <a:rPr lang="es-ES" sz="2800" b="0" dirty="0" smtClean="0"/>
              <a:t> (</a:t>
            </a:r>
            <a:r>
              <a:rPr lang="es-ES" sz="2800" b="0" dirty="0" err="1" smtClean="0"/>
              <a:t>soon</a:t>
            </a:r>
            <a:r>
              <a:rPr lang="es-ES" sz="2800" b="0" dirty="0" smtClean="0"/>
              <a:t>!); </a:t>
            </a:r>
            <a:r>
              <a:rPr lang="es-ES" sz="2800" b="0" dirty="0" err="1" smtClean="0"/>
              <a:t>map</a:t>
            </a:r>
            <a:r>
              <a:rPr lang="es-ES" sz="2800" b="0" dirty="0" smtClean="0"/>
              <a:t> </a:t>
            </a:r>
            <a:r>
              <a:rPr lang="es-ES" sz="2800" b="0" dirty="0" err="1" smtClean="0"/>
              <a:t>out</a:t>
            </a:r>
            <a:r>
              <a:rPr lang="es-ES" sz="2800" b="0" dirty="0" smtClean="0"/>
              <a:t> </a:t>
            </a:r>
            <a:r>
              <a:rPr lang="es-ES" sz="2800" b="0" dirty="0" err="1" smtClean="0"/>
              <a:t>all</a:t>
            </a:r>
            <a:r>
              <a:rPr lang="es-ES" sz="2800" b="0" dirty="0" smtClean="0"/>
              <a:t> </a:t>
            </a:r>
            <a:r>
              <a:rPr lang="es-ES" sz="2800" b="0" dirty="0" err="1" smtClean="0"/>
              <a:t>expansion</a:t>
            </a:r>
            <a:r>
              <a:rPr lang="es-ES" sz="2800" b="0" dirty="0" smtClean="0"/>
              <a:t> </a:t>
            </a:r>
            <a:r>
              <a:rPr lang="es-ES" sz="2800" b="0" dirty="0" err="1" smtClean="0"/>
              <a:t>history</a:t>
            </a:r>
            <a:r>
              <a:rPr lang="es-ES" sz="2800" b="0" dirty="0" smtClean="0"/>
              <a:t> in </a:t>
            </a:r>
            <a:r>
              <a:rPr lang="es-ES" sz="2800" b="0" dirty="0" err="1" smtClean="0"/>
              <a:t>detail</a:t>
            </a:r>
            <a:r>
              <a:rPr lang="es-ES" sz="2800" b="0" dirty="0"/>
              <a:t> </a:t>
            </a:r>
            <a:r>
              <a:rPr lang="es-ES" sz="2800" b="0" dirty="0" smtClean="0"/>
              <a:t>to </a:t>
            </a:r>
            <a:r>
              <a:rPr lang="es-ES" sz="2800" b="0" dirty="0" err="1" smtClean="0"/>
              <a:t>high</a:t>
            </a:r>
            <a:r>
              <a:rPr lang="es-ES" sz="2800" b="0" dirty="0" smtClean="0"/>
              <a:t> </a:t>
            </a:r>
            <a:r>
              <a:rPr lang="es-ES" sz="2800" b="0" dirty="0" err="1" smtClean="0"/>
              <a:t>redshift</a:t>
            </a:r>
            <a:r>
              <a:rPr lang="es-ES" sz="28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solidFill>
                  <a:schemeClr val="bg1">
                    <a:lumMod val="85000"/>
                  </a:schemeClr>
                </a:solidFill>
              </a:rPr>
              <a:t>Other</a:t>
            </a:r>
            <a:r>
              <a:rPr lang="es-ES" sz="2800" dirty="0" smtClean="0">
                <a:solidFill>
                  <a:schemeClr val="bg1">
                    <a:lumMod val="85000"/>
                  </a:schemeClr>
                </a:solidFill>
              </a:rPr>
              <a:t> </a:t>
            </a:r>
            <a:r>
              <a:rPr lang="es-ES" sz="2800" dirty="0" err="1" smtClean="0">
                <a:solidFill>
                  <a:schemeClr val="bg1">
                    <a:lumMod val="85000"/>
                  </a:schemeClr>
                </a:solidFill>
              </a:rPr>
              <a:t>interesting</a:t>
            </a:r>
            <a:r>
              <a:rPr lang="es-ES" sz="2800" dirty="0" smtClean="0">
                <a:solidFill>
                  <a:schemeClr val="bg1">
                    <a:lumMod val="85000"/>
                  </a:schemeClr>
                </a:solidFill>
              </a:rPr>
              <a:t> </a:t>
            </a:r>
            <a:r>
              <a:rPr lang="es-ES" sz="2800" dirty="0" err="1" smtClean="0">
                <a:solidFill>
                  <a:schemeClr val="bg1">
                    <a:lumMod val="85000"/>
                  </a:schemeClr>
                </a:solidFill>
              </a:rPr>
              <a:t>cosmology</a:t>
            </a:r>
            <a:r>
              <a:rPr lang="es-ES" sz="2800" dirty="0" smtClean="0">
                <a:solidFill>
                  <a:schemeClr val="bg1">
                    <a:lumMod val="85000"/>
                  </a:schemeClr>
                </a:solidFill>
              </a:rPr>
              <a:t>: </a:t>
            </a:r>
            <a:r>
              <a:rPr lang="es-ES" sz="2800" b="0" i="1" dirty="0" smtClean="0">
                <a:solidFill>
                  <a:schemeClr val="bg1">
                    <a:lumMod val="85000"/>
                  </a:schemeClr>
                </a:solidFill>
              </a:rPr>
              <a:t>neutrino </a:t>
            </a:r>
            <a:r>
              <a:rPr lang="es-ES" sz="2800" b="0" i="1" dirty="0" err="1" smtClean="0">
                <a:solidFill>
                  <a:schemeClr val="bg1">
                    <a:lumMod val="85000"/>
                  </a:schemeClr>
                </a:solidFill>
              </a:rPr>
              <a:t>mass</a:t>
            </a:r>
            <a:r>
              <a:rPr lang="es-ES" sz="2800" b="0" i="1" dirty="0" smtClean="0">
                <a:solidFill>
                  <a:schemeClr val="bg1">
                    <a:lumMod val="85000"/>
                  </a:schemeClr>
                </a:solidFill>
              </a:rPr>
              <a:t> </a:t>
            </a:r>
            <a:r>
              <a:rPr lang="es-ES" sz="2800" b="0" dirty="0" err="1" smtClean="0">
                <a:solidFill>
                  <a:schemeClr val="bg1">
                    <a:lumMod val="85000"/>
                  </a:schemeClr>
                </a:solidFill>
              </a:rPr>
              <a:t>constraints</a:t>
            </a:r>
            <a:r>
              <a:rPr lang="es-ES" sz="2800" b="0" dirty="0" smtClean="0">
                <a:solidFill>
                  <a:schemeClr val="bg1">
                    <a:lumMod val="85000"/>
                  </a:schemeClr>
                </a:solidFill>
              </a:rPr>
              <a:t> and new </a:t>
            </a:r>
            <a:r>
              <a:rPr lang="es-ES" sz="2800" b="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a:t>
            </a:r>
            <a:r>
              <a:rPr lang="es-ES" sz="2800" b="0" dirty="0" err="1" smtClean="0">
                <a:solidFill>
                  <a:schemeClr val="bg1">
                    <a:lumMod val="85000"/>
                  </a:schemeClr>
                </a:solidFill>
              </a:rPr>
              <a:t>lab</a:t>
            </a:r>
            <a:r>
              <a:rPr lang="es-ES" sz="2800" b="0" dirty="0" smtClean="0">
                <a:solidFill>
                  <a:schemeClr val="bg1">
                    <a:lumMod val="85000"/>
                  </a:schemeClr>
                </a:solidFill>
              </a:rPr>
              <a:t> </a:t>
            </a:r>
            <a:r>
              <a:rPr lang="es-ES" sz="2800" b="0" dirty="0" err="1" smtClean="0">
                <a:solidFill>
                  <a:schemeClr val="bg1">
                    <a:lumMod val="85000"/>
                  </a:schemeClr>
                </a:solidFill>
              </a:rPr>
              <a:t>results</a:t>
            </a:r>
            <a:r>
              <a:rPr lang="es-ES" sz="2800" b="0" dirty="0" smtClean="0">
                <a:solidFill>
                  <a:schemeClr val="bg1">
                    <a:lumMod val="85000"/>
                  </a:schemeClr>
                </a:solidFill>
              </a:rPr>
              <a:t>; </a:t>
            </a:r>
            <a:r>
              <a:rPr lang="es-ES" sz="2800" b="0" i="1" dirty="0" err="1" smtClean="0">
                <a:solidFill>
                  <a:schemeClr val="bg1">
                    <a:lumMod val="85000"/>
                  </a:schemeClr>
                </a:solidFill>
              </a:rPr>
              <a:t>inflation</a:t>
            </a:r>
            <a:r>
              <a:rPr lang="es-ES" sz="2800" b="0" i="1" dirty="0" smtClean="0">
                <a:solidFill>
                  <a:schemeClr val="bg1">
                    <a:lumMod val="85000"/>
                  </a:schemeClr>
                </a:solidFill>
              </a:rPr>
              <a:t> </a:t>
            </a:r>
            <a:r>
              <a:rPr lang="es-ES" sz="2800" b="0" i="1" dirty="0" err="1" smtClean="0">
                <a:solidFill>
                  <a:schemeClr val="bg1">
                    <a:lumMod val="85000"/>
                  </a:schemeClr>
                </a:solidFill>
              </a:rPr>
              <a:t>probes</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CMB </a:t>
            </a:r>
            <a:r>
              <a:rPr lang="es-ES" sz="2800" b="0" dirty="0" err="1" smtClean="0">
                <a:solidFill>
                  <a:schemeClr val="bg1">
                    <a:lumMod val="85000"/>
                  </a:schemeClr>
                </a:solidFill>
              </a:rPr>
              <a:t>polarization</a:t>
            </a:r>
            <a:r>
              <a:rPr lang="es-ES" sz="2800" b="0" dirty="0" smtClean="0">
                <a:solidFill>
                  <a:schemeClr val="bg1">
                    <a:lumMod val="85000"/>
                  </a:schemeClr>
                </a:solidFill>
              </a:rPr>
              <a:t> </a:t>
            </a:r>
            <a:r>
              <a:rPr lang="es-ES" sz="2800" b="0" dirty="0" err="1" smtClean="0">
                <a:solidFill>
                  <a:schemeClr val="bg1">
                    <a:lumMod val="85000"/>
                  </a:schemeClr>
                </a:solidFill>
              </a:rPr>
              <a:t>experiments</a:t>
            </a:r>
            <a:r>
              <a:rPr lang="es-ES" sz="2800" b="0" dirty="0" smtClean="0">
                <a:solidFill>
                  <a:schemeClr val="bg1">
                    <a:lumMod val="85000"/>
                  </a:schemeClr>
                </a:solidFill>
              </a:rPr>
              <a:t>.</a:t>
            </a:r>
            <a:endParaRPr lang="es-ES" sz="32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
        <p:nvSpPr>
          <p:cNvPr id="8" name="CuadroTexto 7"/>
          <p:cNvSpPr txBox="1"/>
          <p:nvPr/>
        </p:nvSpPr>
        <p:spPr>
          <a:xfrm>
            <a:off x="9206288" y="8941476"/>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DESI </a:t>
            </a:r>
            <a:r>
              <a:rPr lang="es-ES" sz="2800" i="1" dirty="0" err="1" smtClean="0"/>
              <a:t>Collaboration</a:t>
            </a:r>
            <a:r>
              <a:rPr kumimoji="0" lang="es-ES" sz="2800" i="1" u="none" strike="noStrike" cap="none" spc="0" normalizeH="0" baseline="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35458782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6996252" y="2296775"/>
            <a:ext cx="8086725" cy="6753225"/>
          </a:xfrm>
          <a:prstGeom prst="rect">
            <a:avLst/>
          </a:prstGeom>
        </p:spPr>
      </p:pic>
      <p:pic>
        <p:nvPicPr>
          <p:cNvPr id="5" name="Imagen 4"/>
          <p:cNvPicPr>
            <a:picLocks noChangeAspect="1"/>
          </p:cNvPicPr>
          <p:nvPr/>
        </p:nvPicPr>
        <p:blipFill>
          <a:blip r:embed="rId4"/>
          <a:stretch>
            <a:fillRect/>
          </a:stretch>
        </p:blipFill>
        <p:spPr>
          <a:xfrm>
            <a:off x="6412028" y="2650329"/>
            <a:ext cx="8428234" cy="4073693"/>
          </a:xfrm>
          <a:prstGeom prst="rect">
            <a:avLst/>
          </a:prstGeom>
        </p:spPr>
      </p:pic>
      <p:sp>
        <p:nvSpPr>
          <p:cNvPr id="9" name="CuadroTexto 8"/>
          <p:cNvSpPr txBox="1"/>
          <p:nvPr/>
        </p:nvSpPr>
        <p:spPr>
          <a:xfrm>
            <a:off x="9881155" y="8879921"/>
            <a:ext cx="290624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err="1" smtClean="0"/>
              <a:t>Ivezi</a:t>
            </a:r>
            <a:r>
              <a:rPr lang="es-ES" sz="3600" i="1" dirty="0" err="1" smtClean="0">
                <a:latin typeface="Times New Roman" panose="02020603050405020304" pitchFamily="18" charset="0"/>
                <a:cs typeface="Times New Roman" panose="02020603050405020304" pitchFamily="18" charset="0"/>
              </a:rPr>
              <a:t>ć</a:t>
            </a:r>
            <a:r>
              <a:rPr lang="es-ES" sz="2800" i="1" dirty="0" smtClean="0"/>
              <a:t> et al. </a:t>
            </a:r>
            <a:r>
              <a:rPr kumimoji="0" lang="es-ES" sz="2800" i="1" u="none" strike="noStrike" cap="none" spc="0" normalizeH="0" baseline="0" dirty="0" smtClean="0">
                <a:ln>
                  <a:noFill/>
                </a:ln>
                <a:solidFill>
                  <a:srgbClr val="000000"/>
                </a:solidFill>
                <a:effectLst/>
                <a:uFillTx/>
                <a:sym typeface="Helvetica Neue"/>
              </a:rPr>
              <a:t>2019</a:t>
            </a:r>
            <a:endParaRPr kumimoji="0" lang="es-ES" sz="2800" i="1" u="none" strike="noStrike" cap="none" spc="0" normalizeH="0" baseline="0" dirty="0">
              <a:ln>
                <a:noFill/>
              </a:ln>
              <a:solidFill>
                <a:srgbClr val="000000"/>
              </a:solidFill>
              <a:effectLst/>
              <a:uFillTx/>
              <a:sym typeface="Helvetica Neue"/>
            </a:endParaRPr>
          </a:p>
        </p:txBody>
      </p:sp>
      <p:sp>
        <p:nvSpPr>
          <p:cNvPr id="10"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What can we expect to gain by the 2030s?</a:t>
            </a:r>
            <a:endParaRPr lang="en-US" sz="4800" b="1" kern="1200" dirty="0">
              <a:solidFill>
                <a:schemeClr val="accent5">
                  <a:lumMod val="75000"/>
                </a:schemeClr>
              </a:solidFill>
            </a:endParaRPr>
          </a:p>
        </p:txBody>
      </p:sp>
      <p:sp>
        <p:nvSpPr>
          <p:cNvPr id="7" name="CuadroTexto 6"/>
          <p:cNvSpPr txBox="1"/>
          <p:nvPr/>
        </p:nvSpPr>
        <p:spPr>
          <a:xfrm>
            <a:off x="564075" y="1871820"/>
            <a:ext cx="5922666" cy="74892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dirty="0" smtClean="0">
                <a:solidFill>
                  <a:schemeClr val="bg1">
                    <a:lumMod val="85000"/>
                  </a:schemeClr>
                </a:solidFill>
              </a:rPr>
              <a:t>H</a:t>
            </a:r>
            <a:r>
              <a:rPr lang="es-ES" sz="2800" baseline="-25000" dirty="0" smtClean="0">
                <a:solidFill>
                  <a:schemeClr val="bg1">
                    <a:lumMod val="85000"/>
                  </a:schemeClr>
                </a:solidFill>
              </a:rPr>
              <a:t>0</a:t>
            </a:r>
            <a:r>
              <a:rPr lang="es-ES" sz="2800" dirty="0" smtClean="0">
                <a:solidFill>
                  <a:schemeClr val="bg1">
                    <a:lumMod val="85000"/>
                  </a:schemeClr>
                </a:solidFill>
              </a:rPr>
              <a:t> </a:t>
            </a:r>
            <a:r>
              <a:rPr lang="es-ES" sz="280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a:t>
            </a:r>
            <a:r>
              <a:rPr lang="es-ES" sz="2800" b="0" dirty="0" smtClean="0">
                <a:solidFill>
                  <a:schemeClr val="bg1">
                    <a:lumMod val="85000"/>
                  </a:schemeClr>
                </a:solidFill>
              </a:rPr>
              <a:t> </a:t>
            </a:r>
            <a:r>
              <a:rPr lang="es-ES" sz="2800" b="0" dirty="0" err="1" smtClean="0">
                <a:solidFill>
                  <a:schemeClr val="bg1">
                    <a:lumMod val="85000"/>
                  </a:schemeClr>
                </a:solidFill>
              </a:rPr>
              <a:t>is</a:t>
            </a:r>
            <a:r>
              <a:rPr lang="es-ES" sz="2800" b="0" dirty="0" smtClean="0">
                <a:solidFill>
                  <a:schemeClr val="bg1">
                    <a:lumMod val="85000"/>
                  </a:schemeClr>
                </a:solidFill>
              </a:rPr>
              <a:t> </a:t>
            </a:r>
            <a:r>
              <a:rPr lang="es-ES" sz="2800" b="0" dirty="0" err="1" smtClean="0">
                <a:solidFill>
                  <a:schemeClr val="bg1">
                    <a:lumMod val="85000"/>
                  </a:schemeClr>
                </a:solidFill>
              </a:rPr>
              <a:t>mature</a:t>
            </a:r>
            <a:r>
              <a:rPr lang="es-ES" sz="2800" b="0" dirty="0" smtClean="0">
                <a:solidFill>
                  <a:schemeClr val="bg1">
                    <a:lumMod val="85000"/>
                  </a:schemeClr>
                </a:solidFill>
              </a:rPr>
              <a:t>, </a:t>
            </a:r>
            <a:r>
              <a:rPr lang="es-ES" sz="2800" b="0" dirty="0" err="1" smtClean="0">
                <a:solidFill>
                  <a:schemeClr val="bg1">
                    <a:lumMod val="85000"/>
                  </a:schemeClr>
                </a:solidFill>
              </a:rPr>
              <a:t>add</a:t>
            </a:r>
            <a:r>
              <a:rPr lang="es-ES" sz="2800" b="0" dirty="0" smtClean="0">
                <a:solidFill>
                  <a:schemeClr val="bg1">
                    <a:lumMod val="85000"/>
                  </a:schemeClr>
                </a:solidFill>
              </a:rPr>
              <a:t> new </a:t>
            </a:r>
            <a:r>
              <a:rPr lang="es-ES" sz="2800" b="0" dirty="0" err="1" smtClean="0">
                <a:solidFill>
                  <a:schemeClr val="bg1">
                    <a:lumMod val="85000"/>
                  </a:schemeClr>
                </a:solidFill>
              </a:rPr>
              <a:t>distance</a:t>
            </a:r>
            <a:r>
              <a:rPr lang="es-ES" sz="2800" b="0" dirty="0" smtClean="0">
                <a:solidFill>
                  <a:schemeClr val="bg1">
                    <a:lumMod val="85000"/>
                  </a:schemeClr>
                </a:solidFill>
              </a:rPr>
              <a:t> </a:t>
            </a:r>
            <a:r>
              <a:rPr lang="es-ES" sz="2800" b="0" dirty="0" err="1" smtClean="0">
                <a:solidFill>
                  <a:schemeClr val="bg1">
                    <a:lumMod val="85000"/>
                  </a:schemeClr>
                </a:solidFill>
              </a:rPr>
              <a:t>anchors</a:t>
            </a:r>
            <a:r>
              <a:rPr lang="es-ES" sz="2800" b="0" dirty="0" smtClean="0">
                <a:solidFill>
                  <a:schemeClr val="bg1">
                    <a:lumMod val="85000"/>
                  </a:schemeClr>
                </a:solidFill>
              </a:rPr>
              <a:t> (30m </a:t>
            </a:r>
            <a:r>
              <a:rPr lang="es-ES" sz="2800" b="0" dirty="0" err="1" smtClean="0">
                <a:solidFill>
                  <a:schemeClr val="bg1">
                    <a:lumMod val="85000"/>
                  </a:schemeClr>
                </a:solidFill>
              </a:rPr>
              <a:t>telescopes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errors</a:t>
            </a:r>
            <a:r>
              <a:rPr lang="es-ES" sz="2800" b="0" dirty="0" smtClean="0">
                <a:solidFill>
                  <a:schemeClr val="bg1">
                    <a:lumMod val="85000"/>
                  </a:schemeClr>
                </a:solidFill>
              </a:rPr>
              <a:t> in </a:t>
            </a:r>
            <a:r>
              <a:rPr lang="es-ES" sz="2800" b="0" dirty="0" err="1" smtClean="0">
                <a:solidFill>
                  <a:schemeClr val="bg1">
                    <a:lumMod val="85000"/>
                  </a:schemeClr>
                </a:solidFill>
              </a:rPr>
              <a:t>other</a:t>
            </a:r>
            <a:r>
              <a:rPr lang="es-ES" sz="2800" b="0" dirty="0" smtClean="0">
                <a:solidFill>
                  <a:schemeClr val="bg1">
                    <a:lumMod val="85000"/>
                  </a:schemeClr>
                </a:solidFill>
              </a:rPr>
              <a:t> non-</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statistics</a:t>
            </a:r>
            <a:r>
              <a:rPr lang="es-ES" sz="2800" b="0" dirty="0" smtClean="0">
                <a:solidFill>
                  <a:schemeClr val="bg1">
                    <a:lumMod val="85000"/>
                  </a:schemeClr>
                </a:solidFill>
              </a:rPr>
              <a:t> of </a:t>
            </a:r>
            <a:r>
              <a:rPr lang="es-ES" sz="2800" b="0" i="1" dirty="0" err="1" smtClean="0">
                <a:solidFill>
                  <a:schemeClr val="bg1">
                    <a:lumMod val="85000"/>
                  </a:schemeClr>
                </a:solidFill>
              </a:rPr>
              <a:t>dark</a:t>
            </a:r>
            <a:r>
              <a:rPr lang="es-ES" sz="2800" b="0" i="1" dirty="0" smtClean="0">
                <a:solidFill>
                  <a:schemeClr val="bg1">
                    <a:lumMod val="85000"/>
                  </a:schemeClr>
                </a:solidFill>
              </a:rPr>
              <a:t> </a:t>
            </a:r>
            <a:r>
              <a:rPr lang="es-ES" sz="2800" b="0" i="1" dirty="0" err="1" smtClean="0">
                <a:solidFill>
                  <a:schemeClr val="bg1">
                    <a:lumMod val="85000"/>
                  </a:schemeClr>
                </a:solidFill>
              </a:rPr>
              <a:t>sirens</a:t>
            </a:r>
            <a:r>
              <a:rPr lang="es-ES" sz="2800" b="0" i="1" dirty="0" smtClean="0">
                <a:solidFill>
                  <a:schemeClr val="bg1">
                    <a:lumMod val="85000"/>
                  </a:schemeClr>
                </a:solidFill>
              </a:rPr>
              <a:t> </a:t>
            </a:r>
            <a:endParaRPr lang="es-ES" sz="2800" b="0" i="1"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i="1"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Dynamical</a:t>
            </a:r>
            <a:r>
              <a:rPr lang="es-ES" sz="2800" dirty="0" smtClean="0"/>
              <a:t> </a:t>
            </a:r>
            <a:r>
              <a:rPr lang="es-ES" sz="2800" dirty="0" err="1" smtClean="0"/>
              <a:t>Dark</a:t>
            </a:r>
            <a:r>
              <a:rPr lang="es-ES" sz="2800" dirty="0" smtClean="0"/>
              <a:t> </a:t>
            </a:r>
            <a:r>
              <a:rPr lang="es-ES" sz="2800" dirty="0" err="1" smtClean="0"/>
              <a:t>Energy</a:t>
            </a:r>
            <a:r>
              <a:rPr lang="es-ES" sz="2800" b="0" dirty="0" smtClean="0"/>
              <a:t>: more </a:t>
            </a:r>
            <a:r>
              <a:rPr lang="es-ES" sz="2800" b="0" dirty="0" err="1" smtClean="0"/>
              <a:t>nearby</a:t>
            </a:r>
            <a:r>
              <a:rPr lang="es-ES" sz="2800" b="0" dirty="0" smtClean="0"/>
              <a:t> </a:t>
            </a:r>
            <a:r>
              <a:rPr lang="es-ES" sz="2800" b="0" dirty="0" err="1" smtClean="0"/>
              <a:t>supernovae</a:t>
            </a:r>
            <a:r>
              <a:rPr lang="es-ES" sz="2800" b="0" dirty="0" smtClean="0"/>
              <a:t> (</a:t>
            </a:r>
            <a:r>
              <a:rPr lang="es-ES" sz="2800" b="0" dirty="0" err="1" smtClean="0"/>
              <a:t>soon</a:t>
            </a:r>
            <a:r>
              <a:rPr lang="es-ES" sz="2800" b="0" dirty="0" smtClean="0"/>
              <a:t>!); </a:t>
            </a:r>
            <a:r>
              <a:rPr lang="es-ES" sz="2800" b="0" dirty="0" err="1" smtClean="0"/>
              <a:t>map</a:t>
            </a:r>
            <a:r>
              <a:rPr lang="es-ES" sz="2800" b="0" dirty="0" smtClean="0"/>
              <a:t> </a:t>
            </a:r>
            <a:r>
              <a:rPr lang="es-ES" sz="2800" b="0" dirty="0" err="1" smtClean="0"/>
              <a:t>out</a:t>
            </a:r>
            <a:r>
              <a:rPr lang="es-ES" sz="2800" b="0" dirty="0" smtClean="0"/>
              <a:t> </a:t>
            </a:r>
            <a:r>
              <a:rPr lang="es-ES" sz="2800" b="0" dirty="0" err="1" smtClean="0"/>
              <a:t>all</a:t>
            </a:r>
            <a:r>
              <a:rPr lang="es-ES" sz="2800" b="0" dirty="0" smtClean="0"/>
              <a:t> </a:t>
            </a:r>
            <a:r>
              <a:rPr lang="es-ES" sz="2800" b="0" dirty="0" err="1" smtClean="0"/>
              <a:t>expansion</a:t>
            </a:r>
            <a:r>
              <a:rPr lang="es-ES" sz="2800" b="0" dirty="0" smtClean="0"/>
              <a:t> </a:t>
            </a:r>
            <a:r>
              <a:rPr lang="es-ES" sz="2800" b="0" dirty="0" err="1" smtClean="0"/>
              <a:t>history</a:t>
            </a:r>
            <a:r>
              <a:rPr lang="es-ES" sz="2800" b="0" dirty="0" smtClean="0"/>
              <a:t> in </a:t>
            </a:r>
            <a:r>
              <a:rPr lang="es-ES" sz="2800" b="0" dirty="0" err="1" smtClean="0"/>
              <a:t>detail</a:t>
            </a:r>
            <a:r>
              <a:rPr lang="es-ES" sz="2800" b="0" dirty="0"/>
              <a:t> </a:t>
            </a:r>
            <a:r>
              <a:rPr lang="es-ES" sz="2800" b="0" dirty="0" smtClean="0"/>
              <a:t>to </a:t>
            </a:r>
            <a:r>
              <a:rPr lang="es-ES" sz="2800" b="0" dirty="0" err="1" smtClean="0"/>
              <a:t>high</a:t>
            </a:r>
            <a:r>
              <a:rPr lang="es-ES" sz="2800" b="0" dirty="0" smtClean="0"/>
              <a:t> </a:t>
            </a:r>
            <a:r>
              <a:rPr lang="es-ES" sz="2800" b="0" dirty="0" err="1" smtClean="0"/>
              <a:t>redshift</a:t>
            </a:r>
            <a:r>
              <a:rPr lang="es-ES" sz="28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solidFill>
                  <a:schemeClr val="bg1">
                    <a:lumMod val="85000"/>
                  </a:schemeClr>
                </a:solidFill>
              </a:rPr>
              <a:t>Other</a:t>
            </a:r>
            <a:r>
              <a:rPr lang="es-ES" sz="2800" dirty="0" smtClean="0">
                <a:solidFill>
                  <a:schemeClr val="bg1">
                    <a:lumMod val="85000"/>
                  </a:schemeClr>
                </a:solidFill>
              </a:rPr>
              <a:t> </a:t>
            </a:r>
            <a:r>
              <a:rPr lang="es-ES" sz="2800" dirty="0" err="1" smtClean="0">
                <a:solidFill>
                  <a:schemeClr val="bg1">
                    <a:lumMod val="85000"/>
                  </a:schemeClr>
                </a:solidFill>
              </a:rPr>
              <a:t>interesting</a:t>
            </a:r>
            <a:r>
              <a:rPr lang="es-ES" sz="2800" dirty="0" smtClean="0">
                <a:solidFill>
                  <a:schemeClr val="bg1">
                    <a:lumMod val="85000"/>
                  </a:schemeClr>
                </a:solidFill>
              </a:rPr>
              <a:t> </a:t>
            </a:r>
            <a:r>
              <a:rPr lang="es-ES" sz="2800" dirty="0" err="1" smtClean="0">
                <a:solidFill>
                  <a:schemeClr val="bg1">
                    <a:lumMod val="85000"/>
                  </a:schemeClr>
                </a:solidFill>
              </a:rPr>
              <a:t>cosmology</a:t>
            </a:r>
            <a:r>
              <a:rPr lang="es-ES" sz="2800" dirty="0" smtClean="0">
                <a:solidFill>
                  <a:schemeClr val="bg1">
                    <a:lumMod val="85000"/>
                  </a:schemeClr>
                </a:solidFill>
              </a:rPr>
              <a:t>: </a:t>
            </a:r>
            <a:r>
              <a:rPr lang="es-ES" sz="2800" b="0" i="1" dirty="0" smtClean="0">
                <a:solidFill>
                  <a:schemeClr val="bg1">
                    <a:lumMod val="85000"/>
                  </a:schemeClr>
                </a:solidFill>
              </a:rPr>
              <a:t>neutrino </a:t>
            </a:r>
            <a:r>
              <a:rPr lang="es-ES" sz="2800" b="0" i="1" dirty="0" err="1" smtClean="0">
                <a:solidFill>
                  <a:schemeClr val="bg1">
                    <a:lumMod val="85000"/>
                  </a:schemeClr>
                </a:solidFill>
              </a:rPr>
              <a:t>mass</a:t>
            </a:r>
            <a:r>
              <a:rPr lang="es-ES" sz="2800" b="0" i="1" dirty="0" smtClean="0">
                <a:solidFill>
                  <a:schemeClr val="bg1">
                    <a:lumMod val="85000"/>
                  </a:schemeClr>
                </a:solidFill>
              </a:rPr>
              <a:t> </a:t>
            </a:r>
            <a:r>
              <a:rPr lang="es-ES" sz="2800" b="0" dirty="0" err="1" smtClean="0">
                <a:solidFill>
                  <a:schemeClr val="bg1">
                    <a:lumMod val="85000"/>
                  </a:schemeClr>
                </a:solidFill>
              </a:rPr>
              <a:t>constraints</a:t>
            </a:r>
            <a:r>
              <a:rPr lang="es-ES" sz="2800" b="0" dirty="0" smtClean="0">
                <a:solidFill>
                  <a:schemeClr val="bg1">
                    <a:lumMod val="85000"/>
                  </a:schemeClr>
                </a:solidFill>
              </a:rPr>
              <a:t> and new </a:t>
            </a:r>
            <a:r>
              <a:rPr lang="es-ES" sz="2800" b="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a:t>
            </a:r>
            <a:r>
              <a:rPr lang="es-ES" sz="2800" b="0" dirty="0" err="1" smtClean="0">
                <a:solidFill>
                  <a:schemeClr val="bg1">
                    <a:lumMod val="85000"/>
                  </a:schemeClr>
                </a:solidFill>
              </a:rPr>
              <a:t>lab</a:t>
            </a:r>
            <a:r>
              <a:rPr lang="es-ES" sz="2800" b="0" dirty="0" smtClean="0">
                <a:solidFill>
                  <a:schemeClr val="bg1">
                    <a:lumMod val="85000"/>
                  </a:schemeClr>
                </a:solidFill>
              </a:rPr>
              <a:t> </a:t>
            </a:r>
            <a:r>
              <a:rPr lang="es-ES" sz="2800" b="0" dirty="0" err="1" smtClean="0">
                <a:solidFill>
                  <a:schemeClr val="bg1">
                    <a:lumMod val="85000"/>
                  </a:schemeClr>
                </a:solidFill>
              </a:rPr>
              <a:t>results</a:t>
            </a:r>
            <a:r>
              <a:rPr lang="es-ES" sz="2800" b="0" dirty="0" smtClean="0">
                <a:solidFill>
                  <a:schemeClr val="bg1">
                    <a:lumMod val="85000"/>
                  </a:schemeClr>
                </a:solidFill>
              </a:rPr>
              <a:t>; </a:t>
            </a:r>
            <a:r>
              <a:rPr lang="es-ES" sz="2800" b="0" i="1" dirty="0" err="1" smtClean="0">
                <a:solidFill>
                  <a:schemeClr val="bg1">
                    <a:lumMod val="85000"/>
                  </a:schemeClr>
                </a:solidFill>
              </a:rPr>
              <a:t>inflation</a:t>
            </a:r>
            <a:r>
              <a:rPr lang="es-ES" sz="2800" b="0" i="1" dirty="0" smtClean="0">
                <a:solidFill>
                  <a:schemeClr val="bg1">
                    <a:lumMod val="85000"/>
                  </a:schemeClr>
                </a:solidFill>
              </a:rPr>
              <a:t> </a:t>
            </a:r>
            <a:r>
              <a:rPr lang="es-ES" sz="2800" b="0" i="1" dirty="0" err="1" smtClean="0">
                <a:solidFill>
                  <a:schemeClr val="bg1">
                    <a:lumMod val="85000"/>
                  </a:schemeClr>
                </a:solidFill>
              </a:rPr>
              <a:t>probes</a:t>
            </a:r>
            <a:r>
              <a:rPr lang="es-ES" sz="2800" b="0" dirty="0" smtClean="0">
                <a:solidFill>
                  <a:schemeClr val="bg1">
                    <a:lumMod val="85000"/>
                  </a:schemeClr>
                </a:solidFill>
              </a:rPr>
              <a:t> </a:t>
            </a:r>
            <a:r>
              <a:rPr lang="es-ES" sz="2800" b="0" dirty="0" err="1" smtClean="0">
                <a:solidFill>
                  <a:schemeClr val="bg1">
                    <a:lumMod val="85000"/>
                  </a:schemeClr>
                </a:solidFill>
              </a:rPr>
              <a:t>with</a:t>
            </a:r>
            <a:r>
              <a:rPr lang="es-ES" sz="2800" b="0" dirty="0" smtClean="0">
                <a:solidFill>
                  <a:schemeClr val="bg1">
                    <a:lumMod val="85000"/>
                  </a:schemeClr>
                </a:solidFill>
              </a:rPr>
              <a:t> CMB </a:t>
            </a:r>
            <a:r>
              <a:rPr lang="es-ES" sz="2800" b="0" dirty="0" err="1" smtClean="0">
                <a:solidFill>
                  <a:schemeClr val="bg1">
                    <a:lumMod val="85000"/>
                  </a:schemeClr>
                </a:solidFill>
              </a:rPr>
              <a:t>polarization</a:t>
            </a:r>
            <a:r>
              <a:rPr lang="es-ES" sz="2800" b="0" dirty="0" smtClean="0">
                <a:solidFill>
                  <a:schemeClr val="bg1">
                    <a:lumMod val="85000"/>
                  </a:schemeClr>
                </a:solidFill>
              </a:rPr>
              <a:t> </a:t>
            </a:r>
            <a:r>
              <a:rPr lang="es-ES" sz="2800" b="0" dirty="0" err="1" smtClean="0">
                <a:solidFill>
                  <a:schemeClr val="bg1">
                    <a:lumMod val="85000"/>
                  </a:schemeClr>
                </a:solidFill>
              </a:rPr>
              <a:t>experiments</a:t>
            </a:r>
            <a:r>
              <a:rPr lang="es-ES" sz="2800" b="0" dirty="0" smtClean="0">
                <a:solidFill>
                  <a:schemeClr val="bg1">
                    <a:lumMod val="85000"/>
                  </a:schemeClr>
                </a:solidFill>
              </a:rPr>
              <a:t>.</a:t>
            </a:r>
            <a:endParaRPr lang="es-ES" sz="3200" b="0"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13953013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What can we expect to gain by the 2030s?</a:t>
            </a:r>
            <a:endParaRPr lang="en-US" sz="4800" b="1" kern="1200" dirty="0">
              <a:solidFill>
                <a:schemeClr val="accent5">
                  <a:lumMod val="75000"/>
                </a:schemeClr>
              </a:solidFill>
            </a:endParaRPr>
          </a:p>
        </p:txBody>
      </p:sp>
      <p:sp>
        <p:nvSpPr>
          <p:cNvPr id="9" name="CuadroTexto 8"/>
          <p:cNvSpPr txBox="1"/>
          <p:nvPr/>
        </p:nvSpPr>
        <p:spPr>
          <a:xfrm>
            <a:off x="564075" y="1871820"/>
            <a:ext cx="5922666" cy="74892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dirty="0" smtClean="0">
                <a:solidFill>
                  <a:schemeClr val="bg1">
                    <a:lumMod val="85000"/>
                  </a:schemeClr>
                </a:solidFill>
              </a:rPr>
              <a:t>H</a:t>
            </a:r>
            <a:r>
              <a:rPr lang="es-ES" sz="2800" baseline="-25000" dirty="0" smtClean="0">
                <a:solidFill>
                  <a:schemeClr val="bg1">
                    <a:lumMod val="85000"/>
                  </a:schemeClr>
                </a:solidFill>
              </a:rPr>
              <a:t>0</a:t>
            </a:r>
            <a:r>
              <a:rPr lang="es-ES" sz="2800" dirty="0" smtClean="0">
                <a:solidFill>
                  <a:schemeClr val="bg1">
                    <a:lumMod val="85000"/>
                  </a:schemeClr>
                </a:solidFill>
              </a:rPr>
              <a:t> </a:t>
            </a:r>
            <a:r>
              <a:rPr lang="es-ES" sz="2800" dirty="0" err="1" smtClean="0">
                <a:solidFill>
                  <a:schemeClr val="bg1">
                    <a:lumMod val="85000"/>
                  </a:schemeClr>
                </a:solidFill>
              </a:rPr>
              <a:t>tension</a:t>
            </a:r>
            <a:r>
              <a:rPr lang="es-ES" sz="2800" b="0" dirty="0" smtClean="0">
                <a:solidFill>
                  <a:schemeClr val="bg1">
                    <a:lumMod val="85000"/>
                  </a:schemeClr>
                </a:solidFill>
              </a:rPr>
              <a:t>: </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a:t>
            </a:r>
            <a:r>
              <a:rPr lang="es-ES" sz="2800" b="0" dirty="0" smtClean="0">
                <a:solidFill>
                  <a:schemeClr val="bg1">
                    <a:lumMod val="85000"/>
                  </a:schemeClr>
                </a:solidFill>
              </a:rPr>
              <a:t> </a:t>
            </a:r>
            <a:r>
              <a:rPr lang="es-ES" sz="2800" b="0" dirty="0" err="1" smtClean="0">
                <a:solidFill>
                  <a:schemeClr val="bg1">
                    <a:lumMod val="85000"/>
                  </a:schemeClr>
                </a:solidFill>
              </a:rPr>
              <a:t>is</a:t>
            </a:r>
            <a:r>
              <a:rPr lang="es-ES" sz="2800" b="0" dirty="0" smtClean="0">
                <a:solidFill>
                  <a:schemeClr val="bg1">
                    <a:lumMod val="85000"/>
                  </a:schemeClr>
                </a:solidFill>
              </a:rPr>
              <a:t> </a:t>
            </a:r>
            <a:r>
              <a:rPr lang="es-ES" sz="2800" b="0" dirty="0" err="1" smtClean="0">
                <a:solidFill>
                  <a:schemeClr val="bg1">
                    <a:lumMod val="85000"/>
                  </a:schemeClr>
                </a:solidFill>
              </a:rPr>
              <a:t>mature</a:t>
            </a:r>
            <a:r>
              <a:rPr lang="es-ES" sz="2800" b="0" dirty="0" smtClean="0">
                <a:solidFill>
                  <a:schemeClr val="bg1">
                    <a:lumMod val="85000"/>
                  </a:schemeClr>
                </a:solidFill>
              </a:rPr>
              <a:t>, </a:t>
            </a:r>
            <a:r>
              <a:rPr lang="es-ES" sz="2800" b="0" dirty="0" err="1" smtClean="0">
                <a:solidFill>
                  <a:schemeClr val="bg1">
                    <a:lumMod val="85000"/>
                  </a:schemeClr>
                </a:solidFill>
              </a:rPr>
              <a:t>add</a:t>
            </a:r>
            <a:r>
              <a:rPr lang="es-ES" sz="2800" b="0" dirty="0" smtClean="0">
                <a:solidFill>
                  <a:schemeClr val="bg1">
                    <a:lumMod val="85000"/>
                  </a:schemeClr>
                </a:solidFill>
              </a:rPr>
              <a:t> new </a:t>
            </a:r>
            <a:r>
              <a:rPr lang="es-ES" sz="2800" b="0" dirty="0" err="1" smtClean="0">
                <a:solidFill>
                  <a:schemeClr val="bg1">
                    <a:lumMod val="85000"/>
                  </a:schemeClr>
                </a:solidFill>
              </a:rPr>
              <a:t>distance</a:t>
            </a:r>
            <a:r>
              <a:rPr lang="es-ES" sz="2800" b="0" dirty="0" smtClean="0">
                <a:solidFill>
                  <a:schemeClr val="bg1">
                    <a:lumMod val="85000"/>
                  </a:schemeClr>
                </a:solidFill>
              </a:rPr>
              <a:t> </a:t>
            </a:r>
            <a:r>
              <a:rPr lang="es-ES" sz="2800" b="0" dirty="0" err="1" smtClean="0">
                <a:solidFill>
                  <a:schemeClr val="bg1">
                    <a:lumMod val="85000"/>
                  </a:schemeClr>
                </a:solidFill>
              </a:rPr>
              <a:t>anchors</a:t>
            </a:r>
            <a:r>
              <a:rPr lang="es-ES" sz="2800" b="0" dirty="0" smtClean="0">
                <a:solidFill>
                  <a:schemeClr val="bg1">
                    <a:lumMod val="85000"/>
                  </a:schemeClr>
                </a:solidFill>
              </a:rPr>
              <a:t> (30m </a:t>
            </a:r>
            <a:r>
              <a:rPr lang="es-ES" sz="2800" b="0" dirty="0" err="1" smtClean="0">
                <a:solidFill>
                  <a:schemeClr val="bg1">
                    <a:lumMod val="85000"/>
                  </a:schemeClr>
                </a:solidFill>
              </a:rPr>
              <a:t>telescopes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errors</a:t>
            </a:r>
            <a:r>
              <a:rPr lang="es-ES" sz="2800" b="0" dirty="0" smtClean="0">
                <a:solidFill>
                  <a:schemeClr val="bg1">
                    <a:lumMod val="85000"/>
                  </a:schemeClr>
                </a:solidFill>
              </a:rPr>
              <a:t> in </a:t>
            </a:r>
            <a:r>
              <a:rPr lang="es-ES" sz="2800" b="0" dirty="0" err="1" smtClean="0">
                <a:solidFill>
                  <a:schemeClr val="bg1">
                    <a:lumMod val="85000"/>
                  </a:schemeClr>
                </a:solidFill>
              </a:rPr>
              <a:t>other</a:t>
            </a:r>
            <a:r>
              <a:rPr lang="es-ES" sz="2800" b="0" dirty="0" smtClean="0">
                <a:solidFill>
                  <a:schemeClr val="bg1">
                    <a:lumMod val="85000"/>
                  </a:schemeClr>
                </a:solidFill>
              </a:rPr>
              <a:t> non-</a:t>
            </a:r>
            <a:r>
              <a:rPr lang="es-ES" sz="2800" b="0" dirty="0" err="1" smtClean="0">
                <a:solidFill>
                  <a:schemeClr val="bg1">
                    <a:lumMod val="85000"/>
                  </a:schemeClr>
                </a:solidFill>
              </a:rPr>
              <a:t>Cepheid</a:t>
            </a:r>
            <a:r>
              <a:rPr lang="es-ES" sz="2800" b="0" dirty="0" smtClean="0">
                <a:solidFill>
                  <a:schemeClr val="bg1">
                    <a:lumMod val="85000"/>
                  </a:schemeClr>
                </a:solidFill>
              </a:rPr>
              <a:t> </a:t>
            </a:r>
            <a:r>
              <a:rPr lang="es-ES" sz="2800" b="0" dirty="0" err="1" smtClean="0">
                <a:solidFill>
                  <a:schemeClr val="bg1">
                    <a:lumMod val="85000"/>
                  </a:schemeClr>
                </a:solidFill>
              </a:rPr>
              <a:t>methods</a:t>
            </a:r>
            <a:r>
              <a:rPr lang="es-ES" sz="2800" b="0" dirty="0" smtClean="0">
                <a:solidFill>
                  <a:schemeClr val="bg1">
                    <a:lumMod val="85000"/>
                  </a:schemeClr>
                </a:solidFill>
              </a:rPr>
              <a:t>; </a:t>
            </a:r>
            <a:r>
              <a:rPr lang="es-ES" sz="2800" b="0" dirty="0" err="1" smtClean="0">
                <a:solidFill>
                  <a:schemeClr val="bg1">
                    <a:lumMod val="85000"/>
                  </a:schemeClr>
                </a:solidFill>
              </a:rPr>
              <a:t>improve</a:t>
            </a:r>
            <a:r>
              <a:rPr lang="es-ES" sz="2800" b="0" dirty="0" smtClean="0">
                <a:solidFill>
                  <a:schemeClr val="bg1">
                    <a:lumMod val="85000"/>
                  </a:schemeClr>
                </a:solidFill>
              </a:rPr>
              <a:t> </a:t>
            </a:r>
            <a:r>
              <a:rPr lang="es-ES" sz="2800" b="0" dirty="0" err="1" smtClean="0">
                <a:solidFill>
                  <a:schemeClr val="bg1">
                    <a:lumMod val="85000"/>
                  </a:schemeClr>
                </a:solidFill>
              </a:rPr>
              <a:t>statistics</a:t>
            </a:r>
            <a:r>
              <a:rPr lang="es-ES" sz="2800" b="0" dirty="0" smtClean="0">
                <a:solidFill>
                  <a:schemeClr val="bg1">
                    <a:lumMod val="85000"/>
                  </a:schemeClr>
                </a:solidFill>
              </a:rPr>
              <a:t> of </a:t>
            </a:r>
            <a:r>
              <a:rPr lang="es-ES" sz="2800" b="0" i="1" dirty="0" err="1" smtClean="0">
                <a:solidFill>
                  <a:schemeClr val="bg1">
                    <a:lumMod val="85000"/>
                  </a:schemeClr>
                </a:solidFill>
              </a:rPr>
              <a:t>dark</a:t>
            </a:r>
            <a:r>
              <a:rPr lang="es-ES" sz="2800" b="0" i="1" dirty="0" smtClean="0">
                <a:solidFill>
                  <a:schemeClr val="bg1">
                    <a:lumMod val="85000"/>
                  </a:schemeClr>
                </a:solidFill>
              </a:rPr>
              <a:t> </a:t>
            </a:r>
            <a:r>
              <a:rPr lang="es-ES" sz="2800" b="0" i="1" dirty="0" err="1" smtClean="0">
                <a:solidFill>
                  <a:schemeClr val="bg1">
                    <a:lumMod val="85000"/>
                  </a:schemeClr>
                </a:solidFill>
              </a:rPr>
              <a:t>sirens</a:t>
            </a:r>
            <a:r>
              <a:rPr lang="es-ES" sz="2800" b="0" i="1" dirty="0" smtClean="0">
                <a:solidFill>
                  <a:schemeClr val="bg1">
                    <a:lumMod val="85000"/>
                  </a:schemeClr>
                </a:solidFill>
              </a:rPr>
              <a:t> </a:t>
            </a:r>
            <a:endParaRPr lang="es-ES" sz="2800" b="0" i="1" dirty="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endParaRPr lang="es-ES" sz="2800" b="0" i="1" dirty="0" smtClean="0">
              <a:solidFill>
                <a:schemeClr val="bg1">
                  <a:lumMod val="85000"/>
                </a:schemeClr>
              </a:solidFill>
            </a:endParaRPr>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solidFill>
                  <a:schemeClr val="bg1">
                    <a:lumMod val="85000"/>
                  </a:schemeClr>
                </a:solidFill>
              </a:rPr>
              <a:t>Dynamical</a:t>
            </a:r>
            <a:r>
              <a:rPr lang="es-ES" sz="2800" dirty="0" smtClean="0">
                <a:solidFill>
                  <a:schemeClr val="bg1">
                    <a:lumMod val="85000"/>
                  </a:schemeClr>
                </a:solidFill>
              </a:rPr>
              <a:t> </a:t>
            </a:r>
            <a:r>
              <a:rPr lang="es-ES" sz="2800" dirty="0" err="1" smtClean="0">
                <a:solidFill>
                  <a:schemeClr val="bg1">
                    <a:lumMod val="85000"/>
                  </a:schemeClr>
                </a:solidFill>
              </a:rPr>
              <a:t>Dark</a:t>
            </a:r>
            <a:r>
              <a:rPr lang="es-ES" sz="2800" dirty="0" smtClean="0">
                <a:solidFill>
                  <a:schemeClr val="bg1">
                    <a:lumMod val="85000"/>
                  </a:schemeClr>
                </a:solidFill>
              </a:rPr>
              <a:t> </a:t>
            </a:r>
            <a:r>
              <a:rPr lang="es-ES" sz="2800" dirty="0" err="1" smtClean="0">
                <a:solidFill>
                  <a:schemeClr val="bg1">
                    <a:lumMod val="85000"/>
                  </a:schemeClr>
                </a:solidFill>
              </a:rPr>
              <a:t>Energy</a:t>
            </a:r>
            <a:r>
              <a:rPr lang="es-ES" sz="2800" b="0" dirty="0" smtClean="0">
                <a:solidFill>
                  <a:schemeClr val="bg1">
                    <a:lumMod val="85000"/>
                  </a:schemeClr>
                </a:solidFill>
              </a:rPr>
              <a:t>: more </a:t>
            </a:r>
            <a:r>
              <a:rPr lang="es-ES" sz="2800" b="0" dirty="0" err="1" smtClean="0">
                <a:solidFill>
                  <a:schemeClr val="bg1">
                    <a:lumMod val="85000"/>
                  </a:schemeClr>
                </a:solidFill>
              </a:rPr>
              <a:t>nearby</a:t>
            </a:r>
            <a:r>
              <a:rPr lang="es-ES" sz="2800" b="0" dirty="0" smtClean="0">
                <a:solidFill>
                  <a:schemeClr val="bg1">
                    <a:lumMod val="85000"/>
                  </a:schemeClr>
                </a:solidFill>
              </a:rPr>
              <a:t> </a:t>
            </a:r>
            <a:r>
              <a:rPr lang="es-ES" sz="2800" b="0" dirty="0" err="1" smtClean="0">
                <a:solidFill>
                  <a:schemeClr val="bg1">
                    <a:lumMod val="85000"/>
                  </a:schemeClr>
                </a:solidFill>
              </a:rPr>
              <a:t>supernovae</a:t>
            </a:r>
            <a:r>
              <a:rPr lang="es-ES" sz="2800" b="0" dirty="0" smtClean="0">
                <a:solidFill>
                  <a:schemeClr val="bg1">
                    <a:lumMod val="85000"/>
                  </a:schemeClr>
                </a:solidFill>
              </a:rPr>
              <a:t> (</a:t>
            </a:r>
            <a:r>
              <a:rPr lang="es-ES" sz="2800" b="0" dirty="0" err="1" smtClean="0">
                <a:solidFill>
                  <a:schemeClr val="bg1">
                    <a:lumMod val="85000"/>
                  </a:schemeClr>
                </a:solidFill>
              </a:rPr>
              <a:t>soon</a:t>
            </a:r>
            <a:r>
              <a:rPr lang="es-ES" sz="2800" b="0" dirty="0" smtClean="0">
                <a:solidFill>
                  <a:schemeClr val="bg1">
                    <a:lumMod val="85000"/>
                  </a:schemeClr>
                </a:solidFill>
              </a:rPr>
              <a:t>!); </a:t>
            </a:r>
            <a:r>
              <a:rPr lang="es-ES" sz="2800" b="0" dirty="0" err="1" smtClean="0">
                <a:solidFill>
                  <a:schemeClr val="bg1">
                    <a:lumMod val="85000"/>
                  </a:schemeClr>
                </a:solidFill>
              </a:rPr>
              <a:t>map</a:t>
            </a:r>
            <a:r>
              <a:rPr lang="es-ES" sz="2800" b="0" dirty="0" smtClean="0">
                <a:solidFill>
                  <a:schemeClr val="bg1">
                    <a:lumMod val="85000"/>
                  </a:schemeClr>
                </a:solidFill>
              </a:rPr>
              <a:t> </a:t>
            </a:r>
            <a:r>
              <a:rPr lang="es-ES" sz="2800" b="0" dirty="0" err="1" smtClean="0">
                <a:solidFill>
                  <a:schemeClr val="bg1">
                    <a:lumMod val="85000"/>
                  </a:schemeClr>
                </a:solidFill>
              </a:rPr>
              <a:t>out</a:t>
            </a:r>
            <a:r>
              <a:rPr lang="es-ES" sz="2800" b="0" dirty="0" smtClean="0">
                <a:solidFill>
                  <a:schemeClr val="bg1">
                    <a:lumMod val="85000"/>
                  </a:schemeClr>
                </a:solidFill>
              </a:rPr>
              <a:t> </a:t>
            </a:r>
            <a:r>
              <a:rPr lang="es-ES" sz="2800" b="0" dirty="0" err="1" smtClean="0">
                <a:solidFill>
                  <a:schemeClr val="bg1">
                    <a:lumMod val="85000"/>
                  </a:schemeClr>
                </a:solidFill>
              </a:rPr>
              <a:t>all</a:t>
            </a:r>
            <a:r>
              <a:rPr lang="es-ES" sz="2800" b="0" dirty="0" smtClean="0">
                <a:solidFill>
                  <a:schemeClr val="bg1">
                    <a:lumMod val="85000"/>
                  </a:schemeClr>
                </a:solidFill>
              </a:rPr>
              <a:t> </a:t>
            </a:r>
            <a:r>
              <a:rPr lang="es-ES" sz="2800" b="0" dirty="0" err="1" smtClean="0">
                <a:solidFill>
                  <a:schemeClr val="bg1">
                    <a:lumMod val="85000"/>
                  </a:schemeClr>
                </a:solidFill>
              </a:rPr>
              <a:t>expansion</a:t>
            </a:r>
            <a:r>
              <a:rPr lang="es-ES" sz="2800" b="0" dirty="0" smtClean="0">
                <a:solidFill>
                  <a:schemeClr val="bg1">
                    <a:lumMod val="85000"/>
                  </a:schemeClr>
                </a:solidFill>
              </a:rPr>
              <a:t> </a:t>
            </a:r>
            <a:r>
              <a:rPr lang="es-ES" sz="2800" b="0" dirty="0" err="1" smtClean="0">
                <a:solidFill>
                  <a:schemeClr val="bg1">
                    <a:lumMod val="85000"/>
                  </a:schemeClr>
                </a:solidFill>
              </a:rPr>
              <a:t>history</a:t>
            </a:r>
            <a:r>
              <a:rPr lang="es-ES" sz="2800" b="0" dirty="0" smtClean="0">
                <a:solidFill>
                  <a:schemeClr val="bg1">
                    <a:lumMod val="85000"/>
                  </a:schemeClr>
                </a:solidFill>
              </a:rPr>
              <a:t> in </a:t>
            </a:r>
            <a:r>
              <a:rPr lang="es-ES" sz="2800" b="0" dirty="0" err="1" smtClean="0">
                <a:solidFill>
                  <a:schemeClr val="bg1">
                    <a:lumMod val="85000"/>
                  </a:schemeClr>
                </a:solidFill>
              </a:rPr>
              <a:t>detail</a:t>
            </a:r>
            <a:r>
              <a:rPr lang="es-ES" sz="2800" b="0" dirty="0">
                <a:solidFill>
                  <a:schemeClr val="bg1">
                    <a:lumMod val="85000"/>
                  </a:schemeClr>
                </a:solidFill>
              </a:rPr>
              <a:t> </a:t>
            </a:r>
            <a:r>
              <a:rPr lang="es-ES" sz="2800" b="0" dirty="0" smtClean="0">
                <a:solidFill>
                  <a:schemeClr val="bg1">
                    <a:lumMod val="85000"/>
                  </a:schemeClr>
                </a:solidFill>
              </a:rPr>
              <a:t>to </a:t>
            </a:r>
            <a:r>
              <a:rPr lang="es-ES" sz="2800" b="0" dirty="0" err="1" smtClean="0">
                <a:solidFill>
                  <a:schemeClr val="bg1">
                    <a:lumMod val="85000"/>
                  </a:schemeClr>
                </a:solidFill>
              </a:rPr>
              <a:t>high</a:t>
            </a:r>
            <a:r>
              <a:rPr lang="es-ES" sz="2800" b="0" dirty="0" smtClean="0">
                <a:solidFill>
                  <a:schemeClr val="bg1">
                    <a:lumMod val="85000"/>
                  </a:schemeClr>
                </a:solidFill>
              </a:rPr>
              <a:t> </a:t>
            </a:r>
            <a:r>
              <a:rPr lang="es-ES" sz="2800" b="0" dirty="0" err="1" smtClean="0">
                <a:solidFill>
                  <a:schemeClr val="bg1">
                    <a:lumMod val="85000"/>
                  </a:schemeClr>
                </a:solidFill>
              </a:rPr>
              <a:t>redshift</a:t>
            </a:r>
            <a:r>
              <a:rPr lang="es-ES" sz="2800" b="0" dirty="0" smtClean="0">
                <a:solidFill>
                  <a:schemeClr val="bg1">
                    <a:lumMod val="85000"/>
                  </a:schemeClr>
                </a:solidFill>
              </a:rPr>
              <a:t>.</a:t>
            </a:r>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Other</a:t>
            </a:r>
            <a:r>
              <a:rPr lang="es-ES" sz="2800" dirty="0" smtClean="0"/>
              <a:t> </a:t>
            </a:r>
            <a:r>
              <a:rPr lang="es-ES" sz="2800" dirty="0" err="1" smtClean="0"/>
              <a:t>interesting</a:t>
            </a:r>
            <a:r>
              <a:rPr lang="es-ES" sz="2800" dirty="0" smtClean="0"/>
              <a:t> </a:t>
            </a:r>
            <a:r>
              <a:rPr lang="es-ES" sz="2800" dirty="0" err="1" smtClean="0"/>
              <a:t>cosmology</a:t>
            </a:r>
            <a:r>
              <a:rPr lang="es-ES" sz="2800" dirty="0" smtClean="0"/>
              <a:t>: </a:t>
            </a:r>
            <a:r>
              <a:rPr lang="es-ES" sz="2800" b="0" i="1" dirty="0" smtClean="0"/>
              <a:t>neutrino </a:t>
            </a:r>
            <a:r>
              <a:rPr lang="es-ES" sz="2800" b="0" i="1" dirty="0" err="1" smtClean="0"/>
              <a:t>mass</a:t>
            </a:r>
            <a:r>
              <a:rPr lang="es-ES" sz="2800" b="0" i="1" dirty="0" smtClean="0"/>
              <a:t> </a:t>
            </a:r>
            <a:r>
              <a:rPr lang="es-ES" sz="2800" b="0" dirty="0" err="1" smtClean="0"/>
              <a:t>constraints</a:t>
            </a:r>
            <a:r>
              <a:rPr lang="es-ES" sz="2800" b="0" dirty="0" smtClean="0"/>
              <a:t> and new </a:t>
            </a:r>
            <a:r>
              <a:rPr lang="es-ES" sz="2800" b="0" dirty="0" err="1" smtClean="0"/>
              <a:t>tension</a:t>
            </a:r>
            <a:r>
              <a:rPr lang="es-ES" sz="2800" b="0" dirty="0" smtClean="0"/>
              <a:t> </a:t>
            </a:r>
            <a:r>
              <a:rPr lang="es-ES" sz="2800" b="0" dirty="0" err="1" smtClean="0"/>
              <a:t>with</a:t>
            </a:r>
            <a:r>
              <a:rPr lang="es-ES" sz="2800" b="0" dirty="0" smtClean="0"/>
              <a:t> </a:t>
            </a:r>
            <a:r>
              <a:rPr lang="es-ES" sz="2800" b="0" dirty="0" err="1" smtClean="0"/>
              <a:t>lab</a:t>
            </a:r>
            <a:r>
              <a:rPr lang="es-ES" sz="2800" b="0" dirty="0" smtClean="0"/>
              <a:t> </a:t>
            </a:r>
            <a:r>
              <a:rPr lang="es-ES" sz="2800" b="0" dirty="0" err="1" smtClean="0"/>
              <a:t>results</a:t>
            </a:r>
            <a:r>
              <a:rPr lang="es-ES" sz="2800" b="0" dirty="0" smtClean="0"/>
              <a:t>; </a:t>
            </a:r>
            <a:r>
              <a:rPr lang="es-ES" sz="2800" b="0" i="1" dirty="0" err="1" smtClean="0"/>
              <a:t>inflation</a:t>
            </a:r>
            <a:r>
              <a:rPr lang="es-ES" sz="2800" b="0" i="1" dirty="0" smtClean="0"/>
              <a:t> </a:t>
            </a:r>
            <a:r>
              <a:rPr lang="es-ES" sz="2800" b="0" i="1" dirty="0" err="1" smtClean="0"/>
              <a:t>probes</a:t>
            </a:r>
            <a:r>
              <a:rPr lang="es-ES" sz="2800" b="0" dirty="0" smtClean="0"/>
              <a:t> </a:t>
            </a:r>
            <a:r>
              <a:rPr lang="es-ES" sz="2800" b="0" dirty="0" err="1" smtClean="0"/>
              <a:t>with</a:t>
            </a:r>
            <a:r>
              <a:rPr lang="es-ES" sz="2800" b="0" dirty="0" smtClean="0"/>
              <a:t> CMB </a:t>
            </a:r>
            <a:r>
              <a:rPr lang="es-ES" sz="2800" b="0" dirty="0" err="1" smtClean="0"/>
              <a:t>polarization</a:t>
            </a:r>
            <a:r>
              <a:rPr lang="es-ES" sz="2800" b="0" dirty="0" smtClean="0"/>
              <a:t> </a:t>
            </a:r>
            <a:r>
              <a:rPr lang="es-ES" sz="2800" b="0" dirty="0" err="1" smtClean="0"/>
              <a:t>experiments</a:t>
            </a:r>
            <a:r>
              <a:rPr lang="es-ES" sz="2800" b="0" dirty="0" smtClean="0"/>
              <a:t>.</a:t>
            </a:r>
            <a:endParaRPr lang="es-ES" sz="3200" b="0" dirty="0"/>
          </a:p>
          <a:p>
            <a:pPr marL="0" marR="0" indent="0" algn="l" defTabSz="5842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000000"/>
              </a:solidFill>
              <a:effectLst/>
              <a:uFillTx/>
              <a:sym typeface="Helvetica Neue"/>
            </a:endParaRPr>
          </a:p>
        </p:txBody>
      </p:sp>
      <p:pic>
        <p:nvPicPr>
          <p:cNvPr id="3" name="Imagen 2"/>
          <p:cNvPicPr>
            <a:picLocks noChangeAspect="1"/>
          </p:cNvPicPr>
          <p:nvPr/>
        </p:nvPicPr>
        <p:blipFill>
          <a:blip r:embed="rId3"/>
          <a:stretch>
            <a:fillRect/>
          </a:stretch>
        </p:blipFill>
        <p:spPr>
          <a:xfrm>
            <a:off x="6585594" y="2026251"/>
            <a:ext cx="10917405" cy="5669812"/>
          </a:xfrm>
          <a:prstGeom prst="rect">
            <a:avLst/>
          </a:prstGeom>
        </p:spPr>
      </p:pic>
      <p:sp>
        <p:nvSpPr>
          <p:cNvPr id="7" name="CuadroTexto 6"/>
          <p:cNvSpPr txBox="1"/>
          <p:nvPr/>
        </p:nvSpPr>
        <p:spPr>
          <a:xfrm>
            <a:off x="10274323" y="7955555"/>
            <a:ext cx="4937249"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err="1" smtClean="0"/>
              <a:t>LiteBIRD</a:t>
            </a:r>
            <a:r>
              <a:rPr lang="es-ES" sz="2800" i="1" dirty="0" smtClean="0"/>
              <a:t> </a:t>
            </a:r>
            <a:r>
              <a:rPr lang="es-ES" sz="2800" i="1" dirty="0" err="1" smtClean="0"/>
              <a:t>Collaboration</a:t>
            </a:r>
            <a:r>
              <a:rPr kumimoji="0" lang="es-ES" sz="2800" i="1" u="none" strike="noStrike" cap="none" spc="0" normalizeH="0" baseline="0" dirty="0" smtClean="0">
                <a:ln>
                  <a:noFill/>
                </a:ln>
                <a:solidFill>
                  <a:srgbClr val="000000"/>
                </a:solidFill>
                <a:effectLst/>
                <a:uFillTx/>
                <a:sym typeface="Helvetica Neue"/>
              </a:rPr>
              <a:t> 2023</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21862306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Challenges of future projects</a:t>
            </a:r>
            <a:endParaRPr lang="en-US" sz="4800" b="1" kern="1200" dirty="0">
              <a:solidFill>
                <a:schemeClr val="accent5">
                  <a:lumMod val="75000"/>
                </a:schemeClr>
              </a:solidFill>
            </a:endParaRPr>
          </a:p>
        </p:txBody>
      </p:sp>
      <p:sp>
        <p:nvSpPr>
          <p:cNvPr id="2" name="CuadroTexto 1"/>
          <p:cNvSpPr txBox="1"/>
          <p:nvPr/>
        </p:nvSpPr>
        <p:spPr>
          <a:xfrm>
            <a:off x="643981" y="1871820"/>
            <a:ext cx="11434288" cy="74276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b="0" dirty="0" err="1"/>
              <a:t>U</a:t>
            </a:r>
            <a:r>
              <a:rPr kumimoji="0" lang="es-ES" sz="2800" b="0" i="0" u="none" strike="noStrike" cap="none" spc="0" normalizeH="0" dirty="0" err="1" smtClean="0">
                <a:ln>
                  <a:noFill/>
                </a:ln>
                <a:solidFill>
                  <a:srgbClr val="000000"/>
                </a:solidFill>
                <a:effectLst/>
                <a:uFillTx/>
                <a:sym typeface="Helvetica Neue"/>
              </a:rPr>
              <a:t>ltimately</a:t>
            </a:r>
            <a:r>
              <a:rPr kumimoji="0" lang="es-ES" sz="2800" b="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limited</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by</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statistical</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effects</a:t>
            </a:r>
            <a:r>
              <a:rPr kumimoji="0" lang="es-ES" sz="2800" i="0" u="none" strike="noStrike" cap="none" spc="0" normalizeH="0" dirty="0" smtClean="0">
                <a:ln>
                  <a:noFill/>
                </a:ln>
                <a:solidFill>
                  <a:srgbClr val="000000"/>
                </a:solidFill>
                <a:effectLst/>
                <a:uFillTx/>
                <a:sym typeface="Helvetica Neue"/>
              </a:rPr>
              <a:t> at </a:t>
            </a:r>
            <a:r>
              <a:rPr kumimoji="0" lang="es-ES" sz="2800" i="0" u="none" strike="noStrike" cap="none" spc="0" normalizeH="0" dirty="0" err="1" smtClean="0">
                <a:ln>
                  <a:noFill/>
                </a:ln>
                <a:solidFill>
                  <a:srgbClr val="000000"/>
                </a:solidFill>
                <a:effectLst/>
                <a:uFillTx/>
                <a:sym typeface="Helvetica Neue"/>
              </a:rPr>
              <a:t>low</a:t>
            </a:r>
            <a:r>
              <a:rPr kumimoji="0" lang="es-ES" sz="2800" i="0" u="none" strike="noStrike" cap="none" spc="0" normalizeH="0" dirty="0" smtClean="0">
                <a:ln>
                  <a:noFill/>
                </a:ln>
                <a:solidFill>
                  <a:srgbClr val="000000"/>
                </a:solidFill>
                <a:effectLst/>
                <a:uFillTx/>
                <a:sym typeface="Helvetica Neue"/>
              </a:rPr>
              <a:t> </a:t>
            </a:r>
            <a:r>
              <a:rPr kumimoji="0" lang="es-ES" sz="2800" i="0" u="none" strike="noStrike" cap="none" spc="0" normalizeH="0" dirty="0" err="1" smtClean="0">
                <a:ln>
                  <a:noFill/>
                </a:ln>
                <a:solidFill>
                  <a:srgbClr val="000000"/>
                </a:solidFill>
                <a:effectLst/>
                <a:uFillTx/>
                <a:sym typeface="Helvetica Neue"/>
              </a:rPr>
              <a:t>redshift</a:t>
            </a:r>
            <a:r>
              <a:rPr lang="es-ES" sz="2800" b="0" dirty="0" smtClean="0"/>
              <a:t>, </a:t>
            </a:r>
            <a:r>
              <a:rPr lang="es-ES" sz="2800" b="0" dirty="0" err="1" smtClean="0"/>
              <a:t>but</a:t>
            </a:r>
            <a:r>
              <a:rPr lang="es-ES" sz="2800" b="0" dirty="0" smtClean="0"/>
              <a:t> </a:t>
            </a:r>
            <a:r>
              <a:rPr lang="es-ES" sz="2800" dirty="0" err="1" smtClean="0"/>
              <a:t>plenty</a:t>
            </a:r>
            <a:r>
              <a:rPr lang="es-ES" sz="2800" dirty="0" smtClean="0"/>
              <a:t> of </a:t>
            </a:r>
            <a:r>
              <a:rPr lang="es-ES" sz="2800" dirty="0" err="1" smtClean="0"/>
              <a:t>work</a:t>
            </a:r>
            <a:r>
              <a:rPr lang="es-ES" sz="2800" dirty="0" smtClean="0"/>
              <a:t> </a:t>
            </a:r>
            <a:r>
              <a:rPr lang="es-ES" sz="2800" dirty="0" err="1" smtClean="0"/>
              <a:t>on</a:t>
            </a:r>
            <a:r>
              <a:rPr lang="es-ES" sz="2800" dirty="0" smtClean="0"/>
              <a:t> </a:t>
            </a:r>
            <a:r>
              <a:rPr lang="es-ES" sz="2800" dirty="0" err="1" smtClean="0"/>
              <a:t>systematics</a:t>
            </a:r>
            <a:r>
              <a:rPr lang="es-ES" sz="2800" b="0" dirty="0" smtClean="0"/>
              <a:t> </a:t>
            </a:r>
            <a:r>
              <a:rPr lang="es-ES" sz="2800" b="0" dirty="0" err="1" smtClean="0"/>
              <a:t>still</a:t>
            </a:r>
            <a:r>
              <a:rPr lang="es-ES" sz="2800" b="0" dirty="0" smtClean="0"/>
              <a:t>. At </a:t>
            </a:r>
            <a:r>
              <a:rPr lang="es-ES" sz="2800" b="0" dirty="0" err="1" smtClean="0"/>
              <a:t>higher</a:t>
            </a:r>
            <a:r>
              <a:rPr lang="es-ES" sz="2800" b="0" dirty="0" smtClean="0"/>
              <a:t> </a:t>
            </a:r>
            <a:r>
              <a:rPr lang="es-ES" sz="2800" b="0" dirty="0" err="1" smtClean="0"/>
              <a:t>redshifts</a:t>
            </a:r>
            <a:r>
              <a:rPr lang="es-ES" sz="2800" b="0" dirty="0" smtClean="0"/>
              <a:t>, </a:t>
            </a:r>
            <a:r>
              <a:rPr lang="es-ES" sz="2800" b="0" dirty="0" err="1" smtClean="0"/>
              <a:t>diminishing</a:t>
            </a:r>
            <a:r>
              <a:rPr lang="es-ES" sz="2800" b="0" dirty="0" smtClean="0"/>
              <a:t> </a:t>
            </a:r>
            <a:r>
              <a:rPr lang="es-ES" sz="2800" b="0" dirty="0" err="1" smtClean="0"/>
              <a:t>returns</a:t>
            </a:r>
            <a:r>
              <a:rPr lang="es-ES" sz="2800" b="0" dirty="0" smtClean="0"/>
              <a:t>. In time </a:t>
            </a:r>
            <a:r>
              <a:rPr lang="es-ES" sz="2800" b="0" dirty="0" err="1" smtClean="0"/>
              <a:t>domain</a:t>
            </a:r>
            <a:r>
              <a:rPr lang="es-ES" sz="2800" b="0" dirty="0" smtClean="0"/>
              <a:t> </a:t>
            </a:r>
            <a:r>
              <a:rPr lang="es-ES" sz="2800" b="0" dirty="0" err="1" smtClean="0"/>
              <a:t>probes</a:t>
            </a:r>
            <a:r>
              <a:rPr lang="es-ES" sz="2800" b="0" dirty="0" smtClean="0"/>
              <a:t>, </a:t>
            </a:r>
            <a:r>
              <a:rPr lang="es-ES" sz="2800" b="0" dirty="0" err="1" smtClean="0"/>
              <a:t>events</a:t>
            </a:r>
            <a:r>
              <a:rPr lang="es-ES" sz="2800" b="0" dirty="0" smtClean="0"/>
              <a:t> are </a:t>
            </a:r>
            <a:r>
              <a:rPr lang="es-ES" sz="2800" b="0" dirty="0" err="1" smtClean="0"/>
              <a:t>scarce</a:t>
            </a:r>
            <a:r>
              <a:rPr lang="es-ES" sz="2800" b="0" dirty="0" smtClean="0"/>
              <a:t>.</a:t>
            </a:r>
          </a:p>
          <a:p>
            <a:pPr marL="0" marR="0" indent="0" algn="l" defTabSz="584200" rtl="0" fontAlgn="auto" latinLnBrk="0" hangingPunct="0">
              <a:lnSpc>
                <a:spcPct val="100000"/>
              </a:lnSpc>
              <a:spcBef>
                <a:spcPts val="0"/>
              </a:spcBef>
              <a:spcAft>
                <a:spcPts val="0"/>
              </a:spcAft>
              <a:buClrTx/>
              <a:buSzTx/>
              <a:buFontTx/>
              <a:buNone/>
              <a:tabLst/>
            </a:pPr>
            <a:endParaRPr lang="es-ES" sz="2800" b="0" dirty="0" smtClean="0"/>
          </a:p>
          <a:p>
            <a:pPr marL="0" marR="0" indent="0" algn="l" defTabSz="584200" rtl="0" fontAlgn="auto" latinLnBrk="0" hangingPunct="0">
              <a:lnSpc>
                <a:spcPct val="100000"/>
              </a:lnSpc>
              <a:spcBef>
                <a:spcPts val="0"/>
              </a:spcBef>
              <a:spcAft>
                <a:spcPts val="0"/>
              </a:spcAft>
              <a:buClrTx/>
              <a:buSzTx/>
              <a:buFontTx/>
              <a:buNone/>
              <a:tabLst/>
            </a:pPr>
            <a:r>
              <a:rPr kumimoji="0" lang="es-ES" sz="2800" i="0" u="none" strike="noStrike" cap="none" spc="0" normalizeH="0" dirty="0" err="1" smtClean="0">
                <a:ln>
                  <a:noFill/>
                </a:ln>
                <a:solidFill>
                  <a:srgbClr val="000000"/>
                </a:solidFill>
                <a:effectLst/>
                <a:uFillTx/>
                <a:sym typeface="Helvetica Neue"/>
              </a:rPr>
              <a:t>Systematics</a:t>
            </a:r>
            <a:r>
              <a:rPr kumimoji="0" lang="es-ES" sz="2800" i="0" u="none" strike="noStrike" cap="none" spc="0" normalizeH="0" dirty="0" smtClean="0">
                <a:ln>
                  <a:noFill/>
                </a:ln>
                <a:solidFill>
                  <a:srgbClr val="000000"/>
                </a:solidFill>
                <a:effectLst/>
                <a:uFillTx/>
                <a:sym typeface="Helvetica Neue"/>
              </a:rPr>
              <a:t> are </a:t>
            </a:r>
            <a:r>
              <a:rPr kumimoji="0" lang="es-ES" sz="2800" i="0" u="none" strike="noStrike" cap="none" spc="0" normalizeH="0" dirty="0" err="1" smtClean="0">
                <a:ln>
                  <a:noFill/>
                </a:ln>
                <a:solidFill>
                  <a:srgbClr val="000000"/>
                </a:solidFill>
                <a:effectLst/>
                <a:uFillTx/>
                <a:sym typeface="Helvetica Neue"/>
              </a:rPr>
              <a:t>difficult</a:t>
            </a:r>
            <a:r>
              <a:rPr kumimoji="0" lang="es-ES" sz="2800" i="0" u="none" strike="noStrike" cap="none" spc="0" normalizeH="0" dirty="0" smtClean="0">
                <a:ln>
                  <a:noFill/>
                </a:ln>
                <a:solidFill>
                  <a:srgbClr val="000000"/>
                </a:solidFill>
                <a:effectLst/>
                <a:uFillTx/>
                <a:sym typeface="Helvetica Neue"/>
              </a:rPr>
              <a:t> to </a:t>
            </a:r>
            <a:r>
              <a:rPr kumimoji="0" lang="es-ES" sz="2800" i="0" u="none" strike="noStrike" cap="none" spc="0" normalizeH="0" dirty="0" err="1" smtClean="0">
                <a:ln>
                  <a:noFill/>
                </a:ln>
                <a:solidFill>
                  <a:srgbClr val="000000"/>
                </a:solidFill>
                <a:effectLst/>
                <a:uFillTx/>
                <a:sym typeface="Helvetica Neue"/>
              </a:rPr>
              <a:t>model</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complex</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systems</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often</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crunched</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into</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one</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or</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two</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numbers</a:t>
            </a:r>
            <a:r>
              <a:rPr kumimoji="0" lang="es-ES" sz="2800" b="0" i="0" u="none" strike="noStrike" cap="none" spc="0" normalizeH="0" dirty="0" smtClean="0">
                <a:ln>
                  <a:noFill/>
                </a:ln>
                <a:solidFill>
                  <a:srgbClr val="000000"/>
                </a:solidFill>
                <a:effectLst/>
                <a:uFillTx/>
                <a:sym typeface="Helvetica Neue"/>
              </a:rPr>
              <a:t>, simulations </a:t>
            </a:r>
            <a:r>
              <a:rPr kumimoji="0" lang="es-ES" sz="2800" b="0" i="0" u="none" strike="noStrike" cap="none" spc="0" normalizeH="0" dirty="0" err="1" smtClean="0">
                <a:ln>
                  <a:noFill/>
                </a:ln>
                <a:solidFill>
                  <a:srgbClr val="000000"/>
                </a:solidFill>
                <a:effectLst/>
                <a:uFillTx/>
                <a:sym typeface="Helvetica Neue"/>
              </a:rPr>
              <a:t>need</a:t>
            </a:r>
            <a:r>
              <a:rPr kumimoji="0" lang="es-ES" sz="2800" b="0" i="0" u="none" strike="noStrike" cap="none" spc="0" normalizeH="0" dirty="0" smtClean="0">
                <a:ln>
                  <a:noFill/>
                </a:ln>
                <a:solidFill>
                  <a:srgbClr val="000000"/>
                </a:solidFill>
                <a:effectLst/>
                <a:uFillTx/>
                <a:sym typeface="Helvetica Neue"/>
              </a:rPr>
              <a:t> to </a:t>
            </a:r>
            <a:r>
              <a:rPr kumimoji="0" lang="es-ES" sz="2800" b="0" i="0" u="none" strike="noStrike" cap="none" spc="0" normalizeH="0" dirty="0" err="1" smtClean="0">
                <a:ln>
                  <a:noFill/>
                </a:ln>
                <a:solidFill>
                  <a:srgbClr val="000000"/>
                </a:solidFill>
                <a:effectLst/>
                <a:uFillTx/>
                <a:sym typeface="Helvetica Neue"/>
              </a:rPr>
              <a:t>expand</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orders</a:t>
            </a:r>
            <a:r>
              <a:rPr kumimoji="0" lang="es-ES" sz="2800" b="0" i="0" u="none" strike="noStrike" cap="none" spc="0" normalizeH="0" dirty="0" smtClean="0">
                <a:ln>
                  <a:noFill/>
                </a:ln>
                <a:solidFill>
                  <a:srgbClr val="000000"/>
                </a:solidFill>
                <a:effectLst/>
                <a:uFillTx/>
                <a:sym typeface="Helvetica Neue"/>
              </a:rPr>
              <a:t> of </a:t>
            </a:r>
            <a:r>
              <a:rPr kumimoji="0" lang="es-ES" sz="2800" b="0" i="0" u="none" strike="noStrike" cap="none" spc="0" normalizeH="0" dirty="0" err="1" smtClean="0">
                <a:ln>
                  <a:noFill/>
                </a:ln>
                <a:solidFill>
                  <a:srgbClr val="000000"/>
                </a:solidFill>
                <a:effectLst/>
                <a:uFillTx/>
                <a:sym typeface="Helvetica Neue"/>
              </a:rPr>
              <a:t>magnitude</a:t>
            </a:r>
            <a:r>
              <a:rPr kumimoji="0" lang="es-ES" sz="2800" b="0" i="0" u="none" strike="noStrike" cap="none" spc="0" normalizeH="0" dirty="0" smtClean="0">
                <a:ln>
                  <a:noFill/>
                </a:ln>
                <a:solidFill>
                  <a:srgbClr val="000000"/>
                </a:solidFill>
                <a:effectLst/>
                <a:uFillTx/>
                <a:sym typeface="Helvetica Neue"/>
              </a:rPr>
              <a:t>. At </a:t>
            </a:r>
            <a:r>
              <a:rPr kumimoji="0" lang="es-ES" sz="2800" b="0" i="0" u="none" strike="noStrike" cap="none" spc="0" normalizeH="0" dirty="0" err="1" smtClean="0">
                <a:ln>
                  <a:noFill/>
                </a:ln>
                <a:solidFill>
                  <a:srgbClr val="000000"/>
                </a:solidFill>
                <a:effectLst/>
                <a:uFillTx/>
                <a:sym typeface="Helvetica Neue"/>
              </a:rPr>
              <a:t>higher</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redshifts</a:t>
            </a:r>
            <a:r>
              <a:rPr kumimoji="0" lang="es-ES" sz="2800" b="0" i="0" u="none" strike="noStrike" cap="none" spc="0" normalizeH="0" dirty="0" smtClean="0">
                <a:ln>
                  <a:noFill/>
                </a:ln>
                <a:solidFill>
                  <a:srgbClr val="000000"/>
                </a:solidFill>
                <a:effectLst/>
                <a:uFillTx/>
                <a:sym typeface="Helvetica Neue"/>
              </a:rPr>
              <a:t>, </a:t>
            </a:r>
            <a:r>
              <a:rPr kumimoji="0" lang="es-ES" sz="2800" b="0" i="0" u="none" strike="noStrike" cap="none" spc="0" normalizeH="0" dirty="0" err="1" smtClean="0">
                <a:ln>
                  <a:noFill/>
                </a:ln>
                <a:solidFill>
                  <a:srgbClr val="000000"/>
                </a:solidFill>
                <a:effectLst/>
                <a:uFillTx/>
                <a:sym typeface="Helvetica Neue"/>
              </a:rPr>
              <a:t>even</a:t>
            </a:r>
            <a:r>
              <a:rPr kumimoji="0" lang="es-ES" sz="2800" b="0" i="0" u="none" strike="noStrike" cap="none" spc="0" normalizeH="0" dirty="0" smtClean="0">
                <a:ln>
                  <a:noFill/>
                </a:ln>
                <a:solidFill>
                  <a:srgbClr val="000000"/>
                </a:solidFill>
                <a:effectLst/>
                <a:uFillTx/>
                <a:sym typeface="Helvetica Neue"/>
              </a:rPr>
              <a:t> more </a:t>
            </a:r>
            <a:r>
              <a:rPr kumimoji="0" lang="es-ES" sz="2800" b="0" i="0" u="none" strike="noStrike" cap="none" spc="0" normalizeH="0" dirty="0" err="1" smtClean="0">
                <a:ln>
                  <a:noFill/>
                </a:ln>
                <a:solidFill>
                  <a:srgbClr val="000000"/>
                </a:solidFill>
                <a:effectLst/>
                <a:uFillTx/>
                <a:sym typeface="Helvetica Neue"/>
              </a:rPr>
              <a:t>challenging</a:t>
            </a:r>
            <a:r>
              <a:rPr kumimoji="0" lang="es-ES" sz="2800" b="0" i="0" u="none" strike="noStrike" cap="none" spc="0" normalizeH="0" dirty="0" smtClean="0">
                <a:ln>
                  <a:noFill/>
                </a:ln>
                <a:solidFill>
                  <a:srgbClr val="000000"/>
                </a:solidFill>
                <a:effectLst/>
                <a:uFillTx/>
                <a:sym typeface="Helvetica Neue"/>
              </a:rPr>
              <a:t> to </a:t>
            </a:r>
            <a:r>
              <a:rPr kumimoji="0" lang="es-ES" sz="2800" b="0" i="0" u="none" strike="noStrike" cap="none" spc="0" normalizeH="0" dirty="0" err="1" smtClean="0">
                <a:ln>
                  <a:noFill/>
                </a:ln>
                <a:solidFill>
                  <a:srgbClr val="000000"/>
                </a:solidFill>
                <a:effectLst/>
                <a:uFillTx/>
                <a:sym typeface="Helvetica Neue"/>
              </a:rPr>
              <a:t>measure</a:t>
            </a:r>
            <a:r>
              <a:rPr kumimoji="0" lang="es-ES" sz="2800" b="0" i="0" u="none" strike="noStrike" cap="none" spc="0" normalizeH="0" dirty="0" smtClean="0">
                <a:ln>
                  <a:noFill/>
                </a:ln>
                <a:solidFill>
                  <a:srgbClr val="000000"/>
                </a:solidFill>
                <a:effectLst/>
                <a:uFillTx/>
                <a:sym typeface="Helvetica Neue"/>
              </a:rPr>
              <a:t> and </a:t>
            </a:r>
            <a:r>
              <a:rPr kumimoji="0" lang="es-ES" sz="2800" b="0" i="0" u="none" strike="noStrike" cap="none" spc="0" normalizeH="0" dirty="0" err="1" smtClean="0">
                <a:ln>
                  <a:noFill/>
                </a:ln>
                <a:solidFill>
                  <a:srgbClr val="000000"/>
                </a:solidFill>
                <a:effectLst/>
                <a:uFillTx/>
                <a:sym typeface="Helvetica Neue"/>
              </a:rPr>
              <a:t>model</a:t>
            </a:r>
            <a:r>
              <a:rPr kumimoji="0" lang="es-ES" sz="2800" b="0" i="0" u="none" strike="noStrike" cap="none" spc="0" normalizeH="0" dirty="0" smtClean="0">
                <a:ln>
                  <a:noFill/>
                </a:ln>
                <a:solidFill>
                  <a:srgbClr val="000000"/>
                </a:solidFill>
                <a:effectLst/>
                <a:uFillTx/>
                <a:sym typeface="Helvetica Neue"/>
              </a:rPr>
              <a:t>.</a:t>
            </a:r>
          </a:p>
          <a:p>
            <a:pPr marL="0" marR="0" indent="0" algn="l" defTabSz="584200" rtl="0" fontAlgn="auto" latinLnBrk="0" hangingPunct="0">
              <a:lnSpc>
                <a:spcPct val="100000"/>
              </a:lnSpc>
              <a:spcBef>
                <a:spcPts val="0"/>
              </a:spcBef>
              <a:spcAft>
                <a:spcPts val="0"/>
              </a:spcAft>
              <a:buClrTx/>
              <a:buSzTx/>
              <a:buFontTx/>
              <a:buNone/>
              <a:tabLst/>
            </a:pPr>
            <a:endParaRPr lang="es-ES" sz="2800" b="0" baseline="0" dirty="0" smtClean="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Satellite</a:t>
            </a:r>
            <a:r>
              <a:rPr lang="es-ES" sz="2800" dirty="0" smtClean="0"/>
              <a:t> </a:t>
            </a:r>
            <a:r>
              <a:rPr lang="es-ES" sz="2800" dirty="0" err="1" smtClean="0"/>
              <a:t>constellations</a:t>
            </a:r>
            <a:r>
              <a:rPr lang="es-ES" sz="2800" dirty="0" smtClean="0"/>
              <a:t>, </a:t>
            </a:r>
            <a:r>
              <a:rPr lang="es-ES" sz="2800" dirty="0" err="1" smtClean="0"/>
              <a:t>astrophysical</a:t>
            </a:r>
            <a:r>
              <a:rPr lang="es-ES" sz="2800" dirty="0" smtClean="0"/>
              <a:t> </a:t>
            </a:r>
            <a:r>
              <a:rPr lang="es-ES" sz="2800" dirty="0" err="1" smtClean="0"/>
              <a:t>foregrounds</a:t>
            </a:r>
            <a:r>
              <a:rPr lang="es-ES" sz="2800" dirty="0" smtClean="0"/>
              <a:t> </a:t>
            </a:r>
          </a:p>
          <a:p>
            <a:pPr marL="0" marR="0" indent="0" algn="l" defTabSz="584200" rtl="0" fontAlgn="auto" latinLnBrk="0" hangingPunct="0">
              <a:lnSpc>
                <a:spcPct val="100000"/>
              </a:lnSpc>
              <a:spcBef>
                <a:spcPts val="0"/>
              </a:spcBef>
              <a:spcAft>
                <a:spcPts val="0"/>
              </a:spcAft>
              <a:buClrTx/>
              <a:buSzTx/>
              <a:buFontTx/>
              <a:buNone/>
              <a:tabLst/>
            </a:pPr>
            <a:endParaRPr lang="es-ES" sz="2800" dirty="0"/>
          </a:p>
          <a:p>
            <a:pPr algn="l"/>
            <a:r>
              <a:rPr lang="es-ES" sz="2800" dirty="0" err="1"/>
              <a:t>Harnessing</a:t>
            </a:r>
            <a:r>
              <a:rPr lang="es-ES" sz="2800" dirty="0"/>
              <a:t> artificial </a:t>
            </a:r>
            <a:r>
              <a:rPr lang="es-ES" sz="2800" dirty="0" err="1"/>
              <a:t>intelligence</a:t>
            </a:r>
            <a:r>
              <a:rPr lang="es-ES" sz="2800" dirty="0"/>
              <a:t> </a:t>
            </a:r>
            <a:r>
              <a:rPr lang="es-ES" sz="2800" b="0" dirty="0"/>
              <a:t>in a </a:t>
            </a:r>
            <a:r>
              <a:rPr lang="es-ES" sz="2800" b="0" dirty="0" err="1"/>
              <a:t>useful</a:t>
            </a:r>
            <a:r>
              <a:rPr lang="es-ES" sz="2800" b="0" dirty="0"/>
              <a:t> and </a:t>
            </a:r>
            <a:r>
              <a:rPr lang="es-ES" sz="2800" b="0" dirty="0" err="1"/>
              <a:t>impactful</a:t>
            </a:r>
            <a:r>
              <a:rPr lang="es-ES" sz="2800" b="0" dirty="0"/>
              <a:t> </a:t>
            </a:r>
            <a:r>
              <a:rPr lang="es-ES" sz="2800" b="0" dirty="0" err="1" smtClean="0"/>
              <a:t>way</a:t>
            </a:r>
            <a:endParaRPr lang="es-ES" sz="2800" dirty="0" smtClean="0"/>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Constraints</a:t>
            </a:r>
            <a:r>
              <a:rPr lang="es-ES" sz="2800" b="0" dirty="0" smtClean="0"/>
              <a:t> in </a:t>
            </a:r>
            <a:r>
              <a:rPr lang="es-ES" sz="2800" b="0" dirty="0" err="1" smtClean="0"/>
              <a:t>building</a:t>
            </a:r>
            <a:r>
              <a:rPr lang="es-ES" sz="2800" b="0" dirty="0" smtClean="0"/>
              <a:t> </a:t>
            </a:r>
            <a:r>
              <a:rPr lang="es-ES" sz="2800" dirty="0" smtClean="0"/>
              <a:t>new </a:t>
            </a:r>
            <a:r>
              <a:rPr lang="es-ES" sz="2800" dirty="0" err="1" smtClean="0"/>
              <a:t>facilities</a:t>
            </a:r>
            <a:endParaRPr lang="es-ES" sz="2800" dirty="0"/>
          </a:p>
          <a:p>
            <a:pPr marL="0" marR="0" indent="0" algn="l" defTabSz="584200" rtl="0" fontAlgn="auto" latinLnBrk="0" hangingPunct="0">
              <a:lnSpc>
                <a:spcPct val="100000"/>
              </a:lnSpc>
              <a:spcBef>
                <a:spcPts val="0"/>
              </a:spcBef>
              <a:spcAft>
                <a:spcPts val="0"/>
              </a:spcAft>
              <a:buClrTx/>
              <a:buSzTx/>
              <a:buFontTx/>
              <a:buNone/>
              <a:tabLst/>
            </a:pPr>
            <a:endParaRPr lang="es-ES" sz="2800" b="0" dirty="0" smtClean="0"/>
          </a:p>
          <a:p>
            <a:pPr marL="0" marR="0" indent="0" algn="l" defTabSz="584200" rtl="0" fontAlgn="auto" latinLnBrk="0" hangingPunct="0">
              <a:lnSpc>
                <a:spcPct val="100000"/>
              </a:lnSpc>
              <a:spcBef>
                <a:spcPts val="0"/>
              </a:spcBef>
              <a:spcAft>
                <a:spcPts val="0"/>
              </a:spcAft>
              <a:buClrTx/>
              <a:buSzTx/>
              <a:buFontTx/>
              <a:buNone/>
              <a:tabLst/>
            </a:pPr>
            <a:r>
              <a:rPr lang="es-ES" sz="2800" dirty="0" smtClean="0"/>
              <a:t>International </a:t>
            </a:r>
            <a:r>
              <a:rPr lang="es-ES" sz="2800" dirty="0" err="1" smtClean="0"/>
              <a:t>politics</a:t>
            </a:r>
            <a:r>
              <a:rPr lang="es-ES" sz="2800" dirty="0" smtClean="0"/>
              <a:t> </a:t>
            </a:r>
            <a:r>
              <a:rPr lang="es-ES" sz="2800" b="0" dirty="0" smtClean="0"/>
              <a:t>in </a:t>
            </a:r>
            <a:r>
              <a:rPr lang="es-ES" sz="2800" b="0" dirty="0" err="1" smtClean="0"/>
              <a:t>the</a:t>
            </a:r>
            <a:r>
              <a:rPr lang="es-ES" sz="2800" b="0" dirty="0" smtClean="0"/>
              <a:t> </a:t>
            </a:r>
            <a:r>
              <a:rPr lang="es-ES" sz="2800" b="0" dirty="0" err="1" smtClean="0"/>
              <a:t>last</a:t>
            </a:r>
            <a:r>
              <a:rPr lang="es-ES" sz="2800" b="0" dirty="0" smtClean="0"/>
              <a:t> </a:t>
            </a:r>
            <a:r>
              <a:rPr lang="es-ES" sz="2800" b="0" dirty="0" err="1" smtClean="0"/>
              <a:t>decade</a:t>
            </a:r>
            <a:endParaRPr lang="es-ES" sz="2800" b="0" dirty="0"/>
          </a:p>
          <a:p>
            <a:pPr marL="0" marR="0" indent="0" algn="l" defTabSz="584200" rtl="0" fontAlgn="auto" latinLnBrk="0" hangingPunct="0">
              <a:lnSpc>
                <a:spcPct val="100000"/>
              </a:lnSpc>
              <a:spcBef>
                <a:spcPts val="0"/>
              </a:spcBef>
              <a:spcAft>
                <a:spcPts val="0"/>
              </a:spcAft>
              <a:buClrTx/>
              <a:buSzTx/>
              <a:buFontTx/>
              <a:buNone/>
              <a:tabLst/>
            </a:pPr>
            <a:endParaRPr lang="es-ES" sz="2800" b="0" baseline="0" dirty="0"/>
          </a:p>
        </p:txBody>
      </p:sp>
      <p:pic>
        <p:nvPicPr>
          <p:cNvPr id="4" name="Imagen 3"/>
          <p:cNvPicPr>
            <a:picLocks noChangeAspect="1"/>
          </p:cNvPicPr>
          <p:nvPr/>
        </p:nvPicPr>
        <p:blipFill>
          <a:blip r:embed="rId3"/>
          <a:stretch>
            <a:fillRect/>
          </a:stretch>
        </p:blipFill>
        <p:spPr>
          <a:xfrm>
            <a:off x="12257029" y="346536"/>
            <a:ext cx="4755811" cy="8952958"/>
          </a:xfrm>
          <a:prstGeom prst="rect">
            <a:avLst/>
          </a:prstGeom>
        </p:spPr>
      </p:pic>
      <p:sp>
        <p:nvSpPr>
          <p:cNvPr id="5" name="CuadroTexto 4"/>
          <p:cNvSpPr txBox="1"/>
          <p:nvPr/>
        </p:nvSpPr>
        <p:spPr>
          <a:xfrm>
            <a:off x="10503583" y="9220121"/>
            <a:ext cx="6631624"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s-ES" sz="2800" i="1" u="none" strike="noStrike" cap="none" spc="0" normalizeH="0" baseline="0" dirty="0" err="1" smtClean="0">
                <a:ln>
                  <a:noFill/>
                </a:ln>
                <a:solidFill>
                  <a:srgbClr val="000000"/>
                </a:solidFill>
                <a:effectLst/>
                <a:uFillTx/>
                <a:sym typeface="Helvetica Neue"/>
              </a:rPr>
              <a:t>Vincenzi</a:t>
            </a:r>
            <a:r>
              <a:rPr kumimoji="0" lang="es-ES" sz="2800" i="1" u="none" strike="noStrike" cap="none" spc="0" normalizeH="0" baseline="0" dirty="0" smtClean="0">
                <a:ln>
                  <a:noFill/>
                </a:ln>
                <a:solidFill>
                  <a:srgbClr val="000000"/>
                </a:solidFill>
                <a:effectLst/>
                <a:uFillTx/>
                <a:sym typeface="Helvetica Neue"/>
              </a:rPr>
              <a:t> et al. DES </a:t>
            </a:r>
            <a:r>
              <a:rPr kumimoji="0" lang="es-ES" sz="2800" i="1" u="none" strike="noStrike" cap="none" spc="0" normalizeH="0" baseline="0" dirty="0" err="1" smtClean="0">
                <a:ln>
                  <a:noFill/>
                </a:ln>
                <a:solidFill>
                  <a:srgbClr val="000000"/>
                </a:solidFill>
                <a:effectLst/>
                <a:uFillTx/>
                <a:sym typeface="Helvetica Neue"/>
              </a:rPr>
              <a:t>Collaboration</a:t>
            </a:r>
            <a:r>
              <a:rPr kumimoji="0" lang="es-ES" sz="2800" i="1" u="none" strike="noStrike" cap="none" spc="0" normalizeH="0" baseline="0" dirty="0" smtClean="0">
                <a:ln>
                  <a:noFill/>
                </a:ln>
                <a:solidFill>
                  <a:srgbClr val="000000"/>
                </a:solidFill>
                <a:effectLst/>
                <a:uFillTx/>
                <a:sym typeface="Helvetica Neue"/>
              </a:rPr>
              <a:t> 2024</a:t>
            </a:r>
            <a:endParaRPr kumimoji="0" lang="es-ES" sz="2800" i="1" u="none" strike="noStrike" cap="none" spc="0" normalizeH="0" baseline="0" dirty="0">
              <a:ln>
                <a:noFill/>
              </a:ln>
              <a:solidFill>
                <a:srgbClr val="000000"/>
              </a:solidFill>
              <a:effectLst/>
              <a:uFillTx/>
              <a:sym typeface="Helvetica Neue"/>
            </a:endParaRPr>
          </a:p>
        </p:txBody>
      </p:sp>
    </p:spTree>
    <p:extLst>
      <p:ext uri="{BB962C8B-B14F-4D97-AF65-F5344CB8AC3E}">
        <p14:creationId xmlns:p14="http://schemas.microsoft.com/office/powerpoint/2010/main" val="275067073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465221" y="246219"/>
            <a:ext cx="16771901" cy="1625601"/>
          </a:xfrm>
        </p:spPr>
        <p:txBody>
          <a:bodyPr>
            <a:normAutofit/>
          </a:bodyPr>
          <a:lstStyle/>
          <a:p>
            <a:pPr algn="l" defTabSz="650230" hangingPunct="1">
              <a:spcBef>
                <a:spcPct val="0"/>
              </a:spcBef>
              <a:defRPr/>
            </a:pPr>
            <a:r>
              <a:rPr lang="en-US" sz="4800" b="1" kern="1200" dirty="0" smtClean="0">
                <a:solidFill>
                  <a:schemeClr val="accent5">
                    <a:lumMod val="75000"/>
                  </a:schemeClr>
                </a:solidFill>
              </a:rPr>
              <a:t>Challenges in theory </a:t>
            </a:r>
            <a:endParaRPr lang="en-US" sz="4800" b="1" kern="1200" dirty="0">
              <a:solidFill>
                <a:schemeClr val="accent5">
                  <a:lumMod val="75000"/>
                </a:schemeClr>
              </a:solidFill>
            </a:endParaRPr>
          </a:p>
        </p:txBody>
      </p:sp>
      <p:sp>
        <p:nvSpPr>
          <p:cNvPr id="4" name="CuadroTexto 3"/>
          <p:cNvSpPr txBox="1"/>
          <p:nvPr/>
        </p:nvSpPr>
        <p:spPr>
          <a:xfrm>
            <a:off x="465221" y="1786491"/>
            <a:ext cx="8543051" cy="74276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s-ES" sz="2800" dirty="0" err="1" smtClean="0"/>
              <a:t>Mechanisms</a:t>
            </a:r>
            <a:r>
              <a:rPr lang="es-ES" sz="2800" dirty="0" smtClean="0"/>
              <a:t> </a:t>
            </a:r>
            <a:r>
              <a:rPr lang="es-ES" sz="2800" dirty="0" err="1" smtClean="0"/>
              <a:t>that</a:t>
            </a:r>
            <a:r>
              <a:rPr lang="es-ES" sz="2800" dirty="0" smtClean="0"/>
              <a:t> </a:t>
            </a:r>
            <a:r>
              <a:rPr lang="es-ES" sz="2800" dirty="0" err="1" smtClean="0"/>
              <a:t>explain</a:t>
            </a:r>
            <a:r>
              <a:rPr lang="es-ES" sz="2800" dirty="0" smtClean="0"/>
              <a:t> </a:t>
            </a:r>
            <a:r>
              <a:rPr lang="es-ES" sz="2800" dirty="0" err="1" smtClean="0"/>
              <a:t>dark</a:t>
            </a:r>
            <a:r>
              <a:rPr lang="es-ES" sz="2800" dirty="0" smtClean="0"/>
              <a:t> </a:t>
            </a:r>
            <a:r>
              <a:rPr lang="es-ES" sz="2800" dirty="0" err="1" smtClean="0"/>
              <a:t>energy</a:t>
            </a:r>
            <a:r>
              <a:rPr lang="es-ES" sz="2800" dirty="0" smtClean="0"/>
              <a:t>, </a:t>
            </a:r>
            <a:r>
              <a:rPr lang="es-ES" sz="2800" dirty="0" err="1" smtClean="0"/>
              <a:t>dark</a:t>
            </a:r>
            <a:r>
              <a:rPr lang="es-ES" sz="2800" dirty="0" smtClean="0"/>
              <a:t> </a:t>
            </a:r>
            <a:r>
              <a:rPr lang="es-ES" sz="2800" dirty="0" err="1" smtClean="0"/>
              <a:t>matter</a:t>
            </a:r>
            <a:r>
              <a:rPr lang="es-ES" sz="2800" dirty="0" smtClean="0"/>
              <a:t> and </a:t>
            </a:r>
            <a:r>
              <a:rPr lang="es-ES" sz="2800" dirty="0" err="1" smtClean="0"/>
              <a:t>inflation</a:t>
            </a:r>
            <a:r>
              <a:rPr lang="es-ES" sz="2800" dirty="0" smtClean="0"/>
              <a:t> are </a:t>
            </a:r>
            <a:r>
              <a:rPr lang="es-ES" sz="2800" dirty="0" err="1" smtClean="0"/>
              <a:t>still</a:t>
            </a:r>
            <a:r>
              <a:rPr lang="es-ES" sz="2800" dirty="0" smtClean="0"/>
              <a:t> </a:t>
            </a:r>
            <a:r>
              <a:rPr lang="es-ES" sz="2800" dirty="0" err="1" smtClean="0"/>
              <a:t>uncertain</a:t>
            </a:r>
            <a:r>
              <a:rPr lang="es-ES" sz="2800" b="0" dirty="0"/>
              <a:t>.</a:t>
            </a:r>
            <a:endParaRPr lang="es-ES" sz="2800" b="0" dirty="0" smtClean="0"/>
          </a:p>
          <a:p>
            <a:pPr marL="0" marR="0" indent="0" algn="l" defTabSz="584200" rtl="0" fontAlgn="auto" latinLnBrk="0" hangingPunct="0">
              <a:lnSpc>
                <a:spcPct val="100000"/>
              </a:lnSpc>
              <a:spcBef>
                <a:spcPts val="0"/>
              </a:spcBef>
              <a:spcAft>
                <a:spcPts val="0"/>
              </a:spcAft>
              <a:buClrTx/>
              <a:buSzTx/>
              <a:buFontTx/>
              <a:buNone/>
              <a:tabLst/>
            </a:pPr>
            <a:endParaRPr lang="es-ES" sz="2800" b="0" dirty="0"/>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sz="2800" b="0" dirty="0" err="1" smtClean="0"/>
              <a:t>Whether</a:t>
            </a:r>
            <a:r>
              <a:rPr lang="es-ES" sz="2800" b="0" dirty="0" smtClean="0"/>
              <a:t> </a:t>
            </a:r>
            <a:r>
              <a:rPr lang="el-GR" sz="2800" b="0" dirty="0" smtClean="0"/>
              <a:t>Λ</a:t>
            </a:r>
            <a:r>
              <a:rPr lang="es-ES" sz="2800" b="0" dirty="0" smtClean="0"/>
              <a:t>CDM </a:t>
            </a:r>
            <a:r>
              <a:rPr lang="es-ES" sz="2800" b="0" dirty="0" err="1" smtClean="0"/>
              <a:t>is</a:t>
            </a:r>
            <a:r>
              <a:rPr lang="es-ES" sz="2800" b="0" dirty="0" smtClean="0"/>
              <a:t> </a:t>
            </a:r>
            <a:r>
              <a:rPr lang="es-ES" sz="2800" b="0" dirty="0" err="1" smtClean="0"/>
              <a:t>valid</a:t>
            </a:r>
            <a:r>
              <a:rPr lang="es-ES" sz="2800" b="0" dirty="0" smtClean="0"/>
              <a:t> </a:t>
            </a:r>
            <a:r>
              <a:rPr lang="es-ES" sz="2800" b="0" dirty="0" err="1" smtClean="0"/>
              <a:t>or</a:t>
            </a:r>
            <a:r>
              <a:rPr lang="es-ES" sz="2800" b="0" dirty="0" smtClean="0"/>
              <a:t> </a:t>
            </a:r>
            <a:r>
              <a:rPr lang="es-ES" sz="2800" b="0" dirty="0" err="1" smtClean="0"/>
              <a:t>not</a:t>
            </a:r>
            <a:r>
              <a:rPr lang="es-ES" sz="2800" b="0" dirty="0" smtClean="0"/>
              <a:t>, </a:t>
            </a:r>
            <a:r>
              <a:rPr lang="es-ES" sz="2800" b="0" dirty="0" err="1" smtClean="0"/>
              <a:t>the</a:t>
            </a:r>
            <a:r>
              <a:rPr lang="es-ES" sz="2800" b="0" dirty="0" smtClean="0"/>
              <a:t> </a:t>
            </a:r>
            <a:r>
              <a:rPr lang="es-ES" sz="2800" dirty="0" err="1" smtClean="0"/>
              <a:t>value</a:t>
            </a:r>
            <a:r>
              <a:rPr lang="es-ES" sz="2800" dirty="0" smtClean="0"/>
              <a:t> of </a:t>
            </a:r>
            <a:r>
              <a:rPr lang="es-ES" sz="2800" dirty="0" err="1" smtClean="0"/>
              <a:t>the</a:t>
            </a:r>
            <a:r>
              <a:rPr lang="es-ES" sz="2800" dirty="0" smtClean="0"/>
              <a:t> </a:t>
            </a:r>
            <a:r>
              <a:rPr lang="es-ES" sz="2800" dirty="0" err="1" smtClean="0"/>
              <a:t>cosmological</a:t>
            </a:r>
            <a:r>
              <a:rPr lang="es-ES" sz="2800" dirty="0" smtClean="0"/>
              <a:t> </a:t>
            </a:r>
            <a:r>
              <a:rPr lang="es-ES" sz="2800" dirty="0" err="1" smtClean="0"/>
              <a:t>constant</a:t>
            </a:r>
            <a:r>
              <a:rPr lang="es-ES" sz="2800" b="0" dirty="0" smtClean="0"/>
              <a:t> (</a:t>
            </a:r>
            <a:r>
              <a:rPr lang="es-ES" sz="2800" b="0" dirty="0" err="1" smtClean="0"/>
              <a:t>zero</a:t>
            </a:r>
            <a:r>
              <a:rPr lang="es-ES" sz="2800" b="0" dirty="0" smtClean="0"/>
              <a:t> </a:t>
            </a:r>
            <a:r>
              <a:rPr lang="es-ES" sz="2800" b="0" dirty="0" err="1" smtClean="0"/>
              <a:t>or</a:t>
            </a:r>
            <a:r>
              <a:rPr lang="es-ES" sz="2800" b="0" dirty="0" smtClean="0"/>
              <a:t> </a:t>
            </a:r>
            <a:r>
              <a:rPr lang="es-ES" sz="2800" b="0" dirty="0" err="1" smtClean="0"/>
              <a:t>small</a:t>
            </a:r>
            <a:r>
              <a:rPr lang="es-ES" sz="2800" b="0" dirty="0" smtClean="0"/>
              <a:t>) </a:t>
            </a:r>
            <a:r>
              <a:rPr lang="es-ES" sz="2800" b="0" dirty="0" err="1" smtClean="0"/>
              <a:t>is</a:t>
            </a:r>
            <a:r>
              <a:rPr lang="es-ES" sz="2800" b="0" dirty="0" smtClean="0"/>
              <a:t> </a:t>
            </a:r>
            <a:r>
              <a:rPr lang="es-ES" sz="2800" b="0" dirty="0" err="1" smtClean="0"/>
              <a:t>not</a:t>
            </a:r>
            <a:r>
              <a:rPr lang="es-ES" sz="2800" b="0" dirty="0" smtClean="0"/>
              <a:t> </a:t>
            </a:r>
            <a:r>
              <a:rPr lang="es-ES" sz="2800" b="0" dirty="0" err="1" smtClean="0"/>
              <a:t>explained</a:t>
            </a:r>
            <a:r>
              <a:rPr lang="es-ES" sz="2800" b="0" dirty="0" smtClean="0"/>
              <a: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s-ES" sz="2800" b="0" i="0" u="none" strike="noStrike" cap="none" spc="0" normalizeH="0" baseline="0" dirty="0">
              <a:ln>
                <a:noFill/>
              </a:ln>
              <a:solidFill>
                <a:srgbClr val="000000"/>
              </a:solidFill>
              <a:effectLst/>
              <a:uFillTx/>
              <a:sym typeface="Helvetica Neue"/>
            </a:endParaRP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sz="2800" b="0" dirty="0" err="1" smtClean="0"/>
              <a:t>Where</a:t>
            </a:r>
            <a:r>
              <a:rPr lang="es-ES" sz="2800" b="0" dirty="0" smtClean="0"/>
              <a:t> </a:t>
            </a:r>
            <a:r>
              <a:rPr lang="es-ES" sz="2800" b="0" dirty="0" err="1" smtClean="0"/>
              <a:t>does</a:t>
            </a:r>
            <a:r>
              <a:rPr lang="es-ES" sz="2800" b="0" dirty="0" smtClean="0"/>
              <a:t> </a:t>
            </a:r>
            <a:r>
              <a:rPr lang="es-ES" sz="2800" b="0" dirty="0" err="1" smtClean="0"/>
              <a:t>that</a:t>
            </a:r>
            <a:r>
              <a:rPr lang="es-ES" sz="2800" b="0" dirty="0" smtClean="0"/>
              <a:t> </a:t>
            </a:r>
            <a:r>
              <a:rPr lang="es-ES" sz="2800" b="0" dirty="0" err="1" smtClean="0"/>
              <a:t>leave</a:t>
            </a:r>
            <a:r>
              <a:rPr lang="es-ES" sz="2800" b="0" dirty="0" smtClean="0"/>
              <a:t> </a:t>
            </a:r>
            <a:r>
              <a:rPr lang="es-ES" sz="2800" b="0" dirty="0" err="1" smtClean="0"/>
              <a:t>the</a:t>
            </a:r>
            <a:r>
              <a:rPr lang="es-ES" sz="2800" b="0" dirty="0" smtClean="0"/>
              <a:t> ‘</a:t>
            </a:r>
            <a:r>
              <a:rPr lang="es-ES" sz="2800" b="0" dirty="0" err="1" smtClean="0"/>
              <a:t>prediction</a:t>
            </a:r>
            <a:r>
              <a:rPr lang="es-ES" sz="2800" b="0" dirty="0" smtClean="0"/>
              <a:t>’ </a:t>
            </a:r>
            <a:r>
              <a:rPr lang="es-ES" sz="2800" b="0" dirty="0" err="1" smtClean="0"/>
              <a:t>from</a:t>
            </a:r>
            <a:r>
              <a:rPr lang="es-ES" sz="2800" b="0" dirty="0" smtClean="0"/>
              <a:t> </a:t>
            </a:r>
            <a:r>
              <a:rPr lang="es-ES" sz="2800" b="0" dirty="0" err="1" smtClean="0"/>
              <a:t>the</a:t>
            </a:r>
            <a:r>
              <a:rPr lang="es-ES" sz="2800" b="0" dirty="0" smtClean="0"/>
              <a:t> Standard </a:t>
            </a:r>
            <a:r>
              <a:rPr lang="es-ES" sz="2800" b="0" dirty="0" err="1" smtClean="0"/>
              <a:t>Model</a:t>
            </a:r>
            <a:r>
              <a:rPr lang="es-ES" sz="2800" b="0" dirty="0" smtClean="0"/>
              <a:t> </a:t>
            </a:r>
            <a:r>
              <a:rPr lang="es-ES" sz="2800" b="0" dirty="0" err="1" smtClean="0"/>
              <a:t>for</a:t>
            </a:r>
            <a:r>
              <a:rPr lang="es-ES" sz="2800" b="0" dirty="0" smtClean="0"/>
              <a:t> </a:t>
            </a:r>
            <a:r>
              <a:rPr lang="es-ES" sz="2800" b="0" dirty="0" err="1" smtClean="0"/>
              <a:t>vacuum</a:t>
            </a:r>
            <a:r>
              <a:rPr lang="es-ES" sz="2800" b="0" dirty="0" smtClean="0"/>
              <a:t> </a:t>
            </a:r>
            <a:r>
              <a:rPr lang="es-ES" sz="2800" b="0" dirty="0" err="1" smtClean="0"/>
              <a:t>energy</a:t>
            </a:r>
            <a:r>
              <a:rPr lang="es-ES" sz="2800" b="0" dirty="0" smtClean="0"/>
              <a:t>? </a:t>
            </a:r>
            <a:r>
              <a:rPr lang="es-ES" sz="2800" b="0" dirty="0" err="1" smtClean="0"/>
              <a:t>Decades-old</a:t>
            </a:r>
            <a:r>
              <a:rPr lang="es-ES" sz="2800" b="0" dirty="0" smtClean="0"/>
              <a:t> </a:t>
            </a:r>
            <a:r>
              <a:rPr lang="es-ES" sz="2800" b="0" dirty="0" err="1" smtClean="0"/>
              <a:t>problem</a:t>
            </a:r>
            <a:r>
              <a:rPr lang="es-ES" sz="2800" b="0" dirty="0" smtClean="0"/>
              <a: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s-ES" sz="2800" b="0" i="0" u="none" strike="noStrike" cap="none" spc="0" normalizeH="0" baseline="0" dirty="0">
              <a:ln>
                <a:noFill/>
              </a:ln>
              <a:solidFill>
                <a:srgbClr val="000000"/>
              </a:solidFill>
              <a:effectLst/>
              <a:uFillTx/>
              <a:sym typeface="Helvetica Neue"/>
            </a:endParaRPr>
          </a:p>
          <a:p>
            <a:pPr marL="457200" indent="-457200" algn="l">
              <a:buFont typeface="Arial" panose="020B0604020202020204" pitchFamily="34" charset="0"/>
              <a:buChar char="•"/>
            </a:pPr>
            <a:r>
              <a:rPr kumimoji="0" lang="es-ES" sz="2800" b="0" i="0" u="none" strike="noStrike" cap="none" spc="0" normalizeH="0" baseline="0" dirty="0" err="1" smtClean="0">
                <a:ln>
                  <a:noFill/>
                </a:ln>
                <a:solidFill>
                  <a:srgbClr val="000000"/>
                </a:solidFill>
                <a:effectLst/>
                <a:uFillTx/>
                <a:sym typeface="Helvetica Neue"/>
              </a:rPr>
              <a:t>Tensions</a:t>
            </a:r>
            <a:r>
              <a:rPr lang="es-ES" sz="2800" dirty="0" smtClean="0"/>
              <a:t>: </a:t>
            </a:r>
            <a:r>
              <a:rPr lang="es-ES" sz="2800" dirty="0"/>
              <a:t>no </a:t>
            </a:r>
            <a:r>
              <a:rPr lang="es-ES" sz="2800" dirty="0" err="1"/>
              <a:t>solution</a:t>
            </a:r>
            <a:r>
              <a:rPr lang="es-ES" sz="2800" dirty="0"/>
              <a:t> </a:t>
            </a:r>
            <a:r>
              <a:rPr lang="es-ES" sz="2800" dirty="0" err="1"/>
              <a:t>fits</a:t>
            </a:r>
            <a:r>
              <a:rPr lang="es-ES" sz="2800" dirty="0"/>
              <a:t> </a:t>
            </a:r>
            <a:r>
              <a:rPr lang="es-ES" sz="2800" dirty="0" err="1"/>
              <a:t>all</a:t>
            </a:r>
            <a:r>
              <a:rPr lang="es-ES" sz="2800" dirty="0"/>
              <a:t> </a:t>
            </a:r>
            <a:r>
              <a:rPr lang="es-ES" sz="2800" dirty="0" err="1" smtClean="0"/>
              <a:t>tensions</a:t>
            </a:r>
            <a:r>
              <a:rPr lang="es-ES" sz="2800" dirty="0" smtClean="0"/>
              <a:t> </a:t>
            </a:r>
            <a:r>
              <a:rPr lang="es-ES" sz="2800" b="0" dirty="0" smtClean="0"/>
              <a:t>(</a:t>
            </a:r>
            <a:r>
              <a:rPr lang="es-ES" sz="2800" b="0" dirty="0" err="1" smtClean="0"/>
              <a:t>in</a:t>
            </a:r>
            <a:r>
              <a:rPr lang="es-ES" sz="2800" b="0" dirty="0" err="1" smtClean="0"/>
              <a:t>cluding</a:t>
            </a:r>
            <a:r>
              <a:rPr lang="es-ES" sz="2800" b="0" dirty="0" smtClean="0"/>
              <a:t> </a:t>
            </a:r>
            <a:r>
              <a:rPr lang="es-ES" sz="2800" b="0" dirty="0" err="1" smtClean="0"/>
              <a:t>dark</a:t>
            </a:r>
            <a:r>
              <a:rPr lang="es-ES" sz="2800" b="0" dirty="0" smtClean="0"/>
              <a:t> </a:t>
            </a:r>
            <a:r>
              <a:rPr lang="es-ES" sz="2800" b="0" dirty="0" err="1" smtClean="0"/>
              <a:t>energy</a:t>
            </a:r>
            <a:r>
              <a:rPr lang="es-ES" sz="2800" b="0" dirty="0" smtClean="0"/>
              <a:t>) </a:t>
            </a:r>
            <a:r>
              <a:rPr lang="es-ES" sz="2800" b="0" dirty="0" smtClean="0"/>
              <a:t>and </a:t>
            </a:r>
            <a:r>
              <a:rPr lang="es-ES" sz="2800" b="0" dirty="0" err="1" smtClean="0"/>
              <a:t>all</a:t>
            </a:r>
            <a:r>
              <a:rPr lang="es-ES" sz="2800" b="0" dirty="0" smtClean="0"/>
              <a:t> </a:t>
            </a:r>
            <a:r>
              <a:rPr lang="es-ES" sz="2800" b="0" dirty="0" err="1" smtClean="0"/>
              <a:t>cosmological</a:t>
            </a:r>
            <a:r>
              <a:rPr lang="es-ES" sz="2800" b="0" dirty="0" smtClean="0"/>
              <a:t> </a:t>
            </a:r>
            <a:r>
              <a:rPr lang="es-ES" sz="2800" b="0" dirty="0" err="1" smtClean="0"/>
              <a:t>probes</a:t>
            </a:r>
            <a:r>
              <a:rPr lang="es-ES" sz="2800" b="0" dirty="0" smtClean="0"/>
              <a:t>.</a:t>
            </a:r>
          </a:p>
          <a:p>
            <a:pPr marL="0" marR="0" indent="0" algn="l" defTabSz="584200" rtl="0" fontAlgn="auto" latinLnBrk="0" hangingPunct="0">
              <a:lnSpc>
                <a:spcPct val="100000"/>
              </a:lnSpc>
              <a:spcBef>
                <a:spcPts val="0"/>
              </a:spcBef>
              <a:spcAft>
                <a:spcPts val="0"/>
              </a:spcAft>
              <a:buClrTx/>
              <a:buSzTx/>
              <a:buFontTx/>
              <a:buNone/>
              <a:tabLst/>
            </a:pPr>
            <a:endParaRPr kumimoji="0" lang="es-ES" sz="2800" b="0" i="0" u="none" strike="noStrike" cap="none" spc="0" normalizeH="0" baseline="0" dirty="0">
              <a:ln>
                <a:noFill/>
              </a:ln>
              <a:solidFill>
                <a:srgbClr val="000000"/>
              </a:solidFill>
              <a:effectLst/>
              <a:uFillTx/>
              <a:sym typeface="Helvetica Neue"/>
            </a:endParaRP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s-ES" sz="2800" b="0" dirty="0" err="1" smtClean="0"/>
              <a:t>Dark</a:t>
            </a:r>
            <a:r>
              <a:rPr lang="es-ES" sz="2800" b="0" dirty="0" smtClean="0"/>
              <a:t> </a:t>
            </a:r>
            <a:r>
              <a:rPr lang="es-ES" sz="2800" b="0" dirty="0" err="1" smtClean="0"/>
              <a:t>Energy</a:t>
            </a:r>
            <a:r>
              <a:rPr lang="es-ES" sz="2800" b="0" dirty="0" smtClean="0"/>
              <a:t> (?) </a:t>
            </a:r>
            <a:r>
              <a:rPr lang="es-ES" sz="2800" b="0" dirty="0" err="1" smtClean="0"/>
              <a:t>behavior</a:t>
            </a:r>
            <a:r>
              <a:rPr lang="es-ES" sz="2800" b="0" dirty="0" smtClean="0"/>
              <a:t> </a:t>
            </a:r>
            <a:r>
              <a:rPr lang="es-ES" sz="2800" b="0" dirty="0" err="1" smtClean="0"/>
              <a:t>is</a:t>
            </a:r>
            <a:r>
              <a:rPr lang="es-ES" sz="2800" b="0" dirty="0"/>
              <a:t> </a:t>
            </a:r>
            <a:r>
              <a:rPr lang="es-ES" sz="2800" b="0" dirty="0" err="1" smtClean="0"/>
              <a:t>puzzling</a:t>
            </a:r>
            <a:r>
              <a:rPr lang="es-ES" sz="2800" b="0" dirty="0"/>
              <a:t> </a:t>
            </a:r>
            <a:r>
              <a:rPr lang="es-ES" sz="2800" b="0" dirty="0" smtClean="0"/>
              <a:t>(</a:t>
            </a:r>
            <a:r>
              <a:rPr lang="es-ES" sz="2800" dirty="0" err="1" smtClean="0"/>
              <a:t>phantom</a:t>
            </a:r>
            <a:r>
              <a:rPr lang="es-ES" sz="2800" dirty="0" smtClean="0"/>
              <a:t> </a:t>
            </a:r>
            <a:r>
              <a:rPr lang="es-ES" sz="2800" dirty="0" err="1" smtClean="0"/>
              <a:t>crossing</a:t>
            </a:r>
            <a:r>
              <a:rPr lang="es-ES" sz="2800" b="0" dirty="0" smtClean="0"/>
              <a:t>)</a:t>
            </a:r>
          </a:p>
          <a:p>
            <a:pPr marL="0" marR="0" indent="0" algn="l" defTabSz="584200" rtl="0" fontAlgn="auto" latinLnBrk="0" hangingPunct="0">
              <a:lnSpc>
                <a:spcPct val="100000"/>
              </a:lnSpc>
              <a:spcBef>
                <a:spcPts val="0"/>
              </a:spcBef>
              <a:spcAft>
                <a:spcPts val="0"/>
              </a:spcAft>
              <a:buClrTx/>
              <a:buSzTx/>
              <a:buFontTx/>
              <a:buNone/>
              <a:tabLst/>
            </a:pPr>
            <a:endParaRPr kumimoji="0" lang="es-ES" sz="2800" b="0" i="0" u="none" strike="noStrike" cap="none" spc="0" normalizeH="0" dirty="0" smtClean="0">
              <a:ln>
                <a:noFill/>
              </a:ln>
              <a:solidFill>
                <a:srgbClr val="000000"/>
              </a:solidFill>
              <a:effectLst/>
              <a:uFillTx/>
              <a:sym typeface="Helvetica Neue"/>
            </a:endParaRPr>
          </a:p>
        </p:txBody>
      </p:sp>
      <p:pic>
        <p:nvPicPr>
          <p:cNvPr id="5" name="Imagen 4"/>
          <p:cNvPicPr>
            <a:picLocks noChangeAspect="1"/>
          </p:cNvPicPr>
          <p:nvPr/>
        </p:nvPicPr>
        <p:blipFill>
          <a:blip r:embed="rId3"/>
          <a:stretch>
            <a:fillRect/>
          </a:stretch>
        </p:blipFill>
        <p:spPr>
          <a:xfrm>
            <a:off x="9008272" y="1786491"/>
            <a:ext cx="8101229" cy="6477636"/>
          </a:xfrm>
          <a:prstGeom prst="rect">
            <a:avLst/>
          </a:prstGeom>
        </p:spPr>
      </p:pic>
      <p:sp>
        <p:nvSpPr>
          <p:cNvPr id="6" name="CuadroTexto 5"/>
          <p:cNvSpPr txBox="1"/>
          <p:nvPr/>
        </p:nvSpPr>
        <p:spPr>
          <a:xfrm>
            <a:off x="11245153" y="8472406"/>
            <a:ext cx="425597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s-ES" sz="2800" i="1" dirty="0" smtClean="0"/>
              <a:t>DESI </a:t>
            </a:r>
            <a:r>
              <a:rPr lang="es-ES" sz="2800" i="1" dirty="0" err="1" smtClean="0"/>
              <a:t>Collaboration</a:t>
            </a:r>
            <a:r>
              <a:rPr kumimoji="0" lang="es-ES" sz="2800" i="1" u="none" strike="noStrike" cap="none" spc="0" normalizeH="0" baseline="0" dirty="0" smtClean="0">
                <a:ln>
                  <a:noFill/>
                </a:ln>
                <a:solidFill>
                  <a:srgbClr val="000000"/>
                </a:solidFill>
                <a:effectLst/>
                <a:uFillTx/>
                <a:sym typeface="Helvetica Neue"/>
              </a:rPr>
              <a:t> 2025</a:t>
            </a:r>
            <a:endParaRPr kumimoji="0" lang="es-ES" sz="2800" i="1" u="none" strike="noStrike" cap="none" spc="0" normalizeH="0" baseline="0" dirty="0">
              <a:ln>
                <a:noFill/>
              </a:ln>
              <a:solidFill>
                <a:srgbClr val="000000"/>
              </a:solidFill>
              <a:effectLst/>
              <a:uFillTx/>
              <a:sym typeface="Helvetica Neue"/>
            </a:endParaRPr>
          </a:p>
        </p:txBody>
      </p:sp>
      <p:cxnSp>
        <p:nvCxnSpPr>
          <p:cNvPr id="7" name="Conector recto de flecha 6"/>
          <p:cNvCxnSpPr/>
          <p:nvPr/>
        </p:nvCxnSpPr>
        <p:spPr>
          <a:xfrm flipV="1">
            <a:off x="8699157" y="3978877"/>
            <a:ext cx="2224216" cy="4151869"/>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1131423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a:stretch>
            <a:fillRect/>
          </a:stretch>
        </p:blipFill>
        <p:spPr>
          <a:xfrm>
            <a:off x="-1" y="-1"/>
            <a:ext cx="17340263" cy="13005197"/>
          </a:xfrm>
          <a:prstGeom prst="rect">
            <a:avLst/>
          </a:prstGeom>
        </p:spPr>
      </p:pic>
      <p:sp>
        <p:nvSpPr>
          <p:cNvPr id="3" name="Título 1"/>
          <p:cNvSpPr>
            <a:spLocks noGrp="1"/>
          </p:cNvSpPr>
          <p:nvPr>
            <p:ph type="title"/>
          </p:nvPr>
        </p:nvSpPr>
        <p:spPr>
          <a:xfrm>
            <a:off x="465221" y="246219"/>
            <a:ext cx="16771901" cy="1625601"/>
          </a:xfrm>
        </p:spPr>
        <p:txBody>
          <a:bodyPr>
            <a:normAutofit/>
          </a:bodyPr>
          <a:lstStyle/>
          <a:p>
            <a:pPr defTabSz="650230" hangingPunct="1">
              <a:spcBef>
                <a:spcPct val="0"/>
              </a:spcBef>
              <a:defRPr/>
            </a:pPr>
            <a:r>
              <a:rPr lang="en-US" sz="4800" b="1" kern="1200" dirty="0" smtClean="0">
                <a:solidFill>
                  <a:schemeClr val="accent5">
                    <a:lumMod val="75000"/>
                  </a:schemeClr>
                </a:solidFill>
              </a:rPr>
              <a:t>Cosmology </a:t>
            </a:r>
            <a:r>
              <a:rPr lang="en-US" sz="4800" b="1" kern="1200" dirty="0" smtClean="0">
                <a:solidFill>
                  <a:schemeClr val="accent5">
                    <a:lumMod val="75000"/>
                  </a:schemeClr>
                </a:solidFill>
              </a:rPr>
              <a:t>has an exciting future</a:t>
            </a:r>
            <a:r>
              <a:rPr lang="en-US" sz="4800" b="1" kern="1200" dirty="0" smtClean="0">
                <a:solidFill>
                  <a:schemeClr val="accent5">
                    <a:lumMod val="75000"/>
                  </a:schemeClr>
                </a:solidFill>
              </a:rPr>
              <a:t>!</a:t>
            </a:r>
            <a:endParaRPr lang="en-US" sz="4800" b="1" kern="1200" dirty="0">
              <a:solidFill>
                <a:schemeClr val="accent5">
                  <a:lumMod val="75000"/>
                </a:schemeClr>
              </a:solidFill>
            </a:endParaRPr>
          </a:p>
        </p:txBody>
      </p:sp>
      <p:sp>
        <p:nvSpPr>
          <p:cNvPr id="4" name="Marcador de texto 2"/>
          <p:cNvSpPr txBox="1">
            <a:spLocks/>
          </p:cNvSpPr>
          <p:nvPr/>
        </p:nvSpPr>
        <p:spPr>
          <a:xfrm>
            <a:off x="486012" y="2288540"/>
            <a:ext cx="15987239" cy="6436927"/>
          </a:xfrm>
          <a:prstGeom prst="rect">
            <a:avLst/>
          </a:prstGeom>
          <a:solidFill>
            <a:schemeClr val="bg2">
              <a:lumMod val="75000"/>
              <a:alpha val="42000"/>
            </a:schemeClr>
          </a:solidFill>
        </p:spPr>
        <p:txBody>
          <a:bodyPr>
            <a:normAutofit/>
          </a:bodyPr>
          <a:lstStyle>
            <a:lvl1pPr marL="592696"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1pPr>
            <a:lvl2pPr marL="1185393"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2pPr>
            <a:lvl3pPr marL="1778089"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3pPr>
            <a:lvl4pPr marL="2370785"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4pPr>
            <a:lvl5pPr marL="2963482"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5pPr>
            <a:lvl6pPr marL="3556178"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6pPr>
            <a:lvl7pPr marL="4148874"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7pPr>
            <a:lvl8pPr marL="4741570"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8pPr>
            <a:lvl9pPr marL="5334267" marR="0" indent="-592696" algn="l" defTabSz="778972" rtl="0" latinLnBrk="0">
              <a:lnSpc>
                <a:spcPct val="100000"/>
              </a:lnSpc>
              <a:spcBef>
                <a:spcPts val="5600"/>
              </a:spcBef>
              <a:spcAft>
                <a:spcPts val="0"/>
              </a:spcAft>
              <a:buClrTx/>
              <a:buSzPct val="145000"/>
              <a:buFontTx/>
              <a:buChar char="•"/>
              <a:tabLst/>
              <a:defRPr sz="4267" b="0" i="0" u="none" strike="noStrike" cap="none" spc="0" baseline="0">
                <a:solidFill>
                  <a:srgbClr val="000000"/>
                </a:solidFill>
                <a:uFillTx/>
                <a:latin typeface="Helvetica Neue"/>
                <a:ea typeface="Helvetica Neue"/>
                <a:cs typeface="Helvetica Neue"/>
                <a:sym typeface="Helvetica Neue"/>
              </a:defRPr>
            </a:lvl9pPr>
          </a:lstStyle>
          <a:p>
            <a:pPr hangingPunct="1"/>
            <a:r>
              <a:rPr lang="es-ES" b="1" dirty="0" smtClean="0">
                <a:solidFill>
                  <a:schemeClr val="bg1"/>
                </a:solidFill>
              </a:rPr>
              <a:t>In </a:t>
            </a:r>
            <a:r>
              <a:rPr lang="es-ES" b="1" dirty="0" err="1" smtClean="0">
                <a:solidFill>
                  <a:schemeClr val="bg1"/>
                </a:solidFill>
              </a:rPr>
              <a:t>the</a:t>
            </a:r>
            <a:r>
              <a:rPr lang="es-ES" b="1" dirty="0" smtClean="0">
                <a:solidFill>
                  <a:schemeClr val="bg1"/>
                </a:solidFill>
              </a:rPr>
              <a:t> </a:t>
            </a:r>
            <a:r>
              <a:rPr lang="es-ES" b="1" dirty="0" err="1" smtClean="0">
                <a:solidFill>
                  <a:schemeClr val="bg1"/>
                </a:solidFill>
              </a:rPr>
              <a:t>last</a:t>
            </a:r>
            <a:r>
              <a:rPr lang="es-ES" b="1" dirty="0" smtClean="0">
                <a:solidFill>
                  <a:schemeClr val="bg1"/>
                </a:solidFill>
              </a:rPr>
              <a:t> </a:t>
            </a:r>
            <a:r>
              <a:rPr lang="es-ES" b="1" dirty="0" err="1" smtClean="0">
                <a:solidFill>
                  <a:schemeClr val="bg1"/>
                </a:solidFill>
              </a:rPr>
              <a:t>five</a:t>
            </a:r>
            <a:r>
              <a:rPr lang="es-ES" b="1" dirty="0" smtClean="0">
                <a:solidFill>
                  <a:schemeClr val="bg1"/>
                </a:solidFill>
              </a:rPr>
              <a:t> </a:t>
            </a:r>
            <a:r>
              <a:rPr lang="es-ES" b="1" dirty="0" err="1" smtClean="0">
                <a:solidFill>
                  <a:schemeClr val="bg1"/>
                </a:solidFill>
              </a:rPr>
              <a:t>years</a:t>
            </a:r>
            <a:r>
              <a:rPr lang="es-ES" b="1" dirty="0" smtClean="0">
                <a:solidFill>
                  <a:schemeClr val="bg1"/>
                </a:solidFill>
              </a:rPr>
              <a:t>, </a:t>
            </a:r>
            <a:r>
              <a:rPr lang="es-ES" b="1" dirty="0" err="1" smtClean="0">
                <a:solidFill>
                  <a:schemeClr val="bg1"/>
                </a:solidFill>
              </a:rPr>
              <a:t>we</a:t>
            </a:r>
            <a:r>
              <a:rPr lang="es-ES" b="1" dirty="0" smtClean="0">
                <a:solidFill>
                  <a:schemeClr val="bg1"/>
                </a:solidFill>
              </a:rPr>
              <a:t> </a:t>
            </a:r>
            <a:r>
              <a:rPr lang="es-ES" b="1" dirty="0" err="1" smtClean="0">
                <a:solidFill>
                  <a:schemeClr val="bg1"/>
                </a:solidFill>
              </a:rPr>
              <a:t>have</a:t>
            </a:r>
            <a:r>
              <a:rPr lang="es-ES" b="1" dirty="0" smtClean="0">
                <a:solidFill>
                  <a:schemeClr val="bg1"/>
                </a:solidFill>
              </a:rPr>
              <a:t> </a:t>
            </a:r>
            <a:r>
              <a:rPr lang="es-ES" b="1" dirty="0" err="1" smtClean="0">
                <a:solidFill>
                  <a:schemeClr val="bg1"/>
                </a:solidFill>
              </a:rPr>
              <a:t>seen</a:t>
            </a:r>
            <a:r>
              <a:rPr lang="es-ES" b="1" dirty="0" smtClean="0">
                <a:solidFill>
                  <a:schemeClr val="bg1"/>
                </a:solidFill>
              </a:rPr>
              <a:t> </a:t>
            </a:r>
            <a:r>
              <a:rPr lang="es-ES" b="1" dirty="0" err="1" smtClean="0">
                <a:solidFill>
                  <a:schemeClr val="bg1"/>
                </a:solidFill>
              </a:rPr>
              <a:t>the</a:t>
            </a:r>
            <a:r>
              <a:rPr lang="es-ES" b="1" dirty="0" smtClean="0">
                <a:solidFill>
                  <a:schemeClr val="bg1"/>
                </a:solidFill>
              </a:rPr>
              <a:t> </a:t>
            </a:r>
            <a:r>
              <a:rPr lang="es-ES" b="1" dirty="0" err="1" smtClean="0">
                <a:solidFill>
                  <a:schemeClr val="bg1"/>
                </a:solidFill>
              </a:rPr>
              <a:t>first</a:t>
            </a:r>
            <a:r>
              <a:rPr lang="es-ES" b="1" dirty="0" smtClean="0">
                <a:solidFill>
                  <a:schemeClr val="bg1"/>
                </a:solidFill>
              </a:rPr>
              <a:t> </a:t>
            </a:r>
            <a:r>
              <a:rPr lang="es-ES" b="1" dirty="0" err="1" smtClean="0">
                <a:solidFill>
                  <a:schemeClr val="bg1"/>
                </a:solidFill>
              </a:rPr>
              <a:t>serious</a:t>
            </a:r>
            <a:r>
              <a:rPr lang="es-ES" b="1" dirty="0" smtClean="0">
                <a:solidFill>
                  <a:schemeClr val="bg1"/>
                </a:solidFill>
              </a:rPr>
              <a:t> </a:t>
            </a:r>
            <a:r>
              <a:rPr lang="es-ES" b="1" dirty="0" err="1" smtClean="0">
                <a:solidFill>
                  <a:schemeClr val="bg1"/>
                </a:solidFill>
              </a:rPr>
              <a:t>challenges</a:t>
            </a:r>
            <a:r>
              <a:rPr lang="es-ES" b="1" dirty="0" smtClean="0">
                <a:solidFill>
                  <a:schemeClr val="bg1"/>
                </a:solidFill>
              </a:rPr>
              <a:t> to </a:t>
            </a:r>
            <a:r>
              <a:rPr lang="es-ES" b="1" dirty="0" err="1" smtClean="0">
                <a:solidFill>
                  <a:schemeClr val="bg1"/>
                </a:solidFill>
              </a:rPr>
              <a:t>the</a:t>
            </a:r>
            <a:r>
              <a:rPr lang="es-ES" b="1" dirty="0" smtClean="0">
                <a:solidFill>
                  <a:schemeClr val="bg1"/>
                </a:solidFill>
              </a:rPr>
              <a:t> </a:t>
            </a:r>
            <a:r>
              <a:rPr lang="el-GR" b="1" dirty="0" smtClean="0">
                <a:solidFill>
                  <a:schemeClr val="bg1"/>
                </a:solidFill>
                <a:latin typeface="Times New Roman" panose="02020603050405020304" pitchFamily="18" charset="0"/>
                <a:cs typeface="Times New Roman" panose="02020603050405020304" pitchFamily="18" charset="0"/>
              </a:rPr>
              <a:t>Λ</a:t>
            </a:r>
            <a:r>
              <a:rPr lang="es-ES" b="1" dirty="0" smtClean="0">
                <a:solidFill>
                  <a:schemeClr val="bg1"/>
                </a:solidFill>
              </a:rPr>
              <a:t>CDM </a:t>
            </a:r>
            <a:r>
              <a:rPr lang="es-ES" b="1" dirty="0" err="1" smtClean="0">
                <a:solidFill>
                  <a:schemeClr val="bg1"/>
                </a:solidFill>
              </a:rPr>
              <a:t>paradigm</a:t>
            </a:r>
            <a:r>
              <a:rPr lang="es-ES" b="1" dirty="0" smtClean="0">
                <a:solidFill>
                  <a:schemeClr val="bg1"/>
                </a:solidFill>
              </a:rPr>
              <a:t> (&gt;3-5</a:t>
            </a:r>
            <a:r>
              <a:rPr lang="el-GR" b="1" dirty="0" smtClean="0">
                <a:solidFill>
                  <a:schemeClr val="bg1"/>
                </a:solidFill>
              </a:rPr>
              <a:t>σ</a:t>
            </a:r>
            <a:r>
              <a:rPr lang="es-ES" b="1" dirty="0" smtClean="0">
                <a:solidFill>
                  <a:schemeClr val="bg1"/>
                </a:solidFill>
              </a:rPr>
              <a:t> </a:t>
            </a:r>
            <a:r>
              <a:rPr lang="es-ES" b="1" dirty="0" err="1" smtClean="0">
                <a:solidFill>
                  <a:schemeClr val="bg1"/>
                </a:solidFill>
              </a:rPr>
              <a:t>tensions</a:t>
            </a:r>
            <a:r>
              <a:rPr lang="es-ES" b="1" dirty="0" smtClean="0">
                <a:solidFill>
                  <a:schemeClr val="bg1"/>
                </a:solidFill>
              </a:rPr>
              <a:t>)</a:t>
            </a:r>
          </a:p>
          <a:p>
            <a:pPr hangingPunct="1"/>
            <a:r>
              <a:rPr lang="es-ES" b="1" dirty="0" err="1" smtClean="0">
                <a:solidFill>
                  <a:schemeClr val="bg1"/>
                </a:solidFill>
              </a:rPr>
              <a:t>Contrary</a:t>
            </a:r>
            <a:r>
              <a:rPr lang="es-ES" b="1" dirty="0" smtClean="0">
                <a:solidFill>
                  <a:schemeClr val="bg1"/>
                </a:solidFill>
              </a:rPr>
              <a:t> to </a:t>
            </a:r>
            <a:r>
              <a:rPr lang="es-ES" b="1" dirty="0" err="1" smtClean="0">
                <a:solidFill>
                  <a:schemeClr val="bg1"/>
                </a:solidFill>
              </a:rPr>
              <a:t>the</a:t>
            </a:r>
            <a:r>
              <a:rPr lang="es-ES" b="1" dirty="0" smtClean="0">
                <a:solidFill>
                  <a:schemeClr val="bg1"/>
                </a:solidFill>
              </a:rPr>
              <a:t> original </a:t>
            </a:r>
            <a:r>
              <a:rPr lang="es-ES" b="1" dirty="0" err="1" smtClean="0">
                <a:solidFill>
                  <a:schemeClr val="bg1"/>
                </a:solidFill>
              </a:rPr>
              <a:t>Dark</a:t>
            </a:r>
            <a:r>
              <a:rPr lang="es-ES" b="1" dirty="0" smtClean="0">
                <a:solidFill>
                  <a:schemeClr val="bg1"/>
                </a:solidFill>
              </a:rPr>
              <a:t> </a:t>
            </a:r>
            <a:r>
              <a:rPr lang="es-ES" b="1" dirty="0" err="1" smtClean="0">
                <a:solidFill>
                  <a:schemeClr val="bg1"/>
                </a:solidFill>
              </a:rPr>
              <a:t>Energy</a:t>
            </a:r>
            <a:r>
              <a:rPr lang="es-ES" b="1" dirty="0" smtClean="0">
                <a:solidFill>
                  <a:schemeClr val="bg1"/>
                </a:solidFill>
              </a:rPr>
              <a:t> and </a:t>
            </a:r>
            <a:r>
              <a:rPr lang="es-ES" b="1" dirty="0" err="1" smtClean="0">
                <a:solidFill>
                  <a:schemeClr val="bg1"/>
                </a:solidFill>
              </a:rPr>
              <a:t>Dark</a:t>
            </a:r>
            <a:r>
              <a:rPr lang="es-ES" b="1" dirty="0" smtClean="0">
                <a:solidFill>
                  <a:schemeClr val="bg1"/>
                </a:solidFill>
              </a:rPr>
              <a:t> </a:t>
            </a:r>
            <a:r>
              <a:rPr lang="es-ES" b="1" dirty="0" err="1" smtClean="0">
                <a:solidFill>
                  <a:schemeClr val="bg1"/>
                </a:solidFill>
              </a:rPr>
              <a:t>Matter</a:t>
            </a:r>
            <a:r>
              <a:rPr lang="es-ES" b="1" dirty="0" smtClean="0">
                <a:solidFill>
                  <a:schemeClr val="bg1"/>
                </a:solidFill>
              </a:rPr>
              <a:t> </a:t>
            </a:r>
            <a:r>
              <a:rPr lang="es-ES" b="1" dirty="0" err="1" smtClean="0">
                <a:solidFill>
                  <a:schemeClr val="bg1"/>
                </a:solidFill>
              </a:rPr>
              <a:t>discoveries</a:t>
            </a:r>
            <a:r>
              <a:rPr lang="es-ES" b="1" dirty="0" smtClean="0">
                <a:solidFill>
                  <a:schemeClr val="bg1"/>
                </a:solidFill>
              </a:rPr>
              <a:t>, </a:t>
            </a:r>
            <a:r>
              <a:rPr lang="es-ES" b="1" dirty="0" err="1" smtClean="0">
                <a:solidFill>
                  <a:schemeClr val="bg1"/>
                </a:solidFill>
              </a:rPr>
              <a:t>they</a:t>
            </a:r>
            <a:r>
              <a:rPr lang="es-ES" b="1" dirty="0" smtClean="0">
                <a:solidFill>
                  <a:schemeClr val="bg1"/>
                </a:solidFill>
              </a:rPr>
              <a:t> are a </a:t>
            </a:r>
            <a:r>
              <a:rPr lang="es-ES" b="1" dirty="0" err="1" smtClean="0">
                <a:solidFill>
                  <a:schemeClr val="bg1"/>
                </a:solidFill>
              </a:rPr>
              <a:t>hard</a:t>
            </a:r>
            <a:r>
              <a:rPr lang="es-ES" b="1" dirty="0" smtClean="0">
                <a:solidFill>
                  <a:schemeClr val="bg1"/>
                </a:solidFill>
              </a:rPr>
              <a:t> </a:t>
            </a:r>
            <a:r>
              <a:rPr lang="es-ES" b="1" dirty="0" err="1" smtClean="0">
                <a:solidFill>
                  <a:schemeClr val="bg1"/>
                </a:solidFill>
              </a:rPr>
              <a:t>fit</a:t>
            </a:r>
            <a:r>
              <a:rPr lang="es-ES" b="1" dirty="0" smtClean="0">
                <a:solidFill>
                  <a:schemeClr val="bg1"/>
                </a:solidFill>
              </a:rPr>
              <a:t> to </a:t>
            </a:r>
            <a:r>
              <a:rPr lang="es-ES" b="1" dirty="0" err="1" smtClean="0">
                <a:solidFill>
                  <a:schemeClr val="bg1"/>
                </a:solidFill>
              </a:rPr>
              <a:t>proposed</a:t>
            </a:r>
            <a:r>
              <a:rPr lang="es-ES" b="1" dirty="0" smtClean="0">
                <a:solidFill>
                  <a:schemeClr val="bg1"/>
                </a:solidFill>
              </a:rPr>
              <a:t> </a:t>
            </a:r>
            <a:r>
              <a:rPr lang="es-ES" b="1" dirty="0" err="1" smtClean="0">
                <a:solidFill>
                  <a:schemeClr val="bg1"/>
                </a:solidFill>
              </a:rPr>
              <a:t>theories</a:t>
            </a:r>
            <a:r>
              <a:rPr lang="es-ES" b="1" dirty="0" smtClean="0">
                <a:solidFill>
                  <a:schemeClr val="bg1"/>
                </a:solidFill>
              </a:rPr>
              <a:t>. No </a:t>
            </a:r>
            <a:r>
              <a:rPr lang="es-ES" b="1" dirty="0" err="1" smtClean="0">
                <a:solidFill>
                  <a:schemeClr val="bg1"/>
                </a:solidFill>
              </a:rPr>
              <a:t>solution</a:t>
            </a:r>
            <a:r>
              <a:rPr lang="es-ES" b="1" dirty="0" smtClean="0">
                <a:solidFill>
                  <a:schemeClr val="bg1"/>
                </a:solidFill>
              </a:rPr>
              <a:t> </a:t>
            </a:r>
            <a:r>
              <a:rPr lang="es-ES" b="1" dirty="0" err="1" smtClean="0">
                <a:solidFill>
                  <a:schemeClr val="bg1"/>
                </a:solidFill>
              </a:rPr>
              <a:t>fits</a:t>
            </a:r>
            <a:r>
              <a:rPr lang="es-ES" b="1" dirty="0" smtClean="0">
                <a:solidFill>
                  <a:schemeClr val="bg1"/>
                </a:solidFill>
              </a:rPr>
              <a:t> </a:t>
            </a:r>
            <a:r>
              <a:rPr lang="es-ES" b="1" dirty="0" err="1" smtClean="0">
                <a:solidFill>
                  <a:schemeClr val="bg1"/>
                </a:solidFill>
              </a:rPr>
              <a:t>all</a:t>
            </a:r>
            <a:r>
              <a:rPr lang="es-ES" b="1" dirty="0" smtClean="0">
                <a:solidFill>
                  <a:schemeClr val="bg1"/>
                </a:solidFill>
              </a:rPr>
              <a:t>.</a:t>
            </a:r>
          </a:p>
          <a:p>
            <a:pPr hangingPunct="1"/>
            <a:r>
              <a:rPr lang="es-ES" b="1" dirty="0" smtClean="0">
                <a:solidFill>
                  <a:schemeClr val="bg1"/>
                </a:solidFill>
              </a:rPr>
              <a:t>Galaxy </a:t>
            </a:r>
            <a:r>
              <a:rPr lang="es-ES" b="1" dirty="0" err="1" smtClean="0">
                <a:solidFill>
                  <a:schemeClr val="bg1"/>
                </a:solidFill>
              </a:rPr>
              <a:t>surveys</a:t>
            </a:r>
            <a:r>
              <a:rPr lang="es-ES" b="1" dirty="0" smtClean="0">
                <a:solidFill>
                  <a:schemeClr val="bg1"/>
                </a:solidFill>
              </a:rPr>
              <a:t> and ‘</a:t>
            </a:r>
            <a:r>
              <a:rPr lang="es-ES" b="1" dirty="0" err="1" smtClean="0">
                <a:solidFill>
                  <a:schemeClr val="bg1"/>
                </a:solidFill>
              </a:rPr>
              <a:t>nearby</a:t>
            </a:r>
            <a:r>
              <a:rPr lang="es-ES" b="1" dirty="0" smtClean="0">
                <a:solidFill>
                  <a:schemeClr val="bg1"/>
                </a:solidFill>
              </a:rPr>
              <a:t>’ </a:t>
            </a:r>
            <a:r>
              <a:rPr lang="es-ES" b="1" dirty="0" err="1" smtClean="0">
                <a:solidFill>
                  <a:schemeClr val="bg1"/>
                </a:solidFill>
              </a:rPr>
              <a:t>cosmology</a:t>
            </a:r>
            <a:r>
              <a:rPr lang="es-ES" b="1" dirty="0" smtClean="0">
                <a:solidFill>
                  <a:schemeClr val="bg1"/>
                </a:solidFill>
              </a:rPr>
              <a:t> are </a:t>
            </a:r>
            <a:r>
              <a:rPr lang="es-ES" b="1" dirty="0" err="1" smtClean="0">
                <a:solidFill>
                  <a:schemeClr val="bg1"/>
                </a:solidFill>
              </a:rPr>
              <a:t>opening</a:t>
            </a:r>
            <a:r>
              <a:rPr lang="es-ES" b="1" dirty="0" smtClean="0">
                <a:solidFill>
                  <a:schemeClr val="bg1"/>
                </a:solidFill>
              </a:rPr>
              <a:t> new </a:t>
            </a:r>
            <a:r>
              <a:rPr lang="es-ES" b="1" dirty="0" err="1" smtClean="0">
                <a:solidFill>
                  <a:schemeClr val="bg1"/>
                </a:solidFill>
              </a:rPr>
              <a:t>avenues</a:t>
            </a:r>
            <a:r>
              <a:rPr lang="es-ES" b="1" dirty="0" smtClean="0">
                <a:solidFill>
                  <a:schemeClr val="bg1"/>
                </a:solidFill>
              </a:rPr>
              <a:t> </a:t>
            </a:r>
            <a:r>
              <a:rPr lang="es-ES" b="1" dirty="0" err="1" smtClean="0">
                <a:solidFill>
                  <a:schemeClr val="bg1"/>
                </a:solidFill>
              </a:rPr>
              <a:t>for</a:t>
            </a:r>
            <a:r>
              <a:rPr lang="es-ES" b="1" dirty="0" smtClean="0">
                <a:solidFill>
                  <a:schemeClr val="bg1"/>
                </a:solidFill>
              </a:rPr>
              <a:t> fundamental </a:t>
            </a:r>
            <a:r>
              <a:rPr lang="es-ES" b="1" dirty="0" err="1" smtClean="0">
                <a:solidFill>
                  <a:schemeClr val="bg1"/>
                </a:solidFill>
              </a:rPr>
              <a:t>physics</a:t>
            </a:r>
            <a:r>
              <a:rPr lang="es-ES" b="1" dirty="0" smtClean="0">
                <a:solidFill>
                  <a:schemeClr val="bg1"/>
                </a:solidFill>
              </a:rPr>
              <a:t> in </a:t>
            </a:r>
            <a:r>
              <a:rPr lang="es-ES" b="1" dirty="0" err="1" smtClean="0">
                <a:solidFill>
                  <a:schemeClr val="bg1"/>
                </a:solidFill>
              </a:rPr>
              <a:t>the</a:t>
            </a:r>
            <a:r>
              <a:rPr lang="es-ES" b="1" dirty="0" smtClean="0">
                <a:solidFill>
                  <a:schemeClr val="bg1"/>
                </a:solidFill>
              </a:rPr>
              <a:t> </a:t>
            </a:r>
            <a:r>
              <a:rPr lang="es-ES" b="1" dirty="0" err="1" smtClean="0">
                <a:solidFill>
                  <a:schemeClr val="bg1"/>
                </a:solidFill>
              </a:rPr>
              <a:t>coming</a:t>
            </a:r>
            <a:r>
              <a:rPr lang="es-ES" b="1" dirty="0" smtClean="0">
                <a:solidFill>
                  <a:schemeClr val="bg1"/>
                </a:solidFill>
              </a:rPr>
              <a:t> 10 </a:t>
            </a:r>
            <a:r>
              <a:rPr lang="es-ES" b="1" dirty="0" err="1" smtClean="0">
                <a:solidFill>
                  <a:schemeClr val="bg1"/>
                </a:solidFill>
              </a:rPr>
              <a:t>years</a:t>
            </a:r>
            <a:r>
              <a:rPr lang="es-ES" b="1" dirty="0" smtClean="0">
                <a:solidFill>
                  <a:schemeClr val="bg1"/>
                </a:solidFill>
              </a:rPr>
              <a:t>!</a:t>
            </a:r>
            <a:endParaRPr lang="es-ES" b="1" dirty="0">
              <a:solidFill>
                <a:schemeClr val="bg1"/>
              </a:solidFill>
            </a:endParaRPr>
          </a:p>
        </p:txBody>
      </p:sp>
    </p:spTree>
    <p:extLst>
      <p:ext uri="{BB962C8B-B14F-4D97-AF65-F5344CB8AC3E}">
        <p14:creationId xmlns:p14="http://schemas.microsoft.com/office/powerpoint/2010/main" val="3117635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Imagen" descr="Imagen"/>
          <p:cNvPicPr>
            <a:picLocks noChangeAspect="1"/>
          </p:cNvPicPr>
          <p:nvPr/>
        </p:nvPicPr>
        <p:blipFill>
          <a:blip r:embed="rId2">
            <a:extLst/>
          </a:blip>
          <a:stretch>
            <a:fillRect/>
          </a:stretch>
        </p:blipFill>
        <p:spPr>
          <a:xfrm>
            <a:off x="0" y="-298"/>
            <a:ext cx="17340263" cy="9753898"/>
          </a:xfrm>
          <a:prstGeom prst="rect">
            <a:avLst/>
          </a:prstGeom>
          <a:ln w="12700">
            <a:miter lim="400000"/>
          </a:ln>
        </p:spPr>
      </p:pic>
      <p:sp>
        <p:nvSpPr>
          <p:cNvPr id="212" name="Observing the cosmos has allowed us to make essential progress in fundamental physics"/>
          <p:cNvSpPr txBox="1">
            <a:spLocks noGrp="1"/>
          </p:cNvSpPr>
          <p:nvPr>
            <p:ph type="title" idx="4294967295"/>
          </p:nvPr>
        </p:nvSpPr>
        <p:spPr>
          <a:xfrm>
            <a:off x="433505" y="-456646"/>
            <a:ext cx="16473252" cy="2167534"/>
          </a:xfrm>
          <a:prstGeom prst="rect">
            <a:avLst/>
          </a:prstGeom>
        </p:spPr>
        <p:txBody>
          <a:bodyPr lIns="86700" tIns="86700" rIns="86700" bIns="86700" anchor="ctr">
            <a:noAutofit/>
          </a:bodyPr>
          <a:lstStyle/>
          <a:p>
            <a:pPr algn="l" defTabSz="658942">
              <a:defRPr sz="3343">
                <a:solidFill>
                  <a:schemeClr val="accent4">
                    <a:hueOff val="-1081314"/>
                    <a:satOff val="4338"/>
                    <a:lumOff val="-8931"/>
                  </a:schemeClr>
                </a:solidFill>
                <a:latin typeface="Calibri"/>
                <a:ea typeface="Calibri"/>
                <a:cs typeface="Calibri"/>
                <a:sym typeface="Calibri"/>
              </a:defRPr>
            </a:pPr>
            <a:endParaRPr sz="4800" dirty="0"/>
          </a:p>
          <a:p>
            <a:pPr algn="l" defTabSz="658942">
              <a:defRPr sz="3343">
                <a:solidFill>
                  <a:schemeClr val="accent4">
                    <a:hueOff val="-1081314"/>
                    <a:satOff val="4338"/>
                    <a:lumOff val="-8931"/>
                  </a:schemeClr>
                </a:solidFill>
                <a:latin typeface="Calibri"/>
                <a:ea typeface="Calibri"/>
                <a:cs typeface="Calibri"/>
                <a:sym typeface="Calibri"/>
              </a:defRPr>
            </a:pPr>
            <a:r>
              <a:rPr sz="4800" dirty="0"/>
              <a:t>Observing the cosmos has allowed us to make essential progress in fundamental physics</a:t>
            </a:r>
          </a:p>
        </p:txBody>
      </p:sp>
      <p:sp>
        <p:nvSpPr>
          <p:cNvPr id="213" name="A source of discoveries of physics beyond the Standard Model…"/>
          <p:cNvSpPr txBox="1"/>
          <p:nvPr/>
        </p:nvSpPr>
        <p:spPr>
          <a:xfrm>
            <a:off x="433506" y="2609246"/>
            <a:ext cx="16473251" cy="45901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7735" tIns="67735" rIns="67735" bIns="67735" anchor="ctr">
            <a:spAutoFit/>
          </a:bodyPr>
          <a:lstStyle/>
          <a:p>
            <a:pPr algn="l">
              <a:defRPr sz="3100">
                <a:solidFill>
                  <a:srgbClr val="FFFFFF"/>
                </a:solidFill>
              </a:defRPr>
            </a:pPr>
            <a:endParaRPr sz="4134" dirty="0"/>
          </a:p>
          <a:p>
            <a:pPr marL="444521" indent="-444521" algn="l">
              <a:buSzPct val="87000"/>
              <a:buChar char="★"/>
              <a:defRPr sz="3100">
                <a:solidFill>
                  <a:srgbClr val="FFFFFF"/>
                </a:solidFill>
              </a:defRPr>
            </a:pPr>
            <a:r>
              <a:rPr sz="4134" dirty="0"/>
              <a:t>A source of discoveries of physics beyond the Standard Model</a:t>
            </a:r>
          </a:p>
          <a:p>
            <a:pPr algn="l">
              <a:defRPr sz="3100">
                <a:solidFill>
                  <a:srgbClr val="FFFFFF"/>
                </a:solidFill>
              </a:defRPr>
            </a:pPr>
            <a:endParaRPr sz="4134" dirty="0"/>
          </a:p>
          <a:p>
            <a:pPr marL="444521" indent="-444521" algn="l">
              <a:buSzPct val="87000"/>
              <a:buChar char="★"/>
              <a:defRPr sz="3100">
                <a:solidFill>
                  <a:srgbClr val="FFFFFF"/>
                </a:solidFill>
              </a:defRPr>
            </a:pPr>
            <a:r>
              <a:rPr sz="4134" dirty="0"/>
              <a:t>Multichannel searches (lab experiments/observations) are crucial to confirm and understand new </a:t>
            </a:r>
            <a:r>
              <a:rPr sz="4134" dirty="0" smtClean="0"/>
              <a:t>findings</a:t>
            </a:r>
            <a:r>
              <a:rPr lang="es-ES" sz="4134" dirty="0" smtClean="0"/>
              <a:t>. </a:t>
            </a:r>
          </a:p>
          <a:p>
            <a:pPr marL="444521" indent="-444521" algn="l">
              <a:buSzPct val="87000"/>
              <a:buChar char="★"/>
              <a:defRPr sz="3100">
                <a:solidFill>
                  <a:srgbClr val="FFFFFF"/>
                </a:solidFill>
              </a:defRPr>
            </a:pPr>
            <a:endParaRPr lang="es-ES" sz="4134" dirty="0"/>
          </a:p>
          <a:p>
            <a:pPr marL="444521" indent="-444521" algn="l">
              <a:buSzPct val="87000"/>
              <a:buChar char="★"/>
              <a:defRPr sz="3100">
                <a:solidFill>
                  <a:srgbClr val="FFFFFF"/>
                </a:solidFill>
              </a:defRPr>
            </a:pPr>
            <a:r>
              <a:rPr lang="es-ES" sz="4134" dirty="0" err="1" smtClean="0"/>
              <a:t>Nowadays</a:t>
            </a:r>
            <a:r>
              <a:rPr lang="es-ES" sz="4134" dirty="0" smtClean="0"/>
              <a:t>, data leads </a:t>
            </a:r>
            <a:r>
              <a:rPr lang="es-ES" sz="4134" dirty="0" err="1" smtClean="0"/>
              <a:t>discovery</a:t>
            </a:r>
            <a:r>
              <a:rPr lang="es-ES" sz="4134" dirty="0" smtClean="0"/>
              <a:t> in </a:t>
            </a:r>
            <a:r>
              <a:rPr lang="es-ES" sz="4134" dirty="0" err="1" smtClean="0"/>
              <a:t>cosmology</a:t>
            </a:r>
            <a:r>
              <a:rPr lang="es-ES" sz="4134" dirty="0" smtClean="0"/>
              <a:t>.</a:t>
            </a:r>
            <a:endParaRPr sz="4134"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256256" y="-435723"/>
            <a:ext cx="16898709" cy="2396329"/>
          </a:xfrm>
          <a:prstGeom prst="rect">
            <a:avLst/>
          </a:prstGeom>
        </p:spPr>
        <p:txBody>
          <a:bodyPr/>
          <a:lstStyle>
            <a:lvl1pPr algn="l">
              <a:defRPr sz="5000">
                <a:solidFill>
                  <a:srgbClr val="ED702D"/>
                </a:solidFill>
              </a:defRPr>
            </a:lvl1pPr>
          </a:lstStyle>
          <a:p>
            <a:r>
              <a:rPr dirty="0"/>
              <a:t>Our current cosmological model fits </a:t>
            </a:r>
            <a:r>
              <a:rPr dirty="0" smtClean="0"/>
              <a:t>all </a:t>
            </a:r>
            <a:r>
              <a:rPr dirty="0"/>
              <a:t>observations to date (but it is weird)</a:t>
            </a:r>
          </a:p>
        </p:txBody>
      </p:sp>
      <p:sp>
        <p:nvSpPr>
          <p:cNvPr id="234" name="TextBox 10"/>
          <p:cNvSpPr txBox="1"/>
          <p:nvPr/>
        </p:nvSpPr>
        <p:spPr>
          <a:xfrm>
            <a:off x="256256" y="1614830"/>
            <a:ext cx="16655351" cy="667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p>
            <a:pPr algn="l" defTabSz="867030">
              <a:defRPr b="0">
                <a:latin typeface="Arial"/>
                <a:ea typeface="Arial"/>
                <a:cs typeface="Arial"/>
                <a:sym typeface="Arial"/>
              </a:defRPr>
            </a:pPr>
            <a:r>
              <a:rPr sz="3200" dirty="0"/>
              <a:t>The </a:t>
            </a:r>
            <a:r>
              <a:rPr sz="3200" dirty="0">
                <a:solidFill>
                  <a:schemeClr val="accent4">
                    <a:hueOff val="-1081314"/>
                    <a:satOff val="4338"/>
                    <a:lumOff val="-8931"/>
                  </a:schemeClr>
                </a:solidFill>
              </a:rPr>
              <a:t>ΛCDM model</a:t>
            </a:r>
            <a:r>
              <a:rPr sz="3200" dirty="0"/>
              <a:t> describes the observable Universe and its large scale dynamics.</a:t>
            </a:r>
          </a:p>
        </p:txBody>
      </p:sp>
      <p:pic>
        <p:nvPicPr>
          <p:cNvPr id="235" name="Picture 13" descr="Picture 13"/>
          <p:cNvPicPr>
            <a:picLocks noChangeAspect="1"/>
          </p:cNvPicPr>
          <p:nvPr/>
        </p:nvPicPr>
        <p:blipFill>
          <a:blip r:embed="rId3">
            <a:extLst/>
          </a:blip>
          <a:stretch>
            <a:fillRect/>
          </a:stretch>
        </p:blipFill>
        <p:spPr>
          <a:xfrm>
            <a:off x="503816" y="2786468"/>
            <a:ext cx="6570634" cy="6450173"/>
          </a:xfrm>
          <a:prstGeom prst="rect">
            <a:avLst/>
          </a:prstGeom>
          <a:ln w="12700">
            <a:miter lim="400000"/>
          </a:ln>
        </p:spPr>
      </p:pic>
      <p:sp>
        <p:nvSpPr>
          <p:cNvPr id="236" name="Pie 15"/>
          <p:cNvSpPr/>
          <p:nvPr/>
        </p:nvSpPr>
        <p:spPr>
          <a:xfrm>
            <a:off x="816463" y="2991176"/>
            <a:ext cx="5455833" cy="5852783"/>
          </a:xfrm>
          <a:custGeom>
            <a:avLst/>
            <a:gdLst/>
            <a:ahLst/>
            <a:cxnLst>
              <a:cxn ang="0">
                <a:pos x="wd2" y="hd2"/>
              </a:cxn>
              <a:cxn ang="5400000">
                <a:pos x="wd2" y="hd2"/>
              </a:cxn>
              <a:cxn ang="10800000">
                <a:pos x="wd2" y="hd2"/>
              </a:cxn>
              <a:cxn ang="16200000">
                <a:pos x="wd2" y="hd2"/>
              </a:cxn>
            </a:cxnLst>
            <a:rect l="0" t="0" r="r" b="b"/>
            <a:pathLst>
              <a:path w="20071" h="20174" extrusionOk="0">
                <a:moveTo>
                  <a:pt x="20071" y="15288"/>
                </a:moveTo>
                <a:cubicBezTo>
                  <a:pt x="16992" y="20061"/>
                  <a:pt x="10349" y="21600"/>
                  <a:pt x="5235" y="18727"/>
                </a:cubicBezTo>
                <a:cubicBezTo>
                  <a:pt x="121" y="15854"/>
                  <a:pt x="-1529" y="9656"/>
                  <a:pt x="1550" y="4884"/>
                </a:cubicBezTo>
                <a:cubicBezTo>
                  <a:pt x="3506" y="1853"/>
                  <a:pt x="7020" y="0"/>
                  <a:pt x="10811" y="0"/>
                </a:cubicBezTo>
                <a:lnTo>
                  <a:pt x="10811" y="10086"/>
                </a:lnTo>
                <a:close/>
              </a:path>
            </a:pathLst>
          </a:custGeom>
          <a:solidFill>
            <a:srgbClr val="3366FF">
              <a:alpha val="50000"/>
            </a:srgbClr>
          </a:solidFill>
          <a:ln w="50800">
            <a:solidFill>
              <a:srgbClr val="8064A2"/>
            </a:solidFill>
          </a:ln>
          <a:effectLst>
            <a:outerShdw blurRad="50800" dist="25400" dir="5400000" rotWithShape="0">
              <a:srgbClr val="000000">
                <a:alpha val="35000"/>
              </a:srgbClr>
            </a:outerShdw>
          </a:effectLst>
        </p:spPr>
        <p:txBody>
          <a:bodyPr lIns="86700" tIns="86700" rIns="86700" bIns="86700" anchor="ctr"/>
          <a:lstStyle/>
          <a:p>
            <a:pPr defTabSz="867030">
              <a:defRPr b="0">
                <a:latin typeface="Calibri"/>
                <a:ea typeface="Calibri"/>
                <a:cs typeface="Calibri"/>
                <a:sym typeface="Calibri"/>
              </a:defRPr>
            </a:pPr>
            <a:endParaRPr sz="3200"/>
          </a:p>
        </p:txBody>
      </p:sp>
      <p:sp>
        <p:nvSpPr>
          <p:cNvPr id="237" name="TextBox 16"/>
          <p:cNvSpPr txBox="1"/>
          <p:nvPr/>
        </p:nvSpPr>
        <p:spPr>
          <a:xfrm>
            <a:off x="503817" y="8311435"/>
            <a:ext cx="5848313" cy="8315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p>
            <a:pPr algn="l" defTabSz="867030">
              <a:defRPr sz="1600">
                <a:solidFill>
                  <a:srgbClr val="3366FF"/>
                </a:solidFill>
                <a:latin typeface="Arial"/>
                <a:ea typeface="Arial"/>
                <a:cs typeface="Arial"/>
                <a:sym typeface="Arial"/>
              </a:defRPr>
            </a:pPr>
            <a:r>
              <a:rPr sz="2133" dirty="0"/>
              <a:t>Dark Energy 68%</a:t>
            </a:r>
          </a:p>
          <a:p>
            <a:pPr algn="r" defTabSz="867030">
              <a:defRPr sz="1600" b="0">
                <a:latin typeface="Arial"/>
                <a:ea typeface="Arial"/>
                <a:cs typeface="Arial"/>
                <a:sym typeface="Arial"/>
              </a:defRPr>
            </a:pPr>
            <a:r>
              <a:rPr sz="2133" dirty="0"/>
              <a:t>Planck Collaboration 2020</a:t>
            </a:r>
          </a:p>
        </p:txBody>
      </p:sp>
      <p:sp>
        <p:nvSpPr>
          <p:cNvPr id="238" name="TextBox 17"/>
          <p:cNvSpPr txBox="1"/>
          <p:nvPr/>
        </p:nvSpPr>
        <p:spPr>
          <a:xfrm>
            <a:off x="527900" y="7685259"/>
            <a:ext cx="3223233" cy="5033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lvl1pPr algn="l" defTabSz="650240">
              <a:defRPr sz="1600">
                <a:solidFill>
                  <a:srgbClr val="FF6600"/>
                </a:solidFill>
                <a:latin typeface="Arial"/>
                <a:ea typeface="Arial"/>
                <a:cs typeface="Arial"/>
                <a:sym typeface="Arial"/>
              </a:defRPr>
            </a:lvl1pPr>
          </a:lstStyle>
          <a:p>
            <a:r>
              <a:rPr sz="2133"/>
              <a:t>Atoms 5%</a:t>
            </a:r>
          </a:p>
        </p:txBody>
      </p:sp>
      <p:sp>
        <p:nvSpPr>
          <p:cNvPr id="239" name="TextBox 18"/>
          <p:cNvSpPr txBox="1"/>
          <p:nvPr/>
        </p:nvSpPr>
        <p:spPr>
          <a:xfrm>
            <a:off x="503816" y="7974265"/>
            <a:ext cx="4731870" cy="5033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lvl1pPr algn="l" defTabSz="650240">
              <a:defRPr sz="1600">
                <a:solidFill>
                  <a:srgbClr val="008000"/>
                </a:solidFill>
                <a:latin typeface="Arial"/>
                <a:ea typeface="Arial"/>
                <a:cs typeface="Arial"/>
                <a:sym typeface="Arial"/>
              </a:defRPr>
            </a:lvl1pPr>
          </a:lstStyle>
          <a:p>
            <a:r>
              <a:rPr sz="2133"/>
              <a:t>Dark Matter 27%</a:t>
            </a:r>
          </a:p>
        </p:txBody>
      </p:sp>
      <p:sp>
        <p:nvSpPr>
          <p:cNvPr id="240" name="Pie 19"/>
          <p:cNvSpPr/>
          <p:nvPr/>
        </p:nvSpPr>
        <p:spPr>
          <a:xfrm>
            <a:off x="3791242" y="3266420"/>
            <a:ext cx="2926924" cy="4104477"/>
          </a:xfrm>
          <a:custGeom>
            <a:avLst/>
            <a:gdLst/>
            <a:ahLst/>
            <a:cxnLst>
              <a:cxn ang="0">
                <a:pos x="wd2" y="hd2"/>
              </a:cxn>
              <a:cxn ang="5400000">
                <a:pos x="wd2" y="hd2"/>
              </a:cxn>
              <a:cxn ang="10800000">
                <a:pos x="wd2" y="hd2"/>
              </a:cxn>
              <a:cxn ang="16200000">
                <a:pos x="wd2" y="hd2"/>
              </a:cxn>
            </a:cxnLst>
            <a:rect l="0" t="0" r="r" b="b"/>
            <a:pathLst>
              <a:path w="19410" h="21600" extrusionOk="0">
                <a:moveTo>
                  <a:pt x="5322" y="0"/>
                </a:moveTo>
                <a:lnTo>
                  <a:pt x="5322" y="0"/>
                </a:lnTo>
                <a:cubicBezTo>
                  <a:pt x="15628" y="2217"/>
                  <a:pt x="21600" y="10317"/>
                  <a:pt x="18661" y="18092"/>
                </a:cubicBezTo>
                <a:cubicBezTo>
                  <a:pt x="18196" y="19323"/>
                  <a:pt x="17518" y="20502"/>
                  <a:pt x="16647" y="21600"/>
                </a:cubicBezTo>
                <a:lnTo>
                  <a:pt x="0" y="14077"/>
                </a:lnTo>
                <a:close/>
              </a:path>
            </a:pathLst>
          </a:custGeom>
          <a:solidFill>
            <a:srgbClr val="008000">
              <a:alpha val="50000"/>
            </a:srgbClr>
          </a:solidFill>
          <a:ln w="12700">
            <a:solidFill>
              <a:srgbClr val="008000"/>
            </a:solidFill>
          </a:ln>
          <a:effectLst>
            <a:outerShdw blurRad="50800" dist="25400" dir="5400000" rotWithShape="0">
              <a:srgbClr val="000000">
                <a:alpha val="35000"/>
              </a:srgbClr>
            </a:outerShdw>
          </a:effectLst>
        </p:spPr>
        <p:txBody>
          <a:bodyPr lIns="86700" tIns="86700" rIns="86700" bIns="86700" anchor="ctr"/>
          <a:lstStyle/>
          <a:p>
            <a:pPr defTabSz="867030">
              <a:defRPr b="0">
                <a:latin typeface="Calibri"/>
                <a:ea typeface="Calibri"/>
                <a:cs typeface="Calibri"/>
                <a:sym typeface="Calibri"/>
              </a:defRPr>
            </a:pPr>
            <a:endParaRPr sz="3200"/>
          </a:p>
        </p:txBody>
      </p:sp>
      <p:sp>
        <p:nvSpPr>
          <p:cNvPr id="241" name="Pie 20"/>
          <p:cNvSpPr/>
          <p:nvPr/>
        </p:nvSpPr>
        <p:spPr>
          <a:xfrm>
            <a:off x="3767156" y="3015269"/>
            <a:ext cx="923940" cy="2890039"/>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7425" y="0"/>
                  <a:pt x="14676" y="375"/>
                  <a:pt x="21600" y="1111"/>
                </a:cubicBezTo>
                <a:lnTo>
                  <a:pt x="0" y="21600"/>
                </a:lnTo>
                <a:close/>
              </a:path>
            </a:pathLst>
          </a:custGeom>
          <a:solidFill>
            <a:srgbClr val="FF6600">
              <a:alpha val="50000"/>
            </a:srgbClr>
          </a:solidFill>
          <a:ln w="12700">
            <a:solidFill>
              <a:srgbClr val="4A7EBB"/>
            </a:solidFill>
          </a:ln>
          <a:effectLst>
            <a:outerShdw blurRad="50800" dist="25400" dir="5400000" rotWithShape="0">
              <a:srgbClr val="000000">
                <a:alpha val="35000"/>
              </a:srgbClr>
            </a:outerShdw>
          </a:effectLst>
        </p:spPr>
        <p:txBody>
          <a:bodyPr lIns="86700" tIns="86700" rIns="86700" bIns="86700" anchor="ctr"/>
          <a:lstStyle/>
          <a:p>
            <a:pPr defTabSz="867030">
              <a:defRPr b="0">
                <a:latin typeface="Calibri"/>
                <a:ea typeface="Calibri"/>
                <a:cs typeface="Calibri"/>
                <a:sym typeface="Calibri"/>
              </a:defRPr>
            </a:pPr>
            <a:endParaRPr sz="3200"/>
          </a:p>
        </p:txBody>
      </p:sp>
      <p:sp>
        <p:nvSpPr>
          <p:cNvPr id="242" name="TextBox 21"/>
          <p:cNvSpPr txBox="1"/>
          <p:nvPr/>
        </p:nvSpPr>
        <p:spPr>
          <a:xfrm>
            <a:off x="7269890" y="1955686"/>
            <a:ext cx="9641718" cy="90390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6700" tIns="86700" rIns="86700" bIns="86700">
            <a:spAutoFit/>
          </a:bodyPr>
          <a:lstStyle/>
          <a:p>
            <a:pPr algn="l" defTabSz="867030">
              <a:defRPr b="0" i="1">
                <a:latin typeface="Arial"/>
                <a:ea typeface="Arial"/>
                <a:cs typeface="Arial"/>
                <a:sym typeface="Arial"/>
              </a:defRPr>
            </a:pPr>
            <a:endParaRPr sz="3200" dirty="0"/>
          </a:p>
          <a:p>
            <a:pPr algn="l" defTabSz="867030">
              <a:defRPr b="0">
                <a:latin typeface="Arial"/>
                <a:ea typeface="Arial"/>
                <a:cs typeface="Arial"/>
                <a:sym typeface="Arial"/>
              </a:defRPr>
            </a:pPr>
            <a:r>
              <a:rPr sz="3200" i="1" dirty="0"/>
              <a:t>Assumes</a:t>
            </a:r>
            <a:r>
              <a:rPr sz="3200" dirty="0"/>
              <a:t> homogeneity and isotropy.</a:t>
            </a:r>
          </a:p>
          <a:p>
            <a:pPr algn="l" defTabSz="867030">
              <a:defRPr b="0" i="1">
                <a:latin typeface="Arial"/>
                <a:ea typeface="Arial"/>
                <a:cs typeface="Arial"/>
                <a:sym typeface="Arial"/>
              </a:defRPr>
            </a:pPr>
            <a:endParaRPr sz="3200" dirty="0"/>
          </a:p>
          <a:p>
            <a:pPr algn="l" defTabSz="867030">
              <a:defRPr b="0">
                <a:latin typeface="Arial"/>
                <a:ea typeface="Arial"/>
                <a:cs typeface="Arial"/>
                <a:sym typeface="Arial"/>
              </a:defRPr>
            </a:pPr>
            <a:r>
              <a:rPr sz="3200" i="1" dirty="0"/>
              <a:t>Initial conditions:</a:t>
            </a:r>
            <a:r>
              <a:rPr sz="3200" dirty="0"/>
              <a:t> hot Big-Bang (+ </a:t>
            </a:r>
            <a:r>
              <a:rPr sz="3200" dirty="0">
                <a:solidFill>
                  <a:srgbClr val="FF6600"/>
                </a:solidFill>
              </a:rPr>
              <a:t>inflation —&gt; origin of matter</a:t>
            </a:r>
            <a:r>
              <a:rPr sz="3200" dirty="0"/>
              <a:t>)</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r>
              <a:rPr sz="3200" i="1" dirty="0"/>
              <a:t>Origin of structure:</a:t>
            </a:r>
          </a:p>
          <a:p>
            <a:pPr algn="l" defTabSz="867030">
              <a:defRPr b="0">
                <a:latin typeface="Arial"/>
                <a:ea typeface="Arial"/>
                <a:cs typeface="Arial"/>
                <a:sym typeface="Arial"/>
              </a:defRPr>
            </a:pPr>
            <a:r>
              <a:rPr sz="3200" dirty="0"/>
              <a:t>Quantum fluctuations —&gt; Large scale structure</a:t>
            </a:r>
          </a:p>
          <a:p>
            <a:pPr algn="l" defTabSz="867030">
              <a:defRPr b="0">
                <a:solidFill>
                  <a:srgbClr val="FF6600"/>
                </a:solidFill>
                <a:latin typeface="Arial"/>
                <a:ea typeface="Arial"/>
                <a:cs typeface="Arial"/>
                <a:sym typeface="Arial"/>
              </a:defRPr>
            </a:pPr>
            <a:r>
              <a:rPr sz="3200" dirty="0"/>
              <a:t>Cold dark matter acts as ‘seeds’ for that structure</a:t>
            </a:r>
          </a:p>
          <a:p>
            <a:pPr algn="l" defTabSz="867030">
              <a:defRPr b="0">
                <a:solidFill>
                  <a:srgbClr val="FF6600"/>
                </a:solidFill>
                <a:latin typeface="Arial"/>
                <a:ea typeface="Arial"/>
                <a:cs typeface="Arial"/>
                <a:sym typeface="Arial"/>
              </a:defRPr>
            </a:pPr>
            <a:endParaRPr sz="3200" dirty="0"/>
          </a:p>
          <a:p>
            <a:pPr algn="l" defTabSz="867030">
              <a:defRPr b="0" i="1">
                <a:latin typeface="Arial"/>
                <a:ea typeface="Arial"/>
                <a:cs typeface="Arial"/>
                <a:sym typeface="Arial"/>
              </a:defRPr>
            </a:pPr>
            <a:r>
              <a:rPr sz="3200" dirty="0"/>
              <a:t>Evolution: </a:t>
            </a:r>
          </a:p>
          <a:p>
            <a:pPr algn="l" defTabSz="867030">
              <a:defRPr b="0">
                <a:latin typeface="Arial"/>
                <a:ea typeface="Arial"/>
                <a:cs typeface="Arial"/>
                <a:sym typeface="Arial"/>
              </a:defRPr>
            </a:pPr>
            <a:r>
              <a:rPr sz="3200" dirty="0"/>
              <a:t>General Relativity</a:t>
            </a:r>
          </a:p>
          <a:p>
            <a:pPr algn="l" defTabSz="867030">
              <a:defRPr b="0">
                <a:latin typeface="Arial"/>
                <a:ea typeface="Arial"/>
                <a:cs typeface="Arial"/>
                <a:sym typeface="Arial"/>
              </a:defRPr>
            </a:pPr>
            <a:r>
              <a:rPr sz="3200" dirty="0"/>
              <a:t>Recent time acceleration (</a:t>
            </a:r>
            <a:r>
              <a:rPr sz="3200" dirty="0">
                <a:solidFill>
                  <a:srgbClr val="FF6600"/>
                </a:solidFill>
              </a:rPr>
              <a:t>cosmological constant</a:t>
            </a:r>
            <a:r>
              <a:rPr sz="3200" dirty="0"/>
              <a:t>)</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r>
              <a:rPr sz="3200" dirty="0"/>
              <a:t>Only six parameters!! (</a:t>
            </a:r>
            <a:r>
              <a:rPr sz="3200" dirty="0" err="1"/>
              <a:t>Ω</a:t>
            </a:r>
            <a:r>
              <a:rPr sz="3200" baseline="-20250" dirty="0" err="1"/>
              <a:t>b</a:t>
            </a:r>
            <a:r>
              <a:rPr sz="3200" dirty="0" err="1"/>
              <a:t>,Ω</a:t>
            </a:r>
            <a:r>
              <a:rPr sz="3200" baseline="-20250" dirty="0" err="1"/>
              <a:t>m</a:t>
            </a:r>
            <a:r>
              <a:rPr sz="3200" dirty="0" err="1"/>
              <a:t>,τ</a:t>
            </a:r>
            <a:r>
              <a:rPr sz="3200" dirty="0" smtClean="0"/>
              <a:t>,</a:t>
            </a:r>
            <a:r>
              <a:rPr lang="es-ES" sz="3200" b="0" dirty="0"/>
              <a:t> H</a:t>
            </a:r>
            <a:r>
              <a:rPr lang="es-ES" sz="3200" b="0" baseline="-25000" dirty="0"/>
              <a:t>0</a:t>
            </a:r>
            <a:r>
              <a:rPr sz="3200" dirty="0" smtClean="0"/>
              <a:t>,</a:t>
            </a:r>
            <a:r>
              <a:rPr sz="3200" dirty="0" err="1" smtClean="0"/>
              <a:t>n</a:t>
            </a:r>
            <a:r>
              <a:rPr sz="3200" baseline="-20250" dirty="0" err="1" smtClean="0"/>
              <a:t>S</a:t>
            </a:r>
            <a:r>
              <a:rPr sz="3200" dirty="0"/>
              <a:t>, Δ —&gt; </a:t>
            </a:r>
            <a:r>
              <a:rPr lang="es-ES" sz="3200" dirty="0" smtClean="0"/>
              <a:t>S</a:t>
            </a:r>
            <a:r>
              <a:rPr sz="3200" baseline="-20250" dirty="0" smtClean="0"/>
              <a:t>8</a:t>
            </a:r>
            <a:r>
              <a:rPr sz="3200" dirty="0"/>
              <a:t>) </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endParaRPr sz="3200" baseline="-5999" dirty="0"/>
          </a:p>
          <a:p>
            <a:pPr algn="l" defTabSz="867030">
              <a:defRPr b="0">
                <a:latin typeface="Arial"/>
                <a:ea typeface="Arial"/>
                <a:cs typeface="Arial"/>
                <a:sym typeface="Arial"/>
              </a:defRPr>
            </a:pPr>
            <a:endParaRPr sz="3200" baseline="-5999" dirty="0"/>
          </a:p>
          <a:p>
            <a:pPr algn="l" defTabSz="867030">
              <a:defRPr b="0">
                <a:latin typeface="Arial"/>
                <a:ea typeface="Arial"/>
                <a:cs typeface="Arial"/>
                <a:sym typeface="Arial"/>
              </a:defRPr>
            </a:pPr>
            <a:endParaRPr sz="3200" baseline="-5999" dirty="0"/>
          </a:p>
        </p:txBody>
      </p:sp>
      <p:sp>
        <p:nvSpPr>
          <p:cNvPr id="243" name="TextBox 22"/>
          <p:cNvSpPr txBox="1"/>
          <p:nvPr/>
        </p:nvSpPr>
        <p:spPr>
          <a:xfrm>
            <a:off x="2793189" y="2215472"/>
            <a:ext cx="1502380" cy="5444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86700" tIns="86700" rIns="86700" bIns="86700">
            <a:spAutoFit/>
          </a:bodyPr>
          <a:lstStyle>
            <a:lvl1pPr algn="l" defTabSz="650240">
              <a:defRPr sz="1800" b="0" i="1">
                <a:latin typeface="Calibri"/>
                <a:ea typeface="Calibri"/>
                <a:cs typeface="Calibri"/>
                <a:sym typeface="Calibri"/>
              </a:defRPr>
            </a:lvl1pPr>
          </a:lstStyle>
          <a:p>
            <a:r>
              <a:rPr sz="2400" dirty="0"/>
              <a:t>Cosmic pie</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256256" y="-435723"/>
            <a:ext cx="16898709" cy="2396329"/>
          </a:xfrm>
          <a:prstGeom prst="rect">
            <a:avLst/>
          </a:prstGeom>
        </p:spPr>
        <p:txBody>
          <a:bodyPr/>
          <a:lstStyle>
            <a:lvl1pPr algn="l">
              <a:defRPr sz="5000">
                <a:solidFill>
                  <a:srgbClr val="ED702D"/>
                </a:solidFill>
              </a:defRPr>
            </a:lvl1pPr>
          </a:lstStyle>
          <a:p>
            <a:r>
              <a:rPr dirty="0"/>
              <a:t>Our current cosmological model fits </a:t>
            </a:r>
            <a:r>
              <a:rPr dirty="0" smtClean="0"/>
              <a:t>all </a:t>
            </a:r>
            <a:r>
              <a:rPr dirty="0"/>
              <a:t>observations to date (but it is weird)</a:t>
            </a:r>
          </a:p>
        </p:txBody>
      </p:sp>
      <p:sp>
        <p:nvSpPr>
          <p:cNvPr id="234" name="TextBox 10"/>
          <p:cNvSpPr txBox="1"/>
          <p:nvPr/>
        </p:nvSpPr>
        <p:spPr>
          <a:xfrm>
            <a:off x="256256" y="1498100"/>
            <a:ext cx="16655351" cy="667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6700" tIns="86700" rIns="86700" bIns="86700">
            <a:spAutoFit/>
          </a:bodyPr>
          <a:lstStyle/>
          <a:p>
            <a:pPr algn="l" defTabSz="867030">
              <a:defRPr b="0">
                <a:latin typeface="Arial"/>
                <a:ea typeface="Arial"/>
                <a:cs typeface="Arial"/>
                <a:sym typeface="Arial"/>
              </a:defRPr>
            </a:pPr>
            <a:r>
              <a:rPr sz="3200" dirty="0"/>
              <a:t>The </a:t>
            </a:r>
            <a:r>
              <a:rPr sz="3200" dirty="0">
                <a:solidFill>
                  <a:schemeClr val="accent4">
                    <a:hueOff val="-1081314"/>
                    <a:satOff val="4338"/>
                    <a:lumOff val="-8931"/>
                  </a:schemeClr>
                </a:solidFill>
              </a:rPr>
              <a:t>ΛCDM model</a:t>
            </a:r>
            <a:r>
              <a:rPr sz="3200" dirty="0"/>
              <a:t> describes the observable Universe and its large scale dynamics.</a:t>
            </a:r>
          </a:p>
        </p:txBody>
      </p:sp>
      <p:sp>
        <p:nvSpPr>
          <p:cNvPr id="242" name="TextBox 21"/>
          <p:cNvSpPr txBox="1"/>
          <p:nvPr/>
        </p:nvSpPr>
        <p:spPr>
          <a:xfrm>
            <a:off x="7269890" y="1955686"/>
            <a:ext cx="9641718" cy="90390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6700" tIns="86700" rIns="86700" bIns="86700">
            <a:spAutoFit/>
          </a:bodyPr>
          <a:lstStyle/>
          <a:p>
            <a:pPr algn="l" defTabSz="867030">
              <a:defRPr b="0" i="1">
                <a:latin typeface="Arial"/>
                <a:ea typeface="Arial"/>
                <a:cs typeface="Arial"/>
                <a:sym typeface="Arial"/>
              </a:defRPr>
            </a:pPr>
            <a:endParaRPr sz="3200" dirty="0"/>
          </a:p>
          <a:p>
            <a:pPr algn="l" defTabSz="867030">
              <a:defRPr b="0">
                <a:latin typeface="Arial"/>
                <a:ea typeface="Arial"/>
                <a:cs typeface="Arial"/>
                <a:sym typeface="Arial"/>
              </a:defRPr>
            </a:pPr>
            <a:r>
              <a:rPr sz="3200" i="1" dirty="0"/>
              <a:t>Assumes</a:t>
            </a:r>
            <a:r>
              <a:rPr sz="3200" dirty="0"/>
              <a:t> homogeneity and isotropy.</a:t>
            </a:r>
          </a:p>
          <a:p>
            <a:pPr algn="l" defTabSz="867030">
              <a:defRPr b="0" i="1">
                <a:latin typeface="Arial"/>
                <a:ea typeface="Arial"/>
                <a:cs typeface="Arial"/>
                <a:sym typeface="Arial"/>
              </a:defRPr>
            </a:pPr>
            <a:endParaRPr sz="3200" dirty="0"/>
          </a:p>
          <a:p>
            <a:pPr algn="l" defTabSz="867030">
              <a:defRPr b="0">
                <a:latin typeface="Arial"/>
                <a:ea typeface="Arial"/>
                <a:cs typeface="Arial"/>
                <a:sym typeface="Arial"/>
              </a:defRPr>
            </a:pPr>
            <a:r>
              <a:rPr sz="3200" i="1" dirty="0"/>
              <a:t>Initial conditions:</a:t>
            </a:r>
            <a:r>
              <a:rPr sz="3200" dirty="0"/>
              <a:t> hot Big-Bang (+ </a:t>
            </a:r>
            <a:r>
              <a:rPr sz="3200" dirty="0">
                <a:solidFill>
                  <a:srgbClr val="FF6600"/>
                </a:solidFill>
              </a:rPr>
              <a:t>inflation —&gt; origin of matter</a:t>
            </a:r>
            <a:r>
              <a:rPr sz="3200" dirty="0"/>
              <a:t>)</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r>
              <a:rPr sz="3200" i="1" dirty="0"/>
              <a:t>Origin of structure:</a:t>
            </a:r>
          </a:p>
          <a:p>
            <a:pPr algn="l" defTabSz="867030">
              <a:defRPr b="0">
                <a:latin typeface="Arial"/>
                <a:ea typeface="Arial"/>
                <a:cs typeface="Arial"/>
                <a:sym typeface="Arial"/>
              </a:defRPr>
            </a:pPr>
            <a:r>
              <a:rPr sz="3200" dirty="0"/>
              <a:t>Quantum fluctuations —&gt; Large scale structure</a:t>
            </a:r>
          </a:p>
          <a:p>
            <a:pPr algn="l" defTabSz="867030">
              <a:defRPr b="0">
                <a:solidFill>
                  <a:srgbClr val="FF6600"/>
                </a:solidFill>
                <a:latin typeface="Arial"/>
                <a:ea typeface="Arial"/>
                <a:cs typeface="Arial"/>
                <a:sym typeface="Arial"/>
              </a:defRPr>
            </a:pPr>
            <a:r>
              <a:rPr sz="3200" dirty="0"/>
              <a:t>Cold dark matter acts as ‘seeds’ for that structure</a:t>
            </a:r>
          </a:p>
          <a:p>
            <a:pPr algn="l" defTabSz="867030">
              <a:defRPr b="0">
                <a:solidFill>
                  <a:srgbClr val="FF6600"/>
                </a:solidFill>
                <a:latin typeface="Arial"/>
                <a:ea typeface="Arial"/>
                <a:cs typeface="Arial"/>
                <a:sym typeface="Arial"/>
              </a:defRPr>
            </a:pPr>
            <a:endParaRPr sz="3200" dirty="0"/>
          </a:p>
          <a:p>
            <a:pPr algn="l" defTabSz="867030">
              <a:defRPr b="0" i="1">
                <a:latin typeface="Arial"/>
                <a:ea typeface="Arial"/>
                <a:cs typeface="Arial"/>
                <a:sym typeface="Arial"/>
              </a:defRPr>
            </a:pPr>
            <a:r>
              <a:rPr sz="3200" dirty="0"/>
              <a:t>Evolution: </a:t>
            </a:r>
          </a:p>
          <a:p>
            <a:pPr algn="l" defTabSz="867030">
              <a:defRPr b="0">
                <a:latin typeface="Arial"/>
                <a:ea typeface="Arial"/>
                <a:cs typeface="Arial"/>
                <a:sym typeface="Arial"/>
              </a:defRPr>
            </a:pPr>
            <a:r>
              <a:rPr sz="3200" dirty="0"/>
              <a:t>General Relativity</a:t>
            </a:r>
          </a:p>
          <a:p>
            <a:pPr algn="l" defTabSz="867030">
              <a:defRPr b="0">
                <a:latin typeface="Arial"/>
                <a:ea typeface="Arial"/>
                <a:cs typeface="Arial"/>
                <a:sym typeface="Arial"/>
              </a:defRPr>
            </a:pPr>
            <a:r>
              <a:rPr sz="3200" dirty="0"/>
              <a:t>Recent time acceleration (</a:t>
            </a:r>
            <a:r>
              <a:rPr sz="3200" dirty="0">
                <a:solidFill>
                  <a:srgbClr val="FF6600"/>
                </a:solidFill>
              </a:rPr>
              <a:t>cosmological constant</a:t>
            </a:r>
            <a:r>
              <a:rPr sz="3200" dirty="0"/>
              <a:t>)</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r>
              <a:rPr sz="3200" dirty="0"/>
              <a:t>Only six parameters!! (</a:t>
            </a:r>
            <a:r>
              <a:rPr sz="3200" dirty="0" err="1"/>
              <a:t>Ω</a:t>
            </a:r>
            <a:r>
              <a:rPr sz="3200" baseline="-20250" dirty="0" err="1"/>
              <a:t>b</a:t>
            </a:r>
            <a:r>
              <a:rPr sz="3200" dirty="0" err="1"/>
              <a:t>,Ω</a:t>
            </a:r>
            <a:r>
              <a:rPr sz="3200" baseline="-20250" dirty="0" err="1"/>
              <a:t>m</a:t>
            </a:r>
            <a:r>
              <a:rPr sz="3200" dirty="0" err="1"/>
              <a:t>,τ</a:t>
            </a:r>
            <a:r>
              <a:rPr sz="3200" dirty="0" smtClean="0"/>
              <a:t>,</a:t>
            </a:r>
            <a:r>
              <a:rPr lang="es-ES" sz="3200" b="0" dirty="0"/>
              <a:t> H</a:t>
            </a:r>
            <a:r>
              <a:rPr lang="es-ES" sz="3200" b="0" baseline="-25000" dirty="0"/>
              <a:t>0</a:t>
            </a:r>
            <a:r>
              <a:rPr sz="3200" dirty="0" smtClean="0"/>
              <a:t>,</a:t>
            </a:r>
            <a:r>
              <a:rPr sz="3200" dirty="0" err="1" smtClean="0"/>
              <a:t>n</a:t>
            </a:r>
            <a:r>
              <a:rPr sz="3200" baseline="-20250" dirty="0" err="1" smtClean="0"/>
              <a:t>S</a:t>
            </a:r>
            <a:r>
              <a:rPr sz="3200" dirty="0"/>
              <a:t>, Δ —&gt; </a:t>
            </a:r>
            <a:r>
              <a:rPr lang="es-ES" sz="3200" dirty="0" smtClean="0"/>
              <a:t>S</a:t>
            </a:r>
            <a:r>
              <a:rPr sz="3200" baseline="-20250" dirty="0" smtClean="0"/>
              <a:t>8</a:t>
            </a:r>
            <a:r>
              <a:rPr sz="3200" dirty="0"/>
              <a:t>) </a:t>
            </a:r>
          </a:p>
          <a:p>
            <a:pPr algn="l" defTabSz="867030">
              <a:defRPr b="0">
                <a:latin typeface="Arial"/>
                <a:ea typeface="Arial"/>
                <a:cs typeface="Arial"/>
                <a:sym typeface="Arial"/>
              </a:defRPr>
            </a:pPr>
            <a:endParaRPr sz="3200" dirty="0"/>
          </a:p>
          <a:p>
            <a:pPr algn="l" defTabSz="867030">
              <a:defRPr b="0">
                <a:latin typeface="Arial"/>
                <a:ea typeface="Arial"/>
                <a:cs typeface="Arial"/>
                <a:sym typeface="Arial"/>
              </a:defRPr>
            </a:pPr>
            <a:endParaRPr sz="3200" baseline="-5999" dirty="0"/>
          </a:p>
          <a:p>
            <a:pPr algn="l" defTabSz="867030">
              <a:defRPr b="0">
                <a:latin typeface="Arial"/>
                <a:ea typeface="Arial"/>
                <a:cs typeface="Arial"/>
                <a:sym typeface="Arial"/>
              </a:defRPr>
            </a:pPr>
            <a:endParaRPr sz="3200" baseline="-5999" dirty="0"/>
          </a:p>
          <a:p>
            <a:pPr algn="l" defTabSz="867030">
              <a:defRPr b="0">
                <a:latin typeface="Arial"/>
                <a:ea typeface="Arial"/>
                <a:cs typeface="Arial"/>
                <a:sym typeface="Arial"/>
              </a:defRPr>
            </a:pPr>
            <a:endParaRPr sz="3200" baseline="-5999" dirty="0"/>
          </a:p>
        </p:txBody>
      </p:sp>
      <p:pic>
        <p:nvPicPr>
          <p:cNvPr id="13" name="Imagen" descr="Imagen"/>
          <p:cNvPicPr>
            <a:picLocks noChangeAspect="1"/>
          </p:cNvPicPr>
          <p:nvPr/>
        </p:nvPicPr>
        <p:blipFill>
          <a:blip r:embed="rId3">
            <a:extLst/>
          </a:blip>
          <a:stretch>
            <a:fillRect/>
          </a:stretch>
        </p:blipFill>
        <p:spPr>
          <a:xfrm>
            <a:off x="572477" y="4132885"/>
            <a:ext cx="5757510" cy="4775347"/>
          </a:xfrm>
          <a:prstGeom prst="rect">
            <a:avLst/>
          </a:prstGeom>
          <a:ln w="12700">
            <a:miter lim="400000"/>
          </a:ln>
        </p:spPr>
      </p:pic>
      <p:sp>
        <p:nvSpPr>
          <p:cNvPr id="14" name="“Si hubiera estado presente en la Creación, habría dado algunas indicaciones útiles XD” @ElSabioAX"/>
          <p:cNvSpPr txBox="1"/>
          <p:nvPr/>
        </p:nvSpPr>
        <p:spPr>
          <a:xfrm>
            <a:off x="371093" y="2291121"/>
            <a:ext cx="6526307" cy="15527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7735" tIns="67735" rIns="67735" bIns="67735" anchor="ctr">
            <a:spAutoFit/>
          </a:bodyPr>
          <a:lstStyle>
            <a:lvl1pPr algn="l" defTabSz="457200">
              <a:defRPr sz="2300" b="0">
                <a:solidFill>
                  <a:srgbClr val="0F1419"/>
                </a:solidFill>
                <a:latin typeface="Helvetica"/>
                <a:ea typeface="Helvetica"/>
                <a:cs typeface="Helvetica"/>
                <a:sym typeface="Helvetica"/>
              </a:defRPr>
            </a:lvl1pPr>
          </a:lstStyle>
          <a:p>
            <a:r>
              <a:rPr sz="3067" dirty="0"/>
              <a:t>“Si </a:t>
            </a:r>
            <a:r>
              <a:rPr sz="3067" dirty="0" err="1"/>
              <a:t>hubiera</a:t>
            </a:r>
            <a:r>
              <a:rPr sz="3067" dirty="0"/>
              <a:t> </a:t>
            </a:r>
            <a:r>
              <a:rPr sz="3067" dirty="0" err="1"/>
              <a:t>estado</a:t>
            </a:r>
            <a:r>
              <a:rPr sz="3067" dirty="0"/>
              <a:t> </a:t>
            </a:r>
            <a:r>
              <a:rPr sz="3067" dirty="0" err="1"/>
              <a:t>presente</a:t>
            </a:r>
            <a:r>
              <a:rPr sz="3067" dirty="0"/>
              <a:t> </a:t>
            </a:r>
            <a:r>
              <a:rPr sz="3067" dirty="0" err="1"/>
              <a:t>en</a:t>
            </a:r>
            <a:r>
              <a:rPr sz="3067" dirty="0"/>
              <a:t> la </a:t>
            </a:r>
            <a:r>
              <a:rPr sz="3067" dirty="0" err="1"/>
              <a:t>Creación</a:t>
            </a:r>
            <a:r>
              <a:rPr sz="3067" dirty="0"/>
              <a:t>, </a:t>
            </a:r>
            <a:r>
              <a:rPr sz="3067" dirty="0" err="1"/>
              <a:t>habría</a:t>
            </a:r>
            <a:r>
              <a:rPr sz="3067" dirty="0"/>
              <a:t> dado </a:t>
            </a:r>
            <a:r>
              <a:rPr sz="3067" dirty="0" err="1"/>
              <a:t>algunas</a:t>
            </a:r>
            <a:r>
              <a:rPr sz="3067" dirty="0"/>
              <a:t> </a:t>
            </a:r>
            <a:r>
              <a:rPr sz="3067" dirty="0" err="1"/>
              <a:t>indicaciones</a:t>
            </a:r>
            <a:r>
              <a:rPr sz="3067" dirty="0"/>
              <a:t> </a:t>
            </a:r>
            <a:r>
              <a:rPr sz="3067" dirty="0" err="1"/>
              <a:t>útiles</a:t>
            </a:r>
            <a:r>
              <a:rPr sz="3067" dirty="0"/>
              <a:t> XD” @</a:t>
            </a:r>
            <a:r>
              <a:rPr sz="3067" dirty="0" err="1"/>
              <a:t>ElSabioAX</a:t>
            </a:r>
            <a:endParaRPr sz="3067" dirty="0"/>
          </a:p>
        </p:txBody>
      </p:sp>
    </p:spTree>
    <p:extLst>
      <p:ext uri="{BB962C8B-B14F-4D97-AF65-F5344CB8AC3E}">
        <p14:creationId xmlns:p14="http://schemas.microsoft.com/office/powerpoint/2010/main" val="6456797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44239</TotalTime>
  <Words>6260</Words>
  <Application>Microsoft Office PowerPoint</Application>
  <PresentationFormat>Personalizado</PresentationFormat>
  <Paragraphs>683</Paragraphs>
  <Slides>67</Slides>
  <Notes>54</Notes>
  <HiddenSlides>5</HiddenSlides>
  <MMClips>1</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67</vt:i4>
      </vt:variant>
    </vt:vector>
  </HeadingPairs>
  <TitlesOfParts>
    <vt:vector size="79" baseType="lpstr">
      <vt:lpstr>Arial</vt:lpstr>
      <vt:lpstr>Calibri</vt:lpstr>
      <vt:lpstr>Freestyle Script</vt:lpstr>
      <vt:lpstr>Helvetica</vt:lpstr>
      <vt:lpstr>Helvetica Light</vt:lpstr>
      <vt:lpstr>Helvetica Neue</vt:lpstr>
      <vt:lpstr>Helvetica Neue Light</vt:lpstr>
      <vt:lpstr>Helvetica Neue Medium</vt:lpstr>
      <vt:lpstr>Symbol</vt:lpstr>
      <vt:lpstr>Times New Roman</vt:lpstr>
      <vt:lpstr>Wingdings</vt:lpstr>
      <vt:lpstr>White</vt:lpstr>
      <vt:lpstr>Presentación de PowerPoint</vt:lpstr>
      <vt:lpstr>Presentación de PowerPoint</vt:lpstr>
      <vt:lpstr>Presentación de PowerPoint</vt:lpstr>
      <vt:lpstr>Marching towards a concordance model: a biased view of cosmology in 2025</vt:lpstr>
      <vt:lpstr>Marching towards a concordance model: a biased view of cosmology in 2025</vt:lpstr>
      <vt:lpstr>Presentación de PowerPoint</vt:lpstr>
      <vt:lpstr> Observing the cosmos has allowed us to make essential progress in fundamental physics</vt:lpstr>
      <vt:lpstr>Our current cosmological model fits all observations to date (but it is weird)</vt:lpstr>
      <vt:lpstr>Our current cosmological model fits all observations to date (but it is weird)</vt:lpstr>
      <vt:lpstr>The triple consistency question</vt:lpstr>
      <vt:lpstr>ΛCDM is in extraordinary agreement with data!</vt:lpstr>
      <vt:lpstr>PROBES FOR COSMOLOGY</vt:lpstr>
      <vt:lpstr>PROBES FOR COSMOLOGY</vt:lpstr>
      <vt:lpstr>The observation of the Universe can be done through a variety of probes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Galaxy surveys* have become a core ingredient for understanding the Universe at low redshifts</vt:lpstr>
      <vt:lpstr>Presentación de PowerPoint</vt:lpstr>
      <vt:lpstr>Presentación de PowerPoint</vt:lpstr>
      <vt:lpstr>DESI measures the BAO scale at many redshifts, providing the time evolution of the size of the Universe</vt:lpstr>
      <vt:lpstr>Presentación de PowerPoint</vt:lpstr>
      <vt:lpstr>Presentación de PowerPoint</vt:lpstr>
      <vt:lpstr>Photometric galaxy surveys can measure the *matter* power spectrum through the relationships of positions and shapes of galaxies</vt:lpstr>
      <vt:lpstr>Measuring type Ia supernovae provides an independent handle of the expansion history </vt:lpstr>
      <vt:lpstr>DES performed an extensive photometric galaxy survey, using a variety of probes that measure expansion and clustering across time</vt:lpstr>
      <vt:lpstr>Presentación de PowerPoint</vt:lpstr>
      <vt:lpstr>Presentación de PowerPoint</vt:lpstr>
      <vt:lpstr>We can measure distances locally to obtain the Hubble constant independently</vt:lpstr>
      <vt:lpstr>Presentación de PowerPoint</vt:lpstr>
      <vt:lpstr>Presentación de PowerPoint</vt:lpstr>
      <vt:lpstr>Presentación de PowerPoint</vt:lpstr>
      <vt:lpstr>There is a &gt;5σ discrepancy between H0 values determined from distance ladder and other methods</vt:lpstr>
      <vt:lpstr>The SH0ES collaboration obtains the tightest constraint using a Cepheid based distance ladder </vt:lpstr>
      <vt:lpstr>The CMB constrains very much the other cosmological parameters, so we can compute H0</vt:lpstr>
      <vt:lpstr>We can use a an absolute distance measured at early times and BAO, to build an inverse distance ladder to H0</vt:lpstr>
      <vt:lpstr>The discrepancy is evident between SH0ES and CMB/BAO based on early Universe measurements</vt:lpstr>
      <vt:lpstr>Proposed theoretical solutions create tensions elsewhere</vt:lpstr>
      <vt:lpstr>Proposed theoretical solutions create tensions elsewhere</vt:lpstr>
      <vt:lpstr>Proposed theoretical solutions create tensions elsewhere</vt:lpstr>
      <vt:lpstr>There was even H0 Olympics!</vt:lpstr>
      <vt:lpstr>The combination of recent late time Universe measurements show a moderate preference for dynamical Dark Energy</vt:lpstr>
      <vt:lpstr>The combination of recent late time Universe measurements show a moderate preference for dynamical Dark Energy</vt:lpstr>
      <vt:lpstr>DESI measures the BAO scale at many redshifts, providing the time evolution of the size of the Universe</vt:lpstr>
      <vt:lpstr>Type Ia supernovae can also constrain dark energy characteristics measuring expansion history</vt:lpstr>
      <vt:lpstr>Theoretical support has to deal with a ‘phantom’ crossing</vt:lpstr>
      <vt:lpstr>Theoretical support has to deal with a ‘phantom’ crossing</vt:lpstr>
      <vt:lpstr>There are other interesting results: S8 and neutrino mass</vt:lpstr>
      <vt:lpstr>There are other interesting results: S8 and neutrino mass</vt:lpstr>
      <vt:lpstr>There are other interesting results: Alens, JWST galaxies</vt:lpstr>
      <vt:lpstr>Presentación de PowerPoint</vt:lpstr>
      <vt:lpstr>Presentación de PowerPoint</vt:lpstr>
      <vt:lpstr>A timeline for future projects</vt:lpstr>
      <vt:lpstr>What can we expect to gain by the 2030s?</vt:lpstr>
      <vt:lpstr>What can we expect to gain by the 2030s?</vt:lpstr>
      <vt:lpstr>What can we expect to gain by the 2030s?</vt:lpstr>
      <vt:lpstr>What can we expect to gain by the 2030s?</vt:lpstr>
      <vt:lpstr>Challenges of future projects</vt:lpstr>
      <vt:lpstr>Challenges in theory </vt:lpstr>
      <vt:lpstr>Cosmology has an exciting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Cosmology and beyond The Dark Energy Survey</dc:title>
  <dc:creator>Ignacio Sevilla Noarbe</dc:creator>
  <cp:lastModifiedBy>Ignacio Sevilla Noarbe</cp:lastModifiedBy>
  <cp:revision>248</cp:revision>
  <dcterms:modified xsi:type="dcterms:W3CDTF">2025-10-09T12:55:30Z</dcterms:modified>
</cp:coreProperties>
</file>