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406" r:id="rId2"/>
    <p:sldId id="405" r:id="rId3"/>
    <p:sldId id="407" r:id="rId4"/>
    <p:sldId id="409" r:id="rId5"/>
    <p:sldId id="408" r:id="rId6"/>
    <p:sldId id="414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412" r:id="rId16"/>
    <p:sldId id="410" r:id="rId17"/>
    <p:sldId id="411" r:id="rId18"/>
    <p:sldId id="413" r:id="rId19"/>
  </p:sldIdLst>
  <p:sldSz cx="12192000" cy="6858000"/>
  <p:notesSz cx="7099300" cy="10234613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E18E4"/>
    <a:srgbClr val="FF0066"/>
    <a:srgbClr val="2A1BEB"/>
    <a:srgbClr val="DAA100"/>
    <a:srgbClr val="FFC111"/>
    <a:srgbClr val="FFC729"/>
    <a:srgbClr val="7979FF"/>
    <a:srgbClr val="AFA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2982" autoAdjust="0"/>
  </p:normalViewPr>
  <p:slideViewPr>
    <p:cSldViewPr>
      <p:cViewPr varScale="1">
        <p:scale>
          <a:sx n="106" d="100"/>
          <a:sy n="106" d="100"/>
        </p:scale>
        <p:origin x="630" y="114"/>
      </p:cViewPr>
      <p:guideLst>
        <p:guide orient="horz" pos="2256"/>
        <p:guide pos="3840"/>
        <p:guide pos="4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52"/>
    </p:cViewPr>
  </p:sorterViewPr>
  <p:notesViewPr>
    <p:cSldViewPr>
      <p:cViewPr varScale="1">
        <p:scale>
          <a:sx n="87" d="100"/>
          <a:sy n="87" d="100"/>
        </p:scale>
        <p:origin x="-4164" y="-78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33" y="1828800"/>
            <a:ext cx="9347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libri Light" panose="020F03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>
            <a:lvl1pPr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0" y="1371600"/>
            <a:ext cx="11277600" cy="4800600"/>
          </a:xfrm>
        </p:spPr>
        <p:txBody>
          <a:bodyPr/>
          <a:lstStyle>
            <a:lvl1pPr>
              <a:buFont typeface="Calibri" pitchFamily="34" charset="0"/>
              <a:buChar char="—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buFont typeface="Calibri" pitchFamily="34" charset="0"/>
              <a:buChar char="_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/>
              <a:t>Haga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2077" y="6340512"/>
            <a:ext cx="711200" cy="457200"/>
          </a:xfrm>
          <a:ln/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2400" y="6350560"/>
            <a:ext cx="9652000" cy="457200"/>
          </a:xfrm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3" y="1"/>
            <a:ext cx="9347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modificar el estilo de texto del patrón</a:t>
            </a:r>
          </a:p>
          <a:p>
            <a:pPr lvl="1"/>
            <a:r>
              <a:rPr lang="es-ES_tradnl" altLang="en-US" dirty="0"/>
              <a:t>Segundo nivel</a:t>
            </a:r>
          </a:p>
          <a:p>
            <a:pPr lvl="2"/>
            <a:r>
              <a:rPr lang="es-ES_tradnl" altLang="en-US" dirty="0"/>
              <a:t>Tercer nivel</a:t>
            </a:r>
          </a:p>
          <a:p>
            <a:pPr lvl="3"/>
            <a:r>
              <a:rPr lang="es-ES_tradnl" altLang="en-US" dirty="0"/>
              <a:t>Cuarto nivel</a:t>
            </a:r>
          </a:p>
          <a:p>
            <a:pPr lvl="4"/>
            <a:r>
              <a:rPr lang="es-ES_tradnl" altLang="en-US" dirty="0"/>
              <a:t>Quinto nivel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324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2603" y="6314552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1032" y="15240"/>
            <a:ext cx="7723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9228" y="685800"/>
            <a:ext cx="101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81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00206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0000"/>
        <a:buFont typeface="Wingdings" pitchFamily="2" charset="2"/>
        <a:buChar char="§"/>
        <a:defRPr sz="2600" baseline="0">
          <a:solidFill>
            <a:schemeClr val="tx2">
              <a:lumMod val="50000"/>
            </a:schemeClr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5000"/>
        <a:buFont typeface="Wingdings" pitchFamily="2" charset="2"/>
        <a:buChar char="§"/>
        <a:defRPr sz="2200" baseline="0">
          <a:solidFill>
            <a:schemeClr val="tx2">
              <a:lumMod val="50000"/>
            </a:schemeClr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0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5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Outline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3201" y="1181100"/>
            <a:ext cx="11988799" cy="4800600"/>
          </a:xfrm>
        </p:spPr>
        <p:txBody>
          <a:bodyPr/>
          <a:lstStyle/>
          <a:p>
            <a:r>
              <a:rPr lang="es-ES" sz="3600" dirty="0" err="1"/>
              <a:t>Instrumentation</a:t>
            </a:r>
            <a:r>
              <a:rPr lang="es-ES" sz="3600" dirty="0"/>
              <a:t> </a:t>
            </a:r>
            <a:r>
              <a:rPr lang="es-ES" sz="3600" dirty="0" err="1"/>
              <a:t>challenges</a:t>
            </a:r>
            <a:r>
              <a:rPr lang="es-ES" sz="3600" dirty="0"/>
              <a:t> in </a:t>
            </a:r>
            <a:r>
              <a:rPr lang="es-ES" sz="3600" dirty="0" err="1"/>
              <a:t>the</a:t>
            </a:r>
            <a:r>
              <a:rPr lang="es-ES" sz="3600" dirty="0"/>
              <a:t> PBB: </a:t>
            </a:r>
          </a:p>
          <a:p>
            <a:pPr lvl="1"/>
            <a:r>
              <a:rPr lang="es-ES" sz="3600" dirty="0" err="1"/>
              <a:t>The</a:t>
            </a:r>
            <a:r>
              <a:rPr lang="es-ES" sz="3600" dirty="0"/>
              <a:t> </a:t>
            </a:r>
            <a:r>
              <a:rPr lang="es-ES" sz="3600" dirty="0" err="1"/>
              <a:t>three</a:t>
            </a:r>
            <a:r>
              <a:rPr lang="es-ES" sz="3600" dirty="0"/>
              <a:t> “Eras” </a:t>
            </a:r>
            <a:r>
              <a:rPr lang="es-ES" sz="3600" dirty="0" err="1"/>
              <a:t>of</a:t>
            </a:r>
            <a:r>
              <a:rPr lang="es-ES" sz="3600" dirty="0"/>
              <a:t> </a:t>
            </a:r>
            <a:r>
              <a:rPr lang="es-ES" sz="3600" dirty="0" err="1"/>
              <a:t>experiments</a:t>
            </a:r>
            <a:r>
              <a:rPr lang="es-ES" sz="3600" dirty="0"/>
              <a:t>.</a:t>
            </a:r>
          </a:p>
          <a:p>
            <a:r>
              <a:rPr lang="es-ES" sz="3600" dirty="0" err="1"/>
              <a:t>The</a:t>
            </a:r>
            <a:r>
              <a:rPr lang="es-ES" sz="3600" dirty="0"/>
              <a:t> </a:t>
            </a:r>
            <a:r>
              <a:rPr lang="es-ES" sz="3600" dirty="0" err="1"/>
              <a:t>answer</a:t>
            </a:r>
            <a:r>
              <a:rPr lang="es-ES" sz="3600" dirty="0"/>
              <a:t> </a:t>
            </a:r>
            <a:r>
              <a:rPr lang="es-ES" sz="3600" dirty="0" err="1"/>
              <a:t>to</a:t>
            </a:r>
            <a:r>
              <a:rPr lang="es-ES" sz="3600" dirty="0"/>
              <a:t> </a:t>
            </a:r>
            <a:r>
              <a:rPr lang="es-ES" sz="3600" dirty="0" err="1"/>
              <a:t>the</a:t>
            </a:r>
            <a:r>
              <a:rPr lang="es-ES" sz="3600" dirty="0"/>
              <a:t> </a:t>
            </a:r>
            <a:r>
              <a:rPr lang="es-ES" sz="3600" dirty="0" err="1"/>
              <a:t>chanllenges</a:t>
            </a:r>
            <a:r>
              <a:rPr lang="es-ES" sz="3600" dirty="0"/>
              <a:t> in </a:t>
            </a:r>
            <a:r>
              <a:rPr lang="es-ES" sz="3600" dirty="0" err="1"/>
              <a:t>the</a:t>
            </a:r>
            <a:r>
              <a:rPr lang="es-ES" sz="3600" dirty="0"/>
              <a:t> PBB:</a:t>
            </a:r>
          </a:p>
          <a:p>
            <a:pPr lvl="1"/>
            <a:r>
              <a:rPr lang="es-ES" sz="3600" dirty="0"/>
              <a:t>DRD </a:t>
            </a:r>
            <a:r>
              <a:rPr lang="es-ES" sz="3600" dirty="0" err="1"/>
              <a:t>collaborations</a:t>
            </a:r>
            <a:endParaRPr lang="es-ES" sz="3600" dirty="0"/>
          </a:p>
          <a:p>
            <a:pPr lvl="1"/>
            <a:r>
              <a:rPr lang="es-ES" sz="3600" dirty="0"/>
              <a:t>Detector </a:t>
            </a:r>
            <a:r>
              <a:rPr lang="es-ES" sz="3600" dirty="0" err="1"/>
              <a:t>concepts</a:t>
            </a:r>
            <a:r>
              <a:rPr lang="es-ES" sz="3600" dirty="0"/>
              <a:t> </a:t>
            </a:r>
            <a:r>
              <a:rPr lang="en-GB" sz="3600" dirty="0"/>
              <a:t>for the second Era.</a:t>
            </a:r>
            <a:endParaRPr lang="es-ES" sz="3600" dirty="0"/>
          </a:p>
          <a:p>
            <a:r>
              <a:rPr lang="en-GB" sz="3600" dirty="0"/>
              <a:t>The technological R&amp;D Landscape</a:t>
            </a:r>
            <a:r>
              <a:rPr lang="es-ES" sz="3600" dirty="0"/>
              <a:t> </a:t>
            </a:r>
            <a:r>
              <a:rPr lang="es-ES" sz="3600" dirty="0" err="1"/>
              <a:t>from</a:t>
            </a:r>
            <a:r>
              <a:rPr lang="es-ES" sz="3600" dirty="0"/>
              <a:t> </a:t>
            </a:r>
            <a:r>
              <a:rPr lang="es-ES" sz="3600" dirty="0" err="1"/>
              <a:t>the</a:t>
            </a:r>
            <a:r>
              <a:rPr lang="es-ES" sz="3600" dirty="0"/>
              <a:t> PBB</a:t>
            </a:r>
          </a:p>
          <a:p>
            <a:r>
              <a:rPr lang="es-ES" sz="3600" dirty="0"/>
              <a:t>Final </a:t>
            </a:r>
            <a:r>
              <a:rPr lang="es-ES" sz="3600" dirty="0" err="1"/>
              <a:t>remark</a:t>
            </a:r>
            <a:r>
              <a:rPr lang="es-ES" sz="3600" dirty="0"/>
              <a:t>:</a:t>
            </a:r>
          </a:p>
          <a:p>
            <a:pPr lvl="1"/>
            <a:r>
              <a:rPr lang="es-ES" sz="3600" dirty="0"/>
              <a:t>PBB vs </a:t>
            </a:r>
            <a:r>
              <a:rPr lang="es-ES" sz="3600" dirty="0" err="1"/>
              <a:t>the</a:t>
            </a:r>
            <a:r>
              <a:rPr lang="es-ES" sz="3600" dirty="0"/>
              <a:t> </a:t>
            </a:r>
            <a:r>
              <a:rPr lang="es-ES" sz="3600" dirty="0" err="1"/>
              <a:t>first</a:t>
            </a:r>
            <a:r>
              <a:rPr lang="es-ES" sz="3600" dirty="0"/>
              <a:t> </a:t>
            </a:r>
            <a:r>
              <a:rPr lang="es-ES" sz="3600" dirty="0" err="1"/>
              <a:t>Spanish</a:t>
            </a:r>
            <a:r>
              <a:rPr lang="es-ES" sz="3600" dirty="0"/>
              <a:t> Input </a:t>
            </a:r>
            <a:r>
              <a:rPr lang="es-ES" sz="3600" dirty="0" err="1"/>
              <a:t>for</a:t>
            </a:r>
            <a:r>
              <a:rPr lang="es-ES" sz="3600" dirty="0"/>
              <a:t> </a:t>
            </a:r>
            <a:r>
              <a:rPr lang="es-ES" sz="3600" dirty="0" err="1"/>
              <a:t>the</a:t>
            </a:r>
            <a:r>
              <a:rPr lang="es-ES" sz="3600" dirty="0"/>
              <a:t> ESPP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284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RICH and Photon Detector Technology</a:t>
            </a:r>
            <a:r>
              <a:rPr lang="es-ES" dirty="0"/>
              <a:t> (DRD4) 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371600"/>
            <a:ext cx="49022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Photon detection underpins particle identification across collider and non‑collider experiments.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 err="1"/>
              <a:t>SiPMs</a:t>
            </a:r>
            <a:r>
              <a:rPr dirty="0"/>
              <a:t>, MCP‑PMTs, and hybrid devices are advancing toward &lt; 100 </a:t>
            </a:r>
            <a:r>
              <a:rPr dirty="0" err="1"/>
              <a:t>ps</a:t>
            </a:r>
            <a:r>
              <a:rPr dirty="0"/>
              <a:t> timing and high radiation tolerance.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R&amp;D targets compact, low‑mass, and integrated RICH systems with eco‑friendly radiators.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System‑level co‑design of sensors and readout electronics is needed for high‑rate operation.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F9001D2-50A0-47EF-B050-2695C51D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99E7B17-C924-48A4-9A43-1524BEE09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587" y="1269948"/>
            <a:ext cx="4341051" cy="183571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6709A28-D97C-4904-967B-CBDA833F8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480" y="3406056"/>
            <a:ext cx="3243263" cy="264410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Technologies for Neutrino Experiments</a:t>
            </a:r>
            <a:r>
              <a:rPr lang="es-ES" dirty="0"/>
              <a:t> (DRD2)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9824"/>
            <a:ext cx="47244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Next‑generation neutrino detectors require scalable, low‑background, high‑resolution technologies.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Liquid detectors (water Cherenkov, scintillator, </a:t>
            </a:r>
            <a:r>
              <a:rPr dirty="0" err="1"/>
              <a:t>LAr</a:t>
            </a:r>
            <a:r>
              <a:rPr dirty="0"/>
              <a:t> TPCs) remain dominant, driven by DRD2.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Solid‑state, gaseous, and hybrid detectors address ββ0ν, </a:t>
            </a:r>
            <a:r>
              <a:rPr dirty="0" err="1"/>
              <a:t>CEνNS</a:t>
            </a:r>
            <a:r>
              <a:rPr dirty="0"/>
              <a:t>, and neutrino‑mass measurements.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Sustained support for the CERN Neutrino Platform is essential to enable R&amp;D and prototyping.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A0E0935-499A-427F-B72D-30EE5E73E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005BBE-7D14-4CB2-B562-16D9E7542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19" y="1292199"/>
            <a:ext cx="6067381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Dark Matter and Rare Event Searches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371600"/>
            <a:ext cx="57404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Dark‑matter instrumentation spans noble liquids, cryogenics, RF, and quantum sensors.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European facilities (LNGS, LSM, Canfranc) provide world‑leading underground R&amp;D infrastructure.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Synergies with DRD1‑6 enable advances in noble‑liquid TPCs, bolometers, and quantum detectors.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Coordination through initiatives like </a:t>
            </a:r>
            <a:r>
              <a:rPr dirty="0" err="1"/>
              <a:t>DMInfraNet</a:t>
            </a:r>
            <a:r>
              <a:rPr dirty="0"/>
              <a:t> is key to </a:t>
            </a:r>
            <a:r>
              <a:rPr dirty="0" err="1"/>
              <a:t>maximise</a:t>
            </a:r>
            <a:r>
              <a:rPr dirty="0"/>
              <a:t> impact and efficiency.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EC745B-1A71-4BC3-83D6-3AF15E084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983EC0D-10A7-4A5B-9C65-7FE2041414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101676"/>
            <a:ext cx="4343400" cy="27921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Quantum Sensors</a:t>
            </a:r>
            <a:r>
              <a:rPr lang="es-ES" dirty="0"/>
              <a:t> (DRD5)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371600"/>
            <a:ext cx="52070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Quantum sensors offer transformative sensitivity for both low‑ and high‑energy experiments.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DRD5 coordinates R&amp;D on spin‑based, superconducting, atomic, and low‑dimensional systems.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Applications range from axion searches and neutrino mass to timing and calorimetry at colliders.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Pilot implementations in particle‑physics detectors should be supported at EU and national levels.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E1926C0-9F78-448C-A305-F4F92B98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F98FB76-25CA-42DD-BF39-13491738BD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905000"/>
            <a:ext cx="5012267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Trigger and Data Acquisition</a:t>
            </a:r>
            <a:r>
              <a:rPr lang="es-ES" dirty="0"/>
              <a:t> (DRD7)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371600"/>
            <a:ext cx="49022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Future detectors move toward trigger‑less, full‑readout architectures handling extreme data rates.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Intelligent ASICs and real‑time reconstruction are needed to compress, filter, and process data.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FCC‑</a:t>
            </a:r>
            <a:r>
              <a:rPr dirty="0" err="1"/>
              <a:t>hh</a:t>
            </a:r>
            <a:r>
              <a:rPr dirty="0"/>
              <a:t> and FCC‑</a:t>
            </a:r>
            <a:r>
              <a:rPr dirty="0" err="1"/>
              <a:t>ee</a:t>
            </a:r>
            <a:r>
              <a:rPr dirty="0"/>
              <a:t> front‑ends will demand throughput beyond HL‑LHC; radiation‑hard links are critical.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Joint hardware‑software R&amp;D across DRDs must ensure scalable, power‑efficient DAQ systems.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283560-D907-49C8-B718-0BB3CEE2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E232A4-3AFB-4D2E-81E7-C166739E3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182" y="1905000"/>
            <a:ext cx="6415818" cy="34784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4AB575-CD66-47DA-8606-4C5F68F98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Electronics</a:t>
            </a:r>
            <a:r>
              <a:rPr lang="es-ES" dirty="0"/>
              <a:t> (DRD7)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2F4958-C263-48CC-9E97-7E21D51E6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371600"/>
            <a:ext cx="6578600" cy="4800600"/>
          </a:xfrm>
        </p:spPr>
        <p:txBody>
          <a:bodyPr/>
          <a:lstStyle/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Electronics remain the backbone of detector innovation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The HL-LHC ASIC experience exposed limits of small, 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dispersed design teams. 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The CERN-HEP IC Design Platform (CHIPS) proved 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the value of shared tools, professional verification, 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and coordinated design.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DRD7 establishes a hub-based collaborative model for ASIC development with shared infrastructure, risk mitigation, and access to advanced foundries.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Future steps: Key message: A coordinated, professional electronics R&amp;D ecosystem is essential to sustain Europe’s leadership in detector technology.</a:t>
            </a:r>
          </a:p>
          <a:p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2D4E39E-2E13-4877-B207-7239059D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BFCBA1-9948-41B4-88B5-F75F0DEB1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2155031"/>
            <a:ext cx="3828869" cy="25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6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64D872-15E7-47D4-ABF7-FDD99E3C7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Final </a:t>
            </a:r>
            <a:r>
              <a:rPr lang="es-ES" dirty="0" err="1"/>
              <a:t>remarks</a:t>
            </a:r>
            <a:r>
              <a:rPr lang="es-ES" dirty="0"/>
              <a:t>: </a:t>
            </a:r>
            <a:r>
              <a:rPr lang="es-ES" dirty="0" err="1"/>
              <a:t>possible</a:t>
            </a:r>
            <a:r>
              <a:rPr lang="es-ES" dirty="0"/>
              <a:t> </a:t>
            </a:r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Spanish</a:t>
            </a:r>
            <a:r>
              <a:rPr lang="es-ES" dirty="0"/>
              <a:t> Input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ESPP?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2F0E71-973C-45EB-8D1D-26F442A5A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/>
              <a:t>Key </a:t>
            </a:r>
            <a:r>
              <a:rPr lang="es-ES" sz="2400" dirty="0" err="1"/>
              <a:t>recomendation</a:t>
            </a:r>
            <a:r>
              <a:rPr lang="es-ES" sz="2400" dirty="0"/>
              <a:t> </a:t>
            </a:r>
            <a:r>
              <a:rPr lang="es-ES" sz="2400" dirty="0" err="1"/>
              <a:t>from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Physics</a:t>
            </a:r>
            <a:r>
              <a:rPr lang="es-ES" sz="2400" dirty="0"/>
              <a:t> </a:t>
            </a:r>
            <a:r>
              <a:rPr lang="es-ES" sz="2400" dirty="0" err="1"/>
              <a:t>briefbook</a:t>
            </a:r>
            <a:r>
              <a:rPr lang="es-ES" sz="2400" dirty="0"/>
              <a:t>:</a:t>
            </a:r>
            <a:endParaRPr lang="en-GB" sz="2400" dirty="0"/>
          </a:p>
          <a:p>
            <a:pPr lvl="1"/>
            <a:r>
              <a:rPr lang="en-GB" dirty="0"/>
              <a:t>“</a:t>
            </a:r>
            <a:r>
              <a:rPr lang="en-GB" sz="2000" dirty="0"/>
              <a:t>First priority must be the success of the Era-1 projects at the HL-LHC, at </a:t>
            </a:r>
            <a:r>
              <a:rPr lang="en-GB" sz="2000" dirty="0" err="1"/>
              <a:t>SuperKEKB</a:t>
            </a:r>
            <a:r>
              <a:rPr lang="en-GB" sz="2000" dirty="0"/>
              <a:t> and at the EIC”</a:t>
            </a:r>
          </a:p>
          <a:p>
            <a:pPr lvl="1"/>
            <a:r>
              <a:rPr lang="en-GB" sz="2000" dirty="0"/>
              <a:t>“The Detector R&amp;D (DRD) collaboration structure, created to implement the Roadmap, must be fully exploited”</a:t>
            </a:r>
          </a:p>
          <a:p>
            <a:pPr lvl="1"/>
            <a:r>
              <a:rPr lang="en-GB" sz="2000" dirty="0"/>
              <a:t>An incremental update of the Detector R&amp;D Roadmap should be organised by ECFA once a flagship project is approved and its scope and timeline established, to support further focussing of the activities</a:t>
            </a:r>
          </a:p>
          <a:p>
            <a:r>
              <a:rPr lang="es-ES" sz="2400" dirty="0"/>
              <a:t>Key </a:t>
            </a:r>
            <a:r>
              <a:rPr lang="es-ES" sz="2400" dirty="0" err="1"/>
              <a:t>recommedations</a:t>
            </a:r>
            <a:r>
              <a:rPr lang="en-GB" sz="2400" dirty="0"/>
              <a:t> from the Spanish national input to the European Strategy for Particle Physics:</a:t>
            </a:r>
          </a:p>
          <a:p>
            <a:pPr lvl="1"/>
            <a:r>
              <a:rPr lang="en-GB" sz="2000" dirty="0"/>
              <a:t>“The highest priority should now be to ensure the full implementation of the ECFA Detector R&amp;D Roadmap”</a:t>
            </a:r>
          </a:p>
          <a:p>
            <a:pPr lvl="1"/>
            <a:r>
              <a:rPr lang="en-GB" sz="2000" dirty="0"/>
              <a:t>“For the future collider experiments identified as top priorities in this ESPP update, it is recommended that ECFA fosters the creation of detector-concept collaborations.”</a:t>
            </a:r>
          </a:p>
          <a:p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0D021F-C13B-4A83-86C7-4608FDA5E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800485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0D3D79-6CE6-40BA-ABBE-3561FDD6F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/>
              <a:t>A</a:t>
            </a:r>
            <a:r>
              <a:rPr lang="en-GB" sz="2800" dirty="0" err="1"/>
              <a:t>dditional</a:t>
            </a:r>
            <a:r>
              <a:rPr lang="en-GB" sz="2800" dirty="0"/>
              <a:t> (transversal) recommendations from the PBB:</a:t>
            </a:r>
          </a:p>
          <a:p>
            <a:pPr lvl="1"/>
            <a:r>
              <a:rPr lang="en-GB" sz="2800" dirty="0"/>
              <a:t>Training should be strengthened by establishing new instrumentation schools that provide early-career researchers and experts with first-hand exposure to state-of-the-art technologies, ensuring their attraction and retention within particle-physics instrumentation.</a:t>
            </a:r>
          </a:p>
          <a:p>
            <a:pPr lvl="1"/>
            <a:r>
              <a:rPr lang="en-GB" sz="2800" dirty="0"/>
              <a:t>A supportive R&amp;D ecosystem must be ensured through well-equipped and continuously upgraded beam-test and irradiation facilities, access to generic test platforms, and an environment that fosters creativity, agility, and innovation in developing novel detector technologies</a:t>
            </a:r>
            <a:r>
              <a:rPr lang="en-GB" sz="2400" dirty="0"/>
              <a:t>.</a:t>
            </a:r>
          </a:p>
          <a:p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D7FD8E-96EB-413D-A448-31B7D00DB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321C0DC-4FC9-4ECE-9535-3DD7422C6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139700"/>
            <a:ext cx="10769600" cy="933450"/>
          </a:xfrm>
        </p:spPr>
        <p:txBody>
          <a:bodyPr/>
          <a:lstStyle/>
          <a:p>
            <a:r>
              <a:rPr lang="es-ES" dirty="0"/>
              <a:t>Final </a:t>
            </a:r>
            <a:r>
              <a:rPr lang="es-ES" dirty="0" err="1"/>
              <a:t>remarks</a:t>
            </a:r>
            <a:r>
              <a:rPr lang="es-ES" dirty="0"/>
              <a:t>: </a:t>
            </a:r>
            <a:r>
              <a:rPr lang="es-ES" dirty="0" err="1"/>
              <a:t>possible</a:t>
            </a:r>
            <a:r>
              <a:rPr lang="es-ES" dirty="0"/>
              <a:t> </a:t>
            </a:r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Spanish</a:t>
            </a:r>
            <a:r>
              <a:rPr lang="es-ES" dirty="0"/>
              <a:t> Input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ESPP?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009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A69DC5-09D4-44A3-BAAE-70051975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Discussion</a:t>
            </a:r>
            <a:r>
              <a:rPr lang="es-ES" dirty="0"/>
              <a:t> </a:t>
            </a:r>
            <a:r>
              <a:rPr lang="es-ES" dirty="0" err="1"/>
              <a:t>slide</a:t>
            </a:r>
            <a:r>
              <a:rPr lang="es-ES" dirty="0"/>
              <a:t> - </a:t>
            </a:r>
            <a:r>
              <a:rPr lang="es-ES" dirty="0" err="1"/>
              <a:t>Instrumention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825569-8064-4699-94AA-38D03095A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11277600" cy="4800600"/>
          </a:xfrm>
        </p:spPr>
        <p:txBody>
          <a:bodyPr/>
          <a:lstStyle/>
          <a:p>
            <a:r>
              <a:rPr lang="es-ES" sz="1900" dirty="0"/>
              <a:t>Key </a:t>
            </a:r>
            <a:r>
              <a:rPr lang="es-ES" sz="1900" dirty="0" err="1"/>
              <a:t>recomendation</a:t>
            </a:r>
            <a:r>
              <a:rPr lang="es-ES" sz="1900" dirty="0"/>
              <a:t> </a:t>
            </a:r>
            <a:r>
              <a:rPr lang="es-ES" sz="1900" dirty="0" err="1"/>
              <a:t>from</a:t>
            </a:r>
            <a:r>
              <a:rPr lang="es-ES" sz="1900" dirty="0"/>
              <a:t> </a:t>
            </a:r>
            <a:r>
              <a:rPr lang="es-ES" sz="1900" dirty="0" err="1"/>
              <a:t>the</a:t>
            </a:r>
            <a:r>
              <a:rPr lang="es-ES" sz="1900" dirty="0"/>
              <a:t> </a:t>
            </a:r>
            <a:r>
              <a:rPr lang="es-ES" sz="1900" dirty="0" err="1"/>
              <a:t>Physics</a:t>
            </a:r>
            <a:r>
              <a:rPr lang="es-ES" sz="1900" dirty="0"/>
              <a:t> </a:t>
            </a:r>
            <a:r>
              <a:rPr lang="es-ES" sz="1900" dirty="0" err="1"/>
              <a:t>briefbook</a:t>
            </a:r>
            <a:r>
              <a:rPr lang="es-ES" sz="1900" dirty="0"/>
              <a:t>:</a:t>
            </a:r>
            <a:endParaRPr lang="en-GB" sz="1900" dirty="0"/>
          </a:p>
          <a:p>
            <a:pPr lvl="1"/>
            <a:r>
              <a:rPr lang="en-GB" sz="1900" dirty="0"/>
              <a:t>“First priority must be the success of the Era-1 projects at the HL-LHC, at </a:t>
            </a:r>
            <a:r>
              <a:rPr lang="en-GB" sz="1900" dirty="0" err="1"/>
              <a:t>SuperKEKB</a:t>
            </a:r>
            <a:r>
              <a:rPr lang="en-GB" sz="1900" dirty="0"/>
              <a:t> and at the EIC”</a:t>
            </a:r>
          </a:p>
          <a:p>
            <a:pPr lvl="1"/>
            <a:r>
              <a:rPr lang="en-GB" sz="1900" dirty="0"/>
              <a:t>“The Detector R&amp;D (DRD) collaboration structure, created to implement the Roadmap, must be fully exploited”</a:t>
            </a:r>
          </a:p>
          <a:p>
            <a:pPr lvl="1"/>
            <a:r>
              <a:rPr lang="en-GB" sz="1900" dirty="0"/>
              <a:t>An incremental update of the Detector R&amp;D Roadmap should be organised by ECFA once a flagship project is approved and its scope and timeline established, to support further focussing of the activities</a:t>
            </a:r>
          </a:p>
          <a:p>
            <a:r>
              <a:rPr lang="es-ES" sz="1900" dirty="0"/>
              <a:t>Key </a:t>
            </a:r>
            <a:r>
              <a:rPr lang="es-ES" sz="1900" dirty="0" err="1"/>
              <a:t>recommedations</a:t>
            </a:r>
            <a:r>
              <a:rPr lang="en-GB" sz="1900" dirty="0"/>
              <a:t> from the Spanish national input to the European Strategy for Particle Physics:</a:t>
            </a:r>
          </a:p>
          <a:p>
            <a:pPr lvl="1"/>
            <a:r>
              <a:rPr lang="en-GB" sz="1900" dirty="0"/>
              <a:t>“The highest priority should now be to ensure the full implementation of the ECFA Detector R&amp;D Roadmap”</a:t>
            </a:r>
          </a:p>
          <a:p>
            <a:pPr lvl="1"/>
            <a:r>
              <a:rPr lang="en-GB" sz="1900" dirty="0"/>
              <a:t>“For the future collider experiments identified as top priorities in this ESPP update, it is recommended that ECFA fosters the creation of detector-concept collaborations.”</a:t>
            </a:r>
          </a:p>
          <a:p>
            <a:r>
              <a:rPr lang="es-ES" sz="1900" dirty="0"/>
              <a:t>A</a:t>
            </a:r>
            <a:r>
              <a:rPr lang="en-GB" sz="1900" dirty="0" err="1"/>
              <a:t>dditional</a:t>
            </a:r>
            <a:r>
              <a:rPr lang="en-GB" sz="1900" dirty="0"/>
              <a:t> (transversal) recommendations from the Physics </a:t>
            </a:r>
            <a:r>
              <a:rPr lang="en-GB" sz="1900" dirty="0" err="1"/>
              <a:t>briefbook</a:t>
            </a:r>
            <a:r>
              <a:rPr lang="en-GB" sz="1900" dirty="0"/>
              <a:t>:</a:t>
            </a:r>
          </a:p>
          <a:p>
            <a:pPr lvl="1"/>
            <a:r>
              <a:rPr lang="en-GB" sz="1900" dirty="0"/>
              <a:t>Training should be strengthened by establishing new instrumentation schools that provide early-career researchers and experts with first-hand exposure to state-of-the-art technologies, ensuring their attraction and retention within particle-physics instrumentation.</a:t>
            </a:r>
          </a:p>
          <a:p>
            <a:pPr lvl="1"/>
            <a:r>
              <a:rPr lang="en-GB" sz="1900" dirty="0"/>
              <a:t>A supportive R&amp;D ecosystem must be ensured through well-equipped and continuously upgraded beam-test and irradiation facilities, access to generic test platforms, and an environment that fosters creativity, agility, and innovation in developing novel detector technologies.</a:t>
            </a:r>
          </a:p>
          <a:p>
            <a:endParaRPr lang="en-GB" sz="19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A4A2D7D-E7CF-4180-8E72-FA2402EC8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54749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-2959" y="5785407"/>
            <a:ext cx="9347200" cy="1752600"/>
          </a:xfrm>
        </p:spPr>
        <p:txBody>
          <a:bodyPr/>
          <a:lstStyle/>
          <a:p>
            <a:r>
              <a:rPr lang="en-US" dirty="0"/>
              <a:t>I. Vila Álvarez</a:t>
            </a:r>
          </a:p>
          <a:p>
            <a:r>
              <a:rPr lang="en-US" dirty="0"/>
              <a:t>IFCA (CSIC-UC)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6932" y="1"/>
            <a:ext cx="10346268" cy="1139825"/>
          </a:xfrm>
        </p:spPr>
        <p:txBody>
          <a:bodyPr/>
          <a:lstStyle/>
          <a:p>
            <a:r>
              <a:rPr lang="es-ES" sz="4400" b="1" dirty="0" err="1"/>
              <a:t>Update</a:t>
            </a:r>
            <a:r>
              <a:rPr lang="es-ES" sz="4400" b="1" dirty="0"/>
              <a:t> </a:t>
            </a:r>
            <a:r>
              <a:rPr lang="es-ES" sz="4400" b="1" dirty="0" err="1"/>
              <a:t>of</a:t>
            </a:r>
            <a:r>
              <a:rPr lang="es-ES" sz="4400" b="1" dirty="0"/>
              <a:t> </a:t>
            </a:r>
            <a:r>
              <a:rPr lang="es-ES" sz="4400" b="1" dirty="0" err="1"/>
              <a:t>the</a:t>
            </a:r>
            <a:r>
              <a:rPr lang="es-ES" sz="4400" b="1" dirty="0"/>
              <a:t> </a:t>
            </a:r>
            <a:r>
              <a:rPr lang="es-ES" sz="4400" b="1" dirty="0" err="1"/>
              <a:t>Spanish</a:t>
            </a:r>
            <a:r>
              <a:rPr lang="es-ES" sz="4400" b="1" dirty="0"/>
              <a:t> input </a:t>
            </a:r>
            <a:r>
              <a:rPr lang="es-ES" sz="4400" b="1" dirty="0" err="1"/>
              <a:t>for</a:t>
            </a:r>
            <a:r>
              <a:rPr lang="es-ES" sz="4400" b="1" dirty="0"/>
              <a:t> </a:t>
            </a:r>
            <a:r>
              <a:rPr lang="es-ES" sz="4400" b="1" dirty="0" err="1"/>
              <a:t>the</a:t>
            </a:r>
            <a:r>
              <a:rPr lang="es-ES" sz="4400" b="1" dirty="0"/>
              <a:t> ESPP:</a:t>
            </a:r>
            <a:br>
              <a:rPr lang="es-ES" sz="4400" b="1" dirty="0"/>
            </a:br>
            <a:r>
              <a:rPr lang="es-ES" sz="4400" b="1" dirty="0"/>
              <a:t>A </a:t>
            </a:r>
            <a:r>
              <a:rPr lang="es-ES" sz="4400" b="1" dirty="0" err="1"/>
              <a:t>review</a:t>
            </a:r>
            <a:r>
              <a:rPr lang="es-ES" sz="4400" b="1" dirty="0"/>
              <a:t> </a:t>
            </a:r>
            <a:r>
              <a:rPr lang="es-ES" sz="4400" b="1" dirty="0" err="1"/>
              <a:t>of</a:t>
            </a:r>
            <a:r>
              <a:rPr lang="es-ES" sz="4400" b="1" dirty="0"/>
              <a:t> </a:t>
            </a:r>
            <a:r>
              <a:rPr lang="es-ES" sz="4400" b="1" dirty="0" err="1"/>
              <a:t>the</a:t>
            </a:r>
            <a:r>
              <a:rPr lang="es-ES" sz="4400" b="1" dirty="0"/>
              <a:t> </a:t>
            </a:r>
            <a:r>
              <a:rPr lang="es-ES" sz="4400" b="1" dirty="0" err="1"/>
              <a:t>Physics</a:t>
            </a:r>
            <a:r>
              <a:rPr lang="es-ES" sz="4400" b="1" dirty="0"/>
              <a:t> Briefing Book inputs </a:t>
            </a:r>
            <a:endParaRPr lang="en-US" dirty="0"/>
          </a:p>
        </p:txBody>
      </p:sp>
      <p:sp>
        <p:nvSpPr>
          <p:cNvPr id="16" name="Text Box 5"/>
          <p:cNvSpPr txBox="1">
            <a:spLocks/>
          </p:cNvSpPr>
          <p:nvPr/>
        </p:nvSpPr>
        <p:spPr bwMode="auto">
          <a:xfrm>
            <a:off x="5867394" y="3744984"/>
            <a:ext cx="102657" cy="2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 defTabSz="584200" hangingPunct="0">
              <a:lnSpc>
                <a:spcPct val="110000"/>
              </a:lnSpc>
              <a:spcBef>
                <a:spcPct val="0"/>
              </a:spcBef>
              <a:buClrTx/>
              <a:buSzTx/>
            </a:pPr>
            <a:endParaRPr lang="es-ES" altLang="es-ES" sz="1600" baseline="32000" dirty="0">
              <a:solidFill>
                <a:srgbClr val="212121"/>
              </a:solidFill>
              <a:latin typeface="Palatino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" name="AutoShape 5" descr="Image result for DESY log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18495" y="1609198"/>
            <a:ext cx="739140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GB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Final community meeting on the ESPP update 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GB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Santiago de Compostela, </a:t>
            </a:r>
            <a:r>
              <a:rPr lang="en-GB" sz="2800" i="0" kern="0" dirty="0" err="1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Octubre</a:t>
            </a:r>
            <a:r>
              <a:rPr lang="en-GB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 7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769" y="5050995"/>
            <a:ext cx="2558231" cy="179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5F85C61-A056-4478-A09D-DDE393C3C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019" y="2649483"/>
            <a:ext cx="3866064" cy="386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1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E2009-CF07-4947-A359-B9F0239E3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Eras of Future Particle Physics Experiments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0CC08E-0052-488C-82B4-AD38FA909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 b="1">
                <a:solidFill>
                  <a:srgbClr val="003366"/>
                </a:solidFill>
              </a:defRPr>
            </a:pPr>
            <a:r>
              <a:rPr lang="en-GB" sz="2800" dirty="0"/>
              <a:t>Era 1 – Present Upgrades (2020s):</a:t>
            </a:r>
          </a:p>
          <a:p>
            <a:pPr lvl="1">
              <a:defRPr sz="2000"/>
            </a:pPr>
            <a:r>
              <a:rPr lang="en-GB" sz="2800" dirty="0"/>
              <a:t>HL-LHC (CERN), </a:t>
            </a:r>
            <a:r>
              <a:rPr lang="en-GB" sz="2800" dirty="0" err="1"/>
              <a:t>SuperKEKB</a:t>
            </a:r>
            <a:r>
              <a:rPr lang="en-GB" sz="2800" dirty="0"/>
              <a:t> (Belle II, Japan) and EIC (BNL, US).</a:t>
            </a:r>
            <a:br>
              <a:rPr lang="en-GB" sz="2800" dirty="0"/>
            </a:br>
            <a:r>
              <a:rPr lang="en-GB" sz="2800" dirty="0"/>
              <a:t>Key detector projects: ATLAS/CMS Phase-2, ALICE 3, </a:t>
            </a:r>
            <a:r>
              <a:rPr lang="en-GB" sz="2800" dirty="0" err="1"/>
              <a:t>LHCb</a:t>
            </a:r>
            <a:r>
              <a:rPr lang="en-GB" sz="2800" dirty="0"/>
              <a:t> Upgrade II, </a:t>
            </a:r>
            <a:r>
              <a:rPr lang="en-GB" sz="2800" dirty="0" err="1"/>
              <a:t>ePIC</a:t>
            </a:r>
            <a:r>
              <a:rPr lang="en-GB" sz="2800" dirty="0"/>
              <a:t>.</a:t>
            </a:r>
          </a:p>
          <a:p>
            <a:pPr>
              <a:defRPr sz="2200" b="1">
                <a:solidFill>
                  <a:srgbClr val="003366"/>
                </a:solidFill>
              </a:defRPr>
            </a:pPr>
            <a:r>
              <a:rPr lang="en-GB" sz="2800" dirty="0"/>
              <a:t>Era 2 – Higgs/Electroweak/Top Factories (2030s):</a:t>
            </a:r>
          </a:p>
          <a:p>
            <a:pPr lvl="1">
              <a:defRPr sz="2000"/>
            </a:pPr>
            <a:r>
              <a:rPr lang="en-GB" sz="2800" dirty="0"/>
              <a:t>Electron-positron colliders: FCC-</a:t>
            </a:r>
            <a:r>
              <a:rPr lang="en-GB" sz="2800" dirty="0" err="1"/>
              <a:t>ee</a:t>
            </a:r>
            <a:r>
              <a:rPr lang="en-GB" sz="2800" dirty="0"/>
              <a:t>, ILC/LCF, CLIC.</a:t>
            </a:r>
            <a:br>
              <a:rPr lang="en-GB" sz="2800" dirty="0"/>
            </a:br>
            <a:r>
              <a:rPr lang="en-GB" sz="2800" dirty="0"/>
              <a:t>Additional options: LEP3 and </a:t>
            </a:r>
            <a:r>
              <a:rPr lang="en-GB" sz="2800" dirty="0" err="1"/>
              <a:t>LHeC</a:t>
            </a:r>
            <a:r>
              <a:rPr lang="en-GB" sz="2800" dirty="0"/>
              <a:t> reusing LHC infrastructure.</a:t>
            </a:r>
            <a:br>
              <a:rPr lang="en-GB" sz="2800" dirty="0"/>
            </a:br>
            <a:r>
              <a:rPr lang="en-GB" sz="2800" dirty="0"/>
              <a:t>Detector concepts guide R&amp;D for next-generation precision.</a:t>
            </a:r>
          </a:p>
          <a:p>
            <a:pPr>
              <a:defRPr sz="2200" b="1">
                <a:solidFill>
                  <a:srgbClr val="003366"/>
                </a:solidFill>
              </a:defRPr>
            </a:pPr>
            <a:r>
              <a:rPr lang="en-GB" sz="2800" dirty="0"/>
              <a:t>Era 3 – Multi-</a:t>
            </a:r>
            <a:r>
              <a:rPr lang="en-GB" sz="2800" dirty="0" err="1"/>
              <a:t>TeV</a:t>
            </a:r>
            <a:r>
              <a:rPr lang="en-GB" sz="2800" dirty="0"/>
              <a:t> Frontier (Beyond 2040):</a:t>
            </a:r>
          </a:p>
          <a:p>
            <a:pPr lvl="1">
              <a:defRPr sz="2000"/>
            </a:pPr>
            <a:r>
              <a:rPr lang="en-GB" sz="2800" dirty="0"/>
              <a:t>High-energy colliders up to 10 </a:t>
            </a:r>
            <a:r>
              <a:rPr lang="en-GB" sz="2800" dirty="0" err="1"/>
              <a:t>TeV</a:t>
            </a:r>
            <a:r>
              <a:rPr lang="en-GB" sz="2800" dirty="0"/>
              <a:t> partonic energy: Muon Collider, FCC-</a:t>
            </a:r>
            <a:r>
              <a:rPr lang="en-GB" sz="2800" dirty="0" err="1"/>
              <a:t>hh</a:t>
            </a:r>
            <a:r>
              <a:rPr lang="en-GB" sz="2800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95BA0AC-E35D-4D81-A7A2-A2455AAE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75811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A9056A-C6F2-4AED-BB42-F3F512DE7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Detector R&amp;D Collaborations (DRDs)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E1F460-B3C0-4867-A569-25A6B1F6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11277600" cy="4800600"/>
          </a:xfrm>
        </p:spPr>
        <p:txBody>
          <a:bodyPr/>
          <a:lstStyle/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Purpose: Created by ECFA to implement the Detector R&amp;D Roadmap, ensuring long-term, strategic coordination of detector research across Europe.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Structure: Nine DRDs (DRD1–DRD9) grouped by technology families — gaseous, solid-state, calorimetry, photon detection, quantum sensors, system integration, electronics, mechanics, and simulation.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Other Missions:</a:t>
            </a:r>
            <a:br>
              <a:rPr lang="en-GB" dirty="0"/>
            </a:br>
            <a:r>
              <a:rPr lang="en-GB" dirty="0"/>
              <a:t>  • Foster synergies among collider and non-collider experiments.</a:t>
            </a:r>
            <a:br>
              <a:rPr lang="en-GB" dirty="0"/>
            </a:br>
            <a:r>
              <a:rPr lang="en-GB" dirty="0"/>
              <a:t>  • Provide shared infrastructures and promote open access to test facilities.</a:t>
            </a:r>
            <a:br>
              <a:rPr lang="en-GB" dirty="0"/>
            </a:br>
            <a:r>
              <a:rPr lang="en-GB" dirty="0"/>
              <a:t>  • Link academia, national labs, and industry to bridge fundamental R&amp;D to applications.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Governance: Managed under ECFA with strong links to CERN Detector R&amp;D office and national networks.</a:t>
            </a:r>
          </a:p>
          <a:p>
            <a:pPr>
              <a:defRPr sz="2000">
                <a:solidFill>
                  <a:srgbClr val="003366"/>
                </a:solidFill>
              </a:defRPr>
            </a:pPr>
            <a:r>
              <a:rPr lang="en-GB" dirty="0"/>
              <a:t>Strategic role: Acts as the backbone of Europe’s detector innovation ecosystem — preparing technologies for </a:t>
            </a:r>
            <a:r>
              <a:rPr lang="en-GB"/>
              <a:t>future colliders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6E5B455-2F29-403C-AD20-A4368B9F1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46ACBD-9DDC-4119-A817-B4BC6EEBB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836790"/>
            <a:ext cx="7201452" cy="152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52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1B9F74F-FBBD-4042-A4AC-37FA073B9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3074" name="Picture 2" descr="Generated image">
            <a:extLst>
              <a:ext uri="{FF2B5EF4-FFF2-40B4-BE49-F238E27FC236}">
                <a16:creationId xmlns:a16="http://schemas.microsoft.com/office/drawing/2014/main" id="{B3A6516B-78B4-4E0D-B588-A4ABDD035D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8"/>
          <a:stretch/>
        </p:blipFill>
        <p:spPr bwMode="auto">
          <a:xfrm>
            <a:off x="228601" y="180872"/>
            <a:ext cx="10210800" cy="629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8CE6C0E-61D2-4E53-8A8B-6E5C16B74FEE}"/>
              </a:ext>
            </a:extLst>
          </p:cNvPr>
          <p:cNvSpPr/>
          <p:nvPr/>
        </p:nvSpPr>
        <p:spPr>
          <a:xfrm>
            <a:off x="228600" y="228600"/>
            <a:ext cx="6413210" cy="311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Three Sensors for the Silicon realms beneath the beam,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Seven for the Gas-lords in their chambers deep,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Nine for the Scintillators where the photons gleam,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One for the Quantum mind their secrets to keep,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In the Labs of Europe where the magnets lie.</a:t>
            </a:r>
          </a:p>
          <a:p>
            <a:pPr algn="l"/>
            <a:endParaRPr lang="en-GB" dirty="0">
              <a:solidFill>
                <a:schemeClr val="bg1"/>
              </a:solidFill>
            </a:endParaRPr>
          </a:p>
          <a:p>
            <a:pPr algn="l"/>
            <a:r>
              <a:rPr lang="en-GB" dirty="0">
                <a:solidFill>
                  <a:schemeClr val="bg1"/>
                </a:solidFill>
              </a:rPr>
              <a:t>One Ring</a:t>
            </a:r>
            <a:r>
              <a:rPr lang="en-GB" baseline="30000" dirty="0">
                <a:solidFill>
                  <a:schemeClr val="bg1"/>
                </a:solidFill>
              </a:rPr>
              <a:t>(*)</a:t>
            </a:r>
            <a:r>
              <a:rPr lang="en-GB" dirty="0">
                <a:solidFill>
                  <a:schemeClr val="bg1"/>
                </a:solidFill>
              </a:rPr>
              <a:t> to rule them all,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One Roadmap to find them,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One Strategy to bring them all,</a:t>
            </a:r>
          </a:p>
          <a:p>
            <a:pPr algn="l"/>
            <a:r>
              <a:rPr lang="en-GB" dirty="0">
                <a:solidFill>
                  <a:schemeClr val="bg1"/>
                </a:solidFill>
              </a:rPr>
              <a:t>and in the DRDs bind them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44521ED-DC9D-49A7-83B8-D76A05619655}"/>
              </a:ext>
            </a:extLst>
          </p:cNvPr>
          <p:cNvSpPr/>
          <p:nvPr/>
        </p:nvSpPr>
        <p:spPr>
          <a:xfrm>
            <a:off x="381000" y="5903479"/>
            <a:ext cx="3657600" cy="508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bg1"/>
                </a:solidFill>
              </a:rPr>
              <a:t>(*) A straight line can be viewed as the limit of a circle whose radius tends to infinity.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1EDDA9A-9771-426E-82C2-C48ABE1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851219" y="6112741"/>
            <a:ext cx="10769599" cy="932837"/>
          </a:xfrm>
        </p:spPr>
        <p:txBody>
          <a:bodyPr/>
          <a:lstStyle/>
          <a:p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Alternative</a:t>
            </a:r>
            <a:r>
              <a:rPr lang="es-ES" dirty="0"/>
              <a:t> </a:t>
            </a:r>
            <a:r>
              <a:rPr lang="es-ES" dirty="0" err="1"/>
              <a:t>vision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14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018C41-74AD-A5B3-98E4-76534368B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Detector  </a:t>
            </a:r>
            <a:r>
              <a:rPr lang="es-ES" dirty="0" err="1"/>
              <a:t>concepts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HET </a:t>
            </a:r>
            <a:r>
              <a:rPr lang="es-ES" dirty="0" err="1"/>
              <a:t>factories</a:t>
            </a:r>
            <a:r>
              <a:rPr lang="es-ES" dirty="0"/>
              <a:t>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DCE98A3-72C4-65C8-0C3B-8B50A7500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2E8357C-012F-BF19-1EF8-911EF2729E62}"/>
              </a:ext>
            </a:extLst>
          </p:cNvPr>
          <p:cNvSpPr txBox="1">
            <a:spLocks/>
          </p:cNvSpPr>
          <p:nvPr/>
        </p:nvSpPr>
        <p:spPr bwMode="auto">
          <a:xfrm>
            <a:off x="345141" y="606119"/>
            <a:ext cx="11017624" cy="564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26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5000"/>
              <a:buFont typeface="Wingdings" pitchFamily="2" charset="2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" pitchFamily="2" charset="2"/>
              <a:buNone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5000"/>
              <a:buFont typeface="Wingdings" pitchFamily="2" charset="2"/>
              <a:buChar char="§"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</a:pPr>
            <a:endParaRPr lang="es-ES" sz="2000" kern="0" dirty="0"/>
          </a:p>
          <a:p>
            <a:pPr defTabSz="914400">
              <a:defRPr sz="2000">
                <a:solidFill>
                  <a:srgbClr val="003366"/>
                </a:solidFill>
              </a:defRPr>
            </a:pPr>
            <a:r>
              <a:rPr lang="es-ES" sz="2400" kern="0" dirty="0" err="1">
                <a:solidFill>
                  <a:srgbClr val="003366"/>
                </a:solidFill>
              </a:rPr>
              <a:t>Included</a:t>
            </a:r>
            <a:r>
              <a:rPr lang="es-ES" sz="2400" kern="0" dirty="0">
                <a:solidFill>
                  <a:srgbClr val="003366"/>
                </a:solidFill>
              </a:rPr>
              <a:t> detector </a:t>
            </a:r>
            <a:r>
              <a:rPr lang="es-ES" sz="2400" kern="0" dirty="0" err="1">
                <a:solidFill>
                  <a:srgbClr val="003366"/>
                </a:solidFill>
              </a:rPr>
              <a:t>concepts</a:t>
            </a:r>
            <a:r>
              <a:rPr lang="es-ES" sz="2400" kern="0" dirty="0">
                <a:solidFill>
                  <a:srgbClr val="003366"/>
                </a:solidFill>
              </a:rPr>
              <a:t>: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ILD – </a:t>
            </a:r>
            <a:r>
              <a:rPr lang="es-ES" sz="2400" kern="0" dirty="0" err="1">
                <a:solidFill>
                  <a:srgbClr val="003366"/>
                </a:solidFill>
              </a:rPr>
              <a:t>particle-flow-optimized</a:t>
            </a:r>
            <a:r>
              <a:rPr lang="es-ES" sz="2400" kern="0" dirty="0">
                <a:solidFill>
                  <a:srgbClr val="003366"/>
                </a:solidFill>
              </a:rPr>
              <a:t> concept </a:t>
            </a:r>
            <a:r>
              <a:rPr lang="es-ES" sz="2400" kern="0" dirty="0" err="1">
                <a:solidFill>
                  <a:srgbClr val="003366"/>
                </a:solidFill>
              </a:rPr>
              <a:t>with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large-volume</a:t>
            </a:r>
            <a:r>
              <a:rPr lang="es-ES" sz="2400" kern="0" dirty="0">
                <a:solidFill>
                  <a:srgbClr val="003366"/>
                </a:solidFill>
              </a:rPr>
              <a:t> TPC </a:t>
            </a:r>
            <a:r>
              <a:rPr lang="es-ES" sz="2400" kern="0" dirty="0" err="1">
                <a:solidFill>
                  <a:srgbClr val="003366"/>
                </a:solidFill>
              </a:rPr>
              <a:t>tracker</a:t>
            </a:r>
            <a:r>
              <a:rPr lang="es-ES" sz="2400" kern="0" dirty="0">
                <a:solidFill>
                  <a:srgbClr val="003366"/>
                </a:solidFill>
              </a:rPr>
              <a:t> and </a:t>
            </a:r>
            <a:r>
              <a:rPr lang="es-ES" sz="2400" kern="0" dirty="0" err="1">
                <a:solidFill>
                  <a:srgbClr val="003366"/>
                </a:solidFill>
              </a:rPr>
              <a:t>highly</a:t>
            </a:r>
            <a:r>
              <a:rPr lang="es-ES" sz="2400" kern="0" dirty="0">
                <a:solidFill>
                  <a:srgbClr val="003366"/>
                </a:solidFill>
              </a:rPr>
              <a:t> granular </a:t>
            </a:r>
            <a:r>
              <a:rPr lang="es-ES" sz="2400" kern="0" dirty="0" err="1">
                <a:solidFill>
                  <a:srgbClr val="003366"/>
                </a:solidFill>
              </a:rPr>
              <a:t>calorimetry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CLD – compact </a:t>
            </a:r>
            <a:r>
              <a:rPr lang="es-ES" sz="2400" kern="0" dirty="0" err="1">
                <a:solidFill>
                  <a:srgbClr val="003366"/>
                </a:solidFill>
              </a:rPr>
              <a:t>adaptation</a:t>
            </a:r>
            <a:r>
              <a:rPr lang="es-ES" sz="2400" kern="0" dirty="0">
                <a:solidFill>
                  <a:srgbClr val="003366"/>
                </a:solidFill>
              </a:rPr>
              <a:t> of </a:t>
            </a:r>
            <a:r>
              <a:rPr lang="es-ES" sz="2400" kern="0" dirty="0" err="1">
                <a:solidFill>
                  <a:srgbClr val="003366"/>
                </a:solidFill>
              </a:rPr>
              <a:t>CLICdet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tailored</a:t>
            </a:r>
            <a:r>
              <a:rPr lang="es-ES" sz="2400" kern="0" dirty="0">
                <a:solidFill>
                  <a:srgbClr val="003366"/>
                </a:solidFill>
              </a:rPr>
              <a:t> to FCC-</a:t>
            </a:r>
            <a:r>
              <a:rPr lang="es-ES" sz="2400" kern="0" dirty="0" err="1">
                <a:solidFill>
                  <a:srgbClr val="003366"/>
                </a:solidFill>
              </a:rPr>
              <a:t>ee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beam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conditions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IDEA – </a:t>
            </a:r>
            <a:r>
              <a:rPr lang="es-ES" sz="2400" kern="0" dirty="0" err="1">
                <a:solidFill>
                  <a:srgbClr val="003366"/>
                </a:solidFill>
              </a:rPr>
              <a:t>lightweight</a:t>
            </a:r>
            <a:r>
              <a:rPr lang="es-ES" sz="2400" kern="0" dirty="0">
                <a:solidFill>
                  <a:srgbClr val="003366"/>
                </a:solidFill>
              </a:rPr>
              <a:t>, </a:t>
            </a:r>
            <a:r>
              <a:rPr lang="es-ES" sz="2400" kern="0" dirty="0" err="1">
                <a:solidFill>
                  <a:srgbClr val="003366"/>
                </a:solidFill>
              </a:rPr>
              <a:t>cost-efficient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design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featuring</a:t>
            </a:r>
            <a:r>
              <a:rPr lang="es-ES" sz="2400" kern="0" dirty="0">
                <a:solidFill>
                  <a:srgbClr val="003366"/>
                </a:solidFill>
              </a:rPr>
              <a:t> a </a:t>
            </a:r>
            <a:r>
              <a:rPr lang="es-ES" sz="2400" kern="0" dirty="0" err="1">
                <a:solidFill>
                  <a:srgbClr val="003366"/>
                </a:solidFill>
              </a:rPr>
              <a:t>drift-chamber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tracker</a:t>
            </a:r>
            <a:r>
              <a:rPr lang="es-ES" sz="2400" kern="0" dirty="0">
                <a:solidFill>
                  <a:srgbClr val="003366"/>
                </a:solidFill>
              </a:rPr>
              <a:t>, dual-</a:t>
            </a:r>
            <a:r>
              <a:rPr lang="es-ES" sz="2400" kern="0" dirty="0" err="1">
                <a:solidFill>
                  <a:srgbClr val="003366"/>
                </a:solidFill>
              </a:rPr>
              <a:t>readout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calorimeter</a:t>
            </a:r>
            <a:r>
              <a:rPr lang="es-ES" sz="2400" kern="0" dirty="0">
                <a:solidFill>
                  <a:srgbClr val="003366"/>
                </a:solidFill>
              </a:rPr>
              <a:t>, and </a:t>
            </a:r>
            <a:r>
              <a:rPr lang="es-ES" sz="2400" kern="0" dirty="0" err="1">
                <a:solidFill>
                  <a:srgbClr val="003366"/>
                </a:solidFill>
              </a:rPr>
              <a:t>thin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solenoid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ALLEGRO – </a:t>
            </a:r>
            <a:r>
              <a:rPr lang="es-ES" sz="2400" kern="0" dirty="0" err="1">
                <a:solidFill>
                  <a:srgbClr val="003366"/>
                </a:solidFill>
              </a:rPr>
              <a:t>advanced</a:t>
            </a:r>
            <a:r>
              <a:rPr lang="es-ES" sz="2400" kern="0" dirty="0">
                <a:solidFill>
                  <a:srgbClr val="003366"/>
                </a:solidFill>
              </a:rPr>
              <a:t> concept </a:t>
            </a:r>
            <a:r>
              <a:rPr lang="es-ES" sz="2400" kern="0" dirty="0" err="1">
                <a:solidFill>
                  <a:srgbClr val="003366"/>
                </a:solidFill>
              </a:rPr>
              <a:t>exploring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monolithic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silicon</a:t>
            </a:r>
            <a:r>
              <a:rPr lang="es-ES" sz="2400" kern="0" dirty="0">
                <a:solidFill>
                  <a:srgbClr val="003366"/>
                </a:solidFill>
              </a:rPr>
              <a:t> tracking and </a:t>
            </a:r>
            <a:r>
              <a:rPr lang="es-ES" sz="2400" kern="0" dirty="0" err="1">
                <a:solidFill>
                  <a:srgbClr val="003366"/>
                </a:solidFill>
              </a:rPr>
              <a:t>precision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timing</a:t>
            </a:r>
            <a:r>
              <a:rPr lang="es-ES" sz="2400" kern="0" dirty="0">
                <a:solidFill>
                  <a:srgbClr val="003366"/>
                </a:solidFill>
              </a:rPr>
              <a:t> in </a:t>
            </a:r>
            <a:r>
              <a:rPr lang="es-ES" sz="2400" kern="0" dirty="0" err="1">
                <a:solidFill>
                  <a:srgbClr val="003366"/>
                </a:solidFill>
              </a:rPr>
              <a:t>an</a:t>
            </a:r>
            <a:r>
              <a:rPr lang="es-ES" sz="2400" kern="0" dirty="0">
                <a:solidFill>
                  <a:srgbClr val="003366"/>
                </a:solidFill>
              </a:rPr>
              <a:t> ultra-compact </a:t>
            </a:r>
            <a:r>
              <a:rPr lang="es-ES" sz="2400" kern="0" dirty="0" err="1">
                <a:solidFill>
                  <a:srgbClr val="003366"/>
                </a:solidFill>
              </a:rPr>
              <a:t>layout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  <a:p>
            <a:pPr defTabSz="914400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FCC-</a:t>
            </a:r>
            <a:r>
              <a:rPr lang="es-ES" sz="2400" kern="0" dirty="0" err="1">
                <a:solidFill>
                  <a:srgbClr val="003366"/>
                </a:solidFill>
              </a:rPr>
              <a:t>ee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challenges</a:t>
            </a:r>
            <a:r>
              <a:rPr lang="es-ES" sz="2400" kern="0" dirty="0">
                <a:solidFill>
                  <a:srgbClr val="003366"/>
                </a:solidFill>
              </a:rPr>
              <a:t>: </a:t>
            </a:r>
            <a:r>
              <a:rPr lang="es-ES" sz="2400" kern="0" dirty="0" err="1">
                <a:solidFill>
                  <a:srgbClr val="003366"/>
                </a:solidFill>
              </a:rPr>
              <a:t>larger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luminosity</a:t>
            </a:r>
            <a:r>
              <a:rPr lang="es-ES" sz="2400" kern="0" dirty="0">
                <a:solidFill>
                  <a:srgbClr val="003366"/>
                </a:solidFill>
              </a:rPr>
              <a:t> (≈ 10³⁶ cm⁻² s⁻¹) and </a:t>
            </a:r>
            <a:r>
              <a:rPr lang="es-ES" sz="2400" kern="0" dirty="0" err="1">
                <a:solidFill>
                  <a:srgbClr val="003366"/>
                </a:solidFill>
              </a:rPr>
              <a:t>beamstrahlung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create</a:t>
            </a:r>
            <a:r>
              <a:rPr lang="es-ES" sz="2400" kern="0" dirty="0">
                <a:solidFill>
                  <a:srgbClr val="003366"/>
                </a:solidFill>
              </a:rPr>
              <a:t> intense </a:t>
            </a:r>
            <a:r>
              <a:rPr lang="es-ES" sz="2400" kern="0" dirty="0" err="1">
                <a:solidFill>
                  <a:srgbClr val="003366"/>
                </a:solidFill>
              </a:rPr>
              <a:t>backgrounds</a:t>
            </a:r>
            <a:r>
              <a:rPr lang="es-ES" sz="2400" kern="0" dirty="0">
                <a:solidFill>
                  <a:srgbClr val="003366"/>
                </a:solidFill>
              </a:rPr>
              <a:t>: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 err="1">
                <a:solidFill>
                  <a:srgbClr val="003366"/>
                </a:solidFill>
              </a:rPr>
              <a:t>TPCs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suffer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from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space-charge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distortions</a:t>
            </a:r>
            <a:r>
              <a:rPr lang="es-ES" sz="2400" kern="0" dirty="0">
                <a:solidFill>
                  <a:srgbClr val="003366"/>
                </a:solidFill>
              </a:rPr>
              <a:t>, ion </a:t>
            </a:r>
            <a:r>
              <a:rPr lang="es-ES" sz="2400" kern="0" dirty="0" err="1">
                <a:solidFill>
                  <a:srgbClr val="003366"/>
                </a:solidFill>
              </a:rPr>
              <a:t>backflow</a:t>
            </a:r>
            <a:r>
              <a:rPr lang="es-ES" sz="2400" kern="0" dirty="0">
                <a:solidFill>
                  <a:srgbClr val="003366"/>
                </a:solidFill>
              </a:rPr>
              <a:t>, and </a:t>
            </a:r>
            <a:r>
              <a:rPr lang="es-ES" sz="2400" kern="0" dirty="0" err="1">
                <a:solidFill>
                  <a:srgbClr val="003366"/>
                </a:solidFill>
              </a:rPr>
              <a:t>event</a:t>
            </a:r>
            <a:r>
              <a:rPr lang="es-ES" sz="2400" kern="0" dirty="0">
                <a:solidFill>
                  <a:srgbClr val="003366"/>
                </a:solidFill>
              </a:rPr>
              <a:t> pile-up </a:t>
            </a:r>
            <a:r>
              <a:rPr lang="es-ES" sz="2400" kern="0" dirty="0" err="1">
                <a:solidFill>
                  <a:srgbClr val="003366"/>
                </a:solidFill>
              </a:rPr>
              <a:t>under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continuous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collisions</a:t>
            </a:r>
            <a:r>
              <a:rPr lang="es-ES" sz="2400" kern="0" dirty="0">
                <a:solidFill>
                  <a:srgbClr val="003366"/>
                </a:solidFill>
              </a:rPr>
              <a:t> (20–100 kHz).</a:t>
            </a:r>
          </a:p>
          <a:p>
            <a:pPr lvl="1">
              <a:defRPr sz="2000">
                <a:solidFill>
                  <a:srgbClr val="003366"/>
                </a:solidFill>
              </a:defRPr>
            </a:pPr>
            <a:r>
              <a:rPr lang="es-ES" sz="2400" kern="0" dirty="0">
                <a:solidFill>
                  <a:srgbClr val="003366"/>
                </a:solidFill>
              </a:rPr>
              <a:t>TDAQ </a:t>
            </a:r>
            <a:r>
              <a:rPr lang="es-ES" sz="2400" kern="0" dirty="0" err="1">
                <a:solidFill>
                  <a:srgbClr val="003366"/>
                </a:solidFill>
              </a:rPr>
              <a:t>systems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must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manage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enormous</a:t>
            </a:r>
            <a:r>
              <a:rPr lang="es-ES" sz="2400" kern="0" dirty="0">
                <a:solidFill>
                  <a:srgbClr val="003366"/>
                </a:solidFill>
              </a:rPr>
              <a:t> data </a:t>
            </a:r>
            <a:r>
              <a:rPr lang="es-ES" sz="2400" kern="0" dirty="0" err="1">
                <a:solidFill>
                  <a:srgbClr val="003366"/>
                </a:solidFill>
              </a:rPr>
              <a:t>rates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while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maintaining</a:t>
            </a:r>
            <a:r>
              <a:rPr lang="es-ES" sz="2400" kern="0" dirty="0">
                <a:solidFill>
                  <a:srgbClr val="003366"/>
                </a:solidFill>
              </a:rPr>
              <a:t> precise time </a:t>
            </a:r>
            <a:r>
              <a:rPr lang="es-ES" sz="2400" kern="0" dirty="0" err="1">
                <a:solidFill>
                  <a:srgbClr val="003366"/>
                </a:solidFill>
              </a:rPr>
              <a:t>separation</a:t>
            </a:r>
            <a:r>
              <a:rPr lang="es-ES" sz="2400" kern="0" dirty="0">
                <a:solidFill>
                  <a:srgbClr val="003366"/>
                </a:solidFill>
              </a:rPr>
              <a:t> and </a:t>
            </a:r>
            <a:r>
              <a:rPr lang="es-ES" sz="2400" kern="0" dirty="0" err="1">
                <a:solidFill>
                  <a:srgbClr val="003366"/>
                </a:solidFill>
              </a:rPr>
              <a:t>synchronization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  <a:p>
            <a:pPr defTabSz="914400">
              <a:defRPr sz="2000">
                <a:solidFill>
                  <a:srgbClr val="003366"/>
                </a:solidFill>
              </a:defRPr>
            </a:pPr>
            <a:r>
              <a:rPr lang="es-ES" sz="2400" kern="0" dirty="0" err="1">
                <a:solidFill>
                  <a:srgbClr val="003366"/>
                </a:solidFill>
              </a:rPr>
              <a:t>Message</a:t>
            </a:r>
            <a:r>
              <a:rPr lang="es-ES" sz="2400" kern="0" dirty="0">
                <a:solidFill>
                  <a:srgbClr val="003366"/>
                </a:solidFill>
              </a:rPr>
              <a:t>: </a:t>
            </a:r>
            <a:r>
              <a:rPr lang="es-ES" sz="2400" kern="0" dirty="0" err="1">
                <a:solidFill>
                  <a:srgbClr val="003366"/>
                </a:solidFill>
              </a:rPr>
              <a:t>From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an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instrumentation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perspective</a:t>
            </a:r>
            <a:r>
              <a:rPr lang="es-ES" sz="2400" kern="0" dirty="0">
                <a:solidFill>
                  <a:srgbClr val="003366"/>
                </a:solidFill>
              </a:rPr>
              <a:t>, FCC-</a:t>
            </a:r>
            <a:r>
              <a:rPr lang="es-ES" sz="2400" kern="0" dirty="0" err="1">
                <a:solidFill>
                  <a:srgbClr val="003366"/>
                </a:solidFill>
              </a:rPr>
              <a:t>ee</a:t>
            </a:r>
            <a:r>
              <a:rPr lang="es-ES" sz="2400" kern="0" dirty="0">
                <a:solidFill>
                  <a:srgbClr val="003366"/>
                </a:solidFill>
              </a:rPr>
              <a:t> poses a </a:t>
            </a:r>
            <a:r>
              <a:rPr lang="es-ES" sz="2400" kern="0" dirty="0" err="1">
                <a:solidFill>
                  <a:srgbClr val="003366"/>
                </a:solidFill>
              </a:rPr>
              <a:t>significantly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greater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technical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challenge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than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any</a:t>
            </a:r>
            <a:r>
              <a:rPr lang="es-ES" sz="2400" kern="0" dirty="0">
                <a:solidFill>
                  <a:srgbClr val="003366"/>
                </a:solidFill>
              </a:rPr>
              <a:t> linear-</a:t>
            </a:r>
            <a:r>
              <a:rPr lang="es-ES" sz="2400" kern="0" dirty="0" err="1">
                <a:solidFill>
                  <a:srgbClr val="003366"/>
                </a:solidFill>
              </a:rPr>
              <a:t>collider</a:t>
            </a:r>
            <a:r>
              <a:rPr lang="es-ES" sz="2400" kern="0" dirty="0">
                <a:solidFill>
                  <a:srgbClr val="003366"/>
                </a:solidFill>
              </a:rPr>
              <a:t> </a:t>
            </a:r>
            <a:r>
              <a:rPr lang="es-ES" sz="2400" kern="0" dirty="0" err="1">
                <a:solidFill>
                  <a:srgbClr val="003366"/>
                </a:solidFill>
              </a:rPr>
              <a:t>option</a:t>
            </a:r>
            <a:r>
              <a:rPr lang="es-ES" sz="2400" kern="0" dirty="0">
                <a:solidFill>
                  <a:srgbClr val="0033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26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Semiconductor Detector Technology</a:t>
            </a:r>
            <a:r>
              <a:rPr lang="es-ES" dirty="0"/>
              <a:t> (DRD3)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1" y="914400"/>
            <a:ext cx="4825999" cy="54864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sz="2000" dirty="0"/>
              <a:t>Semiconductors remain the foundation for future tracking, vertexing, and timing systems.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sz="2000" dirty="0"/>
              <a:t>Era‑2 (HET factory) and Era‑3 (FCC‑</a:t>
            </a:r>
            <a:r>
              <a:rPr sz="2000" dirty="0" err="1"/>
              <a:t>hh</a:t>
            </a:r>
            <a:r>
              <a:rPr sz="2000" dirty="0"/>
              <a:t>, Muon Collider) require fine segmentation, low mass, and extreme radiation tolerance.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sz="2000" dirty="0"/>
              <a:t>R&amp;D focuses on CMOS </a:t>
            </a:r>
            <a:r>
              <a:rPr lang="es-ES" sz="2000" dirty="0"/>
              <a:t>D</a:t>
            </a:r>
            <a:r>
              <a:rPr sz="2000" dirty="0"/>
              <a:t>MAPS, LGADs, 3D and trench sensors, and new materials (</a:t>
            </a:r>
            <a:r>
              <a:rPr sz="2000" dirty="0" err="1"/>
              <a:t>SiC</a:t>
            </a:r>
            <a:r>
              <a:rPr sz="2000" dirty="0"/>
              <a:t>, diamond, </a:t>
            </a:r>
            <a:r>
              <a:rPr sz="2000" dirty="0" err="1"/>
              <a:t>GaN</a:t>
            </a:r>
            <a:r>
              <a:rPr sz="2000" dirty="0"/>
              <a:t>).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sz="2000" dirty="0"/>
              <a:t>Integration and </a:t>
            </a:r>
            <a:r>
              <a:rPr sz="2000" dirty="0" err="1"/>
              <a:t>hybridisation</a:t>
            </a:r>
            <a:r>
              <a:rPr sz="2000" dirty="0"/>
              <a:t> for ultra‑light, high‑density modules are crucial for scalability.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sz="2000" dirty="0"/>
              <a:t>Microelectronics advances must drive the next leaps in precision and rate capability.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772D3EC-82C7-4FAF-B7AE-95D43FA14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216" y="838200"/>
            <a:ext cx="4307619" cy="228288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16068EB-D19E-4840-95D8-AE2FF7AB1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939" y="3581400"/>
            <a:ext cx="5032175" cy="2971800"/>
          </a:xfrm>
          <a:prstGeom prst="rect">
            <a:avLst/>
          </a:prstGeom>
        </p:spPr>
      </p:pic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CF1C02EB-72D8-4808-8066-FC754A5F9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Gaseous Detector Technology</a:t>
            </a:r>
            <a:r>
              <a:rPr lang="es-ES" dirty="0"/>
              <a:t> (DRD1)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91588"/>
            <a:ext cx="5207000" cy="51054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Gaseous detectors evolve toward higher rate capability, finer granularity, and picosecond timing.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Future trackers must sustain rates up to 10 MHz/cm² with long‑term stability and eco‑friendly gases.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DRD1 unifies R&amp;D on MPGDs, RPCs, drift chambers, and TPCs with shared tools and facilities.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Ion backflow suppression, low‑GWP gas mixtures, and recirculation systems are key sustainability goals.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7D09EB-9E2B-4625-882F-570B8B800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63658C-5A21-433E-8F76-623ECED392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198" b="7182"/>
          <a:stretch/>
        </p:blipFill>
        <p:spPr>
          <a:xfrm>
            <a:off x="5334000" y="1556955"/>
            <a:ext cx="6524625" cy="37440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11.6 Calorimeter Technology</a:t>
            </a:r>
            <a:r>
              <a:rPr lang="es-ES" dirty="0"/>
              <a:t> (DRD6)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371600"/>
            <a:ext cx="5435600" cy="4800600"/>
          </a:xfrm>
        </p:spPr>
        <p:txBody>
          <a:bodyPr/>
          <a:lstStyle/>
          <a:p>
            <a:endParaRPr dirty="0"/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Calorimetry transitions to five‑dimensional detectors: energy, position, time, and shower composition.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R&amp;D (DRD6) develops particle‑flow, dual‑readout, and optical calorimetry with embedded electronics.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Integration with tracking and electronics (DRD3, DRD7) is essential for system‑level </a:t>
            </a:r>
            <a:r>
              <a:rPr dirty="0" err="1"/>
              <a:t>optimisation</a:t>
            </a:r>
            <a:r>
              <a:rPr dirty="0"/>
              <a:t>.</a:t>
            </a:r>
          </a:p>
          <a:p>
            <a:pPr>
              <a:defRPr sz="1800">
                <a:solidFill>
                  <a:srgbClr val="003366"/>
                </a:solidFill>
              </a:defRPr>
            </a:pPr>
            <a:r>
              <a:rPr dirty="0"/>
              <a:t>System demonstrators must validate scalability, power management, and </a:t>
            </a:r>
            <a:r>
              <a:rPr dirty="0" err="1"/>
              <a:t>industrialisation</a:t>
            </a:r>
            <a:r>
              <a:rPr dirty="0"/>
              <a:t> early on.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8B64E7-3B0F-4E0D-8254-FED8C9A1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altLang="en-US"/>
              <a:t>I. Vila - Update ESPP,  Santiago de Compostela, octubre 10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7815CFA-628A-4919-BCAD-6E9DE93BB6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544" y="237796"/>
            <a:ext cx="4606256" cy="307083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6CF0812-5ED2-45F5-AD5E-9B8CB1CA1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3486993"/>
            <a:ext cx="3581400" cy="26825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IvanVila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2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i="0" dirty="0" smtClean="0">
            <a:solidFill>
              <a:schemeClr val="accent1">
                <a:lumMod val="50000"/>
              </a:schemeClr>
            </a:solidFill>
            <a:latin typeface="+mj-lt"/>
          </a:defRPr>
        </a:defPPr>
      </a:lstStyle>
    </a:tx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2095</Words>
  <Application>Microsoft Office PowerPoint</Application>
  <PresentationFormat>Panorámica</PresentationFormat>
  <Paragraphs>148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Palatino</vt:lpstr>
      <vt:lpstr>Tahoma</vt:lpstr>
      <vt:lpstr>Wingdings</vt:lpstr>
      <vt:lpstr>Borde</vt:lpstr>
      <vt:lpstr>Outline</vt:lpstr>
      <vt:lpstr>Update of the Spanish input for the ESPP: A review of the Physics Briefing Book inputs </vt:lpstr>
      <vt:lpstr>Three Eras of Future Particle Physics Experiments</vt:lpstr>
      <vt:lpstr>The Detector R&amp;D Collaborations (DRDs)</vt:lpstr>
      <vt:lpstr>An Alternative vision of the DRDs</vt:lpstr>
      <vt:lpstr>Detector  concepts for HET factories </vt:lpstr>
      <vt:lpstr>Semiconductor Detector Technology (DRD3)</vt:lpstr>
      <vt:lpstr>Gaseous Detector Technology (DRD1)</vt:lpstr>
      <vt:lpstr>11.6 Calorimeter Technology (DRD6)</vt:lpstr>
      <vt:lpstr>RICH and Photon Detector Technology (DRD4) </vt:lpstr>
      <vt:lpstr>Technologies for Neutrino Experiments (DRD2)</vt:lpstr>
      <vt:lpstr>Dark Matter and Rare Event Searches</vt:lpstr>
      <vt:lpstr>Quantum Sensors (DRD5)</vt:lpstr>
      <vt:lpstr>Trigger and Data Acquisition (DRD7)</vt:lpstr>
      <vt:lpstr>Electronics (DRD7)</vt:lpstr>
      <vt:lpstr>Final remarks: possible update of the Spanish Input to the ESPP?</vt:lpstr>
      <vt:lpstr>Final remarks: possible update of the Spanish Input to the ESPP? (2)</vt:lpstr>
      <vt:lpstr>Discussion slide - Instrumention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2025-10-07T13:48:57Z</dcterms:modified>
</cp:coreProperties>
</file>