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9"/>
  </p:notesMasterIdLst>
  <p:handoutMasterIdLst>
    <p:handoutMasterId r:id="rId30"/>
  </p:handoutMasterIdLst>
  <p:sldIdLst>
    <p:sldId id="2924" r:id="rId2"/>
    <p:sldId id="5195" r:id="rId3"/>
    <p:sldId id="4339" r:id="rId4"/>
    <p:sldId id="4323" r:id="rId5"/>
    <p:sldId id="4346" r:id="rId6"/>
    <p:sldId id="4357" r:id="rId7"/>
    <p:sldId id="4359" r:id="rId8"/>
    <p:sldId id="4367" r:id="rId9"/>
    <p:sldId id="4352" r:id="rId10"/>
    <p:sldId id="4360" r:id="rId11"/>
    <p:sldId id="4368" r:id="rId12"/>
    <p:sldId id="5196" r:id="rId13"/>
    <p:sldId id="4350" r:id="rId14"/>
    <p:sldId id="4372" r:id="rId15"/>
    <p:sldId id="4361" r:id="rId16"/>
    <p:sldId id="4362" r:id="rId17"/>
    <p:sldId id="4363" r:id="rId18"/>
    <p:sldId id="5209" r:id="rId19"/>
    <p:sldId id="5210" r:id="rId20"/>
    <p:sldId id="5212" r:id="rId21"/>
    <p:sldId id="4365" r:id="rId22"/>
    <p:sldId id="4340" r:id="rId23"/>
    <p:sldId id="4345" r:id="rId24"/>
    <p:sldId id="4366" r:id="rId25"/>
    <p:sldId id="4356" r:id="rId26"/>
    <p:sldId id="4388" r:id="rId27"/>
    <p:sldId id="4342" r:id="rId28"/>
  </p:sldIdLst>
  <p:sldSz cx="12192000" cy="6858000"/>
  <p:notesSz cx="70104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2600"/>
    <a:srgbClr val="FF9300"/>
    <a:srgbClr val="0432FF"/>
    <a:srgbClr val="2F2F2F"/>
    <a:srgbClr val="76D6FF"/>
    <a:srgbClr val="303030"/>
    <a:srgbClr val="945200"/>
    <a:srgbClr val="00FA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885"/>
    <p:restoredTop sz="94686"/>
  </p:normalViewPr>
  <p:slideViewPr>
    <p:cSldViewPr snapToGrid="0" snapToObjects="1">
      <p:cViewPr varScale="1">
        <p:scale>
          <a:sx n="72" d="100"/>
          <a:sy n="72" d="100"/>
        </p:scale>
        <p:origin x="224" y="55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 d="1"/>
        <a:sy n="1" d="1"/>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3037840" cy="463408"/>
          </a:xfrm>
          <a:prstGeom prst="rect">
            <a:avLst/>
          </a:prstGeom>
        </p:spPr>
        <p:txBody>
          <a:bodyPr vert="horz" lIns="92830" tIns="46415" rIns="92830" bIns="46415"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970938" y="0"/>
            <a:ext cx="3037840" cy="463408"/>
          </a:xfrm>
          <a:prstGeom prst="rect">
            <a:avLst/>
          </a:prstGeom>
        </p:spPr>
        <p:txBody>
          <a:bodyPr vert="horz" lIns="92830" tIns="46415" rIns="92830" bIns="46415" rtlCol="0"/>
          <a:lstStyle>
            <a:lvl1pPr algn="r">
              <a:defRPr sz="1200"/>
            </a:lvl1pPr>
          </a:lstStyle>
          <a:p>
            <a:fld id="{CBB72EAA-2733-D14F-950A-8F4240385864}" type="datetimeFigureOut">
              <a:rPr lang="en-US" smtClean="0"/>
              <a:t>10/6/25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772669"/>
            <a:ext cx="3037840" cy="463407"/>
          </a:xfrm>
          <a:prstGeom prst="rect">
            <a:avLst/>
          </a:prstGeom>
        </p:spPr>
        <p:txBody>
          <a:bodyPr vert="horz" lIns="92830" tIns="46415" rIns="92830" bIns="46415"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970938" y="8772669"/>
            <a:ext cx="3037840" cy="463407"/>
          </a:xfrm>
          <a:prstGeom prst="rect">
            <a:avLst/>
          </a:prstGeom>
        </p:spPr>
        <p:txBody>
          <a:bodyPr vert="horz" lIns="92830" tIns="46415" rIns="92830" bIns="46415"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3408"/>
          </a:xfrm>
          <a:prstGeom prst="rect">
            <a:avLst/>
          </a:prstGeom>
        </p:spPr>
        <p:txBody>
          <a:bodyPr vert="horz" lIns="92830" tIns="46415" rIns="92830" bIns="46415" rtlCol="0"/>
          <a:lstStyle>
            <a:lvl1pPr algn="l">
              <a:defRPr sz="1200"/>
            </a:lvl1pPr>
          </a:lstStyle>
          <a:p>
            <a:endParaRPr lang="en-US"/>
          </a:p>
        </p:txBody>
      </p:sp>
      <p:sp>
        <p:nvSpPr>
          <p:cNvPr id="3" name="Date Placeholder 2"/>
          <p:cNvSpPr>
            <a:spLocks noGrp="1"/>
          </p:cNvSpPr>
          <p:nvPr>
            <p:ph type="dt" idx="1"/>
          </p:nvPr>
        </p:nvSpPr>
        <p:spPr>
          <a:xfrm>
            <a:off x="3970938" y="0"/>
            <a:ext cx="3037840" cy="463408"/>
          </a:xfrm>
          <a:prstGeom prst="rect">
            <a:avLst/>
          </a:prstGeom>
        </p:spPr>
        <p:txBody>
          <a:bodyPr vert="horz" lIns="92830" tIns="46415" rIns="92830" bIns="46415" rtlCol="0"/>
          <a:lstStyle>
            <a:lvl1pPr algn="r">
              <a:defRPr sz="1200"/>
            </a:lvl1pPr>
          </a:lstStyle>
          <a:p>
            <a:fld id="{D4DD062E-52F7-A14D-A443-1F3854784447}" type="datetimeFigureOut">
              <a:rPr lang="en-US" smtClean="0"/>
              <a:t>10/6/25</a:t>
            </a:fld>
            <a:endParaRPr lang="en-US"/>
          </a:p>
        </p:txBody>
      </p:sp>
      <p:sp>
        <p:nvSpPr>
          <p:cNvPr id="4" name="Slide Image Placeholder 3"/>
          <p:cNvSpPr>
            <a:spLocks noGrp="1" noRot="1" noChangeAspect="1"/>
          </p:cNvSpPr>
          <p:nvPr>
            <p:ph type="sldImg" idx="2"/>
          </p:nvPr>
        </p:nvSpPr>
        <p:spPr>
          <a:xfrm>
            <a:off x="733425" y="1154113"/>
            <a:ext cx="5543550" cy="3117850"/>
          </a:xfrm>
          <a:prstGeom prst="rect">
            <a:avLst/>
          </a:prstGeom>
          <a:noFill/>
          <a:ln w="12700">
            <a:solidFill>
              <a:prstClr val="black"/>
            </a:solidFill>
          </a:ln>
        </p:spPr>
        <p:txBody>
          <a:bodyPr vert="horz" lIns="92830" tIns="46415" rIns="92830" bIns="46415" rtlCol="0" anchor="ctr"/>
          <a:lstStyle/>
          <a:p>
            <a:endParaRPr lang="en-US"/>
          </a:p>
        </p:txBody>
      </p:sp>
      <p:sp>
        <p:nvSpPr>
          <p:cNvPr id="5" name="Notes Placeholder 4"/>
          <p:cNvSpPr>
            <a:spLocks noGrp="1"/>
          </p:cNvSpPr>
          <p:nvPr>
            <p:ph type="body" sz="quarter" idx="3"/>
          </p:nvPr>
        </p:nvSpPr>
        <p:spPr>
          <a:xfrm>
            <a:off x="701040" y="4444861"/>
            <a:ext cx="5608320" cy="3636705"/>
          </a:xfrm>
          <a:prstGeom prst="rect">
            <a:avLst/>
          </a:prstGeom>
        </p:spPr>
        <p:txBody>
          <a:bodyPr vert="horz" lIns="92830" tIns="46415" rIns="92830" bIns="46415"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69"/>
            <a:ext cx="3037840" cy="463407"/>
          </a:xfrm>
          <a:prstGeom prst="rect">
            <a:avLst/>
          </a:prstGeom>
        </p:spPr>
        <p:txBody>
          <a:bodyPr vert="horz" lIns="92830" tIns="46415" rIns="92830" bIns="46415"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772669"/>
            <a:ext cx="3037840" cy="463407"/>
          </a:xfrm>
          <a:prstGeom prst="rect">
            <a:avLst/>
          </a:prstGeom>
        </p:spPr>
        <p:txBody>
          <a:bodyPr vert="horz" lIns="92830" tIns="46415" rIns="92830" bIns="46415"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7174362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spcBef>
                <a:spcPts val="600"/>
              </a:spcBef>
              <a:spcAft>
                <a:spcPts val="0"/>
              </a:spcAft>
              <a:buFont typeface="Arial" panose="020B0604020202020204" pitchFamily="34" charset="0"/>
              <a:buNone/>
            </a:pPr>
            <a:r>
              <a:rPr lang="en-US" sz="1200" b="0" dirty="0"/>
              <a:t>Cost </a:t>
            </a:r>
            <a:r>
              <a:rPr lang="en-US" sz="2000" dirty="0"/>
              <a:t>excludes: </a:t>
            </a:r>
            <a:r>
              <a:rPr lang="en-US" sz="1700" b="0" dirty="0"/>
              <a:t>explicit </a:t>
            </a:r>
            <a:r>
              <a:rPr lang="en-US" sz="1700" b="0" dirty="0" err="1"/>
              <a:t>labour</a:t>
            </a:r>
            <a:r>
              <a:rPr lang="en-US" sz="1700" b="0" dirty="0"/>
              <a:t> / contingency / costs prior to project approval / off-line computing /  spares &amp; maintenance / beam commissioning</a:t>
            </a:r>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29605189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457200">
              <a:buFont typeface="Arial" panose="020B0604020202020204" pitchFamily="34" charset="0"/>
              <a:buChar char="•"/>
            </a:pPr>
            <a:r>
              <a:rPr lang="en-US" sz="2400" dirty="0">
                <a:ea typeface="Times New Roman" panose="02020603050405020304" pitchFamily="18" charset="0"/>
              </a:rPr>
              <a:t>For CLIC &amp; LCF, timeline depends on several dates which will be defined later:</a:t>
            </a:r>
          </a:p>
          <a:p>
            <a:pPr marL="781200" lvl="1" indent="-457200">
              <a:buFont typeface="Wingdings" pitchFamily="2" charset="2"/>
              <a:buChar char="Ø"/>
            </a:pPr>
            <a:r>
              <a:rPr lang="en-US" sz="2100" dirty="0">
                <a:ea typeface="Times New Roman" panose="02020603050405020304" pitchFamily="18" charset="0"/>
              </a:rPr>
              <a:t>T</a:t>
            </a:r>
            <a:r>
              <a:rPr lang="en-US" sz="2100" baseline="-25000" dirty="0">
                <a:ea typeface="Times New Roman" panose="02020603050405020304" pitchFamily="18" charset="0"/>
              </a:rPr>
              <a:t>0</a:t>
            </a:r>
            <a:r>
              <a:rPr lang="en-US" sz="2100" dirty="0">
                <a:ea typeface="Times New Roman" panose="02020603050405020304" pitchFamily="18" charset="0"/>
              </a:rPr>
              <a:t> is determined by a process in 2028-29 to validate the progress and promise of the project for a further development towards implementation.</a:t>
            </a:r>
          </a:p>
          <a:p>
            <a:pPr marL="781200" lvl="1" indent="-457200">
              <a:buFont typeface="Wingdings" pitchFamily="2" charset="2"/>
              <a:buChar char="Ø"/>
            </a:pPr>
            <a:r>
              <a:rPr lang="en-US" sz="2100" dirty="0">
                <a:ea typeface="Times New Roman" panose="02020603050405020304" pitchFamily="18" charset="0"/>
              </a:rPr>
              <a:t>T</a:t>
            </a:r>
            <a:r>
              <a:rPr lang="en-US" sz="2100" baseline="-25000" dirty="0">
                <a:ea typeface="Times New Roman" panose="02020603050405020304" pitchFamily="18" charset="0"/>
              </a:rPr>
              <a:t>1</a:t>
            </a:r>
            <a:r>
              <a:rPr lang="en-US" sz="2100" dirty="0">
                <a:ea typeface="Times New Roman" panose="02020603050405020304" pitchFamily="18" charset="0"/>
              </a:rPr>
              <a:t> for Preparation Phase 2 will be determined by the processes needed, by the CERN Council and with host-states, for project approval and to start construction.</a:t>
            </a:r>
            <a:endParaRPr lang="en-GB" sz="1700" dirty="0"/>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18</a:t>
            </a:fld>
            <a:endParaRPr lang="en-US"/>
          </a:p>
        </p:txBody>
      </p:sp>
    </p:spTree>
    <p:extLst>
      <p:ext uri="{BB962C8B-B14F-4D97-AF65-F5344CB8AC3E}">
        <p14:creationId xmlns:p14="http://schemas.microsoft.com/office/powerpoint/2010/main" val="18776331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estimates might be pessimistic and represent an upper limit considering the expected impact</a:t>
            </a:r>
          </a:p>
          <a:p>
            <a:r>
              <a:rPr lang="en-GB" dirty="0"/>
              <a:t>of modern controls, Artificial Intelligence (AI) and robotics by the time of the operation of the future</a:t>
            </a:r>
          </a:p>
          <a:p>
            <a:r>
              <a:rPr lang="en-GB" dirty="0"/>
              <a:t>colliders.</a:t>
            </a:r>
          </a:p>
        </p:txBody>
      </p:sp>
      <p:sp>
        <p:nvSpPr>
          <p:cNvPr id="4" name="Slide Number Placeholder 3"/>
          <p:cNvSpPr>
            <a:spLocks noGrp="1"/>
          </p:cNvSpPr>
          <p:nvPr>
            <p:ph type="sldNum" sz="quarter" idx="5"/>
          </p:nvPr>
        </p:nvSpPr>
        <p:spPr/>
        <p:txBody>
          <a:bodyPr/>
          <a:lstStyle/>
          <a:p>
            <a:fld id="{8CB0EE9E-52B8-AA4F-8DD5-ED0FB4E5CBCC}" type="slidenum">
              <a:rPr lang="en-US" smtClean="0"/>
              <a:t>20</a:t>
            </a:fld>
            <a:endParaRPr lang="en-US"/>
          </a:p>
        </p:txBody>
      </p:sp>
    </p:spTree>
    <p:extLst>
      <p:ext uri="{BB962C8B-B14F-4D97-AF65-F5344CB8AC3E}">
        <p14:creationId xmlns:p14="http://schemas.microsoft.com/office/powerpoint/2010/main" val="2793581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26</a:t>
            </a:fld>
            <a:endParaRPr lang="en-US"/>
          </a:p>
        </p:txBody>
      </p:sp>
    </p:spTree>
    <p:extLst>
      <p:ext uri="{BB962C8B-B14F-4D97-AF65-F5344CB8AC3E}">
        <p14:creationId xmlns:p14="http://schemas.microsoft.com/office/powerpoint/2010/main" val="306573432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3485228" y="6350851"/>
            <a:ext cx="631160" cy="365125"/>
          </a:xfrm>
          <a:prstGeom prst="rect">
            <a:avLst/>
          </a:prstGeom>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4259262" y="6356350"/>
            <a:ext cx="6572221" cy="365125"/>
          </a:xfrm>
          <a:prstGeom prst="rect">
            <a:avLst/>
          </a:prstGeom>
        </p:spPr>
        <p:txBody>
          <a:bodyPr/>
          <a:lstStyle/>
          <a:p>
            <a:r>
              <a:rPr lang="en-US"/>
              <a:t>G. Arduini, N. Mounet et al - Future Colliders Comparative Evaluation WG</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3485228" y="6350851"/>
            <a:ext cx="631160" cy="365125"/>
          </a:xfrm>
          <a:prstGeom prst="rect">
            <a:avLst/>
          </a:prstGeom>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4259262" y="6356350"/>
            <a:ext cx="6572221" cy="365125"/>
          </a:xfrm>
          <a:prstGeom prst="rect">
            <a:avLst/>
          </a:prstGeom>
        </p:spPr>
        <p:txBody>
          <a:bodyPr/>
          <a:lstStyle/>
          <a:p>
            <a:r>
              <a:rPr lang="en-US"/>
              <a:t>G. Arduini, N. Mounet et al - Future Colliders Comparative Evaluation WG</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3485228" y="6350851"/>
            <a:ext cx="631160" cy="365125"/>
          </a:xfrm>
          <a:prstGeom prst="rect">
            <a:avLst/>
          </a:prstGeom>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4259262" y="6356350"/>
            <a:ext cx="6572221" cy="365125"/>
          </a:xfrm>
          <a:prstGeom prst="rect">
            <a:avLst/>
          </a:prstGeom>
        </p:spPr>
        <p:txBody>
          <a:bodyPr/>
          <a:lstStyle/>
          <a:p>
            <a:r>
              <a:rPr lang="en-US"/>
              <a:t>G. Arduini, N. Mounet et al - Future Colliders Comparative Evaluation WG</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a:xfrm>
            <a:off x="3485228" y="6350851"/>
            <a:ext cx="631160" cy="365125"/>
          </a:xfrm>
          <a:prstGeom prst="rect">
            <a:avLst/>
          </a:prstGeom>
        </p:spPr>
        <p:txBody>
          <a:bodyPr/>
          <a:lstStyle/>
          <a:p>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a:xfrm>
            <a:off x="4259262" y="6356350"/>
            <a:ext cx="6572221" cy="365125"/>
          </a:xfrm>
          <a:prstGeom prst="rect">
            <a:avLst/>
          </a:prstGeom>
        </p:spPr>
        <p:txBody>
          <a:bodyPr/>
          <a:lstStyle/>
          <a:p>
            <a:r>
              <a:rPr lang="en-US"/>
              <a:t>G. Arduini, N. Mounet et al - Future Colliders Comparative Evaluation WG</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3485228" y="6350851"/>
            <a:ext cx="631160" cy="365125"/>
          </a:xfrm>
          <a:prstGeom prst="rect">
            <a:avLst/>
          </a:prstGeom>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2" y="6356350"/>
            <a:ext cx="6572221" cy="365125"/>
          </a:xfrm>
          <a:prstGeom prst="rect">
            <a:avLst/>
          </a:prstGeom>
        </p:spPr>
        <p:txBody>
          <a:bodyPr/>
          <a:lstStyle/>
          <a:p>
            <a:r>
              <a:rPr lang="en-US"/>
              <a:t>G. Arduini, N. Mounet et al - Future Colliders Comparative Evaluation WG</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3485228" y="6350851"/>
            <a:ext cx="631160" cy="365125"/>
          </a:xfrm>
          <a:prstGeom prst="rect">
            <a:avLst/>
          </a:prstGeom>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2" y="6356350"/>
            <a:ext cx="6572221" cy="365125"/>
          </a:xfrm>
          <a:prstGeom prst="rect">
            <a:avLst/>
          </a:prstGeom>
        </p:spPr>
        <p:txBody>
          <a:bodyPr/>
          <a:lstStyle/>
          <a:p>
            <a:r>
              <a:rPr lang="en-US"/>
              <a:t>G. Arduini, N. Mounet et al - Future Colliders Comparative Evaluation WG</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3485228" y="6350851"/>
            <a:ext cx="631160" cy="365125"/>
          </a:xfrm>
          <a:prstGeom prst="rect">
            <a:avLst/>
          </a:prstGeom>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2" y="6356350"/>
            <a:ext cx="6572221" cy="365125"/>
          </a:xfrm>
          <a:prstGeom prst="rect">
            <a:avLst/>
          </a:prstGeom>
        </p:spPr>
        <p:txBody>
          <a:bodyPr/>
          <a:lstStyle/>
          <a:p>
            <a:r>
              <a:rPr lang="en-US"/>
              <a:t>G. Arduini, N. Mounet et al - Future Colliders Comparative Evaluation WG</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3485228" y="6350851"/>
            <a:ext cx="631160" cy="365125"/>
          </a:xfrm>
          <a:prstGeom prst="rect">
            <a:avLst/>
          </a:prstGeom>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2" y="6356350"/>
            <a:ext cx="6572221" cy="365125"/>
          </a:xfrm>
          <a:prstGeom prst="rect">
            <a:avLst/>
          </a:prstGeom>
        </p:spPr>
        <p:txBody>
          <a:bodyPr/>
          <a:lstStyle/>
          <a:p>
            <a:r>
              <a:rPr lang="en-US"/>
              <a:t>G. Arduini, N. Mounet et al - Future Colliders Comparative Evaluation WG</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a:xfrm>
            <a:off x="407988" y="373593"/>
            <a:ext cx="11376025" cy="540807"/>
          </a:xfrm>
        </p:spPr>
        <p:txBody>
          <a:bodyPr/>
          <a:lstStyle/>
          <a:p>
            <a:r>
              <a:rPr lang="en-GB"/>
              <a:t>Click to edit Master title style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3416531" y="6378349"/>
            <a:ext cx="699857" cy="365125"/>
          </a:xfrm>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G. Arduini, N. Mounet et al - Future Colliders Comparative Evaluation WG</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340735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a:xfrm>
            <a:off x="407989" y="1166648"/>
            <a:ext cx="11376024" cy="5034127"/>
          </a:xfrm>
        </p:spPr>
        <p:txBody>
          <a:bodyPr/>
          <a:lstStyle>
            <a:lvl1pPr>
              <a:defRPr b="0">
                <a:solidFill>
                  <a:schemeClr val="tx1"/>
                </a:solidFill>
              </a:defRPr>
            </a:lvl1pPr>
            <a:lvl2pPr marL="324000" indent="-324000">
              <a:buFont typeface="Arial" charset="0"/>
              <a:buChar char="•"/>
              <a:tabLst/>
              <a:defRPr sz="1800">
                <a:solidFill>
                  <a:schemeClr val="tx1"/>
                </a:solidFill>
              </a:defRPr>
            </a:lvl2pPr>
            <a:lvl3pPr marL="648000" indent="-324000">
              <a:buSzPct val="100000"/>
              <a:buFont typeface="Arial" panose="020B0604020202020204" pitchFamily="34" charset="0"/>
              <a:buChar char="•"/>
              <a:tabLst/>
              <a:defRPr>
                <a:solidFill>
                  <a:schemeClr val="tx1"/>
                </a:solidFill>
              </a:defRPr>
            </a:lvl3pPr>
            <a:lvl4pPr marL="972000" indent="-324000">
              <a:buSzPct val="100000"/>
              <a:buFont typeface="Arial" charset="0"/>
              <a:buChar char="•"/>
              <a:tabLst/>
              <a:defRPr>
                <a:solidFill>
                  <a:schemeClr val="tx1"/>
                </a:solidFill>
              </a:defRPr>
            </a:lvl4pPr>
            <a:lvl5pPr marL="2057400" indent="-228600">
              <a:buSzPct val="100000"/>
              <a:buFont typeface="Arial" charset="0"/>
              <a:buChar char="•"/>
              <a:defRPr>
                <a:solidFill>
                  <a:schemeClr val="tx2">
                    <a:lumMod val="50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dirty="0"/>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3485228" y="6350851"/>
            <a:ext cx="631160" cy="365125"/>
          </a:xfrm>
          <a:prstGeom prst="rect">
            <a:avLst/>
          </a:prstGeom>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4259262" y="6356350"/>
            <a:ext cx="6572221" cy="365125"/>
          </a:xfrm>
          <a:prstGeom prst="rect">
            <a:avLst/>
          </a:prstGeom>
        </p:spPr>
        <p:txBody>
          <a:bodyPr/>
          <a:lstStyle/>
          <a:p>
            <a:r>
              <a:rPr lang="en-US"/>
              <a:t>G. Arduini, N. Mounet et al - Future Colliders Comparative Evaluation WG</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a:xfrm>
            <a:off x="407987" y="6326187"/>
            <a:ext cx="7745384" cy="365125"/>
          </a:xfrm>
          <a:prstGeom prst="rect">
            <a:avLst/>
          </a:prstGeom>
        </p:spPr>
        <p:txBody>
          <a:bodyPr/>
          <a:lstStyle/>
          <a:p>
            <a:r>
              <a:rPr lang="en-US"/>
              <a:t>G. Arduini, N. Mounet et al - Future Colliders Comparative Evaluation WG</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a:xfrm>
            <a:off x="3485228" y="6350851"/>
            <a:ext cx="631160" cy="365125"/>
          </a:xfrm>
          <a:prstGeom prst="rect">
            <a:avLst/>
          </a:prstGeom>
        </p:spPr>
        <p:txBody>
          <a:bodyPr/>
          <a:lstStyle/>
          <a:p>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a:xfrm>
            <a:off x="4259262" y="6356350"/>
            <a:ext cx="6572221" cy="365125"/>
          </a:xfrm>
          <a:prstGeom prst="rect">
            <a:avLst/>
          </a:prstGeom>
        </p:spPr>
        <p:txBody>
          <a:bodyPr/>
          <a:lstStyle/>
          <a:p>
            <a:r>
              <a:rPr lang="en-US"/>
              <a:t>G. Arduini, N. Mounet et al - Future Colliders Comparative Evaluation WG</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mod="1">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9" y="236433"/>
            <a:ext cx="11376025" cy="549951"/>
          </a:xfrm>
          <a:prstGeom prst="rect">
            <a:avLst/>
          </a:prstGeom>
        </p:spPr>
        <p:txBody>
          <a:bodyPr vert="horz" lIns="0" tIns="0" rIns="0" bIns="0" rtlCol="0" anchor="ctr" anchorCtr="0">
            <a:noAutofit/>
          </a:bodyPr>
          <a:lstStyle/>
          <a:p>
            <a:r>
              <a:rPr lang="en-GB" dirty="0"/>
              <a:t>Click to edit Master title style</a:t>
            </a:r>
            <a:endParaRPr lang="en-US" dirty="0"/>
          </a:p>
        </p:txBody>
      </p:sp>
      <p:sp>
        <p:nvSpPr>
          <p:cNvPr id="3" name="Text Placeholder 2"/>
          <p:cNvSpPr>
            <a:spLocks noGrp="1"/>
          </p:cNvSpPr>
          <p:nvPr>
            <p:ph type="body" idx="1"/>
          </p:nvPr>
        </p:nvSpPr>
        <p:spPr>
          <a:xfrm>
            <a:off x="407989" y="1156138"/>
            <a:ext cx="11376024" cy="5044637"/>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 name="Slide Number Placeholder 4">
            <a:extLst>
              <a:ext uri="{FF2B5EF4-FFF2-40B4-BE49-F238E27FC236}">
                <a16:creationId xmlns:a16="http://schemas.microsoft.com/office/drawing/2014/main" id="{A45F2FE8-93CE-924C-A3D1-FA02A63AFA1F}"/>
              </a:ext>
            </a:extLst>
          </p:cNvPr>
          <p:cNvSpPr>
            <a:spLocks noGrp="1"/>
          </p:cNvSpPr>
          <p:nvPr>
            <p:ph type="sldNum" sz="quarter" idx="4"/>
          </p:nvPr>
        </p:nvSpPr>
        <p:spPr>
          <a:xfrm>
            <a:off x="9201866" y="6357379"/>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D7BDC2-B36A-8E46-98EE-BD5D8FCA95A0}" type="slidenum">
              <a:rPr lang="en-GB" smtClean="0"/>
              <a:t>‹#›</a:t>
            </a:fld>
            <a:endParaRPr lang="en-GB"/>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5" r:id="rId22"/>
  </p:sldLayoutIdLst>
  <p:hf hdr="0" ft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0" i="0" kern="1200" baseline="0">
          <a:solidFill>
            <a:schemeClr val="tx1"/>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1"/>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1"/>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hyperlink" Target="https://iopscience.iop.org/article/10.1088/1748-0221/18/05/P05018/meta?casa_token=g8o-_7a-SY0AAAAA:OsGHh0hobJTshj5kgH4W2RoyIZVuToAMaioQMLYCbo2HyjgDpcotAbPMKIeqr-UCHCvV3SWQNFIkXmy6r_THzAtqAwk" TargetMode="External"/><Relationship Id="rId5" Type="http://schemas.openxmlformats.org/officeDocument/2006/relationships/hyperlink" Target="https://web.aacei.org/docs/default-source/toc/toc_18r-97.pdf?sfvrsn=4" TargetMode="Externa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4.xml"/><Relationship Id="rId5" Type="http://schemas.openxmlformats.org/officeDocument/2006/relationships/image" Target="../media/image26.png"/><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hyperlink" Target="https://indico.cern.ch/event/1439855/contributions/6461564/" TargetMode="External"/><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4.xml"/><Relationship Id="rId6" Type="http://schemas.openxmlformats.org/officeDocument/2006/relationships/hyperlink" Target="https://indico.cern.ch/event/1439855/contributions/6461564/" TargetMode="External"/><Relationship Id="rId5" Type="http://schemas.openxmlformats.org/officeDocument/2006/relationships/hyperlink" Target="https://iopscience.iop.org/article/10.1088/1748-0221/18/05/P05018/meta?casa_token=g8o-_7a-SY0AAAAA:OsGHh0hobJTshj5kgH4W2RoyIZVuToAMaioQMLYCbo2HyjgDpcotAbPMKIeqr-UCHCvV3SWQNFIkXmy6r_THzAtqAwk" TargetMode="External"/><Relationship Id="rId4" Type="http://schemas.openxmlformats.org/officeDocument/2006/relationships/image" Target="../media/image30.png"/></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32.png"/></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hyperlink" Target="https://indico.cern.ch/event/1439855/contributions/6542430/"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xml"/><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3" Type="http://schemas.openxmlformats.org/officeDocument/2006/relationships/hyperlink" Target="https://cds.cern.ch/record/2875201" TargetMode="External"/><Relationship Id="rId2" Type="http://schemas.openxmlformats.org/officeDocument/2006/relationships/hyperlink" Target="https://indico.cern.ch/event/1439855/contributions/6461601/" TargetMode="External"/><Relationship Id="rId1" Type="http://schemas.openxmlformats.org/officeDocument/2006/relationships/slideLayout" Target="../slideLayouts/slideLayout4.xml"/><Relationship Id="rId4" Type="http://schemas.openxmlformats.org/officeDocument/2006/relationships/hyperlink" Target="https://indico.cern.ch/event/1439855/contributions/6461453/" TargetMode="External"/></Relationships>
</file>

<file path=ppt/slides/_rels/slide22.xml.rels><?xml version="1.0" encoding="UTF-8" standalone="yes"?>
<Relationships xmlns="http://schemas.openxmlformats.org/package/2006/relationships"><Relationship Id="rId2" Type="http://schemas.openxmlformats.org/officeDocument/2006/relationships/hyperlink" Target="https://indico.cern.ch/event/1439855/contributions/6542430/attachments/3076609/5482350/281_Future_Colliders_Comparative_Evaluation_WG_report_v02.pdf" TargetMode="Externa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doi.org/10.17181/CERN.JSC6.W89E" TargetMode="Externa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hyperlink" Target="https://indico.cern.ch/event/1439855/contributions/6461564/" TargetMode="External"/><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openxmlformats.org/officeDocument/2006/relationships/hyperlink" Target="https://indico.cern.ch/event/1439855/contributions/6461625/" TargetMode="External"/><Relationship Id="rId4" Type="http://schemas.openxmlformats.org/officeDocument/2006/relationships/hyperlink" Target="https://dx.doi.org/10.1088/1367-2630/acf395"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7769AB-39D6-1142-A961-E6D7DD215468}"/>
              </a:ext>
            </a:extLst>
          </p:cNvPr>
          <p:cNvSpPr>
            <a:spLocks noGrp="1"/>
          </p:cNvSpPr>
          <p:nvPr>
            <p:ph type="ctrTitle"/>
          </p:nvPr>
        </p:nvSpPr>
        <p:spPr>
          <a:xfrm>
            <a:off x="351342" y="3095136"/>
            <a:ext cx="11376025" cy="1379882"/>
          </a:xfrm>
        </p:spPr>
        <p:txBody>
          <a:bodyPr/>
          <a:lstStyle/>
          <a:p>
            <a:pPr algn="ctr"/>
            <a:r>
              <a:rPr lang="fr-FR" sz="3600" dirty="0" err="1"/>
              <a:t>Summary</a:t>
            </a:r>
            <a:r>
              <a:rPr lang="fr-FR" sz="3600" dirty="0"/>
              <a:t> of the Future </a:t>
            </a:r>
            <a:r>
              <a:rPr lang="fr-FR" sz="3600" dirty="0" err="1"/>
              <a:t>Colliders</a:t>
            </a:r>
            <a:r>
              <a:rPr lang="fr-FR" sz="3600" dirty="0"/>
              <a:t> Comparative Evaluation </a:t>
            </a:r>
            <a:r>
              <a:rPr lang="fr-FR" sz="3600" dirty="0" err="1"/>
              <a:t>Working</a:t>
            </a:r>
            <a:r>
              <a:rPr lang="fr-FR" sz="3600" dirty="0"/>
              <a:t> Group Report</a:t>
            </a:r>
            <a:endParaRPr lang="fr-FR" sz="3600" i="1" dirty="0"/>
          </a:p>
        </p:txBody>
      </p:sp>
      <p:sp>
        <p:nvSpPr>
          <p:cNvPr id="3" name="Subtitle 2">
            <a:extLst>
              <a:ext uri="{FF2B5EF4-FFF2-40B4-BE49-F238E27FC236}">
                <a16:creationId xmlns:a16="http://schemas.microsoft.com/office/drawing/2014/main" id="{AFEAD5DA-D323-3943-A956-E1BE7148C6DF}"/>
              </a:ext>
            </a:extLst>
          </p:cNvPr>
          <p:cNvSpPr>
            <a:spLocks noGrp="1"/>
          </p:cNvSpPr>
          <p:nvPr>
            <p:ph type="subTitle" idx="1"/>
          </p:nvPr>
        </p:nvSpPr>
        <p:spPr>
          <a:xfrm>
            <a:off x="407986" y="4751353"/>
            <a:ext cx="11376026" cy="1543222"/>
          </a:xfrm>
        </p:spPr>
        <p:txBody>
          <a:bodyPr/>
          <a:lstStyle/>
          <a:p>
            <a:r>
              <a:rPr lang="en-GB" sz="2400" b="1" i="1" dirty="0"/>
              <a:t>FCCE WG</a:t>
            </a:r>
            <a:r>
              <a:rPr lang="en-GB" sz="2400" dirty="0"/>
              <a:t>: </a:t>
            </a:r>
            <a:r>
              <a:rPr lang="en-GB" sz="2400" b="1" dirty="0"/>
              <a:t>G. </a:t>
            </a:r>
            <a:r>
              <a:rPr lang="en-GB" sz="2400" b="1" dirty="0" err="1"/>
              <a:t>Arduini</a:t>
            </a:r>
            <a:r>
              <a:rPr lang="en-GB" sz="2400" b="1" dirty="0"/>
              <a:t> (chair)</a:t>
            </a:r>
            <a:r>
              <a:rPr lang="en-GB" sz="2400" dirty="0"/>
              <a:t>, M. </a:t>
            </a:r>
            <a:r>
              <a:rPr lang="en-GB" sz="2400" dirty="0" err="1"/>
              <a:t>Benedikt</a:t>
            </a:r>
            <a:r>
              <a:rPr lang="en-GB" sz="2400" dirty="0"/>
              <a:t>, F. </a:t>
            </a:r>
            <a:r>
              <a:rPr lang="en-GB" sz="2400" dirty="0" err="1"/>
              <a:t>Gianotti</a:t>
            </a:r>
            <a:r>
              <a:rPr lang="en-GB" sz="2400" dirty="0"/>
              <a:t>, K. </a:t>
            </a:r>
            <a:r>
              <a:rPr lang="en-GB" sz="2400" dirty="0" err="1"/>
              <a:t>Jakobs</a:t>
            </a:r>
            <a:r>
              <a:rPr lang="en-GB" sz="2400" dirty="0"/>
              <a:t>, M. Lamont, R. </a:t>
            </a:r>
            <a:r>
              <a:rPr lang="en-GB" sz="2400" dirty="0" err="1"/>
              <a:t>Losito</a:t>
            </a:r>
            <a:r>
              <a:rPr lang="en-GB" sz="2400" dirty="0"/>
              <a:t>, M. </a:t>
            </a:r>
            <a:r>
              <a:rPr lang="en-GB" sz="2400" dirty="0" err="1"/>
              <a:t>Meddahi</a:t>
            </a:r>
            <a:r>
              <a:rPr lang="en-GB" sz="2400" dirty="0"/>
              <a:t>, J. </a:t>
            </a:r>
            <a:r>
              <a:rPr lang="en-GB" sz="2400" dirty="0" err="1"/>
              <a:t>Mnich</a:t>
            </a:r>
            <a:r>
              <a:rPr lang="en-GB" sz="2400" dirty="0"/>
              <a:t>, </a:t>
            </a:r>
            <a:r>
              <a:rPr lang="en-GB" sz="2400" u="sng" dirty="0"/>
              <a:t>N. Mounet</a:t>
            </a:r>
            <a:r>
              <a:rPr lang="en-GB" sz="2400" dirty="0"/>
              <a:t>, D. Schulte, F. </a:t>
            </a:r>
            <a:r>
              <a:rPr lang="en-GB" sz="2400" dirty="0" err="1"/>
              <a:t>Sonnemann</a:t>
            </a:r>
            <a:r>
              <a:rPr lang="en-GB" sz="2400" dirty="0"/>
              <a:t>, S. </a:t>
            </a:r>
            <a:r>
              <a:rPr lang="en-GB" sz="2400" dirty="0" err="1"/>
              <a:t>Stapnes</a:t>
            </a:r>
            <a:r>
              <a:rPr lang="en-GB" sz="2400" dirty="0"/>
              <a:t>, F. Zimmermann</a:t>
            </a:r>
          </a:p>
          <a:p>
            <a:r>
              <a:rPr lang="en-GB" sz="2400" i="1" dirty="0"/>
              <a:t>LII International Meeting on Fundamental Physics, IGFAE, </a:t>
            </a:r>
            <a:r>
              <a:rPr lang="en-US" sz="2400" i="1" dirty="0"/>
              <a:t>07/10/</a:t>
            </a:r>
            <a:r>
              <a:rPr lang="fr-FR" sz="2400" i="1" dirty="0"/>
              <a:t>2025</a:t>
            </a:r>
          </a:p>
        </p:txBody>
      </p:sp>
    </p:spTree>
    <p:extLst>
      <p:ext uri="{BB962C8B-B14F-4D97-AF65-F5344CB8AC3E}">
        <p14:creationId xmlns:p14="http://schemas.microsoft.com/office/powerpoint/2010/main" val="27721484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72C57262-554D-1A40-903D-000A242A5FA3}"/>
              </a:ext>
            </a:extLst>
          </p:cNvPr>
          <p:cNvPicPr>
            <a:picLocks noChangeAspect="1"/>
          </p:cNvPicPr>
          <p:nvPr/>
        </p:nvPicPr>
        <p:blipFill>
          <a:blip r:embed="rId2"/>
          <a:stretch>
            <a:fillRect/>
          </a:stretch>
        </p:blipFill>
        <p:spPr>
          <a:xfrm>
            <a:off x="27810" y="1664252"/>
            <a:ext cx="11931541" cy="3967200"/>
          </a:xfrm>
          <a:prstGeom prst="rect">
            <a:avLst/>
          </a:prstGeom>
        </p:spPr>
      </p:pic>
      <p:sp>
        <p:nvSpPr>
          <p:cNvPr id="2" name="Content Placeholder 1">
            <a:extLst>
              <a:ext uri="{FF2B5EF4-FFF2-40B4-BE49-F238E27FC236}">
                <a16:creationId xmlns:a16="http://schemas.microsoft.com/office/drawing/2014/main" id="{BA6A3D7A-F42E-6B31-61CB-4BB8FF557FDA}"/>
              </a:ext>
            </a:extLst>
          </p:cNvPr>
          <p:cNvSpPr>
            <a:spLocks noGrp="1"/>
          </p:cNvSpPr>
          <p:nvPr>
            <p:ph idx="1"/>
          </p:nvPr>
        </p:nvSpPr>
        <p:spPr/>
        <p:txBody>
          <a:bodyPr/>
          <a:lstStyle/>
          <a:p>
            <a:pPr marL="342000" indent="-342000">
              <a:spcBef>
                <a:spcPts val="1200"/>
              </a:spcBef>
              <a:spcAft>
                <a:spcPts val="0"/>
              </a:spcAft>
              <a:buFont typeface="Arial" panose="020B0604020202020204" pitchFamily="34" charset="0"/>
              <a:buChar char="•"/>
            </a:pPr>
            <a:r>
              <a:rPr lang="en-GB" sz="2000" b="1" dirty="0">
                <a:ea typeface="Times New Roman" panose="02020603050405020304" pitchFamily="18" charset="0"/>
              </a:rPr>
              <a:t>Greenhouse gas footprint comparison for </a:t>
            </a:r>
            <a:r>
              <a:rPr lang="en-GB" sz="2000" b="1" dirty="0" err="1">
                <a:ea typeface="Times New Roman" panose="02020603050405020304" pitchFamily="18" charset="0"/>
              </a:rPr>
              <a:t>e</a:t>
            </a:r>
            <a:r>
              <a:rPr lang="en-GB" sz="2000" b="1" baseline="30000" dirty="0" err="1">
                <a:effectLst/>
                <a:ea typeface="Times New Roman" panose="02020603050405020304" pitchFamily="18" charset="0"/>
              </a:rPr>
              <a:t>+</a:t>
            </a:r>
            <a:r>
              <a:rPr lang="en-GB" sz="2000" b="1" dirty="0" err="1">
                <a:effectLst/>
                <a:ea typeface="Times New Roman" panose="02020603050405020304" pitchFamily="18" charset="0"/>
              </a:rPr>
              <a:t>e</a:t>
            </a:r>
            <a:r>
              <a:rPr lang="en-GB" sz="2000" b="1" baseline="30000" dirty="0">
                <a:effectLst/>
                <a:ea typeface="Times New Roman" panose="02020603050405020304" pitchFamily="18" charset="0"/>
              </a:rPr>
              <a:t>-</a:t>
            </a:r>
            <a:r>
              <a:rPr lang="en-GB" sz="2000" b="1" dirty="0">
                <a:effectLst/>
                <a:ea typeface="Times New Roman" panose="02020603050405020304" pitchFamily="18" charset="0"/>
              </a:rPr>
              <a:t> colliders </a:t>
            </a:r>
            <a:r>
              <a:rPr lang="en-GB" sz="2000" dirty="0">
                <a:effectLst/>
                <a:ea typeface="Times New Roman" panose="02020603050405020304" pitchFamily="18" charset="0"/>
              </a:rPr>
              <a:t>(starting in the mid 2040s):</a:t>
            </a:r>
          </a:p>
          <a:p>
            <a:pPr marL="342000" indent="-342000">
              <a:spcBef>
                <a:spcPts val="1200"/>
              </a:spcBef>
              <a:spcAft>
                <a:spcPts val="0"/>
              </a:spcAft>
              <a:buFont typeface="Arial" panose="020B0604020202020204" pitchFamily="34" charset="0"/>
              <a:buChar char="•"/>
            </a:pPr>
            <a:endParaRPr lang="en-GB" sz="2000" dirty="0">
              <a:ea typeface="Times New Roman" panose="02020603050405020304" pitchFamily="18" charset="0"/>
            </a:endParaRPr>
          </a:p>
          <a:p>
            <a:pPr marL="342000" indent="-342000">
              <a:spcBef>
                <a:spcPts val="1200"/>
              </a:spcBef>
              <a:spcAft>
                <a:spcPts val="0"/>
              </a:spcAft>
              <a:buFont typeface="Arial" panose="020B0604020202020204" pitchFamily="34" charset="0"/>
              <a:buChar char="•"/>
            </a:pPr>
            <a:endParaRPr lang="en-GB" sz="2000" dirty="0">
              <a:ea typeface="Times New Roman" panose="02020603050405020304" pitchFamily="18" charset="0"/>
            </a:endParaRPr>
          </a:p>
          <a:p>
            <a:pPr marL="342000" indent="-342000">
              <a:spcBef>
                <a:spcPts val="1200"/>
              </a:spcBef>
              <a:spcAft>
                <a:spcPts val="0"/>
              </a:spcAft>
              <a:buFont typeface="Arial" panose="020B0604020202020204" pitchFamily="34" charset="0"/>
              <a:buChar char="•"/>
            </a:pPr>
            <a:endParaRPr lang="en-GB" sz="2000" dirty="0">
              <a:ea typeface="Times New Roman" panose="02020603050405020304" pitchFamily="18" charset="0"/>
            </a:endParaRPr>
          </a:p>
          <a:p>
            <a:pPr marL="342000" indent="-342000">
              <a:spcBef>
                <a:spcPts val="1200"/>
              </a:spcBef>
              <a:spcAft>
                <a:spcPts val="0"/>
              </a:spcAft>
              <a:buFont typeface="Arial" panose="020B0604020202020204" pitchFamily="34" charset="0"/>
              <a:buChar char="•"/>
            </a:pPr>
            <a:endParaRPr lang="en-GB" sz="2000" dirty="0">
              <a:ea typeface="Times New Roman" panose="02020603050405020304" pitchFamily="18" charset="0"/>
            </a:endParaRPr>
          </a:p>
          <a:p>
            <a:pPr marL="342000" indent="-342000">
              <a:spcBef>
                <a:spcPts val="1200"/>
              </a:spcBef>
              <a:spcAft>
                <a:spcPts val="0"/>
              </a:spcAft>
              <a:buFont typeface="Arial" panose="020B0604020202020204" pitchFamily="34" charset="0"/>
              <a:buChar char="•"/>
            </a:pPr>
            <a:endParaRPr lang="en-GB" sz="2000" dirty="0">
              <a:ea typeface="Times New Roman" panose="02020603050405020304" pitchFamily="18" charset="0"/>
            </a:endParaRPr>
          </a:p>
          <a:p>
            <a:pPr marL="342000" indent="-342000">
              <a:spcBef>
                <a:spcPts val="1200"/>
              </a:spcBef>
              <a:spcAft>
                <a:spcPts val="0"/>
              </a:spcAft>
              <a:buFont typeface="Arial" panose="020B0604020202020204" pitchFamily="34" charset="0"/>
              <a:buChar char="•"/>
            </a:pPr>
            <a:endParaRPr lang="en-GB" sz="2000" dirty="0">
              <a:ea typeface="Times New Roman" panose="02020603050405020304" pitchFamily="18" charset="0"/>
            </a:endParaRPr>
          </a:p>
          <a:p>
            <a:pPr marL="342000" indent="-342000">
              <a:spcBef>
                <a:spcPts val="1200"/>
              </a:spcBef>
              <a:spcAft>
                <a:spcPts val="0"/>
              </a:spcAft>
              <a:buFont typeface="Arial" panose="020B0604020202020204" pitchFamily="34" charset="0"/>
              <a:buChar char="•"/>
            </a:pPr>
            <a:endParaRPr lang="en-GB" sz="2000" dirty="0">
              <a:ea typeface="Times New Roman" panose="02020603050405020304" pitchFamily="18" charset="0"/>
            </a:endParaRPr>
          </a:p>
          <a:p>
            <a:pPr marL="342000" indent="-342000">
              <a:spcBef>
                <a:spcPts val="1200"/>
              </a:spcBef>
              <a:spcAft>
                <a:spcPts val="0"/>
              </a:spcAft>
              <a:buFont typeface="Arial" panose="020B0604020202020204" pitchFamily="34" charset="0"/>
              <a:buChar char="•"/>
            </a:pPr>
            <a:endParaRPr lang="en-GB" sz="2000" dirty="0">
              <a:ea typeface="Times New Roman" panose="02020603050405020304" pitchFamily="18" charset="0"/>
            </a:endParaRPr>
          </a:p>
          <a:p>
            <a:pPr marL="342000" indent="-342000">
              <a:spcBef>
                <a:spcPts val="1200"/>
              </a:spcBef>
              <a:spcAft>
                <a:spcPts val="0"/>
              </a:spcAft>
              <a:buFont typeface="Arial" panose="020B0604020202020204" pitchFamily="34" charset="0"/>
              <a:buChar char="•"/>
            </a:pPr>
            <a:endParaRPr lang="en-GB" sz="2000" dirty="0">
              <a:ea typeface="Times New Roman" panose="02020603050405020304" pitchFamily="18" charset="0"/>
            </a:endParaRPr>
          </a:p>
          <a:p>
            <a:pPr marL="342000" indent="-342000">
              <a:spcBef>
                <a:spcPts val="1200"/>
              </a:spcBef>
              <a:spcAft>
                <a:spcPts val="0"/>
              </a:spcAft>
              <a:buFont typeface="Arial" panose="020B0604020202020204" pitchFamily="34" charset="0"/>
              <a:buChar char="•"/>
            </a:pPr>
            <a:endParaRPr lang="en-GB" sz="2000" dirty="0">
              <a:ea typeface="Times New Roman" panose="02020603050405020304" pitchFamily="18" charset="0"/>
            </a:endParaRPr>
          </a:p>
          <a:p>
            <a:pPr marL="342000" indent="-342000">
              <a:spcBef>
                <a:spcPts val="0"/>
              </a:spcBef>
              <a:spcAft>
                <a:spcPts val="0"/>
              </a:spcAft>
              <a:buFont typeface="Arial" panose="020B0604020202020204" pitchFamily="34" charset="0"/>
              <a:buChar char="•"/>
            </a:pPr>
            <a:r>
              <a:rPr lang="en-GB" sz="2000" dirty="0">
                <a:ea typeface="Times New Roman" panose="02020603050405020304" pitchFamily="18" charset="0"/>
              </a:rPr>
              <a:t>Area of occupied land</a:t>
            </a:r>
            <a:br>
              <a:rPr lang="en-GB" sz="2000" dirty="0">
                <a:ea typeface="Times New Roman" panose="02020603050405020304" pitchFamily="18" charset="0"/>
              </a:rPr>
            </a:br>
            <a:r>
              <a:rPr lang="en-GB" sz="2000" dirty="0">
                <a:ea typeface="Times New Roman" panose="02020603050405020304" pitchFamily="18" charset="0"/>
              </a:rPr>
              <a:t>also compared:</a:t>
            </a:r>
          </a:p>
        </p:txBody>
      </p:sp>
      <p:sp>
        <p:nvSpPr>
          <p:cNvPr id="3" name="Title 2">
            <a:extLst>
              <a:ext uri="{FF2B5EF4-FFF2-40B4-BE49-F238E27FC236}">
                <a16:creationId xmlns:a16="http://schemas.microsoft.com/office/drawing/2014/main" id="{FF77EEDB-B6C2-C452-1C33-E4ECAC002E3E}"/>
              </a:ext>
            </a:extLst>
          </p:cNvPr>
          <p:cNvSpPr>
            <a:spLocks noGrp="1"/>
          </p:cNvSpPr>
          <p:nvPr>
            <p:ph type="title"/>
          </p:nvPr>
        </p:nvSpPr>
        <p:spPr/>
        <p:txBody>
          <a:bodyPr/>
          <a:lstStyle/>
          <a:p>
            <a:r>
              <a:rPr lang="en-US" dirty="0"/>
              <a:t>Environmental aspects &amp; sustainability – results</a:t>
            </a:r>
            <a:endParaRPr lang="en-GB" dirty="0"/>
          </a:p>
        </p:txBody>
      </p:sp>
      <p:sp>
        <p:nvSpPr>
          <p:cNvPr id="4" name="Slide Number Placeholder 3">
            <a:extLst>
              <a:ext uri="{FF2B5EF4-FFF2-40B4-BE49-F238E27FC236}">
                <a16:creationId xmlns:a16="http://schemas.microsoft.com/office/drawing/2014/main" id="{641EA7C0-E729-66BD-7E82-1A46908FEECC}"/>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7" name="Rounded Rectangle 6">
            <a:extLst>
              <a:ext uri="{FF2B5EF4-FFF2-40B4-BE49-F238E27FC236}">
                <a16:creationId xmlns:a16="http://schemas.microsoft.com/office/drawing/2014/main" id="{4B6539A4-1361-6643-BC04-F36DCD020BEF}"/>
              </a:ext>
            </a:extLst>
          </p:cNvPr>
          <p:cNvSpPr/>
          <p:nvPr/>
        </p:nvSpPr>
        <p:spPr>
          <a:xfrm>
            <a:off x="99528" y="5342965"/>
            <a:ext cx="11987022" cy="268831"/>
          </a:xfrm>
          <a:prstGeom prst="roundRect">
            <a:avLst/>
          </a:prstGeom>
          <a:noFill/>
          <a:ln w="57150">
            <a:solidFill>
              <a:srgbClr val="FF93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ounded Rectangle 7">
            <a:extLst>
              <a:ext uri="{FF2B5EF4-FFF2-40B4-BE49-F238E27FC236}">
                <a16:creationId xmlns:a16="http://schemas.microsoft.com/office/drawing/2014/main" id="{7B800404-7607-FE47-8A30-559C956C7D99}"/>
              </a:ext>
            </a:extLst>
          </p:cNvPr>
          <p:cNvSpPr/>
          <p:nvPr/>
        </p:nvSpPr>
        <p:spPr>
          <a:xfrm>
            <a:off x="105451" y="2904564"/>
            <a:ext cx="11987022" cy="197223"/>
          </a:xfrm>
          <a:prstGeom prst="roundRect">
            <a:avLst/>
          </a:prstGeom>
          <a:noFill/>
          <a:ln w="571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a:extLst>
              <a:ext uri="{FF2B5EF4-FFF2-40B4-BE49-F238E27FC236}">
                <a16:creationId xmlns:a16="http://schemas.microsoft.com/office/drawing/2014/main" id="{D7E23CA2-DCC8-F541-BB09-CB75853ACF9E}"/>
              </a:ext>
            </a:extLst>
          </p:cNvPr>
          <p:cNvPicPr>
            <a:picLocks noChangeAspect="1"/>
          </p:cNvPicPr>
          <p:nvPr/>
        </p:nvPicPr>
        <p:blipFill>
          <a:blip r:embed="rId3"/>
          <a:stretch>
            <a:fillRect/>
          </a:stretch>
        </p:blipFill>
        <p:spPr>
          <a:xfrm>
            <a:off x="3303037" y="5611796"/>
            <a:ext cx="8684970" cy="1153037"/>
          </a:xfrm>
          <a:prstGeom prst="rect">
            <a:avLst/>
          </a:prstGeom>
        </p:spPr>
      </p:pic>
    </p:spTree>
    <p:extLst>
      <p:ext uri="{BB962C8B-B14F-4D97-AF65-F5344CB8AC3E}">
        <p14:creationId xmlns:p14="http://schemas.microsoft.com/office/powerpoint/2010/main" val="3350659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4685145-8002-574A-BBA3-0E8EA418CFCB}"/>
              </a:ext>
            </a:extLst>
          </p:cNvPr>
          <p:cNvPicPr>
            <a:picLocks noChangeAspect="1"/>
          </p:cNvPicPr>
          <p:nvPr/>
        </p:nvPicPr>
        <p:blipFill>
          <a:blip r:embed="rId2"/>
          <a:stretch>
            <a:fillRect/>
          </a:stretch>
        </p:blipFill>
        <p:spPr>
          <a:xfrm>
            <a:off x="838200" y="1575428"/>
            <a:ext cx="8843682" cy="4571372"/>
          </a:xfrm>
          <a:prstGeom prst="rect">
            <a:avLst/>
          </a:prstGeom>
        </p:spPr>
      </p:pic>
      <p:sp>
        <p:nvSpPr>
          <p:cNvPr id="2" name="Content Placeholder 1">
            <a:extLst>
              <a:ext uri="{FF2B5EF4-FFF2-40B4-BE49-F238E27FC236}">
                <a16:creationId xmlns:a16="http://schemas.microsoft.com/office/drawing/2014/main" id="{BA6A3D7A-F42E-6B31-61CB-4BB8FF557FDA}"/>
              </a:ext>
            </a:extLst>
          </p:cNvPr>
          <p:cNvSpPr>
            <a:spLocks noGrp="1"/>
          </p:cNvSpPr>
          <p:nvPr>
            <p:ph idx="1"/>
          </p:nvPr>
        </p:nvSpPr>
        <p:spPr>
          <a:xfrm>
            <a:off x="407989" y="1039648"/>
            <a:ext cx="11376024" cy="5316702"/>
          </a:xfrm>
        </p:spPr>
        <p:txBody>
          <a:bodyPr/>
          <a:lstStyle/>
          <a:p>
            <a:pPr marL="342000" indent="-342000">
              <a:spcBef>
                <a:spcPts val="1200"/>
              </a:spcBef>
              <a:spcAft>
                <a:spcPts val="0"/>
              </a:spcAft>
              <a:buFont typeface="Arial" panose="020B0604020202020204" pitchFamily="34" charset="0"/>
              <a:buChar char="•"/>
            </a:pPr>
            <a:r>
              <a:rPr lang="en-GB" sz="2000" b="1" dirty="0">
                <a:ea typeface="Times New Roman" panose="02020603050405020304" pitchFamily="18" charset="0"/>
              </a:rPr>
              <a:t>Greenhouse gas footprint comparison for </a:t>
            </a:r>
            <a:r>
              <a:rPr lang="en-GB" sz="2000" b="1" dirty="0" err="1">
                <a:ea typeface="Times New Roman" panose="02020603050405020304" pitchFamily="18" charset="0"/>
              </a:rPr>
              <a:t>e</a:t>
            </a:r>
            <a:r>
              <a:rPr lang="en-GB" sz="2000" b="1" baseline="30000" dirty="0" err="1">
                <a:effectLst/>
                <a:ea typeface="Times New Roman" panose="02020603050405020304" pitchFamily="18" charset="0"/>
              </a:rPr>
              <a:t>+</a:t>
            </a:r>
            <a:r>
              <a:rPr lang="en-GB" sz="2000" b="1" dirty="0" err="1">
                <a:effectLst/>
                <a:ea typeface="Times New Roman" panose="02020603050405020304" pitchFamily="18" charset="0"/>
              </a:rPr>
              <a:t>e</a:t>
            </a:r>
            <a:r>
              <a:rPr lang="en-GB" sz="2000" b="1" baseline="30000" dirty="0">
                <a:effectLst/>
                <a:ea typeface="Times New Roman" panose="02020603050405020304" pitchFamily="18" charset="0"/>
              </a:rPr>
              <a:t>-</a:t>
            </a:r>
            <a:r>
              <a:rPr lang="en-GB" sz="2000" b="1" dirty="0">
                <a:effectLst/>
                <a:ea typeface="Times New Roman" panose="02020603050405020304" pitchFamily="18" charset="0"/>
              </a:rPr>
              <a:t> colliders </a:t>
            </a:r>
            <a:r>
              <a:rPr lang="en-GB" sz="2000" dirty="0">
                <a:effectLst/>
                <a:ea typeface="Times New Roman" panose="02020603050405020304" pitchFamily="18" charset="0"/>
              </a:rPr>
              <a:t>(range of values – higher bound  based on available technology, lower one on potential reductions, e.g. improvement in cement):</a:t>
            </a:r>
          </a:p>
          <a:p>
            <a:pPr marL="342000" indent="-342000">
              <a:spcBef>
                <a:spcPts val="1200"/>
              </a:spcBef>
              <a:spcAft>
                <a:spcPts val="0"/>
              </a:spcAft>
              <a:buFont typeface="Arial" panose="020B0604020202020204" pitchFamily="34" charset="0"/>
              <a:buChar char="•"/>
            </a:pPr>
            <a:endParaRPr lang="en-GB" sz="2000" dirty="0">
              <a:ea typeface="Times New Roman" panose="02020603050405020304" pitchFamily="18" charset="0"/>
            </a:endParaRPr>
          </a:p>
          <a:p>
            <a:pPr marL="342000" indent="-342000">
              <a:spcBef>
                <a:spcPts val="1200"/>
              </a:spcBef>
              <a:spcAft>
                <a:spcPts val="0"/>
              </a:spcAft>
              <a:buFont typeface="Arial" panose="020B0604020202020204" pitchFamily="34" charset="0"/>
              <a:buChar char="•"/>
            </a:pPr>
            <a:endParaRPr lang="en-GB" sz="2000" dirty="0">
              <a:ea typeface="Times New Roman" panose="02020603050405020304" pitchFamily="18" charset="0"/>
            </a:endParaRPr>
          </a:p>
          <a:p>
            <a:pPr marL="342000" indent="-342000">
              <a:spcBef>
                <a:spcPts val="1200"/>
              </a:spcBef>
              <a:spcAft>
                <a:spcPts val="0"/>
              </a:spcAft>
              <a:buFont typeface="Arial" panose="020B0604020202020204" pitchFamily="34" charset="0"/>
              <a:buChar char="•"/>
            </a:pPr>
            <a:endParaRPr lang="en-GB" sz="2000" dirty="0">
              <a:ea typeface="Times New Roman" panose="02020603050405020304" pitchFamily="18" charset="0"/>
            </a:endParaRPr>
          </a:p>
          <a:p>
            <a:pPr marL="342000" indent="-342000">
              <a:spcBef>
                <a:spcPts val="1200"/>
              </a:spcBef>
              <a:spcAft>
                <a:spcPts val="0"/>
              </a:spcAft>
              <a:buFont typeface="Arial" panose="020B0604020202020204" pitchFamily="34" charset="0"/>
              <a:buChar char="•"/>
            </a:pPr>
            <a:endParaRPr lang="en-GB" sz="2000" dirty="0">
              <a:ea typeface="Times New Roman" panose="02020603050405020304" pitchFamily="18" charset="0"/>
            </a:endParaRPr>
          </a:p>
          <a:p>
            <a:pPr marL="342000" indent="-342000">
              <a:spcBef>
                <a:spcPts val="1200"/>
              </a:spcBef>
              <a:spcAft>
                <a:spcPts val="0"/>
              </a:spcAft>
              <a:buFont typeface="Arial" panose="020B0604020202020204" pitchFamily="34" charset="0"/>
              <a:buChar char="•"/>
            </a:pPr>
            <a:endParaRPr lang="en-GB" sz="2000" dirty="0">
              <a:ea typeface="Times New Roman" panose="02020603050405020304" pitchFamily="18" charset="0"/>
            </a:endParaRPr>
          </a:p>
          <a:p>
            <a:pPr marL="342000" indent="-342000">
              <a:spcBef>
                <a:spcPts val="1200"/>
              </a:spcBef>
              <a:spcAft>
                <a:spcPts val="0"/>
              </a:spcAft>
              <a:buFont typeface="Arial" panose="020B0604020202020204" pitchFamily="34" charset="0"/>
              <a:buChar char="•"/>
            </a:pPr>
            <a:endParaRPr lang="en-GB" sz="2000" dirty="0">
              <a:ea typeface="Times New Roman" panose="02020603050405020304" pitchFamily="18" charset="0"/>
            </a:endParaRPr>
          </a:p>
          <a:p>
            <a:pPr marL="342000" indent="-342000">
              <a:spcBef>
                <a:spcPts val="1200"/>
              </a:spcBef>
              <a:spcAft>
                <a:spcPts val="0"/>
              </a:spcAft>
              <a:buFont typeface="Arial" panose="020B0604020202020204" pitchFamily="34" charset="0"/>
              <a:buChar char="•"/>
            </a:pPr>
            <a:endParaRPr lang="en-GB" sz="2000" dirty="0">
              <a:ea typeface="Times New Roman" panose="02020603050405020304" pitchFamily="18" charset="0"/>
            </a:endParaRPr>
          </a:p>
          <a:p>
            <a:pPr marL="342000" indent="-342000">
              <a:spcBef>
                <a:spcPts val="1200"/>
              </a:spcBef>
              <a:spcAft>
                <a:spcPts val="0"/>
              </a:spcAft>
              <a:buFont typeface="Arial" panose="020B0604020202020204" pitchFamily="34" charset="0"/>
              <a:buChar char="•"/>
            </a:pPr>
            <a:endParaRPr lang="en-GB" sz="2000" dirty="0">
              <a:ea typeface="Times New Roman" panose="02020603050405020304" pitchFamily="18" charset="0"/>
            </a:endParaRPr>
          </a:p>
          <a:p>
            <a:pPr marL="342000" indent="-342000">
              <a:spcBef>
                <a:spcPts val="1200"/>
              </a:spcBef>
              <a:spcAft>
                <a:spcPts val="0"/>
              </a:spcAft>
              <a:buFont typeface="Arial" panose="020B0604020202020204" pitchFamily="34" charset="0"/>
              <a:buChar char="•"/>
            </a:pPr>
            <a:endParaRPr lang="en-GB" sz="2000" dirty="0">
              <a:ea typeface="Times New Roman" panose="02020603050405020304" pitchFamily="18" charset="0"/>
            </a:endParaRPr>
          </a:p>
          <a:p>
            <a:pPr marL="342000" indent="-342000">
              <a:spcBef>
                <a:spcPts val="1200"/>
              </a:spcBef>
              <a:spcAft>
                <a:spcPts val="0"/>
              </a:spcAft>
              <a:buFont typeface="Arial" panose="020B0604020202020204" pitchFamily="34" charset="0"/>
              <a:buChar char="•"/>
            </a:pPr>
            <a:endParaRPr lang="en-GB" sz="2000" dirty="0">
              <a:ea typeface="Times New Roman" panose="02020603050405020304" pitchFamily="18" charset="0"/>
            </a:endParaRPr>
          </a:p>
          <a:p>
            <a:pPr marL="342000" indent="-342000">
              <a:spcAft>
                <a:spcPts val="0"/>
              </a:spcAft>
              <a:buFont typeface="Arial" panose="020B0604020202020204" pitchFamily="34" charset="0"/>
              <a:buChar char="•"/>
            </a:pPr>
            <a:r>
              <a:rPr lang="en-GB" sz="2000" b="1" dirty="0">
                <a:sym typeface="Wingdings" panose="05000000000000000000" pitchFamily="2" charset="2"/>
              </a:rPr>
              <a:t>Reuse of infrastructure </a:t>
            </a:r>
            <a:r>
              <a:rPr lang="en-GB" sz="2000" dirty="0">
                <a:sym typeface="Wingdings" panose="05000000000000000000" pitchFamily="2" charset="2"/>
              </a:rPr>
              <a:t>(e.g. CE) for future upgrades will benefit the sustainability of projects.</a:t>
            </a:r>
          </a:p>
          <a:p>
            <a:pPr marL="342000" indent="-342000">
              <a:spcBef>
                <a:spcPts val="1200"/>
              </a:spcBef>
              <a:spcAft>
                <a:spcPts val="0"/>
              </a:spcAft>
              <a:buFont typeface="Arial" panose="020B0604020202020204" pitchFamily="34" charset="0"/>
              <a:buChar char="•"/>
            </a:pPr>
            <a:endParaRPr lang="en-GB" sz="2000" dirty="0">
              <a:ea typeface="Times New Roman" panose="02020603050405020304" pitchFamily="18" charset="0"/>
            </a:endParaRPr>
          </a:p>
          <a:p>
            <a:pPr marL="342000" indent="-342000">
              <a:spcBef>
                <a:spcPts val="1200"/>
              </a:spcBef>
              <a:spcAft>
                <a:spcPts val="0"/>
              </a:spcAft>
              <a:buFont typeface="Arial" panose="020B0604020202020204" pitchFamily="34" charset="0"/>
              <a:buChar char="•"/>
            </a:pPr>
            <a:endParaRPr lang="en-GB" sz="2000" dirty="0">
              <a:ea typeface="Times New Roman" panose="02020603050405020304" pitchFamily="18" charset="0"/>
            </a:endParaRPr>
          </a:p>
          <a:p>
            <a:pPr marL="342000" indent="-342000">
              <a:spcBef>
                <a:spcPts val="1200"/>
              </a:spcBef>
              <a:spcAft>
                <a:spcPts val="0"/>
              </a:spcAft>
              <a:buFont typeface="Arial" panose="020B0604020202020204" pitchFamily="34" charset="0"/>
              <a:buChar char="•"/>
            </a:pPr>
            <a:endParaRPr lang="en-GB" sz="2000" dirty="0">
              <a:ea typeface="Times New Roman" panose="02020603050405020304" pitchFamily="18" charset="0"/>
            </a:endParaRPr>
          </a:p>
          <a:p>
            <a:pPr marL="342000" indent="-342000">
              <a:spcBef>
                <a:spcPts val="1200"/>
              </a:spcBef>
              <a:spcAft>
                <a:spcPts val="0"/>
              </a:spcAft>
              <a:buFont typeface="Arial" panose="020B0604020202020204" pitchFamily="34" charset="0"/>
              <a:buChar char="•"/>
            </a:pPr>
            <a:endParaRPr lang="en-GB" sz="2000" dirty="0">
              <a:ea typeface="Times New Roman" panose="02020603050405020304" pitchFamily="18" charset="0"/>
            </a:endParaRPr>
          </a:p>
          <a:p>
            <a:pPr marL="342000" indent="-342000">
              <a:spcBef>
                <a:spcPts val="1200"/>
              </a:spcBef>
              <a:spcAft>
                <a:spcPts val="0"/>
              </a:spcAft>
              <a:buFont typeface="Arial" panose="020B0604020202020204" pitchFamily="34" charset="0"/>
              <a:buChar char="•"/>
            </a:pPr>
            <a:endParaRPr lang="en-GB" sz="2000" dirty="0">
              <a:ea typeface="Times New Roman" panose="02020603050405020304" pitchFamily="18" charset="0"/>
            </a:endParaRPr>
          </a:p>
          <a:p>
            <a:pPr marL="342000" indent="-342000">
              <a:spcBef>
                <a:spcPts val="1200"/>
              </a:spcBef>
              <a:spcAft>
                <a:spcPts val="0"/>
              </a:spcAft>
              <a:buFont typeface="Arial" panose="020B0604020202020204" pitchFamily="34" charset="0"/>
              <a:buChar char="•"/>
            </a:pPr>
            <a:endParaRPr lang="en-GB" sz="2000" dirty="0">
              <a:ea typeface="Times New Roman" panose="02020603050405020304" pitchFamily="18" charset="0"/>
            </a:endParaRPr>
          </a:p>
          <a:p>
            <a:pPr marL="342000" indent="-342000">
              <a:spcBef>
                <a:spcPts val="1200"/>
              </a:spcBef>
              <a:spcAft>
                <a:spcPts val="0"/>
              </a:spcAft>
              <a:buFont typeface="Arial" panose="020B0604020202020204" pitchFamily="34" charset="0"/>
              <a:buChar char="•"/>
            </a:pPr>
            <a:endParaRPr lang="en-GB" sz="2000" dirty="0">
              <a:ea typeface="Times New Roman" panose="02020603050405020304" pitchFamily="18" charset="0"/>
            </a:endParaRPr>
          </a:p>
          <a:p>
            <a:pPr marL="342000" indent="-342000">
              <a:spcBef>
                <a:spcPts val="1200"/>
              </a:spcBef>
              <a:spcAft>
                <a:spcPts val="0"/>
              </a:spcAft>
              <a:buFont typeface="Arial" panose="020B0604020202020204" pitchFamily="34" charset="0"/>
              <a:buChar char="•"/>
            </a:pPr>
            <a:endParaRPr lang="en-GB" sz="2000" dirty="0">
              <a:ea typeface="Times New Roman" panose="02020603050405020304" pitchFamily="18" charset="0"/>
            </a:endParaRPr>
          </a:p>
          <a:p>
            <a:pPr>
              <a:spcBef>
                <a:spcPts val="1200"/>
              </a:spcBef>
              <a:spcAft>
                <a:spcPts val="0"/>
              </a:spcAft>
            </a:pPr>
            <a:endParaRPr lang="en-GB" sz="2000" dirty="0">
              <a:ea typeface="Times New Roman" panose="02020603050405020304" pitchFamily="18" charset="0"/>
            </a:endParaRPr>
          </a:p>
          <a:p>
            <a:pPr>
              <a:spcBef>
                <a:spcPts val="1200"/>
              </a:spcBef>
              <a:spcAft>
                <a:spcPts val="0"/>
              </a:spcAft>
            </a:pPr>
            <a:endParaRPr lang="en-GB" sz="2000" dirty="0">
              <a:ea typeface="Times New Roman" panose="02020603050405020304" pitchFamily="18" charset="0"/>
            </a:endParaRPr>
          </a:p>
        </p:txBody>
      </p:sp>
      <p:sp>
        <p:nvSpPr>
          <p:cNvPr id="3" name="Title 2">
            <a:extLst>
              <a:ext uri="{FF2B5EF4-FFF2-40B4-BE49-F238E27FC236}">
                <a16:creationId xmlns:a16="http://schemas.microsoft.com/office/drawing/2014/main" id="{FF77EEDB-B6C2-C452-1C33-E4ECAC002E3E}"/>
              </a:ext>
            </a:extLst>
          </p:cNvPr>
          <p:cNvSpPr>
            <a:spLocks noGrp="1"/>
          </p:cNvSpPr>
          <p:nvPr>
            <p:ph type="title"/>
          </p:nvPr>
        </p:nvSpPr>
        <p:spPr/>
        <p:txBody>
          <a:bodyPr/>
          <a:lstStyle/>
          <a:p>
            <a:r>
              <a:rPr lang="en-US" dirty="0"/>
              <a:t>Environmental aspects &amp; sustainability – results</a:t>
            </a:r>
            <a:endParaRPr lang="en-GB" dirty="0"/>
          </a:p>
        </p:txBody>
      </p:sp>
      <p:sp>
        <p:nvSpPr>
          <p:cNvPr id="4" name="Slide Number Placeholder 3">
            <a:extLst>
              <a:ext uri="{FF2B5EF4-FFF2-40B4-BE49-F238E27FC236}">
                <a16:creationId xmlns:a16="http://schemas.microsoft.com/office/drawing/2014/main" id="{641EA7C0-E729-66BD-7E82-1A46908FEECC}"/>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Tree>
    <p:extLst>
      <p:ext uri="{BB962C8B-B14F-4D97-AF65-F5344CB8AC3E}">
        <p14:creationId xmlns:p14="http://schemas.microsoft.com/office/powerpoint/2010/main" val="3047623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F77EEDB-B6C2-C452-1C33-E4ECAC002E3E}"/>
              </a:ext>
            </a:extLst>
          </p:cNvPr>
          <p:cNvSpPr>
            <a:spLocks noGrp="1"/>
          </p:cNvSpPr>
          <p:nvPr>
            <p:ph type="title"/>
          </p:nvPr>
        </p:nvSpPr>
        <p:spPr>
          <a:xfrm>
            <a:off x="407989" y="236433"/>
            <a:ext cx="11376025" cy="838539"/>
          </a:xfrm>
        </p:spPr>
        <p:txBody>
          <a:bodyPr/>
          <a:lstStyle/>
          <a:p>
            <a:r>
              <a:rPr lang="en-US" dirty="0"/>
              <a:t>Construction and Installation Costs: </a:t>
            </a:r>
            <a:br>
              <a:rPr lang="en-US" dirty="0"/>
            </a:br>
            <a:r>
              <a:rPr lang="en-US" dirty="0"/>
              <a:t>Material and Personnel</a:t>
            </a:r>
            <a:endParaRPr lang="en-GB" dirty="0"/>
          </a:p>
        </p:txBody>
      </p:sp>
      <p:sp>
        <p:nvSpPr>
          <p:cNvPr id="2" name="Content Placeholder 1">
            <a:extLst>
              <a:ext uri="{FF2B5EF4-FFF2-40B4-BE49-F238E27FC236}">
                <a16:creationId xmlns:a16="http://schemas.microsoft.com/office/drawing/2014/main" id="{BA6A3D7A-F42E-6B31-61CB-4BB8FF557FDA}"/>
              </a:ext>
            </a:extLst>
          </p:cNvPr>
          <p:cNvSpPr>
            <a:spLocks noGrp="1"/>
          </p:cNvSpPr>
          <p:nvPr>
            <p:ph sz="half" idx="1"/>
          </p:nvPr>
        </p:nvSpPr>
        <p:spPr>
          <a:xfrm>
            <a:off x="311165" y="1851358"/>
            <a:ext cx="6745848" cy="4349417"/>
          </a:xfrm>
        </p:spPr>
        <p:txBody>
          <a:bodyPr/>
          <a:lstStyle/>
          <a:p>
            <a:pPr>
              <a:lnSpc>
                <a:spcPct val="100000"/>
              </a:lnSpc>
              <a:spcBef>
                <a:spcPts val="600"/>
              </a:spcBef>
            </a:pPr>
            <a:r>
              <a:rPr lang="en-US" sz="2000" b="1" dirty="0">
                <a:solidFill>
                  <a:schemeClr val="tx1"/>
                </a:solidFill>
              </a:rPr>
              <a:t>Detailed costing for CLIC, FCC-ee, LCF </a:t>
            </a:r>
            <a:r>
              <a:rPr lang="en-US" sz="2000" b="0" dirty="0">
                <a:solidFill>
                  <a:schemeClr val="tx1"/>
                </a:solidFill>
              </a:rPr>
              <a:t>(the latter considering ILC cost update, 2 IPs, CERN implementation): </a:t>
            </a:r>
          </a:p>
          <a:p>
            <a:pPr marL="285750" indent="-285750">
              <a:lnSpc>
                <a:spcPct val="100000"/>
              </a:lnSpc>
              <a:spcBef>
                <a:spcPts val="600"/>
              </a:spcBef>
              <a:buFont typeface="Arial" panose="020B0604020202020204" pitchFamily="34" charset="0"/>
              <a:buChar char="•"/>
            </a:pPr>
            <a:r>
              <a:rPr lang="en-US" sz="1700" b="0" dirty="0">
                <a:solidFill>
                  <a:schemeClr val="tx1"/>
                </a:solidFill>
              </a:rPr>
              <a:t>Main tunnel accelerators, (pre-)Injectors &amp; transfer lines, Civil Engineering, Technical infrastructures, Experiments.</a:t>
            </a:r>
          </a:p>
          <a:p>
            <a:pPr>
              <a:lnSpc>
                <a:spcPct val="100000"/>
              </a:lnSpc>
              <a:spcBef>
                <a:spcPts val="600"/>
              </a:spcBef>
            </a:pPr>
            <a:r>
              <a:rPr lang="en-US" sz="2000" b="0" dirty="0">
                <a:solidFill>
                  <a:schemeClr val="tx1"/>
                </a:solidFill>
              </a:rPr>
              <a:t>with </a:t>
            </a:r>
            <a:r>
              <a:rPr lang="en-US" sz="2000" b="1" dirty="0">
                <a:solidFill>
                  <a:schemeClr val="tx1"/>
                </a:solidFill>
              </a:rPr>
              <a:t>cost uncertainty class.</a:t>
            </a:r>
          </a:p>
          <a:p>
            <a:pPr>
              <a:spcBef>
                <a:spcPts val="600"/>
              </a:spcBef>
              <a:spcAft>
                <a:spcPts val="0"/>
              </a:spcAft>
            </a:pPr>
            <a:endParaRPr lang="en-US" sz="2000" b="1" dirty="0"/>
          </a:p>
          <a:p>
            <a:pPr marL="457200" indent="-457200">
              <a:spcBef>
                <a:spcPts val="600"/>
              </a:spcBef>
              <a:spcAft>
                <a:spcPts val="0"/>
              </a:spcAft>
              <a:buFont typeface="Arial" panose="020B0604020202020204" pitchFamily="34" charset="0"/>
              <a:buChar char="•"/>
            </a:pPr>
            <a:endParaRPr lang="en-US" sz="2000" b="1" dirty="0"/>
          </a:p>
          <a:p>
            <a:pPr marL="457200" indent="-457200">
              <a:spcBef>
                <a:spcPts val="600"/>
              </a:spcBef>
              <a:spcAft>
                <a:spcPts val="0"/>
              </a:spcAft>
              <a:buFont typeface="Arial" panose="020B0604020202020204" pitchFamily="34" charset="0"/>
              <a:buChar char="•"/>
            </a:pPr>
            <a:endParaRPr lang="en-US" sz="2000" b="1" dirty="0"/>
          </a:p>
          <a:p>
            <a:pPr marL="457200" indent="-457200">
              <a:spcBef>
                <a:spcPts val="600"/>
              </a:spcBef>
              <a:spcAft>
                <a:spcPts val="0"/>
              </a:spcAft>
              <a:buFont typeface="Arial" panose="020B0604020202020204" pitchFamily="34" charset="0"/>
              <a:buChar char="•"/>
            </a:pPr>
            <a:endParaRPr lang="en-GB" sz="1800" dirty="0"/>
          </a:p>
        </p:txBody>
      </p:sp>
      <p:sp>
        <p:nvSpPr>
          <p:cNvPr id="9" name="Content Placeholder 8">
            <a:extLst>
              <a:ext uri="{FF2B5EF4-FFF2-40B4-BE49-F238E27FC236}">
                <a16:creationId xmlns:a16="http://schemas.microsoft.com/office/drawing/2014/main" id="{52D24CD7-81ED-27ED-E483-E9D8E0D6FF28}"/>
              </a:ext>
            </a:extLst>
          </p:cNvPr>
          <p:cNvSpPr>
            <a:spLocks noGrp="1"/>
          </p:cNvSpPr>
          <p:nvPr>
            <p:ph sz="half" idx="2"/>
          </p:nvPr>
        </p:nvSpPr>
        <p:spPr>
          <a:xfrm>
            <a:off x="317136" y="3804018"/>
            <a:ext cx="8396558" cy="2162307"/>
          </a:xfrm>
        </p:spPr>
        <p:txBody>
          <a:bodyPr/>
          <a:lstStyle/>
          <a:p>
            <a:pPr>
              <a:lnSpc>
                <a:spcPct val="100000"/>
              </a:lnSpc>
              <a:spcBef>
                <a:spcPts val="600"/>
              </a:spcBef>
            </a:pPr>
            <a:r>
              <a:rPr lang="en-US" sz="2000" b="1" dirty="0">
                <a:solidFill>
                  <a:schemeClr val="tx1"/>
                </a:solidFill>
              </a:rPr>
              <a:t>Have different level of uncertainty </a:t>
            </a:r>
            <a:r>
              <a:rPr lang="en-US" sz="2000" dirty="0">
                <a:solidFill>
                  <a:schemeClr val="tx1"/>
                </a:solidFill>
              </a:rPr>
              <a:t>and </a:t>
            </a:r>
            <a:r>
              <a:rPr lang="en-US" sz="2000" b="1" dirty="0">
                <a:solidFill>
                  <a:schemeClr val="tx1"/>
                </a:solidFill>
              </a:rPr>
              <a:t>scrutiny</a:t>
            </a:r>
            <a:r>
              <a:rPr lang="en-US" sz="2000" dirty="0">
                <a:solidFill>
                  <a:schemeClr val="tx1"/>
                </a:solidFill>
              </a:rPr>
              <a:t>:</a:t>
            </a:r>
          </a:p>
          <a:p>
            <a:pPr marL="781050" lvl="1" indent="-457200">
              <a:spcBef>
                <a:spcPts val="600"/>
              </a:spcBef>
              <a:spcAft>
                <a:spcPts val="400"/>
              </a:spcAft>
              <a:buFont typeface="Arial" panose="020B0604020202020204" pitchFamily="34" charset="0"/>
              <a:buChar char="•"/>
            </a:pPr>
            <a:r>
              <a:rPr lang="en-US" sz="1700" dirty="0">
                <a:solidFill>
                  <a:schemeClr val="tx1"/>
                </a:solidFill>
              </a:rPr>
              <a:t>FCC-ee has generally the most accurate cost estimate: CE highest contributor but with good accuracy as the placement scenario has been fully defined. </a:t>
            </a:r>
            <a:r>
              <a:rPr lang="en-GB" sz="1700" dirty="0">
                <a:solidFill>
                  <a:schemeClr val="tx1"/>
                </a:solidFill>
              </a:rPr>
              <a:t>Cost has been reviewed by expert committees, CERN Council and its subordinate bodies.</a:t>
            </a:r>
            <a:endParaRPr lang="en-US" sz="1700" dirty="0">
              <a:solidFill>
                <a:schemeClr val="tx1"/>
              </a:solidFill>
            </a:endParaRPr>
          </a:p>
          <a:p>
            <a:pPr>
              <a:lnSpc>
                <a:spcPct val="100000"/>
              </a:lnSpc>
              <a:spcBef>
                <a:spcPts val="600"/>
              </a:spcBef>
            </a:pPr>
            <a:r>
              <a:rPr lang="en-US" sz="2000" b="1" dirty="0">
                <a:solidFill>
                  <a:schemeClr val="tx1"/>
                </a:solidFill>
              </a:rPr>
              <a:t>Personnel for the construction of the accelerators ranges between 10 and 15 </a:t>
            </a:r>
            <a:r>
              <a:rPr lang="en-US" sz="2000" b="1" dirty="0" err="1">
                <a:solidFill>
                  <a:schemeClr val="tx1"/>
                </a:solidFill>
              </a:rPr>
              <a:t>kFTEy</a:t>
            </a:r>
            <a:r>
              <a:rPr lang="en-US" sz="2000" b="0" dirty="0">
                <a:solidFill>
                  <a:schemeClr val="tx1"/>
                </a:solidFill>
              </a:rPr>
              <a:t>. Consistent with scaling law proposed by Snowmass’21 [1].</a:t>
            </a:r>
          </a:p>
          <a:p>
            <a:endParaRPr lang="en-GB" dirty="0"/>
          </a:p>
        </p:txBody>
      </p:sp>
      <p:sp>
        <p:nvSpPr>
          <p:cNvPr id="4" name="Slide Number Placeholder 3">
            <a:extLst>
              <a:ext uri="{FF2B5EF4-FFF2-40B4-BE49-F238E27FC236}">
                <a16:creationId xmlns:a16="http://schemas.microsoft.com/office/drawing/2014/main" id="{641EA7C0-E729-66BD-7E82-1A46908FEECC}"/>
              </a:ext>
            </a:extLst>
          </p:cNvPr>
          <p:cNvSpPr>
            <a:spLocks noGrp="1"/>
          </p:cNvSpPr>
          <p:nvPr>
            <p:ph type="sldNum" sz="quarter" idx="12"/>
          </p:nvPr>
        </p:nvSpPr>
        <p:spPr/>
        <p:txBody>
          <a:bodyPr/>
          <a:lstStyle/>
          <a:p>
            <a:fld id="{36B5EA5A-BC32-A742-B11B-8E7414D5B535}" type="slidenum">
              <a:rPr lang="en-US" smtClean="0"/>
              <a:pPr/>
              <a:t>12</a:t>
            </a:fld>
            <a:endParaRPr lang="en-US" dirty="0"/>
          </a:p>
        </p:txBody>
      </p:sp>
      <p:pic>
        <p:nvPicPr>
          <p:cNvPr id="6" name="Picture 5">
            <a:extLst>
              <a:ext uri="{FF2B5EF4-FFF2-40B4-BE49-F238E27FC236}">
                <a16:creationId xmlns:a16="http://schemas.microsoft.com/office/drawing/2014/main" id="{7609FB2D-5649-DA49-945C-59F1CDEC2E07}"/>
              </a:ext>
            </a:extLst>
          </p:cNvPr>
          <p:cNvPicPr>
            <a:picLocks noChangeAspect="1"/>
          </p:cNvPicPr>
          <p:nvPr/>
        </p:nvPicPr>
        <p:blipFill>
          <a:blip r:embed="rId3"/>
          <a:stretch>
            <a:fillRect/>
          </a:stretch>
        </p:blipFill>
        <p:spPr>
          <a:xfrm>
            <a:off x="6999541" y="1397139"/>
            <a:ext cx="5099312" cy="2000353"/>
          </a:xfrm>
          <a:prstGeom prst="rect">
            <a:avLst/>
          </a:prstGeom>
        </p:spPr>
      </p:pic>
      <p:pic>
        <p:nvPicPr>
          <p:cNvPr id="7" name="Picture 6">
            <a:extLst>
              <a:ext uri="{FF2B5EF4-FFF2-40B4-BE49-F238E27FC236}">
                <a16:creationId xmlns:a16="http://schemas.microsoft.com/office/drawing/2014/main" id="{08E1A770-A964-F518-7BFF-FF059CB82205}"/>
              </a:ext>
            </a:extLst>
          </p:cNvPr>
          <p:cNvPicPr>
            <a:picLocks noChangeAspect="1"/>
          </p:cNvPicPr>
          <p:nvPr/>
        </p:nvPicPr>
        <p:blipFill>
          <a:blip r:embed="rId4"/>
          <a:stretch>
            <a:fillRect/>
          </a:stretch>
        </p:blipFill>
        <p:spPr>
          <a:xfrm>
            <a:off x="8869605" y="3460509"/>
            <a:ext cx="3322395" cy="2740266"/>
          </a:xfrm>
          <a:prstGeom prst="rect">
            <a:avLst/>
          </a:prstGeom>
        </p:spPr>
      </p:pic>
      <p:sp>
        <p:nvSpPr>
          <p:cNvPr id="11" name="TextBox 10">
            <a:extLst>
              <a:ext uri="{FF2B5EF4-FFF2-40B4-BE49-F238E27FC236}">
                <a16:creationId xmlns:a16="http://schemas.microsoft.com/office/drawing/2014/main" id="{675F14C0-B33F-F247-801C-911A558026BE}"/>
              </a:ext>
            </a:extLst>
          </p:cNvPr>
          <p:cNvSpPr txBox="1"/>
          <p:nvPr/>
        </p:nvSpPr>
        <p:spPr>
          <a:xfrm>
            <a:off x="7098244" y="869032"/>
            <a:ext cx="5000609" cy="430887"/>
          </a:xfrm>
          <a:prstGeom prst="rect">
            <a:avLst/>
          </a:prstGeom>
          <a:noFill/>
        </p:spPr>
        <p:txBody>
          <a:bodyPr wrap="square" lIns="0" tIns="0" rIns="0" bIns="0" rtlCol="0">
            <a:spAutoFit/>
          </a:bodyPr>
          <a:lstStyle/>
          <a:p>
            <a:pPr>
              <a:spcBef>
                <a:spcPts val="600"/>
              </a:spcBef>
              <a:spcAft>
                <a:spcPts val="0"/>
              </a:spcAft>
            </a:pPr>
            <a:r>
              <a:rPr lang="en-US" sz="1400" dirty="0"/>
              <a:t>From AACE® International, </a:t>
            </a:r>
            <a:r>
              <a:rPr lang="en-US" sz="1400" dirty="0">
                <a:hlinkClick r:id="rId5"/>
              </a:rPr>
              <a:t>AACE International Recommended Practice No. 18R-97 – Cost Estimate Classification System</a:t>
            </a:r>
            <a:endParaRPr lang="en-GB" sz="1400" dirty="0"/>
          </a:p>
        </p:txBody>
      </p:sp>
      <p:cxnSp>
        <p:nvCxnSpPr>
          <p:cNvPr id="13" name="Straight Arrow Connector 12">
            <a:extLst>
              <a:ext uri="{FF2B5EF4-FFF2-40B4-BE49-F238E27FC236}">
                <a16:creationId xmlns:a16="http://schemas.microsoft.com/office/drawing/2014/main" id="{6FE2FEE6-E794-5240-A903-5C946A9F60E0}"/>
              </a:ext>
            </a:extLst>
          </p:cNvPr>
          <p:cNvCxnSpPr>
            <a:cxnSpLocks/>
          </p:cNvCxnSpPr>
          <p:nvPr/>
        </p:nvCxnSpPr>
        <p:spPr>
          <a:xfrm flipV="1">
            <a:off x="3585882" y="3030072"/>
            <a:ext cx="3413659" cy="36742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32316DAE-39A0-8A42-8522-05ECD57E3B17}"/>
              </a:ext>
            </a:extLst>
          </p:cNvPr>
          <p:cNvSpPr/>
          <p:nvPr/>
        </p:nvSpPr>
        <p:spPr>
          <a:xfrm>
            <a:off x="156978" y="6200775"/>
            <a:ext cx="7660246" cy="584775"/>
          </a:xfrm>
          <a:prstGeom prst="rect">
            <a:avLst/>
          </a:prstGeom>
        </p:spPr>
        <p:txBody>
          <a:bodyPr wrap="square">
            <a:spAutoFit/>
          </a:bodyPr>
          <a:lstStyle/>
          <a:p>
            <a:r>
              <a:rPr lang="en-GB" sz="1600" dirty="0"/>
              <a:t>[1] T. </a:t>
            </a:r>
            <a:r>
              <a:rPr lang="en-GB" sz="1600" dirty="0" err="1"/>
              <a:t>Roser</a:t>
            </a:r>
            <a:r>
              <a:rPr lang="en-GB" sz="1600" dirty="0"/>
              <a:t> et al.,” On the feasibility of future colliders: report of the Snowmass'21 Implementation Task Force”, </a:t>
            </a:r>
            <a:r>
              <a:rPr lang="en-GB" sz="1600" i="1" dirty="0">
                <a:hlinkClick r:id="rId6"/>
              </a:rPr>
              <a:t>JINST 18 P05018 </a:t>
            </a:r>
            <a:r>
              <a:rPr lang="en-GB" sz="1600" i="1" dirty="0"/>
              <a:t>(2023)</a:t>
            </a:r>
          </a:p>
        </p:txBody>
      </p:sp>
      <p:cxnSp>
        <p:nvCxnSpPr>
          <p:cNvPr id="17" name="Straight Arrow Connector 16">
            <a:extLst>
              <a:ext uri="{FF2B5EF4-FFF2-40B4-BE49-F238E27FC236}">
                <a16:creationId xmlns:a16="http://schemas.microsoft.com/office/drawing/2014/main" id="{F20A4732-D7DD-6E4A-B527-0BE3934DB389}"/>
              </a:ext>
            </a:extLst>
          </p:cNvPr>
          <p:cNvCxnSpPr>
            <a:cxnSpLocks/>
          </p:cNvCxnSpPr>
          <p:nvPr/>
        </p:nvCxnSpPr>
        <p:spPr>
          <a:xfrm flipV="1">
            <a:off x="8713694" y="5414684"/>
            <a:ext cx="609600" cy="41237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1587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
                                            <p:txEl>
                                              <p:pRg st="0" end="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A6A3D7A-F42E-6B31-61CB-4BB8FF557FDA}"/>
              </a:ext>
            </a:extLst>
          </p:cNvPr>
          <p:cNvSpPr>
            <a:spLocks noGrp="1"/>
          </p:cNvSpPr>
          <p:nvPr>
            <p:ph idx="1"/>
          </p:nvPr>
        </p:nvSpPr>
        <p:spPr>
          <a:xfrm>
            <a:off x="407989" y="942716"/>
            <a:ext cx="11376024" cy="5034127"/>
          </a:xfrm>
        </p:spPr>
        <p:txBody>
          <a:bodyPr/>
          <a:lstStyle/>
          <a:p>
            <a:pPr marL="457200" indent="-457200">
              <a:spcBef>
                <a:spcPts val="1200"/>
              </a:spcBef>
              <a:spcAft>
                <a:spcPts val="0"/>
              </a:spcAft>
              <a:buFont typeface="Arial" panose="020B0604020202020204" pitchFamily="34" charset="0"/>
              <a:buChar char="•"/>
            </a:pPr>
            <a:r>
              <a:rPr lang="en-US" sz="2000" b="1" dirty="0"/>
              <a:t>Breakdown</a:t>
            </a:r>
            <a:r>
              <a:rPr lang="en-US" sz="2000" dirty="0"/>
              <a:t> of construction costs:</a:t>
            </a:r>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endParaRPr lang="en-US" sz="2000" dirty="0"/>
          </a:p>
          <a:p>
            <a:pPr>
              <a:spcBef>
                <a:spcPts val="1200"/>
              </a:spcBef>
              <a:spcAft>
                <a:spcPts val="0"/>
              </a:spcAft>
            </a:pPr>
            <a:endParaRPr lang="en-US" sz="2000" dirty="0"/>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endParaRPr lang="en-GB" sz="1800" dirty="0"/>
          </a:p>
        </p:txBody>
      </p:sp>
      <p:sp>
        <p:nvSpPr>
          <p:cNvPr id="3" name="Title 2">
            <a:extLst>
              <a:ext uri="{FF2B5EF4-FFF2-40B4-BE49-F238E27FC236}">
                <a16:creationId xmlns:a16="http://schemas.microsoft.com/office/drawing/2014/main" id="{FF77EEDB-B6C2-C452-1C33-E4ECAC002E3E}"/>
              </a:ext>
            </a:extLst>
          </p:cNvPr>
          <p:cNvSpPr>
            <a:spLocks noGrp="1"/>
          </p:cNvSpPr>
          <p:nvPr>
            <p:ph type="title"/>
          </p:nvPr>
        </p:nvSpPr>
        <p:spPr/>
        <p:txBody>
          <a:bodyPr/>
          <a:lstStyle/>
          <a:p>
            <a:r>
              <a:rPr lang="en-US" dirty="0"/>
              <a:t>Construction costs summary – CLIC / FCC-</a:t>
            </a:r>
            <a:r>
              <a:rPr lang="en-US" dirty="0" err="1"/>
              <a:t>ee</a:t>
            </a:r>
            <a:r>
              <a:rPr lang="en-US" dirty="0"/>
              <a:t> / LCF</a:t>
            </a:r>
            <a:endParaRPr lang="en-GB" dirty="0"/>
          </a:p>
        </p:txBody>
      </p:sp>
      <p:sp>
        <p:nvSpPr>
          <p:cNvPr id="4" name="Slide Number Placeholder 3">
            <a:extLst>
              <a:ext uri="{FF2B5EF4-FFF2-40B4-BE49-F238E27FC236}">
                <a16:creationId xmlns:a16="http://schemas.microsoft.com/office/drawing/2014/main" id="{641EA7C0-E729-66BD-7E82-1A46908FEECC}"/>
              </a:ext>
            </a:extLst>
          </p:cNvPr>
          <p:cNvSpPr>
            <a:spLocks noGrp="1"/>
          </p:cNvSpPr>
          <p:nvPr>
            <p:ph type="sldNum" sz="quarter" idx="12"/>
          </p:nvPr>
        </p:nvSpPr>
        <p:spPr/>
        <p:txBody>
          <a:bodyPr/>
          <a:lstStyle/>
          <a:p>
            <a:fld id="{36B5EA5A-BC32-A742-B11B-8E7414D5B535}" type="slidenum">
              <a:rPr lang="en-US" smtClean="0"/>
              <a:pPr/>
              <a:t>13</a:t>
            </a:fld>
            <a:endParaRPr lang="en-US" dirty="0"/>
          </a:p>
        </p:txBody>
      </p:sp>
      <p:pic>
        <p:nvPicPr>
          <p:cNvPr id="5" name="Picture 4">
            <a:extLst>
              <a:ext uri="{FF2B5EF4-FFF2-40B4-BE49-F238E27FC236}">
                <a16:creationId xmlns:a16="http://schemas.microsoft.com/office/drawing/2014/main" id="{975CE817-0A57-0B41-8ED7-C9844F8DF6C5}"/>
              </a:ext>
            </a:extLst>
          </p:cNvPr>
          <p:cNvPicPr>
            <a:picLocks noChangeAspect="1"/>
          </p:cNvPicPr>
          <p:nvPr/>
        </p:nvPicPr>
        <p:blipFill>
          <a:blip r:embed="rId2"/>
          <a:stretch>
            <a:fillRect/>
          </a:stretch>
        </p:blipFill>
        <p:spPr>
          <a:xfrm>
            <a:off x="229832" y="1259854"/>
            <a:ext cx="5307234" cy="2432482"/>
          </a:xfrm>
          <a:prstGeom prst="rect">
            <a:avLst/>
          </a:prstGeom>
        </p:spPr>
      </p:pic>
      <p:pic>
        <p:nvPicPr>
          <p:cNvPr id="8" name="Picture 7">
            <a:extLst>
              <a:ext uri="{FF2B5EF4-FFF2-40B4-BE49-F238E27FC236}">
                <a16:creationId xmlns:a16="http://schemas.microsoft.com/office/drawing/2014/main" id="{F5AB8399-80BC-C546-A9A0-7935FAA816A4}"/>
              </a:ext>
            </a:extLst>
          </p:cNvPr>
          <p:cNvPicPr>
            <a:picLocks noChangeAspect="1"/>
          </p:cNvPicPr>
          <p:nvPr/>
        </p:nvPicPr>
        <p:blipFill>
          <a:blip r:embed="rId3"/>
          <a:stretch>
            <a:fillRect/>
          </a:stretch>
        </p:blipFill>
        <p:spPr>
          <a:xfrm>
            <a:off x="6774035" y="1197090"/>
            <a:ext cx="5188135" cy="2495246"/>
          </a:xfrm>
          <a:prstGeom prst="rect">
            <a:avLst/>
          </a:prstGeom>
        </p:spPr>
      </p:pic>
      <p:pic>
        <p:nvPicPr>
          <p:cNvPr id="9" name="Picture 8">
            <a:extLst>
              <a:ext uri="{FF2B5EF4-FFF2-40B4-BE49-F238E27FC236}">
                <a16:creationId xmlns:a16="http://schemas.microsoft.com/office/drawing/2014/main" id="{0AF994F8-D017-B243-B220-6D8189723CF0}"/>
              </a:ext>
            </a:extLst>
          </p:cNvPr>
          <p:cNvPicPr>
            <a:picLocks noChangeAspect="1"/>
          </p:cNvPicPr>
          <p:nvPr/>
        </p:nvPicPr>
        <p:blipFill>
          <a:blip r:embed="rId4"/>
          <a:stretch>
            <a:fillRect/>
          </a:stretch>
        </p:blipFill>
        <p:spPr>
          <a:xfrm>
            <a:off x="342773" y="3772842"/>
            <a:ext cx="5194293" cy="2677471"/>
          </a:xfrm>
          <a:prstGeom prst="rect">
            <a:avLst/>
          </a:prstGeom>
        </p:spPr>
      </p:pic>
      <p:sp>
        <p:nvSpPr>
          <p:cNvPr id="11" name="TextBox 10">
            <a:extLst>
              <a:ext uri="{FF2B5EF4-FFF2-40B4-BE49-F238E27FC236}">
                <a16:creationId xmlns:a16="http://schemas.microsoft.com/office/drawing/2014/main" id="{87BB5A39-DA8F-ED4F-A638-B92B5B73ABF2}"/>
              </a:ext>
            </a:extLst>
          </p:cNvPr>
          <p:cNvSpPr txBox="1"/>
          <p:nvPr/>
        </p:nvSpPr>
        <p:spPr>
          <a:xfrm>
            <a:off x="6417722" y="4314850"/>
            <a:ext cx="5366291" cy="1661993"/>
          </a:xfrm>
          <a:prstGeom prst="rect">
            <a:avLst/>
          </a:prstGeom>
          <a:noFill/>
        </p:spPr>
        <p:txBody>
          <a:bodyPr wrap="square" lIns="0" tIns="0" rIns="0" bIns="0" rtlCol="0">
            <a:spAutoFit/>
          </a:bodyPr>
          <a:lstStyle/>
          <a:p>
            <a:r>
              <a:rPr lang="en-US" dirty="0"/>
              <a:t>Costs include </a:t>
            </a:r>
            <a:r>
              <a:rPr lang="en-US" b="1" dirty="0"/>
              <a:t>construction</a:t>
            </a:r>
            <a:r>
              <a:rPr lang="en-US" dirty="0"/>
              <a:t>, </a:t>
            </a:r>
            <a:r>
              <a:rPr lang="en-US" b="1" dirty="0"/>
              <a:t>tooling</a:t>
            </a:r>
            <a:r>
              <a:rPr lang="en-US" dirty="0"/>
              <a:t>, </a:t>
            </a:r>
            <a:r>
              <a:rPr lang="en-US" b="1" dirty="0"/>
              <a:t>reception tests</a:t>
            </a:r>
            <a:r>
              <a:rPr lang="en-US" dirty="0"/>
              <a:t>, </a:t>
            </a:r>
            <a:r>
              <a:rPr lang="en-US" b="1" dirty="0"/>
              <a:t>pre-conditioning, hardware commissioning</a:t>
            </a:r>
            <a:r>
              <a:rPr lang="en-US" dirty="0"/>
              <a:t>, </a:t>
            </a:r>
            <a:r>
              <a:rPr lang="en-US" b="1" dirty="0"/>
              <a:t>total detector costs </a:t>
            </a:r>
            <a:r>
              <a:rPr lang="en-US" dirty="0"/>
              <a:t>(CERN contribution will actually be 10% of the total), and </a:t>
            </a:r>
            <a:r>
              <a:rPr lang="en-US" b="1" dirty="0"/>
              <a:t>land-related and administrative costs</a:t>
            </a:r>
            <a:r>
              <a:rPr lang="en-US" dirty="0"/>
              <a:t>.</a:t>
            </a:r>
          </a:p>
          <a:p>
            <a:pPr algn="l"/>
            <a:endParaRPr lang="en-GB" dirty="0"/>
          </a:p>
        </p:txBody>
      </p:sp>
      <p:sp>
        <p:nvSpPr>
          <p:cNvPr id="6" name="Oval 5">
            <a:extLst>
              <a:ext uri="{FF2B5EF4-FFF2-40B4-BE49-F238E27FC236}">
                <a16:creationId xmlns:a16="http://schemas.microsoft.com/office/drawing/2014/main" id="{FCFDC7AC-50F1-134C-AC16-C59CB442154A}"/>
              </a:ext>
            </a:extLst>
          </p:cNvPr>
          <p:cNvSpPr/>
          <p:nvPr/>
        </p:nvSpPr>
        <p:spPr>
          <a:xfrm>
            <a:off x="3433665" y="3359021"/>
            <a:ext cx="1045029" cy="31465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32BB3685-3478-1D41-BE31-526E43F43C31}"/>
              </a:ext>
            </a:extLst>
          </p:cNvPr>
          <p:cNvSpPr/>
          <p:nvPr/>
        </p:nvSpPr>
        <p:spPr>
          <a:xfrm>
            <a:off x="3175518" y="6041696"/>
            <a:ext cx="1045029" cy="31465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609B7D85-3A46-EB4C-AA17-AC36B709A42C}"/>
              </a:ext>
            </a:extLst>
          </p:cNvPr>
          <p:cNvSpPr/>
          <p:nvPr/>
        </p:nvSpPr>
        <p:spPr>
          <a:xfrm>
            <a:off x="9654073" y="3259402"/>
            <a:ext cx="1045029" cy="31465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40980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6" grpId="0" animBg="1"/>
      <p:bldP spid="10" grpId="0" animBg="1"/>
      <p:bldP spid="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A6A3D7A-F42E-6B31-61CB-4BB8FF557FDA}"/>
              </a:ext>
            </a:extLst>
          </p:cNvPr>
          <p:cNvSpPr>
            <a:spLocks noGrp="1"/>
          </p:cNvSpPr>
          <p:nvPr>
            <p:ph idx="1"/>
          </p:nvPr>
        </p:nvSpPr>
        <p:spPr>
          <a:xfrm>
            <a:off x="407989" y="942716"/>
            <a:ext cx="11376024" cy="5034127"/>
          </a:xfrm>
        </p:spPr>
        <p:txBody>
          <a:bodyPr/>
          <a:lstStyle/>
          <a:p>
            <a:pPr marL="457200" indent="-457200">
              <a:spcBef>
                <a:spcPts val="1200"/>
              </a:spcBef>
              <a:spcAft>
                <a:spcPts val="0"/>
              </a:spcAft>
              <a:buFont typeface="Arial" panose="020B0604020202020204" pitchFamily="34" charset="0"/>
              <a:buChar char="•"/>
            </a:pPr>
            <a:r>
              <a:rPr lang="en-GB" sz="2000" b="1" dirty="0">
                <a:ea typeface="Times New Roman" panose="02020603050405020304" pitchFamily="18" charset="0"/>
              </a:rPr>
              <a:t>CEPC (China) &amp; ILC (Japan) construction costs:</a:t>
            </a:r>
            <a:endParaRPr lang="en-US" sz="2000" dirty="0"/>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endParaRPr lang="en-US" sz="2000" dirty="0"/>
          </a:p>
          <a:p>
            <a:pPr>
              <a:spcBef>
                <a:spcPts val="1200"/>
              </a:spcBef>
              <a:spcAft>
                <a:spcPts val="0"/>
              </a:spcAft>
            </a:pPr>
            <a:endParaRPr lang="en-US" sz="2000" dirty="0"/>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endParaRPr lang="en-GB" sz="1800" dirty="0"/>
          </a:p>
        </p:txBody>
      </p:sp>
      <p:sp>
        <p:nvSpPr>
          <p:cNvPr id="3" name="Title 2">
            <a:extLst>
              <a:ext uri="{FF2B5EF4-FFF2-40B4-BE49-F238E27FC236}">
                <a16:creationId xmlns:a16="http://schemas.microsoft.com/office/drawing/2014/main" id="{FF77EEDB-B6C2-C452-1C33-E4ECAC002E3E}"/>
              </a:ext>
            </a:extLst>
          </p:cNvPr>
          <p:cNvSpPr>
            <a:spLocks noGrp="1"/>
          </p:cNvSpPr>
          <p:nvPr>
            <p:ph type="title"/>
          </p:nvPr>
        </p:nvSpPr>
        <p:spPr/>
        <p:txBody>
          <a:bodyPr/>
          <a:lstStyle/>
          <a:p>
            <a:r>
              <a:rPr lang="en-US" sz="2400" dirty="0"/>
              <a:t>Construction costs &amp; </a:t>
            </a:r>
            <a:r>
              <a:rPr lang="en-US" sz="2400" dirty="0" err="1"/>
              <a:t>lumi</a:t>
            </a:r>
            <a:r>
              <a:rPr lang="en-US" sz="2400" dirty="0"/>
              <a:t> – comparison with projects outside CERN</a:t>
            </a:r>
            <a:endParaRPr lang="en-GB" sz="2400" dirty="0"/>
          </a:p>
        </p:txBody>
      </p:sp>
      <p:sp>
        <p:nvSpPr>
          <p:cNvPr id="4" name="Slide Number Placeholder 3">
            <a:extLst>
              <a:ext uri="{FF2B5EF4-FFF2-40B4-BE49-F238E27FC236}">
                <a16:creationId xmlns:a16="http://schemas.microsoft.com/office/drawing/2014/main" id="{641EA7C0-E729-66BD-7E82-1A46908FEECC}"/>
              </a:ext>
            </a:extLst>
          </p:cNvPr>
          <p:cNvSpPr>
            <a:spLocks noGrp="1"/>
          </p:cNvSpPr>
          <p:nvPr>
            <p:ph type="sldNum" sz="quarter" idx="12"/>
          </p:nvPr>
        </p:nvSpPr>
        <p:spPr/>
        <p:txBody>
          <a:bodyPr/>
          <a:lstStyle/>
          <a:p>
            <a:fld id="{36B5EA5A-BC32-A742-B11B-8E7414D5B535}" type="slidenum">
              <a:rPr lang="en-US" smtClean="0"/>
              <a:pPr/>
              <a:t>14</a:t>
            </a:fld>
            <a:endParaRPr lang="en-US" dirty="0"/>
          </a:p>
        </p:txBody>
      </p:sp>
      <p:grpSp>
        <p:nvGrpSpPr>
          <p:cNvPr id="7" name="Group 6">
            <a:extLst>
              <a:ext uri="{FF2B5EF4-FFF2-40B4-BE49-F238E27FC236}">
                <a16:creationId xmlns:a16="http://schemas.microsoft.com/office/drawing/2014/main" id="{EC0F6E31-73B8-8B4E-AAEC-8922740EC60E}"/>
              </a:ext>
            </a:extLst>
          </p:cNvPr>
          <p:cNvGrpSpPr/>
          <p:nvPr/>
        </p:nvGrpSpPr>
        <p:grpSpPr>
          <a:xfrm>
            <a:off x="101157" y="1337458"/>
            <a:ext cx="8825530" cy="3156468"/>
            <a:chOff x="101157" y="1337458"/>
            <a:chExt cx="8825530" cy="3156468"/>
          </a:xfrm>
        </p:grpSpPr>
        <p:pic>
          <p:nvPicPr>
            <p:cNvPr id="6" name="Picture 5">
              <a:extLst>
                <a:ext uri="{FF2B5EF4-FFF2-40B4-BE49-F238E27FC236}">
                  <a16:creationId xmlns:a16="http://schemas.microsoft.com/office/drawing/2014/main" id="{396F0A7E-3F97-3546-9000-11509824E8DD}"/>
                </a:ext>
              </a:extLst>
            </p:cNvPr>
            <p:cNvPicPr>
              <a:picLocks noChangeAspect="1"/>
            </p:cNvPicPr>
            <p:nvPr/>
          </p:nvPicPr>
          <p:blipFill rotWithShape="1">
            <a:blip r:embed="rId2"/>
            <a:srcRect t="80143"/>
            <a:stretch/>
          </p:blipFill>
          <p:spPr>
            <a:xfrm rot="5400000">
              <a:off x="-286684" y="1725299"/>
              <a:ext cx="3156468" cy="2380785"/>
            </a:xfrm>
            <a:prstGeom prst="rect">
              <a:avLst/>
            </a:prstGeom>
          </p:spPr>
        </p:pic>
        <p:pic>
          <p:nvPicPr>
            <p:cNvPr id="9" name="Picture 8">
              <a:extLst>
                <a:ext uri="{FF2B5EF4-FFF2-40B4-BE49-F238E27FC236}">
                  <a16:creationId xmlns:a16="http://schemas.microsoft.com/office/drawing/2014/main" id="{D4250B8B-E293-A243-BFAE-4ED7618E289C}"/>
                </a:ext>
              </a:extLst>
            </p:cNvPr>
            <p:cNvPicPr>
              <a:picLocks noChangeAspect="1"/>
            </p:cNvPicPr>
            <p:nvPr/>
          </p:nvPicPr>
          <p:blipFill rotWithShape="1">
            <a:blip r:embed="rId2"/>
            <a:srcRect b="46248"/>
            <a:stretch/>
          </p:blipFill>
          <p:spPr>
            <a:xfrm rot="5400000">
              <a:off x="4126081" y="-306680"/>
              <a:ext cx="3156468" cy="6444744"/>
            </a:xfrm>
            <a:prstGeom prst="rect">
              <a:avLst/>
            </a:prstGeom>
          </p:spPr>
        </p:pic>
      </p:grpSp>
      <p:pic>
        <p:nvPicPr>
          <p:cNvPr id="8" name="Picture 7">
            <a:extLst>
              <a:ext uri="{FF2B5EF4-FFF2-40B4-BE49-F238E27FC236}">
                <a16:creationId xmlns:a16="http://schemas.microsoft.com/office/drawing/2014/main" id="{9ECFD920-7DC7-DA45-B773-EA8E5A942050}"/>
              </a:ext>
            </a:extLst>
          </p:cNvPr>
          <p:cNvPicPr>
            <a:picLocks noChangeAspect="1"/>
          </p:cNvPicPr>
          <p:nvPr/>
        </p:nvPicPr>
        <p:blipFill>
          <a:blip r:embed="rId3"/>
          <a:stretch>
            <a:fillRect/>
          </a:stretch>
        </p:blipFill>
        <p:spPr>
          <a:xfrm>
            <a:off x="207517" y="4676488"/>
            <a:ext cx="7532104" cy="1862424"/>
          </a:xfrm>
          <a:prstGeom prst="rect">
            <a:avLst/>
          </a:prstGeom>
        </p:spPr>
      </p:pic>
      <p:sp>
        <p:nvSpPr>
          <p:cNvPr id="10" name="Oval 9">
            <a:extLst>
              <a:ext uri="{FF2B5EF4-FFF2-40B4-BE49-F238E27FC236}">
                <a16:creationId xmlns:a16="http://schemas.microsoft.com/office/drawing/2014/main" id="{FC761DEC-95D1-334F-9669-C06B30DD98F0}"/>
              </a:ext>
            </a:extLst>
          </p:cNvPr>
          <p:cNvSpPr/>
          <p:nvPr/>
        </p:nvSpPr>
        <p:spPr>
          <a:xfrm>
            <a:off x="5704315" y="4168826"/>
            <a:ext cx="3085122" cy="31103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14" name="Oval 13">
            <a:extLst>
              <a:ext uri="{FF2B5EF4-FFF2-40B4-BE49-F238E27FC236}">
                <a16:creationId xmlns:a16="http://schemas.microsoft.com/office/drawing/2014/main" id="{C3364DA7-76EB-514E-9D78-34C1E0D806C0}"/>
              </a:ext>
            </a:extLst>
          </p:cNvPr>
          <p:cNvSpPr/>
          <p:nvPr/>
        </p:nvSpPr>
        <p:spPr>
          <a:xfrm>
            <a:off x="6662056" y="6232849"/>
            <a:ext cx="989045" cy="30967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12" name="TextBox 11">
            <a:extLst>
              <a:ext uri="{FF2B5EF4-FFF2-40B4-BE49-F238E27FC236}">
                <a16:creationId xmlns:a16="http://schemas.microsoft.com/office/drawing/2014/main" id="{165607FA-CC38-904D-8618-BEED9FB06464}"/>
              </a:ext>
            </a:extLst>
          </p:cNvPr>
          <p:cNvSpPr txBox="1"/>
          <p:nvPr/>
        </p:nvSpPr>
        <p:spPr>
          <a:xfrm>
            <a:off x="8926687" y="4798985"/>
            <a:ext cx="2920547" cy="1384995"/>
          </a:xfrm>
          <a:prstGeom prst="rect">
            <a:avLst/>
          </a:prstGeom>
          <a:noFill/>
        </p:spPr>
        <p:txBody>
          <a:bodyPr wrap="square" lIns="72000" tIns="0" rIns="0" bIns="0" rtlCol="0">
            <a:spAutoFit/>
          </a:bodyPr>
          <a:lstStyle/>
          <a:p>
            <a:pPr algn="l"/>
            <a:r>
              <a:rPr lang="en-GB" dirty="0"/>
              <a:t>These are the costs that can be compared to CERN projects, after conversion using the </a:t>
            </a:r>
            <a:r>
              <a:rPr lang="en-GB" b="1" dirty="0"/>
              <a:t>Purchasing Power Parity (PPP)</a:t>
            </a:r>
          </a:p>
        </p:txBody>
      </p:sp>
      <p:cxnSp>
        <p:nvCxnSpPr>
          <p:cNvPr id="16" name="Straight Arrow Connector 15">
            <a:extLst>
              <a:ext uri="{FF2B5EF4-FFF2-40B4-BE49-F238E27FC236}">
                <a16:creationId xmlns:a16="http://schemas.microsoft.com/office/drawing/2014/main" id="{1623CB1B-EF5B-FC4D-B949-D15465F2F207}"/>
              </a:ext>
            </a:extLst>
          </p:cNvPr>
          <p:cNvCxnSpPr>
            <a:cxnSpLocks/>
            <a:stCxn id="12" idx="1"/>
            <a:endCxn id="10" idx="5"/>
          </p:cNvCxnSpPr>
          <p:nvPr/>
        </p:nvCxnSpPr>
        <p:spPr>
          <a:xfrm flipH="1" flipV="1">
            <a:off x="8337631" y="4434308"/>
            <a:ext cx="589056" cy="105717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A952FB05-5AE1-1043-B253-2F5FC7E2CF82}"/>
              </a:ext>
            </a:extLst>
          </p:cNvPr>
          <p:cNvCxnSpPr>
            <a:cxnSpLocks/>
            <a:stCxn id="12" idx="1"/>
          </p:cNvCxnSpPr>
          <p:nvPr/>
        </p:nvCxnSpPr>
        <p:spPr>
          <a:xfrm flipH="1">
            <a:off x="7466453" y="5491483"/>
            <a:ext cx="1460234" cy="80306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6E19BBCF-2FEB-A240-B53F-4BA60D0629E9}"/>
              </a:ext>
            </a:extLst>
          </p:cNvPr>
          <p:cNvSpPr txBox="1"/>
          <p:nvPr/>
        </p:nvSpPr>
        <p:spPr>
          <a:xfrm>
            <a:off x="635949" y="1649505"/>
            <a:ext cx="1618035" cy="369332"/>
          </a:xfrm>
          <a:prstGeom prst="rect">
            <a:avLst/>
          </a:prstGeom>
          <a:noFill/>
        </p:spPr>
        <p:txBody>
          <a:bodyPr wrap="square" lIns="0" tIns="0" rIns="0" bIns="0" rtlCol="0">
            <a:spAutoFit/>
          </a:bodyPr>
          <a:lstStyle/>
          <a:p>
            <a:pPr algn="l"/>
            <a:r>
              <a:rPr lang="en-GB" sz="2400" b="1" dirty="0"/>
              <a:t>CEPC</a:t>
            </a:r>
          </a:p>
        </p:txBody>
      </p:sp>
      <p:sp>
        <p:nvSpPr>
          <p:cNvPr id="15" name="TextBox 14">
            <a:extLst>
              <a:ext uri="{FF2B5EF4-FFF2-40B4-BE49-F238E27FC236}">
                <a16:creationId xmlns:a16="http://schemas.microsoft.com/office/drawing/2014/main" id="{1325FF7D-002C-5749-840E-298E5F7A2D40}"/>
              </a:ext>
            </a:extLst>
          </p:cNvPr>
          <p:cNvSpPr txBox="1"/>
          <p:nvPr/>
        </p:nvSpPr>
        <p:spPr>
          <a:xfrm>
            <a:off x="635949" y="4860333"/>
            <a:ext cx="1618035" cy="369332"/>
          </a:xfrm>
          <a:prstGeom prst="rect">
            <a:avLst/>
          </a:prstGeom>
          <a:noFill/>
        </p:spPr>
        <p:txBody>
          <a:bodyPr wrap="square" lIns="0" tIns="0" rIns="0" bIns="0" rtlCol="0">
            <a:spAutoFit/>
          </a:bodyPr>
          <a:lstStyle/>
          <a:p>
            <a:pPr algn="l"/>
            <a:r>
              <a:rPr lang="en-GB" sz="2400" b="1" dirty="0"/>
              <a:t>ILC</a:t>
            </a:r>
          </a:p>
        </p:txBody>
      </p:sp>
    </p:spTree>
    <p:extLst>
      <p:ext uri="{BB962C8B-B14F-4D97-AF65-F5344CB8AC3E}">
        <p14:creationId xmlns:p14="http://schemas.microsoft.com/office/powerpoint/2010/main" val="3778022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10" grpId="0" animBg="1"/>
      <p:bldP spid="14" grpId="0" animBg="1"/>
      <p:bldP spid="12" grpId="0"/>
      <p:bldP spid="5" grpId="0"/>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A6A3D7A-F42E-6B31-61CB-4BB8FF557FDA}"/>
              </a:ext>
            </a:extLst>
          </p:cNvPr>
          <p:cNvSpPr>
            <a:spLocks noGrp="1"/>
          </p:cNvSpPr>
          <p:nvPr>
            <p:ph idx="1"/>
          </p:nvPr>
        </p:nvSpPr>
        <p:spPr>
          <a:xfrm>
            <a:off x="407989" y="942716"/>
            <a:ext cx="11376024" cy="5034127"/>
          </a:xfrm>
        </p:spPr>
        <p:txBody>
          <a:bodyPr/>
          <a:lstStyle/>
          <a:p>
            <a:pPr marL="457200" indent="-457200">
              <a:spcBef>
                <a:spcPts val="1200"/>
              </a:spcBef>
              <a:spcAft>
                <a:spcPts val="0"/>
              </a:spcAft>
              <a:buFont typeface="Arial" panose="020B0604020202020204" pitchFamily="34" charset="0"/>
              <a:buChar char="•"/>
            </a:pPr>
            <a:r>
              <a:rPr lang="en-US" sz="2000" b="1" dirty="0"/>
              <a:t>Breakdown</a:t>
            </a:r>
            <a:r>
              <a:rPr lang="en-US" sz="2000" dirty="0"/>
              <a:t> of construction costs:</a:t>
            </a:r>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endParaRPr lang="en-US" sz="2000" dirty="0"/>
          </a:p>
          <a:p>
            <a:pPr>
              <a:spcBef>
                <a:spcPts val="1200"/>
              </a:spcBef>
              <a:spcAft>
                <a:spcPts val="0"/>
              </a:spcAft>
            </a:pPr>
            <a:endParaRPr lang="en-US" sz="2000" dirty="0"/>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endParaRPr lang="en-GB" sz="1800" dirty="0"/>
          </a:p>
        </p:txBody>
      </p:sp>
      <p:sp>
        <p:nvSpPr>
          <p:cNvPr id="3" name="Title 2">
            <a:extLst>
              <a:ext uri="{FF2B5EF4-FFF2-40B4-BE49-F238E27FC236}">
                <a16:creationId xmlns:a16="http://schemas.microsoft.com/office/drawing/2014/main" id="{FF77EEDB-B6C2-C452-1C33-E4ECAC002E3E}"/>
              </a:ext>
            </a:extLst>
          </p:cNvPr>
          <p:cNvSpPr>
            <a:spLocks noGrp="1"/>
          </p:cNvSpPr>
          <p:nvPr>
            <p:ph type="title"/>
          </p:nvPr>
        </p:nvSpPr>
        <p:spPr>
          <a:xfrm>
            <a:off x="410543" y="236433"/>
            <a:ext cx="11569958" cy="549951"/>
          </a:xfrm>
        </p:spPr>
        <p:txBody>
          <a:bodyPr/>
          <a:lstStyle/>
          <a:p>
            <a:r>
              <a:rPr lang="en-US" dirty="0"/>
              <a:t>Construction costs summary – beyond 2050</a:t>
            </a:r>
            <a:endParaRPr lang="en-GB" dirty="0"/>
          </a:p>
        </p:txBody>
      </p:sp>
      <p:sp>
        <p:nvSpPr>
          <p:cNvPr id="4" name="Slide Number Placeholder 3">
            <a:extLst>
              <a:ext uri="{FF2B5EF4-FFF2-40B4-BE49-F238E27FC236}">
                <a16:creationId xmlns:a16="http://schemas.microsoft.com/office/drawing/2014/main" id="{641EA7C0-E729-66BD-7E82-1A46908FEECC}"/>
              </a:ext>
            </a:extLst>
          </p:cNvPr>
          <p:cNvSpPr>
            <a:spLocks noGrp="1"/>
          </p:cNvSpPr>
          <p:nvPr>
            <p:ph type="sldNum" sz="quarter" idx="12"/>
          </p:nvPr>
        </p:nvSpPr>
        <p:spPr/>
        <p:txBody>
          <a:bodyPr/>
          <a:lstStyle/>
          <a:p>
            <a:fld id="{36B5EA5A-BC32-A742-B11B-8E7414D5B535}" type="slidenum">
              <a:rPr lang="en-US" smtClean="0"/>
              <a:pPr/>
              <a:t>15</a:t>
            </a:fld>
            <a:endParaRPr lang="en-US" dirty="0"/>
          </a:p>
        </p:txBody>
      </p:sp>
      <p:pic>
        <p:nvPicPr>
          <p:cNvPr id="6" name="Picture 5">
            <a:extLst>
              <a:ext uri="{FF2B5EF4-FFF2-40B4-BE49-F238E27FC236}">
                <a16:creationId xmlns:a16="http://schemas.microsoft.com/office/drawing/2014/main" id="{B1E90A40-AFC2-0E4F-BA5B-A755D811C8B2}"/>
              </a:ext>
            </a:extLst>
          </p:cNvPr>
          <p:cNvPicPr>
            <a:picLocks noChangeAspect="1"/>
          </p:cNvPicPr>
          <p:nvPr/>
        </p:nvPicPr>
        <p:blipFill>
          <a:blip r:embed="rId2"/>
          <a:stretch>
            <a:fillRect/>
          </a:stretch>
        </p:blipFill>
        <p:spPr>
          <a:xfrm>
            <a:off x="407989" y="1453242"/>
            <a:ext cx="4910883" cy="2334986"/>
          </a:xfrm>
          <a:prstGeom prst="rect">
            <a:avLst/>
          </a:prstGeom>
        </p:spPr>
      </p:pic>
      <p:pic>
        <p:nvPicPr>
          <p:cNvPr id="7" name="Picture 6">
            <a:extLst>
              <a:ext uri="{FF2B5EF4-FFF2-40B4-BE49-F238E27FC236}">
                <a16:creationId xmlns:a16="http://schemas.microsoft.com/office/drawing/2014/main" id="{0C5C6BE8-FC86-AA40-B5F0-058B9DB0E517}"/>
              </a:ext>
            </a:extLst>
          </p:cNvPr>
          <p:cNvPicPr>
            <a:picLocks noChangeAspect="1"/>
          </p:cNvPicPr>
          <p:nvPr/>
        </p:nvPicPr>
        <p:blipFill>
          <a:blip r:embed="rId3"/>
          <a:stretch>
            <a:fillRect/>
          </a:stretch>
        </p:blipFill>
        <p:spPr>
          <a:xfrm>
            <a:off x="5633227" y="1453242"/>
            <a:ext cx="4313206" cy="2309916"/>
          </a:xfrm>
          <a:prstGeom prst="rect">
            <a:avLst/>
          </a:prstGeom>
        </p:spPr>
      </p:pic>
      <p:pic>
        <p:nvPicPr>
          <p:cNvPr id="10" name="Picture 9">
            <a:extLst>
              <a:ext uri="{FF2B5EF4-FFF2-40B4-BE49-F238E27FC236}">
                <a16:creationId xmlns:a16="http://schemas.microsoft.com/office/drawing/2014/main" id="{87F6201E-9E54-A74A-91C6-599FD507E903}"/>
              </a:ext>
            </a:extLst>
          </p:cNvPr>
          <p:cNvPicPr>
            <a:picLocks noChangeAspect="1"/>
          </p:cNvPicPr>
          <p:nvPr/>
        </p:nvPicPr>
        <p:blipFill>
          <a:blip r:embed="rId4"/>
          <a:stretch>
            <a:fillRect/>
          </a:stretch>
        </p:blipFill>
        <p:spPr>
          <a:xfrm>
            <a:off x="439740" y="3866502"/>
            <a:ext cx="5025697" cy="2854973"/>
          </a:xfrm>
          <a:prstGeom prst="rect">
            <a:avLst/>
          </a:prstGeom>
        </p:spPr>
      </p:pic>
      <p:sp>
        <p:nvSpPr>
          <p:cNvPr id="8" name="Oval 7">
            <a:extLst>
              <a:ext uri="{FF2B5EF4-FFF2-40B4-BE49-F238E27FC236}">
                <a16:creationId xmlns:a16="http://schemas.microsoft.com/office/drawing/2014/main" id="{01476D0A-0D95-334F-BF33-D51DED3D8E58}"/>
              </a:ext>
            </a:extLst>
          </p:cNvPr>
          <p:cNvSpPr/>
          <p:nvPr/>
        </p:nvSpPr>
        <p:spPr>
          <a:xfrm>
            <a:off x="3433666" y="3414039"/>
            <a:ext cx="914400" cy="259635"/>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3F8BF683-62F5-F44B-9690-60CD109C255F}"/>
              </a:ext>
            </a:extLst>
          </p:cNvPr>
          <p:cNvSpPr/>
          <p:nvPr/>
        </p:nvSpPr>
        <p:spPr>
          <a:xfrm>
            <a:off x="3153744" y="6330042"/>
            <a:ext cx="1045029" cy="31465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34292A35-831A-4842-B299-EF8AC453324E}"/>
              </a:ext>
            </a:extLst>
          </p:cNvPr>
          <p:cNvSpPr/>
          <p:nvPr/>
        </p:nvSpPr>
        <p:spPr>
          <a:xfrm>
            <a:off x="7997825" y="3414040"/>
            <a:ext cx="903579" cy="34911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a:extLst>
              <a:ext uri="{FF2B5EF4-FFF2-40B4-BE49-F238E27FC236}">
                <a16:creationId xmlns:a16="http://schemas.microsoft.com/office/drawing/2014/main" id="{D7FC158C-8807-934F-A6FE-0AB6E3C4B309}"/>
              </a:ext>
            </a:extLst>
          </p:cNvPr>
          <p:cNvPicPr>
            <a:picLocks noChangeAspect="1"/>
          </p:cNvPicPr>
          <p:nvPr/>
        </p:nvPicPr>
        <p:blipFill>
          <a:blip r:embed="rId5"/>
          <a:stretch>
            <a:fillRect/>
          </a:stretch>
        </p:blipFill>
        <p:spPr>
          <a:xfrm>
            <a:off x="5573355" y="3788228"/>
            <a:ext cx="6245679" cy="2941087"/>
          </a:xfrm>
          <a:prstGeom prst="rect">
            <a:avLst/>
          </a:prstGeom>
        </p:spPr>
      </p:pic>
    </p:spTree>
    <p:extLst>
      <p:ext uri="{BB962C8B-B14F-4D97-AF65-F5344CB8AC3E}">
        <p14:creationId xmlns:p14="http://schemas.microsoft.com/office/powerpoint/2010/main" val="3438670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A6A3D7A-F42E-6B31-61CB-4BB8FF557FDA}"/>
              </a:ext>
            </a:extLst>
          </p:cNvPr>
          <p:cNvSpPr>
            <a:spLocks noGrp="1"/>
          </p:cNvSpPr>
          <p:nvPr>
            <p:ph idx="1"/>
          </p:nvPr>
        </p:nvSpPr>
        <p:spPr>
          <a:xfrm>
            <a:off x="407989" y="942716"/>
            <a:ext cx="11376024" cy="5034127"/>
          </a:xfrm>
        </p:spPr>
        <p:txBody>
          <a:bodyPr/>
          <a:lstStyle/>
          <a:p>
            <a:pPr marL="457200" indent="-457200">
              <a:spcBef>
                <a:spcPts val="1200"/>
              </a:spcBef>
              <a:spcAft>
                <a:spcPts val="0"/>
              </a:spcAft>
              <a:buFont typeface="Arial" panose="020B0604020202020204" pitchFamily="34" charset="0"/>
              <a:buChar char="•"/>
            </a:pPr>
            <a:r>
              <a:rPr lang="en-US" sz="2000" b="1" dirty="0"/>
              <a:t>Evaluated via the concept of Technical Readiness Level (</a:t>
            </a:r>
            <a:r>
              <a:rPr lang="en-US" sz="2000" b="1" dirty="0">
                <a:solidFill>
                  <a:srgbClr val="FF0000"/>
                </a:solidFill>
              </a:rPr>
              <a:t>TRL</a:t>
            </a:r>
            <a:r>
              <a:rPr lang="en-US" sz="2000" b="1" dirty="0"/>
              <a:t>) of selected, critical components</a:t>
            </a:r>
            <a:r>
              <a:rPr lang="en-US" sz="2000" dirty="0"/>
              <a:t>:</a:t>
            </a:r>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r>
              <a:rPr lang="en-US" sz="2000" dirty="0"/>
              <a:t>Improvement factor on critical components, and the R&amp;D effort needed to reach it, is also compared between the options. </a:t>
            </a:r>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endParaRPr lang="en-US" sz="2000" dirty="0"/>
          </a:p>
          <a:p>
            <a:pPr>
              <a:spcBef>
                <a:spcPts val="1200"/>
              </a:spcBef>
              <a:spcAft>
                <a:spcPts val="0"/>
              </a:spcAft>
            </a:pPr>
            <a:endParaRPr lang="en-US" sz="2000" dirty="0"/>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endParaRPr lang="en-US" sz="2000" dirty="0"/>
          </a:p>
          <a:p>
            <a:pPr marL="457200" indent="-457200">
              <a:spcBef>
                <a:spcPts val="1200"/>
              </a:spcBef>
              <a:spcAft>
                <a:spcPts val="0"/>
              </a:spcAft>
              <a:buFont typeface="Arial" panose="020B0604020202020204" pitchFamily="34" charset="0"/>
              <a:buChar char="•"/>
            </a:pPr>
            <a:endParaRPr lang="en-GB" sz="1800" dirty="0"/>
          </a:p>
        </p:txBody>
      </p:sp>
      <p:sp>
        <p:nvSpPr>
          <p:cNvPr id="3" name="Title 2">
            <a:extLst>
              <a:ext uri="{FF2B5EF4-FFF2-40B4-BE49-F238E27FC236}">
                <a16:creationId xmlns:a16="http://schemas.microsoft.com/office/drawing/2014/main" id="{FF77EEDB-B6C2-C452-1C33-E4ECAC002E3E}"/>
              </a:ext>
            </a:extLst>
          </p:cNvPr>
          <p:cNvSpPr>
            <a:spLocks noGrp="1"/>
          </p:cNvSpPr>
          <p:nvPr>
            <p:ph type="title"/>
          </p:nvPr>
        </p:nvSpPr>
        <p:spPr/>
        <p:txBody>
          <a:bodyPr/>
          <a:lstStyle/>
          <a:p>
            <a:r>
              <a:rPr lang="en-US" dirty="0"/>
              <a:t>Technical readiness – methodology</a:t>
            </a:r>
            <a:endParaRPr lang="en-GB" dirty="0"/>
          </a:p>
        </p:txBody>
      </p:sp>
      <p:sp>
        <p:nvSpPr>
          <p:cNvPr id="4" name="Slide Number Placeholder 3">
            <a:extLst>
              <a:ext uri="{FF2B5EF4-FFF2-40B4-BE49-F238E27FC236}">
                <a16:creationId xmlns:a16="http://schemas.microsoft.com/office/drawing/2014/main" id="{641EA7C0-E729-66BD-7E82-1A46908FEECC}"/>
              </a:ext>
            </a:extLst>
          </p:cNvPr>
          <p:cNvSpPr>
            <a:spLocks noGrp="1"/>
          </p:cNvSpPr>
          <p:nvPr>
            <p:ph type="sldNum" sz="quarter" idx="12"/>
          </p:nvPr>
        </p:nvSpPr>
        <p:spPr/>
        <p:txBody>
          <a:bodyPr/>
          <a:lstStyle/>
          <a:p>
            <a:fld id="{36B5EA5A-BC32-A742-B11B-8E7414D5B535}" type="slidenum">
              <a:rPr lang="en-US" smtClean="0"/>
              <a:pPr/>
              <a:t>16</a:t>
            </a:fld>
            <a:endParaRPr lang="en-US" dirty="0"/>
          </a:p>
        </p:txBody>
      </p:sp>
      <p:pic>
        <p:nvPicPr>
          <p:cNvPr id="6" name="Picture 5">
            <a:extLst>
              <a:ext uri="{FF2B5EF4-FFF2-40B4-BE49-F238E27FC236}">
                <a16:creationId xmlns:a16="http://schemas.microsoft.com/office/drawing/2014/main" id="{C2F55CE1-4FC8-5641-A6F8-447E29D8CA27}"/>
              </a:ext>
            </a:extLst>
          </p:cNvPr>
          <p:cNvPicPr>
            <a:picLocks noChangeAspect="1"/>
          </p:cNvPicPr>
          <p:nvPr/>
        </p:nvPicPr>
        <p:blipFill>
          <a:blip r:embed="rId2"/>
          <a:stretch>
            <a:fillRect/>
          </a:stretch>
        </p:blipFill>
        <p:spPr>
          <a:xfrm>
            <a:off x="3039618" y="1247327"/>
            <a:ext cx="5737681" cy="3996477"/>
          </a:xfrm>
          <a:prstGeom prst="rect">
            <a:avLst/>
          </a:prstGeom>
        </p:spPr>
      </p:pic>
      <p:sp>
        <p:nvSpPr>
          <p:cNvPr id="5" name="TextBox 4">
            <a:extLst>
              <a:ext uri="{FF2B5EF4-FFF2-40B4-BE49-F238E27FC236}">
                <a16:creationId xmlns:a16="http://schemas.microsoft.com/office/drawing/2014/main" id="{9FD5A418-CB8B-514A-899D-C65DA15DEE62}"/>
              </a:ext>
            </a:extLst>
          </p:cNvPr>
          <p:cNvSpPr txBox="1"/>
          <p:nvPr/>
        </p:nvSpPr>
        <p:spPr>
          <a:xfrm>
            <a:off x="9075575" y="3820342"/>
            <a:ext cx="3116425" cy="1107996"/>
          </a:xfrm>
          <a:prstGeom prst="rect">
            <a:avLst/>
          </a:prstGeom>
          <a:noFill/>
        </p:spPr>
        <p:txBody>
          <a:bodyPr wrap="square" lIns="0" tIns="0" rIns="0" bIns="0" rtlCol="0">
            <a:spAutoFit/>
          </a:bodyPr>
          <a:lstStyle/>
          <a:p>
            <a:r>
              <a:rPr lang="en-GB" dirty="0"/>
              <a:t>From N. Holtkamp et al., </a:t>
            </a:r>
            <a:r>
              <a:rPr lang="en-GB" dirty="0">
                <a:hlinkClick r:id="rId3"/>
              </a:rPr>
              <a:t>Input</a:t>
            </a:r>
          </a:p>
          <a:p>
            <a:r>
              <a:rPr lang="en-GB" dirty="0">
                <a:hlinkClick r:id="rId3"/>
              </a:rPr>
              <a:t>to the European Strategy for Particle Physics — 2026 Update — ID 154</a:t>
            </a:r>
            <a:endParaRPr lang="en-GB" dirty="0"/>
          </a:p>
        </p:txBody>
      </p:sp>
    </p:spTree>
    <p:extLst>
      <p:ext uri="{BB962C8B-B14F-4D97-AF65-F5344CB8AC3E}">
        <p14:creationId xmlns:p14="http://schemas.microsoft.com/office/powerpoint/2010/main" val="410213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A6A3D7A-F42E-6B31-61CB-4BB8FF557FDA}"/>
              </a:ext>
            </a:extLst>
          </p:cNvPr>
          <p:cNvSpPr>
            <a:spLocks noGrp="1"/>
          </p:cNvSpPr>
          <p:nvPr>
            <p:ph idx="1"/>
          </p:nvPr>
        </p:nvSpPr>
        <p:spPr>
          <a:xfrm>
            <a:off x="407989" y="942716"/>
            <a:ext cx="11376024" cy="5034127"/>
          </a:xfrm>
        </p:spPr>
        <p:txBody>
          <a:bodyPr/>
          <a:lstStyle/>
          <a:p>
            <a:pPr marL="457200" indent="-457200">
              <a:spcBef>
                <a:spcPts val="1200"/>
              </a:spcBef>
              <a:spcAft>
                <a:spcPts val="0"/>
              </a:spcAft>
              <a:buFont typeface="Arial" panose="020B0604020202020204" pitchFamily="34" charset="0"/>
              <a:buChar char="•"/>
            </a:pPr>
            <a:r>
              <a:rPr lang="en-US" sz="2000" b="1" dirty="0"/>
              <a:t>TRL / improvement factor / R&amp;D for key selected components</a:t>
            </a:r>
            <a:r>
              <a:rPr lang="en-US" sz="2000" dirty="0"/>
              <a:t>: </a:t>
            </a:r>
          </a:p>
        </p:txBody>
      </p:sp>
      <p:sp>
        <p:nvSpPr>
          <p:cNvPr id="3" name="Title 2">
            <a:extLst>
              <a:ext uri="{FF2B5EF4-FFF2-40B4-BE49-F238E27FC236}">
                <a16:creationId xmlns:a16="http://schemas.microsoft.com/office/drawing/2014/main" id="{FF77EEDB-B6C2-C452-1C33-E4ECAC002E3E}"/>
              </a:ext>
            </a:extLst>
          </p:cNvPr>
          <p:cNvSpPr>
            <a:spLocks noGrp="1"/>
          </p:cNvSpPr>
          <p:nvPr>
            <p:ph type="title"/>
          </p:nvPr>
        </p:nvSpPr>
        <p:spPr/>
        <p:txBody>
          <a:bodyPr/>
          <a:lstStyle/>
          <a:p>
            <a:r>
              <a:rPr lang="en-US" dirty="0"/>
              <a:t>Technical readiness – CLIC / FCC-</a:t>
            </a:r>
            <a:r>
              <a:rPr lang="en-US" dirty="0" err="1"/>
              <a:t>ee</a:t>
            </a:r>
            <a:r>
              <a:rPr lang="en-US" dirty="0"/>
              <a:t> / LCF</a:t>
            </a:r>
            <a:endParaRPr lang="en-GB" dirty="0"/>
          </a:p>
        </p:txBody>
      </p:sp>
      <p:sp>
        <p:nvSpPr>
          <p:cNvPr id="4" name="Slide Number Placeholder 3">
            <a:extLst>
              <a:ext uri="{FF2B5EF4-FFF2-40B4-BE49-F238E27FC236}">
                <a16:creationId xmlns:a16="http://schemas.microsoft.com/office/drawing/2014/main" id="{641EA7C0-E729-66BD-7E82-1A46908FEECC}"/>
              </a:ext>
            </a:extLst>
          </p:cNvPr>
          <p:cNvSpPr>
            <a:spLocks noGrp="1"/>
          </p:cNvSpPr>
          <p:nvPr>
            <p:ph type="sldNum" sz="quarter" idx="12"/>
          </p:nvPr>
        </p:nvSpPr>
        <p:spPr/>
        <p:txBody>
          <a:bodyPr/>
          <a:lstStyle/>
          <a:p>
            <a:fld id="{36B5EA5A-BC32-A742-B11B-8E7414D5B535}" type="slidenum">
              <a:rPr lang="en-US" smtClean="0"/>
              <a:pPr/>
              <a:t>17</a:t>
            </a:fld>
            <a:endParaRPr lang="en-US" dirty="0"/>
          </a:p>
        </p:txBody>
      </p:sp>
      <p:pic>
        <p:nvPicPr>
          <p:cNvPr id="5" name="Picture 4">
            <a:extLst>
              <a:ext uri="{FF2B5EF4-FFF2-40B4-BE49-F238E27FC236}">
                <a16:creationId xmlns:a16="http://schemas.microsoft.com/office/drawing/2014/main" id="{40219E25-41CB-6A49-A121-E4F85CF56CD0}"/>
              </a:ext>
            </a:extLst>
          </p:cNvPr>
          <p:cNvPicPr>
            <a:picLocks noChangeAspect="1"/>
          </p:cNvPicPr>
          <p:nvPr/>
        </p:nvPicPr>
        <p:blipFill>
          <a:blip r:embed="rId2"/>
          <a:stretch>
            <a:fillRect/>
          </a:stretch>
        </p:blipFill>
        <p:spPr>
          <a:xfrm>
            <a:off x="1806077" y="1306288"/>
            <a:ext cx="7759371" cy="1584205"/>
          </a:xfrm>
          <a:prstGeom prst="rect">
            <a:avLst/>
          </a:prstGeom>
        </p:spPr>
      </p:pic>
      <p:sp>
        <p:nvSpPr>
          <p:cNvPr id="7" name="TextBox 6">
            <a:extLst>
              <a:ext uri="{FF2B5EF4-FFF2-40B4-BE49-F238E27FC236}">
                <a16:creationId xmlns:a16="http://schemas.microsoft.com/office/drawing/2014/main" id="{3E8F30F6-FB33-9140-A5D7-EBAB892C9B50}"/>
              </a:ext>
            </a:extLst>
          </p:cNvPr>
          <p:cNvSpPr txBox="1"/>
          <p:nvPr/>
        </p:nvSpPr>
        <p:spPr>
          <a:xfrm>
            <a:off x="439678" y="2030383"/>
            <a:ext cx="879049" cy="307777"/>
          </a:xfrm>
          <a:prstGeom prst="rect">
            <a:avLst/>
          </a:prstGeom>
          <a:noFill/>
        </p:spPr>
        <p:txBody>
          <a:bodyPr wrap="square" lIns="0" tIns="0" rIns="0" bIns="0" rtlCol="0">
            <a:spAutoFit/>
          </a:bodyPr>
          <a:lstStyle/>
          <a:p>
            <a:r>
              <a:rPr lang="en-GB" sz="2000" b="1" dirty="0"/>
              <a:t>CLIC</a:t>
            </a:r>
          </a:p>
        </p:txBody>
      </p:sp>
      <p:pic>
        <p:nvPicPr>
          <p:cNvPr id="8" name="Picture 7">
            <a:extLst>
              <a:ext uri="{FF2B5EF4-FFF2-40B4-BE49-F238E27FC236}">
                <a16:creationId xmlns:a16="http://schemas.microsoft.com/office/drawing/2014/main" id="{FF201D8B-8AF6-344E-9753-84527D8E0E03}"/>
              </a:ext>
            </a:extLst>
          </p:cNvPr>
          <p:cNvPicPr>
            <a:picLocks noChangeAspect="1"/>
          </p:cNvPicPr>
          <p:nvPr/>
        </p:nvPicPr>
        <p:blipFill rotWithShape="1">
          <a:blip r:embed="rId3"/>
          <a:srcRect b="20065"/>
          <a:stretch/>
        </p:blipFill>
        <p:spPr>
          <a:xfrm>
            <a:off x="1787415" y="2914167"/>
            <a:ext cx="7788367" cy="1850844"/>
          </a:xfrm>
          <a:prstGeom prst="rect">
            <a:avLst/>
          </a:prstGeom>
        </p:spPr>
      </p:pic>
      <p:sp>
        <p:nvSpPr>
          <p:cNvPr id="9" name="TextBox 8">
            <a:extLst>
              <a:ext uri="{FF2B5EF4-FFF2-40B4-BE49-F238E27FC236}">
                <a16:creationId xmlns:a16="http://schemas.microsoft.com/office/drawing/2014/main" id="{FCC14F98-A275-DD4C-86A1-8388B4BB771C}"/>
              </a:ext>
            </a:extLst>
          </p:cNvPr>
          <p:cNvSpPr txBox="1"/>
          <p:nvPr/>
        </p:nvSpPr>
        <p:spPr>
          <a:xfrm>
            <a:off x="404680" y="3674848"/>
            <a:ext cx="949044" cy="307777"/>
          </a:xfrm>
          <a:prstGeom prst="rect">
            <a:avLst/>
          </a:prstGeom>
          <a:noFill/>
        </p:spPr>
        <p:txBody>
          <a:bodyPr wrap="square" lIns="0" tIns="0" rIns="0" bIns="0" rtlCol="0">
            <a:spAutoFit/>
          </a:bodyPr>
          <a:lstStyle/>
          <a:p>
            <a:r>
              <a:rPr lang="en-GB" sz="2000" b="1" dirty="0"/>
              <a:t>FCC-</a:t>
            </a:r>
            <a:r>
              <a:rPr lang="en-GB" sz="2000" b="1" dirty="0" err="1"/>
              <a:t>ee</a:t>
            </a:r>
            <a:endParaRPr lang="en-GB" sz="2000" b="1" dirty="0"/>
          </a:p>
        </p:txBody>
      </p:sp>
      <p:pic>
        <p:nvPicPr>
          <p:cNvPr id="10" name="Picture 9">
            <a:extLst>
              <a:ext uri="{FF2B5EF4-FFF2-40B4-BE49-F238E27FC236}">
                <a16:creationId xmlns:a16="http://schemas.microsoft.com/office/drawing/2014/main" id="{29BAA6E7-D5D7-9E4D-9EB4-83F914DD3DBB}"/>
              </a:ext>
            </a:extLst>
          </p:cNvPr>
          <p:cNvPicPr>
            <a:picLocks noChangeAspect="1"/>
          </p:cNvPicPr>
          <p:nvPr/>
        </p:nvPicPr>
        <p:blipFill>
          <a:blip r:embed="rId4"/>
          <a:stretch>
            <a:fillRect/>
          </a:stretch>
        </p:blipFill>
        <p:spPr>
          <a:xfrm>
            <a:off x="1843398" y="4747219"/>
            <a:ext cx="6939817" cy="2032716"/>
          </a:xfrm>
          <a:prstGeom prst="rect">
            <a:avLst/>
          </a:prstGeom>
        </p:spPr>
      </p:pic>
      <p:sp>
        <p:nvSpPr>
          <p:cNvPr id="11" name="TextBox 10">
            <a:extLst>
              <a:ext uri="{FF2B5EF4-FFF2-40B4-BE49-F238E27FC236}">
                <a16:creationId xmlns:a16="http://schemas.microsoft.com/office/drawing/2014/main" id="{88C6358F-ED6D-3546-A5F8-4563B510E23E}"/>
              </a:ext>
            </a:extLst>
          </p:cNvPr>
          <p:cNvSpPr txBox="1"/>
          <p:nvPr/>
        </p:nvSpPr>
        <p:spPr>
          <a:xfrm>
            <a:off x="442002" y="5506130"/>
            <a:ext cx="949044" cy="307777"/>
          </a:xfrm>
          <a:prstGeom prst="rect">
            <a:avLst/>
          </a:prstGeom>
          <a:noFill/>
        </p:spPr>
        <p:txBody>
          <a:bodyPr wrap="square" lIns="0" tIns="0" rIns="0" bIns="0" rtlCol="0">
            <a:spAutoFit/>
          </a:bodyPr>
          <a:lstStyle/>
          <a:p>
            <a:r>
              <a:rPr lang="en-GB" sz="2000" b="1" dirty="0"/>
              <a:t>LCF</a:t>
            </a:r>
          </a:p>
        </p:txBody>
      </p:sp>
      <p:sp>
        <p:nvSpPr>
          <p:cNvPr id="6" name="TextBox 5">
            <a:extLst>
              <a:ext uri="{FF2B5EF4-FFF2-40B4-BE49-F238E27FC236}">
                <a16:creationId xmlns:a16="http://schemas.microsoft.com/office/drawing/2014/main" id="{C9ED7B1A-4890-7D45-99B6-E738F8A62602}"/>
              </a:ext>
            </a:extLst>
          </p:cNvPr>
          <p:cNvSpPr txBox="1"/>
          <p:nvPr/>
        </p:nvSpPr>
        <p:spPr>
          <a:xfrm>
            <a:off x="9158556" y="5525353"/>
            <a:ext cx="2829450" cy="830997"/>
          </a:xfrm>
          <a:prstGeom prst="rect">
            <a:avLst/>
          </a:prstGeom>
          <a:noFill/>
        </p:spPr>
        <p:txBody>
          <a:bodyPr wrap="square" lIns="0" tIns="0" rIns="0" bIns="0" rtlCol="0">
            <a:spAutoFit/>
          </a:bodyPr>
          <a:lstStyle/>
          <a:p>
            <a:r>
              <a:rPr lang="en-US" b="1" dirty="0"/>
              <a:t>⟹ </a:t>
            </a:r>
            <a:r>
              <a:rPr lang="en-GB" b="1" dirty="0"/>
              <a:t>TRLs are comparable</a:t>
            </a:r>
            <a:r>
              <a:rPr lang="en-GB" dirty="0"/>
              <a:t> for the major Higgs factory studies.</a:t>
            </a:r>
          </a:p>
        </p:txBody>
      </p:sp>
      <p:sp>
        <p:nvSpPr>
          <p:cNvPr id="12" name="TextBox 11">
            <a:extLst>
              <a:ext uri="{FF2B5EF4-FFF2-40B4-BE49-F238E27FC236}">
                <a16:creationId xmlns:a16="http://schemas.microsoft.com/office/drawing/2014/main" id="{6AFB0549-42AD-3B42-B232-11DB877446DC}"/>
              </a:ext>
            </a:extLst>
          </p:cNvPr>
          <p:cNvSpPr txBox="1"/>
          <p:nvPr/>
        </p:nvSpPr>
        <p:spPr>
          <a:xfrm>
            <a:off x="9717741" y="1595804"/>
            <a:ext cx="2393175" cy="1938992"/>
          </a:xfrm>
          <a:prstGeom prst="rect">
            <a:avLst/>
          </a:prstGeom>
          <a:noFill/>
        </p:spPr>
        <p:txBody>
          <a:bodyPr wrap="square" lIns="0" tIns="0" rIns="0" bIns="0" rtlCol="0">
            <a:spAutoFit/>
          </a:bodyPr>
          <a:lstStyle/>
          <a:p>
            <a:r>
              <a:rPr lang="en-GB" dirty="0"/>
              <a:t>Building on </a:t>
            </a:r>
            <a:r>
              <a:rPr lang="en-GB" b="1" dirty="0"/>
              <a:t>Snowmass’21 Implementation Task Force </a:t>
            </a:r>
            <a:r>
              <a:rPr lang="en-GB" dirty="0"/>
              <a:t>[1] and on the </a:t>
            </a:r>
            <a:r>
              <a:rPr lang="en-GB" b="1" dirty="0"/>
              <a:t>LDG accelerator R&amp;D review</a:t>
            </a:r>
            <a:r>
              <a:rPr lang="en-GB" dirty="0"/>
              <a:t> held in February 2025 [2]</a:t>
            </a:r>
          </a:p>
        </p:txBody>
      </p:sp>
      <p:sp>
        <p:nvSpPr>
          <p:cNvPr id="13" name="TextBox 12">
            <a:extLst>
              <a:ext uri="{FF2B5EF4-FFF2-40B4-BE49-F238E27FC236}">
                <a16:creationId xmlns:a16="http://schemas.microsoft.com/office/drawing/2014/main" id="{25C0B2ED-C684-A844-B2CC-7B3BE81E056E}"/>
              </a:ext>
            </a:extLst>
          </p:cNvPr>
          <p:cNvSpPr txBox="1"/>
          <p:nvPr/>
        </p:nvSpPr>
        <p:spPr>
          <a:xfrm>
            <a:off x="9631765" y="4022291"/>
            <a:ext cx="2152248" cy="1077218"/>
          </a:xfrm>
          <a:prstGeom prst="rect">
            <a:avLst/>
          </a:prstGeom>
          <a:noFill/>
        </p:spPr>
        <p:txBody>
          <a:bodyPr wrap="square" lIns="0" tIns="0" rIns="0" bIns="0" rtlCol="0">
            <a:spAutoFit/>
          </a:bodyPr>
          <a:lstStyle/>
          <a:p>
            <a:r>
              <a:rPr lang="en-GB" sz="1400" dirty="0"/>
              <a:t>[1] T. </a:t>
            </a:r>
            <a:r>
              <a:rPr lang="en-GB" sz="1400" dirty="0" err="1"/>
              <a:t>Roser</a:t>
            </a:r>
            <a:r>
              <a:rPr lang="en-GB" sz="1400" dirty="0"/>
              <a:t> et al., </a:t>
            </a:r>
            <a:r>
              <a:rPr lang="en-GB" sz="1400" i="1" dirty="0">
                <a:hlinkClick r:id="rId5"/>
              </a:rPr>
              <a:t>JINST 18 P05018 </a:t>
            </a:r>
            <a:r>
              <a:rPr lang="en-GB" sz="1400" i="1" dirty="0"/>
              <a:t>(2023)</a:t>
            </a:r>
          </a:p>
          <a:p>
            <a:r>
              <a:rPr lang="en-GB" sz="1400" dirty="0"/>
              <a:t>[2] N. Holtkamp et al., </a:t>
            </a:r>
            <a:r>
              <a:rPr lang="en-GB" sz="1400" i="1" dirty="0"/>
              <a:t>Input </a:t>
            </a:r>
          </a:p>
          <a:p>
            <a:r>
              <a:rPr lang="en-GB" sz="1400" i="1" dirty="0"/>
              <a:t>to the ESPP - 2026 Update </a:t>
            </a:r>
            <a:r>
              <a:rPr lang="en-GB" sz="1400" dirty="0"/>
              <a:t>- </a:t>
            </a:r>
            <a:r>
              <a:rPr lang="en-GB" sz="1400" dirty="0">
                <a:hlinkClick r:id="rId6"/>
              </a:rPr>
              <a:t>ID 154</a:t>
            </a:r>
            <a:r>
              <a:rPr lang="en-GB" sz="1400" dirty="0"/>
              <a:t>.</a:t>
            </a:r>
          </a:p>
        </p:txBody>
      </p:sp>
    </p:spTree>
    <p:extLst>
      <p:ext uri="{BB962C8B-B14F-4D97-AF65-F5344CB8AC3E}">
        <p14:creationId xmlns:p14="http://schemas.microsoft.com/office/powerpoint/2010/main" val="4053469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1" grpId="0"/>
      <p:bldP spid="6" grpId="0"/>
      <p:bldP spid="12" grpId="0"/>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7BEBFC34-A614-B489-6193-934292DA9EED}"/>
              </a:ext>
            </a:extLst>
          </p:cNvPr>
          <p:cNvPicPr>
            <a:picLocks noChangeAspect="1"/>
          </p:cNvPicPr>
          <p:nvPr/>
        </p:nvPicPr>
        <p:blipFill>
          <a:blip r:embed="rId3"/>
          <a:srcRect b="1604"/>
          <a:stretch/>
        </p:blipFill>
        <p:spPr>
          <a:xfrm>
            <a:off x="6670168" y="786384"/>
            <a:ext cx="5539762" cy="2642303"/>
          </a:xfrm>
          <a:prstGeom prst="rect">
            <a:avLst/>
          </a:prstGeom>
        </p:spPr>
      </p:pic>
      <p:sp>
        <p:nvSpPr>
          <p:cNvPr id="5" name="Title 4">
            <a:extLst>
              <a:ext uri="{FF2B5EF4-FFF2-40B4-BE49-F238E27FC236}">
                <a16:creationId xmlns:a16="http://schemas.microsoft.com/office/drawing/2014/main" id="{375BA21B-6E54-D83C-8EE5-8F8366B63ECD}"/>
              </a:ext>
            </a:extLst>
          </p:cNvPr>
          <p:cNvSpPr>
            <a:spLocks noGrp="1"/>
          </p:cNvSpPr>
          <p:nvPr>
            <p:ph type="title"/>
          </p:nvPr>
        </p:nvSpPr>
        <p:spPr/>
        <p:txBody>
          <a:bodyPr/>
          <a:lstStyle/>
          <a:p>
            <a:r>
              <a:rPr lang="en-US" dirty="0"/>
              <a:t>Project timeline</a:t>
            </a:r>
            <a:endParaRPr lang="en-GB" dirty="0"/>
          </a:p>
        </p:txBody>
      </p:sp>
      <p:sp>
        <p:nvSpPr>
          <p:cNvPr id="6" name="Content Placeholder 5">
            <a:extLst>
              <a:ext uri="{FF2B5EF4-FFF2-40B4-BE49-F238E27FC236}">
                <a16:creationId xmlns:a16="http://schemas.microsoft.com/office/drawing/2014/main" id="{BFB3D62F-ACD0-F117-AB1F-1F21275982D9}"/>
              </a:ext>
            </a:extLst>
          </p:cNvPr>
          <p:cNvSpPr>
            <a:spLocks noGrp="1"/>
          </p:cNvSpPr>
          <p:nvPr>
            <p:ph sz="half" idx="1"/>
          </p:nvPr>
        </p:nvSpPr>
        <p:spPr>
          <a:xfrm>
            <a:off x="407987" y="1053250"/>
            <a:ext cx="6262182" cy="5330598"/>
          </a:xfrm>
        </p:spPr>
        <p:txBody>
          <a:bodyPr/>
          <a:lstStyle/>
          <a:p>
            <a:pPr>
              <a:lnSpc>
                <a:spcPct val="100000"/>
              </a:lnSpc>
            </a:pPr>
            <a:r>
              <a:rPr lang="en-US" b="0" dirty="0">
                <a:solidFill>
                  <a:schemeClr val="tx1"/>
                </a:solidFill>
              </a:rPr>
              <a:t>Financial and personnel commitments for </a:t>
            </a:r>
            <a:r>
              <a:rPr lang="en-US" b="1" dirty="0">
                <a:solidFill>
                  <a:schemeClr val="tx1"/>
                </a:solidFill>
              </a:rPr>
              <a:t>HL-LHC</a:t>
            </a:r>
            <a:r>
              <a:rPr lang="en-US" b="0" dirty="0">
                <a:solidFill>
                  <a:schemeClr val="tx1"/>
                </a:solidFill>
              </a:rPr>
              <a:t> operations imply that </a:t>
            </a:r>
            <a:r>
              <a:rPr lang="en-US" dirty="0">
                <a:solidFill>
                  <a:schemeClr val="tx1"/>
                </a:solidFill>
              </a:rPr>
              <a:t>a </a:t>
            </a:r>
            <a:r>
              <a:rPr lang="en-US" b="1" dirty="0">
                <a:solidFill>
                  <a:schemeClr val="tx1"/>
                </a:solidFill>
              </a:rPr>
              <a:t>future collider cannot realistically start operation before mid 40s.</a:t>
            </a:r>
          </a:p>
          <a:p>
            <a:pPr>
              <a:lnSpc>
                <a:spcPct val="100000"/>
              </a:lnSpc>
            </a:pPr>
            <a:r>
              <a:rPr lang="en-US" b="1" dirty="0">
                <a:solidFill>
                  <a:schemeClr val="tx1"/>
                </a:solidFill>
              </a:rPr>
              <a:t>FCC feasibility study (FS)</a:t>
            </a:r>
            <a:r>
              <a:rPr lang="en-US" b="0" dirty="0">
                <a:solidFill>
                  <a:schemeClr val="tx1"/>
                </a:solidFill>
              </a:rPr>
              <a:t> completed and </a:t>
            </a:r>
            <a:r>
              <a:rPr lang="en-US" dirty="0">
                <a:solidFill>
                  <a:schemeClr val="tx1"/>
                </a:solidFill>
              </a:rPr>
              <a:t>detailed timeline </a:t>
            </a:r>
            <a:r>
              <a:rPr lang="en-US" b="0" dirty="0">
                <a:solidFill>
                  <a:schemeClr val="tx1"/>
                </a:solidFill>
              </a:rPr>
              <a:t>established considering the above constraints.</a:t>
            </a:r>
          </a:p>
          <a:p>
            <a:pPr>
              <a:lnSpc>
                <a:spcPct val="100000"/>
              </a:lnSpc>
            </a:pPr>
            <a:r>
              <a:rPr lang="en-US" b="1" dirty="0">
                <a:solidFill>
                  <a:schemeClr val="tx1"/>
                </a:solidFill>
              </a:rPr>
              <a:t>CLIC</a:t>
            </a:r>
            <a:r>
              <a:rPr lang="en-US" b="0" dirty="0">
                <a:solidFill>
                  <a:schemeClr val="tx1"/>
                </a:solidFill>
              </a:rPr>
              <a:t>, and particularly </a:t>
            </a:r>
            <a:r>
              <a:rPr lang="en-US" b="1" dirty="0">
                <a:solidFill>
                  <a:schemeClr val="tx1"/>
                </a:solidFill>
              </a:rPr>
              <a:t>LCF@CERN</a:t>
            </a:r>
            <a:r>
              <a:rPr lang="en-US" b="0" dirty="0">
                <a:solidFill>
                  <a:schemeClr val="tx1"/>
                </a:solidFill>
              </a:rPr>
              <a:t>, </a:t>
            </a:r>
            <a:r>
              <a:rPr lang="en-US" dirty="0">
                <a:solidFill>
                  <a:schemeClr val="tx1"/>
                </a:solidFill>
              </a:rPr>
              <a:t>would require a </a:t>
            </a:r>
            <a:r>
              <a:rPr lang="en-US" b="1" dirty="0">
                <a:solidFill>
                  <a:schemeClr val="tx1"/>
                </a:solidFill>
              </a:rPr>
              <a:t>preparation phase </a:t>
            </a:r>
            <a:r>
              <a:rPr lang="en-US" b="0" dirty="0">
                <a:solidFill>
                  <a:schemeClr val="tx1"/>
                </a:solidFill>
              </a:rPr>
              <a:t>(with corresponding resources) to reach a level of detail comparable to the FCC FS.</a:t>
            </a:r>
            <a:br>
              <a:rPr lang="en-US" b="0" dirty="0">
                <a:solidFill>
                  <a:schemeClr val="tx1"/>
                </a:solidFill>
              </a:rPr>
            </a:br>
            <a:r>
              <a:rPr lang="en-US" b="0" dirty="0">
                <a:solidFill>
                  <a:schemeClr val="tx1"/>
                </a:solidFill>
                <a:sym typeface="Wingdings" panose="05000000000000000000" pitchFamily="2" charset="2"/>
              </a:rPr>
              <a:t>⟹ </a:t>
            </a:r>
            <a:r>
              <a:rPr lang="en-US" dirty="0">
                <a:solidFill>
                  <a:schemeClr val="tx1"/>
                </a:solidFill>
                <a:sym typeface="Wingdings" panose="05000000000000000000" pitchFamily="2" charset="2"/>
              </a:rPr>
              <a:t>Difficult to conduct two territorial implementation studies in parallel in the Host States.</a:t>
            </a:r>
            <a:br>
              <a:rPr lang="en-US" dirty="0">
                <a:solidFill>
                  <a:schemeClr val="tx1"/>
                </a:solidFill>
                <a:sym typeface="Wingdings" panose="05000000000000000000" pitchFamily="2" charset="2"/>
              </a:rPr>
            </a:br>
            <a:r>
              <a:rPr lang="en-US" dirty="0">
                <a:sym typeface="Wingdings" panose="05000000000000000000" pitchFamily="2" charset="2"/>
              </a:rPr>
              <a:t>⟹ R</a:t>
            </a:r>
            <a:r>
              <a:rPr lang="en-US" b="0" dirty="0">
                <a:solidFill>
                  <a:schemeClr val="tx1"/>
                </a:solidFill>
                <a:sym typeface="Wingdings" panose="05000000000000000000" pitchFamily="2" charset="2"/>
              </a:rPr>
              <a:t>elative timelines provided, with respect to </a:t>
            </a:r>
            <a:r>
              <a:rPr lang="en-US" b="1" dirty="0">
                <a:solidFill>
                  <a:schemeClr val="tx1"/>
                </a:solidFill>
                <a:sym typeface="Wingdings" panose="05000000000000000000" pitchFamily="2" charset="2"/>
              </a:rPr>
              <a:t>decision points </a:t>
            </a:r>
            <a:r>
              <a:rPr lang="en-US" b="0" dirty="0">
                <a:solidFill>
                  <a:schemeClr val="tx1"/>
                </a:solidFill>
                <a:sym typeface="Wingdings" panose="05000000000000000000" pitchFamily="2" charset="2"/>
              </a:rPr>
              <a:t>(and considering the above constraint).</a:t>
            </a:r>
          </a:p>
        </p:txBody>
      </p:sp>
      <p:sp>
        <p:nvSpPr>
          <p:cNvPr id="4" name="Slide Number Placeholder 3">
            <a:extLst>
              <a:ext uri="{FF2B5EF4-FFF2-40B4-BE49-F238E27FC236}">
                <a16:creationId xmlns:a16="http://schemas.microsoft.com/office/drawing/2014/main" id="{CFFD2A1D-4C0B-A35C-5EC3-49A6D60F31CE}"/>
              </a:ext>
            </a:extLst>
          </p:cNvPr>
          <p:cNvSpPr>
            <a:spLocks noGrp="1"/>
          </p:cNvSpPr>
          <p:nvPr>
            <p:ph type="sldNum" sz="quarter" idx="12"/>
          </p:nvPr>
        </p:nvSpPr>
        <p:spPr/>
        <p:txBody>
          <a:bodyPr/>
          <a:lstStyle/>
          <a:p>
            <a:fld id="{36B5EA5A-BC32-A742-B11B-8E7414D5B535}" type="slidenum">
              <a:rPr lang="en-US" smtClean="0"/>
              <a:pPr/>
              <a:t>18</a:t>
            </a:fld>
            <a:endParaRPr lang="en-US" dirty="0"/>
          </a:p>
        </p:txBody>
      </p:sp>
      <p:pic>
        <p:nvPicPr>
          <p:cNvPr id="19" name="Picture 18">
            <a:extLst>
              <a:ext uri="{FF2B5EF4-FFF2-40B4-BE49-F238E27FC236}">
                <a16:creationId xmlns:a16="http://schemas.microsoft.com/office/drawing/2014/main" id="{C008E13D-109D-A82F-F181-8D2E4314DC2E}"/>
              </a:ext>
            </a:extLst>
          </p:cNvPr>
          <p:cNvPicPr>
            <a:picLocks noChangeAspect="1"/>
          </p:cNvPicPr>
          <p:nvPr/>
        </p:nvPicPr>
        <p:blipFill>
          <a:blip r:embed="rId4"/>
          <a:stretch>
            <a:fillRect/>
          </a:stretch>
        </p:blipFill>
        <p:spPr>
          <a:xfrm>
            <a:off x="6673289" y="3563531"/>
            <a:ext cx="5563409" cy="3157944"/>
          </a:xfrm>
          <a:prstGeom prst="rect">
            <a:avLst/>
          </a:prstGeom>
        </p:spPr>
      </p:pic>
      <p:sp>
        <p:nvSpPr>
          <p:cNvPr id="2" name="Date Placeholder 1">
            <a:extLst>
              <a:ext uri="{FF2B5EF4-FFF2-40B4-BE49-F238E27FC236}">
                <a16:creationId xmlns:a16="http://schemas.microsoft.com/office/drawing/2014/main" id="{103E06A3-1F32-6A00-518F-638698CEE570}"/>
              </a:ext>
            </a:extLst>
          </p:cNvPr>
          <p:cNvSpPr>
            <a:spLocks noGrp="1"/>
          </p:cNvSpPr>
          <p:nvPr>
            <p:ph type="dt" sz="half" idx="10"/>
          </p:nvPr>
        </p:nvSpPr>
        <p:spPr/>
        <p:txBody>
          <a:bodyPr/>
          <a:lstStyle/>
          <a:p>
            <a:endParaRPr lang="en-US" dirty="0"/>
          </a:p>
        </p:txBody>
      </p:sp>
      <p:sp>
        <p:nvSpPr>
          <p:cNvPr id="8" name="Oval 7">
            <a:extLst>
              <a:ext uri="{FF2B5EF4-FFF2-40B4-BE49-F238E27FC236}">
                <a16:creationId xmlns:a16="http://schemas.microsoft.com/office/drawing/2014/main" id="{E0CC0F5C-B7C9-0746-8E6A-485E527D0B86}"/>
              </a:ext>
            </a:extLst>
          </p:cNvPr>
          <p:cNvSpPr/>
          <p:nvPr/>
        </p:nvSpPr>
        <p:spPr>
          <a:xfrm>
            <a:off x="10847294" y="3227294"/>
            <a:ext cx="735106" cy="20139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B2A6E9C3-3F91-974E-ACF0-1254C085969D}"/>
              </a:ext>
            </a:extLst>
          </p:cNvPr>
          <p:cNvSpPr/>
          <p:nvPr/>
        </p:nvSpPr>
        <p:spPr>
          <a:xfrm>
            <a:off x="10659648" y="6520082"/>
            <a:ext cx="735106" cy="20139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1415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3460C4-965A-8DFB-8A54-38DCEA2E54EF}"/>
              </a:ext>
            </a:extLst>
          </p:cNvPr>
          <p:cNvSpPr>
            <a:spLocks noGrp="1"/>
          </p:cNvSpPr>
          <p:nvPr>
            <p:ph type="title"/>
          </p:nvPr>
        </p:nvSpPr>
        <p:spPr/>
        <p:txBody>
          <a:bodyPr/>
          <a:lstStyle/>
          <a:p>
            <a:r>
              <a:rPr lang="en-US" dirty="0"/>
              <a:t>Project timeline</a:t>
            </a:r>
            <a:endParaRPr lang="en-GB" dirty="0"/>
          </a:p>
        </p:txBody>
      </p:sp>
      <p:sp>
        <p:nvSpPr>
          <p:cNvPr id="3" name="Content Placeholder 2">
            <a:extLst>
              <a:ext uri="{FF2B5EF4-FFF2-40B4-BE49-F238E27FC236}">
                <a16:creationId xmlns:a16="http://schemas.microsoft.com/office/drawing/2014/main" id="{44FD45A6-5C91-6B26-ADFB-4E7A287C4486}"/>
              </a:ext>
            </a:extLst>
          </p:cNvPr>
          <p:cNvSpPr>
            <a:spLocks noGrp="1"/>
          </p:cNvSpPr>
          <p:nvPr>
            <p:ph sz="half" idx="1"/>
          </p:nvPr>
        </p:nvSpPr>
        <p:spPr>
          <a:xfrm>
            <a:off x="407987" y="1592264"/>
            <a:ext cx="7282598" cy="4608512"/>
          </a:xfrm>
        </p:spPr>
        <p:txBody>
          <a:bodyPr/>
          <a:lstStyle/>
          <a:p>
            <a:endParaRPr lang="en-US" dirty="0"/>
          </a:p>
          <a:p>
            <a:r>
              <a:rPr lang="en-US" b="0" dirty="0">
                <a:solidFill>
                  <a:schemeClr val="tx1"/>
                </a:solidFill>
              </a:rPr>
              <a:t>As a </a:t>
            </a:r>
            <a:r>
              <a:rPr lang="en-US" b="1" dirty="0">
                <a:solidFill>
                  <a:schemeClr val="tx1"/>
                </a:solidFill>
              </a:rPr>
              <a:t>2</a:t>
            </a:r>
            <a:r>
              <a:rPr lang="en-US" b="1" baseline="30000" dirty="0">
                <a:solidFill>
                  <a:schemeClr val="tx1"/>
                </a:solidFill>
              </a:rPr>
              <a:t>nd</a:t>
            </a:r>
            <a:r>
              <a:rPr lang="en-US" b="1" dirty="0">
                <a:solidFill>
                  <a:schemeClr val="tx1"/>
                </a:solidFill>
              </a:rPr>
              <a:t> phase after FCC-ee</a:t>
            </a:r>
            <a:r>
              <a:rPr lang="en-US" b="0" dirty="0">
                <a:solidFill>
                  <a:schemeClr val="tx1"/>
                </a:solidFill>
              </a:rPr>
              <a:t>, </a:t>
            </a:r>
            <a:r>
              <a:rPr lang="en-US" b="1" dirty="0">
                <a:solidFill>
                  <a:schemeClr val="tx1"/>
                </a:solidFill>
              </a:rPr>
              <a:t>FCC-</a:t>
            </a:r>
            <a:r>
              <a:rPr lang="en-US" b="1" dirty="0" err="1">
                <a:solidFill>
                  <a:schemeClr val="tx1"/>
                </a:solidFill>
              </a:rPr>
              <a:t>hh</a:t>
            </a:r>
            <a:r>
              <a:rPr lang="en-US" b="0" dirty="0">
                <a:solidFill>
                  <a:schemeClr val="tx1"/>
                </a:solidFill>
              </a:rPr>
              <a:t> could start operation in </a:t>
            </a:r>
            <a:r>
              <a:rPr lang="en-US" b="1" dirty="0">
                <a:solidFill>
                  <a:schemeClr val="tx1"/>
                </a:solidFill>
              </a:rPr>
              <a:t>mid 2070s.</a:t>
            </a:r>
          </a:p>
          <a:p>
            <a:endParaRPr lang="en-US" b="0" dirty="0">
              <a:solidFill>
                <a:schemeClr val="tx1"/>
              </a:solidFill>
            </a:endParaRPr>
          </a:p>
          <a:p>
            <a:endParaRPr lang="en-US" b="0" dirty="0">
              <a:solidFill>
                <a:schemeClr val="tx1"/>
              </a:solidFill>
            </a:endParaRPr>
          </a:p>
          <a:p>
            <a:r>
              <a:rPr lang="en-US" b="0" dirty="0">
                <a:solidFill>
                  <a:schemeClr val="tx1"/>
                </a:solidFill>
              </a:rPr>
              <a:t>On a </a:t>
            </a:r>
            <a:r>
              <a:rPr lang="en-US" b="1" dirty="0">
                <a:solidFill>
                  <a:schemeClr val="tx1"/>
                </a:solidFill>
              </a:rPr>
              <a:t>technically-limited timescale </a:t>
            </a:r>
            <a:r>
              <a:rPr lang="en-US" b="0" dirty="0">
                <a:solidFill>
                  <a:schemeClr val="tx1"/>
                </a:solidFill>
              </a:rPr>
              <a:t>(assuming accelerated R&amp;D) a </a:t>
            </a:r>
            <a:r>
              <a:rPr lang="en-US" b="1" dirty="0">
                <a:solidFill>
                  <a:schemeClr val="tx1"/>
                </a:solidFill>
              </a:rPr>
              <a:t>stand-alone FCC-</a:t>
            </a:r>
            <a:r>
              <a:rPr lang="en-US" b="1" dirty="0" err="1">
                <a:solidFill>
                  <a:schemeClr val="tx1"/>
                </a:solidFill>
              </a:rPr>
              <a:t>hh</a:t>
            </a:r>
            <a:r>
              <a:rPr lang="en-US" b="1" dirty="0">
                <a:solidFill>
                  <a:schemeClr val="tx1"/>
                </a:solidFill>
              </a:rPr>
              <a:t> </a:t>
            </a:r>
            <a:r>
              <a:rPr lang="en-US" b="0" dirty="0">
                <a:solidFill>
                  <a:schemeClr val="tx1"/>
                </a:solidFill>
              </a:rPr>
              <a:t>with 14 T Nb</a:t>
            </a:r>
            <a:r>
              <a:rPr lang="en-US" b="0" baseline="-25000" dirty="0">
                <a:solidFill>
                  <a:schemeClr val="tx1"/>
                </a:solidFill>
              </a:rPr>
              <a:t>3</a:t>
            </a:r>
            <a:r>
              <a:rPr lang="en-US" b="0" dirty="0">
                <a:solidFill>
                  <a:schemeClr val="tx1"/>
                </a:solidFill>
              </a:rPr>
              <a:t>Sn dipoles could start operation in the </a:t>
            </a:r>
            <a:r>
              <a:rPr lang="en-US" b="1" dirty="0">
                <a:solidFill>
                  <a:schemeClr val="tx1"/>
                </a:solidFill>
              </a:rPr>
              <a:t>mid 2050s.</a:t>
            </a:r>
          </a:p>
          <a:p>
            <a:endParaRPr lang="en-GB" dirty="0"/>
          </a:p>
        </p:txBody>
      </p:sp>
      <p:sp>
        <p:nvSpPr>
          <p:cNvPr id="5" name="Slide Number Placeholder 4">
            <a:extLst>
              <a:ext uri="{FF2B5EF4-FFF2-40B4-BE49-F238E27FC236}">
                <a16:creationId xmlns:a16="http://schemas.microsoft.com/office/drawing/2014/main" id="{E52FCD84-3370-1185-4605-B9158D21A76F}"/>
              </a:ext>
            </a:extLst>
          </p:cNvPr>
          <p:cNvSpPr>
            <a:spLocks noGrp="1"/>
          </p:cNvSpPr>
          <p:nvPr>
            <p:ph type="sldNum" sz="quarter" idx="12"/>
          </p:nvPr>
        </p:nvSpPr>
        <p:spPr/>
        <p:txBody>
          <a:bodyPr/>
          <a:lstStyle/>
          <a:p>
            <a:fld id="{36B5EA5A-BC32-A742-B11B-8E7414D5B535}" type="slidenum">
              <a:rPr lang="en-US" smtClean="0"/>
              <a:pPr/>
              <a:t>19</a:t>
            </a:fld>
            <a:endParaRPr lang="en-US" dirty="0"/>
          </a:p>
        </p:txBody>
      </p:sp>
      <p:pic>
        <p:nvPicPr>
          <p:cNvPr id="7" name="Picture 6">
            <a:extLst>
              <a:ext uri="{FF2B5EF4-FFF2-40B4-BE49-F238E27FC236}">
                <a16:creationId xmlns:a16="http://schemas.microsoft.com/office/drawing/2014/main" id="{9114F87D-1036-4E27-9539-3ED59963691B}"/>
              </a:ext>
            </a:extLst>
          </p:cNvPr>
          <p:cNvPicPr>
            <a:picLocks noChangeAspect="1"/>
          </p:cNvPicPr>
          <p:nvPr/>
        </p:nvPicPr>
        <p:blipFill>
          <a:blip r:embed="rId2"/>
          <a:stretch>
            <a:fillRect/>
          </a:stretch>
        </p:blipFill>
        <p:spPr>
          <a:xfrm>
            <a:off x="7619584" y="786384"/>
            <a:ext cx="4312065" cy="3081260"/>
          </a:xfrm>
          <a:prstGeom prst="rect">
            <a:avLst/>
          </a:prstGeom>
        </p:spPr>
      </p:pic>
      <p:pic>
        <p:nvPicPr>
          <p:cNvPr id="9" name="Picture 8">
            <a:extLst>
              <a:ext uri="{FF2B5EF4-FFF2-40B4-BE49-F238E27FC236}">
                <a16:creationId xmlns:a16="http://schemas.microsoft.com/office/drawing/2014/main" id="{06E8CD42-E812-9F2A-9BBF-325854E7612D}"/>
              </a:ext>
            </a:extLst>
          </p:cNvPr>
          <p:cNvPicPr>
            <a:picLocks noChangeAspect="1"/>
          </p:cNvPicPr>
          <p:nvPr/>
        </p:nvPicPr>
        <p:blipFill>
          <a:blip r:embed="rId3"/>
          <a:stretch>
            <a:fillRect/>
          </a:stretch>
        </p:blipFill>
        <p:spPr>
          <a:xfrm>
            <a:off x="7690585" y="3867583"/>
            <a:ext cx="4237690" cy="2915531"/>
          </a:xfrm>
          <a:prstGeom prst="rect">
            <a:avLst/>
          </a:prstGeom>
        </p:spPr>
      </p:pic>
      <p:sp>
        <p:nvSpPr>
          <p:cNvPr id="6" name="Date Placeholder 5">
            <a:extLst>
              <a:ext uri="{FF2B5EF4-FFF2-40B4-BE49-F238E27FC236}">
                <a16:creationId xmlns:a16="http://schemas.microsoft.com/office/drawing/2014/main" id="{8B76D2C9-9B62-8AA7-7E65-106574CDE326}"/>
              </a:ext>
            </a:extLst>
          </p:cNvPr>
          <p:cNvSpPr>
            <a:spLocks noGrp="1"/>
          </p:cNvSpPr>
          <p:nvPr>
            <p:ph type="dt" sz="half" idx="10"/>
          </p:nvPr>
        </p:nvSpPr>
        <p:spPr/>
        <p:txBody>
          <a:bodyPr/>
          <a:lstStyle/>
          <a:p>
            <a:endParaRPr lang="en-US" dirty="0"/>
          </a:p>
        </p:txBody>
      </p:sp>
      <p:sp>
        <p:nvSpPr>
          <p:cNvPr id="10" name="Oval 9">
            <a:extLst>
              <a:ext uri="{FF2B5EF4-FFF2-40B4-BE49-F238E27FC236}">
                <a16:creationId xmlns:a16="http://schemas.microsoft.com/office/drawing/2014/main" id="{0EB1389D-A75F-A140-A711-82DF06B13478}"/>
              </a:ext>
            </a:extLst>
          </p:cNvPr>
          <p:cNvSpPr/>
          <p:nvPr/>
        </p:nvSpPr>
        <p:spPr>
          <a:xfrm>
            <a:off x="11003470" y="3244622"/>
            <a:ext cx="735106" cy="20139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960148CD-4F08-1349-93A5-3E5CAB4C267E}"/>
              </a:ext>
            </a:extLst>
          </p:cNvPr>
          <p:cNvSpPr/>
          <p:nvPr/>
        </p:nvSpPr>
        <p:spPr>
          <a:xfrm>
            <a:off x="11048908" y="6125034"/>
            <a:ext cx="735106" cy="20139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14865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CED4E4-0F82-D3BA-ADFA-465F3E19BF70}"/>
              </a:ext>
            </a:extLst>
          </p:cNvPr>
          <p:cNvSpPr>
            <a:spLocks noGrp="1"/>
          </p:cNvSpPr>
          <p:nvPr>
            <p:ph idx="1"/>
          </p:nvPr>
        </p:nvSpPr>
        <p:spPr>
          <a:xfrm>
            <a:off x="423950" y="1236139"/>
            <a:ext cx="11376024" cy="5034127"/>
          </a:xfrm>
        </p:spPr>
        <p:txBody>
          <a:bodyPr/>
          <a:lstStyle/>
          <a:p>
            <a:r>
              <a:rPr lang="en-GB" sz="2000" dirty="0">
                <a:solidFill>
                  <a:schemeClr val="accent1"/>
                </a:solidFill>
              </a:rPr>
              <a:t>Working group established by CERN Directorate in June 2023, involving </a:t>
            </a:r>
            <a:r>
              <a:rPr lang="en-GB" sz="2000" b="1" dirty="0">
                <a:solidFill>
                  <a:schemeClr val="accent1"/>
                </a:solidFill>
              </a:rPr>
              <a:t>Project Leaders </a:t>
            </a:r>
            <a:r>
              <a:rPr lang="en-GB" sz="2000" dirty="0">
                <a:solidFill>
                  <a:schemeClr val="accent1"/>
                </a:solidFill>
              </a:rPr>
              <a:t>of main projects, and other experts.</a:t>
            </a:r>
          </a:p>
          <a:p>
            <a:r>
              <a:rPr lang="en-GB" sz="2000" dirty="0">
                <a:solidFill>
                  <a:schemeClr val="accent1"/>
                </a:solidFill>
              </a:rPr>
              <a:t>Membership: </a:t>
            </a:r>
            <a:r>
              <a:rPr lang="en-GB" sz="2000" b="1" dirty="0"/>
              <a:t>G. </a:t>
            </a:r>
            <a:r>
              <a:rPr lang="en-GB" sz="2000" b="1" dirty="0" err="1"/>
              <a:t>Arduini</a:t>
            </a:r>
            <a:r>
              <a:rPr lang="en-GB" sz="2000" b="1" dirty="0"/>
              <a:t> (chair)</a:t>
            </a:r>
            <a:r>
              <a:rPr lang="en-GB" sz="2000" dirty="0"/>
              <a:t>, M. Benedikt, F. Gianotti, K. Jakobs, M. Lamont, R. Losito, M. Meddahi, J. Mnich, </a:t>
            </a:r>
            <a:r>
              <a:rPr lang="en-GB" sz="2000" u="sng" dirty="0"/>
              <a:t>N. Mounet</a:t>
            </a:r>
            <a:r>
              <a:rPr lang="en-GB" sz="2000" dirty="0"/>
              <a:t>, D. Schulte, F. Sonnemann, S. Stapnes, F. Zimmermann.</a:t>
            </a:r>
            <a:endParaRPr lang="en-GB" sz="2000" dirty="0">
              <a:solidFill>
                <a:schemeClr val="accent1"/>
              </a:solidFill>
            </a:endParaRPr>
          </a:p>
          <a:p>
            <a:r>
              <a:rPr lang="en-GB" sz="2000" dirty="0">
                <a:solidFill>
                  <a:schemeClr val="accent1"/>
                </a:solidFill>
              </a:rPr>
              <a:t>Goal: </a:t>
            </a:r>
            <a:r>
              <a:rPr lang="en-GB" sz="2000" b="1" dirty="0">
                <a:solidFill>
                  <a:srgbClr val="FF0000"/>
                </a:solidFill>
              </a:rPr>
              <a:t>compare </a:t>
            </a:r>
            <a:r>
              <a:rPr lang="en-GB" sz="2000" b="1" dirty="0">
                <a:solidFill>
                  <a:schemeClr val="accent1"/>
                </a:solidFill>
              </a:rPr>
              <a:t>FCC</a:t>
            </a:r>
            <a:r>
              <a:rPr lang="en-GB" sz="2000" dirty="0">
                <a:solidFill>
                  <a:schemeClr val="accent1"/>
                </a:solidFill>
              </a:rPr>
              <a:t> and </a:t>
            </a:r>
            <a:r>
              <a:rPr lang="en-GB" sz="2000" b="1" dirty="0">
                <a:solidFill>
                  <a:schemeClr val="accent1"/>
                </a:solidFill>
              </a:rPr>
              <a:t>alternative scenarios </a:t>
            </a:r>
            <a:r>
              <a:rPr lang="en-GB" sz="2000" dirty="0">
                <a:solidFill>
                  <a:schemeClr val="accent1"/>
                </a:solidFill>
              </a:rPr>
              <a:t>in a consistent way, using common assumptions and methodology, in view of the ESPP Update in 2026.</a:t>
            </a:r>
            <a:endParaRPr lang="en-GB" sz="2000" dirty="0"/>
          </a:p>
          <a:p>
            <a:r>
              <a:rPr lang="en-GB" sz="2000" dirty="0"/>
              <a:t>Deliverables:</a:t>
            </a:r>
          </a:p>
          <a:p>
            <a:pPr marL="666900" lvl="1" indent="-342900">
              <a:buFont typeface="Arial" panose="020B0604020202020204" pitchFamily="34" charset="0"/>
              <a:buChar char="•"/>
            </a:pPr>
            <a:r>
              <a:rPr lang="en-GB" b="1" dirty="0">
                <a:solidFill>
                  <a:srgbClr val="FF0000"/>
                </a:solidFill>
              </a:rPr>
              <a:t>Summaries of FCC-ee and alternative options for implementation at CERN</a:t>
            </a:r>
            <a:endParaRPr lang="en-GB" dirty="0"/>
          </a:p>
          <a:p>
            <a:pPr marL="666900" lvl="1" indent="-342900">
              <a:buFont typeface="Arial" panose="020B0604020202020204" pitchFamily="34" charset="0"/>
              <a:buChar char="•"/>
            </a:pPr>
            <a:r>
              <a:rPr lang="en-GB" b="1" dirty="0">
                <a:solidFill>
                  <a:srgbClr val="FF0000"/>
                </a:solidFill>
              </a:rPr>
              <a:t>Metrics for comparison</a:t>
            </a:r>
            <a:endParaRPr lang="en-GB" dirty="0"/>
          </a:p>
          <a:p>
            <a:pPr marL="666900" lvl="1" indent="-342900">
              <a:buFont typeface="Arial" panose="020B0604020202020204" pitchFamily="34" charset="0"/>
              <a:buChar char="•"/>
            </a:pPr>
            <a:r>
              <a:rPr lang="en-GB" dirty="0"/>
              <a:t>Comparative evaluation of the potential options for </a:t>
            </a:r>
            <a:r>
              <a:rPr lang="en-GB" b="1" dirty="0">
                <a:solidFill>
                  <a:srgbClr val="FF0000"/>
                </a:solidFill>
              </a:rPr>
              <a:t>realization at CERN</a:t>
            </a:r>
            <a:endParaRPr lang="en-GB" b="1" dirty="0"/>
          </a:p>
          <a:p>
            <a:pPr marL="666900" lvl="1" indent="-342900">
              <a:buFont typeface="Arial" panose="020B0604020202020204" pitchFamily="34" charset="0"/>
              <a:buChar char="•"/>
            </a:pPr>
            <a:r>
              <a:rPr lang="en-GB" dirty="0"/>
              <a:t>Credible and consistent </a:t>
            </a:r>
            <a:r>
              <a:rPr lang="en-GB" b="1" dirty="0">
                <a:solidFill>
                  <a:srgbClr val="FF0000"/>
                </a:solidFill>
              </a:rPr>
              <a:t>timelines </a:t>
            </a:r>
            <a:r>
              <a:rPr lang="en-GB" dirty="0"/>
              <a:t>for implementation and time to first physics</a:t>
            </a:r>
            <a:r>
              <a:rPr lang="en-GB" b="1" dirty="0">
                <a:solidFill>
                  <a:srgbClr val="FF0000"/>
                </a:solidFill>
              </a:rPr>
              <a:t> </a:t>
            </a:r>
          </a:p>
          <a:p>
            <a:pPr marL="666900" lvl="1" indent="-342900">
              <a:buFont typeface="Arial" panose="020B0604020202020204" pitchFamily="34" charset="0"/>
              <a:buChar char="•"/>
            </a:pPr>
            <a:r>
              <a:rPr lang="en-GB" dirty="0"/>
              <a:t>Summary of options considered elsewhere in the world that could be realized within the given time frame</a:t>
            </a:r>
          </a:p>
          <a:p>
            <a:endParaRPr lang="en-GB" dirty="0"/>
          </a:p>
        </p:txBody>
      </p:sp>
      <p:sp>
        <p:nvSpPr>
          <p:cNvPr id="3" name="Title 2">
            <a:extLst>
              <a:ext uri="{FF2B5EF4-FFF2-40B4-BE49-F238E27FC236}">
                <a16:creationId xmlns:a16="http://schemas.microsoft.com/office/drawing/2014/main" id="{EBE2518A-6AD3-63A9-18F8-CED7A9831906}"/>
              </a:ext>
            </a:extLst>
          </p:cNvPr>
          <p:cNvSpPr>
            <a:spLocks noGrp="1"/>
          </p:cNvSpPr>
          <p:nvPr>
            <p:ph type="title"/>
          </p:nvPr>
        </p:nvSpPr>
        <p:spPr/>
        <p:txBody>
          <a:bodyPr/>
          <a:lstStyle/>
          <a:p>
            <a:r>
              <a:rPr lang="en-GB" dirty="0"/>
              <a:t>Future Colliders Comparative Evaluation</a:t>
            </a:r>
          </a:p>
        </p:txBody>
      </p:sp>
      <p:sp>
        <p:nvSpPr>
          <p:cNvPr id="4" name="Slide Number Placeholder 3">
            <a:extLst>
              <a:ext uri="{FF2B5EF4-FFF2-40B4-BE49-F238E27FC236}">
                <a16:creationId xmlns:a16="http://schemas.microsoft.com/office/drawing/2014/main" id="{6C7323A4-0C94-B864-44BA-8DA0B67932D5}"/>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5" name="TextBox 4">
            <a:extLst>
              <a:ext uri="{FF2B5EF4-FFF2-40B4-BE49-F238E27FC236}">
                <a16:creationId xmlns:a16="http://schemas.microsoft.com/office/drawing/2014/main" id="{30130EBC-1A5A-09C8-A017-F92033ACBC13}"/>
              </a:ext>
            </a:extLst>
          </p:cNvPr>
          <p:cNvSpPr txBox="1"/>
          <p:nvPr/>
        </p:nvSpPr>
        <p:spPr>
          <a:xfrm>
            <a:off x="1495645" y="6094740"/>
            <a:ext cx="7837041" cy="646331"/>
          </a:xfrm>
          <a:prstGeom prst="rect">
            <a:avLst/>
          </a:prstGeom>
          <a:solidFill>
            <a:srgbClr val="FF99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b="1" dirty="0">
                <a:solidFill>
                  <a:srgbClr val="FFFF00"/>
                </a:solidFill>
              </a:rPr>
              <a:t>W</a:t>
            </a:r>
            <a:r>
              <a:rPr lang="en-GB" b="1" dirty="0" err="1">
                <a:solidFill>
                  <a:srgbClr val="FFFF00"/>
                </a:solidFill>
              </a:rPr>
              <a:t>orking</a:t>
            </a:r>
            <a:r>
              <a:rPr lang="en-GB" b="1" dirty="0">
                <a:solidFill>
                  <a:srgbClr val="FFFF00"/>
                </a:solidFill>
              </a:rPr>
              <a:t> Group report submitted as input to ESPP2026 on 26/5/2025</a:t>
            </a:r>
          </a:p>
          <a:p>
            <a:pPr algn="ctr"/>
            <a:r>
              <a:rPr lang="en-GB" b="1" dirty="0">
                <a:solidFill>
                  <a:schemeClr val="tx2"/>
                </a:solidFill>
                <a:hlinkClick r:id="rId3"/>
              </a:rPr>
              <a:t>https://indico.cern.ch/event/1439855/contributions/6542430/</a:t>
            </a:r>
            <a:r>
              <a:rPr lang="en-GB" b="1" dirty="0">
                <a:solidFill>
                  <a:schemeClr val="tx2"/>
                </a:solidFill>
              </a:rPr>
              <a:t> </a:t>
            </a:r>
            <a:r>
              <a:rPr lang="en-GB" b="1" dirty="0">
                <a:solidFill>
                  <a:srgbClr val="FFFF00"/>
                </a:solidFill>
              </a:rPr>
              <a:t> </a:t>
            </a:r>
          </a:p>
        </p:txBody>
      </p:sp>
    </p:spTree>
    <p:extLst>
      <p:ext uri="{BB962C8B-B14F-4D97-AF65-F5344CB8AC3E}">
        <p14:creationId xmlns:p14="http://schemas.microsoft.com/office/powerpoint/2010/main" val="31214383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FC45A86-FCD6-A152-F3BA-08CB76AC3D5B}"/>
              </a:ext>
            </a:extLst>
          </p:cNvPr>
          <p:cNvSpPr>
            <a:spLocks noGrp="1"/>
          </p:cNvSpPr>
          <p:nvPr>
            <p:ph idx="1"/>
          </p:nvPr>
        </p:nvSpPr>
        <p:spPr>
          <a:xfrm>
            <a:off x="407988" y="1543623"/>
            <a:ext cx="11376024" cy="4608512"/>
          </a:xfrm>
        </p:spPr>
        <p:txBody>
          <a:bodyPr/>
          <a:lstStyle/>
          <a:p>
            <a:r>
              <a:rPr lang="en-GB" sz="2400" b="1" dirty="0">
                <a:solidFill>
                  <a:schemeClr val="tx1"/>
                </a:solidFill>
              </a:rPr>
              <a:t>Material</a:t>
            </a:r>
            <a:r>
              <a:rPr lang="en-GB" sz="2400" dirty="0">
                <a:solidFill>
                  <a:schemeClr val="tx1"/>
                </a:solidFill>
              </a:rPr>
              <a:t>:</a:t>
            </a:r>
          </a:p>
          <a:p>
            <a:pPr marL="342900" indent="-342900">
              <a:buFont typeface="Arial" panose="020B0604020202020204" pitchFamily="34" charset="0"/>
              <a:buChar char="•"/>
            </a:pPr>
            <a:r>
              <a:rPr lang="en-GB" b="1" dirty="0">
                <a:solidFill>
                  <a:schemeClr val="tx1"/>
                </a:solidFill>
              </a:rPr>
              <a:t>Maintenance and replacement costs</a:t>
            </a:r>
            <a:r>
              <a:rPr lang="en-GB" dirty="0">
                <a:solidFill>
                  <a:schemeClr val="tx1"/>
                </a:solidFill>
              </a:rPr>
              <a:t>:</a:t>
            </a:r>
          </a:p>
          <a:p>
            <a:pPr marL="666900" lvl="1" indent="-342900">
              <a:buFont typeface="Arial" panose="020B0604020202020204" pitchFamily="34" charset="0"/>
              <a:buChar char="•"/>
            </a:pPr>
            <a:r>
              <a:rPr lang="en-GB" dirty="0">
                <a:solidFill>
                  <a:schemeClr val="tx1"/>
                </a:solidFill>
              </a:rPr>
              <a:t>3% of powering systems (e.g. klystrons, RF and magnet power converters) CAPEX, considering the limited lifetime of these parts; </a:t>
            </a:r>
          </a:p>
          <a:p>
            <a:pPr marL="666900" lvl="1" indent="-342900">
              <a:buFont typeface="Arial" panose="020B0604020202020204" pitchFamily="34" charset="0"/>
              <a:buChar char="•"/>
            </a:pPr>
            <a:r>
              <a:rPr lang="en-GB" dirty="0">
                <a:solidFill>
                  <a:schemeClr val="tx1"/>
                </a:solidFill>
              </a:rPr>
              <a:t>1% of remaining accelerator HW (RF cavities/structures, magnets) CAPEX for replacements</a:t>
            </a:r>
          </a:p>
          <a:p>
            <a:pPr marL="666900" lvl="1" indent="-342900">
              <a:buFont typeface="Arial" panose="020B0604020202020204" pitchFamily="34" charset="0"/>
              <a:buChar char="•"/>
            </a:pPr>
            <a:r>
              <a:rPr lang="en-GB" dirty="0">
                <a:solidFill>
                  <a:schemeClr val="tx1"/>
                </a:solidFill>
              </a:rPr>
              <a:t>5% of technical infrastructure (e.g. cooling, ventilation, electronics and electrical infrastructures, access and safety systems, cryogenics, computer and network infrastructure, control systems, robotics, lifts and transport system) CAPEX. It includes the cost of contractors;</a:t>
            </a:r>
          </a:p>
          <a:p>
            <a:pPr marL="342900" indent="-342900">
              <a:buFont typeface="Arial" panose="020B0604020202020204" pitchFamily="34" charset="0"/>
              <a:buChar char="•"/>
            </a:pPr>
            <a:r>
              <a:rPr lang="en-GB" b="1" dirty="0">
                <a:solidFill>
                  <a:schemeClr val="tx1"/>
                </a:solidFill>
              </a:rPr>
              <a:t>Electricity cost (assumed 80 </a:t>
            </a:r>
            <a:r>
              <a:rPr lang="en-US" b="1" dirty="0">
                <a:solidFill>
                  <a:schemeClr val="tx1"/>
                </a:solidFill>
              </a:rPr>
              <a:t>€</a:t>
            </a:r>
            <a:r>
              <a:rPr lang="en-GB" b="1" dirty="0">
                <a:solidFill>
                  <a:schemeClr val="tx1"/>
                </a:solidFill>
              </a:rPr>
              <a:t>/MWh)</a:t>
            </a:r>
          </a:p>
          <a:p>
            <a:r>
              <a:rPr lang="en-GB" sz="2400" b="1" dirty="0">
                <a:solidFill>
                  <a:schemeClr val="tx1"/>
                </a:solidFill>
              </a:rPr>
              <a:t>Personnel</a:t>
            </a:r>
            <a:r>
              <a:rPr lang="en-GB" sz="2400" dirty="0">
                <a:solidFill>
                  <a:schemeClr val="tx1"/>
                </a:solidFill>
              </a:rPr>
              <a:t>:</a:t>
            </a:r>
          </a:p>
          <a:p>
            <a:pPr marL="342900" indent="-342900">
              <a:buFont typeface="Arial" panose="020B0604020202020204" pitchFamily="34" charset="0"/>
              <a:buChar char="•"/>
            </a:pPr>
            <a:r>
              <a:rPr lang="en-GB" b="0" dirty="0">
                <a:solidFill>
                  <a:schemeClr val="tx1"/>
                </a:solidFill>
              </a:rPr>
              <a:t>Based on LHC experience</a:t>
            </a:r>
          </a:p>
        </p:txBody>
      </p:sp>
      <p:sp>
        <p:nvSpPr>
          <p:cNvPr id="3" name="Title 2">
            <a:extLst>
              <a:ext uri="{FF2B5EF4-FFF2-40B4-BE49-F238E27FC236}">
                <a16:creationId xmlns:a16="http://schemas.microsoft.com/office/drawing/2014/main" id="{13A7083C-5CFA-6F9B-35D9-7665FC2FF261}"/>
              </a:ext>
            </a:extLst>
          </p:cNvPr>
          <p:cNvSpPr>
            <a:spLocks noGrp="1"/>
          </p:cNvSpPr>
          <p:nvPr>
            <p:ph type="title"/>
          </p:nvPr>
        </p:nvSpPr>
        <p:spPr/>
        <p:txBody>
          <a:bodyPr/>
          <a:lstStyle/>
          <a:p>
            <a:r>
              <a:rPr lang="en-US" dirty="0"/>
              <a:t>Operation: resources (annual requirements)</a:t>
            </a:r>
            <a:endParaRPr lang="en-GB" dirty="0"/>
          </a:p>
        </p:txBody>
      </p:sp>
      <p:sp>
        <p:nvSpPr>
          <p:cNvPr id="4" name="Slide Number Placeholder 3">
            <a:extLst>
              <a:ext uri="{FF2B5EF4-FFF2-40B4-BE49-F238E27FC236}">
                <a16:creationId xmlns:a16="http://schemas.microsoft.com/office/drawing/2014/main" id="{E01DFDDF-2509-E78F-B0FA-B0722D8F64A9}"/>
              </a:ext>
            </a:extLst>
          </p:cNvPr>
          <p:cNvSpPr>
            <a:spLocks noGrp="1"/>
          </p:cNvSpPr>
          <p:nvPr>
            <p:ph type="sldNum" sz="quarter" idx="12"/>
          </p:nvPr>
        </p:nvSpPr>
        <p:spPr/>
        <p:txBody>
          <a:bodyPr/>
          <a:lstStyle/>
          <a:p>
            <a:fld id="{36B5EA5A-BC32-A742-B11B-8E7414D5B535}" type="slidenum">
              <a:rPr lang="en-US" smtClean="0"/>
              <a:pPr/>
              <a:t>20</a:t>
            </a:fld>
            <a:endParaRPr lang="en-US" dirty="0"/>
          </a:p>
        </p:txBody>
      </p:sp>
      <p:pic>
        <p:nvPicPr>
          <p:cNvPr id="7" name="Picture 6">
            <a:extLst>
              <a:ext uri="{FF2B5EF4-FFF2-40B4-BE49-F238E27FC236}">
                <a16:creationId xmlns:a16="http://schemas.microsoft.com/office/drawing/2014/main" id="{C8DF3EE6-2938-AAA2-1CF8-6A0E3B4220A1}"/>
              </a:ext>
            </a:extLst>
          </p:cNvPr>
          <p:cNvPicPr>
            <a:picLocks noChangeAspect="1"/>
          </p:cNvPicPr>
          <p:nvPr/>
        </p:nvPicPr>
        <p:blipFill>
          <a:blip r:embed="rId3"/>
          <a:stretch>
            <a:fillRect/>
          </a:stretch>
        </p:blipFill>
        <p:spPr>
          <a:xfrm>
            <a:off x="5348047" y="4371386"/>
            <a:ext cx="6440753" cy="1921838"/>
          </a:xfrm>
          <a:prstGeom prst="rect">
            <a:avLst/>
          </a:prstGeom>
        </p:spPr>
      </p:pic>
    </p:spTree>
    <p:extLst>
      <p:ext uri="{BB962C8B-B14F-4D97-AF65-F5344CB8AC3E}">
        <p14:creationId xmlns:p14="http://schemas.microsoft.com/office/powerpoint/2010/main" val="614471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A6A3D7A-F42E-6B31-61CB-4BB8FF557FDA}"/>
              </a:ext>
            </a:extLst>
          </p:cNvPr>
          <p:cNvSpPr>
            <a:spLocks noGrp="1"/>
          </p:cNvSpPr>
          <p:nvPr>
            <p:ph idx="1"/>
          </p:nvPr>
        </p:nvSpPr>
        <p:spPr>
          <a:xfrm>
            <a:off x="407989" y="895628"/>
            <a:ext cx="11376024" cy="5825847"/>
          </a:xfrm>
        </p:spPr>
        <p:txBody>
          <a:bodyPr/>
          <a:lstStyle/>
          <a:p>
            <a:pPr marL="457200" indent="-457200">
              <a:spcBef>
                <a:spcPts val="600"/>
              </a:spcBef>
              <a:spcAft>
                <a:spcPts val="0"/>
              </a:spcAft>
              <a:buFont typeface="Arial" panose="020B0604020202020204" pitchFamily="34" charset="0"/>
              <a:buChar char="•"/>
            </a:pPr>
            <a:r>
              <a:rPr lang="en-GB" sz="2000" dirty="0">
                <a:ea typeface="Times New Roman" panose="02020603050405020304" pitchFamily="18" charset="0"/>
              </a:rPr>
              <a:t>Three main possibilities for a new collider within LHC tunnel:</a:t>
            </a:r>
          </a:p>
          <a:p>
            <a:pPr marL="781200" lvl="1" indent="-457200">
              <a:spcBef>
                <a:spcPts val="600"/>
              </a:spcBef>
              <a:spcAft>
                <a:spcPts val="0"/>
              </a:spcAft>
              <a:buFont typeface="Wingdings" pitchFamily="2" charset="2"/>
              <a:buChar char="Ø"/>
            </a:pPr>
            <a:r>
              <a:rPr lang="en-GB" sz="2000" b="1" dirty="0">
                <a:ea typeface="Times New Roman" panose="02020603050405020304" pitchFamily="18" charset="0"/>
              </a:rPr>
              <a:t>LEP3</a:t>
            </a:r>
            <a:r>
              <a:rPr lang="en-GB" sz="2000" dirty="0">
                <a:ea typeface="Times New Roman" panose="02020603050405020304" pitchFamily="18" charset="0"/>
              </a:rPr>
              <a:t> [1] (earliest start: </a:t>
            </a:r>
            <a:r>
              <a:rPr lang="en-GB" sz="2000" b="1" dirty="0">
                <a:ea typeface="Times New Roman" panose="02020603050405020304" pitchFamily="18" charset="0"/>
              </a:rPr>
              <a:t>second half of 2040s</a:t>
            </a:r>
            <a:r>
              <a:rPr lang="en-GB" sz="2000" dirty="0">
                <a:ea typeface="Times New Roman" panose="02020603050405020304" pitchFamily="18" charset="0"/>
              </a:rPr>
              <a:t>):</a:t>
            </a:r>
          </a:p>
          <a:p>
            <a:pPr marL="1105200" lvl="2" indent="-457200">
              <a:spcBef>
                <a:spcPts val="600"/>
              </a:spcBef>
              <a:spcAft>
                <a:spcPts val="0"/>
              </a:spcAft>
              <a:buFont typeface="Courier New" panose="02070309020205020404" pitchFamily="49" charset="0"/>
              <a:buChar char="o"/>
            </a:pPr>
            <a:r>
              <a:rPr lang="en-GB" sz="1900" dirty="0">
                <a:ea typeface="Times New Roman" panose="02020603050405020304" pitchFamily="18" charset="0"/>
              </a:rPr>
              <a:t>Cost: </a:t>
            </a:r>
            <a:r>
              <a:rPr lang="en-GB" sz="1900" b="1" dirty="0">
                <a:ea typeface="Times New Roman" panose="02020603050405020304" pitchFamily="18" charset="0"/>
              </a:rPr>
              <a:t>~3850 MCHF</a:t>
            </a:r>
            <a:r>
              <a:rPr lang="en-GB" sz="1900" dirty="0">
                <a:ea typeface="Times New Roman" panose="02020603050405020304" pitchFamily="18" charset="0"/>
              </a:rPr>
              <a:t> 					(FCC-</a:t>
            </a:r>
            <a:r>
              <a:rPr lang="en-GB" sz="1900" dirty="0" err="1">
                <a:ea typeface="Times New Roman" panose="02020603050405020304" pitchFamily="18" charset="0"/>
              </a:rPr>
              <a:t>ee</a:t>
            </a:r>
            <a:r>
              <a:rPr lang="en-GB" sz="1900" dirty="0">
                <a:ea typeface="Times New Roman" panose="02020603050405020304" pitchFamily="18" charset="0"/>
              </a:rPr>
              <a:t>: 15200 MCHF)</a:t>
            </a:r>
          </a:p>
          <a:p>
            <a:pPr marL="1105200" lvl="2" indent="-457200">
              <a:spcBef>
                <a:spcPts val="600"/>
              </a:spcBef>
              <a:spcAft>
                <a:spcPts val="0"/>
              </a:spcAft>
              <a:buFont typeface="Courier New" panose="02070309020205020404" pitchFamily="49" charset="0"/>
              <a:buChar char="o"/>
            </a:pPr>
            <a:r>
              <a:rPr lang="en-GB" sz="1900" dirty="0" err="1">
                <a:ea typeface="Times New Roman" panose="02020603050405020304" pitchFamily="18" charset="0"/>
              </a:rPr>
              <a:t>c.o.m</a:t>
            </a:r>
            <a:r>
              <a:rPr lang="en-GB" sz="1900" dirty="0">
                <a:ea typeface="Times New Roman" panose="02020603050405020304" pitchFamily="18" charset="0"/>
              </a:rPr>
              <a:t>. energy: </a:t>
            </a:r>
            <a:r>
              <a:rPr lang="en-GB" sz="1900" b="1" dirty="0">
                <a:ea typeface="Times New Roman" panose="02020603050405020304" pitchFamily="18" charset="0"/>
              </a:rPr>
              <a:t>91.2 / 230 GeV 				</a:t>
            </a:r>
            <a:r>
              <a:rPr lang="en-GB" sz="1900" dirty="0">
                <a:ea typeface="Times New Roman" panose="02020603050405020304" pitchFamily="18" charset="0"/>
              </a:rPr>
              <a:t>(FCC-</a:t>
            </a:r>
            <a:r>
              <a:rPr lang="en-GB" sz="1900" dirty="0" err="1">
                <a:ea typeface="Times New Roman" panose="02020603050405020304" pitchFamily="18" charset="0"/>
              </a:rPr>
              <a:t>ee</a:t>
            </a:r>
            <a:r>
              <a:rPr lang="en-GB" sz="1900" dirty="0">
                <a:ea typeface="Times New Roman" panose="02020603050405020304" pitchFamily="18" charset="0"/>
              </a:rPr>
              <a:t>: 91.2 / 240 GeV)</a:t>
            </a:r>
          </a:p>
          <a:p>
            <a:pPr marL="1105200" lvl="2" indent="-457200">
              <a:spcBef>
                <a:spcPts val="600"/>
              </a:spcBef>
              <a:spcAft>
                <a:spcPts val="0"/>
              </a:spcAft>
              <a:buFont typeface="Courier New" panose="02070309020205020404" pitchFamily="49" charset="0"/>
              <a:buChar char="o"/>
            </a:pPr>
            <a:r>
              <a:rPr lang="en-GB" sz="1900" dirty="0">
                <a:ea typeface="Times New Roman" panose="02020603050405020304" pitchFamily="18" charset="0"/>
              </a:rPr>
              <a:t>Integrated luminosity per year: </a:t>
            </a:r>
            <a:r>
              <a:rPr lang="en-GB" sz="1900" b="1" dirty="0">
                <a:ea typeface="Times New Roman" panose="02020603050405020304" pitchFamily="18" charset="0"/>
              </a:rPr>
              <a:t>10.6 / 0.43 ab</a:t>
            </a:r>
            <a:r>
              <a:rPr lang="en-GB" sz="1900" b="1" baseline="30000" dirty="0">
                <a:ea typeface="Times New Roman" panose="02020603050405020304" pitchFamily="18" charset="0"/>
              </a:rPr>
              <a:t>-1</a:t>
            </a:r>
            <a:r>
              <a:rPr lang="en-GB" sz="1900" b="1" dirty="0">
                <a:ea typeface="Times New Roman" panose="02020603050405020304" pitchFamily="18" charset="0"/>
              </a:rPr>
              <a:t>/y 		</a:t>
            </a:r>
            <a:r>
              <a:rPr lang="en-GB" sz="1900" dirty="0">
                <a:ea typeface="Times New Roman" panose="02020603050405020304" pitchFamily="18" charset="0"/>
              </a:rPr>
              <a:t>(FCC-</a:t>
            </a:r>
            <a:r>
              <a:rPr lang="en-GB" sz="1900" dirty="0" err="1">
                <a:ea typeface="Times New Roman" panose="02020603050405020304" pitchFamily="18" charset="0"/>
              </a:rPr>
              <a:t>ee</a:t>
            </a:r>
            <a:r>
              <a:rPr lang="en-GB" sz="1900" dirty="0">
                <a:ea typeface="Times New Roman" panose="02020603050405020304" pitchFamily="18" charset="0"/>
              </a:rPr>
              <a:t>: 69 / 3.6 ab</a:t>
            </a:r>
            <a:r>
              <a:rPr lang="en-GB" sz="1900" baseline="30000" dirty="0">
                <a:ea typeface="Times New Roman" panose="02020603050405020304" pitchFamily="18" charset="0"/>
              </a:rPr>
              <a:t>-1</a:t>
            </a:r>
            <a:r>
              <a:rPr lang="en-GB" sz="1900" dirty="0">
                <a:ea typeface="Times New Roman" panose="02020603050405020304" pitchFamily="18" charset="0"/>
              </a:rPr>
              <a:t>/y)</a:t>
            </a:r>
          </a:p>
          <a:p>
            <a:pPr marL="1105200" lvl="2" indent="-457200">
              <a:spcBef>
                <a:spcPts val="600"/>
              </a:spcBef>
              <a:spcAft>
                <a:spcPts val="0"/>
              </a:spcAft>
              <a:buFont typeface="Courier New" panose="02070309020205020404" pitchFamily="49" charset="0"/>
              <a:buChar char="o"/>
            </a:pPr>
            <a:r>
              <a:rPr lang="en-GB" sz="1900" dirty="0">
                <a:ea typeface="Times New Roman" panose="02020603050405020304" pitchFamily="18" charset="0"/>
              </a:rPr>
              <a:t>Peak power (assuming HTS magnets): NA / </a:t>
            </a:r>
            <a:r>
              <a:rPr lang="en-GB" sz="1900" b="1" dirty="0">
                <a:ea typeface="Times New Roman" panose="02020603050405020304" pitchFamily="18" charset="0"/>
              </a:rPr>
              <a:t>250 MW 	</a:t>
            </a:r>
            <a:r>
              <a:rPr lang="en-GB" sz="1900" dirty="0">
                <a:ea typeface="Times New Roman" panose="02020603050405020304" pitchFamily="18" charset="0"/>
              </a:rPr>
              <a:t>(FCC-</a:t>
            </a:r>
            <a:r>
              <a:rPr lang="en-GB" sz="1900" dirty="0" err="1">
                <a:ea typeface="Times New Roman" panose="02020603050405020304" pitchFamily="18" charset="0"/>
              </a:rPr>
              <a:t>ee</a:t>
            </a:r>
            <a:r>
              <a:rPr lang="en-GB" sz="1900" dirty="0">
                <a:ea typeface="Times New Roman" panose="02020603050405020304" pitchFamily="18" charset="0"/>
              </a:rPr>
              <a:t>:  251 / 297 MW)</a:t>
            </a:r>
          </a:p>
          <a:p>
            <a:pPr marL="781200" lvl="1" indent="-457200">
              <a:spcBef>
                <a:spcPts val="600"/>
              </a:spcBef>
              <a:spcAft>
                <a:spcPts val="0"/>
              </a:spcAft>
              <a:buFont typeface="Wingdings" pitchFamily="2" charset="2"/>
              <a:buChar char="Ø"/>
            </a:pPr>
            <a:r>
              <a:rPr lang="en-GB" sz="2000" b="1" dirty="0">
                <a:ea typeface="Times New Roman" panose="02020603050405020304" pitchFamily="18" charset="0"/>
              </a:rPr>
              <a:t>HE-LHC</a:t>
            </a:r>
            <a:r>
              <a:rPr lang="en-GB" sz="2000" dirty="0">
                <a:ea typeface="Times New Roman" panose="02020603050405020304" pitchFamily="18" charset="0"/>
              </a:rPr>
              <a:t> [2] (earliest start: </a:t>
            </a:r>
            <a:r>
              <a:rPr lang="en-GB" sz="2000" b="1" dirty="0">
                <a:ea typeface="Times New Roman" panose="02020603050405020304" pitchFamily="18" charset="0"/>
              </a:rPr>
              <a:t>beginning of 2070s</a:t>
            </a:r>
            <a:r>
              <a:rPr lang="en-GB" sz="2000" dirty="0">
                <a:ea typeface="Times New Roman" panose="02020603050405020304" pitchFamily="18" charset="0"/>
              </a:rPr>
              <a:t>)</a:t>
            </a:r>
            <a:r>
              <a:rPr lang="en-GB" sz="2000" dirty="0">
                <a:ea typeface="Times New Roman" panose="02020603050405020304" pitchFamily="18" charset="0"/>
                <a:sym typeface="Wingdings" pitchFamily="2" charset="2"/>
              </a:rPr>
              <a:t>:</a:t>
            </a:r>
          </a:p>
          <a:p>
            <a:pPr marL="1105200" lvl="2" indent="-457200">
              <a:spcBef>
                <a:spcPts val="600"/>
              </a:spcBef>
              <a:spcAft>
                <a:spcPts val="0"/>
              </a:spcAft>
              <a:buFont typeface="Courier New" panose="02070309020205020404" pitchFamily="49" charset="0"/>
              <a:buChar char="o"/>
            </a:pPr>
            <a:r>
              <a:rPr lang="en-GB" sz="1900" dirty="0">
                <a:ea typeface="Times New Roman" panose="02020603050405020304" pitchFamily="18" charset="0"/>
                <a:sym typeface="Wingdings" pitchFamily="2" charset="2"/>
              </a:rPr>
              <a:t>Cost: ~</a:t>
            </a:r>
            <a:r>
              <a:rPr lang="en-GB" sz="1900" b="1" dirty="0">
                <a:ea typeface="Times New Roman" panose="02020603050405020304" pitchFamily="18" charset="0"/>
                <a:sym typeface="Wingdings" pitchFamily="2" charset="2"/>
              </a:rPr>
              <a:t>7200 MCHF 			</a:t>
            </a:r>
            <a:r>
              <a:rPr lang="en-GB" sz="1900" dirty="0">
                <a:ea typeface="Times New Roman" panose="02020603050405020304" pitchFamily="18" charset="0"/>
                <a:sym typeface="Wingdings" pitchFamily="2" charset="2"/>
              </a:rPr>
              <a:t>(FCC-</a:t>
            </a:r>
            <a:r>
              <a:rPr lang="en-GB" sz="1900" dirty="0" err="1">
                <a:ea typeface="Times New Roman" panose="02020603050405020304" pitchFamily="18" charset="0"/>
                <a:sym typeface="Wingdings" pitchFamily="2" charset="2"/>
              </a:rPr>
              <a:t>hh</a:t>
            </a:r>
            <a:r>
              <a:rPr lang="en-GB" sz="1900" dirty="0">
                <a:ea typeface="Times New Roman" panose="02020603050405020304" pitchFamily="18" charset="0"/>
                <a:sym typeface="Wingdings" pitchFamily="2" charset="2"/>
              </a:rPr>
              <a:t>: 19080 MCHF + FCC-</a:t>
            </a:r>
            <a:r>
              <a:rPr lang="en-GB" sz="1900" dirty="0" err="1">
                <a:ea typeface="Times New Roman" panose="02020603050405020304" pitchFamily="18" charset="0"/>
                <a:sym typeface="Wingdings" pitchFamily="2" charset="2"/>
              </a:rPr>
              <a:t>ee</a:t>
            </a:r>
            <a:r>
              <a:rPr lang="en-GB" sz="1900" dirty="0">
                <a:ea typeface="Times New Roman" panose="02020603050405020304" pitchFamily="18" charset="0"/>
                <a:sym typeface="Wingdings" pitchFamily="2" charset="2"/>
              </a:rPr>
              <a:t>)</a:t>
            </a:r>
          </a:p>
          <a:p>
            <a:pPr marL="1105200" lvl="2" indent="-457200">
              <a:spcBef>
                <a:spcPts val="600"/>
              </a:spcBef>
              <a:spcAft>
                <a:spcPts val="0"/>
              </a:spcAft>
              <a:buFont typeface="Courier New" panose="02070309020205020404" pitchFamily="49" charset="0"/>
              <a:buChar char="o"/>
            </a:pPr>
            <a:r>
              <a:rPr lang="en-GB" sz="1900" dirty="0" err="1">
                <a:ea typeface="Times New Roman" panose="02020603050405020304" pitchFamily="18" charset="0"/>
              </a:rPr>
              <a:t>c.o.m</a:t>
            </a:r>
            <a:r>
              <a:rPr lang="en-GB" sz="1900" dirty="0">
                <a:ea typeface="Times New Roman" panose="02020603050405020304" pitchFamily="18" charset="0"/>
              </a:rPr>
              <a:t>. energy: </a:t>
            </a:r>
            <a:r>
              <a:rPr lang="en-GB" sz="1900" b="1" dirty="0">
                <a:ea typeface="Times New Roman" panose="02020603050405020304" pitchFamily="18" charset="0"/>
              </a:rPr>
              <a:t>27 / 34 </a:t>
            </a:r>
            <a:r>
              <a:rPr lang="en-GB" sz="1900" b="1" dirty="0" err="1">
                <a:ea typeface="Times New Roman" panose="02020603050405020304" pitchFamily="18" charset="0"/>
              </a:rPr>
              <a:t>TeV</a:t>
            </a:r>
            <a:r>
              <a:rPr lang="en-GB" sz="1900" b="1" dirty="0">
                <a:ea typeface="Times New Roman" panose="02020603050405020304" pitchFamily="18" charset="0"/>
              </a:rPr>
              <a:t> 		</a:t>
            </a:r>
            <a:r>
              <a:rPr lang="en-GB" sz="1900" dirty="0">
                <a:ea typeface="Times New Roman" panose="02020603050405020304" pitchFamily="18" charset="0"/>
              </a:rPr>
              <a:t>(FCC-</a:t>
            </a:r>
            <a:r>
              <a:rPr lang="en-GB" sz="1900" dirty="0" err="1">
                <a:ea typeface="Times New Roman" panose="02020603050405020304" pitchFamily="18" charset="0"/>
              </a:rPr>
              <a:t>hh</a:t>
            </a:r>
            <a:r>
              <a:rPr lang="en-GB" sz="1900" dirty="0">
                <a:ea typeface="Times New Roman" panose="02020603050405020304" pitchFamily="18" charset="0"/>
              </a:rPr>
              <a:t>: 84.6 </a:t>
            </a:r>
            <a:r>
              <a:rPr lang="en-GB" sz="1900" dirty="0" err="1">
                <a:ea typeface="Times New Roman" panose="02020603050405020304" pitchFamily="18" charset="0"/>
              </a:rPr>
              <a:t>TeV</a:t>
            </a:r>
            <a:r>
              <a:rPr lang="en-GB" sz="1900" dirty="0">
                <a:ea typeface="Times New Roman" panose="02020603050405020304" pitchFamily="18" charset="0"/>
              </a:rPr>
              <a:t>)</a:t>
            </a:r>
          </a:p>
          <a:p>
            <a:pPr marL="1105200" lvl="2" indent="-457200">
              <a:spcBef>
                <a:spcPts val="600"/>
              </a:spcBef>
              <a:spcAft>
                <a:spcPts val="0"/>
              </a:spcAft>
              <a:buFont typeface="Courier New" panose="02070309020205020404" pitchFamily="49" charset="0"/>
              <a:buChar char="o"/>
            </a:pPr>
            <a:r>
              <a:rPr lang="en-GB" sz="1900" dirty="0">
                <a:ea typeface="Times New Roman" panose="02020603050405020304" pitchFamily="18" charset="0"/>
              </a:rPr>
              <a:t>Arc dipole field: </a:t>
            </a:r>
            <a:r>
              <a:rPr lang="en-GB" sz="1900" b="1" dirty="0">
                <a:ea typeface="Times New Roman" panose="02020603050405020304" pitchFamily="18" charset="0"/>
              </a:rPr>
              <a:t>16 / 20 T 		</a:t>
            </a:r>
            <a:r>
              <a:rPr lang="en-GB" sz="1900" dirty="0">
                <a:ea typeface="Times New Roman" panose="02020603050405020304" pitchFamily="18" charset="0"/>
              </a:rPr>
              <a:t>(FCC-</a:t>
            </a:r>
            <a:r>
              <a:rPr lang="en-GB" sz="1900" dirty="0" err="1">
                <a:ea typeface="Times New Roman" panose="02020603050405020304" pitchFamily="18" charset="0"/>
              </a:rPr>
              <a:t>hh</a:t>
            </a:r>
            <a:r>
              <a:rPr lang="en-GB" sz="1900" dirty="0">
                <a:ea typeface="Times New Roman" panose="02020603050405020304" pitchFamily="18" charset="0"/>
              </a:rPr>
              <a:t>: 14 T)</a:t>
            </a:r>
          </a:p>
          <a:p>
            <a:pPr marL="1105200" lvl="2" indent="-457200">
              <a:spcBef>
                <a:spcPts val="600"/>
              </a:spcBef>
              <a:spcAft>
                <a:spcPts val="0"/>
              </a:spcAft>
              <a:buFont typeface="Courier New" panose="02070309020205020404" pitchFamily="49" charset="0"/>
              <a:buChar char="o"/>
            </a:pPr>
            <a:r>
              <a:rPr lang="en-GB" sz="1900" dirty="0">
                <a:ea typeface="Times New Roman" panose="02020603050405020304" pitchFamily="18" charset="0"/>
              </a:rPr>
              <a:t>Integrated luminosity per year: </a:t>
            </a:r>
            <a:r>
              <a:rPr lang="en-GB" sz="1900" b="1" dirty="0">
                <a:ea typeface="Times New Roman" panose="02020603050405020304" pitchFamily="18" charset="0"/>
              </a:rPr>
              <a:t>0.5 ab</a:t>
            </a:r>
            <a:r>
              <a:rPr lang="en-GB" sz="1900" b="1" baseline="30000" dirty="0">
                <a:ea typeface="Times New Roman" panose="02020603050405020304" pitchFamily="18" charset="0"/>
              </a:rPr>
              <a:t>-1</a:t>
            </a:r>
            <a:r>
              <a:rPr lang="en-GB" sz="1900" b="1" dirty="0">
                <a:ea typeface="Times New Roman" panose="02020603050405020304" pitchFamily="18" charset="0"/>
              </a:rPr>
              <a:t>/y </a:t>
            </a:r>
            <a:r>
              <a:rPr lang="en-GB" sz="1900" dirty="0">
                <a:ea typeface="Times New Roman" panose="02020603050405020304" pitchFamily="18" charset="0"/>
              </a:rPr>
              <a:t>(FCC-</a:t>
            </a:r>
            <a:r>
              <a:rPr lang="en-GB" sz="1900" dirty="0" err="1">
                <a:ea typeface="Times New Roman" panose="02020603050405020304" pitchFamily="18" charset="0"/>
              </a:rPr>
              <a:t>hh</a:t>
            </a:r>
            <a:r>
              <a:rPr lang="en-GB" sz="1900" dirty="0">
                <a:ea typeface="Times New Roman" panose="02020603050405020304" pitchFamily="18" charset="0"/>
              </a:rPr>
              <a:t>: 0.9 ab</a:t>
            </a:r>
            <a:r>
              <a:rPr lang="en-GB" sz="1900" baseline="30000" dirty="0">
                <a:ea typeface="Times New Roman" panose="02020603050405020304" pitchFamily="18" charset="0"/>
              </a:rPr>
              <a:t>-1</a:t>
            </a:r>
            <a:r>
              <a:rPr lang="en-GB" sz="1900" dirty="0">
                <a:ea typeface="Times New Roman" panose="02020603050405020304" pitchFamily="18" charset="0"/>
              </a:rPr>
              <a:t>/y)</a:t>
            </a:r>
          </a:p>
          <a:p>
            <a:pPr marL="781200" lvl="1" indent="-457200">
              <a:spcBef>
                <a:spcPts val="600"/>
              </a:spcBef>
              <a:spcAft>
                <a:spcPts val="0"/>
              </a:spcAft>
              <a:buFont typeface="Wingdings" pitchFamily="2" charset="2"/>
              <a:buChar char="Ø"/>
            </a:pPr>
            <a:r>
              <a:rPr lang="en-GB" sz="2000" b="1" dirty="0" err="1">
                <a:ea typeface="Times New Roman" panose="02020603050405020304" pitchFamily="18" charset="0"/>
              </a:rPr>
              <a:t>LHeC</a:t>
            </a:r>
            <a:r>
              <a:rPr lang="en-GB" sz="2000" dirty="0">
                <a:ea typeface="Times New Roman" panose="02020603050405020304" pitchFamily="18" charset="0"/>
              </a:rPr>
              <a:t> [3] (earliest start</a:t>
            </a:r>
            <a:r>
              <a:rPr lang="en-GB" sz="2000" dirty="0">
                <a:ea typeface="Times New Roman" panose="02020603050405020304" pitchFamily="18" charset="0"/>
                <a:sym typeface="Wingdings" pitchFamily="2" charset="2"/>
              </a:rPr>
              <a:t>: </a:t>
            </a:r>
            <a:r>
              <a:rPr lang="en-GB" sz="2000" b="1" dirty="0">
                <a:ea typeface="Times New Roman" panose="02020603050405020304" pitchFamily="18" charset="0"/>
                <a:sym typeface="Wingdings" pitchFamily="2" charset="2"/>
              </a:rPr>
              <a:t>2 years after the end of HL-LHC</a:t>
            </a:r>
            <a:r>
              <a:rPr lang="en-GB" sz="2000" dirty="0">
                <a:ea typeface="Times New Roman" panose="02020603050405020304" pitchFamily="18" charset="0"/>
                <a:sym typeface="Wingdings" pitchFamily="2" charset="2"/>
              </a:rPr>
              <a:t>)</a:t>
            </a:r>
            <a:r>
              <a:rPr lang="en-GB" sz="2000" dirty="0">
                <a:ea typeface="Times New Roman" panose="02020603050405020304" pitchFamily="18" charset="0"/>
              </a:rPr>
              <a:t>:</a:t>
            </a:r>
          </a:p>
          <a:p>
            <a:pPr marL="1105200" lvl="2" indent="-457200">
              <a:spcBef>
                <a:spcPts val="600"/>
              </a:spcBef>
              <a:spcAft>
                <a:spcPts val="0"/>
              </a:spcAft>
              <a:buFont typeface="Courier New" panose="02070309020205020404" pitchFamily="49" charset="0"/>
              <a:buChar char="o"/>
            </a:pPr>
            <a:r>
              <a:rPr lang="en-GB" sz="1900" dirty="0">
                <a:ea typeface="Times New Roman" panose="02020603050405020304" pitchFamily="18" charset="0"/>
              </a:rPr>
              <a:t>Cost: </a:t>
            </a:r>
            <a:r>
              <a:rPr lang="en-GB" sz="1900" b="1" dirty="0">
                <a:ea typeface="Times New Roman" panose="02020603050405020304" pitchFamily="18" charset="0"/>
              </a:rPr>
              <a:t>~2400 MCHF</a:t>
            </a:r>
          </a:p>
          <a:p>
            <a:pPr marL="1105200" lvl="2" indent="-457200">
              <a:spcBef>
                <a:spcPts val="600"/>
              </a:spcBef>
              <a:spcAft>
                <a:spcPts val="0"/>
              </a:spcAft>
              <a:buFont typeface="Courier New" panose="02070309020205020404" pitchFamily="49" charset="0"/>
              <a:buChar char="o"/>
            </a:pPr>
            <a:r>
              <a:rPr lang="en-GB" sz="1900" dirty="0" err="1">
                <a:ea typeface="Times New Roman" panose="02020603050405020304" pitchFamily="18" charset="0"/>
              </a:rPr>
              <a:t>c.o.m</a:t>
            </a:r>
            <a:r>
              <a:rPr lang="en-GB" sz="1900" dirty="0">
                <a:ea typeface="Times New Roman" panose="02020603050405020304" pitchFamily="18" charset="0"/>
              </a:rPr>
              <a:t>. energy</a:t>
            </a:r>
            <a:r>
              <a:rPr lang="en-GB" sz="1900" b="1" dirty="0">
                <a:ea typeface="Times New Roman" panose="02020603050405020304" pitchFamily="18" charset="0"/>
              </a:rPr>
              <a:t>: 1.18 </a:t>
            </a:r>
            <a:r>
              <a:rPr lang="en-GB" sz="1900" b="1" dirty="0" err="1">
                <a:ea typeface="Times New Roman" panose="02020603050405020304" pitchFamily="18" charset="0"/>
              </a:rPr>
              <a:t>TeV</a:t>
            </a:r>
            <a:endParaRPr lang="en-GB" sz="1900" b="1" dirty="0">
              <a:ea typeface="Times New Roman" panose="02020603050405020304" pitchFamily="18" charset="0"/>
            </a:endParaRPr>
          </a:p>
          <a:p>
            <a:pPr marL="1105200" lvl="2" indent="-457200">
              <a:spcBef>
                <a:spcPts val="600"/>
              </a:spcBef>
              <a:spcAft>
                <a:spcPts val="0"/>
              </a:spcAft>
              <a:buFont typeface="Courier New" panose="02070309020205020404" pitchFamily="49" charset="0"/>
              <a:buChar char="o"/>
            </a:pPr>
            <a:r>
              <a:rPr lang="en-GB" sz="1900" dirty="0">
                <a:ea typeface="Times New Roman" panose="02020603050405020304" pitchFamily="18" charset="0"/>
              </a:rPr>
              <a:t>Integrated luminosity per year: </a:t>
            </a:r>
            <a:r>
              <a:rPr lang="en-GB" sz="1900" b="1" dirty="0">
                <a:ea typeface="Times New Roman" panose="02020603050405020304" pitchFamily="18" charset="0"/>
              </a:rPr>
              <a:t>180 fb</a:t>
            </a:r>
            <a:r>
              <a:rPr lang="en-GB" sz="1900" b="1" baseline="30000" dirty="0">
                <a:ea typeface="Times New Roman" panose="02020603050405020304" pitchFamily="18" charset="0"/>
              </a:rPr>
              <a:t>-1</a:t>
            </a:r>
            <a:r>
              <a:rPr lang="en-GB" sz="1900" b="1" dirty="0">
                <a:ea typeface="Times New Roman" panose="02020603050405020304" pitchFamily="18" charset="0"/>
              </a:rPr>
              <a:t>/y</a:t>
            </a:r>
            <a:endParaRPr lang="en-GB" sz="1900" b="1" baseline="30000" dirty="0">
              <a:ea typeface="Times New Roman" panose="02020603050405020304" pitchFamily="18" charset="0"/>
            </a:endParaRPr>
          </a:p>
        </p:txBody>
      </p:sp>
      <p:sp>
        <p:nvSpPr>
          <p:cNvPr id="3" name="Title 2">
            <a:extLst>
              <a:ext uri="{FF2B5EF4-FFF2-40B4-BE49-F238E27FC236}">
                <a16:creationId xmlns:a16="http://schemas.microsoft.com/office/drawing/2014/main" id="{FF77EEDB-B6C2-C452-1C33-E4ECAC002E3E}"/>
              </a:ext>
            </a:extLst>
          </p:cNvPr>
          <p:cNvSpPr>
            <a:spLocks noGrp="1"/>
          </p:cNvSpPr>
          <p:nvPr>
            <p:ph type="title"/>
          </p:nvPr>
        </p:nvSpPr>
        <p:spPr/>
        <p:txBody>
          <a:bodyPr/>
          <a:lstStyle/>
          <a:p>
            <a:r>
              <a:rPr lang="en-US" dirty="0"/>
              <a:t>Other alternatives – re-use of LHC tunnel</a:t>
            </a:r>
            <a:endParaRPr lang="en-GB" dirty="0"/>
          </a:p>
        </p:txBody>
      </p:sp>
      <p:sp>
        <p:nvSpPr>
          <p:cNvPr id="4" name="Slide Number Placeholder 3">
            <a:extLst>
              <a:ext uri="{FF2B5EF4-FFF2-40B4-BE49-F238E27FC236}">
                <a16:creationId xmlns:a16="http://schemas.microsoft.com/office/drawing/2014/main" id="{641EA7C0-E729-66BD-7E82-1A46908FEECC}"/>
              </a:ext>
            </a:extLst>
          </p:cNvPr>
          <p:cNvSpPr>
            <a:spLocks noGrp="1"/>
          </p:cNvSpPr>
          <p:nvPr>
            <p:ph type="sldNum" sz="quarter" idx="12"/>
          </p:nvPr>
        </p:nvSpPr>
        <p:spPr/>
        <p:txBody>
          <a:bodyPr/>
          <a:lstStyle/>
          <a:p>
            <a:fld id="{36B5EA5A-BC32-A742-B11B-8E7414D5B535}" type="slidenum">
              <a:rPr lang="en-US" smtClean="0"/>
              <a:pPr/>
              <a:t>21</a:t>
            </a:fld>
            <a:endParaRPr lang="en-US" dirty="0"/>
          </a:p>
        </p:txBody>
      </p:sp>
      <p:sp>
        <p:nvSpPr>
          <p:cNvPr id="5" name="TextBox 4">
            <a:extLst>
              <a:ext uri="{FF2B5EF4-FFF2-40B4-BE49-F238E27FC236}">
                <a16:creationId xmlns:a16="http://schemas.microsoft.com/office/drawing/2014/main" id="{B4C85AD6-37BA-AA40-BC85-3C9DCF1E0503}"/>
              </a:ext>
            </a:extLst>
          </p:cNvPr>
          <p:cNvSpPr txBox="1"/>
          <p:nvPr/>
        </p:nvSpPr>
        <p:spPr>
          <a:xfrm>
            <a:off x="6854890" y="5461694"/>
            <a:ext cx="5337110" cy="1077218"/>
          </a:xfrm>
          <a:prstGeom prst="rect">
            <a:avLst/>
          </a:prstGeom>
          <a:noFill/>
        </p:spPr>
        <p:txBody>
          <a:bodyPr wrap="square" lIns="0" tIns="0" rIns="0" bIns="0" rtlCol="0">
            <a:spAutoFit/>
          </a:bodyPr>
          <a:lstStyle/>
          <a:p>
            <a:r>
              <a:rPr lang="en-GB" sz="1400" dirty="0"/>
              <a:t>[1] </a:t>
            </a:r>
            <a:r>
              <a:rPr lang="en-GB" sz="1400" dirty="0">
                <a:ea typeface="Times New Roman" panose="02020603050405020304" pitchFamily="18" charset="0"/>
              </a:rPr>
              <a:t>T. </a:t>
            </a:r>
            <a:r>
              <a:rPr lang="en-GB" sz="1400" dirty="0" err="1">
                <a:ea typeface="Times New Roman" panose="02020603050405020304" pitchFamily="18" charset="0"/>
              </a:rPr>
              <a:t>Virdee</a:t>
            </a:r>
            <a:r>
              <a:rPr lang="en-GB" sz="1400" dirty="0">
                <a:ea typeface="Times New Roman" panose="02020603050405020304" pitchFamily="18" charset="0"/>
              </a:rPr>
              <a:t> et al, </a:t>
            </a:r>
            <a:r>
              <a:rPr lang="en-GB" sz="1400" dirty="0">
                <a:ea typeface="Times New Roman" panose="02020603050405020304" pitchFamily="18" charset="0"/>
                <a:hlinkClick r:id="rId2"/>
              </a:rPr>
              <a:t>ESPP 2026, ID 188</a:t>
            </a:r>
            <a:r>
              <a:rPr lang="en-GB" sz="1400" dirty="0">
                <a:ea typeface="Times New Roman" panose="02020603050405020304" pitchFamily="18" charset="0"/>
              </a:rPr>
              <a:t>, back-up document</a:t>
            </a:r>
            <a:endParaRPr lang="en-GB" sz="1400" dirty="0"/>
          </a:p>
          <a:p>
            <a:r>
              <a:rPr lang="en-GB" sz="1400" dirty="0"/>
              <a:t>[2] </a:t>
            </a:r>
            <a:r>
              <a:rPr lang="en-GB" sz="1400" dirty="0">
                <a:ea typeface="Times New Roman" panose="02020603050405020304" pitchFamily="18" charset="0"/>
                <a:sym typeface="Wingdings" pitchFamily="2" charset="2"/>
                <a:hlinkClick r:id="rId3"/>
              </a:rPr>
              <a:t>L. Bottura and F. Zimmermann, p. 367</a:t>
            </a:r>
            <a:r>
              <a:rPr lang="en-GB" sz="1400" dirty="0">
                <a:ea typeface="Times New Roman" panose="02020603050405020304" pitchFamily="18" charset="0"/>
                <a:sym typeface="Wingdings" pitchFamily="2" charset="2"/>
              </a:rPr>
              <a:t>, in “The future of the Large Hadron Collider : a super-accelerator with multiple possible lives”, O. </a:t>
            </a:r>
            <a:r>
              <a:rPr lang="en-GB" sz="1400" dirty="0" err="1">
                <a:ea typeface="Times New Roman" panose="02020603050405020304" pitchFamily="18" charset="0"/>
                <a:sym typeface="Wingdings" pitchFamily="2" charset="2"/>
              </a:rPr>
              <a:t>Brüning</a:t>
            </a:r>
            <a:r>
              <a:rPr lang="en-GB" sz="1400" dirty="0">
                <a:ea typeface="Times New Roman" panose="02020603050405020304" pitchFamily="18" charset="0"/>
                <a:sym typeface="Wingdings" pitchFamily="2" charset="2"/>
              </a:rPr>
              <a:t> (editor), Word Scientific, 2023</a:t>
            </a:r>
            <a:r>
              <a:rPr lang="en-GB" sz="1400" dirty="0"/>
              <a:t> </a:t>
            </a:r>
          </a:p>
          <a:p>
            <a:r>
              <a:rPr lang="en-GB" sz="1400" dirty="0"/>
              <a:t>[3] </a:t>
            </a:r>
            <a:r>
              <a:rPr lang="en-GB" sz="1400" dirty="0">
                <a:ea typeface="Times New Roman" panose="02020603050405020304" pitchFamily="18" charset="0"/>
              </a:rPr>
              <a:t>F. </a:t>
            </a:r>
            <a:r>
              <a:rPr lang="en-GB" sz="1400" dirty="0" err="1">
                <a:ea typeface="Times New Roman" panose="02020603050405020304" pitchFamily="18" charset="0"/>
              </a:rPr>
              <a:t>Ahmadova</a:t>
            </a:r>
            <a:r>
              <a:rPr lang="en-GB" sz="1400" dirty="0">
                <a:ea typeface="Times New Roman" panose="02020603050405020304" pitchFamily="18" charset="0"/>
              </a:rPr>
              <a:t> et al., </a:t>
            </a:r>
            <a:r>
              <a:rPr lang="en-GB" sz="1400" dirty="0">
                <a:ea typeface="Times New Roman" panose="02020603050405020304" pitchFamily="18" charset="0"/>
                <a:hlinkClick r:id="rId4"/>
              </a:rPr>
              <a:t>ESPP 2026, ID 56</a:t>
            </a:r>
            <a:endParaRPr lang="en-GB" sz="1400" dirty="0"/>
          </a:p>
        </p:txBody>
      </p:sp>
    </p:spTree>
    <p:extLst>
      <p:ext uri="{BB962C8B-B14F-4D97-AF65-F5344CB8AC3E}">
        <p14:creationId xmlns:p14="http://schemas.microsoft.com/office/powerpoint/2010/main" val="1511777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
                                            <p:txEl>
                                              <p:pRg st="6" end="6"/>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
                                            <p:txEl>
                                              <p:pRg st="11" end="11"/>
                                            </p:txEl>
                                          </p:spTgt>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2">
                                            <p:txEl>
                                              <p:pRg st="13" end="13"/>
                                            </p:txEl>
                                          </p:spTgt>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2">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A6A3D7A-F42E-6B31-61CB-4BB8FF557FDA}"/>
              </a:ext>
            </a:extLst>
          </p:cNvPr>
          <p:cNvSpPr>
            <a:spLocks noGrp="1"/>
          </p:cNvSpPr>
          <p:nvPr>
            <p:ph idx="1"/>
          </p:nvPr>
        </p:nvSpPr>
        <p:spPr>
          <a:xfrm>
            <a:off x="407989" y="1054303"/>
            <a:ext cx="11376024" cy="5667172"/>
          </a:xfrm>
        </p:spPr>
        <p:txBody>
          <a:bodyPr/>
          <a:lstStyle/>
          <a:p>
            <a:pPr marL="457200" indent="-457200">
              <a:buFont typeface="Arial" panose="020B0604020202020204" pitchFamily="34" charset="0"/>
              <a:buChar char="•"/>
            </a:pPr>
            <a:r>
              <a:rPr lang="en-GB" sz="2800" b="1" dirty="0">
                <a:ea typeface="Times New Roman" panose="02020603050405020304" pitchFamily="18" charset="0"/>
              </a:rPr>
              <a:t>Comparative evaluation of main future collider options</a:t>
            </a:r>
            <a:endParaRPr lang="en-GB" sz="2800" b="1" dirty="0">
              <a:effectLst/>
              <a:ea typeface="Times New Roman" panose="02020603050405020304" pitchFamily="18" charset="0"/>
            </a:endParaRPr>
          </a:p>
          <a:p>
            <a:pPr marL="781200" lvl="1" indent="-457200">
              <a:buFont typeface="Wingdings" pitchFamily="2" charset="2"/>
              <a:buChar char="Ø"/>
            </a:pPr>
            <a:r>
              <a:rPr lang="en-GB" sz="2500" b="1" dirty="0">
                <a:ea typeface="Times New Roman" panose="02020603050405020304" pitchFamily="18" charset="0"/>
              </a:rPr>
              <a:t>Taking the same criteria &amp; assumptions for all options </a:t>
            </a:r>
            <a:endParaRPr lang="en-GB" sz="2500" b="1" dirty="0">
              <a:effectLst/>
              <a:ea typeface="Times New Roman" panose="02020603050405020304" pitchFamily="18" charset="0"/>
            </a:endParaRPr>
          </a:p>
          <a:p>
            <a:pPr marL="781200" lvl="1" indent="-457200">
              <a:buFont typeface="Wingdings" pitchFamily="2" charset="2"/>
              <a:buChar char="Ø"/>
            </a:pPr>
            <a:r>
              <a:rPr lang="en-GB" sz="2500" dirty="0">
                <a:ea typeface="Times New Roman" panose="02020603050405020304" pitchFamily="18" charset="0"/>
              </a:rPr>
              <a:t>Information collected through the projects (leaders directly involved in the WG), in collaboration with CERN sustainability panel and LDG sustainability WG</a:t>
            </a:r>
          </a:p>
          <a:p>
            <a:pPr marL="781200" lvl="1" indent="-457200">
              <a:buFont typeface="Wingdings" pitchFamily="2" charset="2"/>
              <a:buChar char="Ø"/>
            </a:pPr>
            <a:r>
              <a:rPr lang="en-GB" sz="2500" b="1" dirty="0">
                <a:ea typeface="Times New Roman" panose="02020603050405020304" pitchFamily="18" charset="0"/>
              </a:rPr>
              <a:t>R</a:t>
            </a:r>
            <a:r>
              <a:rPr lang="en-GB" sz="2500" b="1" dirty="0">
                <a:effectLst/>
                <a:ea typeface="Times New Roman" panose="02020603050405020304" pitchFamily="18" charset="0"/>
              </a:rPr>
              <a:t>eport </a:t>
            </a:r>
            <a:r>
              <a:rPr lang="en-GB" sz="2500" b="1" dirty="0">
                <a:ea typeface="Times New Roman" panose="02020603050405020304" pitchFamily="18" charset="0"/>
              </a:rPr>
              <a:t>was an input to ESPP </a:t>
            </a:r>
            <a:r>
              <a:rPr lang="en-GB" sz="2500" dirty="0">
                <a:ea typeface="Times New Roman" panose="02020603050405020304" pitchFamily="18" charset="0"/>
              </a:rPr>
              <a:t>(</a:t>
            </a:r>
            <a:r>
              <a:rPr lang="en-GB" sz="2500" dirty="0">
                <a:ea typeface="Times New Roman" panose="02020603050405020304" pitchFamily="18" charset="0"/>
                <a:hlinkClick r:id="rId2"/>
              </a:rPr>
              <a:t>ID 281</a:t>
            </a:r>
            <a:r>
              <a:rPr lang="en-GB" sz="2500" dirty="0">
                <a:ea typeface="Times New Roman" panose="02020603050405020304" pitchFamily="18" charset="0"/>
              </a:rPr>
              <a:t>). It will be on </a:t>
            </a:r>
            <a:r>
              <a:rPr lang="en-GB" sz="2500" b="1" dirty="0" err="1">
                <a:ea typeface="Times New Roman" panose="02020603050405020304" pitchFamily="18" charset="0"/>
              </a:rPr>
              <a:t>arXiv</a:t>
            </a:r>
            <a:r>
              <a:rPr lang="en-GB" sz="2500" dirty="0">
                <a:ea typeface="Times New Roman" panose="02020603050405020304" pitchFamily="18" charset="0"/>
              </a:rPr>
              <a:t> soon, then hopefully published as </a:t>
            </a:r>
            <a:r>
              <a:rPr lang="en-GB" sz="2500" b="1" dirty="0">
                <a:ea typeface="Times New Roman" panose="02020603050405020304" pitchFamily="18" charset="0"/>
              </a:rPr>
              <a:t>yellow report</a:t>
            </a:r>
            <a:r>
              <a:rPr lang="en-GB" sz="2500" dirty="0">
                <a:ea typeface="Times New Roman" panose="02020603050405020304" pitchFamily="18" charset="0"/>
              </a:rPr>
              <a:t>.</a:t>
            </a:r>
          </a:p>
          <a:p>
            <a:pPr marL="781200" lvl="1" indent="-457200">
              <a:buFont typeface="Wingdings" pitchFamily="2" charset="2"/>
              <a:buChar char="Ø"/>
            </a:pPr>
            <a:r>
              <a:rPr lang="en-GB" sz="2500" dirty="0">
                <a:ea typeface="Times New Roman" panose="02020603050405020304" pitchFamily="18" charset="0"/>
              </a:rPr>
              <a:t>Next steps: within the </a:t>
            </a:r>
            <a:r>
              <a:rPr lang="en-GB" sz="2500" b="1" dirty="0">
                <a:ea typeface="Times New Roman" panose="02020603050405020304" pitchFamily="18" charset="0"/>
              </a:rPr>
              <a:t>European Strategy Group </a:t>
            </a:r>
            <a:r>
              <a:rPr lang="en-GB" sz="2500" dirty="0">
                <a:ea typeface="Times New Roman" panose="02020603050405020304" pitchFamily="18" charset="0"/>
              </a:rPr>
              <a:t>(WG2a).</a:t>
            </a:r>
          </a:p>
          <a:p>
            <a:pPr lvl="1" indent="0">
              <a:buNone/>
            </a:pPr>
            <a:r>
              <a:rPr lang="en-GB" b="1" i="1" dirty="0">
                <a:effectLst/>
                <a:ea typeface="Times New Roman" panose="02020603050405020304" pitchFamily="18" charset="0"/>
              </a:rPr>
              <a:t>Acknowledgements</a:t>
            </a:r>
            <a:r>
              <a:rPr lang="en-GB" sz="2400" i="1" dirty="0">
                <a:ea typeface="Times New Roman" panose="02020603050405020304" pitchFamily="18" charset="0"/>
              </a:rPr>
              <a:t>: </a:t>
            </a:r>
            <a:r>
              <a:rPr lang="en-GB" sz="1600" i="1" dirty="0">
                <a:ea typeface="Times New Roman" panose="02020603050405020304" pitchFamily="18" charset="0"/>
              </a:rPr>
              <a:t>Erik </a:t>
            </a:r>
            <a:r>
              <a:rPr lang="en-GB" sz="1600" i="1" dirty="0" err="1">
                <a:ea typeface="Times New Roman" panose="02020603050405020304" pitchFamily="18" charset="0"/>
              </a:rPr>
              <a:t>Adli</a:t>
            </a:r>
            <a:r>
              <a:rPr lang="en-GB" sz="1600" i="1" dirty="0">
                <a:ea typeface="Times New Roman" panose="02020603050405020304" pitchFamily="18" charset="0"/>
              </a:rPr>
              <a:t>, Bernhard </a:t>
            </a:r>
            <a:r>
              <a:rPr lang="en-GB" sz="1600" i="1" dirty="0" err="1">
                <a:ea typeface="Times New Roman" panose="02020603050405020304" pitchFamily="18" charset="0"/>
              </a:rPr>
              <a:t>Auchmann</a:t>
            </a:r>
            <a:r>
              <a:rPr lang="en-GB" sz="1600" i="1" dirty="0">
                <a:ea typeface="Times New Roman" panose="02020603050405020304" pitchFamily="18" charset="0"/>
              </a:rPr>
              <a:t>, Nicolas </a:t>
            </a:r>
            <a:r>
              <a:rPr lang="en-GB" sz="1600" i="1" dirty="0" err="1">
                <a:ea typeface="Times New Roman" panose="02020603050405020304" pitchFamily="18" charset="0"/>
              </a:rPr>
              <a:t>Bellegarde</a:t>
            </a:r>
            <a:r>
              <a:rPr lang="en-GB" sz="1600" i="1" dirty="0">
                <a:ea typeface="Times New Roman" panose="02020603050405020304" pitchFamily="18" charset="0"/>
              </a:rPr>
              <a:t>, Caterina </a:t>
            </a:r>
            <a:r>
              <a:rPr lang="en-GB" sz="1600" i="1" dirty="0" err="1">
                <a:ea typeface="Times New Roman" panose="02020603050405020304" pitchFamily="18" charset="0"/>
              </a:rPr>
              <a:t>Bloise</a:t>
            </a:r>
            <a:r>
              <a:rPr lang="en-GB" sz="1600" i="1" dirty="0">
                <a:ea typeface="Times New Roman" panose="02020603050405020304" pitchFamily="18" charset="0"/>
              </a:rPr>
              <a:t>, Oliver </a:t>
            </a:r>
            <a:r>
              <a:rPr lang="en-GB" sz="1600" i="1" dirty="0" err="1">
                <a:ea typeface="Times New Roman" panose="02020603050405020304" pitchFamily="18" charset="0"/>
              </a:rPr>
              <a:t>Brüning</a:t>
            </a:r>
            <a:r>
              <a:rPr lang="en-GB" sz="1600" i="1" dirty="0">
                <a:ea typeface="Times New Roman" panose="02020603050405020304" pitchFamily="18" charset="0"/>
              </a:rPr>
              <a:t>, Liam </a:t>
            </a:r>
            <a:r>
              <a:rPr lang="en-GB" sz="1600" i="1" dirty="0" err="1">
                <a:ea typeface="Times New Roman" panose="02020603050405020304" pitchFamily="18" charset="0"/>
              </a:rPr>
              <a:t>Bromiley</a:t>
            </a:r>
            <a:r>
              <a:rPr lang="en-GB" sz="1600" i="1" dirty="0">
                <a:ea typeface="Times New Roman" panose="02020603050405020304" pitchFamily="18" charset="0"/>
              </a:rPr>
              <a:t>, Xavier </a:t>
            </a:r>
            <a:r>
              <a:rPr lang="en-GB" sz="1600" i="1" dirty="0" err="1">
                <a:ea typeface="Times New Roman" panose="02020603050405020304" pitchFamily="18" charset="0"/>
              </a:rPr>
              <a:t>Buffat</a:t>
            </a:r>
            <a:r>
              <a:rPr lang="en-GB" sz="1600" i="1" dirty="0">
                <a:ea typeface="Times New Roman" panose="02020603050405020304" pitchFamily="18" charset="0"/>
              </a:rPr>
              <a:t>, Simone Campana, John Farmer, Gerardo </a:t>
            </a:r>
            <a:r>
              <a:rPr lang="en-GB" sz="1600" i="1" dirty="0" err="1">
                <a:ea typeface="Times New Roman" panose="02020603050405020304" pitchFamily="18" charset="0"/>
              </a:rPr>
              <a:t>Ganis</a:t>
            </a:r>
            <a:r>
              <a:rPr lang="en-GB" sz="1600" i="1" dirty="0">
                <a:ea typeface="Times New Roman" panose="02020603050405020304" pitchFamily="18" charset="0"/>
              </a:rPr>
              <a:t>, </a:t>
            </a:r>
            <a:r>
              <a:rPr lang="en-GB" sz="1600" i="1" dirty="0" err="1">
                <a:ea typeface="Times New Roman" panose="02020603050405020304" pitchFamily="18" charset="0"/>
              </a:rPr>
              <a:t>Jie</a:t>
            </a:r>
            <a:r>
              <a:rPr lang="en-GB" sz="1600" i="1" dirty="0">
                <a:ea typeface="Times New Roman" panose="02020603050405020304" pitchFamily="18" charset="0"/>
              </a:rPr>
              <a:t> Gao, Frank </a:t>
            </a:r>
            <a:r>
              <a:rPr lang="en-GB" sz="1600" i="1" dirty="0" err="1">
                <a:ea typeface="Times New Roman" panose="02020603050405020304" pitchFamily="18" charset="0"/>
              </a:rPr>
              <a:t>Gerigk</a:t>
            </a:r>
            <a:r>
              <a:rPr lang="en-GB" sz="1600" i="1" dirty="0">
                <a:ea typeface="Times New Roman" panose="02020603050405020304" pitchFamily="18" charset="0"/>
              </a:rPr>
              <a:t>, Edda Gschwendtner, Philippe Lebrun, Benno List, Jenny List, Ed </a:t>
            </a:r>
            <a:r>
              <a:rPr lang="en-GB" sz="1600" i="1" dirty="0" err="1">
                <a:ea typeface="Times New Roman" panose="02020603050405020304" pitchFamily="18" charset="0"/>
              </a:rPr>
              <a:t>Mactavish</a:t>
            </a:r>
            <a:r>
              <a:rPr lang="en-GB" sz="1600" i="1" dirty="0">
                <a:ea typeface="Times New Roman" panose="02020603050405020304" pitchFamily="18" charset="0"/>
              </a:rPr>
              <a:t>, Peter McIntosh, Shinichiro </a:t>
            </a:r>
            <a:r>
              <a:rPr lang="en-GB" sz="1600" i="1" dirty="0" err="1">
                <a:ea typeface="Times New Roman" panose="02020603050405020304" pitchFamily="18" charset="0"/>
              </a:rPr>
              <a:t>Michizono</a:t>
            </a:r>
            <a:r>
              <a:rPr lang="en-GB" sz="1600" i="1" dirty="0">
                <a:ea typeface="Times New Roman" panose="02020603050405020304" pitchFamily="18" charset="0"/>
              </a:rPr>
              <a:t>, Tatsuya Nakada, Mauro </a:t>
            </a:r>
            <a:r>
              <a:rPr lang="en-GB" sz="1600" i="1" dirty="0" err="1">
                <a:ea typeface="Times New Roman" panose="02020603050405020304" pitchFamily="18" charset="0"/>
              </a:rPr>
              <a:t>Nonis</a:t>
            </a:r>
            <a:r>
              <a:rPr lang="en-GB" sz="1600" i="1" dirty="0">
                <a:ea typeface="Times New Roman" panose="02020603050405020304" pitchFamily="18" charset="0"/>
              </a:rPr>
              <a:t>, John Osborne, Vittorio Parma, Thomas </a:t>
            </a:r>
            <a:r>
              <a:rPr lang="en-GB" sz="1600" i="1" dirty="0" err="1">
                <a:ea typeface="Times New Roman" panose="02020603050405020304" pitchFamily="18" charset="0"/>
              </a:rPr>
              <a:t>Roser</a:t>
            </a:r>
            <a:r>
              <a:rPr lang="en-GB" sz="1600" i="1" dirty="0">
                <a:ea typeface="Times New Roman" panose="02020603050405020304" pitchFamily="18" charset="0"/>
              </a:rPr>
              <a:t>, Nikolaos </a:t>
            </a:r>
            <a:r>
              <a:rPr lang="en-GB" sz="1600" i="1" dirty="0" err="1">
                <a:ea typeface="Times New Roman" panose="02020603050405020304" pitchFamily="18" charset="0"/>
              </a:rPr>
              <a:t>Sapountzoglou</a:t>
            </a:r>
            <a:r>
              <a:rPr lang="en-GB" sz="1600" i="1" dirty="0">
                <a:ea typeface="Times New Roman" panose="02020603050405020304" pitchFamily="18" charset="0"/>
              </a:rPr>
              <a:t>, John Seeman, Thomas </a:t>
            </a:r>
            <a:r>
              <a:rPr lang="en-GB" sz="1600" i="1" dirty="0" err="1">
                <a:ea typeface="Times New Roman" panose="02020603050405020304" pitchFamily="18" charset="0"/>
              </a:rPr>
              <a:t>Schörner</a:t>
            </a:r>
            <a:r>
              <a:rPr lang="en-GB" sz="1600" i="1" dirty="0">
                <a:ea typeface="Times New Roman" panose="02020603050405020304" pitchFamily="18" charset="0"/>
              </a:rPr>
              <a:t>, Markus Schulz, Maxim </a:t>
            </a:r>
            <a:r>
              <a:rPr lang="en-GB" sz="1600" i="1" dirty="0" err="1">
                <a:ea typeface="Times New Roman" panose="02020603050405020304" pitchFamily="18" charset="0"/>
              </a:rPr>
              <a:t>Titov</a:t>
            </a:r>
            <a:r>
              <a:rPr lang="en-GB" sz="1600" i="1" dirty="0">
                <a:ea typeface="Times New Roman" panose="02020603050405020304" pitchFamily="18" charset="0"/>
              </a:rPr>
              <a:t>, Ezio </a:t>
            </a:r>
            <a:r>
              <a:rPr lang="en-GB" sz="1600" i="1" dirty="0" err="1">
                <a:ea typeface="Times New Roman" panose="02020603050405020304" pitchFamily="18" charset="0"/>
              </a:rPr>
              <a:t>Todesco</a:t>
            </a:r>
            <a:r>
              <a:rPr lang="en-GB" sz="1600" i="1" dirty="0">
                <a:ea typeface="Times New Roman" panose="02020603050405020304" pitchFamily="18" charset="0"/>
              </a:rPr>
              <a:t>, Marlene Turner, Anders </a:t>
            </a:r>
            <a:r>
              <a:rPr lang="en-GB" sz="1600" i="1" dirty="0" err="1">
                <a:ea typeface="Times New Roman" panose="02020603050405020304" pitchFamily="18" charset="0"/>
              </a:rPr>
              <a:t>Unnervik</a:t>
            </a:r>
            <a:r>
              <a:rPr lang="en-GB" sz="1600" i="1" dirty="0">
                <a:ea typeface="Times New Roman" panose="02020603050405020304" pitchFamily="18" charset="0"/>
              </a:rPr>
              <a:t>, Jim </a:t>
            </a:r>
            <a:r>
              <a:rPr lang="en-GB" sz="1600" i="1" dirty="0" err="1">
                <a:ea typeface="Times New Roman" panose="02020603050405020304" pitchFamily="18" charset="0"/>
              </a:rPr>
              <a:t>Virdee</a:t>
            </a:r>
            <a:r>
              <a:rPr lang="en-GB" sz="1600" i="1" dirty="0">
                <a:ea typeface="Times New Roman" panose="02020603050405020304" pitchFamily="18" charset="0"/>
              </a:rPr>
              <a:t>, Tim Watson, and Akira Yamamoto.</a:t>
            </a:r>
            <a:br>
              <a:rPr lang="en-GB" sz="1600" i="1" dirty="0">
                <a:ea typeface="Times New Roman" panose="02020603050405020304" pitchFamily="18" charset="0"/>
              </a:rPr>
            </a:br>
            <a:r>
              <a:rPr lang="en-GB" sz="1600" i="1" dirty="0">
                <a:ea typeface="Times New Roman" panose="02020603050405020304" pitchFamily="18" charset="0"/>
              </a:rPr>
              <a:t>From </a:t>
            </a:r>
            <a:r>
              <a:rPr lang="en-GB" sz="1600" b="1" i="1" dirty="0">
                <a:ea typeface="Times New Roman" panose="02020603050405020304" pitchFamily="18" charset="0"/>
              </a:rPr>
              <a:t>LDG</a:t>
            </a:r>
            <a:r>
              <a:rPr lang="en-GB" sz="1600" i="1" dirty="0">
                <a:ea typeface="Times New Roman" panose="02020603050405020304" pitchFamily="18" charset="0"/>
              </a:rPr>
              <a:t>: Dave Newbold, Mike Seidel, Norbert Holtkamp, Mei Bai, Frederick </a:t>
            </a:r>
            <a:r>
              <a:rPr lang="en-GB" sz="1600" i="1" dirty="0" err="1">
                <a:ea typeface="Times New Roman" panose="02020603050405020304" pitchFamily="18" charset="0"/>
              </a:rPr>
              <a:t>Bordry</a:t>
            </a:r>
            <a:r>
              <a:rPr lang="en-GB" sz="1600" i="1" dirty="0">
                <a:ea typeface="Times New Roman" panose="02020603050405020304" pitchFamily="18" charset="0"/>
              </a:rPr>
              <a:t>, Nuria Catalan-</a:t>
            </a:r>
            <a:r>
              <a:rPr lang="en-GB" sz="1600" i="1" dirty="0" err="1">
                <a:ea typeface="Times New Roman" panose="02020603050405020304" pitchFamily="18" charset="0"/>
              </a:rPr>
              <a:t>Lasheras</a:t>
            </a:r>
            <a:r>
              <a:rPr lang="en-GB" sz="1600" i="1" dirty="0">
                <a:ea typeface="Times New Roman" panose="02020603050405020304" pitchFamily="18" charset="0"/>
              </a:rPr>
              <a:t>, Barbara </a:t>
            </a:r>
            <a:r>
              <a:rPr lang="en-GB" sz="1600" i="1" dirty="0" err="1">
                <a:ea typeface="Times New Roman" panose="02020603050405020304" pitchFamily="18" charset="0"/>
              </a:rPr>
              <a:t>Dalena</a:t>
            </a:r>
            <a:r>
              <a:rPr lang="en-GB" sz="1600" i="1" dirty="0">
                <a:ea typeface="Times New Roman" panose="02020603050405020304" pitchFamily="18" charset="0"/>
              </a:rPr>
              <a:t>, Massimo </a:t>
            </a:r>
            <a:r>
              <a:rPr lang="en-GB" sz="1600" i="1" dirty="0" err="1">
                <a:ea typeface="Times New Roman" panose="02020603050405020304" pitchFamily="18" charset="0"/>
              </a:rPr>
              <a:t>Ferrario</a:t>
            </a:r>
            <a:r>
              <a:rPr lang="en-GB" sz="1600" i="1" dirty="0">
                <a:ea typeface="Times New Roman" panose="02020603050405020304" pitchFamily="18" charset="0"/>
              </a:rPr>
              <a:t>, Andreas </a:t>
            </a:r>
            <a:r>
              <a:rPr lang="en-GB" sz="1600" i="1" dirty="0" err="1">
                <a:ea typeface="Times New Roman" panose="02020603050405020304" pitchFamily="18" charset="0"/>
              </a:rPr>
              <a:t>Jankowiak</a:t>
            </a:r>
            <a:r>
              <a:rPr lang="en-GB" sz="1600" i="1" dirty="0">
                <a:ea typeface="Times New Roman" panose="02020603050405020304" pitchFamily="18" charset="0"/>
              </a:rPr>
              <a:t>, Robert </a:t>
            </a:r>
            <a:r>
              <a:rPr lang="en-GB" sz="1600" i="1" dirty="0" err="1">
                <a:ea typeface="Times New Roman" panose="02020603050405020304" pitchFamily="18" charset="0"/>
              </a:rPr>
              <a:t>Rimmer</a:t>
            </a:r>
            <a:r>
              <a:rPr lang="en-GB" sz="1600" i="1" dirty="0">
                <a:ea typeface="Times New Roman" panose="02020603050405020304" pitchFamily="18" charset="0"/>
              </a:rPr>
              <a:t>, Herman ten Kate, Peter Williams.</a:t>
            </a:r>
            <a:endParaRPr lang="en-CH" sz="1600" i="1" dirty="0">
              <a:effectLst/>
              <a:ea typeface="Times New Roman" panose="02020603050405020304" pitchFamily="18" charset="0"/>
            </a:endParaRPr>
          </a:p>
          <a:p>
            <a:endParaRPr lang="en-GB" dirty="0"/>
          </a:p>
        </p:txBody>
      </p:sp>
      <p:sp>
        <p:nvSpPr>
          <p:cNvPr id="3" name="Title 2">
            <a:extLst>
              <a:ext uri="{FF2B5EF4-FFF2-40B4-BE49-F238E27FC236}">
                <a16:creationId xmlns:a16="http://schemas.microsoft.com/office/drawing/2014/main" id="{FF77EEDB-B6C2-C452-1C33-E4ECAC002E3E}"/>
              </a:ext>
            </a:extLst>
          </p:cNvPr>
          <p:cNvSpPr>
            <a:spLocks noGrp="1"/>
          </p:cNvSpPr>
          <p:nvPr>
            <p:ph type="title"/>
          </p:nvPr>
        </p:nvSpPr>
        <p:spPr/>
        <p:txBody>
          <a:bodyPr/>
          <a:lstStyle/>
          <a:p>
            <a:r>
              <a:rPr lang="en-US" dirty="0"/>
              <a:t>Summary</a:t>
            </a:r>
            <a:endParaRPr lang="en-GB" dirty="0"/>
          </a:p>
        </p:txBody>
      </p:sp>
      <p:sp>
        <p:nvSpPr>
          <p:cNvPr id="4" name="Slide Number Placeholder 3">
            <a:extLst>
              <a:ext uri="{FF2B5EF4-FFF2-40B4-BE49-F238E27FC236}">
                <a16:creationId xmlns:a16="http://schemas.microsoft.com/office/drawing/2014/main" id="{641EA7C0-E729-66BD-7E82-1A46908FEECC}"/>
              </a:ext>
            </a:extLst>
          </p:cNvPr>
          <p:cNvSpPr>
            <a:spLocks noGrp="1"/>
          </p:cNvSpPr>
          <p:nvPr>
            <p:ph type="sldNum" sz="quarter" idx="12"/>
          </p:nvPr>
        </p:nvSpPr>
        <p:spPr/>
        <p:txBody>
          <a:bodyPr/>
          <a:lstStyle/>
          <a:p>
            <a:fld id="{36B5EA5A-BC32-A742-B11B-8E7414D5B535}" type="slidenum">
              <a:rPr lang="en-US" smtClean="0"/>
              <a:pPr/>
              <a:t>22</a:t>
            </a:fld>
            <a:endParaRPr lang="en-US" dirty="0"/>
          </a:p>
        </p:txBody>
      </p:sp>
    </p:spTree>
    <p:extLst>
      <p:ext uri="{BB962C8B-B14F-4D97-AF65-F5344CB8AC3E}">
        <p14:creationId xmlns:p14="http://schemas.microsoft.com/office/powerpoint/2010/main" val="1026390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BFF31B-C819-B243-941A-093A70A91A69}"/>
              </a:ext>
            </a:extLst>
          </p:cNvPr>
          <p:cNvSpPr>
            <a:spLocks noGrp="1"/>
          </p:cNvSpPr>
          <p:nvPr>
            <p:ph type="ctrTitle"/>
          </p:nvPr>
        </p:nvSpPr>
        <p:spPr/>
        <p:txBody>
          <a:bodyPr/>
          <a:lstStyle/>
          <a:p>
            <a:r>
              <a:rPr lang="en-GB" i="1" dirty="0"/>
              <a:t>Backup</a:t>
            </a:r>
          </a:p>
        </p:txBody>
      </p:sp>
      <p:sp>
        <p:nvSpPr>
          <p:cNvPr id="3" name="Subtitle 2">
            <a:extLst>
              <a:ext uri="{FF2B5EF4-FFF2-40B4-BE49-F238E27FC236}">
                <a16:creationId xmlns:a16="http://schemas.microsoft.com/office/drawing/2014/main" id="{DF63F118-5793-A444-8370-040A5857D5DB}"/>
              </a:ext>
            </a:extLst>
          </p:cNvPr>
          <p:cNvSpPr>
            <a:spLocks noGrp="1"/>
          </p:cNvSpPr>
          <p:nvPr>
            <p:ph type="subTitle" idx="1"/>
          </p:nvPr>
        </p:nvSpPr>
        <p:spPr/>
        <p:txBody>
          <a:bodyPr/>
          <a:lstStyle/>
          <a:p>
            <a:endParaRPr lang="en-GB"/>
          </a:p>
        </p:txBody>
      </p:sp>
      <p:sp>
        <p:nvSpPr>
          <p:cNvPr id="4" name="Slide Number Placeholder 3">
            <a:extLst>
              <a:ext uri="{FF2B5EF4-FFF2-40B4-BE49-F238E27FC236}">
                <a16:creationId xmlns:a16="http://schemas.microsoft.com/office/drawing/2014/main" id="{BD8E0369-DEF9-1A41-B13C-A41AA9B9D209}"/>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Tree>
    <p:extLst>
      <p:ext uri="{BB962C8B-B14F-4D97-AF65-F5344CB8AC3E}">
        <p14:creationId xmlns:p14="http://schemas.microsoft.com/office/powerpoint/2010/main" val="27982188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084F89A-4173-8185-76D0-B900B9693267}"/>
              </a:ext>
            </a:extLst>
          </p:cNvPr>
          <p:cNvSpPr>
            <a:spLocks noGrp="1"/>
          </p:cNvSpPr>
          <p:nvPr>
            <p:ph type="title"/>
          </p:nvPr>
        </p:nvSpPr>
        <p:spPr/>
        <p:txBody>
          <a:bodyPr/>
          <a:lstStyle/>
          <a:p>
            <a:r>
              <a:rPr lang="en-GB" dirty="0"/>
              <a:t>Context</a:t>
            </a:r>
          </a:p>
        </p:txBody>
      </p:sp>
      <p:sp>
        <p:nvSpPr>
          <p:cNvPr id="2" name="Content Placeholder 1">
            <a:extLst>
              <a:ext uri="{FF2B5EF4-FFF2-40B4-BE49-F238E27FC236}">
                <a16:creationId xmlns:a16="http://schemas.microsoft.com/office/drawing/2014/main" id="{DAC215CF-AC87-7E8F-6E60-BD88ABDB10C2}"/>
              </a:ext>
            </a:extLst>
          </p:cNvPr>
          <p:cNvSpPr>
            <a:spLocks noGrp="1"/>
          </p:cNvSpPr>
          <p:nvPr>
            <p:ph sz="half" idx="1"/>
          </p:nvPr>
        </p:nvSpPr>
        <p:spPr>
          <a:xfrm>
            <a:off x="407988" y="1024224"/>
            <a:ext cx="5549468" cy="5697251"/>
          </a:xfrm>
        </p:spPr>
        <p:txBody>
          <a:bodyPr/>
          <a:lstStyle/>
          <a:p>
            <a:pPr marL="342900" indent="-342900">
              <a:spcBef>
                <a:spcPts val="1200"/>
              </a:spcBef>
              <a:spcAft>
                <a:spcPts val="0"/>
              </a:spcAft>
              <a:buFont typeface="Arial" panose="020B0604020202020204" pitchFamily="34" charset="0"/>
              <a:buChar char="•"/>
            </a:pPr>
            <a:r>
              <a:rPr lang="en-GB" sz="2000" dirty="0"/>
              <a:t>HL-LHC will be operating until </a:t>
            </a:r>
            <a:r>
              <a:rPr lang="en-GB" sz="2000" b="1" dirty="0">
                <a:solidFill>
                  <a:srgbClr val="FF0000"/>
                </a:solidFill>
              </a:rPr>
              <a:t>2041</a:t>
            </a:r>
            <a:r>
              <a:rPr lang="en-GB" sz="2000" dirty="0"/>
              <a:t>.</a:t>
            </a:r>
          </a:p>
          <a:p>
            <a:pPr marL="342900" indent="-342900">
              <a:spcBef>
                <a:spcPts val="1200"/>
              </a:spcBef>
              <a:spcAft>
                <a:spcPts val="0"/>
              </a:spcAft>
              <a:buFont typeface="Arial" panose="020B0604020202020204" pitchFamily="34" charset="0"/>
              <a:buChar char="•"/>
            </a:pPr>
            <a:r>
              <a:rPr lang="en-GB" sz="2000" dirty="0"/>
              <a:t>CERN is positioning itself to be able to </a:t>
            </a:r>
            <a:r>
              <a:rPr lang="en-GB" sz="2000" b="1" dirty="0">
                <a:solidFill>
                  <a:srgbClr val="FF0000"/>
                </a:solidFill>
              </a:rPr>
              <a:t>start operating a new major facility in the mid-2040s</a:t>
            </a:r>
            <a:r>
              <a:rPr lang="en-GB" sz="2000" dirty="0"/>
              <a:t>,</a:t>
            </a:r>
            <a:r>
              <a:rPr lang="en-GB" sz="2000" b="1" dirty="0">
                <a:solidFill>
                  <a:srgbClr val="FF0000"/>
                </a:solidFill>
              </a:rPr>
              <a:t> </a:t>
            </a:r>
            <a:r>
              <a:rPr lang="en-GB" sz="2000" dirty="0">
                <a:solidFill>
                  <a:schemeClr val="accent1"/>
                </a:solidFill>
              </a:rPr>
              <a:t>and to ensure</a:t>
            </a:r>
            <a:r>
              <a:rPr lang="en-GB" sz="2000" b="1" dirty="0">
                <a:solidFill>
                  <a:srgbClr val="FF0000"/>
                </a:solidFill>
              </a:rPr>
              <a:t> </a:t>
            </a:r>
            <a:r>
              <a:rPr lang="en-GB" sz="2000" dirty="0"/>
              <a:t>bright future for CERN for the second half of the century.</a:t>
            </a:r>
          </a:p>
          <a:p>
            <a:pPr marL="342900" indent="-342900">
              <a:spcBef>
                <a:spcPts val="1200"/>
              </a:spcBef>
              <a:spcAft>
                <a:spcPts val="0"/>
              </a:spcAft>
              <a:buFont typeface="Arial" panose="020B0604020202020204" pitchFamily="34" charset="0"/>
              <a:buChar char="•"/>
            </a:pPr>
            <a:r>
              <a:rPr lang="en-GB" sz="2000" dirty="0"/>
              <a:t>From the </a:t>
            </a:r>
            <a:r>
              <a:rPr lang="en-GB" sz="2000" dirty="0">
                <a:hlinkClick r:id="rId2"/>
              </a:rPr>
              <a:t>2020 update of the European Strategy for Particle Physics</a:t>
            </a:r>
            <a:r>
              <a:rPr lang="en-GB" sz="2000" dirty="0"/>
              <a:t> (ESPP) [1]:</a:t>
            </a:r>
          </a:p>
          <a:p>
            <a:pPr lvl="1" indent="0">
              <a:spcBef>
                <a:spcPts val="1200"/>
              </a:spcBef>
              <a:spcAft>
                <a:spcPts val="0"/>
              </a:spcAft>
              <a:buNone/>
            </a:pPr>
            <a:r>
              <a:rPr lang="en-GB" sz="1700" i="1" dirty="0"/>
              <a:t>	An </a:t>
            </a:r>
            <a:r>
              <a:rPr lang="en-GB" sz="1700" b="1" i="1" dirty="0"/>
              <a:t>electron-positron Higgs factory </a:t>
            </a:r>
            <a:r>
              <a:rPr lang="en-GB" sz="1700" i="1" dirty="0"/>
              <a:t>is the </a:t>
            </a:r>
            <a:r>
              <a:rPr lang="en-GB" sz="1700" b="1" i="1" dirty="0"/>
              <a:t>highest-priority</a:t>
            </a:r>
            <a:r>
              <a:rPr lang="en-GB" sz="1700" i="1" dirty="0"/>
              <a:t> next collider. For the longer term, the European particle physics community has the ambition to operate a </a:t>
            </a:r>
            <a:r>
              <a:rPr lang="en-GB" sz="1700" b="1" i="1" dirty="0"/>
              <a:t>proton-proton collider at the highest achievable energy</a:t>
            </a:r>
            <a:r>
              <a:rPr lang="en-GB" sz="1700" i="1" dirty="0"/>
              <a:t>. </a:t>
            </a:r>
            <a:endParaRPr lang="en-GB" sz="1700" dirty="0"/>
          </a:p>
          <a:p>
            <a:pPr>
              <a:spcBef>
                <a:spcPts val="1200"/>
              </a:spcBef>
              <a:spcAft>
                <a:spcPts val="0"/>
              </a:spcAft>
            </a:pPr>
            <a:r>
              <a:rPr lang="en-GB" sz="2000" dirty="0"/>
              <a:t>⟹ New facility should be an </a:t>
            </a:r>
            <a:r>
              <a:rPr lang="en-GB" sz="2000" b="1" dirty="0" err="1">
                <a:solidFill>
                  <a:srgbClr val="FF0000"/>
                </a:solidFill>
              </a:rPr>
              <a:t>e</a:t>
            </a:r>
            <a:r>
              <a:rPr lang="en-GB" sz="2000" b="1" baseline="30000" dirty="0" err="1">
                <a:solidFill>
                  <a:srgbClr val="FF0000"/>
                </a:solidFill>
              </a:rPr>
              <a:t>+</a:t>
            </a:r>
            <a:r>
              <a:rPr lang="en-GB" sz="2000" b="1" dirty="0" err="1">
                <a:solidFill>
                  <a:srgbClr val="FF0000"/>
                </a:solidFill>
              </a:rPr>
              <a:t>e</a:t>
            </a:r>
            <a:r>
              <a:rPr lang="en-GB" sz="2000" b="1" baseline="30000" dirty="0">
                <a:solidFill>
                  <a:srgbClr val="FF0000"/>
                </a:solidFill>
              </a:rPr>
              <a:t>-</a:t>
            </a:r>
            <a:r>
              <a:rPr lang="en-GB" sz="2000" b="1" dirty="0">
                <a:solidFill>
                  <a:srgbClr val="FF0000"/>
                </a:solidFill>
              </a:rPr>
              <a:t> Higgs factory</a:t>
            </a:r>
            <a:r>
              <a:rPr lang="en-GB" sz="2000" dirty="0"/>
              <a:t>.</a:t>
            </a:r>
          </a:p>
          <a:p>
            <a:pPr>
              <a:spcBef>
                <a:spcPts val="1200"/>
              </a:spcBef>
              <a:spcAft>
                <a:spcPts val="0"/>
              </a:spcAft>
            </a:pPr>
            <a:r>
              <a:rPr lang="en-GB" sz="2000" dirty="0"/>
              <a:t>⟹ Need </a:t>
            </a:r>
            <a:r>
              <a:rPr lang="en-GB" sz="2000" b="1" dirty="0">
                <a:solidFill>
                  <a:srgbClr val="FF0000"/>
                </a:solidFill>
              </a:rPr>
              <a:t>down-selection</a:t>
            </a:r>
            <a:r>
              <a:rPr lang="en-GB" sz="2000" dirty="0"/>
              <a:t>, a decision, and </a:t>
            </a:r>
            <a:r>
              <a:rPr lang="en-US" sz="2000" dirty="0"/>
              <a:t>project </a:t>
            </a:r>
            <a:r>
              <a:rPr lang="en-GB" sz="2000" dirty="0"/>
              <a:t>resource commitment in the </a:t>
            </a:r>
            <a:r>
              <a:rPr lang="en-GB" sz="2000" b="1" dirty="0"/>
              <a:t>2028 – 2030 </a:t>
            </a:r>
            <a:r>
              <a:rPr lang="en-GB" sz="2000" dirty="0"/>
              <a:t>time frame. </a:t>
            </a:r>
            <a:endParaRPr lang="en-GB" sz="1400" dirty="0"/>
          </a:p>
        </p:txBody>
      </p:sp>
      <p:pic>
        <p:nvPicPr>
          <p:cNvPr id="36" name="Content Placeholder 35">
            <a:extLst>
              <a:ext uri="{FF2B5EF4-FFF2-40B4-BE49-F238E27FC236}">
                <a16:creationId xmlns:a16="http://schemas.microsoft.com/office/drawing/2014/main" id="{6AC7050A-82DA-15B6-4693-E84BC3352ADC}"/>
              </a:ext>
            </a:extLst>
          </p:cNvPr>
          <p:cNvPicPr>
            <a:picLocks noGrp="1" noChangeAspect="1"/>
          </p:cNvPicPr>
          <p:nvPr>
            <p:ph sz="half" idx="2"/>
          </p:nvPr>
        </p:nvPicPr>
        <p:blipFill>
          <a:blip r:embed="rId3"/>
          <a:stretch>
            <a:fillRect/>
          </a:stretch>
        </p:blipFill>
        <p:spPr>
          <a:xfrm>
            <a:off x="6172200" y="2297349"/>
            <a:ext cx="5611813" cy="3198340"/>
          </a:xfrm>
          <a:prstGeom prst="rect">
            <a:avLst/>
          </a:prstGeom>
        </p:spPr>
      </p:pic>
      <p:sp>
        <p:nvSpPr>
          <p:cNvPr id="4" name="Slide Number Placeholder 3">
            <a:extLst>
              <a:ext uri="{FF2B5EF4-FFF2-40B4-BE49-F238E27FC236}">
                <a16:creationId xmlns:a16="http://schemas.microsoft.com/office/drawing/2014/main" id="{0B5F7DE2-DC16-559D-DC67-D67F09462E65}"/>
              </a:ext>
            </a:extLst>
          </p:cNvPr>
          <p:cNvSpPr>
            <a:spLocks noGrp="1"/>
          </p:cNvSpPr>
          <p:nvPr>
            <p:ph type="sldNum" sz="quarter" idx="12"/>
          </p:nvPr>
        </p:nvSpPr>
        <p:spPr/>
        <p:txBody>
          <a:bodyPr/>
          <a:lstStyle/>
          <a:p>
            <a:fld id="{36B5EA5A-BC32-A742-B11B-8E7414D5B535}" type="slidenum">
              <a:rPr lang="en-US" smtClean="0"/>
              <a:pPr/>
              <a:t>24</a:t>
            </a:fld>
            <a:endParaRPr lang="en-US" dirty="0"/>
          </a:p>
        </p:txBody>
      </p:sp>
      <p:sp>
        <p:nvSpPr>
          <p:cNvPr id="5" name="TextBox 4">
            <a:extLst>
              <a:ext uri="{FF2B5EF4-FFF2-40B4-BE49-F238E27FC236}">
                <a16:creationId xmlns:a16="http://schemas.microsoft.com/office/drawing/2014/main" id="{30564AD1-758D-F14F-84C6-809CAC57CF21}"/>
              </a:ext>
            </a:extLst>
          </p:cNvPr>
          <p:cNvSpPr txBox="1"/>
          <p:nvPr/>
        </p:nvSpPr>
        <p:spPr>
          <a:xfrm>
            <a:off x="407987" y="6356350"/>
            <a:ext cx="9426477" cy="215444"/>
          </a:xfrm>
          <a:prstGeom prst="rect">
            <a:avLst/>
          </a:prstGeom>
          <a:noFill/>
        </p:spPr>
        <p:txBody>
          <a:bodyPr wrap="square" lIns="0" tIns="0" rIns="0" bIns="0" rtlCol="0">
            <a:spAutoFit/>
          </a:bodyPr>
          <a:lstStyle/>
          <a:p>
            <a:r>
              <a:rPr lang="en-GB" sz="1400" dirty="0"/>
              <a:t>[1] European Strategy Group, 2020 Update of the European Strategy for Particle Physics, </a:t>
            </a:r>
            <a:r>
              <a:rPr lang="en-US" sz="1400" dirty="0"/>
              <a:t>CERN-ESU-015</a:t>
            </a:r>
            <a:endParaRPr lang="en-GB" sz="1400" dirty="0"/>
          </a:p>
        </p:txBody>
      </p:sp>
    </p:spTree>
    <p:extLst>
      <p:ext uri="{BB962C8B-B14F-4D97-AF65-F5344CB8AC3E}">
        <p14:creationId xmlns:p14="http://schemas.microsoft.com/office/powerpoint/2010/main" val="1196440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084F89A-4173-8185-76D0-B900B9693267}"/>
              </a:ext>
            </a:extLst>
          </p:cNvPr>
          <p:cNvSpPr>
            <a:spLocks noGrp="1"/>
          </p:cNvSpPr>
          <p:nvPr>
            <p:ph type="title"/>
          </p:nvPr>
        </p:nvSpPr>
        <p:spPr/>
        <p:txBody>
          <a:bodyPr/>
          <a:lstStyle/>
          <a:p>
            <a:r>
              <a:rPr lang="en-GB" dirty="0"/>
              <a:t>General considerations &amp; CERN constraints</a:t>
            </a:r>
          </a:p>
        </p:txBody>
      </p:sp>
      <p:sp>
        <p:nvSpPr>
          <p:cNvPr id="2" name="Content Placeholder 1">
            <a:extLst>
              <a:ext uri="{FF2B5EF4-FFF2-40B4-BE49-F238E27FC236}">
                <a16:creationId xmlns:a16="http://schemas.microsoft.com/office/drawing/2014/main" id="{DAC215CF-AC87-7E8F-6E60-BD88ABDB10C2}"/>
              </a:ext>
            </a:extLst>
          </p:cNvPr>
          <p:cNvSpPr>
            <a:spLocks noGrp="1"/>
          </p:cNvSpPr>
          <p:nvPr>
            <p:ph sz="half" idx="1"/>
          </p:nvPr>
        </p:nvSpPr>
        <p:spPr>
          <a:xfrm>
            <a:off x="407988" y="885675"/>
            <a:ext cx="11376026" cy="5722944"/>
          </a:xfrm>
        </p:spPr>
        <p:txBody>
          <a:bodyPr/>
          <a:lstStyle/>
          <a:p>
            <a:pPr marL="342900" indent="-342900">
              <a:spcBef>
                <a:spcPts val="900"/>
              </a:spcBef>
              <a:spcAft>
                <a:spcPts val="0"/>
              </a:spcAft>
              <a:buFont typeface="Arial" panose="020B0604020202020204" pitchFamily="34" charset="0"/>
              <a:buChar char="•"/>
            </a:pPr>
            <a:r>
              <a:rPr lang="en-GB" sz="1600" b="1" dirty="0"/>
              <a:t>HL-LHC</a:t>
            </a:r>
            <a:r>
              <a:rPr lang="en-GB" sz="1600" dirty="0"/>
              <a:t> will be operating until </a:t>
            </a:r>
            <a:r>
              <a:rPr lang="en-GB" sz="1600" b="1" dirty="0">
                <a:solidFill>
                  <a:srgbClr val="FF0000"/>
                </a:solidFill>
              </a:rPr>
              <a:t>2041</a:t>
            </a:r>
            <a:r>
              <a:rPr lang="en-GB" sz="1600" dirty="0"/>
              <a:t>:</a:t>
            </a:r>
          </a:p>
          <a:p>
            <a:pPr marL="666750" lvl="1" indent="-342900">
              <a:spcBef>
                <a:spcPts val="900"/>
              </a:spcBef>
              <a:spcAft>
                <a:spcPts val="0"/>
              </a:spcAft>
              <a:buFont typeface="Wingdings" pitchFamily="2" charset="2"/>
              <a:buChar char="Ø"/>
            </a:pPr>
            <a:r>
              <a:rPr lang="en-GB" sz="1600" dirty="0"/>
              <a:t>Finance &amp; personnel </a:t>
            </a:r>
            <a:r>
              <a:rPr lang="en-GB" sz="1600" b="1" dirty="0"/>
              <a:t>do not allow commissioning of any major new facility </a:t>
            </a:r>
            <a:r>
              <a:rPr lang="en-GB" sz="1600" dirty="0"/>
              <a:t>at CERN </a:t>
            </a:r>
            <a:r>
              <a:rPr lang="en-GB" sz="1600" b="1" dirty="0"/>
              <a:t>before 2041</a:t>
            </a:r>
            <a:r>
              <a:rPr lang="en-GB" sz="1600" dirty="0"/>
              <a:t>.</a:t>
            </a:r>
          </a:p>
          <a:p>
            <a:pPr marL="666750" lvl="1" indent="-342900">
              <a:spcBef>
                <a:spcPts val="900"/>
              </a:spcBef>
              <a:spcAft>
                <a:spcPts val="0"/>
              </a:spcAft>
              <a:buFont typeface="Wingdings" pitchFamily="2" charset="2"/>
              <a:buChar char="Ø"/>
            </a:pPr>
            <a:r>
              <a:rPr lang="en-GB" sz="1600" dirty="0"/>
              <a:t>A transitional period is required to redeploy resources / complete installation &amp; commissioning / ramp up infrastructures</a:t>
            </a:r>
          </a:p>
          <a:p>
            <a:pPr lvl="1" indent="0">
              <a:spcBef>
                <a:spcPts val="900"/>
              </a:spcBef>
              <a:spcAft>
                <a:spcPts val="0"/>
              </a:spcAft>
              <a:buNone/>
            </a:pPr>
            <a:r>
              <a:rPr lang="en-GB" sz="1600" dirty="0"/>
              <a:t>⟹ no matter how mature it is, </a:t>
            </a:r>
            <a:r>
              <a:rPr lang="en-GB" sz="1600" b="1" dirty="0">
                <a:solidFill>
                  <a:srgbClr val="FF0000"/>
                </a:solidFill>
              </a:rPr>
              <a:t>a future collider at CERN cannot realistically start operation before the mid-2040s</a:t>
            </a:r>
            <a:r>
              <a:rPr lang="en-GB" sz="1600" dirty="0"/>
              <a:t>.</a:t>
            </a:r>
          </a:p>
          <a:p>
            <a:pPr marL="342900" indent="-342900">
              <a:spcBef>
                <a:spcPts val="900"/>
              </a:spcBef>
              <a:spcAft>
                <a:spcPts val="0"/>
              </a:spcAft>
              <a:buFont typeface="Arial" panose="020B0604020202020204" pitchFamily="34" charset="0"/>
              <a:buChar char="•"/>
            </a:pPr>
            <a:r>
              <a:rPr lang="en-GB" sz="1600" b="1" dirty="0">
                <a:solidFill>
                  <a:srgbClr val="FF0000"/>
                </a:solidFill>
              </a:rPr>
              <a:t>FCC</a:t>
            </a:r>
            <a:r>
              <a:rPr lang="en-GB" sz="1600" dirty="0"/>
              <a:t> has invested a lot in</a:t>
            </a:r>
            <a:r>
              <a:rPr lang="en-GB" sz="1600" b="1" dirty="0"/>
              <a:t> territorial implementation studies </a:t>
            </a:r>
            <a:r>
              <a:rPr lang="en-GB" sz="1600" dirty="0"/>
              <a:t>with the </a:t>
            </a:r>
            <a:r>
              <a:rPr lang="en-GB" sz="1600" b="1" dirty="0"/>
              <a:t>Host State authorities </a:t>
            </a:r>
            <a:r>
              <a:rPr lang="en-GB" sz="1600" dirty="0"/>
              <a:t>and local communities</a:t>
            </a:r>
          </a:p>
          <a:p>
            <a:pPr marL="666750" lvl="1" indent="-342900">
              <a:spcBef>
                <a:spcPts val="900"/>
              </a:spcBef>
              <a:spcAft>
                <a:spcPts val="0"/>
              </a:spcAft>
              <a:buFont typeface="Wingdings" pitchFamily="2" charset="2"/>
              <a:buChar char="Ø"/>
            </a:pPr>
            <a:r>
              <a:rPr lang="en-GB" sz="1600" dirty="0"/>
              <a:t>These </a:t>
            </a:r>
            <a:r>
              <a:rPr lang="en-GB" sz="1600" b="1" dirty="0"/>
              <a:t>cannot support </a:t>
            </a:r>
            <a:r>
              <a:rPr lang="en-GB" sz="1600" dirty="0"/>
              <a:t>implementation studies </a:t>
            </a:r>
            <a:r>
              <a:rPr lang="en-GB" sz="1600" b="1" dirty="0"/>
              <a:t>for two big infrastructures</a:t>
            </a:r>
          </a:p>
          <a:p>
            <a:pPr lvl="1" indent="0">
              <a:spcBef>
                <a:spcPts val="900"/>
              </a:spcBef>
              <a:spcAft>
                <a:spcPts val="0"/>
              </a:spcAft>
              <a:buNone/>
            </a:pPr>
            <a:r>
              <a:rPr lang="en-GB" sz="1600" dirty="0"/>
              <a:t>⟹ Siting analysis for </a:t>
            </a:r>
            <a:r>
              <a:rPr lang="en-GB" sz="1600" b="1" dirty="0"/>
              <a:t>alternative options should be limited to conceptual studies,</a:t>
            </a:r>
            <a:r>
              <a:rPr lang="en-GB" sz="1600" dirty="0"/>
              <a:t> using existing information.</a:t>
            </a:r>
          </a:p>
          <a:p>
            <a:pPr marL="342900" indent="-342900">
              <a:spcBef>
                <a:spcPts val="900"/>
              </a:spcBef>
              <a:spcAft>
                <a:spcPts val="0"/>
              </a:spcAft>
              <a:buFont typeface="Arial" panose="020B0604020202020204" pitchFamily="34" charset="0"/>
              <a:buChar char="•"/>
            </a:pPr>
            <a:r>
              <a:rPr lang="en-GB" sz="1600" dirty="0"/>
              <a:t>The </a:t>
            </a:r>
            <a:r>
              <a:rPr lang="en-GB" sz="1600" b="1" dirty="0">
                <a:solidFill>
                  <a:srgbClr val="FF0000"/>
                </a:solidFill>
              </a:rPr>
              <a:t>Muon Collider</a:t>
            </a:r>
            <a:r>
              <a:rPr lang="en-GB" sz="1600" dirty="0"/>
              <a:t>:</a:t>
            </a:r>
          </a:p>
          <a:p>
            <a:pPr marL="666750" lvl="1" indent="-342900">
              <a:spcBef>
                <a:spcPts val="900"/>
              </a:spcBef>
              <a:spcAft>
                <a:spcPts val="0"/>
              </a:spcAft>
              <a:buFont typeface="Wingdings" pitchFamily="2" charset="2"/>
              <a:buChar char="Ø"/>
            </a:pPr>
            <a:r>
              <a:rPr lang="en-GB" sz="1600" dirty="0"/>
              <a:t>is an exciting long-term possibility with excellent physics potential</a:t>
            </a:r>
          </a:p>
          <a:p>
            <a:pPr marL="666750" lvl="1" indent="-342900">
              <a:spcBef>
                <a:spcPts val="900"/>
              </a:spcBef>
              <a:spcAft>
                <a:spcPts val="0"/>
              </a:spcAft>
              <a:buFont typeface="Wingdings" pitchFamily="2" charset="2"/>
              <a:buChar char="Ø"/>
            </a:pPr>
            <a:r>
              <a:rPr lang="en-GB" sz="1600" dirty="0"/>
              <a:t>but still at an early stage of development, with much R&amp;D required, so </a:t>
            </a:r>
            <a:r>
              <a:rPr lang="en-GB" sz="1600" b="1" dirty="0"/>
              <a:t>cannot be considered as an option </a:t>
            </a:r>
            <a:r>
              <a:rPr lang="en-GB" sz="1600" dirty="0"/>
              <a:t>for </a:t>
            </a:r>
            <a:r>
              <a:rPr lang="en-GB" sz="1600" b="1" dirty="0"/>
              <a:t>implementation in the timeframe discussed </a:t>
            </a:r>
            <a:r>
              <a:rPr lang="en-GB" sz="1600" dirty="0"/>
              <a:t>here. </a:t>
            </a:r>
          </a:p>
          <a:p>
            <a:pPr lvl="1" indent="0">
              <a:spcBef>
                <a:spcPts val="900"/>
              </a:spcBef>
              <a:spcAft>
                <a:spcPts val="0"/>
              </a:spcAft>
              <a:buNone/>
            </a:pPr>
            <a:r>
              <a:rPr lang="en-GB" sz="1600" dirty="0"/>
              <a:t>⟹ Should be pursued through a sustained </a:t>
            </a:r>
            <a:r>
              <a:rPr lang="en-GB" sz="1600" b="1" dirty="0"/>
              <a:t>R&amp;D effort</a:t>
            </a:r>
            <a:r>
              <a:rPr lang="en-GB" sz="1600" dirty="0"/>
              <a:t>, </a:t>
            </a:r>
            <a:r>
              <a:rPr lang="en-GB" sz="1600" b="1" dirty="0"/>
              <a:t>independent of the decision on the next major collider</a:t>
            </a:r>
            <a:r>
              <a:rPr lang="en-GB" sz="1600" dirty="0"/>
              <a:t>.</a:t>
            </a:r>
          </a:p>
          <a:p>
            <a:pPr marL="342900" indent="-342900">
              <a:spcBef>
                <a:spcPts val="900"/>
              </a:spcBef>
              <a:spcAft>
                <a:spcPts val="0"/>
              </a:spcAft>
              <a:buFont typeface="Arial" panose="020B0604020202020204" pitchFamily="34" charset="0"/>
              <a:buChar char="•"/>
            </a:pPr>
            <a:r>
              <a:rPr lang="en-GB" sz="1600" dirty="0"/>
              <a:t>Alternative options re-using the LHC tunnel, such as </a:t>
            </a:r>
            <a:r>
              <a:rPr lang="en-GB" sz="1600" b="1" dirty="0">
                <a:solidFill>
                  <a:srgbClr val="FF0000"/>
                </a:solidFill>
              </a:rPr>
              <a:t>LEP3</a:t>
            </a:r>
            <a:r>
              <a:rPr lang="en-GB" sz="1600" dirty="0"/>
              <a:t> or </a:t>
            </a:r>
            <a:r>
              <a:rPr lang="en-GB" sz="1600" b="1" dirty="0" err="1">
                <a:solidFill>
                  <a:srgbClr val="FF0000"/>
                </a:solidFill>
              </a:rPr>
              <a:t>LHeC</a:t>
            </a:r>
            <a:r>
              <a:rPr lang="en-GB" sz="1600" b="1" dirty="0"/>
              <a:t>, </a:t>
            </a:r>
            <a:r>
              <a:rPr lang="en-GB" sz="1600" dirty="0"/>
              <a:t>would require infrastructure investments and operating costs, and </a:t>
            </a:r>
            <a:r>
              <a:rPr lang="en-GB" sz="1600" b="1" dirty="0"/>
              <a:t>delay</a:t>
            </a:r>
            <a:r>
              <a:rPr lang="en-GB" sz="1600" dirty="0"/>
              <a:t> the implementation of a next-generation collider </a:t>
            </a:r>
            <a:r>
              <a:rPr lang="en-GB" sz="1600" b="1" dirty="0"/>
              <a:t>by at least one to two decades</a:t>
            </a:r>
            <a:r>
              <a:rPr lang="en-GB" sz="1600" dirty="0"/>
              <a:t>.</a:t>
            </a:r>
          </a:p>
          <a:p>
            <a:pPr lvl="1" indent="0">
              <a:spcBef>
                <a:spcPts val="900"/>
              </a:spcBef>
              <a:spcAft>
                <a:spcPts val="0"/>
              </a:spcAft>
              <a:buNone/>
            </a:pPr>
            <a:r>
              <a:rPr lang="en-GB" sz="1600" dirty="0"/>
              <a:t>⟹ </a:t>
            </a:r>
            <a:r>
              <a:rPr lang="en-GB" sz="1600" b="1" dirty="0"/>
              <a:t>cannot be considered as “bridges”</a:t>
            </a:r>
            <a:r>
              <a:rPr lang="en-GB" sz="1600" dirty="0"/>
              <a:t> but rather as </a:t>
            </a:r>
            <a:r>
              <a:rPr lang="en-GB" sz="1600" b="1" dirty="0"/>
              <a:t>alternatives</a:t>
            </a:r>
            <a:r>
              <a:rPr lang="en-GB" sz="1600" dirty="0"/>
              <a:t> to other proposed colliders.</a:t>
            </a:r>
          </a:p>
          <a:p>
            <a:pPr marL="342900" indent="-342900">
              <a:spcBef>
                <a:spcPts val="900"/>
              </a:spcBef>
              <a:spcAft>
                <a:spcPts val="0"/>
              </a:spcAft>
              <a:buFont typeface="Arial" panose="020B0604020202020204" pitchFamily="34" charset="0"/>
              <a:buChar char="•"/>
            </a:pPr>
            <a:r>
              <a:rPr lang="en-GB" sz="1600" dirty="0"/>
              <a:t>A </a:t>
            </a:r>
            <a:r>
              <a:rPr lang="en-GB" sz="1600" b="1" dirty="0"/>
              <a:t>linear collider </a:t>
            </a:r>
            <a:r>
              <a:rPr lang="en-GB" sz="1600" dirty="0"/>
              <a:t>at CERN would </a:t>
            </a:r>
            <a:r>
              <a:rPr lang="en-GB" sz="1600" b="1" dirty="0"/>
              <a:t>preclude FCC-</a:t>
            </a:r>
            <a:r>
              <a:rPr lang="en-GB" sz="1600" b="1" dirty="0" err="1"/>
              <a:t>hh</a:t>
            </a:r>
            <a:r>
              <a:rPr lang="en-GB" sz="1600" dirty="0"/>
              <a:t> construction (infrastructure and other constraints in the local region).</a:t>
            </a:r>
          </a:p>
        </p:txBody>
      </p:sp>
      <p:sp>
        <p:nvSpPr>
          <p:cNvPr id="4" name="Slide Number Placeholder 3">
            <a:extLst>
              <a:ext uri="{FF2B5EF4-FFF2-40B4-BE49-F238E27FC236}">
                <a16:creationId xmlns:a16="http://schemas.microsoft.com/office/drawing/2014/main" id="{0B5F7DE2-DC16-559D-DC67-D67F09462E65}"/>
              </a:ext>
            </a:extLst>
          </p:cNvPr>
          <p:cNvSpPr>
            <a:spLocks noGrp="1"/>
          </p:cNvSpPr>
          <p:nvPr>
            <p:ph type="sldNum" sz="quarter" idx="12"/>
          </p:nvPr>
        </p:nvSpPr>
        <p:spPr/>
        <p:txBody>
          <a:bodyPr/>
          <a:lstStyle/>
          <a:p>
            <a:fld id="{36B5EA5A-BC32-A742-B11B-8E7414D5B535}" type="slidenum">
              <a:rPr lang="en-US" smtClean="0"/>
              <a:pPr/>
              <a:t>25</a:t>
            </a:fld>
            <a:endParaRPr lang="en-US" dirty="0"/>
          </a:p>
        </p:txBody>
      </p:sp>
    </p:spTree>
    <p:extLst>
      <p:ext uri="{BB962C8B-B14F-4D97-AF65-F5344CB8AC3E}">
        <p14:creationId xmlns:p14="http://schemas.microsoft.com/office/powerpoint/2010/main" val="4189489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2">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240232-3C0D-FCDC-A181-AE2D5AAD80F6}"/>
              </a:ext>
            </a:extLst>
          </p:cNvPr>
          <p:cNvSpPr>
            <a:spLocks noGrp="1"/>
          </p:cNvSpPr>
          <p:nvPr>
            <p:ph type="title"/>
          </p:nvPr>
        </p:nvSpPr>
        <p:spPr>
          <a:xfrm>
            <a:off x="123290" y="236433"/>
            <a:ext cx="12339263" cy="549951"/>
          </a:xfrm>
        </p:spPr>
        <p:txBody>
          <a:bodyPr/>
          <a:lstStyle/>
          <a:p>
            <a:r>
              <a:rPr lang="en-US" sz="2800" dirty="0"/>
              <a:t>New acceleration techniques – </a:t>
            </a:r>
            <a:r>
              <a:rPr lang="en-US" sz="2800" dirty="0" err="1"/>
              <a:t>wakefield</a:t>
            </a:r>
            <a:r>
              <a:rPr lang="en-US" sz="2800" dirty="0"/>
              <a:t> accelerators (WFAs)</a:t>
            </a:r>
            <a:endParaRPr lang="en-GB" sz="2800" dirty="0"/>
          </a:p>
        </p:txBody>
      </p:sp>
      <p:sp>
        <p:nvSpPr>
          <p:cNvPr id="5" name="Slide Number Placeholder 4">
            <a:extLst>
              <a:ext uri="{FF2B5EF4-FFF2-40B4-BE49-F238E27FC236}">
                <a16:creationId xmlns:a16="http://schemas.microsoft.com/office/drawing/2014/main" id="{7EF3B7B5-91B0-7832-458F-E4F7D0C38159}"/>
              </a:ext>
            </a:extLst>
          </p:cNvPr>
          <p:cNvSpPr>
            <a:spLocks noGrp="1"/>
          </p:cNvSpPr>
          <p:nvPr>
            <p:ph type="sldNum" sz="quarter" idx="12"/>
          </p:nvPr>
        </p:nvSpPr>
        <p:spPr/>
        <p:txBody>
          <a:bodyPr/>
          <a:lstStyle/>
          <a:p>
            <a:fld id="{36B5EA5A-BC32-A742-B11B-8E7414D5B535}" type="slidenum">
              <a:rPr lang="en-US" smtClean="0"/>
              <a:pPr/>
              <a:t>26</a:t>
            </a:fld>
            <a:endParaRPr lang="en-US" dirty="0"/>
          </a:p>
        </p:txBody>
      </p:sp>
      <p:sp>
        <p:nvSpPr>
          <p:cNvPr id="25" name="Content Placeholder 1">
            <a:extLst>
              <a:ext uri="{FF2B5EF4-FFF2-40B4-BE49-F238E27FC236}">
                <a16:creationId xmlns:a16="http://schemas.microsoft.com/office/drawing/2014/main" id="{7FCAAC4B-0768-A348-821D-37C872DF8AC1}"/>
              </a:ext>
            </a:extLst>
          </p:cNvPr>
          <p:cNvSpPr>
            <a:spLocks noGrp="1"/>
          </p:cNvSpPr>
          <p:nvPr>
            <p:ph idx="1"/>
          </p:nvPr>
        </p:nvSpPr>
        <p:spPr>
          <a:xfrm>
            <a:off x="407988" y="950976"/>
            <a:ext cx="11376025" cy="5249799"/>
          </a:xfrm>
        </p:spPr>
        <p:txBody>
          <a:bodyPr/>
          <a:lstStyle/>
          <a:p>
            <a:pPr marL="342900" indent="-342900">
              <a:lnSpc>
                <a:spcPct val="110000"/>
              </a:lnSpc>
              <a:spcBef>
                <a:spcPts val="1200"/>
              </a:spcBef>
              <a:spcAft>
                <a:spcPts val="0"/>
              </a:spcAft>
              <a:buFontTx/>
              <a:buChar char="-"/>
            </a:pPr>
            <a:r>
              <a:rPr lang="en-GB" sz="2000" b="1" dirty="0"/>
              <a:t>Many outstanding issues remain unsolved for WFAs </a:t>
            </a:r>
            <a:r>
              <a:rPr lang="en-GB" sz="2000" dirty="0"/>
              <a:t>(e.g. positron acceleration in PWFA / LWFA, staging, emittance preservation, repetition rate)</a:t>
            </a:r>
            <a:br>
              <a:rPr lang="en-GB" sz="2000" dirty="0"/>
            </a:br>
            <a:r>
              <a:rPr lang="en-GB" sz="2000" dirty="0"/>
              <a:t>⟶ </a:t>
            </a:r>
            <a:r>
              <a:rPr lang="en-GB" sz="2000" b="1" dirty="0"/>
              <a:t>~15 years of R&amp;D needed</a:t>
            </a:r>
            <a:r>
              <a:rPr lang="en-GB" sz="2000" dirty="0"/>
              <a:t> (see </a:t>
            </a:r>
            <a:r>
              <a:rPr lang="en-GB" sz="2000" dirty="0">
                <a:hlinkClick r:id="rId3"/>
              </a:rPr>
              <a:t>ESSP submission 154</a:t>
            </a:r>
            <a:r>
              <a:rPr lang="en-GB" sz="2000" dirty="0"/>
              <a:t>, 2025)</a:t>
            </a:r>
          </a:p>
          <a:p>
            <a:pPr marL="342900" indent="-342900">
              <a:lnSpc>
                <a:spcPct val="110000"/>
              </a:lnSpc>
              <a:spcBef>
                <a:spcPts val="1200"/>
              </a:spcBef>
              <a:spcAft>
                <a:spcPts val="0"/>
              </a:spcAft>
              <a:buFontTx/>
              <a:buChar char="-"/>
            </a:pPr>
            <a:r>
              <a:rPr lang="en-GB" sz="2000" dirty="0"/>
              <a:t>For Higgs factories, the WFAs studies submitted to ESPP </a:t>
            </a:r>
            <a:r>
              <a:rPr lang="en-GB" sz="2000" b="1" dirty="0"/>
              <a:t>have not reached the maturity of projects like FCC-</a:t>
            </a:r>
            <a:r>
              <a:rPr lang="en-GB" sz="2000" b="1" dirty="0" err="1"/>
              <a:t>ee</a:t>
            </a:r>
            <a:r>
              <a:rPr lang="en-GB" sz="2000" b="1" dirty="0"/>
              <a:t> / CLIC / LCF</a:t>
            </a:r>
            <a:r>
              <a:rPr lang="en-GB" sz="2000" dirty="0"/>
              <a:t>. In particular:</a:t>
            </a:r>
          </a:p>
          <a:p>
            <a:pPr marL="666750" lvl="1" indent="-342900">
              <a:lnSpc>
                <a:spcPct val="110000"/>
              </a:lnSpc>
              <a:spcBef>
                <a:spcPts val="1200"/>
              </a:spcBef>
              <a:spcAft>
                <a:spcPts val="0"/>
              </a:spcAft>
              <a:buFont typeface="Arial" panose="020B0604020202020204" pitchFamily="34" charset="0"/>
              <a:buChar char="•"/>
            </a:pPr>
            <a:r>
              <a:rPr lang="en-GB" sz="2000" b="1" dirty="0">
                <a:solidFill>
                  <a:srgbClr val="FF0000"/>
                </a:solidFill>
              </a:rPr>
              <a:t>HALHF</a:t>
            </a:r>
            <a:r>
              <a:rPr lang="en-GB" sz="2000" b="1" dirty="0"/>
              <a:t> </a:t>
            </a:r>
            <a:r>
              <a:rPr lang="en-GB" sz="2000" dirty="0"/>
              <a:t>avoids the positron acceleration problem but does </a:t>
            </a:r>
            <a:r>
              <a:rPr lang="en-GB" sz="2000" b="1" dirty="0"/>
              <a:t>not solve the basic R&amp;D requirements to address the existing parameter gap.</a:t>
            </a:r>
            <a:br>
              <a:rPr lang="en-GB" sz="2000" b="1" dirty="0"/>
            </a:br>
            <a:br>
              <a:rPr lang="en-GB" sz="600" b="1" dirty="0"/>
            </a:br>
            <a:r>
              <a:rPr lang="en-GB" dirty="0"/>
              <a:t>From</a:t>
            </a:r>
            <a:r>
              <a:rPr lang="en-GB" b="1" dirty="0"/>
              <a:t> </a:t>
            </a:r>
            <a:r>
              <a:rPr lang="en-GB" dirty="0"/>
              <a:t>B. Foster et al., </a:t>
            </a:r>
            <a:r>
              <a:rPr lang="en-GB" dirty="0">
                <a:hlinkClick r:id="rId4"/>
              </a:rPr>
              <a:t>New J. Phys. 25 (2023) 093037</a:t>
            </a:r>
            <a:r>
              <a:rPr lang="en-GB" dirty="0"/>
              <a:t>: </a:t>
            </a:r>
            <a:r>
              <a:rPr lang="en-GB" i="1" dirty="0"/>
              <a:t>"[...] there must be progress toward the use of </a:t>
            </a:r>
            <a:r>
              <a:rPr lang="en-GB" b="1" i="1" dirty="0"/>
              <a:t>multiple stages</a:t>
            </a:r>
            <a:r>
              <a:rPr lang="en-GB" i="1" dirty="0"/>
              <a:t>, self-correction mechanisms, </a:t>
            </a:r>
            <a:r>
              <a:rPr lang="en-GB" b="1" i="1" dirty="0"/>
              <a:t>higher accelerated charge </a:t>
            </a:r>
            <a:r>
              <a:rPr lang="en-GB" i="1" dirty="0"/>
              <a:t>(by a factor </a:t>
            </a:r>
            <a:r>
              <a:rPr lang="en-GB" b="1" i="1" dirty="0"/>
              <a:t>∼ 10</a:t>
            </a:r>
            <a:r>
              <a:rPr lang="en-GB" i="1" dirty="0"/>
              <a:t>), </a:t>
            </a:r>
            <a:r>
              <a:rPr lang="en-GB" b="1" i="1" dirty="0"/>
              <a:t>higher repetition rate </a:t>
            </a:r>
            <a:r>
              <a:rPr lang="en-GB" i="1" dirty="0"/>
              <a:t>(by a factor ∼</a:t>
            </a:r>
            <a:r>
              <a:rPr lang="en-GB" b="1" i="1" dirty="0"/>
              <a:t> 1000)</a:t>
            </a:r>
            <a:r>
              <a:rPr lang="en-GB" i="1" dirty="0"/>
              <a:t>, plasma-cell design required to cope with </a:t>
            </a:r>
            <a:r>
              <a:rPr lang="en-GB" b="1" i="1" dirty="0"/>
              <a:t>large power dissipation </a:t>
            </a:r>
            <a:r>
              <a:rPr lang="en-GB" i="1" dirty="0"/>
              <a:t>(by a factor </a:t>
            </a:r>
            <a:r>
              <a:rPr lang="en-GB" b="1" i="1" dirty="0"/>
              <a:t>∼ 1000)</a:t>
            </a:r>
            <a:r>
              <a:rPr lang="en-GB" i="1" dirty="0"/>
              <a:t> and </a:t>
            </a:r>
            <a:r>
              <a:rPr lang="en-GB" b="1" i="1" dirty="0"/>
              <a:t>reduction of beam jitter </a:t>
            </a:r>
            <a:r>
              <a:rPr lang="en-GB" i="1" dirty="0"/>
              <a:t>to an acceptable level</a:t>
            </a:r>
            <a:r>
              <a:rPr lang="en-GB" b="1" i="1" dirty="0"/>
              <a:t> </a:t>
            </a:r>
            <a:r>
              <a:rPr lang="en-GB" i="1" dirty="0"/>
              <a:t>(by a factor </a:t>
            </a:r>
            <a:r>
              <a:rPr lang="en-GB" b="1" i="1" dirty="0"/>
              <a:t>∼ 10 − 100</a:t>
            </a:r>
            <a:r>
              <a:rPr lang="en-GB" i="1" dirty="0"/>
              <a:t>)</a:t>
            </a:r>
            <a:r>
              <a:rPr lang="en-GB" dirty="0"/>
              <a:t>”</a:t>
            </a:r>
            <a:endParaRPr lang="en-GB" b="1" dirty="0"/>
          </a:p>
          <a:p>
            <a:pPr marL="666750" lvl="1" indent="-342900">
              <a:lnSpc>
                <a:spcPct val="110000"/>
              </a:lnSpc>
              <a:spcBef>
                <a:spcPts val="1200"/>
              </a:spcBef>
              <a:spcAft>
                <a:spcPts val="0"/>
              </a:spcAft>
              <a:buFont typeface="Arial" panose="020B0604020202020204" pitchFamily="34" charset="0"/>
              <a:buChar char="•"/>
            </a:pPr>
            <a:r>
              <a:rPr lang="en-GB" sz="2000" b="1" dirty="0"/>
              <a:t>The proton-driven </a:t>
            </a:r>
            <a:r>
              <a:rPr lang="en-GB" sz="2000" b="1" dirty="0" err="1">
                <a:solidFill>
                  <a:srgbClr val="FF0000"/>
                </a:solidFill>
              </a:rPr>
              <a:t>ALiVE</a:t>
            </a:r>
            <a:r>
              <a:rPr lang="en-GB" sz="2000" b="1" dirty="0"/>
              <a:t> </a:t>
            </a:r>
            <a:r>
              <a:rPr lang="en-GB" sz="2000" dirty="0"/>
              <a:t>(Advanced Linear collider for Very high Energy – </a:t>
            </a:r>
            <a:r>
              <a:rPr lang="en-GB" sz="2000" dirty="0">
                <a:hlinkClick r:id="rId5"/>
              </a:rPr>
              <a:t>ESPP submission 210</a:t>
            </a:r>
            <a:r>
              <a:rPr lang="en-GB" sz="2000" dirty="0"/>
              <a:t>, 2025) avoids the staging issue, but is still </a:t>
            </a:r>
            <a:r>
              <a:rPr lang="en-GB" sz="2000" b="1" dirty="0"/>
              <a:t>without any solution for the positron acceleration</a:t>
            </a:r>
            <a:r>
              <a:rPr lang="en-GB" sz="2000" dirty="0"/>
              <a:t>, nor any detailed design for the fast-cycling, FFAG proton complex.</a:t>
            </a:r>
          </a:p>
        </p:txBody>
      </p:sp>
    </p:spTree>
    <p:extLst>
      <p:ext uri="{BB962C8B-B14F-4D97-AF65-F5344CB8AC3E}">
        <p14:creationId xmlns:p14="http://schemas.microsoft.com/office/powerpoint/2010/main" val="1489190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142256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016BDA-9DB0-21F6-0FB1-7F50CC9297A7}"/>
              </a:ext>
            </a:extLst>
          </p:cNvPr>
          <p:cNvSpPr>
            <a:spLocks noGrp="1"/>
          </p:cNvSpPr>
          <p:nvPr>
            <p:ph type="title"/>
          </p:nvPr>
        </p:nvSpPr>
        <p:spPr/>
        <p:txBody>
          <a:bodyPr/>
          <a:lstStyle/>
          <a:p>
            <a:r>
              <a:rPr lang="en-GB" dirty="0"/>
              <a:t>Options considered for the comparison study</a:t>
            </a:r>
          </a:p>
        </p:txBody>
      </p:sp>
      <p:sp>
        <p:nvSpPr>
          <p:cNvPr id="3" name="Content Placeholder 2">
            <a:extLst>
              <a:ext uri="{FF2B5EF4-FFF2-40B4-BE49-F238E27FC236}">
                <a16:creationId xmlns:a16="http://schemas.microsoft.com/office/drawing/2014/main" id="{333A0A7B-4492-62FF-C042-30D343C7BF08}"/>
              </a:ext>
            </a:extLst>
          </p:cNvPr>
          <p:cNvSpPr>
            <a:spLocks noGrp="1"/>
          </p:cNvSpPr>
          <p:nvPr>
            <p:ph sz="half" idx="1"/>
          </p:nvPr>
        </p:nvSpPr>
        <p:spPr>
          <a:xfrm>
            <a:off x="407987" y="942096"/>
            <a:ext cx="5584104" cy="5391439"/>
          </a:xfrm>
        </p:spPr>
        <p:txBody>
          <a:bodyPr/>
          <a:lstStyle/>
          <a:p>
            <a:pPr>
              <a:spcBef>
                <a:spcPts val="1200"/>
              </a:spcBef>
              <a:spcAft>
                <a:spcPts val="0"/>
              </a:spcAft>
            </a:pPr>
            <a:r>
              <a:rPr lang="en-GB" sz="2000" b="1" dirty="0"/>
              <a:t>Two timeframes considered:</a:t>
            </a:r>
          </a:p>
          <a:p>
            <a:pPr marL="342900" indent="-342900">
              <a:spcBef>
                <a:spcPts val="1200"/>
              </a:spcBef>
              <a:spcAft>
                <a:spcPts val="0"/>
              </a:spcAft>
              <a:buFont typeface="Arial" panose="020B0604020202020204" pitchFamily="34" charset="0"/>
              <a:buChar char="•"/>
            </a:pPr>
            <a:r>
              <a:rPr lang="en-GB" sz="2000" b="1" dirty="0" err="1"/>
              <a:t>e</a:t>
            </a:r>
            <a:r>
              <a:rPr lang="en-GB" sz="2000" b="1" baseline="30000" dirty="0" err="1"/>
              <a:t>+</a:t>
            </a:r>
            <a:r>
              <a:rPr lang="en-GB" sz="2000" b="1" dirty="0" err="1"/>
              <a:t>e</a:t>
            </a:r>
            <a:r>
              <a:rPr lang="en-GB" sz="2000" b="1" baseline="30000" dirty="0"/>
              <a:t>-</a:t>
            </a:r>
            <a:r>
              <a:rPr lang="en-GB" sz="2000" b="1" dirty="0"/>
              <a:t> colliders </a:t>
            </a:r>
            <a:r>
              <a:rPr lang="en-GB" sz="2000" dirty="0"/>
              <a:t>operating in the </a:t>
            </a:r>
            <a:r>
              <a:rPr lang="en-GB" sz="2000" b="1" dirty="0">
                <a:solidFill>
                  <a:srgbClr val="FF0000"/>
                </a:solidFill>
              </a:rPr>
              <a:t>mid-2040s</a:t>
            </a:r>
            <a:r>
              <a:rPr lang="en-GB" sz="2000" b="1" dirty="0"/>
              <a:t>:</a:t>
            </a:r>
          </a:p>
          <a:p>
            <a:pPr marL="666750" lvl="1" indent="-342900">
              <a:spcBef>
                <a:spcPts val="600"/>
              </a:spcBef>
              <a:spcAft>
                <a:spcPts val="0"/>
              </a:spcAft>
              <a:buFont typeface="Wingdings" pitchFamily="2" charset="2"/>
              <a:buChar char="Ø"/>
            </a:pPr>
            <a:r>
              <a:rPr lang="en-GB" sz="1700" dirty="0"/>
              <a:t>Future Circular </a:t>
            </a:r>
            <a:r>
              <a:rPr lang="en-GB" sz="1700" dirty="0" err="1"/>
              <a:t>e</a:t>
            </a:r>
            <a:r>
              <a:rPr lang="en-GB" sz="1700" baseline="30000" dirty="0" err="1"/>
              <a:t>+</a:t>
            </a:r>
            <a:r>
              <a:rPr lang="en-GB" sz="1700" dirty="0" err="1"/>
              <a:t>e</a:t>
            </a:r>
            <a:r>
              <a:rPr lang="en-GB" sz="1700" baseline="30000" dirty="0"/>
              <a:t>−</a:t>
            </a:r>
            <a:r>
              <a:rPr lang="en-GB" sz="1700" dirty="0"/>
              <a:t> Collider (</a:t>
            </a:r>
            <a:r>
              <a:rPr lang="en-GB" sz="1700" b="1" dirty="0"/>
              <a:t>FCC-</a:t>
            </a:r>
            <a:r>
              <a:rPr lang="en-GB" sz="1700" b="1" dirty="0" err="1"/>
              <a:t>ee</a:t>
            </a:r>
            <a:r>
              <a:rPr lang="en-GB" sz="1700" dirty="0"/>
              <a:t>)</a:t>
            </a:r>
          </a:p>
          <a:p>
            <a:pPr marL="666750" lvl="1" indent="-342900">
              <a:spcBef>
                <a:spcPts val="600"/>
              </a:spcBef>
              <a:spcAft>
                <a:spcPts val="0"/>
              </a:spcAft>
              <a:buFont typeface="Wingdings" pitchFamily="2" charset="2"/>
              <a:buChar char="Ø"/>
            </a:pPr>
            <a:r>
              <a:rPr lang="en-GB" sz="1700" dirty="0"/>
              <a:t>Compact </a:t>
            </a:r>
            <a:r>
              <a:rPr lang="en-GB" sz="1700" dirty="0" err="1"/>
              <a:t>LInear</a:t>
            </a:r>
            <a:r>
              <a:rPr lang="en-GB" sz="1700" dirty="0"/>
              <a:t> Collider (</a:t>
            </a:r>
            <a:r>
              <a:rPr lang="en-GB" sz="1700" b="1" dirty="0"/>
              <a:t>CLIC</a:t>
            </a:r>
            <a:r>
              <a:rPr lang="en-GB" sz="1700" dirty="0"/>
              <a:t>)</a:t>
            </a:r>
          </a:p>
          <a:p>
            <a:pPr marL="666750" lvl="1" indent="-342900">
              <a:spcBef>
                <a:spcPts val="600"/>
              </a:spcBef>
              <a:spcAft>
                <a:spcPts val="0"/>
              </a:spcAft>
              <a:buFont typeface="Wingdings" pitchFamily="2" charset="2"/>
              <a:buChar char="Ø"/>
            </a:pPr>
            <a:r>
              <a:rPr lang="en-GB" sz="1700" dirty="0"/>
              <a:t>Linear Collider Facility (</a:t>
            </a:r>
            <a:r>
              <a:rPr lang="en-GB" sz="1700" b="1" dirty="0"/>
              <a:t>LCF</a:t>
            </a:r>
            <a:r>
              <a:rPr lang="en-GB" sz="1700" dirty="0"/>
              <a:t>)</a:t>
            </a:r>
          </a:p>
          <a:p>
            <a:pPr marL="342900" indent="-342900">
              <a:spcBef>
                <a:spcPts val="1200"/>
              </a:spcBef>
              <a:spcAft>
                <a:spcPts val="0"/>
              </a:spcAft>
              <a:buFont typeface="Arial" panose="020B0604020202020204" pitchFamily="34" charset="0"/>
              <a:buChar char="•"/>
            </a:pPr>
            <a:r>
              <a:rPr lang="en-GB" sz="2000" b="1" dirty="0"/>
              <a:t>Future colliders </a:t>
            </a:r>
            <a:r>
              <a:rPr lang="en-GB" sz="2000" dirty="0"/>
              <a:t>operating</a:t>
            </a:r>
            <a:r>
              <a:rPr lang="en-GB" sz="2000" b="1" dirty="0"/>
              <a:t> </a:t>
            </a:r>
            <a:r>
              <a:rPr lang="en-GB" sz="2000" b="1" dirty="0">
                <a:solidFill>
                  <a:srgbClr val="FF0000"/>
                </a:solidFill>
              </a:rPr>
              <a:t>beyond 2050</a:t>
            </a:r>
            <a:r>
              <a:rPr lang="en-GB" sz="2000" b="1" dirty="0"/>
              <a:t>:</a:t>
            </a:r>
          </a:p>
          <a:p>
            <a:pPr marL="666750" lvl="1" indent="-342900">
              <a:spcBef>
                <a:spcPts val="600"/>
              </a:spcBef>
              <a:spcAft>
                <a:spcPts val="0"/>
              </a:spcAft>
              <a:buFont typeface="Wingdings" pitchFamily="2" charset="2"/>
              <a:buChar char="Ø"/>
            </a:pPr>
            <a:r>
              <a:rPr lang="en-GB" sz="1700" dirty="0"/>
              <a:t>Future Circular hadron-hadron Collider (</a:t>
            </a:r>
            <a:r>
              <a:rPr lang="en-GB" sz="1700" b="1" dirty="0"/>
              <a:t>FCC-</a:t>
            </a:r>
            <a:r>
              <a:rPr lang="en-GB" sz="1700" b="1" dirty="0" err="1"/>
              <a:t>hh</a:t>
            </a:r>
            <a:r>
              <a:rPr lang="en-GB" sz="1700" dirty="0"/>
              <a:t>)</a:t>
            </a:r>
          </a:p>
          <a:p>
            <a:pPr marL="666750" lvl="1" indent="-342900">
              <a:spcBef>
                <a:spcPts val="600"/>
              </a:spcBef>
              <a:spcAft>
                <a:spcPts val="0"/>
              </a:spcAft>
              <a:buFont typeface="Wingdings" pitchFamily="2" charset="2"/>
              <a:buChar char="Ø"/>
            </a:pPr>
            <a:r>
              <a:rPr lang="en-GB" sz="1700" b="1" dirty="0"/>
              <a:t>CLIC</a:t>
            </a:r>
            <a:r>
              <a:rPr lang="en-GB" sz="1700" dirty="0"/>
              <a:t> and </a:t>
            </a:r>
            <a:r>
              <a:rPr lang="en-GB" sz="1700" b="1" dirty="0"/>
              <a:t>LCF</a:t>
            </a:r>
            <a:r>
              <a:rPr lang="en-GB" sz="1700" dirty="0"/>
              <a:t> upgrades</a:t>
            </a:r>
          </a:p>
          <a:p>
            <a:pPr marL="666750" lvl="1" indent="-342900">
              <a:spcBef>
                <a:spcPts val="600"/>
              </a:spcBef>
              <a:spcAft>
                <a:spcPts val="0"/>
              </a:spcAft>
              <a:buFont typeface="Wingdings" pitchFamily="2" charset="2"/>
              <a:buChar char="Ø"/>
            </a:pPr>
            <a:r>
              <a:rPr lang="en-GB" sz="1700" b="1" dirty="0"/>
              <a:t>Muon collider</a:t>
            </a:r>
          </a:p>
          <a:p>
            <a:pPr marL="342900" indent="-342900">
              <a:spcBef>
                <a:spcPts val="1200"/>
              </a:spcBef>
              <a:spcAft>
                <a:spcPts val="0"/>
              </a:spcAft>
              <a:buFont typeface="Arial" panose="020B0604020202020204" pitchFamily="34" charset="0"/>
              <a:buChar char="•"/>
            </a:pPr>
            <a:r>
              <a:rPr lang="en-GB" sz="2000" b="1" dirty="0"/>
              <a:t>International landscape:</a:t>
            </a:r>
            <a:endParaRPr lang="en-GB" sz="1700" dirty="0"/>
          </a:p>
          <a:p>
            <a:pPr marL="990900" lvl="2" indent="-342900">
              <a:spcBef>
                <a:spcPts val="600"/>
              </a:spcBef>
              <a:spcAft>
                <a:spcPts val="0"/>
              </a:spcAft>
              <a:buFont typeface="Courier New" panose="02070309020205020404" pitchFamily="49" charset="0"/>
              <a:buChar char="o"/>
            </a:pPr>
            <a:r>
              <a:rPr lang="en-GB" dirty="0"/>
              <a:t>Circular Electron Positron Collider (</a:t>
            </a:r>
            <a:r>
              <a:rPr lang="en-GB" b="1" dirty="0"/>
              <a:t>CEPC</a:t>
            </a:r>
            <a:r>
              <a:rPr lang="en-GB" dirty="0"/>
              <a:t>) - China</a:t>
            </a:r>
          </a:p>
          <a:p>
            <a:pPr marL="990900" lvl="2" indent="-342900">
              <a:spcBef>
                <a:spcPts val="600"/>
              </a:spcBef>
              <a:spcAft>
                <a:spcPts val="0"/>
              </a:spcAft>
              <a:buFont typeface="Courier New" panose="02070309020205020404" pitchFamily="49" charset="0"/>
              <a:buChar char="o"/>
            </a:pPr>
            <a:r>
              <a:rPr lang="en-GB" dirty="0"/>
              <a:t>International Linear Collider (</a:t>
            </a:r>
            <a:r>
              <a:rPr lang="en-GB" b="1" dirty="0"/>
              <a:t>ILC</a:t>
            </a:r>
            <a:r>
              <a:rPr lang="en-GB" dirty="0"/>
              <a:t>) – Japan</a:t>
            </a:r>
          </a:p>
        </p:txBody>
      </p:sp>
      <p:sp>
        <p:nvSpPr>
          <p:cNvPr id="5" name="Slide Number Placeholder 4">
            <a:extLst>
              <a:ext uri="{FF2B5EF4-FFF2-40B4-BE49-F238E27FC236}">
                <a16:creationId xmlns:a16="http://schemas.microsoft.com/office/drawing/2014/main" id="{2A28E2BE-EDDC-D627-7F0F-1D89B577BFB5}"/>
              </a:ext>
            </a:extLst>
          </p:cNvPr>
          <p:cNvSpPr>
            <a:spLocks noGrp="1"/>
          </p:cNvSpPr>
          <p:nvPr>
            <p:ph type="sldNum" sz="quarter" idx="12"/>
          </p:nvPr>
        </p:nvSpPr>
        <p:spPr/>
        <p:txBody>
          <a:bodyPr/>
          <a:lstStyle/>
          <a:p>
            <a:fld id="{36B5EA5A-BC32-A742-B11B-8E7414D5B535}" type="slidenum">
              <a:rPr lang="en-US" smtClean="0"/>
              <a:pPr/>
              <a:t>3</a:t>
            </a:fld>
            <a:endParaRPr lang="en-US" dirty="0"/>
          </a:p>
        </p:txBody>
      </p:sp>
      <p:pic>
        <p:nvPicPr>
          <p:cNvPr id="6" name="Content Placeholder 35">
            <a:extLst>
              <a:ext uri="{FF2B5EF4-FFF2-40B4-BE49-F238E27FC236}">
                <a16:creationId xmlns:a16="http://schemas.microsoft.com/office/drawing/2014/main" id="{0FC7C3F7-9EA4-F79A-FFA8-BDBDB2EC1558}"/>
              </a:ext>
            </a:extLst>
          </p:cNvPr>
          <p:cNvPicPr>
            <a:picLocks noGrp="1" noChangeAspect="1"/>
          </p:cNvPicPr>
          <p:nvPr>
            <p:ph sz="half" idx="2"/>
          </p:nvPr>
        </p:nvPicPr>
        <p:blipFill>
          <a:blip r:embed="rId2"/>
          <a:stretch>
            <a:fillRect/>
          </a:stretch>
        </p:blipFill>
        <p:spPr>
          <a:xfrm>
            <a:off x="6082146" y="789691"/>
            <a:ext cx="5611813" cy="3198340"/>
          </a:xfrm>
          <a:prstGeom prst="rect">
            <a:avLst/>
          </a:prstGeom>
        </p:spPr>
      </p:pic>
      <p:sp>
        <p:nvSpPr>
          <p:cNvPr id="7" name="Content Placeholder 2">
            <a:extLst>
              <a:ext uri="{FF2B5EF4-FFF2-40B4-BE49-F238E27FC236}">
                <a16:creationId xmlns:a16="http://schemas.microsoft.com/office/drawing/2014/main" id="{9E612F83-F1B7-1640-8E06-094D7ABB69E8}"/>
              </a:ext>
            </a:extLst>
          </p:cNvPr>
          <p:cNvSpPr txBox="1">
            <a:spLocks/>
          </p:cNvSpPr>
          <p:nvPr/>
        </p:nvSpPr>
        <p:spPr>
          <a:xfrm>
            <a:off x="5834743" y="4110649"/>
            <a:ext cx="6357257" cy="259158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0" i="0" kern="1200" baseline="0">
                <a:solidFill>
                  <a:schemeClr val="tx1"/>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1"/>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1"/>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spcBef>
                <a:spcPts val="600"/>
              </a:spcBef>
              <a:spcAft>
                <a:spcPts val="0"/>
              </a:spcAft>
              <a:buFont typeface="Arial" panose="020B0604020202020204" pitchFamily="34" charset="0"/>
              <a:buChar char="•"/>
            </a:pPr>
            <a:r>
              <a:rPr lang="en-GB" dirty="0"/>
              <a:t>And some considerations about</a:t>
            </a:r>
            <a:endParaRPr lang="en-GB" sz="2000" dirty="0"/>
          </a:p>
          <a:p>
            <a:pPr marL="666750" lvl="1" indent="-342900">
              <a:spcBef>
                <a:spcPts val="600"/>
              </a:spcBef>
              <a:spcAft>
                <a:spcPts val="0"/>
              </a:spcAft>
              <a:buFont typeface="Wingdings" pitchFamily="2" charset="2"/>
              <a:buChar char="Ø"/>
            </a:pPr>
            <a:r>
              <a:rPr lang="en-GB" sz="1700" b="1" dirty="0"/>
              <a:t>re-using the LHC tunnel</a:t>
            </a:r>
            <a:r>
              <a:rPr lang="en-GB" sz="1700" dirty="0"/>
              <a:t>:</a:t>
            </a:r>
          </a:p>
          <a:p>
            <a:pPr marL="990900" lvl="2" indent="-342900">
              <a:spcBef>
                <a:spcPts val="600"/>
              </a:spcBef>
              <a:spcAft>
                <a:spcPts val="0"/>
              </a:spcAft>
              <a:buFont typeface="Courier New" panose="02070309020205020404" pitchFamily="49" charset="0"/>
              <a:buChar char="o"/>
            </a:pPr>
            <a:r>
              <a:rPr lang="en-GB" sz="1600" dirty="0"/>
              <a:t>High-Energy Large Hadron Collider (</a:t>
            </a:r>
            <a:r>
              <a:rPr lang="en-GB" sz="1600" b="1" dirty="0"/>
              <a:t>HE-LHC</a:t>
            </a:r>
            <a:r>
              <a:rPr lang="en-GB" sz="1600" dirty="0"/>
              <a:t>)</a:t>
            </a:r>
          </a:p>
          <a:p>
            <a:pPr marL="990900" lvl="2" indent="-342900">
              <a:spcBef>
                <a:spcPts val="600"/>
              </a:spcBef>
              <a:spcAft>
                <a:spcPts val="0"/>
              </a:spcAft>
              <a:buFont typeface="Courier New" panose="02070309020205020404" pitchFamily="49" charset="0"/>
              <a:buChar char="o"/>
            </a:pPr>
            <a:r>
              <a:rPr lang="en-GB" sz="1600" dirty="0"/>
              <a:t>Large Electron Positron (collider) 3 (</a:t>
            </a:r>
            <a:r>
              <a:rPr lang="en-GB" sz="1600" b="1" dirty="0"/>
              <a:t>LEP3</a:t>
            </a:r>
            <a:r>
              <a:rPr lang="en-GB" sz="1600" dirty="0"/>
              <a:t>)</a:t>
            </a:r>
          </a:p>
          <a:p>
            <a:pPr marL="990900" lvl="2" indent="-342900">
              <a:spcBef>
                <a:spcPts val="600"/>
              </a:spcBef>
              <a:spcAft>
                <a:spcPts val="0"/>
              </a:spcAft>
              <a:buFont typeface="Courier New" panose="02070309020205020404" pitchFamily="49" charset="0"/>
              <a:buChar char="o"/>
            </a:pPr>
            <a:r>
              <a:rPr lang="en-GB" sz="1600" dirty="0"/>
              <a:t>Large Hadron-electron Collider (</a:t>
            </a:r>
            <a:r>
              <a:rPr lang="en-GB" sz="1600" b="1" dirty="0" err="1"/>
              <a:t>LHeC</a:t>
            </a:r>
            <a:r>
              <a:rPr lang="en-GB" sz="1600" dirty="0"/>
              <a:t>)</a:t>
            </a:r>
          </a:p>
          <a:p>
            <a:pPr marL="666750" lvl="1" indent="-342900">
              <a:spcBef>
                <a:spcPts val="600"/>
              </a:spcBef>
              <a:spcAft>
                <a:spcPts val="0"/>
              </a:spcAft>
              <a:buFont typeface="Wingdings" pitchFamily="2" charset="2"/>
              <a:buChar char="Ø"/>
            </a:pPr>
            <a:r>
              <a:rPr lang="en-GB" sz="1700" b="1" dirty="0" err="1"/>
              <a:t>wakefield</a:t>
            </a:r>
            <a:r>
              <a:rPr lang="en-GB" sz="1700" b="1" dirty="0"/>
              <a:t> accelerators,</a:t>
            </a:r>
            <a:r>
              <a:rPr lang="en-GB" sz="1700" dirty="0"/>
              <a:t> for example</a:t>
            </a:r>
          </a:p>
          <a:p>
            <a:pPr marL="990900" lvl="2" indent="-342900">
              <a:spcBef>
                <a:spcPts val="600"/>
              </a:spcBef>
              <a:spcAft>
                <a:spcPts val="0"/>
              </a:spcAft>
              <a:buFont typeface="Courier New" panose="02070309020205020404" pitchFamily="49" charset="0"/>
              <a:buChar char="o"/>
            </a:pPr>
            <a:r>
              <a:rPr lang="en-GB" sz="1500" dirty="0"/>
              <a:t>Hybrid Asymmetric Linear Higgs Factory (</a:t>
            </a:r>
            <a:r>
              <a:rPr lang="en-GB" sz="1500" b="1" dirty="0"/>
              <a:t>HALHF</a:t>
            </a:r>
            <a:r>
              <a:rPr lang="en-GB" sz="1500" dirty="0"/>
              <a:t>)</a:t>
            </a:r>
          </a:p>
          <a:p>
            <a:pPr marL="990900" lvl="2" indent="-342900">
              <a:spcBef>
                <a:spcPts val="600"/>
              </a:spcBef>
              <a:spcAft>
                <a:spcPts val="0"/>
              </a:spcAft>
              <a:buFont typeface="Courier New" panose="02070309020205020404" pitchFamily="49" charset="0"/>
              <a:buChar char="o"/>
            </a:pPr>
            <a:r>
              <a:rPr lang="en-GB" sz="1500" dirty="0"/>
              <a:t>Advanced Linear collider for Very high Energy (</a:t>
            </a:r>
            <a:r>
              <a:rPr lang="en-GB" sz="1500" b="1" dirty="0" err="1"/>
              <a:t>ALiVE</a:t>
            </a:r>
            <a:r>
              <a:rPr lang="en-GB" sz="1500" dirty="0"/>
              <a:t>)</a:t>
            </a:r>
          </a:p>
        </p:txBody>
      </p:sp>
    </p:spTree>
    <p:extLst>
      <p:ext uri="{BB962C8B-B14F-4D97-AF65-F5344CB8AC3E}">
        <p14:creationId xmlns:p14="http://schemas.microsoft.com/office/powerpoint/2010/main" val="359580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7C3F68D-8170-5ACF-88B8-A26B3E9EFD17}"/>
              </a:ext>
            </a:extLst>
          </p:cNvPr>
          <p:cNvSpPr>
            <a:spLocks noGrp="1"/>
          </p:cNvSpPr>
          <p:nvPr>
            <p:ph idx="1"/>
          </p:nvPr>
        </p:nvSpPr>
        <p:spPr/>
        <p:txBody>
          <a:bodyPr/>
          <a:lstStyle/>
          <a:p>
            <a:pPr marL="457200" indent="-457200">
              <a:buFont typeface="Arial" panose="020B0604020202020204" pitchFamily="34" charset="0"/>
              <a:buChar char="•"/>
            </a:pPr>
            <a:r>
              <a:rPr lang="en-GB" sz="2400" b="1" dirty="0"/>
              <a:t>Key performance parameters / topics analysed:</a:t>
            </a:r>
            <a:endParaRPr lang="en-GB" sz="2400" dirty="0"/>
          </a:p>
          <a:p>
            <a:pPr marL="781200" lvl="1" indent="-457200">
              <a:buFont typeface="Wingdings" pitchFamily="2" charset="2"/>
              <a:buChar char="Ø"/>
            </a:pPr>
            <a:r>
              <a:rPr lang="en-GB" sz="2400" b="1" dirty="0"/>
              <a:t>main parameters </a:t>
            </a:r>
            <a:r>
              <a:rPr lang="en-GB" sz="2400" dirty="0"/>
              <a:t>and performance (luminosity)</a:t>
            </a:r>
          </a:p>
          <a:p>
            <a:pPr marL="781200" lvl="1" indent="-457200">
              <a:buFont typeface="Wingdings" pitchFamily="2" charset="2"/>
              <a:buChar char="Ø"/>
            </a:pPr>
            <a:r>
              <a:rPr lang="en-GB" sz="2400" b="1" dirty="0"/>
              <a:t>environmental</a:t>
            </a:r>
            <a:r>
              <a:rPr lang="en-GB" sz="2400" dirty="0"/>
              <a:t> aspects (carbon footprint)</a:t>
            </a:r>
          </a:p>
          <a:p>
            <a:pPr marL="781200" lvl="1" indent="-457200">
              <a:buFont typeface="Wingdings" pitchFamily="2" charset="2"/>
              <a:buChar char="Ø"/>
            </a:pPr>
            <a:r>
              <a:rPr lang="en-GB" sz="2400" b="1" dirty="0"/>
              <a:t>technical readiness level (TRL)</a:t>
            </a:r>
          </a:p>
          <a:p>
            <a:pPr marL="781200" lvl="1" indent="-457200">
              <a:buFont typeface="Wingdings" pitchFamily="2" charset="2"/>
              <a:buChar char="Ø"/>
            </a:pPr>
            <a:r>
              <a:rPr lang="en-GB" sz="2400" b="1" dirty="0"/>
              <a:t>material</a:t>
            </a:r>
            <a:r>
              <a:rPr lang="en-GB" sz="2400" dirty="0"/>
              <a:t> </a:t>
            </a:r>
            <a:r>
              <a:rPr lang="en-GB" sz="2400" b="1" dirty="0"/>
              <a:t>costs</a:t>
            </a:r>
            <a:r>
              <a:rPr lang="en-GB" sz="2400" dirty="0"/>
              <a:t> for accelerator and experiments construction and installation</a:t>
            </a:r>
            <a:endParaRPr lang="en-GB" sz="2400" b="1" dirty="0"/>
          </a:p>
          <a:p>
            <a:pPr marL="781200" lvl="1" indent="-457200">
              <a:buFont typeface="Wingdings" pitchFamily="2" charset="2"/>
              <a:buChar char="Ø"/>
            </a:pPr>
            <a:r>
              <a:rPr lang="en-GB" sz="2400" dirty="0"/>
              <a:t>human resources for accelerator construction and installation</a:t>
            </a:r>
          </a:p>
          <a:p>
            <a:pPr marL="781200" lvl="1" indent="-457200">
              <a:buFont typeface="Wingdings" pitchFamily="2" charset="2"/>
              <a:buChar char="Ø"/>
            </a:pPr>
            <a:r>
              <a:rPr lang="en-GB" sz="2400" b="1" dirty="0"/>
              <a:t>project timeline</a:t>
            </a:r>
          </a:p>
          <a:p>
            <a:pPr marL="781200" lvl="1" indent="-457200">
              <a:buFont typeface="Wingdings" pitchFamily="2" charset="2"/>
              <a:buChar char="Ø"/>
            </a:pPr>
            <a:r>
              <a:rPr lang="en-GB" sz="2400" dirty="0"/>
              <a:t>material and personnel costs for operation</a:t>
            </a:r>
          </a:p>
          <a:p>
            <a:pPr marL="457200" indent="-457200">
              <a:buFont typeface="Arial" panose="020B0604020202020204" pitchFamily="34" charset="0"/>
              <a:buChar char="•"/>
            </a:pPr>
            <a:endParaRPr lang="en-GB" sz="2700" b="1" dirty="0">
              <a:solidFill>
                <a:srgbClr val="FF0000"/>
              </a:solidFill>
            </a:endParaRPr>
          </a:p>
          <a:p>
            <a:pPr marL="457200" indent="-457200">
              <a:spcBef>
                <a:spcPts val="600"/>
              </a:spcBef>
              <a:spcAft>
                <a:spcPts val="0"/>
              </a:spcAft>
              <a:buFont typeface="Arial" panose="020B0604020202020204" pitchFamily="34" charset="0"/>
              <a:buChar char="•"/>
            </a:pPr>
            <a:r>
              <a:rPr lang="en-GB" sz="2700" b="1" dirty="0">
                <a:solidFill>
                  <a:srgbClr val="FF0000"/>
                </a:solidFill>
              </a:rPr>
              <a:t>Contributed to the standardisation / normalisation of the input provided by the projects to the ESPP2026</a:t>
            </a:r>
            <a:r>
              <a:rPr lang="en-GB" sz="2700" dirty="0"/>
              <a:t>.</a:t>
            </a:r>
            <a:endParaRPr lang="en-GB" sz="2400" dirty="0"/>
          </a:p>
          <a:p>
            <a:pPr marL="342900" indent="-342900">
              <a:buFont typeface="Arial" panose="020B0604020202020204" pitchFamily="34" charset="0"/>
              <a:buChar char="•"/>
            </a:pPr>
            <a:endParaRPr lang="en-GB" sz="2400" dirty="0"/>
          </a:p>
        </p:txBody>
      </p:sp>
      <p:sp>
        <p:nvSpPr>
          <p:cNvPr id="3" name="Title 2">
            <a:extLst>
              <a:ext uri="{FF2B5EF4-FFF2-40B4-BE49-F238E27FC236}">
                <a16:creationId xmlns:a16="http://schemas.microsoft.com/office/drawing/2014/main" id="{DBD80AE7-641D-217C-4A58-344BD3A9287E}"/>
              </a:ext>
            </a:extLst>
          </p:cNvPr>
          <p:cNvSpPr>
            <a:spLocks noGrp="1"/>
          </p:cNvSpPr>
          <p:nvPr>
            <p:ph type="title"/>
          </p:nvPr>
        </p:nvSpPr>
        <p:spPr/>
        <p:txBody>
          <a:bodyPr/>
          <a:lstStyle/>
          <a:p>
            <a:r>
              <a:rPr lang="en-GB" dirty="0"/>
              <a:t>Methodology</a:t>
            </a:r>
            <a:endParaRPr lang="en-GB" dirty="0">
              <a:solidFill>
                <a:srgbClr val="FF0000"/>
              </a:solidFill>
            </a:endParaRPr>
          </a:p>
        </p:txBody>
      </p:sp>
      <p:sp>
        <p:nvSpPr>
          <p:cNvPr id="4" name="Slide Number Placeholder 3">
            <a:extLst>
              <a:ext uri="{FF2B5EF4-FFF2-40B4-BE49-F238E27FC236}">
                <a16:creationId xmlns:a16="http://schemas.microsoft.com/office/drawing/2014/main" id="{416003EC-1AB5-FC8E-B8FE-F4B4B4F2F30D}"/>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
        <p:nvSpPr>
          <p:cNvPr id="5" name="TextBox 4">
            <a:extLst>
              <a:ext uri="{FF2B5EF4-FFF2-40B4-BE49-F238E27FC236}">
                <a16:creationId xmlns:a16="http://schemas.microsoft.com/office/drawing/2014/main" id="{1BE8FD0B-05F1-EC4E-9476-29F5AC0E92CC}"/>
              </a:ext>
            </a:extLst>
          </p:cNvPr>
          <p:cNvSpPr txBox="1"/>
          <p:nvPr/>
        </p:nvSpPr>
        <p:spPr>
          <a:xfrm>
            <a:off x="9490364" y="3837709"/>
            <a:ext cx="2527465" cy="923330"/>
          </a:xfrm>
          <a:prstGeom prst="rect">
            <a:avLst/>
          </a:prstGeom>
          <a:noFill/>
        </p:spPr>
        <p:txBody>
          <a:bodyPr wrap="square" lIns="72000" tIns="0" rIns="0" bIns="0" rtlCol="0">
            <a:spAutoFit/>
          </a:bodyPr>
          <a:lstStyle/>
          <a:p>
            <a:r>
              <a:rPr lang="en-GB" sz="2000" dirty="0">
                <a:solidFill>
                  <a:srgbClr val="FF0000"/>
                </a:solidFill>
              </a:rPr>
              <a:t>only for </a:t>
            </a:r>
            <a:r>
              <a:rPr lang="en-GB" sz="2000" dirty="0" err="1">
                <a:solidFill>
                  <a:srgbClr val="FF0000"/>
                </a:solidFill>
              </a:rPr>
              <a:t>e</a:t>
            </a:r>
            <a:r>
              <a:rPr lang="en-GB" sz="2000" baseline="30000" dirty="0" err="1">
                <a:solidFill>
                  <a:srgbClr val="FF0000"/>
                </a:solidFill>
              </a:rPr>
              <a:t>+</a:t>
            </a:r>
            <a:r>
              <a:rPr lang="en-GB" sz="2000" dirty="0" err="1">
                <a:solidFill>
                  <a:srgbClr val="FF0000"/>
                </a:solidFill>
              </a:rPr>
              <a:t>e</a:t>
            </a:r>
            <a:r>
              <a:rPr lang="en-GB" sz="2000" baseline="30000" dirty="0">
                <a:solidFill>
                  <a:srgbClr val="FF0000"/>
                </a:solidFill>
              </a:rPr>
              <a:t>-</a:t>
            </a:r>
            <a:r>
              <a:rPr lang="en-GB" sz="2000" dirty="0">
                <a:solidFill>
                  <a:srgbClr val="FF0000"/>
                </a:solidFill>
              </a:rPr>
              <a:t> colliders starting in the mid 2040s</a:t>
            </a:r>
          </a:p>
        </p:txBody>
      </p:sp>
      <p:cxnSp>
        <p:nvCxnSpPr>
          <p:cNvPr id="7" name="Straight Arrow Connector 6">
            <a:extLst>
              <a:ext uri="{FF2B5EF4-FFF2-40B4-BE49-F238E27FC236}">
                <a16:creationId xmlns:a16="http://schemas.microsoft.com/office/drawing/2014/main" id="{66E1DCFC-A8B2-1841-93FA-937BD8BF8FE4}"/>
              </a:ext>
            </a:extLst>
          </p:cNvPr>
          <p:cNvCxnSpPr>
            <a:cxnSpLocks/>
            <a:stCxn id="5" idx="1"/>
          </p:cNvCxnSpPr>
          <p:nvPr/>
        </p:nvCxnSpPr>
        <p:spPr>
          <a:xfrm flipH="1" flipV="1">
            <a:off x="8963892" y="3810000"/>
            <a:ext cx="526472" cy="48937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6047CE1A-825B-824E-AF8F-52C5DD0876CD}"/>
              </a:ext>
            </a:extLst>
          </p:cNvPr>
          <p:cNvCxnSpPr>
            <a:cxnSpLocks/>
            <a:stCxn id="5" idx="1"/>
          </p:cNvCxnSpPr>
          <p:nvPr/>
        </p:nvCxnSpPr>
        <p:spPr>
          <a:xfrm flipH="1">
            <a:off x="6997959" y="4299374"/>
            <a:ext cx="2492405" cy="30994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6340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8"/>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A6A3D7A-F42E-6B31-61CB-4BB8FF557FDA}"/>
              </a:ext>
            </a:extLst>
          </p:cNvPr>
          <p:cNvSpPr>
            <a:spLocks noGrp="1"/>
          </p:cNvSpPr>
          <p:nvPr>
            <p:ph idx="1"/>
          </p:nvPr>
        </p:nvSpPr>
        <p:spPr>
          <a:xfrm>
            <a:off x="187361" y="1166649"/>
            <a:ext cx="5786474" cy="2155050"/>
          </a:xfrm>
        </p:spPr>
        <p:txBody>
          <a:bodyPr/>
          <a:lstStyle/>
          <a:p>
            <a:pPr marL="457200" indent="-457200">
              <a:buFont typeface="Arial" panose="020B0604020202020204" pitchFamily="34" charset="0"/>
              <a:buChar char="•"/>
            </a:pPr>
            <a:r>
              <a:rPr lang="en-GB" sz="2000" b="1" dirty="0">
                <a:ea typeface="Times New Roman" panose="02020603050405020304" pitchFamily="18" charset="0"/>
              </a:rPr>
              <a:t>Common</a:t>
            </a:r>
            <a:r>
              <a:rPr lang="en-GB" sz="2000" dirty="0">
                <a:ea typeface="Times New Roman" panose="02020603050405020304" pitchFamily="18" charset="0"/>
              </a:rPr>
              <a:t> </a:t>
            </a:r>
            <a:r>
              <a:rPr lang="en-GB" sz="2000" b="1" dirty="0">
                <a:ea typeface="Times New Roman" panose="02020603050405020304" pitchFamily="18" charset="0"/>
              </a:rPr>
              <a:t>assumptions</a:t>
            </a:r>
            <a:r>
              <a:rPr lang="en-GB" sz="2000" dirty="0">
                <a:ea typeface="Times New Roman" panose="02020603050405020304" pitchFamily="18" charset="0"/>
              </a:rPr>
              <a:t> used for operational scenarios for e+/e- colliders [1] to compute</a:t>
            </a:r>
          </a:p>
          <a:p>
            <a:pPr marL="781200" lvl="1" indent="-457200">
              <a:buFont typeface="Wingdings" pitchFamily="2" charset="2"/>
              <a:buChar char="Ø"/>
            </a:pPr>
            <a:r>
              <a:rPr lang="en-GB" sz="1700" b="1" dirty="0">
                <a:solidFill>
                  <a:srgbClr val="FF0000"/>
                </a:solidFill>
                <a:ea typeface="Times New Roman" panose="02020603050405020304" pitchFamily="18" charset="0"/>
              </a:rPr>
              <a:t>integrated luminosity </a:t>
            </a:r>
            <a:r>
              <a:rPr lang="en-GB" sz="1700" dirty="0">
                <a:ea typeface="Times New Roman" panose="02020603050405020304" pitchFamily="18" charset="0"/>
              </a:rPr>
              <a:t>estimate per year (</a:t>
            </a:r>
            <a:r>
              <a:rPr lang="en-GB" sz="1700" b="1" dirty="0">
                <a:ea typeface="Times New Roman" panose="02020603050405020304" pitchFamily="18" charset="0"/>
              </a:rPr>
              <a:t>summed over all IPs</a:t>
            </a:r>
            <a:r>
              <a:rPr lang="en-GB" sz="1700" dirty="0">
                <a:ea typeface="Times New Roman" panose="02020603050405020304" pitchFamily="18" charset="0"/>
              </a:rPr>
              <a:t>)</a:t>
            </a:r>
          </a:p>
          <a:p>
            <a:pPr marL="781200" lvl="1" indent="-457200">
              <a:buFont typeface="Wingdings" pitchFamily="2" charset="2"/>
              <a:buChar char="Ø"/>
            </a:pPr>
            <a:r>
              <a:rPr lang="en-GB" sz="1700" b="1" dirty="0">
                <a:solidFill>
                  <a:srgbClr val="FF0000"/>
                </a:solidFill>
                <a:ea typeface="Times New Roman" panose="02020603050405020304" pitchFamily="18" charset="0"/>
              </a:rPr>
              <a:t>electricity consumption</a:t>
            </a:r>
            <a:r>
              <a:rPr lang="en-GB" sz="1700" dirty="0">
                <a:ea typeface="Times New Roman" panose="02020603050405020304" pitchFamily="18" charset="0"/>
              </a:rPr>
              <a:t> per year, from the </a:t>
            </a:r>
            <a:r>
              <a:rPr lang="en-GB" sz="1700" b="1" dirty="0">
                <a:ea typeface="Times New Roman" panose="02020603050405020304" pitchFamily="18" charset="0"/>
              </a:rPr>
              <a:t>peak wall plug power</a:t>
            </a:r>
            <a:r>
              <a:rPr lang="en-GB" sz="1700" dirty="0">
                <a:ea typeface="Times New Roman" panose="02020603050405020304" pitchFamily="18" charset="0"/>
              </a:rPr>
              <a:t> and the fraction used during each operation phase, </a:t>
            </a:r>
            <a:r>
              <a:rPr lang="en-GB" sz="1700" b="1" dirty="0">
                <a:ea typeface="Times New Roman" panose="02020603050405020304" pitchFamily="18" charset="0"/>
              </a:rPr>
              <a:t>provided by the projects</a:t>
            </a:r>
            <a:r>
              <a:rPr lang="en-GB" sz="1700" dirty="0">
                <a:ea typeface="Times New Roman" panose="02020603050405020304" pitchFamily="18" charset="0"/>
              </a:rPr>
              <a:t>.</a:t>
            </a:r>
          </a:p>
        </p:txBody>
      </p:sp>
      <p:sp>
        <p:nvSpPr>
          <p:cNvPr id="3" name="Title 2">
            <a:extLst>
              <a:ext uri="{FF2B5EF4-FFF2-40B4-BE49-F238E27FC236}">
                <a16:creationId xmlns:a16="http://schemas.microsoft.com/office/drawing/2014/main" id="{FF77EEDB-B6C2-C452-1C33-E4ECAC002E3E}"/>
              </a:ext>
            </a:extLst>
          </p:cNvPr>
          <p:cNvSpPr>
            <a:spLocks noGrp="1"/>
          </p:cNvSpPr>
          <p:nvPr>
            <p:ph type="title"/>
          </p:nvPr>
        </p:nvSpPr>
        <p:spPr/>
        <p:txBody>
          <a:bodyPr/>
          <a:lstStyle/>
          <a:p>
            <a:r>
              <a:rPr lang="en-US" dirty="0"/>
              <a:t>Performance comparison – assumptions</a:t>
            </a:r>
            <a:endParaRPr lang="en-GB" dirty="0"/>
          </a:p>
        </p:txBody>
      </p:sp>
      <p:sp>
        <p:nvSpPr>
          <p:cNvPr id="4" name="Slide Number Placeholder 3">
            <a:extLst>
              <a:ext uri="{FF2B5EF4-FFF2-40B4-BE49-F238E27FC236}">
                <a16:creationId xmlns:a16="http://schemas.microsoft.com/office/drawing/2014/main" id="{641EA7C0-E729-66BD-7E82-1A46908FEECC}"/>
              </a:ext>
            </a:extLst>
          </p:cNvPr>
          <p:cNvSpPr>
            <a:spLocks noGrp="1"/>
          </p:cNvSpPr>
          <p:nvPr>
            <p:ph type="sldNum" sz="quarter" idx="12"/>
          </p:nvPr>
        </p:nvSpPr>
        <p:spPr/>
        <p:txBody>
          <a:bodyPr/>
          <a:lstStyle/>
          <a:p>
            <a:fld id="{36B5EA5A-BC32-A742-B11B-8E7414D5B535}" type="slidenum">
              <a:rPr lang="en-US" smtClean="0"/>
              <a:pPr/>
              <a:t>5</a:t>
            </a:fld>
            <a:endParaRPr lang="en-US" dirty="0"/>
          </a:p>
        </p:txBody>
      </p:sp>
      <p:pic>
        <p:nvPicPr>
          <p:cNvPr id="7" name="Picture 6">
            <a:extLst>
              <a:ext uri="{FF2B5EF4-FFF2-40B4-BE49-F238E27FC236}">
                <a16:creationId xmlns:a16="http://schemas.microsoft.com/office/drawing/2014/main" id="{EBA75699-9F69-6547-9C9D-759B00D4DC4F}"/>
              </a:ext>
            </a:extLst>
          </p:cNvPr>
          <p:cNvPicPr>
            <a:picLocks noChangeAspect="1"/>
          </p:cNvPicPr>
          <p:nvPr/>
        </p:nvPicPr>
        <p:blipFill>
          <a:blip r:embed="rId2"/>
          <a:stretch>
            <a:fillRect/>
          </a:stretch>
        </p:blipFill>
        <p:spPr>
          <a:xfrm>
            <a:off x="5973834" y="786384"/>
            <a:ext cx="6155407" cy="3318903"/>
          </a:xfrm>
          <a:prstGeom prst="rect">
            <a:avLst/>
          </a:prstGeom>
        </p:spPr>
      </p:pic>
      <p:cxnSp>
        <p:nvCxnSpPr>
          <p:cNvPr id="16" name="Straight Arrow Connector 15">
            <a:extLst>
              <a:ext uri="{FF2B5EF4-FFF2-40B4-BE49-F238E27FC236}">
                <a16:creationId xmlns:a16="http://schemas.microsoft.com/office/drawing/2014/main" id="{2745C035-CB5C-EC43-88D1-43F23C11BA08}"/>
              </a:ext>
            </a:extLst>
          </p:cNvPr>
          <p:cNvCxnSpPr>
            <a:cxnSpLocks/>
          </p:cNvCxnSpPr>
          <p:nvPr/>
        </p:nvCxnSpPr>
        <p:spPr>
          <a:xfrm>
            <a:off x="5818909" y="1316182"/>
            <a:ext cx="787164" cy="38113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pic>
        <p:nvPicPr>
          <p:cNvPr id="21" name="Picture 20">
            <a:extLst>
              <a:ext uri="{FF2B5EF4-FFF2-40B4-BE49-F238E27FC236}">
                <a16:creationId xmlns:a16="http://schemas.microsoft.com/office/drawing/2014/main" id="{27936577-106A-3942-9167-55DA2AEF1700}"/>
              </a:ext>
            </a:extLst>
          </p:cNvPr>
          <p:cNvPicPr>
            <a:picLocks noChangeAspect="1"/>
          </p:cNvPicPr>
          <p:nvPr/>
        </p:nvPicPr>
        <p:blipFill>
          <a:blip r:embed="rId3"/>
          <a:stretch>
            <a:fillRect/>
          </a:stretch>
        </p:blipFill>
        <p:spPr>
          <a:xfrm>
            <a:off x="187360" y="4297295"/>
            <a:ext cx="10634537" cy="2540597"/>
          </a:xfrm>
          <a:prstGeom prst="rect">
            <a:avLst/>
          </a:prstGeom>
        </p:spPr>
      </p:pic>
      <p:cxnSp>
        <p:nvCxnSpPr>
          <p:cNvPr id="23" name="Straight Arrow Connector 22">
            <a:extLst>
              <a:ext uri="{FF2B5EF4-FFF2-40B4-BE49-F238E27FC236}">
                <a16:creationId xmlns:a16="http://schemas.microsoft.com/office/drawing/2014/main" id="{3888C0F3-22EE-9F4D-866D-AAAB96BC0EAE}"/>
              </a:ext>
            </a:extLst>
          </p:cNvPr>
          <p:cNvCxnSpPr>
            <a:cxnSpLocks/>
          </p:cNvCxnSpPr>
          <p:nvPr/>
        </p:nvCxnSpPr>
        <p:spPr>
          <a:xfrm flipH="1">
            <a:off x="2519266" y="3321698"/>
            <a:ext cx="877077" cy="111967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F4A8D948-97E4-A945-9FD9-3D6312CB9437}"/>
              </a:ext>
            </a:extLst>
          </p:cNvPr>
          <p:cNvSpPr txBox="1"/>
          <p:nvPr/>
        </p:nvSpPr>
        <p:spPr>
          <a:xfrm>
            <a:off x="4072909" y="3766624"/>
            <a:ext cx="6155407" cy="430887"/>
          </a:xfrm>
          <a:prstGeom prst="rect">
            <a:avLst/>
          </a:prstGeom>
          <a:noFill/>
        </p:spPr>
        <p:txBody>
          <a:bodyPr wrap="square" lIns="0" tIns="0" rIns="0" bIns="0" rtlCol="0">
            <a:spAutoFit/>
          </a:bodyPr>
          <a:lstStyle/>
          <a:p>
            <a:r>
              <a:rPr lang="en-GB" sz="1400" dirty="0"/>
              <a:t>[1] F. </a:t>
            </a:r>
            <a:r>
              <a:rPr lang="en-GB" sz="1400" dirty="0" err="1"/>
              <a:t>Bordry</a:t>
            </a:r>
            <a:r>
              <a:rPr lang="en-GB" sz="1400" dirty="0"/>
              <a:t> et al., Machine Parameters and Projected Luminosity Performance of Proposed Future Colliders at CERN, 2018, </a:t>
            </a:r>
            <a:r>
              <a:rPr lang="en-GB" sz="1400" dirty="0" err="1"/>
              <a:t>arXiv</a:t>
            </a:r>
            <a:r>
              <a:rPr lang="en-GB" sz="1400" dirty="0"/>
              <a:t>: 1810.13022.</a:t>
            </a:r>
          </a:p>
        </p:txBody>
      </p:sp>
    </p:spTree>
    <p:extLst>
      <p:ext uri="{BB962C8B-B14F-4D97-AF65-F5344CB8AC3E}">
        <p14:creationId xmlns:p14="http://schemas.microsoft.com/office/powerpoint/2010/main" val="3744285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B0CB6AD-B522-5F42-BBC4-9DF432229AE7}"/>
              </a:ext>
            </a:extLst>
          </p:cNvPr>
          <p:cNvPicPr>
            <a:picLocks noChangeAspect="1"/>
          </p:cNvPicPr>
          <p:nvPr/>
        </p:nvPicPr>
        <p:blipFill>
          <a:blip r:embed="rId2"/>
          <a:stretch>
            <a:fillRect/>
          </a:stretch>
        </p:blipFill>
        <p:spPr>
          <a:xfrm>
            <a:off x="-22038" y="1559523"/>
            <a:ext cx="12024635" cy="4626000"/>
          </a:xfrm>
          <a:prstGeom prst="rect">
            <a:avLst/>
          </a:prstGeom>
        </p:spPr>
      </p:pic>
      <p:sp>
        <p:nvSpPr>
          <p:cNvPr id="2" name="Content Placeholder 1">
            <a:extLst>
              <a:ext uri="{FF2B5EF4-FFF2-40B4-BE49-F238E27FC236}">
                <a16:creationId xmlns:a16="http://schemas.microsoft.com/office/drawing/2014/main" id="{BA6A3D7A-F42E-6B31-61CB-4BB8FF557FDA}"/>
              </a:ext>
            </a:extLst>
          </p:cNvPr>
          <p:cNvSpPr>
            <a:spLocks noGrp="1"/>
          </p:cNvSpPr>
          <p:nvPr>
            <p:ph idx="1"/>
          </p:nvPr>
        </p:nvSpPr>
        <p:spPr>
          <a:xfrm>
            <a:off x="541176" y="1036021"/>
            <a:ext cx="11365821" cy="5034127"/>
          </a:xfrm>
        </p:spPr>
        <p:txBody>
          <a:bodyPr/>
          <a:lstStyle/>
          <a:p>
            <a:pPr marL="342900" indent="-342900">
              <a:buFont typeface="Arial" panose="020B0604020202020204" pitchFamily="34" charset="0"/>
              <a:buChar char="•"/>
            </a:pPr>
            <a:r>
              <a:rPr lang="en-GB" sz="2000" b="1" dirty="0"/>
              <a:t>Comparison table for </a:t>
            </a:r>
            <a:r>
              <a:rPr lang="en-GB" sz="2000" b="1" dirty="0" err="1"/>
              <a:t>e</a:t>
            </a:r>
            <a:r>
              <a:rPr lang="en-GB" sz="2000" b="1" baseline="30000" dirty="0" err="1"/>
              <a:t>+</a:t>
            </a:r>
            <a:r>
              <a:rPr lang="en-GB" sz="2000" b="1" dirty="0" err="1"/>
              <a:t>e</a:t>
            </a:r>
            <a:r>
              <a:rPr lang="en-GB" sz="2000" b="1" baseline="30000" dirty="0"/>
              <a:t>-</a:t>
            </a:r>
            <a:r>
              <a:rPr lang="en-GB" sz="2000" b="1" dirty="0"/>
              <a:t> colliders </a:t>
            </a:r>
            <a:r>
              <a:rPr lang="en-GB" sz="2000" dirty="0"/>
              <a:t>starting in the </a:t>
            </a:r>
            <a:r>
              <a:rPr lang="en-GB" sz="2000" b="1" dirty="0"/>
              <a:t>mid 2040s</a:t>
            </a:r>
            <a:r>
              <a:rPr lang="en-GB" sz="2000" dirty="0"/>
              <a:t>:</a:t>
            </a:r>
          </a:p>
        </p:txBody>
      </p:sp>
      <p:sp>
        <p:nvSpPr>
          <p:cNvPr id="3" name="Title 2">
            <a:extLst>
              <a:ext uri="{FF2B5EF4-FFF2-40B4-BE49-F238E27FC236}">
                <a16:creationId xmlns:a16="http://schemas.microsoft.com/office/drawing/2014/main" id="{FF77EEDB-B6C2-C452-1C33-E4ECAC002E3E}"/>
              </a:ext>
            </a:extLst>
          </p:cNvPr>
          <p:cNvSpPr>
            <a:spLocks noGrp="1"/>
          </p:cNvSpPr>
          <p:nvPr>
            <p:ph type="title"/>
          </p:nvPr>
        </p:nvSpPr>
        <p:spPr/>
        <p:txBody>
          <a:bodyPr/>
          <a:lstStyle/>
          <a:p>
            <a:r>
              <a:rPr lang="en-US" dirty="0"/>
              <a:t>Performance comparison – tables</a:t>
            </a:r>
            <a:endParaRPr lang="en-GB" dirty="0"/>
          </a:p>
        </p:txBody>
      </p:sp>
      <p:sp>
        <p:nvSpPr>
          <p:cNvPr id="4" name="Slide Number Placeholder 3">
            <a:extLst>
              <a:ext uri="{FF2B5EF4-FFF2-40B4-BE49-F238E27FC236}">
                <a16:creationId xmlns:a16="http://schemas.microsoft.com/office/drawing/2014/main" id="{641EA7C0-E729-66BD-7E82-1A46908FEECC}"/>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8" name="Rounded Rectangle 7">
            <a:extLst>
              <a:ext uri="{FF2B5EF4-FFF2-40B4-BE49-F238E27FC236}">
                <a16:creationId xmlns:a16="http://schemas.microsoft.com/office/drawing/2014/main" id="{880BE6B8-6B52-6C48-9FDB-EF7F7D4F14FD}"/>
              </a:ext>
            </a:extLst>
          </p:cNvPr>
          <p:cNvSpPr/>
          <p:nvPr/>
        </p:nvSpPr>
        <p:spPr>
          <a:xfrm>
            <a:off x="6069" y="2854435"/>
            <a:ext cx="11843809" cy="242596"/>
          </a:xfrm>
          <a:prstGeom prst="roundRect">
            <a:avLst/>
          </a:prstGeom>
          <a:noFill/>
          <a:ln w="571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ounded Rectangle 9">
            <a:extLst>
              <a:ext uri="{FF2B5EF4-FFF2-40B4-BE49-F238E27FC236}">
                <a16:creationId xmlns:a16="http://schemas.microsoft.com/office/drawing/2014/main" id="{B6C0F460-DB82-7A45-B8CD-7B3A5FA3FA68}"/>
              </a:ext>
            </a:extLst>
          </p:cNvPr>
          <p:cNvSpPr/>
          <p:nvPr/>
        </p:nvSpPr>
        <p:spPr>
          <a:xfrm>
            <a:off x="27709" y="3908611"/>
            <a:ext cx="11851579" cy="997828"/>
          </a:xfrm>
          <a:prstGeom prst="roundRect">
            <a:avLst/>
          </a:prstGeom>
          <a:noFill/>
          <a:ln w="57150">
            <a:solidFill>
              <a:srgbClr val="0432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2F2F2F"/>
              </a:solidFill>
            </a:endParaRPr>
          </a:p>
        </p:txBody>
      </p:sp>
      <p:sp>
        <p:nvSpPr>
          <p:cNvPr id="12" name="Rounded Rectangle 11">
            <a:extLst>
              <a:ext uri="{FF2B5EF4-FFF2-40B4-BE49-F238E27FC236}">
                <a16:creationId xmlns:a16="http://schemas.microsoft.com/office/drawing/2014/main" id="{29D250A4-93B2-C54B-AD51-456D01D79162}"/>
              </a:ext>
            </a:extLst>
          </p:cNvPr>
          <p:cNvSpPr/>
          <p:nvPr/>
        </p:nvSpPr>
        <p:spPr>
          <a:xfrm>
            <a:off x="61084" y="5414682"/>
            <a:ext cx="11818204" cy="753036"/>
          </a:xfrm>
          <a:prstGeom prst="roundRect">
            <a:avLst/>
          </a:prstGeom>
          <a:noFill/>
          <a:ln w="5715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9DE1B336-EF31-EA4E-AF05-FC71D112C82D}"/>
              </a:ext>
            </a:extLst>
          </p:cNvPr>
          <p:cNvSpPr txBox="1"/>
          <p:nvPr/>
        </p:nvSpPr>
        <p:spPr>
          <a:xfrm>
            <a:off x="10256401" y="509385"/>
            <a:ext cx="1702289" cy="615553"/>
          </a:xfrm>
          <a:prstGeom prst="rect">
            <a:avLst/>
          </a:prstGeom>
          <a:noFill/>
        </p:spPr>
        <p:txBody>
          <a:bodyPr wrap="square" lIns="0" tIns="0" rIns="0" bIns="0" rtlCol="0">
            <a:spAutoFit/>
          </a:bodyPr>
          <a:lstStyle/>
          <a:p>
            <a:pPr algn="l"/>
            <a:r>
              <a:rPr lang="en-GB" sz="2000" dirty="0"/>
              <a:t>LP: low power</a:t>
            </a:r>
          </a:p>
          <a:p>
            <a:pPr algn="l"/>
            <a:r>
              <a:rPr lang="en-GB" sz="2000" dirty="0"/>
              <a:t>FP: full power</a:t>
            </a:r>
          </a:p>
        </p:txBody>
      </p:sp>
    </p:spTree>
    <p:extLst>
      <p:ext uri="{BB962C8B-B14F-4D97-AF65-F5344CB8AC3E}">
        <p14:creationId xmlns:p14="http://schemas.microsoft.com/office/powerpoint/2010/main" val="990340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2" grpId="0" animBg="1"/>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17FF6D4F-6497-004B-AD4A-BF091A87355A}"/>
              </a:ext>
            </a:extLst>
          </p:cNvPr>
          <p:cNvPicPr>
            <a:picLocks noChangeAspect="1"/>
          </p:cNvPicPr>
          <p:nvPr/>
        </p:nvPicPr>
        <p:blipFill>
          <a:blip r:embed="rId2"/>
          <a:stretch>
            <a:fillRect/>
          </a:stretch>
        </p:blipFill>
        <p:spPr>
          <a:xfrm>
            <a:off x="6781800" y="4422999"/>
            <a:ext cx="5410200" cy="2413000"/>
          </a:xfrm>
          <a:prstGeom prst="rect">
            <a:avLst/>
          </a:prstGeom>
        </p:spPr>
      </p:pic>
      <p:pic>
        <p:nvPicPr>
          <p:cNvPr id="5" name="Picture 4">
            <a:extLst>
              <a:ext uri="{FF2B5EF4-FFF2-40B4-BE49-F238E27FC236}">
                <a16:creationId xmlns:a16="http://schemas.microsoft.com/office/drawing/2014/main" id="{1E105F90-F16E-764E-B4E1-C19254E245AE}"/>
              </a:ext>
            </a:extLst>
          </p:cNvPr>
          <p:cNvPicPr>
            <a:picLocks noChangeAspect="1"/>
          </p:cNvPicPr>
          <p:nvPr/>
        </p:nvPicPr>
        <p:blipFill>
          <a:blip r:embed="rId3"/>
          <a:stretch>
            <a:fillRect/>
          </a:stretch>
        </p:blipFill>
        <p:spPr>
          <a:xfrm>
            <a:off x="407989" y="1248193"/>
            <a:ext cx="9624887" cy="3174806"/>
          </a:xfrm>
          <a:prstGeom prst="rect">
            <a:avLst/>
          </a:prstGeom>
        </p:spPr>
      </p:pic>
      <p:sp>
        <p:nvSpPr>
          <p:cNvPr id="2" name="Content Placeholder 1">
            <a:extLst>
              <a:ext uri="{FF2B5EF4-FFF2-40B4-BE49-F238E27FC236}">
                <a16:creationId xmlns:a16="http://schemas.microsoft.com/office/drawing/2014/main" id="{BA6A3D7A-F42E-6B31-61CB-4BB8FF557FDA}"/>
              </a:ext>
            </a:extLst>
          </p:cNvPr>
          <p:cNvSpPr>
            <a:spLocks noGrp="1"/>
          </p:cNvSpPr>
          <p:nvPr>
            <p:ph idx="1"/>
          </p:nvPr>
        </p:nvSpPr>
        <p:spPr>
          <a:xfrm>
            <a:off x="541176" y="942717"/>
            <a:ext cx="11365821" cy="398782"/>
          </a:xfrm>
        </p:spPr>
        <p:txBody>
          <a:bodyPr/>
          <a:lstStyle/>
          <a:p>
            <a:pPr marL="342900" indent="-342900">
              <a:buFont typeface="Arial" panose="020B0604020202020204" pitchFamily="34" charset="0"/>
              <a:buChar char="•"/>
            </a:pPr>
            <a:r>
              <a:rPr lang="en-GB" sz="2000" b="1" dirty="0"/>
              <a:t>Comparison table for </a:t>
            </a:r>
            <a:r>
              <a:rPr lang="en-GB" sz="2000" b="1" dirty="0" err="1"/>
              <a:t>e</a:t>
            </a:r>
            <a:r>
              <a:rPr lang="en-GB" sz="2000" b="1" baseline="30000" dirty="0" err="1"/>
              <a:t>+</a:t>
            </a:r>
            <a:r>
              <a:rPr lang="en-GB" sz="2000" b="1" dirty="0" err="1"/>
              <a:t>e</a:t>
            </a:r>
            <a:r>
              <a:rPr lang="en-GB" sz="2000" b="1" baseline="30000" dirty="0"/>
              <a:t>-</a:t>
            </a:r>
            <a:r>
              <a:rPr lang="en-GB" sz="2000" b="1" dirty="0"/>
              <a:t> colliders </a:t>
            </a:r>
            <a:r>
              <a:rPr lang="en-GB" sz="2000" dirty="0"/>
              <a:t>starting </a:t>
            </a:r>
            <a:r>
              <a:rPr lang="en-GB" sz="2000" b="1" dirty="0"/>
              <a:t>beyond</a:t>
            </a:r>
            <a:r>
              <a:rPr lang="en-GB" sz="2000" dirty="0"/>
              <a:t> </a:t>
            </a:r>
            <a:r>
              <a:rPr lang="en-GB" sz="2000" b="1" dirty="0"/>
              <a:t>2050</a:t>
            </a:r>
            <a:r>
              <a:rPr lang="en-GB" sz="2000" dirty="0"/>
              <a:t>:</a:t>
            </a:r>
          </a:p>
        </p:txBody>
      </p:sp>
      <p:sp>
        <p:nvSpPr>
          <p:cNvPr id="3" name="Title 2">
            <a:extLst>
              <a:ext uri="{FF2B5EF4-FFF2-40B4-BE49-F238E27FC236}">
                <a16:creationId xmlns:a16="http://schemas.microsoft.com/office/drawing/2014/main" id="{FF77EEDB-B6C2-C452-1C33-E4ECAC002E3E}"/>
              </a:ext>
            </a:extLst>
          </p:cNvPr>
          <p:cNvSpPr>
            <a:spLocks noGrp="1"/>
          </p:cNvSpPr>
          <p:nvPr>
            <p:ph type="title"/>
          </p:nvPr>
        </p:nvSpPr>
        <p:spPr/>
        <p:txBody>
          <a:bodyPr/>
          <a:lstStyle/>
          <a:p>
            <a:r>
              <a:rPr lang="en-US" dirty="0"/>
              <a:t>Performance comparison – tables</a:t>
            </a:r>
            <a:endParaRPr lang="en-GB" dirty="0"/>
          </a:p>
        </p:txBody>
      </p:sp>
      <p:sp>
        <p:nvSpPr>
          <p:cNvPr id="4" name="Slide Number Placeholder 3">
            <a:extLst>
              <a:ext uri="{FF2B5EF4-FFF2-40B4-BE49-F238E27FC236}">
                <a16:creationId xmlns:a16="http://schemas.microsoft.com/office/drawing/2014/main" id="{641EA7C0-E729-66BD-7E82-1A46908FEECC}"/>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
        <p:nvSpPr>
          <p:cNvPr id="8" name="Rounded Rectangle 7">
            <a:extLst>
              <a:ext uri="{FF2B5EF4-FFF2-40B4-BE49-F238E27FC236}">
                <a16:creationId xmlns:a16="http://schemas.microsoft.com/office/drawing/2014/main" id="{880BE6B8-6B52-6C48-9FDB-EF7F7D4F14FD}"/>
              </a:ext>
            </a:extLst>
          </p:cNvPr>
          <p:cNvSpPr/>
          <p:nvPr/>
        </p:nvSpPr>
        <p:spPr>
          <a:xfrm>
            <a:off x="407989" y="2114749"/>
            <a:ext cx="9624887" cy="273890"/>
          </a:xfrm>
          <a:prstGeom prst="roundRect">
            <a:avLst/>
          </a:prstGeom>
          <a:noFill/>
          <a:ln w="571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ounded Rectangle 9">
            <a:extLst>
              <a:ext uri="{FF2B5EF4-FFF2-40B4-BE49-F238E27FC236}">
                <a16:creationId xmlns:a16="http://schemas.microsoft.com/office/drawing/2014/main" id="{B6C0F460-DB82-7A45-B8CD-7B3A5FA3FA68}"/>
              </a:ext>
            </a:extLst>
          </p:cNvPr>
          <p:cNvSpPr/>
          <p:nvPr/>
        </p:nvSpPr>
        <p:spPr>
          <a:xfrm>
            <a:off x="405431" y="3116140"/>
            <a:ext cx="9627445" cy="560123"/>
          </a:xfrm>
          <a:prstGeom prst="roundRect">
            <a:avLst/>
          </a:prstGeom>
          <a:noFill/>
          <a:ln w="57150">
            <a:solidFill>
              <a:srgbClr val="0432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ounded Rectangle 11">
            <a:extLst>
              <a:ext uri="{FF2B5EF4-FFF2-40B4-BE49-F238E27FC236}">
                <a16:creationId xmlns:a16="http://schemas.microsoft.com/office/drawing/2014/main" id="{29D250A4-93B2-C54B-AD51-456D01D79162}"/>
              </a:ext>
            </a:extLst>
          </p:cNvPr>
          <p:cNvSpPr/>
          <p:nvPr/>
        </p:nvSpPr>
        <p:spPr>
          <a:xfrm>
            <a:off x="405431" y="3878367"/>
            <a:ext cx="9627445" cy="544632"/>
          </a:xfrm>
          <a:prstGeom prst="roundRect">
            <a:avLst/>
          </a:prstGeom>
          <a:noFill/>
          <a:ln w="5715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a:extLst>
              <a:ext uri="{FF2B5EF4-FFF2-40B4-BE49-F238E27FC236}">
                <a16:creationId xmlns:a16="http://schemas.microsoft.com/office/drawing/2014/main" id="{EB75BFEC-6705-EF43-8D0E-61AC35FE0062}"/>
              </a:ext>
            </a:extLst>
          </p:cNvPr>
          <p:cNvPicPr>
            <a:picLocks noChangeAspect="1"/>
          </p:cNvPicPr>
          <p:nvPr/>
        </p:nvPicPr>
        <p:blipFill>
          <a:blip r:embed="rId4"/>
          <a:stretch>
            <a:fillRect/>
          </a:stretch>
        </p:blipFill>
        <p:spPr>
          <a:xfrm>
            <a:off x="0" y="4782210"/>
            <a:ext cx="6751790" cy="1970545"/>
          </a:xfrm>
          <a:prstGeom prst="rect">
            <a:avLst/>
          </a:prstGeom>
        </p:spPr>
      </p:pic>
      <p:sp>
        <p:nvSpPr>
          <p:cNvPr id="11" name="TextBox 10">
            <a:extLst>
              <a:ext uri="{FF2B5EF4-FFF2-40B4-BE49-F238E27FC236}">
                <a16:creationId xmlns:a16="http://schemas.microsoft.com/office/drawing/2014/main" id="{F2E62276-FAEA-6E4B-8A32-AB02A63C3B0C}"/>
              </a:ext>
            </a:extLst>
          </p:cNvPr>
          <p:cNvSpPr txBox="1"/>
          <p:nvPr/>
        </p:nvSpPr>
        <p:spPr>
          <a:xfrm>
            <a:off x="2873828" y="5311077"/>
            <a:ext cx="1212980" cy="307777"/>
          </a:xfrm>
          <a:prstGeom prst="rect">
            <a:avLst/>
          </a:prstGeom>
          <a:noFill/>
        </p:spPr>
        <p:txBody>
          <a:bodyPr wrap="square" lIns="0" tIns="0" rIns="0" bIns="0" rtlCol="0">
            <a:spAutoFit/>
          </a:bodyPr>
          <a:lstStyle/>
          <a:p>
            <a:pPr algn="l"/>
            <a:r>
              <a:rPr lang="en-GB" sz="2000" b="1" dirty="0"/>
              <a:t>FCC-</a:t>
            </a:r>
            <a:r>
              <a:rPr lang="en-GB" sz="2000" b="1" dirty="0" err="1"/>
              <a:t>hh</a:t>
            </a:r>
            <a:endParaRPr lang="en-GB" sz="2000" b="1" dirty="0"/>
          </a:p>
        </p:txBody>
      </p:sp>
      <p:sp>
        <p:nvSpPr>
          <p:cNvPr id="14" name="TextBox 13">
            <a:extLst>
              <a:ext uri="{FF2B5EF4-FFF2-40B4-BE49-F238E27FC236}">
                <a16:creationId xmlns:a16="http://schemas.microsoft.com/office/drawing/2014/main" id="{710A6A84-5C6A-1B49-982F-7D3C61022B42}"/>
              </a:ext>
            </a:extLst>
          </p:cNvPr>
          <p:cNvSpPr txBox="1"/>
          <p:nvPr/>
        </p:nvSpPr>
        <p:spPr>
          <a:xfrm>
            <a:off x="7001068" y="4474433"/>
            <a:ext cx="3187961" cy="307777"/>
          </a:xfrm>
          <a:prstGeom prst="rect">
            <a:avLst/>
          </a:prstGeom>
          <a:noFill/>
        </p:spPr>
        <p:txBody>
          <a:bodyPr wrap="square" lIns="0" tIns="0" rIns="0" bIns="0" rtlCol="0">
            <a:spAutoFit/>
          </a:bodyPr>
          <a:lstStyle/>
          <a:p>
            <a:pPr algn="l"/>
            <a:r>
              <a:rPr lang="en-GB" sz="2000" b="1" dirty="0"/>
              <a:t>Muon collider @ CERN</a:t>
            </a:r>
          </a:p>
        </p:txBody>
      </p:sp>
      <p:sp>
        <p:nvSpPr>
          <p:cNvPr id="13" name="Rounded Rectangle 12">
            <a:extLst>
              <a:ext uri="{FF2B5EF4-FFF2-40B4-BE49-F238E27FC236}">
                <a16:creationId xmlns:a16="http://schemas.microsoft.com/office/drawing/2014/main" id="{A41BB834-3617-2B4E-96F5-014F342985AB}"/>
              </a:ext>
            </a:extLst>
          </p:cNvPr>
          <p:cNvSpPr/>
          <p:nvPr/>
        </p:nvSpPr>
        <p:spPr>
          <a:xfrm>
            <a:off x="32014" y="5899151"/>
            <a:ext cx="6667236" cy="394614"/>
          </a:xfrm>
          <a:prstGeom prst="roundRect">
            <a:avLst/>
          </a:prstGeom>
          <a:noFill/>
          <a:ln w="57150">
            <a:solidFill>
              <a:srgbClr val="0432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ounded Rectangle 14">
            <a:extLst>
              <a:ext uri="{FF2B5EF4-FFF2-40B4-BE49-F238E27FC236}">
                <a16:creationId xmlns:a16="http://schemas.microsoft.com/office/drawing/2014/main" id="{DC7CCC75-00F2-5141-B8CE-49AAB79A72C1}"/>
              </a:ext>
            </a:extLst>
          </p:cNvPr>
          <p:cNvSpPr/>
          <p:nvPr/>
        </p:nvSpPr>
        <p:spPr>
          <a:xfrm>
            <a:off x="32014" y="5043715"/>
            <a:ext cx="6667236" cy="186612"/>
          </a:xfrm>
          <a:prstGeom prst="roundRect">
            <a:avLst/>
          </a:prstGeom>
          <a:noFill/>
          <a:ln w="571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ounded Rectangle 16">
            <a:extLst>
              <a:ext uri="{FF2B5EF4-FFF2-40B4-BE49-F238E27FC236}">
                <a16:creationId xmlns:a16="http://schemas.microsoft.com/office/drawing/2014/main" id="{6747E55E-B83C-1044-880C-652B953D64E7}"/>
              </a:ext>
            </a:extLst>
          </p:cNvPr>
          <p:cNvSpPr/>
          <p:nvPr/>
        </p:nvSpPr>
        <p:spPr>
          <a:xfrm>
            <a:off x="6845299" y="5233575"/>
            <a:ext cx="5257801" cy="186612"/>
          </a:xfrm>
          <a:prstGeom prst="roundRect">
            <a:avLst/>
          </a:prstGeom>
          <a:noFill/>
          <a:ln w="571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ounded Rectangle 17">
            <a:extLst>
              <a:ext uri="{FF2B5EF4-FFF2-40B4-BE49-F238E27FC236}">
                <a16:creationId xmlns:a16="http://schemas.microsoft.com/office/drawing/2014/main" id="{A71AD2E9-DC87-FE43-A0D4-D3FEE1FB3899}"/>
              </a:ext>
            </a:extLst>
          </p:cNvPr>
          <p:cNvSpPr/>
          <p:nvPr/>
        </p:nvSpPr>
        <p:spPr>
          <a:xfrm>
            <a:off x="6845298" y="5990728"/>
            <a:ext cx="5257801" cy="365622"/>
          </a:xfrm>
          <a:prstGeom prst="roundRect">
            <a:avLst/>
          </a:prstGeom>
          <a:noFill/>
          <a:ln w="57150">
            <a:solidFill>
              <a:srgbClr val="0432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ounded Rectangle 18">
            <a:extLst>
              <a:ext uri="{FF2B5EF4-FFF2-40B4-BE49-F238E27FC236}">
                <a16:creationId xmlns:a16="http://schemas.microsoft.com/office/drawing/2014/main" id="{85798058-22E5-1345-8AA0-4BA1FF5305B3}"/>
              </a:ext>
            </a:extLst>
          </p:cNvPr>
          <p:cNvSpPr/>
          <p:nvPr/>
        </p:nvSpPr>
        <p:spPr>
          <a:xfrm>
            <a:off x="32014" y="6472518"/>
            <a:ext cx="6583939" cy="215154"/>
          </a:xfrm>
          <a:prstGeom prst="roundRect">
            <a:avLst/>
          </a:prstGeom>
          <a:noFill/>
          <a:ln w="5715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ounded Rectangle 19">
            <a:extLst>
              <a:ext uri="{FF2B5EF4-FFF2-40B4-BE49-F238E27FC236}">
                <a16:creationId xmlns:a16="http://schemas.microsoft.com/office/drawing/2014/main" id="{840AB1E6-EEE0-ED4D-83FB-A94F7F016922}"/>
              </a:ext>
            </a:extLst>
          </p:cNvPr>
          <p:cNvSpPr/>
          <p:nvPr/>
        </p:nvSpPr>
        <p:spPr>
          <a:xfrm>
            <a:off x="6781800" y="6633881"/>
            <a:ext cx="5321299" cy="202117"/>
          </a:xfrm>
          <a:prstGeom prst="roundRect">
            <a:avLst/>
          </a:prstGeom>
          <a:noFill/>
          <a:ln w="5715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98708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9"/>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8"/>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2" grpId="0" animBg="1"/>
      <p:bldP spid="11" grpId="0"/>
      <p:bldP spid="14" grpId="0"/>
      <p:bldP spid="13" grpId="0" animBg="1"/>
      <p:bldP spid="15" grpId="0" animBg="1"/>
      <p:bldP spid="17" grpId="0" animBg="1"/>
      <p:bldP spid="18" grpId="0" animBg="1"/>
      <p:bldP spid="19" grpId="0" animBg="1"/>
      <p:bldP spid="2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00166C2-A4A4-F146-88E3-0D7FC0488A38}"/>
              </a:ext>
            </a:extLst>
          </p:cNvPr>
          <p:cNvPicPr>
            <a:picLocks noChangeAspect="1"/>
          </p:cNvPicPr>
          <p:nvPr/>
        </p:nvPicPr>
        <p:blipFill>
          <a:blip r:embed="rId2"/>
          <a:stretch>
            <a:fillRect/>
          </a:stretch>
        </p:blipFill>
        <p:spPr>
          <a:xfrm>
            <a:off x="240758" y="1691431"/>
            <a:ext cx="8383289" cy="4890252"/>
          </a:xfrm>
          <a:prstGeom prst="rect">
            <a:avLst/>
          </a:prstGeom>
        </p:spPr>
      </p:pic>
      <p:sp>
        <p:nvSpPr>
          <p:cNvPr id="2" name="Content Placeholder 1">
            <a:extLst>
              <a:ext uri="{FF2B5EF4-FFF2-40B4-BE49-F238E27FC236}">
                <a16:creationId xmlns:a16="http://schemas.microsoft.com/office/drawing/2014/main" id="{BA6A3D7A-F42E-6B31-61CB-4BB8FF557FDA}"/>
              </a:ext>
            </a:extLst>
          </p:cNvPr>
          <p:cNvSpPr>
            <a:spLocks noGrp="1"/>
          </p:cNvSpPr>
          <p:nvPr>
            <p:ph idx="1"/>
          </p:nvPr>
        </p:nvSpPr>
        <p:spPr>
          <a:xfrm>
            <a:off x="407988" y="1036021"/>
            <a:ext cx="11441890" cy="479159"/>
          </a:xfrm>
        </p:spPr>
        <p:txBody>
          <a:bodyPr/>
          <a:lstStyle/>
          <a:p>
            <a:pPr marL="457200" indent="-457200">
              <a:buFont typeface="Arial" panose="020B0604020202020204" pitchFamily="34" charset="0"/>
              <a:buChar char="•"/>
            </a:pPr>
            <a:r>
              <a:rPr lang="en-GB" sz="2000" b="1" dirty="0"/>
              <a:t>Integrated luminosity per unit of electricity consumption, vs. centre-of-mass energy</a:t>
            </a:r>
            <a:r>
              <a:rPr lang="en-GB" sz="2000" dirty="0"/>
              <a:t>:</a:t>
            </a:r>
          </a:p>
        </p:txBody>
      </p:sp>
      <p:sp>
        <p:nvSpPr>
          <p:cNvPr id="3" name="Title 2">
            <a:extLst>
              <a:ext uri="{FF2B5EF4-FFF2-40B4-BE49-F238E27FC236}">
                <a16:creationId xmlns:a16="http://schemas.microsoft.com/office/drawing/2014/main" id="{FF77EEDB-B6C2-C452-1C33-E4ECAC002E3E}"/>
              </a:ext>
            </a:extLst>
          </p:cNvPr>
          <p:cNvSpPr>
            <a:spLocks noGrp="1"/>
          </p:cNvSpPr>
          <p:nvPr>
            <p:ph type="title"/>
          </p:nvPr>
        </p:nvSpPr>
        <p:spPr/>
        <p:txBody>
          <a:bodyPr/>
          <a:lstStyle/>
          <a:p>
            <a:r>
              <a:rPr lang="en-US" dirty="0"/>
              <a:t>Performance comparison – one figure of merit</a:t>
            </a:r>
            <a:endParaRPr lang="en-GB" dirty="0"/>
          </a:p>
        </p:txBody>
      </p:sp>
      <p:sp>
        <p:nvSpPr>
          <p:cNvPr id="4" name="Slide Number Placeholder 3">
            <a:extLst>
              <a:ext uri="{FF2B5EF4-FFF2-40B4-BE49-F238E27FC236}">
                <a16:creationId xmlns:a16="http://schemas.microsoft.com/office/drawing/2014/main" id="{641EA7C0-E729-66BD-7E82-1A46908FEECC}"/>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
        <p:nvSpPr>
          <p:cNvPr id="9" name="TextBox 8">
            <a:extLst>
              <a:ext uri="{FF2B5EF4-FFF2-40B4-BE49-F238E27FC236}">
                <a16:creationId xmlns:a16="http://schemas.microsoft.com/office/drawing/2014/main" id="{EDDEE82B-3A62-6647-A3D9-EBB258D4E6DA}"/>
              </a:ext>
            </a:extLst>
          </p:cNvPr>
          <p:cNvSpPr txBox="1"/>
          <p:nvPr/>
        </p:nvSpPr>
        <p:spPr>
          <a:xfrm>
            <a:off x="8437584" y="1691431"/>
            <a:ext cx="3703616" cy="4847481"/>
          </a:xfrm>
          <a:prstGeom prst="rect">
            <a:avLst/>
          </a:prstGeom>
          <a:noFill/>
        </p:spPr>
        <p:txBody>
          <a:bodyPr wrap="square" lIns="0" tIns="0" rIns="0" bIns="0" rtlCol="0">
            <a:spAutoFit/>
          </a:bodyPr>
          <a:lstStyle/>
          <a:p>
            <a:pPr marL="342900" indent="-342900" algn="l">
              <a:spcBef>
                <a:spcPts val="600"/>
              </a:spcBef>
              <a:buFont typeface="Arial" panose="020B0604020202020204" pitchFamily="34" charset="0"/>
              <a:buChar char="•"/>
            </a:pPr>
            <a:r>
              <a:rPr lang="en-GB" sz="2000" b="1" dirty="0"/>
              <a:t>Circular colliders </a:t>
            </a:r>
            <a:r>
              <a:rPr lang="en-GB" sz="2000" dirty="0"/>
              <a:t>are the most efficient at low energy, and can accommodate more experiments and energy levels.</a:t>
            </a:r>
          </a:p>
          <a:p>
            <a:pPr marL="342900" indent="-342900">
              <a:spcBef>
                <a:spcPts val="600"/>
              </a:spcBef>
              <a:buFont typeface="Arial" panose="020B0604020202020204" pitchFamily="34" charset="0"/>
              <a:buChar char="•"/>
            </a:pPr>
            <a:r>
              <a:rPr lang="en-GB" sz="2000" b="1" dirty="0"/>
              <a:t>Linear colliders </a:t>
            </a:r>
            <a:r>
              <a:rPr lang="en-GB" sz="2000" dirty="0"/>
              <a:t>can achieve higher energy, and include polarized e</a:t>
            </a:r>
            <a:r>
              <a:rPr lang="en-GB" sz="2000" baseline="30000" dirty="0"/>
              <a:t>-</a:t>
            </a:r>
            <a:r>
              <a:rPr lang="en-GB" sz="2000" dirty="0"/>
              <a:t> beam. </a:t>
            </a:r>
          </a:p>
          <a:p>
            <a:pPr marL="342900" indent="-342900">
              <a:spcBef>
                <a:spcPts val="600"/>
              </a:spcBef>
              <a:buFont typeface="Arial" panose="020B0604020202020204" pitchFamily="34" charset="0"/>
              <a:buChar char="•"/>
            </a:pPr>
            <a:r>
              <a:rPr lang="en-GB" sz="2000" b="1" dirty="0"/>
              <a:t>LEP3</a:t>
            </a:r>
            <a:r>
              <a:rPr lang="en-GB" sz="2000" dirty="0"/>
              <a:t> is still at pre-conceptual design level: larger uncertainty on luminosity &amp; power consumption.</a:t>
            </a:r>
          </a:p>
          <a:p>
            <a:pPr marL="342900" indent="-342900" algn="l">
              <a:spcBef>
                <a:spcPts val="600"/>
              </a:spcBef>
              <a:buFont typeface="Arial" panose="020B0604020202020204" pitchFamily="34" charset="0"/>
              <a:buChar char="•"/>
            </a:pPr>
            <a:r>
              <a:rPr lang="en-GB" sz="2000" dirty="0"/>
              <a:t>All proposals are </a:t>
            </a:r>
            <a:r>
              <a:rPr lang="en-GB" sz="2000" b="1" dirty="0"/>
              <a:t>several orders of magnitude more efficient than LEP/LEP2</a:t>
            </a:r>
            <a:r>
              <a:rPr lang="en-GB" sz="2000" dirty="0"/>
              <a:t>.</a:t>
            </a:r>
          </a:p>
        </p:txBody>
      </p:sp>
    </p:spTree>
    <p:extLst>
      <p:ext uri="{BB962C8B-B14F-4D97-AF65-F5344CB8AC3E}">
        <p14:creationId xmlns:p14="http://schemas.microsoft.com/office/powerpoint/2010/main" val="340212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A6A3D7A-F42E-6B31-61CB-4BB8FF557FDA}"/>
              </a:ext>
            </a:extLst>
          </p:cNvPr>
          <p:cNvSpPr>
            <a:spLocks noGrp="1"/>
          </p:cNvSpPr>
          <p:nvPr>
            <p:ph idx="1"/>
          </p:nvPr>
        </p:nvSpPr>
        <p:spPr/>
        <p:txBody>
          <a:bodyPr/>
          <a:lstStyle/>
          <a:p>
            <a:pPr marL="342000" indent="-342000">
              <a:spcBef>
                <a:spcPts val="1200"/>
              </a:spcBef>
              <a:spcAft>
                <a:spcPts val="0"/>
              </a:spcAft>
              <a:buFont typeface="Arial" panose="020B0604020202020204" pitchFamily="34" charset="0"/>
              <a:buChar char="•"/>
            </a:pPr>
            <a:r>
              <a:rPr lang="en-GB" sz="2000" b="1" dirty="0">
                <a:effectLst/>
                <a:ea typeface="Times New Roman" panose="02020603050405020304" pitchFamily="18" charset="0"/>
              </a:rPr>
              <a:t>Environmental aspects </a:t>
            </a:r>
            <a:r>
              <a:rPr lang="en-GB" sz="2000" dirty="0">
                <a:effectLst/>
                <a:ea typeface="Times New Roman" panose="02020603050405020304" pitchFamily="18" charset="0"/>
              </a:rPr>
              <a:t>are </a:t>
            </a:r>
            <a:r>
              <a:rPr lang="en-GB" sz="2000" b="1" dirty="0">
                <a:solidFill>
                  <a:srgbClr val="FF0000"/>
                </a:solidFill>
                <a:effectLst/>
                <a:ea typeface="Times New Roman" panose="02020603050405020304" pitchFamily="18" charset="0"/>
              </a:rPr>
              <a:t>crucial</a:t>
            </a:r>
            <a:r>
              <a:rPr lang="en-GB" sz="2000" dirty="0">
                <a:effectLst/>
                <a:ea typeface="Times New Roman" panose="02020603050405020304" pitchFamily="18" charset="0"/>
              </a:rPr>
              <a:t> at all levels: in general for the </a:t>
            </a:r>
            <a:r>
              <a:rPr lang="en-GB" sz="2000" b="1" dirty="0">
                <a:effectLst/>
                <a:ea typeface="Times New Roman" panose="02020603050405020304" pitchFamily="18" charset="0"/>
              </a:rPr>
              <a:t>member states</a:t>
            </a:r>
            <a:r>
              <a:rPr lang="en-GB" sz="2000" dirty="0">
                <a:effectLst/>
                <a:ea typeface="Times New Roman" panose="02020603050405020304" pitchFamily="18" charset="0"/>
              </a:rPr>
              <a:t>, and more specifically in the </a:t>
            </a:r>
            <a:r>
              <a:rPr lang="en-GB" sz="2000" b="1" dirty="0">
                <a:effectLst/>
                <a:ea typeface="Times New Roman" panose="02020603050405020304" pitchFamily="18" charset="0"/>
              </a:rPr>
              <a:t>host states</a:t>
            </a:r>
            <a:r>
              <a:rPr lang="en-GB" sz="2000" dirty="0">
                <a:effectLst/>
                <a:ea typeface="Times New Roman" panose="02020603050405020304" pitchFamily="18" charset="0"/>
              </a:rPr>
              <a:t> and </a:t>
            </a:r>
            <a:r>
              <a:rPr lang="en-GB" sz="2000" b="1" dirty="0">
                <a:effectLst/>
                <a:ea typeface="Times New Roman" panose="02020603050405020304" pitchFamily="18" charset="0"/>
              </a:rPr>
              <a:t>local area</a:t>
            </a:r>
            <a:r>
              <a:rPr lang="en-GB" sz="2000" dirty="0">
                <a:effectLst/>
                <a:ea typeface="Times New Roman" panose="02020603050405020304" pitchFamily="18" charset="0"/>
              </a:rPr>
              <a:t>. </a:t>
            </a:r>
            <a:r>
              <a:rPr lang="en-GB" sz="2000" b="1" dirty="0">
                <a:ea typeface="Times New Roman" panose="02020603050405020304" pitchFamily="18" charset="0"/>
              </a:rPr>
              <a:t>Life Cycle Assessment (LCA) </a:t>
            </a:r>
            <a:r>
              <a:rPr lang="en-GB" sz="2000" dirty="0">
                <a:ea typeface="Times New Roman" panose="02020603050405020304" pitchFamily="18" charset="0"/>
              </a:rPr>
              <a:t>is an internationally standardised method to assess environmental impact.</a:t>
            </a:r>
          </a:p>
          <a:p>
            <a:pPr marL="342900" indent="-342900">
              <a:spcBef>
                <a:spcPts val="1200"/>
              </a:spcBef>
              <a:spcAft>
                <a:spcPts val="0"/>
              </a:spcAft>
              <a:buFont typeface="Arial" panose="020B0604020202020204" pitchFamily="34" charset="0"/>
              <a:buChar char="•"/>
            </a:pPr>
            <a:r>
              <a:rPr lang="en-GB" sz="2000" b="1" dirty="0">
                <a:ea typeface="Times New Roman" panose="02020603050405020304" pitchFamily="18" charset="0"/>
              </a:rPr>
              <a:t>Focus on Greenhouse Gas (GHG) emissions:</a:t>
            </a:r>
          </a:p>
          <a:p>
            <a:pPr marL="1105200" lvl="2" indent="-457200">
              <a:spcBef>
                <a:spcPts val="600"/>
              </a:spcBef>
              <a:spcAft>
                <a:spcPts val="0"/>
              </a:spcAft>
              <a:buFont typeface="Wingdings" pitchFamily="2" charset="2"/>
              <a:buChar char="Ø"/>
            </a:pPr>
            <a:r>
              <a:rPr lang="en-GB" sz="2000" b="1" dirty="0">
                <a:ea typeface="Times New Roman" panose="02020603050405020304" pitchFamily="18" charset="0"/>
              </a:rPr>
              <a:t>Construction</a:t>
            </a:r>
            <a:r>
              <a:rPr lang="en-GB" sz="2000" dirty="0">
                <a:ea typeface="Times New Roman" panose="02020603050405020304" pitchFamily="18" charset="0"/>
              </a:rPr>
              <a:t>: </a:t>
            </a:r>
            <a:r>
              <a:rPr lang="en-GB" sz="2000" b="1" dirty="0">
                <a:solidFill>
                  <a:srgbClr val="FF0000"/>
                </a:solidFill>
                <a:ea typeface="Times New Roman" panose="02020603050405020304" pitchFamily="18" charset="0"/>
              </a:rPr>
              <a:t>civil engineering</a:t>
            </a:r>
            <a:r>
              <a:rPr lang="en-GB" sz="2000" dirty="0">
                <a:ea typeface="Times New Roman" panose="02020603050405020304" pitchFamily="18" charset="0"/>
              </a:rPr>
              <a:t>, </a:t>
            </a:r>
            <a:r>
              <a:rPr lang="en-GB" sz="2000" b="1" dirty="0">
                <a:ea typeface="Times New Roman" panose="02020603050405020304" pitchFamily="18" charset="0"/>
              </a:rPr>
              <a:t>hardware</a:t>
            </a:r>
            <a:r>
              <a:rPr lang="en-GB" sz="2000" dirty="0">
                <a:ea typeface="Times New Roman" panose="02020603050405020304" pitchFamily="18" charset="0"/>
              </a:rPr>
              <a:t> (when available)</a:t>
            </a:r>
          </a:p>
          <a:p>
            <a:pPr marL="1105200" lvl="2" indent="-457200">
              <a:spcBef>
                <a:spcPts val="600"/>
              </a:spcBef>
              <a:spcAft>
                <a:spcPts val="0"/>
              </a:spcAft>
              <a:buFont typeface="Wingdings" pitchFamily="2" charset="2"/>
              <a:buChar char="Ø"/>
            </a:pPr>
            <a:r>
              <a:rPr lang="en-GB" sz="2000" b="1" dirty="0">
                <a:ea typeface="Times New Roman" panose="02020603050405020304" pitchFamily="18" charset="0"/>
              </a:rPr>
              <a:t>Operation</a:t>
            </a:r>
            <a:r>
              <a:rPr lang="en-GB" sz="2000" dirty="0">
                <a:ea typeface="Times New Roman" panose="02020603050405020304" pitchFamily="18" charset="0"/>
              </a:rPr>
              <a:t>: </a:t>
            </a:r>
            <a:r>
              <a:rPr lang="en-GB" sz="2000" b="1" dirty="0">
                <a:solidFill>
                  <a:srgbClr val="FF0000"/>
                </a:solidFill>
                <a:ea typeface="Times New Roman" panose="02020603050405020304" pitchFamily="18" charset="0"/>
              </a:rPr>
              <a:t>electricity</a:t>
            </a:r>
            <a:r>
              <a:rPr lang="en-GB" sz="2000" dirty="0">
                <a:ea typeface="Times New Roman" panose="02020603050405020304" pitchFamily="18" charset="0"/>
              </a:rPr>
              <a:t> consumption, using conversion factor (</a:t>
            </a:r>
            <a:r>
              <a:rPr lang="en-GB" sz="2000" b="1" dirty="0">
                <a:ea typeface="Times New Roman" panose="02020603050405020304" pitchFamily="18" charset="0"/>
              </a:rPr>
              <a:t>in g CO</a:t>
            </a:r>
            <a:r>
              <a:rPr lang="en-GB" sz="2000" b="1" baseline="-25000" dirty="0">
                <a:ea typeface="Times New Roman" panose="02020603050405020304" pitchFamily="18" charset="0"/>
              </a:rPr>
              <a:t>2</a:t>
            </a:r>
            <a:r>
              <a:rPr lang="en-GB" sz="2000" b="1" dirty="0">
                <a:ea typeface="Times New Roman" panose="02020603050405020304" pitchFamily="18" charset="0"/>
              </a:rPr>
              <a:t> eq. per kWh</a:t>
            </a:r>
            <a:r>
              <a:rPr lang="en-GB" sz="2000" dirty="0">
                <a:ea typeface="Times New Roman" panose="02020603050405020304" pitchFamily="18" charset="0"/>
              </a:rPr>
              <a:t>):</a:t>
            </a:r>
          </a:p>
        </p:txBody>
      </p:sp>
      <p:sp>
        <p:nvSpPr>
          <p:cNvPr id="3" name="Title 2">
            <a:extLst>
              <a:ext uri="{FF2B5EF4-FFF2-40B4-BE49-F238E27FC236}">
                <a16:creationId xmlns:a16="http://schemas.microsoft.com/office/drawing/2014/main" id="{FF77EEDB-B6C2-C452-1C33-E4ECAC002E3E}"/>
              </a:ext>
            </a:extLst>
          </p:cNvPr>
          <p:cNvSpPr>
            <a:spLocks noGrp="1"/>
          </p:cNvSpPr>
          <p:nvPr>
            <p:ph type="title"/>
          </p:nvPr>
        </p:nvSpPr>
        <p:spPr/>
        <p:txBody>
          <a:bodyPr/>
          <a:lstStyle/>
          <a:p>
            <a:r>
              <a:rPr lang="en-US" dirty="0"/>
              <a:t>Environmental aspects &amp; sustainability</a:t>
            </a:r>
            <a:endParaRPr lang="en-GB" dirty="0"/>
          </a:p>
        </p:txBody>
      </p:sp>
      <p:sp>
        <p:nvSpPr>
          <p:cNvPr id="4" name="Slide Number Placeholder 3">
            <a:extLst>
              <a:ext uri="{FF2B5EF4-FFF2-40B4-BE49-F238E27FC236}">
                <a16:creationId xmlns:a16="http://schemas.microsoft.com/office/drawing/2014/main" id="{641EA7C0-E729-66BD-7E82-1A46908FEECC}"/>
              </a:ext>
            </a:extLst>
          </p:cNvPr>
          <p:cNvSpPr>
            <a:spLocks noGrp="1"/>
          </p:cNvSpPr>
          <p:nvPr>
            <p:ph type="sldNum" sz="quarter" idx="12"/>
          </p:nvPr>
        </p:nvSpPr>
        <p:spPr/>
        <p:txBody>
          <a:bodyPr/>
          <a:lstStyle/>
          <a:p>
            <a:fld id="{36B5EA5A-BC32-A742-B11B-8E7414D5B535}" type="slidenum">
              <a:rPr lang="en-US" smtClean="0"/>
              <a:pPr/>
              <a:t>9</a:t>
            </a:fld>
            <a:endParaRPr lang="en-US" dirty="0"/>
          </a:p>
        </p:txBody>
      </p:sp>
      <p:pic>
        <p:nvPicPr>
          <p:cNvPr id="5" name="Picture 4">
            <a:extLst>
              <a:ext uri="{FF2B5EF4-FFF2-40B4-BE49-F238E27FC236}">
                <a16:creationId xmlns:a16="http://schemas.microsoft.com/office/drawing/2014/main" id="{C6A9858F-F59A-244D-9238-BAC18A040F17}"/>
              </a:ext>
            </a:extLst>
          </p:cNvPr>
          <p:cNvPicPr>
            <a:picLocks noChangeAspect="1"/>
          </p:cNvPicPr>
          <p:nvPr/>
        </p:nvPicPr>
        <p:blipFill>
          <a:blip r:embed="rId2"/>
          <a:stretch>
            <a:fillRect/>
          </a:stretch>
        </p:blipFill>
        <p:spPr>
          <a:xfrm>
            <a:off x="1174505" y="3256547"/>
            <a:ext cx="8574030" cy="1115580"/>
          </a:xfrm>
          <a:prstGeom prst="rect">
            <a:avLst/>
          </a:prstGeom>
        </p:spPr>
      </p:pic>
      <p:pic>
        <p:nvPicPr>
          <p:cNvPr id="6" name="Picture 5">
            <a:extLst>
              <a:ext uri="{FF2B5EF4-FFF2-40B4-BE49-F238E27FC236}">
                <a16:creationId xmlns:a16="http://schemas.microsoft.com/office/drawing/2014/main" id="{329D5852-99A3-D348-B46A-CE844B0C367A}"/>
              </a:ext>
            </a:extLst>
          </p:cNvPr>
          <p:cNvPicPr>
            <a:picLocks noChangeAspect="1"/>
          </p:cNvPicPr>
          <p:nvPr/>
        </p:nvPicPr>
        <p:blipFill>
          <a:blip r:embed="rId3"/>
          <a:stretch>
            <a:fillRect/>
          </a:stretch>
        </p:blipFill>
        <p:spPr>
          <a:xfrm>
            <a:off x="1174505" y="4443652"/>
            <a:ext cx="8433746" cy="1554972"/>
          </a:xfrm>
          <a:prstGeom prst="rect">
            <a:avLst/>
          </a:prstGeom>
        </p:spPr>
      </p:pic>
      <p:sp>
        <p:nvSpPr>
          <p:cNvPr id="7" name="TextBox 6">
            <a:extLst>
              <a:ext uri="{FF2B5EF4-FFF2-40B4-BE49-F238E27FC236}">
                <a16:creationId xmlns:a16="http://schemas.microsoft.com/office/drawing/2014/main" id="{569A8427-BC8A-B140-AD4E-A993AC9EB685}"/>
              </a:ext>
            </a:extLst>
          </p:cNvPr>
          <p:cNvSpPr txBox="1"/>
          <p:nvPr/>
        </p:nvSpPr>
        <p:spPr>
          <a:xfrm>
            <a:off x="407989" y="6200774"/>
            <a:ext cx="9975027" cy="276999"/>
          </a:xfrm>
          <a:prstGeom prst="rect">
            <a:avLst/>
          </a:prstGeom>
          <a:noFill/>
        </p:spPr>
        <p:txBody>
          <a:bodyPr wrap="square" lIns="0" tIns="0" rIns="0" bIns="0" rtlCol="0">
            <a:spAutoFit/>
          </a:bodyPr>
          <a:lstStyle/>
          <a:p>
            <a:r>
              <a:rPr lang="en-GB" dirty="0"/>
              <a:t>Thanks to N. </a:t>
            </a:r>
            <a:r>
              <a:rPr lang="en-GB" dirty="0" err="1"/>
              <a:t>Bellegarde</a:t>
            </a:r>
            <a:r>
              <a:rPr lang="en-GB" dirty="0"/>
              <a:t> and N. </a:t>
            </a:r>
            <a:r>
              <a:rPr lang="en-GB" dirty="0" err="1"/>
              <a:t>Sapountzoglou</a:t>
            </a:r>
            <a:endParaRPr lang="en-GB" dirty="0"/>
          </a:p>
        </p:txBody>
      </p:sp>
      <p:sp>
        <p:nvSpPr>
          <p:cNvPr id="8" name="Oval 7">
            <a:extLst>
              <a:ext uri="{FF2B5EF4-FFF2-40B4-BE49-F238E27FC236}">
                <a16:creationId xmlns:a16="http://schemas.microsoft.com/office/drawing/2014/main" id="{5F6719C4-66D3-D34C-8292-D32291E43BD7}"/>
              </a:ext>
            </a:extLst>
          </p:cNvPr>
          <p:cNvSpPr/>
          <p:nvPr/>
        </p:nvSpPr>
        <p:spPr>
          <a:xfrm>
            <a:off x="8416213" y="3770795"/>
            <a:ext cx="1192038" cy="48294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C889CC67-4143-BF47-9D39-D9CC0006ACF0}"/>
              </a:ext>
            </a:extLst>
          </p:cNvPr>
          <p:cNvSpPr/>
          <p:nvPr/>
        </p:nvSpPr>
        <p:spPr>
          <a:xfrm>
            <a:off x="8229601" y="4799291"/>
            <a:ext cx="1378650" cy="1161462"/>
          </a:xfrm>
          <a:prstGeom prst="ellipse">
            <a:avLst/>
          </a:prstGeom>
          <a:noFill/>
          <a:ln w="38100">
            <a:solidFill>
              <a:srgbClr val="FF9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5717C79D-1D4B-034F-897A-41AA5DB28272}"/>
              </a:ext>
            </a:extLst>
          </p:cNvPr>
          <p:cNvSpPr txBox="1"/>
          <p:nvPr/>
        </p:nvSpPr>
        <p:spPr>
          <a:xfrm>
            <a:off x="10022112" y="3560176"/>
            <a:ext cx="2170867" cy="1661993"/>
          </a:xfrm>
          <a:prstGeom prst="rect">
            <a:avLst/>
          </a:prstGeom>
          <a:noFill/>
        </p:spPr>
        <p:txBody>
          <a:bodyPr wrap="square" lIns="0" tIns="0" rIns="0" bIns="0" rtlCol="0">
            <a:spAutoFit/>
          </a:bodyPr>
          <a:lstStyle/>
          <a:p>
            <a:pPr algn="l"/>
            <a:r>
              <a:rPr lang="en-GB" dirty="0"/>
              <a:t>For </a:t>
            </a:r>
            <a:r>
              <a:rPr lang="en-GB" b="1" dirty="0">
                <a:solidFill>
                  <a:srgbClr val="FF2600"/>
                </a:solidFill>
              </a:rPr>
              <a:t>France</a:t>
            </a:r>
            <a:r>
              <a:rPr lang="en-GB" dirty="0"/>
              <a:t>, the factor includes the </a:t>
            </a:r>
            <a:r>
              <a:rPr lang="en-GB" b="1" dirty="0"/>
              <a:t>full life-cycle </a:t>
            </a:r>
            <a:r>
              <a:rPr lang="en-GB" dirty="0"/>
              <a:t>(from power plant construction to its end of life).</a:t>
            </a:r>
          </a:p>
        </p:txBody>
      </p:sp>
      <p:cxnSp>
        <p:nvCxnSpPr>
          <p:cNvPr id="12" name="Straight Arrow Connector 11">
            <a:extLst>
              <a:ext uri="{FF2B5EF4-FFF2-40B4-BE49-F238E27FC236}">
                <a16:creationId xmlns:a16="http://schemas.microsoft.com/office/drawing/2014/main" id="{7109E84B-EFD4-F045-B8C4-C96CD285B468}"/>
              </a:ext>
            </a:extLst>
          </p:cNvPr>
          <p:cNvCxnSpPr>
            <a:stCxn id="8" idx="6"/>
          </p:cNvCxnSpPr>
          <p:nvPr/>
        </p:nvCxnSpPr>
        <p:spPr>
          <a:xfrm flipV="1">
            <a:off x="9608251" y="3770795"/>
            <a:ext cx="413861" cy="24147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18141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animBg="1"/>
      <p:bldP spid="11" grpId="0"/>
    </p:bldLst>
  </p:timing>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w="38100">
          <a:solidFill>
            <a:srgbClr val="FF0000"/>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38100">
          <a:tailEnd type="triangl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 16x9_PPT_Arial" id="{569F216B-1B24-6141-93CF-C73AF1D64B76}" vid="{4EA1D941-2A3C-524E-9DAF-1A4982674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102261</TotalTime>
  <Words>2925</Words>
  <Application>Microsoft Macintosh PowerPoint</Application>
  <PresentationFormat>Widescreen</PresentationFormat>
  <Paragraphs>303</Paragraphs>
  <Slides>27</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Arial</vt:lpstr>
      <vt:lpstr>Calibri</vt:lpstr>
      <vt:lpstr>Courier New</vt:lpstr>
      <vt:lpstr>Times New Roman</vt:lpstr>
      <vt:lpstr>Wingdings</vt:lpstr>
      <vt:lpstr>Office Theme</vt:lpstr>
      <vt:lpstr>Summary of the Future Colliders Comparative Evaluation Working Group Report</vt:lpstr>
      <vt:lpstr>Future Colliders Comparative Evaluation</vt:lpstr>
      <vt:lpstr>Options considered for the comparison study</vt:lpstr>
      <vt:lpstr>Methodology</vt:lpstr>
      <vt:lpstr>Performance comparison – assumptions</vt:lpstr>
      <vt:lpstr>Performance comparison – tables</vt:lpstr>
      <vt:lpstr>Performance comparison – tables</vt:lpstr>
      <vt:lpstr>Performance comparison – one figure of merit</vt:lpstr>
      <vt:lpstr>Environmental aspects &amp; sustainability</vt:lpstr>
      <vt:lpstr>Environmental aspects &amp; sustainability – results</vt:lpstr>
      <vt:lpstr>Environmental aspects &amp; sustainability – results</vt:lpstr>
      <vt:lpstr>Construction and Installation Costs:  Material and Personnel</vt:lpstr>
      <vt:lpstr>Construction costs summary – CLIC / FCC-ee / LCF</vt:lpstr>
      <vt:lpstr>Construction costs &amp; lumi – comparison with projects outside CERN</vt:lpstr>
      <vt:lpstr>Construction costs summary – beyond 2050</vt:lpstr>
      <vt:lpstr>Technical readiness – methodology</vt:lpstr>
      <vt:lpstr>Technical readiness – CLIC / FCC-ee / LCF</vt:lpstr>
      <vt:lpstr>Project timeline</vt:lpstr>
      <vt:lpstr>Project timeline</vt:lpstr>
      <vt:lpstr>Operation: resources (annual requirements)</vt:lpstr>
      <vt:lpstr>Other alternatives – re-use of LHC tunnel</vt:lpstr>
      <vt:lpstr>Summary</vt:lpstr>
      <vt:lpstr>Backup</vt:lpstr>
      <vt:lpstr>Context</vt:lpstr>
      <vt:lpstr>General considerations &amp; CERN constraints</vt:lpstr>
      <vt:lpstr>New acceleration techniques – wakefield accelerators (WFAs)</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Rende Steerenberg</dc:creator>
  <cp:lastModifiedBy>Nicolas Mounet</cp:lastModifiedBy>
  <cp:revision>1267</cp:revision>
  <cp:lastPrinted>2025-10-07T06:31:19Z</cp:lastPrinted>
  <dcterms:created xsi:type="dcterms:W3CDTF">2021-03-16T12:17:23Z</dcterms:created>
  <dcterms:modified xsi:type="dcterms:W3CDTF">2025-10-07T07:05:24Z</dcterms:modified>
</cp:coreProperties>
</file>