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image/gif" Extension="gif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22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5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23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 showSpecialPlsOnTitleSld="0">
  <p:sldMasterIdLst>
    <p:sldMasterId id="2147483660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  <p:sldId id="275" r:id="rId24"/>
    <p:sldId id="276" r:id="rId25"/>
    <p:sldId id="277" r:id="rId26"/>
    <p:sldId id="278" r:id="rId27"/>
    <p:sldId id="279" r:id="rId28"/>
    <p:sldId id="280" r:id="rId29"/>
  </p:sldIdLst>
  <p:sldSz cy="5670550" cx="10080625"/>
  <p:notesSz cx="7772400" cy="10058400"/>
  <p:embeddedFontLst>
    <p:embeddedFont>
      <p:font typeface="Amiri"/>
      <p:regular r:id="rId30"/>
      <p:bold r:id="rId31"/>
      <p:italic r:id="rId32"/>
      <p:boldItalic r:id="rId33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6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4" Type="http://schemas.openxmlformats.org/officeDocument/2006/relationships/slide" Target="slides/slide20.xml"/><Relationship Id="rId23" Type="http://schemas.openxmlformats.org/officeDocument/2006/relationships/slide" Target="slides/slide19.xml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26" Type="http://schemas.openxmlformats.org/officeDocument/2006/relationships/slide" Target="slides/slide22.xml"/><Relationship Id="rId25" Type="http://schemas.openxmlformats.org/officeDocument/2006/relationships/slide" Target="slides/slide21.xml"/><Relationship Id="rId28" Type="http://schemas.openxmlformats.org/officeDocument/2006/relationships/slide" Target="slides/slide24.xml"/><Relationship Id="rId27" Type="http://schemas.openxmlformats.org/officeDocument/2006/relationships/slide" Target="slides/slide23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29" Type="http://schemas.openxmlformats.org/officeDocument/2006/relationships/slide" Target="slides/slide25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31" Type="http://schemas.openxmlformats.org/officeDocument/2006/relationships/font" Target="fonts/Amiri-bold.fntdata"/><Relationship Id="rId30" Type="http://schemas.openxmlformats.org/officeDocument/2006/relationships/font" Target="fonts/Amiri-regular.fntdata"/><Relationship Id="rId11" Type="http://schemas.openxmlformats.org/officeDocument/2006/relationships/slide" Target="slides/slide7.xml"/><Relationship Id="rId33" Type="http://schemas.openxmlformats.org/officeDocument/2006/relationships/font" Target="fonts/Amiri-boldItalic.fntdata"/><Relationship Id="rId10" Type="http://schemas.openxmlformats.org/officeDocument/2006/relationships/slide" Target="slides/slide6.xml"/><Relationship Id="rId32" Type="http://schemas.openxmlformats.org/officeDocument/2006/relationships/font" Target="fonts/Amiri-italic.fntdata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9" Type="http://schemas.openxmlformats.org/officeDocument/2006/relationships/slide" Target="slides/slide15.xml"/><Relationship Id="rId18" Type="http://schemas.openxmlformats.org/officeDocument/2006/relationships/slide" Target="slides/slide1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295650" y="754375"/>
            <a:ext cx="5181850" cy="37719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777225" y="4777725"/>
            <a:ext cx="6217900" cy="452627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:notes"/>
          <p:cNvSpPr txBox="1"/>
          <p:nvPr>
            <p:ph idx="1" type="body"/>
          </p:nvPr>
        </p:nvSpPr>
        <p:spPr>
          <a:xfrm>
            <a:off x="777225" y="4777725"/>
            <a:ext cx="6217900" cy="4526275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3" name="Google Shape;73;p1:notes"/>
          <p:cNvSpPr/>
          <p:nvPr>
            <p:ph idx="2" type="sldImg"/>
          </p:nvPr>
        </p:nvSpPr>
        <p:spPr>
          <a:xfrm>
            <a:off x="1295650" y="754375"/>
            <a:ext cx="5181850" cy="37719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6" name="Shape 2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Google Shape;237;g35ce92be648_0_228:notes"/>
          <p:cNvSpPr txBox="1"/>
          <p:nvPr>
            <p:ph idx="1" type="body"/>
          </p:nvPr>
        </p:nvSpPr>
        <p:spPr>
          <a:xfrm>
            <a:off x="777225" y="4777725"/>
            <a:ext cx="6217800" cy="452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8" name="Google Shape;238;g35ce92be648_0_228:notes"/>
          <p:cNvSpPr/>
          <p:nvPr>
            <p:ph idx="2" type="sldImg"/>
          </p:nvPr>
        </p:nvSpPr>
        <p:spPr>
          <a:xfrm>
            <a:off x="1295650" y="754375"/>
            <a:ext cx="5181900" cy="37719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6" name="Shape 2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" name="Google Shape;257;g35cfa5bf4c6_0_34:notes"/>
          <p:cNvSpPr txBox="1"/>
          <p:nvPr>
            <p:ph idx="1" type="body"/>
          </p:nvPr>
        </p:nvSpPr>
        <p:spPr>
          <a:xfrm>
            <a:off x="777225" y="4777725"/>
            <a:ext cx="6217800" cy="452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8" name="Google Shape;258;g35cfa5bf4c6_0_34:notes"/>
          <p:cNvSpPr/>
          <p:nvPr>
            <p:ph idx="2" type="sldImg"/>
          </p:nvPr>
        </p:nvSpPr>
        <p:spPr>
          <a:xfrm>
            <a:off x="1295650" y="754375"/>
            <a:ext cx="5181900" cy="37719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7" name="Shape 2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" name="Google Shape;278;g35cfa5bf4c6_0_61:notes"/>
          <p:cNvSpPr txBox="1"/>
          <p:nvPr>
            <p:ph idx="1" type="body"/>
          </p:nvPr>
        </p:nvSpPr>
        <p:spPr>
          <a:xfrm>
            <a:off x="777225" y="4777725"/>
            <a:ext cx="6217800" cy="452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9" name="Google Shape;279;g35cfa5bf4c6_0_61:notes"/>
          <p:cNvSpPr/>
          <p:nvPr>
            <p:ph idx="2" type="sldImg"/>
          </p:nvPr>
        </p:nvSpPr>
        <p:spPr>
          <a:xfrm>
            <a:off x="1295650" y="754375"/>
            <a:ext cx="5181900" cy="37719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4" name="Shape 2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" name="Google Shape;295;g35c7049ffb6_0_1:notes"/>
          <p:cNvSpPr txBox="1"/>
          <p:nvPr>
            <p:ph idx="1" type="body"/>
          </p:nvPr>
        </p:nvSpPr>
        <p:spPr>
          <a:xfrm>
            <a:off x="777225" y="4777725"/>
            <a:ext cx="6217800" cy="452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6" name="Google Shape;296;g35c7049ffb6_0_1:notes"/>
          <p:cNvSpPr/>
          <p:nvPr>
            <p:ph idx="2" type="sldImg"/>
          </p:nvPr>
        </p:nvSpPr>
        <p:spPr>
          <a:xfrm>
            <a:off x="1295650" y="754375"/>
            <a:ext cx="5181900" cy="37719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11" name="Shape 3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2" name="Google Shape;312;g35ce92be648_0_253:notes"/>
          <p:cNvSpPr txBox="1"/>
          <p:nvPr>
            <p:ph idx="1" type="body"/>
          </p:nvPr>
        </p:nvSpPr>
        <p:spPr>
          <a:xfrm>
            <a:off x="777225" y="4777725"/>
            <a:ext cx="6217800" cy="452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3" name="Google Shape;313;g35ce92be648_0_253:notes"/>
          <p:cNvSpPr/>
          <p:nvPr>
            <p:ph idx="2" type="sldImg"/>
          </p:nvPr>
        </p:nvSpPr>
        <p:spPr>
          <a:xfrm>
            <a:off x="1295650" y="754375"/>
            <a:ext cx="5181900" cy="37719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29" name="Shape 3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0" name="Google Shape;330;g35c7049ffb6_0_46:notes"/>
          <p:cNvSpPr txBox="1"/>
          <p:nvPr>
            <p:ph idx="1" type="body"/>
          </p:nvPr>
        </p:nvSpPr>
        <p:spPr>
          <a:xfrm>
            <a:off x="777225" y="4777725"/>
            <a:ext cx="6217800" cy="452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31" name="Google Shape;331;g35c7049ffb6_0_46:notes"/>
          <p:cNvSpPr/>
          <p:nvPr>
            <p:ph idx="2" type="sldImg"/>
          </p:nvPr>
        </p:nvSpPr>
        <p:spPr>
          <a:xfrm>
            <a:off x="1295650" y="754375"/>
            <a:ext cx="5181900" cy="37719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48" name="Shape 3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9" name="Google Shape;349;g35ce92be648_0_214:notes"/>
          <p:cNvSpPr txBox="1"/>
          <p:nvPr>
            <p:ph idx="1" type="body"/>
          </p:nvPr>
        </p:nvSpPr>
        <p:spPr>
          <a:xfrm>
            <a:off x="777225" y="4777725"/>
            <a:ext cx="6217800" cy="452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50" name="Google Shape;350;g35ce92be648_0_214:notes"/>
          <p:cNvSpPr/>
          <p:nvPr>
            <p:ph idx="2" type="sldImg"/>
          </p:nvPr>
        </p:nvSpPr>
        <p:spPr>
          <a:xfrm>
            <a:off x="1295650" y="754375"/>
            <a:ext cx="5181900" cy="37719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62" name="Shape 3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3" name="Google Shape;363;g35ce92be648_0_265:notes"/>
          <p:cNvSpPr txBox="1"/>
          <p:nvPr>
            <p:ph idx="1" type="body"/>
          </p:nvPr>
        </p:nvSpPr>
        <p:spPr>
          <a:xfrm>
            <a:off x="777225" y="4777725"/>
            <a:ext cx="6217800" cy="452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64" name="Google Shape;364;g35ce92be648_0_265:notes"/>
          <p:cNvSpPr/>
          <p:nvPr>
            <p:ph idx="2" type="sldImg"/>
          </p:nvPr>
        </p:nvSpPr>
        <p:spPr>
          <a:xfrm>
            <a:off x="1295650" y="754375"/>
            <a:ext cx="5181900" cy="37719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79" name="Shape 3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0" name="Google Shape;380;g35c7049ffb6_0_103:notes"/>
          <p:cNvSpPr txBox="1"/>
          <p:nvPr>
            <p:ph idx="1" type="body"/>
          </p:nvPr>
        </p:nvSpPr>
        <p:spPr>
          <a:xfrm>
            <a:off x="777225" y="4777725"/>
            <a:ext cx="6217800" cy="452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81" name="Google Shape;381;g35c7049ffb6_0_103:notes"/>
          <p:cNvSpPr/>
          <p:nvPr>
            <p:ph idx="2" type="sldImg"/>
          </p:nvPr>
        </p:nvSpPr>
        <p:spPr>
          <a:xfrm>
            <a:off x="1295650" y="754375"/>
            <a:ext cx="5181900" cy="37719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98" name="Shape 3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" name="Google Shape;399;g35c7049ffb6_0_163:notes"/>
          <p:cNvSpPr txBox="1"/>
          <p:nvPr>
            <p:ph idx="1" type="body"/>
          </p:nvPr>
        </p:nvSpPr>
        <p:spPr>
          <a:xfrm>
            <a:off x="777225" y="4777725"/>
            <a:ext cx="6217800" cy="452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00" name="Google Shape;400;g35c7049ffb6_0_163:notes"/>
          <p:cNvSpPr/>
          <p:nvPr>
            <p:ph idx="2" type="sldImg"/>
          </p:nvPr>
        </p:nvSpPr>
        <p:spPr>
          <a:xfrm>
            <a:off x="1295650" y="754375"/>
            <a:ext cx="5181900" cy="37719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g32c964a066a_0_0:notes"/>
          <p:cNvSpPr txBox="1"/>
          <p:nvPr>
            <p:ph idx="1" type="body"/>
          </p:nvPr>
        </p:nvSpPr>
        <p:spPr>
          <a:xfrm>
            <a:off x="777225" y="4777725"/>
            <a:ext cx="6217800" cy="452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7" name="Google Shape;87;g32c964a066a_0_0:notes"/>
          <p:cNvSpPr/>
          <p:nvPr>
            <p:ph idx="2" type="sldImg"/>
          </p:nvPr>
        </p:nvSpPr>
        <p:spPr>
          <a:xfrm>
            <a:off x="1295650" y="754375"/>
            <a:ext cx="5181900" cy="37719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13" name="Shape 4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4" name="Google Shape;414;g35c7049ffb6_0_262:notes"/>
          <p:cNvSpPr txBox="1"/>
          <p:nvPr>
            <p:ph idx="1" type="body"/>
          </p:nvPr>
        </p:nvSpPr>
        <p:spPr>
          <a:xfrm>
            <a:off x="777225" y="4777725"/>
            <a:ext cx="6217800" cy="452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15" name="Google Shape;415;g35c7049ffb6_0_262:notes"/>
          <p:cNvSpPr/>
          <p:nvPr>
            <p:ph idx="2" type="sldImg"/>
          </p:nvPr>
        </p:nvSpPr>
        <p:spPr>
          <a:xfrm>
            <a:off x="1295650" y="754375"/>
            <a:ext cx="5181900" cy="37719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29" name="Shape 4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" name="Google Shape;430;g35c7049ffb6_0_279:notes"/>
          <p:cNvSpPr txBox="1"/>
          <p:nvPr>
            <p:ph idx="1" type="body"/>
          </p:nvPr>
        </p:nvSpPr>
        <p:spPr>
          <a:xfrm>
            <a:off x="777225" y="4777725"/>
            <a:ext cx="6217800" cy="452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31" name="Google Shape;431;g35c7049ffb6_0_279:notes"/>
          <p:cNvSpPr/>
          <p:nvPr>
            <p:ph idx="2" type="sldImg"/>
          </p:nvPr>
        </p:nvSpPr>
        <p:spPr>
          <a:xfrm>
            <a:off x="1295650" y="754375"/>
            <a:ext cx="5181900" cy="37719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46" name="Shape 4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7" name="Google Shape;447;g35ce92be648_0_278:notes"/>
          <p:cNvSpPr txBox="1"/>
          <p:nvPr>
            <p:ph idx="1" type="body"/>
          </p:nvPr>
        </p:nvSpPr>
        <p:spPr>
          <a:xfrm>
            <a:off x="777225" y="4777725"/>
            <a:ext cx="6217800" cy="452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48" name="Google Shape;448;g35ce92be648_0_278:notes"/>
          <p:cNvSpPr/>
          <p:nvPr>
            <p:ph idx="2" type="sldImg"/>
          </p:nvPr>
        </p:nvSpPr>
        <p:spPr>
          <a:xfrm>
            <a:off x="1295650" y="754375"/>
            <a:ext cx="5181900" cy="37719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61" name="Shape 4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2" name="Google Shape;462;g35c7049ffb6_0_67:notes"/>
          <p:cNvSpPr txBox="1"/>
          <p:nvPr>
            <p:ph idx="1" type="body"/>
          </p:nvPr>
        </p:nvSpPr>
        <p:spPr>
          <a:xfrm>
            <a:off x="777225" y="4777725"/>
            <a:ext cx="6217800" cy="452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63" name="Google Shape;463;g35c7049ffb6_0_67:notes"/>
          <p:cNvSpPr/>
          <p:nvPr>
            <p:ph idx="2" type="sldImg"/>
          </p:nvPr>
        </p:nvSpPr>
        <p:spPr>
          <a:xfrm>
            <a:off x="1295650" y="754375"/>
            <a:ext cx="5181900" cy="37719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76" name="Shape 4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7" name="Google Shape;477;g35c7049ffb6_0_307:notes"/>
          <p:cNvSpPr txBox="1"/>
          <p:nvPr>
            <p:ph idx="1" type="body"/>
          </p:nvPr>
        </p:nvSpPr>
        <p:spPr>
          <a:xfrm>
            <a:off x="777225" y="4777725"/>
            <a:ext cx="6217800" cy="452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78" name="Google Shape;478;g35c7049ffb6_0_307:notes"/>
          <p:cNvSpPr/>
          <p:nvPr>
            <p:ph idx="2" type="sldImg"/>
          </p:nvPr>
        </p:nvSpPr>
        <p:spPr>
          <a:xfrm>
            <a:off x="1295650" y="754375"/>
            <a:ext cx="5181900" cy="37719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91" name="Shape 4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2" name="Google Shape;492;g35ce92be648_0_2:notes"/>
          <p:cNvSpPr txBox="1"/>
          <p:nvPr>
            <p:ph idx="1" type="body"/>
          </p:nvPr>
        </p:nvSpPr>
        <p:spPr>
          <a:xfrm>
            <a:off x="777225" y="4777725"/>
            <a:ext cx="6217800" cy="452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93" name="Google Shape;493;g35ce92be648_0_2:notes"/>
          <p:cNvSpPr/>
          <p:nvPr>
            <p:ph idx="2" type="sldImg"/>
          </p:nvPr>
        </p:nvSpPr>
        <p:spPr>
          <a:xfrm>
            <a:off x="1295650" y="754375"/>
            <a:ext cx="5181900" cy="37719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g35ce92be648_0_27:notes"/>
          <p:cNvSpPr txBox="1"/>
          <p:nvPr>
            <p:ph idx="1" type="body"/>
          </p:nvPr>
        </p:nvSpPr>
        <p:spPr>
          <a:xfrm>
            <a:off x="777225" y="4777725"/>
            <a:ext cx="6217800" cy="452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0" name="Google Shape;100;g35ce92be648_0_27:notes"/>
          <p:cNvSpPr/>
          <p:nvPr>
            <p:ph idx="2" type="sldImg"/>
          </p:nvPr>
        </p:nvSpPr>
        <p:spPr>
          <a:xfrm>
            <a:off x="1295650" y="754375"/>
            <a:ext cx="5181900" cy="37719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g35ce92be648_0_48:notes"/>
          <p:cNvSpPr txBox="1"/>
          <p:nvPr>
            <p:ph idx="1" type="body"/>
          </p:nvPr>
        </p:nvSpPr>
        <p:spPr>
          <a:xfrm>
            <a:off x="777225" y="4777725"/>
            <a:ext cx="6217800" cy="452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8" name="Google Shape;118;g35ce92be648_0_48:notes"/>
          <p:cNvSpPr/>
          <p:nvPr>
            <p:ph idx="2" type="sldImg"/>
          </p:nvPr>
        </p:nvSpPr>
        <p:spPr>
          <a:xfrm>
            <a:off x="1295650" y="754375"/>
            <a:ext cx="5181900" cy="37719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g35ce92be648_0_90:notes"/>
          <p:cNvSpPr txBox="1"/>
          <p:nvPr>
            <p:ph idx="1" type="body"/>
          </p:nvPr>
        </p:nvSpPr>
        <p:spPr>
          <a:xfrm>
            <a:off x="777225" y="4777725"/>
            <a:ext cx="6217800" cy="452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7" name="Google Shape;137;g35ce92be648_0_90:notes"/>
          <p:cNvSpPr/>
          <p:nvPr>
            <p:ph idx="2" type="sldImg"/>
          </p:nvPr>
        </p:nvSpPr>
        <p:spPr>
          <a:xfrm>
            <a:off x="1295650" y="754375"/>
            <a:ext cx="5181900" cy="37719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5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g35ce92be648_0_145:notes"/>
          <p:cNvSpPr txBox="1"/>
          <p:nvPr>
            <p:ph idx="1" type="body"/>
          </p:nvPr>
        </p:nvSpPr>
        <p:spPr>
          <a:xfrm>
            <a:off x="777225" y="4777725"/>
            <a:ext cx="6217800" cy="452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7" name="Google Shape;157;g35ce92be648_0_145:notes"/>
          <p:cNvSpPr/>
          <p:nvPr>
            <p:ph idx="2" type="sldImg"/>
          </p:nvPr>
        </p:nvSpPr>
        <p:spPr>
          <a:xfrm>
            <a:off x="1295650" y="754375"/>
            <a:ext cx="5181900" cy="37719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5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g35ce92be648_0_187:notes"/>
          <p:cNvSpPr txBox="1"/>
          <p:nvPr>
            <p:ph idx="1" type="body"/>
          </p:nvPr>
        </p:nvSpPr>
        <p:spPr>
          <a:xfrm>
            <a:off x="777225" y="4777725"/>
            <a:ext cx="6217800" cy="452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7" name="Google Shape;177;g35ce92be648_0_187:notes"/>
          <p:cNvSpPr/>
          <p:nvPr>
            <p:ph idx="2" type="sldImg"/>
          </p:nvPr>
        </p:nvSpPr>
        <p:spPr>
          <a:xfrm>
            <a:off x="1295650" y="754375"/>
            <a:ext cx="5181900" cy="37719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7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g35c7049ffb6_0_221:notes"/>
          <p:cNvSpPr txBox="1"/>
          <p:nvPr>
            <p:ph idx="1" type="body"/>
          </p:nvPr>
        </p:nvSpPr>
        <p:spPr>
          <a:xfrm>
            <a:off x="777225" y="4777725"/>
            <a:ext cx="6217800" cy="452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9" name="Google Shape;199;g35c7049ffb6_0_221:notes"/>
          <p:cNvSpPr/>
          <p:nvPr>
            <p:ph idx="2" type="sldImg"/>
          </p:nvPr>
        </p:nvSpPr>
        <p:spPr>
          <a:xfrm>
            <a:off x="1295650" y="754375"/>
            <a:ext cx="5181900" cy="37719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2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Google Shape;223;g35ce92be648_0_165:notes"/>
          <p:cNvSpPr txBox="1"/>
          <p:nvPr>
            <p:ph idx="1" type="body"/>
          </p:nvPr>
        </p:nvSpPr>
        <p:spPr>
          <a:xfrm>
            <a:off x="777225" y="4777725"/>
            <a:ext cx="6217800" cy="452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4" name="Google Shape;224;g35ce92be648_0_165:notes"/>
          <p:cNvSpPr/>
          <p:nvPr>
            <p:ph idx="2" type="sldImg"/>
          </p:nvPr>
        </p:nvSpPr>
        <p:spPr>
          <a:xfrm>
            <a:off x="1295650" y="754375"/>
            <a:ext cx="5181900" cy="37719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x">
  <p:cSld name="TITLE_AND_BODY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2"/>
          <p:cNvSpPr txBox="1"/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" name="Google Shape;13;p2"/>
          <p:cNvSpPr txBox="1"/>
          <p:nvPr>
            <p:ph idx="1" type="subTitle"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" name="Google Shape;14;p2"/>
          <p:cNvSpPr txBox="1"/>
          <p:nvPr>
            <p:ph idx="12" type="sldNum"/>
          </p:nvPr>
        </p:nvSpPr>
        <p:spPr>
          <a:xfrm>
            <a:off x="9433260" y="5236564"/>
            <a:ext cx="604800" cy="4341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>
              <a:buNone/>
              <a:defRPr sz="1300">
                <a:latin typeface="Arial"/>
                <a:ea typeface="Arial"/>
                <a:cs typeface="Arial"/>
                <a:sym typeface="Arial"/>
              </a:defRPr>
            </a:lvl1pPr>
            <a:lvl2pPr lvl="1">
              <a:buNone/>
              <a:defRPr sz="1300">
                <a:latin typeface="Arial"/>
                <a:ea typeface="Arial"/>
                <a:cs typeface="Arial"/>
                <a:sym typeface="Arial"/>
              </a:defRPr>
            </a:lvl2pPr>
            <a:lvl3pPr lvl="2">
              <a:buNone/>
              <a:defRPr sz="1300">
                <a:latin typeface="Arial"/>
                <a:ea typeface="Arial"/>
                <a:cs typeface="Arial"/>
                <a:sym typeface="Arial"/>
              </a:defRPr>
            </a:lvl3pPr>
            <a:lvl4pPr lvl="3">
              <a:buNone/>
              <a:defRPr sz="1300">
                <a:latin typeface="Arial"/>
                <a:ea typeface="Arial"/>
                <a:cs typeface="Arial"/>
                <a:sym typeface="Arial"/>
              </a:defRPr>
            </a:lvl4pPr>
            <a:lvl5pPr lvl="4">
              <a:buNone/>
              <a:defRPr sz="1300">
                <a:latin typeface="Arial"/>
                <a:ea typeface="Arial"/>
                <a:cs typeface="Arial"/>
                <a:sym typeface="Arial"/>
              </a:defRPr>
            </a:lvl5pPr>
            <a:lvl6pPr lvl="5">
              <a:buNone/>
              <a:defRPr sz="1300">
                <a:latin typeface="Arial"/>
                <a:ea typeface="Arial"/>
                <a:cs typeface="Arial"/>
                <a:sym typeface="Arial"/>
              </a:defRPr>
            </a:lvl6pPr>
            <a:lvl7pPr lvl="6">
              <a:buNone/>
              <a:defRPr sz="1300">
                <a:latin typeface="Arial"/>
                <a:ea typeface="Arial"/>
                <a:cs typeface="Arial"/>
                <a:sym typeface="Arial"/>
              </a:defRPr>
            </a:lvl7pPr>
            <a:lvl8pPr lvl="7">
              <a:buNone/>
              <a:defRPr sz="1300">
                <a:latin typeface="Arial"/>
                <a:ea typeface="Arial"/>
                <a:cs typeface="Arial"/>
                <a:sym typeface="Arial"/>
              </a:defRPr>
            </a:lvl8pPr>
            <a:lvl9pPr lvl="8">
              <a:buNone/>
              <a:defRPr sz="1300"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Content over Content" type="objOverTx">
  <p:cSld name="OBJECT_OVER_TEXT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1"/>
          <p:cNvSpPr txBox="1"/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11"/>
          <p:cNvSpPr txBox="1"/>
          <p:nvPr>
            <p:ph idx="1" type="body"/>
          </p:nvPr>
        </p:nvSpPr>
        <p:spPr>
          <a:xfrm>
            <a:off x="504000" y="1326600"/>
            <a:ext cx="9071640" cy="1568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11"/>
          <p:cNvSpPr txBox="1"/>
          <p:nvPr>
            <p:ph idx="2" type="body"/>
          </p:nvPr>
        </p:nvSpPr>
        <p:spPr>
          <a:xfrm>
            <a:off x="504000" y="3044160"/>
            <a:ext cx="9071640" cy="1568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4" name="Google Shape;54;p11"/>
          <p:cNvSpPr txBox="1"/>
          <p:nvPr>
            <p:ph idx="12" type="sldNum"/>
          </p:nvPr>
        </p:nvSpPr>
        <p:spPr>
          <a:xfrm>
            <a:off x="9433260" y="5236564"/>
            <a:ext cx="604800" cy="4341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>
              <a:buNone/>
              <a:defRPr sz="1300">
                <a:latin typeface="Arial"/>
                <a:ea typeface="Arial"/>
                <a:cs typeface="Arial"/>
                <a:sym typeface="Arial"/>
              </a:defRPr>
            </a:lvl1pPr>
            <a:lvl2pPr lvl="1">
              <a:buNone/>
              <a:defRPr sz="1300">
                <a:latin typeface="Arial"/>
                <a:ea typeface="Arial"/>
                <a:cs typeface="Arial"/>
                <a:sym typeface="Arial"/>
              </a:defRPr>
            </a:lvl2pPr>
            <a:lvl3pPr lvl="2">
              <a:buNone/>
              <a:defRPr sz="1300">
                <a:latin typeface="Arial"/>
                <a:ea typeface="Arial"/>
                <a:cs typeface="Arial"/>
                <a:sym typeface="Arial"/>
              </a:defRPr>
            </a:lvl3pPr>
            <a:lvl4pPr lvl="3">
              <a:buNone/>
              <a:defRPr sz="1300">
                <a:latin typeface="Arial"/>
                <a:ea typeface="Arial"/>
                <a:cs typeface="Arial"/>
                <a:sym typeface="Arial"/>
              </a:defRPr>
            </a:lvl4pPr>
            <a:lvl5pPr lvl="4">
              <a:buNone/>
              <a:defRPr sz="1300">
                <a:latin typeface="Arial"/>
                <a:ea typeface="Arial"/>
                <a:cs typeface="Arial"/>
                <a:sym typeface="Arial"/>
              </a:defRPr>
            </a:lvl5pPr>
            <a:lvl6pPr lvl="5">
              <a:buNone/>
              <a:defRPr sz="1300">
                <a:latin typeface="Arial"/>
                <a:ea typeface="Arial"/>
                <a:cs typeface="Arial"/>
                <a:sym typeface="Arial"/>
              </a:defRPr>
            </a:lvl6pPr>
            <a:lvl7pPr lvl="6">
              <a:buNone/>
              <a:defRPr sz="1300">
                <a:latin typeface="Arial"/>
                <a:ea typeface="Arial"/>
                <a:cs typeface="Arial"/>
                <a:sym typeface="Arial"/>
              </a:defRPr>
            </a:lvl7pPr>
            <a:lvl8pPr lvl="7">
              <a:buNone/>
              <a:defRPr sz="1300">
                <a:latin typeface="Arial"/>
                <a:ea typeface="Arial"/>
                <a:cs typeface="Arial"/>
                <a:sym typeface="Arial"/>
              </a:defRPr>
            </a:lvl8pPr>
            <a:lvl9pPr lvl="8">
              <a:buNone/>
              <a:defRPr sz="1300"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4 Content" type="fourObj">
  <p:cSld name="FOUR_OBJECTS"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12"/>
          <p:cNvSpPr txBox="1"/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7" name="Google Shape;57;p12"/>
          <p:cNvSpPr txBox="1"/>
          <p:nvPr>
            <p:ph idx="1" type="body"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8" name="Google Shape;58;p12"/>
          <p:cNvSpPr txBox="1"/>
          <p:nvPr>
            <p:ph idx="2" type="body"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p12"/>
          <p:cNvSpPr txBox="1"/>
          <p:nvPr>
            <p:ph idx="3" type="body"/>
          </p:nvPr>
        </p:nvSpPr>
        <p:spPr>
          <a:xfrm>
            <a:off x="504000" y="3044160"/>
            <a:ext cx="4426920" cy="1568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12"/>
          <p:cNvSpPr txBox="1"/>
          <p:nvPr>
            <p:ph idx="4" type="body"/>
          </p:nvPr>
        </p:nvSpPr>
        <p:spPr>
          <a:xfrm>
            <a:off x="5152680" y="3044160"/>
            <a:ext cx="4426920" cy="1568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1" name="Google Shape;61;p12"/>
          <p:cNvSpPr txBox="1"/>
          <p:nvPr>
            <p:ph idx="12" type="sldNum"/>
          </p:nvPr>
        </p:nvSpPr>
        <p:spPr>
          <a:xfrm>
            <a:off x="9433260" y="5236564"/>
            <a:ext cx="604800" cy="4341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>
              <a:buNone/>
              <a:defRPr sz="1300">
                <a:latin typeface="Arial"/>
                <a:ea typeface="Arial"/>
                <a:cs typeface="Arial"/>
                <a:sym typeface="Arial"/>
              </a:defRPr>
            </a:lvl1pPr>
            <a:lvl2pPr lvl="1">
              <a:buNone/>
              <a:defRPr sz="1300">
                <a:latin typeface="Arial"/>
                <a:ea typeface="Arial"/>
                <a:cs typeface="Arial"/>
                <a:sym typeface="Arial"/>
              </a:defRPr>
            </a:lvl2pPr>
            <a:lvl3pPr lvl="2">
              <a:buNone/>
              <a:defRPr sz="1300">
                <a:latin typeface="Arial"/>
                <a:ea typeface="Arial"/>
                <a:cs typeface="Arial"/>
                <a:sym typeface="Arial"/>
              </a:defRPr>
            </a:lvl3pPr>
            <a:lvl4pPr lvl="3">
              <a:buNone/>
              <a:defRPr sz="1300">
                <a:latin typeface="Arial"/>
                <a:ea typeface="Arial"/>
                <a:cs typeface="Arial"/>
                <a:sym typeface="Arial"/>
              </a:defRPr>
            </a:lvl4pPr>
            <a:lvl5pPr lvl="4">
              <a:buNone/>
              <a:defRPr sz="1300">
                <a:latin typeface="Arial"/>
                <a:ea typeface="Arial"/>
                <a:cs typeface="Arial"/>
                <a:sym typeface="Arial"/>
              </a:defRPr>
            </a:lvl5pPr>
            <a:lvl6pPr lvl="5">
              <a:buNone/>
              <a:defRPr sz="1300">
                <a:latin typeface="Arial"/>
                <a:ea typeface="Arial"/>
                <a:cs typeface="Arial"/>
                <a:sym typeface="Arial"/>
              </a:defRPr>
            </a:lvl6pPr>
            <a:lvl7pPr lvl="6">
              <a:buNone/>
              <a:defRPr sz="1300">
                <a:latin typeface="Arial"/>
                <a:ea typeface="Arial"/>
                <a:cs typeface="Arial"/>
                <a:sym typeface="Arial"/>
              </a:defRPr>
            </a:lvl7pPr>
            <a:lvl8pPr lvl="7">
              <a:buNone/>
              <a:defRPr sz="1300">
                <a:latin typeface="Arial"/>
                <a:ea typeface="Arial"/>
                <a:cs typeface="Arial"/>
                <a:sym typeface="Arial"/>
              </a:defRPr>
            </a:lvl8pPr>
            <a:lvl9pPr lvl="8">
              <a:buNone/>
              <a:defRPr sz="1300"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6 Content">
  <p:cSld name="Title, 6 Content"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3"/>
          <p:cNvSpPr txBox="1"/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4" name="Google Shape;64;p13"/>
          <p:cNvSpPr txBox="1"/>
          <p:nvPr>
            <p:ph idx="1" type="body"/>
          </p:nvPr>
        </p:nvSpPr>
        <p:spPr>
          <a:xfrm>
            <a:off x="504000" y="1326600"/>
            <a:ext cx="2920680" cy="1568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5" name="Google Shape;65;p13"/>
          <p:cNvSpPr txBox="1"/>
          <p:nvPr>
            <p:ph idx="2" type="body"/>
          </p:nvPr>
        </p:nvSpPr>
        <p:spPr>
          <a:xfrm>
            <a:off x="3571200" y="1326600"/>
            <a:ext cx="2920680" cy="1568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13"/>
          <p:cNvSpPr txBox="1"/>
          <p:nvPr>
            <p:ph idx="3" type="body"/>
          </p:nvPr>
        </p:nvSpPr>
        <p:spPr>
          <a:xfrm>
            <a:off x="6638040" y="1326600"/>
            <a:ext cx="2920680" cy="1568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13"/>
          <p:cNvSpPr txBox="1"/>
          <p:nvPr>
            <p:ph idx="4" type="body"/>
          </p:nvPr>
        </p:nvSpPr>
        <p:spPr>
          <a:xfrm>
            <a:off x="504000" y="3044160"/>
            <a:ext cx="2920680" cy="1568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8" name="Google Shape;68;p13"/>
          <p:cNvSpPr txBox="1"/>
          <p:nvPr>
            <p:ph idx="5" type="body"/>
          </p:nvPr>
        </p:nvSpPr>
        <p:spPr>
          <a:xfrm>
            <a:off x="3571200" y="3044160"/>
            <a:ext cx="2920680" cy="1568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9" name="Google Shape;69;p13"/>
          <p:cNvSpPr txBox="1"/>
          <p:nvPr>
            <p:ph idx="6" type="body"/>
          </p:nvPr>
        </p:nvSpPr>
        <p:spPr>
          <a:xfrm>
            <a:off x="6638040" y="3044160"/>
            <a:ext cx="2920680" cy="1568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13"/>
          <p:cNvSpPr txBox="1"/>
          <p:nvPr>
            <p:ph idx="12" type="sldNum"/>
          </p:nvPr>
        </p:nvSpPr>
        <p:spPr>
          <a:xfrm>
            <a:off x="9433260" y="5236564"/>
            <a:ext cx="604800" cy="4341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>
              <a:buNone/>
              <a:defRPr sz="1300">
                <a:latin typeface="Arial"/>
                <a:ea typeface="Arial"/>
                <a:cs typeface="Arial"/>
                <a:sym typeface="Arial"/>
              </a:defRPr>
            </a:lvl1pPr>
            <a:lvl2pPr lvl="1">
              <a:buNone/>
              <a:defRPr sz="1300">
                <a:latin typeface="Arial"/>
                <a:ea typeface="Arial"/>
                <a:cs typeface="Arial"/>
                <a:sym typeface="Arial"/>
              </a:defRPr>
            </a:lvl2pPr>
            <a:lvl3pPr lvl="2">
              <a:buNone/>
              <a:defRPr sz="1300">
                <a:latin typeface="Arial"/>
                <a:ea typeface="Arial"/>
                <a:cs typeface="Arial"/>
                <a:sym typeface="Arial"/>
              </a:defRPr>
            </a:lvl3pPr>
            <a:lvl4pPr lvl="3">
              <a:buNone/>
              <a:defRPr sz="1300">
                <a:latin typeface="Arial"/>
                <a:ea typeface="Arial"/>
                <a:cs typeface="Arial"/>
                <a:sym typeface="Arial"/>
              </a:defRPr>
            </a:lvl4pPr>
            <a:lvl5pPr lvl="4">
              <a:buNone/>
              <a:defRPr sz="1300">
                <a:latin typeface="Arial"/>
                <a:ea typeface="Arial"/>
                <a:cs typeface="Arial"/>
                <a:sym typeface="Arial"/>
              </a:defRPr>
            </a:lvl5pPr>
            <a:lvl6pPr lvl="5">
              <a:buNone/>
              <a:defRPr sz="1300">
                <a:latin typeface="Arial"/>
                <a:ea typeface="Arial"/>
                <a:cs typeface="Arial"/>
                <a:sym typeface="Arial"/>
              </a:defRPr>
            </a:lvl6pPr>
            <a:lvl7pPr lvl="6">
              <a:buNone/>
              <a:defRPr sz="1300">
                <a:latin typeface="Arial"/>
                <a:ea typeface="Arial"/>
                <a:cs typeface="Arial"/>
                <a:sym typeface="Arial"/>
              </a:defRPr>
            </a:lvl7pPr>
            <a:lvl8pPr lvl="7">
              <a:buNone/>
              <a:defRPr sz="1300">
                <a:latin typeface="Arial"/>
                <a:ea typeface="Arial"/>
                <a:cs typeface="Arial"/>
                <a:sym typeface="Arial"/>
              </a:defRPr>
            </a:lvl8pPr>
            <a:lvl9pPr lvl="8">
              <a:buNone/>
              <a:defRPr sz="1300"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 Slide" type="blank">
  <p:cSld name="BLANK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3"/>
          <p:cNvSpPr txBox="1"/>
          <p:nvPr>
            <p:ph idx="12" type="sldNum"/>
          </p:nvPr>
        </p:nvSpPr>
        <p:spPr>
          <a:xfrm>
            <a:off x="9433260" y="5236564"/>
            <a:ext cx="604800" cy="4341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>
              <a:buNone/>
              <a:defRPr sz="1300">
                <a:latin typeface="Arial"/>
                <a:ea typeface="Arial"/>
                <a:cs typeface="Arial"/>
                <a:sym typeface="Arial"/>
              </a:defRPr>
            </a:lvl1pPr>
            <a:lvl2pPr lvl="1">
              <a:buNone/>
              <a:defRPr sz="1300">
                <a:latin typeface="Arial"/>
                <a:ea typeface="Arial"/>
                <a:cs typeface="Arial"/>
                <a:sym typeface="Arial"/>
              </a:defRPr>
            </a:lvl2pPr>
            <a:lvl3pPr lvl="2">
              <a:buNone/>
              <a:defRPr sz="1300">
                <a:latin typeface="Arial"/>
                <a:ea typeface="Arial"/>
                <a:cs typeface="Arial"/>
                <a:sym typeface="Arial"/>
              </a:defRPr>
            </a:lvl3pPr>
            <a:lvl4pPr lvl="3">
              <a:buNone/>
              <a:defRPr sz="1300">
                <a:latin typeface="Arial"/>
                <a:ea typeface="Arial"/>
                <a:cs typeface="Arial"/>
                <a:sym typeface="Arial"/>
              </a:defRPr>
            </a:lvl4pPr>
            <a:lvl5pPr lvl="4">
              <a:buNone/>
              <a:defRPr sz="1300">
                <a:latin typeface="Arial"/>
                <a:ea typeface="Arial"/>
                <a:cs typeface="Arial"/>
                <a:sym typeface="Arial"/>
              </a:defRPr>
            </a:lvl5pPr>
            <a:lvl6pPr lvl="5">
              <a:buNone/>
              <a:defRPr sz="1300">
                <a:latin typeface="Arial"/>
                <a:ea typeface="Arial"/>
                <a:cs typeface="Arial"/>
                <a:sym typeface="Arial"/>
              </a:defRPr>
            </a:lvl6pPr>
            <a:lvl7pPr lvl="6">
              <a:buNone/>
              <a:defRPr sz="1300">
                <a:latin typeface="Arial"/>
                <a:ea typeface="Arial"/>
                <a:cs typeface="Arial"/>
                <a:sym typeface="Arial"/>
              </a:defRPr>
            </a:lvl7pPr>
            <a:lvl8pPr lvl="7">
              <a:buNone/>
              <a:defRPr sz="1300">
                <a:latin typeface="Arial"/>
                <a:ea typeface="Arial"/>
                <a:cs typeface="Arial"/>
                <a:sym typeface="Arial"/>
              </a:defRPr>
            </a:lvl8pPr>
            <a:lvl9pPr lvl="8">
              <a:buNone/>
              <a:defRPr sz="1300"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Content" type="obj">
  <p:cSld name="OBJECT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4"/>
          <p:cNvSpPr txBox="1"/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" type="body"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" name="Google Shape;20;p4"/>
          <p:cNvSpPr txBox="1"/>
          <p:nvPr>
            <p:ph idx="12" type="sldNum"/>
          </p:nvPr>
        </p:nvSpPr>
        <p:spPr>
          <a:xfrm>
            <a:off x="9433260" y="5236564"/>
            <a:ext cx="604800" cy="4341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>
              <a:buNone/>
              <a:defRPr sz="1300">
                <a:latin typeface="Arial"/>
                <a:ea typeface="Arial"/>
                <a:cs typeface="Arial"/>
                <a:sym typeface="Arial"/>
              </a:defRPr>
            </a:lvl1pPr>
            <a:lvl2pPr lvl="1">
              <a:buNone/>
              <a:defRPr sz="1300">
                <a:latin typeface="Arial"/>
                <a:ea typeface="Arial"/>
                <a:cs typeface="Arial"/>
                <a:sym typeface="Arial"/>
              </a:defRPr>
            </a:lvl2pPr>
            <a:lvl3pPr lvl="2">
              <a:buNone/>
              <a:defRPr sz="1300">
                <a:latin typeface="Arial"/>
                <a:ea typeface="Arial"/>
                <a:cs typeface="Arial"/>
                <a:sym typeface="Arial"/>
              </a:defRPr>
            </a:lvl3pPr>
            <a:lvl4pPr lvl="3">
              <a:buNone/>
              <a:defRPr sz="1300">
                <a:latin typeface="Arial"/>
                <a:ea typeface="Arial"/>
                <a:cs typeface="Arial"/>
                <a:sym typeface="Arial"/>
              </a:defRPr>
            </a:lvl4pPr>
            <a:lvl5pPr lvl="4">
              <a:buNone/>
              <a:defRPr sz="1300">
                <a:latin typeface="Arial"/>
                <a:ea typeface="Arial"/>
                <a:cs typeface="Arial"/>
                <a:sym typeface="Arial"/>
              </a:defRPr>
            </a:lvl5pPr>
            <a:lvl6pPr lvl="5">
              <a:buNone/>
              <a:defRPr sz="1300">
                <a:latin typeface="Arial"/>
                <a:ea typeface="Arial"/>
                <a:cs typeface="Arial"/>
                <a:sym typeface="Arial"/>
              </a:defRPr>
            </a:lvl6pPr>
            <a:lvl7pPr lvl="6">
              <a:buNone/>
              <a:defRPr sz="1300">
                <a:latin typeface="Arial"/>
                <a:ea typeface="Arial"/>
                <a:cs typeface="Arial"/>
                <a:sym typeface="Arial"/>
              </a:defRPr>
            </a:lvl7pPr>
            <a:lvl8pPr lvl="7">
              <a:buNone/>
              <a:defRPr sz="1300">
                <a:latin typeface="Arial"/>
                <a:ea typeface="Arial"/>
                <a:cs typeface="Arial"/>
                <a:sym typeface="Arial"/>
              </a:defRPr>
            </a:lvl8pPr>
            <a:lvl9pPr lvl="8">
              <a:buNone/>
              <a:defRPr sz="1300"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2 Content" type="twoObj">
  <p:cSld name="TWO_OBJECTS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5"/>
          <p:cNvSpPr txBox="1"/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3" name="Google Shape;23;p5"/>
          <p:cNvSpPr txBox="1"/>
          <p:nvPr>
            <p:ph idx="1" type="body"/>
          </p:nvPr>
        </p:nvSpPr>
        <p:spPr>
          <a:xfrm>
            <a:off x="504000" y="1326600"/>
            <a:ext cx="4426920" cy="32882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4" name="Google Shape;24;p5"/>
          <p:cNvSpPr txBox="1"/>
          <p:nvPr>
            <p:ph idx="2" type="body"/>
          </p:nvPr>
        </p:nvSpPr>
        <p:spPr>
          <a:xfrm>
            <a:off x="5152680" y="1326600"/>
            <a:ext cx="4426920" cy="32882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5"/>
          <p:cNvSpPr txBox="1"/>
          <p:nvPr>
            <p:ph idx="12" type="sldNum"/>
          </p:nvPr>
        </p:nvSpPr>
        <p:spPr>
          <a:xfrm>
            <a:off x="9433260" y="5236564"/>
            <a:ext cx="604800" cy="4341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>
              <a:buNone/>
              <a:defRPr sz="1300">
                <a:latin typeface="Arial"/>
                <a:ea typeface="Arial"/>
                <a:cs typeface="Arial"/>
                <a:sym typeface="Arial"/>
              </a:defRPr>
            </a:lvl1pPr>
            <a:lvl2pPr lvl="1">
              <a:buNone/>
              <a:defRPr sz="1300">
                <a:latin typeface="Arial"/>
                <a:ea typeface="Arial"/>
                <a:cs typeface="Arial"/>
                <a:sym typeface="Arial"/>
              </a:defRPr>
            </a:lvl2pPr>
            <a:lvl3pPr lvl="2">
              <a:buNone/>
              <a:defRPr sz="1300">
                <a:latin typeface="Arial"/>
                <a:ea typeface="Arial"/>
                <a:cs typeface="Arial"/>
                <a:sym typeface="Arial"/>
              </a:defRPr>
            </a:lvl3pPr>
            <a:lvl4pPr lvl="3">
              <a:buNone/>
              <a:defRPr sz="1300">
                <a:latin typeface="Arial"/>
                <a:ea typeface="Arial"/>
                <a:cs typeface="Arial"/>
                <a:sym typeface="Arial"/>
              </a:defRPr>
            </a:lvl4pPr>
            <a:lvl5pPr lvl="4">
              <a:buNone/>
              <a:defRPr sz="1300">
                <a:latin typeface="Arial"/>
                <a:ea typeface="Arial"/>
                <a:cs typeface="Arial"/>
                <a:sym typeface="Arial"/>
              </a:defRPr>
            </a:lvl5pPr>
            <a:lvl6pPr lvl="5">
              <a:buNone/>
              <a:defRPr sz="1300">
                <a:latin typeface="Arial"/>
                <a:ea typeface="Arial"/>
                <a:cs typeface="Arial"/>
                <a:sym typeface="Arial"/>
              </a:defRPr>
            </a:lvl6pPr>
            <a:lvl7pPr lvl="6">
              <a:buNone/>
              <a:defRPr sz="1300">
                <a:latin typeface="Arial"/>
                <a:ea typeface="Arial"/>
                <a:cs typeface="Arial"/>
                <a:sym typeface="Arial"/>
              </a:defRPr>
            </a:lvl7pPr>
            <a:lvl8pPr lvl="7">
              <a:buNone/>
              <a:defRPr sz="1300">
                <a:latin typeface="Arial"/>
                <a:ea typeface="Arial"/>
                <a:cs typeface="Arial"/>
                <a:sym typeface="Arial"/>
              </a:defRPr>
            </a:lvl8pPr>
            <a:lvl9pPr lvl="8">
              <a:buNone/>
              <a:defRPr sz="1300"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6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Google Shape;27;p6"/>
          <p:cNvSpPr txBox="1"/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" name="Google Shape;28;p6"/>
          <p:cNvSpPr txBox="1"/>
          <p:nvPr>
            <p:ph idx="12" type="sldNum"/>
          </p:nvPr>
        </p:nvSpPr>
        <p:spPr>
          <a:xfrm>
            <a:off x="9433260" y="5236564"/>
            <a:ext cx="604800" cy="4341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>
              <a:buNone/>
              <a:defRPr sz="1300">
                <a:latin typeface="Arial"/>
                <a:ea typeface="Arial"/>
                <a:cs typeface="Arial"/>
                <a:sym typeface="Arial"/>
              </a:defRPr>
            </a:lvl1pPr>
            <a:lvl2pPr lvl="1">
              <a:buNone/>
              <a:defRPr sz="1300">
                <a:latin typeface="Arial"/>
                <a:ea typeface="Arial"/>
                <a:cs typeface="Arial"/>
                <a:sym typeface="Arial"/>
              </a:defRPr>
            </a:lvl2pPr>
            <a:lvl3pPr lvl="2">
              <a:buNone/>
              <a:defRPr sz="1300">
                <a:latin typeface="Arial"/>
                <a:ea typeface="Arial"/>
                <a:cs typeface="Arial"/>
                <a:sym typeface="Arial"/>
              </a:defRPr>
            </a:lvl3pPr>
            <a:lvl4pPr lvl="3">
              <a:buNone/>
              <a:defRPr sz="1300">
                <a:latin typeface="Arial"/>
                <a:ea typeface="Arial"/>
                <a:cs typeface="Arial"/>
                <a:sym typeface="Arial"/>
              </a:defRPr>
            </a:lvl4pPr>
            <a:lvl5pPr lvl="4">
              <a:buNone/>
              <a:defRPr sz="1300">
                <a:latin typeface="Arial"/>
                <a:ea typeface="Arial"/>
                <a:cs typeface="Arial"/>
                <a:sym typeface="Arial"/>
              </a:defRPr>
            </a:lvl5pPr>
            <a:lvl6pPr lvl="5">
              <a:buNone/>
              <a:defRPr sz="1300">
                <a:latin typeface="Arial"/>
                <a:ea typeface="Arial"/>
                <a:cs typeface="Arial"/>
                <a:sym typeface="Arial"/>
              </a:defRPr>
            </a:lvl6pPr>
            <a:lvl7pPr lvl="6">
              <a:buNone/>
              <a:defRPr sz="1300">
                <a:latin typeface="Arial"/>
                <a:ea typeface="Arial"/>
                <a:cs typeface="Arial"/>
                <a:sym typeface="Arial"/>
              </a:defRPr>
            </a:lvl7pPr>
            <a:lvl8pPr lvl="7">
              <a:buNone/>
              <a:defRPr sz="1300">
                <a:latin typeface="Arial"/>
                <a:ea typeface="Arial"/>
                <a:cs typeface="Arial"/>
                <a:sym typeface="Arial"/>
              </a:defRPr>
            </a:lvl8pPr>
            <a:lvl9pPr lvl="8">
              <a:buNone/>
              <a:defRPr sz="1300"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entered Text" type="objOnly">
  <p:cSld name="OBJECT_ONLY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7"/>
          <p:cNvSpPr txBox="1"/>
          <p:nvPr>
            <p:ph idx="1" type="subTitle"/>
          </p:nvPr>
        </p:nvSpPr>
        <p:spPr>
          <a:xfrm>
            <a:off x="504000" y="226080"/>
            <a:ext cx="9071640" cy="4388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9433260" y="5236564"/>
            <a:ext cx="604800" cy="4341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>
              <a:buNone/>
              <a:defRPr sz="1300">
                <a:latin typeface="Arial"/>
                <a:ea typeface="Arial"/>
                <a:cs typeface="Arial"/>
                <a:sym typeface="Arial"/>
              </a:defRPr>
            </a:lvl1pPr>
            <a:lvl2pPr lvl="1">
              <a:buNone/>
              <a:defRPr sz="1300">
                <a:latin typeface="Arial"/>
                <a:ea typeface="Arial"/>
                <a:cs typeface="Arial"/>
                <a:sym typeface="Arial"/>
              </a:defRPr>
            </a:lvl2pPr>
            <a:lvl3pPr lvl="2">
              <a:buNone/>
              <a:defRPr sz="1300">
                <a:latin typeface="Arial"/>
                <a:ea typeface="Arial"/>
                <a:cs typeface="Arial"/>
                <a:sym typeface="Arial"/>
              </a:defRPr>
            </a:lvl3pPr>
            <a:lvl4pPr lvl="3">
              <a:buNone/>
              <a:defRPr sz="1300">
                <a:latin typeface="Arial"/>
                <a:ea typeface="Arial"/>
                <a:cs typeface="Arial"/>
                <a:sym typeface="Arial"/>
              </a:defRPr>
            </a:lvl4pPr>
            <a:lvl5pPr lvl="4">
              <a:buNone/>
              <a:defRPr sz="1300">
                <a:latin typeface="Arial"/>
                <a:ea typeface="Arial"/>
                <a:cs typeface="Arial"/>
                <a:sym typeface="Arial"/>
              </a:defRPr>
            </a:lvl5pPr>
            <a:lvl6pPr lvl="5">
              <a:buNone/>
              <a:defRPr sz="1300">
                <a:latin typeface="Arial"/>
                <a:ea typeface="Arial"/>
                <a:cs typeface="Arial"/>
                <a:sym typeface="Arial"/>
              </a:defRPr>
            </a:lvl6pPr>
            <a:lvl7pPr lvl="6">
              <a:buNone/>
              <a:defRPr sz="1300">
                <a:latin typeface="Arial"/>
                <a:ea typeface="Arial"/>
                <a:cs typeface="Arial"/>
                <a:sym typeface="Arial"/>
              </a:defRPr>
            </a:lvl7pPr>
            <a:lvl8pPr lvl="7">
              <a:buNone/>
              <a:defRPr sz="1300">
                <a:latin typeface="Arial"/>
                <a:ea typeface="Arial"/>
                <a:cs typeface="Arial"/>
                <a:sym typeface="Arial"/>
              </a:defRPr>
            </a:lvl8pPr>
            <a:lvl9pPr lvl="8">
              <a:buNone/>
              <a:defRPr sz="1300"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2 Content and Content" type="twoObjAndObj">
  <p:cSld name="TWO_OBJECTS_AND_OBJEC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4" name="Google Shape;34;p8"/>
          <p:cNvSpPr txBox="1"/>
          <p:nvPr>
            <p:ph idx="1" type="body"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8"/>
          <p:cNvSpPr txBox="1"/>
          <p:nvPr>
            <p:ph idx="2" type="body"/>
          </p:nvPr>
        </p:nvSpPr>
        <p:spPr>
          <a:xfrm>
            <a:off x="5152680" y="1326600"/>
            <a:ext cx="4426920" cy="32882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6" name="Google Shape;36;p8"/>
          <p:cNvSpPr txBox="1"/>
          <p:nvPr>
            <p:ph idx="3" type="body"/>
          </p:nvPr>
        </p:nvSpPr>
        <p:spPr>
          <a:xfrm>
            <a:off x="504000" y="3044160"/>
            <a:ext cx="4426920" cy="1568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7" name="Google Shape;37;p8"/>
          <p:cNvSpPr txBox="1"/>
          <p:nvPr>
            <p:ph idx="12" type="sldNum"/>
          </p:nvPr>
        </p:nvSpPr>
        <p:spPr>
          <a:xfrm>
            <a:off x="9433260" y="5236564"/>
            <a:ext cx="604800" cy="4341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>
              <a:buNone/>
              <a:defRPr sz="1300">
                <a:latin typeface="Arial"/>
                <a:ea typeface="Arial"/>
                <a:cs typeface="Arial"/>
                <a:sym typeface="Arial"/>
              </a:defRPr>
            </a:lvl1pPr>
            <a:lvl2pPr lvl="1">
              <a:buNone/>
              <a:defRPr sz="1300">
                <a:latin typeface="Arial"/>
                <a:ea typeface="Arial"/>
                <a:cs typeface="Arial"/>
                <a:sym typeface="Arial"/>
              </a:defRPr>
            </a:lvl2pPr>
            <a:lvl3pPr lvl="2">
              <a:buNone/>
              <a:defRPr sz="1300">
                <a:latin typeface="Arial"/>
                <a:ea typeface="Arial"/>
                <a:cs typeface="Arial"/>
                <a:sym typeface="Arial"/>
              </a:defRPr>
            </a:lvl3pPr>
            <a:lvl4pPr lvl="3">
              <a:buNone/>
              <a:defRPr sz="1300">
                <a:latin typeface="Arial"/>
                <a:ea typeface="Arial"/>
                <a:cs typeface="Arial"/>
                <a:sym typeface="Arial"/>
              </a:defRPr>
            </a:lvl4pPr>
            <a:lvl5pPr lvl="4">
              <a:buNone/>
              <a:defRPr sz="1300">
                <a:latin typeface="Arial"/>
                <a:ea typeface="Arial"/>
                <a:cs typeface="Arial"/>
                <a:sym typeface="Arial"/>
              </a:defRPr>
            </a:lvl5pPr>
            <a:lvl6pPr lvl="5">
              <a:buNone/>
              <a:defRPr sz="1300">
                <a:latin typeface="Arial"/>
                <a:ea typeface="Arial"/>
                <a:cs typeface="Arial"/>
                <a:sym typeface="Arial"/>
              </a:defRPr>
            </a:lvl6pPr>
            <a:lvl7pPr lvl="6">
              <a:buNone/>
              <a:defRPr sz="1300">
                <a:latin typeface="Arial"/>
                <a:ea typeface="Arial"/>
                <a:cs typeface="Arial"/>
                <a:sym typeface="Arial"/>
              </a:defRPr>
            </a:lvl7pPr>
            <a:lvl8pPr lvl="7">
              <a:buNone/>
              <a:defRPr sz="1300">
                <a:latin typeface="Arial"/>
                <a:ea typeface="Arial"/>
                <a:cs typeface="Arial"/>
                <a:sym typeface="Arial"/>
              </a:defRPr>
            </a:lvl8pPr>
            <a:lvl9pPr lvl="8">
              <a:buNone/>
              <a:defRPr sz="1300"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Content and 2 Content" type="objAndTwoObj">
  <p:cSld name="OBJECT_AND_TWO_OBJECTS"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9"/>
          <p:cNvSpPr txBox="1"/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" type="body"/>
          </p:nvPr>
        </p:nvSpPr>
        <p:spPr>
          <a:xfrm>
            <a:off x="504000" y="1326600"/>
            <a:ext cx="4426920" cy="32882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1" name="Google Shape;41;p9"/>
          <p:cNvSpPr txBox="1"/>
          <p:nvPr>
            <p:ph idx="2" type="body"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2" name="Google Shape;42;p9"/>
          <p:cNvSpPr txBox="1"/>
          <p:nvPr>
            <p:ph idx="3" type="body"/>
          </p:nvPr>
        </p:nvSpPr>
        <p:spPr>
          <a:xfrm>
            <a:off x="5152680" y="3044160"/>
            <a:ext cx="4426920" cy="1568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3" name="Google Shape;43;p9"/>
          <p:cNvSpPr txBox="1"/>
          <p:nvPr>
            <p:ph idx="12" type="sldNum"/>
          </p:nvPr>
        </p:nvSpPr>
        <p:spPr>
          <a:xfrm>
            <a:off x="9433260" y="5236564"/>
            <a:ext cx="604800" cy="4341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>
              <a:buNone/>
              <a:defRPr sz="1300">
                <a:latin typeface="Arial"/>
                <a:ea typeface="Arial"/>
                <a:cs typeface="Arial"/>
                <a:sym typeface="Arial"/>
              </a:defRPr>
            </a:lvl1pPr>
            <a:lvl2pPr lvl="1">
              <a:buNone/>
              <a:defRPr sz="1300">
                <a:latin typeface="Arial"/>
                <a:ea typeface="Arial"/>
                <a:cs typeface="Arial"/>
                <a:sym typeface="Arial"/>
              </a:defRPr>
            </a:lvl2pPr>
            <a:lvl3pPr lvl="2">
              <a:buNone/>
              <a:defRPr sz="1300">
                <a:latin typeface="Arial"/>
                <a:ea typeface="Arial"/>
                <a:cs typeface="Arial"/>
                <a:sym typeface="Arial"/>
              </a:defRPr>
            </a:lvl3pPr>
            <a:lvl4pPr lvl="3">
              <a:buNone/>
              <a:defRPr sz="1300">
                <a:latin typeface="Arial"/>
                <a:ea typeface="Arial"/>
                <a:cs typeface="Arial"/>
                <a:sym typeface="Arial"/>
              </a:defRPr>
            </a:lvl4pPr>
            <a:lvl5pPr lvl="4">
              <a:buNone/>
              <a:defRPr sz="1300">
                <a:latin typeface="Arial"/>
                <a:ea typeface="Arial"/>
                <a:cs typeface="Arial"/>
                <a:sym typeface="Arial"/>
              </a:defRPr>
            </a:lvl5pPr>
            <a:lvl6pPr lvl="5">
              <a:buNone/>
              <a:defRPr sz="1300">
                <a:latin typeface="Arial"/>
                <a:ea typeface="Arial"/>
                <a:cs typeface="Arial"/>
                <a:sym typeface="Arial"/>
              </a:defRPr>
            </a:lvl6pPr>
            <a:lvl7pPr lvl="6">
              <a:buNone/>
              <a:defRPr sz="1300">
                <a:latin typeface="Arial"/>
                <a:ea typeface="Arial"/>
                <a:cs typeface="Arial"/>
                <a:sym typeface="Arial"/>
              </a:defRPr>
            </a:lvl7pPr>
            <a:lvl8pPr lvl="7">
              <a:buNone/>
              <a:defRPr sz="1300">
                <a:latin typeface="Arial"/>
                <a:ea typeface="Arial"/>
                <a:cs typeface="Arial"/>
                <a:sym typeface="Arial"/>
              </a:defRPr>
            </a:lvl8pPr>
            <a:lvl9pPr lvl="8">
              <a:buNone/>
              <a:defRPr sz="1300"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2 Content over Content" type="twoObjOverTx">
  <p:cSld name="TWO_OBJECTS_OVER_TEXT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0"/>
          <p:cNvSpPr txBox="1"/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6" name="Google Shape;46;p10"/>
          <p:cNvSpPr txBox="1"/>
          <p:nvPr>
            <p:ph idx="1" type="body"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10"/>
          <p:cNvSpPr txBox="1"/>
          <p:nvPr>
            <p:ph idx="2" type="body"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10"/>
          <p:cNvSpPr txBox="1"/>
          <p:nvPr>
            <p:ph idx="3" type="body"/>
          </p:nvPr>
        </p:nvSpPr>
        <p:spPr>
          <a:xfrm>
            <a:off x="504000" y="3044160"/>
            <a:ext cx="9071640" cy="1568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9" name="Google Shape;49;p10"/>
          <p:cNvSpPr txBox="1"/>
          <p:nvPr>
            <p:ph idx="12" type="sldNum"/>
          </p:nvPr>
        </p:nvSpPr>
        <p:spPr>
          <a:xfrm>
            <a:off x="9433260" y="5236564"/>
            <a:ext cx="604800" cy="4341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>
              <a:buNone/>
              <a:defRPr sz="1300">
                <a:latin typeface="Arial"/>
                <a:ea typeface="Arial"/>
                <a:cs typeface="Arial"/>
                <a:sym typeface="Arial"/>
              </a:defRPr>
            </a:lvl1pPr>
            <a:lvl2pPr lvl="1">
              <a:buNone/>
              <a:defRPr sz="1300">
                <a:latin typeface="Arial"/>
                <a:ea typeface="Arial"/>
                <a:cs typeface="Arial"/>
                <a:sym typeface="Arial"/>
              </a:defRPr>
            </a:lvl2pPr>
            <a:lvl3pPr lvl="2">
              <a:buNone/>
              <a:defRPr sz="1300">
                <a:latin typeface="Arial"/>
                <a:ea typeface="Arial"/>
                <a:cs typeface="Arial"/>
                <a:sym typeface="Arial"/>
              </a:defRPr>
            </a:lvl3pPr>
            <a:lvl4pPr lvl="3">
              <a:buNone/>
              <a:defRPr sz="1300">
                <a:latin typeface="Arial"/>
                <a:ea typeface="Arial"/>
                <a:cs typeface="Arial"/>
                <a:sym typeface="Arial"/>
              </a:defRPr>
            </a:lvl4pPr>
            <a:lvl5pPr lvl="4">
              <a:buNone/>
              <a:defRPr sz="1300">
                <a:latin typeface="Arial"/>
                <a:ea typeface="Arial"/>
                <a:cs typeface="Arial"/>
                <a:sym typeface="Arial"/>
              </a:defRPr>
            </a:lvl5pPr>
            <a:lvl6pPr lvl="5">
              <a:buNone/>
              <a:defRPr sz="1300">
                <a:latin typeface="Arial"/>
                <a:ea typeface="Arial"/>
                <a:cs typeface="Arial"/>
                <a:sym typeface="Arial"/>
              </a:defRPr>
            </a:lvl6pPr>
            <a:lvl7pPr lvl="6">
              <a:buNone/>
              <a:defRPr sz="1300">
                <a:latin typeface="Arial"/>
                <a:ea typeface="Arial"/>
                <a:cs typeface="Arial"/>
                <a:sym typeface="Arial"/>
              </a:defRPr>
            </a:lvl7pPr>
            <a:lvl8pPr lvl="7">
              <a:buNone/>
              <a:defRPr sz="1300">
                <a:latin typeface="Arial"/>
                <a:ea typeface="Arial"/>
                <a:cs typeface="Arial"/>
                <a:sym typeface="Arial"/>
              </a:defRPr>
            </a:lvl8pPr>
            <a:lvl9pPr lvl="8">
              <a:buNone/>
              <a:defRPr sz="1300"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  <p:sp>
        <p:nvSpPr>
          <p:cNvPr id="8" name="Google Shape;8;p1"/>
          <p:cNvSpPr txBox="1"/>
          <p:nvPr>
            <p:ph idx="10" type="dt"/>
          </p:nvPr>
        </p:nvSpPr>
        <p:spPr>
          <a:xfrm>
            <a:off x="504000" y="5165280"/>
            <a:ext cx="2348280" cy="390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  <p:sp>
        <p:nvSpPr>
          <p:cNvPr id="9" name="Google Shape;9;p1"/>
          <p:cNvSpPr txBox="1"/>
          <p:nvPr>
            <p:ph idx="11" type="ftr"/>
          </p:nvPr>
        </p:nvSpPr>
        <p:spPr>
          <a:xfrm>
            <a:off x="3447360" y="5165280"/>
            <a:ext cx="3195000" cy="390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  <p:sp>
        <p:nvSpPr>
          <p:cNvPr id="10" name="Google Shape;10;p1"/>
          <p:cNvSpPr txBox="1"/>
          <p:nvPr>
            <p:ph idx="12" type="sldNum"/>
          </p:nvPr>
        </p:nvSpPr>
        <p:spPr>
          <a:xfrm>
            <a:off x="7680960" y="5212080"/>
            <a:ext cx="2348280" cy="390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4.png"/><Relationship Id="rId4" Type="http://schemas.openxmlformats.org/officeDocument/2006/relationships/image" Target="../media/image18.png"/><Relationship Id="rId5" Type="http://schemas.openxmlformats.org/officeDocument/2006/relationships/image" Target="../media/image2.png"/><Relationship Id="rId6" Type="http://schemas.openxmlformats.org/officeDocument/2006/relationships/image" Target="../media/image3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2.png"/><Relationship Id="rId4" Type="http://schemas.openxmlformats.org/officeDocument/2006/relationships/image" Target="../media/image8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2.png"/><Relationship Id="rId4" Type="http://schemas.openxmlformats.org/officeDocument/2006/relationships/image" Target="../media/image8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2.png"/><Relationship Id="rId4" Type="http://schemas.openxmlformats.org/officeDocument/2006/relationships/image" Target="../media/image10.jp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2.png"/><Relationship Id="rId4" Type="http://schemas.openxmlformats.org/officeDocument/2006/relationships/image" Target="../media/image10.jp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2.png"/><Relationship Id="rId4" Type="http://schemas.openxmlformats.org/officeDocument/2006/relationships/image" Target="../media/image5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2.png"/><Relationship Id="rId4" Type="http://schemas.openxmlformats.org/officeDocument/2006/relationships/image" Target="../media/image5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2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2.png"/><Relationship Id="rId4" Type="http://schemas.openxmlformats.org/officeDocument/2006/relationships/image" Target="../media/image12.png"/><Relationship Id="rId5" Type="http://schemas.openxmlformats.org/officeDocument/2006/relationships/image" Target="../media/image17.pn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2.png"/><Relationship Id="rId4" Type="http://schemas.openxmlformats.org/officeDocument/2006/relationships/image" Target="../media/image16.png"/><Relationship Id="rId5" Type="http://schemas.openxmlformats.org/officeDocument/2006/relationships/image" Target="../media/image15.pn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2.png"/><Relationship Id="rId4" Type="http://schemas.openxmlformats.org/officeDocument/2006/relationships/image" Target="../media/image14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png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17.png"/><Relationship Id="rId4" Type="http://schemas.openxmlformats.org/officeDocument/2006/relationships/image" Target="../media/image2.png"/><Relationship Id="rId5" Type="http://schemas.openxmlformats.org/officeDocument/2006/relationships/image" Target="../media/image14.png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9.gif"/><Relationship Id="rId4" Type="http://schemas.openxmlformats.org/officeDocument/2006/relationships/image" Target="../media/image2.png"/><Relationship Id="rId5" Type="http://schemas.openxmlformats.org/officeDocument/2006/relationships/image" Target="../media/image7.png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2.png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3.xml"/><Relationship Id="rId3" Type="http://schemas.openxmlformats.org/officeDocument/2006/relationships/image" Target="../media/image2.png"/><Relationship Id="rId4" Type="http://schemas.openxmlformats.org/officeDocument/2006/relationships/hyperlink" Target="https://garfieldpp.web.cern.ch/garfieldpp" TargetMode="External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4.xml"/><Relationship Id="rId3" Type="http://schemas.openxmlformats.org/officeDocument/2006/relationships/image" Target="../media/image2.png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5.xml"/><Relationship Id="rId3" Type="http://schemas.openxmlformats.org/officeDocument/2006/relationships/image" Target="../media/image2.png"/><Relationship Id="rId4" Type="http://schemas.openxmlformats.org/officeDocument/2006/relationships/image" Target="../media/image4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png"/><Relationship Id="rId4" Type="http://schemas.openxmlformats.org/officeDocument/2006/relationships/image" Target="../media/image11.jpg"/><Relationship Id="rId5" Type="http://schemas.openxmlformats.org/officeDocument/2006/relationships/image" Target="../media/image1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.png"/><Relationship Id="rId4" Type="http://schemas.openxmlformats.org/officeDocument/2006/relationships/image" Target="../media/image5.png"/><Relationship Id="rId5" Type="http://schemas.openxmlformats.org/officeDocument/2006/relationships/image" Target="../media/image11.jp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2.png"/><Relationship Id="rId4" Type="http://schemas.openxmlformats.org/officeDocument/2006/relationships/image" Target="../media/image13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2.png"/><Relationship Id="rId4" Type="http://schemas.openxmlformats.org/officeDocument/2006/relationships/image" Target="../media/image5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2.png"/><Relationship Id="rId4" Type="http://schemas.openxmlformats.org/officeDocument/2006/relationships/image" Target="../media/image5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2.png"/><Relationship Id="rId4" Type="http://schemas.openxmlformats.org/officeDocument/2006/relationships/image" Target="../media/image5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5" name="Google Shape;75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9850" y="3561342"/>
            <a:ext cx="2580499" cy="1451522"/>
          </a:xfrm>
          <a:prstGeom prst="rect">
            <a:avLst/>
          </a:prstGeom>
          <a:noFill/>
          <a:ln>
            <a:noFill/>
          </a:ln>
        </p:spPr>
      </p:pic>
      <p:sp>
        <p:nvSpPr>
          <p:cNvPr id="76" name="Google Shape;76;p14"/>
          <p:cNvSpPr txBox="1"/>
          <p:nvPr/>
        </p:nvSpPr>
        <p:spPr>
          <a:xfrm>
            <a:off x="914400" y="3885845"/>
            <a:ext cx="8635200" cy="897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700" u="sng">
                <a:latin typeface="Amiri"/>
                <a:ea typeface="Amiri"/>
                <a:cs typeface="Amiri"/>
                <a:sym typeface="Amiri"/>
              </a:rPr>
              <a:t>Bruna B. Tizoni Francisco</a:t>
            </a:r>
            <a:r>
              <a:rPr b="1" baseline="30000" lang="en-US" sz="1700">
                <a:solidFill>
                  <a:schemeClr val="dk1"/>
                </a:solidFill>
                <a:latin typeface="Amiri"/>
                <a:ea typeface="Amiri"/>
                <a:cs typeface="Amiri"/>
                <a:sym typeface="Amiri"/>
              </a:rPr>
              <a:t>12</a:t>
            </a:r>
            <a:r>
              <a:rPr lang="en-US" sz="1700">
                <a:latin typeface="Amiri"/>
                <a:ea typeface="Amiri"/>
                <a:cs typeface="Amiri"/>
                <a:sym typeface="Amiri"/>
              </a:rPr>
              <a:t> </a:t>
            </a:r>
            <a:r>
              <a:rPr lang="en-US" sz="1700">
                <a:solidFill>
                  <a:schemeClr val="dk1"/>
                </a:solidFill>
                <a:latin typeface="Amiri"/>
                <a:ea typeface="Amiri"/>
                <a:cs typeface="Amiri"/>
                <a:sym typeface="Amiri"/>
              </a:rPr>
              <a:t>Tiago Fiorini da Silva</a:t>
            </a:r>
            <a:r>
              <a:rPr b="1" baseline="30000" lang="en-US" sz="1700">
                <a:solidFill>
                  <a:schemeClr val="dk1"/>
                </a:solidFill>
                <a:latin typeface="Amiri"/>
                <a:ea typeface="Amiri"/>
                <a:cs typeface="Amiri"/>
                <a:sym typeface="Amiri"/>
              </a:rPr>
              <a:t>1</a:t>
            </a:r>
            <a:r>
              <a:rPr i="0" lang="en-US" sz="1700" u="none" cap="none" strike="noStrike">
                <a:latin typeface="Amiri"/>
                <a:ea typeface="Amiri"/>
                <a:cs typeface="Amiri"/>
                <a:sym typeface="Amiri"/>
              </a:rPr>
              <a:t>.</a:t>
            </a:r>
            <a:br>
              <a:rPr lang="en-US" sz="1700">
                <a:latin typeface="Amiri"/>
                <a:ea typeface="Amiri"/>
                <a:cs typeface="Amiri"/>
                <a:sym typeface="Amiri"/>
              </a:rPr>
            </a:br>
            <a:endParaRPr i="0" sz="1200" u="none" cap="none" strike="noStrike">
              <a:latin typeface="Amiri"/>
              <a:ea typeface="Amiri"/>
              <a:cs typeface="Amiri"/>
              <a:sym typeface="Amiri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0" lang="en-US" sz="1200" u="none" cap="none" strike="noStrike">
                <a:latin typeface="Amiri"/>
                <a:ea typeface="Amiri"/>
                <a:cs typeface="Amiri"/>
                <a:sym typeface="Amiri"/>
              </a:rPr>
              <a:t>1-High Energy Physics and Instrumentation Center @ IF-USP (</a:t>
            </a:r>
            <a:r>
              <a:rPr lang="en-US" sz="1200">
                <a:latin typeface="Amiri"/>
                <a:ea typeface="Amiri"/>
                <a:cs typeface="Amiri"/>
                <a:sym typeface="Amiri"/>
              </a:rPr>
              <a:t>Brasil</a:t>
            </a:r>
            <a:r>
              <a:rPr i="0" lang="en-US" sz="1200" u="none" cap="none" strike="noStrike">
                <a:latin typeface="Amiri"/>
                <a:ea typeface="Amiri"/>
                <a:cs typeface="Amiri"/>
                <a:sym typeface="Amiri"/>
              </a:rPr>
              <a:t>)</a:t>
            </a:r>
            <a:endParaRPr i="0" sz="1200" u="none" cap="none" strike="noStrike">
              <a:latin typeface="Amiri"/>
              <a:ea typeface="Amiri"/>
              <a:cs typeface="Amiri"/>
              <a:sym typeface="Amiri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latin typeface="Amiri"/>
                <a:ea typeface="Amiri"/>
                <a:cs typeface="Amiri"/>
                <a:sym typeface="Amiri"/>
              </a:rPr>
              <a:t>2- Mestrado FAPESP vinculado ao PI “Detectores gasosos microestruturados de radiação e suas aplicações”</a:t>
            </a:r>
            <a:endParaRPr sz="1200">
              <a:latin typeface="Amiri"/>
              <a:ea typeface="Amiri"/>
              <a:cs typeface="Amiri"/>
              <a:sym typeface="Amiri"/>
            </a:endParaRPr>
          </a:p>
        </p:txBody>
      </p:sp>
      <p:sp>
        <p:nvSpPr>
          <p:cNvPr id="77" name="Google Shape;77;p14"/>
          <p:cNvSpPr txBox="1"/>
          <p:nvPr/>
        </p:nvSpPr>
        <p:spPr>
          <a:xfrm>
            <a:off x="1005850" y="670550"/>
            <a:ext cx="8271900" cy="13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3200">
                <a:latin typeface="Amiri"/>
                <a:ea typeface="Amiri"/>
                <a:cs typeface="Amiri"/>
                <a:sym typeface="Amiri"/>
              </a:rPr>
              <a:t>Estudos computacionais de efeitos de acúmulo de carga em GEMs</a:t>
            </a:r>
            <a:endParaRPr b="1" sz="3200">
              <a:latin typeface="Amiri"/>
              <a:ea typeface="Amiri"/>
              <a:cs typeface="Amiri"/>
              <a:sym typeface="Amiri"/>
            </a:endParaRPr>
          </a:p>
        </p:txBody>
      </p:sp>
      <p:pic>
        <p:nvPicPr>
          <p:cNvPr id="78" name="Google Shape;78;p1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263695" y="2386360"/>
            <a:ext cx="2286000" cy="897839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79" name="Google Shape;79;p14"/>
          <p:cNvGrpSpPr/>
          <p:nvPr/>
        </p:nvGrpSpPr>
        <p:grpSpPr>
          <a:xfrm>
            <a:off x="159840" y="15840"/>
            <a:ext cx="9898560" cy="5516640"/>
            <a:chOff x="159840" y="15840"/>
            <a:chExt cx="9898560" cy="5516640"/>
          </a:xfrm>
        </p:grpSpPr>
        <p:sp>
          <p:nvSpPr>
            <p:cNvPr id="80" name="Google Shape;80;p14"/>
            <p:cNvSpPr/>
            <p:nvPr/>
          </p:nvSpPr>
          <p:spPr>
            <a:xfrm>
              <a:off x="182880" y="155520"/>
              <a:ext cx="9418320" cy="118800"/>
            </a:xfrm>
            <a:prstGeom prst="rect">
              <a:avLst/>
            </a:prstGeom>
            <a:solidFill>
              <a:srgbClr val="729FC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1" name="Google Shape;81;p14"/>
            <p:cNvSpPr/>
            <p:nvPr/>
          </p:nvSpPr>
          <p:spPr>
            <a:xfrm flipH="1" rot="10800000">
              <a:off x="159840" y="5487120"/>
              <a:ext cx="9760320" cy="45360"/>
            </a:xfrm>
            <a:prstGeom prst="rect">
              <a:avLst/>
            </a:prstGeom>
            <a:solidFill>
              <a:srgbClr val="729FC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pic>
          <p:nvPicPr>
            <p:cNvPr id="82" name="Google Shape;82;p14"/>
            <p:cNvPicPr preferRelativeResize="0"/>
            <p:nvPr/>
          </p:nvPicPr>
          <p:blipFill rotWithShape="1">
            <a:blip r:embed="rId5">
              <a:alphaModFix/>
            </a:blip>
            <a:srcRect b="0" l="0" r="0" t="0"/>
            <a:stretch/>
          </p:blipFill>
          <p:spPr>
            <a:xfrm>
              <a:off x="9676080" y="15840"/>
              <a:ext cx="382320" cy="349920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83" name="Google Shape;83;p14"/>
          <p:cNvSpPr txBox="1"/>
          <p:nvPr/>
        </p:nvSpPr>
        <p:spPr>
          <a:xfrm>
            <a:off x="2681563" y="2192150"/>
            <a:ext cx="4717500" cy="1164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900">
                <a:latin typeface="Amiri"/>
                <a:ea typeface="Amiri"/>
                <a:cs typeface="Amiri"/>
                <a:sym typeface="Amiri"/>
              </a:rPr>
              <a:t>VIII Reunião Geral - Projeto Especial FAPESP</a:t>
            </a:r>
            <a:endParaRPr sz="1900">
              <a:latin typeface="Amiri"/>
              <a:ea typeface="Amiri"/>
              <a:cs typeface="Amiri"/>
              <a:sym typeface="Amiri"/>
            </a:endParaRPr>
          </a:p>
          <a:p>
            <a:pPr indent="0" lvl="0" marL="0" rtl="0" algn="ctr">
              <a:lnSpc>
                <a:spcPct val="115000"/>
              </a:lnSpc>
              <a:spcBef>
                <a:spcPts val="1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300">
                <a:solidFill>
                  <a:schemeClr val="dk1"/>
                </a:solidFill>
                <a:latin typeface="Amiri"/>
                <a:ea typeface="Amiri"/>
                <a:cs typeface="Amiri"/>
                <a:sym typeface="Amiri"/>
              </a:rPr>
              <a:t>"Física e Instrumentação de Altas Energias com o LHC-CERN"</a:t>
            </a:r>
            <a:endParaRPr sz="1300">
              <a:solidFill>
                <a:schemeClr val="dk1"/>
              </a:solidFill>
              <a:latin typeface="Amiri"/>
              <a:ea typeface="Amiri"/>
              <a:cs typeface="Amiri"/>
              <a:sym typeface="Amiri"/>
            </a:endParaRPr>
          </a:p>
          <a:p>
            <a:pPr indent="0" lvl="0" marL="0" marR="0" rtl="0" algn="ctr">
              <a:spcBef>
                <a:spcPts val="400"/>
              </a:spcBef>
              <a:spcAft>
                <a:spcPts val="0"/>
              </a:spcAft>
              <a:buNone/>
            </a:pPr>
            <a:r>
              <a:t/>
            </a:r>
            <a:endParaRPr sz="1900">
              <a:latin typeface="Amiri"/>
              <a:ea typeface="Amiri"/>
              <a:cs typeface="Amiri"/>
              <a:sym typeface="Amiri"/>
            </a:endParaRPr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900">
                <a:latin typeface="Amiri"/>
                <a:ea typeface="Amiri"/>
                <a:cs typeface="Amiri"/>
                <a:sym typeface="Amiri"/>
              </a:rPr>
              <a:t>27/05</a:t>
            </a:r>
            <a:r>
              <a:rPr b="0" i="0" lang="en-US" sz="1900" u="none" cap="none" strike="noStrike">
                <a:latin typeface="Amiri"/>
                <a:ea typeface="Amiri"/>
                <a:cs typeface="Amiri"/>
                <a:sym typeface="Amiri"/>
              </a:rPr>
              <a:t>/202</a:t>
            </a:r>
            <a:r>
              <a:rPr lang="en-US" sz="1900">
                <a:latin typeface="Amiri"/>
                <a:ea typeface="Amiri"/>
                <a:cs typeface="Amiri"/>
                <a:sym typeface="Amiri"/>
              </a:rPr>
              <a:t>5</a:t>
            </a:r>
            <a:endParaRPr b="0" i="0" sz="1900" u="none" cap="none" strike="noStrike">
              <a:latin typeface="Amiri"/>
              <a:ea typeface="Amiri"/>
              <a:cs typeface="Amiri"/>
              <a:sym typeface="Amiri"/>
            </a:endParaRPr>
          </a:p>
        </p:txBody>
      </p:sp>
      <p:pic>
        <p:nvPicPr>
          <p:cNvPr id="84" name="Google Shape;84;p14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966150" y="2177026"/>
            <a:ext cx="1755326" cy="13165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9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0" name="Google Shape;240;p23"/>
          <p:cNvGrpSpPr/>
          <p:nvPr/>
        </p:nvGrpSpPr>
        <p:grpSpPr>
          <a:xfrm>
            <a:off x="0" y="5340"/>
            <a:ext cx="10537595" cy="5813475"/>
            <a:chOff x="0" y="5340"/>
            <a:chExt cx="10537595" cy="5813475"/>
          </a:xfrm>
        </p:grpSpPr>
        <p:sp>
          <p:nvSpPr>
            <p:cNvPr id="241" name="Google Shape;241;p23"/>
            <p:cNvSpPr/>
            <p:nvPr/>
          </p:nvSpPr>
          <p:spPr>
            <a:xfrm>
              <a:off x="182880" y="145020"/>
              <a:ext cx="9418200" cy="118800"/>
            </a:xfrm>
            <a:prstGeom prst="rect">
              <a:avLst/>
            </a:prstGeom>
            <a:solidFill>
              <a:srgbClr val="729FC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2" name="Google Shape;242;p23"/>
            <p:cNvSpPr/>
            <p:nvPr/>
          </p:nvSpPr>
          <p:spPr>
            <a:xfrm>
              <a:off x="1188725" y="5570225"/>
              <a:ext cx="7759500" cy="30300"/>
            </a:xfrm>
            <a:prstGeom prst="rect">
              <a:avLst/>
            </a:prstGeom>
            <a:solidFill>
              <a:srgbClr val="729FC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3" name="Google Shape;243;p23"/>
            <p:cNvSpPr txBox="1"/>
            <p:nvPr/>
          </p:nvSpPr>
          <p:spPr>
            <a:xfrm>
              <a:off x="0" y="5115663"/>
              <a:ext cx="1758000" cy="627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45000" lIns="90000" spcFirstLastPara="1" rIns="90000" wrap="square" tIns="450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aseline="-25000" lang="en-US">
                  <a:solidFill>
                    <a:srgbClr val="729FCF"/>
                  </a:solidFill>
                  <a:latin typeface="Amiri"/>
                  <a:ea typeface="Amiri"/>
                  <a:cs typeface="Amiri"/>
                  <a:sym typeface="Amiri"/>
                </a:rPr>
                <a:t>VIII Reunião Geral</a:t>
              </a:r>
              <a:endParaRPr b="0" baseline="-25000" strike="noStrike">
                <a:latin typeface="Amiri"/>
                <a:ea typeface="Amiri"/>
                <a:cs typeface="Amiri"/>
                <a:sym typeface="Amiri"/>
              </a:endParaRPr>
            </a:p>
          </p:txBody>
        </p:sp>
        <p:pic>
          <p:nvPicPr>
            <p:cNvPr id="244" name="Google Shape;244;p23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9676080" y="5340"/>
              <a:ext cx="382320" cy="34992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45" name="Google Shape;245;p23"/>
            <p:cNvSpPr txBox="1"/>
            <p:nvPr/>
          </p:nvSpPr>
          <p:spPr>
            <a:xfrm>
              <a:off x="8982995" y="5191815"/>
              <a:ext cx="1554600" cy="627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45000" lIns="90000" spcFirstLastPara="1" rIns="90000" wrap="square" tIns="450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500">
                  <a:solidFill>
                    <a:srgbClr val="729FCF"/>
                  </a:solidFill>
                  <a:latin typeface="Amiri"/>
                  <a:ea typeface="Amiri"/>
                  <a:cs typeface="Amiri"/>
                  <a:sym typeface="Amiri"/>
                </a:rPr>
                <a:t>Bruna B.</a:t>
              </a:r>
              <a:endParaRPr b="0" baseline="-25000" sz="1500" strike="noStrike">
                <a:latin typeface="Amiri"/>
                <a:ea typeface="Amiri"/>
                <a:cs typeface="Amiri"/>
                <a:sym typeface="Amiri"/>
              </a:endParaRPr>
            </a:p>
          </p:txBody>
        </p:sp>
      </p:grpSp>
      <p:sp>
        <p:nvSpPr>
          <p:cNvPr id="246" name="Google Shape;246;p23"/>
          <p:cNvSpPr txBox="1"/>
          <p:nvPr>
            <p:ph idx="12" type="sldNum"/>
          </p:nvPr>
        </p:nvSpPr>
        <p:spPr>
          <a:xfrm>
            <a:off x="9433260" y="5236564"/>
            <a:ext cx="604800" cy="4341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247" name="Google Shape;247;p23"/>
          <p:cNvSpPr txBox="1"/>
          <p:nvPr/>
        </p:nvSpPr>
        <p:spPr>
          <a:xfrm>
            <a:off x="223775" y="167175"/>
            <a:ext cx="8976000" cy="794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3200">
                <a:latin typeface="Amiri"/>
                <a:ea typeface="Amiri"/>
                <a:cs typeface="Amiri"/>
                <a:sym typeface="Amiri"/>
              </a:rPr>
              <a:t>Desalinhamento do furo do GEM</a:t>
            </a:r>
            <a:endParaRPr b="1" sz="3200">
              <a:latin typeface="Amiri"/>
              <a:ea typeface="Amiri"/>
              <a:cs typeface="Amiri"/>
              <a:sym typeface="Amiri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3200">
              <a:latin typeface="Amiri"/>
              <a:ea typeface="Amiri"/>
              <a:cs typeface="Amiri"/>
              <a:sym typeface="Amiri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3200">
              <a:latin typeface="Amiri"/>
              <a:ea typeface="Amiri"/>
              <a:cs typeface="Amiri"/>
              <a:sym typeface="Amiri"/>
            </a:endParaRPr>
          </a:p>
        </p:txBody>
      </p:sp>
      <p:sp>
        <p:nvSpPr>
          <p:cNvPr id="248" name="Google Shape;248;p23"/>
          <p:cNvSpPr txBox="1"/>
          <p:nvPr/>
        </p:nvSpPr>
        <p:spPr>
          <a:xfrm>
            <a:off x="6837625" y="2430225"/>
            <a:ext cx="3000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9" name="Google Shape;249;p23"/>
          <p:cNvSpPr txBox="1"/>
          <p:nvPr/>
        </p:nvSpPr>
        <p:spPr>
          <a:xfrm>
            <a:off x="223775" y="780600"/>
            <a:ext cx="9672000" cy="794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Amiri"/>
                <a:ea typeface="Amiri"/>
                <a:cs typeface="Amiri"/>
                <a:sym typeface="Amiri"/>
              </a:rPr>
              <a:t>Um dos métodos mais comuns de produzir detectores do tipo GEM é via um processo de microfabricação que envolve etapas como fotolitografia, corrosão química, etc. </a:t>
            </a:r>
            <a:endParaRPr sz="1800">
              <a:solidFill>
                <a:schemeClr val="dk1"/>
              </a:solidFill>
              <a:latin typeface="Amiri"/>
              <a:ea typeface="Amiri"/>
              <a:cs typeface="Amiri"/>
              <a:sym typeface="Amiri"/>
            </a:endParaRPr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Amiri"/>
              <a:ea typeface="Amiri"/>
              <a:cs typeface="Amiri"/>
              <a:sym typeface="Amiri"/>
            </a:endParaRPr>
          </a:p>
        </p:txBody>
      </p:sp>
      <p:sp>
        <p:nvSpPr>
          <p:cNvPr id="250" name="Google Shape;250;p23"/>
          <p:cNvSpPr txBox="1"/>
          <p:nvPr/>
        </p:nvSpPr>
        <p:spPr>
          <a:xfrm>
            <a:off x="2858775" y="1550525"/>
            <a:ext cx="4632600" cy="387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800">
                <a:solidFill>
                  <a:schemeClr val="dk1"/>
                </a:solidFill>
                <a:latin typeface="Amiri"/>
                <a:ea typeface="Amiri"/>
                <a:cs typeface="Amiri"/>
                <a:sym typeface="Amiri"/>
              </a:rPr>
              <a:t>Exemplo: Double-mask etching techniques</a:t>
            </a:r>
            <a:endParaRPr b="1" sz="1800">
              <a:solidFill>
                <a:schemeClr val="dk1"/>
              </a:solidFill>
              <a:latin typeface="Amiri"/>
              <a:ea typeface="Amiri"/>
              <a:cs typeface="Amiri"/>
              <a:sym typeface="Amiri"/>
            </a:endParaRPr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Amiri"/>
              <a:ea typeface="Amiri"/>
              <a:cs typeface="Amiri"/>
              <a:sym typeface="Amiri"/>
            </a:endParaRPr>
          </a:p>
        </p:txBody>
      </p:sp>
      <p:sp>
        <p:nvSpPr>
          <p:cNvPr id="251" name="Google Shape;251;p23"/>
          <p:cNvSpPr txBox="1"/>
          <p:nvPr/>
        </p:nvSpPr>
        <p:spPr>
          <a:xfrm>
            <a:off x="71650" y="1925500"/>
            <a:ext cx="2302200" cy="2290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500">
                <a:solidFill>
                  <a:schemeClr val="dk1"/>
                </a:solidFill>
                <a:latin typeface="Amiri"/>
                <a:ea typeface="Amiri"/>
                <a:cs typeface="Amiri"/>
                <a:sym typeface="Amiri"/>
              </a:rPr>
              <a:t>Definição do padrão de furos desejado em duas máscaras idênticas (feito de material fotossensível), posicionadas em ambos os lados da folha</a:t>
            </a:r>
            <a:endParaRPr sz="1500">
              <a:solidFill>
                <a:schemeClr val="dk1"/>
              </a:solidFill>
              <a:latin typeface="Amiri"/>
              <a:ea typeface="Amiri"/>
              <a:cs typeface="Amiri"/>
              <a:sym typeface="Amiri"/>
            </a:endParaRPr>
          </a:p>
        </p:txBody>
      </p:sp>
      <p:pic>
        <p:nvPicPr>
          <p:cNvPr id="252" name="Google Shape;252;p23" title="x2.pn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375251" y="1861925"/>
            <a:ext cx="5787099" cy="3374650"/>
          </a:xfrm>
          <a:prstGeom prst="rect">
            <a:avLst/>
          </a:prstGeom>
          <a:noFill/>
          <a:ln>
            <a:noFill/>
          </a:ln>
        </p:spPr>
      </p:pic>
      <p:sp>
        <p:nvSpPr>
          <p:cNvPr id="253" name="Google Shape;253;p23"/>
          <p:cNvSpPr txBox="1"/>
          <p:nvPr/>
        </p:nvSpPr>
        <p:spPr>
          <a:xfrm>
            <a:off x="7976300" y="1544500"/>
            <a:ext cx="1919700" cy="172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500">
                <a:solidFill>
                  <a:schemeClr val="dk1"/>
                </a:solidFill>
                <a:latin typeface="Amiri"/>
                <a:ea typeface="Amiri"/>
                <a:cs typeface="Amiri"/>
                <a:sym typeface="Amiri"/>
              </a:rPr>
              <a:t>Mostra a transferência do padrão de furos para a camada de fotorresiste por meio de exposição à luz UV e os resultados da gravação do cobre.</a:t>
            </a:r>
            <a:endParaRPr sz="1500">
              <a:solidFill>
                <a:schemeClr val="dk1"/>
              </a:solidFill>
              <a:latin typeface="Amiri"/>
              <a:ea typeface="Amiri"/>
              <a:cs typeface="Amiri"/>
              <a:sym typeface="Amiri"/>
            </a:endParaRPr>
          </a:p>
        </p:txBody>
      </p:sp>
      <p:sp>
        <p:nvSpPr>
          <p:cNvPr id="254" name="Google Shape;254;p23"/>
          <p:cNvSpPr txBox="1"/>
          <p:nvPr/>
        </p:nvSpPr>
        <p:spPr>
          <a:xfrm>
            <a:off x="7976300" y="3533550"/>
            <a:ext cx="1919700" cy="54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>
                <a:solidFill>
                  <a:schemeClr val="dk1"/>
                </a:solidFill>
                <a:latin typeface="Amiri"/>
                <a:ea typeface="Amiri"/>
                <a:cs typeface="Amiri"/>
                <a:sym typeface="Amiri"/>
              </a:rPr>
              <a:t>Resultado bicônico da técnica de gravação com dupla máscara, após a imersão da folha em solvente específico para poliimida.</a:t>
            </a:r>
            <a:endParaRPr sz="1600">
              <a:solidFill>
                <a:schemeClr val="dk1"/>
              </a:solidFill>
              <a:latin typeface="Amiri"/>
              <a:ea typeface="Amiri"/>
              <a:cs typeface="Amiri"/>
              <a:sym typeface="Amiri"/>
            </a:endParaRPr>
          </a:p>
        </p:txBody>
      </p:sp>
      <p:sp>
        <p:nvSpPr>
          <p:cNvPr id="255" name="Google Shape;255;p23"/>
          <p:cNvSpPr txBox="1"/>
          <p:nvPr/>
        </p:nvSpPr>
        <p:spPr>
          <a:xfrm>
            <a:off x="3338450" y="5072775"/>
            <a:ext cx="3645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latin typeface="Amiri"/>
                <a:ea typeface="Amiri"/>
                <a:cs typeface="Amiri"/>
                <a:sym typeface="Amiri"/>
              </a:rPr>
              <a:t>Fonte: https://ar5iv.labs.arxiv.org/html/1506.03652 </a:t>
            </a:r>
            <a:endParaRPr sz="1200">
              <a:latin typeface="Amiri"/>
              <a:ea typeface="Amiri"/>
              <a:cs typeface="Amiri"/>
              <a:sym typeface="Amiri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9" name="Shape 2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0" name="Google Shape;260;p24"/>
          <p:cNvGrpSpPr/>
          <p:nvPr/>
        </p:nvGrpSpPr>
        <p:grpSpPr>
          <a:xfrm>
            <a:off x="0" y="5340"/>
            <a:ext cx="10537595" cy="5813475"/>
            <a:chOff x="0" y="5340"/>
            <a:chExt cx="10537595" cy="5813475"/>
          </a:xfrm>
        </p:grpSpPr>
        <p:sp>
          <p:nvSpPr>
            <p:cNvPr id="261" name="Google Shape;261;p24"/>
            <p:cNvSpPr/>
            <p:nvPr/>
          </p:nvSpPr>
          <p:spPr>
            <a:xfrm>
              <a:off x="182880" y="145020"/>
              <a:ext cx="9418200" cy="118800"/>
            </a:xfrm>
            <a:prstGeom prst="rect">
              <a:avLst/>
            </a:prstGeom>
            <a:solidFill>
              <a:srgbClr val="729FC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2" name="Google Shape;262;p24"/>
            <p:cNvSpPr/>
            <p:nvPr/>
          </p:nvSpPr>
          <p:spPr>
            <a:xfrm>
              <a:off x="1188725" y="5570225"/>
              <a:ext cx="7759500" cy="30300"/>
            </a:xfrm>
            <a:prstGeom prst="rect">
              <a:avLst/>
            </a:prstGeom>
            <a:solidFill>
              <a:srgbClr val="729FC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3" name="Google Shape;263;p24"/>
            <p:cNvSpPr txBox="1"/>
            <p:nvPr/>
          </p:nvSpPr>
          <p:spPr>
            <a:xfrm>
              <a:off x="0" y="5115663"/>
              <a:ext cx="1758000" cy="627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45000" lIns="90000" spcFirstLastPara="1" rIns="90000" wrap="square" tIns="450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aseline="-25000" lang="en-US">
                  <a:solidFill>
                    <a:srgbClr val="729FCF"/>
                  </a:solidFill>
                  <a:latin typeface="Amiri"/>
                  <a:ea typeface="Amiri"/>
                  <a:cs typeface="Amiri"/>
                  <a:sym typeface="Amiri"/>
                </a:rPr>
                <a:t>VIII Reunião Geral</a:t>
              </a:r>
              <a:endParaRPr b="0" baseline="-25000" strike="noStrike">
                <a:latin typeface="Amiri"/>
                <a:ea typeface="Amiri"/>
                <a:cs typeface="Amiri"/>
                <a:sym typeface="Amiri"/>
              </a:endParaRPr>
            </a:p>
          </p:txBody>
        </p:sp>
        <p:pic>
          <p:nvPicPr>
            <p:cNvPr id="264" name="Google Shape;264;p24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9676080" y="5340"/>
              <a:ext cx="382320" cy="34992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65" name="Google Shape;265;p24"/>
            <p:cNvSpPr txBox="1"/>
            <p:nvPr/>
          </p:nvSpPr>
          <p:spPr>
            <a:xfrm>
              <a:off x="8982995" y="5191815"/>
              <a:ext cx="1554600" cy="627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45000" lIns="90000" spcFirstLastPara="1" rIns="90000" wrap="square" tIns="450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500">
                  <a:solidFill>
                    <a:srgbClr val="729FCF"/>
                  </a:solidFill>
                  <a:latin typeface="Amiri"/>
                  <a:ea typeface="Amiri"/>
                  <a:cs typeface="Amiri"/>
                  <a:sym typeface="Amiri"/>
                </a:rPr>
                <a:t>Bruna B.</a:t>
              </a:r>
              <a:endParaRPr b="0" baseline="-25000" sz="1500" strike="noStrike">
                <a:latin typeface="Amiri"/>
                <a:ea typeface="Amiri"/>
                <a:cs typeface="Amiri"/>
                <a:sym typeface="Amiri"/>
              </a:endParaRPr>
            </a:p>
          </p:txBody>
        </p:sp>
      </p:grpSp>
      <p:sp>
        <p:nvSpPr>
          <p:cNvPr id="266" name="Google Shape;266;p24"/>
          <p:cNvSpPr txBox="1"/>
          <p:nvPr>
            <p:ph idx="12" type="sldNum"/>
          </p:nvPr>
        </p:nvSpPr>
        <p:spPr>
          <a:xfrm>
            <a:off x="9433260" y="5236564"/>
            <a:ext cx="604800" cy="4341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267" name="Google Shape;267;p24"/>
          <p:cNvSpPr txBox="1"/>
          <p:nvPr/>
        </p:nvSpPr>
        <p:spPr>
          <a:xfrm>
            <a:off x="223775" y="167175"/>
            <a:ext cx="8976000" cy="794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3200">
                <a:latin typeface="Amiri"/>
                <a:ea typeface="Amiri"/>
                <a:cs typeface="Amiri"/>
                <a:sym typeface="Amiri"/>
              </a:rPr>
              <a:t>Desalinhamento do furo do GEM</a:t>
            </a:r>
            <a:endParaRPr b="1" sz="3200">
              <a:latin typeface="Amiri"/>
              <a:ea typeface="Amiri"/>
              <a:cs typeface="Amiri"/>
              <a:sym typeface="Amiri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3200">
              <a:latin typeface="Amiri"/>
              <a:ea typeface="Amiri"/>
              <a:cs typeface="Amiri"/>
              <a:sym typeface="Amiri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3200">
              <a:latin typeface="Amiri"/>
              <a:ea typeface="Amiri"/>
              <a:cs typeface="Amiri"/>
              <a:sym typeface="Amiri"/>
            </a:endParaRPr>
          </a:p>
        </p:txBody>
      </p:sp>
      <p:sp>
        <p:nvSpPr>
          <p:cNvPr id="268" name="Google Shape;268;p24"/>
          <p:cNvSpPr txBox="1"/>
          <p:nvPr/>
        </p:nvSpPr>
        <p:spPr>
          <a:xfrm>
            <a:off x="6837625" y="2430225"/>
            <a:ext cx="3000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9" name="Google Shape;269;p24"/>
          <p:cNvSpPr txBox="1"/>
          <p:nvPr/>
        </p:nvSpPr>
        <p:spPr>
          <a:xfrm>
            <a:off x="223775" y="780600"/>
            <a:ext cx="9672000" cy="794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Amiri"/>
                <a:ea typeface="Amiri"/>
                <a:cs typeface="Amiri"/>
                <a:sym typeface="Amiri"/>
              </a:rPr>
              <a:t>Um dos métodos mais comuns de produzir detectores do tipo GEM é via um processo de microfabricação que envolve etapas como fotolitografia, corrosão química, etc. </a:t>
            </a:r>
            <a:endParaRPr sz="1800">
              <a:solidFill>
                <a:schemeClr val="dk1"/>
              </a:solidFill>
              <a:latin typeface="Amiri"/>
              <a:ea typeface="Amiri"/>
              <a:cs typeface="Amiri"/>
              <a:sym typeface="Amiri"/>
            </a:endParaRPr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Amiri"/>
              <a:ea typeface="Amiri"/>
              <a:cs typeface="Amiri"/>
              <a:sym typeface="Amiri"/>
            </a:endParaRPr>
          </a:p>
        </p:txBody>
      </p:sp>
      <p:sp>
        <p:nvSpPr>
          <p:cNvPr id="270" name="Google Shape;270;p24"/>
          <p:cNvSpPr txBox="1"/>
          <p:nvPr/>
        </p:nvSpPr>
        <p:spPr>
          <a:xfrm>
            <a:off x="2858775" y="1321925"/>
            <a:ext cx="4632600" cy="387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800">
                <a:solidFill>
                  <a:schemeClr val="dk1"/>
                </a:solidFill>
                <a:latin typeface="Amiri"/>
                <a:ea typeface="Amiri"/>
                <a:cs typeface="Amiri"/>
                <a:sym typeface="Amiri"/>
              </a:rPr>
              <a:t>Exemplo: Double-mask etching techniques</a:t>
            </a:r>
            <a:endParaRPr b="1" sz="1800">
              <a:solidFill>
                <a:schemeClr val="dk1"/>
              </a:solidFill>
              <a:latin typeface="Amiri"/>
              <a:ea typeface="Amiri"/>
              <a:cs typeface="Amiri"/>
              <a:sym typeface="Amiri"/>
            </a:endParaRPr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Amiri"/>
              <a:ea typeface="Amiri"/>
              <a:cs typeface="Amiri"/>
              <a:sym typeface="Amiri"/>
            </a:endParaRPr>
          </a:p>
        </p:txBody>
      </p:sp>
      <p:sp>
        <p:nvSpPr>
          <p:cNvPr id="271" name="Google Shape;271;p24"/>
          <p:cNvSpPr txBox="1"/>
          <p:nvPr/>
        </p:nvSpPr>
        <p:spPr>
          <a:xfrm>
            <a:off x="71650" y="1849300"/>
            <a:ext cx="2302200" cy="2290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500">
                <a:solidFill>
                  <a:schemeClr val="dk1"/>
                </a:solidFill>
                <a:latin typeface="Amiri"/>
                <a:ea typeface="Amiri"/>
                <a:cs typeface="Amiri"/>
                <a:sym typeface="Amiri"/>
              </a:rPr>
              <a:t>Definição do padrão de furos desejado em duas máscaras idênticas (feito de material fotossensível), posicionadas em ambos os lados da folha</a:t>
            </a:r>
            <a:endParaRPr sz="1500">
              <a:solidFill>
                <a:schemeClr val="dk1"/>
              </a:solidFill>
              <a:latin typeface="Amiri"/>
              <a:ea typeface="Amiri"/>
              <a:cs typeface="Amiri"/>
              <a:sym typeface="Amiri"/>
            </a:endParaRPr>
          </a:p>
        </p:txBody>
      </p:sp>
      <p:pic>
        <p:nvPicPr>
          <p:cNvPr id="272" name="Google Shape;272;p24" title="x2.pn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375251" y="1633325"/>
            <a:ext cx="5787099" cy="3374650"/>
          </a:xfrm>
          <a:prstGeom prst="rect">
            <a:avLst/>
          </a:prstGeom>
          <a:noFill/>
          <a:ln>
            <a:noFill/>
          </a:ln>
        </p:spPr>
      </p:pic>
      <p:sp>
        <p:nvSpPr>
          <p:cNvPr id="273" name="Google Shape;273;p24"/>
          <p:cNvSpPr txBox="1"/>
          <p:nvPr/>
        </p:nvSpPr>
        <p:spPr>
          <a:xfrm>
            <a:off x="7976300" y="1544500"/>
            <a:ext cx="1919700" cy="172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500">
                <a:solidFill>
                  <a:schemeClr val="dk1"/>
                </a:solidFill>
                <a:latin typeface="Amiri"/>
                <a:ea typeface="Amiri"/>
                <a:cs typeface="Amiri"/>
                <a:sym typeface="Amiri"/>
              </a:rPr>
              <a:t>Mostra a transferência do padrão de furos para a camada de fotorresiste por meio de exposição à luz UV e os resultados da gravação do cobre.</a:t>
            </a:r>
            <a:endParaRPr sz="1500">
              <a:solidFill>
                <a:schemeClr val="dk1"/>
              </a:solidFill>
              <a:latin typeface="Amiri"/>
              <a:ea typeface="Amiri"/>
              <a:cs typeface="Amiri"/>
              <a:sym typeface="Amiri"/>
            </a:endParaRPr>
          </a:p>
        </p:txBody>
      </p:sp>
      <p:sp>
        <p:nvSpPr>
          <p:cNvPr id="274" name="Google Shape;274;p24"/>
          <p:cNvSpPr txBox="1"/>
          <p:nvPr/>
        </p:nvSpPr>
        <p:spPr>
          <a:xfrm>
            <a:off x="7976300" y="3533550"/>
            <a:ext cx="1919700" cy="54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>
                <a:solidFill>
                  <a:schemeClr val="dk1"/>
                </a:solidFill>
                <a:latin typeface="Amiri"/>
                <a:ea typeface="Amiri"/>
                <a:cs typeface="Amiri"/>
                <a:sym typeface="Amiri"/>
              </a:rPr>
              <a:t>Resultado bicônico da técnica de gravação com dupla máscara, após a imersão da folha em solvente específico para poliimida.</a:t>
            </a:r>
            <a:endParaRPr sz="1600">
              <a:solidFill>
                <a:schemeClr val="dk1"/>
              </a:solidFill>
              <a:latin typeface="Amiri"/>
              <a:ea typeface="Amiri"/>
              <a:cs typeface="Amiri"/>
              <a:sym typeface="Amiri"/>
            </a:endParaRPr>
          </a:p>
        </p:txBody>
      </p:sp>
      <p:sp>
        <p:nvSpPr>
          <p:cNvPr id="275" name="Google Shape;275;p24"/>
          <p:cNvSpPr txBox="1"/>
          <p:nvPr/>
        </p:nvSpPr>
        <p:spPr>
          <a:xfrm>
            <a:off x="223775" y="3889275"/>
            <a:ext cx="2302200" cy="1516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Amiri"/>
              <a:ea typeface="Amiri"/>
              <a:cs typeface="Amiri"/>
              <a:sym typeface="Amiri"/>
            </a:endParaRPr>
          </a:p>
        </p:txBody>
      </p:sp>
      <p:sp>
        <p:nvSpPr>
          <p:cNvPr id="276" name="Google Shape;276;p24"/>
          <p:cNvSpPr txBox="1"/>
          <p:nvPr/>
        </p:nvSpPr>
        <p:spPr>
          <a:xfrm>
            <a:off x="571250" y="766600"/>
            <a:ext cx="8806200" cy="4455900"/>
          </a:xfrm>
          <a:prstGeom prst="rect">
            <a:avLst/>
          </a:prstGeom>
          <a:solidFill>
            <a:schemeClr val="lt1"/>
          </a:solidFill>
          <a:ln cap="flat" cmpd="sng" w="76200">
            <a:solidFill>
              <a:srgbClr val="729FC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Amiri"/>
              <a:ea typeface="Amiri"/>
              <a:cs typeface="Amiri"/>
              <a:sym typeface="Amiri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Amiri"/>
              <a:ea typeface="Amiri"/>
              <a:cs typeface="Amiri"/>
              <a:sym typeface="Amiri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Amiri"/>
              <a:ea typeface="Amiri"/>
              <a:cs typeface="Amiri"/>
              <a:sym typeface="Amiri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Amiri"/>
              <a:ea typeface="Amiri"/>
              <a:cs typeface="Amiri"/>
              <a:sym typeface="Amiri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>
              <a:solidFill>
                <a:schemeClr val="dk1"/>
              </a:solidFill>
              <a:latin typeface="Amiri"/>
              <a:ea typeface="Amiri"/>
              <a:cs typeface="Amiri"/>
              <a:sym typeface="Amiri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>
                <a:solidFill>
                  <a:schemeClr val="dk1"/>
                </a:solidFill>
                <a:latin typeface="Amiri"/>
                <a:ea typeface="Amiri"/>
                <a:cs typeface="Amiri"/>
                <a:sym typeface="Amiri"/>
              </a:rPr>
              <a:t>O alinhamento das máscaras entre os dois lados das folhas de GEM desempenha um papel crucial. Um desalinhamento de alguns micrômetros pode reduzir significativamente o ganho.</a:t>
            </a:r>
            <a:endParaRPr sz="2000">
              <a:solidFill>
                <a:schemeClr val="dk1"/>
              </a:solidFill>
              <a:latin typeface="Amiri"/>
              <a:ea typeface="Amiri"/>
              <a:cs typeface="Amiri"/>
              <a:sym typeface="Amiri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>
                <a:solidFill>
                  <a:schemeClr val="dk1"/>
                </a:solidFill>
                <a:latin typeface="Amiri"/>
                <a:ea typeface="Amiri"/>
                <a:cs typeface="Amiri"/>
                <a:sym typeface="Amiri"/>
              </a:rPr>
              <a:t>Se faz necessário conhecer outros métodos para produção de GEM (Ablação a laser, etc.)</a:t>
            </a:r>
            <a:endParaRPr sz="2000">
              <a:solidFill>
                <a:schemeClr val="dk1"/>
              </a:solidFill>
              <a:latin typeface="Amiri"/>
              <a:ea typeface="Amiri"/>
              <a:cs typeface="Amiri"/>
              <a:sym typeface="Amiri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US" sz="2000">
                <a:solidFill>
                  <a:schemeClr val="dk1"/>
                </a:solidFill>
                <a:latin typeface="Amiri"/>
                <a:ea typeface="Amiri"/>
                <a:cs typeface="Amiri"/>
                <a:sym typeface="Amiri"/>
              </a:rPr>
              <a:t>(Importante simular esse desalinhamento!)</a:t>
            </a:r>
            <a:endParaRPr b="1" sz="2000">
              <a:solidFill>
                <a:schemeClr val="dk1"/>
              </a:solidFill>
              <a:latin typeface="Amiri"/>
              <a:ea typeface="Amiri"/>
              <a:cs typeface="Amiri"/>
              <a:sym typeface="Ami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000">
              <a:latin typeface="Amiri"/>
              <a:ea typeface="Amiri"/>
              <a:cs typeface="Amiri"/>
              <a:sym typeface="Amiri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0" name="Shape 2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1" name="Google Shape;281;p25"/>
          <p:cNvGrpSpPr/>
          <p:nvPr/>
        </p:nvGrpSpPr>
        <p:grpSpPr>
          <a:xfrm>
            <a:off x="0" y="5340"/>
            <a:ext cx="10537595" cy="5813475"/>
            <a:chOff x="0" y="5340"/>
            <a:chExt cx="10537595" cy="5813475"/>
          </a:xfrm>
        </p:grpSpPr>
        <p:sp>
          <p:nvSpPr>
            <p:cNvPr id="282" name="Google Shape;282;p25"/>
            <p:cNvSpPr/>
            <p:nvPr/>
          </p:nvSpPr>
          <p:spPr>
            <a:xfrm>
              <a:off x="182880" y="145020"/>
              <a:ext cx="9418200" cy="118800"/>
            </a:xfrm>
            <a:prstGeom prst="rect">
              <a:avLst/>
            </a:prstGeom>
            <a:solidFill>
              <a:srgbClr val="729FC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3" name="Google Shape;283;p25"/>
            <p:cNvSpPr/>
            <p:nvPr/>
          </p:nvSpPr>
          <p:spPr>
            <a:xfrm>
              <a:off x="1188725" y="5570225"/>
              <a:ext cx="7759500" cy="30300"/>
            </a:xfrm>
            <a:prstGeom prst="rect">
              <a:avLst/>
            </a:prstGeom>
            <a:solidFill>
              <a:srgbClr val="729FC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4" name="Google Shape;284;p25"/>
            <p:cNvSpPr txBox="1"/>
            <p:nvPr/>
          </p:nvSpPr>
          <p:spPr>
            <a:xfrm>
              <a:off x="0" y="5115663"/>
              <a:ext cx="1758000" cy="627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45000" lIns="90000" spcFirstLastPara="1" rIns="90000" wrap="square" tIns="450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aseline="-25000" lang="en-US">
                  <a:solidFill>
                    <a:srgbClr val="729FCF"/>
                  </a:solidFill>
                  <a:latin typeface="Amiri"/>
                  <a:ea typeface="Amiri"/>
                  <a:cs typeface="Amiri"/>
                  <a:sym typeface="Amiri"/>
                </a:rPr>
                <a:t>VIII Reunião Geral</a:t>
              </a:r>
              <a:endParaRPr b="0" baseline="-25000" strike="noStrike">
                <a:latin typeface="Amiri"/>
                <a:ea typeface="Amiri"/>
                <a:cs typeface="Amiri"/>
                <a:sym typeface="Amiri"/>
              </a:endParaRPr>
            </a:p>
          </p:txBody>
        </p:sp>
        <p:pic>
          <p:nvPicPr>
            <p:cNvPr id="285" name="Google Shape;285;p25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9676080" y="5340"/>
              <a:ext cx="382320" cy="34992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86" name="Google Shape;286;p25"/>
            <p:cNvSpPr txBox="1"/>
            <p:nvPr/>
          </p:nvSpPr>
          <p:spPr>
            <a:xfrm>
              <a:off x="8982995" y="5191815"/>
              <a:ext cx="1554600" cy="627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45000" lIns="90000" spcFirstLastPara="1" rIns="90000" wrap="square" tIns="450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500">
                  <a:solidFill>
                    <a:srgbClr val="729FCF"/>
                  </a:solidFill>
                  <a:latin typeface="Amiri"/>
                  <a:ea typeface="Amiri"/>
                  <a:cs typeface="Amiri"/>
                  <a:sym typeface="Amiri"/>
                </a:rPr>
                <a:t>Bruna B.</a:t>
              </a:r>
              <a:endParaRPr b="0" baseline="-25000" sz="1500" strike="noStrike">
                <a:latin typeface="Amiri"/>
                <a:ea typeface="Amiri"/>
                <a:cs typeface="Amiri"/>
                <a:sym typeface="Amiri"/>
              </a:endParaRPr>
            </a:p>
          </p:txBody>
        </p:sp>
      </p:grpSp>
      <p:sp>
        <p:nvSpPr>
          <p:cNvPr id="287" name="Google Shape;287;p25"/>
          <p:cNvSpPr txBox="1"/>
          <p:nvPr>
            <p:ph idx="12" type="sldNum"/>
          </p:nvPr>
        </p:nvSpPr>
        <p:spPr>
          <a:xfrm>
            <a:off x="9433260" y="5236564"/>
            <a:ext cx="604800" cy="4341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288" name="Google Shape;288;p25"/>
          <p:cNvSpPr txBox="1"/>
          <p:nvPr/>
        </p:nvSpPr>
        <p:spPr>
          <a:xfrm>
            <a:off x="223775" y="167175"/>
            <a:ext cx="8976000" cy="794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lang="en-US" sz="3200">
                <a:solidFill>
                  <a:schemeClr val="dk1"/>
                </a:solidFill>
                <a:latin typeface="Amiri"/>
                <a:ea typeface="Amiri"/>
                <a:cs typeface="Amiri"/>
                <a:sym typeface="Amiri"/>
              </a:rPr>
              <a:t>Formação de</a:t>
            </a:r>
            <a:r>
              <a:rPr b="1" lang="en-US" sz="3200">
                <a:solidFill>
                  <a:schemeClr val="dk1"/>
                </a:solidFill>
                <a:latin typeface="Amiri"/>
                <a:ea typeface="Amiri"/>
                <a:cs typeface="Amiri"/>
                <a:sym typeface="Amiri"/>
              </a:rPr>
              <a:t> camada isolante no GEM</a:t>
            </a:r>
            <a:endParaRPr b="1" sz="3200">
              <a:solidFill>
                <a:schemeClr val="dk1"/>
              </a:solidFill>
              <a:latin typeface="Amiri"/>
              <a:ea typeface="Amiri"/>
              <a:cs typeface="Amiri"/>
              <a:sym typeface="Amiri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3200">
              <a:latin typeface="Amiri"/>
              <a:ea typeface="Amiri"/>
              <a:cs typeface="Amiri"/>
              <a:sym typeface="Amiri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3200">
              <a:latin typeface="Amiri"/>
              <a:ea typeface="Amiri"/>
              <a:cs typeface="Amiri"/>
              <a:sym typeface="Amiri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3200">
              <a:latin typeface="Amiri"/>
              <a:ea typeface="Amiri"/>
              <a:cs typeface="Amiri"/>
              <a:sym typeface="Amiri"/>
            </a:endParaRPr>
          </a:p>
        </p:txBody>
      </p:sp>
      <p:sp>
        <p:nvSpPr>
          <p:cNvPr id="289" name="Google Shape;289;p25"/>
          <p:cNvSpPr txBox="1"/>
          <p:nvPr/>
        </p:nvSpPr>
        <p:spPr>
          <a:xfrm>
            <a:off x="6837625" y="2430225"/>
            <a:ext cx="3000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0" name="Google Shape;290;p25"/>
          <p:cNvSpPr txBox="1"/>
          <p:nvPr/>
        </p:nvSpPr>
        <p:spPr>
          <a:xfrm>
            <a:off x="223775" y="829675"/>
            <a:ext cx="9372600" cy="1017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Amiri"/>
                <a:ea typeface="Amiri"/>
                <a:cs typeface="Amiri"/>
                <a:sym typeface="Amiri"/>
              </a:rPr>
              <a:t>Devido a reações químicas que ocorrem nas regiões próximas aos eletrodos durante a operação, ocorre a formação de depósitos isolantes nas superfícies condutoras do GEM. Isso gera</a:t>
            </a:r>
            <a:r>
              <a:rPr lang="en-US" sz="1800">
                <a:solidFill>
                  <a:schemeClr val="dk1"/>
                </a:solidFill>
                <a:latin typeface="Amiri"/>
                <a:ea typeface="Amiri"/>
                <a:cs typeface="Amiri"/>
                <a:sym typeface="Amiri"/>
              </a:rPr>
              <a:t> pontos onde as cargas demoram a se dissipar, distorcendo as distribuições de campos elétricos.</a:t>
            </a:r>
            <a:endParaRPr sz="1800">
              <a:solidFill>
                <a:schemeClr val="dk1"/>
              </a:solidFill>
              <a:latin typeface="Amiri"/>
              <a:ea typeface="Amiri"/>
              <a:cs typeface="Amiri"/>
              <a:sym typeface="Amiri"/>
            </a:endParaRPr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Amiri"/>
              <a:ea typeface="Amiri"/>
              <a:cs typeface="Amiri"/>
              <a:sym typeface="Amiri"/>
            </a:endParaRPr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Amiri"/>
              <a:ea typeface="Amiri"/>
              <a:cs typeface="Amiri"/>
              <a:sym typeface="Amiri"/>
            </a:endParaRPr>
          </a:p>
        </p:txBody>
      </p:sp>
      <p:pic>
        <p:nvPicPr>
          <p:cNvPr id="291" name="Google Shape;291;p25" title="Model-of-GEM-foil-degradation-Highly-energetic-particles-can-degrade-the-Kapton_W640.jp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31175" y="1847275"/>
            <a:ext cx="6206450" cy="3578400"/>
          </a:xfrm>
          <a:prstGeom prst="rect">
            <a:avLst/>
          </a:prstGeom>
          <a:noFill/>
          <a:ln>
            <a:noFill/>
          </a:ln>
        </p:spPr>
      </p:pic>
      <p:sp>
        <p:nvSpPr>
          <p:cNvPr id="292" name="Google Shape;292;p25"/>
          <p:cNvSpPr txBox="1"/>
          <p:nvPr/>
        </p:nvSpPr>
        <p:spPr>
          <a:xfrm>
            <a:off x="7068050" y="3361875"/>
            <a:ext cx="2897400" cy="156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latin typeface="Amiri"/>
                <a:ea typeface="Amiri"/>
                <a:cs typeface="Amiri"/>
                <a:sym typeface="Amiri"/>
              </a:rPr>
              <a:t>Há estudos que mostram também o acúmulo de cargas (devido à multiplicação) no dielétrico (Kapton). Esses dois efeitos podem estar ligados.</a:t>
            </a:r>
            <a:endParaRPr sz="1800">
              <a:latin typeface="Amiri"/>
              <a:ea typeface="Amiri"/>
              <a:cs typeface="Amiri"/>
              <a:sym typeface="Amiri"/>
            </a:endParaRPr>
          </a:p>
        </p:txBody>
      </p:sp>
      <p:sp>
        <p:nvSpPr>
          <p:cNvPr id="293" name="Google Shape;293;p25"/>
          <p:cNvSpPr txBox="1"/>
          <p:nvPr/>
        </p:nvSpPr>
        <p:spPr>
          <a:xfrm>
            <a:off x="439150" y="5080375"/>
            <a:ext cx="4767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latin typeface="Amiri"/>
                <a:ea typeface="Amiri"/>
                <a:cs typeface="Amiri"/>
                <a:sym typeface="Amiri"/>
              </a:rPr>
              <a:t>Fonte: h</a:t>
            </a:r>
            <a:r>
              <a:rPr lang="en-US" sz="1200">
                <a:latin typeface="Amiri"/>
                <a:ea typeface="Amiri"/>
                <a:cs typeface="Amiri"/>
                <a:sym typeface="Amiri"/>
              </a:rPr>
              <a:t>ttps://inspirehep.net/files/9bb8978f5869b2cb4a18a3a4204215a7</a:t>
            </a:r>
            <a:r>
              <a:rPr lang="en-US" sz="1200">
                <a:latin typeface="Amiri"/>
                <a:ea typeface="Amiri"/>
                <a:cs typeface="Amiri"/>
                <a:sym typeface="Amiri"/>
              </a:rPr>
              <a:t> </a:t>
            </a:r>
            <a:endParaRPr sz="1200">
              <a:latin typeface="Amiri"/>
              <a:ea typeface="Amiri"/>
              <a:cs typeface="Amiri"/>
              <a:sym typeface="Amiri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7" name="Shape 2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8" name="Google Shape;298;p26"/>
          <p:cNvGrpSpPr/>
          <p:nvPr/>
        </p:nvGrpSpPr>
        <p:grpSpPr>
          <a:xfrm>
            <a:off x="0" y="5340"/>
            <a:ext cx="10537595" cy="5813475"/>
            <a:chOff x="0" y="5340"/>
            <a:chExt cx="10537595" cy="5813475"/>
          </a:xfrm>
        </p:grpSpPr>
        <p:sp>
          <p:nvSpPr>
            <p:cNvPr id="299" name="Google Shape;299;p26"/>
            <p:cNvSpPr/>
            <p:nvPr/>
          </p:nvSpPr>
          <p:spPr>
            <a:xfrm>
              <a:off x="182880" y="145020"/>
              <a:ext cx="9418200" cy="118800"/>
            </a:xfrm>
            <a:prstGeom prst="rect">
              <a:avLst/>
            </a:prstGeom>
            <a:solidFill>
              <a:srgbClr val="729FC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0" name="Google Shape;300;p26"/>
            <p:cNvSpPr/>
            <p:nvPr/>
          </p:nvSpPr>
          <p:spPr>
            <a:xfrm>
              <a:off x="1188725" y="5570225"/>
              <a:ext cx="7759500" cy="30300"/>
            </a:xfrm>
            <a:prstGeom prst="rect">
              <a:avLst/>
            </a:prstGeom>
            <a:solidFill>
              <a:srgbClr val="729FC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1" name="Google Shape;301;p26"/>
            <p:cNvSpPr txBox="1"/>
            <p:nvPr/>
          </p:nvSpPr>
          <p:spPr>
            <a:xfrm>
              <a:off x="0" y="5115663"/>
              <a:ext cx="1758000" cy="627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45000" lIns="90000" spcFirstLastPara="1" rIns="90000" wrap="square" tIns="450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aseline="-25000" lang="en-US">
                  <a:solidFill>
                    <a:srgbClr val="729FCF"/>
                  </a:solidFill>
                  <a:latin typeface="Amiri"/>
                  <a:ea typeface="Amiri"/>
                  <a:cs typeface="Amiri"/>
                  <a:sym typeface="Amiri"/>
                </a:rPr>
                <a:t>VIII Reunião Geral</a:t>
              </a:r>
              <a:endParaRPr b="0" baseline="-25000" strike="noStrike">
                <a:latin typeface="Amiri"/>
                <a:ea typeface="Amiri"/>
                <a:cs typeface="Amiri"/>
                <a:sym typeface="Amiri"/>
              </a:endParaRPr>
            </a:p>
          </p:txBody>
        </p:sp>
        <p:pic>
          <p:nvPicPr>
            <p:cNvPr id="302" name="Google Shape;302;p26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9676080" y="5340"/>
              <a:ext cx="382320" cy="34992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303" name="Google Shape;303;p26"/>
            <p:cNvSpPr txBox="1"/>
            <p:nvPr/>
          </p:nvSpPr>
          <p:spPr>
            <a:xfrm>
              <a:off x="8982995" y="5191815"/>
              <a:ext cx="1554600" cy="627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45000" lIns="90000" spcFirstLastPara="1" rIns="90000" wrap="square" tIns="450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500">
                  <a:solidFill>
                    <a:srgbClr val="729FCF"/>
                  </a:solidFill>
                  <a:latin typeface="Amiri"/>
                  <a:ea typeface="Amiri"/>
                  <a:cs typeface="Amiri"/>
                  <a:sym typeface="Amiri"/>
                </a:rPr>
                <a:t>Bruna B.</a:t>
              </a:r>
              <a:endParaRPr b="0" baseline="-25000" sz="1500" strike="noStrike">
                <a:latin typeface="Amiri"/>
                <a:ea typeface="Amiri"/>
                <a:cs typeface="Amiri"/>
                <a:sym typeface="Amiri"/>
              </a:endParaRPr>
            </a:p>
          </p:txBody>
        </p:sp>
      </p:grpSp>
      <p:sp>
        <p:nvSpPr>
          <p:cNvPr id="304" name="Google Shape;304;p26"/>
          <p:cNvSpPr txBox="1"/>
          <p:nvPr>
            <p:ph idx="12" type="sldNum"/>
          </p:nvPr>
        </p:nvSpPr>
        <p:spPr>
          <a:xfrm>
            <a:off x="9433260" y="5236564"/>
            <a:ext cx="604800" cy="4341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305" name="Google Shape;305;p26"/>
          <p:cNvSpPr txBox="1"/>
          <p:nvPr/>
        </p:nvSpPr>
        <p:spPr>
          <a:xfrm>
            <a:off x="223775" y="167175"/>
            <a:ext cx="8976000" cy="794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lang="en-US" sz="3200">
                <a:solidFill>
                  <a:schemeClr val="dk1"/>
                </a:solidFill>
                <a:latin typeface="Amiri"/>
                <a:ea typeface="Amiri"/>
                <a:cs typeface="Amiri"/>
                <a:sym typeface="Amiri"/>
              </a:rPr>
              <a:t>Formação de camada isolante no GEM</a:t>
            </a:r>
            <a:endParaRPr b="1" sz="3200">
              <a:solidFill>
                <a:schemeClr val="dk1"/>
              </a:solidFill>
              <a:latin typeface="Amiri"/>
              <a:ea typeface="Amiri"/>
              <a:cs typeface="Amiri"/>
              <a:sym typeface="Amiri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3200">
              <a:latin typeface="Amiri"/>
              <a:ea typeface="Amiri"/>
              <a:cs typeface="Amiri"/>
              <a:sym typeface="Amiri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3200">
              <a:latin typeface="Amiri"/>
              <a:ea typeface="Amiri"/>
              <a:cs typeface="Amiri"/>
              <a:sym typeface="Amiri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3200">
              <a:latin typeface="Amiri"/>
              <a:ea typeface="Amiri"/>
              <a:cs typeface="Amiri"/>
              <a:sym typeface="Amiri"/>
            </a:endParaRPr>
          </a:p>
        </p:txBody>
      </p:sp>
      <p:sp>
        <p:nvSpPr>
          <p:cNvPr id="306" name="Google Shape;306;p26"/>
          <p:cNvSpPr txBox="1"/>
          <p:nvPr/>
        </p:nvSpPr>
        <p:spPr>
          <a:xfrm>
            <a:off x="6837625" y="2430225"/>
            <a:ext cx="3000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07" name="Google Shape;307;p26"/>
          <p:cNvSpPr txBox="1"/>
          <p:nvPr/>
        </p:nvSpPr>
        <p:spPr>
          <a:xfrm>
            <a:off x="223775" y="829675"/>
            <a:ext cx="9372600" cy="1017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Amiri"/>
                <a:ea typeface="Amiri"/>
                <a:cs typeface="Amiri"/>
                <a:sym typeface="Amiri"/>
              </a:rPr>
              <a:t>Devido a reações químicas que ocorrem nas regiões próximas aos eletrodos durante a operação, ocorre a formação de depósitos isolantes nas superfícies condutoras do GEM. Isso gera pontos onde as cargas demoram a se dissipar, distorcendo as distribuições de campos elétricos.</a:t>
            </a:r>
            <a:endParaRPr sz="1800">
              <a:solidFill>
                <a:schemeClr val="dk1"/>
              </a:solidFill>
              <a:latin typeface="Amiri"/>
              <a:ea typeface="Amiri"/>
              <a:cs typeface="Amiri"/>
              <a:sym typeface="Amiri"/>
            </a:endParaRPr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Amiri"/>
              <a:ea typeface="Amiri"/>
              <a:cs typeface="Amiri"/>
              <a:sym typeface="Amiri"/>
            </a:endParaRPr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Amiri"/>
              <a:ea typeface="Amiri"/>
              <a:cs typeface="Amiri"/>
              <a:sym typeface="Amiri"/>
            </a:endParaRPr>
          </a:p>
        </p:txBody>
      </p:sp>
      <p:pic>
        <p:nvPicPr>
          <p:cNvPr id="308" name="Google Shape;308;p26" title="Model-of-GEM-foil-degradation-Highly-energetic-particles-can-degrade-the-Kapton_W640.jp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31175" y="1847275"/>
            <a:ext cx="6206450" cy="3578400"/>
          </a:xfrm>
          <a:prstGeom prst="rect">
            <a:avLst/>
          </a:prstGeom>
          <a:noFill/>
          <a:ln>
            <a:noFill/>
          </a:ln>
        </p:spPr>
      </p:pic>
      <p:sp>
        <p:nvSpPr>
          <p:cNvPr id="309" name="Google Shape;309;p26"/>
          <p:cNvSpPr txBox="1"/>
          <p:nvPr/>
        </p:nvSpPr>
        <p:spPr>
          <a:xfrm>
            <a:off x="7372850" y="3666675"/>
            <a:ext cx="2665200" cy="156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latin typeface="Amiri"/>
                <a:ea typeface="Amiri"/>
                <a:cs typeface="Amiri"/>
                <a:sym typeface="Amiri"/>
              </a:rPr>
              <a:t>Há estudos que mostram também o acúmulo de cargas no dielétrico (Kapton). Esses dois efeitos podem estar ligados.</a:t>
            </a:r>
            <a:endParaRPr sz="1800">
              <a:latin typeface="Amiri"/>
              <a:ea typeface="Amiri"/>
              <a:cs typeface="Amiri"/>
              <a:sym typeface="Amiri"/>
            </a:endParaRPr>
          </a:p>
        </p:txBody>
      </p:sp>
      <p:sp>
        <p:nvSpPr>
          <p:cNvPr id="310" name="Google Shape;310;p26"/>
          <p:cNvSpPr txBox="1"/>
          <p:nvPr/>
        </p:nvSpPr>
        <p:spPr>
          <a:xfrm>
            <a:off x="571250" y="766600"/>
            <a:ext cx="8806200" cy="4455900"/>
          </a:xfrm>
          <a:prstGeom prst="rect">
            <a:avLst/>
          </a:prstGeom>
          <a:solidFill>
            <a:schemeClr val="lt1"/>
          </a:solidFill>
          <a:ln cap="flat" cmpd="sng" w="76200">
            <a:solidFill>
              <a:srgbClr val="729FC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Amiri"/>
              <a:ea typeface="Amiri"/>
              <a:cs typeface="Amiri"/>
              <a:sym typeface="Amiri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Amiri"/>
              <a:ea typeface="Amiri"/>
              <a:cs typeface="Amiri"/>
              <a:sym typeface="Amiri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Amiri"/>
              <a:ea typeface="Amiri"/>
              <a:cs typeface="Amiri"/>
              <a:sym typeface="Amiri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Amiri"/>
              <a:ea typeface="Amiri"/>
              <a:cs typeface="Amiri"/>
              <a:sym typeface="Amiri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>
              <a:solidFill>
                <a:schemeClr val="dk1"/>
              </a:solidFill>
              <a:latin typeface="Amiri"/>
              <a:ea typeface="Amiri"/>
              <a:cs typeface="Amiri"/>
              <a:sym typeface="Amiri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>
                <a:solidFill>
                  <a:schemeClr val="dk1"/>
                </a:solidFill>
                <a:latin typeface="Amiri"/>
                <a:ea typeface="Amiri"/>
                <a:cs typeface="Amiri"/>
                <a:sym typeface="Amiri"/>
              </a:rPr>
              <a:t>Afetam o número de ionizações na avalanche, variações locais na diferença de potencial, ganho efetivo, etc.</a:t>
            </a:r>
            <a:endParaRPr sz="2000">
              <a:solidFill>
                <a:schemeClr val="dk1"/>
              </a:solidFill>
              <a:latin typeface="Amiri"/>
              <a:ea typeface="Amiri"/>
              <a:cs typeface="Amiri"/>
              <a:sym typeface="Amiri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000">
                <a:solidFill>
                  <a:schemeClr val="dk1"/>
                </a:solidFill>
                <a:latin typeface="Amiri"/>
                <a:ea typeface="Amiri"/>
                <a:cs typeface="Amiri"/>
                <a:sym typeface="Amiri"/>
              </a:rPr>
              <a:t>(Importante simular esses processos!)</a:t>
            </a:r>
            <a:endParaRPr b="1" sz="2000">
              <a:solidFill>
                <a:schemeClr val="dk1"/>
              </a:solidFill>
              <a:latin typeface="Amiri"/>
              <a:ea typeface="Amiri"/>
              <a:cs typeface="Amiri"/>
              <a:sym typeface="Ami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000">
              <a:latin typeface="Amiri"/>
              <a:ea typeface="Amiri"/>
              <a:cs typeface="Amiri"/>
              <a:sym typeface="Amiri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14" name="Shape 3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5" name="Google Shape;315;p27"/>
          <p:cNvGrpSpPr/>
          <p:nvPr/>
        </p:nvGrpSpPr>
        <p:grpSpPr>
          <a:xfrm>
            <a:off x="0" y="5340"/>
            <a:ext cx="10537595" cy="5813475"/>
            <a:chOff x="0" y="5340"/>
            <a:chExt cx="10537595" cy="5813475"/>
          </a:xfrm>
        </p:grpSpPr>
        <p:sp>
          <p:nvSpPr>
            <p:cNvPr id="316" name="Google Shape;316;p27"/>
            <p:cNvSpPr/>
            <p:nvPr/>
          </p:nvSpPr>
          <p:spPr>
            <a:xfrm>
              <a:off x="182880" y="145020"/>
              <a:ext cx="9418200" cy="118800"/>
            </a:xfrm>
            <a:prstGeom prst="rect">
              <a:avLst/>
            </a:prstGeom>
            <a:solidFill>
              <a:srgbClr val="729FC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7" name="Google Shape;317;p27"/>
            <p:cNvSpPr/>
            <p:nvPr/>
          </p:nvSpPr>
          <p:spPr>
            <a:xfrm>
              <a:off x="1188725" y="5570225"/>
              <a:ext cx="7759500" cy="30300"/>
            </a:xfrm>
            <a:prstGeom prst="rect">
              <a:avLst/>
            </a:prstGeom>
            <a:solidFill>
              <a:srgbClr val="729FC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8" name="Google Shape;318;p27"/>
            <p:cNvSpPr txBox="1"/>
            <p:nvPr/>
          </p:nvSpPr>
          <p:spPr>
            <a:xfrm>
              <a:off x="0" y="5115663"/>
              <a:ext cx="1758000" cy="627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45000" lIns="90000" spcFirstLastPara="1" rIns="90000" wrap="square" tIns="450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aseline="-25000" lang="en-US">
                  <a:solidFill>
                    <a:srgbClr val="729FCF"/>
                  </a:solidFill>
                  <a:latin typeface="Amiri"/>
                  <a:ea typeface="Amiri"/>
                  <a:cs typeface="Amiri"/>
                  <a:sym typeface="Amiri"/>
                </a:rPr>
                <a:t>VIII Reunião Geral</a:t>
              </a:r>
              <a:endParaRPr b="0" baseline="-25000" strike="noStrike">
                <a:latin typeface="Amiri"/>
                <a:ea typeface="Amiri"/>
                <a:cs typeface="Amiri"/>
                <a:sym typeface="Amiri"/>
              </a:endParaRPr>
            </a:p>
          </p:txBody>
        </p:sp>
        <p:pic>
          <p:nvPicPr>
            <p:cNvPr id="319" name="Google Shape;319;p27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9676080" y="5340"/>
              <a:ext cx="382320" cy="34992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320" name="Google Shape;320;p27"/>
            <p:cNvSpPr txBox="1"/>
            <p:nvPr/>
          </p:nvSpPr>
          <p:spPr>
            <a:xfrm>
              <a:off x="8982995" y="5191815"/>
              <a:ext cx="1554600" cy="627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45000" lIns="90000" spcFirstLastPara="1" rIns="90000" wrap="square" tIns="450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500">
                  <a:solidFill>
                    <a:srgbClr val="729FCF"/>
                  </a:solidFill>
                  <a:latin typeface="Amiri"/>
                  <a:ea typeface="Amiri"/>
                  <a:cs typeface="Amiri"/>
                  <a:sym typeface="Amiri"/>
                </a:rPr>
                <a:t>Bruna B.</a:t>
              </a:r>
              <a:endParaRPr b="0" baseline="-25000" sz="1500" strike="noStrike">
                <a:latin typeface="Amiri"/>
                <a:ea typeface="Amiri"/>
                <a:cs typeface="Amiri"/>
                <a:sym typeface="Amiri"/>
              </a:endParaRPr>
            </a:p>
          </p:txBody>
        </p:sp>
      </p:grpSp>
      <p:sp>
        <p:nvSpPr>
          <p:cNvPr id="321" name="Google Shape;321;p27"/>
          <p:cNvSpPr txBox="1"/>
          <p:nvPr>
            <p:ph idx="12" type="sldNum"/>
          </p:nvPr>
        </p:nvSpPr>
        <p:spPr>
          <a:xfrm>
            <a:off x="9433260" y="5236564"/>
            <a:ext cx="604800" cy="4341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322" name="Google Shape;322;p27"/>
          <p:cNvSpPr txBox="1"/>
          <p:nvPr/>
        </p:nvSpPr>
        <p:spPr>
          <a:xfrm>
            <a:off x="223775" y="167175"/>
            <a:ext cx="9469800" cy="794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3200">
                <a:latin typeface="Amiri"/>
                <a:ea typeface="Amiri"/>
                <a:cs typeface="Amiri"/>
                <a:sym typeface="Amiri"/>
              </a:rPr>
              <a:t>Ion Back-Flow</a:t>
            </a:r>
            <a:endParaRPr b="1" sz="3200">
              <a:latin typeface="Amiri"/>
              <a:ea typeface="Amiri"/>
              <a:cs typeface="Amiri"/>
              <a:sym typeface="Amiri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3200">
              <a:latin typeface="Amiri"/>
              <a:ea typeface="Amiri"/>
              <a:cs typeface="Amiri"/>
              <a:sym typeface="Amiri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3200">
              <a:latin typeface="Amiri"/>
              <a:ea typeface="Amiri"/>
              <a:cs typeface="Amiri"/>
              <a:sym typeface="Amiri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3200">
              <a:latin typeface="Amiri"/>
              <a:ea typeface="Amiri"/>
              <a:cs typeface="Amiri"/>
              <a:sym typeface="Amiri"/>
            </a:endParaRPr>
          </a:p>
        </p:txBody>
      </p:sp>
      <p:sp>
        <p:nvSpPr>
          <p:cNvPr id="323" name="Google Shape;323;p27"/>
          <p:cNvSpPr txBox="1"/>
          <p:nvPr/>
        </p:nvSpPr>
        <p:spPr>
          <a:xfrm>
            <a:off x="6837625" y="2430225"/>
            <a:ext cx="3000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324" name="Google Shape;324;p2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331276" y="530276"/>
            <a:ext cx="4330575" cy="4858924"/>
          </a:xfrm>
          <a:prstGeom prst="rect">
            <a:avLst/>
          </a:prstGeom>
          <a:noFill/>
          <a:ln>
            <a:noFill/>
          </a:ln>
        </p:spPr>
      </p:pic>
      <p:sp>
        <p:nvSpPr>
          <p:cNvPr id="325" name="Google Shape;325;p27"/>
          <p:cNvSpPr txBox="1"/>
          <p:nvPr/>
        </p:nvSpPr>
        <p:spPr>
          <a:xfrm>
            <a:off x="468500" y="1227825"/>
            <a:ext cx="30000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latin typeface="Amiri"/>
              <a:ea typeface="Amiri"/>
              <a:cs typeface="Amiri"/>
              <a:sym typeface="Amiri"/>
            </a:endParaRPr>
          </a:p>
        </p:txBody>
      </p:sp>
      <p:sp>
        <p:nvSpPr>
          <p:cNvPr id="326" name="Google Shape;326;p27"/>
          <p:cNvSpPr txBox="1"/>
          <p:nvPr/>
        </p:nvSpPr>
        <p:spPr>
          <a:xfrm>
            <a:off x="223775" y="1568325"/>
            <a:ext cx="3812700" cy="264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>
                <a:latin typeface="Amiri"/>
                <a:ea typeface="Amiri"/>
                <a:cs typeface="Amiri"/>
                <a:sym typeface="Amiri"/>
              </a:rPr>
              <a:t>Refere-se à migração de íons positivos, produzidos durante as avalanches, de volta para a região de deriva.</a:t>
            </a:r>
            <a:endParaRPr sz="2000">
              <a:latin typeface="Amiri"/>
              <a:ea typeface="Amiri"/>
              <a:cs typeface="Amiri"/>
              <a:sym typeface="Ami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>
              <a:latin typeface="Amiri"/>
              <a:ea typeface="Amiri"/>
              <a:cs typeface="Amiri"/>
              <a:sym typeface="Ami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2000">
                <a:solidFill>
                  <a:schemeClr val="dk1"/>
                </a:solidFill>
                <a:latin typeface="Amiri"/>
                <a:ea typeface="Amiri"/>
                <a:cs typeface="Amiri"/>
                <a:sym typeface="Amiri"/>
              </a:rPr>
              <a:t>Esse volume de deriva cria uma distribuição de carga espacial que distorce o campo elétrico, </a:t>
            </a:r>
            <a:endParaRPr sz="2000">
              <a:latin typeface="Amiri"/>
              <a:ea typeface="Amiri"/>
              <a:cs typeface="Amiri"/>
              <a:sym typeface="Amiri"/>
            </a:endParaRPr>
          </a:p>
        </p:txBody>
      </p:sp>
      <p:cxnSp>
        <p:nvCxnSpPr>
          <p:cNvPr id="327" name="Google Shape;327;p27"/>
          <p:cNvCxnSpPr>
            <a:stCxn id="326" idx="3"/>
            <a:endCxn id="328" idx="2"/>
          </p:cNvCxnSpPr>
          <p:nvPr/>
        </p:nvCxnSpPr>
        <p:spPr>
          <a:xfrm flipH="1" rot="10800000">
            <a:off x="4036475" y="1392975"/>
            <a:ext cx="2264100" cy="1499100"/>
          </a:xfrm>
          <a:prstGeom prst="straightConnector1">
            <a:avLst/>
          </a:prstGeom>
          <a:noFill/>
          <a:ln cap="flat" cmpd="sng" w="76200">
            <a:solidFill>
              <a:schemeClr val="accent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328" name="Google Shape;328;p27"/>
          <p:cNvSpPr/>
          <p:nvPr/>
        </p:nvSpPr>
        <p:spPr>
          <a:xfrm>
            <a:off x="6300600" y="1094000"/>
            <a:ext cx="1244100" cy="597900"/>
          </a:xfrm>
          <a:prstGeom prst="ellipse">
            <a:avLst/>
          </a:prstGeom>
          <a:noFill/>
          <a:ln cap="flat" cmpd="sng" w="76200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32" name="Shape 3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3" name="Google Shape;333;p28"/>
          <p:cNvGrpSpPr/>
          <p:nvPr/>
        </p:nvGrpSpPr>
        <p:grpSpPr>
          <a:xfrm>
            <a:off x="0" y="5340"/>
            <a:ext cx="10537595" cy="5813475"/>
            <a:chOff x="0" y="5340"/>
            <a:chExt cx="10537595" cy="5813475"/>
          </a:xfrm>
        </p:grpSpPr>
        <p:sp>
          <p:nvSpPr>
            <p:cNvPr id="334" name="Google Shape;334;p28"/>
            <p:cNvSpPr/>
            <p:nvPr/>
          </p:nvSpPr>
          <p:spPr>
            <a:xfrm>
              <a:off x="182880" y="145020"/>
              <a:ext cx="9418200" cy="118800"/>
            </a:xfrm>
            <a:prstGeom prst="rect">
              <a:avLst/>
            </a:prstGeom>
            <a:solidFill>
              <a:srgbClr val="729FC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5" name="Google Shape;335;p28"/>
            <p:cNvSpPr/>
            <p:nvPr/>
          </p:nvSpPr>
          <p:spPr>
            <a:xfrm>
              <a:off x="1188725" y="5570225"/>
              <a:ext cx="7759500" cy="30300"/>
            </a:xfrm>
            <a:prstGeom prst="rect">
              <a:avLst/>
            </a:prstGeom>
            <a:solidFill>
              <a:srgbClr val="729FC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6" name="Google Shape;336;p28"/>
            <p:cNvSpPr txBox="1"/>
            <p:nvPr/>
          </p:nvSpPr>
          <p:spPr>
            <a:xfrm>
              <a:off x="0" y="5115663"/>
              <a:ext cx="1758000" cy="627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45000" lIns="90000" spcFirstLastPara="1" rIns="90000" wrap="square" tIns="450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aseline="-25000" lang="en-US">
                  <a:solidFill>
                    <a:srgbClr val="729FCF"/>
                  </a:solidFill>
                  <a:latin typeface="Amiri"/>
                  <a:ea typeface="Amiri"/>
                  <a:cs typeface="Amiri"/>
                  <a:sym typeface="Amiri"/>
                </a:rPr>
                <a:t>VIII Reunião Geral</a:t>
              </a:r>
              <a:endParaRPr b="0" baseline="-25000" strike="noStrike">
                <a:latin typeface="Amiri"/>
                <a:ea typeface="Amiri"/>
                <a:cs typeface="Amiri"/>
                <a:sym typeface="Amiri"/>
              </a:endParaRPr>
            </a:p>
          </p:txBody>
        </p:sp>
        <p:pic>
          <p:nvPicPr>
            <p:cNvPr id="337" name="Google Shape;337;p28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9676080" y="5340"/>
              <a:ext cx="382320" cy="34992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338" name="Google Shape;338;p28"/>
            <p:cNvSpPr txBox="1"/>
            <p:nvPr/>
          </p:nvSpPr>
          <p:spPr>
            <a:xfrm>
              <a:off x="8982995" y="5191815"/>
              <a:ext cx="1554600" cy="627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45000" lIns="90000" spcFirstLastPara="1" rIns="90000" wrap="square" tIns="450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500">
                  <a:solidFill>
                    <a:srgbClr val="729FCF"/>
                  </a:solidFill>
                  <a:latin typeface="Amiri"/>
                  <a:ea typeface="Amiri"/>
                  <a:cs typeface="Amiri"/>
                  <a:sym typeface="Amiri"/>
                </a:rPr>
                <a:t>Bruna B.</a:t>
              </a:r>
              <a:endParaRPr b="0" baseline="-25000" sz="1500" strike="noStrike">
                <a:latin typeface="Amiri"/>
                <a:ea typeface="Amiri"/>
                <a:cs typeface="Amiri"/>
                <a:sym typeface="Amiri"/>
              </a:endParaRPr>
            </a:p>
          </p:txBody>
        </p:sp>
      </p:grpSp>
      <p:sp>
        <p:nvSpPr>
          <p:cNvPr id="339" name="Google Shape;339;p28"/>
          <p:cNvSpPr txBox="1"/>
          <p:nvPr>
            <p:ph idx="12" type="sldNum"/>
          </p:nvPr>
        </p:nvSpPr>
        <p:spPr>
          <a:xfrm>
            <a:off x="9433260" y="5236564"/>
            <a:ext cx="604800" cy="4341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340" name="Google Shape;340;p28"/>
          <p:cNvSpPr txBox="1"/>
          <p:nvPr/>
        </p:nvSpPr>
        <p:spPr>
          <a:xfrm>
            <a:off x="223775" y="167175"/>
            <a:ext cx="9469800" cy="794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3200">
                <a:latin typeface="Amiri"/>
                <a:ea typeface="Amiri"/>
                <a:cs typeface="Amiri"/>
                <a:sym typeface="Amiri"/>
              </a:rPr>
              <a:t>Ion Back-Flow</a:t>
            </a:r>
            <a:endParaRPr b="1" sz="3200">
              <a:latin typeface="Amiri"/>
              <a:ea typeface="Amiri"/>
              <a:cs typeface="Amiri"/>
              <a:sym typeface="Amiri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3200">
              <a:latin typeface="Amiri"/>
              <a:ea typeface="Amiri"/>
              <a:cs typeface="Amiri"/>
              <a:sym typeface="Amiri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3200">
              <a:latin typeface="Amiri"/>
              <a:ea typeface="Amiri"/>
              <a:cs typeface="Amiri"/>
              <a:sym typeface="Amiri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3200">
              <a:latin typeface="Amiri"/>
              <a:ea typeface="Amiri"/>
              <a:cs typeface="Amiri"/>
              <a:sym typeface="Amiri"/>
            </a:endParaRPr>
          </a:p>
        </p:txBody>
      </p:sp>
      <p:sp>
        <p:nvSpPr>
          <p:cNvPr id="341" name="Google Shape;341;p28"/>
          <p:cNvSpPr txBox="1"/>
          <p:nvPr/>
        </p:nvSpPr>
        <p:spPr>
          <a:xfrm>
            <a:off x="6837625" y="2430225"/>
            <a:ext cx="3000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342" name="Google Shape;342;p2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331276" y="530276"/>
            <a:ext cx="4330575" cy="4858924"/>
          </a:xfrm>
          <a:prstGeom prst="rect">
            <a:avLst/>
          </a:prstGeom>
          <a:noFill/>
          <a:ln>
            <a:noFill/>
          </a:ln>
        </p:spPr>
      </p:pic>
      <p:sp>
        <p:nvSpPr>
          <p:cNvPr id="343" name="Google Shape;343;p28"/>
          <p:cNvSpPr txBox="1"/>
          <p:nvPr/>
        </p:nvSpPr>
        <p:spPr>
          <a:xfrm>
            <a:off x="468500" y="1227825"/>
            <a:ext cx="30000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latin typeface="Amiri"/>
              <a:ea typeface="Amiri"/>
              <a:cs typeface="Amiri"/>
              <a:sym typeface="Amiri"/>
            </a:endParaRPr>
          </a:p>
        </p:txBody>
      </p:sp>
      <p:sp>
        <p:nvSpPr>
          <p:cNvPr id="344" name="Google Shape;344;p28"/>
          <p:cNvSpPr txBox="1"/>
          <p:nvPr/>
        </p:nvSpPr>
        <p:spPr>
          <a:xfrm>
            <a:off x="223775" y="1568325"/>
            <a:ext cx="3812700" cy="264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>
                <a:latin typeface="Amiri"/>
                <a:ea typeface="Amiri"/>
                <a:cs typeface="Amiri"/>
                <a:sym typeface="Amiri"/>
              </a:rPr>
              <a:t>Refere-se à migração de íons positivos, produzidos durante as avalanches, de volta para a região de deriva.</a:t>
            </a:r>
            <a:endParaRPr sz="2000">
              <a:latin typeface="Amiri"/>
              <a:ea typeface="Amiri"/>
              <a:cs typeface="Amiri"/>
              <a:sym typeface="Ami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>
              <a:latin typeface="Amiri"/>
              <a:ea typeface="Amiri"/>
              <a:cs typeface="Amiri"/>
              <a:sym typeface="Ami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>
                <a:solidFill>
                  <a:schemeClr val="dk1"/>
                </a:solidFill>
                <a:latin typeface="Amiri"/>
                <a:ea typeface="Amiri"/>
                <a:cs typeface="Amiri"/>
                <a:sym typeface="Amiri"/>
              </a:rPr>
              <a:t>Esse volume de deriva cria uma distribuição de carga espacial que distorce o campo elétrico, </a:t>
            </a:r>
            <a:endParaRPr sz="2000">
              <a:latin typeface="Amiri"/>
              <a:ea typeface="Amiri"/>
              <a:cs typeface="Amiri"/>
              <a:sym typeface="Amiri"/>
            </a:endParaRPr>
          </a:p>
        </p:txBody>
      </p:sp>
      <p:cxnSp>
        <p:nvCxnSpPr>
          <p:cNvPr id="345" name="Google Shape;345;p28"/>
          <p:cNvCxnSpPr>
            <a:stCxn id="344" idx="3"/>
            <a:endCxn id="346" idx="2"/>
          </p:cNvCxnSpPr>
          <p:nvPr/>
        </p:nvCxnSpPr>
        <p:spPr>
          <a:xfrm flipH="1" rot="10800000">
            <a:off x="4036475" y="1392975"/>
            <a:ext cx="2264100" cy="1499100"/>
          </a:xfrm>
          <a:prstGeom prst="straightConnector1">
            <a:avLst/>
          </a:prstGeom>
          <a:noFill/>
          <a:ln cap="flat" cmpd="sng" w="76200">
            <a:solidFill>
              <a:schemeClr val="accent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346" name="Google Shape;346;p28"/>
          <p:cNvSpPr/>
          <p:nvPr/>
        </p:nvSpPr>
        <p:spPr>
          <a:xfrm>
            <a:off x="6300600" y="1094000"/>
            <a:ext cx="1244100" cy="597900"/>
          </a:xfrm>
          <a:prstGeom prst="ellipse">
            <a:avLst/>
          </a:prstGeom>
          <a:noFill/>
          <a:ln cap="flat" cmpd="sng" w="76200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47" name="Google Shape;347;p28"/>
          <p:cNvSpPr txBox="1"/>
          <p:nvPr/>
        </p:nvSpPr>
        <p:spPr>
          <a:xfrm>
            <a:off x="571250" y="766600"/>
            <a:ext cx="8806200" cy="4455900"/>
          </a:xfrm>
          <a:prstGeom prst="rect">
            <a:avLst/>
          </a:prstGeom>
          <a:solidFill>
            <a:schemeClr val="lt1"/>
          </a:solidFill>
          <a:ln cap="flat" cmpd="sng" w="76200">
            <a:solidFill>
              <a:srgbClr val="729FC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Amiri"/>
              <a:ea typeface="Amiri"/>
              <a:cs typeface="Amiri"/>
              <a:sym typeface="Amiri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Amiri"/>
              <a:ea typeface="Amiri"/>
              <a:cs typeface="Amiri"/>
              <a:sym typeface="Amiri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Amiri"/>
              <a:ea typeface="Amiri"/>
              <a:cs typeface="Amiri"/>
              <a:sym typeface="Amiri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Amiri"/>
              <a:ea typeface="Amiri"/>
              <a:cs typeface="Amiri"/>
              <a:sym typeface="Amiri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>
              <a:solidFill>
                <a:schemeClr val="dk1"/>
              </a:solidFill>
              <a:latin typeface="Amiri"/>
              <a:ea typeface="Amiri"/>
              <a:cs typeface="Amiri"/>
              <a:sym typeface="Amiri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>
                <a:solidFill>
                  <a:schemeClr val="dk1"/>
                </a:solidFill>
                <a:latin typeface="Amiri"/>
                <a:ea typeface="Amiri"/>
                <a:cs typeface="Amiri"/>
                <a:sym typeface="Amiri"/>
              </a:rPr>
              <a:t>Resultam em perda de carga primária (afeta resolução em energia), distorção das trajetórias das partículas (afeta obtenção do momento), etc.</a:t>
            </a:r>
            <a:endParaRPr sz="2000">
              <a:solidFill>
                <a:schemeClr val="dk1"/>
              </a:solidFill>
              <a:latin typeface="Amiri"/>
              <a:ea typeface="Amiri"/>
              <a:cs typeface="Amiri"/>
              <a:sym typeface="Amiri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>
                <a:solidFill>
                  <a:schemeClr val="dk1"/>
                </a:solidFill>
                <a:latin typeface="Amiri"/>
                <a:ea typeface="Amiri"/>
                <a:cs typeface="Amiri"/>
                <a:sym typeface="Amiri"/>
              </a:rPr>
              <a:t>O IBF é </a:t>
            </a:r>
            <a:r>
              <a:rPr lang="en-US" sz="2000">
                <a:solidFill>
                  <a:schemeClr val="dk1"/>
                </a:solidFill>
                <a:latin typeface="Amiri"/>
                <a:ea typeface="Amiri"/>
                <a:cs typeface="Amiri"/>
                <a:sym typeface="Amiri"/>
              </a:rPr>
              <a:t>um dos problemas atuais </a:t>
            </a:r>
            <a:r>
              <a:rPr lang="en-US" sz="2000">
                <a:solidFill>
                  <a:schemeClr val="dk1"/>
                </a:solidFill>
                <a:latin typeface="Amiri"/>
                <a:ea typeface="Amiri"/>
                <a:cs typeface="Amiri"/>
                <a:sym typeface="Amiri"/>
              </a:rPr>
              <a:t>do ALICE (</a:t>
            </a:r>
            <a:r>
              <a:rPr lang="en-US" sz="2000">
                <a:solidFill>
                  <a:schemeClr val="dk1"/>
                </a:solidFill>
                <a:latin typeface="Amiri"/>
                <a:ea typeface="Amiri"/>
                <a:cs typeface="Amiri"/>
                <a:sym typeface="Amiri"/>
              </a:rPr>
              <a:t>este relacionado</a:t>
            </a:r>
            <a:r>
              <a:rPr lang="en-US" sz="2000">
                <a:solidFill>
                  <a:schemeClr val="dk1"/>
                </a:solidFill>
                <a:latin typeface="Amiri"/>
                <a:ea typeface="Amiri"/>
                <a:cs typeface="Amiri"/>
                <a:sym typeface="Amiri"/>
              </a:rPr>
              <a:t> ao charge-distortion)</a:t>
            </a:r>
            <a:endParaRPr sz="2000">
              <a:solidFill>
                <a:schemeClr val="dk1"/>
              </a:solidFill>
              <a:latin typeface="Amiri"/>
              <a:ea typeface="Amiri"/>
              <a:cs typeface="Amiri"/>
              <a:sym typeface="Amiri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000">
                <a:solidFill>
                  <a:schemeClr val="dk1"/>
                </a:solidFill>
                <a:latin typeface="Amiri"/>
                <a:ea typeface="Amiri"/>
                <a:cs typeface="Amiri"/>
                <a:sym typeface="Amiri"/>
              </a:rPr>
              <a:t>(Importante simular esses processos!)</a:t>
            </a:r>
            <a:endParaRPr b="1" sz="2000">
              <a:solidFill>
                <a:schemeClr val="dk1"/>
              </a:solidFill>
              <a:latin typeface="Amiri"/>
              <a:ea typeface="Amiri"/>
              <a:cs typeface="Amiri"/>
              <a:sym typeface="Ami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000">
              <a:latin typeface="Amiri"/>
              <a:ea typeface="Amiri"/>
              <a:cs typeface="Amiri"/>
              <a:sym typeface="Amiri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51" name="Shape 3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2" name="Google Shape;352;p29"/>
          <p:cNvGrpSpPr/>
          <p:nvPr/>
        </p:nvGrpSpPr>
        <p:grpSpPr>
          <a:xfrm>
            <a:off x="0" y="5340"/>
            <a:ext cx="10537595" cy="5813475"/>
            <a:chOff x="0" y="5340"/>
            <a:chExt cx="10537595" cy="5813475"/>
          </a:xfrm>
        </p:grpSpPr>
        <p:sp>
          <p:nvSpPr>
            <p:cNvPr id="353" name="Google Shape;353;p29"/>
            <p:cNvSpPr/>
            <p:nvPr/>
          </p:nvSpPr>
          <p:spPr>
            <a:xfrm>
              <a:off x="182880" y="145020"/>
              <a:ext cx="9418200" cy="118800"/>
            </a:xfrm>
            <a:prstGeom prst="rect">
              <a:avLst/>
            </a:prstGeom>
            <a:solidFill>
              <a:srgbClr val="729FC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4" name="Google Shape;354;p29"/>
            <p:cNvSpPr/>
            <p:nvPr/>
          </p:nvSpPr>
          <p:spPr>
            <a:xfrm>
              <a:off x="1188725" y="5570225"/>
              <a:ext cx="7759500" cy="30300"/>
            </a:xfrm>
            <a:prstGeom prst="rect">
              <a:avLst/>
            </a:prstGeom>
            <a:solidFill>
              <a:srgbClr val="729FC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5" name="Google Shape;355;p29"/>
            <p:cNvSpPr txBox="1"/>
            <p:nvPr/>
          </p:nvSpPr>
          <p:spPr>
            <a:xfrm>
              <a:off x="0" y="5115663"/>
              <a:ext cx="1758000" cy="627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45000" lIns="90000" spcFirstLastPara="1" rIns="90000" wrap="square" tIns="450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aseline="-25000" lang="en-US">
                  <a:solidFill>
                    <a:srgbClr val="729FCF"/>
                  </a:solidFill>
                  <a:latin typeface="Amiri"/>
                  <a:ea typeface="Amiri"/>
                  <a:cs typeface="Amiri"/>
                  <a:sym typeface="Amiri"/>
                </a:rPr>
                <a:t>VIII Reunião Geral</a:t>
              </a:r>
              <a:endParaRPr b="0" baseline="-25000" strike="noStrike">
                <a:latin typeface="Amiri"/>
                <a:ea typeface="Amiri"/>
                <a:cs typeface="Amiri"/>
                <a:sym typeface="Amiri"/>
              </a:endParaRPr>
            </a:p>
          </p:txBody>
        </p:sp>
        <p:pic>
          <p:nvPicPr>
            <p:cNvPr id="356" name="Google Shape;356;p29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9676080" y="5340"/>
              <a:ext cx="382320" cy="34992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357" name="Google Shape;357;p29"/>
            <p:cNvSpPr txBox="1"/>
            <p:nvPr/>
          </p:nvSpPr>
          <p:spPr>
            <a:xfrm>
              <a:off x="8982995" y="5191815"/>
              <a:ext cx="1554600" cy="627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45000" lIns="90000" spcFirstLastPara="1" rIns="90000" wrap="square" tIns="450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500">
                  <a:solidFill>
                    <a:srgbClr val="729FCF"/>
                  </a:solidFill>
                  <a:latin typeface="Amiri"/>
                  <a:ea typeface="Amiri"/>
                  <a:cs typeface="Amiri"/>
                  <a:sym typeface="Amiri"/>
                </a:rPr>
                <a:t>Bruna B.</a:t>
              </a:r>
              <a:endParaRPr b="0" baseline="-25000" sz="1500" strike="noStrike">
                <a:latin typeface="Amiri"/>
                <a:ea typeface="Amiri"/>
                <a:cs typeface="Amiri"/>
                <a:sym typeface="Amiri"/>
              </a:endParaRPr>
            </a:p>
          </p:txBody>
        </p:sp>
      </p:grpSp>
      <p:sp>
        <p:nvSpPr>
          <p:cNvPr id="358" name="Google Shape;358;p29"/>
          <p:cNvSpPr txBox="1"/>
          <p:nvPr>
            <p:ph idx="12" type="sldNum"/>
          </p:nvPr>
        </p:nvSpPr>
        <p:spPr>
          <a:xfrm>
            <a:off x="9433260" y="5236564"/>
            <a:ext cx="604800" cy="4341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359" name="Google Shape;359;p29"/>
          <p:cNvSpPr txBox="1"/>
          <p:nvPr/>
        </p:nvSpPr>
        <p:spPr>
          <a:xfrm>
            <a:off x="223775" y="167175"/>
            <a:ext cx="8976000" cy="794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3200">
                <a:latin typeface="Amiri"/>
                <a:ea typeface="Amiri"/>
                <a:cs typeface="Amiri"/>
                <a:sym typeface="Amiri"/>
              </a:rPr>
              <a:t>Metodologia</a:t>
            </a:r>
            <a:endParaRPr b="0" sz="3200" strike="noStrike">
              <a:latin typeface="Amiri"/>
              <a:ea typeface="Amiri"/>
              <a:cs typeface="Amiri"/>
              <a:sym typeface="Amiri"/>
            </a:endParaRPr>
          </a:p>
        </p:txBody>
      </p:sp>
      <p:sp>
        <p:nvSpPr>
          <p:cNvPr id="360" name="Google Shape;360;p29"/>
          <p:cNvSpPr txBox="1"/>
          <p:nvPr/>
        </p:nvSpPr>
        <p:spPr>
          <a:xfrm>
            <a:off x="6837625" y="2430225"/>
            <a:ext cx="3000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61" name="Google Shape;361;p29"/>
          <p:cNvSpPr txBox="1"/>
          <p:nvPr/>
        </p:nvSpPr>
        <p:spPr>
          <a:xfrm>
            <a:off x="269075" y="961275"/>
            <a:ext cx="8885400" cy="3786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Font typeface="Amiri"/>
              <a:buAutoNum type="arabicPeriod"/>
            </a:pPr>
            <a:r>
              <a:rPr lang="en-US" sz="1800">
                <a:latin typeface="Amiri"/>
                <a:ea typeface="Amiri"/>
                <a:cs typeface="Amiri"/>
                <a:sym typeface="Amiri"/>
              </a:rPr>
              <a:t>Simulação de Campos Elétricos</a:t>
            </a:r>
            <a:endParaRPr sz="1800">
              <a:latin typeface="Amiri"/>
              <a:ea typeface="Amiri"/>
              <a:cs typeface="Amiri"/>
              <a:sym typeface="Amiri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latin typeface="Amiri"/>
              <a:ea typeface="Amiri"/>
              <a:cs typeface="Amiri"/>
              <a:sym typeface="Amiri"/>
            </a:endParaRPr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Font typeface="Amiri"/>
              <a:buAutoNum type="alphaLcPeriod"/>
            </a:pPr>
            <a:r>
              <a:rPr lang="en-US" sz="1800">
                <a:latin typeface="Amiri"/>
                <a:ea typeface="Amiri"/>
                <a:cs typeface="Amiri"/>
                <a:sym typeface="Amiri"/>
              </a:rPr>
              <a:t>No software GMSH</a:t>
            </a:r>
            <a:endParaRPr sz="1800">
              <a:latin typeface="Amiri"/>
              <a:ea typeface="Amiri"/>
              <a:cs typeface="Amiri"/>
              <a:sym typeface="Amiri"/>
            </a:endParaRPr>
          </a:p>
          <a:p>
            <a:pPr indent="-342900" lvl="2" marL="1371600" rtl="0" algn="l">
              <a:spcBef>
                <a:spcPts val="0"/>
              </a:spcBef>
              <a:spcAft>
                <a:spcPts val="0"/>
              </a:spcAft>
              <a:buSzPts val="1800"/>
              <a:buFont typeface="Amiri"/>
              <a:buAutoNum type="romanLcPeriod"/>
            </a:pPr>
            <a:r>
              <a:rPr lang="en-US" sz="1800">
                <a:latin typeface="Amiri"/>
                <a:ea typeface="Amiri"/>
                <a:cs typeface="Amiri"/>
                <a:sym typeface="Amiri"/>
              </a:rPr>
              <a:t>Criação da Geometria do GEM com OpenCascade (geometrias complexas)</a:t>
            </a:r>
            <a:endParaRPr sz="1800">
              <a:latin typeface="Amiri"/>
              <a:ea typeface="Amiri"/>
              <a:cs typeface="Amiri"/>
              <a:sym typeface="Amiri"/>
            </a:endParaRPr>
          </a:p>
          <a:p>
            <a:pPr indent="-342900" lvl="2" marL="1371600" rtl="0" algn="l">
              <a:spcBef>
                <a:spcPts val="0"/>
              </a:spcBef>
              <a:spcAft>
                <a:spcPts val="0"/>
              </a:spcAft>
              <a:buSzPts val="1800"/>
              <a:buFont typeface="Amiri"/>
              <a:buAutoNum type="romanLcPeriod"/>
            </a:pPr>
            <a:r>
              <a:rPr lang="en-US" sz="1800">
                <a:latin typeface="Amiri"/>
                <a:ea typeface="Amiri"/>
                <a:cs typeface="Amiri"/>
                <a:sym typeface="Amiri"/>
              </a:rPr>
              <a:t>Uso do método dos elementos finitos e discretização da geometria.</a:t>
            </a:r>
            <a:endParaRPr sz="1800">
              <a:latin typeface="Amiri"/>
              <a:ea typeface="Amiri"/>
              <a:cs typeface="Amiri"/>
              <a:sym typeface="Amiri"/>
            </a:endParaRPr>
          </a:p>
          <a:p>
            <a:pPr indent="-342900" lvl="2" marL="1371600" rtl="0" algn="l">
              <a:spcBef>
                <a:spcPts val="0"/>
              </a:spcBef>
              <a:spcAft>
                <a:spcPts val="0"/>
              </a:spcAft>
              <a:buSzPts val="1800"/>
              <a:buFont typeface="Amiri"/>
              <a:buAutoNum type="romanLcPeriod"/>
            </a:pPr>
            <a:r>
              <a:rPr lang="en-US" sz="1800">
                <a:latin typeface="Amiri"/>
                <a:ea typeface="Amiri"/>
                <a:cs typeface="Amiri"/>
                <a:sym typeface="Amiri"/>
              </a:rPr>
              <a:t>Geração da malha computacional.</a:t>
            </a:r>
            <a:endParaRPr sz="1800">
              <a:latin typeface="Amiri"/>
              <a:ea typeface="Amiri"/>
              <a:cs typeface="Amiri"/>
              <a:sym typeface="Amiri"/>
            </a:endParaRPr>
          </a:p>
          <a:p>
            <a:pPr indent="0" lvl="0" marL="13716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latin typeface="Amiri"/>
              <a:ea typeface="Amiri"/>
              <a:cs typeface="Amiri"/>
              <a:sym typeface="Amiri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Font typeface="Amiri"/>
              <a:buAutoNum type="arabicPeriod"/>
            </a:pPr>
            <a:r>
              <a:rPr lang="en-US" sz="1800">
                <a:solidFill>
                  <a:schemeClr val="dk1"/>
                </a:solidFill>
                <a:latin typeface="Amiri"/>
                <a:ea typeface="Amiri"/>
                <a:cs typeface="Amiri"/>
                <a:sym typeface="Amiri"/>
              </a:rPr>
              <a:t>Resolução das equações eletrostáticas com software ElmerSolver</a:t>
            </a:r>
            <a:endParaRPr sz="1800">
              <a:solidFill>
                <a:schemeClr val="dk1"/>
              </a:solidFill>
              <a:latin typeface="Amiri"/>
              <a:ea typeface="Amiri"/>
              <a:cs typeface="Amiri"/>
              <a:sym typeface="Amiri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Amiri"/>
              <a:ea typeface="Amiri"/>
              <a:cs typeface="Amiri"/>
              <a:sym typeface="Amiri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miri"/>
              <a:buAutoNum type="arabicPeriod"/>
            </a:pPr>
            <a:r>
              <a:rPr lang="en-US" sz="1800">
                <a:solidFill>
                  <a:schemeClr val="dk1"/>
                </a:solidFill>
                <a:latin typeface="Amiri"/>
                <a:ea typeface="Amiri"/>
                <a:cs typeface="Amiri"/>
                <a:sym typeface="Amiri"/>
              </a:rPr>
              <a:t>Propagação de Elétrons</a:t>
            </a:r>
            <a:endParaRPr sz="1800">
              <a:solidFill>
                <a:schemeClr val="dk1"/>
              </a:solidFill>
              <a:latin typeface="Amiri"/>
              <a:ea typeface="Amiri"/>
              <a:cs typeface="Amiri"/>
              <a:sym typeface="Amiri"/>
            </a:endParaRPr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miri"/>
              <a:buAutoNum type="alphaLcPeriod"/>
            </a:pPr>
            <a:r>
              <a:rPr lang="en-US" sz="1800">
                <a:solidFill>
                  <a:schemeClr val="dk1"/>
                </a:solidFill>
                <a:latin typeface="Amiri"/>
                <a:ea typeface="Amiri"/>
                <a:cs typeface="Amiri"/>
                <a:sym typeface="Amiri"/>
              </a:rPr>
              <a:t>Simulação da avalanche e propagação com o toolkit Garfield++</a:t>
            </a:r>
            <a:endParaRPr sz="1800">
              <a:solidFill>
                <a:schemeClr val="dk1"/>
              </a:solidFill>
              <a:latin typeface="Amiri"/>
              <a:ea typeface="Amiri"/>
              <a:cs typeface="Amiri"/>
              <a:sym typeface="Amiri"/>
            </a:endParaRPr>
          </a:p>
          <a:p>
            <a:pPr indent="-342900" lvl="2" marL="13716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miri"/>
              <a:buAutoNum type="romanLcPeriod"/>
            </a:pPr>
            <a:r>
              <a:rPr lang="en-US" sz="1800">
                <a:solidFill>
                  <a:schemeClr val="dk1"/>
                </a:solidFill>
                <a:latin typeface="Amiri"/>
                <a:ea typeface="Amiri"/>
                <a:cs typeface="Amiri"/>
                <a:sym typeface="Amiri"/>
              </a:rPr>
              <a:t>Geração de pares elétron-íon a cada ionização</a:t>
            </a:r>
            <a:endParaRPr sz="1800">
              <a:solidFill>
                <a:schemeClr val="dk1"/>
              </a:solidFill>
              <a:latin typeface="Amiri"/>
              <a:ea typeface="Amiri"/>
              <a:cs typeface="Amiri"/>
              <a:sym typeface="Amiri"/>
            </a:endParaRPr>
          </a:p>
          <a:p>
            <a:pPr indent="-342900" lvl="2" marL="13716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miri"/>
              <a:buAutoNum type="romanLcPeriod"/>
            </a:pPr>
            <a:r>
              <a:rPr lang="en-US" sz="1800">
                <a:solidFill>
                  <a:schemeClr val="dk1"/>
                </a:solidFill>
                <a:latin typeface="Amiri"/>
                <a:ea typeface="Amiri"/>
                <a:cs typeface="Amiri"/>
                <a:sym typeface="Amiri"/>
              </a:rPr>
              <a:t>Evolução temporal das partículas sob o campo elétrico calculado</a:t>
            </a:r>
            <a:endParaRPr sz="1800">
              <a:solidFill>
                <a:schemeClr val="dk1"/>
              </a:solidFill>
              <a:latin typeface="Amiri"/>
              <a:ea typeface="Amiri"/>
              <a:cs typeface="Amiri"/>
              <a:sym typeface="Amiri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65" name="Shape 3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6" name="Google Shape;366;p30"/>
          <p:cNvGrpSpPr/>
          <p:nvPr/>
        </p:nvGrpSpPr>
        <p:grpSpPr>
          <a:xfrm>
            <a:off x="0" y="5340"/>
            <a:ext cx="10537595" cy="5813475"/>
            <a:chOff x="0" y="5340"/>
            <a:chExt cx="10537595" cy="5813475"/>
          </a:xfrm>
        </p:grpSpPr>
        <p:sp>
          <p:nvSpPr>
            <p:cNvPr id="367" name="Google Shape;367;p30"/>
            <p:cNvSpPr/>
            <p:nvPr/>
          </p:nvSpPr>
          <p:spPr>
            <a:xfrm>
              <a:off x="182880" y="145020"/>
              <a:ext cx="9418200" cy="118800"/>
            </a:xfrm>
            <a:prstGeom prst="rect">
              <a:avLst/>
            </a:prstGeom>
            <a:solidFill>
              <a:srgbClr val="729FC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8" name="Google Shape;368;p30"/>
            <p:cNvSpPr/>
            <p:nvPr/>
          </p:nvSpPr>
          <p:spPr>
            <a:xfrm>
              <a:off x="1188725" y="5570225"/>
              <a:ext cx="7759500" cy="30300"/>
            </a:xfrm>
            <a:prstGeom prst="rect">
              <a:avLst/>
            </a:prstGeom>
            <a:solidFill>
              <a:srgbClr val="729FC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9" name="Google Shape;369;p30"/>
            <p:cNvSpPr txBox="1"/>
            <p:nvPr/>
          </p:nvSpPr>
          <p:spPr>
            <a:xfrm>
              <a:off x="0" y="5115663"/>
              <a:ext cx="1758000" cy="627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45000" lIns="90000" spcFirstLastPara="1" rIns="90000" wrap="square" tIns="450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aseline="-25000" lang="en-US">
                  <a:solidFill>
                    <a:srgbClr val="729FCF"/>
                  </a:solidFill>
                  <a:latin typeface="Amiri"/>
                  <a:ea typeface="Amiri"/>
                  <a:cs typeface="Amiri"/>
                  <a:sym typeface="Amiri"/>
                </a:rPr>
                <a:t>VIII Reunião Geral</a:t>
              </a:r>
              <a:endParaRPr b="0" baseline="-25000" strike="noStrike">
                <a:latin typeface="Amiri"/>
                <a:ea typeface="Amiri"/>
                <a:cs typeface="Amiri"/>
                <a:sym typeface="Amiri"/>
              </a:endParaRPr>
            </a:p>
          </p:txBody>
        </p:sp>
        <p:pic>
          <p:nvPicPr>
            <p:cNvPr id="370" name="Google Shape;370;p30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9676080" y="5340"/>
              <a:ext cx="382320" cy="34992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371" name="Google Shape;371;p30"/>
            <p:cNvSpPr txBox="1"/>
            <p:nvPr/>
          </p:nvSpPr>
          <p:spPr>
            <a:xfrm>
              <a:off x="8982995" y="5191815"/>
              <a:ext cx="1554600" cy="627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45000" lIns="90000" spcFirstLastPara="1" rIns="90000" wrap="square" tIns="450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500">
                  <a:solidFill>
                    <a:srgbClr val="729FCF"/>
                  </a:solidFill>
                  <a:latin typeface="Amiri"/>
                  <a:ea typeface="Amiri"/>
                  <a:cs typeface="Amiri"/>
                  <a:sym typeface="Amiri"/>
                </a:rPr>
                <a:t>Bruna B.</a:t>
              </a:r>
              <a:endParaRPr b="0" baseline="-25000" sz="1500" strike="noStrike">
                <a:latin typeface="Amiri"/>
                <a:ea typeface="Amiri"/>
                <a:cs typeface="Amiri"/>
                <a:sym typeface="Amiri"/>
              </a:endParaRPr>
            </a:p>
          </p:txBody>
        </p:sp>
      </p:grpSp>
      <p:sp>
        <p:nvSpPr>
          <p:cNvPr id="372" name="Google Shape;372;p30"/>
          <p:cNvSpPr txBox="1"/>
          <p:nvPr>
            <p:ph idx="12" type="sldNum"/>
          </p:nvPr>
        </p:nvSpPr>
        <p:spPr>
          <a:xfrm>
            <a:off x="9433260" y="5236564"/>
            <a:ext cx="604800" cy="4341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373" name="Google Shape;373;p30"/>
          <p:cNvSpPr txBox="1"/>
          <p:nvPr/>
        </p:nvSpPr>
        <p:spPr>
          <a:xfrm>
            <a:off x="3676525" y="268700"/>
            <a:ext cx="4881300" cy="794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3200">
                <a:latin typeface="Amiri"/>
                <a:ea typeface="Amiri"/>
                <a:cs typeface="Amiri"/>
                <a:sym typeface="Amiri"/>
              </a:rPr>
              <a:t>Simulações preliminares</a:t>
            </a:r>
            <a:endParaRPr b="1" sz="3200">
              <a:latin typeface="Amiri"/>
              <a:ea typeface="Amiri"/>
              <a:cs typeface="Amiri"/>
              <a:sym typeface="Amiri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000">
                <a:latin typeface="Amiri"/>
                <a:ea typeface="Amiri"/>
                <a:cs typeface="Amiri"/>
                <a:sym typeface="Amiri"/>
              </a:rPr>
              <a:t>Desalinhamento do furo do GEM</a:t>
            </a:r>
            <a:endParaRPr b="1" sz="2000">
              <a:latin typeface="Amiri"/>
              <a:ea typeface="Amiri"/>
              <a:cs typeface="Amiri"/>
              <a:sym typeface="Amiri"/>
            </a:endParaRPr>
          </a:p>
        </p:txBody>
      </p:sp>
      <p:sp>
        <p:nvSpPr>
          <p:cNvPr id="374" name="Google Shape;374;p30"/>
          <p:cNvSpPr txBox="1"/>
          <p:nvPr/>
        </p:nvSpPr>
        <p:spPr>
          <a:xfrm>
            <a:off x="6837625" y="2430225"/>
            <a:ext cx="3000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5" name="Google Shape;375;p30"/>
          <p:cNvSpPr txBox="1"/>
          <p:nvPr/>
        </p:nvSpPr>
        <p:spPr>
          <a:xfrm>
            <a:off x="1894750" y="1990875"/>
            <a:ext cx="79086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</p:txBody>
      </p:sp>
      <p:pic>
        <p:nvPicPr>
          <p:cNvPr id="376" name="Google Shape;376;p3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69225" y="420050"/>
            <a:ext cx="3119475" cy="4994824"/>
          </a:xfrm>
          <a:prstGeom prst="rect">
            <a:avLst/>
          </a:prstGeom>
          <a:noFill/>
          <a:ln>
            <a:noFill/>
          </a:ln>
        </p:spPr>
      </p:pic>
      <p:pic>
        <p:nvPicPr>
          <p:cNvPr id="377" name="Google Shape;377;p30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883488" y="1255163"/>
            <a:ext cx="4991100" cy="3705225"/>
          </a:xfrm>
          <a:prstGeom prst="rect">
            <a:avLst/>
          </a:prstGeom>
          <a:noFill/>
          <a:ln>
            <a:noFill/>
          </a:ln>
        </p:spPr>
      </p:pic>
      <p:sp>
        <p:nvSpPr>
          <p:cNvPr id="378" name="Google Shape;378;p30"/>
          <p:cNvSpPr txBox="1"/>
          <p:nvPr/>
        </p:nvSpPr>
        <p:spPr>
          <a:xfrm>
            <a:off x="5370425" y="4960400"/>
            <a:ext cx="23358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latin typeface="Amiri"/>
                <a:ea typeface="Amiri"/>
                <a:cs typeface="Amiri"/>
                <a:sym typeface="Amiri"/>
              </a:rPr>
              <a:t>sem desalinhamento</a:t>
            </a:r>
            <a:endParaRPr sz="1800">
              <a:latin typeface="Amiri"/>
              <a:ea typeface="Amiri"/>
              <a:cs typeface="Amiri"/>
              <a:sym typeface="Amiri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82" name="Shape 3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83" name="Google Shape;383;p31"/>
          <p:cNvGrpSpPr/>
          <p:nvPr/>
        </p:nvGrpSpPr>
        <p:grpSpPr>
          <a:xfrm>
            <a:off x="0" y="5340"/>
            <a:ext cx="10537595" cy="5813475"/>
            <a:chOff x="0" y="5340"/>
            <a:chExt cx="10537595" cy="5813475"/>
          </a:xfrm>
        </p:grpSpPr>
        <p:sp>
          <p:nvSpPr>
            <p:cNvPr id="384" name="Google Shape;384;p31"/>
            <p:cNvSpPr/>
            <p:nvPr/>
          </p:nvSpPr>
          <p:spPr>
            <a:xfrm>
              <a:off x="182880" y="145020"/>
              <a:ext cx="9418200" cy="118800"/>
            </a:xfrm>
            <a:prstGeom prst="rect">
              <a:avLst/>
            </a:prstGeom>
            <a:solidFill>
              <a:srgbClr val="729FC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5" name="Google Shape;385;p31"/>
            <p:cNvSpPr/>
            <p:nvPr/>
          </p:nvSpPr>
          <p:spPr>
            <a:xfrm>
              <a:off x="1188725" y="5570225"/>
              <a:ext cx="7759500" cy="30300"/>
            </a:xfrm>
            <a:prstGeom prst="rect">
              <a:avLst/>
            </a:prstGeom>
            <a:solidFill>
              <a:srgbClr val="729FC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6" name="Google Shape;386;p31"/>
            <p:cNvSpPr txBox="1"/>
            <p:nvPr/>
          </p:nvSpPr>
          <p:spPr>
            <a:xfrm>
              <a:off x="0" y="5115663"/>
              <a:ext cx="1758000" cy="627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45000" lIns="90000" spcFirstLastPara="1" rIns="90000" wrap="square" tIns="450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aseline="-25000" lang="en-US">
                  <a:solidFill>
                    <a:srgbClr val="729FCF"/>
                  </a:solidFill>
                  <a:latin typeface="Amiri"/>
                  <a:ea typeface="Amiri"/>
                  <a:cs typeface="Amiri"/>
                  <a:sym typeface="Amiri"/>
                </a:rPr>
                <a:t>VIII Reunião Geral</a:t>
              </a:r>
              <a:endParaRPr b="0" baseline="-25000" strike="noStrike">
                <a:latin typeface="Amiri"/>
                <a:ea typeface="Amiri"/>
                <a:cs typeface="Amiri"/>
                <a:sym typeface="Amiri"/>
              </a:endParaRPr>
            </a:p>
          </p:txBody>
        </p:sp>
        <p:pic>
          <p:nvPicPr>
            <p:cNvPr id="387" name="Google Shape;387;p31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9676080" y="5340"/>
              <a:ext cx="382320" cy="34992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388" name="Google Shape;388;p31"/>
            <p:cNvSpPr txBox="1"/>
            <p:nvPr/>
          </p:nvSpPr>
          <p:spPr>
            <a:xfrm>
              <a:off x="8982995" y="5191815"/>
              <a:ext cx="1554600" cy="627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45000" lIns="90000" spcFirstLastPara="1" rIns="90000" wrap="square" tIns="450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500">
                  <a:solidFill>
                    <a:srgbClr val="729FCF"/>
                  </a:solidFill>
                  <a:latin typeface="Amiri"/>
                  <a:ea typeface="Amiri"/>
                  <a:cs typeface="Amiri"/>
                  <a:sym typeface="Amiri"/>
                </a:rPr>
                <a:t>Bruna B.</a:t>
              </a:r>
              <a:endParaRPr b="0" baseline="-25000" sz="1500" strike="noStrike">
                <a:latin typeface="Amiri"/>
                <a:ea typeface="Amiri"/>
                <a:cs typeface="Amiri"/>
                <a:sym typeface="Amiri"/>
              </a:endParaRPr>
            </a:p>
          </p:txBody>
        </p:sp>
      </p:grpSp>
      <p:sp>
        <p:nvSpPr>
          <p:cNvPr id="389" name="Google Shape;389;p31"/>
          <p:cNvSpPr txBox="1"/>
          <p:nvPr>
            <p:ph idx="12" type="sldNum"/>
          </p:nvPr>
        </p:nvSpPr>
        <p:spPr>
          <a:xfrm>
            <a:off x="9433260" y="5236564"/>
            <a:ext cx="604800" cy="4341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390" name="Google Shape;390;p31"/>
          <p:cNvSpPr txBox="1"/>
          <p:nvPr/>
        </p:nvSpPr>
        <p:spPr>
          <a:xfrm>
            <a:off x="5102750" y="302275"/>
            <a:ext cx="4791000" cy="794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3200">
                <a:latin typeface="Amiri"/>
                <a:ea typeface="Amiri"/>
                <a:cs typeface="Amiri"/>
                <a:sym typeface="Amiri"/>
              </a:rPr>
              <a:t>Simulações</a:t>
            </a:r>
            <a:r>
              <a:rPr b="1" lang="en-US" sz="3200">
                <a:latin typeface="Amiri"/>
                <a:ea typeface="Amiri"/>
                <a:cs typeface="Amiri"/>
                <a:sym typeface="Amiri"/>
              </a:rPr>
              <a:t> preliminares</a:t>
            </a:r>
            <a:endParaRPr b="1" sz="3200">
              <a:latin typeface="Amiri"/>
              <a:ea typeface="Amiri"/>
              <a:cs typeface="Amiri"/>
              <a:sym typeface="Amiri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000">
                <a:latin typeface="Amiri"/>
                <a:ea typeface="Amiri"/>
                <a:cs typeface="Amiri"/>
                <a:sym typeface="Amiri"/>
              </a:rPr>
              <a:t>Desalinhamento do furo do GEM</a:t>
            </a:r>
            <a:endParaRPr b="1" sz="2000">
              <a:latin typeface="Amiri"/>
              <a:ea typeface="Amiri"/>
              <a:cs typeface="Amiri"/>
              <a:sym typeface="Amiri"/>
            </a:endParaRPr>
          </a:p>
        </p:txBody>
      </p:sp>
      <p:sp>
        <p:nvSpPr>
          <p:cNvPr id="391" name="Google Shape;391;p31"/>
          <p:cNvSpPr txBox="1"/>
          <p:nvPr/>
        </p:nvSpPr>
        <p:spPr>
          <a:xfrm>
            <a:off x="6837625" y="2430225"/>
            <a:ext cx="3000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92" name="Google Shape;392;p31"/>
          <p:cNvSpPr txBox="1"/>
          <p:nvPr/>
        </p:nvSpPr>
        <p:spPr>
          <a:xfrm>
            <a:off x="1894750" y="1990875"/>
            <a:ext cx="79086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</p:txBody>
      </p:sp>
      <p:sp>
        <p:nvSpPr>
          <p:cNvPr id="393" name="Google Shape;393;p31"/>
          <p:cNvSpPr txBox="1"/>
          <p:nvPr/>
        </p:nvSpPr>
        <p:spPr>
          <a:xfrm>
            <a:off x="1206778" y="4136450"/>
            <a:ext cx="28806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latin typeface="Amiri"/>
                <a:ea typeface="Amiri"/>
                <a:cs typeface="Amiri"/>
                <a:sym typeface="Amiri"/>
              </a:rPr>
              <a:t>desalinhamento de 1º em z</a:t>
            </a:r>
            <a:endParaRPr sz="1800">
              <a:latin typeface="Amiri"/>
              <a:ea typeface="Amiri"/>
              <a:cs typeface="Amiri"/>
              <a:sym typeface="Amiri"/>
            </a:endParaRPr>
          </a:p>
        </p:txBody>
      </p:sp>
      <p:pic>
        <p:nvPicPr>
          <p:cNvPr id="394" name="Google Shape;394;p3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24525" y="388150"/>
            <a:ext cx="4791075" cy="3667125"/>
          </a:xfrm>
          <a:prstGeom prst="rect">
            <a:avLst/>
          </a:prstGeom>
          <a:noFill/>
          <a:ln>
            <a:noFill/>
          </a:ln>
        </p:spPr>
      </p:pic>
      <p:pic>
        <p:nvPicPr>
          <p:cNvPr id="395" name="Google Shape;395;p31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985113" y="1281475"/>
            <a:ext cx="4933950" cy="3638550"/>
          </a:xfrm>
          <a:prstGeom prst="rect">
            <a:avLst/>
          </a:prstGeom>
          <a:noFill/>
          <a:ln>
            <a:noFill/>
          </a:ln>
        </p:spPr>
      </p:pic>
      <p:sp>
        <p:nvSpPr>
          <p:cNvPr id="396" name="Google Shape;396;p31"/>
          <p:cNvSpPr txBox="1"/>
          <p:nvPr/>
        </p:nvSpPr>
        <p:spPr>
          <a:xfrm>
            <a:off x="5915003" y="4920025"/>
            <a:ext cx="28806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latin typeface="Amiri"/>
                <a:ea typeface="Amiri"/>
                <a:cs typeface="Amiri"/>
                <a:sym typeface="Amiri"/>
              </a:rPr>
              <a:t>desalinhamento de 10º em z</a:t>
            </a:r>
            <a:endParaRPr sz="1800">
              <a:latin typeface="Amiri"/>
              <a:ea typeface="Amiri"/>
              <a:cs typeface="Amiri"/>
              <a:sym typeface="Amiri"/>
            </a:endParaRPr>
          </a:p>
        </p:txBody>
      </p:sp>
      <p:sp>
        <p:nvSpPr>
          <p:cNvPr id="397" name="Google Shape;397;p31"/>
          <p:cNvSpPr txBox="1"/>
          <p:nvPr/>
        </p:nvSpPr>
        <p:spPr>
          <a:xfrm>
            <a:off x="1050100" y="5105125"/>
            <a:ext cx="43296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latin typeface="Amiri"/>
                <a:ea typeface="Amiri"/>
                <a:cs typeface="Amiri"/>
                <a:sym typeface="Amiri"/>
              </a:rPr>
              <a:t>É possível rotacioná-la no plano XY também</a:t>
            </a:r>
            <a:endParaRPr sz="1800">
              <a:latin typeface="Amiri"/>
              <a:ea typeface="Amiri"/>
              <a:cs typeface="Amiri"/>
              <a:sym typeface="Amiri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01" name="Shape 4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2" name="Google Shape;402;p32"/>
          <p:cNvGrpSpPr/>
          <p:nvPr/>
        </p:nvGrpSpPr>
        <p:grpSpPr>
          <a:xfrm>
            <a:off x="0" y="5340"/>
            <a:ext cx="10537595" cy="5813475"/>
            <a:chOff x="0" y="5340"/>
            <a:chExt cx="10537595" cy="5813475"/>
          </a:xfrm>
        </p:grpSpPr>
        <p:sp>
          <p:nvSpPr>
            <p:cNvPr id="403" name="Google Shape;403;p32"/>
            <p:cNvSpPr/>
            <p:nvPr/>
          </p:nvSpPr>
          <p:spPr>
            <a:xfrm>
              <a:off x="182880" y="145020"/>
              <a:ext cx="9418200" cy="118800"/>
            </a:xfrm>
            <a:prstGeom prst="rect">
              <a:avLst/>
            </a:prstGeom>
            <a:solidFill>
              <a:srgbClr val="729FC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4" name="Google Shape;404;p32"/>
            <p:cNvSpPr/>
            <p:nvPr/>
          </p:nvSpPr>
          <p:spPr>
            <a:xfrm>
              <a:off x="1188725" y="5570225"/>
              <a:ext cx="7759500" cy="30300"/>
            </a:xfrm>
            <a:prstGeom prst="rect">
              <a:avLst/>
            </a:prstGeom>
            <a:solidFill>
              <a:srgbClr val="729FC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5" name="Google Shape;405;p32"/>
            <p:cNvSpPr txBox="1"/>
            <p:nvPr/>
          </p:nvSpPr>
          <p:spPr>
            <a:xfrm>
              <a:off x="0" y="5115663"/>
              <a:ext cx="1758000" cy="627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45000" lIns="90000" spcFirstLastPara="1" rIns="90000" wrap="square" tIns="450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aseline="-25000" lang="en-US">
                  <a:solidFill>
                    <a:srgbClr val="729FCF"/>
                  </a:solidFill>
                  <a:latin typeface="Amiri"/>
                  <a:ea typeface="Amiri"/>
                  <a:cs typeface="Amiri"/>
                  <a:sym typeface="Amiri"/>
                </a:rPr>
                <a:t>VIII Reunião Geral</a:t>
              </a:r>
              <a:endParaRPr b="0" baseline="-25000" strike="noStrike">
                <a:latin typeface="Amiri"/>
                <a:ea typeface="Amiri"/>
                <a:cs typeface="Amiri"/>
                <a:sym typeface="Amiri"/>
              </a:endParaRPr>
            </a:p>
          </p:txBody>
        </p:sp>
        <p:pic>
          <p:nvPicPr>
            <p:cNvPr id="406" name="Google Shape;406;p32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9676080" y="5340"/>
              <a:ext cx="382320" cy="34992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407" name="Google Shape;407;p32"/>
            <p:cNvSpPr txBox="1"/>
            <p:nvPr/>
          </p:nvSpPr>
          <p:spPr>
            <a:xfrm>
              <a:off x="8982995" y="5191815"/>
              <a:ext cx="1554600" cy="627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45000" lIns="90000" spcFirstLastPara="1" rIns="90000" wrap="square" tIns="450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500">
                  <a:solidFill>
                    <a:srgbClr val="729FCF"/>
                  </a:solidFill>
                  <a:latin typeface="Amiri"/>
                  <a:ea typeface="Amiri"/>
                  <a:cs typeface="Amiri"/>
                  <a:sym typeface="Amiri"/>
                </a:rPr>
                <a:t>Bruna B.</a:t>
              </a:r>
              <a:endParaRPr b="0" baseline="-25000" sz="1500" strike="noStrike">
                <a:latin typeface="Amiri"/>
                <a:ea typeface="Amiri"/>
                <a:cs typeface="Amiri"/>
                <a:sym typeface="Amiri"/>
              </a:endParaRPr>
            </a:p>
          </p:txBody>
        </p:sp>
      </p:grpSp>
      <p:sp>
        <p:nvSpPr>
          <p:cNvPr id="408" name="Google Shape;408;p32"/>
          <p:cNvSpPr txBox="1"/>
          <p:nvPr>
            <p:ph idx="12" type="sldNum"/>
          </p:nvPr>
        </p:nvSpPr>
        <p:spPr>
          <a:xfrm>
            <a:off x="9433260" y="5236564"/>
            <a:ext cx="604800" cy="4341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409" name="Google Shape;409;p32"/>
          <p:cNvSpPr txBox="1"/>
          <p:nvPr/>
        </p:nvSpPr>
        <p:spPr>
          <a:xfrm>
            <a:off x="223825" y="377200"/>
            <a:ext cx="8976000" cy="794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3200">
                <a:latin typeface="Amiri"/>
                <a:ea typeface="Amiri"/>
                <a:cs typeface="Amiri"/>
                <a:sym typeface="Amiri"/>
              </a:rPr>
              <a:t>Simulações</a:t>
            </a:r>
            <a:r>
              <a:rPr b="1" lang="en-US" sz="3200">
                <a:latin typeface="Amiri"/>
                <a:ea typeface="Amiri"/>
                <a:cs typeface="Amiri"/>
                <a:sym typeface="Amiri"/>
              </a:rPr>
              <a:t> preliminares</a:t>
            </a:r>
            <a:endParaRPr b="1" sz="3200">
              <a:latin typeface="Amiri"/>
              <a:ea typeface="Amiri"/>
              <a:cs typeface="Amiri"/>
              <a:sym typeface="Amiri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000">
                <a:latin typeface="Amiri"/>
                <a:ea typeface="Amiri"/>
                <a:cs typeface="Amiri"/>
                <a:sym typeface="Amiri"/>
              </a:rPr>
              <a:t>Acúmulo de cargas no isolante</a:t>
            </a:r>
            <a:endParaRPr b="1" sz="2000">
              <a:latin typeface="Amiri"/>
              <a:ea typeface="Amiri"/>
              <a:cs typeface="Amiri"/>
              <a:sym typeface="Amiri"/>
            </a:endParaRPr>
          </a:p>
        </p:txBody>
      </p:sp>
      <p:sp>
        <p:nvSpPr>
          <p:cNvPr id="410" name="Google Shape;410;p32"/>
          <p:cNvSpPr txBox="1"/>
          <p:nvPr/>
        </p:nvSpPr>
        <p:spPr>
          <a:xfrm>
            <a:off x="6837625" y="2430225"/>
            <a:ext cx="3000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411" name="Google Shape;411;p32"/>
          <p:cNvPicPr preferRelativeResize="0"/>
          <p:nvPr/>
        </p:nvPicPr>
        <p:blipFill rotWithShape="1">
          <a:blip r:embed="rId4">
            <a:alphaModFix/>
          </a:blip>
          <a:srcRect b="0" l="0" r="65563" t="0"/>
          <a:stretch/>
        </p:blipFill>
        <p:spPr>
          <a:xfrm>
            <a:off x="7024425" y="1404263"/>
            <a:ext cx="2626400" cy="2862025"/>
          </a:xfrm>
          <a:prstGeom prst="rect">
            <a:avLst/>
          </a:prstGeom>
          <a:noFill/>
          <a:ln>
            <a:noFill/>
          </a:ln>
        </p:spPr>
      </p:pic>
      <p:sp>
        <p:nvSpPr>
          <p:cNvPr id="412" name="Google Shape;412;p32"/>
          <p:cNvSpPr txBox="1"/>
          <p:nvPr/>
        </p:nvSpPr>
        <p:spPr>
          <a:xfrm>
            <a:off x="0" y="1902175"/>
            <a:ext cx="6899700" cy="212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Font typeface="Amiri"/>
              <a:buChar char="➔"/>
            </a:pPr>
            <a:r>
              <a:rPr lang="en-US" sz="1800">
                <a:latin typeface="Amiri"/>
                <a:ea typeface="Amiri"/>
                <a:cs typeface="Amiri"/>
                <a:sym typeface="Amiri"/>
              </a:rPr>
              <a:t>Geometria sem desalinhamento;</a:t>
            </a:r>
            <a:endParaRPr sz="1800">
              <a:latin typeface="Amiri"/>
              <a:ea typeface="Amiri"/>
              <a:cs typeface="Amiri"/>
              <a:sym typeface="Amiri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Font typeface="Amiri"/>
              <a:buChar char="➔"/>
            </a:pPr>
            <a:r>
              <a:rPr lang="en-US" sz="1800">
                <a:latin typeface="Amiri"/>
                <a:ea typeface="Amiri"/>
                <a:cs typeface="Amiri"/>
                <a:sym typeface="Amiri"/>
              </a:rPr>
              <a:t>GEM centrado na origem do sistema de coordenadas</a:t>
            </a:r>
            <a:endParaRPr sz="1800">
              <a:latin typeface="Amiri"/>
              <a:ea typeface="Amiri"/>
              <a:cs typeface="Amiri"/>
              <a:sym typeface="Amiri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Font typeface="Amiri"/>
              <a:buChar char="➔"/>
            </a:pPr>
            <a:r>
              <a:rPr lang="en-US" sz="1800">
                <a:latin typeface="Amiri"/>
                <a:ea typeface="Amiri"/>
                <a:cs typeface="Amiri"/>
                <a:sym typeface="Amiri"/>
              </a:rPr>
              <a:t>50k elétrons iniciais são colocados próximos ao furo em 10 posições iniciais diferentes (xi, yi, zi) = (xi, 0.0, 0.0031) cm;</a:t>
            </a:r>
            <a:endParaRPr sz="1800">
              <a:latin typeface="Amiri"/>
              <a:ea typeface="Amiri"/>
              <a:cs typeface="Amiri"/>
              <a:sym typeface="Amiri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Font typeface="Amiri"/>
              <a:buChar char="➔"/>
            </a:pPr>
            <a:r>
              <a:rPr lang="en-US" sz="1800">
                <a:latin typeface="Amiri"/>
                <a:ea typeface="Amiri"/>
                <a:cs typeface="Amiri"/>
                <a:sym typeface="Amiri"/>
              </a:rPr>
              <a:t>Energia cinética inicial dos elétrons de 7eV na direção positiva do eixo z.</a:t>
            </a:r>
            <a:endParaRPr sz="1800">
              <a:latin typeface="Amiri"/>
              <a:ea typeface="Amiri"/>
              <a:cs typeface="Amiri"/>
              <a:sym typeface="Amiri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Font typeface="Amiri"/>
              <a:buChar char="➔"/>
            </a:pPr>
            <a:r>
              <a:rPr lang="en-US" sz="1800">
                <a:latin typeface="Amiri"/>
                <a:ea typeface="Amiri"/>
                <a:cs typeface="Amiri"/>
                <a:sym typeface="Amiri"/>
              </a:rPr>
              <a:t>Mistura Gasosa de 70% de Argônio e 30% de C02.</a:t>
            </a:r>
            <a:endParaRPr sz="180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9" name="Google Shape;89;p15"/>
          <p:cNvGrpSpPr/>
          <p:nvPr/>
        </p:nvGrpSpPr>
        <p:grpSpPr>
          <a:xfrm>
            <a:off x="0" y="5340"/>
            <a:ext cx="10537595" cy="5813475"/>
            <a:chOff x="0" y="5340"/>
            <a:chExt cx="10537595" cy="5813475"/>
          </a:xfrm>
        </p:grpSpPr>
        <p:sp>
          <p:nvSpPr>
            <p:cNvPr id="90" name="Google Shape;90;p15"/>
            <p:cNvSpPr/>
            <p:nvPr/>
          </p:nvSpPr>
          <p:spPr>
            <a:xfrm>
              <a:off x="182880" y="145020"/>
              <a:ext cx="9418200" cy="118800"/>
            </a:xfrm>
            <a:prstGeom prst="rect">
              <a:avLst/>
            </a:prstGeom>
            <a:solidFill>
              <a:srgbClr val="729FC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1" name="Google Shape;91;p15"/>
            <p:cNvSpPr/>
            <p:nvPr/>
          </p:nvSpPr>
          <p:spPr>
            <a:xfrm>
              <a:off x="1188725" y="5570225"/>
              <a:ext cx="7759500" cy="30300"/>
            </a:xfrm>
            <a:prstGeom prst="rect">
              <a:avLst/>
            </a:prstGeom>
            <a:solidFill>
              <a:srgbClr val="729FC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2" name="Google Shape;92;p15"/>
            <p:cNvSpPr txBox="1"/>
            <p:nvPr/>
          </p:nvSpPr>
          <p:spPr>
            <a:xfrm>
              <a:off x="0" y="5115663"/>
              <a:ext cx="1758000" cy="627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45000" lIns="90000" spcFirstLastPara="1" rIns="90000" wrap="square" tIns="450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r>
                <a:rPr baseline="-25000" lang="en-US">
                  <a:solidFill>
                    <a:srgbClr val="729FCF"/>
                  </a:solidFill>
                  <a:latin typeface="Amiri"/>
                  <a:ea typeface="Amiri"/>
                  <a:cs typeface="Amiri"/>
                  <a:sym typeface="Amiri"/>
                </a:rPr>
                <a:t>VIII Reunião Geral</a:t>
              </a:r>
              <a:endParaRPr b="0" baseline="-25000" strike="noStrike">
                <a:latin typeface="Amiri"/>
                <a:ea typeface="Amiri"/>
                <a:cs typeface="Amiri"/>
                <a:sym typeface="Amiri"/>
              </a:endParaRPr>
            </a:p>
          </p:txBody>
        </p:sp>
        <p:pic>
          <p:nvPicPr>
            <p:cNvPr id="93" name="Google Shape;93;p15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9676080" y="5340"/>
              <a:ext cx="382320" cy="34992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94" name="Google Shape;94;p15"/>
            <p:cNvSpPr txBox="1"/>
            <p:nvPr/>
          </p:nvSpPr>
          <p:spPr>
            <a:xfrm>
              <a:off x="8982995" y="5191815"/>
              <a:ext cx="1554600" cy="627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45000" lIns="90000" spcFirstLastPara="1" rIns="90000" wrap="square" tIns="450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500">
                  <a:solidFill>
                    <a:srgbClr val="729FCF"/>
                  </a:solidFill>
                  <a:latin typeface="Amiri"/>
                  <a:ea typeface="Amiri"/>
                  <a:cs typeface="Amiri"/>
                  <a:sym typeface="Amiri"/>
                </a:rPr>
                <a:t>Bruna B.</a:t>
              </a:r>
              <a:endParaRPr b="0" baseline="-25000" sz="1500" strike="noStrike">
                <a:latin typeface="Amiri"/>
                <a:ea typeface="Amiri"/>
                <a:cs typeface="Amiri"/>
                <a:sym typeface="Amiri"/>
              </a:endParaRPr>
            </a:p>
          </p:txBody>
        </p:sp>
      </p:grpSp>
      <p:sp>
        <p:nvSpPr>
          <p:cNvPr id="95" name="Google Shape;95;p15"/>
          <p:cNvSpPr txBox="1"/>
          <p:nvPr>
            <p:ph idx="12" type="sldNum"/>
          </p:nvPr>
        </p:nvSpPr>
        <p:spPr>
          <a:xfrm>
            <a:off x="9433260" y="5236564"/>
            <a:ext cx="604800" cy="4341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96" name="Google Shape;96;p15"/>
          <p:cNvSpPr txBox="1"/>
          <p:nvPr/>
        </p:nvSpPr>
        <p:spPr>
          <a:xfrm>
            <a:off x="457200" y="180905"/>
            <a:ext cx="3840600" cy="1341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3200">
                <a:latin typeface="Amiri"/>
                <a:ea typeface="Amiri"/>
                <a:cs typeface="Amiri"/>
                <a:sym typeface="Amiri"/>
              </a:rPr>
              <a:t>Resumo</a:t>
            </a:r>
            <a:r>
              <a:rPr b="1" i="0" lang="en-US" sz="3200" u="none" cap="none" strike="noStrike">
                <a:latin typeface="Amiri"/>
                <a:ea typeface="Amiri"/>
                <a:cs typeface="Amiri"/>
                <a:sym typeface="Amiri"/>
              </a:rPr>
              <a:t>: </a:t>
            </a:r>
            <a:endParaRPr b="0" sz="3200" strike="noStrike">
              <a:latin typeface="Amiri"/>
              <a:ea typeface="Amiri"/>
              <a:cs typeface="Amiri"/>
              <a:sym typeface="Amiri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sz="3200" strike="noStrike">
              <a:latin typeface="Amiri"/>
              <a:ea typeface="Amiri"/>
              <a:cs typeface="Amiri"/>
              <a:sym typeface="Amiri"/>
            </a:endParaRPr>
          </a:p>
        </p:txBody>
      </p:sp>
      <p:sp>
        <p:nvSpPr>
          <p:cNvPr id="97" name="Google Shape;97;p15"/>
          <p:cNvSpPr txBox="1"/>
          <p:nvPr/>
        </p:nvSpPr>
        <p:spPr>
          <a:xfrm>
            <a:off x="457198" y="159325"/>
            <a:ext cx="8355300" cy="5763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0" lvl="0" marL="40005" marR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30"/>
              <a:buFont typeface="Noto Sans Symbols"/>
              <a:buNone/>
            </a:pPr>
            <a:r>
              <a:t/>
            </a:r>
            <a:endParaRPr sz="1800">
              <a:latin typeface="Amiri"/>
              <a:ea typeface="Amiri"/>
              <a:cs typeface="Amiri"/>
              <a:sym typeface="Amiri"/>
            </a:endParaRPr>
          </a:p>
          <a:p>
            <a:pPr indent="0" lvl="0" marL="40005" marR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30"/>
              <a:buFont typeface="Noto Sans Symbols"/>
              <a:buNone/>
            </a:pPr>
            <a:r>
              <a:t/>
            </a:r>
            <a:endParaRPr sz="1800">
              <a:latin typeface="Amiri"/>
              <a:ea typeface="Amiri"/>
              <a:cs typeface="Amiri"/>
              <a:sym typeface="Amiri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800">
                <a:latin typeface="Amiri"/>
                <a:ea typeface="Amiri"/>
                <a:cs typeface="Amiri"/>
                <a:sym typeface="Amiri"/>
              </a:rPr>
              <a:t>GEM (Gaseous Electron Multiplier)</a:t>
            </a:r>
            <a:endParaRPr b="1" sz="1800">
              <a:latin typeface="Amiri"/>
              <a:ea typeface="Amiri"/>
              <a:cs typeface="Amiri"/>
              <a:sym typeface="Amiri"/>
            </a:endParaRPr>
          </a:p>
          <a:p>
            <a:pPr indent="-3429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Amiri"/>
              <a:buChar char="●"/>
            </a:pPr>
            <a:r>
              <a:rPr lang="en-US" sz="1800">
                <a:latin typeface="Amiri"/>
                <a:ea typeface="Amiri"/>
                <a:cs typeface="Amiri"/>
                <a:sym typeface="Amiri"/>
              </a:rPr>
              <a:t>Introdução</a:t>
            </a:r>
            <a:endParaRPr sz="1800">
              <a:latin typeface="Amiri"/>
              <a:ea typeface="Amiri"/>
              <a:cs typeface="Amiri"/>
              <a:sym typeface="Amiri"/>
            </a:endParaRPr>
          </a:p>
          <a:p>
            <a:pPr indent="-3429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Amiri"/>
              <a:buChar char="●"/>
            </a:pPr>
            <a:r>
              <a:rPr lang="en-US" sz="1800">
                <a:latin typeface="Amiri"/>
                <a:ea typeface="Amiri"/>
                <a:cs typeface="Amiri"/>
                <a:sym typeface="Amiri"/>
              </a:rPr>
              <a:t>Os efeitos do acúmulo de cargas</a:t>
            </a:r>
            <a:endParaRPr sz="1800">
              <a:latin typeface="Amiri"/>
              <a:ea typeface="Amiri"/>
              <a:cs typeface="Amiri"/>
              <a:sym typeface="Amiri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latin typeface="Amiri"/>
              <a:ea typeface="Amiri"/>
              <a:cs typeface="Amiri"/>
              <a:sym typeface="Amiri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800">
                <a:latin typeface="Amiri"/>
                <a:ea typeface="Amiri"/>
                <a:cs typeface="Amiri"/>
                <a:sym typeface="Amiri"/>
              </a:rPr>
              <a:t>Tópicos a serem estudados:</a:t>
            </a:r>
            <a:endParaRPr sz="1800">
              <a:latin typeface="Amiri"/>
              <a:ea typeface="Amiri"/>
              <a:cs typeface="Amiri"/>
              <a:sym typeface="Amiri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Font typeface="Amiri"/>
              <a:buChar char="●"/>
            </a:pPr>
            <a:r>
              <a:rPr b="1" lang="en-US" sz="1800">
                <a:solidFill>
                  <a:schemeClr val="dk1"/>
                </a:solidFill>
                <a:latin typeface="Amiri"/>
                <a:ea typeface="Amiri"/>
                <a:cs typeface="Amiri"/>
                <a:sym typeface="Amiri"/>
              </a:rPr>
              <a:t>A</a:t>
            </a:r>
            <a:r>
              <a:rPr b="1" lang="en-US" sz="1800">
                <a:solidFill>
                  <a:schemeClr val="dk1"/>
                </a:solidFill>
                <a:latin typeface="Amiri"/>
                <a:ea typeface="Amiri"/>
                <a:cs typeface="Amiri"/>
                <a:sym typeface="Amiri"/>
              </a:rPr>
              <a:t>cúmulo de cargas devido a</a:t>
            </a:r>
            <a:endParaRPr sz="1800">
              <a:latin typeface="Amiri"/>
              <a:ea typeface="Amiri"/>
              <a:cs typeface="Amiri"/>
              <a:sym typeface="Amiri"/>
            </a:endParaRPr>
          </a:p>
          <a:p>
            <a:pPr indent="-3429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Amiri"/>
              <a:buChar char="○"/>
            </a:pPr>
            <a:r>
              <a:rPr lang="en-US" sz="1800">
                <a:latin typeface="Amiri"/>
                <a:ea typeface="Amiri"/>
                <a:cs typeface="Amiri"/>
                <a:sym typeface="Amiri"/>
              </a:rPr>
              <a:t>Desalinhamento do furo</a:t>
            </a:r>
            <a:endParaRPr sz="1800">
              <a:latin typeface="Amiri"/>
              <a:ea typeface="Amiri"/>
              <a:cs typeface="Amiri"/>
              <a:sym typeface="Amiri"/>
            </a:endParaRPr>
          </a:p>
          <a:p>
            <a:pPr indent="-342900" lvl="1" marL="914400" rtl="0" algn="just">
              <a:spcBef>
                <a:spcPts val="0"/>
              </a:spcBef>
              <a:spcAft>
                <a:spcPts val="0"/>
              </a:spcAft>
              <a:buSzPts val="1800"/>
              <a:buFont typeface="Amiri"/>
              <a:buChar char="○"/>
            </a:pPr>
            <a:r>
              <a:rPr lang="en-US" sz="1800">
                <a:solidFill>
                  <a:schemeClr val="dk1"/>
                </a:solidFill>
                <a:latin typeface="Amiri"/>
                <a:ea typeface="Amiri"/>
                <a:cs typeface="Amiri"/>
                <a:sym typeface="Amiri"/>
              </a:rPr>
              <a:t>Formação de camada isolante no GEM</a:t>
            </a:r>
            <a:endParaRPr sz="1800">
              <a:latin typeface="Amiri"/>
              <a:ea typeface="Amiri"/>
              <a:cs typeface="Amiri"/>
              <a:sym typeface="Amiri"/>
            </a:endParaRPr>
          </a:p>
          <a:p>
            <a:pPr indent="-342900" lvl="1" marL="914400" rtl="0" algn="just">
              <a:spcBef>
                <a:spcPts val="0"/>
              </a:spcBef>
              <a:spcAft>
                <a:spcPts val="0"/>
              </a:spcAft>
              <a:buSzPts val="1800"/>
              <a:buFont typeface="Amiri"/>
              <a:buChar char="○"/>
            </a:pPr>
            <a:r>
              <a:rPr lang="en-US" sz="1800">
                <a:solidFill>
                  <a:schemeClr val="dk1"/>
                </a:solidFill>
                <a:latin typeface="Amiri"/>
                <a:ea typeface="Amiri"/>
                <a:cs typeface="Amiri"/>
                <a:sym typeface="Amiri"/>
              </a:rPr>
              <a:t>Ion Back-Flow (IBF)</a:t>
            </a:r>
            <a:endParaRPr sz="1800">
              <a:solidFill>
                <a:schemeClr val="dk1"/>
              </a:solidFill>
              <a:latin typeface="Amiri"/>
              <a:ea typeface="Amiri"/>
              <a:cs typeface="Amiri"/>
              <a:sym typeface="Amiri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latin typeface="Amiri"/>
              <a:ea typeface="Amiri"/>
              <a:cs typeface="Amiri"/>
              <a:sym typeface="Amiri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800">
                <a:latin typeface="Amiri"/>
                <a:ea typeface="Amiri"/>
                <a:cs typeface="Amiri"/>
                <a:sym typeface="Amiri"/>
              </a:rPr>
              <a:t>Simulações preliminares</a:t>
            </a:r>
            <a:endParaRPr b="1" sz="1800">
              <a:latin typeface="Amiri"/>
              <a:ea typeface="Amiri"/>
              <a:cs typeface="Amiri"/>
              <a:sym typeface="Amiri"/>
            </a:endParaRPr>
          </a:p>
          <a:p>
            <a:pPr indent="-3429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Amiri"/>
              <a:buChar char="●"/>
            </a:pPr>
            <a:r>
              <a:rPr lang="en-US" sz="1800">
                <a:latin typeface="Amiri"/>
                <a:ea typeface="Amiri"/>
                <a:cs typeface="Amiri"/>
                <a:sym typeface="Amiri"/>
              </a:rPr>
              <a:t>Metodologia (GMSH- Open cascade, Elmer e Garfield, campos utilizados, etc)</a:t>
            </a:r>
            <a:endParaRPr sz="1800">
              <a:latin typeface="Amiri"/>
              <a:ea typeface="Amiri"/>
              <a:cs typeface="Amiri"/>
              <a:sym typeface="Amiri"/>
            </a:endParaRPr>
          </a:p>
          <a:p>
            <a:pPr indent="-3429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Amiri"/>
              <a:buChar char="●"/>
            </a:pPr>
            <a:r>
              <a:rPr lang="en-US" sz="1800">
                <a:latin typeface="Amiri"/>
                <a:ea typeface="Amiri"/>
                <a:cs typeface="Amiri"/>
                <a:sym typeface="Amiri"/>
              </a:rPr>
              <a:t>Simulação desalinhamento </a:t>
            </a:r>
            <a:endParaRPr sz="1800">
              <a:latin typeface="Amiri"/>
              <a:ea typeface="Amiri"/>
              <a:cs typeface="Amiri"/>
              <a:sym typeface="Amiri"/>
            </a:endParaRPr>
          </a:p>
          <a:p>
            <a:pPr indent="-3429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Amiri"/>
              <a:buChar char="●"/>
            </a:pPr>
            <a:r>
              <a:rPr lang="en-US" sz="1800">
                <a:latin typeface="Amiri"/>
                <a:ea typeface="Amiri"/>
                <a:cs typeface="Amiri"/>
                <a:sym typeface="Amiri"/>
              </a:rPr>
              <a:t>Simulação </a:t>
            </a:r>
            <a:r>
              <a:rPr lang="en-US" sz="1800">
                <a:solidFill>
                  <a:schemeClr val="dk1"/>
                </a:solidFill>
                <a:latin typeface="Amiri"/>
                <a:ea typeface="Amiri"/>
                <a:cs typeface="Amiri"/>
                <a:sym typeface="Amiri"/>
              </a:rPr>
              <a:t>da formação de camada isolante</a:t>
            </a:r>
            <a:endParaRPr sz="1800">
              <a:solidFill>
                <a:schemeClr val="dk1"/>
              </a:solidFill>
              <a:latin typeface="Amiri"/>
              <a:ea typeface="Amiri"/>
              <a:cs typeface="Amiri"/>
              <a:sym typeface="Amiri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Amiri"/>
              <a:ea typeface="Amiri"/>
              <a:cs typeface="Amiri"/>
              <a:sym typeface="Amiri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800">
                <a:solidFill>
                  <a:schemeClr val="dk1"/>
                </a:solidFill>
                <a:latin typeface="Amiri"/>
                <a:ea typeface="Amiri"/>
                <a:cs typeface="Amiri"/>
                <a:sym typeface="Amiri"/>
              </a:rPr>
              <a:t>Próximos Passos</a:t>
            </a:r>
            <a:endParaRPr b="1" sz="1800">
              <a:solidFill>
                <a:schemeClr val="dk1"/>
              </a:solidFill>
              <a:latin typeface="Amiri"/>
              <a:ea typeface="Amiri"/>
              <a:cs typeface="Amiri"/>
              <a:sym typeface="Amiri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800">
                <a:solidFill>
                  <a:schemeClr val="dk1"/>
                </a:solidFill>
                <a:latin typeface="Amiri"/>
                <a:ea typeface="Amiri"/>
                <a:cs typeface="Amiri"/>
                <a:sym typeface="Amiri"/>
              </a:rPr>
              <a:t>Referências</a:t>
            </a:r>
            <a:endParaRPr b="1" sz="1800">
              <a:solidFill>
                <a:schemeClr val="dk1"/>
              </a:solidFill>
              <a:latin typeface="Amiri"/>
              <a:ea typeface="Amiri"/>
              <a:cs typeface="Amiri"/>
              <a:sym typeface="Amiri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latin typeface="Amiri"/>
              <a:ea typeface="Amiri"/>
              <a:cs typeface="Amiri"/>
              <a:sym typeface="Amiri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800">
              <a:latin typeface="Amiri"/>
              <a:ea typeface="Amiri"/>
              <a:cs typeface="Amiri"/>
              <a:sym typeface="Amiri"/>
            </a:endParaRPr>
          </a:p>
          <a:p>
            <a:pPr indent="-175995" lvl="0" marL="216000" marR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30"/>
              <a:buFont typeface="Noto Sans Symbols"/>
              <a:buNone/>
            </a:pPr>
            <a:r>
              <a:t/>
            </a:r>
            <a:endParaRPr b="0" sz="1400" strike="noStrike">
              <a:latin typeface="Amiri"/>
              <a:ea typeface="Amiri"/>
              <a:cs typeface="Amiri"/>
              <a:sym typeface="Amiri"/>
            </a:endParaRPr>
          </a:p>
          <a:p>
            <a:pPr indent="-175995" lvl="0" marL="216000" marR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30"/>
              <a:buFont typeface="Noto Sans Symbols"/>
              <a:buNone/>
            </a:pPr>
            <a:r>
              <a:t/>
            </a:r>
            <a:endParaRPr b="0" sz="1400" strike="noStrike">
              <a:latin typeface="Amiri"/>
              <a:ea typeface="Amiri"/>
              <a:cs typeface="Amiri"/>
              <a:sym typeface="Amiri"/>
            </a:endParaRPr>
          </a:p>
          <a:p>
            <a:pPr indent="-175995" lvl="0" marL="216000" marR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30"/>
              <a:buFont typeface="Noto Sans Symbols"/>
              <a:buNone/>
            </a:pPr>
            <a:r>
              <a:t/>
            </a:r>
            <a:endParaRPr b="0" sz="1400" strike="noStrike">
              <a:latin typeface="Amiri"/>
              <a:ea typeface="Amiri"/>
              <a:cs typeface="Amiri"/>
              <a:sym typeface="Amiri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16" name="Shape 4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7" name="Google Shape;417;p3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98051" y="1251876"/>
            <a:ext cx="5558099" cy="412615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418" name="Google Shape;418;p33"/>
          <p:cNvGrpSpPr/>
          <p:nvPr/>
        </p:nvGrpSpPr>
        <p:grpSpPr>
          <a:xfrm>
            <a:off x="0" y="5340"/>
            <a:ext cx="10537595" cy="5813475"/>
            <a:chOff x="0" y="5340"/>
            <a:chExt cx="10537595" cy="5813475"/>
          </a:xfrm>
        </p:grpSpPr>
        <p:sp>
          <p:nvSpPr>
            <p:cNvPr id="419" name="Google Shape;419;p33"/>
            <p:cNvSpPr/>
            <p:nvPr/>
          </p:nvSpPr>
          <p:spPr>
            <a:xfrm>
              <a:off x="182880" y="145020"/>
              <a:ext cx="9418200" cy="118800"/>
            </a:xfrm>
            <a:prstGeom prst="rect">
              <a:avLst/>
            </a:prstGeom>
            <a:solidFill>
              <a:srgbClr val="729FC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0" name="Google Shape;420;p33"/>
            <p:cNvSpPr/>
            <p:nvPr/>
          </p:nvSpPr>
          <p:spPr>
            <a:xfrm>
              <a:off x="1188725" y="5570225"/>
              <a:ext cx="7759500" cy="30300"/>
            </a:xfrm>
            <a:prstGeom prst="rect">
              <a:avLst/>
            </a:prstGeom>
            <a:solidFill>
              <a:srgbClr val="729FC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1" name="Google Shape;421;p33"/>
            <p:cNvSpPr txBox="1"/>
            <p:nvPr/>
          </p:nvSpPr>
          <p:spPr>
            <a:xfrm>
              <a:off x="0" y="5115663"/>
              <a:ext cx="1758000" cy="627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45000" lIns="90000" spcFirstLastPara="1" rIns="90000" wrap="square" tIns="450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aseline="-25000" lang="en-US">
                  <a:solidFill>
                    <a:srgbClr val="729FCF"/>
                  </a:solidFill>
                  <a:latin typeface="Amiri"/>
                  <a:ea typeface="Amiri"/>
                  <a:cs typeface="Amiri"/>
                  <a:sym typeface="Amiri"/>
                </a:rPr>
                <a:t>VIII Reunião Geral</a:t>
              </a:r>
              <a:endParaRPr b="0" baseline="-25000" strike="noStrike">
                <a:latin typeface="Amiri"/>
                <a:ea typeface="Amiri"/>
                <a:cs typeface="Amiri"/>
                <a:sym typeface="Amiri"/>
              </a:endParaRPr>
            </a:p>
          </p:txBody>
        </p:sp>
        <p:pic>
          <p:nvPicPr>
            <p:cNvPr id="422" name="Google Shape;422;p33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9676080" y="5340"/>
              <a:ext cx="382320" cy="34992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423" name="Google Shape;423;p33"/>
            <p:cNvSpPr txBox="1"/>
            <p:nvPr/>
          </p:nvSpPr>
          <p:spPr>
            <a:xfrm>
              <a:off x="8982995" y="5191815"/>
              <a:ext cx="1554600" cy="627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45000" lIns="90000" spcFirstLastPara="1" rIns="90000" wrap="square" tIns="450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500">
                  <a:solidFill>
                    <a:srgbClr val="729FCF"/>
                  </a:solidFill>
                  <a:latin typeface="Amiri"/>
                  <a:ea typeface="Amiri"/>
                  <a:cs typeface="Amiri"/>
                  <a:sym typeface="Amiri"/>
                </a:rPr>
                <a:t>Bruna B.</a:t>
              </a:r>
              <a:endParaRPr b="0" baseline="-25000" sz="1500" strike="noStrike">
                <a:latin typeface="Amiri"/>
                <a:ea typeface="Amiri"/>
                <a:cs typeface="Amiri"/>
                <a:sym typeface="Amiri"/>
              </a:endParaRPr>
            </a:p>
          </p:txBody>
        </p:sp>
      </p:grpSp>
      <p:sp>
        <p:nvSpPr>
          <p:cNvPr id="424" name="Google Shape;424;p33"/>
          <p:cNvSpPr txBox="1"/>
          <p:nvPr>
            <p:ph idx="12" type="sldNum"/>
          </p:nvPr>
        </p:nvSpPr>
        <p:spPr>
          <a:xfrm>
            <a:off x="9433260" y="5236564"/>
            <a:ext cx="604800" cy="4341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425" name="Google Shape;425;p33"/>
          <p:cNvSpPr txBox="1"/>
          <p:nvPr/>
        </p:nvSpPr>
        <p:spPr>
          <a:xfrm>
            <a:off x="223825" y="377200"/>
            <a:ext cx="8976000" cy="794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3200">
                <a:latin typeface="Amiri"/>
                <a:ea typeface="Amiri"/>
                <a:cs typeface="Amiri"/>
                <a:sym typeface="Amiri"/>
              </a:rPr>
              <a:t>Simulações preliminares</a:t>
            </a:r>
            <a:endParaRPr b="1" sz="3200">
              <a:latin typeface="Amiri"/>
              <a:ea typeface="Amiri"/>
              <a:cs typeface="Amiri"/>
              <a:sym typeface="Amiri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000">
                <a:latin typeface="Amiri"/>
                <a:ea typeface="Amiri"/>
                <a:cs typeface="Amiri"/>
                <a:sym typeface="Amiri"/>
              </a:rPr>
              <a:t>Acúmulo de cargas no isolante</a:t>
            </a:r>
            <a:endParaRPr b="1" sz="2000">
              <a:latin typeface="Amiri"/>
              <a:ea typeface="Amiri"/>
              <a:cs typeface="Amiri"/>
              <a:sym typeface="Amiri"/>
            </a:endParaRPr>
          </a:p>
        </p:txBody>
      </p:sp>
      <p:sp>
        <p:nvSpPr>
          <p:cNvPr id="426" name="Google Shape;426;p33"/>
          <p:cNvSpPr txBox="1"/>
          <p:nvPr/>
        </p:nvSpPr>
        <p:spPr>
          <a:xfrm>
            <a:off x="6837625" y="2430225"/>
            <a:ext cx="3000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427" name="Google Shape;427;p33"/>
          <p:cNvPicPr preferRelativeResize="0"/>
          <p:nvPr/>
        </p:nvPicPr>
        <p:blipFill rotWithShape="1">
          <a:blip r:embed="rId5">
            <a:alphaModFix/>
          </a:blip>
          <a:srcRect b="0" l="0" r="65563" t="0"/>
          <a:stretch/>
        </p:blipFill>
        <p:spPr>
          <a:xfrm>
            <a:off x="7024425" y="1404263"/>
            <a:ext cx="2626400" cy="2862025"/>
          </a:xfrm>
          <a:prstGeom prst="rect">
            <a:avLst/>
          </a:prstGeom>
          <a:noFill/>
          <a:ln>
            <a:noFill/>
          </a:ln>
        </p:spPr>
      </p:pic>
      <p:sp>
        <p:nvSpPr>
          <p:cNvPr id="428" name="Google Shape;428;p33"/>
          <p:cNvSpPr txBox="1"/>
          <p:nvPr/>
        </p:nvSpPr>
        <p:spPr>
          <a:xfrm>
            <a:off x="4479650" y="1518875"/>
            <a:ext cx="1578300" cy="538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300">
                <a:solidFill>
                  <a:srgbClr val="980000"/>
                </a:solidFill>
                <a:latin typeface="Amiri"/>
                <a:ea typeface="Amiri"/>
                <a:cs typeface="Amiri"/>
                <a:sym typeface="Amiri"/>
              </a:rPr>
              <a:t>.  .  .  .  .  .  </a:t>
            </a:r>
            <a:endParaRPr b="1" sz="2300">
              <a:solidFill>
                <a:srgbClr val="980000"/>
              </a:solidFill>
              <a:latin typeface="Amiri"/>
              <a:ea typeface="Amiri"/>
              <a:cs typeface="Amiri"/>
              <a:sym typeface="Amiri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32" name="Shape 4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3" name="Google Shape;433;p34" title="animacao.gif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604150" y="817425"/>
            <a:ext cx="6299275" cy="420375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434" name="Google Shape;434;p34"/>
          <p:cNvGrpSpPr/>
          <p:nvPr/>
        </p:nvGrpSpPr>
        <p:grpSpPr>
          <a:xfrm>
            <a:off x="0" y="5340"/>
            <a:ext cx="10537595" cy="5813475"/>
            <a:chOff x="0" y="5340"/>
            <a:chExt cx="10537595" cy="5813475"/>
          </a:xfrm>
        </p:grpSpPr>
        <p:sp>
          <p:nvSpPr>
            <p:cNvPr id="435" name="Google Shape;435;p34"/>
            <p:cNvSpPr/>
            <p:nvPr/>
          </p:nvSpPr>
          <p:spPr>
            <a:xfrm>
              <a:off x="182880" y="145020"/>
              <a:ext cx="9418200" cy="118800"/>
            </a:xfrm>
            <a:prstGeom prst="rect">
              <a:avLst/>
            </a:prstGeom>
            <a:solidFill>
              <a:srgbClr val="729FC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6" name="Google Shape;436;p34"/>
            <p:cNvSpPr/>
            <p:nvPr/>
          </p:nvSpPr>
          <p:spPr>
            <a:xfrm>
              <a:off x="1188725" y="5570225"/>
              <a:ext cx="7759500" cy="30300"/>
            </a:xfrm>
            <a:prstGeom prst="rect">
              <a:avLst/>
            </a:prstGeom>
            <a:solidFill>
              <a:srgbClr val="729FC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7" name="Google Shape;437;p34"/>
            <p:cNvSpPr txBox="1"/>
            <p:nvPr/>
          </p:nvSpPr>
          <p:spPr>
            <a:xfrm>
              <a:off x="0" y="5115663"/>
              <a:ext cx="1758000" cy="627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45000" lIns="90000" spcFirstLastPara="1" rIns="90000" wrap="square" tIns="450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aseline="-25000" lang="en-US">
                  <a:solidFill>
                    <a:srgbClr val="729FCF"/>
                  </a:solidFill>
                  <a:latin typeface="Amiri"/>
                  <a:ea typeface="Amiri"/>
                  <a:cs typeface="Amiri"/>
                  <a:sym typeface="Amiri"/>
                </a:rPr>
                <a:t>VIII Reunião Geral</a:t>
              </a:r>
              <a:endParaRPr b="0" baseline="-25000" strike="noStrike">
                <a:latin typeface="Amiri"/>
                <a:ea typeface="Amiri"/>
                <a:cs typeface="Amiri"/>
                <a:sym typeface="Amiri"/>
              </a:endParaRPr>
            </a:p>
          </p:txBody>
        </p:sp>
        <p:pic>
          <p:nvPicPr>
            <p:cNvPr id="438" name="Google Shape;438;p34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9676080" y="5340"/>
              <a:ext cx="382320" cy="34992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439" name="Google Shape;439;p34"/>
            <p:cNvSpPr txBox="1"/>
            <p:nvPr/>
          </p:nvSpPr>
          <p:spPr>
            <a:xfrm>
              <a:off x="8982995" y="5191815"/>
              <a:ext cx="1554600" cy="627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45000" lIns="90000" spcFirstLastPara="1" rIns="90000" wrap="square" tIns="450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500">
                  <a:solidFill>
                    <a:srgbClr val="729FCF"/>
                  </a:solidFill>
                  <a:latin typeface="Amiri"/>
                  <a:ea typeface="Amiri"/>
                  <a:cs typeface="Amiri"/>
                  <a:sym typeface="Amiri"/>
                </a:rPr>
                <a:t>Bruna B.</a:t>
              </a:r>
              <a:endParaRPr b="0" baseline="-25000" sz="1500" strike="noStrike">
                <a:latin typeface="Amiri"/>
                <a:ea typeface="Amiri"/>
                <a:cs typeface="Amiri"/>
                <a:sym typeface="Amiri"/>
              </a:endParaRPr>
            </a:p>
          </p:txBody>
        </p:sp>
      </p:grpSp>
      <p:sp>
        <p:nvSpPr>
          <p:cNvPr id="440" name="Google Shape;440;p34"/>
          <p:cNvSpPr txBox="1"/>
          <p:nvPr>
            <p:ph idx="12" type="sldNum"/>
          </p:nvPr>
        </p:nvSpPr>
        <p:spPr>
          <a:xfrm>
            <a:off x="9433260" y="5236564"/>
            <a:ext cx="604800" cy="4341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441" name="Google Shape;441;p34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23813" y="3709500"/>
            <a:ext cx="3619500" cy="1619250"/>
          </a:xfrm>
          <a:prstGeom prst="rect">
            <a:avLst/>
          </a:prstGeom>
          <a:noFill/>
          <a:ln>
            <a:noFill/>
          </a:ln>
        </p:spPr>
      </p:pic>
      <p:sp>
        <p:nvSpPr>
          <p:cNvPr id="442" name="Google Shape;442;p34"/>
          <p:cNvSpPr txBox="1"/>
          <p:nvPr/>
        </p:nvSpPr>
        <p:spPr>
          <a:xfrm>
            <a:off x="6837625" y="2430225"/>
            <a:ext cx="3000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43" name="Google Shape;443;p34"/>
          <p:cNvSpPr txBox="1"/>
          <p:nvPr/>
        </p:nvSpPr>
        <p:spPr>
          <a:xfrm>
            <a:off x="223825" y="1279825"/>
            <a:ext cx="3477300" cy="2678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en-US" sz="1800">
                <a:solidFill>
                  <a:schemeClr val="dk1"/>
                </a:solidFill>
                <a:latin typeface="Amiri"/>
                <a:ea typeface="Amiri"/>
                <a:cs typeface="Amiri"/>
                <a:sym typeface="Amiri"/>
              </a:rPr>
              <a:t>Como é esperado que a camada isolante em cima da parte condutora do GEM produza o Efeito Malter (arranque elétrons da superfície do cobre), é necessário avaliar a probabilidade de um elétron nessa superfície entrar no furo do GEM e causar ionizações.</a:t>
            </a:r>
            <a:endParaRPr sz="1800">
              <a:solidFill>
                <a:schemeClr val="dk1"/>
              </a:solidFill>
              <a:latin typeface="Amiri"/>
              <a:ea typeface="Amiri"/>
              <a:cs typeface="Amiri"/>
              <a:sym typeface="Ami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</p:txBody>
      </p:sp>
      <p:sp>
        <p:nvSpPr>
          <p:cNvPr id="444" name="Google Shape;444;p34"/>
          <p:cNvSpPr txBox="1"/>
          <p:nvPr/>
        </p:nvSpPr>
        <p:spPr>
          <a:xfrm>
            <a:off x="223825" y="377200"/>
            <a:ext cx="4748400" cy="963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3200">
                <a:latin typeface="Amiri"/>
                <a:ea typeface="Amiri"/>
                <a:cs typeface="Amiri"/>
                <a:sym typeface="Amiri"/>
              </a:rPr>
              <a:t>Simulações preliminares</a:t>
            </a:r>
            <a:endParaRPr b="1" sz="3200">
              <a:latin typeface="Amiri"/>
              <a:ea typeface="Amiri"/>
              <a:cs typeface="Amiri"/>
              <a:sym typeface="Amiri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000">
                <a:latin typeface="Amiri"/>
                <a:ea typeface="Amiri"/>
                <a:cs typeface="Amiri"/>
                <a:sym typeface="Amiri"/>
              </a:rPr>
              <a:t>Acúmulo de cargas no isolante</a:t>
            </a:r>
            <a:endParaRPr sz="2000">
              <a:latin typeface="Amiri"/>
              <a:ea typeface="Amiri"/>
              <a:cs typeface="Amiri"/>
              <a:sym typeface="Amiri"/>
            </a:endParaRPr>
          </a:p>
        </p:txBody>
      </p:sp>
      <p:sp>
        <p:nvSpPr>
          <p:cNvPr id="445" name="Google Shape;445;p34"/>
          <p:cNvSpPr txBox="1"/>
          <p:nvPr/>
        </p:nvSpPr>
        <p:spPr>
          <a:xfrm>
            <a:off x="5986525" y="4781150"/>
            <a:ext cx="4094100" cy="73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latin typeface="Amiri"/>
                <a:ea typeface="Amiri"/>
                <a:cs typeface="Amiri"/>
                <a:sym typeface="Amiri"/>
              </a:rPr>
              <a:t>xe1, ye1, ze1 representam onde ocorrem as primeiras ionizações</a:t>
            </a:r>
            <a:endParaRPr sz="1800">
              <a:latin typeface="Amiri"/>
              <a:ea typeface="Amiri"/>
              <a:cs typeface="Amiri"/>
              <a:sym typeface="Amiri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49" name="Shape 4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50" name="Google Shape;450;p35"/>
          <p:cNvGrpSpPr/>
          <p:nvPr/>
        </p:nvGrpSpPr>
        <p:grpSpPr>
          <a:xfrm>
            <a:off x="0" y="5340"/>
            <a:ext cx="10537595" cy="5813475"/>
            <a:chOff x="0" y="5340"/>
            <a:chExt cx="10537595" cy="5813475"/>
          </a:xfrm>
        </p:grpSpPr>
        <p:sp>
          <p:nvSpPr>
            <p:cNvPr id="451" name="Google Shape;451;p35"/>
            <p:cNvSpPr/>
            <p:nvPr/>
          </p:nvSpPr>
          <p:spPr>
            <a:xfrm>
              <a:off x="182880" y="145020"/>
              <a:ext cx="9418200" cy="118800"/>
            </a:xfrm>
            <a:prstGeom prst="rect">
              <a:avLst/>
            </a:prstGeom>
            <a:solidFill>
              <a:srgbClr val="729FC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2" name="Google Shape;452;p35"/>
            <p:cNvSpPr/>
            <p:nvPr/>
          </p:nvSpPr>
          <p:spPr>
            <a:xfrm>
              <a:off x="1188725" y="5570225"/>
              <a:ext cx="7759500" cy="30300"/>
            </a:xfrm>
            <a:prstGeom prst="rect">
              <a:avLst/>
            </a:prstGeom>
            <a:solidFill>
              <a:srgbClr val="729FC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3" name="Google Shape;453;p35"/>
            <p:cNvSpPr txBox="1"/>
            <p:nvPr/>
          </p:nvSpPr>
          <p:spPr>
            <a:xfrm>
              <a:off x="0" y="5115663"/>
              <a:ext cx="1758000" cy="627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45000" lIns="90000" spcFirstLastPara="1" rIns="90000" wrap="square" tIns="450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aseline="-25000" lang="en-US">
                  <a:solidFill>
                    <a:srgbClr val="729FCF"/>
                  </a:solidFill>
                  <a:latin typeface="Amiri"/>
                  <a:ea typeface="Amiri"/>
                  <a:cs typeface="Amiri"/>
                  <a:sym typeface="Amiri"/>
                </a:rPr>
                <a:t>VIII Reunião Geral</a:t>
              </a:r>
              <a:endParaRPr b="0" baseline="-25000" strike="noStrike">
                <a:latin typeface="Amiri"/>
                <a:ea typeface="Amiri"/>
                <a:cs typeface="Amiri"/>
                <a:sym typeface="Amiri"/>
              </a:endParaRPr>
            </a:p>
          </p:txBody>
        </p:sp>
        <p:pic>
          <p:nvPicPr>
            <p:cNvPr id="454" name="Google Shape;454;p35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9676080" y="5340"/>
              <a:ext cx="382320" cy="34992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455" name="Google Shape;455;p35"/>
            <p:cNvSpPr txBox="1"/>
            <p:nvPr/>
          </p:nvSpPr>
          <p:spPr>
            <a:xfrm>
              <a:off x="8982995" y="5191815"/>
              <a:ext cx="1554600" cy="627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45000" lIns="90000" spcFirstLastPara="1" rIns="90000" wrap="square" tIns="450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500">
                  <a:solidFill>
                    <a:srgbClr val="729FCF"/>
                  </a:solidFill>
                  <a:latin typeface="Amiri"/>
                  <a:ea typeface="Amiri"/>
                  <a:cs typeface="Amiri"/>
                  <a:sym typeface="Amiri"/>
                </a:rPr>
                <a:t>Bruna B.</a:t>
              </a:r>
              <a:endParaRPr b="0" baseline="-25000" sz="1500" strike="noStrike">
                <a:latin typeface="Amiri"/>
                <a:ea typeface="Amiri"/>
                <a:cs typeface="Amiri"/>
                <a:sym typeface="Amiri"/>
              </a:endParaRPr>
            </a:p>
          </p:txBody>
        </p:sp>
      </p:grpSp>
      <p:sp>
        <p:nvSpPr>
          <p:cNvPr id="456" name="Google Shape;456;p35"/>
          <p:cNvSpPr txBox="1"/>
          <p:nvPr>
            <p:ph idx="12" type="sldNum"/>
          </p:nvPr>
        </p:nvSpPr>
        <p:spPr>
          <a:xfrm>
            <a:off x="9433260" y="5236564"/>
            <a:ext cx="604800" cy="4341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457" name="Google Shape;457;p35"/>
          <p:cNvSpPr txBox="1"/>
          <p:nvPr/>
        </p:nvSpPr>
        <p:spPr>
          <a:xfrm>
            <a:off x="223775" y="167175"/>
            <a:ext cx="8976000" cy="794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3200">
                <a:latin typeface="Amiri"/>
                <a:ea typeface="Amiri"/>
                <a:cs typeface="Amiri"/>
                <a:sym typeface="Amiri"/>
              </a:rPr>
              <a:t>Próximos passos</a:t>
            </a:r>
            <a:endParaRPr b="0" sz="3200" strike="noStrike">
              <a:latin typeface="Amiri"/>
              <a:ea typeface="Amiri"/>
              <a:cs typeface="Amiri"/>
              <a:sym typeface="Amiri"/>
            </a:endParaRPr>
          </a:p>
        </p:txBody>
      </p:sp>
      <p:sp>
        <p:nvSpPr>
          <p:cNvPr id="458" name="Google Shape;458;p35"/>
          <p:cNvSpPr txBox="1"/>
          <p:nvPr/>
        </p:nvSpPr>
        <p:spPr>
          <a:xfrm>
            <a:off x="6837625" y="2430225"/>
            <a:ext cx="3000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59" name="Google Shape;459;p35"/>
          <p:cNvSpPr txBox="1"/>
          <p:nvPr/>
        </p:nvSpPr>
        <p:spPr>
          <a:xfrm>
            <a:off x="1894750" y="1990875"/>
            <a:ext cx="79086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</p:txBody>
      </p:sp>
      <p:sp>
        <p:nvSpPr>
          <p:cNvPr id="460" name="Google Shape;460;p35"/>
          <p:cNvSpPr txBox="1"/>
          <p:nvPr/>
        </p:nvSpPr>
        <p:spPr>
          <a:xfrm>
            <a:off x="223775" y="1117325"/>
            <a:ext cx="9209400" cy="2401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Font typeface="Amiri"/>
              <a:buChar char="❏"/>
            </a:pPr>
            <a:r>
              <a:rPr lang="en-US" sz="1800">
                <a:latin typeface="Amiri"/>
                <a:ea typeface="Amiri"/>
                <a:cs typeface="Amiri"/>
                <a:sym typeface="Amiri"/>
              </a:rPr>
              <a:t>Fazer simulações considerando o desalinhamento do GEM, análise dos resultados e comparação com a literatura</a:t>
            </a:r>
            <a:endParaRPr sz="1800">
              <a:latin typeface="Amiri"/>
              <a:ea typeface="Amiri"/>
              <a:cs typeface="Amiri"/>
              <a:sym typeface="Amiri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latin typeface="Amiri"/>
              <a:ea typeface="Amiri"/>
              <a:cs typeface="Amiri"/>
              <a:sym typeface="Amiri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Font typeface="Amiri"/>
              <a:buChar char="❏"/>
            </a:pPr>
            <a:r>
              <a:rPr lang="en-US" sz="1800">
                <a:latin typeface="Amiri"/>
                <a:ea typeface="Amiri"/>
                <a:cs typeface="Amiri"/>
                <a:sym typeface="Amiri"/>
              </a:rPr>
              <a:t>Como a camada isolante não é uniforme, deve se levar em consideração essa não uniformidade e avaliar as regiões dessa camada que possuem mais (ou menos) probabilidades de arrancar elétrons e para onde esses elétrons vão.</a:t>
            </a:r>
            <a:endParaRPr sz="1800">
              <a:latin typeface="Amiri"/>
              <a:ea typeface="Amiri"/>
              <a:cs typeface="Amiri"/>
              <a:sym typeface="Amiri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latin typeface="Amiri"/>
              <a:ea typeface="Amiri"/>
              <a:cs typeface="Amiri"/>
              <a:sym typeface="Amiri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Font typeface="Amiri"/>
              <a:buChar char="❏"/>
            </a:pPr>
            <a:r>
              <a:rPr lang="en-US" sz="1800">
                <a:latin typeface="Amiri"/>
                <a:ea typeface="Amiri"/>
                <a:cs typeface="Amiri"/>
                <a:sym typeface="Amiri"/>
              </a:rPr>
              <a:t>Estudo e simulação do IBF</a:t>
            </a:r>
            <a:endParaRPr sz="1800">
              <a:latin typeface="Amiri"/>
              <a:ea typeface="Amiri"/>
              <a:cs typeface="Amiri"/>
              <a:sym typeface="Amiri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64" name="Shape 4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65" name="Google Shape;465;p36"/>
          <p:cNvGrpSpPr/>
          <p:nvPr/>
        </p:nvGrpSpPr>
        <p:grpSpPr>
          <a:xfrm>
            <a:off x="0" y="5340"/>
            <a:ext cx="10537595" cy="5813475"/>
            <a:chOff x="0" y="5340"/>
            <a:chExt cx="10537595" cy="5813475"/>
          </a:xfrm>
        </p:grpSpPr>
        <p:sp>
          <p:nvSpPr>
            <p:cNvPr id="466" name="Google Shape;466;p36"/>
            <p:cNvSpPr/>
            <p:nvPr/>
          </p:nvSpPr>
          <p:spPr>
            <a:xfrm>
              <a:off x="182880" y="145020"/>
              <a:ext cx="9418200" cy="118800"/>
            </a:xfrm>
            <a:prstGeom prst="rect">
              <a:avLst/>
            </a:prstGeom>
            <a:solidFill>
              <a:srgbClr val="729FC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7" name="Google Shape;467;p36"/>
            <p:cNvSpPr/>
            <p:nvPr/>
          </p:nvSpPr>
          <p:spPr>
            <a:xfrm>
              <a:off x="1188725" y="5570225"/>
              <a:ext cx="7759500" cy="30300"/>
            </a:xfrm>
            <a:prstGeom prst="rect">
              <a:avLst/>
            </a:prstGeom>
            <a:solidFill>
              <a:srgbClr val="729FC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8" name="Google Shape;468;p36"/>
            <p:cNvSpPr txBox="1"/>
            <p:nvPr/>
          </p:nvSpPr>
          <p:spPr>
            <a:xfrm>
              <a:off x="0" y="5115663"/>
              <a:ext cx="1758000" cy="627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45000" lIns="90000" spcFirstLastPara="1" rIns="90000" wrap="square" tIns="450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aseline="-25000" lang="en-US">
                  <a:solidFill>
                    <a:srgbClr val="729FCF"/>
                  </a:solidFill>
                  <a:latin typeface="Amiri"/>
                  <a:ea typeface="Amiri"/>
                  <a:cs typeface="Amiri"/>
                  <a:sym typeface="Amiri"/>
                </a:rPr>
                <a:t>VIII Reunião Geral</a:t>
              </a:r>
              <a:endParaRPr b="0" baseline="-25000" strike="noStrike">
                <a:latin typeface="Amiri"/>
                <a:ea typeface="Amiri"/>
                <a:cs typeface="Amiri"/>
                <a:sym typeface="Amiri"/>
              </a:endParaRPr>
            </a:p>
          </p:txBody>
        </p:sp>
        <p:pic>
          <p:nvPicPr>
            <p:cNvPr id="469" name="Google Shape;469;p36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9676080" y="5340"/>
              <a:ext cx="382320" cy="34992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470" name="Google Shape;470;p36"/>
            <p:cNvSpPr txBox="1"/>
            <p:nvPr/>
          </p:nvSpPr>
          <p:spPr>
            <a:xfrm>
              <a:off x="8982995" y="5191815"/>
              <a:ext cx="1554600" cy="627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45000" lIns="90000" spcFirstLastPara="1" rIns="90000" wrap="square" tIns="450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500">
                  <a:solidFill>
                    <a:srgbClr val="729FCF"/>
                  </a:solidFill>
                  <a:latin typeface="Amiri"/>
                  <a:ea typeface="Amiri"/>
                  <a:cs typeface="Amiri"/>
                  <a:sym typeface="Amiri"/>
                </a:rPr>
                <a:t>Bruna B.</a:t>
              </a:r>
              <a:endParaRPr b="0" baseline="-25000" sz="1500" strike="noStrike">
                <a:latin typeface="Amiri"/>
                <a:ea typeface="Amiri"/>
                <a:cs typeface="Amiri"/>
                <a:sym typeface="Amiri"/>
              </a:endParaRPr>
            </a:p>
          </p:txBody>
        </p:sp>
      </p:grpSp>
      <p:sp>
        <p:nvSpPr>
          <p:cNvPr id="471" name="Google Shape;471;p36"/>
          <p:cNvSpPr txBox="1"/>
          <p:nvPr>
            <p:ph idx="12" type="sldNum"/>
          </p:nvPr>
        </p:nvSpPr>
        <p:spPr>
          <a:xfrm>
            <a:off x="9433260" y="5236564"/>
            <a:ext cx="604800" cy="4341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472" name="Google Shape;472;p36"/>
          <p:cNvSpPr txBox="1"/>
          <p:nvPr/>
        </p:nvSpPr>
        <p:spPr>
          <a:xfrm>
            <a:off x="223775" y="167175"/>
            <a:ext cx="8976000" cy="794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3200">
                <a:latin typeface="Amiri"/>
                <a:ea typeface="Amiri"/>
                <a:cs typeface="Amiri"/>
                <a:sym typeface="Amiri"/>
              </a:rPr>
              <a:t>Referências</a:t>
            </a:r>
            <a:endParaRPr b="0" sz="3200" strike="noStrike">
              <a:latin typeface="Amiri"/>
              <a:ea typeface="Amiri"/>
              <a:cs typeface="Amiri"/>
              <a:sym typeface="Amiri"/>
            </a:endParaRPr>
          </a:p>
        </p:txBody>
      </p:sp>
      <p:sp>
        <p:nvSpPr>
          <p:cNvPr id="473" name="Google Shape;473;p36"/>
          <p:cNvSpPr txBox="1"/>
          <p:nvPr/>
        </p:nvSpPr>
        <p:spPr>
          <a:xfrm>
            <a:off x="6837625" y="2430225"/>
            <a:ext cx="3000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74" name="Google Shape;474;p36"/>
          <p:cNvSpPr txBox="1"/>
          <p:nvPr/>
        </p:nvSpPr>
        <p:spPr>
          <a:xfrm>
            <a:off x="1894750" y="1990875"/>
            <a:ext cx="79086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</p:txBody>
      </p:sp>
      <p:sp>
        <p:nvSpPr>
          <p:cNvPr id="475" name="Google Shape;475;p36"/>
          <p:cNvSpPr txBox="1"/>
          <p:nvPr/>
        </p:nvSpPr>
        <p:spPr>
          <a:xfrm>
            <a:off x="223775" y="706050"/>
            <a:ext cx="9213000" cy="489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Font typeface="Amiri"/>
              <a:buAutoNum type="arabicPeriod"/>
            </a:pPr>
            <a:r>
              <a:rPr lang="en-US" sz="1800">
                <a:latin typeface="Amiri"/>
                <a:ea typeface="Amiri"/>
                <a:cs typeface="Amiri"/>
                <a:sym typeface="Amiri"/>
              </a:rPr>
              <a:t>F. Sauli, Gaseous radiation detectors: fundamentals and applications. Cambridge, United Kingdom : New York: University Printing House ; Cambridge University Press, 2014.</a:t>
            </a:r>
            <a:endParaRPr sz="1800">
              <a:latin typeface="Amiri"/>
              <a:ea typeface="Amiri"/>
              <a:cs typeface="Amiri"/>
              <a:sym typeface="Amiri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Font typeface="Amiri"/>
              <a:buAutoNum type="arabicPeriod"/>
            </a:pPr>
            <a:r>
              <a:rPr lang="en-US" sz="1800">
                <a:latin typeface="Amiri"/>
                <a:ea typeface="Amiri"/>
                <a:cs typeface="Amiri"/>
                <a:sym typeface="Amiri"/>
              </a:rPr>
              <a:t>F. Sauli, “The gas electron multiplier (GEM): Operating principles and applications”, Nucl.</a:t>
            </a:r>
            <a:endParaRPr sz="1800">
              <a:latin typeface="Amiri"/>
              <a:ea typeface="Amiri"/>
              <a:cs typeface="Amiri"/>
              <a:sym typeface="Amiri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Font typeface="Amiri"/>
              <a:buAutoNum type="arabicPeriod"/>
            </a:pPr>
            <a:r>
              <a:rPr lang="en-US" sz="1800">
                <a:latin typeface="Amiri"/>
                <a:ea typeface="Amiri"/>
                <a:cs typeface="Amiri"/>
                <a:sym typeface="Amiri"/>
              </a:rPr>
              <a:t>Instrum. Methods Phys. Res. Sect. Accel. Spectrometers Detect. Assoc. Equip., vol. 805, p. 2–24, jan. 2016, doi: 10.1016/j.nima.2015.07.060.</a:t>
            </a:r>
            <a:endParaRPr sz="1800">
              <a:latin typeface="Amiri"/>
              <a:ea typeface="Amiri"/>
              <a:cs typeface="Amiri"/>
              <a:sym typeface="Amiri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Font typeface="Amiri"/>
              <a:buAutoNum type="arabicPeriod"/>
            </a:pPr>
            <a:r>
              <a:rPr lang="en-US" sz="1800">
                <a:latin typeface="Amiri"/>
                <a:ea typeface="Amiri"/>
                <a:cs typeface="Amiri"/>
                <a:sym typeface="Amiri"/>
              </a:rPr>
              <a:t>J. Adolfsson et al., “SAMPA Chip: the New 32 Channels ASIC for the ALICE TPC and MCH Upgrades”, J. Instrum., vol. 12, n o 04, p. C04008–C04008, abr. 2017, doi: 10.1088/1748-0221/12/04/C04008.</a:t>
            </a:r>
            <a:endParaRPr sz="1800">
              <a:latin typeface="Amiri"/>
              <a:ea typeface="Amiri"/>
              <a:cs typeface="Amiri"/>
              <a:sym typeface="Amiri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Font typeface="Amiri"/>
              <a:buAutoNum type="arabicPeriod"/>
            </a:pPr>
            <a:r>
              <a:rPr lang="en-US" sz="1800">
                <a:latin typeface="Amiri"/>
                <a:ea typeface="Amiri"/>
                <a:cs typeface="Amiri"/>
                <a:sym typeface="Amiri"/>
              </a:rPr>
              <a:t>Gmsh website http://gmsh.info/.</a:t>
            </a:r>
            <a:endParaRPr sz="1800">
              <a:latin typeface="Amiri"/>
              <a:ea typeface="Amiri"/>
              <a:cs typeface="Amiri"/>
              <a:sym typeface="Amiri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Font typeface="Amiri"/>
              <a:buAutoNum type="arabicPeriod"/>
            </a:pPr>
            <a:r>
              <a:rPr lang="en-US" sz="1800">
                <a:latin typeface="Amiri"/>
                <a:ea typeface="Amiri"/>
                <a:cs typeface="Amiri"/>
                <a:sym typeface="Amiri"/>
              </a:rPr>
              <a:t>Elmer website https://www.csc.fi/web/elmer.</a:t>
            </a:r>
            <a:endParaRPr sz="1800">
              <a:latin typeface="Amiri"/>
              <a:ea typeface="Amiri"/>
              <a:cs typeface="Amiri"/>
              <a:sym typeface="Amiri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Font typeface="Amiri"/>
              <a:buAutoNum type="arabicPeriod"/>
            </a:pPr>
            <a:r>
              <a:rPr lang="en-US" sz="1800">
                <a:latin typeface="Amiri"/>
                <a:ea typeface="Amiri"/>
                <a:cs typeface="Amiri"/>
                <a:sym typeface="Amiri"/>
              </a:rPr>
              <a:t>Garfield++ website </a:t>
            </a:r>
            <a:r>
              <a:rPr lang="en-US" sz="1800" u="sng">
                <a:solidFill>
                  <a:schemeClr val="hlink"/>
                </a:solidFill>
                <a:latin typeface="Amiri"/>
                <a:ea typeface="Amiri"/>
                <a:cs typeface="Amiri"/>
                <a:sym typeface="Amiri"/>
                <a:hlinkClick r:id="rId4"/>
              </a:rPr>
              <a:t>https://garfieldpp.web.cern.ch/garfieldpp</a:t>
            </a:r>
            <a:endParaRPr sz="1800">
              <a:latin typeface="Amiri"/>
              <a:ea typeface="Amiri"/>
              <a:cs typeface="Amiri"/>
              <a:sym typeface="Amiri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Font typeface="Amiri"/>
              <a:buAutoNum type="arabicPeriod"/>
            </a:pPr>
            <a:r>
              <a:rPr lang="en-US" sz="1800">
                <a:latin typeface="Amiri"/>
                <a:ea typeface="Amiri"/>
                <a:cs typeface="Amiri"/>
                <a:sym typeface="Amiri"/>
              </a:rPr>
              <a:t>M. Alfonsi et al., “Simulation of the dielectric charging-up effect in a GEM detector”, Nucl. Instrum. Methods Phys. Res. Sect. Accel. Spectrometers Detect. Assoc. Equip., vol. 671, p. 6–9, abr. 2012, doi: 10.1016/j.nima.2011.12.059.</a:t>
            </a:r>
            <a:endParaRPr sz="1800">
              <a:latin typeface="Amiri"/>
              <a:ea typeface="Amiri"/>
              <a:cs typeface="Amiri"/>
              <a:sym typeface="Amiri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Font typeface="Amiri"/>
              <a:buAutoNum type="arabicPeriod"/>
            </a:pPr>
            <a:r>
              <a:rPr lang="en-US" sz="1800">
                <a:latin typeface="Amiri"/>
                <a:ea typeface="Amiri"/>
                <a:cs typeface="Amiri"/>
                <a:sym typeface="Amiri"/>
              </a:rPr>
              <a:t>B. Azmoun et al., “A Study of Gain Stability and Charging Effects in GEM Foils”, em 2006 IEEE Nuclear Science Symposium Conference Record, out. 2006, p. 3847–3851. doi: 10.1109/NSSMIC.2006.353830.</a:t>
            </a:r>
            <a:endParaRPr sz="1800">
              <a:latin typeface="Amiri"/>
              <a:ea typeface="Amiri"/>
              <a:cs typeface="Amiri"/>
              <a:sym typeface="Amiri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79" name="Shape 4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0" name="Google Shape;480;p37"/>
          <p:cNvSpPr txBox="1"/>
          <p:nvPr/>
        </p:nvSpPr>
        <p:spPr>
          <a:xfrm>
            <a:off x="220250" y="-1818975"/>
            <a:ext cx="9213000" cy="7388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miri"/>
              <a:buAutoNum type="arabicPeriod"/>
            </a:pPr>
            <a:r>
              <a:t/>
            </a:r>
            <a:endParaRPr sz="1800">
              <a:solidFill>
                <a:schemeClr val="lt1"/>
              </a:solidFill>
              <a:latin typeface="Amiri"/>
              <a:ea typeface="Amiri"/>
              <a:cs typeface="Amiri"/>
              <a:sym typeface="Amiri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miri"/>
              <a:buAutoNum type="arabicPeriod"/>
            </a:pPr>
            <a:r>
              <a:t/>
            </a:r>
            <a:endParaRPr sz="1800">
              <a:solidFill>
                <a:schemeClr val="lt1"/>
              </a:solidFill>
              <a:latin typeface="Amiri"/>
              <a:ea typeface="Amiri"/>
              <a:cs typeface="Amiri"/>
              <a:sym typeface="Amiri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miri"/>
              <a:buAutoNum type="arabicPeriod"/>
            </a:pPr>
            <a:r>
              <a:t/>
            </a:r>
            <a:endParaRPr sz="1800">
              <a:solidFill>
                <a:schemeClr val="lt1"/>
              </a:solidFill>
              <a:latin typeface="Amiri"/>
              <a:ea typeface="Amiri"/>
              <a:cs typeface="Amiri"/>
              <a:sym typeface="Amiri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miri"/>
              <a:buAutoNum type="arabicPeriod"/>
            </a:pPr>
            <a:r>
              <a:t/>
            </a:r>
            <a:endParaRPr sz="1800">
              <a:solidFill>
                <a:schemeClr val="lt1"/>
              </a:solidFill>
              <a:latin typeface="Amiri"/>
              <a:ea typeface="Amiri"/>
              <a:cs typeface="Amiri"/>
              <a:sym typeface="Amiri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miri"/>
              <a:buAutoNum type="arabicPeriod"/>
            </a:pPr>
            <a:r>
              <a:t/>
            </a:r>
            <a:endParaRPr sz="1800">
              <a:solidFill>
                <a:schemeClr val="lt1"/>
              </a:solidFill>
              <a:latin typeface="Amiri"/>
              <a:ea typeface="Amiri"/>
              <a:cs typeface="Amiri"/>
              <a:sym typeface="Amiri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miri"/>
              <a:buAutoNum type="arabicPeriod"/>
            </a:pPr>
            <a:r>
              <a:t/>
            </a:r>
            <a:endParaRPr sz="1800">
              <a:solidFill>
                <a:schemeClr val="lt1"/>
              </a:solidFill>
              <a:latin typeface="Amiri"/>
              <a:ea typeface="Amiri"/>
              <a:cs typeface="Amiri"/>
              <a:sym typeface="Amiri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miri"/>
              <a:buAutoNum type="arabicPeriod"/>
            </a:pPr>
            <a:r>
              <a:t/>
            </a:r>
            <a:endParaRPr sz="1800">
              <a:solidFill>
                <a:schemeClr val="lt1"/>
              </a:solidFill>
              <a:latin typeface="Amiri"/>
              <a:ea typeface="Amiri"/>
              <a:cs typeface="Amiri"/>
              <a:sym typeface="Amiri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miri"/>
              <a:buAutoNum type="arabicPeriod"/>
            </a:pPr>
            <a:r>
              <a:t/>
            </a:r>
            <a:endParaRPr sz="1800">
              <a:solidFill>
                <a:schemeClr val="lt1"/>
              </a:solidFill>
              <a:latin typeface="Amiri"/>
              <a:ea typeface="Amiri"/>
              <a:cs typeface="Amiri"/>
              <a:sym typeface="Amiri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miri"/>
              <a:buAutoNum type="arabicPeriod"/>
            </a:pPr>
            <a:r>
              <a:t/>
            </a:r>
            <a:endParaRPr sz="1800">
              <a:latin typeface="Amiri"/>
              <a:ea typeface="Amiri"/>
              <a:cs typeface="Amiri"/>
              <a:sym typeface="Amiri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Font typeface="Amiri"/>
              <a:buAutoNum type="arabicPeriod"/>
            </a:pPr>
            <a:r>
              <a:rPr lang="en-US" sz="1800">
                <a:latin typeface="Amiri"/>
                <a:ea typeface="Amiri"/>
                <a:cs typeface="Amiri"/>
                <a:sym typeface="Amiri"/>
              </a:rPr>
              <a:t>F</a:t>
            </a:r>
            <a:r>
              <a:rPr lang="en-US" sz="1800">
                <a:latin typeface="Amiri"/>
                <a:ea typeface="Amiri"/>
                <a:cs typeface="Amiri"/>
                <a:sym typeface="Amiri"/>
              </a:rPr>
              <a:t>R. C. Roque, H. N. da Luz, L. F. N. D. Carramate, C. D. R. Azevedo, J. A. Mir, e F. D. Amaro, “Gain characteristics of a 100 $\upmu$m thick GEM in Krypton-CO2 mixtures”, J. Instrum., vol. 12, n o 12, p. C12061–C12061, dez. 2017, doi: 10.1088/1748-0221/12/12/C12061.</a:t>
            </a:r>
            <a:endParaRPr sz="1800">
              <a:latin typeface="Amiri"/>
              <a:ea typeface="Amiri"/>
              <a:cs typeface="Amiri"/>
              <a:sym typeface="Amiri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Font typeface="Amiri"/>
              <a:buAutoNum type="arabicPeriod"/>
            </a:pPr>
            <a:r>
              <a:rPr lang="en-US" sz="1800">
                <a:latin typeface="Amiri"/>
                <a:ea typeface="Amiri"/>
                <a:cs typeface="Amiri"/>
                <a:sym typeface="Amiri"/>
              </a:rPr>
              <a:t>G. G. A. de Souza, “X-Ray fluorescence imaging system based on Thick-GEM detectors”, text, Universidade de São Paulo, 2019. doi: 10.11606/D.43.2019.tde-21032019-233121.</a:t>
            </a:r>
            <a:endParaRPr sz="1800">
              <a:latin typeface="Amiri"/>
              <a:ea typeface="Amiri"/>
              <a:cs typeface="Amiri"/>
              <a:sym typeface="Amiri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Font typeface="Amiri"/>
              <a:buAutoNum type="arabicPeriod"/>
            </a:pPr>
            <a:r>
              <a:rPr lang="en-US" sz="1800">
                <a:latin typeface="Amiri"/>
                <a:ea typeface="Amiri"/>
                <a:cs typeface="Amiri"/>
                <a:sym typeface="Amiri"/>
              </a:rPr>
              <a:t>L. A. S. Filho et al., “Double-GEM based thermal neutron detector prototype”, J. Instrum., vol. 17, n o 09, p. P09018, set. 2022, doi: 10.1088/1748-0221/17/09/P09018.</a:t>
            </a:r>
            <a:endParaRPr sz="1800">
              <a:latin typeface="Amiri"/>
              <a:ea typeface="Amiri"/>
              <a:cs typeface="Amiri"/>
              <a:sym typeface="Amiri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Font typeface="Amiri"/>
              <a:buAutoNum type="arabicPeriod"/>
            </a:pPr>
            <a:r>
              <a:rPr lang="en-US" sz="1800">
                <a:latin typeface="Amiri"/>
                <a:ea typeface="Amiri"/>
                <a:cs typeface="Amiri"/>
                <a:sym typeface="Amiri"/>
              </a:rPr>
              <a:t>S. D. Pinto, “Micropattern gas detector technologies and applications the work of the RD51</a:t>
            </a:r>
            <a:endParaRPr sz="1800">
              <a:latin typeface="Amiri"/>
              <a:ea typeface="Amiri"/>
              <a:cs typeface="Amiri"/>
              <a:sym typeface="Amiri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Font typeface="Amiri"/>
              <a:buAutoNum type="arabicPeriod"/>
            </a:pPr>
            <a:r>
              <a:rPr lang="en-US" sz="1800">
                <a:latin typeface="Amiri"/>
                <a:ea typeface="Amiri"/>
                <a:cs typeface="Amiri"/>
                <a:sym typeface="Amiri"/>
              </a:rPr>
              <a:t>collaboration”,</a:t>
            </a:r>
            <a:endParaRPr sz="1800">
              <a:latin typeface="Amiri"/>
              <a:ea typeface="Amiri"/>
              <a:cs typeface="Amiri"/>
              <a:sym typeface="Amiri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Font typeface="Amiri"/>
              <a:buAutoNum type="arabicPeriod"/>
            </a:pPr>
            <a:r>
              <a:rPr lang="en-US" sz="1800">
                <a:latin typeface="Amiri"/>
                <a:ea typeface="Amiri"/>
                <a:cs typeface="Amiri"/>
                <a:sym typeface="Amiri"/>
              </a:rPr>
              <a:t>IEEE Nucl. Sci.Symp.Med.Imaging Conf.,2010,doi:10.1109/NSSMIC.2010.5873870. </a:t>
            </a:r>
            <a:r>
              <a:rPr lang="en-US" sz="1800">
                <a:latin typeface="Amiri"/>
                <a:ea typeface="Amiri"/>
                <a:cs typeface="Amiri"/>
                <a:sym typeface="Amiri"/>
              </a:rPr>
              <a:t>Instrum. Methods Phys. Res. Sect. Accel. Spectrometers Detect. Assoc. Equip., vol. 805, p. 2–24, jan. 2016, doi: 10.1016/j.nima.2015.07.060.</a:t>
            </a:r>
            <a:endParaRPr sz="1800">
              <a:latin typeface="Amiri"/>
              <a:ea typeface="Amiri"/>
              <a:cs typeface="Amiri"/>
              <a:sym typeface="Amiri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Font typeface="Amiri"/>
              <a:buAutoNum type="arabicPeriod"/>
            </a:pPr>
            <a:r>
              <a:rPr lang="en-US" sz="1800">
                <a:latin typeface="Amiri"/>
                <a:ea typeface="Amiri"/>
                <a:cs typeface="Amiri"/>
                <a:sym typeface="Amiri"/>
              </a:rPr>
              <a:t>PESKOV, Vladimir. Innovative GEM-like detectors: developments and applications. Apresentação realizada na MPGD 2018 - International Conference on Micro-Pattern Gas Detectors, Munique, Alemanha, 2018. Disponível em: https://indico.cern.ch/event/709670/contributions/3008581/attachments/1670690/2685706/Peskov_presentation_in_Munich.pdf.</a:t>
            </a:r>
            <a:endParaRPr sz="1800">
              <a:latin typeface="Amiri"/>
              <a:ea typeface="Amiri"/>
              <a:cs typeface="Amiri"/>
              <a:sym typeface="Amiri"/>
            </a:endParaRPr>
          </a:p>
        </p:txBody>
      </p:sp>
      <p:grpSp>
        <p:nvGrpSpPr>
          <p:cNvPr id="481" name="Google Shape;481;p37"/>
          <p:cNvGrpSpPr/>
          <p:nvPr/>
        </p:nvGrpSpPr>
        <p:grpSpPr>
          <a:xfrm>
            <a:off x="0" y="5340"/>
            <a:ext cx="10537595" cy="5813475"/>
            <a:chOff x="0" y="5340"/>
            <a:chExt cx="10537595" cy="5813475"/>
          </a:xfrm>
        </p:grpSpPr>
        <p:sp>
          <p:nvSpPr>
            <p:cNvPr id="482" name="Google Shape;482;p37"/>
            <p:cNvSpPr/>
            <p:nvPr/>
          </p:nvSpPr>
          <p:spPr>
            <a:xfrm>
              <a:off x="182880" y="145020"/>
              <a:ext cx="9418200" cy="118800"/>
            </a:xfrm>
            <a:prstGeom prst="rect">
              <a:avLst/>
            </a:prstGeom>
            <a:solidFill>
              <a:srgbClr val="729FC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83" name="Google Shape;483;p37"/>
            <p:cNvSpPr/>
            <p:nvPr/>
          </p:nvSpPr>
          <p:spPr>
            <a:xfrm>
              <a:off x="1188725" y="5570225"/>
              <a:ext cx="7759500" cy="30300"/>
            </a:xfrm>
            <a:prstGeom prst="rect">
              <a:avLst/>
            </a:prstGeom>
            <a:solidFill>
              <a:srgbClr val="729FC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84" name="Google Shape;484;p37"/>
            <p:cNvSpPr txBox="1"/>
            <p:nvPr/>
          </p:nvSpPr>
          <p:spPr>
            <a:xfrm>
              <a:off x="0" y="5115663"/>
              <a:ext cx="1758000" cy="627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45000" lIns="90000" spcFirstLastPara="1" rIns="90000" wrap="square" tIns="450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aseline="-25000" lang="en-US">
                  <a:solidFill>
                    <a:srgbClr val="729FCF"/>
                  </a:solidFill>
                  <a:latin typeface="Amiri"/>
                  <a:ea typeface="Amiri"/>
                  <a:cs typeface="Amiri"/>
                  <a:sym typeface="Amiri"/>
                </a:rPr>
                <a:t>VIII Reunião Geral</a:t>
              </a:r>
              <a:endParaRPr b="0" baseline="-25000" strike="noStrike">
                <a:latin typeface="Amiri"/>
                <a:ea typeface="Amiri"/>
                <a:cs typeface="Amiri"/>
                <a:sym typeface="Amiri"/>
              </a:endParaRPr>
            </a:p>
          </p:txBody>
        </p:sp>
        <p:pic>
          <p:nvPicPr>
            <p:cNvPr id="485" name="Google Shape;485;p37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9676080" y="5340"/>
              <a:ext cx="382320" cy="34992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486" name="Google Shape;486;p37"/>
            <p:cNvSpPr txBox="1"/>
            <p:nvPr/>
          </p:nvSpPr>
          <p:spPr>
            <a:xfrm>
              <a:off x="8982995" y="5191815"/>
              <a:ext cx="1554600" cy="627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45000" lIns="90000" spcFirstLastPara="1" rIns="90000" wrap="square" tIns="450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500">
                  <a:solidFill>
                    <a:srgbClr val="729FCF"/>
                  </a:solidFill>
                  <a:latin typeface="Amiri"/>
                  <a:ea typeface="Amiri"/>
                  <a:cs typeface="Amiri"/>
                  <a:sym typeface="Amiri"/>
                </a:rPr>
                <a:t>Bruna B.</a:t>
              </a:r>
              <a:endParaRPr b="0" baseline="-25000" sz="1500" strike="noStrike">
                <a:latin typeface="Amiri"/>
                <a:ea typeface="Amiri"/>
                <a:cs typeface="Amiri"/>
                <a:sym typeface="Amiri"/>
              </a:endParaRPr>
            </a:p>
          </p:txBody>
        </p:sp>
      </p:grpSp>
      <p:sp>
        <p:nvSpPr>
          <p:cNvPr id="487" name="Google Shape;487;p37"/>
          <p:cNvSpPr txBox="1"/>
          <p:nvPr>
            <p:ph idx="12" type="sldNum"/>
          </p:nvPr>
        </p:nvSpPr>
        <p:spPr>
          <a:xfrm>
            <a:off x="9433260" y="5236564"/>
            <a:ext cx="604800" cy="4341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488" name="Google Shape;488;p37"/>
          <p:cNvSpPr txBox="1"/>
          <p:nvPr/>
        </p:nvSpPr>
        <p:spPr>
          <a:xfrm>
            <a:off x="223775" y="167175"/>
            <a:ext cx="8976000" cy="794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3200">
                <a:latin typeface="Amiri"/>
                <a:ea typeface="Amiri"/>
                <a:cs typeface="Amiri"/>
                <a:sym typeface="Amiri"/>
              </a:rPr>
              <a:t>Referências</a:t>
            </a:r>
            <a:endParaRPr b="0" sz="3200" strike="noStrike">
              <a:latin typeface="Amiri"/>
              <a:ea typeface="Amiri"/>
              <a:cs typeface="Amiri"/>
              <a:sym typeface="Amiri"/>
            </a:endParaRPr>
          </a:p>
        </p:txBody>
      </p:sp>
      <p:sp>
        <p:nvSpPr>
          <p:cNvPr id="489" name="Google Shape;489;p37"/>
          <p:cNvSpPr txBox="1"/>
          <p:nvPr/>
        </p:nvSpPr>
        <p:spPr>
          <a:xfrm>
            <a:off x="6837625" y="2430225"/>
            <a:ext cx="3000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90" name="Google Shape;490;p37"/>
          <p:cNvSpPr txBox="1"/>
          <p:nvPr/>
        </p:nvSpPr>
        <p:spPr>
          <a:xfrm>
            <a:off x="1894750" y="1990875"/>
            <a:ext cx="79086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94" name="Shape 4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95" name="Google Shape;495;p38"/>
          <p:cNvGrpSpPr/>
          <p:nvPr/>
        </p:nvGrpSpPr>
        <p:grpSpPr>
          <a:xfrm>
            <a:off x="0" y="5340"/>
            <a:ext cx="10537595" cy="5813475"/>
            <a:chOff x="0" y="5340"/>
            <a:chExt cx="10537595" cy="5813475"/>
          </a:xfrm>
        </p:grpSpPr>
        <p:sp>
          <p:nvSpPr>
            <p:cNvPr id="496" name="Google Shape;496;p38"/>
            <p:cNvSpPr/>
            <p:nvPr/>
          </p:nvSpPr>
          <p:spPr>
            <a:xfrm>
              <a:off x="182880" y="145020"/>
              <a:ext cx="9418200" cy="118800"/>
            </a:xfrm>
            <a:prstGeom prst="rect">
              <a:avLst/>
            </a:prstGeom>
            <a:solidFill>
              <a:srgbClr val="729FC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97" name="Google Shape;497;p38"/>
            <p:cNvSpPr/>
            <p:nvPr/>
          </p:nvSpPr>
          <p:spPr>
            <a:xfrm>
              <a:off x="1188725" y="5570225"/>
              <a:ext cx="7759500" cy="30300"/>
            </a:xfrm>
            <a:prstGeom prst="rect">
              <a:avLst/>
            </a:prstGeom>
            <a:solidFill>
              <a:srgbClr val="729FC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98" name="Google Shape;498;p38"/>
            <p:cNvSpPr txBox="1"/>
            <p:nvPr/>
          </p:nvSpPr>
          <p:spPr>
            <a:xfrm>
              <a:off x="0" y="5115663"/>
              <a:ext cx="1758000" cy="627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45000" lIns="90000" spcFirstLastPara="1" rIns="90000" wrap="square" tIns="450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aseline="-25000" lang="en-US">
                  <a:solidFill>
                    <a:srgbClr val="729FCF"/>
                  </a:solidFill>
                  <a:latin typeface="Amiri"/>
                  <a:ea typeface="Amiri"/>
                  <a:cs typeface="Amiri"/>
                  <a:sym typeface="Amiri"/>
                </a:rPr>
                <a:t>VIII Reunião Geral</a:t>
              </a:r>
              <a:endParaRPr b="0" baseline="-25000" strike="noStrike">
                <a:latin typeface="Amiri"/>
                <a:ea typeface="Amiri"/>
                <a:cs typeface="Amiri"/>
                <a:sym typeface="Amiri"/>
              </a:endParaRPr>
            </a:p>
          </p:txBody>
        </p:sp>
        <p:pic>
          <p:nvPicPr>
            <p:cNvPr id="499" name="Google Shape;499;p38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9676080" y="5340"/>
              <a:ext cx="382320" cy="34992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500" name="Google Shape;500;p38"/>
            <p:cNvSpPr txBox="1"/>
            <p:nvPr/>
          </p:nvSpPr>
          <p:spPr>
            <a:xfrm>
              <a:off x="8982995" y="5191815"/>
              <a:ext cx="1554600" cy="627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45000" lIns="90000" spcFirstLastPara="1" rIns="90000" wrap="square" tIns="450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500">
                  <a:solidFill>
                    <a:srgbClr val="729FCF"/>
                  </a:solidFill>
                  <a:latin typeface="Amiri"/>
                  <a:ea typeface="Amiri"/>
                  <a:cs typeface="Amiri"/>
                  <a:sym typeface="Amiri"/>
                </a:rPr>
                <a:t>Bruna B.</a:t>
              </a:r>
              <a:endParaRPr b="0" baseline="-25000" sz="1500" strike="noStrike">
                <a:latin typeface="Amiri"/>
                <a:ea typeface="Amiri"/>
                <a:cs typeface="Amiri"/>
                <a:sym typeface="Amiri"/>
              </a:endParaRPr>
            </a:p>
          </p:txBody>
        </p:sp>
      </p:grpSp>
      <p:sp>
        <p:nvSpPr>
          <p:cNvPr id="501" name="Google Shape;501;p38"/>
          <p:cNvSpPr txBox="1"/>
          <p:nvPr>
            <p:ph idx="12" type="sldNum"/>
          </p:nvPr>
        </p:nvSpPr>
        <p:spPr>
          <a:xfrm>
            <a:off x="9433260" y="5236564"/>
            <a:ext cx="604800" cy="4341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502" name="Google Shape;502;p38"/>
          <p:cNvSpPr txBox="1"/>
          <p:nvPr/>
        </p:nvSpPr>
        <p:spPr>
          <a:xfrm>
            <a:off x="-177120" y="413280"/>
            <a:ext cx="10424100" cy="5179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sz="2400" strike="noStrike">
              <a:latin typeface="Amiri"/>
              <a:ea typeface="Amiri"/>
              <a:cs typeface="Amiri"/>
              <a:sym typeface="Amiri"/>
            </a:endParaRPr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3600">
                <a:latin typeface="Calibri"/>
                <a:ea typeface="Calibri"/>
                <a:cs typeface="Calibri"/>
                <a:sym typeface="Calibri"/>
              </a:rPr>
              <a:t>Obrigada!</a:t>
            </a:r>
            <a:endParaRPr b="1" sz="3600" strike="noStrike"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3600"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>
                <a:latin typeface="Amiri"/>
                <a:ea typeface="Amiri"/>
                <a:cs typeface="Amiri"/>
                <a:sym typeface="Amiri"/>
              </a:rPr>
              <a:t>Perguntas</a:t>
            </a:r>
            <a:r>
              <a:rPr lang="en-US" sz="3200">
                <a:latin typeface="Amiri"/>
                <a:ea typeface="Amiri"/>
                <a:cs typeface="Amiri"/>
                <a:sym typeface="Amiri"/>
              </a:rPr>
              <a:t>?</a:t>
            </a:r>
            <a:endParaRPr sz="3200">
              <a:latin typeface="Amiri"/>
              <a:ea typeface="Amiri"/>
              <a:cs typeface="Amiri"/>
              <a:sym typeface="Amiri"/>
            </a:endParaRPr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sz="3600" strike="noStrike">
              <a:latin typeface="Amiri"/>
              <a:ea typeface="Amiri"/>
              <a:cs typeface="Amiri"/>
              <a:sym typeface="Amiri"/>
            </a:endParaRPr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sz="3600" strike="noStrike">
              <a:latin typeface="Amiri"/>
              <a:ea typeface="Amiri"/>
              <a:cs typeface="Amiri"/>
              <a:sym typeface="Amiri"/>
            </a:endParaRPr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sz="3600" strike="noStrike">
              <a:latin typeface="Amiri"/>
              <a:ea typeface="Amiri"/>
              <a:cs typeface="Amiri"/>
              <a:sym typeface="Amiri"/>
            </a:endParaRPr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sz="3600" strike="noStrike">
              <a:latin typeface="Amiri"/>
              <a:ea typeface="Amiri"/>
              <a:cs typeface="Amiri"/>
              <a:sym typeface="Amiri"/>
            </a:endParaRPr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sz="3600" strike="noStrike">
              <a:latin typeface="Amiri"/>
              <a:ea typeface="Amiri"/>
              <a:cs typeface="Amiri"/>
              <a:sym typeface="Amiri"/>
            </a:endParaRPr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sz="3600" strike="noStrike">
              <a:latin typeface="Amiri"/>
              <a:ea typeface="Amiri"/>
              <a:cs typeface="Amiri"/>
              <a:sym typeface="Amiri"/>
            </a:endParaRPr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sz="3600" strike="noStrike">
              <a:latin typeface="Amiri"/>
              <a:ea typeface="Amiri"/>
              <a:cs typeface="Amiri"/>
              <a:sym typeface="Amiri"/>
            </a:endParaRPr>
          </a:p>
        </p:txBody>
      </p:sp>
      <p:pic>
        <p:nvPicPr>
          <p:cNvPr id="503" name="Google Shape;503;p3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744675" y="2768517"/>
            <a:ext cx="2580499" cy="1451522"/>
          </a:xfrm>
          <a:prstGeom prst="rect">
            <a:avLst/>
          </a:prstGeom>
          <a:noFill/>
          <a:ln>
            <a:noFill/>
          </a:ln>
        </p:spPr>
      </p:pic>
      <p:sp>
        <p:nvSpPr>
          <p:cNvPr id="504" name="Google Shape;504;p38"/>
          <p:cNvSpPr txBox="1"/>
          <p:nvPr/>
        </p:nvSpPr>
        <p:spPr>
          <a:xfrm>
            <a:off x="2811775" y="4440725"/>
            <a:ext cx="4700100" cy="605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latin typeface="Amiri"/>
                <a:ea typeface="Amiri"/>
                <a:cs typeface="Amiri"/>
                <a:sym typeface="Amiri"/>
              </a:rPr>
              <a:t>Contato: brunabeatriztf@usp.br / tfsilva@usp.br</a:t>
            </a:r>
            <a:endParaRPr sz="1800">
              <a:latin typeface="Amiri"/>
              <a:ea typeface="Amiri"/>
              <a:cs typeface="Amiri"/>
              <a:sym typeface="Amiri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" name="Google Shape;102;p16"/>
          <p:cNvGrpSpPr/>
          <p:nvPr/>
        </p:nvGrpSpPr>
        <p:grpSpPr>
          <a:xfrm>
            <a:off x="0" y="5340"/>
            <a:ext cx="10537595" cy="5813475"/>
            <a:chOff x="0" y="5340"/>
            <a:chExt cx="10537595" cy="5813475"/>
          </a:xfrm>
        </p:grpSpPr>
        <p:sp>
          <p:nvSpPr>
            <p:cNvPr id="103" name="Google Shape;103;p16"/>
            <p:cNvSpPr/>
            <p:nvPr/>
          </p:nvSpPr>
          <p:spPr>
            <a:xfrm>
              <a:off x="182880" y="145020"/>
              <a:ext cx="9418200" cy="118800"/>
            </a:xfrm>
            <a:prstGeom prst="rect">
              <a:avLst/>
            </a:prstGeom>
            <a:solidFill>
              <a:srgbClr val="729FC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4" name="Google Shape;104;p16"/>
            <p:cNvSpPr/>
            <p:nvPr/>
          </p:nvSpPr>
          <p:spPr>
            <a:xfrm>
              <a:off x="1188725" y="5570225"/>
              <a:ext cx="7759500" cy="30300"/>
            </a:xfrm>
            <a:prstGeom prst="rect">
              <a:avLst/>
            </a:prstGeom>
            <a:solidFill>
              <a:srgbClr val="729FC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5" name="Google Shape;105;p16"/>
            <p:cNvSpPr txBox="1"/>
            <p:nvPr/>
          </p:nvSpPr>
          <p:spPr>
            <a:xfrm>
              <a:off x="0" y="5115663"/>
              <a:ext cx="1758000" cy="627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45000" lIns="90000" spcFirstLastPara="1" rIns="90000" wrap="square" tIns="450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aseline="-25000" lang="en-US">
                  <a:solidFill>
                    <a:srgbClr val="729FCF"/>
                  </a:solidFill>
                  <a:latin typeface="Amiri"/>
                  <a:ea typeface="Amiri"/>
                  <a:cs typeface="Amiri"/>
                  <a:sym typeface="Amiri"/>
                </a:rPr>
                <a:t>VIII Reunião Geral</a:t>
              </a:r>
              <a:endParaRPr b="0" baseline="-25000" strike="noStrike">
                <a:latin typeface="Amiri"/>
                <a:ea typeface="Amiri"/>
                <a:cs typeface="Amiri"/>
                <a:sym typeface="Amiri"/>
              </a:endParaRPr>
            </a:p>
          </p:txBody>
        </p:sp>
        <p:pic>
          <p:nvPicPr>
            <p:cNvPr id="106" name="Google Shape;106;p16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9676080" y="5340"/>
              <a:ext cx="382320" cy="34992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07" name="Google Shape;107;p16"/>
            <p:cNvSpPr txBox="1"/>
            <p:nvPr/>
          </p:nvSpPr>
          <p:spPr>
            <a:xfrm>
              <a:off x="8982995" y="5191815"/>
              <a:ext cx="1554600" cy="627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45000" lIns="90000" spcFirstLastPara="1" rIns="90000" wrap="square" tIns="450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500">
                  <a:solidFill>
                    <a:srgbClr val="729FCF"/>
                  </a:solidFill>
                  <a:latin typeface="Amiri"/>
                  <a:ea typeface="Amiri"/>
                  <a:cs typeface="Amiri"/>
                  <a:sym typeface="Amiri"/>
                </a:rPr>
                <a:t>Bruna B.</a:t>
              </a:r>
              <a:endParaRPr b="0" baseline="-25000" sz="1500" strike="noStrike">
                <a:latin typeface="Amiri"/>
                <a:ea typeface="Amiri"/>
                <a:cs typeface="Amiri"/>
                <a:sym typeface="Amiri"/>
              </a:endParaRPr>
            </a:p>
          </p:txBody>
        </p:sp>
      </p:grpSp>
      <p:sp>
        <p:nvSpPr>
          <p:cNvPr id="108" name="Google Shape;108;p16"/>
          <p:cNvSpPr txBox="1"/>
          <p:nvPr>
            <p:ph idx="12" type="sldNum"/>
          </p:nvPr>
        </p:nvSpPr>
        <p:spPr>
          <a:xfrm>
            <a:off x="9433260" y="5236564"/>
            <a:ext cx="604800" cy="4341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09" name="Google Shape;109;p16"/>
          <p:cNvSpPr txBox="1"/>
          <p:nvPr/>
        </p:nvSpPr>
        <p:spPr>
          <a:xfrm>
            <a:off x="223775" y="167175"/>
            <a:ext cx="8976000" cy="794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3200">
                <a:latin typeface="Amiri"/>
                <a:ea typeface="Amiri"/>
                <a:cs typeface="Amiri"/>
                <a:sym typeface="Amiri"/>
              </a:rPr>
              <a:t>Gaseous Electron Multiplier</a:t>
            </a:r>
            <a:r>
              <a:rPr b="1" i="0" lang="en-US" sz="3200" u="none" cap="none" strike="noStrike">
                <a:latin typeface="Amiri"/>
                <a:ea typeface="Amiri"/>
                <a:cs typeface="Amiri"/>
                <a:sym typeface="Amiri"/>
              </a:rPr>
              <a:t> (GEM)</a:t>
            </a:r>
            <a:endParaRPr b="0" sz="3200" strike="noStrike">
              <a:latin typeface="Amiri"/>
              <a:ea typeface="Amiri"/>
              <a:cs typeface="Amiri"/>
              <a:sym typeface="Amiri"/>
            </a:endParaRPr>
          </a:p>
        </p:txBody>
      </p:sp>
      <p:sp>
        <p:nvSpPr>
          <p:cNvPr id="110" name="Google Shape;110;p16"/>
          <p:cNvSpPr txBox="1"/>
          <p:nvPr/>
        </p:nvSpPr>
        <p:spPr>
          <a:xfrm>
            <a:off x="223775" y="961275"/>
            <a:ext cx="5893200" cy="988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latin typeface="Amiri"/>
                <a:ea typeface="Amiri"/>
                <a:cs typeface="Amiri"/>
                <a:sym typeface="Amiri"/>
              </a:rPr>
              <a:t>Sendo um tipo de MicroPattern Gaseous Detector (MPGD), o GEM consiste em uma folha fina de polímero revestida com metal, quimicamente perfurada com uma alta densidade de furos (tipicamente de 50 a 100 furos por mm²).</a:t>
            </a:r>
            <a:endParaRPr b="0" sz="1400" strike="noStrike">
              <a:latin typeface="Amiri"/>
              <a:ea typeface="Amiri"/>
              <a:cs typeface="Amiri"/>
              <a:sym typeface="Amiri"/>
            </a:endParaRPr>
          </a:p>
        </p:txBody>
      </p:sp>
      <p:pic>
        <p:nvPicPr>
          <p:cNvPr id="111" name="Google Shape;111;p16" title="gemfield.jp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23775" y="2628075"/>
            <a:ext cx="3227475" cy="2608500"/>
          </a:xfrm>
          <a:prstGeom prst="rect">
            <a:avLst/>
          </a:prstGeom>
          <a:noFill/>
          <a:ln>
            <a:noFill/>
          </a:ln>
        </p:spPr>
      </p:pic>
      <p:sp>
        <p:nvSpPr>
          <p:cNvPr id="112" name="Google Shape;112;p16"/>
          <p:cNvSpPr txBox="1"/>
          <p:nvPr/>
        </p:nvSpPr>
        <p:spPr>
          <a:xfrm>
            <a:off x="3561575" y="3365450"/>
            <a:ext cx="6160800" cy="2608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Amiri"/>
                <a:ea typeface="Amiri"/>
                <a:cs typeface="Amiri"/>
                <a:sym typeface="Amiri"/>
              </a:rPr>
              <a:t>O GEM pode ser usado como um detector por si só ou como um multiplicador em uma estrutura múltipla (associação de várias folhas de GEM); Neste caso, permite alcançar grandes ganhos totais.</a:t>
            </a:r>
            <a:endParaRPr>
              <a:solidFill>
                <a:schemeClr val="dk1"/>
              </a:solidFill>
              <a:latin typeface="Amiri"/>
              <a:ea typeface="Amiri"/>
              <a:cs typeface="Amiri"/>
              <a:sym typeface="Amiri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Amiri"/>
              <a:ea typeface="Amiri"/>
              <a:cs typeface="Amiri"/>
              <a:sym typeface="Amiri"/>
            </a:endParaRPr>
          </a:p>
        </p:txBody>
      </p:sp>
      <p:sp>
        <p:nvSpPr>
          <p:cNvPr id="113" name="Google Shape;113;p16"/>
          <p:cNvSpPr txBox="1"/>
          <p:nvPr/>
        </p:nvSpPr>
        <p:spPr>
          <a:xfrm>
            <a:off x="4945550" y="2832050"/>
            <a:ext cx="1547700" cy="533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latin typeface="Amiri"/>
                <a:ea typeface="Amiri"/>
                <a:cs typeface="Amiri"/>
                <a:sym typeface="Amiri"/>
              </a:rPr>
              <a:t>Visão aproximada do GEM.</a:t>
            </a:r>
            <a:endParaRPr b="0" sz="1200" strike="noStrike">
              <a:latin typeface="Amiri"/>
              <a:ea typeface="Amiri"/>
              <a:cs typeface="Amiri"/>
              <a:sym typeface="Amiri"/>
            </a:endParaRPr>
          </a:p>
        </p:txBody>
      </p:sp>
      <p:sp>
        <p:nvSpPr>
          <p:cNvPr id="114" name="Google Shape;114;p16"/>
          <p:cNvSpPr txBox="1"/>
          <p:nvPr/>
        </p:nvSpPr>
        <p:spPr>
          <a:xfrm>
            <a:off x="3451250" y="4620800"/>
            <a:ext cx="2836800" cy="988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latin typeface="Amiri"/>
                <a:ea typeface="Amiri"/>
                <a:cs typeface="Amiri"/>
                <a:sym typeface="Amiri"/>
              </a:rPr>
              <a:t>Linhas de campo e equipotenciais nos furos do GEM na aplicação de uma tensão entre os dois lados metálicos. Fonte: https://gdd.web.cern.ch/gem</a:t>
            </a:r>
            <a:endParaRPr b="0" sz="1200" strike="noStrike">
              <a:latin typeface="Amiri"/>
              <a:ea typeface="Amiri"/>
              <a:cs typeface="Amiri"/>
              <a:sym typeface="Amiri"/>
            </a:endParaRPr>
          </a:p>
        </p:txBody>
      </p:sp>
      <p:pic>
        <p:nvPicPr>
          <p:cNvPr id="115" name="Google Shape;115;p16" title="fd4c4df7-8928-4ffd-8242-4cf039b976d3.jpg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493250" y="325025"/>
            <a:ext cx="3296925" cy="30404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0" name="Google Shape;120;p17"/>
          <p:cNvGrpSpPr/>
          <p:nvPr/>
        </p:nvGrpSpPr>
        <p:grpSpPr>
          <a:xfrm>
            <a:off x="0" y="5340"/>
            <a:ext cx="10537595" cy="5813475"/>
            <a:chOff x="0" y="5340"/>
            <a:chExt cx="10537595" cy="5813475"/>
          </a:xfrm>
        </p:grpSpPr>
        <p:sp>
          <p:nvSpPr>
            <p:cNvPr id="121" name="Google Shape;121;p17"/>
            <p:cNvSpPr/>
            <p:nvPr/>
          </p:nvSpPr>
          <p:spPr>
            <a:xfrm>
              <a:off x="182880" y="145020"/>
              <a:ext cx="9418200" cy="118800"/>
            </a:xfrm>
            <a:prstGeom prst="rect">
              <a:avLst/>
            </a:prstGeom>
            <a:solidFill>
              <a:srgbClr val="729FC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2" name="Google Shape;122;p17"/>
            <p:cNvSpPr/>
            <p:nvPr/>
          </p:nvSpPr>
          <p:spPr>
            <a:xfrm>
              <a:off x="1188725" y="5570225"/>
              <a:ext cx="7759500" cy="30300"/>
            </a:xfrm>
            <a:prstGeom prst="rect">
              <a:avLst/>
            </a:prstGeom>
            <a:solidFill>
              <a:srgbClr val="729FC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3" name="Google Shape;123;p17"/>
            <p:cNvSpPr txBox="1"/>
            <p:nvPr/>
          </p:nvSpPr>
          <p:spPr>
            <a:xfrm>
              <a:off x="0" y="5115663"/>
              <a:ext cx="1758000" cy="627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45000" lIns="90000" spcFirstLastPara="1" rIns="90000" wrap="square" tIns="450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aseline="-25000" lang="en-US">
                  <a:solidFill>
                    <a:srgbClr val="729FCF"/>
                  </a:solidFill>
                  <a:latin typeface="Amiri"/>
                  <a:ea typeface="Amiri"/>
                  <a:cs typeface="Amiri"/>
                  <a:sym typeface="Amiri"/>
                </a:rPr>
                <a:t>VIII Reunião Geral</a:t>
              </a:r>
              <a:endParaRPr b="0" baseline="-25000" strike="noStrike">
                <a:latin typeface="Amiri"/>
                <a:ea typeface="Amiri"/>
                <a:cs typeface="Amiri"/>
                <a:sym typeface="Amiri"/>
              </a:endParaRPr>
            </a:p>
          </p:txBody>
        </p:sp>
        <p:pic>
          <p:nvPicPr>
            <p:cNvPr id="124" name="Google Shape;124;p17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9676080" y="5340"/>
              <a:ext cx="382320" cy="34992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25" name="Google Shape;125;p17"/>
            <p:cNvSpPr txBox="1"/>
            <p:nvPr/>
          </p:nvSpPr>
          <p:spPr>
            <a:xfrm>
              <a:off x="8982995" y="5191815"/>
              <a:ext cx="1554600" cy="627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45000" lIns="90000" spcFirstLastPara="1" rIns="90000" wrap="square" tIns="450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500">
                  <a:solidFill>
                    <a:srgbClr val="729FCF"/>
                  </a:solidFill>
                  <a:latin typeface="Amiri"/>
                  <a:ea typeface="Amiri"/>
                  <a:cs typeface="Amiri"/>
                  <a:sym typeface="Amiri"/>
                </a:rPr>
                <a:t>Bruna B.</a:t>
              </a:r>
              <a:endParaRPr b="0" baseline="-25000" sz="1500" strike="noStrike">
                <a:latin typeface="Amiri"/>
                <a:ea typeface="Amiri"/>
                <a:cs typeface="Amiri"/>
                <a:sym typeface="Amiri"/>
              </a:endParaRPr>
            </a:p>
          </p:txBody>
        </p:sp>
      </p:grpSp>
      <p:sp>
        <p:nvSpPr>
          <p:cNvPr id="126" name="Google Shape;126;p17"/>
          <p:cNvSpPr txBox="1"/>
          <p:nvPr>
            <p:ph idx="12" type="sldNum"/>
          </p:nvPr>
        </p:nvSpPr>
        <p:spPr>
          <a:xfrm>
            <a:off x="9433260" y="5236564"/>
            <a:ext cx="604800" cy="4341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27" name="Google Shape;127;p17"/>
          <p:cNvSpPr txBox="1"/>
          <p:nvPr/>
        </p:nvSpPr>
        <p:spPr>
          <a:xfrm>
            <a:off x="223775" y="167175"/>
            <a:ext cx="8976000" cy="794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3200">
                <a:latin typeface="Amiri"/>
                <a:ea typeface="Amiri"/>
                <a:cs typeface="Amiri"/>
                <a:sym typeface="Amiri"/>
              </a:rPr>
              <a:t>Gaseous Electron Multiplier</a:t>
            </a:r>
            <a:r>
              <a:rPr b="1" i="0" lang="en-US" sz="3200" u="none" cap="none" strike="noStrike">
                <a:latin typeface="Amiri"/>
                <a:ea typeface="Amiri"/>
                <a:cs typeface="Amiri"/>
                <a:sym typeface="Amiri"/>
              </a:rPr>
              <a:t> (GEM)</a:t>
            </a:r>
            <a:endParaRPr b="0" sz="3200" strike="noStrike">
              <a:latin typeface="Amiri"/>
              <a:ea typeface="Amiri"/>
              <a:cs typeface="Amiri"/>
              <a:sym typeface="Amiri"/>
            </a:endParaRPr>
          </a:p>
        </p:txBody>
      </p:sp>
      <p:sp>
        <p:nvSpPr>
          <p:cNvPr id="128" name="Google Shape;128;p17"/>
          <p:cNvSpPr txBox="1"/>
          <p:nvPr/>
        </p:nvSpPr>
        <p:spPr>
          <a:xfrm>
            <a:off x="223775" y="961275"/>
            <a:ext cx="5228100" cy="1770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800">
                <a:solidFill>
                  <a:schemeClr val="dk1"/>
                </a:solidFill>
                <a:latin typeface="Amiri"/>
                <a:ea typeface="Amiri"/>
                <a:cs typeface="Amiri"/>
                <a:sym typeface="Amiri"/>
              </a:rPr>
              <a:t>Quando se aplica uma diferença de potencial entre os dois eletrodos, os elétrons liberados pela radiação no gás, de um lado da estrutura, derivam para dentro dos furos, multiplicam-se e são transferidos para uma região de coleta. Cada furo atua como um amplificador proporcional individual.</a:t>
            </a:r>
            <a:endParaRPr b="0" sz="1400" strike="noStrike">
              <a:latin typeface="Amiri"/>
              <a:ea typeface="Amiri"/>
              <a:cs typeface="Amiri"/>
              <a:sym typeface="Amiri"/>
            </a:endParaRPr>
          </a:p>
        </p:txBody>
      </p:sp>
      <p:pic>
        <p:nvPicPr>
          <p:cNvPr id="129" name="Google Shape;129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451788" y="835063"/>
            <a:ext cx="3981450" cy="44672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30" name="Google Shape;130;p17" title="gemfield.jpg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581063" y="2732175"/>
            <a:ext cx="3227475" cy="26085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31" name="Google Shape;131;p17"/>
          <p:cNvCxnSpPr/>
          <p:nvPr/>
        </p:nvCxnSpPr>
        <p:spPr>
          <a:xfrm flipH="1" rot="10800000">
            <a:off x="4808525" y="2306538"/>
            <a:ext cx="1466100" cy="1428000"/>
          </a:xfrm>
          <a:prstGeom prst="straightConnector1">
            <a:avLst/>
          </a:prstGeom>
          <a:noFill/>
          <a:ln cap="flat" cmpd="sng" w="38100">
            <a:solidFill>
              <a:schemeClr val="accent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32" name="Google Shape;132;p17"/>
          <p:cNvCxnSpPr/>
          <p:nvPr/>
        </p:nvCxnSpPr>
        <p:spPr>
          <a:xfrm flipH="1" rot="10800000">
            <a:off x="4901650" y="3185425"/>
            <a:ext cx="1359300" cy="1112100"/>
          </a:xfrm>
          <a:prstGeom prst="straightConnector1">
            <a:avLst/>
          </a:prstGeom>
          <a:noFill/>
          <a:ln cap="flat" cmpd="sng" w="38100">
            <a:solidFill>
              <a:schemeClr val="accent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133" name="Google Shape;133;p17"/>
          <p:cNvSpPr txBox="1"/>
          <p:nvPr/>
        </p:nvSpPr>
        <p:spPr>
          <a:xfrm>
            <a:off x="4917575" y="4434550"/>
            <a:ext cx="1248000" cy="988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latin typeface="Amiri"/>
                <a:ea typeface="Amiri"/>
                <a:cs typeface="Amiri"/>
                <a:sym typeface="Amiri"/>
              </a:rPr>
              <a:t>Desenho esquemático de um detector do tipo GEM. Desenho sem escala.</a:t>
            </a:r>
            <a:endParaRPr b="0" sz="1200" strike="noStrike">
              <a:latin typeface="Amiri"/>
              <a:ea typeface="Amiri"/>
              <a:cs typeface="Amiri"/>
              <a:sym typeface="Amiri"/>
            </a:endParaRPr>
          </a:p>
        </p:txBody>
      </p:sp>
      <p:sp>
        <p:nvSpPr>
          <p:cNvPr id="134" name="Google Shape;134;p17"/>
          <p:cNvSpPr txBox="1"/>
          <p:nvPr/>
        </p:nvSpPr>
        <p:spPr>
          <a:xfrm>
            <a:off x="114975" y="3345325"/>
            <a:ext cx="1466100" cy="988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latin typeface="Amiri"/>
                <a:ea typeface="Amiri"/>
                <a:cs typeface="Amiri"/>
                <a:sym typeface="Amiri"/>
              </a:rPr>
              <a:t>Linhas de campo e equipotenciais nos furos do GEM na aplicação de uma tensão entre os dois lados metálicos.</a:t>
            </a:r>
            <a:endParaRPr sz="1200">
              <a:latin typeface="Amiri"/>
              <a:ea typeface="Amiri"/>
              <a:cs typeface="Amiri"/>
              <a:sym typeface="Amiri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latin typeface="Amiri"/>
                <a:ea typeface="Amiri"/>
                <a:cs typeface="Amiri"/>
                <a:sym typeface="Amiri"/>
              </a:rPr>
              <a:t>Fonte: </a:t>
            </a:r>
            <a:r>
              <a:rPr lang="en-US" sz="1200">
                <a:solidFill>
                  <a:schemeClr val="dk1"/>
                </a:solidFill>
                <a:latin typeface="Amiri"/>
                <a:ea typeface="Amiri"/>
                <a:cs typeface="Amiri"/>
                <a:sym typeface="Amiri"/>
              </a:rPr>
              <a:t>h</a:t>
            </a:r>
            <a:r>
              <a:rPr lang="en-US" sz="1200">
                <a:solidFill>
                  <a:schemeClr val="dk1"/>
                </a:solidFill>
                <a:latin typeface="Amiri"/>
                <a:ea typeface="Amiri"/>
                <a:cs typeface="Amiri"/>
                <a:sym typeface="Amiri"/>
              </a:rPr>
              <a:t>ttps://gdd.web.cern.ch/gem</a:t>
            </a:r>
            <a:endParaRPr sz="1200">
              <a:latin typeface="Amiri"/>
              <a:ea typeface="Amiri"/>
              <a:cs typeface="Amiri"/>
              <a:sym typeface="Amiri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9" name="Google Shape;139;p18"/>
          <p:cNvGrpSpPr/>
          <p:nvPr/>
        </p:nvGrpSpPr>
        <p:grpSpPr>
          <a:xfrm>
            <a:off x="0" y="5340"/>
            <a:ext cx="10537595" cy="5813475"/>
            <a:chOff x="0" y="5340"/>
            <a:chExt cx="10537595" cy="5813475"/>
          </a:xfrm>
        </p:grpSpPr>
        <p:sp>
          <p:nvSpPr>
            <p:cNvPr id="140" name="Google Shape;140;p18"/>
            <p:cNvSpPr/>
            <p:nvPr/>
          </p:nvSpPr>
          <p:spPr>
            <a:xfrm>
              <a:off x="182880" y="145020"/>
              <a:ext cx="9418200" cy="118800"/>
            </a:xfrm>
            <a:prstGeom prst="rect">
              <a:avLst/>
            </a:prstGeom>
            <a:solidFill>
              <a:srgbClr val="729FC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1" name="Google Shape;141;p18"/>
            <p:cNvSpPr/>
            <p:nvPr/>
          </p:nvSpPr>
          <p:spPr>
            <a:xfrm>
              <a:off x="1188725" y="5570225"/>
              <a:ext cx="7759500" cy="30300"/>
            </a:xfrm>
            <a:prstGeom prst="rect">
              <a:avLst/>
            </a:prstGeom>
            <a:solidFill>
              <a:srgbClr val="729FC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2" name="Google Shape;142;p18"/>
            <p:cNvSpPr txBox="1"/>
            <p:nvPr/>
          </p:nvSpPr>
          <p:spPr>
            <a:xfrm>
              <a:off x="0" y="5115663"/>
              <a:ext cx="1758000" cy="627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45000" lIns="90000" spcFirstLastPara="1" rIns="90000" wrap="square" tIns="450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aseline="-25000" lang="en-US">
                  <a:solidFill>
                    <a:srgbClr val="729FCF"/>
                  </a:solidFill>
                  <a:latin typeface="Amiri"/>
                  <a:ea typeface="Amiri"/>
                  <a:cs typeface="Amiri"/>
                  <a:sym typeface="Amiri"/>
                </a:rPr>
                <a:t>VIII Reunião Geral</a:t>
              </a:r>
              <a:endParaRPr b="0" baseline="-25000" strike="noStrike">
                <a:latin typeface="Amiri"/>
                <a:ea typeface="Amiri"/>
                <a:cs typeface="Amiri"/>
                <a:sym typeface="Amiri"/>
              </a:endParaRPr>
            </a:p>
          </p:txBody>
        </p:sp>
        <p:pic>
          <p:nvPicPr>
            <p:cNvPr id="143" name="Google Shape;143;p18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9676080" y="5340"/>
              <a:ext cx="382320" cy="34992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44" name="Google Shape;144;p18"/>
            <p:cNvSpPr txBox="1"/>
            <p:nvPr/>
          </p:nvSpPr>
          <p:spPr>
            <a:xfrm>
              <a:off x="8982995" y="5191815"/>
              <a:ext cx="1554600" cy="627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45000" lIns="90000" spcFirstLastPara="1" rIns="90000" wrap="square" tIns="450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500">
                  <a:solidFill>
                    <a:srgbClr val="729FCF"/>
                  </a:solidFill>
                  <a:latin typeface="Amiri"/>
                  <a:ea typeface="Amiri"/>
                  <a:cs typeface="Amiri"/>
                  <a:sym typeface="Amiri"/>
                </a:rPr>
                <a:t>Bruna B.</a:t>
              </a:r>
              <a:endParaRPr b="0" baseline="-25000" sz="1500" strike="noStrike">
                <a:latin typeface="Amiri"/>
                <a:ea typeface="Amiri"/>
                <a:cs typeface="Amiri"/>
                <a:sym typeface="Amiri"/>
              </a:endParaRPr>
            </a:p>
          </p:txBody>
        </p:sp>
      </p:grpSp>
      <p:sp>
        <p:nvSpPr>
          <p:cNvPr id="145" name="Google Shape;145;p18"/>
          <p:cNvSpPr txBox="1"/>
          <p:nvPr>
            <p:ph idx="12" type="sldNum"/>
          </p:nvPr>
        </p:nvSpPr>
        <p:spPr>
          <a:xfrm>
            <a:off x="9433260" y="5236564"/>
            <a:ext cx="604800" cy="4341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46" name="Google Shape;146;p18"/>
          <p:cNvSpPr txBox="1"/>
          <p:nvPr/>
        </p:nvSpPr>
        <p:spPr>
          <a:xfrm>
            <a:off x="223775" y="167175"/>
            <a:ext cx="8976000" cy="794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3200">
                <a:latin typeface="Amiri"/>
                <a:ea typeface="Amiri"/>
                <a:cs typeface="Amiri"/>
                <a:sym typeface="Amiri"/>
              </a:rPr>
              <a:t>Gaseous Electron Multiplier</a:t>
            </a:r>
            <a:r>
              <a:rPr b="1" i="0" lang="en-US" sz="3200" u="none" cap="none" strike="noStrike">
                <a:latin typeface="Amiri"/>
                <a:ea typeface="Amiri"/>
                <a:cs typeface="Amiri"/>
                <a:sym typeface="Amiri"/>
              </a:rPr>
              <a:t> (GEM)</a:t>
            </a:r>
            <a:endParaRPr b="0" sz="3200" strike="noStrike">
              <a:latin typeface="Amiri"/>
              <a:ea typeface="Amiri"/>
              <a:cs typeface="Amiri"/>
              <a:sym typeface="Amiri"/>
            </a:endParaRPr>
          </a:p>
        </p:txBody>
      </p:sp>
      <p:pic>
        <p:nvPicPr>
          <p:cNvPr id="147" name="Google Shape;147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093725" y="783236"/>
            <a:ext cx="4986900" cy="3213775"/>
          </a:xfrm>
          <a:prstGeom prst="rect">
            <a:avLst/>
          </a:prstGeom>
          <a:noFill/>
          <a:ln>
            <a:noFill/>
          </a:ln>
        </p:spPr>
      </p:pic>
      <p:sp>
        <p:nvSpPr>
          <p:cNvPr id="148" name="Google Shape;148;p18"/>
          <p:cNvSpPr txBox="1"/>
          <p:nvPr/>
        </p:nvSpPr>
        <p:spPr>
          <a:xfrm>
            <a:off x="223775" y="961275"/>
            <a:ext cx="5790000" cy="100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Amiri"/>
                <a:ea typeface="Amiri"/>
                <a:cs typeface="Amiri"/>
                <a:sym typeface="Amiri"/>
              </a:rPr>
              <a:t>Em 2021 ocorreu uma atualização no experimento ALICE, onde uma cascata de quatro folhas de GEM</a:t>
            </a:r>
            <a:r>
              <a:rPr lang="en-US" sz="1800">
                <a:solidFill>
                  <a:schemeClr val="dk1"/>
                </a:solidFill>
                <a:latin typeface="Amiri"/>
                <a:ea typeface="Amiri"/>
                <a:cs typeface="Amiri"/>
                <a:sym typeface="Amiri"/>
              </a:rPr>
              <a:t> foram colocadas na Time-Projection Chamber (TPC).</a:t>
            </a:r>
            <a:endParaRPr b="0" sz="1400" strike="noStrike">
              <a:latin typeface="Amiri"/>
              <a:ea typeface="Amiri"/>
              <a:cs typeface="Amiri"/>
              <a:sym typeface="Amiri"/>
            </a:endParaRPr>
          </a:p>
        </p:txBody>
      </p:sp>
      <p:sp>
        <p:nvSpPr>
          <p:cNvPr id="149" name="Google Shape;149;p18"/>
          <p:cNvSpPr txBox="1"/>
          <p:nvPr/>
        </p:nvSpPr>
        <p:spPr>
          <a:xfrm>
            <a:off x="5928350" y="4158363"/>
            <a:ext cx="4109700" cy="100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latin typeface="Amiri"/>
                <a:ea typeface="Amiri"/>
                <a:cs typeface="Amiri"/>
                <a:sym typeface="Amiri"/>
              </a:rPr>
              <a:t>Desenho da nova TPC do ALICE com indicações de posições de</a:t>
            </a:r>
            <a:endParaRPr sz="1200">
              <a:latin typeface="Amiri"/>
              <a:ea typeface="Amiri"/>
              <a:cs typeface="Amiri"/>
              <a:sym typeface="Amiri"/>
            </a:endParaRPr>
          </a:p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latin typeface="Amiri"/>
                <a:ea typeface="Amiri"/>
                <a:cs typeface="Amiri"/>
                <a:sym typeface="Amiri"/>
              </a:rPr>
              <a:t>um setor do tipo Inner Read-Out Chamber (IROC) e outro Outer Read-Out Chamber (OROC).</a:t>
            </a:r>
            <a:endParaRPr sz="1200">
              <a:latin typeface="Amiri"/>
              <a:ea typeface="Amiri"/>
              <a:cs typeface="Amiri"/>
              <a:sym typeface="Amiri"/>
            </a:endParaRPr>
          </a:p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latin typeface="Amiri"/>
                <a:ea typeface="Amiri"/>
                <a:cs typeface="Amiri"/>
                <a:sym typeface="Amiri"/>
              </a:rPr>
              <a:t>Fonte: https:</a:t>
            </a:r>
            <a:endParaRPr sz="1200">
              <a:latin typeface="Amiri"/>
              <a:ea typeface="Amiri"/>
              <a:cs typeface="Amiri"/>
              <a:sym typeface="Amiri"/>
            </a:endParaRPr>
          </a:p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latin typeface="Amiri"/>
                <a:ea typeface="Amiri"/>
                <a:cs typeface="Amiri"/>
                <a:sym typeface="Amiri"/>
              </a:rPr>
              <a:t>//www.epj- conferences.org/articles/epjconf/abs/2018/09/</a:t>
            </a:r>
            <a:endParaRPr sz="1200">
              <a:latin typeface="Amiri"/>
              <a:ea typeface="Amiri"/>
              <a:cs typeface="Amiri"/>
              <a:sym typeface="Amiri"/>
            </a:endParaRPr>
          </a:p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latin typeface="Amiri"/>
                <a:ea typeface="Amiri"/>
                <a:cs typeface="Amiri"/>
                <a:sym typeface="Amiri"/>
              </a:rPr>
              <a:t>epjconf_mpgd2018_01002/epjconf_mpgd2018_01002.html</a:t>
            </a:r>
            <a:endParaRPr sz="1200">
              <a:latin typeface="Amiri"/>
              <a:ea typeface="Amiri"/>
              <a:cs typeface="Amiri"/>
              <a:sym typeface="Amiri"/>
            </a:endParaRPr>
          </a:p>
        </p:txBody>
      </p:sp>
      <p:sp>
        <p:nvSpPr>
          <p:cNvPr id="150" name="Google Shape;150;p18"/>
          <p:cNvSpPr txBox="1"/>
          <p:nvPr/>
        </p:nvSpPr>
        <p:spPr>
          <a:xfrm>
            <a:off x="223775" y="4657125"/>
            <a:ext cx="5704500" cy="794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Amiri"/>
                <a:ea typeface="Amiri"/>
                <a:cs typeface="Amiri"/>
                <a:sym typeface="Amiri"/>
              </a:rPr>
              <a:t>Dispositivos GEM ou semelhantes são utilizados em alguns outros experimentos como COMPASS, CMS, LHCb, etc.</a:t>
            </a:r>
            <a:endParaRPr b="0" sz="1400" strike="noStrike">
              <a:latin typeface="Amiri"/>
              <a:ea typeface="Amiri"/>
              <a:cs typeface="Amiri"/>
              <a:sym typeface="Amiri"/>
            </a:endParaRPr>
          </a:p>
        </p:txBody>
      </p:sp>
      <p:cxnSp>
        <p:nvCxnSpPr>
          <p:cNvPr id="151" name="Google Shape;151;p18"/>
          <p:cNvCxnSpPr/>
          <p:nvPr/>
        </p:nvCxnSpPr>
        <p:spPr>
          <a:xfrm rot="10800000">
            <a:off x="6988700" y="3405225"/>
            <a:ext cx="1345500" cy="617700"/>
          </a:xfrm>
          <a:prstGeom prst="straightConnector1">
            <a:avLst/>
          </a:prstGeom>
          <a:noFill/>
          <a:ln cap="flat" cmpd="sng" w="38100">
            <a:solidFill>
              <a:schemeClr val="accent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52" name="Google Shape;152;p18"/>
          <p:cNvCxnSpPr/>
          <p:nvPr/>
        </p:nvCxnSpPr>
        <p:spPr>
          <a:xfrm flipH="1" rot="10800000">
            <a:off x="8540150" y="2540100"/>
            <a:ext cx="645300" cy="1469100"/>
          </a:xfrm>
          <a:prstGeom prst="straightConnector1">
            <a:avLst/>
          </a:prstGeom>
          <a:noFill/>
          <a:ln cap="flat" cmpd="sng" w="38100">
            <a:solidFill>
              <a:schemeClr val="accent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153" name="Google Shape;153;p18"/>
          <p:cNvSpPr txBox="1"/>
          <p:nvPr/>
        </p:nvSpPr>
        <p:spPr>
          <a:xfrm>
            <a:off x="223775" y="1963275"/>
            <a:ext cx="5089800" cy="100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Amiri"/>
                <a:ea typeface="Amiri"/>
                <a:cs typeface="Amiri"/>
                <a:sym typeface="Amiri"/>
              </a:rPr>
              <a:t>Tal atualização viabilizou o que se chama de leitura contínua, uma vez que o dispositivo utilizado anteriormente necessitava de um tempo de espera para a dissipação dos íons no gás.</a:t>
            </a:r>
            <a:endParaRPr sz="1800">
              <a:solidFill>
                <a:schemeClr val="dk1"/>
              </a:solidFill>
              <a:latin typeface="Amiri"/>
              <a:ea typeface="Amiri"/>
              <a:cs typeface="Amiri"/>
              <a:sym typeface="Amiri"/>
            </a:endParaRPr>
          </a:p>
        </p:txBody>
      </p:sp>
      <p:sp>
        <p:nvSpPr>
          <p:cNvPr id="154" name="Google Shape;154;p18"/>
          <p:cNvSpPr txBox="1"/>
          <p:nvPr/>
        </p:nvSpPr>
        <p:spPr>
          <a:xfrm>
            <a:off x="223775" y="3310200"/>
            <a:ext cx="5872500" cy="100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Amiri"/>
                <a:ea typeface="Amiri"/>
                <a:cs typeface="Amiri"/>
                <a:sym typeface="Amiri"/>
              </a:rPr>
              <a:t>Além dessa vantagem, a utilização de dispositivos do tipo GEM permitem liberdade no design do eletrodo de coleta de carga, uma vez existe uma separação entre os estágios de amplificação e o sistema de leitura.</a:t>
            </a:r>
            <a:endParaRPr sz="1800">
              <a:solidFill>
                <a:schemeClr val="dk1"/>
              </a:solidFill>
              <a:latin typeface="Amiri"/>
              <a:ea typeface="Amiri"/>
              <a:cs typeface="Amiri"/>
              <a:sym typeface="Amiri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8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9" name="Google Shape;159;p19"/>
          <p:cNvGrpSpPr/>
          <p:nvPr/>
        </p:nvGrpSpPr>
        <p:grpSpPr>
          <a:xfrm>
            <a:off x="0" y="5340"/>
            <a:ext cx="10537595" cy="5813475"/>
            <a:chOff x="0" y="5340"/>
            <a:chExt cx="10537595" cy="5813475"/>
          </a:xfrm>
        </p:grpSpPr>
        <p:sp>
          <p:nvSpPr>
            <p:cNvPr id="160" name="Google Shape;160;p19"/>
            <p:cNvSpPr/>
            <p:nvPr/>
          </p:nvSpPr>
          <p:spPr>
            <a:xfrm>
              <a:off x="182880" y="145020"/>
              <a:ext cx="9418200" cy="118800"/>
            </a:xfrm>
            <a:prstGeom prst="rect">
              <a:avLst/>
            </a:prstGeom>
            <a:solidFill>
              <a:srgbClr val="729FC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1" name="Google Shape;161;p19"/>
            <p:cNvSpPr/>
            <p:nvPr/>
          </p:nvSpPr>
          <p:spPr>
            <a:xfrm>
              <a:off x="1188725" y="5570225"/>
              <a:ext cx="7759500" cy="30300"/>
            </a:xfrm>
            <a:prstGeom prst="rect">
              <a:avLst/>
            </a:prstGeom>
            <a:solidFill>
              <a:srgbClr val="729FC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2" name="Google Shape;162;p19"/>
            <p:cNvSpPr txBox="1"/>
            <p:nvPr/>
          </p:nvSpPr>
          <p:spPr>
            <a:xfrm>
              <a:off x="0" y="5115663"/>
              <a:ext cx="1758000" cy="627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45000" lIns="90000" spcFirstLastPara="1" rIns="90000" wrap="square" tIns="450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aseline="-25000" lang="en-US">
                  <a:solidFill>
                    <a:srgbClr val="729FCF"/>
                  </a:solidFill>
                  <a:latin typeface="Amiri"/>
                  <a:ea typeface="Amiri"/>
                  <a:cs typeface="Amiri"/>
                  <a:sym typeface="Amiri"/>
                </a:rPr>
                <a:t>VIII Reunião Geral</a:t>
              </a:r>
              <a:endParaRPr b="0" baseline="-25000" strike="noStrike">
                <a:latin typeface="Amiri"/>
                <a:ea typeface="Amiri"/>
                <a:cs typeface="Amiri"/>
                <a:sym typeface="Amiri"/>
              </a:endParaRPr>
            </a:p>
          </p:txBody>
        </p:sp>
        <p:pic>
          <p:nvPicPr>
            <p:cNvPr id="163" name="Google Shape;163;p19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9676080" y="5340"/>
              <a:ext cx="382320" cy="34992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64" name="Google Shape;164;p19"/>
            <p:cNvSpPr txBox="1"/>
            <p:nvPr/>
          </p:nvSpPr>
          <p:spPr>
            <a:xfrm>
              <a:off x="8982995" y="5191815"/>
              <a:ext cx="1554600" cy="627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45000" lIns="90000" spcFirstLastPara="1" rIns="90000" wrap="square" tIns="450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500">
                  <a:solidFill>
                    <a:srgbClr val="729FCF"/>
                  </a:solidFill>
                  <a:latin typeface="Amiri"/>
                  <a:ea typeface="Amiri"/>
                  <a:cs typeface="Amiri"/>
                  <a:sym typeface="Amiri"/>
                </a:rPr>
                <a:t>Bruna B.</a:t>
              </a:r>
              <a:endParaRPr b="0" baseline="-25000" sz="1500" strike="noStrike">
                <a:latin typeface="Amiri"/>
                <a:ea typeface="Amiri"/>
                <a:cs typeface="Amiri"/>
                <a:sym typeface="Amiri"/>
              </a:endParaRPr>
            </a:p>
          </p:txBody>
        </p:sp>
      </p:grpSp>
      <p:sp>
        <p:nvSpPr>
          <p:cNvPr id="165" name="Google Shape;165;p19"/>
          <p:cNvSpPr txBox="1"/>
          <p:nvPr>
            <p:ph idx="12" type="sldNum"/>
          </p:nvPr>
        </p:nvSpPr>
        <p:spPr>
          <a:xfrm>
            <a:off x="9433260" y="5236564"/>
            <a:ext cx="604800" cy="4341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66" name="Google Shape;166;p19"/>
          <p:cNvSpPr txBox="1"/>
          <p:nvPr/>
        </p:nvSpPr>
        <p:spPr>
          <a:xfrm>
            <a:off x="223775" y="167175"/>
            <a:ext cx="8976000" cy="794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3200">
                <a:latin typeface="Amiri"/>
                <a:ea typeface="Amiri"/>
                <a:cs typeface="Amiri"/>
                <a:sym typeface="Amiri"/>
              </a:rPr>
              <a:t>Os efeitos do acúmulo de cargas (Charging-up)</a:t>
            </a:r>
            <a:endParaRPr b="0" sz="3200" strike="noStrike">
              <a:latin typeface="Amiri"/>
              <a:ea typeface="Amiri"/>
              <a:cs typeface="Amiri"/>
              <a:sym typeface="Amiri"/>
            </a:endParaRPr>
          </a:p>
        </p:txBody>
      </p:sp>
      <p:sp>
        <p:nvSpPr>
          <p:cNvPr id="167" name="Google Shape;167;p19"/>
          <p:cNvSpPr txBox="1"/>
          <p:nvPr/>
        </p:nvSpPr>
        <p:spPr>
          <a:xfrm>
            <a:off x="6837625" y="2430225"/>
            <a:ext cx="3000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68" name="Google Shape;168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856163" y="824263"/>
            <a:ext cx="3981450" cy="4467225"/>
          </a:xfrm>
          <a:prstGeom prst="rect">
            <a:avLst/>
          </a:prstGeom>
          <a:noFill/>
          <a:ln>
            <a:noFill/>
          </a:ln>
        </p:spPr>
      </p:pic>
      <p:sp>
        <p:nvSpPr>
          <p:cNvPr id="169" name="Google Shape;169;p19"/>
          <p:cNvSpPr txBox="1"/>
          <p:nvPr/>
        </p:nvSpPr>
        <p:spPr>
          <a:xfrm>
            <a:off x="223775" y="961275"/>
            <a:ext cx="5487900" cy="1469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Amiri"/>
                <a:ea typeface="Amiri"/>
                <a:cs typeface="Amiri"/>
                <a:sym typeface="Amiri"/>
              </a:rPr>
              <a:t>O efeito de acúmulo de carga no GEM consiste em uma modificação do campo devido ao acúmulo de cargas positivas e negativas, provenientes tanto da ionização primária quanto das cargas liberadas em um processo de avalanche.</a:t>
            </a:r>
            <a:endParaRPr b="0" sz="1400" strike="noStrike">
              <a:latin typeface="Amiri"/>
              <a:ea typeface="Amiri"/>
              <a:cs typeface="Amiri"/>
              <a:sym typeface="Amiri"/>
            </a:endParaRPr>
          </a:p>
        </p:txBody>
      </p:sp>
      <p:cxnSp>
        <p:nvCxnSpPr>
          <p:cNvPr id="170" name="Google Shape;170;p19"/>
          <p:cNvCxnSpPr/>
          <p:nvPr/>
        </p:nvCxnSpPr>
        <p:spPr>
          <a:xfrm flipH="1" rot="10800000">
            <a:off x="4338725" y="2814925"/>
            <a:ext cx="2347800" cy="658800"/>
          </a:xfrm>
          <a:prstGeom prst="straightConnector1">
            <a:avLst/>
          </a:prstGeom>
          <a:noFill/>
          <a:ln cap="flat" cmpd="sng" w="38100">
            <a:solidFill>
              <a:schemeClr val="accent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171" name="Google Shape;171;p19"/>
          <p:cNvSpPr txBox="1"/>
          <p:nvPr/>
        </p:nvSpPr>
        <p:spPr>
          <a:xfrm>
            <a:off x="293775" y="2643875"/>
            <a:ext cx="5487900" cy="1469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Amiri"/>
                <a:ea typeface="Amiri"/>
                <a:cs typeface="Amiri"/>
                <a:sym typeface="Amiri"/>
              </a:rPr>
              <a:t>O efeito de acúmulo de carga ocorre em detectores que contêm materiais dielétricos, em particular, no GEM, as cargas podem ser capturadas pelo </a:t>
            </a:r>
            <a:r>
              <a:rPr lang="en-US" sz="1800">
                <a:solidFill>
                  <a:schemeClr val="dk1"/>
                </a:solidFill>
                <a:highlight>
                  <a:srgbClr val="E06666"/>
                </a:highlight>
                <a:latin typeface="Amiri"/>
                <a:ea typeface="Amiri"/>
                <a:cs typeface="Amiri"/>
                <a:sym typeface="Amiri"/>
              </a:rPr>
              <a:t>Kapton</a:t>
            </a:r>
            <a:r>
              <a:rPr lang="en-US" sz="1800">
                <a:solidFill>
                  <a:schemeClr val="dk1"/>
                </a:solidFill>
                <a:latin typeface="Amiri"/>
                <a:ea typeface="Amiri"/>
                <a:cs typeface="Amiri"/>
                <a:sym typeface="Amiri"/>
              </a:rPr>
              <a:t>, que é o material que separa os eletrodos superior e inferior. </a:t>
            </a:r>
            <a:endParaRPr sz="1800">
              <a:solidFill>
                <a:schemeClr val="dk1"/>
              </a:solidFill>
              <a:latin typeface="Amiri"/>
              <a:ea typeface="Amiri"/>
              <a:cs typeface="Amiri"/>
              <a:sym typeface="Amiri"/>
            </a:endParaRPr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Amiri"/>
              <a:ea typeface="Amiri"/>
              <a:cs typeface="Amiri"/>
              <a:sym typeface="Amiri"/>
            </a:endParaRPr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Amiri"/>
              <a:ea typeface="Amiri"/>
              <a:cs typeface="Amiri"/>
              <a:sym typeface="Amiri"/>
            </a:endParaRPr>
          </a:p>
        </p:txBody>
      </p:sp>
      <p:cxnSp>
        <p:nvCxnSpPr>
          <p:cNvPr id="172" name="Google Shape;172;p19"/>
          <p:cNvCxnSpPr/>
          <p:nvPr/>
        </p:nvCxnSpPr>
        <p:spPr>
          <a:xfrm flipH="1" rot="10800000">
            <a:off x="4640800" y="2842075"/>
            <a:ext cx="3940500" cy="604200"/>
          </a:xfrm>
          <a:prstGeom prst="straightConnector1">
            <a:avLst/>
          </a:prstGeom>
          <a:noFill/>
          <a:ln cap="flat" cmpd="sng" w="38100">
            <a:solidFill>
              <a:schemeClr val="accent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173" name="Google Shape;173;p19"/>
          <p:cNvSpPr/>
          <p:nvPr/>
        </p:nvSpPr>
        <p:spPr>
          <a:xfrm>
            <a:off x="6686525" y="2141875"/>
            <a:ext cx="1098300" cy="1098300"/>
          </a:xfrm>
          <a:prstGeom prst="ellipse">
            <a:avLst/>
          </a:prstGeom>
          <a:noFill/>
          <a:ln cap="flat" cmpd="sng" w="38100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4" name="Google Shape;174;p19"/>
          <p:cNvSpPr/>
          <p:nvPr/>
        </p:nvSpPr>
        <p:spPr>
          <a:xfrm>
            <a:off x="8445350" y="2141875"/>
            <a:ext cx="1098300" cy="1098300"/>
          </a:xfrm>
          <a:prstGeom prst="ellipse">
            <a:avLst/>
          </a:prstGeom>
          <a:noFill/>
          <a:ln cap="flat" cmpd="sng" w="38100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8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9" name="Google Shape;179;p20"/>
          <p:cNvGrpSpPr/>
          <p:nvPr/>
        </p:nvGrpSpPr>
        <p:grpSpPr>
          <a:xfrm>
            <a:off x="0" y="5340"/>
            <a:ext cx="10537595" cy="5813475"/>
            <a:chOff x="0" y="5340"/>
            <a:chExt cx="10537595" cy="5813475"/>
          </a:xfrm>
        </p:grpSpPr>
        <p:sp>
          <p:nvSpPr>
            <p:cNvPr id="180" name="Google Shape;180;p20"/>
            <p:cNvSpPr/>
            <p:nvPr/>
          </p:nvSpPr>
          <p:spPr>
            <a:xfrm>
              <a:off x="182880" y="145020"/>
              <a:ext cx="9418200" cy="118800"/>
            </a:xfrm>
            <a:prstGeom prst="rect">
              <a:avLst/>
            </a:prstGeom>
            <a:solidFill>
              <a:srgbClr val="729FC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1" name="Google Shape;181;p20"/>
            <p:cNvSpPr/>
            <p:nvPr/>
          </p:nvSpPr>
          <p:spPr>
            <a:xfrm>
              <a:off x="1188725" y="5570225"/>
              <a:ext cx="7759500" cy="30300"/>
            </a:xfrm>
            <a:prstGeom prst="rect">
              <a:avLst/>
            </a:prstGeom>
            <a:solidFill>
              <a:srgbClr val="729FC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2" name="Google Shape;182;p20"/>
            <p:cNvSpPr txBox="1"/>
            <p:nvPr/>
          </p:nvSpPr>
          <p:spPr>
            <a:xfrm>
              <a:off x="0" y="5115663"/>
              <a:ext cx="1758000" cy="627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45000" lIns="90000" spcFirstLastPara="1" rIns="90000" wrap="square" tIns="450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aseline="-25000" lang="en-US">
                  <a:solidFill>
                    <a:srgbClr val="729FCF"/>
                  </a:solidFill>
                  <a:latin typeface="Amiri"/>
                  <a:ea typeface="Amiri"/>
                  <a:cs typeface="Amiri"/>
                  <a:sym typeface="Amiri"/>
                </a:rPr>
                <a:t>VIII Reunião Geral</a:t>
              </a:r>
              <a:endParaRPr b="0" baseline="-25000" strike="noStrike">
                <a:latin typeface="Amiri"/>
                <a:ea typeface="Amiri"/>
                <a:cs typeface="Amiri"/>
                <a:sym typeface="Amiri"/>
              </a:endParaRPr>
            </a:p>
          </p:txBody>
        </p:sp>
        <p:pic>
          <p:nvPicPr>
            <p:cNvPr id="183" name="Google Shape;183;p20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9676080" y="5340"/>
              <a:ext cx="382320" cy="34992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84" name="Google Shape;184;p20"/>
            <p:cNvSpPr txBox="1"/>
            <p:nvPr/>
          </p:nvSpPr>
          <p:spPr>
            <a:xfrm>
              <a:off x="8982995" y="5191815"/>
              <a:ext cx="1554600" cy="627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45000" lIns="90000" spcFirstLastPara="1" rIns="90000" wrap="square" tIns="450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500">
                  <a:solidFill>
                    <a:srgbClr val="729FCF"/>
                  </a:solidFill>
                  <a:latin typeface="Amiri"/>
                  <a:ea typeface="Amiri"/>
                  <a:cs typeface="Amiri"/>
                  <a:sym typeface="Amiri"/>
                </a:rPr>
                <a:t>Bruna B.</a:t>
              </a:r>
              <a:endParaRPr b="0" baseline="-25000" sz="1500" strike="noStrike">
                <a:latin typeface="Amiri"/>
                <a:ea typeface="Amiri"/>
                <a:cs typeface="Amiri"/>
                <a:sym typeface="Amiri"/>
              </a:endParaRPr>
            </a:p>
          </p:txBody>
        </p:sp>
      </p:grpSp>
      <p:sp>
        <p:nvSpPr>
          <p:cNvPr id="185" name="Google Shape;185;p20"/>
          <p:cNvSpPr txBox="1"/>
          <p:nvPr>
            <p:ph idx="12" type="sldNum"/>
          </p:nvPr>
        </p:nvSpPr>
        <p:spPr>
          <a:xfrm>
            <a:off x="9433260" y="5236564"/>
            <a:ext cx="604800" cy="4341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86" name="Google Shape;186;p20"/>
          <p:cNvSpPr txBox="1"/>
          <p:nvPr/>
        </p:nvSpPr>
        <p:spPr>
          <a:xfrm>
            <a:off x="223775" y="167175"/>
            <a:ext cx="8976000" cy="794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3200">
                <a:latin typeface="Amiri"/>
                <a:ea typeface="Amiri"/>
                <a:cs typeface="Amiri"/>
                <a:sym typeface="Amiri"/>
              </a:rPr>
              <a:t>Os efeitos do acúmulo de cargas (Charging-up)</a:t>
            </a:r>
            <a:endParaRPr b="0" sz="3200" strike="noStrike">
              <a:latin typeface="Amiri"/>
              <a:ea typeface="Amiri"/>
              <a:cs typeface="Amiri"/>
              <a:sym typeface="Amiri"/>
            </a:endParaRPr>
          </a:p>
        </p:txBody>
      </p:sp>
      <p:sp>
        <p:nvSpPr>
          <p:cNvPr id="187" name="Google Shape;187;p20"/>
          <p:cNvSpPr txBox="1"/>
          <p:nvPr/>
        </p:nvSpPr>
        <p:spPr>
          <a:xfrm>
            <a:off x="6837625" y="2430225"/>
            <a:ext cx="3000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88" name="Google Shape;188;p2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856163" y="824263"/>
            <a:ext cx="3981450" cy="4467225"/>
          </a:xfrm>
          <a:prstGeom prst="rect">
            <a:avLst/>
          </a:prstGeom>
          <a:noFill/>
          <a:ln>
            <a:noFill/>
          </a:ln>
        </p:spPr>
      </p:pic>
      <p:sp>
        <p:nvSpPr>
          <p:cNvPr id="189" name="Google Shape;189;p20"/>
          <p:cNvSpPr txBox="1"/>
          <p:nvPr/>
        </p:nvSpPr>
        <p:spPr>
          <a:xfrm>
            <a:off x="223775" y="961275"/>
            <a:ext cx="5487900" cy="1469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sz="1400" strike="noStrike">
              <a:latin typeface="Amiri"/>
              <a:ea typeface="Amiri"/>
              <a:cs typeface="Amiri"/>
              <a:sym typeface="Amiri"/>
            </a:endParaRPr>
          </a:p>
        </p:txBody>
      </p:sp>
      <p:sp>
        <p:nvSpPr>
          <p:cNvPr id="190" name="Google Shape;190;p20"/>
          <p:cNvSpPr txBox="1"/>
          <p:nvPr/>
        </p:nvSpPr>
        <p:spPr>
          <a:xfrm>
            <a:off x="1276900" y="5093875"/>
            <a:ext cx="79086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</p:txBody>
      </p:sp>
      <p:cxnSp>
        <p:nvCxnSpPr>
          <p:cNvPr id="191" name="Google Shape;191;p20"/>
          <p:cNvCxnSpPr>
            <a:endCxn id="192" idx="1"/>
          </p:cNvCxnSpPr>
          <p:nvPr/>
        </p:nvCxnSpPr>
        <p:spPr>
          <a:xfrm>
            <a:off x="5237575" y="1564300"/>
            <a:ext cx="1609800" cy="738300"/>
          </a:xfrm>
          <a:prstGeom prst="straightConnector1">
            <a:avLst/>
          </a:prstGeom>
          <a:noFill/>
          <a:ln cap="flat" cmpd="sng" w="38100">
            <a:solidFill>
              <a:schemeClr val="accent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93" name="Google Shape;193;p20"/>
          <p:cNvCxnSpPr/>
          <p:nvPr/>
        </p:nvCxnSpPr>
        <p:spPr>
          <a:xfrm>
            <a:off x="5642625" y="1131325"/>
            <a:ext cx="1215000" cy="405000"/>
          </a:xfrm>
          <a:prstGeom prst="straightConnector1">
            <a:avLst/>
          </a:prstGeom>
          <a:noFill/>
          <a:ln cap="flat" cmpd="sng" w="38100">
            <a:solidFill>
              <a:schemeClr val="accent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194" name="Google Shape;194;p20"/>
          <p:cNvSpPr/>
          <p:nvPr/>
        </p:nvSpPr>
        <p:spPr>
          <a:xfrm>
            <a:off x="6837625" y="1368750"/>
            <a:ext cx="1098300" cy="531000"/>
          </a:xfrm>
          <a:prstGeom prst="ellipse">
            <a:avLst/>
          </a:prstGeom>
          <a:noFill/>
          <a:ln cap="flat" cmpd="sng" w="38100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195" name="Google Shape;195;p20"/>
          <p:cNvCxnSpPr/>
          <p:nvPr/>
        </p:nvCxnSpPr>
        <p:spPr>
          <a:xfrm>
            <a:off x="5195675" y="1550325"/>
            <a:ext cx="1592100" cy="1452600"/>
          </a:xfrm>
          <a:prstGeom prst="straightConnector1">
            <a:avLst/>
          </a:prstGeom>
          <a:noFill/>
          <a:ln cap="flat" cmpd="sng" w="38100">
            <a:solidFill>
              <a:schemeClr val="accent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196" name="Google Shape;196;p20"/>
          <p:cNvSpPr txBox="1"/>
          <p:nvPr/>
        </p:nvSpPr>
        <p:spPr>
          <a:xfrm>
            <a:off x="223775" y="961275"/>
            <a:ext cx="5487900" cy="3354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Amiri"/>
                <a:ea typeface="Amiri"/>
                <a:cs typeface="Amiri"/>
                <a:sym typeface="Amiri"/>
              </a:rPr>
              <a:t>Outra forma do acúmulo de cargas ocorrer é na </a:t>
            </a:r>
            <a:r>
              <a:rPr lang="en-US" sz="1800">
                <a:solidFill>
                  <a:schemeClr val="dk1"/>
                </a:solidFill>
                <a:highlight>
                  <a:srgbClr val="E06666"/>
                </a:highlight>
                <a:latin typeface="Amiri"/>
                <a:ea typeface="Amiri"/>
                <a:cs typeface="Amiri"/>
                <a:sym typeface="Amiri"/>
              </a:rPr>
              <a:t>nuvem iônica</a:t>
            </a:r>
            <a:r>
              <a:rPr lang="en-US" sz="1800">
                <a:solidFill>
                  <a:schemeClr val="dk1"/>
                </a:solidFill>
                <a:latin typeface="Amiri"/>
                <a:ea typeface="Amiri"/>
                <a:cs typeface="Amiri"/>
                <a:sym typeface="Amiri"/>
              </a:rPr>
              <a:t> ou no aprisionamento na </a:t>
            </a:r>
            <a:r>
              <a:rPr lang="en-US" sz="1800">
                <a:solidFill>
                  <a:schemeClr val="dk1"/>
                </a:solidFill>
                <a:highlight>
                  <a:srgbClr val="E06666"/>
                </a:highlight>
                <a:latin typeface="Amiri"/>
                <a:ea typeface="Amiri"/>
                <a:cs typeface="Amiri"/>
                <a:sym typeface="Amiri"/>
              </a:rPr>
              <a:t>camada isolante,</a:t>
            </a:r>
            <a:r>
              <a:rPr lang="en-US" sz="1800">
                <a:solidFill>
                  <a:schemeClr val="dk1"/>
                </a:solidFill>
                <a:latin typeface="Amiri"/>
                <a:ea typeface="Amiri"/>
                <a:cs typeface="Amiri"/>
                <a:sym typeface="Amiri"/>
              </a:rPr>
              <a:t> que também acabam deformando a distribuição de cargas dentro do detector.</a:t>
            </a:r>
            <a:r>
              <a:rPr lang="en-US" sz="1800">
                <a:solidFill>
                  <a:schemeClr val="dk1"/>
                </a:solidFill>
                <a:latin typeface="Amiri"/>
                <a:ea typeface="Amiri"/>
                <a:cs typeface="Amiri"/>
                <a:sym typeface="Amiri"/>
              </a:rPr>
              <a:t> </a:t>
            </a:r>
            <a:endParaRPr sz="1800">
              <a:solidFill>
                <a:schemeClr val="dk1"/>
              </a:solidFill>
              <a:latin typeface="Amiri"/>
              <a:ea typeface="Amiri"/>
              <a:cs typeface="Amiri"/>
              <a:sym typeface="Amiri"/>
            </a:endParaRPr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Amiri"/>
              <a:ea typeface="Amiri"/>
              <a:cs typeface="Amiri"/>
              <a:sym typeface="Amiri"/>
            </a:endParaRPr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Amiri"/>
                <a:ea typeface="Amiri"/>
                <a:cs typeface="Amiri"/>
                <a:sym typeface="Amiri"/>
              </a:rPr>
              <a:t>O desalinhamento do furo também pode afetar a distribuição de cargas no detector, contribuindo para o acúmulo de cargas.</a:t>
            </a:r>
            <a:endParaRPr sz="1800">
              <a:solidFill>
                <a:schemeClr val="dk1"/>
              </a:solidFill>
              <a:latin typeface="Amiri"/>
              <a:ea typeface="Amiri"/>
              <a:cs typeface="Amiri"/>
              <a:sym typeface="Amiri"/>
            </a:endParaRPr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Amiri"/>
              <a:ea typeface="Amiri"/>
              <a:cs typeface="Amiri"/>
              <a:sym typeface="Amiri"/>
            </a:endParaRPr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Amiri"/>
              <a:ea typeface="Amiri"/>
              <a:cs typeface="Amiri"/>
              <a:sym typeface="Amiri"/>
            </a:endParaRPr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u="sng">
                <a:solidFill>
                  <a:schemeClr val="dk1"/>
                </a:solidFill>
                <a:latin typeface="Amiri"/>
                <a:ea typeface="Amiri"/>
                <a:cs typeface="Amiri"/>
                <a:sym typeface="Amiri"/>
              </a:rPr>
              <a:t>Se faz necessário mitigar o charging-up </a:t>
            </a:r>
            <a:r>
              <a:rPr lang="en-US" sz="1800" u="sng">
                <a:solidFill>
                  <a:schemeClr val="dk1"/>
                </a:solidFill>
                <a:latin typeface="Amiri"/>
                <a:ea typeface="Amiri"/>
                <a:cs typeface="Amiri"/>
                <a:sym typeface="Amiri"/>
              </a:rPr>
              <a:t>de modo a</a:t>
            </a:r>
            <a:r>
              <a:rPr lang="en-US" sz="1800" u="sng">
                <a:solidFill>
                  <a:schemeClr val="dk1"/>
                </a:solidFill>
                <a:latin typeface="Amiri"/>
                <a:ea typeface="Amiri"/>
                <a:cs typeface="Amiri"/>
                <a:sym typeface="Amiri"/>
              </a:rPr>
              <a:t> evitar formação de faíscas (streamer) dentro do detector, uma vez que as faíscas levam ao deterioramento do detector.</a:t>
            </a:r>
            <a:endParaRPr sz="1800" u="sng">
              <a:solidFill>
                <a:schemeClr val="dk1"/>
              </a:solidFill>
              <a:latin typeface="Amiri"/>
              <a:ea typeface="Amiri"/>
              <a:cs typeface="Amiri"/>
              <a:sym typeface="Amiri"/>
            </a:endParaRPr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Amiri"/>
              <a:ea typeface="Amiri"/>
              <a:cs typeface="Amiri"/>
              <a:sym typeface="Amiri"/>
            </a:endParaRPr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Amiri"/>
              <a:ea typeface="Amiri"/>
              <a:cs typeface="Amiri"/>
              <a:sym typeface="Amiri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0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1" name="Google Shape;201;p21"/>
          <p:cNvGrpSpPr/>
          <p:nvPr/>
        </p:nvGrpSpPr>
        <p:grpSpPr>
          <a:xfrm>
            <a:off x="0" y="5340"/>
            <a:ext cx="10537595" cy="5813475"/>
            <a:chOff x="0" y="5340"/>
            <a:chExt cx="10537595" cy="5813475"/>
          </a:xfrm>
        </p:grpSpPr>
        <p:sp>
          <p:nvSpPr>
            <p:cNvPr id="202" name="Google Shape;202;p21"/>
            <p:cNvSpPr/>
            <p:nvPr/>
          </p:nvSpPr>
          <p:spPr>
            <a:xfrm>
              <a:off x="182880" y="145020"/>
              <a:ext cx="9418200" cy="118800"/>
            </a:xfrm>
            <a:prstGeom prst="rect">
              <a:avLst/>
            </a:prstGeom>
            <a:solidFill>
              <a:srgbClr val="729FC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3" name="Google Shape;203;p21"/>
            <p:cNvSpPr/>
            <p:nvPr/>
          </p:nvSpPr>
          <p:spPr>
            <a:xfrm>
              <a:off x="1188725" y="5570225"/>
              <a:ext cx="7759500" cy="30300"/>
            </a:xfrm>
            <a:prstGeom prst="rect">
              <a:avLst/>
            </a:prstGeom>
            <a:solidFill>
              <a:srgbClr val="729FC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4" name="Google Shape;204;p21"/>
            <p:cNvSpPr txBox="1"/>
            <p:nvPr/>
          </p:nvSpPr>
          <p:spPr>
            <a:xfrm>
              <a:off x="0" y="5115663"/>
              <a:ext cx="1758000" cy="627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45000" lIns="90000" spcFirstLastPara="1" rIns="90000" wrap="square" tIns="450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aseline="-25000" lang="en-US">
                  <a:solidFill>
                    <a:srgbClr val="729FCF"/>
                  </a:solidFill>
                  <a:latin typeface="Amiri"/>
                  <a:ea typeface="Amiri"/>
                  <a:cs typeface="Amiri"/>
                  <a:sym typeface="Amiri"/>
                </a:rPr>
                <a:t>VIII Reunião Geral</a:t>
              </a:r>
              <a:endParaRPr b="0" baseline="-25000" strike="noStrike">
                <a:latin typeface="Amiri"/>
                <a:ea typeface="Amiri"/>
                <a:cs typeface="Amiri"/>
                <a:sym typeface="Amiri"/>
              </a:endParaRPr>
            </a:p>
          </p:txBody>
        </p:sp>
        <p:pic>
          <p:nvPicPr>
            <p:cNvPr id="205" name="Google Shape;205;p21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9676080" y="5340"/>
              <a:ext cx="382320" cy="34992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06" name="Google Shape;206;p21"/>
            <p:cNvSpPr txBox="1"/>
            <p:nvPr/>
          </p:nvSpPr>
          <p:spPr>
            <a:xfrm>
              <a:off x="8982995" y="5191815"/>
              <a:ext cx="1554600" cy="627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45000" lIns="90000" spcFirstLastPara="1" rIns="90000" wrap="square" tIns="450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500">
                  <a:solidFill>
                    <a:srgbClr val="729FCF"/>
                  </a:solidFill>
                  <a:latin typeface="Amiri"/>
                  <a:ea typeface="Amiri"/>
                  <a:cs typeface="Amiri"/>
                  <a:sym typeface="Amiri"/>
                </a:rPr>
                <a:t>Bruna B.</a:t>
              </a:r>
              <a:endParaRPr b="0" baseline="-25000" sz="1500" strike="noStrike">
                <a:latin typeface="Amiri"/>
                <a:ea typeface="Amiri"/>
                <a:cs typeface="Amiri"/>
                <a:sym typeface="Amiri"/>
              </a:endParaRPr>
            </a:p>
          </p:txBody>
        </p:sp>
      </p:grpSp>
      <p:sp>
        <p:nvSpPr>
          <p:cNvPr id="207" name="Google Shape;207;p21"/>
          <p:cNvSpPr txBox="1"/>
          <p:nvPr>
            <p:ph idx="12" type="sldNum"/>
          </p:nvPr>
        </p:nvSpPr>
        <p:spPr>
          <a:xfrm>
            <a:off x="9433260" y="5236564"/>
            <a:ext cx="604800" cy="4341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208" name="Google Shape;208;p21"/>
          <p:cNvSpPr txBox="1"/>
          <p:nvPr/>
        </p:nvSpPr>
        <p:spPr>
          <a:xfrm>
            <a:off x="223775" y="167175"/>
            <a:ext cx="8976000" cy="794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3200">
                <a:latin typeface="Amiri"/>
                <a:ea typeface="Amiri"/>
                <a:cs typeface="Amiri"/>
                <a:sym typeface="Amiri"/>
              </a:rPr>
              <a:t>Os efeitos do acúmulo de cargas (Charging-up)</a:t>
            </a:r>
            <a:endParaRPr b="0" sz="3200" strike="noStrike">
              <a:latin typeface="Amiri"/>
              <a:ea typeface="Amiri"/>
              <a:cs typeface="Amiri"/>
              <a:sym typeface="Amiri"/>
            </a:endParaRPr>
          </a:p>
        </p:txBody>
      </p:sp>
      <p:sp>
        <p:nvSpPr>
          <p:cNvPr id="209" name="Google Shape;209;p21"/>
          <p:cNvSpPr txBox="1"/>
          <p:nvPr/>
        </p:nvSpPr>
        <p:spPr>
          <a:xfrm>
            <a:off x="6837625" y="2430225"/>
            <a:ext cx="3000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210" name="Google Shape;210;p2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856163" y="824263"/>
            <a:ext cx="3981450" cy="4467225"/>
          </a:xfrm>
          <a:prstGeom prst="rect">
            <a:avLst/>
          </a:prstGeom>
          <a:noFill/>
          <a:ln>
            <a:noFill/>
          </a:ln>
        </p:spPr>
      </p:pic>
      <p:sp>
        <p:nvSpPr>
          <p:cNvPr id="211" name="Google Shape;211;p21"/>
          <p:cNvSpPr txBox="1"/>
          <p:nvPr/>
        </p:nvSpPr>
        <p:spPr>
          <a:xfrm>
            <a:off x="223775" y="961275"/>
            <a:ext cx="5487900" cy="1469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sz="1400" strike="noStrike">
              <a:latin typeface="Amiri"/>
              <a:ea typeface="Amiri"/>
              <a:cs typeface="Amiri"/>
              <a:sym typeface="Amiri"/>
            </a:endParaRPr>
          </a:p>
        </p:txBody>
      </p:sp>
      <p:sp>
        <p:nvSpPr>
          <p:cNvPr id="212" name="Google Shape;212;p21"/>
          <p:cNvSpPr txBox="1"/>
          <p:nvPr/>
        </p:nvSpPr>
        <p:spPr>
          <a:xfrm>
            <a:off x="1276900" y="5093875"/>
            <a:ext cx="79086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</p:txBody>
      </p:sp>
      <p:cxnSp>
        <p:nvCxnSpPr>
          <p:cNvPr id="213" name="Google Shape;213;p21"/>
          <p:cNvCxnSpPr>
            <a:endCxn id="214" idx="1"/>
          </p:cNvCxnSpPr>
          <p:nvPr/>
        </p:nvCxnSpPr>
        <p:spPr>
          <a:xfrm>
            <a:off x="5237575" y="1564300"/>
            <a:ext cx="1609800" cy="738300"/>
          </a:xfrm>
          <a:prstGeom prst="straightConnector1">
            <a:avLst/>
          </a:prstGeom>
          <a:noFill/>
          <a:ln cap="flat" cmpd="sng" w="38100">
            <a:solidFill>
              <a:schemeClr val="accent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215" name="Google Shape;215;p21"/>
          <p:cNvCxnSpPr/>
          <p:nvPr/>
        </p:nvCxnSpPr>
        <p:spPr>
          <a:xfrm>
            <a:off x="5642625" y="1131325"/>
            <a:ext cx="1215000" cy="405000"/>
          </a:xfrm>
          <a:prstGeom prst="straightConnector1">
            <a:avLst/>
          </a:prstGeom>
          <a:noFill/>
          <a:ln cap="flat" cmpd="sng" w="38100">
            <a:solidFill>
              <a:schemeClr val="accent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216" name="Google Shape;216;p21"/>
          <p:cNvSpPr/>
          <p:nvPr/>
        </p:nvSpPr>
        <p:spPr>
          <a:xfrm>
            <a:off x="6837625" y="1368750"/>
            <a:ext cx="1098300" cy="531000"/>
          </a:xfrm>
          <a:prstGeom prst="ellipse">
            <a:avLst/>
          </a:prstGeom>
          <a:noFill/>
          <a:ln cap="flat" cmpd="sng" w="38100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217" name="Google Shape;217;p21"/>
          <p:cNvCxnSpPr/>
          <p:nvPr/>
        </p:nvCxnSpPr>
        <p:spPr>
          <a:xfrm>
            <a:off x="5195675" y="1550325"/>
            <a:ext cx="1592100" cy="1452600"/>
          </a:xfrm>
          <a:prstGeom prst="straightConnector1">
            <a:avLst/>
          </a:prstGeom>
          <a:noFill/>
          <a:ln cap="flat" cmpd="sng" w="38100">
            <a:solidFill>
              <a:schemeClr val="accent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218" name="Google Shape;218;p21"/>
          <p:cNvSpPr txBox="1"/>
          <p:nvPr/>
        </p:nvSpPr>
        <p:spPr>
          <a:xfrm>
            <a:off x="223775" y="961275"/>
            <a:ext cx="5487900" cy="3354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Amiri"/>
                <a:ea typeface="Amiri"/>
                <a:cs typeface="Amiri"/>
                <a:sym typeface="Amiri"/>
              </a:rPr>
              <a:t>Outra forma do acúmulo de cargas ocorrer é na </a:t>
            </a:r>
            <a:r>
              <a:rPr lang="en-US" sz="1800">
                <a:solidFill>
                  <a:schemeClr val="dk1"/>
                </a:solidFill>
                <a:highlight>
                  <a:srgbClr val="E06666"/>
                </a:highlight>
                <a:latin typeface="Amiri"/>
                <a:ea typeface="Amiri"/>
                <a:cs typeface="Amiri"/>
                <a:sym typeface="Amiri"/>
              </a:rPr>
              <a:t>nuvem iônica</a:t>
            </a:r>
            <a:r>
              <a:rPr lang="en-US" sz="1800">
                <a:solidFill>
                  <a:schemeClr val="dk1"/>
                </a:solidFill>
                <a:latin typeface="Amiri"/>
                <a:ea typeface="Amiri"/>
                <a:cs typeface="Amiri"/>
                <a:sym typeface="Amiri"/>
              </a:rPr>
              <a:t> ou no aprisionamento na </a:t>
            </a:r>
            <a:r>
              <a:rPr lang="en-US" sz="1800">
                <a:solidFill>
                  <a:schemeClr val="dk1"/>
                </a:solidFill>
                <a:highlight>
                  <a:srgbClr val="E06666"/>
                </a:highlight>
                <a:latin typeface="Amiri"/>
                <a:ea typeface="Amiri"/>
                <a:cs typeface="Amiri"/>
                <a:sym typeface="Amiri"/>
              </a:rPr>
              <a:t>camada isolante</a:t>
            </a:r>
            <a:r>
              <a:rPr lang="en-US" sz="1800">
                <a:solidFill>
                  <a:schemeClr val="dk1"/>
                </a:solidFill>
                <a:latin typeface="Amiri"/>
                <a:ea typeface="Amiri"/>
                <a:cs typeface="Amiri"/>
                <a:sym typeface="Amiri"/>
              </a:rPr>
              <a:t> que acaba deformando a distribuição de cargas dentro do detector. </a:t>
            </a:r>
            <a:endParaRPr sz="1800">
              <a:solidFill>
                <a:schemeClr val="dk1"/>
              </a:solidFill>
              <a:latin typeface="Amiri"/>
              <a:ea typeface="Amiri"/>
              <a:cs typeface="Amiri"/>
              <a:sym typeface="Amiri"/>
            </a:endParaRPr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Amiri"/>
              <a:ea typeface="Amiri"/>
              <a:cs typeface="Amiri"/>
              <a:sym typeface="Amiri"/>
            </a:endParaRPr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Amiri"/>
                <a:ea typeface="Amiri"/>
                <a:cs typeface="Amiri"/>
                <a:sym typeface="Amiri"/>
              </a:rPr>
              <a:t>O desalinhamento do furo também pode afetar a distribuição de cargas no detector, contribuindo para o acúmulo de cargas.</a:t>
            </a:r>
            <a:endParaRPr sz="1800">
              <a:solidFill>
                <a:schemeClr val="dk1"/>
              </a:solidFill>
              <a:latin typeface="Amiri"/>
              <a:ea typeface="Amiri"/>
              <a:cs typeface="Amiri"/>
              <a:sym typeface="Amiri"/>
            </a:endParaRPr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Amiri"/>
              <a:ea typeface="Amiri"/>
              <a:cs typeface="Amiri"/>
              <a:sym typeface="Amiri"/>
            </a:endParaRPr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Amiri"/>
              <a:ea typeface="Amiri"/>
              <a:cs typeface="Amiri"/>
              <a:sym typeface="Amiri"/>
            </a:endParaRPr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u="sng">
                <a:solidFill>
                  <a:schemeClr val="dk1"/>
                </a:solidFill>
                <a:latin typeface="Amiri"/>
                <a:ea typeface="Amiri"/>
                <a:cs typeface="Amiri"/>
                <a:sym typeface="Amiri"/>
              </a:rPr>
              <a:t>Se faz necessário mitigar o charging-up de modo a evitar formação de faíscas (streamer) dentro do detector, uma vez que as faíscas levam ao deterioramento do detector.</a:t>
            </a:r>
            <a:endParaRPr sz="1800" u="sng">
              <a:solidFill>
                <a:schemeClr val="dk1"/>
              </a:solidFill>
              <a:latin typeface="Amiri"/>
              <a:ea typeface="Amiri"/>
              <a:cs typeface="Amiri"/>
              <a:sym typeface="Amiri"/>
            </a:endParaRPr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Amiri"/>
              <a:ea typeface="Amiri"/>
              <a:cs typeface="Amiri"/>
              <a:sym typeface="Amiri"/>
            </a:endParaRPr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Amiri"/>
              <a:ea typeface="Amiri"/>
              <a:cs typeface="Amiri"/>
              <a:sym typeface="Amiri"/>
            </a:endParaRPr>
          </a:p>
        </p:txBody>
      </p:sp>
      <p:sp>
        <p:nvSpPr>
          <p:cNvPr id="219" name="Google Shape;219;p21"/>
          <p:cNvSpPr txBox="1"/>
          <p:nvPr/>
        </p:nvSpPr>
        <p:spPr>
          <a:xfrm>
            <a:off x="571250" y="766600"/>
            <a:ext cx="8806200" cy="4455900"/>
          </a:xfrm>
          <a:prstGeom prst="rect">
            <a:avLst/>
          </a:prstGeom>
          <a:solidFill>
            <a:schemeClr val="lt1"/>
          </a:solidFill>
          <a:ln cap="flat" cmpd="sng" w="76200">
            <a:solidFill>
              <a:srgbClr val="729FC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Amiri"/>
              <a:ea typeface="Amiri"/>
              <a:cs typeface="Amiri"/>
              <a:sym typeface="Amiri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Amiri"/>
              <a:ea typeface="Amiri"/>
              <a:cs typeface="Amiri"/>
              <a:sym typeface="Amiri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Amiri"/>
              <a:ea typeface="Amiri"/>
              <a:cs typeface="Amiri"/>
              <a:sym typeface="Amiri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Amiri"/>
              <a:ea typeface="Amiri"/>
              <a:cs typeface="Amiri"/>
              <a:sym typeface="Amiri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>
              <a:solidFill>
                <a:schemeClr val="dk1"/>
              </a:solidFill>
              <a:latin typeface="Amiri"/>
              <a:ea typeface="Amiri"/>
              <a:cs typeface="Amiri"/>
              <a:sym typeface="Amiri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>
                <a:solidFill>
                  <a:schemeClr val="dk1"/>
                </a:solidFill>
                <a:latin typeface="Amiri"/>
                <a:ea typeface="Amiri"/>
                <a:cs typeface="Amiri"/>
                <a:sym typeface="Amiri"/>
              </a:rPr>
              <a:t>A simulação computacional é uma grande aliada na tarefa de dimensionar e projetar GEMs. Dessa forma, destacasse a importância do estudo de ferramentas de simulação e a caracterização e contabilização dos efeitos citados.</a:t>
            </a:r>
            <a:endParaRPr b="1" sz="2000">
              <a:solidFill>
                <a:schemeClr val="dk1"/>
              </a:solidFill>
              <a:latin typeface="Amiri"/>
              <a:ea typeface="Amiri"/>
              <a:cs typeface="Amiri"/>
              <a:sym typeface="Ami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000">
              <a:latin typeface="Amiri"/>
              <a:ea typeface="Amiri"/>
              <a:cs typeface="Amiri"/>
              <a:sym typeface="Amiri"/>
            </a:endParaRPr>
          </a:p>
        </p:txBody>
      </p:sp>
      <p:sp>
        <p:nvSpPr>
          <p:cNvPr id="220" name="Google Shape;220;p21"/>
          <p:cNvSpPr txBox="1"/>
          <p:nvPr/>
        </p:nvSpPr>
        <p:spPr>
          <a:xfrm>
            <a:off x="1048125" y="3854175"/>
            <a:ext cx="22245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highlight>
                  <a:srgbClr val="6AA84F"/>
                </a:highlight>
                <a:latin typeface="Amiri"/>
                <a:ea typeface="Amiri"/>
                <a:cs typeface="Amiri"/>
                <a:sym typeface="Amiri"/>
              </a:rPr>
              <a:t>Objetivo do mestrado</a:t>
            </a:r>
            <a:endParaRPr sz="1800">
              <a:highlight>
                <a:srgbClr val="6AA84F"/>
              </a:highlight>
            </a:endParaRPr>
          </a:p>
        </p:txBody>
      </p:sp>
      <p:cxnSp>
        <p:nvCxnSpPr>
          <p:cNvPr id="221" name="Google Shape;221;p21"/>
          <p:cNvCxnSpPr/>
          <p:nvPr/>
        </p:nvCxnSpPr>
        <p:spPr>
          <a:xfrm flipH="1" rot="10800000">
            <a:off x="2910800" y="3357075"/>
            <a:ext cx="425700" cy="450300"/>
          </a:xfrm>
          <a:prstGeom prst="straightConnector1">
            <a:avLst/>
          </a:prstGeom>
          <a:noFill/>
          <a:ln cap="flat" cmpd="sng" w="38100">
            <a:solidFill>
              <a:srgbClr val="38761D"/>
            </a:solidFill>
            <a:prstDash val="solid"/>
            <a:round/>
            <a:headEnd len="med" w="med" type="none"/>
            <a:tailEnd len="med" w="med" type="triangle"/>
          </a:ln>
        </p:spPr>
      </p:cxn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5" name="Shape 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6" name="Google Shape;226;p22"/>
          <p:cNvGrpSpPr/>
          <p:nvPr/>
        </p:nvGrpSpPr>
        <p:grpSpPr>
          <a:xfrm>
            <a:off x="0" y="5340"/>
            <a:ext cx="10537595" cy="5813475"/>
            <a:chOff x="0" y="5340"/>
            <a:chExt cx="10537595" cy="5813475"/>
          </a:xfrm>
        </p:grpSpPr>
        <p:sp>
          <p:nvSpPr>
            <p:cNvPr id="227" name="Google Shape;227;p22"/>
            <p:cNvSpPr/>
            <p:nvPr/>
          </p:nvSpPr>
          <p:spPr>
            <a:xfrm>
              <a:off x="182880" y="145020"/>
              <a:ext cx="9418200" cy="118800"/>
            </a:xfrm>
            <a:prstGeom prst="rect">
              <a:avLst/>
            </a:prstGeom>
            <a:solidFill>
              <a:srgbClr val="729FC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8" name="Google Shape;228;p22"/>
            <p:cNvSpPr/>
            <p:nvPr/>
          </p:nvSpPr>
          <p:spPr>
            <a:xfrm>
              <a:off x="1188725" y="5570225"/>
              <a:ext cx="7759500" cy="30300"/>
            </a:xfrm>
            <a:prstGeom prst="rect">
              <a:avLst/>
            </a:prstGeom>
            <a:solidFill>
              <a:srgbClr val="729FC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9" name="Google Shape;229;p22"/>
            <p:cNvSpPr txBox="1"/>
            <p:nvPr/>
          </p:nvSpPr>
          <p:spPr>
            <a:xfrm>
              <a:off x="0" y="5115663"/>
              <a:ext cx="1758000" cy="627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45000" lIns="90000" spcFirstLastPara="1" rIns="90000" wrap="square" tIns="450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aseline="-25000" lang="en-US">
                  <a:solidFill>
                    <a:srgbClr val="729FCF"/>
                  </a:solidFill>
                  <a:latin typeface="Amiri"/>
                  <a:ea typeface="Amiri"/>
                  <a:cs typeface="Amiri"/>
                  <a:sym typeface="Amiri"/>
                </a:rPr>
                <a:t>VIII Reunião Geral</a:t>
              </a:r>
              <a:endParaRPr b="0" baseline="-25000" strike="noStrike">
                <a:latin typeface="Amiri"/>
                <a:ea typeface="Amiri"/>
                <a:cs typeface="Amiri"/>
                <a:sym typeface="Amiri"/>
              </a:endParaRPr>
            </a:p>
          </p:txBody>
        </p:sp>
        <p:pic>
          <p:nvPicPr>
            <p:cNvPr id="230" name="Google Shape;230;p22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9676080" y="5340"/>
              <a:ext cx="382320" cy="34992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31" name="Google Shape;231;p22"/>
            <p:cNvSpPr txBox="1"/>
            <p:nvPr/>
          </p:nvSpPr>
          <p:spPr>
            <a:xfrm>
              <a:off x="8982995" y="5191815"/>
              <a:ext cx="1554600" cy="627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45000" lIns="90000" spcFirstLastPara="1" rIns="90000" wrap="square" tIns="450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500">
                  <a:solidFill>
                    <a:srgbClr val="729FCF"/>
                  </a:solidFill>
                  <a:latin typeface="Amiri"/>
                  <a:ea typeface="Amiri"/>
                  <a:cs typeface="Amiri"/>
                  <a:sym typeface="Amiri"/>
                </a:rPr>
                <a:t>Bruna B.</a:t>
              </a:r>
              <a:endParaRPr b="0" baseline="-25000" sz="1500" strike="noStrike">
                <a:latin typeface="Amiri"/>
                <a:ea typeface="Amiri"/>
                <a:cs typeface="Amiri"/>
                <a:sym typeface="Amiri"/>
              </a:endParaRPr>
            </a:p>
          </p:txBody>
        </p:sp>
      </p:grpSp>
      <p:sp>
        <p:nvSpPr>
          <p:cNvPr id="232" name="Google Shape;232;p22"/>
          <p:cNvSpPr txBox="1"/>
          <p:nvPr>
            <p:ph idx="12" type="sldNum"/>
          </p:nvPr>
        </p:nvSpPr>
        <p:spPr>
          <a:xfrm>
            <a:off x="9433260" y="5236564"/>
            <a:ext cx="604800" cy="4341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233" name="Google Shape;233;p22"/>
          <p:cNvSpPr txBox="1"/>
          <p:nvPr/>
        </p:nvSpPr>
        <p:spPr>
          <a:xfrm>
            <a:off x="223775" y="167175"/>
            <a:ext cx="8976000" cy="794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3200">
                <a:latin typeface="Amiri"/>
                <a:ea typeface="Amiri"/>
                <a:cs typeface="Amiri"/>
                <a:sym typeface="Amiri"/>
              </a:rPr>
              <a:t>Tópicos a serem estudados</a:t>
            </a:r>
            <a:endParaRPr b="1" sz="3200">
              <a:latin typeface="Amiri"/>
              <a:ea typeface="Amiri"/>
              <a:cs typeface="Amiri"/>
              <a:sym typeface="Amiri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3200">
              <a:latin typeface="Amiri"/>
              <a:ea typeface="Amiri"/>
              <a:cs typeface="Amiri"/>
              <a:sym typeface="Amiri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3200">
              <a:latin typeface="Amiri"/>
              <a:ea typeface="Amiri"/>
              <a:cs typeface="Amiri"/>
              <a:sym typeface="Amiri"/>
            </a:endParaRPr>
          </a:p>
        </p:txBody>
      </p:sp>
      <p:sp>
        <p:nvSpPr>
          <p:cNvPr id="234" name="Google Shape;234;p22"/>
          <p:cNvSpPr txBox="1"/>
          <p:nvPr/>
        </p:nvSpPr>
        <p:spPr>
          <a:xfrm>
            <a:off x="6837625" y="2430225"/>
            <a:ext cx="3000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5" name="Google Shape;235;p22"/>
          <p:cNvSpPr txBox="1"/>
          <p:nvPr/>
        </p:nvSpPr>
        <p:spPr>
          <a:xfrm>
            <a:off x="333625" y="1984125"/>
            <a:ext cx="7908600" cy="129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miri"/>
              <a:buChar char="●"/>
            </a:pPr>
            <a:r>
              <a:rPr lang="en-US" sz="1800">
                <a:solidFill>
                  <a:schemeClr val="dk1"/>
                </a:solidFill>
                <a:latin typeface="Amiri"/>
                <a:ea typeface="Amiri"/>
                <a:cs typeface="Amiri"/>
                <a:sym typeface="Amiri"/>
              </a:rPr>
              <a:t>Acúmulo de cargas devido a:</a:t>
            </a:r>
            <a:endParaRPr sz="1800">
              <a:solidFill>
                <a:schemeClr val="dk1"/>
              </a:solidFill>
              <a:latin typeface="Amiri"/>
              <a:ea typeface="Amiri"/>
              <a:cs typeface="Amiri"/>
              <a:sym typeface="Amiri"/>
            </a:endParaRPr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miri"/>
              <a:buChar char="○"/>
            </a:pPr>
            <a:r>
              <a:rPr lang="en-US" sz="1800">
                <a:solidFill>
                  <a:schemeClr val="dk1"/>
                </a:solidFill>
                <a:latin typeface="Amiri"/>
                <a:ea typeface="Amiri"/>
                <a:cs typeface="Amiri"/>
                <a:sym typeface="Amiri"/>
              </a:rPr>
              <a:t>Desalinhamento do furo do GEM</a:t>
            </a:r>
            <a:endParaRPr sz="1800">
              <a:solidFill>
                <a:schemeClr val="dk1"/>
              </a:solidFill>
              <a:latin typeface="Amiri"/>
              <a:ea typeface="Amiri"/>
              <a:cs typeface="Amiri"/>
              <a:sym typeface="Amiri"/>
            </a:endParaRPr>
          </a:p>
          <a:p>
            <a:pPr indent="-342900" lvl="1" marL="91440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miri"/>
              <a:buChar char="○"/>
            </a:pPr>
            <a:r>
              <a:rPr lang="en-US" sz="1800">
                <a:solidFill>
                  <a:schemeClr val="dk1"/>
                </a:solidFill>
                <a:latin typeface="Amiri"/>
                <a:ea typeface="Amiri"/>
                <a:cs typeface="Amiri"/>
                <a:sym typeface="Amiri"/>
              </a:rPr>
              <a:t>Formação de camada isolante no GEM</a:t>
            </a:r>
            <a:endParaRPr sz="1800">
              <a:solidFill>
                <a:schemeClr val="dk1"/>
              </a:solidFill>
              <a:latin typeface="Amiri"/>
              <a:ea typeface="Amiri"/>
              <a:cs typeface="Amiri"/>
              <a:sym typeface="Amiri"/>
            </a:endParaRPr>
          </a:p>
          <a:p>
            <a:pPr indent="-342900" lvl="1" marL="91440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miri"/>
              <a:buChar char="○"/>
            </a:pPr>
            <a:r>
              <a:rPr lang="en-US" sz="1800">
                <a:solidFill>
                  <a:schemeClr val="dk1"/>
                </a:solidFill>
                <a:latin typeface="Amiri"/>
                <a:ea typeface="Amiri"/>
                <a:cs typeface="Amiri"/>
                <a:sym typeface="Amiri"/>
              </a:rPr>
              <a:t>Ion Back-Flow</a:t>
            </a:r>
            <a:endParaRPr sz="180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