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slide" Target="slides/slide38.xml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46" Type="http://schemas.openxmlformats.org/officeDocument/2006/relationships/slide" Target="slides/slide40.xml"/><Relationship Id="rId23" Type="http://schemas.openxmlformats.org/officeDocument/2006/relationships/slide" Target="slides/slide17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4985d8128e_2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34985d8128e_2_5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4985d8128e_3_1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4985d8128e_3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4985d8128e_3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4985d8128e_3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5c1dd1718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5c1dd1718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57c21aedc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557c21aed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557c21aedc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557c21aedc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57c21aedc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57c21aedc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4985d8128e_3_1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4985d8128e_3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4985d8128e_3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4985d8128e_3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557c21aedc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557c21aedc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525e588824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525e588824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4985d8128e_2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4985d8128e_2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557c21aed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3557c21aed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525e588824_1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525e588824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525bf1b208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525bf1b20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525bf1b20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525bf1b20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525e588824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525e588824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4db9fb08ff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4db9fb08ff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557c21aedc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557c21aedc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54e71db991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54e71db991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34b46cc6a9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34b46cc6a9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5202cae894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35202cae894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4cbf33478d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4cbf33478d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5202cae894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5202cae89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355b8be46a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355b8be46a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35202cae894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35202cae894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5202cae894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5202cae89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354e71db991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354e71db99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35223945e2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35223945e2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3557c21aed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3557c21ae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3557c21aedc_0_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3557c21aedc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34985d8128e_2_1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34985d8128e_2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34985d8128e_3_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34985d8128e_3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57c21aedc_0_1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57c21aedc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34985d8128e_3_1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g34985d8128e_3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985d8128e_2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4985d8128e_2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4cbf33478d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4cbf33478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cbf33478d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4cbf33478d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4985d8128e_2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4985d8128e_2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985d8128e_2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4985d8128e_2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B8F"/>
              </a:buClr>
              <a:buSzPts val="3200"/>
              <a:buNone/>
              <a:defRPr>
                <a:solidFill>
                  <a:srgbClr val="888B8F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B8F"/>
              </a:buClr>
              <a:buSzPts val="2800"/>
              <a:buNone/>
              <a:defRPr>
                <a:solidFill>
                  <a:srgbClr val="888B8F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B8F"/>
              </a:buClr>
              <a:buSzPts val="2400"/>
              <a:buNone/>
              <a:defRPr>
                <a:solidFill>
                  <a:srgbClr val="888B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>
                <a:solidFill>
                  <a:srgbClr val="888B8F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>
                <a:solidFill>
                  <a:srgbClr val="888B8F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>
                <a:solidFill>
                  <a:srgbClr val="888B8F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>
                <a:solidFill>
                  <a:srgbClr val="888B8F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>
                <a:solidFill>
                  <a:srgbClr val="888B8F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>
                <a:solidFill>
                  <a:srgbClr val="888B8F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" type="body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B8F"/>
              </a:buClr>
              <a:buSzPts val="2000"/>
              <a:buNone/>
              <a:defRPr sz="2000">
                <a:solidFill>
                  <a:srgbClr val="888B8F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B8F"/>
              </a:buClr>
              <a:buSzPts val="1800"/>
              <a:buNone/>
              <a:defRPr sz="1800">
                <a:solidFill>
                  <a:srgbClr val="888B8F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B8F"/>
              </a:buClr>
              <a:buSzPts val="1600"/>
              <a:buNone/>
              <a:defRPr sz="1600">
                <a:solidFill>
                  <a:srgbClr val="888B8F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B8F"/>
              </a:buClr>
              <a:buSzPts val="1400"/>
              <a:buNone/>
              <a:defRPr sz="1400">
                <a:solidFill>
                  <a:srgbClr val="888B8F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B8F"/>
              </a:buClr>
              <a:buSzPts val="1400"/>
              <a:buNone/>
              <a:defRPr sz="1400">
                <a:solidFill>
                  <a:srgbClr val="888B8F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B8F"/>
              </a:buClr>
              <a:buSzPts val="1400"/>
              <a:buNone/>
              <a:defRPr sz="1400">
                <a:solidFill>
                  <a:srgbClr val="888B8F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B8F"/>
              </a:buClr>
              <a:buSzPts val="1400"/>
              <a:buNone/>
              <a:defRPr sz="1400">
                <a:solidFill>
                  <a:srgbClr val="888B8F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B8F"/>
              </a:buClr>
              <a:buSzPts val="1400"/>
              <a:buNone/>
              <a:defRPr sz="1400">
                <a:solidFill>
                  <a:srgbClr val="888B8F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B8F"/>
              </a:buClr>
              <a:buSzPts val="1400"/>
              <a:buNone/>
              <a:defRPr sz="1400">
                <a:solidFill>
                  <a:srgbClr val="888B8F"/>
                </a:solidFill>
              </a:defRPr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88B8F"/>
                </a:solidFill>
              </a:defRPr>
            </a:lvl1pPr>
            <a:lvl2pPr lvl="1">
              <a:buNone/>
              <a:defRPr>
                <a:solidFill>
                  <a:srgbClr val="888B8F"/>
                </a:solidFill>
              </a:defRPr>
            </a:lvl2pPr>
            <a:lvl3pPr lvl="2">
              <a:buNone/>
              <a:defRPr>
                <a:solidFill>
                  <a:srgbClr val="888B8F"/>
                </a:solidFill>
              </a:defRPr>
            </a:lvl3pPr>
            <a:lvl4pPr lvl="3">
              <a:buNone/>
              <a:defRPr>
                <a:solidFill>
                  <a:srgbClr val="888B8F"/>
                </a:solidFill>
              </a:defRPr>
            </a:lvl4pPr>
            <a:lvl5pPr lvl="4">
              <a:buNone/>
              <a:defRPr>
                <a:solidFill>
                  <a:srgbClr val="888B8F"/>
                </a:solidFill>
              </a:defRPr>
            </a:lvl5pPr>
            <a:lvl6pPr lvl="5">
              <a:buNone/>
              <a:defRPr>
                <a:solidFill>
                  <a:srgbClr val="888B8F"/>
                </a:solidFill>
              </a:defRPr>
            </a:lvl6pPr>
            <a:lvl7pPr lvl="6">
              <a:buNone/>
              <a:defRPr>
                <a:solidFill>
                  <a:srgbClr val="888B8F"/>
                </a:solidFill>
              </a:defRPr>
            </a:lvl7pPr>
            <a:lvl8pPr lvl="7">
              <a:buNone/>
              <a:defRPr>
                <a:solidFill>
                  <a:srgbClr val="888B8F"/>
                </a:solidFill>
              </a:defRPr>
            </a:lvl8pPr>
            <a:lvl9pPr lvl="8">
              <a:buNone/>
              <a:defRPr>
                <a:solidFill>
                  <a:srgbClr val="888B8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457200" y="91616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457200" y="1969074"/>
            <a:ext cx="4038600" cy="2550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505150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0" name="Google Shape;70;p17"/>
          <p:cNvSpPr txBox="1"/>
          <p:nvPr>
            <p:ph idx="2" type="body"/>
          </p:nvPr>
        </p:nvSpPr>
        <p:spPr>
          <a:xfrm>
            <a:off x="4648200" y="1969074"/>
            <a:ext cx="4038600" cy="2550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505150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457200" y="1462697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" type="body"/>
          </p:nvPr>
        </p:nvSpPr>
        <p:spPr>
          <a:xfrm>
            <a:off x="457200" y="1025210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5" name="Google Shape;75;p18"/>
          <p:cNvSpPr txBox="1"/>
          <p:nvPr>
            <p:ph idx="2" type="body"/>
          </p:nvPr>
        </p:nvSpPr>
        <p:spPr>
          <a:xfrm>
            <a:off x="457200" y="2335974"/>
            <a:ext cx="4040188" cy="222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6" name="Google Shape;76;p18"/>
          <p:cNvSpPr txBox="1"/>
          <p:nvPr>
            <p:ph idx="3" type="body"/>
          </p:nvPr>
        </p:nvSpPr>
        <p:spPr>
          <a:xfrm>
            <a:off x="4645026" y="1025210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7" name="Google Shape;77;p18"/>
          <p:cNvSpPr txBox="1"/>
          <p:nvPr>
            <p:ph idx="4" type="body"/>
          </p:nvPr>
        </p:nvSpPr>
        <p:spPr>
          <a:xfrm>
            <a:off x="4645026" y="2335974"/>
            <a:ext cx="4041775" cy="222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505150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 txBox="1"/>
          <p:nvPr>
            <p:ph type="title"/>
          </p:nvPr>
        </p:nvSpPr>
        <p:spPr>
          <a:xfrm>
            <a:off x="457201" y="81491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1"/>
          <p:cNvSpPr txBox="1"/>
          <p:nvPr>
            <p:ph idx="1" type="body"/>
          </p:nvPr>
        </p:nvSpPr>
        <p:spPr>
          <a:xfrm>
            <a:off x="3575050" y="814917"/>
            <a:ext cx="5111750" cy="3779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505150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505150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7" name="Google Shape;87;p21"/>
          <p:cNvSpPr txBox="1"/>
          <p:nvPr>
            <p:ph idx="2" type="body"/>
          </p:nvPr>
        </p:nvSpPr>
        <p:spPr>
          <a:xfrm>
            <a:off x="457201" y="1778001"/>
            <a:ext cx="3008313" cy="2816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505150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505150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505150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505150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505150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2"/>
          <p:cNvSpPr/>
          <p:nvPr>
            <p:ph idx="2" type="pic"/>
          </p:nvPr>
        </p:nvSpPr>
        <p:spPr>
          <a:xfrm>
            <a:off x="1792288" y="740833"/>
            <a:ext cx="5486400" cy="2804848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22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505150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505150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505150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505150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505150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 rot="5400000">
            <a:off x="3624064" y="-1113697"/>
            <a:ext cx="189587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type="title"/>
          </p:nvPr>
        </p:nvSpPr>
        <p:spPr>
          <a:xfrm rot="5400000">
            <a:off x="5715331" y="1623154"/>
            <a:ext cx="388553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4"/>
          <p:cNvSpPr txBox="1"/>
          <p:nvPr>
            <p:ph idx="1" type="body"/>
          </p:nvPr>
        </p:nvSpPr>
        <p:spPr>
          <a:xfrm rot="5400000">
            <a:off x="1524331" y="-358047"/>
            <a:ext cx="3885539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505150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20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4400"/>
              <a:buFont typeface="Arial"/>
              <a:buNone/>
              <a:defRPr b="0" i="0" sz="4400" u="none" cap="none" strike="noStrike">
                <a:solidFill>
                  <a:srgbClr val="226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0515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505150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505150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505150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505150"/>
                </a:solidFill>
              </a:defRPr>
            </a:lvl1pPr>
            <a:lvl2pPr lvl="1" algn="r">
              <a:buNone/>
              <a:defRPr sz="1300">
                <a:solidFill>
                  <a:srgbClr val="505150"/>
                </a:solidFill>
              </a:defRPr>
            </a:lvl2pPr>
            <a:lvl3pPr lvl="2" algn="r">
              <a:buNone/>
              <a:defRPr sz="1300">
                <a:solidFill>
                  <a:srgbClr val="505150"/>
                </a:solidFill>
              </a:defRPr>
            </a:lvl3pPr>
            <a:lvl4pPr lvl="3" algn="r">
              <a:buNone/>
              <a:defRPr sz="1300">
                <a:solidFill>
                  <a:srgbClr val="505150"/>
                </a:solidFill>
              </a:defRPr>
            </a:lvl4pPr>
            <a:lvl5pPr lvl="4" algn="r">
              <a:buNone/>
              <a:defRPr sz="1300">
                <a:solidFill>
                  <a:srgbClr val="505150"/>
                </a:solidFill>
              </a:defRPr>
            </a:lvl5pPr>
            <a:lvl6pPr lvl="5" algn="r">
              <a:buNone/>
              <a:defRPr sz="1300">
                <a:solidFill>
                  <a:srgbClr val="505150"/>
                </a:solidFill>
              </a:defRPr>
            </a:lvl6pPr>
            <a:lvl7pPr lvl="6" algn="r">
              <a:buNone/>
              <a:defRPr sz="1300">
                <a:solidFill>
                  <a:srgbClr val="505150"/>
                </a:solidFill>
              </a:defRPr>
            </a:lvl7pPr>
            <a:lvl8pPr lvl="7" algn="r">
              <a:buNone/>
              <a:defRPr sz="1300">
                <a:solidFill>
                  <a:srgbClr val="505150"/>
                </a:solidFill>
              </a:defRPr>
            </a:lvl8pPr>
            <a:lvl9pPr lvl="8" algn="r">
              <a:buNone/>
              <a:defRPr sz="1300">
                <a:solidFill>
                  <a:srgbClr val="50515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daniel.fachieri@usp.br" TargetMode="External"/><Relationship Id="rId4" Type="http://schemas.openxmlformats.org/officeDocument/2006/relationships/image" Target="../media/image12.jp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19.png"/><Relationship Id="rId7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19.png"/><Relationship Id="rId7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Relationship Id="rId4" Type="http://schemas.openxmlformats.org/officeDocument/2006/relationships/image" Target="../media/image9.png"/><Relationship Id="rId5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Relationship Id="rId4" Type="http://schemas.openxmlformats.org/officeDocument/2006/relationships/hyperlink" Target="https://github.com/DanielFachieri01/ansys.git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png"/><Relationship Id="rId4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1.png"/><Relationship Id="rId4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Relationship Id="rId4" Type="http://schemas.openxmlformats.org/officeDocument/2006/relationships/image" Target="../media/image22.png"/><Relationship Id="rId5" Type="http://schemas.openxmlformats.org/officeDocument/2006/relationships/image" Target="../media/image4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9.png"/><Relationship Id="rId4" Type="http://schemas.openxmlformats.org/officeDocument/2006/relationships/image" Target="../media/image3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9.png"/><Relationship Id="rId4" Type="http://schemas.openxmlformats.org/officeDocument/2006/relationships/image" Target="../media/image3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9.png"/><Relationship Id="rId4" Type="http://schemas.openxmlformats.org/officeDocument/2006/relationships/image" Target="../media/image3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5.png"/><Relationship Id="rId4" Type="http://schemas.openxmlformats.org/officeDocument/2006/relationships/image" Target="../media/image2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5.png"/><Relationship Id="rId4" Type="http://schemas.openxmlformats.org/officeDocument/2006/relationships/image" Target="../media/image2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6.png"/><Relationship Id="rId4" Type="http://schemas.openxmlformats.org/officeDocument/2006/relationships/image" Target="../media/image3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3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6" Type="http://schemas.openxmlformats.org/officeDocument/2006/relationships/image" Target="../media/image4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4.png"/><Relationship Id="rId4" Type="http://schemas.openxmlformats.org/officeDocument/2006/relationships/image" Target="../media/image3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27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type="ctrTitle"/>
          </p:nvPr>
        </p:nvSpPr>
        <p:spPr>
          <a:xfrm>
            <a:off x="685800" y="830808"/>
            <a:ext cx="7772400" cy="186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26A8A"/>
              </a:buClr>
              <a:buSzPts val="4400"/>
              <a:buFont typeface="Arial"/>
              <a:buNone/>
            </a:pPr>
            <a:r>
              <a:rPr lang="pt-BR" sz="3000"/>
              <a:t>Simulação de fluxo de gás em câmaras de detectores GEM</a:t>
            </a:r>
            <a:endParaRPr sz="3000"/>
          </a:p>
        </p:txBody>
      </p:sp>
      <p:sp>
        <p:nvSpPr>
          <p:cNvPr id="107" name="Google Shape;107;p25"/>
          <p:cNvSpPr txBox="1"/>
          <p:nvPr>
            <p:ph idx="1" type="subTitle"/>
          </p:nvPr>
        </p:nvSpPr>
        <p:spPr>
          <a:xfrm>
            <a:off x="1371600" y="2700400"/>
            <a:ext cx="6400800" cy="15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B8F"/>
              </a:buClr>
              <a:buSzPct val="160000"/>
              <a:buNone/>
            </a:pPr>
            <a:r>
              <a:rPr lang="pt-BR" sz="2000">
                <a:solidFill>
                  <a:srgbClr val="505150"/>
                </a:solidFill>
              </a:rPr>
              <a:t>Daniel N. Fachieri</a:t>
            </a:r>
            <a:endParaRPr sz="20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rgbClr val="888B8F"/>
              </a:buClr>
              <a:buSzPct val="266666"/>
              <a:buNone/>
            </a:pPr>
            <a:r>
              <a:rPr lang="pt-BR" sz="1200" u="sng">
                <a:solidFill>
                  <a:schemeClr val="hlink"/>
                </a:solidFill>
                <a:hlinkClick r:id="rId3"/>
              </a:rPr>
              <a:t>daniel.fachieri@usp.br</a:t>
            </a:r>
            <a:endParaRPr sz="12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B8F"/>
              </a:buClr>
              <a:buSzPct val="266666"/>
              <a:buNone/>
            </a:pPr>
            <a:r>
              <a:t/>
            </a:r>
            <a:endParaRPr sz="12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B8F"/>
              </a:buClr>
              <a:buSzPct val="266666"/>
              <a:buNone/>
            </a:pPr>
            <a:r>
              <a:t/>
            </a:r>
            <a:endParaRPr sz="12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B8F"/>
              </a:buClr>
              <a:buSzPct val="160000"/>
              <a:buNone/>
            </a:pPr>
            <a:r>
              <a:rPr lang="pt-BR" sz="2000">
                <a:solidFill>
                  <a:srgbClr val="505150"/>
                </a:solidFill>
              </a:rPr>
              <a:t>Orientador: Alexandre A.P. Suaide</a:t>
            </a:r>
            <a:endParaRPr sz="20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B8F"/>
              </a:buClr>
              <a:buSzPct val="160000"/>
              <a:buNone/>
            </a:pPr>
            <a:r>
              <a:rPr lang="pt-BR" sz="2000">
                <a:solidFill>
                  <a:srgbClr val="505150"/>
                </a:solidFill>
              </a:rPr>
              <a:t>Coorientador: Tiago F. Silva</a:t>
            </a:r>
            <a:endParaRPr sz="2000">
              <a:solidFill>
                <a:srgbClr val="50515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888B8F"/>
              </a:buClr>
              <a:buSzPct val="160000"/>
              <a:buNone/>
            </a:pPr>
            <a:r>
              <a:t/>
            </a:r>
            <a:endParaRPr sz="2000">
              <a:solidFill>
                <a:srgbClr val="505150"/>
              </a:solidFill>
            </a:endParaRPr>
          </a:p>
        </p:txBody>
      </p:sp>
      <p:sp>
        <p:nvSpPr>
          <p:cNvPr id="108" name="Google Shape;108;p25"/>
          <p:cNvSpPr/>
          <p:nvPr/>
        </p:nvSpPr>
        <p:spPr>
          <a:xfrm>
            <a:off x="6428825" y="3190500"/>
            <a:ext cx="783000" cy="57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5"/>
          <p:cNvSpPr/>
          <p:nvPr/>
        </p:nvSpPr>
        <p:spPr>
          <a:xfrm>
            <a:off x="8512575" y="2485838"/>
            <a:ext cx="167100" cy="57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0" y="4212000"/>
            <a:ext cx="1800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49450" y="4212000"/>
            <a:ext cx="2094545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4"/>
          <p:cNvSpPr txBox="1"/>
          <p:nvPr>
            <p:ph idx="1" type="body"/>
          </p:nvPr>
        </p:nvSpPr>
        <p:spPr>
          <a:xfrm>
            <a:off x="43500" y="968850"/>
            <a:ext cx="4678200" cy="320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Histograma 2D da pressão média por bin dentro do detector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O gradiente de pressão é responsável pelo movimento do gás na câmara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A pressão também é um fator de ganho do detector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influência no livre caminho médio dos elétrons → ganho de energia devido ao campo elétrico antes de uma colisão</a:t>
            </a:r>
            <a:endParaRPr sz="1200"/>
          </a:p>
          <a:p>
            <a:pPr indent="-304800" lvl="1" marL="914400" rtl="0" algn="l">
              <a:spcBef>
                <a:spcPts val="100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disponibilidade de átomos neutros para ionizar e criar avalanches </a:t>
            </a:r>
            <a:endParaRPr sz="12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Variação em relação à média no intervalo de -5e-9 e 4e-9  </a:t>
            </a:r>
            <a:endParaRPr sz="1200"/>
          </a:p>
        </p:txBody>
      </p:sp>
      <p:sp>
        <p:nvSpPr>
          <p:cNvPr id="208" name="Google Shape;208;p34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209" name="Google Shape;20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9700" y="696075"/>
            <a:ext cx="3976350" cy="3664337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4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perfil de pressão</a:t>
            </a:r>
            <a:endParaRPr sz="215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5252" y="598275"/>
            <a:ext cx="2364727" cy="2062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7957" y="2660700"/>
            <a:ext cx="2364727" cy="2062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0603" y="2734926"/>
            <a:ext cx="2374022" cy="2069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14224" y="594813"/>
            <a:ext cx="2372163" cy="2069349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5"/>
          <p:cNvSpPr txBox="1"/>
          <p:nvPr/>
        </p:nvSpPr>
        <p:spPr>
          <a:xfrm>
            <a:off x="10767550" y="482825"/>
            <a:ext cx="626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505150"/>
              </a:solidFill>
            </a:endParaRPr>
          </a:p>
        </p:txBody>
      </p:sp>
      <p:sp>
        <p:nvSpPr>
          <p:cNvPr id="220" name="Google Shape;220;p35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221" name="Google Shape;221;p35"/>
          <p:cNvSpPr txBox="1"/>
          <p:nvPr/>
        </p:nvSpPr>
        <p:spPr>
          <a:xfrm>
            <a:off x="45825" y="3626775"/>
            <a:ext cx="3577500" cy="11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505150"/>
                </a:solidFill>
              </a:rPr>
              <a:t>Perfil de pressão se repete nas regiões de deriva, indução e transferência.</a:t>
            </a:r>
            <a:endParaRPr sz="2000">
              <a:solidFill>
                <a:srgbClr val="505150"/>
              </a:solidFill>
            </a:endParaRPr>
          </a:p>
        </p:txBody>
      </p:sp>
      <p:sp>
        <p:nvSpPr>
          <p:cNvPr id="222" name="Google Shape;222;p35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perfil de pressão</a:t>
            </a:r>
            <a:endParaRPr sz="2150"/>
          </a:p>
        </p:txBody>
      </p:sp>
      <p:pic>
        <p:nvPicPr>
          <p:cNvPr id="223" name="Google Shape;223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2744" y="698074"/>
            <a:ext cx="3231825" cy="284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5"/>
          <p:cNvSpPr/>
          <p:nvPr/>
        </p:nvSpPr>
        <p:spPr>
          <a:xfrm>
            <a:off x="1470200" y="1037400"/>
            <a:ext cx="261000" cy="122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5"/>
          <p:cNvSpPr/>
          <p:nvPr/>
        </p:nvSpPr>
        <p:spPr>
          <a:xfrm>
            <a:off x="1394075" y="1428875"/>
            <a:ext cx="424200" cy="1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5252" y="598275"/>
            <a:ext cx="2364727" cy="2062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7957" y="2660700"/>
            <a:ext cx="2364727" cy="2062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0603" y="2734926"/>
            <a:ext cx="2374022" cy="2069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14224" y="594813"/>
            <a:ext cx="2372163" cy="2069349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6"/>
          <p:cNvSpPr txBox="1"/>
          <p:nvPr/>
        </p:nvSpPr>
        <p:spPr>
          <a:xfrm>
            <a:off x="10767550" y="482825"/>
            <a:ext cx="626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505150"/>
              </a:solidFill>
            </a:endParaRPr>
          </a:p>
        </p:txBody>
      </p:sp>
      <p:sp>
        <p:nvSpPr>
          <p:cNvPr id="235" name="Google Shape;235;p36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236" name="Google Shape;236;p36"/>
          <p:cNvSpPr txBox="1"/>
          <p:nvPr/>
        </p:nvSpPr>
        <p:spPr>
          <a:xfrm>
            <a:off x="45825" y="3626775"/>
            <a:ext cx="3577500" cy="11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505150"/>
                </a:solidFill>
              </a:rPr>
              <a:t>Perfil de pressão se repete nas regiões de deriva, indução e transferência.</a:t>
            </a:r>
            <a:endParaRPr sz="2000">
              <a:solidFill>
                <a:srgbClr val="505150"/>
              </a:solidFill>
            </a:endParaRPr>
          </a:p>
        </p:txBody>
      </p:sp>
      <p:sp>
        <p:nvSpPr>
          <p:cNvPr id="237" name="Google Shape;237;p36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perfil de pressão</a:t>
            </a:r>
            <a:endParaRPr sz="2150"/>
          </a:p>
        </p:txBody>
      </p:sp>
      <p:pic>
        <p:nvPicPr>
          <p:cNvPr id="238" name="Google Shape;238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2744" y="698074"/>
            <a:ext cx="3231825" cy="284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6"/>
          <p:cNvSpPr/>
          <p:nvPr/>
        </p:nvSpPr>
        <p:spPr>
          <a:xfrm>
            <a:off x="1470200" y="1037400"/>
            <a:ext cx="261000" cy="122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36"/>
          <p:cNvSpPr/>
          <p:nvPr/>
        </p:nvSpPr>
        <p:spPr>
          <a:xfrm>
            <a:off x="1394075" y="1428875"/>
            <a:ext cx="424200" cy="1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1" name="Google Shape;241;p36"/>
          <p:cNvCxnSpPr>
            <a:endCxn id="233" idx="1"/>
          </p:cNvCxnSpPr>
          <p:nvPr/>
        </p:nvCxnSpPr>
        <p:spPr>
          <a:xfrm>
            <a:off x="3003424" y="1276687"/>
            <a:ext cx="1210800" cy="35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2" name="Google Shape;242;p36"/>
          <p:cNvCxnSpPr>
            <a:endCxn id="230" idx="1"/>
          </p:cNvCxnSpPr>
          <p:nvPr/>
        </p:nvCxnSpPr>
        <p:spPr>
          <a:xfrm flipH="1" rot="10800000">
            <a:off x="3025052" y="1629489"/>
            <a:ext cx="3700200" cy="40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3" name="Google Shape;243;p36"/>
          <p:cNvCxnSpPr>
            <a:endCxn id="232" idx="1"/>
          </p:cNvCxnSpPr>
          <p:nvPr/>
        </p:nvCxnSpPr>
        <p:spPr>
          <a:xfrm>
            <a:off x="3036003" y="2679400"/>
            <a:ext cx="3684600" cy="109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4" name="Google Shape;244;p36"/>
          <p:cNvCxnSpPr>
            <a:endCxn id="231" idx="1"/>
          </p:cNvCxnSpPr>
          <p:nvPr/>
        </p:nvCxnSpPr>
        <p:spPr>
          <a:xfrm>
            <a:off x="2960057" y="3255714"/>
            <a:ext cx="1257900" cy="43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000" y="1389017"/>
            <a:ext cx="3577975" cy="2054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7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251" name="Google Shape;25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9700" y="696075"/>
            <a:ext cx="3976350" cy="3664337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7"/>
          <p:cNvSpPr/>
          <p:nvPr/>
        </p:nvSpPr>
        <p:spPr>
          <a:xfrm>
            <a:off x="2171609" y="1996951"/>
            <a:ext cx="1128000" cy="1149600"/>
          </a:xfrm>
          <a:prstGeom prst="ellipse">
            <a:avLst/>
          </a:prstGeom>
          <a:noFill/>
          <a:ln cap="flat" cmpd="sng" w="28575">
            <a:solidFill>
              <a:srgbClr val="226A8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3" name="Google Shape;253;p37"/>
          <p:cNvCxnSpPr>
            <a:stCxn id="252" idx="6"/>
          </p:cNvCxnSpPr>
          <p:nvPr/>
        </p:nvCxnSpPr>
        <p:spPr>
          <a:xfrm>
            <a:off x="3299609" y="2571751"/>
            <a:ext cx="3314100" cy="90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4" name="Google Shape;254;p37"/>
          <p:cNvSpPr txBox="1"/>
          <p:nvPr/>
        </p:nvSpPr>
        <p:spPr>
          <a:xfrm>
            <a:off x="4123700" y="2207500"/>
            <a:ext cx="696000" cy="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226A8A"/>
                </a:solidFill>
              </a:rPr>
              <a:t>?</a:t>
            </a:r>
            <a:endParaRPr sz="3200">
              <a:solidFill>
                <a:srgbClr val="226A8A"/>
              </a:solidFill>
            </a:endParaRPr>
          </a:p>
        </p:txBody>
      </p:sp>
      <p:sp>
        <p:nvSpPr>
          <p:cNvPr id="255" name="Google Shape;255;p37"/>
          <p:cNvSpPr txBox="1"/>
          <p:nvPr/>
        </p:nvSpPr>
        <p:spPr>
          <a:xfrm>
            <a:off x="284900" y="3505850"/>
            <a:ext cx="4447500" cy="11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05150"/>
                </a:solidFill>
              </a:rPr>
              <a:t>Temos uma ligeira </a:t>
            </a:r>
            <a:r>
              <a:rPr lang="pt-BR" sz="1600">
                <a:solidFill>
                  <a:srgbClr val="505150"/>
                </a:solidFill>
              </a:rPr>
              <a:t>semelhança</a:t>
            </a:r>
            <a:r>
              <a:rPr lang="pt-BR" sz="1600">
                <a:solidFill>
                  <a:srgbClr val="505150"/>
                </a:solidFill>
              </a:rPr>
              <a:t> entre o vale de ganho medido experimentalmente com o vale de pressão simulado → tem uma correlação entre essas duas informações? </a:t>
            </a:r>
            <a:endParaRPr sz="1600">
              <a:solidFill>
                <a:srgbClr val="505150"/>
              </a:solidFill>
            </a:endParaRPr>
          </a:p>
        </p:txBody>
      </p:sp>
      <p:sp>
        <p:nvSpPr>
          <p:cNvPr id="256" name="Google Shape;256;p37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perfil de pressão</a:t>
            </a:r>
            <a:endParaRPr sz="215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000" y="1389017"/>
            <a:ext cx="3577975" cy="2054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8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263" name="Google Shape;26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9700" y="696075"/>
            <a:ext cx="3976350" cy="366433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8"/>
          <p:cNvSpPr/>
          <p:nvPr/>
        </p:nvSpPr>
        <p:spPr>
          <a:xfrm>
            <a:off x="2171609" y="1996951"/>
            <a:ext cx="1128000" cy="1149600"/>
          </a:xfrm>
          <a:prstGeom prst="ellipse">
            <a:avLst/>
          </a:prstGeom>
          <a:noFill/>
          <a:ln cap="flat" cmpd="sng" w="28575">
            <a:solidFill>
              <a:srgbClr val="226A8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5" name="Google Shape;265;p38"/>
          <p:cNvCxnSpPr>
            <a:stCxn id="264" idx="6"/>
          </p:cNvCxnSpPr>
          <p:nvPr/>
        </p:nvCxnSpPr>
        <p:spPr>
          <a:xfrm>
            <a:off x="3299609" y="2571751"/>
            <a:ext cx="3314100" cy="90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6" name="Google Shape;266;p38"/>
          <p:cNvSpPr txBox="1"/>
          <p:nvPr/>
        </p:nvSpPr>
        <p:spPr>
          <a:xfrm>
            <a:off x="4123700" y="2207500"/>
            <a:ext cx="696000" cy="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226A8A"/>
                </a:solidFill>
              </a:rPr>
              <a:t>?</a:t>
            </a:r>
            <a:endParaRPr sz="3200">
              <a:solidFill>
                <a:srgbClr val="226A8A"/>
              </a:solidFill>
            </a:endParaRPr>
          </a:p>
        </p:txBody>
      </p:sp>
      <p:sp>
        <p:nvSpPr>
          <p:cNvPr id="267" name="Google Shape;267;p38"/>
          <p:cNvSpPr txBox="1"/>
          <p:nvPr/>
        </p:nvSpPr>
        <p:spPr>
          <a:xfrm>
            <a:off x="284900" y="3505850"/>
            <a:ext cx="4447500" cy="11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05150"/>
                </a:solidFill>
              </a:rPr>
              <a:t>Provavelmente não…</a:t>
            </a:r>
            <a:endParaRPr sz="1600">
              <a:solidFill>
                <a:srgbClr val="50515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05150"/>
                </a:solidFill>
              </a:rPr>
              <a:t>Variações máximas não chegam a 0.002% cuja correspondência no ganho é da mesma ordem de grandeza</a:t>
            </a:r>
            <a:endParaRPr sz="1600">
              <a:solidFill>
                <a:srgbClr val="505150"/>
              </a:solidFill>
            </a:endParaRPr>
          </a:p>
        </p:txBody>
      </p:sp>
      <p:sp>
        <p:nvSpPr>
          <p:cNvPr id="268" name="Google Shape;268;p38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perfil de pressão</a:t>
            </a:r>
            <a:endParaRPr sz="215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000" y="1389017"/>
            <a:ext cx="3577975" cy="205495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9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275" name="Google Shape;27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9700" y="696075"/>
            <a:ext cx="3976350" cy="3664337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9"/>
          <p:cNvSpPr/>
          <p:nvPr/>
        </p:nvSpPr>
        <p:spPr>
          <a:xfrm>
            <a:off x="2171609" y="1996951"/>
            <a:ext cx="1128000" cy="1149600"/>
          </a:xfrm>
          <a:prstGeom prst="ellipse">
            <a:avLst/>
          </a:prstGeom>
          <a:noFill/>
          <a:ln cap="flat" cmpd="sng" w="28575">
            <a:solidFill>
              <a:srgbClr val="226A8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7" name="Google Shape;277;p39"/>
          <p:cNvCxnSpPr>
            <a:stCxn id="276" idx="6"/>
          </p:cNvCxnSpPr>
          <p:nvPr/>
        </p:nvCxnSpPr>
        <p:spPr>
          <a:xfrm>
            <a:off x="3299609" y="2571751"/>
            <a:ext cx="3314100" cy="90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8" name="Google Shape;278;p39"/>
          <p:cNvSpPr txBox="1"/>
          <p:nvPr/>
        </p:nvSpPr>
        <p:spPr>
          <a:xfrm>
            <a:off x="4123700" y="2207500"/>
            <a:ext cx="696000" cy="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226A8A"/>
                </a:solidFill>
              </a:rPr>
              <a:t>?</a:t>
            </a:r>
            <a:endParaRPr sz="3200">
              <a:solidFill>
                <a:srgbClr val="226A8A"/>
              </a:solidFill>
            </a:endParaRPr>
          </a:p>
        </p:txBody>
      </p:sp>
      <p:sp>
        <p:nvSpPr>
          <p:cNvPr id="279" name="Google Shape;279;p39"/>
          <p:cNvSpPr txBox="1"/>
          <p:nvPr/>
        </p:nvSpPr>
        <p:spPr>
          <a:xfrm>
            <a:off x="284900" y="3505850"/>
            <a:ext cx="4447500" cy="11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05150"/>
                </a:solidFill>
              </a:rPr>
              <a:t>Provavelmente não…</a:t>
            </a:r>
            <a:endParaRPr sz="1600">
              <a:solidFill>
                <a:srgbClr val="50515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05150"/>
                </a:solidFill>
              </a:rPr>
              <a:t>Variações máximas não chegam a 0.002% cuja correspondência no ganho é da mesma ordem de grandeza</a:t>
            </a:r>
            <a:endParaRPr sz="1600">
              <a:solidFill>
                <a:srgbClr val="505150"/>
              </a:solidFill>
            </a:endParaRPr>
          </a:p>
        </p:txBody>
      </p:sp>
      <p:pic>
        <p:nvPicPr>
          <p:cNvPr id="280" name="Google Shape;280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0375" y="1491362"/>
            <a:ext cx="6530102" cy="1232587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1" name="Google Shape;281;p39"/>
          <p:cNvSpPr/>
          <p:nvPr/>
        </p:nvSpPr>
        <p:spPr>
          <a:xfrm>
            <a:off x="5193050" y="2571750"/>
            <a:ext cx="2903400" cy="1537500"/>
          </a:xfrm>
          <a:prstGeom prst="wedgeRoundRectCallout">
            <a:avLst>
              <a:gd fmla="val -49010" name="adj1"/>
              <a:gd fmla="val -68460" name="adj2"/>
              <a:gd fmla="val 0" name="adj3"/>
            </a:avLst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Possível </a:t>
            </a:r>
            <a:r>
              <a:rPr lang="pt-BR" sz="1800" u="sng">
                <a:solidFill>
                  <a:srgbClr val="FF0000"/>
                </a:solidFill>
              </a:rPr>
              <a:t>intensificador</a:t>
            </a:r>
            <a:r>
              <a:rPr lang="pt-BR" sz="1800">
                <a:solidFill>
                  <a:srgbClr val="FF0000"/>
                </a:solidFill>
              </a:rPr>
              <a:t>?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Desalinhamento gera variações de ganho de superiores a 8%!</a:t>
            </a:r>
            <a:endParaRPr/>
          </a:p>
        </p:txBody>
      </p:sp>
      <p:sp>
        <p:nvSpPr>
          <p:cNvPr id="282" name="Google Shape;282;p39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perfil de pressão</a:t>
            </a:r>
            <a:endParaRPr sz="215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750" y="671625"/>
            <a:ext cx="4659249" cy="413265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0"/>
          <p:cNvSpPr txBox="1"/>
          <p:nvPr>
            <p:ph idx="1" type="body"/>
          </p:nvPr>
        </p:nvSpPr>
        <p:spPr>
          <a:xfrm>
            <a:off x="0" y="899550"/>
            <a:ext cx="4982400" cy="3344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Como se dá a renovação do gás?</a:t>
            </a:r>
            <a:endParaRPr sz="1600"/>
          </a:p>
          <a:p>
            <a:pPr indent="-3111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300"/>
              <a:buAutoNum type="alphaLcPeriod"/>
            </a:pPr>
            <a:r>
              <a:rPr lang="pt-BR" sz="1300"/>
              <a:t>O gás precisa circular para ter átomos neutros prontos para serem ionizados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pt-BR" sz="1300"/>
              <a:t>Há regiões de menor renovação? Como definir um volume “morto”?</a:t>
            </a:r>
            <a:endParaRPr sz="1300"/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Feito através de integração numérica do campo de velocidades</a:t>
            </a:r>
            <a:endParaRPr sz="16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pt-BR" sz="1300" u="sng">
                <a:solidFill>
                  <a:schemeClr val="hlink"/>
                </a:solidFill>
                <a:hlinkClick r:id="rId4"/>
              </a:rPr>
              <a:t>https://github.com/DanielFachieri01/ansys.git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pt-BR" sz="1300"/>
              <a:t>interpolador tipo “nearest neighbor” (scipy)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pt-BR" sz="1300"/>
              <a:t>4th-order Runge-Kutta  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pt-BR" sz="1300"/>
              <a:t>Tempo calculado por meio da razão entre o comprimento físico e a velocidade média da </a:t>
            </a:r>
            <a:r>
              <a:rPr i="1" lang="pt-BR" sz="1300"/>
              <a:t>Streamline</a:t>
            </a:r>
            <a:endParaRPr sz="1300"/>
          </a:p>
        </p:txBody>
      </p:sp>
      <p:sp>
        <p:nvSpPr>
          <p:cNvPr id="289" name="Google Shape;289;p40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290" name="Google Shape;290;p40"/>
          <p:cNvSpPr txBox="1"/>
          <p:nvPr>
            <p:ph type="title"/>
          </p:nvPr>
        </p:nvSpPr>
        <p:spPr>
          <a:xfrm>
            <a:off x="0" y="0"/>
            <a:ext cx="7562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402" y="667825"/>
            <a:ext cx="4663599" cy="4136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825" y="1030671"/>
            <a:ext cx="4480400" cy="3578029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1"/>
          <p:cNvSpPr/>
          <p:nvPr/>
        </p:nvSpPr>
        <p:spPr>
          <a:xfrm>
            <a:off x="643750" y="1320125"/>
            <a:ext cx="1609500" cy="3153600"/>
          </a:xfrm>
          <a:prstGeom prst="ellipse">
            <a:avLst/>
          </a:prstGeom>
          <a:noFill/>
          <a:ln cap="flat" cmpd="sng" w="28575">
            <a:solidFill>
              <a:srgbClr val="4285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8" name="Google Shape;298;p41"/>
          <p:cNvCxnSpPr>
            <a:stCxn id="297" idx="6"/>
          </p:cNvCxnSpPr>
          <p:nvPr/>
        </p:nvCxnSpPr>
        <p:spPr>
          <a:xfrm>
            <a:off x="2253250" y="2896925"/>
            <a:ext cx="2881800" cy="9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9" name="Google Shape;299;p41"/>
          <p:cNvSpPr txBox="1"/>
          <p:nvPr/>
        </p:nvSpPr>
        <p:spPr>
          <a:xfrm>
            <a:off x="2372875" y="2049775"/>
            <a:ext cx="2392200" cy="7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505150"/>
                </a:solidFill>
              </a:rPr>
              <a:t>90% dos caminhos estão com o tempo de residência inferior a 20 minutos</a:t>
            </a:r>
            <a:endParaRPr sz="1300">
              <a:solidFill>
                <a:srgbClr val="505150"/>
              </a:solidFill>
            </a:endParaRPr>
          </a:p>
        </p:txBody>
      </p:sp>
      <p:sp>
        <p:nvSpPr>
          <p:cNvPr id="300" name="Google Shape;300;p41"/>
          <p:cNvSpPr txBox="1"/>
          <p:nvPr>
            <p:ph type="title"/>
          </p:nvPr>
        </p:nvSpPr>
        <p:spPr>
          <a:xfrm>
            <a:off x="0" y="0"/>
            <a:ext cx="7562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  <p:sp>
        <p:nvSpPr>
          <p:cNvPr id="301" name="Google Shape;301;p41"/>
          <p:cNvSpPr txBox="1"/>
          <p:nvPr/>
        </p:nvSpPr>
        <p:spPr>
          <a:xfrm>
            <a:off x="2372875" y="2993775"/>
            <a:ext cx="2392200" cy="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rgbClr val="505150"/>
                </a:solidFill>
              </a:rPr>
              <a:t>É razoável estimar um tempo médio para a residência no detector entre 7 a 8 minutos</a:t>
            </a:r>
            <a:endParaRPr sz="1300">
              <a:solidFill>
                <a:srgbClr val="505150"/>
              </a:solidFill>
            </a:endParaRPr>
          </a:p>
        </p:txBody>
      </p:sp>
      <p:sp>
        <p:nvSpPr>
          <p:cNvPr id="302" name="Google Shape;302;p41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03" name="Google Shape;303;p41"/>
          <p:cNvSpPr txBox="1"/>
          <p:nvPr/>
        </p:nvSpPr>
        <p:spPr>
          <a:xfrm>
            <a:off x="5254425" y="4256175"/>
            <a:ext cx="2751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Caminhos com tempo inferior a 20 minutos</a:t>
            </a:r>
            <a:endParaRPr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3700" y="667825"/>
            <a:ext cx="4710301" cy="4177871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2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10" name="Google Shape;310;p42"/>
          <p:cNvSpPr txBox="1"/>
          <p:nvPr/>
        </p:nvSpPr>
        <p:spPr>
          <a:xfrm>
            <a:off x="5254425" y="4256175"/>
            <a:ext cx="2751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Caminhos com tempo inferior a 20 minutos</a:t>
            </a:r>
            <a:endParaRPr>
              <a:solidFill>
                <a:srgbClr val="505150"/>
              </a:solidFill>
            </a:endParaRPr>
          </a:p>
        </p:txBody>
      </p:sp>
      <p:sp>
        <p:nvSpPr>
          <p:cNvPr id="311" name="Google Shape;311;p42"/>
          <p:cNvSpPr txBox="1"/>
          <p:nvPr/>
        </p:nvSpPr>
        <p:spPr>
          <a:xfrm>
            <a:off x="298500" y="1710597"/>
            <a:ext cx="4273500" cy="17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505150"/>
                </a:solidFill>
              </a:rPr>
              <a:t>é possível perceber um efeito de canalização do gás que trafega paralelo às paredes da câmara, com coloração mais escura ( menor tempo de residência), sugerindo que grande parte do gás é </a:t>
            </a:r>
            <a:r>
              <a:rPr lang="pt-BR" sz="1800">
                <a:solidFill>
                  <a:srgbClr val="505150"/>
                </a:solidFill>
              </a:rPr>
              <a:t>desperdiçada</a:t>
            </a:r>
            <a:r>
              <a:rPr lang="pt-BR" sz="1800">
                <a:solidFill>
                  <a:srgbClr val="505150"/>
                </a:solidFill>
              </a:rPr>
              <a:t> e não distribuída pela câmara</a:t>
            </a:r>
            <a:endParaRPr sz="1800">
              <a:solidFill>
                <a:srgbClr val="505150"/>
              </a:solidFill>
            </a:endParaRPr>
          </a:p>
        </p:txBody>
      </p:sp>
      <p:sp>
        <p:nvSpPr>
          <p:cNvPr id="312" name="Google Shape;312;p42"/>
          <p:cNvSpPr/>
          <p:nvPr/>
        </p:nvSpPr>
        <p:spPr>
          <a:xfrm>
            <a:off x="5308800" y="1744225"/>
            <a:ext cx="1827000" cy="2196600"/>
          </a:xfrm>
          <a:prstGeom prst="corner">
            <a:avLst>
              <a:gd fmla="val 18228" name="adj1"/>
              <a:gd fmla="val 23212" name="adj2"/>
            </a:avLst>
          </a:prstGeom>
          <a:noFill/>
          <a:ln cap="flat" cmpd="sng" w="38100">
            <a:solidFill>
              <a:srgbClr val="226A8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3" name="Google Shape;313;p42"/>
          <p:cNvCxnSpPr>
            <a:stCxn id="312" idx="2"/>
            <a:endCxn id="311" idx="3"/>
          </p:cNvCxnSpPr>
          <p:nvPr/>
        </p:nvCxnSpPr>
        <p:spPr>
          <a:xfrm rot="10800000">
            <a:off x="4572000" y="2571625"/>
            <a:ext cx="736800" cy="270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4" name="Google Shape;314;p42"/>
          <p:cNvSpPr txBox="1"/>
          <p:nvPr>
            <p:ph type="title"/>
          </p:nvPr>
        </p:nvSpPr>
        <p:spPr>
          <a:xfrm>
            <a:off x="0" y="0"/>
            <a:ext cx="7562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400" y="667825"/>
            <a:ext cx="4663599" cy="4136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825" y="1030671"/>
            <a:ext cx="4480400" cy="357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3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22" name="Google Shape;322;p43"/>
          <p:cNvSpPr/>
          <p:nvPr/>
        </p:nvSpPr>
        <p:spPr>
          <a:xfrm>
            <a:off x="1948625" y="3581950"/>
            <a:ext cx="2862600" cy="923100"/>
          </a:xfrm>
          <a:prstGeom prst="ellipse">
            <a:avLst/>
          </a:prstGeom>
          <a:noFill/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3" name="Google Shape;323;p43"/>
          <p:cNvCxnSpPr>
            <a:stCxn id="322" idx="6"/>
          </p:cNvCxnSpPr>
          <p:nvPr/>
        </p:nvCxnSpPr>
        <p:spPr>
          <a:xfrm flipH="1" rot="10800000">
            <a:off x="4811225" y="3679900"/>
            <a:ext cx="758700" cy="363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4" name="Google Shape;324;p43"/>
          <p:cNvSpPr txBox="1"/>
          <p:nvPr/>
        </p:nvSpPr>
        <p:spPr>
          <a:xfrm>
            <a:off x="2149625" y="1678975"/>
            <a:ext cx="2460600" cy="14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Os caminhos mais demorado são aqueles que não passam pela canalização.</a:t>
            </a:r>
            <a:endParaRPr>
              <a:solidFill>
                <a:srgbClr val="50515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Ainda assim, sua dispersão é inomogênea</a:t>
            </a:r>
            <a:endParaRPr>
              <a:solidFill>
                <a:srgbClr val="505150"/>
              </a:solidFill>
            </a:endParaRPr>
          </a:p>
        </p:txBody>
      </p:sp>
      <p:sp>
        <p:nvSpPr>
          <p:cNvPr id="325" name="Google Shape;325;p43"/>
          <p:cNvSpPr txBox="1"/>
          <p:nvPr/>
        </p:nvSpPr>
        <p:spPr>
          <a:xfrm>
            <a:off x="5254425" y="4256175"/>
            <a:ext cx="2751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Caminhos com tempo entre 20 a 75 minutos</a:t>
            </a:r>
            <a:endParaRPr>
              <a:solidFill>
                <a:srgbClr val="505150"/>
              </a:solidFill>
            </a:endParaRPr>
          </a:p>
        </p:txBody>
      </p:sp>
      <p:sp>
        <p:nvSpPr>
          <p:cNvPr id="326" name="Google Shape;326;p43"/>
          <p:cNvSpPr txBox="1"/>
          <p:nvPr>
            <p:ph type="title"/>
          </p:nvPr>
        </p:nvSpPr>
        <p:spPr>
          <a:xfrm>
            <a:off x="0" y="0"/>
            <a:ext cx="7562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6"/>
          <p:cNvSpPr txBox="1"/>
          <p:nvPr>
            <p:ph type="title"/>
          </p:nvPr>
        </p:nvSpPr>
        <p:spPr>
          <a:xfrm>
            <a:off x="0" y="0"/>
            <a:ext cx="82296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Sumário</a:t>
            </a:r>
            <a:endParaRPr sz="2150"/>
          </a:p>
        </p:txBody>
      </p:sp>
      <p:sp>
        <p:nvSpPr>
          <p:cNvPr id="117" name="Google Shape;117;p26"/>
          <p:cNvSpPr txBox="1"/>
          <p:nvPr>
            <p:ph idx="1" type="body"/>
          </p:nvPr>
        </p:nvSpPr>
        <p:spPr>
          <a:xfrm>
            <a:off x="0" y="768875"/>
            <a:ext cx="8229600" cy="366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spcBef>
                <a:spcPts val="36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Aplicação de detectores GEM fora da física de altas energias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Modelo de simulação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pt-BR" sz="1600"/>
              <a:t>Modelo do detector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pt-BR" sz="1600"/>
              <a:t>Geometria da malha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pt-BR" sz="1600"/>
              <a:t>Simulação laminar transiente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 Análise dos resultados: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pt-BR" sz="1600"/>
              <a:t>distribuição espacial da pressão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pt-BR" sz="1600"/>
              <a:t>Tempo de residência do gás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pt-BR" sz="1600"/>
              <a:t>distribuição de velocidades 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Inserção de geometrias visando otimização</a:t>
            </a:r>
            <a:endParaRPr sz="1600"/>
          </a:p>
        </p:txBody>
      </p:sp>
      <p:sp>
        <p:nvSpPr>
          <p:cNvPr id="118" name="Google Shape;118;p26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400" y="667825"/>
            <a:ext cx="4663599" cy="4136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825" y="1030671"/>
            <a:ext cx="4480400" cy="357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44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34" name="Google Shape;334;p44"/>
          <p:cNvSpPr/>
          <p:nvPr/>
        </p:nvSpPr>
        <p:spPr>
          <a:xfrm>
            <a:off x="1948625" y="3581950"/>
            <a:ext cx="2862600" cy="923100"/>
          </a:xfrm>
          <a:prstGeom prst="ellipse">
            <a:avLst/>
          </a:prstGeom>
          <a:noFill/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5" name="Google Shape;335;p44"/>
          <p:cNvCxnSpPr>
            <a:stCxn id="334" idx="6"/>
          </p:cNvCxnSpPr>
          <p:nvPr/>
        </p:nvCxnSpPr>
        <p:spPr>
          <a:xfrm flipH="1" rot="10800000">
            <a:off x="4811225" y="3679900"/>
            <a:ext cx="758700" cy="363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6" name="Google Shape;336;p44"/>
          <p:cNvSpPr txBox="1"/>
          <p:nvPr/>
        </p:nvSpPr>
        <p:spPr>
          <a:xfrm>
            <a:off x="2111400" y="1929075"/>
            <a:ext cx="2460600" cy="14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Os maiores tempos estão aprisionados no vórtice logo na entrada</a:t>
            </a:r>
            <a:endParaRPr>
              <a:solidFill>
                <a:srgbClr val="50515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→ Qual a relação da velocidade do gás nesses caminhos mais demorados?</a:t>
            </a:r>
            <a:endParaRPr>
              <a:solidFill>
                <a:srgbClr val="505150"/>
              </a:solidFill>
            </a:endParaRPr>
          </a:p>
        </p:txBody>
      </p:sp>
      <p:sp>
        <p:nvSpPr>
          <p:cNvPr id="337" name="Google Shape;337;p44"/>
          <p:cNvSpPr txBox="1"/>
          <p:nvPr/>
        </p:nvSpPr>
        <p:spPr>
          <a:xfrm>
            <a:off x="5254425" y="4256175"/>
            <a:ext cx="27513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505150"/>
                </a:solidFill>
              </a:rPr>
              <a:t>Caminhos com tempo entre 20 a 75 minutos</a:t>
            </a:r>
            <a:endParaRPr>
              <a:solidFill>
                <a:srgbClr val="505150"/>
              </a:solidFill>
            </a:endParaRPr>
          </a:p>
        </p:txBody>
      </p:sp>
      <p:cxnSp>
        <p:nvCxnSpPr>
          <p:cNvPr id="338" name="Google Shape;338;p44"/>
          <p:cNvCxnSpPr>
            <a:stCxn id="339" idx="2"/>
          </p:cNvCxnSpPr>
          <p:nvPr/>
        </p:nvCxnSpPr>
        <p:spPr>
          <a:xfrm rot="10800000">
            <a:off x="4123625" y="2516250"/>
            <a:ext cx="2479200" cy="842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9" name="Google Shape;339;p44"/>
          <p:cNvSpPr/>
          <p:nvPr/>
        </p:nvSpPr>
        <p:spPr>
          <a:xfrm>
            <a:off x="6602825" y="2875050"/>
            <a:ext cx="837300" cy="9678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44"/>
          <p:cNvSpPr txBox="1"/>
          <p:nvPr>
            <p:ph type="title"/>
          </p:nvPr>
        </p:nvSpPr>
        <p:spPr>
          <a:xfrm>
            <a:off x="0" y="0"/>
            <a:ext cx="7562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8500" y="544626"/>
            <a:ext cx="4885500" cy="4259649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45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Módulo da velocidade em cada nó</a:t>
            </a:r>
            <a:endParaRPr sz="2400"/>
          </a:p>
        </p:txBody>
      </p:sp>
      <p:sp>
        <p:nvSpPr>
          <p:cNvPr id="347" name="Google Shape;347;p45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48" name="Google Shape;348;p45"/>
          <p:cNvSpPr txBox="1"/>
          <p:nvPr/>
        </p:nvSpPr>
        <p:spPr>
          <a:xfrm>
            <a:off x="0" y="1028500"/>
            <a:ext cx="4710300" cy="3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AutoNum type="arabicPeriod"/>
            </a:pPr>
            <a:r>
              <a:rPr lang="pt-BR" sz="1600">
                <a:solidFill>
                  <a:srgbClr val="505150"/>
                </a:solidFill>
              </a:rPr>
              <a:t>O vórtice impede o gás de se canalizar na parede perpendicular a entrada do gás → Isso gera uma inomogeneidade na renovação da câmara</a:t>
            </a:r>
            <a:endParaRPr sz="1600">
              <a:solidFill>
                <a:srgbClr val="50515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AutoNum type="arabicPeriod"/>
            </a:pPr>
            <a:r>
              <a:rPr lang="pt-BR" sz="1600">
                <a:solidFill>
                  <a:srgbClr val="505150"/>
                </a:solidFill>
              </a:rPr>
              <a:t>A velocidade do gás é maior nas regiões fora dos GEMs → a canalização conduz o gás diretamente à saída, dificultando a renovação entre as folhas</a:t>
            </a:r>
            <a:endParaRPr sz="1600">
              <a:solidFill>
                <a:srgbClr val="50515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0515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Char char="●"/>
            </a:pPr>
            <a:r>
              <a:rPr lang="pt-BR">
                <a:solidFill>
                  <a:srgbClr val="505150"/>
                </a:solidFill>
              </a:rPr>
              <a:t>Inserir modificações pode “clarear” esse mapa nas regiões entre os GEMs?</a:t>
            </a:r>
            <a:endParaRPr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7225" y="749075"/>
            <a:ext cx="4572000" cy="4055192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6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55" name="Google Shape;355;p46"/>
          <p:cNvSpPr txBox="1"/>
          <p:nvPr>
            <p:ph type="title"/>
          </p:nvPr>
        </p:nvSpPr>
        <p:spPr>
          <a:xfrm>
            <a:off x="0" y="0"/>
            <a:ext cx="7562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Liberação de partículas na câmara</a:t>
            </a:r>
            <a:endParaRPr sz="2400"/>
          </a:p>
        </p:txBody>
      </p:sp>
      <p:sp>
        <p:nvSpPr>
          <p:cNvPr id="356" name="Google Shape;356;p46"/>
          <p:cNvSpPr txBox="1"/>
          <p:nvPr/>
        </p:nvSpPr>
        <p:spPr>
          <a:xfrm>
            <a:off x="0" y="788550"/>
            <a:ext cx="3090600" cy="35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AutoNum type="arabicPeriod"/>
            </a:pPr>
            <a:r>
              <a:rPr lang="pt-BR" sz="1600">
                <a:solidFill>
                  <a:srgbClr val="505150"/>
                </a:solidFill>
              </a:rPr>
              <a:t>Partículas liberadas próximo ao vórtice ficam são capturadas pelo vórtice antes de serem expelidas da câmara.</a:t>
            </a:r>
            <a:endParaRPr sz="1600">
              <a:solidFill>
                <a:srgbClr val="50515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100"/>
              <a:buAutoNum type="alphaLcPeriod"/>
            </a:pPr>
            <a:r>
              <a:rPr lang="pt-BR" sz="1100">
                <a:solidFill>
                  <a:srgbClr val="505150"/>
                </a:solidFill>
              </a:rPr>
              <a:t>Há uma maior probabilidade de deposição de resíduos na região do vórtice intensificando efeitos de envelhecimento do GEM</a:t>
            </a:r>
            <a:endParaRPr sz="1100">
              <a:solidFill>
                <a:srgbClr val="505150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AutoNum type="arabicPeriod"/>
            </a:pPr>
            <a:r>
              <a:rPr lang="pt-BR" sz="1600">
                <a:solidFill>
                  <a:srgbClr val="505150"/>
                </a:solidFill>
              </a:rPr>
              <a:t>íons acumulados no vórtice podem alterar o campo elétrico naquela região e interferir nos sinais captados.</a:t>
            </a:r>
            <a:endParaRPr sz="1600">
              <a:solidFill>
                <a:srgbClr val="505150"/>
              </a:solidFill>
            </a:endParaRPr>
          </a:p>
        </p:txBody>
      </p:sp>
      <p:pic>
        <p:nvPicPr>
          <p:cNvPr id="357" name="Google Shape;35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7750" y="1030837"/>
            <a:ext cx="1982400" cy="156595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46"/>
          <p:cNvSpPr txBox="1"/>
          <p:nvPr/>
        </p:nvSpPr>
        <p:spPr>
          <a:xfrm>
            <a:off x="2981700" y="2843550"/>
            <a:ext cx="2134500" cy="15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>
                <a:solidFill>
                  <a:srgbClr val="505150"/>
                </a:solidFill>
              </a:rPr>
              <a:t>Inserir modificações na região do vórtice pode gerar alterações significativas que favoreçam a renovação do gás?</a:t>
            </a:r>
            <a:endParaRPr sz="15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47"/>
          <p:cNvPicPr preferRelativeResize="0"/>
          <p:nvPr/>
        </p:nvPicPr>
        <p:blipFill rotWithShape="1">
          <a:blip r:embed="rId3">
            <a:alphaModFix/>
          </a:blip>
          <a:srcRect b="6682" l="14326" r="22478" t="23993"/>
          <a:stretch/>
        </p:blipFill>
        <p:spPr>
          <a:xfrm>
            <a:off x="5732850" y="1947318"/>
            <a:ext cx="2936024" cy="2856956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47"/>
          <p:cNvSpPr txBox="1"/>
          <p:nvPr>
            <p:ph type="title"/>
          </p:nvPr>
        </p:nvSpPr>
        <p:spPr>
          <a:xfrm>
            <a:off x="0" y="0"/>
            <a:ext cx="53409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600"/>
              <a:t>Modificação da câmara</a:t>
            </a:r>
            <a:endParaRPr sz="2600"/>
          </a:p>
        </p:txBody>
      </p:sp>
      <p:sp>
        <p:nvSpPr>
          <p:cNvPr id="365" name="Google Shape;365;p47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366" name="Google Shape;366;p47"/>
          <p:cNvPicPr preferRelativeResize="0"/>
          <p:nvPr/>
        </p:nvPicPr>
        <p:blipFill rotWithShape="1">
          <a:blip r:embed="rId4">
            <a:alphaModFix/>
          </a:blip>
          <a:srcRect b="0" l="14857" r="0" t="0"/>
          <a:stretch/>
        </p:blipFill>
        <p:spPr>
          <a:xfrm>
            <a:off x="264275" y="787612"/>
            <a:ext cx="4523900" cy="25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47"/>
          <p:cNvSpPr txBox="1"/>
          <p:nvPr/>
        </p:nvSpPr>
        <p:spPr>
          <a:xfrm>
            <a:off x="5036100" y="721975"/>
            <a:ext cx="3872100" cy="16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Char char="●"/>
            </a:pPr>
            <a:r>
              <a:rPr lang="pt-BR">
                <a:solidFill>
                  <a:srgbClr val="505150"/>
                </a:solidFill>
              </a:rPr>
              <a:t>Foi inserido </a:t>
            </a:r>
            <a:r>
              <a:rPr lang="pt-BR">
                <a:solidFill>
                  <a:srgbClr val="505150"/>
                </a:solidFill>
              </a:rPr>
              <a:t>um triângulo de 13mm com 45º de inclinação, de maneira exploratória, logo na entrada no fluxo mas deixando um espaço para uma parte do gás passar por baixo</a:t>
            </a:r>
            <a:endParaRPr>
              <a:solidFill>
                <a:srgbClr val="505150"/>
              </a:solidFill>
            </a:endParaRPr>
          </a:p>
        </p:txBody>
      </p:sp>
      <p:sp>
        <p:nvSpPr>
          <p:cNvPr id="368" name="Google Shape;368;p47"/>
          <p:cNvSpPr txBox="1"/>
          <p:nvPr/>
        </p:nvSpPr>
        <p:spPr>
          <a:xfrm>
            <a:off x="391950" y="3551288"/>
            <a:ext cx="5340900" cy="8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Char char="●"/>
            </a:pPr>
            <a:r>
              <a:rPr lang="pt-BR">
                <a:solidFill>
                  <a:srgbClr val="505150"/>
                </a:solidFill>
              </a:rPr>
              <a:t>Eliminar o vórtice forçaria o gás a passar menos tempo dentro do detector? Qual o impacto no transporte de partículas liberadas na câmara? Qual o efeito na canalização?</a:t>
            </a:r>
            <a:endParaRPr>
              <a:solidFill>
                <a:srgbClr val="505150"/>
              </a:solidFill>
            </a:endParaRPr>
          </a:p>
        </p:txBody>
      </p:sp>
      <p:cxnSp>
        <p:nvCxnSpPr>
          <p:cNvPr id="369" name="Google Shape;369;p47"/>
          <p:cNvCxnSpPr>
            <a:endCxn id="370" idx="2"/>
          </p:cNvCxnSpPr>
          <p:nvPr/>
        </p:nvCxnSpPr>
        <p:spPr>
          <a:xfrm flipH="1" rot="10800000">
            <a:off x="5406650" y="3799400"/>
            <a:ext cx="1692900" cy="500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0" name="Google Shape;370;p47"/>
          <p:cNvSpPr/>
          <p:nvPr/>
        </p:nvSpPr>
        <p:spPr>
          <a:xfrm>
            <a:off x="7099550" y="3244850"/>
            <a:ext cx="870000" cy="11091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8"/>
          <p:cNvSpPr txBox="1"/>
          <p:nvPr>
            <p:ph type="title"/>
          </p:nvPr>
        </p:nvSpPr>
        <p:spPr>
          <a:xfrm>
            <a:off x="0" y="0"/>
            <a:ext cx="62595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Análise da simulação - Câmara modificada</a:t>
            </a:r>
            <a:endParaRPr sz="2150"/>
          </a:p>
        </p:txBody>
      </p:sp>
      <p:sp>
        <p:nvSpPr>
          <p:cNvPr id="376" name="Google Shape;376;p48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77" name="Google Shape;377;p48"/>
          <p:cNvSpPr txBox="1"/>
          <p:nvPr/>
        </p:nvSpPr>
        <p:spPr>
          <a:xfrm>
            <a:off x="1249200" y="3503750"/>
            <a:ext cx="6645600" cy="9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rgbClr val="505150"/>
                </a:solidFill>
              </a:rPr>
              <a:t>Caminhos abaixo de 20 minutos:</a:t>
            </a:r>
            <a:endParaRPr sz="17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rgbClr val="505150"/>
                </a:solidFill>
              </a:rPr>
              <a:t>1152  vs. 1147</a:t>
            </a:r>
            <a:endParaRPr sz="1700">
              <a:solidFill>
                <a:srgbClr val="50515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rgbClr val="505150"/>
                </a:solidFill>
              </a:rPr>
              <a:t>Não apresenta uma redução significativa na renovação do gás </a:t>
            </a:r>
            <a:endParaRPr sz="1700">
              <a:solidFill>
                <a:srgbClr val="505150"/>
              </a:solidFill>
            </a:endParaRPr>
          </a:p>
        </p:txBody>
      </p:sp>
      <p:pic>
        <p:nvPicPr>
          <p:cNvPr id="378" name="Google Shape;37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475" y="762025"/>
            <a:ext cx="3432475" cy="2741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9800" y="762025"/>
            <a:ext cx="3432475" cy="27411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0" name="Google Shape;380;p48"/>
          <p:cNvGrpSpPr/>
          <p:nvPr/>
        </p:nvGrpSpPr>
        <p:grpSpPr>
          <a:xfrm>
            <a:off x="6935488" y="3391188"/>
            <a:ext cx="2208513" cy="656100"/>
            <a:chOff x="2219588" y="1515200"/>
            <a:chExt cx="2208513" cy="656100"/>
          </a:xfrm>
        </p:grpSpPr>
        <p:sp>
          <p:nvSpPr>
            <p:cNvPr id="381" name="Google Shape;381;p48"/>
            <p:cNvSpPr txBox="1"/>
            <p:nvPr/>
          </p:nvSpPr>
          <p:spPr>
            <a:xfrm>
              <a:off x="2747800" y="1515200"/>
              <a:ext cx="1680300" cy="65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>
                  <a:solidFill>
                    <a:srgbClr val="505150"/>
                  </a:solidFill>
                </a:rPr>
                <a:t>Não exatamente uma melhora… </a:t>
              </a:r>
              <a:endParaRPr sz="1600">
                <a:solidFill>
                  <a:srgbClr val="505150"/>
                </a:solidFill>
              </a:endParaRPr>
            </a:p>
          </p:txBody>
        </p:sp>
        <p:pic>
          <p:nvPicPr>
            <p:cNvPr id="382" name="Google Shape;382;p4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19588" y="1568900"/>
              <a:ext cx="548700" cy="5487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34975"/>
            <a:ext cx="4494649" cy="398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9350" y="835000"/>
            <a:ext cx="4494649" cy="3986596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9"/>
          <p:cNvSpPr txBox="1"/>
          <p:nvPr/>
        </p:nvSpPr>
        <p:spPr>
          <a:xfrm>
            <a:off x="1002600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390" name="Google Shape;390;p49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</a:t>
            </a:r>
            <a:r>
              <a:rPr lang="pt-BR" sz="2200">
                <a:solidFill>
                  <a:srgbClr val="505150"/>
                </a:solidFill>
              </a:rPr>
              <a:t>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391" name="Google Shape;391;p49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392" name="Google Shape;392;p49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34975"/>
            <a:ext cx="4494649" cy="398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9350" y="835000"/>
            <a:ext cx="4494649" cy="3986596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0"/>
          <p:cNvSpPr txBox="1"/>
          <p:nvPr/>
        </p:nvSpPr>
        <p:spPr>
          <a:xfrm>
            <a:off x="1002600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00" name="Google Shape;400;p50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01" name="Google Shape;401;p50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402" name="Google Shape;402;p50"/>
          <p:cNvSpPr/>
          <p:nvPr/>
        </p:nvSpPr>
        <p:spPr>
          <a:xfrm>
            <a:off x="3079575" y="1559350"/>
            <a:ext cx="2446800" cy="1467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Coloração mais clara das linhas sugere um tempo maior de residência dentro do detector </a:t>
            </a:r>
            <a:endParaRPr/>
          </a:p>
        </p:txBody>
      </p:sp>
      <p:sp>
        <p:nvSpPr>
          <p:cNvPr id="403" name="Google Shape;403;p50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34975"/>
            <a:ext cx="4494649" cy="398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9350" y="835000"/>
            <a:ext cx="4494649" cy="3986596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1"/>
          <p:cNvSpPr txBox="1"/>
          <p:nvPr/>
        </p:nvSpPr>
        <p:spPr>
          <a:xfrm>
            <a:off x="1002600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11" name="Google Shape;411;p51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12" name="Google Shape;412;p51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413" name="Google Shape;413;p51"/>
          <p:cNvSpPr/>
          <p:nvPr/>
        </p:nvSpPr>
        <p:spPr>
          <a:xfrm>
            <a:off x="3079575" y="1559350"/>
            <a:ext cx="2446800" cy="1467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As trajetórias do gás passaram a ser mais uniformes dentro do detector, sugerindo uma renovação mais homogênea</a:t>
            </a:r>
            <a:endParaRPr/>
          </a:p>
        </p:txBody>
      </p:sp>
      <p:sp>
        <p:nvSpPr>
          <p:cNvPr id="414" name="Google Shape;414;p51"/>
          <p:cNvSpPr txBox="1"/>
          <p:nvPr>
            <p:ph type="title"/>
          </p:nvPr>
        </p:nvSpPr>
        <p:spPr>
          <a:xfrm>
            <a:off x="0" y="0"/>
            <a:ext cx="75411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Tempo de residência</a:t>
            </a:r>
            <a:endParaRPr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5" y="833324"/>
            <a:ext cx="4554376" cy="3970951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52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421" name="Google Shape;42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33337"/>
            <a:ext cx="4554376" cy="3970924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52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23" name="Google Shape;423;p52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24" name="Google Shape;424;p52"/>
          <p:cNvSpPr txBox="1"/>
          <p:nvPr>
            <p:ph type="title"/>
          </p:nvPr>
        </p:nvSpPr>
        <p:spPr>
          <a:xfrm>
            <a:off x="0" y="0"/>
            <a:ext cx="6080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Velocidade nos nós</a:t>
            </a:r>
            <a:endParaRPr sz="2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5" y="833324"/>
            <a:ext cx="4554376" cy="3970951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53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431" name="Google Shape;431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33337"/>
            <a:ext cx="4554376" cy="3970924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53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33" name="Google Shape;433;p53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34" name="Google Shape;434;p53"/>
          <p:cNvSpPr/>
          <p:nvPr/>
        </p:nvSpPr>
        <p:spPr>
          <a:xfrm>
            <a:off x="1655050" y="3005625"/>
            <a:ext cx="1511400" cy="8592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53"/>
          <p:cNvSpPr/>
          <p:nvPr/>
        </p:nvSpPr>
        <p:spPr>
          <a:xfrm>
            <a:off x="6255000" y="3179775"/>
            <a:ext cx="1511400" cy="8592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53"/>
          <p:cNvSpPr/>
          <p:nvPr/>
        </p:nvSpPr>
        <p:spPr>
          <a:xfrm>
            <a:off x="2992575" y="1374500"/>
            <a:ext cx="2620800" cy="8592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Redução significativa do redemoinho na entrada do gás </a:t>
            </a:r>
            <a:endParaRPr sz="1600"/>
          </a:p>
        </p:txBody>
      </p:sp>
      <p:cxnSp>
        <p:nvCxnSpPr>
          <p:cNvPr id="437" name="Google Shape;437;p53"/>
          <p:cNvCxnSpPr>
            <a:stCxn id="434" idx="7"/>
            <a:endCxn id="436" idx="2"/>
          </p:cNvCxnSpPr>
          <p:nvPr/>
        </p:nvCxnSpPr>
        <p:spPr>
          <a:xfrm flipH="1" rot="10800000">
            <a:off x="2945111" y="2233552"/>
            <a:ext cx="1357800" cy="897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8" name="Google Shape;438;p53"/>
          <p:cNvCxnSpPr>
            <a:stCxn id="435" idx="1"/>
            <a:endCxn id="436" idx="2"/>
          </p:cNvCxnSpPr>
          <p:nvPr/>
        </p:nvCxnSpPr>
        <p:spPr>
          <a:xfrm rot="10800000">
            <a:off x="4302839" y="2233702"/>
            <a:ext cx="2173500" cy="1071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9" name="Google Shape;439;p53"/>
          <p:cNvSpPr txBox="1"/>
          <p:nvPr>
            <p:ph type="title"/>
          </p:nvPr>
        </p:nvSpPr>
        <p:spPr>
          <a:xfrm>
            <a:off x="0" y="0"/>
            <a:ext cx="6080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Velocidade nos nós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grpSp>
        <p:nvGrpSpPr>
          <p:cNvPr id="124" name="Google Shape;124;p27"/>
          <p:cNvGrpSpPr/>
          <p:nvPr/>
        </p:nvGrpSpPr>
        <p:grpSpPr>
          <a:xfrm>
            <a:off x="4582700" y="821325"/>
            <a:ext cx="4126879" cy="3827037"/>
            <a:chOff x="4868275" y="1000513"/>
            <a:chExt cx="4126879" cy="3827037"/>
          </a:xfrm>
        </p:grpSpPr>
        <p:pic>
          <p:nvPicPr>
            <p:cNvPr id="125" name="Google Shape;125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868275" y="1000513"/>
              <a:ext cx="4126879" cy="2319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404575" y="3320500"/>
              <a:ext cx="1915875" cy="1507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27"/>
            <p:cNvSpPr/>
            <p:nvPr/>
          </p:nvSpPr>
          <p:spPr>
            <a:xfrm flipH="1" rot="520964">
              <a:off x="5013037" y="1907325"/>
              <a:ext cx="391487" cy="1783563"/>
            </a:xfrm>
            <a:prstGeom prst="curvedLeftArrow">
              <a:avLst>
                <a:gd fmla="val 25000" name="adj1"/>
                <a:gd fmla="val 50000" name="adj2"/>
                <a:gd fmla="val 25000" name="adj3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27"/>
          <p:cNvSpPr txBox="1"/>
          <p:nvPr/>
        </p:nvSpPr>
        <p:spPr>
          <a:xfrm>
            <a:off x="7143700" y="3233975"/>
            <a:ext cx="2000400" cy="14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Char char="●"/>
            </a:pPr>
            <a:r>
              <a:rPr lang="pt-BR">
                <a:solidFill>
                  <a:srgbClr val="505150"/>
                </a:solidFill>
              </a:rPr>
              <a:t>TPC do ALICE opera com detectores GEM</a:t>
            </a:r>
            <a:r>
              <a:rPr baseline="30000" lang="pt-BR">
                <a:solidFill>
                  <a:srgbClr val="505150"/>
                </a:solidFill>
              </a:rPr>
              <a:t>2</a:t>
            </a:r>
            <a:endParaRPr baseline="30000">
              <a:solidFill>
                <a:srgbClr val="505150"/>
              </a:solidFill>
            </a:endParaRPr>
          </a:p>
        </p:txBody>
      </p:sp>
      <p:sp>
        <p:nvSpPr>
          <p:cNvPr id="129" name="Google Shape;129;p27"/>
          <p:cNvSpPr txBox="1"/>
          <p:nvPr/>
        </p:nvSpPr>
        <p:spPr>
          <a:xfrm>
            <a:off x="0" y="406650"/>
            <a:ext cx="5236800" cy="6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rgbClr val="226A8A"/>
                </a:solidFill>
              </a:rPr>
              <a:t>Gas Electron Multiplier - GEM</a:t>
            </a:r>
            <a:endParaRPr sz="3000">
              <a:solidFill>
                <a:srgbClr val="226A8A"/>
              </a:solidFill>
            </a:endParaRPr>
          </a:p>
        </p:txBody>
      </p:sp>
      <p:sp>
        <p:nvSpPr>
          <p:cNvPr id="130" name="Google Shape;130;p27"/>
          <p:cNvSpPr txBox="1"/>
          <p:nvPr/>
        </p:nvSpPr>
        <p:spPr>
          <a:xfrm>
            <a:off x="5175450" y="4540575"/>
            <a:ext cx="3447000" cy="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rgbClr val="505150"/>
                </a:solidFill>
              </a:rPr>
              <a:t>2 BISWAS, Saikat. ALICE TPC upgrade for High-Rate operations. arXiv preprint arXiv:1511.04988, 2015.</a:t>
            </a:r>
            <a:endParaRPr sz="600">
              <a:solidFill>
                <a:srgbClr val="505150"/>
              </a:solidFill>
            </a:endParaRPr>
          </a:p>
        </p:txBody>
      </p:sp>
      <p:sp>
        <p:nvSpPr>
          <p:cNvPr id="131" name="Google Shape;131;p27"/>
          <p:cNvSpPr txBox="1"/>
          <p:nvPr/>
        </p:nvSpPr>
        <p:spPr>
          <a:xfrm>
            <a:off x="0" y="1215775"/>
            <a:ext cx="4699800" cy="29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800"/>
              <a:buChar char="●"/>
            </a:pPr>
            <a:r>
              <a:rPr lang="pt-BR" sz="1800">
                <a:solidFill>
                  <a:srgbClr val="505150"/>
                </a:solidFill>
              </a:rPr>
              <a:t>Classe de detectores microestruturados (MPGD)</a:t>
            </a:r>
            <a:r>
              <a:rPr baseline="30000" lang="pt-BR" sz="1800">
                <a:solidFill>
                  <a:srgbClr val="505150"/>
                </a:solidFill>
              </a:rPr>
              <a:t>1</a:t>
            </a:r>
            <a:endParaRPr baseline="30000" sz="1800">
              <a:solidFill>
                <a:srgbClr val="505150"/>
              </a:solidFill>
            </a:endParaRPr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Char char="○"/>
            </a:pPr>
            <a:r>
              <a:rPr lang="pt-BR" sz="1600">
                <a:solidFill>
                  <a:srgbClr val="505150"/>
                </a:solidFill>
              </a:rPr>
              <a:t>Para aplicações em física de altas energias (HEP)</a:t>
            </a:r>
            <a:endParaRPr sz="1600">
              <a:solidFill>
                <a:srgbClr val="505150"/>
              </a:solidFill>
            </a:endParaRPr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100"/>
              <a:buChar char="■"/>
            </a:pPr>
            <a:r>
              <a:rPr lang="pt-BR" sz="1100">
                <a:solidFill>
                  <a:srgbClr val="505150"/>
                </a:solidFill>
              </a:rPr>
              <a:t>ALICE, ATLAS, CMS, RHIC</a:t>
            </a:r>
            <a:endParaRPr sz="1100">
              <a:solidFill>
                <a:srgbClr val="505150"/>
              </a:solidFill>
            </a:endParaRPr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100"/>
              <a:buChar char="■"/>
            </a:pPr>
            <a:r>
              <a:rPr lang="pt-BR" sz="1100">
                <a:solidFill>
                  <a:srgbClr val="505150"/>
                </a:solidFill>
              </a:rPr>
              <a:t>Colisões de Íons pesados (Pb-Pb)</a:t>
            </a:r>
            <a:endParaRPr sz="1100">
              <a:solidFill>
                <a:srgbClr val="505150"/>
              </a:solidFill>
            </a:endParaRPr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Char char="○"/>
            </a:pPr>
            <a:r>
              <a:rPr lang="pt-BR" sz="1600">
                <a:solidFill>
                  <a:srgbClr val="505150"/>
                </a:solidFill>
              </a:rPr>
              <a:t>Grande área de cobertura</a:t>
            </a:r>
            <a:endParaRPr sz="1600">
              <a:solidFill>
                <a:srgbClr val="50515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○"/>
            </a:pPr>
            <a:r>
              <a:rPr lang="pt-BR" sz="1600">
                <a:solidFill>
                  <a:srgbClr val="505150"/>
                </a:solidFill>
              </a:rPr>
              <a:t>Resistência a descargas</a:t>
            </a:r>
            <a:endParaRPr sz="1600">
              <a:solidFill>
                <a:srgbClr val="50515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○"/>
            </a:pPr>
            <a:r>
              <a:rPr lang="pt-BR" sz="1600">
                <a:solidFill>
                  <a:srgbClr val="505150"/>
                </a:solidFill>
              </a:rPr>
              <a:t>Altas taxas de contagem</a:t>
            </a:r>
            <a:endParaRPr sz="1100">
              <a:solidFill>
                <a:srgbClr val="50515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○"/>
            </a:pPr>
            <a:r>
              <a:rPr lang="pt-BR" sz="1600">
                <a:solidFill>
                  <a:srgbClr val="505150"/>
                </a:solidFill>
              </a:rPr>
              <a:t>F</a:t>
            </a:r>
            <a:r>
              <a:rPr lang="pt-BR" sz="1600">
                <a:solidFill>
                  <a:srgbClr val="505150"/>
                </a:solidFill>
              </a:rPr>
              <a:t>abricação diversificada</a:t>
            </a:r>
            <a:endParaRPr sz="1100">
              <a:solidFill>
                <a:srgbClr val="505150"/>
              </a:solidFill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1150250" y="4271588"/>
            <a:ext cx="2427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rgbClr val="505150"/>
                </a:solidFill>
              </a:rPr>
              <a:t>1 SAULI, Fabio. The gas electron multiplier (GEM): Operating principles and applications. Nuclear Instruments and Methods in Physics Research Section A: Accelerators, Spectrometers, Detectors and Associated Equipment, v. 805, p. 2-24, 2016.</a:t>
            </a:r>
            <a:endParaRPr sz="6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Google Shape;44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5" y="833324"/>
            <a:ext cx="4554376" cy="3970951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54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446" name="Google Shape;446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33337"/>
            <a:ext cx="4554376" cy="3970924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54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48" name="Google Shape;448;p54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49" name="Google Shape;449;p54"/>
          <p:cNvSpPr/>
          <p:nvPr/>
        </p:nvSpPr>
        <p:spPr>
          <a:xfrm>
            <a:off x="1285350" y="2571750"/>
            <a:ext cx="1587600" cy="9027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54"/>
          <p:cNvSpPr/>
          <p:nvPr/>
        </p:nvSpPr>
        <p:spPr>
          <a:xfrm>
            <a:off x="5733050" y="2690450"/>
            <a:ext cx="1587600" cy="9027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54"/>
          <p:cNvSpPr/>
          <p:nvPr/>
        </p:nvSpPr>
        <p:spPr>
          <a:xfrm>
            <a:off x="3022375" y="1239850"/>
            <a:ext cx="2577300" cy="11961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A velocidade foi reduzida (cor mais escura) porém os caminhos estão mais uniformes </a:t>
            </a:r>
            <a:endParaRPr sz="1600"/>
          </a:p>
        </p:txBody>
      </p:sp>
      <p:cxnSp>
        <p:nvCxnSpPr>
          <p:cNvPr id="452" name="Google Shape;452;p54"/>
          <p:cNvCxnSpPr>
            <a:stCxn id="449" idx="0"/>
            <a:endCxn id="451" idx="1"/>
          </p:cNvCxnSpPr>
          <p:nvPr/>
        </p:nvCxnSpPr>
        <p:spPr>
          <a:xfrm flipH="1" rot="10800000">
            <a:off x="2079150" y="1837950"/>
            <a:ext cx="943200" cy="733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3" name="Google Shape;453;p54"/>
          <p:cNvCxnSpPr>
            <a:stCxn id="450" idx="0"/>
            <a:endCxn id="451" idx="3"/>
          </p:cNvCxnSpPr>
          <p:nvPr/>
        </p:nvCxnSpPr>
        <p:spPr>
          <a:xfrm rot="10800000">
            <a:off x="5599550" y="1837850"/>
            <a:ext cx="927300" cy="852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4" name="Google Shape;454;p54"/>
          <p:cNvSpPr txBox="1"/>
          <p:nvPr>
            <p:ph type="title"/>
          </p:nvPr>
        </p:nvSpPr>
        <p:spPr>
          <a:xfrm>
            <a:off x="0" y="0"/>
            <a:ext cx="6080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Velocidade nos nós</a:t>
            </a:r>
            <a:endParaRPr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5" y="833324"/>
            <a:ext cx="4554376" cy="3970951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5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461" name="Google Shape;461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33337"/>
            <a:ext cx="4554376" cy="3970924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5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63" name="Google Shape;463;p55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64" name="Google Shape;464;p55"/>
          <p:cNvSpPr txBox="1"/>
          <p:nvPr>
            <p:ph type="title"/>
          </p:nvPr>
        </p:nvSpPr>
        <p:spPr>
          <a:xfrm>
            <a:off x="0" y="0"/>
            <a:ext cx="6080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Velocidade nos nós</a:t>
            </a:r>
            <a:endParaRPr sz="2400"/>
          </a:p>
        </p:txBody>
      </p:sp>
      <p:sp>
        <p:nvSpPr>
          <p:cNvPr id="465" name="Google Shape;465;p55"/>
          <p:cNvSpPr/>
          <p:nvPr/>
        </p:nvSpPr>
        <p:spPr>
          <a:xfrm flipH="1" rot="-5400000">
            <a:off x="5698250" y="1937850"/>
            <a:ext cx="1586400" cy="1614600"/>
          </a:xfrm>
          <a:prstGeom prst="corner">
            <a:avLst>
              <a:gd fmla="val 21501" name="adj1"/>
              <a:gd fmla="val 20087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55"/>
          <p:cNvSpPr/>
          <p:nvPr/>
        </p:nvSpPr>
        <p:spPr>
          <a:xfrm>
            <a:off x="3022375" y="1239850"/>
            <a:ext cx="2577300" cy="11961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Houve um aumento da velocidade do gás na outra borda da câmara</a:t>
            </a:r>
            <a:endParaRPr sz="1600"/>
          </a:p>
        </p:txBody>
      </p:sp>
      <p:cxnSp>
        <p:nvCxnSpPr>
          <p:cNvPr id="467" name="Google Shape;467;p55"/>
          <p:cNvCxnSpPr>
            <a:stCxn id="468" idx="2"/>
            <a:endCxn id="466" idx="1"/>
          </p:cNvCxnSpPr>
          <p:nvPr/>
        </p:nvCxnSpPr>
        <p:spPr>
          <a:xfrm flipH="1" rot="10800000">
            <a:off x="1957075" y="1838050"/>
            <a:ext cx="1065300" cy="12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69" name="Google Shape;469;p55"/>
          <p:cNvCxnSpPr>
            <a:stCxn id="465" idx="2"/>
            <a:endCxn id="466" idx="3"/>
          </p:cNvCxnSpPr>
          <p:nvPr/>
        </p:nvCxnSpPr>
        <p:spPr>
          <a:xfrm rot="10800000">
            <a:off x="5599550" y="1837950"/>
            <a:ext cx="891900" cy="114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8" name="Google Shape;468;p55"/>
          <p:cNvSpPr/>
          <p:nvPr/>
        </p:nvSpPr>
        <p:spPr>
          <a:xfrm flipH="1" rot="-5400000">
            <a:off x="1163875" y="1948750"/>
            <a:ext cx="1586400" cy="1614600"/>
          </a:xfrm>
          <a:prstGeom prst="corner">
            <a:avLst>
              <a:gd fmla="val 21501" name="adj1"/>
              <a:gd fmla="val 20087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Google Shape;47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5" y="833324"/>
            <a:ext cx="4554376" cy="3970951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56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476" name="Google Shape;476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33337"/>
            <a:ext cx="4554376" cy="3970924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56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78" name="Google Shape;478;p56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79" name="Google Shape;479;p56"/>
          <p:cNvSpPr/>
          <p:nvPr/>
        </p:nvSpPr>
        <p:spPr>
          <a:xfrm>
            <a:off x="796000" y="2179200"/>
            <a:ext cx="1239600" cy="1685400"/>
          </a:xfrm>
          <a:prstGeom prst="corner">
            <a:avLst>
              <a:gd fmla="val 30695" name="adj1"/>
              <a:gd fmla="val 30703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56"/>
          <p:cNvSpPr/>
          <p:nvPr/>
        </p:nvSpPr>
        <p:spPr>
          <a:xfrm>
            <a:off x="5428575" y="2288100"/>
            <a:ext cx="1239600" cy="1685400"/>
          </a:xfrm>
          <a:prstGeom prst="corner">
            <a:avLst>
              <a:gd fmla="val 30695" name="adj1"/>
              <a:gd fmla="val 30703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56"/>
          <p:cNvSpPr/>
          <p:nvPr/>
        </p:nvSpPr>
        <p:spPr>
          <a:xfrm>
            <a:off x="3022375" y="1239850"/>
            <a:ext cx="2577300" cy="11961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Velocidade reduzida nas regiões fora do GEM → possível efeito da segunda canalização</a:t>
            </a:r>
            <a:endParaRPr sz="1600"/>
          </a:p>
        </p:txBody>
      </p:sp>
      <p:cxnSp>
        <p:nvCxnSpPr>
          <p:cNvPr id="482" name="Google Shape;482;p56"/>
          <p:cNvCxnSpPr>
            <a:stCxn id="479" idx="0"/>
            <a:endCxn id="481" idx="1"/>
          </p:cNvCxnSpPr>
          <p:nvPr/>
        </p:nvCxnSpPr>
        <p:spPr>
          <a:xfrm flipH="1" rot="10800000">
            <a:off x="2035600" y="1837752"/>
            <a:ext cx="986700" cy="183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3" name="Google Shape;483;p56"/>
          <p:cNvCxnSpPr>
            <a:stCxn id="480" idx="0"/>
            <a:endCxn id="481" idx="3"/>
          </p:cNvCxnSpPr>
          <p:nvPr/>
        </p:nvCxnSpPr>
        <p:spPr>
          <a:xfrm rot="10800000">
            <a:off x="5599575" y="1837752"/>
            <a:ext cx="1068600" cy="194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4" name="Google Shape;484;p56"/>
          <p:cNvSpPr txBox="1"/>
          <p:nvPr>
            <p:ph type="title"/>
          </p:nvPr>
        </p:nvSpPr>
        <p:spPr>
          <a:xfrm>
            <a:off x="0" y="0"/>
            <a:ext cx="6080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Velocidade nos nós</a:t>
            </a:r>
            <a:endParaRPr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9900" y="809272"/>
            <a:ext cx="4504100" cy="3995003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7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491" name="Google Shape;491;p57"/>
          <p:cNvSpPr txBox="1"/>
          <p:nvPr>
            <p:ph type="title"/>
          </p:nvPr>
        </p:nvSpPr>
        <p:spPr>
          <a:xfrm>
            <a:off x="0" y="0"/>
            <a:ext cx="76575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Liberação de partículas na câmara</a:t>
            </a:r>
            <a:endParaRPr sz="2400"/>
          </a:p>
        </p:txBody>
      </p:sp>
      <p:pic>
        <p:nvPicPr>
          <p:cNvPr id="492" name="Google Shape;492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839650"/>
            <a:ext cx="4504100" cy="3994975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57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494" name="Google Shape;494;p57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Google Shape;49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9900" y="809272"/>
            <a:ext cx="4504100" cy="3995003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58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501" name="Google Shape;501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839650"/>
            <a:ext cx="4504100" cy="3994975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58"/>
          <p:cNvSpPr txBox="1"/>
          <p:nvPr/>
        </p:nvSpPr>
        <p:spPr>
          <a:xfrm>
            <a:off x="65462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Sem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503" name="Google Shape;503;p58"/>
          <p:cNvSpPr txBox="1"/>
          <p:nvPr/>
        </p:nvSpPr>
        <p:spPr>
          <a:xfrm>
            <a:off x="5298075" y="4201800"/>
            <a:ext cx="2751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505150"/>
                </a:solidFill>
              </a:rPr>
              <a:t>Com modificação</a:t>
            </a:r>
            <a:endParaRPr sz="2200">
              <a:solidFill>
                <a:srgbClr val="505150"/>
              </a:solidFill>
            </a:endParaRPr>
          </a:p>
        </p:txBody>
      </p:sp>
      <p:sp>
        <p:nvSpPr>
          <p:cNvPr id="504" name="Google Shape;504;p58"/>
          <p:cNvSpPr/>
          <p:nvPr/>
        </p:nvSpPr>
        <p:spPr>
          <a:xfrm>
            <a:off x="2677225" y="1385375"/>
            <a:ext cx="3055800" cy="1239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Devido a remoção do redemoinho, não vemos mais partículas aprisionadas nele → os átomos são conduzidos de maneira mais direta até a saída da câmara</a:t>
            </a:r>
            <a:endParaRPr/>
          </a:p>
        </p:txBody>
      </p:sp>
      <p:sp>
        <p:nvSpPr>
          <p:cNvPr id="505" name="Google Shape;505;p58"/>
          <p:cNvSpPr/>
          <p:nvPr/>
        </p:nvSpPr>
        <p:spPr>
          <a:xfrm>
            <a:off x="1937775" y="3397100"/>
            <a:ext cx="1087500" cy="5982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58"/>
          <p:cNvSpPr/>
          <p:nvPr/>
        </p:nvSpPr>
        <p:spPr>
          <a:xfrm>
            <a:off x="6624725" y="3310275"/>
            <a:ext cx="1087500" cy="5982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7" name="Google Shape;507;p58"/>
          <p:cNvCxnSpPr>
            <a:stCxn id="505" idx="0"/>
            <a:endCxn id="504" idx="1"/>
          </p:cNvCxnSpPr>
          <p:nvPr/>
        </p:nvCxnSpPr>
        <p:spPr>
          <a:xfrm flipH="1" rot="10800000">
            <a:off x="2481525" y="2005100"/>
            <a:ext cx="195600" cy="1392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8" name="Google Shape;508;p58"/>
          <p:cNvCxnSpPr>
            <a:stCxn id="506" idx="0"/>
            <a:endCxn id="504" idx="3"/>
          </p:cNvCxnSpPr>
          <p:nvPr/>
        </p:nvCxnSpPr>
        <p:spPr>
          <a:xfrm rot="10800000">
            <a:off x="5732975" y="2005275"/>
            <a:ext cx="1435500" cy="1305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9" name="Google Shape;509;p58"/>
          <p:cNvSpPr txBox="1"/>
          <p:nvPr>
            <p:ph type="title"/>
          </p:nvPr>
        </p:nvSpPr>
        <p:spPr>
          <a:xfrm>
            <a:off x="0" y="0"/>
            <a:ext cx="76575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Análise da simulação - Liberação de partículas na câmara</a:t>
            </a:r>
            <a:endParaRPr sz="2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4" name="Google Shape;514;p59"/>
          <p:cNvGrpSpPr/>
          <p:nvPr/>
        </p:nvGrpSpPr>
        <p:grpSpPr>
          <a:xfrm>
            <a:off x="5618297" y="2179387"/>
            <a:ext cx="2704255" cy="2230053"/>
            <a:chOff x="709000" y="644481"/>
            <a:chExt cx="3362247" cy="3481195"/>
          </a:xfrm>
        </p:grpSpPr>
        <p:pic>
          <p:nvPicPr>
            <p:cNvPr id="515" name="Google Shape;515;p59"/>
            <p:cNvPicPr preferRelativeResize="0"/>
            <p:nvPr/>
          </p:nvPicPr>
          <p:blipFill rotWithShape="1">
            <a:blip r:embed="rId3">
              <a:alphaModFix/>
            </a:blip>
            <a:srcRect b="13280" l="9548" r="13875" t="7574"/>
            <a:stretch/>
          </p:blipFill>
          <p:spPr>
            <a:xfrm>
              <a:off x="709000" y="776425"/>
              <a:ext cx="3240500" cy="33492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6" name="Google Shape;516;p59"/>
            <p:cNvSpPr txBox="1"/>
            <p:nvPr/>
          </p:nvSpPr>
          <p:spPr>
            <a:xfrm>
              <a:off x="830647" y="644481"/>
              <a:ext cx="32406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100">
                  <a:solidFill>
                    <a:srgbClr val="505150"/>
                  </a:solidFill>
                </a:rPr>
                <a:t>Volume morto - GEM padrão</a:t>
              </a:r>
              <a:endParaRPr sz="1100">
                <a:solidFill>
                  <a:srgbClr val="505150"/>
                </a:solidFill>
              </a:endParaRPr>
            </a:p>
          </p:txBody>
        </p:sp>
      </p:grpSp>
      <p:sp>
        <p:nvSpPr>
          <p:cNvPr id="517" name="Google Shape;517;p59"/>
          <p:cNvSpPr txBox="1"/>
          <p:nvPr/>
        </p:nvSpPr>
        <p:spPr>
          <a:xfrm>
            <a:off x="0" y="0"/>
            <a:ext cx="4143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chemeClr val="dk2"/>
                </a:solidFill>
              </a:rPr>
              <a:t>Em resumo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518" name="Google Shape;518;p59"/>
          <p:cNvSpPr txBox="1"/>
          <p:nvPr/>
        </p:nvSpPr>
        <p:spPr>
          <a:xfrm>
            <a:off x="0" y="788438"/>
            <a:ext cx="4643400" cy="3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As simulações permitem entender como se distribui as diferentes variáveis do gás dentro da câmara</a:t>
            </a:r>
            <a:endParaRPr sz="1600">
              <a:solidFill>
                <a:srgbClr val="50515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Char char="○"/>
            </a:pPr>
            <a:r>
              <a:rPr lang="pt-BR" sz="1200">
                <a:solidFill>
                  <a:srgbClr val="505150"/>
                </a:solidFill>
              </a:rPr>
              <a:t>Podemos relacionar elas com o ganho, renovação e transporte de material </a:t>
            </a:r>
            <a:r>
              <a:rPr lang="pt-BR">
                <a:solidFill>
                  <a:srgbClr val="505150"/>
                </a:solidFill>
              </a:rPr>
              <a:t> </a:t>
            </a:r>
            <a:endParaRPr>
              <a:solidFill>
                <a:srgbClr val="505150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Uma primeira análise não indica que o ganho espacial tenha influência da diferença de pressão na câmara</a:t>
            </a:r>
            <a:endParaRPr sz="1600">
              <a:solidFill>
                <a:srgbClr val="505150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É possível estudar como diferentes decorações na câmara influenciam na dispersão do gás</a:t>
            </a:r>
            <a:endParaRPr sz="1600">
              <a:solidFill>
                <a:srgbClr val="50515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Char char="○"/>
            </a:pPr>
            <a:r>
              <a:rPr lang="pt-BR" sz="1200">
                <a:solidFill>
                  <a:srgbClr val="505150"/>
                </a:solidFill>
              </a:rPr>
              <a:t>Podemos procurar geometrias que otimizem a passagem e melhore a renovação.</a:t>
            </a:r>
            <a:endParaRPr sz="1200">
              <a:solidFill>
                <a:srgbClr val="505150"/>
              </a:solidFill>
            </a:endParaRPr>
          </a:p>
        </p:txBody>
      </p:sp>
      <p:sp>
        <p:nvSpPr>
          <p:cNvPr id="519" name="Google Shape;519;p59"/>
          <p:cNvSpPr txBox="1"/>
          <p:nvPr/>
        </p:nvSpPr>
        <p:spPr>
          <a:xfrm>
            <a:off x="4875575" y="0"/>
            <a:ext cx="3198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chemeClr val="dk2"/>
                </a:solidFill>
              </a:rPr>
              <a:t>Próximas etapas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520" name="Google Shape;520;p59"/>
          <p:cNvSpPr txBox="1"/>
          <p:nvPr/>
        </p:nvSpPr>
        <p:spPr>
          <a:xfrm>
            <a:off x="4980375" y="799313"/>
            <a:ext cx="39801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Testar diferentes modificações</a:t>
            </a:r>
            <a:endParaRPr sz="1600">
              <a:solidFill>
                <a:srgbClr val="505150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Calcular a porcentagem de volume morto </a:t>
            </a:r>
            <a:endParaRPr sz="1200">
              <a:solidFill>
                <a:srgbClr val="50515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Char char="○"/>
            </a:pPr>
            <a:r>
              <a:rPr lang="pt-BR" sz="1200">
                <a:solidFill>
                  <a:srgbClr val="505150"/>
                </a:solidFill>
              </a:rPr>
              <a:t>regiões em que a velocidade é muito abaixo da média)</a:t>
            </a:r>
            <a:endParaRPr sz="1200">
              <a:solidFill>
                <a:srgbClr val="505150"/>
              </a:solidFill>
            </a:endParaRPr>
          </a:p>
        </p:txBody>
      </p:sp>
      <p:sp>
        <p:nvSpPr>
          <p:cNvPr id="521" name="Google Shape;521;p59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60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527" name="Google Shape;527;p60"/>
          <p:cNvSpPr txBox="1"/>
          <p:nvPr/>
        </p:nvSpPr>
        <p:spPr>
          <a:xfrm>
            <a:off x="2679900" y="1734450"/>
            <a:ext cx="3784200" cy="16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505150"/>
                </a:solidFill>
              </a:rPr>
              <a:t>Backup</a:t>
            </a:r>
            <a:endParaRPr sz="32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61"/>
          <p:cNvSpPr txBox="1"/>
          <p:nvPr>
            <p:ph type="title"/>
          </p:nvPr>
        </p:nvSpPr>
        <p:spPr>
          <a:xfrm>
            <a:off x="0" y="396000"/>
            <a:ext cx="4808100" cy="57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Ansys Design Modeler</a:t>
            </a:r>
            <a:endParaRPr sz="3000"/>
          </a:p>
        </p:txBody>
      </p:sp>
      <p:sp>
        <p:nvSpPr>
          <p:cNvPr id="533" name="Google Shape;533;p61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534" name="Google Shape;534;p61"/>
          <p:cNvSpPr txBox="1"/>
          <p:nvPr/>
        </p:nvSpPr>
        <p:spPr>
          <a:xfrm>
            <a:off x="573742" y="3429525"/>
            <a:ext cx="2564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505150"/>
                </a:solidFill>
              </a:rPr>
              <a:t>Figura ?: Esquemático do GEM*</a:t>
            </a:r>
            <a:endParaRPr sz="1000">
              <a:solidFill>
                <a:srgbClr val="505150"/>
              </a:solidFill>
            </a:endParaRPr>
          </a:p>
        </p:txBody>
      </p:sp>
      <p:pic>
        <p:nvPicPr>
          <p:cNvPr id="535" name="Google Shape;535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819" y="1085575"/>
            <a:ext cx="3685706" cy="325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0528" y="972000"/>
            <a:ext cx="4188727" cy="2267100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61"/>
          <p:cNvSpPr txBox="1"/>
          <p:nvPr/>
        </p:nvSpPr>
        <p:spPr>
          <a:xfrm>
            <a:off x="4209588" y="3239100"/>
            <a:ext cx="4590600" cy="15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500"/>
              <a:buAutoNum type="arabicPeriod"/>
            </a:pPr>
            <a:r>
              <a:rPr lang="pt-BR" sz="1500">
                <a:solidFill>
                  <a:srgbClr val="505150"/>
                </a:solidFill>
              </a:rPr>
              <a:t>Medidas replicadas do detector usado pelo Geovane no mestrado</a:t>
            </a:r>
            <a:endParaRPr sz="1500">
              <a:solidFill>
                <a:srgbClr val="505150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500"/>
              <a:buAutoNum type="arabicPeriod"/>
            </a:pPr>
            <a:r>
              <a:rPr lang="pt-BR" sz="1500">
                <a:solidFill>
                  <a:srgbClr val="505150"/>
                </a:solidFill>
              </a:rPr>
              <a:t>A simulação é apenas o volume disponível para o fluido circular</a:t>
            </a:r>
            <a:endParaRPr sz="1500">
              <a:solidFill>
                <a:srgbClr val="505150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500"/>
              <a:buAutoNum type="arabicPeriod"/>
            </a:pPr>
            <a:r>
              <a:rPr lang="pt-BR" sz="1500">
                <a:solidFill>
                  <a:srgbClr val="505150"/>
                </a:solidFill>
              </a:rPr>
              <a:t>As folhas de GEM são volumes removidos</a:t>
            </a:r>
            <a:endParaRPr sz="1500">
              <a:solidFill>
                <a:srgbClr val="505150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300"/>
              <a:buAutoNum type="alphaLcPeriod"/>
            </a:pPr>
            <a:r>
              <a:rPr lang="pt-BR" sz="1300">
                <a:solidFill>
                  <a:srgbClr val="505150"/>
                </a:solidFill>
              </a:rPr>
              <a:t>é possível transformar em volumes porosos.</a:t>
            </a:r>
            <a:endParaRPr sz="1300">
              <a:solidFill>
                <a:srgbClr val="505150"/>
              </a:solidFill>
            </a:endParaRPr>
          </a:p>
        </p:txBody>
      </p:sp>
      <p:sp>
        <p:nvSpPr>
          <p:cNvPr id="538" name="Google Shape;538;p61"/>
          <p:cNvSpPr txBox="1"/>
          <p:nvPr/>
        </p:nvSpPr>
        <p:spPr>
          <a:xfrm>
            <a:off x="367825" y="4449300"/>
            <a:ext cx="3494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latin typeface="Verdana"/>
                <a:ea typeface="Verdana"/>
                <a:cs typeface="Verdana"/>
                <a:sym typeface="Verdana"/>
              </a:rPr>
              <a:t>*Geovane G. A. de Souza, Advisor: Hugo Natal da Luz, "X-Ray fluorescence imaging system based on Thick-GEM detectors". Instituto de Física da Universidade de São Paulo, São Paulo, 2019</a:t>
            </a:r>
            <a:endParaRPr sz="600">
              <a:solidFill>
                <a:srgbClr val="505150"/>
              </a:solidFill>
            </a:endParaRPr>
          </a:p>
        </p:txBody>
      </p:sp>
      <p:cxnSp>
        <p:nvCxnSpPr>
          <p:cNvPr id="539" name="Google Shape;539;p61"/>
          <p:cNvCxnSpPr>
            <a:stCxn id="535" idx="3"/>
            <a:endCxn id="536" idx="1"/>
          </p:cNvCxnSpPr>
          <p:nvPr/>
        </p:nvCxnSpPr>
        <p:spPr>
          <a:xfrm flipH="1" rot="10800000">
            <a:off x="3862526" y="2105550"/>
            <a:ext cx="548100" cy="605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0" name="Google Shape;540;p61"/>
          <p:cNvSpPr/>
          <p:nvPr/>
        </p:nvSpPr>
        <p:spPr>
          <a:xfrm>
            <a:off x="1502825" y="1472375"/>
            <a:ext cx="348000" cy="17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61"/>
          <p:cNvSpPr/>
          <p:nvPr/>
        </p:nvSpPr>
        <p:spPr>
          <a:xfrm>
            <a:off x="1502825" y="1931550"/>
            <a:ext cx="348000" cy="17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62"/>
          <p:cNvSpPr txBox="1"/>
          <p:nvPr>
            <p:ph type="title"/>
          </p:nvPr>
        </p:nvSpPr>
        <p:spPr>
          <a:xfrm>
            <a:off x="0" y="396000"/>
            <a:ext cx="5602500" cy="57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Mesh - discretização do volume</a:t>
            </a:r>
            <a:endParaRPr sz="3000"/>
          </a:p>
        </p:txBody>
      </p:sp>
      <p:sp>
        <p:nvSpPr>
          <p:cNvPr id="547" name="Google Shape;547;p62"/>
          <p:cNvSpPr txBox="1"/>
          <p:nvPr>
            <p:ph idx="1" type="body"/>
          </p:nvPr>
        </p:nvSpPr>
        <p:spPr>
          <a:xfrm>
            <a:off x="54350" y="1165675"/>
            <a:ext cx="5319600" cy="294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pt-BR" sz="2000"/>
              <a:t>Volume usando poly-hexcore</a:t>
            </a:r>
            <a:endParaRPr sz="20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BR" sz="1400"/>
              <a:t>reduz o número de elementos em cerca de 40% e aumenta a velocidade do solver em 30%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BR" sz="1400"/>
              <a:t>permite discretizar mais em regiões menor volume</a:t>
            </a:r>
            <a:endParaRPr sz="14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pt-BR" sz="2000"/>
              <a:t>Smooth transition com 3 camadas</a:t>
            </a:r>
            <a:endParaRPr sz="20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BR" sz="1400"/>
              <a:t>adiciona camadas nas paredes entre os GEM → aumenta a performance do solver</a:t>
            </a:r>
            <a:endParaRPr sz="1400"/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pt-BR" sz="2000"/>
              <a:t>1</a:t>
            </a:r>
            <a:r>
              <a:rPr lang="pt-BR" sz="2000"/>
              <a:t>010785 </a:t>
            </a:r>
            <a:r>
              <a:rPr lang="pt-BR" sz="2000"/>
              <a:t>elementos criados*</a:t>
            </a:r>
            <a:endParaRPr sz="20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BR" sz="1400"/>
              <a:t>limite de 1.048e6 na licença de estudante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1000"/>
              </a:spcAft>
              <a:buSzPts val="1400"/>
              <a:buAutoNum type="alphaLcPeriod"/>
            </a:pPr>
            <a:r>
              <a:rPr lang="pt-BR" sz="1400"/>
              <a:t>qualidade ortogonal mínima = 0.18 → relacionado a orientação das faces dos elementos → tem impacto no solver</a:t>
            </a:r>
            <a:endParaRPr sz="1400"/>
          </a:p>
        </p:txBody>
      </p:sp>
      <p:sp>
        <p:nvSpPr>
          <p:cNvPr id="548" name="Google Shape;548;p62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549" name="Google Shape;549;p62"/>
          <p:cNvSpPr txBox="1"/>
          <p:nvPr/>
        </p:nvSpPr>
        <p:spPr>
          <a:xfrm>
            <a:off x="0" y="4217125"/>
            <a:ext cx="30441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505150"/>
                </a:solidFill>
              </a:rPr>
              <a:t>* </a:t>
            </a:r>
            <a:r>
              <a:rPr lang="pt-BR" sz="1100">
                <a:solidFill>
                  <a:srgbClr val="505150"/>
                </a:solidFill>
              </a:rPr>
              <a:t>Encontrar essas combinações de tamanho de volume foi, majoritariamente, na tentativa e erro</a:t>
            </a:r>
            <a:endParaRPr sz="1100">
              <a:solidFill>
                <a:srgbClr val="505150"/>
              </a:solidFill>
            </a:endParaRPr>
          </a:p>
        </p:txBody>
      </p:sp>
      <p:pic>
        <p:nvPicPr>
          <p:cNvPr id="550" name="Google Shape;550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8587" y="677992"/>
            <a:ext cx="2589104" cy="1893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8587" y="2571755"/>
            <a:ext cx="2589104" cy="1893762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p62"/>
          <p:cNvSpPr/>
          <p:nvPr/>
        </p:nvSpPr>
        <p:spPr>
          <a:xfrm>
            <a:off x="7592475" y="1570651"/>
            <a:ext cx="1141800" cy="827100"/>
          </a:xfrm>
          <a:prstGeom prst="ellipse">
            <a:avLst/>
          </a:prstGeom>
          <a:noFill/>
          <a:ln cap="flat" cmpd="sng" w="2857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3" name="Google Shape;553;p62"/>
          <p:cNvCxnSpPr>
            <a:stCxn id="554" idx="2"/>
          </p:cNvCxnSpPr>
          <p:nvPr/>
        </p:nvCxnSpPr>
        <p:spPr>
          <a:xfrm rot="10800000">
            <a:off x="4558600" y="2733825"/>
            <a:ext cx="2753700" cy="78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4" name="Google Shape;554;p62"/>
          <p:cNvSpPr/>
          <p:nvPr/>
        </p:nvSpPr>
        <p:spPr>
          <a:xfrm>
            <a:off x="7312300" y="3132525"/>
            <a:ext cx="1293900" cy="772200"/>
          </a:xfrm>
          <a:prstGeom prst="ellipse">
            <a:avLst/>
          </a:prstGeom>
          <a:noFill/>
          <a:ln cap="flat" cmpd="sng" w="2857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5" name="Google Shape;555;p62"/>
          <p:cNvCxnSpPr>
            <a:stCxn id="552" idx="2"/>
          </p:cNvCxnSpPr>
          <p:nvPr/>
        </p:nvCxnSpPr>
        <p:spPr>
          <a:xfrm rot="10800000">
            <a:off x="4928175" y="1863901"/>
            <a:ext cx="2664300" cy="12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63"/>
          <p:cNvSpPr txBox="1"/>
          <p:nvPr>
            <p:ph type="title"/>
          </p:nvPr>
        </p:nvSpPr>
        <p:spPr>
          <a:xfrm>
            <a:off x="0" y="377975"/>
            <a:ext cx="4893600" cy="781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Configuração do Solver - </a:t>
            </a:r>
            <a:r>
              <a:rPr lang="pt-BR" sz="2400"/>
              <a:t>Solução Transiente</a:t>
            </a:r>
            <a:endParaRPr sz="2400"/>
          </a:p>
        </p:txBody>
      </p:sp>
      <p:sp>
        <p:nvSpPr>
          <p:cNvPr id="561" name="Google Shape;561;p63"/>
          <p:cNvSpPr txBox="1"/>
          <p:nvPr>
            <p:ph idx="1" type="body"/>
          </p:nvPr>
        </p:nvSpPr>
        <p:spPr>
          <a:xfrm>
            <a:off x="0" y="1233125"/>
            <a:ext cx="4572000" cy="281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Número de Reynolds (Re) ~ 50 &lt;&lt; 2000 → fluxo Laminar!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Não converge para caso estacionário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Alguns tutoriais </a:t>
            </a:r>
            <a:r>
              <a:rPr lang="pt-BR" sz="1600"/>
              <a:t>sugerem</a:t>
            </a:r>
            <a:r>
              <a:rPr lang="pt-BR" sz="1600"/>
              <a:t> usar pressão e velocidade acoplados </a:t>
            </a:r>
            <a:r>
              <a:rPr lang="pt-BR" sz="1600"/>
              <a:t>→  Converge!</a:t>
            </a:r>
            <a:endParaRPr sz="2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Time step de 0.02s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20 </a:t>
            </a:r>
            <a:r>
              <a:rPr lang="pt-BR" sz="1200"/>
              <a:t>iterações</a:t>
            </a:r>
            <a:r>
              <a:rPr lang="pt-BR" sz="1200"/>
              <a:t>/time step é um bom número</a:t>
            </a:r>
            <a:endParaRPr sz="12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 →</a:t>
            </a:r>
            <a:r>
              <a:rPr lang="pt-BR" sz="1200"/>
              <a:t> Mais que isso sinal que a mesh precisa ser refinada</a:t>
            </a:r>
            <a:endParaRPr sz="1200"/>
          </a:p>
        </p:txBody>
      </p:sp>
      <p:sp>
        <p:nvSpPr>
          <p:cNvPr id="562" name="Google Shape;562;p63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563" name="Google Shape;56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7174" y="413836"/>
            <a:ext cx="2681025" cy="178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63"/>
          <p:cNvPicPr preferRelativeResize="0"/>
          <p:nvPr/>
        </p:nvPicPr>
        <p:blipFill rotWithShape="1">
          <a:blip r:embed="rId4">
            <a:alphaModFix/>
          </a:blip>
          <a:srcRect b="0" l="0" r="23059" t="0"/>
          <a:stretch/>
        </p:blipFill>
        <p:spPr>
          <a:xfrm>
            <a:off x="5080650" y="2513438"/>
            <a:ext cx="3715500" cy="2295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5" name="Google Shape;565;p63"/>
          <p:cNvGrpSpPr/>
          <p:nvPr/>
        </p:nvGrpSpPr>
        <p:grpSpPr>
          <a:xfrm>
            <a:off x="2617750" y="3836425"/>
            <a:ext cx="2088000" cy="967850"/>
            <a:chOff x="2639500" y="3766825"/>
            <a:chExt cx="2088000" cy="967850"/>
          </a:xfrm>
        </p:grpSpPr>
        <p:pic>
          <p:nvPicPr>
            <p:cNvPr id="566" name="Google Shape;566;p63"/>
            <p:cNvPicPr preferRelativeResize="0"/>
            <p:nvPr/>
          </p:nvPicPr>
          <p:blipFill rotWithShape="1">
            <a:blip r:embed="rId5">
              <a:alphaModFix/>
            </a:blip>
            <a:srcRect b="13812" l="0" r="0" t="19427"/>
            <a:stretch/>
          </p:blipFill>
          <p:spPr>
            <a:xfrm>
              <a:off x="2745712" y="3766825"/>
              <a:ext cx="1549325" cy="52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7" name="Google Shape;567;p63"/>
            <p:cNvSpPr txBox="1"/>
            <p:nvPr/>
          </p:nvSpPr>
          <p:spPr>
            <a:xfrm>
              <a:off x="2639500" y="4212675"/>
              <a:ext cx="2088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505150"/>
                  </a:solidFill>
                </a:rPr>
                <a:t>L = tamanho da célula</a:t>
              </a:r>
              <a:endParaRPr sz="1200">
                <a:solidFill>
                  <a:srgbClr val="505150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505150"/>
                  </a:solidFill>
                </a:rPr>
                <a:t>V = velocidade no inlet</a:t>
              </a:r>
              <a:endParaRPr sz="1200">
                <a:solidFill>
                  <a:srgbClr val="505150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505150"/>
                </a:solidFill>
              </a:endParaRPr>
            </a:p>
          </p:txBody>
        </p:sp>
      </p:grpSp>
      <p:sp>
        <p:nvSpPr>
          <p:cNvPr id="568" name="Google Shape;568;p63"/>
          <p:cNvSpPr/>
          <p:nvPr/>
        </p:nvSpPr>
        <p:spPr>
          <a:xfrm>
            <a:off x="7353275" y="3287563"/>
            <a:ext cx="1370100" cy="652500"/>
          </a:xfrm>
          <a:prstGeom prst="ellipse">
            <a:avLst/>
          </a:prstGeom>
          <a:noFill/>
          <a:ln cap="flat" cmpd="sng" w="952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9" name="Google Shape;569;p63"/>
          <p:cNvCxnSpPr/>
          <p:nvPr/>
        </p:nvCxnSpPr>
        <p:spPr>
          <a:xfrm flipH="1">
            <a:off x="4490912" y="3635388"/>
            <a:ext cx="2840700" cy="483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0" name="Google Shape;570;p63"/>
          <p:cNvSpPr/>
          <p:nvPr/>
        </p:nvSpPr>
        <p:spPr>
          <a:xfrm>
            <a:off x="6914975" y="1542988"/>
            <a:ext cx="1370100" cy="652500"/>
          </a:xfrm>
          <a:prstGeom prst="ellipse">
            <a:avLst/>
          </a:prstGeom>
          <a:noFill/>
          <a:ln cap="flat" cmpd="sng" w="952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71" name="Google Shape;571;p63"/>
          <p:cNvCxnSpPr>
            <a:stCxn id="570" idx="2"/>
            <a:endCxn id="561" idx="3"/>
          </p:cNvCxnSpPr>
          <p:nvPr/>
        </p:nvCxnSpPr>
        <p:spPr>
          <a:xfrm flipH="1">
            <a:off x="4571975" y="1869238"/>
            <a:ext cx="2343000" cy="772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2" name="Google Shape;572;p63"/>
          <p:cNvSpPr/>
          <p:nvPr/>
        </p:nvSpPr>
        <p:spPr>
          <a:xfrm>
            <a:off x="5058438" y="1461638"/>
            <a:ext cx="1370100" cy="652500"/>
          </a:xfrm>
          <a:prstGeom prst="ellipse">
            <a:avLst/>
          </a:prstGeom>
          <a:noFill/>
          <a:ln cap="flat" cmpd="sng" w="952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73" name="Google Shape;573;p63"/>
          <p:cNvCxnSpPr>
            <a:stCxn id="572" idx="2"/>
          </p:cNvCxnSpPr>
          <p:nvPr/>
        </p:nvCxnSpPr>
        <p:spPr>
          <a:xfrm flipH="1">
            <a:off x="3771138" y="1787888"/>
            <a:ext cx="1287300" cy="151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574" name="Google Shape;574;p63"/>
          <p:cNvPicPr preferRelativeResize="0"/>
          <p:nvPr/>
        </p:nvPicPr>
        <p:blipFill rotWithShape="1">
          <a:blip r:embed="rId6">
            <a:alphaModFix/>
          </a:blip>
          <a:srcRect b="0" l="0" r="58950" t="0"/>
          <a:stretch/>
        </p:blipFill>
        <p:spPr>
          <a:xfrm>
            <a:off x="6899799" y="1308740"/>
            <a:ext cx="2244200" cy="1372112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575;p63"/>
          <p:cNvSpPr/>
          <p:nvPr/>
        </p:nvSpPr>
        <p:spPr>
          <a:xfrm>
            <a:off x="6664875" y="1710388"/>
            <a:ext cx="1370100" cy="652500"/>
          </a:xfrm>
          <a:prstGeom prst="ellipse">
            <a:avLst/>
          </a:prstGeom>
          <a:noFill/>
          <a:ln cap="flat" cmpd="sng" w="952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8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138" name="Google Shape;138;p28"/>
          <p:cNvSpPr txBox="1"/>
          <p:nvPr/>
        </p:nvSpPr>
        <p:spPr>
          <a:xfrm>
            <a:off x="0" y="0"/>
            <a:ext cx="7603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226A8A"/>
                </a:solidFill>
              </a:rPr>
              <a:t>Aplicações de detector GEM para imagens</a:t>
            </a:r>
            <a:endParaRPr sz="1600">
              <a:solidFill>
                <a:srgbClr val="226A8A"/>
              </a:solidFill>
            </a:endParaRPr>
          </a:p>
        </p:txBody>
      </p:sp>
      <p:pic>
        <p:nvPicPr>
          <p:cNvPr id="139" name="Google Shape;13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925" y="844538"/>
            <a:ext cx="4155575" cy="230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 txBox="1"/>
          <p:nvPr/>
        </p:nvSpPr>
        <p:spPr>
          <a:xfrm>
            <a:off x="404475" y="3698675"/>
            <a:ext cx="4012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595959"/>
                </a:solidFill>
              </a:rPr>
              <a:t>1 SERRA FILHO, Lucas de Arruda. Detector de nêutrons térmicos baseado em GEM com deposição de 10B4C sobre cátodo de alumínio. 2022. Tese de Doutorado. Universidade de Sao Paulo.</a:t>
            </a:r>
            <a:endParaRPr sz="800">
              <a:solidFill>
                <a:srgbClr val="595959"/>
              </a:solidFill>
            </a:endParaRPr>
          </a:p>
        </p:txBody>
      </p:sp>
      <p:pic>
        <p:nvPicPr>
          <p:cNvPr id="141" name="Google Shape;14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8500" y="1019689"/>
            <a:ext cx="4622576" cy="20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8"/>
          <p:cNvSpPr txBox="1"/>
          <p:nvPr/>
        </p:nvSpPr>
        <p:spPr>
          <a:xfrm>
            <a:off x="4546938" y="3777325"/>
            <a:ext cx="4205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505150"/>
                </a:solidFill>
              </a:rPr>
              <a:t>2 SOUZA, Geovane Grossi Araújo de; LUZ, Pedro Hugo Ferreira Natal da. Sistema de imagem de fluorescência de raios-X baseado em detectores Thick-GEM. 2019.</a:t>
            </a:r>
            <a:endParaRPr sz="800">
              <a:solidFill>
                <a:srgbClr val="505150"/>
              </a:solidFill>
            </a:endParaRPr>
          </a:p>
        </p:txBody>
      </p:sp>
      <p:sp>
        <p:nvSpPr>
          <p:cNvPr id="143" name="Google Shape;143;p28"/>
          <p:cNvSpPr txBox="1"/>
          <p:nvPr/>
        </p:nvSpPr>
        <p:spPr>
          <a:xfrm>
            <a:off x="295775" y="3122675"/>
            <a:ext cx="38712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Sistema de imagem com Nêutrons </a:t>
            </a:r>
            <a:r>
              <a:rPr lang="pt-BR" sz="1600">
                <a:solidFill>
                  <a:srgbClr val="505150"/>
                </a:solidFill>
              </a:rPr>
              <a:t>Térmicos</a:t>
            </a:r>
            <a:r>
              <a:rPr baseline="30000" lang="pt-BR" sz="1600">
                <a:solidFill>
                  <a:srgbClr val="505150"/>
                </a:solidFill>
              </a:rPr>
              <a:t>1</a:t>
            </a:r>
            <a:endParaRPr baseline="30000" sz="1600">
              <a:solidFill>
                <a:srgbClr val="505150"/>
              </a:solidFill>
            </a:endParaRPr>
          </a:p>
        </p:txBody>
      </p:sp>
      <p:sp>
        <p:nvSpPr>
          <p:cNvPr id="144" name="Google Shape;144;p28"/>
          <p:cNvSpPr txBox="1"/>
          <p:nvPr/>
        </p:nvSpPr>
        <p:spPr>
          <a:xfrm>
            <a:off x="4417275" y="3122675"/>
            <a:ext cx="43605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600"/>
              <a:buChar char="●"/>
            </a:pPr>
            <a:r>
              <a:rPr lang="pt-BR" sz="1600">
                <a:solidFill>
                  <a:srgbClr val="505150"/>
                </a:solidFill>
              </a:rPr>
              <a:t>Sistema de imagem por fluorescência de raios-X</a:t>
            </a:r>
            <a:r>
              <a:rPr baseline="30000" lang="pt-BR" sz="1600">
                <a:solidFill>
                  <a:srgbClr val="505150"/>
                </a:solidFill>
              </a:rPr>
              <a:t>2</a:t>
            </a:r>
            <a:endParaRPr baseline="30000" sz="16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64"/>
          <p:cNvSpPr txBox="1"/>
          <p:nvPr>
            <p:ph type="title"/>
          </p:nvPr>
        </p:nvSpPr>
        <p:spPr>
          <a:xfrm>
            <a:off x="0" y="417750"/>
            <a:ext cx="4710300" cy="57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Monitoramento da solução</a:t>
            </a:r>
            <a:endParaRPr sz="3000"/>
          </a:p>
        </p:txBody>
      </p:sp>
      <p:sp>
        <p:nvSpPr>
          <p:cNvPr id="581" name="Google Shape;581;p64"/>
          <p:cNvSpPr txBox="1"/>
          <p:nvPr>
            <p:ph idx="1" type="body"/>
          </p:nvPr>
        </p:nvSpPr>
        <p:spPr>
          <a:xfrm>
            <a:off x="1500" y="944125"/>
            <a:ext cx="4818000" cy="3393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Solução converge a cada time-step</a:t>
            </a:r>
            <a:endParaRPr sz="16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A continuidade é mais impactante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Não Soluciona Navier-Stokes → Re &lt;&lt; 2000 → conservação de momento, energia e massa são suficientes para o modelo.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Critério de convergência em 1e-3 para as velocidades,  a continuidade e 1e-6 para energia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Cerca de 6h* em 4 cores de CPU i7-1255U (máximo da licença de estudante)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Monitorar o Fluxo de massa pela saída de gás é importante 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A evolução temporal do sistema alcança um fluxo de massa aproximadamente constante → não necessariamente significa que o detector está pronto para ser operado</a:t>
            </a:r>
            <a:r>
              <a:rPr lang="pt-BR" sz="1600"/>
              <a:t>  </a:t>
            </a:r>
            <a:endParaRPr sz="1200"/>
          </a:p>
        </p:txBody>
      </p:sp>
      <p:sp>
        <p:nvSpPr>
          <p:cNvPr id="582" name="Google Shape;582;p64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583" name="Google Shape;583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9275" y="645925"/>
            <a:ext cx="3138326" cy="200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3775" y="2702388"/>
            <a:ext cx="3209325" cy="2052924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64"/>
          <p:cNvSpPr/>
          <p:nvPr/>
        </p:nvSpPr>
        <p:spPr>
          <a:xfrm>
            <a:off x="7092150" y="3508300"/>
            <a:ext cx="1424400" cy="769500"/>
          </a:xfrm>
          <a:prstGeom prst="ellipse">
            <a:avLst/>
          </a:prstGeom>
          <a:noFill/>
          <a:ln cap="flat" cmpd="sng" w="38100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86" name="Google Shape;586;p64"/>
          <p:cNvCxnSpPr/>
          <p:nvPr/>
        </p:nvCxnSpPr>
        <p:spPr>
          <a:xfrm rot="10800000">
            <a:off x="4677975" y="3766750"/>
            <a:ext cx="2446800" cy="119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7" name="Google Shape;587;p64"/>
          <p:cNvSpPr/>
          <p:nvPr/>
        </p:nvSpPr>
        <p:spPr>
          <a:xfrm>
            <a:off x="6893025" y="1046075"/>
            <a:ext cx="1011300" cy="1207200"/>
          </a:xfrm>
          <a:prstGeom prst="ellipse">
            <a:avLst/>
          </a:prstGeom>
          <a:noFill/>
          <a:ln cap="flat" cmpd="sng" w="28575">
            <a:solidFill>
              <a:srgbClr val="2896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88" name="Google Shape;588;p64"/>
          <p:cNvCxnSpPr/>
          <p:nvPr/>
        </p:nvCxnSpPr>
        <p:spPr>
          <a:xfrm flipH="1">
            <a:off x="4601875" y="1646350"/>
            <a:ext cx="2316300" cy="33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9" name="Google Shape;589;p64"/>
          <p:cNvSpPr txBox="1"/>
          <p:nvPr/>
        </p:nvSpPr>
        <p:spPr>
          <a:xfrm>
            <a:off x="1500" y="4337125"/>
            <a:ext cx="50262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505150"/>
                </a:solidFill>
              </a:rPr>
              <a:t>*é mais lento no começo mas depois de 2h “pega embalo” devido a mudança relativa ser menor que o critério de convergência e termina mais rápido.</a:t>
            </a:r>
            <a:endParaRPr sz="11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/>
          <p:nvPr/>
        </p:nvSpPr>
        <p:spPr>
          <a:xfrm rot="-5818122">
            <a:off x="1830564" y="389956"/>
            <a:ext cx="422824" cy="1291691"/>
          </a:xfrm>
          <a:prstGeom prst="curvedLeftArrow">
            <a:avLst>
              <a:gd fmla="val 25000" name="adj1"/>
              <a:gd fmla="val 50000" name="adj2"/>
              <a:gd fmla="val 26473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9"/>
          <p:cNvSpPr/>
          <p:nvPr/>
        </p:nvSpPr>
        <p:spPr>
          <a:xfrm>
            <a:off x="4514975" y="2235988"/>
            <a:ext cx="348000" cy="10983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9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152" name="Google Shape;152;p29"/>
          <p:cNvPicPr preferRelativeResize="0"/>
          <p:nvPr/>
        </p:nvPicPr>
        <p:blipFill rotWithShape="1">
          <a:blip r:embed="rId3">
            <a:alphaModFix/>
          </a:blip>
          <a:srcRect b="0" l="9346" r="0" t="0"/>
          <a:stretch/>
        </p:blipFill>
        <p:spPr>
          <a:xfrm>
            <a:off x="0" y="1247688"/>
            <a:ext cx="2653475" cy="266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9"/>
          <p:cNvPicPr preferRelativeResize="0"/>
          <p:nvPr/>
        </p:nvPicPr>
        <p:blipFill rotWithShape="1">
          <a:blip r:embed="rId4">
            <a:alphaModFix/>
          </a:blip>
          <a:srcRect b="0" l="0" r="45578" t="0"/>
          <a:stretch/>
        </p:blipFill>
        <p:spPr>
          <a:xfrm>
            <a:off x="2526288" y="1247688"/>
            <a:ext cx="1990525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9"/>
          <p:cNvPicPr preferRelativeResize="0"/>
          <p:nvPr/>
        </p:nvPicPr>
        <p:blipFill rotWithShape="1">
          <a:blip r:embed="rId4">
            <a:alphaModFix/>
          </a:blip>
          <a:srcRect b="0" l="55011" r="0" t="0"/>
          <a:stretch/>
        </p:blipFill>
        <p:spPr>
          <a:xfrm>
            <a:off x="2445275" y="2667138"/>
            <a:ext cx="2067187" cy="178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9"/>
          <p:cNvSpPr txBox="1"/>
          <p:nvPr/>
        </p:nvSpPr>
        <p:spPr>
          <a:xfrm>
            <a:off x="199188" y="3997588"/>
            <a:ext cx="2327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rgbClr val="505150"/>
                </a:solidFill>
              </a:rPr>
              <a:t>SOUZA, Geovane Grossi Araújo de; LUZ, Pedro Hugo Ferreira Natal da. Sistema de imagem de fluorescência de raios-X baseado em detectores Thick-GEM. 2019.</a:t>
            </a:r>
            <a:endParaRPr sz="600">
              <a:solidFill>
                <a:srgbClr val="505150"/>
              </a:solidFill>
            </a:endParaRPr>
          </a:p>
        </p:txBody>
      </p:sp>
      <p:sp>
        <p:nvSpPr>
          <p:cNvPr id="156" name="Google Shape;156;p29"/>
          <p:cNvSpPr txBox="1"/>
          <p:nvPr>
            <p:ph type="title"/>
          </p:nvPr>
        </p:nvSpPr>
        <p:spPr>
          <a:xfrm>
            <a:off x="0" y="0"/>
            <a:ext cx="55044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Projeto - Detector GEM portátil</a:t>
            </a:r>
            <a:endParaRPr sz="2150"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5029200" y="854963"/>
            <a:ext cx="4114800" cy="346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3850" lvl="0" marL="457200" rtl="0" algn="l">
              <a:spcBef>
                <a:spcPts val="360"/>
              </a:spcBef>
              <a:spcAft>
                <a:spcPts val="0"/>
              </a:spcAft>
              <a:buSzPts val="1500"/>
              <a:buChar char="●"/>
            </a:pPr>
            <a:r>
              <a:rPr lang="pt-BR" sz="1500"/>
              <a:t>Aplicação de detectores GEM fora da física de altas energias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FRX </a:t>
            </a:r>
            <a:r>
              <a:rPr lang="pt-BR" sz="1500"/>
              <a:t>para patrimônio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Transmissão</a:t>
            </a:r>
            <a:r>
              <a:rPr lang="pt-BR" sz="1500"/>
              <a:t> para biologia</a:t>
            </a:r>
            <a:endParaRPr sz="1500"/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pt-BR" sz="1500"/>
              <a:t>Utilização fora do ambiente de laboratório</a:t>
            </a:r>
            <a:endParaRPr sz="150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1500"/>
              <a:t>→ Como as condições variam?</a:t>
            </a:r>
            <a:endParaRPr sz="1500"/>
          </a:p>
          <a:p>
            <a:pPr indent="-323850" lvl="1" marL="914400" rtl="0" algn="l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homogeneidade do detector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vida útil do gás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sistema de alta tensão adaptável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correções de ganho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eletrônica de aquisição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Otimização da câmara</a:t>
            </a:r>
            <a:endParaRPr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163" name="Google Shape;16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2962925" y="1753438"/>
            <a:ext cx="2770350" cy="136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800" y="1049363"/>
            <a:ext cx="3545201" cy="247886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0"/>
          <p:cNvSpPr txBox="1"/>
          <p:nvPr/>
        </p:nvSpPr>
        <p:spPr>
          <a:xfrm>
            <a:off x="197900" y="3819713"/>
            <a:ext cx="31641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rgbClr val="505150"/>
                </a:solidFill>
              </a:rPr>
              <a:t>Takeshi Fujiwara, Yuki Mitsuya, and Hiroyuki Takahashi. Radiation imaging with glass gas electron multipliers (g- gems). Nuclear Instruments and Methods in Physics Research Section A: Accelerators, Spectrometers, Detectors and Associated Equipment, 878:40–49, 2018.</a:t>
            </a:r>
            <a:endParaRPr sz="600">
              <a:solidFill>
                <a:srgbClr val="505150"/>
              </a:solidFill>
            </a:endParaRPr>
          </a:p>
        </p:txBody>
      </p:sp>
      <p:sp>
        <p:nvSpPr>
          <p:cNvPr id="166" name="Google Shape;166;p30"/>
          <p:cNvSpPr txBox="1"/>
          <p:nvPr>
            <p:ph type="title"/>
          </p:nvPr>
        </p:nvSpPr>
        <p:spPr>
          <a:xfrm>
            <a:off x="0" y="0"/>
            <a:ext cx="55044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Projeto - Detector GEM portátil</a:t>
            </a:r>
            <a:endParaRPr sz="2150"/>
          </a:p>
        </p:txBody>
      </p:sp>
      <p:sp>
        <p:nvSpPr>
          <p:cNvPr id="167" name="Google Shape;167;p30"/>
          <p:cNvSpPr txBox="1"/>
          <p:nvPr>
            <p:ph idx="1" type="body"/>
          </p:nvPr>
        </p:nvSpPr>
        <p:spPr>
          <a:xfrm>
            <a:off x="5029200" y="854963"/>
            <a:ext cx="4114800" cy="346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3850" lvl="0" marL="457200" rtl="0" algn="l">
              <a:spcBef>
                <a:spcPts val="360"/>
              </a:spcBef>
              <a:spcAft>
                <a:spcPts val="0"/>
              </a:spcAft>
              <a:buSzPts val="1500"/>
              <a:buChar char="●"/>
            </a:pPr>
            <a:r>
              <a:rPr lang="pt-BR" sz="1500"/>
              <a:t>Aplicação de detectores GEM fora da física de altas energias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FRX </a:t>
            </a:r>
            <a:r>
              <a:rPr lang="pt-BR" sz="1500"/>
              <a:t>para patrimônio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Transmissão</a:t>
            </a:r>
            <a:r>
              <a:rPr lang="pt-BR" sz="1500"/>
              <a:t> para biologia</a:t>
            </a:r>
            <a:endParaRPr sz="1500"/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pt-BR" sz="1500"/>
              <a:t>Utilização fora do ambiente de laboratório</a:t>
            </a:r>
            <a:endParaRPr sz="150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1500"/>
              <a:t>→ Como as condições variam?</a:t>
            </a:r>
            <a:endParaRPr sz="1500"/>
          </a:p>
          <a:p>
            <a:pPr indent="-323850" lvl="1" marL="914400" rtl="0" algn="l">
              <a:spcBef>
                <a:spcPts val="100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homogeneidade do detector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vida útil do gás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sistema de alta tensão adaptável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correções de ganho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eletrônica de aquisição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pt-BR" sz="1500"/>
              <a:t>Otimização da câmara</a:t>
            </a:r>
            <a:endParaRPr sz="1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6500" y="461074"/>
            <a:ext cx="3598927" cy="2240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4125" y="2661288"/>
            <a:ext cx="3743675" cy="2142986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1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437150" y="591550"/>
            <a:ext cx="3675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505150"/>
              </a:solidFill>
            </a:endParaRPr>
          </a:p>
        </p:txBody>
      </p:sp>
      <p:sp>
        <p:nvSpPr>
          <p:cNvPr id="176" name="Google Shape;176;p31"/>
          <p:cNvSpPr txBox="1"/>
          <p:nvPr/>
        </p:nvSpPr>
        <p:spPr>
          <a:xfrm>
            <a:off x="31700" y="0"/>
            <a:ext cx="4486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226A8A"/>
                </a:solidFill>
              </a:rPr>
              <a:t>Variâncias observadas</a:t>
            </a:r>
            <a:endParaRPr sz="2150">
              <a:solidFill>
                <a:srgbClr val="226A8A"/>
              </a:solidFill>
            </a:endParaRPr>
          </a:p>
        </p:txBody>
      </p:sp>
      <p:sp>
        <p:nvSpPr>
          <p:cNvPr id="177" name="Google Shape;177;p31"/>
          <p:cNvSpPr txBox="1"/>
          <p:nvPr/>
        </p:nvSpPr>
        <p:spPr>
          <a:xfrm>
            <a:off x="0" y="1031825"/>
            <a:ext cx="4262700" cy="3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500"/>
              <a:buAutoNum type="arabicPeriod"/>
            </a:pPr>
            <a:r>
              <a:rPr lang="pt-BR" sz="1500">
                <a:solidFill>
                  <a:srgbClr val="505150"/>
                </a:solidFill>
              </a:rPr>
              <a:t>Variações de temperatura</a:t>
            </a:r>
            <a:endParaRPr sz="1500">
              <a:solidFill>
                <a:srgbClr val="505150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AutoNum type="alphaLcPeriod"/>
            </a:pPr>
            <a:r>
              <a:rPr lang="pt-BR" sz="1200">
                <a:solidFill>
                  <a:srgbClr val="505150"/>
                </a:solidFill>
              </a:rPr>
              <a:t>Variações de 8% no ganho do detector em variações de 4ºC a 5ºC → Podem gerar inomogeneidades em aquisições mais longas</a:t>
            </a:r>
            <a:endParaRPr sz="1200">
              <a:solidFill>
                <a:srgbClr val="50515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05150"/>
              </a:buClr>
              <a:buSzPts val="1500"/>
              <a:buAutoNum type="arabicPeriod"/>
            </a:pPr>
            <a:r>
              <a:rPr lang="pt-BR" sz="1500">
                <a:solidFill>
                  <a:srgbClr val="505150"/>
                </a:solidFill>
              </a:rPr>
              <a:t>Variação no ganho espacial</a:t>
            </a:r>
            <a:endParaRPr sz="1500">
              <a:solidFill>
                <a:srgbClr val="505150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AutoNum type="alphaLcPeriod"/>
            </a:pPr>
            <a:r>
              <a:rPr lang="pt-BR" sz="1200">
                <a:solidFill>
                  <a:srgbClr val="505150"/>
                </a:solidFill>
              </a:rPr>
              <a:t>Regiões com maior ou menor contraste obtidas sob as mesmas condições → relação sinal/ruído baixa pode ocultar informações sensíveis</a:t>
            </a:r>
            <a:endParaRPr sz="1200">
              <a:solidFill>
                <a:srgbClr val="50515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500"/>
              <a:buAutoNum type="arabicPeriod"/>
            </a:pPr>
            <a:r>
              <a:rPr lang="pt-BR" sz="1500">
                <a:solidFill>
                  <a:srgbClr val="505150"/>
                </a:solidFill>
              </a:rPr>
              <a:t>Estudar como se dá a dinâmica do fluxo nos permite traçar uma estratégia para desenvolver um detector portátil </a:t>
            </a:r>
            <a:r>
              <a:rPr lang="pt-BR" sz="1500" u="sng">
                <a:solidFill>
                  <a:srgbClr val="505150"/>
                </a:solidFill>
              </a:rPr>
              <a:t>estável</a:t>
            </a:r>
            <a:r>
              <a:rPr lang="pt-BR" sz="1500">
                <a:solidFill>
                  <a:srgbClr val="505150"/>
                </a:solidFill>
              </a:rPr>
              <a:t> e </a:t>
            </a:r>
            <a:r>
              <a:rPr lang="pt-BR" sz="1500" u="sng">
                <a:solidFill>
                  <a:srgbClr val="505150"/>
                </a:solidFill>
              </a:rPr>
              <a:t>duradouro.</a:t>
            </a:r>
            <a:endParaRPr sz="1500" u="sng">
              <a:solidFill>
                <a:srgbClr val="505150"/>
              </a:solidFill>
            </a:endParaRPr>
          </a:p>
        </p:txBody>
      </p:sp>
      <p:sp>
        <p:nvSpPr>
          <p:cNvPr id="178" name="Google Shape;178;p31"/>
          <p:cNvSpPr txBox="1"/>
          <p:nvPr/>
        </p:nvSpPr>
        <p:spPr>
          <a:xfrm rot="-5400000">
            <a:off x="7136700" y="2547875"/>
            <a:ext cx="2327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rgbClr val="505150"/>
                </a:solidFill>
              </a:rPr>
              <a:t>SOUZA, Geovane Grossi Araújo de; LUZ, Pedro Hugo Ferreira Natal da. Sistema de imagem de fluorescência de raios-X baseado em detectores Thick-GEM. 2019.r</a:t>
            </a:r>
            <a:endParaRPr sz="600">
              <a:solidFill>
                <a:srgbClr val="5051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>
            <p:ph type="title"/>
          </p:nvPr>
        </p:nvSpPr>
        <p:spPr>
          <a:xfrm>
            <a:off x="0" y="0"/>
            <a:ext cx="41148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150"/>
              <a:t>Simulação de Fluidos</a:t>
            </a:r>
            <a:endParaRPr sz="2150"/>
          </a:p>
        </p:txBody>
      </p:sp>
      <p:sp>
        <p:nvSpPr>
          <p:cNvPr id="184" name="Google Shape;184;p32"/>
          <p:cNvSpPr txBox="1"/>
          <p:nvPr>
            <p:ph idx="1" type="body"/>
          </p:nvPr>
        </p:nvSpPr>
        <p:spPr>
          <a:xfrm>
            <a:off x="0" y="831925"/>
            <a:ext cx="5287200" cy="3534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330200" lvl="0" marL="457200" rtl="0" algn="l">
              <a:spcBef>
                <a:spcPts val="36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Ansys como ferramenta para simulação de fluid</a:t>
            </a:r>
            <a:r>
              <a:rPr lang="pt-BR" sz="1600"/>
              <a:t>os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Simulação via método de elementos finitos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I</a:t>
            </a:r>
            <a:r>
              <a:rPr lang="pt-BR" sz="1200"/>
              <a:t>nformações sobre pressão e velocidade do gás na câmara</a:t>
            </a:r>
            <a:endParaRPr sz="12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Otimização da câmara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pt-BR" sz="1200"/>
              <a:t>Facilidade em criar decorações que geram alterações no fluxo de gás por dentro do detector</a:t>
            </a:r>
            <a:endParaRPr sz="12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pt-BR" sz="1600"/>
              <a:t>Aplicação de diferentes condições de contorno para o problema</a:t>
            </a:r>
            <a:endParaRPr sz="160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AutoNum type="alphaLcPeriod"/>
            </a:pPr>
            <a:r>
              <a:rPr lang="pt-BR" sz="1250"/>
              <a:t>Temperatura da parede → simulando incidência solar</a:t>
            </a:r>
            <a:endParaRPr sz="125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AutoNum type="alphaLcPeriod"/>
            </a:pPr>
            <a:r>
              <a:rPr lang="pt-BR" sz="1250"/>
              <a:t>velocidade do gás que entra na câmara</a:t>
            </a:r>
            <a:endParaRPr sz="125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AutoNum type="alphaLcPeriod"/>
            </a:pPr>
            <a:r>
              <a:rPr lang="pt-BR" sz="1250"/>
              <a:t>misturas de gás → quanto tempo leva para o detector estar operante (gás ionizante com </a:t>
            </a:r>
            <a:r>
              <a:rPr lang="pt-BR" sz="1250"/>
              <a:t>concentração</a:t>
            </a:r>
            <a:r>
              <a:rPr lang="pt-BR" sz="1250"/>
              <a:t> maior que o ar existente na câmara) </a:t>
            </a:r>
            <a:endParaRPr sz="1250"/>
          </a:p>
        </p:txBody>
      </p:sp>
      <p:sp>
        <p:nvSpPr>
          <p:cNvPr id="185" name="Google Shape;185;p32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3100" y="1042450"/>
            <a:ext cx="3750900" cy="1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1225" y="2330971"/>
            <a:ext cx="2822776" cy="1882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2035" y="740800"/>
            <a:ext cx="2076300" cy="183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3"/>
          <p:cNvSpPr txBox="1"/>
          <p:nvPr>
            <p:ph type="title"/>
          </p:nvPr>
        </p:nvSpPr>
        <p:spPr>
          <a:xfrm>
            <a:off x="0" y="0"/>
            <a:ext cx="5390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/>
              <a:t>Construindo a simulação</a:t>
            </a:r>
            <a:endParaRPr sz="2150"/>
          </a:p>
        </p:txBody>
      </p:sp>
      <p:sp>
        <p:nvSpPr>
          <p:cNvPr id="194" name="Google Shape;194;p33"/>
          <p:cNvSpPr txBox="1"/>
          <p:nvPr>
            <p:ph idx="12" type="sldNum"/>
          </p:nvPr>
        </p:nvSpPr>
        <p:spPr>
          <a:xfrm>
            <a:off x="7904334" y="48042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pt-BR">
                <a:solidFill>
                  <a:schemeClr val="lt1"/>
                </a:solidFill>
              </a:rPr>
              <a:t>‹#›</a:t>
            </a:fld>
            <a:endParaRPr b="1">
              <a:solidFill>
                <a:schemeClr val="lt1"/>
              </a:solidFill>
            </a:endParaRPr>
          </a:p>
        </p:txBody>
      </p:sp>
      <p:pic>
        <p:nvPicPr>
          <p:cNvPr id="195" name="Google Shape;19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6987" y="827803"/>
            <a:ext cx="2830771" cy="153215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3"/>
          <p:cNvSpPr txBox="1"/>
          <p:nvPr/>
        </p:nvSpPr>
        <p:spPr>
          <a:xfrm>
            <a:off x="0" y="827800"/>
            <a:ext cx="4022100" cy="3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AutoNum type="arabicPeriod"/>
            </a:pPr>
            <a:r>
              <a:rPr lang="pt-BR">
                <a:solidFill>
                  <a:srgbClr val="505150"/>
                </a:solidFill>
              </a:rPr>
              <a:t>Medidas replicadas do detector usado pelo Geovane no mestrado</a:t>
            </a:r>
            <a:endParaRPr>
              <a:solidFill>
                <a:srgbClr val="505150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AutoNum type="alphaLcPeriod"/>
            </a:pPr>
            <a:r>
              <a:rPr lang="pt-BR" sz="1200">
                <a:solidFill>
                  <a:srgbClr val="505150"/>
                </a:solidFill>
              </a:rPr>
              <a:t>A simulação é apenas o volume disponível para o fluido circular</a:t>
            </a:r>
            <a:endParaRPr sz="1200">
              <a:solidFill>
                <a:srgbClr val="50515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AutoNum type="arabicPeriod"/>
            </a:pPr>
            <a:r>
              <a:rPr lang="pt-BR">
                <a:solidFill>
                  <a:srgbClr val="505150"/>
                </a:solidFill>
              </a:rPr>
              <a:t>Volume usando elementos poly-hexcore</a:t>
            </a:r>
            <a:endParaRPr>
              <a:solidFill>
                <a:srgbClr val="505150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AutoNum type="alphaLcPeriod"/>
            </a:pPr>
            <a:r>
              <a:rPr lang="pt-BR" sz="1200">
                <a:solidFill>
                  <a:srgbClr val="505150"/>
                </a:solidFill>
              </a:rPr>
              <a:t>vantagem de discretização maior em regiões menores</a:t>
            </a:r>
            <a:endParaRPr sz="1200">
              <a:solidFill>
                <a:srgbClr val="505150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AutoNum type="alphaLcPeriod"/>
            </a:pPr>
            <a:r>
              <a:rPr lang="pt-BR" sz="1200">
                <a:solidFill>
                  <a:srgbClr val="505150"/>
                </a:solidFill>
              </a:rPr>
              <a:t>Smooth transition com 3 camadas →</a:t>
            </a:r>
            <a:r>
              <a:rPr lang="pt-BR">
                <a:solidFill>
                  <a:srgbClr val="505150"/>
                </a:solidFill>
              </a:rPr>
              <a:t>adiciona camadas nas paredes entre os GEM → aumenta a performance do solver</a:t>
            </a:r>
            <a:endParaRPr sz="1200">
              <a:solidFill>
                <a:srgbClr val="50515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AutoNum type="arabicPeriod"/>
            </a:pPr>
            <a:r>
              <a:rPr lang="pt-BR">
                <a:solidFill>
                  <a:srgbClr val="505150"/>
                </a:solidFill>
              </a:rPr>
              <a:t>Número de Reynolds (Re) ~ 50 &lt;&lt; 2000 → fluxo Laminar!</a:t>
            </a:r>
            <a:endParaRPr>
              <a:solidFill>
                <a:srgbClr val="505150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200"/>
              <a:buAutoNum type="alphaLcPeriod"/>
            </a:pPr>
            <a:r>
              <a:rPr lang="pt-BR" sz="1200">
                <a:solidFill>
                  <a:srgbClr val="505150"/>
                </a:solidFill>
              </a:rPr>
              <a:t>Solução transiente e analisamos o resultado após 20s → estabilização do fluxo</a:t>
            </a:r>
            <a:endParaRPr sz="1200">
              <a:solidFill>
                <a:srgbClr val="505150"/>
              </a:solidFill>
            </a:endParaRPr>
          </a:p>
        </p:txBody>
      </p:sp>
      <p:sp>
        <p:nvSpPr>
          <p:cNvPr id="197" name="Google Shape;197;p33"/>
          <p:cNvSpPr txBox="1"/>
          <p:nvPr/>
        </p:nvSpPr>
        <p:spPr>
          <a:xfrm>
            <a:off x="4358675" y="396000"/>
            <a:ext cx="3494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latin typeface="Verdana"/>
                <a:ea typeface="Verdana"/>
                <a:cs typeface="Verdana"/>
                <a:sym typeface="Verdana"/>
              </a:rPr>
              <a:t>*Geovane G. A. de Souza, Advisor: Hugo Natal da Luz, "X-Ray fluorescence imaging system based on Thick-GEM detectors". Instituto de Física da Universidade de São Paulo, São Paulo, 2019</a:t>
            </a:r>
            <a:endParaRPr sz="600">
              <a:solidFill>
                <a:srgbClr val="505150"/>
              </a:solidFill>
            </a:endParaRPr>
          </a:p>
        </p:txBody>
      </p:sp>
      <p:pic>
        <p:nvPicPr>
          <p:cNvPr id="198" name="Google Shape;198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67353" y="2657651"/>
            <a:ext cx="1889624" cy="138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3"/>
          <p:cNvPicPr preferRelativeResize="0"/>
          <p:nvPr/>
        </p:nvPicPr>
        <p:blipFill rotWithShape="1">
          <a:blip r:embed="rId6">
            <a:alphaModFix/>
          </a:blip>
          <a:srcRect b="0" l="0" r="23059" t="0"/>
          <a:stretch/>
        </p:blipFill>
        <p:spPr>
          <a:xfrm>
            <a:off x="6559525" y="2657651"/>
            <a:ext cx="2237069" cy="138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0" name="Google Shape;200;p33"/>
          <p:cNvGrpSpPr/>
          <p:nvPr/>
        </p:nvGrpSpPr>
        <p:grpSpPr>
          <a:xfrm>
            <a:off x="4868863" y="4125675"/>
            <a:ext cx="3711850" cy="522000"/>
            <a:chOff x="941113" y="4103925"/>
            <a:chExt cx="3711850" cy="522000"/>
          </a:xfrm>
        </p:grpSpPr>
        <p:pic>
          <p:nvPicPr>
            <p:cNvPr id="201" name="Google Shape;201;p33"/>
            <p:cNvPicPr preferRelativeResize="0"/>
            <p:nvPr/>
          </p:nvPicPr>
          <p:blipFill rotWithShape="1">
            <a:blip r:embed="rId7">
              <a:alphaModFix/>
            </a:blip>
            <a:srcRect b="13812" l="0" r="0" t="19427"/>
            <a:stretch/>
          </p:blipFill>
          <p:spPr>
            <a:xfrm>
              <a:off x="941113" y="4103925"/>
              <a:ext cx="1549325" cy="52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2" name="Google Shape;202;p33"/>
            <p:cNvSpPr txBox="1"/>
            <p:nvPr/>
          </p:nvSpPr>
          <p:spPr>
            <a:xfrm>
              <a:off x="2564963" y="4103925"/>
              <a:ext cx="2088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505150"/>
                  </a:solidFill>
                </a:rPr>
                <a:t>L = tamanho da célula</a:t>
              </a:r>
              <a:endParaRPr sz="1200">
                <a:solidFill>
                  <a:srgbClr val="505150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505150"/>
                  </a:solidFill>
                </a:rPr>
                <a:t>V = velocidade no inlet</a:t>
              </a:r>
              <a:endParaRPr sz="1200">
                <a:solidFill>
                  <a:srgbClr val="505150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50515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IFUSP 3">
      <a:dk1>
        <a:srgbClr val="112A3D"/>
      </a:dk1>
      <a:lt1>
        <a:srgbClr val="FFFFFF"/>
      </a:lt1>
      <a:dk2>
        <a:srgbClr val="205C76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