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0" r:id="rId1"/>
    <p:sldMasterId id="2147483969" r:id="rId2"/>
    <p:sldMasterId id="2147483975" r:id="rId3"/>
  </p:sldMasterIdLst>
  <p:notesMasterIdLst>
    <p:notesMasterId r:id="rId33"/>
  </p:notesMasterIdLst>
  <p:sldIdLst>
    <p:sldId id="374" r:id="rId4"/>
    <p:sldId id="5383" r:id="rId5"/>
    <p:sldId id="5388" r:id="rId6"/>
    <p:sldId id="5387" r:id="rId7"/>
    <p:sldId id="5386" r:id="rId8"/>
    <p:sldId id="5385" r:id="rId9"/>
    <p:sldId id="5384" r:id="rId10"/>
    <p:sldId id="403" r:id="rId11"/>
    <p:sldId id="5397" r:id="rId12"/>
    <p:sldId id="5389" r:id="rId13"/>
    <p:sldId id="5399" r:id="rId14"/>
    <p:sldId id="386" r:id="rId15"/>
    <p:sldId id="5391" r:id="rId16"/>
    <p:sldId id="388" r:id="rId17"/>
    <p:sldId id="389" r:id="rId18"/>
    <p:sldId id="391" r:id="rId19"/>
    <p:sldId id="390" r:id="rId20"/>
    <p:sldId id="392" r:id="rId21"/>
    <p:sldId id="5381" r:id="rId22"/>
    <p:sldId id="396" r:id="rId23"/>
    <p:sldId id="5396" r:id="rId24"/>
    <p:sldId id="5390" r:id="rId25"/>
    <p:sldId id="5404" r:id="rId26"/>
    <p:sldId id="5400" r:id="rId27"/>
    <p:sldId id="5401" r:id="rId28"/>
    <p:sldId id="5402" r:id="rId29"/>
    <p:sldId id="5394" r:id="rId30"/>
    <p:sldId id="5403" r:id="rId31"/>
    <p:sldId id="355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ED141"/>
    <a:srgbClr val="002855"/>
    <a:srgbClr val="36573B"/>
    <a:srgbClr val="4C8C2B"/>
    <a:srgbClr val="B94700"/>
    <a:srgbClr val="C3CAD1"/>
    <a:srgbClr val="EAA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34"/>
    <p:restoredTop sz="94685"/>
  </p:normalViewPr>
  <p:slideViewPr>
    <p:cSldViewPr snapToGrid="0">
      <p:cViewPr varScale="1">
        <p:scale>
          <a:sx n="117" d="100"/>
          <a:sy n="117" d="100"/>
        </p:scale>
        <p:origin x="5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EF2451-84DD-1F4B-8AC6-346741B30F1F}" type="datetimeFigureOut">
              <a:rPr lang="en-US" smtClean="0"/>
              <a:t>9/4/25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B986E1-723D-3E4A-B2D8-02370382B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337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4D3F97-8F4D-FE09-5D05-45F094773B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42DC02A-7FD8-7D60-BEC9-3C0FAA11F6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E79E4B-350A-29D0-D146-8FE1C85DC1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D994A1-46B1-476E-6BE8-866E9FD17D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81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ligh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56F1D6D-26C8-AC5C-A07B-6930103873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2530888"/>
            <a:ext cx="10003536" cy="2388558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lvl1pPr>
              <a:lnSpc>
                <a:spcPct val="90000"/>
              </a:lnSpc>
              <a:defRPr sz="6300" b="1" i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r>
              <a:rPr lang="en-US"/>
              <a:t>Presentation title</a:t>
            </a:r>
            <a:br>
              <a:rPr lang="en-US"/>
            </a:br>
            <a:r>
              <a:rPr lang="en-US"/>
              <a:t>placeholder text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90BF925A-4769-8F5E-E189-BA9570FDBF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1" y="5115756"/>
            <a:ext cx="10003536" cy="27847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11113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2000" b="1" i="0" kern="1200" spc="0" baseline="0" dirty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SPEAKER NAME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FAD9049D-EF89-EE33-32BB-A63D80B3DF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399" y="5394233"/>
            <a:ext cx="10003537" cy="27847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0" indent="7938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1600" b="0" i="0" kern="1200" spc="-20" baseline="0" dirty="0">
                <a:solidFill>
                  <a:schemeClr val="tx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E7453D-6C1B-3ABD-39FF-9C11A64411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175056"/>
            <a:ext cx="10003536" cy="23632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>
            <a:noAutofit/>
          </a:bodyPr>
          <a:lstStyle>
            <a:lvl1pPr marL="0" indent="7938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1600" b="0" i="0" kern="1200" spc="-20" baseline="0" dirty="0">
                <a:solidFill>
                  <a:schemeClr val="tx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Month Day, Year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578A7C-428E-4D58-E4FB-CC0CFCB97EDB}"/>
              </a:ext>
            </a:extLst>
          </p:cNvPr>
          <p:cNvSpPr/>
          <p:nvPr userDrawn="1"/>
        </p:nvSpPr>
        <p:spPr>
          <a:xfrm>
            <a:off x="914399" y="2484850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8D5A5C-8820-F08B-5D55-E18FD6A1FD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FA22FE4-143F-235A-C05B-B6F9FCECE2C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2536FDB-A745-3D4B-9E72-E4EFB3DA237F}" type="datetime1">
              <a:rPr lang="en-US" smtClean="0"/>
              <a:t>9/4/25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8A4EDC5-97BE-4275-C308-190517A9A21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D673A42-E09C-6821-C950-C083FE88087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366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left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26064E41-DF59-6301-DE38-F0DFE24D71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679" b="4126"/>
          <a:stretch/>
        </p:blipFill>
        <p:spPr>
          <a:xfrm>
            <a:off x="8362184" y="2425441"/>
            <a:ext cx="3464835" cy="4432559"/>
          </a:xfrm>
          <a:prstGeom prst="rect">
            <a:avLst/>
          </a:prstGeom>
        </p:spPr>
      </p:pic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1CE716CA-F3AD-BE9A-11EE-F4AE1FACBE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236021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2D2C341C-5226-C6B0-870F-B3DA04CF8C0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4904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l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4D21E25E-D547-BB0C-056B-1E4BED8276A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157216" y="1700784"/>
            <a:ext cx="5760720" cy="424281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6AA105-7DBD-9DF3-02C8-4B214942C57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FF79C2B-39DB-F0FC-1C09-C45F7AF4DF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217" y="365760"/>
            <a:ext cx="5760720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1" name="Text Placeholder 19">
            <a:extLst>
              <a:ext uri="{FF2B5EF4-FFF2-40B4-BE49-F238E27FC236}">
                <a16:creationId xmlns:a16="http://schemas.microsoft.com/office/drawing/2014/main" id="{B81A79C8-47D1-87B1-E39F-8BE75767B4A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157217" y="822960"/>
            <a:ext cx="576072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5802CF21-D793-E9E0-76EE-6C64625C2F8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576" y="347472"/>
            <a:ext cx="415981" cy="415981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47A82C0C-F619-67C1-0650-12EB4F6E4C92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748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idea-with-support-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AI-generated content may be incorrect.">
            <a:extLst>
              <a:ext uri="{FF2B5EF4-FFF2-40B4-BE49-F238E27FC236}">
                <a16:creationId xmlns:a16="http://schemas.microsoft.com/office/drawing/2014/main" id="{D026C6A1-CA77-A75B-8DF4-FCBEBEF63B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2103" y="2365732"/>
            <a:ext cx="4496423" cy="44922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355CF2-BE45-5D15-57AB-87A35BEE8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923" y="775504"/>
            <a:ext cx="10003536" cy="2223125"/>
          </a:xfrm>
          <a:prstGeom prst="rect">
            <a:avLst/>
          </a:prstGeom>
        </p:spPr>
        <p:txBody>
          <a:bodyPr lIns="0" rIns="0" bIns="0" anchor="b">
            <a:noAutofit/>
          </a:bodyPr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399" y="4121150"/>
            <a:ext cx="10003536" cy="1690335"/>
          </a:xfrm>
          <a:solidFill>
            <a:schemeClr val="tx2"/>
          </a:solidFill>
        </p:spPr>
        <p:txBody>
          <a:bodyPr wrap="square" lIns="548640" tIns="365760" rIns="548640" bIns="365760" anchor="ctr">
            <a:spAutoFit/>
          </a:bodyPr>
          <a:lstStyle>
            <a:lvl1pPr marL="0" indent="0">
              <a:lnSpc>
                <a:spcPct val="110000"/>
              </a:lnSpc>
              <a:buNone/>
              <a:defRPr sz="1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text. 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Ineter</a:t>
            </a:r>
            <a:r>
              <a:rPr lang="en-US"/>
              <a:t> nec </a:t>
            </a:r>
            <a:r>
              <a:rPr lang="en-US" err="1"/>
              <a:t>odio</a:t>
            </a:r>
            <a:r>
              <a:rPr lang="en-US"/>
              <a:t>. </a:t>
            </a:r>
            <a:r>
              <a:rPr lang="en-US" err="1"/>
              <a:t>Praesent</a:t>
            </a:r>
            <a:r>
              <a:rPr lang="en-US"/>
              <a:t> </a:t>
            </a:r>
            <a:r>
              <a:rPr lang="en-US" err="1"/>
              <a:t>suspendisse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</a:t>
            </a:r>
            <a:r>
              <a:rPr lang="en-US" err="1"/>
              <a:t>purus</a:t>
            </a:r>
            <a:r>
              <a:rPr lang="en-US"/>
              <a:t> et </a:t>
            </a:r>
            <a:r>
              <a:rPr lang="en-US" err="1"/>
              <a:t>enim</a:t>
            </a:r>
            <a:r>
              <a:rPr lang="en-US"/>
              <a:t> auctor, vel </a:t>
            </a:r>
            <a:r>
              <a:rPr lang="en-US" err="1"/>
              <a:t>interdum</a:t>
            </a:r>
            <a:r>
              <a:rPr lang="en-US"/>
              <a:t> </a:t>
            </a:r>
            <a:r>
              <a:rPr lang="en-US" err="1"/>
              <a:t>justo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. Donec </a:t>
            </a:r>
            <a:r>
              <a:rPr lang="en-US" err="1"/>
              <a:t>eleifend</a:t>
            </a:r>
            <a:r>
              <a:rPr lang="en-US"/>
              <a:t> </a:t>
            </a:r>
            <a:r>
              <a:rPr lang="en-US" err="1"/>
              <a:t>orci</a:t>
            </a:r>
            <a:r>
              <a:rPr lang="en-US"/>
              <a:t> non </a:t>
            </a:r>
            <a:r>
              <a:rPr lang="en-US" err="1"/>
              <a:t>porttitor</a:t>
            </a:r>
            <a:r>
              <a:rPr lang="en-US"/>
              <a:t> </a:t>
            </a:r>
            <a:r>
              <a:rPr lang="en-US" err="1"/>
              <a:t>scelerisque</a:t>
            </a:r>
            <a:r>
              <a:rPr lang="en-US"/>
              <a:t>.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E65BE62F-E256-0F4F-4A42-36112DA347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4399" y="2998629"/>
            <a:ext cx="10003536" cy="1122521"/>
          </a:xfrm>
        </p:spPr>
        <p:txBody>
          <a:bodyPr anchor="ctr"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344B288-869E-FEF3-B2A3-5706671738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F42FD863-F4B6-B6D1-BAFB-D52DC4E044F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B2EEDEF-8C67-0FEE-7A5A-F9872906BB70}"/>
              </a:ext>
            </a:extLst>
          </p:cNvPr>
          <p:cNvSpPr/>
          <p:nvPr userDrawn="1"/>
        </p:nvSpPr>
        <p:spPr>
          <a:xfrm rot="10800000">
            <a:off x="912875" y="3123596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413611B-0AEB-E25E-602A-8BA07E7C7F3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2D33B04F-5D43-F748-9BEF-D5C038B77991}" type="datetime1">
              <a:rPr lang="en-US" smtClean="0"/>
              <a:t>9/4/25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F78E56C-649B-84D7-883E-399BED309F9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4FCBB44-51F9-6FA3-085E-EB9F2164541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692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ideas-with-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1873983"/>
            <a:ext cx="4791456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4400" y="2543085"/>
            <a:ext cx="4791456" cy="119786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C11AC4-3132-DF00-E861-4EC706C3EB2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4105656"/>
            <a:ext cx="11830050" cy="2752344"/>
          </a:xfrm>
          <a:solidFill>
            <a:srgbClr val="C3CAD1"/>
          </a:solidFill>
          <a:ln>
            <a:noFill/>
          </a:ln>
        </p:spPr>
        <p:txBody>
          <a:bodyPr tIns="164592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825B179B-754F-E075-416F-58FDF815CA2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0" y="6400799"/>
            <a:ext cx="11529391" cy="457201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14AD5D-B2B5-2D86-5607-F93500D5A829}"/>
              </a:ext>
            </a:extLst>
          </p:cNvPr>
          <p:cNvSpPr/>
          <p:nvPr userDrawn="1"/>
        </p:nvSpPr>
        <p:spPr>
          <a:xfrm rot="16200000">
            <a:off x="466342" y="229487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B44406A-7064-09CD-0D32-B50A4C2A47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6" name="Text Placeholder 19">
            <a:extLst>
              <a:ext uri="{FF2B5EF4-FFF2-40B4-BE49-F238E27FC236}">
                <a16:creationId xmlns:a16="http://schemas.microsoft.com/office/drawing/2014/main" id="{B1451569-253C-B587-A86F-4D190EF1B24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7" name="Picture 16" descr="Logo, company name&#10;&#10;AI-generated content may be incorrect.">
            <a:extLst>
              <a:ext uri="{FF2B5EF4-FFF2-40B4-BE49-F238E27FC236}">
                <a16:creationId xmlns:a16="http://schemas.microsoft.com/office/drawing/2014/main" id="{809A0A5D-5886-4562-448A-83FC8512DC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B38B5940-D626-697E-1DE2-483ADD73F4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5550671B-40D3-6B53-A651-02217D09EBC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117335" y="1873983"/>
            <a:ext cx="4791456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57650E2F-D63F-64A0-264F-AB6835C7483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7335" y="2543085"/>
            <a:ext cx="4791456" cy="119786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368FBFD-4E2A-68B9-526C-938F5B7C839F}"/>
              </a:ext>
            </a:extLst>
          </p:cNvPr>
          <p:cNvSpPr/>
          <p:nvPr userDrawn="1"/>
        </p:nvSpPr>
        <p:spPr>
          <a:xfrm rot="16200000">
            <a:off x="5669277" y="229487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5474D73-F9BE-8323-9710-2D943D074AA7}"/>
              </a:ext>
            </a:extLst>
          </p:cNvPr>
          <p:cNvSpPr>
            <a:spLocks noGrp="1"/>
          </p:cNvSpPr>
          <p:nvPr>
            <p:ph type="sldNum" sz="quarter" idx="42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8947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ideas-with-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E73DE767-6E27-2F6D-9DFB-476DFBA08AC4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378952" y="0"/>
            <a:ext cx="3447288" cy="6858001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45720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562FBDD1-DD88-5129-A1B4-F8213B472B8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740140" y="6251713"/>
            <a:ext cx="2724912" cy="606288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0A7BBE-ABB8-C2EC-5680-6576FD9F3F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A20E4B7D-A2F4-E2C0-B651-BA709ADA79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A5343729-79AD-1ED6-768D-6A792503B3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653256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7A6A44F0-F202-67D2-AA06-2C6B93FCC06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400" y="820351"/>
            <a:ext cx="653256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sp>
        <p:nvSpPr>
          <p:cNvPr id="39" name="Text Placeholder 11">
            <a:extLst>
              <a:ext uri="{FF2B5EF4-FFF2-40B4-BE49-F238E27FC236}">
                <a16:creationId xmlns:a16="http://schemas.microsoft.com/office/drawing/2014/main" id="{18B7F31E-5DA9-AE9E-946C-DBEDE553E35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14398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0" name="Text Placeholder 13">
            <a:extLst>
              <a:ext uri="{FF2B5EF4-FFF2-40B4-BE49-F238E27FC236}">
                <a16:creationId xmlns:a16="http://schemas.microsoft.com/office/drawing/2014/main" id="{E2CB8A18-7CC3-DC44-09AA-C5930608CB7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914398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8724181-2302-5B6D-8D9A-0FDFFA0EAC2A}"/>
              </a:ext>
            </a:extLst>
          </p:cNvPr>
          <p:cNvSpPr/>
          <p:nvPr userDrawn="1"/>
        </p:nvSpPr>
        <p:spPr>
          <a:xfrm rot="16200000">
            <a:off x="462533" y="2309010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 Placeholder 11">
            <a:extLst>
              <a:ext uri="{FF2B5EF4-FFF2-40B4-BE49-F238E27FC236}">
                <a16:creationId xmlns:a16="http://schemas.microsoft.com/office/drawing/2014/main" id="{E8C39114-AC4E-397F-2083-2D7D594E888D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4376229" y="1880783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3" name="Text Placeholder 13">
            <a:extLst>
              <a:ext uri="{FF2B5EF4-FFF2-40B4-BE49-F238E27FC236}">
                <a16:creationId xmlns:a16="http://schemas.microsoft.com/office/drawing/2014/main" id="{E47A550C-93F7-8A24-C26C-808BEFCFC577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376229" y="2549885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2D36219-087B-419B-9E96-63D476258513}"/>
              </a:ext>
            </a:extLst>
          </p:cNvPr>
          <p:cNvSpPr/>
          <p:nvPr userDrawn="1"/>
        </p:nvSpPr>
        <p:spPr>
          <a:xfrm rot="16200000">
            <a:off x="3924364" y="2315123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6096CCA3-6EF5-DABE-B6E8-DC02967800A7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14398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1F561A6E-CA30-68DE-C30C-E3D04D574F82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914398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393A29F-FA2C-9EBB-AEC6-3930FE314D14}"/>
              </a:ext>
            </a:extLst>
          </p:cNvPr>
          <p:cNvSpPr/>
          <p:nvPr userDrawn="1"/>
        </p:nvSpPr>
        <p:spPr>
          <a:xfrm rot="16200000">
            <a:off x="462533" y="475265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D6464A17-58FF-1CEF-5B44-C332EEA11FA9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376229" y="4324431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9" name="Text Placeholder 13">
            <a:extLst>
              <a:ext uri="{FF2B5EF4-FFF2-40B4-BE49-F238E27FC236}">
                <a16:creationId xmlns:a16="http://schemas.microsoft.com/office/drawing/2014/main" id="{8E44891D-B952-10F7-E744-374B1A1B2307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4376229" y="4993533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52E0381-ADF4-8D24-C867-C900E35689E9}"/>
              </a:ext>
            </a:extLst>
          </p:cNvPr>
          <p:cNvSpPr/>
          <p:nvPr userDrawn="1"/>
        </p:nvSpPr>
        <p:spPr>
          <a:xfrm rot="16200000">
            <a:off x="3924364" y="4758771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2B2213-C7AE-6BAB-99BE-3FEB3626C9CD}"/>
              </a:ext>
            </a:extLst>
          </p:cNvPr>
          <p:cNvSpPr>
            <a:spLocks noGrp="1"/>
          </p:cNvSpPr>
          <p:nvPr>
            <p:ph type="dt" sz="half" idx="59"/>
          </p:nvPr>
        </p:nvSpPr>
        <p:spPr/>
        <p:txBody>
          <a:bodyPr/>
          <a:lstStyle/>
          <a:p>
            <a:pPr>
              <a:defRPr/>
            </a:pPr>
            <a:fld id="{0F0FC391-7050-F644-A3A3-A6FF6098AF9D}" type="datetime1">
              <a:rPr lang="en-US" smtClean="0"/>
              <a:t>9/4/25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49E7BE-854D-1C7F-9ED9-A488BDBEA629}"/>
              </a:ext>
            </a:extLst>
          </p:cNvPr>
          <p:cNvSpPr>
            <a:spLocks noGrp="1"/>
          </p:cNvSpPr>
          <p:nvPr>
            <p:ph type="ftr" sz="quarter" idx="6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444157-9DBF-C378-F538-F7840483133D}"/>
              </a:ext>
            </a:extLst>
          </p:cNvPr>
          <p:cNvSpPr>
            <a:spLocks noGrp="1"/>
          </p:cNvSpPr>
          <p:nvPr>
            <p:ph type="sldNum" sz="quarter" idx="6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150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idea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7813F2B-33D1-CE0E-E387-D5B3B86BB6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DCD67CB5-6160-A440-ED55-AD32D8B18E3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0" name="Picture 9" descr="Logo, company name&#10;&#10;AI-generated content may be incorrect.">
            <a:extLst>
              <a:ext uri="{FF2B5EF4-FFF2-40B4-BE49-F238E27FC236}">
                <a16:creationId xmlns:a16="http://schemas.microsoft.com/office/drawing/2014/main" id="{D7722649-BB7F-E00B-2BFE-CAA66451924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221A7E90-F175-1CC3-CCD9-CBD10099A0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9385C64-D0FC-E300-55DA-BCF7F9AE2D7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14398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923E6B3B-1082-004A-1ACD-E7066B97F006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914398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7544981-8CC8-FD66-5962-8360F99F4D54}"/>
              </a:ext>
            </a:extLst>
          </p:cNvPr>
          <p:cNvSpPr/>
          <p:nvPr userDrawn="1"/>
        </p:nvSpPr>
        <p:spPr>
          <a:xfrm rot="16200000">
            <a:off x="462533" y="2309010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Placeholder 11">
            <a:extLst>
              <a:ext uri="{FF2B5EF4-FFF2-40B4-BE49-F238E27FC236}">
                <a16:creationId xmlns:a16="http://schemas.microsoft.com/office/drawing/2014/main" id="{30F32B04-69CD-6970-1192-E9622B2A14F4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7838061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5686534F-895A-175D-9ECA-69644D7DB84C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7838061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F9C5E80-2D6A-7B81-F349-81A6C92D8B1B}"/>
              </a:ext>
            </a:extLst>
          </p:cNvPr>
          <p:cNvSpPr/>
          <p:nvPr userDrawn="1"/>
        </p:nvSpPr>
        <p:spPr>
          <a:xfrm rot="16200000">
            <a:off x="7386196" y="2309010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Placeholder 11">
            <a:extLst>
              <a:ext uri="{FF2B5EF4-FFF2-40B4-BE49-F238E27FC236}">
                <a16:creationId xmlns:a16="http://schemas.microsoft.com/office/drawing/2014/main" id="{8B364BB1-2F03-07C5-EAB7-CB49A1EC3282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4376229" y="1880783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459A5D6D-C5DE-C8EE-F37F-3367BBA9F840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376229" y="2549885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449DD49-1A8D-76CC-A4AF-D0AD5C195FB8}"/>
              </a:ext>
            </a:extLst>
          </p:cNvPr>
          <p:cNvSpPr/>
          <p:nvPr userDrawn="1"/>
        </p:nvSpPr>
        <p:spPr>
          <a:xfrm rot="16200000">
            <a:off x="3924364" y="2315123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B29C255B-11E7-E49D-1EDD-C2F6FB66D083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14398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F32E0527-0C17-B229-AE53-082144E5EC6C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914398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8D1526-CCB8-95A3-3CF3-B935126F6D3B}"/>
              </a:ext>
            </a:extLst>
          </p:cNvPr>
          <p:cNvSpPr/>
          <p:nvPr userDrawn="1"/>
        </p:nvSpPr>
        <p:spPr>
          <a:xfrm rot="16200000">
            <a:off x="462533" y="475265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 Placeholder 11">
            <a:extLst>
              <a:ext uri="{FF2B5EF4-FFF2-40B4-BE49-F238E27FC236}">
                <a16:creationId xmlns:a16="http://schemas.microsoft.com/office/drawing/2014/main" id="{8F94305F-ACC4-02B6-29A1-4EFF95BB5331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7838061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1" name="Text Placeholder 13">
            <a:extLst>
              <a:ext uri="{FF2B5EF4-FFF2-40B4-BE49-F238E27FC236}">
                <a16:creationId xmlns:a16="http://schemas.microsoft.com/office/drawing/2014/main" id="{F4292675-527D-A6B4-E4DC-2415844F85F2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7838061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085E3D5-CA56-CDAB-FA38-F7ED7B165DA8}"/>
              </a:ext>
            </a:extLst>
          </p:cNvPr>
          <p:cNvSpPr/>
          <p:nvPr userDrawn="1"/>
        </p:nvSpPr>
        <p:spPr>
          <a:xfrm rot="16200000">
            <a:off x="7386196" y="475265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F81F7DBF-CBB6-1C17-14EC-49A4683D985E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376229" y="4324431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155C0AAD-ABA7-E72D-77DF-67C494E98156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4376229" y="4993533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048C6CE-4BDC-C393-A7CE-46A7BDCD6840}"/>
              </a:ext>
            </a:extLst>
          </p:cNvPr>
          <p:cNvSpPr/>
          <p:nvPr userDrawn="1"/>
        </p:nvSpPr>
        <p:spPr>
          <a:xfrm rot="16200000">
            <a:off x="3924364" y="4758771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5FDBA3-89C7-4621-B40D-7DE83FA22F5A}"/>
              </a:ext>
            </a:extLst>
          </p:cNvPr>
          <p:cNvSpPr>
            <a:spLocks noGrp="1"/>
          </p:cNvSpPr>
          <p:nvPr>
            <p:ph type="dt" sz="half" idx="59"/>
          </p:nvPr>
        </p:nvSpPr>
        <p:spPr/>
        <p:txBody>
          <a:bodyPr/>
          <a:lstStyle/>
          <a:p>
            <a:pPr>
              <a:defRPr/>
            </a:pPr>
            <a:fld id="{7CD339AD-7025-CC4E-8705-3600855D375A}" type="datetime1">
              <a:rPr lang="en-US" smtClean="0"/>
              <a:t>9/4/25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7AF3A4-EAA0-74A8-537D-7B63527E0231}"/>
              </a:ext>
            </a:extLst>
          </p:cNvPr>
          <p:cNvSpPr>
            <a:spLocks noGrp="1"/>
          </p:cNvSpPr>
          <p:nvPr>
            <p:ph type="ftr" sz="quarter" idx="6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8D8A77-0A01-BA2F-A32E-706B0FA90008}"/>
              </a:ext>
            </a:extLst>
          </p:cNvPr>
          <p:cNvSpPr>
            <a:spLocks noGrp="1"/>
          </p:cNvSpPr>
          <p:nvPr>
            <p:ph type="sldNum" sz="quarter" idx="6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394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-with-caption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AI-generated content may be incorrect.">
            <a:extLst>
              <a:ext uri="{FF2B5EF4-FFF2-40B4-BE49-F238E27FC236}">
                <a16:creationId xmlns:a16="http://schemas.microsoft.com/office/drawing/2014/main" id="{342CFCE2-B4C8-ABC2-3278-6BDD1A6BA4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5563" y="3940021"/>
            <a:ext cx="2920677" cy="2917979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5760" y="5938577"/>
            <a:ext cx="11091672" cy="383991"/>
          </a:xfrm>
        </p:spPr>
        <p:txBody>
          <a:bodyPr lIns="0" rIns="0" anchor="t">
            <a:noAutofit/>
          </a:bodyPr>
          <a:lstStyle>
            <a:lvl1pPr marL="0" indent="0"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A34CFE70-A9DA-519B-846A-B0978C9FFD7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1826240" cy="5509547"/>
          </a:xfrm>
          <a:solidFill>
            <a:srgbClr val="C3CAD1"/>
          </a:solidFill>
          <a:ln>
            <a:noFill/>
          </a:ln>
        </p:spPr>
        <p:txBody>
          <a:bodyPr lIns="457200" tIns="3108960" rIns="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5760" y="6289556"/>
            <a:ext cx="11091672" cy="238244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EC6AD6-BD59-A2C2-2F3A-CEF4E0667B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1" name="Picture 10" descr="Logo, company name&#10;&#10;AI-generated content may be incorrect.">
            <a:extLst>
              <a:ext uri="{FF2B5EF4-FFF2-40B4-BE49-F238E27FC236}">
                <a16:creationId xmlns:a16="http://schemas.microsoft.com/office/drawing/2014/main" id="{44B6D53A-92C9-55F9-0CA2-68EF8475BE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F573D6D-30D5-5B7B-90C2-D7583296043C}"/>
              </a:ext>
            </a:extLst>
          </p:cNvPr>
          <p:cNvSpPr/>
          <p:nvPr userDrawn="1"/>
        </p:nvSpPr>
        <p:spPr>
          <a:xfrm rot="10800000">
            <a:off x="365061" y="5782203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606984-9DED-F33B-C04F-1C29849539A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727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-with-caption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C11AC4-3132-DF00-E861-4EC706C3EB2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5924" y="640080"/>
            <a:ext cx="9994392" cy="5577840"/>
          </a:xfrm>
          <a:solidFill>
            <a:srgbClr val="C3CAD1"/>
          </a:solidFill>
          <a:ln>
            <a:noFill/>
          </a:ln>
        </p:spPr>
        <p:txBody>
          <a:bodyPr lIns="457200" tIns="3108960" rIns="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4F600118-8BF4-999C-96D0-38800692B13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5925" y="6245352"/>
            <a:ext cx="9994392" cy="310783"/>
          </a:xfr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D2A2E3-C451-68BF-12DA-0C5129B0694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1" name="Picture 10" descr="Logo, company name&#10;&#10;AI-generated content may be incorrect.">
            <a:extLst>
              <a:ext uri="{FF2B5EF4-FFF2-40B4-BE49-F238E27FC236}">
                <a16:creationId xmlns:a16="http://schemas.microsoft.com/office/drawing/2014/main" id="{E4E71F28-8E11-F8BF-0A77-7AAFA42184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BDFC97-7800-F5CC-5EBB-5D892475A33F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8747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-figu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702F704-D87B-DF16-D937-0C5723A4D346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alpha val="5020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3E187AF-3341-8854-383A-CA20D59A0AFD}"/>
              </a:ext>
            </a:extLst>
          </p:cNvPr>
          <p:cNvSpPr/>
          <p:nvPr userDrawn="1"/>
        </p:nvSpPr>
        <p:spPr>
          <a:xfrm>
            <a:off x="0" y="1678988"/>
            <a:ext cx="11830050" cy="35000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5C63DE5-8138-0D72-CE3E-25C89680D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257" y="2379072"/>
            <a:ext cx="10003536" cy="1668997"/>
          </a:xfrm>
          <a:prstGeom prst="rect">
            <a:avLst/>
          </a:prstGeom>
          <a:noFill/>
        </p:spPr>
        <p:txBody>
          <a:bodyPr lIns="0" tIns="0" rIns="0" bIns="0" anchor="b">
            <a:noAutofit/>
          </a:bodyPr>
          <a:lstStyle>
            <a:lvl1pPr algn="ctr">
              <a:defRPr sz="9600" spc="-1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A07A8EC1-93D3-3D5B-9385-0BA6453AF1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3257" y="4048069"/>
            <a:ext cx="10003536" cy="709159"/>
          </a:xfrm>
        </p:spPr>
        <p:txBody>
          <a:bodyPr anchor="t">
            <a:noAutofit/>
          </a:bodyPr>
          <a:lstStyle>
            <a:lvl1pPr marL="0" indent="0" algn="ctr">
              <a:spcAft>
                <a:spcPts val="0"/>
              </a:spcAft>
              <a:buNone/>
              <a:defRPr sz="2800" spc="-50" baseline="0">
                <a:solidFill>
                  <a:schemeClr val="tx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5F9F77-9433-0FA9-9CAB-50F8190170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A0C5114-E7F3-FF3D-A850-564CA25BD4AA}"/>
              </a:ext>
            </a:extLst>
          </p:cNvPr>
          <p:cNvSpPr/>
          <p:nvPr userDrawn="1"/>
        </p:nvSpPr>
        <p:spPr>
          <a:xfrm rot="10800000">
            <a:off x="5215509" y="233303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D10C01-E502-C2A8-611B-3019CF9DFA7F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fld id="{AFB0BF89-A491-6D43-8423-98DC6BEFD7AF}" type="datetime1">
              <a:rPr lang="en-US" smtClean="0"/>
              <a:t>9/4/25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B1728D-2C4C-4424-EC7C-F41CFAB91F3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AA6709-2DAE-D574-74A9-6F2352BB8C6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5553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-key-figur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ABAEBB0B-FC49-0C96-1CA9-8CBAB514550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4399" y="820757"/>
            <a:ext cx="5000626" cy="5216486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tIns="283464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75CE5CA-6E88-5554-567E-566D0F3702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97155" y="1520328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253F5A24-61CC-6326-2F0B-D0B2CD80549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399" y="6144322"/>
            <a:ext cx="5000625" cy="21202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16" name="Text Placeholder 17">
            <a:extLst>
              <a:ext uri="{FF2B5EF4-FFF2-40B4-BE49-F238E27FC236}">
                <a16:creationId xmlns:a16="http://schemas.microsoft.com/office/drawing/2014/main" id="{7C79F1A4-8D7A-2A2A-13B1-007CC4DA4DD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290710" y="512899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Key figure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4A9EC7-0A22-2867-5A93-04C549C7B24D}"/>
              </a:ext>
            </a:extLst>
          </p:cNvPr>
          <p:cNvSpPr/>
          <p:nvPr userDrawn="1"/>
        </p:nvSpPr>
        <p:spPr>
          <a:xfrm rot="16200000">
            <a:off x="5595766" y="1504465"/>
            <a:ext cx="1389888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C9AF806-A69B-CC52-7882-68CBACA47F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20" name="Picture 19" descr="Logo, company name&#10;&#10;AI-generated content may be incorrect.">
            <a:extLst>
              <a:ext uri="{FF2B5EF4-FFF2-40B4-BE49-F238E27FC236}">
                <a16:creationId xmlns:a16="http://schemas.microsoft.com/office/drawing/2014/main" id="{71A5B106-9DEE-8AB6-D922-D48EB8DF9D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47C90278-399F-D985-B545-7DCF0DA7A63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97155" y="5337672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7">
            <a:extLst>
              <a:ext uri="{FF2B5EF4-FFF2-40B4-BE49-F238E27FC236}">
                <a16:creationId xmlns:a16="http://schemas.microsoft.com/office/drawing/2014/main" id="{819A7FF5-547E-A603-F63A-B893DB8702C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90710" y="4330243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Key figure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CF14232-891E-BF84-C925-6BB3EFCEB08D}"/>
              </a:ext>
            </a:extLst>
          </p:cNvPr>
          <p:cNvSpPr/>
          <p:nvPr userDrawn="1"/>
        </p:nvSpPr>
        <p:spPr>
          <a:xfrm rot="16200000">
            <a:off x="5595766" y="5321809"/>
            <a:ext cx="1389888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C5B0C835-92D5-EBA9-F2A4-BC31B439CFE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97155" y="3427735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>
            <a:extLst>
              <a:ext uri="{FF2B5EF4-FFF2-40B4-BE49-F238E27FC236}">
                <a16:creationId xmlns:a16="http://schemas.microsoft.com/office/drawing/2014/main" id="{AFF8EEAA-8354-850E-1A0B-1EADAA1D7EB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90710" y="2420306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Key figure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C30FE6C-CF61-D9B0-ABF1-6B526A2786D8}"/>
              </a:ext>
            </a:extLst>
          </p:cNvPr>
          <p:cNvSpPr/>
          <p:nvPr userDrawn="1"/>
        </p:nvSpPr>
        <p:spPr>
          <a:xfrm rot="16200000">
            <a:off x="5595766" y="3411872"/>
            <a:ext cx="1389888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FDCF037-3F22-455A-C167-1B9773617782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pPr>
              <a:defRPr/>
            </a:pPr>
            <a:fld id="{E617349E-1407-C04E-8754-1AC9BDDDF313}" type="datetime1">
              <a:rPr lang="en-US" smtClean="0"/>
              <a:t>9/4/25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B849831-55D4-65FF-A7B1-CC84E9B252F7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1D6637D-9A02-B205-EF0A-87C0E8B5D314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496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03E171D5-30FC-537F-A514-48CD3674FC3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610466" y="2852018"/>
            <a:ext cx="2298325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Year</a:t>
            </a: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1349D683-9A3C-3B31-0359-463DB290E72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4400" y="2852018"/>
            <a:ext cx="2298325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Year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B2E158B-F6B7-4699-6081-B2D57ABF91B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Subhead</a:t>
            </a:r>
          </a:p>
          <a:p>
            <a:pPr lvl="0"/>
            <a:endParaRPr lang="en-US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EF49033D-66CB-33E0-1DBC-8928201CE7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14400" y="4226948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F1CDCE25-1734-8F15-F850-140D20AC47B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610466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Subhead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85289A2-5BDF-BFB7-0DE2-786AE926515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610466" y="4226948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3CFA5C77-3A47-8088-7D44-41FA177B055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45110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Subhead</a:t>
            </a:r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4BF923C8-904E-4223-3EB4-4B31AAE44E0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45110" y="4240724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ADCF14EF-4C7F-F7FF-B974-B74AEA466A8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479755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Subhead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73055581-1076-7DDA-CB8D-C153A93551A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479755" y="4240724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98675C6D-0B35-795C-843D-D60026C9B8E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79756" y="2852018"/>
            <a:ext cx="2298324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Year</a:t>
            </a:r>
          </a:p>
        </p:txBody>
      </p:sp>
      <p:sp>
        <p:nvSpPr>
          <p:cNvPr id="34" name="Text Placeholder 7">
            <a:extLst>
              <a:ext uri="{FF2B5EF4-FFF2-40B4-BE49-F238E27FC236}">
                <a16:creationId xmlns:a16="http://schemas.microsoft.com/office/drawing/2014/main" id="{CF0A98D3-24F3-B6FB-0C8A-5A659B80362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045111" y="2852018"/>
            <a:ext cx="2298324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Year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845F05-CCE2-6A85-D3D4-65931BF036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6610B6D6-299C-0418-0AF3-619B25B544C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68DB6E35-74D5-6385-15A7-D3FFFECBE6C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916BD9F2-83FA-DEE1-828F-C0131BE688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C08987A-C4D8-24A2-0633-7FD0D0BFD8F2}"/>
              </a:ext>
            </a:extLst>
          </p:cNvPr>
          <p:cNvSpPr/>
          <p:nvPr userDrawn="1"/>
        </p:nvSpPr>
        <p:spPr>
          <a:xfrm rot="10800000" flipV="1">
            <a:off x="2892132" y="3194302"/>
            <a:ext cx="90525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A1AF7D8-F39D-5D62-4B8B-A1E2D2280514}"/>
              </a:ext>
            </a:extLst>
          </p:cNvPr>
          <p:cNvSpPr/>
          <p:nvPr userDrawn="1"/>
        </p:nvSpPr>
        <p:spPr>
          <a:xfrm rot="10800000" flipV="1">
            <a:off x="5455268" y="3194302"/>
            <a:ext cx="90525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7AEB230-F944-F682-5C1A-0056FBFB52AB}"/>
              </a:ext>
            </a:extLst>
          </p:cNvPr>
          <p:cNvSpPr/>
          <p:nvPr userDrawn="1"/>
        </p:nvSpPr>
        <p:spPr>
          <a:xfrm rot="10800000" flipV="1">
            <a:off x="8024323" y="3194302"/>
            <a:ext cx="90525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2FE7C9-EB8A-1A48-5F36-AEE87BC4EFFB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fld id="{B040D19C-4966-0A41-B3E7-57A8DF9C8819}" type="datetime1">
              <a:rPr lang="en-US" smtClean="0"/>
              <a:t>9/4/25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5CA788-9E66-27E4-B8B2-1B3DD9A0061C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F826E5-1E41-AE20-24CB-69936FA1646B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102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-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0A1F3CE8-9651-FEC3-BFB0-E0F6D74A4D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700784"/>
            <a:ext cx="9994392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FD6FBCE-D66A-AFBF-8265-C096B00333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AA0D5227-39A3-34BF-7B1F-230DE38C9D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F528FF9F-A7C8-348A-D84B-6A3C28FC96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8DEB94-273B-912E-C99B-C8948C839955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fld id="{D67232FB-15EA-1643-9842-4C2AA8FD0F5D}" type="datetime1">
              <a:rPr lang="en-US" smtClean="0"/>
              <a:t>9/4/25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5CB675-206F-B425-823E-69FCB8147860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4605C8-61D0-BA61-5EC6-6DB9D3BA2EF3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1329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6000" y="4361861"/>
            <a:ext cx="5029200" cy="88216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B97A8FFA-98C0-7619-912E-7DE6824B8E0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3702" y="1700784"/>
            <a:ext cx="5000626" cy="625033"/>
          </a:xfrm>
          <a:solidFill>
            <a:schemeClr val="tx2"/>
          </a:solidFill>
        </p:spPr>
        <p:txBody>
          <a:bodyPr lIns="182880" tIns="0" rIns="0"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Segment 1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E709C570-D515-D5C2-A7C9-873D4FB05DB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3702" y="2416667"/>
            <a:ext cx="5000626" cy="700720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8D0D5251-ED14-8221-23B5-C338B9B136E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3703" y="3126912"/>
            <a:ext cx="5000626" cy="625033"/>
          </a:xfrm>
          <a:solidFill>
            <a:schemeClr val="tx1"/>
          </a:solidFill>
        </p:spPr>
        <p:txBody>
          <a:bodyPr lIns="182880" tIns="0" rIns="0" anchor="ctr">
            <a:noAutofit/>
          </a:bodyPr>
          <a:lstStyle>
            <a:lvl1pPr marL="0" indent="0"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Segment 2</a:t>
            </a:r>
          </a:p>
        </p:txBody>
      </p:sp>
      <p:sp>
        <p:nvSpPr>
          <p:cNvPr id="26" name="Text Placeholder 13">
            <a:extLst>
              <a:ext uri="{FF2B5EF4-FFF2-40B4-BE49-F238E27FC236}">
                <a16:creationId xmlns:a16="http://schemas.microsoft.com/office/drawing/2014/main" id="{E80E855E-4FDC-9D49-7BC5-49761978BA5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13703" y="3841747"/>
            <a:ext cx="5000625" cy="70408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34349A97-5971-2B65-B59E-1C98524A4FB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3702" y="4567235"/>
            <a:ext cx="5000626" cy="631032"/>
          </a:xfrm>
          <a:solidFill>
            <a:schemeClr val="accent1"/>
          </a:solidFill>
        </p:spPr>
        <p:txBody>
          <a:bodyPr lIns="182880" tIns="0" rIns="0" anchor="ctr">
            <a:noAutofit/>
          </a:bodyPr>
          <a:lstStyle>
            <a:lvl1pPr marL="0" indent="0"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Segment 3</a:t>
            </a:r>
          </a:p>
        </p:txBody>
      </p:sp>
      <p:sp>
        <p:nvSpPr>
          <p:cNvPr id="29" name="Text Placeholder 13">
            <a:extLst>
              <a:ext uri="{FF2B5EF4-FFF2-40B4-BE49-F238E27FC236}">
                <a16:creationId xmlns:a16="http://schemas.microsoft.com/office/drawing/2014/main" id="{56E30477-B529-728A-AA86-F0BF32CC2C9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13702" y="5283162"/>
            <a:ext cx="5000626" cy="70408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2CD14E77-F429-15B1-F9A5-C98656B05D4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416009" y="5727814"/>
            <a:ext cx="3984937" cy="81402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insert caption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EA2963-9726-4063-E7DA-0AB9CA3909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74F00707-099E-FCA0-E7DE-AF763D1AF91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1E87DF5B-EBD1-93B2-E7F8-9194FC8AC74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B92F8742-82D1-BB4D-234D-76D87357F9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6" name="Chart Placeholder 33">
            <a:extLst>
              <a:ext uri="{FF2B5EF4-FFF2-40B4-BE49-F238E27FC236}">
                <a16:creationId xmlns:a16="http://schemas.microsoft.com/office/drawing/2014/main" id="{52C864BF-BCE8-AF09-5C28-6FB7C48C3E8E}"/>
              </a:ext>
            </a:extLst>
          </p:cNvPr>
          <p:cNvSpPr>
            <a:spLocks noGrp="1"/>
          </p:cNvSpPr>
          <p:nvPr>
            <p:ph type="chart" sz="quarter" idx="38"/>
          </p:nvPr>
        </p:nvSpPr>
        <p:spPr>
          <a:xfrm>
            <a:off x="6564303" y="1691264"/>
            <a:ext cx="3718252" cy="3820420"/>
          </a:xfr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6F6407B-2069-A156-F136-165066B97BB0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fld id="{79FBDF87-C79C-7B46-A6D2-641F3B70B173}" type="datetime1">
              <a:rPr lang="en-US" smtClean="0"/>
              <a:t>9/4/25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B8EB51C-6380-2192-1894-4C5355440D79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12A945B-BEEF-183C-ECC0-6AA2D38FD9C8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5193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5997" y="4281534"/>
            <a:ext cx="5074467" cy="89010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2CD14E77-F429-15B1-F9A5-C98656B05D4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4399" y="5910199"/>
            <a:ext cx="9994392" cy="37118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insert caption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5F47B5-4761-5144-F10D-D22CD753FB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4E7EC1F8-3C79-96EA-BAC5-4A16390EF4F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0" name="Picture 9" descr="Logo, company name&#10;&#10;AI-generated content may be incorrect.">
            <a:extLst>
              <a:ext uri="{FF2B5EF4-FFF2-40B4-BE49-F238E27FC236}">
                <a16:creationId xmlns:a16="http://schemas.microsoft.com/office/drawing/2014/main" id="{BA36F6E8-B09C-D7C6-E26B-D0323BCA25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0C1E4F0-DFA5-E9B1-59B4-18ECD9C9BF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Table Placeholder 5">
            <a:extLst>
              <a:ext uri="{FF2B5EF4-FFF2-40B4-BE49-F238E27FC236}">
                <a16:creationId xmlns:a16="http://schemas.microsoft.com/office/drawing/2014/main" id="{D2EDDB05-1AF6-97B9-8468-040314ECE410}"/>
              </a:ext>
            </a:extLst>
          </p:cNvPr>
          <p:cNvSpPr>
            <a:spLocks noGrp="1"/>
          </p:cNvSpPr>
          <p:nvPr>
            <p:ph type="tbl" sz="quarter" idx="25"/>
          </p:nvPr>
        </p:nvSpPr>
        <p:spPr>
          <a:xfrm>
            <a:off x="915924" y="1700784"/>
            <a:ext cx="9992867" cy="4105656"/>
          </a:xfr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088B00D-9B35-DB46-C790-1D78D3C30D91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fld id="{2F439EB7-34CC-E644-AA79-7E15C5BDF09C}" type="datetime1">
              <a:rPr lang="en-US" smtClean="0"/>
              <a:t>9/4/25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423629E-9729-19B2-D18F-696FC5DF7C80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F7ECEAE-4F90-EAE6-417B-EE2AEE8EB75D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6080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-ligh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6000" y="4361861"/>
            <a:ext cx="5029200" cy="88216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C95878C-4EDF-38C4-5287-2AEA2144FD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2048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-title-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28A2BF2-AEE9-3696-E274-55C9E049409F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alpha val="5020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BA279D5-65D1-7EB0-3505-17CC33D880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0D56A39-C31F-0835-F346-AB4267AB2A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40C43A-6B15-0F57-3682-C2FEC305D74B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DEA090-8736-22FF-0799-B9DD33028A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CA4B4A60-8351-BF40-3841-F41FCE9B2F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4011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5CCE765-81F2-BAC8-4594-F05A8A98B209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alpha val="5020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5A81A3-EC67-4A3B-9F41-F416DA9AD7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F45B20B8-EF94-AE94-949A-2FB6A948075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01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C440DD-C83E-5818-8D0D-4307DEB14634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88DA3D-6125-4849-EF5D-E55FDE01FEE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F10B25E9-94DA-16D3-13E3-CAE2BEA2F4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534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28A2BF2-AEE9-3696-E274-55C9E049409F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alpha val="5020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BA279D5-65D1-7EB0-3505-17CC33D880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0D56A39-C31F-0835-F346-AB4267AB2A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40C43A-6B15-0F57-3682-C2FEC305D74B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DEA090-8736-22FF-0799-B9DD33028A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CA4B4A60-8351-BF40-3841-F41FCE9B2F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0954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3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B0E3FA5-DE31-AB6D-9B62-28830D79E1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9F93DB2B-C096-0CA2-8B73-EC9DE94D29F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3C7BFC-CC60-7A87-8EC8-5BDBA55CAEAE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0D6175-3B5A-99BF-50CA-438C19FF1B8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AC0A3FD-7314-8193-36AD-C546C75B7C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0286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section-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Logo, company name&#10;&#10;AI-generated content may be incorrect.">
            <a:extLst>
              <a:ext uri="{FF2B5EF4-FFF2-40B4-BE49-F238E27FC236}">
                <a16:creationId xmlns:a16="http://schemas.microsoft.com/office/drawing/2014/main" id="{F458E46B-0C39-CD93-F76B-90E76DC35EC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4" name="Title Placeholder 1">
            <a:extLst>
              <a:ext uri="{FF2B5EF4-FFF2-40B4-BE49-F238E27FC236}">
                <a16:creationId xmlns:a16="http://schemas.microsoft.com/office/drawing/2014/main" id="{A226F5EF-54EF-597D-C9E0-363980318B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653256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52" name="Text Placeholder 11">
            <a:extLst>
              <a:ext uri="{FF2B5EF4-FFF2-40B4-BE49-F238E27FC236}">
                <a16:creationId xmlns:a16="http://schemas.microsoft.com/office/drawing/2014/main" id="{7D25E6A6-20DF-4816-1517-8509EB288B9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1166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01</a:t>
            </a:r>
          </a:p>
        </p:txBody>
      </p:sp>
      <p:sp>
        <p:nvSpPr>
          <p:cNvPr id="53" name="Text Placeholder 13">
            <a:extLst>
              <a:ext uri="{FF2B5EF4-FFF2-40B4-BE49-F238E27FC236}">
                <a16:creationId xmlns:a16="http://schemas.microsoft.com/office/drawing/2014/main" id="{14A01821-D46E-3D52-4CAD-F7DBDCABE77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400" y="2705790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54" name="Text Placeholder 11">
            <a:extLst>
              <a:ext uri="{FF2B5EF4-FFF2-40B4-BE49-F238E27FC236}">
                <a16:creationId xmlns:a16="http://schemas.microsoft.com/office/drawing/2014/main" id="{FD54C57D-8418-C7FC-C13C-73DFB518882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37622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02</a:t>
            </a:r>
          </a:p>
        </p:txBody>
      </p:sp>
      <p:sp>
        <p:nvSpPr>
          <p:cNvPr id="55" name="Text Placeholder 13">
            <a:extLst>
              <a:ext uri="{FF2B5EF4-FFF2-40B4-BE49-F238E27FC236}">
                <a16:creationId xmlns:a16="http://schemas.microsoft.com/office/drawing/2014/main" id="{A7ED865A-D8C1-84B1-ED7B-E4FD0EB5275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79746" y="2705790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ED5B529-78BB-F29E-18B0-971B1535E859}"/>
              </a:ext>
            </a:extLst>
          </p:cNvPr>
          <p:cNvSpPr/>
          <p:nvPr userDrawn="1"/>
        </p:nvSpPr>
        <p:spPr>
          <a:xfrm rot="10800000">
            <a:off x="907074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04014A3-4C06-C81A-AC8E-980793F74342}"/>
              </a:ext>
            </a:extLst>
          </p:cNvPr>
          <p:cNvSpPr/>
          <p:nvPr userDrawn="1"/>
        </p:nvSpPr>
        <p:spPr>
          <a:xfrm rot="10800000">
            <a:off x="4369687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 Placeholder 11">
            <a:extLst>
              <a:ext uri="{FF2B5EF4-FFF2-40B4-BE49-F238E27FC236}">
                <a16:creationId xmlns:a16="http://schemas.microsoft.com/office/drawing/2014/main" id="{4B74B708-A762-7133-2651-04F12E11F8A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166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03</a:t>
            </a:r>
          </a:p>
        </p:txBody>
      </p:sp>
      <p:sp>
        <p:nvSpPr>
          <p:cNvPr id="59" name="Text Placeholder 13">
            <a:extLst>
              <a:ext uri="{FF2B5EF4-FFF2-40B4-BE49-F238E27FC236}">
                <a16:creationId xmlns:a16="http://schemas.microsoft.com/office/drawing/2014/main" id="{435E90AA-1C85-A9E4-87BC-C1AF24C3621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754927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60" name="Text Placeholder 11">
            <a:extLst>
              <a:ext uri="{FF2B5EF4-FFF2-40B4-BE49-F238E27FC236}">
                <a16:creationId xmlns:a16="http://schemas.microsoft.com/office/drawing/2014/main" id="{492F2493-8216-CD88-FA44-CC9A10608AF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7622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04</a:t>
            </a:r>
          </a:p>
        </p:txBody>
      </p:sp>
      <p:sp>
        <p:nvSpPr>
          <p:cNvPr id="61" name="Text Placeholder 13">
            <a:extLst>
              <a:ext uri="{FF2B5EF4-FFF2-40B4-BE49-F238E27FC236}">
                <a16:creationId xmlns:a16="http://schemas.microsoft.com/office/drawing/2014/main" id="{94974B5A-8E34-7804-BAF6-077E87EED7B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379746" y="4754927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2AD98F0-4E6C-4977-7D6D-0539C61129D5}"/>
              </a:ext>
            </a:extLst>
          </p:cNvPr>
          <p:cNvSpPr/>
          <p:nvPr userDrawn="1"/>
        </p:nvSpPr>
        <p:spPr>
          <a:xfrm rot="10800000">
            <a:off x="907074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A28208-467D-4A45-BC0C-0BC9588893EB}"/>
              </a:ext>
            </a:extLst>
          </p:cNvPr>
          <p:cNvSpPr/>
          <p:nvPr userDrawn="1"/>
        </p:nvSpPr>
        <p:spPr>
          <a:xfrm rot="10800000">
            <a:off x="4369687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Picture Placeholder 5">
            <a:extLst>
              <a:ext uri="{FF2B5EF4-FFF2-40B4-BE49-F238E27FC236}">
                <a16:creationId xmlns:a16="http://schemas.microsoft.com/office/drawing/2014/main" id="{4FBFB9DE-AE2D-A7B7-4DB4-6859D9D5BC4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378952" y="0"/>
            <a:ext cx="3447288" cy="6858001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45720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65" name="Text Placeholder 13">
            <a:extLst>
              <a:ext uri="{FF2B5EF4-FFF2-40B4-BE49-F238E27FC236}">
                <a16:creationId xmlns:a16="http://schemas.microsoft.com/office/drawing/2014/main" id="{D2A65777-78A4-1122-070C-13C5CC391FE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740140" y="6251713"/>
            <a:ext cx="2724912" cy="606288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2F3BB497-B176-4CA5-ECD7-4F398D8B4F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3D427B-7FC7-1359-C26B-EE4E88413334}"/>
              </a:ext>
            </a:extLst>
          </p:cNvPr>
          <p:cNvSpPr>
            <a:spLocks noGrp="1"/>
          </p:cNvSpPr>
          <p:nvPr>
            <p:ph type="dt" sz="half" idx="41"/>
          </p:nvPr>
        </p:nvSpPr>
        <p:spPr/>
        <p:txBody>
          <a:bodyPr/>
          <a:lstStyle/>
          <a:p>
            <a:pPr>
              <a:defRPr/>
            </a:pPr>
            <a:fld id="{C19A5026-B52B-C147-B440-9EBB996BA922}" type="datetime1">
              <a:rPr lang="en-US" smtClean="0"/>
              <a:t>9/4/25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6283E2-A570-ED3B-DFD5-070DE6D5FDE8}"/>
              </a:ext>
            </a:extLst>
          </p:cNvPr>
          <p:cNvSpPr>
            <a:spLocks noGrp="1"/>
          </p:cNvSpPr>
          <p:nvPr>
            <p:ph type="ftr" sz="quarter" idx="4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E33E59-3BC3-A711-E10E-552D2E1F77B5}"/>
              </a:ext>
            </a:extLst>
          </p:cNvPr>
          <p:cNvSpPr>
            <a:spLocks noGrp="1"/>
          </p:cNvSpPr>
          <p:nvPr>
            <p:ph type="sldNum" sz="quarter" idx="43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3332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section-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1BB2EFC9-1306-610A-7472-F5A409DAF8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4078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03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8DA22153-3FAA-4073-D5F7-B56934A129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840789" y="2705790"/>
            <a:ext cx="3070730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34F7C635-74F3-E319-79C6-11DF58432BC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1166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01</a:t>
            </a:r>
          </a:p>
        </p:txBody>
      </p:sp>
      <p:sp>
        <p:nvSpPr>
          <p:cNvPr id="36" name="Text Placeholder 13">
            <a:extLst>
              <a:ext uri="{FF2B5EF4-FFF2-40B4-BE49-F238E27FC236}">
                <a16:creationId xmlns:a16="http://schemas.microsoft.com/office/drawing/2014/main" id="{0CB3ED8D-E886-FF54-5A83-1729951016D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400" y="2705790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FEC18E3E-7D1C-8D3A-FA66-09B9E8AF96E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37622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02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F46C368A-CAE6-AB12-45DE-8C9AC108152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79746" y="2705790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81A30D-A0A7-8F72-0DB2-BAA0EF2037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6BC60E22-555E-863E-A95E-1F364397E92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C8268B68-5038-1850-9129-6EBE6E73F9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F851C4B-EE7A-A84C-0FEB-76E839BCE7AE}"/>
              </a:ext>
            </a:extLst>
          </p:cNvPr>
          <p:cNvSpPr/>
          <p:nvPr userDrawn="1"/>
        </p:nvSpPr>
        <p:spPr>
          <a:xfrm rot="10800000">
            <a:off x="907074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079CC64-0203-C898-B985-39FB41EBBF57}"/>
              </a:ext>
            </a:extLst>
          </p:cNvPr>
          <p:cNvSpPr/>
          <p:nvPr userDrawn="1"/>
        </p:nvSpPr>
        <p:spPr>
          <a:xfrm rot="10800000">
            <a:off x="4369687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EB46FE0-DD6E-5635-0172-E4462AC6960A}"/>
              </a:ext>
            </a:extLst>
          </p:cNvPr>
          <p:cNvSpPr/>
          <p:nvPr userDrawn="1"/>
        </p:nvSpPr>
        <p:spPr>
          <a:xfrm rot="10800000">
            <a:off x="7844307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 Placeholder 11">
            <a:extLst>
              <a:ext uri="{FF2B5EF4-FFF2-40B4-BE49-F238E27FC236}">
                <a16:creationId xmlns:a16="http://schemas.microsoft.com/office/drawing/2014/main" id="{6E39647A-7DAB-491C-D78A-700609AE592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84078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06</a:t>
            </a:r>
          </a:p>
        </p:txBody>
      </p:sp>
      <p:sp>
        <p:nvSpPr>
          <p:cNvPr id="54" name="Text Placeholder 13">
            <a:extLst>
              <a:ext uri="{FF2B5EF4-FFF2-40B4-BE49-F238E27FC236}">
                <a16:creationId xmlns:a16="http://schemas.microsoft.com/office/drawing/2014/main" id="{1A2EE3EC-6F0A-04AA-D8CE-ACD79EC10DF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840789" y="4754927"/>
            <a:ext cx="3070730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55" name="Text Placeholder 11">
            <a:extLst>
              <a:ext uri="{FF2B5EF4-FFF2-40B4-BE49-F238E27FC236}">
                <a16:creationId xmlns:a16="http://schemas.microsoft.com/office/drawing/2014/main" id="{34257359-AC31-56B7-8B18-5EA207F7A42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166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04</a:t>
            </a:r>
          </a:p>
        </p:txBody>
      </p:sp>
      <p:sp>
        <p:nvSpPr>
          <p:cNvPr id="56" name="Text Placeholder 13">
            <a:extLst>
              <a:ext uri="{FF2B5EF4-FFF2-40B4-BE49-F238E27FC236}">
                <a16:creationId xmlns:a16="http://schemas.microsoft.com/office/drawing/2014/main" id="{572C6531-6F1F-27C2-65C9-244BA7ADFA5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754927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57" name="Text Placeholder 11">
            <a:extLst>
              <a:ext uri="{FF2B5EF4-FFF2-40B4-BE49-F238E27FC236}">
                <a16:creationId xmlns:a16="http://schemas.microsoft.com/office/drawing/2014/main" id="{595E9E59-1788-1106-6D6E-4588D5BFC42E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7622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05</a:t>
            </a:r>
          </a:p>
        </p:txBody>
      </p:sp>
      <p:sp>
        <p:nvSpPr>
          <p:cNvPr id="58" name="Text Placeholder 13">
            <a:extLst>
              <a:ext uri="{FF2B5EF4-FFF2-40B4-BE49-F238E27FC236}">
                <a16:creationId xmlns:a16="http://schemas.microsoft.com/office/drawing/2014/main" id="{8199CACE-BEE2-2F7F-88AC-1185972B2BB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379746" y="4754927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4F7BEFD-FB17-76F4-D1C3-A86A0C5DF431}"/>
              </a:ext>
            </a:extLst>
          </p:cNvPr>
          <p:cNvSpPr/>
          <p:nvPr userDrawn="1"/>
        </p:nvSpPr>
        <p:spPr>
          <a:xfrm rot="10800000">
            <a:off x="907074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098B664-2217-1188-9827-8BE49302AAB0}"/>
              </a:ext>
            </a:extLst>
          </p:cNvPr>
          <p:cNvSpPr/>
          <p:nvPr userDrawn="1"/>
        </p:nvSpPr>
        <p:spPr>
          <a:xfrm rot="10800000">
            <a:off x="4369687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3E24A18-BE76-EFAD-8000-E51E5AB8B18D}"/>
              </a:ext>
            </a:extLst>
          </p:cNvPr>
          <p:cNvSpPr/>
          <p:nvPr userDrawn="1"/>
        </p:nvSpPr>
        <p:spPr>
          <a:xfrm rot="10800000">
            <a:off x="7844307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306B98-6C7B-5D9C-EB22-ADFE1D599AAB}"/>
              </a:ext>
            </a:extLst>
          </p:cNvPr>
          <p:cNvSpPr>
            <a:spLocks noGrp="1"/>
          </p:cNvSpPr>
          <p:nvPr>
            <p:ph type="dt" sz="half" idx="41"/>
          </p:nvPr>
        </p:nvSpPr>
        <p:spPr/>
        <p:txBody>
          <a:bodyPr/>
          <a:lstStyle/>
          <a:p>
            <a:pPr>
              <a:defRPr/>
            </a:pPr>
            <a:fld id="{A788AAE1-B61E-D541-B0EB-77D2B81022F4}" type="datetime1">
              <a:rPr lang="en-US" smtClean="0"/>
              <a:t>9/4/25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55E37-5D32-15DD-E450-FB2064F63D72}"/>
              </a:ext>
            </a:extLst>
          </p:cNvPr>
          <p:cNvSpPr>
            <a:spLocks noGrp="1"/>
          </p:cNvSpPr>
          <p:nvPr>
            <p:ph type="ftr" sz="quarter" idx="4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AC6AA05-64AA-7F74-3379-4487B7FD1272}"/>
              </a:ext>
            </a:extLst>
          </p:cNvPr>
          <p:cNvSpPr>
            <a:spLocks noGrp="1"/>
          </p:cNvSpPr>
          <p:nvPr>
            <p:ph type="sldNum" sz="quarter" idx="43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6424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-section-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 Placeholder 13">
            <a:extLst>
              <a:ext uri="{FF2B5EF4-FFF2-40B4-BE49-F238E27FC236}">
                <a16:creationId xmlns:a16="http://schemas.microsoft.com/office/drawing/2014/main" id="{24D2F47F-A82C-896B-9074-0218039BA50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4399" y="1700784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01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64871" y="1700784"/>
            <a:ext cx="3639311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13" name="Text Placeholder 13">
            <a:extLst>
              <a:ext uri="{FF2B5EF4-FFF2-40B4-BE49-F238E27FC236}">
                <a16:creationId xmlns:a16="http://schemas.microsoft.com/office/drawing/2014/main" id="{879203E9-4594-555A-231B-491719F4150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4398" y="2439376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02</a:t>
            </a:r>
          </a:p>
        </p:txBody>
      </p:sp>
      <p:sp>
        <p:nvSpPr>
          <p:cNvPr id="114" name="Text Placeholder 13">
            <a:extLst>
              <a:ext uri="{FF2B5EF4-FFF2-40B4-BE49-F238E27FC236}">
                <a16:creationId xmlns:a16="http://schemas.microsoft.com/office/drawing/2014/main" id="{84230C28-B165-EFA0-B74F-E666A786A99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064872" y="2439376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16" name="Text Placeholder 13">
            <a:extLst>
              <a:ext uri="{FF2B5EF4-FFF2-40B4-BE49-F238E27FC236}">
                <a16:creationId xmlns:a16="http://schemas.microsoft.com/office/drawing/2014/main" id="{2DF69C14-5330-E3B1-3493-6E4B64446AB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14398" y="3177663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03</a:t>
            </a:r>
          </a:p>
        </p:txBody>
      </p:sp>
      <p:sp>
        <p:nvSpPr>
          <p:cNvPr id="117" name="Text Placeholder 13">
            <a:extLst>
              <a:ext uri="{FF2B5EF4-FFF2-40B4-BE49-F238E27FC236}">
                <a16:creationId xmlns:a16="http://schemas.microsoft.com/office/drawing/2014/main" id="{64FAB876-1E16-E235-990A-914CADA69DA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064872" y="3177663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19" name="Text Placeholder 13">
            <a:extLst>
              <a:ext uri="{FF2B5EF4-FFF2-40B4-BE49-F238E27FC236}">
                <a16:creationId xmlns:a16="http://schemas.microsoft.com/office/drawing/2014/main" id="{932D7BD1-6785-E0E5-A294-8699619E073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14398" y="3909185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04</a:t>
            </a:r>
          </a:p>
        </p:txBody>
      </p:sp>
      <p:sp>
        <p:nvSpPr>
          <p:cNvPr id="120" name="Text Placeholder 13">
            <a:extLst>
              <a:ext uri="{FF2B5EF4-FFF2-40B4-BE49-F238E27FC236}">
                <a16:creationId xmlns:a16="http://schemas.microsoft.com/office/drawing/2014/main" id="{09FE5F1D-177D-3BC0-A83F-F3A8B841764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064872" y="3909185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22" name="Text Placeholder 13">
            <a:extLst>
              <a:ext uri="{FF2B5EF4-FFF2-40B4-BE49-F238E27FC236}">
                <a16:creationId xmlns:a16="http://schemas.microsoft.com/office/drawing/2014/main" id="{737A7788-0B5B-A35E-C701-E199CC87D2F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398" y="4640707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05</a:t>
            </a:r>
          </a:p>
        </p:txBody>
      </p:sp>
      <p:sp>
        <p:nvSpPr>
          <p:cNvPr id="123" name="Text Placeholder 13">
            <a:extLst>
              <a:ext uri="{FF2B5EF4-FFF2-40B4-BE49-F238E27FC236}">
                <a16:creationId xmlns:a16="http://schemas.microsoft.com/office/drawing/2014/main" id="{CA244C11-B490-6C58-227E-AAE993D5763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064872" y="4640707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25" name="Text Placeholder 13">
            <a:extLst>
              <a:ext uri="{FF2B5EF4-FFF2-40B4-BE49-F238E27FC236}">
                <a16:creationId xmlns:a16="http://schemas.microsoft.com/office/drawing/2014/main" id="{FB3C5B8D-511D-4620-D6C2-29244AE5A36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14398" y="5372229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06</a:t>
            </a:r>
          </a:p>
        </p:txBody>
      </p:sp>
      <p:sp>
        <p:nvSpPr>
          <p:cNvPr id="126" name="Text Placeholder 13">
            <a:extLst>
              <a:ext uri="{FF2B5EF4-FFF2-40B4-BE49-F238E27FC236}">
                <a16:creationId xmlns:a16="http://schemas.microsoft.com/office/drawing/2014/main" id="{74E73A5C-9587-3638-1849-529EF20DA4A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064872" y="5372229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28" name="Text Placeholder 13">
            <a:extLst>
              <a:ext uri="{FF2B5EF4-FFF2-40B4-BE49-F238E27FC236}">
                <a16:creationId xmlns:a16="http://schemas.microsoft.com/office/drawing/2014/main" id="{D9958F8C-F86C-8945-339F-91C4B192BB78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21941" y="1700784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07</a:t>
            </a:r>
          </a:p>
        </p:txBody>
      </p:sp>
      <p:sp>
        <p:nvSpPr>
          <p:cNvPr id="129" name="Text Placeholder 13">
            <a:extLst>
              <a:ext uri="{FF2B5EF4-FFF2-40B4-BE49-F238E27FC236}">
                <a16:creationId xmlns:a16="http://schemas.microsoft.com/office/drawing/2014/main" id="{CF1D7A50-7443-E633-DD41-F6B79C3FF56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271056" y="1700784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31" name="Text Placeholder 13">
            <a:extLst>
              <a:ext uri="{FF2B5EF4-FFF2-40B4-BE49-F238E27FC236}">
                <a16:creationId xmlns:a16="http://schemas.microsoft.com/office/drawing/2014/main" id="{CFA56BDA-D236-1449-791D-D67B3432FAB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121941" y="2439376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08</a:t>
            </a:r>
          </a:p>
        </p:txBody>
      </p:sp>
      <p:sp>
        <p:nvSpPr>
          <p:cNvPr id="132" name="Text Placeholder 13">
            <a:extLst>
              <a:ext uri="{FF2B5EF4-FFF2-40B4-BE49-F238E27FC236}">
                <a16:creationId xmlns:a16="http://schemas.microsoft.com/office/drawing/2014/main" id="{EA4D9A6A-DBB7-348C-F89D-164E7413004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271056" y="2439376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34" name="Text Placeholder 13">
            <a:extLst>
              <a:ext uri="{FF2B5EF4-FFF2-40B4-BE49-F238E27FC236}">
                <a16:creationId xmlns:a16="http://schemas.microsoft.com/office/drawing/2014/main" id="{AF2C1657-B89C-2EE0-35F8-B79BD539AEF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121941" y="3177663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09</a:t>
            </a:r>
          </a:p>
        </p:txBody>
      </p:sp>
      <p:sp>
        <p:nvSpPr>
          <p:cNvPr id="135" name="Text Placeholder 13">
            <a:extLst>
              <a:ext uri="{FF2B5EF4-FFF2-40B4-BE49-F238E27FC236}">
                <a16:creationId xmlns:a16="http://schemas.microsoft.com/office/drawing/2014/main" id="{3AE3BE8C-2311-FEC2-AEAF-F66929C7421A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271056" y="3177663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37" name="Text Placeholder 13">
            <a:extLst>
              <a:ext uri="{FF2B5EF4-FFF2-40B4-BE49-F238E27FC236}">
                <a16:creationId xmlns:a16="http://schemas.microsoft.com/office/drawing/2014/main" id="{6BC6E3D7-C604-65BA-0EF3-149FD797F8F9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121941" y="3909185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10</a:t>
            </a:r>
          </a:p>
        </p:txBody>
      </p:sp>
      <p:sp>
        <p:nvSpPr>
          <p:cNvPr id="138" name="Text Placeholder 13">
            <a:extLst>
              <a:ext uri="{FF2B5EF4-FFF2-40B4-BE49-F238E27FC236}">
                <a16:creationId xmlns:a16="http://schemas.microsoft.com/office/drawing/2014/main" id="{614D7BFE-8E61-2980-FCFD-07D72FEFE890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271056" y="3909185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40" name="Text Placeholder 13">
            <a:extLst>
              <a:ext uri="{FF2B5EF4-FFF2-40B4-BE49-F238E27FC236}">
                <a16:creationId xmlns:a16="http://schemas.microsoft.com/office/drawing/2014/main" id="{BFE1C3D8-A28B-308B-4E0D-6BF5775ABE48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121941" y="4640707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11</a:t>
            </a:r>
          </a:p>
        </p:txBody>
      </p:sp>
      <p:sp>
        <p:nvSpPr>
          <p:cNvPr id="141" name="Text Placeholder 13">
            <a:extLst>
              <a:ext uri="{FF2B5EF4-FFF2-40B4-BE49-F238E27FC236}">
                <a16:creationId xmlns:a16="http://schemas.microsoft.com/office/drawing/2014/main" id="{FB732F29-504E-1261-3F0E-602CAADDCEC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271056" y="4640707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43" name="Text Placeholder 13">
            <a:extLst>
              <a:ext uri="{FF2B5EF4-FFF2-40B4-BE49-F238E27FC236}">
                <a16:creationId xmlns:a16="http://schemas.microsoft.com/office/drawing/2014/main" id="{35021FF4-3C1D-61CB-EC24-10046EF84155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121941" y="5372229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12</a:t>
            </a:r>
          </a:p>
        </p:txBody>
      </p:sp>
      <p:sp>
        <p:nvSpPr>
          <p:cNvPr id="144" name="Text Placeholder 13">
            <a:extLst>
              <a:ext uri="{FF2B5EF4-FFF2-40B4-BE49-F238E27FC236}">
                <a16:creationId xmlns:a16="http://schemas.microsoft.com/office/drawing/2014/main" id="{4E6D8817-7253-7DDF-DC41-DEB37620B21C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7271056" y="5372229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pic>
        <p:nvPicPr>
          <p:cNvPr id="22" name="Picture 21" descr="Logo, company name&#10;&#10;AI-generated content may be incorrect.">
            <a:extLst>
              <a:ext uri="{FF2B5EF4-FFF2-40B4-BE49-F238E27FC236}">
                <a16:creationId xmlns:a16="http://schemas.microsoft.com/office/drawing/2014/main" id="{A9E6E4F7-0584-EF34-FFFB-B4D12342ED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4969F255-D28D-EFC0-3ADC-C571145687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7966263-F5BA-1B96-DFF6-A810CFE6ED65}"/>
              </a:ext>
            </a:extLst>
          </p:cNvPr>
          <p:cNvSpPr/>
          <p:nvPr userDrawn="1"/>
        </p:nvSpPr>
        <p:spPr>
          <a:xfrm rot="16200000">
            <a:off x="-333761" y="3861980"/>
            <a:ext cx="43708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375657B-DD59-499B-29D6-ECC94C0CBF3A}"/>
              </a:ext>
            </a:extLst>
          </p:cNvPr>
          <p:cNvSpPr/>
          <p:nvPr userDrawn="1"/>
        </p:nvSpPr>
        <p:spPr>
          <a:xfrm rot="16200000">
            <a:off x="4865768" y="3861980"/>
            <a:ext cx="43708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001167-2535-4E93-B518-3CECA51A2C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B6BFD8A-E7E0-527A-5D21-8D9C31BEC308}"/>
              </a:ext>
            </a:extLst>
          </p:cNvPr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pPr>
              <a:defRPr/>
            </a:pPr>
            <a:fld id="{DBE10A3E-5D67-BD4E-AC54-1B7A19DBB21C}" type="datetime1">
              <a:rPr lang="en-US" smtClean="0"/>
              <a:t>9/4/25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496E824-EFBF-1849-35E8-7D21ECBB3B68}"/>
              </a:ext>
            </a:extLst>
          </p:cNvPr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743B2D2-A2A5-B0BB-78FD-0E231C66EFC6}"/>
              </a:ext>
            </a:extLst>
          </p:cNvPr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479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-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96AD0045-D845-5F01-C7D1-73624895ED88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9" y="1700784"/>
            <a:ext cx="4791456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86F0B1F9-C5B9-05EE-C328-8433B1CD3C65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7335" y="1700784"/>
            <a:ext cx="4791456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62B43F-73DD-AD6A-8550-717E576350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39E46303-DDA0-E56A-9B85-5B9068E3010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F23D0862-E3D5-559F-AB95-10F87934BC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EF36A026-F926-E3B5-8678-139BA7B31C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E50458-8D3F-2099-2356-3CA8793ECC7F}"/>
              </a:ext>
            </a:extLst>
          </p:cNvPr>
          <p:cNvSpPr>
            <a:spLocks noGrp="1"/>
          </p:cNvSpPr>
          <p:nvPr>
            <p:ph type="dt" sz="half" idx="40"/>
          </p:nvPr>
        </p:nvSpPr>
        <p:spPr/>
        <p:txBody>
          <a:bodyPr/>
          <a:lstStyle/>
          <a:p>
            <a:pPr>
              <a:defRPr/>
            </a:pPr>
            <a:fld id="{9AD83970-39EF-9A40-9D50-921919239528}" type="datetime1">
              <a:rPr lang="en-US" smtClean="0"/>
              <a:t>9/4/25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1D48277-7A9B-6144-ED79-9AA496F6D464}"/>
              </a:ext>
            </a:extLst>
          </p:cNvPr>
          <p:cNvSpPr>
            <a:spLocks noGrp="1"/>
          </p:cNvSpPr>
          <p:nvPr>
            <p:ph type="ftr" sz="quarter" idx="4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BAB409-4206-E91C-1666-096D894399D9}"/>
              </a:ext>
            </a:extLst>
          </p:cNvPr>
          <p:cNvSpPr>
            <a:spLocks noGrp="1"/>
          </p:cNvSpPr>
          <p:nvPr>
            <p:ph type="sldNum" sz="quarter" idx="42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949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-section-agenda_not-numbere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EAC7C6E1-81A7-9044-9434-4D88EFE87D8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399" y="1777100"/>
            <a:ext cx="4789783" cy="499564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3200" b="0" i="0" spc="-2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Title</a:t>
            </a: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4CED7749-8D25-A90A-BC06-69A433AA0BF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14399" y="2466808"/>
            <a:ext cx="4789783" cy="361865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342900" indent="-342900">
              <a:lnSpc>
                <a:spcPct val="100000"/>
              </a:lnSpc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ü"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Topic 1</a:t>
            </a:r>
          </a:p>
          <a:p>
            <a:pPr lvl="0"/>
            <a:r>
              <a:rPr lang="en-US"/>
              <a:t>Topic 2</a:t>
            </a:r>
          </a:p>
          <a:p>
            <a:pPr lvl="0"/>
            <a:r>
              <a:rPr lang="en-US"/>
              <a:t>Topic 3</a:t>
            </a:r>
          </a:p>
          <a:p>
            <a:pPr lvl="0"/>
            <a:r>
              <a:rPr lang="en-US"/>
              <a:t>Topic 4</a:t>
            </a:r>
          </a:p>
          <a:p>
            <a:pPr lvl="0"/>
            <a:r>
              <a:rPr lang="en-US"/>
              <a:t>Topic 5</a:t>
            </a:r>
          </a:p>
          <a:p>
            <a:pPr lvl="0"/>
            <a:r>
              <a:rPr lang="en-US"/>
              <a:t>Topic 6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1DDFE44E-2ABA-6773-6AFE-A057849A0C5C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6121942" y="1777100"/>
            <a:ext cx="4786850" cy="499564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3200" b="0" i="0" spc="-2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Title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285926F5-51C9-C767-8B1C-05A48BEC44A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21942" y="2439375"/>
            <a:ext cx="4786850" cy="361865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342900" indent="-342900">
              <a:lnSpc>
                <a:spcPct val="100000"/>
              </a:lnSpc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ü"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Topic 1</a:t>
            </a:r>
          </a:p>
          <a:p>
            <a:pPr lvl="0"/>
            <a:r>
              <a:rPr lang="en-US"/>
              <a:t>Topic 2</a:t>
            </a:r>
          </a:p>
          <a:p>
            <a:pPr lvl="0"/>
            <a:r>
              <a:rPr lang="en-US"/>
              <a:t>Topic 3</a:t>
            </a:r>
          </a:p>
          <a:p>
            <a:pPr lvl="0"/>
            <a:r>
              <a:rPr lang="en-US"/>
              <a:t>Topic 4</a:t>
            </a:r>
          </a:p>
          <a:p>
            <a:pPr lvl="0"/>
            <a:r>
              <a:rPr lang="en-US"/>
              <a:t>Topic 5</a:t>
            </a:r>
          </a:p>
          <a:p>
            <a:pPr lvl="0"/>
            <a:r>
              <a:rPr lang="en-US"/>
              <a:t>Topic 6</a:t>
            </a:r>
          </a:p>
        </p:txBody>
      </p:sp>
      <p:pic>
        <p:nvPicPr>
          <p:cNvPr id="14" name="Picture 13" descr="Logo, company name&#10;&#10;AI-generated content may be incorrect.">
            <a:extLst>
              <a:ext uri="{FF2B5EF4-FFF2-40B4-BE49-F238E27FC236}">
                <a16:creationId xmlns:a16="http://schemas.microsoft.com/office/drawing/2014/main" id="{0A38FBEF-D968-BAAB-2F1A-C33DF1090A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5C332878-8208-7EAA-4DB9-C54CF85EBF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91C4DF3-48EC-B58B-4268-5C15BF40467E}"/>
              </a:ext>
            </a:extLst>
          </p:cNvPr>
          <p:cNvSpPr/>
          <p:nvPr userDrawn="1"/>
        </p:nvSpPr>
        <p:spPr>
          <a:xfrm rot="10800000">
            <a:off x="910883" y="2292645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4AC22AE-2868-1667-3C38-222AE62A0E83}"/>
              </a:ext>
            </a:extLst>
          </p:cNvPr>
          <p:cNvSpPr/>
          <p:nvPr userDrawn="1"/>
        </p:nvSpPr>
        <p:spPr>
          <a:xfrm rot="10800000">
            <a:off x="6121941" y="2292645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6D8D20-04D8-0306-5B9D-6596477A205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A1CB0B1E-5470-943A-A864-22A82A8FAB55}"/>
              </a:ext>
            </a:extLst>
          </p:cNvPr>
          <p:cNvSpPr>
            <a:spLocks noGrp="1"/>
          </p:cNvSpPr>
          <p:nvPr>
            <p:ph type="dt" sz="half" idx="49"/>
          </p:nvPr>
        </p:nvSpPr>
        <p:spPr/>
        <p:txBody>
          <a:bodyPr/>
          <a:lstStyle/>
          <a:p>
            <a:pPr>
              <a:defRPr/>
            </a:pPr>
            <a:fld id="{7DEFCF59-11E7-FF4E-AF72-246FC4293452}" type="datetime1">
              <a:rPr lang="en-US" smtClean="0"/>
              <a:t>9/4/25</a:t>
            </a:fld>
            <a:endParaRPr lang="en-US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551ADB85-A509-E663-36AB-0B56E0503B7D}"/>
              </a:ext>
            </a:extLst>
          </p:cNvPr>
          <p:cNvSpPr>
            <a:spLocks noGrp="1"/>
          </p:cNvSpPr>
          <p:nvPr>
            <p:ph type="ftr" sz="quarter" idx="5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D4987D2-BA74-5186-0602-DCCC94E6057E}"/>
              </a:ext>
            </a:extLst>
          </p:cNvPr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3053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-column-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0A1F3CE8-9651-FEC3-BFB0-E0F6D74A4D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700784"/>
            <a:ext cx="9994392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FD6FBCE-D66A-AFBF-8265-C096B00333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AA0D5227-39A3-34BF-7B1F-230DE38C9D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F528FF9F-A7C8-348A-D84B-6A3C28FC96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8DEB94-273B-912E-C99B-C8948C839955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fld id="{D67232FB-15EA-1643-9842-4C2AA8FD0F5D}" type="datetime1">
              <a:rPr lang="en-US" smtClean="0"/>
              <a:t>9/4/25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5CB675-206F-B425-823E-69FCB8147860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4605C8-61D0-BA61-5EC6-6DB9D3BA2EF3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1233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F124A"/>
                </a:solidFill>
              </a:defRPr>
            </a:lvl1pPr>
          </a:lstStyle>
          <a:p>
            <a:fld id="{88A1DFE4-5FC5-43BD-BB7E-75EAD82B965F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GB" noProof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GB" noProof="0"/>
              <a:t>First Level (Running Text)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Add Title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GB" noProof="0"/>
              <a:t>Footnote</a:t>
            </a:r>
          </a:p>
        </p:txBody>
      </p:sp>
    </p:spTree>
    <p:extLst>
      <p:ext uri="{BB962C8B-B14F-4D97-AF65-F5344CB8AC3E}">
        <p14:creationId xmlns:p14="http://schemas.microsoft.com/office/powerpoint/2010/main" val="1861623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57434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04.09.25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72307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68" indent="0">
              <a:buNone/>
              <a:tabLst>
                <a:tab pos="5273736" algn="r"/>
              </a:tabLst>
              <a:defRPr/>
            </a:lvl2pPr>
            <a:lvl3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3pPr>
            <a:lvl4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4pPr>
            <a:lvl5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5pPr>
          </a:lstStyle>
          <a:p>
            <a:pPr lvl="0"/>
            <a:r>
              <a:rPr lang="en-US" noProof="0"/>
              <a:t>Chapter Title</a:t>
            </a:r>
          </a:p>
          <a:p>
            <a:pPr lvl="1"/>
            <a:r>
              <a:rPr lang="en-US" noProof="0"/>
              <a:t>Subchapter Level 1	1</a:t>
            </a:r>
          </a:p>
          <a:p>
            <a:pPr lvl="2"/>
            <a:r>
              <a:rPr lang="en-US" noProof="0"/>
              <a:t>Subchapter Level 2	1</a:t>
            </a:r>
          </a:p>
          <a:p>
            <a:pPr lvl="3"/>
            <a:r>
              <a:rPr lang="en-US" noProof="0"/>
              <a:t>Subchapter Level 2	1</a:t>
            </a:r>
          </a:p>
          <a:p>
            <a:pPr lvl="4"/>
            <a:r>
              <a:rPr lang="en-US" noProof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68" indent="0">
              <a:buNone/>
              <a:tabLst>
                <a:tab pos="5273736" algn="r"/>
              </a:tabLst>
              <a:defRPr/>
            </a:lvl2pPr>
            <a:lvl3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3pPr>
            <a:lvl4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4pPr>
            <a:lvl5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5pPr>
          </a:lstStyle>
          <a:p>
            <a:pPr lvl="0"/>
            <a:r>
              <a:rPr lang="en-US" noProof="0"/>
              <a:t>Chapter Title</a:t>
            </a:r>
          </a:p>
          <a:p>
            <a:pPr lvl="1"/>
            <a:r>
              <a:rPr lang="en-US" noProof="0"/>
              <a:t>Subchapter Level 1	1</a:t>
            </a:r>
          </a:p>
          <a:p>
            <a:pPr lvl="2"/>
            <a:r>
              <a:rPr lang="en-US" noProof="0"/>
              <a:t>Subchapter Level 2	1</a:t>
            </a:r>
          </a:p>
          <a:p>
            <a:pPr lvl="3"/>
            <a:r>
              <a:rPr lang="en-US" noProof="0"/>
              <a:t>Subchapter Level 2	1</a:t>
            </a:r>
          </a:p>
          <a:p>
            <a:pPr lvl="4"/>
            <a:r>
              <a:rPr lang="en-US" noProof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723445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AI-generated content may be incorrect.">
            <a:extLst>
              <a:ext uri="{FF2B5EF4-FFF2-40B4-BE49-F238E27FC236}">
                <a16:creationId xmlns:a16="http://schemas.microsoft.com/office/drawing/2014/main" id="{CD38736F-0F40-792B-DD69-DC16A93816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3626" y="2365733"/>
            <a:ext cx="4496423" cy="4492268"/>
          </a:xfrm>
          <a:prstGeom prst="rect">
            <a:avLst/>
          </a:prstGeom>
        </p:spPr>
      </p:pic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E1356232-B7CE-B95F-FC29-52A07458583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743200" y="3072384"/>
            <a:ext cx="6345935" cy="190920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sz="1600" kern="1200" spc="-20" baseline="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</a:lstStyle>
          <a:p>
            <a:r>
              <a:rPr lang="en-US"/>
              <a:t>This is placeholder paragraph text. 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sed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Aenean </a:t>
            </a:r>
            <a:r>
              <a:rPr lang="en-US" err="1"/>
              <a:t>sagittis</a:t>
            </a:r>
            <a:r>
              <a:rPr lang="en-US"/>
              <a:t> ipsum non </a:t>
            </a:r>
            <a:r>
              <a:rPr lang="en-US" err="1"/>
              <a:t>mauris</a:t>
            </a:r>
            <a:r>
              <a:rPr lang="en-US"/>
              <a:t> </a:t>
            </a:r>
            <a:r>
              <a:rPr lang="en-US" err="1"/>
              <a:t>imperdiet</a:t>
            </a:r>
            <a:r>
              <a:rPr lang="en-US"/>
              <a:t> </a:t>
            </a:r>
            <a:r>
              <a:rPr lang="en-US" err="1"/>
              <a:t>congue</a:t>
            </a:r>
            <a:r>
              <a:rPr lang="en-US"/>
              <a:t>. </a:t>
            </a:r>
            <a:r>
              <a:rPr lang="en-US" err="1"/>
              <a:t>Fusce</a:t>
            </a:r>
            <a:r>
              <a:rPr lang="en-US"/>
              <a:t> </a:t>
            </a:r>
            <a:r>
              <a:rPr lang="en-US" err="1"/>
              <a:t>efficitur</a:t>
            </a:r>
            <a:r>
              <a:rPr lang="en-US"/>
              <a:t> </a:t>
            </a:r>
            <a:r>
              <a:rPr lang="en-US" err="1"/>
              <a:t>neque</a:t>
            </a:r>
            <a:r>
              <a:rPr lang="en-US"/>
              <a:t> sed ex </a:t>
            </a:r>
            <a:r>
              <a:rPr lang="en-US" err="1"/>
              <a:t>molestie</a:t>
            </a:r>
            <a:r>
              <a:rPr lang="en-US"/>
              <a:t>, a gravida </a:t>
            </a:r>
            <a:r>
              <a:rPr lang="en-US" err="1"/>
              <a:t>urna</a:t>
            </a:r>
            <a:r>
              <a:rPr lang="en-US"/>
              <a:t> </a:t>
            </a:r>
            <a:r>
              <a:rPr lang="en-US" err="1"/>
              <a:t>blandit</a:t>
            </a:r>
            <a:r>
              <a:rPr lang="en-US"/>
              <a:t>. Sed diam </a:t>
            </a:r>
            <a:r>
              <a:rPr lang="en-US" err="1"/>
              <a:t>purus</a:t>
            </a:r>
            <a:r>
              <a:rPr lang="en-US"/>
              <a:t>, gravida vel </a:t>
            </a:r>
            <a:r>
              <a:rPr lang="en-US" err="1"/>
              <a:t>lacus</a:t>
            </a:r>
            <a:r>
              <a:rPr lang="en-US"/>
              <a:t> ac, </a:t>
            </a:r>
            <a:r>
              <a:rPr lang="en-US" err="1"/>
              <a:t>condimentum</a:t>
            </a:r>
            <a:r>
              <a:rPr lang="en-US"/>
              <a:t> gravida </a:t>
            </a:r>
            <a:r>
              <a:rPr lang="en-US" err="1"/>
              <a:t>risus</a:t>
            </a:r>
            <a:r>
              <a:rPr lang="en-US"/>
              <a:t>. Nam </a:t>
            </a:r>
            <a:r>
              <a:rPr lang="en-US" err="1"/>
              <a:t>sapien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porta pulvinar. </a:t>
            </a:r>
            <a:r>
              <a:rPr lang="en-US" err="1"/>
              <a:t>Phasellus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</a:t>
            </a:r>
            <a:r>
              <a:rPr lang="en-US" err="1"/>
              <a:t>mollis</a:t>
            </a:r>
            <a:r>
              <a:rPr lang="en-US"/>
              <a:t> </a:t>
            </a:r>
            <a:r>
              <a:rPr lang="en-US" err="1"/>
              <a:t>neque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efficitur</a:t>
            </a:r>
            <a:r>
              <a:rPr lang="en-US"/>
              <a:t>.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11D5F7C7-6AB1-79FE-EEB4-285A6CD6FAB0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743199" y="2368296"/>
            <a:ext cx="6345936" cy="625033"/>
          </a:xfrm>
        </p:spPr>
        <p:txBody>
          <a:bodyPr lIns="0" rIns="0" anchor="b">
            <a:noAutofit/>
          </a:bodyPr>
          <a:lstStyle>
            <a:lvl1pPr marL="0" indent="0">
              <a:buNone/>
              <a:defRPr sz="36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FA8D461-DD73-1CF7-34F5-9277A6C8D7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16C105B6-4985-4A72-86A8-294F7A2F107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3DF65BB-D822-C07B-7887-79A08BCDCDA2}"/>
              </a:ext>
            </a:extLst>
          </p:cNvPr>
          <p:cNvSpPr/>
          <p:nvPr userDrawn="1"/>
        </p:nvSpPr>
        <p:spPr>
          <a:xfrm rot="16200000">
            <a:off x="2023503" y="2800073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3017B2-0EE7-AFCB-DDA3-603399951CA8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/>
          <a:lstStyle/>
          <a:p>
            <a:pPr>
              <a:defRPr/>
            </a:pPr>
            <a:fld id="{96A8F361-ADC9-B146-85A3-12EECE6FE39C}" type="datetime1">
              <a:rPr lang="en-US" smtClean="0"/>
              <a:t>9/4/25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B0F08A-229C-A4A7-860F-0A6886870548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4AD9F66-40DA-7542-0013-4B7B9B9BDCE9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471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-paragrap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, company name&#10;&#10;AI-generated content may be incorrect.">
            <a:extLst>
              <a:ext uri="{FF2B5EF4-FFF2-40B4-BE49-F238E27FC236}">
                <a16:creationId xmlns:a16="http://schemas.microsoft.com/office/drawing/2014/main" id="{0F638F81-B8FB-5EFF-DFB1-9D0FF030B3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3626" y="2365733"/>
            <a:ext cx="4496423" cy="4492268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8F21E745-BBC4-24D2-2D10-C3B2CD1C4B4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438401" y="2680962"/>
            <a:ext cx="2971800" cy="1496075"/>
          </a:xfrm>
        </p:spPr>
        <p:txBody>
          <a:bodyPr lIns="0" rIns="0" anchor="t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This is a placeholder headline. Lorem ipsum dolor sit </a:t>
            </a:r>
            <a:r>
              <a:rPr lang="en-US" err="1"/>
              <a:t>amet</a:t>
            </a:r>
            <a:r>
              <a:rPr lang="en-US"/>
              <a:t>, nec cu </a:t>
            </a:r>
            <a:r>
              <a:rPr lang="en-US" err="1"/>
              <a:t>legimus</a:t>
            </a:r>
            <a:r>
              <a:rPr lang="en-US"/>
              <a:t>.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3DC7DBDA-7A10-5E60-3F1B-555A97E684B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866544" y="2680962"/>
            <a:ext cx="3887056" cy="149607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just">
              <a:lnSpc>
                <a:spcPct val="100000"/>
              </a:lnSpc>
              <a:buNone/>
              <a:defRPr lang="en-US" sz="1600" kern="1200" spc="-20" baseline="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This is placeholder paragraph text. 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Aenean </a:t>
            </a:r>
            <a:r>
              <a:rPr lang="en-US" err="1"/>
              <a:t>sagittis</a:t>
            </a:r>
            <a:r>
              <a:rPr lang="en-US"/>
              <a:t> ipsum non </a:t>
            </a:r>
            <a:r>
              <a:rPr lang="en-US" err="1"/>
              <a:t>mauris</a:t>
            </a:r>
            <a:r>
              <a:rPr lang="en-US"/>
              <a:t> </a:t>
            </a:r>
            <a:r>
              <a:rPr lang="en-US" err="1"/>
              <a:t>imperdiet</a:t>
            </a:r>
            <a:r>
              <a:rPr lang="en-US"/>
              <a:t> </a:t>
            </a:r>
            <a:r>
              <a:rPr lang="en-US" err="1"/>
              <a:t>congue</a:t>
            </a:r>
            <a:r>
              <a:rPr lang="en-US"/>
              <a:t>. </a:t>
            </a:r>
            <a:r>
              <a:rPr lang="en-US" err="1"/>
              <a:t>Fusce</a:t>
            </a:r>
            <a:r>
              <a:rPr lang="en-US"/>
              <a:t> </a:t>
            </a:r>
            <a:r>
              <a:rPr lang="en-US" err="1"/>
              <a:t>efficitur</a:t>
            </a:r>
            <a:r>
              <a:rPr lang="en-US"/>
              <a:t> </a:t>
            </a:r>
            <a:r>
              <a:rPr lang="en-US" err="1"/>
              <a:t>neque</a:t>
            </a:r>
            <a:r>
              <a:rPr lang="en-US"/>
              <a:t> sed ex </a:t>
            </a:r>
            <a:r>
              <a:rPr lang="en-US" err="1"/>
              <a:t>molestie</a:t>
            </a:r>
            <a:r>
              <a:rPr lang="en-US"/>
              <a:t>, a gravida </a:t>
            </a:r>
            <a:r>
              <a:rPr lang="en-US" err="1"/>
              <a:t>urna</a:t>
            </a:r>
            <a:r>
              <a:rPr lang="en-US"/>
              <a:t> </a:t>
            </a:r>
            <a:r>
              <a:rPr lang="en-US" err="1"/>
              <a:t>blandit</a:t>
            </a:r>
            <a:r>
              <a:rPr lang="en-US"/>
              <a:t>. Sed diam </a:t>
            </a:r>
            <a:r>
              <a:rPr lang="en-US" err="1"/>
              <a:t>purus</a:t>
            </a:r>
            <a:r>
              <a:rPr lang="en-US"/>
              <a:t>, gravida vel </a:t>
            </a:r>
            <a:r>
              <a:rPr lang="en-US" err="1"/>
              <a:t>lacus</a:t>
            </a:r>
            <a:r>
              <a:rPr lang="en-US"/>
              <a:t> ac, </a:t>
            </a:r>
            <a:r>
              <a:rPr lang="en-US" err="1"/>
              <a:t>condimentum</a:t>
            </a:r>
            <a:r>
              <a:rPr lang="en-US"/>
              <a:t> gravida </a:t>
            </a:r>
            <a:r>
              <a:rPr lang="en-US" err="1"/>
              <a:t>risus</a:t>
            </a:r>
            <a:r>
              <a:rPr lang="en-US"/>
              <a:t>.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254DA6B-25F8-FB7A-310E-7B22616358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400B4D35-0B5E-5B93-DE8C-2ECCF2153C7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1A3DA0C6-B1B1-9AB4-A879-03547B4E875C}"/>
              </a:ext>
            </a:extLst>
          </p:cNvPr>
          <p:cNvSpPr/>
          <p:nvPr userDrawn="1"/>
        </p:nvSpPr>
        <p:spPr>
          <a:xfrm rot="16200000">
            <a:off x="4495372" y="3415280"/>
            <a:ext cx="2286000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E461A5B-FD12-3D01-3752-09D39717EAB1}"/>
              </a:ext>
            </a:extLst>
          </p:cNvPr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pPr>
              <a:defRPr/>
            </a:pPr>
            <a:fld id="{173AAD05-B77F-D646-9C15-80CE425910A0}" type="datetime1">
              <a:rPr lang="en-US" smtClean="0"/>
              <a:t>9/4/25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2E9858C-0A87-39AF-9E78-4100CB3488A8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0D434DA-FA5F-A3F0-73D1-B7D59CAE5539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279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and-pho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25EDF766-7C4F-8198-CC00-1629745BA55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833104" y="820351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426E1C92-EEF8-8158-7DFA-25D472890BE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833104" y="2449165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1E4BB0C1-1719-763D-2504-E6EAD0B6EF0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833104" y="4457874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F91DEBF-3B80-EC21-CD0E-574925D5D20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833104" y="6463327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31" name="Picture Placeholder 5">
            <a:extLst>
              <a:ext uri="{FF2B5EF4-FFF2-40B4-BE49-F238E27FC236}">
                <a16:creationId xmlns:a16="http://schemas.microsoft.com/office/drawing/2014/main" id="{F2081C81-0D31-1D33-D5C7-E800F20CAB3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833104" y="2829060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33" name="Picture Placeholder 5">
            <a:extLst>
              <a:ext uri="{FF2B5EF4-FFF2-40B4-BE49-F238E27FC236}">
                <a16:creationId xmlns:a16="http://schemas.microsoft.com/office/drawing/2014/main" id="{CB5F92BD-A331-2033-6414-32DA4139D14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33104" y="4834513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8BB65541-22E1-1824-D211-5F662B02BC91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9" y="1700783"/>
            <a:ext cx="7552944" cy="4655567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2BA73D7-8F26-022A-C605-75C6FA96D3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FA4F7EE0-B642-86A5-1F51-02D846ED29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755207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24" name="Text Placeholder 19">
            <a:extLst>
              <a:ext uri="{FF2B5EF4-FFF2-40B4-BE49-F238E27FC236}">
                <a16:creationId xmlns:a16="http://schemas.microsoft.com/office/drawing/2014/main" id="{D6098F5F-613F-6068-B8EF-8517C054C55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7552071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25" name="Picture 24" descr="Logo, company name&#10;&#10;AI-generated content may be incorrect.">
            <a:extLst>
              <a:ext uri="{FF2B5EF4-FFF2-40B4-BE49-F238E27FC236}">
                <a16:creationId xmlns:a16="http://schemas.microsoft.com/office/drawing/2014/main" id="{33D8ACCB-93FC-A368-F65D-A1E0123459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533E998-2B0C-F60B-FC6D-4335AB2165DC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fld id="{72AFC3B8-B505-2049-B838-6AB77D7A949C}" type="datetime1">
              <a:rPr lang="en-US" smtClean="0"/>
              <a:t>9/4/25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CDED783-2E63-0F10-1566-F3BA680D7FF5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97FAA85-5895-B226-0E08-685A13E158F0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264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right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49909F63-04B4-4552-4C9B-34944CE8067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126"/>
          <a:stretch/>
        </p:blipFill>
        <p:spPr>
          <a:xfrm>
            <a:off x="4103005" y="2425441"/>
            <a:ext cx="4423870" cy="4432559"/>
          </a:xfrm>
          <a:prstGeom prst="rect">
            <a:avLst/>
          </a:prstGeom>
        </p:spPr>
      </p:pic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184D948-D65A-DC1D-AFEC-EB3C91F2BAC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83424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95460" y="17007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95462" y="23258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7C443C6E-C1D0-5FAA-AA07-CD776BA07A3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55280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29948ED-E27D-5F98-EACD-DCAF63A451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8DD8DAC1-7288-EEB9-267E-4FABB681DE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5751575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27" name="Text Placeholder 19">
            <a:extLst>
              <a:ext uri="{FF2B5EF4-FFF2-40B4-BE49-F238E27FC236}">
                <a16:creationId xmlns:a16="http://schemas.microsoft.com/office/drawing/2014/main" id="{69F9AB23-23AD-4331-6F10-124422E7587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5751575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28" name="Picture 27" descr="Logo, company name&#10;&#10;AI-generated content may be incorrect.">
            <a:extLst>
              <a:ext uri="{FF2B5EF4-FFF2-40B4-BE49-F238E27FC236}">
                <a16:creationId xmlns:a16="http://schemas.microsoft.com/office/drawing/2014/main" id="{A9F6B776-108B-4A96-9AA6-9F1EE6A1E8E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F053A70-0654-457C-4676-5169A063CE3E}"/>
              </a:ext>
            </a:extLst>
          </p:cNvPr>
          <p:cNvSpPr/>
          <p:nvPr userDrawn="1"/>
        </p:nvSpPr>
        <p:spPr>
          <a:xfrm rot="16200000">
            <a:off x="462533" y="21021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8B4756C2-06F2-8784-8F5F-FB522EFBA23C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1195460" y="46685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3" name="Text Placeholder 13">
            <a:extLst>
              <a:ext uri="{FF2B5EF4-FFF2-40B4-BE49-F238E27FC236}">
                <a16:creationId xmlns:a16="http://schemas.microsoft.com/office/drawing/2014/main" id="{345E30FA-B5D6-5E04-EF60-A0A70B81F99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1195462" y="52936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A65EB0A-DB5D-B73A-3BDF-3A92FEB693B6}"/>
              </a:ext>
            </a:extLst>
          </p:cNvPr>
          <p:cNvSpPr/>
          <p:nvPr userDrawn="1"/>
        </p:nvSpPr>
        <p:spPr>
          <a:xfrm rot="16200000">
            <a:off x="462533" y="50699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655DBDA5-637B-7431-81F3-8CC97736658E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195460" y="3188408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0" name="Text Placeholder 13">
            <a:extLst>
              <a:ext uri="{FF2B5EF4-FFF2-40B4-BE49-F238E27FC236}">
                <a16:creationId xmlns:a16="http://schemas.microsoft.com/office/drawing/2014/main" id="{E1BBFC49-6774-CB5D-A10C-1E64228B47E5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195462" y="3813441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D3945AA-519A-1380-1CC1-79AE3549B70C}"/>
              </a:ext>
            </a:extLst>
          </p:cNvPr>
          <p:cNvSpPr/>
          <p:nvPr userDrawn="1"/>
        </p:nvSpPr>
        <p:spPr>
          <a:xfrm rot="16200000">
            <a:off x="462533" y="358973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820F791-B55A-8DF3-E9C3-DEA9E9C0BEC0}"/>
              </a:ext>
            </a:extLst>
          </p:cNvPr>
          <p:cNvSpPr>
            <a:spLocks noGrp="1"/>
          </p:cNvSpPr>
          <p:nvPr>
            <p:ph type="dt" sz="half" idx="42"/>
          </p:nvPr>
        </p:nvSpPr>
        <p:spPr/>
        <p:txBody>
          <a:bodyPr/>
          <a:lstStyle/>
          <a:p>
            <a:pPr>
              <a:defRPr/>
            </a:pPr>
            <a:fld id="{289D0A07-E2F3-D948-A266-456AF711A3C7}" type="datetime1">
              <a:rPr lang="en-US" smtClean="0"/>
              <a:t>9/4/25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0729F27-36E7-35AC-B79B-23F12C3C0496}"/>
              </a:ext>
            </a:extLst>
          </p:cNvPr>
          <p:cNvSpPr>
            <a:spLocks noGrp="1"/>
          </p:cNvSpPr>
          <p:nvPr>
            <p:ph type="ftr" sz="quarter" idx="4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BE949B0-53E8-8ECF-9332-CAC08FBE7E60}"/>
              </a:ext>
            </a:extLst>
          </p:cNvPr>
          <p:cNvSpPr>
            <a:spLocks noGrp="1"/>
          </p:cNvSpPr>
          <p:nvPr>
            <p:ph type="sldNum" sz="quarter" idx="4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245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left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5698E98C-5EF4-E02E-4D04-D17E225EFBA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3429" b="4126"/>
          <a:stretch/>
        </p:blipFill>
        <p:spPr>
          <a:xfrm>
            <a:off x="8362184" y="2425441"/>
            <a:ext cx="3829816" cy="44325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84E48D-8A24-7C48-B59C-D2F648C00A2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C79311F-2C3F-C507-E765-5D7DA5DEDA8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B9480AD7-FFD4-EBEA-C887-D6921331046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1856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l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614BAE17-7F11-EB6F-1C51-5B3FF6C652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217" y="365760"/>
            <a:ext cx="5760720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7" name="Text Placeholder 19">
            <a:extLst>
              <a:ext uri="{FF2B5EF4-FFF2-40B4-BE49-F238E27FC236}">
                <a16:creationId xmlns:a16="http://schemas.microsoft.com/office/drawing/2014/main" id="{B8A6A485-675C-EE94-911E-0B54B90E6832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157217" y="822960"/>
            <a:ext cx="576072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3A04F070-8450-0E87-18DD-3192DA8CDC2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576" y="347472"/>
            <a:ext cx="415981" cy="415981"/>
          </a:xfrm>
          <a:prstGeom prst="rect">
            <a:avLst/>
          </a:prstGeom>
        </p:spPr>
      </p:pic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08F951B0-68BF-2192-D399-475E494C0592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447424" y="17007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B9827FE2-9D0B-A5AD-BAFA-F72DC18F31CD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447426" y="23258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041A4D8-AE7D-2DE6-B0CA-43D09F97FEC4}"/>
              </a:ext>
            </a:extLst>
          </p:cNvPr>
          <p:cNvSpPr/>
          <p:nvPr userDrawn="1"/>
        </p:nvSpPr>
        <p:spPr>
          <a:xfrm rot="16200000">
            <a:off x="4714497" y="21021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7600CE08-B13C-E59B-FBAD-E6C38D06A2B1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5447424" y="46685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AD938516-005A-EF48-88B3-4A3A61AF594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5447426" y="52936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CF86095-AE0D-275B-D134-0696CF70918D}"/>
              </a:ext>
            </a:extLst>
          </p:cNvPr>
          <p:cNvSpPr/>
          <p:nvPr userDrawn="1"/>
        </p:nvSpPr>
        <p:spPr>
          <a:xfrm rot="16200000">
            <a:off x="4714497" y="50699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9B698B8A-3C1A-BCD7-104F-5ED3C11432B0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447424" y="3188408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9402C06F-000D-03EE-5EF2-6F903053076A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5447426" y="3813441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BA60C1D-8AE1-014F-A846-87B67F7C9205}"/>
              </a:ext>
            </a:extLst>
          </p:cNvPr>
          <p:cNvSpPr/>
          <p:nvPr userDrawn="1"/>
        </p:nvSpPr>
        <p:spPr>
          <a:xfrm rot="16200000">
            <a:off x="4714497" y="358973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77705BBE-9146-D4F3-393A-D16CB1EA85F1}"/>
              </a:ext>
            </a:extLst>
          </p:cNvPr>
          <p:cNvSpPr>
            <a:spLocks noGrp="1"/>
          </p:cNvSpPr>
          <p:nvPr>
            <p:ph type="sldNum" sz="quarter" idx="46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883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right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C05AC3D5-5EFB-46A1-48B0-7DE42AE176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r="21412" b="3671"/>
          <a:stretch/>
        </p:blipFill>
        <p:spPr>
          <a:xfrm>
            <a:off x="4103005" y="2425441"/>
            <a:ext cx="3476609" cy="4453623"/>
          </a:xfrm>
          <a:prstGeom prst="rect">
            <a:avLst/>
          </a:prstGeom>
        </p:spPr>
      </p:pic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E4092E7B-EB81-9C0D-8F1F-0FB83D8AC76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3702" y="1700784"/>
            <a:ext cx="5751575" cy="424281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2BB331D-3283-1926-DB5A-5D22443CFE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5F61D50-E0EA-DD3E-9A15-5F1540B241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5751575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C589D903-C7CC-24AC-FE3E-DBF6FBD21EA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5751575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3" name="Picture 12" descr="Logo, company name&#10;&#10;AI-generated content may be incorrect.">
            <a:extLst>
              <a:ext uri="{FF2B5EF4-FFF2-40B4-BE49-F238E27FC236}">
                <a16:creationId xmlns:a16="http://schemas.microsoft.com/office/drawing/2014/main" id="{1D58EF1F-7C81-3196-E6F7-D0C92C5218E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FC8B54C3-472A-4B45-CECF-57ABE3B649A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83424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4AA3BFD7-9096-F068-222A-2881944B7BB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55280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B91485E-E19F-6302-348B-C0C66564B455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fld id="{E883AD41-F0AC-594A-9FEC-EA2967E22ED7}" type="datetime1">
              <a:rPr lang="en-US" smtClean="0"/>
              <a:t>9/4/25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2EDEEF-46E0-9A6F-15BB-EA74A6A8B232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F5603C5-F7E9-135D-08CF-E5B794439925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64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27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12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04058F-D2D1-26D0-EB49-9010DA209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264" y="306022"/>
            <a:ext cx="10853928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889ED-333F-2A3E-CA42-C76F3A9D8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5924" y="1700784"/>
            <a:ext cx="10360152" cy="4297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86C5C5-BA40-ED91-0B8F-3E5B695BC2FA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4394AAFE-E3DF-B28D-63BF-3EFB9EF59B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CE553BB-E886-DE6F-F16C-696C36EA85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accent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2696730-93A2-1C40-A288-6C0ADF526623}" type="datetime1">
              <a:rPr lang="en-US" smtClean="0"/>
              <a:t>9/4/25</a:t>
            </a:fld>
            <a:endParaRPr lang="en-US"/>
          </a:p>
        </p:txBody>
      </p:sp>
      <p:sp>
        <p:nvSpPr>
          <p:cNvPr id="12" name="Footer Placeholder 8">
            <a:extLst>
              <a:ext uri="{FF2B5EF4-FFF2-40B4-BE49-F238E27FC236}">
                <a16:creationId xmlns:a16="http://schemas.microsoft.com/office/drawing/2014/main" id="{7D89A822-DC7D-79CA-3EF6-AF26B05C52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accent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</p:spTree>
    <p:extLst>
      <p:ext uri="{BB962C8B-B14F-4D97-AF65-F5344CB8AC3E}">
        <p14:creationId xmlns:p14="http://schemas.microsoft.com/office/powerpoint/2010/main" val="711206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747" r:id="rId2"/>
    <p:sldLayoutId id="2147483748" r:id="rId3"/>
    <p:sldLayoutId id="2147483964" r:id="rId4"/>
    <p:sldLayoutId id="2147483965" r:id="rId5"/>
    <p:sldLayoutId id="2147483785" r:id="rId6"/>
    <p:sldLayoutId id="2147483814" r:id="rId7"/>
    <p:sldLayoutId id="2147483816" r:id="rId8"/>
    <p:sldLayoutId id="2147483786" r:id="rId9"/>
    <p:sldLayoutId id="2147483787" r:id="rId10"/>
    <p:sldLayoutId id="2147483742" r:id="rId11"/>
    <p:sldLayoutId id="2147483744" r:id="rId12"/>
    <p:sldLayoutId id="2147483781" r:id="rId13"/>
    <p:sldLayoutId id="2147483784" r:id="rId14"/>
    <p:sldLayoutId id="2147483756" r:id="rId15"/>
    <p:sldLayoutId id="2147483759" r:id="rId16"/>
    <p:sldLayoutId id="2147483791" r:id="rId17"/>
    <p:sldLayoutId id="2147483788" r:id="rId18"/>
    <p:sldLayoutId id="2147483778" r:id="rId19"/>
    <p:sldLayoutId id="2147483813" r:id="rId20"/>
    <p:sldLayoutId id="2147483815" r:id="rId21"/>
    <p:sldLayoutId id="2147483864" r:id="rId22"/>
    <p:sldLayoutId id="2147483974" r:id="rId23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b="1" i="0" kern="1200" spc="-50" baseline="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20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04058F-D2D1-26D0-EB49-9010DA209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264" y="306022"/>
            <a:ext cx="10853928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889ED-333F-2A3E-CA42-C76F3A9D8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5924" y="1700784"/>
            <a:ext cx="10360152" cy="4297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DF5A06-F641-5EC3-D719-B34F1834A66B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Slide Number Placeholder 9">
            <a:extLst>
              <a:ext uri="{FF2B5EF4-FFF2-40B4-BE49-F238E27FC236}">
                <a16:creationId xmlns:a16="http://schemas.microsoft.com/office/drawing/2014/main" id="{F04EE99E-B369-AEF4-31C2-D04F8CDD01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FD664DD-4B4F-B6F9-44D8-026688A69C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accent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C968A07-0B94-C142-9CC9-B25991A27E9B}" type="datetime1">
              <a:rPr lang="en-US" smtClean="0"/>
              <a:t>9/4/25</a:t>
            </a:fld>
            <a:endParaRPr lang="en-US"/>
          </a:p>
        </p:txBody>
      </p:sp>
      <p:sp>
        <p:nvSpPr>
          <p:cNvPr id="11" name="Footer Placeholder 8">
            <a:extLst>
              <a:ext uri="{FF2B5EF4-FFF2-40B4-BE49-F238E27FC236}">
                <a16:creationId xmlns:a16="http://schemas.microsoft.com/office/drawing/2014/main" id="{E736E786-2843-9B52-0847-6BFC3D1CBC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accent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</p:spTree>
    <p:extLst>
      <p:ext uri="{BB962C8B-B14F-4D97-AF65-F5344CB8AC3E}">
        <p14:creationId xmlns:p14="http://schemas.microsoft.com/office/powerpoint/2010/main" val="4133648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5" r:id="rId2"/>
    <p:sldLayoutId id="2147483716" r:id="rId3"/>
    <p:sldLayoutId id="2147483970" r:id="rId4"/>
    <p:sldLayoutId id="2147483971" r:id="rId5"/>
    <p:sldLayoutId id="2147483972" r:id="rId6"/>
    <p:sldLayoutId id="2147483973" r:id="rId7"/>
    <p:sldLayoutId id="2147483981" r:id="rId8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b="1" i="0" kern="1200" spc="-50" baseline="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20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/>
              <a:t>First Level (Running Text)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-62195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8201" y="6361630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3D20882-0ADA-6CCA-3CF4-2B2B2E8B2CBE}"/>
              </a:ext>
            </a:extLst>
          </p:cNvPr>
          <p:cNvSpPr txBox="1"/>
          <p:nvPr userDrawn="1"/>
        </p:nvSpPr>
        <p:spPr>
          <a:xfrm>
            <a:off x="888343" y="60483"/>
            <a:ext cx="902831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333" b="0" noProof="0">
                <a:solidFill>
                  <a:schemeClr val="bg1"/>
                </a:solidFill>
              </a:rPr>
              <a:t>19 May 2025</a:t>
            </a:r>
          </a:p>
        </p:txBody>
      </p:sp>
    </p:spTree>
    <p:extLst>
      <p:ext uri="{BB962C8B-B14F-4D97-AF65-F5344CB8AC3E}">
        <p14:creationId xmlns:p14="http://schemas.microsoft.com/office/powerpoint/2010/main" val="1582733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  <p:sldLayoutId id="2147483979" r:id="rId4"/>
  </p:sldLayoutIdLst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ds.cern.ch/record/2653853/files/thpal146.pdf?subformat=pdfa&amp;version=1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4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ccelconf.web.cern.ch/srf2021/papers/weptev015.pdf#search=%20domain%3Daccelconf%2Eweb%2Ecern%2Ech%20%20%2Btitle%3A%22cryomodule%22%20%20%2Bauthor%3A%22roger%22%20%20FileExtension%3Dpdf%20%2Durl%3Aabstract%20%2Durl%3Aaccelconf%2Fjacow" TargetMode="External"/><Relationship Id="rId5" Type="http://schemas.openxmlformats.org/officeDocument/2006/relationships/hyperlink" Target="https://search.cern.ch/Pages/results.aspx?k=+domain%3Daccelconf%2Eweb%2Ecern%2Ech++%2Btitle%3A%22cryomodule%22%20+%2Bauthor%3A%22roger%22%20%20FileExtension%3Dpdf%20-url%3Aabstract%20-url%3Aaccelconf/jacow#:~:text=Final%20Design%20of%20the%20Pre%2DProduction%20SSR2%20Cryomodule%20for%E2%80%A6" TargetMode="External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hyperlink" Target="https://arxiv.org/pdf/2307.06248" TargetMode="External"/><Relationship Id="rId7" Type="http://schemas.openxmlformats.org/officeDocument/2006/relationships/image" Target="../media/image53.png"/><Relationship Id="rId2" Type="http://schemas.openxmlformats.org/officeDocument/2006/relationships/hyperlink" Target="https://indico.cern.ch/event/1439855/contributions/6461433/attachments/3076187/5443755/40-Update-LCF4CERN_10pager_updateMay_V2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69230-1F0C-F08B-F8D1-4F09BE982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530888"/>
            <a:ext cx="10003536" cy="2388558"/>
          </a:xfrm>
        </p:spPr>
        <p:txBody>
          <a:bodyPr/>
          <a:lstStyle/>
          <a:p>
            <a:r>
              <a:rPr lang="en-US"/>
              <a:t>Superconducting RF for Higgs factories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3C9EA7-4287-6D04-62E1-63AD0BECCB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4400" y="4796104"/>
            <a:ext cx="10003536" cy="278477"/>
          </a:xfrm>
        </p:spPr>
        <p:txBody>
          <a:bodyPr/>
          <a:lstStyle/>
          <a:p>
            <a:r>
              <a:rPr lang="en-US"/>
              <a:t>Kellen McGee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95ACB3-3E13-857E-398C-1BB7A3C1FF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5120583"/>
            <a:ext cx="10003537" cy="278476"/>
          </a:xfrm>
        </p:spPr>
        <p:txBody>
          <a:bodyPr/>
          <a:lstStyle/>
          <a:p>
            <a:r>
              <a:rPr lang="en-US"/>
              <a:t>FNAL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DF9DFB-54E9-184A-7F50-BF325F79EAD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14400" y="2175056"/>
            <a:ext cx="10003536" cy="236324"/>
          </a:xfrm>
        </p:spPr>
        <p:txBody>
          <a:bodyPr/>
          <a:lstStyle/>
          <a:p>
            <a:r>
              <a:rPr lang="en-US"/>
              <a:t>September 4, 2025</a:t>
            </a:r>
          </a:p>
        </p:txBody>
      </p:sp>
    </p:spTree>
    <p:extLst>
      <p:ext uri="{BB962C8B-B14F-4D97-AF65-F5344CB8AC3E}">
        <p14:creationId xmlns:p14="http://schemas.microsoft.com/office/powerpoint/2010/main" val="2934308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1F1A2-567C-50F1-9E37-2B74ABC88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775545"/>
            <a:ext cx="10003536" cy="800219"/>
          </a:xfrm>
        </p:spPr>
        <p:txBody>
          <a:bodyPr/>
          <a:lstStyle/>
          <a:p>
            <a:r>
              <a:rPr lang="en-US"/>
              <a:t>Superconducting RF for FCC-ee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8E41B4-A73D-0499-25AB-2A7B510283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02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523878-1BC3-EF9F-48E9-6E2BDBE090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517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0DB632-0A5A-451B-6C66-930E3832B1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5C27A1A-AC7F-1343-EC5C-B5631FD165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US">
                <a:latin typeface="Helvetica"/>
                <a:cs typeface="Helvetica"/>
              </a:rPr>
              <a:t>400 MHz Nb/Cu, 66 CM (collider)</a:t>
            </a:r>
          </a:p>
          <a:p>
            <a:r>
              <a:rPr lang="en-US">
                <a:latin typeface="Helvetica"/>
                <a:cs typeface="Helvetica"/>
              </a:rPr>
              <a:t>800 MHz bulk Nb, 214 CM (</a:t>
            </a:r>
            <a:r>
              <a:rPr lang="en-US" err="1">
                <a:latin typeface="Helvetica"/>
                <a:cs typeface="Helvetica"/>
              </a:rPr>
              <a:t>collider+booster</a:t>
            </a:r>
            <a:r>
              <a:rPr lang="en-US">
                <a:latin typeface="Helvetica"/>
                <a:cs typeface="Helvetica"/>
              </a:rPr>
              <a:t>)</a:t>
            </a:r>
          </a:p>
          <a:p>
            <a:r>
              <a:rPr lang="en-US">
                <a:latin typeface="Helvetica"/>
                <a:cs typeface="Helvetica"/>
              </a:rPr>
              <a:t>Phase 1: Z,W, and H operating points</a:t>
            </a:r>
          </a:p>
          <a:p>
            <a:pPr lvl="1"/>
            <a:r>
              <a:rPr lang="en-US">
                <a:latin typeface="Helvetica"/>
                <a:cs typeface="Helvetica"/>
              </a:rPr>
              <a:t>High-current machine: higher-order mode excitation</a:t>
            </a:r>
          </a:p>
          <a:p>
            <a:pPr lvl="1"/>
            <a:r>
              <a:rPr lang="en-US">
                <a:latin typeface="Helvetica"/>
                <a:cs typeface="Helvetica"/>
              </a:rPr>
              <a:t>Reverse phase operation enables Z,W, and H OPs</a:t>
            </a:r>
          </a:p>
          <a:p>
            <a:r>
              <a:rPr lang="en-US">
                <a:latin typeface="Helvetica"/>
                <a:cs typeface="Helvetica"/>
              </a:rPr>
              <a:t>Phase 2: </a:t>
            </a:r>
            <a:r>
              <a:rPr lang="en-US" err="1">
                <a:latin typeface="Helvetica"/>
                <a:cs typeface="Helvetica"/>
              </a:rPr>
              <a:t>TTb</a:t>
            </a:r>
            <a:r>
              <a:rPr lang="en-US">
                <a:latin typeface="Helvetica"/>
                <a:cs typeface="Helvetica"/>
              </a:rPr>
              <a:t> operating point</a:t>
            </a:r>
          </a:p>
          <a:p>
            <a:pPr lvl="1"/>
            <a:r>
              <a:rPr lang="en-US">
                <a:latin typeface="Helvetica"/>
                <a:cs typeface="Helvetica"/>
              </a:rPr>
              <a:t>High-gradient machine</a:t>
            </a:r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B8732B8C-AA70-B4A3-C894-8B46B150A09F}"/>
              </a:ext>
            </a:extLst>
          </p:cNvPr>
          <p:cNvSpPr/>
          <p:nvPr/>
        </p:nvSpPr>
        <p:spPr>
          <a:xfrm rot="5400000">
            <a:off x="9775629" y="337637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6B2A8751-A1BD-1428-2147-09884DDEAB0B}"/>
              </a:ext>
            </a:extLst>
          </p:cNvPr>
          <p:cNvSpPr/>
          <p:nvPr/>
        </p:nvSpPr>
        <p:spPr>
          <a:xfrm rot="8235877">
            <a:off x="7115967" y="366668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1E77EE5-2A4F-ADCF-0BC5-3CF7FA0643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841985" y="2556074"/>
            <a:ext cx="2584458" cy="87387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9510308-5C35-1E65-06B3-20ECCB39B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800 MHz SRF for FCC-ee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D9828E-1882-3618-957F-FA2D9EDD1320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i="1"/>
              <a:t>Introduction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AC0317-4647-49E5-9CD0-2AB0BA3F1801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8B40C56-C7C3-A3E9-D7EA-11C0B6FBC9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0604" y="142740"/>
            <a:ext cx="5513797" cy="3576320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D228197-90A2-98D3-52D6-1024D3BD4E77}"/>
              </a:ext>
            </a:extLst>
          </p:cNvPr>
          <p:cNvGraphicFramePr>
            <a:graphicFrameLocks noGrp="1"/>
          </p:cNvGraphicFramePr>
          <p:nvPr/>
        </p:nvGraphicFramePr>
        <p:xfrm>
          <a:off x="4271126" y="4612209"/>
          <a:ext cx="3688403" cy="2069442"/>
        </p:xfrm>
        <a:graphic>
          <a:graphicData uri="http://schemas.openxmlformats.org/drawingml/2006/table">
            <a:tbl>
              <a:tblPr/>
              <a:tblGrid>
                <a:gridCol w="1439858">
                  <a:extLst>
                    <a:ext uri="{9D8B030D-6E8A-4147-A177-3AD203B41FA5}">
                      <a16:colId xmlns:a16="http://schemas.microsoft.com/office/drawing/2014/main" val="849007342"/>
                    </a:ext>
                  </a:extLst>
                </a:gridCol>
                <a:gridCol w="749515">
                  <a:extLst>
                    <a:ext uri="{9D8B030D-6E8A-4147-A177-3AD203B41FA5}">
                      <a16:colId xmlns:a16="http://schemas.microsoft.com/office/drawing/2014/main" val="3693752988"/>
                    </a:ext>
                  </a:extLst>
                </a:gridCol>
                <a:gridCol w="749515">
                  <a:extLst>
                    <a:ext uri="{9D8B030D-6E8A-4147-A177-3AD203B41FA5}">
                      <a16:colId xmlns:a16="http://schemas.microsoft.com/office/drawing/2014/main" val="349032196"/>
                    </a:ext>
                  </a:extLst>
                </a:gridCol>
                <a:gridCol w="749515">
                  <a:extLst>
                    <a:ext uri="{9D8B030D-6E8A-4147-A177-3AD203B41FA5}">
                      <a16:colId xmlns:a16="http://schemas.microsoft.com/office/drawing/2014/main" val="1025218078"/>
                    </a:ext>
                  </a:extLst>
                </a:gridCol>
              </a:tblGrid>
              <a:tr h="153251">
                <a:tc>
                  <a:txBody>
                    <a:bodyPr/>
                    <a:lstStyle/>
                    <a:p>
                      <a:pPr algn="ctr" fontAlgn="t"/>
                      <a:r>
                        <a:rPr lang="fr-CH" sz="9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Booster</a:t>
                      </a:r>
                      <a:endParaRPr lang="en-US" sz="9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571" marR="3571" marT="3571" marB="0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Z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W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ZH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782768"/>
                  </a:ext>
                </a:extLst>
              </a:tr>
              <a:tr h="232091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3571" marR="3571" marT="3571" marB="0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RPO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RPO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500" b="1" i="0" u="none" strike="noStrike"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8765028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Total RF voltage [MV]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8</a:t>
                      </a:r>
                      <a:r>
                        <a:rPr lang="en-US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0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4</a:t>
                      </a:r>
                      <a:r>
                        <a:rPr lang="en-US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01.9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</a:t>
                      </a:r>
                      <a:r>
                        <a:rPr lang="en-US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961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1205305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Beam current [mA]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16.2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6.2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2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0824745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RF Frequency [MHz]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8</a:t>
                      </a:r>
                      <a:r>
                        <a:rPr lang="en-US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01.58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965319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Operating temp. [K]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2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3357293"/>
                  </a:ext>
                </a:extLst>
              </a:tr>
              <a:tr h="24756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Cavity voltage at extraction [MV]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5.6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13.5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17.5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0917126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# cell/cavity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6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9369582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err="1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Eacc</a:t>
                      </a:r>
                      <a:r>
                        <a:rPr lang="en-US" sz="8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 [MV/m]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4.9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12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15.6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2005762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Q0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3E+10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9966710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Max RF power  [kW]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42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0987618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Coupling QL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1E+07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370624"/>
                  </a:ext>
                </a:extLst>
              </a:tr>
              <a:tr h="1277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# CM (with 4 </a:t>
                      </a:r>
                      <a:r>
                        <a:rPr lang="en-GB" sz="800" b="1" i="0" u="none" strike="noStrike" err="1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cav</a:t>
                      </a:r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/CM)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28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3473388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# cavities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112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3587789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EFAACDCC-B006-E1F1-D5A1-C744D65B0722}"/>
              </a:ext>
            </a:extLst>
          </p:cNvPr>
          <p:cNvSpPr/>
          <p:nvPr/>
        </p:nvSpPr>
        <p:spPr>
          <a:xfrm>
            <a:off x="4162471" y="4273145"/>
            <a:ext cx="3967643" cy="30777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1400" b="1">
                <a:ln w="0"/>
                <a:solidFill>
                  <a:srgbClr val="FF0000"/>
                </a:solidFill>
                <a:latin typeface="Verdana"/>
                <a:ea typeface="Verdana"/>
              </a:rPr>
              <a:t>800 MHz Booster:</a:t>
            </a:r>
            <a:r>
              <a:rPr lang="en-GB" sz="1400" b="1" cap="none" spc="0">
                <a:ln w="0"/>
                <a:solidFill>
                  <a:srgbClr val="FF0000"/>
                </a:solidFill>
                <a:latin typeface="Verdana"/>
                <a:ea typeface="Verdana"/>
              </a:rPr>
              <a:t> 112 cavities/28 CM</a:t>
            </a:r>
            <a:endParaRPr lang="en-GB" sz="1600" b="1" cap="none" spc="0">
              <a:ln w="0"/>
              <a:solidFill>
                <a:srgbClr val="FF0000"/>
              </a:solidFill>
              <a:latin typeface="Verdana"/>
              <a:ea typeface="Verdana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57569B3-1C3B-EC2F-0C07-D25DD5E76E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8661" y="4600575"/>
            <a:ext cx="3759200" cy="21209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FA8DEDC-04FE-1824-691A-7F4852B20614}"/>
              </a:ext>
            </a:extLst>
          </p:cNvPr>
          <p:cNvSpPr/>
          <p:nvPr/>
        </p:nvSpPr>
        <p:spPr>
          <a:xfrm>
            <a:off x="8432341" y="4111798"/>
            <a:ext cx="4140536" cy="53485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1400" b="1">
                <a:ln w="0"/>
                <a:solidFill>
                  <a:srgbClr val="FF0000"/>
                </a:solidFill>
                <a:latin typeface="Verdana"/>
                <a:ea typeface="Verdana"/>
              </a:rPr>
              <a:t>448 booster + 408 collider</a:t>
            </a:r>
          </a:p>
          <a:p>
            <a:r>
              <a:rPr lang="en-GB" sz="1400" b="1">
                <a:ln w="0"/>
                <a:solidFill>
                  <a:srgbClr val="FF0000"/>
                </a:solidFill>
                <a:latin typeface="Verdana"/>
                <a:ea typeface="Verdana"/>
              </a:rPr>
              <a:t>= 856 800 MHz cavities/214 CM</a:t>
            </a:r>
            <a:endParaRPr lang="en-GB" sz="1600" b="1" cap="none" spc="0">
              <a:ln w="0"/>
              <a:solidFill>
                <a:srgbClr val="FF0000"/>
              </a:solidFill>
              <a:latin typeface="Verdana"/>
              <a:ea typeface="Verdana"/>
            </a:endParaRPr>
          </a:p>
        </p:txBody>
      </p:sp>
      <p:sp>
        <p:nvSpPr>
          <p:cNvPr id="11" name="Frame 10">
            <a:extLst>
              <a:ext uri="{FF2B5EF4-FFF2-40B4-BE49-F238E27FC236}">
                <a16:creationId xmlns:a16="http://schemas.microsoft.com/office/drawing/2014/main" id="{8223FB67-801B-20E0-ADAD-2E4879856A45}"/>
              </a:ext>
            </a:extLst>
          </p:cNvPr>
          <p:cNvSpPr/>
          <p:nvPr/>
        </p:nvSpPr>
        <p:spPr>
          <a:xfrm>
            <a:off x="10259122" y="5278824"/>
            <a:ext cx="1559777" cy="1391193"/>
          </a:xfrm>
          <a:prstGeom prst="frame">
            <a:avLst>
              <a:gd name="adj1" fmla="val 49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565D862-2690-4A24-62F6-7E42DBF473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1351" y="1231779"/>
            <a:ext cx="1424824" cy="94508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46A6168-FA3A-70BB-B53E-DFE8754E65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335" y="4561094"/>
            <a:ext cx="4068703" cy="213331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46EC71E6-DA95-FD77-2D28-FED1D1177EB7}"/>
              </a:ext>
            </a:extLst>
          </p:cNvPr>
          <p:cNvSpPr/>
          <p:nvPr/>
        </p:nvSpPr>
        <p:spPr>
          <a:xfrm>
            <a:off x="189600" y="4267329"/>
            <a:ext cx="4264300" cy="30777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1400" b="1">
                <a:ln w="0"/>
                <a:solidFill>
                  <a:srgbClr val="FF0000"/>
                </a:solidFill>
                <a:latin typeface="Verdana"/>
                <a:ea typeface="Verdana"/>
              </a:rPr>
              <a:t>400 MHz Collider:</a:t>
            </a:r>
            <a:r>
              <a:rPr lang="en-GB" sz="1400" b="1" cap="none" spc="0">
                <a:ln w="0"/>
                <a:solidFill>
                  <a:srgbClr val="FF0000"/>
                </a:solidFill>
                <a:latin typeface="Verdana"/>
                <a:ea typeface="Verdana"/>
              </a:rPr>
              <a:t> </a:t>
            </a:r>
            <a:r>
              <a:rPr lang="en-GB" sz="1400" b="1">
                <a:ln w="0"/>
                <a:solidFill>
                  <a:srgbClr val="FF0000"/>
                </a:solidFill>
                <a:latin typeface="Verdana"/>
                <a:ea typeface="Verdana"/>
              </a:rPr>
              <a:t>264 </a:t>
            </a:r>
            <a:r>
              <a:rPr lang="en-GB" sz="1400" b="1" cap="none" spc="0">
                <a:ln w="0"/>
                <a:solidFill>
                  <a:srgbClr val="FF0000"/>
                </a:solidFill>
                <a:latin typeface="Verdana"/>
                <a:ea typeface="Verdana"/>
              </a:rPr>
              <a:t>cavities/</a:t>
            </a:r>
            <a:r>
              <a:rPr lang="en-GB" sz="1400" b="1">
                <a:ln w="0"/>
                <a:solidFill>
                  <a:srgbClr val="FF0000"/>
                </a:solidFill>
                <a:latin typeface="Verdana"/>
                <a:ea typeface="Verdana"/>
              </a:rPr>
              <a:t>66</a:t>
            </a:r>
            <a:r>
              <a:rPr lang="en-GB" sz="1400" b="1" cap="none" spc="0">
                <a:ln w="0"/>
                <a:solidFill>
                  <a:srgbClr val="FF0000"/>
                </a:solidFill>
                <a:latin typeface="Verdana"/>
                <a:ea typeface="Verdana"/>
              </a:rPr>
              <a:t> CM</a:t>
            </a:r>
            <a:endParaRPr lang="en-GB" sz="1600" b="1" cap="none" spc="0">
              <a:ln w="0"/>
              <a:solidFill>
                <a:srgbClr val="FF0000"/>
              </a:solidFill>
              <a:latin typeface="Verdana"/>
              <a:ea typeface="Verdana"/>
            </a:endParaRPr>
          </a:p>
        </p:txBody>
      </p:sp>
      <p:sp>
        <p:nvSpPr>
          <p:cNvPr id="20" name="Arrow: Up 19">
            <a:extLst>
              <a:ext uri="{FF2B5EF4-FFF2-40B4-BE49-F238E27FC236}">
                <a16:creationId xmlns:a16="http://schemas.microsoft.com/office/drawing/2014/main" id="{8593E6AE-1DAC-8450-9948-8A01BD67514A}"/>
              </a:ext>
            </a:extLst>
          </p:cNvPr>
          <p:cNvSpPr/>
          <p:nvPr/>
        </p:nvSpPr>
        <p:spPr>
          <a:xfrm rot="16200000">
            <a:off x="606236" y="2163965"/>
            <a:ext cx="377266" cy="239059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Up 20">
            <a:extLst>
              <a:ext uri="{FF2B5EF4-FFF2-40B4-BE49-F238E27FC236}">
                <a16:creationId xmlns:a16="http://schemas.microsoft.com/office/drawing/2014/main" id="{C5DFD14A-09E9-679B-1EC7-C16D197722B2}"/>
              </a:ext>
            </a:extLst>
          </p:cNvPr>
          <p:cNvSpPr/>
          <p:nvPr/>
        </p:nvSpPr>
        <p:spPr>
          <a:xfrm rot="5400000">
            <a:off x="4730490" y="1762496"/>
            <a:ext cx="377266" cy="239059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7224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FF514B2-D9F1-3E61-8C51-0A0E60668CE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US">
                <a:latin typeface="Helvetica"/>
                <a:cs typeface="Helvetica"/>
              </a:rPr>
              <a:t>400 MHz Nb/Cu, 66 CM (collider)</a:t>
            </a:r>
          </a:p>
          <a:p>
            <a:r>
              <a:rPr lang="en-US">
                <a:latin typeface="Helvetica"/>
                <a:cs typeface="Helvetica"/>
              </a:rPr>
              <a:t>800 MHz bulk Nb, 214 CM (</a:t>
            </a:r>
            <a:r>
              <a:rPr lang="en-US" err="1">
                <a:latin typeface="Helvetica"/>
                <a:cs typeface="Helvetica"/>
              </a:rPr>
              <a:t>collider+booster</a:t>
            </a:r>
            <a:r>
              <a:rPr lang="en-US">
                <a:latin typeface="Helvetica"/>
                <a:cs typeface="Helvetica"/>
              </a:rPr>
              <a:t>)</a:t>
            </a:r>
          </a:p>
          <a:p>
            <a:r>
              <a:rPr lang="en-US">
                <a:latin typeface="Helvetica"/>
                <a:cs typeface="Helvetica"/>
              </a:rPr>
              <a:t>Phase 1: Z,W, and H operating points</a:t>
            </a:r>
          </a:p>
          <a:p>
            <a:pPr lvl="1"/>
            <a:r>
              <a:rPr lang="en-US">
                <a:latin typeface="Helvetica"/>
                <a:cs typeface="Helvetica"/>
              </a:rPr>
              <a:t>High-current machine: higher-order mode excitation</a:t>
            </a:r>
          </a:p>
          <a:p>
            <a:pPr lvl="1"/>
            <a:r>
              <a:rPr lang="en-US">
                <a:latin typeface="Helvetica"/>
                <a:cs typeface="Helvetica"/>
              </a:rPr>
              <a:t>Reverse phase operation enables Z,W, and H OPs</a:t>
            </a:r>
          </a:p>
          <a:p>
            <a:r>
              <a:rPr lang="en-US">
                <a:latin typeface="Helvetica"/>
                <a:cs typeface="Helvetica"/>
              </a:rPr>
              <a:t>Phase 2: </a:t>
            </a:r>
            <a:r>
              <a:rPr lang="en-US" err="1">
                <a:latin typeface="Helvetica"/>
                <a:cs typeface="Helvetica"/>
              </a:rPr>
              <a:t>TTb</a:t>
            </a:r>
            <a:r>
              <a:rPr lang="en-US">
                <a:latin typeface="Helvetica"/>
                <a:cs typeface="Helvetica"/>
              </a:rPr>
              <a:t> operating point</a:t>
            </a:r>
          </a:p>
          <a:p>
            <a:pPr lvl="1"/>
            <a:r>
              <a:rPr lang="en-US">
                <a:latin typeface="Helvetica"/>
                <a:cs typeface="Helvetica"/>
              </a:rPr>
              <a:t>High-gradient machine</a:t>
            </a:r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21FA24F6-DC6D-4593-A00E-493CAB9CF8BE}"/>
              </a:ext>
            </a:extLst>
          </p:cNvPr>
          <p:cNvSpPr/>
          <p:nvPr/>
        </p:nvSpPr>
        <p:spPr>
          <a:xfrm rot="5400000">
            <a:off x="9775629" y="337637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613B222A-FFBA-96ED-4D3A-08BB86A83422}"/>
              </a:ext>
            </a:extLst>
          </p:cNvPr>
          <p:cNvSpPr/>
          <p:nvPr/>
        </p:nvSpPr>
        <p:spPr>
          <a:xfrm rot="8235877">
            <a:off x="7115967" y="366668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43A6DCC-E89B-CFF3-B9C9-458D897E6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841985" y="2556074"/>
            <a:ext cx="2584458" cy="87387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72682C1-0B61-4558-B2A1-10CE9FC47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800 MHz SRF for FCC-ee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387A8C-BA9A-BD51-6721-DE023ADD4E92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i="1"/>
              <a:t>Introduction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8496F5-0B39-2047-66D6-59205345BD19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C602985-555C-AF10-F5D0-07F36CA68F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0604" y="142740"/>
            <a:ext cx="5513797" cy="3576320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EF7A9E3-23B8-63BE-57E3-685DF62324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8826017"/>
              </p:ext>
            </p:extLst>
          </p:nvPr>
        </p:nvGraphicFramePr>
        <p:xfrm>
          <a:off x="4271126" y="4612209"/>
          <a:ext cx="3688403" cy="2069442"/>
        </p:xfrm>
        <a:graphic>
          <a:graphicData uri="http://schemas.openxmlformats.org/drawingml/2006/table">
            <a:tbl>
              <a:tblPr/>
              <a:tblGrid>
                <a:gridCol w="1439858">
                  <a:extLst>
                    <a:ext uri="{9D8B030D-6E8A-4147-A177-3AD203B41FA5}">
                      <a16:colId xmlns:a16="http://schemas.microsoft.com/office/drawing/2014/main" val="849007342"/>
                    </a:ext>
                  </a:extLst>
                </a:gridCol>
                <a:gridCol w="749515">
                  <a:extLst>
                    <a:ext uri="{9D8B030D-6E8A-4147-A177-3AD203B41FA5}">
                      <a16:colId xmlns:a16="http://schemas.microsoft.com/office/drawing/2014/main" val="3693752988"/>
                    </a:ext>
                  </a:extLst>
                </a:gridCol>
                <a:gridCol w="749515">
                  <a:extLst>
                    <a:ext uri="{9D8B030D-6E8A-4147-A177-3AD203B41FA5}">
                      <a16:colId xmlns:a16="http://schemas.microsoft.com/office/drawing/2014/main" val="349032196"/>
                    </a:ext>
                  </a:extLst>
                </a:gridCol>
                <a:gridCol w="749515">
                  <a:extLst>
                    <a:ext uri="{9D8B030D-6E8A-4147-A177-3AD203B41FA5}">
                      <a16:colId xmlns:a16="http://schemas.microsoft.com/office/drawing/2014/main" val="1025218078"/>
                    </a:ext>
                  </a:extLst>
                </a:gridCol>
              </a:tblGrid>
              <a:tr h="153251">
                <a:tc>
                  <a:txBody>
                    <a:bodyPr/>
                    <a:lstStyle/>
                    <a:p>
                      <a:pPr algn="ctr" fontAlgn="t"/>
                      <a:r>
                        <a:rPr lang="fr-CH" sz="9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Booster</a:t>
                      </a:r>
                      <a:endParaRPr lang="en-US" sz="9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571" marR="3571" marT="3571" marB="0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Z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W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ZH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782768"/>
                  </a:ext>
                </a:extLst>
              </a:tr>
              <a:tr h="232091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3571" marR="3571" marT="3571" marB="0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RPO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RPO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500" b="1" i="0" u="none" strike="noStrike"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8765028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Total RF voltage [MV]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8</a:t>
                      </a:r>
                      <a:r>
                        <a:rPr lang="en-US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0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4</a:t>
                      </a:r>
                      <a:r>
                        <a:rPr lang="en-US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01.9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</a:t>
                      </a:r>
                      <a:r>
                        <a:rPr lang="en-US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961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1205305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Beam current [mA]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16.2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6.2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2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0824745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RF Frequency [MHz]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8</a:t>
                      </a:r>
                      <a:r>
                        <a:rPr lang="en-US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01.58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965319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Operating temp. [K]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2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3357293"/>
                  </a:ext>
                </a:extLst>
              </a:tr>
              <a:tr h="24756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Cavity voltage at extraction [MV]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5.6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13.5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17.5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0917126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# cell/cavity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6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9369582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err="1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Eacc</a:t>
                      </a:r>
                      <a:r>
                        <a:rPr lang="en-US" sz="8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 [MV/m]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4.9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12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15.6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2005762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Q0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3E+10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9966710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Max RF power  [kW]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42</a:t>
                      </a: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0987618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Coupling QL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1E+07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370624"/>
                  </a:ext>
                </a:extLst>
              </a:tr>
              <a:tr h="1277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# CM (with 4 </a:t>
                      </a:r>
                      <a:r>
                        <a:rPr lang="en-GB" sz="800" b="1" i="0" u="none" strike="noStrike" err="1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cav</a:t>
                      </a:r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/CM)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28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3473388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# cavities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112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3587789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01642734-332D-84DD-6A62-8FD69593FCE5}"/>
              </a:ext>
            </a:extLst>
          </p:cNvPr>
          <p:cNvSpPr/>
          <p:nvPr/>
        </p:nvSpPr>
        <p:spPr>
          <a:xfrm>
            <a:off x="4162471" y="4273145"/>
            <a:ext cx="3967643" cy="30777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1400" b="1">
                <a:ln w="0"/>
                <a:solidFill>
                  <a:srgbClr val="FF0000"/>
                </a:solidFill>
                <a:latin typeface="Verdana"/>
                <a:ea typeface="Verdana"/>
              </a:rPr>
              <a:t>800 MHz Booster:</a:t>
            </a:r>
            <a:r>
              <a:rPr lang="en-GB" sz="1400" b="1" cap="none" spc="0">
                <a:ln w="0"/>
                <a:solidFill>
                  <a:srgbClr val="FF0000"/>
                </a:solidFill>
                <a:latin typeface="Verdana"/>
                <a:ea typeface="Verdana"/>
              </a:rPr>
              <a:t> 112 cavities/28 CM</a:t>
            </a:r>
            <a:endParaRPr lang="en-GB" sz="1600" b="1" cap="none" spc="0">
              <a:ln w="0"/>
              <a:solidFill>
                <a:srgbClr val="FF0000"/>
              </a:solidFill>
              <a:latin typeface="Verdana"/>
              <a:ea typeface="Verdana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F3BD07-AFB9-2739-15B7-4F642DFAE9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8661" y="4600575"/>
            <a:ext cx="3759200" cy="21209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4130CCE-0BE0-BA8E-B397-8152B11FDA44}"/>
              </a:ext>
            </a:extLst>
          </p:cNvPr>
          <p:cNvSpPr/>
          <p:nvPr/>
        </p:nvSpPr>
        <p:spPr>
          <a:xfrm>
            <a:off x="8432341" y="4111798"/>
            <a:ext cx="4140536" cy="53485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1400" b="1">
                <a:ln w="0"/>
                <a:solidFill>
                  <a:srgbClr val="FF0000"/>
                </a:solidFill>
                <a:latin typeface="Verdana"/>
                <a:ea typeface="Verdana"/>
              </a:rPr>
              <a:t>448 booster + 408 collider</a:t>
            </a:r>
          </a:p>
          <a:p>
            <a:r>
              <a:rPr lang="en-GB" sz="1400" b="1">
                <a:ln w="0"/>
                <a:solidFill>
                  <a:srgbClr val="FF0000"/>
                </a:solidFill>
                <a:latin typeface="Verdana"/>
                <a:ea typeface="Verdana"/>
              </a:rPr>
              <a:t>= 856 800 MHz cavities/214 CM</a:t>
            </a:r>
            <a:endParaRPr lang="en-GB" sz="1600" b="1" cap="none" spc="0">
              <a:ln w="0"/>
              <a:solidFill>
                <a:srgbClr val="FF0000"/>
              </a:solidFill>
              <a:latin typeface="Verdana"/>
              <a:ea typeface="Verdana"/>
            </a:endParaRPr>
          </a:p>
        </p:txBody>
      </p:sp>
      <p:sp>
        <p:nvSpPr>
          <p:cNvPr id="11" name="Frame 10">
            <a:extLst>
              <a:ext uri="{FF2B5EF4-FFF2-40B4-BE49-F238E27FC236}">
                <a16:creationId xmlns:a16="http://schemas.microsoft.com/office/drawing/2014/main" id="{D90DBFAC-028D-F021-9F7E-D32D73AD4BD3}"/>
              </a:ext>
            </a:extLst>
          </p:cNvPr>
          <p:cNvSpPr/>
          <p:nvPr/>
        </p:nvSpPr>
        <p:spPr>
          <a:xfrm>
            <a:off x="10259122" y="5278824"/>
            <a:ext cx="1559777" cy="1391193"/>
          </a:xfrm>
          <a:prstGeom prst="frame">
            <a:avLst>
              <a:gd name="adj1" fmla="val 49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195FE84-61FD-9176-A1F4-1FB74785BF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1351" y="1231779"/>
            <a:ext cx="1424824" cy="94508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0A9B6AC-BA8C-7E73-4165-168C459A95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335" y="4561094"/>
            <a:ext cx="4068703" cy="213331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62F3AEE3-D5D4-02E7-520D-E19EEB78B1E6}"/>
              </a:ext>
            </a:extLst>
          </p:cNvPr>
          <p:cNvSpPr/>
          <p:nvPr/>
        </p:nvSpPr>
        <p:spPr>
          <a:xfrm>
            <a:off x="189600" y="4267329"/>
            <a:ext cx="4264300" cy="30777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1400" b="1">
                <a:ln w="0"/>
                <a:solidFill>
                  <a:srgbClr val="FF0000"/>
                </a:solidFill>
                <a:latin typeface="Verdana"/>
                <a:ea typeface="Verdana"/>
              </a:rPr>
              <a:t>400 MHz Collider:</a:t>
            </a:r>
            <a:r>
              <a:rPr lang="en-GB" sz="1400" b="1" cap="none" spc="0">
                <a:ln w="0"/>
                <a:solidFill>
                  <a:srgbClr val="FF0000"/>
                </a:solidFill>
                <a:latin typeface="Verdana"/>
                <a:ea typeface="Verdana"/>
              </a:rPr>
              <a:t> </a:t>
            </a:r>
            <a:r>
              <a:rPr lang="en-GB" sz="1400" b="1">
                <a:ln w="0"/>
                <a:solidFill>
                  <a:srgbClr val="FF0000"/>
                </a:solidFill>
                <a:latin typeface="Verdana"/>
                <a:ea typeface="Verdana"/>
              </a:rPr>
              <a:t>264 </a:t>
            </a:r>
            <a:r>
              <a:rPr lang="en-GB" sz="1400" b="1" cap="none" spc="0">
                <a:ln w="0"/>
                <a:solidFill>
                  <a:srgbClr val="FF0000"/>
                </a:solidFill>
                <a:latin typeface="Verdana"/>
                <a:ea typeface="Verdana"/>
              </a:rPr>
              <a:t>cavities/</a:t>
            </a:r>
            <a:r>
              <a:rPr lang="en-GB" sz="1400" b="1">
                <a:ln w="0"/>
                <a:solidFill>
                  <a:srgbClr val="FF0000"/>
                </a:solidFill>
                <a:latin typeface="Verdana"/>
                <a:ea typeface="Verdana"/>
              </a:rPr>
              <a:t>66</a:t>
            </a:r>
            <a:r>
              <a:rPr lang="en-GB" sz="1400" b="1" cap="none" spc="0">
                <a:ln w="0"/>
                <a:solidFill>
                  <a:srgbClr val="FF0000"/>
                </a:solidFill>
                <a:latin typeface="Verdana"/>
                <a:ea typeface="Verdana"/>
              </a:rPr>
              <a:t> CM</a:t>
            </a:r>
            <a:endParaRPr lang="en-GB" sz="1600" b="1" cap="none" spc="0">
              <a:ln w="0"/>
              <a:solidFill>
                <a:srgbClr val="FF0000"/>
              </a:solidFill>
              <a:latin typeface="Verdana"/>
              <a:ea typeface="Verdana"/>
            </a:endParaRPr>
          </a:p>
        </p:txBody>
      </p:sp>
      <p:sp>
        <p:nvSpPr>
          <p:cNvPr id="20" name="Arrow: Up 19">
            <a:extLst>
              <a:ext uri="{FF2B5EF4-FFF2-40B4-BE49-F238E27FC236}">
                <a16:creationId xmlns:a16="http://schemas.microsoft.com/office/drawing/2014/main" id="{B9A9D6AC-3AF4-CD51-3E03-D8ADF2F2A73E}"/>
              </a:ext>
            </a:extLst>
          </p:cNvPr>
          <p:cNvSpPr/>
          <p:nvPr/>
        </p:nvSpPr>
        <p:spPr>
          <a:xfrm rot="16200000">
            <a:off x="606236" y="2163965"/>
            <a:ext cx="377266" cy="239059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Up 20">
            <a:extLst>
              <a:ext uri="{FF2B5EF4-FFF2-40B4-BE49-F238E27FC236}">
                <a16:creationId xmlns:a16="http://schemas.microsoft.com/office/drawing/2014/main" id="{3C3D69A3-763C-8FD8-D22D-4CDC900895ED}"/>
              </a:ext>
            </a:extLst>
          </p:cNvPr>
          <p:cNvSpPr/>
          <p:nvPr/>
        </p:nvSpPr>
        <p:spPr>
          <a:xfrm rot="5400000">
            <a:off x="4730490" y="1762496"/>
            <a:ext cx="377266" cy="239059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0BEDC18-B724-C2DD-95AC-39BE45917FAD}"/>
              </a:ext>
            </a:extLst>
          </p:cNvPr>
          <p:cNvSpPr txBox="1"/>
          <p:nvPr/>
        </p:nvSpPr>
        <p:spPr>
          <a:xfrm rot="20053735">
            <a:off x="3741509" y="4864828"/>
            <a:ext cx="4140301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strike="sngStrike">
                <a:solidFill>
                  <a:srgbClr val="FF0000"/>
                </a:solidFill>
              </a:rPr>
              <a:t>370 CM, ~1,500 cavities</a:t>
            </a:r>
          </a:p>
        </p:txBody>
      </p:sp>
    </p:spTree>
    <p:extLst>
      <p:ext uri="{BB962C8B-B14F-4D97-AF65-F5344CB8AC3E}">
        <p14:creationId xmlns:p14="http://schemas.microsoft.com/office/powerpoint/2010/main" val="2469181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8F862C-6E00-E766-6567-74420116DF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31475CA-DA99-FBE7-DA96-3C958776E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Helvetica"/>
                <a:cs typeface="Helvetica"/>
              </a:rPr>
              <a:t>FCC performance goals </a:t>
            </a:r>
            <a:endParaRPr lang="en-US">
              <a:cs typeface="Helvetica" pitchFamily="2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148ED5-964B-3E60-1AB6-615E37262B3A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US">
                <a:latin typeface="Helvetica"/>
                <a:cs typeface="Helvetica"/>
              </a:rPr>
              <a:t>ˆ</a:t>
            </a:r>
            <a:endParaRPr lang="en-US" i="1">
              <a:latin typeface="Helvetica"/>
              <a:cs typeface="Helvetic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E9346F-A569-6934-4B2A-C841FCA5CF75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97460A0-0476-5B65-BAE9-9C658DB91E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8577" y="1903759"/>
            <a:ext cx="9451473" cy="377242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5548524-3A5E-0DC3-6E62-353D3019CC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982883">
            <a:off x="107364" y="4420915"/>
            <a:ext cx="2352650" cy="78773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2A11E7E-F798-8473-6636-1331BE94CE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596" y="3365742"/>
            <a:ext cx="1075224" cy="7048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6F78E89-8783-29F2-9BE6-AF710F8677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380" y="2937885"/>
            <a:ext cx="2245657" cy="415163"/>
          </a:xfrm>
          <a:prstGeom prst="rect">
            <a:avLst/>
          </a:prstGeom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4DA0F974-4C74-9BBE-6D7A-EBDF5B7C6D33}"/>
              </a:ext>
            </a:extLst>
          </p:cNvPr>
          <p:cNvSpPr/>
          <p:nvPr/>
        </p:nvSpPr>
        <p:spPr>
          <a:xfrm>
            <a:off x="1907085" y="3457696"/>
            <a:ext cx="585215" cy="35776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D078D900-C87A-F936-B26D-FF5C4AF35A44}"/>
              </a:ext>
            </a:extLst>
          </p:cNvPr>
          <p:cNvSpPr/>
          <p:nvPr/>
        </p:nvSpPr>
        <p:spPr>
          <a:xfrm>
            <a:off x="2051902" y="4085191"/>
            <a:ext cx="397747" cy="132126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F4B25BD5-EBF6-578E-EF59-CC3CFB4C1654}"/>
              </a:ext>
            </a:extLst>
          </p:cNvPr>
          <p:cNvSpPr/>
          <p:nvPr/>
        </p:nvSpPr>
        <p:spPr>
          <a:xfrm>
            <a:off x="2199692" y="3027733"/>
            <a:ext cx="290170" cy="21992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62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64B0309-8D52-7D5C-1387-BBF1D811A5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8" y="1700784"/>
            <a:ext cx="10871048" cy="4655566"/>
          </a:xfrm>
        </p:spPr>
        <p:txBody>
          <a:bodyPr/>
          <a:lstStyle/>
          <a:p>
            <a:r>
              <a:rPr lang="en-US" dirty="0"/>
              <a:t>N-doping</a:t>
            </a:r>
            <a:r>
              <a:rPr lang="en-US" baseline="30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</a:t>
            </a:r>
          </a:p>
          <a:p>
            <a:pPr lvl="1"/>
            <a:r>
              <a:rPr lang="en-US" dirty="0"/>
              <a:t>2012-13 FNAL: Doubled Q, reversed R</a:t>
            </a:r>
            <a:r>
              <a:rPr lang="en-US" baseline="-25000" dirty="0"/>
              <a:t>BCS </a:t>
            </a:r>
            <a:r>
              <a:rPr lang="en-US" dirty="0"/>
              <a:t>dependence on </a:t>
            </a:r>
            <a:r>
              <a:rPr lang="en-US" dirty="0" err="1"/>
              <a:t>E</a:t>
            </a:r>
            <a:r>
              <a:rPr lang="en-US" baseline="-25000" dirty="0" err="1"/>
              <a:t>acc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Industrialized at 1.3 GHz to deliver LCLS-II</a:t>
            </a:r>
          </a:p>
          <a:p>
            <a:pPr lvl="1"/>
            <a:endParaRPr lang="en-US" dirty="0"/>
          </a:p>
          <a:p>
            <a:r>
              <a:rPr lang="en-US" dirty="0"/>
              <a:t>Medium temperature baking</a:t>
            </a:r>
            <a:r>
              <a:rPr lang="en-US" baseline="30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2,3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Simple one-step chemical processing (FNAL) </a:t>
            </a:r>
          </a:p>
          <a:p>
            <a:pPr lvl="1"/>
            <a:r>
              <a:rPr lang="en-US" dirty="0"/>
              <a:t>300C, 3-hour bake dissolves the native oxide layer and diffuses oxygen into the niobium bulk</a:t>
            </a:r>
          </a:p>
          <a:p>
            <a:pPr lvl="2"/>
            <a:r>
              <a:rPr lang="en-US" dirty="0"/>
              <a:t>Mechanism not fully understood, but seems to have traits in common with N-doping, despite differences in diffusion depth: See H. Hu, Hu, Hannah. "Decoupling of Nitrogen and Oxygen Impurities in Nitrogen Doped SRF Cavities." , Jun. 2024.  </a:t>
            </a:r>
          </a:p>
          <a:p>
            <a:pPr marL="914400" lvl="2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Sensitivity to trapped magnetic flux increases in both cases</a:t>
            </a:r>
          </a:p>
          <a:p>
            <a:pPr lvl="2"/>
            <a:r>
              <a:rPr lang="en-US" dirty="0"/>
              <a:t>“Sensitivity” measures the amount of residual resistance generated per unit of trapped magnetic flux</a:t>
            </a:r>
          </a:p>
          <a:p>
            <a:pPr lvl="2"/>
            <a:r>
              <a:rPr lang="en-US" dirty="0"/>
              <a:t>“Increased sensitivity” means your accelerator is more vulnerable to the effects of trapped flux</a:t>
            </a:r>
          </a:p>
          <a:p>
            <a:pPr lvl="3"/>
            <a:r>
              <a:rPr lang="en-US" dirty="0"/>
              <a:t>Mitigation strategies include fast cooldown, improved magnetic hygiene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4639B0-0743-74CA-48DC-43AB4E0F3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Reaching high Q0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B5F592-DBC6-7C9F-B2BD-AE88314ACD8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i="1"/>
              <a:t>Recent advances in high-Q high-gradient SRF cavities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707D76-D588-C46F-BBDF-8056A77BBBEE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60BAD7-BB42-BF38-ED7C-D9FB772E7981}"/>
              </a:ext>
            </a:extLst>
          </p:cNvPr>
          <p:cNvSpPr txBox="1"/>
          <p:nvPr/>
        </p:nvSpPr>
        <p:spPr>
          <a:xfrm>
            <a:off x="5608166" y="3033581"/>
            <a:ext cx="617728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/>
              <a:t>Bulk EP, High T (</a:t>
            </a:r>
            <a:r>
              <a:rPr lang="en-US" err="1"/>
              <a:t>degassing+stress</a:t>
            </a:r>
            <a:r>
              <a:rPr lang="en-US"/>
              <a:t> release) 800-950C 3h, light EP, mid-T furnace bake 300C 3h, HPR, VT assembly, RF test.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7FC40C-D647-9E24-D319-FBD1F79CFE85}"/>
              </a:ext>
            </a:extLst>
          </p:cNvPr>
          <p:cNvSpPr txBox="1"/>
          <p:nvPr/>
        </p:nvSpPr>
        <p:spPr>
          <a:xfrm>
            <a:off x="2955157" y="1415746"/>
            <a:ext cx="8322444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/>
              <a:t>“2/0” N-doping: Bulk EP, High T (</a:t>
            </a:r>
            <a:r>
              <a:rPr lang="en-US" err="1"/>
              <a:t>degassing+stress</a:t>
            </a:r>
            <a:r>
              <a:rPr lang="en-US"/>
              <a:t> release) bake, light EP, N-Doping (2min doping/0min annealing), </a:t>
            </a:r>
            <a:r>
              <a:rPr lang="en-US" err="1"/>
              <a:t>Post-doping+cold</a:t>
            </a:r>
            <a:r>
              <a:rPr lang="en-US"/>
              <a:t> EP, HPR+VT assembly, RF test.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AF4267-CC7B-A5FD-9A52-0CAA1B863369}"/>
              </a:ext>
            </a:extLst>
          </p:cNvPr>
          <p:cNvSpPr txBox="1"/>
          <p:nvPr/>
        </p:nvSpPr>
        <p:spPr>
          <a:xfrm>
            <a:off x="858370" y="2677197"/>
            <a:ext cx="52107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30000">
                <a:solidFill>
                  <a:schemeClr val="tx2">
                    <a:lumMod val="75000"/>
                    <a:lumOff val="25000"/>
                  </a:schemeClr>
                </a:solidFill>
              </a:rPr>
              <a:t>1</a:t>
            </a:r>
            <a:r>
              <a:rPr lang="en-US" sz="1400">
                <a:solidFill>
                  <a:schemeClr val="tx2">
                    <a:lumMod val="75000"/>
                    <a:lumOff val="25000"/>
                  </a:schemeClr>
                </a:solidFill>
              </a:rPr>
              <a:t> A. </a:t>
            </a:r>
            <a:r>
              <a:rPr lang="en-US" sz="1400" err="1">
                <a:solidFill>
                  <a:schemeClr val="tx2">
                    <a:lumMod val="75000"/>
                    <a:lumOff val="25000"/>
                  </a:schemeClr>
                </a:solidFill>
              </a:rPr>
              <a:t>Grassellino</a:t>
            </a:r>
            <a:r>
              <a:rPr lang="en-US" sz="1400">
                <a:solidFill>
                  <a:schemeClr val="tx2">
                    <a:lumMod val="75000"/>
                    <a:lumOff val="25000"/>
                  </a:schemeClr>
                </a:solidFill>
              </a:rPr>
              <a:t> et al, </a:t>
            </a:r>
            <a:r>
              <a:rPr lang="en-US" sz="1400" i="1" err="1">
                <a:solidFill>
                  <a:schemeClr val="tx2">
                    <a:lumMod val="75000"/>
                    <a:lumOff val="25000"/>
                  </a:schemeClr>
                </a:solidFill>
              </a:rPr>
              <a:t>Supercond</a:t>
            </a:r>
            <a:r>
              <a:rPr lang="en-US" sz="1400" i="1">
                <a:solidFill>
                  <a:schemeClr val="tx2">
                    <a:lumMod val="75000"/>
                    <a:lumOff val="25000"/>
                  </a:schemeClr>
                </a:solidFill>
              </a:rPr>
              <a:t>. Sci. Technol</a:t>
            </a:r>
            <a:r>
              <a:rPr lang="en-US" sz="1400">
                <a:solidFill>
                  <a:schemeClr val="tx2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b="1">
                <a:solidFill>
                  <a:schemeClr val="tx2">
                    <a:lumMod val="75000"/>
                    <a:lumOff val="25000"/>
                  </a:schemeClr>
                </a:solidFill>
              </a:rPr>
              <a:t>26</a:t>
            </a:r>
            <a:r>
              <a:rPr lang="en-US" sz="1400">
                <a:solidFill>
                  <a:schemeClr val="tx2">
                    <a:lumMod val="75000"/>
                    <a:lumOff val="25000"/>
                  </a:schemeClr>
                </a:solidFill>
              </a:rPr>
              <a:t>, 102001 (2013).</a:t>
            </a:r>
            <a:endParaRPr lang="en-US" sz="1400" baseline="3000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4D6113-B08C-F72D-5822-3332B923CDDA}"/>
              </a:ext>
            </a:extLst>
          </p:cNvPr>
          <p:cNvSpPr txBox="1"/>
          <p:nvPr/>
        </p:nvSpPr>
        <p:spPr>
          <a:xfrm>
            <a:off x="903247" y="4863285"/>
            <a:ext cx="60025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30000">
                <a:solidFill>
                  <a:schemeClr val="tx2">
                    <a:lumMod val="75000"/>
                    <a:lumOff val="25000"/>
                  </a:schemeClr>
                </a:solidFill>
              </a:rPr>
              <a:t>3</a:t>
            </a:r>
            <a:r>
              <a:rPr lang="en-US" sz="1400">
                <a:solidFill>
                  <a:schemeClr val="tx2">
                    <a:lumMod val="75000"/>
                    <a:lumOff val="25000"/>
                  </a:schemeClr>
                </a:solidFill>
              </a:rPr>
              <a:t> H. Ito, et al., </a:t>
            </a:r>
            <a:r>
              <a:rPr lang="en-US" sz="1400" i="1">
                <a:solidFill>
                  <a:schemeClr val="tx2">
                    <a:lumMod val="75000"/>
                    <a:lumOff val="25000"/>
                  </a:schemeClr>
                </a:solidFill>
              </a:rPr>
              <a:t>Prog of </a:t>
            </a:r>
            <a:r>
              <a:rPr lang="en-US" sz="1400" i="1" err="1">
                <a:solidFill>
                  <a:schemeClr val="tx2">
                    <a:lumMod val="75000"/>
                    <a:lumOff val="25000"/>
                  </a:schemeClr>
                </a:solidFill>
              </a:rPr>
              <a:t>Theor</a:t>
            </a:r>
            <a:r>
              <a:rPr lang="en-US" sz="1400" i="1">
                <a:solidFill>
                  <a:schemeClr val="tx2">
                    <a:lumMod val="75000"/>
                    <a:lumOff val="25000"/>
                  </a:schemeClr>
                </a:solidFill>
              </a:rPr>
              <a:t>. and Exp. Phys.</a:t>
            </a:r>
            <a:r>
              <a:rPr lang="en-US" sz="1400">
                <a:solidFill>
                  <a:schemeClr val="tx2">
                    <a:lumMod val="75000"/>
                    <a:lumOff val="25000"/>
                  </a:schemeClr>
                </a:solidFill>
              </a:rPr>
              <a:t>, Volume 2021, Issue 7, July 2021</a:t>
            </a:r>
            <a:endParaRPr lang="en-US" sz="1400" baseline="3000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06804C-4E50-A139-BE07-201A453DE8AA}"/>
              </a:ext>
            </a:extLst>
          </p:cNvPr>
          <p:cNvSpPr txBox="1"/>
          <p:nvPr/>
        </p:nvSpPr>
        <p:spPr>
          <a:xfrm>
            <a:off x="914398" y="4674646"/>
            <a:ext cx="5771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30000">
                <a:solidFill>
                  <a:schemeClr val="tx2">
                    <a:lumMod val="75000"/>
                    <a:lumOff val="25000"/>
                  </a:schemeClr>
                </a:solidFill>
              </a:rPr>
              <a:t>2</a:t>
            </a:r>
            <a:r>
              <a:rPr lang="en-US" sz="1400">
                <a:solidFill>
                  <a:schemeClr val="tx2">
                    <a:lumMod val="75000"/>
                    <a:lumOff val="25000"/>
                  </a:schemeClr>
                </a:solidFill>
              </a:rPr>
              <a:t> S. Posen, et al., </a:t>
            </a:r>
            <a:r>
              <a:rPr lang="en-US" sz="1400" i="1" err="1">
                <a:solidFill>
                  <a:schemeClr val="tx2">
                    <a:lumMod val="75000"/>
                    <a:lumOff val="25000"/>
                  </a:schemeClr>
                </a:solidFill>
              </a:rPr>
              <a:t>Phys.Rev.Applied</a:t>
            </a:r>
            <a:r>
              <a:rPr lang="en-US" sz="1400" i="1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  <a:r>
              <a:rPr lang="en-US" sz="1400">
                <a:solidFill>
                  <a:schemeClr val="tx2">
                    <a:lumMod val="75000"/>
                    <a:lumOff val="25000"/>
                  </a:schemeClr>
                </a:solidFill>
              </a:rPr>
              <a:t>, Volume 13, Issue 1, Jan 2020 (FNAL)</a:t>
            </a:r>
            <a:endParaRPr lang="en-US" sz="1400" baseline="3000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1DA6105B-500F-0351-DE6C-AF0EC50C2B1E}"/>
              </a:ext>
            </a:extLst>
          </p:cNvPr>
          <p:cNvSpPr/>
          <p:nvPr/>
        </p:nvSpPr>
        <p:spPr>
          <a:xfrm>
            <a:off x="2464419" y="1505945"/>
            <a:ext cx="579864" cy="55077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A736DA4E-CDC6-5F98-924B-00EC665304DA}"/>
              </a:ext>
            </a:extLst>
          </p:cNvPr>
          <p:cNvSpPr/>
          <p:nvPr/>
        </p:nvSpPr>
        <p:spPr>
          <a:xfrm>
            <a:off x="4594302" y="3046485"/>
            <a:ext cx="1030454" cy="55077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8935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8A41EC47-982B-00C9-2C33-27B04A7F678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5059"/>
          <a:stretch/>
        </p:blipFill>
        <p:spPr>
          <a:xfrm>
            <a:off x="1712589" y="801549"/>
            <a:ext cx="4360807" cy="2848555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5F830D-F221-3294-3483-1B1FDCC79B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A8E0C3-2B7C-74B7-73F1-03D4FC765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Technical perspective: SRF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FF78E6-F3B7-9772-9CF3-D41EF289DA85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AC9DE6-A214-35CB-AA9B-390B64091D56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5D58A1-6296-22DD-4622-A90F2C77D9D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2060"/>
          <a:stretch/>
        </p:blipFill>
        <p:spPr>
          <a:xfrm>
            <a:off x="6528940" y="801549"/>
            <a:ext cx="3933777" cy="6030913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AFFDAD8E-FD76-9F6E-44F3-EFFE7498E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348" y="3627124"/>
            <a:ext cx="4194674" cy="3210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F59D2E4-FF22-406B-FB3A-D99B9E028A82}"/>
              </a:ext>
            </a:extLst>
          </p:cNvPr>
          <p:cNvSpPr txBox="1"/>
          <p:nvPr/>
        </p:nvSpPr>
        <p:spPr>
          <a:xfrm>
            <a:off x="7148406" y="426385"/>
            <a:ext cx="3019224" cy="461665"/>
          </a:xfrm>
          <a:prstGeom prst="rect">
            <a:avLst/>
          </a:prstGeom>
          <a:noFill/>
          <a:ln>
            <a:solidFill>
              <a:srgbClr val="99D6EA"/>
            </a:solidFill>
          </a:ln>
        </p:spPr>
        <p:txBody>
          <a:bodyPr wrap="none" rtlCol="0">
            <a:spAutoFit/>
          </a:bodyPr>
          <a:lstStyle/>
          <a:p>
            <a:r>
              <a:rPr lang="en-US"/>
              <a:t>PIP-II HB650: N-doping</a:t>
            </a:r>
          </a:p>
        </p:txBody>
      </p:sp>
      <p:sp>
        <p:nvSpPr>
          <p:cNvPr id="9" name="5-Point Star 8">
            <a:extLst>
              <a:ext uri="{FF2B5EF4-FFF2-40B4-BE49-F238E27FC236}">
                <a16:creationId xmlns:a16="http://schemas.microsoft.com/office/drawing/2014/main" id="{780EBCC9-764C-6955-E999-15CC4801CC1B}"/>
              </a:ext>
            </a:extLst>
          </p:cNvPr>
          <p:cNvSpPr/>
          <p:nvPr/>
        </p:nvSpPr>
        <p:spPr>
          <a:xfrm>
            <a:off x="8729727" y="5264211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5-Point Star 9">
            <a:extLst>
              <a:ext uri="{FF2B5EF4-FFF2-40B4-BE49-F238E27FC236}">
                <a16:creationId xmlns:a16="http://schemas.microsoft.com/office/drawing/2014/main" id="{1A526C33-DF3F-390D-227E-286D38A1363A}"/>
              </a:ext>
            </a:extLst>
          </p:cNvPr>
          <p:cNvSpPr/>
          <p:nvPr/>
        </p:nvSpPr>
        <p:spPr>
          <a:xfrm>
            <a:off x="8777451" y="2290794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5-Point Star 10">
            <a:extLst>
              <a:ext uri="{FF2B5EF4-FFF2-40B4-BE49-F238E27FC236}">
                <a16:creationId xmlns:a16="http://schemas.microsoft.com/office/drawing/2014/main" id="{21739730-508A-0390-8079-BA06DB3DAC76}"/>
              </a:ext>
            </a:extLst>
          </p:cNvPr>
          <p:cNvSpPr/>
          <p:nvPr/>
        </p:nvSpPr>
        <p:spPr>
          <a:xfrm>
            <a:off x="4204874" y="2258655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>
            <a:extLst>
              <a:ext uri="{FF2B5EF4-FFF2-40B4-BE49-F238E27FC236}">
                <a16:creationId xmlns:a16="http://schemas.microsoft.com/office/drawing/2014/main" id="{99AB3E6D-75DD-4A86-74B4-93AA76EAB538}"/>
              </a:ext>
            </a:extLst>
          </p:cNvPr>
          <p:cNvSpPr/>
          <p:nvPr/>
        </p:nvSpPr>
        <p:spPr>
          <a:xfrm>
            <a:off x="3889186" y="5457055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8025D-3DF8-79A1-6427-B128DAB7D094}"/>
              </a:ext>
            </a:extLst>
          </p:cNvPr>
          <p:cNvSpPr txBox="1"/>
          <p:nvPr/>
        </p:nvSpPr>
        <p:spPr>
          <a:xfrm>
            <a:off x="2845286" y="786009"/>
            <a:ext cx="2541530" cy="461665"/>
          </a:xfrm>
          <a:prstGeom prst="rect">
            <a:avLst/>
          </a:prstGeom>
          <a:solidFill>
            <a:schemeClr val="bg1"/>
          </a:solidFill>
          <a:ln>
            <a:solidFill>
              <a:srgbClr val="99D6EA"/>
            </a:solidFill>
          </a:ln>
        </p:spPr>
        <p:txBody>
          <a:bodyPr wrap="none" rtlCol="0">
            <a:spAutoFit/>
          </a:bodyPr>
          <a:lstStyle/>
          <a:p>
            <a:r>
              <a:rPr lang="en-US"/>
              <a:t>PIP-II LB650: Mid-T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F0CED5-325B-733F-73C3-094EE9A3D963}"/>
              </a:ext>
            </a:extLst>
          </p:cNvPr>
          <p:cNvSpPr txBox="1"/>
          <p:nvPr/>
        </p:nvSpPr>
        <p:spPr>
          <a:xfrm>
            <a:off x="2872506" y="3541290"/>
            <a:ext cx="2513252" cy="400110"/>
          </a:xfrm>
          <a:prstGeom prst="rect">
            <a:avLst/>
          </a:prstGeom>
          <a:solidFill>
            <a:schemeClr val="bg1"/>
          </a:solidFill>
          <a:ln>
            <a:solidFill>
              <a:srgbClr val="99D6EA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/>
              <a:t>FRIB 644 MHz: various</a:t>
            </a:r>
          </a:p>
        </p:txBody>
      </p:sp>
    </p:spTree>
    <p:extLst>
      <p:ext uri="{BB962C8B-B14F-4D97-AF65-F5344CB8AC3E}">
        <p14:creationId xmlns:p14="http://schemas.microsoft.com/office/powerpoint/2010/main" val="12190683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CE98B0-F546-1737-42D1-BA9A6ACB5C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2B79517-845E-E69B-4AF0-EAABD70016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03FEC69-02F6-2C52-91F3-0EB716B21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Technical perspective: SRF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CBD74B-EA9F-C5CF-5FC4-7667A3095462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73E48A-FE69-4461-5593-A775E6F3CC4A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743544-1532-D810-0D53-57ED4FE7E2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5059"/>
          <a:stretch/>
        </p:blipFill>
        <p:spPr>
          <a:xfrm>
            <a:off x="1712589" y="801549"/>
            <a:ext cx="4360807" cy="28485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618350F-EA41-EFDE-86D5-22215177CCC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2060"/>
          <a:stretch/>
        </p:blipFill>
        <p:spPr>
          <a:xfrm>
            <a:off x="6528940" y="801549"/>
            <a:ext cx="3933777" cy="6030913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EE7ED29C-6A3E-6455-2663-90F429CF12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348" y="3627124"/>
            <a:ext cx="4194674" cy="3210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7A841CD-B7A6-3C64-7C54-F2465194AE16}"/>
              </a:ext>
            </a:extLst>
          </p:cNvPr>
          <p:cNvSpPr txBox="1"/>
          <p:nvPr/>
        </p:nvSpPr>
        <p:spPr>
          <a:xfrm>
            <a:off x="7148406" y="426385"/>
            <a:ext cx="3019224" cy="461665"/>
          </a:xfrm>
          <a:prstGeom prst="rect">
            <a:avLst/>
          </a:prstGeom>
          <a:noFill/>
          <a:ln>
            <a:solidFill>
              <a:srgbClr val="99D6EA"/>
            </a:solidFill>
          </a:ln>
        </p:spPr>
        <p:txBody>
          <a:bodyPr wrap="none" rtlCol="0">
            <a:spAutoFit/>
          </a:bodyPr>
          <a:lstStyle/>
          <a:p>
            <a:r>
              <a:rPr lang="en-US"/>
              <a:t>PIP-II HB650: N-doping</a:t>
            </a:r>
          </a:p>
        </p:txBody>
      </p:sp>
      <p:sp>
        <p:nvSpPr>
          <p:cNvPr id="10" name="5-Point Star 9">
            <a:extLst>
              <a:ext uri="{FF2B5EF4-FFF2-40B4-BE49-F238E27FC236}">
                <a16:creationId xmlns:a16="http://schemas.microsoft.com/office/drawing/2014/main" id="{F40D2A36-4BC6-D6CD-A876-D15C8791D7EA}"/>
              </a:ext>
            </a:extLst>
          </p:cNvPr>
          <p:cNvSpPr/>
          <p:nvPr/>
        </p:nvSpPr>
        <p:spPr>
          <a:xfrm>
            <a:off x="8729727" y="5264211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5-Point Star 10">
            <a:extLst>
              <a:ext uri="{FF2B5EF4-FFF2-40B4-BE49-F238E27FC236}">
                <a16:creationId xmlns:a16="http://schemas.microsoft.com/office/drawing/2014/main" id="{EC73EA63-9519-C5EE-544A-E46633EAD6B8}"/>
              </a:ext>
            </a:extLst>
          </p:cNvPr>
          <p:cNvSpPr/>
          <p:nvPr/>
        </p:nvSpPr>
        <p:spPr>
          <a:xfrm>
            <a:off x="8777451" y="2290794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>
            <a:extLst>
              <a:ext uri="{FF2B5EF4-FFF2-40B4-BE49-F238E27FC236}">
                <a16:creationId xmlns:a16="http://schemas.microsoft.com/office/drawing/2014/main" id="{6E2124BA-512B-B23B-8F73-1C54B296B3AC}"/>
              </a:ext>
            </a:extLst>
          </p:cNvPr>
          <p:cNvSpPr/>
          <p:nvPr/>
        </p:nvSpPr>
        <p:spPr>
          <a:xfrm>
            <a:off x="4204874" y="2258655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5-Point Star 12">
            <a:extLst>
              <a:ext uri="{FF2B5EF4-FFF2-40B4-BE49-F238E27FC236}">
                <a16:creationId xmlns:a16="http://schemas.microsoft.com/office/drawing/2014/main" id="{3201AB3C-6557-AA50-7844-7A920B7A50DF}"/>
              </a:ext>
            </a:extLst>
          </p:cNvPr>
          <p:cNvSpPr/>
          <p:nvPr/>
        </p:nvSpPr>
        <p:spPr>
          <a:xfrm>
            <a:off x="3889186" y="5457055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2BC596-B47F-3818-B5EB-255D094CD32C}"/>
              </a:ext>
            </a:extLst>
          </p:cNvPr>
          <p:cNvSpPr txBox="1"/>
          <p:nvPr/>
        </p:nvSpPr>
        <p:spPr>
          <a:xfrm>
            <a:off x="2845286" y="786009"/>
            <a:ext cx="2541530" cy="461665"/>
          </a:xfrm>
          <a:prstGeom prst="rect">
            <a:avLst/>
          </a:prstGeom>
          <a:solidFill>
            <a:schemeClr val="bg1"/>
          </a:solidFill>
          <a:ln>
            <a:solidFill>
              <a:srgbClr val="99D6EA"/>
            </a:solidFill>
          </a:ln>
        </p:spPr>
        <p:txBody>
          <a:bodyPr wrap="none" rtlCol="0">
            <a:spAutoFit/>
          </a:bodyPr>
          <a:lstStyle/>
          <a:p>
            <a:r>
              <a:rPr lang="en-US"/>
              <a:t>PIP-II LB650: Mid-T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F11572E-807B-AAB9-ED3D-D80C25956714}"/>
              </a:ext>
            </a:extLst>
          </p:cNvPr>
          <p:cNvSpPr txBox="1"/>
          <p:nvPr/>
        </p:nvSpPr>
        <p:spPr>
          <a:xfrm>
            <a:off x="2872506" y="3541290"/>
            <a:ext cx="2513252" cy="400110"/>
          </a:xfrm>
          <a:prstGeom prst="rect">
            <a:avLst/>
          </a:prstGeom>
          <a:solidFill>
            <a:schemeClr val="bg1"/>
          </a:solidFill>
          <a:ln>
            <a:solidFill>
              <a:srgbClr val="99D6EA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/>
              <a:t>FRIB 644 MHz: various</a:t>
            </a:r>
          </a:p>
        </p:txBody>
      </p:sp>
      <p:sp>
        <p:nvSpPr>
          <p:cNvPr id="16" name="5-Point Star 15">
            <a:extLst>
              <a:ext uri="{FF2B5EF4-FFF2-40B4-BE49-F238E27FC236}">
                <a16:creationId xmlns:a16="http://schemas.microsoft.com/office/drawing/2014/main" id="{7F6B64B9-660E-F1E6-A6F0-5345B2E495F6}"/>
              </a:ext>
            </a:extLst>
          </p:cNvPr>
          <p:cNvSpPr/>
          <p:nvPr/>
        </p:nvSpPr>
        <p:spPr>
          <a:xfrm>
            <a:off x="4522674" y="5103231"/>
            <a:ext cx="364671" cy="419095"/>
          </a:xfrm>
          <a:prstGeom prst="star5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5-Point Star 16">
            <a:extLst>
              <a:ext uri="{FF2B5EF4-FFF2-40B4-BE49-F238E27FC236}">
                <a16:creationId xmlns:a16="http://schemas.microsoft.com/office/drawing/2014/main" id="{264A72BF-14AC-270E-1FD0-553947B739F6}"/>
              </a:ext>
            </a:extLst>
          </p:cNvPr>
          <p:cNvSpPr/>
          <p:nvPr/>
        </p:nvSpPr>
        <p:spPr>
          <a:xfrm>
            <a:off x="9535133" y="4813803"/>
            <a:ext cx="364671" cy="419095"/>
          </a:xfrm>
          <a:prstGeom prst="star5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5-Point Star 17">
            <a:extLst>
              <a:ext uri="{FF2B5EF4-FFF2-40B4-BE49-F238E27FC236}">
                <a16:creationId xmlns:a16="http://schemas.microsoft.com/office/drawing/2014/main" id="{C214A27D-2C5D-3E24-592C-FD513249240F}"/>
              </a:ext>
            </a:extLst>
          </p:cNvPr>
          <p:cNvSpPr/>
          <p:nvPr/>
        </p:nvSpPr>
        <p:spPr>
          <a:xfrm>
            <a:off x="9562186" y="1883227"/>
            <a:ext cx="364671" cy="419095"/>
          </a:xfrm>
          <a:prstGeom prst="star5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5-Point Star 18">
            <a:extLst>
              <a:ext uri="{FF2B5EF4-FFF2-40B4-BE49-F238E27FC236}">
                <a16:creationId xmlns:a16="http://schemas.microsoft.com/office/drawing/2014/main" id="{2CA2E003-547D-7C3E-498E-F042AA85ECA5}"/>
              </a:ext>
            </a:extLst>
          </p:cNvPr>
          <p:cNvSpPr/>
          <p:nvPr/>
        </p:nvSpPr>
        <p:spPr>
          <a:xfrm>
            <a:off x="4994083" y="2108908"/>
            <a:ext cx="364671" cy="419095"/>
          </a:xfrm>
          <a:prstGeom prst="star5">
            <a:avLst>
              <a:gd name="adj" fmla="val 16749"/>
              <a:gd name="hf" fmla="val 105146"/>
              <a:gd name="vf" fmla="val 110557"/>
            </a:avLst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>
            <a:extLst>
              <a:ext uri="{FF2B5EF4-FFF2-40B4-BE49-F238E27FC236}">
                <a16:creationId xmlns:a16="http://schemas.microsoft.com/office/drawing/2014/main" id="{C03DF35E-D719-C683-4EC0-44BC56C99ED7}"/>
              </a:ext>
            </a:extLst>
          </p:cNvPr>
          <p:cNvSpPr/>
          <p:nvPr/>
        </p:nvSpPr>
        <p:spPr>
          <a:xfrm rot="15465845">
            <a:off x="4693088" y="2150679"/>
            <a:ext cx="241657" cy="46492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onut 20">
            <a:extLst>
              <a:ext uri="{FF2B5EF4-FFF2-40B4-BE49-F238E27FC236}">
                <a16:creationId xmlns:a16="http://schemas.microsoft.com/office/drawing/2014/main" id="{280933CB-71A5-B60B-BE84-284112D35144}"/>
              </a:ext>
            </a:extLst>
          </p:cNvPr>
          <p:cNvSpPr/>
          <p:nvPr/>
        </p:nvSpPr>
        <p:spPr>
          <a:xfrm>
            <a:off x="3857672" y="5439597"/>
            <a:ext cx="364671" cy="393094"/>
          </a:xfrm>
          <a:prstGeom prst="donut">
            <a:avLst>
              <a:gd name="adj" fmla="val 474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Down Arrow 21">
            <a:extLst>
              <a:ext uri="{FF2B5EF4-FFF2-40B4-BE49-F238E27FC236}">
                <a16:creationId xmlns:a16="http://schemas.microsoft.com/office/drawing/2014/main" id="{4C41BB84-D948-7D46-FE4B-810F23EB2374}"/>
              </a:ext>
            </a:extLst>
          </p:cNvPr>
          <p:cNvSpPr/>
          <p:nvPr/>
        </p:nvSpPr>
        <p:spPr>
          <a:xfrm rot="14497574">
            <a:off x="9234989" y="2042100"/>
            <a:ext cx="265438" cy="43685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22">
            <a:extLst>
              <a:ext uri="{FF2B5EF4-FFF2-40B4-BE49-F238E27FC236}">
                <a16:creationId xmlns:a16="http://schemas.microsoft.com/office/drawing/2014/main" id="{2A87F7B0-E49F-CBC0-2A05-80943029D1F0}"/>
              </a:ext>
            </a:extLst>
          </p:cNvPr>
          <p:cNvSpPr/>
          <p:nvPr/>
        </p:nvSpPr>
        <p:spPr>
          <a:xfrm rot="14744545">
            <a:off x="9212094" y="4955864"/>
            <a:ext cx="263782" cy="48841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5-Point Star 23">
            <a:extLst>
              <a:ext uri="{FF2B5EF4-FFF2-40B4-BE49-F238E27FC236}">
                <a16:creationId xmlns:a16="http://schemas.microsoft.com/office/drawing/2014/main" id="{F979FFF5-34E1-DC94-215D-54C84669C7FA}"/>
              </a:ext>
            </a:extLst>
          </p:cNvPr>
          <p:cNvSpPr/>
          <p:nvPr/>
        </p:nvSpPr>
        <p:spPr>
          <a:xfrm>
            <a:off x="8750047" y="5243891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5-Point Star 24">
            <a:extLst>
              <a:ext uri="{FF2B5EF4-FFF2-40B4-BE49-F238E27FC236}">
                <a16:creationId xmlns:a16="http://schemas.microsoft.com/office/drawing/2014/main" id="{F71C3E67-5812-7257-2570-68EB9FBDAC96}"/>
              </a:ext>
            </a:extLst>
          </p:cNvPr>
          <p:cNvSpPr/>
          <p:nvPr/>
        </p:nvSpPr>
        <p:spPr>
          <a:xfrm>
            <a:off x="8777451" y="2270474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5-Point Star 25">
            <a:extLst>
              <a:ext uri="{FF2B5EF4-FFF2-40B4-BE49-F238E27FC236}">
                <a16:creationId xmlns:a16="http://schemas.microsoft.com/office/drawing/2014/main" id="{E161F548-C568-8B28-A361-8EA7C53E0970}"/>
              </a:ext>
            </a:extLst>
          </p:cNvPr>
          <p:cNvSpPr/>
          <p:nvPr/>
        </p:nvSpPr>
        <p:spPr>
          <a:xfrm>
            <a:off x="4204874" y="2238335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wn Arrow 27">
            <a:extLst>
              <a:ext uri="{FF2B5EF4-FFF2-40B4-BE49-F238E27FC236}">
                <a16:creationId xmlns:a16="http://schemas.microsoft.com/office/drawing/2014/main" id="{E264B51B-FC98-6DF7-4A6B-608889B0AEA6}"/>
              </a:ext>
            </a:extLst>
          </p:cNvPr>
          <p:cNvSpPr/>
          <p:nvPr/>
        </p:nvSpPr>
        <p:spPr>
          <a:xfrm rot="14570965">
            <a:off x="4307979" y="5294032"/>
            <a:ext cx="223151" cy="36545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nut 28">
            <a:extLst>
              <a:ext uri="{FF2B5EF4-FFF2-40B4-BE49-F238E27FC236}">
                <a16:creationId xmlns:a16="http://schemas.microsoft.com/office/drawing/2014/main" id="{3B0E21A7-3F62-1E62-8284-533B512BC053}"/>
              </a:ext>
            </a:extLst>
          </p:cNvPr>
          <p:cNvSpPr/>
          <p:nvPr/>
        </p:nvSpPr>
        <p:spPr>
          <a:xfrm>
            <a:off x="4170583" y="2246699"/>
            <a:ext cx="364671" cy="393094"/>
          </a:xfrm>
          <a:prstGeom prst="donut">
            <a:avLst>
              <a:gd name="adj" fmla="val 474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Donut 29">
            <a:extLst>
              <a:ext uri="{FF2B5EF4-FFF2-40B4-BE49-F238E27FC236}">
                <a16:creationId xmlns:a16="http://schemas.microsoft.com/office/drawing/2014/main" id="{97252D17-687A-9EEB-870E-EE32804BE7F4}"/>
              </a:ext>
            </a:extLst>
          </p:cNvPr>
          <p:cNvSpPr/>
          <p:nvPr/>
        </p:nvSpPr>
        <p:spPr>
          <a:xfrm>
            <a:off x="8731100" y="2258258"/>
            <a:ext cx="364671" cy="393094"/>
          </a:xfrm>
          <a:prstGeom prst="donut">
            <a:avLst>
              <a:gd name="adj" fmla="val 474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Donut 30">
            <a:extLst>
              <a:ext uri="{FF2B5EF4-FFF2-40B4-BE49-F238E27FC236}">
                <a16:creationId xmlns:a16="http://schemas.microsoft.com/office/drawing/2014/main" id="{984651C5-38E0-8E17-CCB8-8F70F64D2D34}"/>
              </a:ext>
            </a:extLst>
          </p:cNvPr>
          <p:cNvSpPr/>
          <p:nvPr/>
        </p:nvSpPr>
        <p:spPr>
          <a:xfrm>
            <a:off x="8684589" y="5237109"/>
            <a:ext cx="364671" cy="393094"/>
          </a:xfrm>
          <a:prstGeom prst="donut">
            <a:avLst>
              <a:gd name="adj" fmla="val 474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9054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7A884A0-B9C2-59BF-EDE6-FAB52BA0B55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EF2E02-A056-73A2-074A-6729DEE06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Technical perspective: SRF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32128F-C19A-B3F5-8BD4-1D6AED9ABAD1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B93FE8-1006-F834-EC91-AA279AE44EDE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D3729D-48E1-4F6E-C240-929EF4ABCBB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5059"/>
          <a:stretch/>
        </p:blipFill>
        <p:spPr>
          <a:xfrm>
            <a:off x="1712589" y="801549"/>
            <a:ext cx="4360807" cy="28485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0C7533A-7EF2-6867-1593-0C5606A0E11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2060"/>
          <a:stretch/>
        </p:blipFill>
        <p:spPr>
          <a:xfrm>
            <a:off x="6528940" y="801549"/>
            <a:ext cx="3933777" cy="6030913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77D42E5D-F4DC-A955-420C-4A8B7C31CF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348" y="3627124"/>
            <a:ext cx="4194674" cy="3210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747A089-463D-BA27-BA48-1A0AED9556BD}"/>
              </a:ext>
            </a:extLst>
          </p:cNvPr>
          <p:cNvSpPr txBox="1"/>
          <p:nvPr/>
        </p:nvSpPr>
        <p:spPr>
          <a:xfrm>
            <a:off x="7148406" y="426385"/>
            <a:ext cx="3019224" cy="461665"/>
          </a:xfrm>
          <a:prstGeom prst="rect">
            <a:avLst/>
          </a:prstGeom>
          <a:noFill/>
          <a:ln>
            <a:solidFill>
              <a:srgbClr val="99D6EA"/>
            </a:solidFill>
          </a:ln>
        </p:spPr>
        <p:txBody>
          <a:bodyPr wrap="none" rtlCol="0">
            <a:spAutoFit/>
          </a:bodyPr>
          <a:lstStyle/>
          <a:p>
            <a:r>
              <a:rPr lang="en-US"/>
              <a:t>PIP-II HB650: N-doping</a:t>
            </a:r>
          </a:p>
        </p:txBody>
      </p:sp>
      <p:sp>
        <p:nvSpPr>
          <p:cNvPr id="10" name="5-Point Star 9">
            <a:extLst>
              <a:ext uri="{FF2B5EF4-FFF2-40B4-BE49-F238E27FC236}">
                <a16:creationId xmlns:a16="http://schemas.microsoft.com/office/drawing/2014/main" id="{E67B6D94-0C0B-9201-DCC7-BD48D9C2517F}"/>
              </a:ext>
            </a:extLst>
          </p:cNvPr>
          <p:cNvSpPr/>
          <p:nvPr/>
        </p:nvSpPr>
        <p:spPr>
          <a:xfrm>
            <a:off x="8729727" y="5264211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5-Point Star 10">
            <a:extLst>
              <a:ext uri="{FF2B5EF4-FFF2-40B4-BE49-F238E27FC236}">
                <a16:creationId xmlns:a16="http://schemas.microsoft.com/office/drawing/2014/main" id="{7D24E22F-04B3-CB16-A870-F516497F4B4C}"/>
              </a:ext>
            </a:extLst>
          </p:cNvPr>
          <p:cNvSpPr/>
          <p:nvPr/>
        </p:nvSpPr>
        <p:spPr>
          <a:xfrm>
            <a:off x="8777451" y="2290794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>
            <a:extLst>
              <a:ext uri="{FF2B5EF4-FFF2-40B4-BE49-F238E27FC236}">
                <a16:creationId xmlns:a16="http://schemas.microsoft.com/office/drawing/2014/main" id="{5ED81D73-3D92-FA8C-CC64-31651C71FCE3}"/>
              </a:ext>
            </a:extLst>
          </p:cNvPr>
          <p:cNvSpPr/>
          <p:nvPr/>
        </p:nvSpPr>
        <p:spPr>
          <a:xfrm>
            <a:off x="4204874" y="2258655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5-Point Star 12">
            <a:extLst>
              <a:ext uri="{FF2B5EF4-FFF2-40B4-BE49-F238E27FC236}">
                <a16:creationId xmlns:a16="http://schemas.microsoft.com/office/drawing/2014/main" id="{D210D8B4-E592-A970-488B-EECE71DF2107}"/>
              </a:ext>
            </a:extLst>
          </p:cNvPr>
          <p:cNvSpPr/>
          <p:nvPr/>
        </p:nvSpPr>
        <p:spPr>
          <a:xfrm>
            <a:off x="3889186" y="5457055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A84032B-6AAD-34A0-52CA-8947C7AE6E17}"/>
              </a:ext>
            </a:extLst>
          </p:cNvPr>
          <p:cNvSpPr txBox="1"/>
          <p:nvPr/>
        </p:nvSpPr>
        <p:spPr>
          <a:xfrm>
            <a:off x="2845286" y="786009"/>
            <a:ext cx="2541530" cy="461665"/>
          </a:xfrm>
          <a:prstGeom prst="rect">
            <a:avLst/>
          </a:prstGeom>
          <a:solidFill>
            <a:schemeClr val="bg1"/>
          </a:solidFill>
          <a:ln>
            <a:solidFill>
              <a:srgbClr val="99D6EA"/>
            </a:solidFill>
          </a:ln>
        </p:spPr>
        <p:txBody>
          <a:bodyPr wrap="none" rtlCol="0">
            <a:spAutoFit/>
          </a:bodyPr>
          <a:lstStyle/>
          <a:p>
            <a:r>
              <a:rPr lang="en-US"/>
              <a:t>PIP-II LB650: Mid-T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D2796FD-5CF5-520B-0A20-1F4F09D8755C}"/>
              </a:ext>
            </a:extLst>
          </p:cNvPr>
          <p:cNvSpPr txBox="1"/>
          <p:nvPr/>
        </p:nvSpPr>
        <p:spPr>
          <a:xfrm>
            <a:off x="2872506" y="3541290"/>
            <a:ext cx="2513252" cy="400110"/>
          </a:xfrm>
          <a:prstGeom prst="rect">
            <a:avLst/>
          </a:prstGeom>
          <a:solidFill>
            <a:schemeClr val="bg1"/>
          </a:solidFill>
          <a:ln>
            <a:solidFill>
              <a:srgbClr val="99D6EA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/>
              <a:t>FRIB 644 MHz: various</a:t>
            </a:r>
          </a:p>
        </p:txBody>
      </p:sp>
      <p:sp>
        <p:nvSpPr>
          <p:cNvPr id="16" name="5-Point Star 15">
            <a:extLst>
              <a:ext uri="{FF2B5EF4-FFF2-40B4-BE49-F238E27FC236}">
                <a16:creationId xmlns:a16="http://schemas.microsoft.com/office/drawing/2014/main" id="{0E06B96C-A6F4-A96E-0369-4797D0C7ADCD}"/>
              </a:ext>
            </a:extLst>
          </p:cNvPr>
          <p:cNvSpPr/>
          <p:nvPr/>
        </p:nvSpPr>
        <p:spPr>
          <a:xfrm>
            <a:off x="4522674" y="5103231"/>
            <a:ext cx="364671" cy="419095"/>
          </a:xfrm>
          <a:prstGeom prst="star5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5-Point Star 16">
            <a:extLst>
              <a:ext uri="{FF2B5EF4-FFF2-40B4-BE49-F238E27FC236}">
                <a16:creationId xmlns:a16="http://schemas.microsoft.com/office/drawing/2014/main" id="{D7593B2C-2305-05D7-AD87-728E6CBCCBC7}"/>
              </a:ext>
            </a:extLst>
          </p:cNvPr>
          <p:cNvSpPr/>
          <p:nvPr/>
        </p:nvSpPr>
        <p:spPr>
          <a:xfrm>
            <a:off x="9535133" y="4813803"/>
            <a:ext cx="364671" cy="419095"/>
          </a:xfrm>
          <a:prstGeom prst="star5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5-Point Star 17">
            <a:extLst>
              <a:ext uri="{FF2B5EF4-FFF2-40B4-BE49-F238E27FC236}">
                <a16:creationId xmlns:a16="http://schemas.microsoft.com/office/drawing/2014/main" id="{F500B29E-D371-E723-6853-A6412FDC58E0}"/>
              </a:ext>
            </a:extLst>
          </p:cNvPr>
          <p:cNvSpPr/>
          <p:nvPr/>
        </p:nvSpPr>
        <p:spPr>
          <a:xfrm>
            <a:off x="9562186" y="1883227"/>
            <a:ext cx="364671" cy="419095"/>
          </a:xfrm>
          <a:prstGeom prst="star5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5-Point Star 18">
            <a:extLst>
              <a:ext uri="{FF2B5EF4-FFF2-40B4-BE49-F238E27FC236}">
                <a16:creationId xmlns:a16="http://schemas.microsoft.com/office/drawing/2014/main" id="{B115034B-7E8D-5F9E-26DB-A0BBEAAB8E6E}"/>
              </a:ext>
            </a:extLst>
          </p:cNvPr>
          <p:cNvSpPr/>
          <p:nvPr/>
        </p:nvSpPr>
        <p:spPr>
          <a:xfrm>
            <a:off x="4994083" y="2108908"/>
            <a:ext cx="364671" cy="419095"/>
          </a:xfrm>
          <a:prstGeom prst="star5">
            <a:avLst>
              <a:gd name="adj" fmla="val 16749"/>
              <a:gd name="hf" fmla="val 105146"/>
              <a:gd name="vf" fmla="val 110557"/>
            </a:avLst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>
            <a:extLst>
              <a:ext uri="{FF2B5EF4-FFF2-40B4-BE49-F238E27FC236}">
                <a16:creationId xmlns:a16="http://schemas.microsoft.com/office/drawing/2014/main" id="{C252A0AC-205C-0A8E-9822-43FAB5FCB4B7}"/>
              </a:ext>
            </a:extLst>
          </p:cNvPr>
          <p:cNvSpPr/>
          <p:nvPr/>
        </p:nvSpPr>
        <p:spPr>
          <a:xfrm rot="15465845">
            <a:off x="4693088" y="2150679"/>
            <a:ext cx="241657" cy="46492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onut 20">
            <a:extLst>
              <a:ext uri="{FF2B5EF4-FFF2-40B4-BE49-F238E27FC236}">
                <a16:creationId xmlns:a16="http://schemas.microsoft.com/office/drawing/2014/main" id="{4B6A2E3F-94B0-9A33-4866-3BA2EA4CA9C4}"/>
              </a:ext>
            </a:extLst>
          </p:cNvPr>
          <p:cNvSpPr/>
          <p:nvPr/>
        </p:nvSpPr>
        <p:spPr>
          <a:xfrm>
            <a:off x="3857672" y="5439597"/>
            <a:ext cx="364671" cy="393094"/>
          </a:xfrm>
          <a:prstGeom prst="donut">
            <a:avLst>
              <a:gd name="adj" fmla="val 474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Down Arrow 21">
            <a:extLst>
              <a:ext uri="{FF2B5EF4-FFF2-40B4-BE49-F238E27FC236}">
                <a16:creationId xmlns:a16="http://schemas.microsoft.com/office/drawing/2014/main" id="{7003DFA0-1120-4235-0B24-807D13D2B600}"/>
              </a:ext>
            </a:extLst>
          </p:cNvPr>
          <p:cNvSpPr/>
          <p:nvPr/>
        </p:nvSpPr>
        <p:spPr>
          <a:xfrm rot="14497574">
            <a:off x="9234989" y="2042100"/>
            <a:ext cx="265438" cy="43685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22">
            <a:extLst>
              <a:ext uri="{FF2B5EF4-FFF2-40B4-BE49-F238E27FC236}">
                <a16:creationId xmlns:a16="http://schemas.microsoft.com/office/drawing/2014/main" id="{CA532D61-29AE-FEAF-B0BD-B561F3385731}"/>
              </a:ext>
            </a:extLst>
          </p:cNvPr>
          <p:cNvSpPr/>
          <p:nvPr/>
        </p:nvSpPr>
        <p:spPr>
          <a:xfrm rot="14744545">
            <a:off x="9212094" y="4955864"/>
            <a:ext cx="263782" cy="48841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5-Point Star 23">
            <a:extLst>
              <a:ext uri="{FF2B5EF4-FFF2-40B4-BE49-F238E27FC236}">
                <a16:creationId xmlns:a16="http://schemas.microsoft.com/office/drawing/2014/main" id="{DACE5D70-B7D4-BFA8-F476-F09B80F7FC55}"/>
              </a:ext>
            </a:extLst>
          </p:cNvPr>
          <p:cNvSpPr/>
          <p:nvPr/>
        </p:nvSpPr>
        <p:spPr>
          <a:xfrm>
            <a:off x="8750047" y="5243891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5-Point Star 24">
            <a:extLst>
              <a:ext uri="{FF2B5EF4-FFF2-40B4-BE49-F238E27FC236}">
                <a16:creationId xmlns:a16="http://schemas.microsoft.com/office/drawing/2014/main" id="{1664CE9E-9C7F-2483-01B7-A2F8786A3A58}"/>
              </a:ext>
            </a:extLst>
          </p:cNvPr>
          <p:cNvSpPr/>
          <p:nvPr/>
        </p:nvSpPr>
        <p:spPr>
          <a:xfrm>
            <a:off x="8777451" y="2270474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5-Point Star 25">
            <a:extLst>
              <a:ext uri="{FF2B5EF4-FFF2-40B4-BE49-F238E27FC236}">
                <a16:creationId xmlns:a16="http://schemas.microsoft.com/office/drawing/2014/main" id="{0C046120-2544-2CB3-CC6D-5F36C13DCE03}"/>
              </a:ext>
            </a:extLst>
          </p:cNvPr>
          <p:cNvSpPr/>
          <p:nvPr/>
        </p:nvSpPr>
        <p:spPr>
          <a:xfrm>
            <a:off x="4204874" y="2238335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wn Arrow 27">
            <a:extLst>
              <a:ext uri="{FF2B5EF4-FFF2-40B4-BE49-F238E27FC236}">
                <a16:creationId xmlns:a16="http://schemas.microsoft.com/office/drawing/2014/main" id="{5DC95C06-2A1E-9129-6828-213E18298EB4}"/>
              </a:ext>
            </a:extLst>
          </p:cNvPr>
          <p:cNvSpPr/>
          <p:nvPr/>
        </p:nvSpPr>
        <p:spPr>
          <a:xfrm rot="14570965">
            <a:off x="4307979" y="5294032"/>
            <a:ext cx="223151" cy="36545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nut 28">
            <a:extLst>
              <a:ext uri="{FF2B5EF4-FFF2-40B4-BE49-F238E27FC236}">
                <a16:creationId xmlns:a16="http://schemas.microsoft.com/office/drawing/2014/main" id="{7F745C54-CA37-2D42-10D5-BD803260A8CE}"/>
              </a:ext>
            </a:extLst>
          </p:cNvPr>
          <p:cNvSpPr/>
          <p:nvPr/>
        </p:nvSpPr>
        <p:spPr>
          <a:xfrm>
            <a:off x="4170583" y="2246699"/>
            <a:ext cx="364671" cy="393094"/>
          </a:xfrm>
          <a:prstGeom prst="donut">
            <a:avLst>
              <a:gd name="adj" fmla="val 474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Donut 29">
            <a:extLst>
              <a:ext uri="{FF2B5EF4-FFF2-40B4-BE49-F238E27FC236}">
                <a16:creationId xmlns:a16="http://schemas.microsoft.com/office/drawing/2014/main" id="{DEBB270E-FEFC-2C9C-5DA3-C326AE7E3126}"/>
              </a:ext>
            </a:extLst>
          </p:cNvPr>
          <p:cNvSpPr/>
          <p:nvPr/>
        </p:nvSpPr>
        <p:spPr>
          <a:xfrm>
            <a:off x="8731100" y="2258258"/>
            <a:ext cx="364671" cy="393094"/>
          </a:xfrm>
          <a:prstGeom prst="donut">
            <a:avLst>
              <a:gd name="adj" fmla="val 474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Donut 30">
            <a:extLst>
              <a:ext uri="{FF2B5EF4-FFF2-40B4-BE49-F238E27FC236}">
                <a16:creationId xmlns:a16="http://schemas.microsoft.com/office/drawing/2014/main" id="{EFC19A43-A80F-F6C3-71B7-C767032F9B21}"/>
              </a:ext>
            </a:extLst>
          </p:cNvPr>
          <p:cNvSpPr/>
          <p:nvPr/>
        </p:nvSpPr>
        <p:spPr>
          <a:xfrm>
            <a:off x="8684589" y="5237109"/>
            <a:ext cx="364671" cy="393094"/>
          </a:xfrm>
          <a:prstGeom prst="donut">
            <a:avLst>
              <a:gd name="adj" fmla="val 474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4771EB2F-5714-EE25-5275-13BFF8EAFD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7660" y="1341279"/>
            <a:ext cx="5440458" cy="4702734"/>
          </a:xfrm>
          <a:prstGeom prst="rect">
            <a:avLst/>
          </a:prstGeom>
        </p:spPr>
      </p:pic>
      <p:sp>
        <p:nvSpPr>
          <p:cNvPr id="33" name="5-Point Star 32">
            <a:extLst>
              <a:ext uri="{FF2B5EF4-FFF2-40B4-BE49-F238E27FC236}">
                <a16:creationId xmlns:a16="http://schemas.microsoft.com/office/drawing/2014/main" id="{5D532936-555F-1C7D-BB94-4ADEF2E457A9}"/>
              </a:ext>
            </a:extLst>
          </p:cNvPr>
          <p:cNvSpPr/>
          <p:nvPr/>
        </p:nvSpPr>
        <p:spPr>
          <a:xfrm>
            <a:off x="6142497" y="3161703"/>
            <a:ext cx="364671" cy="419095"/>
          </a:xfrm>
          <a:prstGeom prst="star5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0D36518-699C-5DA2-8770-8EC347A2FA65}"/>
              </a:ext>
            </a:extLst>
          </p:cNvPr>
          <p:cNvSpPr txBox="1"/>
          <p:nvPr/>
        </p:nvSpPr>
        <p:spPr>
          <a:xfrm>
            <a:off x="4222343" y="2133979"/>
            <a:ext cx="2040943" cy="461665"/>
          </a:xfrm>
          <a:prstGeom prst="rect">
            <a:avLst/>
          </a:prstGeom>
          <a:solidFill>
            <a:schemeClr val="bg1"/>
          </a:solidFill>
          <a:ln>
            <a:solidFill>
              <a:srgbClr val="99D6EA"/>
            </a:solidFill>
          </a:ln>
        </p:spPr>
        <p:txBody>
          <a:bodyPr wrap="none" rtlCol="0">
            <a:spAutoFit/>
          </a:bodyPr>
          <a:lstStyle/>
          <a:p>
            <a:r>
              <a:rPr lang="en-US"/>
              <a:t>1-cell 650 MHz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1CDC51E-4EBB-B839-8683-940CC27780E8}"/>
              </a:ext>
            </a:extLst>
          </p:cNvPr>
          <p:cNvSpPr txBox="1"/>
          <p:nvPr/>
        </p:nvSpPr>
        <p:spPr>
          <a:xfrm>
            <a:off x="4150848" y="4309788"/>
            <a:ext cx="2107115" cy="461665"/>
          </a:xfrm>
          <a:prstGeom prst="rect">
            <a:avLst/>
          </a:prstGeom>
          <a:solidFill>
            <a:schemeClr val="bg1"/>
          </a:solidFill>
          <a:ln>
            <a:solidFill>
              <a:srgbClr val="99D6EA"/>
            </a:solidFill>
          </a:ln>
        </p:spPr>
        <p:txBody>
          <a:bodyPr wrap="none" rtlCol="0">
            <a:spAutoFit/>
          </a:bodyPr>
          <a:lstStyle/>
          <a:p>
            <a:r>
              <a:rPr lang="en-US"/>
              <a:t>“Optimized EP”</a:t>
            </a:r>
          </a:p>
        </p:txBody>
      </p:sp>
    </p:spTree>
    <p:extLst>
      <p:ext uri="{BB962C8B-B14F-4D97-AF65-F5344CB8AC3E}">
        <p14:creationId xmlns:p14="http://schemas.microsoft.com/office/powerpoint/2010/main" val="41108873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C35C90E-2C78-1E6C-CD08-CA334E5E06B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700784"/>
            <a:ext cx="5881307" cy="4655566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>
                <a:latin typeface="Helvetica"/>
                <a:cs typeface="Helvetica"/>
              </a:rPr>
              <a:t>Cavity fabricated at </a:t>
            </a:r>
            <a:r>
              <a:rPr lang="en-US" err="1">
                <a:latin typeface="Helvetica"/>
                <a:cs typeface="Helvetica"/>
              </a:rPr>
              <a:t>JLab</a:t>
            </a:r>
            <a:r>
              <a:rPr lang="en-US">
                <a:latin typeface="Helvetica"/>
                <a:cs typeface="Helvetica"/>
              </a:rPr>
              <a:t>, currently at FNAL</a:t>
            </a:r>
          </a:p>
          <a:p>
            <a:r>
              <a:rPr lang="en-US">
                <a:latin typeface="Helvetica"/>
                <a:cs typeface="Helvetica"/>
              </a:rPr>
              <a:t>High-power RF cold-test baseline electropolish</a:t>
            </a:r>
          </a:p>
          <a:p>
            <a:pPr lvl="1"/>
            <a:r>
              <a:rPr lang="en-US">
                <a:latin typeface="Helvetica"/>
                <a:cs typeface="Helvetica"/>
              </a:rPr>
              <a:t>Q</a:t>
            </a:r>
            <a:r>
              <a:rPr lang="en-US" baseline="-25000">
                <a:latin typeface="Helvetica"/>
                <a:cs typeface="Helvetica"/>
              </a:rPr>
              <a:t>0</a:t>
            </a:r>
            <a:r>
              <a:rPr lang="en-US">
                <a:latin typeface="Helvetica"/>
                <a:cs typeface="Helvetica"/>
              </a:rPr>
              <a:t>~3x10</a:t>
            </a:r>
            <a:r>
              <a:rPr lang="en-US" baseline="30000">
                <a:latin typeface="Helvetica"/>
                <a:cs typeface="Helvetica"/>
              </a:rPr>
              <a:t>10</a:t>
            </a:r>
            <a:r>
              <a:rPr lang="en-US">
                <a:latin typeface="Helvetica"/>
                <a:cs typeface="Helvetica"/>
              </a:rPr>
              <a:t> at 25 MV/m</a:t>
            </a:r>
          </a:p>
          <a:p>
            <a:pPr lvl="1"/>
            <a:r>
              <a:rPr lang="en-US">
                <a:latin typeface="Helvetica"/>
                <a:cs typeface="Helvetica"/>
              </a:rPr>
              <a:t>Quench at 27 MV/m</a:t>
            </a:r>
          </a:p>
          <a:p>
            <a:r>
              <a:rPr lang="en-US">
                <a:latin typeface="Helvetica"/>
                <a:cs typeface="Helvetica"/>
              </a:rPr>
              <a:t>Explore advanced techniques for &gt;26% improvement in Q</a:t>
            </a:r>
            <a:r>
              <a:rPr lang="en-US" baseline="-25000">
                <a:latin typeface="Helvetica"/>
                <a:cs typeface="Helvetica"/>
              </a:rPr>
              <a:t>0</a:t>
            </a:r>
            <a:endParaRPr lang="en-US">
              <a:latin typeface="Helvetica"/>
              <a:cs typeface="Helvetica"/>
            </a:endParaRPr>
          </a:p>
          <a:p>
            <a:pPr lvl="1"/>
            <a:r>
              <a:rPr lang="en-US">
                <a:highlight>
                  <a:srgbClr val="FFFF00"/>
                </a:highlight>
                <a:latin typeface="Helvetica"/>
                <a:cs typeface="Helvetica"/>
              </a:rPr>
              <a:t>Mid-T baking </a:t>
            </a:r>
            <a:r>
              <a:rPr lang="en-US" b="1">
                <a:highlight>
                  <a:srgbClr val="FFFF00"/>
                </a:highlight>
                <a:latin typeface="Helvetica"/>
                <a:cs typeface="Helvetica"/>
              </a:rPr>
              <a:t>complete 7/2025! </a:t>
            </a:r>
          </a:p>
          <a:p>
            <a:pPr lvl="2"/>
            <a:r>
              <a:rPr lang="en-US" b="1">
                <a:highlight>
                  <a:srgbClr val="FFFF00"/>
                </a:highlight>
                <a:latin typeface="Helvetica"/>
                <a:cs typeface="Helvetica"/>
              </a:rPr>
              <a:t>Cold-test expected Fall 2025</a:t>
            </a:r>
          </a:p>
          <a:p>
            <a:pPr lvl="1"/>
            <a:r>
              <a:rPr lang="en-US">
                <a:latin typeface="Helvetica"/>
                <a:cs typeface="Helvetica"/>
              </a:rPr>
              <a:t>N-doping?</a:t>
            </a:r>
          </a:p>
          <a:p>
            <a:pPr lvl="1"/>
            <a:r>
              <a:rPr lang="en-US">
                <a:latin typeface="Helvetica"/>
                <a:cs typeface="Helvetica"/>
              </a:rPr>
              <a:t>Nb3Sn (future)</a:t>
            </a:r>
          </a:p>
          <a:p>
            <a:r>
              <a:rPr lang="en-US">
                <a:latin typeface="Helvetica"/>
                <a:cs typeface="Helvetica"/>
              </a:rPr>
              <a:t>1-cell 800 MHz (rapid iteration) tests underway in collaboration with CERN</a:t>
            </a:r>
            <a:endParaRPr lang="en-US">
              <a:cs typeface="Helvetica"/>
            </a:endParaRPr>
          </a:p>
          <a:p>
            <a:endParaRPr lang="en-US">
              <a:cs typeface="Helvetica" pitchFamily="2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FC0466-11DB-853C-A7D2-4BDE242E0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800 MHz 5-cell cavity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CC3D02-4F07-96CD-41F0-4220DD17E8B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i="1"/>
              <a:t>First experiments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9979B2-F4AF-1FA4-C7A6-04782D282882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048A40-319D-613F-744D-105E5A986C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586" b="18963"/>
          <a:stretch/>
        </p:blipFill>
        <p:spPr>
          <a:xfrm>
            <a:off x="7080779" y="396799"/>
            <a:ext cx="4288642" cy="20409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EA1F64-54F6-D6E4-DFDE-D7898DD684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6918" y="2422544"/>
            <a:ext cx="4935167" cy="416832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3E91CF8-E7EC-D9B3-1EE7-A4EBBF9E4798}"/>
              </a:ext>
            </a:extLst>
          </p:cNvPr>
          <p:cNvSpPr txBox="1"/>
          <p:nvPr/>
        </p:nvSpPr>
        <p:spPr>
          <a:xfrm>
            <a:off x="5448708" y="6436976"/>
            <a:ext cx="868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/>
              <a:t>F. </a:t>
            </a:r>
            <a:r>
              <a:rPr lang="en-US" sz="1400" i="1" err="1"/>
              <a:t>Marhauser</a:t>
            </a:r>
            <a:r>
              <a:rPr lang="en-US" sz="1400" i="1"/>
              <a:t> et al. </a:t>
            </a:r>
            <a:r>
              <a:rPr lang="en-US" sz="1100" i="1">
                <a:hlinkClick r:id="rId4"/>
              </a:rPr>
              <a:t>802 MHz ERL Cavity Design and Development (cern.ch)</a:t>
            </a:r>
            <a:r>
              <a:rPr lang="en-US" sz="1100" i="1"/>
              <a:t> IPAC 2018 </a:t>
            </a:r>
            <a:r>
              <a:rPr lang="en-US" sz="1100" b="1" i="0">
                <a:solidFill>
                  <a:srgbClr val="767676"/>
                </a:solidFill>
                <a:effectLst/>
                <a:latin typeface="Roboto" panose="02000000000000000000" pitchFamily="2" charset="0"/>
              </a:rPr>
              <a:t>THPAL146</a:t>
            </a:r>
            <a:endParaRPr lang="en-US" sz="1400" i="1"/>
          </a:p>
        </p:txBody>
      </p:sp>
      <p:sp>
        <p:nvSpPr>
          <p:cNvPr id="9" name="5-Point Star 8">
            <a:extLst>
              <a:ext uri="{FF2B5EF4-FFF2-40B4-BE49-F238E27FC236}">
                <a16:creationId xmlns:a16="http://schemas.microsoft.com/office/drawing/2014/main" id="{27D0EB85-AC04-40D2-4B01-92FEA51C5140}"/>
              </a:ext>
            </a:extLst>
          </p:cNvPr>
          <p:cNvSpPr/>
          <p:nvPr/>
        </p:nvSpPr>
        <p:spPr>
          <a:xfrm>
            <a:off x="9792108" y="3233447"/>
            <a:ext cx="364671" cy="419095"/>
          </a:xfrm>
          <a:prstGeom prst="star5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6888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D2422E-6288-909A-EBBC-674E3650B9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70B69A6-FB21-ECA7-5CDB-EF3D331D0A1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700784"/>
            <a:ext cx="5569950" cy="4655566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/>
              <a:t>Progress on conceptual mechanical designs</a:t>
            </a:r>
          </a:p>
          <a:p>
            <a:pPr lvl="1">
              <a:lnSpc>
                <a:spcPct val="110000"/>
              </a:lnSpc>
            </a:pPr>
            <a:r>
              <a:rPr lang="en-US"/>
              <a:t>Complex higher order mode (HOM) port design</a:t>
            </a:r>
          </a:p>
          <a:p>
            <a:pPr lvl="1">
              <a:lnSpc>
                <a:spcPct val="110000"/>
              </a:lnSpc>
            </a:pPr>
            <a:r>
              <a:rPr lang="en-US"/>
              <a:t>Single cavity design for booster and collider</a:t>
            </a:r>
          </a:p>
          <a:p>
            <a:pPr lvl="1">
              <a:lnSpc>
                <a:spcPct val="110000"/>
              </a:lnSpc>
            </a:pPr>
            <a:r>
              <a:rPr lang="en-US"/>
              <a:t>Potential need for active cooling on the HOM ports, studies ongoing</a:t>
            </a:r>
          </a:p>
          <a:p>
            <a:r>
              <a:rPr lang="en-US"/>
              <a:t>Detailed </a:t>
            </a:r>
            <a:r>
              <a:rPr lang="en-US" err="1"/>
              <a:t>weldmap</a:t>
            </a:r>
            <a:r>
              <a:rPr lang="en-US"/>
              <a:t>, fabrication plans to be optimized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BF388C-5C8A-1D55-5823-A761D2B0A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3D Model and planned analysis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CC55D2-EB06-E28D-CF3B-4BB9D46F185F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i="1"/>
              <a:t>Mattia Parise, FNAL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803D3C-D7AC-1AC2-0ED5-CF574543F21B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33D9E42-9FD1-8783-90B3-11B6537D0C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6439" y="3714244"/>
            <a:ext cx="2809009" cy="303313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9FB992D-8EF2-ED1C-F2B5-0787A694B8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9921" y="3559482"/>
            <a:ext cx="2666518" cy="334265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24AC544-D78F-0E21-72E1-8470248B36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720" y="967072"/>
            <a:ext cx="2228330" cy="2669791"/>
          </a:xfrm>
          <a:prstGeom prst="rect">
            <a:avLst/>
          </a:prstGeom>
        </p:spPr>
      </p:pic>
      <p:pic>
        <p:nvPicPr>
          <p:cNvPr id="26" name="Picture 25" descr="A picture containing schematic&#10;&#10;AI-generated content may be incorrect.">
            <a:extLst>
              <a:ext uri="{FF2B5EF4-FFF2-40B4-BE49-F238E27FC236}">
                <a16:creationId xmlns:a16="http://schemas.microsoft.com/office/drawing/2014/main" id="{D53279A7-3858-E099-500E-B9B3A5384B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1990" y="1044454"/>
            <a:ext cx="2502090" cy="26697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BDD4A98-FE8D-2DCC-F9E3-56414E0ECF5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1449" y="4312953"/>
            <a:ext cx="5793870" cy="2326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756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9272CDF-C9CF-F94F-ACDD-AC62111030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US" dirty="0">
                <a:latin typeface="Helvetica"/>
                <a:cs typeface="Helvetica"/>
              </a:rPr>
              <a:t>Introduction to superconducting RF</a:t>
            </a:r>
          </a:p>
          <a:p>
            <a:r>
              <a:rPr lang="en-US" dirty="0">
                <a:latin typeface="Helvetica"/>
                <a:cs typeface="Helvetica"/>
              </a:rPr>
              <a:t>Special SRF considerations for Higgs factories</a:t>
            </a:r>
          </a:p>
          <a:p>
            <a:pPr lvl="1"/>
            <a:r>
              <a:rPr lang="en-US" dirty="0">
                <a:latin typeface="Helvetica"/>
                <a:cs typeface="Helvetica"/>
              </a:rPr>
              <a:t>SRF for FCC</a:t>
            </a:r>
          </a:p>
          <a:p>
            <a:pPr lvl="1"/>
            <a:r>
              <a:rPr lang="en-US" dirty="0">
                <a:latin typeface="Helvetica"/>
                <a:cs typeface="Helvetica"/>
              </a:rPr>
              <a:t>SRF for ILC/LCF</a:t>
            </a:r>
          </a:p>
          <a:p>
            <a:pPr lvl="1"/>
            <a:r>
              <a:rPr lang="en-US" dirty="0">
                <a:latin typeface="Helvetica"/>
                <a:cs typeface="Helvetica"/>
              </a:rPr>
              <a:t>Muon collider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FA05054-8395-5D3E-9B50-F970D0BAC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		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6EA344-5AB1-7696-9274-51C2A605C97F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AE7366-FBE9-115F-75BA-56D233D90473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866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99770A0-1719-EF62-86D7-5E7126FFF3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700784"/>
            <a:ext cx="5519855" cy="4655566"/>
          </a:xfrm>
        </p:spPr>
        <p:txBody>
          <a:bodyPr/>
          <a:lstStyle/>
          <a:p>
            <a:r>
              <a:rPr lang="en-US"/>
              <a:t>The FCC 800 MHz CM design is based on SSR2 and HB650 PIP-II CMs with the following main differences:</a:t>
            </a:r>
          </a:p>
          <a:p>
            <a:pPr lvl="1"/>
            <a:r>
              <a:rPr lang="en-US"/>
              <a:t>Heat exchangers and valves are integrated into the Cryogenic Distribution System (CDS).</a:t>
            </a:r>
          </a:p>
          <a:p>
            <a:pPr lvl="1"/>
            <a:r>
              <a:rPr lang="en-US"/>
              <a:t>A “Jumper” will be used to interface with CDS through welded connection into the tunnel (no u-tubes).</a:t>
            </a:r>
          </a:p>
          <a:p>
            <a:pPr lvl="1"/>
            <a:r>
              <a:rPr lang="en-US"/>
              <a:t>Couplers are actively cooled with helium.</a:t>
            </a:r>
          </a:p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CE37DED-32BA-5EA4-FA73-149FF8B71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10381787" cy="433527"/>
          </a:xfrm>
        </p:spPr>
        <p:txBody>
          <a:bodyPr/>
          <a:lstStyle/>
          <a:p>
            <a:r>
              <a:rPr lang="en-US"/>
              <a:t>Preliminary design of FCC 800MHz Cryomodule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65343-9B35-6A92-F6B4-E6E456D3684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i="1"/>
              <a:t>Vincent Roger, FNAL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FCA243-415E-BDDA-F663-E83A8D8215B4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B020BC-4259-87F9-A87F-49EBEAB665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7865" y="823201"/>
            <a:ext cx="4781993" cy="2061579"/>
          </a:xfrm>
          <a:prstGeom prst="rect">
            <a:avLst/>
          </a:prstGeom>
        </p:spPr>
      </p:pic>
      <p:pic>
        <p:nvPicPr>
          <p:cNvPr id="7" name="Picture 6" descr="A picture containing yellow&#10;&#10;Description automatically generated">
            <a:extLst>
              <a:ext uri="{FF2B5EF4-FFF2-40B4-BE49-F238E27FC236}">
                <a16:creationId xmlns:a16="http://schemas.microsoft.com/office/drawing/2014/main" id="{5131C16E-A430-D47B-CFA5-99D95C87EA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95"/>
          <a:stretch/>
        </p:blipFill>
        <p:spPr>
          <a:xfrm>
            <a:off x="246759" y="4176819"/>
            <a:ext cx="2610002" cy="15179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3321556-9D44-3369-9001-0D72F7D3E4E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450"/>
          <a:stretch/>
        </p:blipFill>
        <p:spPr>
          <a:xfrm>
            <a:off x="3316287" y="4436313"/>
            <a:ext cx="2877794" cy="125843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21E3C34-1A9C-FC68-E59A-41C8CC216145}"/>
              </a:ext>
            </a:extLst>
          </p:cNvPr>
          <p:cNvSpPr txBox="1"/>
          <p:nvPr/>
        </p:nvSpPr>
        <p:spPr>
          <a:xfrm>
            <a:off x="915660" y="5690076"/>
            <a:ext cx="19395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>
                <a:latin typeface="Helvetica" panose="020B0604020202020204" pitchFamily="34" charset="0"/>
                <a:cs typeface="Helvetica" panose="020B0604020202020204" pitchFamily="34" charset="0"/>
              </a:rPr>
              <a:t>PIP-II SSR2 cryomodule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DF26AF-AADA-1B1D-A51A-B2D527FE4107}"/>
              </a:ext>
            </a:extLst>
          </p:cNvPr>
          <p:cNvSpPr txBox="1"/>
          <p:nvPr/>
        </p:nvSpPr>
        <p:spPr>
          <a:xfrm>
            <a:off x="4608495" y="5417236"/>
            <a:ext cx="20109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>
                <a:latin typeface="Helvetica" panose="020B0604020202020204" pitchFamily="34" charset="0"/>
                <a:cs typeface="Helvetica" panose="020B0604020202020204" pitchFamily="34" charset="0"/>
              </a:rPr>
              <a:t>PIP-II HB650 cryomodule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3FF9C8-4551-905A-33F5-0BBA6E495BA3}"/>
              </a:ext>
            </a:extLst>
          </p:cNvPr>
          <p:cNvSpPr txBox="1"/>
          <p:nvPr/>
        </p:nvSpPr>
        <p:spPr>
          <a:xfrm>
            <a:off x="8430940" y="3147677"/>
            <a:ext cx="2127323" cy="276999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i="1">
                <a:latin typeface="Helvetica" panose="020B0604020202020204" pitchFamily="34" charset="0"/>
                <a:cs typeface="Helvetica" panose="020B0604020202020204" pitchFamily="34" charset="0"/>
              </a:rPr>
              <a:t>FCC 800 MHz cryomodule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BF3182-996D-54D2-72A8-E7B85755D9DA}"/>
              </a:ext>
            </a:extLst>
          </p:cNvPr>
          <p:cNvSpPr txBox="1"/>
          <p:nvPr/>
        </p:nvSpPr>
        <p:spPr>
          <a:xfrm>
            <a:off x="248738" y="6041070"/>
            <a:ext cx="50586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>
                <a:hlinkClick r:id="rId5"/>
              </a:rPr>
              <a:t>“Final Design of the Pre-Production SSR2 Cryomodule for PIP-II Project at Fermilab”, V. Roger et al., Proceedings of LINAC 2022</a:t>
            </a:r>
            <a:endParaRPr lang="en-US" sz="1100" i="1"/>
          </a:p>
          <a:p>
            <a:r>
              <a:rPr lang="en-US" sz="1100" i="1">
                <a:hlinkClick r:id="rId6"/>
              </a:rPr>
              <a:t>“Design of the 650 MHz High Beta Prototype Cryomodule for PIP-II at Fermilab”, V. Roger et al., Proceedings of  SRF 2021</a:t>
            </a:r>
            <a:endParaRPr lang="en-US" sz="1100" i="1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526123D-C206-6692-B8F4-B0D49AF85EE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74092" y="3626934"/>
            <a:ext cx="5386350" cy="2628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6946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7CB0B-E65B-0B23-939A-2B480738A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775545"/>
            <a:ext cx="10003536" cy="800219"/>
          </a:xfrm>
        </p:spPr>
        <p:txBody>
          <a:bodyPr/>
          <a:lstStyle/>
          <a:p>
            <a:r>
              <a:rPr lang="en-US">
                <a:latin typeface="Helvetica"/>
                <a:cs typeface="Helvetica"/>
              </a:rPr>
              <a:t>Superconducting RF for ILC/LC</a:t>
            </a:r>
            <a:endParaRPr lang="en-US">
              <a:cs typeface="Helvetica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4C84D1-3B78-D1D5-86F5-5F711D8ECB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>
                <a:latin typeface="Helvetica"/>
                <a:cs typeface="Helvetica"/>
              </a:rPr>
              <a:t>02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B70C0A-A319-1F6A-B6AC-3FA1A9C894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145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EBAD8868-3237-2B31-EC64-E33CD21248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1086" y="2785198"/>
            <a:ext cx="5201854" cy="38402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860B8DF2-2D3E-B270-D676-85EC665F1739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914399" y="1700784"/>
                <a:ext cx="4037163" cy="4655566"/>
              </a:xfrm>
            </p:spPr>
            <p:txBody>
              <a:bodyPr/>
              <a:lstStyle/>
              <a:p>
                <a:r>
                  <a:rPr lang="en-US"/>
                  <a:t>ILC TDR published 2013</a:t>
                </a:r>
              </a:p>
              <a:p>
                <a:pPr lvl="1"/>
                <a:r>
                  <a:rPr lang="en-US"/>
                  <a:t>1.3 GHz bulk Nb SRF cavities</a:t>
                </a:r>
              </a:p>
              <a:p>
                <a:pPr lvl="1"/>
                <a:r>
                  <a:rPr lang="en-US"/>
                  <a:t>Standard electropolishing recipe</a:t>
                </a:r>
              </a:p>
              <a:p>
                <a:pPr lvl="1"/>
                <a:r>
                  <a:rPr lang="en-US"/>
                  <a:t>Baseline performance specs: 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endParaRPr lang="en-US" b="0">
                  <a:ea typeface="Cambria Math" panose="02040503050406030204" pitchFamily="18" charset="0"/>
                </a:endParaRP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=31.5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/>
              </a:p>
              <a:p>
                <a:r>
                  <a:rPr lang="en-US"/>
                  <a:t>Inspired a generation of SRF R&amp;D</a:t>
                </a:r>
              </a:p>
              <a:p>
                <a:pPr lvl="1"/>
                <a:r>
                  <a:rPr lang="en-US"/>
                  <a:t>1.3 GHz standardization</a:t>
                </a:r>
              </a:p>
              <a:p>
                <a:pPr lvl="1"/>
                <a:r>
                  <a:rPr lang="en-US"/>
                  <a:t>Leveraged by other facilities using 1.3 GHz operating today</a:t>
                </a:r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860B8DF2-2D3E-B270-D676-85EC665F173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914399" y="1700784"/>
                <a:ext cx="4037163" cy="4655566"/>
              </a:xfrm>
              <a:blipFill>
                <a:blip r:embed="rId3"/>
                <a:stretch>
                  <a:fillRect l="-3625" t="-1571" r="-34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0F3E1D5D-0296-A023-19B0-8819D9758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International Linear Collider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46C87E-C7D1-CE5C-7264-9746D37D64A1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i="1"/>
              <a:t>Casting a long shadow in SRF…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25EBAC-ABD0-5669-8F49-6F8A94F8AF7F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F7D8E80-8559-FD66-AED5-2E354F0781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0473" y="-5743"/>
            <a:ext cx="4959577" cy="2934417"/>
          </a:xfrm>
          <a:prstGeom prst="rect">
            <a:avLst/>
          </a:prstGeom>
        </p:spPr>
      </p:pic>
      <p:sp>
        <p:nvSpPr>
          <p:cNvPr id="11" name="Star: 5 Points 10">
            <a:extLst>
              <a:ext uri="{FF2B5EF4-FFF2-40B4-BE49-F238E27FC236}">
                <a16:creationId xmlns:a16="http://schemas.microsoft.com/office/drawing/2014/main" id="{AE113030-3708-A4DA-E82C-660FBBA90EAF}"/>
              </a:ext>
            </a:extLst>
          </p:cNvPr>
          <p:cNvSpPr/>
          <p:nvPr/>
        </p:nvSpPr>
        <p:spPr>
          <a:xfrm>
            <a:off x="9350261" y="4372430"/>
            <a:ext cx="267419" cy="216502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6">
            <a:extLst>
              <a:ext uri="{FF2B5EF4-FFF2-40B4-BE49-F238E27FC236}">
                <a16:creationId xmlns:a16="http://schemas.microsoft.com/office/drawing/2014/main" id="{55E4CF06-9C9D-F899-97AA-CAF77AA02027}"/>
              </a:ext>
            </a:extLst>
          </p:cNvPr>
          <p:cNvSpPr txBox="1"/>
          <p:nvPr/>
        </p:nvSpPr>
        <p:spPr>
          <a:xfrm>
            <a:off x="7261735" y="4765509"/>
            <a:ext cx="877556" cy="954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en-US" sz="1400"/>
              <a:t>Cavity </a:t>
            </a:r>
            <a:r>
              <a:rPr lang="en-US" sz="1400" err="1"/>
              <a:t>shape+High</a:t>
            </a:r>
            <a:r>
              <a:rPr lang="en-US" sz="1400"/>
              <a:t> RRR </a:t>
            </a:r>
            <a:r>
              <a:rPr lang="en-US" sz="1400" err="1"/>
              <a:t>Nb</a:t>
            </a:r>
            <a:endParaRPr lang="en-US" sz="1400"/>
          </a:p>
        </p:txBody>
      </p:sp>
      <p:sp>
        <p:nvSpPr>
          <p:cNvPr id="16" name="Right Arrow 6">
            <a:extLst>
              <a:ext uri="{FF2B5EF4-FFF2-40B4-BE49-F238E27FC236}">
                <a16:creationId xmlns:a16="http://schemas.microsoft.com/office/drawing/2014/main" id="{4C90C6C7-F1E3-DC51-BB36-959909DA16BC}"/>
              </a:ext>
            </a:extLst>
          </p:cNvPr>
          <p:cNvSpPr/>
          <p:nvPr/>
        </p:nvSpPr>
        <p:spPr>
          <a:xfrm>
            <a:off x="8330612" y="4622335"/>
            <a:ext cx="877556" cy="16415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" name="Right Arrow 6">
            <a:extLst>
              <a:ext uri="{FF2B5EF4-FFF2-40B4-BE49-F238E27FC236}">
                <a16:creationId xmlns:a16="http://schemas.microsoft.com/office/drawing/2014/main" id="{A0DCF5B7-7492-72CF-47D9-E2F8EBB315B9}"/>
              </a:ext>
            </a:extLst>
          </p:cNvPr>
          <p:cNvSpPr/>
          <p:nvPr/>
        </p:nvSpPr>
        <p:spPr>
          <a:xfrm>
            <a:off x="7700513" y="4601354"/>
            <a:ext cx="378821" cy="15028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" name="Right Arrow 6">
            <a:extLst>
              <a:ext uri="{FF2B5EF4-FFF2-40B4-BE49-F238E27FC236}">
                <a16:creationId xmlns:a16="http://schemas.microsoft.com/office/drawing/2014/main" id="{76D2A01A-4B9D-8835-3BB5-1E17E3DFD059}"/>
              </a:ext>
            </a:extLst>
          </p:cNvPr>
          <p:cNvSpPr/>
          <p:nvPr/>
        </p:nvSpPr>
        <p:spPr>
          <a:xfrm rot="20259377">
            <a:off x="9498839" y="4672905"/>
            <a:ext cx="534595" cy="11643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" name="Right Arrow 6">
            <a:extLst>
              <a:ext uri="{FF2B5EF4-FFF2-40B4-BE49-F238E27FC236}">
                <a16:creationId xmlns:a16="http://schemas.microsoft.com/office/drawing/2014/main" id="{2B9BDFED-81E9-1D29-9F4D-0858871B9CA2}"/>
              </a:ext>
            </a:extLst>
          </p:cNvPr>
          <p:cNvSpPr/>
          <p:nvPr/>
        </p:nvSpPr>
        <p:spPr>
          <a:xfrm>
            <a:off x="10420863" y="4549562"/>
            <a:ext cx="409492" cy="12693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0" name="Right Arrow 6">
            <a:extLst>
              <a:ext uri="{FF2B5EF4-FFF2-40B4-BE49-F238E27FC236}">
                <a16:creationId xmlns:a16="http://schemas.microsoft.com/office/drawing/2014/main" id="{AFDDDDEF-BD0F-E549-4936-258BBB7C8108}"/>
              </a:ext>
            </a:extLst>
          </p:cNvPr>
          <p:cNvSpPr/>
          <p:nvPr/>
        </p:nvSpPr>
        <p:spPr>
          <a:xfrm rot="16200000">
            <a:off x="8401245" y="3434201"/>
            <a:ext cx="649284" cy="16443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1" name="TextBox 16">
            <a:extLst>
              <a:ext uri="{FF2B5EF4-FFF2-40B4-BE49-F238E27FC236}">
                <a16:creationId xmlns:a16="http://schemas.microsoft.com/office/drawing/2014/main" id="{223DA6B3-5A0C-3D4A-64F5-1FA7253F8A6A}"/>
              </a:ext>
            </a:extLst>
          </p:cNvPr>
          <p:cNvSpPr txBox="1"/>
          <p:nvPr/>
        </p:nvSpPr>
        <p:spPr>
          <a:xfrm>
            <a:off x="8688849" y="3509474"/>
            <a:ext cx="1785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en-US" sz="1400"/>
              <a:t>Nitrogen doping!</a:t>
            </a:r>
          </a:p>
        </p:txBody>
      </p:sp>
      <p:sp>
        <p:nvSpPr>
          <p:cNvPr id="22" name="TextBox 16">
            <a:extLst>
              <a:ext uri="{FF2B5EF4-FFF2-40B4-BE49-F238E27FC236}">
                <a16:creationId xmlns:a16="http://schemas.microsoft.com/office/drawing/2014/main" id="{34C60CEF-AD8D-BD21-78D7-3B27C3FF2A57}"/>
              </a:ext>
            </a:extLst>
          </p:cNvPr>
          <p:cNvSpPr txBox="1"/>
          <p:nvPr/>
        </p:nvSpPr>
        <p:spPr>
          <a:xfrm>
            <a:off x="8427898" y="4765509"/>
            <a:ext cx="12523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en-US" sz="1400"/>
              <a:t>High pressure water rinse</a:t>
            </a:r>
          </a:p>
        </p:txBody>
      </p:sp>
      <p:sp>
        <p:nvSpPr>
          <p:cNvPr id="23" name="TextBox 16">
            <a:extLst>
              <a:ext uri="{FF2B5EF4-FFF2-40B4-BE49-F238E27FC236}">
                <a16:creationId xmlns:a16="http://schemas.microsoft.com/office/drawing/2014/main" id="{F741E355-C3BC-1D61-21F6-088BE1F9BF6D}"/>
              </a:ext>
            </a:extLst>
          </p:cNvPr>
          <p:cNvSpPr txBox="1"/>
          <p:nvPr/>
        </p:nvSpPr>
        <p:spPr>
          <a:xfrm>
            <a:off x="9577995" y="4760525"/>
            <a:ext cx="12523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en-US" sz="1400" err="1"/>
              <a:t>EP+low-temperature</a:t>
            </a:r>
            <a:r>
              <a:rPr lang="en-US" sz="1400"/>
              <a:t> baking</a:t>
            </a:r>
          </a:p>
        </p:txBody>
      </p:sp>
      <p:sp>
        <p:nvSpPr>
          <p:cNvPr id="24" name="TextBox 16">
            <a:extLst>
              <a:ext uri="{FF2B5EF4-FFF2-40B4-BE49-F238E27FC236}">
                <a16:creationId xmlns:a16="http://schemas.microsoft.com/office/drawing/2014/main" id="{DEE524B3-0CFA-80EE-46C9-6EF9192C35C4}"/>
              </a:ext>
            </a:extLst>
          </p:cNvPr>
          <p:cNvSpPr txBox="1"/>
          <p:nvPr/>
        </p:nvSpPr>
        <p:spPr>
          <a:xfrm>
            <a:off x="11056638" y="4109287"/>
            <a:ext cx="13718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en-US" sz="1400"/>
              <a:t>2-step baking/N infusion </a:t>
            </a:r>
          </a:p>
        </p:txBody>
      </p:sp>
    </p:spTree>
    <p:extLst>
      <p:ext uri="{BB962C8B-B14F-4D97-AF65-F5344CB8AC3E}">
        <p14:creationId xmlns:p14="http://schemas.microsoft.com/office/powerpoint/2010/main" val="31102563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F28221-0417-54C3-279F-73A4D3B575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80AD130E-E948-F8B5-CC12-506C0A98B8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1086" y="2785198"/>
            <a:ext cx="5201854" cy="38402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4524F7FE-09D8-261C-307C-8B6351857488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914399" y="1700784"/>
                <a:ext cx="4037163" cy="4655566"/>
              </a:xfrm>
            </p:spPr>
            <p:txBody>
              <a:bodyPr/>
              <a:lstStyle/>
              <a:p>
                <a:r>
                  <a:rPr lang="en-US"/>
                  <a:t>ILC TDR published 2013</a:t>
                </a:r>
              </a:p>
              <a:p>
                <a:pPr lvl="1"/>
                <a:r>
                  <a:rPr lang="en-US"/>
                  <a:t>1.3 GHz bulk Nb SRF cavities</a:t>
                </a:r>
              </a:p>
              <a:p>
                <a:pPr lvl="1"/>
                <a:r>
                  <a:rPr lang="en-US"/>
                  <a:t>Standard electropolishing recipe</a:t>
                </a:r>
              </a:p>
              <a:p>
                <a:pPr lvl="1"/>
                <a:r>
                  <a:rPr lang="en-US"/>
                  <a:t>Baseline performance specs: 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endParaRPr lang="en-US" b="0">
                  <a:ea typeface="Cambria Math" panose="02040503050406030204" pitchFamily="18" charset="0"/>
                </a:endParaRP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=31.5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/>
              </a:p>
              <a:p>
                <a:r>
                  <a:rPr lang="en-US"/>
                  <a:t>Inspired a generation of SRF R&amp;D</a:t>
                </a:r>
              </a:p>
              <a:p>
                <a:pPr lvl="1"/>
                <a:r>
                  <a:rPr lang="en-US"/>
                  <a:t>1.3 GHz standardization</a:t>
                </a:r>
              </a:p>
              <a:p>
                <a:pPr lvl="1"/>
                <a:r>
                  <a:rPr lang="en-US"/>
                  <a:t>Leveraged by other facilities using 1.3 GHz operating today</a:t>
                </a:r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860B8DF2-2D3E-B270-D676-85EC665F173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914399" y="1700784"/>
                <a:ext cx="4037163" cy="4655566"/>
              </a:xfrm>
              <a:blipFill>
                <a:blip r:embed="rId3"/>
                <a:stretch>
                  <a:fillRect l="-3625" t="-1571" r="-34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0AA4AFAB-A3E4-7364-DAE2-E0771F6D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International Linear Collider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F48E4A-4403-8475-9A38-51AE03207117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i="1"/>
              <a:t>Casting a long shadow in SRF…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B271D3-6BD9-2A80-292C-F3CAFBE2E292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2779976-CA05-98A6-1880-98D962C3D9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0473" y="-5743"/>
            <a:ext cx="4959577" cy="2934417"/>
          </a:xfrm>
          <a:prstGeom prst="rect">
            <a:avLst/>
          </a:prstGeom>
        </p:spPr>
      </p:pic>
      <p:sp>
        <p:nvSpPr>
          <p:cNvPr id="11" name="Star: 5 Points 10">
            <a:extLst>
              <a:ext uri="{FF2B5EF4-FFF2-40B4-BE49-F238E27FC236}">
                <a16:creationId xmlns:a16="http://schemas.microsoft.com/office/drawing/2014/main" id="{9EF0A306-D7D7-65B0-A309-0474CC3F920F}"/>
              </a:ext>
            </a:extLst>
          </p:cNvPr>
          <p:cNvSpPr/>
          <p:nvPr/>
        </p:nvSpPr>
        <p:spPr>
          <a:xfrm>
            <a:off x="9350261" y="4372430"/>
            <a:ext cx="267419" cy="216502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6">
            <a:extLst>
              <a:ext uri="{FF2B5EF4-FFF2-40B4-BE49-F238E27FC236}">
                <a16:creationId xmlns:a16="http://schemas.microsoft.com/office/drawing/2014/main" id="{F547BED3-C821-0AD5-1359-C2D7AE4A3D6A}"/>
              </a:ext>
            </a:extLst>
          </p:cNvPr>
          <p:cNvSpPr txBox="1"/>
          <p:nvPr/>
        </p:nvSpPr>
        <p:spPr>
          <a:xfrm>
            <a:off x="7261735" y="4765509"/>
            <a:ext cx="877556" cy="954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en-US" sz="1400"/>
              <a:t>Cavity </a:t>
            </a:r>
            <a:r>
              <a:rPr lang="en-US" sz="1400" err="1"/>
              <a:t>shape+High</a:t>
            </a:r>
            <a:r>
              <a:rPr lang="en-US" sz="1400"/>
              <a:t> RRR </a:t>
            </a:r>
            <a:r>
              <a:rPr lang="en-US" sz="1400" err="1"/>
              <a:t>Nb</a:t>
            </a:r>
            <a:endParaRPr lang="en-US" sz="1400"/>
          </a:p>
        </p:txBody>
      </p:sp>
      <p:sp>
        <p:nvSpPr>
          <p:cNvPr id="16" name="Right Arrow 6">
            <a:extLst>
              <a:ext uri="{FF2B5EF4-FFF2-40B4-BE49-F238E27FC236}">
                <a16:creationId xmlns:a16="http://schemas.microsoft.com/office/drawing/2014/main" id="{66323869-26D6-1C06-61A1-0DD4EDAFA06E}"/>
              </a:ext>
            </a:extLst>
          </p:cNvPr>
          <p:cNvSpPr/>
          <p:nvPr/>
        </p:nvSpPr>
        <p:spPr>
          <a:xfrm>
            <a:off x="8330612" y="4622335"/>
            <a:ext cx="877556" cy="16415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" name="Right Arrow 6">
            <a:extLst>
              <a:ext uri="{FF2B5EF4-FFF2-40B4-BE49-F238E27FC236}">
                <a16:creationId xmlns:a16="http://schemas.microsoft.com/office/drawing/2014/main" id="{0F213697-BAE1-721A-07D0-9511EBBB2D50}"/>
              </a:ext>
            </a:extLst>
          </p:cNvPr>
          <p:cNvSpPr/>
          <p:nvPr/>
        </p:nvSpPr>
        <p:spPr>
          <a:xfrm>
            <a:off x="7700513" y="4601354"/>
            <a:ext cx="378821" cy="15028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" name="Right Arrow 6">
            <a:extLst>
              <a:ext uri="{FF2B5EF4-FFF2-40B4-BE49-F238E27FC236}">
                <a16:creationId xmlns:a16="http://schemas.microsoft.com/office/drawing/2014/main" id="{98E1BD6C-2CDC-0EA7-A710-1A1EC1450BBF}"/>
              </a:ext>
            </a:extLst>
          </p:cNvPr>
          <p:cNvSpPr/>
          <p:nvPr/>
        </p:nvSpPr>
        <p:spPr>
          <a:xfrm rot="20259377">
            <a:off x="9498839" y="4672905"/>
            <a:ext cx="534595" cy="11643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" name="Right Arrow 6">
            <a:extLst>
              <a:ext uri="{FF2B5EF4-FFF2-40B4-BE49-F238E27FC236}">
                <a16:creationId xmlns:a16="http://schemas.microsoft.com/office/drawing/2014/main" id="{5CBB6BF3-C20B-3832-FDB3-C57DCF2B7973}"/>
              </a:ext>
            </a:extLst>
          </p:cNvPr>
          <p:cNvSpPr/>
          <p:nvPr/>
        </p:nvSpPr>
        <p:spPr>
          <a:xfrm>
            <a:off x="10420863" y="4549562"/>
            <a:ext cx="409492" cy="12693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0" name="Right Arrow 6">
            <a:extLst>
              <a:ext uri="{FF2B5EF4-FFF2-40B4-BE49-F238E27FC236}">
                <a16:creationId xmlns:a16="http://schemas.microsoft.com/office/drawing/2014/main" id="{FA048B3E-BF8C-0D1F-421B-02066AA3D333}"/>
              </a:ext>
            </a:extLst>
          </p:cNvPr>
          <p:cNvSpPr/>
          <p:nvPr/>
        </p:nvSpPr>
        <p:spPr>
          <a:xfrm rot="16200000">
            <a:off x="8401245" y="3434201"/>
            <a:ext cx="649284" cy="16443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1" name="TextBox 16">
            <a:extLst>
              <a:ext uri="{FF2B5EF4-FFF2-40B4-BE49-F238E27FC236}">
                <a16:creationId xmlns:a16="http://schemas.microsoft.com/office/drawing/2014/main" id="{267ADB5D-4E76-4500-F48A-8F27EBBC7694}"/>
              </a:ext>
            </a:extLst>
          </p:cNvPr>
          <p:cNvSpPr txBox="1"/>
          <p:nvPr/>
        </p:nvSpPr>
        <p:spPr>
          <a:xfrm>
            <a:off x="8688849" y="3509474"/>
            <a:ext cx="1785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en-US" sz="1400"/>
              <a:t>Nitrogen doping!</a:t>
            </a:r>
          </a:p>
        </p:txBody>
      </p:sp>
      <p:sp>
        <p:nvSpPr>
          <p:cNvPr id="22" name="TextBox 16">
            <a:extLst>
              <a:ext uri="{FF2B5EF4-FFF2-40B4-BE49-F238E27FC236}">
                <a16:creationId xmlns:a16="http://schemas.microsoft.com/office/drawing/2014/main" id="{92EF4036-3D99-DD35-65B9-E1B4B04543D3}"/>
              </a:ext>
            </a:extLst>
          </p:cNvPr>
          <p:cNvSpPr txBox="1"/>
          <p:nvPr/>
        </p:nvSpPr>
        <p:spPr>
          <a:xfrm>
            <a:off x="8427898" y="4765509"/>
            <a:ext cx="12523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en-US" sz="1400"/>
              <a:t>High pressure water rinse</a:t>
            </a:r>
          </a:p>
        </p:txBody>
      </p:sp>
      <p:sp>
        <p:nvSpPr>
          <p:cNvPr id="23" name="TextBox 16">
            <a:extLst>
              <a:ext uri="{FF2B5EF4-FFF2-40B4-BE49-F238E27FC236}">
                <a16:creationId xmlns:a16="http://schemas.microsoft.com/office/drawing/2014/main" id="{BE0AC333-016F-D271-D7A9-7A6F895CADC1}"/>
              </a:ext>
            </a:extLst>
          </p:cNvPr>
          <p:cNvSpPr txBox="1"/>
          <p:nvPr/>
        </p:nvSpPr>
        <p:spPr>
          <a:xfrm>
            <a:off x="9577995" y="4760525"/>
            <a:ext cx="12523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en-US" sz="1400" err="1"/>
              <a:t>EP+low-temperature</a:t>
            </a:r>
            <a:r>
              <a:rPr lang="en-US" sz="1400"/>
              <a:t> baking</a:t>
            </a:r>
          </a:p>
        </p:txBody>
      </p:sp>
      <p:sp>
        <p:nvSpPr>
          <p:cNvPr id="24" name="TextBox 16">
            <a:extLst>
              <a:ext uri="{FF2B5EF4-FFF2-40B4-BE49-F238E27FC236}">
                <a16:creationId xmlns:a16="http://schemas.microsoft.com/office/drawing/2014/main" id="{410BA535-989B-B43F-E602-AD4C215AEC3E}"/>
              </a:ext>
            </a:extLst>
          </p:cNvPr>
          <p:cNvSpPr txBox="1"/>
          <p:nvPr/>
        </p:nvSpPr>
        <p:spPr>
          <a:xfrm>
            <a:off x="11056638" y="4109287"/>
            <a:ext cx="13718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en-US" sz="1400"/>
              <a:t>2-step baking/N infusion </a:t>
            </a:r>
          </a:p>
        </p:txBody>
      </p:sp>
    </p:spTree>
    <p:extLst>
      <p:ext uri="{BB962C8B-B14F-4D97-AF65-F5344CB8AC3E}">
        <p14:creationId xmlns:p14="http://schemas.microsoft.com/office/powerpoint/2010/main" val="1476902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D3DF821-6BD9-1C6B-9B6A-A31C82C3890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700784"/>
            <a:ext cx="2609506" cy="4655566"/>
          </a:xfrm>
        </p:spPr>
        <p:txBody>
          <a:bodyPr/>
          <a:lstStyle/>
          <a:p>
            <a:r>
              <a:rPr lang="en-US"/>
              <a:t>ILC as a unit of cost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1DCBC87-1F56-E21C-6377-92E645570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ILC and cost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BD90F7-4080-DC84-B330-6A50048EC217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B5ABAB-AA5B-5BDB-2700-E45151710006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BC7AC4-1EAE-EF90-DB9B-C9C72408DC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3905" y="741397"/>
            <a:ext cx="8306145" cy="529625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89D365F-5724-BC8E-14C6-7D239E0ED95D}"/>
              </a:ext>
            </a:extLst>
          </p:cNvPr>
          <p:cNvSpPr/>
          <p:nvPr/>
        </p:nvSpPr>
        <p:spPr>
          <a:xfrm>
            <a:off x="7970806" y="3871550"/>
            <a:ext cx="3790231" cy="23078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D4FF338-5606-BC5C-6A17-4D9402425CC6}"/>
              </a:ext>
            </a:extLst>
          </p:cNvPr>
          <p:cNvSpPr/>
          <p:nvPr/>
        </p:nvSpPr>
        <p:spPr>
          <a:xfrm>
            <a:off x="3717986" y="756239"/>
            <a:ext cx="4179602" cy="3046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0294B0-1D57-A673-76A2-1632F8C0B102}"/>
              </a:ext>
            </a:extLst>
          </p:cNvPr>
          <p:cNvSpPr/>
          <p:nvPr/>
        </p:nvSpPr>
        <p:spPr>
          <a:xfrm>
            <a:off x="7778704" y="373913"/>
            <a:ext cx="583717" cy="6869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CCC15A5-2D8F-DA65-F56B-1C837C8945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215" y="3169637"/>
            <a:ext cx="7739373" cy="36883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70425A9-CF0B-0B7A-49D6-CAEF874503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5551" y="4853105"/>
            <a:ext cx="3425555" cy="633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4333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AB664EF-58A9-A1C5-55C9-F38DDF3328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2025 study</a:t>
            </a:r>
            <a:endParaRPr lang="en-US" dirty="0"/>
          </a:p>
          <a:p>
            <a:r>
              <a:rPr lang="en-US" dirty="0"/>
              <a:t>Maintains ILC baseline, updates Q0 specification to 2x10</a:t>
            </a:r>
            <a:r>
              <a:rPr lang="en-US" baseline="30000" dirty="0"/>
              <a:t>10</a:t>
            </a:r>
            <a:endParaRPr lang="en-US" dirty="0"/>
          </a:p>
          <a:p>
            <a:r>
              <a:rPr lang="en-US" dirty="0"/>
              <a:t>Mid-T baking/Oxygen doping</a:t>
            </a:r>
          </a:p>
          <a:p>
            <a:pPr lvl="1"/>
            <a:r>
              <a:rPr lang="en-US" dirty="0"/>
              <a:t>Not yet at scale</a:t>
            </a:r>
          </a:p>
          <a:p>
            <a:r>
              <a:rPr lang="en-US" dirty="0"/>
              <a:t>Cites XFEL and other stats</a:t>
            </a:r>
          </a:p>
          <a:p>
            <a:pPr lvl="1"/>
            <a:r>
              <a:rPr lang="en-US" dirty="0"/>
              <a:t>3.9 GHz cavities</a:t>
            </a:r>
          </a:p>
          <a:p>
            <a:r>
              <a:rPr lang="en-US" dirty="0"/>
              <a:t>Future R&amp;D: </a:t>
            </a:r>
            <a:r>
              <a:rPr lang="en-US" dirty="0">
                <a:hlinkClick r:id="rId3"/>
              </a:rPr>
              <a:t>travelling-wave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HELEN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86A4F6-FC11-5946-80DE-851559732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LC facility at CERN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3C0C5D-2D4D-6AF5-A0AF-CCECC1814F1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i="1"/>
              <a:t>Updated ILC…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2510BE-A507-1C3C-A604-71463410443B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A2AC87-BB85-4F74-711C-9517722AB9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4596" y="2718851"/>
            <a:ext cx="7181192" cy="377338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DCEA0FA-0652-590C-98E5-238D819D1C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8257" y="181332"/>
            <a:ext cx="4219344" cy="1291131"/>
          </a:xfrm>
          <a:prstGeom prst="rect">
            <a:avLst/>
          </a:prstGeom>
        </p:spPr>
      </p:pic>
      <p:sp>
        <p:nvSpPr>
          <p:cNvPr id="8" name="Frame 7">
            <a:extLst>
              <a:ext uri="{FF2B5EF4-FFF2-40B4-BE49-F238E27FC236}">
                <a16:creationId xmlns:a16="http://schemas.microsoft.com/office/drawing/2014/main" id="{5698B811-748B-5C67-F990-C7B038B44001}"/>
              </a:ext>
            </a:extLst>
          </p:cNvPr>
          <p:cNvSpPr/>
          <p:nvPr/>
        </p:nvSpPr>
        <p:spPr>
          <a:xfrm>
            <a:off x="9699171" y="2404136"/>
            <a:ext cx="2130879" cy="4402818"/>
          </a:xfrm>
          <a:prstGeom prst="frame">
            <a:avLst>
              <a:gd name="adj1" fmla="val 994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" name="Picture 9" descr="Diagram, schematic&#10;&#10;AI-generated content may be incorrect.">
            <a:extLst>
              <a:ext uri="{FF2B5EF4-FFF2-40B4-BE49-F238E27FC236}">
                <a16:creationId xmlns:a16="http://schemas.microsoft.com/office/drawing/2014/main" id="{37579755-8BCF-CEA6-CD45-0B4228A298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38" y="4727683"/>
            <a:ext cx="1980369" cy="1033236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9E5A7E4-3200-027F-FB68-1CF3B1E673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866" y="4867300"/>
            <a:ext cx="1316081" cy="1803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7889D7C9-58E3-A4E1-5F59-0FF4D73E2C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9728" y="4606050"/>
            <a:ext cx="1520606" cy="1978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48479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BF1AD80-9B6B-956A-6679-FA02102600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715161"/>
            <a:ext cx="10454468" cy="4641189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>
                <a:latin typeface="Helvetica"/>
                <a:cs typeface="Helvetica"/>
              </a:rPr>
              <a:t>Proton driver e.g. SNS, ESS, PIP-II</a:t>
            </a:r>
          </a:p>
          <a:p>
            <a:pPr lvl="1"/>
            <a:r>
              <a:rPr lang="en-US" dirty="0">
                <a:latin typeface="Helvetica"/>
                <a:cs typeface="Helvetica"/>
              </a:rPr>
              <a:t>SRF challenges </a:t>
            </a:r>
          </a:p>
          <a:p>
            <a:pPr lvl="2"/>
            <a:r>
              <a:rPr lang="en-US" dirty="0">
                <a:latin typeface="Helvetica"/>
                <a:cs typeface="Helvetica"/>
              </a:rPr>
              <a:t>Fast acceleration - high gradient, large transverse beam size </a:t>
            </a:r>
          </a:p>
          <a:p>
            <a:pPr lvl="2"/>
            <a:r>
              <a:rPr lang="en-US" dirty="0">
                <a:latin typeface="Helvetica"/>
                <a:cs typeface="Helvetica"/>
              </a:rPr>
              <a:t>Low frequency – Depends on 6D cooling – 200 MHz,325 MHz, 20 MV/m, 650 MHz 25 MV/m, 975 MHz? </a:t>
            </a:r>
          </a:p>
          <a:p>
            <a:pPr lvl="2"/>
            <a:r>
              <a:rPr lang="en-US" dirty="0">
                <a:latin typeface="Helvetica"/>
                <a:cs typeface="Helvetica"/>
              </a:rPr>
              <a:t>Proximity to high field magnets (solenoids or quads) </a:t>
            </a:r>
          </a:p>
          <a:p>
            <a:pPr lvl="1"/>
            <a:r>
              <a:rPr lang="en-US" dirty="0">
                <a:latin typeface="Helvetica"/>
                <a:cs typeface="Helvetica"/>
              </a:rPr>
              <a:t>Effect of decay products (~15% muons lost in acceleration)?</a:t>
            </a:r>
          </a:p>
          <a:p>
            <a:r>
              <a:rPr lang="en-US" dirty="0">
                <a:latin typeface="Helvetica"/>
                <a:cs typeface="Helvetica"/>
              </a:rPr>
              <a:t>LFD, microphonics – High stored energy? </a:t>
            </a:r>
          </a:p>
          <a:p>
            <a:r>
              <a:rPr lang="en-US" dirty="0">
                <a:latin typeface="Helvetica"/>
                <a:cs typeface="Helvetica"/>
              </a:rPr>
              <a:t> Efficient cryomodules – High packing factor (how close can the magnets be to SRF?) </a:t>
            </a:r>
          </a:p>
          <a:p>
            <a:r>
              <a:rPr lang="en-US" dirty="0">
                <a:latin typeface="Helvetica"/>
                <a:cs typeface="Helvetica"/>
              </a:rPr>
              <a:t> High power RF sources, modulators, components </a:t>
            </a:r>
          </a:p>
          <a:p>
            <a:r>
              <a:rPr lang="en-US" dirty="0">
                <a:latin typeface="Helvetica"/>
                <a:cs typeface="Helvetica"/>
              </a:rPr>
              <a:t>Muon acceleration using SRF looks feasible </a:t>
            </a:r>
          </a:p>
          <a:p>
            <a:pPr lvl="1"/>
            <a:r>
              <a:rPr lang="en-US" dirty="0">
                <a:latin typeface="Helvetica"/>
                <a:cs typeface="Helvetica"/>
              </a:rPr>
              <a:t>Frequency choice strongly depends on 6D cooling </a:t>
            </a:r>
          </a:p>
          <a:p>
            <a:pPr lvl="1"/>
            <a:r>
              <a:rPr lang="en-US" dirty="0">
                <a:latin typeface="Helvetica"/>
                <a:cs typeface="Helvetica"/>
              </a:rPr>
              <a:t>Bulk Nb, Nb on Cu or other materials viable </a:t>
            </a:r>
          </a:p>
          <a:p>
            <a:pPr lvl="1"/>
            <a:r>
              <a:rPr lang="en-US" dirty="0">
                <a:latin typeface="Helvetica"/>
                <a:cs typeface="Helvetica"/>
              </a:rPr>
              <a:t> R&amp;D needed (more on cost reduction than viability), test/demonstrator facilities needed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515D66C-5CA4-1D6A-0F5C-873784448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SRF for Muon collider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44351C-2FA2-5B89-8B46-FBC62CE2AC1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US" i="1">
                <a:latin typeface="Helvetica"/>
                <a:cs typeface="Helvetica"/>
              </a:rPr>
              <a:t>c/o R. Rimmer, </a:t>
            </a:r>
            <a:r>
              <a:rPr lang="en-US" i="1" err="1">
                <a:latin typeface="Helvetica"/>
                <a:cs typeface="Helvetica"/>
              </a:rPr>
              <a:t>JLab</a:t>
            </a:r>
            <a:r>
              <a:rPr lang="en-US" i="1">
                <a:latin typeface="Helvetica"/>
                <a:cs typeface="Helvetica"/>
              </a:rPr>
              <a:t>. Muon </a:t>
            </a:r>
            <a:r>
              <a:rPr lang="en-US" i="1" err="1">
                <a:latin typeface="Helvetica"/>
                <a:cs typeface="Helvetica"/>
              </a:rPr>
              <a:t>Cmte</a:t>
            </a:r>
            <a:r>
              <a:rPr lang="en-US" i="1">
                <a:latin typeface="Helvetica"/>
                <a:cs typeface="Helvetica"/>
              </a:rPr>
              <a:t> meeting </a:t>
            </a:r>
            <a:endParaRPr lang="en-US" err="1">
              <a:cs typeface="Helvetic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F549B5-3890-C0AB-52DE-B38944FB4428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6" name="Picture 5" descr="PPD MUON COLLIDER">
            <a:extLst>
              <a:ext uri="{FF2B5EF4-FFF2-40B4-BE49-F238E27FC236}">
                <a16:creationId xmlns:a16="http://schemas.microsoft.com/office/drawing/2014/main" id="{2C002C61-4B0E-E22F-0C35-2129FB7E4B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6870" y="11060"/>
            <a:ext cx="4793180" cy="249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1937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48C57A5-93FF-54CB-C298-174F0EDBFE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700784"/>
            <a:ext cx="9083616" cy="4655566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>
                <a:latin typeface="Helvetica"/>
                <a:cs typeface="Helvetica"/>
              </a:rPr>
              <a:t>Bulk Nb R&amp;D</a:t>
            </a:r>
            <a:endParaRPr lang="en-US">
              <a:latin typeface="Helvetica"/>
              <a:cs typeface="Helvetica" pitchFamily="2" charset="0"/>
            </a:endParaRPr>
          </a:p>
          <a:p>
            <a:pPr lvl="1"/>
            <a:r>
              <a:rPr lang="en-US">
                <a:latin typeface="Helvetica"/>
                <a:cs typeface="Helvetica"/>
              </a:rPr>
              <a:t>High-Q/High-gradient advancements to reduce overall cost of construction (length of ILC) or cooling (both for LC concepts and for FCC)</a:t>
            </a:r>
          </a:p>
          <a:p>
            <a:pPr lvl="1"/>
            <a:r>
              <a:rPr lang="en-US">
                <a:latin typeface="Helvetica"/>
                <a:cs typeface="Helvetica"/>
              </a:rPr>
              <a:t>Moving away from complex N-doping process and exploring simpler and less costly low-(~120℃) and mid-(~300℃) temperature baking benefit FCC and LC concepts</a:t>
            </a:r>
          </a:p>
          <a:p>
            <a:pPr lvl="1"/>
            <a:r>
              <a:rPr lang="en-US">
                <a:latin typeface="Helvetica"/>
                <a:cs typeface="Helvetica"/>
              </a:rPr>
              <a:t> Modest R&amp;D needed to bring sub-GHz bulk cavity performance to FCC 800 MHz spec </a:t>
            </a:r>
          </a:p>
          <a:p>
            <a:pPr lvl="1"/>
            <a:r>
              <a:rPr lang="en-US">
                <a:latin typeface="Helvetica"/>
                <a:cs typeface="Helvetica"/>
              </a:rPr>
              <a:t>R&amp;D in low-temperature baking and two-step baking shows potential to significantly increase 1.3 GHz cavity gradient, but more development needed to reach 50 MV/m+</a:t>
            </a:r>
          </a:p>
          <a:p>
            <a:r>
              <a:rPr lang="en-US">
                <a:latin typeface="Helvetica"/>
                <a:cs typeface="Helvetica"/>
              </a:rPr>
              <a:t>Current status of Nb3Sn at FNAL</a:t>
            </a:r>
            <a:endParaRPr lang="en-US">
              <a:cs typeface="Helvetica" pitchFamily="2" charset="0"/>
            </a:endParaRPr>
          </a:p>
          <a:p>
            <a:pPr lvl="1"/>
            <a:r>
              <a:rPr lang="en-US">
                <a:latin typeface="Helvetica"/>
                <a:cs typeface="Helvetica"/>
              </a:rPr>
              <a:t>&gt; 20 MV/m demonstrated in 1-cell, 15 MV/m demonstrated in multicell</a:t>
            </a:r>
            <a:endParaRPr lang="en-US">
              <a:cs typeface="Helvetica" pitchFamily="2" charset="0"/>
            </a:endParaRPr>
          </a:p>
          <a:p>
            <a:pPr lvl="1"/>
            <a:r>
              <a:rPr lang="en-US">
                <a:latin typeface="Helvetica"/>
                <a:cs typeface="Helvetica"/>
              </a:rPr>
              <a:t>FCC gradient demonstrated in Nb3Sn sub-GHz cavities</a:t>
            </a:r>
          </a:p>
          <a:p>
            <a:pPr lvl="1"/>
            <a:r>
              <a:rPr lang="en-US">
                <a:latin typeface="Helvetica"/>
                <a:cs typeface="Helvetica"/>
              </a:rPr>
              <a:t>R&amp;D needed to realize this performance in multicell </a:t>
            </a:r>
            <a:r>
              <a:rPr lang="en-US">
                <a:cs typeface="Helvetica"/>
              </a:rPr>
              <a:t>cavities and the cryomodule context</a:t>
            </a:r>
            <a:endParaRPr lang="en-US"/>
          </a:p>
          <a:p>
            <a:pPr lvl="1"/>
            <a:r>
              <a:rPr lang="en-US" i="1">
                <a:cs typeface="Helvetica"/>
              </a:rPr>
              <a:t>Significant</a:t>
            </a:r>
            <a:r>
              <a:rPr lang="en-US">
                <a:cs typeface="Helvetica"/>
              </a:rPr>
              <a:t> further R&amp;D is needed to reach high gradients in 1.3 GHz Nb3Sn cavities for potential use in ILC</a:t>
            </a:r>
            <a:endParaRPr lang="en-US"/>
          </a:p>
          <a:p>
            <a:pPr lvl="1"/>
            <a:r>
              <a:rPr lang="en-US">
                <a:latin typeface="Helvetica"/>
                <a:cs typeface="Helvetica"/>
              </a:rPr>
              <a:t>Nb3Sn cavity processing and handling techniques also require R&amp;D to enable consistent quality in ~16,000 cavities</a:t>
            </a:r>
            <a:r>
              <a:rPr lang="en-US">
                <a:latin typeface="Helvetica"/>
              </a:rPr>
              <a:t> </a:t>
            </a:r>
            <a:r>
              <a:rPr lang="en-US">
                <a:latin typeface="Helvetica"/>
                <a:cs typeface="Helvetica"/>
              </a:rPr>
              <a:t>for ILC.</a:t>
            </a:r>
            <a:endParaRPr lang="en-US">
              <a:latin typeface="Helvetica"/>
            </a:endParaRPr>
          </a:p>
          <a:p>
            <a:endParaRPr lang="en-US">
              <a:cs typeface="Helvetica"/>
            </a:endParaRPr>
          </a:p>
          <a:p>
            <a:endParaRPr lang="en-US">
              <a:cs typeface="Helvetica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D25E29-9CD4-BC2B-48A9-551A96A8A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"/>
                <a:cs typeface="Helvetica"/>
              </a:rPr>
              <a:t>FCC/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  <a:latin typeface="Helvetica"/>
                <a:cs typeface="Helvetica"/>
              </a:rPr>
              <a:t>LC</a:t>
            </a:r>
            <a:r>
              <a:rPr lang="en-US" dirty="0">
                <a:latin typeface="Helvetica"/>
                <a:cs typeface="Helvetica"/>
              </a:rPr>
              <a:t> Synergies in SRF R&amp;D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52D41A-506D-4859-A295-EA7F221EFF4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US" i="1">
                <a:latin typeface="Helvetica"/>
                <a:cs typeface="Helvetica"/>
              </a:rPr>
              <a:t>Linear...circular...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4D918F-73EB-7E1E-4D9B-8D5EE67793F0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ADC924-711D-53A5-4E81-4CD0BEC993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2962" y="3933645"/>
            <a:ext cx="2336484" cy="151740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5E96C41-B8CE-F8D0-E28D-2555BB2347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3672" y="1402334"/>
            <a:ext cx="3228685" cy="596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4822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D8060CD-9018-F8D2-CE84-FB559747F4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SRF has a large role to play in many promising future Higgs factory options! </a:t>
            </a:r>
          </a:p>
          <a:p>
            <a:r>
              <a:rPr lang="en-US" dirty="0"/>
              <a:t>Technical drivers: </a:t>
            </a:r>
          </a:p>
          <a:p>
            <a:pPr lvl="1"/>
            <a:r>
              <a:rPr lang="en-US" dirty="0"/>
              <a:t>Circular machines benefit most from high-Q R&amp;D, high current iterations suffer from higher-order mode damping concerns that must be thoroughly understood and mitigated at scale</a:t>
            </a:r>
          </a:p>
          <a:p>
            <a:pPr lvl="1"/>
            <a:r>
              <a:rPr lang="en-US" dirty="0"/>
              <a:t>Linear machines benefit greatly from high-Gradient R&amp;D, reducing the length of the machine</a:t>
            </a:r>
          </a:p>
          <a:p>
            <a:r>
              <a:rPr lang="en-US" dirty="0"/>
              <a:t>SRF has experienced a bright period of innovation</a:t>
            </a:r>
          </a:p>
          <a:p>
            <a:pPr lvl="1"/>
            <a:r>
              <a:rPr lang="en-US" dirty="0"/>
              <a:t>N-doping, O-doping, Nb3Sn, other high-Q treatments have the potential to deliver a lot to Higgs factory applications </a:t>
            </a:r>
            <a:r>
              <a:rPr lang="en-US" dirty="0">
                <a:highlight>
                  <a:srgbClr val="FFFF00"/>
                </a:highlight>
              </a:rPr>
              <a:t>IF SUFFICIENT R&amp;D IS SUPPORTED CONSISTENTLY OVER TIME</a:t>
            </a:r>
          </a:p>
          <a:p>
            <a:r>
              <a:rPr lang="en-US" u="sng" dirty="0"/>
              <a:t>In Praise of Boredom</a:t>
            </a:r>
            <a:r>
              <a:rPr lang="en-US" dirty="0"/>
              <a:t>! In the technical/production context, you cannot afford to overlook “boring” challenges</a:t>
            </a:r>
          </a:p>
          <a:p>
            <a:pPr lvl="1"/>
            <a:r>
              <a:rPr lang="en-US" dirty="0"/>
              <a:t>Cavity cleaning, processing, handling, shipping, tuning….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E0892E-CB41-A6EE-9D39-C5F9AE30B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	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7F909C-9D7E-29D1-5866-C69FD42ABB21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CF1CBE-45ED-5455-58EA-3A4AC76A9C14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9316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9DFD50-5F54-9303-D553-FDA7E8C46D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8000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3D764-75A9-83A3-BF8C-2D9F5DB13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775545"/>
            <a:ext cx="10003536" cy="800219"/>
          </a:xfrm>
        </p:spPr>
        <p:txBody>
          <a:bodyPr/>
          <a:lstStyle/>
          <a:p>
            <a:r>
              <a:rPr lang="en-US"/>
              <a:t>Introduction to superconducting RF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72C9E2-00CE-4DD5-2A89-4880E3D101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94BE4F-1FCD-95DD-C826-CD39457D1E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84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6B5BA1-CE12-2B82-C167-C300869F47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C0483F8-B22F-88B9-1A52-E5619C345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 to SRF: theory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0009F8-1016-F875-E280-02B06090CAF8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US" i="1">
                <a:latin typeface="Helvetica"/>
                <a:cs typeface="Helvetica"/>
              </a:rPr>
              <a:t>(...and practice)</a:t>
            </a:r>
            <a:endParaRPr lang="en-US">
              <a:cs typeface="Helvetic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D5CEAE-FA7B-BCFC-C614-F5C882CCD2A4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871A5B8-DA76-A349-C225-6C23C4B5B8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2665" y="26720"/>
            <a:ext cx="4348759" cy="2873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A2D04A7-4258-907F-7A7A-0C923EED83A0}"/>
              </a:ext>
            </a:extLst>
          </p:cNvPr>
          <p:cNvSpPr/>
          <p:nvPr/>
        </p:nvSpPr>
        <p:spPr>
          <a:xfrm>
            <a:off x="7619314" y="2868942"/>
            <a:ext cx="6387860" cy="2616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en-US" sz="1100">
                <a:solidFill>
                  <a:srgbClr val="030303"/>
                </a:solidFill>
                <a:latin typeface="Roboto" charset="0"/>
              </a:rPr>
              <a:t>© 2014 CERN: Daniel Dominguez, Arzur </a:t>
            </a:r>
            <a:r>
              <a:rPr lang="en-US" sz="1100" err="1">
                <a:solidFill>
                  <a:srgbClr val="030303"/>
                </a:solidFill>
                <a:latin typeface="Roboto" charset="0"/>
              </a:rPr>
              <a:t>Catel</a:t>
            </a:r>
            <a:r>
              <a:rPr lang="en-US" sz="1100">
                <a:solidFill>
                  <a:srgbClr val="030303"/>
                </a:solidFill>
                <a:latin typeface="Roboto" charset="0"/>
              </a:rPr>
              <a:t> Torres</a:t>
            </a:r>
            <a:endParaRPr lang="en-US" sz="11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1">
                <a:extLst>
                  <a:ext uri="{FF2B5EF4-FFF2-40B4-BE49-F238E27FC236}">
                    <a16:creationId xmlns:a16="http://schemas.microsoft.com/office/drawing/2014/main" id="{F9261487-E17E-F5A7-5AB8-40859BE3F896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914399" y="1700784"/>
                <a:ext cx="6495692" cy="4655566"/>
              </a:xfrm>
            </p:spPr>
            <p:txBody>
              <a:bodyPr/>
              <a:lstStyle/>
              <a:p>
                <a:r>
                  <a:rPr lang="en-US"/>
                  <a:t>Input RF, excite a resonant EM mode in a cavity</a:t>
                </a:r>
              </a:p>
              <a:p>
                <a:pPr lvl="1"/>
                <a:r>
                  <a:rPr lang="en-US"/>
                  <a:t>Ideal case: high accelerating gradient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/>
                  <a:t>), with low losses (high quality factor,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/>
                  <a:t>)</a:t>
                </a:r>
              </a:p>
              <a:p>
                <a:r>
                  <a:rPr lang="en-US"/>
                  <a:t>Performance limitations:</a:t>
                </a:r>
              </a:p>
              <a:p>
                <a:pPr lvl="1"/>
                <a:r>
                  <a:rPr lang="en-US"/>
                  <a:t>Electric field strength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</m:oMath>
                </a14:m>
                <a:r>
                  <a:rPr lang="en-US"/>
                  <a:t>) limited by input power couplers, peak surface fields, leading to field emission, electrical breakdown, or (in SC) thermal quench.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i="1">
                    <a:latin typeface="Cambria Math" panose="02040503050406030204" pitchFamily="18" charset="0"/>
                  </a:rPr>
                  <a:t> </a:t>
                </a:r>
                <a:r>
                  <a:rPr lang="en-US">
                    <a:latin typeface="Cambria Math" panose="02040503050406030204" pitchFamily="18" charset="0"/>
                  </a:rPr>
                  <a:t>limited by RF surface losses,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i="1">
                    <a:latin typeface="Cambria Math" panose="02040503050406030204" pitchFamily="18" charset="0"/>
                  </a:rPr>
                  <a:t>, </a:t>
                </a:r>
                <a:r>
                  <a:rPr lang="en-US">
                    <a:latin typeface="Cambria Math" panose="02040503050406030204" pitchFamily="18" charset="0"/>
                  </a:rPr>
                  <a:t>even in superconductors!</a:t>
                </a:r>
              </a:p>
              <a:p>
                <a:pPr lvl="2"/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𝑑𝐵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US"/>
                  <a:t> induces an electric field penetrating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</m:d>
                      </m:sup>
                    </m:sSup>
                  </m:oMath>
                </a14:m>
                <a:endParaRPr lang="en-US" b="0">
                  <a:ea typeface="Cambria Math" panose="02040503050406030204" pitchFamily="18" charset="0"/>
                </a:endParaRPr>
              </a:p>
              <a:p>
                <a:pPr lvl="2"/>
                <a:r>
                  <a:rPr lang="en-US" b="0">
                    <a:ea typeface="Cambria Math" panose="02040503050406030204" pitchFamily="18" charset="0"/>
                  </a:rPr>
                  <a:t>~40nm for superconducting niobium at 2 </a:t>
                </a:r>
                <a:r>
                  <a:rPr lang="en-US">
                    <a:ea typeface="Cambria Math" panose="02040503050406030204" pitchFamily="18" charset="0"/>
                  </a:rPr>
                  <a:t>K. </a:t>
                </a:r>
                <a:endParaRPr lang="en-US" b="0"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𝑝𝑒𝑎𝑘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𝑒𝑛𝑒𝑟𝑔𝑦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𝑠𝑡𝑜𝑟𝑒𝑑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𝑝𝑜𝑤𝑒𝑟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𝑙𝑜𝑠𝑡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𝑝𝑒𝑟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𝑅𝐹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𝑐𝑦𝑐𝑙𝑒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𝑈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𝑙𝑜𝑠𝑠</m:t>
                            </m:r>
                          </m:sub>
                        </m:sSub>
                      </m:den>
                    </m:f>
                  </m:oMath>
                </a14:m>
                <a:endParaRPr lang="en-US" i="1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𝑙𝑜𝑠𝑠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nary>
                      <m:nary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</a:rPr>
                      <m:t>𝑑𝑆</m:t>
                    </m:r>
                  </m:oMath>
                </a14:m>
                <a:endParaRPr lang="en-US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nary>
                      <m:nary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𝑑𝑉</m:t>
                        </m:r>
                      </m:e>
                    </m:nary>
                  </m:oMath>
                </a14:m>
                <a:endParaRPr lang="en-US"/>
              </a:p>
              <a:p>
                <a:endParaRPr lang="en-US"/>
              </a:p>
            </p:txBody>
          </p:sp>
        </mc:Choice>
        <mc:Fallback xmlns="">
          <p:sp>
            <p:nvSpPr>
              <p:cNvPr id="7" name="Text Placeholder 1">
                <a:extLst>
                  <a:ext uri="{FF2B5EF4-FFF2-40B4-BE49-F238E27FC236}">
                    <a16:creationId xmlns:a16="http://schemas.microsoft.com/office/drawing/2014/main" id="{F9261487-E17E-F5A7-5AB8-40859BE3F8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914399" y="1700784"/>
                <a:ext cx="6495692" cy="4655566"/>
              </a:xfrm>
              <a:blipFill>
                <a:blip r:embed="rId3"/>
                <a:stretch>
                  <a:fillRect l="-2251" t="-1571" r="-657" b="-149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4194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0D8017-5299-758B-E93D-D9788B8493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B29AD40-B550-75AE-38E8-6E85EC847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 to SRF: theory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CB27BD-C433-DFBD-FA30-839918244902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US" i="1">
                <a:latin typeface="Helvetica"/>
                <a:cs typeface="Helvetica"/>
              </a:rPr>
              <a:t>(...and practice)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13F360-0B5C-D796-1336-9C632A427806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0B90A33-F0F9-D0B5-03FC-B3276A650A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2665" y="26720"/>
            <a:ext cx="4348759" cy="2873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F2C27B1-EA90-4096-7226-F0B7A2D77F10}"/>
              </a:ext>
            </a:extLst>
          </p:cNvPr>
          <p:cNvSpPr/>
          <p:nvPr/>
        </p:nvSpPr>
        <p:spPr>
          <a:xfrm>
            <a:off x="7619314" y="2868942"/>
            <a:ext cx="6387860" cy="2616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en-US" sz="1100">
                <a:solidFill>
                  <a:srgbClr val="030303"/>
                </a:solidFill>
                <a:latin typeface="Roboto" charset="0"/>
              </a:rPr>
              <a:t>© 2014 CERN: Daniel Dominguez, Arzur </a:t>
            </a:r>
            <a:r>
              <a:rPr lang="en-US" sz="1100" err="1">
                <a:solidFill>
                  <a:srgbClr val="030303"/>
                </a:solidFill>
                <a:latin typeface="Roboto" charset="0"/>
              </a:rPr>
              <a:t>Catel</a:t>
            </a:r>
            <a:r>
              <a:rPr lang="en-US" sz="1100">
                <a:solidFill>
                  <a:srgbClr val="030303"/>
                </a:solidFill>
                <a:latin typeface="Roboto" charset="0"/>
              </a:rPr>
              <a:t> Torres</a:t>
            </a:r>
            <a:endParaRPr lang="en-US" sz="11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1">
                <a:extLst>
                  <a:ext uri="{FF2B5EF4-FFF2-40B4-BE49-F238E27FC236}">
                    <a16:creationId xmlns:a16="http://schemas.microsoft.com/office/drawing/2014/main" id="{E02BDACA-085A-B61F-DB25-A06D836DF084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914399" y="1700784"/>
                <a:ext cx="6495692" cy="4655566"/>
              </a:xfrm>
            </p:spPr>
            <p:txBody>
              <a:bodyPr/>
              <a:lstStyle/>
              <a:p>
                <a:r>
                  <a:rPr lang="en-US"/>
                  <a:t>Input RF, excite a resonant EM mode in a cavity</a:t>
                </a:r>
              </a:p>
              <a:p>
                <a:pPr lvl="1"/>
                <a:r>
                  <a:rPr lang="en-US"/>
                  <a:t>Ideal case: high accelerating gradient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/>
                  <a:t>), with low losses (high quality factor,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/>
                  <a:t>)</a:t>
                </a:r>
              </a:p>
              <a:p>
                <a:r>
                  <a:rPr lang="en-US"/>
                  <a:t>Performance limitations:</a:t>
                </a:r>
              </a:p>
              <a:p>
                <a:pPr lvl="1"/>
                <a:r>
                  <a:rPr lang="en-US"/>
                  <a:t>Electric field strength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</m:oMath>
                </a14:m>
                <a:r>
                  <a:rPr lang="en-US"/>
                  <a:t>) limited by input power couplers, peak surface fields, leading to field emission, electrical breakdown, or (in SC) thermal quench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i="1">
                    <a:latin typeface="Cambria Math" panose="02040503050406030204" pitchFamily="18" charset="0"/>
                  </a:rPr>
                  <a:t> </a:t>
                </a:r>
                <a:r>
                  <a:rPr lang="en-US">
                    <a:latin typeface="Cambria Math" panose="02040503050406030204" pitchFamily="18" charset="0"/>
                  </a:rPr>
                  <a:t>limited by RF surface losses,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i="1">
                    <a:latin typeface="Cambria Math" panose="02040503050406030204" pitchFamily="18" charset="0"/>
                  </a:rPr>
                  <a:t>, </a:t>
                </a:r>
                <a:r>
                  <a:rPr lang="en-US">
                    <a:latin typeface="Cambria Math" panose="02040503050406030204" pitchFamily="18" charset="0"/>
                  </a:rPr>
                  <a:t>even in superconductors!</a:t>
                </a:r>
              </a:p>
              <a:p>
                <a:pPr lvl="2"/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𝑑𝐵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US"/>
                  <a:t> induces an electric field penetrating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</m:d>
                      </m:sup>
                    </m:sSup>
                  </m:oMath>
                </a14:m>
                <a:endParaRPr lang="en-US" b="0">
                  <a:ea typeface="Cambria Math" panose="02040503050406030204" pitchFamily="18" charset="0"/>
                </a:endParaRPr>
              </a:p>
              <a:p>
                <a:pPr lvl="2"/>
                <a:r>
                  <a:rPr lang="en-US" b="0">
                    <a:ea typeface="Cambria Math" panose="02040503050406030204" pitchFamily="18" charset="0"/>
                  </a:rPr>
                  <a:t>~40nm for superconducting niobium at 2 </a:t>
                </a:r>
                <a:r>
                  <a:rPr lang="en-US">
                    <a:ea typeface="Cambria Math" panose="02040503050406030204" pitchFamily="18" charset="0"/>
                  </a:rPr>
                  <a:t>K. </a:t>
                </a:r>
                <a:endParaRPr lang="en-US" b="0"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𝑝𝑒𝑎𝑘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𝑒𝑛𝑒𝑟𝑔𝑦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𝑠𝑡𝑜𝑟𝑒𝑑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𝑝𝑜𝑤𝑒𝑟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𝑙𝑜𝑠𝑡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𝑝𝑒𝑟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𝑅𝐹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𝑐𝑦𝑐𝑙𝑒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𝑈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𝑙𝑜𝑠𝑠</m:t>
                            </m:r>
                          </m:sub>
                        </m:sSub>
                      </m:den>
                    </m:f>
                  </m:oMath>
                </a14:m>
                <a:endParaRPr lang="en-US" i="1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𝑙𝑜𝑠𝑠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nary>
                      <m:nary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</a:rPr>
                      <m:t>𝑑𝑆</m:t>
                    </m:r>
                  </m:oMath>
                </a14:m>
                <a:endParaRPr lang="en-US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nary>
                      <m:nary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𝑑𝑉</m:t>
                        </m:r>
                      </m:e>
                    </m:nary>
                  </m:oMath>
                </a14:m>
                <a:endParaRPr lang="en-US"/>
              </a:p>
              <a:p>
                <a:endParaRPr lang="en-US"/>
              </a:p>
            </p:txBody>
          </p:sp>
        </mc:Choice>
        <mc:Fallback xmlns="">
          <p:sp>
            <p:nvSpPr>
              <p:cNvPr id="7" name="Text Placeholder 1">
                <a:extLst>
                  <a:ext uri="{FF2B5EF4-FFF2-40B4-BE49-F238E27FC236}">
                    <a16:creationId xmlns:a16="http://schemas.microsoft.com/office/drawing/2014/main" id="{E02BDACA-085A-B61F-DB25-A06D836DF08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914399" y="1700784"/>
                <a:ext cx="6495692" cy="4655566"/>
              </a:xfrm>
              <a:blipFill>
                <a:blip r:embed="rId3"/>
                <a:stretch>
                  <a:fillRect l="-2251" t="-1571" r="-657" b="-149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D01D834-3D2F-5763-8E7C-256C80BEA113}"/>
                  </a:ext>
                </a:extLst>
              </p:cNvPr>
              <p:cNvSpPr txBox="1"/>
              <p:nvPr/>
            </p:nvSpPr>
            <p:spPr>
              <a:xfrm>
                <a:off x="6557515" y="4741170"/>
                <a:ext cx="5053639" cy="1529393"/>
              </a:xfrm>
              <a:prstGeom prst="rect">
                <a:avLst/>
              </a:prstGeom>
              <a:solidFill>
                <a:srgbClr val="000000"/>
              </a:solidFill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sub>
                      </m:sSub>
                      <m:r>
                        <a:rPr lang="en-US" sz="28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  <m:sSup>
                            <m:sSupPr>
                              <m:ctrlPr>
                                <a:rPr lang="en-US" sz="28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  <m:sup>
                              <m:r>
                                <a:rPr lang="en-US" sz="28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den>
                      </m:f>
                      <m:sSup>
                        <m:sSupPr>
                          <m:ctrlP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8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8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𝑲</m:t>
                                  </m:r>
                                </m:e>
                                <m:sub>
                                  <m:r>
                                    <a:rPr lang="en-US" sz="28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</m:sub>
                              </m:sSub>
                              <m:r>
                                <a:rPr lang="en-US" sz="28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1900" b="1">
                  <a:solidFill>
                    <a:schemeClr val="bg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D01D834-3D2F-5763-8E7C-256C80BEA1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7515" y="4741170"/>
                <a:ext cx="5053639" cy="152939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8955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BCC5FA-7DBD-CBC1-88C5-5F1F2BCF65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54F3035-FC19-E604-35D9-4ED53609C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 to SRF: theory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194731-3FA3-5001-5666-701465E83FDE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US" i="1">
                <a:latin typeface="Helvetica"/>
                <a:cs typeface="Helvetica"/>
              </a:rPr>
              <a:t>(...and practice)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6B16A8-9C29-5641-1781-6533FAEEAF54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A215F98-CF37-C9B9-AEAA-9A1E297173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2665" y="26720"/>
            <a:ext cx="4348759" cy="2873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7C750F3-ED3E-E8CC-86D7-ED85990B95B1}"/>
              </a:ext>
            </a:extLst>
          </p:cNvPr>
          <p:cNvSpPr/>
          <p:nvPr/>
        </p:nvSpPr>
        <p:spPr>
          <a:xfrm>
            <a:off x="7619314" y="2868942"/>
            <a:ext cx="6387860" cy="2616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en-US" sz="1100">
                <a:solidFill>
                  <a:srgbClr val="030303"/>
                </a:solidFill>
                <a:latin typeface="Roboto" charset="0"/>
              </a:rPr>
              <a:t>© 2014 CERN: Daniel Dominguez, Arzur </a:t>
            </a:r>
            <a:r>
              <a:rPr lang="en-US" sz="1100" err="1">
                <a:solidFill>
                  <a:srgbClr val="030303"/>
                </a:solidFill>
                <a:latin typeface="Roboto" charset="0"/>
              </a:rPr>
              <a:t>Catel</a:t>
            </a:r>
            <a:r>
              <a:rPr lang="en-US" sz="1100">
                <a:solidFill>
                  <a:srgbClr val="030303"/>
                </a:solidFill>
                <a:latin typeface="Roboto" charset="0"/>
              </a:rPr>
              <a:t> Torres</a:t>
            </a:r>
            <a:endParaRPr lang="en-US" sz="11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1">
                <a:extLst>
                  <a:ext uri="{FF2B5EF4-FFF2-40B4-BE49-F238E27FC236}">
                    <a16:creationId xmlns:a16="http://schemas.microsoft.com/office/drawing/2014/main" id="{FB286AB8-255A-534E-0CB0-40279DF430ED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914399" y="1700784"/>
                <a:ext cx="6495692" cy="4655566"/>
              </a:xfrm>
            </p:spPr>
            <p:txBody>
              <a:bodyPr/>
              <a:lstStyle/>
              <a:p>
                <a:r>
                  <a:rPr lang="en-US"/>
                  <a:t>Input RF, excite a resonant EM mode in a cavity</a:t>
                </a:r>
              </a:p>
              <a:p>
                <a:pPr lvl="1"/>
                <a:r>
                  <a:rPr lang="en-US"/>
                  <a:t>Ideal case: high accelerating gradient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/>
                  <a:t>), with low losses (high quality factor,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/>
                  <a:t>)</a:t>
                </a:r>
              </a:p>
              <a:p>
                <a:r>
                  <a:rPr lang="en-US"/>
                  <a:t>Performance limitations:</a:t>
                </a:r>
              </a:p>
              <a:p>
                <a:pPr lvl="1"/>
                <a:r>
                  <a:rPr lang="en-US"/>
                  <a:t>Electric field strength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</m:oMath>
                </a14:m>
                <a:r>
                  <a:rPr lang="en-US"/>
                  <a:t>) limited by input power couplers, peak surface fields, leading to field emission, electrical breakdown, or (in SC) thermal quench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i="1">
                    <a:latin typeface="Cambria Math" panose="02040503050406030204" pitchFamily="18" charset="0"/>
                  </a:rPr>
                  <a:t> </a:t>
                </a:r>
                <a:r>
                  <a:rPr lang="en-US">
                    <a:latin typeface="Cambria Math" panose="02040503050406030204" pitchFamily="18" charset="0"/>
                  </a:rPr>
                  <a:t>limited by RF surface losses,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i="1">
                    <a:latin typeface="Cambria Math" panose="02040503050406030204" pitchFamily="18" charset="0"/>
                  </a:rPr>
                  <a:t>, </a:t>
                </a:r>
                <a:r>
                  <a:rPr lang="en-US">
                    <a:latin typeface="Cambria Math" panose="02040503050406030204" pitchFamily="18" charset="0"/>
                  </a:rPr>
                  <a:t>even in superconductors!</a:t>
                </a:r>
              </a:p>
              <a:p>
                <a:pPr lvl="2"/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𝑑𝐵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US"/>
                  <a:t> induces an electric field penetrating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</m:d>
                      </m:sup>
                    </m:sSup>
                  </m:oMath>
                </a14:m>
                <a:endParaRPr lang="en-US" b="0">
                  <a:ea typeface="Cambria Math" panose="02040503050406030204" pitchFamily="18" charset="0"/>
                </a:endParaRPr>
              </a:p>
              <a:p>
                <a:pPr lvl="2"/>
                <a:r>
                  <a:rPr lang="en-US" b="0">
                    <a:ea typeface="Cambria Math" panose="02040503050406030204" pitchFamily="18" charset="0"/>
                  </a:rPr>
                  <a:t>~40nm for superconducting niobium at 2 </a:t>
                </a:r>
                <a:r>
                  <a:rPr lang="en-US">
                    <a:ea typeface="Cambria Math" panose="02040503050406030204" pitchFamily="18" charset="0"/>
                  </a:rPr>
                  <a:t>K. </a:t>
                </a:r>
                <a:endParaRPr lang="en-US" b="0"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𝑝𝑒𝑎𝑘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𝑒𝑛𝑒𝑟𝑔𝑦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𝑠𝑡𝑜𝑟𝑒𝑑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𝑝𝑜𝑤𝑒𝑟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𝑙𝑜𝑠𝑡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𝑝𝑒𝑟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𝑅𝐹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𝑐𝑦𝑐𝑙𝑒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𝑈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𝑙𝑜𝑠𝑠</m:t>
                            </m:r>
                          </m:sub>
                        </m:sSub>
                      </m:den>
                    </m:f>
                  </m:oMath>
                </a14:m>
                <a:endParaRPr lang="en-US" i="1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𝑙𝑜𝑠𝑠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nary>
                      <m:nary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</a:rPr>
                      <m:t>𝑑𝑆</m:t>
                    </m:r>
                  </m:oMath>
                </a14:m>
                <a:endParaRPr lang="en-US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nary>
                      <m:nary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𝑑𝑉</m:t>
                        </m:r>
                      </m:e>
                    </m:nary>
                  </m:oMath>
                </a14:m>
                <a:endParaRPr lang="en-US"/>
              </a:p>
              <a:p>
                <a:endParaRPr lang="en-US"/>
              </a:p>
            </p:txBody>
          </p:sp>
        </mc:Choice>
        <mc:Fallback xmlns="">
          <p:sp>
            <p:nvSpPr>
              <p:cNvPr id="7" name="Text Placeholder 1">
                <a:extLst>
                  <a:ext uri="{FF2B5EF4-FFF2-40B4-BE49-F238E27FC236}">
                    <a16:creationId xmlns:a16="http://schemas.microsoft.com/office/drawing/2014/main" id="{FB286AB8-255A-534E-0CB0-40279DF430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914399" y="1700784"/>
                <a:ext cx="6495692" cy="4655566"/>
              </a:xfrm>
              <a:blipFill>
                <a:blip r:embed="rId3"/>
                <a:stretch>
                  <a:fillRect l="-2251" t="-1571" r="-657" b="-149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F33F9E0-E864-6D3D-2F8A-3DF951C9169F}"/>
                  </a:ext>
                </a:extLst>
              </p:cNvPr>
              <p:cNvSpPr txBox="1"/>
              <p:nvPr/>
            </p:nvSpPr>
            <p:spPr>
              <a:xfrm>
                <a:off x="6557515" y="4741170"/>
                <a:ext cx="5053639" cy="1529393"/>
              </a:xfrm>
              <a:prstGeom prst="rect">
                <a:avLst/>
              </a:prstGeom>
              <a:solidFill>
                <a:srgbClr val="000000"/>
              </a:solidFill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sub>
                      </m:sSub>
                      <m:r>
                        <a:rPr lang="en-US" sz="28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  <m:sSup>
                            <m:sSupPr>
                              <m:ctrlPr>
                                <a:rPr lang="en-US" sz="28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  <m:sup>
                              <m:r>
                                <a:rPr lang="en-US" sz="28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den>
                      </m:f>
                      <m:sSup>
                        <m:sSupPr>
                          <m:ctrlP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8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8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𝑲</m:t>
                                  </m:r>
                                </m:e>
                                <m:sub>
                                  <m:r>
                                    <a:rPr lang="en-US" sz="28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</m:sub>
                              </m:sSub>
                              <m:r>
                                <a:rPr lang="en-US" sz="28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den>
                          </m:f>
                        </m:sup>
                      </m:sSup>
                      <m:r>
                        <a:rPr lang="en-US" sz="28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1900" b="1">
                  <a:solidFill>
                    <a:schemeClr val="bg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F33F9E0-E864-6D3D-2F8A-3DF951C916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7515" y="4741170"/>
                <a:ext cx="5053639" cy="152939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2809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48D1F57-FB0C-8D3B-E2D3-028716994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 to SRF: theory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A5A4BC-6B32-A3F3-2F2E-529C44F395C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US" i="1">
                <a:latin typeface="Helvetica"/>
                <a:cs typeface="Helvetica"/>
              </a:rPr>
              <a:t>(...and practice)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5EDBE8-8C2B-01A5-377E-B1F8FA2E414B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7E5B11A-C413-35C0-7F64-8FE6873001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2665" y="26720"/>
            <a:ext cx="4348759" cy="2873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A3EC94C-43AA-5AFD-7A58-B91CEB677075}"/>
              </a:ext>
            </a:extLst>
          </p:cNvPr>
          <p:cNvSpPr/>
          <p:nvPr/>
        </p:nvSpPr>
        <p:spPr>
          <a:xfrm>
            <a:off x="7619314" y="2868942"/>
            <a:ext cx="6387860" cy="2616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en-US" sz="1100">
                <a:solidFill>
                  <a:srgbClr val="030303"/>
                </a:solidFill>
                <a:latin typeface="Roboto" charset="0"/>
              </a:rPr>
              <a:t>© 2014 CERN: Daniel Dominguez, Arzur </a:t>
            </a:r>
            <a:r>
              <a:rPr lang="en-US" sz="1100" err="1">
                <a:solidFill>
                  <a:srgbClr val="030303"/>
                </a:solidFill>
                <a:latin typeface="Roboto" charset="0"/>
              </a:rPr>
              <a:t>Catel</a:t>
            </a:r>
            <a:r>
              <a:rPr lang="en-US" sz="1100">
                <a:solidFill>
                  <a:srgbClr val="030303"/>
                </a:solidFill>
                <a:latin typeface="Roboto" charset="0"/>
              </a:rPr>
              <a:t> Torres</a:t>
            </a:r>
            <a:endParaRPr lang="en-US" sz="11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1">
                <a:extLst>
                  <a:ext uri="{FF2B5EF4-FFF2-40B4-BE49-F238E27FC236}">
                    <a16:creationId xmlns:a16="http://schemas.microsoft.com/office/drawing/2014/main" id="{C0388E4F-BC9A-C2F1-B6C2-2F511FC0936C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914399" y="1700784"/>
                <a:ext cx="6495692" cy="4655566"/>
              </a:xfrm>
            </p:spPr>
            <p:txBody>
              <a:bodyPr/>
              <a:lstStyle/>
              <a:p>
                <a:r>
                  <a:rPr lang="en-US"/>
                  <a:t>Input RF, excite a resonant EM mode in a cavity</a:t>
                </a:r>
              </a:p>
              <a:p>
                <a:pPr lvl="1"/>
                <a:r>
                  <a:rPr lang="en-US"/>
                  <a:t>Ideal case: high accelerating gradient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/>
                  <a:t>), with low losses (high quality factor,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/>
                  <a:t>)</a:t>
                </a:r>
              </a:p>
              <a:p>
                <a:r>
                  <a:rPr lang="en-US"/>
                  <a:t>Performance limitations:</a:t>
                </a:r>
              </a:p>
              <a:p>
                <a:pPr lvl="1"/>
                <a:r>
                  <a:rPr lang="en-US"/>
                  <a:t>Electric field strength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</m:oMath>
                </a14:m>
                <a:r>
                  <a:rPr lang="en-US"/>
                  <a:t>) limited by input power couplers, peak surface fields, leading to field emission, electrical breakdown, or (in SC) thermal quench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i="1">
                    <a:latin typeface="Cambria Math" panose="02040503050406030204" pitchFamily="18" charset="0"/>
                  </a:rPr>
                  <a:t> </a:t>
                </a:r>
                <a:r>
                  <a:rPr lang="en-US">
                    <a:latin typeface="Cambria Math" panose="02040503050406030204" pitchFamily="18" charset="0"/>
                  </a:rPr>
                  <a:t>limited by RF surface losses,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i="1">
                    <a:latin typeface="Cambria Math" panose="02040503050406030204" pitchFamily="18" charset="0"/>
                  </a:rPr>
                  <a:t>, </a:t>
                </a:r>
                <a:r>
                  <a:rPr lang="en-US">
                    <a:latin typeface="Cambria Math" panose="02040503050406030204" pitchFamily="18" charset="0"/>
                  </a:rPr>
                  <a:t>even in superconductors!</a:t>
                </a:r>
              </a:p>
              <a:p>
                <a:pPr lvl="2"/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𝑑𝐵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US"/>
                  <a:t> induces an electric field penetrating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</m:d>
                      </m:sup>
                    </m:sSup>
                  </m:oMath>
                </a14:m>
                <a:endParaRPr lang="en-US" b="0">
                  <a:ea typeface="Cambria Math" panose="02040503050406030204" pitchFamily="18" charset="0"/>
                </a:endParaRPr>
              </a:p>
              <a:p>
                <a:pPr lvl="2"/>
                <a:r>
                  <a:rPr lang="en-US" b="0">
                    <a:ea typeface="Cambria Math" panose="02040503050406030204" pitchFamily="18" charset="0"/>
                  </a:rPr>
                  <a:t>~40nm for superconducting niobium at 2 </a:t>
                </a:r>
                <a:r>
                  <a:rPr lang="en-US">
                    <a:ea typeface="Cambria Math" panose="02040503050406030204" pitchFamily="18" charset="0"/>
                  </a:rPr>
                  <a:t>K. </a:t>
                </a:r>
                <a:endParaRPr lang="en-US" b="0"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𝑝𝑒𝑎𝑘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𝑒𝑛𝑒𝑟𝑔𝑦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𝑠𝑡𝑜𝑟𝑒𝑑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𝑝𝑜𝑤𝑒𝑟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𝑙𝑜𝑠𝑡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𝑝𝑒𝑟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𝑅𝐹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𝑐𝑦𝑐𝑙𝑒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𝑈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𝑙𝑜𝑠𝑠</m:t>
                            </m:r>
                          </m:sub>
                        </m:sSub>
                      </m:den>
                    </m:f>
                  </m:oMath>
                </a14:m>
                <a:endParaRPr lang="en-US" i="1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𝑙𝑜𝑠𝑠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nary>
                      <m:nary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</a:rPr>
                      <m:t>𝑑𝑆</m:t>
                    </m:r>
                  </m:oMath>
                </a14:m>
                <a:endParaRPr lang="en-US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nary>
                      <m:nary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𝑑𝑉</m:t>
                        </m:r>
                      </m:e>
                    </m:nary>
                  </m:oMath>
                </a14:m>
                <a:endParaRPr lang="en-US"/>
              </a:p>
              <a:p>
                <a:pPr lvl="1"/>
                <a:endParaRPr lang="en-US"/>
              </a:p>
              <a:p>
                <a:endParaRPr lang="en-US"/>
              </a:p>
            </p:txBody>
          </p:sp>
        </mc:Choice>
        <mc:Fallback xmlns="">
          <p:sp>
            <p:nvSpPr>
              <p:cNvPr id="7" name="Text Placeholder 1">
                <a:extLst>
                  <a:ext uri="{FF2B5EF4-FFF2-40B4-BE49-F238E27FC236}">
                    <a16:creationId xmlns:a16="http://schemas.microsoft.com/office/drawing/2014/main" id="{C0388E4F-BC9A-C2F1-B6C2-2F511FC093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914399" y="1700784"/>
                <a:ext cx="6495692" cy="4655566"/>
              </a:xfrm>
              <a:blipFill>
                <a:blip r:embed="rId3"/>
                <a:stretch>
                  <a:fillRect l="-2251" t="-1571" r="-657" b="-149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9AFAFC7-F369-E3A7-0780-D204ABA46D6C}"/>
                  </a:ext>
                </a:extLst>
              </p:cNvPr>
              <p:cNvSpPr txBox="1"/>
              <p:nvPr/>
            </p:nvSpPr>
            <p:spPr>
              <a:xfrm>
                <a:off x="6557515" y="4741170"/>
                <a:ext cx="5053639" cy="1529393"/>
              </a:xfrm>
              <a:prstGeom prst="rect">
                <a:avLst/>
              </a:prstGeom>
              <a:solidFill>
                <a:srgbClr val="000000"/>
              </a:solidFill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sub>
                      </m:sSub>
                      <m:r>
                        <a:rPr lang="en-US" sz="28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  <m:sSup>
                            <m:sSupPr>
                              <m:ctrlPr>
                                <a:rPr lang="en-US" sz="28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  <m:sup>
                              <m:r>
                                <a:rPr lang="en-US" sz="28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den>
                      </m:f>
                      <m:sSup>
                        <m:sSupPr>
                          <m:ctrlP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8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8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𝑲</m:t>
                                  </m:r>
                                </m:e>
                                <m:sub>
                                  <m:r>
                                    <a:rPr lang="en-US" sz="28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</m:sub>
                              </m:sSub>
                              <m:r>
                                <a:rPr lang="en-US" sz="28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den>
                          </m:f>
                        </m:sup>
                      </m:sSup>
                      <m:r>
                        <a:rPr lang="en-US" sz="28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𝒇𝒍</m:t>
                          </m:r>
                        </m:sub>
                      </m:sSub>
                      <m:r>
                        <a:rPr lang="en-US" sz="28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1900" b="1">
                  <a:solidFill>
                    <a:schemeClr val="bg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9AFAFC7-F369-E3A7-0780-D204ABA46D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7515" y="4741170"/>
                <a:ext cx="5053639" cy="152939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687A441-F43A-3EEA-F916-FC1BFF035CFD}"/>
                  </a:ext>
                </a:extLst>
              </p:cNvPr>
              <p:cNvSpPr txBox="1"/>
              <p:nvPr/>
            </p:nvSpPr>
            <p:spPr>
              <a:xfrm>
                <a:off x="9502319" y="3529529"/>
                <a:ext cx="2617791" cy="1213922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19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𝒇𝒍</m:t>
                          </m:r>
                        </m:sub>
                      </m:sSub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9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𝑺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9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𝛀</m:t>
                              </m:r>
                            </m:num>
                            <m:den>
                              <m:r>
                                <a:rPr lang="en-US" sz="19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𝒎𝑮</m:t>
                              </m:r>
                            </m:den>
                          </m:f>
                        </m:e>
                      </m:d>
                      <m:r>
                        <a:rPr lang="en-US" sz="19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9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𝐟𝐥</m:t>
                      </m:r>
                      <m:r>
                        <a:rPr lang="en-US" sz="19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900" b="1">
                  <a:solidFill>
                    <a:schemeClr val="bg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687A441-F43A-3EEA-F916-FC1BFF035C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2319" y="3529529"/>
                <a:ext cx="2617791" cy="121392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B8B3799-F28E-A187-48E3-CFB5DFFA5EE2}"/>
              </a:ext>
            </a:extLst>
          </p:cNvPr>
          <p:cNvCxnSpPr/>
          <p:nvPr/>
        </p:nvCxnSpPr>
        <p:spPr>
          <a:xfrm flipV="1">
            <a:off x="10067026" y="4356340"/>
            <a:ext cx="0" cy="923026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A3A512B-CE0D-4E9C-C02F-1FDEB5F28D05}"/>
              </a:ext>
            </a:extLst>
          </p:cNvPr>
          <p:cNvSpPr txBox="1"/>
          <p:nvPr/>
        </p:nvSpPr>
        <p:spPr>
          <a:xfrm>
            <a:off x="7125420" y="3482593"/>
            <a:ext cx="3027871" cy="1292662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200" b="1">
                <a:latin typeface="Helvetica" pitchFamily="2" charset="0"/>
              </a:rPr>
              <a:t>Flux “sensitivity,” is an unknown function of some Nb material properties, changes with surface treatment</a:t>
            </a:r>
          </a:p>
        </p:txBody>
      </p:sp>
    </p:spTree>
    <p:extLst>
      <p:ext uri="{BB962C8B-B14F-4D97-AF65-F5344CB8AC3E}">
        <p14:creationId xmlns:p14="http://schemas.microsoft.com/office/powerpoint/2010/main" val="374930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>
            <a:extLst>
              <a:ext uri="{FF2B5EF4-FFF2-40B4-BE49-F238E27FC236}">
                <a16:creationId xmlns:a16="http://schemas.microsoft.com/office/drawing/2014/main" id="{BE91E072-F1A1-7E6E-DA1B-5F0FA4F6C6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0852" y="822548"/>
            <a:ext cx="4596834" cy="3597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E0524C9-1C4A-2966-8131-47D625FE1C3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700784"/>
            <a:ext cx="5368303" cy="4655566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>
                <a:latin typeface="Helvetica"/>
                <a:cs typeface="Helvetica"/>
              </a:rPr>
              <a:t>Cleanliness: Clean RF surfaces for zero-FE cavities not a well-controlled process at scale</a:t>
            </a:r>
          </a:p>
          <a:p>
            <a:pPr lvl="1"/>
            <a:r>
              <a:rPr lang="en-US" dirty="0">
                <a:latin typeface="Helvetica"/>
                <a:cs typeface="Helvetica"/>
              </a:rPr>
              <a:t>10-20%, or higher rework rate possible</a:t>
            </a:r>
          </a:p>
          <a:p>
            <a:r>
              <a:rPr lang="en-US" dirty="0">
                <a:latin typeface="Helvetica"/>
                <a:cs typeface="Helvetica"/>
              </a:rPr>
              <a:t>Some high-Q treatments increase sensitivity to trapped flux...</a:t>
            </a:r>
            <a:endParaRPr lang="en-US" dirty="0"/>
          </a:p>
          <a:p>
            <a:r>
              <a:rPr lang="en-US" dirty="0">
                <a:latin typeface="Helvetica"/>
                <a:cs typeface="Helvetica"/>
              </a:rPr>
              <a:t>Flux trapping degrades Q!</a:t>
            </a:r>
          </a:p>
          <a:p>
            <a:pPr lvl="1"/>
            <a:r>
              <a:rPr lang="en-US" dirty="0">
                <a:latin typeface="Helvetica"/>
                <a:cs typeface="Helvetica"/>
              </a:rPr>
              <a:t>Varies within Nb batches</a:t>
            </a:r>
          </a:p>
          <a:p>
            <a:pPr lvl="1"/>
            <a:r>
              <a:rPr lang="en-US" dirty="0">
                <a:latin typeface="Helvetica"/>
                <a:cs typeface="Helvetica"/>
              </a:rPr>
              <a:t>Highly correlated with Nb texture</a:t>
            </a:r>
          </a:p>
          <a:p>
            <a:pPr lvl="1"/>
            <a:r>
              <a:rPr lang="en-US" dirty="0">
                <a:latin typeface="Helvetica"/>
                <a:cs typeface="Helvetica"/>
              </a:rPr>
              <a:t>Difficult/impossible to control at the Nb vendor level </a:t>
            </a:r>
          </a:p>
          <a:p>
            <a:pPr marL="0" indent="0">
              <a:buNone/>
            </a:pPr>
            <a:endParaRPr lang="en-US" dirty="0">
              <a:latin typeface="Helvetica"/>
              <a:cs typeface="Helvetica"/>
            </a:endParaRP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793C482-0096-AE91-7C84-591CF65A9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Production challenges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E6FAE-AA69-66B0-A9C9-58AFFE5F3FA8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US" i="1">
                <a:latin typeface="Helvetica"/>
                <a:cs typeface="Helvetica"/>
              </a:rPr>
              <a:t>...and implications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C98876-1346-246E-A947-6FEC19479D19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3779795A-70F0-A7C5-030F-339A845D9E37}"/>
              </a:ext>
            </a:extLst>
          </p:cNvPr>
          <p:cNvSpPr/>
          <p:nvPr/>
        </p:nvSpPr>
        <p:spPr>
          <a:xfrm rot="16200000">
            <a:off x="8536839" y="2252776"/>
            <a:ext cx="1360444" cy="484632"/>
          </a:xfrm>
          <a:prstGeom prst="rightArrow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797128-C23C-60DD-1937-7163D546301F}"/>
              </a:ext>
            </a:extLst>
          </p:cNvPr>
          <p:cNvSpPr txBox="1"/>
          <p:nvPr/>
        </p:nvSpPr>
        <p:spPr>
          <a:xfrm>
            <a:off x="9385737" y="2311476"/>
            <a:ext cx="1529323" cy="369332"/>
          </a:xfrm>
          <a:prstGeom prst="rect">
            <a:avLst/>
          </a:prstGeom>
          <a:noFill/>
          <a:ln>
            <a:solidFill>
              <a:srgbClr val="99D6EA"/>
            </a:solidFill>
          </a:ln>
        </p:spPr>
        <p:txBody>
          <a:bodyPr wrap="square" rtlCol="0">
            <a:spAutoFit/>
          </a:bodyPr>
          <a:lstStyle/>
          <a:p>
            <a:r>
              <a:rPr lang="en-US"/>
              <a:t>Mid-T baking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D602A39-0B85-FAF4-60FB-AFFAACDCEE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7067" y="4319119"/>
            <a:ext cx="4331492" cy="251278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BE67A40-2DD1-FBAD-56CE-DB24B4C7C777}"/>
              </a:ext>
            </a:extLst>
          </p:cNvPr>
          <p:cNvSpPr txBox="1"/>
          <p:nvPr/>
        </p:nvSpPr>
        <p:spPr>
          <a:xfrm>
            <a:off x="9085832" y="1419298"/>
            <a:ext cx="2743199" cy="8463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365760" tIns="274320" rIns="365760" bIns="2743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spcAft>
                <a:spcPts val="800"/>
              </a:spcAft>
            </a:pPr>
            <a:r>
              <a:rPr lang="en-US" sz="1900" b="1">
                <a:solidFill>
                  <a:srgbClr val="343A40"/>
                </a:solidFill>
                <a:latin typeface="Helvetica"/>
                <a:cs typeface="Helvetica"/>
              </a:rPr>
              <a:t>~4x</a:t>
            </a:r>
            <a:endParaRPr lang="en-US" sz="1900" b="1">
              <a:solidFill>
                <a:srgbClr val="343A40"/>
              </a:solidFill>
              <a:latin typeface="Helvetica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B608CC-D7C7-4DF6-B2BC-0257B0B7F7A8}"/>
              </a:ext>
            </a:extLst>
          </p:cNvPr>
          <p:cNvSpPr txBox="1"/>
          <p:nvPr/>
        </p:nvSpPr>
        <p:spPr>
          <a:xfrm>
            <a:off x="9219612" y="116334"/>
            <a:ext cx="910913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365760" tIns="274320" rIns="365760" bIns="2743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spcAft>
                <a:spcPts val="800"/>
              </a:spcAft>
            </a:pPr>
            <a:r>
              <a:rPr lang="en-US" sz="2400" b="1" i="1">
                <a:solidFill>
                  <a:srgbClr val="00B0F0"/>
                </a:solidFill>
                <a:latin typeface="Helvetica"/>
                <a:cs typeface="Helvetica"/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1400549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971DE0B-0550-8B64-19D1-ABFA0F5AEEE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700784"/>
            <a:ext cx="5181601" cy="4655566"/>
          </a:xfrm>
        </p:spPr>
        <p:txBody>
          <a:bodyPr/>
          <a:lstStyle/>
          <a:p>
            <a:r>
              <a:rPr lang="en-US"/>
              <a:t>LCLS-II-HE 1.3 GHz cavities (ILC-like)</a:t>
            </a:r>
          </a:p>
          <a:p>
            <a:pPr lvl="1"/>
            <a:r>
              <a:rPr lang="en-US"/>
              <a:t>N-doped cavities </a:t>
            </a:r>
          </a:p>
          <a:p>
            <a:pPr lvl="1"/>
            <a:r>
              <a:rPr lang="en-US"/>
              <a:t>Discovered magnetic flux sensitivity</a:t>
            </a:r>
          </a:p>
          <a:p>
            <a:pPr lvl="1"/>
            <a:r>
              <a:rPr lang="en-US"/>
              <a:t>Mitigated with high-temperature heat treatment</a:t>
            </a:r>
          </a:p>
          <a:p>
            <a:pPr lvl="1"/>
            <a:r>
              <a:rPr lang="en-US"/>
              <a:t>All cavities FE-free (clean)</a:t>
            </a:r>
          </a:p>
          <a:p>
            <a:r>
              <a:rPr lang="en-US"/>
              <a:t>PIP-II 650 MHz cavities (FCC-like)</a:t>
            </a:r>
          </a:p>
          <a:p>
            <a:pPr lvl="1"/>
            <a:r>
              <a:rPr lang="en-US"/>
              <a:t>Mid-T and N-doped cavities</a:t>
            </a:r>
          </a:p>
          <a:p>
            <a:pPr lvl="1"/>
            <a:r>
              <a:rPr lang="en-US"/>
              <a:t>Spec is for FE-free up to gradient </a:t>
            </a:r>
          </a:p>
          <a:p>
            <a:pPr lvl="1"/>
            <a:r>
              <a:rPr lang="en-US"/>
              <a:t>In prototype and pre-production 650 cavities, FE-free performance is still inconsistent </a:t>
            </a:r>
          </a:p>
          <a:p>
            <a:pPr lvl="2"/>
            <a:r>
              <a:rPr lang="en-US"/>
              <a:t>Clean-room and HPR techniques need more research and development to achieve production consistency</a:t>
            </a:r>
          </a:p>
          <a:p>
            <a:pPr lvl="2"/>
            <a:r>
              <a:rPr lang="en-US"/>
              <a:t>PIP-II production will provide more insight into large sub-GHz cavity cleaning(FE)/performance statistics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C711171-1BEA-3117-21F7-2A9D5FC37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Cavity production statistics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AA12C8-B9C5-E662-3D1E-C8F2F5B1858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i="1"/>
              <a:t>…to keep in mind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D323D9-504E-054F-8B1B-C9F0A0EE17E0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0C3601-9D7F-B91E-2979-E7051B92E6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5255"/>
          <a:stretch/>
        </p:blipFill>
        <p:spPr>
          <a:xfrm>
            <a:off x="7121874" y="129532"/>
            <a:ext cx="4155727" cy="3580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4C04E6-A91C-0AFE-4F88-4155209A10E5}"/>
              </a:ext>
            </a:extLst>
          </p:cNvPr>
          <p:cNvSpPr txBox="1"/>
          <p:nvPr/>
        </p:nvSpPr>
        <p:spPr>
          <a:xfrm>
            <a:off x="7121874" y="1871422"/>
            <a:ext cx="2801729" cy="1636345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>
                <a:latin typeface="Helvetica" pitchFamily="2" charset="0"/>
              </a:rPr>
              <a:t>167 9-cell 1.3 GHz</a:t>
            </a:r>
          </a:p>
          <a:p>
            <a:pPr algn="ctr">
              <a:spcAft>
                <a:spcPts val="800"/>
              </a:spcAft>
            </a:pPr>
            <a:r>
              <a:rPr lang="en-US" sz="1900" b="1">
                <a:latin typeface="Helvetica" pitchFamily="2" charset="0"/>
              </a:rPr>
              <a:t>~20% rework rate</a:t>
            </a:r>
          </a:p>
          <a:p>
            <a:pPr algn="ctr">
              <a:spcAft>
                <a:spcPts val="800"/>
              </a:spcAft>
            </a:pPr>
            <a:r>
              <a:rPr lang="en-US" sz="1900" b="1">
                <a:latin typeface="Helvetica" pitchFamily="2" charset="0"/>
              </a:rPr>
              <a:t>Q0 2.5-4x10</a:t>
            </a:r>
            <a:r>
              <a:rPr lang="en-US" sz="1900" b="1" baseline="30000">
                <a:latin typeface="Helvetica" pitchFamily="2" charset="0"/>
              </a:rPr>
              <a:t>10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155669-64A3-118C-734D-F4B607C24A41}"/>
              </a:ext>
            </a:extLst>
          </p:cNvPr>
          <p:cNvSpPr txBox="1"/>
          <p:nvPr/>
        </p:nvSpPr>
        <p:spPr>
          <a:xfrm>
            <a:off x="5825554" y="5800248"/>
            <a:ext cx="6363415" cy="738664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200" b="1" i="1">
                <a:latin typeface="Helvetica" pitchFamily="2" charset="0"/>
              </a:rPr>
              <a:t>LCLS-II-HE Cavity and Cryomodule Test Progress, J. Maniscalco, TTC 2023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A466BD4-7A27-660D-FD35-847450B71E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4278" y="3705021"/>
            <a:ext cx="5427401" cy="2311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619808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s">
  <a:themeElements>
    <a:clrScheme name="Fermilab Palette">
      <a:dk1>
        <a:srgbClr val="343A40"/>
      </a:dk1>
      <a:lt1>
        <a:srgbClr val="FFFFFF"/>
      </a:lt1>
      <a:dk2>
        <a:srgbClr val="002855"/>
      </a:dk2>
      <a:lt2>
        <a:srgbClr val="EAEBEA"/>
      </a:lt2>
      <a:accent1>
        <a:srgbClr val="004C97"/>
      </a:accent1>
      <a:accent2>
        <a:srgbClr val="2B8282"/>
      </a:accent2>
      <a:accent3>
        <a:srgbClr val="33B9B5"/>
      </a:accent3>
      <a:accent4>
        <a:srgbClr val="CB6015"/>
      </a:accent4>
      <a:accent5>
        <a:srgbClr val="F68D2E"/>
      </a:accent5>
      <a:accent6>
        <a:srgbClr val="AF272F"/>
      </a:accent6>
      <a:hlink>
        <a:srgbClr val="004C97"/>
      </a:hlink>
      <a:folHlink>
        <a:srgbClr val="004C97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accent1"/>
        </a:solidFill>
      </a:spPr>
      <a:bodyPr wrap="square" lIns="365760" tIns="274320" rIns="365760" bIns="274320" rtlCol="0">
        <a:spAutoFit/>
      </a:bodyPr>
      <a:lstStyle>
        <a:defPPr algn="ctr">
          <a:spcAft>
            <a:spcPts val="800"/>
          </a:spcAft>
          <a:defRPr sz="1900" b="1" dirty="0" smtClean="0">
            <a:solidFill>
              <a:schemeClr val="bg1"/>
            </a:solidFill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NAL-Slide-Deck-Tempate_4.9.2025_Light" id="{FF97D15B-8BDD-A04D-9AE6-8423A280CD04}" vid="{6FBD4D99-08B7-CD46-B171-8CF4700F9EC7}"/>
    </a:ext>
  </a:extLst>
</a:theme>
</file>

<file path=ppt/theme/theme2.xml><?xml version="1.0" encoding="utf-8"?>
<a:theme xmlns:a="http://schemas.openxmlformats.org/drawingml/2006/main" name="Section Title and Agenda Slides">
  <a:themeElements>
    <a:clrScheme name="Fermilab Palette">
      <a:dk1>
        <a:srgbClr val="343A40"/>
      </a:dk1>
      <a:lt1>
        <a:srgbClr val="FFFFFF"/>
      </a:lt1>
      <a:dk2>
        <a:srgbClr val="002855"/>
      </a:dk2>
      <a:lt2>
        <a:srgbClr val="EAEBEA"/>
      </a:lt2>
      <a:accent1>
        <a:srgbClr val="004C97"/>
      </a:accent1>
      <a:accent2>
        <a:srgbClr val="2B8282"/>
      </a:accent2>
      <a:accent3>
        <a:srgbClr val="33B9B5"/>
      </a:accent3>
      <a:accent4>
        <a:srgbClr val="CB6015"/>
      </a:accent4>
      <a:accent5>
        <a:srgbClr val="F68D2E"/>
      </a:accent5>
      <a:accent6>
        <a:srgbClr val="AF272F"/>
      </a:accent6>
      <a:hlink>
        <a:srgbClr val="004C97"/>
      </a:hlink>
      <a:folHlink>
        <a:srgbClr val="004C97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accent1"/>
        </a:solidFill>
      </a:spPr>
      <a:bodyPr wrap="square" lIns="365760" tIns="274320" rIns="365760" bIns="274320" rtlCol="0">
        <a:spAutoFit/>
      </a:bodyPr>
      <a:lstStyle>
        <a:defPPr algn="ctr">
          <a:spcAft>
            <a:spcPts val="800"/>
          </a:spcAft>
          <a:defRPr sz="1900" b="1" dirty="0" smtClean="0">
            <a:solidFill>
              <a:schemeClr val="bg1"/>
            </a:solidFill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NAL-Slide-Deck-Tempate_4.9.2025_Light" id="{FF97D15B-8BDD-A04D-9AE6-8423A280CD04}" vid="{3CAF40E8-C1E7-B24B-8E6C-90AC077626D8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200" b="1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Content Slides</Template>
  <TotalTime>383</TotalTime>
  <Words>2566</Words>
  <Application>Microsoft Macintosh PowerPoint</Application>
  <PresentationFormat>Widescreen</PresentationFormat>
  <Paragraphs>383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29</vt:i4>
      </vt:variant>
    </vt:vector>
  </HeadingPairs>
  <TitlesOfParts>
    <vt:vector size="39" baseType="lpstr">
      <vt:lpstr>Aptos</vt:lpstr>
      <vt:lpstr>Arial</vt:lpstr>
      <vt:lpstr>Cambria Math</vt:lpstr>
      <vt:lpstr>Helvetica</vt:lpstr>
      <vt:lpstr>Roboto</vt:lpstr>
      <vt:lpstr>Verdana</vt:lpstr>
      <vt:lpstr>Wingdings</vt:lpstr>
      <vt:lpstr>Content Slides</vt:lpstr>
      <vt:lpstr>Section Title and Agenda Slides</vt:lpstr>
      <vt:lpstr>Content Slides - Deep Blue</vt:lpstr>
      <vt:lpstr>Superconducting RF for Higgs factories</vt:lpstr>
      <vt:lpstr>Outline  </vt:lpstr>
      <vt:lpstr>Introduction to superconducting RF</vt:lpstr>
      <vt:lpstr>Introduction to SRF: theory</vt:lpstr>
      <vt:lpstr>Introduction to SRF: theory</vt:lpstr>
      <vt:lpstr>Introduction to SRF: theory</vt:lpstr>
      <vt:lpstr>Introduction to SRF: theory</vt:lpstr>
      <vt:lpstr>Production challenges</vt:lpstr>
      <vt:lpstr>Cavity production statistics</vt:lpstr>
      <vt:lpstr>Superconducting RF for FCC-ee</vt:lpstr>
      <vt:lpstr>800 MHz SRF for FCC-ee</vt:lpstr>
      <vt:lpstr>800 MHz SRF for FCC-ee</vt:lpstr>
      <vt:lpstr>FCC performance goals </vt:lpstr>
      <vt:lpstr>Reaching high Q0</vt:lpstr>
      <vt:lpstr>Technical perspective: SRF</vt:lpstr>
      <vt:lpstr>Technical perspective: SRF</vt:lpstr>
      <vt:lpstr>Technical perspective: SRF</vt:lpstr>
      <vt:lpstr>800 MHz 5-cell cavity </vt:lpstr>
      <vt:lpstr>3D Model and planned analysis </vt:lpstr>
      <vt:lpstr>Preliminary design of FCC 800MHz Cryomodule </vt:lpstr>
      <vt:lpstr>Superconducting RF for ILC/LC</vt:lpstr>
      <vt:lpstr>International Linear Collider</vt:lpstr>
      <vt:lpstr>International Linear Collider</vt:lpstr>
      <vt:lpstr>ILC and cost</vt:lpstr>
      <vt:lpstr>LC facility at CERN</vt:lpstr>
      <vt:lpstr>SRF for Muon collider</vt:lpstr>
      <vt:lpstr>FCC/LC Synergies in SRF R&amp;D</vt:lpstr>
      <vt:lpstr>Summary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Kellen McGee</dc:creator>
  <cp:lastModifiedBy>Kellen McGee</cp:lastModifiedBy>
  <cp:revision>11</cp:revision>
  <dcterms:created xsi:type="dcterms:W3CDTF">2025-08-23T23:16:01Z</dcterms:created>
  <dcterms:modified xsi:type="dcterms:W3CDTF">2025-09-04T22:31:48Z</dcterms:modified>
</cp:coreProperties>
</file>