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4"/>
    <p:sldMasterId id="214748367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Play"/>
      <p:regular r:id="rId18"/>
      <p:bold r:id="rId19"/>
    </p:embeddedFont>
    <p:embeddedFont>
      <p:font typeface="Merriweather Sans"/>
      <p:regular r:id="rId20"/>
      <p:bold r:id="rId21"/>
      <p:italic r:id="rId22"/>
      <p:boldItalic r:id="rId23"/>
    </p:embeddedFont>
    <p:embeddedFont>
      <p:font typeface="Helvetica Neue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erriweatherSans-regular.fntdata"/><Relationship Id="rId22" Type="http://schemas.openxmlformats.org/officeDocument/2006/relationships/font" Target="fonts/MerriweatherSans-italic.fntdata"/><Relationship Id="rId21" Type="http://schemas.openxmlformats.org/officeDocument/2006/relationships/font" Target="fonts/MerriweatherSans-bold.fntdata"/><Relationship Id="rId24" Type="http://schemas.openxmlformats.org/officeDocument/2006/relationships/font" Target="fonts/HelveticaNeue-regular.fntdata"/><Relationship Id="rId23" Type="http://schemas.openxmlformats.org/officeDocument/2006/relationships/font" Target="fonts/Merriweather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font" Target="fonts/HelveticaNeue-italic.fntdata"/><Relationship Id="rId25" Type="http://schemas.openxmlformats.org/officeDocument/2006/relationships/font" Target="fonts/HelveticaNeue-bold.fntdata"/><Relationship Id="rId27" Type="http://schemas.openxmlformats.org/officeDocument/2006/relationships/font" Target="fonts/HelveticaNeue-bold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font" Target="fonts/Play-bold.fntdata"/><Relationship Id="rId18" Type="http://schemas.openxmlformats.org/officeDocument/2006/relationships/font" Target="fonts/Play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46e73849f1_2_9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3" name="Google Shape;143;g346e73849f1_2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g346e73849f1_2_15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7" name="Google Shape;207;g346e73849f1_2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346e73849f1_2_16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" name="Google Shape;216;g346e73849f1_2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46e73849f1_2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346e73849f1_2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7a8a85b24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37a8a85b24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70ae1cf72d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70ae1cf72d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777b9fdaf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3777b9fdaf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735a06524f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3735a06524f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67dafd21fd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367dafd21fd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g3737d065f86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" name="Google Shape;195;g3737d065f86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35eee4ead0b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35eee4ead0b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 type="title">
  <p:cSld name="TITLE">
    <p:bg>
      <p:bgPr>
        <a:solidFill>
          <a:schemeClr val="lt1"/>
        </a:soli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/>
          <p:nvPr/>
        </p:nvSpPr>
        <p:spPr>
          <a:xfrm>
            <a:off x="0" y="-163996"/>
            <a:ext cx="9147572" cy="5143500"/>
          </a:xfrm>
          <a:prstGeom prst="rect">
            <a:avLst/>
          </a:prstGeom>
          <a:solidFill>
            <a:srgbClr val="DBDBDB">
              <a:alpha val="70588"/>
            </a:srgbClr>
          </a:solidFill>
          <a:ln>
            <a:noFill/>
          </a:ln>
        </p:spPr>
        <p:txBody>
          <a:bodyPr anchorCtr="0" anchor="ctr" bIns="137150" lIns="137150" spcFirstLastPara="1" rIns="137150" wrap="square" tIns="13715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rgbClr val="BFBFBF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</p:txBody>
      </p:sp>
      <p:sp>
        <p:nvSpPr>
          <p:cNvPr id="60" name="Google Shape;60;p14"/>
          <p:cNvSpPr/>
          <p:nvPr/>
        </p:nvSpPr>
        <p:spPr>
          <a:xfrm>
            <a:off x="228600" y="782258"/>
            <a:ext cx="8482026" cy="3198491"/>
          </a:xfrm>
          <a:prstGeom prst="rect">
            <a:avLst/>
          </a:prstGeom>
          <a:solidFill>
            <a:srgbClr val="F2F2F2">
              <a:alpha val="94117"/>
            </a:srgbClr>
          </a:solidFill>
          <a:ln>
            <a:noFill/>
          </a:ln>
        </p:spPr>
        <p:txBody>
          <a:bodyPr anchorCtr="0" anchor="t" bIns="137150" lIns="137150" spcFirstLastPara="1" rIns="137150" wrap="square" tIns="13715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rgbClr val="BFBFBF"/>
              </a:solidFill>
              <a:latin typeface="Merriweather Sans"/>
              <a:ea typeface="Merriweather Sans"/>
              <a:cs typeface="Merriweather Sans"/>
              <a:sym typeface="Merriweather Sans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0" y="240030"/>
            <a:ext cx="228600" cy="38318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 txBox="1"/>
          <p:nvPr>
            <p:ph type="ctrTitle"/>
          </p:nvPr>
        </p:nvSpPr>
        <p:spPr>
          <a:xfrm>
            <a:off x="453735" y="1013792"/>
            <a:ext cx="3295802" cy="13939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lay"/>
              <a:buNone/>
              <a:defRPr sz="3000">
                <a:solidFill>
                  <a:schemeClr val="dk2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" type="subTitle"/>
          </p:nvPr>
        </p:nvSpPr>
        <p:spPr>
          <a:xfrm>
            <a:off x="416463" y="2735746"/>
            <a:ext cx="3333074" cy="12076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latin typeface="Play"/>
                <a:ea typeface="Play"/>
                <a:cs typeface="Play"/>
                <a:sym typeface="Play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descr="A bright light shining through a hole in the middle of a space&#10;&#10;Description automatically generated" id="64" name="Google Shape;64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08483" y="1392859"/>
            <a:ext cx="3881781" cy="194089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/>
          <p:nvPr/>
        </p:nvSpPr>
        <p:spPr>
          <a:xfrm>
            <a:off x="8991600" y="-158374"/>
            <a:ext cx="152400" cy="53018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152400" y="133360"/>
            <a:ext cx="8839200" cy="5230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152400" y="819150"/>
            <a:ext cx="8839200" cy="39544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" name="Google Shape;69;p15"/>
          <p:cNvSpPr txBox="1"/>
          <p:nvPr>
            <p:ph idx="10" type="dt"/>
          </p:nvPr>
        </p:nvSpPr>
        <p:spPr>
          <a:xfrm>
            <a:off x="1629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1" type="ftr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2" type="sldNum"/>
          </p:nvPr>
        </p:nvSpPr>
        <p:spPr>
          <a:xfrm>
            <a:off x="7123611" y="48688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152400" y="133350"/>
            <a:ext cx="8839200" cy="5230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0" type="dt"/>
          </p:nvPr>
        </p:nvSpPr>
        <p:spPr>
          <a:xfrm>
            <a:off x="1633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6"/>
          <p:cNvSpPr txBox="1"/>
          <p:nvPr>
            <p:ph idx="11" type="ftr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6"/>
          <p:cNvSpPr txBox="1"/>
          <p:nvPr>
            <p:ph idx="12" type="sldNum"/>
          </p:nvPr>
        </p:nvSpPr>
        <p:spPr>
          <a:xfrm>
            <a:off x="713722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53136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lay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783771"/>
            <a:ext cx="8520600" cy="37851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Char char="●"/>
              <a:defRPr>
                <a:solidFill>
                  <a:srgbClr val="3F3F3F"/>
                </a:solidFill>
              </a:defRPr>
            </a:lvl1pPr>
            <a:lvl2pPr indent="-3175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10" type="dt"/>
          </p:nvPr>
        </p:nvSpPr>
        <p:spPr>
          <a:xfrm>
            <a:off x="-1143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7"/>
          <p:cNvSpPr txBox="1"/>
          <p:nvPr>
            <p:ph idx="11" type="ftr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7"/>
          <p:cNvSpPr txBox="1"/>
          <p:nvPr>
            <p:ph idx="12" type="sldNum"/>
          </p:nvPr>
        </p:nvSpPr>
        <p:spPr>
          <a:xfrm>
            <a:off x="7136674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8"/>
          <p:cNvSpPr txBox="1"/>
          <p:nvPr>
            <p:ph idx="1" type="subTitle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86" name="Google Shape;86;p18"/>
          <p:cNvSpPr txBox="1"/>
          <p:nvPr>
            <p:ph idx="10" type="dt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8"/>
          <p:cNvSpPr txBox="1"/>
          <p:nvPr>
            <p:ph idx="11" type="ftr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8"/>
          <p:cNvSpPr txBox="1"/>
          <p:nvPr>
            <p:ph idx="12" type="sldNum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Play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57575"/>
              </a:buClr>
              <a:buSzPts val="2400"/>
              <a:buNone/>
              <a:defRPr sz="2400">
                <a:solidFill>
                  <a:srgbClr val="757575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2000"/>
              <a:buNone/>
              <a:defRPr sz="2000">
                <a:solidFill>
                  <a:srgbClr val="757575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800"/>
              <a:buNone/>
              <a:defRPr sz="1800">
                <a:solidFill>
                  <a:srgbClr val="757575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757575"/>
              </a:buClr>
              <a:buSzPts val="1600"/>
              <a:buNone/>
              <a:defRPr sz="1600">
                <a:solidFill>
                  <a:srgbClr val="757575"/>
                </a:solidFill>
              </a:defRPr>
            </a:lvl9pPr>
          </a:lstStyle>
          <a:p/>
        </p:txBody>
      </p:sp>
      <p:sp>
        <p:nvSpPr>
          <p:cNvPr id="92" name="Google Shape;92;p19"/>
          <p:cNvSpPr txBox="1"/>
          <p:nvPr>
            <p:ph idx="10" type="dt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9"/>
          <p:cNvSpPr txBox="1"/>
          <p:nvPr>
            <p:ph idx="11" type="ftr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19"/>
          <p:cNvSpPr txBox="1"/>
          <p:nvPr>
            <p:ph idx="12" type="sldNum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152400" y="133360"/>
            <a:ext cx="8839200" cy="5230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20"/>
          <p:cNvSpPr txBox="1"/>
          <p:nvPr>
            <p:ph idx="2" type="body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9" name="Google Shape;99;p20"/>
          <p:cNvSpPr txBox="1"/>
          <p:nvPr>
            <p:ph idx="10" type="dt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0"/>
          <p:cNvSpPr txBox="1"/>
          <p:nvPr>
            <p:ph idx="11" type="ftr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1" name="Google Shape;101;p20"/>
          <p:cNvSpPr txBox="1"/>
          <p:nvPr>
            <p:ph idx="12" type="sldNum"/>
          </p:nvPr>
        </p:nvSpPr>
        <p:spPr>
          <a:xfrm>
            <a:off x="7163346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/>
          <p:nvPr>
            <p:ph type="title"/>
          </p:nvPr>
        </p:nvSpPr>
        <p:spPr>
          <a:xfrm>
            <a:off x="457200" y="0"/>
            <a:ext cx="7886700" cy="666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1"/>
          <p:cNvSpPr txBox="1"/>
          <p:nvPr>
            <p:ph idx="1" type="body"/>
          </p:nvPr>
        </p:nvSpPr>
        <p:spPr>
          <a:xfrm>
            <a:off x="627062" y="1072196"/>
            <a:ext cx="3868737" cy="80740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5" name="Google Shape;105;p21"/>
          <p:cNvSpPr txBox="1"/>
          <p:nvPr>
            <p:ph idx="2" type="body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6" name="Google Shape;106;p21"/>
          <p:cNvSpPr txBox="1"/>
          <p:nvPr>
            <p:ph idx="3" type="body"/>
          </p:nvPr>
        </p:nvSpPr>
        <p:spPr>
          <a:xfrm>
            <a:off x="4629150" y="1072197"/>
            <a:ext cx="3887788" cy="80740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7" name="Google Shape;107;p21"/>
          <p:cNvSpPr txBox="1"/>
          <p:nvPr>
            <p:ph idx="4" type="body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8" name="Google Shape;108;p21"/>
          <p:cNvSpPr txBox="1"/>
          <p:nvPr>
            <p:ph idx="10" type="dt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1"/>
          <p:cNvSpPr txBox="1"/>
          <p:nvPr>
            <p:ph idx="11" type="ftr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1"/>
          <p:cNvSpPr txBox="1"/>
          <p:nvPr>
            <p:ph idx="12" type="sldNum"/>
          </p:nvPr>
        </p:nvSpPr>
        <p:spPr>
          <a:xfrm>
            <a:off x="7163345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/>
          <p:nvPr>
            <p:ph idx="10" type="dt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22"/>
          <p:cNvSpPr txBox="1"/>
          <p:nvPr>
            <p:ph idx="11" type="ftr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22"/>
          <p:cNvSpPr txBox="1"/>
          <p:nvPr>
            <p:ph idx="12" type="sldNum"/>
          </p:nvPr>
        </p:nvSpPr>
        <p:spPr>
          <a:xfrm>
            <a:off x="717641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/>
          <p:nvPr>
            <p:ph type="title"/>
          </p:nvPr>
        </p:nvSpPr>
        <p:spPr>
          <a:xfrm>
            <a:off x="630238" y="741362"/>
            <a:ext cx="2949575" cy="106838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3"/>
          <p:cNvSpPr txBox="1"/>
          <p:nvPr>
            <p:ph idx="1" type="body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18" name="Google Shape;118;p23"/>
          <p:cNvSpPr txBox="1"/>
          <p:nvPr>
            <p:ph idx="2" type="body"/>
          </p:nvPr>
        </p:nvSpPr>
        <p:spPr>
          <a:xfrm>
            <a:off x="630238" y="1809750"/>
            <a:ext cx="2949575" cy="25923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19" name="Google Shape;119;p23"/>
          <p:cNvSpPr txBox="1"/>
          <p:nvPr>
            <p:ph idx="10" type="dt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23"/>
          <p:cNvSpPr txBox="1"/>
          <p:nvPr>
            <p:ph idx="11" type="ftr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3"/>
          <p:cNvSpPr txBox="1"/>
          <p:nvPr>
            <p:ph idx="12" type="sldNum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 txBox="1"/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Play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4" name="Google Shape;124;p24"/>
          <p:cNvSpPr/>
          <p:nvPr>
            <p:ph idx="2" type="pic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  <a:noFill/>
          <a:ln>
            <a:noFill/>
          </a:ln>
        </p:spPr>
      </p:sp>
      <p:sp>
        <p:nvSpPr>
          <p:cNvPr id="125" name="Google Shape;125;p24"/>
          <p:cNvSpPr txBox="1"/>
          <p:nvPr>
            <p:ph idx="1" type="body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26" name="Google Shape;126;p24"/>
          <p:cNvSpPr txBox="1"/>
          <p:nvPr>
            <p:ph idx="10" type="dt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4"/>
          <p:cNvSpPr txBox="1"/>
          <p:nvPr>
            <p:ph idx="11" type="ftr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24"/>
          <p:cNvSpPr txBox="1"/>
          <p:nvPr>
            <p:ph idx="12" type="sldNum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5"/>
          <p:cNvSpPr txBox="1"/>
          <p:nvPr>
            <p:ph type="title"/>
          </p:nvPr>
        </p:nvSpPr>
        <p:spPr>
          <a:xfrm>
            <a:off x="152400" y="133360"/>
            <a:ext cx="8839200" cy="5230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5"/>
          <p:cNvSpPr txBox="1"/>
          <p:nvPr>
            <p:ph idx="1" type="body"/>
          </p:nvPr>
        </p:nvSpPr>
        <p:spPr>
          <a:xfrm rot="5400000">
            <a:off x="2594770" y="-1623219"/>
            <a:ext cx="3954461" cy="88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2" name="Google Shape;132;p25"/>
          <p:cNvSpPr txBox="1"/>
          <p:nvPr>
            <p:ph idx="10" type="dt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3" name="Google Shape;133;p25"/>
          <p:cNvSpPr txBox="1"/>
          <p:nvPr>
            <p:ph idx="11" type="ftr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5"/>
          <p:cNvSpPr txBox="1"/>
          <p:nvPr>
            <p:ph idx="12" type="sldNum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6"/>
          <p:cNvSpPr txBox="1"/>
          <p:nvPr>
            <p:ph type="title"/>
          </p:nvPr>
        </p:nvSpPr>
        <p:spPr>
          <a:xfrm rot="5400000">
            <a:off x="5350669" y="1467644"/>
            <a:ext cx="4357687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7" name="Google Shape;137;p26"/>
          <p:cNvSpPr txBox="1"/>
          <p:nvPr>
            <p:ph idx="1" type="body"/>
          </p:nvPr>
        </p:nvSpPr>
        <p:spPr>
          <a:xfrm rot="5400000">
            <a:off x="1331119" y="-427831"/>
            <a:ext cx="4357687" cy="5762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8" name="Google Shape;138;p26"/>
          <p:cNvSpPr txBox="1"/>
          <p:nvPr>
            <p:ph idx="10" type="dt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26"/>
          <p:cNvSpPr txBox="1"/>
          <p:nvPr>
            <p:ph idx="11" type="ftr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26"/>
          <p:cNvSpPr txBox="1"/>
          <p:nvPr>
            <p:ph idx="12" type="sldNum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152400" y="133360"/>
            <a:ext cx="8839200" cy="5230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lay"/>
              <a:buNone/>
              <a:defRPr b="0" i="0" sz="3600" u="none" cap="none" strike="noStrike">
                <a:solidFill>
                  <a:schemeClr val="dk2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152400" y="819150"/>
            <a:ext cx="8839200" cy="39544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75757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757575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3"/>
          <p:cNvSpPr/>
          <p:nvPr/>
        </p:nvSpPr>
        <p:spPr>
          <a:xfrm rot="-5400000">
            <a:off x="6819593" y="2820659"/>
            <a:ext cx="4480560" cy="1651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100" u="none" cap="none" strike="noStrike">
                <a:solidFill>
                  <a:schemeClr val="lt1"/>
                </a:solidFill>
                <a:latin typeface="Avenir"/>
                <a:ea typeface="Avenir"/>
                <a:cs typeface="Avenir"/>
                <a:sym typeface="Avenir"/>
              </a:rPr>
              <a:t>US Higgs Factory</a:t>
            </a:r>
            <a:endParaRPr b="0" i="0" sz="1800" u="none" cap="none" strike="noStrike">
              <a:solidFill>
                <a:schemeClr val="lt1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cxnSp>
        <p:nvCxnSpPr>
          <p:cNvPr id="56" name="Google Shape;56;p13"/>
          <p:cNvCxnSpPr/>
          <p:nvPr/>
        </p:nvCxnSpPr>
        <p:spPr>
          <a:xfrm rot="10800000">
            <a:off x="1566" y="666750"/>
            <a:ext cx="9142434" cy="0"/>
          </a:xfrm>
          <a:prstGeom prst="straightConnector1">
            <a:avLst/>
          </a:prstGeom>
          <a:noFill/>
          <a:ln cap="flat" cmpd="sng" w="127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7175863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  <a:defRPr b="0" i="0" sz="1000" u="none" cap="none" strike="noStrik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indico.cern.ch/category/19010/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groups.cern.ch/Pages/default.aspx" TargetMode="External"/><Relationship Id="rId4" Type="http://schemas.openxmlformats.org/officeDocument/2006/relationships/hyperlink" Target="https://fcc-ped.web.cern.ch/##" TargetMode="External"/><Relationship Id="rId5" Type="http://schemas.openxmlformats.org/officeDocument/2006/relationships/hyperlink" Target="https://groups-portal.web.cern.ch/" TargetMode="External"/><Relationship Id="rId6" Type="http://schemas.openxmlformats.org/officeDocument/2006/relationships/image" Target="../media/image3.png"/><Relationship Id="rId7" Type="http://schemas.openxmlformats.org/officeDocument/2006/relationships/hyperlink" Target="mailto:jlvay@lbl.gov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jpg"/><Relationship Id="rId4" Type="http://schemas.openxmlformats.org/officeDocument/2006/relationships/image" Target="../media/image2.jpg"/><Relationship Id="rId9" Type="http://schemas.openxmlformats.org/officeDocument/2006/relationships/image" Target="../media/image5.png"/><Relationship Id="rId5" Type="http://schemas.openxmlformats.org/officeDocument/2006/relationships/image" Target="../media/image7.jpg"/><Relationship Id="rId6" Type="http://schemas.openxmlformats.org/officeDocument/2006/relationships/image" Target="../media/image8.png"/><Relationship Id="rId7" Type="http://schemas.openxmlformats.org/officeDocument/2006/relationships/hyperlink" Target="https://indico.cern.ch/event/1564836/timetable/#day-2025-08-15" TargetMode="External"/><Relationship Id="rId8" Type="http://schemas.openxmlformats.org/officeDocument/2006/relationships/hyperlink" Target="https://music.youtube.com/playlist?list=PLStYOHkiJG0l0TXSDrMFyQx-fmiVCkNiH&amp;si=McDvfUMSU2uwtHeo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docs.google.com/spreadsheets/d/1ThFBH3P-Zsw1dZNp-MVKZ4OY-177Q1PO28HXvxnxvQg/edit?usp=sharing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indico.cern.ch/event/1551941/overview" TargetMode="External"/><Relationship Id="rId4" Type="http://schemas.openxmlformats.org/officeDocument/2006/relationships/hyperlink" Target="https://agenda.infn.it/event/47073/abstracts/" TargetMode="External"/><Relationship Id="rId5" Type="http://schemas.openxmlformats.org/officeDocument/2006/relationships/hyperlink" Target="https://agenda.linearcollider.org/event/10594/" TargetMode="External"/><Relationship Id="rId6" Type="http://schemas.openxmlformats.org/officeDocument/2006/relationships/hyperlink" Target="https://agenda.infn.it/event/47923/" TargetMode="External"/></Relationships>
</file>

<file path=ppt/slides/_rels/slide8.xml.rels><?xml version="1.0" encoding="UTF-8" standalone="yes"?><Relationships xmlns="http://schemas.openxmlformats.org/package/2006/relationships"><Relationship Id="rId11" Type="http://schemas.openxmlformats.org/officeDocument/2006/relationships/hyperlink" Target="https://arxiv.org/abs/2508.18087" TargetMode="External"/><Relationship Id="rId10" Type="http://schemas.openxmlformats.org/officeDocument/2006/relationships/hyperlink" Target="https://arxiv.org/abs/2508.14282" TargetMode="External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arxiv.org/abs/2508.04191" TargetMode="External"/><Relationship Id="rId4" Type="http://schemas.openxmlformats.org/officeDocument/2006/relationships/hyperlink" Target="https://arxiv.org/abs/2508.04471" TargetMode="External"/><Relationship Id="rId9" Type="http://schemas.openxmlformats.org/officeDocument/2006/relationships/hyperlink" Target="https://arxiv.org/abs/2508.14700" TargetMode="External"/><Relationship Id="rId5" Type="http://schemas.openxmlformats.org/officeDocument/2006/relationships/hyperlink" Target="https://arxiv.org/abs/2508.04656" TargetMode="External"/><Relationship Id="rId6" Type="http://schemas.openxmlformats.org/officeDocument/2006/relationships/hyperlink" Target="https://arxiv.org/abs/2508.06954" TargetMode="External"/><Relationship Id="rId7" Type="http://schemas.openxmlformats.org/officeDocument/2006/relationships/hyperlink" Target="https://arxiv.org/abs/2508.08893" TargetMode="External"/><Relationship Id="rId8" Type="http://schemas.openxmlformats.org/officeDocument/2006/relationships/hyperlink" Target="https://arxiv.org/abs/2508.06954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7"/>
          <p:cNvSpPr txBox="1"/>
          <p:nvPr>
            <p:ph type="ctrTitle"/>
          </p:nvPr>
        </p:nvSpPr>
        <p:spPr>
          <a:xfrm>
            <a:off x="453735" y="1013792"/>
            <a:ext cx="3295802" cy="139396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Play"/>
              <a:buNone/>
            </a:pPr>
            <a:r>
              <a:rPr lang="en"/>
              <a:t>HFCC News </a:t>
            </a:r>
            <a:br>
              <a:rPr lang="en"/>
            </a:br>
            <a:endParaRPr/>
          </a:p>
        </p:txBody>
      </p:sp>
      <p:sp>
        <p:nvSpPr>
          <p:cNvPr id="146" name="Google Shape;146;p27"/>
          <p:cNvSpPr txBox="1"/>
          <p:nvPr>
            <p:ph idx="1" type="subTitle"/>
          </p:nvPr>
        </p:nvSpPr>
        <p:spPr>
          <a:xfrm>
            <a:off x="416463" y="2735746"/>
            <a:ext cx="3333074" cy="120760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/>
              <a:t>4 Sep 2025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6"/>
          <p:cNvSpPr txBox="1"/>
          <p:nvPr>
            <p:ph type="title"/>
          </p:nvPr>
        </p:nvSpPr>
        <p:spPr>
          <a:xfrm>
            <a:off x="113250" y="40341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Play"/>
              <a:buNone/>
            </a:pPr>
            <a:r>
              <a:rPr lang="en"/>
              <a:t>Join HFCC</a:t>
            </a:r>
            <a:endParaRPr/>
          </a:p>
        </p:txBody>
      </p:sp>
      <p:sp>
        <p:nvSpPr>
          <p:cNvPr id="210" name="Google Shape;210;p36"/>
          <p:cNvSpPr txBox="1"/>
          <p:nvPr/>
        </p:nvSpPr>
        <p:spPr>
          <a:xfrm>
            <a:off x="510150" y="712648"/>
            <a:ext cx="8123700" cy="390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Arial"/>
              <a:buNone/>
            </a:pPr>
            <a:r>
              <a:rPr b="1" lang="en" sz="1300">
                <a:solidFill>
                  <a:srgbClr val="FF0000"/>
                </a:solidFill>
                <a:highlight>
                  <a:srgbClr val="FFFFFF"/>
                </a:highlight>
              </a:rPr>
              <a:t>Web page: https://higgsfactory.slac.stanford.edu/</a:t>
            </a:r>
            <a:endParaRPr b="1" sz="1300">
              <a:solidFill>
                <a:srgbClr val="FF0000"/>
              </a:solidFill>
              <a:highlight>
                <a:srgbClr val="FFFFFF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Arial"/>
              <a:buNone/>
            </a:pPr>
            <a:r>
              <a:t/>
            </a:r>
            <a:endParaRPr b="1" sz="13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Arial"/>
              <a:buNone/>
            </a:pPr>
            <a:r>
              <a:rPr b="1" i="0" lang="en" sz="13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US Higgs Factory Accelerator (ACC) Working Groups</a:t>
            </a:r>
            <a:endParaRPr b="1" i="0" sz="1300" u="none" cap="none" strike="noStrik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667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Noto Sans Symbols"/>
              <a:buChar char="⮚"/>
            </a:pPr>
            <a:r>
              <a:rPr b="0" i="0" lang="en" sz="13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Beam Physics</a:t>
            </a:r>
            <a:endParaRPr sz="1100"/>
          </a:p>
          <a:p>
            <a:pPr indent="-2667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Noto Sans Symbols"/>
              <a:buChar char="⮚"/>
            </a:pPr>
            <a:r>
              <a:rPr b="0" i="0" lang="en" sz="13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Infrastructure Engineering</a:t>
            </a:r>
            <a:endParaRPr sz="1100"/>
          </a:p>
          <a:p>
            <a:pPr indent="-2667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Noto Sans Symbols"/>
              <a:buChar char="⮚"/>
            </a:pPr>
            <a:r>
              <a:rPr b="0" i="0" lang="en" sz="13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Integration &amp; Sustainability</a:t>
            </a:r>
            <a:endParaRPr sz="1100"/>
          </a:p>
          <a:p>
            <a:pPr indent="-2667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Noto Sans Symbols"/>
              <a:buChar char="⮚"/>
            </a:pPr>
            <a:r>
              <a:rPr b="0" i="0" lang="en" sz="13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Magnet Systems</a:t>
            </a:r>
            <a:endParaRPr sz="1100"/>
          </a:p>
          <a:p>
            <a:pPr indent="-2667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Noto Sans Symbols"/>
              <a:buChar char="⮚"/>
            </a:pPr>
            <a:r>
              <a:rPr b="0" i="0" lang="en" sz="13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Machine-detector Interface</a:t>
            </a:r>
            <a:endParaRPr sz="1100"/>
          </a:p>
          <a:p>
            <a:pPr indent="-2667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Noto Sans Symbols"/>
              <a:buChar char="⮚"/>
            </a:pPr>
            <a:r>
              <a:rPr b="0" i="0" lang="en" sz="13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RF Systems</a:t>
            </a:r>
            <a:endParaRPr sz="1100"/>
          </a:p>
          <a:p>
            <a:pPr indent="-2667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Noto Sans Symbols"/>
              <a:buChar char="⮚"/>
            </a:pPr>
            <a:r>
              <a:rPr b="0" i="0" lang="en" sz="13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Diagnostics &amp; Instrumentation . </a:t>
            </a:r>
            <a:br>
              <a:rPr b="0" i="0" lang="en" sz="13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endParaRPr b="0" i="0" sz="1300" u="none" cap="none" strike="noStrik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600"/>
              <a:buFont typeface="Arial"/>
              <a:buNone/>
            </a:pPr>
            <a:r>
              <a:rPr b="1" i="0" lang="en" sz="13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US Higgs Factory Physics, Experiments &amp; Detectors (PED) Working Groups</a:t>
            </a:r>
            <a:endParaRPr b="1" i="0" sz="1300" u="none" cap="none" strike="noStrike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667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Noto Sans Symbols"/>
              <a:buChar char="⮚"/>
            </a:pPr>
            <a:r>
              <a:rPr b="0" i="0" lang="en" sz="13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AI, Integration and Microelectronics (AIM)</a:t>
            </a:r>
            <a:endParaRPr sz="1100"/>
          </a:p>
          <a:p>
            <a:pPr indent="-2667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Noto Sans Symbols"/>
              <a:buChar char="⮚"/>
            </a:pPr>
            <a:r>
              <a:rPr b="0" i="0" lang="en" sz="13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Calorimetry</a:t>
            </a:r>
            <a:endParaRPr sz="1100"/>
          </a:p>
          <a:p>
            <a:pPr indent="-2667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Noto Sans Symbols"/>
              <a:buChar char="⮚"/>
            </a:pPr>
            <a:r>
              <a:rPr b="0" i="0" lang="en" sz="13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Muon detectors</a:t>
            </a:r>
            <a:endParaRPr sz="1100"/>
          </a:p>
          <a:p>
            <a:pPr indent="-2667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Noto Sans Symbols"/>
              <a:buChar char="⮚"/>
            </a:pPr>
            <a:r>
              <a:rPr b="0" i="0" lang="en" sz="13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Physics, Software and Computing (PSC)</a:t>
            </a:r>
            <a:endParaRPr sz="1100"/>
          </a:p>
          <a:p>
            <a:pPr indent="-2667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Noto Sans Symbols"/>
              <a:buChar char="⮚"/>
            </a:pPr>
            <a:r>
              <a:rPr b="0" i="0" lang="en" sz="13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Trigger and Data Acquisition (TDAQ)</a:t>
            </a:r>
            <a:endParaRPr sz="1100"/>
          </a:p>
          <a:p>
            <a:pPr indent="-266700" lvl="0" marL="285750" marR="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300"/>
              <a:buFont typeface="Noto Sans Symbols"/>
              <a:buChar char="⮚"/>
            </a:pPr>
            <a:r>
              <a:rPr b="0" i="0" lang="en" sz="1300" u="none" cap="none" strike="noStrike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Trackers  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300" u="none" cap="none" strike="noStrike">
                <a:solidFill>
                  <a:srgbClr val="2F549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Agendas: </a:t>
            </a:r>
            <a:r>
              <a:rPr b="0" i="0" lang="en" sz="1300" u="sng" cap="none" strike="noStrik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3"/>
              </a:rPr>
              <a:t>https://indico.cern.ch/category/19010/</a:t>
            </a:r>
            <a:r>
              <a:rPr b="0" i="0" lang="en" sz="1300" u="none" cap="none" strike="noStrike">
                <a:solidFill>
                  <a:srgbClr val="2F5496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 </a:t>
            </a:r>
            <a:endParaRPr sz="1100"/>
          </a:p>
        </p:txBody>
      </p:sp>
      <p:sp>
        <p:nvSpPr>
          <p:cNvPr id="211" name="Google Shape;211;p36"/>
          <p:cNvSpPr txBox="1"/>
          <p:nvPr>
            <p:ph idx="10" type="dt"/>
          </p:nvPr>
        </p:nvSpPr>
        <p:spPr>
          <a:xfrm>
            <a:off x="1633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September 4, 2025</a:t>
            </a:r>
            <a:endParaRPr/>
          </a:p>
        </p:txBody>
      </p:sp>
      <p:sp>
        <p:nvSpPr>
          <p:cNvPr id="212" name="Google Shape;212;p36"/>
          <p:cNvSpPr txBox="1"/>
          <p:nvPr>
            <p:ph idx="11" type="ftr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HFCC Monthly Meeting | News</a:t>
            </a:r>
            <a:endParaRPr/>
          </a:p>
        </p:txBody>
      </p:sp>
      <p:sp>
        <p:nvSpPr>
          <p:cNvPr id="213" name="Google Shape;213;p36"/>
          <p:cNvSpPr txBox="1"/>
          <p:nvPr>
            <p:ph idx="12" type="sldNum"/>
          </p:nvPr>
        </p:nvSpPr>
        <p:spPr>
          <a:xfrm>
            <a:off x="713722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7"/>
          <p:cNvSpPr txBox="1"/>
          <p:nvPr>
            <p:ph type="title"/>
          </p:nvPr>
        </p:nvSpPr>
        <p:spPr>
          <a:xfrm>
            <a:off x="311700" y="4943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100000"/>
              <a:buFont typeface="Play"/>
              <a:buNone/>
            </a:pPr>
            <a:r>
              <a:rPr lang="en"/>
              <a:t>Email lists</a:t>
            </a:r>
            <a:endParaRPr/>
          </a:p>
        </p:txBody>
      </p:sp>
      <p:sp>
        <p:nvSpPr>
          <p:cNvPr id="219" name="Google Shape;219;p37"/>
          <p:cNvSpPr txBox="1"/>
          <p:nvPr/>
        </p:nvSpPr>
        <p:spPr>
          <a:xfrm>
            <a:off x="311700" y="775350"/>
            <a:ext cx="8520600" cy="42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Working group mailing list sign-up:</a:t>
            </a:r>
            <a:endParaRPr b="0" i="0" sz="16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49" lvl="0" marL="417194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</a:pPr>
            <a:r>
              <a:rPr b="0" i="0" lang="en" sz="1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Go to </a:t>
            </a:r>
            <a:r>
              <a:rPr b="0" i="0" lang="en" sz="16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https://groups.cern.ch/Pages/default.aspx</a:t>
            </a:r>
            <a:endParaRPr b="0" i="0" sz="16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49" lvl="0" marL="417194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600"/>
              <a:buFont typeface="Arial"/>
              <a:buChar char="•"/>
            </a:pPr>
            <a:r>
              <a:rPr b="0" i="0" lang="en" sz="1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In the box with the red arrow pointing towards it, type us-hfcc or us-hfcc-acc</a:t>
            </a:r>
            <a:endParaRPr b="0" i="0" sz="16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3F3F3F"/>
              </a:buClr>
              <a:buSzPts val="1600"/>
              <a:buFont typeface="Arial"/>
              <a:buNone/>
            </a:pPr>
            <a:r>
              <a:rPr b="0" i="0" lang="en" sz="1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Sign up for FCC mailing lists: </a:t>
            </a:r>
            <a:r>
              <a:rPr b="0" i="0" lang="en" sz="16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https://fcc-ped.web.cern.ch/##</a:t>
            </a:r>
            <a:br>
              <a:rPr b="0" i="0" lang="en" sz="1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" sz="1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Sign up for the US-LC and US-FCC mailing lists: </a:t>
            </a:r>
            <a:r>
              <a:rPr b="0" i="0" lang="en" sz="1600" u="sng" cap="none" strike="noStrik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5"/>
              </a:rPr>
              <a:t>https://groups-portal.web.cern.ch/</a:t>
            </a:r>
            <a:r>
              <a:rPr b="0" i="0" lang="en" sz="1600" u="none" cap="none" strike="noStrike">
                <a:solidFill>
                  <a:srgbClr val="3F3F3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6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Google Shape;220;p3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529749" y="1858362"/>
            <a:ext cx="3302925" cy="203667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37"/>
          <p:cNvSpPr txBox="1"/>
          <p:nvPr/>
        </p:nvSpPr>
        <p:spPr>
          <a:xfrm>
            <a:off x="5814466" y="3064040"/>
            <a:ext cx="2373983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Need help?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6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Contact </a:t>
            </a:r>
            <a:r>
              <a:rPr b="0" i="0" lang="en" sz="1600" u="sng" cap="none" strike="noStrike">
                <a:solidFill>
                  <a:schemeClr val="hlink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hlinkClick r:id="rId7"/>
              </a:rPr>
              <a:t>jlvay@lbl.gov</a:t>
            </a:r>
            <a:r>
              <a:rPr b="0" i="0" lang="en" sz="16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or </a:t>
            </a:r>
            <a:br>
              <a:rPr b="0" i="0" lang="en" sz="16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</a:br>
            <a:r>
              <a:rPr b="0" i="0" lang="en" sz="1600" u="none" cap="none" strike="noStrike">
                <a:solidFill>
                  <a:schemeClr val="accent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jrp3@cornell.edu</a:t>
            </a:r>
            <a:endParaRPr b="0" i="0" sz="1600" u="none" cap="none" strike="noStrike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7"/>
          <p:cNvSpPr txBox="1"/>
          <p:nvPr>
            <p:ph idx="10" type="dt"/>
          </p:nvPr>
        </p:nvSpPr>
        <p:spPr>
          <a:xfrm>
            <a:off x="1633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September 4, 2025</a:t>
            </a:r>
            <a:endParaRPr/>
          </a:p>
        </p:txBody>
      </p:sp>
      <p:sp>
        <p:nvSpPr>
          <p:cNvPr id="223" name="Google Shape;223;p37"/>
          <p:cNvSpPr txBox="1"/>
          <p:nvPr>
            <p:ph idx="11" type="ftr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HFCC Monthly Meeting | News</a:t>
            </a:r>
            <a:endParaRPr/>
          </a:p>
        </p:txBody>
      </p:sp>
      <p:sp>
        <p:nvSpPr>
          <p:cNvPr id="224" name="Google Shape;224;p37"/>
          <p:cNvSpPr txBox="1"/>
          <p:nvPr>
            <p:ph idx="12" type="sldNum"/>
          </p:nvPr>
        </p:nvSpPr>
        <p:spPr>
          <a:xfrm>
            <a:off x="7137220" y="488791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8"/>
          <p:cNvSpPr txBox="1"/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Font typeface="Play"/>
              <a:buNone/>
            </a:pPr>
            <a:r>
              <a:rPr lang="en"/>
              <a:t>Welcome</a:t>
            </a:r>
            <a:endParaRPr/>
          </a:p>
        </p:txBody>
      </p:sp>
      <p:sp>
        <p:nvSpPr>
          <p:cNvPr id="152" name="Google Shape;152;p28"/>
          <p:cNvSpPr txBox="1"/>
          <p:nvPr>
            <p:ph idx="1" type="body"/>
          </p:nvPr>
        </p:nvSpPr>
        <p:spPr>
          <a:xfrm>
            <a:off x="152400" y="819150"/>
            <a:ext cx="8839200" cy="3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t/>
            </a:r>
            <a:endParaRPr>
              <a:solidFill>
                <a:schemeClr val="dk2"/>
              </a:solidFill>
              <a:highlight>
                <a:srgbClr val="00FF00"/>
              </a:highlight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b="0" i="0" lang="en" u="none" strike="noStrike">
                <a:latin typeface="Helvetica Neue"/>
                <a:ea typeface="Helvetica Neue"/>
                <a:cs typeface="Helvetica Neue"/>
                <a:sym typeface="Helvetica Neue"/>
              </a:rPr>
              <a:t>Agenda:</a:t>
            </a:r>
            <a:endParaRPr/>
          </a:p>
          <a:p>
            <a:pPr indent="0" lvl="1" marL="457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1. 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Update from OHEP</a:t>
            </a:r>
            <a:endParaRPr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1" marL="457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2. 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N</a:t>
            </a:r>
            <a:r>
              <a:rPr b="0" i="0" lang="en" u="none" strike="noStrike">
                <a:latin typeface="Helvetica Neue"/>
                <a:ea typeface="Helvetica Neue"/>
                <a:cs typeface="Helvetica Neue"/>
                <a:sym typeface="Helvetica Neue"/>
              </a:rPr>
              <a:t>ews</a:t>
            </a:r>
            <a:endParaRPr b="0" i="0" u="none" strike="noStrike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1" marL="457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3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. F</a:t>
            </a:r>
            <a:r>
              <a:rPr b="0" i="0" lang="en" u="none" strike="noStrike">
                <a:latin typeface="Helvetica Neue"/>
                <a:ea typeface="Helvetica Neue"/>
                <a:cs typeface="Helvetica Neue"/>
                <a:sym typeface="Helvetica Neue"/>
              </a:rPr>
              <a:t>eatured presentation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: “</a:t>
            </a:r>
            <a:r>
              <a:rPr lang="en"/>
              <a:t>Superconducting RF</a:t>
            </a:r>
            <a:r>
              <a:rPr lang="en">
                <a:latin typeface="Helvetica Neue"/>
                <a:ea typeface="Helvetica Neue"/>
                <a:cs typeface="Helvetica Neue"/>
                <a:sym typeface="Helvetica Neue"/>
              </a:rPr>
              <a:t>” - Kellen McGee (FNAL)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53" name="Google Shape;153;p28"/>
          <p:cNvSpPr txBox="1"/>
          <p:nvPr>
            <p:ph idx="10" type="dt"/>
          </p:nvPr>
        </p:nvSpPr>
        <p:spPr>
          <a:xfrm>
            <a:off x="1629" y="4887913"/>
            <a:ext cx="20574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September 4, 2025</a:t>
            </a:r>
            <a:endParaRPr/>
          </a:p>
        </p:txBody>
      </p:sp>
      <p:sp>
        <p:nvSpPr>
          <p:cNvPr id="154" name="Google Shape;154;p28"/>
          <p:cNvSpPr txBox="1"/>
          <p:nvPr>
            <p:ph idx="11" type="ftr"/>
          </p:nvPr>
        </p:nvSpPr>
        <p:spPr>
          <a:xfrm>
            <a:off x="3028950" y="4887913"/>
            <a:ext cx="30861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HFCC Monthly Meeting | News</a:t>
            </a:r>
            <a:endParaRPr/>
          </a:p>
        </p:txBody>
      </p:sp>
      <p:sp>
        <p:nvSpPr>
          <p:cNvPr id="155" name="Google Shape;155;p28"/>
          <p:cNvSpPr txBox="1"/>
          <p:nvPr>
            <p:ph idx="12" type="sldNum"/>
          </p:nvPr>
        </p:nvSpPr>
        <p:spPr>
          <a:xfrm>
            <a:off x="7123611" y="4868863"/>
            <a:ext cx="20574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Times New Roman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56" name="Google Shape;156;p28"/>
          <p:cNvSpPr txBox="1"/>
          <p:nvPr/>
        </p:nvSpPr>
        <p:spPr>
          <a:xfrm>
            <a:off x="283125" y="2935100"/>
            <a:ext cx="8391600" cy="15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For next meeting (2 Oct), featured talk will be: Opportunities in physics/software/simulation: Lothar Bauerdick and Mike Hance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9" title="USFCCHackathon_group_photo.JPG"/>
          <p:cNvPicPr preferRelativeResize="0"/>
          <p:nvPr/>
        </p:nvPicPr>
        <p:blipFill rotWithShape="1">
          <a:blip r:embed="rId3">
            <a:alphaModFix/>
          </a:blip>
          <a:srcRect b="23150" l="0" r="0" t="20025"/>
          <a:stretch/>
        </p:blipFill>
        <p:spPr>
          <a:xfrm>
            <a:off x="1783938" y="3333893"/>
            <a:ext cx="4572001" cy="1731533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62" name="Google Shape;162;p29"/>
          <p:cNvSpPr txBox="1"/>
          <p:nvPr/>
        </p:nvSpPr>
        <p:spPr>
          <a:xfrm>
            <a:off x="127600" y="124929"/>
            <a:ext cx="8269200" cy="707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latin typeface="Helvetica Neue"/>
                <a:ea typeface="Helvetica Neue"/>
                <a:cs typeface="Helvetica Neue"/>
                <a:sym typeface="Helvetica Neue"/>
              </a:rPr>
              <a:t>US FCC Hackathon 2025</a:t>
            </a:r>
            <a:endParaRPr b="1" sz="3500">
              <a:solidFill>
                <a:srgbClr val="00000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63" name="Google Shape;163;p29" title="IMG_4073.jpg"/>
          <p:cNvPicPr preferRelativeResize="0"/>
          <p:nvPr/>
        </p:nvPicPr>
        <p:blipFill rotWithShape="1">
          <a:blip r:embed="rId4">
            <a:alphaModFix/>
          </a:blip>
          <a:srcRect b="31930" l="0" r="0" t="32614"/>
          <a:stretch/>
        </p:blipFill>
        <p:spPr>
          <a:xfrm>
            <a:off x="6530364" y="3866031"/>
            <a:ext cx="2537084" cy="1199391"/>
          </a:xfrm>
          <a:prstGeom prst="rect">
            <a:avLst/>
          </a:prstGeom>
          <a:noFill/>
          <a:ln>
            <a:noFill/>
          </a:ln>
          <a:effectLst>
            <a:outerShdw blurRad="29957" rotWithShape="0" algn="bl" dir="5400000" dist="9986">
              <a:srgbClr val="000000">
                <a:alpha val="50000"/>
              </a:srgbClr>
            </a:outerShdw>
          </a:effectLst>
        </p:spPr>
      </p:pic>
      <p:pic>
        <p:nvPicPr>
          <p:cNvPr id="164" name="Google Shape;164;p29" title="IMG_4063.jpg"/>
          <p:cNvPicPr preferRelativeResize="0"/>
          <p:nvPr/>
        </p:nvPicPr>
        <p:blipFill rotWithShape="1">
          <a:blip r:embed="rId5">
            <a:alphaModFix/>
          </a:blip>
          <a:srcRect b="33523" l="0" r="0" t="0"/>
          <a:stretch/>
        </p:blipFill>
        <p:spPr>
          <a:xfrm>
            <a:off x="6530375" y="1497925"/>
            <a:ext cx="2537076" cy="2248786"/>
          </a:xfrm>
          <a:prstGeom prst="rect">
            <a:avLst/>
          </a:prstGeom>
          <a:noFill/>
          <a:ln>
            <a:noFill/>
          </a:ln>
          <a:effectLst>
            <a:outerShdw blurRad="29957" rotWithShape="0" algn="bl" dir="5400000" dist="9986">
              <a:srgbClr val="000000">
                <a:alpha val="50000"/>
              </a:srgbClr>
            </a:outerShdw>
          </a:effectLst>
        </p:spPr>
      </p:pic>
      <p:pic>
        <p:nvPicPr>
          <p:cNvPr id="165" name="Google Shape;165;p29"/>
          <p:cNvPicPr preferRelativeResize="0"/>
          <p:nvPr/>
        </p:nvPicPr>
        <p:blipFill rotWithShape="1">
          <a:blip r:embed="rId6">
            <a:alphaModFix/>
          </a:blip>
          <a:srcRect b="0" l="0" r="0" t="31459"/>
          <a:stretch/>
        </p:blipFill>
        <p:spPr>
          <a:xfrm>
            <a:off x="6530389" y="74401"/>
            <a:ext cx="2537083" cy="1304198"/>
          </a:xfrm>
          <a:prstGeom prst="rect">
            <a:avLst/>
          </a:prstGeom>
          <a:noFill/>
          <a:ln>
            <a:noFill/>
          </a:ln>
          <a:effectLst>
            <a:outerShdw blurRad="29957" rotWithShape="0" algn="bl" dir="5400000" dist="9986">
              <a:srgbClr val="000000">
                <a:alpha val="50000"/>
              </a:srgbClr>
            </a:outerShdw>
          </a:effectLst>
        </p:spPr>
      </p:pic>
      <p:sp>
        <p:nvSpPr>
          <p:cNvPr id="166" name="Google Shape;166;p29"/>
          <p:cNvSpPr txBox="1"/>
          <p:nvPr/>
        </p:nvSpPr>
        <p:spPr>
          <a:xfrm>
            <a:off x="210850" y="832625"/>
            <a:ext cx="6211500" cy="399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1"/>
                </a:solidFill>
              </a:rPr>
              <a:t>We put the "work" back in "workshop"!</a:t>
            </a:r>
            <a:r>
              <a:rPr lang="en">
                <a:solidFill>
                  <a:schemeClr val="dk2"/>
                </a:solidFill>
              </a:rPr>
              <a:t> August 11-15th Future Circular Collider workshop. Work-workshop. Hackathon.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2"/>
                </a:solidFill>
              </a:rPr>
              <a:t>Work-workshop by the numbers:</a:t>
            </a:r>
            <a:endParaRPr b="1">
              <a:solidFill>
                <a:schemeClr val="dk2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39 registered participants (30 in-person at BNL)</a:t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6 work packages,15 hours of dedicated time</a:t>
            </a:r>
            <a:endParaRPr>
              <a:solidFill>
                <a:schemeClr val="dk2"/>
              </a:solidFill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" sz="1200" u="sng">
                <a:solidFill>
                  <a:schemeClr val="hlink"/>
                </a:solidFill>
                <a:hlinkClick r:id="rId7"/>
              </a:rPr>
              <a:t>Summarized in 15 final presentations</a:t>
            </a:r>
            <a:r>
              <a:rPr lang="en" sz="1200">
                <a:solidFill>
                  <a:schemeClr val="dk1"/>
                </a:solidFill>
              </a:rPr>
              <a:t> by participants</a:t>
            </a:r>
            <a:endParaRPr sz="12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Two motivational talks and one tutorial</a:t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16 feet of hero sandwiches and 8 pizzas consumed</a:t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>
                <a:solidFill>
                  <a:schemeClr val="dk2"/>
                </a:solidFill>
              </a:rPr>
              <a:t>1 workshop </a:t>
            </a:r>
            <a:r>
              <a:rPr lang="en" u="sng">
                <a:solidFill>
                  <a:schemeClr val="hlink"/>
                </a:solidFill>
                <a:hlinkClick r:id="rId8"/>
              </a:rPr>
              <a:t>playlist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167" name="Google Shape;167;p2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 rot="-275913">
            <a:off x="197557" y="3332779"/>
            <a:ext cx="1344608" cy="1733765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0"/>
          <p:cNvSpPr txBox="1"/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Upcoming FCC activities</a:t>
            </a:r>
            <a:endParaRPr/>
          </a:p>
        </p:txBody>
      </p:sp>
      <p:sp>
        <p:nvSpPr>
          <p:cNvPr id="173" name="Google Shape;173;p30"/>
          <p:cNvSpPr txBox="1"/>
          <p:nvPr>
            <p:ph idx="1" type="body"/>
          </p:nvPr>
        </p:nvSpPr>
        <p:spPr>
          <a:xfrm>
            <a:off x="152400" y="819150"/>
            <a:ext cx="8839200" cy="3954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"/>
              <a:t>TDAQ workshop at CERN 6 Nov</a:t>
            </a:r>
            <a:endParaRPr/>
          </a:p>
        </p:txBody>
      </p:sp>
      <p:pic>
        <p:nvPicPr>
          <p:cNvPr id="174" name="Google Shape;17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4225" y="1675875"/>
            <a:ext cx="7152425" cy="3011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1"/>
          <p:cNvSpPr txBox="1"/>
          <p:nvPr>
            <p:ph type="title"/>
          </p:nvPr>
        </p:nvSpPr>
        <p:spPr>
          <a:xfrm>
            <a:off x="311700" y="53136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HEP S&amp;C “Blueprint” Workshop</a:t>
            </a:r>
            <a:endParaRPr/>
          </a:p>
        </p:txBody>
      </p:sp>
      <p:sp>
        <p:nvSpPr>
          <p:cNvPr id="180" name="Google Shape;180;p31"/>
          <p:cNvSpPr txBox="1"/>
          <p:nvPr>
            <p:ph idx="1" type="body"/>
          </p:nvPr>
        </p:nvSpPr>
        <p:spPr>
          <a:xfrm>
            <a:off x="311700" y="783771"/>
            <a:ext cx="8520600" cy="378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Goal: bring together current/future HEP experiments to coordinate R&amp;D efforts on software and computing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Broad scope: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US-LHC Ops programs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IRIS-HEP, HEP-CCE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CPSC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EIC, DUNE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HFCC, Key4Hep, FCC, Linear Colliders, Muon Collider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Dec 3-5, at Notre Dame's Keough School of Global Affairs in Washington, DC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Virtual pre-meetings in Oct/Nov will provide technical context for in-person discussions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Contact Lothar and Mike (PS&amp;C coordinators) if you’re interested in participating in the process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2"/>
          <p:cNvSpPr txBox="1"/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2026 HFCC Meeting </a:t>
            </a:r>
            <a:endParaRPr/>
          </a:p>
        </p:txBody>
      </p:sp>
      <p:sp>
        <p:nvSpPr>
          <p:cNvPr id="186" name="Google Shape;186;p32"/>
          <p:cNvSpPr txBox="1"/>
          <p:nvPr>
            <p:ph idx="1" type="body"/>
          </p:nvPr>
        </p:nvSpPr>
        <p:spPr>
          <a:xfrm>
            <a:off x="152400" y="819150"/>
            <a:ext cx="8839200" cy="3954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t/>
            </a:r>
            <a:endParaRPr sz="15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t/>
            </a:r>
            <a:endParaRPr sz="1552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b="1" lang="en" sz="1552">
                <a:solidFill>
                  <a:srgbClr val="222222"/>
                </a:solidFill>
                <a:highlight>
                  <a:schemeClr val="lt1"/>
                </a:highlight>
              </a:rPr>
              <a:t>After the successful Third Annual US Higgs Factory Future Circular Collider meeting at FNAL/ANL, there is a desire to maintain the momentum, especially given that the recommendations from the ESG will have been released. </a:t>
            </a:r>
            <a:endParaRPr b="1" sz="1552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t/>
            </a:r>
            <a:endParaRPr b="1" sz="1552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b="1" lang="en" sz="1552">
                <a:solidFill>
                  <a:srgbClr val="222222"/>
                </a:solidFill>
                <a:highlight>
                  <a:schemeClr val="lt1"/>
                </a:highlight>
              </a:rPr>
              <a:t>We are asking for bids to host the next Higgs Factory Workshop, most </a:t>
            </a:r>
            <a:r>
              <a:rPr b="1" lang="en" sz="1552">
                <a:solidFill>
                  <a:srgbClr val="222222"/>
                </a:solidFill>
                <a:highlight>
                  <a:schemeClr val="lt1"/>
                </a:highlight>
              </a:rPr>
              <a:t>likely</a:t>
            </a:r>
            <a:r>
              <a:rPr b="1" lang="en" sz="1552">
                <a:solidFill>
                  <a:srgbClr val="222222"/>
                </a:solidFill>
                <a:highlight>
                  <a:schemeClr val="lt1"/>
                </a:highlight>
              </a:rPr>
              <a:t> for the August – October 2026 timeframe. See </a:t>
            </a:r>
            <a:r>
              <a:rPr b="1" lang="en" sz="1552" u="sng">
                <a:solidFill>
                  <a:schemeClr val="hlink"/>
                </a:solidFill>
                <a:highlight>
                  <a:schemeClr val="lt1"/>
                </a:highlight>
                <a:hlinkClick r:id="rId3"/>
              </a:rPr>
              <a:t>https://docs.google.com/spreadsheets/d/1ThFBH3P-Zsw1dZNp-MVKZ4OY-177Q1PO28HXvxnxvQg/edit?usp=sharing</a:t>
            </a:r>
            <a:r>
              <a:rPr b="1" lang="en" sz="1552">
                <a:solidFill>
                  <a:srgbClr val="222222"/>
                </a:solidFill>
                <a:highlight>
                  <a:schemeClr val="lt1"/>
                </a:highlight>
              </a:rPr>
              <a:t> for a schedule to think about dates</a:t>
            </a:r>
            <a:endParaRPr b="1" sz="1552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t/>
            </a:r>
            <a:endParaRPr b="1" sz="1552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b="1" lang="en" sz="1552">
                <a:solidFill>
                  <a:srgbClr val="222222"/>
                </a:solidFill>
                <a:highlight>
                  <a:schemeClr val="lt1"/>
                </a:highlight>
              </a:rPr>
              <a:t>Please send your bids to - or discuss with – one of the HFSC members. </a:t>
            </a:r>
            <a:endParaRPr b="1" sz="1552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225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3"/>
          <p:cNvSpPr txBox="1"/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Upcoming events</a:t>
            </a:r>
            <a:endParaRPr/>
          </a:p>
        </p:txBody>
      </p:sp>
      <p:sp>
        <p:nvSpPr>
          <p:cNvPr id="192" name="Google Shape;192;p33"/>
          <p:cNvSpPr txBox="1"/>
          <p:nvPr>
            <p:ph idx="1" type="body"/>
          </p:nvPr>
        </p:nvSpPr>
        <p:spPr>
          <a:xfrm>
            <a:off x="152400" y="936225"/>
            <a:ext cx="8839200" cy="39546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t/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t/>
            </a:r>
            <a:endParaRPr sz="952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b="1" lang="en" sz="952">
                <a:solidFill>
                  <a:srgbClr val="222222"/>
                </a:solidFill>
                <a:highlight>
                  <a:srgbClr val="FFFFFF"/>
                </a:highlight>
              </a:rPr>
              <a:t>DRD6-calo</a:t>
            </a:r>
            <a:endParaRPr b="1"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Ancona Spain 16-19 Sep </a:t>
            </a:r>
            <a:r>
              <a:rPr lang="en" sz="952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https://indico.cern.ch/event/1551941/overview</a:t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t/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b="1" lang="en" sz="952">
                <a:solidFill>
                  <a:srgbClr val="222222"/>
                </a:solidFill>
                <a:highlight>
                  <a:schemeClr val="lt1"/>
                </a:highlight>
              </a:rPr>
              <a:t>International Workshop on new photodetectors</a:t>
            </a:r>
            <a:endParaRPr b="1" sz="952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>
                <a:solidFill>
                  <a:srgbClr val="222222"/>
                </a:solidFill>
                <a:highlight>
                  <a:schemeClr val="lt1"/>
                </a:highlight>
              </a:rPr>
              <a:t>Bologna, Italy  3-4 Oct  </a:t>
            </a:r>
            <a:r>
              <a:rPr lang="en" sz="952" u="sng">
                <a:solidFill>
                  <a:schemeClr val="hlink"/>
                </a:solidFill>
                <a:highlight>
                  <a:schemeClr val="lt1"/>
                </a:highlight>
                <a:hlinkClick r:id="rId4"/>
              </a:rPr>
              <a:t>https://agenda.infn.it/event/47073/abstracts/</a:t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t/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b="1" lang="en" sz="952">
                <a:solidFill>
                  <a:srgbClr val="222222"/>
                </a:solidFill>
                <a:highlight>
                  <a:srgbClr val="FFFFFF"/>
                </a:highlight>
              </a:rPr>
              <a:t>CPAD</a:t>
            </a:r>
            <a:endParaRPr b="1"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Philadelphia PA 7-10 Oct https://indico.global/event/14966/registrations/3525/</a:t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t/>
            </a:r>
            <a:endParaRPr b="1"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b="1" lang="en" sz="952">
                <a:solidFill>
                  <a:srgbClr val="222222"/>
                </a:solidFill>
                <a:highlight>
                  <a:srgbClr val="FFFFFF"/>
                </a:highlight>
              </a:rPr>
              <a:t>Linear Collider Workshop (LCWS 2025) </a:t>
            </a:r>
            <a:endParaRPr b="1"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Valencia, Spain </a:t>
            </a:r>
            <a:r>
              <a:rPr lang="en" sz="952">
                <a:solidFill>
                  <a:srgbClr val="222222"/>
                </a:solidFill>
                <a:highlight>
                  <a:schemeClr val="lt1"/>
                </a:highlight>
              </a:rPr>
              <a:t>October 20-24</a:t>
            </a: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 </a:t>
            </a:r>
            <a:r>
              <a:rPr lang="en" sz="952" u="sng">
                <a:solidFill>
                  <a:srgbClr val="1155CC"/>
                </a:solidFill>
                <a:highlight>
                  <a:srgbClr val="FFFFFF"/>
                </a:highlight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https://agenda.linearcollider.org/event/10594/</a:t>
            </a: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.</a:t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t/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b="1" lang="en" sz="952">
                <a:solidFill>
                  <a:srgbClr val="222222"/>
                </a:solidFill>
                <a:highlight>
                  <a:srgbClr val="FFFFFF"/>
                </a:highlight>
              </a:rPr>
              <a:t>Vertex Detector R&amp;D for FCC-ee</a:t>
            </a:r>
            <a:endParaRPr b="1"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Pisa, 30-31 Oct </a:t>
            </a:r>
            <a:r>
              <a:rPr lang="en" sz="952" u="sng">
                <a:solidFill>
                  <a:schemeClr val="hlink"/>
                </a:solidFill>
                <a:highlight>
                  <a:srgbClr val="FFFFFF"/>
                </a:highlight>
                <a:hlinkClick r:id="rId6"/>
              </a:rPr>
              <a:t>https://agenda.infn.it/event/47923/</a:t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t/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b="1" lang="en" sz="952">
                <a:solidFill>
                  <a:srgbClr val="222222"/>
                </a:solidFill>
                <a:highlight>
                  <a:srgbClr val="FFFFFF"/>
                </a:highlight>
              </a:rPr>
              <a:t>TIPP International Conference on Technology &amp; Instrumentation in Particle Physics</a:t>
            </a:r>
            <a:endParaRPr b="1"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Mumbai, 2-6 Feb https://www.tifr.res.in/tipp2026/</a:t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t/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b="1" lang="en" sz="952">
                <a:solidFill>
                  <a:srgbClr val="222222"/>
                </a:solidFill>
                <a:highlight>
                  <a:srgbClr val="FFFFFF"/>
                </a:highlight>
              </a:rPr>
              <a:t>Calor26</a:t>
            </a:r>
            <a:endParaRPr b="1"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52"/>
              <a:buFont typeface="Arial"/>
              <a:buNone/>
            </a:pP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Santa Fe NM, M</a:t>
            </a:r>
            <a:r>
              <a:rPr lang="en" sz="952">
                <a:solidFill>
                  <a:srgbClr val="222222"/>
                </a:solidFill>
                <a:highlight>
                  <a:srgbClr val="FFFFFF"/>
                </a:highlight>
              </a:rPr>
              <a:t>ay 31 - June 5, 2026 https://indico.cern.ch/event/1572594/</a:t>
            </a:r>
            <a:endParaRPr sz="952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65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4"/>
          <p:cNvSpPr txBox="1"/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 the arxiv</a:t>
            </a:r>
            <a:endParaRPr/>
          </a:p>
        </p:txBody>
      </p:sp>
      <p:sp>
        <p:nvSpPr>
          <p:cNvPr id="198" name="Google Shape;198;p34"/>
          <p:cNvSpPr txBox="1"/>
          <p:nvPr>
            <p:ph idx="1" type="body"/>
          </p:nvPr>
        </p:nvSpPr>
        <p:spPr>
          <a:xfrm>
            <a:off x="152400" y="819150"/>
            <a:ext cx="8839200" cy="3954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" sz="1100" u="sng">
                <a:solidFill>
                  <a:srgbClr val="1155CC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https://arxiv.org/abs/2508.04191</a:t>
            </a:r>
            <a:r>
              <a:rPr lang="en"/>
              <a:t>  </a:t>
            </a: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 Optimisation of the vertex detector and measurement of Higgs decays to  second-generation quarks at the CEPC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•"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 </a:t>
            </a:r>
            <a:r>
              <a:rPr lang="en" sz="1100" u="sng">
                <a:solidFill>
                  <a:srgbClr val="1155CC"/>
                </a:solidFill>
                <a:highlight>
                  <a:srgbClr val="FFFFFF"/>
                </a:highlight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https://arxiv.org/abs/2508.04471</a:t>
            </a: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 Prospects of searches for invisible $B$-meson decays at FCC-ee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•"/>
            </a:pP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 </a:t>
            </a:r>
            <a:r>
              <a:rPr lang="en" sz="1100" u="sng">
                <a:solidFill>
                  <a:srgbClr val="1155CC"/>
                </a:solidFill>
                <a:highlight>
                  <a:srgbClr val="FFFFFF"/>
                </a:highlight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https://arxiv.org/abs/2508.04656</a:t>
            </a: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  Charged Higgs Signatures at Future Electron-Proton Colliders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•"/>
            </a:pPr>
            <a:r>
              <a:rPr lang="en" sz="1100" u="sng">
                <a:solidFill>
                  <a:schemeClr val="hlink"/>
                </a:solidFill>
                <a:highlight>
                  <a:srgbClr val="FFFFFF"/>
                </a:highlight>
                <a:hlinkClick r:id="rId6"/>
              </a:rPr>
              <a:t>https://arxiv.org/abs/2508.06954</a:t>
            </a: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  Bounding exotic top decays inclusively at the FCC-ee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•"/>
            </a:pPr>
            <a:r>
              <a:rPr lang="en" sz="1100" u="sng">
                <a:solidFill>
                  <a:schemeClr val="hlink"/>
                </a:solidFill>
                <a:highlight>
                  <a:srgbClr val="FFFFFF"/>
                </a:highlight>
                <a:hlinkClick r:id="rId7"/>
              </a:rPr>
              <a:t>https://arxiv.org/abs/2508.08893</a:t>
            </a: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  Optimal estimation of Higgs-Gauge Boson couplings at the future  colliders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•"/>
            </a:pPr>
            <a:r>
              <a:rPr lang="en" sz="1100" u="sng">
                <a:solidFill>
                  <a:schemeClr val="hlink"/>
                </a:solidFill>
                <a:highlight>
                  <a:srgbClr val="FFFFFF"/>
                </a:highlight>
                <a:hlinkClick r:id="rId8"/>
              </a:rPr>
              <a:t>https://arxiv.org/abs/2508.06954</a:t>
            </a: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 Bounding exotic top decays inclusively at the FCC-ee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•"/>
            </a:pPr>
            <a:r>
              <a:rPr lang="en" sz="1100" u="sng">
                <a:solidFill>
                  <a:schemeClr val="hlink"/>
                </a:solidFill>
                <a:highlight>
                  <a:srgbClr val="FFFFFF"/>
                </a:highlight>
                <a:hlinkClick r:id="rId9"/>
              </a:rPr>
              <a:t>https://arxiv.org/abs/2508.14700</a:t>
            </a: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 Jets at electron-positron colliders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•"/>
            </a:pPr>
            <a:r>
              <a:rPr lang="en" sz="1100" u="sng">
                <a:solidFill>
                  <a:schemeClr val="hlink"/>
                </a:solidFill>
                <a:highlight>
                  <a:srgbClr val="FFFFFF"/>
                </a:highlight>
                <a:hlinkClick r:id="rId10"/>
              </a:rPr>
              <a:t>https://arxiv.org/abs/2508.14282</a:t>
            </a: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 Precise Predictions for Event Shapes in Hadronic Higgs Decays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100"/>
              <a:buChar char="•"/>
            </a:pPr>
            <a:r>
              <a:rPr lang="en" sz="1100" u="sng">
                <a:solidFill>
                  <a:schemeClr val="hlink"/>
                </a:solidFill>
                <a:highlight>
                  <a:srgbClr val="FFFFFF"/>
                </a:highlight>
                <a:hlinkClick r:id="rId11"/>
              </a:rPr>
              <a:t>https://arxiv.org/abs/2508.18087</a:t>
            </a:r>
            <a:r>
              <a:rPr lang="en" sz="1100">
                <a:solidFill>
                  <a:srgbClr val="222222"/>
                </a:solidFill>
                <a:highlight>
                  <a:srgbClr val="FFFFFF"/>
                </a:highlight>
              </a:rPr>
              <a:t> Forward neutrino production and event rates at the Future Circular Collider for hadron collisions</a:t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5"/>
          <p:cNvSpPr txBox="1"/>
          <p:nvPr>
            <p:ph type="title"/>
          </p:nvPr>
        </p:nvSpPr>
        <p:spPr>
          <a:xfrm>
            <a:off x="152400" y="133360"/>
            <a:ext cx="8839200" cy="523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Grey Book reminder</a:t>
            </a:r>
            <a:endParaRPr/>
          </a:p>
        </p:txBody>
      </p:sp>
      <p:sp>
        <p:nvSpPr>
          <p:cNvPr id="204" name="Google Shape;204;p35"/>
          <p:cNvSpPr txBox="1"/>
          <p:nvPr>
            <p:ph idx="1" type="body"/>
          </p:nvPr>
        </p:nvSpPr>
        <p:spPr>
          <a:xfrm>
            <a:off x="152400" y="819150"/>
            <a:ext cx="8839200" cy="3954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Institutes are encouraged to register to the Grey book.  </a:t>
            </a:r>
            <a:br>
              <a:rPr lang="en"/>
            </a:br>
            <a:r>
              <a:rPr lang="en"/>
              <a:t>See slide 10 of https://indico.fnal.gov/event/67484/contributions/310851/attachments/187132/257993/ifnc-USfcc-COLLAB-building-2025.pdf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Design">
  <a:themeElements>
    <a:clrScheme name="Custom 16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6420B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