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72" r:id="rId1"/>
    <p:sldMasterId id="2147483673" r:id="rId2"/>
    <p:sldMasterId id="2147483674" r:id="rId3"/>
  </p:sldMasterIdLst>
  <p:notesMasterIdLst>
    <p:notesMasterId r:id="rId32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14737704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147377018" r:id="rId20"/>
    <p:sldId id="271" r:id="rId21"/>
    <p:sldId id="272" r:id="rId22"/>
    <p:sldId id="273" r:id="rId23"/>
    <p:sldId id="274" r:id="rId24"/>
    <p:sldId id="275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embeddedFontLst>
    <p:embeddedFont>
      <p:font typeface="Avenir" panose="02000503020000020003" pitchFamily="2" charset="0"/>
      <p:regular r:id="rId33"/>
      <p:italic r:id="rId34"/>
    </p:embeddedFont>
    <p:embeddedFont>
      <p:font typeface="Helvetica Neue" panose="02000503000000020004" pitchFamily="2" charset="0"/>
      <p:regular r:id="rId35"/>
      <p:bold r:id="rId36"/>
      <p:italic r:id="rId37"/>
      <p:boldItalic r:id="rId38"/>
    </p:embeddedFont>
    <p:embeddedFont>
      <p:font typeface="Merriweather Sans" pitchFamily="2" charset="77"/>
      <p:regular r:id="rId39"/>
      <p:bold r:id="rId40"/>
      <p:italic r:id="rId41"/>
      <p:boldItalic r:id="rId42"/>
    </p:embeddedFont>
    <p:embeddedFont>
      <p:font typeface="Play" pitchFamily="2" charset="0"/>
      <p:regular r:id="rId43"/>
      <p:bold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4694"/>
  </p:normalViewPr>
  <p:slideViewPr>
    <p:cSldViewPr snapToGrid="0">
      <p:cViewPr varScale="1">
        <p:scale>
          <a:sx n="161" d="100"/>
          <a:sy n="161" d="100"/>
        </p:scale>
        <p:origin x="34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font" Target="fonts/font7.fntdata"/><Relationship Id="rId21" Type="http://schemas.openxmlformats.org/officeDocument/2006/relationships/slide" Target="slides/slide18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font" Target="fonts/font4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font" Target="fonts/font12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viewProps" Target="viewProps.xml"/><Relationship Id="rId20" Type="http://schemas.openxmlformats.org/officeDocument/2006/relationships/slide" Target="slides/slide17.xml"/><Relationship Id="rId41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46e73849f1_2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g346e73849f1_2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6b9c67c2ec_1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6b9c67c2ec_1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6b9c67c2ec_1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36b9c67c2ec_1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6b9c67c2ec_1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6b9c67c2ec_1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36b9c67c2ec_1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36b9c67c2ec_1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6b9c67c2ec_1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36b9c67c2ec_1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6b9c67c2ec_1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36b9c67c2ec_1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73944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36b9c67c2ec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36b9c67c2ec_1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36b9c67c2ec_1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36b9c67c2ec_1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6b9c67c2ec_1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6b9c67c2ec_1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46e73849f1_2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g346e73849f1_2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36b9c67c2ec_1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36b9c67c2ec_1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36b9c67c2ec_1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36b9c67c2ec_1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3504cc391ad_4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3504cc391ad_4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367dafd21fd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367dafd21fd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346e73849f1_2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1" name="Google Shape;311;g346e73849f1_2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35eee4ead0b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35eee4ead0b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346e73849f1_2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6" name="Google Shape;326;g346e73849f1_2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346e73849f1_2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7" name="Google Shape;337;g346e73849f1_2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6b9c67c2ec_1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6b9c67c2ec_1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6b9c67c2ec_1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36b9c67c2ec_1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6b9c67c2ec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6b9c67c2ec_1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67dafd21f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367dafd21f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51ed6dbd7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351ed6dbd7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6b9c67c2ec_1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6b9c67c2ec_1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6b9c67c2ec_1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36b9c67c2ec_1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" type="title">
  <p:cSld name="TITLE">
    <p:bg>
      <p:bgPr>
        <a:solidFill>
          <a:schemeClr val="lt1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/>
          <p:nvPr/>
        </p:nvSpPr>
        <p:spPr>
          <a:xfrm>
            <a:off x="0" y="-163996"/>
            <a:ext cx="9147572" cy="5143500"/>
          </a:xfrm>
          <a:prstGeom prst="rect">
            <a:avLst/>
          </a:prstGeom>
          <a:solidFill>
            <a:srgbClr val="DBDBDB">
              <a:alpha val="70588"/>
            </a:srgbClr>
          </a:solidFill>
          <a:ln>
            <a:noFill/>
          </a:ln>
        </p:spPr>
        <p:txBody>
          <a:bodyPr spcFirstLastPara="1" wrap="square" lIns="137150" tIns="137150" rIns="137150" bIns="13715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rgbClr val="BFBFBF"/>
              </a:solidFill>
              <a:latin typeface="Merriweather Sans"/>
              <a:ea typeface="Merriweather Sans"/>
              <a:cs typeface="Merriweather Sans"/>
              <a:sym typeface="Merriweather Sans"/>
            </a:endParaRPr>
          </a:p>
        </p:txBody>
      </p:sp>
      <p:sp>
        <p:nvSpPr>
          <p:cNvPr id="60" name="Google Shape;60;p14"/>
          <p:cNvSpPr/>
          <p:nvPr/>
        </p:nvSpPr>
        <p:spPr>
          <a:xfrm>
            <a:off x="228600" y="782258"/>
            <a:ext cx="8482026" cy="3198491"/>
          </a:xfrm>
          <a:prstGeom prst="rect">
            <a:avLst/>
          </a:prstGeom>
          <a:solidFill>
            <a:srgbClr val="F2F2F2">
              <a:alpha val="94117"/>
            </a:srgbClr>
          </a:solidFill>
          <a:ln>
            <a:noFill/>
          </a:ln>
        </p:spPr>
        <p:txBody>
          <a:bodyPr spcFirstLastPara="1" wrap="square" lIns="137150" tIns="137150" rIns="137150" bIns="13715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rgbClr val="BFBFBF"/>
              </a:solidFill>
              <a:latin typeface="Merriweather Sans"/>
              <a:ea typeface="Merriweather Sans"/>
              <a:cs typeface="Merriweather Sans"/>
              <a:sym typeface="Merriweather Sans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0" y="240030"/>
            <a:ext cx="228600" cy="38318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ctrTitle"/>
          </p:nvPr>
        </p:nvSpPr>
        <p:spPr>
          <a:xfrm>
            <a:off x="453735" y="1013792"/>
            <a:ext cx="3295802" cy="1393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Play"/>
              <a:buNone/>
              <a:defRPr sz="3000">
                <a:solidFill>
                  <a:schemeClr val="dk2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subTitle" idx="1"/>
          </p:nvPr>
        </p:nvSpPr>
        <p:spPr>
          <a:xfrm>
            <a:off x="416463" y="2735746"/>
            <a:ext cx="3333074" cy="1207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latin typeface="Play"/>
                <a:ea typeface="Play"/>
                <a:cs typeface="Play"/>
                <a:sym typeface="Play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pic>
        <p:nvPicPr>
          <p:cNvPr id="64" name="Google Shape;64;p14" descr="A bright light shining through a hole in the middle of a spa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808483" y="1392859"/>
            <a:ext cx="3881781" cy="1940891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/>
          <p:nvPr/>
        </p:nvSpPr>
        <p:spPr>
          <a:xfrm>
            <a:off x="8991600" y="-158374"/>
            <a:ext cx="152400" cy="53018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152400" y="819150"/>
            <a:ext cx="8839200" cy="39544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dt" idx="10"/>
          </p:nvPr>
        </p:nvSpPr>
        <p:spPr>
          <a:xfrm>
            <a:off x="1629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ftr" idx="11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HFCC Monthly Meeting | News</a:t>
            </a:r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sldNum" idx="12"/>
          </p:nvPr>
        </p:nvSpPr>
        <p:spPr>
          <a:xfrm>
            <a:off x="7123611" y="48688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152400" y="133350"/>
            <a:ext cx="8839200" cy="523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dt" idx="10"/>
          </p:nvPr>
        </p:nvSpPr>
        <p:spPr>
          <a:xfrm>
            <a:off x="1633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ftr" idx="11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HFCC Monthly Meeting | News</a:t>
            </a:r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sldNum" idx="12"/>
          </p:nvPr>
        </p:nvSpPr>
        <p:spPr>
          <a:xfrm>
            <a:off x="713722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311700" y="53136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lay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311700" y="783771"/>
            <a:ext cx="8520600" cy="3785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Char char="●"/>
              <a:defRPr>
                <a:solidFill>
                  <a:srgbClr val="3F3F3F"/>
                </a:solidFill>
              </a:defRPr>
            </a:lvl1pPr>
            <a:lvl2pPr marL="914400" lvl="1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371600" lvl="2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828800" lvl="3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2286000" lvl="4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2743200" lvl="5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dt" idx="10"/>
          </p:nvPr>
        </p:nvSpPr>
        <p:spPr>
          <a:xfrm>
            <a:off x="-1143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ftr" idx="11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HFCC Monthly Meeting | News</a:t>
            </a:r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sldNum" idx="12"/>
          </p:nvPr>
        </p:nvSpPr>
        <p:spPr>
          <a:xfrm>
            <a:off x="7136674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dt" idx="10"/>
          </p:nvPr>
        </p:nvSpPr>
        <p:spPr>
          <a:xfrm>
            <a:off x="6286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ftr" idx="11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HFCC Monthly Meeting | News</a:t>
            </a:r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sldNum" idx="12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dt" idx="10"/>
          </p:nvPr>
        </p:nvSpPr>
        <p:spPr>
          <a:xfrm>
            <a:off x="6286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ftr" idx="11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HFCC Monthly Meeting | News</a:t>
            </a:r>
            <a:endParaRPr/>
          </a:p>
        </p:txBody>
      </p:sp>
      <p:sp>
        <p:nvSpPr>
          <p:cNvPr id="94" name="Google Shape;94;p19"/>
          <p:cNvSpPr txBox="1">
            <a:spLocks noGrp="1"/>
          </p:cNvSpPr>
          <p:nvPr>
            <p:ph type="sldNum" idx="12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body" idx="1"/>
          </p:nvPr>
        </p:nvSpPr>
        <p:spPr>
          <a:xfrm>
            <a:off x="628650" y="1370013"/>
            <a:ext cx="3867150" cy="3262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body" idx="2"/>
          </p:nvPr>
        </p:nvSpPr>
        <p:spPr>
          <a:xfrm>
            <a:off x="4648200" y="1370013"/>
            <a:ext cx="3867150" cy="3262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20"/>
          <p:cNvSpPr txBox="1">
            <a:spLocks noGrp="1"/>
          </p:cNvSpPr>
          <p:nvPr>
            <p:ph type="dt" idx="10"/>
          </p:nvPr>
        </p:nvSpPr>
        <p:spPr>
          <a:xfrm>
            <a:off x="6286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0"/>
          <p:cNvSpPr txBox="1">
            <a:spLocks noGrp="1"/>
          </p:cNvSpPr>
          <p:nvPr>
            <p:ph type="ftr" idx="11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HFCC Monthly Meeting | News</a:t>
            </a:r>
            <a:endParaRPr/>
          </a:p>
        </p:txBody>
      </p:sp>
      <p:sp>
        <p:nvSpPr>
          <p:cNvPr id="101" name="Google Shape;101;p20"/>
          <p:cNvSpPr txBox="1">
            <a:spLocks noGrp="1"/>
          </p:cNvSpPr>
          <p:nvPr>
            <p:ph type="sldNum" idx="12"/>
          </p:nvPr>
        </p:nvSpPr>
        <p:spPr>
          <a:xfrm>
            <a:off x="7163346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7886700" cy="666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body" idx="1"/>
          </p:nvPr>
        </p:nvSpPr>
        <p:spPr>
          <a:xfrm>
            <a:off x="627062" y="1072196"/>
            <a:ext cx="3868737" cy="807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body" idx="2"/>
          </p:nvPr>
        </p:nvSpPr>
        <p:spPr>
          <a:xfrm>
            <a:off x="630238" y="1879600"/>
            <a:ext cx="3868737" cy="2762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21"/>
          <p:cNvSpPr txBox="1">
            <a:spLocks noGrp="1"/>
          </p:cNvSpPr>
          <p:nvPr>
            <p:ph type="body" idx="3"/>
          </p:nvPr>
        </p:nvSpPr>
        <p:spPr>
          <a:xfrm>
            <a:off x="4629150" y="1072197"/>
            <a:ext cx="3887788" cy="807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7" name="Google Shape;107;p21"/>
          <p:cNvSpPr txBox="1">
            <a:spLocks noGrp="1"/>
          </p:cNvSpPr>
          <p:nvPr>
            <p:ph type="body" idx="4"/>
          </p:nvPr>
        </p:nvSpPr>
        <p:spPr>
          <a:xfrm>
            <a:off x="4629150" y="1879600"/>
            <a:ext cx="3887788" cy="2762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p21"/>
          <p:cNvSpPr txBox="1">
            <a:spLocks noGrp="1"/>
          </p:cNvSpPr>
          <p:nvPr>
            <p:ph type="dt" idx="10"/>
          </p:nvPr>
        </p:nvSpPr>
        <p:spPr>
          <a:xfrm>
            <a:off x="6286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1"/>
          <p:cNvSpPr txBox="1">
            <a:spLocks noGrp="1"/>
          </p:cNvSpPr>
          <p:nvPr>
            <p:ph type="ftr" idx="11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HFCC Monthly Meeting | News</a:t>
            </a:r>
            <a:endParaRPr/>
          </a:p>
        </p:txBody>
      </p:sp>
      <p:sp>
        <p:nvSpPr>
          <p:cNvPr id="110" name="Google Shape;110;p21"/>
          <p:cNvSpPr txBox="1">
            <a:spLocks noGrp="1"/>
          </p:cNvSpPr>
          <p:nvPr>
            <p:ph type="sldNum" idx="12"/>
          </p:nvPr>
        </p:nvSpPr>
        <p:spPr>
          <a:xfrm>
            <a:off x="7163345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>
            <a:spLocks noGrp="1"/>
          </p:cNvSpPr>
          <p:nvPr>
            <p:ph type="dt" idx="10"/>
          </p:nvPr>
        </p:nvSpPr>
        <p:spPr>
          <a:xfrm>
            <a:off x="6286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2"/>
          <p:cNvSpPr txBox="1">
            <a:spLocks noGrp="1"/>
          </p:cNvSpPr>
          <p:nvPr>
            <p:ph type="ftr" idx="11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HFCC Monthly Meeting | News</a:t>
            </a:r>
            <a:endParaRPr/>
          </a:p>
        </p:txBody>
      </p:sp>
      <p:sp>
        <p:nvSpPr>
          <p:cNvPr id="114" name="Google Shape;114;p22"/>
          <p:cNvSpPr txBox="1">
            <a:spLocks noGrp="1"/>
          </p:cNvSpPr>
          <p:nvPr>
            <p:ph type="sldNum" idx="12"/>
          </p:nvPr>
        </p:nvSpPr>
        <p:spPr>
          <a:xfrm>
            <a:off x="717641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3"/>
          <p:cNvSpPr txBox="1">
            <a:spLocks noGrp="1"/>
          </p:cNvSpPr>
          <p:nvPr>
            <p:ph type="title"/>
          </p:nvPr>
        </p:nvSpPr>
        <p:spPr>
          <a:xfrm>
            <a:off x="630238" y="741362"/>
            <a:ext cx="2949575" cy="1068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body"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body" idx="2"/>
          </p:nvPr>
        </p:nvSpPr>
        <p:spPr>
          <a:xfrm>
            <a:off x="630238" y="1809750"/>
            <a:ext cx="2949575" cy="2592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9" name="Google Shape;119;p23"/>
          <p:cNvSpPr txBox="1">
            <a:spLocks noGrp="1"/>
          </p:cNvSpPr>
          <p:nvPr>
            <p:ph type="dt" idx="10"/>
          </p:nvPr>
        </p:nvSpPr>
        <p:spPr>
          <a:xfrm>
            <a:off x="6286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3"/>
          <p:cNvSpPr txBox="1">
            <a:spLocks noGrp="1"/>
          </p:cNvSpPr>
          <p:nvPr>
            <p:ph type="ftr" idx="11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HFCC Monthly Meeting | News</a:t>
            </a:r>
            <a:endParaRPr/>
          </a:p>
        </p:txBody>
      </p:sp>
      <p:sp>
        <p:nvSpPr>
          <p:cNvPr id="121" name="Google Shape;121;p23"/>
          <p:cNvSpPr txBox="1">
            <a:spLocks noGrp="1"/>
          </p:cNvSpPr>
          <p:nvPr>
            <p:ph type="sldNum" idx="12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4"/>
          <p:cNvSpPr txBox="1"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>
            <a:spLocks noGrp="1"/>
          </p:cNvSpPr>
          <p:nvPr>
            <p:ph type="pic" idx="2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  <a:noFill/>
          <a:ln>
            <a:noFill/>
          </a:ln>
        </p:spPr>
      </p:sp>
      <p:sp>
        <p:nvSpPr>
          <p:cNvPr id="125" name="Google Shape;125;p24"/>
          <p:cNvSpPr txBox="1">
            <a:spLocks noGrp="1"/>
          </p:cNvSpPr>
          <p:nvPr>
            <p:ph type="body" idx="1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26" name="Google Shape;126;p24"/>
          <p:cNvSpPr txBox="1">
            <a:spLocks noGrp="1"/>
          </p:cNvSpPr>
          <p:nvPr>
            <p:ph type="dt" idx="10"/>
          </p:nvPr>
        </p:nvSpPr>
        <p:spPr>
          <a:xfrm>
            <a:off x="6286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24"/>
          <p:cNvSpPr txBox="1">
            <a:spLocks noGrp="1"/>
          </p:cNvSpPr>
          <p:nvPr>
            <p:ph type="ftr" idx="11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HFCC Monthly Meeting | News</a:t>
            </a:r>
            <a:endParaRPr/>
          </a:p>
        </p:txBody>
      </p:sp>
      <p:sp>
        <p:nvSpPr>
          <p:cNvPr id="128" name="Google Shape;128;p24"/>
          <p:cNvSpPr txBox="1">
            <a:spLocks noGrp="1"/>
          </p:cNvSpPr>
          <p:nvPr>
            <p:ph type="sldNum" idx="12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5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25"/>
          <p:cNvSpPr txBox="1">
            <a:spLocks noGrp="1"/>
          </p:cNvSpPr>
          <p:nvPr>
            <p:ph type="body" idx="1"/>
          </p:nvPr>
        </p:nvSpPr>
        <p:spPr>
          <a:xfrm rot="5400000">
            <a:off x="2594770" y="-1623219"/>
            <a:ext cx="3954461" cy="88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2" name="Google Shape;132;p25"/>
          <p:cNvSpPr txBox="1">
            <a:spLocks noGrp="1"/>
          </p:cNvSpPr>
          <p:nvPr>
            <p:ph type="dt" idx="10"/>
          </p:nvPr>
        </p:nvSpPr>
        <p:spPr>
          <a:xfrm>
            <a:off x="6286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5"/>
          <p:cNvSpPr txBox="1">
            <a:spLocks noGrp="1"/>
          </p:cNvSpPr>
          <p:nvPr>
            <p:ph type="ftr" idx="11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HFCC Monthly Meeting | News</a:t>
            </a:r>
            <a:endParaRPr/>
          </a:p>
        </p:txBody>
      </p:sp>
      <p:sp>
        <p:nvSpPr>
          <p:cNvPr id="134" name="Google Shape;134;p25"/>
          <p:cNvSpPr txBox="1">
            <a:spLocks noGrp="1"/>
          </p:cNvSpPr>
          <p:nvPr>
            <p:ph type="sldNum" idx="12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6"/>
          <p:cNvSpPr txBox="1">
            <a:spLocks noGrp="1"/>
          </p:cNvSpPr>
          <p:nvPr>
            <p:ph type="title"/>
          </p:nvPr>
        </p:nvSpPr>
        <p:spPr>
          <a:xfrm rot="5400000">
            <a:off x="5350669" y="1467644"/>
            <a:ext cx="4357687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6"/>
          <p:cNvSpPr txBox="1">
            <a:spLocks noGrp="1"/>
          </p:cNvSpPr>
          <p:nvPr>
            <p:ph type="body" idx="1"/>
          </p:nvPr>
        </p:nvSpPr>
        <p:spPr>
          <a:xfrm rot="5400000">
            <a:off x="1331119" y="-427831"/>
            <a:ext cx="4357687" cy="5762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8" name="Google Shape;138;p26"/>
          <p:cNvSpPr txBox="1">
            <a:spLocks noGrp="1"/>
          </p:cNvSpPr>
          <p:nvPr>
            <p:ph type="dt" idx="10"/>
          </p:nvPr>
        </p:nvSpPr>
        <p:spPr>
          <a:xfrm>
            <a:off x="6286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6"/>
          <p:cNvSpPr txBox="1">
            <a:spLocks noGrp="1"/>
          </p:cNvSpPr>
          <p:nvPr>
            <p:ph type="ftr" idx="11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HFCC Monthly Meeting | News</a:t>
            </a:r>
            <a:endParaRPr/>
          </a:p>
        </p:txBody>
      </p:sp>
      <p:sp>
        <p:nvSpPr>
          <p:cNvPr id="140" name="Google Shape;140;p26"/>
          <p:cNvSpPr txBox="1">
            <a:spLocks noGrp="1"/>
          </p:cNvSpPr>
          <p:nvPr>
            <p:ph type="sldNum" idx="12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302" y="1626785"/>
            <a:ext cx="189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796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598" y="532588"/>
            <a:ext cx="1492818" cy="147781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5991" y="2571750"/>
            <a:ext cx="8532019" cy="1614949"/>
          </a:xfrm>
          <a:prstGeom prst="rect">
            <a:avLst/>
          </a:prstGeo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5991" y="4275190"/>
            <a:ext cx="8532020" cy="602840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1609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2485"/>
            <a:ext cx="9144000" cy="467306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6710" y="-36634"/>
            <a:ext cx="3087290" cy="4687216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100">
                <a:solidFill>
                  <a:schemeClr val="bg1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575">
                <a:solidFill>
                  <a:schemeClr val="bg1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bg1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2-7-2021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5929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4198"/>
            <a:ext cx="4212431" cy="34563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94199"/>
            <a:ext cx="4208860" cy="34563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2-7-2021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3315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5991" y="1820465"/>
            <a:ext cx="4212431" cy="2830116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20465"/>
            <a:ext cx="4208860" cy="2830116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2-7-2021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9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4212431" cy="79930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1588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8" y="0"/>
            <a:ext cx="4518422" cy="46553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2-7-2021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1087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2-7-2021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9" y="119419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625579" y="297727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283409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278130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2-7-2021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6710" y="1194198"/>
            <a:ext cx="2781300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3511" y="297727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94447" y="119419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94447" y="2983512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521586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815704"/>
            <a:ext cx="4212431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2-7-2021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629151" y="1815704"/>
            <a:ext cx="4212431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273982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2781301" cy="501253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56710" y="1203724"/>
            <a:ext cx="2784890" cy="491726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815704"/>
            <a:ext cx="278130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56710" y="1812132"/>
            <a:ext cx="278489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190385" y="1200921"/>
            <a:ext cx="2781301" cy="501253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190386" y="1822427"/>
            <a:ext cx="278130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2-7-2021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24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087290" y="1201033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87290" y="20493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2-7-2021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2456" y="3808894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038" y="12010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174291" y="3808894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74291" y="12010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0034535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9582" y="1194197"/>
            <a:ext cx="8532018" cy="192293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220642"/>
            <a:ext cx="2781300" cy="14299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3220642"/>
            <a:ext cx="2749153" cy="14299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2-7-2021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3220642"/>
            <a:ext cx="2777349" cy="14299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45946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194197"/>
            <a:ext cx="9144000" cy="220940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220642"/>
            <a:ext cx="2781300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3220642"/>
            <a:ext cx="2749153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2-7-2021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3220642"/>
            <a:ext cx="2777349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49522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1282304"/>
            <a:ext cx="8532019" cy="2139553"/>
          </a:xfrm>
          <a:prstGeom prst="rect">
            <a:avLst/>
          </a:prstGeom>
        </p:spPr>
        <p:txBody>
          <a:bodyPr anchor="b"/>
          <a:lstStyle>
            <a:lvl1pPr>
              <a:defRPr sz="3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0" y="3442098"/>
            <a:ext cx="853202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2-7-2021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343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2-7-2021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962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2-7-2021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4678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305991" y="4647305"/>
            <a:ext cx="85320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050" dirty="0" err="1"/>
              <a:t>home.cern</a:t>
            </a:r>
            <a:endParaRPr lang="en-US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23928" y="1683648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866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200" baseline="0">
                <a:solidFill>
                  <a:schemeClr val="tx2"/>
                </a:solidFill>
              </a:defRPr>
            </a:lvl2pPr>
            <a:lvl3pPr>
              <a:defRPr sz="1200" baseline="0"/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498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image" Target="../media/image2.wmf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lay"/>
              <a:buNone/>
              <a:defRPr sz="3600" b="0" i="0" u="none" strike="noStrike" cap="none">
                <a:solidFill>
                  <a:schemeClr val="dk2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152400" y="819150"/>
            <a:ext cx="8839200" cy="39544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286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HFCC Monthly Meeting | News</a:t>
            </a:r>
            <a:endParaRPr/>
          </a:p>
        </p:txBody>
      </p:sp>
      <p:sp>
        <p:nvSpPr>
          <p:cNvPr id="55" name="Google Shape;55;p13"/>
          <p:cNvSpPr/>
          <p:nvPr/>
        </p:nvSpPr>
        <p:spPr>
          <a:xfrm rot="-5400000">
            <a:off x="6819593" y="2820659"/>
            <a:ext cx="4480560" cy="1651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US Higgs Factory</a:t>
            </a:r>
            <a:endParaRPr sz="1800" b="0" i="0" u="none" strike="noStrike" cap="non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cxnSp>
        <p:nvCxnSpPr>
          <p:cNvPr id="56" name="Google Shape;56;p13"/>
          <p:cNvCxnSpPr/>
          <p:nvPr/>
        </p:nvCxnSpPr>
        <p:spPr>
          <a:xfrm rot="10800000">
            <a:off x="1566" y="666750"/>
            <a:ext cx="9142434" cy="0"/>
          </a:xfrm>
          <a:prstGeom prst="straightConnector1">
            <a:avLst/>
          </a:prstGeom>
          <a:noFill/>
          <a:ln w="127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7" name="Google Shape;57;p13"/>
          <p:cNvSpPr txBox="1">
            <a:spLocks noGrp="1"/>
          </p:cNvSpPr>
          <p:nvPr>
            <p:ph type="sldNum" idx="12"/>
          </p:nvPr>
        </p:nvSpPr>
        <p:spPr>
          <a:xfrm>
            <a:off x="7175863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557" y="4890195"/>
            <a:ext cx="510941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AutoShape 1">
            <a:extLst>
              <a:ext uri="{FF2B5EF4-FFF2-40B4-BE49-F238E27FC236}">
                <a16:creationId xmlns:a16="http://schemas.microsoft.com/office/drawing/2014/main" id="{27C83116-4745-0E45-8BE8-54F7A2382CA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74544"/>
            <a:ext cx="9144000" cy="571500"/>
          </a:xfrm>
          <a:custGeom>
            <a:avLst/>
            <a:gdLst>
              <a:gd name="T0" fmla="*/ 2147483646 w 25400"/>
              <a:gd name="T1" fmla="*/ 2147483646 h 2117"/>
              <a:gd name="T2" fmla="*/ 2147483646 w 25400"/>
              <a:gd name="T3" fmla="*/ 2147483646 h 2117"/>
              <a:gd name="T4" fmla="*/ 0 w 25400"/>
              <a:gd name="T5" fmla="*/ 2147483646 h 2117"/>
              <a:gd name="T6" fmla="*/ 2147483646 w 25400"/>
              <a:gd name="T7" fmla="*/ 0 h 211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5400"/>
              <a:gd name="T13" fmla="*/ 0 h 2117"/>
              <a:gd name="T14" fmla="*/ 25400 w 25400"/>
              <a:gd name="T15" fmla="*/ 2117 h 21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400" h="2117">
                <a:moveTo>
                  <a:pt x="0" y="0"/>
                </a:moveTo>
                <a:lnTo>
                  <a:pt x="25400" y="0"/>
                </a:lnTo>
                <a:lnTo>
                  <a:pt x="25400" y="2117"/>
                </a:lnTo>
                <a:lnTo>
                  <a:pt x="0" y="211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tint val="66000"/>
                  <a:satMod val="160000"/>
                </a:srgbClr>
              </a:gs>
              <a:gs pos="50000">
                <a:srgbClr val="0033A0">
                  <a:tint val="44500"/>
                  <a:satMod val="160000"/>
                </a:srgbClr>
              </a:gs>
              <a:gs pos="100000">
                <a:srgbClr val="0033A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txBody>
          <a:bodyPr wrap="none" anchor="ctr"/>
          <a:lstStyle/>
          <a:p>
            <a:endParaRPr lang="en-CH" sz="135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52FE55-B56E-A940-BFB0-B4D01CC6E1E3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02" y="33468"/>
            <a:ext cx="337790" cy="334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09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1350"/>
        </a:spcBef>
        <a:spcAft>
          <a:spcPts val="300"/>
        </a:spcAft>
        <a:buFont typeface="Arial"/>
        <a:buNone/>
        <a:tabLst/>
        <a:defRPr sz="1575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242888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charset="0"/>
        <a:buChar char="•"/>
        <a:tabLst/>
        <a:defRPr sz="135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75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agenda.linearcollider.org/event/10594/" TargetMode="External"/><Relationship Id="rId3" Type="http://schemas.openxmlformats.org/officeDocument/2006/relationships/hyperlink" Target="https://wiki.kek.jp/display/mapschool/MAPS+Academy" TargetMode="External"/><Relationship Id="rId7" Type="http://schemas.openxmlformats.org/officeDocument/2006/relationships/hyperlink" Target="https://agenda.hep.wisc.edu/event/2188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indico.cern.ch/event/1446820/" TargetMode="External"/><Relationship Id="rId5" Type="http://schemas.openxmlformats.org/officeDocument/2006/relationships/hyperlink" Target="https://indico.uchicago.edu/event/478/" TargetMode="External"/><Relationship Id="rId4" Type="http://schemas.openxmlformats.org/officeDocument/2006/relationships/hyperlink" Target="https://indico.slac.stanford.edu/event/9605/overview" TargetMode="External"/><Relationship Id="rId9" Type="http://schemas.openxmlformats.org/officeDocument/2006/relationships/hyperlink" Target="https://groups-portal.web.cern.ch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9010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groups.cern.ch/Pages/default.aspx" TargetMode="External"/><Relationship Id="rId7" Type="http://schemas.openxmlformats.org/officeDocument/2006/relationships/hyperlink" Target="mailto:jlvay@lbl.gov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0.png"/><Relationship Id="rId5" Type="http://schemas.openxmlformats.org/officeDocument/2006/relationships/hyperlink" Target="https://groups-portal.web.cern.ch/" TargetMode="External"/><Relationship Id="rId4" Type="http://schemas.openxmlformats.org/officeDocument/2006/relationships/hyperlink" Target="https://fcc-ped.web.cern.ch/##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jrp3@cornell.edu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1.jpg"/><Relationship Id="rId4" Type="http://schemas.openxmlformats.org/officeDocument/2006/relationships/hyperlink" Target="mailto:eno@umd.e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nap.nationalacademies.org/catalog/28839/elementary-particle-physics-the-higgs-and-beyond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7"/>
          <p:cNvSpPr txBox="1">
            <a:spLocks noGrp="1"/>
          </p:cNvSpPr>
          <p:nvPr>
            <p:ph type="ctrTitle"/>
          </p:nvPr>
        </p:nvSpPr>
        <p:spPr>
          <a:xfrm>
            <a:off x="453735" y="1013792"/>
            <a:ext cx="3295802" cy="1393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Play"/>
              <a:buNone/>
            </a:pPr>
            <a:r>
              <a:rPr lang="en"/>
              <a:t>HFCC News </a:t>
            </a:r>
            <a:br>
              <a:rPr lang="en"/>
            </a:br>
            <a:endParaRPr/>
          </a:p>
        </p:txBody>
      </p:sp>
      <p:sp>
        <p:nvSpPr>
          <p:cNvPr id="146" name="Google Shape;146;p27"/>
          <p:cNvSpPr txBox="1">
            <a:spLocks noGrp="1"/>
          </p:cNvSpPr>
          <p:nvPr>
            <p:ph type="subTitle" idx="1"/>
          </p:nvPr>
        </p:nvSpPr>
        <p:spPr>
          <a:xfrm>
            <a:off x="416463" y="2735746"/>
            <a:ext cx="3333074" cy="1207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/>
              <a:t>3 July 2025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5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Projects Proposed</a:t>
            </a:r>
            <a:endParaRPr/>
          </a:p>
        </p:txBody>
      </p:sp>
      <p:pic>
        <p:nvPicPr>
          <p:cNvPr id="202" name="Google Shape;202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08960"/>
            <a:ext cx="7487507" cy="418214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E433DD-376D-AF6C-D4E9-CA364B206A7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0C1C73-E33A-1416-9287-56DE42AA71C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E333C0-D81F-1B2F-B207-75A17FA78A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6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FCC-ee/hh</a:t>
            </a:r>
            <a:endParaRPr/>
          </a:p>
        </p:txBody>
      </p:sp>
      <p:pic>
        <p:nvPicPr>
          <p:cNvPr id="208" name="Google Shape;208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1342360"/>
            <a:ext cx="8839198" cy="295899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0A0C76-EDBD-EE9A-1F8C-5B41003FEAF3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9CE88E-6D4E-1F7B-F8DE-449F3852FB9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E4EAF8-45D7-0770-168C-D4EB604709A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7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CLIC and LCF</a:t>
            </a:r>
            <a:endParaRPr/>
          </a:p>
        </p:txBody>
      </p:sp>
      <p:sp>
        <p:nvSpPr>
          <p:cNvPr id="214" name="Google Shape;214;p37"/>
          <p:cNvSpPr txBox="1">
            <a:spLocks noGrp="1"/>
          </p:cNvSpPr>
          <p:nvPr>
            <p:ph type="body" idx="1"/>
          </p:nvPr>
        </p:nvSpPr>
        <p:spPr>
          <a:xfrm>
            <a:off x="152400" y="819150"/>
            <a:ext cx="8839200" cy="3954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HALHF, C3, PWA plus ERL, </a:t>
            </a:r>
            <a:br>
              <a:rPr lang="en"/>
            </a:br>
            <a:r>
              <a:rPr lang="en"/>
              <a:t>gamma-gamma, … </a:t>
            </a:r>
            <a:endParaRPr/>
          </a:p>
        </p:txBody>
      </p:sp>
      <p:pic>
        <p:nvPicPr>
          <p:cNvPr id="215" name="Google Shape;21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23725"/>
            <a:ext cx="5511424" cy="175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37"/>
          <p:cNvPicPr preferRelativeResize="0"/>
          <p:nvPr/>
        </p:nvPicPr>
        <p:blipFill rotWithShape="1">
          <a:blip r:embed="rId4">
            <a:alphaModFix/>
          </a:blip>
          <a:srcRect b="18850"/>
          <a:stretch/>
        </p:blipFill>
        <p:spPr>
          <a:xfrm>
            <a:off x="4289325" y="2320700"/>
            <a:ext cx="4531026" cy="25941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3DA6EF-9723-046D-12BA-F2A39C03F1F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35A452-EE7D-F1BB-0FA9-340C85788E1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368CBB-EEC6-0D19-6D0C-55DFAD43BBD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8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LEP3 </a:t>
            </a:r>
            <a:endParaRPr/>
          </a:p>
        </p:txBody>
      </p:sp>
      <p:sp>
        <p:nvSpPr>
          <p:cNvPr id="222" name="Google Shape;222;p38"/>
          <p:cNvSpPr txBox="1">
            <a:spLocks noGrp="1"/>
          </p:cNvSpPr>
          <p:nvPr>
            <p:ph type="body" idx="1"/>
          </p:nvPr>
        </p:nvSpPr>
        <p:spPr>
          <a:xfrm>
            <a:off x="152400" y="819150"/>
            <a:ext cx="8839200" cy="3954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23" name="Google Shape;223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0975" y="1322125"/>
            <a:ext cx="227505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99450" y="1398925"/>
            <a:ext cx="2734075" cy="264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38"/>
          <p:cNvPicPr preferRelativeResize="0"/>
          <p:nvPr/>
        </p:nvPicPr>
        <p:blipFill rotWithShape="1">
          <a:blip r:embed="rId5">
            <a:alphaModFix/>
          </a:blip>
          <a:srcRect r="17830"/>
          <a:stretch/>
        </p:blipFill>
        <p:spPr>
          <a:xfrm>
            <a:off x="5570750" y="955350"/>
            <a:ext cx="3350325" cy="369927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8919BA-FBD1-BB62-EFC2-C853C4AA64F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AD6149-8A5D-AA98-650F-0A4B66C2A9D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73CD19-D8A5-7868-119A-6BE591CA5D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9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LHeC</a:t>
            </a:r>
            <a:endParaRPr/>
          </a:p>
        </p:txBody>
      </p:sp>
      <p:pic>
        <p:nvPicPr>
          <p:cNvPr id="231" name="Google Shape;231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397" y="1339200"/>
            <a:ext cx="4247249" cy="313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3319675"/>
            <a:ext cx="4090925" cy="115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39" title="Screenshot 2025-07-01 at 21.01.57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79000" y="1202448"/>
            <a:ext cx="4090925" cy="166790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1E22D3-565E-2235-91A5-D1696DCE731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BC3083-BC52-3AFC-B1E1-B0DACB157B7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818C3B-0E93-8405-D20D-45DD57848CB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40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LHeC</a:t>
            </a:r>
            <a:endParaRPr/>
          </a:p>
        </p:txBody>
      </p:sp>
      <p:sp>
        <p:nvSpPr>
          <p:cNvPr id="239" name="Google Shape;239;p40"/>
          <p:cNvSpPr txBox="1">
            <a:spLocks noGrp="1"/>
          </p:cNvSpPr>
          <p:nvPr>
            <p:ph type="body" idx="1"/>
          </p:nvPr>
        </p:nvSpPr>
        <p:spPr>
          <a:xfrm>
            <a:off x="152400" y="819150"/>
            <a:ext cx="8839200" cy="3954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40" name="Google Shape;240;p40" title="Screenshot 2025-07-01 at 20.59.3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225" y="737150"/>
            <a:ext cx="8521324" cy="428977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9B3EFF-9F86-16A1-B083-8212F89AE1C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CEE266-E6D5-FC03-0710-B270D98CA77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28F477-F3DB-0634-66F6-CA76245879F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1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Muon Collider</a:t>
            </a:r>
            <a:endParaRPr/>
          </a:p>
        </p:txBody>
      </p:sp>
      <p:pic>
        <p:nvPicPr>
          <p:cNvPr id="246" name="Google Shape;246;p41"/>
          <p:cNvPicPr preferRelativeResize="0"/>
          <p:nvPr/>
        </p:nvPicPr>
        <p:blipFill rotWithShape="1">
          <a:blip r:embed="rId3">
            <a:alphaModFix/>
          </a:blip>
          <a:srcRect t="12273"/>
          <a:stretch/>
        </p:blipFill>
        <p:spPr>
          <a:xfrm>
            <a:off x="152400" y="904175"/>
            <a:ext cx="8375975" cy="408692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CEF919-0A64-2CC3-DF36-AC2AD6B7F35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32EEBD-EA3C-85FE-ED95-6F8F222DEF9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35E843-5211-586D-73F9-0D343415F99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4A2CF0-75EC-3247-FDC3-6C18665328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5B5A5C-5B7A-9FD5-BFFE-9C021F65E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buClrTx/>
            </a:pPr>
            <a:fld id="{1787A23F-BAF2-40F7-981E-A4E481A32A38}" type="slidenum">
              <a:rPr lang="en-US" kern="1200">
                <a:solidFill>
                  <a:srgbClr val="0033A0"/>
                </a:solidFill>
                <a:ea typeface="+mn-ea"/>
                <a:cs typeface="+mn-cs"/>
              </a:rPr>
              <a:pPr defTabSz="685800">
                <a:buClrTx/>
              </a:pPr>
              <a:t>17</a:t>
            </a:fld>
            <a:endParaRPr lang="en-US" kern="1200">
              <a:solidFill>
                <a:srgbClr val="0033A0"/>
              </a:solidFill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9B8C2E-A2F5-75DC-4F06-688C5B86D077}"/>
              </a:ext>
            </a:extLst>
          </p:cNvPr>
          <p:cNvSpPr txBox="1"/>
          <p:nvPr/>
        </p:nvSpPr>
        <p:spPr>
          <a:xfrm>
            <a:off x="2465766" y="33468"/>
            <a:ext cx="1670329" cy="30008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685800">
              <a:buClrTx/>
            </a:pPr>
            <a:r>
              <a:rPr lang="en-US" sz="1950" dirty="0">
                <a:solidFill>
                  <a:srgbClr val="2F2F2F"/>
                </a:solidFill>
                <a:ea typeface="Times New Roman" panose="02020603050405020304" pitchFamily="18" charset="0"/>
                <a:cs typeface="+mn-cs"/>
              </a:rPr>
              <a:t>Financing FCC</a:t>
            </a:r>
            <a:endParaRPr lang="en-CH" sz="1950" kern="1200" dirty="0">
              <a:solidFill>
                <a:srgbClr val="2F2F2F"/>
              </a:solidFill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1E01A9-E337-019D-90B6-68CB1F071839}"/>
              </a:ext>
            </a:extLst>
          </p:cNvPr>
          <p:cNvSpPr txBox="1"/>
          <p:nvPr/>
        </p:nvSpPr>
        <p:spPr>
          <a:xfrm>
            <a:off x="386682" y="3034501"/>
            <a:ext cx="8098692" cy="15465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685800">
              <a:buClrTx/>
            </a:pPr>
            <a:r>
              <a:rPr lang="en-CH" sz="1125" kern="1200" dirty="0">
                <a:solidFill>
                  <a:srgbClr val="0432FF"/>
                </a:solidFill>
                <a:ea typeface="+mn-ea"/>
                <a:cs typeface="+mn-cs"/>
              </a:rPr>
              <a:t>Funding of FCC </a:t>
            </a:r>
            <a:r>
              <a:rPr lang="en-CH" sz="1050" kern="1200" dirty="0">
                <a:solidFill>
                  <a:srgbClr val="2F2F2F"/>
                </a:solidFill>
                <a:ea typeface="+mn-ea"/>
                <a:cs typeface="+mn-cs"/>
              </a:rPr>
              <a:t>(or any other major future collider project) </a:t>
            </a:r>
            <a:r>
              <a:rPr lang="en-CH" sz="1125" kern="1200" dirty="0">
                <a:solidFill>
                  <a:srgbClr val="0432FF"/>
                </a:solidFill>
                <a:ea typeface="+mn-ea"/>
                <a:cs typeface="+mn-cs"/>
              </a:rPr>
              <a:t>expected to come from two main sources</a:t>
            </a:r>
            <a:r>
              <a:rPr lang="en-CH" sz="1125" kern="1200" dirty="0">
                <a:solidFill>
                  <a:srgbClr val="2F2F2F"/>
                </a:solidFill>
                <a:ea typeface="+mn-ea"/>
                <a:cs typeface="+mn-cs"/>
              </a:rPr>
              <a:t>:</a:t>
            </a:r>
          </a:p>
          <a:p>
            <a:pPr marL="214313" indent="-214313" defTabSz="685800">
              <a:buClr>
                <a:srgbClr val="2F2F2F"/>
              </a:buClr>
              <a:buFont typeface="Wingdings" pitchFamily="2" charset="2"/>
              <a:buChar char="q"/>
            </a:pPr>
            <a:r>
              <a:rPr lang="en-CH" sz="1125" kern="1200" dirty="0">
                <a:solidFill>
                  <a:srgbClr val="0432FF"/>
                </a:solidFill>
                <a:ea typeface="+mn-ea"/>
                <a:cs typeface="+mn-cs"/>
              </a:rPr>
              <a:t>CERN Budget </a:t>
            </a:r>
            <a:r>
              <a:rPr lang="en-CH" sz="1050" kern="1200" dirty="0">
                <a:solidFill>
                  <a:srgbClr val="2F2F2F"/>
                </a:solidFill>
                <a:ea typeface="+mn-ea"/>
                <a:cs typeface="+mn-cs"/>
              </a:rPr>
              <a:t>(i.e. revenues from Member and Associate Member States): </a:t>
            </a:r>
            <a:r>
              <a:rPr lang="en-CH" sz="1125" kern="1200" dirty="0">
                <a:solidFill>
                  <a:srgbClr val="0432FF"/>
                </a:solidFill>
                <a:ea typeface="+mn-ea"/>
                <a:cs typeface="+mn-cs"/>
              </a:rPr>
              <a:t>would cover more than 50% of FCC investment cost</a:t>
            </a:r>
          </a:p>
          <a:p>
            <a:pPr marL="214313" indent="-214313" defTabSz="685800">
              <a:buClr>
                <a:srgbClr val="2F2F2F"/>
              </a:buClr>
              <a:buFont typeface="Wingdings" pitchFamily="2" charset="2"/>
              <a:buChar char="q"/>
            </a:pPr>
            <a:r>
              <a:rPr lang="en-CH" sz="1125" kern="1200" dirty="0">
                <a:solidFill>
                  <a:srgbClr val="0432FF"/>
                </a:solidFill>
                <a:ea typeface="+mn-ea"/>
                <a:cs typeface="+mn-cs"/>
              </a:rPr>
              <a:t>External contributions</a:t>
            </a:r>
            <a:r>
              <a:rPr lang="en-CH" sz="1125" kern="1200" dirty="0">
                <a:solidFill>
                  <a:srgbClr val="2F2F2F"/>
                </a:solidFill>
                <a:ea typeface="+mn-ea"/>
                <a:cs typeface="+mn-cs"/>
              </a:rPr>
              <a:t>: </a:t>
            </a:r>
          </a:p>
          <a:p>
            <a:pPr defTabSz="685800">
              <a:buClrTx/>
            </a:pPr>
            <a:r>
              <a:rPr lang="en-CH" sz="1125" kern="1200" dirty="0">
                <a:solidFill>
                  <a:srgbClr val="2F2F2F"/>
                </a:solidFill>
                <a:ea typeface="+mn-ea"/>
                <a:cs typeface="+mn-cs"/>
              </a:rPr>
              <a:t>     - additional voluntary contributions </a:t>
            </a:r>
            <a:r>
              <a:rPr lang="en-US" sz="1050" kern="1200" dirty="0">
                <a:solidFill>
                  <a:srgbClr val="2F2F2F"/>
                </a:solidFill>
                <a:ea typeface="+mn-ea"/>
                <a:cs typeface="+mn-cs"/>
              </a:rPr>
              <a:t>(in-cash or in-kind) </a:t>
            </a:r>
            <a:r>
              <a:rPr lang="en-CH" sz="1125" kern="1200" dirty="0">
                <a:solidFill>
                  <a:srgbClr val="2F2F2F"/>
                </a:solidFill>
                <a:ea typeface="+mn-ea"/>
                <a:cs typeface="+mn-cs"/>
              </a:rPr>
              <a:t>from </a:t>
            </a:r>
            <a:r>
              <a:rPr lang="en-CH" sz="1125" kern="1200" dirty="0">
                <a:solidFill>
                  <a:srgbClr val="0432FF"/>
                </a:solidFill>
                <a:ea typeface="+mn-ea"/>
                <a:cs typeface="+mn-cs"/>
              </a:rPr>
              <a:t>Member and Associate Member States </a:t>
            </a:r>
          </a:p>
          <a:p>
            <a:pPr defTabSz="685800">
              <a:buClrTx/>
            </a:pPr>
            <a:r>
              <a:rPr lang="en-CH" sz="1125" kern="1200" dirty="0">
                <a:solidFill>
                  <a:srgbClr val="2F2F2F"/>
                </a:solidFill>
                <a:ea typeface="+mn-ea"/>
                <a:cs typeface="+mn-cs"/>
              </a:rPr>
              <a:t>     - contributions from </a:t>
            </a:r>
            <a:r>
              <a:rPr lang="en-CH" sz="1125" kern="1200" dirty="0">
                <a:solidFill>
                  <a:srgbClr val="0432FF"/>
                </a:solidFill>
                <a:ea typeface="+mn-ea"/>
                <a:cs typeface="+mn-cs"/>
              </a:rPr>
              <a:t>non-Member States</a:t>
            </a:r>
          </a:p>
          <a:p>
            <a:pPr defTabSz="685800">
              <a:buClrTx/>
            </a:pPr>
            <a:r>
              <a:rPr lang="en-CH" sz="1125" kern="1200" dirty="0">
                <a:solidFill>
                  <a:srgbClr val="2F2F2F"/>
                </a:solidFill>
                <a:ea typeface="+mn-ea"/>
                <a:cs typeface="+mn-cs"/>
              </a:rPr>
              <a:t>     - exploring possible contributions from the </a:t>
            </a:r>
            <a:r>
              <a:rPr lang="en-CH" sz="1125" kern="1200" dirty="0">
                <a:solidFill>
                  <a:srgbClr val="0432FF"/>
                </a:solidFill>
                <a:ea typeface="+mn-ea"/>
                <a:cs typeface="+mn-cs"/>
              </a:rPr>
              <a:t>European Union in the next Multiannual Financial Framework </a:t>
            </a:r>
            <a:r>
              <a:rPr lang="en-CH" sz="1125" kern="1200" dirty="0">
                <a:solidFill>
                  <a:srgbClr val="2F2F2F"/>
                </a:solidFill>
                <a:ea typeface="+mn-ea"/>
                <a:cs typeface="+mn-cs"/>
              </a:rPr>
              <a:t>(MFF 2028-2034)</a:t>
            </a:r>
          </a:p>
          <a:p>
            <a:pPr defTabSz="685800">
              <a:buClrTx/>
            </a:pPr>
            <a:r>
              <a:rPr lang="en-CH" sz="1125" kern="1200" dirty="0">
                <a:solidFill>
                  <a:srgbClr val="2F2F2F"/>
                </a:solidFill>
                <a:ea typeface="+mn-ea"/>
                <a:cs typeface="+mn-cs"/>
              </a:rPr>
              <a:t>     - exploring possible contributions of </a:t>
            </a:r>
            <a:r>
              <a:rPr lang="en-CH" sz="1125" kern="1200" dirty="0">
                <a:solidFill>
                  <a:srgbClr val="0432FF"/>
                </a:solidFill>
                <a:ea typeface="+mn-ea"/>
                <a:cs typeface="+mn-cs"/>
              </a:rPr>
              <a:t>private donors </a:t>
            </a:r>
            <a:r>
              <a:rPr lang="en-CH" sz="1050" kern="1200" dirty="0">
                <a:solidFill>
                  <a:srgbClr val="2F2F2F"/>
                </a:solidFill>
                <a:ea typeface="+mn-ea"/>
                <a:cs typeface="+mn-cs"/>
              </a:rPr>
              <a:t>(</a:t>
            </a:r>
            <a:r>
              <a:rPr lang="en-CH" sz="1050" kern="1200" dirty="0">
                <a:solidFill>
                  <a:srgbClr val="2F2F2F"/>
                </a:solidFill>
                <a:ea typeface="+mn-ea"/>
                <a:cs typeface="+mn-cs"/>
                <a:sym typeface="Wingdings" pitchFamily="2" charset="2"/>
              </a:rPr>
              <a:t> </a:t>
            </a:r>
            <a:r>
              <a:rPr lang="en-CH" sz="1050" kern="1200" dirty="0">
                <a:solidFill>
                  <a:srgbClr val="2F2F2F"/>
                </a:solidFill>
                <a:ea typeface="+mn-ea"/>
                <a:cs typeface="+mn-cs"/>
              </a:rPr>
              <a:t>in Dec 2024, Council approved “</a:t>
            </a:r>
            <a:r>
              <a:rPr lang="en-CH" sz="1050" i="1" kern="1200" dirty="0">
                <a:solidFill>
                  <a:srgbClr val="2F2F2F"/>
                </a:solidFill>
                <a:ea typeface="+mn-ea"/>
                <a:cs typeface="+mn-cs"/>
              </a:rPr>
              <a:t>Policy for fundraising from private donors </a:t>
            </a:r>
          </a:p>
          <a:p>
            <a:pPr defTabSz="685800">
              <a:buClrTx/>
            </a:pPr>
            <a:r>
              <a:rPr lang="en-CH" sz="1050" i="1" kern="1200" dirty="0">
                <a:solidFill>
                  <a:srgbClr val="2F2F2F"/>
                </a:solidFill>
                <a:ea typeface="+mn-ea"/>
                <a:cs typeface="+mn-cs"/>
              </a:rPr>
              <a:t>       for scientific activities at </a:t>
            </a:r>
            <a:r>
              <a:rPr lang="en-CH" sz="1050" i="1" kern="1200">
                <a:solidFill>
                  <a:srgbClr val="2F2F2F"/>
                </a:solidFill>
                <a:ea typeface="+mn-ea"/>
                <a:cs typeface="+mn-cs"/>
              </a:rPr>
              <a:t>CERN </a:t>
            </a:r>
            <a:r>
              <a:rPr lang="en-CH" sz="1050" kern="1200">
                <a:solidFill>
                  <a:srgbClr val="2F2F2F"/>
                </a:solidFill>
                <a:ea typeface="+mn-ea"/>
                <a:cs typeface="+mn-cs"/>
              </a:rPr>
              <a:t>”)</a:t>
            </a:r>
            <a:endParaRPr lang="en-US" sz="1050" kern="1200" dirty="0">
              <a:solidFill>
                <a:srgbClr val="2F2F2F"/>
              </a:solidFill>
              <a:ea typeface="+mn-ea"/>
              <a:cs typeface="+mn-cs"/>
            </a:endParaRPr>
          </a:p>
          <a:p>
            <a:pPr defTabSz="685800">
              <a:buClrTx/>
            </a:pPr>
            <a:r>
              <a:rPr lang="en-US" sz="1125" kern="1200" dirty="0">
                <a:solidFill>
                  <a:srgbClr val="2F2F2F"/>
                </a:solidFill>
                <a:ea typeface="+mn-ea"/>
                <a:cs typeface="+mn-cs"/>
                <a:sym typeface="Wingdings" pitchFamily="2" charset="2"/>
              </a:rPr>
              <a:t> </a:t>
            </a:r>
            <a:r>
              <a:rPr lang="en-US" sz="1125" kern="1200" dirty="0">
                <a:solidFill>
                  <a:srgbClr val="0432FF"/>
                </a:solidFill>
                <a:ea typeface="+mn-ea"/>
                <a:cs typeface="+mn-cs"/>
                <a:sym typeface="Wingdings" pitchFamily="2" charset="2"/>
              </a:rPr>
              <a:t>good progress over the past months</a:t>
            </a:r>
            <a:endParaRPr lang="en-CH" sz="1125" kern="1200" dirty="0">
              <a:solidFill>
                <a:srgbClr val="0432FF"/>
              </a:solidFill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CC5BB2-9467-0DE4-6961-3FB52762BE83}"/>
              </a:ext>
            </a:extLst>
          </p:cNvPr>
          <p:cNvSpPr txBox="1"/>
          <p:nvPr/>
        </p:nvSpPr>
        <p:spPr>
          <a:xfrm>
            <a:off x="521550" y="4623978"/>
            <a:ext cx="7722858" cy="346249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defTabSz="685800">
              <a:buClrTx/>
            </a:pPr>
            <a:r>
              <a:rPr lang="en-CH" sz="1125" kern="1200" dirty="0">
                <a:solidFill>
                  <a:srgbClr val="6E2466">
                    <a:lumMod val="75000"/>
                  </a:srgbClr>
                </a:solidFill>
                <a:ea typeface="+mn-ea"/>
                <a:cs typeface="+mn-cs"/>
              </a:rPr>
              <a:t> </a:t>
            </a:r>
            <a:r>
              <a:rPr lang="en-CH" sz="1125" kern="1200" dirty="0">
                <a:solidFill>
                  <a:srgbClr val="0432FF"/>
                </a:solidFill>
                <a:ea typeface="+mn-ea"/>
                <a:cs typeface="+mn-cs"/>
              </a:rPr>
              <a:t>Several funding scenarios developed, based on different assumptions </a:t>
            </a:r>
            <a:r>
              <a:rPr lang="en-CH" sz="1050" kern="1200" dirty="0">
                <a:solidFill>
                  <a:srgbClr val="2F2F2F"/>
                </a:solidFill>
                <a:ea typeface="+mn-ea"/>
                <a:cs typeface="+mn-cs"/>
              </a:rPr>
              <a:t>(e.g. constant or slightly increased CERN Budget) </a:t>
            </a:r>
          </a:p>
          <a:p>
            <a:pPr defTabSz="685800">
              <a:buClrTx/>
            </a:pPr>
            <a:r>
              <a:rPr lang="en-CH" sz="1050" kern="1200" dirty="0">
                <a:solidFill>
                  <a:srgbClr val="2F2F2F"/>
                </a:solidFill>
                <a:ea typeface="+mn-ea"/>
                <a:cs typeface="+mn-cs"/>
                <a:sym typeface="Wingdings" pitchFamily="2" charset="2"/>
              </a:rPr>
              <a:t>  </a:t>
            </a:r>
            <a:r>
              <a:rPr lang="en-GB" sz="1125" kern="1200" dirty="0">
                <a:solidFill>
                  <a:srgbClr val="0432FF"/>
                </a:solidFill>
                <a:ea typeface="+mn-ea"/>
                <a:cs typeface="+mn-cs"/>
                <a:sym typeface="Wingdings" pitchFamily="2" charset="2"/>
              </a:rPr>
              <a:t>ongoing discussions in Council</a:t>
            </a:r>
            <a:endParaRPr lang="en-CH" sz="1125" kern="1200" dirty="0">
              <a:solidFill>
                <a:srgbClr val="0432FF"/>
              </a:solidFill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099126A-098A-265A-895E-B591C8F34E33}"/>
              </a:ext>
            </a:extLst>
          </p:cNvPr>
          <p:cNvGrpSpPr/>
          <p:nvPr/>
        </p:nvGrpSpPr>
        <p:grpSpPr>
          <a:xfrm>
            <a:off x="386682" y="519523"/>
            <a:ext cx="7749714" cy="2376264"/>
            <a:chOff x="515576" y="764705"/>
            <a:chExt cx="10332952" cy="316835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929352A-171C-D788-568D-08C4C14F87BA}"/>
                </a:ext>
              </a:extLst>
            </p:cNvPr>
            <p:cNvSpPr/>
            <p:nvPr/>
          </p:nvSpPr>
          <p:spPr>
            <a:xfrm>
              <a:off x="515576" y="764705"/>
              <a:ext cx="10332952" cy="3168352"/>
            </a:xfrm>
            <a:prstGeom prst="rect">
              <a:avLst/>
            </a:prstGeom>
            <a:solidFill>
              <a:srgbClr val="0432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buClrTx/>
              </a:pPr>
              <a:endParaRPr lang="en-CH" sz="1350" kern="120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8" name="Picture 7" descr="A white box with black text&#10;&#10;AI-generated content may be incorrect.">
              <a:extLst>
                <a:ext uri="{FF2B5EF4-FFF2-40B4-BE49-F238E27FC236}">
                  <a16:creationId xmlns:a16="http://schemas.microsoft.com/office/drawing/2014/main" id="{D464BF27-FFD8-773E-5BFE-B49AB7529D03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36325" y="859468"/>
              <a:ext cx="4690883" cy="288798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EE5E15E-914B-D781-8C95-8F4F8AFBE86A}"/>
                </a:ext>
              </a:extLst>
            </p:cNvPr>
            <p:cNvSpPr txBox="1"/>
            <p:nvPr/>
          </p:nvSpPr>
          <p:spPr>
            <a:xfrm>
              <a:off x="695400" y="1612086"/>
              <a:ext cx="4724900" cy="6924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defTabSz="685800">
                <a:buClrTx/>
              </a:pPr>
              <a:r>
                <a:rPr lang="en-CH" sz="1125" kern="1200">
                  <a:solidFill>
                    <a:srgbClr val="2F2F2F"/>
                  </a:solidFill>
                  <a:ea typeface="+mn-ea"/>
                  <a:cs typeface="+mn-cs"/>
                </a:rPr>
                <a:t> Updated project cost for FCC-ee up to and including  </a:t>
              </a:r>
            </a:p>
            <a:p>
              <a:pPr defTabSz="685800">
                <a:buClrTx/>
              </a:pPr>
              <a:r>
                <a:rPr lang="en-CH" sz="1125" kern="1200">
                  <a:solidFill>
                    <a:srgbClr val="2F2F2F"/>
                  </a:solidFill>
                  <a:ea typeface="+mn-ea"/>
                  <a:cs typeface="+mn-cs"/>
                </a:rPr>
                <a:t> operation at ZH and 4 experiments</a:t>
              </a:r>
            </a:p>
            <a:p>
              <a:pPr defTabSz="685800">
                <a:buClrTx/>
              </a:pPr>
              <a:r>
                <a:rPr lang="en-GB" sz="1125" kern="1200">
                  <a:solidFill>
                    <a:srgbClr val="2F2F2F"/>
                  </a:solidFill>
                  <a:ea typeface="+mn-ea"/>
                  <a:cs typeface="+mn-cs"/>
                </a:rPr>
                <a:t> t</a:t>
              </a:r>
              <a:r>
                <a:rPr lang="en-CH" sz="1125" kern="1200">
                  <a:solidFill>
                    <a:srgbClr val="2F2F2F"/>
                  </a:solidFill>
                  <a:ea typeface="+mn-ea"/>
                  <a:cs typeface="+mn-cs"/>
                </a:rPr>
                <a:t>-tbar upgrade requires additional 1.3 BCHF 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25A34E7-BC87-8917-DFD7-F54C5FB3BC37}"/>
              </a:ext>
            </a:extLst>
          </p:cNvPr>
          <p:cNvSpPr txBox="1"/>
          <p:nvPr/>
        </p:nvSpPr>
        <p:spPr>
          <a:xfrm>
            <a:off x="6830170" y="4970227"/>
            <a:ext cx="194123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F. Gianotti, CERN 2 July, 2025</a:t>
            </a:r>
          </a:p>
        </p:txBody>
      </p:sp>
    </p:spTree>
    <p:extLst>
      <p:ext uri="{BB962C8B-B14F-4D97-AF65-F5344CB8AC3E}">
        <p14:creationId xmlns:p14="http://schemas.microsoft.com/office/powerpoint/2010/main" val="42729395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2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CepC</a:t>
            </a:r>
            <a:endParaRPr/>
          </a:p>
        </p:txBody>
      </p:sp>
      <p:pic>
        <p:nvPicPr>
          <p:cNvPr id="252" name="Google Shape;252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08948"/>
            <a:ext cx="8589175" cy="3490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5611A9-F617-E1A6-499E-E65BA65FB1A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FC03-CACE-A552-13C7-2D49DDC4C4B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084274-2715-F8FF-44A6-500B558748C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43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CepC</a:t>
            </a:r>
            <a:endParaRPr/>
          </a:p>
        </p:txBody>
      </p:sp>
      <p:pic>
        <p:nvPicPr>
          <p:cNvPr id="258" name="Google Shape;258;p43" title="Pages from CEPC-Venice.png"/>
          <p:cNvPicPr preferRelativeResize="0"/>
          <p:nvPr/>
        </p:nvPicPr>
        <p:blipFill rotWithShape="1">
          <a:blip r:embed="rId3">
            <a:alphaModFix/>
          </a:blip>
          <a:srcRect t="11457"/>
          <a:stretch/>
        </p:blipFill>
        <p:spPr>
          <a:xfrm>
            <a:off x="152400" y="818875"/>
            <a:ext cx="8376827" cy="41722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5F4544-84D8-782E-E390-7D783C2618D3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60327B-5BC9-862F-B185-B1498D19AFC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EEA42D-4B57-EDF5-8064-C5EA514521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19</a:t>
            </a:fld>
            <a:endParaRPr lang="e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8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lay"/>
              <a:buNone/>
            </a:pPr>
            <a:r>
              <a:rPr lang="en"/>
              <a:t>Welcome</a:t>
            </a:r>
            <a:endParaRPr/>
          </a:p>
        </p:txBody>
      </p:sp>
      <p:sp>
        <p:nvSpPr>
          <p:cNvPr id="152" name="Google Shape;152;p28"/>
          <p:cNvSpPr txBox="1">
            <a:spLocks noGrp="1"/>
          </p:cNvSpPr>
          <p:nvPr>
            <p:ph type="body" idx="1"/>
          </p:nvPr>
        </p:nvSpPr>
        <p:spPr>
          <a:xfrm>
            <a:off x="152400" y="819150"/>
            <a:ext cx="8839200" cy="395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endParaRPr>
              <a:solidFill>
                <a:schemeClr val="dk2"/>
              </a:solidFill>
              <a:highlight>
                <a:srgbClr val="00FF00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" b="0" i="0" u="none" strike="noStrike">
                <a:latin typeface="Helvetica Neue"/>
                <a:ea typeface="Helvetica Neue"/>
                <a:cs typeface="Helvetica Neue"/>
                <a:sym typeface="Helvetica Neue"/>
              </a:rPr>
              <a:t>Agenda:</a:t>
            </a:r>
            <a:endParaRPr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1. N</a:t>
            </a:r>
            <a:r>
              <a:rPr lang="en" b="0" i="0" u="none" strike="noStrike">
                <a:latin typeface="Helvetica Neue"/>
                <a:ea typeface="Helvetica Neue"/>
                <a:cs typeface="Helvetica Neue"/>
                <a:sym typeface="Helvetica Neue"/>
              </a:rPr>
              <a:t>ews</a:t>
            </a:r>
            <a:endParaRPr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2. F</a:t>
            </a:r>
            <a:r>
              <a:rPr lang="en" b="0" i="0" u="none" strike="noStrike">
                <a:latin typeface="Helvetica Neue"/>
                <a:ea typeface="Helvetica Neue"/>
                <a:cs typeface="Helvetica Neue"/>
                <a:sym typeface="Helvetica Neue"/>
              </a:rPr>
              <a:t>eatured presentation</a:t>
            </a: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: “</a:t>
            </a:r>
            <a:r>
              <a:rPr lang="en"/>
              <a:t>Blow-by-blow description of e+e- collisions </a:t>
            </a:r>
            <a:br>
              <a:rPr lang="en"/>
            </a:br>
            <a:r>
              <a:rPr lang="en"/>
              <a:t>    using cartoons</a:t>
            </a: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” - Arianna Formenti (LBNL)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endParaRPr>
              <a:solidFill>
                <a:schemeClr val="dk2"/>
              </a:solidFill>
            </a:endParaRPr>
          </a:p>
        </p:txBody>
      </p:sp>
      <p:sp>
        <p:nvSpPr>
          <p:cNvPr id="153" name="Google Shape;153;p28"/>
          <p:cNvSpPr txBox="1">
            <a:spLocks noGrp="1"/>
          </p:cNvSpPr>
          <p:nvPr>
            <p:ph type="dt" idx="10"/>
          </p:nvPr>
        </p:nvSpPr>
        <p:spPr>
          <a:xfrm>
            <a:off x="1629" y="4887913"/>
            <a:ext cx="2057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28"/>
          <p:cNvSpPr txBox="1">
            <a:spLocks noGrp="1"/>
          </p:cNvSpPr>
          <p:nvPr>
            <p:ph type="ftr" idx="11"/>
          </p:nvPr>
        </p:nvSpPr>
        <p:spPr>
          <a:xfrm>
            <a:off x="3028950" y="4887913"/>
            <a:ext cx="30861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HFCC Monthly Meeting | News</a:t>
            </a:r>
            <a:endParaRPr/>
          </a:p>
        </p:txBody>
      </p:sp>
      <p:sp>
        <p:nvSpPr>
          <p:cNvPr id="155" name="Google Shape;155;p28"/>
          <p:cNvSpPr txBox="1">
            <a:spLocks noGrp="1"/>
          </p:cNvSpPr>
          <p:nvPr>
            <p:ph type="sldNum" idx="12"/>
          </p:nvPr>
        </p:nvSpPr>
        <p:spPr>
          <a:xfrm>
            <a:off x="7123611" y="4868863"/>
            <a:ext cx="2057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156" name="Google Shape;156;p28"/>
          <p:cNvSpPr txBox="1"/>
          <p:nvPr/>
        </p:nvSpPr>
        <p:spPr>
          <a:xfrm>
            <a:off x="283125" y="2935100"/>
            <a:ext cx="8391600" cy="15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</a:rPr>
              <a:t>For next meeting (7 August), featured talk will be: </a:t>
            </a:r>
            <a:br>
              <a:rPr lang="en" sz="2000">
                <a:solidFill>
                  <a:schemeClr val="dk1"/>
                </a:solidFill>
              </a:rPr>
            </a:br>
            <a:r>
              <a:rPr lang="en" sz="2000">
                <a:solidFill>
                  <a:schemeClr val="dk1"/>
                </a:solidFill>
              </a:rPr>
              <a:t>	“Summary of FCC tracker workshop at BNL” - Christoph Paus (MIT)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4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National Inputs </a:t>
            </a:r>
            <a:endParaRPr/>
          </a:p>
        </p:txBody>
      </p:sp>
      <p:pic>
        <p:nvPicPr>
          <p:cNvPr id="264" name="Google Shape;264;p44" title="Pages from ESG WG1 report v15.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08960"/>
            <a:ext cx="7434916" cy="41821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70613E-D98F-11BD-8D98-38AA3E870C3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9E9F48-2F80-3141-8B44-A2175188D3A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6AB3C7-CF75-F64E-202D-FB5FDA24142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45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National Inputs </a:t>
            </a:r>
            <a:endParaRPr/>
          </a:p>
        </p:txBody>
      </p:sp>
      <p:pic>
        <p:nvPicPr>
          <p:cNvPr id="270" name="Google Shape;270;p45" title="Pages from ESG WG1 report v15.1-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300" y="737300"/>
            <a:ext cx="7651277" cy="430384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2C8CCD-2A47-8298-FEB0-DED1DA77E20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6484B2-4836-DCD4-EFD6-C6A38FC8913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0EDABB-06B1-F714-3CBA-17E20F818F2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21</a:t>
            </a:fld>
            <a:endParaRPr lang="en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6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National Inputs </a:t>
            </a:r>
            <a:endParaRPr/>
          </a:p>
        </p:txBody>
      </p:sp>
      <p:pic>
        <p:nvPicPr>
          <p:cNvPr id="276" name="Google Shape;276;p46" title="Pages from ESG WG1 report v15.1-3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9475" y="749600"/>
            <a:ext cx="7676877" cy="431824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675D5D-292D-87FF-A9C7-29D5FFD9A70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CF85C3-23CF-9BC5-53B9-983D6EAE862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330E4A-4ABF-9048-D461-A196E2E62A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22</a:t>
            </a:fld>
            <a:endParaRPr lang="en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50"/>
          <p:cNvSpPr txBox="1"/>
          <p:nvPr/>
        </p:nvSpPr>
        <p:spPr>
          <a:xfrm>
            <a:off x="0" y="0"/>
            <a:ext cx="3000000" cy="68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dk2"/>
                </a:solidFill>
                <a:latin typeface="Play"/>
                <a:ea typeface="Play"/>
                <a:cs typeface="Play"/>
                <a:sym typeface="Play"/>
              </a:rPr>
              <a:t>ACC news</a:t>
            </a:r>
            <a:endParaRPr/>
          </a:p>
        </p:txBody>
      </p:sp>
      <p:sp>
        <p:nvSpPr>
          <p:cNvPr id="300" name="Google Shape;300;p50"/>
          <p:cNvSpPr txBox="1"/>
          <p:nvPr/>
        </p:nvSpPr>
        <p:spPr>
          <a:xfrm>
            <a:off x="319875" y="895650"/>
            <a:ext cx="8127300" cy="210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u="sng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FCC</a:t>
            </a:r>
            <a:endParaRPr sz="1100" b="1" u="sng">
              <a:solidFill>
                <a:srgbClr val="21212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Beam Physics:  Katsunobu Oide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katsunobu.oide@cern.ch</a:t>
            </a: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, optics, Xavier Buffat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xavier.buffat@cern.ch</a:t>
            </a: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, beam-beam, Mauro Migliorati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mauro.migliorati@uniroma1.it</a:t>
            </a: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 for impedances</a:t>
            </a:r>
            <a:endParaRPr sz="1100">
              <a:solidFill>
                <a:srgbClr val="21212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Diagnostics: Robert Kieffer</a:t>
            </a:r>
            <a:endParaRPr sz="1100">
              <a:solidFill>
                <a:srgbClr val="21212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RF: Olivier Brunner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Olivier.Brunner@cern.ch</a:t>
            </a: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 and Franck Peauger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Franck.Peauger@cern.ch</a:t>
            </a:r>
            <a:endParaRPr sz="1100">
              <a:solidFill>
                <a:srgbClr val="96607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Magnet Systems: Bernhard Auchmann 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bernhard.auchmann@psi.ch</a:t>
            </a: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 SC, (also HTS and low field), Daniel Schoerling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Daniel.Schoerling@cern.ch</a:t>
            </a: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 warm magnets</a:t>
            </a:r>
            <a:endParaRPr sz="1100">
              <a:solidFill>
                <a:srgbClr val="21212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MDI :  Manuela Boscolo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Manuela.Boscolo@lnf.infn.it</a:t>
            </a: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manuela.boscolo@lnf.infn.it</a:t>
            </a: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 and Fabrizio Palla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fabrizio.palla@cern.ch</a:t>
            </a:r>
            <a:endParaRPr sz="1100">
              <a:solidFill>
                <a:srgbClr val="96607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Infrastructure &amp; engineering : Jean-Paul Burnet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Jean-Paul.Burnet@cern.ch</a:t>
            </a:r>
            <a:endParaRPr sz="1100">
              <a:solidFill>
                <a:srgbClr val="96607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Integration &amp; Sustainability:  Johannes Gutleber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Johannes.Gutleber@cern.ch</a:t>
            </a:r>
            <a:endParaRPr sz="1100">
              <a:solidFill>
                <a:srgbClr val="96607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50"/>
          <p:cNvSpPr txBox="1"/>
          <p:nvPr/>
        </p:nvSpPr>
        <p:spPr>
          <a:xfrm>
            <a:off x="346025" y="3001950"/>
            <a:ext cx="7769100" cy="19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u="sng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ILC/LC Vision</a:t>
            </a:r>
            <a:endParaRPr sz="1100" b="1" u="sng">
              <a:solidFill>
                <a:srgbClr val="21212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Beam Physics:  Daniel Schulte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Daniel.Schulte@cern.ch</a:t>
            </a: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>
              <a:solidFill>
                <a:srgbClr val="21212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Diagnostics: Angeles Faus-Golfe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Angeles.Faus.Golfe@cern.ch</a:t>
            </a:r>
            <a:endParaRPr sz="1100">
              <a:solidFill>
                <a:srgbClr val="96607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RF: Sergey Belomestnykh (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sbelomes@fnal.gov</a:t>
            </a: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) and Benno List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benno.list@desy.de</a:t>
            </a:r>
            <a:endParaRPr sz="1100">
              <a:solidFill>
                <a:srgbClr val="96607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Magnet Systems: maybe Akira Yamamoto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akira.yamamoto@kek.jp</a:t>
            </a:r>
            <a:endParaRPr sz="1100">
              <a:solidFill>
                <a:srgbClr val="96607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MDI :  Rogelio Tomas Garcia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rogelio.tomas@cern.ch</a:t>
            </a: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 and Vera Cilento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vera.cilento@cern.ch</a:t>
            </a:r>
            <a:endParaRPr sz="1100">
              <a:solidFill>
                <a:srgbClr val="96607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Infrastructure &amp; engineering : Steinar Stapnes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Steinar.Stapnes@cern.ch</a:t>
            </a: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 and Thomas Schoerner 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thomas.schoerner@desy.de</a:t>
            </a:r>
            <a:endParaRPr sz="1100">
              <a:solidFill>
                <a:srgbClr val="96607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Integration &amp; Sustainability : Steinar Stapnes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Steinar.Stapnes@cern.ch</a:t>
            </a: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 and Thomas Schoerner 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thomas.schoerner@desy.de</a:t>
            </a:r>
            <a:endParaRPr sz="1100">
              <a:solidFill>
                <a:srgbClr val="96607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Positrons : Gudrid Moortgat-Pick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gudrid.moortgat-pick@desy.de</a:t>
            </a:r>
            <a:r>
              <a:rPr lang="en" sz="11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 and Steffen Doebert </a:t>
            </a:r>
            <a:r>
              <a:rPr lang="en" sz="1100">
                <a:solidFill>
                  <a:srgbClr val="96607D"/>
                </a:solidFill>
                <a:latin typeface="Calibri"/>
                <a:ea typeface="Calibri"/>
                <a:cs typeface="Calibri"/>
                <a:sym typeface="Calibri"/>
              </a:rPr>
              <a:t>Steffen.Doebert@cern.ch</a:t>
            </a:r>
            <a:endParaRPr sz="1100">
              <a:solidFill>
                <a:srgbClr val="96607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50"/>
          <p:cNvSpPr txBox="1"/>
          <p:nvPr/>
        </p:nvSpPr>
        <p:spPr>
          <a:xfrm>
            <a:off x="3000000" y="95400"/>
            <a:ext cx="3057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</a:rPr>
              <a:t>Higgs Factory Contacts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A7E082-E458-1E5D-4083-70A08E8549F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238778-5C52-E32B-3539-1C34D0640E3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EB1E99-A979-6B0B-DB65-F27C2C987B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23</a:t>
            </a:fld>
            <a:endParaRPr lang="en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51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Upcoming events</a:t>
            </a:r>
            <a:endParaRPr/>
          </a:p>
        </p:txBody>
      </p:sp>
      <p:sp>
        <p:nvSpPr>
          <p:cNvPr id="308" name="Google Shape;308;p51"/>
          <p:cNvSpPr txBox="1">
            <a:spLocks noGrp="1"/>
          </p:cNvSpPr>
          <p:nvPr>
            <p:ph type="body" idx="1"/>
          </p:nvPr>
        </p:nvSpPr>
        <p:spPr>
          <a:xfrm>
            <a:off x="152400" y="819150"/>
            <a:ext cx="8839200" cy="3954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952" b="1">
                <a:solidFill>
                  <a:srgbClr val="222222"/>
                </a:solidFill>
                <a:highlight>
                  <a:srgbClr val="FFFFFF"/>
                </a:highlight>
              </a:rPr>
              <a:t>MAPS Academy 2025</a:t>
            </a:r>
            <a:endParaRPr sz="952" b="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A summer school </a:t>
            </a:r>
            <a:r>
              <a:rPr lang="en" sz="952">
                <a:solidFill>
                  <a:srgbClr val="222222"/>
                </a:solidFill>
                <a:highlight>
                  <a:srgbClr val="96D35F"/>
                </a:highlight>
              </a:rPr>
              <a:t>July 23-30</a:t>
            </a: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 at KEK, Japan, for people who have started or would like to start to develop Monolithic Active Pixel Sensor (MAPS) with CMOS technology. See </a:t>
            </a:r>
            <a:r>
              <a:rPr lang="en" sz="952" u="sng">
                <a:solidFill>
                  <a:srgbClr val="1155CC"/>
                </a:solidFill>
                <a:highlight>
                  <a:srgbClr val="FFFFFF"/>
                </a:highlight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https://wiki.kek.jp/display/mapschool/MAPS+Academy</a:t>
            </a: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 .</a:t>
            </a: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952" b="1">
                <a:solidFill>
                  <a:srgbClr val="222222"/>
                </a:solidFill>
                <a:highlight>
                  <a:srgbClr val="FFFFFF"/>
                </a:highlight>
              </a:rPr>
              <a:t>53rd SLAC Summer Institute (SSI 2025)</a:t>
            </a:r>
            <a:endParaRPr sz="952" b="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The SSI will take place on </a:t>
            </a:r>
            <a:r>
              <a:rPr lang="en" sz="952">
                <a:solidFill>
                  <a:srgbClr val="222222"/>
                </a:solidFill>
                <a:highlight>
                  <a:srgbClr val="B1DD8C"/>
                </a:highlight>
              </a:rPr>
              <a:t>July 28 - August 8</a:t>
            </a: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 with the theme "Pathways to New Physics”. For information and to register, see </a:t>
            </a:r>
            <a:r>
              <a:rPr lang="en" sz="952" u="sng">
                <a:solidFill>
                  <a:srgbClr val="1155CC"/>
                </a:solidFill>
                <a:highlight>
                  <a:srgbClr val="FFFFFF"/>
                </a:highlight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https://indico.slac.stanford.edu/event/9605/overview</a:t>
            </a: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. </a:t>
            </a: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endParaRPr sz="952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952" b="1">
                <a:solidFill>
                  <a:srgbClr val="222222"/>
                </a:solidFill>
                <a:highlight>
                  <a:schemeClr val="lt1"/>
                </a:highlight>
              </a:rPr>
              <a:t>Muon collider accelerator school</a:t>
            </a:r>
            <a:endParaRPr sz="952" b="1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952">
                <a:solidFill>
                  <a:srgbClr val="222222"/>
                </a:solidFill>
                <a:highlight>
                  <a:schemeClr val="lt1"/>
                </a:highlight>
              </a:rPr>
              <a:t> will take place on </a:t>
            </a:r>
            <a:r>
              <a:rPr lang="en" sz="952">
                <a:solidFill>
                  <a:srgbClr val="222222"/>
                </a:solidFill>
                <a:highlight>
                  <a:srgbClr val="B1DD8C"/>
                </a:highlight>
              </a:rPr>
              <a:t>Aug 3 - Aug 6</a:t>
            </a:r>
            <a:r>
              <a:rPr lang="en" sz="952">
                <a:solidFill>
                  <a:srgbClr val="222222"/>
                </a:solidFill>
                <a:highlight>
                  <a:schemeClr val="lt1"/>
                </a:highlight>
              </a:rPr>
              <a:t>For information and to register, see </a:t>
            </a:r>
            <a:r>
              <a:rPr lang="en" sz="952" u="sng">
                <a:solidFill>
                  <a:schemeClr val="hlink"/>
                </a:solidFill>
                <a:highlight>
                  <a:schemeClr val="lt1"/>
                </a:highlight>
                <a:hlinkClick r:id="rId5"/>
              </a:rPr>
              <a:t>https://indico.uchicago.edu/event/478/</a:t>
            </a:r>
            <a:endParaRPr sz="952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endParaRPr sz="952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952" b="1">
                <a:solidFill>
                  <a:srgbClr val="222222"/>
                </a:solidFill>
                <a:highlight>
                  <a:schemeClr val="lt1"/>
                </a:highlight>
              </a:rPr>
              <a:t>Muon collider annual meeting</a:t>
            </a:r>
            <a:endParaRPr sz="952" b="1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952">
                <a:solidFill>
                  <a:srgbClr val="222222"/>
                </a:solidFill>
                <a:highlight>
                  <a:schemeClr val="lt1"/>
                </a:highlight>
              </a:rPr>
              <a:t> will take place on </a:t>
            </a:r>
            <a:r>
              <a:rPr lang="en" sz="952">
                <a:solidFill>
                  <a:srgbClr val="222222"/>
                </a:solidFill>
                <a:highlight>
                  <a:srgbClr val="B1DD8C"/>
                </a:highlight>
              </a:rPr>
              <a:t>Aug 7- Aug 8</a:t>
            </a:r>
            <a:r>
              <a:rPr lang="en" sz="952">
                <a:solidFill>
                  <a:srgbClr val="222222"/>
                </a:solidFill>
                <a:highlight>
                  <a:schemeClr val="lt1"/>
                </a:highlight>
              </a:rPr>
              <a:t>For information and to register, see https://indico.uchicago.edu/event/479/</a:t>
            </a:r>
            <a:endParaRPr sz="952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endParaRPr sz="952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952" b="1">
                <a:solidFill>
                  <a:srgbClr val="222222"/>
                </a:solidFill>
                <a:highlight>
                  <a:srgbClr val="FFFFFF"/>
                </a:highlight>
              </a:rPr>
              <a:t>SUSY 2025 Conference</a:t>
            </a:r>
            <a:endParaRPr sz="952" b="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the 32nd International Conference on Supersymmetry and Unification of Fundamental Interactions--will be hosted at the University of California, Santa Cruz, California from </a:t>
            </a:r>
            <a:r>
              <a:rPr lang="en" sz="952">
                <a:solidFill>
                  <a:srgbClr val="222222"/>
                </a:solidFill>
                <a:highlight>
                  <a:srgbClr val="B1DD8C"/>
                </a:highlight>
              </a:rPr>
              <a:t>August 18 - 23</a:t>
            </a: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, 2025.  The conference webpage is located at </a:t>
            </a:r>
            <a:r>
              <a:rPr lang="en" sz="952" u="sng">
                <a:solidFill>
                  <a:srgbClr val="1155CC"/>
                </a:solidFill>
                <a:highlight>
                  <a:srgbClr val="FFFFFF"/>
                </a:highlight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https://indico.cern.ch/event/1446820/</a:t>
            </a: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 and early bird registration is open until June 26th.</a:t>
            </a: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952" b="1">
                <a:solidFill>
                  <a:srgbClr val="222222"/>
                </a:solidFill>
                <a:highlight>
                  <a:srgbClr val="FFFFFF"/>
                </a:highlight>
              </a:rPr>
              <a:t>Lepton Photon Symposium</a:t>
            </a:r>
            <a:endParaRPr sz="952" b="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32nd International Symposium on Lepton Photon Interactions at High Energies, </a:t>
            </a:r>
            <a:r>
              <a:rPr lang="en" sz="952">
                <a:solidFill>
                  <a:srgbClr val="222222"/>
                </a:solidFill>
                <a:highlight>
                  <a:srgbClr val="B1DD8C"/>
                </a:highlight>
              </a:rPr>
              <a:t>August 25-29</a:t>
            </a: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 in Madison Wisconsin. See </a:t>
            </a:r>
            <a:r>
              <a:rPr lang="en" sz="952" u="sng">
                <a:solidFill>
                  <a:srgbClr val="1155CC"/>
                </a:solidFill>
                <a:highlight>
                  <a:srgbClr val="FFFFFF"/>
                </a:highlight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https://agenda.hep.wisc.edu/event/2188/</a:t>
            </a:r>
            <a:endParaRPr sz="952" u="sng">
              <a:solidFill>
                <a:srgbClr val="1155CC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endParaRPr sz="952" u="sng">
              <a:solidFill>
                <a:srgbClr val="1155CC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952" b="1">
                <a:solidFill>
                  <a:srgbClr val="222222"/>
                </a:solidFill>
                <a:highlight>
                  <a:srgbClr val="FFFFFF"/>
                </a:highlight>
              </a:rPr>
              <a:t>Vertex 2025 </a:t>
            </a:r>
            <a:endParaRPr sz="952" b="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33rd International Workshop on Vertex Detectors </a:t>
            </a:r>
            <a:r>
              <a:rPr lang="en" sz="952">
                <a:solidFill>
                  <a:srgbClr val="222222"/>
                </a:solidFill>
                <a:highlight>
                  <a:srgbClr val="B1DD8C"/>
                </a:highlight>
              </a:rPr>
              <a:t>August 25-29</a:t>
            </a: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 in Knoxville, TN. See https://indico.phy.ornl.gov/event/677/</a:t>
            </a:r>
            <a:endParaRPr sz="952" u="sng">
              <a:solidFill>
                <a:srgbClr val="1155CC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952" b="1">
                <a:solidFill>
                  <a:srgbClr val="222222"/>
                </a:solidFill>
                <a:highlight>
                  <a:srgbClr val="FFFFFF"/>
                </a:highlight>
              </a:rPr>
              <a:t>Linear Collider Workshop (LCWS 2025) </a:t>
            </a:r>
            <a:endParaRPr sz="952" b="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The next Linear Collider workshop will take place </a:t>
            </a:r>
            <a:r>
              <a:rPr lang="en" sz="952">
                <a:solidFill>
                  <a:srgbClr val="222222"/>
                </a:solidFill>
                <a:highlight>
                  <a:srgbClr val="B1DD8C"/>
                </a:highlight>
              </a:rPr>
              <a:t>October 20-24</a:t>
            </a: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, 2025 in Valencia, Spain.  Mark your calendars and stay tuned for details at </a:t>
            </a:r>
            <a:r>
              <a:rPr lang="en" sz="952" u="sng">
                <a:solidFill>
                  <a:srgbClr val="1155CC"/>
                </a:solidFill>
                <a:highlight>
                  <a:srgbClr val="FFFFFF"/>
                </a:highlight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https://agenda.linearcollider.org/event/10594/</a:t>
            </a: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.</a:t>
            </a: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952" b="1">
                <a:solidFill>
                  <a:srgbClr val="222222"/>
                </a:solidFill>
                <a:highlight>
                  <a:srgbClr val="FFFFFF"/>
                </a:highlight>
              </a:rPr>
              <a:t>HFCC Working groups and mailing lists</a:t>
            </a:r>
            <a:endParaRPr sz="952" b="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As always, we invite your participation in the working groups of the US Higgs Factory Coordination Consortium.  You may subscribe by going to </a:t>
            </a:r>
            <a:r>
              <a:rPr lang="en" sz="952" u="sng">
                <a:solidFill>
                  <a:srgbClr val="1155CC"/>
                </a:solidFill>
                <a:highlight>
                  <a:srgbClr val="FFFFFF"/>
                </a:highlight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https://groups-portal.web.cern.ch/</a:t>
            </a: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 and searching for "US-HFCC” or by contacting Ritchie Patterson (</a:t>
            </a:r>
            <a:r>
              <a:rPr lang="en" sz="952">
                <a:solidFill>
                  <a:srgbClr val="1155CC"/>
                </a:solidFill>
                <a:highlight>
                  <a:srgbClr val="FFFFFF"/>
                </a:highlight>
              </a:rPr>
              <a:t>jrp3@cornell.edu</a:t>
            </a: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).</a:t>
            </a: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endParaRPr sz="165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852"/>
              <a:buNone/>
            </a:pPr>
            <a:endParaRPr sz="165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C3E90B-C6A8-4DD7-076D-34B3C58871E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426C8E-20FB-DDC0-2973-41E0DF40B85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1AC30C-5D59-1880-C575-8B74D177FC7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24</a:t>
            </a:fld>
            <a:endParaRPr lang="en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52"/>
          <p:cNvSpPr txBox="1">
            <a:spLocks noGrp="1"/>
          </p:cNvSpPr>
          <p:nvPr>
            <p:ph type="title"/>
          </p:nvPr>
        </p:nvSpPr>
        <p:spPr>
          <a:xfrm>
            <a:off x="113250" y="40341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Play"/>
              <a:buNone/>
            </a:pPr>
            <a:r>
              <a:rPr lang="en"/>
              <a:t>Join HFCC</a:t>
            </a:r>
            <a:endParaRPr/>
          </a:p>
        </p:txBody>
      </p:sp>
      <p:sp>
        <p:nvSpPr>
          <p:cNvPr id="314" name="Google Shape;314;p52"/>
          <p:cNvSpPr txBox="1"/>
          <p:nvPr/>
        </p:nvSpPr>
        <p:spPr>
          <a:xfrm>
            <a:off x="510150" y="712648"/>
            <a:ext cx="8123700" cy="39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Arial"/>
              <a:buNone/>
            </a:pPr>
            <a:r>
              <a:rPr lang="en" sz="1300" b="1" dirty="0">
                <a:solidFill>
                  <a:srgbClr val="FF0000"/>
                </a:solidFill>
                <a:highlight>
                  <a:srgbClr val="FFFFFF"/>
                </a:highlight>
              </a:rPr>
              <a:t>Web page: https://</a:t>
            </a:r>
            <a:r>
              <a:rPr lang="en" sz="1300" b="1" dirty="0" err="1">
                <a:solidFill>
                  <a:srgbClr val="FF0000"/>
                </a:solidFill>
                <a:highlight>
                  <a:srgbClr val="FFFFFF"/>
                </a:highlight>
              </a:rPr>
              <a:t>higgsfactory.slac.stanford.edu</a:t>
            </a:r>
            <a:r>
              <a:rPr lang="en" sz="1300" b="1" dirty="0">
                <a:solidFill>
                  <a:srgbClr val="FF0000"/>
                </a:solidFill>
                <a:highlight>
                  <a:srgbClr val="FFFFFF"/>
                </a:highlight>
              </a:rPr>
              <a:t>/</a:t>
            </a:r>
            <a:endParaRPr sz="1300" b="1" dirty="0">
              <a:solidFill>
                <a:srgbClr val="FF0000"/>
              </a:solidFill>
              <a:highlight>
                <a:srgbClr val="FFFFFF"/>
              </a:highlight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Arial"/>
              <a:buNone/>
            </a:pPr>
            <a:endParaRPr sz="1300" b="1" dirty="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Arial"/>
              <a:buNone/>
            </a:pPr>
            <a:r>
              <a:rPr lang="en" sz="1300" b="1" i="0" u="none" strike="noStrike" cap="none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US Higgs Factory Accelerator (ACC) Working Groups</a:t>
            </a:r>
            <a:endParaRPr sz="1300" b="1" i="0" u="none" strike="noStrike" cap="none" dirty="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30480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 panose="020B0604020202020204" pitchFamily="34" charset="0"/>
              <a:buChar char="•"/>
            </a:pPr>
            <a:r>
              <a:rPr lang="en" sz="1300" b="0" i="0" u="none" strike="noStrike" cap="none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Beam Physics</a:t>
            </a:r>
            <a:endParaRPr lang="en" sz="1100" dirty="0">
              <a:highlight>
                <a:srgbClr val="FFFFFF"/>
              </a:highlight>
            </a:endParaRPr>
          </a:p>
          <a:p>
            <a:pPr marL="30480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 panose="020B0604020202020204" pitchFamily="34" charset="0"/>
              <a:buChar char="•"/>
            </a:pPr>
            <a:r>
              <a:rPr lang="en" sz="1300" b="0" i="0" u="none" strike="noStrike" cap="none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Infrastructure Engineering</a:t>
            </a:r>
            <a:endParaRPr lang="en" sz="1100" dirty="0">
              <a:highlight>
                <a:srgbClr val="FFFFFF"/>
              </a:highlight>
            </a:endParaRPr>
          </a:p>
          <a:p>
            <a:pPr marL="30480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 panose="020B0604020202020204" pitchFamily="34" charset="0"/>
              <a:buChar char="•"/>
            </a:pPr>
            <a:r>
              <a:rPr lang="en" sz="1300" b="0" i="0" u="none" strike="noStrike" cap="none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Integration &amp; Sustainability</a:t>
            </a:r>
            <a:endParaRPr lang="en" sz="1100" dirty="0">
              <a:highlight>
                <a:srgbClr val="FFFFFF"/>
              </a:highlight>
            </a:endParaRPr>
          </a:p>
          <a:p>
            <a:pPr marL="30480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 panose="020B0604020202020204" pitchFamily="34" charset="0"/>
              <a:buChar char="•"/>
            </a:pPr>
            <a:r>
              <a:rPr lang="en" sz="1300" b="0" i="0" u="none" strike="noStrike" cap="none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Magnet Systems</a:t>
            </a:r>
            <a:endParaRPr lang="en" sz="1100" dirty="0">
              <a:highlight>
                <a:srgbClr val="FFFFFF"/>
              </a:highlight>
            </a:endParaRPr>
          </a:p>
          <a:p>
            <a:pPr marL="30480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 panose="020B0604020202020204" pitchFamily="34" charset="0"/>
              <a:buChar char="•"/>
            </a:pPr>
            <a:r>
              <a:rPr lang="en" sz="1300" b="0" i="0" u="none" strike="noStrike" cap="none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Machine-detector Interface</a:t>
            </a:r>
            <a:endParaRPr lang="en" sz="1100" dirty="0">
              <a:highlight>
                <a:srgbClr val="FFFFFF"/>
              </a:highlight>
            </a:endParaRPr>
          </a:p>
          <a:p>
            <a:pPr marL="30480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 panose="020B0604020202020204" pitchFamily="34" charset="0"/>
              <a:buChar char="•"/>
            </a:pPr>
            <a:r>
              <a:rPr lang="en" sz="1300" b="0" i="0" u="none" strike="noStrike" cap="none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RF Systems</a:t>
            </a:r>
            <a:endParaRPr lang="en" sz="1100" dirty="0">
              <a:highlight>
                <a:srgbClr val="FFFFFF"/>
              </a:highlight>
            </a:endParaRPr>
          </a:p>
          <a:p>
            <a:pPr marL="30480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 panose="020B0604020202020204" pitchFamily="34" charset="0"/>
              <a:buChar char="•"/>
            </a:pPr>
            <a:r>
              <a:rPr lang="en" sz="1300" b="0" i="0" u="none" strike="noStrike" cap="none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Diagnostics &amp; Instrumentation . </a:t>
            </a:r>
            <a:br>
              <a:rPr lang="en" sz="1300" b="0" i="0" u="none" strike="noStrike" cap="none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</a:br>
            <a:endParaRPr sz="1300" b="0" i="0" u="none" strike="noStrike" cap="none" dirty="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Arial"/>
              <a:buNone/>
            </a:pPr>
            <a:r>
              <a:rPr lang="en" sz="1300" b="1" i="0" u="none" strike="noStrike" cap="none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US Higgs Factory Physics, Experiments &amp; Detectors (PED) Working Groups</a:t>
            </a:r>
            <a:endParaRPr sz="1300" b="1" i="0" u="none" strike="noStrike" cap="none" dirty="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30480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 panose="020B0604020202020204" pitchFamily="34" charset="0"/>
              <a:buChar char="•"/>
            </a:pPr>
            <a:r>
              <a:rPr lang="en" sz="1300" b="0" i="0" u="none" strike="noStrike" cap="none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AI, Integration and Microelectronics (AIM)</a:t>
            </a:r>
            <a:endParaRPr lang="en" sz="1100" dirty="0">
              <a:highlight>
                <a:srgbClr val="FFFFFF"/>
              </a:highlight>
            </a:endParaRPr>
          </a:p>
          <a:p>
            <a:pPr marL="30480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 panose="020B0604020202020204" pitchFamily="34" charset="0"/>
              <a:buChar char="•"/>
            </a:pPr>
            <a:r>
              <a:rPr lang="en" sz="1300" b="0" i="0" u="none" strike="noStrike" cap="none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Calorimetry</a:t>
            </a:r>
            <a:endParaRPr lang="en" sz="1100" dirty="0">
              <a:highlight>
                <a:srgbClr val="FFFFFF"/>
              </a:highlight>
            </a:endParaRPr>
          </a:p>
          <a:p>
            <a:pPr marL="30480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 panose="020B0604020202020204" pitchFamily="34" charset="0"/>
              <a:buChar char="•"/>
            </a:pPr>
            <a:r>
              <a:rPr lang="en" sz="1300" b="0" i="0" u="none" strike="noStrike" cap="none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Muon detectors</a:t>
            </a:r>
            <a:endParaRPr lang="en" sz="1100" dirty="0">
              <a:highlight>
                <a:srgbClr val="FFFFFF"/>
              </a:highlight>
            </a:endParaRPr>
          </a:p>
          <a:p>
            <a:pPr marL="30480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 panose="020B0604020202020204" pitchFamily="34" charset="0"/>
              <a:buChar char="•"/>
            </a:pPr>
            <a:r>
              <a:rPr lang="en" sz="1300" b="0" i="0" u="none" strike="noStrike" cap="none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Physics, Software and Computing (PSC)</a:t>
            </a:r>
            <a:endParaRPr lang="en" sz="1100" dirty="0">
              <a:highlight>
                <a:srgbClr val="FFFFFF"/>
              </a:highlight>
            </a:endParaRPr>
          </a:p>
          <a:p>
            <a:pPr marL="30480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 panose="020B0604020202020204" pitchFamily="34" charset="0"/>
              <a:buChar char="•"/>
            </a:pPr>
            <a:r>
              <a:rPr lang="en" sz="1300" b="0" i="0" u="none" strike="noStrike" cap="none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Trigger and Data Acquisition (TDAQ)</a:t>
            </a:r>
            <a:endParaRPr lang="en" sz="1100" dirty="0">
              <a:highlight>
                <a:srgbClr val="FFFFFF"/>
              </a:highlight>
            </a:endParaRPr>
          </a:p>
          <a:p>
            <a:pPr marL="30480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 panose="020B0604020202020204" pitchFamily="34" charset="0"/>
              <a:buChar char="•"/>
            </a:pPr>
            <a:r>
              <a:rPr lang="en" sz="1300" b="0" i="0" u="none" strike="noStrike" cap="none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Trackers  </a:t>
            </a:r>
            <a:endParaRPr sz="11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0" i="0" u="none" strike="noStrike" cap="none" dirty="0">
                <a:solidFill>
                  <a:srgbClr val="2F549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Agendas: </a:t>
            </a:r>
            <a:r>
              <a:rPr lang="en" sz="1300" b="0" i="0" u="sng" strike="noStrike" cap="none" dirty="0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3"/>
              </a:rPr>
              <a:t>https://indico.cern.ch/category/19010/</a:t>
            </a:r>
            <a:r>
              <a:rPr lang="en" sz="1300" b="0" i="0" u="none" strike="noStrike" cap="none" dirty="0">
                <a:solidFill>
                  <a:srgbClr val="2F549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endParaRPr sz="1100" dirty="0"/>
          </a:p>
        </p:txBody>
      </p:sp>
      <p:sp>
        <p:nvSpPr>
          <p:cNvPr id="315" name="Google Shape;315;p52"/>
          <p:cNvSpPr txBox="1">
            <a:spLocks noGrp="1"/>
          </p:cNvSpPr>
          <p:nvPr>
            <p:ph type="dt" idx="10"/>
          </p:nvPr>
        </p:nvSpPr>
        <p:spPr>
          <a:xfrm>
            <a:off x="1633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52"/>
          <p:cNvSpPr txBox="1">
            <a:spLocks noGrp="1"/>
          </p:cNvSpPr>
          <p:nvPr>
            <p:ph type="ftr" idx="11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HFCC Monthly Meeting | News</a:t>
            </a:r>
            <a:endParaRPr/>
          </a:p>
        </p:txBody>
      </p:sp>
      <p:sp>
        <p:nvSpPr>
          <p:cNvPr id="317" name="Google Shape;317;p52"/>
          <p:cNvSpPr txBox="1">
            <a:spLocks noGrp="1"/>
          </p:cNvSpPr>
          <p:nvPr>
            <p:ph type="sldNum" idx="12"/>
          </p:nvPr>
        </p:nvSpPr>
        <p:spPr>
          <a:xfrm>
            <a:off x="713722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53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Grey Book reminder</a:t>
            </a:r>
            <a:endParaRPr/>
          </a:p>
        </p:txBody>
      </p:sp>
      <p:sp>
        <p:nvSpPr>
          <p:cNvPr id="323" name="Google Shape;323;p53"/>
          <p:cNvSpPr txBox="1">
            <a:spLocks noGrp="1"/>
          </p:cNvSpPr>
          <p:nvPr>
            <p:ph type="body" idx="1"/>
          </p:nvPr>
        </p:nvSpPr>
        <p:spPr>
          <a:xfrm>
            <a:off x="152400" y="819150"/>
            <a:ext cx="8839200" cy="3954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Institutes are encouraged to register to the Grey book.  </a:t>
            </a:r>
            <a:br>
              <a:rPr lang="en"/>
            </a:br>
            <a:r>
              <a:rPr lang="en"/>
              <a:t>See slide 10 of https://indico.fnal.gov/event/67484/contributions/310851/attachments/187132/257993/ifnc-USfcc-COLLAB-building-2025.pdf </a:t>
            </a:r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2A2E56-D11C-5ECC-9078-F33690D7D6F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A1C2F0-B1EB-4B5A-5BDC-75BF30516EB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AA3E0D-E709-5EEA-ACBF-1CC527AF8A6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26</a:t>
            </a:fld>
            <a:endParaRPr lang="en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54"/>
          <p:cNvSpPr txBox="1">
            <a:spLocks noGrp="1"/>
          </p:cNvSpPr>
          <p:nvPr>
            <p:ph type="title"/>
          </p:nvPr>
        </p:nvSpPr>
        <p:spPr>
          <a:xfrm>
            <a:off x="311700" y="4943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Play"/>
              <a:buNone/>
            </a:pPr>
            <a:r>
              <a:rPr lang="en"/>
              <a:t>Email lists</a:t>
            </a:r>
            <a:endParaRPr/>
          </a:p>
        </p:txBody>
      </p:sp>
      <p:sp>
        <p:nvSpPr>
          <p:cNvPr id="329" name="Google Shape;329;p54"/>
          <p:cNvSpPr txBox="1"/>
          <p:nvPr/>
        </p:nvSpPr>
        <p:spPr>
          <a:xfrm>
            <a:off x="311700" y="775350"/>
            <a:ext cx="8520600" cy="42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Working group mailing list sign-up:</a:t>
            </a:r>
            <a:endParaRPr sz="1600" b="0" i="0" u="none" strike="noStrike" cap="non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17194" marR="0" lvl="0" indent="-285749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</a:pPr>
            <a:r>
              <a:rPr lang="en" sz="1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Go to </a:t>
            </a:r>
            <a:r>
              <a:rPr lang="en" sz="16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https://groups.cern.ch/Pages/default.aspx</a:t>
            </a:r>
            <a:endParaRPr sz="1600" b="0" i="0" u="none" strike="noStrike" cap="non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17194" marR="0" lvl="0" indent="-28574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</a:pPr>
            <a:r>
              <a:rPr lang="en" sz="1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In the box with the red arrow pointing towards it, type us-hfcc or us-hfcc-acc</a:t>
            </a:r>
            <a:endParaRPr sz="1600" b="0" i="0" u="none" strike="noStrike" cap="non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3F3F3F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Sign up for FCC mailing lists: </a:t>
            </a:r>
            <a:r>
              <a:rPr lang="en" sz="16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https://fcc-ped.web.cern.ch/##</a:t>
            </a:r>
            <a:br>
              <a:rPr lang="en" sz="1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1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Sign up for the US-LC and US-FCC mailing lists: </a:t>
            </a:r>
            <a:r>
              <a:rPr lang="en" sz="1600" b="0" i="0" u="sng" strike="noStrike" cap="none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5"/>
              </a:rPr>
              <a:t>https://groups-portal.web.cern.ch/</a:t>
            </a:r>
            <a:r>
              <a:rPr lang="en" sz="1600" b="0" i="0" u="none" strike="noStrike" cap="none">
                <a:solidFill>
                  <a:srgbClr val="3F3F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1600" b="0" i="0" u="none" strike="noStrike" cap="non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0" name="Google Shape;330;p5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529749" y="1858362"/>
            <a:ext cx="3302925" cy="2036675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54"/>
          <p:cNvSpPr txBox="1"/>
          <p:nvPr/>
        </p:nvSpPr>
        <p:spPr>
          <a:xfrm>
            <a:off x="5814466" y="3064040"/>
            <a:ext cx="2373983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Need help?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Contact </a:t>
            </a:r>
            <a:r>
              <a:rPr lang="en" sz="1600" b="0" i="0" u="sng" strike="noStrike" cap="none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7"/>
              </a:rPr>
              <a:t>jlvay@lbl.gov</a:t>
            </a:r>
            <a:r>
              <a:rPr lang="en" sz="1600" b="0" i="0" u="none" strike="noStrike" cap="non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or </a:t>
            </a:r>
            <a:br>
              <a:rPr lang="en" sz="1600" b="0" i="0" u="none" strike="noStrike" cap="non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</a:br>
            <a:r>
              <a:rPr lang="en" sz="1600" b="0" i="0" u="none" strike="noStrike" cap="non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jrp3@cornell.edu</a:t>
            </a:r>
            <a:endParaRPr sz="1600" b="0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54"/>
          <p:cNvSpPr txBox="1">
            <a:spLocks noGrp="1"/>
          </p:cNvSpPr>
          <p:nvPr>
            <p:ph type="dt" idx="10"/>
          </p:nvPr>
        </p:nvSpPr>
        <p:spPr>
          <a:xfrm>
            <a:off x="1633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3" name="Google Shape;333;p54"/>
          <p:cNvSpPr txBox="1">
            <a:spLocks noGrp="1"/>
          </p:cNvSpPr>
          <p:nvPr>
            <p:ph type="ftr" idx="11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HFCC Monthly Meeting | News</a:t>
            </a:r>
            <a:endParaRPr/>
          </a:p>
        </p:txBody>
      </p:sp>
      <p:sp>
        <p:nvSpPr>
          <p:cNvPr id="334" name="Google Shape;334;p54"/>
          <p:cNvSpPr txBox="1">
            <a:spLocks noGrp="1"/>
          </p:cNvSpPr>
          <p:nvPr>
            <p:ph type="sldNum" idx="12"/>
          </p:nvPr>
        </p:nvSpPr>
        <p:spPr>
          <a:xfrm>
            <a:off x="713722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55"/>
          <p:cNvSpPr txBox="1">
            <a:spLocks noGrp="1"/>
          </p:cNvSpPr>
          <p:nvPr>
            <p:ph type="title"/>
          </p:nvPr>
        </p:nvSpPr>
        <p:spPr>
          <a:xfrm>
            <a:off x="311700" y="5417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86419"/>
              <a:buFont typeface="Play"/>
              <a:buNone/>
            </a:pPr>
            <a:r>
              <a:rPr lang="en"/>
              <a:t>Suggestion Box</a:t>
            </a:r>
            <a:endParaRPr/>
          </a:p>
        </p:txBody>
      </p:sp>
      <p:sp>
        <p:nvSpPr>
          <p:cNvPr id="340" name="Google Shape;340;p55"/>
          <p:cNvSpPr txBox="1">
            <a:spLocks noGrp="1"/>
          </p:cNvSpPr>
          <p:nvPr>
            <p:ph type="body" idx="1"/>
          </p:nvPr>
        </p:nvSpPr>
        <p:spPr>
          <a:xfrm>
            <a:off x="311699" y="1152475"/>
            <a:ext cx="667693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n">
                <a:solidFill>
                  <a:srgbClr val="3F3F3F"/>
                </a:solidFill>
              </a:rPr>
              <a:t>Suggest </a:t>
            </a:r>
            <a:r>
              <a:rPr lang="en" b="1">
                <a:solidFill>
                  <a:srgbClr val="3F3F3F"/>
                </a:solidFill>
              </a:rPr>
              <a:t>technical talks</a:t>
            </a:r>
            <a:r>
              <a:rPr lang="en">
                <a:solidFill>
                  <a:srgbClr val="3F3F3F"/>
                </a:solidFill>
              </a:rPr>
              <a:t> for future meetings in this series </a:t>
            </a:r>
            <a:br>
              <a:rPr lang="en" sz="1800">
                <a:solidFill>
                  <a:srgbClr val="3F3F3F"/>
                </a:solidFill>
              </a:rPr>
            </a:br>
            <a:endParaRPr sz="1800">
              <a:solidFill>
                <a:srgbClr val="3F3F3F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n" sz="1800">
                <a:solidFill>
                  <a:schemeClr val="accent2"/>
                </a:solidFill>
              </a:rPr>
              <a:t>Send to:  Ritchie Patterson </a:t>
            </a:r>
            <a:r>
              <a:rPr lang="en" sz="1800" u="sng">
                <a:solidFill>
                  <a:schemeClr val="hlink"/>
                </a:solidFill>
                <a:hlinkClick r:id="rId3"/>
              </a:rPr>
              <a:t>jrp3@cornell.edu</a:t>
            </a:r>
            <a:r>
              <a:rPr lang="en" sz="1800">
                <a:solidFill>
                  <a:schemeClr val="accent2"/>
                </a:solidFill>
              </a:rPr>
              <a:t>, </a:t>
            </a:r>
            <a:br>
              <a:rPr lang="en" sz="1800">
                <a:solidFill>
                  <a:schemeClr val="accent2"/>
                </a:solidFill>
              </a:rPr>
            </a:br>
            <a:r>
              <a:rPr lang="en" sz="1800">
                <a:solidFill>
                  <a:schemeClr val="accent2"/>
                </a:solidFill>
              </a:rPr>
              <a:t>Steve Gourlay sgourlay@fnal.gov </a:t>
            </a:r>
            <a:br>
              <a:rPr lang="en" sz="1800">
                <a:solidFill>
                  <a:schemeClr val="accent2"/>
                </a:solidFill>
              </a:rPr>
            </a:br>
            <a:r>
              <a:rPr lang="en" sz="1800">
                <a:solidFill>
                  <a:schemeClr val="accent2"/>
                </a:solidFill>
              </a:rPr>
              <a:t>or Sarah Eno </a:t>
            </a:r>
            <a:r>
              <a:rPr lang="en" sz="1800" u="sng">
                <a:solidFill>
                  <a:schemeClr val="hlink"/>
                </a:solidFill>
                <a:hlinkClick r:id="rId4"/>
              </a:rPr>
              <a:t>eno@umd.ed</a:t>
            </a:r>
            <a:r>
              <a:rPr lang="en" sz="1800">
                <a:solidFill>
                  <a:schemeClr val="accent2"/>
                </a:solidFill>
              </a:rPr>
              <a:t>u</a:t>
            </a:r>
            <a:endParaRPr sz="1800">
              <a:solidFill>
                <a:schemeClr val="accent2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endParaRPr sz="1800">
              <a:solidFill>
                <a:schemeClr val="accent2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endParaRPr sz="1800">
              <a:solidFill>
                <a:srgbClr val="3F3F3F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endParaRPr sz="1800">
              <a:solidFill>
                <a:srgbClr val="3F3F3F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3F3F3F"/>
              </a:buClr>
              <a:buSzPts val="1800"/>
              <a:buNone/>
            </a:pPr>
            <a:endParaRPr/>
          </a:p>
        </p:txBody>
      </p:sp>
      <p:pic>
        <p:nvPicPr>
          <p:cNvPr id="341" name="Google Shape;341;p55"/>
          <p:cNvPicPr preferRelativeResize="0"/>
          <p:nvPr/>
        </p:nvPicPr>
        <p:blipFill rotWithShape="1">
          <a:blip r:embed="rId5">
            <a:alphaModFix/>
          </a:blip>
          <a:srcRect l="8731" r="7321" b="8003"/>
          <a:stretch/>
        </p:blipFill>
        <p:spPr>
          <a:xfrm>
            <a:off x="6613922" y="2004220"/>
            <a:ext cx="2057401" cy="2145255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55"/>
          <p:cNvSpPr txBox="1">
            <a:spLocks noGrp="1"/>
          </p:cNvSpPr>
          <p:nvPr>
            <p:ph type="dt" idx="10"/>
          </p:nvPr>
        </p:nvSpPr>
        <p:spPr>
          <a:xfrm>
            <a:off x="-1143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55"/>
          <p:cNvSpPr txBox="1">
            <a:spLocks noGrp="1"/>
          </p:cNvSpPr>
          <p:nvPr>
            <p:ph type="ftr" idx="11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HFCC Monthly Meeting | News</a:t>
            </a:r>
            <a:endParaRPr/>
          </a:p>
        </p:txBody>
      </p:sp>
      <p:sp>
        <p:nvSpPr>
          <p:cNvPr id="344" name="Google Shape;344;p55"/>
          <p:cNvSpPr txBox="1">
            <a:spLocks noGrp="1"/>
          </p:cNvSpPr>
          <p:nvPr>
            <p:ph type="sldNum" idx="12"/>
          </p:nvPr>
        </p:nvSpPr>
        <p:spPr>
          <a:xfrm>
            <a:off x="7136674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9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Report of the National Academies</a:t>
            </a:r>
            <a:endParaRPr/>
          </a:p>
        </p:txBody>
      </p:sp>
      <p:sp>
        <p:nvSpPr>
          <p:cNvPr id="162" name="Google Shape;162;p29"/>
          <p:cNvSpPr txBox="1">
            <a:spLocks noGrp="1"/>
          </p:cNvSpPr>
          <p:nvPr>
            <p:ph type="body" idx="1"/>
          </p:nvPr>
        </p:nvSpPr>
        <p:spPr>
          <a:xfrm>
            <a:off x="152400" y="819150"/>
            <a:ext cx="8839200" cy="3954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The report 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	“Elementary Particle Physics: </a:t>
            </a:r>
            <a:br>
              <a:rPr lang="en"/>
            </a:br>
            <a:r>
              <a:rPr lang="en"/>
              <a:t>	The Higgs and Beyond (2025)” 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was presented at a public briefing on </a:t>
            </a:r>
            <a:br>
              <a:rPr lang="en"/>
            </a:br>
            <a:r>
              <a:rPr lang="en"/>
              <a:t>11 June, 2025 and presented a 40-year</a:t>
            </a:r>
            <a:br>
              <a:rPr lang="en"/>
            </a:br>
            <a:r>
              <a:rPr lang="en"/>
              <a:t>vision for elementary particle physics. 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Report contains 8 recommendations; the </a:t>
            </a:r>
            <a:br>
              <a:rPr lang="en"/>
            </a:br>
            <a:r>
              <a:rPr lang="en"/>
              <a:t>first two are most pertinent to this audience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hlinkClick r:id="rId3"/>
              </a:rPr>
              <a:t>https://nap.nationalacademies.org/catalog/28839/elementary-particle-physics-the-higgs-and-beyond</a:t>
            </a:r>
            <a:endParaRPr/>
          </a:p>
        </p:txBody>
      </p:sp>
      <p:pic>
        <p:nvPicPr>
          <p:cNvPr id="163" name="Google Shape;163;p29" title="28839-0309732778-450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29568" y="656550"/>
            <a:ext cx="3469306" cy="448694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D5AB59-FD5E-717E-D189-6B2566F4A10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B12896-17D8-FD84-C76C-834F62B0698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EEF511-CBDE-9F92-C520-1BE94A7B106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0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30"/>
          <p:cNvSpPr txBox="1">
            <a:spLocks noGrp="1"/>
          </p:cNvSpPr>
          <p:nvPr>
            <p:ph type="body" idx="1"/>
          </p:nvPr>
        </p:nvSpPr>
        <p:spPr>
          <a:xfrm>
            <a:off x="152400" y="819150"/>
            <a:ext cx="8839200" cy="3954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0" name="Google Shape;170;p30" title="Pages from JUNE11-FINAL_EPP Public Briefing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1D0DC3-81DD-C9AB-12EE-B49C50B6C38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5B925B-9AD6-E3EF-A0CC-1494FA1BF98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072A3D-6F00-3409-148F-CA1968FF015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1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31"/>
          <p:cNvSpPr txBox="1">
            <a:spLocks noGrp="1"/>
          </p:cNvSpPr>
          <p:nvPr>
            <p:ph type="body" idx="1"/>
          </p:nvPr>
        </p:nvSpPr>
        <p:spPr>
          <a:xfrm>
            <a:off x="152400" y="819150"/>
            <a:ext cx="8839200" cy="3954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7" name="Google Shape;177;p31" title="Pages from JUNE11-FINAL_EPP Public Briefing-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92ED91-5087-8244-1148-0F5501E5F3B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394FFA-A1E9-3D6D-57D8-54D21EA1AD3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B5695F-99E4-AB37-1042-FCC35680DC4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2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National academy report</a:t>
            </a:r>
            <a:endParaRPr/>
          </a:p>
        </p:txBody>
      </p:sp>
      <p:sp>
        <p:nvSpPr>
          <p:cNvPr id="183" name="Google Shape;183;p32"/>
          <p:cNvSpPr txBox="1"/>
          <p:nvPr/>
        </p:nvSpPr>
        <p:spPr>
          <a:xfrm>
            <a:off x="170250" y="899450"/>
            <a:ext cx="8368200" cy="378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Strong support for the muon collider community.  </a:t>
            </a: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Surprising break of symmetry between possible Higgs factories.</a:t>
            </a: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Surprising break of integrated FCC project ? </a:t>
            </a: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</a:rPr>
              <a:t>If accepted by the agencies, funding will very limited. </a:t>
            </a: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Any thoughts from the audience?</a:t>
            </a: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DB581A-5844-DF39-DA54-261621EC3BD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3C4558-0B68-A29A-717C-C98C7ECB871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6ADFBC-67CF-76CD-0EFA-61AC33166D5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3"/>
          <p:cNvSpPr txBox="1">
            <a:spLocks noGrp="1"/>
          </p:cNvSpPr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ESU update</a:t>
            </a:r>
            <a:endParaRPr/>
          </a:p>
        </p:txBody>
      </p:sp>
      <p:pic>
        <p:nvPicPr>
          <p:cNvPr id="189" name="Google Shape;189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825" y="762200"/>
            <a:ext cx="8770674" cy="3954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33"/>
          <p:cNvSpPr/>
          <p:nvPr/>
        </p:nvSpPr>
        <p:spPr>
          <a:xfrm>
            <a:off x="3079275" y="1568925"/>
            <a:ext cx="1543800" cy="10791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3E1A64-B488-0331-A7B9-B395C76FFA90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D0A039-D4D6-6DAE-D2A0-0F30F237FF1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B21EFA-FBC2-8F9B-2A22-6F8E778A897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425" y="172597"/>
            <a:ext cx="7717149" cy="2015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34" title="DSCF0357.jpg"/>
          <p:cNvPicPr preferRelativeResize="0"/>
          <p:nvPr/>
        </p:nvPicPr>
        <p:blipFill rotWithShape="1">
          <a:blip r:embed="rId4">
            <a:alphaModFix/>
          </a:blip>
          <a:srcRect t="10446" b="35925"/>
          <a:stretch/>
        </p:blipFill>
        <p:spPr>
          <a:xfrm>
            <a:off x="713425" y="2289975"/>
            <a:ext cx="7717151" cy="275854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CE5472-D66B-7DDE-F11C-1CDFB4EC6B8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E9B201-A97A-1438-E999-2B36FE27FA5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A2488B-BDBC-0377-18D4-97B70EC74F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AF1D96-269E-11EA-3C00-8F445E3EB5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C60CAA-1FE1-3E9E-1440-FDA757CFB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buClrTx/>
            </a:pPr>
            <a:fld id="{1787A23F-BAF2-40F7-981E-A4E481A32A38}" type="slidenum">
              <a:rPr lang="en-US" kern="1200">
                <a:solidFill>
                  <a:srgbClr val="0033A0"/>
                </a:solidFill>
                <a:ea typeface="+mn-ea"/>
                <a:cs typeface="+mn-cs"/>
              </a:rPr>
              <a:pPr defTabSz="685800">
                <a:buClrTx/>
              </a:pPr>
              <a:t>9</a:t>
            </a:fld>
            <a:endParaRPr lang="en-US" kern="1200">
              <a:solidFill>
                <a:srgbClr val="0033A0"/>
              </a:solidFill>
              <a:ea typeface="+mn-ea"/>
              <a:cs typeface="+mn-cs"/>
            </a:endParaRPr>
          </a:p>
        </p:txBody>
      </p:sp>
      <p:pic>
        <p:nvPicPr>
          <p:cNvPr id="3" name="Grafik 6">
            <a:extLst>
              <a:ext uri="{FF2B5EF4-FFF2-40B4-BE49-F238E27FC236}">
                <a16:creationId xmlns:a16="http://schemas.microsoft.com/office/drawing/2014/main" id="{92F1E0DA-C319-BDC5-EBF7-C92E9A93857D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/>
          <a:srcRect b="24390"/>
          <a:stretch/>
        </p:blipFill>
        <p:spPr>
          <a:xfrm>
            <a:off x="159279" y="627222"/>
            <a:ext cx="4790763" cy="2587345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B6163F4-CAA2-406F-A106-1434D50DBC05}"/>
              </a:ext>
            </a:extLst>
          </p:cNvPr>
          <p:cNvSpPr txBox="1"/>
          <p:nvPr/>
        </p:nvSpPr>
        <p:spPr>
          <a:xfrm>
            <a:off x="2061682" y="87475"/>
            <a:ext cx="46125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685800">
              <a:buClrTx/>
            </a:pPr>
            <a:r>
              <a:rPr lang="en-CH" sz="1800" kern="1200" dirty="0">
                <a:solidFill>
                  <a:srgbClr val="2F2F2F"/>
                </a:solidFill>
                <a:ea typeface="+mn-ea"/>
                <a:cs typeface="+mn-cs"/>
              </a:rPr>
              <a:t>ESPP Open Symposium, Venice, June 23-28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4A7815-666E-C5A9-A4F2-7DBA475FA562}"/>
              </a:ext>
            </a:extLst>
          </p:cNvPr>
          <p:cNvSpPr txBox="1"/>
          <p:nvPr/>
        </p:nvSpPr>
        <p:spPr>
          <a:xfrm>
            <a:off x="5522848" y="1851735"/>
            <a:ext cx="31452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>
              <a:buClrTx/>
            </a:pPr>
            <a:r>
              <a:rPr lang="en-GB" sz="1600" kern="1200" dirty="0">
                <a:solidFill>
                  <a:srgbClr val="2F2F2F"/>
                </a:solidFill>
                <a:ea typeface="+mn-ea"/>
                <a:cs typeface="+mn-cs"/>
              </a:rPr>
              <a:t>~ </a:t>
            </a:r>
            <a:r>
              <a:rPr lang="en-GB" sz="1600" kern="1200" dirty="0">
                <a:solidFill>
                  <a:srgbClr val="0432FF"/>
                </a:solidFill>
                <a:ea typeface="+mn-ea"/>
                <a:cs typeface="+mn-cs"/>
              </a:rPr>
              <a:t>630</a:t>
            </a:r>
            <a:r>
              <a:rPr lang="en-CH" sz="1600" kern="1200" dirty="0">
                <a:solidFill>
                  <a:srgbClr val="0432FF"/>
                </a:solidFill>
                <a:ea typeface="+mn-ea"/>
                <a:cs typeface="+mn-cs"/>
              </a:rPr>
              <a:t> in-person participants</a:t>
            </a:r>
            <a:r>
              <a:rPr lang="en-CH" sz="1600" kern="1200" dirty="0">
                <a:solidFill>
                  <a:srgbClr val="2F2F2F"/>
                </a:solidFill>
                <a:ea typeface="+mn-ea"/>
                <a:cs typeface="+mn-cs"/>
              </a:rPr>
              <a:t> </a:t>
            </a:r>
            <a:r>
              <a:rPr lang="en-CH" sz="1600" kern="1200">
                <a:solidFill>
                  <a:srgbClr val="2F2F2F"/>
                </a:solidFill>
                <a:ea typeface="+mn-ea"/>
                <a:cs typeface="+mn-cs"/>
              </a:rPr>
              <a:t>and </a:t>
            </a:r>
            <a:br>
              <a:rPr lang="en-US" sz="1600" kern="1200" dirty="0">
                <a:solidFill>
                  <a:srgbClr val="2F2F2F"/>
                </a:solidFill>
                <a:ea typeface="+mn-ea"/>
                <a:cs typeface="+mn-cs"/>
              </a:rPr>
            </a:br>
            <a:r>
              <a:rPr lang="en-CH" sz="1600" kern="1200">
                <a:solidFill>
                  <a:srgbClr val="2F2F2F"/>
                </a:solidFill>
                <a:ea typeface="+mn-ea"/>
                <a:cs typeface="+mn-cs"/>
              </a:rPr>
              <a:t>~ </a:t>
            </a:r>
            <a:r>
              <a:rPr lang="en-CH" sz="1600" kern="1200" dirty="0">
                <a:solidFill>
                  <a:srgbClr val="0432FF"/>
                </a:solidFill>
                <a:ea typeface="+mn-ea"/>
                <a:cs typeface="+mn-cs"/>
              </a:rPr>
              <a:t>720 remote participants per day</a:t>
            </a:r>
          </a:p>
        </p:txBody>
      </p:sp>
      <p:pic>
        <p:nvPicPr>
          <p:cNvPr id="2" name="Google Shape;196;p34" title="DSCF0357.jpg">
            <a:extLst>
              <a:ext uri="{FF2B5EF4-FFF2-40B4-BE49-F238E27FC236}">
                <a16:creationId xmlns:a16="http://schemas.microsoft.com/office/drawing/2014/main" id="{1BB5E4D5-4357-49CC-0EA7-1486651CB7BD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t="28421" b="35925"/>
          <a:stretch>
            <a:fillRect/>
          </a:stretch>
        </p:blipFill>
        <p:spPr>
          <a:xfrm>
            <a:off x="999672" y="3317938"/>
            <a:ext cx="7128000" cy="16939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0842662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Custom 16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6420B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1563</Words>
  <Application>Microsoft Macintosh PowerPoint</Application>
  <PresentationFormat>On-screen Show (16:9)</PresentationFormat>
  <Paragraphs>202</Paragraphs>
  <Slides>28</Slides>
  <Notes>27</Notes>
  <HiddenSlides>6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9" baseType="lpstr">
      <vt:lpstr>Calibri</vt:lpstr>
      <vt:lpstr>Wingdings</vt:lpstr>
      <vt:lpstr>Play</vt:lpstr>
      <vt:lpstr>Helvetica Neue</vt:lpstr>
      <vt:lpstr>Arial</vt:lpstr>
      <vt:lpstr>Avenir</vt:lpstr>
      <vt:lpstr>Times New Roman</vt:lpstr>
      <vt:lpstr>Merriweather Sans</vt:lpstr>
      <vt:lpstr>Simple Light</vt:lpstr>
      <vt:lpstr>Custom Design</vt:lpstr>
      <vt:lpstr>Office Theme</vt:lpstr>
      <vt:lpstr>HFCC News  </vt:lpstr>
      <vt:lpstr>Welcome</vt:lpstr>
      <vt:lpstr>Report of the National Academies</vt:lpstr>
      <vt:lpstr>PowerPoint Presentation</vt:lpstr>
      <vt:lpstr>PowerPoint Presentation</vt:lpstr>
      <vt:lpstr>National academy report</vt:lpstr>
      <vt:lpstr>ESU update</vt:lpstr>
      <vt:lpstr>PowerPoint Presentation</vt:lpstr>
      <vt:lpstr>PowerPoint Presentation</vt:lpstr>
      <vt:lpstr>Projects Proposed</vt:lpstr>
      <vt:lpstr>FCC-ee/hh</vt:lpstr>
      <vt:lpstr>CLIC and LCF</vt:lpstr>
      <vt:lpstr>LEP3 </vt:lpstr>
      <vt:lpstr>LHeC</vt:lpstr>
      <vt:lpstr>LHeC</vt:lpstr>
      <vt:lpstr>Muon Collider</vt:lpstr>
      <vt:lpstr>PowerPoint Presentation</vt:lpstr>
      <vt:lpstr>CepC</vt:lpstr>
      <vt:lpstr>CepC</vt:lpstr>
      <vt:lpstr>National Inputs </vt:lpstr>
      <vt:lpstr>National Inputs </vt:lpstr>
      <vt:lpstr>National Inputs </vt:lpstr>
      <vt:lpstr>PowerPoint Presentation</vt:lpstr>
      <vt:lpstr>Upcoming events</vt:lpstr>
      <vt:lpstr>Join HFCC</vt:lpstr>
      <vt:lpstr>Grey Book reminder</vt:lpstr>
      <vt:lpstr>Email lists</vt:lpstr>
      <vt:lpstr>Suggestion Box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Demarteau, Marcel</cp:lastModifiedBy>
  <cp:revision>1</cp:revision>
  <dcterms:modified xsi:type="dcterms:W3CDTF">2025-07-03T02:53:24Z</dcterms:modified>
</cp:coreProperties>
</file>