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6220880cc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36220880cc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66ae78aad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366ae78aad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66a046816d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366a046816d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619e16ea09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3619e16ea09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619e16ea09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3619e16ea09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619e16ea09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3619e16ea09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3619e16ea09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3619e16ea09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3619e16ea09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3619e16ea09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3619e16ea09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3619e16ea09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3619e16ea09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3619e16ea09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3619e16ea09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3619e16ea09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220880cc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220880c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366a046816d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366a046816d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3619e16ea09_0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3619e16ea09_0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3619e16ea09_0_3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3619e16ea09_0_3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3619e16ea09_0_3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3619e16ea09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3619e16ea09_0_4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Google Shape;619;g3619e16ea09_0_4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3619e16ea09_0_4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3619e16ea09_0_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3619e16ea09_0_5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3619e16ea09_0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3619e16ea09_0_5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3619e16ea09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g3619e16ea09_0_5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6" name="Google Shape;656;g3619e16ea09_0_5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3619e16ea09_0_4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3619e16ea09_0_4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619e16ea09_0_6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619e16ea09_0_6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3619e16ea09_0_5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3619e16ea09_0_5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3619e16ea09_0_5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3619e16ea09_0_5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3619e16ea09_0_6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5" name="Google Shape;715;g3619e16ea09_0_6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g3619e16ea09_0_6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0" name="Google Shape;730;g3619e16ea09_0_6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g366bca4674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6" name="Google Shape;746;g366bca467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g367f505509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2" name="Google Shape;752;g367f50550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3619e16ea09_0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3619e16ea09_0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4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g3619e16ea09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6" name="Google Shape;766;g3619e16ea09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366bca4674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366bca4674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367ad56006d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4" name="Google Shape;794;g367ad56006d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619e16ea09_0_6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619e16ea09_0_6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6170e8c49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6170e8c49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66a046816d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66a046816d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66ae78aadc_0_3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66ae78aadc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66ae78aadc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66ae78aadc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66ae78aadc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366ae78aadc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26242" l="950" r="0" t="14169"/>
          <a:stretch/>
        </p:blipFill>
        <p:spPr>
          <a:xfrm>
            <a:off x="-15375" y="1072425"/>
            <a:ext cx="9191101" cy="412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/>
          <p:nvPr/>
        </p:nvSpPr>
        <p:spPr>
          <a:xfrm>
            <a:off x="-15375" y="-7675"/>
            <a:ext cx="9191100" cy="10800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/>
        </p:nvSpPr>
        <p:spPr>
          <a:xfrm>
            <a:off x="34825" y="81150"/>
            <a:ext cx="9144000" cy="9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lt1"/>
                </a:solidFill>
              </a:rPr>
              <a:t>Swift J1727.8–1613: A case study in wide-ranging behavior during its 2023–2024 outburst and beyond!</a:t>
            </a:r>
            <a:endParaRPr b="1" sz="2500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" name="Google Shape;19;p4"/>
          <p:cNvSpPr/>
          <p:nvPr/>
        </p:nvSpPr>
        <p:spPr>
          <a:xfrm>
            <a:off x="-15375" y="-7675"/>
            <a:ext cx="9191100" cy="7572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4820350" y="863550"/>
            <a:ext cx="43554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 sz="1000">
                <a:solidFill>
                  <a:schemeClr val="dk1"/>
                </a:solidFill>
              </a:defRPr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■"/>
              <a:defRPr sz="900">
                <a:solidFill>
                  <a:schemeClr val="dk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github.com/AKHughes1994/SwJ1727_2023_Outburst" TargetMode="External"/><Relationship Id="rId4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hyperlink" Target="https://github.com/AKHughes1994/SwJ1727_2023_Outburst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Relationship Id="rId4" Type="http://schemas.openxmlformats.org/officeDocument/2006/relationships/image" Target="../media/image3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Relationship Id="rId4" Type="http://schemas.openxmlformats.org/officeDocument/2006/relationships/image" Target="../media/image3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Relationship Id="rId4" Type="http://schemas.openxmlformats.org/officeDocument/2006/relationships/image" Target="../media/image1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gif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0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0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0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0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9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5.png"/><Relationship Id="rId4" Type="http://schemas.openxmlformats.org/officeDocument/2006/relationships/image" Target="../media/image28.png"/><Relationship Id="rId5" Type="http://schemas.openxmlformats.org/officeDocument/2006/relationships/image" Target="../media/image27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9.png"/><Relationship Id="rId4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1" Type="http://schemas.openxmlformats.org/officeDocument/2006/relationships/image" Target="../media/image11.png"/><Relationship Id="rId10" Type="http://schemas.openxmlformats.org/officeDocument/2006/relationships/image" Target="../media/image8.png"/><Relationship Id="rId9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1.png"/><Relationship Id="rId7" Type="http://schemas.openxmlformats.org/officeDocument/2006/relationships/image" Target="../media/image10.png"/><Relationship Id="rId8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528102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696" y="70125"/>
            <a:ext cx="906530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22"/>
          <p:cNvPicPr preferRelativeResize="0"/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34824" y="1337225"/>
            <a:ext cx="5476824" cy="3779924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2"/>
          <p:cNvSpPr/>
          <p:nvPr/>
        </p:nvSpPr>
        <p:spPr>
          <a:xfrm>
            <a:off x="3049782" y="3778867"/>
            <a:ext cx="463200" cy="9231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2"/>
          <p:cNvSpPr/>
          <p:nvPr/>
        </p:nvSpPr>
        <p:spPr>
          <a:xfrm>
            <a:off x="3116519" y="826709"/>
            <a:ext cx="437700" cy="8724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2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BH LMXB outbursts: An oversimplification</a:t>
            </a:r>
            <a:endParaRPr/>
          </a:p>
        </p:txBody>
      </p:sp>
      <p:sp>
        <p:nvSpPr>
          <p:cNvPr id="295" name="Google Shape;295;p22"/>
          <p:cNvSpPr txBox="1"/>
          <p:nvPr>
            <p:ph idx="1" type="body"/>
          </p:nvPr>
        </p:nvSpPr>
        <p:spPr>
          <a:xfrm>
            <a:off x="6245025" y="718700"/>
            <a:ext cx="2749800" cy="324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Steady, coupled jet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Self-absorbed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𝜶 ~ 0 (for Flux density ~ 𝛎</a:t>
            </a:r>
            <a:r>
              <a:rPr baseline="30000" lang="en"/>
              <a:t>𝜶</a:t>
            </a:r>
            <a:r>
              <a:rPr lang="en"/>
              <a:t>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</a:t>
            </a:r>
            <a:r>
              <a:rPr lang="en" sz="1800"/>
              <a:t>→</a:t>
            </a:r>
            <a:r>
              <a:rPr lang="en"/>
              <a:t>Soft transition: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Decoupled ‘blobs’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Transition to optically thin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e.g., 𝜶 ~ -0.7 (or lower)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Soft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Cessation of BH jet activity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Soft</a:t>
            </a:r>
            <a:r>
              <a:rPr lang="en" sz="1800"/>
              <a:t>→</a:t>
            </a:r>
            <a:r>
              <a:rPr lang="en"/>
              <a:t>Hard transition: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Reformation of steady jet</a:t>
            </a:r>
            <a:endParaRPr/>
          </a:p>
        </p:txBody>
      </p:sp>
      <p:sp>
        <p:nvSpPr>
          <p:cNvPr id="296" name="Google Shape;296;p22"/>
          <p:cNvSpPr/>
          <p:nvPr/>
        </p:nvSpPr>
        <p:spPr>
          <a:xfrm>
            <a:off x="4076707" y="1903691"/>
            <a:ext cx="229088" cy="2529656"/>
          </a:xfrm>
          <a:custGeom>
            <a:rect b="b" l="l" r="r" t="t"/>
            <a:pathLst>
              <a:path extrusionOk="0" h="99868" w="10568">
                <a:moveTo>
                  <a:pt x="9236" y="99868"/>
                </a:moveTo>
                <a:cubicBezTo>
                  <a:pt x="9236" y="89476"/>
                  <a:pt x="11731" y="78910"/>
                  <a:pt x="9814" y="68696"/>
                </a:cubicBezTo>
                <a:cubicBezTo>
                  <a:pt x="8827" y="63439"/>
                  <a:pt x="7683" y="58041"/>
                  <a:pt x="8274" y="52725"/>
                </a:cubicBezTo>
                <a:cubicBezTo>
                  <a:pt x="10241" y="35044"/>
                  <a:pt x="12569" y="12590"/>
                  <a:pt x="0" y="0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97" name="Google Shape;297;p22"/>
          <p:cNvSpPr/>
          <p:nvPr/>
        </p:nvSpPr>
        <p:spPr>
          <a:xfrm>
            <a:off x="2416498" y="1804939"/>
            <a:ext cx="1597610" cy="127992"/>
          </a:xfrm>
          <a:custGeom>
            <a:rect b="b" l="l" r="r" t="t"/>
            <a:pathLst>
              <a:path extrusionOk="0" h="5053" w="73699">
                <a:moveTo>
                  <a:pt x="73699" y="3322"/>
                </a:moveTo>
                <a:cubicBezTo>
                  <a:pt x="66177" y="3322"/>
                  <a:pt x="58644" y="2755"/>
                  <a:pt x="51185" y="1783"/>
                </a:cubicBezTo>
                <a:cubicBezTo>
                  <a:pt x="45270" y="1012"/>
                  <a:pt x="39044" y="3354"/>
                  <a:pt x="33290" y="1783"/>
                </a:cubicBezTo>
                <a:cubicBezTo>
                  <a:pt x="22534" y="-1154"/>
                  <a:pt x="9562" y="-681"/>
                  <a:pt x="0" y="5054"/>
                </a:cubicBezTo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98" name="Google Shape;298;p22"/>
          <p:cNvSpPr/>
          <p:nvPr/>
        </p:nvSpPr>
        <p:spPr>
          <a:xfrm>
            <a:off x="2388248" y="2010935"/>
            <a:ext cx="274350" cy="1462225"/>
          </a:xfrm>
          <a:custGeom>
            <a:rect b="b" l="l" r="r" t="t"/>
            <a:pathLst>
              <a:path extrusionOk="0" h="57727" w="12656">
                <a:moveTo>
                  <a:pt x="2265" y="0"/>
                </a:moveTo>
                <a:cubicBezTo>
                  <a:pt x="-1889" y="19105"/>
                  <a:pt x="-1169" y="43902"/>
                  <a:pt x="12656" y="57727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299" name="Google Shape;299;p22"/>
          <p:cNvGrpSpPr/>
          <p:nvPr/>
        </p:nvGrpSpPr>
        <p:grpSpPr>
          <a:xfrm>
            <a:off x="533308" y="2005234"/>
            <a:ext cx="1604168" cy="1580194"/>
            <a:chOff x="3311213" y="1634935"/>
            <a:chExt cx="2103000" cy="2103000"/>
          </a:xfrm>
        </p:grpSpPr>
        <p:sp>
          <p:nvSpPr>
            <p:cNvPr id="300" name="Google Shape;300;p22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2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22"/>
            <p:cNvSpPr/>
            <p:nvPr/>
          </p:nvSpPr>
          <p:spPr>
            <a:xfrm>
              <a:off x="4519972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22"/>
            <p:cNvSpPr/>
            <p:nvPr/>
          </p:nvSpPr>
          <p:spPr>
            <a:xfrm>
              <a:off x="3514169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2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Soft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cxnSp>
        <p:nvCxnSpPr>
          <p:cNvPr id="305" name="Google Shape;305;p22"/>
          <p:cNvCxnSpPr/>
          <p:nvPr/>
        </p:nvCxnSpPr>
        <p:spPr>
          <a:xfrm flipH="1">
            <a:off x="3177625" y="17320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6" name="Google Shape;306;p22"/>
          <p:cNvCxnSpPr/>
          <p:nvPr/>
        </p:nvCxnSpPr>
        <p:spPr>
          <a:xfrm flipH="1">
            <a:off x="3253825" y="34846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07" name="Google Shape;307;p22"/>
          <p:cNvGrpSpPr/>
          <p:nvPr/>
        </p:nvGrpSpPr>
        <p:grpSpPr>
          <a:xfrm>
            <a:off x="3221516" y="3831787"/>
            <a:ext cx="125498" cy="824758"/>
            <a:chOff x="4254415" y="2155375"/>
            <a:chExt cx="216600" cy="1385450"/>
          </a:xfrm>
        </p:grpSpPr>
        <p:sp>
          <p:nvSpPr>
            <p:cNvPr id="308" name="Google Shape;308;p22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22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22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1" name="Google Shape;311;p22"/>
          <p:cNvGrpSpPr/>
          <p:nvPr/>
        </p:nvGrpSpPr>
        <p:grpSpPr>
          <a:xfrm>
            <a:off x="3273810" y="891719"/>
            <a:ext cx="125502" cy="724967"/>
            <a:chOff x="3233975" y="742525"/>
            <a:chExt cx="165308" cy="1026575"/>
          </a:xfrm>
        </p:grpSpPr>
        <p:sp>
          <p:nvSpPr>
            <p:cNvPr id="312" name="Google Shape;312;p22"/>
            <p:cNvSpPr/>
            <p:nvPr/>
          </p:nvSpPr>
          <p:spPr>
            <a:xfrm>
              <a:off x="3233983" y="1172085"/>
              <a:ext cx="165300" cy="162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22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22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22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2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17" name="Google Shape;317;p22"/>
          <p:cNvCxnSpPr/>
          <p:nvPr/>
        </p:nvCxnSpPr>
        <p:spPr>
          <a:xfrm rot="10800000">
            <a:off x="286375" y="4132625"/>
            <a:ext cx="0" cy="856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8" name="Google Shape;318;p22"/>
          <p:cNvCxnSpPr/>
          <p:nvPr/>
        </p:nvCxnSpPr>
        <p:spPr>
          <a:xfrm>
            <a:off x="272717" y="4988825"/>
            <a:ext cx="784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9" name="Google Shape;319;p22"/>
          <p:cNvSpPr txBox="1"/>
          <p:nvPr/>
        </p:nvSpPr>
        <p:spPr>
          <a:xfrm>
            <a:off x="-52917" y="3806901"/>
            <a:ext cx="16719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Luminosity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320" name="Google Shape;320;p22"/>
          <p:cNvSpPr txBox="1"/>
          <p:nvPr/>
        </p:nvSpPr>
        <p:spPr>
          <a:xfrm>
            <a:off x="1023250" y="4775450"/>
            <a:ext cx="23274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Spectral ‘hardness’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321" name="Google Shape;321;p22"/>
          <p:cNvSpPr txBox="1"/>
          <p:nvPr/>
        </p:nvSpPr>
        <p:spPr>
          <a:xfrm>
            <a:off x="4305800" y="4228750"/>
            <a:ext cx="8514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start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322" name="Google Shape;322;p22"/>
          <p:cNvSpPr/>
          <p:nvPr/>
        </p:nvSpPr>
        <p:spPr>
          <a:xfrm>
            <a:off x="2682075" y="3463850"/>
            <a:ext cx="1116050" cy="192425"/>
          </a:xfrm>
          <a:custGeom>
            <a:rect b="b" l="l" r="r" t="t"/>
            <a:pathLst>
              <a:path extrusionOk="0" h="7697" w="44642">
                <a:moveTo>
                  <a:pt x="0" y="0"/>
                </a:moveTo>
                <a:cubicBezTo>
                  <a:pt x="14323" y="4783"/>
                  <a:pt x="29990" y="4044"/>
                  <a:pt x="44642" y="7697"/>
                </a:cubicBezTo>
              </a:path>
            </a:pathLst>
          </a:cu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23" name="Google Shape;323;p22"/>
          <p:cNvSpPr/>
          <p:nvPr/>
        </p:nvSpPr>
        <p:spPr>
          <a:xfrm>
            <a:off x="3855850" y="3680350"/>
            <a:ext cx="341550" cy="692725"/>
          </a:xfrm>
          <a:custGeom>
            <a:rect b="b" l="l" r="r" t="t"/>
            <a:pathLst>
              <a:path extrusionOk="0" h="27709" w="13662">
                <a:moveTo>
                  <a:pt x="0" y="0"/>
                </a:moveTo>
                <a:cubicBezTo>
                  <a:pt x="9212" y="4602"/>
                  <a:pt x="13662" y="17411"/>
                  <a:pt x="13662" y="27709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24" name="Google Shape;324;p22"/>
          <p:cNvSpPr txBox="1"/>
          <p:nvPr/>
        </p:nvSpPr>
        <p:spPr>
          <a:xfrm>
            <a:off x="284038" y="949475"/>
            <a:ext cx="2102700" cy="524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Hardness intensity diagram schematic (attempt)</a:t>
            </a:r>
            <a:endParaRPr sz="1200">
              <a:solidFill>
                <a:schemeClr val="dk1"/>
              </a:solidFill>
            </a:endParaRPr>
          </a:p>
        </p:txBody>
      </p:sp>
      <p:grpSp>
        <p:nvGrpSpPr>
          <p:cNvPr id="325" name="Google Shape;325;p22"/>
          <p:cNvGrpSpPr/>
          <p:nvPr/>
        </p:nvGrpSpPr>
        <p:grpSpPr>
          <a:xfrm>
            <a:off x="4495708" y="2005234"/>
            <a:ext cx="1604168" cy="1580194"/>
            <a:chOff x="3311213" y="1634935"/>
            <a:chExt cx="2103000" cy="2103000"/>
          </a:xfrm>
        </p:grpSpPr>
        <p:sp>
          <p:nvSpPr>
            <p:cNvPr id="326" name="Google Shape;326;p22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22"/>
            <p:cNvSpPr/>
            <p:nvPr/>
          </p:nvSpPr>
          <p:spPr>
            <a:xfrm>
              <a:off x="3935375" y="2586182"/>
              <a:ext cx="854700" cy="526200"/>
            </a:xfrm>
            <a:prstGeom prst="ellipse">
              <a:avLst/>
            </a:pr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22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22"/>
            <p:cNvSpPr/>
            <p:nvPr/>
          </p:nvSpPr>
          <p:spPr>
            <a:xfrm>
              <a:off x="4790076" y="2814425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22"/>
            <p:cNvSpPr/>
            <p:nvPr/>
          </p:nvSpPr>
          <p:spPr>
            <a:xfrm>
              <a:off x="3514176" y="2814424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22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22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22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Hard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sp>
        <p:nvSpPr>
          <p:cNvPr id="334" name="Google Shape;334;p22"/>
          <p:cNvSpPr txBox="1"/>
          <p:nvPr/>
        </p:nvSpPr>
        <p:spPr>
          <a:xfrm>
            <a:off x="6224100" y="4285025"/>
            <a:ext cx="74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AGN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335" name="Google Shape;335;p22"/>
          <p:cNvSpPr txBox="1"/>
          <p:nvPr/>
        </p:nvSpPr>
        <p:spPr>
          <a:xfrm>
            <a:off x="7900500" y="4285025"/>
            <a:ext cx="936000" cy="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XRBs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336" name="Google Shape;336;p22"/>
          <p:cNvSpPr/>
          <p:nvPr/>
        </p:nvSpPr>
        <p:spPr>
          <a:xfrm>
            <a:off x="6809925" y="4062383"/>
            <a:ext cx="1283500" cy="251200"/>
          </a:xfrm>
          <a:custGeom>
            <a:rect b="b" l="l" r="r" t="t"/>
            <a:pathLst>
              <a:path extrusionOk="0" h="10048" w="51340">
                <a:moveTo>
                  <a:pt x="51340" y="10049"/>
                </a:moveTo>
                <a:cubicBezTo>
                  <a:pt x="47557" y="8383"/>
                  <a:pt x="37200" y="456"/>
                  <a:pt x="28643" y="51"/>
                </a:cubicBezTo>
                <a:cubicBezTo>
                  <a:pt x="20086" y="-354"/>
                  <a:pt x="4774" y="6356"/>
                  <a:pt x="0" y="7617"/>
                </a:cubicBezTo>
              </a:path>
            </a:pathLst>
          </a:custGeom>
          <a:noFill/>
          <a:ln cap="flat" cmpd="sng" w="38100">
            <a:solidFill>
              <a:schemeClr val="dk1"/>
            </a:solidFill>
            <a:prstDash val="solid"/>
            <a:round/>
            <a:headEnd len="med" w="med" type="triangle"/>
            <a:tailEnd len="med" w="med" type="none"/>
          </a:ln>
        </p:spPr>
      </p:sp>
      <p:sp>
        <p:nvSpPr>
          <p:cNvPr id="337" name="Google Shape;337;p22"/>
          <p:cNvSpPr/>
          <p:nvPr/>
        </p:nvSpPr>
        <p:spPr>
          <a:xfrm rot="10800000">
            <a:off x="6809925" y="4671983"/>
            <a:ext cx="1283500" cy="251200"/>
          </a:xfrm>
          <a:custGeom>
            <a:rect b="b" l="l" r="r" t="t"/>
            <a:pathLst>
              <a:path extrusionOk="0" h="10048" w="51340">
                <a:moveTo>
                  <a:pt x="51340" y="10049"/>
                </a:moveTo>
                <a:cubicBezTo>
                  <a:pt x="47557" y="8383"/>
                  <a:pt x="37200" y="456"/>
                  <a:pt x="28643" y="51"/>
                </a:cubicBezTo>
                <a:cubicBezTo>
                  <a:pt x="20086" y="-354"/>
                  <a:pt x="4774" y="6356"/>
                  <a:pt x="0" y="7617"/>
                </a:cubicBezTo>
              </a:path>
            </a:pathLst>
          </a:custGeom>
          <a:noFill/>
          <a:ln cap="flat" cmpd="sng" w="38100">
            <a:solidFill>
              <a:schemeClr val="dk1"/>
            </a:solidFill>
            <a:prstDash val="solid"/>
            <a:round/>
            <a:headEnd len="med" w="med" type="triangle"/>
            <a:tailEnd len="med" w="med" type="none"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Google Shape;342;p23"/>
          <p:cNvPicPr preferRelativeResize="0"/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34824" y="1337225"/>
            <a:ext cx="5476824" cy="3779924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23"/>
          <p:cNvSpPr/>
          <p:nvPr/>
        </p:nvSpPr>
        <p:spPr>
          <a:xfrm>
            <a:off x="3049782" y="3778867"/>
            <a:ext cx="463200" cy="9231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23"/>
          <p:cNvSpPr/>
          <p:nvPr/>
        </p:nvSpPr>
        <p:spPr>
          <a:xfrm>
            <a:off x="3116519" y="826709"/>
            <a:ext cx="437700" cy="8724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23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BH LMXB outbursts: An oversimplification</a:t>
            </a:r>
            <a:endParaRPr/>
          </a:p>
        </p:txBody>
      </p:sp>
      <p:sp>
        <p:nvSpPr>
          <p:cNvPr id="346" name="Google Shape;346;p23"/>
          <p:cNvSpPr txBox="1"/>
          <p:nvPr>
            <p:ph idx="1" type="body"/>
          </p:nvPr>
        </p:nvSpPr>
        <p:spPr>
          <a:xfrm>
            <a:off x="6245025" y="718700"/>
            <a:ext cx="2749800" cy="324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Steady, coupled jet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Self-absorbed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𝜶 ~ 0 (for Flux density ~ 𝛎</a:t>
            </a:r>
            <a:r>
              <a:rPr baseline="30000" lang="en"/>
              <a:t>𝜶</a:t>
            </a:r>
            <a:r>
              <a:rPr lang="en"/>
              <a:t>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</a:t>
            </a:r>
            <a:r>
              <a:rPr lang="en" sz="1800"/>
              <a:t>→</a:t>
            </a:r>
            <a:r>
              <a:rPr lang="en"/>
              <a:t>Soft transition: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Decoupled ‘blobs’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Transition to optically thin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e.g., 𝜶 ~ -0.7 (or lower)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Soft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Cessation of BH jet activity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Soft</a:t>
            </a:r>
            <a:r>
              <a:rPr lang="en" sz="1800"/>
              <a:t>→</a:t>
            </a:r>
            <a:r>
              <a:rPr lang="en"/>
              <a:t>Hard transition: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Reformation of steady jet</a:t>
            </a:r>
            <a:endParaRPr/>
          </a:p>
        </p:txBody>
      </p:sp>
      <p:sp>
        <p:nvSpPr>
          <p:cNvPr id="347" name="Google Shape;347;p23"/>
          <p:cNvSpPr/>
          <p:nvPr/>
        </p:nvSpPr>
        <p:spPr>
          <a:xfrm>
            <a:off x="4076707" y="1903691"/>
            <a:ext cx="229088" cy="2529656"/>
          </a:xfrm>
          <a:custGeom>
            <a:rect b="b" l="l" r="r" t="t"/>
            <a:pathLst>
              <a:path extrusionOk="0" h="99868" w="10568">
                <a:moveTo>
                  <a:pt x="9236" y="99868"/>
                </a:moveTo>
                <a:cubicBezTo>
                  <a:pt x="9236" y="89476"/>
                  <a:pt x="11731" y="78910"/>
                  <a:pt x="9814" y="68696"/>
                </a:cubicBezTo>
                <a:cubicBezTo>
                  <a:pt x="8827" y="63439"/>
                  <a:pt x="7683" y="58041"/>
                  <a:pt x="8274" y="52725"/>
                </a:cubicBezTo>
                <a:cubicBezTo>
                  <a:pt x="10241" y="35044"/>
                  <a:pt x="12569" y="12590"/>
                  <a:pt x="0" y="0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48" name="Google Shape;348;p23"/>
          <p:cNvSpPr/>
          <p:nvPr/>
        </p:nvSpPr>
        <p:spPr>
          <a:xfrm>
            <a:off x="2416498" y="1804939"/>
            <a:ext cx="1597610" cy="127992"/>
          </a:xfrm>
          <a:custGeom>
            <a:rect b="b" l="l" r="r" t="t"/>
            <a:pathLst>
              <a:path extrusionOk="0" h="5053" w="73699">
                <a:moveTo>
                  <a:pt x="73699" y="3322"/>
                </a:moveTo>
                <a:cubicBezTo>
                  <a:pt x="66177" y="3322"/>
                  <a:pt x="58644" y="2755"/>
                  <a:pt x="51185" y="1783"/>
                </a:cubicBezTo>
                <a:cubicBezTo>
                  <a:pt x="45270" y="1012"/>
                  <a:pt x="39044" y="3354"/>
                  <a:pt x="33290" y="1783"/>
                </a:cubicBezTo>
                <a:cubicBezTo>
                  <a:pt x="22534" y="-1154"/>
                  <a:pt x="9562" y="-681"/>
                  <a:pt x="0" y="5054"/>
                </a:cubicBezTo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49" name="Google Shape;349;p23"/>
          <p:cNvSpPr/>
          <p:nvPr/>
        </p:nvSpPr>
        <p:spPr>
          <a:xfrm>
            <a:off x="2388248" y="2010935"/>
            <a:ext cx="274350" cy="1462225"/>
          </a:xfrm>
          <a:custGeom>
            <a:rect b="b" l="l" r="r" t="t"/>
            <a:pathLst>
              <a:path extrusionOk="0" h="57727" w="12656">
                <a:moveTo>
                  <a:pt x="2265" y="0"/>
                </a:moveTo>
                <a:cubicBezTo>
                  <a:pt x="-1889" y="19105"/>
                  <a:pt x="-1169" y="43902"/>
                  <a:pt x="12656" y="57727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350" name="Google Shape;350;p23"/>
          <p:cNvGrpSpPr/>
          <p:nvPr/>
        </p:nvGrpSpPr>
        <p:grpSpPr>
          <a:xfrm>
            <a:off x="533308" y="2005234"/>
            <a:ext cx="1604168" cy="1580194"/>
            <a:chOff x="3311213" y="1634935"/>
            <a:chExt cx="2103000" cy="2103000"/>
          </a:xfrm>
        </p:grpSpPr>
        <p:sp>
          <p:nvSpPr>
            <p:cNvPr id="351" name="Google Shape;351;p23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23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23"/>
            <p:cNvSpPr/>
            <p:nvPr/>
          </p:nvSpPr>
          <p:spPr>
            <a:xfrm>
              <a:off x="4519972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23"/>
            <p:cNvSpPr/>
            <p:nvPr/>
          </p:nvSpPr>
          <p:spPr>
            <a:xfrm>
              <a:off x="3514169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23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Soft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cxnSp>
        <p:nvCxnSpPr>
          <p:cNvPr id="356" name="Google Shape;356;p23"/>
          <p:cNvCxnSpPr/>
          <p:nvPr/>
        </p:nvCxnSpPr>
        <p:spPr>
          <a:xfrm flipH="1">
            <a:off x="3177625" y="17320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57" name="Google Shape;357;p23"/>
          <p:cNvCxnSpPr/>
          <p:nvPr/>
        </p:nvCxnSpPr>
        <p:spPr>
          <a:xfrm flipH="1">
            <a:off x="3253825" y="34846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58" name="Google Shape;358;p23"/>
          <p:cNvGrpSpPr/>
          <p:nvPr/>
        </p:nvGrpSpPr>
        <p:grpSpPr>
          <a:xfrm>
            <a:off x="3221516" y="3831787"/>
            <a:ext cx="125498" cy="824758"/>
            <a:chOff x="4254415" y="2155375"/>
            <a:chExt cx="216600" cy="1385450"/>
          </a:xfrm>
        </p:grpSpPr>
        <p:sp>
          <p:nvSpPr>
            <p:cNvPr id="359" name="Google Shape;359;p23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3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3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2" name="Google Shape;362;p23"/>
          <p:cNvGrpSpPr/>
          <p:nvPr/>
        </p:nvGrpSpPr>
        <p:grpSpPr>
          <a:xfrm>
            <a:off x="3273810" y="891719"/>
            <a:ext cx="125502" cy="724967"/>
            <a:chOff x="3233975" y="742525"/>
            <a:chExt cx="165308" cy="1026575"/>
          </a:xfrm>
        </p:grpSpPr>
        <p:sp>
          <p:nvSpPr>
            <p:cNvPr id="363" name="Google Shape;363;p23"/>
            <p:cNvSpPr/>
            <p:nvPr/>
          </p:nvSpPr>
          <p:spPr>
            <a:xfrm>
              <a:off x="3233983" y="1172085"/>
              <a:ext cx="165300" cy="162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3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3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3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23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68" name="Google Shape;368;p23"/>
          <p:cNvCxnSpPr/>
          <p:nvPr/>
        </p:nvCxnSpPr>
        <p:spPr>
          <a:xfrm rot="10800000">
            <a:off x="286375" y="4132625"/>
            <a:ext cx="0" cy="856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69" name="Google Shape;369;p23"/>
          <p:cNvCxnSpPr/>
          <p:nvPr/>
        </p:nvCxnSpPr>
        <p:spPr>
          <a:xfrm>
            <a:off x="272717" y="4988825"/>
            <a:ext cx="784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0" name="Google Shape;370;p23"/>
          <p:cNvSpPr txBox="1"/>
          <p:nvPr/>
        </p:nvSpPr>
        <p:spPr>
          <a:xfrm>
            <a:off x="-52917" y="3806901"/>
            <a:ext cx="16719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Luminosity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371" name="Google Shape;371;p23"/>
          <p:cNvSpPr txBox="1"/>
          <p:nvPr/>
        </p:nvSpPr>
        <p:spPr>
          <a:xfrm>
            <a:off x="1023250" y="4775450"/>
            <a:ext cx="23274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Spectral ‘hardness’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372" name="Google Shape;372;p23"/>
          <p:cNvSpPr txBox="1"/>
          <p:nvPr/>
        </p:nvSpPr>
        <p:spPr>
          <a:xfrm>
            <a:off x="4305800" y="4228750"/>
            <a:ext cx="8514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start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373" name="Google Shape;373;p23"/>
          <p:cNvSpPr/>
          <p:nvPr/>
        </p:nvSpPr>
        <p:spPr>
          <a:xfrm>
            <a:off x="2682075" y="3463850"/>
            <a:ext cx="1116050" cy="192425"/>
          </a:xfrm>
          <a:custGeom>
            <a:rect b="b" l="l" r="r" t="t"/>
            <a:pathLst>
              <a:path extrusionOk="0" h="7697" w="44642">
                <a:moveTo>
                  <a:pt x="0" y="0"/>
                </a:moveTo>
                <a:cubicBezTo>
                  <a:pt x="14323" y="4783"/>
                  <a:pt x="29990" y="4044"/>
                  <a:pt x="44642" y="7697"/>
                </a:cubicBezTo>
              </a:path>
            </a:pathLst>
          </a:cu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74" name="Google Shape;374;p23"/>
          <p:cNvSpPr/>
          <p:nvPr/>
        </p:nvSpPr>
        <p:spPr>
          <a:xfrm>
            <a:off x="3855850" y="3680350"/>
            <a:ext cx="341550" cy="692725"/>
          </a:xfrm>
          <a:custGeom>
            <a:rect b="b" l="l" r="r" t="t"/>
            <a:pathLst>
              <a:path extrusionOk="0" h="27709" w="13662">
                <a:moveTo>
                  <a:pt x="0" y="0"/>
                </a:moveTo>
                <a:cubicBezTo>
                  <a:pt x="9212" y="4602"/>
                  <a:pt x="13662" y="17411"/>
                  <a:pt x="13662" y="27709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375" name="Google Shape;375;p23"/>
          <p:cNvSpPr txBox="1"/>
          <p:nvPr/>
        </p:nvSpPr>
        <p:spPr>
          <a:xfrm>
            <a:off x="284038" y="949475"/>
            <a:ext cx="2102700" cy="524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Hardness intensity diagram schematic (attempt)</a:t>
            </a:r>
            <a:endParaRPr sz="1200">
              <a:solidFill>
                <a:schemeClr val="dk1"/>
              </a:solidFill>
            </a:endParaRPr>
          </a:p>
        </p:txBody>
      </p:sp>
      <p:grpSp>
        <p:nvGrpSpPr>
          <p:cNvPr id="376" name="Google Shape;376;p23"/>
          <p:cNvGrpSpPr/>
          <p:nvPr/>
        </p:nvGrpSpPr>
        <p:grpSpPr>
          <a:xfrm>
            <a:off x="4495708" y="2005234"/>
            <a:ext cx="1604168" cy="1580194"/>
            <a:chOff x="3311213" y="1634935"/>
            <a:chExt cx="2103000" cy="2103000"/>
          </a:xfrm>
        </p:grpSpPr>
        <p:sp>
          <p:nvSpPr>
            <p:cNvPr id="377" name="Google Shape;377;p23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23"/>
            <p:cNvSpPr/>
            <p:nvPr/>
          </p:nvSpPr>
          <p:spPr>
            <a:xfrm>
              <a:off x="3935375" y="2586182"/>
              <a:ext cx="854700" cy="526200"/>
            </a:xfrm>
            <a:prstGeom prst="ellipse">
              <a:avLst/>
            </a:pr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23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23"/>
            <p:cNvSpPr/>
            <p:nvPr/>
          </p:nvSpPr>
          <p:spPr>
            <a:xfrm>
              <a:off x="4790076" y="2814425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23"/>
            <p:cNvSpPr/>
            <p:nvPr/>
          </p:nvSpPr>
          <p:spPr>
            <a:xfrm>
              <a:off x="3514176" y="2814424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23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23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23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Hard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sp>
        <p:nvSpPr>
          <p:cNvPr id="385" name="Google Shape;385;p23"/>
          <p:cNvSpPr txBox="1"/>
          <p:nvPr/>
        </p:nvSpPr>
        <p:spPr>
          <a:xfrm>
            <a:off x="6954750" y="4228750"/>
            <a:ext cx="2040000" cy="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386" name="Google Shape;386;p23"/>
          <p:cNvSpPr txBox="1"/>
          <p:nvPr/>
        </p:nvSpPr>
        <p:spPr>
          <a:xfrm>
            <a:off x="6606825" y="4138150"/>
            <a:ext cx="2176800" cy="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1"/>
                </a:solidFill>
              </a:rPr>
              <a:t>Why Jets?</a:t>
            </a:r>
            <a:endParaRPr b="1" sz="2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4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2023–2024+ outburst of Swift J1727.8</a:t>
            </a:r>
            <a:r>
              <a:rPr lang="en"/>
              <a:t>–1613</a:t>
            </a:r>
            <a:endParaRPr/>
          </a:p>
        </p:txBody>
      </p:sp>
      <p:sp>
        <p:nvSpPr>
          <p:cNvPr id="392" name="Google Shape;392;p24"/>
          <p:cNvSpPr txBox="1"/>
          <p:nvPr>
            <p:ph idx="1" type="body"/>
          </p:nvPr>
        </p:nvSpPr>
        <p:spPr>
          <a:xfrm>
            <a:off x="4820350" y="863550"/>
            <a:ext cx="43554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Swift J1727.8–1613 the BH XRB: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Activity near BH lasted ~year (Aug 2023 – July 2024)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Figure highlights extensive radio campaign(s):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~200 epochs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~0.3–300 GHz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7 facilities (and growing)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 sz="700" u="sng">
                <a:solidFill>
                  <a:schemeClr val="hlink"/>
                </a:solidFill>
                <a:hlinkClick r:id="rId3"/>
              </a:rPr>
              <a:t>https://github.com/AKHughes1994/SwJ1727_2023_Outburst</a:t>
            </a:r>
            <a:br>
              <a:rPr lang="en" sz="700"/>
            </a:br>
            <a:endParaRPr sz="7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System parameters: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Mata-Sánchez</a:t>
            </a:r>
            <a:r>
              <a:rPr lang="en"/>
              <a:t> et al. 2024,  2025: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M</a:t>
            </a:r>
            <a:r>
              <a:rPr baseline="-25000" lang="en"/>
              <a:t>BH </a:t>
            </a:r>
            <a:r>
              <a:rPr lang="en"/>
              <a:t>&gt; 3 M</a:t>
            </a:r>
            <a:r>
              <a:rPr baseline="-25000" lang="en"/>
              <a:t>sun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Inclination &lt; 74 deg (90 deg is ‘edge-on’)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Mata-Sánchez + Burridge et al. 2025: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Distance ‘in-flux’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Somewhere between ~2–7 kpc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93" name="Google Shape;393;p24" title="SW1727_LC.png"/>
          <p:cNvPicPr preferRelativeResize="0"/>
          <p:nvPr/>
        </p:nvPicPr>
        <p:blipFill rotWithShape="1">
          <a:blip r:embed="rId4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24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395" name="Google Shape;395;p24"/>
          <p:cNvSpPr txBox="1"/>
          <p:nvPr/>
        </p:nvSpPr>
        <p:spPr>
          <a:xfrm>
            <a:off x="1651250" y="1253800"/>
            <a:ext cx="11832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~1 Jy</a:t>
            </a:r>
            <a:endParaRPr b="1">
              <a:solidFill>
                <a:schemeClr val="dk1"/>
              </a:solidFill>
            </a:endParaRPr>
          </a:p>
        </p:txBody>
      </p:sp>
      <p:cxnSp>
        <p:nvCxnSpPr>
          <p:cNvPr id="396" name="Google Shape;396;p24"/>
          <p:cNvCxnSpPr/>
          <p:nvPr/>
        </p:nvCxnSpPr>
        <p:spPr>
          <a:xfrm rot="10800000">
            <a:off x="1243950" y="1265600"/>
            <a:ext cx="564000" cy="144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7" name="Google Shape;397;p24"/>
          <p:cNvSpPr txBox="1"/>
          <p:nvPr/>
        </p:nvSpPr>
        <p:spPr>
          <a:xfrm>
            <a:off x="1338615" y="2564869"/>
            <a:ext cx="11832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~1e-4 Jy</a:t>
            </a:r>
            <a:endParaRPr b="1">
              <a:solidFill>
                <a:schemeClr val="dk1"/>
              </a:solidFill>
            </a:endParaRPr>
          </a:p>
        </p:txBody>
      </p:sp>
      <p:cxnSp>
        <p:nvCxnSpPr>
          <p:cNvPr id="398" name="Google Shape;398;p24"/>
          <p:cNvCxnSpPr/>
          <p:nvPr/>
        </p:nvCxnSpPr>
        <p:spPr>
          <a:xfrm>
            <a:off x="2156600" y="2773750"/>
            <a:ext cx="599400" cy="35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25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hard states</a:t>
            </a:r>
            <a:endParaRPr/>
          </a:p>
        </p:txBody>
      </p:sp>
      <p:pic>
        <p:nvPicPr>
          <p:cNvPr id="404" name="Google Shape;404;p25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25"/>
          <p:cNvSpPr/>
          <p:nvPr/>
        </p:nvSpPr>
        <p:spPr>
          <a:xfrm>
            <a:off x="638000" y="1171550"/>
            <a:ext cx="2583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25"/>
          <p:cNvSpPr/>
          <p:nvPr/>
        </p:nvSpPr>
        <p:spPr>
          <a:xfrm>
            <a:off x="2838567" y="1171550"/>
            <a:ext cx="14271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25"/>
          <p:cNvSpPr txBox="1"/>
          <p:nvPr>
            <p:ph idx="1" type="body"/>
          </p:nvPr>
        </p:nvSpPr>
        <p:spPr>
          <a:xfrm>
            <a:off x="4820350" y="863550"/>
            <a:ext cx="43554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Swift J1727.8–1613 the BH XRB: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Activity near BH lasted ~year (Aug 2023 – July 2024)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Figure highlights extensive radio campaign(s):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~200 epochs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~0.3–300 GHz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7 facilities (and growing)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 sz="700" u="sng">
                <a:solidFill>
                  <a:schemeClr val="hlink"/>
                </a:solidFill>
                <a:hlinkClick r:id="rId4"/>
              </a:rPr>
              <a:t>https://github.com/AKHughes1994/SwJ1727_2023_Outburst</a:t>
            </a:r>
            <a:br>
              <a:rPr lang="en" sz="700"/>
            </a:br>
            <a:endParaRPr sz="7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System parameters: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Mata-Sánchez et al. 2024,  2025: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M</a:t>
            </a:r>
            <a:r>
              <a:rPr baseline="-25000" lang="en"/>
              <a:t>BH </a:t>
            </a:r>
            <a:r>
              <a:rPr lang="en"/>
              <a:t>&gt; 3 M</a:t>
            </a:r>
            <a:r>
              <a:rPr baseline="-25000" lang="en"/>
              <a:t>sun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Inclination &lt; 74 deg (90 deg is ‘edge-on’)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Mata-Sánchez + Burridge et al. 2025: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Distance ‘in-flux’</a:t>
            </a:r>
            <a:endParaRPr/>
          </a:p>
          <a:p>
            <a:pPr indent="-285750" lvl="2" marL="1371600" rtl="0" algn="l">
              <a:spcBef>
                <a:spcPts val="0"/>
              </a:spcBef>
              <a:spcAft>
                <a:spcPts val="0"/>
              </a:spcAft>
              <a:buSzPts val="900"/>
              <a:buChar char="■"/>
            </a:pPr>
            <a:r>
              <a:rPr lang="en"/>
              <a:t>Somewhere between ~2–7 kpc</a:t>
            </a:r>
            <a:endParaRPr/>
          </a:p>
        </p:txBody>
      </p:sp>
      <p:grpSp>
        <p:nvGrpSpPr>
          <p:cNvPr id="408" name="Google Shape;408;p25"/>
          <p:cNvGrpSpPr/>
          <p:nvPr/>
        </p:nvGrpSpPr>
        <p:grpSpPr>
          <a:xfrm>
            <a:off x="2593288" y="37053"/>
            <a:ext cx="750398" cy="667750"/>
            <a:chOff x="6859108" y="291734"/>
            <a:chExt cx="1604100" cy="1580100"/>
          </a:xfrm>
        </p:grpSpPr>
        <p:sp>
          <p:nvSpPr>
            <p:cNvPr id="409" name="Google Shape;409;p25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10" name="Google Shape;410;p25"/>
            <p:cNvGrpSpPr/>
            <p:nvPr/>
          </p:nvGrpSpPr>
          <p:grpSpPr>
            <a:xfrm>
              <a:off x="7013880" y="561271"/>
              <a:ext cx="1294557" cy="1041027"/>
              <a:chOff x="7013928" y="682793"/>
              <a:chExt cx="1294557" cy="1041027"/>
            </a:xfrm>
          </p:grpSpPr>
          <p:sp>
            <p:nvSpPr>
              <p:cNvPr id="411" name="Google Shape;411;p25"/>
              <p:cNvSpPr/>
              <p:nvPr/>
            </p:nvSpPr>
            <p:spPr>
              <a:xfrm>
                <a:off x="7335219" y="1006501"/>
                <a:ext cx="6519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2" name="Google Shape;412;p25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3" name="Google Shape;413;p25"/>
              <p:cNvSpPr/>
              <p:nvPr/>
            </p:nvSpPr>
            <p:spPr>
              <a:xfrm>
                <a:off x="7987185" y="1178003"/>
                <a:ext cx="3213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4" name="Google Shape;414;p25"/>
              <p:cNvSpPr/>
              <p:nvPr/>
            </p:nvSpPr>
            <p:spPr>
              <a:xfrm>
                <a:off x="7013928" y="1178003"/>
                <a:ext cx="3213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5" name="Google Shape;415;p25"/>
              <p:cNvSpPr/>
              <p:nvPr/>
            </p:nvSpPr>
            <p:spPr>
              <a:xfrm>
                <a:off x="7592759" y="682793"/>
                <a:ext cx="136884" cy="285551"/>
              </a:xfrm>
              <a:prstGeom prst="flowChartManualOperation">
                <a:avLst/>
              </a:prstGeom>
              <a:solidFill>
                <a:srgbClr val="9900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6" name="Google Shape;416;p25"/>
              <p:cNvSpPr/>
              <p:nvPr/>
            </p:nvSpPr>
            <p:spPr>
              <a:xfrm rot="10800000">
                <a:off x="7592759" y="1440035"/>
                <a:ext cx="136884" cy="283785"/>
              </a:xfrm>
              <a:prstGeom prst="flowChartManualOperation">
                <a:avLst/>
              </a:prstGeom>
              <a:solidFill>
                <a:srgbClr val="9900FF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417" name="Google Shape;417;p25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6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hard states</a:t>
            </a:r>
            <a:endParaRPr/>
          </a:p>
        </p:txBody>
      </p:sp>
      <p:pic>
        <p:nvPicPr>
          <p:cNvPr id="423" name="Google Shape;423;p26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26"/>
          <p:cNvSpPr/>
          <p:nvPr/>
        </p:nvSpPr>
        <p:spPr>
          <a:xfrm>
            <a:off x="638000" y="1171550"/>
            <a:ext cx="2583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26"/>
          <p:cNvSpPr/>
          <p:nvPr/>
        </p:nvSpPr>
        <p:spPr>
          <a:xfrm>
            <a:off x="2838567" y="1171550"/>
            <a:ext cx="14271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26"/>
          <p:cNvSpPr txBox="1"/>
          <p:nvPr>
            <p:ph idx="1" type="body"/>
          </p:nvPr>
        </p:nvSpPr>
        <p:spPr>
          <a:xfrm>
            <a:off x="4829550" y="863550"/>
            <a:ext cx="43554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The L</a:t>
            </a:r>
            <a:r>
              <a:rPr baseline="-25000" lang="en"/>
              <a:t>R</a:t>
            </a:r>
            <a:r>
              <a:rPr lang="en"/>
              <a:t>– L</a:t>
            </a:r>
            <a:r>
              <a:rPr baseline="-25000" lang="en"/>
              <a:t>X</a:t>
            </a:r>
            <a:r>
              <a:rPr lang="en"/>
              <a:t> relation from hard state jets</a:t>
            </a:r>
            <a:r>
              <a:rPr lang="en"/>
              <a:t>:</a:t>
            </a:r>
            <a:br>
              <a:rPr lang="en"/>
            </a:br>
            <a:endParaRPr/>
          </a:p>
        </p:txBody>
      </p:sp>
      <p:grpSp>
        <p:nvGrpSpPr>
          <p:cNvPr id="427" name="Google Shape;427;p26"/>
          <p:cNvGrpSpPr/>
          <p:nvPr/>
        </p:nvGrpSpPr>
        <p:grpSpPr>
          <a:xfrm>
            <a:off x="2593288" y="37053"/>
            <a:ext cx="750398" cy="667750"/>
            <a:chOff x="6859108" y="291734"/>
            <a:chExt cx="1604100" cy="1580100"/>
          </a:xfrm>
        </p:grpSpPr>
        <p:sp>
          <p:nvSpPr>
            <p:cNvPr id="428" name="Google Shape;428;p26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29" name="Google Shape;429;p26"/>
            <p:cNvGrpSpPr/>
            <p:nvPr/>
          </p:nvGrpSpPr>
          <p:grpSpPr>
            <a:xfrm>
              <a:off x="7013880" y="561271"/>
              <a:ext cx="1294557" cy="1041027"/>
              <a:chOff x="7013928" y="682793"/>
              <a:chExt cx="1294557" cy="1041027"/>
            </a:xfrm>
          </p:grpSpPr>
          <p:sp>
            <p:nvSpPr>
              <p:cNvPr id="430" name="Google Shape;430;p26"/>
              <p:cNvSpPr/>
              <p:nvPr/>
            </p:nvSpPr>
            <p:spPr>
              <a:xfrm>
                <a:off x="7335219" y="1006501"/>
                <a:ext cx="6519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1" name="Google Shape;431;p26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2" name="Google Shape;432;p26"/>
              <p:cNvSpPr/>
              <p:nvPr/>
            </p:nvSpPr>
            <p:spPr>
              <a:xfrm>
                <a:off x="7987185" y="1178003"/>
                <a:ext cx="3213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3" name="Google Shape;433;p26"/>
              <p:cNvSpPr/>
              <p:nvPr/>
            </p:nvSpPr>
            <p:spPr>
              <a:xfrm>
                <a:off x="7013928" y="1178003"/>
                <a:ext cx="3213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4" name="Google Shape;434;p26"/>
              <p:cNvSpPr/>
              <p:nvPr/>
            </p:nvSpPr>
            <p:spPr>
              <a:xfrm>
                <a:off x="7592759" y="682793"/>
                <a:ext cx="136884" cy="285551"/>
              </a:xfrm>
              <a:prstGeom prst="flowChartManualOperation">
                <a:avLst/>
              </a:prstGeom>
              <a:solidFill>
                <a:srgbClr val="9900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5" name="Google Shape;435;p26"/>
              <p:cNvSpPr/>
              <p:nvPr/>
            </p:nvSpPr>
            <p:spPr>
              <a:xfrm rot="10800000">
                <a:off x="7592759" y="1440035"/>
                <a:ext cx="136884" cy="283785"/>
              </a:xfrm>
              <a:prstGeom prst="flowChartManualOperation">
                <a:avLst/>
              </a:prstGeom>
              <a:solidFill>
                <a:srgbClr val="9900FF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436" name="Google Shape;436;p26" title="LrLx_nohighligh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3772" y="1323675"/>
            <a:ext cx="3830001" cy="3642976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26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438" name="Google Shape;438;p26"/>
          <p:cNvSpPr txBox="1"/>
          <p:nvPr/>
        </p:nvSpPr>
        <p:spPr>
          <a:xfrm>
            <a:off x="52209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2025b, submitted)</a:t>
            </a:r>
            <a:endParaRPr sz="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7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hard states</a:t>
            </a:r>
            <a:endParaRPr/>
          </a:p>
        </p:txBody>
      </p:sp>
      <p:pic>
        <p:nvPicPr>
          <p:cNvPr id="444" name="Google Shape;444;p27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27"/>
          <p:cNvSpPr/>
          <p:nvPr/>
        </p:nvSpPr>
        <p:spPr>
          <a:xfrm>
            <a:off x="638000" y="1171550"/>
            <a:ext cx="2583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27"/>
          <p:cNvSpPr/>
          <p:nvPr/>
        </p:nvSpPr>
        <p:spPr>
          <a:xfrm>
            <a:off x="2838567" y="1171550"/>
            <a:ext cx="14271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27"/>
          <p:cNvSpPr txBox="1"/>
          <p:nvPr>
            <p:ph idx="1" type="body"/>
          </p:nvPr>
        </p:nvSpPr>
        <p:spPr>
          <a:xfrm>
            <a:off x="4829550" y="863550"/>
            <a:ext cx="43554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The L</a:t>
            </a:r>
            <a:r>
              <a:rPr baseline="-25000" lang="en"/>
              <a:t>R</a:t>
            </a:r>
            <a:r>
              <a:rPr lang="en"/>
              <a:t>– L</a:t>
            </a:r>
            <a:r>
              <a:rPr baseline="-25000" lang="en"/>
              <a:t>X</a:t>
            </a:r>
            <a:r>
              <a:rPr lang="en"/>
              <a:t> relation from hard state jets:</a:t>
            </a:r>
            <a:br>
              <a:rPr lang="en"/>
            </a:br>
            <a:endParaRPr/>
          </a:p>
        </p:txBody>
      </p:sp>
      <p:grpSp>
        <p:nvGrpSpPr>
          <p:cNvPr id="448" name="Google Shape;448;p27"/>
          <p:cNvGrpSpPr/>
          <p:nvPr/>
        </p:nvGrpSpPr>
        <p:grpSpPr>
          <a:xfrm>
            <a:off x="2593288" y="37053"/>
            <a:ext cx="750398" cy="667750"/>
            <a:chOff x="6859108" y="291734"/>
            <a:chExt cx="1604100" cy="1580100"/>
          </a:xfrm>
        </p:grpSpPr>
        <p:sp>
          <p:nvSpPr>
            <p:cNvPr id="449" name="Google Shape;449;p27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50" name="Google Shape;450;p27"/>
            <p:cNvGrpSpPr/>
            <p:nvPr/>
          </p:nvGrpSpPr>
          <p:grpSpPr>
            <a:xfrm>
              <a:off x="7013880" y="561271"/>
              <a:ext cx="1294557" cy="1041027"/>
              <a:chOff x="7013928" y="682793"/>
              <a:chExt cx="1294557" cy="1041027"/>
            </a:xfrm>
          </p:grpSpPr>
          <p:sp>
            <p:nvSpPr>
              <p:cNvPr id="451" name="Google Shape;451;p27"/>
              <p:cNvSpPr/>
              <p:nvPr/>
            </p:nvSpPr>
            <p:spPr>
              <a:xfrm>
                <a:off x="7335219" y="1006501"/>
                <a:ext cx="6519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2" name="Google Shape;452;p27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3" name="Google Shape;453;p27"/>
              <p:cNvSpPr/>
              <p:nvPr/>
            </p:nvSpPr>
            <p:spPr>
              <a:xfrm>
                <a:off x="7987185" y="1178003"/>
                <a:ext cx="3213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4" name="Google Shape;454;p27"/>
              <p:cNvSpPr/>
              <p:nvPr/>
            </p:nvSpPr>
            <p:spPr>
              <a:xfrm>
                <a:off x="7013928" y="1178003"/>
                <a:ext cx="3213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5" name="Google Shape;455;p27"/>
              <p:cNvSpPr/>
              <p:nvPr/>
            </p:nvSpPr>
            <p:spPr>
              <a:xfrm>
                <a:off x="7592759" y="682793"/>
                <a:ext cx="136884" cy="285551"/>
              </a:xfrm>
              <a:prstGeom prst="flowChartManualOperation">
                <a:avLst/>
              </a:prstGeom>
              <a:solidFill>
                <a:srgbClr val="9900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6" name="Google Shape;456;p27"/>
              <p:cNvSpPr/>
              <p:nvPr/>
            </p:nvSpPr>
            <p:spPr>
              <a:xfrm rot="10800000">
                <a:off x="7592759" y="1440035"/>
                <a:ext cx="136884" cy="283785"/>
              </a:xfrm>
              <a:prstGeom prst="flowChartManualOperation">
                <a:avLst/>
              </a:prstGeom>
              <a:solidFill>
                <a:srgbClr val="9900FF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457" name="Google Shape;457;p27" title="LrLx_highligh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2040" y="1325880"/>
            <a:ext cx="3831335" cy="3639311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27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459" name="Google Shape;459;p27"/>
          <p:cNvSpPr txBox="1"/>
          <p:nvPr/>
        </p:nvSpPr>
        <p:spPr>
          <a:xfrm>
            <a:off x="52209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2025b, submitted)</a:t>
            </a:r>
            <a:endParaRPr sz="800">
              <a:solidFill>
                <a:schemeClr val="dk1"/>
              </a:solidFill>
            </a:endParaRPr>
          </a:p>
        </p:txBody>
      </p:sp>
      <p:cxnSp>
        <p:nvCxnSpPr>
          <p:cNvPr id="460" name="Google Shape;460;p27"/>
          <p:cNvCxnSpPr/>
          <p:nvPr/>
        </p:nvCxnSpPr>
        <p:spPr>
          <a:xfrm rot="10800000">
            <a:off x="7402050" y="3616100"/>
            <a:ext cx="360300" cy="2349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61" name="Google Shape;461;p27"/>
          <p:cNvSpPr txBox="1"/>
          <p:nvPr/>
        </p:nvSpPr>
        <p:spPr>
          <a:xfrm>
            <a:off x="7693977" y="3716037"/>
            <a:ext cx="718500" cy="2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J1727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8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hard states</a:t>
            </a:r>
            <a:endParaRPr/>
          </a:p>
        </p:txBody>
      </p:sp>
      <p:pic>
        <p:nvPicPr>
          <p:cNvPr id="467" name="Google Shape;467;p28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28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469" name="Google Shape;469;p28"/>
          <p:cNvSpPr/>
          <p:nvPr/>
        </p:nvSpPr>
        <p:spPr>
          <a:xfrm>
            <a:off x="638000" y="1171550"/>
            <a:ext cx="2583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28"/>
          <p:cNvSpPr/>
          <p:nvPr/>
        </p:nvSpPr>
        <p:spPr>
          <a:xfrm>
            <a:off x="2838567" y="1171550"/>
            <a:ext cx="14271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28"/>
          <p:cNvSpPr txBox="1"/>
          <p:nvPr>
            <p:ph idx="1" type="body"/>
          </p:nvPr>
        </p:nvSpPr>
        <p:spPr>
          <a:xfrm>
            <a:off x="4829550" y="863550"/>
            <a:ext cx="43554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The L</a:t>
            </a:r>
            <a:r>
              <a:rPr baseline="-25000" lang="en"/>
              <a:t>R</a:t>
            </a:r>
            <a:r>
              <a:rPr lang="en"/>
              <a:t>– L</a:t>
            </a:r>
            <a:r>
              <a:rPr baseline="-25000" lang="en"/>
              <a:t>X</a:t>
            </a:r>
            <a:r>
              <a:rPr lang="en"/>
              <a:t> relation from hard state jets:</a:t>
            </a:r>
            <a:br>
              <a:rPr lang="en"/>
            </a:br>
            <a:endParaRPr/>
          </a:p>
        </p:txBody>
      </p:sp>
      <p:grpSp>
        <p:nvGrpSpPr>
          <p:cNvPr id="472" name="Google Shape;472;p28"/>
          <p:cNvGrpSpPr/>
          <p:nvPr/>
        </p:nvGrpSpPr>
        <p:grpSpPr>
          <a:xfrm>
            <a:off x="2593288" y="37053"/>
            <a:ext cx="750398" cy="667750"/>
            <a:chOff x="6859108" y="291734"/>
            <a:chExt cx="1604100" cy="1580100"/>
          </a:xfrm>
        </p:grpSpPr>
        <p:sp>
          <p:nvSpPr>
            <p:cNvPr id="473" name="Google Shape;473;p28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74" name="Google Shape;474;p28"/>
            <p:cNvGrpSpPr/>
            <p:nvPr/>
          </p:nvGrpSpPr>
          <p:grpSpPr>
            <a:xfrm>
              <a:off x="7013880" y="561271"/>
              <a:ext cx="1294557" cy="1041027"/>
              <a:chOff x="7013928" y="682793"/>
              <a:chExt cx="1294557" cy="1041027"/>
            </a:xfrm>
          </p:grpSpPr>
          <p:sp>
            <p:nvSpPr>
              <p:cNvPr id="475" name="Google Shape;475;p28"/>
              <p:cNvSpPr/>
              <p:nvPr/>
            </p:nvSpPr>
            <p:spPr>
              <a:xfrm>
                <a:off x="7335219" y="1006501"/>
                <a:ext cx="6519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6" name="Google Shape;476;p28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7" name="Google Shape;477;p28"/>
              <p:cNvSpPr/>
              <p:nvPr/>
            </p:nvSpPr>
            <p:spPr>
              <a:xfrm>
                <a:off x="7987185" y="1178003"/>
                <a:ext cx="3213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8" name="Google Shape;478;p28"/>
              <p:cNvSpPr/>
              <p:nvPr/>
            </p:nvSpPr>
            <p:spPr>
              <a:xfrm>
                <a:off x="7013928" y="1178003"/>
                <a:ext cx="3213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9" name="Google Shape;479;p28"/>
              <p:cNvSpPr/>
              <p:nvPr/>
            </p:nvSpPr>
            <p:spPr>
              <a:xfrm>
                <a:off x="7592759" y="682793"/>
                <a:ext cx="136884" cy="285551"/>
              </a:xfrm>
              <a:prstGeom prst="flowChartManualOperation">
                <a:avLst/>
              </a:prstGeom>
              <a:solidFill>
                <a:srgbClr val="9900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80" name="Google Shape;480;p28"/>
              <p:cNvSpPr/>
              <p:nvPr/>
            </p:nvSpPr>
            <p:spPr>
              <a:xfrm rot="10800000">
                <a:off x="7592759" y="1440035"/>
                <a:ext cx="136884" cy="283785"/>
              </a:xfrm>
              <a:prstGeom prst="flowChartManualOperation">
                <a:avLst/>
              </a:prstGeom>
              <a:solidFill>
                <a:srgbClr val="9900FF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pic>
        <p:nvPicPr>
          <p:cNvPr id="481" name="Google Shape;481;p28" title="LrLx_highligh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2040" y="1325880"/>
            <a:ext cx="3831335" cy="3639311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28"/>
          <p:cNvSpPr/>
          <p:nvPr/>
        </p:nvSpPr>
        <p:spPr>
          <a:xfrm>
            <a:off x="7217225" y="2601150"/>
            <a:ext cx="76800" cy="980700"/>
          </a:xfrm>
          <a:prstGeom prst="up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83" name="Google Shape;483;p28"/>
          <p:cNvSpPr txBox="1"/>
          <p:nvPr/>
        </p:nvSpPr>
        <p:spPr>
          <a:xfrm>
            <a:off x="6670100" y="2911675"/>
            <a:ext cx="612600" cy="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</a:rPr>
              <a:t>~100x</a:t>
            </a:r>
            <a:br>
              <a:rPr lang="en" sz="1200">
                <a:solidFill>
                  <a:schemeClr val="dk1"/>
                </a:solidFill>
                <a:highlight>
                  <a:schemeClr val="lt1"/>
                </a:highlight>
              </a:rPr>
            </a:br>
            <a:r>
              <a:rPr lang="en" sz="1200">
                <a:solidFill>
                  <a:schemeClr val="dk1"/>
                </a:solidFill>
                <a:highlight>
                  <a:schemeClr val="lt1"/>
                </a:highlight>
              </a:rPr>
              <a:t>???</a:t>
            </a:r>
            <a:endParaRPr sz="12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sp>
        <p:nvSpPr>
          <p:cNvPr id="484" name="Google Shape;484;p28"/>
          <p:cNvSpPr txBox="1"/>
          <p:nvPr/>
        </p:nvSpPr>
        <p:spPr>
          <a:xfrm>
            <a:off x="52209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2025b, submitted)</a:t>
            </a:r>
            <a:endParaRPr sz="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9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(bright) transition </a:t>
            </a:r>
            <a:endParaRPr/>
          </a:p>
        </p:txBody>
      </p:sp>
      <p:pic>
        <p:nvPicPr>
          <p:cNvPr id="490" name="Google Shape;490;p29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29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492" name="Google Shape;492;p29"/>
          <p:cNvSpPr/>
          <p:nvPr/>
        </p:nvSpPr>
        <p:spPr>
          <a:xfrm>
            <a:off x="899749" y="1171550"/>
            <a:ext cx="4239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3" name="Google Shape;493;p29"/>
          <p:cNvGrpSpPr/>
          <p:nvPr/>
        </p:nvGrpSpPr>
        <p:grpSpPr>
          <a:xfrm>
            <a:off x="3515288" y="37053"/>
            <a:ext cx="750398" cy="667750"/>
            <a:chOff x="6859108" y="291734"/>
            <a:chExt cx="1604100" cy="1580100"/>
          </a:xfrm>
        </p:grpSpPr>
        <p:sp>
          <p:nvSpPr>
            <p:cNvPr id="494" name="Google Shape;494;p29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95" name="Google Shape;495;p29"/>
            <p:cNvGrpSpPr/>
            <p:nvPr/>
          </p:nvGrpSpPr>
          <p:grpSpPr>
            <a:xfrm>
              <a:off x="7013908" y="884960"/>
              <a:ext cx="1294367" cy="395400"/>
              <a:chOff x="7013957" y="1006483"/>
              <a:chExt cx="1294367" cy="395400"/>
            </a:xfrm>
          </p:grpSpPr>
          <p:sp>
            <p:nvSpPr>
              <p:cNvPr id="496" name="Google Shape;496;p29"/>
              <p:cNvSpPr/>
              <p:nvPr/>
            </p:nvSpPr>
            <p:spPr>
              <a:xfrm>
                <a:off x="7452118" y="1006483"/>
                <a:ext cx="4086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7" name="Google Shape;497;p29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8" name="Google Shape;498;p29"/>
              <p:cNvSpPr/>
              <p:nvPr/>
            </p:nvSpPr>
            <p:spPr>
              <a:xfrm>
                <a:off x="7860724" y="1177982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9" name="Google Shape;499;p29"/>
              <p:cNvSpPr/>
              <p:nvPr/>
            </p:nvSpPr>
            <p:spPr>
              <a:xfrm>
                <a:off x="7013957" y="1177981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500" name="Google Shape;500;p29"/>
          <p:cNvGrpSpPr/>
          <p:nvPr/>
        </p:nvGrpSpPr>
        <p:grpSpPr>
          <a:xfrm>
            <a:off x="3828071" y="17287"/>
            <a:ext cx="125496" cy="724967"/>
            <a:chOff x="3233975" y="742525"/>
            <a:chExt cx="165300" cy="1026575"/>
          </a:xfrm>
        </p:grpSpPr>
        <p:sp>
          <p:nvSpPr>
            <p:cNvPr id="501" name="Google Shape;501;p29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9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29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29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30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(bright) transition </a:t>
            </a:r>
            <a:endParaRPr/>
          </a:p>
        </p:txBody>
      </p:sp>
      <p:pic>
        <p:nvPicPr>
          <p:cNvPr id="510" name="Google Shape;510;p30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30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512" name="Google Shape;512;p30"/>
          <p:cNvSpPr/>
          <p:nvPr/>
        </p:nvSpPr>
        <p:spPr>
          <a:xfrm>
            <a:off x="859350" y="1177700"/>
            <a:ext cx="463800" cy="26562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30"/>
          <p:cNvSpPr/>
          <p:nvPr/>
        </p:nvSpPr>
        <p:spPr>
          <a:xfrm>
            <a:off x="899749" y="1171550"/>
            <a:ext cx="4239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4" name="Google Shape;514;p30"/>
          <p:cNvGrpSpPr/>
          <p:nvPr/>
        </p:nvGrpSpPr>
        <p:grpSpPr>
          <a:xfrm>
            <a:off x="3515288" y="37053"/>
            <a:ext cx="750398" cy="667750"/>
            <a:chOff x="6859108" y="291734"/>
            <a:chExt cx="1604100" cy="1580100"/>
          </a:xfrm>
        </p:grpSpPr>
        <p:sp>
          <p:nvSpPr>
            <p:cNvPr id="515" name="Google Shape;515;p30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16" name="Google Shape;516;p30"/>
            <p:cNvGrpSpPr/>
            <p:nvPr/>
          </p:nvGrpSpPr>
          <p:grpSpPr>
            <a:xfrm>
              <a:off x="7013908" y="884960"/>
              <a:ext cx="1294367" cy="395400"/>
              <a:chOff x="7013957" y="1006483"/>
              <a:chExt cx="1294367" cy="395400"/>
            </a:xfrm>
          </p:grpSpPr>
          <p:sp>
            <p:nvSpPr>
              <p:cNvPr id="517" name="Google Shape;517;p30"/>
              <p:cNvSpPr/>
              <p:nvPr/>
            </p:nvSpPr>
            <p:spPr>
              <a:xfrm>
                <a:off x="7452118" y="1006483"/>
                <a:ext cx="4086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8" name="Google Shape;518;p30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9" name="Google Shape;519;p30"/>
              <p:cNvSpPr/>
              <p:nvPr/>
            </p:nvSpPr>
            <p:spPr>
              <a:xfrm>
                <a:off x="7860724" y="1177982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0" name="Google Shape;520;p30"/>
              <p:cNvSpPr/>
              <p:nvPr/>
            </p:nvSpPr>
            <p:spPr>
              <a:xfrm>
                <a:off x="7013957" y="1177981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521" name="Google Shape;521;p30"/>
          <p:cNvGrpSpPr/>
          <p:nvPr/>
        </p:nvGrpSpPr>
        <p:grpSpPr>
          <a:xfrm>
            <a:off x="3828071" y="17287"/>
            <a:ext cx="125496" cy="724967"/>
            <a:chOff x="3233975" y="742525"/>
            <a:chExt cx="165300" cy="1026575"/>
          </a:xfrm>
        </p:grpSpPr>
        <p:sp>
          <p:nvSpPr>
            <p:cNvPr id="522" name="Google Shape;522;p30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30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30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30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26" name="Google Shape;526;p30"/>
          <p:cNvCxnSpPr/>
          <p:nvPr/>
        </p:nvCxnSpPr>
        <p:spPr>
          <a:xfrm flipH="1" rot="10800000">
            <a:off x="1323575" y="839450"/>
            <a:ext cx="3741600" cy="33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27" name="Google Shape;527;p30"/>
          <p:cNvCxnSpPr/>
          <p:nvPr/>
        </p:nvCxnSpPr>
        <p:spPr>
          <a:xfrm flipH="1" rot="10800000">
            <a:off x="1329725" y="3818550"/>
            <a:ext cx="3735300" cy="9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28" name="Google Shape;528;p30" title="SW1727_LC_zoom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5175" y="839444"/>
            <a:ext cx="3492357" cy="297910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29" name="Google Shape;529;p30"/>
          <p:cNvSpPr txBox="1"/>
          <p:nvPr>
            <p:ph idx="1" type="body"/>
          </p:nvPr>
        </p:nvSpPr>
        <p:spPr>
          <a:xfrm>
            <a:off x="4815000" y="3940550"/>
            <a:ext cx="4329000" cy="11016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29908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Flaring + spectral index evolution from discrete plasma ‘blobs’ with evolving optical depths </a:t>
            </a:r>
            <a:br>
              <a:rPr lang="en"/>
            </a:br>
            <a:endParaRPr/>
          </a:p>
          <a:p>
            <a:pPr indent="-29908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Observables can be used to estimate minimum energy within blobs (e.g., Fender &amp; Bright 2019): E &gt; E</a:t>
            </a:r>
            <a:r>
              <a:rPr baseline="-25000" lang="en"/>
              <a:t>min</a:t>
            </a:r>
            <a:r>
              <a:rPr lang="en"/>
              <a:t>(D, F</a:t>
            </a:r>
            <a:r>
              <a:rPr baseline="-25000" lang="en"/>
              <a:t>𝛎</a:t>
            </a:r>
            <a:r>
              <a:rPr lang="en"/>
              <a:t>,𝛎)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4" name="Google Shape;534;p31" title="SW1727_LC_zoo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5175" y="839444"/>
            <a:ext cx="3492357" cy="2979101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31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(bright) transition </a:t>
            </a:r>
            <a:endParaRPr/>
          </a:p>
        </p:txBody>
      </p:sp>
      <p:sp>
        <p:nvSpPr>
          <p:cNvPr id="536" name="Google Shape;536;p31"/>
          <p:cNvSpPr txBox="1"/>
          <p:nvPr/>
        </p:nvSpPr>
        <p:spPr>
          <a:xfrm>
            <a:off x="1470750" y="4084200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(Wood et al. 2025)</a:t>
            </a:r>
            <a:endParaRPr sz="800">
              <a:solidFill>
                <a:schemeClr val="dk1"/>
              </a:solidFill>
            </a:endParaRPr>
          </a:p>
        </p:txBody>
      </p:sp>
      <p:grpSp>
        <p:nvGrpSpPr>
          <p:cNvPr id="537" name="Google Shape;537;p31"/>
          <p:cNvGrpSpPr/>
          <p:nvPr/>
        </p:nvGrpSpPr>
        <p:grpSpPr>
          <a:xfrm>
            <a:off x="3515288" y="37053"/>
            <a:ext cx="750398" cy="667750"/>
            <a:chOff x="6859108" y="291734"/>
            <a:chExt cx="1604100" cy="1580100"/>
          </a:xfrm>
        </p:grpSpPr>
        <p:sp>
          <p:nvSpPr>
            <p:cNvPr id="538" name="Google Shape;538;p31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39" name="Google Shape;539;p31"/>
            <p:cNvGrpSpPr/>
            <p:nvPr/>
          </p:nvGrpSpPr>
          <p:grpSpPr>
            <a:xfrm>
              <a:off x="7013908" y="884960"/>
              <a:ext cx="1294367" cy="395400"/>
              <a:chOff x="7013957" y="1006483"/>
              <a:chExt cx="1294367" cy="395400"/>
            </a:xfrm>
          </p:grpSpPr>
          <p:sp>
            <p:nvSpPr>
              <p:cNvPr id="540" name="Google Shape;540;p31"/>
              <p:cNvSpPr/>
              <p:nvPr/>
            </p:nvSpPr>
            <p:spPr>
              <a:xfrm>
                <a:off x="7452118" y="1006483"/>
                <a:ext cx="4086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1" name="Google Shape;541;p31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2" name="Google Shape;542;p31"/>
              <p:cNvSpPr/>
              <p:nvPr/>
            </p:nvSpPr>
            <p:spPr>
              <a:xfrm>
                <a:off x="7860724" y="1177982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3" name="Google Shape;543;p31"/>
              <p:cNvSpPr/>
              <p:nvPr/>
            </p:nvSpPr>
            <p:spPr>
              <a:xfrm>
                <a:off x="7013957" y="1177981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544" name="Google Shape;544;p31"/>
          <p:cNvGrpSpPr/>
          <p:nvPr/>
        </p:nvGrpSpPr>
        <p:grpSpPr>
          <a:xfrm>
            <a:off x="3828071" y="17287"/>
            <a:ext cx="125496" cy="724967"/>
            <a:chOff x="3233975" y="742525"/>
            <a:chExt cx="165300" cy="1026575"/>
          </a:xfrm>
        </p:grpSpPr>
        <p:sp>
          <p:nvSpPr>
            <p:cNvPr id="545" name="Google Shape;545;p31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31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31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31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549" name="Google Shape;549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5900" y="1515825"/>
            <a:ext cx="4510201" cy="262677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50" name="Google Shape;550;p31"/>
          <p:cNvSpPr/>
          <p:nvPr/>
        </p:nvSpPr>
        <p:spPr>
          <a:xfrm>
            <a:off x="5759978" y="1085475"/>
            <a:ext cx="112500" cy="2564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51" name="Google Shape;551;p31"/>
          <p:cNvCxnSpPr/>
          <p:nvPr/>
        </p:nvCxnSpPr>
        <p:spPr>
          <a:xfrm flipH="1" rot="10800000">
            <a:off x="4450275" y="1085525"/>
            <a:ext cx="1297500" cy="424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2" name="Google Shape;552;p31"/>
          <p:cNvCxnSpPr>
            <a:endCxn id="550" idx="2"/>
          </p:cNvCxnSpPr>
          <p:nvPr/>
        </p:nvCxnSpPr>
        <p:spPr>
          <a:xfrm flipH="1" rot="10800000">
            <a:off x="4453328" y="3649575"/>
            <a:ext cx="1362900" cy="499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3" name="Google Shape;553;p31"/>
          <p:cNvSpPr txBox="1"/>
          <p:nvPr>
            <p:ph idx="1" type="body"/>
          </p:nvPr>
        </p:nvSpPr>
        <p:spPr>
          <a:xfrm>
            <a:off x="4815000" y="3940550"/>
            <a:ext cx="4329000" cy="11016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29908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Flaring + spectral index evolution from discrete plasma ‘blobs’ with evolving optical depths </a:t>
            </a:r>
            <a:br>
              <a:rPr lang="en"/>
            </a:br>
            <a:endParaRPr/>
          </a:p>
          <a:p>
            <a:pPr indent="-29908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Observables can be used to estimate minimum energy within blobs (e.g., Fender &amp; Bright 2019): E &gt; E</a:t>
            </a:r>
            <a:r>
              <a:rPr baseline="-25000" lang="en"/>
              <a:t>min</a:t>
            </a:r>
            <a:r>
              <a:rPr lang="en"/>
              <a:t>(D, F</a:t>
            </a:r>
            <a:r>
              <a:rPr baseline="-25000" lang="en"/>
              <a:t>𝛎</a:t>
            </a:r>
            <a:r>
              <a:rPr lang="en"/>
              <a:t>,𝛎)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" name="Google Shape;558;p32" title="SW1727_LC_zoo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5175" y="839444"/>
            <a:ext cx="3492357" cy="2979101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32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(bright) transition </a:t>
            </a:r>
            <a:endParaRPr/>
          </a:p>
        </p:txBody>
      </p:sp>
      <p:sp>
        <p:nvSpPr>
          <p:cNvPr id="560" name="Google Shape;560;p32"/>
          <p:cNvSpPr txBox="1"/>
          <p:nvPr/>
        </p:nvSpPr>
        <p:spPr>
          <a:xfrm>
            <a:off x="1470750" y="4084200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(Wood et al. 2025)</a:t>
            </a:r>
            <a:endParaRPr sz="800">
              <a:solidFill>
                <a:schemeClr val="dk1"/>
              </a:solidFill>
            </a:endParaRPr>
          </a:p>
        </p:txBody>
      </p:sp>
      <p:grpSp>
        <p:nvGrpSpPr>
          <p:cNvPr id="561" name="Google Shape;561;p32"/>
          <p:cNvGrpSpPr/>
          <p:nvPr/>
        </p:nvGrpSpPr>
        <p:grpSpPr>
          <a:xfrm>
            <a:off x="3515288" y="37053"/>
            <a:ext cx="750398" cy="667750"/>
            <a:chOff x="6859108" y="291734"/>
            <a:chExt cx="1604100" cy="1580100"/>
          </a:xfrm>
        </p:grpSpPr>
        <p:sp>
          <p:nvSpPr>
            <p:cNvPr id="562" name="Google Shape;562;p32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63" name="Google Shape;563;p32"/>
            <p:cNvGrpSpPr/>
            <p:nvPr/>
          </p:nvGrpSpPr>
          <p:grpSpPr>
            <a:xfrm>
              <a:off x="7013908" y="884960"/>
              <a:ext cx="1294367" cy="395400"/>
              <a:chOff x="7013957" y="1006483"/>
              <a:chExt cx="1294367" cy="395400"/>
            </a:xfrm>
          </p:grpSpPr>
          <p:sp>
            <p:nvSpPr>
              <p:cNvPr id="564" name="Google Shape;564;p32"/>
              <p:cNvSpPr/>
              <p:nvPr/>
            </p:nvSpPr>
            <p:spPr>
              <a:xfrm>
                <a:off x="7452118" y="1006483"/>
                <a:ext cx="4086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5" name="Google Shape;565;p32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6" name="Google Shape;566;p32"/>
              <p:cNvSpPr/>
              <p:nvPr/>
            </p:nvSpPr>
            <p:spPr>
              <a:xfrm>
                <a:off x="7860724" y="1177982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7" name="Google Shape;567;p32"/>
              <p:cNvSpPr/>
              <p:nvPr/>
            </p:nvSpPr>
            <p:spPr>
              <a:xfrm>
                <a:off x="7013957" y="1177981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568" name="Google Shape;568;p32"/>
          <p:cNvGrpSpPr/>
          <p:nvPr/>
        </p:nvGrpSpPr>
        <p:grpSpPr>
          <a:xfrm>
            <a:off x="3828071" y="17287"/>
            <a:ext cx="125496" cy="724967"/>
            <a:chOff x="3233975" y="742525"/>
            <a:chExt cx="165300" cy="1026575"/>
          </a:xfrm>
        </p:grpSpPr>
        <p:sp>
          <p:nvSpPr>
            <p:cNvPr id="569" name="Google Shape;569;p32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32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32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32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573" name="Google Shape;57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5900" y="1515825"/>
            <a:ext cx="4510201" cy="262677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74" name="Google Shape;574;p32"/>
          <p:cNvSpPr/>
          <p:nvPr/>
        </p:nvSpPr>
        <p:spPr>
          <a:xfrm>
            <a:off x="5759978" y="1085475"/>
            <a:ext cx="112500" cy="2564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75" name="Google Shape;575;p32"/>
          <p:cNvCxnSpPr/>
          <p:nvPr/>
        </p:nvCxnSpPr>
        <p:spPr>
          <a:xfrm flipH="1" rot="10800000">
            <a:off x="4450275" y="1085525"/>
            <a:ext cx="1297500" cy="424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6" name="Google Shape;576;p32"/>
          <p:cNvCxnSpPr>
            <a:endCxn id="574" idx="2"/>
          </p:cNvCxnSpPr>
          <p:nvPr/>
        </p:nvCxnSpPr>
        <p:spPr>
          <a:xfrm flipH="1" rot="10800000">
            <a:off x="4453328" y="3649575"/>
            <a:ext cx="1362900" cy="499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7" name="Google Shape;577;p32"/>
          <p:cNvSpPr/>
          <p:nvPr/>
        </p:nvSpPr>
        <p:spPr>
          <a:xfrm rot="-4409857">
            <a:off x="6770653" y="1187551"/>
            <a:ext cx="309447" cy="176749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2458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578" name="Google Shape;578;p32"/>
          <p:cNvSpPr/>
          <p:nvPr/>
        </p:nvSpPr>
        <p:spPr>
          <a:xfrm rot="-4409857">
            <a:off x="7318782" y="882751"/>
            <a:ext cx="309447" cy="176749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2458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579" name="Google Shape;579;p32"/>
          <p:cNvSpPr txBox="1"/>
          <p:nvPr>
            <p:ph idx="1" type="body"/>
          </p:nvPr>
        </p:nvSpPr>
        <p:spPr>
          <a:xfrm>
            <a:off x="4815000" y="3940550"/>
            <a:ext cx="4329000" cy="11016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29908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Flaring + spectral index evolution from discrete plasma ‘blobs’ with evolving optical depths </a:t>
            </a:r>
            <a:br>
              <a:rPr lang="en"/>
            </a:br>
            <a:endParaRPr/>
          </a:p>
          <a:p>
            <a:pPr indent="-29908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Observables can be used to estimate minimum energy within blobs (e.g., Fender &amp; Bright 2019): E &gt; E</a:t>
            </a:r>
            <a:r>
              <a:rPr baseline="-25000" lang="en"/>
              <a:t>min</a:t>
            </a:r>
            <a:r>
              <a:rPr lang="en"/>
              <a:t>(D, F</a:t>
            </a:r>
            <a:r>
              <a:rPr baseline="-25000" lang="en"/>
              <a:t>𝛎</a:t>
            </a:r>
            <a:r>
              <a:rPr lang="en"/>
              <a:t>,𝛎)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33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pic>
        <p:nvPicPr>
          <p:cNvPr id="585" name="Google Shape;585;p33" title="img_1699785278_sdp_l0_1024ch_SwiftJ1727.ms_uniform-MFS-ima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900" y="817174"/>
            <a:ext cx="7820575" cy="4036300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33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(Observing) The soft state </a:t>
            </a:r>
            <a:endParaRPr/>
          </a:p>
        </p:txBody>
      </p:sp>
      <p:grpSp>
        <p:nvGrpSpPr>
          <p:cNvPr id="587" name="Google Shape;587;p33"/>
          <p:cNvGrpSpPr/>
          <p:nvPr/>
        </p:nvGrpSpPr>
        <p:grpSpPr>
          <a:xfrm>
            <a:off x="4205602" y="48579"/>
            <a:ext cx="648369" cy="644684"/>
            <a:chOff x="4159351" y="656052"/>
            <a:chExt cx="1417200" cy="1417200"/>
          </a:xfrm>
        </p:grpSpPr>
        <p:sp>
          <p:nvSpPr>
            <p:cNvPr id="588" name="Google Shape;588;p33"/>
            <p:cNvSpPr/>
            <p:nvPr/>
          </p:nvSpPr>
          <p:spPr>
            <a:xfrm>
              <a:off x="4159351" y="656052"/>
              <a:ext cx="1417200" cy="14172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33"/>
            <p:cNvSpPr/>
            <p:nvPr/>
          </p:nvSpPr>
          <p:spPr>
            <a:xfrm>
              <a:off x="4785308" y="1283210"/>
              <a:ext cx="165300" cy="162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33"/>
            <p:cNvSpPr/>
            <p:nvPr/>
          </p:nvSpPr>
          <p:spPr>
            <a:xfrm>
              <a:off x="4987874" y="1335850"/>
              <a:ext cx="527100" cy="576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33"/>
            <p:cNvSpPr/>
            <p:nvPr/>
          </p:nvSpPr>
          <p:spPr>
            <a:xfrm>
              <a:off x="4220648" y="1335850"/>
              <a:ext cx="527100" cy="576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5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4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pic>
        <p:nvPicPr>
          <p:cNvPr id="597" name="Google Shape;597;p34" title="radio_joint.gif"/>
          <p:cNvPicPr preferRelativeResize="0"/>
          <p:nvPr/>
        </p:nvPicPr>
        <p:blipFill/>
        <p:spPr>
          <a:xfrm>
            <a:off x="475488" y="813816"/>
            <a:ext cx="7818118" cy="4032506"/>
          </a:xfrm>
          <a:prstGeom prst="rect">
            <a:avLst/>
          </a:prstGeom>
          <a:noFill/>
          <a:ln>
            <a:noFill/>
          </a:ln>
        </p:spPr>
      </p:pic>
      <p:sp>
        <p:nvSpPr>
          <p:cNvPr id="598" name="Google Shape;598;p34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(Observing) The soft state </a:t>
            </a:r>
            <a:endParaRPr/>
          </a:p>
        </p:txBody>
      </p:sp>
      <p:grpSp>
        <p:nvGrpSpPr>
          <p:cNvPr id="599" name="Google Shape;599;p34"/>
          <p:cNvGrpSpPr/>
          <p:nvPr/>
        </p:nvGrpSpPr>
        <p:grpSpPr>
          <a:xfrm>
            <a:off x="4205602" y="48579"/>
            <a:ext cx="648369" cy="644684"/>
            <a:chOff x="4159351" y="656052"/>
            <a:chExt cx="1417200" cy="1417200"/>
          </a:xfrm>
        </p:grpSpPr>
        <p:sp>
          <p:nvSpPr>
            <p:cNvPr id="600" name="Google Shape;600;p34"/>
            <p:cNvSpPr/>
            <p:nvPr/>
          </p:nvSpPr>
          <p:spPr>
            <a:xfrm>
              <a:off x="4159351" y="656052"/>
              <a:ext cx="1417200" cy="14172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34"/>
            <p:cNvSpPr/>
            <p:nvPr/>
          </p:nvSpPr>
          <p:spPr>
            <a:xfrm>
              <a:off x="4785308" y="1283210"/>
              <a:ext cx="165300" cy="162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34"/>
            <p:cNvSpPr/>
            <p:nvPr/>
          </p:nvSpPr>
          <p:spPr>
            <a:xfrm>
              <a:off x="4987874" y="1335850"/>
              <a:ext cx="527100" cy="576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34"/>
            <p:cNvSpPr/>
            <p:nvPr/>
          </p:nvSpPr>
          <p:spPr>
            <a:xfrm>
              <a:off x="4220648" y="1335850"/>
              <a:ext cx="527100" cy="576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35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(Observing) The soft state </a:t>
            </a:r>
            <a:endParaRPr/>
          </a:p>
        </p:txBody>
      </p:sp>
      <p:grpSp>
        <p:nvGrpSpPr>
          <p:cNvPr id="609" name="Google Shape;609;p35"/>
          <p:cNvGrpSpPr/>
          <p:nvPr/>
        </p:nvGrpSpPr>
        <p:grpSpPr>
          <a:xfrm>
            <a:off x="4205602" y="48579"/>
            <a:ext cx="648369" cy="644684"/>
            <a:chOff x="4159351" y="656052"/>
            <a:chExt cx="1417200" cy="1417200"/>
          </a:xfrm>
        </p:grpSpPr>
        <p:sp>
          <p:nvSpPr>
            <p:cNvPr id="610" name="Google Shape;610;p35"/>
            <p:cNvSpPr/>
            <p:nvPr/>
          </p:nvSpPr>
          <p:spPr>
            <a:xfrm>
              <a:off x="4159351" y="656052"/>
              <a:ext cx="1417200" cy="14172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35"/>
            <p:cNvSpPr/>
            <p:nvPr/>
          </p:nvSpPr>
          <p:spPr>
            <a:xfrm>
              <a:off x="4785308" y="1283210"/>
              <a:ext cx="165300" cy="162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35"/>
            <p:cNvSpPr/>
            <p:nvPr/>
          </p:nvSpPr>
          <p:spPr>
            <a:xfrm>
              <a:off x="4987874" y="1335850"/>
              <a:ext cx="527100" cy="576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35"/>
            <p:cNvSpPr/>
            <p:nvPr/>
          </p:nvSpPr>
          <p:spPr>
            <a:xfrm>
              <a:off x="4220648" y="1335850"/>
              <a:ext cx="527100" cy="576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614" name="Google Shape;614;p35" title="astrometr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500" y="1007705"/>
            <a:ext cx="5432060" cy="4012725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35"/>
          <p:cNvSpPr txBox="1"/>
          <p:nvPr>
            <p:ph idx="1" type="body"/>
          </p:nvPr>
        </p:nvSpPr>
        <p:spPr>
          <a:xfrm>
            <a:off x="5699925" y="983150"/>
            <a:ext cx="3354900" cy="35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Deceleration through ISM interactions: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Behaves like a kinematic-calorimeter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Energy estimates from ‘blob matter’, not just radiating particles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Group at oxford has done loads of work on these large scale jets (e.g., Katie’s talk)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/>
              <a:t>Highlight: </a:t>
            </a:r>
            <a:r>
              <a:rPr lang="en"/>
              <a:t>D</a:t>
            </a:r>
            <a:r>
              <a:rPr lang="en"/>
              <a:t>egeneracies</a:t>
            </a:r>
            <a:r>
              <a:rPr lang="en"/>
              <a:t>, but not a strict lower limit on energy (Carotenuto 2024, Cooper 2025, Matthews 2025, based on Wang et al. 2003, Steiner &amp; McClintock 2012)	</a:t>
            </a:r>
            <a:endParaRPr/>
          </a:p>
        </p:txBody>
      </p:sp>
      <p:pic>
        <p:nvPicPr>
          <p:cNvPr id="616" name="Google Shape;61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1985" y="4392760"/>
            <a:ext cx="2326600" cy="4530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36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Radio polarimetry of Swift J1727.8–1613</a:t>
            </a:r>
            <a:endParaRPr/>
          </a:p>
        </p:txBody>
      </p:sp>
      <p:pic>
        <p:nvPicPr>
          <p:cNvPr id="622" name="Google Shape;622;p36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36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624" name="Google Shape;624;p36"/>
          <p:cNvSpPr txBox="1"/>
          <p:nvPr/>
        </p:nvSpPr>
        <p:spPr>
          <a:xfrm>
            <a:off x="4799450" y="1119750"/>
            <a:ext cx="3338700" cy="5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Stokes I, </a:t>
            </a:r>
            <a:r>
              <a:rPr lang="en" sz="1800">
                <a:solidFill>
                  <a:schemeClr val="lt2"/>
                </a:solidFill>
              </a:rPr>
              <a:t>Q, U, V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37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Radio polarimetry of Swift J1727.8–1613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30" name="Google Shape;630;p37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37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632" name="Google Shape;632;p37"/>
          <p:cNvSpPr txBox="1"/>
          <p:nvPr/>
        </p:nvSpPr>
        <p:spPr>
          <a:xfrm>
            <a:off x="4799450" y="1119750"/>
            <a:ext cx="3338700" cy="5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Stokes I, Q, U, V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38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Radio polarimetry of Swift J1727.8–1613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38" name="Google Shape;638;p38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639" name="Google Shape;639;p38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640" name="Google Shape;640;p38"/>
          <p:cNvSpPr txBox="1"/>
          <p:nvPr/>
        </p:nvSpPr>
        <p:spPr>
          <a:xfrm>
            <a:off x="4799450" y="1119750"/>
            <a:ext cx="3338700" cy="5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Stokes I, Q, U, V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641" name="Google Shape;641;p38"/>
          <p:cNvSpPr/>
          <p:nvPr/>
        </p:nvSpPr>
        <p:spPr>
          <a:xfrm rot="5400000">
            <a:off x="5614500" y="849725"/>
            <a:ext cx="211200" cy="1590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2" name="Google Shape;642;p38"/>
          <p:cNvSpPr txBox="1"/>
          <p:nvPr>
            <p:ph idx="1" type="body"/>
          </p:nvPr>
        </p:nvSpPr>
        <p:spPr>
          <a:xfrm>
            <a:off x="4833850" y="1870950"/>
            <a:ext cx="4341900" cy="309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Lin. Pol. Angle - Probes magnetic field </a:t>
            </a:r>
            <a:r>
              <a:rPr lang="en"/>
              <a:t>orientation**</a:t>
            </a:r>
            <a:br>
              <a:rPr lang="en"/>
            </a:br>
            <a:endParaRPr/>
          </a:p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Lin. Pol. Frac - Probes magnetic field coherence**</a:t>
            </a:r>
            <a:br>
              <a:rPr lang="en"/>
            </a:br>
            <a:endParaRPr/>
          </a:p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Faraday effects - Probes magnetic field/composition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Asterisks are due to oversimplification: these quantities are also affected by absorption conditions, </a:t>
            </a:r>
            <a:r>
              <a:rPr b="1" lang="en" u="sng"/>
              <a:t>relativistic motion</a:t>
            </a:r>
            <a:r>
              <a:rPr lang="en"/>
              <a:t>, resolution effects…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But high quality monitoring may be able to ‘disentangle’</a:t>
            </a:r>
            <a:endParaRPr b="1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39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Radio polarimetry of Swift J1727.8–1613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48" name="Google Shape;648;p39" title="SW1727_LC.png"/>
          <p:cNvPicPr preferRelativeResize="0"/>
          <p:nvPr/>
        </p:nvPicPr>
        <p:blipFill rotWithShape="1">
          <a:blip r:embed="rId3">
            <a:alphaModFix/>
          </a:blip>
          <a:srcRect b="0" l="340" r="-340" t="0"/>
          <a:stretch/>
        </p:blipFill>
        <p:spPr>
          <a:xfrm>
            <a:off x="180075" y="873113"/>
            <a:ext cx="4515550" cy="4083969"/>
          </a:xfrm>
          <a:prstGeom prst="rect">
            <a:avLst/>
          </a:prstGeom>
          <a:noFill/>
          <a:ln>
            <a:noFill/>
          </a:ln>
        </p:spPr>
      </p:pic>
      <p:sp>
        <p:nvSpPr>
          <p:cNvPr id="649" name="Google Shape;649;p39"/>
          <p:cNvSpPr txBox="1"/>
          <p:nvPr/>
        </p:nvSpPr>
        <p:spPr>
          <a:xfrm>
            <a:off x="496550" y="48731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(Hughes et al. 2025a, accepted)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650" name="Google Shape;650;p39"/>
          <p:cNvSpPr txBox="1"/>
          <p:nvPr/>
        </p:nvSpPr>
        <p:spPr>
          <a:xfrm>
            <a:off x="4799450" y="1119750"/>
            <a:ext cx="3338700" cy="5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Stokes I, Q, U, V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651" name="Google Shape;651;p39"/>
          <p:cNvSpPr/>
          <p:nvPr/>
        </p:nvSpPr>
        <p:spPr>
          <a:xfrm rot="5400000">
            <a:off x="5614500" y="849725"/>
            <a:ext cx="211200" cy="1590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2" name="Google Shape;652;p39"/>
          <p:cNvSpPr txBox="1"/>
          <p:nvPr>
            <p:ph idx="1" type="body"/>
          </p:nvPr>
        </p:nvSpPr>
        <p:spPr>
          <a:xfrm>
            <a:off x="4833850" y="1870950"/>
            <a:ext cx="4341900" cy="309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Lin. Pol. Angle - Probes magnetic field orientation**</a:t>
            </a:r>
            <a:br>
              <a:rPr lang="en"/>
            </a:br>
            <a:endParaRPr/>
          </a:p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Lin. Pol. Frac - Probes magnetic field coherence**</a:t>
            </a:r>
            <a:br>
              <a:rPr lang="en"/>
            </a:br>
            <a:endParaRPr/>
          </a:p>
          <a:p>
            <a:pPr indent="-190500" lvl="0" marL="228600" rtl="0" algn="l"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/>
              <a:t>Faraday effects - Probes magnetic field/composition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Asterisks are due to oversimplification: these quantities are also affected by absorption conditions, relativistic motion, resolution effects…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But high quality monitoring may be able to ‘disentangle’</a:t>
            </a:r>
            <a:endParaRPr b="1"/>
          </a:p>
        </p:txBody>
      </p:sp>
      <p:sp>
        <p:nvSpPr>
          <p:cNvPr id="653" name="Google Shape;653;p39"/>
          <p:cNvSpPr/>
          <p:nvPr/>
        </p:nvSpPr>
        <p:spPr>
          <a:xfrm>
            <a:off x="625425" y="1171550"/>
            <a:ext cx="1630800" cy="35757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40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look at the pol. evolution of J1727</a:t>
            </a:r>
            <a:endParaRPr/>
          </a:p>
        </p:txBody>
      </p:sp>
      <p:pic>
        <p:nvPicPr>
          <p:cNvPr id="659" name="Google Shape;659;p40" title="SW1727_pol_evoluti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200" y="824375"/>
            <a:ext cx="3627765" cy="4181426"/>
          </a:xfrm>
          <a:prstGeom prst="rect">
            <a:avLst/>
          </a:prstGeom>
          <a:noFill/>
          <a:ln>
            <a:noFill/>
          </a:ln>
        </p:spPr>
      </p:pic>
      <p:sp>
        <p:nvSpPr>
          <p:cNvPr id="660" name="Google Shape;660;p40"/>
          <p:cNvSpPr txBox="1"/>
          <p:nvPr/>
        </p:nvSpPr>
        <p:spPr>
          <a:xfrm>
            <a:off x="3735975" y="12670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Stokes I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61" name="Google Shape;661;p40"/>
          <p:cNvSpPr txBox="1"/>
          <p:nvPr/>
        </p:nvSpPr>
        <p:spPr>
          <a:xfrm>
            <a:off x="3735975" y="18004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Spec. Index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62" name="Google Shape;662;p40"/>
          <p:cNvSpPr txBox="1"/>
          <p:nvPr/>
        </p:nvSpPr>
        <p:spPr>
          <a:xfrm>
            <a:off x="3735975" y="2333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Flux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63" name="Google Shape;663;p40"/>
          <p:cNvSpPr txBox="1"/>
          <p:nvPr/>
        </p:nvSpPr>
        <p:spPr>
          <a:xfrm>
            <a:off x="3731065" y="3068748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Frac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64" name="Google Shape;664;p40"/>
          <p:cNvSpPr txBox="1"/>
          <p:nvPr/>
        </p:nvSpPr>
        <p:spPr>
          <a:xfrm>
            <a:off x="3735975" y="3857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Angle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65" name="Google Shape;665;p40"/>
          <p:cNvSpPr txBox="1"/>
          <p:nvPr/>
        </p:nvSpPr>
        <p:spPr>
          <a:xfrm>
            <a:off x="3735975" y="4410889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Rotation Measure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66" name="Google Shape;666;p40"/>
          <p:cNvSpPr txBox="1"/>
          <p:nvPr/>
        </p:nvSpPr>
        <p:spPr>
          <a:xfrm>
            <a:off x="3895900" y="834650"/>
            <a:ext cx="15867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Core-only</a:t>
            </a:r>
            <a:endParaRPr b="1" sz="1800">
              <a:solidFill>
                <a:srgbClr val="FF0000"/>
              </a:solidFill>
            </a:endParaRPr>
          </a:p>
        </p:txBody>
      </p:sp>
      <p:sp>
        <p:nvSpPr>
          <p:cNvPr id="667" name="Google Shape;667;p40"/>
          <p:cNvSpPr txBox="1"/>
          <p:nvPr>
            <p:ph idx="1" type="body"/>
          </p:nvPr>
        </p:nvSpPr>
        <p:spPr>
          <a:xfrm>
            <a:off x="5315000" y="1168350"/>
            <a:ext cx="38607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Currently only have MeerKAT polarisation: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Add VLA + ATCA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MeerKAT alone shows </a:t>
            </a:r>
            <a:r>
              <a:rPr b="1" lang="en"/>
              <a:t>rich phenomenology: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Polarisation varies from ~0.1 to ~10%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Angle varies from ~0 deg (parallel to jet axis) to ~90 deg (perpendicular to jet axis)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The bright flaring shows transient increase in the RM of ~10 rad m</a:t>
            </a:r>
            <a:r>
              <a:rPr baseline="30000" lang="en"/>
              <a:t>-2</a:t>
            </a:r>
            <a:br>
              <a:rPr baseline="30000"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/>
              <a:t>If you have to describe any idea for any of this, come find me, email me, send a raven,...</a:t>
            </a:r>
            <a:endParaRPr b="1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41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look at the pol. e</a:t>
            </a:r>
            <a:r>
              <a:rPr lang="en"/>
              <a:t>volution</a:t>
            </a:r>
            <a:r>
              <a:rPr lang="en"/>
              <a:t> of J1727</a:t>
            </a:r>
            <a:endParaRPr/>
          </a:p>
        </p:txBody>
      </p:sp>
      <p:pic>
        <p:nvPicPr>
          <p:cNvPr id="673" name="Google Shape;673;p41" title="SW1727_pol_evoluti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200" y="824375"/>
            <a:ext cx="3627765" cy="4181426"/>
          </a:xfrm>
          <a:prstGeom prst="rect">
            <a:avLst/>
          </a:prstGeom>
          <a:noFill/>
          <a:ln>
            <a:noFill/>
          </a:ln>
        </p:spPr>
      </p:pic>
      <p:sp>
        <p:nvSpPr>
          <p:cNvPr id="674" name="Google Shape;674;p41"/>
          <p:cNvSpPr txBox="1"/>
          <p:nvPr/>
        </p:nvSpPr>
        <p:spPr>
          <a:xfrm>
            <a:off x="3735975" y="12670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Stokes I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75" name="Google Shape;675;p41"/>
          <p:cNvSpPr txBox="1"/>
          <p:nvPr/>
        </p:nvSpPr>
        <p:spPr>
          <a:xfrm>
            <a:off x="3735975" y="18004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Spec. Index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76" name="Google Shape;676;p41"/>
          <p:cNvSpPr txBox="1"/>
          <p:nvPr/>
        </p:nvSpPr>
        <p:spPr>
          <a:xfrm>
            <a:off x="3735975" y="2333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Flux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77" name="Google Shape;677;p41"/>
          <p:cNvSpPr txBox="1"/>
          <p:nvPr/>
        </p:nvSpPr>
        <p:spPr>
          <a:xfrm>
            <a:off x="3731065" y="3068748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Frac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78" name="Google Shape;678;p41"/>
          <p:cNvSpPr txBox="1"/>
          <p:nvPr/>
        </p:nvSpPr>
        <p:spPr>
          <a:xfrm>
            <a:off x="3735975" y="3857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Angle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79" name="Google Shape;679;p41"/>
          <p:cNvSpPr txBox="1"/>
          <p:nvPr/>
        </p:nvSpPr>
        <p:spPr>
          <a:xfrm>
            <a:off x="3735975" y="4410889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Rotation Measure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80" name="Google Shape;680;p41"/>
          <p:cNvSpPr/>
          <p:nvPr/>
        </p:nvSpPr>
        <p:spPr>
          <a:xfrm>
            <a:off x="2771750" y="1100100"/>
            <a:ext cx="353400" cy="25041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1" name="Google Shape;681;p41"/>
          <p:cNvSpPr txBox="1"/>
          <p:nvPr/>
        </p:nvSpPr>
        <p:spPr>
          <a:xfrm>
            <a:off x="3895900" y="834650"/>
            <a:ext cx="15867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Core-only</a:t>
            </a:r>
            <a:endParaRPr b="1" sz="1800">
              <a:solidFill>
                <a:srgbClr val="FF0000"/>
              </a:solidFill>
            </a:endParaRPr>
          </a:p>
        </p:txBody>
      </p:sp>
      <p:sp>
        <p:nvSpPr>
          <p:cNvPr id="682" name="Google Shape;682;p41"/>
          <p:cNvSpPr txBox="1"/>
          <p:nvPr>
            <p:ph idx="1" type="body"/>
          </p:nvPr>
        </p:nvSpPr>
        <p:spPr>
          <a:xfrm>
            <a:off x="5315000" y="1168350"/>
            <a:ext cx="38607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Currently only have MeerKAT polarisation: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Add VLA + ATCA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MeerKAT alone shows </a:t>
            </a:r>
            <a:r>
              <a:rPr b="1" lang="en"/>
              <a:t>rich phenomenology: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/>
              <a:t>Polarisation varies from ~0.1 to ~10%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Angle varies from ~0 deg (parallel to jet axis) to ~90 deg (perpendicular to jet axis)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The bright flaring shows transient increase in the RM of ~10 rad m</a:t>
            </a:r>
            <a:r>
              <a:rPr baseline="30000" lang="en"/>
              <a:t>-2</a:t>
            </a:r>
            <a:br>
              <a:rPr baseline="30000"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/>
              <a:t>If you have to describe any idea for any of this, come find me, email me, send a raven,...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 hole X-ray binaries (BH XRBs)</a:t>
            </a:r>
            <a:endParaRPr/>
          </a:p>
        </p:txBody>
      </p:sp>
      <p:pic>
        <p:nvPicPr>
          <p:cNvPr id="67" name="Google Shape;67;p15" title="XRB_mov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0125" y="819475"/>
            <a:ext cx="7433645" cy="418142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/>
        </p:nvSpPr>
        <p:spPr>
          <a:xfrm>
            <a:off x="408175" y="4906800"/>
            <a:ext cx="41637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(Credit: NASA and Steve Prabu who had this in one of his presentations)</a:t>
            </a:r>
            <a:endParaRPr sz="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42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look at the pol. evolution of J1727</a:t>
            </a:r>
            <a:endParaRPr/>
          </a:p>
        </p:txBody>
      </p:sp>
      <p:pic>
        <p:nvPicPr>
          <p:cNvPr id="688" name="Google Shape;688;p42" title="SW1727_pol_evoluti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200" y="824375"/>
            <a:ext cx="3627765" cy="4181426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p42"/>
          <p:cNvSpPr txBox="1"/>
          <p:nvPr/>
        </p:nvSpPr>
        <p:spPr>
          <a:xfrm>
            <a:off x="3735975" y="12670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Stokes I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90" name="Google Shape;690;p42"/>
          <p:cNvSpPr txBox="1"/>
          <p:nvPr/>
        </p:nvSpPr>
        <p:spPr>
          <a:xfrm>
            <a:off x="3735975" y="18004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Spec. Index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91" name="Google Shape;691;p42"/>
          <p:cNvSpPr txBox="1"/>
          <p:nvPr/>
        </p:nvSpPr>
        <p:spPr>
          <a:xfrm>
            <a:off x="3735975" y="2333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Flux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92" name="Google Shape;692;p42"/>
          <p:cNvSpPr txBox="1"/>
          <p:nvPr/>
        </p:nvSpPr>
        <p:spPr>
          <a:xfrm>
            <a:off x="3731065" y="3068748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Frac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93" name="Google Shape;693;p42"/>
          <p:cNvSpPr txBox="1"/>
          <p:nvPr/>
        </p:nvSpPr>
        <p:spPr>
          <a:xfrm>
            <a:off x="3735975" y="3857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Angle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94" name="Google Shape;694;p42"/>
          <p:cNvSpPr txBox="1"/>
          <p:nvPr/>
        </p:nvSpPr>
        <p:spPr>
          <a:xfrm>
            <a:off x="3735975" y="4410889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Rotation Measure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95" name="Google Shape;695;p42"/>
          <p:cNvSpPr/>
          <p:nvPr/>
        </p:nvSpPr>
        <p:spPr>
          <a:xfrm>
            <a:off x="1205925" y="1100100"/>
            <a:ext cx="411900" cy="25041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6" name="Google Shape;696;p42"/>
          <p:cNvSpPr txBox="1"/>
          <p:nvPr/>
        </p:nvSpPr>
        <p:spPr>
          <a:xfrm>
            <a:off x="3895900" y="834650"/>
            <a:ext cx="15867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Core-only</a:t>
            </a:r>
            <a:endParaRPr b="1" sz="1800">
              <a:solidFill>
                <a:srgbClr val="FF0000"/>
              </a:solidFill>
            </a:endParaRPr>
          </a:p>
        </p:txBody>
      </p:sp>
      <p:sp>
        <p:nvSpPr>
          <p:cNvPr id="697" name="Google Shape;697;p42"/>
          <p:cNvSpPr txBox="1"/>
          <p:nvPr>
            <p:ph idx="1" type="body"/>
          </p:nvPr>
        </p:nvSpPr>
        <p:spPr>
          <a:xfrm>
            <a:off x="5315000" y="1168350"/>
            <a:ext cx="38607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Currently only have MeerKAT polarisation: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Add VLA + ATCA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MeerKAT alone shows </a:t>
            </a:r>
            <a:r>
              <a:rPr b="1" lang="en"/>
              <a:t>rich phenomenology: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/>
              <a:t>Polarisation varies from ~0.1 to ~10%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Angle varies from ~0 deg (parallel to jet axis) to ~90 deg (perpendicular to jet axis)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The bright flaring shows transient increase in the RM of ~10 rad m</a:t>
            </a:r>
            <a:r>
              <a:rPr baseline="30000" lang="en"/>
              <a:t>-2</a:t>
            </a:r>
            <a:br>
              <a:rPr baseline="30000"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/>
              <a:t>If you have to describe any idea for any of this, come find me, email me, send a raven,...</a:t>
            </a:r>
            <a:endParaRPr b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43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look at the pol. evolution of J1727</a:t>
            </a:r>
            <a:endParaRPr/>
          </a:p>
        </p:txBody>
      </p:sp>
      <p:pic>
        <p:nvPicPr>
          <p:cNvPr id="703" name="Google Shape;703;p43" title="SW1727_pol_evoluti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200" y="824375"/>
            <a:ext cx="3627765" cy="4181426"/>
          </a:xfrm>
          <a:prstGeom prst="rect">
            <a:avLst/>
          </a:prstGeom>
          <a:noFill/>
          <a:ln>
            <a:noFill/>
          </a:ln>
        </p:spPr>
      </p:pic>
      <p:sp>
        <p:nvSpPr>
          <p:cNvPr id="704" name="Google Shape;704;p43"/>
          <p:cNvSpPr txBox="1"/>
          <p:nvPr/>
        </p:nvSpPr>
        <p:spPr>
          <a:xfrm>
            <a:off x="3735975" y="12670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Stokes I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05" name="Google Shape;705;p43"/>
          <p:cNvSpPr txBox="1"/>
          <p:nvPr/>
        </p:nvSpPr>
        <p:spPr>
          <a:xfrm>
            <a:off x="3735975" y="18004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Spec. Index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06" name="Google Shape;706;p43"/>
          <p:cNvSpPr txBox="1"/>
          <p:nvPr/>
        </p:nvSpPr>
        <p:spPr>
          <a:xfrm>
            <a:off x="3735975" y="2333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Flux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07" name="Google Shape;707;p43"/>
          <p:cNvSpPr txBox="1"/>
          <p:nvPr/>
        </p:nvSpPr>
        <p:spPr>
          <a:xfrm>
            <a:off x="3731065" y="3068748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Frac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08" name="Google Shape;708;p43"/>
          <p:cNvSpPr txBox="1"/>
          <p:nvPr/>
        </p:nvSpPr>
        <p:spPr>
          <a:xfrm>
            <a:off x="3735975" y="3857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Angle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09" name="Google Shape;709;p43"/>
          <p:cNvSpPr txBox="1"/>
          <p:nvPr/>
        </p:nvSpPr>
        <p:spPr>
          <a:xfrm>
            <a:off x="3735975" y="4410889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Rotation Measure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10" name="Google Shape;710;p43"/>
          <p:cNvSpPr/>
          <p:nvPr/>
        </p:nvSpPr>
        <p:spPr>
          <a:xfrm>
            <a:off x="872275" y="3667925"/>
            <a:ext cx="411900" cy="6780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1" name="Google Shape;711;p43"/>
          <p:cNvSpPr txBox="1"/>
          <p:nvPr/>
        </p:nvSpPr>
        <p:spPr>
          <a:xfrm>
            <a:off x="3895900" y="834650"/>
            <a:ext cx="15867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Core-only</a:t>
            </a:r>
            <a:endParaRPr b="1" sz="1800">
              <a:solidFill>
                <a:srgbClr val="FF0000"/>
              </a:solidFill>
            </a:endParaRPr>
          </a:p>
        </p:txBody>
      </p:sp>
      <p:sp>
        <p:nvSpPr>
          <p:cNvPr id="712" name="Google Shape;712;p43"/>
          <p:cNvSpPr txBox="1"/>
          <p:nvPr>
            <p:ph idx="1" type="body"/>
          </p:nvPr>
        </p:nvSpPr>
        <p:spPr>
          <a:xfrm>
            <a:off x="5315000" y="1168350"/>
            <a:ext cx="38607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Currently only have MeerKAT polarisation: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Add VLA + ATCA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MeerKAT alone shows </a:t>
            </a:r>
            <a:r>
              <a:rPr b="1" lang="en"/>
              <a:t>rich phenomenology: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Polarisation varies from ~0.1 to ~10%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/>
              <a:t>Angle varies from ~0 deg (parallel to jet axis) to ~90 deg (perpendicular to jet axis)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The bright flaring shows transient increase in the RM of ~10 rad m</a:t>
            </a:r>
            <a:r>
              <a:rPr baseline="30000" lang="en"/>
              <a:t>-2</a:t>
            </a:r>
            <a:br>
              <a:rPr baseline="30000"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/>
              <a:t>If you have to describe any idea for any of this, come find me, email me, send a raven,...</a:t>
            </a:r>
            <a:endParaRPr b="1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44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look at the pol. evolution of J1727</a:t>
            </a:r>
            <a:endParaRPr/>
          </a:p>
        </p:txBody>
      </p:sp>
      <p:pic>
        <p:nvPicPr>
          <p:cNvPr id="718" name="Google Shape;718;p44" title="SW1727_pol_evoluti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200" y="824375"/>
            <a:ext cx="3627765" cy="4181426"/>
          </a:xfrm>
          <a:prstGeom prst="rect">
            <a:avLst/>
          </a:prstGeom>
          <a:noFill/>
          <a:ln>
            <a:noFill/>
          </a:ln>
        </p:spPr>
      </p:pic>
      <p:sp>
        <p:nvSpPr>
          <p:cNvPr id="719" name="Google Shape;719;p44"/>
          <p:cNvSpPr txBox="1"/>
          <p:nvPr/>
        </p:nvSpPr>
        <p:spPr>
          <a:xfrm>
            <a:off x="3735975" y="12670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Stokes I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20" name="Google Shape;720;p44"/>
          <p:cNvSpPr txBox="1"/>
          <p:nvPr/>
        </p:nvSpPr>
        <p:spPr>
          <a:xfrm>
            <a:off x="3735975" y="18004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Spec. Index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21" name="Google Shape;721;p44"/>
          <p:cNvSpPr txBox="1"/>
          <p:nvPr/>
        </p:nvSpPr>
        <p:spPr>
          <a:xfrm>
            <a:off x="3735975" y="2333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Flux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22" name="Google Shape;722;p44"/>
          <p:cNvSpPr txBox="1"/>
          <p:nvPr/>
        </p:nvSpPr>
        <p:spPr>
          <a:xfrm>
            <a:off x="3731065" y="3068748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Frac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23" name="Google Shape;723;p44"/>
          <p:cNvSpPr txBox="1"/>
          <p:nvPr/>
        </p:nvSpPr>
        <p:spPr>
          <a:xfrm>
            <a:off x="3735975" y="3857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Angle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24" name="Google Shape;724;p44"/>
          <p:cNvSpPr txBox="1"/>
          <p:nvPr/>
        </p:nvSpPr>
        <p:spPr>
          <a:xfrm>
            <a:off x="3735975" y="4410889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Rotation Measure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25" name="Google Shape;725;p44"/>
          <p:cNvSpPr/>
          <p:nvPr/>
        </p:nvSpPr>
        <p:spPr>
          <a:xfrm>
            <a:off x="3022125" y="3667925"/>
            <a:ext cx="624300" cy="6780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6" name="Google Shape;726;p44"/>
          <p:cNvSpPr txBox="1"/>
          <p:nvPr/>
        </p:nvSpPr>
        <p:spPr>
          <a:xfrm>
            <a:off x="3895900" y="834650"/>
            <a:ext cx="15867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Core-only</a:t>
            </a:r>
            <a:endParaRPr b="1" sz="1800">
              <a:solidFill>
                <a:srgbClr val="FF0000"/>
              </a:solidFill>
            </a:endParaRPr>
          </a:p>
        </p:txBody>
      </p:sp>
      <p:sp>
        <p:nvSpPr>
          <p:cNvPr id="727" name="Google Shape;727;p44"/>
          <p:cNvSpPr txBox="1"/>
          <p:nvPr>
            <p:ph idx="1" type="body"/>
          </p:nvPr>
        </p:nvSpPr>
        <p:spPr>
          <a:xfrm>
            <a:off x="5315000" y="1168350"/>
            <a:ext cx="38607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Currently only have MeerKAT polarisation: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Add VLA + ATCA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MeerKAT alone shows </a:t>
            </a:r>
            <a:r>
              <a:rPr b="1" lang="en"/>
              <a:t>rich phenomenology: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Polarisation varies from ~0.1 to ~10%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/>
              <a:t>Angle varies from ~0 deg (parallel to jet axis) to ~90 deg (perpendicular to jet axis)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The bright flaring shows transient increase in the RM of ~10 rad m</a:t>
            </a:r>
            <a:r>
              <a:rPr baseline="30000" lang="en"/>
              <a:t>-2</a:t>
            </a:r>
            <a:br>
              <a:rPr baseline="30000"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/>
              <a:t>If you have to describe any idea for any of this, come find me, email me, send a raven,...</a:t>
            </a:r>
            <a:endParaRPr b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p45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look at the pol. evolution of J1727</a:t>
            </a:r>
            <a:endParaRPr/>
          </a:p>
        </p:txBody>
      </p:sp>
      <p:pic>
        <p:nvPicPr>
          <p:cNvPr id="733" name="Google Shape;733;p45" title="SW1727_pol_evolutio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200" y="824375"/>
            <a:ext cx="3627765" cy="4181426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p45"/>
          <p:cNvSpPr txBox="1"/>
          <p:nvPr/>
        </p:nvSpPr>
        <p:spPr>
          <a:xfrm>
            <a:off x="3735975" y="12670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Stokes I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35" name="Google Shape;735;p45"/>
          <p:cNvSpPr txBox="1"/>
          <p:nvPr/>
        </p:nvSpPr>
        <p:spPr>
          <a:xfrm>
            <a:off x="3735975" y="18004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Spec. Index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36" name="Google Shape;736;p45"/>
          <p:cNvSpPr txBox="1"/>
          <p:nvPr/>
        </p:nvSpPr>
        <p:spPr>
          <a:xfrm>
            <a:off x="3735975" y="2333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Flux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37" name="Google Shape;737;p45"/>
          <p:cNvSpPr txBox="1"/>
          <p:nvPr/>
        </p:nvSpPr>
        <p:spPr>
          <a:xfrm>
            <a:off x="3731065" y="3068748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Frac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38" name="Google Shape;738;p45"/>
          <p:cNvSpPr txBox="1"/>
          <p:nvPr/>
        </p:nvSpPr>
        <p:spPr>
          <a:xfrm>
            <a:off x="3735975" y="3857850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Lin. Pol. Angle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39" name="Google Shape;739;p45"/>
          <p:cNvSpPr txBox="1"/>
          <p:nvPr/>
        </p:nvSpPr>
        <p:spPr>
          <a:xfrm>
            <a:off x="3735975" y="4410889"/>
            <a:ext cx="17577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Rotation Measure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40" name="Google Shape;740;p45"/>
          <p:cNvSpPr txBox="1"/>
          <p:nvPr>
            <p:ph idx="1" type="body"/>
          </p:nvPr>
        </p:nvSpPr>
        <p:spPr>
          <a:xfrm>
            <a:off x="5315000" y="1168350"/>
            <a:ext cx="38607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Currently only have MeerKAT polarisation: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Add VLA + ATCA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MeerKAT alone shows </a:t>
            </a:r>
            <a:r>
              <a:rPr b="1" lang="en"/>
              <a:t>rich phenomenology:</a:t>
            </a:r>
            <a:br>
              <a:rPr b="1" lang="en"/>
            </a:br>
            <a:endParaRPr b="1"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Polarisation varies from ~0.1 to ~10%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Angle varies from ~0 deg (parallel to jet axis) to ~90 deg (perpendicular to jet axis)</a:t>
            </a:r>
            <a:br>
              <a:rPr lang="en"/>
            </a:br>
            <a:endParaRPr/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b="1" lang="en"/>
              <a:t>The bright flaring shows transient increase in the RM of ~10 rad m</a:t>
            </a:r>
            <a:r>
              <a:rPr b="1" baseline="30000" lang="en"/>
              <a:t>-2</a:t>
            </a:r>
            <a:br>
              <a:rPr b="1" baseline="30000" lang="en"/>
            </a:br>
            <a:endParaRPr b="1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/>
              <a:t>If you have to describe any idea for any of this, come find me, email me, send a raven,...</a:t>
            </a:r>
            <a:endParaRPr b="1"/>
          </a:p>
        </p:txBody>
      </p:sp>
      <p:sp>
        <p:nvSpPr>
          <p:cNvPr id="741" name="Google Shape;741;p45"/>
          <p:cNvSpPr/>
          <p:nvPr/>
        </p:nvSpPr>
        <p:spPr>
          <a:xfrm>
            <a:off x="1136775" y="1107549"/>
            <a:ext cx="624300" cy="6930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45"/>
          <p:cNvSpPr/>
          <p:nvPr/>
        </p:nvSpPr>
        <p:spPr>
          <a:xfrm>
            <a:off x="1136775" y="4410902"/>
            <a:ext cx="624300" cy="396600"/>
          </a:xfrm>
          <a:prstGeom prst="rect">
            <a:avLst/>
          </a:prstGeom>
          <a:solidFill>
            <a:srgbClr val="009BFF">
              <a:alpha val="393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45"/>
          <p:cNvSpPr txBox="1"/>
          <p:nvPr/>
        </p:nvSpPr>
        <p:spPr>
          <a:xfrm>
            <a:off x="3895900" y="834650"/>
            <a:ext cx="1586700" cy="23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Core-only</a:t>
            </a:r>
            <a:endParaRPr b="1"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46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749" name="Google Shape;749;p46"/>
          <p:cNvSpPr txBox="1"/>
          <p:nvPr>
            <p:ph idx="1" type="body"/>
          </p:nvPr>
        </p:nvSpPr>
        <p:spPr>
          <a:xfrm>
            <a:off x="111550" y="863550"/>
            <a:ext cx="9064200" cy="41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X-ray binaries offer a natural laboratory for studying accretion–jet coupling in the time domain.</a:t>
            </a:r>
            <a:br>
              <a:rPr lang="en" sz="1400"/>
            </a:br>
            <a:br>
              <a:rPr lang="en" sz="1400"/>
            </a:b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Swift J1727.8–1613 is a newly discovered black hole X-ray binary that underwent a luminous, year-long outburst in 2023–2024, characterized by</a:t>
            </a:r>
            <a:r>
              <a:rPr lang="en" sz="1400"/>
              <a:t>:</a:t>
            </a:r>
            <a:br>
              <a:rPr lang="en" sz="1400"/>
            </a:b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An extreme location on the hard-state radio–X-ray luminosity track</a:t>
            </a:r>
            <a:br>
              <a:rPr lang="en" sz="1400"/>
            </a:b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Rapid, short-timescale flaring with radio peaks spanning a factor of ~100 in luminosity</a:t>
            </a:r>
            <a:br>
              <a:rPr lang="en" sz="1400"/>
            </a:b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Evidence for both short-lived or slow-moving ejecta, and</a:t>
            </a:r>
            <a:br>
              <a:rPr lang="en" sz="1400"/>
            </a:b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Long-lived, decelerating ejecta—offering a rare view into jet–ISM interaction dynamics</a:t>
            </a:r>
            <a:br>
              <a:rPr lang="en" sz="1400"/>
            </a:b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Rich, time-variable polarimetric evolution in linear polarization angle, polarization fraction, and rotation measure</a:t>
            </a:r>
            <a:endParaRPr sz="1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47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Bonus</a:t>
            </a:r>
            <a:endParaRPr/>
          </a:p>
        </p:txBody>
      </p:sp>
      <p:pic>
        <p:nvPicPr>
          <p:cNvPr id="755" name="Google Shape;755;p47" title="MeerKAT_pol_systematics.png"/>
          <p:cNvPicPr preferRelativeResize="0"/>
          <p:nvPr/>
        </p:nvPicPr>
        <p:blipFill rotWithShape="1">
          <a:blip r:embed="rId3">
            <a:alphaModFix/>
          </a:blip>
          <a:srcRect b="5533" l="0" r="7355" t="5077"/>
          <a:stretch/>
        </p:blipFill>
        <p:spPr>
          <a:xfrm>
            <a:off x="76550" y="815247"/>
            <a:ext cx="4422171" cy="4267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p48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 slides – Confusion issues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61" name="Google Shape;761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225" y="863675"/>
            <a:ext cx="3763804" cy="4181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2" name="Google Shape;762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59274" y="997027"/>
            <a:ext cx="2894726" cy="2305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3" name="Google Shape;763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04977" y="2739830"/>
            <a:ext cx="2894726" cy="23052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7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Google Shape;768;p49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Extra slides – L-band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69" name="Google Shape;769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09675"/>
            <a:ext cx="4511209" cy="4181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0" name="Google Shape;770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5109" y="787825"/>
            <a:ext cx="4175590" cy="3941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1" name="Google Shape;771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82550" y="839875"/>
            <a:ext cx="824850" cy="383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50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(bright) transition </a:t>
            </a:r>
            <a:endParaRPr/>
          </a:p>
        </p:txBody>
      </p:sp>
      <p:grpSp>
        <p:nvGrpSpPr>
          <p:cNvPr id="777" name="Google Shape;777;p50"/>
          <p:cNvGrpSpPr/>
          <p:nvPr/>
        </p:nvGrpSpPr>
        <p:grpSpPr>
          <a:xfrm>
            <a:off x="3515288" y="37053"/>
            <a:ext cx="750398" cy="667750"/>
            <a:chOff x="6859108" y="291734"/>
            <a:chExt cx="1604100" cy="1580100"/>
          </a:xfrm>
        </p:grpSpPr>
        <p:sp>
          <p:nvSpPr>
            <p:cNvPr id="778" name="Google Shape;778;p50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79" name="Google Shape;779;p50"/>
            <p:cNvGrpSpPr/>
            <p:nvPr/>
          </p:nvGrpSpPr>
          <p:grpSpPr>
            <a:xfrm>
              <a:off x="7013908" y="884960"/>
              <a:ext cx="1294367" cy="395400"/>
              <a:chOff x="7013957" y="1006483"/>
              <a:chExt cx="1294367" cy="395400"/>
            </a:xfrm>
          </p:grpSpPr>
          <p:sp>
            <p:nvSpPr>
              <p:cNvPr id="780" name="Google Shape;780;p50"/>
              <p:cNvSpPr/>
              <p:nvPr/>
            </p:nvSpPr>
            <p:spPr>
              <a:xfrm>
                <a:off x="7452118" y="1006483"/>
                <a:ext cx="4086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1" name="Google Shape;781;p50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2" name="Google Shape;782;p50"/>
              <p:cNvSpPr/>
              <p:nvPr/>
            </p:nvSpPr>
            <p:spPr>
              <a:xfrm>
                <a:off x="7860724" y="1177982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3" name="Google Shape;783;p50"/>
              <p:cNvSpPr/>
              <p:nvPr/>
            </p:nvSpPr>
            <p:spPr>
              <a:xfrm>
                <a:off x="7013957" y="1177981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84" name="Google Shape;784;p50"/>
          <p:cNvGrpSpPr/>
          <p:nvPr/>
        </p:nvGrpSpPr>
        <p:grpSpPr>
          <a:xfrm>
            <a:off x="3828071" y="17287"/>
            <a:ext cx="125496" cy="724967"/>
            <a:chOff x="3233975" y="742525"/>
            <a:chExt cx="165300" cy="1026575"/>
          </a:xfrm>
        </p:grpSpPr>
        <p:sp>
          <p:nvSpPr>
            <p:cNvPr id="785" name="Google Shape;785;p50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50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50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50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789" name="Google Shape;789;p50"/>
          <p:cNvPicPr preferRelativeResize="0"/>
          <p:nvPr/>
        </p:nvPicPr>
        <p:blipFill/>
        <p:spPr>
          <a:xfrm>
            <a:off x="-25199" y="1532375"/>
            <a:ext cx="9403546" cy="3362524"/>
          </a:xfrm>
          <a:prstGeom prst="rect">
            <a:avLst/>
          </a:prstGeom>
          <a:noFill/>
          <a:ln>
            <a:noFill/>
          </a:ln>
        </p:spPr>
      </p:pic>
      <p:sp>
        <p:nvSpPr>
          <p:cNvPr id="790" name="Google Shape;790;p50"/>
          <p:cNvSpPr txBox="1"/>
          <p:nvPr/>
        </p:nvSpPr>
        <p:spPr>
          <a:xfrm>
            <a:off x="6285700" y="48683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(Miller-Jones et al. 2019)</a:t>
            </a:r>
            <a:endParaRPr sz="800">
              <a:solidFill>
                <a:schemeClr val="dk1"/>
              </a:solidFill>
            </a:endParaRPr>
          </a:p>
        </p:txBody>
      </p:sp>
      <p:sp>
        <p:nvSpPr>
          <p:cNvPr id="791" name="Google Shape;791;p50"/>
          <p:cNvSpPr txBox="1"/>
          <p:nvPr/>
        </p:nvSpPr>
        <p:spPr>
          <a:xfrm>
            <a:off x="272650" y="850975"/>
            <a:ext cx="3681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</a:rPr>
              <a:t>NOT SWIFT J1727</a:t>
            </a:r>
            <a:endParaRPr b="1"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5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p51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(bright) transition </a:t>
            </a:r>
            <a:endParaRPr/>
          </a:p>
        </p:txBody>
      </p:sp>
      <p:grpSp>
        <p:nvGrpSpPr>
          <p:cNvPr id="797" name="Google Shape;797;p51"/>
          <p:cNvGrpSpPr/>
          <p:nvPr/>
        </p:nvGrpSpPr>
        <p:grpSpPr>
          <a:xfrm>
            <a:off x="3515288" y="37053"/>
            <a:ext cx="750398" cy="667750"/>
            <a:chOff x="6859108" y="291734"/>
            <a:chExt cx="1604100" cy="1580100"/>
          </a:xfrm>
        </p:grpSpPr>
        <p:sp>
          <p:nvSpPr>
            <p:cNvPr id="798" name="Google Shape;798;p51"/>
            <p:cNvSpPr/>
            <p:nvPr/>
          </p:nvSpPr>
          <p:spPr>
            <a:xfrm>
              <a:off x="6859108" y="291734"/>
              <a:ext cx="1604100" cy="15801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99" name="Google Shape;799;p51"/>
            <p:cNvGrpSpPr/>
            <p:nvPr/>
          </p:nvGrpSpPr>
          <p:grpSpPr>
            <a:xfrm>
              <a:off x="7013908" y="884960"/>
              <a:ext cx="1294367" cy="395400"/>
              <a:chOff x="7013957" y="1006483"/>
              <a:chExt cx="1294367" cy="395400"/>
            </a:xfrm>
          </p:grpSpPr>
          <p:sp>
            <p:nvSpPr>
              <p:cNvPr id="800" name="Google Shape;800;p51"/>
              <p:cNvSpPr/>
              <p:nvPr/>
            </p:nvSpPr>
            <p:spPr>
              <a:xfrm>
                <a:off x="7452118" y="1006483"/>
                <a:ext cx="408600" cy="395400"/>
              </a:xfrm>
              <a:prstGeom prst="ellipse">
                <a:avLst/>
              </a:prstGeom>
              <a:solidFill>
                <a:srgbClr val="9FC5E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1" name="Google Shape;801;p51"/>
              <p:cNvSpPr/>
              <p:nvPr/>
            </p:nvSpPr>
            <p:spPr>
              <a:xfrm>
                <a:off x="7578583" y="1125360"/>
                <a:ext cx="165300" cy="162900"/>
              </a:xfrm>
              <a:prstGeom prst="ellipse">
                <a:avLst/>
              </a:prstGeom>
              <a:solidFill>
                <a:schemeClr val="dk1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2" name="Google Shape;802;p51"/>
              <p:cNvSpPr/>
              <p:nvPr/>
            </p:nvSpPr>
            <p:spPr>
              <a:xfrm>
                <a:off x="7860724" y="1177982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3" name="Google Shape;803;p51"/>
              <p:cNvSpPr/>
              <p:nvPr/>
            </p:nvSpPr>
            <p:spPr>
              <a:xfrm>
                <a:off x="7013957" y="1177981"/>
                <a:ext cx="447600" cy="57600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804" name="Google Shape;804;p51"/>
          <p:cNvGrpSpPr/>
          <p:nvPr/>
        </p:nvGrpSpPr>
        <p:grpSpPr>
          <a:xfrm>
            <a:off x="3828071" y="17287"/>
            <a:ext cx="125496" cy="724967"/>
            <a:chOff x="3233975" y="742525"/>
            <a:chExt cx="165300" cy="1026575"/>
          </a:xfrm>
        </p:grpSpPr>
        <p:sp>
          <p:nvSpPr>
            <p:cNvPr id="805" name="Google Shape;805;p51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51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51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51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09" name="Google Shape;809;p51"/>
          <p:cNvSpPr txBox="1"/>
          <p:nvPr/>
        </p:nvSpPr>
        <p:spPr>
          <a:xfrm>
            <a:off x="6285700" y="48683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</a:rPr>
              <a:t>(Miller-Jones et al. 2019)</a:t>
            </a:r>
            <a:endParaRPr sz="800">
              <a:solidFill>
                <a:schemeClr val="dk1"/>
              </a:solidFill>
            </a:endParaRPr>
          </a:p>
        </p:txBody>
      </p:sp>
      <p:pic>
        <p:nvPicPr>
          <p:cNvPr id="810" name="Google Shape;810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475" y="1662950"/>
            <a:ext cx="3943428" cy="306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1" name="Google Shape;811;p51" title="astrometry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8549" y="1402676"/>
            <a:ext cx="4536850" cy="335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Black hole X-ray binaries (BH XRBs)</a:t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 rotWithShape="1">
          <a:blip r:embed="rId3">
            <a:alphaModFix/>
          </a:blip>
          <a:srcRect b="0" l="8181" r="0" t="0"/>
          <a:stretch/>
        </p:blipFill>
        <p:spPr>
          <a:xfrm>
            <a:off x="1919700" y="839135"/>
            <a:ext cx="5754876" cy="41814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1868150" y="4796925"/>
            <a:ext cx="2265900" cy="2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</a:rPr>
              <a:t>(Credit: ESO/L. Calçada)</a:t>
            </a:r>
            <a:endParaRPr sz="800">
              <a:solidFill>
                <a:schemeClr val="lt1"/>
              </a:solidFill>
            </a:endParaRP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3601" y="1074800"/>
            <a:ext cx="2295525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27301" y="839125"/>
            <a:ext cx="1333500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54326" y="4099250"/>
            <a:ext cx="762000" cy="81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26486" y="1581495"/>
            <a:ext cx="142875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039650" y="1541975"/>
            <a:ext cx="1044000" cy="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169376" y="3801114"/>
            <a:ext cx="1457325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169376" y="3781475"/>
            <a:ext cx="1457325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083776" y="4314875"/>
            <a:ext cx="2295525" cy="55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BH LMXB outbursts: An oversimplification</a:t>
            </a:r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3">
            <a:alphaModFix/>
          </a:blip>
          <a:srcRect b="5372" l="4589" r="-4589" t="871"/>
          <a:stretch/>
        </p:blipFill>
        <p:spPr>
          <a:xfrm>
            <a:off x="286375" y="1370350"/>
            <a:ext cx="5476824" cy="35438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284050" y="949475"/>
            <a:ext cx="2102700" cy="346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Hardness intensity diagram</a:t>
            </a:r>
            <a:endParaRPr sz="1200">
              <a:solidFill>
                <a:schemeClr val="dk1"/>
              </a:solidFill>
            </a:endParaRPr>
          </a:p>
        </p:txBody>
      </p:sp>
      <p:cxnSp>
        <p:nvCxnSpPr>
          <p:cNvPr id="91" name="Google Shape;91;p17"/>
          <p:cNvCxnSpPr/>
          <p:nvPr/>
        </p:nvCxnSpPr>
        <p:spPr>
          <a:xfrm rot="10800000">
            <a:off x="286375" y="4132625"/>
            <a:ext cx="0" cy="856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" name="Google Shape;92;p17"/>
          <p:cNvCxnSpPr/>
          <p:nvPr/>
        </p:nvCxnSpPr>
        <p:spPr>
          <a:xfrm>
            <a:off x="272717" y="4988825"/>
            <a:ext cx="784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3" name="Google Shape;93;p17"/>
          <p:cNvSpPr txBox="1"/>
          <p:nvPr/>
        </p:nvSpPr>
        <p:spPr>
          <a:xfrm>
            <a:off x="-52917" y="3806901"/>
            <a:ext cx="16719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Luminosity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94" name="Google Shape;94;p17"/>
          <p:cNvSpPr txBox="1"/>
          <p:nvPr/>
        </p:nvSpPr>
        <p:spPr>
          <a:xfrm>
            <a:off x="1023250" y="4775450"/>
            <a:ext cx="23274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Spectral ‘hardness’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8"/>
          <p:cNvPicPr preferRelativeResize="0"/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34824" y="1337225"/>
            <a:ext cx="5476824" cy="3779924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8"/>
          <p:cNvSpPr/>
          <p:nvPr/>
        </p:nvSpPr>
        <p:spPr>
          <a:xfrm>
            <a:off x="3049782" y="3778867"/>
            <a:ext cx="463200" cy="9231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/>
          <p:nvPr/>
        </p:nvSpPr>
        <p:spPr>
          <a:xfrm>
            <a:off x="3116519" y="826709"/>
            <a:ext cx="437700" cy="8724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BH LMXB outbursts: An oversimplification</a:t>
            </a:r>
            <a:endParaRPr/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6245025" y="718700"/>
            <a:ext cx="2749800" cy="324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Steady, coupled jet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Self-absorbed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𝜶 ~ 0 (for Flux density ~ 𝛎</a:t>
            </a:r>
            <a:r>
              <a:rPr baseline="30000" lang="en"/>
              <a:t>𝜶</a:t>
            </a:r>
            <a:r>
              <a:rPr lang="en"/>
              <a:t>)</a:t>
            </a:r>
            <a:br>
              <a:rPr lang="en"/>
            </a:br>
            <a:br>
              <a:rPr lang="en"/>
            </a:br>
            <a:br>
              <a:rPr lang="en"/>
            </a:br>
            <a:endParaRPr/>
          </a:p>
        </p:txBody>
      </p:sp>
      <p:sp>
        <p:nvSpPr>
          <p:cNvPr id="104" name="Google Shape;104;p18"/>
          <p:cNvSpPr/>
          <p:nvPr/>
        </p:nvSpPr>
        <p:spPr>
          <a:xfrm>
            <a:off x="4076707" y="1903691"/>
            <a:ext cx="229088" cy="2529656"/>
          </a:xfrm>
          <a:custGeom>
            <a:rect b="b" l="l" r="r" t="t"/>
            <a:pathLst>
              <a:path extrusionOk="0" h="99868" w="10568">
                <a:moveTo>
                  <a:pt x="9236" y="99868"/>
                </a:moveTo>
                <a:cubicBezTo>
                  <a:pt x="9236" y="89476"/>
                  <a:pt x="11731" y="78910"/>
                  <a:pt x="9814" y="68696"/>
                </a:cubicBezTo>
                <a:cubicBezTo>
                  <a:pt x="8827" y="63439"/>
                  <a:pt x="7683" y="58041"/>
                  <a:pt x="8274" y="52725"/>
                </a:cubicBezTo>
                <a:cubicBezTo>
                  <a:pt x="10241" y="35044"/>
                  <a:pt x="12569" y="12590"/>
                  <a:pt x="0" y="0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05" name="Google Shape;105;p18"/>
          <p:cNvSpPr/>
          <p:nvPr/>
        </p:nvSpPr>
        <p:spPr>
          <a:xfrm>
            <a:off x="2416498" y="1804939"/>
            <a:ext cx="1597610" cy="127992"/>
          </a:xfrm>
          <a:custGeom>
            <a:rect b="b" l="l" r="r" t="t"/>
            <a:pathLst>
              <a:path extrusionOk="0" h="5053" w="73699">
                <a:moveTo>
                  <a:pt x="73699" y="3322"/>
                </a:moveTo>
                <a:cubicBezTo>
                  <a:pt x="66177" y="3322"/>
                  <a:pt x="58644" y="2755"/>
                  <a:pt x="51185" y="1783"/>
                </a:cubicBezTo>
                <a:cubicBezTo>
                  <a:pt x="45270" y="1012"/>
                  <a:pt x="39044" y="3354"/>
                  <a:pt x="33290" y="1783"/>
                </a:cubicBezTo>
                <a:cubicBezTo>
                  <a:pt x="22534" y="-1154"/>
                  <a:pt x="9562" y="-681"/>
                  <a:pt x="0" y="5054"/>
                </a:cubicBezTo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06" name="Google Shape;106;p18"/>
          <p:cNvSpPr/>
          <p:nvPr/>
        </p:nvSpPr>
        <p:spPr>
          <a:xfrm>
            <a:off x="2388248" y="2010935"/>
            <a:ext cx="274350" cy="1462225"/>
          </a:xfrm>
          <a:custGeom>
            <a:rect b="b" l="l" r="r" t="t"/>
            <a:pathLst>
              <a:path extrusionOk="0" h="57727" w="12656">
                <a:moveTo>
                  <a:pt x="2265" y="0"/>
                </a:moveTo>
                <a:cubicBezTo>
                  <a:pt x="-1889" y="19105"/>
                  <a:pt x="-1169" y="43902"/>
                  <a:pt x="12656" y="57727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107" name="Google Shape;107;p18"/>
          <p:cNvGrpSpPr/>
          <p:nvPr/>
        </p:nvGrpSpPr>
        <p:grpSpPr>
          <a:xfrm>
            <a:off x="533308" y="2005234"/>
            <a:ext cx="1604168" cy="1580194"/>
            <a:chOff x="3311213" y="1634935"/>
            <a:chExt cx="2103000" cy="2103000"/>
          </a:xfrm>
        </p:grpSpPr>
        <p:sp>
          <p:nvSpPr>
            <p:cNvPr id="108" name="Google Shape;108;p18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8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8"/>
            <p:cNvSpPr/>
            <p:nvPr/>
          </p:nvSpPr>
          <p:spPr>
            <a:xfrm>
              <a:off x="4519972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8"/>
            <p:cNvSpPr/>
            <p:nvPr/>
          </p:nvSpPr>
          <p:spPr>
            <a:xfrm>
              <a:off x="3514169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8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Soft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cxnSp>
        <p:nvCxnSpPr>
          <p:cNvPr id="113" name="Google Shape;113;p18"/>
          <p:cNvCxnSpPr/>
          <p:nvPr/>
        </p:nvCxnSpPr>
        <p:spPr>
          <a:xfrm flipH="1">
            <a:off x="3177625" y="17320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" name="Google Shape;114;p18"/>
          <p:cNvCxnSpPr/>
          <p:nvPr/>
        </p:nvCxnSpPr>
        <p:spPr>
          <a:xfrm flipH="1">
            <a:off x="3253825" y="34846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5" name="Google Shape;115;p18"/>
          <p:cNvGrpSpPr/>
          <p:nvPr/>
        </p:nvGrpSpPr>
        <p:grpSpPr>
          <a:xfrm>
            <a:off x="3221516" y="3831787"/>
            <a:ext cx="125498" cy="824758"/>
            <a:chOff x="4254415" y="2155375"/>
            <a:chExt cx="216600" cy="1385450"/>
          </a:xfrm>
        </p:grpSpPr>
        <p:sp>
          <p:nvSpPr>
            <p:cNvPr id="116" name="Google Shape;116;p18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8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8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9" name="Google Shape;119;p18"/>
          <p:cNvGrpSpPr/>
          <p:nvPr/>
        </p:nvGrpSpPr>
        <p:grpSpPr>
          <a:xfrm>
            <a:off x="3273810" y="891719"/>
            <a:ext cx="125502" cy="724967"/>
            <a:chOff x="3233975" y="742525"/>
            <a:chExt cx="165308" cy="1026575"/>
          </a:xfrm>
        </p:grpSpPr>
        <p:sp>
          <p:nvSpPr>
            <p:cNvPr id="120" name="Google Shape;120;p18"/>
            <p:cNvSpPr/>
            <p:nvPr/>
          </p:nvSpPr>
          <p:spPr>
            <a:xfrm>
              <a:off x="3233983" y="1172085"/>
              <a:ext cx="165300" cy="162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8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8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8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8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25" name="Google Shape;125;p18"/>
          <p:cNvCxnSpPr/>
          <p:nvPr/>
        </p:nvCxnSpPr>
        <p:spPr>
          <a:xfrm rot="10800000">
            <a:off x="286375" y="4132625"/>
            <a:ext cx="0" cy="856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6" name="Google Shape;126;p18"/>
          <p:cNvCxnSpPr/>
          <p:nvPr/>
        </p:nvCxnSpPr>
        <p:spPr>
          <a:xfrm>
            <a:off x="272717" y="4988825"/>
            <a:ext cx="784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7" name="Google Shape;127;p18"/>
          <p:cNvSpPr txBox="1"/>
          <p:nvPr/>
        </p:nvSpPr>
        <p:spPr>
          <a:xfrm>
            <a:off x="-52917" y="3806901"/>
            <a:ext cx="16719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Luminosity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1023250" y="4775450"/>
            <a:ext cx="23274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Spectral ‘hardness’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4305800" y="4228750"/>
            <a:ext cx="8514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start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130" name="Google Shape;130;p18"/>
          <p:cNvSpPr/>
          <p:nvPr/>
        </p:nvSpPr>
        <p:spPr>
          <a:xfrm>
            <a:off x="2682075" y="3463850"/>
            <a:ext cx="1116050" cy="192425"/>
          </a:xfrm>
          <a:custGeom>
            <a:rect b="b" l="l" r="r" t="t"/>
            <a:pathLst>
              <a:path extrusionOk="0" h="7697" w="44642">
                <a:moveTo>
                  <a:pt x="0" y="0"/>
                </a:moveTo>
                <a:cubicBezTo>
                  <a:pt x="14323" y="4783"/>
                  <a:pt x="29990" y="4044"/>
                  <a:pt x="44642" y="7697"/>
                </a:cubicBezTo>
              </a:path>
            </a:pathLst>
          </a:cu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31" name="Google Shape;131;p18"/>
          <p:cNvSpPr/>
          <p:nvPr/>
        </p:nvSpPr>
        <p:spPr>
          <a:xfrm>
            <a:off x="3855850" y="3680350"/>
            <a:ext cx="341550" cy="692725"/>
          </a:xfrm>
          <a:custGeom>
            <a:rect b="b" l="l" r="r" t="t"/>
            <a:pathLst>
              <a:path extrusionOk="0" h="27709" w="13662">
                <a:moveTo>
                  <a:pt x="0" y="0"/>
                </a:moveTo>
                <a:cubicBezTo>
                  <a:pt x="9212" y="4602"/>
                  <a:pt x="13662" y="17411"/>
                  <a:pt x="13662" y="27709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32" name="Google Shape;132;p18"/>
          <p:cNvSpPr txBox="1"/>
          <p:nvPr/>
        </p:nvSpPr>
        <p:spPr>
          <a:xfrm>
            <a:off x="284038" y="949475"/>
            <a:ext cx="2102700" cy="524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Hardness intensity diagram schematic (attempt)</a:t>
            </a:r>
            <a:endParaRPr sz="1200">
              <a:solidFill>
                <a:schemeClr val="dk1"/>
              </a:solidFill>
            </a:endParaRPr>
          </a:p>
        </p:txBody>
      </p:sp>
      <p:grpSp>
        <p:nvGrpSpPr>
          <p:cNvPr id="133" name="Google Shape;133;p18"/>
          <p:cNvGrpSpPr/>
          <p:nvPr/>
        </p:nvGrpSpPr>
        <p:grpSpPr>
          <a:xfrm>
            <a:off x="4495708" y="2005234"/>
            <a:ext cx="1604168" cy="1580194"/>
            <a:chOff x="3311213" y="1634935"/>
            <a:chExt cx="2103000" cy="2103000"/>
          </a:xfrm>
        </p:grpSpPr>
        <p:sp>
          <p:nvSpPr>
            <p:cNvPr id="134" name="Google Shape;134;p18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8"/>
            <p:cNvSpPr/>
            <p:nvPr/>
          </p:nvSpPr>
          <p:spPr>
            <a:xfrm>
              <a:off x="3935375" y="2586182"/>
              <a:ext cx="854700" cy="526200"/>
            </a:xfrm>
            <a:prstGeom prst="ellipse">
              <a:avLst/>
            </a:pr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8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8"/>
            <p:cNvSpPr/>
            <p:nvPr/>
          </p:nvSpPr>
          <p:spPr>
            <a:xfrm>
              <a:off x="4790076" y="2814425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8"/>
            <p:cNvSpPr/>
            <p:nvPr/>
          </p:nvSpPr>
          <p:spPr>
            <a:xfrm>
              <a:off x="3514176" y="2814424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8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8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8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Hard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sp>
        <p:nvSpPr>
          <p:cNvPr id="142" name="Google Shape;142;p18"/>
          <p:cNvSpPr/>
          <p:nvPr/>
        </p:nvSpPr>
        <p:spPr>
          <a:xfrm rot="-2237126">
            <a:off x="5830508" y="1803069"/>
            <a:ext cx="562575" cy="378432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2458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9"/>
          <p:cNvPicPr preferRelativeResize="0"/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34824" y="1337225"/>
            <a:ext cx="5476824" cy="377992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/>
          <p:nvPr/>
        </p:nvSpPr>
        <p:spPr>
          <a:xfrm>
            <a:off x="3049782" y="3778867"/>
            <a:ext cx="463200" cy="9231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9"/>
          <p:cNvSpPr/>
          <p:nvPr/>
        </p:nvSpPr>
        <p:spPr>
          <a:xfrm>
            <a:off x="3116519" y="826709"/>
            <a:ext cx="437700" cy="8724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9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BH LMXB outbursts: An oversimplification</a:t>
            </a:r>
            <a:endParaRPr/>
          </a:p>
        </p:txBody>
      </p:sp>
      <p:sp>
        <p:nvSpPr>
          <p:cNvPr id="151" name="Google Shape;151;p19"/>
          <p:cNvSpPr txBox="1"/>
          <p:nvPr>
            <p:ph idx="1" type="body"/>
          </p:nvPr>
        </p:nvSpPr>
        <p:spPr>
          <a:xfrm>
            <a:off x="6245025" y="718700"/>
            <a:ext cx="2749800" cy="324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Steady, coupled jet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Self-absorbed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𝜶 ~ 0 (for Flux density ~ 𝛎</a:t>
            </a:r>
            <a:r>
              <a:rPr baseline="30000" lang="en"/>
              <a:t>𝜶</a:t>
            </a:r>
            <a:r>
              <a:rPr lang="en"/>
              <a:t>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</a:t>
            </a:r>
            <a:r>
              <a:rPr lang="en" sz="1800"/>
              <a:t>→</a:t>
            </a:r>
            <a:r>
              <a:rPr lang="en"/>
              <a:t>Soft transition: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Decoupled ‘blobs’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Transition to optically thin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e.g., 𝜶 ~ -0.7 (or lower)</a:t>
            </a:r>
            <a:br>
              <a:rPr lang="en"/>
            </a:br>
            <a:br>
              <a:rPr lang="en"/>
            </a:br>
            <a:endParaRPr/>
          </a:p>
        </p:txBody>
      </p:sp>
      <p:sp>
        <p:nvSpPr>
          <p:cNvPr id="152" name="Google Shape;152;p19"/>
          <p:cNvSpPr/>
          <p:nvPr/>
        </p:nvSpPr>
        <p:spPr>
          <a:xfrm>
            <a:off x="4076707" y="1903691"/>
            <a:ext cx="229088" cy="2529656"/>
          </a:xfrm>
          <a:custGeom>
            <a:rect b="b" l="l" r="r" t="t"/>
            <a:pathLst>
              <a:path extrusionOk="0" h="99868" w="10568">
                <a:moveTo>
                  <a:pt x="9236" y="99868"/>
                </a:moveTo>
                <a:cubicBezTo>
                  <a:pt x="9236" y="89476"/>
                  <a:pt x="11731" y="78910"/>
                  <a:pt x="9814" y="68696"/>
                </a:cubicBezTo>
                <a:cubicBezTo>
                  <a:pt x="8827" y="63439"/>
                  <a:pt x="7683" y="58041"/>
                  <a:pt x="8274" y="52725"/>
                </a:cubicBezTo>
                <a:cubicBezTo>
                  <a:pt x="10241" y="35044"/>
                  <a:pt x="12569" y="12590"/>
                  <a:pt x="0" y="0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53" name="Google Shape;153;p19"/>
          <p:cNvSpPr/>
          <p:nvPr/>
        </p:nvSpPr>
        <p:spPr>
          <a:xfrm>
            <a:off x="2416498" y="1804939"/>
            <a:ext cx="1597610" cy="127992"/>
          </a:xfrm>
          <a:custGeom>
            <a:rect b="b" l="l" r="r" t="t"/>
            <a:pathLst>
              <a:path extrusionOk="0" h="5053" w="73699">
                <a:moveTo>
                  <a:pt x="73699" y="3322"/>
                </a:moveTo>
                <a:cubicBezTo>
                  <a:pt x="66177" y="3322"/>
                  <a:pt x="58644" y="2755"/>
                  <a:pt x="51185" y="1783"/>
                </a:cubicBezTo>
                <a:cubicBezTo>
                  <a:pt x="45270" y="1012"/>
                  <a:pt x="39044" y="3354"/>
                  <a:pt x="33290" y="1783"/>
                </a:cubicBezTo>
                <a:cubicBezTo>
                  <a:pt x="22534" y="-1154"/>
                  <a:pt x="9562" y="-681"/>
                  <a:pt x="0" y="5054"/>
                </a:cubicBezTo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54" name="Google Shape;154;p19"/>
          <p:cNvSpPr/>
          <p:nvPr/>
        </p:nvSpPr>
        <p:spPr>
          <a:xfrm>
            <a:off x="2388248" y="2010935"/>
            <a:ext cx="274350" cy="1462225"/>
          </a:xfrm>
          <a:custGeom>
            <a:rect b="b" l="l" r="r" t="t"/>
            <a:pathLst>
              <a:path extrusionOk="0" h="57727" w="12656">
                <a:moveTo>
                  <a:pt x="2265" y="0"/>
                </a:moveTo>
                <a:cubicBezTo>
                  <a:pt x="-1889" y="19105"/>
                  <a:pt x="-1169" y="43902"/>
                  <a:pt x="12656" y="57727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155" name="Google Shape;155;p19"/>
          <p:cNvGrpSpPr/>
          <p:nvPr/>
        </p:nvGrpSpPr>
        <p:grpSpPr>
          <a:xfrm>
            <a:off x="533308" y="2005234"/>
            <a:ext cx="1604168" cy="1580194"/>
            <a:chOff x="3311213" y="1634935"/>
            <a:chExt cx="2103000" cy="2103000"/>
          </a:xfrm>
        </p:grpSpPr>
        <p:sp>
          <p:nvSpPr>
            <p:cNvPr id="156" name="Google Shape;156;p19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9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9"/>
            <p:cNvSpPr/>
            <p:nvPr/>
          </p:nvSpPr>
          <p:spPr>
            <a:xfrm>
              <a:off x="4519972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9"/>
            <p:cNvSpPr/>
            <p:nvPr/>
          </p:nvSpPr>
          <p:spPr>
            <a:xfrm>
              <a:off x="3514169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9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Soft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cxnSp>
        <p:nvCxnSpPr>
          <p:cNvPr id="161" name="Google Shape;161;p19"/>
          <p:cNvCxnSpPr/>
          <p:nvPr/>
        </p:nvCxnSpPr>
        <p:spPr>
          <a:xfrm flipH="1">
            <a:off x="3177625" y="17320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2" name="Google Shape;162;p19"/>
          <p:cNvCxnSpPr/>
          <p:nvPr/>
        </p:nvCxnSpPr>
        <p:spPr>
          <a:xfrm flipH="1">
            <a:off x="3253825" y="34846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63" name="Google Shape;163;p19"/>
          <p:cNvGrpSpPr/>
          <p:nvPr/>
        </p:nvGrpSpPr>
        <p:grpSpPr>
          <a:xfrm>
            <a:off x="3221516" y="3831787"/>
            <a:ext cx="125498" cy="824758"/>
            <a:chOff x="4254415" y="2155375"/>
            <a:chExt cx="216600" cy="1385450"/>
          </a:xfrm>
        </p:grpSpPr>
        <p:sp>
          <p:nvSpPr>
            <p:cNvPr id="164" name="Google Shape;164;p19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9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19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7" name="Google Shape;167;p19"/>
          <p:cNvGrpSpPr/>
          <p:nvPr/>
        </p:nvGrpSpPr>
        <p:grpSpPr>
          <a:xfrm>
            <a:off x="3273810" y="891719"/>
            <a:ext cx="125502" cy="724967"/>
            <a:chOff x="3233975" y="742525"/>
            <a:chExt cx="165308" cy="1026575"/>
          </a:xfrm>
        </p:grpSpPr>
        <p:sp>
          <p:nvSpPr>
            <p:cNvPr id="168" name="Google Shape;168;p19"/>
            <p:cNvSpPr/>
            <p:nvPr/>
          </p:nvSpPr>
          <p:spPr>
            <a:xfrm>
              <a:off x="3233983" y="1172085"/>
              <a:ext cx="165300" cy="162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19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9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9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19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73" name="Google Shape;173;p19"/>
          <p:cNvCxnSpPr/>
          <p:nvPr/>
        </p:nvCxnSpPr>
        <p:spPr>
          <a:xfrm rot="10800000">
            <a:off x="286375" y="4132625"/>
            <a:ext cx="0" cy="856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4" name="Google Shape;174;p19"/>
          <p:cNvCxnSpPr/>
          <p:nvPr/>
        </p:nvCxnSpPr>
        <p:spPr>
          <a:xfrm>
            <a:off x="272717" y="4988825"/>
            <a:ext cx="784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5" name="Google Shape;175;p19"/>
          <p:cNvSpPr txBox="1"/>
          <p:nvPr/>
        </p:nvSpPr>
        <p:spPr>
          <a:xfrm>
            <a:off x="-52917" y="3806901"/>
            <a:ext cx="16719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Luminosity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76" name="Google Shape;176;p19"/>
          <p:cNvSpPr txBox="1"/>
          <p:nvPr/>
        </p:nvSpPr>
        <p:spPr>
          <a:xfrm>
            <a:off x="1023250" y="4775450"/>
            <a:ext cx="23274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Spectral ‘hardness’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77" name="Google Shape;177;p19"/>
          <p:cNvSpPr txBox="1"/>
          <p:nvPr/>
        </p:nvSpPr>
        <p:spPr>
          <a:xfrm>
            <a:off x="4305800" y="4228750"/>
            <a:ext cx="8514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start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178" name="Google Shape;178;p19"/>
          <p:cNvSpPr/>
          <p:nvPr/>
        </p:nvSpPr>
        <p:spPr>
          <a:xfrm>
            <a:off x="2682075" y="3463850"/>
            <a:ext cx="1116050" cy="192425"/>
          </a:xfrm>
          <a:custGeom>
            <a:rect b="b" l="l" r="r" t="t"/>
            <a:pathLst>
              <a:path extrusionOk="0" h="7697" w="44642">
                <a:moveTo>
                  <a:pt x="0" y="0"/>
                </a:moveTo>
                <a:cubicBezTo>
                  <a:pt x="14323" y="4783"/>
                  <a:pt x="29990" y="4044"/>
                  <a:pt x="44642" y="7697"/>
                </a:cubicBezTo>
              </a:path>
            </a:pathLst>
          </a:cu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79" name="Google Shape;179;p19"/>
          <p:cNvSpPr/>
          <p:nvPr/>
        </p:nvSpPr>
        <p:spPr>
          <a:xfrm>
            <a:off x="3855850" y="3680350"/>
            <a:ext cx="341550" cy="692725"/>
          </a:xfrm>
          <a:custGeom>
            <a:rect b="b" l="l" r="r" t="t"/>
            <a:pathLst>
              <a:path extrusionOk="0" h="27709" w="13662">
                <a:moveTo>
                  <a:pt x="0" y="0"/>
                </a:moveTo>
                <a:cubicBezTo>
                  <a:pt x="9212" y="4602"/>
                  <a:pt x="13662" y="17411"/>
                  <a:pt x="13662" y="27709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80" name="Google Shape;180;p19"/>
          <p:cNvSpPr txBox="1"/>
          <p:nvPr/>
        </p:nvSpPr>
        <p:spPr>
          <a:xfrm>
            <a:off x="284038" y="949475"/>
            <a:ext cx="2102700" cy="524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Hardness intensity diagram schematic (attempt)</a:t>
            </a:r>
            <a:endParaRPr sz="1200">
              <a:solidFill>
                <a:schemeClr val="dk1"/>
              </a:solidFill>
            </a:endParaRPr>
          </a:p>
        </p:txBody>
      </p:sp>
      <p:grpSp>
        <p:nvGrpSpPr>
          <p:cNvPr id="181" name="Google Shape;181;p19"/>
          <p:cNvGrpSpPr/>
          <p:nvPr/>
        </p:nvGrpSpPr>
        <p:grpSpPr>
          <a:xfrm>
            <a:off x="4495708" y="2005234"/>
            <a:ext cx="1604168" cy="1580194"/>
            <a:chOff x="3311213" y="1634935"/>
            <a:chExt cx="2103000" cy="2103000"/>
          </a:xfrm>
        </p:grpSpPr>
        <p:sp>
          <p:nvSpPr>
            <p:cNvPr id="182" name="Google Shape;182;p19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9"/>
            <p:cNvSpPr/>
            <p:nvPr/>
          </p:nvSpPr>
          <p:spPr>
            <a:xfrm>
              <a:off x="3935375" y="2586182"/>
              <a:ext cx="854700" cy="526200"/>
            </a:xfrm>
            <a:prstGeom prst="ellipse">
              <a:avLst/>
            </a:pr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9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9"/>
            <p:cNvSpPr/>
            <p:nvPr/>
          </p:nvSpPr>
          <p:spPr>
            <a:xfrm>
              <a:off x="4790076" y="2814425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9"/>
            <p:cNvSpPr/>
            <p:nvPr/>
          </p:nvSpPr>
          <p:spPr>
            <a:xfrm>
              <a:off x="3514176" y="2814424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9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9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9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Hard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sp>
        <p:nvSpPr>
          <p:cNvPr id="190" name="Google Shape;190;p19"/>
          <p:cNvSpPr/>
          <p:nvPr/>
        </p:nvSpPr>
        <p:spPr>
          <a:xfrm rot="-2237126">
            <a:off x="3544508" y="736269"/>
            <a:ext cx="562575" cy="378432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2458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0"/>
          <p:cNvPicPr preferRelativeResize="0"/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34824" y="1337225"/>
            <a:ext cx="5476824" cy="3779924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0"/>
          <p:cNvSpPr/>
          <p:nvPr/>
        </p:nvSpPr>
        <p:spPr>
          <a:xfrm>
            <a:off x="3049782" y="3778867"/>
            <a:ext cx="463200" cy="9231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0"/>
          <p:cNvSpPr/>
          <p:nvPr/>
        </p:nvSpPr>
        <p:spPr>
          <a:xfrm>
            <a:off x="3116519" y="826709"/>
            <a:ext cx="437700" cy="8724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0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BH LMXB outbursts: An oversimplification</a:t>
            </a:r>
            <a:endParaRPr/>
          </a:p>
        </p:txBody>
      </p:sp>
      <p:sp>
        <p:nvSpPr>
          <p:cNvPr id="199" name="Google Shape;199;p20"/>
          <p:cNvSpPr txBox="1"/>
          <p:nvPr>
            <p:ph idx="1" type="body"/>
          </p:nvPr>
        </p:nvSpPr>
        <p:spPr>
          <a:xfrm>
            <a:off x="6245025" y="718700"/>
            <a:ext cx="2749800" cy="324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Steady, coupled jet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Self-absorbed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𝜶 ~ 0 (for Flux density ~ 𝛎</a:t>
            </a:r>
            <a:r>
              <a:rPr baseline="30000" lang="en"/>
              <a:t>𝜶</a:t>
            </a:r>
            <a:r>
              <a:rPr lang="en"/>
              <a:t>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</a:t>
            </a:r>
            <a:r>
              <a:rPr lang="en" sz="1800"/>
              <a:t>→</a:t>
            </a:r>
            <a:r>
              <a:rPr lang="en"/>
              <a:t>Soft transition: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Decoupled ‘blobs’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Transition to optically thin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e.g., 𝜶 ~ -0.7 (or lower)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Soft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Cessation of BH jet activity</a:t>
            </a:r>
            <a:br>
              <a:rPr lang="en"/>
            </a:br>
            <a:endParaRPr/>
          </a:p>
        </p:txBody>
      </p:sp>
      <p:sp>
        <p:nvSpPr>
          <p:cNvPr id="200" name="Google Shape;200;p20"/>
          <p:cNvSpPr/>
          <p:nvPr/>
        </p:nvSpPr>
        <p:spPr>
          <a:xfrm>
            <a:off x="4076707" y="1903691"/>
            <a:ext cx="229088" cy="2529656"/>
          </a:xfrm>
          <a:custGeom>
            <a:rect b="b" l="l" r="r" t="t"/>
            <a:pathLst>
              <a:path extrusionOk="0" h="99868" w="10568">
                <a:moveTo>
                  <a:pt x="9236" y="99868"/>
                </a:moveTo>
                <a:cubicBezTo>
                  <a:pt x="9236" y="89476"/>
                  <a:pt x="11731" y="78910"/>
                  <a:pt x="9814" y="68696"/>
                </a:cubicBezTo>
                <a:cubicBezTo>
                  <a:pt x="8827" y="63439"/>
                  <a:pt x="7683" y="58041"/>
                  <a:pt x="8274" y="52725"/>
                </a:cubicBezTo>
                <a:cubicBezTo>
                  <a:pt x="10241" y="35044"/>
                  <a:pt x="12569" y="12590"/>
                  <a:pt x="0" y="0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01" name="Google Shape;201;p20"/>
          <p:cNvSpPr/>
          <p:nvPr/>
        </p:nvSpPr>
        <p:spPr>
          <a:xfrm>
            <a:off x="2416498" y="1804939"/>
            <a:ext cx="1597610" cy="127992"/>
          </a:xfrm>
          <a:custGeom>
            <a:rect b="b" l="l" r="r" t="t"/>
            <a:pathLst>
              <a:path extrusionOk="0" h="5053" w="73699">
                <a:moveTo>
                  <a:pt x="73699" y="3322"/>
                </a:moveTo>
                <a:cubicBezTo>
                  <a:pt x="66177" y="3322"/>
                  <a:pt x="58644" y="2755"/>
                  <a:pt x="51185" y="1783"/>
                </a:cubicBezTo>
                <a:cubicBezTo>
                  <a:pt x="45270" y="1012"/>
                  <a:pt x="39044" y="3354"/>
                  <a:pt x="33290" y="1783"/>
                </a:cubicBezTo>
                <a:cubicBezTo>
                  <a:pt x="22534" y="-1154"/>
                  <a:pt x="9562" y="-681"/>
                  <a:pt x="0" y="5054"/>
                </a:cubicBezTo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02" name="Google Shape;202;p20"/>
          <p:cNvSpPr/>
          <p:nvPr/>
        </p:nvSpPr>
        <p:spPr>
          <a:xfrm>
            <a:off x="2388248" y="2010935"/>
            <a:ext cx="274350" cy="1462225"/>
          </a:xfrm>
          <a:custGeom>
            <a:rect b="b" l="l" r="r" t="t"/>
            <a:pathLst>
              <a:path extrusionOk="0" h="57727" w="12656">
                <a:moveTo>
                  <a:pt x="2265" y="0"/>
                </a:moveTo>
                <a:cubicBezTo>
                  <a:pt x="-1889" y="19105"/>
                  <a:pt x="-1169" y="43902"/>
                  <a:pt x="12656" y="57727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203" name="Google Shape;203;p20"/>
          <p:cNvGrpSpPr/>
          <p:nvPr/>
        </p:nvGrpSpPr>
        <p:grpSpPr>
          <a:xfrm>
            <a:off x="533308" y="2005234"/>
            <a:ext cx="1604168" cy="1580194"/>
            <a:chOff x="3311213" y="1634935"/>
            <a:chExt cx="2103000" cy="2103000"/>
          </a:xfrm>
        </p:grpSpPr>
        <p:sp>
          <p:nvSpPr>
            <p:cNvPr id="204" name="Google Shape;204;p20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20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0"/>
            <p:cNvSpPr/>
            <p:nvPr/>
          </p:nvSpPr>
          <p:spPr>
            <a:xfrm>
              <a:off x="4519972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0"/>
            <p:cNvSpPr/>
            <p:nvPr/>
          </p:nvSpPr>
          <p:spPr>
            <a:xfrm>
              <a:off x="3514169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0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Soft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cxnSp>
        <p:nvCxnSpPr>
          <p:cNvPr id="209" name="Google Shape;209;p20"/>
          <p:cNvCxnSpPr/>
          <p:nvPr/>
        </p:nvCxnSpPr>
        <p:spPr>
          <a:xfrm flipH="1">
            <a:off x="3177625" y="17320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0" name="Google Shape;210;p20"/>
          <p:cNvCxnSpPr/>
          <p:nvPr/>
        </p:nvCxnSpPr>
        <p:spPr>
          <a:xfrm flipH="1">
            <a:off x="3253825" y="34846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11" name="Google Shape;211;p20"/>
          <p:cNvGrpSpPr/>
          <p:nvPr/>
        </p:nvGrpSpPr>
        <p:grpSpPr>
          <a:xfrm>
            <a:off x="3221516" y="3831787"/>
            <a:ext cx="125498" cy="824758"/>
            <a:chOff x="4254415" y="2155375"/>
            <a:chExt cx="216600" cy="1385450"/>
          </a:xfrm>
        </p:grpSpPr>
        <p:sp>
          <p:nvSpPr>
            <p:cNvPr id="212" name="Google Shape;212;p20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0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20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5" name="Google Shape;215;p20"/>
          <p:cNvGrpSpPr/>
          <p:nvPr/>
        </p:nvGrpSpPr>
        <p:grpSpPr>
          <a:xfrm>
            <a:off x="3273810" y="891719"/>
            <a:ext cx="125502" cy="724967"/>
            <a:chOff x="3233975" y="742525"/>
            <a:chExt cx="165308" cy="1026575"/>
          </a:xfrm>
        </p:grpSpPr>
        <p:sp>
          <p:nvSpPr>
            <p:cNvPr id="216" name="Google Shape;216;p20"/>
            <p:cNvSpPr/>
            <p:nvPr/>
          </p:nvSpPr>
          <p:spPr>
            <a:xfrm>
              <a:off x="3233983" y="1172085"/>
              <a:ext cx="165300" cy="162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20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0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20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20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21" name="Google Shape;221;p20"/>
          <p:cNvCxnSpPr/>
          <p:nvPr/>
        </p:nvCxnSpPr>
        <p:spPr>
          <a:xfrm rot="10800000">
            <a:off x="286375" y="4132625"/>
            <a:ext cx="0" cy="856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2" name="Google Shape;222;p20"/>
          <p:cNvCxnSpPr/>
          <p:nvPr/>
        </p:nvCxnSpPr>
        <p:spPr>
          <a:xfrm>
            <a:off x="272717" y="4988825"/>
            <a:ext cx="784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3" name="Google Shape;223;p20"/>
          <p:cNvSpPr txBox="1"/>
          <p:nvPr/>
        </p:nvSpPr>
        <p:spPr>
          <a:xfrm>
            <a:off x="-52917" y="3806901"/>
            <a:ext cx="16719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Luminosity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24" name="Google Shape;224;p20"/>
          <p:cNvSpPr txBox="1"/>
          <p:nvPr/>
        </p:nvSpPr>
        <p:spPr>
          <a:xfrm>
            <a:off x="1023250" y="4775450"/>
            <a:ext cx="23274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Spectral ‘hardness’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25" name="Google Shape;225;p20"/>
          <p:cNvSpPr txBox="1"/>
          <p:nvPr/>
        </p:nvSpPr>
        <p:spPr>
          <a:xfrm>
            <a:off x="4305800" y="4228750"/>
            <a:ext cx="8514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start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226" name="Google Shape;226;p20"/>
          <p:cNvSpPr/>
          <p:nvPr/>
        </p:nvSpPr>
        <p:spPr>
          <a:xfrm>
            <a:off x="2682075" y="3463850"/>
            <a:ext cx="1116050" cy="192425"/>
          </a:xfrm>
          <a:custGeom>
            <a:rect b="b" l="l" r="r" t="t"/>
            <a:pathLst>
              <a:path extrusionOk="0" h="7697" w="44642">
                <a:moveTo>
                  <a:pt x="0" y="0"/>
                </a:moveTo>
                <a:cubicBezTo>
                  <a:pt x="14323" y="4783"/>
                  <a:pt x="29990" y="4044"/>
                  <a:pt x="44642" y="7697"/>
                </a:cubicBezTo>
              </a:path>
            </a:pathLst>
          </a:cu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27" name="Google Shape;227;p20"/>
          <p:cNvSpPr/>
          <p:nvPr/>
        </p:nvSpPr>
        <p:spPr>
          <a:xfrm>
            <a:off x="3855850" y="3680350"/>
            <a:ext cx="341550" cy="692725"/>
          </a:xfrm>
          <a:custGeom>
            <a:rect b="b" l="l" r="r" t="t"/>
            <a:pathLst>
              <a:path extrusionOk="0" h="27709" w="13662">
                <a:moveTo>
                  <a:pt x="0" y="0"/>
                </a:moveTo>
                <a:cubicBezTo>
                  <a:pt x="9212" y="4602"/>
                  <a:pt x="13662" y="17411"/>
                  <a:pt x="13662" y="27709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28" name="Google Shape;228;p20"/>
          <p:cNvSpPr txBox="1"/>
          <p:nvPr/>
        </p:nvSpPr>
        <p:spPr>
          <a:xfrm>
            <a:off x="284038" y="949475"/>
            <a:ext cx="2102700" cy="524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Hardness intensity diagram schematic (attempt)</a:t>
            </a:r>
            <a:endParaRPr sz="1200">
              <a:solidFill>
                <a:schemeClr val="dk1"/>
              </a:solidFill>
            </a:endParaRPr>
          </a:p>
        </p:txBody>
      </p:sp>
      <p:grpSp>
        <p:nvGrpSpPr>
          <p:cNvPr id="229" name="Google Shape;229;p20"/>
          <p:cNvGrpSpPr/>
          <p:nvPr/>
        </p:nvGrpSpPr>
        <p:grpSpPr>
          <a:xfrm>
            <a:off x="4495708" y="2005234"/>
            <a:ext cx="1604168" cy="1580194"/>
            <a:chOff x="3311213" y="1634935"/>
            <a:chExt cx="2103000" cy="2103000"/>
          </a:xfrm>
        </p:grpSpPr>
        <p:sp>
          <p:nvSpPr>
            <p:cNvPr id="230" name="Google Shape;230;p20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20"/>
            <p:cNvSpPr/>
            <p:nvPr/>
          </p:nvSpPr>
          <p:spPr>
            <a:xfrm>
              <a:off x="3935375" y="2586182"/>
              <a:ext cx="854700" cy="526200"/>
            </a:xfrm>
            <a:prstGeom prst="ellipse">
              <a:avLst/>
            </a:pr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20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20"/>
            <p:cNvSpPr/>
            <p:nvPr/>
          </p:nvSpPr>
          <p:spPr>
            <a:xfrm>
              <a:off x="4790076" y="2814425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20"/>
            <p:cNvSpPr/>
            <p:nvPr/>
          </p:nvSpPr>
          <p:spPr>
            <a:xfrm>
              <a:off x="3514176" y="2814424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20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20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20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Hard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sp>
        <p:nvSpPr>
          <p:cNvPr id="238" name="Google Shape;238;p20"/>
          <p:cNvSpPr/>
          <p:nvPr/>
        </p:nvSpPr>
        <p:spPr>
          <a:xfrm rot="-2237126">
            <a:off x="1715708" y="1726869"/>
            <a:ext cx="562575" cy="378432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2458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21"/>
          <p:cNvPicPr preferRelativeResize="0"/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34824" y="1337225"/>
            <a:ext cx="5476824" cy="377992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1"/>
          <p:cNvSpPr/>
          <p:nvPr/>
        </p:nvSpPr>
        <p:spPr>
          <a:xfrm>
            <a:off x="3049782" y="3778867"/>
            <a:ext cx="463200" cy="9231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1"/>
          <p:cNvSpPr/>
          <p:nvPr/>
        </p:nvSpPr>
        <p:spPr>
          <a:xfrm>
            <a:off x="3116519" y="826709"/>
            <a:ext cx="437700" cy="872400"/>
          </a:xfrm>
          <a:prstGeom prst="ellipse">
            <a:avLst/>
          </a:prstGeom>
          <a:solidFill>
            <a:schemeClr val="lt1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1"/>
          <p:cNvSpPr txBox="1"/>
          <p:nvPr>
            <p:ph type="title"/>
          </p:nvPr>
        </p:nvSpPr>
        <p:spPr>
          <a:xfrm>
            <a:off x="34825" y="84575"/>
            <a:ext cx="9064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BH LMXB outbursts: An oversimplification</a:t>
            </a:r>
            <a:endParaRPr/>
          </a:p>
        </p:txBody>
      </p:sp>
      <p:sp>
        <p:nvSpPr>
          <p:cNvPr id="247" name="Google Shape;247;p21"/>
          <p:cNvSpPr txBox="1"/>
          <p:nvPr>
            <p:ph idx="1" type="body"/>
          </p:nvPr>
        </p:nvSpPr>
        <p:spPr>
          <a:xfrm>
            <a:off x="6245025" y="718700"/>
            <a:ext cx="2749800" cy="324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Steady, coupled jet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Self-absorbed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𝜶 ~ 0 (for Flux density ~ 𝛎</a:t>
            </a:r>
            <a:r>
              <a:rPr baseline="30000" lang="en"/>
              <a:t>𝜶</a:t>
            </a:r>
            <a:r>
              <a:rPr lang="en"/>
              <a:t>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Hard</a:t>
            </a:r>
            <a:r>
              <a:rPr lang="en" sz="1800"/>
              <a:t>→</a:t>
            </a:r>
            <a:r>
              <a:rPr lang="en"/>
              <a:t>Soft transition: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Decoupled ‘blobs’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Transition to optically thin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e.g., 𝜶 ~ -0.7 (or lower)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Soft state: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Cessation of BH jet activity</a:t>
            </a:r>
            <a:br>
              <a:rPr lang="en"/>
            </a:b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Soft</a:t>
            </a:r>
            <a:r>
              <a:rPr lang="en" sz="1800"/>
              <a:t>→</a:t>
            </a:r>
            <a:r>
              <a:rPr lang="en"/>
              <a:t>Hard transition:</a:t>
            </a:r>
            <a:endParaRPr/>
          </a:p>
          <a:p>
            <a:pPr indent="-177800" lvl="1" marL="628650" rtl="0" algn="l">
              <a:spcBef>
                <a:spcPts val="0"/>
              </a:spcBef>
              <a:spcAft>
                <a:spcPts val="0"/>
              </a:spcAft>
              <a:buSzPts val="1000"/>
              <a:buChar char="○"/>
            </a:pPr>
            <a:r>
              <a:rPr lang="en"/>
              <a:t>Reformation of steady jet</a:t>
            </a:r>
            <a:endParaRPr/>
          </a:p>
        </p:txBody>
      </p:sp>
      <p:sp>
        <p:nvSpPr>
          <p:cNvPr id="248" name="Google Shape;248;p21"/>
          <p:cNvSpPr/>
          <p:nvPr/>
        </p:nvSpPr>
        <p:spPr>
          <a:xfrm>
            <a:off x="4076707" y="1903691"/>
            <a:ext cx="229088" cy="2529656"/>
          </a:xfrm>
          <a:custGeom>
            <a:rect b="b" l="l" r="r" t="t"/>
            <a:pathLst>
              <a:path extrusionOk="0" h="99868" w="10568">
                <a:moveTo>
                  <a:pt x="9236" y="99868"/>
                </a:moveTo>
                <a:cubicBezTo>
                  <a:pt x="9236" y="89476"/>
                  <a:pt x="11731" y="78910"/>
                  <a:pt x="9814" y="68696"/>
                </a:cubicBezTo>
                <a:cubicBezTo>
                  <a:pt x="8827" y="63439"/>
                  <a:pt x="7683" y="58041"/>
                  <a:pt x="8274" y="52725"/>
                </a:cubicBezTo>
                <a:cubicBezTo>
                  <a:pt x="10241" y="35044"/>
                  <a:pt x="12569" y="12590"/>
                  <a:pt x="0" y="0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49" name="Google Shape;249;p21"/>
          <p:cNvSpPr/>
          <p:nvPr/>
        </p:nvSpPr>
        <p:spPr>
          <a:xfrm>
            <a:off x="2416498" y="1804939"/>
            <a:ext cx="1597610" cy="127992"/>
          </a:xfrm>
          <a:custGeom>
            <a:rect b="b" l="l" r="r" t="t"/>
            <a:pathLst>
              <a:path extrusionOk="0" h="5053" w="73699">
                <a:moveTo>
                  <a:pt x="73699" y="3322"/>
                </a:moveTo>
                <a:cubicBezTo>
                  <a:pt x="66177" y="3322"/>
                  <a:pt x="58644" y="2755"/>
                  <a:pt x="51185" y="1783"/>
                </a:cubicBezTo>
                <a:cubicBezTo>
                  <a:pt x="45270" y="1012"/>
                  <a:pt x="39044" y="3354"/>
                  <a:pt x="33290" y="1783"/>
                </a:cubicBezTo>
                <a:cubicBezTo>
                  <a:pt x="22534" y="-1154"/>
                  <a:pt x="9562" y="-681"/>
                  <a:pt x="0" y="5054"/>
                </a:cubicBezTo>
              </a:path>
            </a:pathLst>
          </a:cu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50" name="Google Shape;250;p21"/>
          <p:cNvSpPr/>
          <p:nvPr/>
        </p:nvSpPr>
        <p:spPr>
          <a:xfrm>
            <a:off x="2388248" y="2010935"/>
            <a:ext cx="274350" cy="1462225"/>
          </a:xfrm>
          <a:custGeom>
            <a:rect b="b" l="l" r="r" t="t"/>
            <a:pathLst>
              <a:path extrusionOk="0" h="57727" w="12656">
                <a:moveTo>
                  <a:pt x="2265" y="0"/>
                </a:moveTo>
                <a:cubicBezTo>
                  <a:pt x="-1889" y="19105"/>
                  <a:pt x="-1169" y="43902"/>
                  <a:pt x="12656" y="57727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grpSp>
        <p:nvGrpSpPr>
          <p:cNvPr id="251" name="Google Shape;251;p21"/>
          <p:cNvGrpSpPr/>
          <p:nvPr/>
        </p:nvGrpSpPr>
        <p:grpSpPr>
          <a:xfrm>
            <a:off x="533308" y="2005234"/>
            <a:ext cx="1604168" cy="1580194"/>
            <a:chOff x="3311213" y="1634935"/>
            <a:chExt cx="2103000" cy="2103000"/>
          </a:xfrm>
        </p:grpSpPr>
        <p:sp>
          <p:nvSpPr>
            <p:cNvPr id="252" name="Google Shape;252;p21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21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21"/>
            <p:cNvSpPr/>
            <p:nvPr/>
          </p:nvSpPr>
          <p:spPr>
            <a:xfrm>
              <a:off x="4519972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21"/>
            <p:cNvSpPr/>
            <p:nvPr/>
          </p:nvSpPr>
          <p:spPr>
            <a:xfrm>
              <a:off x="3514169" y="2814421"/>
              <a:ext cx="69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21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Soft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cxnSp>
        <p:nvCxnSpPr>
          <p:cNvPr id="257" name="Google Shape;257;p21"/>
          <p:cNvCxnSpPr/>
          <p:nvPr/>
        </p:nvCxnSpPr>
        <p:spPr>
          <a:xfrm flipH="1">
            <a:off x="3177625" y="17320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p21"/>
          <p:cNvCxnSpPr/>
          <p:nvPr/>
        </p:nvCxnSpPr>
        <p:spPr>
          <a:xfrm flipH="1">
            <a:off x="3253825" y="3484650"/>
            <a:ext cx="173100" cy="235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59" name="Google Shape;259;p21"/>
          <p:cNvGrpSpPr/>
          <p:nvPr/>
        </p:nvGrpSpPr>
        <p:grpSpPr>
          <a:xfrm>
            <a:off x="3221516" y="3831787"/>
            <a:ext cx="125498" cy="824758"/>
            <a:chOff x="4254415" y="2155375"/>
            <a:chExt cx="216600" cy="1385450"/>
          </a:xfrm>
        </p:grpSpPr>
        <p:sp>
          <p:nvSpPr>
            <p:cNvPr id="260" name="Google Shape;260;p21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21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1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3" name="Google Shape;263;p21"/>
          <p:cNvGrpSpPr/>
          <p:nvPr/>
        </p:nvGrpSpPr>
        <p:grpSpPr>
          <a:xfrm>
            <a:off x="3273810" y="891719"/>
            <a:ext cx="125502" cy="724967"/>
            <a:chOff x="3233975" y="742525"/>
            <a:chExt cx="165308" cy="1026575"/>
          </a:xfrm>
        </p:grpSpPr>
        <p:sp>
          <p:nvSpPr>
            <p:cNvPr id="264" name="Google Shape;264;p21"/>
            <p:cNvSpPr/>
            <p:nvPr/>
          </p:nvSpPr>
          <p:spPr>
            <a:xfrm>
              <a:off x="3233983" y="1172085"/>
              <a:ext cx="165300" cy="1629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21"/>
            <p:cNvSpPr/>
            <p:nvPr/>
          </p:nvSpPr>
          <p:spPr>
            <a:xfrm>
              <a:off x="3267125" y="994200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21"/>
            <p:cNvSpPr/>
            <p:nvPr/>
          </p:nvSpPr>
          <p:spPr>
            <a:xfrm>
              <a:off x="3233975" y="742525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1"/>
            <p:cNvSpPr/>
            <p:nvPr/>
          </p:nvSpPr>
          <p:spPr>
            <a:xfrm flipH="1" rot="10800000">
              <a:off x="3267125" y="1428325"/>
              <a:ext cx="99000" cy="891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21"/>
            <p:cNvSpPr/>
            <p:nvPr/>
          </p:nvSpPr>
          <p:spPr>
            <a:xfrm flipH="1" rot="10800000">
              <a:off x="3233975" y="1606200"/>
              <a:ext cx="165300" cy="16290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269" name="Google Shape;269;p21"/>
          <p:cNvCxnSpPr/>
          <p:nvPr/>
        </p:nvCxnSpPr>
        <p:spPr>
          <a:xfrm rot="10800000">
            <a:off x="286375" y="4132625"/>
            <a:ext cx="0" cy="8562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0" name="Google Shape;270;p21"/>
          <p:cNvCxnSpPr/>
          <p:nvPr/>
        </p:nvCxnSpPr>
        <p:spPr>
          <a:xfrm>
            <a:off x="272717" y="4988825"/>
            <a:ext cx="784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1" name="Google Shape;271;p21"/>
          <p:cNvSpPr txBox="1"/>
          <p:nvPr/>
        </p:nvSpPr>
        <p:spPr>
          <a:xfrm>
            <a:off x="-52917" y="3806901"/>
            <a:ext cx="16719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Luminosity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72" name="Google Shape;272;p21"/>
          <p:cNvSpPr txBox="1"/>
          <p:nvPr/>
        </p:nvSpPr>
        <p:spPr>
          <a:xfrm>
            <a:off x="1023250" y="4775450"/>
            <a:ext cx="23274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X-ray Spectral ‘hardness’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273" name="Google Shape;273;p21"/>
          <p:cNvSpPr txBox="1"/>
          <p:nvPr/>
        </p:nvSpPr>
        <p:spPr>
          <a:xfrm>
            <a:off x="4305800" y="4228750"/>
            <a:ext cx="8514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start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274" name="Google Shape;274;p21"/>
          <p:cNvSpPr/>
          <p:nvPr/>
        </p:nvSpPr>
        <p:spPr>
          <a:xfrm>
            <a:off x="2682075" y="3463850"/>
            <a:ext cx="1116050" cy="192425"/>
          </a:xfrm>
          <a:custGeom>
            <a:rect b="b" l="l" r="r" t="t"/>
            <a:pathLst>
              <a:path extrusionOk="0" h="7697" w="44642">
                <a:moveTo>
                  <a:pt x="0" y="0"/>
                </a:moveTo>
                <a:cubicBezTo>
                  <a:pt x="14323" y="4783"/>
                  <a:pt x="29990" y="4044"/>
                  <a:pt x="44642" y="7697"/>
                </a:cubicBezTo>
              </a:path>
            </a:pathLst>
          </a:cu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75" name="Google Shape;275;p21"/>
          <p:cNvSpPr/>
          <p:nvPr/>
        </p:nvSpPr>
        <p:spPr>
          <a:xfrm>
            <a:off x="3855850" y="3680350"/>
            <a:ext cx="341550" cy="692725"/>
          </a:xfrm>
          <a:custGeom>
            <a:rect b="b" l="l" r="r" t="t"/>
            <a:pathLst>
              <a:path extrusionOk="0" h="27709" w="13662">
                <a:moveTo>
                  <a:pt x="0" y="0"/>
                </a:moveTo>
                <a:cubicBezTo>
                  <a:pt x="9212" y="4602"/>
                  <a:pt x="13662" y="17411"/>
                  <a:pt x="13662" y="27709"/>
                </a:cubicBezTo>
              </a:path>
            </a:pathLst>
          </a:cu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276" name="Google Shape;276;p21"/>
          <p:cNvSpPr txBox="1"/>
          <p:nvPr/>
        </p:nvSpPr>
        <p:spPr>
          <a:xfrm>
            <a:off x="284038" y="949475"/>
            <a:ext cx="2102700" cy="524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Hardness intensity diagram schematic (attempt)</a:t>
            </a:r>
            <a:endParaRPr sz="1200">
              <a:solidFill>
                <a:schemeClr val="dk1"/>
              </a:solidFill>
            </a:endParaRPr>
          </a:p>
        </p:txBody>
      </p:sp>
      <p:grpSp>
        <p:nvGrpSpPr>
          <p:cNvPr id="277" name="Google Shape;277;p21"/>
          <p:cNvGrpSpPr/>
          <p:nvPr/>
        </p:nvGrpSpPr>
        <p:grpSpPr>
          <a:xfrm>
            <a:off x="4495708" y="2005234"/>
            <a:ext cx="1604168" cy="1580194"/>
            <a:chOff x="3311213" y="1634935"/>
            <a:chExt cx="2103000" cy="2103000"/>
          </a:xfrm>
        </p:grpSpPr>
        <p:sp>
          <p:nvSpPr>
            <p:cNvPr id="278" name="Google Shape;278;p21"/>
            <p:cNvSpPr/>
            <p:nvPr/>
          </p:nvSpPr>
          <p:spPr>
            <a:xfrm>
              <a:off x="3311213" y="1634935"/>
              <a:ext cx="2103000" cy="2103000"/>
            </a:xfrm>
            <a:prstGeom prst="ellipse">
              <a:avLst/>
            </a:prstGeom>
            <a:solidFill>
              <a:schemeClr val="lt1"/>
            </a:solidFill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21"/>
            <p:cNvSpPr/>
            <p:nvPr/>
          </p:nvSpPr>
          <p:spPr>
            <a:xfrm>
              <a:off x="3935375" y="2586182"/>
              <a:ext cx="854700" cy="526200"/>
            </a:xfrm>
            <a:prstGeom prst="ellipse">
              <a:avLst/>
            </a:prstGeom>
            <a:solidFill>
              <a:srgbClr val="9FC5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1"/>
            <p:cNvSpPr/>
            <p:nvPr/>
          </p:nvSpPr>
          <p:spPr>
            <a:xfrm>
              <a:off x="4254415" y="2744365"/>
              <a:ext cx="216600" cy="2166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1"/>
            <p:cNvSpPr/>
            <p:nvPr/>
          </p:nvSpPr>
          <p:spPr>
            <a:xfrm>
              <a:off x="4790076" y="2814425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1"/>
            <p:cNvSpPr/>
            <p:nvPr/>
          </p:nvSpPr>
          <p:spPr>
            <a:xfrm>
              <a:off x="3514176" y="2814424"/>
              <a:ext cx="421200" cy="765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3" name="Google Shape;283;p21"/>
            <p:cNvSpPr/>
            <p:nvPr/>
          </p:nvSpPr>
          <p:spPr>
            <a:xfrm>
              <a:off x="4273000" y="2155375"/>
              <a:ext cx="179450" cy="380025"/>
            </a:xfrm>
            <a:prstGeom prst="flowChartManualOperation">
              <a:avLst/>
            </a:prstGeom>
            <a:solidFill>
              <a:srgbClr val="9900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1"/>
            <p:cNvSpPr/>
            <p:nvPr/>
          </p:nvSpPr>
          <p:spPr>
            <a:xfrm rot="10800000">
              <a:off x="4273000" y="3163150"/>
              <a:ext cx="179450" cy="377675"/>
            </a:xfrm>
            <a:prstGeom prst="flowChartManualOperation">
              <a:avLst/>
            </a:prstGeom>
            <a:solidFill>
              <a:srgbClr val="9900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1"/>
            <p:cNvSpPr txBox="1"/>
            <p:nvPr/>
          </p:nvSpPr>
          <p:spPr>
            <a:xfrm>
              <a:off x="3716780" y="1665233"/>
              <a:ext cx="1520700" cy="21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1"/>
                  </a:solidFill>
                </a:rPr>
                <a:t>Hard State</a:t>
              </a:r>
              <a:endParaRPr b="1">
                <a:solidFill>
                  <a:schemeClr val="dk1"/>
                </a:solidFill>
              </a:endParaRPr>
            </a:p>
          </p:txBody>
        </p:sp>
      </p:grpSp>
      <p:sp>
        <p:nvSpPr>
          <p:cNvPr id="286" name="Google Shape;286;p21"/>
          <p:cNvSpPr/>
          <p:nvPr/>
        </p:nvSpPr>
        <p:spPr>
          <a:xfrm rot="-2237126">
            <a:off x="3501417" y="3864386"/>
            <a:ext cx="562575" cy="378432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2458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