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43"/>
  </p:notesMasterIdLst>
  <p:sldIdLst>
    <p:sldId id="389" r:id="rId2"/>
    <p:sldId id="419" r:id="rId3"/>
    <p:sldId id="391" r:id="rId4"/>
    <p:sldId id="388" r:id="rId5"/>
    <p:sldId id="416" r:id="rId6"/>
    <p:sldId id="408" r:id="rId7"/>
    <p:sldId id="409" r:id="rId8"/>
    <p:sldId id="407" r:id="rId9"/>
    <p:sldId id="413" r:id="rId10"/>
    <p:sldId id="420" r:id="rId11"/>
    <p:sldId id="394" r:id="rId12"/>
    <p:sldId id="418" r:id="rId13"/>
    <p:sldId id="410" r:id="rId14"/>
    <p:sldId id="430" r:id="rId15"/>
    <p:sldId id="445" r:id="rId16"/>
    <p:sldId id="399" r:id="rId17"/>
    <p:sldId id="257" r:id="rId18"/>
    <p:sldId id="384" r:id="rId19"/>
    <p:sldId id="385" r:id="rId20"/>
    <p:sldId id="386" r:id="rId21"/>
    <p:sldId id="433" r:id="rId22"/>
    <p:sldId id="403" r:id="rId23"/>
    <p:sldId id="265" r:id="rId24"/>
    <p:sldId id="422" r:id="rId25"/>
    <p:sldId id="436" r:id="rId26"/>
    <p:sldId id="264" r:id="rId27"/>
    <p:sldId id="415" r:id="rId28"/>
    <p:sldId id="437" r:id="rId29"/>
    <p:sldId id="438" r:id="rId30"/>
    <p:sldId id="450" r:id="rId31"/>
    <p:sldId id="439" r:id="rId32"/>
    <p:sldId id="435" r:id="rId33"/>
    <p:sldId id="267" r:id="rId34"/>
    <p:sldId id="266" r:id="rId35"/>
    <p:sldId id="452" r:id="rId36"/>
    <p:sldId id="447" r:id="rId37"/>
    <p:sldId id="457" r:id="rId38"/>
    <p:sldId id="456" r:id="rId39"/>
    <p:sldId id="454" r:id="rId40"/>
    <p:sldId id="455" r:id="rId41"/>
    <p:sldId id="453" r:id="rId4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900"/>
    <a:srgbClr val="8718A0"/>
    <a:srgbClr val="F7CD00"/>
    <a:srgbClr val="0606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83"/>
    <p:restoredTop sz="93495"/>
  </p:normalViewPr>
  <p:slideViewPr>
    <p:cSldViewPr snapToGrid="0">
      <p:cViewPr>
        <p:scale>
          <a:sx n="110" d="100"/>
          <a:sy n="110" d="100"/>
        </p:scale>
        <p:origin x="60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32E37-0785-B14D-9C52-9915BF6DECE6}" type="datetimeFigureOut">
              <a:rPr lang="en-US" smtClean="0"/>
              <a:t>6/7/25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E50E0-3396-D54B-A195-4E38E2E43A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221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E50E0-3396-D54B-A195-4E38E2E43AA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2922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1F804F-7B4D-5760-2D01-FC95A2DCB6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1E5B6C-4A69-1A47-697D-E3CCEA671E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9BEE74-7696-A19F-064B-E18B936A07B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750FCC-718D-096C-3391-7E8D79981C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E50E0-3396-D54B-A195-4E38E2E43AA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6231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A63D07-FA69-3F51-7860-704FD0C48A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4F2E8A-1BB8-E9DF-AE47-4ECE13957F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171A31-4C12-F08C-C3DF-266C358FB0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D2F19B-6011-BE7F-C6F3-2B5AAC1B6D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E50E0-3396-D54B-A195-4E38E2E43AA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832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8423A3-F1DC-EE72-E415-7667B1D656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9078675-6A90-223C-A9E2-377000E1B3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38B5EF-4835-21DD-1827-3BD2721C25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60FB10-05D5-8C47-CF0C-F66595AB0E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E50E0-3396-D54B-A195-4E38E2E43AA3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8230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E76FF5-C7B5-32BB-5F0F-8067661C98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5B6D526-950A-876F-DB6E-B706B5F675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8999C9-C4E3-4692-6BC8-DB5CE7905C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B9549A-AFE8-8317-ECE2-16DF4DF62E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E50E0-3396-D54B-A195-4E38E2E43AA3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5885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272767-D958-C4E0-28A1-2CAC651156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DDEDFB-FF27-DD54-AF6E-CA4F5E696AF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A34E053-FE4E-9755-0D27-76BF43D3E2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9D9D71-6A39-C574-9CD7-C30205EF55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E50E0-3396-D54B-A195-4E38E2E43AA3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7533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F3E14C-781D-A33F-4E72-FA9D58DC61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09C183-D2AE-FCCA-4AB2-B595709179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5CE5DB-BEBF-1CC3-D25F-601E42AC0A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7A26C2-104C-EDB4-A1A3-3FAD6FF356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E50E0-3396-D54B-A195-4E38E2E43AA3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3685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9B6F3E-684C-AA88-8B34-032BDC6CFB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8D48A4-C953-FE7B-C858-98C1FB5ACA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5CC74D-4889-2D38-83DA-BBE32971AB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9FB3C-71D5-7444-8C98-A894A48F91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E50E0-3396-D54B-A195-4E38E2E43AA3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410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E50E0-3396-D54B-A195-4E38E2E43AA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10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2A4EE8-C632-F179-A579-68AEA9DC39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023920-201F-9D21-E9A4-5E0D88C52B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207E18-8BC2-F68B-741D-9777569218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E95EEE-05FC-3130-8AD9-150B8DAD88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E50E0-3396-D54B-A195-4E38E2E43AA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7489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E50E0-3396-D54B-A195-4E38E2E43AA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409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E50E0-3396-D54B-A195-4E38E2E43AA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371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B004AB-23A7-2A82-1830-3892009CF3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1C9EEDE-52C6-C714-7010-8DC28EC873B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275890-6981-FF09-E949-8C49D0AA71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199B65-111D-A831-B2DB-56AD35BA99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E50E0-3396-D54B-A195-4E38E2E43AA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9933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E50E0-3396-D54B-A195-4E38E2E43AA3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1770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9A7079-BE80-55EA-7AEC-E67D0EC94E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E682BD6-8678-CFE7-7B50-86E709E976C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7CDCC91-DD90-BE16-1C65-69AC89B113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F92CEF-8BE6-E44A-588F-58C42F3051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E50E0-3396-D54B-A195-4E38E2E43AA3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223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0E50E0-3396-D54B-A195-4E38E2E43AA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954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96FD0-7322-9644-B847-7579D4DFE054}" type="datetime1">
              <a:rPr lang="en-US" smtClean="0"/>
              <a:t>6/7/25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3811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95C7D-9BB2-564C-90F4-94995BBBEC38}" type="datetime1">
              <a:rPr lang="en-US" smtClean="0"/>
              <a:t>6/7/25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19289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2C39-47AA-8949-B1D8-4C4FB89579DA}" type="datetime1">
              <a:rPr lang="en-US" smtClean="0"/>
              <a:t>6/7/25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60974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84771-06F0-9C47-B855-563CD4E85B95}" type="datetime1">
              <a:rPr lang="en-US" smtClean="0"/>
              <a:t>6/7/25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55744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F7B98-B3AE-0644-B8BF-78B33675D44B}" type="datetime1">
              <a:rPr lang="en-US" smtClean="0"/>
              <a:t>6/7/25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17091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96391-B9CB-7B40-81AE-503B8C646217}" type="datetime1">
              <a:rPr lang="en-US" smtClean="0"/>
              <a:t>6/7/25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266909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E89D3-BBB5-E64A-A9F6-EF04E8175027}" type="datetime1">
              <a:rPr lang="en-US" smtClean="0"/>
              <a:t>6/7/25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08263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A2E64-57EF-094D-AB23-038FD9B90EDF}" type="datetime1">
              <a:rPr lang="en-US" smtClean="0"/>
              <a:t>6/7/25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4448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D8DF3-8240-F84F-8E4D-9A9B461105E8}" type="datetime1">
              <a:rPr lang="en-US" smtClean="0"/>
              <a:t>6/7/25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78133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51E0-E549-4D4B-B51A-916084C22EB1}" type="datetime1">
              <a:rPr lang="en-US" smtClean="0"/>
              <a:t>6/7/25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1385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25EDB-CA4E-0642-A933-5593190870A0}" type="datetime1">
              <a:rPr lang="en-US" smtClean="0"/>
              <a:t>6/7/25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274426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6060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EA5E5EAA-09AA-A947-AACC-9EADBEC8616A}" type="datetime1">
              <a:rPr lang="en-US" smtClean="0"/>
              <a:t>6/7/25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03B73119-C2A0-C548-BF06-AA77A3F381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6993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fade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ebp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308D80-CA18-24FC-56A0-807110B4A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black hole with a light coming out of it&#10;&#10;AI-generated content may be incorrect.">
            <a:extLst>
              <a:ext uri="{FF2B5EF4-FFF2-40B4-BE49-F238E27FC236}">
                <a16:creationId xmlns:a16="http://schemas.microsoft.com/office/drawing/2014/main" id="{364BF0F4-1674-A860-2528-D5A40F113BA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 rot="21053851">
            <a:off x="-1181619" y="-1558054"/>
            <a:ext cx="13923928" cy="9342178"/>
          </a:xfrm>
          <a:prstGeom prst="rect">
            <a:avLst/>
          </a:prstGeom>
          <a:effectLst>
            <a:softEdge rad="1270000"/>
          </a:effectLst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3B61E83A-662D-352F-DDFB-E76CDFF2DB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1137" y="4977825"/>
            <a:ext cx="5088650" cy="1198120"/>
          </a:xfrm>
        </p:spPr>
        <p:txBody>
          <a:bodyPr>
            <a:normAutofit/>
          </a:bodyPr>
          <a:lstStyle/>
          <a:p>
            <a:pPr algn="r"/>
            <a:r>
              <a:rPr lang="en-US" sz="2000" dirty="0">
                <a:solidFill>
                  <a:srgbClr val="FFFFFF"/>
                </a:solidFill>
                <a:latin typeface="Gotu" pitchFamily="2" charset="77"/>
                <a:cs typeface="Gotu" pitchFamily="2" charset="77"/>
              </a:rPr>
              <a:t>Ruby Duncan</a:t>
            </a:r>
          </a:p>
          <a:p>
            <a:pPr algn="r"/>
            <a:r>
              <a:rPr lang="en-US" sz="2000" dirty="0">
                <a:solidFill>
                  <a:srgbClr val="FFFFFF"/>
                </a:solidFill>
                <a:latin typeface="Gotu" pitchFamily="2" charset="77"/>
                <a:cs typeface="Gotu" pitchFamily="2" charset="77"/>
              </a:rPr>
              <a:t>University of Amsterdam</a:t>
            </a:r>
          </a:p>
          <a:p>
            <a:pPr algn="r"/>
            <a:r>
              <a:rPr lang="en-US" sz="2000" dirty="0">
                <a:solidFill>
                  <a:srgbClr val="FFFFFF"/>
                </a:solidFill>
                <a:latin typeface="Gotu" pitchFamily="2" charset="77"/>
                <a:cs typeface="Gotu" pitchFamily="2" charset="77"/>
              </a:rPr>
              <a:t> with Sera Markoff, </a:t>
            </a:r>
            <a:r>
              <a:rPr lang="en-US" sz="2000" dirty="0" err="1">
                <a:solidFill>
                  <a:srgbClr val="FFFFFF"/>
                </a:solidFill>
                <a:latin typeface="Gotu" pitchFamily="2" charset="77"/>
                <a:cs typeface="Gotu" pitchFamily="2" charset="77"/>
              </a:rPr>
              <a:t>Jetset</a:t>
            </a:r>
            <a:r>
              <a:rPr lang="en-US" sz="2000" dirty="0">
                <a:solidFill>
                  <a:srgbClr val="FFFFFF"/>
                </a:solidFill>
                <a:latin typeface="Gotu" pitchFamily="2" charset="77"/>
                <a:cs typeface="Gotu" pitchFamily="2" charset="77"/>
              </a:rPr>
              <a:t> group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CE2235-CC03-23D1-DE06-76284DC7C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1</a:t>
            </a:fld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37A145D-9003-A439-5FD7-67A9DF3B7DEA}"/>
              </a:ext>
            </a:extLst>
          </p:cNvPr>
          <p:cNvSpPr txBox="1">
            <a:spLocks/>
          </p:cNvSpPr>
          <p:nvPr/>
        </p:nvSpPr>
        <p:spPr>
          <a:xfrm>
            <a:off x="252213" y="514010"/>
            <a:ext cx="11687574" cy="148587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5600">
                <a:solidFill>
                  <a:srgbClr val="FFFFFF"/>
                </a:solidFill>
                <a:latin typeface="Gotu" pitchFamily="2" charset="77"/>
                <a:cs typeface="Gotu" pitchFamily="2" charset="77"/>
              </a:rPr>
              <a:t>Are all jets created equal in low-luminosity AGN?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F3365E-C53C-B7B2-A4AD-5608A5F878F7}"/>
              </a:ext>
            </a:extLst>
          </p:cNvPr>
          <p:cNvSpPr txBox="1"/>
          <p:nvPr/>
        </p:nvSpPr>
        <p:spPr>
          <a:xfrm>
            <a:off x="252213" y="1999884"/>
            <a:ext cx="558774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i="1"/>
              <a:t>Multi-wavelength modeling of 6 LLAGN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BC68050-FE40-02C1-F2B5-AFF0FDEB17F4}"/>
              </a:ext>
            </a:extLst>
          </p:cNvPr>
          <p:cNvCxnSpPr>
            <a:cxnSpLocks/>
          </p:cNvCxnSpPr>
          <p:nvPr/>
        </p:nvCxnSpPr>
        <p:spPr>
          <a:xfrm>
            <a:off x="9002332" y="6175945"/>
            <a:ext cx="2846231" cy="0"/>
          </a:xfrm>
          <a:prstGeom prst="line">
            <a:avLst/>
          </a:prstGeom>
          <a:ln>
            <a:solidFill>
              <a:schemeClr val="tx1">
                <a:alpha val="48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7DD24AA-E534-26DE-3BBE-793F54B8C243}"/>
              </a:ext>
            </a:extLst>
          </p:cNvPr>
          <p:cNvCxnSpPr>
            <a:cxnSpLocks/>
          </p:cNvCxnSpPr>
          <p:nvPr/>
        </p:nvCxnSpPr>
        <p:spPr>
          <a:xfrm>
            <a:off x="252213" y="6175945"/>
            <a:ext cx="2846231" cy="0"/>
          </a:xfrm>
          <a:prstGeom prst="line">
            <a:avLst/>
          </a:prstGeom>
          <a:ln>
            <a:solidFill>
              <a:schemeClr val="tx1">
                <a:alpha val="48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65A608D1-13A9-C06A-1FCE-EC70C76958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213" y="5576885"/>
            <a:ext cx="2995311" cy="47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644252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27BCD9-0F09-8FCD-D210-F42D5C1F25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EB475E-5D5B-3313-6AD2-F25A1ADCB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10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0140094-65BF-7F99-ACFE-1DDA53DB7FA3}"/>
              </a:ext>
            </a:extLst>
          </p:cNvPr>
          <p:cNvSpPr txBox="1"/>
          <p:nvPr/>
        </p:nvSpPr>
        <p:spPr>
          <a:xfrm>
            <a:off x="807473" y="717094"/>
            <a:ext cx="495840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>
                <a:latin typeface="Gotu" pitchFamily="2" charset="77"/>
                <a:cs typeface="Gotu" pitchFamily="2" charset="77"/>
              </a:rPr>
              <a:t>LLAGN: A heterogeneous class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63B66827-E6CF-60AE-C747-1B31FFD8A8C3}"/>
              </a:ext>
            </a:extLst>
          </p:cNvPr>
          <p:cNvSpPr/>
          <p:nvPr/>
        </p:nvSpPr>
        <p:spPr>
          <a:xfrm rot="16200000">
            <a:off x="5548796" y="-326852"/>
            <a:ext cx="1308753" cy="10150646"/>
          </a:xfrm>
          <a:prstGeom prst="leftBrace">
            <a:avLst/>
          </a:prstGeom>
          <a:noFill/>
          <a:ln>
            <a:solidFill>
              <a:srgbClr val="8718A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FB406E-6F8A-829F-EFEF-D4C0E51FA55A}"/>
              </a:ext>
            </a:extLst>
          </p:cNvPr>
          <p:cNvSpPr txBox="1"/>
          <p:nvPr/>
        </p:nvSpPr>
        <p:spPr>
          <a:xfrm>
            <a:off x="3805427" y="4256916"/>
            <a:ext cx="4916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Gotu" pitchFamily="2" charset="77"/>
                <a:cs typeface="Gotu" pitchFamily="2" charset="77"/>
              </a:rPr>
              <a:t>Degenerate solutions for central engines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93795FB-9E5C-ADF5-4997-1DEC3F694C46}"/>
              </a:ext>
            </a:extLst>
          </p:cNvPr>
          <p:cNvSpPr txBox="1"/>
          <p:nvPr/>
        </p:nvSpPr>
        <p:spPr>
          <a:xfrm>
            <a:off x="2192003" y="5565670"/>
            <a:ext cx="8022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latin typeface="Gotu" pitchFamily="2" charset="77"/>
                <a:cs typeface="Gotu" pitchFamily="2" charset="77"/>
              </a:rPr>
              <a:t>If we describe these objects under a consistent framework, what can we learn about the central engine? 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B3676AA5-AF41-A918-8BBB-9D4BC2D13DD9}"/>
              </a:ext>
            </a:extLst>
          </p:cNvPr>
          <p:cNvSpPr/>
          <p:nvPr/>
        </p:nvSpPr>
        <p:spPr>
          <a:xfrm>
            <a:off x="8217406" y="2125361"/>
            <a:ext cx="2874841" cy="1779373"/>
          </a:xfrm>
          <a:prstGeom prst="roundRect">
            <a:avLst/>
          </a:prstGeom>
          <a:solidFill>
            <a:srgbClr val="C00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1AF416D4-E0AD-F44F-ACB3-48BC089ADE49}"/>
              </a:ext>
            </a:extLst>
          </p:cNvPr>
          <p:cNvSpPr/>
          <p:nvPr/>
        </p:nvSpPr>
        <p:spPr>
          <a:xfrm>
            <a:off x="1314099" y="2125362"/>
            <a:ext cx="2874841" cy="1779373"/>
          </a:xfrm>
          <a:prstGeom prst="roundRect">
            <a:avLst/>
          </a:prstGeom>
          <a:solidFill>
            <a:srgbClr val="FFC000">
              <a:alpha val="63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830EDDEB-4157-A7FA-71A4-A235BA4EDB30}"/>
              </a:ext>
            </a:extLst>
          </p:cNvPr>
          <p:cNvSpPr/>
          <p:nvPr/>
        </p:nvSpPr>
        <p:spPr>
          <a:xfrm>
            <a:off x="4765754" y="2125362"/>
            <a:ext cx="2874841" cy="1779373"/>
          </a:xfrm>
          <a:prstGeom prst="roundRect">
            <a:avLst/>
          </a:prstGeom>
          <a:solidFill>
            <a:schemeClr val="accent6">
              <a:lumMod val="7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052A0F-29A0-0BBF-1366-81525332BAD4}"/>
              </a:ext>
            </a:extLst>
          </p:cNvPr>
          <p:cNvSpPr txBox="1"/>
          <p:nvPr/>
        </p:nvSpPr>
        <p:spPr>
          <a:xfrm>
            <a:off x="1484732" y="2314722"/>
            <a:ext cx="253357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latin typeface="Gotu" pitchFamily="2" charset="77"/>
                <a:cs typeface="Gotu" pitchFamily="2" charset="77"/>
              </a:rPr>
              <a:t>Jetted, radio loud objects but jet morphology can vary  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FE9F54F-F7B9-82C2-7C22-5B6D9770D633}"/>
              </a:ext>
            </a:extLst>
          </p:cNvPr>
          <p:cNvSpPr txBox="1"/>
          <p:nvPr/>
        </p:nvSpPr>
        <p:spPr>
          <a:xfrm>
            <a:off x="4765753" y="2291773"/>
            <a:ext cx="287484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Gotu" pitchFamily="2" charset="77"/>
                <a:cs typeface="Gotu" pitchFamily="2" charset="77"/>
              </a:rPr>
              <a:t>Magnitude and possible origin of emission </a:t>
            </a:r>
          </a:p>
          <a:p>
            <a:pPr algn="ctr"/>
            <a:r>
              <a:rPr lang="en-US" sz="2000" dirty="0">
                <a:latin typeface="Gotu" pitchFamily="2" charset="77"/>
                <a:cs typeface="Gotu" pitchFamily="2" charset="77"/>
              </a:rPr>
              <a:t>(esp. X-rays and VHE)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00C495-8426-3684-9C0B-951EFF74029B}"/>
              </a:ext>
            </a:extLst>
          </p:cNvPr>
          <p:cNvSpPr txBox="1"/>
          <p:nvPr/>
        </p:nvSpPr>
        <p:spPr>
          <a:xfrm>
            <a:off x="8298753" y="2199439"/>
            <a:ext cx="271214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latin typeface="Gotu" pitchFamily="2" charset="77"/>
                <a:cs typeface="Gotu" pitchFamily="2" charset="77"/>
              </a:rPr>
              <a:t>Dusty torus, while others are bare: how are these structures supported/fed?</a:t>
            </a:r>
          </a:p>
        </p:txBody>
      </p:sp>
    </p:spTree>
    <p:extLst>
      <p:ext uri="{BB962C8B-B14F-4D97-AF65-F5344CB8AC3E}">
        <p14:creationId xmlns:p14="http://schemas.microsoft.com/office/powerpoint/2010/main" val="2881570585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713E2-2BFB-7537-F876-58B5CF4F19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147162-1280-59A5-F5A7-701732F23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11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2142E12-77D3-DC0E-DF6D-823543E5109A}"/>
              </a:ext>
            </a:extLst>
          </p:cNvPr>
          <p:cNvCxnSpPr>
            <a:cxnSpLocks/>
          </p:cNvCxnSpPr>
          <p:nvPr/>
        </p:nvCxnSpPr>
        <p:spPr>
          <a:xfrm>
            <a:off x="1796143" y="936171"/>
            <a:ext cx="0" cy="4691743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FDBE8AD-405C-8661-3100-DD3B79F14D2E}"/>
              </a:ext>
            </a:extLst>
          </p:cNvPr>
          <p:cNvCxnSpPr>
            <a:cxnSpLocks/>
          </p:cNvCxnSpPr>
          <p:nvPr/>
        </p:nvCxnSpPr>
        <p:spPr>
          <a:xfrm flipH="1">
            <a:off x="1251857" y="5148942"/>
            <a:ext cx="9187543" cy="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657EA86-0D2B-17BB-5AA4-4D7FCE89E5D9}"/>
              </a:ext>
            </a:extLst>
          </p:cNvPr>
          <p:cNvCxnSpPr>
            <a:cxnSpLocks/>
          </p:cNvCxnSpPr>
          <p:nvPr/>
        </p:nvCxnSpPr>
        <p:spPr>
          <a:xfrm>
            <a:off x="1796143" y="1034143"/>
            <a:ext cx="0" cy="40277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B472E49-0D8C-4575-E24E-A634E97C3906}"/>
              </a:ext>
            </a:extLst>
          </p:cNvPr>
          <p:cNvSpPr txBox="1"/>
          <p:nvPr/>
        </p:nvSpPr>
        <p:spPr>
          <a:xfrm>
            <a:off x="3198578" y="3997015"/>
            <a:ext cx="16049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NGC 4594 </a:t>
            </a:r>
          </a:p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(2.5e41)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A67986-59A1-0F7A-39CC-923170BA89A5}"/>
              </a:ext>
            </a:extLst>
          </p:cNvPr>
          <p:cNvSpPr txBox="1"/>
          <p:nvPr/>
        </p:nvSpPr>
        <p:spPr>
          <a:xfrm>
            <a:off x="8437318" y="878060"/>
            <a:ext cx="16049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NGC 1052 </a:t>
            </a:r>
          </a:p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(7e42)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7B4B846-D50B-399B-7E15-85107FBC2765}"/>
              </a:ext>
            </a:extLst>
          </p:cNvPr>
          <p:cNvSpPr txBox="1"/>
          <p:nvPr/>
        </p:nvSpPr>
        <p:spPr>
          <a:xfrm>
            <a:off x="5845628" y="3067010"/>
            <a:ext cx="15279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NGC 1097</a:t>
            </a:r>
          </a:p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(8.6e41)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D930325-F15C-F800-DF48-6D85E1E6A54C}"/>
              </a:ext>
            </a:extLst>
          </p:cNvPr>
          <p:cNvSpPr txBox="1"/>
          <p:nvPr/>
        </p:nvSpPr>
        <p:spPr>
          <a:xfrm>
            <a:off x="5320003" y="6351983"/>
            <a:ext cx="22477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latin typeface="Gotu" pitchFamily="2" charset="77"/>
                <a:cs typeface="Gotu" pitchFamily="2" charset="77"/>
              </a:rPr>
              <a:t>nH (         /cm2)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CCFEC61-D885-1F61-83A8-9417750AE27B}"/>
              </a:ext>
            </a:extLst>
          </p:cNvPr>
          <p:cNvSpPr txBox="1"/>
          <p:nvPr/>
        </p:nvSpPr>
        <p:spPr>
          <a:xfrm>
            <a:off x="4095703" y="2319437"/>
            <a:ext cx="15279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NGC 4258</a:t>
            </a:r>
          </a:p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(9e41)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88513AD-F2B5-5DB7-C71C-3C8B8EDA16C9}"/>
              </a:ext>
            </a:extLst>
          </p:cNvPr>
          <p:cNvSpPr txBox="1"/>
          <p:nvPr/>
        </p:nvSpPr>
        <p:spPr>
          <a:xfrm>
            <a:off x="3465149" y="5333608"/>
            <a:ext cx="5373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0.1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47617E6-E92C-5411-C753-A2C4B7B86532}"/>
              </a:ext>
            </a:extLst>
          </p:cNvPr>
          <p:cNvSpPr txBox="1"/>
          <p:nvPr/>
        </p:nvSpPr>
        <p:spPr>
          <a:xfrm>
            <a:off x="8004504" y="3613000"/>
            <a:ext cx="15279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NGC 4261</a:t>
            </a:r>
          </a:p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(6.8e41)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3AF6F98-94F1-B33C-EFC0-98BFFBD3EA2B}"/>
              </a:ext>
            </a:extLst>
          </p:cNvPr>
          <p:cNvSpPr txBox="1"/>
          <p:nvPr/>
        </p:nvSpPr>
        <p:spPr>
          <a:xfrm>
            <a:off x="9006385" y="5311445"/>
            <a:ext cx="4667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43AF4C7-3FF8-7E93-3D8E-F47E7B9D9D45}"/>
                  </a:ext>
                </a:extLst>
              </p:cNvPr>
              <p:cNvSpPr txBox="1"/>
              <p:nvPr/>
            </p:nvSpPr>
            <p:spPr>
              <a:xfrm>
                <a:off x="626578" y="4255163"/>
                <a:ext cx="1215496" cy="37766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𝟒𝟏</m:t>
                          </m:r>
                        </m:sup>
                      </m:sSup>
                    </m:oMath>
                  </m:oMathPara>
                </a14:m>
                <a:endParaRPr lang="en-US" sz="24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43AF4C7-3FF8-7E93-3D8E-F47E7B9D9D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578" y="4255163"/>
                <a:ext cx="1215496" cy="377667"/>
              </a:xfrm>
              <a:prstGeom prst="rect">
                <a:avLst/>
              </a:prstGeom>
              <a:blipFill>
                <a:blip r:embed="rId2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9B7C29B-D742-C9F7-E6E1-6CDCBD9778B6}"/>
                  </a:ext>
                </a:extLst>
              </p:cNvPr>
              <p:cNvSpPr txBox="1"/>
              <p:nvPr/>
            </p:nvSpPr>
            <p:spPr>
              <a:xfrm>
                <a:off x="5744001" y="6318688"/>
                <a:ext cx="1215496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p>
                      </m:sSup>
                    </m:oMath>
                  </m:oMathPara>
                </a14:m>
                <a:endParaRPr lang="en-US" sz="2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9B7C29B-D742-C9F7-E6E1-6CDCBD9778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4001" y="6318688"/>
                <a:ext cx="1215496" cy="369332"/>
              </a:xfrm>
              <a:prstGeom prst="rect">
                <a:avLst/>
              </a:prstGeom>
              <a:blipFill>
                <a:blip r:embed="rId3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0917C9E8-47A6-206D-4D9B-1A3BB7AE8E7F}"/>
              </a:ext>
            </a:extLst>
          </p:cNvPr>
          <p:cNvSpPr txBox="1"/>
          <p:nvPr/>
        </p:nvSpPr>
        <p:spPr>
          <a:xfrm>
            <a:off x="5707769" y="593396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Gotu" pitchFamily="2" charset="77"/>
                <a:cs typeface="Gotu" pitchFamily="2" charset="77"/>
              </a:rPr>
              <a:t>Obscuration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5B3139-8750-4D79-4079-8B776951FD52}"/>
              </a:ext>
            </a:extLst>
          </p:cNvPr>
          <p:cNvSpPr txBox="1"/>
          <p:nvPr/>
        </p:nvSpPr>
        <p:spPr>
          <a:xfrm rot="16200000">
            <a:off x="-1401657" y="2965768"/>
            <a:ext cx="3637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Gotu" pitchFamily="2" charset="77"/>
                <a:cs typeface="Gotu" pitchFamily="2" charset="77"/>
              </a:rPr>
              <a:t>Bolometric Luminosity (erg/s)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08958E8-20B0-9E57-0B9E-5F6CFC3DF357}"/>
              </a:ext>
            </a:extLst>
          </p:cNvPr>
          <p:cNvSpPr txBox="1"/>
          <p:nvPr/>
        </p:nvSpPr>
        <p:spPr>
          <a:xfrm>
            <a:off x="7095792" y="1646031"/>
            <a:ext cx="15279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NGC 4579</a:t>
            </a:r>
          </a:p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(1e42)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535DBCA-3812-1894-D9BA-E750C4A5D7EF}"/>
                  </a:ext>
                </a:extLst>
              </p:cNvPr>
              <p:cNvSpPr txBox="1"/>
              <p:nvPr/>
            </p:nvSpPr>
            <p:spPr>
              <a:xfrm>
                <a:off x="644109" y="2061529"/>
                <a:ext cx="1215496" cy="37766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𝟒𝟐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535DBCA-3812-1894-D9BA-E750C4A5D7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109" y="2061529"/>
                <a:ext cx="1215496" cy="377667"/>
              </a:xfrm>
              <a:prstGeom prst="rect">
                <a:avLst/>
              </a:prstGeom>
              <a:blipFill>
                <a:blip r:embed="rId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0506256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5A60D0-ECCB-0C5E-855D-E3EA457CAD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56574C-838B-CBB1-BA10-B081AFA09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12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C808A97-E93E-2484-5F37-5F33259E28C6}"/>
              </a:ext>
            </a:extLst>
          </p:cNvPr>
          <p:cNvCxnSpPr>
            <a:cxnSpLocks/>
          </p:cNvCxnSpPr>
          <p:nvPr/>
        </p:nvCxnSpPr>
        <p:spPr>
          <a:xfrm>
            <a:off x="1796143" y="936171"/>
            <a:ext cx="0" cy="4691743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1C8F11-F9FC-4E54-2A31-3AC146A97F53}"/>
              </a:ext>
            </a:extLst>
          </p:cNvPr>
          <p:cNvCxnSpPr>
            <a:cxnSpLocks/>
          </p:cNvCxnSpPr>
          <p:nvPr/>
        </p:nvCxnSpPr>
        <p:spPr>
          <a:xfrm flipH="1">
            <a:off x="1251857" y="5148942"/>
            <a:ext cx="9187543" cy="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98E8FAE-1903-9ED5-5204-703236F1AC3C}"/>
              </a:ext>
            </a:extLst>
          </p:cNvPr>
          <p:cNvCxnSpPr>
            <a:cxnSpLocks/>
          </p:cNvCxnSpPr>
          <p:nvPr/>
        </p:nvCxnSpPr>
        <p:spPr>
          <a:xfrm>
            <a:off x="1796143" y="1034143"/>
            <a:ext cx="0" cy="40277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B12353E-D27A-CDE2-8426-2EFFB6E9D2D6}"/>
              </a:ext>
            </a:extLst>
          </p:cNvPr>
          <p:cNvSpPr txBox="1"/>
          <p:nvPr/>
        </p:nvSpPr>
        <p:spPr>
          <a:xfrm>
            <a:off x="3198578" y="3997015"/>
            <a:ext cx="16049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NGC 4594 </a:t>
            </a:r>
          </a:p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(2.5e41)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B72895E-EC6F-A293-8479-3D95EA4BF6DD}"/>
              </a:ext>
            </a:extLst>
          </p:cNvPr>
          <p:cNvSpPr txBox="1"/>
          <p:nvPr/>
        </p:nvSpPr>
        <p:spPr>
          <a:xfrm>
            <a:off x="8437318" y="878060"/>
            <a:ext cx="16049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NGC 1052 </a:t>
            </a:r>
          </a:p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(7e42)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B3F1350-1693-103E-B061-FF68512F8E01}"/>
              </a:ext>
            </a:extLst>
          </p:cNvPr>
          <p:cNvSpPr txBox="1"/>
          <p:nvPr/>
        </p:nvSpPr>
        <p:spPr>
          <a:xfrm>
            <a:off x="5845628" y="3067010"/>
            <a:ext cx="15279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NGC 1097</a:t>
            </a:r>
          </a:p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(8.6e41)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38EAD68-E16B-4641-D788-E686E04EABD5}"/>
              </a:ext>
            </a:extLst>
          </p:cNvPr>
          <p:cNvSpPr txBox="1"/>
          <p:nvPr/>
        </p:nvSpPr>
        <p:spPr>
          <a:xfrm>
            <a:off x="4095703" y="2319437"/>
            <a:ext cx="15279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NGC 4258</a:t>
            </a:r>
          </a:p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(9e41)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307CCB6-4EBC-CB02-E0B7-C2CD35BD1ABD}"/>
              </a:ext>
            </a:extLst>
          </p:cNvPr>
          <p:cNvSpPr txBox="1"/>
          <p:nvPr/>
        </p:nvSpPr>
        <p:spPr>
          <a:xfrm>
            <a:off x="3465149" y="5333608"/>
            <a:ext cx="5373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0.1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3FF29A8-3310-D646-07DF-22FB9C51588C}"/>
              </a:ext>
            </a:extLst>
          </p:cNvPr>
          <p:cNvSpPr txBox="1"/>
          <p:nvPr/>
        </p:nvSpPr>
        <p:spPr>
          <a:xfrm>
            <a:off x="8004504" y="3613000"/>
            <a:ext cx="15279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NGC 4261</a:t>
            </a:r>
          </a:p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(6.8e41)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864CDE-9509-5445-4613-65895E2B36CE}"/>
              </a:ext>
            </a:extLst>
          </p:cNvPr>
          <p:cNvSpPr txBox="1"/>
          <p:nvPr/>
        </p:nvSpPr>
        <p:spPr>
          <a:xfrm>
            <a:off x="9006385" y="5311445"/>
            <a:ext cx="4667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57BA738-211F-F325-CC48-54FD68F6CBA3}"/>
              </a:ext>
            </a:extLst>
          </p:cNvPr>
          <p:cNvSpPr txBox="1"/>
          <p:nvPr/>
        </p:nvSpPr>
        <p:spPr>
          <a:xfrm>
            <a:off x="7095792" y="1646031"/>
            <a:ext cx="15279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NGC 4579</a:t>
            </a:r>
          </a:p>
          <a:p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(1e42)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C4E9E6B-69AF-FD37-DA70-D95ECF72BFE8}"/>
                  </a:ext>
                </a:extLst>
              </p:cNvPr>
              <p:cNvSpPr txBox="1"/>
              <p:nvPr/>
            </p:nvSpPr>
            <p:spPr>
              <a:xfrm>
                <a:off x="644109" y="2061529"/>
                <a:ext cx="1215496" cy="37766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𝟒𝟐</m:t>
                          </m:r>
                        </m:sup>
                      </m:sSup>
                    </m:oMath>
                  </m:oMathPara>
                </a14:m>
                <a:endParaRPr lang="en-US" sz="2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C4E9E6B-69AF-FD37-DA70-D95ECF72BF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109" y="2061529"/>
                <a:ext cx="1215496" cy="377667"/>
              </a:xfrm>
              <a:prstGeom prst="rect">
                <a:avLst/>
              </a:prstGeom>
              <a:blipFill>
                <a:blip r:embed="rId2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DB878ED-49F9-33B1-ECE8-B3F0242CB72F}"/>
                  </a:ext>
                </a:extLst>
              </p:cNvPr>
              <p:cNvSpPr txBox="1"/>
              <p:nvPr/>
            </p:nvSpPr>
            <p:spPr>
              <a:xfrm>
                <a:off x="626578" y="4255163"/>
                <a:ext cx="1215496" cy="37766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𝟒𝟏</m:t>
                          </m:r>
                        </m:sup>
                      </m:sSup>
                    </m:oMath>
                  </m:oMathPara>
                </a14:m>
                <a:endParaRPr lang="en-US" sz="2400" b="1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DB878ED-49F9-33B1-ECE8-B3F0242CB7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578" y="4255163"/>
                <a:ext cx="1215496" cy="377667"/>
              </a:xfrm>
              <a:prstGeom prst="rect">
                <a:avLst/>
              </a:prstGeom>
              <a:blipFill>
                <a:blip r:embed="rId3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7CCEFAE1-14C1-B640-AFB9-18457324E8BA}"/>
              </a:ext>
            </a:extLst>
          </p:cNvPr>
          <p:cNvSpPr txBox="1"/>
          <p:nvPr/>
        </p:nvSpPr>
        <p:spPr>
          <a:xfrm rot="16200000">
            <a:off x="-1401657" y="2965768"/>
            <a:ext cx="3637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Gotu" pitchFamily="2" charset="77"/>
                <a:cs typeface="Gotu" pitchFamily="2" charset="77"/>
              </a:rPr>
              <a:t>Bolometric Luminosity (erg/s)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9A69046-BE6A-B4A4-B464-79D14C57E642}"/>
              </a:ext>
            </a:extLst>
          </p:cNvPr>
          <p:cNvCxnSpPr>
            <a:cxnSpLocks/>
          </p:cNvCxnSpPr>
          <p:nvPr/>
        </p:nvCxnSpPr>
        <p:spPr>
          <a:xfrm>
            <a:off x="1859605" y="2398723"/>
            <a:ext cx="8568549" cy="0"/>
          </a:xfrm>
          <a:prstGeom prst="line">
            <a:avLst/>
          </a:prstGeom>
          <a:ln>
            <a:solidFill>
              <a:srgbClr val="FF0000">
                <a:alpha val="80000"/>
              </a:srgbClr>
            </a:solidFill>
            <a:prstDash val="dash"/>
          </a:ln>
          <a:effectLst>
            <a:glow rad="153687">
              <a:srgbClr val="FF0000">
                <a:alpha val="40000"/>
              </a:srgb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5E8229D-BD7E-C0F0-FBC2-201C467177B2}"/>
              </a:ext>
            </a:extLst>
          </p:cNvPr>
          <p:cNvSpPr txBox="1"/>
          <p:nvPr/>
        </p:nvSpPr>
        <p:spPr>
          <a:xfrm>
            <a:off x="10256195" y="2086724"/>
            <a:ext cx="1995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Gotu" pitchFamily="2" charset="77"/>
                <a:cs typeface="Gotu" pitchFamily="2" charset="77"/>
              </a:rPr>
              <a:t>Disappearance of the torus?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708486-0CE6-1D02-9CF3-CDA229B02A8F}"/>
              </a:ext>
            </a:extLst>
          </p:cNvPr>
          <p:cNvSpPr txBox="1"/>
          <p:nvPr/>
        </p:nvSpPr>
        <p:spPr>
          <a:xfrm>
            <a:off x="5507393" y="6351983"/>
            <a:ext cx="1866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otu" pitchFamily="2" charset="77"/>
                <a:cs typeface="Gotu" pitchFamily="2" charset="77"/>
              </a:rPr>
              <a:t>nH (         /cm2)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5C84E82-46E1-EA3E-9A7F-234364809264}"/>
                  </a:ext>
                </a:extLst>
              </p:cNvPr>
              <p:cNvSpPr txBox="1"/>
              <p:nvPr/>
            </p:nvSpPr>
            <p:spPr>
              <a:xfrm>
                <a:off x="5707769" y="6351983"/>
                <a:ext cx="1215496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22</m:t>
                          </m:r>
                        </m:sup>
                      </m:sSup>
                    </m:oMath>
                  </m:oMathPara>
                </a14:m>
                <a:endParaRPr lang="en-US" sz="2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5C84E82-46E1-EA3E-9A7F-2343648092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7769" y="6351983"/>
                <a:ext cx="1215496" cy="307777"/>
              </a:xfrm>
              <a:prstGeom prst="rect">
                <a:avLst/>
              </a:prstGeom>
              <a:blipFill>
                <a:blip r:embed="rId4"/>
                <a:stretch>
                  <a:fillRect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DD347043-FA14-42DB-CCBE-432135A29549}"/>
              </a:ext>
            </a:extLst>
          </p:cNvPr>
          <p:cNvSpPr txBox="1"/>
          <p:nvPr/>
        </p:nvSpPr>
        <p:spPr>
          <a:xfrm>
            <a:off x="5707769" y="5933968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Gotu" pitchFamily="2" charset="77"/>
                <a:cs typeface="Gotu" pitchFamily="2" charset="77"/>
              </a:rPr>
              <a:t>Obscuration </a:t>
            </a:r>
          </a:p>
        </p:txBody>
      </p:sp>
    </p:spTree>
    <p:extLst>
      <p:ext uri="{BB962C8B-B14F-4D97-AF65-F5344CB8AC3E}">
        <p14:creationId xmlns:p14="http://schemas.microsoft.com/office/powerpoint/2010/main" val="2209727094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336889-E931-4D2B-A27F-301D9EDE9A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984210-4BCB-9B04-383B-5F892B4BA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13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B40DE6-6376-CDD2-52A8-3E0535B679D5}"/>
              </a:ext>
            </a:extLst>
          </p:cNvPr>
          <p:cNvSpPr txBox="1"/>
          <p:nvPr/>
        </p:nvSpPr>
        <p:spPr>
          <a:xfrm>
            <a:off x="8288367" y="260093"/>
            <a:ext cx="39693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latin typeface="Gotu" pitchFamily="2" charset="77"/>
                <a:cs typeface="Gotu" pitchFamily="2" charset="77"/>
              </a:rPr>
              <a:t>BHJet (Lucchini et al. 2022,</a:t>
            </a:r>
          </a:p>
        </p:txBody>
      </p:sp>
      <p:pic>
        <p:nvPicPr>
          <p:cNvPr id="11" name="Content Placeholder 8" descr="A colorful rainbow scale with a black background&#10;&#10;AI-generated content may be incorrect.">
            <a:extLst>
              <a:ext uri="{FF2B5EF4-FFF2-40B4-BE49-F238E27FC236}">
                <a16:creationId xmlns:a16="http://schemas.microsoft.com/office/drawing/2014/main" id="{8C166B2E-ACE7-9172-B8F0-9498D9FFCD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83403"/>
            <a:ext cx="13762494" cy="77414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6DCEF6E-34F8-EE56-0F21-27824C90945B}"/>
              </a:ext>
            </a:extLst>
          </p:cNvPr>
          <p:cNvSpPr txBox="1"/>
          <p:nvPr/>
        </p:nvSpPr>
        <p:spPr>
          <a:xfrm>
            <a:off x="9267802" y="690980"/>
            <a:ext cx="292419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latin typeface="Gotu" pitchFamily="2" charset="77"/>
                <a:cs typeface="Gotu" pitchFamily="2" charset="77"/>
              </a:rPr>
              <a:t>Markoff et al. 2005)</a:t>
            </a:r>
          </a:p>
        </p:txBody>
      </p:sp>
    </p:spTree>
    <p:extLst>
      <p:ext uri="{BB962C8B-B14F-4D97-AF65-F5344CB8AC3E}">
        <p14:creationId xmlns:p14="http://schemas.microsoft.com/office/powerpoint/2010/main" val="1480402727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79F25B-078C-F973-1D3B-19C808C61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5822C6-3E98-2039-B58C-7910773C7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14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EA9C7A-6F3E-44C6-D44D-E8270C37E880}"/>
              </a:ext>
            </a:extLst>
          </p:cNvPr>
          <p:cNvSpPr txBox="1"/>
          <p:nvPr/>
        </p:nvSpPr>
        <p:spPr>
          <a:xfrm>
            <a:off x="8288367" y="260093"/>
            <a:ext cx="39693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latin typeface="Gotu" pitchFamily="2" charset="77"/>
                <a:cs typeface="Gotu" pitchFamily="2" charset="77"/>
              </a:rPr>
              <a:t>BHJet (Lucchini et al. 2022,</a:t>
            </a:r>
          </a:p>
        </p:txBody>
      </p:sp>
      <p:pic>
        <p:nvPicPr>
          <p:cNvPr id="11" name="Content Placeholder 8" descr="A colorful rainbow scale with a black background&#10;&#10;AI-generated content may be incorrect.">
            <a:extLst>
              <a:ext uri="{FF2B5EF4-FFF2-40B4-BE49-F238E27FC236}">
                <a16:creationId xmlns:a16="http://schemas.microsoft.com/office/drawing/2014/main" id="{E647494C-568E-8F2F-2219-2C2CACEC2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83403"/>
            <a:ext cx="13762494" cy="77414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596612E-CA76-B517-26E5-6D719D8988EA}"/>
              </a:ext>
            </a:extLst>
          </p:cNvPr>
          <p:cNvSpPr txBox="1"/>
          <p:nvPr/>
        </p:nvSpPr>
        <p:spPr>
          <a:xfrm>
            <a:off x="1404549" y="3784014"/>
            <a:ext cx="3463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Jet Base: 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Thermal leptons, sub/mildly relativistic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C3A9F5-906A-B10C-9A08-8BA76B8B6B7B}"/>
              </a:ext>
            </a:extLst>
          </p:cNvPr>
          <p:cNvSpPr txBox="1"/>
          <p:nvPr/>
        </p:nvSpPr>
        <p:spPr>
          <a:xfrm>
            <a:off x="9267802" y="690980"/>
            <a:ext cx="292419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latin typeface="Gotu" pitchFamily="2" charset="77"/>
                <a:cs typeface="Gotu" pitchFamily="2" charset="77"/>
              </a:rPr>
              <a:t>Markoff et al. 2005)</a:t>
            </a:r>
          </a:p>
        </p:txBody>
      </p:sp>
    </p:spTree>
    <p:extLst>
      <p:ext uri="{BB962C8B-B14F-4D97-AF65-F5344CB8AC3E}">
        <p14:creationId xmlns:p14="http://schemas.microsoft.com/office/powerpoint/2010/main" val="2556922270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434A6D-3319-E790-2877-44D761394E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E4B46A-1971-6C6B-1E85-7998BE41F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15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C508E8-2931-3E48-3A83-375764A389C9}"/>
              </a:ext>
            </a:extLst>
          </p:cNvPr>
          <p:cNvSpPr txBox="1"/>
          <p:nvPr/>
        </p:nvSpPr>
        <p:spPr>
          <a:xfrm>
            <a:off x="8288367" y="260093"/>
            <a:ext cx="39693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latin typeface="Gotu" pitchFamily="2" charset="77"/>
                <a:cs typeface="Gotu" pitchFamily="2" charset="77"/>
              </a:rPr>
              <a:t>BHJet (Lucchini et al. 2022,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1538FCC-635B-34D5-36A3-3F205CF7FE34}"/>
              </a:ext>
            </a:extLst>
          </p:cNvPr>
          <p:cNvCxnSpPr>
            <a:cxnSpLocks/>
          </p:cNvCxnSpPr>
          <p:nvPr/>
        </p:nvCxnSpPr>
        <p:spPr>
          <a:xfrm>
            <a:off x="4833257" y="4363768"/>
            <a:ext cx="13846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Content Placeholder 8" descr="A colorful rainbow scale with a black background&#10;&#10;AI-generated content may be incorrect.">
            <a:extLst>
              <a:ext uri="{FF2B5EF4-FFF2-40B4-BE49-F238E27FC236}">
                <a16:creationId xmlns:a16="http://schemas.microsoft.com/office/drawing/2014/main" id="{2F63DB01-D91B-D852-00CD-0F024F9583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883403"/>
            <a:ext cx="13762494" cy="774140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C66DED6-93E7-A237-D853-DD46B1C6B6E6}"/>
              </a:ext>
            </a:extLst>
          </p:cNvPr>
          <p:cNvSpPr txBox="1"/>
          <p:nvPr/>
        </p:nvSpPr>
        <p:spPr>
          <a:xfrm>
            <a:off x="1404549" y="3784014"/>
            <a:ext cx="3463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Jet Base: 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Thermal leptons, sub/mildly relativistic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7DF760-D09D-37DF-D93F-E625FCAA5C2F}"/>
              </a:ext>
            </a:extLst>
          </p:cNvPr>
          <p:cNvSpPr txBox="1"/>
          <p:nvPr/>
        </p:nvSpPr>
        <p:spPr>
          <a:xfrm>
            <a:off x="6818096" y="3953291"/>
            <a:ext cx="39693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Outer Jet: Bulk Acceleration &amp; radiating non-thermal Particles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EE82B6-83E9-990E-9500-29F7124A555B}"/>
              </a:ext>
            </a:extLst>
          </p:cNvPr>
          <p:cNvSpPr txBox="1"/>
          <p:nvPr/>
        </p:nvSpPr>
        <p:spPr>
          <a:xfrm>
            <a:off x="9267802" y="690980"/>
            <a:ext cx="292419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latin typeface="Gotu" pitchFamily="2" charset="77"/>
                <a:cs typeface="Gotu" pitchFamily="2" charset="77"/>
              </a:rPr>
              <a:t>Markoff et al. 2005)</a:t>
            </a:r>
          </a:p>
        </p:txBody>
      </p:sp>
    </p:spTree>
    <p:extLst>
      <p:ext uri="{BB962C8B-B14F-4D97-AF65-F5344CB8AC3E}">
        <p14:creationId xmlns:p14="http://schemas.microsoft.com/office/powerpoint/2010/main" val="2737063195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92A459-D8DE-3800-41AB-5E730EBEA3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8BE169-407D-727D-A5BD-4966985B7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16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5EF140-B905-C2D6-C140-7603044B77E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62075" y="-476251"/>
            <a:ext cx="9467850" cy="5522912"/>
          </a:xfrm>
          <a:prstGeom prst="rect">
            <a:avLst/>
          </a:prstGeom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3ACF09E-7FE5-BC58-1008-88C0C6C94560}"/>
              </a:ext>
            </a:extLst>
          </p:cNvPr>
          <p:cNvSpPr/>
          <p:nvPr/>
        </p:nvSpPr>
        <p:spPr>
          <a:xfrm>
            <a:off x="10153718" y="136525"/>
            <a:ext cx="1941553" cy="561433"/>
          </a:xfrm>
          <a:prstGeom prst="roundRect">
            <a:avLst/>
          </a:prstGeom>
          <a:solidFill>
            <a:srgbClr val="C00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968EB1-FB08-D209-9068-9C27681B4767}"/>
              </a:ext>
            </a:extLst>
          </p:cNvPr>
          <p:cNvSpPr txBox="1"/>
          <p:nvPr/>
        </p:nvSpPr>
        <p:spPr>
          <a:xfrm>
            <a:off x="10325238" y="223023"/>
            <a:ext cx="15985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latin typeface="Gotu" pitchFamily="2" charset="77"/>
                <a:cs typeface="Gotu" pitchFamily="2" charset="77"/>
              </a:rPr>
              <a:t>NGC 4594</a:t>
            </a:r>
          </a:p>
        </p:txBody>
      </p:sp>
    </p:spTree>
    <p:extLst>
      <p:ext uri="{BB962C8B-B14F-4D97-AF65-F5344CB8AC3E}">
        <p14:creationId xmlns:p14="http://schemas.microsoft.com/office/powerpoint/2010/main" val="1156820104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colorful rainbow scale with a black background&#10;&#10;AI-generated content may be incorrect.">
            <a:extLst>
              <a:ext uri="{FF2B5EF4-FFF2-40B4-BE49-F238E27FC236}">
                <a16:creationId xmlns:a16="http://schemas.microsoft.com/office/drawing/2014/main" id="{92F6F4A3-2739-A4B5-C89E-59F0C30F25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-754698"/>
            <a:ext cx="13762494" cy="7741403"/>
          </a:xfr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5A96570-D0B3-8267-8AAF-1C466D35760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362075" y="-476251"/>
            <a:ext cx="9467850" cy="5522912"/>
          </a:xfrm>
          <a:prstGeom prst="rect">
            <a:avLst/>
          </a:prstGeom>
        </p:spPr>
      </p:pic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45912387-E34B-FA1F-E39E-3810EB888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17</a:t>
            </a:fld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DDED995-822F-7FBF-6C71-AC0D89032DC2}"/>
              </a:ext>
            </a:extLst>
          </p:cNvPr>
          <p:cNvSpPr/>
          <p:nvPr/>
        </p:nvSpPr>
        <p:spPr>
          <a:xfrm>
            <a:off x="10153718" y="136525"/>
            <a:ext cx="1941553" cy="561433"/>
          </a:xfrm>
          <a:prstGeom prst="roundRect">
            <a:avLst/>
          </a:prstGeom>
          <a:solidFill>
            <a:srgbClr val="C00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9CE1AB-7DFB-DD87-7914-4AF904D19BEC}"/>
              </a:ext>
            </a:extLst>
          </p:cNvPr>
          <p:cNvSpPr txBox="1"/>
          <p:nvPr/>
        </p:nvSpPr>
        <p:spPr>
          <a:xfrm>
            <a:off x="10325238" y="223023"/>
            <a:ext cx="15985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latin typeface="Gotu" pitchFamily="2" charset="77"/>
                <a:cs typeface="Gotu" pitchFamily="2" charset="77"/>
              </a:rPr>
              <a:t>NGC 4594</a:t>
            </a:r>
          </a:p>
        </p:txBody>
      </p:sp>
    </p:spTree>
    <p:extLst>
      <p:ext uri="{BB962C8B-B14F-4D97-AF65-F5344CB8AC3E}">
        <p14:creationId xmlns:p14="http://schemas.microsoft.com/office/powerpoint/2010/main" val="3219083038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9D4B4F-6036-DF2A-4A74-AB5D12D5FA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colorful rainbow scale with a black background&#10;&#10;AI-generated content may be incorrect.">
            <a:extLst>
              <a:ext uri="{FF2B5EF4-FFF2-40B4-BE49-F238E27FC236}">
                <a16:creationId xmlns:a16="http://schemas.microsoft.com/office/drawing/2014/main" id="{251AA718-EF5B-ADFB-D654-9ECA7F84DE6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735242"/>
            <a:ext cx="13762494" cy="7741403"/>
          </a:xfr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87E0350-5259-2DED-2BB4-9B8380113BB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362075" y="-476251"/>
            <a:ext cx="9467850" cy="5522912"/>
          </a:xfrm>
          <a:prstGeom prst="rect">
            <a:avLst/>
          </a:prstGeom>
        </p:spPr>
      </p:pic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124C4A01-DCA6-AAA6-ABD6-925574C5C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18</a:t>
            </a:fld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06B9DB7-0770-97CB-5E60-C52EA70F3B42}"/>
              </a:ext>
            </a:extLst>
          </p:cNvPr>
          <p:cNvSpPr/>
          <p:nvPr/>
        </p:nvSpPr>
        <p:spPr>
          <a:xfrm>
            <a:off x="10153718" y="136525"/>
            <a:ext cx="1941553" cy="561433"/>
          </a:xfrm>
          <a:prstGeom prst="roundRect">
            <a:avLst/>
          </a:prstGeom>
          <a:solidFill>
            <a:srgbClr val="C00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3675D4-1166-2B61-384F-45E9A479192D}"/>
              </a:ext>
            </a:extLst>
          </p:cNvPr>
          <p:cNvSpPr txBox="1"/>
          <p:nvPr/>
        </p:nvSpPr>
        <p:spPr>
          <a:xfrm>
            <a:off x="10325238" y="223023"/>
            <a:ext cx="15985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latin typeface="Gotu" pitchFamily="2" charset="77"/>
                <a:cs typeface="Gotu" pitchFamily="2" charset="77"/>
              </a:rPr>
              <a:t>NGC 4594</a:t>
            </a:r>
          </a:p>
        </p:txBody>
      </p:sp>
    </p:spTree>
    <p:extLst>
      <p:ext uri="{BB962C8B-B14F-4D97-AF65-F5344CB8AC3E}">
        <p14:creationId xmlns:p14="http://schemas.microsoft.com/office/powerpoint/2010/main" val="3629293389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F5BCF7-632B-EE38-3D6F-2BF5D5C3C6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colorful rainbow scale with a black background&#10;&#10;AI-generated content may be incorrect.">
            <a:extLst>
              <a:ext uri="{FF2B5EF4-FFF2-40B4-BE49-F238E27FC236}">
                <a16:creationId xmlns:a16="http://schemas.microsoft.com/office/drawing/2014/main" id="{F1FBE0FD-0B7A-C7C2-1AD7-CAFD3D2155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754698"/>
            <a:ext cx="13762494" cy="7741403"/>
          </a:xfr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DFE2F0D-561E-B166-B3C6-D6236A6D15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362075" y="-476251"/>
            <a:ext cx="9467850" cy="5522912"/>
          </a:xfrm>
          <a:prstGeom prst="rect">
            <a:avLst/>
          </a:prstGeom>
        </p:spPr>
      </p:pic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98D3050B-25DA-31F2-F7E8-DE7EAD426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19</a:t>
            </a:fld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665CFB72-DF19-9F8A-9E90-052BEDEF7092}"/>
              </a:ext>
            </a:extLst>
          </p:cNvPr>
          <p:cNvSpPr/>
          <p:nvPr/>
        </p:nvSpPr>
        <p:spPr>
          <a:xfrm>
            <a:off x="10153718" y="136525"/>
            <a:ext cx="1941553" cy="561433"/>
          </a:xfrm>
          <a:prstGeom prst="roundRect">
            <a:avLst/>
          </a:prstGeom>
          <a:solidFill>
            <a:srgbClr val="C00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0CEA08-86C2-5348-9D70-E74C1DAEE9C0}"/>
              </a:ext>
            </a:extLst>
          </p:cNvPr>
          <p:cNvSpPr txBox="1"/>
          <p:nvPr/>
        </p:nvSpPr>
        <p:spPr>
          <a:xfrm>
            <a:off x="10325238" y="223023"/>
            <a:ext cx="15985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latin typeface="Gotu" pitchFamily="2" charset="77"/>
                <a:cs typeface="Gotu" pitchFamily="2" charset="77"/>
              </a:rPr>
              <a:t>NGC 4594</a:t>
            </a:r>
          </a:p>
        </p:txBody>
      </p:sp>
    </p:spTree>
    <p:extLst>
      <p:ext uri="{BB962C8B-B14F-4D97-AF65-F5344CB8AC3E}">
        <p14:creationId xmlns:p14="http://schemas.microsoft.com/office/powerpoint/2010/main" val="4009652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10F86C-525C-D377-629B-6FD7902611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684BC9-D135-2E78-B406-4B24D9714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2</a:t>
            </a:fld>
            <a:endParaRPr lang="en-US"/>
          </a:p>
        </p:txBody>
      </p:sp>
      <p:pic>
        <p:nvPicPr>
          <p:cNvPr id="9" name="Picture 8" descr="A black hole with a light coming out of it&#10;&#10;AI-generated content may be incorrect.">
            <a:extLst>
              <a:ext uri="{FF2B5EF4-FFF2-40B4-BE49-F238E27FC236}">
                <a16:creationId xmlns:a16="http://schemas.microsoft.com/office/drawing/2014/main" id="{315D1E0E-68D8-08F5-18EE-AAFD8317929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21053851">
            <a:off x="-1181619" y="-1558054"/>
            <a:ext cx="13923928" cy="9342178"/>
          </a:xfrm>
          <a:prstGeom prst="rect">
            <a:avLst/>
          </a:prstGeom>
          <a:effectLst>
            <a:softEdge rad="1270000"/>
          </a:effectLst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200D806F-9D27-EF59-C43A-94D364706EE3}"/>
              </a:ext>
            </a:extLst>
          </p:cNvPr>
          <p:cNvSpPr txBox="1">
            <a:spLocks/>
          </p:cNvSpPr>
          <p:nvPr/>
        </p:nvSpPr>
        <p:spPr>
          <a:xfrm>
            <a:off x="252213" y="514010"/>
            <a:ext cx="11687574" cy="148587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5600" dirty="0">
                <a:solidFill>
                  <a:srgbClr val="FFFFFF"/>
                </a:solidFill>
                <a:latin typeface="Gotu" pitchFamily="2" charset="77"/>
                <a:cs typeface="Gotu" pitchFamily="2" charset="77"/>
              </a:rPr>
              <a:t>Are all jets created equal in </a:t>
            </a:r>
            <a:r>
              <a:rPr lang="en-US" sz="5600" u="sng" dirty="0">
                <a:solidFill>
                  <a:srgbClr val="FFFFFF"/>
                </a:solidFill>
                <a:latin typeface="Gotu" pitchFamily="2" charset="77"/>
                <a:cs typeface="Gotu" pitchFamily="2" charset="77"/>
              </a:rPr>
              <a:t>low-luminosity AGN</a:t>
            </a:r>
            <a:r>
              <a:rPr lang="en-US" sz="5600" dirty="0">
                <a:solidFill>
                  <a:srgbClr val="FFFFFF"/>
                </a:solidFill>
                <a:latin typeface="Gotu" pitchFamily="2" charset="77"/>
                <a:cs typeface="Gotu" pitchFamily="2" charset="77"/>
              </a:rPr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374555-363B-45F0-E90D-F60BC8965A91}"/>
              </a:ext>
            </a:extLst>
          </p:cNvPr>
          <p:cNvSpPr txBox="1"/>
          <p:nvPr/>
        </p:nvSpPr>
        <p:spPr>
          <a:xfrm>
            <a:off x="252213" y="1999884"/>
            <a:ext cx="558774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i="1"/>
              <a:t>Multi-wavelength modeling of 6 LLAGN </a:t>
            </a:r>
          </a:p>
        </p:txBody>
      </p:sp>
    </p:spTree>
    <p:extLst>
      <p:ext uri="{BB962C8B-B14F-4D97-AF65-F5344CB8AC3E}">
        <p14:creationId xmlns:p14="http://schemas.microsoft.com/office/powerpoint/2010/main" val="2411483395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6701E3-37A6-B79B-1E11-3D03693CF4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colorful rainbow scale with a black background&#10;&#10;AI-generated content may be incorrect.">
            <a:extLst>
              <a:ext uri="{FF2B5EF4-FFF2-40B4-BE49-F238E27FC236}">
                <a16:creationId xmlns:a16="http://schemas.microsoft.com/office/drawing/2014/main" id="{AF26DEE3-A674-806C-ED4F-EA77C7DA21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754698"/>
            <a:ext cx="13762494" cy="7741403"/>
          </a:xfr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C4812B9-124B-22AE-FFCE-4AD449F5113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362075" y="-476251"/>
            <a:ext cx="9467850" cy="5522912"/>
          </a:xfrm>
          <a:prstGeom prst="rect">
            <a:avLst/>
          </a:prstGeom>
        </p:spPr>
      </p:pic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5B75C2B9-3E6E-6B56-8298-399938399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20</a:t>
            </a:fld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01E30C6-7B33-6A77-C678-F17D884ECFE4}"/>
              </a:ext>
            </a:extLst>
          </p:cNvPr>
          <p:cNvSpPr/>
          <p:nvPr/>
        </p:nvSpPr>
        <p:spPr>
          <a:xfrm>
            <a:off x="10153718" y="136525"/>
            <a:ext cx="1941553" cy="561433"/>
          </a:xfrm>
          <a:prstGeom prst="roundRect">
            <a:avLst/>
          </a:prstGeom>
          <a:solidFill>
            <a:srgbClr val="C00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92A89FD-5BB9-90BF-2678-A6DBE96294EB}"/>
              </a:ext>
            </a:extLst>
          </p:cNvPr>
          <p:cNvSpPr txBox="1"/>
          <p:nvPr/>
        </p:nvSpPr>
        <p:spPr>
          <a:xfrm>
            <a:off x="10325238" y="223023"/>
            <a:ext cx="15985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latin typeface="Gotu" pitchFamily="2" charset="77"/>
                <a:cs typeface="Gotu" pitchFamily="2" charset="77"/>
              </a:rPr>
              <a:t>NGC 4594</a:t>
            </a:r>
          </a:p>
        </p:txBody>
      </p:sp>
    </p:spTree>
    <p:extLst>
      <p:ext uri="{BB962C8B-B14F-4D97-AF65-F5344CB8AC3E}">
        <p14:creationId xmlns:p14="http://schemas.microsoft.com/office/powerpoint/2010/main" val="3114208025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B4137-7627-8CB0-1A56-7A2154E69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6FCCECEA-7D7F-6C80-34C1-C850AC0FEF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21</a:t>
            </a:fld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74DEE51-B833-8448-8D1B-8D63922DFF66}"/>
              </a:ext>
            </a:extLst>
          </p:cNvPr>
          <p:cNvSpPr/>
          <p:nvPr/>
        </p:nvSpPr>
        <p:spPr>
          <a:xfrm>
            <a:off x="10153718" y="136525"/>
            <a:ext cx="1941553" cy="561433"/>
          </a:xfrm>
          <a:prstGeom prst="roundRect">
            <a:avLst/>
          </a:prstGeom>
          <a:solidFill>
            <a:srgbClr val="C00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B1FC55-6AF2-7996-8EE1-D71B813A270E}"/>
              </a:ext>
            </a:extLst>
          </p:cNvPr>
          <p:cNvSpPr txBox="1"/>
          <p:nvPr/>
        </p:nvSpPr>
        <p:spPr>
          <a:xfrm>
            <a:off x="10325238" y="223023"/>
            <a:ext cx="15985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latin typeface="Gotu" pitchFamily="2" charset="77"/>
                <a:cs typeface="Gotu" pitchFamily="2" charset="77"/>
              </a:rPr>
              <a:t>NGC 4594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124685-2D91-24D8-DC30-8E7E309381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338262" y="-476251"/>
            <a:ext cx="9515475" cy="5550693"/>
          </a:xfrm>
          <a:prstGeom prst="rect">
            <a:avLst/>
          </a:prstGeom>
        </p:spPr>
      </p:pic>
      <p:pic>
        <p:nvPicPr>
          <p:cNvPr id="7" name="Content Placeholder 8" descr="A colorful rainbow scale with a black background&#10;&#10;AI-generated content may be incorrect.">
            <a:extLst>
              <a:ext uri="{FF2B5EF4-FFF2-40B4-BE49-F238E27FC236}">
                <a16:creationId xmlns:a16="http://schemas.microsoft.com/office/drawing/2014/main" id="{7A1AA642-418E-5FDE-CAA8-43003EDFDC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754698"/>
            <a:ext cx="13762494" cy="774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348377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0FC043-2C24-AB8C-2234-E9B304BC1E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0B6D71-A15E-FB72-801C-06F89D7E2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22</a:t>
            </a:fld>
            <a:endParaRPr lang="en-US" dirty="0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360C712-8178-FCF0-6899-61634BF6D148}"/>
              </a:ext>
            </a:extLst>
          </p:cNvPr>
          <p:cNvSpPr/>
          <p:nvPr/>
        </p:nvSpPr>
        <p:spPr>
          <a:xfrm>
            <a:off x="3715879" y="438463"/>
            <a:ext cx="4431751" cy="1136822"/>
          </a:xfrm>
          <a:prstGeom prst="roundRect">
            <a:avLst/>
          </a:prstGeom>
          <a:solidFill>
            <a:srgbClr val="FF8900">
              <a:alpha val="6313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A0F8D4-7B26-8921-652A-A5772CDA518C}"/>
              </a:ext>
            </a:extLst>
          </p:cNvPr>
          <p:cNvSpPr txBox="1"/>
          <p:nvPr/>
        </p:nvSpPr>
        <p:spPr>
          <a:xfrm>
            <a:off x="3715879" y="646781"/>
            <a:ext cx="45557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Jet-dominated description for radio, sub-mm &amp; X-rays  </a:t>
            </a:r>
          </a:p>
        </p:txBody>
      </p:sp>
    </p:spTree>
    <p:extLst>
      <p:ext uri="{BB962C8B-B14F-4D97-AF65-F5344CB8AC3E}">
        <p14:creationId xmlns:p14="http://schemas.microsoft.com/office/powerpoint/2010/main" val="1724026854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DA0B28-7243-BA94-8C36-B321567D46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436D59B-B634-8A07-CD8F-196272A12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23</a:t>
            </a:fld>
            <a:endParaRPr lang="en-US"/>
          </a:p>
        </p:txBody>
      </p:sp>
      <p:pic>
        <p:nvPicPr>
          <p:cNvPr id="3" name="Picture 2" descr="A graph of a graph showing different colored lines&#10;&#10;AI-generated content may be incorrect.">
            <a:extLst>
              <a:ext uri="{FF2B5EF4-FFF2-40B4-BE49-F238E27FC236}">
                <a16:creationId xmlns:a16="http://schemas.microsoft.com/office/drawing/2014/main" id="{BEB2A96B-4B67-2E8B-F5B9-ABAA1F2C2D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138229"/>
            <a:ext cx="11257071" cy="6566624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2DB818A3-6046-D48C-5492-4683B87F5E37}"/>
              </a:ext>
            </a:extLst>
          </p:cNvPr>
          <p:cNvSpPr/>
          <p:nvPr/>
        </p:nvSpPr>
        <p:spPr>
          <a:xfrm>
            <a:off x="10153718" y="136525"/>
            <a:ext cx="1941553" cy="561433"/>
          </a:xfrm>
          <a:prstGeom prst="roundRect">
            <a:avLst/>
          </a:prstGeom>
          <a:solidFill>
            <a:srgbClr val="C00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6C0393-03E5-89D9-A94A-48E8C2427DAE}"/>
              </a:ext>
            </a:extLst>
          </p:cNvPr>
          <p:cNvSpPr txBox="1"/>
          <p:nvPr/>
        </p:nvSpPr>
        <p:spPr>
          <a:xfrm>
            <a:off x="10325238" y="223023"/>
            <a:ext cx="15985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latin typeface="Gotu" pitchFamily="2" charset="77"/>
                <a:cs typeface="Gotu" pitchFamily="2" charset="77"/>
              </a:rPr>
              <a:t>NGC 4594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B614C9-E772-0A6E-DA6C-E5CFE39D7D3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715"/>
          <a:stretch>
            <a:fillRect/>
          </a:stretch>
        </p:blipFill>
        <p:spPr>
          <a:xfrm>
            <a:off x="562083" y="4690678"/>
            <a:ext cx="10593597" cy="2030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415941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6BFC38-F0DE-5767-B883-AC07E7F72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AAA55A-E8A9-CB60-E2BC-17BC18E9A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24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DAF93B-E64F-92A0-933E-0D20310A37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68247" y="-754388"/>
            <a:ext cx="11085553" cy="7558331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6958144-78FF-E659-F974-651F4DC7A71E}"/>
              </a:ext>
            </a:extLst>
          </p:cNvPr>
          <p:cNvSpPr/>
          <p:nvPr/>
        </p:nvSpPr>
        <p:spPr>
          <a:xfrm>
            <a:off x="10153718" y="136525"/>
            <a:ext cx="1941553" cy="561433"/>
          </a:xfrm>
          <a:prstGeom prst="roundRect">
            <a:avLst/>
          </a:prstGeom>
          <a:solidFill>
            <a:srgbClr val="C00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7E5107-E6F4-C977-C4F2-EC3A0B746360}"/>
              </a:ext>
            </a:extLst>
          </p:cNvPr>
          <p:cNvSpPr txBox="1"/>
          <p:nvPr/>
        </p:nvSpPr>
        <p:spPr>
          <a:xfrm>
            <a:off x="10325238" y="223023"/>
            <a:ext cx="15985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latin typeface="Gotu" pitchFamily="2" charset="77"/>
                <a:cs typeface="Gotu" pitchFamily="2" charset="77"/>
              </a:rPr>
              <a:t>NGC 4594</a:t>
            </a:r>
          </a:p>
        </p:txBody>
      </p:sp>
    </p:spTree>
    <p:extLst>
      <p:ext uri="{BB962C8B-B14F-4D97-AF65-F5344CB8AC3E}">
        <p14:creationId xmlns:p14="http://schemas.microsoft.com/office/powerpoint/2010/main" val="1531104940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F839E6-F370-80FE-0E9E-F753E275B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8B5F6C-5661-0796-A6A5-32D951F33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25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CE2F46-B9B0-5A23-2D21-A4C2B684808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630" r="25564"/>
          <a:stretch/>
        </p:blipFill>
        <p:spPr>
          <a:xfrm rot="818410">
            <a:off x="3069141" y="1779071"/>
            <a:ext cx="2861002" cy="3106451"/>
          </a:xfrm>
          <a:prstGeom prst="rect">
            <a:avLst/>
          </a:prstGeom>
          <a:effectLst>
            <a:softEdge rad="16447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09E7C6-E3F9-44F2-F7FF-BEDA53479EA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5269" r="37851"/>
          <a:stretch/>
        </p:blipFill>
        <p:spPr>
          <a:xfrm rot="19955339">
            <a:off x="6747331" y="1941197"/>
            <a:ext cx="1530517" cy="3202855"/>
          </a:xfrm>
          <a:prstGeom prst="rect">
            <a:avLst/>
          </a:prstGeom>
          <a:effectLst>
            <a:softEdge rad="175736"/>
          </a:effectLst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AE64F9B4-0095-DCAA-BA6D-694EDFAA08B6}"/>
              </a:ext>
            </a:extLst>
          </p:cNvPr>
          <p:cNvSpPr/>
          <p:nvPr/>
        </p:nvSpPr>
        <p:spPr>
          <a:xfrm>
            <a:off x="3715879" y="438463"/>
            <a:ext cx="4431751" cy="1136822"/>
          </a:xfrm>
          <a:prstGeom prst="roundRect">
            <a:avLst/>
          </a:prstGeom>
          <a:solidFill>
            <a:srgbClr val="FF8900">
              <a:alpha val="6313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4266A8-603E-2187-F947-67A8EB87AB95}"/>
              </a:ext>
            </a:extLst>
          </p:cNvPr>
          <p:cNvSpPr txBox="1"/>
          <p:nvPr/>
        </p:nvSpPr>
        <p:spPr>
          <a:xfrm>
            <a:off x="3715879" y="646781"/>
            <a:ext cx="45557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Jet-dominated description for radio, sub-mm &amp; X-rays  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60C3C00F-1BE4-22A8-BFB0-AA1595A99B61}"/>
              </a:ext>
            </a:extLst>
          </p:cNvPr>
          <p:cNvSpPr/>
          <p:nvPr/>
        </p:nvSpPr>
        <p:spPr>
          <a:xfrm>
            <a:off x="4147026" y="5089308"/>
            <a:ext cx="3897947" cy="1339552"/>
          </a:xfrm>
          <a:prstGeom prst="roundRect">
            <a:avLst/>
          </a:prstGeom>
          <a:solidFill>
            <a:srgbClr val="FF8900">
              <a:alpha val="6313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B84C4F-EA99-3045-7C2B-3013FD9FF3D4}"/>
              </a:ext>
            </a:extLst>
          </p:cNvPr>
          <p:cNvSpPr txBox="1"/>
          <p:nvPr/>
        </p:nvSpPr>
        <p:spPr>
          <a:xfrm>
            <a:off x="4256956" y="5248354"/>
            <a:ext cx="36780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Degenerate solutions for disk or jet contributions in Optical/UV  </a:t>
            </a:r>
          </a:p>
        </p:txBody>
      </p:sp>
    </p:spTree>
    <p:extLst>
      <p:ext uri="{BB962C8B-B14F-4D97-AF65-F5344CB8AC3E}">
        <p14:creationId xmlns:p14="http://schemas.microsoft.com/office/powerpoint/2010/main" val="2828785584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16C353-487A-ED42-646C-8524BEB6D4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5F440DEE-E5E3-B5DD-7F5F-BD8E7BD11E2D}"/>
              </a:ext>
            </a:extLst>
          </p:cNvPr>
          <p:cNvSpPr/>
          <p:nvPr/>
        </p:nvSpPr>
        <p:spPr>
          <a:xfrm>
            <a:off x="2141700" y="552601"/>
            <a:ext cx="8051800" cy="895199"/>
          </a:xfrm>
          <a:prstGeom prst="roundRect">
            <a:avLst/>
          </a:prstGeom>
          <a:solidFill>
            <a:srgbClr val="C00000">
              <a:alpha val="6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848FF8-4B38-8143-CFBD-C05E99301BA8}"/>
              </a:ext>
            </a:extLst>
          </p:cNvPr>
          <p:cNvSpPr txBox="1"/>
          <p:nvPr/>
        </p:nvSpPr>
        <p:spPr>
          <a:xfrm>
            <a:off x="981400" y="785093"/>
            <a:ext cx="103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effectLst/>
                <a:latin typeface="Gotu" pitchFamily="2" charset="77"/>
                <a:cs typeface="Gotu" pitchFamily="2" charset="77"/>
              </a:rPr>
              <a:t>Mid-IR excess doesn’t fall under jet description</a:t>
            </a:r>
          </a:p>
          <a:p>
            <a:pPr algn="ctr"/>
            <a:endParaRPr lang="en-US" sz="2400">
              <a:latin typeface="Gotu" pitchFamily="2" charset="77"/>
              <a:cs typeface="Gotu" pitchFamily="2" charset="77"/>
            </a:endParaRPr>
          </a:p>
          <a:p>
            <a:pPr algn="ctr"/>
            <a:endParaRPr lang="en-US" sz="2400">
              <a:effectLst/>
              <a:latin typeface="Gotu" pitchFamily="2" charset="77"/>
              <a:cs typeface="Gotu" pitchFamily="2" charset="77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BD55D1-2516-870A-D20D-8D9B3BE26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356307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765C7B-D697-7706-E41D-FCF2F358BA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EFC1C59-D6CE-C727-0730-C7B215EF7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27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BC34135-D9E6-2D47-7416-86297A70D8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50452" y="41155"/>
            <a:ext cx="9937678" cy="6775690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EB0C19E-88CD-3D8E-1E7A-7B1D7827592E}"/>
              </a:ext>
            </a:extLst>
          </p:cNvPr>
          <p:cNvSpPr/>
          <p:nvPr/>
        </p:nvSpPr>
        <p:spPr>
          <a:xfrm>
            <a:off x="10253133" y="82310"/>
            <a:ext cx="1660554" cy="496159"/>
          </a:xfrm>
          <a:prstGeom prst="roundRect">
            <a:avLst/>
          </a:prstGeom>
          <a:solidFill>
            <a:srgbClr val="C00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2C111F-88B1-43D8-F554-D11451320A67}"/>
              </a:ext>
            </a:extLst>
          </p:cNvPr>
          <p:cNvSpPr txBox="1"/>
          <p:nvPr/>
        </p:nvSpPr>
        <p:spPr>
          <a:xfrm>
            <a:off x="10353645" y="147582"/>
            <a:ext cx="15600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>
                <a:latin typeface="Gotu" pitchFamily="2" charset="77"/>
                <a:cs typeface="Gotu" pitchFamily="2" charset="77"/>
              </a:rPr>
              <a:t>NGC 1052</a:t>
            </a:r>
          </a:p>
        </p:txBody>
      </p:sp>
    </p:spTree>
    <p:extLst>
      <p:ext uri="{BB962C8B-B14F-4D97-AF65-F5344CB8AC3E}">
        <p14:creationId xmlns:p14="http://schemas.microsoft.com/office/powerpoint/2010/main" val="543122756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1B8317-709B-552E-6DCF-558951D5E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6DE77D6A-499C-4749-16E5-6E59A155633D}"/>
              </a:ext>
            </a:extLst>
          </p:cNvPr>
          <p:cNvSpPr/>
          <p:nvPr/>
        </p:nvSpPr>
        <p:spPr>
          <a:xfrm>
            <a:off x="2141700" y="552601"/>
            <a:ext cx="8051800" cy="895199"/>
          </a:xfrm>
          <a:prstGeom prst="roundRect">
            <a:avLst/>
          </a:prstGeom>
          <a:solidFill>
            <a:srgbClr val="C00000">
              <a:alpha val="6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FDE3CA-D752-C529-A73C-6941FC400213}"/>
              </a:ext>
            </a:extLst>
          </p:cNvPr>
          <p:cNvSpPr txBox="1"/>
          <p:nvPr/>
        </p:nvSpPr>
        <p:spPr>
          <a:xfrm>
            <a:off x="981400" y="785093"/>
            <a:ext cx="103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effectLst/>
                <a:latin typeface="Gotu" pitchFamily="2" charset="77"/>
                <a:cs typeface="Gotu" pitchFamily="2" charset="77"/>
              </a:rPr>
              <a:t>Mid-IR excess doesn’t fall under jet description</a:t>
            </a:r>
          </a:p>
          <a:p>
            <a:pPr algn="ctr"/>
            <a:endParaRPr lang="en-US" sz="2400" dirty="0">
              <a:latin typeface="Gotu" pitchFamily="2" charset="77"/>
              <a:cs typeface="Gotu" pitchFamily="2" charset="77"/>
            </a:endParaRPr>
          </a:p>
          <a:p>
            <a:pPr algn="ctr"/>
            <a:endParaRPr lang="en-US" sz="2400" dirty="0">
              <a:effectLst/>
              <a:latin typeface="Gotu" pitchFamily="2" charset="77"/>
              <a:cs typeface="Gotu" pitchFamily="2" charset="77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71348DC-AAC0-CBB2-1764-F33AD9A13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28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5BA877-AF5D-1C51-A937-12D9FB86554B}"/>
              </a:ext>
            </a:extLst>
          </p:cNvPr>
          <p:cNvSpPr txBox="1"/>
          <p:nvPr/>
        </p:nvSpPr>
        <p:spPr>
          <a:xfrm>
            <a:off x="1391791" y="2049624"/>
            <a:ext cx="96942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Narrow I</a:t>
            </a:r>
            <a:r>
              <a:rPr lang="en-US" sz="2200" dirty="0">
                <a:effectLst/>
                <a:latin typeface="Gotu" pitchFamily="2" charset="77"/>
                <a:cs typeface="Gotu" pitchFamily="2" charset="77"/>
              </a:rPr>
              <a:t>ron reflection line </a:t>
            </a:r>
          </a:p>
          <a:p>
            <a:pPr algn="ctr"/>
            <a:r>
              <a:rPr lang="en-US" sz="2200" dirty="0">
                <a:effectLst/>
                <a:latin typeface="Gotu" pitchFamily="2" charset="77"/>
                <a:cs typeface="Gotu" pitchFamily="2" charset="77"/>
              </a:rPr>
              <a:t>+ 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H</a:t>
            </a:r>
            <a:r>
              <a:rPr lang="en-US" sz="2200" dirty="0">
                <a:effectLst/>
                <a:latin typeface="Gotu" pitchFamily="2" charset="77"/>
                <a:cs typeface="Gotu" pitchFamily="2" charset="77"/>
              </a:rPr>
              <a:t>igh spatial resolution observations 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1AC29A-CA73-682D-E6E3-C44E22712296}"/>
              </a:ext>
            </a:extLst>
          </p:cNvPr>
          <p:cNvSpPr txBox="1"/>
          <p:nvPr/>
        </p:nvSpPr>
        <p:spPr>
          <a:xfrm>
            <a:off x="3930648" y="3639510"/>
            <a:ext cx="47779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Could be contributions (reprocessing) from the torus?</a:t>
            </a:r>
            <a:endParaRPr lang="en-US" sz="2200" dirty="0">
              <a:effectLst/>
              <a:latin typeface="Gotu" pitchFamily="2" charset="77"/>
              <a:cs typeface="Gotu" pitchFamily="2" charset="77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6292172-E583-E65C-CDE0-8B505CF31AB5}"/>
              </a:ext>
            </a:extLst>
          </p:cNvPr>
          <p:cNvSpPr/>
          <p:nvPr/>
        </p:nvSpPr>
        <p:spPr>
          <a:xfrm>
            <a:off x="3930650" y="3576631"/>
            <a:ext cx="4777922" cy="89519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926587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EC12DC-215F-70E7-8850-51C6E344D8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4C5A22B-A95C-9A5A-5668-441E1CB44299}"/>
              </a:ext>
            </a:extLst>
          </p:cNvPr>
          <p:cNvSpPr/>
          <p:nvPr/>
        </p:nvSpPr>
        <p:spPr>
          <a:xfrm>
            <a:off x="2141700" y="552601"/>
            <a:ext cx="8051800" cy="895199"/>
          </a:xfrm>
          <a:prstGeom prst="roundRect">
            <a:avLst/>
          </a:prstGeom>
          <a:solidFill>
            <a:srgbClr val="C00000">
              <a:alpha val="6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B7D56A-CC22-E34B-C17D-DB3F22671662}"/>
              </a:ext>
            </a:extLst>
          </p:cNvPr>
          <p:cNvSpPr txBox="1"/>
          <p:nvPr/>
        </p:nvSpPr>
        <p:spPr>
          <a:xfrm>
            <a:off x="981400" y="785093"/>
            <a:ext cx="1037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effectLst/>
                <a:latin typeface="Gotu" pitchFamily="2" charset="77"/>
                <a:cs typeface="Gotu" pitchFamily="2" charset="77"/>
              </a:rPr>
              <a:t>Mid-IR excess doesn’t fall under jet description</a:t>
            </a:r>
          </a:p>
          <a:p>
            <a:pPr algn="ctr"/>
            <a:endParaRPr lang="en-US" sz="2400" dirty="0">
              <a:latin typeface="Gotu" pitchFamily="2" charset="77"/>
              <a:cs typeface="Gotu" pitchFamily="2" charset="77"/>
            </a:endParaRPr>
          </a:p>
          <a:p>
            <a:pPr algn="ctr"/>
            <a:endParaRPr lang="en-US" sz="2400" dirty="0">
              <a:effectLst/>
              <a:latin typeface="Gotu" pitchFamily="2" charset="77"/>
              <a:cs typeface="Gotu" pitchFamily="2" charset="77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C41D2E-2447-C831-9268-4E7829752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29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5CD7DE-13BF-4516-0539-AA2616191C44}"/>
              </a:ext>
            </a:extLst>
          </p:cNvPr>
          <p:cNvSpPr txBox="1"/>
          <p:nvPr/>
        </p:nvSpPr>
        <p:spPr>
          <a:xfrm>
            <a:off x="1391791" y="2049624"/>
            <a:ext cx="96942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Narrow I</a:t>
            </a:r>
            <a:r>
              <a:rPr lang="en-US" sz="2200" dirty="0">
                <a:effectLst/>
                <a:latin typeface="Gotu" pitchFamily="2" charset="77"/>
                <a:cs typeface="Gotu" pitchFamily="2" charset="77"/>
              </a:rPr>
              <a:t>ron reflection line </a:t>
            </a:r>
          </a:p>
          <a:p>
            <a:pPr algn="ctr"/>
            <a:r>
              <a:rPr lang="en-US" sz="2200" dirty="0">
                <a:effectLst/>
                <a:latin typeface="Gotu" pitchFamily="2" charset="77"/>
                <a:cs typeface="Gotu" pitchFamily="2" charset="77"/>
              </a:rPr>
              <a:t>+ 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H</a:t>
            </a:r>
            <a:r>
              <a:rPr lang="en-US" sz="2200" dirty="0">
                <a:effectLst/>
                <a:latin typeface="Gotu" pitchFamily="2" charset="77"/>
                <a:cs typeface="Gotu" pitchFamily="2" charset="77"/>
              </a:rPr>
              <a:t>igh spatial resolution observations    </a:t>
            </a:r>
          </a:p>
        </p:txBody>
      </p:sp>
      <p:sp>
        <p:nvSpPr>
          <p:cNvPr id="6" name="Curved Right Arrow 5">
            <a:extLst>
              <a:ext uri="{FF2B5EF4-FFF2-40B4-BE49-F238E27FC236}">
                <a16:creationId xmlns:a16="http://schemas.microsoft.com/office/drawing/2014/main" id="{75F6B01F-2D90-F2EF-88EA-AF625D7CC8C7}"/>
              </a:ext>
            </a:extLst>
          </p:cNvPr>
          <p:cNvSpPr/>
          <p:nvPr/>
        </p:nvSpPr>
        <p:spPr>
          <a:xfrm rot="20524974">
            <a:off x="3625850" y="4177515"/>
            <a:ext cx="609600" cy="1200558"/>
          </a:xfrm>
          <a:prstGeom prst="curvedRightArrow">
            <a:avLst/>
          </a:prstGeom>
          <a:solidFill>
            <a:srgbClr val="FF89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08C4A8D-EC41-C893-C9BB-124BA3418632}"/>
              </a:ext>
            </a:extLst>
          </p:cNvPr>
          <p:cNvSpPr/>
          <p:nvPr/>
        </p:nvSpPr>
        <p:spPr>
          <a:xfrm>
            <a:off x="3930650" y="3576631"/>
            <a:ext cx="4777922" cy="89519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9017E4-6EE8-752D-668A-1E3A3B05B840}"/>
              </a:ext>
            </a:extLst>
          </p:cNvPr>
          <p:cNvSpPr txBox="1"/>
          <p:nvPr/>
        </p:nvSpPr>
        <p:spPr>
          <a:xfrm>
            <a:off x="4105691" y="4890841"/>
            <a:ext cx="65448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ReveaLLAGN collaboration is studying the JWST observations of these sources   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(Seth et al. 2021, Goold et al. 2024)</a:t>
            </a:r>
            <a:endParaRPr lang="en-US" sz="2200" dirty="0">
              <a:effectLst/>
              <a:latin typeface="Gotu" pitchFamily="2" charset="77"/>
              <a:cs typeface="Gotu" pitchFamily="2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DCE2EE-6E4E-42F9-1C64-55C2413B6E3B}"/>
              </a:ext>
            </a:extLst>
          </p:cNvPr>
          <p:cNvSpPr txBox="1"/>
          <p:nvPr/>
        </p:nvSpPr>
        <p:spPr>
          <a:xfrm>
            <a:off x="3930648" y="3639510"/>
            <a:ext cx="47779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Could be contributions (reprocessing) from the torus?</a:t>
            </a:r>
            <a:endParaRPr lang="en-US" sz="2200" dirty="0">
              <a:effectLst/>
              <a:latin typeface="Gotu" pitchFamily="2" charset="77"/>
              <a:cs typeface="Gotu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49125734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F99FDC-C5E3-D789-10FA-042F82717E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3C50F9-007B-042B-93B0-3EE123B3C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258240-9E78-BD28-0322-E653F365F4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7037" y="-868651"/>
            <a:ext cx="9864948" cy="88853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0BC5E7-FE98-BC92-B745-AE999CC78370}"/>
              </a:ext>
            </a:extLst>
          </p:cNvPr>
          <p:cNvSpPr txBox="1"/>
          <p:nvPr/>
        </p:nvSpPr>
        <p:spPr>
          <a:xfrm>
            <a:off x="9697926" y="2637651"/>
            <a:ext cx="2494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otu" pitchFamily="2" charset="77"/>
                <a:cs typeface="Gotu" pitchFamily="2" charset="77"/>
              </a:rPr>
              <a:t>Truncated Thin Disk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BE3D39E-7D30-C51B-A730-F8D9B16A7CC4}"/>
              </a:ext>
            </a:extLst>
          </p:cNvPr>
          <p:cNvSpPr txBox="1"/>
          <p:nvPr/>
        </p:nvSpPr>
        <p:spPr>
          <a:xfrm>
            <a:off x="1080015" y="1122749"/>
            <a:ext cx="293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otu" pitchFamily="2" charset="77"/>
                <a:cs typeface="Gotu" pitchFamily="2" charset="77"/>
              </a:rPr>
              <a:t>Sub-Relativistic Winds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F6E3F4-0891-3CCA-E297-63E72C277690}"/>
              </a:ext>
            </a:extLst>
          </p:cNvPr>
          <p:cNvSpPr txBox="1"/>
          <p:nvPr/>
        </p:nvSpPr>
        <p:spPr>
          <a:xfrm>
            <a:off x="8012739" y="5607566"/>
            <a:ext cx="293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otu" pitchFamily="2" charset="77"/>
                <a:cs typeface="Gotu" pitchFamily="2" charset="77"/>
              </a:rPr>
              <a:t>Hot Inner Flow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A5EDEC-F8A9-D165-748A-93D3BB44F4F4}"/>
              </a:ext>
            </a:extLst>
          </p:cNvPr>
          <p:cNvSpPr txBox="1"/>
          <p:nvPr/>
        </p:nvSpPr>
        <p:spPr>
          <a:xfrm>
            <a:off x="6792801" y="406400"/>
            <a:ext cx="2932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otu" pitchFamily="2" charset="77"/>
                <a:cs typeface="Gotu" pitchFamily="2" charset="77"/>
              </a:rPr>
              <a:t>Jet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FE08AB0-4102-531F-BCAB-E37BBF73DE35}"/>
              </a:ext>
            </a:extLst>
          </p:cNvPr>
          <p:cNvCxnSpPr>
            <a:cxnSpLocks/>
          </p:cNvCxnSpPr>
          <p:nvPr/>
        </p:nvCxnSpPr>
        <p:spPr>
          <a:xfrm flipH="1" flipV="1">
            <a:off x="2987899" y="1492081"/>
            <a:ext cx="1691157" cy="1041569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AFF45E7-5C12-B575-51FE-856A09F4FBBD}"/>
              </a:ext>
            </a:extLst>
          </p:cNvPr>
          <p:cNvCxnSpPr>
            <a:cxnSpLocks/>
          </p:cNvCxnSpPr>
          <p:nvPr/>
        </p:nvCxnSpPr>
        <p:spPr>
          <a:xfrm flipH="1" flipV="1">
            <a:off x="3569662" y="1515165"/>
            <a:ext cx="1691157" cy="1041569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42FB2F3-D231-EAF2-6592-69AF57F5EBF0}"/>
              </a:ext>
            </a:extLst>
          </p:cNvPr>
          <p:cNvCxnSpPr>
            <a:cxnSpLocks/>
          </p:cNvCxnSpPr>
          <p:nvPr/>
        </p:nvCxnSpPr>
        <p:spPr>
          <a:xfrm>
            <a:off x="6792801" y="3663434"/>
            <a:ext cx="2170895" cy="1944132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>
            <a:extLst>
              <a:ext uri="{FF2B5EF4-FFF2-40B4-BE49-F238E27FC236}">
                <a16:creationId xmlns:a16="http://schemas.microsoft.com/office/drawing/2014/main" id="{71E34516-2D71-33F0-3BB5-0524AF99038A}"/>
              </a:ext>
            </a:extLst>
          </p:cNvPr>
          <p:cNvSpPr/>
          <p:nvPr/>
        </p:nvSpPr>
        <p:spPr>
          <a:xfrm rot="5159201">
            <a:off x="10225520" y="2564272"/>
            <a:ext cx="953037" cy="885423"/>
          </a:xfrm>
          <a:prstGeom prst="arc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974744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BCB176-E89E-9A0A-D9E5-ADFAEE7A31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D43A136-A2DE-6DE7-8C14-DE9D4BF27E9A}"/>
              </a:ext>
            </a:extLst>
          </p:cNvPr>
          <p:cNvSpPr/>
          <p:nvPr/>
        </p:nvSpPr>
        <p:spPr>
          <a:xfrm>
            <a:off x="2141700" y="552601"/>
            <a:ext cx="8051800" cy="895199"/>
          </a:xfrm>
          <a:prstGeom prst="roundRect">
            <a:avLst/>
          </a:prstGeom>
          <a:solidFill>
            <a:srgbClr val="C00000">
              <a:alpha val="6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75528C-E772-CC81-8411-63C47E9EB112}"/>
              </a:ext>
            </a:extLst>
          </p:cNvPr>
          <p:cNvSpPr txBox="1"/>
          <p:nvPr/>
        </p:nvSpPr>
        <p:spPr>
          <a:xfrm>
            <a:off x="981400" y="785093"/>
            <a:ext cx="103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effectLst/>
                <a:latin typeface="Gotu" pitchFamily="2" charset="77"/>
                <a:cs typeface="Gotu" pitchFamily="2" charset="77"/>
              </a:rPr>
              <a:t>Mid-IR excess doesn’t fall under jet description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B08883-0046-AA9E-31B9-C31F00A3C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30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98E89C-FD26-63A2-51F6-65FCFF59739D}"/>
              </a:ext>
            </a:extLst>
          </p:cNvPr>
          <p:cNvSpPr txBox="1"/>
          <p:nvPr/>
        </p:nvSpPr>
        <p:spPr>
          <a:xfrm>
            <a:off x="1391791" y="2049624"/>
            <a:ext cx="96942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Narrow I</a:t>
            </a:r>
            <a:r>
              <a:rPr lang="en-US" sz="2200" dirty="0">
                <a:effectLst/>
                <a:latin typeface="Gotu" pitchFamily="2" charset="77"/>
                <a:cs typeface="Gotu" pitchFamily="2" charset="77"/>
              </a:rPr>
              <a:t>ron reflection line </a:t>
            </a:r>
          </a:p>
          <a:p>
            <a:pPr algn="ctr"/>
            <a:r>
              <a:rPr lang="en-US" sz="2200" dirty="0">
                <a:effectLst/>
                <a:latin typeface="Gotu" pitchFamily="2" charset="77"/>
                <a:cs typeface="Gotu" pitchFamily="2" charset="77"/>
              </a:rPr>
              <a:t>+ 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H</a:t>
            </a:r>
            <a:r>
              <a:rPr lang="en-US" sz="2200" dirty="0">
                <a:effectLst/>
                <a:latin typeface="Gotu" pitchFamily="2" charset="77"/>
                <a:cs typeface="Gotu" pitchFamily="2" charset="77"/>
              </a:rPr>
              <a:t>igh spatial resolution observations   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295BD00-5899-B57A-D82C-75DA743726FB}"/>
              </a:ext>
            </a:extLst>
          </p:cNvPr>
          <p:cNvSpPr txBox="1"/>
          <p:nvPr/>
        </p:nvSpPr>
        <p:spPr>
          <a:xfrm>
            <a:off x="3930648" y="3639510"/>
            <a:ext cx="47779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Could be contributions (reprocessing) from the torus?</a:t>
            </a:r>
            <a:endParaRPr lang="en-US" sz="2200" dirty="0">
              <a:effectLst/>
              <a:latin typeface="Gotu" pitchFamily="2" charset="77"/>
              <a:cs typeface="Gotu" pitchFamily="2" charset="77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6990A85D-5CE2-BE94-D5E8-F7FCCFAA8B75}"/>
              </a:ext>
            </a:extLst>
          </p:cNvPr>
          <p:cNvSpPr/>
          <p:nvPr/>
        </p:nvSpPr>
        <p:spPr>
          <a:xfrm>
            <a:off x="3930650" y="3576631"/>
            <a:ext cx="4777922" cy="89519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81C4144-D0D1-2640-60B1-C58FA8F4A89E}"/>
              </a:ext>
            </a:extLst>
          </p:cNvPr>
          <p:cNvSpPr/>
          <p:nvPr/>
        </p:nvSpPr>
        <p:spPr>
          <a:xfrm>
            <a:off x="3232597" y="4890841"/>
            <a:ext cx="6104586" cy="1402629"/>
          </a:xfrm>
          <a:prstGeom prst="roundRect">
            <a:avLst/>
          </a:prstGeom>
          <a:solidFill>
            <a:srgbClr val="C00000">
              <a:alpha val="6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A2E994-DDEE-536C-4C6A-C534CE912090}"/>
              </a:ext>
            </a:extLst>
          </p:cNvPr>
          <p:cNvSpPr txBox="1"/>
          <p:nvPr/>
        </p:nvSpPr>
        <p:spPr>
          <a:xfrm>
            <a:off x="3432057" y="5004722"/>
            <a:ext cx="57751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effectLst/>
                <a:latin typeface="Gotu" pitchFamily="2" charset="77"/>
                <a:cs typeface="Gotu" pitchFamily="2" charset="77"/>
              </a:rPr>
              <a:t>Across the sample, </a:t>
            </a:r>
            <a:r>
              <a:rPr lang="en-US" sz="2400" dirty="0">
                <a:latin typeface="Gotu" pitchFamily="2" charset="77"/>
                <a:cs typeface="Gotu" pitchFamily="2" charset="77"/>
              </a:rPr>
              <a:t>evidence for a possible support mechanism for the torus at low accretion rates</a:t>
            </a:r>
            <a:endParaRPr lang="en-US" sz="2400" dirty="0">
              <a:effectLst/>
              <a:latin typeface="Gotu" pitchFamily="2" charset="77"/>
              <a:cs typeface="Gotu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648594055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5E3CA5-8AA8-FB32-EE29-59F2EA2AFA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7E53C79-5AEA-0BEA-E142-E3E9F5217DD4}"/>
              </a:ext>
            </a:extLst>
          </p:cNvPr>
          <p:cNvSpPr/>
          <p:nvPr/>
        </p:nvSpPr>
        <p:spPr>
          <a:xfrm>
            <a:off x="2260601" y="442155"/>
            <a:ext cx="7747000" cy="1039878"/>
          </a:xfrm>
          <a:prstGeom prst="roundRect">
            <a:avLst/>
          </a:prstGeom>
          <a:solidFill>
            <a:srgbClr val="FF8900">
              <a:alpha val="6313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486140-5C72-2C0B-B69B-B7C652439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31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FFD5B2-7B92-D70B-05D1-541D052D94BA}"/>
              </a:ext>
            </a:extLst>
          </p:cNvPr>
          <p:cNvSpPr txBox="1"/>
          <p:nvPr/>
        </p:nvSpPr>
        <p:spPr>
          <a:xfrm>
            <a:off x="2404056" y="546595"/>
            <a:ext cx="75273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Gotu" pitchFamily="2" charset="77"/>
                <a:cs typeface="Gotu" pitchFamily="2" charset="77"/>
              </a:rPr>
              <a:t>In three sources, particles require high acceleration efficiencies to reproduce X-rays  </a:t>
            </a:r>
            <a:endParaRPr lang="en-US" sz="2400" dirty="0">
              <a:effectLst/>
              <a:latin typeface="Gotu" pitchFamily="2" charset="77"/>
              <a:cs typeface="Gotu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355567221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A82F2-CC33-DDAB-148B-495D8D46D0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37C227-F18D-3870-77C4-6B73A9DCF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32</a:t>
            </a:fld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40383C5-B0BE-5DDC-89DD-A039D66F5284}"/>
              </a:ext>
            </a:extLst>
          </p:cNvPr>
          <p:cNvSpPr/>
          <p:nvPr/>
        </p:nvSpPr>
        <p:spPr>
          <a:xfrm>
            <a:off x="10153718" y="136525"/>
            <a:ext cx="1941553" cy="561433"/>
          </a:xfrm>
          <a:prstGeom prst="roundRect">
            <a:avLst/>
          </a:prstGeom>
          <a:solidFill>
            <a:srgbClr val="C00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1F339D-5960-2F9C-BD74-14262EF1E212}"/>
              </a:ext>
            </a:extLst>
          </p:cNvPr>
          <p:cNvSpPr txBox="1"/>
          <p:nvPr/>
        </p:nvSpPr>
        <p:spPr>
          <a:xfrm>
            <a:off x="10325238" y="223023"/>
            <a:ext cx="15760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latin typeface="Gotu" pitchFamily="2" charset="77"/>
                <a:cs typeface="Gotu" pitchFamily="2" charset="77"/>
              </a:rPr>
              <a:t>NGC 4579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FC5465-7287-F00A-10D5-E501E76BD4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69850" y="-229246"/>
            <a:ext cx="10394627" cy="708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752557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932700-E22A-8743-BD01-E4A0DD283C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E5B9308-9A4B-E8AD-358E-CCC5FA520F2F}"/>
              </a:ext>
            </a:extLst>
          </p:cNvPr>
          <p:cNvSpPr/>
          <p:nvPr/>
        </p:nvSpPr>
        <p:spPr>
          <a:xfrm>
            <a:off x="2260601" y="442155"/>
            <a:ext cx="7747000" cy="1039878"/>
          </a:xfrm>
          <a:prstGeom prst="roundRect">
            <a:avLst/>
          </a:prstGeom>
          <a:solidFill>
            <a:srgbClr val="FF8900">
              <a:alpha val="6313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596FCE-8EBE-5AF8-8362-944431D48DC9}"/>
              </a:ext>
            </a:extLst>
          </p:cNvPr>
          <p:cNvSpPr txBox="1"/>
          <p:nvPr/>
        </p:nvSpPr>
        <p:spPr>
          <a:xfrm>
            <a:off x="2404056" y="546595"/>
            <a:ext cx="75273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Gotu" pitchFamily="2" charset="77"/>
                <a:cs typeface="Gotu" pitchFamily="2" charset="77"/>
              </a:rPr>
              <a:t>In three sources, particles require high acceleration efficiencies to reproduce X-rays  </a:t>
            </a:r>
            <a:endParaRPr lang="en-US" sz="2400" dirty="0">
              <a:effectLst/>
              <a:latin typeface="Gotu" pitchFamily="2" charset="77"/>
              <a:cs typeface="Gotu" pitchFamily="2" charset="77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FB0F25-FF9A-CD0B-2816-D023C1B05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33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816B779-9127-9759-0E0B-A03063041443}"/>
              </a:ext>
            </a:extLst>
          </p:cNvPr>
          <p:cNvSpPr txBox="1"/>
          <p:nvPr/>
        </p:nvSpPr>
        <p:spPr>
          <a:xfrm>
            <a:off x="2958127" y="2727586"/>
            <a:ext cx="62757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 N</a:t>
            </a:r>
            <a:r>
              <a:rPr lang="en-US" sz="2200" dirty="0">
                <a:latin typeface="Gotu" pitchFamily="2" charset="77"/>
                <a:cs typeface="Gotu" pitchFamily="2" charset="77"/>
              </a:rPr>
              <a:t>o IC from the jet base  </a:t>
            </a:r>
            <a:endParaRPr lang="en-US" sz="2200" dirty="0">
              <a:effectLst/>
              <a:latin typeface="Gotu" pitchFamily="2" charset="77"/>
              <a:cs typeface="Gotu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408F062-5605-B043-C204-69450D5E2AC8}"/>
              </a:ext>
            </a:extLst>
          </p:cNvPr>
          <p:cNvSpPr txBox="1"/>
          <p:nvPr/>
        </p:nvSpPr>
        <p:spPr>
          <a:xfrm>
            <a:off x="3046927" y="3293409"/>
            <a:ext cx="609814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effectLst/>
                <a:latin typeface="Gotu" pitchFamily="2" charset="77"/>
                <a:cs typeface="Gotu" pitchFamily="2" charset="77"/>
                <a:sym typeface="Wingdings" pitchFamily="2" charset="2"/>
              </a:rPr>
              <a:t> </a:t>
            </a:r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No self-Compton from outer jet</a:t>
            </a:r>
            <a:endParaRPr lang="en-US" sz="2200" dirty="0">
              <a:effectLst/>
              <a:latin typeface="Gotu" pitchFamily="2" charset="77"/>
              <a:cs typeface="Gotu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FDEE764-6EB5-EE42-284C-F73E5588CB92}"/>
              </a:ext>
            </a:extLst>
          </p:cNvPr>
          <p:cNvSpPr txBox="1"/>
          <p:nvPr/>
        </p:nvSpPr>
        <p:spPr>
          <a:xfrm>
            <a:off x="2996228" y="2161763"/>
            <a:ext cx="62757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Synchrotron origin for the X-rays:</a:t>
            </a:r>
            <a:endParaRPr lang="en-US" sz="2200" dirty="0">
              <a:effectLst/>
              <a:latin typeface="Gotu" pitchFamily="2" charset="77"/>
              <a:cs typeface="Gotu" pitchFamily="2" charset="77"/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C577F57C-9A9F-CACA-1AFE-B1291B19C6B8}"/>
              </a:ext>
            </a:extLst>
          </p:cNvPr>
          <p:cNvSpPr/>
          <p:nvPr/>
        </p:nvSpPr>
        <p:spPr>
          <a:xfrm>
            <a:off x="3320602" y="4446949"/>
            <a:ext cx="5550795" cy="1645966"/>
          </a:xfrm>
          <a:prstGeom prst="roundRect">
            <a:avLst/>
          </a:prstGeom>
          <a:solidFill>
            <a:srgbClr val="FF8900">
              <a:alpha val="63137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EB3DE7-2F5D-09AA-E2CF-C0B6180FE7A5}"/>
              </a:ext>
            </a:extLst>
          </p:cNvPr>
          <p:cNvSpPr txBox="1"/>
          <p:nvPr/>
        </p:nvSpPr>
        <p:spPr>
          <a:xfrm>
            <a:off x="3392329" y="4586033"/>
            <a:ext cx="555079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</a:rPr>
              <a:t>Three out of six sources require much higher maximum energies for the non-thermal population </a:t>
            </a:r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 higher acceleration efficiencies</a:t>
            </a:r>
            <a:endParaRPr lang="en-US" sz="2200" dirty="0">
              <a:effectLst/>
              <a:latin typeface="Gotu" pitchFamily="2" charset="77"/>
              <a:cs typeface="Gotu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38221514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624728E-7948-9058-F370-B89BF45ED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95652F-3A58-E972-B6DD-AE2708DF8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34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647199-11D9-EC6A-B26E-329C85D98E27}"/>
              </a:ext>
            </a:extLst>
          </p:cNvPr>
          <p:cNvSpPr txBox="1"/>
          <p:nvPr/>
        </p:nvSpPr>
        <p:spPr>
          <a:xfrm>
            <a:off x="2132623" y="1787150"/>
            <a:ext cx="7421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>
              <a:latin typeface="Gotu" pitchFamily="2" charset="77"/>
              <a:cs typeface="Gotu" pitchFamily="2" charset="77"/>
            </a:endParaRPr>
          </a:p>
          <a:p>
            <a:pPr algn="ctr"/>
            <a:r>
              <a:rPr lang="en-US" sz="2400" dirty="0">
                <a:effectLst/>
                <a:latin typeface="Gotu" pitchFamily="2" charset="77"/>
                <a:cs typeface="Gotu" pitchFamily="2" charset="77"/>
              </a:rPr>
              <a:t>In our sources, we find that the initial particle acceleration region is within 150 </a:t>
            </a:r>
            <a:r>
              <a:rPr lang="en-US" sz="2400" dirty="0" err="1">
                <a:effectLst/>
                <a:latin typeface="Gotu" pitchFamily="2" charset="77"/>
                <a:cs typeface="Gotu" pitchFamily="2" charset="77"/>
              </a:rPr>
              <a:t>rg</a:t>
            </a:r>
            <a:r>
              <a:rPr lang="en-US" sz="2400" dirty="0">
                <a:effectLst/>
                <a:latin typeface="Gotu" pitchFamily="2" charset="77"/>
                <a:cs typeface="Gotu" pitchFamily="2" charset="77"/>
              </a:rPr>
              <a:t> of the black hol</a:t>
            </a:r>
            <a:r>
              <a:rPr lang="en-US" sz="2400" dirty="0">
                <a:latin typeface="Gotu" pitchFamily="2" charset="77"/>
                <a:cs typeface="Gotu" pitchFamily="2" charset="77"/>
              </a:rPr>
              <a:t>e. </a:t>
            </a:r>
            <a:endParaRPr lang="en-US" sz="2400" dirty="0">
              <a:effectLst/>
              <a:latin typeface="Gotu" pitchFamily="2" charset="77"/>
              <a:cs typeface="Gotu" pitchFamily="2" charset="77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3F9ED48-629B-5091-1D0C-CA43B773818A}"/>
              </a:ext>
            </a:extLst>
          </p:cNvPr>
          <p:cNvSpPr/>
          <p:nvPr/>
        </p:nvSpPr>
        <p:spPr>
          <a:xfrm>
            <a:off x="1772737" y="423155"/>
            <a:ext cx="8141509" cy="1167594"/>
          </a:xfrm>
          <a:prstGeom prst="roundRect">
            <a:avLst/>
          </a:prstGeom>
          <a:solidFill>
            <a:srgbClr val="FFC000">
              <a:alpha val="63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7BCACC-FB22-D47B-372B-6A3E0C2E5C76}"/>
              </a:ext>
            </a:extLst>
          </p:cNvPr>
          <p:cNvSpPr txBox="1"/>
          <p:nvPr/>
        </p:nvSpPr>
        <p:spPr>
          <a:xfrm>
            <a:off x="1688292" y="270818"/>
            <a:ext cx="831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>
              <a:latin typeface="Gotu" pitchFamily="2" charset="77"/>
              <a:cs typeface="Gotu" pitchFamily="2" charset="77"/>
            </a:endParaRPr>
          </a:p>
          <a:p>
            <a:pPr algn="ctr"/>
            <a:r>
              <a:rPr lang="en-US" sz="2400" dirty="0">
                <a:latin typeface="Gotu" pitchFamily="2" charset="77"/>
                <a:cs typeface="Gotu" pitchFamily="2" charset="77"/>
              </a:rPr>
              <a:t>(Initial) </a:t>
            </a:r>
            <a:r>
              <a:rPr lang="en-US" sz="2400" dirty="0">
                <a:effectLst/>
                <a:latin typeface="Gotu" pitchFamily="2" charset="77"/>
                <a:cs typeface="Gotu" pitchFamily="2" charset="77"/>
              </a:rPr>
              <a:t>Particle </a:t>
            </a:r>
            <a:r>
              <a:rPr lang="en-US" sz="2400" dirty="0">
                <a:latin typeface="Gotu" pitchFamily="2" charset="77"/>
                <a:cs typeface="Gotu" pitchFamily="2" charset="77"/>
              </a:rPr>
              <a:t>a</a:t>
            </a:r>
            <a:r>
              <a:rPr lang="en-US" sz="2400" dirty="0">
                <a:effectLst/>
                <a:latin typeface="Gotu" pitchFamily="2" charset="77"/>
                <a:cs typeface="Gotu" pitchFamily="2" charset="77"/>
              </a:rPr>
              <a:t>cceleration happens close to the black hole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78123C-C704-8F2C-CFF6-A011D95C936D}"/>
              </a:ext>
            </a:extLst>
          </p:cNvPr>
          <p:cNvSpPr txBox="1"/>
          <p:nvPr/>
        </p:nvSpPr>
        <p:spPr>
          <a:xfrm>
            <a:off x="1278510" y="3805459"/>
            <a:ext cx="91299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>
              <a:latin typeface="Gotu" pitchFamily="2" charset="77"/>
              <a:cs typeface="Gotu" pitchFamily="2" charset="77"/>
            </a:endParaRPr>
          </a:p>
          <a:p>
            <a:pPr algn="ctr"/>
            <a:r>
              <a:rPr lang="en-US" sz="2400" dirty="0">
                <a:effectLst/>
                <a:latin typeface="Gotu" pitchFamily="2" charset="77"/>
                <a:cs typeface="Gotu" pitchFamily="2" charset="77"/>
              </a:rPr>
              <a:t>VLBI imaging of M87 showed a pinched region close to the black hole, that they associated with the acceleration region (97 </a:t>
            </a:r>
            <a:r>
              <a:rPr lang="en-US" sz="2400" dirty="0" err="1">
                <a:effectLst/>
                <a:latin typeface="Gotu" pitchFamily="2" charset="77"/>
                <a:cs typeface="Gotu" pitchFamily="2" charset="77"/>
              </a:rPr>
              <a:t>rg</a:t>
            </a:r>
            <a:r>
              <a:rPr lang="en-US" sz="2400" dirty="0">
                <a:effectLst/>
                <a:latin typeface="Gotu" pitchFamily="2" charset="77"/>
                <a:cs typeface="Gotu" pitchFamily="2" charset="77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853725428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E84DF1B-8DF4-2475-4B10-B7D2AB4F7E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89C5563-F768-5CFB-55BC-2607D52E9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35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43C9E5-D386-4CA6-4081-DAFDC5DD09BA}"/>
              </a:ext>
            </a:extLst>
          </p:cNvPr>
          <p:cNvSpPr txBox="1"/>
          <p:nvPr/>
        </p:nvSpPr>
        <p:spPr>
          <a:xfrm>
            <a:off x="2132623" y="1787150"/>
            <a:ext cx="74217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>
              <a:latin typeface="Gotu" pitchFamily="2" charset="77"/>
              <a:cs typeface="Gotu" pitchFamily="2" charset="77"/>
            </a:endParaRPr>
          </a:p>
          <a:p>
            <a:pPr algn="ctr"/>
            <a:r>
              <a:rPr lang="en-US" sz="2400" dirty="0">
                <a:effectLst/>
                <a:latin typeface="Gotu" pitchFamily="2" charset="77"/>
                <a:cs typeface="Gotu" pitchFamily="2" charset="77"/>
              </a:rPr>
              <a:t>In our sources, we find that the initial particle acceleration region is within 150 </a:t>
            </a:r>
            <a:r>
              <a:rPr lang="en-US" sz="2400" dirty="0" err="1">
                <a:effectLst/>
                <a:latin typeface="Gotu" pitchFamily="2" charset="77"/>
                <a:cs typeface="Gotu" pitchFamily="2" charset="77"/>
              </a:rPr>
              <a:t>rg</a:t>
            </a:r>
            <a:r>
              <a:rPr lang="en-US" sz="2400" dirty="0">
                <a:effectLst/>
                <a:latin typeface="Gotu" pitchFamily="2" charset="77"/>
                <a:cs typeface="Gotu" pitchFamily="2" charset="77"/>
              </a:rPr>
              <a:t> of the black hol</a:t>
            </a:r>
            <a:r>
              <a:rPr lang="en-US" sz="2400" dirty="0">
                <a:latin typeface="Gotu" pitchFamily="2" charset="77"/>
                <a:cs typeface="Gotu" pitchFamily="2" charset="77"/>
              </a:rPr>
              <a:t>e. </a:t>
            </a:r>
            <a:endParaRPr lang="en-US" sz="2400" dirty="0">
              <a:effectLst/>
              <a:latin typeface="Gotu" pitchFamily="2" charset="77"/>
              <a:cs typeface="Gotu" pitchFamily="2" charset="77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0CE07B96-7C48-5B96-8479-DC69B23705A3}"/>
              </a:ext>
            </a:extLst>
          </p:cNvPr>
          <p:cNvSpPr/>
          <p:nvPr/>
        </p:nvSpPr>
        <p:spPr>
          <a:xfrm>
            <a:off x="1772737" y="423155"/>
            <a:ext cx="8141509" cy="1167594"/>
          </a:xfrm>
          <a:prstGeom prst="roundRect">
            <a:avLst/>
          </a:prstGeom>
          <a:solidFill>
            <a:srgbClr val="FFC000">
              <a:alpha val="63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DA2674-C704-5BB8-C23F-9C3051F21BCE}"/>
              </a:ext>
            </a:extLst>
          </p:cNvPr>
          <p:cNvSpPr txBox="1"/>
          <p:nvPr/>
        </p:nvSpPr>
        <p:spPr>
          <a:xfrm>
            <a:off x="1688292" y="270818"/>
            <a:ext cx="831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>
              <a:latin typeface="Gotu" pitchFamily="2" charset="77"/>
              <a:cs typeface="Gotu" pitchFamily="2" charset="77"/>
            </a:endParaRPr>
          </a:p>
          <a:p>
            <a:pPr algn="ctr"/>
            <a:r>
              <a:rPr lang="en-US" sz="2400" dirty="0">
                <a:latin typeface="Gotu" pitchFamily="2" charset="77"/>
                <a:cs typeface="Gotu" pitchFamily="2" charset="77"/>
              </a:rPr>
              <a:t>(Initial) </a:t>
            </a:r>
            <a:r>
              <a:rPr lang="en-US" sz="2400" dirty="0">
                <a:effectLst/>
                <a:latin typeface="Gotu" pitchFamily="2" charset="77"/>
                <a:cs typeface="Gotu" pitchFamily="2" charset="77"/>
              </a:rPr>
              <a:t>Particle </a:t>
            </a:r>
            <a:r>
              <a:rPr lang="en-US" sz="2400" dirty="0">
                <a:latin typeface="Gotu" pitchFamily="2" charset="77"/>
                <a:cs typeface="Gotu" pitchFamily="2" charset="77"/>
              </a:rPr>
              <a:t>a</a:t>
            </a:r>
            <a:r>
              <a:rPr lang="en-US" sz="2400" dirty="0">
                <a:effectLst/>
                <a:latin typeface="Gotu" pitchFamily="2" charset="77"/>
                <a:cs typeface="Gotu" pitchFamily="2" charset="77"/>
              </a:rPr>
              <a:t>cceleration happens close to the black hole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7D047D-2E6E-84E4-4AC0-97BC1E6266B6}"/>
              </a:ext>
            </a:extLst>
          </p:cNvPr>
          <p:cNvSpPr txBox="1"/>
          <p:nvPr/>
        </p:nvSpPr>
        <p:spPr>
          <a:xfrm>
            <a:off x="1278510" y="3805459"/>
            <a:ext cx="91299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>
              <a:latin typeface="Gotu" pitchFamily="2" charset="77"/>
              <a:cs typeface="Gotu" pitchFamily="2" charset="77"/>
            </a:endParaRPr>
          </a:p>
          <a:p>
            <a:pPr algn="ctr"/>
            <a:r>
              <a:rPr lang="en-US" sz="2400" dirty="0">
                <a:effectLst/>
                <a:latin typeface="Gotu" pitchFamily="2" charset="77"/>
                <a:cs typeface="Gotu" pitchFamily="2" charset="77"/>
              </a:rPr>
              <a:t>VLBI imaging of M87 showed a pinched region close to the black hole, that they associated with the acceleration region (97 </a:t>
            </a:r>
            <a:r>
              <a:rPr lang="en-US" sz="2400" dirty="0" err="1">
                <a:effectLst/>
                <a:latin typeface="Gotu" pitchFamily="2" charset="77"/>
                <a:cs typeface="Gotu" pitchFamily="2" charset="77"/>
              </a:rPr>
              <a:t>rg</a:t>
            </a:r>
            <a:r>
              <a:rPr lang="en-US" sz="2400" dirty="0">
                <a:effectLst/>
                <a:latin typeface="Gotu" pitchFamily="2" charset="77"/>
                <a:cs typeface="Gotu" pitchFamily="2" charset="77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316190807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1962EE-6537-E3BB-1B06-0F394A751B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9B883E-B303-151A-EB67-FBFCA8B7B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36</a:t>
            </a:fld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297FF08-2DD1-A78F-F15E-E4133134855D}"/>
              </a:ext>
            </a:extLst>
          </p:cNvPr>
          <p:cNvSpPr/>
          <p:nvPr/>
        </p:nvSpPr>
        <p:spPr>
          <a:xfrm>
            <a:off x="648182" y="752354"/>
            <a:ext cx="6739757" cy="1460303"/>
          </a:xfrm>
          <a:prstGeom prst="roundRect">
            <a:avLst/>
          </a:prstGeom>
          <a:solidFill>
            <a:srgbClr val="FFC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E63D0F5-C5CC-7D61-36FB-129FEE8DD925}"/>
              </a:ext>
            </a:extLst>
          </p:cNvPr>
          <p:cNvSpPr/>
          <p:nvPr/>
        </p:nvSpPr>
        <p:spPr>
          <a:xfrm>
            <a:off x="545502" y="648188"/>
            <a:ext cx="6949168" cy="1669153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E7C99C0-E1B9-1E09-C639-D5C8F1AA99E5}"/>
              </a:ext>
            </a:extLst>
          </p:cNvPr>
          <p:cNvSpPr txBox="1"/>
          <p:nvPr/>
        </p:nvSpPr>
        <p:spPr>
          <a:xfrm>
            <a:off x="648182" y="928507"/>
            <a:ext cx="66322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So, overall – sample show signs of: 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similarity: (jet emission &amp; MIR excess)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variations: (non-thermal particle energies)</a:t>
            </a:r>
            <a:endParaRPr lang="en-US" sz="2200" dirty="0">
              <a:effectLst/>
              <a:latin typeface="Gotu" pitchFamily="2" charset="77"/>
              <a:cs typeface="Gotu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213324503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DA237A-1F1B-F404-9A0F-09A4448760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97E945-896B-ED53-AB7A-761C636D3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37</a:t>
            </a:fld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7D302FB-0806-C9D4-339C-4D5BFF096EB4}"/>
              </a:ext>
            </a:extLst>
          </p:cNvPr>
          <p:cNvSpPr/>
          <p:nvPr/>
        </p:nvSpPr>
        <p:spPr>
          <a:xfrm>
            <a:off x="648182" y="752354"/>
            <a:ext cx="6739757" cy="1460303"/>
          </a:xfrm>
          <a:prstGeom prst="roundRect">
            <a:avLst/>
          </a:prstGeom>
          <a:solidFill>
            <a:srgbClr val="FFC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F371FD0B-1D42-5EC8-61C6-C08E94DA995F}"/>
              </a:ext>
            </a:extLst>
          </p:cNvPr>
          <p:cNvSpPr/>
          <p:nvPr/>
        </p:nvSpPr>
        <p:spPr>
          <a:xfrm>
            <a:off x="545502" y="648188"/>
            <a:ext cx="6949168" cy="1669153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C5A6E23-3D77-D0C7-7932-FF4F48633EF2}"/>
              </a:ext>
            </a:extLst>
          </p:cNvPr>
          <p:cNvCxnSpPr>
            <a:cxnSpLocks/>
          </p:cNvCxnSpPr>
          <p:nvPr/>
        </p:nvCxnSpPr>
        <p:spPr>
          <a:xfrm>
            <a:off x="219919" y="2569580"/>
            <a:ext cx="727475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291B20AD-AF16-F068-1C08-666884561D04}"/>
              </a:ext>
            </a:extLst>
          </p:cNvPr>
          <p:cNvSpPr txBox="1"/>
          <p:nvPr/>
        </p:nvSpPr>
        <p:spPr>
          <a:xfrm>
            <a:off x="5421774" y="2356490"/>
            <a:ext cx="6632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Gotu" pitchFamily="2" charset="77"/>
                <a:cs typeface="Gotu" pitchFamily="2" charset="77"/>
                <a:sym typeface="Wingdings" pitchFamily="2" charset="2"/>
              </a:rPr>
              <a:t>Next Steps? </a:t>
            </a:r>
            <a:endParaRPr lang="en-US" sz="2400" dirty="0">
              <a:effectLst/>
              <a:latin typeface="Gotu" pitchFamily="2" charset="77"/>
              <a:cs typeface="Gotu" pitchFamily="2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BCEE67-B3BB-0C96-73A8-B121D34DF460}"/>
              </a:ext>
            </a:extLst>
          </p:cNvPr>
          <p:cNvSpPr txBox="1"/>
          <p:nvPr/>
        </p:nvSpPr>
        <p:spPr>
          <a:xfrm>
            <a:off x="648182" y="928507"/>
            <a:ext cx="66322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So, overall – sample show signs of: 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similarity: (jet emission &amp; MIR excess)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variations: (non-thermal particle energies)</a:t>
            </a:r>
            <a:endParaRPr lang="en-US" sz="2200" dirty="0">
              <a:effectLst/>
              <a:latin typeface="Gotu" pitchFamily="2" charset="77"/>
              <a:cs typeface="Gotu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818265116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22BF53-4198-49A5-7122-7C954FD37A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5B5299-76C9-1EAB-28AE-BEDAC3ED1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38</a:t>
            </a:fld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4025AB1-6EB1-F888-A6C3-FA0F225F9E29}"/>
              </a:ext>
            </a:extLst>
          </p:cNvPr>
          <p:cNvSpPr/>
          <p:nvPr/>
        </p:nvSpPr>
        <p:spPr>
          <a:xfrm>
            <a:off x="706015" y="2910208"/>
            <a:ext cx="6705118" cy="915575"/>
          </a:xfrm>
          <a:prstGeom prst="roundRect">
            <a:avLst/>
          </a:prstGeom>
          <a:solidFill>
            <a:srgbClr val="FF8900">
              <a:alpha val="6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4709D98-A12A-9C5F-8239-9EA798AD99FF}"/>
              </a:ext>
            </a:extLst>
          </p:cNvPr>
          <p:cNvSpPr/>
          <p:nvPr/>
        </p:nvSpPr>
        <p:spPr>
          <a:xfrm>
            <a:off x="622478" y="2824222"/>
            <a:ext cx="6872192" cy="1087549"/>
          </a:xfrm>
          <a:prstGeom prst="roundRect">
            <a:avLst/>
          </a:prstGeom>
          <a:noFill/>
          <a:ln w="28575">
            <a:solidFill>
              <a:srgbClr val="FF8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60C7D9-1785-26F6-A182-A32786E71D5F}"/>
              </a:ext>
            </a:extLst>
          </p:cNvPr>
          <p:cNvSpPr txBox="1"/>
          <p:nvPr/>
        </p:nvSpPr>
        <p:spPr>
          <a:xfrm>
            <a:off x="988892" y="3183329"/>
            <a:ext cx="607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Gotu" pitchFamily="2" charset="77"/>
                <a:cs typeface="Gotu" pitchFamily="2" charset="77"/>
              </a:rPr>
              <a:t>(Finishing this thesis)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505B91D-A37D-4745-1CC5-982A44F619BD}"/>
              </a:ext>
            </a:extLst>
          </p:cNvPr>
          <p:cNvCxnSpPr>
            <a:cxnSpLocks/>
          </p:cNvCxnSpPr>
          <p:nvPr/>
        </p:nvCxnSpPr>
        <p:spPr>
          <a:xfrm>
            <a:off x="219919" y="2569580"/>
            <a:ext cx="727475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A6A28270-D7F2-41AA-9341-BB62BC5094DF}"/>
              </a:ext>
            </a:extLst>
          </p:cNvPr>
          <p:cNvSpPr/>
          <p:nvPr/>
        </p:nvSpPr>
        <p:spPr>
          <a:xfrm>
            <a:off x="648182" y="752354"/>
            <a:ext cx="6739757" cy="1460303"/>
          </a:xfrm>
          <a:prstGeom prst="roundRect">
            <a:avLst/>
          </a:prstGeom>
          <a:solidFill>
            <a:srgbClr val="FFC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A05608B-03EC-3BD1-189E-FC0E47A8B6C7}"/>
              </a:ext>
            </a:extLst>
          </p:cNvPr>
          <p:cNvSpPr/>
          <p:nvPr/>
        </p:nvSpPr>
        <p:spPr>
          <a:xfrm>
            <a:off x="545502" y="648188"/>
            <a:ext cx="6949168" cy="1669153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8B229B-E036-5605-6D0D-243016E0C8B6}"/>
              </a:ext>
            </a:extLst>
          </p:cNvPr>
          <p:cNvSpPr txBox="1"/>
          <p:nvPr/>
        </p:nvSpPr>
        <p:spPr>
          <a:xfrm>
            <a:off x="648182" y="928507"/>
            <a:ext cx="66322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So, overall – sample show signs of: 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similarity: (jet emission &amp; MIR excess)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variations: (non-thermal particle energies)</a:t>
            </a:r>
            <a:endParaRPr lang="en-US" sz="2200" dirty="0">
              <a:effectLst/>
              <a:latin typeface="Gotu" pitchFamily="2" charset="77"/>
              <a:cs typeface="Gotu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57656485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72E8EF-A68D-ACBD-7B84-61B481B7DC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CD7357-89E9-CF98-181F-560DE582C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39</a:t>
            </a:fld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7DA9164-9DDE-784C-72C7-7F1A7CC663AE}"/>
              </a:ext>
            </a:extLst>
          </p:cNvPr>
          <p:cNvSpPr/>
          <p:nvPr/>
        </p:nvSpPr>
        <p:spPr>
          <a:xfrm>
            <a:off x="706015" y="2910208"/>
            <a:ext cx="6705118" cy="915575"/>
          </a:xfrm>
          <a:prstGeom prst="roundRect">
            <a:avLst/>
          </a:prstGeom>
          <a:solidFill>
            <a:srgbClr val="FF8900">
              <a:alpha val="6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E5998F6-056E-9477-0128-6C3BCBD995BD}"/>
              </a:ext>
            </a:extLst>
          </p:cNvPr>
          <p:cNvSpPr/>
          <p:nvPr/>
        </p:nvSpPr>
        <p:spPr>
          <a:xfrm>
            <a:off x="730043" y="4178969"/>
            <a:ext cx="6657895" cy="1140772"/>
          </a:xfrm>
          <a:prstGeom prst="roundRect">
            <a:avLst/>
          </a:prstGeom>
          <a:solidFill>
            <a:srgbClr val="C00000">
              <a:alpha val="6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87EE28B-B013-F7E0-5492-093E9122A56F}"/>
              </a:ext>
            </a:extLst>
          </p:cNvPr>
          <p:cNvSpPr/>
          <p:nvPr/>
        </p:nvSpPr>
        <p:spPr>
          <a:xfrm>
            <a:off x="622478" y="2824222"/>
            <a:ext cx="6872192" cy="1087549"/>
          </a:xfrm>
          <a:prstGeom prst="roundRect">
            <a:avLst/>
          </a:prstGeom>
          <a:noFill/>
          <a:ln w="28575">
            <a:solidFill>
              <a:srgbClr val="FF8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0E25C3C-BD60-8630-1099-84077B3C36F8}"/>
              </a:ext>
            </a:extLst>
          </p:cNvPr>
          <p:cNvSpPr/>
          <p:nvPr/>
        </p:nvSpPr>
        <p:spPr>
          <a:xfrm>
            <a:off x="622478" y="4098904"/>
            <a:ext cx="6872192" cy="130908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2DADDC-4942-45D1-E8E4-D73632943436}"/>
              </a:ext>
            </a:extLst>
          </p:cNvPr>
          <p:cNvSpPr txBox="1"/>
          <p:nvPr/>
        </p:nvSpPr>
        <p:spPr>
          <a:xfrm>
            <a:off x="1072109" y="4399442"/>
            <a:ext cx="5912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otu" pitchFamily="2" charset="77"/>
                <a:cs typeface="Gotu" pitchFamily="2" charset="77"/>
              </a:rPr>
              <a:t>Migrating the C++ code of BHJet into new spectral analysis software (3M</a:t>
            </a:r>
            <a:r>
              <a:rPr lang="en-US" dirty="0">
                <a:latin typeface="Gotu" pitchFamily="2" charset="77"/>
                <a:cs typeface="Gotu" pitchFamily="2" charset="77"/>
                <a:sym typeface="Wingdings" pitchFamily="2" charset="2"/>
              </a:rPr>
              <a:t>L)  new sampling routines</a:t>
            </a:r>
            <a:endParaRPr lang="en-US" dirty="0">
              <a:latin typeface="Gotu" pitchFamily="2" charset="77"/>
              <a:cs typeface="Gotu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71DB99-8465-76BC-C775-013288ED6E8B}"/>
              </a:ext>
            </a:extLst>
          </p:cNvPr>
          <p:cNvSpPr txBox="1"/>
          <p:nvPr/>
        </p:nvSpPr>
        <p:spPr>
          <a:xfrm>
            <a:off x="988892" y="3183329"/>
            <a:ext cx="607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Gotu" pitchFamily="2" charset="77"/>
                <a:cs typeface="Gotu" pitchFamily="2" charset="77"/>
              </a:rPr>
              <a:t>(Finishing this thesis)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15D9E93-D29C-E2C8-0496-A28754CFA599}"/>
              </a:ext>
            </a:extLst>
          </p:cNvPr>
          <p:cNvCxnSpPr>
            <a:cxnSpLocks/>
          </p:cNvCxnSpPr>
          <p:nvPr/>
        </p:nvCxnSpPr>
        <p:spPr>
          <a:xfrm>
            <a:off x="219919" y="2569580"/>
            <a:ext cx="727475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2AF97006-8D61-2BDC-5184-92AF7ED5579B}"/>
              </a:ext>
            </a:extLst>
          </p:cNvPr>
          <p:cNvSpPr/>
          <p:nvPr/>
        </p:nvSpPr>
        <p:spPr>
          <a:xfrm>
            <a:off x="648182" y="752354"/>
            <a:ext cx="6739757" cy="1460303"/>
          </a:xfrm>
          <a:prstGeom prst="roundRect">
            <a:avLst/>
          </a:prstGeom>
          <a:solidFill>
            <a:srgbClr val="FFC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3972E420-DF6E-1287-E81D-8C8B1B20EEDF}"/>
              </a:ext>
            </a:extLst>
          </p:cNvPr>
          <p:cNvSpPr/>
          <p:nvPr/>
        </p:nvSpPr>
        <p:spPr>
          <a:xfrm>
            <a:off x="545502" y="648188"/>
            <a:ext cx="6949168" cy="1669153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E057AF-8F23-B089-75EA-AE3A3BD9B659}"/>
              </a:ext>
            </a:extLst>
          </p:cNvPr>
          <p:cNvSpPr txBox="1"/>
          <p:nvPr/>
        </p:nvSpPr>
        <p:spPr>
          <a:xfrm>
            <a:off x="648182" y="928507"/>
            <a:ext cx="66322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So, overall – sample show signs of: 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similarity: (jet emission &amp; MIR excess)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variations: (non-thermal particle energies)</a:t>
            </a:r>
            <a:endParaRPr lang="en-US" sz="2200" dirty="0">
              <a:effectLst/>
              <a:latin typeface="Gotu" pitchFamily="2" charset="77"/>
              <a:cs typeface="Gotu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7733771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37900B-8D5C-6609-25EE-BBDF5060C7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0B81B-5390-0515-580E-F6E7DB38D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4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EC91356-B457-9167-A70C-444D51D4676A}"/>
              </a:ext>
            </a:extLst>
          </p:cNvPr>
          <p:cNvSpPr txBox="1"/>
          <p:nvPr/>
        </p:nvSpPr>
        <p:spPr>
          <a:xfrm>
            <a:off x="807473" y="717094"/>
            <a:ext cx="495840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>
                <a:latin typeface="Gotu" pitchFamily="2" charset="77"/>
                <a:cs typeface="Gotu" pitchFamily="2" charset="77"/>
              </a:rPr>
              <a:t>LLAGN: A heterogeneous class</a:t>
            </a:r>
          </a:p>
        </p:txBody>
      </p:sp>
    </p:spTree>
    <p:extLst>
      <p:ext uri="{BB962C8B-B14F-4D97-AF65-F5344CB8AC3E}">
        <p14:creationId xmlns:p14="http://schemas.microsoft.com/office/powerpoint/2010/main" val="3065518909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AAB331-DE0A-18A5-94EA-7FC8346313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5F44DC-7EA4-C2F9-6763-ADC747F91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40</a:t>
            </a:fld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7CC103A5-6210-90B9-8EA9-D95B51EF8764}"/>
              </a:ext>
            </a:extLst>
          </p:cNvPr>
          <p:cNvSpPr/>
          <p:nvPr/>
        </p:nvSpPr>
        <p:spPr>
          <a:xfrm>
            <a:off x="706015" y="2910208"/>
            <a:ext cx="6705118" cy="915575"/>
          </a:xfrm>
          <a:prstGeom prst="roundRect">
            <a:avLst/>
          </a:prstGeom>
          <a:solidFill>
            <a:srgbClr val="FF8900">
              <a:alpha val="6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CAB3D3D-9992-BC3C-34C7-F25636CB6E77}"/>
              </a:ext>
            </a:extLst>
          </p:cNvPr>
          <p:cNvSpPr/>
          <p:nvPr/>
        </p:nvSpPr>
        <p:spPr>
          <a:xfrm>
            <a:off x="730043" y="4178969"/>
            <a:ext cx="6657895" cy="1140772"/>
          </a:xfrm>
          <a:prstGeom prst="roundRect">
            <a:avLst/>
          </a:prstGeom>
          <a:solidFill>
            <a:srgbClr val="C00000">
              <a:alpha val="6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66DD4985-0DDA-1600-E69D-3CACB1DDF9EC}"/>
              </a:ext>
            </a:extLst>
          </p:cNvPr>
          <p:cNvSpPr/>
          <p:nvPr/>
        </p:nvSpPr>
        <p:spPr>
          <a:xfrm>
            <a:off x="622478" y="2824222"/>
            <a:ext cx="6872192" cy="1087549"/>
          </a:xfrm>
          <a:prstGeom prst="roundRect">
            <a:avLst/>
          </a:prstGeom>
          <a:noFill/>
          <a:ln w="28575">
            <a:solidFill>
              <a:srgbClr val="FF8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17E6BE4-2FFB-6D8D-1C3D-3FE34C50328C}"/>
              </a:ext>
            </a:extLst>
          </p:cNvPr>
          <p:cNvSpPr/>
          <p:nvPr/>
        </p:nvSpPr>
        <p:spPr>
          <a:xfrm>
            <a:off x="622478" y="4098904"/>
            <a:ext cx="6872192" cy="130908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664B9B-3C0A-0195-DFC8-99DEE73F4E52}"/>
              </a:ext>
            </a:extLst>
          </p:cNvPr>
          <p:cNvSpPr txBox="1"/>
          <p:nvPr/>
        </p:nvSpPr>
        <p:spPr>
          <a:xfrm>
            <a:off x="1072109" y="4399442"/>
            <a:ext cx="5912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otu" pitchFamily="2" charset="77"/>
                <a:cs typeface="Gotu" pitchFamily="2" charset="77"/>
              </a:rPr>
              <a:t>Migrating the C++ code of BHJet into new spectral analysis software (3M</a:t>
            </a:r>
            <a:r>
              <a:rPr lang="en-US" dirty="0">
                <a:latin typeface="Gotu" pitchFamily="2" charset="77"/>
                <a:cs typeface="Gotu" pitchFamily="2" charset="77"/>
                <a:sym typeface="Wingdings" pitchFamily="2" charset="2"/>
              </a:rPr>
              <a:t>L)  new sampling routines</a:t>
            </a:r>
            <a:endParaRPr lang="en-US" dirty="0">
              <a:latin typeface="Gotu" pitchFamily="2" charset="77"/>
              <a:cs typeface="Gotu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D9F8E5E-8199-CB7F-B71C-BAAC5939CAB4}"/>
              </a:ext>
            </a:extLst>
          </p:cNvPr>
          <p:cNvSpPr txBox="1"/>
          <p:nvPr/>
        </p:nvSpPr>
        <p:spPr>
          <a:xfrm>
            <a:off x="988892" y="3183329"/>
            <a:ext cx="607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Gotu" pitchFamily="2" charset="77"/>
                <a:cs typeface="Gotu" pitchFamily="2" charset="77"/>
              </a:rPr>
              <a:t>(Finishing this thesis)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B5524E17-9652-B463-4434-F775A1FFDD14}"/>
              </a:ext>
            </a:extLst>
          </p:cNvPr>
          <p:cNvSpPr/>
          <p:nvPr/>
        </p:nvSpPr>
        <p:spPr>
          <a:xfrm>
            <a:off x="727561" y="5613865"/>
            <a:ext cx="6660377" cy="898317"/>
          </a:xfrm>
          <a:prstGeom prst="roundRect">
            <a:avLst/>
          </a:prstGeom>
          <a:solidFill>
            <a:srgbClr val="8718A0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A18E451-9A29-1BAC-22F6-92C0F3A5FC26}"/>
              </a:ext>
            </a:extLst>
          </p:cNvPr>
          <p:cNvSpPr txBox="1"/>
          <p:nvPr/>
        </p:nvSpPr>
        <p:spPr>
          <a:xfrm>
            <a:off x="1059893" y="5747040"/>
            <a:ext cx="5985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otu" pitchFamily="2" charset="77"/>
                <a:cs typeface="Gotu" pitchFamily="2" charset="77"/>
              </a:rPr>
              <a:t>Developing the hadronic version of BHJet to study the VHE emission from LLAGN/jetted sources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87A73D9-A3DA-C663-304A-5F593E935DB2}"/>
              </a:ext>
            </a:extLst>
          </p:cNvPr>
          <p:cNvSpPr/>
          <p:nvPr/>
        </p:nvSpPr>
        <p:spPr>
          <a:xfrm>
            <a:off x="622478" y="5526796"/>
            <a:ext cx="6872192" cy="1099031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C6EE338-A2B1-0331-65B1-952CF4EDC139}"/>
              </a:ext>
            </a:extLst>
          </p:cNvPr>
          <p:cNvCxnSpPr>
            <a:cxnSpLocks/>
          </p:cNvCxnSpPr>
          <p:nvPr/>
        </p:nvCxnSpPr>
        <p:spPr>
          <a:xfrm>
            <a:off x="219919" y="2569580"/>
            <a:ext cx="727475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22603BCC-3CFB-4FEB-0B35-FFEB49E90650}"/>
              </a:ext>
            </a:extLst>
          </p:cNvPr>
          <p:cNvSpPr/>
          <p:nvPr/>
        </p:nvSpPr>
        <p:spPr>
          <a:xfrm>
            <a:off x="648182" y="752354"/>
            <a:ext cx="6739757" cy="1460303"/>
          </a:xfrm>
          <a:prstGeom prst="roundRect">
            <a:avLst/>
          </a:prstGeom>
          <a:solidFill>
            <a:srgbClr val="FFC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0847F3A-2407-07DD-01C9-1D0AE66C5EE6}"/>
              </a:ext>
            </a:extLst>
          </p:cNvPr>
          <p:cNvSpPr/>
          <p:nvPr/>
        </p:nvSpPr>
        <p:spPr>
          <a:xfrm>
            <a:off x="545502" y="648188"/>
            <a:ext cx="6949168" cy="1669153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DCDD4D-B836-E940-0CE0-3B16C597279C}"/>
              </a:ext>
            </a:extLst>
          </p:cNvPr>
          <p:cNvSpPr txBox="1"/>
          <p:nvPr/>
        </p:nvSpPr>
        <p:spPr>
          <a:xfrm>
            <a:off x="648182" y="928507"/>
            <a:ext cx="66322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So, overall – sample show signs of: 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similarity: (jet emission &amp; MIR excess)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variations: (non-thermal particle energies)</a:t>
            </a:r>
            <a:endParaRPr lang="en-US" sz="2200" dirty="0">
              <a:effectLst/>
              <a:latin typeface="Gotu" pitchFamily="2" charset="77"/>
              <a:cs typeface="Gotu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56421029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EB29E4-C435-EF00-3CB1-8080DF4892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F8DE98-1309-E052-3C78-ABF9F8CC3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41</a:t>
            </a:fld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6102134-2FBC-E1A1-0020-EA908F1D5344}"/>
              </a:ext>
            </a:extLst>
          </p:cNvPr>
          <p:cNvSpPr/>
          <p:nvPr/>
        </p:nvSpPr>
        <p:spPr>
          <a:xfrm>
            <a:off x="706015" y="2910208"/>
            <a:ext cx="6705118" cy="915575"/>
          </a:xfrm>
          <a:prstGeom prst="roundRect">
            <a:avLst/>
          </a:prstGeom>
          <a:solidFill>
            <a:srgbClr val="FF8900">
              <a:alpha val="6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7D6117F-7450-156F-7457-7BBBE6E61F7F}"/>
              </a:ext>
            </a:extLst>
          </p:cNvPr>
          <p:cNvSpPr/>
          <p:nvPr/>
        </p:nvSpPr>
        <p:spPr>
          <a:xfrm>
            <a:off x="730043" y="4178969"/>
            <a:ext cx="6657895" cy="1140772"/>
          </a:xfrm>
          <a:prstGeom prst="roundRect">
            <a:avLst/>
          </a:prstGeom>
          <a:solidFill>
            <a:srgbClr val="C00000">
              <a:alpha val="63137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EF243B0-19BA-CA65-8EE2-39A644AB178B}"/>
              </a:ext>
            </a:extLst>
          </p:cNvPr>
          <p:cNvSpPr/>
          <p:nvPr/>
        </p:nvSpPr>
        <p:spPr>
          <a:xfrm>
            <a:off x="622478" y="2824222"/>
            <a:ext cx="6872192" cy="1087549"/>
          </a:xfrm>
          <a:prstGeom prst="roundRect">
            <a:avLst/>
          </a:prstGeom>
          <a:noFill/>
          <a:ln w="28575">
            <a:solidFill>
              <a:srgbClr val="FF89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28025CC1-5046-F18A-4BF0-56B1834F6DDA}"/>
              </a:ext>
            </a:extLst>
          </p:cNvPr>
          <p:cNvSpPr/>
          <p:nvPr/>
        </p:nvSpPr>
        <p:spPr>
          <a:xfrm>
            <a:off x="622478" y="4098904"/>
            <a:ext cx="6872192" cy="130908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67376B-748D-5B2D-B416-E8CC97F36864}"/>
              </a:ext>
            </a:extLst>
          </p:cNvPr>
          <p:cNvSpPr txBox="1"/>
          <p:nvPr/>
        </p:nvSpPr>
        <p:spPr>
          <a:xfrm>
            <a:off x="1072109" y="4399442"/>
            <a:ext cx="5912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otu" pitchFamily="2" charset="77"/>
                <a:cs typeface="Gotu" pitchFamily="2" charset="77"/>
              </a:rPr>
              <a:t>Migrating the C++ code of BHJet into new spectral analysis software (3M</a:t>
            </a:r>
            <a:r>
              <a:rPr lang="en-US" dirty="0">
                <a:latin typeface="Gotu" pitchFamily="2" charset="77"/>
                <a:cs typeface="Gotu" pitchFamily="2" charset="77"/>
                <a:sym typeface="Wingdings" pitchFamily="2" charset="2"/>
              </a:rPr>
              <a:t>L)  new sampling routines</a:t>
            </a:r>
            <a:endParaRPr lang="en-US" dirty="0">
              <a:latin typeface="Gotu" pitchFamily="2" charset="77"/>
              <a:cs typeface="Gotu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D6AC95B-1B22-072F-606D-9350D338108F}"/>
              </a:ext>
            </a:extLst>
          </p:cNvPr>
          <p:cNvSpPr txBox="1"/>
          <p:nvPr/>
        </p:nvSpPr>
        <p:spPr>
          <a:xfrm>
            <a:off x="988892" y="3183329"/>
            <a:ext cx="607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latin typeface="Gotu" pitchFamily="2" charset="77"/>
                <a:cs typeface="Gotu" pitchFamily="2" charset="77"/>
              </a:rPr>
              <a:t>(Finishing this thesis)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0A03F0C6-D798-2081-DD96-C4E1C4F7509F}"/>
              </a:ext>
            </a:extLst>
          </p:cNvPr>
          <p:cNvSpPr/>
          <p:nvPr/>
        </p:nvSpPr>
        <p:spPr>
          <a:xfrm>
            <a:off x="727561" y="5613865"/>
            <a:ext cx="6660377" cy="898317"/>
          </a:xfrm>
          <a:prstGeom prst="roundRect">
            <a:avLst/>
          </a:prstGeom>
          <a:solidFill>
            <a:srgbClr val="8718A0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6A9112-9424-AB76-3E6D-9779911D8199}"/>
              </a:ext>
            </a:extLst>
          </p:cNvPr>
          <p:cNvSpPr txBox="1"/>
          <p:nvPr/>
        </p:nvSpPr>
        <p:spPr>
          <a:xfrm>
            <a:off x="1059893" y="5747040"/>
            <a:ext cx="5985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otu" pitchFamily="2" charset="77"/>
                <a:cs typeface="Gotu" pitchFamily="2" charset="77"/>
              </a:rPr>
              <a:t>Developing the hadronic version of BHJet to study the VHE emission from LLAGN/jetted sources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8C482AC4-9764-873A-22D3-FB37C1E1BF0C}"/>
              </a:ext>
            </a:extLst>
          </p:cNvPr>
          <p:cNvSpPr/>
          <p:nvPr/>
        </p:nvSpPr>
        <p:spPr>
          <a:xfrm>
            <a:off x="622478" y="5526796"/>
            <a:ext cx="6872192" cy="1099031"/>
          </a:xfrm>
          <a:prstGeom prst="round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58C9339-E3CD-D6CD-2E7C-F31F134EB793}"/>
              </a:ext>
            </a:extLst>
          </p:cNvPr>
          <p:cNvCxnSpPr>
            <a:cxnSpLocks/>
          </p:cNvCxnSpPr>
          <p:nvPr/>
        </p:nvCxnSpPr>
        <p:spPr>
          <a:xfrm>
            <a:off x="219919" y="2569580"/>
            <a:ext cx="727475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ight Brace 2">
            <a:extLst>
              <a:ext uri="{FF2B5EF4-FFF2-40B4-BE49-F238E27FC236}">
                <a16:creationId xmlns:a16="http://schemas.microsoft.com/office/drawing/2014/main" id="{0BB94299-F55E-2A30-3FEC-80F386D4933E}"/>
              </a:ext>
            </a:extLst>
          </p:cNvPr>
          <p:cNvSpPr/>
          <p:nvPr/>
        </p:nvSpPr>
        <p:spPr>
          <a:xfrm>
            <a:off x="7038895" y="464629"/>
            <a:ext cx="1571705" cy="6306379"/>
          </a:xfrm>
          <a:prstGeom prst="rightBrace">
            <a:avLst>
              <a:gd name="adj1" fmla="val 24462"/>
              <a:gd name="adj2" fmla="val 48606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CFBC0E-F798-5F6B-3518-452BB4677D1B}"/>
              </a:ext>
            </a:extLst>
          </p:cNvPr>
          <p:cNvSpPr txBox="1"/>
          <p:nvPr/>
        </p:nvSpPr>
        <p:spPr>
          <a:xfrm>
            <a:off x="8451167" y="3195898"/>
            <a:ext cx="29026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otu" pitchFamily="2" charset="77"/>
                <a:cs typeface="Gotu" pitchFamily="2" charset="77"/>
              </a:rPr>
              <a:t>Developing our understanding the central engine  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30F9A2D-544C-B29A-8A81-D18B13B5B7D1}"/>
              </a:ext>
            </a:extLst>
          </p:cNvPr>
          <p:cNvSpPr/>
          <p:nvPr/>
        </p:nvSpPr>
        <p:spPr>
          <a:xfrm>
            <a:off x="648182" y="752354"/>
            <a:ext cx="6739757" cy="1460303"/>
          </a:xfrm>
          <a:prstGeom prst="roundRect">
            <a:avLst/>
          </a:prstGeom>
          <a:solidFill>
            <a:srgbClr val="FFC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A932A4C1-98D7-2BFC-C850-C27C417B5D8C}"/>
              </a:ext>
            </a:extLst>
          </p:cNvPr>
          <p:cNvSpPr/>
          <p:nvPr/>
        </p:nvSpPr>
        <p:spPr>
          <a:xfrm>
            <a:off x="545502" y="648188"/>
            <a:ext cx="6949168" cy="1669153"/>
          </a:xfrm>
          <a:prstGeom prst="round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1E8644-4F67-6368-EBF1-543EDE4A23DA}"/>
              </a:ext>
            </a:extLst>
          </p:cNvPr>
          <p:cNvSpPr txBox="1"/>
          <p:nvPr/>
        </p:nvSpPr>
        <p:spPr>
          <a:xfrm>
            <a:off x="648182" y="928507"/>
            <a:ext cx="66322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So, overall – sample show signs of: 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similarity: (jet emission &amp; MIR excess)</a:t>
            </a:r>
          </a:p>
          <a:p>
            <a:pPr algn="ctr"/>
            <a:r>
              <a:rPr lang="en-US" sz="2200" dirty="0">
                <a:latin typeface="Gotu" pitchFamily="2" charset="77"/>
                <a:cs typeface="Gotu" pitchFamily="2" charset="77"/>
                <a:sym typeface="Wingdings" pitchFamily="2" charset="2"/>
              </a:rPr>
              <a:t>variations: (non-thermal particle energies)</a:t>
            </a:r>
            <a:endParaRPr lang="en-US" sz="2200" dirty="0">
              <a:effectLst/>
              <a:latin typeface="Gotu" pitchFamily="2" charset="77"/>
              <a:cs typeface="Gotu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833625305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7DC37D-A497-50E4-4E9C-F4B9B3540E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9076BF-93B4-6084-8419-DF1FA5632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5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CB26195-2A85-F272-4408-ABBDEB810A1B}"/>
              </a:ext>
            </a:extLst>
          </p:cNvPr>
          <p:cNvSpPr txBox="1"/>
          <p:nvPr/>
        </p:nvSpPr>
        <p:spPr>
          <a:xfrm>
            <a:off x="807473" y="717094"/>
            <a:ext cx="495840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>
                <a:latin typeface="Gotu" pitchFamily="2" charset="77"/>
                <a:cs typeface="Gotu" pitchFamily="2" charset="77"/>
              </a:rPr>
              <a:t>LLAGN: A heterogeneous class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BAF2831-640C-394C-BCCC-D210742E59BE}"/>
              </a:ext>
            </a:extLst>
          </p:cNvPr>
          <p:cNvSpPr/>
          <p:nvPr/>
        </p:nvSpPr>
        <p:spPr>
          <a:xfrm>
            <a:off x="1314099" y="2125362"/>
            <a:ext cx="2874841" cy="1779373"/>
          </a:xfrm>
          <a:prstGeom prst="roundRect">
            <a:avLst/>
          </a:prstGeom>
          <a:solidFill>
            <a:srgbClr val="FFC000">
              <a:alpha val="63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1DA0A1-DB5D-8615-5CAA-F90CA45E4E97}"/>
              </a:ext>
            </a:extLst>
          </p:cNvPr>
          <p:cNvSpPr txBox="1"/>
          <p:nvPr/>
        </p:nvSpPr>
        <p:spPr>
          <a:xfrm>
            <a:off x="1484732" y="2314722"/>
            <a:ext cx="253357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latin typeface="Gotu" pitchFamily="2" charset="77"/>
                <a:cs typeface="Gotu" pitchFamily="2" charset="77"/>
              </a:rPr>
              <a:t>Jetted, radio loud objects but jet morphology can vary   </a:t>
            </a:r>
          </a:p>
        </p:txBody>
      </p:sp>
    </p:spTree>
    <p:extLst>
      <p:ext uri="{BB962C8B-B14F-4D97-AF65-F5344CB8AC3E}">
        <p14:creationId xmlns:p14="http://schemas.microsoft.com/office/powerpoint/2010/main" val="556888291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2ECBA6-DAA7-4009-9A75-3C13874AB7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C52E86-7937-AF2D-8EE2-CF678B15F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6</a:t>
            </a:fld>
            <a:endParaRPr lang="en-US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DDE8AB0B-33C7-DC5C-530D-93899EC91634}"/>
              </a:ext>
            </a:extLst>
          </p:cNvPr>
          <p:cNvSpPr/>
          <p:nvPr/>
        </p:nvSpPr>
        <p:spPr>
          <a:xfrm>
            <a:off x="1314099" y="2125362"/>
            <a:ext cx="2874841" cy="1779373"/>
          </a:xfrm>
          <a:prstGeom prst="roundRect">
            <a:avLst/>
          </a:prstGeom>
          <a:solidFill>
            <a:srgbClr val="FFC000">
              <a:alpha val="63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970E101-CEEB-5B89-78C0-B0E24AAC3EA4}"/>
              </a:ext>
            </a:extLst>
          </p:cNvPr>
          <p:cNvSpPr txBox="1"/>
          <p:nvPr/>
        </p:nvSpPr>
        <p:spPr>
          <a:xfrm>
            <a:off x="807473" y="717094"/>
            <a:ext cx="495840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>
                <a:latin typeface="Gotu" pitchFamily="2" charset="77"/>
                <a:cs typeface="Gotu" pitchFamily="2" charset="77"/>
              </a:rPr>
              <a:t>LLAGN: A heterogeneous class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DA4C480-9397-BA7B-5ED5-E53CEFF610E0}"/>
              </a:ext>
            </a:extLst>
          </p:cNvPr>
          <p:cNvSpPr txBox="1"/>
          <p:nvPr/>
        </p:nvSpPr>
        <p:spPr>
          <a:xfrm>
            <a:off x="1484732" y="2314722"/>
            <a:ext cx="253357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/>
              <a:t>Jetted, radio loud objects but jet morphology can vary 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9CABFA-D856-47E3-56CE-46EE147DC61F}"/>
              </a:ext>
            </a:extLst>
          </p:cNvPr>
          <p:cNvPicPr/>
          <p:nvPr/>
        </p:nvPicPr>
        <p:blipFill>
          <a:blip r:embed="rId2"/>
          <a:srcRect t="13466" b="13466"/>
          <a:stretch/>
        </p:blipFill>
        <p:spPr>
          <a:xfrm rot="20722971">
            <a:off x="5610085" y="2539434"/>
            <a:ext cx="5601973" cy="3346785"/>
          </a:xfrm>
          <a:prstGeom prst="rect">
            <a:avLst/>
          </a:prstGeom>
          <a:effectLst>
            <a:softEdge rad="757352"/>
          </a:effectLst>
        </p:spPr>
      </p:pic>
      <p:pic>
        <p:nvPicPr>
          <p:cNvPr id="4" name="Picture 3" descr="A bright star in space&#10;&#10;AI-generated content may be incorrect.">
            <a:extLst>
              <a:ext uri="{FF2B5EF4-FFF2-40B4-BE49-F238E27FC236}">
                <a16:creationId xmlns:a16="http://schemas.microsoft.com/office/drawing/2014/main" id="{9D32EE1F-29E1-3FF7-8955-2C80F8AFD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36753">
            <a:off x="896950" y="1198388"/>
            <a:ext cx="4779446" cy="4967883"/>
          </a:xfrm>
          <a:prstGeom prst="rect">
            <a:avLst/>
          </a:prstGeom>
          <a:effectLst>
            <a:softEdge rad="443244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C9F722-F244-D6E5-E406-D30A9F5DC041}"/>
              </a:ext>
            </a:extLst>
          </p:cNvPr>
          <p:cNvSpPr txBox="1"/>
          <p:nvPr/>
        </p:nvSpPr>
        <p:spPr>
          <a:xfrm>
            <a:off x="133691" y="6444476"/>
            <a:ext cx="3687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NASA and the Hubble Heritage Team (</a:t>
            </a:r>
            <a:r>
              <a:rPr lang="en-US" sz="1200" dirty="0" err="1"/>
              <a:t>STScI</a:t>
            </a:r>
            <a:r>
              <a:rPr lang="en-US" sz="1200" dirty="0"/>
              <a:t>/AURA)</a:t>
            </a:r>
          </a:p>
        </p:txBody>
      </p:sp>
    </p:spTree>
    <p:extLst>
      <p:ext uri="{BB962C8B-B14F-4D97-AF65-F5344CB8AC3E}">
        <p14:creationId xmlns:p14="http://schemas.microsoft.com/office/powerpoint/2010/main" val="929735418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7ED3B1-F7DF-33DA-D97B-F74D7186A0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F40D1D-4881-AF98-3EEE-7E9BB1357C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7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5A6553D-2DE7-B7A5-591F-6A51952F2130}"/>
              </a:ext>
            </a:extLst>
          </p:cNvPr>
          <p:cNvSpPr txBox="1"/>
          <p:nvPr/>
        </p:nvSpPr>
        <p:spPr>
          <a:xfrm>
            <a:off x="807473" y="717094"/>
            <a:ext cx="495840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>
                <a:latin typeface="Gotu" pitchFamily="2" charset="77"/>
                <a:cs typeface="Gotu" pitchFamily="2" charset="77"/>
              </a:rPr>
              <a:t>LLAGN: A heterogeneous class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9516934-B89E-EE78-EC40-27C17FCFB29D}"/>
              </a:ext>
            </a:extLst>
          </p:cNvPr>
          <p:cNvSpPr/>
          <p:nvPr/>
        </p:nvSpPr>
        <p:spPr>
          <a:xfrm>
            <a:off x="1314099" y="2125362"/>
            <a:ext cx="2874841" cy="1779373"/>
          </a:xfrm>
          <a:prstGeom prst="roundRect">
            <a:avLst/>
          </a:prstGeom>
          <a:solidFill>
            <a:srgbClr val="FFC000">
              <a:alpha val="63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714A3C7-EDE7-E551-A097-3DE7BE7F34D1}"/>
              </a:ext>
            </a:extLst>
          </p:cNvPr>
          <p:cNvSpPr/>
          <p:nvPr/>
        </p:nvSpPr>
        <p:spPr>
          <a:xfrm>
            <a:off x="4765754" y="2125362"/>
            <a:ext cx="2874841" cy="1779373"/>
          </a:xfrm>
          <a:prstGeom prst="roundRect">
            <a:avLst/>
          </a:prstGeom>
          <a:solidFill>
            <a:schemeClr val="accent6">
              <a:lumMod val="7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5ED430-9EB0-CED3-924F-5319FBED179E}"/>
              </a:ext>
            </a:extLst>
          </p:cNvPr>
          <p:cNvSpPr txBox="1"/>
          <p:nvPr/>
        </p:nvSpPr>
        <p:spPr>
          <a:xfrm>
            <a:off x="1484732" y="2314722"/>
            <a:ext cx="253357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latin typeface="Gotu" pitchFamily="2" charset="77"/>
                <a:cs typeface="Gotu" pitchFamily="2" charset="77"/>
              </a:rPr>
              <a:t>Jetted, radio loud objects but jet morphology can vary  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477669-5C5C-7E4A-1CB3-67D6798F2176}"/>
              </a:ext>
            </a:extLst>
          </p:cNvPr>
          <p:cNvSpPr txBox="1"/>
          <p:nvPr/>
        </p:nvSpPr>
        <p:spPr>
          <a:xfrm>
            <a:off x="4765753" y="2291773"/>
            <a:ext cx="287484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Gotu" pitchFamily="2" charset="77"/>
                <a:cs typeface="Gotu" pitchFamily="2" charset="77"/>
              </a:rPr>
              <a:t>Magnitude and possible origin of emission </a:t>
            </a:r>
          </a:p>
          <a:p>
            <a:pPr algn="ctr"/>
            <a:r>
              <a:rPr lang="en-US" sz="2000" dirty="0">
                <a:latin typeface="Gotu" pitchFamily="2" charset="77"/>
                <a:cs typeface="Gotu" pitchFamily="2" charset="77"/>
              </a:rPr>
              <a:t>(esp. X-rays and VHE)</a:t>
            </a:r>
          </a:p>
        </p:txBody>
      </p:sp>
    </p:spTree>
    <p:extLst>
      <p:ext uri="{BB962C8B-B14F-4D97-AF65-F5344CB8AC3E}">
        <p14:creationId xmlns:p14="http://schemas.microsoft.com/office/powerpoint/2010/main" val="55347092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202F71-BCFC-F302-D72C-25000DB8FD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EFC9E-7B4B-4B0E-1B8F-46F4ED9F5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8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E8B93A-432C-26F1-85FE-6ECACCE2FC86}"/>
              </a:ext>
            </a:extLst>
          </p:cNvPr>
          <p:cNvSpPr txBox="1"/>
          <p:nvPr/>
        </p:nvSpPr>
        <p:spPr>
          <a:xfrm>
            <a:off x="807473" y="717094"/>
            <a:ext cx="495840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>
                <a:latin typeface="Gotu" pitchFamily="2" charset="77"/>
                <a:cs typeface="Gotu" pitchFamily="2" charset="77"/>
              </a:rPr>
              <a:t>LLAGN: A heterogeneous class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1ACB7D2-58F2-C9A3-57F3-7100DA44ED2F}"/>
              </a:ext>
            </a:extLst>
          </p:cNvPr>
          <p:cNvSpPr/>
          <p:nvPr/>
        </p:nvSpPr>
        <p:spPr>
          <a:xfrm>
            <a:off x="8217406" y="2125361"/>
            <a:ext cx="2874841" cy="1779373"/>
          </a:xfrm>
          <a:prstGeom prst="roundRect">
            <a:avLst/>
          </a:prstGeom>
          <a:solidFill>
            <a:srgbClr val="C00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987BCCF7-9DFD-0475-7A4C-29A261C5D9EE}"/>
              </a:ext>
            </a:extLst>
          </p:cNvPr>
          <p:cNvSpPr/>
          <p:nvPr/>
        </p:nvSpPr>
        <p:spPr>
          <a:xfrm>
            <a:off x="1314099" y="2125362"/>
            <a:ext cx="2874841" cy="1779373"/>
          </a:xfrm>
          <a:prstGeom prst="roundRect">
            <a:avLst/>
          </a:prstGeom>
          <a:solidFill>
            <a:srgbClr val="FFC000">
              <a:alpha val="63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2B72DAD5-04C2-2D8A-5552-27DC079729E1}"/>
              </a:ext>
            </a:extLst>
          </p:cNvPr>
          <p:cNvSpPr/>
          <p:nvPr/>
        </p:nvSpPr>
        <p:spPr>
          <a:xfrm>
            <a:off x="4765754" y="2125362"/>
            <a:ext cx="2874841" cy="1779373"/>
          </a:xfrm>
          <a:prstGeom prst="roundRect">
            <a:avLst/>
          </a:prstGeom>
          <a:solidFill>
            <a:schemeClr val="accent6">
              <a:lumMod val="7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FA0E44-80B7-9646-4186-287C36E1E7FC}"/>
              </a:ext>
            </a:extLst>
          </p:cNvPr>
          <p:cNvSpPr txBox="1"/>
          <p:nvPr/>
        </p:nvSpPr>
        <p:spPr>
          <a:xfrm>
            <a:off x="1484732" y="2314722"/>
            <a:ext cx="253357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latin typeface="Gotu" pitchFamily="2" charset="77"/>
                <a:cs typeface="Gotu" pitchFamily="2" charset="77"/>
              </a:rPr>
              <a:t>Jetted, radio loud objects but jet morphology can vary 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10AFB07-CC1E-6530-445F-1FBD2AAE66D9}"/>
              </a:ext>
            </a:extLst>
          </p:cNvPr>
          <p:cNvSpPr txBox="1"/>
          <p:nvPr/>
        </p:nvSpPr>
        <p:spPr>
          <a:xfrm>
            <a:off x="4765753" y="2291773"/>
            <a:ext cx="287484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Gotu" pitchFamily="2" charset="77"/>
                <a:cs typeface="Gotu" pitchFamily="2" charset="77"/>
              </a:rPr>
              <a:t>Magnitude and possible origin of emission </a:t>
            </a:r>
          </a:p>
          <a:p>
            <a:pPr algn="ctr"/>
            <a:r>
              <a:rPr lang="en-US" sz="2000" dirty="0">
                <a:latin typeface="Gotu" pitchFamily="2" charset="77"/>
                <a:cs typeface="Gotu" pitchFamily="2" charset="77"/>
              </a:rPr>
              <a:t>(esp. X-rays and VHE)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6745AD-822A-C267-1FB0-F9223D48B0A0}"/>
              </a:ext>
            </a:extLst>
          </p:cNvPr>
          <p:cNvSpPr txBox="1"/>
          <p:nvPr/>
        </p:nvSpPr>
        <p:spPr>
          <a:xfrm>
            <a:off x="8298753" y="2199439"/>
            <a:ext cx="271214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latin typeface="Gotu" pitchFamily="2" charset="77"/>
                <a:cs typeface="Gotu" pitchFamily="2" charset="77"/>
              </a:rPr>
              <a:t>Dusty torus, while others are bare: how are these structures supported/fed?</a:t>
            </a:r>
          </a:p>
        </p:txBody>
      </p:sp>
    </p:spTree>
    <p:extLst>
      <p:ext uri="{BB962C8B-B14F-4D97-AF65-F5344CB8AC3E}">
        <p14:creationId xmlns:p14="http://schemas.microsoft.com/office/powerpoint/2010/main" val="353936503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95F9C-FD7C-52BE-FB66-5A0BA32E04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1558FB-B83D-E68A-A60C-3AE06D74A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B73119-C2A0-C548-BF06-AA77A3F38149}" type="slidenum">
              <a:rPr lang="en-US" smtClean="0"/>
              <a:t>9</a:t>
            </a:fld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E38CB1F-15FE-1754-DBB6-96A442C01310}"/>
              </a:ext>
            </a:extLst>
          </p:cNvPr>
          <p:cNvSpPr txBox="1"/>
          <p:nvPr/>
        </p:nvSpPr>
        <p:spPr>
          <a:xfrm>
            <a:off x="807473" y="717094"/>
            <a:ext cx="495840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>
                <a:latin typeface="Gotu" pitchFamily="2" charset="77"/>
                <a:cs typeface="Gotu" pitchFamily="2" charset="77"/>
              </a:rPr>
              <a:t>LLAGN: A heterogeneous class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B3195691-AEAF-4B24-9C5B-7A2A12958606}"/>
              </a:ext>
            </a:extLst>
          </p:cNvPr>
          <p:cNvSpPr/>
          <p:nvPr/>
        </p:nvSpPr>
        <p:spPr>
          <a:xfrm rot="16200000">
            <a:off x="5548796" y="-326852"/>
            <a:ext cx="1308753" cy="10150646"/>
          </a:xfrm>
          <a:prstGeom prst="leftBrace">
            <a:avLst/>
          </a:prstGeom>
          <a:noFill/>
          <a:ln>
            <a:solidFill>
              <a:srgbClr val="8718A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48F147-7BF0-7F13-BC3C-3C06D20FB312}"/>
              </a:ext>
            </a:extLst>
          </p:cNvPr>
          <p:cNvSpPr txBox="1"/>
          <p:nvPr/>
        </p:nvSpPr>
        <p:spPr>
          <a:xfrm>
            <a:off x="3805427" y="4256916"/>
            <a:ext cx="4916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Gotu" pitchFamily="2" charset="77"/>
                <a:cs typeface="Gotu" pitchFamily="2" charset="77"/>
              </a:rPr>
              <a:t>Degenerate solutions for central engines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EA4DE50-88FB-30D2-5D32-9CA88ED56A20}"/>
              </a:ext>
            </a:extLst>
          </p:cNvPr>
          <p:cNvSpPr/>
          <p:nvPr/>
        </p:nvSpPr>
        <p:spPr>
          <a:xfrm>
            <a:off x="8217406" y="2125361"/>
            <a:ext cx="2874841" cy="1779373"/>
          </a:xfrm>
          <a:prstGeom prst="roundRect">
            <a:avLst/>
          </a:prstGeom>
          <a:solidFill>
            <a:srgbClr val="C000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3672C127-1F0F-B822-85A4-505E4048D7FC}"/>
              </a:ext>
            </a:extLst>
          </p:cNvPr>
          <p:cNvSpPr/>
          <p:nvPr/>
        </p:nvSpPr>
        <p:spPr>
          <a:xfrm>
            <a:off x="1314099" y="2125362"/>
            <a:ext cx="2874841" cy="1779373"/>
          </a:xfrm>
          <a:prstGeom prst="roundRect">
            <a:avLst/>
          </a:prstGeom>
          <a:solidFill>
            <a:srgbClr val="FFC000">
              <a:alpha val="63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F6EC460E-13FD-5E54-CFD3-7797E91664BD}"/>
              </a:ext>
            </a:extLst>
          </p:cNvPr>
          <p:cNvSpPr/>
          <p:nvPr/>
        </p:nvSpPr>
        <p:spPr>
          <a:xfrm>
            <a:off x="4765754" y="2125362"/>
            <a:ext cx="2874841" cy="1779373"/>
          </a:xfrm>
          <a:prstGeom prst="roundRect">
            <a:avLst/>
          </a:prstGeom>
          <a:solidFill>
            <a:schemeClr val="accent6">
              <a:lumMod val="75000"/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C85186-F8FD-566B-CF58-6171A4FADCE3}"/>
              </a:ext>
            </a:extLst>
          </p:cNvPr>
          <p:cNvSpPr txBox="1"/>
          <p:nvPr/>
        </p:nvSpPr>
        <p:spPr>
          <a:xfrm>
            <a:off x="1484732" y="2314722"/>
            <a:ext cx="253357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latin typeface="Gotu" pitchFamily="2" charset="77"/>
                <a:cs typeface="Gotu" pitchFamily="2" charset="77"/>
              </a:rPr>
              <a:t>Jetted, radio loud objects but jet morphology can vary  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7B9E07-FE33-1B20-A0A7-5CBBF883A4A7}"/>
              </a:ext>
            </a:extLst>
          </p:cNvPr>
          <p:cNvSpPr txBox="1"/>
          <p:nvPr/>
        </p:nvSpPr>
        <p:spPr>
          <a:xfrm>
            <a:off x="4765753" y="2291773"/>
            <a:ext cx="287484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Gotu" pitchFamily="2" charset="77"/>
                <a:cs typeface="Gotu" pitchFamily="2" charset="77"/>
              </a:rPr>
              <a:t>Magnitude and possible origin of emission </a:t>
            </a:r>
          </a:p>
          <a:p>
            <a:pPr algn="ctr"/>
            <a:r>
              <a:rPr lang="en-US" sz="2000" dirty="0">
                <a:latin typeface="Gotu" pitchFamily="2" charset="77"/>
                <a:cs typeface="Gotu" pitchFamily="2" charset="77"/>
              </a:rPr>
              <a:t>(esp. X-rays and VHE)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58D3BE4-E578-4F4E-62B6-3DC69F81E969}"/>
              </a:ext>
            </a:extLst>
          </p:cNvPr>
          <p:cNvSpPr txBox="1"/>
          <p:nvPr/>
        </p:nvSpPr>
        <p:spPr>
          <a:xfrm>
            <a:off x="8298753" y="2199439"/>
            <a:ext cx="271214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latin typeface="Gotu" pitchFamily="2" charset="77"/>
                <a:cs typeface="Gotu" pitchFamily="2" charset="77"/>
              </a:rPr>
              <a:t>Dusty torus, while others are bare: how are these structures supported/fed?</a:t>
            </a:r>
          </a:p>
        </p:txBody>
      </p:sp>
    </p:spTree>
    <p:extLst>
      <p:ext uri="{BB962C8B-B14F-4D97-AF65-F5344CB8AC3E}">
        <p14:creationId xmlns:p14="http://schemas.microsoft.com/office/powerpoint/2010/main" val="410887285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96B24"/>
      </a:accent1>
      <a:accent2>
        <a:srgbClr val="4EA72E"/>
      </a:accent2>
      <a:accent3>
        <a:srgbClr val="156082"/>
      </a:accent3>
      <a:accent4>
        <a:srgbClr val="0F9ED5"/>
      </a:accent4>
      <a:accent5>
        <a:srgbClr val="A02B93"/>
      </a:accent5>
      <a:accent6>
        <a:srgbClr val="E97132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C0A3E416-13B0-4CFE-8B85-8989D8AEFB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11129</TotalTime>
  <Words>1128</Words>
  <Application>Microsoft Macintosh PowerPoint</Application>
  <PresentationFormat>Widescreen</PresentationFormat>
  <Paragraphs>227</Paragraphs>
  <Slides>41</Slides>
  <Notes>16</Notes>
  <HiddenSlides>2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Aptos</vt:lpstr>
      <vt:lpstr>Aptos Display</vt:lpstr>
      <vt:lpstr>Arial</vt:lpstr>
      <vt:lpstr>Cambria Math</vt:lpstr>
      <vt:lpstr>Gotu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Ruby Duncan</dc:creator>
  <cp:lastModifiedBy>Ruby Duncan</cp:lastModifiedBy>
  <cp:revision>3</cp:revision>
  <cp:lastPrinted>2025-06-03T13:22:21Z</cp:lastPrinted>
  <dcterms:created xsi:type="dcterms:W3CDTF">2025-06-03T11:21:06Z</dcterms:created>
  <dcterms:modified xsi:type="dcterms:W3CDTF">2025-06-11T07:52:52Z</dcterms:modified>
</cp:coreProperties>
</file>