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6"/>
  </p:notesMasterIdLst>
  <p:sldIdLst>
    <p:sldId id="256" r:id="rId2"/>
    <p:sldId id="337" r:id="rId3"/>
    <p:sldId id="295" r:id="rId4"/>
    <p:sldId id="321" r:id="rId5"/>
    <p:sldId id="307" r:id="rId6"/>
    <p:sldId id="335" r:id="rId7"/>
    <p:sldId id="301" r:id="rId8"/>
    <p:sldId id="306" r:id="rId9"/>
    <p:sldId id="325" r:id="rId10"/>
    <p:sldId id="308" r:id="rId11"/>
    <p:sldId id="303" r:id="rId12"/>
    <p:sldId id="302" r:id="rId13"/>
    <p:sldId id="326" r:id="rId14"/>
    <p:sldId id="31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3"/>
    <p:restoredTop sz="94673"/>
  </p:normalViewPr>
  <p:slideViewPr>
    <p:cSldViewPr snapToGrid="0">
      <p:cViewPr varScale="1">
        <p:scale>
          <a:sx n="121" d="100"/>
          <a:sy n="121" d="100"/>
        </p:scale>
        <p:origin x="392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07C4E8-1A3A-4281-B345-A1BA948528CA}" type="doc">
      <dgm:prSet loTypeId="urn:microsoft.com/office/officeart/2005/8/layout/process4" loCatId="process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938DAB6D-0D57-47BB-99FE-EFE8FB779A63}">
      <dgm:prSet/>
      <dgm:spPr/>
      <dgm:t>
        <a:bodyPr/>
        <a:lstStyle/>
        <a:p>
          <a:r>
            <a:rPr lang="en-US" dirty="0"/>
            <a:t>Multiple definitions for ‘timescale’</a:t>
          </a:r>
        </a:p>
      </dgm:t>
    </dgm:pt>
    <dgm:pt modelId="{2ADBDC48-B25A-4A30-8E08-45A265F826DA}" type="parTrans" cxnId="{35D47271-BE43-4878-8296-ED82F88F2AFF}">
      <dgm:prSet/>
      <dgm:spPr/>
      <dgm:t>
        <a:bodyPr/>
        <a:lstStyle/>
        <a:p>
          <a:endParaRPr lang="en-US"/>
        </a:p>
      </dgm:t>
    </dgm:pt>
    <dgm:pt modelId="{1EC1F771-532E-4808-BF65-D6C585A28F96}" type="sibTrans" cxnId="{35D47271-BE43-4878-8296-ED82F88F2AFF}">
      <dgm:prSet/>
      <dgm:spPr/>
      <dgm:t>
        <a:bodyPr/>
        <a:lstStyle/>
        <a:p>
          <a:endParaRPr lang="en-US"/>
        </a:p>
      </dgm:t>
    </dgm:pt>
    <dgm:pt modelId="{2143368E-064C-4D53-8416-3FA64CEC20BA}">
      <dgm:prSet/>
      <dgm:spPr/>
      <dgm:t>
        <a:bodyPr/>
        <a:lstStyle/>
        <a:p>
          <a:r>
            <a:rPr lang="en-US" dirty="0"/>
            <a:t>‘Typical timescale of variability’</a:t>
          </a:r>
        </a:p>
      </dgm:t>
    </dgm:pt>
    <dgm:pt modelId="{05F8157A-AF9B-42A0-B90B-BCBB1501A8DC}" type="parTrans" cxnId="{F88CA5B0-C40F-468E-9C03-929A0C2A3DAD}">
      <dgm:prSet/>
      <dgm:spPr/>
      <dgm:t>
        <a:bodyPr/>
        <a:lstStyle/>
        <a:p>
          <a:endParaRPr lang="en-US"/>
        </a:p>
      </dgm:t>
    </dgm:pt>
    <dgm:pt modelId="{4995BA49-0D14-49F5-8C4A-11B57341CF58}" type="sibTrans" cxnId="{F88CA5B0-C40F-468E-9C03-929A0C2A3DAD}">
      <dgm:prSet/>
      <dgm:spPr/>
      <dgm:t>
        <a:bodyPr/>
        <a:lstStyle/>
        <a:p>
          <a:endParaRPr lang="en-US"/>
        </a:p>
      </dgm:t>
    </dgm:pt>
    <dgm:pt modelId="{1B2A788B-BA4C-48EC-A4A6-2D7B638A5903}">
      <dgm:prSet/>
      <dgm:spPr/>
      <dgm:t>
        <a:bodyPr/>
        <a:lstStyle/>
        <a:p>
          <a:r>
            <a:rPr lang="en-US"/>
            <a:t>Distance between flares</a:t>
          </a:r>
        </a:p>
      </dgm:t>
    </dgm:pt>
    <dgm:pt modelId="{39559A7B-7162-43D4-8743-D80E23B68730}" type="parTrans" cxnId="{54A87603-7D8C-4D27-912C-608FA70F5CE9}">
      <dgm:prSet/>
      <dgm:spPr/>
      <dgm:t>
        <a:bodyPr/>
        <a:lstStyle/>
        <a:p>
          <a:endParaRPr lang="en-US"/>
        </a:p>
      </dgm:t>
    </dgm:pt>
    <dgm:pt modelId="{41B98AC6-33EC-4A42-B4EC-A293DCE442DA}" type="sibTrans" cxnId="{54A87603-7D8C-4D27-912C-608FA70F5CE9}">
      <dgm:prSet/>
      <dgm:spPr/>
      <dgm:t>
        <a:bodyPr/>
        <a:lstStyle/>
        <a:p>
          <a:endParaRPr lang="en-US"/>
        </a:p>
      </dgm:t>
    </dgm:pt>
    <dgm:pt modelId="{26C20AA0-7825-4484-8B19-5E1B8B5E4374}">
      <dgm:prSet/>
      <dgm:spPr/>
      <dgm:t>
        <a:bodyPr/>
        <a:lstStyle/>
        <a:p>
          <a:r>
            <a:rPr lang="en-US" dirty="0"/>
            <a:t>Duration of flares</a:t>
          </a:r>
        </a:p>
      </dgm:t>
    </dgm:pt>
    <dgm:pt modelId="{17C0C474-4D1F-4396-8DFC-96CB014E6659}" type="parTrans" cxnId="{E281CE3B-AA68-475B-884C-5F6C1C3CC823}">
      <dgm:prSet/>
      <dgm:spPr/>
      <dgm:t>
        <a:bodyPr/>
        <a:lstStyle/>
        <a:p>
          <a:endParaRPr lang="en-US"/>
        </a:p>
      </dgm:t>
    </dgm:pt>
    <dgm:pt modelId="{FF9C4C30-66F4-43C0-A6AE-FB5CF45B27A4}" type="sibTrans" cxnId="{E281CE3B-AA68-475B-884C-5F6C1C3CC823}">
      <dgm:prSet/>
      <dgm:spPr/>
      <dgm:t>
        <a:bodyPr/>
        <a:lstStyle/>
        <a:p>
          <a:endParaRPr lang="en-US"/>
        </a:p>
      </dgm:t>
    </dgm:pt>
    <dgm:pt modelId="{B0B042A0-E1FC-4285-96B5-99EB1D348993}">
      <dgm:prSet/>
      <dgm:spPr/>
      <dgm:t>
        <a:bodyPr/>
        <a:lstStyle/>
        <a:p>
          <a:r>
            <a:rPr lang="en-US"/>
            <a:t>Quasiperiodicity</a:t>
          </a:r>
        </a:p>
      </dgm:t>
    </dgm:pt>
    <dgm:pt modelId="{31D8F11B-94C0-43D6-B5F3-B8FB151E324B}" type="parTrans" cxnId="{F2034212-17CC-4153-84C4-E50953F350A3}">
      <dgm:prSet/>
      <dgm:spPr/>
      <dgm:t>
        <a:bodyPr/>
        <a:lstStyle/>
        <a:p>
          <a:endParaRPr lang="en-US"/>
        </a:p>
      </dgm:t>
    </dgm:pt>
    <dgm:pt modelId="{646B58E6-2B44-40EC-B248-6D4C34BE24CA}" type="sibTrans" cxnId="{F2034212-17CC-4153-84C4-E50953F350A3}">
      <dgm:prSet/>
      <dgm:spPr/>
      <dgm:t>
        <a:bodyPr/>
        <a:lstStyle/>
        <a:p>
          <a:endParaRPr lang="en-US"/>
        </a:p>
      </dgm:t>
    </dgm:pt>
    <dgm:pt modelId="{2BBDD0DA-9FAA-9A4B-BBB5-B86A20A09A85}" type="pres">
      <dgm:prSet presAssocID="{0107C4E8-1A3A-4281-B345-A1BA948528CA}" presName="Name0" presStyleCnt="0">
        <dgm:presLayoutVars>
          <dgm:dir/>
          <dgm:animLvl val="lvl"/>
          <dgm:resizeHandles val="exact"/>
        </dgm:presLayoutVars>
      </dgm:prSet>
      <dgm:spPr/>
    </dgm:pt>
    <dgm:pt modelId="{960C8032-BD53-DC4D-8C5D-8A77E3374CC1}" type="pres">
      <dgm:prSet presAssocID="{938DAB6D-0D57-47BB-99FE-EFE8FB779A63}" presName="boxAndChildren" presStyleCnt="0"/>
      <dgm:spPr/>
    </dgm:pt>
    <dgm:pt modelId="{EAFF08D0-C7AC-F141-9D78-2E2B5F269006}" type="pres">
      <dgm:prSet presAssocID="{938DAB6D-0D57-47BB-99FE-EFE8FB779A63}" presName="parentTextBox" presStyleLbl="node1" presStyleIdx="0" presStyleCnt="1"/>
      <dgm:spPr/>
    </dgm:pt>
    <dgm:pt modelId="{4B841D3D-FF5B-FB47-9660-D62E11333D45}" type="pres">
      <dgm:prSet presAssocID="{938DAB6D-0D57-47BB-99FE-EFE8FB779A63}" presName="entireBox" presStyleLbl="node1" presStyleIdx="0" presStyleCnt="1"/>
      <dgm:spPr/>
    </dgm:pt>
    <dgm:pt modelId="{3436DCB3-D3C3-DF43-8F82-9EBEEDA8BA6D}" type="pres">
      <dgm:prSet presAssocID="{938DAB6D-0D57-47BB-99FE-EFE8FB779A63}" presName="descendantBox" presStyleCnt="0"/>
      <dgm:spPr/>
    </dgm:pt>
    <dgm:pt modelId="{F06E9977-BF08-704C-A11F-79A21F89977D}" type="pres">
      <dgm:prSet presAssocID="{2143368E-064C-4D53-8416-3FA64CEC20BA}" presName="childTextBox" presStyleLbl="fgAccFollowNode1" presStyleIdx="0" presStyleCnt="4">
        <dgm:presLayoutVars>
          <dgm:bulletEnabled val="1"/>
        </dgm:presLayoutVars>
      </dgm:prSet>
      <dgm:spPr/>
    </dgm:pt>
    <dgm:pt modelId="{10A537CE-1F01-EA49-ABD9-5E7330C5466F}" type="pres">
      <dgm:prSet presAssocID="{1B2A788B-BA4C-48EC-A4A6-2D7B638A5903}" presName="childTextBox" presStyleLbl="fgAccFollowNode1" presStyleIdx="1" presStyleCnt="4">
        <dgm:presLayoutVars>
          <dgm:bulletEnabled val="1"/>
        </dgm:presLayoutVars>
      </dgm:prSet>
      <dgm:spPr/>
    </dgm:pt>
    <dgm:pt modelId="{B3E7B571-C79F-1C43-BE8D-E99E9EEE2B6A}" type="pres">
      <dgm:prSet presAssocID="{26C20AA0-7825-4484-8B19-5E1B8B5E4374}" presName="childTextBox" presStyleLbl="fgAccFollowNode1" presStyleIdx="2" presStyleCnt="4">
        <dgm:presLayoutVars>
          <dgm:bulletEnabled val="1"/>
        </dgm:presLayoutVars>
      </dgm:prSet>
      <dgm:spPr/>
    </dgm:pt>
    <dgm:pt modelId="{B5A42EAB-59A1-994C-B163-E17FF354FE4A}" type="pres">
      <dgm:prSet presAssocID="{B0B042A0-E1FC-4285-96B5-99EB1D348993}" presName="childTextBox" presStyleLbl="fgAccFollowNode1" presStyleIdx="3" presStyleCnt="4">
        <dgm:presLayoutVars>
          <dgm:bulletEnabled val="1"/>
        </dgm:presLayoutVars>
      </dgm:prSet>
      <dgm:spPr/>
    </dgm:pt>
  </dgm:ptLst>
  <dgm:cxnLst>
    <dgm:cxn modelId="{54A87603-7D8C-4D27-912C-608FA70F5CE9}" srcId="{938DAB6D-0D57-47BB-99FE-EFE8FB779A63}" destId="{1B2A788B-BA4C-48EC-A4A6-2D7B638A5903}" srcOrd="1" destOrd="0" parTransId="{39559A7B-7162-43D4-8743-D80E23B68730}" sibTransId="{41B98AC6-33EC-4A42-B4EC-A293DCE442DA}"/>
    <dgm:cxn modelId="{F2034212-17CC-4153-84C4-E50953F350A3}" srcId="{938DAB6D-0D57-47BB-99FE-EFE8FB779A63}" destId="{B0B042A0-E1FC-4285-96B5-99EB1D348993}" srcOrd="3" destOrd="0" parTransId="{31D8F11B-94C0-43D6-B5F3-B8FB151E324B}" sibTransId="{646B58E6-2B44-40EC-B248-6D4C34BE24CA}"/>
    <dgm:cxn modelId="{E6B09F35-7A4D-9547-BB2D-DB77D6F040CB}" type="presOf" srcId="{26C20AA0-7825-4484-8B19-5E1B8B5E4374}" destId="{B3E7B571-C79F-1C43-BE8D-E99E9EEE2B6A}" srcOrd="0" destOrd="0" presId="urn:microsoft.com/office/officeart/2005/8/layout/process4"/>
    <dgm:cxn modelId="{E281CE3B-AA68-475B-884C-5F6C1C3CC823}" srcId="{938DAB6D-0D57-47BB-99FE-EFE8FB779A63}" destId="{26C20AA0-7825-4484-8B19-5E1B8B5E4374}" srcOrd="2" destOrd="0" parTransId="{17C0C474-4D1F-4396-8DFC-96CB014E6659}" sibTransId="{FF9C4C30-66F4-43C0-A6AE-FB5CF45B27A4}"/>
    <dgm:cxn modelId="{0030FF5A-F671-484D-809E-602ABC00E510}" type="presOf" srcId="{938DAB6D-0D57-47BB-99FE-EFE8FB779A63}" destId="{4B841D3D-FF5B-FB47-9660-D62E11333D45}" srcOrd="1" destOrd="0" presId="urn:microsoft.com/office/officeart/2005/8/layout/process4"/>
    <dgm:cxn modelId="{F4363D6D-0685-2D4B-9AA8-634109FAD003}" type="presOf" srcId="{0107C4E8-1A3A-4281-B345-A1BA948528CA}" destId="{2BBDD0DA-9FAA-9A4B-BBB5-B86A20A09A85}" srcOrd="0" destOrd="0" presId="urn:microsoft.com/office/officeart/2005/8/layout/process4"/>
    <dgm:cxn modelId="{35D47271-BE43-4878-8296-ED82F88F2AFF}" srcId="{0107C4E8-1A3A-4281-B345-A1BA948528CA}" destId="{938DAB6D-0D57-47BB-99FE-EFE8FB779A63}" srcOrd="0" destOrd="0" parTransId="{2ADBDC48-B25A-4A30-8E08-45A265F826DA}" sibTransId="{1EC1F771-532E-4808-BF65-D6C585A28F96}"/>
    <dgm:cxn modelId="{14CB8485-54C4-DE4D-BB7D-C3ABCD546C02}" type="presOf" srcId="{938DAB6D-0D57-47BB-99FE-EFE8FB779A63}" destId="{EAFF08D0-C7AC-F141-9D78-2E2B5F269006}" srcOrd="0" destOrd="0" presId="urn:microsoft.com/office/officeart/2005/8/layout/process4"/>
    <dgm:cxn modelId="{779267A6-0857-EE43-BDFA-7AA68D7B7346}" type="presOf" srcId="{1B2A788B-BA4C-48EC-A4A6-2D7B638A5903}" destId="{10A537CE-1F01-EA49-ABD9-5E7330C5466F}" srcOrd="0" destOrd="0" presId="urn:microsoft.com/office/officeart/2005/8/layout/process4"/>
    <dgm:cxn modelId="{F88CA5B0-C40F-468E-9C03-929A0C2A3DAD}" srcId="{938DAB6D-0D57-47BB-99FE-EFE8FB779A63}" destId="{2143368E-064C-4D53-8416-3FA64CEC20BA}" srcOrd="0" destOrd="0" parTransId="{05F8157A-AF9B-42A0-B90B-BCBB1501A8DC}" sibTransId="{4995BA49-0D14-49F5-8C4A-11B57341CF58}"/>
    <dgm:cxn modelId="{DE4C60C4-BDD3-CC4F-9B53-90F656709528}" type="presOf" srcId="{2143368E-064C-4D53-8416-3FA64CEC20BA}" destId="{F06E9977-BF08-704C-A11F-79A21F89977D}" srcOrd="0" destOrd="0" presId="urn:microsoft.com/office/officeart/2005/8/layout/process4"/>
    <dgm:cxn modelId="{E465CEF8-1B7B-4746-9F95-AE146C13A263}" type="presOf" srcId="{B0B042A0-E1FC-4285-96B5-99EB1D348993}" destId="{B5A42EAB-59A1-994C-B163-E17FF354FE4A}" srcOrd="0" destOrd="0" presId="urn:microsoft.com/office/officeart/2005/8/layout/process4"/>
    <dgm:cxn modelId="{FC15D2A8-0289-2448-A80F-FA1AB87C7BA2}" type="presParOf" srcId="{2BBDD0DA-9FAA-9A4B-BBB5-B86A20A09A85}" destId="{960C8032-BD53-DC4D-8C5D-8A77E3374CC1}" srcOrd="0" destOrd="0" presId="urn:microsoft.com/office/officeart/2005/8/layout/process4"/>
    <dgm:cxn modelId="{38FA5AE2-8D10-D64E-840F-614C5AC8C59F}" type="presParOf" srcId="{960C8032-BD53-DC4D-8C5D-8A77E3374CC1}" destId="{EAFF08D0-C7AC-F141-9D78-2E2B5F269006}" srcOrd="0" destOrd="0" presId="urn:microsoft.com/office/officeart/2005/8/layout/process4"/>
    <dgm:cxn modelId="{ABCACB3A-0F33-6B4A-AE00-0BD1A35FEB3A}" type="presParOf" srcId="{960C8032-BD53-DC4D-8C5D-8A77E3374CC1}" destId="{4B841D3D-FF5B-FB47-9660-D62E11333D45}" srcOrd="1" destOrd="0" presId="urn:microsoft.com/office/officeart/2005/8/layout/process4"/>
    <dgm:cxn modelId="{870DECB6-D23C-F14A-B618-180AD90BA055}" type="presParOf" srcId="{960C8032-BD53-DC4D-8C5D-8A77E3374CC1}" destId="{3436DCB3-D3C3-DF43-8F82-9EBEEDA8BA6D}" srcOrd="2" destOrd="0" presId="urn:microsoft.com/office/officeart/2005/8/layout/process4"/>
    <dgm:cxn modelId="{9979CEBB-76A2-0E47-B596-56D2ED761309}" type="presParOf" srcId="{3436DCB3-D3C3-DF43-8F82-9EBEEDA8BA6D}" destId="{F06E9977-BF08-704C-A11F-79A21F89977D}" srcOrd="0" destOrd="0" presId="urn:microsoft.com/office/officeart/2005/8/layout/process4"/>
    <dgm:cxn modelId="{A10707FA-8EB2-374D-9DBB-B2C659AF7146}" type="presParOf" srcId="{3436DCB3-D3C3-DF43-8F82-9EBEEDA8BA6D}" destId="{10A537CE-1F01-EA49-ABD9-5E7330C5466F}" srcOrd="1" destOrd="0" presId="urn:microsoft.com/office/officeart/2005/8/layout/process4"/>
    <dgm:cxn modelId="{D2FC3324-391B-9848-A764-9081B6690406}" type="presParOf" srcId="{3436DCB3-D3C3-DF43-8F82-9EBEEDA8BA6D}" destId="{B3E7B571-C79F-1C43-BE8D-E99E9EEE2B6A}" srcOrd="2" destOrd="0" presId="urn:microsoft.com/office/officeart/2005/8/layout/process4"/>
    <dgm:cxn modelId="{24C6396D-2B9B-D54E-AA1F-C624BF60BAA0}" type="presParOf" srcId="{3436DCB3-D3C3-DF43-8F82-9EBEEDA8BA6D}" destId="{B5A42EAB-59A1-994C-B163-E17FF354FE4A}" srcOrd="3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841D3D-FF5B-FB47-9660-D62E11333D45}">
      <dsp:nvSpPr>
        <dsp:cNvPr id="0" name=""/>
        <dsp:cNvSpPr/>
      </dsp:nvSpPr>
      <dsp:spPr>
        <a:xfrm>
          <a:off x="0" y="0"/>
          <a:ext cx="9573878" cy="17677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Multiple definitions for ‘timescale’</a:t>
          </a:r>
        </a:p>
      </dsp:txBody>
      <dsp:txXfrm>
        <a:off x="0" y="0"/>
        <a:ext cx="9573878" cy="954562"/>
      </dsp:txXfrm>
    </dsp:sp>
    <dsp:sp modelId="{F06E9977-BF08-704C-A11F-79A21F89977D}">
      <dsp:nvSpPr>
        <dsp:cNvPr id="0" name=""/>
        <dsp:cNvSpPr/>
      </dsp:nvSpPr>
      <dsp:spPr>
        <a:xfrm>
          <a:off x="0" y="919208"/>
          <a:ext cx="2393469" cy="81314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‘Typical timescale of variability’</a:t>
          </a:r>
        </a:p>
      </dsp:txBody>
      <dsp:txXfrm>
        <a:off x="0" y="919208"/>
        <a:ext cx="2393469" cy="813145"/>
      </dsp:txXfrm>
    </dsp:sp>
    <dsp:sp modelId="{10A537CE-1F01-EA49-ABD9-5E7330C5466F}">
      <dsp:nvSpPr>
        <dsp:cNvPr id="0" name=""/>
        <dsp:cNvSpPr/>
      </dsp:nvSpPr>
      <dsp:spPr>
        <a:xfrm>
          <a:off x="2393469" y="919208"/>
          <a:ext cx="2393469" cy="813145"/>
        </a:xfrm>
        <a:prstGeom prst="rect">
          <a:avLst/>
        </a:prstGeom>
        <a:solidFill>
          <a:schemeClr val="accent2">
            <a:tint val="40000"/>
            <a:alpha val="90000"/>
            <a:hueOff val="-6868062"/>
            <a:satOff val="354"/>
            <a:lumOff val="18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-6868062"/>
              <a:satOff val="354"/>
              <a:lumOff val="1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Distance between flares</a:t>
          </a:r>
        </a:p>
      </dsp:txBody>
      <dsp:txXfrm>
        <a:off x="2393469" y="919208"/>
        <a:ext cx="2393469" cy="813145"/>
      </dsp:txXfrm>
    </dsp:sp>
    <dsp:sp modelId="{B3E7B571-C79F-1C43-BE8D-E99E9EEE2B6A}">
      <dsp:nvSpPr>
        <dsp:cNvPr id="0" name=""/>
        <dsp:cNvSpPr/>
      </dsp:nvSpPr>
      <dsp:spPr>
        <a:xfrm>
          <a:off x="4786938" y="919208"/>
          <a:ext cx="2393469" cy="813145"/>
        </a:xfrm>
        <a:prstGeom prst="rect">
          <a:avLst/>
        </a:prstGeom>
        <a:solidFill>
          <a:schemeClr val="accent2">
            <a:tint val="40000"/>
            <a:alpha val="90000"/>
            <a:hueOff val="-13736124"/>
            <a:satOff val="707"/>
            <a:lumOff val="37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-13736124"/>
              <a:satOff val="707"/>
              <a:lumOff val="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Duration of flares</a:t>
          </a:r>
        </a:p>
      </dsp:txBody>
      <dsp:txXfrm>
        <a:off x="4786938" y="919208"/>
        <a:ext cx="2393469" cy="813145"/>
      </dsp:txXfrm>
    </dsp:sp>
    <dsp:sp modelId="{B5A42EAB-59A1-994C-B163-E17FF354FE4A}">
      <dsp:nvSpPr>
        <dsp:cNvPr id="0" name=""/>
        <dsp:cNvSpPr/>
      </dsp:nvSpPr>
      <dsp:spPr>
        <a:xfrm>
          <a:off x="7180408" y="919208"/>
          <a:ext cx="2393469" cy="813145"/>
        </a:xfrm>
        <a:prstGeom prst="rect">
          <a:avLst/>
        </a:prstGeom>
        <a:solidFill>
          <a:schemeClr val="accent2">
            <a:tint val="40000"/>
            <a:alpha val="90000"/>
            <a:hueOff val="-20604185"/>
            <a:satOff val="1061"/>
            <a:lumOff val="55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-20604185"/>
              <a:satOff val="1061"/>
              <a:lumOff val="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Quasiperiodicity</a:t>
          </a:r>
        </a:p>
      </dsp:txBody>
      <dsp:txXfrm>
        <a:off x="7180408" y="919208"/>
        <a:ext cx="2393469" cy="8131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18B14-34F0-3A42-B1DB-7A2772F259B2}" type="datetimeFigureOut">
              <a:rPr lang="en-FI" smtClean="0"/>
              <a:t>6.6.2025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E02C5C-62EC-3B47-B1F2-52AA43BE8122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62473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02C5C-62EC-3B47-B1F2-52AA43BE8122}" type="slidenum">
              <a:rPr lang="en-FI" smtClean="0"/>
              <a:t>2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664926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02C5C-62EC-3B47-B1F2-52AA43BE8122}" type="slidenum">
              <a:rPr lang="en-FI" smtClean="0"/>
              <a:t>3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198067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02C5C-62EC-3B47-B1F2-52AA43BE8122}" type="slidenum">
              <a:rPr lang="en-FI" smtClean="0"/>
              <a:t>6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117161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02C5C-62EC-3B47-B1F2-52AA43BE8122}" type="slidenum">
              <a:rPr lang="en-FI" smtClean="0"/>
              <a:t>8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778849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02C5C-62EC-3B47-B1F2-52AA43BE8122}" type="slidenum">
              <a:rPr lang="en-FI" smtClean="0"/>
              <a:t>10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478572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E02C5C-62EC-3B47-B1F2-52AA43BE8122}" type="slidenum">
              <a:rPr lang="en-FI" smtClean="0"/>
              <a:t>12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727053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14BC796-58CF-D64F-A130-20F7A813C198}" type="datetime1">
              <a:rPr lang="fi-FI" smtClean="0"/>
              <a:t>6.6.2025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FI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167296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6F4B34-78CE-614D-AC68-944EC6137BEB}" type="datetime1">
              <a:rPr lang="fi-FI" smtClean="0"/>
              <a:t>6.6.2025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161354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BBAFF-614E-7441-AD2F-06D558CDDBEE}" type="datetime1">
              <a:rPr lang="fi-FI" smtClean="0"/>
              <a:t>6.6.2025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264162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57327-30B1-C447-842D-0216D96AE124}" type="datetime1">
              <a:rPr lang="fi-FI" smtClean="0"/>
              <a:t>6.6.2025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97660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6771-DE06-9F48-886B-CA03195CB74F}" type="datetime1">
              <a:rPr lang="fi-FI" smtClean="0"/>
              <a:t>6.6.2025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531779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E958D-24ED-8440-BC52-9A592F6E4644}" type="datetime1">
              <a:rPr lang="fi-FI" smtClean="0"/>
              <a:t>6.6.2025</a:t>
            </a:fld>
            <a:endParaRPr lang="en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485806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2E66-0B82-2549-8913-582FFD298A6E}" type="datetime1">
              <a:rPr lang="fi-FI" smtClean="0"/>
              <a:t>6.6.2025</a:t>
            </a:fld>
            <a:endParaRPr lang="en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669428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B374E24-022D-5543-A905-CE013670EFBA}" type="datetime1">
              <a:rPr lang="fi-FI" smtClean="0"/>
              <a:t>6.6.2025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748289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5DF898AA-E479-D541-8038-CE4B58D33106}" type="datetime1">
              <a:rPr lang="fi-FI" smtClean="0"/>
              <a:t>6.6.2025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76214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7DA3-8891-2D4A-B95A-A8BF27CF968B}" type="datetime1">
              <a:rPr lang="fi-FI" smtClean="0"/>
              <a:t>6.6.2025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868993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2F7E9-CD2D-E249-9ED4-B43569DFABCC}" type="datetime1">
              <a:rPr lang="fi-FI" smtClean="0"/>
              <a:t>6.6.2025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81548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10527-495D-584A-AAF1-AB20639E4D73}" type="datetime1">
              <a:rPr lang="fi-FI" smtClean="0"/>
              <a:t>6.6.2025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5709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1D9CC-6988-F347-B913-ED54175D2896}" type="datetime1">
              <a:rPr lang="fi-FI" smtClean="0"/>
              <a:t>6.6.2025</a:t>
            </a:fld>
            <a:endParaRPr lang="en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47337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2FE52-30A3-AC41-943C-DC66B8DAB6AC}" type="datetime1">
              <a:rPr lang="fi-FI" smtClean="0"/>
              <a:t>6.6.2025</a:t>
            </a:fld>
            <a:endParaRPr lang="en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82851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0C364-6C8E-044C-8918-1185249A3344}" type="datetime1">
              <a:rPr lang="fi-FI" smtClean="0"/>
              <a:t>6.6.2025</a:t>
            </a:fld>
            <a:endParaRPr lang="en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24723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C2744-560B-824E-98FD-190F04BDF086}" type="datetime1">
              <a:rPr lang="fi-FI" smtClean="0"/>
              <a:t>6.6.2025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98399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50E8E-830E-2C44-A496-8B89B8D99026}" type="datetime1">
              <a:rPr lang="fi-FI" smtClean="0"/>
              <a:t>6.6.2025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23851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E0EB27E-32E6-864E-ACB5-DD88A610A943}" type="datetime1">
              <a:rPr lang="fi-FI" smtClean="0"/>
              <a:t>6.6.2025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FI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D046B5E-4519-8E45-BF24-D495C48080EB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920608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F4E90-7085-B3CA-0A84-F11C513290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FI" dirty="0"/>
              <a:t>Long-term radio variability of AGN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2EFCB1-52F5-16DD-C344-BFEFB57B5C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S. Kankkunen, M. </a:t>
            </a:r>
            <a:r>
              <a:rPr lang="en-US" dirty="0" err="1"/>
              <a:t>Tornikoski</a:t>
            </a:r>
            <a:r>
              <a:rPr lang="en-US" dirty="0"/>
              <a:t>, T. </a:t>
            </a:r>
            <a:r>
              <a:rPr lang="en-US" dirty="0" err="1"/>
              <a:t>Hovatta</a:t>
            </a:r>
            <a:r>
              <a:rPr lang="en-US" dirty="0"/>
              <a:t>, A. </a:t>
            </a:r>
            <a:r>
              <a:rPr lang="en-US" dirty="0" err="1"/>
              <a:t>Lähteenmäki</a:t>
            </a:r>
            <a:endParaRPr lang="en-FI" dirty="0"/>
          </a:p>
          <a:p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672BC3-B85B-402E-4746-8C2D1EFD0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1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907265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219AE65-9B94-44EA-BEF3-EF4BFA169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C81A57-9CD5-461B-8FFE-4A8CB6CFB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7539" y="467397"/>
            <a:ext cx="695829" cy="59191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086C462-37F4-494D-8292-CCB95221CC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C7D2D64-353F-4802-AA48-A70CE6020B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FI"/>
            </a:p>
          </p:txBody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30A6328F-CAA3-4052-BF4C-14BD47706E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1002">
              <a:schemeClr val="dk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endParaRPr lang="en-FI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82C20FB-7170-AB0F-59DB-BBE3AD0041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372" y="1209957"/>
            <a:ext cx="3034580" cy="4438087"/>
          </a:xfrm>
        </p:spPr>
        <p:txBody>
          <a:bodyPr anchor="ctr">
            <a:normAutofit/>
          </a:bodyPr>
          <a:lstStyle/>
          <a:p>
            <a:pPr algn="r"/>
            <a:r>
              <a:rPr lang="en-US" sz="3200">
                <a:solidFill>
                  <a:schemeClr val="tx1"/>
                </a:solidFill>
              </a:rPr>
              <a:t>Test with non-zero low-frequency slope</a:t>
            </a:r>
            <a:endParaRPr lang="en-FI" sz="3200">
              <a:solidFill>
                <a:schemeClr val="tx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23B2CD-009B-425A-9616-1E1AD1D5AB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6687" y="1930986"/>
            <a:ext cx="0" cy="3200400"/>
          </a:xfrm>
          <a:prstGeom prst="line">
            <a:avLst/>
          </a:prstGeom>
          <a:ln w="15875" cap="sq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51F8D0-3EC5-5EDA-2254-392201395E4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78424" y="1059025"/>
                <a:ext cx="5302189" cy="4739950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What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>
                            <a:solidFill>
                              <a:schemeClr val="tx1"/>
                            </a:solidFill>
                          </a:rPr>
                          <m:t>β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𝑙𝑜𝑤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non-zero?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Correlation between slope and bend frequency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Obtained high-frequency slopes usually close to each other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(~) Always a shorter timescale estimate compared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>
                            <a:solidFill>
                              <a:schemeClr val="tx1"/>
                            </a:solidFill>
                          </a:rPr>
                          <m:t>β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𝑙𝑜𝑤</m:t>
                        </m:r>
                      </m:sub>
                    </m:sSub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= 0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Differentiating between the two PSD shapes was not possible reliably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>
                            <a:solidFill>
                              <a:schemeClr val="tx1"/>
                            </a:solidFill>
                          </a:rPr>
                          <m:t>β</m:t>
                        </m:r>
                      </m:e>
                      <m:sub>
                        <m:r>
                          <a:rPr lang="en-US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𝑙𝑜𝑤</m:t>
                        </m:r>
                      </m:sub>
                    </m:sSub>
                    <m:r>
                      <a:rPr lang="en-US" b="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= 0, we obtain the most conservative bend frequency estimate</a:t>
                </a:r>
              </a:p>
              <a:p>
                <a:endParaRPr lang="en-FI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51F8D0-3EC5-5EDA-2254-392201395E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8424" y="1059025"/>
                <a:ext cx="5302189" cy="4739950"/>
              </a:xfrm>
              <a:blipFill>
                <a:blip r:embed="rId3"/>
                <a:stretch>
                  <a:fillRect l="-23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4E128-5D9F-7921-C478-04E299CE7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7538" y="610622"/>
            <a:ext cx="685802" cy="76667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D046B5E-4519-8E45-BF24-D495C48080EB}" type="slidenum">
              <a:rPr lang="en-FI" sz="20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FI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626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12E451E-151A-4910-BF41-6A040B6598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C296EFE4-A70C-4388-9A15-3F657B661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6250" y="473745"/>
            <a:ext cx="11227090" cy="5902829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B43924-7346-14FA-C276-BB09BFAE8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855482"/>
            <a:ext cx="8761413" cy="898674"/>
          </a:xfrm>
        </p:spPr>
        <p:txBody>
          <a:bodyPr anchor="b">
            <a:normAutofit/>
          </a:bodyPr>
          <a:lstStyle/>
          <a:p>
            <a:r>
              <a:rPr lang="en-US">
                <a:solidFill>
                  <a:schemeClr val="tx2"/>
                </a:solidFill>
              </a:rPr>
              <a:t>Implications</a:t>
            </a:r>
            <a:endParaRPr lang="en-FI"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5EBAFC-9388-432A-BCFD-EEA2F410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27A769-6C21-E5C3-2F6C-3FB9F7F317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54954" y="2396066"/>
                <a:ext cx="8182191" cy="3730689"/>
              </a:xfrm>
            </p:spPr>
            <p:txBody>
              <a:bodyPr anchor="ctr">
                <a:norm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More data needed to identify characteristic timescales (bend frequency)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Potentially difficult to achieve 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The amount of data may need to be much more (over time)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Several cycles of long-term variability to characterize low-frequency PSD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Always important to consider the existence of a bend 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If the bend already affects the periodogram fit, simple power law should give a too flat slope estimate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fi-F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𝑠𝑝𝑙</m:t>
                        </m:r>
                      </m:sub>
                    </m:sSub>
                  </m:oMath>
                </a14:m>
                <a:r>
                  <a:rPr lang="en-US" sz="1600" dirty="0"/>
                  <a:t>=</a:t>
                </a:r>
                <a:r>
                  <a:rPr lang="en-US" dirty="0">
                    <a:solidFill>
                      <a:schemeClr val="tx1"/>
                    </a:solidFill>
                  </a:rPr>
                  <a:t> 1.6 for all sources!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  <a:p>
                <a:endParaRPr lang="en-FI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727A769-6C21-E5C3-2F6C-3FB9F7F317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54954" y="2396066"/>
                <a:ext cx="8182191" cy="3730689"/>
              </a:xfrm>
              <a:blipFill>
                <a:blip r:embed="rId2"/>
                <a:stretch>
                  <a:fillRect l="-155" t="-4746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F6F2BA-3F03-964A-098E-44D72EA95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11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02168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72C6E0B7-C37D-4D54-8F3E-8D9F9097F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7B653ED-BC47-4D34-B612-473D6AFAD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6290102" y="977273"/>
            <a:ext cx="6053670" cy="4903455"/>
          </a:xfrm>
          <a:custGeom>
            <a:avLst/>
            <a:gdLst>
              <a:gd name="connsiteX0" fmla="*/ 6053670 w 6053670"/>
              <a:gd name="connsiteY0" fmla="*/ 1098 h 4903455"/>
              <a:gd name="connsiteX1" fmla="*/ 6053670 w 6053670"/>
              <a:gd name="connsiteY1" fmla="*/ 424590 h 4903455"/>
              <a:gd name="connsiteX2" fmla="*/ 6053670 w 6053670"/>
              <a:gd name="connsiteY2" fmla="*/ 1254558 h 4903455"/>
              <a:gd name="connsiteX3" fmla="*/ 6053670 w 6053670"/>
              <a:gd name="connsiteY3" fmla="*/ 4903455 h 4903455"/>
              <a:gd name="connsiteX4" fmla="*/ 0 w 6053670"/>
              <a:gd name="connsiteY4" fmla="*/ 4903455 h 4903455"/>
              <a:gd name="connsiteX5" fmla="*/ 0 w 6053670"/>
              <a:gd name="connsiteY5" fmla="*/ 1249853 h 4903455"/>
              <a:gd name="connsiteX6" fmla="*/ 0 w 6053670"/>
              <a:gd name="connsiteY6" fmla="*/ 424590 h 4903455"/>
              <a:gd name="connsiteX7" fmla="*/ 0 w 6053670"/>
              <a:gd name="connsiteY7" fmla="*/ 0 h 4903455"/>
              <a:gd name="connsiteX8" fmla="*/ 35717 w 6053670"/>
              <a:gd name="connsiteY8" fmla="*/ 5488 h 4903455"/>
              <a:gd name="connsiteX9" fmla="*/ 140445 w 6053670"/>
              <a:gd name="connsiteY9" fmla="*/ 21641 h 4903455"/>
              <a:gd name="connsiteX10" fmla="*/ 216722 w 6053670"/>
              <a:gd name="connsiteY10" fmla="*/ 32932 h 4903455"/>
              <a:gd name="connsiteX11" fmla="*/ 307527 w 6053670"/>
              <a:gd name="connsiteY11" fmla="*/ 44850 h 4903455"/>
              <a:gd name="connsiteX12" fmla="*/ 415282 w 6053670"/>
              <a:gd name="connsiteY12" fmla="*/ 59121 h 4903455"/>
              <a:gd name="connsiteX13" fmla="*/ 534539 w 6053670"/>
              <a:gd name="connsiteY13" fmla="*/ 74175 h 4903455"/>
              <a:gd name="connsiteX14" fmla="*/ 668931 w 6053670"/>
              <a:gd name="connsiteY14" fmla="*/ 90014 h 4903455"/>
              <a:gd name="connsiteX15" fmla="*/ 815430 w 6053670"/>
              <a:gd name="connsiteY15" fmla="*/ 106794 h 4903455"/>
              <a:gd name="connsiteX16" fmla="*/ 974641 w 6053670"/>
              <a:gd name="connsiteY16" fmla="*/ 123574 h 4903455"/>
              <a:gd name="connsiteX17" fmla="*/ 1144144 w 6053670"/>
              <a:gd name="connsiteY17" fmla="*/ 140667 h 4903455"/>
              <a:gd name="connsiteX18" fmla="*/ 1326965 w 6053670"/>
              <a:gd name="connsiteY18" fmla="*/ 156506 h 4903455"/>
              <a:gd name="connsiteX19" fmla="*/ 1518261 w 6053670"/>
              <a:gd name="connsiteY19" fmla="*/ 171717 h 4903455"/>
              <a:gd name="connsiteX20" fmla="*/ 1720453 w 6053670"/>
              <a:gd name="connsiteY20" fmla="*/ 185518 h 4903455"/>
              <a:gd name="connsiteX21" fmla="*/ 1931121 w 6053670"/>
              <a:gd name="connsiteY21" fmla="*/ 198690 h 4903455"/>
              <a:gd name="connsiteX22" fmla="*/ 2150869 w 6053670"/>
              <a:gd name="connsiteY22" fmla="*/ 211079 h 4903455"/>
              <a:gd name="connsiteX23" fmla="*/ 2263467 w 6053670"/>
              <a:gd name="connsiteY23" fmla="*/ 215470 h 4903455"/>
              <a:gd name="connsiteX24" fmla="*/ 2378487 w 6053670"/>
              <a:gd name="connsiteY24" fmla="*/ 220332 h 4903455"/>
              <a:gd name="connsiteX25" fmla="*/ 2495323 w 6053670"/>
              <a:gd name="connsiteY25" fmla="*/ 224879 h 4903455"/>
              <a:gd name="connsiteX26" fmla="*/ 2612764 w 6053670"/>
              <a:gd name="connsiteY26" fmla="*/ 227859 h 4903455"/>
              <a:gd name="connsiteX27" fmla="*/ 2732627 w 6053670"/>
              <a:gd name="connsiteY27" fmla="*/ 230525 h 4903455"/>
              <a:gd name="connsiteX28" fmla="*/ 2853700 w 6053670"/>
              <a:gd name="connsiteY28" fmla="*/ 233348 h 4903455"/>
              <a:gd name="connsiteX29" fmla="*/ 2977195 w 6053670"/>
              <a:gd name="connsiteY29" fmla="*/ 235229 h 4903455"/>
              <a:gd name="connsiteX30" fmla="*/ 3101900 w 6053670"/>
              <a:gd name="connsiteY30" fmla="*/ 235229 h 4903455"/>
              <a:gd name="connsiteX31" fmla="*/ 3227817 w 6053670"/>
              <a:gd name="connsiteY31" fmla="*/ 236170 h 4903455"/>
              <a:gd name="connsiteX32" fmla="*/ 3354944 w 6053670"/>
              <a:gd name="connsiteY32" fmla="*/ 235229 h 4903455"/>
              <a:gd name="connsiteX33" fmla="*/ 3483887 w 6053670"/>
              <a:gd name="connsiteY33" fmla="*/ 233348 h 4903455"/>
              <a:gd name="connsiteX34" fmla="*/ 3612830 w 6053670"/>
              <a:gd name="connsiteY34" fmla="*/ 231623 h 4903455"/>
              <a:gd name="connsiteX35" fmla="*/ 3743589 w 6053670"/>
              <a:gd name="connsiteY35" fmla="*/ 227859 h 4903455"/>
              <a:gd name="connsiteX36" fmla="*/ 3875559 w 6053670"/>
              <a:gd name="connsiteY36" fmla="*/ 223938 h 4903455"/>
              <a:gd name="connsiteX37" fmla="*/ 4007529 w 6053670"/>
              <a:gd name="connsiteY37" fmla="*/ 219391 h 4903455"/>
              <a:gd name="connsiteX38" fmla="*/ 4140710 w 6053670"/>
              <a:gd name="connsiteY38" fmla="*/ 212961 h 4903455"/>
              <a:gd name="connsiteX39" fmla="*/ 4275102 w 6053670"/>
              <a:gd name="connsiteY39" fmla="*/ 205277 h 4903455"/>
              <a:gd name="connsiteX40" fmla="*/ 4410098 w 6053670"/>
              <a:gd name="connsiteY40" fmla="*/ 197907 h 4903455"/>
              <a:gd name="connsiteX41" fmla="*/ 4545096 w 6053670"/>
              <a:gd name="connsiteY41" fmla="*/ 188498 h 4903455"/>
              <a:gd name="connsiteX42" fmla="*/ 4681909 w 6053670"/>
              <a:gd name="connsiteY42" fmla="*/ 177207 h 4903455"/>
              <a:gd name="connsiteX43" fmla="*/ 4816905 w 6053670"/>
              <a:gd name="connsiteY43" fmla="*/ 165916 h 4903455"/>
              <a:gd name="connsiteX44" fmla="*/ 4954323 w 6053670"/>
              <a:gd name="connsiteY44" fmla="*/ 152899 h 4903455"/>
              <a:gd name="connsiteX45" fmla="*/ 5092347 w 6053670"/>
              <a:gd name="connsiteY45" fmla="*/ 138629 h 4903455"/>
              <a:gd name="connsiteX46" fmla="*/ 5228555 w 6053670"/>
              <a:gd name="connsiteY46" fmla="*/ 123574 h 4903455"/>
              <a:gd name="connsiteX47" fmla="*/ 5366578 w 6053670"/>
              <a:gd name="connsiteY47" fmla="*/ 106010 h 4903455"/>
              <a:gd name="connsiteX48" fmla="*/ 5503997 w 6053670"/>
              <a:gd name="connsiteY48" fmla="*/ 87192 h 4903455"/>
              <a:gd name="connsiteX49" fmla="*/ 5642020 w 6053670"/>
              <a:gd name="connsiteY49" fmla="*/ 68530 h 4903455"/>
              <a:gd name="connsiteX50" fmla="*/ 5779438 w 6053670"/>
              <a:gd name="connsiteY50" fmla="*/ 46733 h 4903455"/>
              <a:gd name="connsiteX51" fmla="*/ 5916251 w 6053670"/>
              <a:gd name="connsiteY51" fmla="*/ 24464 h 4903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4903455">
                <a:moveTo>
                  <a:pt x="6053670" y="1098"/>
                </a:moveTo>
                <a:lnTo>
                  <a:pt x="6053670" y="424590"/>
                </a:lnTo>
                <a:lnTo>
                  <a:pt x="6053670" y="1254558"/>
                </a:lnTo>
                <a:lnTo>
                  <a:pt x="6053670" y="4903455"/>
                </a:lnTo>
                <a:lnTo>
                  <a:pt x="0" y="4903455"/>
                </a:lnTo>
                <a:lnTo>
                  <a:pt x="0" y="1249853"/>
                </a:lnTo>
                <a:lnTo>
                  <a:pt x="0" y="424590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B93D812D-BB26-4FDD-A218-F6F71E7376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EEA99C6C-BC37-4408-9F74-3DDB1060B7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519102-AF2C-BF6C-63CE-A3F3B6D40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6072776" cy="162232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E"/>
                </a:solidFill>
              </a:rPr>
              <a:t>VLBI connection</a:t>
            </a:r>
            <a:endParaRPr lang="en-FI" dirty="0">
              <a:solidFill>
                <a:srgbClr val="FFFFFE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24C0032-B592-45AB-AD23-5A4BD369B6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9BF1F84-E7C7-42A7-911D-8E48AF671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C3CFCFE-6522-4333-8CB1-16DB80E7E9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9AB18-8AD5-1CD3-1F04-D00E77321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98" y="2309608"/>
            <a:ext cx="6072776" cy="3811740"/>
          </a:xfrm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E"/>
                </a:solidFill>
              </a:rPr>
              <a:t>Knots temporally related to flares (e.g. </a:t>
            </a:r>
            <a:r>
              <a:rPr lang="en-US" dirty="0" err="1">
                <a:solidFill>
                  <a:srgbClr val="FFFFFE"/>
                </a:solidFill>
              </a:rPr>
              <a:t>Turler</a:t>
            </a:r>
            <a:r>
              <a:rPr lang="en-US" dirty="0">
                <a:solidFill>
                  <a:srgbClr val="FFFFFE"/>
                </a:solidFill>
              </a:rPr>
              <a:t> et al. 2000; Savolainen et al. 2002; </a:t>
            </a:r>
            <a:r>
              <a:rPr lang="en-US" dirty="0" err="1">
                <a:solidFill>
                  <a:srgbClr val="FFFFFE"/>
                </a:solidFill>
              </a:rPr>
              <a:t>Lindfors</a:t>
            </a:r>
            <a:r>
              <a:rPr lang="en-US" dirty="0">
                <a:solidFill>
                  <a:srgbClr val="FFFFFE"/>
                </a:solidFill>
              </a:rPr>
              <a:t> et al. 2006)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E"/>
                </a:solidFill>
              </a:rPr>
              <a:t>Comparison to 43 GHz VLBI data from Weaver et al. (2022)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E"/>
                </a:solidFill>
              </a:rPr>
              <a:t>Longest time a knot was observed = estimate for the minimum time a knot or flare could affect the light curve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E"/>
                </a:solidFill>
              </a:rPr>
              <a:t>Knot times minimums (linear fits to VLBI observations)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E"/>
                </a:solidFill>
              </a:rPr>
              <a:t>Clearly, large error bars when considering all potential slopes, need a better method for constraining the values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rgbClr val="FFFFFE"/>
                </a:solidFill>
              </a:rPr>
              <a:t>Plot shows only error bars for timescales considering best-fit slope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FFFFFE"/>
                </a:solidFill>
              </a:rPr>
              <a:t>More sources needed to establish connection</a:t>
            </a:r>
          </a:p>
          <a:p>
            <a:pPr marL="0" indent="0">
              <a:lnSpc>
                <a:spcPct val="90000"/>
              </a:lnSpc>
              <a:buNone/>
            </a:pPr>
            <a:endParaRPr lang="en-FI" sz="1500" dirty="0">
              <a:solidFill>
                <a:srgbClr val="FFFFFE"/>
              </a:solidFill>
            </a:endParaRPr>
          </a:p>
        </p:txBody>
      </p:sp>
      <p:pic>
        <p:nvPicPr>
          <p:cNvPr id="7" name="Content Placeholder 4" descr="blobs_lcAnim3C273.gif">
            <a:extLst>
              <a:ext uri="{FF2B5EF4-FFF2-40B4-BE49-F238E27FC236}">
                <a16:creationId xmlns:a16="http://schemas.microsoft.com/office/drawing/2014/main" id="{84861A85-4AF1-0D19-7FD8-258A9460FF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509" y="124733"/>
            <a:ext cx="4088393" cy="404751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FF7DE-360D-619C-1F44-E197F81DC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D046B5E-4519-8E45-BF24-D495C48080EB}" type="slidenum">
              <a:rPr lang="en-FI">
                <a:solidFill>
                  <a:srgbClr val="FFFFFE"/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FI">
              <a:solidFill>
                <a:srgbClr val="FFFFFE"/>
              </a:solidFill>
            </a:endParaRPr>
          </a:p>
        </p:txBody>
      </p:sp>
      <p:pic>
        <p:nvPicPr>
          <p:cNvPr id="5" name="Picture 4" descr="A graph with numbers and numbers&#10;&#10;Description automatically generated">
            <a:extLst>
              <a:ext uri="{FF2B5EF4-FFF2-40B4-BE49-F238E27FC236}">
                <a16:creationId xmlns:a16="http://schemas.microsoft.com/office/drawing/2014/main" id="{94EE47E9-26F0-5DE3-92B4-5105EBE00E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072" y="4047510"/>
            <a:ext cx="4326021" cy="26621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83BE9E-B185-C7EF-A50F-2C0EE00766C3}"/>
              </a:ext>
            </a:extLst>
          </p:cNvPr>
          <p:cNvSpPr txBox="1"/>
          <p:nvPr/>
        </p:nvSpPr>
        <p:spPr>
          <a:xfrm>
            <a:off x="7570752" y="571500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Animation by </a:t>
            </a:r>
            <a:r>
              <a:rPr lang="en-US" sz="1400" dirty="0" err="1">
                <a:solidFill>
                  <a:schemeClr val="bg1"/>
                </a:solidFill>
              </a:rPr>
              <a:t>Türler</a:t>
            </a:r>
            <a:r>
              <a:rPr lang="en-US" sz="1400" dirty="0">
                <a:solidFill>
                  <a:schemeClr val="bg1"/>
                </a:solidFill>
              </a:rPr>
              <a:t> et al. 1999</a:t>
            </a:r>
          </a:p>
        </p:txBody>
      </p:sp>
    </p:spTree>
    <p:extLst>
      <p:ext uri="{BB962C8B-B14F-4D97-AF65-F5344CB8AC3E}">
        <p14:creationId xmlns:p14="http://schemas.microsoft.com/office/powerpoint/2010/main" val="21940906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74C11-E8CF-CAF2-A9FC-53FC11257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/>
              <a:t>Current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4016B8-CF47-30A5-DC50-F06501EAD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FI" dirty="0"/>
              <a:t>Decomposition of light curves to individual flares</a:t>
            </a:r>
          </a:p>
          <a:p>
            <a:pPr lvl="1"/>
            <a:r>
              <a:rPr lang="en-FI" dirty="0"/>
              <a:t>Preliminary results: Flare durations match the PSD break well in superpositioned light curves (such as radio)</a:t>
            </a:r>
          </a:p>
          <a:p>
            <a:pPr lvl="1"/>
            <a:r>
              <a:rPr lang="en-FI" dirty="0"/>
              <a:t>Simulations of light curves with bending power-law PSDs confirm the connection</a:t>
            </a:r>
          </a:p>
          <a:p>
            <a:pPr lvl="1"/>
            <a:r>
              <a:rPr lang="en-FI" dirty="0"/>
              <a:t>Can the flare onset time be a dominant characteristic timescale for some sources in the PSD? </a:t>
            </a:r>
          </a:p>
          <a:p>
            <a:r>
              <a:rPr lang="en-FI" dirty="0"/>
              <a:t>AGN physical conditions vs flare onset times</a:t>
            </a:r>
          </a:p>
          <a:p>
            <a:pPr lvl="1"/>
            <a:r>
              <a:rPr lang="en-FI" dirty="0"/>
              <a:t>Can a known accretion timescale be directly connected to flare onsets?</a:t>
            </a:r>
          </a:p>
          <a:p>
            <a:r>
              <a:rPr lang="en-FI" dirty="0"/>
              <a:t>What determines the distribution in the characteristic timescales</a:t>
            </a:r>
          </a:p>
          <a:p>
            <a:pPr lvl="1"/>
            <a:r>
              <a:rPr lang="en-FI" dirty="0"/>
              <a:t>E.g. influence of black hole mass</a:t>
            </a:r>
          </a:p>
          <a:p>
            <a:pPr marL="457200" lvl="1" indent="0">
              <a:buNone/>
            </a:pPr>
            <a:endParaRPr lang="en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D75B9-548F-2543-2B2A-1AB76FEFD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13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22362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43780CE-2BE5-46F6-97B2-60DF30217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1A87A49-68E6-459E-A5A6-46229FF421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F6ACD5FC-CAFE-48EB-B765-60EED2E0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6F63E-ADA4-829C-399C-B6B17A49D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8"/>
            <a:ext cx="2942210" cy="102023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>
                <a:solidFill>
                  <a:srgbClr val="EBEBEB"/>
                </a:solidFill>
              </a:rPr>
              <a:t>Apparent flattening of simple power-law slope</a:t>
            </a:r>
            <a:endParaRPr lang="en-FI" sz="2000">
              <a:solidFill>
                <a:srgbClr val="EBEBEB"/>
              </a:solidFill>
            </a:endParaRPr>
          </a:p>
        </p:txBody>
      </p:sp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BB40FC8-3652-E7DF-2064-A920E3A036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607" y="1145589"/>
            <a:ext cx="6391533" cy="456682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F33B405-D785-4738-B1C0-6A0AA5E98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33DC0E-DE6C-4FB6-A529-51B162641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870477F-E451-4BC3-863F-0E2FC57288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97C3D7-9C2E-DA4B-CA28-AC7F14907F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54955" y="2120900"/>
                <a:ext cx="3133726" cy="3898900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solidFill>
                      <a:srgbClr val="FFFFFF"/>
                    </a:solidFill>
                  </a:rPr>
                  <a:t>If the bend already affects the periodogram fit, simple power law should give a too flat slope estimate</a:t>
                </a:r>
              </a:p>
              <a:p>
                <a:r>
                  <a:rPr lang="en-US" dirty="0">
                    <a:solidFill>
                      <a:srgbClr val="FFFFFF"/>
                    </a:solidFill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fi-FI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𝑠𝑝𝑙</m:t>
                        </m:r>
                      </m:sub>
                    </m:sSub>
                    <m:r>
                      <a:rPr lang="fi-FI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FFFF"/>
                    </a:solidFill>
                  </a:rPr>
                  <a:t>≈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l-G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l-GR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𝑏𝑝𝑙</m:t>
                        </m:r>
                      </m:sub>
                    </m:sSub>
                    <m:r>
                      <a:rPr lang="fi-FI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FFFF"/>
                    </a:solidFill>
                  </a:rPr>
                  <a:t>the bend at a sufficiently low frequency to not affect the fit</a:t>
                </a:r>
              </a:p>
              <a:p>
                <a:endParaRPr lang="en-FI" dirty="0">
                  <a:solidFill>
                    <a:srgbClr val="FFFFFF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97C3D7-9C2E-DA4B-CA28-AC7F14907F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54955" y="2120900"/>
                <a:ext cx="3133726" cy="3898900"/>
              </a:xfrm>
              <a:blipFill>
                <a:blip r:embed="rId3"/>
                <a:stretch>
                  <a:fillRect l="-403" t="-974" r="-362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reeform 5">
            <a:extLst>
              <a:ext uri="{FF2B5EF4-FFF2-40B4-BE49-F238E27FC236}">
                <a16:creationId xmlns:a16="http://schemas.microsoft.com/office/drawing/2014/main" id="{B4A81DE1-E2BC-4A31-99EE-71350421B0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7853CA-B909-5120-4EA3-39F436D9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14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981086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89EA2611-DCBA-4E97-A2B2-9A466E76B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1033" name="Freeform 5">
            <a:extLst>
              <a:ext uri="{FF2B5EF4-FFF2-40B4-BE49-F238E27FC236}">
                <a16:creationId xmlns:a16="http://schemas.microsoft.com/office/drawing/2014/main" id="{BBC615D1-6E12-40EF-915B-316CFDB55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794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1035" name="Freeform 5">
            <a:extLst>
              <a:ext uri="{FF2B5EF4-FFF2-40B4-BE49-F238E27FC236}">
                <a16:creationId xmlns:a16="http://schemas.microsoft.com/office/drawing/2014/main" id="{B9797D36-DE1E-47CD-881A-6C1F58282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58694B-82C1-0B40-B116-567ED343E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6072776" cy="1622322"/>
          </a:xfrm>
        </p:spPr>
        <p:txBody>
          <a:bodyPr>
            <a:normAutofit/>
          </a:bodyPr>
          <a:lstStyle/>
          <a:p>
            <a:r>
              <a:rPr lang="en-FI" dirty="0">
                <a:solidFill>
                  <a:srgbClr val="FFFFFF"/>
                </a:solidFill>
              </a:rPr>
              <a:t>Metsähovi Radio Observatory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162001D-24EB-8818-7D29-218AE4CC32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" r="11257" b="2"/>
          <a:stretch>
            <a:fillRect/>
          </a:stretch>
        </p:blipFill>
        <p:spPr bwMode="auto">
          <a:xfrm>
            <a:off x="6774511" y="480060"/>
            <a:ext cx="4929808" cy="5897880"/>
          </a:xfrm>
          <a:custGeom>
            <a:avLst/>
            <a:gdLst/>
            <a:ahLst/>
            <a:cxnLst/>
            <a:rect l="l" t="t" r="r" b="b"/>
            <a:pathLst>
              <a:path w="4929808" h="5897880">
                <a:moveTo>
                  <a:pt x="104535" y="0"/>
                </a:moveTo>
                <a:lnTo>
                  <a:pt x="2751151" y="0"/>
                </a:lnTo>
                <a:lnTo>
                  <a:pt x="4769032" y="0"/>
                </a:lnTo>
                <a:lnTo>
                  <a:pt x="4929808" y="0"/>
                </a:lnTo>
                <a:lnTo>
                  <a:pt x="4929808" y="5897880"/>
                </a:lnTo>
                <a:lnTo>
                  <a:pt x="4769032" y="5897880"/>
                </a:lnTo>
                <a:lnTo>
                  <a:pt x="2751151" y="5897880"/>
                </a:lnTo>
                <a:lnTo>
                  <a:pt x="0" y="5897880"/>
                </a:lnTo>
                <a:lnTo>
                  <a:pt x="0" y="5896985"/>
                </a:lnTo>
                <a:lnTo>
                  <a:pt x="103291" y="5896985"/>
                </a:lnTo>
                <a:lnTo>
                  <a:pt x="112340" y="5838313"/>
                </a:lnTo>
                <a:lnTo>
                  <a:pt x="123631" y="5762037"/>
                </a:lnTo>
                <a:lnTo>
                  <a:pt x="135550" y="5671232"/>
                </a:lnTo>
                <a:lnTo>
                  <a:pt x="149820" y="5563476"/>
                </a:lnTo>
                <a:lnTo>
                  <a:pt x="164875" y="5444219"/>
                </a:lnTo>
                <a:lnTo>
                  <a:pt x="180714" y="5309828"/>
                </a:lnTo>
                <a:lnTo>
                  <a:pt x="197494" y="5163329"/>
                </a:lnTo>
                <a:lnTo>
                  <a:pt x="214273" y="5004117"/>
                </a:lnTo>
                <a:lnTo>
                  <a:pt x="231367" y="4834615"/>
                </a:lnTo>
                <a:lnTo>
                  <a:pt x="247205" y="4651794"/>
                </a:lnTo>
                <a:lnTo>
                  <a:pt x="262417" y="4460498"/>
                </a:lnTo>
                <a:lnTo>
                  <a:pt x="276217" y="4258305"/>
                </a:lnTo>
                <a:lnTo>
                  <a:pt x="289390" y="4047637"/>
                </a:lnTo>
                <a:lnTo>
                  <a:pt x="301779" y="3827889"/>
                </a:lnTo>
                <a:lnTo>
                  <a:pt x="306170" y="3715291"/>
                </a:lnTo>
                <a:lnTo>
                  <a:pt x="311031" y="3600271"/>
                </a:lnTo>
                <a:lnTo>
                  <a:pt x="315579" y="3483435"/>
                </a:lnTo>
                <a:lnTo>
                  <a:pt x="318558" y="3365994"/>
                </a:lnTo>
                <a:lnTo>
                  <a:pt x="321224" y="3246131"/>
                </a:lnTo>
                <a:lnTo>
                  <a:pt x="324047" y="3125058"/>
                </a:lnTo>
                <a:lnTo>
                  <a:pt x="325929" y="3001563"/>
                </a:lnTo>
                <a:lnTo>
                  <a:pt x="325929" y="2876858"/>
                </a:lnTo>
                <a:lnTo>
                  <a:pt x="326870" y="2750941"/>
                </a:lnTo>
                <a:lnTo>
                  <a:pt x="325929" y="2623814"/>
                </a:lnTo>
                <a:lnTo>
                  <a:pt x="324047" y="2494871"/>
                </a:lnTo>
                <a:lnTo>
                  <a:pt x="322322" y="2365928"/>
                </a:lnTo>
                <a:lnTo>
                  <a:pt x="318558" y="2235169"/>
                </a:lnTo>
                <a:lnTo>
                  <a:pt x="314638" y="2103199"/>
                </a:lnTo>
                <a:lnTo>
                  <a:pt x="310090" y="1971229"/>
                </a:lnTo>
                <a:lnTo>
                  <a:pt x="303660" y="1838048"/>
                </a:lnTo>
                <a:lnTo>
                  <a:pt x="295976" y="1703656"/>
                </a:lnTo>
                <a:lnTo>
                  <a:pt x="288606" y="1568660"/>
                </a:lnTo>
                <a:lnTo>
                  <a:pt x="279197" y="1433663"/>
                </a:lnTo>
                <a:lnTo>
                  <a:pt x="267906" y="1296850"/>
                </a:lnTo>
                <a:lnTo>
                  <a:pt x="256615" y="1161853"/>
                </a:lnTo>
                <a:lnTo>
                  <a:pt x="243598" y="1024435"/>
                </a:lnTo>
                <a:lnTo>
                  <a:pt x="229328" y="886411"/>
                </a:lnTo>
                <a:lnTo>
                  <a:pt x="214273" y="750203"/>
                </a:lnTo>
                <a:lnTo>
                  <a:pt x="196709" y="612180"/>
                </a:lnTo>
                <a:lnTo>
                  <a:pt x="177891" y="474761"/>
                </a:lnTo>
                <a:lnTo>
                  <a:pt x="159229" y="336738"/>
                </a:lnTo>
                <a:lnTo>
                  <a:pt x="137432" y="199320"/>
                </a:lnTo>
                <a:lnTo>
                  <a:pt x="115163" y="62507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7" name="Rectangle 1036">
            <a:extLst>
              <a:ext uri="{FF2B5EF4-FFF2-40B4-BE49-F238E27FC236}">
                <a16:creationId xmlns:a16="http://schemas.microsoft.com/office/drawing/2014/main" id="{4A2FAF1F-F462-46AF-A9E6-CC93C4E2C3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B109A-DC00-FDD7-7884-5012141FB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D046B5E-4519-8E45-BF24-D495C48080EB}" type="slidenum">
              <a:rPr lang="en-FI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FI">
              <a:solidFill>
                <a:srgbClr val="FFFFFF"/>
              </a:solidFill>
            </a:endParaRPr>
          </a:p>
        </p:txBody>
      </p:sp>
      <p:sp>
        <p:nvSpPr>
          <p:cNvPr id="1039" name="Oval 1038">
            <a:extLst>
              <a:ext uri="{FF2B5EF4-FFF2-40B4-BE49-F238E27FC236}">
                <a16:creationId xmlns:a16="http://schemas.microsoft.com/office/drawing/2014/main" id="{7146BED8-BAE9-42C5-A3DD-7B946445D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1041" name="Oval 1040">
            <a:extLst>
              <a:ext uri="{FF2B5EF4-FFF2-40B4-BE49-F238E27FC236}">
                <a16:creationId xmlns:a16="http://schemas.microsoft.com/office/drawing/2014/main" id="{15765FE8-B62F-41E4-A73C-74C91A8FD9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49D4E2-0F25-CE42-35CF-F587D71452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26" y="2347216"/>
            <a:ext cx="6297730" cy="381174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FI" dirty="0">
                <a:solidFill>
                  <a:srgbClr val="FFFFFF"/>
                </a:solidFill>
              </a:rPr>
              <a:t>Observatory main instrument D = 14 m dish</a:t>
            </a:r>
          </a:p>
          <a:p>
            <a:pPr lvl="1">
              <a:lnSpc>
                <a:spcPct val="90000"/>
              </a:lnSpc>
            </a:pPr>
            <a:r>
              <a:rPr lang="en-FI" dirty="0">
                <a:solidFill>
                  <a:srgbClr val="FFFFFF"/>
                </a:solidFill>
              </a:rPr>
              <a:t>AGN observations mostly in 37 GHz (&amp; 22 GHz)</a:t>
            </a:r>
          </a:p>
          <a:p>
            <a:pPr lvl="1">
              <a:lnSpc>
                <a:spcPct val="90000"/>
              </a:lnSpc>
            </a:pPr>
            <a:r>
              <a:rPr lang="en-FI" dirty="0">
                <a:solidFill>
                  <a:srgbClr val="FFFFFF"/>
                </a:solidFill>
              </a:rPr>
              <a:t>Part of different VLBI networks</a:t>
            </a:r>
          </a:p>
          <a:p>
            <a:pPr>
              <a:lnSpc>
                <a:spcPct val="90000"/>
              </a:lnSpc>
            </a:pPr>
            <a:r>
              <a:rPr lang="en-FI" dirty="0">
                <a:solidFill>
                  <a:srgbClr val="FFFFFF"/>
                </a:solidFill>
              </a:rPr>
              <a:t>Light curves since 1980s</a:t>
            </a:r>
          </a:p>
          <a:p>
            <a:pPr lvl="1">
              <a:lnSpc>
                <a:spcPct val="90000"/>
              </a:lnSpc>
            </a:pPr>
            <a:r>
              <a:rPr lang="en-FI" dirty="0">
                <a:solidFill>
                  <a:srgbClr val="FFFFFF"/>
                </a:solidFill>
              </a:rPr>
              <a:t>Over 1000 sources observed</a:t>
            </a:r>
          </a:p>
          <a:p>
            <a:pPr>
              <a:lnSpc>
                <a:spcPct val="90000"/>
              </a:lnSpc>
            </a:pPr>
            <a:r>
              <a:rPr lang="en-FI" dirty="0">
                <a:solidFill>
                  <a:srgbClr val="FFFFFF"/>
                </a:solidFill>
              </a:rPr>
              <a:t>Study: Are 42 years of observations enough for characterizing AGN variability timescales in the radio domain? </a:t>
            </a:r>
          </a:p>
          <a:p>
            <a:pPr lvl="1">
              <a:lnSpc>
                <a:spcPct val="90000"/>
              </a:lnSpc>
            </a:pPr>
            <a:r>
              <a:rPr lang="en-FI" dirty="0">
                <a:solidFill>
                  <a:srgbClr val="FFFFFF"/>
                </a:solidFill>
              </a:rPr>
              <a:t>Longest monitoring periods used to date!</a:t>
            </a:r>
          </a:p>
          <a:p>
            <a:pPr lvl="1">
              <a:lnSpc>
                <a:spcPct val="90000"/>
              </a:lnSpc>
            </a:pPr>
            <a:r>
              <a:rPr lang="en-FI" dirty="0">
                <a:solidFill>
                  <a:srgbClr val="FFFFFF"/>
                </a:solidFill>
              </a:rPr>
              <a:t>123 sources with average 34.5 years of observations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FI" dirty="0">
              <a:solidFill>
                <a:srgbClr val="FFFF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804B85-010C-BF8A-B859-D93BD2CDD115}"/>
              </a:ext>
            </a:extLst>
          </p:cNvPr>
          <p:cNvSpPr txBox="1"/>
          <p:nvPr/>
        </p:nvSpPr>
        <p:spPr>
          <a:xfrm>
            <a:off x="9706818" y="6101337"/>
            <a:ext cx="28335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I" sz="1200" dirty="0"/>
              <a:t>Photo by Merja Tornikoski</a:t>
            </a:r>
          </a:p>
        </p:txBody>
      </p:sp>
    </p:spTree>
    <p:extLst>
      <p:ext uri="{BB962C8B-B14F-4D97-AF65-F5344CB8AC3E}">
        <p14:creationId xmlns:p14="http://schemas.microsoft.com/office/powerpoint/2010/main" val="41585441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F448CB3-7B4F-45D7-B7C0-DF553DF61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5305EA-7A88-413D-BE8A-47A02476F0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FI"/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FCA94DB5-FE56-4A3D-BC48-31B559519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/>
            <a:lstStyle/>
            <a:p>
              <a:endParaRPr lang="en-FI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A99E79B-7042-0CE0-ED5F-9790D7352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Characteristic timescale</a:t>
            </a:r>
            <a:endParaRPr lang="en-FI" dirty="0">
              <a:solidFill>
                <a:srgbClr val="FFFF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ED434F-8767-46CC-B26B-5AF62FF01E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3349FE0-2935-4FC8-BCC3-6CD62FC305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3010426"/>
              </p:ext>
            </p:extLst>
          </p:nvPr>
        </p:nvGraphicFramePr>
        <p:xfrm>
          <a:off x="1283309" y="1763769"/>
          <a:ext cx="9573878" cy="17677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A5782D-5505-6C39-F988-40DD1F1A7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3</a:t>
            </a:fld>
            <a:endParaRPr lang="en-FI"/>
          </a:p>
        </p:txBody>
      </p:sp>
      <p:pic>
        <p:nvPicPr>
          <p:cNvPr id="7" name="Content Placeholder 6" descr="A graph showing the stock market&#10;&#10;Description automatically generated">
            <a:extLst>
              <a:ext uri="{FF2B5EF4-FFF2-40B4-BE49-F238E27FC236}">
                <a16:creationId xmlns:a16="http://schemas.microsoft.com/office/drawing/2014/main" id="{3AC82CD8-748E-B653-B02B-2806CBD7D79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3308" y="3614614"/>
            <a:ext cx="9573877" cy="2494255"/>
          </a:xfrm>
          <a:prstGeom prst="roundRect">
            <a:avLst>
              <a:gd name="adj" fmla="val 1858"/>
            </a:avLst>
          </a:prstGeom>
          <a:effectLst/>
        </p:spPr>
      </p:pic>
    </p:spTree>
    <p:extLst>
      <p:ext uri="{BB962C8B-B14F-4D97-AF65-F5344CB8AC3E}">
        <p14:creationId xmlns:p14="http://schemas.microsoft.com/office/powerpoint/2010/main" val="16407430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43780CE-2BE5-46F6-97B2-60DF30217E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1A87A49-68E6-459E-A5A6-46229FF421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171964" y="-140866"/>
            <a:ext cx="6053670" cy="7139732"/>
          </a:xfrm>
          <a:custGeom>
            <a:avLst/>
            <a:gdLst>
              <a:gd name="connsiteX0" fmla="*/ 6053670 w 6053670"/>
              <a:gd name="connsiteY0" fmla="*/ 1098 h 7139732"/>
              <a:gd name="connsiteX1" fmla="*/ 6053670 w 6053670"/>
              <a:gd name="connsiteY1" fmla="*/ 1084479 h 7139732"/>
              <a:gd name="connsiteX2" fmla="*/ 6053670 w 6053670"/>
              <a:gd name="connsiteY2" fmla="*/ 1254558 h 7139732"/>
              <a:gd name="connsiteX3" fmla="*/ 6053670 w 6053670"/>
              <a:gd name="connsiteY3" fmla="*/ 7139732 h 7139732"/>
              <a:gd name="connsiteX4" fmla="*/ 0 w 6053670"/>
              <a:gd name="connsiteY4" fmla="*/ 7139732 h 7139732"/>
              <a:gd name="connsiteX5" fmla="*/ 0 w 6053670"/>
              <a:gd name="connsiteY5" fmla="*/ 1249853 h 7139732"/>
              <a:gd name="connsiteX6" fmla="*/ 0 w 6053670"/>
              <a:gd name="connsiteY6" fmla="*/ 1084479 h 7139732"/>
              <a:gd name="connsiteX7" fmla="*/ 0 w 6053670"/>
              <a:gd name="connsiteY7" fmla="*/ 0 h 7139732"/>
              <a:gd name="connsiteX8" fmla="*/ 35717 w 6053670"/>
              <a:gd name="connsiteY8" fmla="*/ 5488 h 7139732"/>
              <a:gd name="connsiteX9" fmla="*/ 140445 w 6053670"/>
              <a:gd name="connsiteY9" fmla="*/ 21641 h 7139732"/>
              <a:gd name="connsiteX10" fmla="*/ 216722 w 6053670"/>
              <a:gd name="connsiteY10" fmla="*/ 32932 h 7139732"/>
              <a:gd name="connsiteX11" fmla="*/ 307527 w 6053670"/>
              <a:gd name="connsiteY11" fmla="*/ 44850 h 7139732"/>
              <a:gd name="connsiteX12" fmla="*/ 415282 w 6053670"/>
              <a:gd name="connsiteY12" fmla="*/ 59121 h 7139732"/>
              <a:gd name="connsiteX13" fmla="*/ 534539 w 6053670"/>
              <a:gd name="connsiteY13" fmla="*/ 74175 h 7139732"/>
              <a:gd name="connsiteX14" fmla="*/ 668931 w 6053670"/>
              <a:gd name="connsiteY14" fmla="*/ 90014 h 7139732"/>
              <a:gd name="connsiteX15" fmla="*/ 815430 w 6053670"/>
              <a:gd name="connsiteY15" fmla="*/ 106794 h 7139732"/>
              <a:gd name="connsiteX16" fmla="*/ 974641 w 6053670"/>
              <a:gd name="connsiteY16" fmla="*/ 123574 h 7139732"/>
              <a:gd name="connsiteX17" fmla="*/ 1144144 w 6053670"/>
              <a:gd name="connsiteY17" fmla="*/ 140667 h 7139732"/>
              <a:gd name="connsiteX18" fmla="*/ 1326965 w 6053670"/>
              <a:gd name="connsiteY18" fmla="*/ 156506 h 7139732"/>
              <a:gd name="connsiteX19" fmla="*/ 1518261 w 6053670"/>
              <a:gd name="connsiteY19" fmla="*/ 171717 h 7139732"/>
              <a:gd name="connsiteX20" fmla="*/ 1720453 w 6053670"/>
              <a:gd name="connsiteY20" fmla="*/ 185518 h 7139732"/>
              <a:gd name="connsiteX21" fmla="*/ 1931121 w 6053670"/>
              <a:gd name="connsiteY21" fmla="*/ 198690 h 7139732"/>
              <a:gd name="connsiteX22" fmla="*/ 2150869 w 6053670"/>
              <a:gd name="connsiteY22" fmla="*/ 211079 h 7139732"/>
              <a:gd name="connsiteX23" fmla="*/ 2263467 w 6053670"/>
              <a:gd name="connsiteY23" fmla="*/ 215470 h 7139732"/>
              <a:gd name="connsiteX24" fmla="*/ 2378487 w 6053670"/>
              <a:gd name="connsiteY24" fmla="*/ 220332 h 7139732"/>
              <a:gd name="connsiteX25" fmla="*/ 2495323 w 6053670"/>
              <a:gd name="connsiteY25" fmla="*/ 224879 h 7139732"/>
              <a:gd name="connsiteX26" fmla="*/ 2612764 w 6053670"/>
              <a:gd name="connsiteY26" fmla="*/ 227859 h 7139732"/>
              <a:gd name="connsiteX27" fmla="*/ 2732627 w 6053670"/>
              <a:gd name="connsiteY27" fmla="*/ 230525 h 7139732"/>
              <a:gd name="connsiteX28" fmla="*/ 2853700 w 6053670"/>
              <a:gd name="connsiteY28" fmla="*/ 233348 h 7139732"/>
              <a:gd name="connsiteX29" fmla="*/ 2977195 w 6053670"/>
              <a:gd name="connsiteY29" fmla="*/ 235229 h 7139732"/>
              <a:gd name="connsiteX30" fmla="*/ 3101901 w 6053670"/>
              <a:gd name="connsiteY30" fmla="*/ 235229 h 7139732"/>
              <a:gd name="connsiteX31" fmla="*/ 3227817 w 6053670"/>
              <a:gd name="connsiteY31" fmla="*/ 236170 h 7139732"/>
              <a:gd name="connsiteX32" fmla="*/ 3354944 w 6053670"/>
              <a:gd name="connsiteY32" fmla="*/ 235229 h 7139732"/>
              <a:gd name="connsiteX33" fmla="*/ 3483887 w 6053670"/>
              <a:gd name="connsiteY33" fmla="*/ 233348 h 7139732"/>
              <a:gd name="connsiteX34" fmla="*/ 3612830 w 6053670"/>
              <a:gd name="connsiteY34" fmla="*/ 231623 h 7139732"/>
              <a:gd name="connsiteX35" fmla="*/ 3743590 w 6053670"/>
              <a:gd name="connsiteY35" fmla="*/ 227859 h 7139732"/>
              <a:gd name="connsiteX36" fmla="*/ 3875560 w 6053670"/>
              <a:gd name="connsiteY36" fmla="*/ 223938 h 7139732"/>
              <a:gd name="connsiteX37" fmla="*/ 4007530 w 6053670"/>
              <a:gd name="connsiteY37" fmla="*/ 219391 h 7139732"/>
              <a:gd name="connsiteX38" fmla="*/ 4140710 w 6053670"/>
              <a:gd name="connsiteY38" fmla="*/ 212961 h 7139732"/>
              <a:gd name="connsiteX39" fmla="*/ 4275102 w 6053670"/>
              <a:gd name="connsiteY39" fmla="*/ 205277 h 7139732"/>
              <a:gd name="connsiteX40" fmla="*/ 4410098 w 6053670"/>
              <a:gd name="connsiteY40" fmla="*/ 197907 h 7139732"/>
              <a:gd name="connsiteX41" fmla="*/ 4545096 w 6053670"/>
              <a:gd name="connsiteY41" fmla="*/ 188498 h 7139732"/>
              <a:gd name="connsiteX42" fmla="*/ 4681909 w 6053670"/>
              <a:gd name="connsiteY42" fmla="*/ 177207 h 7139732"/>
              <a:gd name="connsiteX43" fmla="*/ 4816905 w 6053670"/>
              <a:gd name="connsiteY43" fmla="*/ 165916 h 7139732"/>
              <a:gd name="connsiteX44" fmla="*/ 4954323 w 6053670"/>
              <a:gd name="connsiteY44" fmla="*/ 152899 h 7139732"/>
              <a:gd name="connsiteX45" fmla="*/ 5092347 w 6053670"/>
              <a:gd name="connsiteY45" fmla="*/ 138629 h 7139732"/>
              <a:gd name="connsiteX46" fmla="*/ 5228555 w 6053670"/>
              <a:gd name="connsiteY46" fmla="*/ 123574 h 7139732"/>
              <a:gd name="connsiteX47" fmla="*/ 5366578 w 6053670"/>
              <a:gd name="connsiteY47" fmla="*/ 106010 h 7139732"/>
              <a:gd name="connsiteX48" fmla="*/ 5503997 w 6053670"/>
              <a:gd name="connsiteY48" fmla="*/ 87192 h 7139732"/>
              <a:gd name="connsiteX49" fmla="*/ 5642020 w 6053670"/>
              <a:gd name="connsiteY49" fmla="*/ 68530 h 7139732"/>
              <a:gd name="connsiteX50" fmla="*/ 5779438 w 6053670"/>
              <a:gd name="connsiteY50" fmla="*/ 46733 h 7139732"/>
              <a:gd name="connsiteX51" fmla="*/ 5916251 w 6053670"/>
              <a:gd name="connsiteY51" fmla="*/ 24464 h 7139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7139732">
                <a:moveTo>
                  <a:pt x="6053670" y="1098"/>
                </a:moveTo>
                <a:lnTo>
                  <a:pt x="6053670" y="1084479"/>
                </a:lnTo>
                <a:lnTo>
                  <a:pt x="6053670" y="1254558"/>
                </a:lnTo>
                <a:lnTo>
                  <a:pt x="6053670" y="7139732"/>
                </a:lnTo>
                <a:lnTo>
                  <a:pt x="0" y="7139732"/>
                </a:lnTo>
                <a:lnTo>
                  <a:pt x="0" y="1249853"/>
                </a:lnTo>
                <a:lnTo>
                  <a:pt x="0" y="1084479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1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90" y="227859"/>
                </a:lnTo>
                <a:lnTo>
                  <a:pt x="3875560" y="223938"/>
                </a:lnTo>
                <a:lnTo>
                  <a:pt x="4007530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F6ACD5FC-CAFE-48EB-B765-60EED2E0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7E13D5-C16C-AE48-271A-56373E668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8"/>
            <a:ext cx="2942210" cy="1020232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Methods</a:t>
            </a:r>
            <a:endParaRPr lang="en-FI">
              <a:solidFill>
                <a:srgbClr val="EBEBEB"/>
              </a:solidFill>
            </a:endParaRPr>
          </a:p>
        </p:txBody>
      </p:sp>
      <p:pic>
        <p:nvPicPr>
          <p:cNvPr id="4" name="Content Placeholder 4" descr="A graph of a simple signal&#10;&#10;Description automatically generated">
            <a:extLst>
              <a:ext uri="{FF2B5EF4-FFF2-40B4-BE49-F238E27FC236}">
                <a16:creationId xmlns:a16="http://schemas.microsoft.com/office/drawing/2014/main" id="{D27653B3-5407-26ED-00B6-01170D563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607" y="1040054"/>
            <a:ext cx="6391533" cy="477789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F33B405-D785-4738-B1C0-6A0AA5E98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33DC0E-DE6C-4FB6-A529-51B162641A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870477F-E451-4BC3-863F-0E2FC57288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15947C-DD6E-F9D0-9D5E-1FF2B05894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9022" y="2127250"/>
            <a:ext cx="3473978" cy="3898900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This study: Characteristic timescale = inverse of bend frequency</a:t>
            </a:r>
          </a:p>
          <a:p>
            <a:r>
              <a:rPr lang="en-US" dirty="0">
                <a:solidFill>
                  <a:srgbClr val="FFFFFF"/>
                </a:solidFill>
              </a:rPr>
              <a:t>Power spectral density (PSD) distribution of power over ‘temporal’ frequencies</a:t>
            </a:r>
          </a:p>
          <a:p>
            <a:r>
              <a:rPr lang="en-US" dirty="0">
                <a:solidFill>
                  <a:srgbClr val="FFFFFF"/>
                </a:solidFill>
              </a:rPr>
              <a:t>Both the bending power law and the simple power law fitted</a:t>
            </a:r>
          </a:p>
          <a:p>
            <a:r>
              <a:rPr lang="en-US" dirty="0">
                <a:solidFill>
                  <a:srgbClr val="FFFFFF"/>
                </a:solidFill>
              </a:rPr>
              <a:t>Consensus that a bend/break frequency must eventually be present</a:t>
            </a:r>
          </a:p>
          <a:p>
            <a:pPr marL="0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lvl="1"/>
            <a:endParaRPr lang="en-US" dirty="0">
              <a:solidFill>
                <a:srgbClr val="FFFFFF"/>
              </a:solidFill>
            </a:endParaRPr>
          </a:p>
          <a:p>
            <a:endParaRPr lang="en-FI" dirty="0">
              <a:solidFill>
                <a:srgbClr val="FFFFFF"/>
              </a:solidFill>
            </a:endParaRPr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B4A81DE1-E2BC-4A31-99EE-71350421B0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6FCE9-C35C-7315-3CB5-36457E8C0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4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0552717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89EA2611-DCBA-4E97-A2B2-9A466E76B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BBC615D1-6E12-40EF-915B-316CFDB55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794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B9797D36-DE1E-47CD-881A-6C1F582826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537676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758B2D-81EE-4017-11B0-DD97F193A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6072776" cy="1622322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Bend frequency vs slope</a:t>
            </a:r>
            <a:endParaRPr lang="en-FI">
              <a:solidFill>
                <a:srgbClr val="FFFFFF"/>
              </a:solidFill>
            </a:endParaRPr>
          </a:p>
        </p:txBody>
      </p:sp>
      <p:pic>
        <p:nvPicPr>
          <p:cNvPr id="18" name="Picture 17" descr="A graph showing a number of data&#10;&#10;Description automatically generated">
            <a:extLst>
              <a:ext uri="{FF2B5EF4-FFF2-40B4-BE49-F238E27FC236}">
                <a16:creationId xmlns:a16="http://schemas.microsoft.com/office/drawing/2014/main" id="{16345C7D-B1FC-9B22-F6A3-B0BECDE0B7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24" r="-2" b="-2"/>
          <a:stretch>
            <a:fillRect/>
          </a:stretch>
        </p:blipFill>
        <p:spPr>
          <a:xfrm>
            <a:off x="6879049" y="480060"/>
            <a:ext cx="4825273" cy="2948940"/>
          </a:xfrm>
          <a:custGeom>
            <a:avLst/>
            <a:gdLst/>
            <a:ahLst/>
            <a:cxnLst/>
            <a:rect l="l" t="t" r="r" b="b"/>
            <a:pathLst>
              <a:path w="4825273" h="2948940">
                <a:moveTo>
                  <a:pt x="0" y="0"/>
                </a:moveTo>
                <a:lnTo>
                  <a:pt x="2646616" y="0"/>
                </a:lnTo>
                <a:lnTo>
                  <a:pt x="4664497" y="0"/>
                </a:lnTo>
                <a:lnTo>
                  <a:pt x="4825273" y="0"/>
                </a:lnTo>
                <a:lnTo>
                  <a:pt x="4825273" y="2948940"/>
                </a:lnTo>
                <a:lnTo>
                  <a:pt x="221394" y="2948940"/>
                </a:lnTo>
                <a:lnTo>
                  <a:pt x="221394" y="2876858"/>
                </a:lnTo>
                <a:lnTo>
                  <a:pt x="222335" y="2750941"/>
                </a:lnTo>
                <a:lnTo>
                  <a:pt x="221394" y="2623814"/>
                </a:lnTo>
                <a:lnTo>
                  <a:pt x="219512" y="2494871"/>
                </a:lnTo>
                <a:lnTo>
                  <a:pt x="217787" y="2365928"/>
                </a:lnTo>
                <a:lnTo>
                  <a:pt x="214023" y="2235169"/>
                </a:lnTo>
                <a:lnTo>
                  <a:pt x="210103" y="2103199"/>
                </a:lnTo>
                <a:lnTo>
                  <a:pt x="205555" y="1971229"/>
                </a:lnTo>
                <a:lnTo>
                  <a:pt x="199125" y="1838048"/>
                </a:lnTo>
                <a:lnTo>
                  <a:pt x="191441" y="1703656"/>
                </a:lnTo>
                <a:lnTo>
                  <a:pt x="184071" y="1568660"/>
                </a:lnTo>
                <a:lnTo>
                  <a:pt x="174662" y="1433663"/>
                </a:lnTo>
                <a:lnTo>
                  <a:pt x="163371" y="1296850"/>
                </a:lnTo>
                <a:lnTo>
                  <a:pt x="152080" y="1161853"/>
                </a:lnTo>
                <a:lnTo>
                  <a:pt x="139063" y="1024435"/>
                </a:lnTo>
                <a:lnTo>
                  <a:pt x="124793" y="886411"/>
                </a:lnTo>
                <a:lnTo>
                  <a:pt x="109738" y="750203"/>
                </a:lnTo>
                <a:lnTo>
                  <a:pt x="92174" y="612180"/>
                </a:lnTo>
                <a:lnTo>
                  <a:pt x="73356" y="474761"/>
                </a:lnTo>
                <a:lnTo>
                  <a:pt x="54694" y="336738"/>
                </a:lnTo>
                <a:lnTo>
                  <a:pt x="32897" y="199320"/>
                </a:lnTo>
                <a:lnTo>
                  <a:pt x="10628" y="62507"/>
                </a:lnTo>
                <a:close/>
              </a:path>
            </a:pathLst>
          </a:cu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4A2FAF1F-F462-46AF-A9E6-CC93C4E2C3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BB73AD-F61C-FB4F-6E9E-985984307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D046B5E-4519-8E45-BF24-D495C48080EB}" type="slidenum">
              <a:rPr lang="en-FI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FI">
              <a:solidFill>
                <a:srgbClr val="FFFFFF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146BED8-BAE9-42C5-A3DD-7B946445D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5765FE8-B62F-41E4-A73C-74C91A8FD9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D5B9B-C4DE-342C-5110-B66C14914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98" y="1828800"/>
            <a:ext cx="6072776" cy="4401675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Visually, slope </a:t>
            </a:r>
            <a:r>
              <a:rPr lang="el-GR" dirty="0">
                <a:solidFill>
                  <a:srgbClr val="FFFFFF"/>
                </a:solidFill>
              </a:rPr>
              <a:t>β</a:t>
            </a:r>
            <a:r>
              <a:rPr lang="en-US" dirty="0">
                <a:solidFill>
                  <a:srgbClr val="FFFFFF"/>
                </a:solidFill>
              </a:rPr>
              <a:t> ≈ ‘smoothness of variations’</a:t>
            </a:r>
          </a:p>
          <a:p>
            <a:r>
              <a:rPr lang="en-US" dirty="0">
                <a:solidFill>
                  <a:srgbClr val="FFFFFF"/>
                </a:solidFill>
              </a:rPr>
              <a:t>Bend frequency likely related to flare duration</a:t>
            </a:r>
          </a:p>
          <a:p>
            <a:pPr lvl="1"/>
            <a:r>
              <a:rPr lang="en-US" sz="1800" dirty="0">
                <a:solidFill>
                  <a:srgbClr val="FFFFFF"/>
                </a:solidFill>
              </a:rPr>
              <a:t>Halford (1968), Press (1978)</a:t>
            </a:r>
          </a:p>
          <a:p>
            <a:pPr lvl="1"/>
            <a:r>
              <a:rPr lang="en-US" sz="1800" dirty="0">
                <a:solidFill>
                  <a:srgbClr val="FFFFFF"/>
                </a:solidFill>
              </a:rPr>
              <a:t>Characteristic timescale related to maximum time a prominent flare influences a light curve?</a:t>
            </a:r>
          </a:p>
          <a:p>
            <a:pPr marL="0" indent="0">
              <a:buNone/>
            </a:pPr>
            <a:endParaRPr lang="en-FI" dirty="0">
              <a:solidFill>
                <a:srgbClr val="FFFFFF"/>
              </a:solidFill>
            </a:endParaRPr>
          </a:p>
        </p:txBody>
      </p:sp>
      <p:pic>
        <p:nvPicPr>
          <p:cNvPr id="22" name="Picture 21" descr="A graph of a graph&#10;&#10;Description automatically generated">
            <a:extLst>
              <a:ext uri="{FF2B5EF4-FFF2-40B4-BE49-F238E27FC236}">
                <a16:creationId xmlns:a16="http://schemas.microsoft.com/office/drawing/2014/main" id="{2E0B78ED-6419-EE84-597E-C2F6D12CDB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2" r="4" b="264"/>
          <a:stretch>
            <a:fillRect/>
          </a:stretch>
        </p:blipFill>
        <p:spPr>
          <a:xfrm>
            <a:off x="6774510" y="3429000"/>
            <a:ext cx="4929808" cy="2948940"/>
          </a:xfrm>
          <a:custGeom>
            <a:avLst/>
            <a:gdLst/>
            <a:ahLst/>
            <a:cxnLst/>
            <a:rect l="l" t="t" r="r" b="b"/>
            <a:pathLst>
              <a:path w="4929808" h="2948940">
                <a:moveTo>
                  <a:pt x="325929" y="0"/>
                </a:moveTo>
                <a:lnTo>
                  <a:pt x="4929808" y="0"/>
                </a:lnTo>
                <a:lnTo>
                  <a:pt x="4929808" y="2948940"/>
                </a:lnTo>
                <a:lnTo>
                  <a:pt x="4769032" y="2948940"/>
                </a:lnTo>
                <a:lnTo>
                  <a:pt x="2751151" y="2948940"/>
                </a:lnTo>
                <a:lnTo>
                  <a:pt x="0" y="2948940"/>
                </a:lnTo>
                <a:lnTo>
                  <a:pt x="0" y="2948045"/>
                </a:lnTo>
                <a:lnTo>
                  <a:pt x="103291" y="2948045"/>
                </a:lnTo>
                <a:lnTo>
                  <a:pt x="112340" y="2889373"/>
                </a:lnTo>
                <a:lnTo>
                  <a:pt x="123631" y="2813097"/>
                </a:lnTo>
                <a:lnTo>
                  <a:pt x="135550" y="2722292"/>
                </a:lnTo>
                <a:lnTo>
                  <a:pt x="149820" y="2614536"/>
                </a:lnTo>
                <a:lnTo>
                  <a:pt x="164875" y="2495279"/>
                </a:lnTo>
                <a:lnTo>
                  <a:pt x="180714" y="2360888"/>
                </a:lnTo>
                <a:lnTo>
                  <a:pt x="197494" y="2214389"/>
                </a:lnTo>
                <a:lnTo>
                  <a:pt x="214273" y="2055177"/>
                </a:lnTo>
                <a:lnTo>
                  <a:pt x="231367" y="1885675"/>
                </a:lnTo>
                <a:lnTo>
                  <a:pt x="247205" y="1702854"/>
                </a:lnTo>
                <a:lnTo>
                  <a:pt x="262417" y="1511558"/>
                </a:lnTo>
                <a:lnTo>
                  <a:pt x="276217" y="1309365"/>
                </a:lnTo>
                <a:lnTo>
                  <a:pt x="289390" y="1098697"/>
                </a:lnTo>
                <a:lnTo>
                  <a:pt x="301779" y="878949"/>
                </a:lnTo>
                <a:lnTo>
                  <a:pt x="306170" y="766351"/>
                </a:lnTo>
                <a:lnTo>
                  <a:pt x="311031" y="651331"/>
                </a:lnTo>
                <a:lnTo>
                  <a:pt x="315579" y="534495"/>
                </a:lnTo>
                <a:lnTo>
                  <a:pt x="318558" y="417054"/>
                </a:lnTo>
                <a:lnTo>
                  <a:pt x="321224" y="297191"/>
                </a:lnTo>
                <a:lnTo>
                  <a:pt x="324047" y="176118"/>
                </a:lnTo>
                <a:lnTo>
                  <a:pt x="325929" y="5262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287756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F0DF9C9-FB40-1A13-1392-B58C644A1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Methods</a:t>
            </a:r>
            <a:endParaRPr lang="fi-FI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F3C80BD4-222C-B3CC-5949-293AF29C1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err="1"/>
              <a:t>Simulated</a:t>
            </a:r>
            <a:r>
              <a:rPr lang="fi-FI" sz="2400" dirty="0"/>
              <a:t> </a:t>
            </a:r>
            <a:r>
              <a:rPr lang="fi-FI" sz="2400" dirty="0" err="1"/>
              <a:t>light</a:t>
            </a:r>
            <a:r>
              <a:rPr lang="fi-FI" sz="2400" dirty="0"/>
              <a:t> </a:t>
            </a:r>
            <a:r>
              <a:rPr lang="fi-FI" sz="2400" dirty="0" err="1"/>
              <a:t>curves</a:t>
            </a:r>
            <a:r>
              <a:rPr lang="fi-FI" sz="2400" dirty="0"/>
              <a:t> </a:t>
            </a:r>
            <a:r>
              <a:rPr lang="fi-FI" sz="2400" dirty="0" err="1"/>
              <a:t>with</a:t>
            </a:r>
            <a:r>
              <a:rPr lang="fi-FI" sz="2400" dirty="0"/>
              <a:t> </a:t>
            </a:r>
            <a:r>
              <a:rPr lang="fi-FI" sz="2400" dirty="0" err="1"/>
              <a:t>matching</a:t>
            </a:r>
            <a:r>
              <a:rPr lang="fi-FI" sz="2400" dirty="0"/>
              <a:t> </a:t>
            </a:r>
            <a:r>
              <a:rPr lang="fi-FI" sz="2400" dirty="0" err="1"/>
              <a:t>cadence</a:t>
            </a:r>
            <a:r>
              <a:rPr lang="fi-FI" sz="2400" dirty="0"/>
              <a:t> (to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observed</a:t>
            </a:r>
            <a:r>
              <a:rPr lang="fi-FI" sz="2400" dirty="0"/>
              <a:t> </a:t>
            </a:r>
            <a:r>
              <a:rPr lang="fi-FI" sz="2400" dirty="0" err="1"/>
              <a:t>light</a:t>
            </a:r>
            <a:r>
              <a:rPr lang="fi-FI" sz="2400" dirty="0"/>
              <a:t> </a:t>
            </a:r>
            <a:r>
              <a:rPr lang="fi-FI" sz="2400" dirty="0" err="1"/>
              <a:t>curve</a:t>
            </a:r>
            <a:r>
              <a:rPr lang="fi-FI" sz="2400" dirty="0"/>
              <a:t>)</a:t>
            </a:r>
            <a:endParaRPr lang="fi-FI" sz="2200" dirty="0"/>
          </a:p>
          <a:p>
            <a:r>
              <a:rPr lang="fi-FI" sz="2400" dirty="0" err="1"/>
              <a:t>Fit</a:t>
            </a:r>
            <a:r>
              <a:rPr lang="fi-FI" sz="2400" dirty="0"/>
              <a:t> </a:t>
            </a:r>
            <a:r>
              <a:rPr lang="fi-FI" sz="2400" dirty="0" err="1"/>
              <a:t>determined</a:t>
            </a:r>
            <a:r>
              <a:rPr lang="fi-FI" sz="2400" dirty="0"/>
              <a:t> </a:t>
            </a:r>
            <a:r>
              <a:rPr lang="fi-FI" sz="2400" dirty="0" err="1"/>
              <a:t>through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power</a:t>
            </a:r>
            <a:r>
              <a:rPr lang="fi-FI" sz="2400" dirty="0"/>
              <a:t> </a:t>
            </a:r>
            <a:r>
              <a:rPr lang="fi-FI" sz="2400" dirty="0" err="1"/>
              <a:t>spectral</a:t>
            </a:r>
            <a:r>
              <a:rPr lang="fi-FI" sz="2400" dirty="0"/>
              <a:t> </a:t>
            </a:r>
            <a:r>
              <a:rPr lang="fi-FI" sz="2400" dirty="0" err="1"/>
              <a:t>response</a:t>
            </a:r>
            <a:r>
              <a:rPr lang="fi-FI" sz="2400" dirty="0"/>
              <a:t> </a:t>
            </a:r>
            <a:r>
              <a:rPr lang="fi-FI" sz="2400" dirty="0" err="1"/>
              <a:t>method</a:t>
            </a:r>
            <a:r>
              <a:rPr lang="fi-FI" sz="2400" dirty="0"/>
              <a:t> (PSRESP) (</a:t>
            </a:r>
            <a:r>
              <a:rPr lang="fi-FI" sz="2400" dirty="0" err="1"/>
              <a:t>Uttley</a:t>
            </a:r>
            <a:r>
              <a:rPr lang="fi-FI" sz="2400" dirty="0"/>
              <a:t> et al. 2002)</a:t>
            </a:r>
          </a:p>
          <a:p>
            <a:r>
              <a:rPr lang="en-US" sz="2400" dirty="0"/>
              <a:t>Probed for slopes </a:t>
            </a:r>
            <a:r>
              <a:rPr lang="el-GR" sz="2400" dirty="0"/>
              <a:t>β</a:t>
            </a:r>
            <a:r>
              <a:rPr lang="en-US" sz="2400" dirty="0"/>
              <a:t> = </a:t>
            </a:r>
            <a:r>
              <a:rPr lang="en-US" sz="2400" dirty="0">
                <a:solidFill>
                  <a:schemeClr val="tx2">
                    <a:lumMod val="60000"/>
                    <a:lumOff val="40000"/>
                    <a:alpha val="60000"/>
                  </a:schemeClr>
                </a:solidFill>
              </a:rPr>
              <a:t>1.0:0.1:3.5</a:t>
            </a:r>
          </a:p>
          <a:p>
            <a:r>
              <a:rPr lang="en-US" sz="2400" dirty="0"/>
              <a:t>Probed for timescales </a:t>
            </a:r>
            <a:r>
              <a:rPr lang="en-US" sz="2400" dirty="0">
                <a:solidFill>
                  <a:schemeClr val="tx2">
                    <a:lumMod val="60000"/>
                    <a:lumOff val="40000"/>
                    <a:alpha val="60000"/>
                  </a:schemeClr>
                </a:solidFill>
              </a:rPr>
              <a:t>500:500:7000</a:t>
            </a:r>
            <a:r>
              <a:rPr lang="en-US" sz="2400" dirty="0"/>
              <a:t> days, with additional high-frequency coverage </a:t>
            </a:r>
            <a:r>
              <a:rPr lang="en-US" sz="2400" dirty="0">
                <a:solidFill>
                  <a:schemeClr val="tx2">
                    <a:lumMod val="60000"/>
                    <a:lumOff val="40000"/>
                    <a:alpha val="60000"/>
                  </a:schemeClr>
                </a:solidFill>
              </a:rPr>
              <a:t>100</a:t>
            </a:r>
            <a:r>
              <a:rPr lang="en-US" sz="2400" dirty="0"/>
              <a:t>, </a:t>
            </a:r>
            <a:r>
              <a:rPr lang="en-US" sz="2400" dirty="0">
                <a:solidFill>
                  <a:schemeClr val="tx2">
                    <a:lumMod val="60000"/>
                    <a:lumOff val="40000"/>
                    <a:alpha val="60000"/>
                  </a:schemeClr>
                </a:solidFill>
              </a:rPr>
              <a:t>200</a:t>
            </a:r>
            <a:r>
              <a:rPr lang="en-US" sz="2400" dirty="0"/>
              <a:t>, </a:t>
            </a:r>
            <a:r>
              <a:rPr lang="en-US" sz="2400" dirty="0">
                <a:solidFill>
                  <a:schemeClr val="tx2">
                    <a:lumMod val="60000"/>
                    <a:lumOff val="40000"/>
                    <a:alpha val="60000"/>
                  </a:schemeClr>
                </a:solidFill>
              </a:rPr>
              <a:t>400</a:t>
            </a:r>
            <a:r>
              <a:rPr lang="en-US" sz="2400" dirty="0"/>
              <a:t>, and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800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dirty="0"/>
              <a:t>days</a:t>
            </a:r>
          </a:p>
          <a:p>
            <a:endParaRPr lang="fi-FI" dirty="0"/>
          </a:p>
          <a:p>
            <a:endParaRPr lang="fi-FI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CEE6C-ED4C-DBB8-DB00-F3AB144C8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6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980291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B219AE65-9B94-44EA-BEF3-EF4BFA169C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C81A57-9CD5-461B-8FFE-4A8CB6CFBE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17539" y="467397"/>
            <a:ext cx="695829" cy="591911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086C462-37F4-494D-8292-CCB95221CC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FFFFFF"/>
          </a:solidFill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C7D2D64-353F-4802-AA48-A70CE6020B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FI"/>
            </a:p>
          </p:txBody>
        </p:sp>
        <p:sp>
          <p:nvSpPr>
            <p:cNvPr id="27" name="Freeform 5">
              <a:extLst>
                <a:ext uri="{FF2B5EF4-FFF2-40B4-BE49-F238E27FC236}">
                  <a16:creationId xmlns:a16="http://schemas.microsoft.com/office/drawing/2014/main" id="{30A6328F-CAA3-4052-BF4C-14BD47706E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ln>
              <a:noFill/>
            </a:ln>
          </p:spPr>
          <p:style>
            <a:lnRef idx="0">
              <a:scrgbClr r="0" g="0" b="0"/>
            </a:lnRef>
            <a:fillRef idx="1002">
              <a:schemeClr val="dk2"/>
            </a:fillRef>
            <a:effectRef idx="0">
              <a:scrgbClr r="0" g="0" b="0"/>
            </a:effectRef>
            <a:fontRef idx="major"/>
          </p:style>
          <p:txBody>
            <a:bodyPr/>
            <a:lstStyle/>
            <a:p>
              <a:endParaRPr lang="en-FI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E2082DC-EBFD-D27B-CD9A-1B569FEBF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372" y="1209957"/>
            <a:ext cx="3034580" cy="4438087"/>
          </a:xfrm>
        </p:spPr>
        <p:txBody>
          <a:bodyPr anchor="ctr">
            <a:normAutofit/>
          </a:bodyPr>
          <a:lstStyle/>
          <a:p>
            <a:pPr algn="r"/>
            <a:r>
              <a:rPr lang="en-US" sz="3200" dirty="0">
                <a:solidFill>
                  <a:schemeClr val="tx1"/>
                </a:solidFill>
              </a:rPr>
              <a:t>Results</a:t>
            </a:r>
            <a:endParaRPr lang="en-FI" sz="3200" dirty="0">
              <a:solidFill>
                <a:schemeClr val="tx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D23B2CD-009B-425A-9616-1E1AD1D5AB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56687" y="1930986"/>
            <a:ext cx="0" cy="3200400"/>
          </a:xfrm>
          <a:prstGeom prst="line">
            <a:avLst/>
          </a:prstGeom>
          <a:ln w="15875" cap="sq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25C82E-D5AB-A5DB-039E-07FA177112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78424" y="1059025"/>
                <a:ext cx="5302189" cy="4739950"/>
              </a:xfrm>
            </p:spPr>
            <p:txBody>
              <a:bodyPr anchor="ctr">
                <a:normAutofit/>
              </a:bodyPr>
              <a:lstStyle/>
              <a:p>
                <a:r>
                  <a:rPr lang="en-US" sz="2000" dirty="0">
                    <a:solidFill>
                      <a:schemeClr val="tx1"/>
                    </a:solidFill>
                  </a:rPr>
                  <a:t>Timescale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i-FI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constrained (inverse of bend frequency) for 11 out of 123 sources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l-GR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20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= 2.3,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fi-FI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i-FI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i-FI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fi-FI" sz="20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acc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= 1300 days</a:t>
                </a:r>
              </a:p>
              <a:p>
                <a:pPr lvl="1"/>
                <a:r>
                  <a:rPr lang="en-US" sz="2000" dirty="0">
                    <a:solidFill>
                      <a:schemeClr val="tx1"/>
                    </a:solidFill>
                  </a:rPr>
                  <a:t>Some borderline cases</a:t>
                </a:r>
              </a:p>
              <a:p>
                <a:r>
                  <a:rPr lang="en-US" sz="2000" dirty="0">
                    <a:solidFill>
                      <a:schemeClr val="tx1"/>
                    </a:solidFill>
                  </a:rPr>
                  <a:t>Requirement: Clear ‘hot spot’ in heat map, simple power-law fit worse (with a flatter slope estimate)</a:t>
                </a:r>
              </a:p>
              <a:p>
                <a:pPr lvl="1"/>
                <a:endParaRPr lang="en-FI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425C82E-D5AB-A5DB-039E-07FA177112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8424" y="1059025"/>
                <a:ext cx="5302189" cy="4739950"/>
              </a:xfrm>
              <a:blipFill>
                <a:blip r:embed="rId2"/>
                <a:stretch>
                  <a:fillRect l="-47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22891-5CBF-0E77-E759-1EF422BBE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17538" y="610622"/>
            <a:ext cx="685802" cy="76667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D046B5E-4519-8E45-BF24-D495C48080EB}" type="slidenum">
              <a:rPr lang="en-FI" sz="20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FI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094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4091D54B-59AB-4A5E-8E9E-0421BD66D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47CE62E-FFFD-4A1F-BA78-C3B89C36FC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FI"/>
            </a:p>
          </p:txBody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AE51FD27-6B6A-4D21-BF22-245DA9BD0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en-FI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8144315-1C5A-4185-A952-25D98D303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1CAC6F2-0806-417B-BF5D-5AEF6195FA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4723B02-0AAB-4F6E-BA41-8ED99D559D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52FBE-9B15-BBA6-7557-F1827CA6A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773" y="1113062"/>
            <a:ext cx="3382297" cy="328195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5 years of data vs 40 years of data</a:t>
            </a:r>
          </a:p>
        </p:txBody>
      </p:sp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82E27574-ABD6-EE57-A135-9AA1DD4FF8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226" y="554810"/>
            <a:ext cx="6387089" cy="574838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5AD891-399A-E67B-B228-47A15B5ED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46B5E-4519-8E45-BF24-D495C48080EB}" type="slidenum">
              <a:rPr lang="en-FI" smtClean="0"/>
              <a:t>8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210479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1DE3271-DD99-4DEF-AF9F-84397884C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06A31CE-F9B6-4BA2-8685-60F3524D07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950898" y="638067"/>
            <a:ext cx="6053670" cy="5581866"/>
          </a:xfrm>
          <a:custGeom>
            <a:avLst/>
            <a:gdLst>
              <a:gd name="connsiteX0" fmla="*/ 6053670 w 6053670"/>
              <a:gd name="connsiteY0" fmla="*/ 1098 h 5581866"/>
              <a:gd name="connsiteX1" fmla="*/ 6053670 w 6053670"/>
              <a:gd name="connsiteY1" fmla="*/ 514028 h 5581866"/>
              <a:gd name="connsiteX2" fmla="*/ 6053670 w 6053670"/>
              <a:gd name="connsiteY2" fmla="*/ 1254558 h 5581866"/>
              <a:gd name="connsiteX3" fmla="*/ 6053670 w 6053670"/>
              <a:gd name="connsiteY3" fmla="*/ 5581866 h 5581866"/>
              <a:gd name="connsiteX4" fmla="*/ 0 w 6053670"/>
              <a:gd name="connsiteY4" fmla="*/ 5581866 h 5581866"/>
              <a:gd name="connsiteX5" fmla="*/ 0 w 6053670"/>
              <a:gd name="connsiteY5" fmla="*/ 1249853 h 5581866"/>
              <a:gd name="connsiteX6" fmla="*/ 0 w 6053670"/>
              <a:gd name="connsiteY6" fmla="*/ 514028 h 5581866"/>
              <a:gd name="connsiteX7" fmla="*/ 0 w 6053670"/>
              <a:gd name="connsiteY7" fmla="*/ 0 h 5581866"/>
              <a:gd name="connsiteX8" fmla="*/ 35717 w 6053670"/>
              <a:gd name="connsiteY8" fmla="*/ 5488 h 5581866"/>
              <a:gd name="connsiteX9" fmla="*/ 140445 w 6053670"/>
              <a:gd name="connsiteY9" fmla="*/ 21641 h 5581866"/>
              <a:gd name="connsiteX10" fmla="*/ 216722 w 6053670"/>
              <a:gd name="connsiteY10" fmla="*/ 32932 h 5581866"/>
              <a:gd name="connsiteX11" fmla="*/ 307527 w 6053670"/>
              <a:gd name="connsiteY11" fmla="*/ 44850 h 5581866"/>
              <a:gd name="connsiteX12" fmla="*/ 415282 w 6053670"/>
              <a:gd name="connsiteY12" fmla="*/ 59121 h 5581866"/>
              <a:gd name="connsiteX13" fmla="*/ 534539 w 6053670"/>
              <a:gd name="connsiteY13" fmla="*/ 74175 h 5581866"/>
              <a:gd name="connsiteX14" fmla="*/ 668931 w 6053670"/>
              <a:gd name="connsiteY14" fmla="*/ 90014 h 5581866"/>
              <a:gd name="connsiteX15" fmla="*/ 815430 w 6053670"/>
              <a:gd name="connsiteY15" fmla="*/ 106794 h 5581866"/>
              <a:gd name="connsiteX16" fmla="*/ 974641 w 6053670"/>
              <a:gd name="connsiteY16" fmla="*/ 123574 h 5581866"/>
              <a:gd name="connsiteX17" fmla="*/ 1144144 w 6053670"/>
              <a:gd name="connsiteY17" fmla="*/ 140667 h 5581866"/>
              <a:gd name="connsiteX18" fmla="*/ 1326965 w 6053670"/>
              <a:gd name="connsiteY18" fmla="*/ 156506 h 5581866"/>
              <a:gd name="connsiteX19" fmla="*/ 1518261 w 6053670"/>
              <a:gd name="connsiteY19" fmla="*/ 171717 h 5581866"/>
              <a:gd name="connsiteX20" fmla="*/ 1720453 w 6053670"/>
              <a:gd name="connsiteY20" fmla="*/ 185518 h 5581866"/>
              <a:gd name="connsiteX21" fmla="*/ 1931121 w 6053670"/>
              <a:gd name="connsiteY21" fmla="*/ 198690 h 5581866"/>
              <a:gd name="connsiteX22" fmla="*/ 2150869 w 6053670"/>
              <a:gd name="connsiteY22" fmla="*/ 211079 h 5581866"/>
              <a:gd name="connsiteX23" fmla="*/ 2263467 w 6053670"/>
              <a:gd name="connsiteY23" fmla="*/ 215470 h 5581866"/>
              <a:gd name="connsiteX24" fmla="*/ 2378487 w 6053670"/>
              <a:gd name="connsiteY24" fmla="*/ 220332 h 5581866"/>
              <a:gd name="connsiteX25" fmla="*/ 2495323 w 6053670"/>
              <a:gd name="connsiteY25" fmla="*/ 224879 h 5581866"/>
              <a:gd name="connsiteX26" fmla="*/ 2612764 w 6053670"/>
              <a:gd name="connsiteY26" fmla="*/ 227859 h 5581866"/>
              <a:gd name="connsiteX27" fmla="*/ 2732627 w 6053670"/>
              <a:gd name="connsiteY27" fmla="*/ 230525 h 5581866"/>
              <a:gd name="connsiteX28" fmla="*/ 2853700 w 6053670"/>
              <a:gd name="connsiteY28" fmla="*/ 233348 h 5581866"/>
              <a:gd name="connsiteX29" fmla="*/ 2977195 w 6053670"/>
              <a:gd name="connsiteY29" fmla="*/ 235229 h 5581866"/>
              <a:gd name="connsiteX30" fmla="*/ 3101900 w 6053670"/>
              <a:gd name="connsiteY30" fmla="*/ 235229 h 5581866"/>
              <a:gd name="connsiteX31" fmla="*/ 3227817 w 6053670"/>
              <a:gd name="connsiteY31" fmla="*/ 236170 h 5581866"/>
              <a:gd name="connsiteX32" fmla="*/ 3354944 w 6053670"/>
              <a:gd name="connsiteY32" fmla="*/ 235229 h 5581866"/>
              <a:gd name="connsiteX33" fmla="*/ 3483887 w 6053670"/>
              <a:gd name="connsiteY33" fmla="*/ 233348 h 5581866"/>
              <a:gd name="connsiteX34" fmla="*/ 3612830 w 6053670"/>
              <a:gd name="connsiteY34" fmla="*/ 231623 h 5581866"/>
              <a:gd name="connsiteX35" fmla="*/ 3743589 w 6053670"/>
              <a:gd name="connsiteY35" fmla="*/ 227859 h 5581866"/>
              <a:gd name="connsiteX36" fmla="*/ 3875559 w 6053670"/>
              <a:gd name="connsiteY36" fmla="*/ 223938 h 5581866"/>
              <a:gd name="connsiteX37" fmla="*/ 4007529 w 6053670"/>
              <a:gd name="connsiteY37" fmla="*/ 219391 h 5581866"/>
              <a:gd name="connsiteX38" fmla="*/ 4140710 w 6053670"/>
              <a:gd name="connsiteY38" fmla="*/ 212961 h 5581866"/>
              <a:gd name="connsiteX39" fmla="*/ 4275102 w 6053670"/>
              <a:gd name="connsiteY39" fmla="*/ 205277 h 5581866"/>
              <a:gd name="connsiteX40" fmla="*/ 4410098 w 6053670"/>
              <a:gd name="connsiteY40" fmla="*/ 197907 h 5581866"/>
              <a:gd name="connsiteX41" fmla="*/ 4545096 w 6053670"/>
              <a:gd name="connsiteY41" fmla="*/ 188498 h 5581866"/>
              <a:gd name="connsiteX42" fmla="*/ 4681909 w 6053670"/>
              <a:gd name="connsiteY42" fmla="*/ 177207 h 5581866"/>
              <a:gd name="connsiteX43" fmla="*/ 4816905 w 6053670"/>
              <a:gd name="connsiteY43" fmla="*/ 165916 h 5581866"/>
              <a:gd name="connsiteX44" fmla="*/ 4954323 w 6053670"/>
              <a:gd name="connsiteY44" fmla="*/ 152899 h 5581866"/>
              <a:gd name="connsiteX45" fmla="*/ 5092347 w 6053670"/>
              <a:gd name="connsiteY45" fmla="*/ 138629 h 5581866"/>
              <a:gd name="connsiteX46" fmla="*/ 5228555 w 6053670"/>
              <a:gd name="connsiteY46" fmla="*/ 123574 h 5581866"/>
              <a:gd name="connsiteX47" fmla="*/ 5366578 w 6053670"/>
              <a:gd name="connsiteY47" fmla="*/ 106010 h 5581866"/>
              <a:gd name="connsiteX48" fmla="*/ 5503997 w 6053670"/>
              <a:gd name="connsiteY48" fmla="*/ 87192 h 5581866"/>
              <a:gd name="connsiteX49" fmla="*/ 5642020 w 6053670"/>
              <a:gd name="connsiteY49" fmla="*/ 68530 h 5581866"/>
              <a:gd name="connsiteX50" fmla="*/ 5779438 w 6053670"/>
              <a:gd name="connsiteY50" fmla="*/ 46733 h 5581866"/>
              <a:gd name="connsiteX51" fmla="*/ 5916251 w 6053670"/>
              <a:gd name="connsiteY51" fmla="*/ 24464 h 5581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3670" h="5581866">
                <a:moveTo>
                  <a:pt x="6053670" y="1098"/>
                </a:moveTo>
                <a:lnTo>
                  <a:pt x="6053670" y="514028"/>
                </a:lnTo>
                <a:lnTo>
                  <a:pt x="6053670" y="1254558"/>
                </a:lnTo>
                <a:lnTo>
                  <a:pt x="6053670" y="5581866"/>
                </a:lnTo>
                <a:lnTo>
                  <a:pt x="0" y="5581866"/>
                </a:lnTo>
                <a:lnTo>
                  <a:pt x="0" y="1249853"/>
                </a:lnTo>
                <a:lnTo>
                  <a:pt x="0" y="514028"/>
                </a:lnTo>
                <a:lnTo>
                  <a:pt x="0" y="0"/>
                </a:lnTo>
                <a:lnTo>
                  <a:pt x="35717" y="5488"/>
                </a:lnTo>
                <a:lnTo>
                  <a:pt x="140445" y="21641"/>
                </a:lnTo>
                <a:lnTo>
                  <a:pt x="216722" y="32932"/>
                </a:lnTo>
                <a:lnTo>
                  <a:pt x="307527" y="44850"/>
                </a:lnTo>
                <a:lnTo>
                  <a:pt x="415282" y="59121"/>
                </a:lnTo>
                <a:lnTo>
                  <a:pt x="534539" y="74175"/>
                </a:lnTo>
                <a:lnTo>
                  <a:pt x="668931" y="90014"/>
                </a:lnTo>
                <a:lnTo>
                  <a:pt x="815430" y="106794"/>
                </a:lnTo>
                <a:lnTo>
                  <a:pt x="974641" y="123574"/>
                </a:lnTo>
                <a:lnTo>
                  <a:pt x="1144144" y="140667"/>
                </a:lnTo>
                <a:lnTo>
                  <a:pt x="1326965" y="156506"/>
                </a:lnTo>
                <a:lnTo>
                  <a:pt x="1518261" y="171717"/>
                </a:lnTo>
                <a:lnTo>
                  <a:pt x="1720453" y="185518"/>
                </a:lnTo>
                <a:lnTo>
                  <a:pt x="1931121" y="198690"/>
                </a:lnTo>
                <a:lnTo>
                  <a:pt x="2150869" y="211079"/>
                </a:lnTo>
                <a:lnTo>
                  <a:pt x="2263467" y="215470"/>
                </a:lnTo>
                <a:lnTo>
                  <a:pt x="2378487" y="220332"/>
                </a:lnTo>
                <a:lnTo>
                  <a:pt x="2495323" y="224879"/>
                </a:lnTo>
                <a:lnTo>
                  <a:pt x="2612764" y="227859"/>
                </a:lnTo>
                <a:lnTo>
                  <a:pt x="2732627" y="230525"/>
                </a:lnTo>
                <a:lnTo>
                  <a:pt x="2853700" y="233348"/>
                </a:lnTo>
                <a:lnTo>
                  <a:pt x="2977195" y="235229"/>
                </a:lnTo>
                <a:lnTo>
                  <a:pt x="3101900" y="235229"/>
                </a:lnTo>
                <a:lnTo>
                  <a:pt x="3227817" y="236170"/>
                </a:lnTo>
                <a:lnTo>
                  <a:pt x="3354944" y="235229"/>
                </a:lnTo>
                <a:lnTo>
                  <a:pt x="3483887" y="233348"/>
                </a:lnTo>
                <a:lnTo>
                  <a:pt x="3612830" y="231623"/>
                </a:lnTo>
                <a:lnTo>
                  <a:pt x="3743589" y="227859"/>
                </a:lnTo>
                <a:lnTo>
                  <a:pt x="3875559" y="223938"/>
                </a:lnTo>
                <a:lnTo>
                  <a:pt x="4007529" y="219391"/>
                </a:lnTo>
                <a:lnTo>
                  <a:pt x="4140710" y="212961"/>
                </a:lnTo>
                <a:lnTo>
                  <a:pt x="4275102" y="205277"/>
                </a:lnTo>
                <a:lnTo>
                  <a:pt x="4410098" y="197907"/>
                </a:lnTo>
                <a:lnTo>
                  <a:pt x="4545096" y="188498"/>
                </a:lnTo>
                <a:lnTo>
                  <a:pt x="4681909" y="177207"/>
                </a:lnTo>
                <a:lnTo>
                  <a:pt x="4816905" y="165916"/>
                </a:lnTo>
                <a:lnTo>
                  <a:pt x="4954323" y="152899"/>
                </a:lnTo>
                <a:lnTo>
                  <a:pt x="5092347" y="138629"/>
                </a:lnTo>
                <a:lnTo>
                  <a:pt x="5228555" y="123574"/>
                </a:lnTo>
                <a:lnTo>
                  <a:pt x="5366578" y="106010"/>
                </a:lnTo>
                <a:lnTo>
                  <a:pt x="5503997" y="87192"/>
                </a:lnTo>
                <a:lnTo>
                  <a:pt x="5642020" y="68530"/>
                </a:lnTo>
                <a:lnTo>
                  <a:pt x="5779438" y="46733"/>
                </a:lnTo>
                <a:lnTo>
                  <a:pt x="5916251" y="244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22" name="Freeform 5">
            <a:extLst>
              <a:ext uri="{FF2B5EF4-FFF2-40B4-BE49-F238E27FC236}">
                <a16:creationId xmlns:a16="http://schemas.microsoft.com/office/drawing/2014/main" id="{8ADF14A3-1454-4B74-8B4A-CB197D7A79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4698352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EC19D556-0251-4E87-AE24-890965BAD5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en-FI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2F2717-4991-C8E9-B96B-DE1FBCEFD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5132438" cy="1622322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Results</a:t>
            </a:r>
            <a:endParaRPr lang="en-FI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BC3C8C6-98E2-45EF-AEFC-30C0DBA0E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FI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5EDF6-F3C0-F295-0B0A-472719C83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179" y="2145466"/>
            <a:ext cx="5132439" cy="3811742"/>
          </a:xfrm>
        </p:spPr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Timescales of constrained sources: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0716+714, 500 days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2144+092, 800 days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PG0007+106, 1000 days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0235+164, 1000 days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0736+017, 1000 days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PKS1749+096, 1000 days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2230+114, 1000 days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0415+379, 1500 days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4C29.45, 1500 days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3C120, 2500 days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</a:rPr>
              <a:t>3C454.3, 3000 days</a:t>
            </a:r>
          </a:p>
          <a:p>
            <a:pPr lvl="1">
              <a:lnSpc>
                <a:spcPct val="90000"/>
              </a:lnSpc>
            </a:pPr>
            <a:endParaRPr lang="en-FI" sz="1500" dirty="0">
              <a:solidFill>
                <a:schemeClr val="tx1"/>
              </a:solidFill>
            </a:endParaRPr>
          </a:p>
        </p:txBody>
      </p:sp>
      <p:pic>
        <p:nvPicPr>
          <p:cNvPr id="11" name="Picture 10" descr="A close-up of a graph&#10;&#10;Description automatically generated">
            <a:extLst>
              <a:ext uri="{FF2B5EF4-FFF2-40B4-BE49-F238E27FC236}">
                <a16:creationId xmlns:a16="http://schemas.microsoft.com/office/drawing/2014/main" id="{F41497E3-A9C9-1F4A-89B9-FE96A17BEC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4836" y="799160"/>
            <a:ext cx="4828707" cy="2402281"/>
          </a:xfrm>
          <a:prstGeom prst="rect">
            <a:avLst/>
          </a:prstGeom>
        </p:spPr>
      </p:pic>
      <p:pic>
        <p:nvPicPr>
          <p:cNvPr id="13" name="Picture 12" descr="A close-up of a graph&#10;&#10;Description automatically generated">
            <a:extLst>
              <a:ext uri="{FF2B5EF4-FFF2-40B4-BE49-F238E27FC236}">
                <a16:creationId xmlns:a16="http://schemas.microsoft.com/office/drawing/2014/main" id="{E2DCAE6C-4895-4302-3734-A1DD896D7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909" y="3668104"/>
            <a:ext cx="4828707" cy="241435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B22F8-D316-BE36-4C57-C4C6909E0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61612" y="-51347"/>
            <a:ext cx="838199" cy="767687"/>
          </a:xfrm>
        </p:spPr>
        <p:txBody>
          <a:bodyPr/>
          <a:lstStyle/>
          <a:p>
            <a:fld id="{BD046B5E-4519-8E45-BF24-D495C48080EB}" type="slidenum">
              <a:rPr lang="en-FI" smtClean="0"/>
              <a:t>9</a:t>
            </a:fld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7077163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8944</TotalTime>
  <Words>770</Words>
  <Application>Microsoft Macintosh PowerPoint</Application>
  <PresentationFormat>Widescreen</PresentationFormat>
  <Paragraphs>109</Paragraphs>
  <Slides>14</Slides>
  <Notes>6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</vt:lpstr>
      <vt:lpstr>Arial</vt:lpstr>
      <vt:lpstr>Cambria Math</vt:lpstr>
      <vt:lpstr>Century Gothic</vt:lpstr>
      <vt:lpstr>Wingdings 3</vt:lpstr>
      <vt:lpstr>Ion Boardroom</vt:lpstr>
      <vt:lpstr>Long-term radio variability of AGN</vt:lpstr>
      <vt:lpstr>Metsähovi Radio Observatory</vt:lpstr>
      <vt:lpstr>Characteristic timescale</vt:lpstr>
      <vt:lpstr>Methods</vt:lpstr>
      <vt:lpstr>Bend frequency vs slope</vt:lpstr>
      <vt:lpstr>Methods</vt:lpstr>
      <vt:lpstr>Results</vt:lpstr>
      <vt:lpstr>5 years of data vs 40 years of data</vt:lpstr>
      <vt:lpstr>Results</vt:lpstr>
      <vt:lpstr>Test with non-zero low-frequency slope</vt:lpstr>
      <vt:lpstr>Implications</vt:lpstr>
      <vt:lpstr>VLBI connection</vt:lpstr>
      <vt:lpstr>Current analysis</vt:lpstr>
      <vt:lpstr>Apparent flattening of simple power-law slope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Sofia Kankkunen</dc:creator>
  <cp:lastModifiedBy>Sofia Kankkunen</cp:lastModifiedBy>
  <cp:revision>6</cp:revision>
  <dcterms:created xsi:type="dcterms:W3CDTF">2025-06-05T06:03:04Z</dcterms:created>
  <dcterms:modified xsi:type="dcterms:W3CDTF">2025-06-11T11:07:46Z</dcterms:modified>
</cp:coreProperties>
</file>