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96" r:id="rId2"/>
    <p:sldId id="894" r:id="rId3"/>
    <p:sldId id="904" r:id="rId4"/>
    <p:sldId id="905" r:id="rId5"/>
    <p:sldId id="908" r:id="rId6"/>
    <p:sldId id="909" r:id="rId7"/>
    <p:sldId id="906" r:id="rId8"/>
    <p:sldId id="913" r:id="rId9"/>
    <p:sldId id="907" r:id="rId10"/>
    <p:sldId id="912" r:id="rId11"/>
    <p:sldId id="910" r:id="rId12"/>
    <p:sldId id="911" r:id="rId13"/>
    <p:sldId id="914" r:id="rId14"/>
    <p:sldId id="903" r:id="rId15"/>
    <p:sldId id="89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B41D"/>
    <a:srgbClr val="B31B1B"/>
    <a:srgbClr val="467886"/>
    <a:srgbClr val="185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958D5B-46D6-4FA7-AEAC-4F57ABEAD096}" v="2861" dt="2024-10-02T12:50:38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5"/>
    <p:restoredTop sz="94521"/>
  </p:normalViewPr>
  <p:slideViewPr>
    <p:cSldViewPr snapToGrid="0">
      <p:cViewPr varScale="1">
        <p:scale>
          <a:sx n="109" d="100"/>
          <a:sy n="109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3FDF8-28D8-4ED8-955D-7ECB8A58A01B}" type="datetimeFigureOut">
              <a:rPr lang="en-US" smtClean="0"/>
              <a:t>6/8/25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422FF-FA8A-4E58-BA5B-6A59E80F7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3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69AC93A-609A-D182-EE25-22127200ED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773843"/>
            <a:ext cx="12192000" cy="10841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88062E-7E96-0B18-83AA-6DB1911ABD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6601" y="1620411"/>
            <a:ext cx="9042399" cy="89746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70973D-5B5C-DEEC-5731-4FADAFCFE8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6601" y="2535236"/>
            <a:ext cx="4588933" cy="56769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Author A, Author B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D56745E-8D76-D949-92E9-0CFC07CEC4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6070" y="4030558"/>
            <a:ext cx="4589463" cy="5683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/>
              <a:t>Location/Event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629F36A-03A7-A2A6-10B1-D367EB692D8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4527" y="6293842"/>
            <a:ext cx="1904035" cy="47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5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A3810-A74B-A50F-C925-8BF55B3C5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4C51B-48D3-3577-0278-C085E9CA7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C24F1-F918-26F7-9F41-A8D4C79AAA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E389BB6C-ED41-42BB-9BD7-8040D8A99CE6}" type="datetime4">
              <a:rPr lang="en-US" smtClean="0"/>
              <a:t>June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E50F5-9F70-5BAF-BB7C-067153AC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D0E11-423E-BB46-D9DB-50C5BC63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8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B0DE03-A4FD-B5C7-2CF4-59C67DD1A0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54990A-0536-E9F1-1976-22DC7C39B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921E0-9144-D352-62E0-87AF48D8FA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FA08D032-B36F-4623-8876-B85FC3E4DF39}" type="datetime4">
              <a:rPr lang="en-US" smtClean="0"/>
              <a:t>June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935AC-B33B-F73B-E705-B4F693255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4C0F8-9D7A-7C15-54C2-C996044BA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9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81625-2DEC-DCF9-D17E-F51C27385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90357-00C3-8947-F701-CA0EE04D6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6078D-DEAE-0EB5-7F26-B798D9C07B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562A92B0-5836-4877-83DB-13AB335D12CB}" type="datetime4">
              <a:rPr lang="en-US" smtClean="0"/>
              <a:t>June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9290C-1A66-EA93-EDC9-5FDD5B607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5BE66-11B9-55A4-0508-7FE00595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8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64F3-D3B9-6752-7A46-84C1BF15E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27C6B-5F22-1BE2-A676-4ABC291A6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C55A1-17FA-C036-BC97-302A98E5C7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E2A89332-A3D8-4C0E-8FF6-FBD7119C907C}" type="datetime4">
              <a:rPr lang="en-US" smtClean="0"/>
              <a:t>June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BA99C-E29F-3F8F-5E51-920FAD58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92737-CF40-B580-2642-EBC85023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D9EDD-3D81-757D-DEF6-D572D4A0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30D40-22EE-2770-D552-9C36943C7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72D10-94EB-96A2-2E44-21DD89FD9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44BDD-2439-A054-03A5-E417ABA36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B1CDA0A3-CA31-48A0-AB34-130C852C45E3}" type="datetime4">
              <a:rPr lang="en-US" smtClean="0"/>
              <a:t>June 8,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571CC-879C-4E6D-9935-8AD9C479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B61039-F6EE-35EC-3447-5DFACD8D5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3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FF2CF-C5C3-0016-7F1B-D6E2D0F5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E7EB6-5B3D-3E3D-8967-FDCC78A22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C8FB5-CC88-D160-D7D3-E8D5242A6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8A8AA7-0872-C665-6F6A-ACB0C0B66F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302710-E8BB-3CA2-39B1-A2BDE7719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DA273-220F-1509-C715-BFBB1CBE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4574902A-38C0-4947-B748-CF535594DAA2}" type="datetime4">
              <a:rPr lang="en-US" smtClean="0"/>
              <a:t>June 8,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F51A87-A967-5E96-E4E0-4F939DDD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A33C2-AC1E-94CB-5810-AD65F0D82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7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69C68-60BE-7144-5E77-16CCC87D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A57A0B-A96F-4789-DBED-DF12706A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BE487C5D-201F-4E31-819D-768C741E6D9B}" type="datetime4">
              <a:rPr lang="en-US" smtClean="0"/>
              <a:t>June 8,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D23AA0-56F2-27AE-6C6D-4964F0FDE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F262D9-654D-5A66-E442-0936D9EF5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8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54FA9F-13AF-64FF-7B25-4FDB9086E7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40A9196F-29DB-413B-8A61-3779819C2743}" type="datetime4">
              <a:rPr lang="en-US" smtClean="0"/>
              <a:t>June 8,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D4975-3862-33FB-7A2B-D572EFF8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C7E92-F812-425C-A3AB-7F742F2F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0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6E1DD-EE03-E27F-867E-15FD7DF8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8A4B5-8877-A5B0-E6CF-C6858FA3B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392CB-F60E-D524-A713-20D1EE50B6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FD78E-4963-489C-7101-B69703934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7A86CDC2-D6B3-43E6-A459-8DCE045F0285}" type="datetime4">
              <a:rPr lang="en-US" smtClean="0"/>
              <a:t>June 8,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7AF85-E271-D605-E58B-725B8FF82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666D7-737A-6594-0BC0-3C7F249EB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5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C0967-D2EC-055E-F075-37657EFAF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A1C7BE-A594-55AC-112D-BA3931E86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F65F21-703B-4B49-3B88-416F8F9B4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54625-87D5-0C61-D41B-BDD38B7FA2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641" y="6584949"/>
            <a:ext cx="2001520" cy="136526"/>
          </a:xfrm>
          <a:prstGeom prst="rect">
            <a:avLst/>
          </a:prstGeom>
        </p:spPr>
        <p:txBody>
          <a:bodyPr/>
          <a:lstStyle/>
          <a:p>
            <a:fld id="{7777BDBD-0DAE-48B8-B4E0-9CD91FB10F10}" type="datetime4">
              <a:rPr lang="en-US" smtClean="0"/>
              <a:t>June 8,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6B5C33-A2B8-336A-8FCA-C6DD15B77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641" y="6356349"/>
            <a:ext cx="2001520" cy="1365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Location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F85C3-0A9A-1FA3-8FE9-D6B08AB80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4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9A14F0-9ED1-B8A9-9B1C-97C8A39F5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59" y="195899"/>
            <a:ext cx="11571043" cy="621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A12D6-DF4F-1266-A741-0214023BF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60" y="1021293"/>
            <a:ext cx="11571042" cy="4805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17C6C-ABA2-9CB6-4F75-EAC1387B9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8276" y="6522400"/>
            <a:ext cx="409723" cy="136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32EBF9-0C69-4C62-8AA3-6792853BE58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DB0F9DF-D0D0-0B61-CA53-00C757CEDC2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78964" y="6238876"/>
            <a:ext cx="2140903" cy="567049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677F5B8-68D5-5082-9BA6-2ADBF8587026}"/>
              </a:ext>
            </a:extLst>
          </p:cNvPr>
          <p:cNvSpPr txBox="1">
            <a:spLocks/>
          </p:cNvSpPr>
          <p:nvPr userDrawn="1"/>
        </p:nvSpPr>
        <p:spPr>
          <a:xfrm>
            <a:off x="5976257" y="6428470"/>
            <a:ext cx="2700868" cy="13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David Sagan (dcs16@cornell.edu)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70B30A7-F931-8123-76AA-D5EEA2F820C7}"/>
              </a:ext>
            </a:extLst>
          </p:cNvPr>
          <p:cNvSpPr txBox="1">
            <a:spLocks/>
          </p:cNvSpPr>
          <p:nvPr userDrawn="1"/>
        </p:nvSpPr>
        <p:spPr>
          <a:xfrm>
            <a:off x="4440826" y="6329893"/>
            <a:ext cx="2001520" cy="13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EIC Working Group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5F502C4-C60E-042D-A105-640377121747}"/>
              </a:ext>
            </a:extLst>
          </p:cNvPr>
          <p:cNvSpPr txBox="1">
            <a:spLocks/>
          </p:cNvSpPr>
          <p:nvPr userDrawn="1"/>
        </p:nvSpPr>
        <p:spPr>
          <a:xfrm>
            <a:off x="4440826" y="6522400"/>
            <a:ext cx="2617892" cy="13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8 June, 2025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2CB33A-37E5-3E1E-3DA5-062350D39BE4}"/>
              </a:ext>
            </a:extLst>
          </p:cNvPr>
          <p:cNvCxnSpPr>
            <a:cxnSpLocks/>
          </p:cNvCxnSpPr>
          <p:nvPr userDrawn="1"/>
        </p:nvCxnSpPr>
        <p:spPr>
          <a:xfrm>
            <a:off x="340659" y="825178"/>
            <a:ext cx="11571043" cy="0"/>
          </a:xfrm>
          <a:prstGeom prst="line">
            <a:avLst/>
          </a:prstGeom>
          <a:ln w="25400">
            <a:solidFill>
              <a:srgbClr val="B31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390D8252-3280-1941-BFD6-737EBB395C6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545601" y="6272987"/>
            <a:ext cx="1789970" cy="44749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93693AF-515E-DCA6-E807-CDC9E7E6182E}"/>
              </a:ext>
            </a:extLst>
          </p:cNvPr>
          <p:cNvCxnSpPr>
            <a:cxnSpLocks/>
          </p:cNvCxnSpPr>
          <p:nvPr userDrawn="1"/>
        </p:nvCxnSpPr>
        <p:spPr>
          <a:xfrm flipV="1">
            <a:off x="2427012" y="6319918"/>
            <a:ext cx="0" cy="3905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5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F2D8D-1AED-BAEC-8F2F-1F93A9FD7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7860" y="1453807"/>
            <a:ext cx="10876279" cy="172039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Particle Accelerator Lattice Standard (PALS)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C42D92-DB7C-767B-5EC6-F2BFE945D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2316" y="3683801"/>
            <a:ext cx="2129792" cy="567691"/>
          </a:xfrm>
        </p:spPr>
        <p:txBody>
          <a:bodyPr/>
          <a:lstStyle/>
          <a:p>
            <a:r>
              <a:rPr lang="en-US" dirty="0"/>
              <a:t>David Sagan</a:t>
            </a:r>
          </a:p>
        </p:txBody>
      </p:sp>
    </p:spTree>
    <p:extLst>
      <p:ext uri="{BB962C8B-B14F-4D97-AF65-F5344CB8AC3E}">
        <p14:creationId xmlns:p14="http://schemas.microsoft.com/office/powerpoint/2010/main" val="154545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BF1E3-2C5C-BCB9-43E9-C2F470C0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PALS Components: Language Specific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1EA50-1073-D7A5-5553-9E194913F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PALS will define how to implement the </a:t>
            </a:r>
            <a:r>
              <a:rPr lang="en-US" dirty="0">
                <a:solidFill>
                  <a:srgbClr val="C00000"/>
                </a:solidFill>
              </a:rPr>
              <a:t>schema</a:t>
            </a:r>
            <a:r>
              <a:rPr lang="en-US" dirty="0"/>
              <a:t> in various formats: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B198E-8092-8578-0D2E-89157DD0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2AC64-9214-AE7C-E4BF-9A7C7C867BC6}"/>
              </a:ext>
            </a:extLst>
          </p:cNvPr>
          <p:cNvSpPr txBox="1"/>
          <p:nvPr/>
        </p:nvSpPr>
        <p:spPr>
          <a:xfrm>
            <a:off x="802751" y="1977626"/>
            <a:ext cx="3493264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+mj-lt"/>
                <a:cs typeface="Courier New" panose="02070309020205020404" pitchFamily="49" charset="0"/>
              </a:rPr>
              <a:t>YAML:</a:t>
            </a:r>
          </a:p>
          <a:p>
            <a:endParaRPr lang="en-US" dirty="0">
              <a:latin typeface="+mj-lt"/>
              <a:cs typeface="Courier New" panose="02070309020205020404" pitchFamily="49" charset="0"/>
            </a:endParaRPr>
          </a:p>
          <a:p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BeamLine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name: 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position_line</a:t>
            </a:r>
            <a:endParaRPr lang="en-US" dirty="0">
              <a:solidFill>
                <a:srgbClr val="0550A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line: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thingA</a:t>
            </a:r>
            <a:endParaRPr lang="en-US" dirty="0">
              <a:solidFill>
                <a:srgbClr val="0550A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lineitem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inherit: subline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placement: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offset: 37.5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D16754-5589-220D-18C7-24AA9600808B}"/>
              </a:ext>
            </a:extLst>
          </p:cNvPr>
          <p:cNvSpPr txBox="1"/>
          <p:nvPr/>
        </p:nvSpPr>
        <p:spPr>
          <a:xfrm>
            <a:off x="4758106" y="1977626"/>
            <a:ext cx="41854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latin typeface="+mj-lt"/>
                <a:cs typeface="Courier New" panose="02070309020205020404" pitchFamily="49" charset="0"/>
              </a:rPr>
              <a:t>Python:</a:t>
            </a:r>
          </a:p>
          <a:p>
            <a:endParaRPr lang="en-US" dirty="0">
              <a:solidFill>
                <a:srgbClr val="0550A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BeamLine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":[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"name": "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position_line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"line": [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lineitem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thingA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dirty="0" err="1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lineitem</a:t>
            </a:r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[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"inherit": "subline",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"placement": [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"offset": 37.5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]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]</a:t>
            </a:r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1C1F5A-A605-C850-FDFC-C48C02B0336E}"/>
              </a:ext>
            </a:extLst>
          </p:cNvPr>
          <p:cNvSpPr txBox="1"/>
          <p:nvPr/>
        </p:nvSpPr>
        <p:spPr>
          <a:xfrm>
            <a:off x="9511990" y="1977626"/>
            <a:ext cx="1563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JSON:</a:t>
            </a:r>
          </a:p>
          <a:p>
            <a:endParaRPr lang="en-US" dirty="0"/>
          </a:p>
          <a:p>
            <a:r>
              <a:rPr lang="en-US" dirty="0">
                <a:solidFill>
                  <a:srgbClr val="0550A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 etc...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11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5DD7EBA-5E0B-63DF-9001-4486D4A66AD7}"/>
              </a:ext>
            </a:extLst>
          </p:cNvPr>
          <p:cNvSpPr/>
          <p:nvPr/>
        </p:nvSpPr>
        <p:spPr>
          <a:xfrm>
            <a:off x="621322" y="2667566"/>
            <a:ext cx="7850619" cy="1341415"/>
          </a:xfrm>
          <a:prstGeom prst="roundRect">
            <a:avLst/>
          </a:prstGeom>
          <a:solidFill>
            <a:schemeClr val="accent1">
              <a:alpha val="191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902C3-0466-5703-7D31-73CD0EA6B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PALS Components: Parsing Code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BDB0CDF-6D93-08AA-1C6B-D31E262F02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8581" y="1166874"/>
            <a:ext cx="7653419" cy="351304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63611-FBBE-60AC-9C41-512138B7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27868A-39CD-0AC7-E2D9-9875B154D0DF}"/>
              </a:ext>
            </a:extLst>
          </p:cNvPr>
          <p:cNvSpPr txBox="1"/>
          <p:nvPr/>
        </p:nvSpPr>
        <p:spPr>
          <a:xfrm>
            <a:off x="5439507" y="4476073"/>
            <a:ext cx="60887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Translator</a:t>
            </a:r>
            <a:r>
              <a:rPr lang="en-US" dirty="0"/>
              <a:t> will have modules to do </a:t>
            </a:r>
            <a:r>
              <a:rPr lang="en-US" dirty="0">
                <a:solidFill>
                  <a:srgbClr val="C00000"/>
                </a:solidFill>
              </a:rPr>
              <a:t>common tasks</a:t>
            </a:r>
            <a:r>
              <a:rPr lang="en-US" dirty="0"/>
              <a:t> like: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Compute floor coordinate.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Expand beamlines to give an ordered list of elements to track through.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Evaluate expressions.</a:t>
            </a:r>
          </a:p>
        </p:txBody>
      </p:sp>
    </p:spTree>
    <p:extLst>
      <p:ext uri="{BB962C8B-B14F-4D97-AF65-F5344CB8AC3E}">
        <p14:creationId xmlns:p14="http://schemas.microsoft.com/office/powerpoint/2010/main" val="2135566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CE84C-405E-FEBC-28F6-E6332E3F7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2D533-D069-199D-B976-8A761B94E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4" y="1528141"/>
            <a:ext cx="8381309" cy="4805766"/>
          </a:xfrm>
        </p:spPr>
        <p:txBody>
          <a:bodyPr/>
          <a:lstStyle/>
          <a:p>
            <a:r>
              <a:rPr lang="en-US" dirty="0"/>
              <a:t>PALS is being developed to help solve a long- standing problem of incompatible lattice formats.</a:t>
            </a:r>
          </a:p>
          <a:p>
            <a:r>
              <a:rPr lang="en-US" dirty="0"/>
              <a:t>PALS is not a complete solution since different simulation programs will use differing parameter sets but PALS will greatly help.</a:t>
            </a:r>
          </a:p>
          <a:p>
            <a:r>
              <a:rPr lang="en-US" dirty="0"/>
              <a:t>PALS is being developed as part of an ecosystem of standards and code libraries (toolkits) to help programmers avoid “reinventing the wheel”.</a:t>
            </a:r>
          </a:p>
          <a:p>
            <a:r>
              <a:rPr lang="en-US" dirty="0"/>
              <a:t>Everyone is welcome to join the effort!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EE8CC-9EE9-A1FE-6ED6-85AD34EB0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StandardizedLatticeFormat.pdf">
            <a:extLst>
              <a:ext uri="{FF2B5EF4-FFF2-40B4-BE49-F238E27FC236}">
                <a16:creationId xmlns:a16="http://schemas.microsoft.com/office/drawing/2014/main" id="{091C5DA1-589F-5099-450E-C987C69BD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463" y="1192723"/>
            <a:ext cx="3491026" cy="48239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4FD663-69D1-2B80-1726-D94CA69C73D6}"/>
              </a:ext>
            </a:extLst>
          </p:cNvPr>
          <p:cNvSpPr txBox="1"/>
          <p:nvPr/>
        </p:nvSpPr>
        <p:spPr>
          <a:xfrm>
            <a:off x="9191948" y="6149241"/>
            <a:ext cx="2719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  <a:latin typeface="ElsevierSans"/>
              </a:rPr>
              <a:t>Nicholas Walker, </a:t>
            </a:r>
            <a:r>
              <a:rPr lang="en-US" b="0" i="0">
                <a:solidFill>
                  <a:srgbClr val="1F1F1F"/>
                </a:solidFill>
                <a:effectLst/>
                <a:latin typeface="ElsevierSans"/>
              </a:rPr>
              <a:t>~2004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186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F4A6D-7317-9ACB-42DE-423976BDD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8AF43-ADD9-855E-4B48-994EB2F36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EB6A4-002D-22C0-D5C6-138FAF3D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7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6F9DB-F1B2-D563-544E-C440D980B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Graveyard of Accelerator Simulation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FB33D-2BCA-4098-F7FA-E822F933C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59" y="1240396"/>
            <a:ext cx="7023701" cy="709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programs that are no longer or seldom used: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C767F-342D-9BDF-4DC4-A08B7BC1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6D8C8A-90F8-7FB7-4A4F-E3D0FD21164F}"/>
              </a:ext>
            </a:extLst>
          </p:cNvPr>
          <p:cNvSpPr txBox="1"/>
          <p:nvPr/>
        </p:nvSpPr>
        <p:spPr>
          <a:xfrm>
            <a:off x="867478" y="5552156"/>
            <a:ext cx="1003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How many man-years of effort went into these programs?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7EC2103-FE8B-5DE8-C77A-25B806613E6F}"/>
              </a:ext>
            </a:extLst>
          </p:cNvPr>
          <p:cNvSpPr txBox="1">
            <a:spLocks/>
          </p:cNvSpPr>
          <p:nvPr/>
        </p:nvSpPr>
        <p:spPr>
          <a:xfrm>
            <a:off x="340659" y="1746203"/>
            <a:ext cx="5648547" cy="3309257"/>
          </a:xfrm>
          <a:prstGeom prst="rect">
            <a:avLst/>
          </a:prstGeom>
        </p:spPr>
        <p:txBody>
          <a:bodyPr vert="horz" lIns="91440" tIns="45720" rIns="91440" bIns="45720" numCol="2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TRACE-3D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ALIGN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BETA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COMFORT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DESIGN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DIMAD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GUINEA-PIG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HARMON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LEGO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LIAR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Etc. Etc...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MAGIC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MARYLIE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PATRICIA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PETROS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RACETRACK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SYNCH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TRACY 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TRANSPORT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TURTLE</a:t>
            </a:r>
          </a:p>
          <a:p>
            <a:pPr marL="457200" indent="-457200"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UAL</a:t>
            </a:r>
          </a:p>
          <a:p>
            <a:pPr marL="0" indent="0">
              <a:spcBef>
                <a:spcPts val="0"/>
              </a:spcBef>
            </a:pPr>
            <a:endParaRPr lang="en-US" sz="2400" dirty="0"/>
          </a:p>
        </p:txBody>
      </p:sp>
      <p:pic>
        <p:nvPicPr>
          <p:cNvPr id="8" name="Picture 7" descr="A cartoon of a dinosaur&#10;&#10;Description automatically generated">
            <a:extLst>
              <a:ext uri="{FF2B5EF4-FFF2-40B4-BE49-F238E27FC236}">
                <a16:creationId xmlns:a16="http://schemas.microsoft.com/office/drawing/2014/main" id="{09BD0782-8F3C-3D0B-FEAA-DE661B635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44" y="4852242"/>
            <a:ext cx="376034" cy="13071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08AAEE-5673-96FF-6EA6-3E78E7D62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847" y="2015036"/>
            <a:ext cx="5007429" cy="3309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20A17B-2790-7CA3-F344-15C1033C6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0983" y="3217395"/>
            <a:ext cx="840022" cy="193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24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85185E-6 L -0.31745 -0.00347 " pathEditMode="relative" rAng="0" ptsTypes="AA">
                                      <p:cBhvr>
                                        <p:cTn id="6" dur="6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72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559F00D-3201-DA88-D01D-C2567D324ABD}"/>
              </a:ext>
            </a:extLst>
          </p:cNvPr>
          <p:cNvSpPr/>
          <p:nvPr/>
        </p:nvSpPr>
        <p:spPr>
          <a:xfrm>
            <a:off x="165744" y="4622994"/>
            <a:ext cx="2379026" cy="11559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0" rtlCol="0" anchor="t" anchorCtr="0"/>
          <a:lstStyle/>
          <a:p>
            <a:pPr marL="176213" indent="-166688">
              <a:spcAft>
                <a:spcPts val="100"/>
              </a:spcAft>
            </a:pPr>
            <a:r>
              <a:rPr lang="en-US" b="1" u="sng" dirty="0">
                <a:solidFill>
                  <a:schemeClr val="tx1"/>
                </a:solidFill>
              </a:rPr>
              <a:t>Other</a:t>
            </a:r>
            <a:endParaRPr lang="en-US" u="sng" dirty="0">
              <a:solidFill>
                <a:schemeClr val="tx1"/>
              </a:solidFill>
            </a:endParaRPr>
          </a:p>
          <a:p>
            <a:pPr marL="176213" indent="-16668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MAD-NG</a:t>
            </a:r>
          </a:p>
          <a:p>
            <a:pPr marL="176213" indent="-166688">
              <a:spcAft>
                <a:spcPts val="100"/>
              </a:spcAft>
            </a:pPr>
            <a:r>
              <a:rPr lang="en-US" dirty="0">
                <a:solidFill>
                  <a:schemeClr val="tx1"/>
                </a:solidFill>
              </a:rPr>
              <a:t>... Etc...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B4E50B-E3A2-7DE7-71D9-F95F70FE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SciBmad</a:t>
            </a:r>
            <a:r>
              <a:rPr lang="en-US"/>
              <a:t>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33A97-14B2-D63A-1911-DF9B92286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68" y="1081604"/>
            <a:ext cx="11571042" cy="10125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The goal of </a:t>
            </a:r>
            <a:r>
              <a:rPr lang="en-US" sz="2200" dirty="0" err="1"/>
              <a:t>SciBmad</a:t>
            </a:r>
            <a:r>
              <a:rPr lang="en-US" sz="2200" dirty="0"/>
              <a:t> is to create an </a:t>
            </a:r>
            <a:r>
              <a:rPr lang="en-US" sz="2200" b="1" dirty="0"/>
              <a:t>ecosystem of packages</a:t>
            </a:r>
            <a:r>
              <a:rPr lang="en-US" sz="2200" dirty="0"/>
              <a:t> for accelerator simulation which is </a:t>
            </a:r>
            <a:r>
              <a:rPr lang="en-US" sz="2200" b="1" dirty="0">
                <a:solidFill>
                  <a:srgbClr val="C00000"/>
                </a:solidFill>
              </a:rPr>
              <a:t>interoperable</a:t>
            </a:r>
            <a:r>
              <a:rPr lang="en-US" sz="2200" dirty="0"/>
              <a:t> with the wider Julia package ecosystem and has connections to useful non-Julia packages.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890C2-EB97-CE49-82F6-55B124A4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15</a:t>
            </a:fld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73938B2-D6AF-6172-EE3D-C89DE8520176}"/>
              </a:ext>
            </a:extLst>
          </p:cNvPr>
          <p:cNvSpPr/>
          <p:nvPr/>
        </p:nvSpPr>
        <p:spPr>
          <a:xfrm>
            <a:off x="173142" y="2374453"/>
            <a:ext cx="2379026" cy="19681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0" rtlCol="0" anchor="t" anchorCtr="0"/>
          <a:lstStyle/>
          <a:p>
            <a:pPr marL="176213" indent="-166688">
              <a:spcAft>
                <a:spcPts val="100"/>
              </a:spcAft>
            </a:pPr>
            <a:r>
              <a:rPr lang="en-US" b="1" u="sng" dirty="0">
                <a:solidFill>
                  <a:schemeClr val="tx1"/>
                </a:solidFill>
              </a:rPr>
              <a:t>Python Ecosystem</a:t>
            </a:r>
            <a:endParaRPr lang="en-US" u="sng" dirty="0">
              <a:solidFill>
                <a:schemeClr val="tx1"/>
              </a:solidFill>
            </a:endParaRPr>
          </a:p>
          <a:p>
            <a:pPr marL="176213" indent="-16668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PyTorch</a:t>
            </a:r>
            <a:endParaRPr lang="en-US" dirty="0">
              <a:solidFill>
                <a:schemeClr val="tx1"/>
              </a:solidFill>
            </a:endParaRPr>
          </a:p>
          <a:p>
            <a:pPr marL="176213" indent="-16668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Xopt</a:t>
            </a:r>
            <a:endParaRPr lang="en-US" dirty="0">
              <a:solidFill>
                <a:schemeClr val="tx1"/>
              </a:solidFill>
            </a:endParaRPr>
          </a:p>
          <a:p>
            <a:pPr marL="176213" indent="-16668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Xsuite</a:t>
            </a:r>
          </a:p>
          <a:p>
            <a:pPr marL="176213" indent="-16668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Cheetah</a:t>
            </a:r>
          </a:p>
          <a:p>
            <a:pPr marL="176213" indent="-166688">
              <a:spcAft>
                <a:spcPts val="100"/>
              </a:spcAft>
            </a:pPr>
            <a:r>
              <a:rPr lang="en-US" dirty="0">
                <a:solidFill>
                  <a:schemeClr val="tx1"/>
                </a:solidFill>
              </a:rPr>
              <a:t>... Etc...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50E6CE-078C-9ABF-5067-3D104AA828FE}"/>
              </a:ext>
            </a:extLst>
          </p:cNvPr>
          <p:cNvSpPr/>
          <p:nvPr/>
        </p:nvSpPr>
        <p:spPr>
          <a:xfrm>
            <a:off x="3030746" y="2306203"/>
            <a:ext cx="6427886" cy="34886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EFE045-6002-FE01-15C3-CD16B368BFE8}"/>
              </a:ext>
            </a:extLst>
          </p:cNvPr>
          <p:cNvSpPr txBox="1"/>
          <p:nvPr/>
        </p:nvSpPr>
        <p:spPr>
          <a:xfrm>
            <a:off x="3254169" y="2896530"/>
            <a:ext cx="3507242" cy="2398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00"/>
              </a:spcAft>
            </a:pPr>
            <a:r>
              <a:rPr lang="en-US" b="1" u="sng" dirty="0" err="1"/>
              <a:t>SciBmad</a:t>
            </a:r>
            <a:r>
              <a:rPr lang="en-US" b="1" u="sng" dirty="0"/>
              <a:t> Ecosystem</a:t>
            </a:r>
            <a:endParaRPr lang="en-US" u="sng" dirty="0"/>
          </a:p>
          <a:p>
            <a:pPr marL="173038" indent="-17303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AcceleratorLattice.jl</a:t>
            </a:r>
            <a:endParaRPr lang="en-US" dirty="0"/>
          </a:p>
          <a:p>
            <a:pPr marL="173038" indent="-17303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NonlinearNormalForm.jl</a:t>
            </a:r>
            <a:endParaRPr lang="en-US" dirty="0"/>
          </a:p>
          <a:p>
            <a:pPr marL="173038" indent="-17303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BeamTracking.jl</a:t>
            </a:r>
            <a:endParaRPr lang="en-US" dirty="0"/>
          </a:p>
          <a:p>
            <a:pPr marL="173038" indent="-17303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GTPSA.jl</a:t>
            </a:r>
            <a:endParaRPr lang="en-US" dirty="0"/>
          </a:p>
          <a:p>
            <a:pPr marL="173038" indent="-173038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AtomicAndPhysicalConstants.jl</a:t>
            </a:r>
            <a:endParaRPr lang="en-US" dirty="0"/>
          </a:p>
          <a:p>
            <a:pPr>
              <a:spcAft>
                <a:spcPts val="100"/>
              </a:spcAft>
            </a:pPr>
            <a:r>
              <a:rPr lang="en-US" dirty="0"/>
              <a:t>... Etc...</a:t>
            </a:r>
          </a:p>
          <a:p>
            <a:pPr>
              <a:spcAft>
                <a:spcPts val="100"/>
              </a:spcAft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8D92AF-52B9-8D8B-1877-0456B45E687A}"/>
              </a:ext>
            </a:extLst>
          </p:cNvPr>
          <p:cNvSpPr txBox="1"/>
          <p:nvPr/>
        </p:nvSpPr>
        <p:spPr>
          <a:xfrm>
            <a:off x="5249255" y="2366618"/>
            <a:ext cx="2387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Julia Ecosystem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832F1-30ED-E7F3-5103-58DADA3A71F2}"/>
              </a:ext>
            </a:extLst>
          </p:cNvPr>
          <p:cNvSpPr txBox="1"/>
          <p:nvPr/>
        </p:nvSpPr>
        <p:spPr>
          <a:xfrm>
            <a:off x="7144543" y="2828283"/>
            <a:ext cx="2730816" cy="2669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825" indent="-123825">
              <a:lnSpc>
                <a:spcPts val="15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Other accelerator simulation packages</a:t>
            </a:r>
          </a:p>
          <a:p>
            <a:pPr marL="123825" indent="-123825">
              <a:lnSpc>
                <a:spcPts val="15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Autodiff</a:t>
            </a:r>
            <a:r>
              <a:rPr lang="en-US" dirty="0"/>
              <a:t> libraries</a:t>
            </a:r>
          </a:p>
          <a:p>
            <a:pPr marL="123825" indent="-123825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Optimizers</a:t>
            </a:r>
          </a:p>
          <a:p>
            <a:pPr marL="123825" indent="-123825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Integrators</a:t>
            </a:r>
          </a:p>
          <a:p>
            <a:pPr marL="123825" indent="-123825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Plotting</a:t>
            </a:r>
          </a:p>
          <a:p>
            <a:pPr marL="123825" indent="-123825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/>
              <a:t>Machine Learning</a:t>
            </a:r>
          </a:p>
          <a:p>
            <a:pPr>
              <a:spcAft>
                <a:spcPts val="800"/>
              </a:spcAft>
            </a:pPr>
            <a:r>
              <a:rPr lang="en-US" dirty="0"/>
              <a:t>... Etc...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C60B004-C4EB-1CD1-C917-20EF618F29A7}"/>
              </a:ext>
            </a:extLst>
          </p:cNvPr>
          <p:cNvCxnSpPr>
            <a:cxnSpLocks/>
          </p:cNvCxnSpPr>
          <p:nvPr/>
        </p:nvCxnSpPr>
        <p:spPr>
          <a:xfrm flipV="1">
            <a:off x="5762445" y="3248442"/>
            <a:ext cx="1515263" cy="185783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B308E8C-2E75-F3C2-D944-1C38A3215E95}"/>
              </a:ext>
            </a:extLst>
          </p:cNvPr>
          <p:cNvCxnSpPr>
            <a:cxnSpLocks/>
          </p:cNvCxnSpPr>
          <p:nvPr/>
        </p:nvCxnSpPr>
        <p:spPr>
          <a:xfrm>
            <a:off x="5862974" y="3581970"/>
            <a:ext cx="1330372" cy="79254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23F0A9-CAAC-6F8F-6214-6D33C3490C9E}"/>
              </a:ext>
            </a:extLst>
          </p:cNvPr>
          <p:cNvCxnSpPr>
            <a:cxnSpLocks/>
          </p:cNvCxnSpPr>
          <p:nvPr/>
        </p:nvCxnSpPr>
        <p:spPr>
          <a:xfrm>
            <a:off x="5680094" y="3678044"/>
            <a:ext cx="1567324" cy="862891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A53182-D983-C10C-4C27-6AFEF3172E17}"/>
              </a:ext>
            </a:extLst>
          </p:cNvPr>
          <p:cNvCxnSpPr>
            <a:cxnSpLocks/>
          </p:cNvCxnSpPr>
          <p:nvPr/>
        </p:nvCxnSpPr>
        <p:spPr>
          <a:xfrm flipV="1">
            <a:off x="5680094" y="3934530"/>
            <a:ext cx="1682924" cy="547759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92F155-0AD6-88D9-38F0-87587C98A4A0}"/>
              </a:ext>
            </a:extLst>
          </p:cNvPr>
          <p:cNvCxnSpPr>
            <a:cxnSpLocks/>
          </p:cNvCxnSpPr>
          <p:nvPr/>
        </p:nvCxnSpPr>
        <p:spPr>
          <a:xfrm>
            <a:off x="6045854" y="3947198"/>
            <a:ext cx="1119187" cy="210023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D4C08A7-F05E-0EF5-BA2A-EB7BF1CE8F5A}"/>
              </a:ext>
            </a:extLst>
          </p:cNvPr>
          <p:cNvCxnSpPr>
            <a:cxnSpLocks/>
          </p:cNvCxnSpPr>
          <p:nvPr/>
        </p:nvCxnSpPr>
        <p:spPr>
          <a:xfrm flipV="1">
            <a:off x="6320174" y="3774048"/>
            <a:ext cx="960773" cy="850031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812064FA-C84D-DC81-3D3C-0F6085A51B34}"/>
              </a:ext>
            </a:extLst>
          </p:cNvPr>
          <p:cNvCxnSpPr>
            <a:cxnSpLocks/>
          </p:cNvCxnSpPr>
          <p:nvPr/>
        </p:nvCxnSpPr>
        <p:spPr>
          <a:xfrm flipH="1" flipV="1">
            <a:off x="1623644" y="3031623"/>
            <a:ext cx="1714321" cy="323073"/>
          </a:xfrm>
          <a:prstGeom prst="curvedConnector3">
            <a:avLst/>
          </a:prstGeom>
          <a:ln w="25400">
            <a:solidFill>
              <a:schemeClr val="accent5">
                <a:lumMod val="75000"/>
              </a:schemeClr>
            </a:solidFill>
            <a:prstDash val="dashDot"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F1DABAE-738B-2D42-CC09-9AF2D8A0B56C}"/>
              </a:ext>
            </a:extLst>
          </p:cNvPr>
          <p:cNvCxnSpPr>
            <a:cxnSpLocks/>
          </p:cNvCxnSpPr>
          <p:nvPr/>
        </p:nvCxnSpPr>
        <p:spPr>
          <a:xfrm flipH="1" flipV="1">
            <a:off x="1647683" y="3381842"/>
            <a:ext cx="1714321" cy="323073"/>
          </a:xfrm>
          <a:prstGeom prst="curvedConnector3">
            <a:avLst/>
          </a:prstGeom>
          <a:ln w="25400">
            <a:solidFill>
              <a:schemeClr val="accent5">
                <a:lumMod val="75000"/>
              </a:schemeClr>
            </a:solidFill>
            <a:prstDash val="dashDot"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>
            <a:extLst>
              <a:ext uri="{FF2B5EF4-FFF2-40B4-BE49-F238E27FC236}">
                <a16:creationId xmlns:a16="http://schemas.microsoft.com/office/drawing/2014/main" id="{912C2594-FBE6-B805-50EC-B918EF785C1B}"/>
              </a:ext>
            </a:extLst>
          </p:cNvPr>
          <p:cNvCxnSpPr>
            <a:cxnSpLocks/>
          </p:cNvCxnSpPr>
          <p:nvPr/>
        </p:nvCxnSpPr>
        <p:spPr>
          <a:xfrm flipH="1" flipV="1">
            <a:off x="1682695" y="3710143"/>
            <a:ext cx="1714321" cy="323073"/>
          </a:xfrm>
          <a:prstGeom prst="curvedConnector3">
            <a:avLst/>
          </a:prstGeom>
          <a:ln w="25400">
            <a:solidFill>
              <a:schemeClr val="accent5">
                <a:lumMod val="75000"/>
              </a:schemeClr>
            </a:solidFill>
            <a:prstDash val="dashDot"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3B09E817-4C84-7056-B8A9-AE60D6288A17}"/>
              </a:ext>
            </a:extLst>
          </p:cNvPr>
          <p:cNvCxnSpPr>
            <a:cxnSpLocks/>
          </p:cNvCxnSpPr>
          <p:nvPr/>
        </p:nvCxnSpPr>
        <p:spPr>
          <a:xfrm flipV="1">
            <a:off x="1521303" y="4291122"/>
            <a:ext cx="1675270" cy="776948"/>
          </a:xfrm>
          <a:prstGeom prst="curvedConnector3">
            <a:avLst/>
          </a:prstGeom>
          <a:ln w="25400">
            <a:solidFill>
              <a:schemeClr val="accent5">
                <a:lumMod val="75000"/>
              </a:schemeClr>
            </a:solidFill>
            <a:prstDash val="solid"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835DBE9-98AF-F11C-33C7-8675DA238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9539" y="2834295"/>
            <a:ext cx="2180973" cy="25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CDD6D-A010-F386-485D-0E43614F7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4A8DD-F165-4513-E1D3-35ABD9909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7951A2-7BFD-B378-AF76-DDF0FFE90C56}"/>
              </a:ext>
            </a:extLst>
          </p:cNvPr>
          <p:cNvSpPr txBox="1">
            <a:spLocks/>
          </p:cNvSpPr>
          <p:nvPr/>
        </p:nvSpPr>
        <p:spPr>
          <a:xfrm>
            <a:off x="4111016" y="1207952"/>
            <a:ext cx="6243484" cy="1705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TeXGyreTermes"/>
              </a:rPr>
              <a:t>The disorganized state of accelerator physics simulation development has been recognized by  the </a:t>
            </a:r>
            <a:r>
              <a:rPr lang="en-US" sz="2400" dirty="0">
                <a:solidFill>
                  <a:srgbClr val="C00000"/>
                </a:solidFill>
                <a:latin typeface="TeXGyreTermes"/>
              </a:rPr>
              <a:t>2021 US High-Energy Physics community Snowmass white paper: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B044DA-9290-2189-0F16-E308AC872DEA}"/>
              </a:ext>
            </a:extLst>
          </p:cNvPr>
          <p:cNvSpPr txBox="1">
            <a:spLocks/>
          </p:cNvSpPr>
          <p:nvPr/>
        </p:nvSpPr>
        <p:spPr>
          <a:xfrm>
            <a:off x="637144" y="3126756"/>
            <a:ext cx="8307564" cy="27092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TeXGyreTermes"/>
              </a:rPr>
              <a:t>“The development of beam and accelerator physics codes has often been </a:t>
            </a:r>
            <a:r>
              <a:rPr lang="en-US" sz="2400" b="1" dirty="0">
                <a:solidFill>
                  <a:srgbClr val="C00000"/>
                </a:solidFill>
                <a:latin typeface="TeXGyreTermes"/>
              </a:rPr>
              <a:t>largely uncoordinated</a:t>
            </a:r>
            <a:r>
              <a:rPr lang="en-US" sz="2400" dirty="0">
                <a:latin typeface="TeXGyreTermes"/>
              </a:rPr>
              <a:t>. This comes at a </a:t>
            </a:r>
            <a:r>
              <a:rPr lang="en-US" sz="2400" b="1" dirty="0">
                <a:solidFill>
                  <a:srgbClr val="C00000"/>
                </a:solidFill>
                <a:latin typeface="TeXGyreTermes"/>
              </a:rPr>
              <a:t>great cost</a:t>
            </a:r>
            <a:r>
              <a:rPr lang="en-US" sz="2400" dirty="0">
                <a:latin typeface="TeXGyreTermes"/>
              </a:rPr>
              <a:t>, is </a:t>
            </a:r>
            <a:r>
              <a:rPr lang="en-US" sz="2400" b="1" dirty="0">
                <a:solidFill>
                  <a:srgbClr val="C00000"/>
                </a:solidFill>
                <a:latin typeface="TeXGyreTermes"/>
              </a:rPr>
              <a:t>not desirable</a:t>
            </a:r>
            <a:r>
              <a:rPr lang="en-US" sz="2400" b="1" dirty="0">
                <a:latin typeface="TeXGyreTermes"/>
              </a:rPr>
              <a:t> </a:t>
            </a:r>
            <a:r>
              <a:rPr lang="en-US" sz="2400" dirty="0">
                <a:latin typeface="TeXGyreTermes"/>
              </a:rPr>
              <a:t>and may not be tenable. Due to developers retiring or moving on to other projects, </a:t>
            </a:r>
            <a:r>
              <a:rPr lang="en-US" sz="2400" b="1" dirty="0">
                <a:solidFill>
                  <a:srgbClr val="C00000"/>
                </a:solidFill>
                <a:latin typeface="TeXGyreTermes"/>
              </a:rPr>
              <a:t>numerous simulation programs have been completely abandoned or are seldom used.</a:t>
            </a:r>
            <a:r>
              <a:rPr lang="en-US" sz="2400" b="1" dirty="0">
                <a:latin typeface="TeXGyreTermes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TeXGyreTermes"/>
              </a:rPr>
              <a:t>This has resulted in a collection of codes that are not interoperable, use different I/O formats and quite often duplicate some physics functionalities using the exact same underlying algorithms.”</a:t>
            </a:r>
            <a:endParaRPr lang="en-US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80B4A4-8237-C62E-1F68-A81195A0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44" y="1102436"/>
            <a:ext cx="2995915" cy="14979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9B8D5D-C109-DD87-4DA4-83CF15A15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9459" y="3083071"/>
            <a:ext cx="3092541" cy="279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72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1D72A-D843-C19E-F9F8-6D9BBFB5C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1179C-5E8B-D4A5-5CC9-8EF31B1C5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2935ED-2B7D-CDBE-464E-294244AE7B31}"/>
              </a:ext>
            </a:extLst>
          </p:cNvPr>
          <p:cNvSpPr txBox="1"/>
          <p:nvPr/>
        </p:nvSpPr>
        <p:spPr>
          <a:xfrm>
            <a:off x="962722" y="2284670"/>
            <a:ext cx="1026655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1435100" indent="-1425575">
              <a:spcAft>
                <a:spcPts val="3600"/>
              </a:spcAft>
              <a:buFont typeface="Wingdings" pitchFamily="2" charset="2"/>
              <a:buChar char="ü"/>
            </a:pPr>
            <a:r>
              <a:rPr lang="en-US" sz="2400" dirty="0"/>
              <a:t>A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new software ecosystem for modern, differentiable accelerator physics simulations.</a:t>
            </a:r>
          </a:p>
          <a:p>
            <a:pPr marL="285750" indent="-285750">
              <a:spcAft>
                <a:spcPts val="3600"/>
              </a:spcAft>
              <a:buFont typeface="Wingdings" pitchFamily="2" charset="2"/>
              <a:buChar char="ü"/>
            </a:pPr>
            <a:r>
              <a:rPr lang="en-US" sz="2400" b="1" dirty="0">
                <a:solidFill>
                  <a:srgbClr val="FF0000"/>
                </a:solidFill>
              </a:rPr>
              <a:t>PALS:</a:t>
            </a:r>
            <a:r>
              <a:rPr lang="en-US" sz="2400" b="1" dirty="0"/>
              <a:t> </a:t>
            </a:r>
            <a:r>
              <a:rPr lang="en-US" sz="2400" dirty="0"/>
              <a:t>A particle accelerator lattice standard that can be used within a program to read/write lattice files and also can be used to exchange lattices between programs.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576A97-95DB-FA85-6DE9-18D56B8D3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1074" y="2735729"/>
            <a:ext cx="946190" cy="572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23B37E-C0B4-F0F5-1285-369A9BB1FC8A}"/>
              </a:ext>
            </a:extLst>
          </p:cNvPr>
          <p:cNvSpPr txBox="1"/>
          <p:nvPr/>
        </p:nvSpPr>
        <p:spPr>
          <a:xfrm>
            <a:off x="844061" y="1688123"/>
            <a:ext cx="554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Cornell is helping to lead two projects:</a:t>
            </a:r>
          </a:p>
        </p:txBody>
      </p:sp>
    </p:spTree>
    <p:extLst>
      <p:ext uri="{BB962C8B-B14F-4D97-AF65-F5344CB8AC3E}">
        <p14:creationId xmlns:p14="http://schemas.microsoft.com/office/powerpoint/2010/main" val="355711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1B86-CDD7-3321-9381-4A10B21C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SciBmad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C89D2-0388-9036-B7A9-96C2F3BD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7432ED5-57F1-5234-3113-9EEAD6A42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60" y="1021292"/>
            <a:ext cx="11571042" cy="563748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2000" b="1" dirty="0" err="1"/>
              <a:t>SciBmad</a:t>
            </a:r>
            <a:r>
              <a:rPr lang="en-US" sz="2000" b="1" dirty="0"/>
              <a:t> is a multi-laboratory collaboration to create an open source, modern Julia based accelerator physics ecosystem which will provide:</a:t>
            </a:r>
            <a:endParaRPr lang="en-US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800" b="1" dirty="0"/>
              <a:t> Modularity!!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600" dirty="0"/>
              <a:t>Maximal code re-use, minimal reinventing the wheel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b="1" dirty="0"/>
              <a:t>Plug-and-play </a:t>
            </a:r>
            <a:r>
              <a:rPr lang="en-US" sz="1600" dirty="0"/>
              <a:t>different optimizers, symplectic integrators, tracking methods, etc. with ease</a:t>
            </a:r>
            <a:endParaRPr lang="en-US" sz="1800" b="1" dirty="0"/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1" dirty="0"/>
              <a:t> Runs optimally on all architectures, with CPU &amp; GPU parallelization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1" dirty="0"/>
              <a:t> Easy to use and integrate with other programs/tools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800" b="1" i="1" dirty="0"/>
              <a:t> Fully differentiable </a:t>
            </a:r>
            <a:r>
              <a:rPr lang="en-US" sz="1800" b="1" dirty="0"/>
              <a:t>using automatic differentiation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Fast, accurate calculation of gradients for optimizations and machine learning </a:t>
            </a:r>
            <a:r>
              <a:rPr lang="en-US" sz="1600" b="1" dirty="0"/>
              <a:t>using forward and backward differentiation</a:t>
            </a:r>
            <a:endParaRPr lang="en-US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800" b="1" dirty="0"/>
              <a:t> Full featured accelerator software toolkit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Linear and nonlinear tracking, nonlinear parametric normal forms including spin, etc.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US" sz="2400" b="1" dirty="0"/>
              <a:t>Goal: first accelerator simulations by end of year.</a:t>
            </a: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C6E243AB-B924-C0F5-159C-C7AC3389A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1900" y="60702"/>
            <a:ext cx="1201164" cy="72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4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C6D45-237D-0126-42AA-89A6E1E5E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09BCA-11AE-FF77-3D74-BAEC4E829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59" y="1110503"/>
            <a:ext cx="11571042" cy="48057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PALS is for describing lattices. The PALS </a:t>
            </a:r>
            <a:r>
              <a:rPr lang="en-US" dirty="0">
                <a:solidFill>
                  <a:srgbClr val="C00000"/>
                </a:solidFill>
              </a:rPr>
              <a:t>schema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standardizes</a:t>
            </a:r>
            <a:r>
              <a:rPr lang="en-US" dirty="0"/>
              <a:t> things like:</a:t>
            </a:r>
          </a:p>
          <a:p>
            <a:r>
              <a:rPr lang="en-US" dirty="0"/>
              <a:t>The names of various kinds of lattice elements.</a:t>
            </a:r>
          </a:p>
          <a:p>
            <a:r>
              <a:rPr lang="en-US" dirty="0"/>
              <a:t>The names of the parameters a lattice element can have as well as defining what these parameters mean.</a:t>
            </a:r>
          </a:p>
          <a:p>
            <a:r>
              <a:rPr lang="en-US" dirty="0"/>
              <a:t>How to organize lattice elements into lines which beams of charged particles or photons can move through.</a:t>
            </a:r>
          </a:p>
          <a:p>
            <a:r>
              <a:rPr lang="en-US" dirty="0"/>
              <a:t> etc.,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Additionally</a:t>
            </a:r>
            <a:r>
              <a:rPr lang="en-US" dirty="0"/>
              <a:t>, there will be PALS associated code that can be used by a program to read and write PALS lattices.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C77D7-9834-809B-709A-2C009EA71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74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85A72-253C-0B98-656A-2B8A4CE6F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PALS is Not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A4026-30CA-7B9D-9E05-88B8BA381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75" y="3173478"/>
            <a:ext cx="11571042" cy="1632697"/>
          </a:xfrm>
        </p:spPr>
        <p:txBody>
          <a:bodyPr/>
          <a:lstStyle/>
          <a:p>
            <a:r>
              <a:rPr lang="en-US" dirty="0"/>
              <a:t>PALS does not concern itself with how particles are tracked.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A5A6C-A6B2-5BA6-8327-CC4F784DE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1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CF023-24F5-9257-7AE7-2F197D451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PALS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21A33-1E2F-41CD-82FC-83FF40F92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479" y="1389284"/>
            <a:ext cx="11571042" cy="3717975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PALS aims to :</a:t>
            </a:r>
          </a:p>
          <a:p>
            <a:pPr lvl="1"/>
            <a:r>
              <a:rPr lang="en-US" dirty="0"/>
              <a:t>Promote portability between various applications and differing algorithms.</a:t>
            </a:r>
          </a:p>
          <a:p>
            <a:pPr lvl="1"/>
            <a:r>
              <a:rPr lang="en-US" dirty="0"/>
              <a:t>Standardize a unified open access description for scientific data (publishing and archiving).</a:t>
            </a:r>
          </a:p>
          <a:p>
            <a:pPr lvl="1"/>
            <a:r>
              <a:rPr lang="en-US" dirty="0"/>
              <a:t>Create a unified description for post-processing, visualization and analysis.</a:t>
            </a:r>
          </a:p>
          <a:p>
            <a:pPr lvl="1"/>
            <a:r>
              <a:rPr lang="en-US" dirty="0"/>
              <a:t>Create code for lattice parsing that can be used within a simulation program saving programming time and cuts down on bugs.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06F8A-EAAE-36E8-7F06-38A23C768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53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E0855-5B07-D48D-D6BB-3004196E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PALS?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CEBDA-BAE7-9861-0058-1FD1B7E4A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958" y="1266782"/>
            <a:ext cx="11571042" cy="4805766"/>
          </a:xfrm>
        </p:spPr>
        <p:txBody>
          <a:bodyPr/>
          <a:lstStyle/>
          <a:p>
            <a:r>
              <a:rPr lang="en-US" dirty="0"/>
              <a:t>Pals is a multi-laboratory collaboration.</a:t>
            </a:r>
          </a:p>
          <a:p>
            <a:r>
              <a:rPr lang="en-US" dirty="0"/>
              <a:t>Anyone who is interested is invited to join.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rgbClr val="0070C0"/>
                </a:solidFill>
              </a:rPr>
              <a:t>https://</a:t>
            </a:r>
            <a:r>
              <a:rPr lang="en-US" dirty="0" err="1">
                <a:solidFill>
                  <a:srgbClr val="0070C0"/>
                </a:solidFill>
              </a:rPr>
              <a:t>github.com</a:t>
            </a:r>
            <a:r>
              <a:rPr lang="en-US" dirty="0">
                <a:solidFill>
                  <a:srgbClr val="0070C0"/>
                </a:solidFill>
              </a:rPr>
              <a:t>/campa-consortium/pals</a:t>
            </a:r>
            <a:endParaRPr lang="en-US" dirty="0"/>
          </a:p>
          <a:p>
            <a:r>
              <a:rPr lang="en-US" dirty="0"/>
              <a:t>Meetings are held approximately bi-weekly.</a:t>
            </a:r>
          </a:p>
          <a:p>
            <a:r>
              <a:rPr lang="en-US" dirty="0"/>
              <a:t>Primary developers are: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David Sagan (Cornell)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Jean-Luc Vey (LBL)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Edwardo </a:t>
            </a:r>
            <a:r>
              <a:rPr lang="en-US" dirty="0" err="1"/>
              <a:t>Zoni</a:t>
            </a:r>
            <a:r>
              <a:rPr lang="en-US" dirty="0"/>
              <a:t> (LBL)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Chad Mitchell (LBL)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367231-8E6A-DA2D-D936-9D0993BA6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8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1AE9B-9670-3C0D-D556-35EB420E2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PALS Components: Schema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6BE8C-535E-C418-5CC7-20C6D4DF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957" y="1027770"/>
            <a:ext cx="11571042" cy="1761263"/>
          </a:xfrm>
        </p:spPr>
        <p:txBody>
          <a:bodyPr/>
          <a:lstStyle/>
          <a:p>
            <a:r>
              <a:rPr lang="en-US" dirty="0"/>
              <a:t>A standard (schema) defining things like the names of element types (Quadrupole, </a:t>
            </a:r>
            <a:r>
              <a:rPr lang="en-US" dirty="0" err="1"/>
              <a:t>etc</a:t>
            </a:r>
            <a:r>
              <a:rPr lang="en-US" dirty="0"/>
              <a:t>), element parameters (K1, etc.), beamlines, etc., in a format neutral way.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A1457-3F9D-7458-F1B8-760EBA650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2EBF9-0C69-4C62-8AA3-6792853BE588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B0CCA4-DCB8-6E79-2FF6-E252D412E4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123" y="2400300"/>
            <a:ext cx="6451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89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924</Words>
  <Application>Microsoft Macintosh PowerPoint</Application>
  <PresentationFormat>Widescreen</PresentationFormat>
  <Paragraphs>154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Aptos</vt:lpstr>
      <vt:lpstr>Aptos Display</vt:lpstr>
      <vt:lpstr>Arial</vt:lpstr>
      <vt:lpstr>Courier New</vt:lpstr>
      <vt:lpstr>ElsevierSans</vt:lpstr>
      <vt:lpstr>TeXGyreTermes</vt:lpstr>
      <vt:lpstr>Wingdings</vt:lpstr>
      <vt:lpstr>Office Theme</vt:lpstr>
      <vt:lpstr>Particle Accelerator Lattice Standard (PALS)</vt:lpstr>
      <vt:lpstr>The Problem</vt:lpstr>
      <vt:lpstr>The Vision</vt:lpstr>
      <vt:lpstr>SciBmad</vt:lpstr>
      <vt:lpstr>What is PALS?</vt:lpstr>
      <vt:lpstr>What PALS is Not</vt:lpstr>
      <vt:lpstr>PALS Vision</vt:lpstr>
      <vt:lpstr>Who is PALS?</vt:lpstr>
      <vt:lpstr>PALS Components: Schema</vt:lpstr>
      <vt:lpstr>PALS Components: Language Specific Formats</vt:lpstr>
      <vt:lpstr>PALS Components: Parsing Code</vt:lpstr>
      <vt:lpstr>Conclusions</vt:lpstr>
      <vt:lpstr>PowerPoint Presentation</vt:lpstr>
      <vt:lpstr>Graveyard of Accelerator Simulation Programs</vt:lpstr>
      <vt:lpstr>SciBmad Vision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George Signorelli</dc:creator>
  <cp:lastModifiedBy>David Carl Sagan</cp:lastModifiedBy>
  <cp:revision>34</cp:revision>
  <dcterms:created xsi:type="dcterms:W3CDTF">2024-09-23T16:06:19Z</dcterms:created>
  <dcterms:modified xsi:type="dcterms:W3CDTF">2025-06-09T15:25:30Z</dcterms:modified>
</cp:coreProperties>
</file>