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28.svg" ContentType="image/svg+xml"/>
  <Override PartName="/ppt/media/image30.svg" ContentType="image/svg+xml"/>
  <Override PartName="/ppt/media/image32.svg" ContentType="image/sv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2" r:id="rId2"/>
    <p:sldMasterId id="2147483654" r:id="rId3"/>
    <p:sldMasterId id="2147483656" r:id="rId4"/>
    <p:sldMasterId id="2147483658" r:id="rId5"/>
    <p:sldMasterId id="2147483660" r:id="rId6"/>
  </p:sldMasterIdLst>
  <p:notesMasterIdLst>
    <p:notesMasterId r:id="rId37"/>
  </p:notesMasterIdLst>
  <p:sldIdLst>
    <p:sldId id="256" r:id="rId7"/>
    <p:sldId id="257" r:id="rId8"/>
    <p:sldId id="271" r:id="rId9"/>
    <p:sldId id="273" r:id="rId10"/>
    <p:sldId id="274" r:id="rId11"/>
    <p:sldId id="259" r:id="rId12"/>
    <p:sldId id="276" r:id="rId13"/>
    <p:sldId id="260" r:id="rId14"/>
    <p:sldId id="275" r:id="rId15"/>
    <p:sldId id="261" r:id="rId16"/>
    <p:sldId id="262" r:id="rId17"/>
    <p:sldId id="269" r:id="rId18"/>
    <p:sldId id="264" r:id="rId19"/>
    <p:sldId id="263" r:id="rId20"/>
    <p:sldId id="265" r:id="rId21"/>
    <p:sldId id="266" r:id="rId22"/>
    <p:sldId id="267" r:id="rId23"/>
    <p:sldId id="268" r:id="rId24"/>
    <p:sldId id="286" r:id="rId25"/>
    <p:sldId id="277" r:id="rId26"/>
    <p:sldId id="287" r:id="rId27"/>
    <p:sldId id="288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12192000" cy="6858000"/>
  <p:notesSz cx="6858000" cy="9144000"/>
  <p:embeddedFontLst>
    <p:embeddedFont>
      <p:font typeface="Cambria Math" panose="02040503050406030204" pitchFamily="18" charset="0"/>
      <p:regular r:id="rId38"/>
    </p:embeddedFont>
    <p:embeddedFont>
      <p:font typeface="Jost" panose="020B0604020202020204" charset="0"/>
      <p:regular r:id="rId39"/>
      <p:bold r:id="rId40"/>
      <p:italic r:id="rId41"/>
      <p:boldItalic r:id="rId42"/>
    </p:embeddedFont>
    <p:embeddedFont>
      <p:font typeface="Noto Serif" panose="02020600060500020200" pitchFamily="18" charset="0"/>
      <p:regular r:id="rId43"/>
      <p:bold r:id="rId44"/>
      <p:italic r:id="rId45"/>
      <p:boldItalic r:id="rId4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A"/>
    <a:srgbClr val="A80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36"/>
    <p:restoredTop sz="94000"/>
  </p:normalViewPr>
  <p:slideViewPr>
    <p:cSldViewPr snapToGrid="0">
      <p:cViewPr varScale="1">
        <p:scale>
          <a:sx n="75" d="100"/>
          <a:sy n="75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font" Target="fonts/font2.fntdata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font" Target="fonts/font5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font" Target="fonts/font7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font" Target="fonts/font6.fntdata"/><Relationship Id="rId48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4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</a:p>
        </p:txBody>
      </p:sp>
      <p:sp>
        <p:nvSpPr>
          <p:cNvPr id="5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</a:p>
        </p:txBody>
      </p:sp>
      <p:sp>
        <p:nvSpPr>
          <p:cNvPr id="52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</a:p>
        </p:txBody>
      </p:sp>
      <p:sp>
        <p:nvSpPr>
          <p:cNvPr id="53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</a:p>
        </p:txBody>
      </p:sp>
      <p:sp>
        <p:nvSpPr>
          <p:cNvPr id="54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258FF9E2-B8A3-4B9D-9699-EA0F6C555E43}" type="slidenum"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57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1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Hello everyone, my name is Hyeong-Tark Han from POSTECH. Today, I will present my research on **"Thermodynamic Uncertainty Relation for Nonequilibrium Systems Driven by Active Ornstein-</a:t>
            </a:r>
            <a:r>
              <a:rPr lang="en-US" sz="21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Uhlenbeck</a:t>
            </a:r>
            <a:r>
              <a:rPr lang="en-US" sz="21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Noise."**</a:t>
            </a:r>
          </a:p>
        </p:txBody>
      </p:sp>
      <p:sp>
        <p:nvSpPr>
          <p:cNvPr id="571" name="PlaceHolder 3"/>
          <p:cNvSpPr>
            <a:spLocks noGrp="1"/>
          </p:cNvSpPr>
          <p:nvPr>
            <p:ph type="sldNum" idx="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18296CB-57B2-47C1-9F52-A709368AAE2A}" type="slidenum"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8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To study the effect of active noise, I considered a system where a single **active particle** interacts with multiple **Brownian particles** while experiencing a **external force**. The active particle is described by an **Active Ornstein-</a:t>
            </a:r>
            <a:r>
              <a:rPr lang="en-US" sz="20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Uhlenbeck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Particle (AOUP)**, which experience the active Ornstein-</a:t>
            </a:r>
            <a:r>
              <a:rPr lang="en-US" sz="20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Uhlenbeck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noise that follows this Langevin equation with two key parameters: **self-propulsion velocity </a:t>
            </a:r>
            <a:r>
              <a:rPr lang="en-US" sz="20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v_p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** and **directional correlation time </a:t>
            </a:r>
            <a:r>
              <a:rPr lang="en-US" sz="20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tau_A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**.</a:t>
            </a:r>
          </a:p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Through a rigorous derivation from Cramer-Rao inequality, we obtained a **modified TUR** that includes an **additional entropy term**. However, two key challenges arise. The first challenge is **interpreting the modified entropy** because its physical meaning is not immediately clear. The second challenge is **computing system entropy**, which is very difficult to calculate directly.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8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To study the effect of active noise, I considered a system where a single **active particle** interacts with multiple **Brownian particles** while experiencing a constant **drift**. The active particle is described by an **Active Ornstein-</a:t>
            </a:r>
            <a:r>
              <a:rPr lang="en-US" sz="20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Uhlenbeck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Particle (AOUP)**, which experience the active Ornstein-</a:t>
            </a:r>
            <a:r>
              <a:rPr lang="en-US" sz="20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Uhlenbeck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noise that follows this Langevin equation with two key parameters: **self-propulsion velocity </a:t>
            </a:r>
            <a:r>
              <a:rPr lang="en-US" sz="20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v_p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** and **directional correlation time </a:t>
            </a:r>
            <a:r>
              <a:rPr lang="en-US" sz="20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tau_A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**.</a:t>
            </a:r>
          </a:p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98712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8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Furthermore, since **Mean Squared Displacement (MSD) is independent of the parity of the active noise α**, we can derive **optimized tur bound** by arbitrary taking **optimize α (alpha star)**, even without knowing its exact value. The alpha star can be calculated from the trajectory data.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8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We addressed the first issue by considering the **time-reversal symmetry (TRS)** of active noise. We found that the entropy </a:t>
            </a:r>
            <a:r>
              <a:rPr lang="en-US" sz="18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producted</a:t>
            </a:r>
            <a:r>
              <a:rPr lang="en-US" sz="18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in the bath is equal to the total heat dissipation in the system when active noise with both even-parity and odd-parity under TRS coexist. To describe this, we introduced a generalized parity parameter, α, which characterizes the symmetry of the active noise. When α is zero, it corresponds to even parity and **self-propelling particles**, such as Janus particle. When α is one, it represents odd parity and **active baths**, where the surrounding medium itself mimics active flow.</a:t>
            </a:r>
          </a:p>
          <a:p>
            <a:pPr indent="0" latinLnBrk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endParaRPr lang="en-US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latinLnBrk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Q(alpha=0)</a:t>
            </a:r>
          </a:p>
          <a:p>
            <a:pPr indent="0" latinLnBrk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Q(alpha=1)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To address the second challenge, we developed a **general mapping method** to transform our system into a steady-state system. This method, called the **contracted PDF**, works by slicing the probability density function (PDF) along one axis and stacking them into one </a:t>
            </a:r>
            <a:r>
              <a:rPr lang="en-US" altLang="ko-KR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sections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. This transformation guarantees that the system reaches a steady state while simultaneously preserving the statistical properties of the observables </a:t>
            </a:r>
            <a:r>
              <a:rPr lang="en-US" altLang="ko-KR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due to **translational symmetry**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. As a result, we were able to apply the **standard steady-state TUR**, allowing us to establish bounds on the observables in the original system.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9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  <a:ea typeface="Microsoft YaHei"/>
              </a:rPr>
              <a:t>To verify our theoretical results, we conducted **simulations** on two cases: a **single AOUP** and a **AOUP attached to Rouse chain**. The simulations showed that the **TUR was satisfied at all time scales** in both cases. Without active noise, we successfully reproduced the **tight TUR bound**. However, with active noise, we observed a **looser bound**</a:t>
            </a: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9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This is because that **strong active noise breaks down the energy-precision trade-off** since the strong active noise generally increases the energy dissipation as well as reduce the precision.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9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To summarize, we extended the **TUR to active systems** by incorporating modified entropy terms. We provided a **physical interpretation** of these entropy terms using **generalized parity α**. We introduced a **contracted pdf** to address the computational challenges of system entropy calculation. Our **simulations validated the theoretical predictions**, showing how strong active noise affects the TUR bound.</a:t>
            </a:r>
          </a:p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You can check our paper on </a:t>
            </a:r>
            <a:r>
              <a:rPr lang="en-US" sz="2000" b="0" u="none" strike="noStrike" dirty="0" err="1">
                <a:solidFill>
                  <a:srgbClr val="000000"/>
                </a:solidFill>
                <a:effectLst/>
                <a:uFillTx/>
                <a:latin typeface="Arial"/>
              </a:rPr>
              <a:t>arXiv</a:t>
            </a: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 and the paper is currently under **peer review**.</a:t>
            </a:r>
          </a:p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9421348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C247C-7C3B-72C6-F6B0-F0A337F2E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PlaceHolder 1">
            <a:extLst>
              <a:ext uri="{FF2B5EF4-FFF2-40B4-BE49-F238E27FC236}">
                <a16:creationId xmlns:a16="http://schemas.microsoft.com/office/drawing/2014/main" id="{2DD3C63F-D77A-D8B8-95E8-8099B98203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53" name="PlaceHolder 2">
            <a:extLst>
              <a:ext uri="{FF2B5EF4-FFF2-40B4-BE49-F238E27FC236}">
                <a16:creationId xmlns:a16="http://schemas.microsoft.com/office/drawing/2014/main" id="{712F42D6-2691-78BF-9643-9ECF8FD4344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Our research extends this result beyond Markovian systems, particularly to systems influenced by **activeness**. Activeness introduces correlations that allow a particle to propel in a certain direction. This type of noise plays a crucial role in small **biological systems** and is **ubiquitous in nature**. </a:t>
            </a:r>
          </a:p>
        </p:txBody>
      </p:sp>
    </p:spTree>
    <p:extLst>
      <p:ext uri="{BB962C8B-B14F-4D97-AF65-F5344CB8AC3E}">
        <p14:creationId xmlns:p14="http://schemas.microsoft.com/office/powerpoint/2010/main" val="1429137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7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  <a:ea typeface="Microsoft YaHei"/>
              </a:rPr>
              <a:t>Let's start with the classical thermodynamics. Classical thermodynamics deals with macroscopic systems in equilibrium, describing relationships between deterministic physical quantities such as energy, work, heat, and entropy. A well-known example is the heat engine. </a:t>
            </a: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53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Our research extends this result beyond Markovian systems, particularly to systems influenced by **activeness**. Activeness introduces correlations that allow a particle to propel in a certain direction. This type of noise plays a crucial role in small **biological systems** and is **ubiquitous in nature**. 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55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Our research extends this result beyond Markovian systems, particularly to systems influenced by **activeness**. Activeness introduces correlations that allow a particle to propel in a certain direction. This type of noise plays a crucial role in small **biological systems** and is **ubiquitous in nature**. 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57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Through a rigorous derivation from Cramer-Rao inequality, we obtained a **modified TUR** that includes an **additional entropy term**. However, two key challenges arise. The first challenge is **interpreting the modified entropy** because its physical meaning is not immediately clear. The second challenge is **computing system entropy**, which is very difficult to calculate directly.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59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Furthermore, since **Mean Squared Displacement (MSD) is independent of the parity of the active noise α**, we can derive **optimized tur bound** by arbitrary taking **optimize α (alpha star)**, even without knowing its exact value. The alpha star can be calculated from the trajectory data.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61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We addressed the first issue by considering the **time-reversal symmetry (TRS)** of active noise. We found that the entropy producted in the bath is equal to the total heat dissipation in the system when active noise with both even-parity and odd-parity under TRS coexist. To describe this, we introduced a generalized parity parameter, α, which characterizes the symmetry of the active noise. When α is zero, it corresponds to even parity and **self-propelling particles**, such as Janus particle. When α is one, it represents odd parity and **active baths**, where the surrounding medium itself mimics active flow.</a:t>
            </a: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Q(alpha=0)</a:t>
            </a: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Q(alpha=1)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63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We addressed the first issue by considering the **time-reversal symmetry (TRS)** of active noise. We found that the entropy producted in the bath is equal to the total heat dissipation in the system when active noise with both even-parity and odd-parity under TRS coexist. To describe this, we introduced a generalized parity parameter, α, which characterizes the symmetry of the active noise. When α is zero, it corresponds to even parity and **self-propelling particles**, such as Janus particle. When α is one, it represents odd parity and **active baths**, where the surrounding medium itself mimics active flow.</a:t>
            </a: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Q(alpha=0)</a:t>
            </a: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Q(alpha=1)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65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We addressed the first issue by considering the **time-reversal symmetry (TRS)** of active noise. We found that the entropy producted in the bath is equal to the total heat dissipation in the system when active noise with both even-parity and odd-parity under TRS coexist. To describe this, we introduced a generalized parity parameter, α, which characterizes the symmetry of the active noise. When α is zero, it corresponds to even parity and **self-propelling particles**, such as Janus particle. When α is one, it represents odd parity and **active baths**, where the surrounding medium itself mimics active flow.</a:t>
            </a: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Q(alpha=0)</a:t>
            </a: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Q(alpha=1)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67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We addressed the first issue by considering the **time-reversal symmetry (TRS)** of active noise. We found that the entropy producted in the bath is equal to the total heat dissipation in the system when active noise with both even-parity and odd-parity under TRS coexist. To describe this, we introduced a generalized parity parameter, α, which characterizes the symmetry of the active noise. When α is zero, it corresponds to even parity and **self-propelling particles**, such as Janus particle. When α is one, it represents odd parity and **active baths**, where the surrounding medium itself mimics active flow.</a:t>
            </a: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Q(alpha=0)</a:t>
            </a:r>
          </a:p>
          <a:p>
            <a:pPr inden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Q(alpha=1)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69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To summarize, we extended the **TUR to active systems** by incorporating modified entropy terms. We provided a **physical interpretation** of these entropy terms using **generalized parity α**. We introduced a **contracted pdf** to address the computational challenges of system entropy calculation. Our **simulations validated the theoretical predictions**, showing how strong active noise affects the TUR bound.</a:t>
            </a: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You can check our paper on arXiv and the paper is currently under **peer review**.</a:t>
            </a: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Thank you for your attention!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6392E-D533-ABBC-BD84-44F7637177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PlaceHolder 1">
            <a:extLst>
              <a:ext uri="{FF2B5EF4-FFF2-40B4-BE49-F238E27FC236}">
                <a16:creationId xmlns:a16="http://schemas.microsoft.com/office/drawing/2014/main" id="{D4212798-3035-5291-F5C6-D0A2322FDF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73" name="PlaceHolder 2">
            <a:extLst>
              <a:ext uri="{FF2B5EF4-FFF2-40B4-BE49-F238E27FC236}">
                <a16:creationId xmlns:a16="http://schemas.microsoft.com/office/drawing/2014/main" id="{6E4080C8-4B79-E391-40CA-75E60F8332A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  <a:ea typeface="Microsoft YaHei"/>
              </a:rPr>
              <a:t>Let's start with the classical thermodynamics. Classical thermodynamics deals with macroscopic systems in equilibrium, describing relationships between deterministic physical quantities such as energy, work, heat, and entropy. A well-known example is the heat engine. </a:t>
            </a: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4557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22C47-42DE-0ECE-85C9-C1E54DD08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PlaceHolder 1">
            <a:extLst>
              <a:ext uri="{FF2B5EF4-FFF2-40B4-BE49-F238E27FC236}">
                <a16:creationId xmlns:a16="http://schemas.microsoft.com/office/drawing/2014/main" id="{6EB95AF7-D143-E1FC-0CF9-3E7C461D4C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73" name="PlaceHolder 2">
            <a:extLst>
              <a:ext uri="{FF2B5EF4-FFF2-40B4-BE49-F238E27FC236}">
                <a16:creationId xmlns:a16="http://schemas.microsoft.com/office/drawing/2014/main" id="{52E7C5D4-6531-F1A7-4E61-3E1CF3F006B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  <a:ea typeface="Microsoft YaHei"/>
              </a:rPr>
              <a:t>Let's start with the classical thermodynamics. Classical thermodynamics deals with macroscopic systems in equilibrium, describing relationships between deterministic physical quantities such as energy, work, heat, and entropy. A well-known example is the heat engine. </a:t>
            </a: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9313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230EA-96EC-39C1-66C5-87F86D5AB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PlaceHolder 1">
            <a:extLst>
              <a:ext uri="{FF2B5EF4-FFF2-40B4-BE49-F238E27FC236}">
                <a16:creationId xmlns:a16="http://schemas.microsoft.com/office/drawing/2014/main" id="{232BA774-D4A8-BED7-556D-C5279FD683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73" name="PlaceHolder 2">
            <a:extLst>
              <a:ext uri="{FF2B5EF4-FFF2-40B4-BE49-F238E27FC236}">
                <a16:creationId xmlns:a16="http://schemas.microsoft.com/office/drawing/2014/main" id="{CEC758C4-39B1-88E9-987A-C907EF3CE29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  <a:ea typeface="Microsoft YaHei"/>
              </a:rPr>
              <a:t>Let's start with the classical thermodynamics. Classical thermodynamics deals with macroscopic systems in equilibrium, describing relationships between deterministic physical quantities such as energy, work, heat, and entropy. A well-known example is the heat engine. </a:t>
            </a: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9976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is the **Thermodynamic Uncertainty Relation (TUR)**, which expresses a trade-off between the uncertainty of an observable and energy dissipation, as shown in the equation below. The TUR can be used to determine a lower bound on entropy production or the minimum thermodynamic cost required to meet specific criteria.</a:t>
            </a:r>
          </a:p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endParaRPr lang="en-US" sz="20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2015…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588" y="950913"/>
            <a:ext cx="8323262" cy="4683125"/>
          </a:xfrm>
          <a:prstGeom prst="rect">
            <a:avLst/>
          </a:prstGeom>
          <a:ln w="0">
            <a:noFill/>
          </a:ln>
        </p:spPr>
      </p:sp>
      <p:sp>
        <p:nvSpPr>
          <p:cNvPr id="749" name="PlaceHolder 2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1800" cy="562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is the **Thermodynamic Uncertainty Relation (TUR)**, which expresses a trade-off between the uncertainty of an observable and energy dissipation, as shown in the equation below. The TUR can be used to determine a lower bound on entropy production or the minimum thermodynamic cost required to meet specific criteria.</a:t>
            </a: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en-US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2015…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7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Our research extends this result beyond Markovian systems, particularly to systems influenced by **activeness**. Activeness introduces correlations that allow a particle to propel in a certain direction. This type of noise plays a crucial role in small **biological systems** and is **ubiquitous in nature**.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A8BEA-AF2C-E447-8379-AF0F15BA4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PlaceHolder 1">
            <a:extLst>
              <a:ext uri="{FF2B5EF4-FFF2-40B4-BE49-F238E27FC236}">
                <a16:creationId xmlns:a16="http://schemas.microsoft.com/office/drawing/2014/main" id="{9FBE2E64-0189-2D3F-968E-B7DB9FF291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ln w="0">
            <a:noFill/>
          </a:ln>
        </p:spPr>
      </p:sp>
      <p:sp>
        <p:nvSpPr>
          <p:cNvPr id="579" name="PlaceHolder 2">
            <a:extLst>
              <a:ext uri="{FF2B5EF4-FFF2-40B4-BE49-F238E27FC236}">
                <a16:creationId xmlns:a16="http://schemas.microsoft.com/office/drawing/2014/main" id="{2A78095D-BA94-2B79-556C-533B8D91BDA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latinLnBrk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Our research extends this result beyond Markovian systems, particularly to systems influenced by **activeness**. Activeness introduces correlations that allow a particle to propel in a certain direction. This type of noise plays a crucial role in small **biological systems** and is **ubiquitous in nature**. </a:t>
            </a:r>
          </a:p>
        </p:txBody>
      </p:sp>
    </p:spTree>
    <p:extLst>
      <p:ext uri="{BB962C8B-B14F-4D97-AF65-F5344CB8AC3E}">
        <p14:creationId xmlns:p14="http://schemas.microsoft.com/office/powerpoint/2010/main" val="3354028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/>
          <p:nvPr/>
        </p:nvPicPr>
        <p:blipFill>
          <a:blip r:embed="rId2"/>
          <a:srcRect l="5" t="22319" r="-4"/>
          <a:stretch/>
        </p:blipFill>
        <p:spPr>
          <a:xfrm rot="10800000">
            <a:off x="720" y="6434280"/>
            <a:ext cx="12191400" cy="44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5"/>
          <p:cNvPicPr/>
          <p:nvPr/>
        </p:nvPicPr>
        <p:blipFill>
          <a:blip r:embed="rId3"/>
          <a:stretch/>
        </p:blipFill>
        <p:spPr>
          <a:xfrm>
            <a:off x="155880" y="5815800"/>
            <a:ext cx="725760" cy="722880"/>
          </a:xfrm>
          <a:prstGeom prst="rect">
            <a:avLst/>
          </a:prstGeom>
          <a:noFill/>
          <a:ln w="0">
            <a:noFill/>
          </a:ln>
          <a:effectLst>
            <a:outerShdw blurRad="50760" dist="37674" dir="8100000" rotWithShape="0">
              <a:srgbClr val="000000">
                <a:alpha val="19000"/>
              </a:srgbClr>
            </a:outerShdw>
          </a:effectLst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105120" y="210960"/>
            <a:ext cx="8929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C914A7-92A2-E17B-54D5-D4B299C64D8F}"/>
              </a:ext>
            </a:extLst>
          </p:cNvPr>
          <p:cNvSpPr txBox="1"/>
          <p:nvPr userDrawn="1"/>
        </p:nvSpPr>
        <p:spPr>
          <a:xfrm>
            <a:off x="4874460" y="6488668"/>
            <a:ext cx="7348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dirty="0">
                <a:solidFill>
                  <a:schemeClr val="bg1"/>
                </a:solidFill>
                <a:latin typeface="Jost" pitchFamily="2" charset="0"/>
                <a:ea typeface="Jost" pitchFamily="2" charset="0"/>
              </a:rPr>
              <a:t>2nd APCTP-INPP Demokritos meeting, 24-30 Aug 2025, APCTP, Pohang</a:t>
            </a:r>
            <a:endParaRPr kumimoji="1" lang="ko-KR" altLang="en-US" dirty="0">
              <a:solidFill>
                <a:schemeClr val="bg1"/>
              </a:solidFill>
              <a:latin typeface="Jost" pitchFamily="2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fau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/>
          <p:nvPr/>
        </p:nvPicPr>
        <p:blipFill>
          <a:blip r:embed="rId2"/>
          <a:srcRect l="5" t="22319" r="-4"/>
          <a:stretch/>
        </p:blipFill>
        <p:spPr>
          <a:xfrm rot="10800000">
            <a:off x="720" y="6434280"/>
            <a:ext cx="12191400" cy="44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155880" y="5815800"/>
            <a:ext cx="725760" cy="722880"/>
          </a:xfrm>
          <a:prstGeom prst="rect">
            <a:avLst/>
          </a:prstGeom>
          <a:noFill/>
          <a:ln w="0">
            <a:noFill/>
          </a:ln>
          <a:effectLst>
            <a:outerShdw blurRad="50760" dist="37674" dir="8100000" rotWithShape="0">
              <a:srgbClr val="000000">
                <a:alpha val="19000"/>
              </a:srgbClr>
            </a:outerShdw>
          </a:effectLst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 dirty="0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8D7907-99F8-8854-0120-D021587C9273}"/>
              </a:ext>
            </a:extLst>
          </p:cNvPr>
          <p:cNvSpPr txBox="1"/>
          <p:nvPr userDrawn="1"/>
        </p:nvSpPr>
        <p:spPr>
          <a:xfrm>
            <a:off x="4874460" y="6488668"/>
            <a:ext cx="7348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dirty="0">
                <a:solidFill>
                  <a:schemeClr val="bg1"/>
                </a:solidFill>
                <a:latin typeface="Jost" pitchFamily="2" charset="0"/>
                <a:ea typeface="Jost" pitchFamily="2" charset="0"/>
              </a:rPr>
              <a:t>2nd APCTP-INPP Demokritos meeting, 24-30 Aug 2025, APCTP, Pohang</a:t>
            </a:r>
            <a:endParaRPr kumimoji="1" lang="ko-KR" altLang="en-US" dirty="0">
              <a:solidFill>
                <a:schemeClr val="bg1"/>
              </a:solidFill>
              <a:latin typeface="Jost" pitchFamily="2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efault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/>
          <p:nvPr/>
        </p:nvPicPr>
        <p:blipFill>
          <a:blip r:embed="rId2"/>
          <a:srcRect l="5" t="22319" r="-4"/>
          <a:stretch/>
        </p:blipFill>
        <p:spPr>
          <a:xfrm rot="10800000">
            <a:off x="720" y="6434280"/>
            <a:ext cx="12191400" cy="44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" name="Picture 5"/>
          <p:cNvPicPr/>
          <p:nvPr/>
        </p:nvPicPr>
        <p:blipFill>
          <a:blip r:embed="rId3"/>
          <a:stretch/>
        </p:blipFill>
        <p:spPr>
          <a:xfrm>
            <a:off x="155880" y="5815800"/>
            <a:ext cx="725760" cy="722880"/>
          </a:xfrm>
          <a:prstGeom prst="rect">
            <a:avLst/>
          </a:prstGeom>
          <a:noFill/>
          <a:ln w="0">
            <a:noFill/>
          </a:ln>
          <a:effectLst>
            <a:outerShdw blurRad="50760" dist="37674" dir="8100000" rotWithShape="0">
              <a:srgbClr val="000000">
                <a:alpha val="19000"/>
              </a:srgbClr>
            </a:outerShdw>
          </a:effectLst>
        </p:spPr>
      </p:pic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05120" y="210960"/>
            <a:ext cx="8929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88CCD2-2CDE-3BB0-CAD5-884B8E3728F8}"/>
              </a:ext>
            </a:extLst>
          </p:cNvPr>
          <p:cNvSpPr txBox="1"/>
          <p:nvPr userDrawn="1"/>
        </p:nvSpPr>
        <p:spPr>
          <a:xfrm>
            <a:off x="4874460" y="6488668"/>
            <a:ext cx="7348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dirty="0">
                <a:solidFill>
                  <a:schemeClr val="bg1"/>
                </a:solidFill>
                <a:latin typeface="Jost" pitchFamily="2" charset="0"/>
                <a:ea typeface="Jost" pitchFamily="2" charset="0"/>
              </a:rPr>
              <a:t>2nd APCTP-INPP Demokritos meeting, 24-30 Aug 2025, APCTP, Pohang</a:t>
            </a:r>
            <a:endParaRPr kumimoji="1" lang="ko-KR" altLang="en-US" dirty="0">
              <a:solidFill>
                <a:schemeClr val="bg1"/>
              </a:solidFill>
              <a:latin typeface="Jost" pitchFamily="2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05120" y="35640"/>
            <a:ext cx="89290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05120" y="35640"/>
            <a:ext cx="89290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05120" y="35640"/>
            <a:ext cx="89290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05120" y="35640"/>
            <a:ext cx="89290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05120" y="35640"/>
            <a:ext cx="8929080" cy="62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wmf"/><Relationship Id="rId4" Type="http://schemas.openxmlformats.org/officeDocument/2006/relationships/image" Target="../media/image3.w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wmf"/><Relationship Id="rId4" Type="http://schemas.openxmlformats.org/officeDocument/2006/relationships/image" Target="../media/image3.w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wmf"/><Relationship Id="rId4" Type="http://schemas.openxmlformats.org/officeDocument/2006/relationships/image" Target="../media/image3.w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image" Target="../media/image3.wmf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wmf"/><Relationship Id="rId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/>
          <p:nvPr/>
        </p:nvPicPr>
        <p:blipFill>
          <a:blip r:embed="rId3"/>
          <a:srcRect l="5" t="22319" r="-4"/>
          <a:stretch/>
        </p:blipFill>
        <p:spPr>
          <a:xfrm rot="10800000">
            <a:off x="720" y="6434280"/>
            <a:ext cx="12191400" cy="44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" name="Picture 3"/>
          <p:cNvPicPr/>
          <p:nvPr/>
        </p:nvPicPr>
        <p:blipFill>
          <a:blip r:embed="rId4"/>
          <a:stretch/>
        </p:blipFill>
        <p:spPr>
          <a:xfrm>
            <a:off x="9814680" y="6544800"/>
            <a:ext cx="2004480" cy="257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" name="Picture 5"/>
          <p:cNvPicPr/>
          <p:nvPr/>
        </p:nvPicPr>
        <p:blipFill>
          <a:blip r:embed="rId5"/>
          <a:stretch/>
        </p:blipFill>
        <p:spPr>
          <a:xfrm>
            <a:off x="155880" y="5815800"/>
            <a:ext cx="725760" cy="722880"/>
          </a:xfrm>
          <a:prstGeom prst="rect">
            <a:avLst/>
          </a:prstGeom>
          <a:noFill/>
          <a:ln w="0">
            <a:noFill/>
          </a:ln>
          <a:effectLst>
            <a:outerShdw blurRad="50760" dist="37674" dir="8100000" rotWithShape="0">
              <a:srgbClr val="000000">
                <a:alpha val="19000"/>
              </a:srgbClr>
            </a:outerShdw>
          </a:effectLst>
        </p:spPr>
      </p:pic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05120" y="210960"/>
            <a:ext cx="8929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/>
          <p:nvPr/>
        </p:nvPicPr>
        <p:blipFill>
          <a:blip r:embed="rId3"/>
          <a:srcRect l="5" t="22319" r="-4"/>
          <a:stretch/>
        </p:blipFill>
        <p:spPr>
          <a:xfrm rot="10800000">
            <a:off x="720" y="6434280"/>
            <a:ext cx="12191400" cy="44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" name="Picture 3"/>
          <p:cNvPicPr/>
          <p:nvPr/>
        </p:nvPicPr>
        <p:blipFill>
          <a:blip r:embed="rId4"/>
          <a:stretch/>
        </p:blipFill>
        <p:spPr>
          <a:xfrm>
            <a:off x="9814680" y="6544800"/>
            <a:ext cx="2004480" cy="257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" name="Picture 5"/>
          <p:cNvPicPr/>
          <p:nvPr/>
        </p:nvPicPr>
        <p:blipFill>
          <a:blip r:embed="rId5"/>
          <a:stretch/>
        </p:blipFill>
        <p:spPr>
          <a:xfrm>
            <a:off x="155880" y="5815800"/>
            <a:ext cx="725760" cy="722880"/>
          </a:xfrm>
          <a:prstGeom prst="rect">
            <a:avLst/>
          </a:prstGeom>
          <a:noFill/>
          <a:ln w="0">
            <a:noFill/>
          </a:ln>
          <a:effectLst>
            <a:outerShdw blurRad="50760" dist="37674" dir="8100000" rotWithShape="0">
              <a:srgbClr val="000000">
                <a:alpha val="19000"/>
              </a:srgbClr>
            </a:outerShdw>
          </a:effectLst>
        </p:spPr>
      </p:pic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05120" y="210960"/>
            <a:ext cx="8929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/>
          <p:cNvPicPr/>
          <p:nvPr/>
        </p:nvPicPr>
        <p:blipFill>
          <a:blip r:embed="rId3"/>
          <a:srcRect l="5" t="22319" r="-4"/>
          <a:stretch/>
        </p:blipFill>
        <p:spPr>
          <a:xfrm rot="10800000">
            <a:off x="720" y="6434280"/>
            <a:ext cx="12191400" cy="44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" name="Picture 3"/>
          <p:cNvPicPr/>
          <p:nvPr/>
        </p:nvPicPr>
        <p:blipFill>
          <a:blip r:embed="rId4"/>
          <a:stretch/>
        </p:blipFill>
        <p:spPr>
          <a:xfrm>
            <a:off x="9814680" y="6544800"/>
            <a:ext cx="2004480" cy="257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" name="Picture 5"/>
          <p:cNvPicPr/>
          <p:nvPr/>
        </p:nvPicPr>
        <p:blipFill>
          <a:blip r:embed="rId5"/>
          <a:stretch/>
        </p:blipFill>
        <p:spPr>
          <a:xfrm>
            <a:off x="155880" y="5815800"/>
            <a:ext cx="725760" cy="722880"/>
          </a:xfrm>
          <a:prstGeom prst="rect">
            <a:avLst/>
          </a:prstGeom>
          <a:noFill/>
          <a:ln w="0">
            <a:noFill/>
          </a:ln>
          <a:effectLst>
            <a:outerShdw blurRad="50760" dist="37674" dir="8100000" rotWithShape="0">
              <a:srgbClr val="000000">
                <a:alpha val="19000"/>
              </a:srgbClr>
            </a:outerShdw>
          </a:effectLst>
        </p:spPr>
      </p:pic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05120" y="210960"/>
            <a:ext cx="8929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/>
          <p:cNvPicPr/>
          <p:nvPr/>
        </p:nvPicPr>
        <p:blipFill>
          <a:blip r:embed="rId3"/>
          <a:srcRect l="5" t="22319" r="-4"/>
          <a:stretch/>
        </p:blipFill>
        <p:spPr>
          <a:xfrm rot="10800000">
            <a:off x="720" y="6434280"/>
            <a:ext cx="12191400" cy="44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" name="Picture 3"/>
          <p:cNvPicPr/>
          <p:nvPr/>
        </p:nvPicPr>
        <p:blipFill>
          <a:blip r:embed="rId4"/>
          <a:stretch/>
        </p:blipFill>
        <p:spPr>
          <a:xfrm>
            <a:off x="9814680" y="6544800"/>
            <a:ext cx="2004480" cy="257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" name="Picture 5"/>
          <p:cNvPicPr/>
          <p:nvPr/>
        </p:nvPicPr>
        <p:blipFill>
          <a:blip r:embed="rId5"/>
          <a:stretch/>
        </p:blipFill>
        <p:spPr>
          <a:xfrm>
            <a:off x="155880" y="5815800"/>
            <a:ext cx="725760" cy="722880"/>
          </a:xfrm>
          <a:prstGeom prst="rect">
            <a:avLst/>
          </a:prstGeom>
          <a:noFill/>
          <a:ln w="0">
            <a:noFill/>
          </a:ln>
          <a:effectLst>
            <a:outerShdw blurRad="50760" dist="37674" dir="8100000" rotWithShape="0">
              <a:srgbClr val="000000">
                <a:alpha val="19000"/>
              </a:srgbClr>
            </a:outerShdw>
          </a:effectLst>
        </p:spPr>
      </p:pic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05120" y="210960"/>
            <a:ext cx="8929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4"/>
          <p:cNvPicPr/>
          <p:nvPr/>
        </p:nvPicPr>
        <p:blipFill>
          <a:blip r:embed="rId3"/>
          <a:srcRect l="5" t="22319" r="-4"/>
          <a:stretch/>
        </p:blipFill>
        <p:spPr>
          <a:xfrm rot="10800000">
            <a:off x="720" y="6434280"/>
            <a:ext cx="12191400" cy="44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5" name="Picture 3"/>
          <p:cNvPicPr/>
          <p:nvPr/>
        </p:nvPicPr>
        <p:blipFill>
          <a:blip r:embed="rId4"/>
          <a:stretch/>
        </p:blipFill>
        <p:spPr>
          <a:xfrm>
            <a:off x="9814680" y="6544800"/>
            <a:ext cx="2004480" cy="257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6" name="Picture 5"/>
          <p:cNvPicPr/>
          <p:nvPr/>
        </p:nvPicPr>
        <p:blipFill>
          <a:blip r:embed="rId5"/>
          <a:stretch/>
        </p:blipFill>
        <p:spPr>
          <a:xfrm>
            <a:off x="155880" y="5815800"/>
            <a:ext cx="725760" cy="722880"/>
          </a:xfrm>
          <a:prstGeom prst="rect">
            <a:avLst/>
          </a:prstGeom>
          <a:noFill/>
          <a:ln w="0">
            <a:noFill/>
          </a:ln>
          <a:effectLst>
            <a:outerShdw blurRad="50760" dist="37674" dir="8100000" rotWithShape="0">
              <a:srgbClr val="000000">
                <a:alpha val="19000"/>
              </a:srgbClr>
            </a:outerShdw>
          </a:effectLst>
        </p:spPr>
      </p:pic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05120" y="210960"/>
            <a:ext cx="8929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9.svg"/><Relationship Id="rId12" Type="http://schemas.openxmlformats.org/officeDocument/2006/relationships/image" Target="../media/image64.png"/><Relationship Id="rId17" Type="http://schemas.openxmlformats.org/officeDocument/2006/relationships/image" Target="../media/image69.svg"/><Relationship Id="rId2" Type="http://schemas.openxmlformats.org/officeDocument/2006/relationships/video" Target="../media/media1.mp4"/><Relationship Id="rId16" Type="http://schemas.openxmlformats.org/officeDocument/2006/relationships/image" Target="../media/image68.png"/><Relationship Id="rId1" Type="http://schemas.microsoft.com/office/2007/relationships/media" Target="../media/media1.mp4"/><Relationship Id="rId6" Type="http://schemas.openxmlformats.org/officeDocument/2006/relationships/image" Target="../media/image58.png"/><Relationship Id="rId11" Type="http://schemas.openxmlformats.org/officeDocument/2006/relationships/image" Target="../media/image63.svg"/><Relationship Id="rId5" Type="http://schemas.openxmlformats.org/officeDocument/2006/relationships/image" Target="../media/image57.png"/><Relationship Id="rId15" Type="http://schemas.openxmlformats.org/officeDocument/2006/relationships/image" Target="../media/image67.svg"/><Relationship Id="rId10" Type="http://schemas.openxmlformats.org/officeDocument/2006/relationships/image" Target="../media/image62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61.svg"/><Relationship Id="rId14" Type="http://schemas.openxmlformats.org/officeDocument/2006/relationships/image" Target="../media/image6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svg"/><Relationship Id="rId13" Type="http://schemas.openxmlformats.org/officeDocument/2006/relationships/image" Target="../media/image80.png"/><Relationship Id="rId18" Type="http://schemas.openxmlformats.org/officeDocument/2006/relationships/image" Target="../media/image85.svg"/><Relationship Id="rId3" Type="http://schemas.openxmlformats.org/officeDocument/2006/relationships/image" Target="../media/image70.png"/><Relationship Id="rId21" Type="http://schemas.openxmlformats.org/officeDocument/2006/relationships/image" Target="../media/image88.png"/><Relationship Id="rId7" Type="http://schemas.openxmlformats.org/officeDocument/2006/relationships/image" Target="../media/image74.png"/><Relationship Id="rId12" Type="http://schemas.openxmlformats.org/officeDocument/2006/relationships/image" Target="../media/image79.svg"/><Relationship Id="rId17" Type="http://schemas.openxmlformats.org/officeDocument/2006/relationships/image" Target="../media/image84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83.svg"/><Relationship Id="rId20" Type="http://schemas.openxmlformats.org/officeDocument/2006/relationships/image" Target="../media/image87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sv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svg"/><Relationship Id="rId19" Type="http://schemas.openxmlformats.org/officeDocument/2006/relationships/image" Target="../media/image86.png"/><Relationship Id="rId4" Type="http://schemas.openxmlformats.org/officeDocument/2006/relationships/image" Target="../media/image71.svg"/><Relationship Id="rId9" Type="http://schemas.openxmlformats.org/officeDocument/2006/relationships/image" Target="../media/image76.png"/><Relationship Id="rId14" Type="http://schemas.openxmlformats.org/officeDocument/2006/relationships/image" Target="../media/image81.svg"/><Relationship Id="rId22" Type="http://schemas.openxmlformats.org/officeDocument/2006/relationships/image" Target="../media/image89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3" Type="http://schemas.openxmlformats.org/officeDocument/2006/relationships/image" Target="../media/image90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92.png"/><Relationship Id="rId4" Type="http://schemas.openxmlformats.org/officeDocument/2006/relationships/image" Target="../media/image91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svg"/><Relationship Id="rId13" Type="http://schemas.openxmlformats.org/officeDocument/2006/relationships/image" Target="../media/image105.sv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sv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5" Type="http://schemas.openxmlformats.org/officeDocument/2006/relationships/image" Target="../media/image107.svg"/><Relationship Id="rId10" Type="http://schemas.openxmlformats.org/officeDocument/2006/relationships/image" Target="../media/image102.svg"/><Relationship Id="rId4" Type="http://schemas.openxmlformats.org/officeDocument/2006/relationships/image" Target="../media/image96.svg"/><Relationship Id="rId9" Type="http://schemas.openxmlformats.org/officeDocument/2006/relationships/image" Target="../media/image101.png"/><Relationship Id="rId14" Type="http://schemas.openxmlformats.org/officeDocument/2006/relationships/image" Target="../media/image10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svg"/><Relationship Id="rId13" Type="http://schemas.openxmlformats.org/officeDocument/2006/relationships/image" Target="../media/image112.png"/><Relationship Id="rId18" Type="http://schemas.openxmlformats.org/officeDocument/2006/relationships/image" Target="../media/image115.svg"/><Relationship Id="rId3" Type="http://schemas.openxmlformats.org/officeDocument/2006/relationships/image" Target="../media/image108.png"/><Relationship Id="rId7" Type="http://schemas.openxmlformats.org/officeDocument/2006/relationships/image" Target="../media/image101.png"/><Relationship Id="rId12" Type="http://schemas.openxmlformats.org/officeDocument/2006/relationships/image" Target="../media/image111.svg"/><Relationship Id="rId17" Type="http://schemas.openxmlformats.org/officeDocument/2006/relationships/image" Target="../media/image114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96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svg"/><Relationship Id="rId11" Type="http://schemas.openxmlformats.org/officeDocument/2006/relationships/image" Target="../media/image110.png"/><Relationship Id="rId5" Type="http://schemas.openxmlformats.org/officeDocument/2006/relationships/image" Target="../media/image99.png"/><Relationship Id="rId15" Type="http://schemas.openxmlformats.org/officeDocument/2006/relationships/image" Target="../media/image95.png"/><Relationship Id="rId10" Type="http://schemas.openxmlformats.org/officeDocument/2006/relationships/image" Target="../media/image94.svg"/><Relationship Id="rId4" Type="http://schemas.openxmlformats.org/officeDocument/2006/relationships/image" Target="../media/image109.png"/><Relationship Id="rId9" Type="http://schemas.openxmlformats.org/officeDocument/2006/relationships/image" Target="../media/image93.png"/><Relationship Id="rId14" Type="http://schemas.openxmlformats.org/officeDocument/2006/relationships/image" Target="../media/image113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116.png"/><Relationship Id="rId7" Type="http://schemas.openxmlformats.org/officeDocument/2006/relationships/image" Target="../media/image120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11" Type="http://schemas.openxmlformats.org/officeDocument/2006/relationships/image" Target="../media/image124.svg"/><Relationship Id="rId5" Type="http://schemas.openxmlformats.org/officeDocument/2006/relationships/image" Target="../media/image118.svg"/><Relationship Id="rId10" Type="http://schemas.openxmlformats.org/officeDocument/2006/relationships/image" Target="../media/image123.png"/><Relationship Id="rId4" Type="http://schemas.openxmlformats.org/officeDocument/2006/relationships/image" Target="../media/image117.png"/><Relationship Id="rId9" Type="http://schemas.openxmlformats.org/officeDocument/2006/relationships/image" Target="../media/image122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microsoft.com/office/2007/relationships/media" Target="../media/media1.mp4"/><Relationship Id="rId7" Type="http://schemas.openxmlformats.org/officeDocument/2006/relationships/image" Target="../media/image125.png"/><Relationship Id="rId12" Type="http://schemas.openxmlformats.org/officeDocument/2006/relationships/image" Target="../media/image129.sv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notesSlide" Target="../notesSlides/notesSlide16.xml"/><Relationship Id="rId11" Type="http://schemas.openxmlformats.org/officeDocument/2006/relationships/image" Target="../media/image12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7.png"/><Relationship Id="rId4" Type="http://schemas.openxmlformats.org/officeDocument/2006/relationships/video" Target="../media/media1.mp4"/><Relationship Id="rId9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2.svg"/><Relationship Id="rId4" Type="http://schemas.openxmlformats.org/officeDocument/2006/relationships/image" Target="../media/image1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5.jpeg"/><Relationship Id="rId4" Type="http://schemas.openxmlformats.org/officeDocument/2006/relationships/image" Target="../media/image1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36.png"/><Relationship Id="rId7" Type="http://schemas.openxmlformats.org/officeDocument/2006/relationships/image" Target="../media/image1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140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jpe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png"/><Relationship Id="rId15" Type="http://schemas.openxmlformats.org/officeDocument/2006/relationships/image" Target="../media/image1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7.svg"/><Relationship Id="rId18" Type="http://schemas.openxmlformats.org/officeDocument/2006/relationships/image" Target="../media/image152.png"/><Relationship Id="rId26" Type="http://schemas.openxmlformats.org/officeDocument/2006/relationships/image" Target="../media/image160.png"/><Relationship Id="rId3" Type="http://schemas.openxmlformats.org/officeDocument/2006/relationships/image" Target="../media/image55.png"/><Relationship Id="rId21" Type="http://schemas.openxmlformats.org/officeDocument/2006/relationships/image" Target="../media/image155.svg"/><Relationship Id="rId7" Type="http://schemas.openxmlformats.org/officeDocument/2006/relationships/image" Target="../media/image138.png"/><Relationship Id="rId12" Type="http://schemas.openxmlformats.org/officeDocument/2006/relationships/image" Target="../media/image146.png"/><Relationship Id="rId17" Type="http://schemas.openxmlformats.org/officeDocument/2006/relationships/image" Target="../media/image151.svg"/><Relationship Id="rId25" Type="http://schemas.openxmlformats.org/officeDocument/2006/relationships/image" Target="../media/image159.svg"/><Relationship Id="rId33" Type="http://schemas.openxmlformats.org/officeDocument/2006/relationships/image" Target="../media/image140.sv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150.png"/><Relationship Id="rId20" Type="http://schemas.openxmlformats.org/officeDocument/2006/relationships/image" Target="../media/image154.png"/><Relationship Id="rId29" Type="http://schemas.openxmlformats.org/officeDocument/2006/relationships/image" Target="../media/image163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7.png"/><Relationship Id="rId11" Type="http://schemas.openxmlformats.org/officeDocument/2006/relationships/image" Target="../media/image145.svg"/><Relationship Id="rId24" Type="http://schemas.openxmlformats.org/officeDocument/2006/relationships/image" Target="../media/image158.png"/><Relationship Id="rId32" Type="http://schemas.openxmlformats.org/officeDocument/2006/relationships/image" Target="../media/image139.png"/><Relationship Id="rId5" Type="http://schemas.openxmlformats.org/officeDocument/2006/relationships/image" Target="../media/image141.png"/><Relationship Id="rId15" Type="http://schemas.openxmlformats.org/officeDocument/2006/relationships/image" Target="../media/image149.svg"/><Relationship Id="rId23" Type="http://schemas.openxmlformats.org/officeDocument/2006/relationships/image" Target="../media/image157.svg"/><Relationship Id="rId28" Type="http://schemas.openxmlformats.org/officeDocument/2006/relationships/image" Target="../media/image162.png"/><Relationship Id="rId10" Type="http://schemas.openxmlformats.org/officeDocument/2006/relationships/image" Target="../media/image144.png"/><Relationship Id="rId19" Type="http://schemas.openxmlformats.org/officeDocument/2006/relationships/image" Target="../media/image153.svg"/><Relationship Id="rId31" Type="http://schemas.openxmlformats.org/officeDocument/2006/relationships/image" Target="../media/image165.svg"/><Relationship Id="rId4" Type="http://schemas.openxmlformats.org/officeDocument/2006/relationships/image" Target="../media/image56.png"/><Relationship Id="rId9" Type="http://schemas.openxmlformats.org/officeDocument/2006/relationships/image" Target="../media/image143.svg"/><Relationship Id="rId14" Type="http://schemas.openxmlformats.org/officeDocument/2006/relationships/image" Target="../media/image148.png"/><Relationship Id="rId22" Type="http://schemas.openxmlformats.org/officeDocument/2006/relationships/image" Target="../media/image156.png"/><Relationship Id="rId27" Type="http://schemas.openxmlformats.org/officeDocument/2006/relationships/image" Target="../media/image161.svg"/><Relationship Id="rId30" Type="http://schemas.openxmlformats.org/officeDocument/2006/relationships/image" Target="../media/image164.png"/><Relationship Id="rId8" Type="http://schemas.openxmlformats.org/officeDocument/2006/relationships/image" Target="../media/image1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6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13" Type="http://schemas.openxmlformats.org/officeDocument/2006/relationships/image" Target="../media/image178.svg"/><Relationship Id="rId3" Type="http://schemas.openxmlformats.org/officeDocument/2006/relationships/image" Target="../media/image168.png"/><Relationship Id="rId7" Type="http://schemas.openxmlformats.org/officeDocument/2006/relationships/image" Target="../media/image172.png"/><Relationship Id="rId12" Type="http://schemas.openxmlformats.org/officeDocument/2006/relationships/image" Target="../media/image17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1.svg"/><Relationship Id="rId11" Type="http://schemas.openxmlformats.org/officeDocument/2006/relationships/image" Target="../media/image176.svg"/><Relationship Id="rId5" Type="http://schemas.openxmlformats.org/officeDocument/2006/relationships/image" Target="../media/image170.png"/><Relationship Id="rId10" Type="http://schemas.openxmlformats.org/officeDocument/2006/relationships/image" Target="../media/image175.png"/><Relationship Id="rId4" Type="http://schemas.openxmlformats.org/officeDocument/2006/relationships/image" Target="../media/image169.svg"/><Relationship Id="rId9" Type="http://schemas.openxmlformats.org/officeDocument/2006/relationships/image" Target="../media/image17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svg"/><Relationship Id="rId13" Type="http://schemas.openxmlformats.org/officeDocument/2006/relationships/image" Target="../media/image189.png"/><Relationship Id="rId18" Type="http://schemas.openxmlformats.org/officeDocument/2006/relationships/image" Target="../media/image194.png"/><Relationship Id="rId3" Type="http://schemas.openxmlformats.org/officeDocument/2006/relationships/image" Target="../media/image179.png"/><Relationship Id="rId7" Type="http://schemas.openxmlformats.org/officeDocument/2006/relationships/image" Target="../media/image183.png"/><Relationship Id="rId12" Type="http://schemas.openxmlformats.org/officeDocument/2006/relationships/image" Target="../media/image188.svg"/><Relationship Id="rId17" Type="http://schemas.openxmlformats.org/officeDocument/2006/relationships/image" Target="../media/image193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92.png"/><Relationship Id="rId20" Type="http://schemas.openxmlformats.org/officeDocument/2006/relationships/image" Target="../media/image19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2.svg"/><Relationship Id="rId11" Type="http://schemas.openxmlformats.org/officeDocument/2006/relationships/image" Target="../media/image187.png"/><Relationship Id="rId5" Type="http://schemas.openxmlformats.org/officeDocument/2006/relationships/image" Target="../media/image181.png"/><Relationship Id="rId15" Type="http://schemas.openxmlformats.org/officeDocument/2006/relationships/image" Target="../media/image191.png"/><Relationship Id="rId10" Type="http://schemas.openxmlformats.org/officeDocument/2006/relationships/image" Target="../media/image186.svg"/><Relationship Id="rId19" Type="http://schemas.openxmlformats.org/officeDocument/2006/relationships/image" Target="../media/image195.png"/><Relationship Id="rId4" Type="http://schemas.openxmlformats.org/officeDocument/2006/relationships/image" Target="../media/image180.svg"/><Relationship Id="rId9" Type="http://schemas.openxmlformats.org/officeDocument/2006/relationships/image" Target="../media/image185.png"/><Relationship Id="rId14" Type="http://schemas.openxmlformats.org/officeDocument/2006/relationships/image" Target="../media/image190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7" Type="http://schemas.openxmlformats.org/officeDocument/2006/relationships/image" Target="../media/image201.sv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0.png"/><Relationship Id="rId5" Type="http://schemas.openxmlformats.org/officeDocument/2006/relationships/image" Target="../media/image199.svg"/><Relationship Id="rId4" Type="http://schemas.openxmlformats.org/officeDocument/2006/relationships/image" Target="../media/image19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svg"/><Relationship Id="rId3" Type="http://schemas.openxmlformats.org/officeDocument/2006/relationships/image" Target="../media/image202.png"/><Relationship Id="rId7" Type="http://schemas.openxmlformats.org/officeDocument/2006/relationships/image" Target="../media/image20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5.svg"/><Relationship Id="rId5" Type="http://schemas.openxmlformats.org/officeDocument/2006/relationships/image" Target="../media/image204.png"/><Relationship Id="rId4" Type="http://schemas.openxmlformats.org/officeDocument/2006/relationships/image" Target="../media/image20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3.svg"/><Relationship Id="rId13" Type="http://schemas.openxmlformats.org/officeDocument/2006/relationships/image" Target="../media/image216.png"/><Relationship Id="rId3" Type="http://schemas.openxmlformats.org/officeDocument/2006/relationships/image" Target="../media/image208.png"/><Relationship Id="rId7" Type="http://schemas.openxmlformats.org/officeDocument/2006/relationships/image" Target="../media/image212.png"/><Relationship Id="rId12" Type="http://schemas.openxmlformats.org/officeDocument/2006/relationships/image" Target="../media/image140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1.png"/><Relationship Id="rId11" Type="http://schemas.openxmlformats.org/officeDocument/2006/relationships/image" Target="../media/image139.png"/><Relationship Id="rId5" Type="http://schemas.openxmlformats.org/officeDocument/2006/relationships/image" Target="../media/image210.svg"/><Relationship Id="rId10" Type="http://schemas.openxmlformats.org/officeDocument/2006/relationships/image" Target="../media/image215.svg"/><Relationship Id="rId4" Type="http://schemas.openxmlformats.org/officeDocument/2006/relationships/image" Target="../media/image209.png"/><Relationship Id="rId9" Type="http://schemas.openxmlformats.org/officeDocument/2006/relationships/image" Target="../media/image21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2.svg"/><Relationship Id="rId13" Type="http://schemas.openxmlformats.org/officeDocument/2006/relationships/image" Target="../media/image223.png"/><Relationship Id="rId18" Type="http://schemas.openxmlformats.org/officeDocument/2006/relationships/image" Target="../media/image228.svg"/><Relationship Id="rId26" Type="http://schemas.openxmlformats.org/officeDocument/2006/relationships/image" Target="../media/image236.png"/><Relationship Id="rId3" Type="http://schemas.openxmlformats.org/officeDocument/2006/relationships/image" Target="../media/image217.png"/><Relationship Id="rId21" Type="http://schemas.openxmlformats.org/officeDocument/2006/relationships/image" Target="../media/image231.png"/><Relationship Id="rId7" Type="http://schemas.openxmlformats.org/officeDocument/2006/relationships/image" Target="../media/image221.png"/><Relationship Id="rId12" Type="http://schemas.openxmlformats.org/officeDocument/2006/relationships/image" Target="../media/image153.svg"/><Relationship Id="rId17" Type="http://schemas.openxmlformats.org/officeDocument/2006/relationships/image" Target="../media/image227.png"/><Relationship Id="rId25" Type="http://schemas.openxmlformats.org/officeDocument/2006/relationships/image" Target="../media/image235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226.svg"/><Relationship Id="rId20" Type="http://schemas.openxmlformats.org/officeDocument/2006/relationships/image" Target="../media/image230.svg"/><Relationship Id="rId29" Type="http://schemas.openxmlformats.org/officeDocument/2006/relationships/image" Target="../media/image23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0.svg"/><Relationship Id="rId11" Type="http://schemas.openxmlformats.org/officeDocument/2006/relationships/image" Target="../media/image152.png"/><Relationship Id="rId24" Type="http://schemas.openxmlformats.org/officeDocument/2006/relationships/image" Target="../media/image234.svg"/><Relationship Id="rId5" Type="http://schemas.openxmlformats.org/officeDocument/2006/relationships/image" Target="../media/image219.png"/><Relationship Id="rId15" Type="http://schemas.openxmlformats.org/officeDocument/2006/relationships/image" Target="../media/image225.png"/><Relationship Id="rId23" Type="http://schemas.openxmlformats.org/officeDocument/2006/relationships/image" Target="../media/image233.png"/><Relationship Id="rId28" Type="http://schemas.openxmlformats.org/officeDocument/2006/relationships/image" Target="../media/image238.png"/><Relationship Id="rId10" Type="http://schemas.openxmlformats.org/officeDocument/2006/relationships/image" Target="../media/image143.svg"/><Relationship Id="rId19" Type="http://schemas.openxmlformats.org/officeDocument/2006/relationships/image" Target="../media/image229.png"/><Relationship Id="rId4" Type="http://schemas.openxmlformats.org/officeDocument/2006/relationships/image" Target="../media/image218.svg"/><Relationship Id="rId9" Type="http://schemas.openxmlformats.org/officeDocument/2006/relationships/image" Target="../media/image142.png"/><Relationship Id="rId14" Type="http://schemas.openxmlformats.org/officeDocument/2006/relationships/image" Target="../media/image224.svg"/><Relationship Id="rId22" Type="http://schemas.openxmlformats.org/officeDocument/2006/relationships/image" Target="../media/image232.svg"/><Relationship Id="rId27" Type="http://schemas.openxmlformats.org/officeDocument/2006/relationships/image" Target="../media/image237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1.png"/><Relationship Id="rId4" Type="http://schemas.openxmlformats.org/officeDocument/2006/relationships/image" Target="../media/image1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10" Type="http://schemas.openxmlformats.org/officeDocument/2006/relationships/image" Target="../media/image40.svg"/><Relationship Id="rId4" Type="http://schemas.openxmlformats.org/officeDocument/2006/relationships/image" Target="../media/image34.svg"/><Relationship Id="rId9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10" Type="http://schemas.openxmlformats.org/officeDocument/2006/relationships/image" Target="../media/image32.svg"/><Relationship Id="rId4" Type="http://schemas.openxmlformats.org/officeDocument/2006/relationships/image" Target="../media/image42.svg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svg"/><Relationship Id="rId11" Type="http://schemas.openxmlformats.org/officeDocument/2006/relationships/image" Target="../media/image32.svg"/><Relationship Id="rId5" Type="http://schemas.openxmlformats.org/officeDocument/2006/relationships/image" Target="../media/image49.png"/><Relationship Id="rId10" Type="http://schemas.openxmlformats.org/officeDocument/2006/relationships/image" Target="../media/image31.png"/><Relationship Id="rId4" Type="http://schemas.openxmlformats.org/officeDocument/2006/relationships/image" Target="../media/image48.svg"/><Relationship Id="rId9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36721" y="667800"/>
            <a:ext cx="7199574" cy="228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just" defTabSz="914400" latinLnBrk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Stochastic thermodynamics of biological systems</a:t>
            </a:r>
            <a:endParaRPr lang="en-US" sz="4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936721" y="3380143"/>
            <a:ext cx="9831600" cy="1714371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12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800" b="1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Hyeong-Tark Han</a:t>
            </a:r>
            <a:endParaRPr lang="en-US" sz="2800" b="0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indent="0" defTabSz="914400">
              <a:lnSpc>
                <a:spcPct val="12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Department of Physics, POSTECH</a:t>
            </a:r>
            <a:endParaRPr lang="en-US" sz="1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3" name="TextBox 60">
            <a:extLst>
              <a:ext uri="{FF2B5EF4-FFF2-40B4-BE49-F238E27FC236}">
                <a16:creationId xmlns:a16="http://schemas.microsoft.com/office/drawing/2014/main" id="{F8AC41F9-536E-16DC-5966-9FAB0202C217}"/>
              </a:ext>
            </a:extLst>
          </p:cNvPr>
          <p:cNvSpPr/>
          <p:nvPr/>
        </p:nvSpPr>
        <p:spPr>
          <a:xfrm>
            <a:off x="936721" y="5306785"/>
            <a:ext cx="10904376" cy="424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r"/>
            <a:r>
              <a:rPr lang="en-US" sz="1400" b="0" i="1" u="none" strike="noStrike" dirty="0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H.-T Han, J. S. Lee and J.-H. </a:t>
            </a:r>
            <a:r>
              <a:rPr lang="en-US" sz="1400" i="1" dirty="0">
                <a:solidFill>
                  <a:schemeClr val="accent1"/>
                </a:solidFill>
                <a:latin typeface="Jost" pitchFamily="2" charset="0"/>
                <a:ea typeface="Jost" pitchFamily="2" charset="0"/>
              </a:rPr>
              <a:t>Jeon, </a:t>
            </a:r>
            <a:r>
              <a:rPr lang="en-US" sz="1400" b="0" i="1" u="none" strike="noStrike" dirty="0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Thermodynamic uncertainty relation for systems with active Ornstein-</a:t>
            </a:r>
            <a:r>
              <a:rPr lang="en-US" sz="1400" b="0" i="1" u="none" strike="noStrike" dirty="0" err="1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Uhlenbeck</a:t>
            </a:r>
            <a:r>
              <a:rPr lang="en-US" sz="1400" b="0" i="1" u="none" strike="noStrike" dirty="0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 particles, PNAS nexus, </a:t>
            </a:r>
            <a:r>
              <a:rPr lang="en-US" sz="1400" b="0" u="none" strike="noStrike" dirty="0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(2025)</a:t>
            </a:r>
          </a:p>
          <a:p>
            <a:pPr algn="r"/>
            <a:br>
              <a:rPr lang="en-US" sz="14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</a:br>
            <a:endParaRPr lang="en-US" sz="1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/>
          </p:nvPr>
        </p:nvSpPr>
        <p:spPr>
          <a:xfrm>
            <a:off x="1432440" y="2106000"/>
            <a:ext cx="6060240" cy="738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Non-equilibrium active systems 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Systems with</a:t>
            </a:r>
            <a:r>
              <a:rPr lang="en-US" sz="4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  <a:r>
              <a:rPr lang="en-US" sz="4400" b="1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active</a:t>
            </a:r>
            <a:r>
              <a:rPr lang="en-US" sz="4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 OU particle</a:t>
            </a:r>
          </a:p>
        </p:txBody>
      </p:sp>
      <p:pic>
        <p:nvPicPr>
          <p:cNvPr id="119" name="그림 118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414667" y="726118"/>
            <a:ext cx="1720454" cy="1720454"/>
          </a:xfrm>
          <a:prstGeom prst="rect">
            <a:avLst/>
          </a:prstGeom>
          <a:ln w="0">
            <a:noFill/>
          </a:ln>
        </p:spPr>
      </p:pic>
      <p:sp>
        <p:nvSpPr>
          <p:cNvPr id="121" name="TextBox 74"/>
          <p:cNvSpPr/>
          <p:nvPr/>
        </p:nvSpPr>
        <p:spPr>
          <a:xfrm>
            <a:off x="3856196" y="5059800"/>
            <a:ext cx="1653840" cy="25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Self-propulsion velocity</a:t>
            </a:r>
          </a:p>
        </p:txBody>
      </p:sp>
      <p:sp>
        <p:nvSpPr>
          <p:cNvPr id="122" name="TextBox 75"/>
          <p:cNvSpPr/>
          <p:nvPr/>
        </p:nvSpPr>
        <p:spPr>
          <a:xfrm>
            <a:off x="3856196" y="5381534"/>
            <a:ext cx="1869480" cy="25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Directional correlation time</a:t>
            </a:r>
          </a:p>
        </p:txBody>
      </p:sp>
      <p:sp>
        <p:nvSpPr>
          <p:cNvPr id="123" name="TextBox 77"/>
          <p:cNvSpPr/>
          <p:nvPr/>
        </p:nvSpPr>
        <p:spPr>
          <a:xfrm>
            <a:off x="9387000" y="6136920"/>
            <a:ext cx="2892436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B. Clemens </a:t>
            </a:r>
            <a:r>
              <a:rPr lang="en-US" sz="1200" b="0" i="1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et al., Rev. Mod. Phys. 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(2016)</a:t>
            </a:r>
          </a:p>
        </p:txBody>
      </p:sp>
      <p:pic>
        <p:nvPicPr>
          <p:cNvPr id="130" name="그래픽 129" descr="18§display§\color{c1}v_p§svg§600§TRUE§"/>
          <p:cNvPicPr/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/>
        </p:blipFill>
        <p:spPr>
          <a:xfrm>
            <a:off x="3540095" y="5157508"/>
            <a:ext cx="255240" cy="218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1" name="그래픽 130" descr="18§display§\color{c1}\tau_A§svg§600§TRUE§"/>
          <p:cNvPicPr/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/>
        </p:blipFill>
        <p:spPr>
          <a:xfrm>
            <a:off x="3509855" y="5528922"/>
            <a:ext cx="294840" cy="173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3" name="직사각형 132"/>
          <p:cNvSpPr/>
          <p:nvPr/>
        </p:nvSpPr>
        <p:spPr>
          <a:xfrm>
            <a:off x="8974892" y="389445"/>
            <a:ext cx="2641511" cy="3371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Active OU particle (AOUP)</a:t>
            </a:r>
          </a:p>
        </p:txBody>
      </p:sp>
      <p:pic>
        <p:nvPicPr>
          <p:cNvPr id="4" name="그래픽 3" descr="20§latex§\begin{aligned}&#10;\xi_i(t): &amp;\text{ thermal noise}&#10;\\{\color[HTML]{A80054}\eta_i(t)}: &amp;\text{ active Ornstein-Uhlenbeck noise}&#10;\end{aligned}§svg§600§TRUE§">
            <a:extLst>
              <a:ext uri="{FF2B5EF4-FFF2-40B4-BE49-F238E27FC236}">
                <a16:creationId xmlns:a16="http://schemas.microsoft.com/office/drawing/2014/main" id="{43EF38CE-5C01-7E1F-F532-0B8862D4B0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/>
        </p:blipFill>
        <p:spPr>
          <a:xfrm>
            <a:off x="2590881" y="4267800"/>
            <a:ext cx="5128155" cy="792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" name="그래픽 4" descr="18§display§\langle {\color{c1}\eta_i}(t){\color{c1}\eta_j}(t')\rangle = \gamma^2 \delta_{ij}{\color{c1}v_p}^2 e^{-|t-t'|/{\color{c1}\tau_A}}§svg§600§TRUE§">
            <a:extLst>
              <a:ext uri="{FF2B5EF4-FFF2-40B4-BE49-F238E27FC236}">
                <a16:creationId xmlns:a16="http://schemas.microsoft.com/office/drawing/2014/main" id="{9B71D416-9A98-0E41-785A-8A2FA75C8FC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/>
        </p:blipFill>
        <p:spPr>
          <a:xfrm>
            <a:off x="7719036" y="5113334"/>
            <a:ext cx="4154316" cy="396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그래픽 6" descr="18§display§\tau_A \dot{\color{c1}\eta_i}(t)=-{\color{c1}\eta_i}+\zeta_i(t)§svg§600§TRUE§">
            <a:extLst>
              <a:ext uri="{FF2B5EF4-FFF2-40B4-BE49-F238E27FC236}">
                <a16:creationId xmlns:a16="http://schemas.microsoft.com/office/drawing/2014/main" id="{87EB1EC2-515E-F682-46AC-D8B04860D6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/>
        </p:blipFill>
        <p:spPr>
          <a:xfrm>
            <a:off x="2523823" y="3435870"/>
            <a:ext cx="3578456" cy="396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그래픽 1" descr="24§display§\gamma \dot{x}_i(t)=f_i^\text{ex}(\bm{x},\bm{\eta},t)-\nabla_{x_i}U^\text{int} +{\color{c1}\eta_i(t)}+\xi_i(t)§svg§600§TRUE§">
            <a:extLst>
              <a:ext uri="{FF2B5EF4-FFF2-40B4-BE49-F238E27FC236}">
                <a16:creationId xmlns:a16="http://schemas.microsoft.com/office/drawing/2014/main" id="{9FE9183B-3947-1D0B-3AFB-D8468E883CF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/>
        </p:blipFill>
        <p:spPr>
          <a:xfrm>
            <a:off x="2614944" y="2892420"/>
            <a:ext cx="7895989" cy="4680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4" fill="hold"/>
                                        <p:tgtEl>
                                          <p:spTgt spid="1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5" repeatCount="indefinite" fill="hold" display="0">
                  <p:stCondLst>
                    <p:cond delay="indefinite"/>
                  </p:stCondLst>
                </p:cTn>
                <p:tgtEl>
                  <p:spTgt spid="119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1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</p:childTnLst>
        </p:cTn>
      </p:par>
    </p:tnLst>
    <p:bldLst>
      <p:bldP spid="121" grpId="0"/>
      <p:bldP spid="1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/>
          </p:nvPr>
        </p:nvSpPr>
        <p:spPr>
          <a:xfrm>
            <a:off x="1432440" y="2106000"/>
            <a:ext cx="9578160" cy="1129151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TUR can be driven from the </a:t>
            </a:r>
            <a:r>
              <a:rPr lang="en-US" sz="2800" i="1" u="none" strike="noStrike" dirty="0" err="1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Cramér</a:t>
            </a:r>
            <a:r>
              <a:rPr lang="en-US" sz="2800" i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-Rao inequality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:</a:t>
            </a:r>
            <a:b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</a:b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   </a:t>
            </a:r>
            <a:r>
              <a:rPr lang="en-US" sz="20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How much does the mean of </a:t>
            </a:r>
            <a:r>
              <a:rPr lang="en-US" altLang="ko-KR" sz="20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observable </a:t>
            </a:r>
            <a:r>
              <a:rPr lang="en-US" sz="20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change under </a:t>
            </a:r>
            <a:r>
              <a:rPr lang="en-US" sz="20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perturbation</a:t>
            </a:r>
            <a:endParaRPr lang="en-US" sz="2400" b="1" u="none" strike="noStrike" dirty="0">
              <a:solidFill>
                <a:schemeClr val="dk1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135" name="TextBox 85"/>
          <p:cNvSpPr/>
          <p:nvPr/>
        </p:nvSpPr>
        <p:spPr>
          <a:xfrm>
            <a:off x="9912780" y="2366327"/>
            <a:ext cx="2108520" cy="24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Y. Hasegawa </a:t>
            </a:r>
            <a:r>
              <a:rPr lang="en-US" sz="1200" b="0" i="1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et al.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, </a:t>
            </a:r>
            <a:r>
              <a:rPr lang="en-US" sz="1200" b="0" i="1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PRE 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(2019)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title"/>
          </p:nvPr>
        </p:nvSpPr>
        <p:spPr>
          <a:xfrm>
            <a:off x="923040" y="64584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Derivation of </a:t>
            </a:r>
            <a:r>
              <a:rPr lang="en-US" sz="4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modified</a:t>
            </a:r>
            <a:r>
              <a:rPr lang="en-US" sz="4400" b="0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 TUR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661524-0930-84E3-5567-ED926709D501}"/>
              </a:ext>
            </a:extLst>
          </p:cNvPr>
          <p:cNvSpPr txBox="1"/>
          <p:nvPr/>
        </p:nvSpPr>
        <p:spPr>
          <a:xfrm>
            <a:off x="4565720" y="5386690"/>
            <a:ext cx="1946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400" i="1" dirty="0">
                <a:solidFill>
                  <a:schemeClr val="accent1"/>
                </a:solidFill>
                <a:latin typeface="Jost" pitchFamily="2" charset="0"/>
                <a:ea typeface="Jost" pitchFamily="2" charset="0"/>
              </a:rPr>
              <a:t>Conventional</a:t>
            </a:r>
            <a:r>
              <a:rPr kumimoji="1" lang="en-US" altLang="ko-KR" sz="2400" dirty="0"/>
              <a:t> </a:t>
            </a:r>
            <a:endParaRPr kumimoji="1" lang="ko-KR" altLang="en-US" sz="2400" dirty="0"/>
          </a:p>
        </p:txBody>
      </p:sp>
      <p:sp>
        <p:nvSpPr>
          <p:cNvPr id="148" name="직사각형 38"/>
          <p:cNvSpPr/>
          <p:nvPr/>
        </p:nvSpPr>
        <p:spPr>
          <a:xfrm>
            <a:off x="2329526" y="4468650"/>
            <a:ext cx="7040994" cy="977281"/>
          </a:xfrm>
          <a:prstGeom prst="rect">
            <a:avLst/>
          </a:prstGeom>
          <a:noFill/>
          <a:ln w="25400">
            <a:solidFill>
              <a:srgbClr val="0053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cxnSp>
        <p:nvCxnSpPr>
          <p:cNvPr id="5" name="직선 연결선[R] 4">
            <a:extLst>
              <a:ext uri="{FF2B5EF4-FFF2-40B4-BE49-F238E27FC236}">
                <a16:creationId xmlns:a16="http://schemas.microsoft.com/office/drawing/2014/main" id="{355D4D34-4BE2-9DA7-DCC0-6789129A2D23}"/>
              </a:ext>
            </a:extLst>
          </p:cNvPr>
          <p:cNvCxnSpPr>
            <a:cxnSpLocks/>
          </p:cNvCxnSpPr>
          <p:nvPr/>
        </p:nvCxnSpPr>
        <p:spPr>
          <a:xfrm>
            <a:off x="4565720" y="5364563"/>
            <a:ext cx="198085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[R] 6">
            <a:extLst>
              <a:ext uri="{FF2B5EF4-FFF2-40B4-BE49-F238E27FC236}">
                <a16:creationId xmlns:a16="http://schemas.microsoft.com/office/drawing/2014/main" id="{ED55AAB1-7C46-A352-3951-5B084FD66094}"/>
              </a:ext>
            </a:extLst>
          </p:cNvPr>
          <p:cNvCxnSpPr>
            <a:cxnSpLocks/>
          </p:cNvCxnSpPr>
          <p:nvPr/>
        </p:nvCxnSpPr>
        <p:spPr>
          <a:xfrm>
            <a:off x="6786545" y="5364563"/>
            <a:ext cx="1362682" cy="0"/>
          </a:xfrm>
          <a:prstGeom prst="line">
            <a:avLst/>
          </a:prstGeom>
          <a:ln w="38100">
            <a:solidFill>
              <a:srgbClr val="A80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E1D3184-97C4-8381-8A5E-DDF726ADA310}"/>
              </a:ext>
            </a:extLst>
          </p:cNvPr>
          <p:cNvSpPr txBox="1"/>
          <p:nvPr/>
        </p:nvSpPr>
        <p:spPr>
          <a:xfrm>
            <a:off x="6648495" y="5405077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400" i="1" dirty="0">
                <a:solidFill>
                  <a:srgbClr val="A80054"/>
                </a:solidFill>
                <a:latin typeface="Jost" pitchFamily="2" charset="0"/>
                <a:ea typeface="Jost" pitchFamily="2" charset="0"/>
              </a:rPr>
              <a:t>Modified</a:t>
            </a:r>
            <a:r>
              <a:rPr kumimoji="1" lang="en-US" altLang="ko-KR" sz="2400" i="1" dirty="0">
                <a:solidFill>
                  <a:schemeClr val="accent1"/>
                </a:solidFill>
                <a:latin typeface="Jost" pitchFamily="2" charset="0"/>
                <a:ea typeface="Jost" pitchFamily="2" charset="0"/>
              </a:rPr>
              <a:t> </a:t>
            </a:r>
            <a:r>
              <a:rPr kumimoji="1" lang="en-US" altLang="ko-KR" sz="2400" dirty="0"/>
              <a:t> </a:t>
            </a:r>
            <a:endParaRPr kumimoji="1" lang="ko-KR" altLang="en-US" sz="2400" dirty="0"/>
          </a:p>
        </p:txBody>
      </p:sp>
      <p:pic>
        <p:nvPicPr>
          <p:cNvPr id="12" name="그래픽 4" descr="18§latex§\begin{aligned}&#10;\Gamma\\&#10;\Theta(\Gamma)\\&#10;\theta\\&#10;\mathcal{P}_\theta(\Gamma)&#10;\end{aligned}§svg§600§TRUE§">
            <a:extLst>
              <a:ext uri="{FF2B5EF4-FFF2-40B4-BE49-F238E27FC236}">
                <a16:creationId xmlns:a16="http://schemas.microsoft.com/office/drawing/2014/main" id="{C6504320-0BD1-3492-7EA3-1E4B0A8182E2}"/>
              </a:ext>
            </a:extLst>
          </p:cNvPr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12740171" y="5365290"/>
            <a:ext cx="407520" cy="879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" name="TextBox 6">
            <a:extLst>
              <a:ext uri="{FF2B5EF4-FFF2-40B4-BE49-F238E27FC236}">
                <a16:creationId xmlns:a16="http://schemas.microsoft.com/office/drawing/2014/main" id="{5E371179-782A-4020-2041-36B5A32540A3}"/>
              </a:ext>
            </a:extLst>
          </p:cNvPr>
          <p:cNvSpPr/>
          <p:nvPr/>
        </p:nvSpPr>
        <p:spPr>
          <a:xfrm>
            <a:off x="13147691" y="5287115"/>
            <a:ext cx="1927440" cy="1122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5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Random variable</a:t>
            </a:r>
          </a:p>
          <a:p>
            <a:pPr defTabSz="914400">
              <a:lnSpc>
                <a:spcPct val="100000"/>
              </a:lnSpc>
            </a:pPr>
            <a:r>
              <a:rPr lang="en-US" sz="1500" b="0" u="none" strike="noStrike" dirty="0">
                <a:solidFill>
                  <a:srgbClr val="FF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Observable</a:t>
            </a:r>
            <a:r>
              <a:rPr lang="en-US" sz="15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</a:p>
          <a:p>
            <a:pPr defTabSz="914400">
              <a:lnSpc>
                <a:spcPct val="100000"/>
              </a:lnSpc>
            </a:pPr>
            <a:r>
              <a:rPr lang="en-US" sz="1500" b="0" u="none" strike="noStrike" dirty="0">
                <a:solidFill>
                  <a:srgbClr val="0000FF"/>
                </a:solidFill>
                <a:effectLst/>
                <a:uFillTx/>
                <a:latin typeface="Jost" pitchFamily="2" charset="0"/>
                <a:ea typeface="Jost" pitchFamily="2" charset="0"/>
              </a:rPr>
              <a:t>Perturbation</a:t>
            </a:r>
            <a:r>
              <a:rPr lang="en-US" sz="15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parameter</a:t>
            </a:r>
          </a:p>
          <a:p>
            <a:pPr defTabSz="914400">
              <a:lnSpc>
                <a:spcPct val="100000"/>
              </a:lnSpc>
            </a:pPr>
            <a:r>
              <a:rPr lang="en-US" sz="15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PDF</a:t>
            </a:r>
          </a:p>
        </p:txBody>
      </p:sp>
      <p:pic>
        <p:nvPicPr>
          <p:cNvPr id="16" name="그래픽 18" descr="14§latex§\begin{aligned}&#10;&amp;h_\theta=h/(1+\theta)\\&#10;&amp;t_\theta=(1+\theta)t&#10;\end{aligned}§svg§600§TRUE§">
            <a:extLst>
              <a:ext uri="{FF2B5EF4-FFF2-40B4-BE49-F238E27FC236}">
                <a16:creationId xmlns:a16="http://schemas.microsoft.com/office/drawing/2014/main" id="{06FDBAA2-D025-089F-9EA3-42DA4232D7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9757600" y="3407778"/>
            <a:ext cx="1728000" cy="680254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" name="그래픽 17" descr="18§display§[\partial_\theta \langle \Theta(\Gamma)\rangle_\theta]^2 \leq \text{Var}_\theta[\Theta(\Gamma)]\langle -\partial_\theta^2 \ln \mathcal{P}_\theta(\Gamma)\rangle§svg§600§TRUE§">
            <a:extLst>
              <a:ext uri="{FF2B5EF4-FFF2-40B4-BE49-F238E27FC236}">
                <a16:creationId xmlns:a16="http://schemas.microsoft.com/office/drawing/2014/main" id="{CCE9D8B3-16E4-32F9-EB3E-4125F6705B22}"/>
              </a:ext>
            </a:extLst>
          </p:cNvPr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12605698" y="1713240"/>
            <a:ext cx="3969720" cy="257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" name="그래픽 18" descr="18§latex§\begin{aligned}&#10;&amp;\gamma \dot{x}_i(t_\theta)=-\nabla_{x_k} U^\text{int} (x)+f^\text{ex}_i+(1-\alpha){\color{c1}\eta_i}+h_\theta\alpha {\color{c1}\eta_i}+\xi_i(t_\theta)\\&#10;&amp;\tau_A \dot{\color{c1}\eta_i}(t_\theta)=-{\color{c1}\eta_i}(t_\theta)+\zeta(t_\theta)&#10;\end{aligned}§svg§600§TRUE§">
            <a:extLst>
              <a:ext uri="{FF2B5EF4-FFF2-40B4-BE49-F238E27FC236}">
                <a16:creationId xmlns:a16="http://schemas.microsoft.com/office/drawing/2014/main" id="{EFFAD128-F0A3-AE5A-19AD-04DFDD751E5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/>
        </p:blipFill>
        <p:spPr>
          <a:xfrm>
            <a:off x="706400" y="3380404"/>
            <a:ext cx="7632000" cy="829377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" name="그래픽 21" descr="20§display§\frac{\text{Var}[\Delta \Theta(t)]}{\langle \Delta \Theta(t)\rangle^2} \left[ \left\langle\Delta s_\text{sys}\right\rangle - \frac{\Delta U^\text{int}}{T} +\sum_i \int_0^t  \frac{\langle f_i^\text{ex} \circ \dot{x}_i \rangle}{T} + \frac{(1-2\alpha)\langle {\color{c1}\eta_i} \circ \dot{x}_i \rangle}{T} + \frac{\alpha^2 \langle {\color{c1}\eta_i(t)}^2 \rangle}{T \gamma} dt \right] \geq 2k_B§svg§600§TRUE§">
            <a:extLst>
              <a:ext uri="{FF2B5EF4-FFF2-40B4-BE49-F238E27FC236}">
                <a16:creationId xmlns:a16="http://schemas.microsoft.com/office/drawing/2014/main" id="{2B823452-5B9A-2300-1D93-5A5C5490879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/>
        </p:blipFill>
        <p:spPr>
          <a:xfrm>
            <a:off x="7219094" y="-894924"/>
            <a:ext cx="10773208" cy="828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" name="그래픽 28" descr="18§display§\equiv \langle \Delta {\color{c1}q_\eta}(\alpha)\rangle/T§svg§600§TRUE§">
            <a:extLst>
              <a:ext uri="{FF2B5EF4-FFF2-40B4-BE49-F238E27FC236}">
                <a16:creationId xmlns:a16="http://schemas.microsoft.com/office/drawing/2014/main" id="{88100118-1A2E-EF87-B471-EF5C0F31BCA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/>
        </p:blipFill>
        <p:spPr>
          <a:xfrm>
            <a:off x="14116905" y="3543898"/>
            <a:ext cx="2100714" cy="356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그래픽 1" descr="18§display§=\langle \Delta s_\text{sys}\rangle +\langle \Delta q\rangle /T§svg§600§TRUE§">
            <a:extLst>
              <a:ext uri="{FF2B5EF4-FFF2-40B4-BE49-F238E27FC236}">
                <a16:creationId xmlns:a16="http://schemas.microsoft.com/office/drawing/2014/main" id="{A6E94AA0-FACB-F966-1D9E-44D2ED4A881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/>
        </p:blipFill>
        <p:spPr>
          <a:xfrm>
            <a:off x="14111411" y="2536299"/>
            <a:ext cx="2757809" cy="356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그래픽 2" descr="20§display§\frac{\text{Var}[\Delta \Theta(t)]}{\langle \Delta \Theta(t)\rangle^2} \left[ \left\langle\Delta s_\text{sys}\right\rangle +\frac{\langle \Delta q \rangle }{T}+ \frac{\langle \Delta {\color{c1}q_\eta}(\alpha)\rangle}{T}] \geq 2k_B§svg§600§TRUE§">
            <a:extLst>
              <a:ext uri="{FF2B5EF4-FFF2-40B4-BE49-F238E27FC236}">
                <a16:creationId xmlns:a16="http://schemas.microsoft.com/office/drawing/2014/main" id="{41BE3DAC-D08A-CD88-D013-C73EE55F849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/>
        </p:blipFill>
        <p:spPr>
          <a:xfrm>
            <a:off x="2739284" y="4608563"/>
            <a:ext cx="6381198" cy="756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" name="그래픽 3" descr="18§display§\langle \Delta q\rangle =  - {\Delta U^\text{int}} +\sum_i \int_0^t  {\langle f_i^\text{ex} \circ \dot{x}_i \rangle}dt§svg§600§TRUE§">
            <a:extLst>
              <a:ext uri="{FF2B5EF4-FFF2-40B4-BE49-F238E27FC236}">
                <a16:creationId xmlns:a16="http://schemas.microsoft.com/office/drawing/2014/main" id="{E4EF9122-EC61-20DB-E278-6E6B000A72E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/>
        </p:blipFill>
        <p:spPr>
          <a:xfrm>
            <a:off x="3165282" y="5788188"/>
            <a:ext cx="3109214" cy="540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" name="그래픽 7" descr="18§display§\langle\Delta {\color{c1}q_\eta}(\alpha)\rangle=\sum_i \int_0^t \frac{(1-2\alpha)\langle {\color{c1}\eta_i} \circ \dot{x}_i \rangle}{T} + \frac{\alpha^2 \langle {\color{c1}\eta_i(t)}^2 \rangle}{T \gamma} dt \right§svg§600§TRUE§">
            <a:extLst>
              <a:ext uri="{FF2B5EF4-FFF2-40B4-BE49-F238E27FC236}">
                <a16:creationId xmlns:a16="http://schemas.microsoft.com/office/drawing/2014/main" id="{BA76EC8F-6B8D-A0C4-6FFC-FF200FA8C0B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/>
        </p:blipFill>
        <p:spPr>
          <a:xfrm>
            <a:off x="6711732" y="5788188"/>
            <a:ext cx="4394914" cy="5400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build="p"/>
      <p:bldP spid="6" grpId="0"/>
      <p:bldP spid="14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/>
          </p:nvPr>
        </p:nvSpPr>
        <p:spPr>
          <a:xfrm>
            <a:off x="1432440" y="2106000"/>
            <a:ext cx="9534240" cy="738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Non-equilibrium active systems like kinesin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Application to the bound on MSD</a:t>
            </a:r>
            <a:endParaRPr lang="en-US" sz="4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128" name="그래픽 127" descr="24§display§\gamma \dot{x}_0(t)=-\nabla_{x_0}U^\text{int}(x) +{\color{c1}\eta(t)}+{\color{c0}F}+\xi_0(t)§svg§600§TRUE§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2425939" y="2795932"/>
            <a:ext cx="4579025" cy="2880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7" name="그룹 6">
            <a:extLst>
              <a:ext uri="{FF2B5EF4-FFF2-40B4-BE49-F238E27FC236}">
                <a16:creationId xmlns:a16="http://schemas.microsoft.com/office/drawing/2014/main" id="{E608E084-4DCE-C4A9-05D7-DAF02BD4D960}"/>
              </a:ext>
            </a:extLst>
          </p:cNvPr>
          <p:cNvGrpSpPr>
            <a:grpSpLocks noChangeAspect="1"/>
          </p:cNvGrpSpPr>
          <p:nvPr/>
        </p:nvGrpSpPr>
        <p:grpSpPr>
          <a:xfrm>
            <a:off x="3021743" y="3300949"/>
            <a:ext cx="2554110" cy="1764000"/>
            <a:chOff x="3035808" y="3221755"/>
            <a:chExt cx="2816352" cy="1945117"/>
          </a:xfrm>
        </p:grpSpPr>
        <p:pic>
          <p:nvPicPr>
            <p:cNvPr id="109" name="그림 2"/>
            <p:cNvPicPr>
              <a:picLocks noChangeAspect="1"/>
            </p:cNvPicPr>
            <p:nvPr/>
          </p:nvPicPr>
          <p:blipFill>
            <a:blip r:embed="rId5"/>
            <a:stretch/>
          </p:blipFill>
          <p:spPr>
            <a:xfrm>
              <a:off x="3201333" y="3313631"/>
              <a:ext cx="2511585" cy="1759794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10" name="직사각형 3"/>
            <p:cNvSpPr/>
            <p:nvPr/>
          </p:nvSpPr>
          <p:spPr>
            <a:xfrm>
              <a:off x="3035808" y="3221755"/>
              <a:ext cx="2816352" cy="1945117"/>
            </a:xfrm>
            <a:prstGeom prst="rect">
              <a:avLst/>
            </a:prstGeom>
            <a:noFill/>
            <a:ln w="1908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54360" rIns="99360" bIns="5436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18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endParaRPr>
            </a:p>
          </p:txBody>
        </p:sp>
        <p:sp>
          <p:nvSpPr>
            <p:cNvPr id="132" name="직사각형 131"/>
            <p:cNvSpPr/>
            <p:nvPr/>
          </p:nvSpPr>
          <p:spPr>
            <a:xfrm>
              <a:off x="4026343" y="3690296"/>
              <a:ext cx="861563" cy="275545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 anchor="t">
              <a:spAutoFit/>
            </a:bodyPr>
            <a:lstStyle/>
            <a:p>
              <a:pPr algn="ctr"/>
              <a:r>
                <a:rPr lang="en-US" sz="1200" b="0" u="none" strike="noStrike" dirty="0">
                  <a:solidFill>
                    <a:srgbClr val="000000"/>
                  </a:solidFill>
                  <a:effectLst/>
                  <a:uFillTx/>
                  <a:latin typeface="Jost" pitchFamily="2" charset="0"/>
                  <a:ea typeface="Jost" pitchFamily="2" charset="0"/>
                </a:rPr>
                <a:t>AOUP</a:t>
              </a:r>
            </a:p>
          </p:txBody>
        </p:sp>
      </p:grpSp>
      <p:pic>
        <p:nvPicPr>
          <p:cNvPr id="3" name="그림 26">
            <a:extLst>
              <a:ext uri="{FF2B5EF4-FFF2-40B4-BE49-F238E27FC236}">
                <a16:creationId xmlns:a16="http://schemas.microsoft.com/office/drawing/2014/main" id="{82749D65-9D2F-3ECE-FA1C-A0F3FDFEE0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7602458" y="3307300"/>
            <a:ext cx="2327195" cy="1784566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" name="TextBox 129">
            <a:extLst>
              <a:ext uri="{FF2B5EF4-FFF2-40B4-BE49-F238E27FC236}">
                <a16:creationId xmlns:a16="http://schemas.microsoft.com/office/drawing/2014/main" id="{2D6D6EB2-435C-6AB6-5107-B607E5992583}"/>
              </a:ext>
            </a:extLst>
          </p:cNvPr>
          <p:cNvSpPr/>
          <p:nvPr/>
        </p:nvSpPr>
        <p:spPr>
          <a:xfrm>
            <a:off x="8374924" y="2890532"/>
            <a:ext cx="782265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Jost" pitchFamily="2" charset="0"/>
                <a:ea typeface="Jost" pitchFamily="2" charset="0"/>
              </a:rPr>
              <a:t>K</a:t>
            </a:r>
            <a:r>
              <a:rPr lang="en-US" sz="2000" b="0" u="none" strike="noStrike" dirty="0">
                <a:solidFill>
                  <a:schemeClr val="bg2">
                    <a:lumMod val="10000"/>
                  </a:schemeClr>
                </a:solidFill>
                <a:effectLst/>
                <a:uFillTx/>
                <a:latin typeface="Jost" pitchFamily="2" charset="0"/>
                <a:ea typeface="Jost" pitchFamily="2" charset="0"/>
              </a:rPr>
              <a:t>inesin</a:t>
            </a:r>
          </a:p>
        </p:txBody>
      </p:sp>
      <p:sp>
        <p:nvSpPr>
          <p:cNvPr id="6" name="직사각형 38">
            <a:extLst>
              <a:ext uri="{FF2B5EF4-FFF2-40B4-BE49-F238E27FC236}">
                <a16:creationId xmlns:a16="http://schemas.microsoft.com/office/drawing/2014/main" id="{07A8286D-1231-6094-9959-DE3B8B8AD0F4}"/>
              </a:ext>
            </a:extLst>
          </p:cNvPr>
          <p:cNvSpPr>
            <a:spLocks noChangeAspect="1"/>
          </p:cNvSpPr>
          <p:nvPr/>
        </p:nvSpPr>
        <p:spPr>
          <a:xfrm>
            <a:off x="2425938" y="5281967"/>
            <a:ext cx="7993969" cy="1008000"/>
          </a:xfrm>
          <a:prstGeom prst="rect">
            <a:avLst/>
          </a:prstGeom>
          <a:noFill/>
          <a:ln w="25400">
            <a:solidFill>
              <a:srgbClr val="0053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4" name="그래픽 3" descr="20§display§\frac{\text{Var}[\Delta x_0(t)]}{\langle \Delta x_0(t)\rangle^2} \left[ \left\langle\Delta s_\text{sys}\right\rangle +\frac{\langle \Delta q\rangle}{T} +\frac{\langle \Delta {\color{c1}q_\eta}(\alpha)\rangle}{T} \right] \geq 2k_B§svg§600§TRUE§">
            <a:extLst>
              <a:ext uri="{FF2B5EF4-FFF2-40B4-BE49-F238E27FC236}">
                <a16:creationId xmlns:a16="http://schemas.microsoft.com/office/drawing/2014/main" id="{92027DF7-A44E-4CA0-5903-EF96FACA05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2973094" y="5388066"/>
            <a:ext cx="6842733" cy="79200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627374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/>
          </p:nvPr>
        </p:nvSpPr>
        <p:spPr>
          <a:xfrm>
            <a:off x="1432440" y="2118126"/>
            <a:ext cx="10349252" cy="1377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We can optimize the TUR bound by taking optimized parameter  </a:t>
            </a:r>
            <a:b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</a:b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    in the absence of in priori information of     values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0" defTabSz="914400" latinLnBrk="0">
              <a:lnSpc>
                <a:spcPct val="12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13" name="직사각형 51"/>
          <p:cNvSpPr/>
          <p:nvPr/>
        </p:nvSpPr>
        <p:spPr>
          <a:xfrm>
            <a:off x="5332322" y="4070370"/>
            <a:ext cx="6762982" cy="917640"/>
          </a:xfrm>
          <a:prstGeom prst="rect">
            <a:avLst/>
          </a:prstGeom>
          <a:noFill/>
          <a:ln w="19080">
            <a:solidFill>
              <a:srgbClr val="0053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title"/>
          </p:nvPr>
        </p:nvSpPr>
        <p:spPr>
          <a:xfrm>
            <a:off x="923400" y="64620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dirty="0">
                <a:solidFill>
                  <a:srgbClr val="00538B"/>
                </a:solidFill>
                <a:latin typeface="Jost" pitchFamily="2" charset="0"/>
                <a:ea typeface="Jost" pitchFamily="2" charset="0"/>
              </a:rPr>
              <a:t>O</a:t>
            </a:r>
            <a:r>
              <a:rPr lang="en-US" sz="4400" b="0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ptimized TUR bound </a:t>
            </a:r>
          </a:p>
        </p:txBody>
      </p:sp>
      <p:pic>
        <p:nvPicPr>
          <p:cNvPr id="221" name="그래픽 220" descr="44§display§\color[HTML]{A80054}\eta§svg§600§TRUE§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12388912" y="1308600"/>
            <a:ext cx="257760" cy="363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3" name="그래픽 222" descr="28§display§\alpha^*§svg§600§TRUE§"/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2012580" y="2770373"/>
            <a:ext cx="335160" cy="263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4" name="그래픽 223" descr="28§display§\alpha§svg§600§TRUE§"/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8765196" y="2886858"/>
            <a:ext cx="197280" cy="158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6" name="TextBox 59"/>
          <p:cNvSpPr/>
          <p:nvPr/>
        </p:nvSpPr>
        <p:spPr>
          <a:xfrm>
            <a:off x="5284631" y="5063244"/>
            <a:ext cx="165924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b="0" i="1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independent of </a:t>
            </a:r>
            <a:endParaRPr lang="en-US" b="0" u="none" strike="noStrike" dirty="0">
              <a:solidFill>
                <a:srgbClr val="A80054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227" name="그래픽 226" descr="14§display§\color{c1}\alpha§svg§600§TRUE§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/>
        </p:blipFill>
        <p:spPr>
          <a:xfrm>
            <a:off x="6929783" y="5204004"/>
            <a:ext cx="134019" cy="108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D340DEF1-A0E3-C970-A10B-9A5D5BB751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574" y="3453389"/>
            <a:ext cx="3394697" cy="2664000"/>
          </a:xfrm>
          <a:prstGeom prst="rect">
            <a:avLst/>
          </a:prstGeom>
        </p:spPr>
      </p:pic>
      <p:pic>
        <p:nvPicPr>
          <p:cNvPr id="5" name="그래픽 4" descr="18§display§\alpha^*=\frac{\langle {\color{c1}\eta}\circ \dot{x}_0 \rangle}{\gamma {\color{c1}v_p}^2}§svg§600§TRUE§">
            <a:extLst>
              <a:ext uri="{FF2B5EF4-FFF2-40B4-BE49-F238E27FC236}">
                <a16:creationId xmlns:a16="http://schemas.microsoft.com/office/drawing/2014/main" id="{95F4B7DB-E4C0-1914-B5B1-323EE2EBFD03}"/>
              </a:ext>
            </a:extLst>
          </p:cNvPr>
          <p:cNvPicPr/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/>
        </p:blipFill>
        <p:spPr>
          <a:xfrm>
            <a:off x="525960" y="3227040"/>
            <a:ext cx="1334880" cy="562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그래픽 1" descr="24§display§\frac{\text{Var}[\Delta x_0(t)]}{\langle \Delta x_0(t)\rangle^2} \left[ \left\langle\Delta s_\text{sys}\right\rangle +\frac{\langle \Delta q\rangle}{T} +\frac{\langle \Delta {\color{c1}q_\eta}(\alpha^*)\rangle}{T} \right] \geq 2k_B§svg§600§TRUE§">
            <a:extLst>
              <a:ext uri="{FF2B5EF4-FFF2-40B4-BE49-F238E27FC236}">
                <a16:creationId xmlns:a16="http://schemas.microsoft.com/office/drawing/2014/main" id="{2859E621-5706-56B3-D164-5D9BCF86661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/>
        </p:blipFill>
        <p:spPr>
          <a:xfrm>
            <a:off x="5487432" y="4175238"/>
            <a:ext cx="6480000" cy="734314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그래픽 2" descr="14§display§\color{c1}\alpha§svg§600§TRUE§">
            <a:extLst>
              <a:ext uri="{FF2B5EF4-FFF2-40B4-BE49-F238E27FC236}">
                <a16:creationId xmlns:a16="http://schemas.microsoft.com/office/drawing/2014/main" id="{FB9064AB-BA75-09D4-9177-AFBC390F9AF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/>
        </p:blipFill>
        <p:spPr>
          <a:xfrm>
            <a:off x="12493162" y="2096690"/>
            <a:ext cx="347611" cy="280125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/>
          </p:nvPr>
        </p:nvSpPr>
        <p:spPr>
          <a:xfrm>
            <a:off x="1432440" y="2118126"/>
            <a:ext cx="10226160" cy="1127652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algn="just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The modified entropy is a heat dissipated by the active noise     </a:t>
            </a:r>
            <a:b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</a:b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   with generalized parity    under time reversal symmetry (TRS)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155" name="그림 17"/>
          <p:cNvPicPr/>
          <p:nvPr/>
        </p:nvPicPr>
        <p:blipFill>
          <a:blip r:embed="rId3"/>
          <a:stretch/>
        </p:blipFill>
        <p:spPr>
          <a:xfrm>
            <a:off x="10504720" y="5023251"/>
            <a:ext cx="1274400" cy="1229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6" name="그림 18"/>
          <p:cNvPicPr/>
          <p:nvPr/>
        </p:nvPicPr>
        <p:blipFill>
          <a:blip r:embed="rId4"/>
          <a:stretch/>
        </p:blipFill>
        <p:spPr>
          <a:xfrm>
            <a:off x="10394200" y="3770091"/>
            <a:ext cx="1274040" cy="1229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7" name="TextBox 63"/>
          <p:cNvSpPr/>
          <p:nvPr/>
        </p:nvSpPr>
        <p:spPr>
          <a:xfrm>
            <a:off x="8224840" y="5865291"/>
            <a:ext cx="2108520" cy="24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L. Dabelow </a:t>
            </a:r>
            <a:r>
              <a:rPr lang="en-US" sz="1200" b="0" i="1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et al.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, </a:t>
            </a:r>
            <a:r>
              <a:rPr lang="en-US" sz="1200" b="0" i="1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PRX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(2019)</a:t>
            </a:r>
          </a:p>
        </p:txBody>
      </p:sp>
      <p:sp>
        <p:nvSpPr>
          <p:cNvPr id="158" name="TextBox 64"/>
          <p:cNvSpPr/>
          <p:nvPr/>
        </p:nvSpPr>
        <p:spPr>
          <a:xfrm>
            <a:off x="8460640" y="5520051"/>
            <a:ext cx="1293480" cy="411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b="0" i="1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e.g. Active bath 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159" name="TextBox 65"/>
          <p:cNvSpPr/>
          <p:nvPr/>
        </p:nvSpPr>
        <p:spPr>
          <a:xfrm>
            <a:off x="7282360" y="4543371"/>
            <a:ext cx="1919160" cy="411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b="0" i="1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e.g. Self-propelling particle</a:t>
            </a:r>
            <a:endParaRPr lang="en-US" sz="20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179" name="직사각형 22"/>
          <p:cNvSpPr/>
          <p:nvPr/>
        </p:nvSpPr>
        <p:spPr>
          <a:xfrm>
            <a:off x="2189544" y="7144997"/>
            <a:ext cx="7369773" cy="917640"/>
          </a:xfrm>
          <a:prstGeom prst="rect">
            <a:avLst/>
          </a:prstGeom>
          <a:noFill/>
          <a:ln w="19080">
            <a:solidFill>
              <a:srgbClr val="0053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title"/>
          </p:nvPr>
        </p:nvSpPr>
        <p:spPr>
          <a:xfrm>
            <a:off x="923400" y="64620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Physical interpretation of </a:t>
            </a:r>
          </a:p>
        </p:txBody>
      </p:sp>
      <p:pic>
        <p:nvPicPr>
          <p:cNvPr id="191" name="그래픽 190" descr="28§display§\alpha§svg§600§TRUE§"/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5934489" y="2896730"/>
            <a:ext cx="197280" cy="158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2" name="직사각형 191"/>
          <p:cNvSpPr/>
          <p:nvPr/>
        </p:nvSpPr>
        <p:spPr>
          <a:xfrm>
            <a:off x="2638360" y="4111731"/>
            <a:ext cx="7805640" cy="15169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450900" indent="-342900" defTabSz="9144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               : heat dissipated with even parity under TRS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108000" defTabSz="9144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50900" indent="-342900" defTabSz="9144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               : heat dissipated with odd parity under TRS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3" name="그래픽 2" descr="14§display§\color{c1}\alpha§svg§600§TRUE§">
            <a:extLst>
              <a:ext uri="{FF2B5EF4-FFF2-40B4-BE49-F238E27FC236}">
                <a16:creationId xmlns:a16="http://schemas.microsoft.com/office/drawing/2014/main" id="{F689632C-FE67-ABB1-E06C-867C195630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7124312" y="1166562"/>
            <a:ext cx="347611" cy="28012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그래픽 1" descr="20§display§\frac{\text{Var}[\Delta x_0(t)]}{\langle \Delta x_0(t)\rangle^2} \left[ \left\langle\Delta s_\text{sys}\right\rangle +\frac{\langle \Delta q\rangle}{T} +\frac{\langle \Delta {\color{c1}q_\eta}(\alpha)\rangle}{T} \right] \geq 2k_B§svg§600§TRUE§">
            <a:extLst>
              <a:ext uri="{FF2B5EF4-FFF2-40B4-BE49-F238E27FC236}">
                <a16:creationId xmlns:a16="http://schemas.microsoft.com/office/drawing/2014/main" id="{B6A27D14-CFBA-3978-FA5E-EA04081920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/>
        </p:blipFill>
        <p:spPr>
          <a:xfrm>
            <a:off x="2513122" y="7223130"/>
            <a:ext cx="6842733" cy="792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" name="그래픽 5" descr="24§display§{\color{c1}q_\eta}(\alpha=0)§svg§600§TRUE§">
            <a:extLst>
              <a:ext uri="{FF2B5EF4-FFF2-40B4-BE49-F238E27FC236}">
                <a16:creationId xmlns:a16="http://schemas.microsoft.com/office/drawing/2014/main" id="{9F110AB7-EAF1-EFA5-15D1-86EB9E0881C0}"/>
              </a:ext>
            </a:extLst>
          </p:cNvPr>
          <p:cNvPicPr/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/>
        </p:blipFill>
        <p:spPr>
          <a:xfrm>
            <a:off x="3183400" y="4187727"/>
            <a:ext cx="1251000" cy="340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그래픽 6" descr="24§display§{\color{c1}q_\eta}(\alpha=1)§svg§600§TRUE§">
            <a:extLst>
              <a:ext uri="{FF2B5EF4-FFF2-40B4-BE49-F238E27FC236}">
                <a16:creationId xmlns:a16="http://schemas.microsoft.com/office/drawing/2014/main" id="{D96BE37F-9838-8F30-7D2E-4D745B03AB56}"/>
              </a:ext>
            </a:extLst>
          </p:cNvPr>
          <p:cNvPicPr/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/>
        </p:blipFill>
        <p:spPr>
          <a:xfrm>
            <a:off x="3183400" y="5237181"/>
            <a:ext cx="1251000" cy="340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" name="그래픽 3" descr="44§display§\color[HTML]{A80054}\eta§svg§600§TRUE§">
            <a:extLst>
              <a:ext uri="{FF2B5EF4-FFF2-40B4-BE49-F238E27FC236}">
                <a16:creationId xmlns:a16="http://schemas.microsoft.com/office/drawing/2014/main" id="{202DEA6C-17DA-B556-BACA-742F28CF42A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/>
        </p:blipFill>
        <p:spPr>
          <a:xfrm>
            <a:off x="2049200" y="2896730"/>
            <a:ext cx="180000" cy="254163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" name="직사각형 51">
            <a:extLst>
              <a:ext uri="{FF2B5EF4-FFF2-40B4-BE49-F238E27FC236}">
                <a16:creationId xmlns:a16="http://schemas.microsoft.com/office/drawing/2014/main" id="{3E9337DF-D404-7290-F3CE-4843D1223929}"/>
              </a:ext>
            </a:extLst>
          </p:cNvPr>
          <p:cNvSpPr/>
          <p:nvPr/>
        </p:nvSpPr>
        <p:spPr>
          <a:xfrm>
            <a:off x="1869440" y="3272135"/>
            <a:ext cx="8574560" cy="737752"/>
          </a:xfrm>
          <a:prstGeom prst="rect">
            <a:avLst/>
          </a:prstGeom>
          <a:noFill/>
          <a:ln w="19080">
            <a:solidFill>
              <a:srgbClr val="0053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9" name="그래픽 8" descr="18§display§\Delta{\color{c1}q_\eta}(\alpha)=[-\nabla_{x_0}U^\text{int}+F+(1-\alpha){\color{c1}\eta}]\circ[\dot{x}_0-\alpha{\color{c1}\eta}/\gamma]-\Delta q§svg§600§TRUE§">
            <a:extLst>
              <a:ext uri="{FF2B5EF4-FFF2-40B4-BE49-F238E27FC236}">
                <a16:creationId xmlns:a16="http://schemas.microsoft.com/office/drawing/2014/main" id="{382438E7-EF77-B658-CB4C-2D066E0456F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/>
        </p:blipFill>
        <p:spPr>
          <a:xfrm>
            <a:off x="1981742" y="3433317"/>
            <a:ext cx="8420495" cy="4320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build="p"/>
      <p:bldP spid="157" grpId="0"/>
      <p:bldP spid="158" grpId="0"/>
      <p:bldP spid="159" grpId="0"/>
      <p:bldP spid="192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/>
          </p:nvPr>
        </p:nvSpPr>
        <p:spPr>
          <a:xfrm>
            <a:off x="1432440" y="2106000"/>
            <a:ext cx="10759320" cy="3597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Contracted PDF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indent="0" defTabSz="914400">
              <a:lnSpc>
                <a:spcPct val="12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indent="0" defTabSz="914400">
              <a:lnSpc>
                <a:spcPct val="12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5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  <a:endParaRPr lang="en-US" sz="15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OpenSymbol"/>
              <a:buChar char="►"/>
              <a:tabLst>
                <a:tab pos="0" algn="l"/>
              </a:tabLst>
            </a:pP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Contracted PDF will converge to the steady-state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OpenSymbol"/>
              <a:buChar char="►"/>
              <a:tabLst>
                <a:tab pos="0" algn="l"/>
              </a:tabLst>
            </a:pP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Observable is equivalent with that of free-space by the translational symmetry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Mapping to a</a:t>
            </a:r>
            <a:r>
              <a:rPr lang="en-US" sz="4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 steady-state system</a:t>
            </a:r>
          </a:p>
        </p:txBody>
      </p:sp>
      <p:pic>
        <p:nvPicPr>
          <p:cNvPr id="230" name="그림 19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7388261" y="2078291"/>
            <a:ext cx="3815690" cy="1713804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5" name="그래픽 111" descr="18§latex§\begin{aligned}&#10;\overline{P}(x_0, x_{\pm1}, \cdots, x_{\pm M}, \eta, t) \equiv &amp; \\&#10;\sum_{n=-\infty}^\infty P(x_0 + nL, x_{\pm1} &amp;+ nL, \cdots, x_{\pm M} + nL, \eta, t)&#10;\end{aligned}&#10;§svg§600§TRUE§"/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1962000" y="2822400"/>
            <a:ext cx="5173200" cy="981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7" name="그래픽 113" descr="18§display§\int_0^t \langle \dot x (t')\rangle_{\bar{P}} dt =\int_0^t \langle \dot x (t')\rangle _{P} dt'§svg§600§TRUE§"/>
          <p:cNvPicPr/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/>
        </p:blipFill>
        <p:spPr>
          <a:xfrm>
            <a:off x="8984880" y="5100480"/>
            <a:ext cx="2800440" cy="538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8" name="그래픽 247" descr="28§display§\overline{P}§svg§600§TRUE§"/>
          <p:cNvPicPr/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/>
        </p:blipFill>
        <p:spPr>
          <a:xfrm>
            <a:off x="4513680" y="2226816"/>
            <a:ext cx="302040" cy="324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9" name="직사각형 50"/>
          <p:cNvSpPr/>
          <p:nvPr/>
        </p:nvSpPr>
        <p:spPr>
          <a:xfrm>
            <a:off x="2900251" y="5076720"/>
            <a:ext cx="5793780" cy="1125360"/>
          </a:xfrm>
          <a:prstGeom prst="rect">
            <a:avLst/>
          </a:prstGeom>
          <a:solidFill>
            <a:srgbClr val="FFFFFF"/>
          </a:solidFill>
          <a:ln w="19080">
            <a:solidFill>
              <a:srgbClr val="0053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3" name="그래픽 2" descr="24§display§\frac{\text{Var}[\Delta x_0(t)]}{\langle \Delta x_0(t)\rangle^2} \left[ \frac{\langle \Delta q\rangle}{T} +\frac{\langle \Delta {\color{c1}q_\eta}(\alpha^*)\rangle}{T} \right] \geq 2k_B§svg§600§TRUE§">
            <a:extLst>
              <a:ext uri="{FF2B5EF4-FFF2-40B4-BE49-F238E27FC236}">
                <a16:creationId xmlns:a16="http://schemas.microsoft.com/office/drawing/2014/main" id="{E679DAA2-F065-ED61-1FEE-346068E1C4E8}"/>
              </a:ext>
            </a:extLst>
          </p:cNvPr>
          <p:cNvPicPr/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/>
        </p:blipFill>
        <p:spPr>
          <a:xfrm>
            <a:off x="3139351" y="5263920"/>
            <a:ext cx="5331600" cy="75096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/>
          </p:nvPr>
        </p:nvSpPr>
        <p:spPr>
          <a:xfrm>
            <a:off x="1432440" y="2106000"/>
            <a:ext cx="10366200" cy="1175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/>
                <a:ea typeface="Jost"/>
              </a:rPr>
              <a:t>The tight bound is reproduced in the absence of active noise, but we get a </a:t>
            </a:r>
            <a:r>
              <a:rPr lang="en-US" sz="2800" b="0" u="none" strike="noStrike" dirty="0">
                <a:solidFill>
                  <a:srgbClr val="00538B"/>
                </a:solidFill>
                <a:effectLst/>
                <a:uFillTx/>
                <a:latin typeface="Jost"/>
                <a:ea typeface="Jost"/>
              </a:rPr>
              <a:t>loose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/>
                <a:ea typeface="Jost"/>
              </a:rPr>
              <a:t> bound in the present of active noise 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>
                <a:solidFill>
                  <a:schemeClr val="dk2"/>
                </a:solidFill>
                <a:effectLst/>
                <a:uFillTx/>
                <a:latin typeface="Jost"/>
                <a:ea typeface="Jost"/>
              </a:rPr>
              <a:t>Simulation results </a:t>
            </a: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3" name="그림 37"/>
          <p:cNvPicPr/>
          <p:nvPr/>
        </p:nvPicPr>
        <p:blipFill>
          <a:blip r:embed="rId7"/>
          <a:stretch/>
        </p:blipFill>
        <p:spPr>
          <a:xfrm>
            <a:off x="1528560" y="3563640"/>
            <a:ext cx="3304440" cy="256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4" name="그림 253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517320" y="4729680"/>
            <a:ext cx="2202840" cy="1237320"/>
          </a:xfrm>
          <a:prstGeom prst="rect">
            <a:avLst/>
          </a:prstGeom>
          <a:ln w="0">
            <a:noFill/>
          </a:ln>
        </p:spPr>
      </p:pic>
      <p:pic>
        <p:nvPicPr>
          <p:cNvPr id="255" name="그림 254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843080" y="4697640"/>
            <a:ext cx="1243080" cy="1243080"/>
          </a:xfrm>
          <a:prstGeom prst="rect">
            <a:avLst/>
          </a:prstGeom>
          <a:ln w="0">
            <a:noFill/>
          </a:ln>
        </p:spPr>
      </p:pic>
      <p:pic>
        <p:nvPicPr>
          <p:cNvPr id="260" name="그림 41"/>
          <p:cNvPicPr/>
          <p:nvPr/>
        </p:nvPicPr>
        <p:blipFill>
          <a:blip r:embed="rId10"/>
          <a:stretch/>
        </p:blipFill>
        <p:spPr>
          <a:xfrm>
            <a:off x="6177600" y="3550320"/>
            <a:ext cx="3339360" cy="2593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6" name="그래픽 265" descr="16§display§\tilde{v}_p\equiv\frac{\gamma {\color{c1}v_p}}{D}§svg§600§TRUE§"/>
          <p:cNvPicPr/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/>
        </p:blipFill>
        <p:spPr>
          <a:xfrm>
            <a:off x="5066640" y="4236120"/>
            <a:ext cx="786960" cy="3643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4" fill="hold"/>
                                        <p:tgtEl>
                                          <p:spTgt spid="2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334" fill="hold"/>
                                        <p:tgtEl>
                                          <p:spTgt spid="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255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5"/>
                  </p:tgtEl>
                </p:cond>
              </p:nextCondLst>
            </p:seq>
            <p:video>
              <p:cMediaNode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254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그림 10"/>
          <p:cNvPicPr/>
          <p:nvPr/>
        </p:nvPicPr>
        <p:blipFill>
          <a:blip r:embed="rId3"/>
          <a:stretch/>
        </p:blipFill>
        <p:spPr>
          <a:xfrm>
            <a:off x="4154400" y="3039480"/>
            <a:ext cx="3772800" cy="3011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8" name="PlaceHolder 1"/>
          <p:cNvSpPr>
            <a:spLocks noGrp="1"/>
          </p:cNvSpPr>
          <p:nvPr>
            <p:ph/>
          </p:nvPr>
        </p:nvSpPr>
        <p:spPr>
          <a:xfrm>
            <a:off x="1432440" y="2106000"/>
            <a:ext cx="10366200" cy="776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/>
                <a:ea typeface="Jost"/>
              </a:rPr>
              <a:t>Strong activity breaks down the energy-precision trade-off   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>
                <a:solidFill>
                  <a:schemeClr val="dk2"/>
                </a:solidFill>
                <a:effectLst/>
                <a:uFillTx/>
                <a:latin typeface="Jost"/>
                <a:ea typeface="Jost"/>
              </a:rPr>
              <a:t>Simulation results </a:t>
            </a:r>
            <a:endParaRPr lang="en-US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9" name="그래픽 278" descr="16§display§\text{Pe}\equiv\frac{\text{advective rate}}{\text{diffusive rate}}=\frac{\gamma {\color{c1}v_p}}{D}§svg§600§TRUE§"/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8215200" y="5534640"/>
            <a:ext cx="2305800" cy="4327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/>
          </p:nvPr>
        </p:nvSpPr>
        <p:spPr>
          <a:xfrm>
            <a:off x="1432440" y="2106000"/>
            <a:ext cx="10291680" cy="3955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 latinLnBrk="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We established the </a:t>
            </a:r>
            <a:r>
              <a:rPr lang="en-US" sz="24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TUR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for the active system where the </a:t>
            </a:r>
            <a:r>
              <a:rPr lang="en-US" sz="24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thermal and </a:t>
            </a:r>
            <a:r>
              <a:rPr lang="en-US" sz="2400" b="1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active noises </a:t>
            </a:r>
            <a:r>
              <a:rPr lang="en-US" sz="24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are present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.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228600" indent="-228600" defTabSz="914400" latinLnBrk="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We can interpret entropy as a </a:t>
            </a:r>
            <a:r>
              <a:rPr lang="en-US" sz="24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generalization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of two </a:t>
            </a:r>
            <a:r>
              <a:rPr lang="en-US" sz="2400" b="1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heat</a:t>
            </a:r>
            <a:r>
              <a:rPr lang="en-US" sz="24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contributions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, each corresponding to a component with either </a:t>
            </a:r>
            <a:r>
              <a:rPr lang="en-US" sz="2400" b="1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even or odd parity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.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228600" indent="-228600" defTabSz="914400" latinLnBrk="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We demonstrate that the </a:t>
            </a:r>
            <a:r>
              <a:rPr lang="en-US" sz="2400" b="1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system entropy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can be </a:t>
            </a:r>
            <a:r>
              <a:rPr lang="en-US" sz="2400" b="1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disregarded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in the case of free space diffusion with the </a:t>
            </a:r>
            <a:r>
              <a:rPr lang="en-US" sz="24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translational symmetry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.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228600" indent="-228600" defTabSz="914400" latinLnBrk="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We also </a:t>
            </a:r>
            <a:r>
              <a:rPr lang="en-US" sz="24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simulated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various active systems to test our TUR.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228600" indent="-228600" defTabSz="914400" latinLnBrk="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We found that in the </a:t>
            </a:r>
            <a:r>
              <a:rPr lang="en-US" sz="24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presence of active noise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the TUR </a:t>
            </a:r>
            <a:r>
              <a:rPr lang="en-US" sz="24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does not give a tight bound</a:t>
            </a:r>
            <a:r>
              <a:rPr lang="en-US" sz="24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for the anomalous diffusion.</a:t>
            </a:r>
            <a:endParaRPr lang="en-US" sz="2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Active-TUR </a:t>
            </a:r>
            <a:endParaRPr lang="en-US" sz="4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83" name="Picture 1"/>
          <p:cNvSpPr/>
          <p:nvPr/>
        </p:nvSpPr>
        <p:spPr>
          <a:xfrm>
            <a:off x="9919800" y="196560"/>
            <a:ext cx="1261440" cy="1261440"/>
          </a:xfrm>
          <a:prstGeom prst="ellipse">
            <a:avLst/>
          </a:prstGeom>
          <a:blipFill rotWithShape="0">
            <a:blip r:embed="rId3"/>
            <a:srcRect/>
            <a:stretch/>
          </a:blipFill>
          <a:ln w="63360" cap="rnd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84" name="TextBox 61"/>
          <p:cNvSpPr/>
          <p:nvPr/>
        </p:nvSpPr>
        <p:spPr>
          <a:xfrm>
            <a:off x="9604895" y="1483560"/>
            <a:ext cx="1961091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Prof. Jae-Hyung Jeon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algn="ctr" defTabSz="914400">
              <a:lnSpc>
                <a:spcPct val="100000"/>
              </a:lnSpc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POSTECH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85" name="Picture 4"/>
          <p:cNvSpPr/>
          <p:nvPr/>
        </p:nvSpPr>
        <p:spPr>
          <a:xfrm>
            <a:off x="5829120" y="195480"/>
            <a:ext cx="1261440" cy="1261800"/>
          </a:xfrm>
          <a:prstGeom prst="ellipse">
            <a:avLst/>
          </a:prstGeom>
          <a:blipFill rotWithShape="0">
            <a:blip r:embed="rId4"/>
            <a:srcRect/>
            <a:stretch/>
          </a:blipFill>
          <a:ln w="63360" cap="rnd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86" name="TextBox 131"/>
          <p:cNvSpPr/>
          <p:nvPr/>
        </p:nvSpPr>
        <p:spPr>
          <a:xfrm>
            <a:off x="5603745" y="1483560"/>
            <a:ext cx="1736671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Hyeong-Tark Han 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algn="ctr" defTabSz="914400">
              <a:lnSpc>
                <a:spcPct val="100000"/>
              </a:lnSpc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POSTECH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87" name="Picture 3"/>
          <p:cNvSpPr/>
          <p:nvPr/>
        </p:nvSpPr>
        <p:spPr>
          <a:xfrm>
            <a:off x="7792560" y="154440"/>
            <a:ext cx="1261800" cy="1302480"/>
          </a:xfrm>
          <a:prstGeom prst="ellipse">
            <a:avLst/>
          </a:prstGeom>
          <a:blipFill rotWithShape="0">
            <a:blip r:embed="rId5"/>
            <a:srcRect/>
            <a:stretch/>
          </a:blipFill>
          <a:ln w="63360" cap="rnd">
            <a:solidFill>
              <a:srgbClr val="333333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88" name="TextBox 137"/>
          <p:cNvSpPr/>
          <p:nvPr/>
        </p:nvSpPr>
        <p:spPr>
          <a:xfrm>
            <a:off x="7564461" y="1483560"/>
            <a:ext cx="1783158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Prof. Jae Sung Lee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algn="ctr" defTabSz="914400">
              <a:lnSpc>
                <a:spcPct val="100000"/>
              </a:lnSpc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KIAS</a:t>
            </a:r>
            <a:endParaRPr lang="en-US" sz="16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2" name="TextBox 60">
            <a:extLst>
              <a:ext uri="{FF2B5EF4-FFF2-40B4-BE49-F238E27FC236}">
                <a16:creationId xmlns:a16="http://schemas.microsoft.com/office/drawing/2014/main" id="{8A6D616E-F0BC-8ABE-EC4A-C7384823739F}"/>
              </a:ext>
            </a:extLst>
          </p:cNvPr>
          <p:cNvSpPr/>
          <p:nvPr/>
        </p:nvSpPr>
        <p:spPr>
          <a:xfrm>
            <a:off x="898617" y="6008559"/>
            <a:ext cx="11269320" cy="32643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r"/>
            <a:r>
              <a:rPr lang="en-US" sz="1600" b="0" i="1" strike="noStrike" dirty="0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H.-T Han, J. S. Lee and J.-H. </a:t>
            </a:r>
            <a:r>
              <a:rPr lang="en-US" sz="1600" i="1" dirty="0">
                <a:solidFill>
                  <a:schemeClr val="accent1"/>
                </a:solidFill>
                <a:latin typeface="Jost" pitchFamily="2" charset="0"/>
                <a:ea typeface="Jost" pitchFamily="2" charset="0"/>
              </a:rPr>
              <a:t>Jeon, </a:t>
            </a:r>
            <a:r>
              <a:rPr lang="en-US" sz="1600" b="0" i="1" strike="noStrike" dirty="0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Thermodynamic uncertainty relation for systems with active Ornstein-</a:t>
            </a:r>
            <a:r>
              <a:rPr lang="en-US" sz="1600" b="0" i="1" strike="noStrike" dirty="0" err="1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Uhlenbeck</a:t>
            </a:r>
            <a:r>
              <a:rPr lang="en-US" sz="1600" b="0" i="1" strike="noStrike" dirty="0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 particles, </a:t>
            </a:r>
            <a:r>
              <a:rPr lang="en-US" sz="1600" b="0" i="1" strike="noStrike" dirty="0" err="1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arXiv</a:t>
            </a:r>
            <a:endParaRPr lang="en-US" sz="1600" b="0" i="1" strike="noStrike" dirty="0">
              <a:solidFill>
                <a:schemeClr val="accent1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algn="r"/>
            <a:br>
              <a:rPr lang="en-US" sz="1600" b="0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</a:br>
            <a:endParaRPr lang="en-US" sz="1600" b="0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921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A51DA-F77D-3A05-E2A5-E26519F11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그림 11">
            <a:extLst>
              <a:ext uri="{FF2B5EF4-FFF2-40B4-BE49-F238E27FC236}">
                <a16:creationId xmlns:a16="http://schemas.microsoft.com/office/drawing/2014/main" id="{77D439E9-B942-7B85-0FE4-73E8936EEE8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755062" y="3082248"/>
            <a:ext cx="3305657" cy="2285304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" name="PlaceHolder 1">
            <a:extLst>
              <a:ext uri="{FF2B5EF4-FFF2-40B4-BE49-F238E27FC236}">
                <a16:creationId xmlns:a16="http://schemas.microsoft.com/office/drawing/2014/main" id="{AD592D37-0B8E-1D95-08F9-5EE8E7BC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927" y="644807"/>
            <a:ext cx="10037832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4354" dirty="0">
                <a:solidFill>
                  <a:srgbClr val="00538A"/>
                </a:solidFill>
                <a:latin typeface="Jost"/>
                <a:ea typeface="Jost"/>
              </a:rPr>
              <a:t>Memory effect and aging</a:t>
            </a:r>
            <a:endParaRPr lang="en-US" sz="4354" dirty="0">
              <a:solidFill>
                <a:srgbClr val="00538A"/>
              </a:solidFill>
              <a:latin typeface="Arial"/>
            </a:endParaRPr>
          </a:p>
        </p:txBody>
      </p:sp>
      <p:grpSp>
        <p:nvGrpSpPr>
          <p:cNvPr id="42" name="그룹 1">
            <a:extLst>
              <a:ext uri="{FF2B5EF4-FFF2-40B4-BE49-F238E27FC236}">
                <a16:creationId xmlns:a16="http://schemas.microsoft.com/office/drawing/2014/main" id="{47741CC3-8914-D933-29F0-4A2D9F18DFC5}"/>
              </a:ext>
            </a:extLst>
          </p:cNvPr>
          <p:cNvGrpSpPr/>
          <p:nvPr/>
        </p:nvGrpSpPr>
        <p:grpSpPr>
          <a:xfrm>
            <a:off x="13894040" y="446706"/>
            <a:ext cx="4305971" cy="3686852"/>
            <a:chOff x="11487960" y="369360"/>
            <a:chExt cx="3560400" cy="3048480"/>
          </a:xfrm>
        </p:grpSpPr>
        <p:pic>
          <p:nvPicPr>
            <p:cNvPr id="43" name="그림 2">
              <a:extLst>
                <a:ext uri="{FF2B5EF4-FFF2-40B4-BE49-F238E27FC236}">
                  <a16:creationId xmlns:a16="http://schemas.microsoft.com/office/drawing/2014/main" id="{AC525B14-B433-3A89-387D-DFAB49C005C9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11487960" y="369360"/>
              <a:ext cx="3560400" cy="1554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" name="그림 6">
              <a:extLst>
                <a:ext uri="{FF2B5EF4-FFF2-40B4-BE49-F238E27FC236}">
                  <a16:creationId xmlns:a16="http://schemas.microsoft.com/office/drawing/2014/main" id="{6591EF74-35CF-77C9-E38A-3AA6108FD304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11487960" y="1930320"/>
              <a:ext cx="3556080" cy="14875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5" name="TextBox 48">
            <a:extLst>
              <a:ext uri="{FF2B5EF4-FFF2-40B4-BE49-F238E27FC236}">
                <a16:creationId xmlns:a16="http://schemas.microsoft.com/office/drawing/2014/main" id="{FFD6A346-8B0C-9211-EFD6-8B9C010CE7E8}"/>
              </a:ext>
            </a:extLst>
          </p:cNvPr>
          <p:cNvSpPr/>
          <p:nvPr/>
        </p:nvSpPr>
        <p:spPr>
          <a:xfrm>
            <a:off x="14996438" y="4765304"/>
            <a:ext cx="3045092" cy="2886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defTabSz="4242382"/>
            <a:r>
              <a:rPr lang="en-US" sz="1330">
                <a:solidFill>
                  <a:schemeClr val="dk1"/>
                </a:solidFill>
                <a:latin typeface="Jost"/>
                <a:ea typeface="맑은 고딕"/>
              </a:rPr>
              <a:t>G. Muñoz-Gil </a:t>
            </a:r>
            <a:r>
              <a:rPr lang="en-US" sz="1330" i="1">
                <a:solidFill>
                  <a:schemeClr val="dk1"/>
                </a:solidFill>
                <a:latin typeface="Jost"/>
                <a:ea typeface="맑은 고딕"/>
              </a:rPr>
              <a:t>et al., Nat. Commun.</a:t>
            </a:r>
            <a:r>
              <a:rPr lang="en-US" sz="1330">
                <a:solidFill>
                  <a:schemeClr val="dk1"/>
                </a:solidFill>
                <a:latin typeface="Jost"/>
                <a:ea typeface="맑은 고딕"/>
              </a:rPr>
              <a:t> (2021)</a:t>
            </a:r>
            <a:endParaRPr lang="en-US" sz="133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" name="그림 7">
            <a:extLst>
              <a:ext uri="{FF2B5EF4-FFF2-40B4-BE49-F238E27FC236}">
                <a16:creationId xmlns:a16="http://schemas.microsoft.com/office/drawing/2014/main" id="{08994A0D-73CC-1CFF-6301-309C2BCAB715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2303138" y="1754172"/>
            <a:ext cx="1145066" cy="1611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9" name="그림 8">
            <a:extLst>
              <a:ext uri="{FF2B5EF4-FFF2-40B4-BE49-F238E27FC236}">
                <a16:creationId xmlns:a16="http://schemas.microsoft.com/office/drawing/2014/main" id="{3B024C92-4A7F-4C58-0972-A90ABE7F53C8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3557051" y="1766798"/>
            <a:ext cx="1859100" cy="1553894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907CBA80-E77C-E9AB-0625-61F6AA252ED7}"/>
              </a:ext>
            </a:extLst>
          </p:cNvPr>
          <p:cNvSpPr/>
          <p:nvPr/>
        </p:nvSpPr>
        <p:spPr>
          <a:xfrm>
            <a:off x="12307492" y="1357099"/>
            <a:ext cx="3964628" cy="40665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marL="261230" indent="-261230" defTabSz="1105875">
              <a:buClr>
                <a:srgbClr val="000000"/>
              </a:buClr>
              <a:buFont typeface="Symbol" charset="2"/>
              <a:buChar char=""/>
            </a:pPr>
            <a:r>
              <a:rPr lang="en-US" sz="1693">
                <a:solidFill>
                  <a:srgbClr val="000000"/>
                </a:solidFill>
                <a:latin typeface="Jost"/>
                <a:ea typeface="DejaVu Sans"/>
              </a:rPr>
              <a:t>DNA and Chromatin Dynamics</a:t>
            </a:r>
            <a:endParaRPr lang="en-US" sz="1693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07B63D-E585-321F-B11D-4E1A28F273FF}"/>
              </a:ext>
            </a:extLst>
          </p:cNvPr>
          <p:cNvSpPr/>
          <p:nvPr/>
        </p:nvSpPr>
        <p:spPr>
          <a:xfrm>
            <a:off x="13254893" y="3302405"/>
            <a:ext cx="2201749" cy="2886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defTabSz="1105875"/>
            <a:r>
              <a:rPr lang="en-US" sz="1330">
                <a:solidFill>
                  <a:srgbClr val="000000"/>
                </a:solidFill>
                <a:latin typeface="Jost"/>
                <a:ea typeface="Microsoft YaHei"/>
              </a:rPr>
              <a:t>I. Bronstein </a:t>
            </a:r>
            <a:r>
              <a:rPr lang="en-US" sz="1330" i="1">
                <a:solidFill>
                  <a:srgbClr val="000000"/>
                </a:solidFill>
                <a:latin typeface="Jost"/>
                <a:ea typeface="Microsoft YaHei"/>
              </a:rPr>
              <a:t>et al., PRL</a:t>
            </a:r>
            <a:r>
              <a:rPr lang="en-US" sz="1330">
                <a:solidFill>
                  <a:srgbClr val="000000"/>
                </a:solidFill>
                <a:latin typeface="Jost"/>
                <a:ea typeface="Microsoft YaHei"/>
              </a:rPr>
              <a:t> (2009)</a:t>
            </a:r>
            <a:endParaRPr lang="en-US" sz="133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F9852F-6728-2FD6-CEF0-0529701A56A8}"/>
              </a:ext>
            </a:extLst>
          </p:cNvPr>
          <p:cNvSpPr/>
          <p:nvPr/>
        </p:nvSpPr>
        <p:spPr>
          <a:xfrm>
            <a:off x="7710035" y="5651064"/>
            <a:ext cx="2077664" cy="2886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defTabSz="1105875"/>
            <a:r>
              <a:rPr lang="en-US" sz="1400" dirty="0">
                <a:latin typeface="Jost"/>
                <a:ea typeface="DejaVu Sans"/>
              </a:rPr>
              <a:t>J.-H. Jeon </a:t>
            </a:r>
            <a:r>
              <a:rPr lang="en-US" sz="1400" i="1" dirty="0">
                <a:latin typeface="Jost"/>
                <a:ea typeface="DejaVu Sans"/>
              </a:rPr>
              <a:t>et al., PRL</a:t>
            </a:r>
            <a:r>
              <a:rPr lang="en-US" sz="1400" dirty="0">
                <a:latin typeface="Jost"/>
                <a:ea typeface="DejaVu Sans"/>
              </a:rPr>
              <a:t> (2011)</a:t>
            </a:r>
            <a:endParaRPr lang="en-US" sz="1400" dirty="0">
              <a:latin typeface="Arial"/>
            </a:endParaRPr>
          </a:p>
        </p:txBody>
      </p:sp>
      <p:pic>
        <p:nvPicPr>
          <p:cNvPr id="97" name="Graphic 115" descr="16§display§\psi(\Delta t_i)\sim \Delta t_i^{-1-\alpha}§svg§600§TRUE§">
            <a:extLst>
              <a:ext uri="{FF2B5EF4-FFF2-40B4-BE49-F238E27FC236}">
                <a16:creationId xmlns:a16="http://schemas.microsoft.com/office/drawing/2014/main" id="{342A63FD-6116-CB8C-8122-19440E8356D3}"/>
              </a:ext>
            </a:extLst>
          </p:cNvPr>
          <p:cNvPicPr/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/>
        </p:blipFill>
        <p:spPr>
          <a:xfrm>
            <a:off x="1545836" y="8146514"/>
            <a:ext cx="1858664" cy="283001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8" name="TextBox 116">
            <a:extLst>
              <a:ext uri="{FF2B5EF4-FFF2-40B4-BE49-F238E27FC236}">
                <a16:creationId xmlns:a16="http://schemas.microsoft.com/office/drawing/2014/main" id="{2F8ED4EA-A505-9A82-25BC-5624EAA5172F}"/>
              </a:ext>
            </a:extLst>
          </p:cNvPr>
          <p:cNvSpPr/>
          <p:nvPr/>
        </p:nvSpPr>
        <p:spPr>
          <a:xfrm>
            <a:off x="3368363" y="8057260"/>
            <a:ext cx="1189637" cy="40768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935">
                <a:solidFill>
                  <a:srgbClr val="494949"/>
                </a:solidFill>
                <a:latin typeface="Jost"/>
                <a:ea typeface="DejaVu Sans"/>
              </a:rPr>
              <a:t>(renewal)</a:t>
            </a:r>
            <a:endParaRPr lang="en-US" sz="1935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9" name="Group 117">
            <a:extLst>
              <a:ext uri="{FF2B5EF4-FFF2-40B4-BE49-F238E27FC236}">
                <a16:creationId xmlns:a16="http://schemas.microsoft.com/office/drawing/2014/main" id="{9FE7DA1C-880A-29FC-4E81-AB46763F8BAF}"/>
              </a:ext>
            </a:extLst>
          </p:cNvPr>
          <p:cNvGrpSpPr/>
          <p:nvPr/>
        </p:nvGrpSpPr>
        <p:grpSpPr>
          <a:xfrm>
            <a:off x="1908077" y="6916983"/>
            <a:ext cx="2352828" cy="1247382"/>
            <a:chOff x="1577520" y="5719320"/>
            <a:chExt cx="1945440" cy="1031400"/>
          </a:xfrm>
        </p:grpSpPr>
        <p:sp>
          <p:nvSpPr>
            <p:cNvPr id="100" name="Oval 118">
              <a:extLst>
                <a:ext uri="{FF2B5EF4-FFF2-40B4-BE49-F238E27FC236}">
                  <a16:creationId xmlns:a16="http://schemas.microsoft.com/office/drawing/2014/main" id="{6F3EE9C6-E3D3-FC0B-7511-11CC9B383355}"/>
                </a:ext>
              </a:extLst>
            </p:cNvPr>
            <p:cNvSpPr/>
            <p:nvPr/>
          </p:nvSpPr>
          <p:spPr>
            <a:xfrm>
              <a:off x="2916000" y="5831280"/>
              <a:ext cx="101160" cy="10152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36137" rIns="108847" bIns="36137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1" name="Oval 119">
              <a:extLst>
                <a:ext uri="{FF2B5EF4-FFF2-40B4-BE49-F238E27FC236}">
                  <a16:creationId xmlns:a16="http://schemas.microsoft.com/office/drawing/2014/main" id="{0FFFECED-5AC8-9A51-3003-911E3E737C41}"/>
                </a:ext>
              </a:extLst>
            </p:cNvPr>
            <p:cNvSpPr/>
            <p:nvPr/>
          </p:nvSpPr>
          <p:spPr>
            <a:xfrm>
              <a:off x="2705040" y="6158520"/>
              <a:ext cx="100440" cy="10044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35702" rIns="108847" bIns="3570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2" name="Oval 120">
              <a:extLst>
                <a:ext uri="{FF2B5EF4-FFF2-40B4-BE49-F238E27FC236}">
                  <a16:creationId xmlns:a16="http://schemas.microsoft.com/office/drawing/2014/main" id="{6FEFA015-6F10-2271-280C-840E845CFD6E}"/>
                </a:ext>
              </a:extLst>
            </p:cNvPr>
            <p:cNvSpPr/>
            <p:nvPr/>
          </p:nvSpPr>
          <p:spPr>
            <a:xfrm>
              <a:off x="2895480" y="6648120"/>
              <a:ext cx="101520" cy="10116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35702" rIns="108847" bIns="3570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3" name="Freeform 121">
              <a:extLst>
                <a:ext uri="{FF2B5EF4-FFF2-40B4-BE49-F238E27FC236}">
                  <a16:creationId xmlns:a16="http://schemas.microsoft.com/office/drawing/2014/main" id="{F7247EA3-CC2F-EC66-19B3-7135B1895E90}"/>
                </a:ext>
              </a:extLst>
            </p:cNvPr>
            <p:cNvSpPr/>
            <p:nvPr/>
          </p:nvSpPr>
          <p:spPr>
            <a:xfrm>
              <a:off x="1716840" y="6483600"/>
              <a:ext cx="1806120" cy="267120"/>
            </a:xfrm>
            <a:custGeom>
              <a:avLst/>
              <a:gdLst>
                <a:gd name="textAreaLeft" fmla="*/ 0 w 1806120"/>
                <a:gd name="textAreaRight" fmla="*/ 1809720 w 1806120"/>
                <a:gd name="textAreaTop" fmla="*/ 0 h 267120"/>
                <a:gd name="textAreaBottom" fmla="*/ 271080 h 267120"/>
              </a:gdLst>
              <a:ahLst/>
              <a:cxnLst/>
              <a:rect l="textAreaLeft" t="textAreaTop" r="textAreaRight" b="textAreaBottom"/>
              <a:pathLst>
                <a:path w="5029" h="752" fill="none">
                  <a:moveTo>
                    <a:pt x="19" y="0"/>
                  </a:moveTo>
                  <a:cubicBezTo>
                    <a:pt x="-70" y="81"/>
                    <a:pt x="179" y="171"/>
                    <a:pt x="323" y="47"/>
                  </a:cubicBezTo>
                  <a:cubicBezTo>
                    <a:pt x="460" y="-71"/>
                    <a:pt x="526" y="206"/>
                    <a:pt x="735" y="135"/>
                  </a:cubicBezTo>
                  <a:cubicBezTo>
                    <a:pt x="830" y="103"/>
                    <a:pt x="884" y="-35"/>
                    <a:pt x="1054" y="94"/>
                  </a:cubicBezTo>
                  <a:cubicBezTo>
                    <a:pt x="1163" y="177"/>
                    <a:pt x="1160" y="295"/>
                    <a:pt x="1450" y="202"/>
                  </a:cubicBezTo>
                  <a:cubicBezTo>
                    <a:pt x="1596" y="156"/>
                    <a:pt x="1618" y="-62"/>
                    <a:pt x="1769" y="67"/>
                  </a:cubicBezTo>
                  <a:cubicBezTo>
                    <a:pt x="1872" y="155"/>
                    <a:pt x="1910" y="235"/>
                    <a:pt x="1938" y="323"/>
                  </a:cubicBezTo>
                  <a:cubicBezTo>
                    <a:pt x="1961" y="397"/>
                    <a:pt x="2436" y="474"/>
                    <a:pt x="2334" y="351"/>
                  </a:cubicBezTo>
                  <a:cubicBezTo>
                    <a:pt x="2245" y="242"/>
                    <a:pt x="2447" y="204"/>
                    <a:pt x="2424" y="128"/>
                  </a:cubicBezTo>
                  <a:cubicBezTo>
                    <a:pt x="2391" y="15"/>
                    <a:pt x="2749" y="17"/>
                    <a:pt x="2699" y="128"/>
                  </a:cubicBezTo>
                  <a:cubicBezTo>
                    <a:pt x="2639" y="260"/>
                    <a:pt x="2881" y="169"/>
                    <a:pt x="2958" y="95"/>
                  </a:cubicBezTo>
                  <a:cubicBezTo>
                    <a:pt x="3131" y="-72"/>
                    <a:pt x="3097" y="185"/>
                    <a:pt x="3141" y="229"/>
                  </a:cubicBezTo>
                  <a:cubicBezTo>
                    <a:pt x="3210" y="302"/>
                    <a:pt x="3254" y="390"/>
                    <a:pt x="3186" y="465"/>
                  </a:cubicBezTo>
                  <a:cubicBezTo>
                    <a:pt x="3118" y="541"/>
                    <a:pt x="3146" y="627"/>
                    <a:pt x="3247" y="700"/>
                  </a:cubicBezTo>
                  <a:cubicBezTo>
                    <a:pt x="3443" y="841"/>
                    <a:pt x="3636" y="655"/>
                    <a:pt x="3643" y="593"/>
                  </a:cubicBezTo>
                  <a:cubicBezTo>
                    <a:pt x="3652" y="510"/>
                    <a:pt x="3599" y="428"/>
                    <a:pt x="3536" y="350"/>
                  </a:cubicBezTo>
                  <a:cubicBezTo>
                    <a:pt x="3452" y="244"/>
                    <a:pt x="3856" y="221"/>
                    <a:pt x="3720" y="121"/>
                  </a:cubicBezTo>
                  <a:cubicBezTo>
                    <a:pt x="3578" y="19"/>
                    <a:pt x="3974" y="-46"/>
                    <a:pt x="4009" y="81"/>
                  </a:cubicBezTo>
                  <a:cubicBezTo>
                    <a:pt x="4028" y="152"/>
                    <a:pt x="4422" y="284"/>
                    <a:pt x="4465" y="142"/>
                  </a:cubicBezTo>
                  <a:cubicBezTo>
                    <a:pt x="4497" y="40"/>
                    <a:pt x="4835" y="13"/>
                    <a:pt x="4846" y="135"/>
                  </a:cubicBezTo>
                  <a:lnTo>
                    <a:pt x="4999" y="136"/>
                  </a:lnTo>
                  <a:lnTo>
                    <a:pt x="4953" y="67"/>
                  </a:lnTo>
                  <a:lnTo>
                    <a:pt x="5029" y="28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4" name="Freeform 122">
              <a:extLst>
                <a:ext uri="{FF2B5EF4-FFF2-40B4-BE49-F238E27FC236}">
                  <a16:creationId xmlns:a16="http://schemas.microsoft.com/office/drawing/2014/main" id="{FE7AA88C-8F33-B534-440C-460EB360D2B7}"/>
                </a:ext>
              </a:extLst>
            </p:cNvPr>
            <p:cNvSpPr/>
            <p:nvPr/>
          </p:nvSpPr>
          <p:spPr>
            <a:xfrm>
              <a:off x="1675440" y="5891760"/>
              <a:ext cx="1787400" cy="254160"/>
            </a:xfrm>
            <a:custGeom>
              <a:avLst/>
              <a:gdLst>
                <a:gd name="textAreaLeft" fmla="*/ 0 w 1787400"/>
                <a:gd name="textAreaRight" fmla="*/ 1791360 w 1787400"/>
                <a:gd name="textAreaTop" fmla="*/ 0 h 254160"/>
                <a:gd name="textAreaBottom" fmla="*/ 257760 h 254160"/>
              </a:gdLst>
              <a:ahLst/>
              <a:cxnLst/>
              <a:rect l="textAreaLeft" t="textAreaTop" r="textAreaRight" b="textAreaBottom"/>
              <a:pathLst>
                <a:path w="4976" h="718" fill="none">
                  <a:moveTo>
                    <a:pt x="41" y="73"/>
                  </a:moveTo>
                  <a:cubicBezTo>
                    <a:pt x="-96" y="155"/>
                    <a:pt x="151" y="199"/>
                    <a:pt x="147" y="283"/>
                  </a:cubicBezTo>
                  <a:cubicBezTo>
                    <a:pt x="147" y="321"/>
                    <a:pt x="386" y="502"/>
                    <a:pt x="498" y="343"/>
                  </a:cubicBezTo>
                  <a:cubicBezTo>
                    <a:pt x="558" y="256"/>
                    <a:pt x="542" y="212"/>
                    <a:pt x="589" y="127"/>
                  </a:cubicBezTo>
                  <a:cubicBezTo>
                    <a:pt x="691" y="-52"/>
                    <a:pt x="862" y="163"/>
                    <a:pt x="939" y="188"/>
                  </a:cubicBezTo>
                  <a:cubicBezTo>
                    <a:pt x="1226" y="278"/>
                    <a:pt x="1006" y="38"/>
                    <a:pt x="1275" y="107"/>
                  </a:cubicBezTo>
                  <a:cubicBezTo>
                    <a:pt x="1428" y="147"/>
                    <a:pt x="1278" y="316"/>
                    <a:pt x="1549" y="296"/>
                  </a:cubicBezTo>
                  <a:cubicBezTo>
                    <a:pt x="1795" y="277"/>
                    <a:pt x="1689" y="140"/>
                    <a:pt x="1808" y="74"/>
                  </a:cubicBezTo>
                  <a:cubicBezTo>
                    <a:pt x="2032" y="-51"/>
                    <a:pt x="1949" y="169"/>
                    <a:pt x="2082" y="181"/>
                  </a:cubicBezTo>
                  <a:cubicBezTo>
                    <a:pt x="2217" y="194"/>
                    <a:pt x="2316" y="177"/>
                    <a:pt x="2447" y="81"/>
                  </a:cubicBezTo>
                  <a:cubicBezTo>
                    <a:pt x="2606" y="-36"/>
                    <a:pt x="2605" y="177"/>
                    <a:pt x="2676" y="235"/>
                  </a:cubicBezTo>
                  <a:cubicBezTo>
                    <a:pt x="2872" y="393"/>
                    <a:pt x="3000" y="278"/>
                    <a:pt x="3193" y="235"/>
                  </a:cubicBezTo>
                  <a:cubicBezTo>
                    <a:pt x="3334" y="204"/>
                    <a:pt x="3079" y="80"/>
                    <a:pt x="3209" y="26"/>
                  </a:cubicBezTo>
                  <a:cubicBezTo>
                    <a:pt x="3439" y="-69"/>
                    <a:pt x="3465" y="117"/>
                    <a:pt x="3605" y="161"/>
                  </a:cubicBezTo>
                  <a:cubicBezTo>
                    <a:pt x="3866" y="243"/>
                    <a:pt x="3923" y="-5"/>
                    <a:pt x="4077" y="114"/>
                  </a:cubicBezTo>
                  <a:cubicBezTo>
                    <a:pt x="4167" y="184"/>
                    <a:pt x="4089" y="279"/>
                    <a:pt x="4169" y="349"/>
                  </a:cubicBezTo>
                  <a:cubicBezTo>
                    <a:pt x="4261" y="433"/>
                    <a:pt x="4179" y="510"/>
                    <a:pt x="4305" y="598"/>
                  </a:cubicBezTo>
                  <a:cubicBezTo>
                    <a:pt x="4371" y="644"/>
                    <a:pt x="4643" y="823"/>
                    <a:pt x="4564" y="632"/>
                  </a:cubicBezTo>
                  <a:cubicBezTo>
                    <a:pt x="4530" y="550"/>
                    <a:pt x="4625" y="456"/>
                    <a:pt x="4519" y="383"/>
                  </a:cubicBezTo>
                  <a:cubicBezTo>
                    <a:pt x="4393" y="297"/>
                    <a:pt x="4616" y="231"/>
                    <a:pt x="4611" y="154"/>
                  </a:cubicBezTo>
                  <a:cubicBezTo>
                    <a:pt x="4596" y="-9"/>
                    <a:pt x="4859" y="133"/>
                    <a:pt x="4945" y="148"/>
                  </a:cubicBezTo>
                  <a:lnTo>
                    <a:pt x="4976" y="127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5" name="Freeform 123">
              <a:extLst>
                <a:ext uri="{FF2B5EF4-FFF2-40B4-BE49-F238E27FC236}">
                  <a16:creationId xmlns:a16="http://schemas.microsoft.com/office/drawing/2014/main" id="{47404F20-E065-84EF-A571-63734A88CE13}"/>
                </a:ext>
              </a:extLst>
            </p:cNvPr>
            <p:cNvSpPr/>
            <p:nvPr/>
          </p:nvSpPr>
          <p:spPr>
            <a:xfrm>
              <a:off x="1577520" y="6205680"/>
              <a:ext cx="1854720" cy="249480"/>
            </a:xfrm>
            <a:custGeom>
              <a:avLst/>
              <a:gdLst>
                <a:gd name="textAreaLeft" fmla="*/ 0 w 1854720"/>
                <a:gd name="textAreaRight" fmla="*/ 1858680 w 1854720"/>
                <a:gd name="textAreaTop" fmla="*/ 0 h 249480"/>
                <a:gd name="textAreaBottom" fmla="*/ 253440 h 249480"/>
              </a:gdLst>
              <a:ahLst/>
              <a:cxnLst/>
              <a:rect l="textAreaLeft" t="textAreaTop" r="textAreaRight" b="textAreaBottom"/>
              <a:pathLst>
                <a:path w="5163" h="704" fill="none">
                  <a:moveTo>
                    <a:pt x="0" y="109"/>
                  </a:moveTo>
                  <a:cubicBezTo>
                    <a:pt x="42" y="180"/>
                    <a:pt x="85" y="317"/>
                    <a:pt x="288" y="290"/>
                  </a:cubicBezTo>
                  <a:cubicBezTo>
                    <a:pt x="432" y="272"/>
                    <a:pt x="465" y="64"/>
                    <a:pt x="624" y="149"/>
                  </a:cubicBezTo>
                  <a:cubicBezTo>
                    <a:pt x="753" y="218"/>
                    <a:pt x="947" y="322"/>
                    <a:pt x="1051" y="257"/>
                  </a:cubicBezTo>
                  <a:cubicBezTo>
                    <a:pt x="1158" y="188"/>
                    <a:pt x="1128" y="119"/>
                    <a:pt x="1233" y="41"/>
                  </a:cubicBezTo>
                  <a:cubicBezTo>
                    <a:pt x="1336" y="-34"/>
                    <a:pt x="1586" y="113"/>
                    <a:pt x="1582" y="189"/>
                  </a:cubicBezTo>
                  <a:cubicBezTo>
                    <a:pt x="1578" y="349"/>
                    <a:pt x="2022" y="193"/>
                    <a:pt x="1934" y="156"/>
                  </a:cubicBezTo>
                  <a:cubicBezTo>
                    <a:pt x="1671" y="42"/>
                    <a:pt x="2129" y="-32"/>
                    <a:pt x="2162" y="108"/>
                  </a:cubicBezTo>
                  <a:cubicBezTo>
                    <a:pt x="2179" y="180"/>
                    <a:pt x="2303" y="246"/>
                    <a:pt x="2253" y="324"/>
                  </a:cubicBezTo>
                  <a:cubicBezTo>
                    <a:pt x="2205" y="403"/>
                    <a:pt x="2332" y="479"/>
                    <a:pt x="2421" y="546"/>
                  </a:cubicBezTo>
                  <a:cubicBezTo>
                    <a:pt x="2492" y="598"/>
                    <a:pt x="2502" y="742"/>
                    <a:pt x="2711" y="694"/>
                  </a:cubicBezTo>
                  <a:cubicBezTo>
                    <a:pt x="2894" y="653"/>
                    <a:pt x="2726" y="554"/>
                    <a:pt x="2726" y="485"/>
                  </a:cubicBezTo>
                  <a:cubicBezTo>
                    <a:pt x="2726" y="414"/>
                    <a:pt x="2743" y="344"/>
                    <a:pt x="2786" y="277"/>
                  </a:cubicBezTo>
                  <a:cubicBezTo>
                    <a:pt x="2841" y="192"/>
                    <a:pt x="2628" y="97"/>
                    <a:pt x="2863" y="55"/>
                  </a:cubicBezTo>
                  <a:cubicBezTo>
                    <a:pt x="3149" y="4"/>
                    <a:pt x="2992" y="160"/>
                    <a:pt x="3152" y="217"/>
                  </a:cubicBezTo>
                  <a:cubicBezTo>
                    <a:pt x="3469" y="328"/>
                    <a:pt x="3340" y="149"/>
                    <a:pt x="3350" y="102"/>
                  </a:cubicBezTo>
                  <a:cubicBezTo>
                    <a:pt x="3366" y="17"/>
                    <a:pt x="3747" y="-61"/>
                    <a:pt x="3701" y="69"/>
                  </a:cubicBezTo>
                  <a:cubicBezTo>
                    <a:pt x="3668" y="160"/>
                    <a:pt x="3879" y="213"/>
                    <a:pt x="3959" y="75"/>
                  </a:cubicBezTo>
                  <a:cubicBezTo>
                    <a:pt x="4055" y="-90"/>
                    <a:pt x="4234" y="153"/>
                    <a:pt x="4295" y="203"/>
                  </a:cubicBezTo>
                  <a:cubicBezTo>
                    <a:pt x="4394" y="287"/>
                    <a:pt x="4591" y="290"/>
                    <a:pt x="4706" y="203"/>
                  </a:cubicBezTo>
                  <a:cubicBezTo>
                    <a:pt x="4792" y="135"/>
                    <a:pt x="4638" y="3"/>
                    <a:pt x="4934" y="48"/>
                  </a:cubicBezTo>
                  <a:lnTo>
                    <a:pt x="5010" y="115"/>
                  </a:lnTo>
                  <a:lnTo>
                    <a:pt x="5163" y="149"/>
                  </a:lnTo>
                  <a:lnTo>
                    <a:pt x="5162" y="142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6" name="Freeform 124">
              <a:extLst>
                <a:ext uri="{FF2B5EF4-FFF2-40B4-BE49-F238E27FC236}">
                  <a16:creationId xmlns:a16="http://schemas.microsoft.com/office/drawing/2014/main" id="{58F09DB6-9814-3AE7-BE0B-8A71E678A718}"/>
                </a:ext>
              </a:extLst>
            </p:cNvPr>
            <p:cNvSpPr/>
            <p:nvPr/>
          </p:nvSpPr>
          <p:spPr>
            <a:xfrm>
              <a:off x="2824920" y="5719320"/>
              <a:ext cx="137160" cy="101880"/>
            </a:xfrm>
            <a:custGeom>
              <a:avLst/>
              <a:gdLst>
                <a:gd name="textAreaLeft" fmla="*/ 0 w 137160"/>
                <a:gd name="textAreaRight" fmla="*/ 141120 w 137160"/>
                <a:gd name="textAreaTop" fmla="*/ 0 h 101880"/>
                <a:gd name="textAreaBottom" fmla="*/ 105840 h 101880"/>
              </a:gdLst>
              <a:ahLst/>
              <a:cxnLst/>
              <a:rect l="textAreaLeft" t="textAreaTop" r="textAreaRight" b="textAreaBottom"/>
              <a:pathLst>
                <a:path w="392" h="294" fill="none">
                  <a:moveTo>
                    <a:pt x="392" y="293"/>
                  </a:moveTo>
                  <a:cubicBezTo>
                    <a:pt x="367" y="12"/>
                    <a:pt x="259" y="0"/>
                    <a:pt x="138" y="0"/>
                  </a:cubicBezTo>
                  <a:cubicBezTo>
                    <a:pt x="19" y="0"/>
                    <a:pt x="-17" y="140"/>
                    <a:pt x="6" y="294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1811" rIns="130616" bIns="51811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7" name="Freeform 125">
              <a:extLst>
                <a:ext uri="{FF2B5EF4-FFF2-40B4-BE49-F238E27FC236}">
                  <a16:creationId xmlns:a16="http://schemas.microsoft.com/office/drawing/2014/main" id="{4AEF7184-3210-2EA5-00B4-9FD797B674E3}"/>
                </a:ext>
              </a:extLst>
            </p:cNvPr>
            <p:cNvSpPr/>
            <p:nvPr/>
          </p:nvSpPr>
          <p:spPr>
            <a:xfrm>
              <a:off x="2961720" y="5719320"/>
              <a:ext cx="137160" cy="101520"/>
            </a:xfrm>
            <a:custGeom>
              <a:avLst/>
              <a:gdLst>
                <a:gd name="textAreaLeft" fmla="*/ 0 w 137160"/>
                <a:gd name="textAreaRight" fmla="*/ 141120 w 137160"/>
                <a:gd name="textAreaTop" fmla="*/ 0 h 101520"/>
                <a:gd name="textAreaBottom" fmla="*/ 105480 h 101520"/>
              </a:gdLst>
              <a:ahLst/>
              <a:cxnLst/>
              <a:rect l="textAreaLeft" t="textAreaTop" r="textAreaRight" b="textAreaBottom"/>
              <a:pathLst>
                <a:path w="392" h="293" fill="none">
                  <a:moveTo>
                    <a:pt x="0" y="293"/>
                  </a:moveTo>
                  <a:cubicBezTo>
                    <a:pt x="24" y="13"/>
                    <a:pt x="133" y="0"/>
                    <a:pt x="252" y="0"/>
                  </a:cubicBezTo>
                  <a:cubicBezTo>
                    <a:pt x="373" y="0"/>
                    <a:pt x="410" y="140"/>
                    <a:pt x="384" y="293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1376" rIns="130616" bIns="51376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8" name="Freeform 126">
              <a:extLst>
                <a:ext uri="{FF2B5EF4-FFF2-40B4-BE49-F238E27FC236}">
                  <a16:creationId xmlns:a16="http://schemas.microsoft.com/office/drawing/2014/main" id="{50ED8EBB-188A-E61F-70C9-460F441BDF3C}"/>
                </a:ext>
              </a:extLst>
            </p:cNvPr>
            <p:cNvSpPr/>
            <p:nvPr/>
          </p:nvSpPr>
          <p:spPr>
            <a:xfrm>
              <a:off x="2617200" y="6047280"/>
              <a:ext cx="136800" cy="101880"/>
            </a:xfrm>
            <a:custGeom>
              <a:avLst/>
              <a:gdLst>
                <a:gd name="textAreaLeft" fmla="*/ 0 w 136800"/>
                <a:gd name="textAreaRight" fmla="*/ 140760 w 136800"/>
                <a:gd name="textAreaTop" fmla="*/ 0 h 101880"/>
                <a:gd name="textAreaBottom" fmla="*/ 105840 h 101880"/>
              </a:gdLst>
              <a:ahLst/>
              <a:cxnLst/>
              <a:rect l="textAreaLeft" t="textAreaTop" r="textAreaRight" b="textAreaBottom"/>
              <a:pathLst>
                <a:path w="391" h="294" fill="none">
                  <a:moveTo>
                    <a:pt x="391" y="294"/>
                  </a:moveTo>
                  <a:cubicBezTo>
                    <a:pt x="366" y="13"/>
                    <a:pt x="259" y="0"/>
                    <a:pt x="139" y="0"/>
                  </a:cubicBezTo>
                  <a:cubicBezTo>
                    <a:pt x="19" y="0"/>
                    <a:pt x="-17" y="140"/>
                    <a:pt x="7" y="294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1811" rIns="130616" bIns="51811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9" name="Freeform 127">
              <a:extLst>
                <a:ext uri="{FF2B5EF4-FFF2-40B4-BE49-F238E27FC236}">
                  <a16:creationId xmlns:a16="http://schemas.microsoft.com/office/drawing/2014/main" id="{C0317ABB-1ADF-2696-51DC-ED3A93473C8E}"/>
                </a:ext>
              </a:extLst>
            </p:cNvPr>
            <p:cNvSpPr/>
            <p:nvPr/>
          </p:nvSpPr>
          <p:spPr>
            <a:xfrm>
              <a:off x="2754720" y="6047280"/>
              <a:ext cx="136800" cy="101520"/>
            </a:xfrm>
            <a:custGeom>
              <a:avLst/>
              <a:gdLst>
                <a:gd name="textAreaLeft" fmla="*/ 0 w 136800"/>
                <a:gd name="textAreaRight" fmla="*/ 140400 w 136800"/>
                <a:gd name="textAreaTop" fmla="*/ 0 h 101520"/>
                <a:gd name="textAreaBottom" fmla="*/ 105480 h 101520"/>
              </a:gdLst>
              <a:ahLst/>
              <a:cxnLst/>
              <a:rect l="textAreaLeft" t="textAreaTop" r="textAreaRight" b="textAreaBottom"/>
              <a:pathLst>
                <a:path w="392" h="293" fill="none">
                  <a:moveTo>
                    <a:pt x="0" y="293"/>
                  </a:moveTo>
                  <a:cubicBezTo>
                    <a:pt x="25" y="13"/>
                    <a:pt x="132" y="0"/>
                    <a:pt x="253" y="1"/>
                  </a:cubicBezTo>
                  <a:cubicBezTo>
                    <a:pt x="373" y="0"/>
                    <a:pt x="410" y="140"/>
                    <a:pt x="385" y="293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1376" rIns="130616" bIns="51376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0" name="Freeform 128">
              <a:extLst>
                <a:ext uri="{FF2B5EF4-FFF2-40B4-BE49-F238E27FC236}">
                  <a16:creationId xmlns:a16="http://schemas.microsoft.com/office/drawing/2014/main" id="{8820D20B-620A-388F-70A8-DF7720B3574B}"/>
                </a:ext>
              </a:extLst>
            </p:cNvPr>
            <p:cNvSpPr/>
            <p:nvPr/>
          </p:nvSpPr>
          <p:spPr>
            <a:xfrm>
              <a:off x="2803680" y="6385680"/>
              <a:ext cx="140040" cy="232200"/>
            </a:xfrm>
            <a:custGeom>
              <a:avLst/>
              <a:gdLst>
                <a:gd name="textAreaLeft" fmla="*/ 0 w 140040"/>
                <a:gd name="textAreaRight" fmla="*/ 144000 w 140040"/>
                <a:gd name="textAreaTop" fmla="*/ 0 h 232200"/>
                <a:gd name="textAreaBottom" fmla="*/ 236160 h 232200"/>
              </a:gdLst>
              <a:ahLst/>
              <a:cxnLst/>
              <a:rect l="textAreaLeft" t="textAreaTop" r="textAreaRight" b="textAreaBottom"/>
              <a:pathLst>
                <a:path w="400" h="655" fill="none">
                  <a:moveTo>
                    <a:pt x="400" y="655"/>
                  </a:moveTo>
                  <a:cubicBezTo>
                    <a:pt x="381" y="53"/>
                    <a:pt x="258" y="0"/>
                    <a:pt x="139" y="0"/>
                  </a:cubicBezTo>
                  <a:cubicBezTo>
                    <a:pt x="18" y="0"/>
                    <a:pt x="-18" y="140"/>
                    <a:pt x="7" y="292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76193" rIns="130616" bIns="7619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1" name="Freeform 129">
              <a:extLst>
                <a:ext uri="{FF2B5EF4-FFF2-40B4-BE49-F238E27FC236}">
                  <a16:creationId xmlns:a16="http://schemas.microsoft.com/office/drawing/2014/main" id="{E56E2BBF-3EFA-E339-A681-229D2689010A}"/>
                </a:ext>
              </a:extLst>
            </p:cNvPr>
            <p:cNvSpPr/>
            <p:nvPr/>
          </p:nvSpPr>
          <p:spPr>
            <a:xfrm>
              <a:off x="2941200" y="6385680"/>
              <a:ext cx="137160" cy="101520"/>
            </a:xfrm>
            <a:custGeom>
              <a:avLst/>
              <a:gdLst>
                <a:gd name="textAreaLeft" fmla="*/ 0 w 137160"/>
                <a:gd name="textAreaRight" fmla="*/ 141120 w 137160"/>
                <a:gd name="textAreaTop" fmla="*/ 0 h 101520"/>
                <a:gd name="textAreaBottom" fmla="*/ 105480 h 101520"/>
              </a:gdLst>
              <a:ahLst/>
              <a:cxnLst/>
              <a:rect l="textAreaLeft" t="textAreaTop" r="textAreaRight" b="textAreaBottom"/>
              <a:pathLst>
                <a:path w="392" h="292" fill="none">
                  <a:moveTo>
                    <a:pt x="0" y="292"/>
                  </a:moveTo>
                  <a:cubicBezTo>
                    <a:pt x="24" y="12"/>
                    <a:pt x="132" y="-1"/>
                    <a:pt x="252" y="0"/>
                  </a:cubicBezTo>
                  <a:cubicBezTo>
                    <a:pt x="372" y="0"/>
                    <a:pt x="409" y="140"/>
                    <a:pt x="385" y="292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0940" rIns="130616" bIns="50940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</p:grpSp>
      <p:sp>
        <p:nvSpPr>
          <p:cNvPr id="112" name="TextBox 130">
            <a:extLst>
              <a:ext uri="{FF2B5EF4-FFF2-40B4-BE49-F238E27FC236}">
                <a16:creationId xmlns:a16="http://schemas.microsoft.com/office/drawing/2014/main" id="{8AD7725B-9795-23A8-79DE-152D4F412405}"/>
              </a:ext>
            </a:extLst>
          </p:cNvPr>
          <p:cNvSpPr/>
          <p:nvPr/>
        </p:nvSpPr>
        <p:spPr>
          <a:xfrm>
            <a:off x="7504533" y="8002401"/>
            <a:ext cx="1638478" cy="40768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935">
                <a:solidFill>
                  <a:srgbClr val="494949"/>
                </a:solidFill>
                <a:latin typeface="Jost"/>
                <a:ea typeface="DejaVu Sans"/>
              </a:rPr>
              <a:t>(non-renewal)</a:t>
            </a:r>
            <a:endParaRPr lang="en-US" sz="1935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3" name="Group 131">
            <a:extLst>
              <a:ext uri="{FF2B5EF4-FFF2-40B4-BE49-F238E27FC236}">
                <a16:creationId xmlns:a16="http://schemas.microsoft.com/office/drawing/2014/main" id="{8C7AD82F-209C-BDA9-3870-386D982E2A49}"/>
              </a:ext>
            </a:extLst>
          </p:cNvPr>
          <p:cNvGrpSpPr/>
          <p:nvPr/>
        </p:nvGrpSpPr>
        <p:grpSpPr>
          <a:xfrm>
            <a:off x="7072194" y="6992740"/>
            <a:ext cx="2335848" cy="1246511"/>
            <a:chOff x="5847480" y="5781960"/>
            <a:chExt cx="1931400" cy="1030680"/>
          </a:xfrm>
        </p:grpSpPr>
        <p:sp>
          <p:nvSpPr>
            <p:cNvPr id="114" name="Oval 132">
              <a:extLst>
                <a:ext uri="{FF2B5EF4-FFF2-40B4-BE49-F238E27FC236}">
                  <a16:creationId xmlns:a16="http://schemas.microsoft.com/office/drawing/2014/main" id="{214434EC-48DB-D810-1192-B3C58B521FC0}"/>
                </a:ext>
              </a:extLst>
            </p:cNvPr>
            <p:cNvSpPr/>
            <p:nvPr/>
          </p:nvSpPr>
          <p:spPr>
            <a:xfrm>
              <a:off x="7225560" y="5900400"/>
              <a:ext cx="106920" cy="10692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40491" rIns="108847" bIns="40491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5" name="Oval 133">
              <a:extLst>
                <a:ext uri="{FF2B5EF4-FFF2-40B4-BE49-F238E27FC236}">
                  <a16:creationId xmlns:a16="http://schemas.microsoft.com/office/drawing/2014/main" id="{0C58C315-4F66-5A07-DC55-0FEB21C11332}"/>
                </a:ext>
              </a:extLst>
            </p:cNvPr>
            <p:cNvSpPr/>
            <p:nvPr/>
          </p:nvSpPr>
          <p:spPr>
            <a:xfrm>
              <a:off x="6934320" y="6211080"/>
              <a:ext cx="106560" cy="10620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40056" rIns="108847" bIns="40056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6" name="Oval 134">
              <a:extLst>
                <a:ext uri="{FF2B5EF4-FFF2-40B4-BE49-F238E27FC236}">
                  <a16:creationId xmlns:a16="http://schemas.microsoft.com/office/drawing/2014/main" id="{11E8371A-93E9-55CA-9C66-084C62F00B61}"/>
                </a:ext>
              </a:extLst>
            </p:cNvPr>
            <p:cNvSpPr/>
            <p:nvPr/>
          </p:nvSpPr>
          <p:spPr>
            <a:xfrm>
              <a:off x="7233840" y="6478560"/>
              <a:ext cx="106920" cy="10692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40491" rIns="108847" bIns="40491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7" name="Freeform 135">
              <a:extLst>
                <a:ext uri="{FF2B5EF4-FFF2-40B4-BE49-F238E27FC236}">
                  <a16:creationId xmlns:a16="http://schemas.microsoft.com/office/drawing/2014/main" id="{E1B0F74E-3467-441D-4B37-DA2D6D3AAC56}"/>
                </a:ext>
              </a:extLst>
            </p:cNvPr>
            <p:cNvSpPr/>
            <p:nvPr/>
          </p:nvSpPr>
          <p:spPr>
            <a:xfrm>
              <a:off x="5847480" y="5963400"/>
              <a:ext cx="1931400" cy="268920"/>
            </a:xfrm>
            <a:custGeom>
              <a:avLst/>
              <a:gdLst>
                <a:gd name="textAreaLeft" fmla="*/ 0 w 1931400"/>
                <a:gd name="textAreaRight" fmla="*/ 1935360 w 1931400"/>
                <a:gd name="textAreaTop" fmla="*/ 0 h 268920"/>
                <a:gd name="textAreaBottom" fmla="*/ 272880 h 268920"/>
              </a:gdLst>
              <a:ahLst/>
              <a:cxnLst/>
              <a:rect l="textAreaLeft" t="textAreaTop" r="textAreaRight" b="textAreaBottom"/>
              <a:pathLst>
                <a:path w="5376" h="758" fill="none">
                  <a:moveTo>
                    <a:pt x="45" y="78"/>
                  </a:moveTo>
                  <a:cubicBezTo>
                    <a:pt x="-103" y="166"/>
                    <a:pt x="164" y="211"/>
                    <a:pt x="160" y="299"/>
                  </a:cubicBezTo>
                  <a:cubicBezTo>
                    <a:pt x="159" y="339"/>
                    <a:pt x="418" y="529"/>
                    <a:pt x="539" y="363"/>
                  </a:cubicBezTo>
                  <a:cubicBezTo>
                    <a:pt x="605" y="271"/>
                    <a:pt x="586" y="224"/>
                    <a:pt x="637" y="135"/>
                  </a:cubicBezTo>
                  <a:cubicBezTo>
                    <a:pt x="749" y="-55"/>
                    <a:pt x="931" y="174"/>
                    <a:pt x="1016" y="199"/>
                  </a:cubicBezTo>
                  <a:cubicBezTo>
                    <a:pt x="1325" y="294"/>
                    <a:pt x="1088" y="40"/>
                    <a:pt x="1378" y="114"/>
                  </a:cubicBezTo>
                  <a:cubicBezTo>
                    <a:pt x="1544" y="156"/>
                    <a:pt x="1381" y="334"/>
                    <a:pt x="1675" y="312"/>
                  </a:cubicBezTo>
                  <a:cubicBezTo>
                    <a:pt x="1941" y="293"/>
                    <a:pt x="1825" y="148"/>
                    <a:pt x="1953" y="79"/>
                  </a:cubicBezTo>
                  <a:cubicBezTo>
                    <a:pt x="2197" y="-52"/>
                    <a:pt x="2106" y="179"/>
                    <a:pt x="2250" y="192"/>
                  </a:cubicBezTo>
                  <a:cubicBezTo>
                    <a:pt x="2397" y="206"/>
                    <a:pt x="2502" y="187"/>
                    <a:pt x="2644" y="86"/>
                  </a:cubicBezTo>
                  <a:cubicBezTo>
                    <a:pt x="2817" y="-37"/>
                    <a:pt x="2814" y="188"/>
                    <a:pt x="2891" y="249"/>
                  </a:cubicBezTo>
                  <a:cubicBezTo>
                    <a:pt x="3103" y="416"/>
                    <a:pt x="3242" y="294"/>
                    <a:pt x="3450" y="249"/>
                  </a:cubicBezTo>
                  <a:cubicBezTo>
                    <a:pt x="3602" y="216"/>
                    <a:pt x="3328" y="85"/>
                    <a:pt x="3468" y="28"/>
                  </a:cubicBezTo>
                  <a:cubicBezTo>
                    <a:pt x="3716" y="-71"/>
                    <a:pt x="3745" y="124"/>
                    <a:pt x="3896" y="171"/>
                  </a:cubicBezTo>
                  <a:cubicBezTo>
                    <a:pt x="4178" y="258"/>
                    <a:pt x="4239" y="-4"/>
                    <a:pt x="4405" y="122"/>
                  </a:cubicBezTo>
                  <a:cubicBezTo>
                    <a:pt x="4502" y="195"/>
                    <a:pt x="4418" y="294"/>
                    <a:pt x="4503" y="369"/>
                  </a:cubicBezTo>
                  <a:cubicBezTo>
                    <a:pt x="4605" y="458"/>
                    <a:pt x="4515" y="538"/>
                    <a:pt x="4653" y="632"/>
                  </a:cubicBezTo>
                  <a:cubicBezTo>
                    <a:pt x="4724" y="680"/>
                    <a:pt x="5016" y="868"/>
                    <a:pt x="4932" y="667"/>
                  </a:cubicBezTo>
                  <a:cubicBezTo>
                    <a:pt x="4895" y="580"/>
                    <a:pt x="4997" y="482"/>
                    <a:pt x="4883" y="404"/>
                  </a:cubicBezTo>
                  <a:cubicBezTo>
                    <a:pt x="4747" y="314"/>
                    <a:pt x="4988" y="244"/>
                    <a:pt x="4982" y="164"/>
                  </a:cubicBezTo>
                  <a:cubicBezTo>
                    <a:pt x="4966" y="-8"/>
                    <a:pt x="5250" y="142"/>
                    <a:pt x="5343" y="157"/>
                  </a:cubicBezTo>
                  <a:lnTo>
                    <a:pt x="5376" y="136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8" name="Freeform 136">
              <a:extLst>
                <a:ext uri="{FF2B5EF4-FFF2-40B4-BE49-F238E27FC236}">
                  <a16:creationId xmlns:a16="http://schemas.microsoft.com/office/drawing/2014/main" id="{9951BCB2-9707-D6E6-824B-BE47D67B4465}"/>
                </a:ext>
              </a:extLst>
            </p:cNvPr>
            <p:cNvSpPr/>
            <p:nvPr/>
          </p:nvSpPr>
          <p:spPr>
            <a:xfrm>
              <a:off x="7129080" y="5781960"/>
              <a:ext cx="144360" cy="107280"/>
            </a:xfrm>
            <a:custGeom>
              <a:avLst/>
              <a:gdLst>
                <a:gd name="textAreaLeft" fmla="*/ 0 w 144360"/>
                <a:gd name="textAreaRight" fmla="*/ 147960 w 14436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3" h="309" fill="none">
                  <a:moveTo>
                    <a:pt x="413" y="309"/>
                  </a:moveTo>
                  <a:cubicBezTo>
                    <a:pt x="388" y="13"/>
                    <a:pt x="273" y="0"/>
                    <a:pt x="147" y="0"/>
                  </a:cubicBezTo>
                  <a:cubicBezTo>
                    <a:pt x="20" y="0"/>
                    <a:pt x="-18" y="148"/>
                    <a:pt x="8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9" name="Freeform 137">
              <a:extLst>
                <a:ext uri="{FF2B5EF4-FFF2-40B4-BE49-F238E27FC236}">
                  <a16:creationId xmlns:a16="http://schemas.microsoft.com/office/drawing/2014/main" id="{6863545C-6309-7546-8DFF-3177B7C22184}"/>
                </a:ext>
              </a:extLst>
            </p:cNvPr>
            <p:cNvSpPr/>
            <p:nvPr/>
          </p:nvSpPr>
          <p:spPr>
            <a:xfrm>
              <a:off x="7273800" y="5781960"/>
              <a:ext cx="144720" cy="107280"/>
            </a:xfrm>
            <a:custGeom>
              <a:avLst/>
              <a:gdLst>
                <a:gd name="textAreaLeft" fmla="*/ 0 w 144720"/>
                <a:gd name="textAreaRight" fmla="*/ 148680 w 14472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3" h="309" fill="none">
                  <a:moveTo>
                    <a:pt x="0" y="309"/>
                  </a:moveTo>
                  <a:cubicBezTo>
                    <a:pt x="26" y="13"/>
                    <a:pt x="139" y="0"/>
                    <a:pt x="266" y="0"/>
                  </a:cubicBezTo>
                  <a:cubicBezTo>
                    <a:pt x="392" y="0"/>
                    <a:pt x="431" y="148"/>
                    <a:pt x="405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0" name="Freeform 138">
              <a:extLst>
                <a:ext uri="{FF2B5EF4-FFF2-40B4-BE49-F238E27FC236}">
                  <a16:creationId xmlns:a16="http://schemas.microsoft.com/office/drawing/2014/main" id="{8284D497-EBEC-8243-4EFF-8E91AB367928}"/>
                </a:ext>
              </a:extLst>
            </p:cNvPr>
            <p:cNvSpPr/>
            <p:nvPr/>
          </p:nvSpPr>
          <p:spPr>
            <a:xfrm>
              <a:off x="6842520" y="6130080"/>
              <a:ext cx="144360" cy="107280"/>
            </a:xfrm>
            <a:custGeom>
              <a:avLst/>
              <a:gdLst>
                <a:gd name="textAreaLeft" fmla="*/ 0 w 144360"/>
                <a:gd name="textAreaRight" fmla="*/ 147960 w 14436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3" h="309" fill="none">
                  <a:moveTo>
                    <a:pt x="413" y="309"/>
                  </a:moveTo>
                  <a:cubicBezTo>
                    <a:pt x="387" y="13"/>
                    <a:pt x="273" y="0"/>
                    <a:pt x="147" y="0"/>
                  </a:cubicBezTo>
                  <a:cubicBezTo>
                    <a:pt x="21" y="0"/>
                    <a:pt x="-18" y="148"/>
                    <a:pt x="8" y="308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1" name="Freeform 139">
              <a:extLst>
                <a:ext uri="{FF2B5EF4-FFF2-40B4-BE49-F238E27FC236}">
                  <a16:creationId xmlns:a16="http://schemas.microsoft.com/office/drawing/2014/main" id="{FE3E4031-3237-50F5-3901-D8282D1D90C5}"/>
                </a:ext>
              </a:extLst>
            </p:cNvPr>
            <p:cNvSpPr/>
            <p:nvPr/>
          </p:nvSpPr>
          <p:spPr>
            <a:xfrm>
              <a:off x="6986880" y="6130080"/>
              <a:ext cx="145080" cy="107280"/>
            </a:xfrm>
            <a:custGeom>
              <a:avLst/>
              <a:gdLst>
                <a:gd name="textAreaLeft" fmla="*/ 0 w 145080"/>
                <a:gd name="textAreaRight" fmla="*/ 149040 w 14508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4" h="309" fill="none">
                  <a:moveTo>
                    <a:pt x="0" y="308"/>
                  </a:moveTo>
                  <a:cubicBezTo>
                    <a:pt x="26" y="12"/>
                    <a:pt x="140" y="-1"/>
                    <a:pt x="266" y="0"/>
                  </a:cubicBezTo>
                  <a:cubicBezTo>
                    <a:pt x="394" y="0"/>
                    <a:pt x="432" y="148"/>
                    <a:pt x="406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2" name="Freeform 140">
              <a:extLst>
                <a:ext uri="{FF2B5EF4-FFF2-40B4-BE49-F238E27FC236}">
                  <a16:creationId xmlns:a16="http://schemas.microsoft.com/office/drawing/2014/main" id="{FC3492F4-7B23-806B-6915-9E6C2BE26A0E}"/>
                </a:ext>
              </a:extLst>
            </p:cNvPr>
            <p:cNvSpPr/>
            <p:nvPr/>
          </p:nvSpPr>
          <p:spPr>
            <a:xfrm>
              <a:off x="7282080" y="6359400"/>
              <a:ext cx="144720" cy="107280"/>
            </a:xfrm>
            <a:custGeom>
              <a:avLst/>
              <a:gdLst>
                <a:gd name="textAreaLeft" fmla="*/ 0 w 144720"/>
                <a:gd name="textAreaRight" fmla="*/ 148680 w 14472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3" h="309" fill="none">
                  <a:moveTo>
                    <a:pt x="0" y="308"/>
                  </a:moveTo>
                  <a:cubicBezTo>
                    <a:pt x="25" y="13"/>
                    <a:pt x="139" y="0"/>
                    <a:pt x="266" y="0"/>
                  </a:cubicBezTo>
                  <a:cubicBezTo>
                    <a:pt x="392" y="-1"/>
                    <a:pt x="431" y="148"/>
                    <a:pt x="405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3" name="Freeform 141">
              <a:extLst>
                <a:ext uri="{FF2B5EF4-FFF2-40B4-BE49-F238E27FC236}">
                  <a16:creationId xmlns:a16="http://schemas.microsoft.com/office/drawing/2014/main" id="{2E38BF17-DA26-8281-62CE-BCE6AB3BCDFC}"/>
                </a:ext>
              </a:extLst>
            </p:cNvPr>
            <p:cNvSpPr/>
            <p:nvPr/>
          </p:nvSpPr>
          <p:spPr>
            <a:xfrm>
              <a:off x="5847480" y="6231600"/>
              <a:ext cx="1931400" cy="268920"/>
            </a:xfrm>
            <a:custGeom>
              <a:avLst/>
              <a:gdLst>
                <a:gd name="textAreaLeft" fmla="*/ 0 w 1931400"/>
                <a:gd name="textAreaRight" fmla="*/ 1935360 w 1931400"/>
                <a:gd name="textAreaTop" fmla="*/ 0 h 268920"/>
                <a:gd name="textAreaBottom" fmla="*/ 272880 h 268920"/>
              </a:gdLst>
              <a:ahLst/>
              <a:cxnLst/>
              <a:rect l="textAreaLeft" t="textAreaTop" r="textAreaRight" b="textAreaBottom"/>
              <a:pathLst>
                <a:path w="5376" h="758" fill="none">
                  <a:moveTo>
                    <a:pt x="44" y="79"/>
                  </a:moveTo>
                  <a:cubicBezTo>
                    <a:pt x="-103" y="165"/>
                    <a:pt x="163" y="211"/>
                    <a:pt x="161" y="298"/>
                  </a:cubicBezTo>
                  <a:cubicBezTo>
                    <a:pt x="159" y="339"/>
                    <a:pt x="417" y="530"/>
                    <a:pt x="539" y="363"/>
                  </a:cubicBezTo>
                  <a:cubicBezTo>
                    <a:pt x="605" y="271"/>
                    <a:pt x="586" y="224"/>
                    <a:pt x="637" y="135"/>
                  </a:cubicBezTo>
                  <a:cubicBezTo>
                    <a:pt x="748" y="-54"/>
                    <a:pt x="931" y="173"/>
                    <a:pt x="1016" y="199"/>
                  </a:cubicBezTo>
                  <a:cubicBezTo>
                    <a:pt x="1325" y="293"/>
                    <a:pt x="1088" y="41"/>
                    <a:pt x="1378" y="114"/>
                  </a:cubicBezTo>
                  <a:cubicBezTo>
                    <a:pt x="1544" y="156"/>
                    <a:pt x="1381" y="334"/>
                    <a:pt x="1675" y="313"/>
                  </a:cubicBezTo>
                  <a:cubicBezTo>
                    <a:pt x="1941" y="292"/>
                    <a:pt x="1825" y="147"/>
                    <a:pt x="1953" y="78"/>
                  </a:cubicBezTo>
                  <a:cubicBezTo>
                    <a:pt x="2197" y="-53"/>
                    <a:pt x="2106" y="178"/>
                    <a:pt x="2250" y="192"/>
                  </a:cubicBezTo>
                  <a:cubicBezTo>
                    <a:pt x="2397" y="206"/>
                    <a:pt x="2502" y="187"/>
                    <a:pt x="2645" y="85"/>
                  </a:cubicBezTo>
                  <a:cubicBezTo>
                    <a:pt x="2817" y="-38"/>
                    <a:pt x="2814" y="188"/>
                    <a:pt x="2891" y="249"/>
                  </a:cubicBezTo>
                  <a:cubicBezTo>
                    <a:pt x="3103" y="415"/>
                    <a:pt x="3242" y="294"/>
                    <a:pt x="3451" y="248"/>
                  </a:cubicBezTo>
                  <a:cubicBezTo>
                    <a:pt x="3602" y="216"/>
                    <a:pt x="3328" y="85"/>
                    <a:pt x="3468" y="28"/>
                  </a:cubicBezTo>
                  <a:cubicBezTo>
                    <a:pt x="3717" y="-72"/>
                    <a:pt x="3745" y="124"/>
                    <a:pt x="3895" y="171"/>
                  </a:cubicBezTo>
                  <a:cubicBezTo>
                    <a:pt x="4177" y="258"/>
                    <a:pt x="4239" y="-4"/>
                    <a:pt x="4405" y="121"/>
                  </a:cubicBezTo>
                  <a:cubicBezTo>
                    <a:pt x="4502" y="195"/>
                    <a:pt x="4418" y="293"/>
                    <a:pt x="4504" y="369"/>
                  </a:cubicBezTo>
                  <a:cubicBezTo>
                    <a:pt x="4605" y="458"/>
                    <a:pt x="4515" y="538"/>
                    <a:pt x="4653" y="632"/>
                  </a:cubicBezTo>
                  <a:cubicBezTo>
                    <a:pt x="4724" y="680"/>
                    <a:pt x="5016" y="868"/>
                    <a:pt x="4932" y="667"/>
                  </a:cubicBezTo>
                  <a:cubicBezTo>
                    <a:pt x="4895" y="580"/>
                    <a:pt x="4997" y="482"/>
                    <a:pt x="4883" y="404"/>
                  </a:cubicBezTo>
                  <a:cubicBezTo>
                    <a:pt x="4747" y="314"/>
                    <a:pt x="4988" y="244"/>
                    <a:pt x="4982" y="163"/>
                  </a:cubicBezTo>
                  <a:cubicBezTo>
                    <a:pt x="4966" y="-9"/>
                    <a:pt x="5250" y="142"/>
                    <a:pt x="5343" y="156"/>
                  </a:cubicBezTo>
                  <a:lnTo>
                    <a:pt x="5376" y="135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4" name="Freeform 142">
              <a:extLst>
                <a:ext uri="{FF2B5EF4-FFF2-40B4-BE49-F238E27FC236}">
                  <a16:creationId xmlns:a16="http://schemas.microsoft.com/office/drawing/2014/main" id="{623F8828-3623-9BC1-7C44-CBBDE22AFC32}"/>
                </a:ext>
              </a:extLst>
            </p:cNvPr>
            <p:cNvSpPr/>
            <p:nvPr/>
          </p:nvSpPr>
          <p:spPr>
            <a:xfrm>
              <a:off x="5847480" y="6543720"/>
              <a:ext cx="1931400" cy="268920"/>
            </a:xfrm>
            <a:custGeom>
              <a:avLst/>
              <a:gdLst>
                <a:gd name="textAreaLeft" fmla="*/ 0 w 1931400"/>
                <a:gd name="textAreaRight" fmla="*/ 1935360 w 1931400"/>
                <a:gd name="textAreaTop" fmla="*/ 0 h 268920"/>
                <a:gd name="textAreaBottom" fmla="*/ 272880 h 268920"/>
              </a:gdLst>
              <a:ahLst/>
              <a:cxnLst/>
              <a:rect l="textAreaLeft" t="textAreaTop" r="textAreaRight" b="textAreaBottom"/>
              <a:pathLst>
                <a:path w="5376" h="758" fill="none">
                  <a:moveTo>
                    <a:pt x="45" y="78"/>
                  </a:moveTo>
                  <a:cubicBezTo>
                    <a:pt x="-104" y="165"/>
                    <a:pt x="164" y="210"/>
                    <a:pt x="160" y="298"/>
                  </a:cubicBezTo>
                  <a:cubicBezTo>
                    <a:pt x="158" y="339"/>
                    <a:pt x="418" y="530"/>
                    <a:pt x="538" y="362"/>
                  </a:cubicBezTo>
                  <a:cubicBezTo>
                    <a:pt x="605" y="271"/>
                    <a:pt x="586" y="224"/>
                    <a:pt x="638" y="134"/>
                  </a:cubicBezTo>
                  <a:cubicBezTo>
                    <a:pt x="748" y="-54"/>
                    <a:pt x="932" y="173"/>
                    <a:pt x="1017" y="199"/>
                  </a:cubicBezTo>
                  <a:cubicBezTo>
                    <a:pt x="1324" y="293"/>
                    <a:pt x="1088" y="40"/>
                    <a:pt x="1378" y="114"/>
                  </a:cubicBezTo>
                  <a:cubicBezTo>
                    <a:pt x="1544" y="156"/>
                    <a:pt x="1381" y="334"/>
                    <a:pt x="1675" y="312"/>
                  </a:cubicBezTo>
                  <a:cubicBezTo>
                    <a:pt x="1941" y="292"/>
                    <a:pt x="1825" y="148"/>
                    <a:pt x="1954" y="78"/>
                  </a:cubicBezTo>
                  <a:cubicBezTo>
                    <a:pt x="2196" y="-53"/>
                    <a:pt x="2106" y="178"/>
                    <a:pt x="2251" y="191"/>
                  </a:cubicBezTo>
                  <a:cubicBezTo>
                    <a:pt x="2396" y="205"/>
                    <a:pt x="2502" y="187"/>
                    <a:pt x="2644" y="85"/>
                  </a:cubicBezTo>
                  <a:cubicBezTo>
                    <a:pt x="2818" y="-38"/>
                    <a:pt x="2815" y="187"/>
                    <a:pt x="2891" y="248"/>
                  </a:cubicBezTo>
                  <a:cubicBezTo>
                    <a:pt x="3103" y="415"/>
                    <a:pt x="3241" y="294"/>
                    <a:pt x="3451" y="248"/>
                  </a:cubicBezTo>
                  <a:cubicBezTo>
                    <a:pt x="3603" y="216"/>
                    <a:pt x="3327" y="85"/>
                    <a:pt x="3467" y="28"/>
                  </a:cubicBezTo>
                  <a:cubicBezTo>
                    <a:pt x="3716" y="-72"/>
                    <a:pt x="3745" y="124"/>
                    <a:pt x="3895" y="170"/>
                  </a:cubicBezTo>
                  <a:cubicBezTo>
                    <a:pt x="4177" y="257"/>
                    <a:pt x="4239" y="-5"/>
                    <a:pt x="4405" y="120"/>
                  </a:cubicBezTo>
                  <a:cubicBezTo>
                    <a:pt x="4503" y="195"/>
                    <a:pt x="4418" y="293"/>
                    <a:pt x="4504" y="369"/>
                  </a:cubicBezTo>
                  <a:cubicBezTo>
                    <a:pt x="4606" y="457"/>
                    <a:pt x="4516" y="537"/>
                    <a:pt x="4652" y="631"/>
                  </a:cubicBezTo>
                  <a:cubicBezTo>
                    <a:pt x="4723" y="680"/>
                    <a:pt x="5015" y="868"/>
                    <a:pt x="4932" y="666"/>
                  </a:cubicBezTo>
                  <a:cubicBezTo>
                    <a:pt x="4895" y="580"/>
                    <a:pt x="4998" y="481"/>
                    <a:pt x="4883" y="404"/>
                  </a:cubicBezTo>
                  <a:cubicBezTo>
                    <a:pt x="4747" y="314"/>
                    <a:pt x="4988" y="244"/>
                    <a:pt x="4981" y="163"/>
                  </a:cubicBezTo>
                  <a:cubicBezTo>
                    <a:pt x="4966" y="-9"/>
                    <a:pt x="5250" y="141"/>
                    <a:pt x="5343" y="156"/>
                  </a:cubicBezTo>
                  <a:lnTo>
                    <a:pt x="5376" y="134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5" name="Freeform 143">
              <a:extLst>
                <a:ext uri="{FF2B5EF4-FFF2-40B4-BE49-F238E27FC236}">
                  <a16:creationId xmlns:a16="http://schemas.microsoft.com/office/drawing/2014/main" id="{67BAE5FA-8A48-DFAA-C196-BE2C46F0C215}"/>
                </a:ext>
              </a:extLst>
            </p:cNvPr>
            <p:cNvSpPr/>
            <p:nvPr/>
          </p:nvSpPr>
          <p:spPr>
            <a:xfrm>
              <a:off x="7139520" y="6359040"/>
              <a:ext cx="144720" cy="107640"/>
            </a:xfrm>
            <a:custGeom>
              <a:avLst/>
              <a:gdLst>
                <a:gd name="textAreaLeft" fmla="*/ 0 w 144720"/>
                <a:gd name="textAreaRight" fmla="*/ 148680 w 144720"/>
                <a:gd name="textAreaTop" fmla="*/ 0 h 107640"/>
                <a:gd name="textAreaBottom" fmla="*/ 111600 h 107640"/>
              </a:gdLst>
              <a:ahLst/>
              <a:cxnLst/>
              <a:rect l="textAreaLeft" t="textAreaTop" r="textAreaRight" b="textAreaBottom"/>
              <a:pathLst>
                <a:path w="413" h="310" fill="none">
                  <a:moveTo>
                    <a:pt x="413" y="310"/>
                  </a:moveTo>
                  <a:cubicBezTo>
                    <a:pt x="387" y="14"/>
                    <a:pt x="273" y="1"/>
                    <a:pt x="147" y="0"/>
                  </a:cubicBezTo>
                  <a:cubicBezTo>
                    <a:pt x="20" y="1"/>
                    <a:pt x="-18" y="148"/>
                    <a:pt x="7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777" rIns="130616" bIns="58777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</p:grpSp>
      <p:sp>
        <p:nvSpPr>
          <p:cNvPr id="14" name="TextBox 543">
            <a:extLst>
              <a:ext uri="{FF2B5EF4-FFF2-40B4-BE49-F238E27FC236}">
                <a16:creationId xmlns:a16="http://schemas.microsoft.com/office/drawing/2014/main" id="{ACC8DCB5-4167-E344-2BC4-4986B405AFE7}"/>
              </a:ext>
            </a:extLst>
          </p:cNvPr>
          <p:cNvSpPr/>
          <p:nvPr/>
        </p:nvSpPr>
        <p:spPr>
          <a:xfrm>
            <a:off x="2023262" y="2418738"/>
            <a:ext cx="3282480" cy="34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buClr>
                <a:srgbClr val="000000"/>
              </a:buClr>
            </a:pPr>
            <a:endParaRPr lang="en-US" sz="2400" b="0" i="1" u="none" strike="noStrike" dirty="0"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15" name="TextBox 544">
            <a:extLst>
              <a:ext uri="{FF2B5EF4-FFF2-40B4-BE49-F238E27FC236}">
                <a16:creationId xmlns:a16="http://schemas.microsoft.com/office/drawing/2014/main" id="{BDCB17F5-4470-E5E5-F67A-661CDC9886FA}"/>
              </a:ext>
            </a:extLst>
          </p:cNvPr>
          <p:cNvSpPr/>
          <p:nvPr/>
        </p:nvSpPr>
        <p:spPr>
          <a:xfrm>
            <a:off x="2481656" y="5731373"/>
            <a:ext cx="2365691" cy="24614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400" b="0" u="none" strike="noStrike" dirty="0">
                <a:uFillTx/>
                <a:latin typeface="Jost" pitchFamily="2" charset="0"/>
                <a:ea typeface="Jost" pitchFamily="2" charset="0"/>
              </a:rPr>
              <a:t>I. Bronstein </a:t>
            </a:r>
            <a:r>
              <a:rPr lang="en-US" sz="1400" b="0" i="1" u="none" strike="noStrike" dirty="0">
                <a:uFillTx/>
                <a:latin typeface="Jost" pitchFamily="2" charset="0"/>
                <a:ea typeface="Jost" pitchFamily="2" charset="0"/>
              </a:rPr>
              <a:t>et al., PRL</a:t>
            </a:r>
            <a:r>
              <a:rPr lang="en-US" sz="1400" b="0" u="none" strike="noStrike" dirty="0">
                <a:uFillTx/>
                <a:latin typeface="Jost" pitchFamily="2" charset="0"/>
                <a:ea typeface="Jost" pitchFamily="2" charset="0"/>
              </a:rPr>
              <a:t> (2009)</a:t>
            </a:r>
          </a:p>
        </p:txBody>
      </p:sp>
      <p:pic>
        <p:nvPicPr>
          <p:cNvPr id="16" name="그림 547">
            <a:extLst>
              <a:ext uri="{FF2B5EF4-FFF2-40B4-BE49-F238E27FC236}">
                <a16:creationId xmlns:a16="http://schemas.microsoft.com/office/drawing/2014/main" id="{310230D6-FADF-6136-C713-E113C8C63A9D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660298" y="2981783"/>
            <a:ext cx="1730705" cy="2433648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" name="그림 548">
            <a:extLst>
              <a:ext uri="{FF2B5EF4-FFF2-40B4-BE49-F238E27FC236}">
                <a16:creationId xmlns:a16="http://schemas.microsoft.com/office/drawing/2014/main" id="{F10A62CF-1BD0-C9E8-F74F-3F40332CD41B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3368363" y="3042982"/>
            <a:ext cx="2805794" cy="2345967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5A2B89A-C677-C0CB-748E-4A96590D911A}"/>
              </a:ext>
            </a:extLst>
          </p:cNvPr>
          <p:cNvSpPr txBox="1"/>
          <p:nvPr/>
        </p:nvSpPr>
        <p:spPr>
          <a:xfrm>
            <a:off x="1429041" y="2106359"/>
            <a:ext cx="5398249" cy="5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2000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dirty="0">
                <a:latin typeface="Jost" pitchFamily="2" charset="0"/>
                <a:ea typeface="Jost" pitchFamily="2" charset="0"/>
              </a:rPr>
              <a:t>DNA and Chromatin Dynamics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92BC38-DEEE-9E17-7035-F9AF000A1972}"/>
              </a:ext>
            </a:extLst>
          </p:cNvPr>
          <p:cNvSpPr txBox="1"/>
          <p:nvPr/>
        </p:nvSpPr>
        <p:spPr>
          <a:xfrm>
            <a:off x="7027412" y="2102487"/>
            <a:ext cx="4509524" cy="5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2000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dirty="0">
                <a:latin typeface="Jost" pitchFamily="2" charset="0"/>
                <a:ea typeface="Jost" pitchFamily="2" charset="0"/>
              </a:rPr>
              <a:t>Intracellular Transport</a:t>
            </a:r>
          </a:p>
        </p:txBody>
      </p:sp>
    </p:spTree>
    <p:extLst>
      <p:ext uri="{BB962C8B-B14F-4D97-AF65-F5344CB8AC3E}">
        <p14:creationId xmlns:p14="http://schemas.microsoft.com/office/powerpoint/2010/main" val="3448194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/>
          </p:nvPr>
        </p:nvSpPr>
        <p:spPr>
          <a:xfrm>
            <a:off x="1432440" y="2106000"/>
            <a:ext cx="9578160" cy="3704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Macroscopic 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Deterministic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Equilibrium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Laws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864000" lvl="1" indent="-324000" defTabSz="914400">
              <a:lnSpc>
                <a:spcPct val="120000"/>
              </a:lnSpc>
              <a:spcBef>
                <a:spcPts val="1134"/>
              </a:spcBef>
              <a:buClr>
                <a:srgbClr val="000000"/>
              </a:buClr>
              <a:buFont typeface="OpenSymbol"/>
              <a:buAutoNum type="arabicParenR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</a:p>
          <a:p>
            <a:pPr marL="864000" lvl="1" indent="-324000" defTabSz="914400">
              <a:lnSpc>
                <a:spcPct val="120000"/>
              </a:lnSpc>
              <a:spcBef>
                <a:spcPts val="1134"/>
              </a:spcBef>
              <a:buClr>
                <a:srgbClr val="000000"/>
              </a:buClr>
              <a:buFont typeface="OpenSymbol"/>
              <a:buAutoNum type="arabicParenR"/>
            </a:pPr>
            <a:r>
              <a:rPr lang="en-US" sz="28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 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864000" indent="0" defTabSz="914400">
              <a:lnSpc>
                <a:spcPct val="120000"/>
              </a:lnSpc>
              <a:spcBef>
                <a:spcPts val="1134"/>
              </a:spcBef>
              <a:buNone/>
              <a:tabLst>
                <a:tab pos="0" algn="l"/>
              </a:tabLst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Classical thermodynamics </a:t>
            </a:r>
            <a:endParaRPr lang="en-US" sz="44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59" name="Picture 6" descr="Steam engine - Wikipedia"/>
          <p:cNvPicPr/>
          <p:nvPr/>
        </p:nvPicPr>
        <p:blipFill>
          <a:blip r:embed="rId3"/>
          <a:stretch/>
        </p:blipFill>
        <p:spPr>
          <a:xfrm flipH="1">
            <a:off x="7836480" y="2689920"/>
            <a:ext cx="2484720" cy="2026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0" name="Picture 7" descr="Free fire flame red vector"/>
          <p:cNvPicPr/>
          <p:nvPr/>
        </p:nvPicPr>
        <p:blipFill>
          <a:blip r:embed="rId4"/>
          <a:stretch/>
        </p:blipFill>
        <p:spPr>
          <a:xfrm>
            <a:off x="6726960" y="3117240"/>
            <a:ext cx="693360" cy="1045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1" name="TextBox 117"/>
          <p:cNvSpPr/>
          <p:nvPr/>
        </p:nvSpPr>
        <p:spPr>
          <a:xfrm>
            <a:off x="6874200" y="2930400"/>
            <a:ext cx="636393" cy="33855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111111"/>
                </a:solidFill>
                <a:effectLst/>
                <a:uFillTx/>
                <a:latin typeface="Jost" pitchFamily="2" charset="0"/>
                <a:ea typeface="Jost" pitchFamily="2" charset="0"/>
              </a:rPr>
              <a:t>Heat </a:t>
            </a:r>
          </a:p>
        </p:txBody>
      </p:sp>
      <p:sp>
        <p:nvSpPr>
          <p:cNvPr id="62" name="TextBox 118"/>
          <p:cNvSpPr/>
          <p:nvPr/>
        </p:nvSpPr>
        <p:spPr>
          <a:xfrm>
            <a:off x="6899040" y="3603600"/>
            <a:ext cx="349560" cy="42804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Jost" pitchFamily="2" charset="0"/>
                <a:ea typeface="Jost" pitchFamily="2" charset="0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cxnSp>
        <p:nvCxnSpPr>
          <p:cNvPr id="63" name="직선 화살표 연결선 7"/>
          <p:cNvCxnSpPr/>
          <p:nvPr/>
        </p:nvCxnSpPr>
        <p:spPr>
          <a:xfrm>
            <a:off x="7484760" y="3705480"/>
            <a:ext cx="508320" cy="5400"/>
          </a:xfrm>
          <a:prstGeom prst="straightConnector1">
            <a:avLst/>
          </a:prstGeom>
          <a:ln w="57240">
            <a:solidFill>
              <a:srgbClr val="A80054"/>
            </a:solidFill>
            <a:miter/>
            <a:tailEnd type="triangle" w="med" len="med"/>
          </a:ln>
        </p:spPr>
      </p:cxnSp>
      <p:cxnSp>
        <p:nvCxnSpPr>
          <p:cNvPr id="64" name="직선 화살표 연결선 8"/>
          <p:cNvCxnSpPr/>
          <p:nvPr/>
        </p:nvCxnSpPr>
        <p:spPr>
          <a:xfrm>
            <a:off x="10232280" y="3725280"/>
            <a:ext cx="508320" cy="5400"/>
          </a:xfrm>
          <a:prstGeom prst="straightConnector1">
            <a:avLst/>
          </a:prstGeom>
          <a:ln w="57240">
            <a:solidFill>
              <a:srgbClr val="A80054"/>
            </a:solidFill>
            <a:miter/>
            <a:tailEnd type="triangle" w="med" len="med"/>
          </a:ln>
        </p:spPr>
      </p:cxnSp>
      <p:sp>
        <p:nvSpPr>
          <p:cNvPr id="65" name="TextBox 119"/>
          <p:cNvSpPr/>
          <p:nvPr/>
        </p:nvSpPr>
        <p:spPr>
          <a:xfrm>
            <a:off x="8245800" y="2319840"/>
            <a:ext cx="1469520" cy="30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b="0" u="none" strike="noStrike" dirty="0">
                <a:solidFill>
                  <a:srgbClr val="111111"/>
                </a:solidFill>
                <a:effectLst/>
                <a:uFillTx/>
                <a:latin typeface="Jost" pitchFamily="2" charset="0"/>
                <a:ea typeface="Jost" pitchFamily="2" charset="0"/>
              </a:rPr>
              <a:t>Steam engine</a:t>
            </a:r>
          </a:p>
        </p:txBody>
      </p:sp>
      <p:sp>
        <p:nvSpPr>
          <p:cNvPr id="66" name="TextBox 120"/>
          <p:cNvSpPr/>
          <p:nvPr/>
        </p:nvSpPr>
        <p:spPr>
          <a:xfrm>
            <a:off x="10683360" y="3486960"/>
            <a:ext cx="735480" cy="36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Work</a:t>
            </a:r>
          </a:p>
        </p:txBody>
      </p:sp>
      <p:pic>
        <p:nvPicPr>
          <p:cNvPr id="67" name="그래픽 100" descr="18§display§-W§svg§600§TRUE§"/>
          <p:cNvPicPr/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/>
        </p:blipFill>
        <p:spPr>
          <a:xfrm>
            <a:off x="11538720" y="3622320"/>
            <a:ext cx="460800" cy="18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" name="그래픽 101" descr="18§display§N\gg 10^{23}§svg§600§TRUE§"/>
          <p:cNvPicPr/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/>
        </p:blipFill>
        <p:spPr>
          <a:xfrm>
            <a:off x="4197600" y="2248044"/>
            <a:ext cx="1609200" cy="37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" name="그래픽 102" descr="18§display§\Delta S\geq 0§svg§600§TRUE§"/>
          <p:cNvPicPr/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/>
        </p:blipFill>
        <p:spPr>
          <a:xfrm>
            <a:off x="2539800" y="5508885"/>
            <a:ext cx="1253880" cy="30151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" name="그래픽 103" descr="18§display§\Delta U=W+Q§svg§600§TRUE§"/>
          <p:cNvPicPr/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/>
        </p:blipFill>
        <p:spPr>
          <a:xfrm>
            <a:off x="2543760" y="4861995"/>
            <a:ext cx="2254320" cy="33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" name="그래픽 104" descr="18§display§U,W,Q,S§svg§600§TRUE§"/>
          <p:cNvPicPr/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/>
        </p:blipFill>
        <p:spPr>
          <a:xfrm>
            <a:off x="4227840" y="2923000"/>
            <a:ext cx="1625040" cy="335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" name="TextBox 121"/>
          <p:cNvSpPr/>
          <p:nvPr/>
        </p:nvSpPr>
        <p:spPr>
          <a:xfrm>
            <a:off x="9867240" y="6042960"/>
            <a:ext cx="2108520" cy="24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tabLst>
                <a:tab pos="408240" algn="l"/>
              </a:tabLst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U. Seifert </a:t>
            </a:r>
            <a:r>
              <a:rPr lang="en-US" sz="1200" b="0" i="1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Rep. Prog. Phys.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(2012)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921927" y="644807"/>
            <a:ext cx="10037832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4354" dirty="0">
                <a:solidFill>
                  <a:srgbClr val="00538A"/>
                </a:solidFill>
                <a:latin typeface="Jost"/>
                <a:ea typeface="Jost"/>
              </a:rPr>
              <a:t>Trap model</a:t>
            </a:r>
            <a:endParaRPr lang="en-US" sz="4354" dirty="0">
              <a:solidFill>
                <a:srgbClr val="00538A"/>
              </a:solidFill>
              <a:latin typeface="Arial"/>
            </a:endParaRPr>
          </a:p>
        </p:txBody>
      </p:sp>
      <p:grpSp>
        <p:nvGrpSpPr>
          <p:cNvPr id="42" name="그룹 1"/>
          <p:cNvGrpSpPr/>
          <p:nvPr/>
        </p:nvGrpSpPr>
        <p:grpSpPr>
          <a:xfrm>
            <a:off x="13894040" y="446706"/>
            <a:ext cx="4305971" cy="3686852"/>
            <a:chOff x="11487960" y="369360"/>
            <a:chExt cx="3560400" cy="3048480"/>
          </a:xfrm>
        </p:grpSpPr>
        <p:pic>
          <p:nvPicPr>
            <p:cNvPr id="43" name="그림 2"/>
            <p:cNvPicPr/>
            <p:nvPr/>
          </p:nvPicPr>
          <p:blipFill>
            <a:blip r:embed="rId3"/>
            <a:stretch/>
          </p:blipFill>
          <p:spPr>
            <a:xfrm>
              <a:off x="11487960" y="369360"/>
              <a:ext cx="3560400" cy="1554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" name="그림 6"/>
            <p:cNvPicPr/>
            <p:nvPr/>
          </p:nvPicPr>
          <p:blipFill>
            <a:blip r:embed="rId4"/>
            <a:stretch/>
          </p:blipFill>
          <p:spPr>
            <a:xfrm>
              <a:off x="11487960" y="1930320"/>
              <a:ext cx="3556080" cy="14875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5" name="TextBox 48"/>
          <p:cNvSpPr/>
          <p:nvPr/>
        </p:nvSpPr>
        <p:spPr>
          <a:xfrm>
            <a:off x="14996438" y="4765304"/>
            <a:ext cx="3045092" cy="2886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defTabSz="4242382"/>
            <a:r>
              <a:rPr lang="en-US" sz="1330">
                <a:solidFill>
                  <a:schemeClr val="dk1"/>
                </a:solidFill>
                <a:latin typeface="Jost"/>
                <a:ea typeface="맑은 고딕"/>
              </a:rPr>
              <a:t>G. Muñoz-Gil </a:t>
            </a:r>
            <a:r>
              <a:rPr lang="en-US" sz="1330" i="1">
                <a:solidFill>
                  <a:schemeClr val="dk1"/>
                </a:solidFill>
                <a:latin typeface="Jost"/>
                <a:ea typeface="맑은 고딕"/>
              </a:rPr>
              <a:t>et al., Nat. Commun.</a:t>
            </a:r>
            <a:r>
              <a:rPr lang="en-US" sz="1330">
                <a:solidFill>
                  <a:schemeClr val="dk1"/>
                </a:solidFill>
                <a:latin typeface="Jost"/>
                <a:ea typeface="맑은 고딕"/>
              </a:rPr>
              <a:t> (2021)</a:t>
            </a:r>
            <a:endParaRPr lang="en-US" sz="133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TextBox 56"/>
          <p:cNvSpPr/>
          <p:nvPr/>
        </p:nvSpPr>
        <p:spPr>
          <a:xfrm>
            <a:off x="9103707" y="3151762"/>
            <a:ext cx="2521732" cy="3331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I. Sokolov, </a:t>
            </a:r>
            <a:r>
              <a:rPr lang="en-US" sz="1451" i="1">
                <a:solidFill>
                  <a:schemeClr val="dk1"/>
                </a:solidFill>
                <a:latin typeface="Jost"/>
                <a:ea typeface="맑은 고딕"/>
              </a:rPr>
              <a:t>Soft Matter </a:t>
            </a:r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(2012)</a:t>
            </a:r>
            <a:endParaRPr lang="en-US" sz="1451">
              <a:solidFill>
                <a:srgbClr val="00000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15"/>
              <p:cNvSpPr/>
              <p:nvPr/>
            </p:nvSpPr>
            <p:spPr>
              <a:xfrm>
                <a:off x="5347194" y="2156905"/>
                <a:ext cx="6278245" cy="103330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108847" tIns="54423" rIns="108847" bIns="54423" anchor="t">
                <a:spAutoFit/>
              </a:bodyPr>
              <a:lstStyle/>
              <a:p>
                <a:pPr marL="522461" indent="-391846" defTabSz="1105875">
                  <a:lnSpc>
                    <a:spcPct val="115000"/>
                  </a:lnSpc>
                  <a:spcBef>
                    <a:spcPts val="1440"/>
                  </a:spcBef>
                  <a:spcAft>
                    <a:spcPts val="1200"/>
                  </a:spcAft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661" dirty="0">
                    <a:solidFill>
                      <a:schemeClr val="dk1"/>
                    </a:solidFill>
                    <a:latin typeface="Jost"/>
                    <a:ea typeface="Jost"/>
                  </a:rPr>
                  <a:t>The long-tail trap time </a:t>
                </a:r>
                <a14:m>
                  <m:oMath xmlns:m="http://schemas.openxmlformats.org/officeDocument/2006/math">
                    <m:r>
                      <a:rPr lang="en-US" sz="2661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TexMaths Symbols"/>
                      </a:rPr>
                      <m:t>∆ </m:t>
                    </m:r>
                    <m:r>
                      <a:rPr lang="en-US" sz="2661" i="1" dirty="0" err="1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TexMaths Symbols"/>
                      </a:rPr>
                      <m:t>𝑡</m:t>
                    </m:r>
                    <m:r>
                      <a:rPr lang="en-US" sz="2661" i="1" baseline="-8000" dirty="0" err="1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TexMaths Symbols"/>
                      </a:rPr>
                      <m:t>𝑖</m:t>
                    </m:r>
                    <m:r>
                      <a:rPr lang="en-US" sz="2661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Jost"/>
                      </a:rPr>
                      <m:t> </m:t>
                    </m:r>
                  </m:oMath>
                </a14:m>
                <a:r>
                  <a:rPr lang="en-US" sz="2661" dirty="0">
                    <a:solidFill>
                      <a:schemeClr val="dk1"/>
                    </a:solidFill>
                    <a:latin typeface="Jost"/>
                    <a:ea typeface="Jost"/>
                  </a:rPr>
                  <a:t>captures the </a:t>
                </a:r>
                <a:r>
                  <a:rPr lang="en-US" sz="2661" dirty="0">
                    <a:solidFill>
                      <a:srgbClr val="A80054"/>
                    </a:solidFill>
                    <a:latin typeface="Jost"/>
                    <a:ea typeface="Jost"/>
                  </a:rPr>
                  <a:t>memory effect</a:t>
                </a:r>
                <a:r>
                  <a:rPr lang="en-US" sz="2661" dirty="0">
                    <a:solidFill>
                      <a:schemeClr val="dk1"/>
                    </a:solidFill>
                    <a:latin typeface="Jost"/>
                    <a:ea typeface="Jost"/>
                  </a:rPr>
                  <a:t> in complex systems</a:t>
                </a:r>
                <a:endParaRPr lang="en-US" sz="2661" dirty="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47" name="TextBox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7194" y="2156905"/>
                <a:ext cx="6278245" cy="1033303"/>
              </a:xfrm>
              <a:prstGeom prst="rect">
                <a:avLst/>
              </a:prstGeom>
              <a:blipFill>
                <a:blip r:embed="rId5"/>
                <a:stretch>
                  <a:fillRect r="-2218" b="-13253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그림 7"/>
          <p:cNvPicPr/>
          <p:nvPr/>
        </p:nvPicPr>
        <p:blipFill>
          <a:blip r:embed="rId6"/>
          <a:stretch/>
        </p:blipFill>
        <p:spPr>
          <a:xfrm>
            <a:off x="12303138" y="1754172"/>
            <a:ext cx="1145066" cy="1611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9" name="그림 8"/>
          <p:cNvPicPr/>
          <p:nvPr/>
        </p:nvPicPr>
        <p:blipFill>
          <a:blip r:embed="rId7"/>
          <a:stretch/>
        </p:blipFill>
        <p:spPr>
          <a:xfrm>
            <a:off x="13557051" y="1766798"/>
            <a:ext cx="1859100" cy="1553894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0" name="TextBox 49"/>
          <p:cNvSpPr/>
          <p:nvPr/>
        </p:nvSpPr>
        <p:spPr>
          <a:xfrm>
            <a:off x="12307492" y="1357099"/>
            <a:ext cx="3964628" cy="40665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marL="261230" indent="-261230" defTabSz="1105875">
              <a:buClr>
                <a:srgbClr val="000000"/>
              </a:buClr>
              <a:buFont typeface="Symbol" charset="2"/>
              <a:buChar char=""/>
            </a:pPr>
            <a:r>
              <a:rPr lang="en-US" sz="1693">
                <a:solidFill>
                  <a:srgbClr val="000000"/>
                </a:solidFill>
                <a:latin typeface="Jost"/>
                <a:ea typeface="DejaVu Sans"/>
              </a:rPr>
              <a:t>DNA and Chromatin Dynamics</a:t>
            </a:r>
            <a:endParaRPr lang="en-US" sz="1693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TextBox 50"/>
          <p:cNvSpPr/>
          <p:nvPr/>
        </p:nvSpPr>
        <p:spPr>
          <a:xfrm>
            <a:off x="13254893" y="3302405"/>
            <a:ext cx="2201749" cy="2886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defTabSz="1105875"/>
            <a:r>
              <a:rPr lang="en-US" sz="1330">
                <a:solidFill>
                  <a:srgbClr val="000000"/>
                </a:solidFill>
                <a:latin typeface="Jost"/>
                <a:ea typeface="Microsoft YaHei"/>
              </a:rPr>
              <a:t>I. Bronstein </a:t>
            </a:r>
            <a:r>
              <a:rPr lang="en-US" sz="1330" i="1">
                <a:solidFill>
                  <a:srgbClr val="000000"/>
                </a:solidFill>
                <a:latin typeface="Jost"/>
                <a:ea typeface="Microsoft YaHei"/>
              </a:rPr>
              <a:t>et al., PRL</a:t>
            </a:r>
            <a:r>
              <a:rPr lang="en-US" sz="1330">
                <a:solidFill>
                  <a:srgbClr val="000000"/>
                </a:solidFill>
                <a:latin typeface="Jost"/>
                <a:ea typeface="Microsoft YaHei"/>
              </a:rPr>
              <a:t> (2009)</a:t>
            </a:r>
            <a:endParaRPr lang="en-US" sz="133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4" name="그룹 3"/>
          <p:cNvGrpSpPr/>
          <p:nvPr/>
        </p:nvGrpSpPr>
        <p:grpSpPr>
          <a:xfrm>
            <a:off x="1045141" y="2748159"/>
            <a:ext cx="4081312" cy="1708456"/>
            <a:chOff x="864000" y="2272320"/>
            <a:chExt cx="3374640" cy="1412640"/>
          </a:xfrm>
        </p:grpSpPr>
        <p:sp>
          <p:nvSpPr>
            <p:cNvPr id="55" name="직선 연결선[R] 1"/>
            <p:cNvSpPr/>
            <p:nvPr/>
          </p:nvSpPr>
          <p:spPr>
            <a:xfrm flipV="1">
              <a:off x="1251720" y="2379600"/>
              <a:ext cx="360" cy="1073880"/>
            </a:xfrm>
            <a:prstGeom prst="line">
              <a:avLst/>
            </a:prstGeom>
            <a:ln w="3816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487" tIns="77063" rIns="131487" bIns="77063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6" name="직선 연결선[R] 2"/>
            <p:cNvSpPr/>
            <p:nvPr/>
          </p:nvSpPr>
          <p:spPr>
            <a:xfrm>
              <a:off x="1251720" y="3453840"/>
              <a:ext cx="2986920" cy="360"/>
            </a:xfrm>
            <a:prstGeom prst="line">
              <a:avLst/>
            </a:prstGeom>
            <a:ln w="3816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487" tIns="-77063" rIns="131487" bIns="-77063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57" name="그래픽 54" descr="28§display§1§svg§600§TRUE§"/>
            <p:cNvPicPr/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/>
          </p:blipFill>
          <p:spPr>
            <a:xfrm>
              <a:off x="1134720" y="3388680"/>
              <a:ext cx="31680" cy="7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" name="그래픽 55" descr="28§display§6§svg§600§TRUE§"/>
            <p:cNvPicPr/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/>
          </p:blipFill>
          <p:spPr>
            <a:xfrm>
              <a:off x="1134720" y="2509920"/>
              <a:ext cx="42120" cy="75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" name="그래픽 56" descr="28§display§5§svg§600§TRUE§"/>
            <p:cNvPicPr/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/>
          </p:blipFill>
          <p:spPr>
            <a:xfrm>
              <a:off x="1134720" y="2685600"/>
              <a:ext cx="39960" cy="75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" name="그래픽 57" descr="28§display§4§svg§600§TRUE§"/>
            <p:cNvPicPr/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/>
          </p:blipFill>
          <p:spPr>
            <a:xfrm>
              <a:off x="1134720" y="2861640"/>
              <a:ext cx="46080" cy="74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" name="그래픽 58" descr="28§display§3§svg§600§TRUE§"/>
            <p:cNvPicPr/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/>
          </p:blipFill>
          <p:spPr>
            <a:xfrm>
              <a:off x="1134720" y="3037320"/>
              <a:ext cx="42120" cy="75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" name="그래픽 59" descr="28§display§2§svg§600§TRUE§"/>
            <p:cNvPicPr/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/>
          </p:blipFill>
          <p:spPr>
            <a:xfrm>
              <a:off x="1134720" y="3213360"/>
              <a:ext cx="39960" cy="7272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63" name="직선 연결선[R] 5"/>
            <p:cNvSpPr/>
            <p:nvPr/>
          </p:nvSpPr>
          <p:spPr>
            <a:xfrm>
              <a:off x="1251720" y="2903400"/>
              <a:ext cx="48528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4" name="직선 연결선[R] 6"/>
            <p:cNvSpPr/>
            <p:nvPr/>
          </p:nvSpPr>
          <p:spPr>
            <a:xfrm>
              <a:off x="1737000" y="3070080"/>
              <a:ext cx="28080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5" name="직선 연결선[R] 7"/>
            <p:cNvSpPr/>
            <p:nvPr/>
          </p:nvSpPr>
          <p:spPr>
            <a:xfrm>
              <a:off x="2018520" y="3236400"/>
              <a:ext cx="8280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6" name="직선 연결선[R] 8"/>
            <p:cNvSpPr/>
            <p:nvPr/>
          </p:nvSpPr>
          <p:spPr>
            <a:xfrm>
              <a:off x="2101320" y="3070080"/>
              <a:ext cx="17280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7" name="직선 연결선[R] 9"/>
            <p:cNvSpPr/>
            <p:nvPr/>
          </p:nvSpPr>
          <p:spPr>
            <a:xfrm>
              <a:off x="2273760" y="3236400"/>
              <a:ext cx="2268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8" name="직선 연결선[R] 10"/>
            <p:cNvSpPr/>
            <p:nvPr/>
          </p:nvSpPr>
          <p:spPr>
            <a:xfrm>
              <a:off x="2296440" y="3401640"/>
              <a:ext cx="4320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9" name="직선 연결선[R] 11"/>
            <p:cNvSpPr/>
            <p:nvPr/>
          </p:nvSpPr>
          <p:spPr>
            <a:xfrm>
              <a:off x="2340360" y="3236400"/>
              <a:ext cx="7596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0" name="직선 연결선[R] 12"/>
            <p:cNvSpPr/>
            <p:nvPr/>
          </p:nvSpPr>
          <p:spPr>
            <a:xfrm>
              <a:off x="2415960" y="3071520"/>
              <a:ext cx="48672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1" name="직선 연결선[R] 13"/>
            <p:cNvSpPr/>
            <p:nvPr/>
          </p:nvSpPr>
          <p:spPr>
            <a:xfrm>
              <a:off x="2901960" y="2903400"/>
              <a:ext cx="23112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2" name="직선 연결선[R] 14"/>
            <p:cNvSpPr/>
            <p:nvPr/>
          </p:nvSpPr>
          <p:spPr>
            <a:xfrm>
              <a:off x="3133080" y="3062880"/>
              <a:ext cx="993960" cy="36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-77499" rIns="131922" bIns="-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3" name="직선 연결선[R] 15"/>
            <p:cNvSpPr/>
            <p:nvPr/>
          </p:nvSpPr>
          <p:spPr>
            <a:xfrm>
              <a:off x="1737000" y="2903400"/>
              <a:ext cx="360" cy="16560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77499" rIns="131922" bIns="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4" name="직선 연결선[R] 16"/>
            <p:cNvSpPr/>
            <p:nvPr/>
          </p:nvSpPr>
          <p:spPr>
            <a:xfrm>
              <a:off x="2018520" y="3070080"/>
              <a:ext cx="360" cy="16560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77499" rIns="131922" bIns="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5" name="직선 연결선[R] 17"/>
            <p:cNvSpPr/>
            <p:nvPr/>
          </p:nvSpPr>
          <p:spPr>
            <a:xfrm>
              <a:off x="2101320" y="3070080"/>
              <a:ext cx="360" cy="16560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77499" rIns="131922" bIns="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6" name="직선 연결선[R] 18"/>
            <p:cNvSpPr/>
            <p:nvPr/>
          </p:nvSpPr>
          <p:spPr>
            <a:xfrm>
              <a:off x="2273760" y="3070080"/>
              <a:ext cx="360" cy="16560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77499" rIns="131922" bIns="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7" name="직선 연결선[R] 19"/>
            <p:cNvSpPr/>
            <p:nvPr/>
          </p:nvSpPr>
          <p:spPr>
            <a:xfrm>
              <a:off x="2296440" y="3236400"/>
              <a:ext cx="360" cy="16560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77499" rIns="131922" bIns="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8" name="직선 연결선[R] 20"/>
            <p:cNvSpPr/>
            <p:nvPr/>
          </p:nvSpPr>
          <p:spPr>
            <a:xfrm>
              <a:off x="2339640" y="3236400"/>
              <a:ext cx="360" cy="16560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77499" rIns="131922" bIns="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79" name="직선 연결선[R] 21"/>
            <p:cNvSpPr/>
            <p:nvPr/>
          </p:nvSpPr>
          <p:spPr>
            <a:xfrm>
              <a:off x="2415960" y="3071520"/>
              <a:ext cx="360" cy="16560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77499" rIns="131922" bIns="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0" name="직선 연결선[R] 22"/>
            <p:cNvSpPr/>
            <p:nvPr/>
          </p:nvSpPr>
          <p:spPr>
            <a:xfrm>
              <a:off x="2901960" y="2905200"/>
              <a:ext cx="360" cy="16560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77499" rIns="131922" bIns="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1" name="직선 연결선[R] 23"/>
            <p:cNvSpPr/>
            <p:nvPr/>
          </p:nvSpPr>
          <p:spPr>
            <a:xfrm>
              <a:off x="3133080" y="2903400"/>
              <a:ext cx="360" cy="165600"/>
            </a:xfrm>
            <a:prstGeom prst="line">
              <a:avLst/>
            </a:prstGeom>
            <a:ln w="38160">
              <a:solidFill>
                <a:srgbClr val="00286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1922" tIns="77499" rIns="131922" bIns="7749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82" name="그래픽 60" descr="28§display§\Delta t_1§svg§600§TRUE§"/>
            <p:cNvPicPr/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/>
          </p:blipFill>
          <p:spPr>
            <a:xfrm>
              <a:off x="1746720" y="3532320"/>
              <a:ext cx="171000" cy="96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" name="그래픽 61" descr="28§display§\Delta t_2§svg§600§TRUE§"/>
            <p:cNvPicPr/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/>
          </p:blipFill>
          <p:spPr>
            <a:xfrm>
              <a:off x="1946520" y="3532320"/>
              <a:ext cx="174240" cy="96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4" name="그래픽 62" descr="28§display§\Delta t_3§svg§600§TRUE§"/>
            <p:cNvPicPr/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/>
          </p:blipFill>
          <p:spPr>
            <a:xfrm>
              <a:off x="2137320" y="3532320"/>
              <a:ext cx="182880" cy="108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" name="그래픽 63" descr="28§display§\Delta t_0§svg§600§TRUE§"/>
            <p:cNvPicPr/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/>
          </p:blipFill>
          <p:spPr>
            <a:xfrm>
              <a:off x="1419480" y="3532320"/>
              <a:ext cx="183960" cy="1080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86" name="직선 연결선[R] 24"/>
            <p:cNvSpPr/>
            <p:nvPr/>
          </p:nvSpPr>
          <p:spPr>
            <a:xfrm>
              <a:off x="1737000" y="3070080"/>
              <a:ext cx="360" cy="383760"/>
            </a:xfrm>
            <a:prstGeom prst="line">
              <a:avLst/>
            </a:prstGeom>
            <a:ln w="19080">
              <a:solidFill>
                <a:srgbClr val="000000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602" tIns="66179" rIns="120602" bIns="6617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7" name="직선 연결선[R] 25"/>
            <p:cNvSpPr/>
            <p:nvPr/>
          </p:nvSpPr>
          <p:spPr>
            <a:xfrm>
              <a:off x="2012400" y="3241800"/>
              <a:ext cx="360" cy="211680"/>
            </a:xfrm>
            <a:prstGeom prst="line">
              <a:avLst/>
            </a:prstGeom>
            <a:ln w="19080">
              <a:solidFill>
                <a:srgbClr val="000000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602" tIns="66179" rIns="120602" bIns="6617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8" name="직선 연결선[R] 26"/>
            <p:cNvSpPr/>
            <p:nvPr/>
          </p:nvSpPr>
          <p:spPr>
            <a:xfrm>
              <a:off x="2095560" y="3248640"/>
              <a:ext cx="360" cy="205200"/>
            </a:xfrm>
            <a:prstGeom prst="line">
              <a:avLst/>
            </a:prstGeom>
            <a:ln w="19080">
              <a:solidFill>
                <a:srgbClr val="000000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602" tIns="66179" rIns="120602" bIns="6617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89" name="직선 연결선[R] 27"/>
            <p:cNvSpPr/>
            <p:nvPr/>
          </p:nvSpPr>
          <p:spPr>
            <a:xfrm>
              <a:off x="2270520" y="3241800"/>
              <a:ext cx="360" cy="211680"/>
            </a:xfrm>
            <a:prstGeom prst="line">
              <a:avLst/>
            </a:prstGeom>
            <a:ln w="19080">
              <a:solidFill>
                <a:srgbClr val="000000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602" tIns="66179" rIns="120602" bIns="6617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90" name="그래픽 64" descr="28§display§x(t)§svg§600§TRUE§"/>
            <p:cNvPicPr/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/>
          </p:blipFill>
          <p:spPr>
            <a:xfrm>
              <a:off x="864000" y="2272320"/>
              <a:ext cx="333000" cy="206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1" name="그래픽 65" descr="28§display§t§svg§600§TRUE§"/>
            <p:cNvPicPr/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/>
          </p:blipFill>
          <p:spPr>
            <a:xfrm>
              <a:off x="4131360" y="3533040"/>
              <a:ext cx="76320" cy="15192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92" name="직선 연결선[R] 28"/>
            <p:cNvSpPr/>
            <p:nvPr/>
          </p:nvSpPr>
          <p:spPr>
            <a:xfrm>
              <a:off x="2296440" y="3328200"/>
              <a:ext cx="360" cy="125280"/>
            </a:xfrm>
            <a:prstGeom prst="line">
              <a:avLst/>
            </a:prstGeom>
            <a:ln w="19080">
              <a:solidFill>
                <a:srgbClr val="000000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602" tIns="66179" rIns="120602" bIns="6617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3" name="직선 연결선[R] 29"/>
            <p:cNvSpPr/>
            <p:nvPr/>
          </p:nvSpPr>
          <p:spPr>
            <a:xfrm>
              <a:off x="2340360" y="3328200"/>
              <a:ext cx="360" cy="125280"/>
            </a:xfrm>
            <a:prstGeom prst="line">
              <a:avLst/>
            </a:prstGeom>
            <a:ln w="19080">
              <a:solidFill>
                <a:srgbClr val="000000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602" tIns="66179" rIns="120602" bIns="6617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4" name="직선 연결선[R] 30"/>
            <p:cNvSpPr/>
            <p:nvPr/>
          </p:nvSpPr>
          <p:spPr>
            <a:xfrm>
              <a:off x="2415960" y="3241800"/>
              <a:ext cx="360" cy="211680"/>
            </a:xfrm>
            <a:prstGeom prst="line">
              <a:avLst/>
            </a:prstGeom>
            <a:ln w="19080">
              <a:solidFill>
                <a:srgbClr val="000000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602" tIns="66179" rIns="120602" bIns="6617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5" name="직선 연결선[R] 61"/>
            <p:cNvSpPr/>
            <p:nvPr/>
          </p:nvSpPr>
          <p:spPr>
            <a:xfrm>
              <a:off x="2901960" y="3071520"/>
              <a:ext cx="360" cy="381960"/>
            </a:xfrm>
            <a:prstGeom prst="line">
              <a:avLst/>
            </a:prstGeom>
            <a:ln w="19080">
              <a:solidFill>
                <a:srgbClr val="000000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602" tIns="66179" rIns="120602" bIns="6617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6" name="직선 연결선[R] 62"/>
            <p:cNvSpPr/>
            <p:nvPr/>
          </p:nvSpPr>
          <p:spPr>
            <a:xfrm>
              <a:off x="3136680" y="3062880"/>
              <a:ext cx="360" cy="390600"/>
            </a:xfrm>
            <a:prstGeom prst="line">
              <a:avLst/>
            </a:prstGeom>
            <a:ln w="19080">
              <a:solidFill>
                <a:srgbClr val="000000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602" tIns="66179" rIns="120602" bIns="66179" anchor="ctr">
              <a:noAutofit/>
            </a:bodyPr>
            <a:lstStyle/>
            <a:p>
              <a:endParaRPr lang="en-US" sz="2177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pic>
        <p:nvPicPr>
          <p:cNvPr id="97" name="Graphic 115" descr="16§display§\psi(\Delta t_i)\sim \Delta t_i^{-1-\alpha}§svg§600§TRUE§"/>
          <p:cNvPicPr/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/>
        </p:blipFill>
        <p:spPr>
          <a:xfrm>
            <a:off x="1545836" y="8146514"/>
            <a:ext cx="1858664" cy="283001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8" name="TextBox 116"/>
          <p:cNvSpPr/>
          <p:nvPr/>
        </p:nvSpPr>
        <p:spPr>
          <a:xfrm>
            <a:off x="3368363" y="8057260"/>
            <a:ext cx="1189637" cy="40768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935">
                <a:solidFill>
                  <a:srgbClr val="494949"/>
                </a:solidFill>
                <a:latin typeface="Jost"/>
                <a:ea typeface="DejaVu Sans"/>
              </a:rPr>
              <a:t>(renewal)</a:t>
            </a:r>
            <a:endParaRPr lang="en-US" sz="1935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9" name="Group 117"/>
          <p:cNvGrpSpPr/>
          <p:nvPr/>
        </p:nvGrpSpPr>
        <p:grpSpPr>
          <a:xfrm>
            <a:off x="1908077" y="6916983"/>
            <a:ext cx="2352828" cy="1247382"/>
            <a:chOff x="1577520" y="5719320"/>
            <a:chExt cx="1945440" cy="1031400"/>
          </a:xfrm>
        </p:grpSpPr>
        <p:sp>
          <p:nvSpPr>
            <p:cNvPr id="100" name="Oval 118"/>
            <p:cNvSpPr/>
            <p:nvPr/>
          </p:nvSpPr>
          <p:spPr>
            <a:xfrm>
              <a:off x="2916000" y="5831280"/>
              <a:ext cx="101160" cy="10152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36137" rIns="108847" bIns="36137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1" name="Oval 119"/>
            <p:cNvSpPr/>
            <p:nvPr/>
          </p:nvSpPr>
          <p:spPr>
            <a:xfrm>
              <a:off x="2705040" y="6158520"/>
              <a:ext cx="100440" cy="10044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35702" rIns="108847" bIns="3570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2" name="Oval 120"/>
            <p:cNvSpPr/>
            <p:nvPr/>
          </p:nvSpPr>
          <p:spPr>
            <a:xfrm>
              <a:off x="2895480" y="6648120"/>
              <a:ext cx="101520" cy="10116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35702" rIns="108847" bIns="3570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3" name="Freeform 121"/>
            <p:cNvSpPr/>
            <p:nvPr/>
          </p:nvSpPr>
          <p:spPr>
            <a:xfrm>
              <a:off x="1716840" y="6483600"/>
              <a:ext cx="1806120" cy="267120"/>
            </a:xfrm>
            <a:custGeom>
              <a:avLst/>
              <a:gdLst>
                <a:gd name="textAreaLeft" fmla="*/ 0 w 1806120"/>
                <a:gd name="textAreaRight" fmla="*/ 1809720 w 1806120"/>
                <a:gd name="textAreaTop" fmla="*/ 0 h 267120"/>
                <a:gd name="textAreaBottom" fmla="*/ 271080 h 267120"/>
              </a:gdLst>
              <a:ahLst/>
              <a:cxnLst/>
              <a:rect l="textAreaLeft" t="textAreaTop" r="textAreaRight" b="textAreaBottom"/>
              <a:pathLst>
                <a:path w="5029" h="752" fill="none">
                  <a:moveTo>
                    <a:pt x="19" y="0"/>
                  </a:moveTo>
                  <a:cubicBezTo>
                    <a:pt x="-70" y="81"/>
                    <a:pt x="179" y="171"/>
                    <a:pt x="323" y="47"/>
                  </a:cubicBezTo>
                  <a:cubicBezTo>
                    <a:pt x="460" y="-71"/>
                    <a:pt x="526" y="206"/>
                    <a:pt x="735" y="135"/>
                  </a:cubicBezTo>
                  <a:cubicBezTo>
                    <a:pt x="830" y="103"/>
                    <a:pt x="884" y="-35"/>
                    <a:pt x="1054" y="94"/>
                  </a:cubicBezTo>
                  <a:cubicBezTo>
                    <a:pt x="1163" y="177"/>
                    <a:pt x="1160" y="295"/>
                    <a:pt x="1450" y="202"/>
                  </a:cubicBezTo>
                  <a:cubicBezTo>
                    <a:pt x="1596" y="156"/>
                    <a:pt x="1618" y="-62"/>
                    <a:pt x="1769" y="67"/>
                  </a:cubicBezTo>
                  <a:cubicBezTo>
                    <a:pt x="1872" y="155"/>
                    <a:pt x="1910" y="235"/>
                    <a:pt x="1938" y="323"/>
                  </a:cubicBezTo>
                  <a:cubicBezTo>
                    <a:pt x="1961" y="397"/>
                    <a:pt x="2436" y="474"/>
                    <a:pt x="2334" y="351"/>
                  </a:cubicBezTo>
                  <a:cubicBezTo>
                    <a:pt x="2245" y="242"/>
                    <a:pt x="2447" y="204"/>
                    <a:pt x="2424" y="128"/>
                  </a:cubicBezTo>
                  <a:cubicBezTo>
                    <a:pt x="2391" y="15"/>
                    <a:pt x="2749" y="17"/>
                    <a:pt x="2699" y="128"/>
                  </a:cubicBezTo>
                  <a:cubicBezTo>
                    <a:pt x="2639" y="260"/>
                    <a:pt x="2881" y="169"/>
                    <a:pt x="2958" y="95"/>
                  </a:cubicBezTo>
                  <a:cubicBezTo>
                    <a:pt x="3131" y="-72"/>
                    <a:pt x="3097" y="185"/>
                    <a:pt x="3141" y="229"/>
                  </a:cubicBezTo>
                  <a:cubicBezTo>
                    <a:pt x="3210" y="302"/>
                    <a:pt x="3254" y="390"/>
                    <a:pt x="3186" y="465"/>
                  </a:cubicBezTo>
                  <a:cubicBezTo>
                    <a:pt x="3118" y="541"/>
                    <a:pt x="3146" y="627"/>
                    <a:pt x="3247" y="700"/>
                  </a:cubicBezTo>
                  <a:cubicBezTo>
                    <a:pt x="3443" y="841"/>
                    <a:pt x="3636" y="655"/>
                    <a:pt x="3643" y="593"/>
                  </a:cubicBezTo>
                  <a:cubicBezTo>
                    <a:pt x="3652" y="510"/>
                    <a:pt x="3599" y="428"/>
                    <a:pt x="3536" y="350"/>
                  </a:cubicBezTo>
                  <a:cubicBezTo>
                    <a:pt x="3452" y="244"/>
                    <a:pt x="3856" y="221"/>
                    <a:pt x="3720" y="121"/>
                  </a:cubicBezTo>
                  <a:cubicBezTo>
                    <a:pt x="3578" y="19"/>
                    <a:pt x="3974" y="-46"/>
                    <a:pt x="4009" y="81"/>
                  </a:cubicBezTo>
                  <a:cubicBezTo>
                    <a:pt x="4028" y="152"/>
                    <a:pt x="4422" y="284"/>
                    <a:pt x="4465" y="142"/>
                  </a:cubicBezTo>
                  <a:cubicBezTo>
                    <a:pt x="4497" y="40"/>
                    <a:pt x="4835" y="13"/>
                    <a:pt x="4846" y="135"/>
                  </a:cubicBezTo>
                  <a:lnTo>
                    <a:pt x="4999" y="136"/>
                  </a:lnTo>
                  <a:lnTo>
                    <a:pt x="4953" y="67"/>
                  </a:lnTo>
                  <a:lnTo>
                    <a:pt x="5029" y="28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4" name="Freeform 122"/>
            <p:cNvSpPr/>
            <p:nvPr/>
          </p:nvSpPr>
          <p:spPr>
            <a:xfrm>
              <a:off x="1675440" y="5891760"/>
              <a:ext cx="1787400" cy="254160"/>
            </a:xfrm>
            <a:custGeom>
              <a:avLst/>
              <a:gdLst>
                <a:gd name="textAreaLeft" fmla="*/ 0 w 1787400"/>
                <a:gd name="textAreaRight" fmla="*/ 1791360 w 1787400"/>
                <a:gd name="textAreaTop" fmla="*/ 0 h 254160"/>
                <a:gd name="textAreaBottom" fmla="*/ 257760 h 254160"/>
              </a:gdLst>
              <a:ahLst/>
              <a:cxnLst/>
              <a:rect l="textAreaLeft" t="textAreaTop" r="textAreaRight" b="textAreaBottom"/>
              <a:pathLst>
                <a:path w="4976" h="718" fill="none">
                  <a:moveTo>
                    <a:pt x="41" y="73"/>
                  </a:moveTo>
                  <a:cubicBezTo>
                    <a:pt x="-96" y="155"/>
                    <a:pt x="151" y="199"/>
                    <a:pt x="147" y="283"/>
                  </a:cubicBezTo>
                  <a:cubicBezTo>
                    <a:pt x="147" y="321"/>
                    <a:pt x="386" y="502"/>
                    <a:pt x="498" y="343"/>
                  </a:cubicBezTo>
                  <a:cubicBezTo>
                    <a:pt x="558" y="256"/>
                    <a:pt x="542" y="212"/>
                    <a:pt x="589" y="127"/>
                  </a:cubicBezTo>
                  <a:cubicBezTo>
                    <a:pt x="691" y="-52"/>
                    <a:pt x="862" y="163"/>
                    <a:pt x="939" y="188"/>
                  </a:cubicBezTo>
                  <a:cubicBezTo>
                    <a:pt x="1226" y="278"/>
                    <a:pt x="1006" y="38"/>
                    <a:pt x="1275" y="107"/>
                  </a:cubicBezTo>
                  <a:cubicBezTo>
                    <a:pt x="1428" y="147"/>
                    <a:pt x="1278" y="316"/>
                    <a:pt x="1549" y="296"/>
                  </a:cubicBezTo>
                  <a:cubicBezTo>
                    <a:pt x="1795" y="277"/>
                    <a:pt x="1689" y="140"/>
                    <a:pt x="1808" y="74"/>
                  </a:cubicBezTo>
                  <a:cubicBezTo>
                    <a:pt x="2032" y="-51"/>
                    <a:pt x="1949" y="169"/>
                    <a:pt x="2082" y="181"/>
                  </a:cubicBezTo>
                  <a:cubicBezTo>
                    <a:pt x="2217" y="194"/>
                    <a:pt x="2316" y="177"/>
                    <a:pt x="2447" y="81"/>
                  </a:cubicBezTo>
                  <a:cubicBezTo>
                    <a:pt x="2606" y="-36"/>
                    <a:pt x="2605" y="177"/>
                    <a:pt x="2676" y="235"/>
                  </a:cubicBezTo>
                  <a:cubicBezTo>
                    <a:pt x="2872" y="393"/>
                    <a:pt x="3000" y="278"/>
                    <a:pt x="3193" y="235"/>
                  </a:cubicBezTo>
                  <a:cubicBezTo>
                    <a:pt x="3334" y="204"/>
                    <a:pt x="3079" y="80"/>
                    <a:pt x="3209" y="26"/>
                  </a:cubicBezTo>
                  <a:cubicBezTo>
                    <a:pt x="3439" y="-69"/>
                    <a:pt x="3465" y="117"/>
                    <a:pt x="3605" y="161"/>
                  </a:cubicBezTo>
                  <a:cubicBezTo>
                    <a:pt x="3866" y="243"/>
                    <a:pt x="3923" y="-5"/>
                    <a:pt x="4077" y="114"/>
                  </a:cubicBezTo>
                  <a:cubicBezTo>
                    <a:pt x="4167" y="184"/>
                    <a:pt x="4089" y="279"/>
                    <a:pt x="4169" y="349"/>
                  </a:cubicBezTo>
                  <a:cubicBezTo>
                    <a:pt x="4261" y="433"/>
                    <a:pt x="4179" y="510"/>
                    <a:pt x="4305" y="598"/>
                  </a:cubicBezTo>
                  <a:cubicBezTo>
                    <a:pt x="4371" y="644"/>
                    <a:pt x="4643" y="823"/>
                    <a:pt x="4564" y="632"/>
                  </a:cubicBezTo>
                  <a:cubicBezTo>
                    <a:pt x="4530" y="550"/>
                    <a:pt x="4625" y="456"/>
                    <a:pt x="4519" y="383"/>
                  </a:cubicBezTo>
                  <a:cubicBezTo>
                    <a:pt x="4393" y="297"/>
                    <a:pt x="4616" y="231"/>
                    <a:pt x="4611" y="154"/>
                  </a:cubicBezTo>
                  <a:cubicBezTo>
                    <a:pt x="4596" y="-9"/>
                    <a:pt x="4859" y="133"/>
                    <a:pt x="4945" y="148"/>
                  </a:cubicBezTo>
                  <a:lnTo>
                    <a:pt x="4976" y="127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5" name="Freeform 123"/>
            <p:cNvSpPr/>
            <p:nvPr/>
          </p:nvSpPr>
          <p:spPr>
            <a:xfrm>
              <a:off x="1577520" y="6205680"/>
              <a:ext cx="1854720" cy="249480"/>
            </a:xfrm>
            <a:custGeom>
              <a:avLst/>
              <a:gdLst>
                <a:gd name="textAreaLeft" fmla="*/ 0 w 1854720"/>
                <a:gd name="textAreaRight" fmla="*/ 1858680 w 1854720"/>
                <a:gd name="textAreaTop" fmla="*/ 0 h 249480"/>
                <a:gd name="textAreaBottom" fmla="*/ 253440 h 249480"/>
              </a:gdLst>
              <a:ahLst/>
              <a:cxnLst/>
              <a:rect l="textAreaLeft" t="textAreaTop" r="textAreaRight" b="textAreaBottom"/>
              <a:pathLst>
                <a:path w="5163" h="704" fill="none">
                  <a:moveTo>
                    <a:pt x="0" y="109"/>
                  </a:moveTo>
                  <a:cubicBezTo>
                    <a:pt x="42" y="180"/>
                    <a:pt x="85" y="317"/>
                    <a:pt x="288" y="290"/>
                  </a:cubicBezTo>
                  <a:cubicBezTo>
                    <a:pt x="432" y="272"/>
                    <a:pt x="465" y="64"/>
                    <a:pt x="624" y="149"/>
                  </a:cubicBezTo>
                  <a:cubicBezTo>
                    <a:pt x="753" y="218"/>
                    <a:pt x="947" y="322"/>
                    <a:pt x="1051" y="257"/>
                  </a:cubicBezTo>
                  <a:cubicBezTo>
                    <a:pt x="1158" y="188"/>
                    <a:pt x="1128" y="119"/>
                    <a:pt x="1233" y="41"/>
                  </a:cubicBezTo>
                  <a:cubicBezTo>
                    <a:pt x="1336" y="-34"/>
                    <a:pt x="1586" y="113"/>
                    <a:pt x="1582" y="189"/>
                  </a:cubicBezTo>
                  <a:cubicBezTo>
                    <a:pt x="1578" y="349"/>
                    <a:pt x="2022" y="193"/>
                    <a:pt x="1934" y="156"/>
                  </a:cubicBezTo>
                  <a:cubicBezTo>
                    <a:pt x="1671" y="42"/>
                    <a:pt x="2129" y="-32"/>
                    <a:pt x="2162" y="108"/>
                  </a:cubicBezTo>
                  <a:cubicBezTo>
                    <a:pt x="2179" y="180"/>
                    <a:pt x="2303" y="246"/>
                    <a:pt x="2253" y="324"/>
                  </a:cubicBezTo>
                  <a:cubicBezTo>
                    <a:pt x="2205" y="403"/>
                    <a:pt x="2332" y="479"/>
                    <a:pt x="2421" y="546"/>
                  </a:cubicBezTo>
                  <a:cubicBezTo>
                    <a:pt x="2492" y="598"/>
                    <a:pt x="2502" y="742"/>
                    <a:pt x="2711" y="694"/>
                  </a:cubicBezTo>
                  <a:cubicBezTo>
                    <a:pt x="2894" y="653"/>
                    <a:pt x="2726" y="554"/>
                    <a:pt x="2726" y="485"/>
                  </a:cubicBezTo>
                  <a:cubicBezTo>
                    <a:pt x="2726" y="414"/>
                    <a:pt x="2743" y="344"/>
                    <a:pt x="2786" y="277"/>
                  </a:cubicBezTo>
                  <a:cubicBezTo>
                    <a:pt x="2841" y="192"/>
                    <a:pt x="2628" y="97"/>
                    <a:pt x="2863" y="55"/>
                  </a:cubicBezTo>
                  <a:cubicBezTo>
                    <a:pt x="3149" y="4"/>
                    <a:pt x="2992" y="160"/>
                    <a:pt x="3152" y="217"/>
                  </a:cubicBezTo>
                  <a:cubicBezTo>
                    <a:pt x="3469" y="328"/>
                    <a:pt x="3340" y="149"/>
                    <a:pt x="3350" y="102"/>
                  </a:cubicBezTo>
                  <a:cubicBezTo>
                    <a:pt x="3366" y="17"/>
                    <a:pt x="3747" y="-61"/>
                    <a:pt x="3701" y="69"/>
                  </a:cubicBezTo>
                  <a:cubicBezTo>
                    <a:pt x="3668" y="160"/>
                    <a:pt x="3879" y="213"/>
                    <a:pt x="3959" y="75"/>
                  </a:cubicBezTo>
                  <a:cubicBezTo>
                    <a:pt x="4055" y="-90"/>
                    <a:pt x="4234" y="153"/>
                    <a:pt x="4295" y="203"/>
                  </a:cubicBezTo>
                  <a:cubicBezTo>
                    <a:pt x="4394" y="287"/>
                    <a:pt x="4591" y="290"/>
                    <a:pt x="4706" y="203"/>
                  </a:cubicBezTo>
                  <a:cubicBezTo>
                    <a:pt x="4792" y="135"/>
                    <a:pt x="4638" y="3"/>
                    <a:pt x="4934" y="48"/>
                  </a:cubicBezTo>
                  <a:lnTo>
                    <a:pt x="5010" y="115"/>
                  </a:lnTo>
                  <a:lnTo>
                    <a:pt x="5163" y="149"/>
                  </a:lnTo>
                  <a:lnTo>
                    <a:pt x="5162" y="142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6" name="Freeform 124"/>
            <p:cNvSpPr/>
            <p:nvPr/>
          </p:nvSpPr>
          <p:spPr>
            <a:xfrm>
              <a:off x="2824920" y="5719320"/>
              <a:ext cx="137160" cy="101880"/>
            </a:xfrm>
            <a:custGeom>
              <a:avLst/>
              <a:gdLst>
                <a:gd name="textAreaLeft" fmla="*/ 0 w 137160"/>
                <a:gd name="textAreaRight" fmla="*/ 141120 w 137160"/>
                <a:gd name="textAreaTop" fmla="*/ 0 h 101880"/>
                <a:gd name="textAreaBottom" fmla="*/ 105840 h 101880"/>
              </a:gdLst>
              <a:ahLst/>
              <a:cxnLst/>
              <a:rect l="textAreaLeft" t="textAreaTop" r="textAreaRight" b="textAreaBottom"/>
              <a:pathLst>
                <a:path w="392" h="294" fill="none">
                  <a:moveTo>
                    <a:pt x="392" y="293"/>
                  </a:moveTo>
                  <a:cubicBezTo>
                    <a:pt x="367" y="12"/>
                    <a:pt x="259" y="0"/>
                    <a:pt x="138" y="0"/>
                  </a:cubicBezTo>
                  <a:cubicBezTo>
                    <a:pt x="19" y="0"/>
                    <a:pt x="-17" y="140"/>
                    <a:pt x="6" y="294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1811" rIns="130616" bIns="51811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7" name="Freeform 125"/>
            <p:cNvSpPr/>
            <p:nvPr/>
          </p:nvSpPr>
          <p:spPr>
            <a:xfrm>
              <a:off x="2961720" y="5719320"/>
              <a:ext cx="137160" cy="101520"/>
            </a:xfrm>
            <a:custGeom>
              <a:avLst/>
              <a:gdLst>
                <a:gd name="textAreaLeft" fmla="*/ 0 w 137160"/>
                <a:gd name="textAreaRight" fmla="*/ 141120 w 137160"/>
                <a:gd name="textAreaTop" fmla="*/ 0 h 101520"/>
                <a:gd name="textAreaBottom" fmla="*/ 105480 h 101520"/>
              </a:gdLst>
              <a:ahLst/>
              <a:cxnLst/>
              <a:rect l="textAreaLeft" t="textAreaTop" r="textAreaRight" b="textAreaBottom"/>
              <a:pathLst>
                <a:path w="392" h="293" fill="none">
                  <a:moveTo>
                    <a:pt x="0" y="293"/>
                  </a:moveTo>
                  <a:cubicBezTo>
                    <a:pt x="24" y="13"/>
                    <a:pt x="133" y="0"/>
                    <a:pt x="252" y="0"/>
                  </a:cubicBezTo>
                  <a:cubicBezTo>
                    <a:pt x="373" y="0"/>
                    <a:pt x="410" y="140"/>
                    <a:pt x="384" y="293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1376" rIns="130616" bIns="51376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8" name="Freeform 126"/>
            <p:cNvSpPr/>
            <p:nvPr/>
          </p:nvSpPr>
          <p:spPr>
            <a:xfrm>
              <a:off x="2617200" y="6047280"/>
              <a:ext cx="136800" cy="101880"/>
            </a:xfrm>
            <a:custGeom>
              <a:avLst/>
              <a:gdLst>
                <a:gd name="textAreaLeft" fmla="*/ 0 w 136800"/>
                <a:gd name="textAreaRight" fmla="*/ 140760 w 136800"/>
                <a:gd name="textAreaTop" fmla="*/ 0 h 101880"/>
                <a:gd name="textAreaBottom" fmla="*/ 105840 h 101880"/>
              </a:gdLst>
              <a:ahLst/>
              <a:cxnLst/>
              <a:rect l="textAreaLeft" t="textAreaTop" r="textAreaRight" b="textAreaBottom"/>
              <a:pathLst>
                <a:path w="391" h="294" fill="none">
                  <a:moveTo>
                    <a:pt x="391" y="294"/>
                  </a:moveTo>
                  <a:cubicBezTo>
                    <a:pt x="366" y="13"/>
                    <a:pt x="259" y="0"/>
                    <a:pt x="139" y="0"/>
                  </a:cubicBezTo>
                  <a:cubicBezTo>
                    <a:pt x="19" y="0"/>
                    <a:pt x="-17" y="140"/>
                    <a:pt x="7" y="294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1811" rIns="130616" bIns="51811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09" name="Freeform 127"/>
            <p:cNvSpPr/>
            <p:nvPr/>
          </p:nvSpPr>
          <p:spPr>
            <a:xfrm>
              <a:off x="2754720" y="6047280"/>
              <a:ext cx="136800" cy="101520"/>
            </a:xfrm>
            <a:custGeom>
              <a:avLst/>
              <a:gdLst>
                <a:gd name="textAreaLeft" fmla="*/ 0 w 136800"/>
                <a:gd name="textAreaRight" fmla="*/ 140400 w 136800"/>
                <a:gd name="textAreaTop" fmla="*/ 0 h 101520"/>
                <a:gd name="textAreaBottom" fmla="*/ 105480 h 101520"/>
              </a:gdLst>
              <a:ahLst/>
              <a:cxnLst/>
              <a:rect l="textAreaLeft" t="textAreaTop" r="textAreaRight" b="textAreaBottom"/>
              <a:pathLst>
                <a:path w="392" h="293" fill="none">
                  <a:moveTo>
                    <a:pt x="0" y="293"/>
                  </a:moveTo>
                  <a:cubicBezTo>
                    <a:pt x="25" y="13"/>
                    <a:pt x="132" y="0"/>
                    <a:pt x="253" y="1"/>
                  </a:cubicBezTo>
                  <a:cubicBezTo>
                    <a:pt x="373" y="0"/>
                    <a:pt x="410" y="140"/>
                    <a:pt x="385" y="293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1376" rIns="130616" bIns="51376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0" name="Freeform 128"/>
            <p:cNvSpPr/>
            <p:nvPr/>
          </p:nvSpPr>
          <p:spPr>
            <a:xfrm>
              <a:off x="2803680" y="6385680"/>
              <a:ext cx="140040" cy="232200"/>
            </a:xfrm>
            <a:custGeom>
              <a:avLst/>
              <a:gdLst>
                <a:gd name="textAreaLeft" fmla="*/ 0 w 140040"/>
                <a:gd name="textAreaRight" fmla="*/ 144000 w 140040"/>
                <a:gd name="textAreaTop" fmla="*/ 0 h 232200"/>
                <a:gd name="textAreaBottom" fmla="*/ 236160 h 232200"/>
              </a:gdLst>
              <a:ahLst/>
              <a:cxnLst/>
              <a:rect l="textAreaLeft" t="textAreaTop" r="textAreaRight" b="textAreaBottom"/>
              <a:pathLst>
                <a:path w="400" h="655" fill="none">
                  <a:moveTo>
                    <a:pt x="400" y="655"/>
                  </a:moveTo>
                  <a:cubicBezTo>
                    <a:pt x="381" y="53"/>
                    <a:pt x="258" y="0"/>
                    <a:pt x="139" y="0"/>
                  </a:cubicBezTo>
                  <a:cubicBezTo>
                    <a:pt x="18" y="0"/>
                    <a:pt x="-18" y="140"/>
                    <a:pt x="7" y="292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76193" rIns="130616" bIns="7619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1" name="Freeform 129"/>
            <p:cNvSpPr/>
            <p:nvPr/>
          </p:nvSpPr>
          <p:spPr>
            <a:xfrm>
              <a:off x="2941200" y="6385680"/>
              <a:ext cx="137160" cy="101520"/>
            </a:xfrm>
            <a:custGeom>
              <a:avLst/>
              <a:gdLst>
                <a:gd name="textAreaLeft" fmla="*/ 0 w 137160"/>
                <a:gd name="textAreaRight" fmla="*/ 141120 w 137160"/>
                <a:gd name="textAreaTop" fmla="*/ 0 h 101520"/>
                <a:gd name="textAreaBottom" fmla="*/ 105480 h 101520"/>
              </a:gdLst>
              <a:ahLst/>
              <a:cxnLst/>
              <a:rect l="textAreaLeft" t="textAreaTop" r="textAreaRight" b="textAreaBottom"/>
              <a:pathLst>
                <a:path w="392" h="292" fill="none">
                  <a:moveTo>
                    <a:pt x="0" y="292"/>
                  </a:moveTo>
                  <a:cubicBezTo>
                    <a:pt x="24" y="12"/>
                    <a:pt x="132" y="-1"/>
                    <a:pt x="252" y="0"/>
                  </a:cubicBezTo>
                  <a:cubicBezTo>
                    <a:pt x="372" y="0"/>
                    <a:pt x="409" y="140"/>
                    <a:pt x="385" y="292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0940" rIns="130616" bIns="50940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</p:grpSp>
      <p:sp>
        <p:nvSpPr>
          <p:cNvPr id="112" name="TextBox 130"/>
          <p:cNvSpPr/>
          <p:nvPr/>
        </p:nvSpPr>
        <p:spPr>
          <a:xfrm>
            <a:off x="7504533" y="8002401"/>
            <a:ext cx="1638478" cy="40768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935">
                <a:solidFill>
                  <a:srgbClr val="494949"/>
                </a:solidFill>
                <a:latin typeface="Jost"/>
                <a:ea typeface="DejaVu Sans"/>
              </a:rPr>
              <a:t>(non-renewal)</a:t>
            </a:r>
            <a:endParaRPr lang="en-US" sz="1935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3" name="Group 131"/>
          <p:cNvGrpSpPr/>
          <p:nvPr/>
        </p:nvGrpSpPr>
        <p:grpSpPr>
          <a:xfrm>
            <a:off x="7072194" y="6992740"/>
            <a:ext cx="2335848" cy="1246511"/>
            <a:chOff x="5847480" y="5781960"/>
            <a:chExt cx="1931400" cy="1030680"/>
          </a:xfrm>
        </p:grpSpPr>
        <p:sp>
          <p:nvSpPr>
            <p:cNvPr id="114" name="Oval 132"/>
            <p:cNvSpPr/>
            <p:nvPr/>
          </p:nvSpPr>
          <p:spPr>
            <a:xfrm>
              <a:off x="7225560" y="5900400"/>
              <a:ext cx="106920" cy="10692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40491" rIns="108847" bIns="40491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5" name="Oval 133"/>
            <p:cNvSpPr/>
            <p:nvPr/>
          </p:nvSpPr>
          <p:spPr>
            <a:xfrm>
              <a:off x="6934320" y="6211080"/>
              <a:ext cx="106560" cy="10620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40056" rIns="108847" bIns="40056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6" name="Oval 134"/>
            <p:cNvSpPr/>
            <p:nvPr/>
          </p:nvSpPr>
          <p:spPr>
            <a:xfrm>
              <a:off x="7233840" y="6478560"/>
              <a:ext cx="106920" cy="106920"/>
            </a:xfrm>
            <a:prstGeom prst="ellipse">
              <a:avLst/>
            </a:prstGeom>
            <a:solidFill>
              <a:srgbClr val="729FCF"/>
            </a:solidFill>
            <a:ln w="0"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40491" rIns="108847" bIns="40491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7" name="Freeform 135"/>
            <p:cNvSpPr/>
            <p:nvPr/>
          </p:nvSpPr>
          <p:spPr>
            <a:xfrm>
              <a:off x="5847480" y="5963400"/>
              <a:ext cx="1931400" cy="268920"/>
            </a:xfrm>
            <a:custGeom>
              <a:avLst/>
              <a:gdLst>
                <a:gd name="textAreaLeft" fmla="*/ 0 w 1931400"/>
                <a:gd name="textAreaRight" fmla="*/ 1935360 w 1931400"/>
                <a:gd name="textAreaTop" fmla="*/ 0 h 268920"/>
                <a:gd name="textAreaBottom" fmla="*/ 272880 h 268920"/>
              </a:gdLst>
              <a:ahLst/>
              <a:cxnLst/>
              <a:rect l="textAreaLeft" t="textAreaTop" r="textAreaRight" b="textAreaBottom"/>
              <a:pathLst>
                <a:path w="5376" h="758" fill="none">
                  <a:moveTo>
                    <a:pt x="45" y="78"/>
                  </a:moveTo>
                  <a:cubicBezTo>
                    <a:pt x="-103" y="166"/>
                    <a:pt x="164" y="211"/>
                    <a:pt x="160" y="299"/>
                  </a:cubicBezTo>
                  <a:cubicBezTo>
                    <a:pt x="159" y="339"/>
                    <a:pt x="418" y="529"/>
                    <a:pt x="539" y="363"/>
                  </a:cubicBezTo>
                  <a:cubicBezTo>
                    <a:pt x="605" y="271"/>
                    <a:pt x="586" y="224"/>
                    <a:pt x="637" y="135"/>
                  </a:cubicBezTo>
                  <a:cubicBezTo>
                    <a:pt x="749" y="-55"/>
                    <a:pt x="931" y="174"/>
                    <a:pt x="1016" y="199"/>
                  </a:cubicBezTo>
                  <a:cubicBezTo>
                    <a:pt x="1325" y="294"/>
                    <a:pt x="1088" y="40"/>
                    <a:pt x="1378" y="114"/>
                  </a:cubicBezTo>
                  <a:cubicBezTo>
                    <a:pt x="1544" y="156"/>
                    <a:pt x="1381" y="334"/>
                    <a:pt x="1675" y="312"/>
                  </a:cubicBezTo>
                  <a:cubicBezTo>
                    <a:pt x="1941" y="293"/>
                    <a:pt x="1825" y="148"/>
                    <a:pt x="1953" y="79"/>
                  </a:cubicBezTo>
                  <a:cubicBezTo>
                    <a:pt x="2197" y="-52"/>
                    <a:pt x="2106" y="179"/>
                    <a:pt x="2250" y="192"/>
                  </a:cubicBezTo>
                  <a:cubicBezTo>
                    <a:pt x="2397" y="206"/>
                    <a:pt x="2502" y="187"/>
                    <a:pt x="2644" y="86"/>
                  </a:cubicBezTo>
                  <a:cubicBezTo>
                    <a:pt x="2817" y="-37"/>
                    <a:pt x="2814" y="188"/>
                    <a:pt x="2891" y="249"/>
                  </a:cubicBezTo>
                  <a:cubicBezTo>
                    <a:pt x="3103" y="416"/>
                    <a:pt x="3242" y="294"/>
                    <a:pt x="3450" y="249"/>
                  </a:cubicBezTo>
                  <a:cubicBezTo>
                    <a:pt x="3602" y="216"/>
                    <a:pt x="3328" y="85"/>
                    <a:pt x="3468" y="28"/>
                  </a:cubicBezTo>
                  <a:cubicBezTo>
                    <a:pt x="3716" y="-71"/>
                    <a:pt x="3745" y="124"/>
                    <a:pt x="3896" y="171"/>
                  </a:cubicBezTo>
                  <a:cubicBezTo>
                    <a:pt x="4178" y="258"/>
                    <a:pt x="4239" y="-4"/>
                    <a:pt x="4405" y="122"/>
                  </a:cubicBezTo>
                  <a:cubicBezTo>
                    <a:pt x="4502" y="195"/>
                    <a:pt x="4418" y="294"/>
                    <a:pt x="4503" y="369"/>
                  </a:cubicBezTo>
                  <a:cubicBezTo>
                    <a:pt x="4605" y="458"/>
                    <a:pt x="4515" y="538"/>
                    <a:pt x="4653" y="632"/>
                  </a:cubicBezTo>
                  <a:cubicBezTo>
                    <a:pt x="4724" y="680"/>
                    <a:pt x="5016" y="868"/>
                    <a:pt x="4932" y="667"/>
                  </a:cubicBezTo>
                  <a:cubicBezTo>
                    <a:pt x="4895" y="580"/>
                    <a:pt x="4997" y="482"/>
                    <a:pt x="4883" y="404"/>
                  </a:cubicBezTo>
                  <a:cubicBezTo>
                    <a:pt x="4747" y="314"/>
                    <a:pt x="4988" y="244"/>
                    <a:pt x="4982" y="164"/>
                  </a:cubicBezTo>
                  <a:cubicBezTo>
                    <a:pt x="4966" y="-8"/>
                    <a:pt x="5250" y="142"/>
                    <a:pt x="5343" y="157"/>
                  </a:cubicBezTo>
                  <a:lnTo>
                    <a:pt x="5376" y="136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8" name="Freeform 136"/>
            <p:cNvSpPr/>
            <p:nvPr/>
          </p:nvSpPr>
          <p:spPr>
            <a:xfrm>
              <a:off x="7129080" y="5781960"/>
              <a:ext cx="144360" cy="107280"/>
            </a:xfrm>
            <a:custGeom>
              <a:avLst/>
              <a:gdLst>
                <a:gd name="textAreaLeft" fmla="*/ 0 w 144360"/>
                <a:gd name="textAreaRight" fmla="*/ 147960 w 14436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3" h="309" fill="none">
                  <a:moveTo>
                    <a:pt x="413" y="309"/>
                  </a:moveTo>
                  <a:cubicBezTo>
                    <a:pt x="388" y="13"/>
                    <a:pt x="273" y="0"/>
                    <a:pt x="147" y="0"/>
                  </a:cubicBezTo>
                  <a:cubicBezTo>
                    <a:pt x="20" y="0"/>
                    <a:pt x="-18" y="148"/>
                    <a:pt x="8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19" name="Freeform 137"/>
            <p:cNvSpPr/>
            <p:nvPr/>
          </p:nvSpPr>
          <p:spPr>
            <a:xfrm>
              <a:off x="7273800" y="5781960"/>
              <a:ext cx="144720" cy="107280"/>
            </a:xfrm>
            <a:custGeom>
              <a:avLst/>
              <a:gdLst>
                <a:gd name="textAreaLeft" fmla="*/ 0 w 144720"/>
                <a:gd name="textAreaRight" fmla="*/ 148680 w 14472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3" h="309" fill="none">
                  <a:moveTo>
                    <a:pt x="0" y="309"/>
                  </a:moveTo>
                  <a:cubicBezTo>
                    <a:pt x="26" y="13"/>
                    <a:pt x="139" y="0"/>
                    <a:pt x="266" y="0"/>
                  </a:cubicBezTo>
                  <a:cubicBezTo>
                    <a:pt x="392" y="0"/>
                    <a:pt x="431" y="148"/>
                    <a:pt x="405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0" name="Freeform 138"/>
            <p:cNvSpPr/>
            <p:nvPr/>
          </p:nvSpPr>
          <p:spPr>
            <a:xfrm>
              <a:off x="6842520" y="6130080"/>
              <a:ext cx="144360" cy="107280"/>
            </a:xfrm>
            <a:custGeom>
              <a:avLst/>
              <a:gdLst>
                <a:gd name="textAreaLeft" fmla="*/ 0 w 144360"/>
                <a:gd name="textAreaRight" fmla="*/ 147960 w 14436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3" h="309" fill="none">
                  <a:moveTo>
                    <a:pt x="413" y="309"/>
                  </a:moveTo>
                  <a:cubicBezTo>
                    <a:pt x="387" y="13"/>
                    <a:pt x="273" y="0"/>
                    <a:pt x="147" y="0"/>
                  </a:cubicBezTo>
                  <a:cubicBezTo>
                    <a:pt x="21" y="0"/>
                    <a:pt x="-18" y="148"/>
                    <a:pt x="8" y="308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1" name="Freeform 139"/>
            <p:cNvSpPr/>
            <p:nvPr/>
          </p:nvSpPr>
          <p:spPr>
            <a:xfrm>
              <a:off x="6986880" y="6130080"/>
              <a:ext cx="145080" cy="107280"/>
            </a:xfrm>
            <a:custGeom>
              <a:avLst/>
              <a:gdLst>
                <a:gd name="textAreaLeft" fmla="*/ 0 w 145080"/>
                <a:gd name="textAreaRight" fmla="*/ 149040 w 14508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4" h="309" fill="none">
                  <a:moveTo>
                    <a:pt x="0" y="308"/>
                  </a:moveTo>
                  <a:cubicBezTo>
                    <a:pt x="26" y="12"/>
                    <a:pt x="140" y="-1"/>
                    <a:pt x="266" y="0"/>
                  </a:cubicBezTo>
                  <a:cubicBezTo>
                    <a:pt x="394" y="0"/>
                    <a:pt x="432" y="148"/>
                    <a:pt x="406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2" name="Freeform 140"/>
            <p:cNvSpPr/>
            <p:nvPr/>
          </p:nvSpPr>
          <p:spPr>
            <a:xfrm>
              <a:off x="7282080" y="6359400"/>
              <a:ext cx="144720" cy="107280"/>
            </a:xfrm>
            <a:custGeom>
              <a:avLst/>
              <a:gdLst>
                <a:gd name="textAreaLeft" fmla="*/ 0 w 144720"/>
                <a:gd name="textAreaRight" fmla="*/ 148680 w 144720"/>
                <a:gd name="textAreaTop" fmla="*/ 0 h 107280"/>
                <a:gd name="textAreaBottom" fmla="*/ 111240 h 107280"/>
              </a:gdLst>
              <a:ahLst/>
              <a:cxnLst/>
              <a:rect l="textAreaLeft" t="textAreaTop" r="textAreaRight" b="textAreaBottom"/>
              <a:pathLst>
                <a:path w="413" h="309" fill="none">
                  <a:moveTo>
                    <a:pt x="0" y="308"/>
                  </a:moveTo>
                  <a:cubicBezTo>
                    <a:pt x="25" y="13"/>
                    <a:pt x="139" y="0"/>
                    <a:pt x="266" y="0"/>
                  </a:cubicBezTo>
                  <a:cubicBezTo>
                    <a:pt x="392" y="-1"/>
                    <a:pt x="431" y="148"/>
                    <a:pt x="405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342" rIns="130616" bIns="58342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3" name="Freeform 141"/>
            <p:cNvSpPr/>
            <p:nvPr/>
          </p:nvSpPr>
          <p:spPr>
            <a:xfrm>
              <a:off x="5847480" y="6231600"/>
              <a:ext cx="1931400" cy="268920"/>
            </a:xfrm>
            <a:custGeom>
              <a:avLst/>
              <a:gdLst>
                <a:gd name="textAreaLeft" fmla="*/ 0 w 1931400"/>
                <a:gd name="textAreaRight" fmla="*/ 1935360 w 1931400"/>
                <a:gd name="textAreaTop" fmla="*/ 0 h 268920"/>
                <a:gd name="textAreaBottom" fmla="*/ 272880 h 268920"/>
              </a:gdLst>
              <a:ahLst/>
              <a:cxnLst/>
              <a:rect l="textAreaLeft" t="textAreaTop" r="textAreaRight" b="textAreaBottom"/>
              <a:pathLst>
                <a:path w="5376" h="758" fill="none">
                  <a:moveTo>
                    <a:pt x="44" y="79"/>
                  </a:moveTo>
                  <a:cubicBezTo>
                    <a:pt x="-103" y="165"/>
                    <a:pt x="163" y="211"/>
                    <a:pt x="161" y="298"/>
                  </a:cubicBezTo>
                  <a:cubicBezTo>
                    <a:pt x="159" y="339"/>
                    <a:pt x="417" y="530"/>
                    <a:pt x="539" y="363"/>
                  </a:cubicBezTo>
                  <a:cubicBezTo>
                    <a:pt x="605" y="271"/>
                    <a:pt x="586" y="224"/>
                    <a:pt x="637" y="135"/>
                  </a:cubicBezTo>
                  <a:cubicBezTo>
                    <a:pt x="748" y="-54"/>
                    <a:pt x="931" y="173"/>
                    <a:pt x="1016" y="199"/>
                  </a:cubicBezTo>
                  <a:cubicBezTo>
                    <a:pt x="1325" y="293"/>
                    <a:pt x="1088" y="41"/>
                    <a:pt x="1378" y="114"/>
                  </a:cubicBezTo>
                  <a:cubicBezTo>
                    <a:pt x="1544" y="156"/>
                    <a:pt x="1381" y="334"/>
                    <a:pt x="1675" y="313"/>
                  </a:cubicBezTo>
                  <a:cubicBezTo>
                    <a:pt x="1941" y="292"/>
                    <a:pt x="1825" y="147"/>
                    <a:pt x="1953" y="78"/>
                  </a:cubicBezTo>
                  <a:cubicBezTo>
                    <a:pt x="2197" y="-53"/>
                    <a:pt x="2106" y="178"/>
                    <a:pt x="2250" y="192"/>
                  </a:cubicBezTo>
                  <a:cubicBezTo>
                    <a:pt x="2397" y="206"/>
                    <a:pt x="2502" y="187"/>
                    <a:pt x="2645" y="85"/>
                  </a:cubicBezTo>
                  <a:cubicBezTo>
                    <a:pt x="2817" y="-38"/>
                    <a:pt x="2814" y="188"/>
                    <a:pt x="2891" y="249"/>
                  </a:cubicBezTo>
                  <a:cubicBezTo>
                    <a:pt x="3103" y="415"/>
                    <a:pt x="3242" y="294"/>
                    <a:pt x="3451" y="248"/>
                  </a:cubicBezTo>
                  <a:cubicBezTo>
                    <a:pt x="3602" y="216"/>
                    <a:pt x="3328" y="85"/>
                    <a:pt x="3468" y="28"/>
                  </a:cubicBezTo>
                  <a:cubicBezTo>
                    <a:pt x="3717" y="-72"/>
                    <a:pt x="3745" y="124"/>
                    <a:pt x="3895" y="171"/>
                  </a:cubicBezTo>
                  <a:cubicBezTo>
                    <a:pt x="4177" y="258"/>
                    <a:pt x="4239" y="-4"/>
                    <a:pt x="4405" y="121"/>
                  </a:cubicBezTo>
                  <a:cubicBezTo>
                    <a:pt x="4502" y="195"/>
                    <a:pt x="4418" y="293"/>
                    <a:pt x="4504" y="369"/>
                  </a:cubicBezTo>
                  <a:cubicBezTo>
                    <a:pt x="4605" y="458"/>
                    <a:pt x="4515" y="538"/>
                    <a:pt x="4653" y="632"/>
                  </a:cubicBezTo>
                  <a:cubicBezTo>
                    <a:pt x="4724" y="680"/>
                    <a:pt x="5016" y="868"/>
                    <a:pt x="4932" y="667"/>
                  </a:cubicBezTo>
                  <a:cubicBezTo>
                    <a:pt x="4895" y="580"/>
                    <a:pt x="4997" y="482"/>
                    <a:pt x="4883" y="404"/>
                  </a:cubicBezTo>
                  <a:cubicBezTo>
                    <a:pt x="4747" y="314"/>
                    <a:pt x="4988" y="244"/>
                    <a:pt x="4982" y="163"/>
                  </a:cubicBezTo>
                  <a:cubicBezTo>
                    <a:pt x="4966" y="-9"/>
                    <a:pt x="5250" y="142"/>
                    <a:pt x="5343" y="156"/>
                  </a:cubicBezTo>
                  <a:lnTo>
                    <a:pt x="5376" y="135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4" name="Freeform 142"/>
            <p:cNvSpPr/>
            <p:nvPr/>
          </p:nvSpPr>
          <p:spPr>
            <a:xfrm>
              <a:off x="5847480" y="6543720"/>
              <a:ext cx="1931400" cy="268920"/>
            </a:xfrm>
            <a:custGeom>
              <a:avLst/>
              <a:gdLst>
                <a:gd name="textAreaLeft" fmla="*/ 0 w 1931400"/>
                <a:gd name="textAreaRight" fmla="*/ 1935360 w 1931400"/>
                <a:gd name="textAreaTop" fmla="*/ 0 h 268920"/>
                <a:gd name="textAreaBottom" fmla="*/ 272880 h 268920"/>
              </a:gdLst>
              <a:ahLst/>
              <a:cxnLst/>
              <a:rect l="textAreaLeft" t="textAreaTop" r="textAreaRight" b="textAreaBottom"/>
              <a:pathLst>
                <a:path w="5376" h="758" fill="none">
                  <a:moveTo>
                    <a:pt x="45" y="78"/>
                  </a:moveTo>
                  <a:cubicBezTo>
                    <a:pt x="-104" y="165"/>
                    <a:pt x="164" y="210"/>
                    <a:pt x="160" y="298"/>
                  </a:cubicBezTo>
                  <a:cubicBezTo>
                    <a:pt x="158" y="339"/>
                    <a:pt x="418" y="530"/>
                    <a:pt x="538" y="362"/>
                  </a:cubicBezTo>
                  <a:cubicBezTo>
                    <a:pt x="605" y="271"/>
                    <a:pt x="586" y="224"/>
                    <a:pt x="638" y="134"/>
                  </a:cubicBezTo>
                  <a:cubicBezTo>
                    <a:pt x="748" y="-54"/>
                    <a:pt x="932" y="173"/>
                    <a:pt x="1017" y="199"/>
                  </a:cubicBezTo>
                  <a:cubicBezTo>
                    <a:pt x="1324" y="293"/>
                    <a:pt x="1088" y="40"/>
                    <a:pt x="1378" y="114"/>
                  </a:cubicBezTo>
                  <a:cubicBezTo>
                    <a:pt x="1544" y="156"/>
                    <a:pt x="1381" y="334"/>
                    <a:pt x="1675" y="312"/>
                  </a:cubicBezTo>
                  <a:cubicBezTo>
                    <a:pt x="1941" y="292"/>
                    <a:pt x="1825" y="148"/>
                    <a:pt x="1954" y="78"/>
                  </a:cubicBezTo>
                  <a:cubicBezTo>
                    <a:pt x="2196" y="-53"/>
                    <a:pt x="2106" y="178"/>
                    <a:pt x="2251" y="191"/>
                  </a:cubicBezTo>
                  <a:cubicBezTo>
                    <a:pt x="2396" y="205"/>
                    <a:pt x="2502" y="187"/>
                    <a:pt x="2644" y="85"/>
                  </a:cubicBezTo>
                  <a:cubicBezTo>
                    <a:pt x="2818" y="-38"/>
                    <a:pt x="2815" y="187"/>
                    <a:pt x="2891" y="248"/>
                  </a:cubicBezTo>
                  <a:cubicBezTo>
                    <a:pt x="3103" y="415"/>
                    <a:pt x="3241" y="294"/>
                    <a:pt x="3451" y="248"/>
                  </a:cubicBezTo>
                  <a:cubicBezTo>
                    <a:pt x="3603" y="216"/>
                    <a:pt x="3327" y="85"/>
                    <a:pt x="3467" y="28"/>
                  </a:cubicBezTo>
                  <a:cubicBezTo>
                    <a:pt x="3716" y="-72"/>
                    <a:pt x="3745" y="124"/>
                    <a:pt x="3895" y="170"/>
                  </a:cubicBezTo>
                  <a:cubicBezTo>
                    <a:pt x="4177" y="257"/>
                    <a:pt x="4239" y="-5"/>
                    <a:pt x="4405" y="120"/>
                  </a:cubicBezTo>
                  <a:cubicBezTo>
                    <a:pt x="4503" y="195"/>
                    <a:pt x="4418" y="293"/>
                    <a:pt x="4504" y="369"/>
                  </a:cubicBezTo>
                  <a:cubicBezTo>
                    <a:pt x="4606" y="457"/>
                    <a:pt x="4516" y="537"/>
                    <a:pt x="4652" y="631"/>
                  </a:cubicBezTo>
                  <a:cubicBezTo>
                    <a:pt x="4723" y="680"/>
                    <a:pt x="5015" y="868"/>
                    <a:pt x="4932" y="666"/>
                  </a:cubicBezTo>
                  <a:cubicBezTo>
                    <a:pt x="4895" y="580"/>
                    <a:pt x="4998" y="481"/>
                    <a:pt x="4883" y="404"/>
                  </a:cubicBezTo>
                  <a:cubicBezTo>
                    <a:pt x="4747" y="314"/>
                    <a:pt x="4988" y="244"/>
                    <a:pt x="4981" y="163"/>
                  </a:cubicBezTo>
                  <a:cubicBezTo>
                    <a:pt x="4966" y="-9"/>
                    <a:pt x="5250" y="141"/>
                    <a:pt x="5343" y="156"/>
                  </a:cubicBezTo>
                  <a:lnTo>
                    <a:pt x="5376" y="134"/>
                  </a:lnTo>
                </a:path>
              </a:pathLst>
            </a:custGeom>
            <a:noFill/>
            <a:ln w="19080">
              <a:solidFill>
                <a:srgbClr val="3465A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0167" tIns="65743" rIns="120167" bIns="65743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  <p:sp>
          <p:nvSpPr>
            <p:cNvPr id="125" name="Freeform 143"/>
            <p:cNvSpPr/>
            <p:nvPr/>
          </p:nvSpPr>
          <p:spPr>
            <a:xfrm>
              <a:off x="7139520" y="6359040"/>
              <a:ext cx="144720" cy="107640"/>
            </a:xfrm>
            <a:custGeom>
              <a:avLst/>
              <a:gdLst>
                <a:gd name="textAreaLeft" fmla="*/ 0 w 144720"/>
                <a:gd name="textAreaRight" fmla="*/ 148680 w 144720"/>
                <a:gd name="textAreaTop" fmla="*/ 0 h 107640"/>
                <a:gd name="textAreaBottom" fmla="*/ 111600 h 107640"/>
              </a:gdLst>
              <a:ahLst/>
              <a:cxnLst/>
              <a:rect l="textAreaLeft" t="textAreaTop" r="textAreaRight" b="textAreaBottom"/>
              <a:pathLst>
                <a:path w="413" h="310" fill="none">
                  <a:moveTo>
                    <a:pt x="413" y="310"/>
                  </a:moveTo>
                  <a:cubicBezTo>
                    <a:pt x="387" y="14"/>
                    <a:pt x="273" y="1"/>
                    <a:pt x="147" y="0"/>
                  </a:cubicBezTo>
                  <a:cubicBezTo>
                    <a:pt x="20" y="1"/>
                    <a:pt x="-18" y="148"/>
                    <a:pt x="7" y="309"/>
                  </a:cubicBezTo>
                </a:path>
              </a:pathLst>
            </a:custGeom>
            <a:noFill/>
            <a:ln w="38160">
              <a:solidFill>
                <a:srgbClr val="3465A4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30616" tIns="58777" rIns="130616" bIns="58777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Jost"/>
                <a:ea typeface="DejaVu Sans"/>
              </a:endParaRPr>
            </a:p>
          </p:txBody>
        </p:sp>
      </p:grpSp>
      <p:sp>
        <p:nvSpPr>
          <p:cNvPr id="2" name="TextBox 36">
            <a:extLst>
              <a:ext uri="{FF2B5EF4-FFF2-40B4-BE49-F238E27FC236}">
                <a16:creationId xmlns:a16="http://schemas.microsoft.com/office/drawing/2014/main" id="{98BABF57-2A1A-8C7D-D8C1-ED13365D2873}"/>
              </a:ext>
            </a:extLst>
          </p:cNvPr>
          <p:cNvSpPr/>
          <p:nvPr/>
        </p:nvSpPr>
        <p:spPr>
          <a:xfrm>
            <a:off x="7097804" y="3863964"/>
            <a:ext cx="2777024" cy="1802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08847" tIns="54423" rIns="108847" bIns="54423" anchor="t">
            <a:spAutoFit/>
          </a:bodyPr>
          <a:lstStyle/>
          <a:p>
            <a:pPr marL="342900" indent="-342900" defTabSz="1105875">
              <a:spcBef>
                <a:spcPts val="1211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dk1"/>
                </a:solidFill>
                <a:latin typeface="Jost"/>
                <a:ea typeface="Jost"/>
              </a:rPr>
              <a:t>Non-Markov process</a:t>
            </a:r>
            <a:endParaRPr lang="en-US" sz="2000" dirty="0">
              <a:solidFill>
                <a:srgbClr val="000000"/>
              </a:solidFill>
              <a:latin typeface="Arial"/>
            </a:endParaRPr>
          </a:p>
          <a:p>
            <a:pPr marL="342900" indent="-342900" defTabSz="1105875">
              <a:spcBef>
                <a:spcPts val="1211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dk1"/>
                </a:solidFill>
                <a:latin typeface="Jost"/>
                <a:ea typeface="Jost"/>
              </a:rPr>
              <a:t>Non-ergodicity</a:t>
            </a:r>
            <a:endParaRPr lang="en-US" sz="2000" dirty="0">
              <a:solidFill>
                <a:srgbClr val="000000"/>
              </a:solidFill>
              <a:latin typeface="Arial"/>
            </a:endParaRPr>
          </a:p>
          <a:p>
            <a:pPr marL="342900" indent="-342900" defTabSz="1105875">
              <a:spcBef>
                <a:spcPts val="1211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A80054"/>
                </a:solidFill>
                <a:latin typeface="Jost"/>
                <a:ea typeface="Jost"/>
              </a:rPr>
              <a:t>Memory effect</a:t>
            </a:r>
            <a:endParaRPr lang="en-US" sz="2000" dirty="0">
              <a:solidFill>
                <a:srgbClr val="000000"/>
              </a:solidFill>
              <a:latin typeface="Arial"/>
            </a:endParaRPr>
          </a:p>
          <a:p>
            <a:pPr marL="342900" indent="-342900" defTabSz="1105875">
              <a:spcBef>
                <a:spcPts val="1211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A80054"/>
                </a:solidFill>
                <a:latin typeface="Jost"/>
                <a:ea typeface="Jost"/>
              </a:rPr>
              <a:t>Aging effect</a:t>
            </a:r>
            <a:endParaRPr lang="en-US" sz="200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5"/>
          <p:cNvSpPr/>
          <p:nvPr/>
        </p:nvSpPr>
        <p:spPr>
          <a:xfrm>
            <a:off x="921927" y="435"/>
            <a:ext cx="10037832" cy="13196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ctr">
            <a:noAutofit/>
          </a:bodyPr>
          <a:lstStyle/>
          <a:p>
            <a:pPr defTabSz="1105875">
              <a:lnSpc>
                <a:spcPct val="90000"/>
              </a:lnSpc>
              <a:tabLst>
                <a:tab pos="0" algn="l"/>
              </a:tabLst>
            </a:pPr>
            <a:r>
              <a:rPr lang="en-US" sz="4354" dirty="0">
                <a:solidFill>
                  <a:schemeClr val="dk1"/>
                </a:solidFill>
                <a:latin typeface="Jost"/>
                <a:ea typeface="Jost"/>
              </a:rPr>
              <a:t>Continuous Time Random Walk (CTRW)</a:t>
            </a:r>
            <a:endParaRPr lang="en-US" sz="4354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Ctrw2">
            <a:hlinkClick r:id="" action="ppaction://media"/>
            <a:extLst>
              <a:ext uri="{FF2B5EF4-FFF2-40B4-BE49-F238E27FC236}">
                <a16:creationId xmlns:a16="http://schemas.microsoft.com/office/drawing/2014/main" id="{A62D9601-4867-4CF8-C054-EAA1B98F7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5151" y="976065"/>
            <a:ext cx="9531384" cy="5361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4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6"/>
          <p:cNvSpPr/>
          <p:nvPr/>
        </p:nvSpPr>
        <p:spPr>
          <a:xfrm>
            <a:off x="921927" y="435"/>
            <a:ext cx="10037832" cy="13196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ctr">
            <a:noAutofit/>
          </a:bodyPr>
          <a:lstStyle/>
          <a:p>
            <a:pPr defTabSz="1105875">
              <a:lnSpc>
                <a:spcPct val="90000"/>
              </a:lnSpc>
              <a:tabLst>
                <a:tab pos="0" algn="l"/>
              </a:tabLst>
            </a:pPr>
            <a:r>
              <a:rPr lang="en-US" sz="4354">
                <a:solidFill>
                  <a:schemeClr val="dk1"/>
                </a:solidFill>
                <a:latin typeface="Jost"/>
                <a:ea typeface="Jost"/>
              </a:rPr>
              <a:t>Quenched Trap Model (QTM)</a:t>
            </a:r>
            <a:endParaRPr lang="en-US" sz="4354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Qtm">
            <a:hlinkClick r:id="" action="ppaction://media"/>
            <a:extLst>
              <a:ext uri="{FF2B5EF4-FFF2-40B4-BE49-F238E27FC236}">
                <a16:creationId xmlns:a16="http://schemas.microsoft.com/office/drawing/2014/main" id="{65813064-8CA3-3F97-35AA-0C1E8F79D80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4504" y="1071154"/>
            <a:ext cx="9277209" cy="5218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921927" y="644807"/>
            <a:ext cx="10037832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4354" dirty="0">
                <a:solidFill>
                  <a:schemeClr val="dk2"/>
                </a:solidFill>
                <a:latin typeface="Jost"/>
                <a:ea typeface="Jost"/>
              </a:rPr>
              <a:t>Subordinated process</a:t>
            </a:r>
            <a:endParaRPr lang="en-US" sz="4354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Graphic 1" descr="24§display§p(x|t)=\int_0^\infty f(x|s,{\color{red}t})g(s|t)ds§svg§600§TRUE§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3775449" y="4246758"/>
            <a:ext cx="4660811" cy="85640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4" name="Graphic 2" descr="24§display§=\int_0^\infty f(x|s)g(s|t)ds§svg§600§TRUE§"/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4788158" y="5147137"/>
            <a:ext cx="3315902" cy="85640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5" name="TextBox 24"/>
          <p:cNvSpPr/>
          <p:nvPr/>
        </p:nvSpPr>
        <p:spPr>
          <a:xfrm>
            <a:off x="1428717" y="2105528"/>
            <a:ext cx="10290356" cy="57779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t">
            <a:spAutoFit/>
          </a:bodyPr>
          <a:lstStyle/>
          <a:p>
            <a:pPr marL="522461" indent="-391846" defTabSz="1105875">
              <a:lnSpc>
                <a:spcPct val="12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>
                <a:solidFill>
                  <a:srgbClr val="000000"/>
                </a:solidFill>
                <a:latin typeface="Jost"/>
                <a:ea typeface="DejaVu Sans"/>
              </a:rPr>
              <a:t>A </a:t>
            </a:r>
            <a:r>
              <a:rPr lang="en-US" sz="2661">
                <a:solidFill>
                  <a:schemeClr val="dk2"/>
                </a:solidFill>
                <a:latin typeface="Jost"/>
                <a:ea typeface="DejaVu Sans"/>
              </a:rPr>
              <a:t>stochastic process </a:t>
            </a:r>
            <a:r>
              <a:rPr lang="en-US" sz="2661">
                <a:solidFill>
                  <a:srgbClr val="000000"/>
                </a:solidFill>
                <a:latin typeface="Jost"/>
                <a:ea typeface="DejaVu Sans"/>
              </a:rPr>
              <a:t>governed by a </a:t>
            </a:r>
            <a:r>
              <a:rPr lang="en-US" sz="2661">
                <a:solidFill>
                  <a:schemeClr val="accent6"/>
                </a:solidFill>
                <a:latin typeface="Jost"/>
                <a:ea typeface="DejaVu Sans"/>
              </a:rPr>
              <a:t>stochastic time </a:t>
            </a:r>
            <a:r>
              <a:rPr lang="en-US" sz="2661">
                <a:solidFill>
                  <a:srgbClr val="000000"/>
                </a:solidFill>
                <a:latin typeface="Jost"/>
                <a:ea typeface="DejaVu Sans"/>
              </a:rPr>
              <a:t>(subordinator)</a:t>
            </a:r>
            <a:endParaRPr lang="en-US" sz="266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6" name="Picture 6"/>
          <p:cNvPicPr/>
          <p:nvPr/>
        </p:nvPicPr>
        <p:blipFill>
          <a:blip r:embed="rId7"/>
          <a:stretch/>
        </p:blipFill>
        <p:spPr>
          <a:xfrm>
            <a:off x="5049825" y="2844379"/>
            <a:ext cx="2240498" cy="373997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7" name="TextBox 24"/>
          <p:cNvSpPr/>
          <p:nvPr/>
        </p:nvSpPr>
        <p:spPr>
          <a:xfrm>
            <a:off x="1442649" y="3446954"/>
            <a:ext cx="9234510" cy="10691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08847" tIns="54423" rIns="108847" bIns="54423" anchor="t">
            <a:spAutoFit/>
          </a:bodyPr>
          <a:lstStyle/>
          <a:p>
            <a:pPr marL="522461" indent="-391846" defTabSz="1105875">
              <a:lnSpc>
                <a:spcPct val="12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 dirty="0">
                <a:solidFill>
                  <a:srgbClr val="000000"/>
                </a:solidFill>
                <a:latin typeface="Jost"/>
                <a:ea typeface="DejaVu Sans"/>
              </a:rPr>
              <a:t>The probability density function is represented as weighted sum of pdfs</a:t>
            </a:r>
            <a:endParaRPr lang="en-US" sz="266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TextBox 8"/>
          <p:cNvSpPr/>
          <p:nvPr/>
        </p:nvSpPr>
        <p:spPr>
          <a:xfrm>
            <a:off x="8917362" y="4511474"/>
            <a:ext cx="2379065" cy="37042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693" i="1">
                <a:solidFill>
                  <a:schemeClr val="dk1"/>
                </a:solidFill>
                <a:latin typeface="Arial"/>
                <a:ea typeface="DejaVu Sans"/>
              </a:rPr>
              <a:t>Law of total probability</a:t>
            </a:r>
            <a:endParaRPr lang="en-US" sz="1693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TextBox 11"/>
          <p:cNvSpPr/>
          <p:nvPr/>
        </p:nvSpPr>
        <p:spPr>
          <a:xfrm>
            <a:off x="8937389" y="5261209"/>
            <a:ext cx="3182239" cy="627827"/>
          </a:xfrm>
          <a:prstGeom prst="rect">
            <a:avLst/>
          </a:prstGeom>
          <a:blipFill rotWithShape="0">
            <a:blip r:embed="rId8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t">
            <a:noAutofit/>
          </a:bodyPr>
          <a:lstStyle/>
          <a:p>
            <a:pPr defTabSz="1105875"/>
            <a:r>
              <a:rPr lang="en-US" sz="2177">
                <a:solidFill>
                  <a:srgbClr val="FFFFFF">
                    <a:alpha val="1000"/>
                  </a:srgbClr>
                </a:solidFill>
                <a:latin typeface="Arial"/>
                <a:ea typeface="DejaVu Sans"/>
              </a:rPr>
              <a:t> </a:t>
            </a:r>
            <a:endParaRPr lang="en-US" sz="2177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그룹 606">
            <a:extLst>
              <a:ext uri="{FF2B5EF4-FFF2-40B4-BE49-F238E27FC236}">
                <a16:creationId xmlns:a16="http://schemas.microsoft.com/office/drawing/2014/main" id="{45734777-DCB8-D46E-A548-434A5C16D5E6}"/>
              </a:ext>
            </a:extLst>
          </p:cNvPr>
          <p:cNvGrpSpPr/>
          <p:nvPr/>
        </p:nvGrpSpPr>
        <p:grpSpPr>
          <a:xfrm>
            <a:off x="9419679" y="683995"/>
            <a:ext cx="1540080" cy="1241280"/>
            <a:chOff x="6266160" y="1976040"/>
            <a:chExt cx="1540080" cy="1241280"/>
          </a:xfrm>
        </p:grpSpPr>
        <p:sp>
          <p:nvSpPr>
            <p:cNvPr id="3" name="자유형 607">
              <a:extLst>
                <a:ext uri="{FF2B5EF4-FFF2-40B4-BE49-F238E27FC236}">
                  <a16:creationId xmlns:a16="http://schemas.microsoft.com/office/drawing/2014/main" id="{827F27B0-38EA-D1B6-A8EE-EF097DCA44AB}"/>
                </a:ext>
              </a:extLst>
            </p:cNvPr>
            <p:cNvSpPr/>
            <p:nvPr/>
          </p:nvSpPr>
          <p:spPr>
            <a:xfrm>
              <a:off x="6266160" y="2768760"/>
              <a:ext cx="1540080" cy="409320"/>
            </a:xfrm>
            <a:custGeom>
              <a:avLst/>
              <a:gdLst>
                <a:gd name="textAreaLeft" fmla="*/ 0 w 1540080"/>
                <a:gd name="textAreaRight" fmla="*/ 1543680 w 1540080"/>
                <a:gd name="textAreaTop" fmla="*/ 0 h 409320"/>
                <a:gd name="textAreaBottom" fmla="*/ 412920 h 409320"/>
              </a:gdLst>
              <a:ahLst/>
              <a:cxnLst/>
              <a:rect l="textAreaLeft" t="textAreaTop" r="textAreaRight" b="textAreaBottom"/>
              <a:pathLst>
                <a:path w="10245" h="2741" fill="none">
                  <a:moveTo>
                    <a:pt x="0" y="1897"/>
                  </a:moveTo>
                  <a:cubicBezTo>
                    <a:pt x="266" y="1643"/>
                    <a:pt x="319" y="1303"/>
                    <a:pt x="562" y="1036"/>
                  </a:cubicBezTo>
                  <a:cubicBezTo>
                    <a:pt x="946" y="614"/>
                    <a:pt x="1463" y="257"/>
                    <a:pt x="2176" y="78"/>
                  </a:cubicBezTo>
                  <a:cubicBezTo>
                    <a:pt x="3067" y="-145"/>
                    <a:pt x="4269" y="131"/>
                    <a:pt x="5193" y="627"/>
                  </a:cubicBezTo>
                  <a:cubicBezTo>
                    <a:pt x="6241" y="1187"/>
                    <a:pt x="7058" y="1900"/>
                    <a:pt x="8014" y="2531"/>
                  </a:cubicBezTo>
                  <a:cubicBezTo>
                    <a:pt x="8615" y="2929"/>
                    <a:pt x="9209" y="2678"/>
                    <a:pt x="9476" y="2466"/>
                  </a:cubicBezTo>
                  <a:cubicBezTo>
                    <a:pt x="9781" y="2222"/>
                    <a:pt x="9993" y="1918"/>
                    <a:pt x="10115" y="1587"/>
                  </a:cubicBezTo>
                  <a:lnTo>
                    <a:pt x="10239" y="1419"/>
                  </a:lnTo>
                  <a:lnTo>
                    <a:pt x="10245" y="1400"/>
                  </a:lnTo>
                </a:path>
              </a:pathLst>
            </a:custGeom>
            <a:noFill/>
            <a:ln w="57240">
              <a:solidFill>
                <a:srgbClr val="3465A4"/>
              </a:solidFill>
              <a:round/>
              <a:head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18440" tIns="73440" rIns="118440" bIns="73440" anchor="ctr">
              <a:noAutofit/>
            </a:bodyPr>
            <a:lstStyle/>
            <a:p>
              <a:pPr defTabSz="914400">
                <a:lnSpc>
                  <a:spcPct val="100000"/>
                </a:lnSpc>
                <a:tabLst>
                  <a:tab pos="408240" algn="l"/>
                </a:tabLst>
              </a:pPr>
              <a:endParaRPr lang="en-US" sz="1800" b="0" u="none" strike="noStrike">
                <a:solidFill>
                  <a:srgbClr val="000000"/>
                </a:solidFill>
                <a:uFillTx/>
                <a:latin typeface="Arial"/>
                <a:ea typeface="DejaVu Sans"/>
              </a:endParaRPr>
            </a:p>
          </p:txBody>
        </p:sp>
        <p:sp>
          <p:nvSpPr>
            <p:cNvPr id="4" name="타원 608">
              <a:extLst>
                <a:ext uri="{FF2B5EF4-FFF2-40B4-BE49-F238E27FC236}">
                  <a16:creationId xmlns:a16="http://schemas.microsoft.com/office/drawing/2014/main" id="{C46824D4-3D41-BEEC-7A09-E2E4035DE139}"/>
                </a:ext>
              </a:extLst>
            </p:cNvPr>
            <p:cNvSpPr/>
            <p:nvPr/>
          </p:nvSpPr>
          <p:spPr>
            <a:xfrm>
              <a:off x="6773040" y="2685960"/>
              <a:ext cx="261720" cy="262080"/>
            </a:xfrm>
            <a:prstGeom prst="ellipse">
              <a:avLst/>
            </a:prstGeom>
            <a:solidFill>
              <a:srgbClr val="002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defTabSz="914400">
                <a:lnSpc>
                  <a:spcPct val="100000"/>
                </a:lnSpc>
                <a:tabLst>
                  <a:tab pos="408240" algn="l"/>
                </a:tabLst>
              </a:pPr>
              <a:endParaRPr lang="en-US" sz="1800" b="0" u="none" strike="noStrike">
                <a:solidFill>
                  <a:srgbClr val="FFFFFF"/>
                </a:solidFill>
                <a:uFillTx/>
                <a:latin typeface="Arial"/>
                <a:ea typeface="DejaVu Sans"/>
              </a:endParaRPr>
            </a:p>
          </p:txBody>
        </p:sp>
        <p:sp>
          <p:nvSpPr>
            <p:cNvPr id="5" name="구름 모양 설명선[C] 609">
              <a:extLst>
                <a:ext uri="{FF2B5EF4-FFF2-40B4-BE49-F238E27FC236}">
                  <a16:creationId xmlns:a16="http://schemas.microsoft.com/office/drawing/2014/main" id="{5752DC86-1678-89E2-7D42-5F9E23651949}"/>
                </a:ext>
              </a:extLst>
            </p:cNvPr>
            <p:cNvSpPr/>
            <p:nvPr/>
          </p:nvSpPr>
          <p:spPr>
            <a:xfrm rot="874200">
              <a:off x="6935400" y="2058840"/>
              <a:ext cx="722520" cy="483120"/>
            </a:xfrm>
            <a:prstGeom prst="cloudCallout">
              <a:avLst>
                <a:gd name="adj1" fmla="val -21930"/>
                <a:gd name="adj2" fmla="val 91004"/>
              </a:avLst>
            </a:prstGeom>
            <a:solidFill>
              <a:srgbClr val="FFFFFF"/>
            </a:solidFill>
            <a:ln w="29160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4400" tIns="59400" rIns="104400" bIns="59400" anchor="ctr">
              <a:noAutofit/>
            </a:bodyPr>
            <a:lstStyle/>
            <a:p>
              <a:pPr defTabSz="914400">
                <a:lnSpc>
                  <a:spcPct val="100000"/>
                </a:lnSpc>
                <a:tabLst>
                  <a:tab pos="408240" algn="l"/>
                </a:tabLst>
              </a:pPr>
              <a:endParaRPr lang="en-US" sz="1800" b="0" u="none" strike="noStrike">
                <a:solidFill>
                  <a:srgbClr val="000000"/>
                </a:solidFill>
                <a:uFillTx/>
                <a:latin typeface="Arial"/>
                <a:ea typeface="DejaVu Sans"/>
              </a:endParaRPr>
            </a:p>
          </p:txBody>
        </p:sp>
        <p:pic>
          <p:nvPicPr>
            <p:cNvPr id="6" name="그림 610">
              <a:extLst>
                <a:ext uri="{FF2B5EF4-FFF2-40B4-BE49-F238E27FC236}">
                  <a16:creationId xmlns:a16="http://schemas.microsoft.com/office/drawing/2014/main" id="{409FE9FF-79D5-41EA-BA7E-D3F51C20F5E2}"/>
                </a:ext>
              </a:extLst>
            </p:cNvPr>
            <p:cNvPicPr/>
            <p:nvPr/>
          </p:nvPicPr>
          <p:blipFill>
            <a:blip r:embed="rId9"/>
            <a:stretch/>
          </p:blipFill>
          <p:spPr>
            <a:xfrm>
              <a:off x="7097400" y="2137320"/>
              <a:ext cx="277560" cy="27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" name="그림 611">
              <a:extLst>
                <a:ext uri="{FF2B5EF4-FFF2-40B4-BE49-F238E27FC236}">
                  <a16:creationId xmlns:a16="http://schemas.microsoft.com/office/drawing/2014/main" id="{EBEF94EC-1BDA-818A-C4A9-363D6AE93D83}"/>
                </a:ext>
              </a:extLst>
            </p:cNvPr>
            <p:cNvPicPr/>
            <p:nvPr/>
          </p:nvPicPr>
          <p:blipFill>
            <a:blip r:embed="rId9"/>
            <a:stretch/>
          </p:blipFill>
          <p:spPr>
            <a:xfrm>
              <a:off x="6375960" y="2940120"/>
              <a:ext cx="277560" cy="277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" name="그래픽 612" descr="28§display§{\color{red}t}§svg§600§TRUE§">
              <a:extLst>
                <a:ext uri="{FF2B5EF4-FFF2-40B4-BE49-F238E27FC236}">
                  <a16:creationId xmlns:a16="http://schemas.microsoft.com/office/drawing/2014/main" id="{4D7251AB-F971-7814-BC35-F4542C2091DD}"/>
                </a:ext>
              </a:extLst>
            </p:cNvPr>
            <p:cNvPicPr/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/>
          </p:blipFill>
          <p:spPr>
            <a:xfrm>
              <a:off x="6687360" y="2980800"/>
              <a:ext cx="109080" cy="20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" name="그래픽 613" descr="28§display§{\color{blue}s}§svg§600§TRUE§">
              <a:extLst>
                <a:ext uri="{FF2B5EF4-FFF2-40B4-BE49-F238E27FC236}">
                  <a16:creationId xmlns:a16="http://schemas.microsoft.com/office/drawing/2014/main" id="{F1453AD4-D39C-D7F8-5803-4EE36CD81403}"/>
                </a:ext>
              </a:extLst>
            </p:cNvPr>
            <p:cNvPicPr/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/>
          </p:blipFill>
          <p:spPr>
            <a:xfrm>
              <a:off x="7399080" y="2216880"/>
              <a:ext cx="124560" cy="15372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37" grpId="0"/>
      <p:bldP spid="138" grpId="0"/>
      <p:bldP spid="1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922362" y="645243"/>
            <a:ext cx="11549058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3870">
                <a:solidFill>
                  <a:schemeClr val="dk1"/>
                </a:solidFill>
                <a:latin typeface="Jost"/>
                <a:ea typeface="Jost"/>
              </a:rPr>
              <a:t>Derivation of TUR for the subordinated process</a:t>
            </a:r>
            <a:endParaRPr lang="en-US" sz="387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직사각형 2"/>
          <p:cNvSpPr/>
          <p:nvPr/>
        </p:nvSpPr>
        <p:spPr>
          <a:xfrm>
            <a:off x="3637867" y="5125803"/>
            <a:ext cx="3731261" cy="883399"/>
          </a:xfrm>
          <a:prstGeom prst="rect">
            <a:avLst/>
          </a:prstGeom>
          <a:noFill/>
          <a:ln w="25560">
            <a:solidFill>
              <a:srgbClr val="0053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167" tIns="65743" rIns="120167" bIns="65743" anchor="ctr">
            <a:noAutofit/>
          </a:bodyPr>
          <a:lstStyle/>
          <a:p>
            <a:pPr>
              <a:lnSpc>
                <a:spcPct val="100000"/>
              </a:lnSpc>
            </a:pPr>
            <a:endParaRPr lang="en-US" sz="2177">
              <a:solidFill>
                <a:srgbClr val="000000"/>
              </a:solidFill>
              <a:latin typeface="Jost"/>
              <a:ea typeface="Jost"/>
            </a:endParaRPr>
          </a:p>
        </p:txBody>
      </p:sp>
      <p:pic>
        <p:nvPicPr>
          <p:cNvPr id="142" name="Graphic 265" descr="18§display§1\leq \frac{\text{Var}^\text{ss}_p[\Theta(t)]}{[\langle \Theta (t)\rangle^\text{ss}_p]^2}\frac{\langle\Delta s(t)\rangle_p^\text{ss}}{2k_\text{B}}\equiv Q§svg§600§TRUE§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3790252" y="5260338"/>
            <a:ext cx="3503118" cy="73406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3" name="Graphic 266" descr="12§display§|\langle \Theta(s)\rangle_f^\text{ss}|\leq \frac{1}{\sqrt{2k_\text{B}}}\sqrt{\text{Var}^\text{ss}_f[\Theta(s)]}\sqrt{\langle \Delta s(s)\rangle^\text{ss}_f}§svg§600§TRUE§"/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3404935" y="1950966"/>
            <a:ext cx="4294215" cy="54075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4" name="Graphic 267" descr="14§display§\Theta(t)=\int_0^t \nabla h(\bm{x})^\textsf{T}\circ\dot{\bm{x}}(t')\;dt'=h(\bm{x}(t))-h(\bm{x}(0))§svg§600§TRUE§"/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7400911" y="7053694"/>
            <a:ext cx="4595938" cy="52464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5" name="Graphic 269" descr="14§display§\Delta s(s) = \int \nabla U(\bm{x})^\textsf{T}\circ \dot{\bm{x}}(s')ds'=U(\bm{x}(s))-U(\bm{x}(0))§svg§600§TRUE§"/>
          <p:cNvPicPr/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/>
        </p:blipFill>
        <p:spPr>
          <a:xfrm>
            <a:off x="7241124" y="7540891"/>
            <a:ext cx="4822339" cy="486327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6" name="TextBox 271"/>
          <p:cNvSpPr/>
          <p:nvPr/>
        </p:nvSpPr>
        <p:spPr>
          <a:xfrm>
            <a:off x="8249089" y="2764704"/>
            <a:ext cx="2305326" cy="3331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 anchorCtr="1">
            <a:spAutoFit/>
          </a:bodyPr>
          <a:lstStyle/>
          <a:p>
            <a:pPr algn="r" defTabSz="1105875"/>
            <a:r>
              <a:rPr lang="en-US" sz="1451">
                <a:solidFill>
                  <a:srgbClr val="000000"/>
                </a:solidFill>
                <a:latin typeface="Jost"/>
                <a:ea typeface="DejaVu Sans"/>
              </a:rPr>
              <a:t>Cauchy-Schwarz inequality</a:t>
            </a:r>
            <a:endParaRPr lang="en-US" sz="145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TextBox 272"/>
          <p:cNvSpPr/>
          <p:nvPr/>
        </p:nvSpPr>
        <p:spPr>
          <a:xfrm>
            <a:off x="9337610" y="4000330"/>
            <a:ext cx="1902973" cy="3331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 anchorCtr="1">
            <a:spAutoFit/>
          </a:bodyPr>
          <a:lstStyle/>
          <a:p>
            <a:pPr algn="r" defTabSz="1105875"/>
            <a:r>
              <a:rPr lang="en-US" sz="1451">
                <a:solidFill>
                  <a:srgbClr val="000000"/>
                </a:solidFill>
                <a:latin typeface="Jost"/>
                <a:ea typeface="DejaVu Sans"/>
              </a:rPr>
              <a:t>Concavity of variance</a:t>
            </a:r>
            <a:endParaRPr lang="en-US" sz="145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8" name="Graphic 273" descr="12§display§\Delta s(t) =\frac{1}{T}[ V(\bm{x}(t))-V(\bm{x}(0))]§svg§600§TRUE§"/>
          <p:cNvPicPr/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/>
        </p:blipFill>
        <p:spPr>
          <a:xfrm>
            <a:off x="7511934" y="5570333"/>
            <a:ext cx="2442082" cy="380963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9" name="TextBox 275"/>
          <p:cNvSpPr/>
          <p:nvPr/>
        </p:nvSpPr>
        <p:spPr>
          <a:xfrm>
            <a:off x="1143974" y="4568945"/>
            <a:ext cx="4584797" cy="44493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2177" b="1" i="1">
                <a:solidFill>
                  <a:srgbClr val="00538B"/>
                </a:solidFill>
                <a:latin typeface="Jost"/>
                <a:ea typeface="DejaVu Sans"/>
              </a:rPr>
              <a:t>TUR for the subordinated process:</a:t>
            </a:r>
            <a:endParaRPr lang="en-US" sz="2177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TextBox 276"/>
          <p:cNvSpPr/>
          <p:nvPr/>
        </p:nvSpPr>
        <p:spPr>
          <a:xfrm>
            <a:off x="3756806" y="2814773"/>
            <a:ext cx="1660920" cy="3331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 anchorCtr="1">
            <a:spAutoFit/>
          </a:bodyPr>
          <a:lstStyle/>
          <a:p>
            <a:pPr algn="r" defTabSz="1105875"/>
            <a:r>
              <a:rPr lang="en-US" sz="1451">
                <a:solidFill>
                  <a:srgbClr val="000000"/>
                </a:solidFill>
                <a:latin typeface="Jost"/>
                <a:ea typeface="DejaVu Sans"/>
              </a:rPr>
              <a:t>Triangle inequality</a:t>
            </a:r>
            <a:endParaRPr lang="en-US" sz="145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직사각형 6"/>
          <p:cNvSpPr/>
          <p:nvPr/>
        </p:nvSpPr>
        <p:spPr>
          <a:xfrm>
            <a:off x="3288687" y="1873467"/>
            <a:ext cx="4627286" cy="663529"/>
          </a:xfrm>
          <a:prstGeom prst="rect">
            <a:avLst/>
          </a:prstGeom>
          <a:noFill/>
          <a:ln w="25560">
            <a:solidFill>
              <a:srgbClr val="0053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167" tIns="65743" rIns="120167" bIns="65743" anchor="ctr">
            <a:noAutofit/>
          </a:bodyPr>
          <a:lstStyle/>
          <a:p>
            <a:pPr>
              <a:lnSpc>
                <a:spcPct val="100000"/>
              </a:lnSpc>
            </a:pPr>
            <a:endParaRPr lang="en-US" sz="2177">
              <a:solidFill>
                <a:srgbClr val="000000"/>
              </a:solidFill>
              <a:latin typeface="Jost"/>
              <a:ea typeface="Jost"/>
            </a:endParaRPr>
          </a:p>
        </p:txBody>
      </p:sp>
      <p:pic>
        <p:nvPicPr>
          <p:cNvPr id="152" name="Graphic 154" descr="14§display§f(x|s)\text{: Pdf of Brownian particle after time }s§svg§600§TRUE§"/>
          <p:cNvPicPr/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/>
        </p:blipFill>
        <p:spPr>
          <a:xfrm>
            <a:off x="8030044" y="2059377"/>
            <a:ext cx="4033419" cy="22509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3" name="Picture 6"/>
          <p:cNvPicPr/>
          <p:nvPr/>
        </p:nvPicPr>
        <p:blipFill>
          <a:blip r:embed="rId15"/>
          <a:stretch/>
        </p:blipFill>
        <p:spPr>
          <a:xfrm>
            <a:off x="1672968" y="1969688"/>
            <a:ext cx="1420666" cy="54162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4" name="Picture 8"/>
          <p:cNvPicPr/>
          <p:nvPr/>
        </p:nvPicPr>
        <p:blipFill>
          <a:blip r:embed="rId16"/>
          <a:stretch/>
        </p:blipFill>
        <p:spPr>
          <a:xfrm rot="19085400">
            <a:off x="2895533" y="2742934"/>
            <a:ext cx="294757" cy="370078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5" name="Picture 10"/>
          <p:cNvPicPr/>
          <p:nvPr/>
        </p:nvPicPr>
        <p:blipFill>
          <a:blip r:embed="rId17"/>
          <a:stretch/>
        </p:blipFill>
        <p:spPr>
          <a:xfrm>
            <a:off x="1631606" y="3203573"/>
            <a:ext cx="2001036" cy="59125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6" name="Picture 12"/>
          <p:cNvPicPr/>
          <p:nvPr/>
        </p:nvPicPr>
        <p:blipFill>
          <a:blip r:embed="rId18"/>
          <a:stretch/>
        </p:blipFill>
        <p:spPr>
          <a:xfrm>
            <a:off x="1831449" y="3938505"/>
            <a:ext cx="1511661" cy="38270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7" name="Picture 8"/>
          <p:cNvPicPr/>
          <p:nvPr/>
        </p:nvPicPr>
        <p:blipFill>
          <a:blip r:embed="rId16"/>
          <a:stretch/>
        </p:blipFill>
        <p:spPr>
          <a:xfrm rot="2850000">
            <a:off x="7715695" y="2673272"/>
            <a:ext cx="294757" cy="369643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8" name="Picture 14"/>
          <p:cNvPicPr/>
          <p:nvPr/>
        </p:nvPicPr>
        <p:blipFill>
          <a:blip r:embed="rId19"/>
          <a:stretch/>
        </p:blipFill>
        <p:spPr>
          <a:xfrm>
            <a:off x="6220579" y="3194429"/>
            <a:ext cx="5025229" cy="6700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9" name="Picture 8"/>
          <p:cNvPicPr/>
          <p:nvPr/>
        </p:nvPicPr>
        <p:blipFill>
          <a:blip r:embed="rId16"/>
          <a:stretch/>
        </p:blipFill>
        <p:spPr>
          <a:xfrm rot="2850000">
            <a:off x="8839863" y="3910640"/>
            <a:ext cx="294757" cy="369643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0" name="Picture 16"/>
          <p:cNvPicPr/>
          <p:nvPr/>
        </p:nvPicPr>
        <p:blipFill>
          <a:blip r:embed="rId20"/>
          <a:stretch/>
        </p:blipFill>
        <p:spPr>
          <a:xfrm>
            <a:off x="7703940" y="4472289"/>
            <a:ext cx="3080358" cy="523334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그림 160"/>
          <p:cNvPicPr/>
          <p:nvPr/>
        </p:nvPicPr>
        <p:blipFill>
          <a:blip r:embed="rId3"/>
          <a:stretch/>
        </p:blipFill>
        <p:spPr>
          <a:xfrm>
            <a:off x="6867998" y="2179544"/>
            <a:ext cx="4725683" cy="3794392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2" name="PlaceHolder 1"/>
          <p:cNvSpPr>
            <a:spLocks noGrp="1"/>
          </p:cNvSpPr>
          <p:nvPr>
            <p:ph/>
          </p:nvPr>
        </p:nvSpPr>
        <p:spPr>
          <a:xfrm>
            <a:off x="1431765" y="2117284"/>
            <a:ext cx="4942910" cy="3761303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t">
            <a:noAutofit/>
          </a:bodyPr>
          <a:lstStyle/>
          <a:p>
            <a:pPr marL="522461" indent="-391846" defTabSz="1105875" latinLnBrk="0">
              <a:lnSpc>
                <a:spcPct val="12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 dirty="0">
                <a:solidFill>
                  <a:schemeClr val="dk1"/>
                </a:solidFill>
                <a:latin typeface="Jost"/>
                <a:ea typeface="Jost"/>
              </a:rPr>
              <a:t>TUR validated through simulations</a:t>
            </a:r>
            <a:br>
              <a:rPr sz="2661" dirty="0"/>
            </a:br>
            <a:br>
              <a:rPr sz="2661" dirty="0"/>
            </a:br>
            <a:br>
              <a:rPr sz="2661" dirty="0"/>
            </a:br>
            <a:r>
              <a:rPr lang="en-US" sz="2661" dirty="0">
                <a:solidFill>
                  <a:schemeClr val="dk1"/>
                </a:solidFill>
                <a:latin typeface="Jost"/>
                <a:ea typeface="DejaVu Sans"/>
              </a:rPr>
              <a:t> </a:t>
            </a:r>
            <a:endParaRPr lang="en-US" sz="2661" dirty="0">
              <a:solidFill>
                <a:srgbClr val="000000"/>
              </a:solidFill>
              <a:latin typeface="Arial"/>
            </a:endParaRPr>
          </a:p>
          <a:p>
            <a:pPr marL="522461" indent="-391846" defTabSz="1105875" latinLnBrk="0">
              <a:lnSpc>
                <a:spcPct val="12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 dirty="0">
                <a:solidFill>
                  <a:schemeClr val="dk1"/>
                </a:solidFill>
                <a:latin typeface="Jost"/>
                <a:ea typeface="Jost"/>
              </a:rPr>
              <a:t>TUR provides a </a:t>
            </a:r>
            <a:r>
              <a:rPr lang="en-US" sz="2661" b="1" dirty="0">
                <a:solidFill>
                  <a:schemeClr val="dk1"/>
                </a:solidFill>
                <a:latin typeface="Jost"/>
                <a:ea typeface="Jost"/>
              </a:rPr>
              <a:t>tight bound in the short-time limit</a:t>
            </a:r>
            <a:endParaRPr lang="en-US" sz="2661" dirty="0">
              <a:solidFill>
                <a:srgbClr val="000000"/>
              </a:solidFill>
              <a:latin typeface="Arial"/>
            </a:endParaRPr>
          </a:p>
          <a:p>
            <a:pPr marL="522461" defTabSz="1105875" latinLnBrk="0">
              <a:lnSpc>
                <a:spcPct val="120000"/>
              </a:lnSpc>
              <a:spcBef>
                <a:spcPts val="1211"/>
              </a:spcBef>
              <a:tabLst>
                <a:tab pos="0" algn="l"/>
              </a:tabLst>
            </a:pPr>
            <a:endParaRPr lang="en-US" sz="3386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title"/>
          </p:nvPr>
        </p:nvSpPr>
        <p:spPr>
          <a:xfrm>
            <a:off x="922798" y="645678"/>
            <a:ext cx="10918183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3870">
                <a:solidFill>
                  <a:schemeClr val="dk1"/>
                </a:solidFill>
                <a:latin typeface="Jost"/>
                <a:ea typeface="Jost"/>
              </a:rPr>
              <a:t>Example 1) Biased Continuous Time Random Walk</a:t>
            </a:r>
            <a:endParaRPr lang="en-US" sz="387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4" name="Graphic 309" descr="18§display§1\leq \frac{\text{Var}^\text{ss}_p[\Delta \bm{x}(t)]}{[\langle \Delta \bm{x}(t)\rangle^\text{ss}_p]^2}\frac{\langle\Delta s(t)\rangle_p^\text{ss}}{2k_\text{B}}\equiv Q§svg§600§TRUE§"/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2265529" y="3539256"/>
            <a:ext cx="3679015" cy="713598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5" name="직사각형 5"/>
          <p:cNvSpPr/>
          <p:nvPr/>
        </p:nvSpPr>
        <p:spPr>
          <a:xfrm>
            <a:off x="1991671" y="3338107"/>
            <a:ext cx="4126592" cy="1028383"/>
          </a:xfrm>
          <a:prstGeom prst="rect">
            <a:avLst/>
          </a:prstGeom>
          <a:noFill/>
          <a:ln w="25560">
            <a:solidFill>
              <a:srgbClr val="0053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167" tIns="65743" rIns="120167" bIns="65743" anchor="ctr">
            <a:noAutofit/>
          </a:bodyPr>
          <a:lstStyle/>
          <a:p>
            <a:pPr defTabSz="1105875"/>
            <a:endParaRPr lang="en-US" sz="2177">
              <a:solidFill>
                <a:srgbClr val="000000"/>
              </a:solidFill>
              <a:latin typeface="Jost"/>
              <a:ea typeface="Jost"/>
            </a:endParaRPr>
          </a:p>
        </p:txBody>
      </p:sp>
      <p:pic>
        <p:nvPicPr>
          <p:cNvPr id="166" name="Graphic 312" descr="14§display§\bm{\Lambda}=1§svg§600§TRUE§"/>
          <p:cNvPicPr/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/>
        </p:blipFill>
        <p:spPr>
          <a:xfrm>
            <a:off x="1289828" y="3791344"/>
            <a:ext cx="549893" cy="160222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7" name="TextBox 313"/>
          <p:cNvSpPr/>
          <p:nvPr/>
        </p:nvSpPr>
        <p:spPr>
          <a:xfrm>
            <a:off x="8114510" y="4516699"/>
            <a:ext cx="1401234" cy="37042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693" b="1" i="1">
                <a:solidFill>
                  <a:srgbClr val="00538B"/>
                </a:solidFill>
                <a:latin typeface="Jost"/>
                <a:ea typeface="DejaVu Sans"/>
              </a:rPr>
              <a:t>Tight bound</a:t>
            </a:r>
            <a:endParaRPr lang="en-US" sz="1693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TextBox 314"/>
          <p:cNvSpPr/>
          <p:nvPr/>
        </p:nvSpPr>
        <p:spPr>
          <a:xfrm>
            <a:off x="7361727" y="5945201"/>
            <a:ext cx="2835921" cy="37042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693" i="1">
                <a:solidFill>
                  <a:srgbClr val="000000"/>
                </a:solidFill>
                <a:latin typeface="Jost"/>
                <a:ea typeface="DejaVu Sans"/>
              </a:rPr>
              <a:t>Generalized Einstein relation</a:t>
            </a:r>
            <a:endParaRPr lang="en-US" sz="1693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TextBox 1"/>
          <p:cNvSpPr/>
          <p:nvPr/>
        </p:nvSpPr>
        <p:spPr>
          <a:xfrm>
            <a:off x="9412396" y="1830365"/>
            <a:ext cx="2486466" cy="37042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693" i="1">
                <a:solidFill>
                  <a:srgbClr val="000000"/>
                </a:solidFill>
                <a:latin typeface="Jost"/>
                <a:ea typeface="DejaVu Sans"/>
              </a:rPr>
              <a:t>Force-induced dispersion</a:t>
            </a:r>
            <a:endParaRPr lang="en-US" sz="1693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그림 169"/>
          <p:cNvPicPr/>
          <p:nvPr/>
        </p:nvPicPr>
        <p:blipFill>
          <a:blip r:embed="rId3"/>
          <a:stretch/>
        </p:blipFill>
        <p:spPr>
          <a:xfrm>
            <a:off x="7225885" y="2309725"/>
            <a:ext cx="4523229" cy="3706879"/>
          </a:xfrm>
          <a:prstGeom prst="rect">
            <a:avLst/>
          </a:prstGeom>
          <a:noFill/>
          <a:ln w="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PlaceHolder 1"/>
              <p:cNvSpPr>
                <a:spLocks noGrp="1"/>
              </p:cNvSpPr>
              <p:nvPr>
                <p:ph/>
              </p:nvPr>
            </p:nvSpPr>
            <p:spPr>
              <a:xfrm>
                <a:off x="1431764" y="2117284"/>
                <a:ext cx="5436669" cy="4160987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110588" tIns="55294" rIns="110588" bIns="55294" anchor="t">
                <a:noAutofit/>
              </a:bodyPr>
              <a:lstStyle/>
              <a:p>
                <a:pPr marL="522461" indent="-391846" defTabSz="1105875">
                  <a:lnSpc>
                    <a:spcPct val="120000"/>
                  </a:lnSpc>
                  <a:spcBef>
                    <a:spcPts val="1211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661" dirty="0">
                    <a:solidFill>
                      <a:schemeClr val="dk1"/>
                    </a:solidFill>
                    <a:latin typeface="Jost"/>
                    <a:ea typeface="Jost"/>
                  </a:rPr>
                  <a:t>PDF with aging time also follows subordination</a:t>
                </a:r>
                <a:endParaRPr lang="en-US" sz="2661" dirty="0">
                  <a:solidFill>
                    <a:srgbClr val="000000"/>
                  </a:solidFill>
                  <a:latin typeface="Arial"/>
                </a:endParaRPr>
              </a:p>
              <a:p>
                <a:pPr defTabSz="1105875">
                  <a:lnSpc>
                    <a:spcPct val="120000"/>
                  </a:lnSpc>
                  <a:spcBef>
                    <a:spcPts val="1211"/>
                  </a:spcBef>
                  <a:tabLst>
                    <a:tab pos="0" algn="l"/>
                  </a:tabLst>
                </a:pPr>
                <a:endParaRPr lang="en-US" sz="2661" dirty="0">
                  <a:solidFill>
                    <a:srgbClr val="000000"/>
                  </a:solidFill>
                  <a:latin typeface="Arial"/>
                </a:endParaRPr>
              </a:p>
              <a:p>
                <a:pPr defTabSz="1105875">
                  <a:lnSpc>
                    <a:spcPct val="120000"/>
                  </a:lnSpc>
                  <a:spcBef>
                    <a:spcPts val="1211"/>
                  </a:spcBef>
                  <a:tabLst>
                    <a:tab pos="0" algn="l"/>
                  </a:tabLst>
                </a:pPr>
                <a:endParaRPr lang="en-US" sz="2661" dirty="0">
                  <a:solidFill>
                    <a:srgbClr val="000000"/>
                  </a:solidFill>
                  <a:latin typeface="Arial"/>
                </a:endParaRPr>
              </a:p>
              <a:p>
                <a:pPr defTabSz="1105875">
                  <a:lnSpc>
                    <a:spcPct val="120000"/>
                  </a:lnSpc>
                  <a:spcBef>
                    <a:spcPts val="1211"/>
                  </a:spcBef>
                  <a:tabLst>
                    <a:tab pos="0" algn="l"/>
                  </a:tabLst>
                </a:pPr>
                <a:endParaRPr lang="en-US" sz="2661" dirty="0">
                  <a:solidFill>
                    <a:srgbClr val="000000"/>
                  </a:solidFill>
                  <a:latin typeface="Arial"/>
                </a:endParaRPr>
              </a:p>
              <a:p>
                <a:pPr defTabSz="1105875">
                  <a:lnSpc>
                    <a:spcPct val="120000"/>
                  </a:lnSpc>
                  <a:spcBef>
                    <a:spcPts val="1211"/>
                  </a:spcBef>
                  <a:tabLst>
                    <a:tab pos="0" algn="l"/>
                  </a:tabLst>
                </a:pPr>
                <a:r>
                  <a:rPr lang="en-US" sz="1088" b="1" dirty="0">
                    <a:solidFill>
                      <a:schemeClr val="dk1"/>
                    </a:solidFill>
                    <a:latin typeface="TexMaths Symbols"/>
                    <a:ea typeface="TexMaths Symbols"/>
                  </a:rPr>
                  <a:t> </a:t>
                </a:r>
                <a:endParaRPr lang="en-US" sz="1088" dirty="0">
                  <a:solidFill>
                    <a:srgbClr val="000000"/>
                  </a:solidFill>
                  <a:latin typeface="Arial"/>
                </a:endParaRPr>
              </a:p>
              <a:p>
                <a:pPr marL="522461" indent="-391846" defTabSz="1105875">
                  <a:lnSpc>
                    <a:spcPct val="120000"/>
                  </a:lnSpc>
                  <a:spcBef>
                    <a:spcPts val="1211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  <a:tabLst>
                    <a:tab pos="0" algn="l"/>
                  </a:tabLst>
                </a:pPr>
                <a:r>
                  <a:rPr lang="en-US" sz="2661" b="1" dirty="0">
                    <a:solidFill>
                      <a:schemeClr val="dk1"/>
                    </a:solidFill>
                    <a:latin typeface="TexMaths Symbols"/>
                    <a:ea typeface="TexMaths Symbols"/>
                  </a:rPr>
                  <a:t>Q</a:t>
                </a:r>
                <a:r>
                  <a:rPr lang="en-US" sz="2661" b="1" dirty="0">
                    <a:solidFill>
                      <a:schemeClr val="dk1"/>
                    </a:solidFill>
                    <a:latin typeface="Jost"/>
                    <a:ea typeface="Jost"/>
                  </a:rPr>
                  <a:t> curve converges </a:t>
                </a:r>
                <a:r>
                  <a:rPr lang="en-US" sz="2661" dirty="0">
                    <a:solidFill>
                      <a:schemeClr val="dk1"/>
                    </a:solidFill>
                    <a:latin typeface="Jost"/>
                    <a:ea typeface="Jost"/>
                  </a:rPr>
                  <a:t>as </a:t>
                </a:r>
                <a14:m>
                  <m:oMath xmlns:m="http://schemas.openxmlformats.org/officeDocument/2006/math">
                    <m:r>
                      <a:rPr lang="en-US" sz="2661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TexMaths Symbols"/>
                      </a:rPr>
                      <m:t>𝑡</m:t>
                    </m:r>
                    <m:r>
                      <a:rPr lang="en-US" sz="2661" i="1" baseline="-8000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TexMaths Symbols"/>
                      </a:rPr>
                      <m:t>𝑎</m:t>
                    </m:r>
                    <m:r>
                      <a:rPr lang="en-US" sz="2661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TexMaths Symbols"/>
                      </a:rPr>
                      <m:t>→∞</m:t>
                    </m:r>
                    <m:r>
                      <a:rPr lang="en-US" sz="2661" i="1" dirty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Jost"/>
                      </a:rPr>
                      <m:t>  </m:t>
                    </m:r>
                  </m:oMath>
                </a14:m>
                <a:endParaRPr lang="en-US" sz="2661" dirty="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71" name="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1431764" y="2117284"/>
                <a:ext cx="5436669" cy="4160987"/>
              </a:xfrm>
              <a:prstGeom prst="rect">
                <a:avLst/>
              </a:prstGeom>
              <a:blipFill>
                <a:blip r:embed="rId4"/>
                <a:stretch>
                  <a:fillRect r="-2564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2" name="PlaceHolder 2"/>
          <p:cNvSpPr>
            <a:spLocks noGrp="1"/>
          </p:cNvSpPr>
          <p:nvPr>
            <p:ph type="title"/>
          </p:nvPr>
        </p:nvSpPr>
        <p:spPr>
          <a:xfrm>
            <a:off x="922798" y="645678"/>
            <a:ext cx="10037832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4354">
                <a:solidFill>
                  <a:schemeClr val="dk1"/>
                </a:solidFill>
                <a:latin typeface="Jost"/>
                <a:ea typeface="Jost"/>
              </a:rPr>
              <a:t>Aging effects on TUR bound</a:t>
            </a:r>
            <a:endParaRPr lang="en-US" sz="4354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3" name="Graphic 328" descr="18§display§1\leq \frac{\text{Var}^\text{ss}_p[\Delta \bm{x}(t,{\color{c1}t_a})]}{[\langle \Delta \bm{x}(t,{\color{c1}t_a})\rangle^\text{ss}_p]^2}\frac{\langle\Delta s(t,{\color{c1}t_a})\rangle_p^\text{ss}}{2k_\text{B}}\equiv Q§svg§600§TRUE§"/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1986011" y="4585489"/>
            <a:ext cx="4410028" cy="73406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4" name="Graphic 329" descr="20§display§p(x|t,{\color{c1}t_a})=\int_0^\infty f(x|s)g(s|t,{\color{c1}t_a})\; ds§svg§600§TRUE§"/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1898498" y="3475689"/>
            <a:ext cx="4511038" cy="712727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5" name="TextBox 13"/>
          <p:cNvSpPr/>
          <p:nvPr/>
        </p:nvSpPr>
        <p:spPr>
          <a:xfrm>
            <a:off x="3867417" y="4106565"/>
            <a:ext cx="2690048" cy="29598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algn="just" defTabSz="1105875"/>
            <a:r>
              <a:rPr lang="en-US" sz="1209">
                <a:solidFill>
                  <a:schemeClr val="dk1"/>
                </a:solidFill>
                <a:latin typeface="Jost"/>
                <a:ea typeface="맑은 고딕"/>
              </a:rPr>
              <a:t>E. Barkai </a:t>
            </a:r>
            <a:r>
              <a:rPr lang="en-US" sz="1209" i="1">
                <a:solidFill>
                  <a:schemeClr val="dk1"/>
                </a:solidFill>
                <a:latin typeface="Jost"/>
                <a:ea typeface="맑은 고딕"/>
              </a:rPr>
              <a:t>et al., J. Chem. Phys. </a:t>
            </a:r>
            <a:r>
              <a:rPr lang="en-US" sz="1209">
                <a:solidFill>
                  <a:schemeClr val="dk1"/>
                </a:solidFill>
                <a:latin typeface="Jost"/>
                <a:ea typeface="맑은 고딕"/>
              </a:rPr>
              <a:t>(2003)</a:t>
            </a:r>
            <a:endParaRPr lang="en-US" sz="1209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TextBox 331"/>
          <p:cNvSpPr/>
          <p:nvPr/>
        </p:nvSpPr>
        <p:spPr>
          <a:xfrm>
            <a:off x="8219873" y="4486656"/>
            <a:ext cx="1489398" cy="3890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814" b="1" i="1">
                <a:solidFill>
                  <a:srgbClr val="A80054"/>
                </a:solidFill>
                <a:latin typeface="Jost"/>
                <a:ea typeface="DejaVu Sans"/>
              </a:rPr>
              <a:t>Tight bound</a:t>
            </a:r>
            <a:endParaRPr lang="en-US" sz="1814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직사각형 1"/>
          <p:cNvSpPr/>
          <p:nvPr/>
        </p:nvSpPr>
        <p:spPr>
          <a:xfrm>
            <a:off x="1861055" y="4426573"/>
            <a:ext cx="4671695" cy="966558"/>
          </a:xfrm>
          <a:prstGeom prst="rect">
            <a:avLst/>
          </a:prstGeom>
          <a:noFill/>
          <a:ln w="25560">
            <a:solidFill>
              <a:srgbClr val="A8005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167" tIns="65743" rIns="120167" bIns="65743" anchor="ctr">
            <a:noAutofit/>
          </a:bodyPr>
          <a:lstStyle/>
          <a:p>
            <a:endParaRPr lang="en-US" sz="2177">
              <a:solidFill>
                <a:srgbClr val="000000"/>
              </a:solidFill>
              <a:latin typeface="Jost"/>
              <a:ea typeface="Jos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333"/>
          <p:cNvPicPr/>
          <p:nvPr/>
        </p:nvPicPr>
        <p:blipFill>
          <a:blip r:embed="rId3"/>
          <a:stretch/>
        </p:blipFill>
        <p:spPr>
          <a:xfrm>
            <a:off x="8050943" y="1795969"/>
            <a:ext cx="3261479" cy="2688946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9" name="Graphic 7" descr="18§display§t^{2\alpha/(1+\alpha)}§svg§600§TRUE§"/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9370599" y="2228743"/>
            <a:ext cx="905168" cy="22553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0" name="PlaceHolder 1"/>
          <p:cNvSpPr>
            <a:spLocks noGrp="1"/>
          </p:cNvSpPr>
          <p:nvPr>
            <p:ph/>
          </p:nvPr>
        </p:nvSpPr>
        <p:spPr>
          <a:xfrm>
            <a:off x="1403028" y="3312419"/>
            <a:ext cx="6647915" cy="1371902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t">
            <a:noAutofit/>
          </a:bodyPr>
          <a:lstStyle/>
          <a:p>
            <a:pPr marL="522461" indent="-391846" defTabSz="1105875">
              <a:lnSpc>
                <a:spcPct val="10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 dirty="0">
                <a:solidFill>
                  <a:schemeClr val="dk1"/>
                </a:solidFill>
                <a:latin typeface="Jost"/>
                <a:ea typeface="Jost"/>
              </a:rPr>
              <a:t>PDF of the quenched trap model follows the subordinated framework</a:t>
            </a:r>
            <a:endParaRPr lang="en-US" sz="266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1" name="Picture 21"/>
          <p:cNvPicPr/>
          <p:nvPr/>
        </p:nvPicPr>
        <p:blipFill>
          <a:blip r:embed="rId6"/>
          <a:stretch/>
        </p:blipFill>
        <p:spPr>
          <a:xfrm>
            <a:off x="1618110" y="7163847"/>
            <a:ext cx="3096903" cy="2688946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1402593" y="2485185"/>
            <a:ext cx="3938940" cy="818962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t">
            <a:noAutofit/>
          </a:bodyPr>
          <a:lstStyle/>
          <a:p>
            <a:pPr marL="522461" indent="-391846" defTabSz="1105875">
              <a:lnSpc>
                <a:spcPct val="15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>
                <a:solidFill>
                  <a:schemeClr val="dk1"/>
                </a:solidFill>
                <a:latin typeface="Jost"/>
                <a:ea typeface="Jost"/>
              </a:rPr>
              <a:t>Trap time distribution</a:t>
            </a:r>
            <a:endParaRPr lang="en-US" sz="266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title"/>
          </p:nvPr>
        </p:nvSpPr>
        <p:spPr>
          <a:xfrm>
            <a:off x="922798" y="645678"/>
            <a:ext cx="11531207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3870">
                <a:solidFill>
                  <a:schemeClr val="dk1"/>
                </a:solidFill>
                <a:latin typeface="Jost"/>
                <a:ea typeface="Jost"/>
              </a:rPr>
              <a:t>Example 2) Biased Quenched Trap Model</a:t>
            </a:r>
            <a:endParaRPr lang="en-US" sz="387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4" name="Graphic 27" descr="18§display§t^{2\alpha/(1+\alpha)}§svg§600§TRUE§"/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2816293" y="7635370"/>
            <a:ext cx="904297" cy="22509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5" name="Graphic 28" descr="16§display§p(x|t)=\int_0^\infty\left[\int_0^\infty f(x|s)g(s|S_\alpha)\;ds\right]g(S_\alpha|t)\; dS_\alpha§svg§600§TRUE§"/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5758198" y="7159928"/>
            <a:ext cx="5224201" cy="600833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6" name="Graphic 29" descr="14§display§S_\alpha \equiv\sum_{x=-\infty}^{\infty} (n_x)^\alpha§svg§600§TRUE§"/>
          <p:cNvPicPr/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/>
        </p:blipFill>
        <p:spPr>
          <a:xfrm>
            <a:off x="11416479" y="7008414"/>
            <a:ext cx="1576534" cy="592561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7" name="TextBox 14"/>
          <p:cNvSpPr/>
          <p:nvPr/>
        </p:nvSpPr>
        <p:spPr>
          <a:xfrm>
            <a:off x="4806008" y="4207574"/>
            <a:ext cx="2281282" cy="3331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S. Burov </a:t>
            </a:r>
            <a:r>
              <a:rPr lang="en-US" sz="1451" i="1">
                <a:solidFill>
                  <a:schemeClr val="dk1"/>
                </a:solidFill>
                <a:latin typeface="Jost"/>
                <a:ea typeface="맑은 고딕"/>
              </a:rPr>
              <a:t>et al., PRL </a:t>
            </a:r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(2011)</a:t>
            </a:r>
            <a:endParaRPr lang="en-US" sz="145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8" name="Graphic 30" descr="22§display§\psi(\Delta t_i)\sim \Delta t_i^{-1-\alpha}§svg§600§TRUE§"/>
          <p:cNvPicPr/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/>
        </p:blipFill>
        <p:spPr>
          <a:xfrm>
            <a:off x="5233558" y="2756431"/>
            <a:ext cx="2557459" cy="390977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9" name="TextBox 69"/>
          <p:cNvSpPr/>
          <p:nvPr/>
        </p:nvSpPr>
        <p:spPr>
          <a:xfrm>
            <a:off x="5026749" y="1526465"/>
            <a:ext cx="2869584" cy="3145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1105875"/>
            <a:r>
              <a:rPr lang="en-US" sz="1330">
                <a:solidFill>
                  <a:srgbClr val="000000"/>
                </a:solidFill>
                <a:latin typeface="Jost"/>
                <a:ea typeface="DejaVu Sans"/>
              </a:rPr>
              <a:t>J. Bouchaud </a:t>
            </a:r>
            <a:r>
              <a:rPr lang="en-US" sz="1330" i="1">
                <a:solidFill>
                  <a:srgbClr val="000000"/>
                </a:solidFill>
                <a:latin typeface="Jost"/>
                <a:ea typeface="DejaVu Sans"/>
              </a:rPr>
              <a:t>et al., Phys. Rep</a:t>
            </a:r>
            <a:r>
              <a:rPr lang="en-US" sz="1330">
                <a:solidFill>
                  <a:srgbClr val="000000"/>
                </a:solidFill>
                <a:latin typeface="Jost"/>
                <a:ea typeface="DejaVu Sans"/>
              </a:rPr>
              <a:t>. (1990)</a:t>
            </a:r>
            <a:endParaRPr lang="en-US" sz="133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0" name="그림 189"/>
          <p:cNvPicPr/>
          <p:nvPr/>
        </p:nvPicPr>
        <p:blipFill>
          <a:blip r:embed="rId13"/>
          <a:stretch/>
        </p:blipFill>
        <p:spPr>
          <a:xfrm>
            <a:off x="7770990" y="3665517"/>
            <a:ext cx="3541432" cy="2722471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922798" y="645678"/>
            <a:ext cx="11531207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3870">
                <a:solidFill>
                  <a:schemeClr val="dk1"/>
                </a:solidFill>
                <a:latin typeface="Jost"/>
                <a:ea typeface="Jost"/>
              </a:rPr>
              <a:t>Markovian approximation of CTRW</a:t>
            </a:r>
            <a:endParaRPr lang="en-US" sz="387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1"/>
          <p:cNvSpPr/>
          <p:nvPr/>
        </p:nvSpPr>
        <p:spPr>
          <a:xfrm>
            <a:off x="1431764" y="2117284"/>
            <a:ext cx="9714340" cy="6269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t">
            <a:noAutofit/>
          </a:bodyPr>
          <a:lstStyle/>
          <a:p>
            <a:pPr marL="522461" indent="-391846" defTabSz="1105875">
              <a:lnSpc>
                <a:spcPct val="12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>
                <a:solidFill>
                  <a:schemeClr val="dk1"/>
                </a:solidFill>
                <a:latin typeface="Jost"/>
                <a:ea typeface="Jost"/>
              </a:rPr>
              <a:t>We use the Markovian embedding for power law waiting time</a:t>
            </a:r>
            <a:endParaRPr lang="en-US" sz="2661">
              <a:solidFill>
                <a:srgbClr val="000000"/>
              </a:solidFill>
              <a:latin typeface="Arial"/>
            </a:endParaRPr>
          </a:p>
          <a:p>
            <a:pPr defTabSz="1105875">
              <a:lnSpc>
                <a:spcPct val="120000"/>
              </a:lnSpc>
              <a:spcBef>
                <a:spcPts val="1211"/>
              </a:spcBef>
            </a:pPr>
            <a:endParaRPr lang="en-US" sz="266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3" name="Group 2"/>
          <p:cNvGrpSpPr/>
          <p:nvPr/>
        </p:nvGrpSpPr>
        <p:grpSpPr>
          <a:xfrm>
            <a:off x="1467030" y="3148279"/>
            <a:ext cx="6213834" cy="2148196"/>
            <a:chOff x="1212840" y="2603160"/>
            <a:chExt cx="5137920" cy="1776240"/>
          </a:xfrm>
        </p:grpSpPr>
        <p:grpSp>
          <p:nvGrpSpPr>
            <p:cNvPr id="194" name="그룹 750"/>
            <p:cNvGrpSpPr/>
            <p:nvPr/>
          </p:nvGrpSpPr>
          <p:grpSpPr>
            <a:xfrm>
              <a:off x="1212840" y="3104280"/>
              <a:ext cx="5137920" cy="775080"/>
              <a:chOff x="1212840" y="3104280"/>
              <a:chExt cx="5137920" cy="775080"/>
            </a:xfrm>
          </p:grpSpPr>
          <p:sp>
            <p:nvSpPr>
              <p:cNvPr id="195" name="타원 751"/>
              <p:cNvSpPr/>
              <p:nvPr/>
            </p:nvSpPr>
            <p:spPr>
              <a:xfrm>
                <a:off x="3065040" y="3395160"/>
                <a:ext cx="195120" cy="196200"/>
              </a:xfrm>
              <a:prstGeom prst="ellipse">
                <a:avLst/>
              </a:prstGeom>
              <a:solidFill>
                <a:srgbClr val="0076B9"/>
              </a:solidFill>
              <a:ln w="0"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54423" rIns="108847" bIns="54423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196" name="타원 752"/>
              <p:cNvSpPr/>
              <p:nvPr/>
            </p:nvSpPr>
            <p:spPr>
              <a:xfrm flipH="1">
                <a:off x="2478960" y="3104280"/>
                <a:ext cx="128880" cy="13284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197" name="타원 753"/>
              <p:cNvSpPr/>
              <p:nvPr/>
            </p:nvSpPr>
            <p:spPr>
              <a:xfrm rot="18600" flipH="1">
                <a:off x="2484360" y="3257640"/>
                <a:ext cx="128880" cy="13392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198" name="타원 754"/>
              <p:cNvSpPr/>
              <p:nvPr/>
            </p:nvSpPr>
            <p:spPr>
              <a:xfrm flipH="1">
                <a:off x="2481480" y="3428280"/>
                <a:ext cx="129240" cy="13356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6137" rIns="108847" bIns="36137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199" name="타원 755"/>
              <p:cNvSpPr/>
              <p:nvPr/>
            </p:nvSpPr>
            <p:spPr>
              <a:xfrm rot="18600" flipH="1">
                <a:off x="2489400" y="3581640"/>
                <a:ext cx="130320" cy="13356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00" name="타원 756"/>
              <p:cNvSpPr/>
              <p:nvPr/>
            </p:nvSpPr>
            <p:spPr>
              <a:xfrm rot="18600" flipH="1">
                <a:off x="2490840" y="3744360"/>
                <a:ext cx="129240" cy="13320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6137" rIns="108847" bIns="36137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01" name="왼쪽/오른쪽 화살표[L] 757"/>
              <p:cNvSpPr/>
              <p:nvPr/>
            </p:nvSpPr>
            <p:spPr>
              <a:xfrm rot="19695000" flipH="1">
                <a:off x="2636280" y="3645360"/>
                <a:ext cx="399600" cy="6840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pic>
            <p:nvPicPr>
              <p:cNvPr id="202" name="그래픽 758" descr="18§display§\cdots§svg§600§TRUE§"/>
              <p:cNvPicPr/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/>
            </p:blipFill>
            <p:spPr>
              <a:xfrm>
                <a:off x="1212840" y="3477600"/>
                <a:ext cx="398520" cy="5868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203" name="왼쪽/오른쪽 화살표[L] 759"/>
              <p:cNvSpPr/>
              <p:nvPr/>
            </p:nvSpPr>
            <p:spPr>
              <a:xfrm rot="20501400" flipH="1">
                <a:off x="2662920" y="3549960"/>
                <a:ext cx="366480" cy="7056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04" name="왼쪽/오른쪽 화살표[L] 760"/>
              <p:cNvSpPr/>
              <p:nvPr/>
            </p:nvSpPr>
            <p:spPr>
              <a:xfrm rot="21592800" flipH="1">
                <a:off x="2660400" y="3442320"/>
                <a:ext cx="340920" cy="7056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05" name="왼쪽/오른쪽 화살표[L] 761"/>
              <p:cNvSpPr/>
              <p:nvPr/>
            </p:nvSpPr>
            <p:spPr>
              <a:xfrm rot="1317000" flipH="1">
                <a:off x="2646000" y="3352680"/>
                <a:ext cx="361440" cy="7308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06" name="왼쪽/오른쪽 화살표[L] 762"/>
              <p:cNvSpPr/>
              <p:nvPr/>
            </p:nvSpPr>
            <p:spPr>
              <a:xfrm rot="2234400" flipH="1">
                <a:off x="2613600" y="3255840"/>
                <a:ext cx="422640" cy="6948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07" name="타원 763"/>
              <p:cNvSpPr/>
              <p:nvPr/>
            </p:nvSpPr>
            <p:spPr>
              <a:xfrm>
                <a:off x="3708720" y="3104280"/>
                <a:ext cx="129240" cy="13284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08" name="타원 764"/>
              <p:cNvSpPr/>
              <p:nvPr/>
            </p:nvSpPr>
            <p:spPr>
              <a:xfrm rot="21590400">
                <a:off x="3700080" y="3260520"/>
                <a:ext cx="128520" cy="13356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09" name="타원 765"/>
              <p:cNvSpPr/>
              <p:nvPr/>
            </p:nvSpPr>
            <p:spPr>
              <a:xfrm>
                <a:off x="3704040" y="3428280"/>
                <a:ext cx="129600" cy="13392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0" name="타원 766"/>
              <p:cNvSpPr/>
              <p:nvPr/>
            </p:nvSpPr>
            <p:spPr>
              <a:xfrm rot="21590400">
                <a:off x="3695040" y="3582000"/>
                <a:ext cx="129960" cy="13248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1" name="타원 767"/>
              <p:cNvSpPr/>
              <p:nvPr/>
            </p:nvSpPr>
            <p:spPr>
              <a:xfrm rot="21590400">
                <a:off x="3693960" y="3746520"/>
                <a:ext cx="129600" cy="13212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266" rIns="108847" bIns="35266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2" name="왼쪽/오른쪽 화살표[L] 768"/>
              <p:cNvSpPr/>
              <p:nvPr/>
            </p:nvSpPr>
            <p:spPr>
              <a:xfrm rot="1898400">
                <a:off x="2056680" y="3645000"/>
                <a:ext cx="398520" cy="69840"/>
              </a:xfrm>
              <a:prstGeom prst="leftRightArrow">
                <a:avLst>
                  <a:gd name="adj1" fmla="val 73493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7415" rIns="108847" bIns="1741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3" name="왼쪽/오른쪽 화살표[L] 769"/>
              <p:cNvSpPr/>
              <p:nvPr/>
            </p:nvSpPr>
            <p:spPr>
              <a:xfrm rot="1098600">
                <a:off x="2069640" y="3548520"/>
                <a:ext cx="365400" cy="70920"/>
              </a:xfrm>
              <a:prstGeom prst="leftRightArrow">
                <a:avLst>
                  <a:gd name="adj1" fmla="val 70238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5674" rIns="108847" bIns="15674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4" name="왼쪽/오른쪽 화살표[L] 770"/>
              <p:cNvSpPr/>
              <p:nvPr/>
            </p:nvSpPr>
            <p:spPr>
              <a:xfrm>
                <a:off x="2086920" y="3446280"/>
                <a:ext cx="340920" cy="70920"/>
              </a:xfrm>
              <a:prstGeom prst="leftRightArrow">
                <a:avLst>
                  <a:gd name="adj1" fmla="val 75903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9157" rIns="108847" bIns="19157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5" name="왼쪽/오른쪽 화살표[L] 771"/>
              <p:cNvSpPr/>
              <p:nvPr/>
            </p:nvSpPr>
            <p:spPr>
              <a:xfrm rot="20281200">
                <a:off x="2109960" y="3351600"/>
                <a:ext cx="363240" cy="69840"/>
              </a:xfrm>
              <a:prstGeom prst="leftRightArrow">
                <a:avLst>
                  <a:gd name="adj1" fmla="val 69879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4368" rIns="108847" bIns="14368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6" name="왼쪽/오른쪽 화살표[L] 772"/>
              <p:cNvSpPr/>
              <p:nvPr/>
            </p:nvSpPr>
            <p:spPr>
              <a:xfrm rot="19364400">
                <a:off x="2049840" y="3258360"/>
                <a:ext cx="418320" cy="70560"/>
              </a:xfrm>
              <a:prstGeom prst="leftRightArrow">
                <a:avLst>
                  <a:gd name="adj1" fmla="val 65269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1755" rIns="108847" bIns="1175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7" name="타원 773"/>
              <p:cNvSpPr/>
              <p:nvPr/>
            </p:nvSpPr>
            <p:spPr>
              <a:xfrm flipH="1">
                <a:off x="4876920" y="3104280"/>
                <a:ext cx="129600" cy="13284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8" name="타원 774"/>
              <p:cNvSpPr/>
              <p:nvPr/>
            </p:nvSpPr>
            <p:spPr>
              <a:xfrm rot="9600" flipH="1">
                <a:off x="4876200" y="3260520"/>
                <a:ext cx="128520" cy="13356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19" name="타원 775"/>
              <p:cNvSpPr/>
              <p:nvPr/>
            </p:nvSpPr>
            <p:spPr>
              <a:xfrm flipH="1">
                <a:off x="4884840" y="3428280"/>
                <a:ext cx="129240" cy="13392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0" name="타원 776"/>
              <p:cNvSpPr/>
              <p:nvPr/>
            </p:nvSpPr>
            <p:spPr>
              <a:xfrm rot="9600" flipH="1">
                <a:off x="4887000" y="3582000"/>
                <a:ext cx="129960" cy="13284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6137" rIns="108847" bIns="36137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1" name="타원 777"/>
              <p:cNvSpPr/>
              <p:nvPr/>
            </p:nvSpPr>
            <p:spPr>
              <a:xfrm rot="9600" flipH="1">
                <a:off x="4888800" y="3746520"/>
                <a:ext cx="129600" cy="132480"/>
              </a:xfrm>
              <a:prstGeom prst="ellipse">
                <a:avLst/>
              </a:prstGeom>
              <a:solidFill>
                <a:srgbClr val="ED251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35702" rIns="108847" bIns="35702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FFFFFF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2" name="왼쪽/오른쪽 화살표[L] 778"/>
              <p:cNvSpPr/>
              <p:nvPr/>
            </p:nvSpPr>
            <p:spPr>
              <a:xfrm rot="19696200" flipH="1">
                <a:off x="5038920" y="3644640"/>
                <a:ext cx="397800" cy="7128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3" name="왼쪽/오른쪽 화살표[L] 779"/>
              <p:cNvSpPr/>
              <p:nvPr/>
            </p:nvSpPr>
            <p:spPr>
              <a:xfrm rot="20499000" flipH="1">
                <a:off x="5061240" y="3548880"/>
                <a:ext cx="364680" cy="6948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4" name="왼쪽/오른쪽 화살표[L] 780"/>
              <p:cNvSpPr/>
              <p:nvPr/>
            </p:nvSpPr>
            <p:spPr>
              <a:xfrm flipH="1">
                <a:off x="5067000" y="3446280"/>
                <a:ext cx="341640" cy="7092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871" rIns="108847" bIns="871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5" name="왼쪽/오른쪽 화살표[L] 781"/>
              <p:cNvSpPr/>
              <p:nvPr/>
            </p:nvSpPr>
            <p:spPr>
              <a:xfrm rot="1314600" flipH="1">
                <a:off x="5046840" y="3352320"/>
                <a:ext cx="363240" cy="7020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6" name="왼쪽/오른쪽 화살표[L] 782"/>
              <p:cNvSpPr/>
              <p:nvPr/>
            </p:nvSpPr>
            <p:spPr>
              <a:xfrm rot="2234400" flipH="1">
                <a:off x="5013720" y="3256560"/>
                <a:ext cx="422640" cy="6948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7" name="타원 783"/>
              <p:cNvSpPr/>
              <p:nvPr/>
            </p:nvSpPr>
            <p:spPr>
              <a:xfrm>
                <a:off x="4258080" y="3396600"/>
                <a:ext cx="195480" cy="194760"/>
              </a:xfrm>
              <a:prstGeom prst="ellipse">
                <a:avLst/>
              </a:prstGeom>
              <a:solidFill>
                <a:srgbClr val="0076B9"/>
              </a:solidFill>
              <a:ln w="0"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54423" rIns="108847" bIns="54423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8" name="왼쪽/오른쪽 화살표[L] 784"/>
              <p:cNvSpPr/>
              <p:nvPr/>
            </p:nvSpPr>
            <p:spPr>
              <a:xfrm rot="19696200" flipH="1">
                <a:off x="3833280" y="3645000"/>
                <a:ext cx="397800" cy="7056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29" name="왼쪽/오른쪽 화살표[L] 785"/>
              <p:cNvSpPr/>
              <p:nvPr/>
            </p:nvSpPr>
            <p:spPr>
              <a:xfrm rot="20499000" flipH="1">
                <a:off x="3852720" y="3548880"/>
                <a:ext cx="365760" cy="6948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306" rIns="108847" bIns="1306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30" name="왼쪽/오른쪽 화살표[L] 786"/>
              <p:cNvSpPr/>
              <p:nvPr/>
            </p:nvSpPr>
            <p:spPr>
              <a:xfrm flipH="1">
                <a:off x="3861360" y="3445920"/>
                <a:ext cx="340200" cy="7128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871" rIns="108847" bIns="871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31" name="왼쪽/오른쪽 화살표[L] 787"/>
              <p:cNvSpPr/>
              <p:nvPr/>
            </p:nvSpPr>
            <p:spPr>
              <a:xfrm rot="1323600" flipH="1">
                <a:off x="3841920" y="3349800"/>
                <a:ext cx="369360" cy="7056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32" name="왼쪽/오른쪽 화살표[L] 788"/>
              <p:cNvSpPr/>
              <p:nvPr/>
            </p:nvSpPr>
            <p:spPr>
              <a:xfrm rot="2230800" flipH="1">
                <a:off x="3814200" y="3259080"/>
                <a:ext cx="417600" cy="70200"/>
              </a:xfrm>
              <a:prstGeom prst="leftRightArrow">
                <a:avLst>
                  <a:gd name="adj1" fmla="val 50000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435" rIns="108847" bIns="435" numCol="1" spcCol="0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33" name="타원 789"/>
              <p:cNvSpPr/>
              <p:nvPr/>
            </p:nvSpPr>
            <p:spPr>
              <a:xfrm>
                <a:off x="1800000" y="3395160"/>
                <a:ext cx="194760" cy="196200"/>
              </a:xfrm>
              <a:prstGeom prst="ellipse">
                <a:avLst/>
              </a:prstGeom>
              <a:solidFill>
                <a:srgbClr val="0076B9"/>
              </a:solidFill>
              <a:ln w="0"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54423" rIns="108847" bIns="54423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34" name="타원 790"/>
              <p:cNvSpPr/>
              <p:nvPr/>
            </p:nvSpPr>
            <p:spPr>
              <a:xfrm>
                <a:off x="5474520" y="3395160"/>
                <a:ext cx="195120" cy="196200"/>
              </a:xfrm>
              <a:prstGeom prst="ellipse">
                <a:avLst/>
              </a:prstGeom>
              <a:solidFill>
                <a:srgbClr val="0076B9"/>
              </a:solidFill>
              <a:ln w="0"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54423" rIns="108847" bIns="54423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pic>
            <p:nvPicPr>
              <p:cNvPr id="235" name="그래픽 791" descr="18§display§\cdots§svg§600§TRUE§"/>
              <p:cNvPicPr/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/>
            </p:blipFill>
            <p:spPr>
              <a:xfrm>
                <a:off x="5951880" y="3453840"/>
                <a:ext cx="398880" cy="5904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236" name="왼쪽/오른쪽 화살표[L] 792"/>
              <p:cNvSpPr/>
              <p:nvPr/>
            </p:nvSpPr>
            <p:spPr>
              <a:xfrm rot="1902000">
                <a:off x="3274200" y="3645720"/>
                <a:ext cx="398160" cy="69840"/>
              </a:xfrm>
              <a:prstGeom prst="leftRightArrow">
                <a:avLst>
                  <a:gd name="adj1" fmla="val 73493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7415" rIns="108847" bIns="1741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37" name="왼쪽/오른쪽 화살표[L] 793"/>
              <p:cNvSpPr/>
              <p:nvPr/>
            </p:nvSpPr>
            <p:spPr>
              <a:xfrm rot="1099800">
                <a:off x="3284640" y="3548880"/>
                <a:ext cx="365040" cy="71280"/>
              </a:xfrm>
              <a:prstGeom prst="leftRightArrow">
                <a:avLst>
                  <a:gd name="adj1" fmla="val 70238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5674" rIns="108847" bIns="15674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38" name="왼쪽/오른쪽 화살표[L] 794"/>
              <p:cNvSpPr/>
              <p:nvPr/>
            </p:nvSpPr>
            <p:spPr>
              <a:xfrm>
                <a:off x="3302640" y="3446280"/>
                <a:ext cx="340560" cy="70920"/>
              </a:xfrm>
              <a:prstGeom prst="leftRightArrow">
                <a:avLst>
                  <a:gd name="adj1" fmla="val 75903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9157" rIns="108847" bIns="19157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39" name="왼쪽/오른쪽 화살표[L] 795"/>
              <p:cNvSpPr/>
              <p:nvPr/>
            </p:nvSpPr>
            <p:spPr>
              <a:xfrm rot="20278800">
                <a:off x="3289680" y="3351960"/>
                <a:ext cx="362520" cy="70200"/>
              </a:xfrm>
              <a:prstGeom prst="leftRightArrow">
                <a:avLst>
                  <a:gd name="adj1" fmla="val 69879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4368" rIns="108847" bIns="14368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40" name="왼쪽/오른쪽 화살표[L] 796"/>
              <p:cNvSpPr/>
              <p:nvPr/>
            </p:nvSpPr>
            <p:spPr>
              <a:xfrm rot="19371000">
                <a:off x="3265200" y="3259080"/>
                <a:ext cx="418680" cy="71280"/>
              </a:xfrm>
              <a:prstGeom prst="leftRightArrow">
                <a:avLst>
                  <a:gd name="adj1" fmla="val 65269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1755" rIns="108847" bIns="1175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41" name="왼쪽/오른쪽 화살표[L] 797"/>
              <p:cNvSpPr/>
              <p:nvPr/>
            </p:nvSpPr>
            <p:spPr>
              <a:xfrm rot="1906200">
                <a:off x="4485960" y="3644280"/>
                <a:ext cx="397800" cy="70560"/>
              </a:xfrm>
              <a:prstGeom prst="leftRightArrow">
                <a:avLst>
                  <a:gd name="adj1" fmla="val 73493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7415" rIns="108847" bIns="1741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42" name="왼쪽/오른쪽 화살표[L] 798"/>
              <p:cNvSpPr/>
              <p:nvPr/>
            </p:nvSpPr>
            <p:spPr>
              <a:xfrm rot="1101600">
                <a:off x="4495320" y="3549240"/>
                <a:ext cx="364320" cy="71280"/>
              </a:xfrm>
              <a:prstGeom prst="leftRightArrow">
                <a:avLst>
                  <a:gd name="adj1" fmla="val 70238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5674" rIns="108847" bIns="15674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43" name="왼쪽/오른쪽 화살표[L] 799"/>
              <p:cNvSpPr/>
              <p:nvPr/>
            </p:nvSpPr>
            <p:spPr>
              <a:xfrm>
                <a:off x="4513320" y="3446280"/>
                <a:ext cx="340920" cy="70920"/>
              </a:xfrm>
              <a:prstGeom prst="leftRightArrow">
                <a:avLst>
                  <a:gd name="adj1" fmla="val 75903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9157" rIns="108847" bIns="19157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44" name="왼쪽/오른쪽 화살표[L] 800"/>
              <p:cNvSpPr/>
              <p:nvPr/>
            </p:nvSpPr>
            <p:spPr>
              <a:xfrm rot="20278800">
                <a:off x="4500720" y="3351960"/>
                <a:ext cx="362520" cy="69840"/>
              </a:xfrm>
              <a:prstGeom prst="leftRightArrow">
                <a:avLst>
                  <a:gd name="adj1" fmla="val 69879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4368" rIns="108847" bIns="14368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  <p:sp>
            <p:nvSpPr>
              <p:cNvPr id="245" name="왼쪽/오른쪽 화살표[L] 801"/>
              <p:cNvSpPr/>
              <p:nvPr/>
            </p:nvSpPr>
            <p:spPr>
              <a:xfrm rot="19362600">
                <a:off x="4476240" y="3258360"/>
                <a:ext cx="417960" cy="70560"/>
              </a:xfrm>
              <a:prstGeom prst="leftRightArrow">
                <a:avLst>
                  <a:gd name="adj1" fmla="val 65269"/>
                  <a:gd name="adj2" fmla="val 77299"/>
                </a:avLst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108847" tIns="11755" rIns="108847" bIns="11755" anchor="ctr">
                <a:noAutofit/>
              </a:bodyPr>
              <a:lstStyle/>
              <a:p>
                <a:pPr defTabSz="1105875"/>
                <a:endParaRPr lang="en-US" sz="2177">
                  <a:solidFill>
                    <a:srgbClr val="000000"/>
                  </a:solidFill>
                  <a:latin typeface="Noto Serif"/>
                  <a:ea typeface="맑은 고딕"/>
                </a:endParaRPr>
              </a:p>
            </p:txBody>
          </p:sp>
        </p:grpSp>
        <p:pic>
          <p:nvPicPr>
            <p:cNvPr id="246" name="그래픽 802" descr="18§display§0§svg§600§TRUE§"/>
            <p:cNvPicPr/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/>
          </p:blipFill>
          <p:spPr>
            <a:xfrm>
              <a:off x="3054240" y="2603160"/>
              <a:ext cx="118800" cy="199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7" name="그래픽 803" descr="18§display§-1§svg§600§TRUE§"/>
            <p:cNvPicPr/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/>
          </p:blipFill>
          <p:spPr>
            <a:xfrm>
              <a:off x="1712520" y="2610000"/>
              <a:ext cx="328680" cy="192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8" name="그래픽 804" descr="18§display§1§svg§600§TRUE§"/>
            <p:cNvPicPr/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/>
          </p:blipFill>
          <p:spPr>
            <a:xfrm>
              <a:off x="4306680" y="2610000"/>
              <a:ext cx="90000" cy="192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" name="그래픽 805" descr="18§display§2§svg§600§TRUE§"/>
            <p:cNvPicPr/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/>
          </p:blipFill>
          <p:spPr>
            <a:xfrm>
              <a:off x="5531760" y="2610000"/>
              <a:ext cx="112320" cy="1926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250" name="Freeform 8"/>
            <p:cNvSpPr/>
            <p:nvPr/>
          </p:nvSpPr>
          <p:spPr>
            <a:xfrm>
              <a:off x="3665160" y="3900960"/>
              <a:ext cx="188640" cy="220320"/>
            </a:xfrm>
            <a:custGeom>
              <a:avLst/>
              <a:gdLst>
                <a:gd name="textAreaLeft" fmla="*/ 0 w 188640"/>
                <a:gd name="textAreaRight" fmla="*/ 192960 w 188640"/>
                <a:gd name="textAreaTop" fmla="*/ 0 h 220320"/>
                <a:gd name="textAreaBottom" fmla="*/ 224640 h 220320"/>
              </a:gdLst>
              <a:ahLst/>
              <a:cxnLst/>
              <a:rect l="textAreaLeft" t="textAreaTop" r="textAreaRight" b="textAreaBottom"/>
              <a:pathLst>
                <a:path w="536" h="624" fill="none">
                  <a:moveTo>
                    <a:pt x="176" y="0"/>
                  </a:moveTo>
                  <a:cubicBezTo>
                    <a:pt x="-140" y="451"/>
                    <a:pt x="17" y="624"/>
                    <a:pt x="268" y="624"/>
                  </a:cubicBezTo>
                  <a:cubicBezTo>
                    <a:pt x="518" y="624"/>
                    <a:pt x="584" y="538"/>
                    <a:pt x="505" y="277"/>
                  </a:cubicBezTo>
                  <a:cubicBezTo>
                    <a:pt x="425" y="16"/>
                    <a:pt x="413" y="35"/>
                    <a:pt x="413" y="35"/>
                  </a:cubicBezTo>
                </a:path>
              </a:pathLst>
            </a:custGeom>
            <a:noFill/>
            <a:ln w="2916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6697" tIns="72274" rIns="126697" bIns="72274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Times New Roman"/>
                <a:ea typeface="DejaVu Sans"/>
              </a:endParaRPr>
            </a:p>
          </p:txBody>
        </p:sp>
        <p:pic>
          <p:nvPicPr>
            <p:cNvPr id="251" name="Graphic 9" descr="8§display§\frac{1-e^{-k_i}}{2}§svg§600§TRUE§"/>
            <p:cNvPicPr/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/>
          </p:blipFill>
          <p:spPr>
            <a:xfrm>
              <a:off x="3968640" y="3780360"/>
              <a:ext cx="495720" cy="306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2" name="Graphic 10" descr="8§display§\frac{1-e^{-k_i}}{2}§svg§600§TRUE§"/>
            <p:cNvPicPr/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/>
          </p:blipFill>
          <p:spPr>
            <a:xfrm>
              <a:off x="3001680" y="3780360"/>
              <a:ext cx="495720" cy="306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3" name="Graphic 11" descr="10§display§e^{-k_i}§svg§600§TRUE§"/>
            <p:cNvPicPr/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/>
          </p:blipFill>
          <p:spPr>
            <a:xfrm>
              <a:off x="3630240" y="4217040"/>
              <a:ext cx="294840" cy="1623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254" name="Freeform 12"/>
            <p:cNvSpPr/>
            <p:nvPr/>
          </p:nvSpPr>
          <p:spPr>
            <a:xfrm>
              <a:off x="2447280" y="3908160"/>
              <a:ext cx="188640" cy="220320"/>
            </a:xfrm>
            <a:custGeom>
              <a:avLst/>
              <a:gdLst>
                <a:gd name="textAreaLeft" fmla="*/ 0 w 188640"/>
                <a:gd name="textAreaRight" fmla="*/ 192960 w 188640"/>
                <a:gd name="textAreaTop" fmla="*/ 0 h 220320"/>
                <a:gd name="textAreaBottom" fmla="*/ 224640 h 220320"/>
              </a:gdLst>
              <a:ahLst/>
              <a:cxnLst/>
              <a:rect l="textAreaLeft" t="textAreaTop" r="textAreaRight" b="textAreaBottom"/>
              <a:pathLst>
                <a:path w="536" h="624" fill="none">
                  <a:moveTo>
                    <a:pt x="176" y="0"/>
                  </a:moveTo>
                  <a:cubicBezTo>
                    <a:pt x="-140" y="451"/>
                    <a:pt x="17" y="624"/>
                    <a:pt x="268" y="624"/>
                  </a:cubicBezTo>
                  <a:cubicBezTo>
                    <a:pt x="518" y="624"/>
                    <a:pt x="584" y="538"/>
                    <a:pt x="505" y="277"/>
                  </a:cubicBezTo>
                  <a:cubicBezTo>
                    <a:pt x="425" y="16"/>
                    <a:pt x="413" y="35"/>
                    <a:pt x="413" y="35"/>
                  </a:cubicBezTo>
                </a:path>
              </a:pathLst>
            </a:custGeom>
            <a:noFill/>
            <a:ln w="2916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6697" tIns="72274" rIns="126697" bIns="72274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Times New Roman"/>
                <a:ea typeface="DejaVu Sans"/>
              </a:endParaRPr>
            </a:p>
          </p:txBody>
        </p:sp>
        <p:sp>
          <p:nvSpPr>
            <p:cNvPr id="255" name="Freeform 13"/>
            <p:cNvSpPr/>
            <p:nvPr/>
          </p:nvSpPr>
          <p:spPr>
            <a:xfrm>
              <a:off x="4865400" y="3915360"/>
              <a:ext cx="188640" cy="220320"/>
            </a:xfrm>
            <a:custGeom>
              <a:avLst/>
              <a:gdLst>
                <a:gd name="textAreaLeft" fmla="*/ 0 w 188640"/>
                <a:gd name="textAreaRight" fmla="*/ 192960 w 188640"/>
                <a:gd name="textAreaTop" fmla="*/ 0 h 220320"/>
                <a:gd name="textAreaBottom" fmla="*/ 224640 h 220320"/>
              </a:gdLst>
              <a:ahLst/>
              <a:cxnLst/>
              <a:rect l="textAreaLeft" t="textAreaTop" r="textAreaRight" b="textAreaBottom"/>
              <a:pathLst>
                <a:path w="536" h="624" fill="none">
                  <a:moveTo>
                    <a:pt x="176" y="0"/>
                  </a:moveTo>
                  <a:cubicBezTo>
                    <a:pt x="-140" y="451"/>
                    <a:pt x="17" y="624"/>
                    <a:pt x="268" y="624"/>
                  </a:cubicBezTo>
                  <a:cubicBezTo>
                    <a:pt x="518" y="624"/>
                    <a:pt x="584" y="538"/>
                    <a:pt x="505" y="277"/>
                  </a:cubicBezTo>
                  <a:cubicBezTo>
                    <a:pt x="425" y="16"/>
                    <a:pt x="413" y="35"/>
                    <a:pt x="413" y="35"/>
                  </a:cubicBezTo>
                </a:path>
              </a:pathLst>
            </a:custGeom>
            <a:noFill/>
            <a:ln w="2916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26697" tIns="72274" rIns="126697" bIns="72274" anchor="ctr">
              <a:noAutofit/>
            </a:bodyPr>
            <a:lstStyle/>
            <a:p>
              <a:pPr defTabSz="1105875"/>
              <a:endParaRPr lang="en-US" sz="2177">
                <a:solidFill>
                  <a:srgbClr val="000000"/>
                </a:solidFill>
                <a:latin typeface="Times New Roman"/>
                <a:ea typeface="DejaVu Sans"/>
              </a:endParaRPr>
            </a:p>
          </p:txBody>
        </p:sp>
        <p:pic>
          <p:nvPicPr>
            <p:cNvPr id="256" name="Graphic 14" descr="14§display§1-p_0§svg§600§TRUE§"/>
            <p:cNvPicPr/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/>
          </p:blipFill>
          <p:spPr>
            <a:xfrm>
              <a:off x="2678040" y="2961000"/>
              <a:ext cx="437760" cy="1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7" name="Graphic 15" descr="14§display§p_0§svg§600§TRUE§"/>
            <p:cNvPicPr/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/>
          </p:blipFill>
          <p:spPr>
            <a:xfrm>
              <a:off x="3386520" y="3001320"/>
              <a:ext cx="154080" cy="1080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258" name="그래픽 97" descr="18§display§\psi(t)§svg§600§TRUE§"/>
          <p:cNvPicPr/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/>
        </p:blipFill>
        <p:spPr>
          <a:xfrm rot="16200000">
            <a:off x="8007404" y="3934151"/>
            <a:ext cx="466299" cy="268633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9" name="Graphic 324" descr="24§display§\sigma§svg§600§TRUE§"/>
          <p:cNvPicPr/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/>
        </p:blipFill>
        <p:spPr>
          <a:xfrm>
            <a:off x="3938719" y="3220118"/>
            <a:ext cx="187652" cy="155868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0" name="Graphic 325" descr="24§display§\sigma§svg§600§TRUE§"/>
          <p:cNvPicPr/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/>
        </p:blipFill>
        <p:spPr>
          <a:xfrm>
            <a:off x="2545482" y="3220118"/>
            <a:ext cx="187652" cy="155868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1" name="Graphic 326" descr="24§display§\sigma§svg§600§TRUE§"/>
          <p:cNvPicPr/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/>
        </p:blipFill>
        <p:spPr>
          <a:xfrm>
            <a:off x="5375493" y="3220118"/>
            <a:ext cx="187652" cy="155868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2" name="Graphic 327" descr="24§display§\sigma§svg§600§TRUE§"/>
          <p:cNvPicPr/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/>
        </p:blipFill>
        <p:spPr>
          <a:xfrm>
            <a:off x="6899346" y="3220118"/>
            <a:ext cx="187652" cy="155868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3" name="Picture 328"/>
          <p:cNvPicPr/>
          <p:nvPr/>
        </p:nvPicPr>
        <p:blipFill>
          <a:blip r:embed="rId25"/>
          <a:stretch/>
        </p:blipFill>
        <p:spPr>
          <a:xfrm>
            <a:off x="8385755" y="2941906"/>
            <a:ext cx="3215763" cy="2489539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4" name="Graphic 329" descr="12§display§t/\tau§svg§600§TRUE§"/>
          <p:cNvPicPr/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/>
        </p:blipFill>
        <p:spPr>
          <a:xfrm>
            <a:off x="10310163" y="5192417"/>
            <a:ext cx="360935" cy="265586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5" name="TextBox 741"/>
          <p:cNvSpPr/>
          <p:nvPr/>
        </p:nvSpPr>
        <p:spPr>
          <a:xfrm>
            <a:off x="8781957" y="6116743"/>
            <a:ext cx="3139135" cy="2877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defTabSz="1105875"/>
            <a:r>
              <a:rPr lang="en-US" sz="1270">
                <a:solidFill>
                  <a:schemeClr val="dk1"/>
                </a:solidFill>
                <a:latin typeface="Arial"/>
                <a:ea typeface="맑은 고딕"/>
              </a:rPr>
              <a:t>S. Park et al., </a:t>
            </a:r>
            <a:r>
              <a:rPr lang="en-US" sz="1270" i="1">
                <a:solidFill>
                  <a:schemeClr val="dk1"/>
                </a:solidFill>
                <a:latin typeface="Arial"/>
                <a:ea typeface="맑은 고딕"/>
              </a:rPr>
              <a:t>J. Phys. A:Math. Theor.</a:t>
            </a:r>
            <a:r>
              <a:rPr lang="en-US" sz="1270">
                <a:solidFill>
                  <a:schemeClr val="dk1"/>
                </a:solidFill>
                <a:latin typeface="Arial"/>
                <a:ea typeface="맑은 고딕"/>
              </a:rPr>
              <a:t> 2021</a:t>
            </a:r>
            <a:endParaRPr lang="en-US" sz="127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6" name="Graphic 331" descr="18§display§\Delta S_1 = k_B (p-q)\ln(p/q)§svg§600§TRUE§"/>
          <p:cNvPicPr/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/>
        </p:blipFill>
        <p:spPr>
          <a:xfrm>
            <a:off x="1915914" y="5733167"/>
            <a:ext cx="2896625" cy="269069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그림 266"/>
          <p:cNvPicPr/>
          <p:nvPr/>
        </p:nvPicPr>
        <p:blipFill>
          <a:blip r:embed="rId3"/>
          <a:stretch/>
        </p:blipFill>
        <p:spPr>
          <a:xfrm>
            <a:off x="4060627" y="2745111"/>
            <a:ext cx="4237615" cy="3532289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922798" y="645678"/>
            <a:ext cx="11531207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3870">
                <a:solidFill>
                  <a:schemeClr val="dk1"/>
                </a:solidFill>
                <a:latin typeface="Jost"/>
                <a:ea typeface="Jost"/>
              </a:rPr>
              <a:t>Markovian approximation of CTRW</a:t>
            </a:r>
            <a:endParaRPr lang="en-US" sz="387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PlaceHolder 1"/>
          <p:cNvSpPr/>
          <p:nvPr/>
        </p:nvSpPr>
        <p:spPr>
          <a:xfrm>
            <a:off x="1431764" y="2117284"/>
            <a:ext cx="9714340" cy="6269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t">
            <a:noAutofit/>
          </a:bodyPr>
          <a:lstStyle/>
          <a:p>
            <a:pPr marL="522461" indent="-391846" defTabSz="1105875">
              <a:lnSpc>
                <a:spcPct val="12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>
                <a:solidFill>
                  <a:schemeClr val="dk1"/>
                </a:solidFill>
                <a:latin typeface="Jost"/>
                <a:ea typeface="DejaVu Sans"/>
              </a:rPr>
              <a:t>The aging helps to find the tightest bound. </a:t>
            </a:r>
            <a:endParaRPr lang="en-US" sz="2661">
              <a:solidFill>
                <a:srgbClr val="000000"/>
              </a:solidFill>
              <a:latin typeface="Arial"/>
            </a:endParaRPr>
          </a:p>
          <a:p>
            <a:pPr defTabSz="1105875">
              <a:lnSpc>
                <a:spcPct val="120000"/>
              </a:lnSpc>
              <a:spcBef>
                <a:spcPts val="1211"/>
              </a:spcBef>
            </a:pPr>
            <a:endParaRPr lang="en-US" sz="266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700E5D-A4BB-8771-E83A-424E3A645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>
            <a:extLst>
              <a:ext uri="{FF2B5EF4-FFF2-40B4-BE49-F238E27FC236}">
                <a16:creationId xmlns:a16="http://schemas.microsoft.com/office/drawing/2014/main" id="{0F6240E4-72F3-3995-23B7-65ADA304EE6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432440" y="2106000"/>
            <a:ext cx="5641248" cy="3704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Over the last 30 years,  new approaches push the boundary into the </a:t>
            </a:r>
            <a:r>
              <a:rPr lang="en-US" sz="28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non-equilibrium 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region </a:t>
            </a:r>
          </a:p>
          <a:p>
            <a:pPr marL="432000" indent="-324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Entropy </a:t>
            </a:r>
            <a:r>
              <a:rPr lang="en-US" sz="2800" b="0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𝑠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, heat </a:t>
            </a:r>
            <a:r>
              <a:rPr lang="en-US" sz="2800" b="0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𝑞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, work </a:t>
            </a:r>
            <a:r>
              <a:rPr lang="en-US" sz="2800" b="0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𝑤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, and energy </a:t>
            </a:r>
            <a:r>
              <a:rPr lang="en-US" sz="2800" b="0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𝑢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are defined from </a:t>
            </a:r>
            <a:r>
              <a:rPr lang="en-US" sz="2800" b="0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single trajectory</a:t>
            </a:r>
          </a:p>
          <a:p>
            <a:pPr marL="432000" indent="-324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u="none" strike="noStrike" dirty="0">
              <a:solidFill>
                <a:schemeClr val="dk1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58" name="PlaceHolder 2">
            <a:extLst>
              <a:ext uri="{FF2B5EF4-FFF2-40B4-BE49-F238E27FC236}">
                <a16:creationId xmlns:a16="http://schemas.microsoft.com/office/drawing/2014/main" id="{316C9AC6-97DB-8B6F-C75E-A5C6BF126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Non-equilibrium</a:t>
            </a: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  <a:r>
              <a:rPr lang="en-US" sz="4400" b="0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thermodynamics</a:t>
            </a:r>
          </a:p>
        </p:txBody>
      </p:sp>
      <p:pic>
        <p:nvPicPr>
          <p:cNvPr id="2" name="그림 25">
            <a:extLst>
              <a:ext uri="{FF2B5EF4-FFF2-40B4-BE49-F238E27FC236}">
                <a16:creationId xmlns:a16="http://schemas.microsoft.com/office/drawing/2014/main" id="{B223C0CA-0412-5739-A556-3840427889A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438155" y="2627045"/>
            <a:ext cx="3873312" cy="2751257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직사각형 42">
            <a:extLst>
              <a:ext uri="{FF2B5EF4-FFF2-40B4-BE49-F238E27FC236}">
                <a16:creationId xmlns:a16="http://schemas.microsoft.com/office/drawing/2014/main" id="{13481975-FDD0-BE8D-C300-8A22D673FD74}"/>
              </a:ext>
            </a:extLst>
          </p:cNvPr>
          <p:cNvSpPr/>
          <p:nvPr/>
        </p:nvSpPr>
        <p:spPr>
          <a:xfrm>
            <a:off x="9599955" y="3331926"/>
            <a:ext cx="1227960" cy="1348200"/>
          </a:xfrm>
          <a:prstGeom prst="rect">
            <a:avLst/>
          </a:prstGeom>
          <a:solidFill>
            <a:schemeClr val="lt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4" name="TextBox 129">
            <a:extLst>
              <a:ext uri="{FF2B5EF4-FFF2-40B4-BE49-F238E27FC236}">
                <a16:creationId xmlns:a16="http://schemas.microsoft.com/office/drawing/2014/main" id="{255DB050-69C4-0AE9-F708-93C3876A3B9C}"/>
              </a:ext>
            </a:extLst>
          </p:cNvPr>
          <p:cNvSpPr/>
          <p:nvPr/>
        </p:nvSpPr>
        <p:spPr>
          <a:xfrm>
            <a:off x="8960209" y="2254485"/>
            <a:ext cx="782265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Jost" pitchFamily="2" charset="0"/>
                <a:ea typeface="Jost" pitchFamily="2" charset="0"/>
              </a:rPr>
              <a:t>K</a:t>
            </a:r>
            <a:r>
              <a:rPr lang="en-US" sz="2000" b="0" u="none" strike="noStrike" dirty="0">
                <a:solidFill>
                  <a:schemeClr val="bg2">
                    <a:lumMod val="10000"/>
                  </a:schemeClr>
                </a:solidFill>
                <a:effectLst/>
                <a:uFillTx/>
                <a:latin typeface="Jost" pitchFamily="2" charset="0"/>
                <a:ea typeface="Jost" pitchFamily="2" charset="0"/>
              </a:rPr>
              <a:t>inesin</a:t>
            </a:r>
          </a:p>
        </p:txBody>
      </p:sp>
      <p:pic>
        <p:nvPicPr>
          <p:cNvPr id="5" name="그림 26">
            <a:extLst>
              <a:ext uri="{FF2B5EF4-FFF2-40B4-BE49-F238E27FC236}">
                <a16:creationId xmlns:a16="http://schemas.microsoft.com/office/drawing/2014/main" id="{C79A0ACE-C771-79D2-9A2F-D62F36030B6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9393446" y="3585474"/>
            <a:ext cx="1832800" cy="1405448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" name="TextBox 134">
            <a:extLst>
              <a:ext uri="{FF2B5EF4-FFF2-40B4-BE49-F238E27FC236}">
                <a16:creationId xmlns:a16="http://schemas.microsoft.com/office/drawing/2014/main" id="{6ECEB08E-15AF-91F4-56EF-C4663B674BA8}"/>
              </a:ext>
            </a:extLst>
          </p:cNvPr>
          <p:cNvSpPr/>
          <p:nvPr/>
        </p:nvSpPr>
        <p:spPr>
          <a:xfrm>
            <a:off x="9638455" y="3276398"/>
            <a:ext cx="1553928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0" i="1" u="none" strike="noStrike" dirty="0">
                <a:solidFill>
                  <a:schemeClr val="bg2">
                    <a:lumMod val="10000"/>
                  </a:schemeClr>
                </a:solidFill>
                <a:effectLst/>
                <a:uFillTx/>
                <a:latin typeface="Jost" pitchFamily="2" charset="0"/>
                <a:ea typeface="Jost" pitchFamily="2" charset="0"/>
              </a:rPr>
              <a:t>Non-equilibrium</a:t>
            </a:r>
            <a:endParaRPr lang="en-US" sz="1600" b="0" u="none" strike="noStrike" dirty="0">
              <a:solidFill>
                <a:schemeClr val="bg2">
                  <a:lumMod val="10000"/>
                </a:schemeClr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16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/>
          </p:nvPr>
        </p:nvSpPr>
        <p:spPr>
          <a:xfrm>
            <a:off x="1431764" y="2757737"/>
            <a:ext cx="10600787" cy="3949825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t">
            <a:noAutofit/>
          </a:bodyPr>
          <a:lstStyle/>
          <a:p>
            <a:pPr marL="276469" indent="-276469" defTabSz="1105875">
              <a:spcBef>
                <a:spcPts val="121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19" b="1">
                <a:solidFill>
                  <a:schemeClr val="dk1"/>
                </a:solidFill>
                <a:latin typeface="Jost"/>
                <a:ea typeface="Jost"/>
              </a:rPr>
              <a:t>Trap model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, common in</a:t>
            </a:r>
            <a:r>
              <a:rPr lang="en-US" sz="2419" b="1">
                <a:solidFill>
                  <a:schemeClr val="dk1"/>
                </a:solidFill>
                <a:latin typeface="Jost"/>
                <a:ea typeface="Jost"/>
              </a:rPr>
              <a:t> biological systems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, exhibit strongly </a:t>
            </a:r>
            <a:r>
              <a:rPr lang="en-US" sz="2419" b="1">
                <a:solidFill>
                  <a:schemeClr val="dk1"/>
                </a:solidFill>
                <a:latin typeface="Jost"/>
                <a:ea typeface="Jost"/>
              </a:rPr>
              <a:t>non-Markovian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 behavior including </a:t>
            </a:r>
            <a:r>
              <a:rPr lang="en-US" sz="2419" b="1">
                <a:solidFill>
                  <a:schemeClr val="dk1"/>
                </a:solidFill>
                <a:latin typeface="Jost"/>
                <a:ea typeface="Jost"/>
              </a:rPr>
              <a:t>aging effects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.</a:t>
            </a:r>
            <a:endParaRPr lang="en-US" sz="2419">
              <a:solidFill>
                <a:srgbClr val="000000"/>
              </a:solidFill>
              <a:latin typeface="Arial"/>
            </a:endParaRPr>
          </a:p>
          <a:p>
            <a:pPr marL="276469" indent="-276469" defTabSz="1105875">
              <a:spcBef>
                <a:spcPts val="121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We developed the </a:t>
            </a:r>
            <a:r>
              <a:rPr lang="en-US" sz="2419" b="1">
                <a:solidFill>
                  <a:schemeClr val="dk1"/>
                </a:solidFill>
                <a:latin typeface="Jost"/>
                <a:ea typeface="Jost"/>
              </a:rPr>
              <a:t>TUR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 for </a:t>
            </a:r>
            <a:r>
              <a:rPr lang="en-US" sz="2419" b="1">
                <a:solidFill>
                  <a:schemeClr val="dk1"/>
                </a:solidFill>
                <a:latin typeface="Jost"/>
                <a:ea typeface="Jost"/>
              </a:rPr>
              <a:t>trap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 model.</a:t>
            </a:r>
            <a:endParaRPr lang="en-US" sz="2419">
              <a:solidFill>
                <a:srgbClr val="000000"/>
              </a:solidFill>
              <a:latin typeface="Arial"/>
            </a:endParaRPr>
          </a:p>
          <a:p>
            <a:pPr marL="276469" indent="-276469" defTabSz="1105875">
              <a:spcBef>
                <a:spcPts val="121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Various trap models were simulated to test our TUR.</a:t>
            </a:r>
            <a:endParaRPr lang="en-US" sz="2419">
              <a:solidFill>
                <a:srgbClr val="000000"/>
              </a:solidFill>
              <a:latin typeface="Arial"/>
            </a:endParaRPr>
          </a:p>
          <a:p>
            <a:pPr marL="276469" indent="-276469" defTabSz="1105875">
              <a:spcBef>
                <a:spcPts val="121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The TUR shows a </a:t>
            </a:r>
            <a:r>
              <a:rPr lang="en-US" sz="2419" b="1">
                <a:solidFill>
                  <a:schemeClr val="dk1"/>
                </a:solidFill>
                <a:latin typeface="Jost"/>
                <a:ea typeface="Jost"/>
              </a:rPr>
              <a:t>tight bound 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in the short-time limit even for large </a:t>
            </a:r>
            <a:r>
              <a:rPr lang="en-US" sz="2419">
                <a:solidFill>
                  <a:schemeClr val="dk1"/>
                </a:solidFill>
                <a:latin typeface="TexMaths Symbols"/>
                <a:ea typeface="TexMaths Symbols"/>
              </a:rPr>
              <a:t>t</a:t>
            </a:r>
            <a:r>
              <a:rPr lang="en-US" sz="2419" baseline="-8000">
                <a:solidFill>
                  <a:schemeClr val="dk1"/>
                </a:solidFill>
                <a:latin typeface="TexMaths Symbols"/>
                <a:ea typeface="TexMaths Symbols"/>
              </a:rPr>
              <a:t>a</a:t>
            </a:r>
            <a:r>
              <a:rPr lang="en-US" sz="2419">
                <a:solidFill>
                  <a:schemeClr val="dk1"/>
                </a:solidFill>
                <a:latin typeface="TexMaths Symbols"/>
                <a:ea typeface="TexMaths Symbols"/>
              </a:rPr>
              <a:t>→∞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. Our TUR framework can be applied to biological systems to </a:t>
            </a:r>
            <a:r>
              <a:rPr lang="en-US" sz="2419" b="1">
                <a:solidFill>
                  <a:schemeClr val="dk1"/>
                </a:solidFill>
                <a:latin typeface="Jost"/>
                <a:ea typeface="Jost"/>
              </a:rPr>
              <a:t>estimate entropy production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 </a:t>
            </a:r>
            <a:r>
              <a:rPr lang="en-US" sz="2419" b="1">
                <a:solidFill>
                  <a:schemeClr val="dk1"/>
                </a:solidFill>
                <a:latin typeface="Jost"/>
                <a:ea typeface="Jost"/>
              </a:rPr>
              <a:t>without prior knowledge of aging time </a:t>
            </a:r>
            <a:r>
              <a:rPr lang="en-US" sz="2419" b="1">
                <a:solidFill>
                  <a:schemeClr val="dk1"/>
                </a:solidFill>
                <a:latin typeface="TexMaths Symbols"/>
                <a:ea typeface="TexMaths Symbols"/>
              </a:rPr>
              <a:t>t</a:t>
            </a:r>
            <a:r>
              <a:rPr lang="en-US" sz="2419" b="1" baseline="-8000">
                <a:solidFill>
                  <a:schemeClr val="dk1"/>
                </a:solidFill>
                <a:latin typeface="TexMaths Symbols"/>
                <a:ea typeface="TexMaths Symbols"/>
              </a:rPr>
              <a:t>a</a:t>
            </a:r>
            <a:r>
              <a:rPr lang="en-US" sz="2419" b="1">
                <a:solidFill>
                  <a:schemeClr val="dk1"/>
                </a:solidFill>
                <a:latin typeface="Jost"/>
                <a:ea typeface="TexMaths Symbols"/>
              </a:rPr>
              <a:t>.</a:t>
            </a:r>
            <a:r>
              <a:rPr lang="en-US" sz="2419">
                <a:solidFill>
                  <a:schemeClr val="dk1"/>
                </a:solidFill>
                <a:latin typeface="Jost"/>
                <a:ea typeface="Jost"/>
              </a:rPr>
              <a:t> </a:t>
            </a:r>
            <a:endParaRPr lang="en-US" sz="2419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title"/>
          </p:nvPr>
        </p:nvSpPr>
        <p:spPr>
          <a:xfrm>
            <a:off x="921927" y="644807"/>
            <a:ext cx="10037832" cy="131965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ctr">
            <a:noAutofit/>
          </a:bodyPr>
          <a:lstStyle/>
          <a:p>
            <a:pPr defTabSz="1105875">
              <a:tabLst>
                <a:tab pos="0" algn="l"/>
              </a:tabLst>
            </a:pPr>
            <a:r>
              <a:rPr lang="en-US" sz="4354">
                <a:solidFill>
                  <a:schemeClr val="dk2"/>
                </a:solidFill>
                <a:latin typeface="Jost"/>
                <a:ea typeface="Jost"/>
              </a:rPr>
              <a:t>Subordinated-TUR </a:t>
            </a:r>
            <a:endParaRPr lang="en-US" sz="4354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icture 1"/>
          <p:cNvSpPr/>
          <p:nvPr/>
        </p:nvSpPr>
        <p:spPr>
          <a:xfrm>
            <a:off x="9961853" y="587772"/>
            <a:ext cx="1256525" cy="1255654"/>
          </a:xfrm>
          <a:prstGeom prst="ellipse">
            <a:avLst/>
          </a:prstGeom>
          <a:blipFill rotWithShape="0">
            <a:blip r:embed="rId3"/>
            <a:srcRect/>
            <a:stretch/>
          </a:blipFill>
          <a:ln w="63360" cap="rnd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t">
            <a:noAutofit/>
          </a:bodyPr>
          <a:lstStyle/>
          <a:p>
            <a:pPr>
              <a:lnSpc>
                <a:spcPct val="100000"/>
              </a:lnSpc>
            </a:pPr>
            <a:endParaRPr lang="en-US" sz="2177">
              <a:solidFill>
                <a:srgbClr val="000000"/>
              </a:solidFill>
              <a:latin typeface="Jost"/>
              <a:ea typeface="Jost"/>
            </a:endParaRPr>
          </a:p>
        </p:txBody>
      </p:sp>
      <p:sp>
        <p:nvSpPr>
          <p:cNvPr id="273" name="TextBox 31"/>
          <p:cNvSpPr/>
          <p:nvPr/>
        </p:nvSpPr>
        <p:spPr>
          <a:xfrm>
            <a:off x="9633654" y="1874774"/>
            <a:ext cx="2241207" cy="6682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algn="ctr" defTabSz="1105875"/>
            <a:r>
              <a:rPr lang="en-US" sz="1814">
                <a:solidFill>
                  <a:schemeClr val="dk1"/>
                </a:solidFill>
                <a:latin typeface="Jost"/>
                <a:ea typeface="Jost"/>
              </a:rPr>
              <a:t>Prof. Jae-Hyung Jeon</a:t>
            </a:r>
            <a:endParaRPr lang="en-US" sz="1814">
              <a:solidFill>
                <a:srgbClr val="000000"/>
              </a:solidFill>
              <a:latin typeface="Arial"/>
            </a:endParaRPr>
          </a:p>
          <a:p>
            <a:pPr algn="ctr" defTabSz="1105875"/>
            <a:r>
              <a:rPr lang="en-US" sz="1814">
                <a:solidFill>
                  <a:schemeClr val="dk1"/>
                </a:solidFill>
                <a:latin typeface="Jost"/>
                <a:ea typeface="Jost"/>
              </a:rPr>
              <a:t>POSTECH</a:t>
            </a:r>
            <a:endParaRPr lang="en-US" sz="1814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Picture 2"/>
          <p:cNvSpPr/>
          <p:nvPr/>
        </p:nvSpPr>
        <p:spPr>
          <a:xfrm>
            <a:off x="5741218" y="586901"/>
            <a:ext cx="1255654" cy="1256090"/>
          </a:xfrm>
          <a:prstGeom prst="ellipse">
            <a:avLst/>
          </a:prstGeom>
          <a:blipFill rotWithShape="0">
            <a:blip r:embed="rId4"/>
            <a:srcRect/>
            <a:stretch/>
          </a:blipFill>
          <a:ln w="63360" cap="rnd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t">
            <a:noAutofit/>
          </a:bodyPr>
          <a:lstStyle/>
          <a:p>
            <a:pPr>
              <a:lnSpc>
                <a:spcPct val="100000"/>
              </a:lnSpc>
            </a:pPr>
            <a:endParaRPr lang="en-US" sz="2177">
              <a:solidFill>
                <a:srgbClr val="000000"/>
              </a:solidFill>
              <a:latin typeface="Jost"/>
              <a:ea typeface="Jost"/>
            </a:endParaRPr>
          </a:p>
        </p:txBody>
      </p:sp>
      <p:sp>
        <p:nvSpPr>
          <p:cNvPr id="275" name="TextBox 32"/>
          <p:cNvSpPr/>
          <p:nvPr/>
        </p:nvSpPr>
        <p:spPr>
          <a:xfrm>
            <a:off x="5389675" y="1874774"/>
            <a:ext cx="1983123" cy="6682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algn="ctr" defTabSz="1105875"/>
            <a:r>
              <a:rPr lang="en-US" sz="1814">
                <a:solidFill>
                  <a:schemeClr val="dk1"/>
                </a:solidFill>
                <a:latin typeface="Jost"/>
                <a:ea typeface="Jost"/>
              </a:rPr>
              <a:t>Hyeong-Tark Han </a:t>
            </a:r>
            <a:endParaRPr lang="en-US" sz="1814">
              <a:solidFill>
                <a:srgbClr val="000000"/>
              </a:solidFill>
              <a:latin typeface="Arial"/>
            </a:endParaRPr>
          </a:p>
          <a:p>
            <a:pPr algn="ctr" defTabSz="1105875"/>
            <a:r>
              <a:rPr lang="en-US" sz="1814">
                <a:solidFill>
                  <a:schemeClr val="dk1"/>
                </a:solidFill>
                <a:latin typeface="Jost"/>
                <a:ea typeface="Jost"/>
              </a:rPr>
              <a:t>POSTECH</a:t>
            </a:r>
            <a:endParaRPr lang="en-US" sz="1814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자유형 9"/>
          <p:cNvSpPr/>
          <p:nvPr/>
        </p:nvSpPr>
        <p:spPr>
          <a:xfrm>
            <a:off x="7827154" y="567308"/>
            <a:ext cx="1257831" cy="1257831"/>
          </a:xfrm>
          <a:custGeom>
            <a:avLst/>
            <a:gdLst>
              <a:gd name="textAreaLeft" fmla="*/ 0 w 1040040"/>
              <a:gd name="textAreaRight" fmla="*/ 1046520 w 1040040"/>
              <a:gd name="textAreaTop" fmla="*/ 0 h 1040040"/>
              <a:gd name="textAreaBottom" fmla="*/ 1046520 h 1040040"/>
            </a:gdLst>
            <a:ahLst/>
            <a:cxnLst/>
            <a:rect l="textAreaLeft" t="textAreaTop" r="textAreaRight" b="textAreaBottom"/>
            <a:pathLst>
              <a:path w="2549" h="2549">
                <a:moveTo>
                  <a:pt x="2378" y="1912"/>
                </a:moveTo>
                <a:cubicBezTo>
                  <a:pt x="2266" y="2105"/>
                  <a:pt x="2105" y="2266"/>
                  <a:pt x="1912" y="2378"/>
                </a:cubicBezTo>
                <a:cubicBezTo>
                  <a:pt x="1718" y="2490"/>
                  <a:pt x="1498" y="2549"/>
                  <a:pt x="1275" y="2549"/>
                </a:cubicBezTo>
                <a:cubicBezTo>
                  <a:pt x="1051" y="2549"/>
                  <a:pt x="831" y="2490"/>
                  <a:pt x="637" y="2378"/>
                </a:cubicBezTo>
                <a:cubicBezTo>
                  <a:pt x="444" y="2266"/>
                  <a:pt x="283" y="2105"/>
                  <a:pt x="171" y="1912"/>
                </a:cubicBezTo>
                <a:cubicBezTo>
                  <a:pt x="59" y="1718"/>
                  <a:pt x="0" y="1498"/>
                  <a:pt x="0" y="1275"/>
                </a:cubicBezTo>
                <a:cubicBezTo>
                  <a:pt x="0" y="1051"/>
                  <a:pt x="59" y="831"/>
                  <a:pt x="171" y="637"/>
                </a:cubicBezTo>
                <a:cubicBezTo>
                  <a:pt x="283" y="444"/>
                  <a:pt x="444" y="283"/>
                  <a:pt x="637" y="171"/>
                </a:cubicBezTo>
                <a:cubicBezTo>
                  <a:pt x="831" y="59"/>
                  <a:pt x="1051" y="0"/>
                  <a:pt x="1275" y="0"/>
                </a:cubicBezTo>
                <a:cubicBezTo>
                  <a:pt x="1498" y="0"/>
                  <a:pt x="1718" y="59"/>
                  <a:pt x="1912" y="171"/>
                </a:cubicBezTo>
                <a:cubicBezTo>
                  <a:pt x="2105" y="283"/>
                  <a:pt x="2266" y="444"/>
                  <a:pt x="2378" y="637"/>
                </a:cubicBezTo>
                <a:cubicBezTo>
                  <a:pt x="2490" y="831"/>
                  <a:pt x="2549" y="1051"/>
                  <a:pt x="2549" y="1274"/>
                </a:cubicBezTo>
                <a:cubicBezTo>
                  <a:pt x="2549" y="1498"/>
                  <a:pt x="2490" y="1718"/>
                  <a:pt x="2378" y="1912"/>
                </a:cubicBezTo>
                <a:close/>
              </a:path>
            </a:pathLst>
          </a:custGeom>
          <a:blipFill rotWithShape="0">
            <a:blip r:embed="rId5"/>
            <a:srcRect/>
            <a:stretch/>
          </a:blipFill>
          <a:ln w="63360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6725" tIns="92302" rIns="146725" bIns="92302" anchor="ctr" anchorCtr="1">
            <a:noAutofit/>
          </a:bodyPr>
          <a:lstStyle/>
          <a:p>
            <a:pPr>
              <a:lnSpc>
                <a:spcPct val="100000"/>
              </a:lnSpc>
            </a:pPr>
            <a:endParaRPr lang="en-US" sz="2177">
              <a:solidFill>
                <a:srgbClr val="000000"/>
              </a:solidFill>
              <a:latin typeface="Times New Roman"/>
              <a:ea typeface="DejaVu Sans"/>
            </a:endParaRPr>
          </a:p>
        </p:txBody>
      </p:sp>
      <p:sp>
        <p:nvSpPr>
          <p:cNvPr id="277" name="직사각형 45"/>
          <p:cNvSpPr/>
          <p:nvPr/>
        </p:nvSpPr>
        <p:spPr>
          <a:xfrm>
            <a:off x="7931212" y="1874773"/>
            <a:ext cx="1200360" cy="4401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algn="ctr" defTabSz="1105875">
              <a:tabLst>
                <a:tab pos="493725" algn="l"/>
              </a:tabLst>
            </a:pPr>
            <a:r>
              <a:rPr lang="en-US" sz="1814">
                <a:solidFill>
                  <a:srgbClr val="494949"/>
                </a:solidFill>
                <a:latin typeface="Jost"/>
                <a:ea typeface="DejaVu Sans"/>
              </a:rPr>
              <a:t>Prof. Jong-Min Park</a:t>
            </a:r>
            <a:br>
              <a:rPr sz="1814"/>
            </a:br>
            <a:r>
              <a:rPr lang="en-US" sz="1814">
                <a:solidFill>
                  <a:srgbClr val="494949"/>
                </a:solidFill>
                <a:latin typeface="Jost"/>
                <a:ea typeface="DejaVu Sans"/>
              </a:rPr>
              <a:t>APCTP</a:t>
            </a:r>
            <a:endParaRPr lang="en-US" sz="1814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7BA01-8989-064E-672C-89AEEE081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>
            <a:extLst>
              <a:ext uri="{FF2B5EF4-FFF2-40B4-BE49-F238E27FC236}">
                <a16:creationId xmlns:a16="http://schemas.microsoft.com/office/drawing/2014/main" id="{32CF9649-96D4-4C59-BB10-9F8461AD69F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432440" y="2106000"/>
            <a:ext cx="5641248" cy="3704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 latinLnBrk="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Fluctuation theorem</a:t>
            </a:r>
          </a:p>
          <a:p>
            <a:pPr marL="432000" indent="-324000" defTabSz="914400" latinLnBrk="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Jarzynski relation</a:t>
            </a:r>
          </a:p>
          <a:p>
            <a:pPr marL="432000" indent="-324000" defTabSz="914400" latinLnBrk="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b="1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Crooks relation</a:t>
            </a:r>
            <a:endParaRPr lang="en-US" altLang="ko-KR" sz="2800" b="1" u="none" strike="noStrike" dirty="0">
              <a:solidFill>
                <a:schemeClr val="dk1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 defTabSz="914400" latinLnBrk="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Stochastic energetic</a:t>
            </a:r>
            <a:endParaRPr lang="en-US" altLang="ko-KR" sz="2800" b="0" u="none" strike="noStrike" dirty="0">
              <a:solidFill>
                <a:schemeClr val="dk1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 defTabSz="914400" latinLnBrk="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u="none" strike="noStrike" dirty="0">
              <a:solidFill>
                <a:schemeClr val="dk1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58" name="PlaceHolder 2">
            <a:extLst>
              <a:ext uri="{FF2B5EF4-FFF2-40B4-BE49-F238E27FC236}">
                <a16:creationId xmlns:a16="http://schemas.microsoft.com/office/drawing/2014/main" id="{87F6CF14-5342-2C1C-58CB-EAD9EB686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dirty="0">
                <a:solidFill>
                  <a:srgbClr val="00538A"/>
                </a:solidFill>
                <a:latin typeface="Jost" pitchFamily="2" charset="0"/>
                <a:ea typeface="Jost" pitchFamily="2" charset="0"/>
              </a:rPr>
              <a:t>Novel discoveries</a:t>
            </a:r>
            <a:endParaRPr lang="en-US" sz="4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8" name="그래픽 59" descr="18§display§\frac{P(-\Delta s)}{P(+\Delta s)}=e^{-\Delta s/k_\mathrm{B}}§svg§600§TRUE§">
            <a:extLst>
              <a:ext uri="{FF2B5EF4-FFF2-40B4-BE49-F238E27FC236}">
                <a16:creationId xmlns:a16="http://schemas.microsoft.com/office/drawing/2014/main" id="{6F9B1878-7CA1-A7CE-6149-2583DAD60457}"/>
              </a:ext>
            </a:extLst>
          </p:cNvPr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5623987" y="2311486"/>
            <a:ext cx="2269296" cy="645909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" name="그래픽 46" descr="18§display§\langle e^{-w/k_\mathrm{B}T}\rangle =e^{-\Delta F/k_\mathrm{B}T}§svg§600§TRUE§">
            <a:extLst>
              <a:ext uri="{FF2B5EF4-FFF2-40B4-BE49-F238E27FC236}">
                <a16:creationId xmlns:a16="http://schemas.microsoft.com/office/drawing/2014/main" id="{FAF33A1A-897E-C32D-EC65-F82E3910CDA2}"/>
              </a:ext>
            </a:extLst>
          </p:cNvPr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5643443" y="3212801"/>
            <a:ext cx="3069434" cy="3857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" name="그래픽 57" descr="18§display§du = dq+dw§svg§600§TRUE§">
            <a:extLst>
              <a:ext uri="{FF2B5EF4-FFF2-40B4-BE49-F238E27FC236}">
                <a16:creationId xmlns:a16="http://schemas.microsoft.com/office/drawing/2014/main" id="{D55D8A74-E921-FF01-4A84-8DAC43698852}"/>
              </a:ext>
            </a:extLst>
          </p:cNvPr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5623987" y="4723524"/>
            <a:ext cx="1988996" cy="300472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" name="그래픽 52" descr="18§display§\frac{P_F(-\Delta s)}{P_B(+\Delta s)} =e^{-\Delta s/k_\mathrm{B}}§svg§600§TRUE§">
            <a:extLst>
              <a:ext uri="{FF2B5EF4-FFF2-40B4-BE49-F238E27FC236}">
                <a16:creationId xmlns:a16="http://schemas.microsoft.com/office/drawing/2014/main" id="{452705E7-148D-C82D-C454-D7520EE3B734}"/>
              </a:ext>
            </a:extLst>
          </p:cNvPr>
          <p:cNvPicPr/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/>
        </p:blipFill>
        <p:spPr>
          <a:xfrm>
            <a:off x="5623987" y="3835350"/>
            <a:ext cx="2373096" cy="633722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F1CC861-7695-AD09-29B1-D4C9836D1080}"/>
              </a:ext>
            </a:extLst>
          </p:cNvPr>
          <p:cNvSpPr txBox="1"/>
          <p:nvPr/>
        </p:nvSpPr>
        <p:spPr>
          <a:xfrm>
            <a:off x="9999333" y="2206356"/>
            <a:ext cx="15023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Entropy </a:t>
            </a:r>
            <a:r>
              <a:rPr lang="en-US" altLang="ko-KR" sz="2400" dirty="0">
                <a:solidFill>
                  <a:srgbClr val="A80054"/>
                </a:solidFill>
                <a:latin typeface="Jost" pitchFamily="2" charset="0"/>
                <a:ea typeface="Jost" pitchFamily="2" charset="0"/>
              </a:rPr>
              <a:t>𝑠</a:t>
            </a:r>
            <a:r>
              <a:rPr lang="en-US" altLang="ko-KR" sz="24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 </a:t>
            </a:r>
          </a:p>
          <a:p>
            <a:r>
              <a:rPr lang="en-US" altLang="ko-KR" sz="24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Heat </a:t>
            </a:r>
            <a:r>
              <a:rPr lang="en-US" altLang="ko-KR" sz="2400" dirty="0">
                <a:solidFill>
                  <a:srgbClr val="A80054"/>
                </a:solidFill>
                <a:latin typeface="Jost" pitchFamily="2" charset="0"/>
                <a:ea typeface="Jost" pitchFamily="2" charset="0"/>
              </a:rPr>
              <a:t>𝑞</a:t>
            </a:r>
            <a:endParaRPr lang="en-US" altLang="ko-KR" sz="2400" dirty="0">
              <a:solidFill>
                <a:schemeClr val="dk1"/>
              </a:solidFill>
              <a:latin typeface="Jost" pitchFamily="2" charset="0"/>
              <a:ea typeface="Jost" pitchFamily="2" charset="0"/>
            </a:endParaRPr>
          </a:p>
          <a:p>
            <a:r>
              <a:rPr lang="en-US" altLang="ko-KR" sz="24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Work </a:t>
            </a:r>
            <a:r>
              <a:rPr lang="en-US" altLang="ko-KR" sz="2400" dirty="0">
                <a:solidFill>
                  <a:srgbClr val="A80054"/>
                </a:solidFill>
                <a:latin typeface="Jost" pitchFamily="2" charset="0"/>
                <a:ea typeface="Jost" pitchFamily="2" charset="0"/>
              </a:rPr>
              <a:t>𝑤</a:t>
            </a:r>
            <a:r>
              <a:rPr lang="en-US" altLang="ko-KR" sz="24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 </a:t>
            </a:r>
          </a:p>
          <a:p>
            <a:r>
              <a:rPr lang="en-US" altLang="ko-KR" sz="24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Energy </a:t>
            </a:r>
            <a:r>
              <a:rPr lang="en-US" altLang="ko-KR" sz="2400" dirty="0">
                <a:solidFill>
                  <a:srgbClr val="A80054"/>
                </a:solidFill>
                <a:latin typeface="Jost" pitchFamily="2" charset="0"/>
                <a:ea typeface="Jost" pitchFamily="2" charset="0"/>
              </a:rPr>
              <a:t>𝑢</a:t>
            </a:r>
            <a:endParaRPr kumimoji="1" lang="ko-KR" altLang="en-US" sz="2400" dirty="0"/>
          </a:p>
        </p:txBody>
      </p:sp>
      <p:sp>
        <p:nvSpPr>
          <p:cNvPr id="13" name="직사각형 43">
            <a:extLst>
              <a:ext uri="{FF2B5EF4-FFF2-40B4-BE49-F238E27FC236}">
                <a16:creationId xmlns:a16="http://schemas.microsoft.com/office/drawing/2014/main" id="{FA9503F6-7993-6FC7-C5B9-7CCF23462BE1}"/>
              </a:ext>
            </a:extLst>
          </p:cNvPr>
          <p:cNvSpPr/>
          <p:nvPr/>
        </p:nvSpPr>
        <p:spPr>
          <a:xfrm>
            <a:off x="1911102" y="2661090"/>
            <a:ext cx="2588912" cy="3482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tabLst>
                <a:tab pos="408240" algn="l"/>
              </a:tabLst>
            </a:pPr>
            <a:r>
              <a:rPr lang="en-US" sz="16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D. Evans </a:t>
            </a:r>
            <a:r>
              <a:rPr lang="en-US" sz="1600" b="0" i="1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et al., PRL </a:t>
            </a:r>
            <a:r>
              <a:rPr lang="en-US" sz="16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(1993)</a:t>
            </a:r>
          </a:p>
        </p:txBody>
      </p:sp>
      <p:sp>
        <p:nvSpPr>
          <p:cNvPr id="14" name="직사각형 45">
            <a:extLst>
              <a:ext uri="{FF2B5EF4-FFF2-40B4-BE49-F238E27FC236}">
                <a16:creationId xmlns:a16="http://schemas.microsoft.com/office/drawing/2014/main" id="{7BFAF371-E120-8704-32C0-13E6022F5D65}"/>
              </a:ext>
            </a:extLst>
          </p:cNvPr>
          <p:cNvSpPr/>
          <p:nvPr/>
        </p:nvSpPr>
        <p:spPr>
          <a:xfrm>
            <a:off x="1911102" y="4973432"/>
            <a:ext cx="3450392" cy="3857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tabLst>
                <a:tab pos="408240" algn="l"/>
              </a:tabLst>
            </a:pPr>
            <a:r>
              <a:rPr lang="en-US" sz="16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K. Sekimoto</a:t>
            </a:r>
            <a:r>
              <a:rPr lang="en-US" sz="1600" b="0" i="1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, J. Phys. Soc. </a:t>
            </a:r>
            <a:r>
              <a:rPr lang="en-US" sz="1600" b="0" i="1" u="none" strike="noStrike" dirty="0" err="1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Jpn</a:t>
            </a:r>
            <a:r>
              <a:rPr lang="en-US" sz="1600" b="0" i="1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.</a:t>
            </a:r>
            <a:r>
              <a:rPr lang="en-US" sz="16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 (1997)</a:t>
            </a:r>
          </a:p>
        </p:txBody>
      </p:sp>
      <p:sp>
        <p:nvSpPr>
          <p:cNvPr id="15" name="직사각형 50">
            <a:extLst>
              <a:ext uri="{FF2B5EF4-FFF2-40B4-BE49-F238E27FC236}">
                <a16:creationId xmlns:a16="http://schemas.microsoft.com/office/drawing/2014/main" id="{03CB425C-7D69-801F-B947-87975B6D8BF7}"/>
              </a:ext>
            </a:extLst>
          </p:cNvPr>
          <p:cNvSpPr/>
          <p:nvPr/>
        </p:nvSpPr>
        <p:spPr>
          <a:xfrm>
            <a:off x="1911102" y="4198204"/>
            <a:ext cx="2218368" cy="3482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tabLst>
                <a:tab pos="408240" algn="l"/>
              </a:tabLst>
            </a:pPr>
            <a:r>
              <a:rPr lang="en-US" sz="16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G. Crooks, </a:t>
            </a:r>
            <a:r>
              <a:rPr lang="en-US" sz="1600" b="0" i="1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PRE </a:t>
            </a:r>
            <a:r>
              <a:rPr lang="en-US" sz="16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(1999)</a:t>
            </a:r>
          </a:p>
        </p:txBody>
      </p:sp>
      <p:sp>
        <p:nvSpPr>
          <p:cNvPr id="16" name="직사각형 53">
            <a:extLst>
              <a:ext uri="{FF2B5EF4-FFF2-40B4-BE49-F238E27FC236}">
                <a16:creationId xmlns:a16="http://schemas.microsoft.com/office/drawing/2014/main" id="{BD1A1095-3B29-F195-9A69-BF6E962DD9F9}"/>
              </a:ext>
            </a:extLst>
          </p:cNvPr>
          <p:cNvSpPr/>
          <p:nvPr/>
        </p:nvSpPr>
        <p:spPr>
          <a:xfrm>
            <a:off x="1911102" y="3468968"/>
            <a:ext cx="2403368" cy="3482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tabLst>
                <a:tab pos="408240" algn="l"/>
              </a:tabLst>
            </a:pPr>
            <a:r>
              <a:rPr lang="en-US" sz="16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C. </a:t>
            </a:r>
            <a:r>
              <a:rPr lang="en-US" sz="1600" b="0" u="none" strike="noStrike" dirty="0" err="1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Jarzynski</a:t>
            </a:r>
            <a:r>
              <a:rPr lang="en-US" sz="16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, </a:t>
            </a:r>
            <a:r>
              <a:rPr lang="en-US" sz="1600" b="0" i="1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PRL </a:t>
            </a:r>
            <a:r>
              <a:rPr lang="en-US" sz="16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(1997)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437DDDC-2947-CBC8-8F44-E8AA50A4E8DD}"/>
              </a:ext>
            </a:extLst>
          </p:cNvPr>
          <p:cNvSpPr/>
          <p:nvPr/>
        </p:nvSpPr>
        <p:spPr>
          <a:xfrm>
            <a:off x="1387272" y="3038333"/>
            <a:ext cx="7860850" cy="2513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22" name="그래픽 21" descr="18§display§\langle e^{-\Delta s /k_\mathrm{B}}\rangle = \int e^{-\Delta s /k_\mathrm{B}} P(+\Delta s)d\Delta s =\int P(-\Delta s)d\Deta \Delta s=1§svg§600§TRUE§" title="TexMaths">
            <a:extLst>
              <a:ext uri="{FF2B5EF4-FFF2-40B4-BE49-F238E27FC236}">
                <a16:creationId xmlns:a16="http://schemas.microsoft.com/office/drawing/2014/main" id="{B98EE6D0-D237-5312-F1F6-0BDCF8674023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734666" y="3399739"/>
            <a:ext cx="6762245" cy="608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그래픽 22" descr="18§display§\langle -\Delta s/k_\mathrm{B}\rangle  \leq \log [\langle e^{-\Delta s /k_\mathrm{B}}\rangle ] =0 §svg§600§TRUE§" title="TexMaths">
            <a:extLst>
              <a:ext uri="{FF2B5EF4-FFF2-40B4-BE49-F238E27FC236}">
                <a16:creationId xmlns:a16="http://schemas.microsoft.com/office/drawing/2014/main" id="{E7298587-C826-F95D-8211-A419E7D2100C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>
            <a:off x="3303096" y="4186411"/>
            <a:ext cx="3625385" cy="314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그래픽 23" descr="18§display§\Rightarrow \Delta s \geq 0§svg§600§TRUE§" title="TexMaths">
            <a:extLst>
              <a:ext uri="{FF2B5EF4-FFF2-40B4-BE49-F238E27FC236}">
                <a16:creationId xmlns:a16="http://schemas.microsoft.com/office/drawing/2014/main" id="{0D64B818-C3F3-E561-7CB9-D46DDA3210F9}"/>
              </a:ext>
            </a:extLst>
          </p:cNvPr>
          <p:cNvPicPr>
            <a:picLocks noChangeAspect="1"/>
          </p:cNvPicPr>
          <p:nvPr/>
        </p:nvPicPr>
        <p:blipFill>
          <a:blip r:embed="rId15">
            <a:lum/>
            <a:alphaModFix/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p:blipFill>
        <p:spPr>
          <a:xfrm>
            <a:off x="3906583" y="4956803"/>
            <a:ext cx="1146206" cy="22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EA0E5B4-025C-69B6-BC3B-7F10A79B2825}"/>
              </a:ext>
            </a:extLst>
          </p:cNvPr>
          <p:cNvSpPr txBox="1"/>
          <p:nvPr/>
        </p:nvSpPr>
        <p:spPr>
          <a:xfrm>
            <a:off x="3875708" y="4451991"/>
            <a:ext cx="1747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600" i="1" dirty="0">
                <a:latin typeface="Jost" pitchFamily="2" charset="0"/>
                <a:ea typeface="Jost" pitchFamily="2" charset="0"/>
              </a:rPr>
              <a:t>Jensen’s inequality</a:t>
            </a:r>
            <a:endParaRPr kumimoji="1" lang="ko-KR" altLang="en-US" sz="1600" i="1" dirty="0">
              <a:latin typeface="Jost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347AA1-9FD3-6B6A-11C8-378DD7667193}"/>
              </a:ext>
            </a:extLst>
          </p:cNvPr>
          <p:cNvSpPr txBox="1"/>
          <p:nvPr/>
        </p:nvSpPr>
        <p:spPr>
          <a:xfrm>
            <a:off x="3017860" y="5305968"/>
            <a:ext cx="40511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000" b="1" i="1" dirty="0">
                <a:solidFill>
                  <a:srgbClr val="A80054"/>
                </a:solidFill>
                <a:latin typeface="Jost" pitchFamily="2" charset="0"/>
                <a:ea typeface="Jost" pitchFamily="2" charset="0"/>
              </a:rPr>
              <a:t>Beyond</a:t>
            </a:r>
            <a:r>
              <a:rPr kumimoji="1" lang="en-US" altLang="ko-KR" sz="2000" i="1" dirty="0">
                <a:solidFill>
                  <a:srgbClr val="A80054"/>
                </a:solidFill>
                <a:latin typeface="Jost" pitchFamily="2" charset="0"/>
                <a:ea typeface="Jost" pitchFamily="2" charset="0"/>
              </a:rPr>
              <a:t> thermodynamic second law</a:t>
            </a:r>
            <a:endParaRPr kumimoji="1" lang="ko-KR" altLang="en-US" sz="2000" i="1" dirty="0">
              <a:solidFill>
                <a:srgbClr val="A80054"/>
              </a:solidFill>
              <a:latin typeface="Jos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34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uiExpand="1" build="p"/>
      <p:bldP spid="13" grpId="0"/>
      <p:bldP spid="14" grpId="0"/>
      <p:bldP spid="15" grpId="0"/>
      <p:bldP spid="16" grpId="0"/>
      <p:bldP spid="17" grpId="0" animBg="1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479EDB-3AC9-1050-E730-21CA44858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29">
            <a:extLst>
              <a:ext uri="{FF2B5EF4-FFF2-40B4-BE49-F238E27FC236}">
                <a16:creationId xmlns:a16="http://schemas.microsoft.com/office/drawing/2014/main" id="{1BD46175-00D8-4822-E099-5036E79233ED}"/>
              </a:ext>
            </a:extLst>
          </p:cNvPr>
          <p:cNvSpPr/>
          <p:nvPr/>
        </p:nvSpPr>
        <p:spPr>
          <a:xfrm>
            <a:off x="5001452" y="4144980"/>
            <a:ext cx="5742508" cy="178302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uFillTx/>
              <a:latin typeface="Times New Roman"/>
              <a:ea typeface="DejaVu Sans"/>
            </a:endParaRPr>
          </a:p>
        </p:txBody>
      </p:sp>
      <p:sp>
        <p:nvSpPr>
          <p:cNvPr id="57" name="PlaceHolder 1">
            <a:extLst>
              <a:ext uri="{FF2B5EF4-FFF2-40B4-BE49-F238E27FC236}">
                <a16:creationId xmlns:a16="http://schemas.microsoft.com/office/drawing/2014/main" id="{6B2FC52E-8B77-A770-EBC8-206978371C0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432440" y="2106000"/>
            <a:ext cx="10474215" cy="1849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108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</a:pP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Jost" pitchFamily="2" charset="0"/>
                <a:ea typeface="Jost" pitchFamily="2" charset="0"/>
              </a:rPr>
              <a:t>1.</a:t>
            </a:r>
            <a:r>
              <a:rPr lang="en-US" sz="28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 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The </a:t>
            </a:r>
            <a:r>
              <a:rPr lang="en-US" sz="28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𝑥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is </a:t>
            </a:r>
            <a:r>
              <a:rPr lang="en-US" sz="2800" b="0" i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observable </a:t>
            </a:r>
            <a:r>
              <a:rPr lang="en-US" sz="2800" b="0" i="1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slow and Markovian</a:t>
            </a:r>
            <a:r>
              <a:rPr lang="en-US" sz="2800" b="0" i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degree of freedom </a:t>
            </a:r>
          </a:p>
          <a:p>
            <a:pPr marL="108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</a:pPr>
            <a:r>
              <a:rPr lang="en-US" sz="2800" b="0" u="none" strike="noStrike" dirty="0">
                <a:solidFill>
                  <a:schemeClr val="tx1">
                    <a:lumMod val="50000"/>
                  </a:schemeClr>
                </a:solidFill>
                <a:effectLst/>
                <a:uFillTx/>
                <a:latin typeface="Jost" pitchFamily="2" charset="0"/>
                <a:ea typeface="Jost" pitchFamily="2" charset="0"/>
              </a:rPr>
              <a:t>2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. The </a:t>
            </a:r>
            <a:r>
              <a:rPr lang="en-US" sz="2800" b="0" i="1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thermal bath 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consist of </a:t>
            </a:r>
            <a:r>
              <a:rPr lang="en-US" sz="2800" b="0" i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unobservable </a:t>
            </a:r>
            <a:r>
              <a:rPr lang="en-US" sz="2800" b="0" i="1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fast</a:t>
            </a:r>
            <a:r>
              <a:rPr lang="en-US" sz="2800" b="0" i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degree of freedom</a:t>
            </a:r>
          </a:p>
          <a:p>
            <a:pPr marL="108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</a:pPr>
            <a:r>
              <a:rPr lang="en-US" sz="2800" b="0" u="none" strike="noStrike" dirty="0">
                <a:solidFill>
                  <a:schemeClr val="tx1">
                    <a:lumMod val="50000"/>
                  </a:schemeClr>
                </a:solidFill>
                <a:effectLst/>
                <a:uFillTx/>
                <a:latin typeface="Jost" pitchFamily="2" charset="0"/>
                <a:ea typeface="Jost" pitchFamily="2" charset="0"/>
              </a:rPr>
              <a:t>3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. The system entropy is defined as </a:t>
            </a:r>
          </a:p>
          <a:p>
            <a:pPr marL="432000" indent="-324000" defTabSz="914400" latinLnBrk="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58" name="PlaceHolder 2">
            <a:extLst>
              <a:ext uri="{FF2B5EF4-FFF2-40B4-BE49-F238E27FC236}">
                <a16:creationId xmlns:a16="http://schemas.microsoft.com/office/drawing/2014/main" id="{D5E5C5C5-F647-51AC-D0CB-E6D7350BC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680" y="645480"/>
            <a:ext cx="1072476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Stochastic</a:t>
            </a:r>
            <a:r>
              <a:rPr lang="en-US" sz="4400" b="0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 thermodynamics</a:t>
            </a:r>
          </a:p>
        </p:txBody>
      </p:sp>
      <p:sp>
        <p:nvSpPr>
          <p:cNvPr id="7" name="직사각형 40">
            <a:extLst>
              <a:ext uri="{FF2B5EF4-FFF2-40B4-BE49-F238E27FC236}">
                <a16:creationId xmlns:a16="http://schemas.microsoft.com/office/drawing/2014/main" id="{B303EC3D-8020-2AF3-84F3-1B4DD98450FB}"/>
              </a:ext>
            </a:extLst>
          </p:cNvPr>
          <p:cNvSpPr/>
          <p:nvPr/>
        </p:nvSpPr>
        <p:spPr>
          <a:xfrm>
            <a:off x="8780070" y="1045680"/>
            <a:ext cx="2329380" cy="49020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tabLst>
                <a:tab pos="408240" algn="l"/>
              </a:tabLst>
            </a:pPr>
            <a:r>
              <a:rPr lang="en-US" sz="12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U. Seifert, </a:t>
            </a:r>
            <a:r>
              <a:rPr lang="en-US" sz="1200" b="0" i="1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PRL </a:t>
            </a:r>
            <a:r>
              <a:rPr lang="en-US" sz="12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(2005)</a:t>
            </a:r>
            <a:br>
              <a:rPr sz="1200" dirty="0">
                <a:latin typeface="Jost" pitchFamily="2" charset="0"/>
                <a:ea typeface="Jost" pitchFamily="2" charset="0"/>
              </a:rPr>
            </a:br>
            <a:r>
              <a:rPr lang="en-US" sz="12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U. Seifert, </a:t>
            </a:r>
            <a:r>
              <a:rPr lang="en-US" sz="1200" b="0" i="1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Eur. Phys. J. B</a:t>
            </a:r>
            <a:r>
              <a:rPr lang="en-US" sz="12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(2008)</a:t>
            </a:r>
          </a:p>
        </p:txBody>
      </p:sp>
      <p:pic>
        <p:nvPicPr>
          <p:cNvPr id="8" name="그래픽 73" descr="32§display§\gamma \dot x = F(x) +\xi(t)§svg§600§TRUE§">
            <a:extLst>
              <a:ext uri="{FF2B5EF4-FFF2-40B4-BE49-F238E27FC236}">
                <a16:creationId xmlns:a16="http://schemas.microsoft.com/office/drawing/2014/main" id="{788F8BAF-213A-4B67-941A-6C1E9E51376E}"/>
              </a:ext>
            </a:extLst>
          </p:cNvPr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1348050" y="4782140"/>
            <a:ext cx="2998440" cy="432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" name="TextBox 147">
            <a:extLst>
              <a:ext uri="{FF2B5EF4-FFF2-40B4-BE49-F238E27FC236}">
                <a16:creationId xmlns:a16="http://schemas.microsoft.com/office/drawing/2014/main" id="{66882DDE-11B8-2C6D-65D9-C30A52661220}"/>
              </a:ext>
            </a:extLst>
          </p:cNvPr>
          <p:cNvSpPr/>
          <p:nvPr/>
        </p:nvSpPr>
        <p:spPr>
          <a:xfrm>
            <a:off x="3425610" y="5239700"/>
            <a:ext cx="1029600" cy="515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5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Thermal </a:t>
            </a:r>
            <a:br>
              <a:rPr sz="1500" dirty="0">
                <a:latin typeface="Jost" pitchFamily="2" charset="0"/>
                <a:ea typeface="Jost" pitchFamily="2" charset="0"/>
              </a:rPr>
            </a:br>
            <a:r>
              <a:rPr lang="en-US" sz="15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noise </a:t>
            </a:r>
            <a:r>
              <a:rPr lang="en-US" sz="1500" b="0" u="none" strike="noStrike" dirty="0" err="1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ξ</a:t>
            </a:r>
            <a:r>
              <a:rPr lang="en-US" sz="15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 </a:t>
            </a:r>
          </a:p>
        </p:txBody>
      </p:sp>
      <p:sp>
        <p:nvSpPr>
          <p:cNvPr id="10" name="TextBox 150">
            <a:extLst>
              <a:ext uri="{FF2B5EF4-FFF2-40B4-BE49-F238E27FC236}">
                <a16:creationId xmlns:a16="http://schemas.microsoft.com/office/drawing/2014/main" id="{C0EFC170-5847-20F1-1EA0-D341E797B5A3}"/>
              </a:ext>
            </a:extLst>
          </p:cNvPr>
          <p:cNvSpPr/>
          <p:nvPr/>
        </p:nvSpPr>
        <p:spPr>
          <a:xfrm>
            <a:off x="1058250" y="5239700"/>
            <a:ext cx="1029600" cy="240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500" b="0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Friction </a:t>
            </a:r>
            <a:br>
              <a:rPr sz="1500">
                <a:latin typeface="Jost" pitchFamily="2" charset="0"/>
                <a:ea typeface="Jost" pitchFamily="2" charset="0"/>
              </a:rPr>
            </a:br>
            <a:r>
              <a:rPr lang="en-US" sz="1500" b="0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coefficient γ  </a:t>
            </a:r>
          </a:p>
        </p:txBody>
      </p:sp>
      <p:sp>
        <p:nvSpPr>
          <p:cNvPr id="11" name="TextBox 168">
            <a:extLst>
              <a:ext uri="{FF2B5EF4-FFF2-40B4-BE49-F238E27FC236}">
                <a16:creationId xmlns:a16="http://schemas.microsoft.com/office/drawing/2014/main" id="{2B8E5FA9-A97E-3A44-AF03-FF9682043021}"/>
              </a:ext>
            </a:extLst>
          </p:cNvPr>
          <p:cNvSpPr/>
          <p:nvPr/>
        </p:nvSpPr>
        <p:spPr>
          <a:xfrm>
            <a:off x="2280450" y="5239700"/>
            <a:ext cx="1029600" cy="240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500" b="0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External</a:t>
            </a:r>
            <a:br>
              <a:rPr sz="1500">
                <a:latin typeface="Jost" pitchFamily="2" charset="0"/>
                <a:ea typeface="Jost" pitchFamily="2" charset="0"/>
              </a:rPr>
            </a:br>
            <a:r>
              <a:rPr lang="en-US" sz="1500" b="0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force F   </a:t>
            </a:r>
          </a:p>
        </p:txBody>
      </p:sp>
      <p:sp>
        <p:nvSpPr>
          <p:cNvPr id="12" name="TextBox 74">
            <a:extLst>
              <a:ext uri="{FF2B5EF4-FFF2-40B4-BE49-F238E27FC236}">
                <a16:creationId xmlns:a16="http://schemas.microsoft.com/office/drawing/2014/main" id="{4732A95D-05B0-B2DB-243D-2F7FF659231A}"/>
              </a:ext>
            </a:extLst>
          </p:cNvPr>
          <p:cNvSpPr/>
          <p:nvPr/>
        </p:nvSpPr>
        <p:spPr>
          <a:xfrm>
            <a:off x="1587768" y="4288400"/>
            <a:ext cx="3221084" cy="425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  <a:buClr>
                <a:srgbClr val="000000"/>
              </a:buClr>
              <a:tabLst>
                <a:tab pos="408240" algn="l"/>
              </a:tabLst>
            </a:pPr>
            <a:r>
              <a:rPr lang="en-US" sz="2000" b="1" i="1" u="none" strike="noStrike" dirty="0">
                <a:uFillTx/>
                <a:latin typeface="Jost" pitchFamily="2" charset="0"/>
                <a:ea typeface="Jost" pitchFamily="2" charset="0"/>
              </a:rPr>
              <a:t>Langevin equation</a:t>
            </a:r>
            <a:endParaRPr lang="en-US" sz="2000" b="0" u="none" strike="noStrike" dirty="0"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13" name="그래픽 72" descr="32§display§\color{blue}s_\mathrm{sys}=-k_\mathrm{B}\ln p(x)§svg§600§TRUE§">
            <a:extLst>
              <a:ext uri="{FF2B5EF4-FFF2-40B4-BE49-F238E27FC236}">
                <a16:creationId xmlns:a16="http://schemas.microsoft.com/office/drawing/2014/main" id="{56C8DBA0-2CBE-D208-DAFD-2165EF9C801A}"/>
              </a:ext>
            </a:extLst>
          </p:cNvPr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7211190" y="3450060"/>
            <a:ext cx="3137760" cy="450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" name="그래픽 49" descr="18§display§\langle e^{- \Delta s/k_\mathrm{B}}\rangle =1§svg§600§TRUE§">
            <a:extLst>
              <a:ext uri="{FF2B5EF4-FFF2-40B4-BE49-F238E27FC236}">
                <a16:creationId xmlns:a16="http://schemas.microsoft.com/office/drawing/2014/main" id="{D68C0613-B569-568E-4E1E-7CD8CC8D408A}"/>
              </a:ext>
            </a:extLst>
          </p:cNvPr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6590890" y="5287283"/>
            <a:ext cx="2407942" cy="475937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" name="그래픽 65" descr="18§display§\langle \Delta u\rangle = \langle w\rangle +\langle q\rangle §svg§600§TRUE§">
            <a:extLst>
              <a:ext uri="{FF2B5EF4-FFF2-40B4-BE49-F238E27FC236}">
                <a16:creationId xmlns:a16="http://schemas.microsoft.com/office/drawing/2014/main" id="{574012B3-B603-CEA7-7063-AA2A027E94DD}"/>
              </a:ext>
            </a:extLst>
          </p:cNvPr>
          <p:cNvPicPr/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/>
        </p:blipFill>
        <p:spPr>
          <a:xfrm>
            <a:off x="6559894" y="4738920"/>
            <a:ext cx="2991364" cy="432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" name="TextBox 71">
            <a:extLst>
              <a:ext uri="{FF2B5EF4-FFF2-40B4-BE49-F238E27FC236}">
                <a16:creationId xmlns:a16="http://schemas.microsoft.com/office/drawing/2014/main" id="{95207190-BF34-3291-BD7C-EF493EA73374}"/>
              </a:ext>
            </a:extLst>
          </p:cNvPr>
          <p:cNvSpPr/>
          <p:nvPr/>
        </p:nvSpPr>
        <p:spPr>
          <a:xfrm>
            <a:off x="5001452" y="4226940"/>
            <a:ext cx="5017680" cy="37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"/>
              <a:tabLst>
                <a:tab pos="408240" algn="l"/>
              </a:tabLst>
            </a:pPr>
            <a:r>
              <a:rPr lang="en-US" sz="2000" b="1" i="1" u="none" strike="noStrike" dirty="0">
                <a:uFillTx/>
                <a:latin typeface="Jost" pitchFamily="2" charset="0"/>
                <a:ea typeface="Jost" pitchFamily="2" charset="0"/>
              </a:rPr>
              <a:t>Principle laws of stochastic thermodynamics</a:t>
            </a:r>
            <a:endParaRPr lang="en-US" sz="2000" b="0" u="none" strike="noStrike" dirty="0">
              <a:uFillTx/>
              <a:latin typeface="Jost" pitchFamily="2" charset="0"/>
              <a:ea typeface="Jos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05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7" grpId="0" uiExpand="1" build="p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그래픽 85" descr="38§display§\frac{\text{Var}[\Delta x(t)]}{\langle \Delta x(t)\rangle^2}\langle \Delta s(t)\rangle \geq 2k_B§svg§600§TRUE§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3278459" y="2078320"/>
            <a:ext cx="5362621" cy="1170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7" name="PlaceHolder 1"/>
          <p:cNvSpPr>
            <a:spLocks noGrp="1"/>
          </p:cNvSpPr>
          <p:nvPr>
            <p:ph/>
          </p:nvPr>
        </p:nvSpPr>
        <p:spPr>
          <a:xfrm>
            <a:off x="1432440" y="4158320"/>
            <a:ext cx="10251360" cy="1170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Lower bound of entropy production</a:t>
            </a:r>
            <a:endParaRPr lang="en-US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T</a:t>
            </a:r>
            <a:r>
              <a:rPr lang="en-US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hermodynamic cost and efficiency of a molecular motor </a:t>
            </a:r>
          </a:p>
        </p:txBody>
      </p:sp>
      <p:sp>
        <p:nvSpPr>
          <p:cNvPr id="88" name="PlaceHolder 2"/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/>
                <a:ea typeface="Jost"/>
              </a:rPr>
              <a:t>Thermodynamic uncertainty relation (TUR)</a:t>
            </a:r>
            <a:endParaRPr lang="en-US" sz="4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TextBox 86"/>
          <p:cNvSpPr/>
          <p:nvPr/>
        </p:nvSpPr>
        <p:spPr>
          <a:xfrm>
            <a:off x="10116910" y="6116460"/>
            <a:ext cx="2108520" cy="24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200" b="0" u="none" strike="noStrike" dirty="0">
                <a:solidFill>
                  <a:schemeClr val="dk1"/>
                </a:solidFill>
                <a:effectLst/>
                <a:uFillTx/>
                <a:latin typeface="Jost"/>
                <a:ea typeface="맑은 고딕"/>
              </a:rPr>
              <a:t>A. </a:t>
            </a:r>
            <a:r>
              <a:rPr lang="en-US" sz="1200" b="0" u="none" strike="noStrike" dirty="0" err="1">
                <a:solidFill>
                  <a:schemeClr val="dk1"/>
                </a:solidFill>
                <a:effectLst/>
                <a:uFillTx/>
                <a:latin typeface="Jost"/>
                <a:ea typeface="맑은 고딕"/>
              </a:rPr>
              <a:t>Barato</a:t>
            </a:r>
            <a:r>
              <a:rPr lang="en-US" sz="1200" b="0" u="none" strike="noStrike" dirty="0">
                <a:solidFill>
                  <a:schemeClr val="dk1"/>
                </a:solidFill>
                <a:effectLst/>
                <a:uFillTx/>
                <a:latin typeface="Jost"/>
                <a:ea typeface="맑은 고딕"/>
              </a:rPr>
              <a:t>,  </a:t>
            </a:r>
            <a:r>
              <a:rPr lang="en-US" sz="1200" b="0" i="1" u="none" strike="noStrike" dirty="0">
                <a:solidFill>
                  <a:schemeClr val="dk1"/>
                </a:solidFill>
                <a:effectLst/>
                <a:uFillTx/>
                <a:latin typeface="Jost"/>
                <a:ea typeface="맑은 고딕"/>
              </a:rPr>
              <a:t>et al.</a:t>
            </a:r>
            <a:r>
              <a:rPr lang="en-US" sz="1200" b="0" u="none" strike="noStrike" dirty="0">
                <a:solidFill>
                  <a:schemeClr val="dk1"/>
                </a:solidFill>
                <a:effectLst/>
                <a:uFillTx/>
                <a:latin typeface="Jost"/>
                <a:ea typeface="맑은 고딕"/>
              </a:rPr>
              <a:t>, </a:t>
            </a:r>
            <a:r>
              <a:rPr lang="en-US" sz="1200" b="0" i="1" u="none" strike="noStrike" dirty="0">
                <a:solidFill>
                  <a:schemeClr val="dk1"/>
                </a:solidFill>
                <a:effectLst/>
                <a:uFillTx/>
                <a:latin typeface="Jost"/>
                <a:ea typeface="맑은 고딕"/>
              </a:rPr>
              <a:t>PRL </a:t>
            </a:r>
            <a:r>
              <a:rPr lang="en-US" sz="1200" b="0" u="none" strike="noStrike" dirty="0">
                <a:solidFill>
                  <a:schemeClr val="dk1"/>
                </a:solidFill>
                <a:effectLst/>
                <a:uFillTx/>
                <a:latin typeface="Jost"/>
                <a:ea typeface="맑은 고딕"/>
              </a:rPr>
              <a:t>(2015)</a:t>
            </a:r>
            <a:endParaRPr lang="en-US" sz="1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TextBox 8"/>
          <p:cNvSpPr/>
          <p:nvPr/>
        </p:nvSpPr>
        <p:spPr>
          <a:xfrm>
            <a:off x="3388761" y="3264138"/>
            <a:ext cx="1981440" cy="48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600" b="0" u="none" strike="noStrike">
                <a:solidFill>
                  <a:schemeClr val="dk1"/>
                </a:solidFill>
                <a:effectLst/>
                <a:uFillTx/>
                <a:latin typeface="Jost"/>
                <a:ea typeface="DejaVu Sans"/>
              </a:rPr>
              <a:t>~ uncertainty</a:t>
            </a:r>
            <a:endParaRPr lang="en-US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" name="TextBox 82"/>
          <p:cNvSpPr/>
          <p:nvPr/>
        </p:nvSpPr>
        <p:spPr>
          <a:xfrm>
            <a:off x="5692761" y="3264138"/>
            <a:ext cx="1425960" cy="48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2600" b="0" u="none" strike="noStrike" dirty="0">
                <a:solidFill>
                  <a:schemeClr val="dk1"/>
                </a:solidFill>
                <a:effectLst/>
                <a:uFillTx/>
                <a:latin typeface="Jost"/>
                <a:ea typeface="DejaVu Sans"/>
              </a:rPr>
              <a:t>~ energy</a:t>
            </a:r>
            <a:endParaRPr lang="en-US" sz="2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" name="그래픽 124" descr="18§display§\langle \Delta s\rangle = \max_{j}\left\{\lim_{t\to0}\frac{2k_\mathrm{B}\langle J\rangle^2}{\mathrm{Var}[J]}\right\}§svg§600§TRUE§">
            <a:extLst>
              <a:ext uri="{FF2B5EF4-FFF2-40B4-BE49-F238E27FC236}">
                <a16:creationId xmlns:a16="http://schemas.microsoft.com/office/drawing/2014/main" id="{57D8E56C-7021-7494-836C-D89860F01C02}"/>
              </a:ext>
            </a:extLst>
          </p:cNvPr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7724800" y="4197800"/>
            <a:ext cx="2756520" cy="557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그래픽 118" descr="18§display§\eta\equiv \frac{P_\text{out}}{P_\text{in}}= \frac{fv}{\dot w_\text{chem}}\leq \frac{1}{1+vk_\mathrm{B}T/Df}§svg§600§TRUE§">
            <a:extLst>
              <a:ext uri="{FF2B5EF4-FFF2-40B4-BE49-F238E27FC236}">
                <a16:creationId xmlns:a16="http://schemas.microsoft.com/office/drawing/2014/main" id="{BB2F636C-DF42-52AD-1FDE-8DBB1947EFD7}"/>
              </a:ext>
            </a:extLst>
          </p:cNvPr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>
          <a:xfrm>
            <a:off x="7279121" y="5381160"/>
            <a:ext cx="3551040" cy="543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" name="그래픽 3" descr="18§display§\Rightarrow \Delta s \geq 0§svg§600§TRUE§" title="TexMaths">
            <a:extLst>
              <a:ext uri="{FF2B5EF4-FFF2-40B4-BE49-F238E27FC236}">
                <a16:creationId xmlns:a16="http://schemas.microsoft.com/office/drawing/2014/main" id="{0937629C-AFF3-CF40-AD79-12F02BABB39F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10047240" y="2556552"/>
            <a:ext cx="1396864" cy="2751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0217E4-000F-6E96-32B0-ACCCD7A00D67}"/>
              </a:ext>
            </a:extLst>
          </p:cNvPr>
          <p:cNvSpPr txBox="1"/>
          <p:nvPr/>
        </p:nvSpPr>
        <p:spPr>
          <a:xfrm>
            <a:off x="10014883" y="2510228"/>
            <a:ext cx="4235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ko-KR" i="1" dirty="0">
                <a:latin typeface="Jost" pitchFamily="2" charset="0"/>
                <a:ea typeface="Jost" pitchFamily="2" charset="0"/>
              </a:rPr>
              <a:t>cf.</a:t>
            </a:r>
            <a:endParaRPr kumimoji="1" lang="ko-KR" altLang="en-US" i="1" dirty="0">
              <a:latin typeface="Jost" pitchFamily="2" charset="0"/>
            </a:endParaRPr>
          </a:p>
        </p:txBody>
      </p:sp>
      <p:sp>
        <p:nvSpPr>
          <p:cNvPr id="6" name="TextBox 125">
            <a:extLst>
              <a:ext uri="{FF2B5EF4-FFF2-40B4-BE49-F238E27FC236}">
                <a16:creationId xmlns:a16="http://schemas.microsoft.com/office/drawing/2014/main" id="{04C940A5-4476-9032-A162-352CB9F397A0}"/>
              </a:ext>
            </a:extLst>
          </p:cNvPr>
          <p:cNvSpPr/>
          <p:nvPr/>
        </p:nvSpPr>
        <p:spPr>
          <a:xfrm>
            <a:off x="1914187" y="4621100"/>
            <a:ext cx="2072520" cy="245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100" b="0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S. Manikandan </a:t>
            </a:r>
            <a:r>
              <a:rPr lang="en-US" sz="1100" b="0" i="1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et al., PRL</a:t>
            </a:r>
            <a:r>
              <a:rPr lang="en-US" sz="1100" b="0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 (2020)</a:t>
            </a:r>
          </a:p>
        </p:txBody>
      </p:sp>
      <p:sp>
        <p:nvSpPr>
          <p:cNvPr id="7" name="TextBox 119">
            <a:extLst>
              <a:ext uri="{FF2B5EF4-FFF2-40B4-BE49-F238E27FC236}">
                <a16:creationId xmlns:a16="http://schemas.microsoft.com/office/drawing/2014/main" id="{AAE2E8F8-076D-D437-50B7-900307E91380}"/>
              </a:ext>
            </a:extLst>
          </p:cNvPr>
          <p:cNvSpPr/>
          <p:nvPr/>
        </p:nvSpPr>
        <p:spPr>
          <a:xfrm>
            <a:off x="1914187" y="5310200"/>
            <a:ext cx="2465294" cy="245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1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P. </a:t>
            </a:r>
            <a:r>
              <a:rPr lang="en-US" sz="1100" b="0" u="none" strike="noStrike" dirty="0" err="1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Pietzonka</a:t>
            </a:r>
            <a:r>
              <a:rPr lang="en-US" sz="11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 </a:t>
            </a:r>
            <a:r>
              <a:rPr lang="en-US" sz="1100" b="0" i="1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et al J. Stat. Mech.</a:t>
            </a:r>
            <a:r>
              <a:rPr lang="en-US" sz="1100" b="0" u="none" strike="noStrike" dirty="0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 (2016)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uiExpand="1" build="p"/>
      <p:bldP spid="90" grpId="0"/>
      <p:bldP spid="91" grpId="0"/>
      <p:bldP spid="5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/>
          </p:nvPr>
        </p:nvSpPr>
        <p:spPr>
          <a:xfrm>
            <a:off x="1431764" y="3411252"/>
            <a:ext cx="7125640" cy="2486926"/>
          </a:xfrm>
          <a:prstGeom prst="rect">
            <a:avLst/>
          </a:prstGeom>
          <a:noFill/>
          <a:ln w="0">
            <a:noFill/>
          </a:ln>
        </p:spPr>
        <p:txBody>
          <a:bodyPr lIns="110588" tIns="55294" rIns="110588" bIns="55294" anchor="t">
            <a:noAutofit/>
          </a:bodyPr>
          <a:lstStyle/>
          <a:p>
            <a:pPr marL="522461" indent="-391846" defTabSz="1105875">
              <a:lnSpc>
                <a:spcPct val="10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 dirty="0">
                <a:solidFill>
                  <a:schemeClr val="dk1"/>
                </a:solidFill>
                <a:latin typeface="Jost"/>
                <a:ea typeface="Jost"/>
              </a:rPr>
              <a:t>Lower bound of entropy production</a:t>
            </a:r>
            <a:endParaRPr lang="en-US" sz="2661" dirty="0">
              <a:solidFill>
                <a:srgbClr val="000000"/>
              </a:solidFill>
              <a:latin typeface="Arial"/>
            </a:endParaRPr>
          </a:p>
          <a:p>
            <a:pPr marL="522461" indent="-391846" defTabSz="1105875">
              <a:lnSpc>
                <a:spcPct val="20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 dirty="0">
                <a:solidFill>
                  <a:schemeClr val="dk1"/>
                </a:solidFill>
                <a:latin typeface="Jost"/>
                <a:ea typeface="Jost"/>
              </a:rPr>
              <a:t>Inference of the efficiency of motor proteins</a:t>
            </a:r>
            <a:endParaRPr lang="en-US" sz="2661" dirty="0">
              <a:solidFill>
                <a:srgbClr val="000000"/>
              </a:solidFill>
              <a:latin typeface="Arial"/>
            </a:endParaRPr>
          </a:p>
          <a:p>
            <a:pPr marL="522461" indent="-391846" defTabSz="1105875">
              <a:lnSpc>
                <a:spcPct val="200000"/>
              </a:lnSpc>
              <a:spcBef>
                <a:spcPts val="121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1" dirty="0">
                <a:solidFill>
                  <a:schemeClr val="dk1"/>
                </a:solidFill>
                <a:latin typeface="Jost"/>
                <a:ea typeface="Jost"/>
              </a:rPr>
              <a:t>Limit the extent of anomalous diffusion</a:t>
            </a:r>
            <a:endParaRPr lang="en-US" sz="266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TextBox 5"/>
          <p:cNvSpPr/>
          <p:nvPr/>
        </p:nvSpPr>
        <p:spPr>
          <a:xfrm>
            <a:off x="9566958" y="2587066"/>
            <a:ext cx="2430327" cy="3452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algn="r" defTabSz="1105875"/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A. Barato,  </a:t>
            </a:r>
            <a:r>
              <a:rPr lang="en-US" sz="1451" i="1">
                <a:solidFill>
                  <a:schemeClr val="dk1"/>
                </a:solidFill>
                <a:latin typeface="Jost"/>
                <a:ea typeface="맑은 고딕"/>
              </a:rPr>
              <a:t>et al.</a:t>
            </a:r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, </a:t>
            </a:r>
            <a:r>
              <a:rPr lang="en-US" sz="1451" i="1">
                <a:solidFill>
                  <a:schemeClr val="dk1"/>
                </a:solidFill>
                <a:latin typeface="Jost"/>
                <a:ea typeface="맑은 고딕"/>
              </a:rPr>
              <a:t>PRL </a:t>
            </a:r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(2015)</a:t>
            </a:r>
            <a:endParaRPr lang="en-US" sz="145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TextBox 6"/>
          <p:cNvSpPr/>
          <p:nvPr/>
        </p:nvSpPr>
        <p:spPr>
          <a:xfrm>
            <a:off x="3825084" y="2691123"/>
            <a:ext cx="1739467" cy="44493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552938"/>
            <a:r>
              <a:rPr lang="en-US" sz="2177" dirty="0">
                <a:solidFill>
                  <a:schemeClr val="dk1"/>
                </a:solidFill>
                <a:latin typeface="Jost"/>
                <a:ea typeface="DejaVu Sans"/>
              </a:rPr>
              <a:t>~ uncertainty</a:t>
            </a:r>
            <a:endParaRPr lang="en-US" sz="2177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TextBox 12"/>
          <p:cNvSpPr/>
          <p:nvPr/>
        </p:nvSpPr>
        <p:spPr>
          <a:xfrm>
            <a:off x="5911455" y="2691123"/>
            <a:ext cx="1276199" cy="44493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spAutoFit/>
          </a:bodyPr>
          <a:lstStyle/>
          <a:p>
            <a:pPr defTabSz="552938"/>
            <a:r>
              <a:rPr lang="en-US" sz="2177" dirty="0">
                <a:solidFill>
                  <a:schemeClr val="dk1"/>
                </a:solidFill>
                <a:latin typeface="Jost"/>
                <a:ea typeface="DejaVu Sans"/>
              </a:rPr>
              <a:t>~ energy</a:t>
            </a:r>
            <a:endParaRPr lang="en-US" sz="2177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" name="Graphic 34" descr="24§display§1\leq \frac{\text{Var}^\text{ss}[\Theta(t)]}{[\langle \Theta(t)\rangle^\text{ss}]^2}\frac{\langle \Delta s(t)\rangle^\text{ss}}{2k_\text{B}}§svg§600§TRUE§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3330919" y="1832106"/>
            <a:ext cx="3866666" cy="89602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" name="Graphic 35" descr="14§display§\Theta(t)=\int_0^t \bm{\Lambda}(\bm{x})^\textsf{T}\circ\dot{\bm{x}}(t')\;dt'§svg§600§TRUE§"/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>
          <a:xfrm>
            <a:off x="9269154" y="1925714"/>
            <a:ext cx="2544398" cy="52464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" name="Picture 36"/>
          <p:cNvPicPr/>
          <p:nvPr/>
        </p:nvPicPr>
        <p:blipFill>
          <a:blip r:embed="rId7"/>
          <a:stretch/>
        </p:blipFill>
        <p:spPr>
          <a:xfrm>
            <a:off x="7539364" y="3024193"/>
            <a:ext cx="2585324" cy="1310513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" name="TextBox 17"/>
          <p:cNvSpPr/>
          <p:nvPr/>
        </p:nvSpPr>
        <p:spPr>
          <a:xfrm>
            <a:off x="7476233" y="4233261"/>
            <a:ext cx="2672837" cy="2769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defTabSz="1105875"/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S. Manikandan </a:t>
            </a:r>
            <a:r>
              <a:rPr lang="en-US" sz="1451" i="1">
                <a:solidFill>
                  <a:schemeClr val="dk1"/>
                </a:solidFill>
                <a:latin typeface="Jost"/>
                <a:ea typeface="맑은 고딕"/>
              </a:rPr>
              <a:t>et al, PRR </a:t>
            </a:r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(2024)</a:t>
            </a:r>
            <a:endParaRPr lang="en-US" sz="145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" name="Picture 38"/>
          <p:cNvPicPr/>
          <p:nvPr/>
        </p:nvPicPr>
        <p:blipFill>
          <a:blip r:embed="rId8"/>
          <a:stretch/>
        </p:blipFill>
        <p:spPr>
          <a:xfrm>
            <a:off x="10209153" y="3962016"/>
            <a:ext cx="1880434" cy="1377998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" name="TextBox 18"/>
          <p:cNvSpPr/>
          <p:nvPr/>
        </p:nvSpPr>
        <p:spPr>
          <a:xfrm>
            <a:off x="9855619" y="5316938"/>
            <a:ext cx="2103351" cy="23859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defTabSz="1105875"/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U. Seifert, </a:t>
            </a:r>
            <a:r>
              <a:rPr lang="en-US" sz="1451" i="1">
                <a:solidFill>
                  <a:schemeClr val="dk1"/>
                </a:solidFill>
                <a:latin typeface="Jost"/>
                <a:ea typeface="맑은 고딕"/>
              </a:rPr>
              <a:t>Phys. A </a:t>
            </a:r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(2018)</a:t>
            </a:r>
            <a:endParaRPr lang="en-US" sz="145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" name="Picture 40"/>
          <p:cNvPicPr/>
          <p:nvPr/>
        </p:nvPicPr>
        <p:blipFill>
          <a:blip r:embed="rId9"/>
          <a:stretch/>
        </p:blipFill>
        <p:spPr>
          <a:xfrm>
            <a:off x="7936436" y="4982126"/>
            <a:ext cx="1280471" cy="1283519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" name="TextBox 25"/>
          <p:cNvSpPr/>
          <p:nvPr/>
        </p:nvSpPr>
        <p:spPr>
          <a:xfrm>
            <a:off x="7602059" y="6073639"/>
            <a:ext cx="2417265" cy="32349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 defTabSz="1105875"/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D. Hartich, </a:t>
            </a:r>
            <a:r>
              <a:rPr lang="en-US" sz="1451" i="1">
                <a:solidFill>
                  <a:schemeClr val="dk1"/>
                </a:solidFill>
                <a:latin typeface="Jost"/>
                <a:ea typeface="맑은 고딕"/>
              </a:rPr>
              <a:t>et al.</a:t>
            </a:r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, </a:t>
            </a:r>
            <a:r>
              <a:rPr lang="en-US" sz="1451" i="1">
                <a:solidFill>
                  <a:schemeClr val="dk1"/>
                </a:solidFill>
                <a:latin typeface="Jost"/>
                <a:ea typeface="맑은 고딕"/>
              </a:rPr>
              <a:t>PRL </a:t>
            </a:r>
            <a:r>
              <a:rPr lang="en-US" sz="1451">
                <a:solidFill>
                  <a:schemeClr val="dk1"/>
                </a:solidFill>
                <a:latin typeface="Jost"/>
                <a:ea typeface="맑은 고딕"/>
              </a:rPr>
              <a:t>(2021)</a:t>
            </a:r>
            <a:endParaRPr lang="en-US" sz="145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C5425C6B-1A19-42D3-8A52-B4FA7BC30487}"/>
              </a:ext>
            </a:extLst>
          </p:cNvPr>
          <p:cNvSpPr txBox="1">
            <a:spLocks/>
          </p:cNvSpPr>
          <p:nvPr/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</a:tabLst>
            </a:pPr>
            <a:r>
              <a:rPr lang="en-US">
                <a:solidFill>
                  <a:schemeClr val="dk2"/>
                </a:solidFill>
                <a:latin typeface="Jost"/>
                <a:ea typeface="Jost"/>
              </a:rPr>
              <a:t>Thermodynamic uncertainty relation (TUR)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그래픽 4" descr="18§display§\Rightarrow \Delta s \geq 0§svg§600§TRUE§" title="TexMaths">
            <a:extLst>
              <a:ext uri="{FF2B5EF4-FFF2-40B4-BE49-F238E27FC236}">
                <a16:creationId xmlns:a16="http://schemas.microsoft.com/office/drawing/2014/main" id="{1F5731B7-8758-91DD-F9B5-2E0F1F7C002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1259350" y="2174980"/>
            <a:ext cx="1396864" cy="27517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AF7BCB-CF7B-0869-8499-B6CA3F11191D}"/>
              </a:ext>
            </a:extLst>
          </p:cNvPr>
          <p:cNvSpPr txBox="1"/>
          <p:nvPr/>
        </p:nvSpPr>
        <p:spPr>
          <a:xfrm>
            <a:off x="1226993" y="2128656"/>
            <a:ext cx="4235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ko-KR" i="1" dirty="0">
                <a:latin typeface="Jost" pitchFamily="2" charset="0"/>
                <a:ea typeface="Jost" pitchFamily="2" charset="0"/>
              </a:rPr>
              <a:t>cf.</a:t>
            </a:r>
            <a:endParaRPr kumimoji="1" lang="ko-KR" altLang="en-US" i="1" dirty="0">
              <a:latin typeface="Jos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  <p:bldP spid="21" grpId="0"/>
      <p:bldP spid="22" grpId="0"/>
      <p:bldP spid="26" grpId="0"/>
      <p:bldP spid="28" grpId="0"/>
      <p:bldP spid="30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i="1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Beyond</a:t>
            </a: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 the </a:t>
            </a:r>
            <a:r>
              <a:rPr lang="en-US" sz="4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Markovian</a:t>
            </a: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 systems</a:t>
            </a:r>
            <a:endParaRPr lang="en-US" sz="4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93" name="그림 22"/>
          <p:cNvPicPr/>
          <p:nvPr/>
        </p:nvPicPr>
        <p:blipFill>
          <a:blip r:embed="rId3"/>
          <a:stretch/>
        </p:blipFill>
        <p:spPr>
          <a:xfrm>
            <a:off x="12997239" y="2592900"/>
            <a:ext cx="2948040" cy="2771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4" name="TextBox 76"/>
          <p:cNvSpPr/>
          <p:nvPr/>
        </p:nvSpPr>
        <p:spPr>
          <a:xfrm>
            <a:off x="13052843" y="5371731"/>
            <a:ext cx="2892436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B. Clemens </a:t>
            </a:r>
            <a:r>
              <a:rPr lang="en-US" sz="1200" b="0" i="1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et al., Rev. Mod. Phys. 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(2016)</a:t>
            </a:r>
          </a:p>
        </p:txBody>
      </p:sp>
      <p:sp>
        <p:nvSpPr>
          <p:cNvPr id="2" name="TextBox 90">
            <a:extLst>
              <a:ext uri="{FF2B5EF4-FFF2-40B4-BE49-F238E27FC236}">
                <a16:creationId xmlns:a16="http://schemas.microsoft.com/office/drawing/2014/main" id="{EE97A3D1-637E-BB36-189C-56657F13871C}"/>
              </a:ext>
            </a:extLst>
          </p:cNvPr>
          <p:cNvSpPr/>
          <p:nvPr/>
        </p:nvSpPr>
        <p:spPr>
          <a:xfrm>
            <a:off x="2234520" y="3918136"/>
            <a:ext cx="4395960" cy="135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3" name="TextBox 94">
            <a:extLst>
              <a:ext uri="{FF2B5EF4-FFF2-40B4-BE49-F238E27FC236}">
                <a16:creationId xmlns:a16="http://schemas.microsoft.com/office/drawing/2014/main" id="{2D1B9038-9887-9C8F-F898-CF5508DDAA2F}"/>
              </a:ext>
            </a:extLst>
          </p:cNvPr>
          <p:cNvSpPr/>
          <p:nvPr/>
        </p:nvSpPr>
        <p:spPr>
          <a:xfrm>
            <a:off x="7977909" y="2863194"/>
            <a:ext cx="1960200" cy="24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Y. Hasegawa </a:t>
            </a:r>
            <a:r>
              <a:rPr lang="en-US" sz="1600" b="0" i="1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et al, PRE</a:t>
            </a:r>
            <a:r>
              <a:rPr lang="en-US" sz="16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(2019) </a:t>
            </a:r>
          </a:p>
        </p:txBody>
      </p:sp>
      <p:sp>
        <p:nvSpPr>
          <p:cNvPr id="4" name="TextBox 95">
            <a:extLst>
              <a:ext uri="{FF2B5EF4-FFF2-40B4-BE49-F238E27FC236}">
                <a16:creationId xmlns:a16="http://schemas.microsoft.com/office/drawing/2014/main" id="{86CBEEF4-56CF-C3EB-F553-A88A367E27C1}"/>
              </a:ext>
            </a:extLst>
          </p:cNvPr>
          <p:cNvSpPr/>
          <p:nvPr/>
        </p:nvSpPr>
        <p:spPr>
          <a:xfrm>
            <a:off x="7977909" y="3847604"/>
            <a:ext cx="1867320" cy="24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T. Gingrich </a:t>
            </a:r>
            <a:r>
              <a:rPr lang="en-US" sz="1600" b="0" i="1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et al., PRL</a:t>
            </a:r>
            <a:r>
              <a:rPr lang="en-US" sz="16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(2016)</a:t>
            </a:r>
          </a:p>
        </p:txBody>
      </p:sp>
      <p:sp>
        <p:nvSpPr>
          <p:cNvPr id="5" name="TextBox 96">
            <a:extLst>
              <a:ext uri="{FF2B5EF4-FFF2-40B4-BE49-F238E27FC236}">
                <a16:creationId xmlns:a16="http://schemas.microsoft.com/office/drawing/2014/main" id="{9FBC0CD4-7206-C795-7789-7E25409EE498}"/>
              </a:ext>
            </a:extLst>
          </p:cNvPr>
          <p:cNvSpPr/>
          <p:nvPr/>
        </p:nvSpPr>
        <p:spPr>
          <a:xfrm>
            <a:off x="7977909" y="4322707"/>
            <a:ext cx="1589400" cy="24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K. </a:t>
            </a:r>
            <a:r>
              <a:rPr lang="en-US" sz="1600" b="0" u="none" strike="noStrike" dirty="0" err="1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Proesmans</a:t>
            </a:r>
            <a:r>
              <a:rPr lang="en-US" sz="1600" b="0" i="1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et al., EPL</a:t>
            </a:r>
            <a:r>
              <a:rPr lang="en-US" sz="1600" b="0" u="none" strike="noStrike" dirty="0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(2017)</a:t>
            </a:r>
          </a:p>
        </p:txBody>
      </p:sp>
      <p:sp>
        <p:nvSpPr>
          <p:cNvPr id="6" name="TextBox 97">
            <a:extLst>
              <a:ext uri="{FF2B5EF4-FFF2-40B4-BE49-F238E27FC236}">
                <a16:creationId xmlns:a16="http://schemas.microsoft.com/office/drawing/2014/main" id="{7CF6ABE8-2D1E-879D-25AD-3E9F1153A3E0}"/>
              </a:ext>
            </a:extLst>
          </p:cNvPr>
          <p:cNvSpPr/>
          <p:nvPr/>
        </p:nvSpPr>
        <p:spPr>
          <a:xfrm>
            <a:off x="7977909" y="3316094"/>
            <a:ext cx="1565640" cy="24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J. Lee </a:t>
            </a:r>
            <a:r>
              <a:rPr lang="en-US" sz="1600" b="0" i="1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et al., PRE</a:t>
            </a:r>
            <a:r>
              <a:rPr lang="en-US" sz="16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 (2021)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6F10AD-E599-3637-EBE1-6996F730B98C}"/>
              </a:ext>
            </a:extLst>
          </p:cNvPr>
          <p:cNvSpPr txBox="1"/>
          <p:nvPr/>
        </p:nvSpPr>
        <p:spPr>
          <a:xfrm>
            <a:off x="1429041" y="2106359"/>
            <a:ext cx="10762959" cy="416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The TUR is validated in</a:t>
            </a:r>
            <a:endParaRPr lang="en-US" altLang="ko-KR" sz="2400" dirty="0">
              <a:latin typeface="Jost" pitchFamily="2" charset="0"/>
              <a:ea typeface="Jost" pitchFamily="2" charset="0"/>
            </a:endParaRPr>
          </a:p>
          <a:p>
            <a:pPr marL="889200" lvl="8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0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Overdamped </a:t>
            </a:r>
            <a:r>
              <a:rPr lang="en-US" altLang="ko-KR" sz="20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Langevin</a:t>
            </a:r>
            <a:r>
              <a:rPr lang="en-US" altLang="ko-KR" sz="20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 dynamics</a:t>
            </a:r>
            <a:endParaRPr lang="en-US" altLang="ko-KR" sz="2000" dirty="0">
              <a:latin typeface="Jost" pitchFamily="2" charset="0"/>
              <a:ea typeface="Jost" pitchFamily="2" charset="0"/>
            </a:endParaRPr>
          </a:p>
          <a:p>
            <a:pPr marL="889200" lvl="5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0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Underdamped </a:t>
            </a:r>
            <a:r>
              <a:rPr lang="en-US" altLang="ko-KR" sz="20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Langevin</a:t>
            </a:r>
            <a:r>
              <a:rPr lang="en-US" altLang="ko-KR" sz="20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 dynamics</a:t>
            </a:r>
          </a:p>
          <a:p>
            <a:pPr marL="889200" lvl="5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000" b="0" u="none" strike="noStrike" dirty="0" err="1">
                <a:effectLst/>
                <a:uFillTx/>
                <a:latin typeface="Jost" pitchFamily="2" charset="0"/>
                <a:ea typeface="Jost" pitchFamily="2" charset="0"/>
              </a:rPr>
              <a:t>Countinous</a:t>
            </a:r>
            <a:r>
              <a:rPr lang="en-US" altLang="ko-KR" sz="20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 time </a:t>
            </a:r>
            <a:r>
              <a:rPr lang="en-US" altLang="ko-KR" sz="20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Markov</a:t>
            </a:r>
            <a:r>
              <a:rPr lang="en-US" altLang="ko-KR" sz="20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 jump process</a:t>
            </a:r>
          </a:p>
          <a:p>
            <a:pPr marL="889200" lvl="4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000" b="0" u="none" strike="noStrike" dirty="0" err="1">
                <a:effectLst/>
                <a:uFillTx/>
                <a:latin typeface="Jost" pitchFamily="2" charset="0"/>
                <a:ea typeface="Jost" pitchFamily="2" charset="0"/>
              </a:rPr>
              <a:t>Descrete</a:t>
            </a:r>
            <a:r>
              <a:rPr lang="en-US" altLang="ko-KR" sz="20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 time </a:t>
            </a:r>
            <a:r>
              <a:rPr lang="en-US" altLang="ko-KR" sz="20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Markov</a:t>
            </a:r>
            <a:r>
              <a:rPr lang="en-US" altLang="ko-KR" sz="20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 jump process</a:t>
            </a:r>
          </a:p>
          <a:p>
            <a:pPr marL="432000" lvl="3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There is little research on </a:t>
            </a:r>
            <a:r>
              <a:rPr lang="en-US" altLang="ko-KR" sz="2800" b="1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TUR</a:t>
            </a:r>
            <a:r>
              <a:rPr lang="en-US" altLang="ko-KR" sz="28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 for systems with </a:t>
            </a:r>
            <a:r>
              <a:rPr lang="en-US" altLang="ko-KR" sz="2800" b="1" dirty="0">
                <a:solidFill>
                  <a:schemeClr val="accent1"/>
                </a:solidFill>
                <a:latin typeface="Jost" pitchFamily="2" charset="0"/>
                <a:ea typeface="Jost" pitchFamily="2" charset="0"/>
              </a:rPr>
              <a:t>non</a:t>
            </a:r>
            <a:r>
              <a:rPr lang="en-US" altLang="ko-KR" sz="2800" b="1" u="none" strike="noStrike" dirty="0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-</a:t>
            </a:r>
            <a:r>
              <a:rPr lang="en-US" altLang="ko-KR" sz="2800" b="1" u="none" strike="noStrike" dirty="0" err="1">
                <a:solidFill>
                  <a:schemeClr val="accent1"/>
                </a:solidFill>
                <a:effectLst/>
                <a:uFillTx/>
                <a:latin typeface="Jost" pitchFamily="2" charset="0"/>
                <a:ea typeface="Jost" pitchFamily="2" charset="0"/>
              </a:rPr>
              <a:t>Markovianity</a:t>
            </a:r>
            <a:endParaRPr lang="en-US" altLang="ko-KR" sz="2800" b="0" u="none" strike="noStrike" dirty="0">
              <a:effectLst/>
              <a:uFillTx/>
              <a:latin typeface="Jost" pitchFamily="2" charset="0"/>
              <a:ea typeface="Jost" pitchFamily="2" charset="0"/>
            </a:endParaRPr>
          </a:p>
          <a:p>
            <a:pPr marL="432000" lvl="3" indent="-3240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b="1" u="none" strike="noStrike" dirty="0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Non-</a:t>
            </a:r>
            <a:r>
              <a:rPr lang="en-US" altLang="ko-KR" sz="2800" b="1" u="none" strike="noStrike" dirty="0" err="1">
                <a:solidFill>
                  <a:srgbClr val="00538B"/>
                </a:solidFill>
                <a:effectLst/>
                <a:uFillTx/>
                <a:latin typeface="Jost" pitchFamily="2" charset="0"/>
                <a:ea typeface="Jost" pitchFamily="2" charset="0"/>
              </a:rPr>
              <a:t>Markovianity</a:t>
            </a:r>
            <a:r>
              <a:rPr lang="en-US" altLang="ko-KR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is </a:t>
            </a:r>
            <a:r>
              <a:rPr lang="en-US" altLang="ko-KR" sz="2800" b="0" i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crucial</a:t>
            </a:r>
            <a:r>
              <a:rPr lang="en-US" altLang="ko-KR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 </a:t>
            </a:r>
            <a:r>
              <a:rPr lang="en-US" altLang="ko-KR" sz="2800" dirty="0">
                <a:solidFill>
                  <a:schemeClr val="dk1"/>
                </a:solidFill>
                <a:latin typeface="Jost" pitchFamily="2" charset="0"/>
                <a:ea typeface="Jost" pitchFamily="2" charset="0"/>
              </a:rPr>
              <a:t>i</a:t>
            </a:r>
            <a:r>
              <a:rPr lang="en-US" altLang="ko-KR" sz="2800" b="0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n </a:t>
            </a:r>
            <a:r>
              <a:rPr lang="en-US" altLang="ko-KR" sz="2800" b="1" u="none" strike="noStrike" dirty="0">
                <a:solidFill>
                  <a:schemeClr val="dk1"/>
                </a:solidFill>
                <a:effectLst/>
                <a:uFillTx/>
                <a:latin typeface="Jost" pitchFamily="2" charset="0"/>
                <a:ea typeface="Jost" pitchFamily="2" charset="0"/>
              </a:rPr>
              <a:t>small biological systems</a:t>
            </a:r>
            <a:endParaRPr lang="en-US" altLang="ko-KR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  <a:p>
            <a:endParaRPr kumimoji="1"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FAEF0E8-9534-AC4E-0F0B-C2DB1C2B06BA}"/>
              </a:ext>
            </a:extLst>
          </p:cNvPr>
          <p:cNvSpPr/>
          <p:nvPr/>
        </p:nvSpPr>
        <p:spPr>
          <a:xfrm>
            <a:off x="922680" y="4779019"/>
            <a:ext cx="11255433" cy="1330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8D753-ECD0-8DD3-5BF8-36B5618A8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>
            <a:extLst>
              <a:ext uri="{FF2B5EF4-FFF2-40B4-BE49-F238E27FC236}">
                <a16:creationId xmlns:a16="http://schemas.microsoft.com/office/drawing/2014/main" id="{7E43E9E0-CADC-0F10-269F-83D89C80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680" y="645480"/>
            <a:ext cx="1004400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u="none" strike="noStrike" dirty="0">
                <a:solidFill>
                  <a:srgbClr val="A80054"/>
                </a:solidFill>
                <a:effectLst/>
                <a:uFillTx/>
                <a:latin typeface="Jost" pitchFamily="2" charset="0"/>
                <a:ea typeface="Jost" pitchFamily="2" charset="0"/>
              </a:rPr>
              <a:t>Non-Markovian </a:t>
            </a:r>
            <a:r>
              <a:rPr lang="en-US" sz="4400" b="0" u="none" strike="noStrike" dirty="0">
                <a:solidFill>
                  <a:srgbClr val="00538A"/>
                </a:solidFill>
                <a:effectLst/>
                <a:uFillTx/>
                <a:latin typeface="Jost" pitchFamily="2" charset="0"/>
                <a:ea typeface="Jost" pitchFamily="2" charset="0"/>
              </a:rPr>
              <a:t>biological</a:t>
            </a:r>
            <a:r>
              <a:rPr lang="en-US" sz="4400" b="0" u="none" strike="noStrike" dirty="0">
                <a:solidFill>
                  <a:schemeClr val="dk2"/>
                </a:solidFill>
                <a:effectLst/>
                <a:uFillTx/>
                <a:latin typeface="Jost" pitchFamily="2" charset="0"/>
                <a:ea typeface="Jost" pitchFamily="2" charset="0"/>
              </a:rPr>
              <a:t> systems</a:t>
            </a:r>
            <a:endParaRPr lang="en-US" sz="44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94" name="TextBox 76">
            <a:extLst>
              <a:ext uri="{FF2B5EF4-FFF2-40B4-BE49-F238E27FC236}">
                <a16:creationId xmlns:a16="http://schemas.microsoft.com/office/drawing/2014/main" id="{E7AE67F4-62AA-5677-6A07-7516D51DBCF9}"/>
              </a:ext>
            </a:extLst>
          </p:cNvPr>
          <p:cNvSpPr/>
          <p:nvPr/>
        </p:nvSpPr>
        <p:spPr>
          <a:xfrm>
            <a:off x="13052843" y="5371731"/>
            <a:ext cx="2892436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B. Clemens </a:t>
            </a:r>
            <a:r>
              <a:rPr lang="en-US" sz="1200" b="0" i="1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et al., Rev. Mod. Phys. </a:t>
            </a:r>
            <a:r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Jost" pitchFamily="2" charset="0"/>
                <a:ea typeface="Jost" pitchFamily="2" charset="0"/>
              </a:rPr>
              <a:t>(2016)</a:t>
            </a:r>
          </a:p>
        </p:txBody>
      </p:sp>
      <p:sp>
        <p:nvSpPr>
          <p:cNvPr id="2" name="TextBox 90">
            <a:extLst>
              <a:ext uri="{FF2B5EF4-FFF2-40B4-BE49-F238E27FC236}">
                <a16:creationId xmlns:a16="http://schemas.microsoft.com/office/drawing/2014/main" id="{B1D654B3-5825-7F4F-2E30-5645160A0F40}"/>
              </a:ext>
            </a:extLst>
          </p:cNvPr>
          <p:cNvSpPr/>
          <p:nvPr/>
        </p:nvSpPr>
        <p:spPr>
          <a:xfrm>
            <a:off x="2234520" y="3918136"/>
            <a:ext cx="4395960" cy="135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52042F-0296-EE37-2736-A5C20DE96FE9}"/>
              </a:ext>
            </a:extLst>
          </p:cNvPr>
          <p:cNvSpPr txBox="1"/>
          <p:nvPr/>
        </p:nvSpPr>
        <p:spPr>
          <a:xfrm>
            <a:off x="1429041" y="2106359"/>
            <a:ext cx="3142959" cy="5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Bio-activeness</a:t>
            </a:r>
            <a:endParaRPr lang="en-US" altLang="ko-KR" sz="2800" b="0" u="none" strike="noStrike" dirty="0">
              <a:solidFill>
                <a:srgbClr val="000000"/>
              </a:solidFill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032263-C7F0-B4CB-E4ED-620DAB64F3B0}"/>
              </a:ext>
            </a:extLst>
          </p:cNvPr>
          <p:cNvSpPr txBox="1"/>
          <p:nvPr/>
        </p:nvSpPr>
        <p:spPr>
          <a:xfrm>
            <a:off x="6858290" y="2106359"/>
            <a:ext cx="4781260" cy="96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2000" indent="-3240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altLang="ko-KR" sz="2800" b="0" u="none" strike="noStrike" dirty="0">
                <a:effectLst/>
                <a:uFillTx/>
                <a:latin typeface="Jost" pitchFamily="2" charset="0"/>
                <a:ea typeface="Jost" pitchFamily="2" charset="0"/>
              </a:rPr>
              <a:t>Memory effect</a:t>
            </a:r>
            <a:r>
              <a:rPr lang="en-US" altLang="ko-KR" sz="2800" dirty="0">
                <a:latin typeface="Jost" pitchFamily="2" charset="0"/>
                <a:ea typeface="Jost" pitchFamily="2" charset="0"/>
              </a:rPr>
              <a:t> </a:t>
            </a:r>
            <a:br>
              <a:rPr lang="en-US" altLang="ko-KR" sz="2800" dirty="0">
                <a:latin typeface="Jost" pitchFamily="2" charset="0"/>
                <a:ea typeface="Jost" pitchFamily="2" charset="0"/>
              </a:rPr>
            </a:br>
            <a:r>
              <a:rPr lang="en-US" altLang="ko-KR" sz="2000" dirty="0">
                <a:latin typeface="Jost" pitchFamily="2" charset="0"/>
                <a:ea typeface="Jost" pitchFamily="2" charset="0"/>
              </a:rPr>
              <a:t>(aging, non-ergodicity)</a:t>
            </a:r>
            <a:endParaRPr lang="en-US" altLang="ko-KR" sz="2800" b="0" u="none" strike="noStrike" dirty="0">
              <a:effectLst/>
              <a:uFillTx/>
              <a:latin typeface="Jost" pitchFamily="2" charset="0"/>
              <a:ea typeface="Jost" pitchFamily="2" charset="0"/>
            </a:endParaRPr>
          </a:p>
        </p:txBody>
      </p:sp>
      <p:pic>
        <p:nvPicPr>
          <p:cNvPr id="9" name="그림 1">
            <a:extLst>
              <a:ext uri="{FF2B5EF4-FFF2-40B4-BE49-F238E27FC236}">
                <a16:creationId xmlns:a16="http://schemas.microsoft.com/office/drawing/2014/main" id="{8F2CD2CD-873D-CBAE-AE2F-62984375C6F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527470" y="2708971"/>
            <a:ext cx="3560290" cy="3346463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" name="TextBox 87">
            <a:extLst>
              <a:ext uri="{FF2B5EF4-FFF2-40B4-BE49-F238E27FC236}">
                <a16:creationId xmlns:a16="http://schemas.microsoft.com/office/drawing/2014/main" id="{ED2AB661-2F61-C977-988A-836AA4005B87}"/>
              </a:ext>
            </a:extLst>
          </p:cNvPr>
          <p:cNvSpPr/>
          <p:nvPr/>
        </p:nvSpPr>
        <p:spPr>
          <a:xfrm>
            <a:off x="3240397" y="6046676"/>
            <a:ext cx="2663206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100" b="0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B. Clemens </a:t>
            </a:r>
            <a:r>
              <a:rPr lang="en-US" sz="1100" b="0" i="1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et al., Rev. Mod. Phys. </a:t>
            </a:r>
            <a:r>
              <a:rPr lang="en-US" sz="1100" b="0" u="none" strike="noStrike">
                <a:solidFill>
                  <a:srgbClr val="000000"/>
                </a:solidFill>
                <a:uFillTx/>
                <a:latin typeface="Jost" pitchFamily="2" charset="0"/>
                <a:ea typeface="Jost" pitchFamily="2" charset="0"/>
              </a:rPr>
              <a:t>(2016)</a:t>
            </a:r>
          </a:p>
        </p:txBody>
      </p:sp>
      <p:grpSp>
        <p:nvGrpSpPr>
          <p:cNvPr id="11" name="그룹 137">
            <a:extLst>
              <a:ext uri="{FF2B5EF4-FFF2-40B4-BE49-F238E27FC236}">
                <a16:creationId xmlns:a16="http://schemas.microsoft.com/office/drawing/2014/main" id="{F3D1AE6E-32E1-4DF9-964E-D034814E9EE9}"/>
              </a:ext>
            </a:extLst>
          </p:cNvPr>
          <p:cNvGrpSpPr/>
          <p:nvPr/>
        </p:nvGrpSpPr>
        <p:grpSpPr>
          <a:xfrm>
            <a:off x="7337530" y="3197374"/>
            <a:ext cx="3150710" cy="2698407"/>
            <a:chOff x="5095440" y="3011040"/>
            <a:chExt cx="2723400" cy="2332440"/>
          </a:xfrm>
        </p:grpSpPr>
        <p:pic>
          <p:nvPicPr>
            <p:cNvPr id="12" name="그림 138">
              <a:extLst>
                <a:ext uri="{FF2B5EF4-FFF2-40B4-BE49-F238E27FC236}">
                  <a16:creationId xmlns:a16="http://schemas.microsoft.com/office/drawing/2014/main" id="{F72ACD2A-A2F1-F33F-ABC2-6970922AAE53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5095440" y="3011040"/>
              <a:ext cx="2723400" cy="1190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" name="그림 139">
              <a:extLst>
                <a:ext uri="{FF2B5EF4-FFF2-40B4-BE49-F238E27FC236}">
                  <a16:creationId xmlns:a16="http://schemas.microsoft.com/office/drawing/2014/main" id="{70A8EDEE-67FB-7E2A-45E1-549ACB6DDE1F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5095440" y="4203360"/>
              <a:ext cx="2720160" cy="1140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7" name="TextBox 88">
            <a:extLst>
              <a:ext uri="{FF2B5EF4-FFF2-40B4-BE49-F238E27FC236}">
                <a16:creationId xmlns:a16="http://schemas.microsoft.com/office/drawing/2014/main" id="{F2137195-7725-EBD7-ED7C-60208C36F8D6}"/>
              </a:ext>
            </a:extLst>
          </p:cNvPr>
          <p:cNvSpPr/>
          <p:nvPr/>
        </p:nvSpPr>
        <p:spPr>
          <a:xfrm>
            <a:off x="7987840" y="6055434"/>
            <a:ext cx="2522160" cy="24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defTabSz="3507840">
              <a:lnSpc>
                <a:spcPct val="100000"/>
              </a:lnSpc>
            </a:pPr>
            <a:r>
              <a:rPr lang="en-US" sz="1100" b="0" u="none" strike="noStrike" dirty="0">
                <a:solidFill>
                  <a:schemeClr val="dk1"/>
                </a:solidFill>
                <a:uFillTx/>
                <a:latin typeface="Jost" pitchFamily="2" charset="0"/>
                <a:ea typeface="Jost" pitchFamily="2" charset="0"/>
              </a:rPr>
              <a:t>G. Muñoz-Gil </a:t>
            </a:r>
            <a:r>
              <a:rPr lang="en-US" sz="1100" b="0" i="1" u="none" strike="noStrike" dirty="0">
                <a:solidFill>
                  <a:schemeClr val="dk1"/>
                </a:solidFill>
                <a:uFillTx/>
                <a:latin typeface="Jost" pitchFamily="2" charset="0"/>
                <a:ea typeface="Jost" pitchFamily="2" charset="0"/>
              </a:rPr>
              <a:t>et al., Nat. Commun.</a:t>
            </a:r>
            <a:r>
              <a:rPr lang="en-US" sz="1100" b="0" u="none" strike="noStrike" dirty="0">
                <a:solidFill>
                  <a:schemeClr val="dk1"/>
                </a:solidFill>
                <a:uFillTx/>
                <a:latin typeface="Jost" pitchFamily="2" charset="0"/>
                <a:ea typeface="Jost" pitchFamily="2" charset="0"/>
              </a:rPr>
              <a:t> (2021)</a:t>
            </a:r>
            <a:endParaRPr lang="en-US" sz="1100" b="0" u="none" strike="noStrike" dirty="0">
              <a:solidFill>
                <a:srgbClr val="000000"/>
              </a:solidFill>
              <a:uFillTx/>
              <a:latin typeface="Jost" pitchFamily="2" charset="0"/>
              <a:ea typeface="Jos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16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10" grpId="0"/>
      <p:bldP spid="17" grpId="0"/>
    </p:bldLst>
  </p:timing>
</p:sld>
</file>

<file path=ppt/theme/theme1.xml><?xml version="1.0" encoding="utf-8"?>
<a:theme xmlns:a="http://schemas.openxmlformats.org/drawingml/2006/main" name="3_Office Theme">
  <a:themeElements>
    <a:clrScheme name="APS">
      <a:dk1>
        <a:srgbClr val="494949"/>
      </a:dk1>
      <a:lt1>
        <a:srgbClr val="FFFFFF"/>
      </a:lt1>
      <a:dk2>
        <a:srgbClr val="00538B"/>
      </a:dk2>
      <a:lt2>
        <a:srgbClr val="E7E6E6"/>
      </a:lt2>
      <a:accent1>
        <a:srgbClr val="00538B"/>
      </a:accent1>
      <a:accent2>
        <a:srgbClr val="00B189"/>
      </a:accent2>
      <a:accent3>
        <a:srgbClr val="F1BB51"/>
      </a:accent3>
      <a:accent4>
        <a:srgbClr val="009CD7"/>
      </a:accent4>
      <a:accent5>
        <a:srgbClr val="26265E"/>
      </a:accent5>
      <a:accent6>
        <a:srgbClr val="A51D50"/>
      </a:accent6>
      <a:hlink>
        <a:srgbClr val="0563C1"/>
      </a:hlink>
      <a:folHlink>
        <a:srgbClr val="0263C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APS">
      <a:dk1>
        <a:srgbClr val="494949"/>
      </a:dk1>
      <a:lt1>
        <a:srgbClr val="FFFFFF"/>
      </a:lt1>
      <a:dk2>
        <a:srgbClr val="00538B"/>
      </a:dk2>
      <a:lt2>
        <a:srgbClr val="E7E6E6"/>
      </a:lt2>
      <a:accent1>
        <a:srgbClr val="00538B"/>
      </a:accent1>
      <a:accent2>
        <a:srgbClr val="00B189"/>
      </a:accent2>
      <a:accent3>
        <a:srgbClr val="F1BB51"/>
      </a:accent3>
      <a:accent4>
        <a:srgbClr val="009CD7"/>
      </a:accent4>
      <a:accent5>
        <a:srgbClr val="26265E"/>
      </a:accent5>
      <a:accent6>
        <a:srgbClr val="A51D50"/>
      </a:accent6>
      <a:hlink>
        <a:srgbClr val="0563C1"/>
      </a:hlink>
      <a:folHlink>
        <a:srgbClr val="0263C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APS">
      <a:dk1>
        <a:srgbClr val="494949"/>
      </a:dk1>
      <a:lt1>
        <a:srgbClr val="FFFFFF"/>
      </a:lt1>
      <a:dk2>
        <a:srgbClr val="00538B"/>
      </a:dk2>
      <a:lt2>
        <a:srgbClr val="E7E6E6"/>
      </a:lt2>
      <a:accent1>
        <a:srgbClr val="00538B"/>
      </a:accent1>
      <a:accent2>
        <a:srgbClr val="00B189"/>
      </a:accent2>
      <a:accent3>
        <a:srgbClr val="F1BB51"/>
      </a:accent3>
      <a:accent4>
        <a:srgbClr val="009CD7"/>
      </a:accent4>
      <a:accent5>
        <a:srgbClr val="26265E"/>
      </a:accent5>
      <a:accent6>
        <a:srgbClr val="A51D50"/>
      </a:accent6>
      <a:hlink>
        <a:srgbClr val="0563C1"/>
      </a:hlink>
      <a:folHlink>
        <a:srgbClr val="0263C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APS">
      <a:dk1>
        <a:srgbClr val="494949"/>
      </a:dk1>
      <a:lt1>
        <a:srgbClr val="FFFFFF"/>
      </a:lt1>
      <a:dk2>
        <a:srgbClr val="00538B"/>
      </a:dk2>
      <a:lt2>
        <a:srgbClr val="E7E6E6"/>
      </a:lt2>
      <a:accent1>
        <a:srgbClr val="00538B"/>
      </a:accent1>
      <a:accent2>
        <a:srgbClr val="00B189"/>
      </a:accent2>
      <a:accent3>
        <a:srgbClr val="F1BB51"/>
      </a:accent3>
      <a:accent4>
        <a:srgbClr val="009CD7"/>
      </a:accent4>
      <a:accent5>
        <a:srgbClr val="26265E"/>
      </a:accent5>
      <a:accent6>
        <a:srgbClr val="A51D50"/>
      </a:accent6>
      <a:hlink>
        <a:srgbClr val="0563C1"/>
      </a:hlink>
      <a:folHlink>
        <a:srgbClr val="0263C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APS">
      <a:dk1>
        <a:srgbClr val="494949"/>
      </a:dk1>
      <a:lt1>
        <a:srgbClr val="FFFFFF"/>
      </a:lt1>
      <a:dk2>
        <a:srgbClr val="00538B"/>
      </a:dk2>
      <a:lt2>
        <a:srgbClr val="E7E6E6"/>
      </a:lt2>
      <a:accent1>
        <a:srgbClr val="00538B"/>
      </a:accent1>
      <a:accent2>
        <a:srgbClr val="00B189"/>
      </a:accent2>
      <a:accent3>
        <a:srgbClr val="F1BB51"/>
      </a:accent3>
      <a:accent4>
        <a:srgbClr val="009CD7"/>
      </a:accent4>
      <a:accent5>
        <a:srgbClr val="26265E"/>
      </a:accent5>
      <a:accent6>
        <a:srgbClr val="A51D50"/>
      </a:accent6>
      <a:hlink>
        <a:srgbClr val="0563C1"/>
      </a:hlink>
      <a:folHlink>
        <a:srgbClr val="0263C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Office Theme">
  <a:themeElements>
    <a:clrScheme name="APS">
      <a:dk1>
        <a:srgbClr val="494949"/>
      </a:dk1>
      <a:lt1>
        <a:srgbClr val="FFFFFF"/>
      </a:lt1>
      <a:dk2>
        <a:srgbClr val="00538B"/>
      </a:dk2>
      <a:lt2>
        <a:srgbClr val="E7E6E6"/>
      </a:lt2>
      <a:accent1>
        <a:srgbClr val="00538B"/>
      </a:accent1>
      <a:accent2>
        <a:srgbClr val="00B189"/>
      </a:accent2>
      <a:accent3>
        <a:srgbClr val="F1BB51"/>
      </a:accent3>
      <a:accent4>
        <a:srgbClr val="009CD7"/>
      </a:accent4>
      <a:accent5>
        <a:srgbClr val="26265E"/>
      </a:accent5>
      <a:accent6>
        <a:srgbClr val="A51D50"/>
      </a:accent6>
      <a:hlink>
        <a:srgbClr val="0563C1"/>
      </a:hlink>
      <a:folHlink>
        <a:srgbClr val="0263C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15481</TotalTime>
  <Words>3345</Words>
  <Application>Microsoft Office PowerPoint</Application>
  <PresentationFormat>Widescreen</PresentationFormat>
  <Paragraphs>275</Paragraphs>
  <Slides>30</Slides>
  <Notes>28</Notes>
  <HiddenSlides>1</HiddenSlides>
  <MMClips>5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3_Office Theme</vt:lpstr>
      <vt:lpstr>3_Office Theme</vt:lpstr>
      <vt:lpstr>3_Office Theme</vt:lpstr>
      <vt:lpstr>3_Office Theme</vt:lpstr>
      <vt:lpstr>3_Office Theme</vt:lpstr>
      <vt:lpstr>3_Office Theme</vt:lpstr>
      <vt:lpstr>Stochastic thermodynamics of biological systems</vt:lpstr>
      <vt:lpstr>Classical thermodynamics </vt:lpstr>
      <vt:lpstr>Non-equilibrium thermodynamics</vt:lpstr>
      <vt:lpstr>Novel discoveries</vt:lpstr>
      <vt:lpstr>Stochastic thermodynamics</vt:lpstr>
      <vt:lpstr>Thermodynamic uncertainty relation (TUR)</vt:lpstr>
      <vt:lpstr>PowerPoint Presentation</vt:lpstr>
      <vt:lpstr>Beyond the Markovian systems</vt:lpstr>
      <vt:lpstr>Non-Markovian biological systems</vt:lpstr>
      <vt:lpstr>Systems with active OU particle</vt:lpstr>
      <vt:lpstr>Derivation of modified TUR</vt:lpstr>
      <vt:lpstr>Application to the bound on MSD</vt:lpstr>
      <vt:lpstr>Optimized TUR bound </vt:lpstr>
      <vt:lpstr>Physical interpretation of </vt:lpstr>
      <vt:lpstr>Mapping to a steady-state system</vt:lpstr>
      <vt:lpstr>Simulation results </vt:lpstr>
      <vt:lpstr>Simulation results </vt:lpstr>
      <vt:lpstr>Active-TUR </vt:lpstr>
      <vt:lpstr>Memory effect and aging</vt:lpstr>
      <vt:lpstr>Trap model</vt:lpstr>
      <vt:lpstr>PowerPoint Presentation</vt:lpstr>
      <vt:lpstr>PowerPoint Presentation</vt:lpstr>
      <vt:lpstr>Subordinated process</vt:lpstr>
      <vt:lpstr>Derivation of TUR for the subordinated process</vt:lpstr>
      <vt:lpstr>Example 1) Biased Continuous Time Random Walk</vt:lpstr>
      <vt:lpstr>Aging effects on TUR bound</vt:lpstr>
      <vt:lpstr>Example 2) Biased Quenched Trap Model</vt:lpstr>
      <vt:lpstr>Markovian approximation of CTRW</vt:lpstr>
      <vt:lpstr>Markovian approximation of CTRW</vt:lpstr>
      <vt:lpstr>Subordinated-TUR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이동호(물리학과)</cp:lastModifiedBy>
  <cp:revision>276</cp:revision>
  <dcterms:created xsi:type="dcterms:W3CDTF">2025-03-10T12:43:44Z</dcterms:created>
  <dcterms:modified xsi:type="dcterms:W3CDTF">2025-08-29T05:37:40Z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1</vt:r8>
  </property>
  <property fmtid="{D5CDD505-2E9C-101B-9397-08002B2CF9AE}" pid="3" name="PresentationFormat">
    <vt:lpwstr>Widescreen</vt:lpwstr>
  </property>
  <property fmtid="{D5CDD505-2E9C-101B-9397-08002B2CF9AE}" pid="4" name="Slides">
    <vt:r8>1</vt:r8>
  </property>
  <property fmtid="{D5CDD505-2E9C-101B-9397-08002B2CF9AE}" pid="5" name="TexMathignorePreamble">
    <vt:lpwstr>FALSE</vt:lpwstr>
  </property>
  <property fmtid="{D5CDD505-2E9C-101B-9397-08002B2CF9AE}" pid="6" name="TexMathsPreamble">
    <vt:lpwstr>\usepackage{amsmath}§\usepackage{amssymb}§\usepackage[usenames]{color}§\usepackage{ifxetex}§\usepackage{ifluatex}§\usepackage{bm}§\usepackage{xcolor}§\definecolor{c1}{HTML}{A80054}§\definecolor{c0}{HTML}{00538B}§\definecolor{c2}{HTML}{494949}§§§\renewcommand{\familydefault}{\sfdefault}§§§% XeLaTeX compiler§\ifxetex§§    \usepackage{fontspec}§    \usepackage{unicode-math}§§    % Uncomment these lines for alternative fonts§    %\setmainfont{FreeSerif}§    %\setmathfont{FreeSerif}§§% LuaLaTeX compiler§\else\ifluatex§§    \usepackage{fontspec}§    \usepackage{lualatex-math}§§% LaTeX compiler§\else§§    % Uncomment this line for sans-serif maths font§    %\everymath{\mathsf{\xdef\mysf{\mathgroup\the\mathgroup\relax}}\mysf}§§\fi\fi§</vt:lpwstr>
  </property>
</Properties>
</file>