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3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4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5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6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79" r:id="rId5"/>
    <p:sldId id="311" r:id="rId6"/>
    <p:sldId id="290" r:id="rId7"/>
    <p:sldId id="272" r:id="rId8"/>
    <p:sldId id="308" r:id="rId9"/>
    <p:sldId id="291" r:id="rId10"/>
    <p:sldId id="299" r:id="rId11"/>
    <p:sldId id="316" r:id="rId12"/>
    <p:sldId id="282" r:id="rId13"/>
    <p:sldId id="315" r:id="rId14"/>
    <p:sldId id="276" r:id="rId15"/>
    <p:sldId id="280" r:id="rId16"/>
    <p:sldId id="313" r:id="rId17"/>
    <p:sldId id="283" r:id="rId18"/>
    <p:sldId id="284" r:id="rId19"/>
    <p:sldId id="285" r:id="rId20"/>
    <p:sldId id="300" r:id="rId21"/>
    <p:sldId id="295" r:id="rId22"/>
    <p:sldId id="296" r:id="rId23"/>
    <p:sldId id="273" r:id="rId24"/>
    <p:sldId id="288" r:id="rId25"/>
    <p:sldId id="289" r:id="rId26"/>
    <p:sldId id="312" r:id="rId27"/>
    <p:sldId id="294" r:id="rId28"/>
    <p:sldId id="302" r:id="rId29"/>
    <p:sldId id="304" r:id="rId30"/>
    <p:sldId id="303" r:id="rId31"/>
    <p:sldId id="309" r:id="rId32"/>
    <p:sldId id="301" r:id="rId33"/>
    <p:sldId id="293" r:id="rId34"/>
    <p:sldId id="305" r:id="rId35"/>
    <p:sldId id="310" r:id="rId36"/>
    <p:sldId id="297" r:id="rId37"/>
    <p:sldId id="306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7DECE5-23BE-4DAE-8601-58D2A666B0DE}" v="5" dt="2025-08-28T06:08:47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ebyeok Jeong" userId="684df4a9644b381d" providerId="LiveId" clId="{307DECE5-23BE-4DAE-8601-58D2A666B0DE}"/>
    <pc:docChg chg="undo custSel modSld">
      <pc:chgData name="Saebyeok Jeong" userId="684df4a9644b381d" providerId="LiveId" clId="{307DECE5-23BE-4DAE-8601-58D2A666B0DE}" dt="2025-08-28T06:09:44.581" v="251" actId="1038"/>
      <pc:docMkLst>
        <pc:docMk/>
      </pc:docMkLst>
      <pc:sldChg chg="modSp mod">
        <pc:chgData name="Saebyeok Jeong" userId="684df4a9644b381d" providerId="LiveId" clId="{307DECE5-23BE-4DAE-8601-58D2A666B0DE}" dt="2025-08-28T05:57:26.432" v="134" actId="20577"/>
        <pc:sldMkLst>
          <pc:docMk/>
          <pc:sldMk cId="1659590723" sldId="256"/>
        </pc:sldMkLst>
        <pc:spChg chg="mod">
          <ac:chgData name="Saebyeok Jeong" userId="684df4a9644b381d" providerId="LiveId" clId="{307DECE5-23BE-4DAE-8601-58D2A666B0DE}" dt="2025-08-28T05:57:26.432" v="134" actId="20577"/>
          <ac:spMkLst>
            <pc:docMk/>
            <pc:sldMk cId="1659590723" sldId="256"/>
            <ac:spMk id="5" creationId="{32FEA4A2-5A09-E1B8-D579-344FD60897D9}"/>
          </ac:spMkLst>
        </pc:spChg>
      </pc:sldChg>
      <pc:sldChg chg="addSp delSp modSp mod">
        <pc:chgData name="Saebyeok Jeong" userId="684df4a9644b381d" providerId="LiveId" clId="{307DECE5-23BE-4DAE-8601-58D2A666B0DE}" dt="2025-08-28T06:09:44.581" v="251" actId="1038"/>
        <pc:sldMkLst>
          <pc:docMk/>
          <pc:sldMk cId="2916391092" sldId="279"/>
        </pc:sldMkLst>
        <pc:spChg chg="add mod">
          <ac:chgData name="Saebyeok Jeong" userId="684df4a9644b381d" providerId="LiveId" clId="{307DECE5-23BE-4DAE-8601-58D2A666B0DE}" dt="2025-08-28T06:09:18.899" v="241" actId="1038"/>
          <ac:spMkLst>
            <pc:docMk/>
            <pc:sldMk cId="2916391092" sldId="279"/>
            <ac:spMk id="2" creationId="{B69E8C42-84C1-697B-940E-C865A5AE2ED5}"/>
          </ac:spMkLst>
        </pc:spChg>
        <pc:spChg chg="mod">
          <ac:chgData name="Saebyeok Jeong" userId="684df4a9644b381d" providerId="LiveId" clId="{307DECE5-23BE-4DAE-8601-58D2A666B0DE}" dt="2025-08-28T06:09:13.033" v="232" actId="1038"/>
          <ac:spMkLst>
            <pc:docMk/>
            <pc:sldMk cId="2916391092" sldId="279"/>
            <ac:spMk id="5" creationId="{8505EA0D-A554-EC6B-6822-F4A134A59C12}"/>
          </ac:spMkLst>
        </pc:spChg>
        <pc:spChg chg="del">
          <ac:chgData name="Saebyeok Jeong" userId="684df4a9644b381d" providerId="LiveId" clId="{307DECE5-23BE-4DAE-8601-58D2A666B0DE}" dt="2025-08-28T06:08:47.562" v="205" actId="478"/>
          <ac:spMkLst>
            <pc:docMk/>
            <pc:sldMk cId="2916391092" sldId="279"/>
            <ac:spMk id="6" creationId="{22481B2F-D464-0912-4BE6-D539449D8909}"/>
          </ac:spMkLst>
        </pc:spChg>
        <pc:spChg chg="mod">
          <ac:chgData name="Saebyeok Jeong" userId="684df4a9644b381d" providerId="LiveId" clId="{307DECE5-23BE-4DAE-8601-58D2A666B0DE}" dt="2025-08-28T06:09:08.160" v="230" actId="1076"/>
          <ac:spMkLst>
            <pc:docMk/>
            <pc:sldMk cId="2916391092" sldId="279"/>
            <ac:spMk id="7" creationId="{696AB346-A550-64DD-F3E5-EC3029EDAC3F}"/>
          </ac:spMkLst>
        </pc:spChg>
        <pc:spChg chg="mod">
          <ac:chgData name="Saebyeok Jeong" userId="684df4a9644b381d" providerId="LiveId" clId="{307DECE5-23BE-4DAE-8601-58D2A666B0DE}" dt="2025-08-28T06:09:44.581" v="251" actId="1038"/>
          <ac:spMkLst>
            <pc:docMk/>
            <pc:sldMk cId="2916391092" sldId="279"/>
            <ac:spMk id="32" creationId="{05DFDA03-F45E-BE57-9986-B0A5619049BA}"/>
          </ac:spMkLst>
        </pc:spChg>
      </pc:sldChg>
      <pc:sldChg chg="modSp mod">
        <pc:chgData name="Saebyeok Jeong" userId="684df4a9644b381d" providerId="LiveId" clId="{307DECE5-23BE-4DAE-8601-58D2A666B0DE}" dt="2025-08-28T05:58:37.035" v="203" actId="1076"/>
        <pc:sldMkLst>
          <pc:docMk/>
          <pc:sldMk cId="153085570" sldId="291"/>
        </pc:sldMkLst>
        <pc:spChg chg="mod">
          <ac:chgData name="Saebyeok Jeong" userId="684df4a9644b381d" providerId="LiveId" clId="{307DECE5-23BE-4DAE-8601-58D2A666B0DE}" dt="2025-08-28T05:58:30.540" v="202" actId="20577"/>
          <ac:spMkLst>
            <pc:docMk/>
            <pc:sldMk cId="153085570" sldId="291"/>
            <ac:spMk id="4" creationId="{544EE217-A6D1-0B0E-E735-31476D185FBC}"/>
          </ac:spMkLst>
        </pc:spChg>
        <pc:spChg chg="mod">
          <ac:chgData name="Saebyeok Jeong" userId="684df4a9644b381d" providerId="LiveId" clId="{307DECE5-23BE-4DAE-8601-58D2A666B0DE}" dt="2025-08-28T05:58:37.035" v="203" actId="1076"/>
          <ac:spMkLst>
            <pc:docMk/>
            <pc:sldMk cId="153085570" sldId="291"/>
            <ac:spMk id="7" creationId="{ECDFA556-A5AA-605D-D136-0337E0E030DD}"/>
          </ac:spMkLst>
        </pc:spChg>
      </pc:sldChg>
      <pc:sldChg chg="mod modShow">
        <pc:chgData name="Saebyeok Jeong" userId="684df4a9644b381d" providerId="LiveId" clId="{307DECE5-23BE-4DAE-8601-58D2A666B0DE}" dt="2025-08-28T05:58:57.347" v="204" actId="729"/>
        <pc:sldMkLst>
          <pc:docMk/>
          <pc:sldMk cId="888338677" sldId="314"/>
        </pc:sldMkLst>
      </pc:sldChg>
    </pc:docChg>
  </pc:docChgLst>
  <pc:docChgLst>
    <pc:chgData name="Saebyeok Jeong" userId="684df4a9644b381d" providerId="LiveId" clId="{E67417A6-1855-4390-BEF6-01D7A1887001}"/>
    <pc:docChg chg="undo custSel modSld">
      <pc:chgData name="Saebyeok Jeong" userId="684df4a9644b381d" providerId="LiveId" clId="{E67417A6-1855-4390-BEF6-01D7A1887001}" dt="2024-06-24T20:39:17.263" v="202" actId="207"/>
      <pc:docMkLst>
        <pc:docMk/>
      </pc:docMkLst>
      <pc:sldChg chg="modSp mod">
        <pc:chgData name="Saebyeok Jeong" userId="684df4a9644b381d" providerId="LiveId" clId="{E67417A6-1855-4390-BEF6-01D7A1887001}" dt="2024-06-06T18:49:46.056" v="89" actId="1035"/>
        <pc:sldMkLst>
          <pc:docMk/>
          <pc:sldMk cId="1659590723" sldId="256"/>
        </pc:sldMkLst>
      </pc:sldChg>
      <pc:sldChg chg="addSp delSp modSp mod">
        <pc:chgData name="Saebyeok Jeong" userId="684df4a9644b381d" providerId="LiveId" clId="{E67417A6-1855-4390-BEF6-01D7A1887001}" dt="2024-06-06T18:51:19.074" v="172" actId="478"/>
        <pc:sldMkLst>
          <pc:docMk/>
          <pc:sldMk cId="1078823053" sldId="257"/>
        </pc:sldMkLst>
      </pc:sldChg>
      <pc:sldChg chg="modSp mod">
        <pc:chgData name="Saebyeok Jeong" userId="684df4a9644b381d" providerId="LiveId" clId="{E67417A6-1855-4390-BEF6-01D7A1887001}" dt="2024-06-24T20:39:17.263" v="202" actId="207"/>
        <pc:sldMkLst>
          <pc:docMk/>
          <pc:sldMk cId="1268010586" sldId="315"/>
        </pc:sldMkLst>
      </pc:sldChg>
    </pc:docChg>
  </pc:docChgLst>
  <pc:docChgLst>
    <pc:chgData name="Saebyeok Jeong" userId="684df4a9644b381d" providerId="LiveId" clId="{D42DF5A5-1A2D-456D-8434-F1E410D6969A}"/>
    <pc:docChg chg="undo custSel modSld">
      <pc:chgData name="Saebyeok Jeong" userId="684df4a9644b381d" providerId="LiveId" clId="{D42DF5A5-1A2D-456D-8434-F1E410D6969A}" dt="2024-06-06T15:16:30.307" v="208" actId="1076"/>
      <pc:docMkLst>
        <pc:docMk/>
      </pc:docMkLst>
      <pc:sldChg chg="modSp mod">
        <pc:chgData name="Saebyeok Jeong" userId="684df4a9644b381d" providerId="LiveId" clId="{D42DF5A5-1A2D-456D-8434-F1E410D6969A}" dt="2024-06-06T15:15:28.288" v="123" actId="20577"/>
        <pc:sldMkLst>
          <pc:docMk/>
          <pc:sldMk cId="1659590723" sldId="256"/>
        </pc:sldMkLst>
      </pc:sldChg>
      <pc:sldChg chg="addSp delSp modSp mod">
        <pc:chgData name="Saebyeok Jeong" userId="684df4a9644b381d" providerId="LiveId" clId="{D42DF5A5-1A2D-456D-8434-F1E410D6969A}" dt="2024-06-06T15:16:30.307" v="208" actId="1076"/>
        <pc:sldMkLst>
          <pc:docMk/>
          <pc:sldMk cId="1078823053" sldId="257"/>
        </pc:sldMkLst>
      </pc:sldChg>
    </pc:docChg>
  </pc:docChgLst>
  <pc:docChgLst>
    <pc:chgData name="Saebyeok Jeong" userId="684df4a9644b381d" providerId="LiveId" clId="{2799A3F4-A854-4D20-8F3E-272C9ED748D8}"/>
    <pc:docChg chg="delSld">
      <pc:chgData name="Saebyeok Jeong" userId="684df4a9644b381d" providerId="LiveId" clId="{2799A3F4-A854-4D20-8F3E-272C9ED748D8}" dt="2025-08-28T13:54:31.615" v="1" actId="47"/>
      <pc:docMkLst>
        <pc:docMk/>
      </pc:docMkLst>
      <pc:sldChg chg="del">
        <pc:chgData name="Saebyeok Jeong" userId="684df4a9644b381d" providerId="LiveId" clId="{2799A3F4-A854-4D20-8F3E-272C9ED748D8}" dt="2025-08-28T13:54:31.615" v="1" actId="47"/>
        <pc:sldMkLst>
          <pc:docMk/>
          <pc:sldMk cId="230318929" sldId="274"/>
        </pc:sldMkLst>
      </pc:sldChg>
      <pc:sldChg chg="del">
        <pc:chgData name="Saebyeok Jeong" userId="684df4a9644b381d" providerId="LiveId" clId="{2799A3F4-A854-4D20-8F3E-272C9ED748D8}" dt="2025-08-28T13:54:31.615" v="1" actId="47"/>
        <pc:sldMkLst>
          <pc:docMk/>
          <pc:sldMk cId="3297415966" sldId="275"/>
        </pc:sldMkLst>
      </pc:sldChg>
      <pc:sldChg chg="del">
        <pc:chgData name="Saebyeok Jeong" userId="684df4a9644b381d" providerId="LiveId" clId="{2799A3F4-A854-4D20-8F3E-272C9ED748D8}" dt="2025-08-28T13:54:31.615" v="1" actId="47"/>
        <pc:sldMkLst>
          <pc:docMk/>
          <pc:sldMk cId="2881431330" sldId="278"/>
        </pc:sldMkLst>
      </pc:sldChg>
      <pc:sldChg chg="del">
        <pc:chgData name="Saebyeok Jeong" userId="684df4a9644b381d" providerId="LiveId" clId="{2799A3F4-A854-4D20-8F3E-272C9ED748D8}" dt="2025-08-28T13:54:31.615" v="1" actId="47"/>
        <pc:sldMkLst>
          <pc:docMk/>
          <pc:sldMk cId="153447815" sldId="281"/>
        </pc:sldMkLst>
      </pc:sldChg>
      <pc:sldChg chg="del">
        <pc:chgData name="Saebyeok Jeong" userId="684df4a9644b381d" providerId="LiveId" clId="{2799A3F4-A854-4D20-8F3E-272C9ED748D8}" dt="2025-08-28T13:54:31.615" v="1" actId="47"/>
        <pc:sldMkLst>
          <pc:docMk/>
          <pc:sldMk cId="1571405353" sldId="286"/>
        </pc:sldMkLst>
      </pc:sldChg>
      <pc:sldChg chg="del">
        <pc:chgData name="Saebyeok Jeong" userId="684df4a9644b381d" providerId="LiveId" clId="{2799A3F4-A854-4D20-8F3E-272C9ED748D8}" dt="2025-08-28T13:54:23.097" v="0" actId="47"/>
        <pc:sldMkLst>
          <pc:docMk/>
          <pc:sldMk cId="888338677" sldId="314"/>
        </pc:sldMkLst>
      </pc:sldChg>
    </pc:docChg>
  </pc:docChgLst>
  <pc:docChgLst>
    <pc:chgData name="Saebyeok Jeong" userId="684df4a9644b381d" providerId="LiveId" clId="{B78B4E2A-6328-415F-858A-30270F3ABBB5}"/>
    <pc:docChg chg="modSld">
      <pc:chgData name="Saebyeok Jeong" userId="684df4a9644b381d" providerId="LiveId" clId="{B78B4E2A-6328-415F-858A-30270F3ABBB5}" dt="2024-06-28T13:41:49.032" v="40" actId="1038"/>
      <pc:docMkLst>
        <pc:docMk/>
      </pc:docMkLst>
      <pc:sldChg chg="modSp mod">
        <pc:chgData name="Saebyeok Jeong" userId="684df4a9644b381d" providerId="LiveId" clId="{B78B4E2A-6328-415F-858A-30270F3ABBB5}" dt="2024-06-28T13:41:49.032" v="40" actId="1038"/>
        <pc:sldMkLst>
          <pc:docMk/>
          <pc:sldMk cId="888338677" sldId="314"/>
        </pc:sldMkLst>
      </pc:sldChg>
      <pc:sldChg chg="modSp mod">
        <pc:chgData name="Saebyeok Jeong" userId="684df4a9644b381d" providerId="LiveId" clId="{B78B4E2A-6328-415F-858A-30270F3ABBB5}" dt="2024-06-24T11:51:32.643" v="0" actId="20577"/>
        <pc:sldMkLst>
          <pc:docMk/>
          <pc:sldMk cId="1268010586" sldId="315"/>
        </pc:sldMkLst>
      </pc:sldChg>
    </pc:docChg>
  </pc:docChgLst>
  <pc:docChgLst>
    <pc:chgData name="Saebyeok Jeong" userId="684df4a9644b381d" providerId="LiveId" clId="{6D297D3C-294F-49F3-A3D7-850659DD12B9}"/>
    <pc:docChg chg="undo custSel addSld delSld modSld sldOrd">
      <pc:chgData name="Saebyeok Jeong" userId="684df4a9644b381d" providerId="LiveId" clId="{6D297D3C-294F-49F3-A3D7-850659DD12B9}" dt="2024-07-16T13:34:41.882" v="35000" actId="20577"/>
      <pc:docMkLst>
        <pc:docMk/>
      </pc:docMkLst>
      <pc:sldChg chg="modSp mod">
        <pc:chgData name="Saebyeok Jeong" userId="684df4a9644b381d" providerId="LiveId" clId="{6D297D3C-294F-49F3-A3D7-850659DD12B9}" dt="2024-06-19T16:05:28.531" v="24481" actId="20577"/>
        <pc:sldMkLst>
          <pc:docMk/>
          <pc:sldMk cId="1659590723" sldId="256"/>
        </pc:sldMkLst>
      </pc:sldChg>
      <pc:sldChg chg="addSp delSp modSp mod">
        <pc:chgData name="Saebyeok Jeong" userId="684df4a9644b381d" providerId="LiveId" clId="{6D297D3C-294F-49F3-A3D7-850659DD12B9}" dt="2024-06-20T07:58:06.420" v="28034" actId="1035"/>
        <pc:sldMkLst>
          <pc:docMk/>
          <pc:sldMk cId="1078823053" sldId="257"/>
        </pc:sldMkLst>
      </pc:sldChg>
      <pc:sldChg chg="addSp delSp modSp new mod ord modAnim">
        <pc:chgData name="Saebyeok Jeong" userId="684df4a9644b381d" providerId="LiveId" clId="{6D297D3C-294F-49F3-A3D7-850659DD12B9}" dt="2024-06-20T21:17:51.894" v="30566" actId="20577"/>
        <pc:sldMkLst>
          <pc:docMk/>
          <pc:sldMk cId="1769364552" sldId="258"/>
        </pc:sldMkLst>
      </pc:sldChg>
      <pc:sldChg chg="addSp delSp modSp new del mod">
        <pc:chgData name="Saebyeok Jeong" userId="684df4a9644b381d" providerId="LiveId" clId="{6D297D3C-294F-49F3-A3D7-850659DD12B9}" dt="2024-06-08T14:38:32.392" v="1795" actId="47"/>
        <pc:sldMkLst>
          <pc:docMk/>
          <pc:sldMk cId="3353859897" sldId="259"/>
        </pc:sldMkLst>
      </pc:sldChg>
      <pc:sldChg chg="addSp delSp modSp add del mod ord modShow">
        <pc:chgData name="Saebyeok Jeong" userId="684df4a9644b381d" providerId="LiveId" clId="{6D297D3C-294F-49F3-A3D7-850659DD12B9}" dt="2024-06-19T19:57:45.227" v="26034" actId="47"/>
        <pc:sldMkLst>
          <pc:docMk/>
          <pc:sldMk cId="893091608" sldId="271"/>
        </pc:sldMkLst>
      </pc:sldChg>
      <pc:sldChg chg="addSp delSp modSp new mod ord">
        <pc:chgData name="Saebyeok Jeong" userId="684df4a9644b381d" providerId="LiveId" clId="{6D297D3C-294F-49F3-A3D7-850659DD12B9}" dt="2024-06-21T07:31:11.388" v="34432" actId="1076"/>
        <pc:sldMkLst>
          <pc:docMk/>
          <pc:sldMk cId="849987947" sldId="272"/>
        </pc:sldMkLst>
      </pc:sldChg>
      <pc:sldChg chg="addSp delSp modSp new add del mod modAnim">
        <pc:chgData name="Saebyeok Jeong" userId="684df4a9644b381d" providerId="LiveId" clId="{6D297D3C-294F-49F3-A3D7-850659DD12B9}" dt="2024-06-10T15:16:04.294" v="18786" actId="2696"/>
        <pc:sldMkLst>
          <pc:docMk/>
          <pc:sldMk cId="1644256929" sldId="273"/>
        </pc:sldMkLst>
      </pc:sldChg>
      <pc:sldChg chg="addSp delSp modSp add mod">
        <pc:chgData name="Saebyeok Jeong" userId="684df4a9644b381d" providerId="LiveId" clId="{6D297D3C-294F-49F3-A3D7-850659DD12B9}" dt="2024-06-20T14:34:00.836" v="29588" actId="14100"/>
        <pc:sldMkLst>
          <pc:docMk/>
          <pc:sldMk cId="3314646242" sldId="273"/>
        </pc:sldMkLst>
      </pc:sldChg>
      <pc:sldChg chg="addSp delSp modSp new mod setBg modShow">
        <pc:chgData name="Saebyeok Jeong" userId="684df4a9644b381d" providerId="LiveId" clId="{6D297D3C-294F-49F3-A3D7-850659DD12B9}" dt="2024-06-10T21:50:12.802" v="24451" actId="729"/>
        <pc:sldMkLst>
          <pc:docMk/>
          <pc:sldMk cId="230318929" sldId="274"/>
        </pc:sldMkLst>
      </pc:sldChg>
      <pc:sldChg chg="addSp delSp modSp new mod modShow">
        <pc:chgData name="Saebyeok Jeong" userId="684df4a9644b381d" providerId="LiveId" clId="{6D297D3C-294F-49F3-A3D7-850659DD12B9}" dt="2024-06-10T21:50:14.983" v="24452" actId="729"/>
        <pc:sldMkLst>
          <pc:docMk/>
          <pc:sldMk cId="3297415966" sldId="275"/>
        </pc:sldMkLst>
      </pc:sldChg>
      <pc:sldChg chg="addSp delSp modSp new mod ord modShow chgLayout">
        <pc:chgData name="Saebyeok Jeong" userId="684df4a9644b381d" providerId="LiveId" clId="{6D297D3C-294F-49F3-A3D7-850659DD12B9}" dt="2024-06-20T22:06:07.565" v="32332"/>
        <pc:sldMkLst>
          <pc:docMk/>
          <pc:sldMk cId="1912806536" sldId="276"/>
        </pc:sldMkLst>
      </pc:sldChg>
      <pc:sldChg chg="addSp delSp modSp new del mod ord modShow">
        <pc:chgData name="Saebyeok Jeong" userId="684df4a9644b381d" providerId="LiveId" clId="{6D297D3C-294F-49F3-A3D7-850659DD12B9}" dt="2024-06-21T07:22:26.606" v="33925" actId="47"/>
        <pc:sldMkLst>
          <pc:docMk/>
          <pc:sldMk cId="4193420610" sldId="277"/>
        </pc:sldMkLst>
      </pc:sldChg>
      <pc:sldChg chg="addSp delSp modSp add mod ord modShow">
        <pc:chgData name="Saebyeok Jeong" userId="684df4a9644b381d" providerId="LiveId" clId="{6D297D3C-294F-49F3-A3D7-850659DD12B9}" dt="2024-06-10T20:29:54.356" v="21782"/>
        <pc:sldMkLst>
          <pc:docMk/>
          <pc:sldMk cId="2881431330" sldId="278"/>
        </pc:sldMkLst>
      </pc:sldChg>
      <pc:sldChg chg="addSp delSp modSp new mod">
        <pc:chgData name="Saebyeok Jeong" userId="684df4a9644b381d" providerId="LiveId" clId="{6D297D3C-294F-49F3-A3D7-850659DD12B9}" dt="2024-06-20T07:59:34.230" v="28106" actId="1035"/>
        <pc:sldMkLst>
          <pc:docMk/>
          <pc:sldMk cId="2916391092" sldId="279"/>
        </pc:sldMkLst>
      </pc:sldChg>
      <pc:sldChg chg="addSp delSp modSp add mod ord modShow">
        <pc:chgData name="Saebyeok Jeong" userId="684df4a9644b381d" providerId="LiveId" clId="{6D297D3C-294F-49F3-A3D7-850659DD12B9}" dt="2024-06-20T22:10:34.237" v="32423"/>
        <pc:sldMkLst>
          <pc:docMk/>
          <pc:sldMk cId="949019723" sldId="280"/>
        </pc:sldMkLst>
      </pc:sldChg>
      <pc:sldChg chg="addSp delSp modSp new mod modShow">
        <pc:chgData name="Saebyeok Jeong" userId="684df4a9644b381d" providerId="LiveId" clId="{6D297D3C-294F-49F3-A3D7-850659DD12B9}" dt="2024-06-20T15:10:16.027" v="29672" actId="21"/>
        <pc:sldMkLst>
          <pc:docMk/>
          <pc:sldMk cId="153447815" sldId="281"/>
        </pc:sldMkLst>
      </pc:sldChg>
      <pc:sldChg chg="addSp delSp modSp add mod">
        <pc:chgData name="Saebyeok Jeong" userId="684df4a9644b381d" providerId="LiveId" clId="{6D297D3C-294F-49F3-A3D7-850659DD12B9}" dt="2024-06-21T12:39:25.416" v="34586" actId="207"/>
        <pc:sldMkLst>
          <pc:docMk/>
          <pc:sldMk cId="1518911661" sldId="282"/>
        </pc:sldMkLst>
      </pc:sldChg>
      <pc:sldChg chg="addSp delSp modSp new del mod modShow">
        <pc:chgData name="Saebyeok Jeong" userId="684df4a9644b381d" providerId="LiveId" clId="{6D297D3C-294F-49F3-A3D7-850659DD12B9}" dt="2024-06-19T19:58:21.513" v="26036" actId="2696"/>
        <pc:sldMkLst>
          <pc:docMk/>
          <pc:sldMk cId="1688248635" sldId="282"/>
        </pc:sldMkLst>
      </pc:sldChg>
      <pc:sldChg chg="addSp delSp modSp new del mod">
        <pc:chgData name="Saebyeok Jeong" userId="684df4a9644b381d" providerId="LiveId" clId="{6D297D3C-294F-49F3-A3D7-850659DD12B9}" dt="2024-06-10T19:01:02.255" v="19964" actId="2696"/>
        <pc:sldMkLst>
          <pc:docMk/>
          <pc:sldMk cId="1878403398" sldId="283"/>
        </pc:sldMkLst>
      </pc:sldChg>
      <pc:sldChg chg="addSp delSp modSp add mod ord addAnim delAnim modAnim">
        <pc:chgData name="Saebyeok Jeong" userId="684df4a9644b381d" providerId="LiveId" clId="{6D297D3C-294F-49F3-A3D7-850659DD12B9}" dt="2024-06-20T22:10:46.972" v="32452" actId="20577"/>
        <pc:sldMkLst>
          <pc:docMk/>
          <pc:sldMk cId="2463682249" sldId="283"/>
        </pc:sldMkLst>
      </pc:sldChg>
      <pc:sldChg chg="addSp modSp add mod">
        <pc:chgData name="Saebyeok Jeong" userId="684df4a9644b381d" providerId="LiveId" clId="{6D297D3C-294F-49F3-A3D7-850659DD12B9}" dt="2024-06-20T13:48:24.975" v="28977" actId="1076"/>
        <pc:sldMkLst>
          <pc:docMk/>
          <pc:sldMk cId="2948335145" sldId="284"/>
        </pc:sldMkLst>
      </pc:sldChg>
      <pc:sldChg chg="addSp delSp modSp new del mod modShow">
        <pc:chgData name="Saebyeok Jeong" userId="684df4a9644b381d" providerId="LiveId" clId="{6D297D3C-294F-49F3-A3D7-850659DD12B9}" dt="2024-06-19T19:58:56.920" v="26039" actId="2696"/>
        <pc:sldMkLst>
          <pc:docMk/>
          <pc:sldMk cId="3969640549" sldId="284"/>
        </pc:sldMkLst>
      </pc:sldChg>
      <pc:sldChg chg="add ord">
        <pc:chgData name="Saebyeok Jeong" userId="684df4a9644b381d" providerId="LiveId" clId="{6D297D3C-294F-49F3-A3D7-850659DD12B9}" dt="2024-06-19T16:09:55.242" v="24649"/>
        <pc:sldMkLst>
          <pc:docMk/>
          <pc:sldMk cId="249299039" sldId="285"/>
        </pc:sldMkLst>
      </pc:sldChg>
      <pc:sldChg chg="addSp delSp modSp new del mod">
        <pc:chgData name="Saebyeok Jeong" userId="684df4a9644b381d" providerId="LiveId" clId="{6D297D3C-294F-49F3-A3D7-850659DD12B9}" dt="2024-06-10T19:07:51.666" v="20422" actId="2696"/>
        <pc:sldMkLst>
          <pc:docMk/>
          <pc:sldMk cId="3476743185" sldId="285"/>
        </pc:sldMkLst>
      </pc:sldChg>
      <pc:sldChg chg="addSp delSp modSp new mod modShow">
        <pc:chgData name="Saebyeok Jeong" userId="684df4a9644b381d" providerId="LiveId" clId="{6D297D3C-294F-49F3-A3D7-850659DD12B9}" dt="2024-06-10T21:50:10.749" v="24450" actId="729"/>
        <pc:sldMkLst>
          <pc:docMk/>
          <pc:sldMk cId="1571405353" sldId="286"/>
        </pc:sldMkLst>
      </pc:sldChg>
      <pc:sldChg chg="addSp delSp modSp new del mod">
        <pc:chgData name="Saebyeok Jeong" userId="684df4a9644b381d" providerId="LiveId" clId="{6D297D3C-294F-49F3-A3D7-850659DD12B9}" dt="2024-06-10T16:38:17.910" v="19603" actId="2696"/>
        <pc:sldMkLst>
          <pc:docMk/>
          <pc:sldMk cId="1007156143" sldId="287"/>
        </pc:sldMkLst>
      </pc:sldChg>
      <pc:sldChg chg="delSp modSp add del mod">
        <pc:chgData name="Saebyeok Jeong" userId="684df4a9644b381d" providerId="LiveId" clId="{6D297D3C-294F-49F3-A3D7-850659DD12B9}" dt="2024-06-10T20:18:26.600" v="21530" actId="47"/>
        <pc:sldMkLst>
          <pc:docMk/>
          <pc:sldMk cId="2677757273" sldId="287"/>
        </pc:sldMkLst>
      </pc:sldChg>
      <pc:sldChg chg="modSp add mod">
        <pc:chgData name="Saebyeok Jeong" userId="684df4a9644b381d" providerId="LiveId" clId="{6D297D3C-294F-49F3-A3D7-850659DD12B9}" dt="2024-06-19T20:22:41.046" v="26309" actId="20577"/>
        <pc:sldMkLst>
          <pc:docMk/>
          <pc:sldMk cId="738511653" sldId="288"/>
        </pc:sldMkLst>
      </pc:sldChg>
      <pc:sldChg chg="addSp delSp modSp new del mod">
        <pc:chgData name="Saebyeok Jeong" userId="684df4a9644b381d" providerId="LiveId" clId="{6D297D3C-294F-49F3-A3D7-850659DD12B9}" dt="2024-06-10T16:35:54.226" v="19526" actId="2696"/>
        <pc:sldMkLst>
          <pc:docMk/>
          <pc:sldMk cId="1630025578" sldId="288"/>
        </pc:sldMkLst>
      </pc:sldChg>
      <pc:sldChg chg="addSp delSp modSp new del mod">
        <pc:chgData name="Saebyeok Jeong" userId="684df4a9644b381d" providerId="LiveId" clId="{6D297D3C-294F-49F3-A3D7-850659DD12B9}" dt="2024-06-10T16:35:54.226" v="19526" actId="2696"/>
        <pc:sldMkLst>
          <pc:docMk/>
          <pc:sldMk cId="1058720078" sldId="289"/>
        </pc:sldMkLst>
      </pc:sldChg>
      <pc:sldChg chg="delSp modSp add mod">
        <pc:chgData name="Saebyeok Jeong" userId="684df4a9644b381d" providerId="LiveId" clId="{6D297D3C-294F-49F3-A3D7-850659DD12B9}" dt="2024-06-20T21:39:16.012" v="31190" actId="962"/>
        <pc:sldMkLst>
          <pc:docMk/>
          <pc:sldMk cId="3362579553" sldId="289"/>
        </pc:sldMkLst>
      </pc:sldChg>
      <pc:sldChg chg="addSp delSp modSp new mod ord modShow">
        <pc:chgData name="Saebyeok Jeong" userId="684df4a9644b381d" providerId="LiveId" clId="{6D297D3C-294F-49F3-A3D7-850659DD12B9}" dt="2024-06-21T10:10:12.678" v="34582" actId="962"/>
        <pc:sldMkLst>
          <pc:docMk/>
          <pc:sldMk cId="3043287347" sldId="290"/>
        </pc:sldMkLst>
      </pc:sldChg>
      <pc:sldChg chg="addSp delSp modSp add mod ord modAnim">
        <pc:chgData name="Saebyeok Jeong" userId="684df4a9644b381d" providerId="LiveId" clId="{6D297D3C-294F-49F3-A3D7-850659DD12B9}" dt="2024-06-20T08:01:43.005" v="28168" actId="1037"/>
        <pc:sldMkLst>
          <pc:docMk/>
          <pc:sldMk cId="153085570" sldId="291"/>
        </pc:sldMkLst>
      </pc:sldChg>
      <pc:sldChg chg="addSp delSp modSp new del mod">
        <pc:chgData name="Saebyeok Jeong" userId="684df4a9644b381d" providerId="LiveId" clId="{6D297D3C-294F-49F3-A3D7-850659DD12B9}" dt="2024-06-10T15:08:25.805" v="18641" actId="47"/>
        <pc:sldMkLst>
          <pc:docMk/>
          <pc:sldMk cId="618354075" sldId="291"/>
        </pc:sldMkLst>
      </pc:sldChg>
      <pc:sldChg chg="addSp delSp modSp new del mod ord">
        <pc:chgData name="Saebyeok Jeong" userId="684df4a9644b381d" providerId="LiveId" clId="{6D297D3C-294F-49F3-A3D7-850659DD12B9}" dt="2024-06-19T20:09:58.826" v="26231" actId="47"/>
        <pc:sldMkLst>
          <pc:docMk/>
          <pc:sldMk cId="2752436907" sldId="292"/>
        </pc:sldMkLst>
      </pc:sldChg>
      <pc:sldChg chg="add del">
        <pc:chgData name="Saebyeok Jeong" userId="684df4a9644b381d" providerId="LiveId" clId="{6D297D3C-294F-49F3-A3D7-850659DD12B9}" dt="2024-06-10T15:09:47.973" v="18647"/>
        <pc:sldMkLst>
          <pc:docMk/>
          <pc:sldMk cId="3815717856" sldId="292"/>
        </pc:sldMkLst>
      </pc:sldChg>
      <pc:sldChg chg="addSp delSp modSp new mod">
        <pc:chgData name="Saebyeok Jeong" userId="684df4a9644b381d" providerId="LiveId" clId="{6D297D3C-294F-49F3-A3D7-850659DD12B9}" dt="2024-06-20T07:45:19.953" v="27632" actId="1076"/>
        <pc:sldMkLst>
          <pc:docMk/>
          <pc:sldMk cId="1081520861" sldId="293"/>
        </pc:sldMkLst>
      </pc:sldChg>
      <pc:sldChg chg="add del">
        <pc:chgData name="Saebyeok Jeong" userId="684df4a9644b381d" providerId="LiveId" clId="{6D297D3C-294F-49F3-A3D7-850659DD12B9}" dt="2024-06-10T16:39:14.704" v="19664"/>
        <pc:sldMkLst>
          <pc:docMk/>
          <pc:sldMk cId="1179064292" sldId="294"/>
        </pc:sldMkLst>
      </pc:sldChg>
      <pc:sldChg chg="addSp delSp modSp add mod delAnim modAnim">
        <pc:chgData name="Saebyeok Jeong" userId="684df4a9644b381d" providerId="LiveId" clId="{6D297D3C-294F-49F3-A3D7-850659DD12B9}" dt="2024-06-20T15:29:58.473" v="30461" actId="1036"/>
        <pc:sldMkLst>
          <pc:docMk/>
          <pc:sldMk cId="3833671388" sldId="294"/>
        </pc:sldMkLst>
      </pc:sldChg>
      <pc:sldChg chg="addSp delSp modSp add mod">
        <pc:chgData name="Saebyeok Jeong" userId="684df4a9644b381d" providerId="LiveId" clId="{6D297D3C-294F-49F3-A3D7-850659DD12B9}" dt="2024-06-19T20:03:26.407" v="26154" actId="1076"/>
        <pc:sldMkLst>
          <pc:docMk/>
          <pc:sldMk cId="126956129" sldId="295"/>
        </pc:sldMkLst>
      </pc:sldChg>
      <pc:sldChg chg="addSp delSp modSp add mod">
        <pc:chgData name="Saebyeok Jeong" userId="684df4a9644b381d" providerId="LiveId" clId="{6D297D3C-294F-49F3-A3D7-850659DD12B9}" dt="2024-06-19T20:03:33.325" v="26158" actId="20577"/>
        <pc:sldMkLst>
          <pc:docMk/>
          <pc:sldMk cId="2095268915" sldId="296"/>
        </pc:sldMkLst>
      </pc:sldChg>
      <pc:sldChg chg="addSp delSp modSp new mod">
        <pc:chgData name="Saebyeok Jeong" userId="684df4a9644b381d" providerId="LiveId" clId="{6D297D3C-294F-49F3-A3D7-850659DD12B9}" dt="2024-06-20T22:16:14.995" v="32487" actId="1076"/>
        <pc:sldMkLst>
          <pc:docMk/>
          <pc:sldMk cId="3657215866" sldId="297"/>
        </pc:sldMkLst>
      </pc:sldChg>
      <pc:sldChg chg="addSp delSp new del mod">
        <pc:chgData name="Saebyeok Jeong" userId="684df4a9644b381d" providerId="LiveId" clId="{6D297D3C-294F-49F3-A3D7-850659DD12B9}" dt="2024-06-19T16:10:19.670" v="24655" actId="680"/>
        <pc:sldMkLst>
          <pc:docMk/>
          <pc:sldMk cId="2082078378" sldId="298"/>
        </pc:sldMkLst>
      </pc:sldChg>
      <pc:sldChg chg="addSp delSp modSp new del mod">
        <pc:chgData name="Saebyeok Jeong" userId="684df4a9644b381d" providerId="LiveId" clId="{6D297D3C-294F-49F3-A3D7-850659DD12B9}" dt="2024-06-19T20:00:51.799" v="26118" actId="47"/>
        <pc:sldMkLst>
          <pc:docMk/>
          <pc:sldMk cId="2759374314" sldId="298"/>
        </pc:sldMkLst>
      </pc:sldChg>
      <pc:sldChg chg="addSp delSp modSp new mod">
        <pc:chgData name="Saebyeok Jeong" userId="684df4a9644b381d" providerId="LiveId" clId="{6D297D3C-294F-49F3-A3D7-850659DD12B9}" dt="2024-06-21T12:38:33.262" v="34584" actId="20577"/>
        <pc:sldMkLst>
          <pc:docMk/>
          <pc:sldMk cId="3708244771" sldId="299"/>
        </pc:sldMkLst>
      </pc:sldChg>
      <pc:sldChg chg="addSp delSp modSp new mod">
        <pc:chgData name="Saebyeok Jeong" userId="684df4a9644b381d" providerId="LiveId" clId="{6D297D3C-294F-49F3-A3D7-850659DD12B9}" dt="2024-06-19T19:00:01.117" v="25577" actId="1076"/>
        <pc:sldMkLst>
          <pc:docMk/>
          <pc:sldMk cId="3112994779" sldId="300"/>
        </pc:sldMkLst>
      </pc:sldChg>
      <pc:sldChg chg="delSp new del mod">
        <pc:chgData name="Saebyeok Jeong" userId="684df4a9644b381d" providerId="LiveId" clId="{6D297D3C-294F-49F3-A3D7-850659DD12B9}" dt="2024-06-19T19:23:00.788" v="25918" actId="47"/>
        <pc:sldMkLst>
          <pc:docMk/>
          <pc:sldMk cId="3023672321" sldId="301"/>
        </pc:sldMkLst>
      </pc:sldChg>
      <pc:sldChg chg="addSp delSp modSp new mod ord">
        <pc:chgData name="Saebyeok Jeong" userId="684df4a9644b381d" providerId="LiveId" clId="{6D297D3C-294F-49F3-A3D7-850659DD12B9}" dt="2024-06-20T07:44:23.393" v="27584" actId="1036"/>
        <pc:sldMkLst>
          <pc:docMk/>
          <pc:sldMk cId="3860300568" sldId="301"/>
        </pc:sldMkLst>
      </pc:sldChg>
      <pc:sldChg chg="addSp delSp modSp add mod delAnim modAnim">
        <pc:chgData name="Saebyeok Jeong" userId="684df4a9644b381d" providerId="LiveId" clId="{6D297D3C-294F-49F3-A3D7-850659DD12B9}" dt="2024-06-20T14:37:15.604" v="29663"/>
        <pc:sldMkLst>
          <pc:docMk/>
          <pc:sldMk cId="3967427668" sldId="302"/>
        </pc:sldMkLst>
      </pc:sldChg>
      <pc:sldChg chg="addSp delSp modSp new mod">
        <pc:chgData name="Saebyeok Jeong" userId="684df4a9644b381d" providerId="LiveId" clId="{6D297D3C-294F-49F3-A3D7-850659DD12B9}" dt="2024-06-20T21:12:49.049" v="30562" actId="20577"/>
        <pc:sldMkLst>
          <pc:docMk/>
          <pc:sldMk cId="1895059459" sldId="303"/>
        </pc:sldMkLst>
      </pc:sldChg>
      <pc:sldChg chg="delSp modSp add mod">
        <pc:chgData name="Saebyeok Jeong" userId="684df4a9644b381d" providerId="LiveId" clId="{6D297D3C-294F-49F3-A3D7-850659DD12B9}" dt="2024-06-20T14:34:16.212" v="29590" actId="14100"/>
        <pc:sldMkLst>
          <pc:docMk/>
          <pc:sldMk cId="2232437091" sldId="304"/>
        </pc:sldMkLst>
      </pc:sldChg>
      <pc:sldChg chg="addSp delSp modSp new mod ord">
        <pc:chgData name="Saebyeok Jeong" userId="684df4a9644b381d" providerId="LiveId" clId="{6D297D3C-294F-49F3-A3D7-850659DD12B9}" dt="2024-06-20T10:36:49.415" v="28464" actId="14100"/>
        <pc:sldMkLst>
          <pc:docMk/>
          <pc:sldMk cId="2112487527" sldId="305"/>
        </pc:sldMkLst>
      </pc:sldChg>
      <pc:sldChg chg="addSp delSp modSp new mod">
        <pc:chgData name="Saebyeok Jeong" userId="684df4a9644b381d" providerId="LiveId" clId="{6D297D3C-294F-49F3-A3D7-850659DD12B9}" dt="2024-06-20T10:37:40.438" v="28469" actId="1076"/>
        <pc:sldMkLst>
          <pc:docMk/>
          <pc:sldMk cId="1949218926" sldId="306"/>
        </pc:sldMkLst>
      </pc:sldChg>
      <pc:sldChg chg="delSp new del mod">
        <pc:chgData name="Saebyeok Jeong" userId="684df4a9644b381d" providerId="LiveId" clId="{6D297D3C-294F-49F3-A3D7-850659DD12B9}" dt="2024-06-20T10:39:06.747" v="28480" actId="2696"/>
        <pc:sldMkLst>
          <pc:docMk/>
          <pc:sldMk cId="2562063272" sldId="307"/>
        </pc:sldMkLst>
      </pc:sldChg>
      <pc:sldChg chg="addSp delSp modSp add mod">
        <pc:chgData name="Saebyeok Jeong" userId="684df4a9644b381d" providerId="LiveId" clId="{6D297D3C-294F-49F3-A3D7-850659DD12B9}" dt="2024-07-16T13:34:41.882" v="35000" actId="20577"/>
        <pc:sldMkLst>
          <pc:docMk/>
          <pc:sldMk cId="58474133" sldId="308"/>
        </pc:sldMkLst>
      </pc:sldChg>
      <pc:sldChg chg="addSp delSp modSp new mod addAnim delAnim modAnim">
        <pc:chgData name="Saebyeok Jeong" userId="684df4a9644b381d" providerId="LiveId" clId="{6D297D3C-294F-49F3-A3D7-850659DD12B9}" dt="2024-06-21T12:44:44.016" v="34590" actId="20577"/>
        <pc:sldMkLst>
          <pc:docMk/>
          <pc:sldMk cId="1700798058" sldId="309"/>
        </pc:sldMkLst>
      </pc:sldChg>
      <pc:sldChg chg="addSp delSp modSp new mod">
        <pc:chgData name="Saebyeok Jeong" userId="684df4a9644b381d" providerId="LiveId" clId="{6D297D3C-294F-49F3-A3D7-850659DD12B9}" dt="2024-06-20T15:30:21.275" v="30495" actId="20577"/>
        <pc:sldMkLst>
          <pc:docMk/>
          <pc:sldMk cId="2183041035" sldId="310"/>
        </pc:sldMkLst>
      </pc:sldChg>
      <pc:sldChg chg="addSp delSp modSp new mod">
        <pc:chgData name="Saebyeok Jeong" userId="684df4a9644b381d" providerId="LiveId" clId="{6D297D3C-294F-49F3-A3D7-850659DD12B9}" dt="2024-06-21T07:24:25.978" v="34004" actId="20577"/>
        <pc:sldMkLst>
          <pc:docMk/>
          <pc:sldMk cId="2284073094" sldId="311"/>
        </pc:sldMkLst>
      </pc:sldChg>
      <pc:sldChg chg="addSp delSp modSp new mod">
        <pc:chgData name="Saebyeok Jeong" userId="684df4a9644b381d" providerId="LiveId" clId="{6D297D3C-294F-49F3-A3D7-850659DD12B9}" dt="2024-06-20T21:42:33.199" v="31380" actId="1076"/>
        <pc:sldMkLst>
          <pc:docMk/>
          <pc:sldMk cId="3133494963" sldId="312"/>
        </pc:sldMkLst>
      </pc:sldChg>
      <pc:sldChg chg="addSp delSp modSp new mod">
        <pc:chgData name="Saebyeok Jeong" userId="684df4a9644b381d" providerId="LiveId" clId="{6D297D3C-294F-49F3-A3D7-850659DD12B9}" dt="2024-06-20T22:10:14.086" v="32392" actId="1036"/>
        <pc:sldMkLst>
          <pc:docMk/>
          <pc:sldMk cId="1246561346" sldId="313"/>
        </pc:sldMkLst>
      </pc:sldChg>
      <pc:sldChg chg="addSp delSp modSp add mod">
        <pc:chgData name="Saebyeok Jeong" userId="684df4a9644b381d" providerId="LiveId" clId="{6D297D3C-294F-49F3-A3D7-850659DD12B9}" dt="2024-06-21T14:43:02.862" v="34919" actId="1076"/>
        <pc:sldMkLst>
          <pc:docMk/>
          <pc:sldMk cId="888338677" sldId="314"/>
        </pc:sldMkLst>
      </pc:sldChg>
      <pc:sldChg chg="addSp delSp modSp new del mod">
        <pc:chgData name="Saebyeok Jeong" userId="684df4a9644b381d" providerId="LiveId" clId="{6D297D3C-294F-49F3-A3D7-850659DD12B9}" dt="2024-06-20T22:16:16.867" v="32488" actId="47"/>
        <pc:sldMkLst>
          <pc:docMk/>
          <pc:sldMk cId="3047085963" sldId="314"/>
        </pc:sldMkLst>
      </pc:sldChg>
      <pc:sldChg chg="addSp delSp modSp new mod">
        <pc:chgData name="Saebyeok Jeong" userId="684df4a9644b381d" providerId="LiveId" clId="{6D297D3C-294F-49F3-A3D7-850659DD12B9}" dt="2024-06-21T13:10:01.584" v="34905" actId="20577"/>
        <pc:sldMkLst>
          <pc:docMk/>
          <pc:sldMk cId="1268010586" sldId="315"/>
        </pc:sldMkLst>
      </pc:sldChg>
      <pc:sldChg chg="addSp delSp modSp new mod">
        <pc:chgData name="Saebyeok Jeong" userId="684df4a9644b381d" providerId="LiveId" clId="{6D297D3C-294F-49F3-A3D7-850659DD12B9}" dt="2024-06-21T12:39:18.761" v="34585" actId="207"/>
        <pc:sldMkLst>
          <pc:docMk/>
          <pc:sldMk cId="3025582056" sldId="31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38646-153A-49C7-9929-29C077A36667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EC8ED-C29D-4617-9A33-A914ACC0B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0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30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19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1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82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47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EC8ED-C29D-4617-9A33-A914ACC0BF5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2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9812-BA75-4E9F-86AB-C6BBD15843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963996-091F-5F19-CB92-381FDA9A23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22A9A-D205-85A1-0D10-537D7A41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FF145-6EE9-B6C2-5705-CE6F303DE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20368-EE2F-544A-4C93-39319DC87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90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E52F3-7453-A36C-715F-682B7734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3B2E0-9F7D-D897-FEDB-E4FDE999D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4BFCB-0A3D-6767-A9E6-DD1B414F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0ABAD-7998-3648-6CC9-624ED1DCD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A1967-49C4-1CB2-7274-C1CD16A4B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3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2AB3CA-D0E2-B28F-44A8-DEA1118A3A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8EDC4-F6C4-6D18-6E26-1041A4C78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7DA57-1F70-6DF5-1E14-407364AB3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5696D-7665-92F4-519E-6809E85B9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D0FE5-7418-6803-8BCA-AB853DDF9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0DBD-454D-085A-7A0B-24A794FE1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A07F1-EA68-CB81-6A7A-5ACA03319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C6C9E-7FD0-575D-0EE6-4680858A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DC9C3-CBCD-C57C-8919-720E7891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F5E5D-B5C9-AD3F-C8C7-5F68CA98F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7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DA38F-45EA-C982-3E71-839A0D638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993FA-AFE9-BF9B-DBB8-9228C3630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8D113-3346-13FC-6758-2FC2E14FA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D929A-DE5B-2FFC-DA44-BD58BB64F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82BC3-F09E-F922-4B37-D304C55E6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1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DABF4-1A76-B081-51C4-A8B532260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8D0AD-E21B-6C3B-2675-7CB856E96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55A74B-F932-218F-C93F-C7FCDCCD8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AB6B0C-F11D-16C7-EA01-43BE6A5C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1D20A3-A1BD-33EE-13D1-CA25D18D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22503-9EDF-C392-385A-3F7177577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5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2AF89-4FBA-7BC1-EE0E-0A8378F5A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8B9E1B-8592-B9C4-24DA-AD4B42592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7782F-447D-0406-2A47-615A73870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400C2D-40D5-BBB3-70DC-987CB8E6F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8386BB-2108-676B-F442-25D80F4259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BD39FE-5686-0B54-C5E9-563C67095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D14A7-3B95-DB00-5C32-85256CFAD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372427-3B5F-DEF6-99AE-2BA05BC9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0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54AB-90BB-7A0C-BA46-110CB954F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DFF47-5B6B-0F1B-BC58-99A57753B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CDD88-EE70-6738-B0E7-013310FB6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DBD98-8F4D-5712-1A4F-4381E120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1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8575D5-B8B5-6B80-3E16-98674B3B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4F0600-9387-70B5-51E4-9D86774B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490461-BD04-3D6D-F931-AFF2AC2B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41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D6AEC-C8EB-61BE-365D-F5C15C0B5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E74A3-FA9E-CF34-BC71-05DA0C804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4B3B94-A59A-CB38-81BD-61BFFC313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D5376-5923-22F9-E9A2-E1EE64858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6769D-656B-595D-902B-C011AA3E2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A58D3-BE9C-C468-50DA-7CA462768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4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30C8D-1103-7002-D7CC-187527DC3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0889F4-2D1E-57BE-0AD5-A9A64E2DE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F92111-AB83-CFBA-7F5A-CA664F4CD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7197D-EA68-CBF5-5281-FC5430981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39890-302D-0368-B73C-37FD35264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23599-2561-0712-CC79-6B92E194D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2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B9DD70-7C80-730E-70A8-FAA8005DB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02DC33-C2FF-88F8-CE21-375D6353A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A74B-1E7B-9B14-4D2B-346E71C72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06F803-2837-4BDD-88C1-44D0DA41E753}" type="datetimeFigureOut">
              <a:rPr lang="en-US" smtClean="0"/>
              <a:t>8/28/2025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E7769-4916-97E3-E93A-33FEC1ADD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5678D-29F5-F2F1-5B87-E11B4DC002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D58972-6007-4C3B-9C6A-02C914A9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5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tags" Target="../tags/tag47.xml"/><Relationship Id="rId21" Type="http://schemas.openxmlformats.org/officeDocument/2006/relationships/image" Target="../media/image53.png"/><Relationship Id="rId7" Type="http://schemas.openxmlformats.org/officeDocument/2006/relationships/tags" Target="../tags/tag51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49.png"/><Relationship Id="rId2" Type="http://schemas.openxmlformats.org/officeDocument/2006/relationships/tags" Target="../tags/tag46.xml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5" Type="http://schemas.openxmlformats.org/officeDocument/2006/relationships/image" Target="../media/image47.png"/><Relationship Id="rId10" Type="http://schemas.openxmlformats.org/officeDocument/2006/relationships/tags" Target="../tags/tag54.xml"/><Relationship Id="rId19" Type="http://schemas.openxmlformats.org/officeDocument/2006/relationships/image" Target="../media/image51.png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tags" Target="../tags/tag58.xml"/><Relationship Id="rId7" Type="http://schemas.openxmlformats.org/officeDocument/2006/relationships/image" Target="../media/image56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5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9.xml"/><Relationship Id="rId9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tags" Target="../tags/tag62.xml"/><Relationship Id="rId7" Type="http://schemas.openxmlformats.org/officeDocument/2006/relationships/image" Target="../media/image59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3.png"/><Relationship Id="rId5" Type="http://schemas.openxmlformats.org/officeDocument/2006/relationships/tags" Target="../tags/tag64.xml"/><Relationship Id="rId10" Type="http://schemas.openxmlformats.org/officeDocument/2006/relationships/image" Target="../media/image62.png"/><Relationship Id="rId4" Type="http://schemas.openxmlformats.org/officeDocument/2006/relationships/tags" Target="../tags/tag63.xml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0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image" Target="../media/image69.png"/><Relationship Id="rId5" Type="http://schemas.openxmlformats.org/officeDocument/2006/relationships/tags" Target="../tags/tag71.xml"/><Relationship Id="rId15" Type="http://schemas.openxmlformats.org/officeDocument/2006/relationships/image" Target="../media/image72.png"/><Relationship Id="rId10" Type="http://schemas.openxmlformats.org/officeDocument/2006/relationships/image" Target="../media/image68.png"/><Relationship Id="rId4" Type="http://schemas.openxmlformats.org/officeDocument/2006/relationships/tags" Target="../tags/tag70.xml"/><Relationship Id="rId9" Type="http://schemas.openxmlformats.org/officeDocument/2006/relationships/image" Target="../media/image67.png"/><Relationship Id="rId1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tags" Target="../tags/tag75.xml"/><Relationship Id="rId7" Type="http://schemas.openxmlformats.org/officeDocument/2006/relationships/image" Target="../media/image74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7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6.xml"/><Relationship Id="rId9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77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tags" Target="../tags/tag92.xml"/><Relationship Id="rId18" Type="http://schemas.openxmlformats.org/officeDocument/2006/relationships/tags" Target="../tags/tag97.xml"/><Relationship Id="rId26" Type="http://schemas.openxmlformats.org/officeDocument/2006/relationships/image" Target="../media/image82.png"/><Relationship Id="rId21" Type="http://schemas.openxmlformats.org/officeDocument/2006/relationships/image" Target="../media/image78.png"/><Relationship Id="rId34" Type="http://schemas.openxmlformats.org/officeDocument/2006/relationships/image" Target="../media/image89.png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5" Type="http://schemas.openxmlformats.org/officeDocument/2006/relationships/image" Target="../media/image81.png"/><Relationship Id="rId33" Type="http://schemas.openxmlformats.org/officeDocument/2006/relationships/image" Target="../media/image71.png"/><Relationship Id="rId38" Type="http://schemas.openxmlformats.org/officeDocument/2006/relationships/image" Target="../media/image93.png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20" Type="http://schemas.openxmlformats.org/officeDocument/2006/relationships/slideLayout" Target="../slideLayouts/slideLayout2.xml"/><Relationship Id="rId29" Type="http://schemas.openxmlformats.org/officeDocument/2006/relationships/image" Target="../media/image85.png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24" Type="http://schemas.openxmlformats.org/officeDocument/2006/relationships/image" Target="../media/image61.png"/><Relationship Id="rId32" Type="http://schemas.openxmlformats.org/officeDocument/2006/relationships/image" Target="../media/image88.png"/><Relationship Id="rId37" Type="http://schemas.openxmlformats.org/officeDocument/2006/relationships/image" Target="../media/image92.png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23" Type="http://schemas.openxmlformats.org/officeDocument/2006/relationships/image" Target="../media/image80.png"/><Relationship Id="rId28" Type="http://schemas.openxmlformats.org/officeDocument/2006/relationships/image" Target="../media/image84.png"/><Relationship Id="rId36" Type="http://schemas.openxmlformats.org/officeDocument/2006/relationships/image" Target="../media/image91.png"/><Relationship Id="rId10" Type="http://schemas.openxmlformats.org/officeDocument/2006/relationships/tags" Target="../tags/tag89.xml"/><Relationship Id="rId19" Type="http://schemas.openxmlformats.org/officeDocument/2006/relationships/tags" Target="../tags/tag98.xml"/><Relationship Id="rId31" Type="http://schemas.openxmlformats.org/officeDocument/2006/relationships/image" Target="../media/image87.png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Relationship Id="rId22" Type="http://schemas.openxmlformats.org/officeDocument/2006/relationships/image" Target="../media/image79.png"/><Relationship Id="rId27" Type="http://schemas.openxmlformats.org/officeDocument/2006/relationships/image" Target="../media/image83.png"/><Relationship Id="rId30" Type="http://schemas.openxmlformats.org/officeDocument/2006/relationships/image" Target="../media/image86.png"/><Relationship Id="rId35" Type="http://schemas.openxmlformats.org/officeDocument/2006/relationships/image" Target="../media/image90.png"/><Relationship Id="rId8" Type="http://schemas.openxmlformats.org/officeDocument/2006/relationships/tags" Target="../tags/tag87.xml"/><Relationship Id="rId3" Type="http://schemas.openxmlformats.org/officeDocument/2006/relationships/tags" Target="../tags/tag8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12" Type="http://schemas.openxmlformats.org/officeDocument/2006/relationships/image" Target="../media/image45.png"/><Relationship Id="rId17" Type="http://schemas.openxmlformats.org/officeDocument/2006/relationships/image" Target="../media/image98.png"/><Relationship Id="rId2" Type="http://schemas.openxmlformats.org/officeDocument/2006/relationships/tags" Target="../tags/tag100.xml"/><Relationship Id="rId16" Type="http://schemas.openxmlformats.org/officeDocument/2006/relationships/image" Target="../media/image97.png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47.png"/><Relationship Id="rId5" Type="http://schemas.openxmlformats.org/officeDocument/2006/relationships/tags" Target="../tags/tag103.xml"/><Relationship Id="rId15" Type="http://schemas.openxmlformats.org/officeDocument/2006/relationships/image" Target="../media/image96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00.png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image" Target="../media/image9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8.xml"/><Relationship Id="rId4" Type="http://schemas.openxmlformats.org/officeDocument/2006/relationships/image" Target="../media/image10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image" Target="../media/image6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.png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notesSlide" Target="../notesSlides/notesSlide1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13" Type="http://schemas.openxmlformats.org/officeDocument/2006/relationships/image" Target="../media/image105.png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" Type="http://schemas.openxmlformats.org/officeDocument/2006/relationships/tags" Target="../tags/tag110.xml"/><Relationship Id="rId16" Type="http://schemas.openxmlformats.org/officeDocument/2006/relationships/image" Target="../media/image108.png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image" Target="../media/image103.png"/><Relationship Id="rId5" Type="http://schemas.openxmlformats.org/officeDocument/2006/relationships/tags" Target="../tags/tag113.xml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tags" Target="../tags/tag11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0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tags" Target="../tags/tag129.xml"/><Relationship Id="rId18" Type="http://schemas.openxmlformats.org/officeDocument/2006/relationships/image" Target="../media/image113.png"/><Relationship Id="rId3" Type="http://schemas.openxmlformats.org/officeDocument/2006/relationships/tags" Target="../tags/tag119.xml"/><Relationship Id="rId21" Type="http://schemas.openxmlformats.org/officeDocument/2006/relationships/image" Target="../media/image84.png"/><Relationship Id="rId7" Type="http://schemas.openxmlformats.org/officeDocument/2006/relationships/tags" Target="../tags/tag123.xml"/><Relationship Id="rId12" Type="http://schemas.openxmlformats.org/officeDocument/2006/relationships/tags" Target="../tags/tag128.xml"/><Relationship Id="rId17" Type="http://schemas.openxmlformats.org/officeDocument/2006/relationships/image" Target="../media/image112.png"/><Relationship Id="rId2" Type="http://schemas.openxmlformats.org/officeDocument/2006/relationships/tags" Target="../tags/tag118.xml"/><Relationship Id="rId16" Type="http://schemas.openxmlformats.org/officeDocument/2006/relationships/image" Target="../media/image111.png"/><Relationship Id="rId20" Type="http://schemas.openxmlformats.org/officeDocument/2006/relationships/image" Target="../media/image115.png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tags" Target="../tags/tag127.xml"/><Relationship Id="rId5" Type="http://schemas.openxmlformats.org/officeDocument/2006/relationships/tags" Target="../tags/tag121.xml"/><Relationship Id="rId15" Type="http://schemas.openxmlformats.org/officeDocument/2006/relationships/image" Target="../media/image110.png"/><Relationship Id="rId10" Type="http://schemas.openxmlformats.org/officeDocument/2006/relationships/tags" Target="../tags/tag126.xml"/><Relationship Id="rId19" Type="http://schemas.openxmlformats.org/officeDocument/2006/relationships/image" Target="../media/image114.png"/><Relationship Id="rId4" Type="http://schemas.openxmlformats.org/officeDocument/2006/relationships/tags" Target="../tags/tag120.xml"/><Relationship Id="rId9" Type="http://schemas.openxmlformats.org/officeDocument/2006/relationships/tags" Target="../tags/tag125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tags" Target="../tags/tag142.xml"/><Relationship Id="rId18" Type="http://schemas.openxmlformats.org/officeDocument/2006/relationships/image" Target="../media/image113.png"/><Relationship Id="rId3" Type="http://schemas.openxmlformats.org/officeDocument/2006/relationships/tags" Target="../tags/tag132.xml"/><Relationship Id="rId21" Type="http://schemas.openxmlformats.org/officeDocument/2006/relationships/image" Target="../media/image119.png"/><Relationship Id="rId7" Type="http://schemas.openxmlformats.org/officeDocument/2006/relationships/tags" Target="../tags/tag136.xml"/><Relationship Id="rId12" Type="http://schemas.openxmlformats.org/officeDocument/2006/relationships/tags" Target="../tags/tag141.xml"/><Relationship Id="rId17" Type="http://schemas.openxmlformats.org/officeDocument/2006/relationships/image" Target="../media/image112.png"/><Relationship Id="rId2" Type="http://schemas.openxmlformats.org/officeDocument/2006/relationships/tags" Target="../tags/tag131.xml"/><Relationship Id="rId16" Type="http://schemas.openxmlformats.org/officeDocument/2006/relationships/image" Target="../media/image111.png"/><Relationship Id="rId20" Type="http://schemas.openxmlformats.org/officeDocument/2006/relationships/image" Target="../media/image118.png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24" Type="http://schemas.openxmlformats.org/officeDocument/2006/relationships/image" Target="../media/image121.png"/><Relationship Id="rId5" Type="http://schemas.openxmlformats.org/officeDocument/2006/relationships/tags" Target="../tags/tag134.xml"/><Relationship Id="rId15" Type="http://schemas.openxmlformats.org/officeDocument/2006/relationships/image" Target="../media/image110.png"/><Relationship Id="rId23" Type="http://schemas.openxmlformats.org/officeDocument/2006/relationships/image" Target="../media/image84.png"/><Relationship Id="rId10" Type="http://schemas.openxmlformats.org/officeDocument/2006/relationships/tags" Target="../tags/tag139.xml"/><Relationship Id="rId19" Type="http://schemas.openxmlformats.org/officeDocument/2006/relationships/image" Target="../media/image117.png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13" Type="http://schemas.openxmlformats.org/officeDocument/2006/relationships/tags" Target="../tags/tag155.xml"/><Relationship Id="rId18" Type="http://schemas.openxmlformats.org/officeDocument/2006/relationships/image" Target="../media/image113.png"/><Relationship Id="rId26" Type="http://schemas.openxmlformats.org/officeDocument/2006/relationships/image" Target="../media/image127.png"/><Relationship Id="rId3" Type="http://schemas.openxmlformats.org/officeDocument/2006/relationships/tags" Target="../tags/tag145.xml"/><Relationship Id="rId21" Type="http://schemas.openxmlformats.org/officeDocument/2006/relationships/image" Target="../media/image110.png"/><Relationship Id="rId7" Type="http://schemas.openxmlformats.org/officeDocument/2006/relationships/tags" Target="../tags/tag149.xml"/><Relationship Id="rId12" Type="http://schemas.openxmlformats.org/officeDocument/2006/relationships/tags" Target="../tags/tag154.xml"/><Relationship Id="rId17" Type="http://schemas.openxmlformats.org/officeDocument/2006/relationships/image" Target="../media/image112.png"/><Relationship Id="rId25" Type="http://schemas.openxmlformats.org/officeDocument/2006/relationships/image" Target="../media/image126.png"/><Relationship Id="rId2" Type="http://schemas.openxmlformats.org/officeDocument/2006/relationships/tags" Target="../tags/tag144.xml"/><Relationship Id="rId16" Type="http://schemas.openxmlformats.org/officeDocument/2006/relationships/notesSlide" Target="../notesSlides/notesSlide4.xml"/><Relationship Id="rId20" Type="http://schemas.openxmlformats.org/officeDocument/2006/relationships/image" Target="../media/image123.png"/><Relationship Id="rId29" Type="http://schemas.openxmlformats.org/officeDocument/2006/relationships/image" Target="../media/image130.png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tags" Target="../tags/tag153.xml"/><Relationship Id="rId24" Type="http://schemas.openxmlformats.org/officeDocument/2006/relationships/image" Target="../media/image125.png"/><Relationship Id="rId5" Type="http://schemas.openxmlformats.org/officeDocument/2006/relationships/tags" Target="../tags/tag147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124.png"/><Relationship Id="rId28" Type="http://schemas.openxmlformats.org/officeDocument/2006/relationships/image" Target="../media/image129.png"/><Relationship Id="rId10" Type="http://schemas.openxmlformats.org/officeDocument/2006/relationships/tags" Target="../tags/tag152.xml"/><Relationship Id="rId19" Type="http://schemas.openxmlformats.org/officeDocument/2006/relationships/image" Target="../media/image122.png"/><Relationship Id="rId4" Type="http://schemas.openxmlformats.org/officeDocument/2006/relationships/tags" Target="../tags/tag146.xml"/><Relationship Id="rId9" Type="http://schemas.openxmlformats.org/officeDocument/2006/relationships/tags" Target="../tags/tag151.xml"/><Relationship Id="rId14" Type="http://schemas.openxmlformats.org/officeDocument/2006/relationships/tags" Target="../tags/tag156.xml"/><Relationship Id="rId22" Type="http://schemas.openxmlformats.org/officeDocument/2006/relationships/image" Target="../media/image111.png"/><Relationship Id="rId27" Type="http://schemas.openxmlformats.org/officeDocument/2006/relationships/image" Target="../media/image1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35.png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image" Target="../media/image134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image" Target="../media/image133.png"/><Relationship Id="rId5" Type="http://schemas.openxmlformats.org/officeDocument/2006/relationships/tags" Target="../tags/tag161.xml"/><Relationship Id="rId15" Type="http://schemas.openxmlformats.org/officeDocument/2006/relationships/image" Target="../media/image71.png"/><Relationship Id="rId10" Type="http://schemas.openxmlformats.org/officeDocument/2006/relationships/image" Target="../media/image132.png"/><Relationship Id="rId4" Type="http://schemas.openxmlformats.org/officeDocument/2006/relationships/tags" Target="../tags/tag160.xml"/><Relationship Id="rId9" Type="http://schemas.openxmlformats.org/officeDocument/2006/relationships/image" Target="../media/image131.png"/><Relationship Id="rId14" Type="http://schemas.openxmlformats.org/officeDocument/2006/relationships/image" Target="../media/image1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tags" Target="../tags/tag166.xml"/><Relationship Id="rId7" Type="http://schemas.openxmlformats.org/officeDocument/2006/relationships/image" Target="../media/image138.png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image" Target="../media/image13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7.xml"/><Relationship Id="rId9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tags" Target="../tags/tag170.xml"/><Relationship Id="rId7" Type="http://schemas.openxmlformats.org/officeDocument/2006/relationships/image" Target="../media/image142.png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image" Target="../media/image14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1.xml"/><Relationship Id="rId9" Type="http://schemas.openxmlformats.org/officeDocument/2006/relationships/image" Target="../media/image144.pn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tags" Target="../tags/tag184.xml"/><Relationship Id="rId18" Type="http://schemas.openxmlformats.org/officeDocument/2006/relationships/tags" Target="../tags/tag189.xml"/><Relationship Id="rId26" Type="http://schemas.openxmlformats.org/officeDocument/2006/relationships/image" Target="../media/image111.png"/><Relationship Id="rId39" Type="http://schemas.openxmlformats.org/officeDocument/2006/relationships/image" Target="../media/image149.png"/><Relationship Id="rId21" Type="http://schemas.openxmlformats.org/officeDocument/2006/relationships/tags" Target="../tags/tag192.xml"/><Relationship Id="rId34" Type="http://schemas.openxmlformats.org/officeDocument/2006/relationships/image" Target="../media/image145.png"/><Relationship Id="rId7" Type="http://schemas.openxmlformats.org/officeDocument/2006/relationships/tags" Target="../tags/tag178.xml"/><Relationship Id="rId2" Type="http://schemas.openxmlformats.org/officeDocument/2006/relationships/tags" Target="../tags/tag173.xml"/><Relationship Id="rId16" Type="http://schemas.openxmlformats.org/officeDocument/2006/relationships/tags" Target="../tags/tag187.xml"/><Relationship Id="rId20" Type="http://schemas.openxmlformats.org/officeDocument/2006/relationships/tags" Target="../tags/tag191.xml"/><Relationship Id="rId29" Type="http://schemas.openxmlformats.org/officeDocument/2006/relationships/image" Target="../media/image117.png"/><Relationship Id="rId41" Type="http://schemas.openxmlformats.org/officeDocument/2006/relationships/image" Target="../media/image151.png"/><Relationship Id="rId1" Type="http://schemas.openxmlformats.org/officeDocument/2006/relationships/tags" Target="../tags/tag172.xml"/><Relationship Id="rId6" Type="http://schemas.openxmlformats.org/officeDocument/2006/relationships/tags" Target="../tags/tag177.xml"/><Relationship Id="rId11" Type="http://schemas.openxmlformats.org/officeDocument/2006/relationships/tags" Target="../tags/tag182.xml"/><Relationship Id="rId24" Type="http://schemas.openxmlformats.org/officeDocument/2006/relationships/slideLayout" Target="../slideLayouts/slideLayout2.xml"/><Relationship Id="rId32" Type="http://schemas.openxmlformats.org/officeDocument/2006/relationships/image" Target="../media/image120.png"/><Relationship Id="rId37" Type="http://schemas.openxmlformats.org/officeDocument/2006/relationships/image" Target="../media/image147.png"/><Relationship Id="rId40" Type="http://schemas.openxmlformats.org/officeDocument/2006/relationships/image" Target="../media/image150.png"/><Relationship Id="rId5" Type="http://schemas.openxmlformats.org/officeDocument/2006/relationships/tags" Target="../tags/tag176.xml"/><Relationship Id="rId15" Type="http://schemas.openxmlformats.org/officeDocument/2006/relationships/tags" Target="../tags/tag186.xml"/><Relationship Id="rId23" Type="http://schemas.openxmlformats.org/officeDocument/2006/relationships/tags" Target="../tags/tag194.xml"/><Relationship Id="rId28" Type="http://schemas.openxmlformats.org/officeDocument/2006/relationships/image" Target="../media/image113.png"/><Relationship Id="rId36" Type="http://schemas.openxmlformats.org/officeDocument/2006/relationships/image" Target="../media/image123.png"/><Relationship Id="rId10" Type="http://schemas.openxmlformats.org/officeDocument/2006/relationships/tags" Target="../tags/tag181.xml"/><Relationship Id="rId19" Type="http://schemas.openxmlformats.org/officeDocument/2006/relationships/tags" Target="../tags/tag190.xml"/><Relationship Id="rId31" Type="http://schemas.openxmlformats.org/officeDocument/2006/relationships/image" Target="../media/image119.png"/><Relationship Id="rId4" Type="http://schemas.openxmlformats.org/officeDocument/2006/relationships/tags" Target="../tags/tag175.xml"/><Relationship Id="rId9" Type="http://schemas.openxmlformats.org/officeDocument/2006/relationships/tags" Target="../tags/tag180.xml"/><Relationship Id="rId14" Type="http://schemas.openxmlformats.org/officeDocument/2006/relationships/tags" Target="../tags/tag185.xml"/><Relationship Id="rId22" Type="http://schemas.openxmlformats.org/officeDocument/2006/relationships/tags" Target="../tags/tag193.xml"/><Relationship Id="rId27" Type="http://schemas.openxmlformats.org/officeDocument/2006/relationships/image" Target="../media/image112.png"/><Relationship Id="rId30" Type="http://schemas.openxmlformats.org/officeDocument/2006/relationships/image" Target="../media/image118.png"/><Relationship Id="rId35" Type="http://schemas.openxmlformats.org/officeDocument/2006/relationships/image" Target="../media/image146.png"/><Relationship Id="rId8" Type="http://schemas.openxmlformats.org/officeDocument/2006/relationships/tags" Target="../tags/tag179.xml"/><Relationship Id="rId3" Type="http://schemas.openxmlformats.org/officeDocument/2006/relationships/tags" Target="../tags/tag174.xml"/><Relationship Id="rId12" Type="http://schemas.openxmlformats.org/officeDocument/2006/relationships/tags" Target="../tags/tag183.xml"/><Relationship Id="rId17" Type="http://schemas.openxmlformats.org/officeDocument/2006/relationships/tags" Target="../tags/tag188.xml"/><Relationship Id="rId25" Type="http://schemas.openxmlformats.org/officeDocument/2006/relationships/image" Target="../media/image110.png"/><Relationship Id="rId33" Type="http://schemas.openxmlformats.org/officeDocument/2006/relationships/image" Target="../media/image84.png"/><Relationship Id="rId38" Type="http://schemas.openxmlformats.org/officeDocument/2006/relationships/image" Target="../media/image14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202.xml"/><Relationship Id="rId13" Type="http://schemas.openxmlformats.org/officeDocument/2006/relationships/tags" Target="../tags/tag207.xml"/><Relationship Id="rId18" Type="http://schemas.openxmlformats.org/officeDocument/2006/relationships/image" Target="../media/image152.png"/><Relationship Id="rId26" Type="http://schemas.openxmlformats.org/officeDocument/2006/relationships/image" Target="../media/image158.png"/><Relationship Id="rId3" Type="http://schemas.openxmlformats.org/officeDocument/2006/relationships/tags" Target="../tags/tag197.xml"/><Relationship Id="rId21" Type="http://schemas.openxmlformats.org/officeDocument/2006/relationships/image" Target="../media/image153.png"/><Relationship Id="rId7" Type="http://schemas.openxmlformats.org/officeDocument/2006/relationships/tags" Target="../tags/tag201.xml"/><Relationship Id="rId12" Type="http://schemas.openxmlformats.org/officeDocument/2006/relationships/tags" Target="../tags/tag206.xml"/><Relationship Id="rId17" Type="http://schemas.openxmlformats.org/officeDocument/2006/relationships/image" Target="../media/image113.png"/><Relationship Id="rId25" Type="http://schemas.openxmlformats.org/officeDocument/2006/relationships/image" Target="../media/image157.png"/><Relationship Id="rId2" Type="http://schemas.openxmlformats.org/officeDocument/2006/relationships/tags" Target="../tags/tag196.xml"/><Relationship Id="rId16" Type="http://schemas.openxmlformats.org/officeDocument/2006/relationships/image" Target="../media/image112.png"/><Relationship Id="rId20" Type="http://schemas.openxmlformats.org/officeDocument/2006/relationships/image" Target="../media/image111.png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24" Type="http://schemas.openxmlformats.org/officeDocument/2006/relationships/image" Target="../media/image156.png"/><Relationship Id="rId5" Type="http://schemas.openxmlformats.org/officeDocument/2006/relationships/tags" Target="../tags/tag199.xml"/><Relationship Id="rId15" Type="http://schemas.openxmlformats.org/officeDocument/2006/relationships/notesSlide" Target="../notesSlides/notesSlide5.xml"/><Relationship Id="rId23" Type="http://schemas.openxmlformats.org/officeDocument/2006/relationships/image" Target="../media/image155.png"/><Relationship Id="rId28" Type="http://schemas.openxmlformats.org/officeDocument/2006/relationships/image" Target="../media/image160.png"/><Relationship Id="rId10" Type="http://schemas.openxmlformats.org/officeDocument/2006/relationships/tags" Target="../tags/tag204.xml"/><Relationship Id="rId19" Type="http://schemas.openxmlformats.org/officeDocument/2006/relationships/image" Target="../media/image110.png"/><Relationship Id="rId4" Type="http://schemas.openxmlformats.org/officeDocument/2006/relationships/tags" Target="../tags/tag198.xml"/><Relationship Id="rId9" Type="http://schemas.openxmlformats.org/officeDocument/2006/relationships/tags" Target="../tags/tag203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54.png"/><Relationship Id="rId27" Type="http://schemas.openxmlformats.org/officeDocument/2006/relationships/image" Target="../media/image15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215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10.png"/><Relationship Id="rId26" Type="http://schemas.openxmlformats.org/officeDocument/2006/relationships/image" Target="../media/image164.png"/><Relationship Id="rId3" Type="http://schemas.openxmlformats.org/officeDocument/2006/relationships/tags" Target="../tags/tag210.xml"/><Relationship Id="rId21" Type="http://schemas.openxmlformats.org/officeDocument/2006/relationships/image" Target="../media/image162.png"/><Relationship Id="rId7" Type="http://schemas.openxmlformats.org/officeDocument/2006/relationships/tags" Target="../tags/tag214.xml"/><Relationship Id="rId12" Type="http://schemas.openxmlformats.org/officeDocument/2006/relationships/tags" Target="../tags/tag219.xml"/><Relationship Id="rId17" Type="http://schemas.openxmlformats.org/officeDocument/2006/relationships/image" Target="../media/image161.png"/><Relationship Id="rId25" Type="http://schemas.openxmlformats.org/officeDocument/2006/relationships/image" Target="../media/image158.png"/><Relationship Id="rId2" Type="http://schemas.openxmlformats.org/officeDocument/2006/relationships/tags" Target="../tags/tag209.xml"/><Relationship Id="rId16" Type="http://schemas.openxmlformats.org/officeDocument/2006/relationships/image" Target="../media/image113.png"/><Relationship Id="rId20" Type="http://schemas.openxmlformats.org/officeDocument/2006/relationships/image" Target="../media/image153.png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tags" Target="../tags/tag218.xml"/><Relationship Id="rId24" Type="http://schemas.openxmlformats.org/officeDocument/2006/relationships/image" Target="../media/image157.png"/><Relationship Id="rId5" Type="http://schemas.openxmlformats.org/officeDocument/2006/relationships/tags" Target="../tags/tag212.xml"/><Relationship Id="rId15" Type="http://schemas.openxmlformats.org/officeDocument/2006/relationships/image" Target="../media/image112.png"/><Relationship Id="rId23" Type="http://schemas.openxmlformats.org/officeDocument/2006/relationships/image" Target="../media/image156.png"/><Relationship Id="rId10" Type="http://schemas.openxmlformats.org/officeDocument/2006/relationships/tags" Target="../tags/tag217.xml"/><Relationship Id="rId19" Type="http://schemas.openxmlformats.org/officeDocument/2006/relationships/image" Target="../media/image111.png"/><Relationship Id="rId4" Type="http://schemas.openxmlformats.org/officeDocument/2006/relationships/tags" Target="../tags/tag211.xml"/><Relationship Id="rId9" Type="http://schemas.openxmlformats.org/officeDocument/2006/relationships/tags" Target="../tags/tag216.xml"/><Relationship Id="rId14" Type="http://schemas.openxmlformats.org/officeDocument/2006/relationships/notesSlide" Target="../notesSlides/notesSlide6.xml"/><Relationship Id="rId22" Type="http://schemas.openxmlformats.org/officeDocument/2006/relationships/image" Target="../media/image1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167.png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13" Type="http://schemas.openxmlformats.org/officeDocument/2006/relationships/tags" Target="../tags/tag235.xml"/><Relationship Id="rId18" Type="http://schemas.openxmlformats.org/officeDocument/2006/relationships/slideLayout" Target="../slideLayouts/slideLayout2.xml"/><Relationship Id="rId26" Type="http://schemas.openxmlformats.org/officeDocument/2006/relationships/image" Target="../media/image169.png"/><Relationship Id="rId3" Type="http://schemas.openxmlformats.org/officeDocument/2006/relationships/tags" Target="../tags/tag225.xml"/><Relationship Id="rId21" Type="http://schemas.openxmlformats.org/officeDocument/2006/relationships/image" Target="../media/image168.png"/><Relationship Id="rId7" Type="http://schemas.openxmlformats.org/officeDocument/2006/relationships/tags" Target="../tags/tag229.xml"/><Relationship Id="rId12" Type="http://schemas.openxmlformats.org/officeDocument/2006/relationships/tags" Target="../tags/tag234.xml"/><Relationship Id="rId17" Type="http://schemas.openxmlformats.org/officeDocument/2006/relationships/tags" Target="../tags/tag239.xml"/><Relationship Id="rId25" Type="http://schemas.openxmlformats.org/officeDocument/2006/relationships/image" Target="../media/image123.png"/><Relationship Id="rId2" Type="http://schemas.openxmlformats.org/officeDocument/2006/relationships/tags" Target="../tags/tag224.xml"/><Relationship Id="rId16" Type="http://schemas.openxmlformats.org/officeDocument/2006/relationships/tags" Target="../tags/tag238.xml"/><Relationship Id="rId20" Type="http://schemas.openxmlformats.org/officeDocument/2006/relationships/image" Target="../media/image113.png"/><Relationship Id="rId29" Type="http://schemas.openxmlformats.org/officeDocument/2006/relationships/image" Target="../media/image171.png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11" Type="http://schemas.openxmlformats.org/officeDocument/2006/relationships/tags" Target="../tags/tag233.xml"/><Relationship Id="rId24" Type="http://schemas.openxmlformats.org/officeDocument/2006/relationships/image" Target="../media/image124.png"/><Relationship Id="rId5" Type="http://schemas.openxmlformats.org/officeDocument/2006/relationships/tags" Target="../tags/tag227.xml"/><Relationship Id="rId15" Type="http://schemas.openxmlformats.org/officeDocument/2006/relationships/tags" Target="../tags/tag237.xml"/><Relationship Id="rId23" Type="http://schemas.openxmlformats.org/officeDocument/2006/relationships/image" Target="../media/image111.png"/><Relationship Id="rId28" Type="http://schemas.openxmlformats.org/officeDocument/2006/relationships/image" Target="../media/image122.png"/><Relationship Id="rId10" Type="http://schemas.openxmlformats.org/officeDocument/2006/relationships/tags" Target="../tags/tag232.xml"/><Relationship Id="rId19" Type="http://schemas.openxmlformats.org/officeDocument/2006/relationships/image" Target="../media/image112.png"/><Relationship Id="rId4" Type="http://schemas.openxmlformats.org/officeDocument/2006/relationships/tags" Target="../tags/tag226.xml"/><Relationship Id="rId9" Type="http://schemas.openxmlformats.org/officeDocument/2006/relationships/tags" Target="../tags/tag231.xml"/><Relationship Id="rId14" Type="http://schemas.openxmlformats.org/officeDocument/2006/relationships/tags" Target="../tags/tag236.xml"/><Relationship Id="rId22" Type="http://schemas.openxmlformats.org/officeDocument/2006/relationships/image" Target="../media/image110.png"/><Relationship Id="rId27" Type="http://schemas.openxmlformats.org/officeDocument/2006/relationships/image" Target="../media/image170.pn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tags" Target="../tags/tag252.xml"/><Relationship Id="rId18" Type="http://schemas.openxmlformats.org/officeDocument/2006/relationships/tags" Target="../tags/tag257.xml"/><Relationship Id="rId26" Type="http://schemas.openxmlformats.org/officeDocument/2006/relationships/image" Target="../media/image113.png"/><Relationship Id="rId21" Type="http://schemas.openxmlformats.org/officeDocument/2006/relationships/tags" Target="../tags/tag260.xml"/><Relationship Id="rId34" Type="http://schemas.openxmlformats.org/officeDocument/2006/relationships/image" Target="../media/image179.png"/><Relationship Id="rId7" Type="http://schemas.openxmlformats.org/officeDocument/2006/relationships/tags" Target="../tags/tag246.xml"/><Relationship Id="rId12" Type="http://schemas.openxmlformats.org/officeDocument/2006/relationships/tags" Target="../tags/tag251.xml"/><Relationship Id="rId17" Type="http://schemas.openxmlformats.org/officeDocument/2006/relationships/tags" Target="../tags/tag256.xml"/><Relationship Id="rId25" Type="http://schemas.openxmlformats.org/officeDocument/2006/relationships/image" Target="../media/image112.png"/><Relationship Id="rId33" Type="http://schemas.openxmlformats.org/officeDocument/2006/relationships/image" Target="../media/image178.png"/><Relationship Id="rId2" Type="http://schemas.openxmlformats.org/officeDocument/2006/relationships/tags" Target="../tags/tag241.xml"/><Relationship Id="rId16" Type="http://schemas.openxmlformats.org/officeDocument/2006/relationships/tags" Target="../tags/tag255.xml"/><Relationship Id="rId20" Type="http://schemas.openxmlformats.org/officeDocument/2006/relationships/tags" Target="../tags/tag259.xml"/><Relationship Id="rId29" Type="http://schemas.openxmlformats.org/officeDocument/2006/relationships/image" Target="../media/image174.png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11" Type="http://schemas.openxmlformats.org/officeDocument/2006/relationships/tags" Target="../tags/tag250.xml"/><Relationship Id="rId24" Type="http://schemas.openxmlformats.org/officeDocument/2006/relationships/image" Target="../media/image172.png"/><Relationship Id="rId32" Type="http://schemas.openxmlformats.org/officeDocument/2006/relationships/image" Target="../media/image177.png"/><Relationship Id="rId37" Type="http://schemas.openxmlformats.org/officeDocument/2006/relationships/image" Target="../media/image180.png"/><Relationship Id="rId5" Type="http://schemas.openxmlformats.org/officeDocument/2006/relationships/tags" Target="../tags/tag244.xml"/><Relationship Id="rId15" Type="http://schemas.openxmlformats.org/officeDocument/2006/relationships/tags" Target="../tags/tag254.xml"/><Relationship Id="rId23" Type="http://schemas.openxmlformats.org/officeDocument/2006/relationships/slideLayout" Target="../slideLayouts/slideLayout2.xml"/><Relationship Id="rId28" Type="http://schemas.openxmlformats.org/officeDocument/2006/relationships/image" Target="../media/image173.png"/><Relationship Id="rId36" Type="http://schemas.openxmlformats.org/officeDocument/2006/relationships/image" Target="../media/image111.png"/><Relationship Id="rId10" Type="http://schemas.openxmlformats.org/officeDocument/2006/relationships/tags" Target="../tags/tag249.xml"/><Relationship Id="rId19" Type="http://schemas.openxmlformats.org/officeDocument/2006/relationships/tags" Target="../tags/tag258.xml"/><Relationship Id="rId31" Type="http://schemas.openxmlformats.org/officeDocument/2006/relationships/image" Target="../media/image176.png"/><Relationship Id="rId4" Type="http://schemas.openxmlformats.org/officeDocument/2006/relationships/tags" Target="../tags/tag243.xml"/><Relationship Id="rId9" Type="http://schemas.openxmlformats.org/officeDocument/2006/relationships/tags" Target="../tags/tag248.xml"/><Relationship Id="rId14" Type="http://schemas.openxmlformats.org/officeDocument/2006/relationships/tags" Target="../tags/tag253.xml"/><Relationship Id="rId22" Type="http://schemas.openxmlformats.org/officeDocument/2006/relationships/tags" Target="../tags/tag261.xml"/><Relationship Id="rId27" Type="http://schemas.openxmlformats.org/officeDocument/2006/relationships/image" Target="../media/image124.png"/><Relationship Id="rId30" Type="http://schemas.openxmlformats.org/officeDocument/2006/relationships/image" Target="../media/image175.png"/><Relationship Id="rId35" Type="http://schemas.openxmlformats.org/officeDocument/2006/relationships/image" Target="../media/image110.png"/><Relationship Id="rId8" Type="http://schemas.openxmlformats.org/officeDocument/2006/relationships/tags" Target="../tags/tag247.xml"/><Relationship Id="rId3" Type="http://schemas.openxmlformats.org/officeDocument/2006/relationships/tags" Target="../tags/tag24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5" Type="http://schemas.openxmlformats.org/officeDocument/2006/relationships/image" Target="../media/image184.png"/><Relationship Id="rId4" Type="http://schemas.openxmlformats.org/officeDocument/2006/relationships/image" Target="../media/image18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273.xml"/><Relationship Id="rId13" Type="http://schemas.openxmlformats.org/officeDocument/2006/relationships/tags" Target="../tags/tag278.xml"/><Relationship Id="rId18" Type="http://schemas.openxmlformats.org/officeDocument/2006/relationships/tags" Target="../tags/tag283.xml"/><Relationship Id="rId26" Type="http://schemas.openxmlformats.org/officeDocument/2006/relationships/image" Target="../media/image185.png"/><Relationship Id="rId3" Type="http://schemas.openxmlformats.org/officeDocument/2006/relationships/tags" Target="../tags/tag268.xml"/><Relationship Id="rId21" Type="http://schemas.openxmlformats.org/officeDocument/2006/relationships/tags" Target="../tags/tag286.xml"/><Relationship Id="rId7" Type="http://schemas.openxmlformats.org/officeDocument/2006/relationships/tags" Target="../tags/tag272.xml"/><Relationship Id="rId12" Type="http://schemas.openxmlformats.org/officeDocument/2006/relationships/tags" Target="../tags/tag277.xml"/><Relationship Id="rId17" Type="http://schemas.openxmlformats.org/officeDocument/2006/relationships/tags" Target="../tags/tag282.xml"/><Relationship Id="rId25" Type="http://schemas.openxmlformats.org/officeDocument/2006/relationships/image" Target="../media/image114.png"/><Relationship Id="rId2" Type="http://schemas.openxmlformats.org/officeDocument/2006/relationships/tags" Target="../tags/tag267.xml"/><Relationship Id="rId16" Type="http://schemas.openxmlformats.org/officeDocument/2006/relationships/tags" Target="../tags/tag281.xml"/><Relationship Id="rId20" Type="http://schemas.openxmlformats.org/officeDocument/2006/relationships/tags" Target="../tags/tag285.xml"/><Relationship Id="rId29" Type="http://schemas.openxmlformats.org/officeDocument/2006/relationships/image" Target="../media/image187.png"/><Relationship Id="rId1" Type="http://schemas.openxmlformats.org/officeDocument/2006/relationships/tags" Target="../tags/tag266.xml"/><Relationship Id="rId6" Type="http://schemas.openxmlformats.org/officeDocument/2006/relationships/tags" Target="../tags/tag271.xml"/><Relationship Id="rId11" Type="http://schemas.openxmlformats.org/officeDocument/2006/relationships/tags" Target="../tags/tag276.xml"/><Relationship Id="rId24" Type="http://schemas.openxmlformats.org/officeDocument/2006/relationships/image" Target="../media/image113.png"/><Relationship Id="rId32" Type="http://schemas.openxmlformats.org/officeDocument/2006/relationships/image" Target="../media/image84.png"/><Relationship Id="rId5" Type="http://schemas.openxmlformats.org/officeDocument/2006/relationships/tags" Target="../tags/tag270.xml"/><Relationship Id="rId15" Type="http://schemas.openxmlformats.org/officeDocument/2006/relationships/tags" Target="../tags/tag280.xml"/><Relationship Id="rId23" Type="http://schemas.openxmlformats.org/officeDocument/2006/relationships/image" Target="../media/image112.png"/><Relationship Id="rId28" Type="http://schemas.openxmlformats.org/officeDocument/2006/relationships/image" Target="../media/image186.png"/><Relationship Id="rId10" Type="http://schemas.openxmlformats.org/officeDocument/2006/relationships/tags" Target="../tags/tag275.xml"/><Relationship Id="rId19" Type="http://schemas.openxmlformats.org/officeDocument/2006/relationships/tags" Target="../tags/tag284.xml"/><Relationship Id="rId31" Type="http://schemas.openxmlformats.org/officeDocument/2006/relationships/image" Target="../media/image189.png"/><Relationship Id="rId4" Type="http://schemas.openxmlformats.org/officeDocument/2006/relationships/tags" Target="../tags/tag269.xml"/><Relationship Id="rId9" Type="http://schemas.openxmlformats.org/officeDocument/2006/relationships/tags" Target="../tags/tag274.xml"/><Relationship Id="rId14" Type="http://schemas.openxmlformats.org/officeDocument/2006/relationships/tags" Target="../tags/tag279.xml"/><Relationship Id="rId22" Type="http://schemas.openxmlformats.org/officeDocument/2006/relationships/slideLayout" Target="../slideLayouts/slideLayout2.xml"/><Relationship Id="rId27" Type="http://schemas.openxmlformats.org/officeDocument/2006/relationships/image" Target="../media/image123.png"/><Relationship Id="rId30" Type="http://schemas.openxmlformats.org/officeDocument/2006/relationships/image" Target="../media/image18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25.xml"/><Relationship Id="rId18" Type="http://schemas.openxmlformats.org/officeDocument/2006/relationships/image" Target="../media/image13.png"/><Relationship Id="rId26" Type="http://schemas.openxmlformats.org/officeDocument/2006/relationships/image" Target="../media/image21.png"/><Relationship Id="rId3" Type="http://schemas.openxmlformats.org/officeDocument/2006/relationships/tags" Target="../tags/tag15.xml"/><Relationship Id="rId21" Type="http://schemas.openxmlformats.org/officeDocument/2006/relationships/image" Target="../media/image16.png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17" Type="http://schemas.openxmlformats.org/officeDocument/2006/relationships/slideLayout" Target="../slideLayouts/slideLayout2.xml"/><Relationship Id="rId25" Type="http://schemas.openxmlformats.org/officeDocument/2006/relationships/image" Target="../media/image20.png"/><Relationship Id="rId33" Type="http://schemas.openxmlformats.org/officeDocument/2006/relationships/image" Target="../media/image28.png"/><Relationship Id="rId2" Type="http://schemas.openxmlformats.org/officeDocument/2006/relationships/tags" Target="../tags/tag14.xml"/><Relationship Id="rId16" Type="http://schemas.openxmlformats.org/officeDocument/2006/relationships/tags" Target="../tags/tag28.xml"/><Relationship Id="rId20" Type="http://schemas.openxmlformats.org/officeDocument/2006/relationships/image" Target="../media/image15.png"/><Relationship Id="rId29" Type="http://schemas.openxmlformats.org/officeDocument/2006/relationships/image" Target="../media/image24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24" Type="http://schemas.openxmlformats.org/officeDocument/2006/relationships/image" Target="../media/image19.png"/><Relationship Id="rId32" Type="http://schemas.openxmlformats.org/officeDocument/2006/relationships/image" Target="../media/image27.png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23" Type="http://schemas.openxmlformats.org/officeDocument/2006/relationships/image" Target="../media/image18.png"/><Relationship Id="rId28" Type="http://schemas.openxmlformats.org/officeDocument/2006/relationships/image" Target="../media/image23.png"/><Relationship Id="rId10" Type="http://schemas.openxmlformats.org/officeDocument/2006/relationships/tags" Target="../tags/tag22.xml"/><Relationship Id="rId19" Type="http://schemas.openxmlformats.org/officeDocument/2006/relationships/image" Target="../media/image14.png"/><Relationship Id="rId31" Type="http://schemas.openxmlformats.org/officeDocument/2006/relationships/image" Target="../media/image26.png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Relationship Id="rId22" Type="http://schemas.openxmlformats.org/officeDocument/2006/relationships/image" Target="../media/image17.png"/><Relationship Id="rId27" Type="http://schemas.openxmlformats.org/officeDocument/2006/relationships/image" Target="../media/image22.png"/><Relationship Id="rId30" Type="http://schemas.openxmlformats.org/officeDocument/2006/relationships/image" Target="../media/image25.png"/><Relationship Id="rId8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3.pn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3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31.png"/><Relationship Id="rId5" Type="http://schemas.openxmlformats.org/officeDocument/2006/relationships/tags" Target="../tags/tag33.xml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tags" Target="../tags/tag32.xml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tags" Target="../tags/tag3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0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39.png"/><Relationship Id="rId5" Type="http://schemas.openxmlformats.org/officeDocument/2006/relationships/tags" Target="../tags/tag40.xml"/><Relationship Id="rId10" Type="http://schemas.openxmlformats.org/officeDocument/2006/relationships/image" Target="../media/image38.png"/><Relationship Id="rId4" Type="http://schemas.openxmlformats.org/officeDocument/2006/relationships/tags" Target="../tags/tag39.xml"/><Relationship Id="rId9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44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78C7EA-2C3F-549C-E509-5B48B28F25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9299"/>
            <a:ext cx="9144000" cy="1423774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venir Next LT Pro"/>
              </a:rPr>
              <a:t>Miura Operators as R-matrices</a:t>
            </a:r>
            <a:br>
              <a:rPr lang="en-US" sz="4000" b="1" dirty="0">
                <a:latin typeface="Avenir Next LT Pro"/>
              </a:rPr>
            </a:br>
            <a:r>
              <a:rPr lang="en-US" sz="4000" b="1" dirty="0">
                <a:latin typeface="Avenir Next LT Pro"/>
              </a:rPr>
              <a:t>from M-brane Intersections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2FEA4A2-5A09-E1B8-D579-344FD6089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47214"/>
            <a:ext cx="9144000" cy="367542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latin typeface="Avenir Next LT Pro"/>
                <a:cs typeface="Calibri"/>
              </a:rPr>
              <a:t>Saebyeok Jeong</a:t>
            </a:r>
          </a:p>
          <a:p>
            <a:endParaRPr lang="en-US" sz="1800" dirty="0">
              <a:latin typeface="Avenir Next LT Pro"/>
              <a:cs typeface="Calibri"/>
            </a:endParaRPr>
          </a:p>
          <a:p>
            <a:r>
              <a:rPr lang="en-US" sz="1800" dirty="0">
                <a:latin typeface="Avenir Next LT Pro"/>
                <a:cs typeface="Calibri"/>
              </a:rPr>
              <a:t>Department of Theoretical Physics, CERN</a:t>
            </a:r>
            <a:br>
              <a:rPr lang="en-US" sz="1800" dirty="0">
                <a:latin typeface="Avenir Next LT Pro"/>
                <a:cs typeface="Calibri"/>
              </a:rPr>
            </a:br>
            <a:r>
              <a:rPr lang="en-US" sz="1800" dirty="0">
                <a:latin typeface="Avenir Next LT Pro"/>
                <a:cs typeface="Calibri"/>
              </a:rPr>
              <a:t>Center for Geometry and Physics, IBS</a:t>
            </a:r>
          </a:p>
          <a:p>
            <a:endParaRPr lang="en-US" sz="1800" dirty="0">
              <a:solidFill>
                <a:schemeClr val="tx2"/>
              </a:solidFill>
              <a:latin typeface="Avenir Next LT Pro"/>
              <a:cs typeface="Calibri"/>
            </a:endParaRPr>
          </a:p>
          <a:p>
            <a:r>
              <a:rPr lang="en-US" dirty="0">
                <a:solidFill>
                  <a:schemeClr val="tx2"/>
                </a:solidFill>
                <a:latin typeface="Avenir Next LT Pro"/>
                <a:cs typeface="Calibri"/>
              </a:rPr>
              <a:t>APCTP-INPP Demokritos meeting</a:t>
            </a:r>
          </a:p>
          <a:p>
            <a:r>
              <a:rPr lang="en-US" sz="1800" dirty="0">
                <a:solidFill>
                  <a:schemeClr val="tx2"/>
                </a:solidFill>
                <a:latin typeface="Avenir Next LT Pro"/>
                <a:cs typeface="Calibri"/>
              </a:rPr>
              <a:t>Aug 29</a:t>
            </a:r>
            <a:r>
              <a:rPr lang="en-US" sz="1800" baseline="30000" dirty="0">
                <a:solidFill>
                  <a:schemeClr val="tx2"/>
                </a:solidFill>
                <a:latin typeface="Avenir Next LT Pro"/>
                <a:cs typeface="Calibri"/>
              </a:rPr>
              <a:t>th</a:t>
            </a:r>
            <a:r>
              <a:rPr lang="en-US" sz="1800" dirty="0">
                <a:solidFill>
                  <a:schemeClr val="tx2"/>
                </a:solidFill>
                <a:latin typeface="Avenir Next LT Pro"/>
                <a:cs typeface="Calibri"/>
              </a:rPr>
              <a:t>, 2025</a:t>
            </a:r>
          </a:p>
          <a:p>
            <a:endParaRPr lang="en-US" sz="1800" dirty="0">
              <a:solidFill>
                <a:schemeClr val="tx2"/>
              </a:solidFill>
              <a:latin typeface="Avenir Next LT Pro"/>
              <a:cs typeface="Calibri"/>
            </a:endParaRPr>
          </a:p>
          <a:p>
            <a:r>
              <a:rPr lang="en-US" sz="1800" dirty="0">
                <a:solidFill>
                  <a:schemeClr val="tx2"/>
                </a:solidFill>
                <a:latin typeface="Avenir Next LT Pro"/>
                <a:cs typeface="Calibri"/>
              </a:rPr>
              <a:t>Based on arXiv:2407.15990 w/ N. Haouzi,</a:t>
            </a:r>
          </a:p>
        </p:txBody>
      </p:sp>
    </p:spTree>
    <p:extLst>
      <p:ext uri="{BB962C8B-B14F-4D97-AF65-F5344CB8AC3E}">
        <p14:creationId xmlns:p14="http://schemas.microsoft.com/office/powerpoint/2010/main" val="1659590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FBA68E20-A510-D7FD-70BF-8550D7E97A00}"/>
              </a:ext>
            </a:extLst>
          </p:cNvPr>
          <p:cNvSpPr txBox="1"/>
          <p:nvPr/>
        </p:nvSpPr>
        <p:spPr>
          <a:xfrm>
            <a:off x="981188" y="1518788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   parallel M2-brane supported on </a:t>
            </a:r>
          </a:p>
        </p:txBody>
      </p:sp>
      <p:pic>
        <p:nvPicPr>
          <p:cNvPr id="23" name="Picture 2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A6D224A-E40D-9A77-418D-22709D0A5F7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199" y="1562638"/>
            <a:ext cx="947809" cy="31085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67A3218-572B-B0B5-5CB0-DB8A88DD68A0}"/>
              </a:ext>
            </a:extLst>
          </p:cNvPr>
          <p:cNvCxnSpPr/>
          <p:nvPr/>
        </p:nvCxnSpPr>
        <p:spPr>
          <a:xfrm>
            <a:off x="6371999" y="1739253"/>
            <a:ext cx="69386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IIA reduction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005B1CCC-1C80-700F-05A2-813E1A826DE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774" y="1462963"/>
            <a:ext cx="1126461" cy="13908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BD63FA9-923B-DBC8-7BE8-95F68D2D3478}"/>
              </a:ext>
            </a:extLst>
          </p:cNvPr>
          <p:cNvSpPr txBox="1"/>
          <p:nvPr/>
        </p:nvSpPr>
        <p:spPr>
          <a:xfrm>
            <a:off x="7498460" y="1398057"/>
            <a:ext cx="392788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   D2 on</a:t>
            </a:r>
          </a:p>
          <a:p>
            <a:r>
              <a:rPr lang="en-US" dirty="0">
                <a:latin typeface="Avenir Next LT Pro"/>
                <a:cs typeface="Calibri"/>
              </a:rPr>
              <a:t>1 D6 on </a:t>
            </a:r>
          </a:p>
        </p:txBody>
      </p:sp>
      <p:pic>
        <p:nvPicPr>
          <p:cNvPr id="32" name="Picture 3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l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459B9EA2-C8B3-4D41-656A-CBC71DF30FF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04" y="1612786"/>
            <a:ext cx="54857" cy="178286"/>
          </a:xfrm>
          <a:prstGeom prst="rect">
            <a:avLst/>
          </a:prstGeom>
        </p:spPr>
      </p:pic>
      <p:pic>
        <p:nvPicPr>
          <p:cNvPr id="33" name="Picture 3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l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79FEA79A-378D-04AC-9728-0FAE6FB0FC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680" y="1495922"/>
            <a:ext cx="54857" cy="178286"/>
          </a:xfrm>
          <a:prstGeom prst="rect">
            <a:avLst/>
          </a:prstGeom>
        </p:spPr>
      </p:pic>
      <p:pic>
        <p:nvPicPr>
          <p:cNvPr id="34" name="Picture 3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0DED1B1-5F93-8512-07CA-19FA7C8D5AF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41" y="1440395"/>
            <a:ext cx="778506" cy="255330"/>
          </a:xfrm>
          <a:prstGeom prst="rect">
            <a:avLst/>
          </a:prstGeom>
        </p:spPr>
      </p:pic>
      <p:pic>
        <p:nvPicPr>
          <p:cNvPr id="36" name="Picture 3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R^2 _{\ve_1} \times \BR_t \times \BC^\times _X \times \BC^\times _Z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08C2BAFE-8323-E379-A4BB-99F44D65768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140" y="1750394"/>
            <a:ext cx="1927627" cy="2608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A85C93-EFD6-3949-E424-CA72FF422130}"/>
              </a:ext>
            </a:extLst>
          </p:cNvPr>
          <p:cNvSpPr txBox="1"/>
          <p:nvPr/>
        </p:nvSpPr>
        <p:spPr>
          <a:xfrm>
            <a:off x="981188" y="2536157"/>
            <a:ext cx="99102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At             , the effective 3d N=4 theory on the D2-branes flows to the topological sigma model with the target space being the</a:t>
            </a:r>
            <a:r>
              <a:rPr lang="ko-KR" altLang="en-US" dirty="0">
                <a:latin typeface="Avenir Next LT Pro"/>
                <a:cs typeface="Calibri"/>
              </a:rPr>
              <a:t> </a:t>
            </a:r>
            <a:r>
              <a:rPr lang="en-US" altLang="ko-KR" dirty="0">
                <a:latin typeface="Avenir Next LT Pro"/>
                <a:cs typeface="Calibri"/>
              </a:rPr>
              <a:t>Higgs branch</a:t>
            </a:r>
            <a:r>
              <a:rPr lang="en-US" dirty="0">
                <a:latin typeface="Avenir Next LT Pro"/>
                <a:cs typeface="Calibri"/>
              </a:rPr>
              <a:t>.</a:t>
            </a:r>
          </a:p>
        </p:txBody>
      </p:sp>
      <p:pic>
        <p:nvPicPr>
          <p:cNvPr id="16" name="Picture 1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ve_1 =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85B5245-E4EE-5BA9-592E-39472791ECB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595" y="2634813"/>
            <a:ext cx="611657" cy="1851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6C59A6-FFCA-07A5-4861-DA23AA6E789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10015" y="3313435"/>
            <a:ext cx="2644844" cy="1398186"/>
          </a:xfrm>
          <a:prstGeom prst="rect">
            <a:avLst/>
          </a:prstGeom>
        </p:spPr>
      </p:pic>
      <p:pic>
        <p:nvPicPr>
          <p:cNvPr id="27" name="Picture 2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I \in \text{Hom}(\BC,\BC^l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FDA0C2E-C4CF-E9F7-BCB6-94A904CD43E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417" y="3841118"/>
            <a:ext cx="1686857" cy="291048"/>
          </a:xfrm>
          <a:prstGeom prst="rect">
            <a:avLst/>
          </a:prstGeom>
        </p:spPr>
      </p:pic>
      <p:pic>
        <p:nvPicPr>
          <p:cNvPr id="29" name="Picture 2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J \in \text{Hom}(\BC^l ,\BC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0A0BF74-77C8-EA72-5744-27A0B0178D4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417" y="4200940"/>
            <a:ext cx="1711238" cy="291048"/>
          </a:xfrm>
          <a:prstGeom prst="rect">
            <a:avLst/>
          </a:prstGeom>
        </p:spPr>
      </p:pic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A,B \in \text{End}(\BC^l)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C2B99AC4-6FA4-78BA-816A-BC99A07DAFC7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918" y="3468598"/>
            <a:ext cx="1692952" cy="289524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R^2_{\ve_2} \times \BR^2 _{\ve_3} \simeq \text{TN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2A93140B-6E44-DF87-6E29-900F06C9E12F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11" y="1821089"/>
            <a:ext cx="970252" cy="1697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B3FB53-7D69-BBCD-234F-91AE8716090F}"/>
              </a:ext>
            </a:extLst>
          </p:cNvPr>
          <p:cNvSpPr txBox="1"/>
          <p:nvPr/>
        </p:nvSpPr>
        <p:spPr>
          <a:xfrm>
            <a:off x="2302699" y="38092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Line defects</a:t>
            </a:r>
            <a:endParaRPr lang="en-US" b="1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370824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68FD418-6A15-EFF0-38CB-0FAAB0BD4E29}"/>
              </a:ext>
            </a:extLst>
          </p:cNvPr>
          <p:cNvSpPr txBox="1"/>
          <p:nvPr/>
        </p:nvSpPr>
        <p:spPr>
          <a:xfrm>
            <a:off x="1073315" y="1445147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Higgs branch is the multiplicative quiver variety associated to the Jordan quiver:</a:t>
            </a:r>
          </a:p>
        </p:txBody>
      </p:sp>
      <p:pic>
        <p:nvPicPr>
          <p:cNvPr id="4" name="Picture 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M}_{q_2} ^{(l)}= \{ AB -q_2 BA = IJ \}/GL(l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0DE0627-71D1-E55D-A195-731E39863CA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065" y="2006374"/>
            <a:ext cx="3829334" cy="335238"/>
          </a:xfrm>
          <a:prstGeom prst="rect">
            <a:avLst/>
          </a:prstGeom>
        </p:spPr>
      </p:pic>
      <p:pic>
        <p:nvPicPr>
          <p:cNvPr id="31" name="Picture 3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(A,B,I,J) \mapsto (g A g^{-1}, gB g^{-1}, gI, Jg^{-1}),\qquad g \in GL(l).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2BE10A7-1637-0A3B-EE8A-6464520F2D8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228" y="2547927"/>
            <a:ext cx="6165333" cy="2849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ADD363-5575-D77D-6F62-C7D6D2B76EAC}"/>
              </a:ext>
            </a:extLst>
          </p:cNvPr>
          <p:cNvSpPr txBox="1"/>
          <p:nvPr/>
        </p:nvSpPr>
        <p:spPr>
          <a:xfrm>
            <a:off x="1018537" y="3216068"/>
            <a:ext cx="1037381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       This is the phase space of the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classical </a:t>
            </a:r>
            <a:r>
              <a:rPr lang="en-US" dirty="0">
                <a:latin typeface="Avenir Next LT Pro"/>
                <a:cs typeface="Calibri"/>
              </a:rPr>
              <a:t>trigonometric </a:t>
            </a:r>
            <a:r>
              <a:rPr lang="en-US" dirty="0" err="1">
                <a:latin typeface="Avenir Next LT Pro"/>
                <a:cs typeface="Calibri"/>
              </a:rPr>
              <a:t>Ruijsenaars</a:t>
            </a:r>
            <a:r>
              <a:rPr lang="en-US" dirty="0">
                <a:latin typeface="Avenir Next LT Pro"/>
                <a:cs typeface="Calibri"/>
              </a:rPr>
              <a:t>-Schneider model of type </a:t>
            </a:r>
            <a:r>
              <a:rPr lang="en-US" dirty="0" err="1">
                <a:latin typeface="Avenir Next LT Pro"/>
                <a:cs typeface="Calibri"/>
              </a:rPr>
              <a:t>gl</a:t>
            </a:r>
            <a:r>
              <a:rPr lang="en-US" dirty="0">
                <a:latin typeface="Avenir Next LT Pro"/>
                <a:cs typeface="Calibri"/>
              </a:rPr>
              <a:t>(l)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7442AB-C782-5A82-D68D-4FE95BB42CD7}"/>
              </a:ext>
            </a:extLst>
          </p:cNvPr>
          <p:cNvSpPr txBox="1"/>
          <p:nvPr/>
        </p:nvSpPr>
        <p:spPr>
          <a:xfrm>
            <a:off x="1073314" y="4409828"/>
            <a:ext cx="99102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Thus, the algebra                 of local operators is the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commutative</a:t>
            </a:r>
            <a:r>
              <a:rPr lang="en-US" dirty="0">
                <a:latin typeface="Avenir Next LT Pro"/>
                <a:cs typeface="Calibri"/>
              </a:rPr>
              <a:t> algebra of holomorphic functions on </a:t>
            </a:r>
          </a:p>
        </p:txBody>
      </p:sp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2}_{l,0,0} ^{q_1 = 1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D45384F-6F19-1393-FC93-9B1B35374BE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92" y="4442158"/>
            <a:ext cx="702171" cy="315429"/>
          </a:xfrm>
          <a:prstGeom prst="rect">
            <a:avLst/>
          </a:prstGeom>
        </p:spPr>
      </p:pic>
      <p:pic>
        <p:nvPicPr>
          <p:cNvPr id="13" name="Picture 1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CalM_{q_2} ^{(l)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29185F06-8CE0-9C9D-A03E-B91FF1A8F0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88" y="4739425"/>
            <a:ext cx="391458" cy="26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82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444D93-C669-5D51-15F7-D260A9C18943}"/>
              </a:ext>
            </a:extLst>
          </p:cNvPr>
          <p:cNvSpPr txBox="1"/>
          <p:nvPr/>
        </p:nvSpPr>
        <p:spPr>
          <a:xfrm>
            <a:off x="1024905" y="585656"/>
            <a:ext cx="99102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By turning on              , the 3d theory localizes to the fixed locus                   . The algebra of local operators gets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non-commutative</a:t>
            </a:r>
            <a:r>
              <a:rPr lang="en-US" dirty="0">
                <a:latin typeface="Avenir Next LT Pro"/>
                <a:cs typeface="Calibri"/>
              </a:rPr>
              <a:t> deformation.</a:t>
            </a:r>
          </a:p>
        </p:txBody>
      </p:sp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q_1 \neq 1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4F3A8EE-222B-90BE-8513-219EA6982B4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220" y="653210"/>
            <a:ext cx="661333" cy="236190"/>
          </a:xfrm>
          <a:prstGeom prst="rect">
            <a:avLst/>
          </a:prstGeom>
        </p:spPr>
      </p:pic>
      <p:pic>
        <p:nvPicPr>
          <p:cNvPr id="14" name="Picture 1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{0\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2232EDD-7A97-1A05-A2D6-1FF921E996F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124" y="645590"/>
            <a:ext cx="921905" cy="2514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151614D-1998-8A65-920A-287F1DF0835E}"/>
              </a:ext>
            </a:extLst>
          </p:cNvPr>
          <p:cNvSpPr txBox="1"/>
          <p:nvPr/>
        </p:nvSpPr>
        <p:spPr>
          <a:xfrm>
            <a:off x="6777952" y="894779"/>
            <a:ext cx="105233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[Yagi 14]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C86568-C174-B944-A9CC-A1F9A25957A9}"/>
              </a:ext>
            </a:extLst>
          </p:cNvPr>
          <p:cNvSpPr txBox="1"/>
          <p:nvPr/>
        </p:nvSpPr>
        <p:spPr>
          <a:xfrm>
            <a:off x="1024905" y="1636375"/>
            <a:ext cx="99102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This quantized algebra                is called spherical DAHA of type </a:t>
            </a:r>
            <a:r>
              <a:rPr lang="en-US" dirty="0" err="1">
                <a:latin typeface="Avenir Next LT Pro"/>
                <a:cs typeface="Calibri"/>
              </a:rPr>
              <a:t>gl</a:t>
            </a:r>
            <a:r>
              <a:rPr lang="en-US" dirty="0">
                <a:latin typeface="Avenir Next LT Pro"/>
                <a:cs typeface="Calibri"/>
              </a:rPr>
              <a:t>(l)                , generated by the difference operators (Macdonald representation),</a:t>
            </a:r>
          </a:p>
        </p:txBody>
      </p:sp>
      <p:pic>
        <p:nvPicPr>
          <p:cNvPr id="30" name="Picture 2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0,0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FF8844F-3D1E-4822-1E16-B44260F68E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17" y="1724539"/>
            <a:ext cx="725333" cy="245333"/>
          </a:xfrm>
          <a:prstGeom prst="rect">
            <a:avLst/>
          </a:prstGeom>
        </p:spPr>
      </p:pic>
      <p:pic>
        <p:nvPicPr>
          <p:cNvPr id="23" name="Picture 2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&amp;P_{0,r} ^{(m)} = q_1^r \sum_{i=1} ^m X_i ^r,\qquad P_{0,-r} ^{(m)} =  \sum_{i=1} ^m X_i ^{-r},\qquad r \in \BZ_{&gt;0} \\&#10;    \begin{split}&#10;    &amp;P_{1,k} ^{(m)} = q_1 \sum_{i=1} ^m \left( \prod_{j\neq i} \frac{ q_2 X_i -  X_j }{X_i -X_j} \right) X_i ^k q_1^{-D_{X_i}} \\&#10;    &amp;P_{-1,k} ^{(m)} = \sum_{i=1} ^m \left( \prod_{j\neq i} \frac{ q_2 ^{-1} X_i -  X_j }{X_i -X_j} \right) q_1^{D_{X_i}} X_i ^k&#10;    \end{split} ,\qquad k \in \BZ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9F97F312-78D5-D1D1-35C7-F718D2B62B0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887" y="2480290"/>
            <a:ext cx="5883427" cy="27413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5BAB6C-9026-AA0E-DFBD-07B9C89B609D}"/>
              </a:ext>
            </a:extLst>
          </p:cNvPr>
          <p:cNvSpPr txBox="1"/>
          <p:nvPr/>
        </p:nvSpPr>
        <p:spPr>
          <a:xfrm>
            <a:off x="7304121" y="1975677"/>
            <a:ext cx="16315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[Jordan 14],  [Wen 23]</a:t>
            </a:r>
          </a:p>
        </p:txBody>
      </p:sp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sh_{q_1,q_2} ^{(l)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C27F21A-429C-C926-89AA-544CBE033B1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473" y="1631539"/>
            <a:ext cx="722557" cy="36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1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6E6F450C-A766-1C59-D8C0-56355FC1830A}"/>
              </a:ext>
            </a:extLst>
          </p:cNvPr>
          <p:cNvSpPr txBox="1"/>
          <p:nvPr/>
        </p:nvSpPr>
        <p:spPr>
          <a:xfrm>
            <a:off x="1299225" y="1706881"/>
            <a:ext cx="71927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At each                 , there is a surjective algebra homomorphism</a:t>
            </a:r>
          </a:p>
        </p:txBody>
      </p:sp>
      <p:pic>
        <p:nvPicPr>
          <p:cNvPr id="24" name="Picture 2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 \in \BZ_{&gt;0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990A817-0A34-E78F-4D0E-9C19E66C7F5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944" y="1788781"/>
            <a:ext cx="798476" cy="227048"/>
          </a:xfrm>
          <a:prstGeom prst="rect">
            <a:avLst/>
          </a:prstGeom>
        </p:spPr>
      </p:pic>
      <p:pic>
        <p:nvPicPr>
          <p:cNvPr id="28" name="Picture 2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: \qta \twoheadrightarrow \text{M2}_{l,0,0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224F357-2D99-3014-1C92-EBCDAEE025C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272" y="2144047"/>
            <a:ext cx="3718096" cy="41904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7581569-19F4-4FBB-38B3-1335FB825F8F}"/>
              </a:ext>
            </a:extLst>
          </p:cNvPr>
          <p:cNvSpPr txBox="1"/>
          <p:nvPr/>
        </p:nvSpPr>
        <p:spPr>
          <a:xfrm>
            <a:off x="8220724" y="1763805"/>
            <a:ext cx="218069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sz="1200" dirty="0" err="1">
                <a:solidFill>
                  <a:srgbClr val="0070C0"/>
                </a:solidFill>
              </a:rPr>
              <a:t>Schiffmann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Vasserot</a:t>
            </a:r>
            <a:r>
              <a:rPr lang="en-US" sz="1200" dirty="0">
                <a:solidFill>
                  <a:srgbClr val="0070C0"/>
                </a:solidFill>
              </a:rPr>
              <a:t> 11]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75D205-5ED4-7162-D64F-7D3EC1133DEA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Quantum toroidal algebra of </a:t>
            </a:r>
            <a:r>
              <a:rPr lang="en-US" sz="3000" b="1" dirty="0" err="1">
                <a:latin typeface="Avenir Next LT Pro"/>
                <a:cs typeface="Calibri"/>
              </a:rPr>
              <a:t>gl</a:t>
            </a:r>
            <a:r>
              <a:rPr lang="en-US" sz="3000" b="1" dirty="0">
                <a:latin typeface="Avenir Next LT Pro"/>
                <a:cs typeface="Calibri"/>
              </a:rPr>
              <a:t>(1)</a:t>
            </a:r>
            <a:endParaRPr lang="en-US" b="1" dirty="0">
              <a:latin typeface="Avenir Next LT Pr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B30350-B73B-702E-B5F9-4350C328E12C}"/>
              </a:ext>
            </a:extLst>
          </p:cNvPr>
          <p:cNvSpPr txBox="1"/>
          <p:nvPr/>
        </p:nvSpPr>
        <p:spPr>
          <a:xfrm>
            <a:off x="1299224" y="3171714"/>
            <a:ext cx="9205617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 this sense, the quantum toroidal algebra of </a:t>
            </a:r>
            <a:r>
              <a:rPr lang="en-US" dirty="0" err="1">
                <a:latin typeface="Avenir Next LT Pro"/>
                <a:cs typeface="Calibri"/>
              </a:rPr>
              <a:t>gl</a:t>
            </a:r>
            <a:r>
              <a:rPr lang="en-US" dirty="0">
                <a:latin typeface="Avenir Next LT Pro"/>
                <a:cs typeface="Calibri"/>
              </a:rPr>
              <a:t>(1) is the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“large-N”</a:t>
            </a:r>
            <a:r>
              <a:rPr lang="en-US" dirty="0">
                <a:latin typeface="Avenir Next LT Pro"/>
                <a:cs typeface="Calibri"/>
              </a:rPr>
              <a:t> limit of the M2-brane algebra, i.e., spherical DAHA.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Moreover, it is explicitly triality-invariant. The natural guess is therefore it is the universal associative algebra.</a:t>
            </a:r>
          </a:p>
        </p:txBody>
      </p:sp>
    </p:spTree>
    <p:extLst>
      <p:ext uri="{BB962C8B-B14F-4D97-AF65-F5344CB8AC3E}">
        <p14:creationId xmlns:p14="http://schemas.microsoft.com/office/powerpoint/2010/main" val="1268010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690EBC-B9E0-016A-28FB-FBCAA81D6D1C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Quantum toroidal algebra of </a:t>
            </a:r>
            <a:r>
              <a:rPr lang="en-US" sz="3000" b="1" dirty="0" err="1">
                <a:latin typeface="Avenir Next LT Pro"/>
                <a:cs typeface="Calibri"/>
              </a:rPr>
              <a:t>gl</a:t>
            </a:r>
            <a:r>
              <a:rPr lang="en-US" sz="3000" b="1" dirty="0">
                <a:latin typeface="Avenir Next LT Pro"/>
                <a:cs typeface="Calibri"/>
              </a:rPr>
              <a:t>(1)</a:t>
            </a:r>
            <a:endParaRPr lang="en-US" b="1" dirty="0">
              <a:latin typeface="Avenir Next LT Pro"/>
            </a:endParaRPr>
          </a:p>
        </p:txBody>
      </p:sp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E(X) = \sum_{k \in \BZ} E_k X^{-k} ,\quad F(X) = \sum_{k \in \BZ} F_k X^{-k},\quad  K ^\pm (X) =         (C^\perp) ^{\mp 1} \exp \left( \pm \sum_{r=1} ^\infty \frac{\k_r}{r} H_{\pm r} X^{\mp r} \right).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0016C29-AE37-4673-5C78-CE0BA8E9B23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834" y="1512642"/>
            <a:ext cx="9999237" cy="7619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20C6A7-AC51-EF46-1CA7-F666FD3B8C0D}"/>
              </a:ext>
            </a:extLst>
          </p:cNvPr>
          <p:cNvSpPr txBox="1"/>
          <p:nvPr/>
        </p:nvSpPr>
        <p:spPr>
          <a:xfrm>
            <a:off x="1035663" y="1089525"/>
            <a:ext cx="93623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Generating currents:</a:t>
            </a:r>
          </a:p>
        </p:txBody>
      </p:sp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C,C^\perp:\quad \text{central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C25EAD9-2BE3-CC38-8857-CF772876B65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834" y="2346363"/>
            <a:ext cx="1866666" cy="2773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1BD0DF8-562D-40A1-4694-FB969F5AE4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38161" y="2963537"/>
            <a:ext cx="6557838" cy="30434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832554-AA77-A994-B46B-B3B6C65B6D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38161" y="6028511"/>
            <a:ext cx="2993467" cy="739128"/>
          </a:xfrm>
          <a:prstGeom prst="rect">
            <a:avLst/>
          </a:prstGeom>
        </p:spPr>
      </p:pic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g(X,X') = \prod_{a=1}^3 (X-q_a X'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A07C876-861A-3916-22AB-F18A2FE89F2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029" y="3067398"/>
            <a:ext cx="1859878" cy="468146"/>
          </a:xfrm>
          <a:prstGeom prst="rect">
            <a:avLst/>
          </a:prstGeom>
        </p:spPr>
      </p:pic>
      <p:pic>
        <p:nvPicPr>
          <p:cNvPr id="29" name="Picture 2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3C5A92E-AE79-DA34-90CD-4C318FB3B9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31" y="398033"/>
            <a:ext cx="1744576" cy="450654"/>
          </a:xfrm>
          <a:prstGeom prst="rect">
            <a:avLst/>
          </a:prstGeom>
        </p:spPr>
      </p:pic>
      <p:pic>
        <p:nvPicPr>
          <p:cNvPr id="34" name="Picture 3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q_2 q_3=1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FE18E10-F31F-744D-7C9F-16AC32D42C2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976" y="1017709"/>
            <a:ext cx="1155541" cy="22510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4EF0DE8-FD55-DE8C-E52C-CDFBF7C7E2A0}"/>
              </a:ext>
            </a:extLst>
          </p:cNvPr>
          <p:cNvSpPr txBox="1"/>
          <p:nvPr/>
        </p:nvSpPr>
        <p:spPr>
          <a:xfrm>
            <a:off x="1035662" y="2958158"/>
            <a:ext cx="93623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Relations: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B5CE387-7F05-2AE6-7646-8FC3A31CA1F6}"/>
              </a:ext>
            </a:extLst>
          </p:cNvPr>
          <p:cNvGrpSpPr/>
          <p:nvPr/>
        </p:nvGrpSpPr>
        <p:grpSpPr>
          <a:xfrm>
            <a:off x="7476212" y="6213409"/>
            <a:ext cx="4055633" cy="369332"/>
            <a:chOff x="7476212" y="6213409"/>
            <a:chExt cx="4055633" cy="36933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D841998-6973-AC42-8A31-9A1ECD53EDD0}"/>
                </a:ext>
              </a:extLst>
            </p:cNvPr>
            <p:cNvSpPr txBox="1"/>
            <p:nvPr/>
          </p:nvSpPr>
          <p:spPr>
            <a:xfrm>
              <a:off x="7476212" y="6213409"/>
              <a:ext cx="405563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venir Next LT Pro"/>
                  <a:cs typeface="Calibri"/>
                </a:rPr>
                <a:t>Triality</a:t>
              </a:r>
              <a:r>
                <a:rPr lang="en-US" dirty="0">
                  <a:latin typeface="Avenir Next LT Pro"/>
                  <a:cs typeface="Calibri"/>
                </a:rPr>
                <a:t> of exchanging </a:t>
              </a:r>
            </a:p>
          </p:txBody>
        </p:sp>
        <p:pic>
          <p:nvPicPr>
            <p:cNvPr id="37" name="Picture 3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,q_2,q_3)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6D8DC5F-650A-3406-87F8-89E5BB81E868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0598" y="6277739"/>
              <a:ext cx="1051429" cy="251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2806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420C6A7-AC51-EF46-1CA7-F666FD3B8C0D}"/>
              </a:ext>
            </a:extLst>
          </p:cNvPr>
          <p:cNvSpPr txBox="1"/>
          <p:nvPr/>
        </p:nvSpPr>
        <p:spPr>
          <a:xfrm>
            <a:off x="911950" y="1449756"/>
            <a:ext cx="93623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Coproduct</a:t>
            </a:r>
          </a:p>
        </p:txBody>
      </p:sp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   &amp; \D (E(X)) = E(X) \otimes 1 + K^- (C_1 X) \otimes E(C_1 X) \\&#10;   &amp; \D (F(X)) = 1 \otimes F(X) + F(C_2 X) \otimes K^+ (C_2 X) \\&#10;   &amp; \D (K^+ (X)) = K^+ (X) \otimes K^+ (C_1 ^{-1} X) \\&#10;    &amp;\D(K^- (X)) = K^- (C_2 ^{-1} X) \otimes K^- (X) \\&#10;    &amp; \D (C) = C\otimes C,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01416C8C-C54D-000C-490C-11618E104EB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89" y="2231854"/>
            <a:ext cx="5063619" cy="1866664"/>
          </a:xfrm>
          <a:prstGeom prst="rect">
            <a:avLst/>
          </a:prstGeom>
        </p:spPr>
      </p:pic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 : \qta \to \qta \,\widehat{\otimes}\, 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908F2B6-AB45-7EE5-B2A9-CDD19EC9CA7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639" y="1412448"/>
            <a:ext cx="5270401" cy="362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27AA7C-4146-6F87-5B8D-4FC1BEC62C52}"/>
              </a:ext>
            </a:extLst>
          </p:cNvPr>
          <p:cNvSpPr txBox="1"/>
          <p:nvPr/>
        </p:nvSpPr>
        <p:spPr>
          <a:xfrm>
            <a:off x="911950" y="4669580"/>
            <a:ext cx="936233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Bi-grading:</a:t>
            </a:r>
          </a:p>
        </p:txBody>
      </p:sp>
      <p:pic>
        <p:nvPicPr>
          <p:cNvPr id="5" name="Picture 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d^\perp,d) :\qta\to \BZ^2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BC1C3F3-AF47-1CF1-5A88-069D762260C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96" y="4614675"/>
            <a:ext cx="3180190" cy="402286"/>
          </a:xfrm>
          <a:prstGeom prst="rect">
            <a:avLst/>
          </a:prstGeom>
        </p:spPr>
      </p:pic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deg E_k = (1,k),\quad \deg F_k = (-1,k),\quad \deg H _{r} = (0, r) ,\quad \deg C = \deg C^\perp = (0,0).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CB40719-359F-5504-9A12-9E16B63EC57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028" y="5588023"/>
            <a:ext cx="8903619" cy="29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19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A4FC9F-0E3A-11B9-58E0-75F675790BB4}"/>
              </a:ext>
            </a:extLst>
          </p:cNvPr>
          <p:cNvSpPr txBox="1"/>
          <p:nvPr/>
        </p:nvSpPr>
        <p:spPr>
          <a:xfrm>
            <a:off x="874298" y="663389"/>
            <a:ext cx="71927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At each                 , there is a surjective algebra homomorphism</a:t>
            </a:r>
          </a:p>
        </p:txBody>
      </p:sp>
      <p:pic>
        <p:nvPicPr>
          <p:cNvPr id="5" name="Picture 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 \in \BZ_{&gt;0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F5E97AD-A282-C656-EC3C-CA9F3125281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017" y="745289"/>
            <a:ext cx="798476" cy="227048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: \qta \twoheadrightarrow \text{M2}_{l,0,0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A2CF249-225E-6A19-FC1B-A1575175B5E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01" y="1407148"/>
            <a:ext cx="3718096" cy="419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B98885-0998-A10C-6592-00B481D36F87}"/>
              </a:ext>
            </a:extLst>
          </p:cNvPr>
          <p:cNvSpPr txBox="1"/>
          <p:nvPr/>
        </p:nvSpPr>
        <p:spPr>
          <a:xfrm>
            <a:off x="7795797" y="720313"/>
            <a:ext cx="218069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sz="1200" dirty="0" err="1">
                <a:solidFill>
                  <a:srgbClr val="0070C0"/>
                </a:solidFill>
              </a:rPr>
              <a:t>Schiffmann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Vasserot</a:t>
            </a:r>
            <a:r>
              <a:rPr lang="en-US" sz="1200" dirty="0">
                <a:solidFill>
                  <a:srgbClr val="0070C0"/>
                </a:solidFill>
              </a:rPr>
              <a:t> 11]</a:t>
            </a:r>
          </a:p>
        </p:txBody>
      </p:sp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E_k \mapsto \frac{1}{q_2 (1-q_2)} P^{(m)} _{1,k},\quad F_k \mapsto \frac{1}{1-q_2 ^{-1}} P^{(m)} _{-1,k},\quad H_{\pm r} \mapsto \mp \frac{1}{1-q_2 ^r} P^{(m)} _{0,\pm r} \\&#10;    &amp;C\mapsto 1,\quad C^\perp \mapsto 1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5B147D47-DC2F-26FF-8719-3467DDB4E92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71" y="2400151"/>
            <a:ext cx="7670857" cy="97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61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101E1A1-6699-DB61-E549-320E0040AA43}"/>
              </a:ext>
            </a:extLst>
          </p:cNvPr>
          <p:cNvSpPr txBox="1"/>
          <p:nvPr/>
        </p:nvSpPr>
        <p:spPr>
          <a:xfrm>
            <a:off x="1252042" y="1129052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Two line defects can be fused together to become single line defect: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370B7B6-3E42-A6AE-7F52-83D817A05748}"/>
              </a:ext>
            </a:extLst>
          </p:cNvPr>
          <p:cNvGrpSpPr/>
          <p:nvPr/>
        </p:nvGrpSpPr>
        <p:grpSpPr>
          <a:xfrm>
            <a:off x="3687589" y="1867646"/>
            <a:ext cx="4938279" cy="3149899"/>
            <a:chOff x="3332585" y="1448098"/>
            <a:chExt cx="4938279" cy="314989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A8941CA-4920-9CB6-CC6E-C1DD13A14707}"/>
                </a:ext>
              </a:extLst>
            </p:cNvPr>
            <p:cNvCxnSpPr/>
            <p:nvPr/>
          </p:nvCxnSpPr>
          <p:spPr>
            <a:xfrm>
              <a:off x="3695252" y="1871831"/>
              <a:ext cx="0" cy="21730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B95CE65-357C-1E8B-2A37-15251A12CEF2}"/>
                </a:ext>
              </a:extLst>
            </p:cNvPr>
            <p:cNvCxnSpPr/>
            <p:nvPr/>
          </p:nvCxnSpPr>
          <p:spPr>
            <a:xfrm>
              <a:off x="4923417" y="1871831"/>
              <a:ext cx="0" cy="21730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1959E2B-7243-957F-61CE-0A46C4FA6A9D}"/>
                </a:ext>
              </a:extLst>
            </p:cNvPr>
            <p:cNvCxnSpPr/>
            <p:nvPr/>
          </p:nvCxnSpPr>
          <p:spPr>
            <a:xfrm>
              <a:off x="7763436" y="1830594"/>
              <a:ext cx="0" cy="21730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547CAE4-9D1E-FF4A-67F6-5A7168DDE53B}"/>
                </a:ext>
              </a:extLst>
            </p:cNvPr>
            <p:cNvCxnSpPr/>
            <p:nvPr/>
          </p:nvCxnSpPr>
          <p:spPr>
            <a:xfrm>
              <a:off x="5852160" y="2947595"/>
              <a:ext cx="103273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65967ABF-8CAB-1B6A-F373-A0574636F82A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4014" y="1448099"/>
              <a:ext cx="542476" cy="251429"/>
            </a:xfrm>
            <a:prstGeom prst="rect">
              <a:avLst/>
            </a:prstGeom>
          </p:spPr>
        </p:pic>
        <p:pic>
          <p:nvPicPr>
            <p:cNvPr id="13" name="Picture 1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'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F182D139-30A2-A0DA-20B8-5F157696FAF7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7893" y="1448099"/>
              <a:ext cx="611048" cy="251429"/>
            </a:xfrm>
            <a:prstGeom prst="rect">
              <a:avLst/>
            </a:prstGeom>
          </p:spPr>
        </p:pic>
        <p:pic>
          <p:nvPicPr>
  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+l'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E3E349E-D178-3554-0438-3BFD196A1B4D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8198" y="1448098"/>
              <a:ext cx="830476" cy="251429"/>
            </a:xfrm>
            <a:prstGeom prst="rect">
              <a:avLst/>
            </a:prstGeom>
          </p:spPr>
        </p:pic>
        <p:pic>
          <p:nvPicPr>
            <p:cNvPr id="18" name="Picture 1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C5C0B530-0136-9AA7-E049-47852ED19DCA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2585" y="4352664"/>
              <a:ext cx="725333" cy="245333"/>
            </a:xfrm>
            <a:prstGeom prst="rect">
              <a:avLst/>
            </a:prstGeom>
          </p:spPr>
        </p:pic>
        <p:pic>
          <p:nvPicPr>
            <p:cNvPr id="20" name="Picture 1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otimes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BADA6D08-705D-831C-7C82-043BD725FE47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8193" y="4390758"/>
              <a:ext cx="169143" cy="169143"/>
            </a:xfrm>
            <a:prstGeom prst="rect">
              <a:avLst/>
            </a:prstGeom>
          </p:spPr>
        </p:pic>
        <p:pic>
          <p:nvPicPr>
            <p:cNvPr id="22" name="Picture 2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'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480A29B0-55BA-7E6B-F93C-689D152B2AAF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7611" y="4352662"/>
              <a:ext cx="792381" cy="245333"/>
            </a:xfrm>
            <a:prstGeom prst="rect">
              <a:avLst/>
            </a:prstGeom>
          </p:spPr>
        </p:pic>
        <p:pic>
          <p:nvPicPr>
            <p:cNvPr id="24" name="Picture 2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hookleftarrow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7371D17-8C43-54D8-A193-3E24A17285AA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6011" y="4387049"/>
              <a:ext cx="377743" cy="196788"/>
            </a:xfrm>
            <a:prstGeom prst="rect">
              <a:avLst/>
            </a:prstGeom>
          </p:spPr>
        </p:pic>
        <p:pic>
          <p:nvPicPr>
            <p:cNvPr id="26" name="Picture 2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FFB4D10A-33AA-D38F-CBF7-75235AEADB46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9105" y="2579295"/>
              <a:ext cx="641524" cy="181333"/>
            </a:xfrm>
            <a:prstGeom prst="rect">
              <a:avLst/>
            </a:prstGeom>
          </p:spPr>
        </p:pic>
        <p:pic>
          <p:nvPicPr>
            <p:cNvPr id="28" name="Picture 2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+l',0,0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81A036D9-F17B-D9AC-70F8-90E97C601E89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6007" y="4351462"/>
              <a:ext cx="1014857" cy="245333"/>
            </a:xfrm>
            <a:prstGeom prst="rect">
              <a:avLst/>
            </a:prstGeom>
          </p:spPr>
        </p:pic>
      </p:grpSp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\, \widehat{\otimes} \, 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D251540-18A7-4D1B-9E3B-D0F3BFBE85C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190" y="6020278"/>
            <a:ext cx="3436189" cy="402286"/>
          </a:xfrm>
          <a:prstGeom prst="rect">
            <a:avLst/>
          </a:prstGeom>
        </p:spPr>
      </p:pic>
      <p:pic>
        <p:nvPicPr>
          <p:cNvPr id="37" name="Picture 3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leftarrow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0795A15-C2F8-C325-831C-BEFC45D36F1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880" y="6212079"/>
            <a:ext cx="378189" cy="222313"/>
          </a:xfrm>
          <a:prstGeom prst="rect">
            <a:avLst/>
          </a:prstGeom>
        </p:spPr>
      </p:pic>
      <p:pic>
        <p:nvPicPr>
          <p:cNvPr id="39" name="Picture 3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E989D38-C2B2-5215-EB56-8E427FDAC6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59" y="5929611"/>
            <a:ext cx="188952" cy="181333"/>
          </a:xfrm>
          <a:prstGeom prst="rect">
            <a:avLst/>
          </a:prstGeom>
        </p:spPr>
      </p:pic>
      <p:pic>
        <p:nvPicPr>
          <p:cNvPr id="41" name="Picture 4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C03BF3F-863B-59F3-93C7-F027F48420E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772" y="6032106"/>
            <a:ext cx="1557333" cy="402286"/>
          </a:xfrm>
          <a:prstGeom prst="rect">
            <a:avLst/>
          </a:prstGeom>
        </p:spPr>
      </p:pic>
      <p:pic>
        <p:nvPicPr>
          <p:cNvPr id="43" name="Picture 4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woheadrightarrow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0978256-C893-A12A-D465-2FA8056B771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21841" y="5464307"/>
            <a:ext cx="671854" cy="258754"/>
          </a:xfrm>
          <a:prstGeom prst="rect">
            <a:avLst/>
          </a:prstGeom>
        </p:spPr>
      </p:pic>
      <p:pic>
        <p:nvPicPr>
          <p:cNvPr id="44" name="Picture 4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woheadrightarrow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5ECF261-1942-B04B-037A-FDA7532A1AA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82511" y="5418445"/>
            <a:ext cx="671854" cy="258754"/>
          </a:xfrm>
          <a:prstGeom prst="rect">
            <a:avLst/>
          </a:prstGeom>
        </p:spPr>
      </p:pic>
      <p:pic>
        <p:nvPicPr>
          <p:cNvPr id="46" name="Picture 4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iota_{l,l'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42AB046-9012-AA4B-8D92-33BDBD50FEAE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312" y="4556187"/>
            <a:ext cx="313905" cy="184381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\otimes\r_{\text{M2}_{l',0,0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A1481D4-88D5-574B-E334-CDE9CC1363C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534" y="5472243"/>
            <a:ext cx="1910857" cy="256000"/>
          </a:xfrm>
          <a:prstGeom prst="rect">
            <a:avLst/>
          </a:prstGeom>
        </p:spPr>
      </p:pic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+l',0,0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B9183EA-3E7F-40CB-01B5-9442540FD8F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236" y="5443485"/>
            <a:ext cx="1005714" cy="219429"/>
          </a:xfrm>
          <a:prstGeom prst="rect">
            <a:avLst/>
          </a:prstGeom>
        </p:spPr>
      </p:pic>
      <p:pic>
        <p:nvPicPr>
          <p:cNvPr id="4" name="Picture 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circlearrowleft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2E9C4F90-2F0F-FA89-32A9-9F800641C8FC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80618" y="5283071"/>
            <a:ext cx="401741" cy="4451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24409-DBEF-23C7-9C4F-CD28FF0B998C}"/>
              </a:ext>
            </a:extLst>
          </p:cNvPr>
          <p:cNvSpPr txBox="1"/>
          <p:nvPr/>
        </p:nvSpPr>
        <p:spPr>
          <a:xfrm>
            <a:off x="2305914" y="35841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Defect fusion and coproduct</a:t>
            </a:r>
            <a:endParaRPr lang="en-US" b="1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246368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0C446A-2748-84C9-3235-DBE58AABED15}"/>
              </a:ext>
            </a:extLst>
          </p:cNvPr>
          <p:cNvSpPr txBox="1"/>
          <p:nvPr/>
        </p:nvSpPr>
        <p:spPr>
          <a:xfrm>
            <a:off x="1024905" y="585656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 the most generic case, we have non-parallel M2-branes:</a:t>
            </a:r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C2BFBE8-7CE8-B23A-DDA3-0BBACE5E7ED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480" y="1114612"/>
            <a:ext cx="54857" cy="1782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99AEAD-6CAA-2D9F-F41F-533F176D99FB}"/>
              </a:ext>
            </a:extLst>
          </p:cNvPr>
          <p:cNvSpPr txBox="1"/>
          <p:nvPr/>
        </p:nvSpPr>
        <p:spPr>
          <a:xfrm>
            <a:off x="2177768" y="1019089"/>
            <a:ext cx="45715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M2-branes supported on </a:t>
            </a:r>
          </a:p>
        </p:txBody>
      </p:sp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4B1C737-3EE4-9C8A-A507-3CB42D24660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22" y="1048326"/>
            <a:ext cx="947809" cy="310857"/>
          </a:xfrm>
          <a:prstGeom prst="rect">
            <a:avLst/>
          </a:prstGeom>
        </p:spPr>
      </p:pic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m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00D3665-8A9D-7BEE-56EE-3A2CB2AB1D3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206" y="1558803"/>
            <a:ext cx="208762" cy="1142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4D3C1E-527A-0344-F76F-F385830ADC13}"/>
              </a:ext>
            </a:extLst>
          </p:cNvPr>
          <p:cNvSpPr txBox="1"/>
          <p:nvPr/>
        </p:nvSpPr>
        <p:spPr>
          <a:xfrm>
            <a:off x="2177768" y="1424264"/>
            <a:ext cx="45715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M2-branes supported on </a:t>
            </a:r>
          </a:p>
        </p:txBody>
      </p:sp>
      <p:pic>
        <p:nvPicPr>
          <p:cNvPr id="24" name="Picture 2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2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AE6B4DD-F44E-C16F-0E1A-916AE64EC57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22" y="1481759"/>
            <a:ext cx="947809" cy="310857"/>
          </a:xfrm>
          <a:prstGeom prst="rect">
            <a:avLst/>
          </a:prstGeom>
        </p:spPr>
      </p:pic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n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F9935AF-4952-46B9-51CC-A112124FBA4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480" y="1993151"/>
            <a:ext cx="138666" cy="1142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980486C-A823-643E-3531-9477C0539191}"/>
              </a:ext>
            </a:extLst>
          </p:cNvPr>
          <p:cNvSpPr txBox="1"/>
          <p:nvPr/>
        </p:nvSpPr>
        <p:spPr>
          <a:xfrm>
            <a:off x="2177768" y="1865628"/>
            <a:ext cx="457158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M2-branes supported on </a:t>
            </a:r>
          </a:p>
        </p:txBody>
      </p:sp>
      <p:pic>
        <p:nvPicPr>
          <p:cNvPr id="26" name="Picture 2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3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E664316-A3D7-DBB7-9349-4F8F7B4E6A5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22" y="1894591"/>
            <a:ext cx="947809" cy="313905"/>
          </a:xfrm>
          <a:prstGeom prst="rect">
            <a:avLst/>
          </a:prstGeom>
        </p:spPr>
      </p:pic>
      <p:pic>
        <p:nvPicPr>
          <p:cNvPr id="33" name="Picture 3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r_{\text{M2}_{l,m,n}} = ( \r_{\text{M2}_{l,0,0}} \otimes \r_{\text{M2}_{0,m,0}} \otimes \r_{\text{M2}_{0,0,n}} ) \Delta^{ 2}: \qta \twoheadrightarrow \text{M2}_{l,m,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9975F73-F2C2-14CD-CE86-422F908A0FD1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13" y="4270113"/>
            <a:ext cx="7902475" cy="41904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EDBFB8A-164F-41F5-BD96-3FDA94EABAC0}"/>
              </a:ext>
            </a:extLst>
          </p:cNvPr>
          <p:cNvSpPr txBox="1"/>
          <p:nvPr/>
        </p:nvSpPr>
        <p:spPr>
          <a:xfrm>
            <a:off x="1024905" y="3533923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We can reconstruct the algebra                   by fusing three line defects:</a:t>
            </a:r>
          </a:p>
        </p:txBody>
      </p:sp>
      <p:pic>
        <p:nvPicPr>
          <p:cNvPr id="31" name="Picture 3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m,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A732DB7-1325-B747-8D95-2F5A362AC06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895" y="3634982"/>
            <a:ext cx="830476" cy="24533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FEF2DBE-C505-34E9-4FDA-920BEC1F16CB}"/>
              </a:ext>
            </a:extLst>
          </p:cNvPr>
          <p:cNvSpPr txBox="1"/>
          <p:nvPr/>
        </p:nvSpPr>
        <p:spPr>
          <a:xfrm>
            <a:off x="6947535" y="1375981"/>
            <a:ext cx="42058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producing the line defect</a:t>
            </a:r>
          </a:p>
        </p:txBody>
      </p:sp>
      <p:pic>
        <p:nvPicPr>
          <p:cNvPr id="39" name="Picture 3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,m,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BD9DE03-1D2E-A710-30E1-09860456FA0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175" y="1448713"/>
            <a:ext cx="647619" cy="2514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E1F466-8D8C-B08C-7EF6-FE920D791916}"/>
              </a:ext>
            </a:extLst>
          </p:cNvPr>
          <p:cNvSpPr txBox="1"/>
          <p:nvPr/>
        </p:nvSpPr>
        <p:spPr>
          <a:xfrm>
            <a:off x="6749356" y="4909004"/>
            <a:ext cx="54003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generalized</a:t>
            </a:r>
            <a:r>
              <a:rPr lang="en-US" dirty="0">
                <a:latin typeface="Avenir Next LT Pro"/>
                <a:cs typeface="Calibri"/>
              </a:rPr>
              <a:t> </a:t>
            </a:r>
            <a:r>
              <a:rPr lang="en-US" dirty="0" err="1">
                <a:latin typeface="Avenir Next LT Pro"/>
                <a:cs typeface="Calibri"/>
              </a:rPr>
              <a:t>Ruijsenaars</a:t>
            </a:r>
            <a:r>
              <a:rPr lang="en-US" dirty="0">
                <a:latin typeface="Avenir Next LT Pro"/>
                <a:cs typeface="Calibri"/>
              </a:rPr>
              <a:t>-Schneider representation</a:t>
            </a:r>
          </a:p>
          <a:p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generalized</a:t>
            </a:r>
            <a:r>
              <a:rPr lang="en-US" dirty="0">
                <a:latin typeface="Avenir Next LT Pro"/>
                <a:cs typeface="Calibri"/>
              </a:rPr>
              <a:t> Macdonald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335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IguanaTex Bitmap Display&#10;&#10;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egin{split}&#10; &amp; E_k \mapsto  \frac{1}{1-q_1} \sum_{i=1}^l \prod_{\substack{j=1 \\ j \neq i}} ^l \frac{q_2 X_i -  X_j}{X_i - X_j} \prod_{j=1} ^m \frac{q_1 X_i -  X_j '}{X_i - X_j'} \prod_{j=1} ^n \frac{q_1 X_i -  X_j ''}{X_i - X_j ''} X_i ^k q_1 ^{-D_{X_i}} \\&#10;  &amp;\qquad  + \frac{1}{1-q_2} \sum_{i=1}^m \prod_{j=1 } ^l \frac{q_2 X'_i -  X_j}{X'_i - X_j} \prod_{\substack{j=1 \\ j \neq i}} ^m \frac{q_3 X'_i -  X_j '}{X' _i - X_j'} \prod_{j=1} ^n \frac{q_2 X'_i -  X_j ''}{X' _i - X_j ''} (X_i ') ^k q_2 ^{-D_{X'_i}}  \\  &#10;  &amp;\qquad  + \frac{1}{1-q_3} \sum_{i=1}^n \prod_{j=1 } ^l \frac{q_3 X''_i -  X_j}{X''_i - X_j} \prod_{j=1 } ^m \frac{q_3 X''_i -  X_j '}{X'' _i - X_j'} \prod_{\substack{j=1\\ j\neq i}} ^n \frac{q_1 X''_i -  X_j ''}{X'' _i - X_j ''} (X_i '') ^k q_3 ^{-D_{X''_i}} \\&#10;   &amp;F_k \mapsto  \frac{1}{1-q_1 ^{-1}} \sum_{i=1}^l \prod_{\substack{j=1 \\ j \neq i}} ^l \frac{q_2 ^{-1} X_i -   X_j}{X_i - X_j} \prod_{j=1} ^m \frac{q_2 ^{-1} X_i -  X_j '}{q_1 q_2 ^{-1} X_i - X_j'} \prod_{j=1} ^n \frac{q_3 ^{-1} X_i - X_j ''}{q_1 q_3 ^{-1} X_i - X_j ''} q_1 ^{D_{X_i}} X_i ^k  \\&#10;  &amp;\qquad  + \frac{1}{1-q_2^{-1}} \sum_{i=1}^m \prod_{j=1 } ^l \frac{q_1 ^{-1} X'_i -  X_j}{q_1 ^{-1} q_2 X'_i - X_j} \prod_{\substack{j=1 \\ j \neq i}} ^m \frac{q_3 ^{-1} X'_i -  X_j '}{X' _i - X_j'} \prod_{j=1} ^n \frac{q_3^{-1} X'_i -   X_j ''}{q_2 q_3 ^{-1} X' _i - X_j ''}q_2 ^{D_{X'_i}} (X_i') ^k   \\  &#10;  &amp;\qquad  + \frac{1}{1-q_3 ^{-1}} \sum_{i=1}^n \prod_{j=1 } ^l \frac{q_1 ^{-1} X''_i - X_j}{q_1 ^{-1} q_3 X''_i - X_j} \prod_{j=1 } ^m \frac{q_2 ^{-1} X''_i -  X_j '}{q_2 ^{-1}q_3  X'' _i - X_j'} \prod_{\substack{j=1\\ j\neq i}} ^n \frac{q_1 ^{-1} X''_i - X_j ''}{X'' _i - X_j ''} q_3 ^{D_{X''_i}}  (X_i'') ^k ,  &#10;   \end{split} \qquad k \in \BZ, \\&#10;   \begin{split}&#10;    &amp; H_{\pm r} \mapsto \frac{1}{1- q_1 ^{\mp r}} \sum_{i=1} ^ l X_i ^{\pm r} + \frac{1}{1- q_2 ^{\mp r}} \sum_{i=1} ^ m (X_i ') ^{\pm r} + \frac{1}{1- q_3 ^{\mp r}} \sum_{i=1} ^ n (X_i '') ^{\pm r} , \qquad r \in \BZ_{&gt;0}, \\&#10;    &amp;C\mapsto 1,\quad C^\perp \mapsto 1.&#10;\end{split}&#10;\end{split}&#10;\end{align*}&#10;&#10;&#10;&#10;\end{document}">
            <a:extLst>
              <a:ext uri="{FF2B5EF4-FFF2-40B4-BE49-F238E27FC236}">
                <a16:creationId xmlns:a16="http://schemas.microsoft.com/office/drawing/2014/main" id="{99C039E7-E4DD-56B8-F3FD-91C9FB0B797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40" y="425519"/>
            <a:ext cx="8358141" cy="60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CAB3F7-A95D-87F6-7510-F7649E379FBA}"/>
              </a:ext>
            </a:extLst>
          </p:cNvPr>
          <p:cNvSpPr txBox="1"/>
          <p:nvPr/>
        </p:nvSpPr>
        <p:spPr>
          <a:xfrm>
            <a:off x="1205004" y="1474349"/>
            <a:ext cx="972745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W-algebras of type </a:t>
            </a:r>
            <a:r>
              <a:rPr lang="en-US" dirty="0" err="1">
                <a:latin typeface="Avenir Next LT Pro"/>
                <a:cs typeface="Calibri"/>
              </a:rPr>
              <a:t>gl</a:t>
            </a:r>
            <a:r>
              <a:rPr lang="en-US" dirty="0">
                <a:latin typeface="Avenir Next LT Pro"/>
                <a:cs typeface="Calibri"/>
              </a:rPr>
              <a:t>(N) admit free-field realization, by Miura transformation.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Basic building block: Miura operator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Miura transformation is obtained by taking the product of Miura operators. The</a:t>
            </a:r>
            <a:r>
              <a:rPr lang="ko-KR" altLang="en-US" dirty="0">
                <a:latin typeface="Avenir Next LT Pro"/>
                <a:cs typeface="Calibri"/>
              </a:rPr>
              <a:t> </a:t>
            </a:r>
            <a:r>
              <a:rPr lang="en-US" altLang="ko-KR" dirty="0">
                <a:latin typeface="Avenir Next LT Pro"/>
                <a:cs typeface="Calibri"/>
              </a:rPr>
              <a:t>coefficients</a:t>
            </a:r>
            <a:r>
              <a:rPr lang="ko-KR" altLang="en-US" dirty="0">
                <a:latin typeface="Avenir Next LT Pro"/>
                <a:cs typeface="Calibri"/>
              </a:rPr>
              <a:t> </a:t>
            </a:r>
            <a:r>
              <a:rPr lang="en-US" altLang="ko-KR" dirty="0">
                <a:latin typeface="Avenir Next LT Pro"/>
                <a:cs typeface="Calibri"/>
              </a:rPr>
              <a:t>of</a:t>
            </a:r>
            <a:r>
              <a:rPr lang="ko-KR" altLang="en-US" dirty="0">
                <a:latin typeface="Avenir Next LT Pro"/>
                <a:cs typeface="Calibri"/>
              </a:rPr>
              <a:t> </a:t>
            </a:r>
            <a:r>
              <a:rPr lang="en-US" altLang="ko-KR" dirty="0">
                <a:latin typeface="Avenir Next LT Pro"/>
                <a:cs typeface="Calibri"/>
              </a:rPr>
              <a:t>the</a:t>
            </a:r>
            <a:r>
              <a:rPr lang="ko-KR" altLang="en-US" dirty="0">
                <a:latin typeface="Avenir Next LT Pro"/>
                <a:cs typeface="Calibri"/>
              </a:rPr>
              <a:t> </a:t>
            </a:r>
            <a:r>
              <a:rPr lang="en-US" altLang="ko-KR" dirty="0">
                <a:latin typeface="Avenir Next LT Pro"/>
                <a:cs typeface="Calibri"/>
              </a:rPr>
              <a:t>differentials</a:t>
            </a:r>
            <a:r>
              <a:rPr lang="en-US" dirty="0">
                <a:latin typeface="Avenir Next LT Pro"/>
                <a:cs typeface="Calibri"/>
              </a:rPr>
              <a:t> generate the W-algebra.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C5C774-FE55-EA5B-BDFE-1F33AD1D9E2F}"/>
              </a:ext>
            </a:extLst>
          </p:cNvPr>
          <p:cNvSpPr txBox="1"/>
          <p:nvPr/>
        </p:nvSpPr>
        <p:spPr>
          <a:xfrm>
            <a:off x="2437633" y="466719"/>
            <a:ext cx="7316734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latin typeface="Avenir Next LT Pro"/>
                <a:cs typeface="Calibri"/>
              </a:rPr>
              <a:t>Miura transformations for W-algebras</a:t>
            </a:r>
            <a:endParaRPr lang="en-US" b="1" dirty="0">
              <a:latin typeface="Avenir Next LT Pro"/>
            </a:endParaRPr>
          </a:p>
        </p:txBody>
      </p:sp>
      <p:pic>
        <p:nvPicPr>
          <p:cNvPr id="51" name="Picture 5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i=\ve_3 \p_z - \ve_1\ve_2 J_i(z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D8B4C63-4561-294F-3958-8C924ABEACB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402" y="2090799"/>
            <a:ext cx="2383239" cy="251429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J_i(z)J_j (w) \sim \frac{-\frac{1}{\ve_1\ve_2}}{(z-w)^2}\d_{i,j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65811AA-DB76-9185-D4CA-EF451D4A3F9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797" y="2433380"/>
            <a:ext cx="2331199" cy="549110"/>
          </a:xfrm>
          <a:prstGeom prst="rect">
            <a:avLst/>
          </a:prstGeom>
        </p:spPr>
      </p:pic>
      <p:pic>
        <p:nvPicPr>
          <p:cNvPr id="31" name="Picture 3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align*}&#10;&amp;\left(\ve_3 \p_z - \ve_1\ve_2 J_N (z)\right) \cdots \left(\ve_3 \p_z - \ve_1\ve_2 J_1 (z)\right)  = (\ve_3 \p_z)^N + U_1 (z) (\ve_3 \p_z)^{N-1} + \cdots + U_N (z)  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536CB3A4-8C90-CD44-705C-8A2CE631AC7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44" y="4171781"/>
            <a:ext cx="9425312" cy="290933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(\ve_1+\ve_2+\ve_3=0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CF52CBA-D5E9-EFE1-EA4A-344451B1CD2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171" y="2044272"/>
            <a:ext cx="1692301" cy="22108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115CA42-EBF4-89D8-E85C-2885DD55BF33}"/>
              </a:ext>
            </a:extLst>
          </p:cNvPr>
          <p:cNvSpPr txBox="1"/>
          <p:nvPr/>
        </p:nvSpPr>
        <p:spPr>
          <a:xfrm>
            <a:off x="3759946" y="5562411"/>
            <a:ext cx="56045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Product of R-matrices under coproduct operations?</a:t>
            </a:r>
          </a:p>
        </p:txBody>
      </p:sp>
      <p:pic>
        <p:nvPicPr>
          <p:cNvPr id="44" name="Picture 4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1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1E14D9B-A4EB-172D-9D55-1CC5C3736FB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214" y="4737848"/>
            <a:ext cx="266667" cy="210286"/>
          </a:xfrm>
          <a:prstGeom prst="rect">
            <a:avLst/>
          </a:prstGeom>
        </p:spPr>
      </p:pic>
      <p:pic>
        <p:nvPicPr>
          <p:cNvPr id="47" name="Picture 4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N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6944CD9-C89F-DAEC-C970-D6C21CA0645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964" y="4775381"/>
            <a:ext cx="353524" cy="210286"/>
          </a:xfrm>
          <a:prstGeom prst="rect">
            <a:avLst/>
          </a:prstGeom>
        </p:spPr>
      </p:pic>
      <p:pic>
        <p:nvPicPr>
          <p:cNvPr id="54" name="Picture 5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J_i (z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3C2E148-7B8A-42AA-55E6-DCA6F057882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116" y="2611000"/>
            <a:ext cx="508952" cy="25142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7AB9FBE0-C5D5-7F99-E63F-230DBD2CCE61}"/>
              </a:ext>
            </a:extLst>
          </p:cNvPr>
          <p:cNvSpPr txBox="1"/>
          <p:nvPr/>
        </p:nvSpPr>
        <p:spPr>
          <a:xfrm>
            <a:off x="6283453" y="2546669"/>
            <a:ext cx="28497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: </a:t>
            </a:r>
            <a:r>
              <a:rPr lang="en-US" dirty="0" err="1">
                <a:latin typeface="Avenir Next LT Pro"/>
                <a:cs typeface="Calibri"/>
              </a:rPr>
              <a:t>i-th</a:t>
            </a:r>
            <a:r>
              <a:rPr lang="en-US" dirty="0">
                <a:latin typeface="Avenir Next LT Pro"/>
                <a:cs typeface="Calibri"/>
              </a:rPr>
              <a:t>            current</a:t>
            </a:r>
          </a:p>
        </p:txBody>
      </p:sp>
      <p:pic>
        <p:nvPicPr>
          <p:cNvPr id="57" name="Picture 5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widehat{\fgl}(1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C9B0522-04DC-BEB3-9330-3295136AD36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149" y="2565307"/>
            <a:ext cx="444343" cy="28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823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A8803C-D479-7017-2F32-709AE74C94D0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Surface defects</a:t>
            </a:r>
            <a:endParaRPr lang="en-US" b="1" dirty="0">
              <a:latin typeface="Avenir Next LT Pr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A4D6CE-E9AA-6F18-9CB2-CC04B679B704}"/>
              </a:ext>
            </a:extLst>
          </p:cNvPr>
          <p:cNvSpPr txBox="1"/>
          <p:nvPr/>
        </p:nvSpPr>
        <p:spPr>
          <a:xfrm>
            <a:off x="669215" y="1531337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Single M5-brane supported on                                          : a free q-boson</a:t>
            </a:r>
          </a:p>
        </p:txBody>
      </p:sp>
      <p:pic>
        <p:nvPicPr>
          <p:cNvPr id="13" name="Picture 1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{c+1}} \times \BR^2_{\ve_{c-1}} \times \BC^\times _X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19EB9BC-9921-A993-DE1C-F0215467074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798" y="1568479"/>
            <a:ext cx="2174476" cy="332190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\twoheadrightarrow \text{M5}_{c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8BDE882-09A7-B08A-44F8-48D4249935E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18" y="2598579"/>
            <a:ext cx="2759619" cy="402286"/>
          </a:xfrm>
          <a:prstGeom prst="rect">
            <a:avLst/>
          </a:prstGeom>
        </p:spPr>
      </p:pic>
      <p:pic>
        <p:nvPicPr>
          <p:cNvPr id="21" name="Picture 2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[a_r ^{(c)},a_s ^{(c)}] = - \d_{r+s,0} \frac{r}{\k_r} (q_c ^{r/2} - q_c ^{-r/2})^3.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6DDD32A-56AC-18F9-722D-5879201EFE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736" y="1565554"/>
            <a:ext cx="3136486" cy="369332"/>
          </a:xfrm>
          <a:prstGeom prst="rect">
            <a:avLst/>
          </a:prstGeom>
        </p:spPr>
      </p:pic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left(\k_r = \prod_{a=1}^3 (q_a ^{r/2} -q_a ^{-r/2})\right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1743461-A296-3C13-32FF-AE5EA23AFD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804" y="864615"/>
            <a:ext cx="1673418" cy="455887"/>
          </a:xfrm>
          <a:prstGeom prst="rect">
            <a:avLst/>
          </a:prstGeom>
        </p:spPr>
      </p:pic>
      <p:pic>
        <p:nvPicPr>
          <p:cNvPr id="35" name="Picture 3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E(X) \mapsto -e^{a_0 ^{(c)} \frac{\log q_{c+1 } \log q_{c-1}}{\log q_c}} \frac{1-q_c }{\k_1} \eta_c (X)\\&#10;&amp; F(X)\mapsto  e^{-a_0 ^{(c)} \frac{\log q_{c+1 } \log q_{c-1}}{\log q_c}}  \frac{1-q_c  ^{-1} }{\k_1} \xi_c (X)\\&#10;&amp;    K^\pm (X) \mapsto \varphi_c ^\pm (X)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CDCF4CB6-3C41-B73E-400B-E6E96283832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351" y="2287515"/>
            <a:ext cx="3392293" cy="1209743"/>
          </a:xfrm>
          <a:prstGeom prst="rect">
            <a:avLst/>
          </a:prstGeom>
        </p:spPr>
      </p:pic>
      <p:pic>
        <p:nvPicPr>
          <p:cNvPr id="31" name="Picture 3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C,C^\perp) \mapsto (q_c ^{1/2},1)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8175284D-E8EE-AEC5-921F-5385357DDE0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351" y="3712991"/>
            <a:ext cx="1523288" cy="219523"/>
          </a:xfrm>
          <a:prstGeom prst="rect">
            <a:avLst/>
          </a:prstGeom>
        </p:spPr>
      </p:pic>
      <p:pic>
        <p:nvPicPr>
          <p:cNvPr id="33" name="Picture 3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\eta_c (X) = \exp \left( -\sum_{r=1} ^\infty \frac{\k_r}{r} \frac{1}{( q_c ^{r/2} - q_c ^{-r/2} )^2 }a_{-r} ^{(c)} X^r \right) \exp\left( - \sum_{r=1} ^\infty \frac{\k_r}{r} \frac{q_c ^{-{r/2}}}{ (q_c ^{r/2} - q_c ^{-r/2} )^2 } a_r ^{(c)} X^{-r} \right) \\&#10;    &amp;\xi _c (X) =  \exp \left( \sum_{r=1} ^\infty \frac{\k_r}{r} \frac{ q_c ^{r/2} }{ (q_c ^{r/2} - q_c ^{-r/2 } )^2 }a_{-r} ^{(c)} X^r \right) \exp\left(  \sum_{r=1} ^\infty \frac{\k_r}{r} \frac{1}{ (q_c ^{r/2} - q_c ^{-r/2} )^2 } a_r ^{(c)} X^{-r} \right).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A21FCB2E-E54A-0300-F3C5-7D2D711B9A3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3" y="4766852"/>
            <a:ext cx="6766997" cy="1140504"/>
          </a:xfrm>
          <a:prstGeom prst="rect">
            <a:avLst/>
          </a:prstGeom>
        </p:spPr>
      </p:pic>
      <p:pic>
        <p:nvPicPr>
          <p:cNvPr id="37" name="Picture 3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varphi_c ^\pm (X) = \exp \left(  \sum_{r=1} ^\infty \frac{\k_r}{r} \frac{a_{\pm r} ^{(c)}}{q_c ^{r/2} -q_c ^{-r/2}} X^{\mp r} \right)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28B4E479-50C9-5B89-DB7B-F153D907665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520" y="4690059"/>
            <a:ext cx="3811099" cy="64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94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1869400-9D5C-3879-E821-8069FE2DEA81}"/>
              </a:ext>
            </a:extLst>
          </p:cNvPr>
          <p:cNvSpPr txBox="1"/>
          <p:nvPr/>
        </p:nvSpPr>
        <p:spPr>
          <a:xfrm>
            <a:off x="1057178" y="416209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Multiple parallel surface defects can be fused together into single surface defect.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7A8E2E-4C08-A48A-05FE-4CCBD24ACE6D}"/>
              </a:ext>
            </a:extLst>
          </p:cNvPr>
          <p:cNvGrpSpPr/>
          <p:nvPr/>
        </p:nvGrpSpPr>
        <p:grpSpPr>
          <a:xfrm>
            <a:off x="738686" y="1040893"/>
            <a:ext cx="509201" cy="717943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F718BCC-D416-F8A8-5A9D-0B089C25F03D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93967C9-DAE8-6DE7-A4FC-2494AEFE95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7F14092-5E87-42B4-BE24-4D16A17597ED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98381BF-A311-927B-B18C-130D72351FAB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3" name="Picture 4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292EFA1-DC58-4D28-886C-52F2D713F2EC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2BA47E3-D1BF-9E07-B0C2-1FF29FA32DE2}"/>
              </a:ext>
            </a:extLst>
          </p:cNvPr>
          <p:cNvGrpSpPr/>
          <p:nvPr/>
        </p:nvGrpSpPr>
        <p:grpSpPr>
          <a:xfrm>
            <a:off x="992255" y="1463270"/>
            <a:ext cx="4742190" cy="2613191"/>
            <a:chOff x="912342" y="3104498"/>
            <a:chExt cx="5501899" cy="303183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0D2B4A3-C4A5-90C4-D1D4-FA1FD1530F1A}"/>
                </a:ext>
              </a:extLst>
            </p:cNvPr>
            <p:cNvGrpSpPr/>
            <p:nvPr/>
          </p:nvGrpSpPr>
          <p:grpSpPr>
            <a:xfrm>
              <a:off x="1669222" y="3104498"/>
              <a:ext cx="4745019" cy="2837655"/>
              <a:chOff x="1669222" y="3104498"/>
              <a:chExt cx="4745019" cy="2837655"/>
            </a:xfrm>
          </p:grpSpPr>
          <p:sp>
            <p:nvSpPr>
              <p:cNvPr id="35" name="Parallelogram 34">
                <a:extLst>
                  <a:ext uri="{FF2B5EF4-FFF2-40B4-BE49-F238E27FC236}">
                    <a16:creationId xmlns:a16="http://schemas.microsoft.com/office/drawing/2014/main" id="{55F8712C-B3DF-60AB-66A3-A1E8B8C46937}"/>
                  </a:ext>
                </a:extLst>
              </p:cNvPr>
              <p:cNvSpPr/>
              <p:nvPr/>
            </p:nvSpPr>
            <p:spPr>
              <a:xfrm>
                <a:off x="1669222" y="4625488"/>
                <a:ext cx="4745019" cy="1316665"/>
              </a:xfrm>
              <a:prstGeom prst="parallelogram">
                <a:avLst>
                  <a:gd name="adj" fmla="val 70224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Parallelogram 31">
                <a:extLst>
                  <a:ext uri="{FF2B5EF4-FFF2-40B4-BE49-F238E27FC236}">
                    <a16:creationId xmlns:a16="http://schemas.microsoft.com/office/drawing/2014/main" id="{16543D6D-A491-3D93-041D-0783CB659AF3}"/>
                  </a:ext>
                </a:extLst>
              </p:cNvPr>
              <p:cNvSpPr/>
              <p:nvPr/>
            </p:nvSpPr>
            <p:spPr>
              <a:xfrm>
                <a:off x="1669222" y="3447810"/>
                <a:ext cx="4745019" cy="1316665"/>
              </a:xfrm>
              <a:prstGeom prst="parallelogram">
                <a:avLst>
                  <a:gd name="adj" fmla="val 70224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Parallelogram 20">
                <a:extLst>
                  <a:ext uri="{FF2B5EF4-FFF2-40B4-BE49-F238E27FC236}">
                    <a16:creationId xmlns:a16="http://schemas.microsoft.com/office/drawing/2014/main" id="{B48C881F-69F9-DE11-F310-27A0F799C630}"/>
                  </a:ext>
                </a:extLst>
              </p:cNvPr>
              <p:cNvSpPr/>
              <p:nvPr/>
            </p:nvSpPr>
            <p:spPr>
              <a:xfrm>
                <a:off x="1669222" y="3104498"/>
                <a:ext cx="4745019" cy="1316665"/>
              </a:xfrm>
              <a:prstGeom prst="parallelogram">
                <a:avLst>
                  <a:gd name="adj" fmla="val 70224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5" name="Picture 2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  <a:extLst>
                  <a:ext uri="{FF2B5EF4-FFF2-40B4-BE49-F238E27FC236}">
                    <a16:creationId xmlns:a16="http://schemas.microsoft.com/office/drawing/2014/main" id="{F2A91F1E-BDF3-5921-569E-D85D65BDEBC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41732" y="3683338"/>
                <a:ext cx="84396" cy="84396"/>
              </a:xfrm>
              <a:prstGeom prst="rect">
                <a:avLst/>
              </a:prstGeom>
            </p:spPr>
          </p:pic>
          <p:pic>
            <p:nvPicPr>
              <p:cNvPr id="36" name="Picture 3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  <a:extLst>
                  <a:ext uri="{FF2B5EF4-FFF2-40B4-BE49-F238E27FC236}">
                    <a16:creationId xmlns:a16="http://schemas.microsoft.com/office/drawing/2014/main" id="{5CADFE44-7DB0-15A7-051E-BB47E9E6143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04744" y="5242532"/>
                <a:ext cx="84396" cy="84396"/>
              </a:xfrm>
              <a:prstGeom prst="rect">
                <a:avLst/>
              </a:prstGeom>
            </p:spPr>
          </p:pic>
          <p:pic>
            <p:nvPicPr>
              <p:cNvPr id="37" name="Picture 3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    <a:extLst>
                  <a:ext uri="{FF2B5EF4-FFF2-40B4-BE49-F238E27FC236}">
                    <a16:creationId xmlns:a16="http://schemas.microsoft.com/office/drawing/2014/main" id="{D20A9E35-7C9F-918E-3DC5-505EEFC2C69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9210" y="5345317"/>
                <a:ext cx="73976" cy="118779"/>
              </a:xfrm>
              <a:prstGeom prst="rect">
                <a:avLst/>
              </a:prstGeom>
            </p:spPr>
          </p:pic>
        </p:grpSp>
        <p:pic>
          <p:nvPicPr>
            <p:cNvPr id="46" name="Picture 4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B68F0F6D-49AE-147C-EC96-B095BC9F152C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342" y="4142525"/>
              <a:ext cx="595809" cy="365714"/>
            </a:xfrm>
            <a:prstGeom prst="rect">
              <a:avLst/>
            </a:prstGeom>
          </p:spPr>
        </p:pic>
        <p:pic>
          <p:nvPicPr>
            <p:cNvPr id="47" name="Picture 4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29E0E910-3216-5BAD-C46A-34516ECE7763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343" y="4581618"/>
              <a:ext cx="595809" cy="365714"/>
            </a:xfrm>
            <a:prstGeom prst="rect">
              <a:avLst/>
            </a:prstGeom>
          </p:spPr>
        </p:pic>
        <p:pic>
          <p:nvPicPr>
            <p:cNvPr id="48" name="Picture 4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21824D04-7CA5-8442-2365-0897FA8468C4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81" y="5770614"/>
              <a:ext cx="595809" cy="365714"/>
            </a:xfrm>
            <a:prstGeom prst="rect">
              <a:avLst/>
            </a:prstGeom>
          </p:spPr>
        </p:pic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BA822F-0BFC-04CF-3D88-F141EA0C002E}"/>
                </a:ext>
              </a:extLst>
            </p:cNvPr>
            <p:cNvSpPr/>
            <p:nvPr/>
          </p:nvSpPr>
          <p:spPr>
            <a:xfrm>
              <a:off x="1199488" y="5139062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BB85346-8C94-64F7-0E5E-DEAA3264EFC4}"/>
                </a:ext>
              </a:extLst>
            </p:cNvPr>
            <p:cNvSpPr/>
            <p:nvPr/>
          </p:nvSpPr>
          <p:spPr>
            <a:xfrm>
              <a:off x="1202166" y="5360377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0C82D5-01A8-CA71-DE08-E97A8CE6C1FD}"/>
                </a:ext>
              </a:extLst>
            </p:cNvPr>
            <p:cNvSpPr/>
            <p:nvPr/>
          </p:nvSpPr>
          <p:spPr>
            <a:xfrm>
              <a:off x="1202166" y="559554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Parallelogram 53">
            <a:extLst>
              <a:ext uri="{FF2B5EF4-FFF2-40B4-BE49-F238E27FC236}">
                <a16:creationId xmlns:a16="http://schemas.microsoft.com/office/drawing/2014/main" id="{60E80320-2214-6B61-4BE0-69FE74DABA33}"/>
              </a:ext>
            </a:extLst>
          </p:cNvPr>
          <p:cNvSpPr/>
          <p:nvPr/>
        </p:nvSpPr>
        <p:spPr>
          <a:xfrm>
            <a:off x="6884894" y="1900234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38937CA-E3A1-1A9F-18B5-A18F375B2B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404" y="2479074"/>
            <a:ext cx="84396" cy="84396"/>
          </a:xfrm>
          <a:prstGeom prst="rect">
            <a:avLst/>
          </a:prstGeom>
        </p:spPr>
      </p:pic>
      <p:pic>
        <p:nvPicPr>
          <p:cNvPr id="59" name="Picture 5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87569EB-D46F-565A-8076-658D8094B09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870" y="2581859"/>
            <a:ext cx="73976" cy="118779"/>
          </a:xfrm>
          <a:prstGeom prst="rect">
            <a:avLst/>
          </a:prstGeom>
        </p:spPr>
      </p:pic>
      <p:pic>
        <p:nvPicPr>
          <p:cNvPr id="66" name="Picture 6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N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967FDEC-FE32-C0CD-5049-F2C4C7C8968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940" y="3025087"/>
            <a:ext cx="544606" cy="316932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8EC0F9-87F0-D2BF-1C39-E355A6B8FD4E}"/>
              </a:ext>
            </a:extLst>
          </p:cNvPr>
          <p:cNvCxnSpPr/>
          <p:nvPr/>
        </p:nvCxnSpPr>
        <p:spPr>
          <a:xfrm>
            <a:off x="5914237" y="2536072"/>
            <a:ext cx="1032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6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F132FB2-D510-E5E5-09D5-D90FFC8E376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82" y="2167772"/>
            <a:ext cx="641524" cy="181333"/>
          </a:xfrm>
          <a:prstGeom prst="rect">
            <a:avLst/>
          </a:prstGeom>
        </p:spPr>
      </p:pic>
      <p:pic>
        <p:nvPicPr>
          <p:cNvPr id="5" name="Picture 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r_{\text{M5}_{0,0,N} ^{\mathbf{(1,0)}}} = \left( \r_{\text{M5}_{0,0,1} ^{\mathbf{(1,0)}}}  \otimes \cdots \otimes \r_{\text{M5}_{0,0,1} ^{\mathbf{(1,0)}}} \right) \Delta^{N-1}: \qta \twoheadrightarrow {\text{M5}_{0,0,N} ^{\mathbf{(1,0)}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3643753C-9F9E-33A4-CA8C-ACDAAFC8245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834" y="4918142"/>
            <a:ext cx="7829334" cy="5196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FCC8CC-07B6-2446-7C57-50E5CA2A03E9}"/>
              </a:ext>
            </a:extLst>
          </p:cNvPr>
          <p:cNvSpPr txBox="1"/>
          <p:nvPr/>
        </p:nvSpPr>
        <p:spPr>
          <a:xfrm>
            <a:off x="7371568" y="5598968"/>
            <a:ext cx="26398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q-deformed W-algebra</a:t>
            </a:r>
          </a:p>
        </p:txBody>
      </p:sp>
    </p:spTree>
    <p:extLst>
      <p:ext uri="{BB962C8B-B14F-4D97-AF65-F5344CB8AC3E}">
        <p14:creationId xmlns:p14="http://schemas.microsoft.com/office/powerpoint/2010/main" val="126956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1869400-9D5C-3879-E821-8069FE2DEA81}"/>
              </a:ext>
            </a:extLst>
          </p:cNvPr>
          <p:cNvSpPr txBox="1"/>
          <p:nvPr/>
        </p:nvSpPr>
        <p:spPr>
          <a:xfrm>
            <a:off x="1057178" y="416209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Multiple non-parallel surface defects can be fused together into single surface defect.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7A8E2E-4C08-A48A-05FE-4CCBD24ACE6D}"/>
              </a:ext>
            </a:extLst>
          </p:cNvPr>
          <p:cNvGrpSpPr/>
          <p:nvPr/>
        </p:nvGrpSpPr>
        <p:grpSpPr>
          <a:xfrm>
            <a:off x="738686" y="1040893"/>
            <a:ext cx="509201" cy="717943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F718BCC-D416-F8A8-5A9D-0B089C25F03D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93967C9-DAE8-6DE7-A4FC-2494AEFE95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7F14092-5E87-42B4-BE24-4D16A17597ED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98381BF-A311-927B-B18C-130D72351FAB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3" name="Picture 4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292EFA1-DC58-4D28-886C-52F2D713F2EC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0D2B4A3-C4A5-90C4-D1D4-FA1FD1530F1A}"/>
              </a:ext>
            </a:extLst>
          </p:cNvPr>
          <p:cNvGrpSpPr/>
          <p:nvPr/>
        </p:nvGrpSpPr>
        <p:grpSpPr>
          <a:xfrm>
            <a:off x="1644624" y="1463270"/>
            <a:ext cx="4089821" cy="2445828"/>
            <a:chOff x="1669222" y="3104498"/>
            <a:chExt cx="4745019" cy="2837655"/>
          </a:xfrm>
        </p:grpSpPr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55F8712C-B3DF-60AB-66A3-A1E8B8C46937}"/>
                </a:ext>
              </a:extLst>
            </p:cNvPr>
            <p:cNvSpPr/>
            <p:nvPr/>
          </p:nvSpPr>
          <p:spPr>
            <a:xfrm>
              <a:off x="1669222" y="4625488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16543D6D-A491-3D93-041D-0783CB659AF3}"/>
                </a:ext>
              </a:extLst>
            </p:cNvPr>
            <p:cNvSpPr/>
            <p:nvPr/>
          </p:nvSpPr>
          <p:spPr>
            <a:xfrm>
              <a:off x="1669222" y="3447810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48C881F-69F9-DE11-F310-27A0F799C630}"/>
                </a:ext>
              </a:extLst>
            </p:cNvPr>
            <p:cNvSpPr/>
            <p:nvPr/>
          </p:nvSpPr>
          <p:spPr>
            <a:xfrm>
              <a:off x="1669222" y="3104498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F2A91F1E-BDF3-5921-569E-D85D65BDEBCC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1732" y="3683338"/>
              <a:ext cx="84396" cy="84396"/>
            </a:xfrm>
            <a:prstGeom prst="rect">
              <a:avLst/>
            </a:prstGeom>
          </p:spPr>
        </p:pic>
        <p:pic>
          <p:nvPicPr>
            <p:cNvPr id="36" name="Picture 3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5CADFE44-7DB0-15A7-051E-BB47E9E61437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744" y="5242532"/>
              <a:ext cx="84396" cy="84396"/>
            </a:xfrm>
            <a:prstGeom prst="rect">
              <a:avLst/>
            </a:prstGeom>
          </p:spPr>
        </p:pic>
        <p:pic>
          <p:nvPicPr>
            <p:cNvPr id="37" name="Picture 3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D20A9E35-7C9F-918E-3DC5-505EEFC2C69C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9210" y="5345317"/>
              <a:ext cx="73976" cy="118779"/>
            </a:xfrm>
            <a:prstGeom prst="rect">
              <a:avLst/>
            </a:prstGeom>
          </p:spPr>
        </p:pic>
      </p:grpSp>
      <p:pic>
        <p:nvPicPr>
          <p:cNvPr id="4" name="Picture 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}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D1344EA-F5AC-39A2-2EC5-C55AFEAA592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26" y="2347974"/>
            <a:ext cx="807740" cy="299455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-1}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03D79BD-1E2E-E51F-0BDE-2C225EB284B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9" y="2738157"/>
            <a:ext cx="995557" cy="299455"/>
          </a:xfrm>
          <a:prstGeom prst="rect">
            <a:avLst/>
          </a:prstGeom>
        </p:spPr>
      </p:pic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1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4E56BAB-3BD7-439C-3599-0EA07B71A5F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18" y="3777382"/>
            <a:ext cx="513539" cy="281068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26BA822F-0BFC-04CF-3D88-F141EA0C002E}"/>
              </a:ext>
            </a:extLst>
          </p:cNvPr>
          <p:cNvSpPr/>
          <p:nvPr/>
        </p:nvSpPr>
        <p:spPr>
          <a:xfrm>
            <a:off x="1239752" y="3216899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BB85346-8C94-64F7-0E5E-DEAA3264EFC4}"/>
              </a:ext>
            </a:extLst>
          </p:cNvPr>
          <p:cNvSpPr/>
          <p:nvPr/>
        </p:nvSpPr>
        <p:spPr>
          <a:xfrm>
            <a:off x="1242060" y="3407654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0C82D5-01A8-CA71-DE08-E97A8CE6C1FD}"/>
              </a:ext>
            </a:extLst>
          </p:cNvPr>
          <p:cNvSpPr/>
          <p:nvPr/>
        </p:nvSpPr>
        <p:spPr>
          <a:xfrm>
            <a:off x="1242060" y="3610346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arallelogram 53">
            <a:extLst>
              <a:ext uri="{FF2B5EF4-FFF2-40B4-BE49-F238E27FC236}">
                <a16:creationId xmlns:a16="http://schemas.microsoft.com/office/drawing/2014/main" id="{60E80320-2214-6B61-4BE0-69FE74DABA33}"/>
              </a:ext>
            </a:extLst>
          </p:cNvPr>
          <p:cNvSpPr/>
          <p:nvPr/>
        </p:nvSpPr>
        <p:spPr>
          <a:xfrm>
            <a:off x="6884894" y="1900234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38937CA-E3A1-1A9F-18B5-A18F375B2B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404" y="2479074"/>
            <a:ext cx="84396" cy="84396"/>
          </a:xfrm>
          <a:prstGeom prst="rect">
            <a:avLst/>
          </a:prstGeom>
        </p:spPr>
      </p:pic>
      <p:pic>
        <p:nvPicPr>
          <p:cNvPr id="59" name="Picture 5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87569EB-D46F-565A-8076-658D8094B09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870" y="2581859"/>
            <a:ext cx="73976" cy="118779"/>
          </a:xfrm>
          <a:prstGeom prst="rect">
            <a:avLst/>
          </a:prstGeom>
        </p:spPr>
      </p:pic>
      <p:pic>
        <p:nvPicPr>
          <p:cNvPr id="10" name="Picture 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L,M,N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8FDCFA6-EA6D-86F3-4ABD-8D94EB802CC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940" y="3025087"/>
            <a:ext cx="661030" cy="316932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8EC0F9-87F0-D2BF-1C39-E355A6B8FD4E}"/>
              </a:ext>
            </a:extLst>
          </p:cNvPr>
          <p:cNvCxnSpPr/>
          <p:nvPr/>
        </p:nvCxnSpPr>
        <p:spPr>
          <a:xfrm>
            <a:off x="5914237" y="2536072"/>
            <a:ext cx="1032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6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F132FB2-D510-E5E5-09D5-D90FFC8E376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82" y="2167772"/>
            <a:ext cx="641524" cy="181333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r_{\text{M5}_{L,M,N} ^{\mathbf{(1,0)}}} = \left( \r_{\text{M5}_{c_{L+M+N}} ^{\mathbf{(1,0)}}}  \otimes \cdots \otimes \r_{\text{M5}_{c_1} ^{\mathbf{(1,0)}}} \right) \Delta^{L+M+N-1}: \qta \twoheadrightarrow {\text{M5}_{L,M,N} ^{\mathbf{(1,0)}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DE26AB8B-AD60-D62F-412F-1304E756DC3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197" y="4750373"/>
            <a:ext cx="9231239" cy="6064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EB65D6-E346-EBF3-0D67-3E915327AE9D}"/>
              </a:ext>
            </a:extLst>
          </p:cNvPr>
          <p:cNvSpPr txBox="1"/>
          <p:nvPr/>
        </p:nvSpPr>
        <p:spPr>
          <a:xfrm>
            <a:off x="7937469" y="5475255"/>
            <a:ext cx="26398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q-deformed Y-algebra</a:t>
            </a:r>
          </a:p>
        </p:txBody>
      </p:sp>
    </p:spTree>
    <p:extLst>
      <p:ext uri="{BB962C8B-B14F-4D97-AF65-F5344CB8AC3E}">
        <p14:creationId xmlns:p14="http://schemas.microsoft.com/office/powerpoint/2010/main" val="2095268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838D71-5AC6-92C8-A71C-740A1B7F3D59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M2-M5 intersections and R-matrices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D33CED3A-9CC0-50DD-E8D7-B5B16C2A8658}"/>
              </a:ext>
            </a:extLst>
          </p:cNvPr>
          <p:cNvSpPr/>
          <p:nvPr/>
        </p:nvSpPr>
        <p:spPr>
          <a:xfrm>
            <a:off x="1376082" y="2216112"/>
            <a:ext cx="6939580" cy="1925619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F1C8D-25BA-74D4-DCED-FA20E6007E33}"/>
              </a:ext>
            </a:extLst>
          </p:cNvPr>
          <p:cNvCxnSpPr>
            <a:cxnSpLocks/>
          </p:cNvCxnSpPr>
          <p:nvPr/>
        </p:nvCxnSpPr>
        <p:spPr>
          <a:xfrm>
            <a:off x="6234056" y="1538380"/>
            <a:ext cx="0" cy="128016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FD02E4-47F0-3722-CB6D-F7259B53FBC7}"/>
              </a:ext>
            </a:extLst>
          </p:cNvPr>
          <p:cNvCxnSpPr>
            <a:cxnSpLocks/>
          </p:cNvCxnSpPr>
          <p:nvPr/>
        </p:nvCxnSpPr>
        <p:spPr>
          <a:xfrm>
            <a:off x="6234056" y="2873138"/>
            <a:ext cx="0" cy="126859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68B79D-DBEF-5D93-A774-22A9DF4E8EF2}"/>
              </a:ext>
            </a:extLst>
          </p:cNvPr>
          <p:cNvCxnSpPr>
            <a:cxnSpLocks/>
          </p:cNvCxnSpPr>
          <p:nvPr/>
        </p:nvCxnSpPr>
        <p:spPr>
          <a:xfrm>
            <a:off x="6234056" y="4141731"/>
            <a:ext cx="0" cy="67773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2AE0E6FA-FBB5-1D81-3E8C-1A52ACC03FF5}"/>
              </a:ext>
            </a:extLst>
          </p:cNvPr>
          <p:cNvSpPr/>
          <p:nvPr/>
        </p:nvSpPr>
        <p:spPr>
          <a:xfrm>
            <a:off x="6177578" y="276394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463EA29-787F-EC2D-A655-99B5AE7AAE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72" y="3062663"/>
            <a:ext cx="123429" cy="123429"/>
          </a:xfrm>
          <a:prstGeom prst="rect">
            <a:avLst/>
          </a:prstGeom>
        </p:spPr>
      </p:pic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42E1FAA-DBFD-A927-9C17-BA5E7A5F461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29" y="3212987"/>
            <a:ext cx="108190" cy="173714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D21EFC02-67F4-7386-CD57-F1E089048C6F}"/>
              </a:ext>
            </a:extLst>
          </p:cNvPr>
          <p:cNvGrpSpPr/>
          <p:nvPr/>
        </p:nvGrpSpPr>
        <p:grpSpPr>
          <a:xfrm>
            <a:off x="5445149" y="1981025"/>
            <a:ext cx="1559859" cy="1673920"/>
            <a:chOff x="6418716" y="2319854"/>
            <a:chExt cx="1559859" cy="1673920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9106B25-F345-8F02-B7E5-224B88BC0B42}"/>
                </a:ext>
              </a:extLst>
            </p:cNvPr>
            <p:cNvGrpSpPr/>
            <p:nvPr/>
          </p:nvGrpSpPr>
          <p:grpSpPr>
            <a:xfrm>
              <a:off x="6418716" y="2377439"/>
              <a:ext cx="1559859" cy="1559859"/>
              <a:chOff x="6418716" y="2377439"/>
              <a:chExt cx="1559859" cy="1559859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821C854-A1DB-E17E-E5DF-CA8900B038EC}"/>
                  </a:ext>
                </a:extLst>
              </p:cNvPr>
              <p:cNvSpPr/>
              <p:nvPr/>
            </p:nvSpPr>
            <p:spPr>
              <a:xfrm>
                <a:off x="6418716" y="2377439"/>
                <a:ext cx="1559859" cy="1559859"/>
              </a:xfrm>
              <a:prstGeom prst="ellipse">
                <a:avLst/>
              </a:prstGeom>
              <a:solidFill>
                <a:schemeClr val="accent2">
                  <a:lumMod val="50000"/>
                  <a:alpha val="1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D7EC725-7D4D-D6AD-6069-89BD53C04ACE}"/>
                  </a:ext>
                </a:extLst>
              </p:cNvPr>
              <p:cNvSpPr/>
              <p:nvPr/>
            </p:nvSpPr>
            <p:spPr>
              <a:xfrm>
                <a:off x="6427692" y="2860495"/>
                <a:ext cx="1550883" cy="593745"/>
              </a:xfrm>
              <a:prstGeom prst="ellipse">
                <a:avLst/>
              </a:prstGeom>
              <a:solidFill>
                <a:srgbClr val="00B0F0">
                  <a:alpha val="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813C14B-6F1B-062C-779F-4D0CBCC82D95}"/>
                </a:ext>
              </a:extLst>
            </p:cNvPr>
            <p:cNvSpPr/>
            <p:nvPr/>
          </p:nvSpPr>
          <p:spPr>
            <a:xfrm>
              <a:off x="7155614" y="2319854"/>
              <a:ext cx="95780" cy="957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065F196-CA15-DA78-9D1D-9AC535A839F8}"/>
                </a:ext>
              </a:extLst>
            </p:cNvPr>
            <p:cNvSpPr/>
            <p:nvPr/>
          </p:nvSpPr>
          <p:spPr>
            <a:xfrm>
              <a:off x="7157562" y="3897994"/>
              <a:ext cx="95780" cy="957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300F477-CBC4-7193-F373-DF64B02AD45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352" y="2737047"/>
            <a:ext cx="414476" cy="243810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2DFF0B2-F3A7-7F9E-2783-C2D787B9D3E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26" y="1159485"/>
            <a:ext cx="569904" cy="251429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8C6A821-28C7-C25F-8A57-5EDF705576ED}"/>
              </a:ext>
            </a:extLst>
          </p:cNvPr>
          <p:cNvGrpSpPr/>
          <p:nvPr/>
        </p:nvGrpSpPr>
        <p:grpSpPr>
          <a:xfrm>
            <a:off x="1081643" y="1261523"/>
            <a:ext cx="650337" cy="916937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023E2E7-78FA-CF61-646E-7BAA115B4C19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3C13652-EF64-8649-DCE7-AAA1EECB3B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0D8CF6B-59E1-E012-71D4-95998389F0B6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571EA340-A3B0-E8BB-FE1C-AB65836AC814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9" name="Picture 4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4E7D37AD-7901-CA1B-B74E-3F4E2EF2320F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5486E2A-6C2D-356A-49BA-CED44768E69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34" y="3942717"/>
            <a:ext cx="595810" cy="301714"/>
          </a:xfrm>
          <a:prstGeom prst="rect">
            <a:avLst/>
          </a:prstGeom>
        </p:spPr>
      </p:pic>
      <p:pic>
        <p:nvPicPr>
          <p:cNvPr id="38" name="Picture 3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 \left(\r_{\text{M2}_{0,0,1}} (g) \otimes  1 + 1 \otimes \r_{\text{M5}_{c} ^{\mathbf{(1,0)}}} (g)\right) = \left(\r_{\text{M2}_{0,0,1}} (g) \otimes  1 + 1 \otimes \r_{\text{M5}_c ^{\mathbf{(1,0)}}} (g)\right)R^{(c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8E08270-5480-88DF-25D0-C5EC7B83E11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75" y="5371097"/>
            <a:ext cx="8839619" cy="455620"/>
          </a:xfrm>
          <a:prstGeom prst="rect">
            <a:avLst/>
          </a:prstGeom>
        </p:spPr>
      </p:pic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 ^{(c)}\in \text{M2}_{0,0,1} \widehat{\otimes} \, \text{M5}_{c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B085A5E-9016-ABF2-6E28-AFC9A6FEAB1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1" y="1580920"/>
            <a:ext cx="2572190" cy="316953"/>
          </a:xfrm>
          <a:prstGeom prst="rect">
            <a:avLst/>
          </a:prstGeom>
        </p:spPr>
      </p:pic>
      <p:pic>
        <p:nvPicPr>
          <p:cNvPr id="48" name="Picture 4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 \Delta_{\text{M2}_{0,0,1} ,\text{M5}_c^{\mathbf{(1,0)}}}(g) = \Delta^\text{op} _{\text{M2}_{0,0,1} ,\text{M5}_{c}^{\mathbf{(1,0)}}} (g) R^{(c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6C17B06-2862-78F3-474E-2714AD2EFFEB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189" y="6007717"/>
            <a:ext cx="5129146" cy="428189"/>
          </a:xfrm>
          <a:prstGeom prst="rect">
            <a:avLst/>
          </a:prstGeom>
        </p:spPr>
      </p:pic>
      <p:pic>
        <p:nvPicPr>
          <p:cNvPr id="51" name="Picture 5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Delta_{\text{M2}_{0,0,1} ,\text{M5}_{c}^{\mathbf{(1,0)}}} := \left(\r_{\text{M2}_{0,0,1}} \otimes \r_{\text{M5}_{c}^{\mathbf{(1,0)}}} \right)\Del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5FF6E3C-89A4-1225-D9F4-B1BA390BC49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23" y="3513210"/>
            <a:ext cx="4084073" cy="411296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^{\text{op}} = \sigma \circ \Del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E073CE5-F2C3-615E-8874-2D2E8ED3ADC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883" y="4023411"/>
            <a:ext cx="1354667" cy="187429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s(g_1\otimes g_2) = g_2 \otimes g_1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40CE52B-7148-D58D-7E4C-A61372D2A28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884" y="4355916"/>
            <a:ext cx="2203429" cy="251429"/>
          </a:xfrm>
          <a:prstGeom prst="rect">
            <a:avLst/>
          </a:prstGeom>
        </p:spPr>
      </p:pic>
      <p:pic>
        <p:nvPicPr>
          <p:cNvPr id="14" name="Picture 1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6E26863-D399-51A4-A261-2953E5E12FCC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933" y="4909309"/>
            <a:ext cx="569904" cy="2514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600B60-FCA4-F9CD-2BE9-301941B16D63}"/>
              </a:ext>
            </a:extLst>
          </p:cNvPr>
          <p:cNvSpPr txBox="1"/>
          <p:nvPr/>
        </p:nvSpPr>
        <p:spPr>
          <a:xfrm>
            <a:off x="697725" y="5353748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Classically,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EB297A-D561-ACC5-C7DE-824E889D7396}"/>
              </a:ext>
            </a:extLst>
          </p:cNvPr>
          <p:cNvSpPr txBox="1"/>
          <p:nvPr/>
        </p:nvSpPr>
        <p:spPr>
          <a:xfrm>
            <a:off x="697725" y="5991541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Quantum mechanically,</a:t>
            </a:r>
          </a:p>
        </p:txBody>
      </p:sp>
    </p:spTree>
    <p:extLst>
      <p:ext uri="{BB962C8B-B14F-4D97-AF65-F5344CB8AC3E}">
        <p14:creationId xmlns:p14="http://schemas.microsoft.com/office/powerpoint/2010/main" val="331464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F97A5F-0FE1-03D8-6AFC-76210D760158}"/>
              </a:ext>
            </a:extLst>
          </p:cNvPr>
          <p:cNvSpPr txBox="1"/>
          <p:nvPr/>
        </p:nvSpPr>
        <p:spPr>
          <a:xfrm>
            <a:off x="1727594" y="449166"/>
            <a:ext cx="873681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From universal R-matrix to Miura operators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CF95A4-C6ED-E413-9CA0-739A5B8A0D5E}"/>
              </a:ext>
            </a:extLst>
          </p:cNvPr>
          <p:cNvSpPr txBox="1"/>
          <p:nvPr/>
        </p:nvSpPr>
        <p:spPr>
          <a:xfrm>
            <a:off x="1132482" y="1274146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quantum toroidal algebra of </a:t>
            </a:r>
            <a:r>
              <a:rPr lang="en-US" dirty="0" err="1">
                <a:latin typeface="Avenir Next LT Pro"/>
                <a:cs typeface="Calibri"/>
              </a:rPr>
              <a:t>gl</a:t>
            </a:r>
            <a:r>
              <a:rPr lang="en-US" dirty="0">
                <a:latin typeface="Avenir Next LT Pro"/>
                <a:cs typeface="Calibri"/>
              </a:rPr>
              <a:t>(1) has the universal R-matrix:</a:t>
            </a:r>
          </a:p>
        </p:txBody>
      </p:sp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CalR \in \qta \, \widehat{\otimes}\, 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8F0DF41-E996-84DE-D766-BB5E9D9B5D8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918" y="1268767"/>
            <a:ext cx="3177690" cy="321792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    &amp;\CalR \Delta (g) = \Delta^{\text{op}} (g) \CalR,\qquad \text{for any } g\in \qta ,  \\&#10;    &amp;(\Delta \otimes \text{id} ) \CalR = \CalR_{13} \CalR_{23} \\&#10;    &amp; (\text{id} \otimes \Delta) \CalR = \CalR_{13} \CalR_{12}.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133DDB60-B4C6-6907-8D39-E6E434CDEA0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237" y="1856891"/>
            <a:ext cx="5633524" cy="1150476"/>
          </a:xfrm>
          <a:prstGeom prst="rect">
            <a:avLst/>
          </a:prstGeom>
        </p:spPr>
      </p:pic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\CalR_{12} \CalR_{13} \CalR_{23} = \CalR_{23} \CalR_{13} \CalR_{12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237E5B8-9389-A277-80FB-76DB5CE7B16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084" y="2794034"/>
            <a:ext cx="2881524" cy="2133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F97A18-3CEF-F101-68EA-2C59737E4C0A}"/>
              </a:ext>
            </a:extLst>
          </p:cNvPr>
          <p:cNvSpPr txBox="1"/>
          <p:nvPr/>
        </p:nvSpPr>
        <p:spPr>
          <a:xfrm>
            <a:off x="1132481" y="3339113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Using the </a:t>
            </a:r>
            <a:r>
              <a:rPr lang="en-US" dirty="0" err="1">
                <a:latin typeface="Avenir Next LT Pro"/>
                <a:cs typeface="Calibri"/>
              </a:rPr>
              <a:t>Drinfeld</a:t>
            </a:r>
            <a:r>
              <a:rPr lang="en-US" dirty="0">
                <a:latin typeface="Avenir Next LT Pro"/>
                <a:cs typeface="Calibri"/>
              </a:rPr>
              <a:t> double construction, it can be expressed as a product</a:t>
            </a:r>
          </a:p>
        </p:txBody>
      </p:sp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\CalR = \bar{\CalR} \CalK ,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96EE0C6-8935-A5CE-409A-00E83A865E3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077" y="3980941"/>
            <a:ext cx="1008762" cy="269714"/>
          </a:xfrm>
          <a:prstGeom prst="rect">
            <a:avLst/>
          </a:prstGeom>
        </p:spPr>
      </p:pic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CalK=  e^{\log C \otimes d + d \otimes \log C +\log C^\perp \otimes d^\perp + d^\perp \otimes \log C^\perp} \exp \left[ \sum_{r=1} ^\infty \frac{\k_r}{r} H_{-r} \otimes H_{r} \right]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892122B-6AA0-2290-6B7F-E84BD8FEE4F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077" y="4408556"/>
            <a:ext cx="7116190" cy="758857"/>
          </a:xfrm>
          <a:prstGeom prst="rect">
            <a:avLst/>
          </a:prstGeom>
        </p:spPr>
      </p:pic>
      <p:pic>
        <p:nvPicPr>
          <p:cNvPr id="24" name="Picture 2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\bar{\CalR} = 1 \otimes 1 + \k_1 \sum_{k \in \BZ} E_k \otimes F_{-k}+ \cdot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66F4CAA-8ED9-089C-3BEC-57259177317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077" y="5249540"/>
            <a:ext cx="3776000" cy="55923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9CF6149-A7C7-72DE-4CCD-74D3784C2E19}"/>
              </a:ext>
            </a:extLst>
          </p:cNvPr>
          <p:cNvSpPr txBox="1"/>
          <p:nvPr/>
        </p:nvSpPr>
        <p:spPr>
          <a:xfrm>
            <a:off x="1132480" y="5910977"/>
            <a:ext cx="99102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generic expressions for the higher terms are not available as of now, due to the lack of</a:t>
            </a:r>
          </a:p>
          <a:p>
            <a:r>
              <a:rPr lang="en-US" dirty="0">
                <a:latin typeface="Avenir Next LT Pro"/>
                <a:cs typeface="Calibri"/>
              </a:rPr>
              <a:t>      understanding of the </a:t>
            </a:r>
            <a:r>
              <a:rPr lang="en-US" dirty="0" err="1">
                <a:latin typeface="Avenir Next LT Pro"/>
                <a:cs typeface="Calibri"/>
              </a:rPr>
              <a:t>Poincaré</a:t>
            </a:r>
            <a:r>
              <a:rPr lang="en-US" dirty="0">
                <a:latin typeface="Avenir Next LT Pro"/>
                <a:cs typeface="Calibri"/>
              </a:rPr>
              <a:t>-</a:t>
            </a:r>
            <a:r>
              <a:rPr lang="en-US" dirty="0" err="1">
                <a:latin typeface="Avenir Next LT Pro"/>
                <a:cs typeface="Calibri"/>
              </a:rPr>
              <a:t>Birkhoff</a:t>
            </a:r>
            <a:r>
              <a:rPr lang="en-US" dirty="0">
                <a:latin typeface="Avenir Next LT Pro"/>
                <a:cs typeface="Calibri"/>
              </a:rPr>
              <a:t>-Witt (PBW) basis of </a:t>
            </a:r>
          </a:p>
        </p:txBody>
      </p:sp>
      <p:pic>
        <p:nvPicPr>
          <p:cNvPr id="27" name="Picture 2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E7F3116-D628-E6C0-AC6B-C05CA1052E0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247" y="6149193"/>
            <a:ext cx="1401600" cy="362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C7253A-34E6-F7DA-89F4-E91DB9700EA6}"/>
              </a:ext>
            </a:extLst>
          </p:cNvPr>
          <p:cNvSpPr txBox="1"/>
          <p:nvPr/>
        </p:nvSpPr>
        <p:spPr>
          <a:xfrm>
            <a:off x="9294066" y="3407377"/>
            <a:ext cx="14856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sz="1200" dirty="0" err="1">
                <a:solidFill>
                  <a:srgbClr val="0070C0"/>
                </a:solidFill>
              </a:rPr>
              <a:t>Garbali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Neguţ</a:t>
            </a:r>
            <a:r>
              <a:rPr lang="en-US" sz="1200" dirty="0">
                <a:solidFill>
                  <a:srgbClr val="0070C0"/>
                </a:solidFill>
              </a:rPr>
              <a:t> 21]</a:t>
            </a:r>
          </a:p>
        </p:txBody>
      </p:sp>
    </p:spTree>
    <p:extLst>
      <p:ext uri="{BB962C8B-B14F-4D97-AF65-F5344CB8AC3E}">
        <p14:creationId xmlns:p14="http://schemas.microsoft.com/office/powerpoint/2010/main" val="738511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8934C6-336A-F8C8-4623-E2003976F500}"/>
              </a:ext>
            </a:extLst>
          </p:cNvPr>
          <p:cNvSpPr txBox="1"/>
          <p:nvPr/>
        </p:nvSpPr>
        <p:spPr>
          <a:xfrm>
            <a:off x="998012" y="440429"/>
            <a:ext cx="1006084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However, we do not need the generic expression of the universal R-matrix for our purpose. We only need the ones mapped to the representations associated to M2- and M5-branes.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85FFED-F464-885E-7782-8C2DA1766AA6}"/>
              </a:ext>
            </a:extLst>
          </p:cNvPr>
          <p:cNvSpPr txBox="1"/>
          <p:nvPr/>
        </p:nvSpPr>
        <p:spPr>
          <a:xfrm>
            <a:off x="998011" y="1474957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Namely, we consider</a:t>
            </a:r>
          </a:p>
        </p:txBody>
      </p:sp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c)}= (\r_{\text{M2}_{0,0,1}}\otimes \r_{\text{M5}_{c} ^{\mathbf{(1,0)}}} )\CalR  \in \text{M2}_{0,0,1} \widehat{\otimes} \, \text{M5}_c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D356D6A-F4F3-62D1-E81D-07ACEB00FD2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130" y="1501454"/>
            <a:ext cx="5269334" cy="3794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B76B23-F5AD-0301-583F-C341CFBFC165}"/>
              </a:ext>
            </a:extLst>
          </p:cNvPr>
          <p:cNvSpPr txBox="1"/>
          <p:nvPr/>
        </p:nvSpPr>
        <p:spPr>
          <a:xfrm>
            <a:off x="998010" y="2232486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constraints can be solved recursively, yielding</a:t>
            </a:r>
          </a:p>
        </p:txBody>
      </p:sp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ar{R}^{(c)}&amp; = \sum_{m=0} ^\infty \k_1 ^m (\r_{\text{M2}_{0,0,1}}\otimes \r_{\text{M5}_{c} ^{\mathbf{(1,0)}}} ) \sum_{k_1,\cdots,k_m \in \BZ} E_{k_1}\cdots E_{k_m} \otimes F_{-k_1} \cdots F_{-k_m} \\&#10;&amp;= \sum_{m=0} ^\infty q_{\bar{c}} ^m e^{- m a_0 ^{(c)} \frac{\log q_{c-1} \log q_{c+1}}{\log q_c} }  \left(\prod_{j=0} ^{m-1} \frac{1-q_c q_3^{-j}}{1-q_3 ^{-j-1}} \right) : \prod_{j=0} ^ {m-1} \xi_c (q_3 ^{-j} X_1) : q_3 ^{-m D_{X_1}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F7AF6F33-3C5B-BF9A-D4F3-4F7BAE68994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59" y="4369694"/>
            <a:ext cx="8746666" cy="1770666"/>
          </a:xfrm>
          <a:prstGeom prst="rect">
            <a:avLst/>
          </a:prstGeom>
        </p:spPr>
      </p:pic>
      <p:pic>
        <p:nvPicPr>
          <p:cNvPr id="7" name="Picture 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K^{(c)} =(q_c ^{\frac{d}{2}}\otimes 1) \prod_{j=0}^\infty \varphi_c^+ (q_c ^{-j} X_1) =\left(q_c ^{\frac{d}{2}} \otimes 1 \right)  \exp \left[ \sum_{r=1} ^\infty \frac{\k_r}{r} \frac{X_1 ^{-r}}{1-q_3 ^r} \otimes \frac{a_r ^{(c)} }{q_c ^{r/2} -q_c ^{-r/2}} \right] 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DD4D56A-2DAD-8B99-6554-5C530FB9F64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34" y="3509681"/>
            <a:ext cx="8647621" cy="778667"/>
          </a:xfrm>
          <a:prstGeom prst="rect">
            <a:avLst/>
          </a:prstGeom>
        </p:spPr>
      </p:pic>
      <p:pic>
        <p:nvPicPr>
          <p:cNvPr id="13" name="Picture 1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c)} =  \bar{R}^{(c)} K^{(c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73061DF-ED98-2361-697B-C7A661341B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59" y="2868110"/>
            <a:ext cx="1700571" cy="24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795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D51DA10-A35F-5924-62A7-E05700F0CAE4}"/>
              </a:ext>
            </a:extLst>
          </p:cNvPr>
          <p:cNvSpPr txBox="1"/>
          <p:nvPr/>
        </p:nvSpPr>
        <p:spPr>
          <a:xfrm>
            <a:off x="998012" y="440429"/>
            <a:ext cx="1006084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Importantly, in the transverse case             ,</a:t>
            </a:r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=3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FC9E1140-FE7B-1386-CB8F-FAF9F74DE8C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699" y="532859"/>
            <a:ext cx="553143" cy="173714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ar{R}^{(3)}&amp; = 1- e^{-a_0 ^{(3)} \frac{\log q_1 \log q_2}{\log q_3}} q_3 ^{-1} \xi_3 (X_1) q_3 ^{-D_{X_1}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1F3CC57-7A87-11A4-3D38-89FC878AA92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050" y="3404315"/>
            <a:ext cx="4621714" cy="380952"/>
          </a:xfrm>
          <a:prstGeom prst="rect">
            <a:avLst/>
          </a:prstGeom>
        </p:spPr>
      </p:pic>
      <p:pic>
        <p:nvPicPr>
          <p:cNvPr id="13" name="Picture 1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K^{(3)} =(q_3 ^{\frac{d}{2}}\otimes 1) \prod_{j=0}^\infty \varphi_3^+ (q_3 ^{-j} X_1) =\left(q_3 ^{\frac{d}{2}} \otimes 1 \right)  \exp \left[ \sum_{r=1} ^\infty \frac{\k_r}{r} \frac{X_1 ^{-r}}{1-q_3 ^r} \otimes \frac{a_r ^{(c)} }{q_3 ^{r/2} -q_3 ^{-r/2}} \right] 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931CA37-6B77-E47C-EE0E-FFF3BEFC546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050" y="2423158"/>
            <a:ext cx="8647621" cy="778667"/>
          </a:xfrm>
          <a:prstGeom prst="rect">
            <a:avLst/>
          </a:prstGeom>
        </p:spPr>
      </p:pic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3)} =  \bar{R}^{(3)} K^{(3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1AA303C-20CD-6749-7E77-4567F78E56C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050" y="1652496"/>
            <a:ext cx="1731047" cy="24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94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1869400-9D5C-3879-E821-8069FE2DEA81}"/>
              </a:ext>
            </a:extLst>
          </p:cNvPr>
          <p:cNvSpPr txBox="1"/>
          <p:nvPr/>
        </p:nvSpPr>
        <p:spPr>
          <a:xfrm>
            <a:off x="1051799" y="416209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R-matrices concatenate under the coproduct operations: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7A8E2E-4C08-A48A-05FE-4CCBD24ACE6D}"/>
              </a:ext>
            </a:extLst>
          </p:cNvPr>
          <p:cNvGrpSpPr/>
          <p:nvPr/>
        </p:nvGrpSpPr>
        <p:grpSpPr>
          <a:xfrm>
            <a:off x="738686" y="1040893"/>
            <a:ext cx="509201" cy="717943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F718BCC-D416-F8A8-5A9D-0B089C25F03D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93967C9-DAE8-6DE7-A4FC-2494AEFE95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7F14092-5E87-42B4-BE24-4D16A17597ED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98381BF-A311-927B-B18C-130D72351FAB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3" name="Picture 4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292EFA1-DC58-4D28-886C-52F2D713F2EC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0D2B4A3-C4A5-90C4-D1D4-FA1FD1530F1A}"/>
              </a:ext>
            </a:extLst>
          </p:cNvPr>
          <p:cNvGrpSpPr/>
          <p:nvPr/>
        </p:nvGrpSpPr>
        <p:grpSpPr>
          <a:xfrm>
            <a:off x="1644624" y="1463270"/>
            <a:ext cx="4089821" cy="2445828"/>
            <a:chOff x="1669222" y="3104498"/>
            <a:chExt cx="4745019" cy="2837655"/>
          </a:xfrm>
        </p:grpSpPr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55F8712C-B3DF-60AB-66A3-A1E8B8C46937}"/>
                </a:ext>
              </a:extLst>
            </p:cNvPr>
            <p:cNvSpPr/>
            <p:nvPr/>
          </p:nvSpPr>
          <p:spPr>
            <a:xfrm>
              <a:off x="1669222" y="4625488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16543D6D-A491-3D93-041D-0783CB659AF3}"/>
                </a:ext>
              </a:extLst>
            </p:cNvPr>
            <p:cNvSpPr/>
            <p:nvPr/>
          </p:nvSpPr>
          <p:spPr>
            <a:xfrm>
              <a:off x="1669222" y="3447810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48C881F-69F9-DE11-F310-27A0F799C630}"/>
                </a:ext>
              </a:extLst>
            </p:cNvPr>
            <p:cNvSpPr/>
            <p:nvPr/>
          </p:nvSpPr>
          <p:spPr>
            <a:xfrm>
              <a:off x="1669222" y="3104498"/>
              <a:ext cx="4745019" cy="1316665"/>
            </a:xfrm>
            <a:prstGeom prst="parallelogram">
              <a:avLst>
                <a:gd name="adj" fmla="val 70224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F2A91F1E-BDF3-5921-569E-D85D65BDEBCC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1732" y="3683338"/>
              <a:ext cx="84396" cy="84396"/>
            </a:xfrm>
            <a:prstGeom prst="rect">
              <a:avLst/>
            </a:prstGeom>
          </p:spPr>
        </p:pic>
        <p:pic>
          <p:nvPicPr>
            <p:cNvPr id="36" name="Picture 3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5CADFE44-7DB0-15A7-051E-BB47E9E61437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744" y="5242532"/>
              <a:ext cx="84396" cy="84396"/>
            </a:xfrm>
            <a:prstGeom prst="rect">
              <a:avLst/>
            </a:prstGeom>
          </p:spPr>
        </p:pic>
        <p:pic>
          <p:nvPicPr>
            <p:cNvPr id="37" name="Picture 3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D20A9E35-7C9F-918E-3DC5-505EEFC2C69C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9210" y="5345317"/>
              <a:ext cx="73976" cy="118779"/>
            </a:xfrm>
            <a:prstGeom prst="rect">
              <a:avLst/>
            </a:prstGeom>
          </p:spPr>
        </p:pic>
      </p:grpSp>
      <p:pic>
        <p:nvPicPr>
          <p:cNvPr id="4" name="Picture 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}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D1344EA-F5AC-39A2-2EC5-C55AFEAA592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26" y="2347974"/>
            <a:ext cx="807740" cy="299455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-1}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03D79BD-1E2E-E51F-0BDE-2C225EB284B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9" y="2738157"/>
            <a:ext cx="995557" cy="299455"/>
          </a:xfrm>
          <a:prstGeom prst="rect">
            <a:avLst/>
          </a:prstGeom>
        </p:spPr>
      </p:pic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1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4E56BAB-3BD7-439C-3599-0EA07B71A5F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18" y="3777382"/>
            <a:ext cx="513539" cy="281068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26BA822F-0BFC-04CF-3D88-F141EA0C002E}"/>
              </a:ext>
            </a:extLst>
          </p:cNvPr>
          <p:cNvSpPr/>
          <p:nvPr/>
        </p:nvSpPr>
        <p:spPr>
          <a:xfrm>
            <a:off x="1239752" y="3216899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BB85346-8C94-64F7-0E5E-DEAA3264EFC4}"/>
              </a:ext>
            </a:extLst>
          </p:cNvPr>
          <p:cNvSpPr/>
          <p:nvPr/>
        </p:nvSpPr>
        <p:spPr>
          <a:xfrm>
            <a:off x="1242060" y="3407654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70C82D5-01A8-CA71-DE08-E97A8CE6C1FD}"/>
              </a:ext>
            </a:extLst>
          </p:cNvPr>
          <p:cNvSpPr/>
          <p:nvPr/>
        </p:nvSpPr>
        <p:spPr>
          <a:xfrm>
            <a:off x="1242060" y="3610346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arallelogram 53">
            <a:extLst>
              <a:ext uri="{FF2B5EF4-FFF2-40B4-BE49-F238E27FC236}">
                <a16:creationId xmlns:a16="http://schemas.microsoft.com/office/drawing/2014/main" id="{60E80320-2214-6B61-4BE0-69FE74DABA33}"/>
              </a:ext>
            </a:extLst>
          </p:cNvPr>
          <p:cNvSpPr/>
          <p:nvPr/>
        </p:nvSpPr>
        <p:spPr>
          <a:xfrm>
            <a:off x="6884894" y="1900234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38937CA-E3A1-1A9F-18B5-A18F375B2B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404" y="2479074"/>
            <a:ext cx="84396" cy="84396"/>
          </a:xfrm>
          <a:prstGeom prst="rect">
            <a:avLst/>
          </a:prstGeom>
        </p:spPr>
      </p:pic>
      <p:pic>
        <p:nvPicPr>
          <p:cNvPr id="59" name="Picture 5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87569EB-D46F-565A-8076-658D8094B09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870" y="2581859"/>
            <a:ext cx="73976" cy="118779"/>
          </a:xfrm>
          <a:prstGeom prst="rect">
            <a:avLst/>
          </a:prstGeom>
        </p:spPr>
      </p:pic>
      <p:pic>
        <p:nvPicPr>
          <p:cNvPr id="10" name="Picture 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L,M,N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8FDCFA6-EA6D-86F3-4ABD-8D94EB802CC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940" y="3025087"/>
            <a:ext cx="661030" cy="316932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8EC0F9-87F0-D2BF-1C39-E355A6B8FD4E}"/>
              </a:ext>
            </a:extLst>
          </p:cNvPr>
          <p:cNvCxnSpPr/>
          <p:nvPr/>
        </p:nvCxnSpPr>
        <p:spPr>
          <a:xfrm>
            <a:off x="5914237" y="2541451"/>
            <a:ext cx="1032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6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F132FB2-D510-E5E5-09D5-D90FFC8E376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82" y="2173151"/>
            <a:ext cx="641524" cy="181333"/>
          </a:xfrm>
          <a:prstGeom prst="rect">
            <a:avLst/>
          </a:prstGeom>
        </p:spPr>
      </p:pic>
      <p:pic>
        <p:nvPicPr>
          <p:cNvPr id="86" name="Picture 8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R_{\text{M2}_{0,0,1},\text{M5}_{L,M,N} ^{\mathbf{(1,0)}}} = R_{L+M+N} ^{(c_{L+M+N})}  R_{N-1} ^{(c_{L+M+N-1})} \cdots R_1 ^{(c_1)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FDB6B610-8766-80E3-0C02-16FECFD4818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969" y="5310817"/>
            <a:ext cx="6407615" cy="52260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B2C2B3-5A54-72E2-BE55-81BFF6DC1CFF}"/>
              </a:ext>
            </a:extLst>
          </p:cNvPr>
          <p:cNvCxnSpPr>
            <a:cxnSpLocks/>
          </p:cNvCxnSpPr>
          <p:nvPr/>
        </p:nvCxnSpPr>
        <p:spPr>
          <a:xfrm>
            <a:off x="4502075" y="1205321"/>
            <a:ext cx="0" cy="6400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19DEEE-6DE7-B65D-6B5C-C36C6DB7DE9A}"/>
              </a:ext>
            </a:extLst>
          </p:cNvPr>
          <p:cNvCxnSpPr>
            <a:cxnSpLocks/>
          </p:cNvCxnSpPr>
          <p:nvPr/>
        </p:nvCxnSpPr>
        <p:spPr>
          <a:xfrm>
            <a:off x="4496696" y="1909581"/>
            <a:ext cx="0" cy="1327021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5667B6C-A926-A92B-62C2-ECE5C0C868AC}"/>
              </a:ext>
            </a:extLst>
          </p:cNvPr>
          <p:cNvCxnSpPr>
            <a:cxnSpLocks/>
          </p:cNvCxnSpPr>
          <p:nvPr/>
        </p:nvCxnSpPr>
        <p:spPr>
          <a:xfrm>
            <a:off x="4491316" y="3917916"/>
            <a:ext cx="0" cy="40127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757A0B4-3491-44BA-4206-E8C52664AC0D}"/>
              </a:ext>
            </a:extLst>
          </p:cNvPr>
          <p:cNvSpPr/>
          <p:nvPr/>
        </p:nvSpPr>
        <p:spPr>
          <a:xfrm>
            <a:off x="4440275" y="1791038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_{L+M+N})} _{L+M+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B883F13-8F65-5867-7D74-69670494F3F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06" y="1589871"/>
            <a:ext cx="1133714" cy="362667"/>
          </a:xfrm>
          <a:prstGeom prst="rect">
            <a:avLst/>
          </a:prstGeom>
        </p:spPr>
      </p:pic>
      <p:pic>
        <p:nvPicPr>
          <p:cNvPr id="28" name="Picture 2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C647756-A05F-4703-425B-578A1A8E80A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365" y="895215"/>
            <a:ext cx="569904" cy="251429"/>
          </a:xfrm>
          <a:prstGeom prst="rect">
            <a:avLst/>
          </a:prstGeom>
        </p:spPr>
      </p:pic>
      <p:pic>
        <p:nvPicPr>
          <p:cNvPr id="29" name="Picture 2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648BD6C-60EA-23FB-E8F3-1B11B4D948F3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471" y="4297794"/>
            <a:ext cx="569904" cy="251429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E056F03B-94A7-79BA-2510-EC925B90232D}"/>
              </a:ext>
            </a:extLst>
          </p:cNvPr>
          <p:cNvSpPr/>
          <p:nvPr/>
        </p:nvSpPr>
        <p:spPr>
          <a:xfrm>
            <a:off x="4445597" y="2136055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B13291-984F-7FAF-BE6E-67645648B0C8}"/>
              </a:ext>
            </a:extLst>
          </p:cNvPr>
          <p:cNvSpPr/>
          <p:nvPr/>
        </p:nvSpPr>
        <p:spPr>
          <a:xfrm>
            <a:off x="4434839" y="315910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_{1})} _{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6AF1142-23E5-8235-91A8-DFF0AC9264EE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199" y="3062400"/>
            <a:ext cx="512000" cy="330667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54E0A0-77AF-DF11-8849-E70AD24E60C9}"/>
              </a:ext>
            </a:extLst>
          </p:cNvPr>
          <p:cNvCxnSpPr>
            <a:cxnSpLocks/>
          </p:cNvCxnSpPr>
          <p:nvPr/>
        </p:nvCxnSpPr>
        <p:spPr>
          <a:xfrm>
            <a:off x="4490423" y="3256305"/>
            <a:ext cx="0" cy="65279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7B86FA75-AE4F-0C95-E97E-F048225F17A1}"/>
              </a:ext>
            </a:extLst>
          </p:cNvPr>
          <p:cNvSpPr/>
          <p:nvPr/>
        </p:nvSpPr>
        <p:spPr>
          <a:xfrm>
            <a:off x="10135295" y="2340618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2}_{0,0,1}, \text{M5}_{L,M,N} ^{\mathbf{(1,0)}} 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3FD1836-9AF6-6F58-A043-D6DD3ED72B3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413" y="2164814"/>
            <a:ext cx="1738667" cy="362667"/>
          </a:xfrm>
          <a:prstGeom prst="rect">
            <a:avLst/>
          </a:prstGeom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D48CF25-2A7F-38AB-C42B-AA1FE2F9CCE2}"/>
              </a:ext>
            </a:extLst>
          </p:cNvPr>
          <p:cNvCxnSpPr>
            <a:cxnSpLocks/>
          </p:cNvCxnSpPr>
          <p:nvPr/>
        </p:nvCxnSpPr>
        <p:spPr>
          <a:xfrm>
            <a:off x="10189026" y="1463270"/>
            <a:ext cx="0" cy="8909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F13769D-A2D9-94C0-AF17-19CDBA9B6C95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074" y="1079606"/>
            <a:ext cx="569904" cy="251429"/>
          </a:xfrm>
          <a:prstGeom prst="rect">
            <a:avLst/>
          </a:prstGeom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1F85579-9E18-49C9-F285-39C827A529DA}"/>
              </a:ext>
            </a:extLst>
          </p:cNvPr>
          <p:cNvCxnSpPr>
            <a:cxnSpLocks/>
          </p:cNvCxnSpPr>
          <p:nvPr/>
        </p:nvCxnSpPr>
        <p:spPr>
          <a:xfrm>
            <a:off x="10190875" y="2462937"/>
            <a:ext cx="0" cy="75076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18DC91-5459-8EB7-D2C3-60759539DBA2}"/>
              </a:ext>
            </a:extLst>
          </p:cNvPr>
          <p:cNvCxnSpPr>
            <a:cxnSpLocks/>
          </p:cNvCxnSpPr>
          <p:nvPr/>
        </p:nvCxnSpPr>
        <p:spPr>
          <a:xfrm>
            <a:off x="10189026" y="3213700"/>
            <a:ext cx="0" cy="39664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F461085-295B-2780-5C74-00324A9B7C9B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074" y="3612254"/>
            <a:ext cx="569904" cy="251429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4D4EBA08-C989-69D6-7413-AB58938771B5}"/>
              </a:ext>
            </a:extLst>
          </p:cNvPr>
          <p:cNvSpPr txBox="1"/>
          <p:nvPr/>
        </p:nvSpPr>
        <p:spPr>
          <a:xfrm>
            <a:off x="1051799" y="6033192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Expanding it in the generators of               gives the generators of </a:t>
            </a:r>
          </a:p>
        </p:txBody>
      </p:sp>
      <p:pic>
        <p:nvPicPr>
          <p:cNvPr id="88" name="Picture 8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2}_{0,0,1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B8D4556-B8DC-7CEB-4C2C-F3FE71B9E77F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744" y="6134353"/>
            <a:ext cx="678857" cy="220800"/>
          </a:xfrm>
          <a:prstGeom prst="rect">
            <a:avLst/>
          </a:prstGeom>
        </p:spPr>
      </p:pic>
      <p:pic>
        <p:nvPicPr>
          <p:cNvPr id="90" name="Picture 8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5}_{L,M,N} ^{\mathbf{(1,0)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6B517066-C932-8368-A5F9-1E0F6F8B2131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836" y="6033192"/>
            <a:ext cx="979809" cy="373333"/>
          </a:xfrm>
          <a:prstGeom prst="rect">
            <a:avLst/>
          </a:prstGeom>
        </p:spPr>
      </p:pic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\text{id}\otimes \Delta)\CalR = \CalR_{13} \CalR_{12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702EB7E9-9545-7937-6307-05F4902FC83D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851" y="4853400"/>
            <a:ext cx="2288762" cy="2514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A6165AA-9D6C-900C-61FE-E35263B3D90C}"/>
              </a:ext>
            </a:extLst>
          </p:cNvPr>
          <p:cNvSpPr txBox="1"/>
          <p:nvPr/>
        </p:nvSpPr>
        <p:spPr>
          <a:xfrm>
            <a:off x="1051798" y="4781771"/>
            <a:ext cx="76672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relation                                             implies:</a:t>
            </a:r>
          </a:p>
        </p:txBody>
      </p:sp>
    </p:spTree>
    <p:extLst>
      <p:ext uri="{BB962C8B-B14F-4D97-AF65-F5344CB8AC3E}">
        <p14:creationId xmlns:p14="http://schemas.microsoft.com/office/powerpoint/2010/main" val="38336713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838D71-5AC6-92C8-A71C-740A1B7F3D59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M2-M5 intersections and </a:t>
            </a:r>
            <a:r>
              <a:rPr lang="en-US" sz="3000" b="1" dirty="0" err="1">
                <a:latin typeface="Avenir Next LT Pro"/>
                <a:cs typeface="Calibri"/>
              </a:rPr>
              <a:t>Intertwiners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D33CED3A-9CC0-50DD-E8D7-B5B16C2A8658}"/>
              </a:ext>
            </a:extLst>
          </p:cNvPr>
          <p:cNvSpPr/>
          <p:nvPr/>
        </p:nvSpPr>
        <p:spPr>
          <a:xfrm>
            <a:off x="1376082" y="2216112"/>
            <a:ext cx="6939580" cy="1925619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FD02E4-47F0-3722-CB6D-F7259B53FBC7}"/>
              </a:ext>
            </a:extLst>
          </p:cNvPr>
          <p:cNvCxnSpPr>
            <a:cxnSpLocks/>
          </p:cNvCxnSpPr>
          <p:nvPr/>
        </p:nvCxnSpPr>
        <p:spPr>
          <a:xfrm>
            <a:off x="6234056" y="2873138"/>
            <a:ext cx="0" cy="126859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68B79D-DBEF-5D93-A774-22A9DF4E8EF2}"/>
              </a:ext>
            </a:extLst>
          </p:cNvPr>
          <p:cNvCxnSpPr>
            <a:cxnSpLocks/>
          </p:cNvCxnSpPr>
          <p:nvPr/>
        </p:nvCxnSpPr>
        <p:spPr>
          <a:xfrm>
            <a:off x="6234056" y="4141731"/>
            <a:ext cx="0" cy="67773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2AE0E6FA-FBB5-1D81-3E8C-1A52ACC03FF5}"/>
              </a:ext>
            </a:extLst>
          </p:cNvPr>
          <p:cNvSpPr/>
          <p:nvPr/>
        </p:nvSpPr>
        <p:spPr>
          <a:xfrm>
            <a:off x="6177578" y="276394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463EA29-787F-EC2D-A655-99B5AE7AAE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72" y="3062663"/>
            <a:ext cx="123429" cy="123429"/>
          </a:xfrm>
          <a:prstGeom prst="rect">
            <a:avLst/>
          </a:prstGeom>
        </p:spPr>
      </p:pic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42E1FAA-DBFD-A927-9C17-BA5E7A5F461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29" y="3212987"/>
            <a:ext cx="108190" cy="173714"/>
          </a:xfrm>
          <a:prstGeom prst="rect">
            <a:avLst/>
          </a:prstGeom>
        </p:spPr>
      </p:pic>
      <p:pic>
        <p:nvPicPr>
          <p:cNvPr id="30" name="Picture 2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10FF3BE-9EEA-5829-E0E1-AA444BBBDBC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352" y="2737047"/>
            <a:ext cx="455619" cy="245334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8C6A821-28C7-C25F-8A57-5EDF705576ED}"/>
              </a:ext>
            </a:extLst>
          </p:cNvPr>
          <p:cNvGrpSpPr/>
          <p:nvPr/>
        </p:nvGrpSpPr>
        <p:grpSpPr>
          <a:xfrm>
            <a:off x="1045267" y="1210235"/>
            <a:ext cx="686713" cy="968225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023E2E7-78FA-CF61-646E-7BAA115B4C19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3C13652-EF64-8649-DCE7-AAA1EECB3B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0D8CF6B-59E1-E012-71D4-95998389F0B6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571EA340-A3B0-E8BB-FE1C-AB65836AC814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9" name="Picture 4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4E7D37AD-7901-CA1B-B74E-3F4E2EF2320F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pic>
        <p:nvPicPr>
          <p:cNvPr id="19" name="Picture 1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'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56F52B0-7183-D564-B139-74A5FDA023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34" y="3942718"/>
            <a:ext cx="595810" cy="339809"/>
          </a:xfrm>
          <a:prstGeom prst="rect">
            <a:avLst/>
          </a:prstGeom>
        </p:spPr>
      </p:pic>
      <p:pic>
        <p:nvPicPr>
          <p:cNvPr id="36" name="Picture 3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\in \text{Hom}(\CalV_{c},\BC)\, \widehat{\otimes} \, \text{M5}_{c'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3E87AC0-68B8-618E-4909-2842268F5BB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2" y="1580919"/>
            <a:ext cx="3143618" cy="339810"/>
          </a:xfrm>
          <a:prstGeom prst="rect">
            <a:avLst/>
          </a:prstGeom>
        </p:spPr>
      </p:pic>
      <p:pic>
        <p:nvPicPr>
          <p:cNvPr id="44" name="Picture 4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\Delta_{\text{M2}_{c} ,\text{M5}_{c'}^{\mathbf{(1,0)}}}(g) = \r_{\text{M5}_{c'}^{\mathbf{(1,0)}}}(g) \Phi_{c,c'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138FE14-8BA4-39DC-ED58-D71AB3DAB5E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691" y="5551390"/>
            <a:ext cx="4120382" cy="377903"/>
          </a:xfrm>
          <a:prstGeom prst="rect">
            <a:avLst/>
          </a:prstGeom>
        </p:spPr>
      </p:pic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0149FCC-251A-41B4-6368-41945599BD1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817" y="4910009"/>
            <a:ext cx="254476" cy="217905"/>
          </a:xfrm>
          <a:prstGeom prst="rect">
            <a:avLst/>
          </a:prstGeom>
        </p:spPr>
      </p:pic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c'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F4896C0-F057-D66B-7DDA-43E7AA57E93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3" y="4508361"/>
            <a:ext cx="600381" cy="257523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12D589-E126-154D-B8CE-3BA6F9258979}"/>
              </a:ext>
            </a:extLst>
          </p:cNvPr>
          <p:cNvCxnSpPr/>
          <p:nvPr/>
        </p:nvCxnSpPr>
        <p:spPr>
          <a:xfrm>
            <a:off x="6234055" y="1285539"/>
            <a:ext cx="0" cy="1478403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EAA13FB-FD94-C66C-0C0E-2AD61CD3AE34}"/>
              </a:ext>
            </a:extLst>
          </p:cNvPr>
          <p:cNvSpPr txBox="1"/>
          <p:nvPr/>
        </p:nvSpPr>
        <p:spPr>
          <a:xfrm>
            <a:off x="4220187" y="1253906"/>
            <a:ext cx="19573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Avenir Next LT Pro"/>
                <a:cs typeface="Calibri"/>
              </a:rPr>
              <a:t>Trivial line defect</a:t>
            </a:r>
          </a:p>
        </p:txBody>
      </p:sp>
      <p:pic>
        <p:nvPicPr>
          <p:cNvPr id="53" name="Picture 5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color{orange}{\CalL_{0,0,0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171EBD8-CBCA-44DA-7D9A-0C95DEF75B8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141" y="1609913"/>
            <a:ext cx="577524" cy="251429"/>
          </a:xfrm>
          <a:prstGeom prst="rect">
            <a:avLst/>
          </a:prstGeom>
        </p:spPr>
      </p:pic>
      <p:pic>
        <p:nvPicPr>
          <p:cNvPr id="70" name="Picture 6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textcolor{orange}{&#10;\begin{align*}&#10;\begin{split}&#10; &amp;= (\r_{\text{M2}_{0,0,0}} \otimes \r_{\text{M5} _{c'} ^{\mathbf{(1,0)}} } ) \Delta^{\text{op}} (g) \Phi _{c,c'}  \\&#10;&amp;  = (\epsilon \otimes  \r_{\text{M5} _{c'} ^{\mathbf{(1,0)}} } )\Delta^{\text{op}} (g) \Phi _{c,c'}&#10;\end{split}&#10;\end{align*}&#10;}&#10;&#10;&#10;\end{document}" title="IguanaTex Bitmap Display">
            <a:extLst>
              <a:ext uri="{FF2B5EF4-FFF2-40B4-BE49-F238E27FC236}">
                <a16:creationId xmlns:a16="http://schemas.microsoft.com/office/drawing/2014/main" id="{E3B8189C-3802-2606-D813-C547C491D054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754" y="5540355"/>
            <a:ext cx="3629716" cy="879236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epsilon: \qta \to \BC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5E3DBC08-9768-99B8-9937-3155AF5B978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623" y="4523759"/>
            <a:ext cx="1998272" cy="3244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67E931-64BE-9ED4-941B-B9AD0C5328A7}"/>
              </a:ext>
            </a:extLst>
          </p:cNvPr>
          <p:cNvSpPr txBox="1"/>
          <p:nvPr/>
        </p:nvSpPr>
        <p:spPr>
          <a:xfrm>
            <a:off x="8511987" y="4848170"/>
            <a:ext cx="104080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Avenir Next LT Pro"/>
                <a:cs typeface="Calibri"/>
              </a:rPr>
              <a:t>counit</a:t>
            </a:r>
            <a:endParaRPr lang="en-US" dirty="0">
              <a:latin typeface="Avenir Next LT Pro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42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838D71-5AC6-92C8-A71C-740A1B7F3D59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M2-M5 intersections and </a:t>
            </a:r>
            <a:r>
              <a:rPr lang="en-US" sz="3000" b="1" dirty="0" err="1">
                <a:latin typeface="Avenir Next LT Pro"/>
                <a:cs typeface="Calibri"/>
              </a:rPr>
              <a:t>Intertwiners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D33CED3A-9CC0-50DD-E8D7-B5B16C2A8658}"/>
              </a:ext>
            </a:extLst>
          </p:cNvPr>
          <p:cNvSpPr/>
          <p:nvPr/>
        </p:nvSpPr>
        <p:spPr>
          <a:xfrm>
            <a:off x="1376082" y="2216112"/>
            <a:ext cx="6939580" cy="1925619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68B79D-DBEF-5D93-A774-22A9DF4E8EF2}"/>
              </a:ext>
            </a:extLst>
          </p:cNvPr>
          <p:cNvCxnSpPr>
            <a:cxnSpLocks/>
          </p:cNvCxnSpPr>
          <p:nvPr/>
        </p:nvCxnSpPr>
        <p:spPr>
          <a:xfrm>
            <a:off x="6236743" y="1580919"/>
            <a:ext cx="0" cy="124327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2AE0E6FA-FBB5-1D81-3E8C-1A52ACC03FF5}"/>
              </a:ext>
            </a:extLst>
          </p:cNvPr>
          <p:cNvSpPr/>
          <p:nvPr/>
        </p:nvSpPr>
        <p:spPr>
          <a:xfrm>
            <a:off x="6177578" y="276394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463EA29-787F-EC2D-A655-99B5AE7AAE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72" y="3062663"/>
            <a:ext cx="123429" cy="123429"/>
          </a:xfrm>
          <a:prstGeom prst="rect">
            <a:avLst/>
          </a:prstGeom>
        </p:spPr>
      </p:pic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42E1FAA-DBFD-A927-9C17-BA5E7A5F461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29" y="3212987"/>
            <a:ext cx="108190" cy="173714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631E501-B477-61C0-7C7C-5C4454654D5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352" y="2737048"/>
            <a:ext cx="455619" cy="284953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8C6A821-28C7-C25F-8A57-5EDF705576ED}"/>
              </a:ext>
            </a:extLst>
          </p:cNvPr>
          <p:cNvGrpSpPr/>
          <p:nvPr/>
        </p:nvGrpSpPr>
        <p:grpSpPr>
          <a:xfrm>
            <a:off x="1065425" y="1238657"/>
            <a:ext cx="666555" cy="939803"/>
            <a:chOff x="1775012" y="1205288"/>
            <a:chExt cx="930536" cy="1312001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023E2E7-78FA-CF61-646E-7BAA115B4C19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3C13652-EF64-8649-DCE7-AAA1EECB3B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0D8CF6B-59E1-E012-71D4-95998389F0B6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571EA340-A3B0-E8BB-FE1C-AB65836AC814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49" name="Picture 4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4E7D37AD-7901-CA1B-B74E-3F4E2EF2320F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pic>
        <p:nvPicPr>
          <p:cNvPr id="19" name="Picture 1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'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56F52B0-7183-D564-B139-74A5FDA023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34" y="3942718"/>
            <a:ext cx="595810" cy="339809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 \in \text{Hom}(\BC, \CalV_c)\, \widehat{\otimes} \, \text{M5}_{c'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FD7D652-D7EE-18E9-BAAD-4C4D487B320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02" y="1580919"/>
            <a:ext cx="3143617" cy="361143"/>
          </a:xfrm>
          <a:prstGeom prst="rect">
            <a:avLst/>
          </a:prstGeom>
        </p:spPr>
      </p:pic>
      <p:pic>
        <p:nvPicPr>
          <p:cNvPr id="21" name="Picture 2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 \r_{\text{M5}_{c'}^{\mathbf{(1,0)}}}(g) = \Delta^{\text{op}}_{\text{M2}_{c} ,\text{M5}_{c'} ^{\mathbf{(1,0)}} }  (g) \Phi_{c,c'} ^*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0B2AC0E-D343-54BA-7F3B-13CD1B6FBFA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489" y="5506664"/>
            <a:ext cx="4120383" cy="429712"/>
          </a:xfrm>
          <a:prstGeom prst="rect">
            <a:avLst/>
          </a:prstGeom>
        </p:spPr>
      </p:pic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0149FCC-251A-41B4-6368-41945599BD1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817" y="1238657"/>
            <a:ext cx="254476" cy="217905"/>
          </a:xfrm>
          <a:prstGeom prst="rect">
            <a:avLst/>
          </a:prstGeom>
        </p:spPr>
      </p:pic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c'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F4896C0-F057-D66B-7DDA-43E7AA57E93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3" y="4508361"/>
            <a:ext cx="600381" cy="257523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12D589-E126-154D-B8CE-3BA6F9258979}"/>
              </a:ext>
            </a:extLst>
          </p:cNvPr>
          <p:cNvCxnSpPr>
            <a:cxnSpLocks/>
          </p:cNvCxnSpPr>
          <p:nvPr/>
        </p:nvCxnSpPr>
        <p:spPr>
          <a:xfrm>
            <a:off x="6234055" y="2879524"/>
            <a:ext cx="0" cy="1969066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EAA13FB-FD94-C66C-0C0E-2AD61CD3AE34}"/>
              </a:ext>
            </a:extLst>
          </p:cNvPr>
          <p:cNvSpPr txBox="1"/>
          <p:nvPr/>
        </p:nvSpPr>
        <p:spPr>
          <a:xfrm>
            <a:off x="4249522" y="4380846"/>
            <a:ext cx="19573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Avenir Next LT Pro"/>
                <a:cs typeface="Calibri"/>
              </a:rPr>
              <a:t>Trivial line defect</a:t>
            </a:r>
          </a:p>
        </p:txBody>
      </p:sp>
      <p:pic>
        <p:nvPicPr>
          <p:cNvPr id="53" name="Picture 5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color{orange}{\CalL_{0,0,0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171EBD8-CBCA-44DA-7D9A-0C95DEF75B8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476" y="4736853"/>
            <a:ext cx="577524" cy="251429"/>
          </a:xfrm>
          <a:prstGeom prst="rect">
            <a:avLst/>
          </a:prstGeom>
        </p:spPr>
      </p:pic>
      <p:pic>
        <p:nvPicPr>
          <p:cNvPr id="32" name="Picture 3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textcolor{orange}{&#10;\begin{align*}&#10;\begin{split}&#10; &amp; \Phi ^* _{c,c'} (\r_{\text{M2}_{0,0,0}} \otimes \r_{\text{M5} _{c'} ^{\mathbf{(1,0)}} } ) \Delta (g) = \\&#10;&amp;  =  \Phi _{c,c'} ^* (\epsilon \otimes  \r_{\text{M5} _{c'} ^{\mathbf{(1,0)}} } )\Delta (g)&#10;\end{split}&#10;\end{align*}&#10;}&#10;&#10;&#10;\end{document}" title="IguanaTex Bitmap Display">
            <a:extLst>
              <a:ext uri="{FF2B5EF4-FFF2-40B4-BE49-F238E27FC236}">
                <a16:creationId xmlns:a16="http://schemas.microsoft.com/office/drawing/2014/main" id="{FA3152F3-F0F1-FB45-8274-953CF4918024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73" y="5540354"/>
            <a:ext cx="3427049" cy="87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3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B3CD58-C43F-9FB3-EB93-38A88F3782A5}"/>
              </a:ext>
            </a:extLst>
          </p:cNvPr>
          <p:cNvSpPr txBox="1"/>
          <p:nvPr/>
        </p:nvSpPr>
        <p:spPr>
          <a:xfrm>
            <a:off x="2689028" y="466719"/>
            <a:ext cx="6813943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Maulik-</a:t>
            </a:r>
            <a:r>
              <a:rPr lang="en-US" sz="3000" b="1" dirty="0" err="1">
                <a:latin typeface="Avenir Next LT Pro"/>
                <a:cs typeface="Calibri"/>
              </a:rPr>
              <a:t>Okounkov</a:t>
            </a:r>
            <a:r>
              <a:rPr lang="en-US" sz="3000" b="1" dirty="0">
                <a:latin typeface="Avenir Next LT Pro"/>
                <a:cs typeface="Calibri"/>
              </a:rPr>
              <a:t> R-matrix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798165-3A34-F024-3505-763A2B1F6F86}"/>
              </a:ext>
            </a:extLst>
          </p:cNvPr>
          <p:cNvSpPr txBox="1"/>
          <p:nvPr/>
        </p:nvSpPr>
        <p:spPr>
          <a:xfrm>
            <a:off x="1205004" y="1474349"/>
            <a:ext cx="972745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Miura transformation does not depend on the ordering; a change of ordering results in isomorphic W-algebra.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This is because of the Maulik-</a:t>
            </a:r>
            <a:r>
              <a:rPr lang="en-US" dirty="0" err="1">
                <a:latin typeface="Avenir Next LT Pro"/>
                <a:cs typeface="Calibri"/>
              </a:rPr>
              <a:t>Okounkov</a:t>
            </a:r>
            <a:r>
              <a:rPr lang="en-US" dirty="0">
                <a:latin typeface="Avenir Next LT Pro"/>
                <a:cs typeface="Calibri"/>
              </a:rPr>
              <a:t> R-matrix                                     , satisfying</a:t>
            </a:r>
          </a:p>
        </p:txBody>
      </p:sp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\text{MO}\left( \ve_3 \p_z - \ve_1\ve_2 J_2 (z) \right)\left( \ve_3 \p_z - \ve_1\ve_2 J_1 (z) \right) = \left( \ve_3 \p_z - \ve_1\ve_2 J_1 (z) \right)\left( \ve_3 \p_z - \ve_1\ve_2 J_2 (z) \right)R_{\text{MO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90FD138-59EC-E319-2A36-D82DA7AC0D9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63" y="3289527"/>
            <a:ext cx="8647185" cy="224691"/>
          </a:xfrm>
          <a:prstGeom prst="rect">
            <a:avLst/>
          </a:prstGeom>
        </p:spPr>
      </p:pic>
      <p:pic>
        <p:nvPicPr>
          <p:cNvPr id="13" name="Picture 1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O}}R_2 R_1 = R_1 R_2 R_{\text{MO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1932828-6A35-76DD-FF1E-B69258CA8D3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173" y="4210659"/>
            <a:ext cx="2608762" cy="2133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FBFFB2-64EC-DFF7-44D9-F42DFDEE6AA7}"/>
              </a:ext>
            </a:extLst>
          </p:cNvPr>
          <p:cNvSpPr txBox="1"/>
          <p:nvPr/>
        </p:nvSpPr>
        <p:spPr>
          <a:xfrm>
            <a:off x="4929653" y="4838948"/>
            <a:ext cx="26858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Yang-Baxter equation?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ABF493-8301-FFA6-F405-DB89AAE37990}"/>
              </a:ext>
            </a:extLst>
          </p:cNvPr>
          <p:cNvSpPr txBox="1"/>
          <p:nvPr/>
        </p:nvSpPr>
        <p:spPr>
          <a:xfrm>
            <a:off x="8870315" y="605218"/>
            <a:ext cx="1725833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[Maulik, </a:t>
            </a:r>
            <a:r>
              <a:rPr lang="en-US" sz="1200" dirty="0" err="1">
                <a:solidFill>
                  <a:srgbClr val="0070C0"/>
                </a:solidFill>
              </a:rPr>
              <a:t>Okounkov</a:t>
            </a:r>
            <a:r>
              <a:rPr lang="en-US" sz="1200" dirty="0">
                <a:solidFill>
                  <a:srgbClr val="0070C0"/>
                </a:solidFill>
              </a:rPr>
              <a:t> 12]</a:t>
            </a:r>
          </a:p>
        </p:txBody>
      </p:sp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O}} \in \widehat{\mathfrak{gl}} (1)  \,\widehat{\otimes} \, \widehat{\mathfrak{gl}}(1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91AD41A-D077-552F-B258-7003B39540A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768" y="2322991"/>
            <a:ext cx="1933445" cy="28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64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15699C-FD7C-57C8-03FB-FE32C5FE34B5}"/>
              </a:ext>
            </a:extLst>
          </p:cNvPr>
          <p:cNvSpPr txBox="1"/>
          <p:nvPr/>
        </p:nvSpPr>
        <p:spPr>
          <a:xfrm>
            <a:off x="1051799" y="416209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This constraint can be solved:</a:t>
            </a:r>
          </a:p>
        </p:txBody>
      </p:sp>
      <p:pic>
        <p:nvPicPr>
          <p:cNvPr id="7" name="Picture 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_{3,c}  &amp;=  e^ {  \frac{\log q_{\bar{c}}}{\log q_c} \left( {\log X_1} \otimes a_0 ^{(c)} \right)}  \left(1 \otimes q_{\bar{c}} ^{d^\perp}\right)\exp \left[ - \sum_{r=1} ^\infty \frac{\k_r}{r} \frac{q_3 ^{\frac{r}{2}}  }{ \left(q_c ^\frac{r}{2} - q_c ^{-\frac{r}{2}} \right)^2 \left( q_3 ^{\frac{r}{2}}  - q_3 ^{-\frac{r}{2}}\right) } X_1 ^r \otimes a_{-r} ^{(c)}  \right] \\&#10;&amp;\qquad \times \exp \left[ \sum_{r=1} ^\infty \frac{\k_r}{r} \frac{q_3 ^{-\frac{r}{2}} q_c ^{-\frac{r}{2}} }{ \left(q_c ^\frac{r}{2} - q_c ^{-\frac{r}{2}} \right)^2 \left( q_3 ^{\frac{r}{2}}  - q_3 ^{-\frac{r}{2}}\right) } X_1 ^{-r} \otimes a_{r} ^{(c)} \right]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A68FEB3-FD36-CFD7-8152-879E41228D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253" y="1034629"/>
            <a:ext cx="9493333" cy="2249142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 \Phi^* _{3,c}  &amp;=  \left(1 \otimes q_{\bar{c}} ^{-d^\perp}\right) e^{ -\frac{\log q_{\bar{c}}}{\log q_c} \left( {\log X_1} \otimes a_0 ^{(c)} \right)}  \exp \left[  \sum_{r=1} ^\infty \frac{\k_r}{r} \frac{q_3 ^{\frac{r}{2}} q_c ^{\frac{r}{2}}  }{ \left(q_c ^\frac{r}{2} - q_c ^{-\frac{r}{2}} \right)^2 \left( q_3 ^{\frac{r}{2}}  - q_3 ^{-\frac{r}{2}}\right) } X_1 ^r \otimes a_{-r} ^{(c)}  \right] \\&#10;    &amp;\qquad \times \exp \left[ -\sum_{r=1} ^\infty \frac{\k_r}{r} \frac{q_3 ^{-\frac{r}{2}}   }{ \left(q_c ^\frac{r}{2} - q_c ^{-\frac{r}{2}} \right)^2 \left( q_3 ^{\frac{r}{2}}  - q_3 ^{-\frac{r}{2}}\right) } X_1 ^{-r} \otimes a_{r} ^{(c)} \right]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04449E02-D275-2E20-7FB5-4B2413929F8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253" y="3798644"/>
            <a:ext cx="9569523" cy="2249143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{\bar{c} \} = \{1,2\} \setminus \{c\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5D7CD284-AEF8-DC5A-9CB1-016740DD3BA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124" y="416209"/>
            <a:ext cx="1198455" cy="1598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D92AEB-97AF-65C4-2112-A451F02EBA32}"/>
              </a:ext>
            </a:extLst>
          </p:cNvPr>
          <p:cNvSpPr txBox="1"/>
          <p:nvPr/>
        </p:nvSpPr>
        <p:spPr>
          <a:xfrm>
            <a:off x="4610367" y="483829"/>
            <a:ext cx="467348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sz="1200" dirty="0" err="1">
                <a:solidFill>
                  <a:srgbClr val="0070C0"/>
                </a:solidFill>
              </a:rPr>
              <a:t>Feigin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Hashizume</a:t>
            </a:r>
            <a:r>
              <a:rPr lang="en-US" sz="1200" dirty="0">
                <a:solidFill>
                  <a:srgbClr val="0070C0"/>
                </a:solidFill>
              </a:rPr>
              <a:t>, Hoshino, </a:t>
            </a:r>
            <a:r>
              <a:rPr lang="en-US" sz="1200" dirty="0" err="1">
                <a:solidFill>
                  <a:srgbClr val="0070C0"/>
                </a:solidFill>
              </a:rPr>
              <a:t>Shiraishi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Yanagida</a:t>
            </a:r>
            <a:r>
              <a:rPr lang="en-US" sz="1200" dirty="0">
                <a:solidFill>
                  <a:srgbClr val="0070C0"/>
                </a:solidFill>
              </a:rPr>
              <a:t> 09]</a:t>
            </a:r>
          </a:p>
        </p:txBody>
      </p:sp>
    </p:spTree>
    <p:extLst>
      <p:ext uri="{BB962C8B-B14F-4D97-AF65-F5344CB8AC3E}">
        <p14:creationId xmlns:p14="http://schemas.microsoft.com/office/powerpoint/2010/main" val="1895059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DAF779-E6D9-4E72-734C-68C03CED93FB}"/>
              </a:ext>
            </a:extLst>
          </p:cNvPr>
          <p:cNvSpPr txBox="1"/>
          <p:nvPr/>
        </p:nvSpPr>
        <p:spPr>
          <a:xfrm>
            <a:off x="1880891" y="551364"/>
            <a:ext cx="8430218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Non-transverse R-matrices from </a:t>
            </a:r>
            <a:r>
              <a:rPr lang="en-US" sz="3000" b="1" dirty="0" err="1">
                <a:latin typeface="Avenir Next LT Pro"/>
                <a:cs typeface="Calibri"/>
              </a:rPr>
              <a:t>intertwiners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F9E6B299-4135-2CFD-3042-75BEF2EFE1EC}"/>
              </a:ext>
            </a:extLst>
          </p:cNvPr>
          <p:cNvSpPr/>
          <p:nvPr/>
        </p:nvSpPr>
        <p:spPr>
          <a:xfrm>
            <a:off x="1388906" y="2431026"/>
            <a:ext cx="4445668" cy="1243272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A53BCE4-1952-C349-2375-3DB6D6E706C5}"/>
              </a:ext>
            </a:extLst>
          </p:cNvPr>
          <p:cNvCxnSpPr>
            <a:cxnSpLocks/>
          </p:cNvCxnSpPr>
          <p:nvPr/>
        </p:nvCxnSpPr>
        <p:spPr>
          <a:xfrm>
            <a:off x="4879182" y="1769633"/>
            <a:ext cx="0" cy="98284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034AF8DF-B199-C194-A075-896E7E33F8E6}"/>
              </a:ext>
            </a:extLst>
          </p:cNvPr>
          <p:cNvSpPr/>
          <p:nvPr/>
        </p:nvSpPr>
        <p:spPr>
          <a:xfrm>
            <a:off x="4820017" y="2692227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3670E58-F1B8-2CE3-771B-41E60646B2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11" y="2990948"/>
            <a:ext cx="123429" cy="123429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5229F2D-2858-C045-52EC-1859560CEE1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968" y="3141272"/>
            <a:ext cx="108190" cy="173714"/>
          </a:xfrm>
          <a:prstGeom prst="rect">
            <a:avLst/>
          </a:prstGeom>
        </p:spPr>
      </p:pic>
      <p:pic>
        <p:nvPicPr>
          <p:cNvPr id="62" name="Picture 6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3,c} ^*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B501B88-61D3-CFB2-DCB0-CB3B1C82DFA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91" y="2665334"/>
            <a:ext cx="417524" cy="28495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2FF3432-63A2-5ED8-CF51-C2A1E3C77392}"/>
              </a:ext>
            </a:extLst>
          </p:cNvPr>
          <p:cNvGrpSpPr/>
          <p:nvPr/>
        </p:nvGrpSpPr>
        <p:grpSpPr>
          <a:xfrm>
            <a:off x="801445" y="866459"/>
            <a:ext cx="930536" cy="1312001"/>
            <a:chOff x="1775012" y="1205288"/>
            <a:chExt cx="930536" cy="1312001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15AEDF1-191B-C899-E7F0-6D5CC3341C24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82510E9-6C54-D462-4507-D60E7E8EED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1DAC09A-2586-12C0-F9A8-DA41F3556D9E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FDB17F0-E34E-5E74-EC79-1409236E25B9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16" name="Picture 1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DD22AF06-654F-7EB5-A441-BF5006B4D392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pic>
        <p:nvPicPr>
          <p:cNvPr id="26" name="Picture 2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6E47820-F9DB-CB52-1DD4-F6C8A6B61D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68" y="3523441"/>
            <a:ext cx="595810" cy="301714"/>
          </a:xfrm>
          <a:prstGeom prst="rect">
            <a:avLst/>
          </a:prstGeom>
        </p:spPr>
      </p:pic>
      <p:pic>
        <p:nvPicPr>
          <p:cNvPr id="24" name="Picture 2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9DE7131-0246-ED00-F4BC-345028EA0BC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541" y="1391050"/>
            <a:ext cx="569905" cy="251429"/>
          </a:xfrm>
          <a:prstGeom prst="rect">
            <a:avLst/>
          </a:prstGeom>
        </p:spPr>
      </p:pic>
      <p:pic>
        <p:nvPicPr>
          <p:cNvPr id="28" name="Picture 2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3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6FEA6AC6-7152-0C0A-8608-69874524833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48" y="4164366"/>
            <a:ext cx="553143" cy="23619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F508B9-0518-2654-AF6F-0B9192EFE840}"/>
              </a:ext>
            </a:extLst>
          </p:cNvPr>
          <p:cNvCxnSpPr>
            <a:cxnSpLocks/>
          </p:cNvCxnSpPr>
          <p:nvPr/>
        </p:nvCxnSpPr>
        <p:spPr>
          <a:xfrm>
            <a:off x="3956716" y="3357285"/>
            <a:ext cx="0" cy="31701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E32168-4D49-6E46-7A8E-B5FA7C7BDDAA}"/>
              </a:ext>
            </a:extLst>
          </p:cNvPr>
          <p:cNvCxnSpPr>
            <a:cxnSpLocks/>
          </p:cNvCxnSpPr>
          <p:nvPr/>
        </p:nvCxnSpPr>
        <p:spPr>
          <a:xfrm>
            <a:off x="3956715" y="3674298"/>
            <a:ext cx="0" cy="60816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14A120C6-1288-2E3B-2C39-14BB757BB46F}"/>
              </a:ext>
            </a:extLst>
          </p:cNvPr>
          <p:cNvSpPr/>
          <p:nvPr/>
        </p:nvSpPr>
        <p:spPr>
          <a:xfrm>
            <a:off x="3900238" y="3248089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3,c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EFF9C0E-5829-C621-4CAD-62DC8E9CB00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012" y="3221194"/>
            <a:ext cx="417524" cy="245334"/>
          </a:xfrm>
          <a:prstGeom prst="rect">
            <a:avLst/>
          </a:prstGeom>
        </p:spPr>
      </p:pic>
      <p:pic>
        <p:nvPicPr>
          <p:cNvPr id="38" name="Picture 3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366DAE71-2C56-5518-DC72-01887B58ADF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254" y="4338751"/>
            <a:ext cx="569905" cy="251429"/>
          </a:xfrm>
          <a:prstGeom prst="rect">
            <a:avLst/>
          </a:prstGeom>
        </p:spPr>
      </p:pic>
      <p:sp>
        <p:nvSpPr>
          <p:cNvPr id="42" name="Parallelogram 41">
            <a:extLst>
              <a:ext uri="{FF2B5EF4-FFF2-40B4-BE49-F238E27FC236}">
                <a16:creationId xmlns:a16="http://schemas.microsoft.com/office/drawing/2014/main" id="{2EBA673E-9B7F-4D79-69F9-5AFF2152BCBB}"/>
              </a:ext>
            </a:extLst>
          </p:cNvPr>
          <p:cNvSpPr/>
          <p:nvPr/>
        </p:nvSpPr>
        <p:spPr>
          <a:xfrm>
            <a:off x="6769931" y="2431026"/>
            <a:ext cx="4445668" cy="1243272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25DABD-E7EE-7A4A-EDD8-818896DD1DCE}"/>
              </a:ext>
            </a:extLst>
          </p:cNvPr>
          <p:cNvCxnSpPr>
            <a:cxnSpLocks/>
          </p:cNvCxnSpPr>
          <p:nvPr/>
        </p:nvCxnSpPr>
        <p:spPr>
          <a:xfrm>
            <a:off x="10085397" y="1870649"/>
            <a:ext cx="0" cy="124327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600CEC31-2141-C082-93E0-9E672A3D2EFE}"/>
              </a:ext>
            </a:extLst>
          </p:cNvPr>
          <p:cNvSpPr/>
          <p:nvPr/>
        </p:nvSpPr>
        <p:spPr>
          <a:xfrm>
            <a:off x="10028919" y="306580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EDAB4C7-897A-9D2E-F333-3F660F05302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336" y="2990948"/>
            <a:ext cx="123429" cy="123429"/>
          </a:xfrm>
          <a:prstGeom prst="rect">
            <a:avLst/>
          </a:prstGeom>
        </p:spPr>
      </p:pic>
      <p:pic>
        <p:nvPicPr>
          <p:cNvPr id="46" name="Picture 4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17A4F4D-1FE1-18C2-7F90-299017E70E7A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993" y="3141272"/>
            <a:ext cx="108190" cy="173714"/>
          </a:xfrm>
          <a:prstGeom prst="rect">
            <a:avLst/>
          </a:prstGeom>
        </p:spPr>
      </p:pic>
      <p:pic>
        <p:nvPicPr>
          <p:cNvPr id="56" name="Picture 5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1519FE5-ECBC-919A-69D2-9228198E5A88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89" y="2866026"/>
            <a:ext cx="414476" cy="243810"/>
          </a:xfrm>
          <a:prstGeom prst="rect">
            <a:avLst/>
          </a:prstGeom>
        </p:spPr>
      </p:pic>
      <p:pic>
        <p:nvPicPr>
          <p:cNvPr id="48" name="Picture 4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D7335F0-6BD8-A8DD-4F23-DEAA38B1F79B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204" y="1478947"/>
            <a:ext cx="569905" cy="251429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6B7A514-1052-E55B-C9C2-BA0D13A24BFF}"/>
              </a:ext>
            </a:extLst>
          </p:cNvPr>
          <p:cNvCxnSpPr>
            <a:cxnSpLocks/>
          </p:cNvCxnSpPr>
          <p:nvPr/>
        </p:nvCxnSpPr>
        <p:spPr>
          <a:xfrm>
            <a:off x="10090776" y="3114377"/>
            <a:ext cx="0" cy="559921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8098B7-0417-3925-5A7D-C9542EEF580D}"/>
              </a:ext>
            </a:extLst>
          </p:cNvPr>
          <p:cNvCxnSpPr>
            <a:cxnSpLocks/>
          </p:cNvCxnSpPr>
          <p:nvPr/>
        </p:nvCxnSpPr>
        <p:spPr>
          <a:xfrm>
            <a:off x="10090775" y="3674298"/>
            <a:ext cx="0" cy="60816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16BD4E7-5C9A-8B88-08CB-CE118CA759F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443" y="4344827"/>
            <a:ext cx="569905" cy="251429"/>
          </a:xfrm>
          <a:prstGeom prst="rect">
            <a:avLst/>
          </a:prstGeom>
        </p:spPr>
      </p:pic>
      <p:pic>
        <p:nvPicPr>
          <p:cNvPr id="54" name="Picture 5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D8CB742-3B51-8A00-CCC1-39BFBB7B626B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530" y="3562793"/>
            <a:ext cx="595810" cy="301714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AFFB1DF-3EBC-F2D6-24FA-AB54D70FEFCE}"/>
              </a:ext>
            </a:extLst>
          </p:cNvPr>
          <p:cNvCxnSpPr/>
          <p:nvPr/>
        </p:nvCxnSpPr>
        <p:spPr>
          <a:xfrm>
            <a:off x="5873675" y="3109836"/>
            <a:ext cx="76379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R^{(c)}    &amp;= - (q_3;q_3)_{\n_c} q_{\bar{c}} ^{-\frac{1}{2} (1\otimes a_0 ^{(c)})} \oint \frac{dX}{2\pi i X_1} \frac{\left( q_{\bar{c}}^{-1}  \frac{X}{X_1} ;q_3 \right)_\infty}{\left( \frac{X}{X_1};q_3 \right)_\infty} e^{ \frac{\log q_c}{\log q_3}\log \frac{X}{X_1} }  :\Phi ^*_{3,c} (X_1) \Phi_{3,c} (q_c ^{\frac{1}{2}} X): Z_1 ^{-\frac{\log \frac{X}{X_1}}{\log q_3}} \left(q_c ^\frac{d}{2} \otimes 1 \right)\\&#10;&amp;= - (q_3;q_3)_{\n_c} q_{\bar{c}} ^{\frac{1}{2} \left(\frac{\log q_c}{\log q_3}- 1\otimes a_0 ^{(c)} \right)} \left( \oint \frac{dX}{2\pi i X} \, \Phi ^* _{3,c} (X_1) \Phi_{3,c} (q_c ^{\frac{1}{2}} X) \, Z_1 ^{-\frac{\log \frac{X}{X_1}}{\log q_3}} \right) \left(q_c ^\frac{d}{2} \otimes 1 \right)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1D325A3E-4B8B-12EF-283E-453566DAE742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06" y="4852780"/>
            <a:ext cx="9547848" cy="165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980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24E72F-1B8C-67A1-B4EA-96AFDC691D7B}"/>
              </a:ext>
            </a:extLst>
          </p:cNvPr>
          <p:cNvSpPr txBox="1"/>
          <p:nvPr/>
        </p:nvSpPr>
        <p:spPr>
          <a:xfrm>
            <a:off x="1727594" y="449166"/>
            <a:ext cx="873681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Screening charges from finite M2-branes</a:t>
            </a:r>
            <a:endParaRPr lang="en-US" b="1" dirty="0">
              <a:latin typeface="Avenir Next LT Pro"/>
            </a:endParaRPr>
          </a:p>
        </p:txBody>
      </p:sp>
      <p:pic>
        <p:nvPicPr>
          <p:cNvPr id="16" name="Picture 1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S_{c, c} ^{c\pm 1}  := \text{Tr}_{\CalV_{c\pm 1}} \left( \Phi_{c\pm 1,c}  \otimes \Phi ^*_{c\pm 1,c} \right) \in \text{M5}_{c} ^{\mathbf{(1,0)}} \otimes \text{M5}^{\mathbf{(1,0)}}_{c}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2E12D7B-1358-D219-4187-BC50391DF8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02" y="5087519"/>
            <a:ext cx="5368193" cy="3137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207F38-C53C-387C-12D8-83C296A9A50B}"/>
              </a:ext>
            </a:extLst>
          </p:cNvPr>
          <p:cNvSpPr txBox="1"/>
          <p:nvPr/>
        </p:nvSpPr>
        <p:spPr>
          <a:xfrm>
            <a:off x="944223" y="1206895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There are only two cases for any two adjacent M5-branes:</a:t>
            </a:r>
          </a:p>
        </p:txBody>
      </p: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D40874E4-94F0-28B9-B52A-BE8260A978F8}"/>
              </a:ext>
            </a:extLst>
          </p:cNvPr>
          <p:cNvSpPr/>
          <p:nvPr/>
        </p:nvSpPr>
        <p:spPr>
          <a:xfrm>
            <a:off x="1021976" y="3029788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arallelogram 33">
            <a:extLst>
              <a:ext uri="{FF2B5EF4-FFF2-40B4-BE49-F238E27FC236}">
                <a16:creationId xmlns:a16="http://schemas.microsoft.com/office/drawing/2014/main" id="{29CB6EAE-B5D4-D0D1-A8C3-FE2758148D9B}"/>
              </a:ext>
            </a:extLst>
          </p:cNvPr>
          <p:cNvSpPr/>
          <p:nvPr/>
        </p:nvSpPr>
        <p:spPr>
          <a:xfrm>
            <a:off x="1021976" y="1943265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2F0DE7A-74A6-7995-DB87-40DA3573AB52}"/>
              </a:ext>
            </a:extLst>
          </p:cNvPr>
          <p:cNvSpPr/>
          <p:nvPr/>
        </p:nvSpPr>
        <p:spPr>
          <a:xfrm>
            <a:off x="3998057" y="2492401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89D3481-CF6C-265E-408F-A5E83EB09F5A}"/>
              </a:ext>
            </a:extLst>
          </p:cNvPr>
          <p:cNvSpPr/>
          <p:nvPr/>
        </p:nvSpPr>
        <p:spPr>
          <a:xfrm>
            <a:off x="3998057" y="3542715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4C77807-4244-D8BC-BD6E-E93420391D1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83" y="2553411"/>
            <a:ext cx="84396" cy="84396"/>
          </a:xfrm>
          <a:prstGeom prst="rect">
            <a:avLst/>
          </a:prstGeom>
        </p:spPr>
      </p:pic>
      <p:pic>
        <p:nvPicPr>
          <p:cNvPr id="43" name="Picture 4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3EE2D3A-6ABF-ED8A-29B6-6F7D1123F35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49" y="2656196"/>
            <a:ext cx="73976" cy="118779"/>
          </a:xfrm>
          <a:prstGeom prst="rect">
            <a:avLst/>
          </a:prstGeom>
        </p:spPr>
      </p:pic>
      <p:pic>
        <p:nvPicPr>
          <p:cNvPr id="44" name="Picture 4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85E12A9-633B-3AEE-B6FB-08474089D5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83" y="3688121"/>
            <a:ext cx="84396" cy="84396"/>
          </a:xfrm>
          <a:prstGeom prst="rect">
            <a:avLst/>
          </a:prstGeom>
        </p:spPr>
      </p:pic>
      <p:pic>
        <p:nvPicPr>
          <p:cNvPr id="45" name="Picture 4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87384218-36F3-E09E-BEA8-BD149CD0334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49" y="3790906"/>
            <a:ext cx="73976" cy="118779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6A87E3F-A2D1-A311-E7C2-CCEEA3D9226E}"/>
              </a:ext>
            </a:extLst>
          </p:cNvPr>
          <p:cNvCxnSpPr>
            <a:cxnSpLocks/>
          </p:cNvCxnSpPr>
          <p:nvPr/>
        </p:nvCxnSpPr>
        <p:spPr>
          <a:xfrm>
            <a:off x="4055227" y="2601597"/>
            <a:ext cx="0" cy="65833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CC5FE76-882C-B2AB-5EFE-3EF14FFCB49C}"/>
              </a:ext>
            </a:extLst>
          </p:cNvPr>
          <p:cNvCxnSpPr>
            <a:cxnSpLocks/>
            <a:endCxn id="41" idx="4"/>
          </p:cNvCxnSpPr>
          <p:nvPr/>
        </p:nvCxnSpPr>
        <p:spPr>
          <a:xfrm flipH="1">
            <a:off x="4054535" y="3259930"/>
            <a:ext cx="692" cy="39198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D40F99F-B3E8-BED6-B863-70E51D274F4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49" y="4205920"/>
            <a:ext cx="513539" cy="260053"/>
          </a:xfrm>
          <a:prstGeom prst="rect">
            <a:avLst/>
          </a:prstGeom>
        </p:spPr>
      </p:pic>
      <p:pic>
        <p:nvPicPr>
          <p:cNvPr id="56" name="Picture 5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6D0DF5F-1230-71B0-70DA-D1EF8733F11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48" y="3119396"/>
            <a:ext cx="513539" cy="260054"/>
          </a:xfrm>
          <a:prstGeom prst="rect">
            <a:avLst/>
          </a:prstGeom>
        </p:spPr>
      </p:pic>
      <p:pic>
        <p:nvPicPr>
          <p:cNvPr id="61" name="Picture 6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\pm 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7D0C80E-7833-722C-78AA-12E74C71ED3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73" y="2846739"/>
            <a:ext cx="498285" cy="220953"/>
          </a:xfrm>
          <a:prstGeom prst="rect">
            <a:avLst/>
          </a:prstGeom>
        </p:spPr>
      </p:pic>
      <p:pic>
        <p:nvPicPr>
          <p:cNvPr id="5" name="Picture 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^*_{c\pm 1,c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EBD9B6B-19E5-4AC1-9597-4747A3E0644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129" y="2078738"/>
            <a:ext cx="665904" cy="283429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 _{c\pm 1, c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B11731A-60DF-BBBF-2AD5-29497C036B92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87" y="3712352"/>
            <a:ext cx="665905" cy="245333"/>
          </a:xfrm>
          <a:prstGeom prst="rect">
            <a:avLst/>
          </a:prstGeom>
        </p:spPr>
      </p:pic>
      <p:sp>
        <p:nvSpPr>
          <p:cNvPr id="66" name="Parallelogram 65">
            <a:extLst>
              <a:ext uri="{FF2B5EF4-FFF2-40B4-BE49-F238E27FC236}">
                <a16:creationId xmlns:a16="http://schemas.microsoft.com/office/drawing/2014/main" id="{94270B65-58C5-1CC8-E807-444803158BEF}"/>
              </a:ext>
            </a:extLst>
          </p:cNvPr>
          <p:cNvSpPr/>
          <p:nvPr/>
        </p:nvSpPr>
        <p:spPr>
          <a:xfrm>
            <a:off x="6674302" y="3029788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Parallelogram 66">
            <a:extLst>
              <a:ext uri="{FF2B5EF4-FFF2-40B4-BE49-F238E27FC236}">
                <a16:creationId xmlns:a16="http://schemas.microsoft.com/office/drawing/2014/main" id="{8F9B9055-C2CC-6AA5-1D25-B9E7AB4E61CD}"/>
              </a:ext>
            </a:extLst>
          </p:cNvPr>
          <p:cNvSpPr/>
          <p:nvPr/>
        </p:nvSpPr>
        <p:spPr>
          <a:xfrm>
            <a:off x="6674302" y="1943265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B139F9F-F030-3CB2-8D40-2B825BCA5EBB}"/>
              </a:ext>
            </a:extLst>
          </p:cNvPr>
          <p:cNvSpPr/>
          <p:nvPr/>
        </p:nvSpPr>
        <p:spPr>
          <a:xfrm>
            <a:off x="9650383" y="2492401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48832D0-D67B-7E83-33C2-E297DB8360C0}"/>
              </a:ext>
            </a:extLst>
          </p:cNvPr>
          <p:cNvSpPr/>
          <p:nvPr/>
        </p:nvSpPr>
        <p:spPr>
          <a:xfrm>
            <a:off x="9650383" y="3542715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1C75246-235C-86CE-98E6-8DE29C126D5D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509" y="2553411"/>
            <a:ext cx="84396" cy="84396"/>
          </a:xfrm>
          <a:prstGeom prst="rect">
            <a:avLst/>
          </a:prstGeom>
        </p:spPr>
      </p:pic>
      <p:pic>
        <p:nvPicPr>
          <p:cNvPr id="71" name="Picture 7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2A9BEB5-5C13-621F-51F4-27A8BC9A2639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975" y="2656196"/>
            <a:ext cx="73976" cy="118779"/>
          </a:xfrm>
          <a:prstGeom prst="rect">
            <a:avLst/>
          </a:prstGeom>
        </p:spPr>
      </p:pic>
      <p:pic>
        <p:nvPicPr>
          <p:cNvPr id="72" name="Picture 7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546B7394-7EC5-86B3-2BE6-C4583F63253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509" y="3688121"/>
            <a:ext cx="84396" cy="84396"/>
          </a:xfrm>
          <a:prstGeom prst="rect">
            <a:avLst/>
          </a:prstGeom>
        </p:spPr>
      </p:pic>
      <p:pic>
        <p:nvPicPr>
          <p:cNvPr id="73" name="Picture 7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9EAED6D-F926-A337-3DFF-D884861C05BE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975" y="3790906"/>
            <a:ext cx="73976" cy="118779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8BF9421-476F-9C95-46BE-D404D1051EDD}"/>
              </a:ext>
            </a:extLst>
          </p:cNvPr>
          <p:cNvCxnSpPr>
            <a:cxnSpLocks/>
          </p:cNvCxnSpPr>
          <p:nvPr/>
        </p:nvCxnSpPr>
        <p:spPr>
          <a:xfrm>
            <a:off x="9707553" y="2601597"/>
            <a:ext cx="0" cy="65833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5155E0B-5869-BED8-3E16-7704066ED2A5}"/>
              </a:ext>
            </a:extLst>
          </p:cNvPr>
          <p:cNvCxnSpPr>
            <a:cxnSpLocks/>
            <a:endCxn id="69" idx="4"/>
          </p:cNvCxnSpPr>
          <p:nvPr/>
        </p:nvCxnSpPr>
        <p:spPr>
          <a:xfrm flipH="1">
            <a:off x="9706861" y="3259930"/>
            <a:ext cx="692" cy="39198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6" name="Picture 7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FC4A4AD4-5913-9A5F-AC62-2F7C5540254B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775" y="4205920"/>
            <a:ext cx="513539" cy="260053"/>
          </a:xfrm>
          <a:prstGeom prst="rect">
            <a:avLst/>
          </a:prstGeom>
        </p:spPr>
      </p:pic>
      <p:pic>
        <p:nvPicPr>
          <p:cNvPr id="82" name="Picture 8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\pm 1}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1437406E-7128-6D39-3652-1D3CACF980D0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774" y="3119397"/>
            <a:ext cx="513539" cy="288949"/>
          </a:xfrm>
          <a:prstGeom prst="rect">
            <a:avLst/>
          </a:prstGeom>
        </p:spPr>
      </p:pic>
      <p:pic>
        <p:nvPicPr>
          <p:cNvPr id="84" name="Picture 8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\mp 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15EE4D4-4152-DFB3-DF96-41039B6A607D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300" y="2846740"/>
            <a:ext cx="498285" cy="254477"/>
          </a:xfrm>
          <a:prstGeom prst="rect">
            <a:avLst/>
          </a:prstGeom>
        </p:spPr>
      </p:pic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^*_{c\mp 1,c\pm 1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6349C818-363A-7D69-6659-9C95B7E85E68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455" y="2078739"/>
            <a:ext cx="909714" cy="286477"/>
          </a:xfrm>
          <a:prstGeom prst="rect">
            <a:avLst/>
          </a:prstGeom>
        </p:spPr>
      </p:pic>
      <p:pic>
        <p:nvPicPr>
          <p:cNvPr id="2" name="Picture 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_{c\mp 1,c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2B501C45-3DDD-0445-AF13-DFA82F3D11AA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613" y="3712352"/>
            <a:ext cx="665905" cy="24838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E87D9D3-AB4E-805F-31A9-F4CB2D7A4CEC}"/>
              </a:ext>
            </a:extLst>
          </p:cNvPr>
          <p:cNvGrpSpPr/>
          <p:nvPr/>
        </p:nvGrpSpPr>
        <p:grpSpPr>
          <a:xfrm>
            <a:off x="381382" y="1847205"/>
            <a:ext cx="457605" cy="645196"/>
            <a:chOff x="1775012" y="1205288"/>
            <a:chExt cx="930536" cy="13120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01674C5-7E49-0F90-835F-BA544400BCE9}"/>
                </a:ext>
              </a:extLst>
            </p:cNvPr>
            <p:cNvCxnSpPr/>
            <p:nvPr/>
          </p:nvCxnSpPr>
          <p:spPr>
            <a:xfrm flipV="1">
              <a:off x="2092362" y="1505771"/>
              <a:ext cx="0" cy="5432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6027C2B-7C77-4B73-28F3-AF1A5EECCF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5012" y="2049032"/>
              <a:ext cx="317350" cy="468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2D372F1-C09A-7A3D-4A46-DC46B11BB156}"/>
                </a:ext>
              </a:extLst>
            </p:cNvPr>
            <p:cNvCxnSpPr>
              <a:cxnSpLocks/>
            </p:cNvCxnSpPr>
            <p:nvPr/>
          </p:nvCxnSpPr>
          <p:spPr>
            <a:xfrm>
              <a:off x="2092362" y="2049032"/>
              <a:ext cx="6131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2BD9AD02-2173-C667-E7CA-768FE2A128EB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171" y="1205288"/>
              <a:ext cx="248381" cy="213333"/>
            </a:xfrm>
            <a:prstGeom prst="rect">
              <a:avLst/>
            </a:prstGeom>
          </p:spPr>
        </p:pic>
        <p:pic>
          <p:nvPicPr>
  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A4636AC2-D851-F631-3B36-9E74025E2E6C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142" y="2209478"/>
              <a:ext cx="339810" cy="275810"/>
            </a:xfrm>
            <a:prstGeom prst="rect">
              <a:avLst/>
            </a:prstGeom>
          </p:spPr>
        </p:pic>
      </p:grpSp>
      <p:pic>
        <p:nvPicPr>
          <p:cNvPr id="19" name="Picture 18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S_{c, c\pm 1} ^{c\mp 1}  := \text{Tr}_{\CalV_{c\mp 1}} \left( \Phi_{c\mp 1,c}  \otimes \Phi ^*_{c\mp 1,c \pm 1} \right) \in \text{M5}_{c} ^{\mathbf{(1,0)}} \otimes \text{M5}^{\mathbf{(1,0)}}_{c\pm 1}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B3374A5D-2293-73A5-6209-6A9FA1AF05E5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67" y="5060623"/>
            <a:ext cx="5730927" cy="33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005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88">
            <a:extLst>
              <a:ext uri="{FF2B5EF4-FFF2-40B4-BE49-F238E27FC236}">
                <a16:creationId xmlns:a16="http://schemas.microsoft.com/office/drawing/2014/main" id="{985E24B2-9BC5-F428-0611-BD27D51FC5D6}"/>
              </a:ext>
            </a:extLst>
          </p:cNvPr>
          <p:cNvSpPr txBox="1"/>
          <p:nvPr/>
        </p:nvSpPr>
        <p:spPr>
          <a:xfrm>
            <a:off x="825889" y="469997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screening charges can be exactly specified:</a:t>
            </a:r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S_{c,c} ^{c\pm 1} &amp;= q_{c\mp 1}^{d^\perp \otimes 1 - 1\otimes d^\perp} \oint dX \, X^{\frac{\log q_{c\mp 1}}{\log q_c} (a_0 ^{(c)} \otimes 1 - 1 \otimes a_0 ^{(c)} )- \frac{\log q_{c\mp 1}}{\log q_{c\pm 1}}}  \\&#10;    &amp; \qquad\qquad\qquad \times \exp \left[ - \sum_{r=1} ^\infty \frac{1}{r} \frac{q_{c \mp 1} ^{r/2} - q_{c \mp 1} ^{-r/2}}{q_c ^{r/2} - q_c ^{-r/2}} q_{c\pm 1} ^{r/2} ( a^{(c)} _{-r} \otimes 1 - 1 \otimes q_{c} ^{r/2} a_{-r} ^{(c)}  ) X^r \right] \\&#10;    &amp;\qquad\qquad\qquad \times \exp \left[\sum_{r=1} ^\infty \frac{1}{r} \frac{q_{c\mp 1} ^{r/2} - q_{c\mp 1} ^{-r/2}}{q_c ^{r/2} - q_c ^{-r/2}}q_{c\pm 1 }^{-r/2} ( q_{c } ^{-r/2} a_r ^{(c)} \otimes 1 - 1 \otimes  a_r ^{(c)}) X^{-r}\right]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42902E16-62D9-39AE-73DF-BC4A333F69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993" y="1173779"/>
            <a:ext cx="8896000" cy="2317714"/>
          </a:xfrm>
          <a:prstGeom prst="rect">
            <a:avLst/>
          </a:prstGeom>
        </p:spPr>
      </p:pic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S_{c, c \pm 1} ^{c\mp 1} &amp;= q_c^{d^\perp \otimes 1} q_{c\pm 1}^{-1 \otimes d^\perp} \oint dX\, X^{\frac{\log q_c}{\log q_{c\pm 1}    } (a_0 ^{(c\pm 1)} \otimes 1 )  -\frac{\log q_{c\pm 1}}{\log q_c} (1\otimes a_0 ^{(c)}) - \frac{\log q_c}{\log q_{c\mp 1 }} } \\&#10;    &amp; \times \exp \left[ - \sum_{r=1} ^\infty \frac{1}{r} \left( \frac{ q_{c} ^{r/2} -q_{c} ^{-r/2} }{q_{c\pm 1} ^{r/2} -q_{c\pm 1} ^{-r/2}} q_{c\mp 1} ^{r/2}( a_{-r} ^{(c\pm 1)} \otimes 1 )- \frac{q_{c\pm 1} ^{r/2} -q_{c\pm 1} ^{-r/2}}{q_{c} ^{r/2} -q_{c} ^{-r/2}} q_{c\pm 1} ^{-r/2} (1 \otimes a_{-r } ^{(c)}) \right) X^r \right] \\&#10;    &amp;\times \exp \left[ \sum_{r=1} ^\infty \frac{1}{r} \left( \frac{ q_{c} ^{r/2} -q_{c} ^{-r/2} }{q_{c\pm 1} ^{r/2} -q_{c\pm 1} ^{-r/2}} q_{c} ^{r/2}( a_{r} ^{(c\pm 1)} \otimes 1 )- \frac{q_{c\pm 1} ^{r/2} -q_{c\pm 1} ^{-r/2}}{q_{c} ^{r/2} -q_{c} ^{-r/2}} q_{c\mp 1} ^{-r/2} (1 \otimes a_{-r } ^{(c)}) \right) X^{-r} \right]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64F94C75-99A4-8FF8-7ED8-3E73A9060E1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993" y="3938493"/>
            <a:ext cx="9863619" cy="232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208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2B6B10-4EB8-1FE9-976B-0965E3CC023A}"/>
              </a:ext>
            </a:extLst>
          </p:cNvPr>
          <p:cNvSpPr txBox="1"/>
          <p:nvPr/>
        </p:nvSpPr>
        <p:spPr>
          <a:xfrm>
            <a:off x="1287827" y="438408"/>
            <a:ext cx="9616345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Ordering-independence by Yang-Baxter equation</a:t>
            </a:r>
            <a:endParaRPr lang="en-US" b="1" dirty="0">
              <a:latin typeface="Avenir Next LT Pro"/>
            </a:endParaRPr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R_{\text{M5}_{c} ^{\mathbf{(1,0)}}  , \text{M5}_{c'} ^{\mathbf{(1,0)}} } = (\r_{\text{M5}_{c} ^{\mathbf{(1,0)}} } \otimes \r_{\text{M5}_{c'} ^{\mathbf{(1,0)}} } )\CalR \in \text{M5}_{c} ^{\mathbf{(1,0)}} \otimes \text{M5}_{c'} ^{\mathbf{(1,0)}},\qquad c,c' \in \{1,2,3\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483FD3F-559D-7F2C-27E9-5A28B00D497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101" y="1873023"/>
            <a:ext cx="8752762" cy="4540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C7C3DF-8869-8C06-820B-0DE78998F96C}"/>
              </a:ext>
            </a:extLst>
          </p:cNvPr>
          <p:cNvSpPr txBox="1"/>
          <p:nvPr/>
        </p:nvSpPr>
        <p:spPr>
          <a:xfrm>
            <a:off x="885056" y="1283012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Consider the R-matrices between q-boson representations: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4798C1-9556-46E1-86E5-31331538223A}"/>
              </a:ext>
            </a:extLst>
          </p:cNvPr>
          <p:cNvSpPr txBox="1"/>
          <p:nvPr/>
        </p:nvSpPr>
        <p:spPr>
          <a:xfrm>
            <a:off x="1287827" y="2547797"/>
            <a:ext cx="991024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We may call them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q-deformed</a:t>
            </a:r>
            <a:r>
              <a:rPr lang="en-US" dirty="0">
                <a:latin typeface="Avenir Next LT Pro"/>
                <a:cs typeface="Calibri"/>
              </a:rPr>
              <a:t> Maulik-</a:t>
            </a:r>
            <a:r>
              <a:rPr lang="en-US" dirty="0" err="1">
                <a:latin typeface="Avenir Next LT Pro"/>
                <a:cs typeface="Calibri"/>
              </a:rPr>
              <a:t>Okounkov</a:t>
            </a:r>
            <a:r>
              <a:rPr lang="en-US" dirty="0">
                <a:latin typeface="Avenir Next LT Pro"/>
                <a:cs typeface="Calibri"/>
              </a:rPr>
              <a:t> R-matrices.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DFE147-E4E5-283E-2005-FFE1E427B3BE}"/>
              </a:ext>
            </a:extLst>
          </p:cNvPr>
          <p:cNvSpPr txBox="1"/>
          <p:nvPr/>
        </p:nvSpPr>
        <p:spPr>
          <a:xfrm>
            <a:off x="7782616" y="2593963"/>
            <a:ext cx="404003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cf. [Fukuda, Harada, Matsuo, Zhu 17], [</a:t>
            </a:r>
            <a:r>
              <a:rPr lang="en-US" sz="1200" dirty="0" err="1">
                <a:solidFill>
                  <a:srgbClr val="0070C0"/>
                </a:solidFill>
              </a:rPr>
              <a:t>Garbali</a:t>
            </a:r>
            <a:r>
              <a:rPr lang="en-US" sz="1200" dirty="0">
                <a:solidFill>
                  <a:srgbClr val="0070C0"/>
                </a:solidFill>
              </a:rPr>
              <a:t>, de </a:t>
            </a:r>
            <a:r>
              <a:rPr lang="en-US" sz="1200" dirty="0" err="1">
                <a:solidFill>
                  <a:srgbClr val="0070C0"/>
                </a:solidFill>
              </a:rPr>
              <a:t>Gier</a:t>
            </a:r>
            <a:r>
              <a:rPr lang="en-US" sz="1200" dirty="0">
                <a:solidFill>
                  <a:srgbClr val="0070C0"/>
                </a:solidFill>
              </a:rPr>
              <a:t> 20],    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       [</a:t>
            </a:r>
            <a:r>
              <a:rPr lang="en-US" sz="1200" dirty="0" err="1">
                <a:solidFill>
                  <a:srgbClr val="0070C0"/>
                </a:solidFill>
              </a:rPr>
              <a:t>Negut</a:t>
            </a:r>
            <a:r>
              <a:rPr lang="en-US" sz="1200" dirty="0">
                <a:solidFill>
                  <a:srgbClr val="0070C0"/>
                </a:solidFill>
              </a:rPr>
              <a:t> 20], [</a:t>
            </a:r>
            <a:r>
              <a:rPr lang="en-US" sz="1200" dirty="0" err="1">
                <a:solidFill>
                  <a:srgbClr val="0070C0"/>
                </a:solidFill>
              </a:rPr>
              <a:t>Garbali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Negut</a:t>
            </a:r>
            <a:r>
              <a:rPr lang="en-US" sz="1200" dirty="0">
                <a:solidFill>
                  <a:srgbClr val="0070C0"/>
                </a:solidFill>
              </a:rPr>
              <a:t> 21]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DAE3E0-53E1-244B-1233-14332698BD2D}"/>
              </a:ext>
            </a:extLst>
          </p:cNvPr>
          <p:cNvSpPr txBox="1"/>
          <p:nvPr/>
        </p:nvSpPr>
        <p:spPr>
          <a:xfrm>
            <a:off x="885056" y="3854127"/>
            <a:ext cx="100191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universal Yang-Baxter directly implies the change of ordering of Miura operators yields equivalent Miura transformation up to the conjugation of this R-matrix:</a:t>
            </a:r>
          </a:p>
        </p:txBody>
      </p:sp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 R_{\text{M5}_{c_i} ^{\mathbf{(1,0)}}  , \text{M5}_{c_{i+1}} ^{\mathbf{(1,0)}} } R_{i+1} ^{(c_{i+1})} R_{i} ^{(c_{i})} = R_{i} ^{(c_{i})} R_{i+1} ^{(c_{i+1})} R_{\text{M5}_{c_i} ^{\mathbf{(1,0)}}  , \text{M5}_{c_{i+1}} ^{\mathbf{(1,0)}} } ,\qquad \text{for any } i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79D9B1B4-AD44-1621-2232-272854E947A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51" y="4888055"/>
            <a:ext cx="7718095" cy="46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875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B30C77-609F-4559-923A-0FB5B0F88414}"/>
              </a:ext>
            </a:extLst>
          </p:cNvPr>
          <p:cNvSpPr txBox="1"/>
          <p:nvPr/>
        </p:nvSpPr>
        <p:spPr>
          <a:xfrm>
            <a:off x="1287827" y="438408"/>
            <a:ext cx="9616345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Multiple M2s and single M5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3C82AAAE-E40B-86D7-B4A1-4039ACFB52C3}"/>
              </a:ext>
            </a:extLst>
          </p:cNvPr>
          <p:cNvSpPr/>
          <p:nvPr/>
        </p:nvSpPr>
        <p:spPr>
          <a:xfrm>
            <a:off x="570155" y="2112335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3D8CBC2-0E0D-66FB-D1C0-84AC46E0CA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665" y="2691175"/>
            <a:ext cx="84396" cy="84396"/>
          </a:xfrm>
          <a:prstGeom prst="rect">
            <a:avLst/>
          </a:prstGeom>
        </p:spPr>
      </p:pic>
      <p:pic>
        <p:nvPicPr>
          <p:cNvPr id="7" name="Picture 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2BA5503-4060-B7F1-663A-B2C0F98E649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131" y="2793960"/>
            <a:ext cx="73976" cy="118779"/>
          </a:xfrm>
          <a:prstGeom prst="rect">
            <a:avLst/>
          </a:prstGeom>
        </p:spPr>
      </p:pic>
      <p:pic>
        <p:nvPicPr>
          <p:cNvPr id="17" name="Picture 1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E6F9571-C56F-6772-94F2-608D376CF27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201" y="3237188"/>
            <a:ext cx="505798" cy="31046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C6AA1A6-1C67-58DA-ED75-50A645B0852B}"/>
              </a:ext>
            </a:extLst>
          </p:cNvPr>
          <p:cNvSpPr/>
          <p:nvPr/>
        </p:nvSpPr>
        <p:spPr>
          <a:xfrm>
            <a:off x="3820556" y="2552719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BCA80B6-0B81-05D5-E316-BA24F55F043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674" y="2376915"/>
            <a:ext cx="423619" cy="24381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34F8A3-65C5-FC6D-A599-A738F4D12F41}"/>
              </a:ext>
            </a:extLst>
          </p:cNvPr>
          <p:cNvCxnSpPr>
            <a:cxnSpLocks/>
          </p:cNvCxnSpPr>
          <p:nvPr/>
        </p:nvCxnSpPr>
        <p:spPr>
          <a:xfrm>
            <a:off x="3874287" y="1675371"/>
            <a:ext cx="0" cy="8909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A7B57DE0-DE14-F6BF-902E-30FAF032D62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35" y="1291707"/>
            <a:ext cx="569904" cy="25142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384E15-0246-D7B8-60FD-3BCCD73ADBB8}"/>
              </a:ext>
            </a:extLst>
          </p:cNvPr>
          <p:cNvCxnSpPr>
            <a:cxnSpLocks/>
          </p:cNvCxnSpPr>
          <p:nvPr/>
        </p:nvCxnSpPr>
        <p:spPr>
          <a:xfrm>
            <a:off x="3876136" y="2675038"/>
            <a:ext cx="0" cy="75076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CBB3DE0-45E0-E4DD-9A95-50751445BE87}"/>
              </a:ext>
            </a:extLst>
          </p:cNvPr>
          <p:cNvCxnSpPr>
            <a:cxnSpLocks/>
          </p:cNvCxnSpPr>
          <p:nvPr/>
        </p:nvCxnSpPr>
        <p:spPr>
          <a:xfrm>
            <a:off x="3874287" y="3425801"/>
            <a:ext cx="0" cy="39664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B10157A-4502-0499-C264-3F0998923B4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335" y="3824355"/>
            <a:ext cx="569904" cy="251429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4B01A63E-FEE9-3957-53E2-75B7676E06BB}"/>
              </a:ext>
            </a:extLst>
          </p:cNvPr>
          <p:cNvSpPr/>
          <p:nvPr/>
        </p:nvSpPr>
        <p:spPr>
          <a:xfrm>
            <a:off x="3302205" y="2376765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411495B-EFBE-229E-77DF-3E1A2FBDB3D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23" y="2200961"/>
            <a:ext cx="423619" cy="24381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82E291-8D41-634D-8429-48ED2C78BD16}"/>
              </a:ext>
            </a:extLst>
          </p:cNvPr>
          <p:cNvCxnSpPr>
            <a:cxnSpLocks/>
          </p:cNvCxnSpPr>
          <p:nvPr/>
        </p:nvCxnSpPr>
        <p:spPr>
          <a:xfrm>
            <a:off x="3355936" y="1499417"/>
            <a:ext cx="0" cy="8909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708031B-365D-EB08-5390-4E918B35080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84" y="1115753"/>
            <a:ext cx="569904" cy="25142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889F4BC-AD67-5662-73B1-11E3F42D96C7}"/>
              </a:ext>
            </a:extLst>
          </p:cNvPr>
          <p:cNvCxnSpPr>
            <a:cxnSpLocks/>
          </p:cNvCxnSpPr>
          <p:nvPr/>
        </p:nvCxnSpPr>
        <p:spPr>
          <a:xfrm flipH="1">
            <a:off x="3355936" y="2499084"/>
            <a:ext cx="1849" cy="920067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3FE5B9-E9B0-4C04-A838-4F798E948174}"/>
              </a:ext>
            </a:extLst>
          </p:cNvPr>
          <p:cNvCxnSpPr>
            <a:cxnSpLocks/>
          </p:cNvCxnSpPr>
          <p:nvPr/>
        </p:nvCxnSpPr>
        <p:spPr>
          <a:xfrm>
            <a:off x="3355936" y="3419151"/>
            <a:ext cx="0" cy="52070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B544611-1C5C-4855-40F7-3FE67B34086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84" y="4057322"/>
            <a:ext cx="569904" cy="251429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9135DB0-3A4F-9286-C8C8-9564E2C4E19D}"/>
              </a:ext>
            </a:extLst>
          </p:cNvPr>
          <p:cNvSpPr/>
          <p:nvPr/>
        </p:nvSpPr>
        <p:spPr>
          <a:xfrm>
            <a:off x="1993371" y="2739362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1E08353-B830-BD61-8991-C716FB28E62E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489" y="2563558"/>
            <a:ext cx="423619" cy="24381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5DFA404-96A3-AB2B-5C1D-438DBD392112}"/>
              </a:ext>
            </a:extLst>
          </p:cNvPr>
          <p:cNvCxnSpPr>
            <a:cxnSpLocks/>
          </p:cNvCxnSpPr>
          <p:nvPr/>
        </p:nvCxnSpPr>
        <p:spPr>
          <a:xfrm>
            <a:off x="2047102" y="1862014"/>
            <a:ext cx="0" cy="8909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45E148E0-DC2A-9C10-BC40-C264BCFCCA7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50" y="1478350"/>
            <a:ext cx="569904" cy="251429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BE4DBF2-BABA-2060-D22C-B5031D14D3A6}"/>
              </a:ext>
            </a:extLst>
          </p:cNvPr>
          <p:cNvCxnSpPr>
            <a:cxnSpLocks/>
          </p:cNvCxnSpPr>
          <p:nvPr/>
        </p:nvCxnSpPr>
        <p:spPr>
          <a:xfrm>
            <a:off x="2048951" y="2861681"/>
            <a:ext cx="0" cy="56412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1485E2D-2FA1-C48A-150E-91F323BDD9A1}"/>
              </a:ext>
            </a:extLst>
          </p:cNvPr>
          <p:cNvCxnSpPr>
            <a:cxnSpLocks/>
          </p:cNvCxnSpPr>
          <p:nvPr/>
        </p:nvCxnSpPr>
        <p:spPr>
          <a:xfrm>
            <a:off x="2047102" y="3434944"/>
            <a:ext cx="0" cy="39664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B47E11B-446A-61BD-7756-8D2EB5FD990D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50" y="3950069"/>
            <a:ext cx="569904" cy="251429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D6EAC410-1D45-4339-2B5F-91F60F47769D}"/>
              </a:ext>
            </a:extLst>
          </p:cNvPr>
          <p:cNvSpPr/>
          <p:nvPr/>
        </p:nvSpPr>
        <p:spPr>
          <a:xfrm>
            <a:off x="2868974" y="1429370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F468513-3C63-64B8-96FE-E7C75B0A228D}"/>
              </a:ext>
            </a:extLst>
          </p:cNvPr>
          <p:cNvSpPr/>
          <p:nvPr/>
        </p:nvSpPr>
        <p:spPr>
          <a:xfrm>
            <a:off x="2662114" y="1488824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6C55F07-7CA0-8F10-2936-F0437F77D0C3}"/>
              </a:ext>
            </a:extLst>
          </p:cNvPr>
          <p:cNvSpPr/>
          <p:nvPr/>
        </p:nvSpPr>
        <p:spPr>
          <a:xfrm>
            <a:off x="2430204" y="1550044"/>
            <a:ext cx="39406" cy="3940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15101929-497D-8E89-FEA9-BA95DCDA0535}"/>
              </a:ext>
            </a:extLst>
          </p:cNvPr>
          <p:cNvSpPr/>
          <p:nvPr/>
        </p:nvSpPr>
        <p:spPr>
          <a:xfrm>
            <a:off x="6415911" y="2112335"/>
            <a:ext cx="4745019" cy="1316665"/>
          </a:xfrm>
          <a:prstGeom prst="parallelogram">
            <a:avLst>
              <a:gd name="adj" fmla="val 7022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 ^{\mathbf{(1,0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7F16064A-3693-79E4-7094-EA2DB76EE1B1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957" y="3237188"/>
            <a:ext cx="505798" cy="310464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39F63C0B-A6AA-95E2-32C3-F302F3D7C175}"/>
              </a:ext>
            </a:extLst>
          </p:cNvPr>
          <p:cNvSpPr/>
          <p:nvPr/>
        </p:nvSpPr>
        <p:spPr>
          <a:xfrm>
            <a:off x="9666312" y="2552719"/>
            <a:ext cx="112955" cy="10919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2}_{0,0,n},\text{M5}_{0,0,1} ^{\mathbf{(1,0)}} 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F665253-796B-1529-D64D-C344F7CE3B83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30" y="2376915"/>
            <a:ext cx="1589333" cy="356572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825E85E-8372-4628-F9B8-4B369EE091B8}"/>
              </a:ext>
            </a:extLst>
          </p:cNvPr>
          <p:cNvCxnSpPr>
            <a:cxnSpLocks/>
          </p:cNvCxnSpPr>
          <p:nvPr/>
        </p:nvCxnSpPr>
        <p:spPr>
          <a:xfrm>
            <a:off x="9720043" y="1675371"/>
            <a:ext cx="0" cy="8909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031F2421-382A-E68D-C90C-F8692F75F2A5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091" y="1291707"/>
            <a:ext cx="603428" cy="251429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1518C12-9B04-590A-A2CD-F6D861424938}"/>
              </a:ext>
            </a:extLst>
          </p:cNvPr>
          <p:cNvCxnSpPr>
            <a:cxnSpLocks/>
          </p:cNvCxnSpPr>
          <p:nvPr/>
        </p:nvCxnSpPr>
        <p:spPr>
          <a:xfrm>
            <a:off x="9721892" y="2675038"/>
            <a:ext cx="0" cy="750763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69F88AA-B0EB-262E-17E6-75A6AE371CA6}"/>
              </a:ext>
            </a:extLst>
          </p:cNvPr>
          <p:cNvCxnSpPr>
            <a:cxnSpLocks/>
          </p:cNvCxnSpPr>
          <p:nvPr/>
        </p:nvCxnSpPr>
        <p:spPr>
          <a:xfrm>
            <a:off x="9720043" y="3425801"/>
            <a:ext cx="0" cy="39664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5" name="Picture 7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39F9B17-7D3D-10FD-A77C-4A9B62C3CE28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091" y="3824355"/>
            <a:ext cx="603428" cy="251429"/>
          </a:xfrm>
          <a:prstGeom prst="rect">
            <a:avLst/>
          </a:prstGeom>
        </p:spPr>
      </p:pic>
      <p:pic>
        <p:nvPicPr>
          <p:cNvPr id="68" name="Picture 67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C3C38E9-F23E-A483-A949-3C114EC4586C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724" y="2704583"/>
            <a:ext cx="84396" cy="84396"/>
          </a:xfrm>
          <a:prstGeom prst="rect">
            <a:avLst/>
          </a:prstGeom>
        </p:spPr>
      </p:pic>
      <p:pic>
        <p:nvPicPr>
          <p:cNvPr id="69" name="Picture 6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128F08D-D1B5-CFDB-29A3-F9831D836D6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4190" y="2807368"/>
            <a:ext cx="73976" cy="118779"/>
          </a:xfrm>
          <a:prstGeom prst="rect">
            <a:avLst/>
          </a:prstGeom>
        </p:spPr>
      </p:pic>
      <p:pic>
        <p:nvPicPr>
          <p:cNvPr id="84" name="Picture 8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R_{\text{M2}_{0,0,n},\text{M5}_{0,0,1} ^{\mathbf{(1,0)}}} = R^{(3)}_1 R^{(3)}_2  \cdots R^{(3)}_n 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9DC34B88-99A4-421F-4963-C5F1F60973E3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70" y="5475316"/>
            <a:ext cx="4261257" cy="512120"/>
          </a:xfrm>
          <a:prstGeom prst="rect">
            <a:avLst/>
          </a:prstGeom>
        </p:spPr>
      </p:pic>
      <p:pic>
        <p:nvPicPr>
          <p:cNvPr id="82" name="Picture 8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\Delta \otimes \text{id})\CalR = \CalR_{13} \CalR_{23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74D650AF-34A4-4599-EBF1-2C6403C49B70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853" y="4853400"/>
            <a:ext cx="2290287" cy="251429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25B8F537-7598-B243-3D96-86F857CED452}"/>
              </a:ext>
            </a:extLst>
          </p:cNvPr>
          <p:cNvSpPr txBox="1"/>
          <p:nvPr/>
        </p:nvSpPr>
        <p:spPr>
          <a:xfrm>
            <a:off x="1051798" y="4781771"/>
            <a:ext cx="76672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relation                                             implies: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48C4EEF-1060-F0BD-A640-27CA0506B9AB}"/>
              </a:ext>
            </a:extLst>
          </p:cNvPr>
          <p:cNvCxnSpPr/>
          <p:nvPr/>
        </p:nvCxnSpPr>
        <p:spPr>
          <a:xfrm>
            <a:off x="5440384" y="2803258"/>
            <a:ext cx="10327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6" name="Picture 8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81F4479-F013-05D6-5CB1-25BF43EB7BE3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329" y="2434958"/>
            <a:ext cx="641524" cy="18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41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2DB7743-9EC3-4BD7-B336-3460E55AC6C1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Also…</a:t>
            </a:r>
            <a:endParaRPr lang="en-US" b="1" dirty="0">
              <a:latin typeface="Avenir Next LT Pro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4447A7-075F-9100-0739-4CA9C4B2447C}"/>
              </a:ext>
            </a:extLst>
          </p:cNvPr>
          <p:cNvSpPr txBox="1"/>
          <p:nvPr/>
        </p:nvSpPr>
        <p:spPr>
          <a:xfrm>
            <a:off x="1065574" y="1150434"/>
            <a:ext cx="1006084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Web of transversally intersecting M5-branes, and M2-branes (namely, the Miura operators) on this web: </a:t>
            </a:r>
            <a:r>
              <a:rPr lang="en-US" dirty="0" err="1">
                <a:latin typeface="Avenir Next LT Pro"/>
                <a:cs typeface="Calibri"/>
              </a:rPr>
              <a:t>qq</a:t>
            </a:r>
            <a:r>
              <a:rPr lang="en-US" dirty="0">
                <a:latin typeface="Avenir Next LT Pro"/>
                <a:cs typeface="Calibri"/>
              </a:rPr>
              <a:t>-characters.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02D341-887C-4ABF-BC80-9773357A3C09}"/>
              </a:ext>
            </a:extLst>
          </p:cNvPr>
          <p:cNvSpPr txBox="1"/>
          <p:nvPr/>
        </p:nvSpPr>
        <p:spPr>
          <a:xfrm>
            <a:off x="2953735" y="1690999"/>
            <a:ext cx="113417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[Nekrasov 15]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974EE8-829B-E559-DF7E-EFAFAB6A3604}"/>
              </a:ext>
            </a:extLst>
          </p:cNvPr>
          <p:cNvSpPr txBox="1"/>
          <p:nvPr/>
        </p:nvSpPr>
        <p:spPr>
          <a:xfrm>
            <a:off x="1065574" y="2508563"/>
            <a:ext cx="1023533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 a IIB dual frame, the M5s are mapped to (</a:t>
            </a:r>
            <a:r>
              <a:rPr lang="en-US" dirty="0" err="1">
                <a:latin typeface="Avenir Next LT Pro"/>
                <a:cs typeface="Calibri"/>
              </a:rPr>
              <a:t>p,q</a:t>
            </a:r>
            <a:r>
              <a:rPr lang="en-US" dirty="0">
                <a:latin typeface="Avenir Next LT Pro"/>
                <a:cs typeface="Calibri"/>
              </a:rPr>
              <a:t>)-fivebranes and M2-branes are mapped to D3-branes. In the talk, we had NS5-branes only and D3-branes passing through them. This is the brane engineering of 3d quiver gauge theory with some 1d defects. Its half-index is shown to reproduce the Miura transformation.</a:t>
            </a:r>
          </a:p>
        </p:txBody>
      </p:sp>
    </p:spTree>
    <p:extLst>
      <p:ext uri="{BB962C8B-B14F-4D97-AF65-F5344CB8AC3E}">
        <p14:creationId xmlns:p14="http://schemas.microsoft.com/office/powerpoint/2010/main" val="36572158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163D043-5158-B197-3C42-B3B71A4DF782}"/>
              </a:ext>
            </a:extLst>
          </p:cNvPr>
          <p:cNvSpPr txBox="1"/>
          <p:nvPr/>
        </p:nvSpPr>
        <p:spPr>
          <a:xfrm>
            <a:off x="2305914" y="2875002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Thank you!</a:t>
            </a:r>
            <a:endParaRPr lang="en-US" b="1" dirty="0"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1949218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505EA0D-A554-EC6B-6822-F4A134A59C12}"/>
              </a:ext>
            </a:extLst>
          </p:cNvPr>
          <p:cNvSpPr txBox="1"/>
          <p:nvPr/>
        </p:nvSpPr>
        <p:spPr>
          <a:xfrm>
            <a:off x="1199998" y="1221544"/>
            <a:ext cx="10111667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There is some amount of understanding on the case just introduced, </a:t>
            </a:r>
            <a:br>
              <a:rPr lang="en-US" dirty="0">
                <a:latin typeface="Avenir Next LT Pro"/>
                <a:cs typeface="Calibri"/>
              </a:rPr>
            </a:br>
            <a:r>
              <a:rPr lang="en-US" dirty="0">
                <a:latin typeface="Avenir Next LT Pro"/>
                <a:cs typeface="Calibri"/>
              </a:rPr>
              <a:t>but let me focus on a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“q-deformation” </a:t>
            </a:r>
            <a:r>
              <a:rPr lang="en-US" dirty="0">
                <a:latin typeface="Avenir Next LT Pro"/>
                <a:cs typeface="Calibri"/>
              </a:rPr>
              <a:t>of the problem for which I have better understanding at the moment.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 the twisted M-theory setup                , the change amounts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</p:txBody>
      </p:sp>
      <p:pic>
        <p:nvPicPr>
          <p:cNvPr id="27" name="Picture 26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egin{cases} \BC\times \BC \qquad\qquad Y_1 (\widehat{\mathfrak{gl}}(1)) \\ \BC\times \BC^\times \qquad\quad \,\, Y (\widehat{\mathfrak{gl}}(1)) \\ \BC^\times \times \BC^\times \qquad \,\,\,\,\qta \end{cases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89946B0-0ACF-EF92-7006-5560542B4B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58" y="3890447"/>
            <a:ext cx="3446856" cy="112457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05A8D7A-E90F-5993-5310-1B6600B67316}"/>
              </a:ext>
            </a:extLst>
          </p:cNvPr>
          <p:cNvSpPr txBox="1"/>
          <p:nvPr/>
        </p:nvSpPr>
        <p:spPr>
          <a:xfrm>
            <a:off x="6666787" y="3980309"/>
            <a:ext cx="385957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cf. [Costello 17], [</a:t>
            </a:r>
            <a:r>
              <a:rPr lang="en-US" sz="1200" dirty="0" err="1">
                <a:solidFill>
                  <a:srgbClr val="0070C0"/>
                </a:solidFill>
              </a:rPr>
              <a:t>Gaiotto</a:t>
            </a:r>
            <a:r>
              <a:rPr lang="en-US" sz="1200" dirty="0">
                <a:solidFill>
                  <a:srgbClr val="0070C0"/>
                </a:solidFill>
              </a:rPr>
              <a:t>, Oh 19],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      [</a:t>
            </a:r>
            <a:r>
              <a:rPr lang="en-US" sz="1200" dirty="0" err="1">
                <a:solidFill>
                  <a:srgbClr val="0070C0"/>
                </a:solidFill>
              </a:rPr>
              <a:t>Gaiotto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Abajian</a:t>
            </a:r>
            <a:r>
              <a:rPr lang="en-US" sz="1200" dirty="0">
                <a:solidFill>
                  <a:srgbClr val="0070C0"/>
                </a:solidFill>
              </a:rPr>
              <a:t> 20], [</a:t>
            </a:r>
            <a:r>
              <a:rPr lang="en-US" sz="1200" dirty="0" err="1">
                <a:solidFill>
                  <a:srgbClr val="0070C0"/>
                </a:solidFill>
              </a:rPr>
              <a:t>Gaiotto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Rapčák</a:t>
            </a:r>
            <a:r>
              <a:rPr lang="en-US" sz="1200" dirty="0">
                <a:solidFill>
                  <a:srgbClr val="0070C0"/>
                </a:solidFill>
              </a:rPr>
              <a:t> 20]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5DFDA03-F45E-BE57-9986-B0A5619049BA}"/>
              </a:ext>
            </a:extLst>
          </p:cNvPr>
          <p:cNvSpPr txBox="1"/>
          <p:nvPr/>
        </p:nvSpPr>
        <p:spPr>
          <a:xfrm>
            <a:off x="4592353" y="3464282"/>
            <a:ext cx="107154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[Costello 16]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6AB346-A550-64DD-F3E5-EC3029EDAC3F}"/>
              </a:ext>
            </a:extLst>
          </p:cNvPr>
          <p:cNvSpPr txBox="1"/>
          <p:nvPr/>
        </p:nvSpPr>
        <p:spPr>
          <a:xfrm>
            <a:off x="3896694" y="1839702"/>
            <a:ext cx="321948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cf. [Harada, Matsuo, </a:t>
            </a:r>
            <a:r>
              <a:rPr lang="en-US" sz="1200" dirty="0" err="1">
                <a:solidFill>
                  <a:srgbClr val="0070C0"/>
                </a:solidFill>
              </a:rPr>
              <a:t>Noshita</a:t>
            </a:r>
            <a:r>
              <a:rPr lang="en-US" sz="1200" dirty="0">
                <a:solidFill>
                  <a:srgbClr val="0070C0"/>
                </a:solidFill>
              </a:rPr>
              <a:t>, Watanabe 21]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9E8C42-84C1-697B-940E-C865A5AE2ED5}"/>
              </a:ext>
            </a:extLst>
          </p:cNvPr>
          <p:cNvSpPr txBox="1"/>
          <p:nvPr/>
        </p:nvSpPr>
        <p:spPr>
          <a:xfrm>
            <a:off x="8644983" y="1279786"/>
            <a:ext cx="206483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[SJ, N. </a:t>
            </a:r>
            <a:r>
              <a:rPr lang="en-US" sz="1200" dirty="0" err="1">
                <a:solidFill>
                  <a:srgbClr val="0070C0"/>
                </a:solidFill>
              </a:rPr>
              <a:t>Ishtiaque</a:t>
            </a:r>
            <a:r>
              <a:rPr lang="en-US" sz="1200" dirty="0">
                <a:solidFill>
                  <a:srgbClr val="0070C0"/>
                </a:solidFill>
              </a:rPr>
              <a:t>, Y. Zhou 24]</a:t>
            </a:r>
          </a:p>
        </p:txBody>
      </p:sp>
    </p:spTree>
    <p:extLst>
      <p:ext uri="{BB962C8B-B14F-4D97-AF65-F5344CB8AC3E}">
        <p14:creationId xmlns:p14="http://schemas.microsoft.com/office/powerpoint/2010/main" val="2916391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E891D0-59E6-7044-F77F-338183CAAB31}"/>
              </a:ext>
            </a:extLst>
          </p:cNvPr>
          <p:cNvSpPr txBox="1"/>
          <p:nvPr/>
        </p:nvSpPr>
        <p:spPr>
          <a:xfrm>
            <a:off x="2689028" y="466719"/>
            <a:ext cx="6813943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Outline</a:t>
            </a:r>
            <a:endParaRPr lang="en-US" b="1" dirty="0">
              <a:latin typeface="Avenir Next LT Pr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4CF8B5-CBE0-725A-9E8A-E7AF5B60B9E3}"/>
              </a:ext>
            </a:extLst>
          </p:cNvPr>
          <p:cNvSpPr txBox="1"/>
          <p:nvPr/>
        </p:nvSpPr>
        <p:spPr>
          <a:xfrm>
            <a:off x="1205004" y="1474349"/>
            <a:ext cx="9727454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Twisted M-theory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M2- and M5-branes; algebra of local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Intersections between M2- and M5-branes; R-matrices and Miura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Intersections with ends; </a:t>
            </a:r>
            <a:r>
              <a:rPr lang="en-US" dirty="0" err="1">
                <a:latin typeface="Avenir Next LT Pro"/>
                <a:cs typeface="Calibri"/>
              </a:rPr>
              <a:t>Intertwiners</a:t>
            </a:r>
            <a:r>
              <a:rPr lang="en-US" dirty="0">
                <a:latin typeface="Avenir Next LT Pro"/>
                <a:cs typeface="Calibri"/>
              </a:rPr>
              <a:t>, screening charges, Miura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2284073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883AB6-81C8-AFF7-C716-EEC5220A989F}"/>
              </a:ext>
            </a:extLst>
          </p:cNvPr>
          <p:cNvSpPr txBox="1"/>
          <p:nvPr/>
        </p:nvSpPr>
        <p:spPr>
          <a:xfrm>
            <a:off x="873611" y="1142270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Consider the M-theory on the 11-dimensional worldvolume                                                       with </a:t>
            </a:r>
          </a:p>
        </p:txBody>
      </p:sp>
      <p:pic>
        <p:nvPicPr>
          <p:cNvPr id="5" name="Picture 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&#10;\begin{equation*}&#10;\mathbb{R}^2 _{\varepsilon_1} \times \mathbb{R}^2 _{\varepsilon_2} \times \mathbb{R}^2 _{\varepsilon_3} \times \BR_t \times \mathbb{C}^\times _X \times \mathbb{C}^\times _Z&#10;\end{equation*}&#10;&#10;\end{document}" title="IguanaTex Bitmap Display">
            <a:extLst>
              <a:ext uri="{FF2B5EF4-FFF2-40B4-BE49-F238E27FC236}">
                <a16:creationId xmlns:a16="http://schemas.microsoft.com/office/drawing/2014/main" id="{07600C7D-3524-04E9-C902-52CF51714D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88" y="1209755"/>
            <a:ext cx="2930889" cy="249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AD6E45-AB98-E424-1BEA-33F639C76861}"/>
              </a:ext>
            </a:extLst>
          </p:cNvPr>
          <p:cNvSpPr txBox="1"/>
          <p:nvPr/>
        </p:nvSpPr>
        <p:spPr>
          <a:xfrm>
            <a:off x="1156228" y="1581823"/>
            <a:ext cx="902103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Flat metric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>
                <a:latin typeface="Avenir Next LT Pro"/>
                <a:cs typeface="Calibri"/>
              </a:rPr>
              <a:t>Ω</a:t>
            </a:r>
            <a:r>
              <a:rPr lang="en-US" dirty="0">
                <a:latin typeface="Avenir Next LT Pro"/>
                <a:cs typeface="Calibri"/>
              </a:rPr>
              <a:t>-background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1A1ED8-27D4-FB76-B8D4-E1BC266C934C}"/>
              </a:ext>
            </a:extLst>
          </p:cNvPr>
          <p:cNvSpPr txBox="1"/>
          <p:nvPr/>
        </p:nvSpPr>
        <p:spPr>
          <a:xfrm>
            <a:off x="4361202" y="395377"/>
            <a:ext cx="3469596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latin typeface="Avenir Next LT Pro"/>
                <a:cs typeface="Calibri"/>
              </a:rPr>
              <a:t>Twisted M-theory</a:t>
            </a:r>
            <a:endParaRPr lang="en-US" b="1" dirty="0">
              <a:latin typeface="Avenir Next LT Pro"/>
            </a:endParaRPr>
          </a:p>
        </p:txBody>
      </p:sp>
      <p:pic>
        <p:nvPicPr>
          <p:cNvPr id="9" name="Picture 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(\ve_3 = -\ve_1-\ve_2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48171A1-244E-2B5C-CFD4-CF24AC08CE5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385" y="1591143"/>
            <a:ext cx="1139073" cy="1700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B42263-0343-FBC7-817B-8AF2A3C67B53}"/>
              </a:ext>
            </a:extLst>
          </p:cNvPr>
          <p:cNvSpPr txBox="1"/>
          <p:nvPr/>
        </p:nvSpPr>
        <p:spPr>
          <a:xfrm>
            <a:off x="7880611" y="554970"/>
            <a:ext cx="105233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[Costello 16]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870244-00AD-45E3-5F44-21B6E4F4712E}"/>
              </a:ext>
            </a:extLst>
          </p:cNvPr>
          <p:cNvSpPr txBox="1"/>
          <p:nvPr/>
        </p:nvSpPr>
        <p:spPr>
          <a:xfrm>
            <a:off x="873611" y="2766718"/>
            <a:ext cx="10624599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When                   ,                                   is topological and                   is holomorphic in the </a:t>
            </a:r>
            <a:r>
              <a:rPr lang="en-US" dirty="0" err="1">
                <a:latin typeface="Avenir Next LT Pro"/>
                <a:cs typeface="Calibri"/>
              </a:rPr>
              <a:t>cohomology</a:t>
            </a:r>
            <a:r>
              <a:rPr lang="en-US" dirty="0">
                <a:latin typeface="Avenir Next LT Pro"/>
                <a:cs typeface="Calibri"/>
              </a:rPr>
              <a:t> of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Turning on                  , the 11-dimensional supergravity localizes to the fixed point of the isometry, yielding the 5d </a:t>
            </a:r>
            <a:r>
              <a:rPr lang="en-US" dirty="0" err="1">
                <a:latin typeface="Avenir Next LT Pro"/>
                <a:cs typeface="Calibri"/>
              </a:rPr>
              <a:t>Chern</a:t>
            </a:r>
            <a:r>
              <a:rPr lang="en-US" dirty="0">
                <a:latin typeface="Avenir Next LT Pro"/>
                <a:cs typeface="Calibri"/>
              </a:rPr>
              <a:t>-Simons theory on                           as the effective theory.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F07BFFC-5E11-ACD8-C9DA-E419E92C0B2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212" y="3692310"/>
            <a:ext cx="806770" cy="2001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AD6CC29-801A-94E7-A821-335E7F8E3EF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206" y="3382092"/>
            <a:ext cx="1792457" cy="200229"/>
          </a:xfrm>
          <a:prstGeom prst="rect">
            <a:avLst/>
          </a:prstGeom>
        </p:spPr>
      </p:pic>
      <p:pic>
        <p:nvPicPr>
          <p:cNvPr id="23" name="Picture 2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 ^\times _X \times \BC^\times _Z&#10;\end{equation*}&#10;&#10;&#10;\end{document}" title="IguanaTex Bitmap Display">
            <a:extLst>
              <a:ext uri="{FF2B5EF4-FFF2-40B4-BE49-F238E27FC236}">
                <a16:creationId xmlns:a16="http://schemas.microsoft.com/office/drawing/2014/main" id="{7FC6B3BD-7FC2-B6C9-1A0B-D0C537E3AEC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766" y="3387321"/>
            <a:ext cx="899657" cy="24822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91187F9-B54B-B606-4A96-6BEAAAF4F9C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090" y="3430996"/>
            <a:ext cx="972122" cy="1602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58EB5C1-B265-046D-62EC-9ADB2C2C7FE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51" y="4488957"/>
            <a:ext cx="921600" cy="212571"/>
          </a:xfrm>
          <a:prstGeom prst="rect">
            <a:avLst/>
          </a:prstGeom>
        </p:spPr>
      </p:pic>
      <p:pic>
        <p:nvPicPr>
          <p:cNvPr id="26" name="Picture 2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 \times \BC^\times _X \times \BC^\times _Z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E33AD19A-4B26-556D-2FB2-1AADB60F4D7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473" y="4767194"/>
            <a:ext cx="1308932" cy="227586"/>
          </a:xfrm>
          <a:prstGeom prst="rect">
            <a:avLst/>
          </a:prstGeom>
        </p:spPr>
      </p:pic>
      <p:pic>
        <p:nvPicPr>
          <p:cNvPr id="11" name="Picture 1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S = \frac{1}{\ve_1} \int \frac{dX}{X} \wedge \frac{dZ}{Z} \wedge \left[ A \star_{\ve_2} dA + \frac{2}{3} A \star_{\ve_2} A \star_{\ve_2} A \right]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653D2BA7-AEEB-B019-8931-3699CE7BC1CD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1" y="5451862"/>
            <a:ext cx="4468057" cy="48563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9E83A55-0E92-02B2-3CB5-FA92114C0D7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796" y="5464851"/>
            <a:ext cx="4459414" cy="451128"/>
          </a:xfrm>
          <a:prstGeom prst="rect">
            <a:avLst/>
          </a:prstGeom>
        </p:spPr>
      </p:pic>
      <p:pic>
        <p:nvPicPr>
          <p:cNvPr id="29" name="Picture 2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XZ= q_2 ZX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9CE775DE-DF8F-866A-BEA4-18C977288056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458" y="4776441"/>
            <a:ext cx="1347090" cy="21833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8007152-DA91-D2C6-C02F-873BE5068811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852" y="2175644"/>
            <a:ext cx="2158821" cy="273929"/>
          </a:xfrm>
          <a:prstGeom prst="rect">
            <a:avLst/>
          </a:prstGeom>
        </p:spPr>
      </p:pic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z_1 = \log X,\; z_2 = \log Z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E1FE1E24-8E25-E196-9942-639E53AE798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318" y="6165808"/>
            <a:ext cx="1506892" cy="139980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^{(3)} =( \ve_1 V^\flat _1 + \ve_2 V_2 ^\flat) \wedge \frac{d\bar{X}}{\bar{X}} \wedge \frac{d\bar{Z}}{\bar{Z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8F53394F-9570-E743-C850-8921D4DC58C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421" y="2144337"/>
            <a:ext cx="2527529" cy="400947"/>
          </a:xfrm>
          <a:prstGeom prst="rect">
            <a:avLst/>
          </a:prstGeom>
        </p:spPr>
      </p:pic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V_1 =  \p_{\varphi_1} -  \p_{\varphi_3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94446D4D-A0CB-57B7-1920-3BE8233CD2E3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063" y="2139232"/>
            <a:ext cx="957294" cy="152625"/>
          </a:xfrm>
          <a:prstGeom prst="rect">
            <a:avLst/>
          </a:prstGeom>
        </p:spPr>
      </p:pic>
      <p:pic>
        <p:nvPicPr>
          <p:cNvPr id="14" name="Picture 1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V_2 =  \p_{\varphi_2} -  \p_{\varphi_3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CA26DBC4-B390-2488-AEE9-2ABAF5C8801F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063" y="2388790"/>
            <a:ext cx="957294" cy="1526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8C170D-6959-4826-6347-CC28B60648A5}"/>
              </a:ext>
            </a:extLst>
          </p:cNvPr>
          <p:cNvSpPr txBox="1"/>
          <p:nvPr/>
        </p:nvSpPr>
        <p:spPr>
          <a:xfrm>
            <a:off x="873610" y="6260168"/>
            <a:ext cx="809826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Triality of exchanging topological planes, seemingly broken in the 5d CS </a:t>
            </a:r>
          </a:p>
        </p:txBody>
      </p:sp>
    </p:spTree>
    <p:extLst>
      <p:ext uri="{BB962C8B-B14F-4D97-AF65-F5344CB8AC3E}">
        <p14:creationId xmlns:p14="http://schemas.microsoft.com/office/powerpoint/2010/main" val="3043287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0FE596-6B5A-3F45-8B83-26A8A6BF3017}"/>
              </a:ext>
            </a:extLst>
          </p:cNvPr>
          <p:cNvSpPr txBox="1"/>
          <p:nvPr/>
        </p:nvSpPr>
        <p:spPr>
          <a:xfrm>
            <a:off x="2305914" y="438409"/>
            <a:ext cx="7580171" cy="55399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b="1" dirty="0">
                <a:latin typeface="Avenir Next LT Pro"/>
                <a:cs typeface="Calibri"/>
              </a:rPr>
              <a:t>M-branes and line/surface defects</a:t>
            </a:r>
            <a:endParaRPr lang="en-US" b="1" dirty="0">
              <a:latin typeface="Avenir Next LT Pro"/>
            </a:endParaRPr>
          </a:p>
        </p:txBody>
      </p:sp>
      <p:pic>
        <p:nvPicPr>
          <p:cNvPr id="12" name="Picture 11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c|c|c|c|c|c}&#10;        $\BR^2 _{\ve_1}$ &amp; $\BR^2 _{\ve_2}$ &amp; $\BR^2 _{\ve_3}$ &amp; $\mathbb{R} _t $  &amp; $\BC ^\times _X $ &amp; $\BC^\times _Z $  \\ \hline&#10;        $x^0,x^1$ &amp; $x^2,x^3$ &amp; $x^4, x^5$ &amp; $x^6$  &amp; $x^7,x^8$ &amp; $ x^9, x^{10}$ &#10;    \end{tabular}&#10;\end{table}&#10;&#10;&#10;&#10;\end{document}" title="IguanaTex Bitmap Display">
            <a:extLst>
              <a:ext uri="{FF2B5EF4-FFF2-40B4-BE49-F238E27FC236}">
                <a16:creationId xmlns:a16="http://schemas.microsoft.com/office/drawing/2014/main" id="{3AC1B950-EEFB-2772-A4C6-32EE7F0C3C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99" y="5640367"/>
            <a:ext cx="5336381" cy="623238"/>
          </a:xfrm>
          <a:prstGeom prst="rect">
            <a:avLst/>
          </a:prstGeom>
        </p:spPr>
      </p:pic>
      <p:pic>
        <p:nvPicPr>
          <p:cNvPr id="25" name="Picture 2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  c||c|c|c|c|c|c|c|c|c|c|c  } &#10;          \text{M-branes} &amp; 0 &amp; 1 &amp; 2 &amp; 3 &amp; 4 &amp; 5 &amp; 6 &amp; 7 &amp; 8 &amp; 9 &amp;10 \\ \hline\hline &#10;          $\text{M2}_{1,0,0}$ &amp;  \rm{x} &amp; \rm{x}  &amp;  &amp;   &amp;  &amp;   &amp; \rm{x}  &amp; &amp;  &amp;   &amp;  \\ &#10;           $\text{M2}_{0,1,0}$ &amp;  &amp;  &amp; \rm{x}  &amp; \rm{x}   &amp;  &amp;   &amp; \rm{x}  &amp; &amp;  &amp;   &amp; \\&#10;           $\text{M2}_{0,0,1}$ &amp;  &amp;  &amp;  &amp;   &amp; \rm{x}  &amp; \rm{x}  &amp; \rm{x}  &amp; &amp;  &amp;   &amp;&#10;          \\ \hline  $\text{M5}_{0,0,1} ^{\mathbf{(1,0)}}$ &amp; \rm{x} &amp; \rm{x}&amp; \rm{x}&amp; \rm{x} &amp;  &amp; &amp; &amp; \rm{x} &amp; \rm{x} &amp;  &amp; \\   $\text{M5}_{0,1,0} ^{\mathbf{(1,0)}}$ &amp; \rm{x} &amp; \rm{x}&amp; &amp;  &amp; x &amp; x &amp; &amp;x  &amp; x &amp;   &amp;  \\&#10; $\text{M5}_{1,0,0} ^{\mathbf{(1,0)}}$ &amp;  &amp; &amp;x &amp;x  &amp; x &amp;x  &amp; &amp; x &amp; x &amp;   &amp; &#10;    \end{tabular} &#10;\end{table}&#10;&#10;&#10;&#10;\end{document}" title="IguanaTex Bitmap Display">
            <a:extLst>
              <a:ext uri="{FF2B5EF4-FFF2-40B4-BE49-F238E27FC236}">
                <a16:creationId xmlns:a16="http://schemas.microsoft.com/office/drawing/2014/main" id="{34C1A121-5044-5F2B-876F-29757F1B7C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153" y="2996504"/>
            <a:ext cx="5820189" cy="21996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E293F2-0B1A-789B-2A75-113EB290F17D}"/>
              </a:ext>
            </a:extLst>
          </p:cNvPr>
          <p:cNvSpPr txBox="1"/>
          <p:nvPr/>
        </p:nvSpPr>
        <p:spPr>
          <a:xfrm>
            <a:off x="873611" y="1346668"/>
            <a:ext cx="994221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M2-branes can be supported 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M5-branes can be supported on</a:t>
            </a:r>
          </a:p>
        </p:txBody>
      </p:sp>
      <p:pic>
        <p:nvPicPr>
          <p:cNvPr id="21" name="Picture 20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^2 _{\ve_a} \times \BR_t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E1418C4-BF5B-63C8-2B83-04C7DBE7D78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318" y="1399693"/>
            <a:ext cx="960000" cy="312381"/>
          </a:xfrm>
          <a:prstGeom prst="rect">
            <a:avLst/>
          </a:prstGeom>
        </p:spPr>
      </p:pic>
      <p:pic>
        <p:nvPicPr>
          <p:cNvPr id="33" name="Picture 32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^2 _{\ve_{c+1}} \times \BR^2 _{\ve_{c-1}} \times C^{\mathbf{(p,q)}}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2417C56C-E8F5-9F17-C82D-96A7C70C8BD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36" y="1917190"/>
            <a:ext cx="2471619" cy="347429"/>
          </a:xfrm>
          <a:prstGeom prst="rect">
            <a:avLst/>
          </a:prstGeom>
        </p:spPr>
      </p:pic>
      <p:pic>
        <p:nvPicPr>
          <p:cNvPr id="29" name="Picture 28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C^{\mathbf{(p,q)}} = \{X^\mathbf{q} Z^{-\mathbf{p}} = \text{const} \} \subset \BC^\times _X \times \BC^\times _Z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B905B345-2CD6-1CC6-F41B-ACFF559C563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998" y="1917190"/>
            <a:ext cx="3664985" cy="261967"/>
          </a:xfrm>
          <a:prstGeom prst="rect">
            <a:avLst/>
          </a:prstGeom>
        </p:spPr>
      </p:pic>
      <p:sp>
        <p:nvSpPr>
          <p:cNvPr id="30" name="Left Brace 29">
            <a:extLst>
              <a:ext uri="{FF2B5EF4-FFF2-40B4-BE49-F238E27FC236}">
                <a16:creationId xmlns:a16="http://schemas.microsoft.com/office/drawing/2014/main" id="{D6781D84-5D8E-FF19-2667-DD3CB1282DED}"/>
              </a:ext>
            </a:extLst>
          </p:cNvPr>
          <p:cNvSpPr/>
          <p:nvPr/>
        </p:nvSpPr>
        <p:spPr>
          <a:xfrm rot="5400000">
            <a:off x="7668857" y="1865607"/>
            <a:ext cx="258184" cy="199285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6447D9-D1B9-99BE-3403-DAD09D5BAABB}"/>
              </a:ext>
            </a:extLst>
          </p:cNvPr>
          <p:cNvSpPr txBox="1"/>
          <p:nvPr/>
        </p:nvSpPr>
        <p:spPr>
          <a:xfrm>
            <a:off x="7472006" y="2396904"/>
            <a:ext cx="8276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5d CS</a:t>
            </a:r>
          </a:p>
        </p:txBody>
      </p:sp>
      <p:pic>
        <p:nvPicPr>
          <p:cNvPr id="3" name="Picture 2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line defect}\,\, \CalL_{l,m,n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9C5F913C-6CA7-7BF7-00DB-3244F8F0A02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423" y="3658795"/>
            <a:ext cx="1863619" cy="251429"/>
          </a:xfrm>
          <a:prstGeom prst="rect">
            <a:avLst/>
          </a:prstGeom>
        </p:spPr>
      </p:pic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surface defect}\;\; \CalS_{L,M,N} ^{\mathbf{(1,0)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844FEB20-606D-7A2D-21DA-3E58280B95D1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423" y="4557059"/>
            <a:ext cx="2422857" cy="37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87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c|c|c|c|c|c|c}&#10;        $\BR^2 _{\ve_1}$ &amp; $\BR^2 _{\ve_2}$ &amp; $\BR^2 _{\ve_3}$ &amp; $\mathbb{R} _t $  &amp; $\BR_x $ &amp; $\BR_z $ &amp; $S^1$  \\ \hline&#10;        $x^0,x^1$ &amp; $x^2,x^3$ &amp; $x^4, x^5$ &amp; $x^6$  &amp; $x^7$ &amp; $ x^8$ &amp; $x^9$&#10;    \end{tabular}&#10;\end{table}&#10;&#10;&#10;&#10;\end{document}" title="IguanaTex Bitmap Display">
            <a:extLst>
              <a:ext uri="{FF2B5EF4-FFF2-40B4-BE49-F238E27FC236}">
                <a16:creationId xmlns:a16="http://schemas.microsoft.com/office/drawing/2014/main" id="{42AA1761-E686-EC32-E004-DD379D941B3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99" y="5640367"/>
            <a:ext cx="5174857" cy="618667"/>
          </a:xfrm>
          <a:prstGeom prst="rect">
            <a:avLst/>
          </a:prstGeom>
        </p:spPr>
      </p:pic>
      <p:pic>
        <p:nvPicPr>
          <p:cNvPr id="15" name="Picture 14" descr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  c||c|c|c|c|c|c|c|c|c|c } &#10;          \text{IIB branes} &amp; 0 &amp; 1 &amp; 2 &amp; 3 &amp; 4 &amp; 5 &amp; 6 &amp; 7 &amp; 8 &amp; 9  \\ \hline\hline &#10;          $\text{D3}_{1,0,0}$ &amp;  \rm{x} &amp; \rm{x}  &amp;  &amp;   &amp;  &amp;   &amp; \rm{x}  &amp; &amp;  &amp;  x  \\ &#10;           $\text{D3}_{0,1,0}$ &amp;  &amp;  &amp; \rm{x}  &amp; \rm{x}   &amp;  &amp;   &amp; \rm{x}  &amp; &amp;  &amp;  x  \\&#10;           $\text{D3}_{0,0,1}$ &amp;  &amp;  &amp;  &amp;   &amp; \rm{x}  &amp; \rm{x}  &amp; \rm{x}  &amp; &amp;  &amp;x   &#10;          \\ \hline  $\text{NS5}_{0,0,1} $ &amp; \rm{x} &amp; \rm{x}&amp; \rm{x}&amp; \rm{x} &amp;  &amp; &amp; &amp; \rm{x} &amp;  &amp;  x \\   $\text{NS5}_{0,1,0} $ &amp; \rm{x} &amp; \rm{x}&amp; &amp;  &amp; x &amp; x &amp; &amp;x  &amp;  &amp; x   \\&#10; $\text{NS5}_{1,0,0} $ &amp;  &amp; &amp;x &amp;x  &amp; x &amp;x  &amp; &amp; x &amp;  &amp;x   &#10;    \end{tabular} &#10;\end{table}&#10;&#10;&#10;&#10;\end{document}" title="IguanaTex Bitmap Display">
            <a:extLst>
              <a:ext uri="{FF2B5EF4-FFF2-40B4-BE49-F238E27FC236}">
                <a16:creationId xmlns:a16="http://schemas.microsoft.com/office/drawing/2014/main" id="{D880DA5C-FED6-D19D-6E55-F5EAA40DA72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154" y="2996504"/>
            <a:ext cx="5433674" cy="202673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E293F2-0B1A-789B-2A75-113EB290F17D}"/>
              </a:ext>
            </a:extLst>
          </p:cNvPr>
          <p:cNvSpPr txBox="1"/>
          <p:nvPr/>
        </p:nvSpPr>
        <p:spPr>
          <a:xfrm>
            <a:off x="873611" y="1346668"/>
            <a:ext cx="994221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In a dual IIB frame,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B6A14A-4591-7A4B-B799-9A70F95477D6}"/>
              </a:ext>
            </a:extLst>
          </p:cNvPr>
          <p:cNvSpPr txBox="1"/>
          <p:nvPr/>
        </p:nvSpPr>
        <p:spPr>
          <a:xfrm>
            <a:off x="3157369" y="1346668"/>
            <a:ext cx="619541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M2-branes become D3-branes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M5-branes on               become          -fivebranes</a:t>
            </a:r>
          </a:p>
        </p:txBody>
      </p:sp>
      <p:pic>
        <p:nvPicPr>
          <p:cNvPr id="22" name="Picture 2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^{\mathbf{(p,q)}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CDDC55BF-4D61-3CD5-D27B-8E41837B2EE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43" y="1925836"/>
            <a:ext cx="633905" cy="242286"/>
          </a:xfrm>
          <a:prstGeom prst="rect">
            <a:avLst/>
          </a:prstGeom>
        </p:spPr>
      </p:pic>
      <p:pic>
        <p:nvPicPr>
          <p:cNvPr id="24" name="Picture 23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1,0)} = \text{NS5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D5C0D11F-F4A2-8D10-4BC7-35A908C9A73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19" y="1882845"/>
            <a:ext cx="1011266" cy="187482"/>
          </a:xfrm>
          <a:prstGeom prst="rect">
            <a:avLst/>
          </a:prstGeom>
        </p:spPr>
      </p:pic>
      <p:pic>
        <p:nvPicPr>
          <p:cNvPr id="27" name="Picture 26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0,1)} = \text{D5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8C9CE35A-FA7B-75EE-ACF2-6692673FF9E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19" y="2164825"/>
            <a:ext cx="914639" cy="188409"/>
          </a:xfrm>
          <a:prstGeom prst="rect">
            <a:avLst/>
          </a:prstGeom>
        </p:spPr>
      </p:pic>
      <p:pic>
        <p:nvPicPr>
          <p:cNvPr id="32" name="Picture 31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p,q)}&#10;\end{split}&#10;\end{align*}&#10;&#10;&#10;&#10;\end{document}" title="IguanaTex Bitmap Display">
            <a:extLst>
              <a:ext uri="{FF2B5EF4-FFF2-40B4-BE49-F238E27FC236}">
                <a16:creationId xmlns:a16="http://schemas.microsoft.com/office/drawing/2014/main" id="{F87BE632-D0A2-6E0C-8BE4-6445C83B8CE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248" y="1977025"/>
            <a:ext cx="494921" cy="21433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D0EFD7E-4588-CBDF-7476-039A9380E3DA}"/>
              </a:ext>
            </a:extLst>
          </p:cNvPr>
          <p:cNvSpPr txBox="1"/>
          <p:nvPr/>
        </p:nvSpPr>
        <p:spPr>
          <a:xfrm>
            <a:off x="8753143" y="2754853"/>
            <a:ext cx="329900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cf. [</a:t>
            </a:r>
            <a:r>
              <a:rPr lang="en-US" sz="1200" dirty="0" err="1">
                <a:solidFill>
                  <a:srgbClr val="0070C0"/>
                </a:solidFill>
              </a:rPr>
              <a:t>Awata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Feigin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lang="en-US" sz="1200" dirty="0" err="1">
                <a:solidFill>
                  <a:srgbClr val="0070C0"/>
                </a:solidFill>
              </a:rPr>
              <a:t>Shiraishi</a:t>
            </a:r>
            <a:r>
              <a:rPr lang="en-US" sz="1200">
                <a:solidFill>
                  <a:srgbClr val="0070C0"/>
                </a:solidFill>
              </a:rPr>
              <a:t> 11]</a:t>
            </a:r>
            <a:endParaRPr lang="en-US" sz="1200" dirty="0">
              <a:solidFill>
                <a:srgbClr val="0070C0"/>
              </a:solidFill>
            </a:endParaRPr>
          </a:p>
          <a:p>
            <a:r>
              <a:rPr lang="en-US" sz="1200" dirty="0">
                <a:solidFill>
                  <a:srgbClr val="0070C0"/>
                </a:solidFill>
              </a:rPr>
              <a:t>      [Mironov, Morozov, </a:t>
            </a:r>
            <a:r>
              <a:rPr lang="en-US" sz="1200" dirty="0" err="1">
                <a:solidFill>
                  <a:srgbClr val="0070C0"/>
                </a:solidFill>
              </a:rPr>
              <a:t>Zenkevich</a:t>
            </a:r>
            <a:r>
              <a:rPr lang="en-US" sz="1200" dirty="0">
                <a:solidFill>
                  <a:srgbClr val="0070C0"/>
                </a:solidFill>
              </a:rPr>
              <a:t> 16],</a:t>
            </a:r>
          </a:p>
          <a:p>
            <a:r>
              <a:rPr lang="en-US" sz="1200" dirty="0">
                <a:solidFill>
                  <a:srgbClr val="0070C0"/>
                </a:solidFill>
              </a:rPr>
              <a:t>      [</a:t>
            </a:r>
            <a:r>
              <a:rPr lang="en-US" sz="1200" dirty="0" err="1">
                <a:solidFill>
                  <a:srgbClr val="0070C0"/>
                </a:solidFill>
              </a:rPr>
              <a:t>Bourgine</a:t>
            </a:r>
            <a:r>
              <a:rPr lang="en-US" sz="1200" dirty="0">
                <a:solidFill>
                  <a:srgbClr val="0070C0"/>
                </a:solidFill>
              </a:rPr>
              <a:t>, Fukuda, Harada, Matsuo, Zhu 17],</a:t>
            </a:r>
          </a:p>
          <a:p>
            <a:r>
              <a:rPr lang="en-US" sz="1200" dirty="0">
                <a:solidFill>
                  <a:srgbClr val="0070C0"/>
                </a:solidFill>
              </a:rPr>
              <a:t>      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58474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88AB8F-F676-5AD4-501B-D3534FFBE055}"/>
              </a:ext>
            </a:extLst>
          </p:cNvPr>
          <p:cNvSpPr txBox="1"/>
          <p:nvPr/>
        </p:nvSpPr>
        <p:spPr>
          <a:xfrm>
            <a:off x="685353" y="991427"/>
            <a:ext cx="104864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gauge-invariance of the coupling requires the algebra of local operators on the line/surface defects to be a representation of some universal associative algebra (</a:t>
            </a:r>
            <a:r>
              <a:rPr lang="en-US" dirty="0" err="1">
                <a:latin typeface="Avenir Next LT Pro"/>
                <a:cs typeface="Calibri"/>
              </a:rPr>
              <a:t>Koszul</a:t>
            </a:r>
            <a:r>
              <a:rPr lang="en-US" dirty="0">
                <a:latin typeface="Avenir Next LT Pro"/>
                <a:cs typeface="Calibri"/>
              </a:rPr>
              <a:t> duality).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55924-886D-6D95-6768-5A4515C88E85}"/>
              </a:ext>
            </a:extLst>
          </p:cNvPr>
          <p:cNvSpPr txBox="1"/>
          <p:nvPr/>
        </p:nvSpPr>
        <p:spPr>
          <a:xfrm>
            <a:off x="685353" y="2881481"/>
            <a:ext cx="104864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suggestion is that, in our case, this universal associative algebra is the 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quantum toroidal algebra of </a:t>
            </a:r>
            <a:r>
              <a:rPr lang="en-US" dirty="0" err="1">
                <a:solidFill>
                  <a:srgbClr val="FF0000"/>
                </a:solidFill>
                <a:latin typeface="Avenir Next LT Pro"/>
                <a:cs typeface="Calibri"/>
              </a:rPr>
              <a:t>gl</a:t>
            </a:r>
            <a:r>
              <a:rPr lang="en-US" dirty="0">
                <a:solidFill>
                  <a:srgbClr val="FF0000"/>
                </a:solidFill>
                <a:latin typeface="Avenir Next LT Pro"/>
                <a:cs typeface="Calibri"/>
              </a:rPr>
              <a:t>(1)</a:t>
            </a:r>
            <a:r>
              <a:rPr lang="en-US" dirty="0">
                <a:latin typeface="Avenir Next LT Pro"/>
                <a:cs typeface="Calibri"/>
              </a:rPr>
              <a:t>:</a:t>
            </a:r>
            <a:endParaRPr lang="en-US" dirty="0">
              <a:solidFill>
                <a:srgbClr val="FF0000"/>
              </a:solidFill>
              <a:latin typeface="Avenir Next LT Pro"/>
              <a:cs typeface="Calibri"/>
            </a:endParaRPr>
          </a:p>
        </p:txBody>
      </p:sp>
      <p:pic>
        <p:nvPicPr>
          <p:cNvPr id="6" name="Picture 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=``U_{q_1} (\mathscr{O}_{q_2} (\BC^\times \times \BC^\times))&quot;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D19645FA-B685-7484-B6B9-B16388F995F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32" y="3954626"/>
            <a:ext cx="4318475" cy="40228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9557E0A-C851-2022-1D6A-09D422598A3A}"/>
              </a:ext>
            </a:extLst>
          </p:cNvPr>
          <p:cNvGrpSpPr/>
          <p:nvPr/>
        </p:nvGrpSpPr>
        <p:grpSpPr>
          <a:xfrm>
            <a:off x="6852623" y="3391981"/>
            <a:ext cx="4763693" cy="583505"/>
            <a:chOff x="7040881" y="3972896"/>
            <a:chExt cx="4763693" cy="583505"/>
          </a:xfrm>
        </p:grpSpPr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CBE9F11D-C73C-98A9-772E-E58BAEDE807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040881" y="4174750"/>
              <a:ext cx="440189" cy="381651"/>
            </a:xfrm>
            <a:prstGeom prst="bentConnector3">
              <a:avLst>
                <a:gd name="adj1" fmla="val 100099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4BF3B8F-B30A-66B7-927D-7ABD17D90CD1}"/>
                </a:ext>
              </a:extLst>
            </p:cNvPr>
            <p:cNvSpPr txBox="1"/>
            <p:nvPr/>
          </p:nvSpPr>
          <p:spPr>
            <a:xfrm>
              <a:off x="7486098" y="3972896"/>
              <a:ext cx="431847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Avenir Next LT Pro"/>
                  <a:cs typeface="Calibri"/>
                </a:rPr>
                <a:t>Quantum torus algebra:</a:t>
              </a:r>
            </a:p>
          </p:txBody>
        </p:sp>
        <p:pic>
          <p:nvPicPr>
            <p:cNvPr id="10" name="Picture 9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XZ =q_2 ZX&#10;\end{equation*}&#10;&#10;&#10;&#10;\end{document}" title="IguanaTex Bitmap Display">
              <a:extLst>
                <a:ext uri="{FF2B5EF4-FFF2-40B4-BE49-F238E27FC236}">
                  <a16:creationId xmlns:a16="http://schemas.microsoft.com/office/drawing/2014/main" id="{9448A960-44A3-0B00-7B73-670D46C533A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2693" y="4062461"/>
              <a:ext cx="1385143" cy="222476"/>
            </a:xfrm>
            <a:prstGeom prst="rect">
              <a:avLst/>
            </a:prstGeom>
          </p:spPr>
        </p:pic>
      </p:grpSp>
      <p:pic>
        <p:nvPicPr>
          <p:cNvPr id="16" name="Picture 15" descr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 q_2 q_3 =1)&#10;\end{equation*}&#10;&#10;&#10;&#10;\end{document}" title="IguanaTex Bitmap Display">
            <a:extLst>
              <a:ext uri="{FF2B5EF4-FFF2-40B4-BE49-F238E27FC236}">
                <a16:creationId xmlns:a16="http://schemas.microsoft.com/office/drawing/2014/main" id="{C72E91CC-E9B1-6CC6-1DFC-E5CE3A9DD5F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029" y="4165954"/>
            <a:ext cx="1058620" cy="20622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989ED2-4A34-26BD-635B-6BB4456E48AC}"/>
              </a:ext>
            </a:extLst>
          </p:cNvPr>
          <p:cNvSpPr txBox="1"/>
          <p:nvPr/>
        </p:nvSpPr>
        <p:spPr>
          <a:xfrm>
            <a:off x="1043791" y="1654709"/>
            <a:ext cx="1048646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venir Next LT Pro"/>
                <a:cs typeface="Calibri"/>
              </a:rPr>
              <a:t>(for the surface defects, we only consider the mode algebra, not the (quantum) vertex algebra)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4EE217-A6D1-0B0E-E735-31476D185FBC}"/>
              </a:ext>
            </a:extLst>
          </p:cNvPr>
          <p:cNvSpPr txBox="1"/>
          <p:nvPr/>
        </p:nvSpPr>
        <p:spPr>
          <a:xfrm>
            <a:off x="685353" y="4948743"/>
            <a:ext cx="1048646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/>
                <a:cs typeface="Calibri"/>
              </a:rPr>
              <a:t>The demonstration requires perturbative analysis of the 5d CS. I will provide evidences.</a:t>
            </a:r>
            <a:endParaRPr lang="en-US" dirty="0">
              <a:solidFill>
                <a:srgbClr val="FF0000"/>
              </a:solidFill>
              <a:latin typeface="Avenir Next LT Pro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E187CF-F078-A956-73AE-34E72D0E108E}"/>
              </a:ext>
            </a:extLst>
          </p:cNvPr>
          <p:cNvSpPr txBox="1"/>
          <p:nvPr/>
        </p:nvSpPr>
        <p:spPr>
          <a:xfrm>
            <a:off x="4029093" y="5326662"/>
            <a:ext cx="252769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cf. [Costello, Witten, Yamazaki 17]</a:t>
            </a:r>
          </a:p>
          <a:p>
            <a:r>
              <a:rPr lang="en-US" sz="1200" dirty="0">
                <a:solidFill>
                  <a:srgbClr val="0070C0"/>
                </a:solidFill>
              </a:rPr>
              <a:t>      [Costello 17]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DFA556-A5AA-605D-D136-0337E0E030DD}"/>
              </a:ext>
            </a:extLst>
          </p:cNvPr>
          <p:cNvSpPr txBox="1"/>
          <p:nvPr/>
        </p:nvSpPr>
        <p:spPr>
          <a:xfrm>
            <a:off x="4222191" y="5728073"/>
            <a:ext cx="206483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[SJ, N. </a:t>
            </a:r>
            <a:r>
              <a:rPr lang="en-US" sz="1200" dirty="0" err="1">
                <a:solidFill>
                  <a:srgbClr val="0070C0"/>
                </a:solidFill>
              </a:rPr>
              <a:t>Ishtiaque</a:t>
            </a:r>
            <a:r>
              <a:rPr lang="en-US" sz="1200" dirty="0">
                <a:solidFill>
                  <a:srgbClr val="0070C0"/>
                </a:solidFill>
              </a:rPr>
              <a:t>, Y. Zhou 24]</a:t>
            </a:r>
          </a:p>
        </p:txBody>
      </p:sp>
    </p:spTree>
    <p:extLst>
      <p:ext uri="{BB962C8B-B14F-4D97-AF65-F5344CB8AC3E}">
        <p14:creationId xmlns:p14="http://schemas.microsoft.com/office/powerpoint/2010/main" val="15308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172.85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i=\ve_3 \p_z - \ve_1\ve_2 J_i(z)&#10;\end{equation*}&#10;&#10;&#10;&#10;\end{document}"/>
  <p:tag name="IGUANATEXSIZE" val="20"/>
  <p:tag name="IGUANATEXCURSOR" val="367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83.83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O}}R_2 R_1 = R_1 R_2 R_{\text{MO}}&#10;\end{equation*}&#10;&#10;&#10;&#10;\end{document}"/>
  <p:tag name="IGUANATEXSIZE" val="20"/>
  <p:tag name="IGUANATEXCURSOR" val="37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9809"/>
  <p:tag name="ORIGINALWIDTH" val="466.441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/>
  <p:tag name="IGUANATEXSIZE" val="20"/>
  <p:tag name="IGUANATEXCURSOR" val="42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102.737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m&#10;\end{equation*}&#10;&#10;&#10;&#10;\end{document}"/>
  <p:tag name="IGUANATEXSIZE" val="20"/>
  <p:tag name="IGUANATEXCURSOR" val="417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9809"/>
  <p:tag name="ORIGINALWIDTH" val="466.441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2} \times \BR_t&#10;\end{equation*}&#10;&#10;&#10;&#10;\end{document}"/>
  <p:tag name="IGUANATEXSIZE" val="20"/>
  <p:tag name="IGUANATEXCURSOR" val="41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8.2414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n&#10;\end{equation*}&#10;&#10;&#10;&#10;\end{document}"/>
  <p:tag name="IGUANATEXSIZE" val="20"/>
  <p:tag name="IGUANATEXCURSOR" val="417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.4807"/>
  <p:tag name="ORIGINALWIDTH" val="466.441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3} \times \BR_t&#10;\end{equation*}&#10;&#10;&#10;&#10;\end{document}"/>
  <p:tag name="IGUANATEXSIZE" val="20"/>
  <p:tag name="IGUANATEXCURSOR" val="41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2243"/>
  <p:tag name="ORIGINALWIDTH" val="3889.01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r_{\text{M2}_{l,m,n}} = ( \r_{\text{M2}_{l,0,0}} \otimes \r_{\text{M2}_{0,m,0}} \otimes \r_{\text{M2}_{0,0,n}} ) \Delta^{ 2}: \qta \twoheadrightarrow \text{M2}_{l,m,n}&#10;\end{equation*}&#10;&#10;&#10;&#10;\end{document}"/>
  <p:tag name="IGUANATEXSIZE" val="20"/>
  <p:tag name="IGUANATEXCURSOR" val="434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408.698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m,n}&#10;\end{equation*}&#10;&#10;&#10;&#10;\end{document}"/>
  <p:tag name="IGUANATEXSIZE" val="20"/>
  <p:tag name="IGUANATEXCURSOR" val="41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318.710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,m,n}&#10;\end{equation*}&#10;&#10;&#10;&#10;\end{document}"/>
  <p:tag name="IGUANATEXSIZE" val="20"/>
  <p:tag name="IGUANATEXCURSOR" val="4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43.27"/>
  <p:tag name="ORIGINALWIDTH" val="5280.8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egin{split}&#10; &amp; E_k \mapsto  \frac{1}{1-q_1} \sum_{i=1}^l \prod_{\substack{j=1 \\ j \neq i}} ^l \frac{q_2 X_i -  X_j}{X_i - X_j} \prod_{j=1} ^m \frac{q_1 X_i -  X_j '}{X_i - X_j'} \prod_{j=1} ^n \frac{q_1 X_i -  X_j ''}{X_i - X_j ''} X_i ^k q_1 ^{-D_{X_i}} \\&#10;  &amp;\qquad  + \frac{1}{1-q_2} \sum_{i=1}^m \prod_{j=1 } ^l \frac{q_2 X'_i -  X_j}{X'_i - X_j} \prod_{\substack{j=1 \\ j \neq i}} ^m \frac{q_3 X'_i -  X_j '}{X' _i - X_j'} \prod_{j=1} ^n \frac{q_2 X'_i -  X_j ''}{X' _i - X_j ''} (X_i ') ^k q_2 ^{-D_{X'_i}}  \\  &#10;  &amp;\qquad  + \frac{1}{1-q_3} \sum_{i=1}^n \prod_{j=1 } ^l \frac{q_3 X''_i -  X_j}{X''_i - X_j} \prod_{j=1 } ^m \frac{q_3 X''_i -  X_j '}{X'' _i - X_j'} \prod_{\substack{j=1\\ j\neq i}} ^n \frac{q_1 X''_i -  X_j ''}{X'' _i - X_j ''} (X_i '') ^k q_3 ^{-D_{X''_i}} \\&#10;   &amp;F_k \mapsto  \frac{1}{1-q_1 ^{-1}} \sum_{i=1}^l \prod_{\substack{j=1 \\ j \neq i}} ^l \frac{q_2 ^{-1} X_i -   X_j}{X_i - X_j} \prod_{j=1} ^m \frac{q_2 ^{-1} X_i -  X_j '}{q_1 q_2 ^{-1} X_i - X_j'} \prod_{j=1} ^n \frac{q_3 ^{-1} X_i - X_j ''}{q_1 q_3 ^{-1} X_i - X_j ''} q_1 ^{D_{X_i}} X_i ^k  \\&#10;  &amp;\qquad  + \frac{1}{1-q_2^{-1}} \sum_{i=1}^m \prod_{j=1 } ^l \frac{q_1 ^{-1} X'_i -  X_j}{q_1 ^{-1} q_2 X'_i - X_j} \prod_{\substack{j=1 \\ j \neq i}} ^m \frac{q_3 ^{-1} X'_i -  X_j '}{X' _i - X_j'} \prod_{j=1} ^n \frac{q_3^{-1} X'_i -   X_j ''}{q_2 q_3 ^{-1} X' _i - X_j ''}q_2 ^{D_{X'_i}} (X_i') ^k   \\  &#10;  &amp;\qquad  + \frac{1}{1-q_3 ^{-1}} \sum_{i=1}^n \prod_{j=1 } ^l \frac{q_1 ^{-1} X''_i - X_j}{q_1 ^{-1} q_3 X''_i - X_j} \prod_{j=1 } ^m \frac{q_2 ^{-1} X''_i -  X_j '}{q_2 ^{-1}q_3  X'' _i - X_j'} \prod_{\substack{j=1\\ j\neq i}} ^n \frac{q_1 ^{-1} X''_i - X_j ''}{X'' _i - X_j ''} q_3 ^{D_{X''_i}}  (X_i'') ^k ,  &#10;   \end{split} \qquad k \in \BZ, \\&#10;   \begin{split}&#10;    &amp; H_{\pm r} \mapsto \frac{1}{1- q_1 ^{\mp r}} \sum_{i=1} ^ l X_i ^{\pm r} + \frac{1}{1- q_2 ^{\mp r}} \sum_{i=1} ^ m (X_i ') ^{\pm r} + \frac{1}{1- q_3 ^{\mp r}} \sum_{i=1} ^ n (X_i '') ^{\pm r} , \qquad r \in \BZ_{&gt;0}, \\&#10;    &amp;C\mapsto 1,\quad C^\perp \mapsto 1.&#10;\end{split}&#10;\end{split}&#10;\end{align*}&#10;&#10;&#10;&#10;\end{document}"/>
  <p:tag name="IGUANATEXSIZE" val="20"/>
  <p:tag name="IGUANATEXCURSOR" val="624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1070.11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{c+1}} \times \BR^2_{\ve_{c-1}} \times \BC^\times _X&#10;\end{equation*}&#10;&#10;&#10;&#10;\end{document}"/>
  <p:tag name="IGUANATEXSIZE" val="20"/>
  <p:tag name="IGUANATEXCURSOR" val="424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1053.618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O}} \in \widehat{\mathfrak{gl}} (1)  \,\widehat{\otimes} \, \widehat{\mathfrak{gl}}(1)&#10;\end{equation*}&#10;&#10;&#10;&#10;\end{document}"/>
  <p:tag name="IGUANATEXSIZE" val="20"/>
  <p:tag name="IGUANATEXCURSOR" val="374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1358.0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\twoheadrightarrow \text{M5}_{c} ^{\mathbf{(1,0)}}&#10;\end{equation*}&#10;&#10;&#10;&#10;\end{document}"/>
  <p:tag name="IGUANATEXSIZE" val="20"/>
  <p:tag name="IGUANATEXCURSOR" val="423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3.7195"/>
  <p:tag name="ORIGINALWIDTH" val="2069.74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[a_r ^{(c)},a_s ^{(c)}] = - \d_{r+s,0} \frac{r}{\k_r} (q_c ^{r/2} - q_c ^{-r/2})^3.&#10;\end{equation*}&#10;&#10;&#10;&#10;\end{document}"/>
  <p:tag name="IGUANATEXSIZE" val="20"/>
  <p:tag name="IGUANATEXCURSOR" val="426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370.82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left(\k_r = \prod_{a=1}^3 (q_a ^{r/2} -q_a ^{-r/2})\right)&#10;\end{equation*}&#10;&#10;&#10;&#10;\end{document}"/>
  <p:tag name="IGUANATEXSIZE" val="20"/>
  <p:tag name="IGUANATEXCURSOR" val="423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6.4005"/>
  <p:tag name="ORIGINALWIDTH" val="2233.22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E(X) \mapsto -e^{a_0 ^{(c)} \frac{\log q_{c+1 } \log q_{c-1}}{\log q_c}} \frac{1-q_c }{\k_1} \eta_c (X)\\&#10;&amp; F(X)\mapsto  e^{-a_0 ^{(c)} \frac{\log q_{c+1 } \log q_{c-1}}{\log q_c}}  \frac{1-q_c  ^{-1} }{\k_1} \xi_c (X)\\&#10;&amp;    K^\pm (X) \mapsto \varphi_c ^\pm (X) &#10;\end{split}&#10;\end{align*}&#10;&#10;&#10;&#10;\end{document}"/>
  <p:tag name="IGUANATEXSIZE" val="20"/>
  <p:tag name="IGUANATEXCURSOR" val="44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315"/>
  <p:tag name="ORIGINALWIDTH" val="1025.12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C,C^\perp) \mapsto (q_c ^{1/2},1)&#10;\end{split}&#10;\end{align*}&#10;&#10;&#10;&#10;\end{document}"/>
  <p:tag name="IGUANATEXSIZE" val="20"/>
  <p:tag name="IGUANATEXCURSOR" val="42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98.6501"/>
  <p:tag name="ORIGINALWIDTH" val="4738.65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\eta_c (X) = \exp \left( -\sum_{r=1} ^\infty \frac{\k_r}{r} \frac{1}{( q_c ^{r/2} - q_c ^{-r/2} )^2 }a_{-r} ^{(c)} X^r \right) \exp\left( - \sum_{r=1} ^\infty \frac{\k_r}{r} \frac{q_c ^{-{r/2}}}{ (q_c ^{r/2} - q_c ^{-r/2} )^2 } a_r ^{(c)} X^{-r} \right) \\&#10;    &amp;\xi _c (X) =  \exp \left( \sum_{r=1} ^\infty \frac{\k_r}{r} \frac{ q_c ^{r/2} }{ (q_c ^{r/2} - q_c ^{-r/2 } )^2 }a_{-r} ^{(c)} X^r \right) \exp\left(  \sum_{r=1} ^\infty \frac{\k_r}{r} \frac{1}{ (q_c ^{r/2} - q_c ^{-r/2} )^2 } a_r ^{(c)} X^{-r} \right).&#10;\end{split}&#10;\end{align*}&#10;&#10;&#10;&#10;\end{document}"/>
  <p:tag name="IGUANATEXSIZE" val="20"/>
  <p:tag name="IGUANATEXCURSOR" val="47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4.9532"/>
  <p:tag name="ORIGINALWIDTH" val="2208.47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varphi_c ^\pm (X) = \exp \left(  \sum_{r=1} ^\infty \frac{\k_r}{r} \frac{a_{\pm r} ^{(c)}}{q_c ^{r/2} -q_c ^{-r/2}} X^{\mp r} \right)&#10;\end{split}&#10;\end{align*}&#10;&#10;&#10;&#10;\end{document}"/>
  <p:tag name="IGUANATEXSIZE" val="20"/>
  <p:tag name="IGUANATEXCURSOR" val="42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N} ^{\mathbf{(1,0)}}&#10;\end{equation*}&#10;&#10;&#10;&#10;\end{document}"/>
  <p:tag name="IGUANATEXSIZE" val="20"/>
  <p:tag name="IGUANATEXCURSOR" val="421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3.4308"/>
  <p:tag name="ORIGINALWIDTH" val="1696.288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egin{cases} \BC\times \BC \qquad\qquad Y_1 (\widehat{\mathfrak{gl}}(1)) \\ \BC\times \BC^\times \qquad\quad \,\, Y (\widehat{\mathfrak{gl}}(1)) \\ \BC^\times \times \BC^\times \qquad \,\,\,\,\qta \end{cases}&#10;\end{equation*}&#10;&#10;&#10;&#10;\end{document}"/>
  <p:tag name="IGUANATEXSIZE" val="20"/>
  <p:tag name="IGUANATEXCURSOR" val="42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5.718"/>
  <p:tag name="ORIGINALWIDTH" val="3853.01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r_{\text{M5}_{0,0,N} ^{\mathbf{(1,0)}}} = \left( \r_{\text{M5}_{0,0,1} ^{\mathbf{(1,0)}}}  \otimes \cdots \otimes \r_{\text{M5}_{0,0,1} ^{\mathbf{(1,0)}}} \right) \Delta^{N-1}: \qta \twoheadrightarrow {\text{M5}_{0,0,N} ^{\mathbf{(1,0)}}}&#10;\end{split}&#10;\end{align*}&#10;&#10;&#10;&#10;\end{document}"/>
  <p:tag name="IGUANATEXSIZE" val="20"/>
  <p:tag name="IGUANATEXCURSOR" val="43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/>
  <p:tag name="IGUANATEXSIZE" val="20"/>
  <p:tag name="IGUANATEXCURSOR" val="42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/>
  <p:tag name="IGUANATEXSIZE" val="20"/>
  <p:tag name="IGUANATEXCURSOR" val="42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^{\mathbf{(1,0)}}&#10;\end{equation*}&#10;&#10;&#10;&#10;\end{document}"/>
  <p:tag name="IGUANATEXSIZE" val="20"/>
  <p:tag name="IGUANATEXCURSOR" val="42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.4807"/>
  <p:tag name="ORIGINALWIDTH" val="1812.52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&#10;\begin{equation*}&#10;\mathbb{R}^2 _{\varepsilon_1} \times \mathbb{R}^2 _{\varepsilon_2} \times \mathbb{R}^2 _{\varepsilon_3} \times \BR_t \times \mathbb{C}^\times _X \times \mathbb{C}^\times _Z&#10;\end{equation*}&#10;&#10;\end{document}"/>
  <p:tag name="IGUANATEXSIZE" val="20"/>
  <p:tag name="IGUANATEXCURSOR" val="384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9787"/>
  <p:tag name="ORIGINALWIDTH" val="461.192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}}^{\mathbf{(1,0)}}&#10;\end{equation*}&#10;&#10;&#10;&#10;\end{document}"/>
  <p:tag name="IGUANATEXSIZE" val="20"/>
  <p:tag name="IGUANATEXCURSOR" val="419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9787"/>
  <p:tag name="ORIGINALWIDTH" val="568.42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-1}}^{\mathbf{(1,0)}}&#10;\end{equation*}&#10;&#10;&#10;&#10;\end{document}"/>
  <p:tag name="IGUANATEXSIZE" val="20"/>
  <p:tag name="IGUANATEXCURSOR" val="4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0.4799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1}^{\mathbf{(1,0)}}&#10;\end{equation*}&#10;&#10;&#10;&#10;\end{document}"/>
  <p:tag name="IGUANATEXSIZE" val="20"/>
  <p:tag name="IGUANATEXCURSOR" val="41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383.202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L,M,N} ^{\mathbf{(1,0)}}&#10;\end{equation*}&#10;&#10;&#10;&#10;\end{document}"/>
  <p:tag name="IGUANATEXSIZE" val="20"/>
  <p:tag name="IGUANATEXCURSOR" val="41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8.4627"/>
  <p:tag name="ORIGINALWIDTH" val="4542.93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r_{\text{M5}_{L,M,N} ^{\mathbf{(1,0)}}} = \left( \r_{\text{M5}_{c_{L+M+N}} ^{\mathbf{(1,0)}}}  \otimes \cdots \otimes \r_{\text{M5}_{c_1} ^{\mathbf{(1,0)}}} \right) \Delta^{L+M+N-1}: \qta \twoheadrightarrow {\text{M5}_{L,M,N} ^{\mathbf{(1,0)}}}&#10;\end{split}&#10;\end{align*}&#10;&#10;&#10;&#10;\end{document}"/>
  <p:tag name="IGUANATEXSIZE" val="20"/>
  <p:tag name="IGUANATEXCURSOR" val="436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828.646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(\ve_3 = -\ve_1-\ve_2)&#10;\end{equation*}&#10;&#10;&#10;&#10;\end{document}"/>
  <p:tag name="IGUANATEXSIZE" val="20"/>
  <p:tag name="IGUANATEXCURSOR" val="36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203.974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4350.20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 \left(\r_{\text{M2}_{0,0,1}} (g) \otimes  1 + 1 \otimes \r_{\text{M5}_{c} ^{\mathbf{(1,0)}}} (g)\right) = \left(\r_{\text{M2}_{0,0,1}} (g) \otimes  1 + 1 \otimes \r_{\text{M5}_c ^{\mathbf{(1,0)}}} (g)\right)R^{(c)}&#10;\end{equation*}&#10;&#10;&#10;&#10;\end{document}"/>
  <p:tag name="IGUANATEXSIZE" val="20"/>
  <p:tag name="IGUANATEXCURSOR" val="377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1265.84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 ^{(c)}\in \text{M2}_{0,0,1} \widehat{\otimes} \, \text{M5}_{c} ^{\mathbf{(1,0)}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.4852"/>
  <p:tag name="ORIGINALWIDTH" val="477.6903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Q}_{\ve_1=\ve_2=0}&#10;\end{equation*}&#10;&#10;&#10;\end{document}"/>
  <p:tag name="IGUANATEXSIZE" val="18"/>
  <p:tag name="IGUANATEXCURSOR" val="37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0.7236"/>
  <p:tag name="ORIGINALWIDTH" val="2524.18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 \Delta_{\text{M2}_{0,0,1} ,\text{M5}_c^{\mathbf{(1,0)}}}(g) = \Delta^\text{op} _{\text{M2}_{0,0,1} ,\text{M5}_{c}^{\mathbf{(1,0)}}} (g) R^{(c)}&#10;\end{equation*}&#10;&#10;&#10;&#10;\end{document}"/>
  <p:tag name="IGUANATEXSIZE" val="20"/>
  <p:tag name="IGUANATEXCURSOR" val="37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2226.47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Delta_{\text{M2}_{0,0,1} ,\text{M5}_{c}^{\mathbf{(1,0)}}} := \left(\r_{\text{M2}_{0,0,1}} \otimes \r_{\text{M5}_{c}^{\mathbf{(1,0)}}} \right)\Delta&#10;\end{equation*}&#10;&#10;&#10;&#10;\end{document}"/>
  <p:tag name="IGUANATEXSIZE" val="20"/>
  <p:tag name="IGUANATEXCURSOR" val="37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666.666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^{\text{op}} = \sigma \circ \Delta&#10;\end{equation*}&#10;&#10;&#10;&#10;\end{document}"/>
  <p:tag name="IGUANATEXSIZE" val="20"/>
  <p:tag name="IGUANATEXCURSOR" val="421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084.36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s(g_1\otimes g_2) = g_2 \otimes g_1&#10;\end{equation*}&#10;&#10;&#10;&#10;\end{document}"/>
  <p:tag name="IGUANATEXSIZE" val="20"/>
  <p:tag name="IGUANATEXCURSOR" val="42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1955.00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CalR \in \qta \, \widehat{\otimes}\, \qta&#10;\end{equation*}&#10;&#10;&#10;&#10;\end{document}"/>
  <p:tag name="IGUANATEXSIZE" val="20"/>
  <p:tag name="IGUANATEXCURSOR" val="42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6.1792"/>
  <p:tag name="ORIGINALWIDTH" val="2772.40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    &amp;\CalR \Delta (g) = \Delta^{\text{op}} (g) \CalR,\qquad \text{for any } g\in \qta ,  \\&#10;    &amp;(\Delta \otimes \text{id} ) \CalR = \CalR_{13} \CalR_{23} \\&#10;    &amp; (\text{id} \otimes \Delta) \CalR = \CalR_{13} \CalR_{12}.&#10;\end{align*}&#10;&#10;&#10;&#10;\end{document}"/>
  <p:tag name="IGUANATEXSIZE" val="20"/>
  <p:tag name="IGUANATEXCURSOR" val="426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418.07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\CalR_{12} \CalR_{13} \CalR_{23} = \CalR_{23} \CalR_{13} \CalR_{12}&#10;\end{equation*}&#10;&#10;&#10;&#10;\end{document}"/>
  <p:tag name="IGUANATEXSIZE" val="20"/>
  <p:tag name="IGUANATEXCURSOR" val="424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980.1275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 \BR^2 \times \BR^2 \times \BR^2 \times \BR&#10;\end{equation*}&#10;&#10;&#10;\end{document}"/>
  <p:tag name="IGUANATEXSIZE" val="18"/>
  <p:tag name="IGUANATEXCURSOR" val="37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.7334"/>
  <p:tag name="ORIGINALWIDTH" val="496.43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\CalR = \bar{\CalR} \CalK ,&#10;\end{equation*}&#10;&#10;&#10;&#10;\end{document}"/>
  <p:tag name="IGUANATEXSIZE" val="20"/>
  <p:tag name="IGUANATEXCURSOR" val="42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3502.06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CalK=  e^{\log C \otimes d + d \otimes \log C +\log C^\perp \otimes d^\perp + d^\perp \otimes \log C^\perp} \exp \left[ \sum_{r=1} ^\infty \frac{\k_r}{r} H_{-r} \otimes H_{r} \right]&#10;\end{equation*}&#10;&#10;&#10;&#10;\end{document}"/>
  <p:tag name="IGUANATEXSIZE" val="20"/>
  <p:tag name="IGUANATEXCURSOR" val="436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5.2156"/>
  <p:tag name="ORIGINALWIDTH" val="1858.26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\bar{\CalR} = 1 \otimes 1 + \k_1 \sum_{k \in \BZ} E_k \otimes F_{-k}+ \cdots&#10;\end{equation*}&#10;&#10;&#10;&#10;\end{document}"/>
  <p:tag name="IGUANATEXSIZE" val="20"/>
  <p:tag name="IGUANATEXCURSOR" val="42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766.404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/>
  <p:tag name="IGUANATEXSIZE" val="18"/>
  <p:tag name="IGUANATEXCURSOR" val="41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6.7267"/>
  <p:tag name="ORIGINALWIDTH" val="2593.17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c)}= (\r_{\text{M2}_{0,0,1}}\otimes \r_{\text{M5}_{c} ^{\mathbf{(1,0)}}} )\CalR  \in \text{M2}_{0,0,1} \widehat{\otimes} \, \text{M5}_c ^{\mathbf{(1,0)}}&#10;\end{equation*}&#10;&#10;&#10;&#10;\end{document}"/>
  <p:tag name="IGUANATEXSIZE" val="20"/>
  <p:tag name="IGUANATEXCURSOR" val="426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1.3911"/>
  <p:tag name="ORIGINALWIDTH" val="4304.46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ar{R}^{(c)}&amp; = \sum_{m=0} ^\infty \k_1 ^m (\r_{\text{M2}_{0,0,1}}\otimes \r_{\text{M5}_{c} ^{\mathbf{(1,0)}}} ) \sum_{k_1,\cdots,k_m \in \BZ} E_{k_1}\cdots E_{k_m} \otimes F_{-k_1} \cdots F_{-k_m} \\&#10;&amp;= \sum_{m=0} ^\infty q_{\bar{c}} ^m e^{- m a_0 ^{(c)} \frac{\log q_{c-1} \log q_{c+1}}{\log q_c} }  \left(\prod_{j=0} ^{m-1} \frac{1-q_c q_3^{-j}}{1-q_3 ^{-j-1}} \right) : \prod_{j=0} ^ {m-1} \xi_c (q_3 ^{-j} X_1) : q_3 ^{-m D_{X_1}}&#10;\end{align*}&#10;&#10;&#10;&#10;\end{document}"/>
  <p:tag name="IGUANATEXSIZE" val="20"/>
  <p:tag name="IGUANATEXCURSOR" val="461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3.2021"/>
  <p:tag name="ORIGINALWIDTH" val="4255.71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K^{(c)} =(q_c ^{\frac{d}{2}}\otimes 1) \prod_{j=0}^\infty \varphi_c^+ (q_c ^{-j} X_1) =\left(q_c ^{\frac{d}{2}} \otimes 1 \right)  \exp \left[ \sum_{r=1} ^\infty \frac{\k_r}{r} \frac{X_1 ^{-r}}{1-q_3 ^r} \otimes \frac{a_r ^{(c)} }{q_c ^{r/2} -q_c ^{-r/2}} \right] &#10;\end{equation*}&#10;&#10;&#10;&#10;\end{document}"/>
  <p:tag name="IGUANATEXSIZE" val="20"/>
  <p:tag name="IGUANATEXCURSOR" val="426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836.895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c)} =  \bar{R}^{(c)} K^{(c)}&#10;\end{equation*}&#10;&#10;&#10;&#10;\end{document}"/>
  <p:tag name="IGUANATEXSIZE" val="20"/>
  <p:tag name="IGUANATEXCURSOR" val="41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272.21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=3&#10;\end{split}&#10;\end{alig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7.4765"/>
  <p:tag name="ORIGINALWIDTH" val="2274.46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ar{R}^{(3)}&amp; = 1- e^{-a_0 ^{(3)} \frac{\log q_1 \log q_2}{\log q_3}} q_3 ^{-1} \xi_3 (X_1) q_3 ^{-D_{X_1}}&#10;\end{align*}&#10;&#10;&#10;&#10;\end{document}"/>
  <p:tag name="IGUANATEXSIZE" val="20"/>
  <p:tag name="IGUANATEXCURSOR" val="42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491.938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 ^\times _X \times \BC^\times _Z&#10;\end{equation*}&#10;&#10;&#10;\end{document}"/>
  <p:tag name="IGUANATEXSIZE" val="18"/>
  <p:tag name="IGUANATEXCURSOR" val="37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83.2021"/>
  <p:tag name="ORIGINALWIDTH" val="4255.71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K^{(3)} =(q_3 ^{\frac{d}{2}}\otimes 1) \prod_{j=0}^\infty \varphi_3^+ (q_3 ^{-j} X_1) =\left(q_3 ^{\frac{d}{2}} \otimes 1 \right)  \exp \left[ \sum_{r=1} ^\infty \frac{\k_r}{r} \frac{X_1 ^{-r}}{1-q_3 ^r} \otimes \frac{a_r ^{(c)} }{q_3 ^{r/2} -q_3 ^{-r/2}} \right] &#10;\end{equation*}&#10;&#10;&#10;&#10;\end{document}"/>
  <p:tag name="IGUANATEXSIZE" val="20"/>
  <p:tag name="IGUANATEXCURSOR" val="442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851.893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R^{(3)} =  \bar{R}^{(3)} K^{(3)}&#10;\end{equation*}&#10;&#10;&#10;&#10;\end{document}"/>
  <p:tag name="IGUANATEXSIZE" val="20"/>
  <p:tag name="IGUANATEXCURSOR" val="42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9787"/>
  <p:tag name="ORIGINALWIDTH" val="461.192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}}^{\mathbf{(1,0)}}&#10;\end{equation*}&#10;&#10;&#10;&#10;\end{document}"/>
  <p:tag name="IGUANATEXSIZE" val="20"/>
  <p:tag name="IGUANATEXCURSOR" val="419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9787"/>
  <p:tag name="ORIGINALWIDTH" val="568.42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{L+M+N-1}}^{\mathbf{(1,0)}}&#10;\end{equation*}&#10;&#10;&#10;&#10;\end{document}"/>
  <p:tag name="IGUANATEXSIZE" val="20"/>
  <p:tag name="IGUANATEXCURSOR" val="4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0.4799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_1}^{\mathbf{(1,0)}}&#10;\end{equation*}&#10;&#10;&#10;&#10;\end{document}"/>
  <p:tag name="IGUANATEXSIZE" val="20"/>
  <p:tag name="IGUANATEXCURSOR" val="41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383.202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L,M,N} ^{\mathbf{(1,0)}}&#10;\end{equation*}&#10;&#10;&#10;&#10;\end{document}"/>
  <p:tag name="IGUANATEXSIZE" val="20"/>
  <p:tag name="IGUANATEXCURSOR" val="41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2749.15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R_{\text{M2}_{0,0,1},\text{M5}_{L,M,N} ^{\mathbf{(1,0)}}} = R_{L+M+N} ^{(c_{L+M+N})}  R_{N-1} ^{(c_{L+M+N-1})} \cdots R_1 ^{(c_1)}&#10;\end{split}&#10;\end{align*}&#10;&#10;&#10;&#10;\end{document}"/>
  <p:tag name="IGUANATEXSIZE" val="20"/>
  <p:tag name="IGUANATEXCURSOR" val="42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2373"/>
  <p:tag name="ORIGINALWIDTH" val="614.1732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ve_1 = \ve_2 = 0&#10;\end{equation*}&#10;&#10;&#10;\end{document}"/>
  <p:tag name="IGUANATEXSIZE" val="18"/>
  <p:tag name="IGUANATEXCURSOR" val="36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8.4777"/>
  <p:tag name="ORIGINALWIDTH" val="557.930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_{L+M+N})} _{L+M+N}&#10;\end{equation*}&#10;&#10;&#10;&#10;\end{document}"/>
  <p:tag name="IGUANATEXSIZE" val="20"/>
  <p:tag name="IGUANATEXCURSOR" val="37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251.968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_{1})} _{1}&#10;\end{equation*}&#10;&#10;&#10;&#10;\end{document}"/>
  <p:tag name="IGUANATEXSIZE" val="20"/>
  <p:tag name="IGUANATEXCURSOR" val="36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8.4777"/>
  <p:tag name="ORIGINALWIDTH" val="855.64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2}_{0,0,1}, \text{M5}_{L,M,N} ^{\mathbf{(1,0)}} }&#10;\end{equation*}&#10;&#10;&#10;&#10;\end{document}"/>
  <p:tag name="IGUANATEXSIZE" val="20"/>
  <p:tag name="IGUANATEXCURSOR" val="373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71.203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2}_{0,0,1}&#10;\end{split}&#10;\end{align*}&#10;&#10;&#10;&#10;\end{document}"/>
  <p:tag name="IGUANATEXSIZE" val="18"/>
  <p:tag name="IGUANATEXCURSOR" val="42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482.189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5}_{L,M,N} ^{\mathbf{(1,0)}}&#10;\end{split}&#10;\end{align*}&#10;&#10;&#10;&#10;\end{document}"/>
  <p:tag name="IGUANATEXSIZE" val="20"/>
  <p:tag name="IGUANATEXCURSOR" val="42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126.35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\text{id}\otimes \Delta)\CalR = \CalR_{13} \CalR_{12}&#10;\end{split}&#10;\end{align*}&#10;&#10;&#10;&#10;\end{document}"/>
  <p:tag name="IGUANATEXSIZE" val="20"/>
  <p:tag name="IGUANATEXCURSOR" val="424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503.937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 \ve_1,\ve_2 \neq 0&#10;\end{equation*}&#10;&#10;&#10;\end{document}"/>
  <p:tag name="IGUANATEXSIZE" val="18"/>
  <p:tag name="IGUANATEXCURSOR" val="36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224.22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&#10;\end{equation*}&#10;&#10;&#10;&#10;\end{document}"/>
  <p:tag name="IGUANATEXSIZE" val="20"/>
  <p:tag name="IGUANATEXCURSOR" val="36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2291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'} ^{\mathbf{(1,0)}}&#10;\end{equation*}&#10;&#10;&#10;&#10;\end{document}"/>
  <p:tag name="IGUANATEXSIZE" val="20"/>
  <p:tag name="IGUANATEXCURSOR" val="36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2291"/>
  <p:tag name="ORIGINALWIDTH" val="1547.05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\in \text{Hom}(\CalV_{c},\BC)\, \widehat{\otimes} \, \text{M5}_{c'} ^{\mathbf{(1,0)}}&#10;\end{equation*}&#10;&#10;&#10;&#10;\end{document}"/>
  <p:tag name="IGUANATEXSIZE" val="20"/>
  <p:tag name="IGUANATEXCURSOR" val="37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6.9591"/>
  <p:tag name="ORIGINALWIDTH" val="1388.07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J_i(z)J_j (w) \sim \frac{-\frac{1}{\ve_1\ve_2}}{(z-w)^2}\d_{i,j}&#10;\end{equation*}&#10;&#10;&#10;&#10;\end{document}"/>
  <p:tag name="IGUANATEXSIZE" val="20"/>
  <p:tag name="IGUANATEXCURSOR" val="36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780.652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 \times \BC^\times _X \times \BC^\times _Z&#10;\end{equation*}&#10;&#10;&#10;&#10;\end{document}"/>
  <p:tag name="IGUANATEXSIZE" val="18"/>
  <p:tag name="IGUANATEXCURSOR" val="372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5.9768"/>
  <p:tag name="ORIGINALWIDTH" val="2027.74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\Delta_{\text{M2}_{c} ,\text{M5}_{c'}^{\mathbf{(1,0)}}}(g) = \r_{\text{M5}_{c'}^{\mathbf{(1,0)}}}(g) \Phi_{c,c'}&#10;\end{equation*}&#10;&#10;&#10;&#10;\end{document}"/>
  <p:tag name="IGUANATEXSIZE" val="20"/>
  <p:tag name="IGUANATEXCURSOR" val="37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125.234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.7342"/>
  <p:tag name="ORIGINALWIDTH" val="295.463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c'&#10;\end{split}&#10;\end{align*}&#10;&#10;&#10;&#10;\end{document}"/>
  <p:tag name="IGUANATEXSIZE" val="20"/>
  <p:tag name="IGUANATEXCURSOR" val="41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4.214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color{orange}{\CalL_{0,0,0}}&#10;\end{split}&#10;\end{align*}&#10;&#10;&#10;&#10;\end{document}"/>
  <p:tag name="IGUANATEXSIZE" val="20"/>
  <p:tag name="IGUANATEXCURSOR" val="422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32.6959"/>
  <p:tag name="ORIGINALWIDTH" val="1786.27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textcolor{orange}{&#10;\begin{align*}&#10;\begin{split}&#10; &amp;= (\r_{\text{M2}_{0,0,0}} \otimes \r_{\text{M5} _{c'} ^{\mathbf{(1,0)}} } ) \Delta^{\text{op}} (g) \Phi _{c,c'}  \\&#10;&amp;  = (\epsilon \otimes  \r_{\text{M5} _{c'} ^{\mathbf{(1,0)}} } )\Delta^{\text{op}} (g) \Phi _{c,c'}&#10;\end{split}&#10;\end{align*}&#10;}&#10;&#10;&#10;\end{document}"/>
  <p:tag name="IGUANATEXSIZE" val="20"/>
  <p:tag name="IGUANATEXCURSOR" val="442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2254"/>
  <p:tag name="ORIGINALWIDTH" val="1214.84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epsilon: \qta \to \BC&#10;\end{split}&#10;\end{align*}&#10;&#10;&#10;&#10;\end{document}"/>
  <p:tag name="IGUANATEXSIZE" val="20"/>
  <p:tag name="IGUANATEXCURSOR" val="421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2752.90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S = \frac{1}{\ve_1} \int \frac{dX}{X} \wedge \frac{dZ}{Z} \wedge \left[ A \star_{\ve_2} dA + \frac{2}{3} A \star_{\ve_2} A \star_{\ve_2} A \right]&#10;\end{equation*}&#10;&#10;&#10;&#10;\end{document}"/>
  <p:tag name="IGUANATEXSIZE" val="20"/>
  <p:tag name="IGUANATEXCURSOR" val="37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324"/>
  <p:tag name="ORIGINALWIDTH" val="224.22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2291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'} ^{\mathbf{(1,0)}}&#10;\end{equation*}&#10;&#10;&#10;&#10;\end{document}"/>
  <p:tag name="IGUANATEXSIZE" val="20"/>
  <p:tag name="IGUANATEXCURSOR" val="36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7.7278"/>
  <p:tag name="ORIGINALWIDTH" val="1547.05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 \in \text{Hom}(\BC, \CalV_c)\, \widehat{\otimes} \, \text{M5}_{c'} ^{\mathbf{(1,0)}}&#10;\end{equation*}&#10;&#10;&#10;&#10;\end{document}"/>
  <p:tag name="IGUANATEXSIZE" val="20"/>
  <p:tag name="IGUANATEXCURSOR" val="371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1.4735"/>
  <p:tag name="ORIGINALWIDTH" val="2027.74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c,c'} ^* \r_{\text{M5}_{c'}^{\mathbf{(1,0)}}}(g) = \Delta^{\text{op}}_{\text{M2}_{c} ,\text{M5}_{c'} ^{\mathbf{(1,0)}} }  (g) \Phi_{c,c'} ^*&#10;\end{equation*}&#10;&#10;&#10;&#10;\end{document}"/>
  <p:tag name="IGUANATEXSIZE" val="20"/>
  <p:tag name="IGUANATEXCURSOR" val="37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125.234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.7342"/>
  <p:tag name="ORIGINALWIDTH" val="295.463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c'&#10;\end{split}&#10;\end{align*}&#10;&#10;&#10;&#10;\end{document}"/>
  <p:tag name="IGUANATEXSIZE" val="20"/>
  <p:tag name="IGUANATEXCURSOR" val="41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4.214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color{orange}{\CalL_{0,0,0}}&#10;\end{split}&#10;\end{align*}&#10;&#10;&#10;&#10;\end{document}"/>
  <p:tag name="IGUANATEXSIZE" val="20"/>
  <p:tag name="IGUANATEXCURSOR" val="422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32.6959"/>
  <p:tag name="ORIGINALWIDTH" val="1686.53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textcolor{orange}{&#10;\begin{align*}&#10;\begin{split}&#10; &amp; \Phi ^* _{c,c'} (\r_{\text{M2}_{0,0,0}} \otimes \r_{\text{M5} _{c'} ^{\mathbf{(1,0)}} } ) \Delta (g) = \\&#10;&amp;  =  \Phi _{c,c'} ^* (\epsilon \otimes  \r_{\text{M5} _{c'} ^{\mathbf{(1,0)}} } )\Delta (g)&#10;\end{split}&#10;\end{align*}&#10;}&#10;&#10;&#10;\end{document}"/>
  <p:tag name="IGUANATEXSIZE" val="20"/>
  <p:tag name="IGUANATEXCURSOR" val="44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.7068"/>
  <p:tag name="ORIGINALWIDTH" val="3417.323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f\star_{\ve_2} g = \sum_{l=0}^\infty \frac{\ve_2 ^l}{2^l l!}  \epsilon_{i_1 j_1}\epsilon_{i_2 j_2} \cdots \epsilon_{i_l j_l} \left( \p_{z_{i_1}} \cdots \p_{z_{i_l}} f\right) \left( \p_{z_{j_1}} \cdots \p_{z_{j_l}} g  \right)&#10;\end{equation*}&#10;&#10;&#10;\end{document}"/>
  <p:tag name="IGUANATEXSIZE" val="18"/>
  <p:tag name="IGUANATEXCURSOR" val="39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6.862"/>
  <p:tag name="ORIGINALWIDTH" val="4671.91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_{3,c}  &amp;=  e^ {  \frac{\log q_{\bar{c}}}{\log q_c} \left( {\log X_1} \otimes a_0 ^{(c)} \right)}  \left(1 \otimes q_{\bar{c}} ^{d^\perp}\right)\exp \left[ - \sum_{r=1} ^\infty \frac{\k_r}{r} \frac{q_3 ^{\frac{r}{2}}  }{ \left(q_c ^\frac{r}{2} - q_c ^{-\frac{r}{2}} \right)^2 \left( q_3 ^{\frac{r}{2}}  - q_3 ^{-\frac{r}{2}}\right) } X_1 ^r \otimes a_{-r} ^{(c)}  \right] \\&#10;&amp;\qquad \times \exp \left[ \sum_{r=1} ^\infty \frac{\k_r}{r} \frac{q_3 ^{-\frac{r}{2}} q_c ^{-\frac{r}{2}} }{ \left(q_c ^\frac{r}{2} - q_c ^{-\frac{r}{2}} \right)^2 \left( q_3 ^{\frac{r}{2}}  - q_3 ^{-\frac{r}{2}}\right) } X_1 ^{-r} \otimes a_{r} ^{(c)} \right] &#10;\end{split}&#10;\end{align*}&#10;&#10;&#10;&#10;\end{document}"/>
  <p:tag name="IGUANATEXSIZE" val="20"/>
  <p:tag name="IGUANATEXCURSOR" val="482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6.862"/>
  <p:tag name="ORIGINALWIDTH" val="4709.41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 \Phi^* _{3,c}  &amp;=  \left(1 \otimes q_{\bar{c}} ^{-d^\perp}\right) e^{ -\frac{\log q_{\bar{c}}}{\log q_c} \left( {\log X_1} \otimes a_0 ^{(c)} \right)}  \exp \left[  \sum_{r=1} ^\infty \frac{\k_r}{r} \frac{q_3 ^{\frac{r}{2}} q_c ^{\frac{r}{2}}  }{ \left(q_c ^\frac{r}{2} - q_c ^{-\frac{r}{2}} \right)^2 \left( q_3 ^{\frac{r}{2}}  - q_3 ^{-\frac{r}{2}}\right) } X_1 ^r \otimes a_{-r} ^{(c)}  \right] \\&#10;    &amp;\qquad \times \exp \left[ -\sum_{r=1} ^\infty \frac{\k_r}{r} \frac{q_3 ^{-\frac{r}{2}}   }{ \left(q_c ^\frac{r}{2} - q_c ^{-\frac{r}{2}} \right)^2 \left( q_3 ^{\frac{r}{2}}  - q_3 ^{-\frac{r}{2}}\right) } X_1 ^{-r} \otimes a_{r} ^{(c)} \right] &#10;\end{split}&#10;\end{align*}&#10;&#10;&#10;&#10;\end{document}"/>
  <p:tag name="IGUANATEXSIZE" val="20"/>
  <p:tag name="IGUANATEXCURSOR" val="484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927.63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{\bar{c} \} = \{1,2\} \setminus \{c\}&#10;\end{split}&#10;\end{align*}&#10;&#10;&#10;&#10;\end{document}"/>
  <p:tag name="IGUANATEXSIZE" val="20"/>
  <p:tag name="IGUANATEXCURSOR" val="422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324"/>
  <p:tag name="ORIGINALWIDTH" val="205.474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3,c} ^*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272.21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\neq 3&#10;\end{split}&#10;\end{align*}&#10;&#10;&#10;&#10;\end{document}"/>
  <p:tag name="IGUANATEXSIZE" val="20"/>
  <p:tag name="IGUANATEXCURSOR" val="41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205.474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Phi_{3,c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763.404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XZ= q_2 ZX)&#10;\end{equation*}&#10;&#10;&#10;&#10;\end{document}"/>
  <p:tag name="IGUANATEXSIZE" val="20"/>
  <p:tag name="IGUANATEXCURSOR" val="411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203.974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c)}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S}_{c} ^{\mathbf{(1,0)}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3.6257"/>
  <p:tag name="ORIGINALWIDTH" val="5742.78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R^{(c)}    &amp;= - (q_3;q_3)_{\n_c} q_{\bar{c}} ^{-\frac{1}{2} (1\otimes a_0 ^{(c)})} \oint \frac{dX}{2\pi i X_1} \frac{\left( q_{\bar{c}}^{-1}  \frac{X}{X_1} ;q_3 \right)_\infty}{\left( \frac{X}{X_1};q_3 \right)_\infty} e^{ \frac{\log q_c}{\log q_3}\log \frac{X}{X_1} }  :\Phi ^*_{3,c} (X_1) \Phi_{3,c} (q_c ^{\frac{1}{2}} X): Z_1 ^{-\frac{\log \frac{X}{X_1}}{\log q_3}} \left(q_c ^\frac{d}{2} \otimes 1 \right)\\&#10;&amp;= - (q_3;q_3)_{\n_c} q_{\bar{c}} ^{\frac{1}{2} \left(\frac{\log q_c}{\log q_3}- 1\otimes a_0 ^{(c)} \right)} \left( \oint \frac{dX}{2\pi i X} \, \Phi ^* _{3,c} (X_1) \Phi_{3,c} (q_c ^{\frac{1}{2}} X) \, Z_1 ^{-\frac{\log \frac{X}{X_1}}{\log q_3}} \right) \left(q_c ^\frac{d}{2} \otimes 1 \right)&#10;\end{split}&#10;\end{align*}&#10;&#10;&#10;&#10;\end{document}"/>
  <p:tag name="IGUANATEXSIZE" val="20"/>
  <p:tag name="IGUANATEXCURSOR" val="446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7.4803"/>
  <p:tag name="ORIGINALWIDTH" val="1241.095"/>
  <p:tag name="OUTPUTTYPE" val="PNG"/>
  <p:tag name="IGUANATEXVERSION" val="1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Q}^2 _{\ve_1,\ve_2} = \ve_1 \mathcal{L}_{V_1} + \ve_2 \mathcal{L}_{V_2}&#10;\end{equation*}&#10;&#10;&#10;\end{document}"/>
  <p:tag name="IGUANATEXSIZE" val="18"/>
  <p:tag name="IGUANATEXCURSOR" val="37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979"/>
  <p:tag name="ORIGINALWIDTH" val="2874.39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S_{c, c} ^{c\pm 1}  := \text{Tr}_{\CalV_{c\pm 1}} \left( \Phi_{c\pm 1,c}  \otimes \Phi ^*_{c\pm 1,c} \right) \in \text{M5}_{c} ^{\mathbf{(1,0)}} \otimes \text{M5}^{\mathbf{(1,0)}}_{c} &#10;\end{split}&#10;\end{align*}&#10;&#10;&#10;&#10;\end{document}"/>
  <p:tag name="IGUANATEXSIZE" val="20"/>
  <p:tag name="IGUANATEXCURSOR" val="43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245.219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\pm 1}&#10;\end{equation*}&#10;&#10;&#10;&#10;\end{document}"/>
  <p:tag name="IGUANATEXSIZE" val="20"/>
  <p:tag name="IGUANATEXCURSOR" val="36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4826"/>
  <p:tag name="ORIGINALWIDTH" val="327.70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^*_{c\pm 1,c}&#10;\end{split}&#10;\end{align*}&#10;&#10;&#10;&#10;\end{document}"/>
  <p:tag name="IGUANATEXSIZE" val="20"/>
  <p:tag name="IGUANATEXCURSOR" val="42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27.70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 _{c\pm 1, c}&#10;\end{split}&#10;\end{align*}&#10;&#10;&#10;&#10;\end{document}"/>
  <p:tag name="IGUANATEXSIZE" val="20"/>
  <p:tag name="IGUANATEXCURSOR" val="42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202.8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z_1 = \log X,\; z_2 = \log Z&#10;\end{split}&#10;\end{align*}&#10;&#10;&#10;&#10;\end{document}"/>
  <p:tag name="IGUANATEXSIZE" val="20"/>
  <p:tag name="IGUANATEXCURSOR" val="421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}^{\mathbf{(1,0)}}&#10;\end{equatio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9794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c\pm 1}^{\mathbf{(1,0)}}&#10;\end{equation*}&#10;&#10;&#10;&#10;\end{document}"/>
  <p:tag name="IGUANATEXSIZE" val="20"/>
  <p:tag name="IGUANATEXCURSOR" val="4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45.219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c\mp 1}&#10;\end{equation*}&#10;&#10;&#10;&#10;\end{document}"/>
  <p:tag name="IGUANATEXSIZE" val="20"/>
  <p:tag name="IGUANATEXCURSOR" val="36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447.69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^*_{c\mp 1,c\pm 1}&#10;\end{split}&#10;\end{align*}&#10;&#10;&#10;&#10;\end{document}"/>
  <p:tag name="IGUANATEXSIZE" val="20"/>
  <p:tag name="IGUANATEXCURSOR" val="42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2347"/>
  <p:tag name="ORIGINALWIDTH" val="327.70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Phi_{c\mp 1,c}&#10;\end{split}&#10;\end{align*}&#10;&#10;&#10;&#10;\end{document}"/>
  <p:tag name="IGUANATEXSIZE" val="20"/>
  <p:tag name="IGUANATEXCURSOR" val="4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3068.61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S_{c, c\pm 1} ^{c\mp 1}  := \text{Tr}_{\CalV_{c\mp 1}} \left( \Phi_{c\mp 1,c}  \otimes \Phi ^*_{c\mp 1,c \pm 1} \right) \in \text{M5}_{c} ^{\mathbf{(1,0)}} \otimes \text{M5}^{\mathbf{(1,0)}}_{c\pm 1} &#10;\end{split}&#10;\end{align*}&#10;&#10;&#10;&#10;\end{document}"/>
  <p:tag name="IGUANATEXSIZE" val="20"/>
  <p:tag name="IGUANATEXCURSOR" val="43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8.7139"/>
  <p:tag name="ORIGINALWIDTH" val="1820.02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^{(3)} =( \ve_1 V^\flat _1 + \ve_2 V_2 ^\flat) \wedge \frac{d\bar{X}}{\bar{X}} \wedge \frac{d\bar{Z}}{\bar{Z}}&#10;\end{split}&#10;\end{align*}&#10;&#10;&#10;&#10;\end{document}"/>
  <p:tag name="IGUANATEXSIZE" val="18"/>
  <p:tag name="IGUANATEXCURSOR" val="423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2.23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_t&#10;\end{equation*}&#10;&#10;&#10;&#10;\end{document}"/>
  <p:tag name="IGUANATEXSIZE" val="20"/>
  <p:tag name="IGUANATEXCURSOR" val="36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67.229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C^\times _X&#10;\end{equation*}&#10;&#10;&#10;&#10;\end{document}"/>
  <p:tag name="IGUANATEXSIZE" val="20"/>
  <p:tag name="IGUANATEXCURSOR" val="36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0.607"/>
  <p:tag name="ORIGINALWIDTH" val="4377.95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S_{c,c} ^{c\pm 1} &amp;= q_{c\mp 1}^{d^\perp \otimes 1 - 1\otimes d^\perp} \oint dX \, X^{\frac{\log q_{c\mp 1}}{\log q_c} (a_0 ^{(c)} \otimes 1 - 1 \otimes a_0 ^{(c)} )- \frac{\log q_{c\mp 1}}{\log q_{c\pm 1}}}  \\&#10;    &amp; \qquad\qquad\qquad \times \exp \left[ - \sum_{r=1} ^\infty \frac{1}{r} \frac{q_{c \mp 1} ^{r/2} - q_{c \mp 1} ^{-r/2}}{q_c ^{r/2} - q_c ^{-r/2}} q_{c\pm 1} ^{r/2} ( a^{(c)} _{-r} \otimes 1 - 1 \otimes q_{c} ^{r/2} a_{-r} ^{(c)}  ) X^r \right] \\&#10;    &amp;\qquad\qquad\qquad \times \exp \left[\sum_{r=1} ^\infty \frac{1}{r} \frac{q_{c\mp 1} ^{r/2} - q_{c\mp 1} ^{-r/2}}{q_c ^{r/2} - q_c ^{-r/2}}q_{c\pm 1 }^{-r/2} ( q_{c } ^{-r/2} a_r ^{(c)} \otimes 1 - 1 \otimes  a_r ^{(c)}) X^{-r}\right]&#10;\end{split}&#10;\end{align*}&#10;&#10;&#10;&#10;\end{document}"/>
  <p:tag name="IGUANATEXSIZE" val="20"/>
  <p:tag name="IGUANATEXCURSOR" val="48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2.857"/>
  <p:tag name="ORIGINALWIDTH" val="4854.14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S_{c, c \pm 1} ^{c\mp 1} &amp;= q_c^{d^\perp \otimes 1} q_{c\pm 1}^{-1 \otimes d^\perp} \oint dX\, X^{\frac{\log q_c}{\log q_{c\pm 1}    } (a_0 ^{(c\pm 1)} \otimes 1 )  -\frac{\log q_{c\pm 1}}{\log q_c} (1\otimes a_0 ^{(c)}) - \frac{\log q_c}{\log q_{c\mp 1 }} } \\&#10;    &amp; \times \exp \left[ - \sum_{r=1} ^\infty \frac{1}{r} \left( \frac{ q_{c} ^{r/2} -q_{c} ^{-r/2} }{q_{c\pm 1} ^{r/2} -q_{c\pm 1} ^{-r/2}} q_{c\mp 1} ^{r/2}( a_{-r} ^{(c\pm 1)} \otimes 1 )- \frac{q_{c\pm 1} ^{r/2} -q_{c\pm 1} ^{-r/2}}{q_{c} ^{r/2} -q_{c} ^{-r/2}} q_{c\pm 1} ^{-r/2} (1 \otimes a_{-r } ^{(c)}) \right) X^r \right] \\&#10;    &amp;\times \exp \left[ \sum_{r=1} ^\infty \frac{1}{r} \left( \frac{ q_{c} ^{r/2} -q_{c} ^{-r/2} }{q_{c\pm 1} ^{r/2} -q_{c\pm 1} ^{-r/2}} q_{c} ^{r/2}( a_{r} ^{(c\pm 1)} \otimes 1 )- \frac{q_{c\pm 1} ^{r/2} -q_{c\pm 1} ^{-r/2}}{q_{c} ^{r/2} -q_{c} ^{-r/2}} q_{c\mp 1} ^{-r/2} (1 \otimes a_{-r } ^{(c)}) \right) X^{-r} \right] &#10;\end{split}&#10;\end{align*}&#10;&#10;&#10;&#10;\end{document}"/>
  <p:tag name="IGUANATEXSIZE" val="20"/>
  <p:tag name="IGUANATEXCURSOR" val="511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3.472"/>
  <p:tag name="ORIGINALWIDTH" val="4307.4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R_{\text{M5}_{c} ^{\mathbf{(1,0)}}  , \text{M5}_{c'} ^{\mathbf{(1,0)}} } = (\r_{\text{M5}_{c} ^{\mathbf{(1,0)}} } \otimes \r_{\text{M5}_{c'} ^{\mathbf{(1,0)}} } )\CalR \in \text{M5}_{c} ^{\mathbf{(1,0)}} \otimes \text{M5}_{c'} ^{\mathbf{(1,0)}},\qquad c,c' \in \{1,2,3\}&#10;\end{split}&#10;\end{align*}&#10;&#10;&#10;&#10;\end{document}"/>
  <p:tag name="IGUANATEXSIZE" val="20"/>
  <p:tag name="IGUANATEXCURSOR" val="446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7.2216"/>
  <p:tag name="ORIGINALWIDTH" val="3798.27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 R_{\text{M5}_{c_i} ^{\mathbf{(1,0)}}  , \text{M5}_{c_{i+1}} ^{\mathbf{(1,0)}} } R_{i+1} ^{(c_{i+1})} R_{i} ^{(c_{i})} = R_{i} ^{(c_{i})} R_{i+1} ^{(c_{i+1})} R_{\text{M5}_{c_i} ^{\mathbf{(1,0)}}  , \text{M5}_{c_{i+1}} ^{\mathbf{(1,0)}} } ,\qquad \text{for any } i&#10;\end{split}&#10;\end{align*}&#10;&#10;&#10;&#10;\end{document}"/>
  <p:tag name="IGUANATEXSIZE" val="20"/>
  <p:tag name="IGUANATEXCURSOR" val="44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 ^{\mathbf{(1,0)}}&#10;\end{equatio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208.473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.7342"/>
  <p:tag name="ORIGINALWIDTH" val="794.900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V_1 =  \p_{\varphi_1} -  \p_{\varphi_3}&#10;\end{split}&#10;\end{align*}&#10;&#10;&#10;&#10;\end{document}"/>
  <p:tag name="IGUANATEXSIZE" val="20"/>
  <p:tag name="IGUANATEXCURSOR" val="42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208.473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208.473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^{(3)}&#10;\end{equation*}&#10;&#10;&#10;&#10;\end{document}"/>
  <p:tag name="IGUANATEXSIZE" val="20"/>
  <p:tag name="IGUANATEXCURSOR" val="36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0.46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1}&#10;\end{equation*}&#10;&#10;&#10;&#10;\end{document}"/>
  <p:tag name="IGUANATEXSIZE" val="20"/>
  <p:tag name="IGUANATEXCURSOR" val="36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3.213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S}_{0,0,1} ^{\mathbf{(1,0)}}&#10;\end{equation*}&#10;&#10;&#10;&#10;\end{document}"/>
  <p:tag name="IGUANATEXSIZE" val="20"/>
  <p:tag name="IGUANATEXCURSOR" val="41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5.478"/>
  <p:tag name="ORIGINALWIDTH" val="782.152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{\text{M2}_{0,0,n},\text{M5}_{0,0,1} ^{\mathbf{(1,0)}} }&#10;\end{equation*}&#10;&#10;&#10;&#10;\end{document}"/>
  <p:tag name="IGUANATEXSIZE" val="20"/>
  <p:tag name="IGUANATEXCURSOR" val="373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.7342"/>
  <p:tag name="ORIGINALWIDTH" val="794.900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V_2 =  \p_{\varphi_2} -  \p_{\varphi_3}&#10;\end{split}&#10;\end{align*}&#10;&#10;&#10;&#10;\end{document}"/>
  <p:tag name="IGUANATEXSIZE" val="20"/>
  <p:tag name="IGUANATEXCURSOR" val="42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96.962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n}&#10;\end{equation*}&#10;&#10;&#10;&#10;\end{document}"/>
  <p:tag name="IGUANATEXSIZE" val="20"/>
  <p:tag name="IGUANATEXCURSOR" val="36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96.962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mathcal{L}_{0,0,n}&#10;\end{equation*}&#10;&#10;&#10;&#10;\end{document}"/>
  <p:tag name="IGUANATEXSIZE" val="20"/>
  <p:tag name="IGUANATEXCURSOR" val="36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0.74244"/>
  <p:tag name="ORIGINALWIDTH" val="60.7424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times&#10;\end{equation*}&#10;&#10;&#10;&#10;\end{document}"/>
  <p:tag name="IGUANATEXSIZE" val="20"/>
  <p:tag name="IGUANATEXCURSOR" val="36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53.243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0&#10;\end{equation*}&#10;&#10;&#10;&#10;\end{document}"/>
  <p:tag name="IGUANATEXSIZE" val="20"/>
  <p:tag name="IGUANATEXCURSOR" val="367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9.7225"/>
  <p:tag name="ORIGINALWIDTH" val="1828.27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R_{\text{M2}_{0,0,n},\text{M5}_{0,0,1} ^{\mathbf{(1,0)}}} = R^{(3)}_1 R^{(3)}_2  \cdots R^{(3)}_n &#10;\end{split}&#10;\end{align*}&#10;&#10;&#10;&#10;\end{document}"/>
  <p:tag name="IGUANATEXSIZE" val="20"/>
  <p:tag name="IGUANATEXCURSOR" val="42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127.10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(\Delta \otimes \text{id})\CalR = \CalR_{13} \CalR_{23}&#10;\end{split}&#10;\end{align*}&#10;&#10;&#10;&#10;\end{document}"/>
  <p:tag name="IGUANATEXSIZE" val="20"/>
  <p:tag name="IGUANATEXCURSOR" val="424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626.17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c|c|c|c|c|c}&#10;        $\BR^2 _{\ve_1}$ &amp; $\BR^2 _{\ve_2}$ &amp; $\BR^2 _{\ve_3}$ &amp; $\mathbb{R} _t $  &amp; $\BC ^\times _X $ &amp; $\BC^\times _Z $  \\ \hline&#10;        $x^0,x^1$ &amp; $x^2,x^3$ &amp; $x^4, x^5$ &amp; $x^6$  &amp; $x^7,x^8$ &amp; $ x^9, x^{10}$ &#10;    \end{tabular}&#10;\end{table}&#10;&#10;&#10;&#10;\end{document}"/>
  <p:tag name="IGUANATEXSIZE" val="20"/>
  <p:tag name="IGUANATEXCURSOR" val="39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4591.67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align*}&#10;&amp;\left(\ve_3 \p_z - \ve_1\ve_2 J_N (z)\right) \cdots \left(\ve_3 \p_z - \ve_1\ve_2 J_1 (z)\right)  = (\ve_3 \p_z)^N + U_1 (z) (\ve_3 \p_z)^{N-1} + \cdots + U_N (z)  &#10;\end{align*}&#10;&#10;&#10;&#10;\end{document}"/>
  <p:tag name="IGUANATEXSIZE" val="20"/>
  <p:tag name="IGUANATEXCURSOR" val="381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3.603"/>
  <p:tag name="ORIGINALWIDTH" val="3105.36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  c||c|c|c|c|c|c|c|c|c|c|c  } &#10;          \text{M-branes} &amp; 0 &amp; 1 &amp; 2 &amp; 3 &amp; 4 &amp; 5 &amp; 6 &amp; 7 &amp; 8 &amp; 9 &amp;10 \\ \hline\hline &#10;          $\text{M2}_{1,0,0}$ &amp;  \rm{x} &amp; \rm{x}  &amp;  &amp;   &amp;  &amp;   &amp; \rm{x}  &amp; &amp;  &amp;   &amp;  \\ &#10;           $\text{M2}_{0,1,0}$ &amp;  &amp;  &amp; \rm{x}  &amp; \rm{x}   &amp;  &amp;   &amp; \rm{x}  &amp; &amp;  &amp;   &amp; \\&#10;           $\text{M2}_{0,0,1}$ &amp;  &amp;  &amp;  &amp;   &amp; \rm{x}  &amp; \rm{x}  &amp; \rm{x}  &amp; &amp;  &amp;   &amp;&#10;          \\ \hline  $\text{M5}_{0,0,1} ^{\mathbf{(1,0)}}$ &amp; \rm{x} &amp; \rm{x}&amp; \rm{x}&amp; \rm{x} &amp;  &amp; &amp; &amp; \rm{x} &amp; \rm{x} &amp;  &amp; \\   $\text{M5}_{0,1,0} ^{\mathbf{(1,0)}}$ &amp; \rm{x} &amp; \rm{x}&amp; &amp;  &amp; x &amp; x &amp; &amp;x  &amp; x &amp;   &amp;  \\&#10; $\text{M5}_{1,0,0} ^{\mathbf{(1,0)}}$ &amp;  &amp; &amp;x &amp;x  &amp; x &amp;x  &amp; &amp; x &amp; x &amp;   &amp; &#10;    \end{tabular} &#10;\end{table}&#10;&#10;&#10;&#10;\end{document}"/>
  <p:tag name="IGUANATEXSIZE" val="20"/>
  <p:tag name="IGUANATEXCURSOR" val="42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.7308"/>
  <p:tag name="ORIGINALWIDTH" val="472.440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^2 _{\ve_a} \times \BR_t&#10;\end{equation*}&#10;&#10;&#10;&#10;\end{document}"/>
  <p:tag name="IGUANATEXSIZE" val="20"/>
  <p:tag name="IGUANATEXCURSOR" val="37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9787"/>
  <p:tag name="ORIGINALWIDTH" val="1216.348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\BR^2 _{\ve_{c+1}} \times \BR^2 _{\ve_{c-1}} \times C^{\mathbf{(p,q)}}&#10;\end{equation*}&#10;&#10;&#10;&#10;\end{document}"/>
  <p:tag name="IGUANATEXSIZE" val="20"/>
  <p:tag name="IGUANATEXCURSOR" val="374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.7308"/>
  <p:tag name="ORIGINALWIDTH" val="2150.73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C^{\mathbf{(p,q)}} = \{X^\mathbf{q} Z^{-\mathbf{p}} = \text{const} \} \subset \BC^\times _X \times \BC^\times _Z&#10;\end{equation*}&#10;&#10;&#10;&#10;\end{document}"/>
  <p:tag name="IGUANATEXSIZE" val="20"/>
  <p:tag name="IGUANATEXCURSOR" val="375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917.135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line defect}\,\, \CalL_{l,m,n}&#10;\end{split}&#10;\end{align*}&#10;&#10;&#10;&#10;\end{document}"/>
  <p:tag name="IGUANATEXSIZE" val="20"/>
  <p:tag name="IGUANATEXCURSOR" val="422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1192.35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surface defect}\;\; \CalS_{L,M,N} ^{\mathbf{(1,0)}}&#10;\end{split}&#10;\end{align*}&#10;&#10;&#10;&#10;\end{document}"/>
  <p:tag name="IGUANATEXSIZE" val="20"/>
  <p:tag name="IGUANATEXCURSOR" val="424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.462"/>
  <p:tag name="ORIGINALWIDTH" val="2546.68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c|c|c|c|c|c|c}&#10;        $\BR^2 _{\ve_1}$ &amp; $\BR^2 _{\ve_2}$ &amp; $\BR^2 _{\ve_3}$ &amp; $\mathbb{R} _t $  &amp; $\BR_x $ &amp; $\BR_z $ &amp; $S^1$  \\ \hline&#10;        $x^0,x^1$ &amp; $x^2,x^3$ &amp; $x^4, x^5$ &amp; $x^6$  &amp; $x^7$ &amp; $ x^8$ &amp; $x^9$&#10;    \end{tabular}&#10;\end{table}&#10;&#10;&#10;&#10;\end{document}"/>
  <p:tag name="IGUANATEXSIZE" val="20"/>
  <p:tag name="IGUANATEXCURSOR" val="383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1.365"/>
  <p:tag name="ORIGINALWIDTH" val="2899.138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table}[h!]&#10;    \centering&#10;    \begin{tabular}{  c||c|c|c|c|c|c|c|c|c|c } &#10;          \text{IIB branes} &amp; 0 &amp; 1 &amp; 2 &amp; 3 &amp; 4 &amp; 5 &amp; 6 &amp; 7 &amp; 8 &amp; 9  \\ \hline\hline &#10;          $\text{D3}_{1,0,0}$ &amp;  \rm{x} &amp; \rm{x}  &amp;  &amp;   &amp;  &amp;   &amp; \rm{x}  &amp; &amp;  &amp;  x  \\ &#10;           $\text{D3}_{0,1,0}$ &amp;  &amp;  &amp; \rm{x}  &amp; \rm{x}   &amp;  &amp;   &amp; \rm{x}  &amp; &amp;  &amp;  x  \\&#10;           $\text{D3}_{0,0,1}$ &amp;  &amp;  &amp;  &amp;   &amp; \rm{x}  &amp; \rm{x}  &amp; \rm{x}  &amp; &amp;  &amp;x   &#10;          \\ \hline  $\text{NS5}_{0,0,1} $ &amp; \rm{x} &amp; \rm{x}&amp; \rm{x}&amp; \rm{x} &amp;  &amp; &amp; &amp; \rm{x} &amp;  &amp;  x \\   $\text{NS5}_{0,1,0} $ &amp; \rm{x} &amp; \rm{x}&amp; &amp;  &amp; x &amp; x &amp; &amp;x  &amp;  &amp; x   \\&#10; $\text{NS5}_{1,0,0} $ &amp;  &amp; &amp;x &amp;x  &amp; x &amp;x  &amp; &amp; x &amp;  &amp;x   &#10;    \end{tabular} &#10;\end{table}&#10;&#10;&#10;&#10;\end{document}"/>
  <p:tag name="IGUANATEXSIZE" val="20"/>
  <p:tag name="IGUANATEXCURSOR" val="41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2351"/>
  <p:tag name="ORIGINALWIDTH" val="311.9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C^{\mathbf{(p,q)}}&#10;\end{split}&#10;\end{align*}&#10;&#10;&#10;&#10;\end{document}"/>
  <p:tag name="IGUANATEXSIZE" val="20"/>
  <p:tag name="IGUANATEXCURSOR" val="424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667.4166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1,0)} = \text{NS5}&#10;\end{split}&#10;\end{align*}&#10;&#10;&#10;&#10;\end{document}"/>
  <p:tag name="IGUANATEXSIZE" val="20"/>
  <p:tag name="IGUANATEXCURSOR" val="42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947.131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(\ve_1+\ve_2+\ve_3=0)&#10;\end{equation*}&#10;&#10;&#10;&#10;\end{document}"/>
  <p:tag name="IGUANATEXSIZE" val="20"/>
  <p:tag name="IGUANATEXCURSOR" val="36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600.674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0,1)} = \text{D5}&#10;\end{split}&#10;\end{align*}&#10;&#10;&#10;&#10;\end{document}"/>
  <p:tag name="IGUANATEXSIZE" val="20"/>
  <p:tag name="IGUANATEXCURSOR" val="421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85.7143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mathbf{(p,q)}&#10;\end{split}&#10;\end{align*}&#10;&#10;&#10;&#10;\end{document}"/>
  <p:tag name="IGUANATEXSIZE" val="20"/>
  <p:tag name="IGUANATEXCURSOR" val="4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2125.23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=``U_{q_1} (\mathscr{O}_{q_2} (\BC^\times \times \BC^\times))&quot;&#10;\end{equation*}&#10;&#10;&#10;&#10;\end{document}"/>
  <p:tag name="IGUANATEXSIZE" val="20"/>
  <p:tag name="IGUANATEXCURSOR" val="424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635.170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 q_2 q_3 =1)&#10;\end{equation*}&#10;&#10;&#10;&#10;\end{document}"/>
  <p:tag name="IGUANATEXSIZE" val="20"/>
  <p:tag name="IGUANATEXCURSOR" val="41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.4863"/>
  <p:tag name="ORIGINALWIDTH" val="681.664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XZ =q_2 ZX&#10;\end{equation*}&#10;&#10;&#10;&#10;\end{document}"/>
  <p:tag name="IGUANATEXSIZE" val="20"/>
  <p:tag name="IGUANATEXCURSOR" val="41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9809"/>
  <p:tag name="ORIGINALWIDTH" val="466.441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/>
  <p:tag name="IGUANATEXSIZE" val="20"/>
  <p:tag name="IGUANATEXCURSOR" val="41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34.908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IIA reduction}&#10;\end{split}&#10;\end{align*}&#10;&#10;&#10;&#10;\end{document}"/>
  <p:tag name="IGUANATEXSIZE" val="20"/>
  <p:tag name="IGUANATEXCURSOR" val="42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6.996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l&#10;\end{split}&#10;\end{align*}&#10;&#10;&#10;&#10;\end{document}"/>
  <p:tag name="IGUANATEXSIZE" val="20"/>
  <p:tag name="IGUANATEXCURSOR" val="4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6.996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l&#10;\end{split}&#10;\end{align*}&#10;&#10;&#10;&#10;\end{document}"/>
  <p:tag name="IGUANATEXSIZE" val="20"/>
  <p:tag name="IGUANATEXCURSOR" val="4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9809"/>
  <p:tag name="ORIGINALWIDTH" val="466.441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BR^2 _{\ve_1} \times \BR_t&#10;\end{equation*}&#10;&#10;&#10;&#10;\end{document}"/>
  <p:tag name="IGUANATEXSIZE" val="20"/>
  <p:tag name="IGUANATEXCURSOR" val="41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31.233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1&#10;\end{equation*}&#10;&#10;&#10;&#10;\end{document}"/>
  <p:tag name="IGUANATEXSIZE" val="20"/>
  <p:tag name="IGUANATEXCURSOR" val="367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.2309"/>
  <p:tag name="ORIGINALWIDTH" val="1124.85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R^2 _{\ve_1} \times \BR_t \times \BC^\times _X \times \BC^\times _Z&#10;\end{split}&#10;\end{align*}&#10;&#10;&#10;&#10;\end{document}"/>
  <p:tag name="IGUANATEXSIZE" val="20"/>
  <p:tag name="IGUANATEXCURSOR" val="425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1.2373"/>
  <p:tag name="ORIGINALWIDTH" val="334.458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ve_1 =0&#10;\end{equation*}&#10;&#10;&#10;&#10;\end{document}"/>
  <p:tag name="IGUANATEXSIZE" val="18"/>
  <p:tag name="IGUANATEXCURSOR" val="410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2321"/>
  <p:tag name="ORIGINALWIDTH" val="830.146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I \in \text{Hom}(\BC,\BC^l)&#10;\end{equation*}&#10;&#10;&#10;&#10;\end{document}"/>
  <p:tag name="IGUANATEXSIZE" val="20"/>
  <p:tag name="IGUANATEXCURSOR" val="412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2321"/>
  <p:tag name="ORIGINALWIDTH" val="842.144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J \in \text{Hom}(\BC^l ,\BC)&#10;\end{equation*}&#10;&#10;&#10;&#10;\end{document}"/>
  <p:tag name="IGUANATEXSIZE" val="20"/>
  <p:tag name="IGUANATEXCURSOR" val="412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.4822"/>
  <p:tag name="ORIGINALWIDTH" val="833.145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A,B \in \text{End}(\BC^l)&#10;\end{split}&#10;\end{align*}&#10;&#10;&#10;&#10;\end{document}"/>
  <p:tag name="IGUANATEXSIZE" val="20"/>
  <p:tag name="IGUANATEXCURSOR" val="421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.7308"/>
  <p:tag name="ORIGINALWIDTH" val="878.890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BR^2_{\ve_2} \times \BR^2 _{\ve_3} \simeq \text{TN}&#10;\end{split}&#10;\end{align*}&#10;&#10;&#10;&#10;\end{document}"/>
  <p:tag name="IGUANATEXSIZE" val="20"/>
  <p:tag name="IGUANATEXCURSOR" val="424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9794"/>
  <p:tag name="ORIGINALWIDTH" val="1884.51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M}_{q_2} ^{(l)}= \{ AB -q_2 BA = IJ \}/GL(l)&#10;\end{equation*}&#10;&#10;&#10;&#10;\end{document}"/>
  <p:tag name="IGUANATEXSIZE" val="20"/>
  <p:tag name="IGUANATEXCURSOR" val="415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324"/>
  <p:tag name="ORIGINALWIDTH" val="3034.12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(A,B,I,J) \mapsto (g A g^{-1}, gB g^{-1}, gI, Jg^{-1}),\qquad g \in GL(l).&#10;\end{equation*}&#10;&#10;&#10;&#10;\end{document}"/>
  <p:tag name="IGUANATEXSIZE" val="20"/>
  <p:tag name="IGUANATEXCURSOR" val="417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2.4784"/>
  <p:tag name="ORIGINALWIDTH" val="383.95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text{M2}_{l,0,0} ^{q_1 = 1}&#10;\end{split}&#10;\end{align*}&#10;&#10;&#10;&#10;\end{document}"/>
  <p:tag name="IGUANATEXSIZE" val="18"/>
  <p:tag name="IGUANATEXCURSOR" val="42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9794"/>
  <p:tag name="ORIGINALWIDTH" val="246.719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CalM_{q_2} ^{(l)}&#10;\end{split}&#10;\end{align*}&#10;&#10;&#10;&#10;\end{document}"/>
  <p:tag name="IGUANATEXSIZE" val="20"/>
  <p:tag name="IGUANATEXCURSOR" val="42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73.978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N&#10;\end{equation*}&#10;&#10;&#10;&#10;\end{document}"/>
  <p:tag name="IGUANATEXSIZE" val="20"/>
  <p:tag name="IGUANATEXCURSOR" val="367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2354"/>
  <p:tag name="ORIGINALWIDTH" val="325.459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q_1 \neq 1&#10;\end{equation*}&#10;&#10;&#10;&#10;\end{document}"/>
  <p:tag name="IGUANATEXSIZE" val="20"/>
  <p:tag name="IGUANATEXCURSOR" val="41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453.693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{0\} \times \BR_t&#10;\end{equation*}&#10;&#10;&#10;&#10;\end{document}"/>
  <p:tag name="IGUANATEXSIZE" val="20"/>
  <p:tag name="IGUANATEXCURSOR" val="411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56.955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0,0}&#10;\end{equation*}&#10;&#10;&#10;&#10;\end{document}"/>
  <p:tag name="IGUANATEXSIZE" val="20"/>
  <p:tag name="IGUANATEXCURSOR" val="41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9.081"/>
  <p:tag name="ORIGINALWIDTH" val="2895.38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&amp;P_{0,r} ^{(m)} = q_1^r \sum_{i=1} ^m X_i ^r,\qquad P_{0,-r} ^{(m)} =  \sum_{i=1} ^m X_i ^{-r},\qquad r \in \BZ_{&gt;0} \\&#10;    \begin{split}&#10;    &amp;P_{1,k} ^{(m)} = q_1 \sum_{i=1} ^m \left( \prod_{j\neq i} \frac{ q_2 X_i -  X_j }{X_i -X_j} \right) X_i ^k q_1^{-D_{X_i}} \\&#10;    &amp;P_{-1,k} ^{(m)} = \sum_{i=1} ^m \left( \prod_{j\neq i} \frac{ q_2 ^{-1} X_i -  X_j }{X_i -X_j} \right) q_1^{D_{X_i}} X_i ^k&#10;    \end{split} ,\qquad k \in \BZ&#10;\end{split}&#10;\end{align*}&#10;&#10;&#10;&#10;\end{document}"/>
  <p:tag name="IGUANATEXSIZE" val="20"/>
  <p:tag name="IGUANATEXCURSOR" val="456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9.475"/>
  <p:tag name="ORIGINALWIDTH" val="390.701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sh_{q_1,q_2} ^{(l)}&#10;\end{split}&#10;\end{align*}&#10;&#10;&#10;&#10;\end{document}"/>
  <p:tag name="IGUANATEXSIZE" val="20"/>
  <p:tag name="IGUANATEXCURSOR" val="42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92.950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 \in \BZ_{&gt;0}&#10;\end{equation*}&#10;&#10;&#10;&#10;\end{document}"/>
  <p:tag name="IGUANATEXSIZE" val="20"/>
  <p:tag name="IGUANATEXCURSOR" val="41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2243"/>
  <p:tag name="ORIGINALWIDTH" val="1829.77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: \qta \twoheadrightarrow \text{M2}_{l,0,0}&#10;\end{equation*}&#10;&#10;&#10;&#10;\end{document}"/>
  <p:tag name="IGUANATEXSIZE" val="20"/>
  <p:tag name="IGUANATEXCURSOR" val="414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4.9532"/>
  <p:tag name="ORIGINALWIDTH" val="4920.88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E(X) = \sum_{k \in \BZ} E_k X^{-k} ,\quad F(X) = \sum_{k \in \BZ} F_k X^{-k},\quad  K ^\pm (X) =         (C^\perp) ^{\mp 1} \exp \left( \pm \sum_{r=1} ^\infty \frac{\k_r}{r} H_{\pm r} X^{\mp r} \right).&#10;\end{equation*}&#10;&#10;&#10;&#10;\end{document}"/>
  <p:tag name="IGUANATEXSIZE" val="20"/>
  <p:tag name="IGUANATEXCURSOR" val="43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918.635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C,C^\perp:\quad \text{central}&#10;\end{equation*}&#10;&#10;&#10;&#10;\end{document}"/>
  <p:tag name="IGUANATEXSIZE" val="20"/>
  <p:tag name="IGUANATEXCURSOR" val="411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.2051"/>
  <p:tag name="ORIGINALWIDTH" val="1427.07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g(X,X') = \prod_{a=1}^3 (X-q_a X')&#10;\end{equation*}&#10;&#10;&#10;&#10;\end{document}"/>
  <p:tag name="IGUANATEXSIZE" val="20"/>
  <p:tag name="IGUANATEXCURSOR" val="413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50.468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J_i (z)&#10;\end{equation*}&#10;&#10;&#10;&#10;\end{document}"/>
  <p:tag name="IGUANATEXSIZE" val="20"/>
  <p:tag name="IGUANATEXCURSOR" val="4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766.4042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/>
  <p:tag name="IGUANATEXSIZE" val="20"/>
  <p:tag name="IGUANATEXCURSOR" val="4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635.1707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q_2 q_3=1)&#10;\end{equation*}&#10;&#10;&#10;&#10;\end{document}"/>
  <p:tag name="IGUANATEXSIZE" val="20"/>
  <p:tag name="IGUANATEXCURSOR" val="41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517.435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q_1,q_2,q_3)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8.6352"/>
  <p:tag name="ORIGINALWIDTH" val="2491.938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   &amp; \D (E(X)) = E(X) \otimes 1 + K^- (C_1 X) \otimes E(C_1 X) \\&#10;   &amp; \D (F(X)) = 1 \otimes F(X) + F(C_2 X) \otimes K^+ (C_2 X) \\&#10;   &amp; \D (K^+ (X)) = K^+ (X) \otimes K^+ (C_1 ^{-1} X) \\&#10;    &amp;\D(K^- (X)) = K^- (C_2 ^{-1} X) \otimes K^- (X) \\&#10;    &amp; \D (C) = C\otimes C,&#10;\end{align*}&#10;&#10;&#10;&#10;\end{document}"/>
  <p:tag name="IGUANATEXSIZE" val="20"/>
  <p:tag name="IGUANATEXCURSOR" val="434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2881.8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 : \qta \to \qta \,\widehat{\otimes}\, \qta&#10;\end{equation*}&#10;&#10;&#10;&#10;\end{document}"/>
  <p:tag name="IGUANATEXSIZE" val="18"/>
  <p:tag name="IGUANATEXCURSOR" val="412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1565.05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(d^\perp,d) :\qta\to \BZ^2&#10;\end{equation*}&#10;&#10;&#10;&#10;\end{document}"/>
  <p:tag name="IGUANATEXSIZE" val="20"/>
  <p:tag name="IGUANATEXCURSOR" val="42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2321"/>
  <p:tag name="ORIGINALWIDTH" val="4381.70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    \deg E_k = (1,k),\quad \deg F_k = (-1,k),\quad \deg H _{r} = (0, r) ,\quad \deg C = \deg C^\perp = (0,0).&#10;\end{equation*}&#10;&#10;&#10;&#10;\end{document}"/>
  <p:tag name="IGUANATEXSIZE" val="20"/>
  <p:tag name="IGUANATEXCURSOR" val="42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392.950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 \in \BZ_{&gt;0}&#10;\end{equation*}&#10;&#10;&#10;&#10;\end{document}"/>
  <p:tag name="IGUANATEXSIZE" val="20"/>
  <p:tag name="IGUANATEXCURSOR" val="41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2243"/>
  <p:tag name="ORIGINALWIDTH" val="1829.77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: \qta \twoheadrightarrow \text{M2}_{l,0,0}&#10;\end{equation*}&#10;&#10;&#10;&#10;\end{document}"/>
  <p:tag name="IGUANATEXSIZE" val="20"/>
  <p:tag name="IGUANATEXCURSOR" val="414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81.4398"/>
  <p:tag name="ORIGINALWIDTH" val="3775.028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    &amp;E_k \mapsto \frac{1}{q_2 (1-q_2)} P^{(m)} _{1,k},\quad F_k \mapsto \frac{1}{1-q_2 ^{-1}} P^{(m)} _{-1,k},\quad H_{\pm r} \mapsto \mp \frac{1}{1-q_2 ^r} P^{(m)} _{0,\pm r} \\&#10;    &amp;C\mapsto 1,\quad C^\perp \mapsto 1&#10;\end{split}&#10;\end{align*}&#10;&#10;&#10;&#10;\end{document}"/>
  <p:tag name="IGUANATEXSIZE" val="20"/>
  <p:tag name="IGUANATEXCURSOR" val="43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242.969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widehat{\fgl}(1)&#10;\end{equation*}&#10;&#10;&#10;&#10;\end{document}"/>
  <p:tag name="IGUANATEXSIZE" val="18"/>
  <p:tag name="IGUANATEXCURSOR" val="41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1691.039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 \, \widehat{\otimes} \, \qta&#10;\end{equation*}&#10;&#10;&#10;&#10;\end{document}"/>
  <p:tag name="IGUANATEXSIZE" val="20"/>
  <p:tag name="IGUANATEXCURSOR" val="42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5.24181"/>
  <p:tag name="ORIGINALWIDTH" val="110.98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leftarrow&#10;\end{equation*}&#10;&#10;&#10;&#10;\end{document}"/>
  <p:tag name="IGUANATEXSIZE" val="20"/>
  <p:tag name="IGUANATEXCURSOR" val="41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92.98835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Delta&#10;\end{equation*}&#10;&#10;&#10;&#10;\end{document}"/>
  <p:tag name="IGUANATEXSIZE" val="20"/>
  <p:tag name="IGUANATEXCURSOR" val="41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9753"/>
  <p:tag name="ORIGINALWIDTH" val="766.4042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qta&#10;\end{equation*}&#10;&#10;&#10;&#10;\end{document}"/>
  <p:tag name="IGUANATEXSIZE" val="20"/>
  <p:tag name="IGUANATEXCURSOR" val="418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2.74464"/>
  <p:tag name="ORIGINALWIDTH" val="110.98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woheadrightarrow&#10;\end{equation*}&#10;&#10;&#10;&#10;\end{document}"/>
  <p:tag name="IGUANATEXSIZE" val="20"/>
  <p:tag name="IGUANATEXCURSOR" val="41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2.74464"/>
  <p:tag name="ORIGINALWIDTH" val="110.98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woheadrightarrow&#10;\end{equation*}&#10;&#10;&#10;&#10;\end{document}"/>
  <p:tag name="IGUANATEXSIZE" val="20"/>
  <p:tag name="IGUANATEXCURSOR" val="41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54.4807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iota_{l,l'}&#10;\end{equation*}&#10;&#10;&#10;&#10;\end{document}"/>
  <p:tag name="IGUANATEXSIZE" val="20"/>
  <p:tag name="IGUANATEXCURSOR" val="41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9843"/>
  <p:tag name="ORIGINALWIDTH" val="940.3824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,0,0}} \otimes\r_{\text{M2}_{l',0,0}}&#10;\end{equation*}&#10;&#10;&#10;&#10;\end{document}"/>
  <p:tag name="IGUANATEXSIZE" val="20"/>
  <p:tag name="IGUANATEXCURSOR" val="422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494.938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r_{\text{M2}_{l+l',0,0}}&#10;\end{equation*}&#10;&#10;&#10;&#10;\end{document}"/>
  <p:tag name="IGUANATEXSIZE" val="20"/>
  <p:tag name="IGUANATEXCURSOR" val="41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.2385"/>
  <p:tag name="ORIGINALWIDTH" val="83.239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align*}&#10;\begin{split}&#10;\circlearrowleft&#10;\end{split}&#10;\end{align*}&#10;&#10;&#10;&#10;\end{document}"/>
  <p:tag name="IGUANATEXSIZE" val="20"/>
  <p:tag name="IGUANATEXCURSOR" val="420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4761.9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\def\up{\Upsilon}&#10;\def\bE{\mathbb{E}}&#10;\def\bbL{\mathbb{L}}&#10;\def\qe{\mathfrak{q}}&#10;\def\kq{\mathfrak{q}}&#10;\def\fq{\mathfrak{q}}&#10;\def\fs{\mathfrak{s}}&#10;\def\fc{\mathfrak{c}}&#10;\def\fD{\mathfrak{D}}&#10;\def\fA{\mathfrak{A}}&#10;\def\fa{\mathfrak{a}}&#10;\def\fR{\mathfrak{R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T{\mathbf{T}}&#10;\def\bs{\mathbf{s}}&#10;\def\bA{\mathbf{A}}&#10;\def\bB{\mathbf{B}}&#10;\def\bZ{\mathbf{Z}}&#10;\def\bC{\mathbf{C}}&#10;\def\bbE{\mathbf{E}}&#10;\def\bL{\mathbf{L}}&#10;\def\bM{\mathbf{M}}&#10;\def\bU{\mathbf{U}}&#10;\def\bI{\mathbf{I}}&#10;\def\bkq{\boldsymbol\kq}&#10;\def\bPi{\boldsymbol\Pi}&#10;\def\bUp{\boldsymbol\Upsilon}&#10;\def\bna{\boldsymbol\nabla}&#10;\def\bD{\mathbf{D}}&#10;\def\bY{\mathbf{Y}}&#10;\def\BC{\mathbb{C}}&#10;\def\BR{\mathbb{R}}&#10;\def\BE{\mathbb{E}}&#10;\def\BZ{\mathbb{Z}}&#10;\def\BI{\mathbb{I}}&#10;\def\BG{\mathbb{G}}&#10;\def\CalN{\mathcal{N}}&#10;\def\CalA{\mathcal{A}}&#10;\def\CalV{\mathcal{V}}&#10;\def\CalP{\mathcal{P}}&#10;\def\CalR{\mathcal{R}}&#10;\def\CalZ{\mathcal{Z}}&#10;\def\CalH{\mathcal{H}}&#10;\def\CalW{\mathcal{W}}&#10;\def\CalU{\mathcal{U}}&#10;\def\CalO{\mathcal{O}}&#10;\def\CalM{\mathcal{M}}&#10;\def\CalS{\mathcal{S}}&#10;\def\CalC{\mathcal{C}}&#10;\def\CalT{\mathcal{T}}&#10;\def\qe{\mathfrak{q}}&#10;\def\CalL{\mathcal{L}}&#10;\def\CalX{\mathcal{X}}&#10;\def\Tr{{\rm Tr}}&#10;\def\sE{\mathscr{E}}&#10;\def\sM{\mathscr{M}}&#10;% \def\sY{\mathscr{Y}}&#10;% \def\sQ{\mathscr{Q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tU{\mathtt{U}}&#10;\def\fz{\mathfrak{z}}&#10;\def\fy{\mathfrak{y}}&#10;\def\fx{\mathfrak{x}}&#10;\def\ft{\mathfrak{t}}&#10;\def\fe{\mathfrak{e}}&#10;\def\fv{\mathfrak{v}}&#10;\def\fu{\mathfrak{u}}&#10;\def\sY{\mathsf{Y}}&#10;\def\sQ{\mathsf{Q}}&#10;\def\sP{\mathsf{P}}&#10;\def\sI{\mathsf{I}}&#10;\def\sK{\mathsf{K}}&#10;\def\sJ{\mathsf{J}}&#10;\def\sI{\mathsf{I}}&#10;\def\sS{\mathsf{S}}&#10;\def\sM{\mathsf{M}}&#10;\def\sF{\mathsf{F}}&#10;\def\sL{\mathsf{L}}&#10;\def\sT{\mathsf{T}}&#10;\def\st{\mathsf{t}}&#10;\def\sw{\mathsf{w}}&#10;\def\sg{\mathsf{g}}&#10;\def\sA{\mathsf{A}}&#10;\def\sB{\mathsf{B}}&#10;\def\sC{\mathsf{C}}&#10;\def\sD{\mathsf{D}}&#10;\def\sU{\mathsf{U}}&#10;\def\pa{\partial}&#10;&#10;\def\EQ{\EuScript{Q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D{\EuScript{D}}&#10;&#10;\def\bbA{\mathbb{A}}&#10;\def\bbD{\mathbb{D}}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&#10;&#10;&#10;\pagestyle{empty}&#10;\begin{document}&#10;&#10;\begin{equation*}&#10;R_\text{MO}\left( \ve_3 \p_z - \ve_1\ve_2 J_2 (z) \right)\left( \ve_3 \p_z - \ve_1\ve_2 J_1 (z) \right) = \left( \ve_3 \p_z - \ve_1\ve_2 J_1 (z) \right)\left( \ve_3 \p_z - \ve_1\ve_2 J_2 (z) \right)R_{\text{MO}}&#10;\end{equation*}&#10;&#10;&#10;&#10;\end{document}"/>
  <p:tag name="IGUANATEXSIZE" val="20"/>
  <p:tag name="IGUANATEXCURSOR" val="388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66.966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,0,0}&#10;\end{equation*}&#10;&#10;&#10;&#10;\end{document}"/>
  <p:tag name="IGUANATEXSIZE" val="20"/>
  <p:tag name="IGUANATEXCURSOR" val="411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300.712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',0,0}&#10;\end{equation*}&#10;&#10;&#10;&#10;\end{document}"/>
  <p:tag name="IGUANATEXSIZE" val="20"/>
  <p:tag name="IGUANATEXCURSOR" val="411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408.6989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mathcal{L}_{l+l',0,0}&#10;\end{equation*}&#10;&#10;&#10;&#10;\end{document}"/>
  <p:tag name="IGUANATEXSIZE" val="20"/>
  <p:tag name="IGUANATEXCURSOR" val="412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56.9554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,0,0}&#10;\end{equation*}&#10;&#10;&#10;&#10;\end{document}"/>
  <p:tag name="IGUANATEXSIZE" val="20"/>
  <p:tag name="IGUANATEXCURSOR" val="411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otimes&#10;\end{equation*}&#10;&#10;&#10;&#10;\end{document}"/>
  <p:tag name="IGUANATEXSIZE" val="20"/>
  <p:tag name="IGUANATEXCURSOR" val="4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89.951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',0,0}&#10;\end{equation*}&#10;&#10;&#10;&#10;\end{document}"/>
  <p:tag name="IGUANATEXSIZE" val="20"/>
  <p:tag name="IGUANATEXCURSOR" val="411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5.24181"/>
  <p:tag name="ORIGINALWIDTH" val="125.2343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hookleftarrow&#10;\end{equation*}&#10;&#10;&#10;&#10;\end{document}"/>
  <p:tag name="IGUANATEXSIZE" val="20"/>
  <p:tag name="IGUANATEXCURSOR" val="411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15.7105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fusion}&#10;\end{equation*}&#10;&#10;&#10;&#10;\end{document}"/>
  <p:tag name="IGUANATEXSIZE" val="20"/>
  <p:tag name="IGUANATEXCURSOR" val="4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499.4376"/>
  <p:tag name="LATEXADDIN" val="\documentclass{article}&#10;\usepackage[T1]{fontenc}&#10;\usepackage{epsf}&#10;\usepackage{mathtools}&#10;\usepackage{showlabels}&#10;\usepackage{lmodern}&#10;\usepackage[mathscr]{euscript}&#10;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\text{M2}_{l+l',0,0}&#10;\end{equation*}&#10;&#10;&#10;&#10;\end{document}"/>
  <p:tag name="IGUANATEXSIZE" val="20"/>
  <p:tag name="IGUANATEXCURSOR" val="411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26.99661"/>
  <p:tag name="LATEXADDIN" val="\documentclass{article}&#10;\usepackage[T1]{fontenc}&#10;\usepackage{epsf}&#10;\usepackage{mathtools}&#10;\usepackage{showlabels}&#10;\usepackage{lmodern}&#10;\usepackage[mathscr]{euscript}&#10;&#10;\usepackage{tikz-cd}&#10;\usetikzlibrary{shapes.geometric}&#10;\usetikzlibrary{arrows}&#10;\usepackage{amsmath}&#10;\usepackage{amsfonts}&#10;\usepackage{amssymb}&#10;\usepackage{mathrsfs}&#10;\usepackage{slashed}&#10;\usepackage{xcolor}&#10;&#10;&#10;\newcommand{\sslash}{\mathbin{/\mkern-6mu/}}&#10;\newcommand{\sssslash}{\mathbin{/\mkern-6mu/\mkern-6mu/\mkern-6mu/}}&#10;\newcommand\isomto{\stackrel{\sim}{\smash{\longrightarrow}\rule{0pt}{0.4ex}}}&#10;&#10;\def\tU{\mathtt{U}}&#10;\def\up{\Upsilon}&#10;\def\bE{\mathbb{E}}&#10;\def\fg{\mathfrak{g}}&#10;\def\qe{\mathfrak{q}}&#10;\def\kq{\mathfrak{q}}&#10;\def\fq{\mathfrak{q}}&#10;\def\fs{\mathfrak{s}}&#10;\def\fc{\mathfrak{c}}&#10;\def\fD{\mathfrak{D}}&#10;\def\fA{\mathfrak{A}}&#10;\def\fa{\mathfrak{a}}&#10;\def\fR{\mathfrak{R}}&#10;\def\fL{\mathfrak{L}}&#10;\def\fgl{\mathfrak{gl}}&#10;\def\hhfgl{\widehat{\widehat{\mathfrak{gl}}}}&#10;\def\qta{U_{q_1,q_2,q_3} ( \hhfgl(1) ) }&#10;\def\fsl{\mathfrak{sl}}&#10;\def\fh{\mathfrak{h}}&#10;\def\rx{\mathrm{x}}&#10;\def\ii{\mathrm{i}}&#10;\def\ri{\mathrm{i}}&#10;\def\rj{\mathrm{j}}&#10;\def\bi{\mathbf{i}}&#10;\def\bj{\mathbf{j}}&#10;\def\bz{\mathbf{z}}&#10;\def\by{\mathbf{y}}&#10;\def\bx{\mathbf{x}}&#10;\def\ba{\mathbf{a}}&#10;\def\bb{\mathbf{b}}&#10;\def\bc{\mathbf{c}}&#10;\def\bd{\mathbf{d}}&#10;\def\bs{\mathbf{s}}&#10;\def\bp{\mathbf{p}}&#10;\def\bq{\mathbf{q}}&#10;\def\bA{\mathbf{A}}&#10;\def\bB{\mathbf{B}}&#10;\def\bC{\mathbf{C}}&#10;\def\bL{\mathbf{L}}&#10;\def\bM{\mathbf{M}}&#10;\def\bD{\mathbf{D}}&#10;\def\bY{\mathbf{Y}}&#10;\def\BC{\mathbb{C}}&#10;\def\BR{\mathbb{R}}&#10;\def\BE{\mathbb{E}}&#10;\def\BZ{\mathbb{Z}}&#10;\def\BI{\mathbb{I}}&#10;\def\BP{\mathbb{P}}&#10;\def\BT{\mathbb{T}}&#10;\def\BL{\mathbb{L}}&#10;\def\BH{\mathbb{H}}&#10;&#10;\def\qt{U_{q_1,q_2,q_3} (\widehat{\widehat{\fgl}} (1))}&#10;\def\sh{\text{\bf{S}}\boldsymbol{\ddot{\text{\bf{H}}}}}&#10;&#10;\def\bI{\mathbf{I}}&#10;\def\bbE{\mathbf{E}}&#10;&#10;\def\bbA{\mathbb{A}}&#10;\def\bbD{\mathbb{D}}&#10;\def\bbM{\mathbb{M}}&#10;&#10;\def\CalB{\mathcal{B}}&#10;\def\CalN{\mathcal{N}}&#10;\def\CalA{\mathcal{A}}&#10;\def\CalV{\mathcal{V}}&#10;\def\CalP{\mathcal{P}}&#10;\def\CalR{\mathcal{R}}&#10;\def\CalZ{\mathcal{Z}}&#10;\def\CalH{\mathcal{H}}&#10;\def\CalW{\mathcal{W}}&#10;\def\CalU{\mathcal{U}}&#10;\def\CalF{\mathcal{F}}&#10;\def\CalO{\mathcal{O}}&#10;\def\CalM{\mathcal{M}}&#10;\def\CalS{\mathcal{S}}&#10;\def\CalC{\mathcal{C}}&#10;\def\CalT{\mathcal{T}}&#10;\def\qe{\mathfrak{q}}&#10;\def\CalL{\mathcal{L}}&#10;\def\CalX{\mathcal{X}}&#10;\def\CalK{\mathcal{K}}&#10;\def\Tr{{\rm Tr}}&#10;\def\sE{\mathscr{E}}&#10;\def\sM{\mathscr{M}}&#10;\def\ve{{\varepsilon}}&#10;\def\bbZ{\mathbb{Z}}&#10;\def\ta{\mathtt{a}}&#10;\def\tb{\mathtt{b}}&#10;\def\tc{\mathtt{c}}&#10;\def\td{\mathtt{d}}&#10;\def\ti{\mathtt{i}}&#10;\def\tj{\mathtt{j}}&#10;\def\tm{\mathtt{m}}&#10;\def\tr{\mathtt{r}}&#10;\def\ts{\mathtt{s}}&#10;\def\tn{\mathtt{n}}&#10;\def\tP{\mathtt{P}}&#10;\def\fz{\mathfrak{z}}&#10;\def\sY{\mathsf{Y}}&#10;\def\sQ{\mathsf{Q}}&#10;\def\sP{\mathsf{P}}&#10;\def\sI{\mathsf{I}}&#10;\def\sK{\mathsf{K}}&#10;\def\sJ{\mathsf{J}}&#10;\def\sI{\mathsf{I}}&#10;\def\sS{\mathsf{S}}&#10;\def\sM{\mathsf{M}}&#10;\def\sF{\mathsf{F}}&#10;\def\sL{\mathsf{L}}&#10;\def\sw{\mathsf{w}}&#10;\def\sg{\mathsf{g}}&#10;\def\sA{\mathsf{A}}&#10;\def\sB{\mathsf{B}}&#10;\def\sC{\mathsf{C}}&#10;\def\sD{\mathsf{D}}&#10;\def\pa{\partial}&#10;&#10;&#10;\def\EQ{\EuScript{Q}}&#10;\def\EW{\EuScript{W}}&#10;\def\EN{\EuScript{N}}&#10;\def\EY{\EuScript{Y}}&#10;\def\EX{\EuScript{X}}&#10;\def\EO{\EuScript{O}}&#10;\def\EZ{\EuScript{Z}}&#10;\def\EG{\EuScript{G}}&#10;\def\EH{\EuScript{H}}&#10;\def\EA{\EuScript{A}}&#10;\def\ES{\EuScript{S}}&#10;\def\EG{\EuScript{G}}&#10;\def\EB{\EuScript{B}}&#10;\def\ER{\EuScript{R}}&#10;\def\ET{\EuScript{T}}&#10;\def\EM{\EuScript{M}}&#10;\def\EL{\EuScript{L}}&#10;\def\EC{\EuScript{C}}&#10;\def\EF{\EuScript{F}}&#10;\def\ED{\EuScript{D}}&#10;&#10;&#10; \def\p{\partial}&#10; \def\pb{\bar{\partial}}&#10; \def\a{\alpha}&#10; \def\b{\beta}&#10; \def\g{\gamma}&#10; \def\d{\delta}&#10; \def\eps{\epsilon}&#10;&#10; \def\th{\theta}&#10; \def\vt{\vartheta}&#10; \def\k{\kappa}&#10; \def\l{\lambda}&#10; \def\m{\mu}&#10; \def\n{\nu}&#10; \def\x{\xi}&#10; \def\r{\rho}&#10; \def\u{\upsilon}&#10; \def\vr{\varrho}&#10; \def\s{\sigma}&#10; \def\t{\tau}&#10; \def\th{\theta}&#10; \def\z{\zeta }&#10; \def\vp{\varphi}&#10; \def\G{\Gamma}&#10; \def\D{\Delta}&#10; \def\T{\Theta}&#10; \def\X{\Xi}&#10; \def\P{\Pi}&#10; \def\S{\Sigma}&#10; \def\L{\Lambda}&#10; \def\O{\Omega}&#10; \def\o{\omega }&#10; \def\U{\Upsilon}&#10; &#10; \def\bn{\mathbf{n}}&#10;  \def\bU{\mathbf{U}}&#10; \def\bUp{\mathbf{\Upsilon}}&#10; \def\bl{\boldsymbol{\lambda}}&#10;&#10;\pagestyle{empty}&#10;\begin{document}&#10;&#10;\begin{equation*}&#10;l&#10;\end{equation*}&#10;&#10;&#10;&#10;\end{document}"/>
  <p:tag name="IGUANATEXSIZE" val="20"/>
  <p:tag name="IGUANATEXCURSOR" val="417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6910</TotalTime>
  <Words>1265</Words>
  <Application>Microsoft Office PowerPoint</Application>
  <PresentationFormat>Widescreen</PresentationFormat>
  <Paragraphs>176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Aptos</vt:lpstr>
      <vt:lpstr>Aptos Display</vt:lpstr>
      <vt:lpstr>Arial</vt:lpstr>
      <vt:lpstr>Avenir Next LT Pro</vt:lpstr>
      <vt:lpstr>Office Theme</vt:lpstr>
      <vt:lpstr>Miura Operators as R-matrices from M-brane Intersections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Saebyeok Jeong</dc:creator>
  <cp:lastModifiedBy>Saebyeok Jeong</cp:lastModifiedBy>
  <cp:revision>1</cp:revision>
  <dcterms:created xsi:type="dcterms:W3CDTF">2024-06-06T15:11:18Z</dcterms:created>
  <dcterms:modified xsi:type="dcterms:W3CDTF">2025-08-28T13:54:33Z</dcterms:modified>
</cp:coreProperties>
</file>