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media1.mp4" ContentType="video/unknown"/>
  <Override PartName="/ppt/media/media2.mp4" ContentType="video/unknown"/>
  <Override PartName="/ppt/media/media3.mp4" ContentType="video/unknown"/>
  <Override PartName="/ppt/media/media4.mp4" ContentType="video/unknown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제목 텍스트</a:t>
            </a:r>
          </a:p>
        </p:txBody>
      </p:sp>
      <p:sp>
        <p:nvSpPr>
          <p:cNvPr id="12" name="본문 첫 번째 줄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3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본문 첫 번째 줄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94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사진 - 3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바다로 이어지는 두 언덕 사이의 모랫길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2" name="전경에 짧은 울타리를 두고 해안에서 낮게 비행하는 왜가리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풀로 뒤덮인 사구에서 바라본 해변과 바다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4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인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112" name="“여기에 인용을 입력하십시오.”"/>
          <p:cNvSpPr txBox="1"/>
          <p:nvPr>
            <p:ph type="body" sz="quarter" idx="22"/>
          </p:nvPr>
        </p:nvSpPr>
        <p:spPr>
          <a:xfrm>
            <a:off x="2387600" y="6054141"/>
            <a:ext cx="19621500" cy="87111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“여기에 인용을 입력하십시오.” </a:t>
            </a:r>
          </a:p>
        </p:txBody>
      </p:sp>
      <p:sp>
        <p:nvSpPr>
          <p:cNvPr id="113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풀로 뒤덮인 사구에서 바라본 해변과 바다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빈 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빈 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슬라이드 번호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 anchor="b"/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빈 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슬라이드 번호"/>
          <p:cNvSpPr txBox="1"/>
          <p:nvPr>
            <p:ph type="sldNum" sz="quarter" idx="2"/>
          </p:nvPr>
        </p:nvSpPr>
        <p:spPr>
          <a:xfrm>
            <a:off x="12026401" y="10358438"/>
            <a:ext cx="324054" cy="329920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사진 - 수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풀로 뒤덮인 사구에서 바라본 해변과 바다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제목 텍스트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제목 텍스트</a:t>
            </a:r>
          </a:p>
        </p:txBody>
      </p:sp>
      <p:sp>
        <p:nvSpPr>
          <p:cNvPr id="22" name="본문 첫 번째 줄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3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제목 - 가운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텍스트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31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사진 - 수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전경에 짧은 울타리를 두고 해안에서 낮게 비행하는 왜가리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제목 텍스트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제목 텍스트</a:t>
            </a:r>
          </a:p>
        </p:txBody>
      </p:sp>
      <p:sp>
        <p:nvSpPr>
          <p:cNvPr id="40" name="본문 첫 번째 줄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1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제목 - 상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49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제목 및 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57" name="본문 첫 번째 줄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8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제목, 구분점 및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바다로 이어지는 두 언덕 사이의 모랫길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67" name="본문 첫 번째 줄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68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제목, 구분점 및 작은 라이브 비디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76" name="본문 첫 번째 줄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7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제목, 구분점 및 큰 라이브 비디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제목 텍스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제목 텍스트</a:t>
            </a:r>
          </a:p>
        </p:txBody>
      </p:sp>
      <p:sp>
        <p:nvSpPr>
          <p:cNvPr id="85" name="본문 첫 번째 줄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86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텍스트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제목 텍스트</a:t>
            </a:r>
          </a:p>
        </p:txBody>
      </p:sp>
      <p:sp>
        <p:nvSpPr>
          <p:cNvPr id="3" name="슬라이드 번호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본문 첫 번째 줄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video" Target="../media/media3.mp4"/><Relationship Id="rId3" Type="http://schemas.microsoft.com/office/2007/relationships/media" Target="../media/media3.mp4"/><Relationship Id="rId4" Type="http://schemas.openxmlformats.org/officeDocument/2006/relationships/image" Target="../media/image3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video" Target="../media/media4.mp4"/><Relationship Id="rId3" Type="http://schemas.microsoft.com/office/2007/relationships/media" Target="../media/media4.mp4"/><Relationship Id="rId4" Type="http://schemas.openxmlformats.org/officeDocument/2006/relationships/image" Target="../media/image34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4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4.png"/><Relationship Id="rId3" Type="http://schemas.openxmlformats.org/officeDocument/2006/relationships/image" Target="../media/image43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5.png"/><Relationship Id="rId3" Type="http://schemas.openxmlformats.org/officeDocument/2006/relationships/image" Target="../media/image44.png"/><Relationship Id="rId4" Type="http://schemas.openxmlformats.org/officeDocument/2006/relationships/image" Target="../media/image50.png"/><Relationship Id="rId5" Type="http://schemas.openxmlformats.org/officeDocument/2006/relationships/image" Target="../media/image43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9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5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jpe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video" Target="../media/media2.mp4"/><Relationship Id="rId3" Type="http://schemas.microsoft.com/office/2007/relationships/media" Target="../media/media2.mp4"/><Relationship Id="rId4" Type="http://schemas.openxmlformats.org/officeDocument/2006/relationships/image" Target="../media/image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Emergence of Meron Kekulé lattices in twisted Néel antiferromagnets"/>
          <p:cNvSpPr/>
          <p:nvPr/>
        </p:nvSpPr>
        <p:spPr>
          <a:xfrm>
            <a:off x="2667000" y="2701445"/>
            <a:ext cx="19050000" cy="3508855"/>
          </a:xfrm>
          <a:prstGeom prst="roundRect">
            <a:avLst>
              <a:gd name="adj" fmla="val 5429"/>
            </a:avLst>
          </a:prstGeom>
          <a:solidFill>
            <a:srgbClr val="1228E5"/>
          </a:solidFill>
          <a:ln w="12700">
            <a:solidFill>
              <a:srgbClr val="000000"/>
            </a:solidFill>
            <a:miter lim="400000"/>
          </a:ln>
          <a:effectLst>
            <a:outerShdw sx="100000" sy="100000" kx="0" ky="0" algn="b" rotWithShape="0" blurRad="50800" dist="127000" dir="27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2438400">
              <a:lnSpc>
                <a:spcPct val="150000"/>
              </a:lnSpc>
              <a:spcBef>
                <a:spcPts val="0"/>
              </a:spcBef>
              <a:defRPr b="1" spc="-50" sz="5000">
                <a:solidFill>
                  <a:srgbClr val="FFFFFF"/>
                </a:solidFill>
              </a:defRPr>
            </a:lvl1pPr>
          </a:lstStyle>
          <a:p>
            <a:pPr/>
            <a:r>
              <a:t>Emergence of Meron Kekulé lattices in twisted Néel antiferromagnets</a:t>
            </a:r>
          </a:p>
        </p:txBody>
      </p:sp>
      <p:sp>
        <p:nvSpPr>
          <p:cNvPr id="152" name="APCTP August 27, 2025"/>
          <p:cNvSpPr txBox="1"/>
          <p:nvPr/>
        </p:nvSpPr>
        <p:spPr>
          <a:xfrm>
            <a:off x="9644811" y="11478395"/>
            <a:ext cx="5094378" cy="6603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2438400">
              <a:lnSpc>
                <a:spcPct val="130000"/>
              </a:lnSpc>
              <a:spcBef>
                <a:spcPts val="0"/>
              </a:spcBef>
              <a:defRPr sz="3600"/>
            </a:lvl1pPr>
          </a:lstStyle>
          <a:p>
            <a:pPr/>
            <a:r>
              <a:t>APCTP August 27, 2025</a:t>
            </a:r>
          </a:p>
        </p:txBody>
      </p:sp>
      <p:sp>
        <p:nvSpPr>
          <p:cNvPr id="153" name="슬라이드 번호"/>
          <p:cNvSpPr txBox="1"/>
          <p:nvPr>
            <p:ph type="sldNum" sz="quarter" idx="2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4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99698" y="10425232"/>
            <a:ext cx="5303087" cy="2165570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Kyoung-Min Kim…"/>
          <p:cNvSpPr/>
          <p:nvPr/>
        </p:nvSpPr>
        <p:spPr>
          <a:xfrm>
            <a:off x="6826808" y="7260022"/>
            <a:ext cx="10730384" cy="3162301"/>
          </a:xfrm>
          <a:prstGeom prst="roundRect">
            <a:avLst>
              <a:gd name="adj" fmla="val 6024"/>
            </a:avLst>
          </a:prstGeom>
          <a:solidFill>
            <a:schemeClr val="accent4">
              <a:hueOff val="366961"/>
              <a:satOff val="4172"/>
              <a:lumOff val="11129"/>
            </a:schemeClr>
          </a:solidFill>
          <a:ln w="25400">
            <a:solidFill>
              <a:srgbClr val="000000"/>
            </a:solidFill>
            <a:miter lim="400000"/>
          </a:ln>
          <a:effectLst>
            <a:outerShdw sx="100000" sy="100000" kx="0" ky="0" algn="b" rotWithShape="0" blurRad="50800" dist="127000" dir="27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algn="ctr" defTabSz="2438400">
              <a:lnSpc>
                <a:spcPct val="130000"/>
              </a:lnSpc>
              <a:spcBef>
                <a:spcPts val="0"/>
              </a:spcBef>
              <a:defRPr sz="4000">
                <a:latin typeface="+mn-lt"/>
                <a:ea typeface="+mn-ea"/>
                <a:cs typeface="+mn-cs"/>
                <a:sym typeface="Helvetica Neue Medium"/>
              </a:defRPr>
            </a:pPr>
            <a:r>
              <a:t>Kyoung-Min Kim</a:t>
            </a:r>
          </a:p>
          <a:p>
            <a:pPr algn="ctr" defTabSz="2438400">
              <a:lnSpc>
                <a:spcPct val="130000"/>
              </a:lnSpc>
              <a:spcBef>
                <a:spcPts val="0"/>
              </a:spcBef>
              <a:defRPr sz="2800">
                <a:latin typeface="+mn-lt"/>
                <a:ea typeface="+mn-ea"/>
                <a:cs typeface="+mn-cs"/>
                <a:sym typeface="Helvetica Neue Medium"/>
              </a:defRPr>
            </a:pPr>
            <a:r>
              <a:t>Asia Pacific Center for Theoretical Physics</a:t>
            </a:r>
          </a:p>
          <a:p>
            <a:pPr algn="ctr" defTabSz="2438400">
              <a:lnSpc>
                <a:spcPct val="130000"/>
              </a:lnSpc>
              <a:spcBef>
                <a:spcPts val="0"/>
              </a:spcBef>
              <a:defRPr sz="2800">
                <a:latin typeface="+mn-lt"/>
                <a:ea typeface="+mn-ea"/>
                <a:cs typeface="+mn-cs"/>
                <a:sym typeface="Helvetica Neue Medium"/>
              </a:defRPr>
            </a:pPr>
            <a:r>
              <a:t>Quantum Matter Theory Group</a:t>
            </a:r>
          </a:p>
          <a:p>
            <a:pPr algn="ctr" defTabSz="2438400">
              <a:lnSpc>
                <a:spcPct val="130000"/>
              </a:lnSpc>
              <a:spcBef>
                <a:spcPts val="0"/>
              </a:spcBef>
              <a:defRPr sz="2800">
                <a:latin typeface="+mn-lt"/>
                <a:ea typeface="+mn-ea"/>
                <a:cs typeface="+mn-cs"/>
                <a:sym typeface="Helvetica Neue Medium"/>
              </a:defRPr>
            </a:pPr>
            <a:r>
              <a:t>JRG Leader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2" name="그룹화"/>
          <p:cNvGrpSpPr/>
          <p:nvPr/>
        </p:nvGrpSpPr>
        <p:grpSpPr>
          <a:xfrm>
            <a:off x="1904999" y="6037928"/>
            <a:ext cx="21226306" cy="1640144"/>
            <a:chOff x="0" y="0"/>
            <a:chExt cx="21226303" cy="1640143"/>
          </a:xfrm>
        </p:grpSpPr>
        <p:grpSp>
          <p:nvGrpSpPr>
            <p:cNvPr id="460" name="그룹화"/>
            <p:cNvGrpSpPr/>
            <p:nvPr/>
          </p:nvGrpSpPr>
          <p:grpSpPr>
            <a:xfrm>
              <a:off x="5986305" y="-1"/>
              <a:ext cx="15239999" cy="1640145"/>
              <a:chOff x="0" y="0"/>
              <a:chExt cx="15239999" cy="1640143"/>
            </a:xfrm>
          </p:grpSpPr>
          <p:sp>
            <p:nvSpPr>
              <p:cNvPr id="303" name="선"/>
              <p:cNvSpPr/>
              <p:nvPr/>
            </p:nvSpPr>
            <p:spPr>
              <a:xfrm flipV="1">
                <a:off x="85539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04" name="원"/>
              <p:cNvSpPr/>
              <p:nvPr/>
            </p:nvSpPr>
            <p:spPr>
              <a:xfrm>
                <a:off x="4073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05" name="선"/>
              <p:cNvSpPr/>
              <p:nvPr/>
            </p:nvSpPr>
            <p:spPr>
              <a:xfrm flipV="1">
                <a:off x="489724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06" name="원"/>
              <p:cNvSpPr/>
              <p:nvPr/>
            </p:nvSpPr>
            <p:spPr>
              <a:xfrm>
                <a:off x="408258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07" name="선"/>
              <p:cNvSpPr/>
              <p:nvPr/>
            </p:nvSpPr>
            <p:spPr>
              <a:xfrm flipV="1">
                <a:off x="902056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08" name="원"/>
              <p:cNvSpPr/>
              <p:nvPr/>
            </p:nvSpPr>
            <p:spPr>
              <a:xfrm>
                <a:off x="820590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09" name="선"/>
              <p:cNvSpPr/>
              <p:nvPr/>
            </p:nvSpPr>
            <p:spPr>
              <a:xfrm flipV="1">
                <a:off x="1306243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10" name="원"/>
              <p:cNvSpPr/>
              <p:nvPr/>
            </p:nvSpPr>
            <p:spPr>
              <a:xfrm>
                <a:off x="1224776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11" name="선"/>
              <p:cNvSpPr/>
              <p:nvPr/>
            </p:nvSpPr>
            <p:spPr>
              <a:xfrm flipV="1">
                <a:off x="1710428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12" name="원"/>
              <p:cNvSpPr/>
              <p:nvPr/>
            </p:nvSpPr>
            <p:spPr>
              <a:xfrm>
                <a:off x="1628962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13" name="선"/>
              <p:cNvSpPr/>
              <p:nvPr/>
            </p:nvSpPr>
            <p:spPr>
              <a:xfrm flipV="1">
                <a:off x="2122760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14" name="원"/>
              <p:cNvSpPr/>
              <p:nvPr/>
            </p:nvSpPr>
            <p:spPr>
              <a:xfrm>
                <a:off x="2041294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15" name="선"/>
              <p:cNvSpPr/>
              <p:nvPr/>
            </p:nvSpPr>
            <p:spPr>
              <a:xfrm flipV="1">
                <a:off x="2526946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16" name="원"/>
              <p:cNvSpPr/>
              <p:nvPr/>
            </p:nvSpPr>
            <p:spPr>
              <a:xfrm flipH="1" rot="16200000">
                <a:off x="2447223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17" name="선"/>
              <p:cNvSpPr/>
              <p:nvPr/>
            </p:nvSpPr>
            <p:spPr>
              <a:xfrm flipV="1">
                <a:off x="2931131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18" name="원"/>
              <p:cNvSpPr/>
              <p:nvPr/>
            </p:nvSpPr>
            <p:spPr>
              <a:xfrm flipH="1" rot="16200000">
                <a:off x="2857812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19" name="선"/>
              <p:cNvSpPr/>
              <p:nvPr/>
            </p:nvSpPr>
            <p:spPr>
              <a:xfrm flipV="1">
                <a:off x="3335317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20" name="원"/>
              <p:cNvSpPr/>
              <p:nvPr/>
            </p:nvSpPr>
            <p:spPr>
              <a:xfrm flipH="1" rot="16200000">
                <a:off x="3261998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21" name="선"/>
              <p:cNvSpPr/>
              <p:nvPr/>
            </p:nvSpPr>
            <p:spPr>
              <a:xfrm flipV="1">
                <a:off x="3617304" y="195675"/>
                <a:ext cx="244398" cy="42331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22" name="원"/>
              <p:cNvSpPr/>
              <p:nvPr/>
            </p:nvSpPr>
            <p:spPr>
              <a:xfrm flipH="1" rot="16200000">
                <a:off x="3666183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23" name="선"/>
              <p:cNvSpPr/>
              <p:nvPr/>
            </p:nvSpPr>
            <p:spPr>
              <a:xfrm flipV="1">
                <a:off x="3932034" y="285130"/>
                <a:ext cx="423310" cy="24439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24" name="원"/>
              <p:cNvSpPr/>
              <p:nvPr/>
            </p:nvSpPr>
            <p:spPr>
              <a:xfrm flipH="1" rot="16200000">
                <a:off x="4078516" y="325863"/>
                <a:ext cx="162932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25" name="선"/>
              <p:cNvSpPr/>
              <p:nvPr/>
            </p:nvSpPr>
            <p:spPr>
              <a:xfrm>
                <a:off x="4303477" y="407329"/>
                <a:ext cx="48879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26" name="원"/>
              <p:cNvSpPr/>
              <p:nvPr/>
            </p:nvSpPr>
            <p:spPr>
              <a:xfrm flipH="1" rot="16200000">
                <a:off x="4486775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27" name="선"/>
              <p:cNvSpPr/>
              <p:nvPr/>
            </p:nvSpPr>
            <p:spPr>
              <a:xfrm>
                <a:off x="4740405" y="285130"/>
                <a:ext cx="423310" cy="24439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28" name="원"/>
              <p:cNvSpPr/>
              <p:nvPr/>
            </p:nvSpPr>
            <p:spPr>
              <a:xfrm flipH="1" rot="16200000">
                <a:off x="4886886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29" name="선"/>
              <p:cNvSpPr/>
              <p:nvPr/>
            </p:nvSpPr>
            <p:spPr>
              <a:xfrm>
                <a:off x="5237363" y="195674"/>
                <a:ext cx="244399" cy="42331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30" name="원"/>
              <p:cNvSpPr/>
              <p:nvPr/>
            </p:nvSpPr>
            <p:spPr>
              <a:xfrm rot="16200000">
                <a:off x="5299219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31" name="선"/>
              <p:cNvSpPr/>
              <p:nvPr/>
            </p:nvSpPr>
            <p:spPr>
              <a:xfrm>
                <a:off x="5784871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32" name="원"/>
              <p:cNvSpPr/>
              <p:nvPr/>
            </p:nvSpPr>
            <p:spPr>
              <a:xfrm>
                <a:off x="5703406" y="325863"/>
                <a:ext cx="162932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33" name="선"/>
              <p:cNvSpPr/>
              <p:nvPr/>
            </p:nvSpPr>
            <p:spPr>
              <a:xfrm>
                <a:off x="6197204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34" name="원"/>
              <p:cNvSpPr/>
              <p:nvPr/>
            </p:nvSpPr>
            <p:spPr>
              <a:xfrm>
                <a:off x="6115739" y="325863"/>
                <a:ext cx="162932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35" name="선"/>
              <p:cNvSpPr/>
              <p:nvPr/>
            </p:nvSpPr>
            <p:spPr>
              <a:xfrm>
                <a:off x="6601388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36" name="원"/>
              <p:cNvSpPr/>
              <p:nvPr/>
            </p:nvSpPr>
            <p:spPr>
              <a:xfrm flipH="1" rot="10800000">
                <a:off x="6519923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37" name="선"/>
              <p:cNvSpPr/>
              <p:nvPr/>
            </p:nvSpPr>
            <p:spPr>
              <a:xfrm>
                <a:off x="7005574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38" name="원"/>
              <p:cNvSpPr/>
              <p:nvPr/>
            </p:nvSpPr>
            <p:spPr>
              <a:xfrm flipH="1" rot="10800000">
                <a:off x="6924108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39" name="선"/>
              <p:cNvSpPr/>
              <p:nvPr/>
            </p:nvSpPr>
            <p:spPr>
              <a:xfrm>
                <a:off x="7417907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40" name="원"/>
              <p:cNvSpPr/>
              <p:nvPr/>
            </p:nvSpPr>
            <p:spPr>
              <a:xfrm flipH="1" rot="10800000">
                <a:off x="7336441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41" name="선"/>
              <p:cNvSpPr/>
              <p:nvPr/>
            </p:nvSpPr>
            <p:spPr>
              <a:xfrm>
                <a:off x="7822094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42" name="원"/>
              <p:cNvSpPr/>
              <p:nvPr/>
            </p:nvSpPr>
            <p:spPr>
              <a:xfrm flipH="1" rot="10800000">
                <a:off x="7740627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43" name="선"/>
              <p:cNvSpPr/>
              <p:nvPr/>
            </p:nvSpPr>
            <p:spPr>
              <a:xfrm>
                <a:off x="8234425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44" name="원"/>
              <p:cNvSpPr/>
              <p:nvPr/>
            </p:nvSpPr>
            <p:spPr>
              <a:xfrm flipH="1" rot="10800000">
                <a:off x="8152958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45" name="선"/>
              <p:cNvSpPr/>
              <p:nvPr/>
            </p:nvSpPr>
            <p:spPr>
              <a:xfrm>
                <a:off x="8638610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46" name="원"/>
              <p:cNvSpPr/>
              <p:nvPr/>
            </p:nvSpPr>
            <p:spPr>
              <a:xfrm flipH="1" rot="10800000">
                <a:off x="8557143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47" name="선"/>
              <p:cNvSpPr/>
              <p:nvPr/>
            </p:nvSpPr>
            <p:spPr>
              <a:xfrm>
                <a:off x="9042796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48" name="원"/>
              <p:cNvSpPr/>
              <p:nvPr/>
            </p:nvSpPr>
            <p:spPr>
              <a:xfrm flipH="1" rot="10800000">
                <a:off x="8961331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49" name="선"/>
              <p:cNvSpPr/>
              <p:nvPr/>
            </p:nvSpPr>
            <p:spPr>
              <a:xfrm>
                <a:off x="9455127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50" name="원"/>
              <p:cNvSpPr/>
              <p:nvPr/>
            </p:nvSpPr>
            <p:spPr>
              <a:xfrm flipH="1" rot="10800000">
                <a:off x="9373662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51" name="선"/>
              <p:cNvSpPr/>
              <p:nvPr/>
            </p:nvSpPr>
            <p:spPr>
              <a:xfrm>
                <a:off x="9737116" y="195675"/>
                <a:ext cx="244399" cy="42331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52" name="원"/>
              <p:cNvSpPr/>
              <p:nvPr/>
            </p:nvSpPr>
            <p:spPr>
              <a:xfrm>
                <a:off x="9777848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53" name="선"/>
              <p:cNvSpPr/>
              <p:nvPr/>
            </p:nvSpPr>
            <p:spPr>
              <a:xfrm>
                <a:off x="10059992" y="285130"/>
                <a:ext cx="423310" cy="24439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54" name="원"/>
              <p:cNvSpPr/>
              <p:nvPr/>
            </p:nvSpPr>
            <p:spPr>
              <a:xfrm>
                <a:off x="10190181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55" name="선"/>
              <p:cNvSpPr/>
              <p:nvPr/>
            </p:nvSpPr>
            <p:spPr>
              <a:xfrm>
                <a:off x="10431435" y="407329"/>
                <a:ext cx="488796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56" name="원"/>
              <p:cNvSpPr/>
              <p:nvPr/>
            </p:nvSpPr>
            <p:spPr>
              <a:xfrm>
                <a:off x="10594366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57" name="선"/>
              <p:cNvSpPr/>
              <p:nvPr/>
            </p:nvSpPr>
            <p:spPr>
              <a:xfrm flipV="1">
                <a:off x="10868364" y="285130"/>
                <a:ext cx="423311" cy="24439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58" name="원"/>
              <p:cNvSpPr/>
              <p:nvPr/>
            </p:nvSpPr>
            <p:spPr>
              <a:xfrm>
                <a:off x="10998552" y="325863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59" name="선"/>
              <p:cNvSpPr/>
              <p:nvPr/>
            </p:nvSpPr>
            <p:spPr>
              <a:xfrm flipV="1">
                <a:off x="11370151" y="195675"/>
                <a:ext cx="244399" cy="42331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60" name="원"/>
              <p:cNvSpPr/>
              <p:nvPr/>
            </p:nvSpPr>
            <p:spPr>
              <a:xfrm>
                <a:off x="11410884" y="325863"/>
                <a:ext cx="162932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61" name="선"/>
              <p:cNvSpPr/>
              <p:nvPr/>
            </p:nvSpPr>
            <p:spPr>
              <a:xfrm flipV="1">
                <a:off x="11896536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62" name="원"/>
              <p:cNvSpPr/>
              <p:nvPr/>
            </p:nvSpPr>
            <p:spPr>
              <a:xfrm>
                <a:off x="11815070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63" name="선"/>
              <p:cNvSpPr/>
              <p:nvPr/>
            </p:nvSpPr>
            <p:spPr>
              <a:xfrm flipV="1">
                <a:off x="12300719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64" name="원"/>
              <p:cNvSpPr/>
              <p:nvPr/>
            </p:nvSpPr>
            <p:spPr>
              <a:xfrm>
                <a:off x="12219254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65" name="선"/>
              <p:cNvSpPr/>
              <p:nvPr/>
            </p:nvSpPr>
            <p:spPr>
              <a:xfrm flipV="1">
                <a:off x="12713052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66" name="원"/>
              <p:cNvSpPr/>
              <p:nvPr/>
            </p:nvSpPr>
            <p:spPr>
              <a:xfrm>
                <a:off x="12631587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67" name="선"/>
              <p:cNvSpPr/>
              <p:nvPr/>
            </p:nvSpPr>
            <p:spPr>
              <a:xfrm flipV="1">
                <a:off x="13117239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68" name="원"/>
              <p:cNvSpPr/>
              <p:nvPr/>
            </p:nvSpPr>
            <p:spPr>
              <a:xfrm>
                <a:off x="13035774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69" name="선"/>
              <p:cNvSpPr/>
              <p:nvPr/>
            </p:nvSpPr>
            <p:spPr>
              <a:xfrm flipV="1">
                <a:off x="13529571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70" name="원"/>
              <p:cNvSpPr/>
              <p:nvPr/>
            </p:nvSpPr>
            <p:spPr>
              <a:xfrm>
                <a:off x="13448106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71" name="선"/>
              <p:cNvSpPr/>
              <p:nvPr/>
            </p:nvSpPr>
            <p:spPr>
              <a:xfrm flipV="1">
                <a:off x="13933757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72" name="원"/>
              <p:cNvSpPr/>
              <p:nvPr/>
            </p:nvSpPr>
            <p:spPr>
              <a:xfrm>
                <a:off x="13852292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73" name="선"/>
              <p:cNvSpPr/>
              <p:nvPr/>
            </p:nvSpPr>
            <p:spPr>
              <a:xfrm flipV="1">
                <a:off x="14337940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74" name="원"/>
              <p:cNvSpPr/>
              <p:nvPr/>
            </p:nvSpPr>
            <p:spPr>
              <a:xfrm>
                <a:off x="14256475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75" name="선"/>
              <p:cNvSpPr/>
              <p:nvPr/>
            </p:nvSpPr>
            <p:spPr>
              <a:xfrm flipV="1">
                <a:off x="14750275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76" name="원"/>
              <p:cNvSpPr/>
              <p:nvPr/>
            </p:nvSpPr>
            <p:spPr>
              <a:xfrm>
                <a:off x="14668810" y="325863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77" name="선"/>
              <p:cNvSpPr/>
              <p:nvPr/>
            </p:nvSpPr>
            <p:spPr>
              <a:xfrm flipV="1">
                <a:off x="15154461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78" name="원"/>
              <p:cNvSpPr/>
              <p:nvPr/>
            </p:nvSpPr>
            <p:spPr>
              <a:xfrm>
                <a:off x="15072996" y="32586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79" name="선"/>
              <p:cNvSpPr/>
              <p:nvPr/>
            </p:nvSpPr>
            <p:spPr>
              <a:xfrm flipV="1">
                <a:off x="8146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80" name="원"/>
              <p:cNvSpPr/>
              <p:nvPr/>
            </p:nvSpPr>
            <p:spPr>
              <a:xfrm>
                <a:off x="0" y="1140523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81" name="선"/>
              <p:cNvSpPr/>
              <p:nvPr/>
            </p:nvSpPr>
            <p:spPr>
              <a:xfrm flipV="1">
                <a:off x="492054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82" name="원"/>
              <p:cNvSpPr/>
              <p:nvPr/>
            </p:nvSpPr>
            <p:spPr>
              <a:xfrm>
                <a:off x="410588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83" name="선"/>
              <p:cNvSpPr/>
              <p:nvPr/>
            </p:nvSpPr>
            <p:spPr>
              <a:xfrm flipV="1">
                <a:off x="897983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84" name="원"/>
              <p:cNvSpPr/>
              <p:nvPr/>
            </p:nvSpPr>
            <p:spPr>
              <a:xfrm>
                <a:off x="816517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85" name="선"/>
              <p:cNvSpPr/>
              <p:nvPr/>
            </p:nvSpPr>
            <p:spPr>
              <a:xfrm flipV="1">
                <a:off x="131031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86" name="원"/>
              <p:cNvSpPr/>
              <p:nvPr/>
            </p:nvSpPr>
            <p:spPr>
              <a:xfrm>
                <a:off x="1228849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87" name="선"/>
              <p:cNvSpPr/>
              <p:nvPr/>
            </p:nvSpPr>
            <p:spPr>
              <a:xfrm flipV="1">
                <a:off x="1714501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88" name="원"/>
              <p:cNvSpPr/>
              <p:nvPr/>
            </p:nvSpPr>
            <p:spPr>
              <a:xfrm>
                <a:off x="1633035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89" name="선"/>
              <p:cNvSpPr/>
              <p:nvPr/>
            </p:nvSpPr>
            <p:spPr>
              <a:xfrm flipV="1">
                <a:off x="2118687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90" name="원"/>
              <p:cNvSpPr/>
              <p:nvPr/>
            </p:nvSpPr>
            <p:spPr>
              <a:xfrm>
                <a:off x="2037221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91" name="선"/>
              <p:cNvSpPr/>
              <p:nvPr/>
            </p:nvSpPr>
            <p:spPr>
              <a:xfrm flipV="1">
                <a:off x="2531019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92" name="원"/>
              <p:cNvSpPr/>
              <p:nvPr/>
            </p:nvSpPr>
            <p:spPr>
              <a:xfrm>
                <a:off x="2449553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93" name="선"/>
              <p:cNvSpPr/>
              <p:nvPr/>
            </p:nvSpPr>
            <p:spPr>
              <a:xfrm flipV="1">
                <a:off x="293520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94" name="원"/>
              <p:cNvSpPr/>
              <p:nvPr/>
            </p:nvSpPr>
            <p:spPr>
              <a:xfrm>
                <a:off x="2853738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95" name="선"/>
              <p:cNvSpPr/>
              <p:nvPr/>
            </p:nvSpPr>
            <p:spPr>
              <a:xfrm flipV="1">
                <a:off x="3339391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96" name="원"/>
              <p:cNvSpPr/>
              <p:nvPr/>
            </p:nvSpPr>
            <p:spPr>
              <a:xfrm>
                <a:off x="3257925" y="1140523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97" name="선"/>
              <p:cNvSpPr/>
              <p:nvPr/>
            </p:nvSpPr>
            <p:spPr>
              <a:xfrm flipV="1">
                <a:off x="3751723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398" name="원"/>
              <p:cNvSpPr/>
              <p:nvPr/>
            </p:nvSpPr>
            <p:spPr>
              <a:xfrm>
                <a:off x="3670257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99" name="선"/>
              <p:cNvSpPr/>
              <p:nvPr/>
            </p:nvSpPr>
            <p:spPr>
              <a:xfrm flipV="1">
                <a:off x="4155908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00" name="원"/>
              <p:cNvSpPr/>
              <p:nvPr/>
            </p:nvSpPr>
            <p:spPr>
              <a:xfrm>
                <a:off x="4074442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01" name="선"/>
              <p:cNvSpPr/>
              <p:nvPr/>
            </p:nvSpPr>
            <p:spPr>
              <a:xfrm flipV="1">
                <a:off x="4568240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02" name="원"/>
              <p:cNvSpPr/>
              <p:nvPr/>
            </p:nvSpPr>
            <p:spPr>
              <a:xfrm>
                <a:off x="4486774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03" name="선"/>
              <p:cNvSpPr/>
              <p:nvPr/>
            </p:nvSpPr>
            <p:spPr>
              <a:xfrm flipV="1">
                <a:off x="4972426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04" name="원"/>
              <p:cNvSpPr/>
              <p:nvPr/>
            </p:nvSpPr>
            <p:spPr>
              <a:xfrm>
                <a:off x="4890960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05" name="선"/>
              <p:cNvSpPr/>
              <p:nvPr/>
            </p:nvSpPr>
            <p:spPr>
              <a:xfrm flipV="1">
                <a:off x="5376612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06" name="원"/>
              <p:cNvSpPr/>
              <p:nvPr/>
            </p:nvSpPr>
            <p:spPr>
              <a:xfrm>
                <a:off x="5295145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07" name="선"/>
              <p:cNvSpPr/>
              <p:nvPr/>
            </p:nvSpPr>
            <p:spPr>
              <a:xfrm flipV="1">
                <a:off x="578894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08" name="원"/>
              <p:cNvSpPr/>
              <p:nvPr/>
            </p:nvSpPr>
            <p:spPr>
              <a:xfrm>
                <a:off x="5707478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09" name="선"/>
              <p:cNvSpPr/>
              <p:nvPr/>
            </p:nvSpPr>
            <p:spPr>
              <a:xfrm flipV="1">
                <a:off x="6193129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10" name="원"/>
              <p:cNvSpPr/>
              <p:nvPr/>
            </p:nvSpPr>
            <p:spPr>
              <a:xfrm>
                <a:off x="6111664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11" name="선"/>
              <p:cNvSpPr/>
              <p:nvPr/>
            </p:nvSpPr>
            <p:spPr>
              <a:xfrm flipV="1">
                <a:off x="6605462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12" name="원"/>
              <p:cNvSpPr/>
              <p:nvPr/>
            </p:nvSpPr>
            <p:spPr>
              <a:xfrm>
                <a:off x="6523996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13" name="선"/>
              <p:cNvSpPr/>
              <p:nvPr/>
            </p:nvSpPr>
            <p:spPr>
              <a:xfrm flipV="1">
                <a:off x="7009647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14" name="원"/>
              <p:cNvSpPr/>
              <p:nvPr/>
            </p:nvSpPr>
            <p:spPr>
              <a:xfrm>
                <a:off x="6928182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15" name="선"/>
              <p:cNvSpPr/>
              <p:nvPr/>
            </p:nvSpPr>
            <p:spPr>
              <a:xfrm flipV="1">
                <a:off x="7418664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16" name="원"/>
              <p:cNvSpPr/>
              <p:nvPr/>
            </p:nvSpPr>
            <p:spPr>
              <a:xfrm>
                <a:off x="7337197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17" name="선"/>
              <p:cNvSpPr/>
              <p:nvPr/>
            </p:nvSpPr>
            <p:spPr>
              <a:xfrm flipV="1">
                <a:off x="7825993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18" name="원"/>
              <p:cNvSpPr/>
              <p:nvPr/>
            </p:nvSpPr>
            <p:spPr>
              <a:xfrm>
                <a:off x="7744528" y="1140523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19" name="선"/>
              <p:cNvSpPr/>
              <p:nvPr/>
            </p:nvSpPr>
            <p:spPr>
              <a:xfrm flipV="1">
                <a:off x="8233323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20" name="원"/>
              <p:cNvSpPr/>
              <p:nvPr/>
            </p:nvSpPr>
            <p:spPr>
              <a:xfrm>
                <a:off x="8151856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21" name="선"/>
              <p:cNvSpPr/>
              <p:nvPr/>
            </p:nvSpPr>
            <p:spPr>
              <a:xfrm flipV="1">
                <a:off x="8640653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22" name="원"/>
              <p:cNvSpPr/>
              <p:nvPr/>
            </p:nvSpPr>
            <p:spPr>
              <a:xfrm>
                <a:off x="8559186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23" name="선"/>
              <p:cNvSpPr/>
              <p:nvPr/>
            </p:nvSpPr>
            <p:spPr>
              <a:xfrm flipV="1">
                <a:off x="9047982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24" name="원"/>
              <p:cNvSpPr/>
              <p:nvPr/>
            </p:nvSpPr>
            <p:spPr>
              <a:xfrm>
                <a:off x="8966517" y="1140523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25" name="선"/>
              <p:cNvSpPr/>
              <p:nvPr/>
            </p:nvSpPr>
            <p:spPr>
              <a:xfrm flipV="1">
                <a:off x="9455312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26" name="원"/>
              <p:cNvSpPr/>
              <p:nvPr/>
            </p:nvSpPr>
            <p:spPr>
              <a:xfrm>
                <a:off x="9373847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27" name="선"/>
              <p:cNvSpPr/>
              <p:nvPr/>
            </p:nvSpPr>
            <p:spPr>
              <a:xfrm flipV="1">
                <a:off x="9863388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28" name="원"/>
              <p:cNvSpPr/>
              <p:nvPr/>
            </p:nvSpPr>
            <p:spPr>
              <a:xfrm>
                <a:off x="9781921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29" name="선"/>
              <p:cNvSpPr/>
              <p:nvPr/>
            </p:nvSpPr>
            <p:spPr>
              <a:xfrm flipV="1">
                <a:off x="10267572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30" name="원"/>
              <p:cNvSpPr/>
              <p:nvPr/>
            </p:nvSpPr>
            <p:spPr>
              <a:xfrm>
                <a:off x="10186107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31" name="선"/>
              <p:cNvSpPr/>
              <p:nvPr/>
            </p:nvSpPr>
            <p:spPr>
              <a:xfrm flipV="1">
                <a:off x="10671758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32" name="원"/>
              <p:cNvSpPr/>
              <p:nvPr/>
            </p:nvSpPr>
            <p:spPr>
              <a:xfrm>
                <a:off x="10590292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33" name="선"/>
              <p:cNvSpPr/>
              <p:nvPr/>
            </p:nvSpPr>
            <p:spPr>
              <a:xfrm flipV="1">
                <a:off x="11084090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34" name="원"/>
              <p:cNvSpPr/>
              <p:nvPr/>
            </p:nvSpPr>
            <p:spPr>
              <a:xfrm>
                <a:off x="11002625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35" name="선"/>
              <p:cNvSpPr/>
              <p:nvPr/>
            </p:nvSpPr>
            <p:spPr>
              <a:xfrm flipV="1">
                <a:off x="11492533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36" name="원"/>
              <p:cNvSpPr/>
              <p:nvPr/>
            </p:nvSpPr>
            <p:spPr>
              <a:xfrm>
                <a:off x="11411067" y="1140523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37" name="선"/>
              <p:cNvSpPr/>
              <p:nvPr/>
            </p:nvSpPr>
            <p:spPr>
              <a:xfrm flipV="1">
                <a:off x="11900609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38" name="원"/>
              <p:cNvSpPr/>
              <p:nvPr/>
            </p:nvSpPr>
            <p:spPr>
              <a:xfrm>
                <a:off x="11819144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39" name="선"/>
              <p:cNvSpPr/>
              <p:nvPr/>
            </p:nvSpPr>
            <p:spPr>
              <a:xfrm flipV="1">
                <a:off x="12304794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40" name="원"/>
              <p:cNvSpPr/>
              <p:nvPr/>
            </p:nvSpPr>
            <p:spPr>
              <a:xfrm>
                <a:off x="12223329" y="1140523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41" name="선"/>
              <p:cNvSpPr/>
              <p:nvPr/>
            </p:nvSpPr>
            <p:spPr>
              <a:xfrm flipV="1">
                <a:off x="12708980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42" name="원"/>
              <p:cNvSpPr/>
              <p:nvPr/>
            </p:nvSpPr>
            <p:spPr>
              <a:xfrm>
                <a:off x="12627513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43" name="선"/>
              <p:cNvSpPr/>
              <p:nvPr/>
            </p:nvSpPr>
            <p:spPr>
              <a:xfrm flipV="1">
                <a:off x="13113166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44" name="원"/>
              <p:cNvSpPr/>
              <p:nvPr/>
            </p:nvSpPr>
            <p:spPr>
              <a:xfrm>
                <a:off x="13031700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45" name="선"/>
              <p:cNvSpPr/>
              <p:nvPr/>
            </p:nvSpPr>
            <p:spPr>
              <a:xfrm flipV="1">
                <a:off x="13525500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46" name="원"/>
              <p:cNvSpPr/>
              <p:nvPr/>
            </p:nvSpPr>
            <p:spPr>
              <a:xfrm>
                <a:off x="13444032" y="1140523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47" name="선"/>
              <p:cNvSpPr/>
              <p:nvPr/>
            </p:nvSpPr>
            <p:spPr>
              <a:xfrm flipV="1">
                <a:off x="13929686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48" name="원"/>
              <p:cNvSpPr/>
              <p:nvPr/>
            </p:nvSpPr>
            <p:spPr>
              <a:xfrm>
                <a:off x="13848218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49" name="선"/>
              <p:cNvSpPr/>
              <p:nvPr/>
            </p:nvSpPr>
            <p:spPr>
              <a:xfrm flipV="1">
                <a:off x="14342017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50" name="원"/>
              <p:cNvSpPr/>
              <p:nvPr/>
            </p:nvSpPr>
            <p:spPr>
              <a:xfrm>
                <a:off x="14260549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51" name="선"/>
              <p:cNvSpPr/>
              <p:nvPr/>
            </p:nvSpPr>
            <p:spPr>
              <a:xfrm flipV="1">
                <a:off x="1474826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52" name="원"/>
              <p:cNvSpPr/>
              <p:nvPr/>
            </p:nvSpPr>
            <p:spPr>
              <a:xfrm>
                <a:off x="14666800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53" name="선"/>
              <p:cNvSpPr/>
              <p:nvPr/>
            </p:nvSpPr>
            <p:spPr>
              <a:xfrm flipV="1">
                <a:off x="1515853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54" name="원"/>
              <p:cNvSpPr/>
              <p:nvPr/>
            </p:nvSpPr>
            <p:spPr>
              <a:xfrm>
                <a:off x="15077067" y="1140523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55" name="선"/>
              <p:cNvSpPr/>
              <p:nvPr/>
            </p:nvSpPr>
            <p:spPr>
              <a:xfrm flipV="1">
                <a:off x="3507977" y="-1"/>
                <a:ext cx="1" cy="16401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56" name="선"/>
              <p:cNvSpPr/>
              <p:nvPr/>
            </p:nvSpPr>
            <p:spPr>
              <a:xfrm flipV="1">
                <a:off x="11720475" y="-1"/>
                <a:ext cx="1" cy="16401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57" name="strong AFM"/>
              <p:cNvSpPr txBox="1"/>
              <p:nvPr/>
            </p:nvSpPr>
            <p:spPr>
              <a:xfrm>
                <a:off x="6469737" y="549844"/>
                <a:ext cx="2300526" cy="5404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b="1" sz="2400">
                    <a:solidFill>
                      <a:srgbClr val="EA3424"/>
                    </a:solidFill>
                  </a:defRPr>
                </a:lvl1pPr>
              </a:lstStyle>
              <a:p>
                <a:pPr/>
                <a:r>
                  <a:t>strong AFM</a:t>
                </a:r>
              </a:p>
            </p:txBody>
          </p:sp>
          <p:sp>
            <p:nvSpPr>
              <p:cNvPr id="458" name="FM"/>
              <p:cNvSpPr txBox="1"/>
              <p:nvPr/>
            </p:nvSpPr>
            <p:spPr>
              <a:xfrm>
                <a:off x="13213193" y="549844"/>
                <a:ext cx="754109" cy="5404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b="1" sz="2400">
                    <a:solidFill>
                      <a:srgbClr val="003AF6"/>
                    </a:solidFill>
                  </a:defRPr>
                </a:lvl1pPr>
              </a:lstStyle>
              <a:p>
                <a:pPr/>
                <a:r>
                  <a:t>FM</a:t>
                </a:r>
              </a:p>
            </p:txBody>
          </p:sp>
          <p:sp>
            <p:nvSpPr>
              <p:cNvPr id="459" name="FM"/>
              <p:cNvSpPr txBox="1"/>
              <p:nvPr/>
            </p:nvSpPr>
            <p:spPr>
              <a:xfrm>
                <a:off x="1382291" y="549844"/>
                <a:ext cx="754109" cy="5404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b="1" sz="2400">
                    <a:solidFill>
                      <a:srgbClr val="003AF6"/>
                    </a:solidFill>
                  </a:defRPr>
                </a:lvl1pPr>
              </a:lstStyle>
              <a:p>
                <a:pPr/>
                <a:r>
                  <a:t>FM</a:t>
                </a:r>
              </a:p>
            </p:txBody>
          </p:sp>
        </p:grpSp>
        <p:sp>
          <p:nvSpPr>
            <p:cNvPr id="461" name="MD phase"/>
            <p:cNvSpPr txBox="1"/>
            <p:nvPr/>
          </p:nvSpPr>
          <p:spPr>
            <a:xfrm>
              <a:off x="0" y="312071"/>
              <a:ext cx="3810000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8575" tIns="28575" rIns="28575" bIns="28575" numCol="1" anchor="ctr">
              <a:noAutofit/>
            </a:bodyPr>
            <a:lstStyle>
              <a:lvl1pPr marL="317500" indent="-317500">
                <a:spcBef>
                  <a:spcPts val="0"/>
                </a:spcBef>
                <a:buSzPct val="125000"/>
                <a:buChar char="•"/>
                <a:defRPr b="1" sz="3000"/>
              </a:lvl1pPr>
            </a:lstStyle>
            <a:p>
              <a:pPr/>
              <a:r>
                <a:t>MD phase</a:t>
              </a:r>
            </a:p>
          </p:txBody>
        </p:sp>
      </p:grpSp>
      <p:grpSp>
        <p:nvGrpSpPr>
          <p:cNvPr id="622" name="그룹화"/>
          <p:cNvGrpSpPr/>
          <p:nvPr/>
        </p:nvGrpSpPr>
        <p:grpSpPr>
          <a:xfrm>
            <a:off x="1904999" y="3543696"/>
            <a:ext cx="21226306" cy="1640144"/>
            <a:chOff x="0" y="0"/>
            <a:chExt cx="21226303" cy="1640143"/>
          </a:xfrm>
        </p:grpSpPr>
        <p:sp>
          <p:nvSpPr>
            <p:cNvPr id="463" name="NCD phase"/>
            <p:cNvSpPr txBox="1"/>
            <p:nvPr/>
          </p:nvSpPr>
          <p:spPr>
            <a:xfrm>
              <a:off x="0" y="266303"/>
              <a:ext cx="3810000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8575" tIns="28575" rIns="28575" bIns="28575" numCol="1" anchor="ctr">
              <a:noAutofit/>
            </a:bodyPr>
            <a:lstStyle>
              <a:lvl1pPr marL="317500" indent="-317500">
                <a:spcBef>
                  <a:spcPts val="0"/>
                </a:spcBef>
                <a:buSzPct val="125000"/>
                <a:buChar char="•"/>
                <a:defRPr b="1" sz="3000"/>
              </a:lvl1pPr>
            </a:lstStyle>
            <a:p>
              <a:pPr/>
              <a:r>
                <a:t>NCD phase</a:t>
              </a:r>
            </a:p>
          </p:txBody>
        </p:sp>
        <p:grpSp>
          <p:nvGrpSpPr>
            <p:cNvPr id="621" name="그룹화"/>
            <p:cNvGrpSpPr/>
            <p:nvPr/>
          </p:nvGrpSpPr>
          <p:grpSpPr>
            <a:xfrm>
              <a:off x="5986305" y="-1"/>
              <a:ext cx="15239999" cy="1640145"/>
              <a:chOff x="0" y="0"/>
              <a:chExt cx="15239999" cy="1640143"/>
            </a:xfrm>
          </p:grpSpPr>
          <p:sp>
            <p:nvSpPr>
              <p:cNvPr id="464" name="선"/>
              <p:cNvSpPr/>
              <p:nvPr/>
            </p:nvSpPr>
            <p:spPr>
              <a:xfrm flipV="1">
                <a:off x="8146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65" name="원"/>
              <p:cNvSpPr/>
              <p:nvPr/>
            </p:nvSpPr>
            <p:spPr>
              <a:xfrm>
                <a:off x="0" y="1140523"/>
                <a:ext cx="162932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66" name="선"/>
              <p:cNvSpPr/>
              <p:nvPr/>
            </p:nvSpPr>
            <p:spPr>
              <a:xfrm flipV="1">
                <a:off x="492054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67" name="원"/>
              <p:cNvSpPr/>
              <p:nvPr/>
            </p:nvSpPr>
            <p:spPr>
              <a:xfrm>
                <a:off x="410588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68" name="선"/>
              <p:cNvSpPr/>
              <p:nvPr/>
            </p:nvSpPr>
            <p:spPr>
              <a:xfrm flipV="1">
                <a:off x="897983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69" name="원"/>
              <p:cNvSpPr/>
              <p:nvPr/>
            </p:nvSpPr>
            <p:spPr>
              <a:xfrm>
                <a:off x="816517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70" name="선"/>
              <p:cNvSpPr/>
              <p:nvPr/>
            </p:nvSpPr>
            <p:spPr>
              <a:xfrm flipV="1">
                <a:off x="1310316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71" name="원"/>
              <p:cNvSpPr/>
              <p:nvPr/>
            </p:nvSpPr>
            <p:spPr>
              <a:xfrm>
                <a:off x="1228850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72" name="선"/>
              <p:cNvSpPr/>
              <p:nvPr/>
            </p:nvSpPr>
            <p:spPr>
              <a:xfrm flipV="1">
                <a:off x="1714501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73" name="원"/>
              <p:cNvSpPr/>
              <p:nvPr/>
            </p:nvSpPr>
            <p:spPr>
              <a:xfrm>
                <a:off x="1633035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74" name="선"/>
              <p:cNvSpPr/>
              <p:nvPr/>
            </p:nvSpPr>
            <p:spPr>
              <a:xfrm flipV="1">
                <a:off x="2118687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75" name="원"/>
              <p:cNvSpPr/>
              <p:nvPr/>
            </p:nvSpPr>
            <p:spPr>
              <a:xfrm>
                <a:off x="2037222" y="1140523"/>
                <a:ext cx="162932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76" name="선"/>
              <p:cNvSpPr/>
              <p:nvPr/>
            </p:nvSpPr>
            <p:spPr>
              <a:xfrm flipV="1">
                <a:off x="2531019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77" name="원"/>
              <p:cNvSpPr/>
              <p:nvPr/>
            </p:nvSpPr>
            <p:spPr>
              <a:xfrm>
                <a:off x="2449553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78" name="선"/>
              <p:cNvSpPr/>
              <p:nvPr/>
            </p:nvSpPr>
            <p:spPr>
              <a:xfrm flipV="1">
                <a:off x="293520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79" name="원"/>
              <p:cNvSpPr/>
              <p:nvPr/>
            </p:nvSpPr>
            <p:spPr>
              <a:xfrm>
                <a:off x="2853739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80" name="선"/>
              <p:cNvSpPr/>
              <p:nvPr/>
            </p:nvSpPr>
            <p:spPr>
              <a:xfrm flipV="1">
                <a:off x="3339391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81" name="원"/>
              <p:cNvSpPr/>
              <p:nvPr/>
            </p:nvSpPr>
            <p:spPr>
              <a:xfrm>
                <a:off x="3257925" y="1140523"/>
                <a:ext cx="162932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82" name="선"/>
              <p:cNvSpPr/>
              <p:nvPr/>
            </p:nvSpPr>
            <p:spPr>
              <a:xfrm flipH="1" flipV="1">
                <a:off x="3713490" y="980600"/>
                <a:ext cx="76466" cy="48277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83" name="원"/>
              <p:cNvSpPr/>
              <p:nvPr/>
            </p:nvSpPr>
            <p:spPr>
              <a:xfrm>
                <a:off x="3670258" y="1140523"/>
                <a:ext cx="162932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84" name="선"/>
              <p:cNvSpPr/>
              <p:nvPr/>
            </p:nvSpPr>
            <p:spPr>
              <a:xfrm flipH="1" flipV="1">
                <a:off x="4080386" y="989552"/>
                <a:ext cx="151047" cy="46487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85" name="원"/>
              <p:cNvSpPr/>
              <p:nvPr/>
            </p:nvSpPr>
            <p:spPr>
              <a:xfrm>
                <a:off x="4074442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86" name="선"/>
              <p:cNvSpPr/>
              <p:nvPr/>
            </p:nvSpPr>
            <p:spPr>
              <a:xfrm flipH="1" flipV="1">
                <a:off x="4457287" y="1004228"/>
                <a:ext cx="221909" cy="43552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87" name="원"/>
              <p:cNvSpPr/>
              <p:nvPr/>
            </p:nvSpPr>
            <p:spPr>
              <a:xfrm>
                <a:off x="4486774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88" name="선"/>
              <p:cNvSpPr/>
              <p:nvPr/>
            </p:nvSpPr>
            <p:spPr>
              <a:xfrm flipH="1" flipV="1">
                <a:off x="4828773" y="1024267"/>
                <a:ext cx="287308" cy="3954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89" name="원"/>
              <p:cNvSpPr/>
              <p:nvPr/>
            </p:nvSpPr>
            <p:spPr>
              <a:xfrm>
                <a:off x="4890960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90" name="선"/>
              <p:cNvSpPr/>
              <p:nvPr/>
            </p:nvSpPr>
            <p:spPr>
              <a:xfrm flipH="1" flipV="1">
                <a:off x="5203797" y="1049173"/>
                <a:ext cx="345631" cy="34563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91" name="원"/>
              <p:cNvSpPr/>
              <p:nvPr/>
            </p:nvSpPr>
            <p:spPr>
              <a:xfrm>
                <a:off x="5295145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92" name="선"/>
              <p:cNvSpPr/>
              <p:nvPr/>
            </p:nvSpPr>
            <p:spPr>
              <a:xfrm flipH="1" flipV="1">
                <a:off x="5591223" y="1078335"/>
                <a:ext cx="395445" cy="28730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93" name="원"/>
              <p:cNvSpPr/>
              <p:nvPr/>
            </p:nvSpPr>
            <p:spPr>
              <a:xfrm>
                <a:off x="5707480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94" name="선"/>
              <p:cNvSpPr/>
              <p:nvPr/>
            </p:nvSpPr>
            <p:spPr>
              <a:xfrm flipH="1" flipV="1">
                <a:off x="5975369" y="1111034"/>
                <a:ext cx="435521" cy="22191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95" name="원"/>
              <p:cNvSpPr/>
              <p:nvPr/>
            </p:nvSpPr>
            <p:spPr>
              <a:xfrm>
                <a:off x="6111664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96" name="선"/>
              <p:cNvSpPr/>
              <p:nvPr/>
            </p:nvSpPr>
            <p:spPr>
              <a:xfrm flipH="1" flipV="1">
                <a:off x="6373026" y="1146465"/>
                <a:ext cx="464874" cy="15104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97" name="원"/>
              <p:cNvSpPr/>
              <p:nvPr/>
            </p:nvSpPr>
            <p:spPr>
              <a:xfrm>
                <a:off x="6523997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498" name="선"/>
              <p:cNvSpPr/>
              <p:nvPr/>
            </p:nvSpPr>
            <p:spPr>
              <a:xfrm flipH="1" flipV="1">
                <a:off x="6768258" y="1183756"/>
                <a:ext cx="482779" cy="7646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499" name="원"/>
              <p:cNvSpPr/>
              <p:nvPr/>
            </p:nvSpPr>
            <p:spPr>
              <a:xfrm>
                <a:off x="6928182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00" name="선"/>
              <p:cNvSpPr/>
              <p:nvPr/>
            </p:nvSpPr>
            <p:spPr>
              <a:xfrm flipH="1">
                <a:off x="7174266" y="1221988"/>
                <a:ext cx="488797" cy="1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01" name="원"/>
              <p:cNvSpPr/>
              <p:nvPr/>
            </p:nvSpPr>
            <p:spPr>
              <a:xfrm>
                <a:off x="7337197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02" name="선"/>
              <p:cNvSpPr/>
              <p:nvPr/>
            </p:nvSpPr>
            <p:spPr>
              <a:xfrm flipH="1" flipV="1">
                <a:off x="7584605" y="1183756"/>
                <a:ext cx="482779" cy="7646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03" name="원"/>
              <p:cNvSpPr/>
              <p:nvPr/>
            </p:nvSpPr>
            <p:spPr>
              <a:xfrm>
                <a:off x="7744528" y="1140523"/>
                <a:ext cx="162932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04" name="선"/>
              <p:cNvSpPr/>
              <p:nvPr/>
            </p:nvSpPr>
            <p:spPr>
              <a:xfrm flipH="1" flipV="1">
                <a:off x="8000887" y="1146465"/>
                <a:ext cx="464873" cy="15104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05" name="원"/>
              <p:cNvSpPr/>
              <p:nvPr/>
            </p:nvSpPr>
            <p:spPr>
              <a:xfrm>
                <a:off x="8151856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06" name="선"/>
              <p:cNvSpPr/>
              <p:nvPr/>
            </p:nvSpPr>
            <p:spPr>
              <a:xfrm flipH="1" flipV="1">
                <a:off x="8422891" y="1111034"/>
                <a:ext cx="435521" cy="22191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07" name="원"/>
              <p:cNvSpPr/>
              <p:nvPr/>
            </p:nvSpPr>
            <p:spPr>
              <a:xfrm>
                <a:off x="8559186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08" name="선"/>
              <p:cNvSpPr/>
              <p:nvPr/>
            </p:nvSpPr>
            <p:spPr>
              <a:xfrm flipH="1" flipV="1">
                <a:off x="8850260" y="1078335"/>
                <a:ext cx="395445" cy="28730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09" name="원"/>
              <p:cNvSpPr/>
              <p:nvPr/>
            </p:nvSpPr>
            <p:spPr>
              <a:xfrm>
                <a:off x="8966517" y="1140523"/>
                <a:ext cx="162932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10" name="선"/>
              <p:cNvSpPr/>
              <p:nvPr/>
            </p:nvSpPr>
            <p:spPr>
              <a:xfrm flipH="1" flipV="1">
                <a:off x="9282496" y="1049173"/>
                <a:ext cx="345632" cy="34563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11" name="원"/>
              <p:cNvSpPr/>
              <p:nvPr/>
            </p:nvSpPr>
            <p:spPr>
              <a:xfrm>
                <a:off x="9373848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12" name="선"/>
              <p:cNvSpPr/>
              <p:nvPr/>
            </p:nvSpPr>
            <p:spPr>
              <a:xfrm flipH="1" flipV="1">
                <a:off x="9719734" y="1024267"/>
                <a:ext cx="287308" cy="3954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13" name="원"/>
              <p:cNvSpPr/>
              <p:nvPr/>
            </p:nvSpPr>
            <p:spPr>
              <a:xfrm>
                <a:off x="9781921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14" name="선"/>
              <p:cNvSpPr/>
              <p:nvPr/>
            </p:nvSpPr>
            <p:spPr>
              <a:xfrm flipH="1" flipV="1">
                <a:off x="10156620" y="1004228"/>
                <a:ext cx="221909" cy="43552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15" name="원"/>
              <p:cNvSpPr/>
              <p:nvPr/>
            </p:nvSpPr>
            <p:spPr>
              <a:xfrm>
                <a:off x="10186107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16" name="선"/>
              <p:cNvSpPr/>
              <p:nvPr/>
            </p:nvSpPr>
            <p:spPr>
              <a:xfrm flipH="1" flipV="1">
                <a:off x="10596235" y="989552"/>
                <a:ext cx="151048" cy="46487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17" name="원"/>
              <p:cNvSpPr/>
              <p:nvPr/>
            </p:nvSpPr>
            <p:spPr>
              <a:xfrm>
                <a:off x="10590293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18" name="선"/>
              <p:cNvSpPr/>
              <p:nvPr/>
            </p:nvSpPr>
            <p:spPr>
              <a:xfrm flipH="1" flipV="1">
                <a:off x="11045859" y="980600"/>
                <a:ext cx="76466" cy="48277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19" name="원"/>
              <p:cNvSpPr/>
              <p:nvPr/>
            </p:nvSpPr>
            <p:spPr>
              <a:xfrm>
                <a:off x="11002625" y="1140523"/>
                <a:ext cx="162933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20" name="선"/>
              <p:cNvSpPr/>
              <p:nvPr/>
            </p:nvSpPr>
            <p:spPr>
              <a:xfrm flipV="1">
                <a:off x="11492533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21" name="원"/>
              <p:cNvSpPr/>
              <p:nvPr/>
            </p:nvSpPr>
            <p:spPr>
              <a:xfrm>
                <a:off x="11411067" y="1140523"/>
                <a:ext cx="162932" cy="162932"/>
              </a:xfrm>
              <a:prstGeom prst="ellipse">
                <a:avLst/>
              </a:prstGeom>
              <a:solidFill>
                <a:srgbClr val="ED6D57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22" name="선"/>
              <p:cNvSpPr/>
              <p:nvPr/>
            </p:nvSpPr>
            <p:spPr>
              <a:xfrm flipV="1">
                <a:off x="11900611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23" name="원"/>
              <p:cNvSpPr/>
              <p:nvPr/>
            </p:nvSpPr>
            <p:spPr>
              <a:xfrm>
                <a:off x="11819146" y="1140523"/>
                <a:ext cx="162932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24" name="선"/>
              <p:cNvSpPr/>
              <p:nvPr/>
            </p:nvSpPr>
            <p:spPr>
              <a:xfrm flipV="1">
                <a:off x="12304794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25" name="원"/>
              <p:cNvSpPr/>
              <p:nvPr/>
            </p:nvSpPr>
            <p:spPr>
              <a:xfrm>
                <a:off x="12223329" y="1140523"/>
                <a:ext cx="162932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26" name="선"/>
              <p:cNvSpPr/>
              <p:nvPr/>
            </p:nvSpPr>
            <p:spPr>
              <a:xfrm flipV="1">
                <a:off x="12708980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27" name="원"/>
              <p:cNvSpPr/>
              <p:nvPr/>
            </p:nvSpPr>
            <p:spPr>
              <a:xfrm>
                <a:off x="12627513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28" name="선"/>
              <p:cNvSpPr/>
              <p:nvPr/>
            </p:nvSpPr>
            <p:spPr>
              <a:xfrm flipV="1">
                <a:off x="13113166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29" name="원"/>
              <p:cNvSpPr/>
              <p:nvPr/>
            </p:nvSpPr>
            <p:spPr>
              <a:xfrm>
                <a:off x="13031700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30" name="선"/>
              <p:cNvSpPr/>
              <p:nvPr/>
            </p:nvSpPr>
            <p:spPr>
              <a:xfrm flipV="1">
                <a:off x="13525500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31" name="원"/>
              <p:cNvSpPr/>
              <p:nvPr/>
            </p:nvSpPr>
            <p:spPr>
              <a:xfrm>
                <a:off x="13444032" y="1140523"/>
                <a:ext cx="162932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32" name="선"/>
              <p:cNvSpPr/>
              <p:nvPr/>
            </p:nvSpPr>
            <p:spPr>
              <a:xfrm flipV="1">
                <a:off x="13929686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33" name="원"/>
              <p:cNvSpPr/>
              <p:nvPr/>
            </p:nvSpPr>
            <p:spPr>
              <a:xfrm>
                <a:off x="13848218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34" name="선"/>
              <p:cNvSpPr/>
              <p:nvPr/>
            </p:nvSpPr>
            <p:spPr>
              <a:xfrm flipV="1">
                <a:off x="14342017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35" name="원"/>
              <p:cNvSpPr/>
              <p:nvPr/>
            </p:nvSpPr>
            <p:spPr>
              <a:xfrm>
                <a:off x="14260549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36" name="선"/>
              <p:cNvSpPr/>
              <p:nvPr/>
            </p:nvSpPr>
            <p:spPr>
              <a:xfrm flipV="1">
                <a:off x="1474826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37" name="원"/>
              <p:cNvSpPr/>
              <p:nvPr/>
            </p:nvSpPr>
            <p:spPr>
              <a:xfrm>
                <a:off x="14666800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38" name="선"/>
              <p:cNvSpPr/>
              <p:nvPr/>
            </p:nvSpPr>
            <p:spPr>
              <a:xfrm flipV="1">
                <a:off x="15158535" y="977591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39" name="원"/>
              <p:cNvSpPr/>
              <p:nvPr/>
            </p:nvSpPr>
            <p:spPr>
              <a:xfrm>
                <a:off x="15077067" y="1140523"/>
                <a:ext cx="162933" cy="162932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40" name="선"/>
              <p:cNvSpPr/>
              <p:nvPr/>
            </p:nvSpPr>
            <p:spPr>
              <a:xfrm flipV="1">
                <a:off x="85539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41" name="원"/>
              <p:cNvSpPr/>
              <p:nvPr/>
            </p:nvSpPr>
            <p:spPr>
              <a:xfrm>
                <a:off x="4073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42" name="선"/>
              <p:cNvSpPr/>
              <p:nvPr/>
            </p:nvSpPr>
            <p:spPr>
              <a:xfrm flipV="1">
                <a:off x="489724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43" name="원"/>
              <p:cNvSpPr/>
              <p:nvPr/>
            </p:nvSpPr>
            <p:spPr>
              <a:xfrm>
                <a:off x="408258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44" name="선"/>
              <p:cNvSpPr/>
              <p:nvPr/>
            </p:nvSpPr>
            <p:spPr>
              <a:xfrm flipV="1">
                <a:off x="902056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45" name="원"/>
              <p:cNvSpPr/>
              <p:nvPr/>
            </p:nvSpPr>
            <p:spPr>
              <a:xfrm>
                <a:off x="820590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46" name="선"/>
              <p:cNvSpPr/>
              <p:nvPr/>
            </p:nvSpPr>
            <p:spPr>
              <a:xfrm flipV="1">
                <a:off x="1306242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47" name="원"/>
              <p:cNvSpPr/>
              <p:nvPr/>
            </p:nvSpPr>
            <p:spPr>
              <a:xfrm>
                <a:off x="1224776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48" name="선"/>
              <p:cNvSpPr/>
              <p:nvPr/>
            </p:nvSpPr>
            <p:spPr>
              <a:xfrm flipV="1">
                <a:off x="1710428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49" name="원"/>
              <p:cNvSpPr/>
              <p:nvPr/>
            </p:nvSpPr>
            <p:spPr>
              <a:xfrm>
                <a:off x="1628962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50" name="선"/>
              <p:cNvSpPr/>
              <p:nvPr/>
            </p:nvSpPr>
            <p:spPr>
              <a:xfrm flipV="1">
                <a:off x="2122760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51" name="원"/>
              <p:cNvSpPr/>
              <p:nvPr/>
            </p:nvSpPr>
            <p:spPr>
              <a:xfrm>
                <a:off x="2041294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52" name="선"/>
              <p:cNvSpPr/>
              <p:nvPr/>
            </p:nvSpPr>
            <p:spPr>
              <a:xfrm flipV="1">
                <a:off x="2526946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53" name="원"/>
              <p:cNvSpPr/>
              <p:nvPr/>
            </p:nvSpPr>
            <p:spPr>
              <a:xfrm flipH="1" rot="16200000">
                <a:off x="2447223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54" name="선"/>
              <p:cNvSpPr/>
              <p:nvPr/>
            </p:nvSpPr>
            <p:spPr>
              <a:xfrm flipV="1">
                <a:off x="2931131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55" name="원"/>
              <p:cNvSpPr/>
              <p:nvPr/>
            </p:nvSpPr>
            <p:spPr>
              <a:xfrm flipH="1" rot="16200000">
                <a:off x="2857812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56" name="선"/>
              <p:cNvSpPr/>
              <p:nvPr/>
            </p:nvSpPr>
            <p:spPr>
              <a:xfrm flipV="1">
                <a:off x="3335318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57" name="원"/>
              <p:cNvSpPr/>
              <p:nvPr/>
            </p:nvSpPr>
            <p:spPr>
              <a:xfrm flipH="1" rot="16200000">
                <a:off x="3261999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58" name="선"/>
              <p:cNvSpPr/>
              <p:nvPr/>
            </p:nvSpPr>
            <p:spPr>
              <a:xfrm flipV="1">
                <a:off x="3701270" y="165940"/>
                <a:ext cx="76466" cy="48277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59" name="원"/>
              <p:cNvSpPr/>
              <p:nvPr/>
            </p:nvSpPr>
            <p:spPr>
              <a:xfrm flipH="1" rot="16200000">
                <a:off x="3666183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60" name="선"/>
              <p:cNvSpPr/>
              <p:nvPr/>
            </p:nvSpPr>
            <p:spPr>
              <a:xfrm flipV="1">
                <a:off x="4068166" y="174893"/>
                <a:ext cx="151047" cy="46487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61" name="원"/>
              <p:cNvSpPr/>
              <p:nvPr/>
            </p:nvSpPr>
            <p:spPr>
              <a:xfrm flipH="1" rot="16200000">
                <a:off x="4078516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62" name="선"/>
              <p:cNvSpPr/>
              <p:nvPr/>
            </p:nvSpPr>
            <p:spPr>
              <a:xfrm flipV="1">
                <a:off x="4436921" y="189569"/>
                <a:ext cx="221909" cy="43552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63" name="원"/>
              <p:cNvSpPr/>
              <p:nvPr/>
            </p:nvSpPr>
            <p:spPr>
              <a:xfrm flipH="1" rot="16200000">
                <a:off x="4486775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64" name="선"/>
              <p:cNvSpPr/>
              <p:nvPr/>
            </p:nvSpPr>
            <p:spPr>
              <a:xfrm flipV="1">
                <a:off x="4808407" y="209607"/>
                <a:ext cx="287308" cy="3954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65" name="원"/>
              <p:cNvSpPr/>
              <p:nvPr/>
            </p:nvSpPr>
            <p:spPr>
              <a:xfrm flipH="1" rot="16200000">
                <a:off x="4886888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66" name="선"/>
              <p:cNvSpPr/>
              <p:nvPr/>
            </p:nvSpPr>
            <p:spPr>
              <a:xfrm flipV="1">
                <a:off x="5186746" y="234514"/>
                <a:ext cx="345632" cy="34563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67" name="원"/>
              <p:cNvSpPr/>
              <p:nvPr/>
            </p:nvSpPr>
            <p:spPr>
              <a:xfrm rot="16200000">
                <a:off x="5299219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68" name="선"/>
              <p:cNvSpPr/>
              <p:nvPr/>
            </p:nvSpPr>
            <p:spPr>
              <a:xfrm flipV="1">
                <a:off x="5587150" y="263676"/>
                <a:ext cx="395445" cy="28730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69" name="원"/>
              <p:cNvSpPr/>
              <p:nvPr/>
            </p:nvSpPr>
            <p:spPr>
              <a:xfrm>
                <a:off x="5703406" y="325864"/>
                <a:ext cx="162932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70" name="선"/>
              <p:cNvSpPr/>
              <p:nvPr/>
            </p:nvSpPr>
            <p:spPr>
              <a:xfrm flipV="1">
                <a:off x="5979444" y="296375"/>
                <a:ext cx="435521" cy="22191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71" name="원"/>
              <p:cNvSpPr/>
              <p:nvPr/>
            </p:nvSpPr>
            <p:spPr>
              <a:xfrm>
                <a:off x="6115737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72" name="선"/>
              <p:cNvSpPr/>
              <p:nvPr/>
            </p:nvSpPr>
            <p:spPr>
              <a:xfrm flipV="1">
                <a:off x="6368954" y="331806"/>
                <a:ext cx="464873" cy="15104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73" name="원"/>
              <p:cNvSpPr/>
              <p:nvPr/>
            </p:nvSpPr>
            <p:spPr>
              <a:xfrm flipH="1" rot="10800000">
                <a:off x="6519925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74" name="선"/>
              <p:cNvSpPr/>
              <p:nvPr/>
            </p:nvSpPr>
            <p:spPr>
              <a:xfrm flipV="1">
                <a:off x="6764186" y="369097"/>
                <a:ext cx="482778" cy="7646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75" name="원"/>
              <p:cNvSpPr/>
              <p:nvPr/>
            </p:nvSpPr>
            <p:spPr>
              <a:xfrm flipH="1" rot="10800000">
                <a:off x="6924109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76" name="선"/>
              <p:cNvSpPr/>
              <p:nvPr/>
            </p:nvSpPr>
            <p:spPr>
              <a:xfrm>
                <a:off x="7173508" y="407329"/>
                <a:ext cx="48879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77" name="원"/>
              <p:cNvSpPr/>
              <p:nvPr/>
            </p:nvSpPr>
            <p:spPr>
              <a:xfrm flipH="1" rot="10800000">
                <a:off x="7336442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78" name="선"/>
              <p:cNvSpPr/>
              <p:nvPr/>
            </p:nvSpPr>
            <p:spPr>
              <a:xfrm flipV="1">
                <a:off x="7580705" y="369097"/>
                <a:ext cx="482778" cy="7646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79" name="원"/>
              <p:cNvSpPr/>
              <p:nvPr/>
            </p:nvSpPr>
            <p:spPr>
              <a:xfrm flipH="1" rot="10800000">
                <a:off x="7740627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80" name="선"/>
              <p:cNvSpPr/>
              <p:nvPr/>
            </p:nvSpPr>
            <p:spPr>
              <a:xfrm flipV="1">
                <a:off x="8001989" y="331806"/>
                <a:ext cx="464873" cy="15104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81" name="원"/>
              <p:cNvSpPr/>
              <p:nvPr/>
            </p:nvSpPr>
            <p:spPr>
              <a:xfrm flipH="1" rot="10800000">
                <a:off x="8152960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82" name="선"/>
              <p:cNvSpPr/>
              <p:nvPr/>
            </p:nvSpPr>
            <p:spPr>
              <a:xfrm flipV="1">
                <a:off x="8420850" y="296375"/>
                <a:ext cx="435521" cy="22191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83" name="원"/>
              <p:cNvSpPr/>
              <p:nvPr/>
            </p:nvSpPr>
            <p:spPr>
              <a:xfrm flipH="1" rot="10800000">
                <a:off x="8557145" y="325864"/>
                <a:ext cx="162932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84" name="선"/>
              <p:cNvSpPr/>
              <p:nvPr/>
            </p:nvSpPr>
            <p:spPr>
              <a:xfrm flipV="1">
                <a:off x="8845075" y="263676"/>
                <a:ext cx="395445" cy="28730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85" name="원"/>
              <p:cNvSpPr/>
              <p:nvPr/>
            </p:nvSpPr>
            <p:spPr>
              <a:xfrm flipH="1" rot="10800000">
                <a:off x="8961334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86" name="선"/>
              <p:cNvSpPr/>
              <p:nvPr/>
            </p:nvSpPr>
            <p:spPr>
              <a:xfrm flipV="1">
                <a:off x="9282312" y="234514"/>
                <a:ext cx="345632" cy="34563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87" name="원"/>
              <p:cNvSpPr/>
              <p:nvPr/>
            </p:nvSpPr>
            <p:spPr>
              <a:xfrm flipH="1" rot="10800000">
                <a:off x="9373662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88" name="선"/>
              <p:cNvSpPr/>
              <p:nvPr/>
            </p:nvSpPr>
            <p:spPr>
              <a:xfrm flipV="1">
                <a:off x="9715662" y="209607"/>
                <a:ext cx="287307" cy="3954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89" name="원"/>
              <p:cNvSpPr/>
              <p:nvPr/>
            </p:nvSpPr>
            <p:spPr>
              <a:xfrm>
                <a:off x="9777848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90" name="선"/>
              <p:cNvSpPr/>
              <p:nvPr/>
            </p:nvSpPr>
            <p:spPr>
              <a:xfrm flipV="1">
                <a:off x="10160692" y="189569"/>
                <a:ext cx="221910" cy="43552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91" name="원"/>
              <p:cNvSpPr/>
              <p:nvPr/>
            </p:nvSpPr>
            <p:spPr>
              <a:xfrm>
                <a:off x="10190181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92" name="선"/>
              <p:cNvSpPr/>
              <p:nvPr/>
            </p:nvSpPr>
            <p:spPr>
              <a:xfrm flipV="1">
                <a:off x="10600310" y="174893"/>
                <a:ext cx="151047" cy="46487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93" name="원"/>
              <p:cNvSpPr/>
              <p:nvPr/>
            </p:nvSpPr>
            <p:spPr>
              <a:xfrm>
                <a:off x="10594366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94" name="선"/>
              <p:cNvSpPr/>
              <p:nvPr/>
            </p:nvSpPr>
            <p:spPr>
              <a:xfrm flipV="1">
                <a:off x="11041787" y="165940"/>
                <a:ext cx="76465" cy="48277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95" name="원"/>
              <p:cNvSpPr/>
              <p:nvPr/>
            </p:nvSpPr>
            <p:spPr>
              <a:xfrm>
                <a:off x="10998554" y="325864"/>
                <a:ext cx="162933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96" name="선"/>
              <p:cNvSpPr/>
              <p:nvPr/>
            </p:nvSpPr>
            <p:spPr>
              <a:xfrm flipV="1">
                <a:off x="11492350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97" name="원"/>
              <p:cNvSpPr/>
              <p:nvPr/>
            </p:nvSpPr>
            <p:spPr>
              <a:xfrm>
                <a:off x="11410884" y="325864"/>
                <a:ext cx="162932" cy="162933"/>
              </a:xfrm>
              <a:prstGeom prst="ellipse">
                <a:avLst/>
              </a:prstGeom>
              <a:solidFill>
                <a:schemeClr val="accent5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98" name="선"/>
              <p:cNvSpPr/>
              <p:nvPr/>
            </p:nvSpPr>
            <p:spPr>
              <a:xfrm flipV="1">
                <a:off x="11896538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599" name="원"/>
              <p:cNvSpPr/>
              <p:nvPr/>
            </p:nvSpPr>
            <p:spPr>
              <a:xfrm>
                <a:off x="11815071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00" name="선"/>
              <p:cNvSpPr/>
              <p:nvPr/>
            </p:nvSpPr>
            <p:spPr>
              <a:xfrm flipV="1">
                <a:off x="12300723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01" name="원"/>
              <p:cNvSpPr/>
              <p:nvPr/>
            </p:nvSpPr>
            <p:spPr>
              <a:xfrm>
                <a:off x="12219256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02" name="선"/>
              <p:cNvSpPr/>
              <p:nvPr/>
            </p:nvSpPr>
            <p:spPr>
              <a:xfrm flipV="1">
                <a:off x="12713054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03" name="원"/>
              <p:cNvSpPr/>
              <p:nvPr/>
            </p:nvSpPr>
            <p:spPr>
              <a:xfrm>
                <a:off x="12631587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04" name="선"/>
              <p:cNvSpPr/>
              <p:nvPr/>
            </p:nvSpPr>
            <p:spPr>
              <a:xfrm flipV="1">
                <a:off x="13117240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05" name="원"/>
              <p:cNvSpPr/>
              <p:nvPr/>
            </p:nvSpPr>
            <p:spPr>
              <a:xfrm>
                <a:off x="13035774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06" name="선"/>
              <p:cNvSpPr/>
              <p:nvPr/>
            </p:nvSpPr>
            <p:spPr>
              <a:xfrm flipV="1">
                <a:off x="13529571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07" name="원"/>
              <p:cNvSpPr/>
              <p:nvPr/>
            </p:nvSpPr>
            <p:spPr>
              <a:xfrm>
                <a:off x="13448106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08" name="선"/>
              <p:cNvSpPr/>
              <p:nvPr/>
            </p:nvSpPr>
            <p:spPr>
              <a:xfrm flipV="1">
                <a:off x="13933757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09" name="원"/>
              <p:cNvSpPr/>
              <p:nvPr/>
            </p:nvSpPr>
            <p:spPr>
              <a:xfrm>
                <a:off x="13852289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10" name="선"/>
              <p:cNvSpPr/>
              <p:nvPr/>
            </p:nvSpPr>
            <p:spPr>
              <a:xfrm flipV="1">
                <a:off x="14337940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11" name="원"/>
              <p:cNvSpPr/>
              <p:nvPr/>
            </p:nvSpPr>
            <p:spPr>
              <a:xfrm>
                <a:off x="14256475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12" name="선"/>
              <p:cNvSpPr/>
              <p:nvPr/>
            </p:nvSpPr>
            <p:spPr>
              <a:xfrm flipV="1">
                <a:off x="14750272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13" name="원"/>
              <p:cNvSpPr/>
              <p:nvPr/>
            </p:nvSpPr>
            <p:spPr>
              <a:xfrm>
                <a:off x="14668806" y="325864"/>
                <a:ext cx="162933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14" name="선"/>
              <p:cNvSpPr/>
              <p:nvPr/>
            </p:nvSpPr>
            <p:spPr>
              <a:xfrm flipV="1">
                <a:off x="15154458" y="162932"/>
                <a:ext cx="1" cy="4887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15" name="원"/>
              <p:cNvSpPr/>
              <p:nvPr/>
            </p:nvSpPr>
            <p:spPr>
              <a:xfrm>
                <a:off x="15072993" y="325864"/>
                <a:ext cx="162932" cy="162933"/>
              </a:xfrm>
              <a:prstGeom prst="ellipse">
                <a:avLst/>
              </a:prstGeom>
              <a:solidFill>
                <a:schemeClr val="accent1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616" name="선"/>
              <p:cNvSpPr/>
              <p:nvPr/>
            </p:nvSpPr>
            <p:spPr>
              <a:xfrm flipV="1">
                <a:off x="3507978" y="-1"/>
                <a:ext cx="1" cy="16401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17" name="선"/>
              <p:cNvSpPr/>
              <p:nvPr/>
            </p:nvSpPr>
            <p:spPr>
              <a:xfrm flipV="1">
                <a:off x="11720473" y="-1"/>
                <a:ext cx="1" cy="16401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b="1" sz="2400"/>
                </a:pPr>
              </a:p>
            </p:txBody>
          </p:sp>
          <p:sp>
            <p:nvSpPr>
              <p:cNvPr id="618" name="weak AFM"/>
              <p:cNvSpPr txBox="1"/>
              <p:nvPr/>
            </p:nvSpPr>
            <p:spPr>
              <a:xfrm>
                <a:off x="6541367" y="542471"/>
                <a:ext cx="2091167" cy="5404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b="1" sz="2400">
                    <a:solidFill>
                      <a:srgbClr val="EA3424"/>
                    </a:solidFill>
                  </a:defRPr>
                </a:lvl1pPr>
              </a:lstStyle>
              <a:p>
                <a:pPr/>
                <a:r>
                  <a:t>weak AFM</a:t>
                </a:r>
              </a:p>
            </p:txBody>
          </p:sp>
          <p:sp>
            <p:nvSpPr>
              <p:cNvPr id="619" name="FM"/>
              <p:cNvSpPr txBox="1"/>
              <p:nvPr/>
            </p:nvSpPr>
            <p:spPr>
              <a:xfrm>
                <a:off x="13213193" y="549844"/>
                <a:ext cx="754109" cy="5404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b="1" sz="2400">
                    <a:solidFill>
                      <a:srgbClr val="003AF6"/>
                    </a:solidFill>
                  </a:defRPr>
                </a:lvl1pPr>
              </a:lstStyle>
              <a:p>
                <a:pPr/>
                <a:r>
                  <a:t>FM</a:t>
                </a:r>
              </a:p>
            </p:txBody>
          </p:sp>
          <p:sp>
            <p:nvSpPr>
              <p:cNvPr id="620" name="FM"/>
              <p:cNvSpPr txBox="1"/>
              <p:nvPr/>
            </p:nvSpPr>
            <p:spPr>
              <a:xfrm>
                <a:off x="1382290" y="549844"/>
                <a:ext cx="754110" cy="5404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b="1" sz="2400">
                    <a:solidFill>
                      <a:srgbClr val="003AF6"/>
                    </a:solidFill>
                  </a:defRPr>
                </a:lvl1pPr>
              </a:lstStyle>
              <a:p>
                <a:pPr/>
                <a:r>
                  <a:t>FM</a:t>
                </a:r>
              </a:p>
            </p:txBody>
          </p:sp>
        </p:grpSp>
      </p:grpSp>
      <p:grpSp>
        <p:nvGrpSpPr>
          <p:cNvPr id="625" name="그룹화"/>
          <p:cNvGrpSpPr/>
          <p:nvPr/>
        </p:nvGrpSpPr>
        <p:grpSpPr>
          <a:xfrm>
            <a:off x="1905000" y="8889999"/>
            <a:ext cx="12700000" cy="2794002"/>
            <a:chOff x="0" y="0"/>
            <a:chExt cx="12700000" cy="2794000"/>
          </a:xfrm>
        </p:grpSpPr>
        <p:sp>
          <p:nvSpPr>
            <p:cNvPr id="623" name="Twist angle controls K-V competition ( )…"/>
            <p:cNvSpPr/>
            <p:nvPr/>
          </p:nvSpPr>
          <p:spPr>
            <a:xfrm>
              <a:off x="1016000" y="1270000"/>
              <a:ext cx="10160000" cy="152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marL="323379" indent="-323379">
                <a:lnSpc>
                  <a:spcPct val="150000"/>
                </a:lnSpc>
                <a:spcBef>
                  <a:spcPts val="0"/>
                </a:spcBef>
                <a:buSzPct val="125000"/>
                <a:buChar char="-"/>
                <a:defRPr sz="300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Twist angle controls K-V competition (</a:t>
              </a:r>
              <a14:m>
                <m:oMath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∼</m:t>
                  </m:r>
                  <m:sSup>
                    <m:e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</m:e>
                    <m:sup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r>
                <a:t>)</a:t>
              </a:r>
            </a:p>
            <a:p>
              <a:pPr marL="323379" indent="-323379">
                <a:lnSpc>
                  <a:spcPct val="120000"/>
                </a:lnSpc>
                <a:spcBef>
                  <a:spcPts val="0"/>
                </a:spcBef>
                <a:buSzPct val="125000"/>
                <a:buChar char="-"/>
                <a:defRPr sz="300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NCD for </a:t>
              </a:r>
              <a14:m>
                <m:oMath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∼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</m:oMath>
              </a14:m>
              <a:r>
                <a:t>, MD for </a:t>
              </a:r>
              <a14:m>
                <m:oMath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≪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</m:oMath>
              </a14:m>
            </a:p>
          </p:txBody>
        </p:sp>
        <p:sp>
          <p:nvSpPr>
            <p:cNvPr id="624" name="Gradient energy ( ) vs. potential energy ( )"/>
            <p:cNvSpPr txBox="1"/>
            <p:nvPr/>
          </p:nvSpPr>
          <p:spPr>
            <a:xfrm>
              <a:off x="0" y="0"/>
              <a:ext cx="12700000" cy="627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8575" tIns="28575" rIns="28575" bIns="28575" numCol="1" anchor="ctr">
              <a:spAutoFit/>
            </a:bodyPr>
            <a:lstStyle/>
            <a:p>
              <a:pPr marL="253999" indent="-253999">
                <a:spcBef>
                  <a:spcPts val="0"/>
                </a:spcBef>
                <a:buSzPct val="125000"/>
                <a:buChar char="•"/>
                <a:defRPr b="1" sz="3000"/>
              </a:pPr>
              <a:r>
                <a:t>Gradient energy (</a:t>
              </a:r>
              <a14:m>
                <m:oMath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∼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&gt;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</m:t>
                  </m:r>
                </m:oMath>
              </a14:m>
              <a:r>
                <a:t>) vs. potential energy (</a:t>
              </a:r>
              <a14:m>
                <m:oMath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∼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sSub>
                    <m:e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e>
                    <m:sub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⊥</m:t>
                      </m:r>
                    </m:sub>
                  </m:sSub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&lt;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</m:t>
                  </m:r>
                </m:oMath>
              </a14:m>
              <a:r>
                <a:t>)</a:t>
              </a:r>
            </a:p>
          </p:txBody>
        </p:sp>
      </p:grpSp>
      <p:sp>
        <p:nvSpPr>
          <p:cNvPr id="626" name="텍스트"/>
          <p:cNvSpPr txBox="1"/>
          <p:nvPr/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27" name="Energetic competition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Energetic competition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Twisted 2D magnets: formation of magnetic domains"/>
          <p:cNvSpPr txBox="1"/>
          <p:nvPr/>
        </p:nvSpPr>
        <p:spPr>
          <a:xfrm>
            <a:off x="13970000" y="3810000"/>
            <a:ext cx="7620000" cy="1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/>
          <a:lstStyle>
            <a:lvl1pPr marL="317500" indent="-317500">
              <a:buSzPct val="125000"/>
              <a:buChar char="•"/>
              <a:defRPr b="1" sz="3000"/>
            </a:lvl1pPr>
          </a:lstStyle>
          <a:p>
            <a:pPr/>
            <a:r>
              <a:t>Twisted 2D magnets: formation of magnetic domains</a:t>
            </a:r>
          </a:p>
        </p:txBody>
      </p:sp>
      <p:sp>
        <p:nvSpPr>
          <p:cNvPr id="630" name="How can we study such moiré magnets?"/>
          <p:cNvSpPr txBox="1"/>
          <p:nvPr/>
        </p:nvSpPr>
        <p:spPr>
          <a:xfrm>
            <a:off x="13970000" y="10160000"/>
            <a:ext cx="7620000" cy="1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/>
          <a:lstStyle>
            <a:lvl1pPr marL="317500" indent="-317500">
              <a:buSzPct val="125000"/>
              <a:buChar char="•"/>
              <a:defRPr b="1" sz="3000"/>
            </a:lvl1pPr>
          </a:lstStyle>
          <a:p>
            <a:pPr/>
            <a:r>
              <a:t>How can we study such moiré magnets?</a:t>
            </a:r>
          </a:p>
        </p:txBody>
      </p:sp>
      <p:sp>
        <p:nvSpPr>
          <p:cNvPr id="631" name="What kind of new magnetism in twisted 2D magnets?"/>
          <p:cNvSpPr txBox="1"/>
          <p:nvPr/>
        </p:nvSpPr>
        <p:spPr>
          <a:xfrm>
            <a:off x="13970000" y="6983412"/>
            <a:ext cx="7620000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/>
          <a:lstStyle>
            <a:lvl1pPr marL="317500" indent="-317500">
              <a:buClr>
                <a:srgbClr val="000000"/>
              </a:buClr>
              <a:buSzPct val="125000"/>
              <a:buChar char="•"/>
              <a:defRPr b="1" sz="3000"/>
            </a:lvl1pPr>
          </a:lstStyle>
          <a:p>
            <a:pPr/>
            <a:r>
              <a:t>What kind of new magnetism in twisted 2D magnets?</a:t>
            </a:r>
          </a:p>
        </p:txBody>
      </p:sp>
      <p:grpSp>
        <p:nvGrpSpPr>
          <p:cNvPr id="635" name="그룹화"/>
          <p:cNvGrpSpPr/>
          <p:nvPr/>
        </p:nvGrpSpPr>
        <p:grpSpPr>
          <a:xfrm>
            <a:off x="2285019" y="3229180"/>
            <a:ext cx="9020147" cy="9289011"/>
            <a:chOff x="-748098" y="0"/>
            <a:chExt cx="9020146" cy="9289009"/>
          </a:xfrm>
        </p:grpSpPr>
        <p:sp>
          <p:nvSpPr>
            <p:cNvPr id="632" name="T. Song et al., Science, 374, 1140 (2021)"/>
            <p:cNvSpPr txBox="1"/>
            <p:nvPr/>
          </p:nvSpPr>
          <p:spPr>
            <a:xfrm>
              <a:off x="-389755" y="8654009"/>
              <a:ext cx="7869432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8575" tIns="28575" rIns="28575" bIns="28575" numCol="1" anchor="ctr">
              <a:noAutofit/>
            </a:bodyPr>
            <a:lstStyle>
              <a:lvl1pPr algn="ctr">
                <a:spcBef>
                  <a:spcPts val="0"/>
                </a:spcBef>
                <a:defRPr sz="3000"/>
              </a:lvl1pPr>
            </a:lstStyle>
            <a:p>
              <a:pPr/>
              <a:r>
                <a:t>T. Song et al., Science, 374, 1140 (2021)</a:t>
              </a:r>
            </a:p>
          </p:txBody>
        </p:sp>
        <p:pic>
          <p:nvPicPr>
            <p:cNvPr id="633" name="pasted-image.png" descr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-402534" y="1241340"/>
              <a:ext cx="8674582" cy="7269328"/>
            </a:xfrm>
            <a:prstGeom prst="rect">
              <a:avLst/>
            </a:prstGeom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634" name="AFM measurement in twisted bilayer CrI3"/>
            <p:cNvSpPr txBox="1"/>
            <p:nvPr/>
          </p:nvSpPr>
          <p:spPr>
            <a:xfrm>
              <a:off x="-748099" y="0"/>
              <a:ext cx="8197509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8575" tIns="28575" rIns="28575" bIns="28575" numCol="1" anchor="ctr">
              <a:noAutofit/>
            </a:bodyPr>
            <a:lstStyle/>
            <a:p>
              <a:pPr marL="317500" indent="-317500">
                <a:buSzPct val="125000"/>
                <a:buChar char="•"/>
                <a:defRPr b="1" sz="3000"/>
              </a:pPr>
              <a:r>
                <a:t>AFM measurement in twisted bilayer CrI</a:t>
              </a:r>
              <a:r>
                <a:rPr baseline="-5999"/>
                <a:t>3</a:t>
              </a:r>
            </a:p>
          </p:txBody>
        </p:sp>
      </p:grpSp>
      <p:sp>
        <p:nvSpPr>
          <p:cNvPr id="636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37" name="텍스트"/>
          <p:cNvSpPr txBox="1"/>
          <p:nvPr/>
        </p:nvSpPr>
        <p:spPr>
          <a:xfrm>
            <a:off x="12001499" y="130936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38" name="Observation of moiré magnetism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Observation of moiré magnetism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What are merons and anti-merons?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What are merons and anti-merons?</a:t>
            </a:r>
          </a:p>
        </p:txBody>
      </p:sp>
      <p:sp>
        <p:nvSpPr>
          <p:cNvPr id="641" name="Skyrmion number:"/>
          <p:cNvSpPr txBox="1"/>
          <p:nvPr/>
        </p:nvSpPr>
        <p:spPr>
          <a:xfrm>
            <a:off x="1635269" y="3324629"/>
            <a:ext cx="9525001" cy="982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spcBef>
                <a:spcPts val="0"/>
              </a:spcBef>
              <a:buSzPct val="100000"/>
              <a:buChar char="•"/>
              <a:defRPr sz="2500"/>
            </a:pPr>
            <a:r>
              <a:rPr b="1"/>
              <a:t>Skyrmion number:</a:t>
            </a:r>
            <a:r>
              <a:t> 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</m:den>
                </m:f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∫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d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x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∫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d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y</m:t>
                </m:r>
                <m:r>
                  <m:rPr>
                    <m:sty m:val="b"/>
                  </m:rP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n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b>
                  <m:e>
                    <m:r>
                      <m:rPr>
                        <m:sty m:val="p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∂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</m:sub>
                </m:sSub>
                <m:r>
                  <m:rPr>
                    <m:sty m:val="b"/>
                  </m:rP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n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×</m:t>
                </m:r>
                <m:sSub>
                  <m:e>
                    <m:r>
                      <m:rPr>
                        <m:sty m:val="p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∂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y</m:t>
                    </m:r>
                  </m:sub>
                </m:sSub>
                <m:r>
                  <m:rPr>
                    <m:sty m:val="b"/>
                  </m:rP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n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</p:txBody>
      </p:sp>
      <p:sp>
        <p:nvSpPr>
          <p:cNvPr id="642" name="텍스트"/>
          <p:cNvSpPr txBox="1"/>
          <p:nvPr/>
        </p:nvSpPr>
        <p:spPr>
          <a:xfrm>
            <a:off x="2905998" y="4896599"/>
            <a:ext cx="5688243" cy="819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130300">
              <a:lnSpc>
                <a:spcPct val="150000"/>
              </a:lnSpc>
              <a:spcBef>
                <a:spcPts val="0"/>
              </a:spcBef>
              <a:defRPr sz="2500"/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r>
                    <m:rPr>
                      <m:sty m:val="b"/>
                    </m:rP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sin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m:rPr>
                      <m:sty m:val="p"/>
                    </m:rP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cos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ϕ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</m:rP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sin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m:rPr>
                      <m:sty m:val="p"/>
                    </m:rP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sin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ϕ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</m:rP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cos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sp>
        <p:nvSpPr>
          <p:cNvPr id="643" name="Merons: topological spin textures with a half-skyrmion number"/>
          <p:cNvSpPr txBox="1"/>
          <p:nvPr/>
        </p:nvSpPr>
        <p:spPr>
          <a:xfrm>
            <a:off x="824977" y="1828214"/>
            <a:ext cx="13431064" cy="637762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0200" indent="-330200" defTabSz="1130300">
              <a:spcBef>
                <a:spcPts val="0"/>
              </a:spcBef>
              <a:buSzPct val="125000"/>
              <a:buChar char="•"/>
              <a:defRPr sz="3000"/>
            </a:pPr>
            <a:r>
              <a:rPr b="1"/>
              <a:t>Merons:</a:t>
            </a:r>
            <a:r>
              <a:t> topological spin textures with a half-skyrmion number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/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2</m:t>
                </m:r>
              </m:oMath>
            </a14:m>
          </a:p>
        </p:txBody>
      </p:sp>
      <p:sp>
        <p:nvSpPr>
          <p:cNvPr id="644" name="Polarity:"/>
          <p:cNvSpPr txBox="1"/>
          <p:nvPr/>
        </p:nvSpPr>
        <p:spPr>
          <a:xfrm>
            <a:off x="14970270" y="4542128"/>
            <a:ext cx="8255001" cy="764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spcBef>
                <a:spcPts val="0"/>
              </a:spcBef>
              <a:buSzPct val="100000"/>
              <a:buChar char="-"/>
              <a:defRPr sz="2000"/>
            </a:pPr>
            <a:r>
              <a:rPr b="1"/>
              <a:t>Polarity:</a:t>
            </a:r>
            <a:r>
              <a:t>  </a:t>
            </a: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p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den>
                </m:f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[</m:t>
                </m:r>
                <m:r>
                  <m:rPr>
                    <m:sty m:val="p"/>
                  </m:rP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cos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θ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m:rPr>
                    <m:sty m:val="p"/>
                  </m:rP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∞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m:rPr>
                    <m:sty m:val="p"/>
                  </m:rP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cos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θ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0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]</m:t>
                </m:r>
              </m:oMath>
            </a14:m>
            <a:r>
              <a:t> </a:t>
            </a:r>
          </a:p>
        </p:txBody>
      </p:sp>
      <p:sp>
        <p:nvSpPr>
          <p:cNvPr id="645" name="Winding number:"/>
          <p:cNvSpPr txBox="1"/>
          <p:nvPr/>
        </p:nvSpPr>
        <p:spPr>
          <a:xfrm>
            <a:off x="14970270" y="5528421"/>
            <a:ext cx="8255001" cy="769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spcBef>
                <a:spcPts val="0"/>
              </a:spcBef>
              <a:buSzPct val="100000"/>
              <a:buChar char="-"/>
              <a:defRPr sz="2000"/>
            </a:pPr>
            <a:r>
              <a:rPr b="1"/>
              <a:t>Winding number:</a:t>
            </a:r>
            <a:r>
              <a:t>  </a:t>
            </a: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w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</m:den>
                </m:f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[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ϕ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φ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sSup>
                  <m:e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e>
                  <m:sup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ϕ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φ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sSup>
                  <m:e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e>
                  <m:sup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-</m:t>
                    </m:r>
                  </m:sup>
                </m:sSup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]</m:t>
                </m:r>
              </m:oMath>
            </a14:m>
            <a:r>
              <a:t> </a:t>
            </a:r>
          </a:p>
        </p:txBody>
      </p:sp>
      <p:sp>
        <p:nvSpPr>
          <p:cNvPr id="646" name="텍스트"/>
          <p:cNvSpPr txBox="1"/>
          <p:nvPr/>
        </p:nvSpPr>
        <p:spPr>
          <a:xfrm>
            <a:off x="14540858" y="3540552"/>
            <a:ext cx="1830209" cy="550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130300">
              <a:spcBef>
                <a:spcPts val="0"/>
              </a:spcBef>
              <a:defRPr sz="2500"/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Q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w</m:t>
                  </m:r>
                </m:oMath>
              </m:oMathPara>
            </a14:m>
          </a:p>
        </p:txBody>
      </p:sp>
      <p:sp>
        <p:nvSpPr>
          <p:cNvPr id="647" name="화살표"/>
          <p:cNvSpPr/>
          <p:nvPr/>
        </p:nvSpPr>
        <p:spPr>
          <a:xfrm>
            <a:off x="10898435" y="3682157"/>
            <a:ext cx="2612530" cy="982552"/>
          </a:xfrm>
          <a:prstGeom prst="rightArrow">
            <a:avLst>
              <a:gd name="adj1" fmla="val 32000"/>
              <a:gd name="adj2" fmla="val 8272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48" name="텍스트"/>
          <p:cNvSpPr txBox="1"/>
          <p:nvPr/>
        </p:nvSpPr>
        <p:spPr>
          <a:xfrm>
            <a:off x="10494599" y="5031216"/>
            <a:ext cx="3420202" cy="550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130300">
              <a:lnSpc>
                <a:spcPct val="150000"/>
              </a:lnSpc>
              <a:spcBef>
                <a:spcPts val="0"/>
              </a:spcBef>
              <a:defRPr sz="2500"/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ϕ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ϕ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φ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grpSp>
        <p:nvGrpSpPr>
          <p:cNvPr id="655" name="그룹화"/>
          <p:cNvGrpSpPr/>
          <p:nvPr/>
        </p:nvGrpSpPr>
        <p:grpSpPr>
          <a:xfrm>
            <a:off x="1590605" y="7073367"/>
            <a:ext cx="9196388" cy="5861529"/>
            <a:chOff x="0" y="0"/>
            <a:chExt cx="9196387" cy="5861528"/>
          </a:xfrm>
        </p:grpSpPr>
        <p:pic>
          <p:nvPicPr>
            <p:cNvPr id="649" name="meron.png" descr="meron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7474" y="1216263"/>
              <a:ext cx="4573308" cy="3429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50" name=","/>
            <p:cNvSpPr txBox="1"/>
            <p:nvPr/>
          </p:nvSpPr>
          <p:spPr>
            <a:xfrm>
              <a:off x="1124708" y="4431001"/>
              <a:ext cx="2518840" cy="9296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130300">
                <a:lnSpc>
                  <a:spcPct val="150000"/>
                </a:lnSpc>
                <a:spcBef>
                  <a:spcPts val="0"/>
                </a:spcBef>
                <a:defRPr sz="2500"/>
              </a:pP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  <a:r>
                <a:t>, </a:t>
              </a: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w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</m:oMath>
              </a14:m>
            </a:p>
          </p:txBody>
        </p:sp>
        <p:sp>
          <p:nvSpPr>
            <p:cNvPr id="651" name="Merons:"/>
            <p:cNvSpPr txBox="1"/>
            <p:nvPr/>
          </p:nvSpPr>
          <p:spPr>
            <a:xfrm>
              <a:off x="856557" y="170187"/>
              <a:ext cx="3225639" cy="9296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317499" indent="-317499" defTabSz="1130300">
                <a:lnSpc>
                  <a:spcPct val="150000"/>
                </a:lnSpc>
                <a:spcBef>
                  <a:spcPts val="0"/>
                </a:spcBef>
                <a:buSzPct val="125000"/>
                <a:buChar char="•"/>
                <a:defRPr sz="2500"/>
              </a:pPr>
              <a:r>
                <a:rPr b="1"/>
                <a:t>Merons: </a:t>
              </a: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Q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  <a:r>
                <a:t> </a:t>
              </a:r>
            </a:p>
          </p:txBody>
        </p:sp>
        <p:sp>
          <p:nvSpPr>
            <p:cNvPr id="652" name=","/>
            <p:cNvSpPr txBox="1"/>
            <p:nvPr/>
          </p:nvSpPr>
          <p:spPr>
            <a:xfrm>
              <a:off x="5522021" y="4431001"/>
              <a:ext cx="2518840" cy="9296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130300">
                <a:lnSpc>
                  <a:spcPct val="150000"/>
                </a:lnSpc>
                <a:spcBef>
                  <a:spcPts val="0"/>
                </a:spcBef>
                <a:defRPr sz="2500"/>
              </a:pP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  <a:r>
                <a:t>, </a:t>
              </a: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w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</m:oMath>
              </a14:m>
            </a:p>
          </p:txBody>
        </p:sp>
        <p:pic>
          <p:nvPicPr>
            <p:cNvPr id="653" name="meron_w-1.png" descr="meron_w-1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494788" y="921824"/>
              <a:ext cx="4573307" cy="3429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54" name="모서리가 둥근 직사각형"/>
            <p:cNvSpPr/>
            <p:nvPr/>
          </p:nvSpPr>
          <p:spPr>
            <a:xfrm>
              <a:off x="0" y="0"/>
              <a:ext cx="9196388" cy="5861529"/>
            </a:xfrm>
            <a:prstGeom prst="roundRect">
              <a:avLst>
                <a:gd name="adj" fmla="val 3250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grpSp>
        <p:nvGrpSpPr>
          <p:cNvPr id="662" name="그룹화"/>
          <p:cNvGrpSpPr/>
          <p:nvPr/>
        </p:nvGrpSpPr>
        <p:grpSpPr>
          <a:xfrm>
            <a:off x="13503625" y="7073367"/>
            <a:ext cx="9196388" cy="5861529"/>
            <a:chOff x="0" y="0"/>
            <a:chExt cx="9196387" cy="5861528"/>
          </a:xfrm>
        </p:grpSpPr>
        <p:pic>
          <p:nvPicPr>
            <p:cNvPr id="656" name="antimeron.png" descr="antimeron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1688" y="1216263"/>
              <a:ext cx="4573307" cy="3429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57" name="Antimerons:"/>
            <p:cNvSpPr txBox="1"/>
            <p:nvPr/>
          </p:nvSpPr>
          <p:spPr>
            <a:xfrm>
              <a:off x="498966" y="170187"/>
              <a:ext cx="3736496" cy="9296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317499" indent="-317499" defTabSz="1130300">
                <a:lnSpc>
                  <a:spcPct val="150000"/>
                </a:lnSpc>
                <a:spcBef>
                  <a:spcPts val="0"/>
                </a:spcBef>
                <a:buSzPct val="125000"/>
                <a:buChar char="•"/>
                <a:defRPr sz="2500"/>
              </a:pPr>
              <a:r>
                <a:rPr b="1"/>
                <a:t>Antimerons: </a:t>
              </a: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Q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f>
                    <m:fPr>
                      <m:ctrlP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</a:p>
          </p:txBody>
        </p:sp>
        <p:sp>
          <p:nvSpPr>
            <p:cNvPr id="658" name=","/>
            <p:cNvSpPr txBox="1"/>
            <p:nvPr/>
          </p:nvSpPr>
          <p:spPr>
            <a:xfrm>
              <a:off x="848576" y="4431001"/>
              <a:ext cx="2866779" cy="9296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130300">
                <a:lnSpc>
                  <a:spcPct val="150000"/>
                </a:lnSpc>
                <a:spcBef>
                  <a:spcPts val="0"/>
                </a:spcBef>
                <a:defRPr sz="2500"/>
              </a:pP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  <a:r>
                <a:t>, </a:t>
              </a: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w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</m:oMath>
              </a14:m>
            </a:p>
          </p:txBody>
        </p:sp>
        <p:sp>
          <p:nvSpPr>
            <p:cNvPr id="659" name=","/>
            <p:cNvSpPr txBox="1"/>
            <p:nvPr/>
          </p:nvSpPr>
          <p:spPr>
            <a:xfrm>
              <a:off x="5676428" y="4431001"/>
              <a:ext cx="2170900" cy="9296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130300">
                <a:lnSpc>
                  <a:spcPct val="150000"/>
                </a:lnSpc>
                <a:spcBef>
                  <a:spcPts val="0"/>
                </a:spcBef>
                <a:defRPr sz="2500"/>
              </a:pP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  <a:r>
                <a:t>, </a:t>
              </a: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w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</m:oMath>
              </a14:m>
            </a:p>
          </p:txBody>
        </p:sp>
        <p:pic>
          <p:nvPicPr>
            <p:cNvPr id="660" name="antimeron_w+1.png" descr="antimeron_w+1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5224" y="921824"/>
              <a:ext cx="4573307" cy="3429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61" name="모서리가 둥근 직사각형"/>
            <p:cNvSpPr/>
            <p:nvPr/>
          </p:nvSpPr>
          <p:spPr>
            <a:xfrm>
              <a:off x="0" y="0"/>
              <a:ext cx="9196388" cy="5861529"/>
            </a:xfrm>
            <a:prstGeom prst="roundRect">
              <a:avLst>
                <a:gd name="adj" fmla="val 3250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663" name="모서리가 둥근 직사각형"/>
          <p:cNvSpPr/>
          <p:nvPr/>
        </p:nvSpPr>
        <p:spPr>
          <a:xfrm>
            <a:off x="1590124" y="3140623"/>
            <a:ext cx="21101528" cy="3410065"/>
          </a:xfrm>
          <a:prstGeom prst="roundRect">
            <a:avLst>
              <a:gd name="adj" fmla="val 5586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64" name="텍스트"/>
          <p:cNvSpPr txBox="1"/>
          <p:nvPr/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Observation of merons and antimerons in various forms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Observation of merons and antimerons in various forms</a:t>
            </a:r>
          </a:p>
        </p:txBody>
      </p:sp>
      <p:sp>
        <p:nvSpPr>
          <p:cNvPr id="667" name="Magnetic disks (Exp., Py-Cr-Py)"/>
          <p:cNvSpPr txBox="1"/>
          <p:nvPr/>
        </p:nvSpPr>
        <p:spPr>
          <a:xfrm>
            <a:off x="2663289" y="1717907"/>
            <a:ext cx="7177298" cy="359460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200000"/>
              </a:lnSpc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Isolated forms in magnetic disks (Exp., Py-Cr-Py)</a:t>
            </a:r>
          </a:p>
        </p:txBody>
      </p:sp>
      <p:sp>
        <p:nvSpPr>
          <p:cNvPr id="668" name="Chiral magnets (Exp., Co8Zn9Mn3 )"/>
          <p:cNvSpPr txBox="1"/>
          <p:nvPr/>
        </p:nvSpPr>
        <p:spPr>
          <a:xfrm>
            <a:off x="14303765" y="1723862"/>
            <a:ext cx="7475291" cy="360221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200000"/>
              </a:lnSpc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Helvetica Neue Medium"/>
              </a:defRPr>
            </a:pPr>
            <a:r>
              <a:t>Square lattice in a chiral magnet (Exp., Co</a:t>
            </a:r>
            <a:r>
              <a:rPr baseline="-5998"/>
              <a:t>8</a:t>
            </a:r>
            <a:r>
              <a:t>Zn</a:t>
            </a:r>
            <a:r>
              <a:rPr baseline="-5998"/>
              <a:t>9</a:t>
            </a:r>
            <a:r>
              <a:t>Mn</a:t>
            </a:r>
            <a:r>
              <a:rPr baseline="-5998"/>
              <a:t>3</a:t>
            </a:r>
            <a:r>
              <a:rPr baseline="-6250"/>
              <a:t> </a:t>
            </a:r>
            <a:r>
              <a:t>) </a:t>
            </a:r>
          </a:p>
        </p:txBody>
      </p:sp>
      <p:sp>
        <p:nvSpPr>
          <p:cNvPr id="669" name="Van der Waals magnets (Theo., CrCl3)"/>
          <p:cNvSpPr txBox="1"/>
          <p:nvPr/>
        </p:nvSpPr>
        <p:spPr>
          <a:xfrm>
            <a:off x="13960378" y="7773848"/>
            <a:ext cx="8162067" cy="359460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200000"/>
              </a:lnSpc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Helvetica Neue Medium"/>
              </a:defRPr>
            </a:pPr>
            <a:r>
              <a:t>Unstable pairs in 2D van der Waals magnet (Theo., CrCl</a:t>
            </a:r>
            <a:r>
              <a:rPr sz="1600"/>
              <a:t>3</a:t>
            </a:r>
            <a:r>
              <a:t>)</a:t>
            </a:r>
          </a:p>
        </p:txBody>
      </p:sp>
      <p:pic>
        <p:nvPicPr>
          <p:cNvPr id="670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4943207" y="2214608"/>
            <a:ext cx="6196348" cy="4445001"/>
          </a:xfrm>
          <a:prstGeom prst="rect">
            <a:avLst/>
          </a:prstGeom>
          <a:ln w="12700">
            <a:solidFill>
              <a:srgbClr val="D5D5D5"/>
            </a:solidFill>
            <a:miter lim="400000"/>
          </a:ln>
        </p:spPr>
      </p:pic>
      <p:sp>
        <p:nvSpPr>
          <p:cNvPr id="671" name="[1] C. Phatak et al., Phys. Rev. Lett. 108, 089901 (2012)…"/>
          <p:cNvSpPr txBox="1"/>
          <p:nvPr/>
        </p:nvSpPr>
        <p:spPr>
          <a:xfrm>
            <a:off x="2907557" y="6990178"/>
            <a:ext cx="5161806" cy="2770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/>
          <a:p>
            <a:pPr defTabSz="587022">
              <a:lnSpc>
                <a:spcPct val="130000"/>
              </a:lnSpc>
              <a:spcBef>
                <a:spcPts val="0"/>
              </a:spcBef>
              <a:defRPr sz="1600"/>
            </a:pPr>
            <a:r>
              <a:t>C. Phatak et al., </a:t>
            </a:r>
            <a:r>
              <a:rPr>
                <a:uFill>
                  <a:solidFill>
                    <a:srgbClr val="0000FF"/>
                  </a:solidFill>
                </a:uFill>
              </a:rPr>
              <a:t>Phys. Rev. Lett. 108, 089901 (2012)</a:t>
            </a:r>
          </a:p>
        </p:txBody>
      </p:sp>
      <p:pic>
        <p:nvPicPr>
          <p:cNvPr id="672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03781" y="8529581"/>
            <a:ext cx="7075262" cy="4307003"/>
          </a:xfrm>
          <a:prstGeom prst="rect">
            <a:avLst/>
          </a:prstGeom>
          <a:ln w="12700">
            <a:solidFill>
              <a:srgbClr val="D5D5D5"/>
            </a:solidFill>
            <a:miter lim="400000"/>
          </a:ln>
        </p:spPr>
      </p:pic>
      <p:pic>
        <p:nvPicPr>
          <p:cNvPr id="673" name="pasted-image.png" descr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42720" y="2311081"/>
            <a:ext cx="7462592" cy="4445001"/>
          </a:xfrm>
          <a:prstGeom prst="rect">
            <a:avLst/>
          </a:prstGeom>
          <a:ln w="12700">
            <a:solidFill>
              <a:srgbClr val="D5D5D5"/>
            </a:solidFill>
            <a:miter lim="400000"/>
          </a:ln>
        </p:spPr>
      </p:pic>
      <p:grpSp>
        <p:nvGrpSpPr>
          <p:cNvPr id="676" name="Meron and antimeron pair-annihilate"/>
          <p:cNvGrpSpPr/>
          <p:nvPr/>
        </p:nvGrpSpPr>
        <p:grpSpPr>
          <a:xfrm>
            <a:off x="16054255" y="10888792"/>
            <a:ext cx="4328666" cy="413647"/>
            <a:chOff x="0" y="0"/>
            <a:chExt cx="4328664" cy="413646"/>
          </a:xfrm>
        </p:grpSpPr>
        <p:sp>
          <p:nvSpPr>
            <p:cNvPr id="674" name="직사각형"/>
            <p:cNvSpPr/>
            <p:nvPr/>
          </p:nvSpPr>
          <p:spPr>
            <a:xfrm>
              <a:off x="0" y="-1"/>
              <a:ext cx="4328665" cy="41364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7092" tIns="27092" rIns="27092" bIns="27092" numCol="1" anchor="ctr">
              <a:noAutofit/>
            </a:bodyPr>
            <a:lstStyle/>
            <a:p>
              <a:pPr algn="ctr">
                <a:lnSpc>
                  <a:spcPct val="130000"/>
                </a:lnSpc>
                <a:spcBef>
                  <a:spcPts val="0"/>
                </a:spcBef>
                <a:defRPr sz="2000">
                  <a:solidFill>
                    <a:srgbClr val="0000FF"/>
                  </a:solidFill>
                </a:defRPr>
              </a:pPr>
            </a:p>
          </p:txBody>
        </p:sp>
        <p:sp>
          <p:nvSpPr>
            <p:cNvPr id="675" name="Meron and antimeron pair-annihilate"/>
            <p:cNvSpPr txBox="1"/>
            <p:nvPr/>
          </p:nvSpPr>
          <p:spPr>
            <a:xfrm>
              <a:off x="6350" y="57978"/>
              <a:ext cx="4315965" cy="2976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130000"/>
                </a:lnSpc>
                <a:spcBef>
                  <a:spcPts val="0"/>
                </a:spcBef>
                <a:defRPr sz="2000">
                  <a:solidFill>
                    <a:srgbClr val="0000FF"/>
                  </a:solidFill>
                </a:defRPr>
              </a:lvl1pPr>
            </a:lstStyle>
            <a:p>
              <a:pPr/>
              <a:r>
                <a:t>Meron and antimeron pair-annihilate</a:t>
              </a:r>
            </a:p>
          </p:txBody>
        </p:sp>
      </p:grpSp>
      <p:sp>
        <p:nvSpPr>
          <p:cNvPr id="677" name="[1] C. Phatak et al., Phys. Rev. Lett. 108, 089901 (2012)…"/>
          <p:cNvSpPr txBox="1"/>
          <p:nvPr/>
        </p:nvSpPr>
        <p:spPr>
          <a:xfrm>
            <a:off x="15460509" y="6990178"/>
            <a:ext cx="5161806" cy="2770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587022">
              <a:lnSpc>
                <a:spcPct val="130000"/>
              </a:lnSpc>
              <a:spcBef>
                <a:spcPts val="0"/>
              </a:spcBef>
              <a:defRPr sz="1600"/>
            </a:lvl1pPr>
          </a:lstStyle>
          <a:p>
            <a:pPr/>
            <a:r>
              <a:t>X.Z. Yu et al., Nature 564, 95 (2018)</a:t>
            </a:r>
          </a:p>
        </p:txBody>
      </p:sp>
      <p:sp>
        <p:nvSpPr>
          <p:cNvPr id="678" name="[1] C. Phatak et al., Phys. Rev. Lett. 108, 089901 (2012)…"/>
          <p:cNvSpPr txBox="1"/>
          <p:nvPr/>
        </p:nvSpPr>
        <p:spPr>
          <a:xfrm>
            <a:off x="15460509" y="12984534"/>
            <a:ext cx="5161806" cy="27709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587022">
              <a:lnSpc>
                <a:spcPct val="130000"/>
              </a:lnSpc>
              <a:spcBef>
                <a:spcPts val="0"/>
              </a:spcBef>
              <a:defRPr sz="1600"/>
            </a:lvl1pPr>
          </a:lstStyle>
          <a:p>
            <a:pPr/>
            <a:r>
              <a:t>M. Augustin et al., Nat. Commun. 12, 185 (2021)</a:t>
            </a:r>
          </a:p>
        </p:txBody>
      </p:sp>
      <p:pic>
        <p:nvPicPr>
          <p:cNvPr id="679" name="붙여넣은 동영상.png" descr="붙여넣은 동영상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88664" y="8884882"/>
            <a:ext cx="2292185" cy="3532049"/>
          </a:xfrm>
          <a:prstGeom prst="rect">
            <a:avLst/>
          </a:prstGeom>
          <a:ln w="12700">
            <a:miter lim="400000"/>
          </a:ln>
        </p:spPr>
      </p:pic>
      <p:sp>
        <p:nvSpPr>
          <p:cNvPr id="680" name="N. Gao et al., Nature Commun.,10, 5603 (2019)"/>
          <p:cNvSpPr txBox="1"/>
          <p:nvPr/>
        </p:nvSpPr>
        <p:spPr>
          <a:xfrm>
            <a:off x="3298623" y="12960827"/>
            <a:ext cx="4379673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800"/>
              </a:spcBef>
              <a:defRPr sz="1600">
                <a:uFill>
                  <a:solidFill>
                    <a:srgbClr val="006699"/>
                  </a:solidFill>
                </a:uFill>
              </a:defRPr>
            </a:lvl1pPr>
          </a:lstStyle>
          <a:p>
            <a:pPr/>
            <a:r>
              <a:t>N. Gao et al., Nature Commun.,10, 5603 (2019)</a:t>
            </a:r>
          </a:p>
        </p:txBody>
      </p:sp>
      <p:sp>
        <p:nvSpPr>
          <p:cNvPr id="681" name="Chiral magnets (Exp., Co8Zn9Mn3 )"/>
          <p:cNvSpPr txBox="1"/>
          <p:nvPr/>
        </p:nvSpPr>
        <p:spPr>
          <a:xfrm>
            <a:off x="2384221" y="7849201"/>
            <a:ext cx="7735434" cy="360222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200000"/>
              </a:lnSpc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Helvetica Neue Medium"/>
              </a:defRPr>
            </a:pPr>
            <a:r>
              <a:t>Stable pairs via magnetic imprinting (Exp., Py thin film</a:t>
            </a:r>
            <a:r>
              <a:rPr baseline="-6250"/>
              <a:t> </a:t>
            </a:r>
            <a:r>
              <a:t>) </a:t>
            </a:r>
          </a:p>
        </p:txBody>
      </p:sp>
      <p:pic>
        <p:nvPicPr>
          <p:cNvPr id="682" name="붙여넣은 동영상.png" descr="붙여넣은 동영상.png"/>
          <p:cNvPicPr>
            <a:picLocks noChangeAspect="1"/>
          </p:cNvPicPr>
          <p:nvPr/>
        </p:nvPicPr>
        <p:blipFill>
          <a:blip r:embed="rId6">
            <a:extLst/>
          </a:blip>
          <a:srcRect l="8806" t="0" r="0" b="0"/>
          <a:stretch>
            <a:fillRect/>
          </a:stretch>
        </p:blipFill>
        <p:spPr>
          <a:xfrm>
            <a:off x="5666395" y="8791348"/>
            <a:ext cx="3956743" cy="3719026"/>
          </a:xfrm>
          <a:prstGeom prst="rect">
            <a:avLst/>
          </a:prstGeom>
          <a:ln w="12700">
            <a:miter lim="400000"/>
          </a:ln>
        </p:spPr>
      </p:pic>
      <p:sp>
        <p:nvSpPr>
          <p:cNvPr id="683" name="모서리가 둥근 직사각형"/>
          <p:cNvSpPr/>
          <p:nvPr/>
        </p:nvSpPr>
        <p:spPr>
          <a:xfrm>
            <a:off x="13865710" y="1496642"/>
            <a:ext cx="8351403" cy="5880933"/>
          </a:xfrm>
          <a:prstGeom prst="roundRect">
            <a:avLst>
              <a:gd name="adj" fmla="val 3239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84" name="모서리가 둥근 직사각형"/>
          <p:cNvSpPr/>
          <p:nvPr/>
        </p:nvSpPr>
        <p:spPr>
          <a:xfrm>
            <a:off x="2076236" y="1496642"/>
            <a:ext cx="8351404" cy="5880933"/>
          </a:xfrm>
          <a:prstGeom prst="roundRect">
            <a:avLst>
              <a:gd name="adj" fmla="val 3239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85" name="모서리가 둥근 직사각형"/>
          <p:cNvSpPr/>
          <p:nvPr/>
        </p:nvSpPr>
        <p:spPr>
          <a:xfrm>
            <a:off x="13865710" y="7597845"/>
            <a:ext cx="8351403" cy="5880933"/>
          </a:xfrm>
          <a:prstGeom prst="roundRect">
            <a:avLst>
              <a:gd name="adj" fmla="val 3239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86" name="모서리가 둥근 직사각형"/>
          <p:cNvSpPr/>
          <p:nvPr/>
        </p:nvSpPr>
        <p:spPr>
          <a:xfrm>
            <a:off x="2076236" y="7615616"/>
            <a:ext cx="8351404" cy="5880933"/>
          </a:xfrm>
          <a:prstGeom prst="roundRect">
            <a:avLst>
              <a:gd name="adj" fmla="val 3239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87" name="텍스트"/>
          <p:cNvSpPr txBox="1"/>
          <p:nvPr/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9" name="sq_latt_meron" descr="sq_latt_meron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9330871" y="2173902"/>
            <a:ext cx="13342258" cy="10006694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690" name="Unstable meron-antimeron pairs in conventional 2D magnets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Unstable meron-antimeron pairs in conventional 2D magnets</a:t>
            </a:r>
          </a:p>
        </p:txBody>
      </p:sp>
      <p:sp>
        <p:nvSpPr>
          <p:cNvPr id="691" name="직사각형"/>
          <p:cNvSpPr/>
          <p:nvPr/>
        </p:nvSpPr>
        <p:spPr>
          <a:xfrm>
            <a:off x="2582230" y="3849137"/>
            <a:ext cx="4259527" cy="1497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spcBef>
                <a:spcPts val="0"/>
              </a:spcBef>
              <a:defRPr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limUpp>
                    <m:e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lim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2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limLow>
                    <m:e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lim>
                  </m:limLow>
                  <m:r>
                    <a:rPr xmlns:a="http://schemas.openxmlformats.org/drawingml/2006/main" sz="2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sSub>
                    <m:e>
                      <m:r>
                        <m:rPr>
                          <m:sty m:val="bi"/>
                        </m:rP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2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sSub>
                    <m:e>
                      <m:r>
                        <m:rPr>
                          <m:sty m:val="bi"/>
                        </m:rP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2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2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limLow>
                    <m:e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lim>
                  </m:limLow>
                  <m:sSubSup>
                    <m:e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2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z</m:t>
                      </m:r>
                    </m:sup>
                  </m:sSubSup>
                </m:oMath>
              </m:oMathPara>
            </a14:m>
          </a:p>
        </p:txBody>
      </p:sp>
      <p:sp>
        <p:nvSpPr>
          <p:cNvPr id="692" name="Easy-plane ferromagnet"/>
          <p:cNvSpPr txBox="1"/>
          <p:nvPr/>
        </p:nvSpPr>
        <p:spPr>
          <a:xfrm>
            <a:off x="1432069" y="2446562"/>
            <a:ext cx="5819677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spcBef>
                <a:spcPts val="0"/>
              </a:spcBef>
              <a:buSzPct val="100000"/>
              <a:buChar char="•"/>
              <a:defRPr b="1" sz="3200"/>
            </a:lvl1pPr>
          </a:lstStyle>
          <a:p>
            <a:pPr>
              <a:defRPr b="0"/>
            </a:pPr>
            <a:r>
              <a:rPr b="1"/>
              <a:t>Easy-plane ferromagnet</a:t>
            </a:r>
          </a:p>
        </p:txBody>
      </p:sp>
      <p:sp>
        <p:nvSpPr>
          <p:cNvPr id="693" name="텍스트"/>
          <p:cNvSpPr txBox="1"/>
          <p:nvPr/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00" fill="hold"/>
                                        <p:tgtEl>
                                          <p:spTgt spid="6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6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689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68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8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Moiré Magnets: Magnetic Domain Array Patterns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Moiré Magnets: Magnetic Domain Array Patterns</a:t>
            </a:r>
          </a:p>
        </p:txBody>
      </p:sp>
      <p:grpSp>
        <p:nvGrpSpPr>
          <p:cNvPr id="698" name="그룹화"/>
          <p:cNvGrpSpPr/>
          <p:nvPr/>
        </p:nvGrpSpPr>
        <p:grpSpPr>
          <a:xfrm>
            <a:off x="1474224" y="2704745"/>
            <a:ext cx="10801163" cy="2235910"/>
            <a:chOff x="0" y="0"/>
            <a:chExt cx="10801161" cy="2235909"/>
          </a:xfrm>
        </p:grpSpPr>
        <p:sp>
          <p:nvSpPr>
            <p:cNvPr id="696" name="Twisted bilayer easy-plane magnets"/>
            <p:cNvSpPr txBox="1"/>
            <p:nvPr/>
          </p:nvSpPr>
          <p:spPr>
            <a:xfrm>
              <a:off x="0" y="-1"/>
              <a:ext cx="9550400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372340" indent="-372340" defTabSz="1130300">
                <a:spcBef>
                  <a:spcPts val="0"/>
                </a:spcBef>
                <a:buSzPct val="100000"/>
                <a:buChar char="•"/>
                <a:defRPr sz="30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Twisted bilayer easy-plane magnets</a:t>
              </a:r>
            </a:p>
          </p:txBody>
        </p:sp>
        <p:sp>
          <p:nvSpPr>
            <p:cNvPr id="697" name="텍스트"/>
            <p:cNvSpPr txBox="1"/>
            <p:nvPr/>
          </p:nvSpPr>
          <p:spPr>
            <a:xfrm>
              <a:off x="628675" y="972984"/>
              <a:ext cx="10172487" cy="1262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ctr" defTabSz="2438400">
                <a:lnSpc>
                  <a:spcPct val="90000"/>
                </a:lnSpc>
                <a:spcBef>
                  <a:spcPts val="0"/>
                </a:spcBef>
                <a:defRPr sz="3000"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  <a14:m>
                <m:oMath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H</m:t>
                  </m:r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J</m:t>
                  </m:r>
                  <m:limLow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lim>
                  </m:limLow>
                  <m:limLow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lim>
                  </m:limLow>
                  <m:sSubSup>
                    <m:e>
                      <m:r>
                        <m:rPr>
                          <m:sty m:val="b"/>
                        </m:rP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p>
                  </m:sSubSup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sSubSup>
                    <m:e>
                      <m:r>
                        <m:rPr>
                          <m:sty m:val="b"/>
                        </m:rP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p>
                  </m:sSubSup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limLow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lim>
                  </m:limLow>
                  <m:limLow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lim>
                  </m:limLow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Sup>
                    <m:e>
                      <m:r>
                        <m:rPr>
                          <m:sty m:val="b"/>
                        </m:rP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p>
                  </m:sSubSup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limUpp>
                    <m:e>
                      <m:r>
                        <m:rPr>
                          <m:sty m:val="b"/>
                        </m:rP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z</m:t>
                      </m:r>
                    </m:e>
                    <m:lim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sSup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e>
                    <m:sup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limLow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lim>
                  </m:limLow>
                  <m:sSubSup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⊥</m:t>
                      </m:r>
                    </m:sup>
                  </m:sSubSup>
                  <m:sSubSup>
                    <m:e>
                      <m:r>
                        <m:rPr>
                          <m:sty m:val="b"/>
                        </m:rP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p>
                  </m:sSubSup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sSubSup>
                    <m:e>
                      <m:r>
                        <m:rPr>
                          <m:sty m:val="b"/>
                        </m:rP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sup>
                  </m:sSubSup>
                </m:oMath>
              </a14:m>
              <a:r>
                <a:t> </a:t>
              </a:r>
            </a:p>
          </p:txBody>
        </p:sp>
      </p:grpSp>
      <p:grpSp>
        <p:nvGrpSpPr>
          <p:cNvPr id="738" name="그룹화"/>
          <p:cNvGrpSpPr/>
          <p:nvPr/>
        </p:nvGrpSpPr>
        <p:grpSpPr>
          <a:xfrm>
            <a:off x="13389657" y="3111407"/>
            <a:ext cx="9021521" cy="5953142"/>
            <a:chOff x="0" y="280224"/>
            <a:chExt cx="9021519" cy="5953140"/>
          </a:xfrm>
        </p:grpSpPr>
        <p:sp>
          <p:nvSpPr>
            <p:cNvPr id="699" name="Domain array patterns in twisted bilayer CrI3"/>
            <p:cNvSpPr/>
            <p:nvPr/>
          </p:nvSpPr>
          <p:spPr>
            <a:xfrm>
              <a:off x="0" y="280224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1" marL="918440" indent="-372340" defTabSz="1130300">
                <a:lnSpc>
                  <a:spcPct val="120000"/>
                </a:lnSpc>
                <a:spcBef>
                  <a:spcPts val="0"/>
                </a:spcBef>
                <a:buSzPct val="100000"/>
                <a:buChar char="•"/>
                <a:defRPr sz="300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Domain array patterns in twisted bilayer CrI3</a:t>
              </a:r>
            </a:p>
          </p:txBody>
        </p:sp>
        <p:grpSp>
          <p:nvGrpSpPr>
            <p:cNvPr id="737" name="그룹화"/>
            <p:cNvGrpSpPr/>
            <p:nvPr/>
          </p:nvGrpSpPr>
          <p:grpSpPr>
            <a:xfrm>
              <a:off x="1386816" y="823003"/>
              <a:ext cx="7634704" cy="5410363"/>
              <a:chOff x="0" y="0"/>
              <a:chExt cx="7634703" cy="5410361"/>
            </a:xfrm>
          </p:grpSpPr>
          <p:grpSp>
            <p:nvGrpSpPr>
              <p:cNvPr id="702" name="그룹화"/>
              <p:cNvGrpSpPr/>
              <p:nvPr/>
            </p:nvGrpSpPr>
            <p:grpSpPr>
              <a:xfrm>
                <a:off x="492531" y="0"/>
                <a:ext cx="4488899" cy="5174702"/>
                <a:chOff x="0" y="0"/>
                <a:chExt cx="4488897" cy="5174701"/>
              </a:xfrm>
            </p:grpSpPr>
            <p:pic>
              <p:nvPicPr>
                <p:cNvPr id="700" name="붙여넣은 동영상.png" descr="붙여넣은 동영상.png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rcRect l="0" t="0" r="0" b="0"/>
                <a:stretch>
                  <a:fillRect/>
                </a:stretch>
              </p:blipFill>
              <p:spPr>
                <a:xfrm>
                  <a:off x="0" y="0"/>
                  <a:ext cx="4488898" cy="517470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701" name="직사각형"/>
                <p:cNvSpPr/>
                <p:nvPr/>
              </p:nvSpPr>
              <p:spPr>
                <a:xfrm>
                  <a:off x="275558" y="81904"/>
                  <a:ext cx="1047663" cy="53384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 defTabSz="1130300">
                    <a:spcBef>
                      <a:spcPts val="0"/>
                    </a:spcBef>
                    <a:defRPr sz="3200">
                      <a:latin typeface="Avenir Next Regular"/>
                      <a:ea typeface="Avenir Next Regular"/>
                      <a:cs typeface="Avenir Next Regular"/>
                      <a:sym typeface="Avenir Next Regular"/>
                    </a:defRPr>
                  </a:lvl1pPr>
                </a:lstStyle>
                <a:p>
                  <a:pPr/>
                  <a14:m>
                    <m:oMathPara>
                      <m:oMathParaPr>
                        <m:jc m:val="center"/>
                      </m:oMathParaPr>
                      <m:oMath>
                        <m:sSubSup>
                          <m:e>
                            <m:r>
                              <a:rPr xmlns:a="http://schemas.openxmlformats.org/drawingml/2006/main" sz="23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b>
                            <m:r>
                              <a:rPr xmlns:a="http://schemas.openxmlformats.org/drawingml/2006/main" sz="23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a:rPr xmlns:a="http://schemas.openxmlformats.org/drawingml/2006/main" sz="23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sub>
                          <m:sup>
                            <m:r>
                              <a:rPr xmlns:a="http://schemas.openxmlformats.org/drawingml/2006/main" sz="23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⊥</m:t>
                            </m:r>
                          </m:sup>
                        </m:sSubSup>
                      </m:oMath>
                    </m:oMathPara>
                  </a14:m>
                </a:p>
              </p:txBody>
            </p:sp>
          </p:grpSp>
          <p:sp>
            <p:nvSpPr>
              <p:cNvPr id="703" name="선"/>
              <p:cNvSpPr/>
              <p:nvPr/>
            </p:nvSpPr>
            <p:spPr>
              <a:xfrm flipV="1">
                <a:off x="398531" y="4045219"/>
                <a:ext cx="1" cy="103399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438400">
                  <a:lnSpc>
                    <a:spcPct val="90000"/>
                  </a:lnSpc>
                  <a:spcBef>
                    <a:spcPts val="0"/>
                  </a:spcBef>
                  <a:defRPr sz="2400">
                    <a:latin typeface="Canela Text Regular"/>
                    <a:ea typeface="Canela Text Regular"/>
                    <a:cs typeface="Canela Text Regular"/>
                    <a:sym typeface="Canela Text Regular"/>
                  </a:defRPr>
                </a:pPr>
              </a:p>
            </p:txBody>
          </p:sp>
          <p:sp>
            <p:nvSpPr>
              <p:cNvPr id="704" name="선"/>
              <p:cNvSpPr/>
              <p:nvPr/>
            </p:nvSpPr>
            <p:spPr>
              <a:xfrm>
                <a:off x="398431" y="5082915"/>
                <a:ext cx="1033993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438400">
                  <a:lnSpc>
                    <a:spcPct val="90000"/>
                  </a:lnSpc>
                  <a:spcBef>
                    <a:spcPts val="0"/>
                  </a:spcBef>
                  <a:defRPr sz="2400">
                    <a:latin typeface="Canela Text Regular"/>
                    <a:ea typeface="Canela Text Regular"/>
                    <a:cs typeface="Canela Text Regular"/>
                    <a:sym typeface="Canela Text Regular"/>
                  </a:defRPr>
                </a:pPr>
              </a:p>
            </p:txBody>
          </p:sp>
          <p:sp>
            <p:nvSpPr>
              <p:cNvPr id="705" name="방정식"/>
              <p:cNvSpPr txBox="1"/>
              <p:nvPr/>
            </p:nvSpPr>
            <p:spPr>
              <a:xfrm>
                <a:off x="1089794" y="5238149"/>
                <a:ext cx="180595" cy="1722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/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oMath>
                  </m:oMathPara>
                </a14:m>
                <a:endParaRPr sz="3000"/>
              </a:p>
            </p:txBody>
          </p:sp>
          <p:sp>
            <p:nvSpPr>
              <p:cNvPr id="706" name="방정식"/>
              <p:cNvSpPr txBox="1"/>
              <p:nvPr/>
            </p:nvSpPr>
            <p:spPr>
              <a:xfrm>
                <a:off x="0" y="4225527"/>
                <a:ext cx="171450" cy="2465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/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</m:oMath>
                  </m:oMathPara>
                </a14:m>
                <a:endParaRPr sz="3000"/>
              </a:p>
            </p:txBody>
          </p:sp>
          <p:sp>
            <p:nvSpPr>
              <p:cNvPr id="707" name="선"/>
              <p:cNvSpPr/>
              <p:nvPr/>
            </p:nvSpPr>
            <p:spPr>
              <a:xfrm flipV="1">
                <a:off x="4741931" y="1949432"/>
                <a:ext cx="525651" cy="297679"/>
              </a:xfrm>
              <a:prstGeom prst="line">
                <a:avLst/>
              </a:prstGeom>
              <a:noFill/>
              <a:ln w="25400" cap="flat">
                <a:solidFill>
                  <a:srgbClr val="0F11F5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438400">
                  <a:lnSpc>
                    <a:spcPct val="90000"/>
                  </a:lnSpc>
                  <a:spcBef>
                    <a:spcPts val="0"/>
                  </a:spcBef>
                  <a:defRPr sz="2400">
                    <a:latin typeface="Canela Text Regular"/>
                    <a:ea typeface="Canela Text Regular"/>
                    <a:cs typeface="Canela Text Regular"/>
                    <a:sym typeface="Canela Text Regular"/>
                  </a:defRPr>
                </a:pPr>
              </a:p>
            </p:txBody>
          </p:sp>
          <p:sp>
            <p:nvSpPr>
              <p:cNvPr id="708" name="선"/>
              <p:cNvSpPr/>
              <p:nvPr/>
            </p:nvSpPr>
            <p:spPr>
              <a:xfrm>
                <a:off x="4773182" y="3992960"/>
                <a:ext cx="460421" cy="133219"/>
              </a:xfrm>
              <a:prstGeom prst="line">
                <a:avLst/>
              </a:prstGeom>
              <a:noFill/>
              <a:ln w="25400" cap="flat">
                <a:solidFill>
                  <a:srgbClr val="F5080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438400">
                  <a:lnSpc>
                    <a:spcPct val="90000"/>
                  </a:lnSpc>
                  <a:spcBef>
                    <a:spcPts val="0"/>
                  </a:spcBef>
                  <a:defRPr sz="2400">
                    <a:latin typeface="Canela Text Regular"/>
                    <a:ea typeface="Canela Text Regular"/>
                    <a:cs typeface="Canela Text Regular"/>
                    <a:sym typeface="Canela Text Regular"/>
                  </a:defRPr>
                </a:pPr>
              </a:p>
            </p:txBody>
          </p:sp>
          <p:grpSp>
            <p:nvGrpSpPr>
              <p:cNvPr id="722" name="그룹화"/>
              <p:cNvGrpSpPr/>
              <p:nvPr/>
            </p:nvGrpSpPr>
            <p:grpSpPr>
              <a:xfrm>
                <a:off x="5302510" y="1066621"/>
                <a:ext cx="2332194" cy="1678392"/>
                <a:chOff x="0" y="0"/>
                <a:chExt cx="2332193" cy="1678390"/>
              </a:xfrm>
            </p:grpSpPr>
            <p:sp>
              <p:nvSpPr>
                <p:cNvPr id="709" name="직사각형"/>
                <p:cNvSpPr/>
                <p:nvPr/>
              </p:nvSpPr>
              <p:spPr>
                <a:xfrm>
                  <a:off x="0" y="0"/>
                  <a:ext cx="2332194" cy="1678391"/>
                </a:xfrm>
                <a:prstGeom prst="rect">
                  <a:avLst/>
                </a:prstGeom>
                <a:noFill/>
                <a:ln w="25400" cap="flat">
                  <a:solidFill>
                    <a:srgbClr val="1718FD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130300"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Avenir Next Regular"/>
                      <a:ea typeface="Avenir Next Regular"/>
                      <a:cs typeface="Avenir Next Regular"/>
                      <a:sym typeface="Avenir Next Regular"/>
                    </a:defRPr>
                  </a:pPr>
                </a:p>
              </p:txBody>
            </p:sp>
            <p:grpSp>
              <p:nvGrpSpPr>
                <p:cNvPr id="715" name="그룹화"/>
                <p:cNvGrpSpPr/>
                <p:nvPr/>
              </p:nvGrpSpPr>
              <p:grpSpPr>
                <a:xfrm>
                  <a:off x="60749" y="220013"/>
                  <a:ext cx="2149530" cy="456392"/>
                  <a:chOff x="0" y="0"/>
                  <a:chExt cx="2149529" cy="456390"/>
                </a:xfrm>
              </p:grpSpPr>
              <p:sp>
                <p:nvSpPr>
                  <p:cNvPr id="710" name="직사각형"/>
                  <p:cNvSpPr/>
                  <p:nvPr/>
                </p:nvSpPr>
                <p:spPr>
                  <a:xfrm>
                    <a:off x="0" y="273727"/>
                    <a:ext cx="2149530" cy="139156"/>
                  </a:xfrm>
                  <a:prstGeom prst="rect">
                    <a:avLst/>
                  </a:prstGeom>
                  <a:solidFill>
                    <a:srgbClr val="7CF6D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11" name="화살표"/>
                  <p:cNvSpPr/>
                  <p:nvPr/>
                </p:nvSpPr>
                <p:spPr>
                  <a:xfrm rot="16200000">
                    <a:off x="104557" y="114097"/>
                    <a:ext cx="456391" cy="228196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12" name="화살표"/>
                  <p:cNvSpPr/>
                  <p:nvPr/>
                </p:nvSpPr>
                <p:spPr>
                  <a:xfrm rot="16200000">
                    <a:off x="586920" y="114097"/>
                    <a:ext cx="456392" cy="228196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13" name="화살표"/>
                  <p:cNvSpPr/>
                  <p:nvPr/>
                </p:nvSpPr>
                <p:spPr>
                  <a:xfrm rot="16200000">
                    <a:off x="1069284" y="114097"/>
                    <a:ext cx="456391" cy="228196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14" name="화살표"/>
                  <p:cNvSpPr/>
                  <p:nvPr/>
                </p:nvSpPr>
                <p:spPr>
                  <a:xfrm rot="16200000">
                    <a:off x="1551647" y="114097"/>
                    <a:ext cx="456391" cy="228196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</p:grpSp>
            <p:grpSp>
              <p:nvGrpSpPr>
                <p:cNvPr id="721" name="그룹화"/>
                <p:cNvGrpSpPr/>
                <p:nvPr/>
              </p:nvGrpSpPr>
              <p:grpSpPr>
                <a:xfrm>
                  <a:off x="70026" y="959797"/>
                  <a:ext cx="2149530" cy="456391"/>
                  <a:chOff x="0" y="0"/>
                  <a:chExt cx="2149529" cy="456390"/>
                </a:xfrm>
              </p:grpSpPr>
              <p:sp>
                <p:nvSpPr>
                  <p:cNvPr id="716" name="직사각형"/>
                  <p:cNvSpPr/>
                  <p:nvPr/>
                </p:nvSpPr>
                <p:spPr>
                  <a:xfrm>
                    <a:off x="0" y="273727"/>
                    <a:ext cx="2149530" cy="139156"/>
                  </a:xfrm>
                  <a:prstGeom prst="rect">
                    <a:avLst/>
                  </a:prstGeom>
                  <a:solidFill>
                    <a:srgbClr val="7CF6D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17" name="화살표"/>
                  <p:cNvSpPr/>
                  <p:nvPr/>
                </p:nvSpPr>
                <p:spPr>
                  <a:xfrm rot="16200000">
                    <a:off x="104557" y="114097"/>
                    <a:ext cx="456391" cy="228196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18" name="화살표"/>
                  <p:cNvSpPr/>
                  <p:nvPr/>
                </p:nvSpPr>
                <p:spPr>
                  <a:xfrm rot="16200000">
                    <a:off x="586920" y="114097"/>
                    <a:ext cx="456392" cy="228196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19" name="화살표"/>
                  <p:cNvSpPr/>
                  <p:nvPr/>
                </p:nvSpPr>
                <p:spPr>
                  <a:xfrm rot="16200000">
                    <a:off x="1069284" y="114097"/>
                    <a:ext cx="456391" cy="228196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20" name="화살표"/>
                  <p:cNvSpPr/>
                  <p:nvPr/>
                </p:nvSpPr>
                <p:spPr>
                  <a:xfrm rot="16200000">
                    <a:off x="1551647" y="114097"/>
                    <a:ext cx="456391" cy="228196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</p:grpSp>
          </p:grpSp>
          <p:grpSp>
            <p:nvGrpSpPr>
              <p:cNvPr id="736" name="그룹화"/>
              <p:cNvGrpSpPr/>
              <p:nvPr/>
            </p:nvGrpSpPr>
            <p:grpSpPr>
              <a:xfrm>
                <a:off x="5302510" y="3287090"/>
                <a:ext cx="2305290" cy="1659029"/>
                <a:chOff x="0" y="0"/>
                <a:chExt cx="2305288" cy="1659027"/>
              </a:xfrm>
            </p:grpSpPr>
            <p:sp>
              <p:nvSpPr>
                <p:cNvPr id="723" name="직사각형"/>
                <p:cNvSpPr/>
                <p:nvPr/>
              </p:nvSpPr>
              <p:spPr>
                <a:xfrm>
                  <a:off x="0" y="0"/>
                  <a:ext cx="2305289" cy="1659028"/>
                </a:xfrm>
                <a:prstGeom prst="rect">
                  <a:avLst/>
                </a:prstGeom>
                <a:noFill/>
                <a:ln w="25400" cap="flat">
                  <a:solidFill>
                    <a:srgbClr val="FC2122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1130300">
                    <a:spcBef>
                      <a:spcPts val="0"/>
                    </a:spcBef>
                    <a:defRPr sz="3200">
                      <a:solidFill>
                        <a:srgbClr val="FFFFFF"/>
                      </a:solidFill>
                      <a:latin typeface="Avenir Next Regular"/>
                      <a:ea typeface="Avenir Next Regular"/>
                      <a:cs typeface="Avenir Next Regular"/>
                      <a:sym typeface="Avenir Next Regular"/>
                    </a:defRPr>
                  </a:pPr>
                </a:p>
              </p:txBody>
            </p:sp>
            <p:grpSp>
              <p:nvGrpSpPr>
                <p:cNvPr id="729" name="그룹화"/>
                <p:cNvGrpSpPr/>
                <p:nvPr/>
              </p:nvGrpSpPr>
              <p:grpSpPr>
                <a:xfrm>
                  <a:off x="90278" y="118246"/>
                  <a:ext cx="2124733" cy="451126"/>
                  <a:chOff x="0" y="0"/>
                  <a:chExt cx="2124731" cy="451125"/>
                </a:xfrm>
              </p:grpSpPr>
              <p:sp>
                <p:nvSpPr>
                  <p:cNvPr id="724" name="직사각형"/>
                  <p:cNvSpPr/>
                  <p:nvPr/>
                </p:nvSpPr>
                <p:spPr>
                  <a:xfrm>
                    <a:off x="0" y="270569"/>
                    <a:ext cx="2124732" cy="137551"/>
                  </a:xfrm>
                  <a:prstGeom prst="rect">
                    <a:avLst/>
                  </a:prstGeom>
                  <a:solidFill>
                    <a:srgbClr val="7CF6D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25" name="화살표"/>
                  <p:cNvSpPr/>
                  <p:nvPr/>
                </p:nvSpPr>
                <p:spPr>
                  <a:xfrm rot="16200000">
                    <a:off x="103351" y="112781"/>
                    <a:ext cx="451126" cy="225563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26" name="화살표"/>
                  <p:cNvSpPr/>
                  <p:nvPr/>
                </p:nvSpPr>
                <p:spPr>
                  <a:xfrm rot="16200000">
                    <a:off x="580150" y="112781"/>
                    <a:ext cx="451126" cy="225563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27" name="화살표"/>
                  <p:cNvSpPr/>
                  <p:nvPr/>
                </p:nvSpPr>
                <p:spPr>
                  <a:xfrm rot="16200000">
                    <a:off x="1056948" y="112781"/>
                    <a:ext cx="451126" cy="225563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28" name="화살표"/>
                  <p:cNvSpPr/>
                  <p:nvPr/>
                </p:nvSpPr>
                <p:spPr>
                  <a:xfrm rot="16200000">
                    <a:off x="1533747" y="112781"/>
                    <a:ext cx="451126" cy="225563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</p:grpSp>
            <p:grpSp>
              <p:nvGrpSpPr>
                <p:cNvPr id="735" name="그룹화"/>
                <p:cNvGrpSpPr/>
                <p:nvPr/>
              </p:nvGrpSpPr>
              <p:grpSpPr>
                <a:xfrm flipH="1" rot="10800000">
                  <a:off x="90278" y="1006917"/>
                  <a:ext cx="2124733" cy="451127"/>
                  <a:chOff x="0" y="0"/>
                  <a:chExt cx="2124731" cy="451125"/>
                </a:xfrm>
              </p:grpSpPr>
              <p:sp>
                <p:nvSpPr>
                  <p:cNvPr id="730" name="직사각형"/>
                  <p:cNvSpPr/>
                  <p:nvPr/>
                </p:nvSpPr>
                <p:spPr>
                  <a:xfrm>
                    <a:off x="0" y="270569"/>
                    <a:ext cx="2124732" cy="137551"/>
                  </a:xfrm>
                  <a:prstGeom prst="rect">
                    <a:avLst/>
                  </a:prstGeom>
                  <a:solidFill>
                    <a:srgbClr val="7CF6D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31" name="화살표"/>
                  <p:cNvSpPr/>
                  <p:nvPr/>
                </p:nvSpPr>
                <p:spPr>
                  <a:xfrm rot="16200000">
                    <a:off x="103351" y="112781"/>
                    <a:ext cx="451126" cy="225563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32" name="화살표"/>
                  <p:cNvSpPr/>
                  <p:nvPr/>
                </p:nvSpPr>
                <p:spPr>
                  <a:xfrm rot="16200000">
                    <a:off x="580150" y="112781"/>
                    <a:ext cx="451126" cy="225563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33" name="화살표"/>
                  <p:cNvSpPr/>
                  <p:nvPr/>
                </p:nvSpPr>
                <p:spPr>
                  <a:xfrm rot="16200000">
                    <a:off x="1056948" y="112781"/>
                    <a:ext cx="451126" cy="225563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  <p:sp>
                <p:nvSpPr>
                  <p:cNvPr id="734" name="화살표"/>
                  <p:cNvSpPr/>
                  <p:nvPr/>
                </p:nvSpPr>
                <p:spPr>
                  <a:xfrm rot="16200000">
                    <a:off x="1533747" y="112781"/>
                    <a:ext cx="451126" cy="225563"/>
                  </a:xfrm>
                  <a:prstGeom prst="rightArrow">
                    <a:avLst>
                      <a:gd name="adj1" fmla="val 32000"/>
                      <a:gd name="adj2" fmla="val 100000"/>
                    </a:avLst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 defTabSz="1130300">
                      <a:spcBef>
                        <a:spcPts val="0"/>
                      </a:spcBef>
                      <a:defRPr sz="3200">
                        <a:solidFill>
                          <a:srgbClr val="FFFFFF"/>
                        </a:solidFill>
                        <a:latin typeface="Avenir Next Regular"/>
                        <a:ea typeface="Avenir Next Regular"/>
                        <a:cs typeface="Avenir Next Regular"/>
                        <a:sym typeface="Avenir Next Regular"/>
                      </a:defRPr>
                    </a:pPr>
                  </a:p>
                </p:txBody>
              </p:sp>
            </p:grpSp>
          </p:grpSp>
        </p:grpSp>
      </p:grpSp>
      <p:sp>
        <p:nvSpPr>
          <p:cNvPr id="739" name="Using various domain array patterns, explore diverse potential topological soliton lattices."/>
          <p:cNvSpPr/>
          <p:nvPr/>
        </p:nvSpPr>
        <p:spPr>
          <a:xfrm>
            <a:off x="14579003" y="9628241"/>
            <a:ext cx="8077690" cy="1250226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130300">
              <a:spcBef>
                <a:spcPts val="0"/>
              </a:spcBef>
              <a:defRPr sz="3000">
                <a:solidFill>
                  <a:srgbClr val="FF0000"/>
                </a:solidFill>
              </a:defRPr>
            </a:lvl1pPr>
          </a:lstStyle>
          <a:p>
            <a:pPr/>
            <a:r>
              <a:t>Using various domain array patterns, explore diverse potential topological soliton lattices.</a:t>
            </a:r>
          </a:p>
        </p:txBody>
      </p:sp>
      <p:sp>
        <p:nvSpPr>
          <p:cNvPr id="740" name="텍스트"/>
          <p:cNvSpPr txBox="1"/>
          <p:nvPr/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  <p:grpSp>
        <p:nvGrpSpPr>
          <p:cNvPr id="743" name="그룹화"/>
          <p:cNvGrpSpPr/>
          <p:nvPr/>
        </p:nvGrpSpPr>
        <p:grpSpPr>
          <a:xfrm>
            <a:off x="1583069" y="6234377"/>
            <a:ext cx="7854825" cy="6097783"/>
            <a:chOff x="0" y="0"/>
            <a:chExt cx="7854824" cy="6097782"/>
          </a:xfrm>
        </p:grpSpPr>
        <p:pic>
          <p:nvPicPr>
            <p:cNvPr id="741" name="inter_coupling.png" descr="inter_coupling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1925252" y="168210"/>
              <a:ext cx="5929573" cy="59295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42" name="Ab-initio derived   (CrI3)"/>
            <p:cNvSpPr txBox="1"/>
            <p:nvPr/>
          </p:nvSpPr>
          <p:spPr>
            <a:xfrm>
              <a:off x="0" y="0"/>
              <a:ext cx="5337247" cy="6200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8575" tIns="28575" rIns="28575" bIns="28575" numCol="1" anchor="ctr">
              <a:noAutofit/>
            </a:bodyPr>
            <a:lstStyle/>
            <a:p>
              <a:pPr marL="317500" indent="-317500">
                <a:spcBef>
                  <a:spcPts val="0"/>
                </a:spcBef>
                <a:buSzPct val="125000"/>
                <a:buChar char="•"/>
                <a:defRPr b="1" sz="3000"/>
              </a:pPr>
              <a:r>
                <a:t>Ab-initio derived </a:t>
              </a:r>
              <a14:m>
                <m:oMath>
                  <m:sSubSup>
                    <m:e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e>
                    <m:sub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  <m:sup>
                      <m:r>
                        <a:rPr xmlns:a="http://schemas.openxmlformats.org/drawingml/2006/main"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⊥</m:t>
                      </m:r>
                    </m:sup>
                  </m:sSubSup>
                </m:oMath>
              </a14:m>
              <a:r>
                <a:t> (CrI</a:t>
              </a:r>
              <a:r>
                <a:rPr baseline="-5999"/>
                <a:t>3</a:t>
              </a:r>
              <a:r>
                <a:t>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5" name="video_old" descr="video_old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4096147" y="1687121"/>
            <a:ext cx="16191706" cy="10794469"/>
          </a:xfrm>
          <a:prstGeom prst="rect">
            <a:avLst/>
          </a:prstGeom>
          <a:ln w="12700">
            <a:miter lim="400000"/>
          </a:ln>
        </p:spPr>
      </p:pic>
      <p:sp>
        <p:nvSpPr>
          <p:cNvPr id="746" name="Stable meron-antimeron pairs in twisted magnets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Stable meron-antimeron pairs in twisted magnets</a:t>
            </a:r>
          </a:p>
        </p:txBody>
      </p:sp>
      <p:sp>
        <p:nvSpPr>
          <p:cNvPr id="747" name="텍스트"/>
          <p:cNvSpPr txBox="1"/>
          <p:nvPr/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333" fill="hold"/>
                                        <p:tgtEl>
                                          <p:spTgt spid="7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7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745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74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74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Meron Quartet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Meron Quartet</a:t>
            </a:r>
          </a:p>
        </p:txBody>
      </p:sp>
      <p:grpSp>
        <p:nvGrpSpPr>
          <p:cNvPr id="767" name="그룹화"/>
          <p:cNvGrpSpPr/>
          <p:nvPr/>
        </p:nvGrpSpPr>
        <p:grpSpPr>
          <a:xfrm>
            <a:off x="1104877" y="2806446"/>
            <a:ext cx="12888469" cy="7218095"/>
            <a:chOff x="0" y="-118612"/>
            <a:chExt cx="12888467" cy="7218094"/>
          </a:xfrm>
        </p:grpSpPr>
        <p:sp>
          <p:nvSpPr>
            <p:cNvPr id="750" name="“Meron Quartet” = Stable double meron-antimeron pairs…"/>
            <p:cNvSpPr txBox="1"/>
            <p:nvPr/>
          </p:nvSpPr>
          <p:spPr>
            <a:xfrm>
              <a:off x="1827854" y="4522176"/>
              <a:ext cx="9232759" cy="25773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85461" indent="-285461" defTabSz="1130300">
                <a:lnSpc>
                  <a:spcPct val="120000"/>
                </a:lnSpc>
                <a:spcBef>
                  <a:spcPts val="0"/>
                </a:spcBef>
                <a:buSzPct val="150000"/>
                <a:buChar char="•"/>
                <a:defRPr sz="2300"/>
              </a:pPr>
              <a:r>
                <a:rPr b="1"/>
                <a:t>“Meron Quartet” </a:t>
              </a:r>
              <a:r>
                <a:t>= Stable double meron-antimeron pairs</a:t>
              </a:r>
            </a:p>
            <a:p>
              <a:pPr marL="561570" indent="-561570" defTabSz="1130300">
                <a:lnSpc>
                  <a:spcPct val="1200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AutoNum type="arabicParenBoth" startAt="1"/>
                <a:defRPr sz="2300"/>
              </a:pPr>
              <a:r>
                <a:t>One pair in each layer</a:t>
              </a:r>
            </a:p>
            <a:p>
              <a:pPr marL="561570" indent="-561570" defTabSz="1130300">
                <a:lnSpc>
                  <a:spcPct val="1200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AutoNum type="arabicParenBoth" startAt="1"/>
                <a:defRPr sz="2300"/>
              </a:pPr>
              <a:r>
                <a:t>Meron and antimeron in each pair are separated by domains</a:t>
              </a:r>
            </a:p>
            <a:p>
              <a:pPr marL="561570" indent="-561570" defTabSz="1130300">
                <a:lnSpc>
                  <a:spcPct val="1200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AutoNum type="arabicParenBoth" startAt="1"/>
                <a:defRPr sz="2300"/>
              </a:pPr>
              <a:r>
                <a:t>Each domain hosts two merons or antimerons</a:t>
              </a:r>
            </a:p>
            <a:p>
              <a:pPr marL="561570" indent="-561570" defTabSz="1130300">
                <a:lnSpc>
                  <a:spcPct val="1200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AutoNum type="arabicParenBoth" startAt="1"/>
                <a:defRPr sz="2300"/>
              </a:pPr>
            </a:p>
            <a:p>
              <a:pPr marL="228600" indent="-228600" defTabSz="1130300">
                <a:lnSpc>
                  <a:spcPct val="1200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Char char="•"/>
                <a:defRPr b="1" sz="2300"/>
              </a:pPr>
              <a:r>
                <a:t>Crucial conditions </a:t>
              </a:r>
              <a:r>
                <a:rPr b="0"/>
                <a:t>for generating stable meron-antimeron pairs</a:t>
              </a:r>
            </a:p>
          </p:txBody>
        </p:sp>
        <p:grpSp>
          <p:nvGrpSpPr>
            <p:cNvPr id="764" name="그룹화"/>
            <p:cNvGrpSpPr/>
            <p:nvPr/>
          </p:nvGrpSpPr>
          <p:grpSpPr>
            <a:xfrm>
              <a:off x="4392511" y="773279"/>
              <a:ext cx="6963973" cy="3467316"/>
              <a:chOff x="0" y="0"/>
              <a:chExt cx="6963971" cy="3467314"/>
            </a:xfrm>
          </p:grpSpPr>
          <p:grpSp>
            <p:nvGrpSpPr>
              <p:cNvPr id="754" name="그룹화"/>
              <p:cNvGrpSpPr/>
              <p:nvPr/>
            </p:nvGrpSpPr>
            <p:grpSpPr>
              <a:xfrm>
                <a:off x="0" y="0"/>
                <a:ext cx="6963972" cy="3467315"/>
                <a:chOff x="0" y="0"/>
                <a:chExt cx="6963971" cy="3467314"/>
              </a:xfrm>
            </p:grpSpPr>
            <p:pic>
              <p:nvPicPr>
                <p:cNvPr id="751" name="이미지" descr="이미지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rcRect l="0" t="8997" r="0" b="0"/>
                <a:stretch>
                  <a:fillRect/>
                </a:stretch>
              </p:blipFill>
              <p:spPr>
                <a:xfrm>
                  <a:off x="0" y="0"/>
                  <a:ext cx="6963972" cy="346731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752" name="Top"/>
                <p:cNvSpPr txBox="1"/>
                <p:nvPr/>
              </p:nvSpPr>
              <p:spPr>
                <a:xfrm>
                  <a:off x="135757" y="51461"/>
                  <a:ext cx="397135" cy="31069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 defTabSz="1130300">
                    <a:spcBef>
                      <a:spcPts val="0"/>
                    </a:spcBef>
                    <a:defRPr sz="1200">
                      <a:latin typeface="+mn-lt"/>
                      <a:ea typeface="+mn-ea"/>
                      <a:cs typeface="+mn-cs"/>
                      <a:sym typeface="Helvetica Neue Medium"/>
                    </a:defRPr>
                  </a:lvl1pPr>
                </a:lstStyle>
                <a:p>
                  <a:pPr/>
                  <a:r>
                    <a:t>Top</a:t>
                  </a:r>
                </a:p>
              </p:txBody>
            </p:sp>
            <p:sp>
              <p:nvSpPr>
                <p:cNvPr id="753" name="Bottom"/>
                <p:cNvSpPr txBox="1"/>
                <p:nvPr/>
              </p:nvSpPr>
              <p:spPr>
                <a:xfrm>
                  <a:off x="3580888" y="60218"/>
                  <a:ext cx="671420" cy="31069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 defTabSz="1130300">
                    <a:spcBef>
                      <a:spcPts val="0"/>
                    </a:spcBef>
                    <a:defRPr sz="1200">
                      <a:latin typeface="+mn-lt"/>
                      <a:ea typeface="+mn-ea"/>
                      <a:cs typeface="+mn-cs"/>
                      <a:sym typeface="Helvetica Neue Medium"/>
                    </a:defRPr>
                  </a:lvl1pPr>
                </a:lstStyle>
                <a:p>
                  <a:pPr/>
                  <a:r>
                    <a:t>Bottom</a:t>
                  </a:r>
                </a:p>
              </p:txBody>
            </p:sp>
          </p:grpSp>
          <p:sp>
            <p:nvSpPr>
              <p:cNvPr id="755" name="모서리가 둥근 직사각형"/>
              <p:cNvSpPr/>
              <p:nvPr/>
            </p:nvSpPr>
            <p:spPr>
              <a:xfrm rot="3060000">
                <a:off x="3852240" y="972347"/>
                <a:ext cx="2785423" cy="612273"/>
              </a:xfrm>
              <a:prstGeom prst="roundRect">
                <a:avLst>
                  <a:gd name="adj" fmla="val 32182"/>
                </a:avLst>
              </a:prstGeom>
              <a:noFill/>
              <a:ln w="25400" cap="flat">
                <a:solidFill>
                  <a:srgbClr val="FFFFFF"/>
                </a:solidFill>
                <a:prstDash val="sysDot"/>
                <a:miter lim="400000"/>
              </a:ln>
              <a:effectLst/>
            </p:spPr>
            <p:txBody>
              <a:bodyPr wrap="square" lIns="27093" tIns="27093" rIns="27093" bIns="27093" numCol="1" anchor="ctr">
                <a:noAutofit/>
              </a:bodyPr>
              <a:lstStyle/>
              <a:p>
                <a:pPr algn="ctr" defTabSz="587022">
                  <a:spcBef>
                    <a:spcPts val="0"/>
                  </a:spcBef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756" name="모서리가 둥근 직사각형"/>
              <p:cNvSpPr/>
              <p:nvPr/>
            </p:nvSpPr>
            <p:spPr>
              <a:xfrm>
                <a:off x="1253431" y="772205"/>
                <a:ext cx="1466474" cy="612273"/>
              </a:xfrm>
              <a:prstGeom prst="roundRect">
                <a:avLst>
                  <a:gd name="adj" fmla="val 32182"/>
                </a:avLst>
              </a:prstGeom>
              <a:noFill/>
              <a:ln w="25400" cap="flat">
                <a:solidFill>
                  <a:srgbClr val="FFFFFF"/>
                </a:solidFill>
                <a:prstDash val="sysDot"/>
                <a:miter lim="400000"/>
              </a:ln>
              <a:effectLst/>
            </p:spPr>
            <p:txBody>
              <a:bodyPr wrap="square" lIns="27093" tIns="27093" rIns="27093" bIns="27093" numCol="1" anchor="ctr">
                <a:noAutofit/>
              </a:bodyPr>
              <a:lstStyle/>
              <a:p>
                <a:pPr algn="ctr" defTabSz="587022">
                  <a:spcBef>
                    <a:spcPts val="0"/>
                  </a:spcBef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757" name="AFM"/>
              <p:cNvSpPr txBox="1"/>
              <p:nvPr/>
            </p:nvSpPr>
            <p:spPr>
              <a:xfrm>
                <a:off x="870818" y="2455582"/>
                <a:ext cx="782626" cy="4130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1130300">
                  <a:spcBef>
                    <a:spcPts val="0"/>
                  </a:spcBef>
                  <a:defRPr sz="2000">
                    <a:solidFill>
                      <a:srgbClr val="FF8596"/>
                    </a:solidFill>
                  </a:defRPr>
                </a:lvl1pPr>
              </a:lstStyle>
              <a:p>
                <a:pPr/>
                <a:r>
                  <a:t>AFM</a:t>
                </a:r>
              </a:p>
            </p:txBody>
          </p:sp>
          <p:sp>
            <p:nvSpPr>
              <p:cNvPr id="758" name="FM"/>
              <p:cNvSpPr txBox="1"/>
              <p:nvPr/>
            </p:nvSpPr>
            <p:spPr>
              <a:xfrm>
                <a:off x="2475276" y="2715739"/>
                <a:ext cx="782626" cy="4130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1130300">
                  <a:spcBef>
                    <a:spcPts val="0"/>
                  </a:spcBef>
                  <a:defRPr sz="2000">
                    <a:solidFill>
                      <a:srgbClr val="7CADED"/>
                    </a:solidFill>
                  </a:defRPr>
                </a:lvl1pPr>
              </a:lstStyle>
              <a:p>
                <a:pPr/>
                <a:r>
                  <a:t>FM</a:t>
                </a:r>
              </a:p>
            </p:txBody>
          </p:sp>
          <p:sp>
            <p:nvSpPr>
              <p:cNvPr id="759" name="AFM"/>
              <p:cNvSpPr txBox="1"/>
              <p:nvPr/>
            </p:nvSpPr>
            <p:spPr>
              <a:xfrm>
                <a:off x="4332565" y="2455582"/>
                <a:ext cx="782626" cy="4130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1130300">
                  <a:spcBef>
                    <a:spcPts val="0"/>
                  </a:spcBef>
                  <a:defRPr sz="2000">
                    <a:solidFill>
                      <a:srgbClr val="FF8596"/>
                    </a:solidFill>
                  </a:defRPr>
                </a:lvl1pPr>
              </a:lstStyle>
              <a:p>
                <a:pPr/>
                <a:r>
                  <a:t>AFM</a:t>
                </a:r>
              </a:p>
            </p:txBody>
          </p:sp>
          <p:sp>
            <p:nvSpPr>
              <p:cNvPr id="760" name="FM"/>
              <p:cNvSpPr txBox="1"/>
              <p:nvPr/>
            </p:nvSpPr>
            <p:spPr>
              <a:xfrm>
                <a:off x="5857686" y="2715739"/>
                <a:ext cx="782626" cy="4130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1130300">
                  <a:spcBef>
                    <a:spcPts val="0"/>
                  </a:spcBef>
                  <a:defRPr sz="2000">
                    <a:solidFill>
                      <a:srgbClr val="7CADED"/>
                    </a:solidFill>
                  </a:defRPr>
                </a:lvl1pPr>
              </a:lstStyle>
              <a:p>
                <a:pPr/>
                <a:r>
                  <a:t>FM</a:t>
                </a:r>
              </a:p>
            </p:txBody>
          </p:sp>
          <p:sp>
            <p:nvSpPr>
              <p:cNvPr id="761" name="도형"/>
              <p:cNvSpPr/>
              <p:nvPr/>
            </p:nvSpPr>
            <p:spPr>
              <a:xfrm>
                <a:off x="650853" y="2122525"/>
                <a:ext cx="1275082" cy="1156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984" y="1196"/>
                    </a:moveTo>
                    <a:lnTo>
                      <a:pt x="8326" y="0"/>
                    </a:lnTo>
                    <a:lnTo>
                      <a:pt x="4514" y="33"/>
                    </a:lnTo>
                    <a:lnTo>
                      <a:pt x="1657" y="1527"/>
                    </a:lnTo>
                    <a:lnTo>
                      <a:pt x="179" y="4278"/>
                    </a:lnTo>
                    <a:lnTo>
                      <a:pt x="0" y="8253"/>
                    </a:lnTo>
                    <a:lnTo>
                      <a:pt x="646" y="12165"/>
                    </a:lnTo>
                    <a:lnTo>
                      <a:pt x="3903" y="14947"/>
                    </a:lnTo>
                    <a:lnTo>
                      <a:pt x="7069" y="17097"/>
                    </a:lnTo>
                    <a:lnTo>
                      <a:pt x="10599" y="19606"/>
                    </a:lnTo>
                    <a:lnTo>
                      <a:pt x="13929" y="21600"/>
                    </a:lnTo>
                    <a:lnTo>
                      <a:pt x="17114" y="20390"/>
                    </a:lnTo>
                    <a:lnTo>
                      <a:pt x="18961" y="17883"/>
                    </a:lnTo>
                    <a:lnTo>
                      <a:pt x="20414" y="15826"/>
                    </a:lnTo>
                    <a:lnTo>
                      <a:pt x="21335" y="13562"/>
                    </a:lnTo>
                    <a:lnTo>
                      <a:pt x="21600" y="10915"/>
                    </a:lnTo>
                    <a:lnTo>
                      <a:pt x="21412" y="8970"/>
                    </a:lnTo>
                    <a:lnTo>
                      <a:pt x="19981" y="7004"/>
                    </a:lnTo>
                    <a:lnTo>
                      <a:pt x="18426" y="5683"/>
                    </a:lnTo>
                    <a:lnTo>
                      <a:pt x="16495" y="4560"/>
                    </a:lnTo>
                    <a:lnTo>
                      <a:pt x="14763" y="3509"/>
                    </a:lnTo>
                    <a:lnTo>
                      <a:pt x="13298" y="2744"/>
                    </a:lnTo>
                    <a:lnTo>
                      <a:pt x="10984" y="1196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FF8596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438400">
                  <a:lnSpc>
                    <a:spcPct val="90000"/>
                  </a:lnSpc>
                  <a:spcBef>
                    <a:spcPts val="0"/>
                  </a:spcBef>
                  <a:defRPr sz="2400">
                    <a:solidFill>
                      <a:srgbClr val="FF8596"/>
                    </a:solidFill>
                    <a:latin typeface="Canela Text Regular"/>
                    <a:ea typeface="Canela Text Regular"/>
                    <a:cs typeface="Canela Text Regular"/>
                    <a:sym typeface="Canela Text Regular"/>
                  </a:defRPr>
                </a:pPr>
              </a:p>
            </p:txBody>
          </p:sp>
          <p:sp>
            <p:nvSpPr>
              <p:cNvPr id="762" name="도형"/>
              <p:cNvSpPr/>
              <p:nvPr/>
            </p:nvSpPr>
            <p:spPr>
              <a:xfrm>
                <a:off x="4086333" y="2122525"/>
                <a:ext cx="1275081" cy="1156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984" y="1196"/>
                    </a:moveTo>
                    <a:lnTo>
                      <a:pt x="8326" y="0"/>
                    </a:lnTo>
                    <a:lnTo>
                      <a:pt x="4514" y="33"/>
                    </a:lnTo>
                    <a:lnTo>
                      <a:pt x="1657" y="1527"/>
                    </a:lnTo>
                    <a:lnTo>
                      <a:pt x="179" y="4278"/>
                    </a:lnTo>
                    <a:lnTo>
                      <a:pt x="0" y="8253"/>
                    </a:lnTo>
                    <a:lnTo>
                      <a:pt x="646" y="12165"/>
                    </a:lnTo>
                    <a:lnTo>
                      <a:pt x="3903" y="14947"/>
                    </a:lnTo>
                    <a:lnTo>
                      <a:pt x="7069" y="17097"/>
                    </a:lnTo>
                    <a:lnTo>
                      <a:pt x="10599" y="19606"/>
                    </a:lnTo>
                    <a:lnTo>
                      <a:pt x="13929" y="21600"/>
                    </a:lnTo>
                    <a:lnTo>
                      <a:pt x="17114" y="20390"/>
                    </a:lnTo>
                    <a:lnTo>
                      <a:pt x="18961" y="17883"/>
                    </a:lnTo>
                    <a:lnTo>
                      <a:pt x="20414" y="15826"/>
                    </a:lnTo>
                    <a:lnTo>
                      <a:pt x="21335" y="13562"/>
                    </a:lnTo>
                    <a:lnTo>
                      <a:pt x="21600" y="10915"/>
                    </a:lnTo>
                    <a:lnTo>
                      <a:pt x="21412" y="8970"/>
                    </a:lnTo>
                    <a:lnTo>
                      <a:pt x="19981" y="7004"/>
                    </a:lnTo>
                    <a:lnTo>
                      <a:pt x="18426" y="5683"/>
                    </a:lnTo>
                    <a:lnTo>
                      <a:pt x="16495" y="4560"/>
                    </a:lnTo>
                    <a:lnTo>
                      <a:pt x="14763" y="3509"/>
                    </a:lnTo>
                    <a:lnTo>
                      <a:pt x="13298" y="2744"/>
                    </a:lnTo>
                    <a:lnTo>
                      <a:pt x="10984" y="1196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FF8596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438400">
                  <a:lnSpc>
                    <a:spcPct val="90000"/>
                  </a:lnSpc>
                  <a:spcBef>
                    <a:spcPts val="0"/>
                  </a:spcBef>
                  <a:defRPr sz="2400">
                    <a:solidFill>
                      <a:srgbClr val="FF8596"/>
                    </a:solidFill>
                    <a:latin typeface="Canela Text Regular"/>
                    <a:ea typeface="Canela Text Regular"/>
                    <a:cs typeface="Canela Text Regular"/>
                    <a:sym typeface="Canela Text Regular"/>
                  </a:defRPr>
                </a:pPr>
              </a:p>
            </p:txBody>
          </p:sp>
          <p:sp>
            <p:nvSpPr>
              <p:cNvPr id="763" name="Meron-antimeron pair"/>
              <p:cNvSpPr txBox="1"/>
              <p:nvPr/>
            </p:nvSpPr>
            <p:spPr>
              <a:xfrm>
                <a:off x="867501" y="324085"/>
                <a:ext cx="2238335" cy="3356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1130300">
                  <a:spcBef>
                    <a:spcPts val="0"/>
                  </a:spcBef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Meron-antimeron pair</a:t>
                </a:r>
              </a:p>
            </p:txBody>
          </p:sp>
        </p:grpSp>
        <p:pic>
          <p:nvPicPr>
            <p:cNvPr id="765" name="붙여넣은 동영상.png" descr="붙여넣은 동영상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43918" b="0"/>
            <a:stretch>
              <a:fillRect/>
            </a:stretch>
          </p:blipFill>
          <p:spPr>
            <a:xfrm>
              <a:off x="868159" y="1110811"/>
              <a:ext cx="3444255" cy="30851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66" name="Domain array pattern   Meron lattice consisting of Meron Quartet"/>
            <p:cNvSpPr txBox="1"/>
            <p:nvPr/>
          </p:nvSpPr>
          <p:spPr>
            <a:xfrm>
              <a:off x="0" y="-118613"/>
              <a:ext cx="12888468" cy="650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496454" indent="-496454" defTabSz="1130300">
                <a:spcBef>
                  <a:spcPts val="0"/>
                </a:spcBef>
                <a:buSzPct val="100000"/>
                <a:buChar char="•"/>
                <a:defRPr sz="300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Domain array pattern </a:t>
              </a:r>
              <a14:m>
                <m:oMath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</m:oMath>
              </a14:m>
              <a:r>
                <a:t> Meron lattice consisting of Meron Quartet</a:t>
              </a:r>
            </a:p>
          </p:txBody>
        </p:sp>
      </p:grpSp>
      <p:sp>
        <p:nvSpPr>
          <p:cNvPr id="768" name="Twisted bilayer easy-plane ferromagnets can create a meron lattice with a unique Meron Quartet configuration."/>
          <p:cNvSpPr/>
          <p:nvPr/>
        </p:nvSpPr>
        <p:spPr>
          <a:xfrm>
            <a:off x="1254738" y="11426314"/>
            <a:ext cx="19172297" cy="71488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130300">
              <a:spcBef>
                <a:spcPts val="0"/>
              </a:spcBef>
              <a:defRPr sz="3000">
                <a:solidFill>
                  <a:srgbClr val="FF0000"/>
                </a:solidFill>
              </a:defRPr>
            </a:lvl1pPr>
          </a:lstStyle>
          <a:p>
            <a:pPr/>
            <a:r>
              <a:t>Twisted bilayer easy-plane ferromagnets can create a meron lattice with a unique Meron Quartet configuration.</a:t>
            </a:r>
          </a:p>
        </p:txBody>
      </p:sp>
      <p:grpSp>
        <p:nvGrpSpPr>
          <p:cNvPr id="774" name="그룹화"/>
          <p:cNvGrpSpPr/>
          <p:nvPr/>
        </p:nvGrpSpPr>
        <p:grpSpPr>
          <a:xfrm>
            <a:off x="15005446" y="2934377"/>
            <a:ext cx="7315466" cy="6809833"/>
            <a:chOff x="0" y="-12700"/>
            <a:chExt cx="7315465" cy="6809832"/>
          </a:xfrm>
        </p:grpSpPr>
        <p:pic>
          <p:nvPicPr>
            <p:cNvPr id="769" name="붙여넣은 동영상.png" descr="붙여넣은 동영상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15528" r="0" b="0"/>
            <a:stretch>
              <a:fillRect/>
            </a:stretch>
          </p:blipFill>
          <p:spPr>
            <a:xfrm>
              <a:off x="880930" y="4561988"/>
              <a:ext cx="5855554" cy="22351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70" name="Protection against pair annihilation"/>
            <p:cNvSpPr txBox="1"/>
            <p:nvPr/>
          </p:nvSpPr>
          <p:spPr>
            <a:xfrm>
              <a:off x="0" y="-12701"/>
              <a:ext cx="7315466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96454" indent="-496454" defTabSz="1130300">
                <a:spcBef>
                  <a:spcPts val="0"/>
                </a:spcBef>
                <a:buSzPct val="100000"/>
                <a:buChar char="•"/>
                <a:defRPr sz="30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Protection against pair annihilation</a:t>
              </a:r>
            </a:p>
          </p:txBody>
        </p:sp>
        <p:pic>
          <p:nvPicPr>
            <p:cNvPr id="771" name="붙여넣은 동영상.png" descr="붙여넣은 동영상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94267" y="1352616"/>
              <a:ext cx="6028822" cy="21595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72" name="- Minimize interlayer exchange energy"/>
            <p:cNvSpPr txBox="1"/>
            <p:nvPr/>
          </p:nvSpPr>
          <p:spPr>
            <a:xfrm>
              <a:off x="1025181" y="756888"/>
              <a:ext cx="4411219" cy="399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1130300">
                <a:spcBef>
                  <a:spcPts val="0"/>
                </a:spcBef>
                <a:defRPr sz="2000"/>
              </a:lvl1pPr>
            </a:lstStyle>
            <a:p>
              <a:pPr/>
              <a:r>
                <a:t>- Minimize interlayer exchange energy</a:t>
              </a:r>
            </a:p>
          </p:txBody>
        </p:sp>
        <p:sp>
          <p:nvSpPr>
            <p:cNvPr id="773" name="- Energy barrier preventing core movements"/>
            <p:cNvSpPr txBox="1"/>
            <p:nvPr/>
          </p:nvSpPr>
          <p:spPr>
            <a:xfrm>
              <a:off x="1105920" y="3767393"/>
              <a:ext cx="5103623" cy="399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1130300">
                <a:spcBef>
                  <a:spcPts val="0"/>
                </a:spcBef>
                <a:defRPr sz="2000"/>
              </a:lvl1pPr>
            </a:lstStyle>
            <a:p>
              <a:pPr/>
              <a:r>
                <a:t>- Energy barrier preventing core movements</a:t>
              </a:r>
            </a:p>
          </p:txBody>
        </p:sp>
      </p:grpSp>
      <p:sp>
        <p:nvSpPr>
          <p:cNvPr id="775" name="텍스트"/>
          <p:cNvSpPr txBox="1"/>
          <p:nvPr/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776" name="Nano Lett. 2024, 24, 1, 74–81"/>
          <p:cNvSpPr txBox="1"/>
          <p:nvPr/>
        </p:nvSpPr>
        <p:spPr>
          <a:xfrm>
            <a:off x="17812960" y="12500674"/>
            <a:ext cx="5490973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Nano Lett. 2024, 24, 1, 74–81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그룹화"/>
          <p:cNvSpPr/>
          <p:nvPr/>
        </p:nvSpPr>
        <p:spPr>
          <a:xfrm>
            <a:off x="3175000" y="5079999"/>
            <a:ext cx="18034000" cy="508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marL="651933" indent="-651933">
              <a:lnSpc>
                <a:spcPct val="200000"/>
              </a:lnSpc>
              <a:spcBef>
                <a:spcPts val="0"/>
              </a:spcBef>
              <a:buSzPct val="100000"/>
              <a:buAutoNum type="romanUcPeriod" startAt="1"/>
              <a:defRPr sz="4400">
                <a:solidFill>
                  <a:srgbClr val="D5D5D5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 Twist Engineering of 2D Magnetism</a:t>
            </a:r>
          </a:p>
          <a:p>
            <a:pPr marL="651933" indent="-651933">
              <a:lnSpc>
                <a:spcPct val="200000"/>
              </a:lnSpc>
              <a:spcBef>
                <a:spcPts val="0"/>
              </a:spcBef>
              <a:buSzPct val="100000"/>
              <a:buAutoNum type="romanUcPeriod" startAt="1"/>
              <a:defRPr sz="4400">
                <a:latin typeface="+mn-lt"/>
                <a:ea typeface="+mn-ea"/>
                <a:cs typeface="+mn-cs"/>
                <a:sym typeface="Helvetica Neue Medium"/>
              </a:defRPr>
            </a:pPr>
            <a:r>
              <a:t> Meron Kekulé Lattices in Twisted Antiferromagnets</a:t>
            </a:r>
          </a:p>
        </p:txBody>
      </p:sp>
      <p:sp>
        <p:nvSpPr>
          <p:cNvPr id="779" name="Outline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Outline</a:t>
            </a:r>
          </a:p>
        </p:txBody>
      </p:sp>
      <p:sp>
        <p:nvSpPr>
          <p:cNvPr id="780" name="npj Quantum Materials  10, 68, (2025)"/>
          <p:cNvSpPr txBox="1"/>
          <p:nvPr/>
        </p:nvSpPr>
        <p:spPr>
          <a:xfrm>
            <a:off x="16263560" y="12170474"/>
            <a:ext cx="6928816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npj Quantum Materials  10, 68, (2025)</a:t>
            </a:r>
          </a:p>
        </p:txBody>
      </p:sp>
      <p:sp>
        <p:nvSpPr>
          <p:cNvPr id="781" name="텍스트"/>
          <p:cNvSpPr txBox="1"/>
          <p:nvPr/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84" name="Arrows = Neél vectors"/>
          <p:cNvSpPr txBox="1"/>
          <p:nvPr/>
        </p:nvSpPr>
        <p:spPr>
          <a:xfrm>
            <a:off x="18276174" y="6365310"/>
            <a:ext cx="4445001" cy="473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130300">
              <a:spcBef>
                <a:spcPts val="0"/>
              </a:spcBef>
              <a:defRPr sz="2500"/>
            </a:lvl1pPr>
          </a:lstStyle>
          <a:p>
            <a:pPr/>
            <a:r>
              <a:t>Arrows = Neél vectors</a:t>
            </a:r>
          </a:p>
        </p:txBody>
      </p:sp>
      <p:pic>
        <p:nvPicPr>
          <p:cNvPr id="785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306450" y="7208686"/>
            <a:ext cx="4384448" cy="1799932"/>
          </a:xfrm>
          <a:prstGeom prst="rect">
            <a:avLst/>
          </a:prstGeom>
          <a:ln w="12700">
            <a:miter lim="400000"/>
          </a:ln>
        </p:spPr>
      </p:pic>
      <p:sp>
        <p:nvSpPr>
          <p:cNvPr id="786" name="Meron Kekulé lattice = a distorted arrangement of meron cores ( )"/>
          <p:cNvSpPr txBox="1"/>
          <p:nvPr/>
        </p:nvSpPr>
        <p:spPr>
          <a:xfrm>
            <a:off x="1539177" y="11315289"/>
            <a:ext cx="17507475" cy="650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pPr>
            <a:r>
              <a:t>Meron Kekulé lattice = a distorted arrangement of meron cores (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≠</m:t>
                </m:r>
                <m:sSup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</m:oMath>
            </a14:m>
            <a:r>
              <a:t>)</a:t>
            </a:r>
          </a:p>
        </p:txBody>
      </p:sp>
      <p:pic>
        <p:nvPicPr>
          <p:cNvPr id="787" name="Fig1.pdf" descr="Fig1.pdf"/>
          <p:cNvPicPr>
            <a:picLocks noChangeAspect="1"/>
          </p:cNvPicPr>
          <p:nvPr/>
        </p:nvPicPr>
        <p:blipFill>
          <a:blip r:embed="rId3">
            <a:extLst/>
          </a:blip>
          <a:srcRect l="251" t="0" r="251" b="0"/>
          <a:stretch>
            <a:fillRect/>
          </a:stretch>
        </p:blipFill>
        <p:spPr>
          <a:xfrm>
            <a:off x="4984935" y="4021797"/>
            <a:ext cx="12324802" cy="6393793"/>
          </a:xfrm>
          <a:prstGeom prst="rect">
            <a:avLst/>
          </a:prstGeom>
          <a:ln w="12700">
            <a:miter lim="400000"/>
          </a:ln>
        </p:spPr>
      </p:pic>
      <p:sp>
        <p:nvSpPr>
          <p:cNvPr id="788" name="Meron lattices in twisted bilayer easy-plane Neél antiferromagnets"/>
          <p:cNvSpPr txBox="1"/>
          <p:nvPr/>
        </p:nvSpPr>
        <p:spPr>
          <a:xfrm>
            <a:off x="1513530" y="2561513"/>
            <a:ext cx="127995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Meron lattices in twisted bilayer easy-plane Neél antiferromagnets</a:t>
            </a:r>
          </a:p>
        </p:txBody>
      </p:sp>
      <p:sp>
        <p:nvSpPr>
          <p:cNvPr id="789" name="Meron Kekulé lattices in in twisted vdW antiferromagnets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Meron Kekulé lattices in in twisted vdW antiferromagnets</a:t>
            </a:r>
          </a:p>
        </p:txBody>
      </p:sp>
      <p:sp>
        <p:nvSpPr>
          <p:cNvPr id="790" name="Yellow Dots = Meron Cores"/>
          <p:cNvSpPr txBox="1"/>
          <p:nvPr/>
        </p:nvSpPr>
        <p:spPr>
          <a:xfrm>
            <a:off x="18276174" y="5522095"/>
            <a:ext cx="4445001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130300">
              <a:spcBef>
                <a:spcPts val="0"/>
              </a:spcBef>
              <a:defRPr sz="2500"/>
            </a:lvl1pPr>
          </a:lstStyle>
          <a:p>
            <a:pPr/>
            <a:r>
              <a:t>Yellow Dots = Meron Cores</a:t>
            </a:r>
          </a:p>
        </p:txBody>
      </p:sp>
      <p:sp>
        <p:nvSpPr>
          <p:cNvPr id="791" name="Intracell bond length ( )"/>
          <p:cNvSpPr txBox="1"/>
          <p:nvPr/>
        </p:nvSpPr>
        <p:spPr>
          <a:xfrm>
            <a:off x="1688226" y="9656835"/>
            <a:ext cx="3530276" cy="548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>
                <a:solidFill>
                  <a:schemeClr val="accent1">
                    <a:lumOff val="16847"/>
                  </a:schemeClr>
                </a:solidFill>
              </a:defRPr>
            </a:pPr>
            <a:r>
              <a:t>Intracell bond length (</a:t>
            </a:r>
            <a14:m>
              <m:oMath>
                <m:r>
                  <a:rPr xmlns:a="http://schemas.openxmlformats.org/drawingml/2006/main" sz="3000" i="1">
                    <a:solidFill>
                      <a:srgbClr val="56C1FE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  <a:r>
              <a:t>)</a:t>
            </a:r>
            <a:endParaRPr>
              <a:solidFill>
                <a:srgbClr val="56C1FF"/>
              </a:solidFill>
            </a:endParaRPr>
          </a:p>
        </p:txBody>
      </p:sp>
      <p:sp>
        <p:nvSpPr>
          <p:cNvPr id="792" name="Intercell bond length ( )"/>
          <p:cNvSpPr txBox="1"/>
          <p:nvPr/>
        </p:nvSpPr>
        <p:spPr>
          <a:xfrm>
            <a:off x="1688226" y="8457418"/>
            <a:ext cx="3530276" cy="548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>
                <a:solidFill>
                  <a:schemeClr val="accent1">
                    <a:lumOff val="16847"/>
                  </a:schemeClr>
                </a:solidFill>
              </a:defRPr>
            </a:pPr>
            <a:r>
              <a:t>Intercell bond length (</a:t>
            </a:r>
            <a14:m>
              <m:oMath>
                <m:sSup>
                  <m:e>
                    <m:r>
                      <a:rPr xmlns:a="http://schemas.openxmlformats.org/drawingml/2006/main" sz="3000" i="1">
                        <a:solidFill>
                          <a:srgbClr val="56C1FE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p>
                    <m:r>
                      <a:rPr xmlns:a="http://schemas.openxmlformats.org/drawingml/2006/main" sz="3000" i="1">
                        <a:solidFill>
                          <a:srgbClr val="56C1FE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</m:oMath>
            </a14:m>
            <a:r>
              <a:t>)</a:t>
            </a:r>
            <a:endParaRPr>
              <a:solidFill>
                <a:srgbClr val="56C1FF"/>
              </a:solidFill>
            </a:endParaRPr>
          </a:p>
        </p:txBody>
      </p:sp>
      <p:sp>
        <p:nvSpPr>
          <p:cNvPr id="793" name="선"/>
          <p:cNvSpPr/>
          <p:nvPr/>
        </p:nvSpPr>
        <p:spPr>
          <a:xfrm>
            <a:off x="5358762" y="8763284"/>
            <a:ext cx="2192741" cy="177902"/>
          </a:xfrm>
          <a:prstGeom prst="line">
            <a:avLst/>
          </a:prstGeom>
          <a:ln w="25400">
            <a:solidFill>
              <a:schemeClr val="accent1">
                <a:lumOff val="16847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94" name="선"/>
          <p:cNvSpPr/>
          <p:nvPr/>
        </p:nvSpPr>
        <p:spPr>
          <a:xfrm flipV="1">
            <a:off x="5400115" y="9360319"/>
            <a:ext cx="2069547" cy="605728"/>
          </a:xfrm>
          <a:prstGeom prst="line">
            <a:avLst/>
          </a:prstGeom>
          <a:ln w="25400">
            <a:solidFill>
              <a:schemeClr val="accent1">
                <a:lumOff val="16847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Quantum Matter Theory @ APCTP since 2025.01"/>
          <p:cNvSpPr txBox="1"/>
          <p:nvPr/>
        </p:nvSpPr>
        <p:spPr>
          <a:xfrm>
            <a:off x="1529163" y="1112224"/>
            <a:ext cx="11295071" cy="68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496454" indent="-496454" defTabSz="1130300">
              <a:spcBef>
                <a:spcPts val="0"/>
              </a:spcBef>
              <a:buSzPct val="100000"/>
              <a:buChar char="๏"/>
              <a:defRPr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Quantum Matter Theory @ APCTP since 2025.01</a:t>
            </a:r>
          </a:p>
        </p:txBody>
      </p:sp>
      <p:pic>
        <p:nvPicPr>
          <p:cNvPr id="158" name="mlstad56faf1_lr.jpg" descr="mlstad56faf1_lr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708221" y="8449803"/>
            <a:ext cx="4762501" cy="427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ages_medium_nl3c03246_0006.gif" descr="images_medium_nl3c03246_0006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49238" y="8999515"/>
            <a:ext cx="6285525" cy="31804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media.png" descr="media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19664" y="8999515"/>
            <a:ext cx="5213895" cy="31804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4" name="그룹화"/>
          <p:cNvGrpSpPr/>
          <p:nvPr/>
        </p:nvGrpSpPr>
        <p:grpSpPr>
          <a:xfrm>
            <a:off x="15605861" y="1125763"/>
            <a:ext cx="7313004" cy="5134338"/>
            <a:chOff x="156164" y="-156164"/>
            <a:chExt cx="7313002" cy="5134336"/>
          </a:xfrm>
        </p:grpSpPr>
        <p:pic>
          <p:nvPicPr>
            <p:cNvPr id="161" name="507264_307748_5528.jpg" descr="507264_307748_5528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56164" y="-156165"/>
              <a:ext cx="7313004" cy="51343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2" name="APCTP @ POSTECH"/>
            <p:cNvSpPr txBox="1"/>
            <p:nvPr/>
          </p:nvSpPr>
          <p:spPr>
            <a:xfrm>
              <a:off x="3115365" y="1543594"/>
              <a:ext cx="3886100" cy="57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2438400">
                <a:lnSpc>
                  <a:spcPct val="130000"/>
                </a:lnSpc>
                <a:spcBef>
                  <a:spcPts val="0"/>
                </a:spcBef>
                <a:defRPr sz="3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lvl1pPr>
            </a:lstStyle>
            <a:p>
              <a:pPr/>
              <a:r>
                <a:t>APCTP @ POSTECH</a:t>
              </a:r>
            </a:p>
          </p:txBody>
        </p:sp>
        <p:sp>
          <p:nvSpPr>
            <p:cNvPr id="163" name="타원형"/>
            <p:cNvSpPr/>
            <p:nvPr/>
          </p:nvSpPr>
          <p:spPr>
            <a:xfrm>
              <a:off x="4080499" y="2513090"/>
              <a:ext cx="3322751" cy="833790"/>
            </a:xfrm>
            <a:prstGeom prst="ellipse">
              <a:avLst/>
            </a:prstGeom>
            <a:noFill/>
            <a:ln w="381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130300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Avenir Next Regular"/>
                  <a:ea typeface="Avenir Next Regular"/>
                  <a:cs typeface="Avenir Next Regular"/>
                  <a:sym typeface="Avenir Next Regular"/>
                </a:defRPr>
              </a:pPr>
            </a:p>
          </p:txBody>
        </p:sp>
      </p:grpSp>
      <p:sp>
        <p:nvSpPr>
          <p:cNvPr id="165" name="Correlated electronic systems (Quantum field theory)"/>
          <p:cNvSpPr txBox="1"/>
          <p:nvPr/>
        </p:nvSpPr>
        <p:spPr>
          <a:xfrm>
            <a:off x="946005" y="7285294"/>
            <a:ext cx="7161214" cy="1080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marL="1042554" indent="-496454" defTabSz="1130300">
              <a:spcBef>
                <a:spcPts val="0"/>
              </a:spcBef>
              <a:buSzPct val="100000"/>
              <a:buChar char="•"/>
              <a:defRPr sz="3200">
                <a:latin typeface="+mn-lt"/>
                <a:ea typeface="+mn-ea"/>
                <a:cs typeface="+mn-cs"/>
                <a:sym typeface="Helvetica Neue Medium"/>
              </a:defRPr>
            </a:pPr>
            <a:r>
              <a:t>Correlated electronic systems (Quantum field theory)</a:t>
            </a:r>
          </a:p>
        </p:txBody>
      </p:sp>
      <p:sp>
        <p:nvSpPr>
          <p:cNvPr id="166" name="Twisted magnetic layers (Atomistic spin simulation)"/>
          <p:cNvSpPr txBox="1"/>
          <p:nvPr/>
        </p:nvSpPr>
        <p:spPr>
          <a:xfrm>
            <a:off x="9017000" y="7285294"/>
            <a:ext cx="6350000" cy="1080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marL="1042554" indent="-496454" defTabSz="1130300">
              <a:spcBef>
                <a:spcPts val="0"/>
              </a:spcBef>
              <a:buSzPct val="100000"/>
              <a:buChar char="•"/>
              <a:defRPr sz="3200">
                <a:latin typeface="+mn-lt"/>
                <a:ea typeface="+mn-ea"/>
                <a:cs typeface="+mn-cs"/>
                <a:sym typeface="Helvetica Neue Medium"/>
              </a:defRPr>
            </a:pPr>
            <a:r>
              <a:t>Twisted magnetic layers (Atomistic spin simulation)</a:t>
            </a:r>
          </a:p>
        </p:txBody>
      </p:sp>
      <p:sp>
        <p:nvSpPr>
          <p:cNvPr id="167" name="Deep learning…"/>
          <p:cNvSpPr txBox="1"/>
          <p:nvPr/>
        </p:nvSpPr>
        <p:spPr>
          <a:xfrm>
            <a:off x="16914471" y="7285294"/>
            <a:ext cx="6350001" cy="1080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marL="1042554" indent="-496454" defTabSz="1130300">
              <a:spcBef>
                <a:spcPts val="0"/>
              </a:spcBef>
              <a:buSzPct val="100000"/>
              <a:buChar char="•"/>
              <a:defRPr sz="3200">
                <a:latin typeface="+mn-lt"/>
                <a:ea typeface="+mn-ea"/>
                <a:cs typeface="+mn-cs"/>
                <a:sym typeface="Helvetica Neue Medium"/>
              </a:defRPr>
            </a:pPr>
            <a:r>
              <a:t>Deep learning </a:t>
            </a:r>
          </a:p>
          <a:p>
            <a:pPr lvl="2" defTabSz="1130300">
              <a:spcBef>
                <a:spcPts val="0"/>
              </a:spcBef>
              <a:defRPr sz="3200">
                <a:latin typeface="+mn-lt"/>
                <a:ea typeface="+mn-ea"/>
                <a:cs typeface="+mn-cs"/>
                <a:sym typeface="Helvetica Neue Medium"/>
              </a:defRPr>
            </a:pPr>
            <a:r>
              <a:t>(Magnetic domain images)</a:t>
            </a:r>
          </a:p>
        </p:txBody>
      </p:sp>
      <p:pic>
        <p:nvPicPr>
          <p:cNvPr id="168" name="photo.jpg" descr="photo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438048" y="2702587"/>
            <a:ext cx="2476069" cy="2799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Untitled.jpg" descr="Untitled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31984" y="2702587"/>
            <a:ext cx="2098866" cy="2799034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Prof. Kyoung-Min Kim"/>
          <p:cNvSpPr txBox="1"/>
          <p:nvPr/>
        </p:nvSpPr>
        <p:spPr>
          <a:xfrm>
            <a:off x="2069280" y="5923275"/>
            <a:ext cx="321360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130300"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Prof. Kyoung-Min Kim</a:t>
            </a:r>
          </a:p>
        </p:txBody>
      </p:sp>
      <p:sp>
        <p:nvSpPr>
          <p:cNvPr id="171" name="Dr. Tilen Cadez"/>
          <p:cNvSpPr txBox="1"/>
          <p:nvPr/>
        </p:nvSpPr>
        <p:spPr>
          <a:xfrm>
            <a:off x="5911417" y="5923275"/>
            <a:ext cx="25400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130300"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Dr. Tilen Cadez</a:t>
            </a:r>
          </a:p>
        </p:txBody>
      </p:sp>
      <p:sp>
        <p:nvSpPr>
          <p:cNvPr id="172" name="직사각형"/>
          <p:cNvSpPr/>
          <p:nvPr/>
        </p:nvSpPr>
        <p:spPr>
          <a:xfrm>
            <a:off x="8423423" y="7118170"/>
            <a:ext cx="7537154" cy="5384468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3" name="슬라이드 번호"/>
          <p:cNvSpPr txBox="1"/>
          <p:nvPr>
            <p:ph type="sldNum" sz="quarter" idx="2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97" name="AFM intralayer exchange + easy-plane single-ion anisotropy"/>
          <p:cNvSpPr txBox="1"/>
          <p:nvPr/>
        </p:nvSpPr>
        <p:spPr>
          <a:xfrm>
            <a:off x="7054311" y="2584431"/>
            <a:ext cx="1146275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AFM intralayer exchange + easy-plane single-ion anisotropy</a:t>
            </a:r>
          </a:p>
        </p:txBody>
      </p:sp>
      <p:sp>
        <p:nvSpPr>
          <p:cNvPr id="798" name="meV,   meV"/>
          <p:cNvSpPr txBox="1"/>
          <p:nvPr/>
        </p:nvSpPr>
        <p:spPr>
          <a:xfrm>
            <a:off x="18722514" y="5183113"/>
            <a:ext cx="4338875" cy="558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1130300">
              <a:lnSpc>
                <a:spcPct val="150000"/>
              </a:lnSpc>
              <a:spcBef>
                <a:spcPts val="0"/>
              </a:spcBef>
              <a:defRPr sz="2500">
                <a:latin typeface="+mn-lt"/>
                <a:ea typeface="+mn-ea"/>
                <a:cs typeface="+mn-cs"/>
                <a:sym typeface="Helvetica Neue Medium"/>
              </a:defRPr>
            </a:pP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J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  <a:r>
              <a:t> meV,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A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0.2</m:t>
                </m:r>
              </m:oMath>
            </a14:m>
            <a:r>
              <a:t> meV</a:t>
            </a:r>
          </a:p>
        </p:txBody>
      </p:sp>
      <p:sp>
        <p:nvSpPr>
          <p:cNvPr id="799" name="텍스트"/>
          <p:cNvSpPr txBox="1"/>
          <p:nvPr/>
        </p:nvSpPr>
        <p:spPr>
          <a:xfrm>
            <a:off x="7635084" y="3751944"/>
            <a:ext cx="7747755" cy="1150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2438400">
              <a:lnSpc>
                <a:spcPct val="90000"/>
              </a:lnSpc>
              <a:spcBef>
                <a:spcPts val="0"/>
              </a:spcBef>
              <a:defRPr sz="3000"/>
            </a:pPr>
            <a14:m>
              <m:oMath>
                <m:sSub>
                  <m:e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m:rPr>
                        <m:nor/>
                      </m:rP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intra</m:t>
                    </m:r>
                  </m:sub>
                </m:sSub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J</m:t>
                </m:r>
                <m:limLow>
                  <m:e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∑</m:t>
                    </m:r>
                  </m:e>
                  <m:lim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lim>
                </m:limLow>
                <m:limLow>
                  <m:e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∑</m:t>
                    </m:r>
                  </m:e>
                  <m:lim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⟨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⟩</m:t>
                    </m:r>
                  </m:lim>
                </m:limLow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</m:e>
                  <m:sub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sup>
                </m:sSubSup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</m:e>
                  <m:sub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  <m:sup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sup>
                </m:sSubSup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A</m:t>
                </m:r>
                <m:limLow>
                  <m:e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∑</m:t>
                    </m:r>
                  </m:e>
                  <m:lim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lim>
                </m:limLow>
                <m:limLow>
                  <m:e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∑</m:t>
                    </m:r>
                  </m:e>
                  <m:lim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lim>
                </m:limLow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</m:e>
                  <m:sub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sup>
                </m:sSubSup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limUpp>
                  <m:e>
                    <m:r>
                      <m:rPr>
                        <m:sty m:val="b"/>
                      </m:rP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</m:t>
                    </m:r>
                  </m:e>
                  <m:lim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̂</m:t>
                    </m:r>
                  </m:lim>
                </m:limUpp>
                <m:sSup>
                  <m:e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e>
                  <m:sup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</m:oMath>
            </a14:m>
            <a:r>
              <a:t> </a:t>
            </a:r>
          </a:p>
        </p:txBody>
      </p:sp>
      <p:sp>
        <p:nvSpPr>
          <p:cNvPr id="800" name="Interlayer AFM exchange coupling"/>
          <p:cNvSpPr txBox="1"/>
          <p:nvPr/>
        </p:nvSpPr>
        <p:spPr>
          <a:xfrm>
            <a:off x="7054311" y="7161216"/>
            <a:ext cx="9550401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Interlayer AFM exchange coupling</a:t>
            </a:r>
          </a:p>
        </p:txBody>
      </p:sp>
      <p:sp>
        <p:nvSpPr>
          <p:cNvPr id="801" name="where   with"/>
          <p:cNvSpPr txBox="1"/>
          <p:nvPr/>
        </p:nvSpPr>
        <p:spPr>
          <a:xfrm>
            <a:off x="9747255" y="9651488"/>
            <a:ext cx="12182495" cy="99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2438400">
              <a:lnSpc>
                <a:spcPct val="90000"/>
              </a:lnSpc>
              <a:spcBef>
                <a:spcPts val="0"/>
              </a:spcBef>
              <a:defRPr sz="3000"/>
            </a:pPr>
            <a:r>
              <a:t>where </a:t>
            </a:r>
            <a14:m>
              <m:oMath>
                <m:sSubSup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⊥</m:t>
                    </m:r>
                  </m:sup>
                </m:sSubSup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sSubSup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⊥</m:t>
                    </m:r>
                  </m:sup>
                </m:sSubSup>
                <m:r>
                  <m:rPr>
                    <m:sty m:val="p"/>
                  </m:rP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exp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[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|</m:t>
                </m:r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r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p>
                </m:sSubSup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|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/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d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]</m:t>
                </m:r>
              </m:oMath>
            </a14:m>
            <a:r>
              <a:t> with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|</m:t>
                </m:r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r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p>
                </m:sSubSup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|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ad>
                  <m:radPr>
                    <m:ctrl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degHide m:val="on"/>
                  </m:radPr>
                  <m:deg/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Sup>
                      <m:e>
                        <m:r>
                          <m:rPr>
                            <m:sty m:val="b"/>
                          </m:r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  <m:sup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∥</m:t>
                        </m:r>
                      </m:sup>
                    </m:sSubSup>
                    <m:sSup>
                      <m:e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e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p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e>
                </m:rad>
              </m:oMath>
            </a14:m>
          </a:p>
        </p:txBody>
      </p:sp>
      <p:sp>
        <p:nvSpPr>
          <p:cNvPr id="802" name="meV,  ,"/>
          <p:cNvSpPr txBox="1"/>
          <p:nvPr/>
        </p:nvSpPr>
        <p:spPr>
          <a:xfrm>
            <a:off x="17298471" y="11436392"/>
            <a:ext cx="5879139" cy="603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1130300">
              <a:lnSpc>
                <a:spcPct val="150000"/>
              </a:lnSpc>
              <a:spcBef>
                <a:spcPts val="0"/>
              </a:spcBef>
              <a:defRPr sz="2500">
                <a:latin typeface="+mn-lt"/>
                <a:ea typeface="+mn-ea"/>
                <a:cs typeface="+mn-cs"/>
                <a:sym typeface="Helvetica Neue Medium"/>
              </a:defRPr>
            </a:pPr>
            <a14:m>
              <m:oMath>
                <m:sSubSup>
                  <m:e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⊥</m:t>
                    </m:r>
                  </m:sup>
                </m:sSubSup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0.3</m:t>
                </m:r>
              </m:oMath>
            </a14:m>
            <a:r>
              <a:t> meV,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15</m:t>
                </m:r>
              </m:oMath>
            </a14:m>
            <a:r>
              <a:t>,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d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/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a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1.75</m:t>
                </m:r>
              </m:oMath>
            </a14:m>
          </a:p>
        </p:txBody>
      </p:sp>
      <p:sp>
        <p:nvSpPr>
          <p:cNvPr id="803" name="Spin model for a twisted bilayer Néel antiferromagnet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Spin model for a twisted bilayer Néel antiferromagnet</a:t>
            </a:r>
          </a:p>
        </p:txBody>
      </p:sp>
      <p:sp>
        <p:nvSpPr>
          <p:cNvPr id="804" name="모서리가 둥근 직사각형"/>
          <p:cNvSpPr/>
          <p:nvPr/>
        </p:nvSpPr>
        <p:spPr>
          <a:xfrm>
            <a:off x="6512643" y="6835541"/>
            <a:ext cx="16747064" cy="5297384"/>
          </a:xfrm>
          <a:prstGeom prst="roundRect">
            <a:avLst>
              <a:gd name="adj" fmla="val 3596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05" name="모서리가 둥근 직사각형"/>
          <p:cNvSpPr/>
          <p:nvPr/>
        </p:nvSpPr>
        <p:spPr>
          <a:xfrm>
            <a:off x="6512643" y="2221482"/>
            <a:ext cx="16747064" cy="3813385"/>
          </a:xfrm>
          <a:prstGeom prst="roundRect">
            <a:avLst>
              <a:gd name="adj" fmla="val 4996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816" name="그룹화"/>
          <p:cNvGrpSpPr/>
          <p:nvPr/>
        </p:nvGrpSpPr>
        <p:grpSpPr>
          <a:xfrm>
            <a:off x="636790" y="2637119"/>
            <a:ext cx="5398840" cy="3995463"/>
            <a:chOff x="0" y="237993"/>
            <a:chExt cx="5398839" cy="3995462"/>
          </a:xfrm>
        </p:grpSpPr>
        <p:sp>
          <p:nvSpPr>
            <p:cNvPr id="806" name="Top"/>
            <p:cNvSpPr txBox="1"/>
            <p:nvPr/>
          </p:nvSpPr>
          <p:spPr>
            <a:xfrm>
              <a:off x="368476" y="237993"/>
              <a:ext cx="544525" cy="399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2438338">
                <a:lnSpc>
                  <a:spcPct val="90000"/>
                </a:lnSpc>
                <a:spcBef>
                  <a:spcPts val="4500"/>
                </a:spcBef>
                <a:defRPr sz="15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Top</a:t>
              </a:r>
            </a:p>
          </p:txBody>
        </p:sp>
        <p:sp>
          <p:nvSpPr>
            <p:cNvPr id="807" name="Bottom"/>
            <p:cNvSpPr txBox="1"/>
            <p:nvPr/>
          </p:nvSpPr>
          <p:spPr>
            <a:xfrm>
              <a:off x="0" y="1722249"/>
              <a:ext cx="1016508" cy="399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2438338">
                <a:lnSpc>
                  <a:spcPct val="90000"/>
                </a:lnSpc>
                <a:spcBef>
                  <a:spcPts val="4500"/>
                </a:spcBef>
                <a:defRPr sz="15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Bottom</a:t>
              </a:r>
            </a:p>
          </p:txBody>
        </p:sp>
        <p:sp>
          <p:nvSpPr>
            <p:cNvPr id="808" name="선"/>
            <p:cNvSpPr/>
            <p:nvPr/>
          </p:nvSpPr>
          <p:spPr>
            <a:xfrm>
              <a:off x="863286" y="620153"/>
              <a:ext cx="477457" cy="47745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8">
                <a:lnSpc>
                  <a:spcPct val="90000"/>
                </a:lnSpc>
                <a:spcBef>
                  <a:spcPts val="4500"/>
                </a:spcBef>
              </a:pPr>
            </a:p>
          </p:txBody>
        </p:sp>
        <p:sp>
          <p:nvSpPr>
            <p:cNvPr id="809" name="선"/>
            <p:cNvSpPr/>
            <p:nvPr/>
          </p:nvSpPr>
          <p:spPr>
            <a:xfrm>
              <a:off x="650082" y="2121989"/>
              <a:ext cx="477456" cy="47745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2438338">
                <a:lnSpc>
                  <a:spcPct val="90000"/>
                </a:lnSpc>
                <a:spcBef>
                  <a:spcPts val="4500"/>
                </a:spcBef>
              </a:pPr>
            </a:p>
          </p:txBody>
        </p:sp>
        <p:grpSp>
          <p:nvGrpSpPr>
            <p:cNvPr id="812" name="그룹화"/>
            <p:cNvGrpSpPr/>
            <p:nvPr/>
          </p:nvGrpSpPr>
          <p:grpSpPr>
            <a:xfrm>
              <a:off x="802188" y="255636"/>
              <a:ext cx="4398942" cy="3977820"/>
              <a:chOff x="45075" y="255636"/>
              <a:chExt cx="4398941" cy="3977819"/>
            </a:xfrm>
          </p:grpSpPr>
          <p:sp>
            <p:nvSpPr>
              <p:cNvPr id="810" name="다각형"/>
              <p:cNvSpPr/>
              <p:nvPr/>
            </p:nvSpPr>
            <p:spPr>
              <a:xfrm rot="15600000">
                <a:off x="566593" y="307013"/>
                <a:ext cx="3355906" cy="38750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21600" y="5400"/>
                    </a:lnTo>
                    <a:lnTo>
                      <a:pt x="21600" y="16200"/>
                    </a:lnTo>
                    <a:lnTo>
                      <a:pt x="10800" y="21600"/>
                    </a:lnTo>
                    <a:lnTo>
                      <a:pt x="0" y="162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94A6">
                  <a:alpha val="45785"/>
                </a:srgbClr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sx="100000" sy="100000" kx="0" ky="0" algn="b" rotWithShape="0" blurRad="76200" dist="50800" dir="5400000">
                  <a:srgbClr val="000000">
                    <a:alpha val="7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811" name="다각형"/>
              <p:cNvSpPr/>
              <p:nvPr/>
            </p:nvSpPr>
            <p:spPr>
              <a:xfrm>
                <a:off x="566593" y="307013"/>
                <a:ext cx="3355906" cy="3875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21600" y="5400"/>
                    </a:lnTo>
                    <a:lnTo>
                      <a:pt x="21600" y="16200"/>
                    </a:lnTo>
                    <a:lnTo>
                      <a:pt x="10800" y="21600"/>
                    </a:lnTo>
                    <a:lnTo>
                      <a:pt x="0" y="162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B7FFCD">
                  <a:alpha val="39019"/>
                </a:srgbClr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sx="100000" sy="100000" kx="0" ky="0" algn="b" rotWithShape="0" blurRad="76200" dist="50800" dir="5400000">
                  <a:srgbClr val="000000">
                    <a:alpha val="7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</p:grpSp>
        <p:sp>
          <p:nvSpPr>
            <p:cNvPr id="813" name="직사각형"/>
            <p:cNvSpPr txBox="1"/>
            <p:nvPr/>
          </p:nvSpPr>
          <p:spPr>
            <a:xfrm>
              <a:off x="4968452" y="1264904"/>
              <a:ext cx="227616" cy="4183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500"/>
              </a:lvl1pPr>
            </a:lstStyle>
            <a:p>
              <a:pPr/>
              <a14:m>
                <m:oMathPara>
                  <m:oMathParaPr>
                    <m:jc m:val="left"/>
                  </m:oMathParaPr>
                  <m:oMath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θ</m:t>
                    </m:r>
                  </m:oMath>
                </m:oMathPara>
              </a14:m>
            </a:p>
          </p:txBody>
        </p:sp>
        <p:sp>
          <p:nvSpPr>
            <p:cNvPr id="814" name="선"/>
            <p:cNvSpPr/>
            <p:nvPr/>
          </p:nvSpPr>
          <p:spPr>
            <a:xfrm flipV="1">
              <a:off x="2991971" y="1807895"/>
              <a:ext cx="2406869" cy="46113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15" name="선"/>
            <p:cNvSpPr/>
            <p:nvPr/>
          </p:nvSpPr>
          <p:spPr>
            <a:xfrm flipV="1">
              <a:off x="2982775" y="958461"/>
              <a:ext cx="2230494" cy="131255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817" name="텍스트"/>
          <p:cNvSpPr txBox="1"/>
          <p:nvPr/>
        </p:nvSpPr>
        <p:spPr>
          <a:xfrm>
            <a:off x="7695643" y="8177852"/>
            <a:ext cx="4338875" cy="119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2438400">
              <a:lnSpc>
                <a:spcPct val="90000"/>
              </a:lnSpc>
              <a:spcBef>
                <a:spcPts val="0"/>
              </a:spcBef>
              <a:defRPr sz="3000"/>
            </a:pPr>
            <a14:m>
              <m:oMath>
                <m:sSub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m:rPr>
                        <m:nor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inter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limLow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∑</m:t>
                    </m:r>
                  </m:e>
                  <m:lim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lim>
                </m:limLow>
                <m:sSubSup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⊥</m:t>
                    </m:r>
                  </m:sup>
                </m:sSubSup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p>
                </m:sSubSup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p>
                </m:sSubSup>
              </m:oMath>
            </a14:m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20" name="사각형"/>
          <p:cNvSpPr/>
          <p:nvPr/>
        </p:nvSpPr>
        <p:spPr>
          <a:xfrm>
            <a:off x="17325544" y="2777519"/>
            <a:ext cx="1270001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130300">
              <a:spcBef>
                <a:spcPts val="0"/>
              </a:spcBef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</a:p>
        </p:txBody>
      </p:sp>
      <p:pic>
        <p:nvPicPr>
          <p:cNvPr id="821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1472" y="4136217"/>
            <a:ext cx="4639760" cy="4767313"/>
          </a:xfrm>
          <a:prstGeom prst="rect">
            <a:avLst/>
          </a:prstGeom>
          <a:ln w="12700">
            <a:miter lim="400000"/>
          </a:ln>
        </p:spPr>
      </p:pic>
      <p:sp>
        <p:nvSpPr>
          <p:cNvPr id="822" name="AA stacking…"/>
          <p:cNvSpPr txBox="1"/>
          <p:nvPr/>
        </p:nvSpPr>
        <p:spPr>
          <a:xfrm>
            <a:off x="1920577" y="9902259"/>
            <a:ext cx="3921550" cy="1607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1130300">
              <a:lnSpc>
                <a:spcPct val="150000"/>
              </a:lnSpc>
              <a:spcBef>
                <a:spcPts val="0"/>
              </a:spcBef>
              <a:defRPr sz="2500">
                <a:solidFill>
                  <a:srgbClr val="FF0000"/>
                </a:solidFill>
              </a:defRPr>
            </a:pPr>
            <a:r>
              <a:t>AA stacking</a:t>
            </a:r>
          </a:p>
          <a:p>
            <a:pPr algn="ctr" defTabSz="1130300">
              <a:lnSpc>
                <a:spcPct val="150000"/>
              </a:lnSpc>
              <a:spcBef>
                <a:spcPts val="0"/>
              </a:spcBef>
              <a:defRPr sz="2500">
                <a:solidFill>
                  <a:srgbClr val="0000FF"/>
                </a:solidFill>
              </a:defRPr>
            </a:pPr>
            <a:r>
              <a:t>AB stacking</a:t>
            </a:r>
          </a:p>
          <a:p>
            <a:pPr algn="ctr" defTabSz="1130300">
              <a:lnSpc>
                <a:spcPct val="150000"/>
              </a:lnSpc>
              <a:spcBef>
                <a:spcPts val="0"/>
              </a:spcBef>
              <a:defRPr sz="2500">
                <a:solidFill>
                  <a:srgbClr val="00FFFF"/>
                </a:solidFill>
              </a:defRPr>
            </a:pPr>
            <a:r>
              <a:t>BA stacking</a:t>
            </a:r>
          </a:p>
        </p:txBody>
      </p:sp>
      <p:grpSp>
        <p:nvGrpSpPr>
          <p:cNvPr id="827" name="그룹화"/>
          <p:cNvGrpSpPr/>
          <p:nvPr/>
        </p:nvGrpSpPr>
        <p:grpSpPr>
          <a:xfrm>
            <a:off x="1438011" y="7671336"/>
            <a:ext cx="1828801" cy="1553436"/>
            <a:chOff x="0" y="0"/>
            <a:chExt cx="1828799" cy="1553434"/>
          </a:xfrm>
        </p:grpSpPr>
        <p:sp>
          <p:nvSpPr>
            <p:cNvPr id="823" name="선"/>
            <p:cNvSpPr/>
            <p:nvPr/>
          </p:nvSpPr>
          <p:spPr>
            <a:xfrm>
              <a:off x="558800" y="1273139"/>
              <a:ext cx="127000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438400">
                <a:lnSpc>
                  <a:spcPct val="90000"/>
                </a:lnSpc>
                <a:spcBef>
                  <a:spcPts val="0"/>
                </a:spcBef>
                <a:defRPr sz="2400"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</a:p>
          </p:txBody>
        </p:sp>
        <p:sp>
          <p:nvSpPr>
            <p:cNvPr id="824" name="선"/>
            <p:cNvSpPr/>
            <p:nvPr/>
          </p:nvSpPr>
          <p:spPr>
            <a:xfrm flipV="1">
              <a:off x="558800" y="0"/>
              <a:ext cx="1" cy="1270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438400">
                <a:lnSpc>
                  <a:spcPct val="90000"/>
                </a:lnSpc>
                <a:spcBef>
                  <a:spcPts val="0"/>
                </a:spcBef>
                <a:defRPr sz="2400"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</a:p>
          </p:txBody>
        </p:sp>
        <p:sp>
          <p:nvSpPr>
            <p:cNvPr id="825" name="텍스트"/>
            <p:cNvSpPr/>
            <p:nvPr/>
          </p:nvSpPr>
          <p:spPr>
            <a:xfrm>
              <a:off x="1219200" y="1553434"/>
              <a:ext cx="56349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1130300">
                <a:spcBef>
                  <a:spcPts val="0"/>
                </a:spcBef>
                <a:defRPr sz="25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</m:oMath>
                </m:oMathPara>
              </a14:m>
            </a:p>
          </p:txBody>
        </p:sp>
        <p:sp>
          <p:nvSpPr>
            <p:cNvPr id="826" name="텍스트"/>
            <p:cNvSpPr/>
            <p:nvPr/>
          </p:nvSpPr>
          <p:spPr>
            <a:xfrm>
              <a:off x="0" y="431800"/>
              <a:ext cx="563490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1130300">
                <a:spcBef>
                  <a:spcPts val="0"/>
                </a:spcBef>
                <a:defRPr sz="25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m:oMathPara>
              </a14:m>
            </a:p>
          </p:txBody>
        </p:sp>
      </p:grpSp>
      <p:sp>
        <p:nvSpPr>
          <p:cNvPr id="828" name="Structural modulation"/>
          <p:cNvSpPr txBox="1"/>
          <p:nvPr/>
        </p:nvSpPr>
        <p:spPr>
          <a:xfrm>
            <a:off x="1674812" y="3132295"/>
            <a:ext cx="5383644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Structural modulation</a:t>
            </a:r>
          </a:p>
        </p:txBody>
      </p:sp>
      <p:pic>
        <p:nvPicPr>
          <p:cNvPr id="829" name="붙여넣은 동영상.png" descr="붙여넣은 동영상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35589" y="4359504"/>
            <a:ext cx="9312821" cy="5135262"/>
          </a:xfrm>
          <a:prstGeom prst="rect">
            <a:avLst/>
          </a:prstGeom>
          <a:ln w="12700">
            <a:miter lim="400000"/>
          </a:ln>
        </p:spPr>
      </p:pic>
      <p:sp>
        <p:nvSpPr>
          <p:cNvPr id="830" name="A-type Néel order:…"/>
          <p:cNvSpPr txBox="1"/>
          <p:nvPr/>
        </p:nvSpPr>
        <p:spPr>
          <a:xfrm>
            <a:off x="11860568" y="10055900"/>
            <a:ext cx="5065904" cy="1300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1130300">
              <a:lnSpc>
                <a:spcPct val="150000"/>
              </a:lnSpc>
              <a:spcBef>
                <a:spcPts val="0"/>
              </a:spcBef>
              <a:defRPr sz="2500"/>
            </a:pPr>
            <a:r>
              <a:t>A-type Néel order:  </a:t>
            </a:r>
            <a14:m>
              <m:oMath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p>
                </m:sSubSup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p>
                </m:sSubSup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</a:p>
          <a:p>
            <a:pPr algn="ctr" defTabSz="1130300">
              <a:lnSpc>
                <a:spcPct val="150000"/>
              </a:lnSpc>
              <a:spcBef>
                <a:spcPts val="0"/>
              </a:spcBef>
              <a:defRPr sz="2500"/>
            </a:pPr>
            <a:r>
              <a:t>B-type Néel order:  </a:t>
            </a:r>
            <a14:m>
              <m:oMath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p>
                </m:sSubSup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p>
                </m:sSubSup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</a:p>
        </p:txBody>
      </p:sp>
      <p:sp>
        <p:nvSpPr>
          <p:cNvPr id="831" name="Emergence of two Néel orders"/>
          <p:cNvSpPr txBox="1"/>
          <p:nvPr/>
        </p:nvSpPr>
        <p:spPr>
          <a:xfrm>
            <a:off x="8993124" y="3237826"/>
            <a:ext cx="6131556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Emergence of two Néel orders</a:t>
            </a:r>
          </a:p>
        </p:txBody>
      </p:sp>
      <p:pic>
        <p:nvPicPr>
          <p:cNvPr id="832" name="붙여넣은 동영상.png" descr="붙여넣은 동영상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853676" y="4140803"/>
            <a:ext cx="5310885" cy="5434394"/>
          </a:xfrm>
          <a:prstGeom prst="rect">
            <a:avLst/>
          </a:prstGeom>
          <a:ln w="12700">
            <a:miter lim="400000"/>
          </a:ln>
        </p:spPr>
      </p:pic>
      <p:sp>
        <p:nvSpPr>
          <p:cNvPr id="833" name="Patterned interlayer exchange"/>
          <p:cNvSpPr txBox="1"/>
          <p:nvPr/>
        </p:nvSpPr>
        <p:spPr>
          <a:xfrm>
            <a:off x="17549593" y="3132295"/>
            <a:ext cx="663025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Patterned interlayer exchange</a:t>
            </a:r>
          </a:p>
        </p:txBody>
      </p:sp>
      <p:sp>
        <p:nvSpPr>
          <p:cNvPr id="834" name="Red: A-type Néel…"/>
          <p:cNvSpPr txBox="1"/>
          <p:nvPr/>
        </p:nvSpPr>
        <p:spPr>
          <a:xfrm>
            <a:off x="18845100" y="10291413"/>
            <a:ext cx="4039237" cy="1040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1130300">
              <a:lnSpc>
                <a:spcPct val="150000"/>
              </a:lnSpc>
              <a:spcBef>
                <a:spcPts val="0"/>
              </a:spcBef>
              <a:defRPr sz="2500">
                <a:solidFill>
                  <a:srgbClr val="EA3424"/>
                </a:solidFill>
              </a:defRPr>
            </a:pPr>
            <a:r>
              <a:t>Red: A-type Néel</a:t>
            </a:r>
          </a:p>
          <a:p>
            <a:pPr algn="ctr" defTabSz="1130300">
              <a:lnSpc>
                <a:spcPct val="150000"/>
              </a:lnSpc>
              <a:spcBef>
                <a:spcPts val="0"/>
              </a:spcBef>
              <a:defRPr sz="2500">
                <a:solidFill>
                  <a:srgbClr val="2424F5"/>
                </a:solidFill>
              </a:defRPr>
            </a:pPr>
            <a:r>
              <a:t>Blue: B-type Néel</a:t>
            </a:r>
          </a:p>
        </p:txBody>
      </p:sp>
      <p:sp>
        <p:nvSpPr>
          <p:cNvPr id="835" name="Moiré-patterned interlayer coupling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Moiré-patterned interlayer coupling</a:t>
            </a:r>
          </a:p>
        </p:txBody>
      </p:sp>
      <p:sp>
        <p:nvSpPr>
          <p:cNvPr id="836" name="Néel vectors:"/>
          <p:cNvSpPr txBox="1"/>
          <p:nvPr/>
        </p:nvSpPr>
        <p:spPr>
          <a:xfrm>
            <a:off x="8051685" y="9918843"/>
            <a:ext cx="3351583" cy="15746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/>
            </a:pPr>
            <a:r>
              <a:t>Néel vectors:</a:t>
            </a:r>
          </a:p>
          <a:p>
            <a:pPr defTabSz="1130300">
              <a:spcBef>
                <a:spcPts val="0"/>
              </a:spcBef>
              <a:defRPr sz="2500"/>
            </a:pPr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Sup>
                    <m:e>
                      <m:r>
                        <m:rPr>
                          <m:sty m:val="b"/>
                        </m:rP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p>
                  </m:sSubSup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  <m:sup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p>
                      </m:sSubSup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  <m:sup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p>
                      </m:sSubSup>
                    </m:num>
                    <m:den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  <m:sup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p>
                      </m:sSubSup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  <m:sup>
                          <m:r>
                            <a:rPr xmlns:a="http://schemas.openxmlformats.org/drawingml/2006/main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p>
                      </m:sSubSup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den>
                  </m:f>
                </m:oMath>
              </m:oMathPara>
            </a14:m>
          </a:p>
        </p:txBody>
      </p:sp>
      <p:sp>
        <p:nvSpPr>
          <p:cNvPr id="837" name="모서리가 둥근 직사각형"/>
          <p:cNvSpPr/>
          <p:nvPr/>
        </p:nvSpPr>
        <p:spPr>
          <a:xfrm>
            <a:off x="17390123" y="2904046"/>
            <a:ext cx="6237994" cy="9017039"/>
          </a:xfrm>
          <a:prstGeom prst="roundRect">
            <a:avLst>
              <a:gd name="adj" fmla="val 3054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38" name="모서리가 둥근 직사각형"/>
          <p:cNvSpPr/>
          <p:nvPr/>
        </p:nvSpPr>
        <p:spPr>
          <a:xfrm>
            <a:off x="1414966" y="2904046"/>
            <a:ext cx="5370945" cy="9017039"/>
          </a:xfrm>
          <a:prstGeom prst="roundRect">
            <a:avLst>
              <a:gd name="adj" fmla="val 3547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39" name="모서리가 둥근 직사각형"/>
          <p:cNvSpPr/>
          <p:nvPr/>
        </p:nvSpPr>
        <p:spPr>
          <a:xfrm>
            <a:off x="7206295" y="2904046"/>
            <a:ext cx="9763442" cy="9017039"/>
          </a:xfrm>
          <a:prstGeom prst="roundRect">
            <a:avLst>
              <a:gd name="adj" fmla="val 2113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42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50816" y="3202384"/>
            <a:ext cx="15563197" cy="5273058"/>
          </a:xfrm>
          <a:prstGeom prst="rect">
            <a:avLst/>
          </a:prstGeom>
          <a:ln w="12700">
            <a:miter lim="400000"/>
          </a:ln>
        </p:spPr>
      </p:pic>
      <p:sp>
        <p:nvSpPr>
          <p:cNvPr id="843" name="Antiparallel alignment between   and"/>
          <p:cNvSpPr txBox="1"/>
          <p:nvPr/>
        </p:nvSpPr>
        <p:spPr>
          <a:xfrm>
            <a:off x="18439344" y="6214950"/>
            <a:ext cx="3255945" cy="971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/>
            </a:pPr>
            <a:r>
              <a:t>Antiparallel alignment between </a:t>
            </a:r>
            <a14:m>
              <m:oMath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p>
                </m:sSubSup>
              </m:oMath>
            </a14:m>
            <a:r>
              <a:t> and </a:t>
            </a:r>
            <a14:m>
              <m:oMath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p>
                </m:sSubSup>
              </m:oMath>
            </a14:m>
          </a:p>
        </p:txBody>
      </p:sp>
      <p:grpSp>
        <p:nvGrpSpPr>
          <p:cNvPr id="848" name="그룹화"/>
          <p:cNvGrpSpPr/>
          <p:nvPr/>
        </p:nvGrpSpPr>
        <p:grpSpPr>
          <a:xfrm>
            <a:off x="1863193" y="7315541"/>
            <a:ext cx="1828801" cy="1553435"/>
            <a:chOff x="0" y="0"/>
            <a:chExt cx="1828799" cy="1553434"/>
          </a:xfrm>
        </p:grpSpPr>
        <p:sp>
          <p:nvSpPr>
            <p:cNvPr id="844" name="선"/>
            <p:cNvSpPr/>
            <p:nvPr/>
          </p:nvSpPr>
          <p:spPr>
            <a:xfrm>
              <a:off x="558800" y="1273139"/>
              <a:ext cx="127000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438400">
                <a:lnSpc>
                  <a:spcPct val="90000"/>
                </a:lnSpc>
                <a:spcBef>
                  <a:spcPts val="0"/>
                </a:spcBef>
                <a:defRPr sz="2400"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</a:p>
          </p:txBody>
        </p:sp>
        <p:sp>
          <p:nvSpPr>
            <p:cNvPr id="845" name="선"/>
            <p:cNvSpPr/>
            <p:nvPr/>
          </p:nvSpPr>
          <p:spPr>
            <a:xfrm flipV="1">
              <a:off x="558800" y="0"/>
              <a:ext cx="1" cy="1270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438400">
                <a:lnSpc>
                  <a:spcPct val="90000"/>
                </a:lnSpc>
                <a:spcBef>
                  <a:spcPts val="0"/>
                </a:spcBef>
                <a:defRPr sz="2400"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</a:p>
          </p:txBody>
        </p:sp>
        <p:sp>
          <p:nvSpPr>
            <p:cNvPr id="846" name="텍스트"/>
            <p:cNvSpPr/>
            <p:nvPr/>
          </p:nvSpPr>
          <p:spPr>
            <a:xfrm>
              <a:off x="1219200" y="1553434"/>
              <a:ext cx="56349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1130300">
                <a:spcBef>
                  <a:spcPts val="0"/>
                </a:spcBef>
                <a:defRPr sz="25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</m:oMath>
                </m:oMathPara>
              </a14:m>
            </a:p>
          </p:txBody>
        </p:sp>
        <p:sp>
          <p:nvSpPr>
            <p:cNvPr id="847" name="텍스트"/>
            <p:cNvSpPr/>
            <p:nvPr/>
          </p:nvSpPr>
          <p:spPr>
            <a:xfrm>
              <a:off x="0" y="431800"/>
              <a:ext cx="563490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1130300">
                <a:spcBef>
                  <a:spcPts val="0"/>
                </a:spcBef>
                <a:defRPr sz="25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m:oMathPara>
              </a14:m>
            </a:p>
          </p:txBody>
        </p:sp>
      </p:grpSp>
      <p:sp>
        <p:nvSpPr>
          <p:cNvPr id="849" name="Magnetic ground state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Magnetic ground state</a:t>
            </a:r>
          </a:p>
        </p:txBody>
      </p:sp>
      <p:sp>
        <p:nvSpPr>
          <p:cNvPr id="850" name="선"/>
          <p:cNvSpPr/>
          <p:nvPr/>
        </p:nvSpPr>
        <p:spPr>
          <a:xfrm flipV="1">
            <a:off x="16797670" y="6733187"/>
            <a:ext cx="1300334" cy="27190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1" name="Parallel alignment between   and"/>
          <p:cNvSpPr txBox="1"/>
          <p:nvPr/>
        </p:nvSpPr>
        <p:spPr>
          <a:xfrm>
            <a:off x="18488387" y="4703771"/>
            <a:ext cx="2968681" cy="971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/>
            </a:pPr>
            <a:r>
              <a:t>Parallel alignment between </a:t>
            </a:r>
            <a14:m>
              <m:oMath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p>
                </m:sSubSup>
              </m:oMath>
            </a14:m>
            <a:r>
              <a:t> and </a:t>
            </a:r>
            <a14:m>
              <m:oMath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p>
                </m:sSubSup>
              </m:oMath>
            </a14:m>
          </a:p>
        </p:txBody>
      </p:sp>
      <p:sp>
        <p:nvSpPr>
          <p:cNvPr id="852" name="선"/>
          <p:cNvSpPr/>
          <p:nvPr/>
        </p:nvSpPr>
        <p:spPr>
          <a:xfrm flipV="1">
            <a:off x="16945557" y="5100762"/>
            <a:ext cx="1136386" cy="106186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3" name=": Néel order on the top layer…"/>
          <p:cNvSpPr txBox="1"/>
          <p:nvPr/>
        </p:nvSpPr>
        <p:spPr>
          <a:xfrm>
            <a:off x="1467136" y="9776158"/>
            <a:ext cx="4680059" cy="1022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</m:oMath>
            </a14:m>
            <a:r>
              <a:t>: Néel order on the top layer</a:t>
            </a:r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</m:oMath>
            </a14:m>
            <a:r>
              <a:t>: Néel order on the bottom layer</a:t>
            </a:r>
          </a:p>
        </p:txBody>
      </p:sp>
      <p:sp>
        <p:nvSpPr>
          <p:cNvPr id="854" name=": Azimutal angle of…"/>
          <p:cNvSpPr txBox="1"/>
          <p:nvPr/>
        </p:nvSpPr>
        <p:spPr>
          <a:xfrm>
            <a:off x="6873211" y="9769325"/>
            <a:ext cx="5247666" cy="15674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sSub>
                  <m:e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</m:oMath>
            </a14:m>
            <a:r>
              <a:t>: Azimutal angle of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</m:oMath>
            </a14:m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sSub>
                  <m:e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</m:oMath>
            </a14:m>
            <a:r>
              <a:t>: Azimutal angle of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</m:oMath>
            </a14:m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:r>
              <a:t>Arrows: In-plane components of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</m:oMath>
            </a14:m>
            <a:r>
              <a:t> and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</m:oMath>
            </a14:m>
          </a:p>
        </p:txBody>
      </p:sp>
      <p:sp>
        <p:nvSpPr>
          <p:cNvPr id="855" name="Magnetic domain array: Periodic domain structure showing both A-type and B-type Néel orders"/>
          <p:cNvSpPr txBox="1"/>
          <p:nvPr/>
        </p:nvSpPr>
        <p:spPr>
          <a:xfrm>
            <a:off x="1245624" y="1762014"/>
            <a:ext cx="2106780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Magnetic domain array: Periodic domain structure showing both A-type and B-type Néel orders</a:t>
            </a:r>
          </a:p>
        </p:txBody>
      </p:sp>
      <p:sp>
        <p:nvSpPr>
          <p:cNvPr id="856" name="Red:   (A-type Néel order)…"/>
          <p:cNvSpPr txBox="1"/>
          <p:nvPr/>
        </p:nvSpPr>
        <p:spPr>
          <a:xfrm>
            <a:off x="12846892" y="9808223"/>
            <a:ext cx="5363545" cy="1489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:r>
              <a:t>Red: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  <a:r>
              <a:t> (A-type Néel order)</a:t>
            </a:r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:r>
              <a:t>Blue: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  <a:r>
              <a:t> (B-type Néel order)</a:t>
            </a:r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:r>
              <a:t>Minimizes the interlayer exchange energy</a:t>
            </a:r>
          </a:p>
        </p:txBody>
      </p:sp>
      <p:pic>
        <p:nvPicPr>
          <p:cNvPr id="857" name="붙여넣은 동영상.png" descr="붙여넣은 동영상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936453" y="8502336"/>
            <a:ext cx="3488794" cy="35699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60" name="Metastable meron state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Metastable meron state </a:t>
            </a:r>
          </a:p>
        </p:txBody>
      </p:sp>
      <p:pic>
        <p:nvPicPr>
          <p:cNvPr id="861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40830"/>
          <a:stretch>
            <a:fillRect/>
          </a:stretch>
        </p:blipFill>
        <p:spPr>
          <a:xfrm>
            <a:off x="1355535" y="2810978"/>
            <a:ext cx="11661358" cy="58086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66" name="그룹화"/>
          <p:cNvGrpSpPr/>
          <p:nvPr/>
        </p:nvGrpSpPr>
        <p:grpSpPr>
          <a:xfrm>
            <a:off x="1177199" y="7408426"/>
            <a:ext cx="1828801" cy="1553436"/>
            <a:chOff x="0" y="0"/>
            <a:chExt cx="1828799" cy="1553434"/>
          </a:xfrm>
        </p:grpSpPr>
        <p:sp>
          <p:nvSpPr>
            <p:cNvPr id="862" name="선"/>
            <p:cNvSpPr/>
            <p:nvPr/>
          </p:nvSpPr>
          <p:spPr>
            <a:xfrm>
              <a:off x="558800" y="1273139"/>
              <a:ext cx="127000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438400">
                <a:lnSpc>
                  <a:spcPct val="90000"/>
                </a:lnSpc>
                <a:spcBef>
                  <a:spcPts val="0"/>
                </a:spcBef>
                <a:defRPr sz="2400"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</a:p>
          </p:txBody>
        </p:sp>
        <p:sp>
          <p:nvSpPr>
            <p:cNvPr id="863" name="선"/>
            <p:cNvSpPr/>
            <p:nvPr/>
          </p:nvSpPr>
          <p:spPr>
            <a:xfrm flipV="1">
              <a:off x="558800" y="0"/>
              <a:ext cx="1" cy="1270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438400">
                <a:lnSpc>
                  <a:spcPct val="90000"/>
                </a:lnSpc>
                <a:spcBef>
                  <a:spcPts val="0"/>
                </a:spcBef>
                <a:defRPr sz="2400"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</a:p>
          </p:txBody>
        </p:sp>
        <p:sp>
          <p:nvSpPr>
            <p:cNvPr id="864" name="텍스트"/>
            <p:cNvSpPr/>
            <p:nvPr/>
          </p:nvSpPr>
          <p:spPr>
            <a:xfrm>
              <a:off x="1219200" y="1553434"/>
              <a:ext cx="56349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1130300">
                <a:spcBef>
                  <a:spcPts val="0"/>
                </a:spcBef>
                <a:defRPr sz="25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</m:oMath>
                </m:oMathPara>
              </a14:m>
            </a:p>
          </p:txBody>
        </p:sp>
        <p:sp>
          <p:nvSpPr>
            <p:cNvPr id="865" name="텍스트"/>
            <p:cNvSpPr/>
            <p:nvPr/>
          </p:nvSpPr>
          <p:spPr>
            <a:xfrm>
              <a:off x="0" y="431800"/>
              <a:ext cx="563490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1130300">
                <a:spcBef>
                  <a:spcPts val="0"/>
                </a:spcBef>
                <a:defRPr sz="25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m:oMathPara>
              </a14:m>
            </a:p>
          </p:txBody>
        </p:sp>
      </p:grpSp>
      <p:pic>
        <p:nvPicPr>
          <p:cNvPr id="867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rcRect l="0" t="58672" r="33288" b="0"/>
          <a:stretch>
            <a:fillRect/>
          </a:stretch>
        </p:blipFill>
        <p:spPr>
          <a:xfrm>
            <a:off x="13262903" y="2810979"/>
            <a:ext cx="9962043" cy="5195356"/>
          </a:xfrm>
          <a:prstGeom prst="rect">
            <a:avLst/>
          </a:prstGeom>
          <a:ln w="12700">
            <a:miter lim="400000"/>
          </a:ln>
        </p:spPr>
      </p:pic>
      <p:sp>
        <p:nvSpPr>
          <p:cNvPr id="868" name="Arrows: In-plane components of   and…"/>
          <p:cNvSpPr txBox="1"/>
          <p:nvPr/>
        </p:nvSpPr>
        <p:spPr>
          <a:xfrm>
            <a:off x="7485770" y="8947749"/>
            <a:ext cx="5453692" cy="944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:r>
              <a:t>Arrows: In-plane components of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</m:oMath>
            </a14:m>
            <a:r>
              <a:t> and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</m:oMath>
            </a14:m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:r>
              <a:t>Black colors -&gt; Meron cores</a:t>
            </a:r>
          </a:p>
        </p:txBody>
      </p:sp>
      <p:sp>
        <p:nvSpPr>
          <p:cNvPr id="869" name=": Azimutal angle of…"/>
          <p:cNvSpPr txBox="1"/>
          <p:nvPr/>
        </p:nvSpPr>
        <p:spPr>
          <a:xfrm>
            <a:off x="3226930" y="8900950"/>
            <a:ext cx="5065905" cy="1022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sSub>
                  <m:e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</m:oMath>
            </a14:m>
            <a:r>
              <a:t>: Azimutal angle of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</m:oMath>
            </a14:m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sSub>
                  <m:e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</m:oMath>
            </a14:m>
            <a:r>
              <a:t>: Azimutal angle of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</m:oMath>
            </a14:m>
          </a:p>
        </p:txBody>
      </p:sp>
      <p:sp>
        <p:nvSpPr>
          <p:cNvPr id="870" name="A meron lattice: Periodic arrangement of meron and antimeron cores"/>
          <p:cNvSpPr txBox="1"/>
          <p:nvPr/>
        </p:nvSpPr>
        <p:spPr>
          <a:xfrm>
            <a:off x="1245624" y="1762014"/>
            <a:ext cx="2106780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 meron lattice: Periodic arrangement of meron and antimeron cores</a:t>
            </a:r>
          </a:p>
        </p:txBody>
      </p:sp>
      <p:sp>
        <p:nvSpPr>
          <p:cNvPr id="871" name="Three vortices:…"/>
          <p:cNvSpPr txBox="1"/>
          <p:nvPr/>
        </p:nvSpPr>
        <p:spPr>
          <a:xfrm>
            <a:off x="2282707" y="10990238"/>
            <a:ext cx="4095622" cy="1023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:r>
              <a:t>Three vortices: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:r>
              <a:t>Three antivortices: </a:t>
            </a:r>
            <a14:m>
              <m:oMath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</a:p>
        </p:txBody>
      </p:sp>
      <p:sp>
        <p:nvSpPr>
          <p:cNvPr id="872" name="Uniform Néel order"/>
          <p:cNvSpPr txBox="1"/>
          <p:nvPr/>
        </p:nvSpPr>
        <p:spPr>
          <a:xfrm>
            <a:off x="8066865" y="10959240"/>
            <a:ext cx="2781933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lvl1pPr>
          </a:lstStyle>
          <a:p>
            <a:pPr/>
            <a:r>
              <a:t>Uniform Néel order</a:t>
            </a:r>
          </a:p>
        </p:txBody>
      </p:sp>
      <p:sp>
        <p:nvSpPr>
          <p:cNvPr id="873" name="Top layer"/>
          <p:cNvSpPr txBox="1"/>
          <p:nvPr/>
        </p:nvSpPr>
        <p:spPr>
          <a:xfrm>
            <a:off x="1983028" y="10157121"/>
            <a:ext cx="4310778" cy="473391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•"/>
              <a:defRPr b="1" sz="2500"/>
            </a:lvl1pPr>
          </a:lstStyle>
          <a:p>
            <a:pPr/>
            <a:r>
              <a:t>Top layer</a:t>
            </a:r>
          </a:p>
        </p:txBody>
      </p:sp>
      <p:sp>
        <p:nvSpPr>
          <p:cNvPr id="874" name="Bottom layer"/>
          <p:cNvSpPr txBox="1"/>
          <p:nvPr/>
        </p:nvSpPr>
        <p:spPr>
          <a:xfrm>
            <a:off x="7725020" y="10204542"/>
            <a:ext cx="4310778" cy="473392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•"/>
              <a:defRPr b="1" sz="2500"/>
            </a:lvl1pPr>
          </a:lstStyle>
          <a:p>
            <a:pPr/>
            <a:r>
              <a:t>Bottom layer</a:t>
            </a:r>
          </a:p>
        </p:txBody>
      </p:sp>
      <p:pic>
        <p:nvPicPr>
          <p:cNvPr id="875" name="붙여넣은 동영상.png" descr="붙여넣은 동영상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039814" y="7973487"/>
            <a:ext cx="39624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76" name="붙여넣은 동영상.png" descr="붙여넣은 동영상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781495" y="7973487"/>
            <a:ext cx="4864101" cy="622301"/>
          </a:xfrm>
          <a:prstGeom prst="rect">
            <a:avLst/>
          </a:prstGeom>
          <a:ln w="12700">
            <a:miter lim="400000"/>
          </a:ln>
        </p:spPr>
      </p:pic>
      <p:sp>
        <p:nvSpPr>
          <p:cNvPr id="877" name="for…"/>
          <p:cNvSpPr txBox="1"/>
          <p:nvPr/>
        </p:nvSpPr>
        <p:spPr>
          <a:xfrm>
            <a:off x="14340056" y="9224820"/>
            <a:ext cx="3735315" cy="1023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w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  <a:r>
              <a:t> for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w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  <a:r>
              <a:t> for </a:t>
            </a:r>
            <a14:m>
              <m:oMath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</a:p>
        </p:txBody>
      </p:sp>
      <p:sp>
        <p:nvSpPr>
          <p:cNvPr id="878" name="for…"/>
          <p:cNvSpPr txBox="1"/>
          <p:nvPr/>
        </p:nvSpPr>
        <p:spPr>
          <a:xfrm>
            <a:off x="19232345" y="8900949"/>
            <a:ext cx="3962401" cy="1671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f>
                  <m:fPr>
                    <m:ctrl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den>
                </m:f>
              </m:oMath>
            </a14:m>
            <a:r>
              <a:t> for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sz="2000"/>
            </a:pP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den>
                </m:f>
              </m:oMath>
            </a14:m>
            <a:r>
              <a:t> for </a:t>
            </a:r>
            <a14:m>
              <m:oMath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</a:p>
        </p:txBody>
      </p:sp>
      <p:sp>
        <p:nvSpPr>
          <p:cNvPr id="879" name="Three merons ( ):  ,  ,…"/>
          <p:cNvSpPr txBox="1"/>
          <p:nvPr/>
        </p:nvSpPr>
        <p:spPr>
          <a:xfrm>
            <a:off x="14287650" y="10877770"/>
            <a:ext cx="7912464" cy="1675533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b="1" sz="2000"/>
            </a:pPr>
            <a:r>
              <a:t>Three merons (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  <a:r>
              <a:t>): </a:t>
            </a: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f>
                  <m:fPr>
                    <m:ctrl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den>
                </m:f>
              </m:oMath>
            </a14:m>
            <a:r>
              <a:t>, </a:t>
            </a: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w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  <a:r>
              <a:t>, </a:t>
            </a: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p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den>
                </m:f>
              </m:oMath>
            </a14:m>
          </a:p>
          <a:p>
            <a:pPr marL="228600" indent="-228600" defTabSz="1130300">
              <a:lnSpc>
                <a:spcPct val="150000"/>
              </a:lnSpc>
              <a:spcBef>
                <a:spcPts val="0"/>
              </a:spcBef>
              <a:buSzPct val="100000"/>
              <a:buChar char="-"/>
              <a:defRPr b="1" sz="2000"/>
            </a:pPr>
            <a:r>
              <a:t>Three antimerons (</a:t>
            </a:r>
            <a14:m>
              <m:oMath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  <a:r>
              <a:t>): </a:t>
            </a: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f>
                  <m:fPr>
                    <m:ctrl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den>
                </m:f>
              </m:oMath>
            </a14:m>
            <a:r>
              <a:t>, </a:t>
            </a: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w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  <a:r>
              <a:t>, </a:t>
            </a:r>
            <a14:m>
              <m:oMath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p</m:t>
                </m:r>
                <m:r>
                  <a:rPr xmlns:a="http://schemas.openxmlformats.org/drawingml/2006/main" sz="24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den>
                </m:f>
              </m:oMath>
            </a14:m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82" name="“Meron Kekulé lattice”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“Meron Kekulé lattice”</a:t>
            </a:r>
          </a:p>
        </p:txBody>
      </p:sp>
      <p:pic>
        <p:nvPicPr>
          <p:cNvPr id="883" name="original.png" descr="original.png"/>
          <p:cNvPicPr>
            <a:picLocks noChangeAspect="1"/>
          </p:cNvPicPr>
          <p:nvPr/>
        </p:nvPicPr>
        <p:blipFill>
          <a:blip r:embed="rId2">
            <a:extLst/>
          </a:blip>
          <a:srcRect l="0" t="9566" r="55466" b="0"/>
          <a:stretch>
            <a:fillRect/>
          </a:stretch>
        </p:blipFill>
        <p:spPr>
          <a:xfrm>
            <a:off x="9016702" y="4299718"/>
            <a:ext cx="4219713" cy="4484356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884" name="https://www.fkf.mpg.de/"/>
          <p:cNvSpPr txBox="1"/>
          <p:nvPr/>
        </p:nvSpPr>
        <p:spPr>
          <a:xfrm>
            <a:off x="9421591" y="9342904"/>
            <a:ext cx="3409798" cy="555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2438400">
              <a:lnSpc>
                <a:spcPct val="90000"/>
              </a:lnSpc>
              <a:spcBef>
                <a:spcPts val="0"/>
              </a:spcBef>
              <a:defRPr sz="24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</a:lstStyle>
          <a:p>
            <a:pPr/>
            <a:r>
              <a:t>https://www.fkf.mpg.de/</a:t>
            </a:r>
          </a:p>
        </p:txBody>
      </p:sp>
      <p:sp>
        <p:nvSpPr>
          <p:cNvPr id="885" name="Kekulé lattices in graphene"/>
          <p:cNvSpPr txBox="1"/>
          <p:nvPr/>
        </p:nvSpPr>
        <p:spPr>
          <a:xfrm>
            <a:off x="14932899" y="2664443"/>
            <a:ext cx="6588721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Kekulé lattices in graphene</a:t>
            </a:r>
          </a:p>
        </p:txBody>
      </p:sp>
      <p:pic>
        <p:nvPicPr>
          <p:cNvPr id="886" name="붙여넣은 동영상.png" descr="붙여넣은 동영상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84646" y="2211207"/>
            <a:ext cx="5468320" cy="5241924"/>
          </a:xfrm>
          <a:prstGeom prst="rect">
            <a:avLst/>
          </a:prstGeom>
          <a:ln w="12700">
            <a:miter lim="400000"/>
          </a:ln>
        </p:spPr>
      </p:pic>
      <p:sp>
        <p:nvSpPr>
          <p:cNvPr id="887" name="First example of a Kekulé lattice composed of topological solitons (merons)"/>
          <p:cNvSpPr txBox="1"/>
          <p:nvPr/>
        </p:nvSpPr>
        <p:spPr>
          <a:xfrm>
            <a:off x="14871293" y="10395735"/>
            <a:ext cx="8115616" cy="1030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First example of a Kekulé lattice composed of topological solitons (merons) </a:t>
            </a:r>
          </a:p>
        </p:txBody>
      </p:sp>
      <p:sp>
        <p:nvSpPr>
          <p:cNvPr id="888" name="Intracell bond length…"/>
          <p:cNvSpPr txBox="1"/>
          <p:nvPr/>
        </p:nvSpPr>
        <p:spPr>
          <a:xfrm>
            <a:off x="1574387" y="7528608"/>
            <a:ext cx="5745694" cy="1459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spcBef>
                <a:spcPts val="0"/>
              </a:spcBef>
              <a:buSzPct val="100000"/>
              <a:buChar char="-"/>
              <a:defRPr sz="2500"/>
            </a:pPr>
            <a:r>
              <a:t>Intracell bond length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  <a:p>
            <a:pPr marL="228600" indent="-228600" defTabSz="1130300">
              <a:spcBef>
                <a:spcPts val="0"/>
              </a:spcBef>
              <a:buSzPct val="100000"/>
              <a:buChar char="-"/>
              <a:defRPr sz="2500"/>
            </a:pPr>
            <a:r>
              <a:t>Intercell bond length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p>
                  <m:e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  <a:p>
            <a:pPr marL="228600" indent="-228600" defTabSz="1130300">
              <a:spcBef>
                <a:spcPts val="0"/>
              </a:spcBef>
              <a:buSzPct val="100000"/>
              <a:buChar char="-"/>
              <a:defRPr sz="2500"/>
            </a:pPr>
            <a:r>
              <a:t>Superlattice periodicity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2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sSup>
                  <m:e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</p:txBody>
      </p:sp>
      <p:sp>
        <p:nvSpPr>
          <p:cNvPr id="889" name="However,  , since they are determined by energetic balance between   and"/>
          <p:cNvSpPr txBox="1"/>
          <p:nvPr/>
        </p:nvSpPr>
        <p:spPr>
          <a:xfrm>
            <a:off x="1335517" y="11028150"/>
            <a:ext cx="6223434" cy="1096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/>
            </a:pPr>
            <a:r>
              <a:t>However,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≠</m:t>
                </m:r>
                <m:sSup>
                  <m:e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</m:oMath>
            </a14:m>
            <a:r>
              <a:t>, since they are determined by energetic balance between </a:t>
            </a:r>
            <a14:m>
              <m:oMath>
                <m:sSubSup>
                  <m:e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⊥</m:t>
                    </m:r>
                  </m:sup>
                </m:sSubSup>
              </m:oMath>
            </a14:m>
            <a:r>
              <a:t> and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J</m:t>
                </m:r>
              </m:oMath>
            </a14:m>
          </a:p>
        </p:txBody>
      </p:sp>
      <p:sp>
        <p:nvSpPr>
          <p:cNvPr id="890" name="모서리가 둥근 직사각형"/>
          <p:cNvSpPr/>
          <p:nvPr/>
        </p:nvSpPr>
        <p:spPr>
          <a:xfrm>
            <a:off x="906801" y="2035706"/>
            <a:ext cx="6801465" cy="10664765"/>
          </a:xfrm>
          <a:prstGeom prst="roundRect">
            <a:avLst>
              <a:gd name="adj" fmla="val 2801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91" name="If  , the meron lattice becomes a honeycomb lattice"/>
          <p:cNvSpPr txBox="1"/>
          <p:nvPr/>
        </p:nvSpPr>
        <p:spPr>
          <a:xfrm>
            <a:off x="1684545" y="9543570"/>
            <a:ext cx="5245978" cy="929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/>
            </a:pPr>
            <a:r>
              <a:t>If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≠</m:t>
                </m:r>
                <m:sSup>
                  <m:e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</m:oMath>
            </a14:m>
            <a:r>
              <a:t>, the meron lattice becomes a honeycomb lattice</a:t>
            </a:r>
          </a:p>
        </p:txBody>
      </p:sp>
      <p:sp>
        <p:nvSpPr>
          <p:cNvPr id="892" name="Kekulé lattices in phononic and photonic crystal structures"/>
          <p:cNvSpPr txBox="1"/>
          <p:nvPr/>
        </p:nvSpPr>
        <p:spPr>
          <a:xfrm>
            <a:off x="14932899" y="6026690"/>
            <a:ext cx="7360941" cy="1030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Kekulé lattices in phononic and photonic crystal structures</a:t>
            </a:r>
          </a:p>
        </p:txBody>
      </p:sp>
      <p:sp>
        <p:nvSpPr>
          <p:cNvPr id="893" name="Kekulé-O structure:…"/>
          <p:cNvSpPr txBox="1"/>
          <p:nvPr/>
        </p:nvSpPr>
        <p:spPr>
          <a:xfrm>
            <a:off x="9152694" y="10444852"/>
            <a:ext cx="4096283" cy="1564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b="1" sz="3000"/>
            </a:pPr>
            <a:r>
              <a:t>Kekulé-O structure:</a:t>
            </a:r>
          </a:p>
          <a:p>
            <a:pPr defTabSz="1130300">
              <a:spcBef>
                <a:spcPts val="0"/>
              </a:spcBef>
              <a:defRPr sz="3000"/>
            </a:pPr>
            <a:r>
              <a:t>a distorted honecomb lattice with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≠</m:t>
                </m:r>
                <m:sSup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</m:oMath>
            </a14:m>
          </a:p>
        </p:txBody>
      </p:sp>
      <p:sp>
        <p:nvSpPr>
          <p:cNvPr id="894" name="모서리가 둥근 직사각형"/>
          <p:cNvSpPr/>
          <p:nvPr/>
        </p:nvSpPr>
        <p:spPr>
          <a:xfrm>
            <a:off x="14544713" y="2035706"/>
            <a:ext cx="8768775" cy="10664765"/>
          </a:xfrm>
          <a:prstGeom prst="roundRect">
            <a:avLst>
              <a:gd name="adj" fmla="val 2172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95" name="Phys. Rev. Appl. 11, 044086 (2019)"/>
          <p:cNvSpPr txBox="1"/>
          <p:nvPr/>
        </p:nvSpPr>
        <p:spPr>
          <a:xfrm>
            <a:off x="16195313" y="8581874"/>
            <a:ext cx="6057901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3000"/>
            </a:lvl1pPr>
          </a:lstStyle>
          <a:p>
            <a:pPr/>
            <a:r>
              <a:t>Phys. Rev. Appl. 11, 044086 (2019)</a:t>
            </a:r>
          </a:p>
        </p:txBody>
      </p:sp>
      <p:sp>
        <p:nvSpPr>
          <p:cNvPr id="896" name="Nat. Phys. 12, 950 (2016)"/>
          <p:cNvSpPr txBox="1"/>
          <p:nvPr/>
        </p:nvSpPr>
        <p:spPr>
          <a:xfrm>
            <a:off x="16157213" y="4351724"/>
            <a:ext cx="450494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spcBef>
                <a:spcPts val="0"/>
              </a:spcBef>
              <a:defRPr sz="3000"/>
            </a:pPr>
            <a:r>
              <a:t> </a:t>
            </a:r>
            <a:r>
              <a:t>Nat. Phys. 12, 950 (2016)</a:t>
            </a:r>
          </a:p>
        </p:txBody>
      </p:sp>
      <p:sp>
        <p:nvSpPr>
          <p:cNvPr id="897" name="Photon. Res. 10, 999 (2022)"/>
          <p:cNvSpPr txBox="1"/>
          <p:nvPr/>
        </p:nvSpPr>
        <p:spPr>
          <a:xfrm>
            <a:off x="16191541" y="7735890"/>
            <a:ext cx="4843654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3000"/>
            </a:lvl1pPr>
          </a:lstStyle>
          <a:p>
            <a:pPr/>
            <a:r>
              <a:t>Photon. Res. 10, 999 (2022)</a:t>
            </a:r>
          </a:p>
        </p:txBody>
      </p:sp>
      <p:sp>
        <p:nvSpPr>
          <p:cNvPr id="898" name="Kekulé lattice: a non-regular lattice structure with distortion"/>
          <p:cNvSpPr txBox="1"/>
          <p:nvPr/>
        </p:nvSpPr>
        <p:spPr>
          <a:xfrm>
            <a:off x="8805571" y="2207051"/>
            <a:ext cx="4974766" cy="1475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b="1" sz="3000"/>
            </a:pPr>
            <a:r>
              <a:t>Kekulé lattice: </a:t>
            </a:r>
            <a:r>
              <a:rPr b="0"/>
              <a:t>a non-regular lattice structure with distortion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01" name="Stabilization mechanism of the Meron Kekulé lattice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Stabilization mechanism of the Meron Kekulé lattice</a:t>
            </a:r>
          </a:p>
        </p:txBody>
      </p:sp>
      <p:pic>
        <p:nvPicPr>
          <p:cNvPr id="902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rcRect l="66758" t="59665" r="0" b="0"/>
          <a:stretch>
            <a:fillRect/>
          </a:stretch>
        </p:blipFill>
        <p:spPr>
          <a:xfrm>
            <a:off x="1097122" y="3037208"/>
            <a:ext cx="5072469" cy="5181332"/>
          </a:xfrm>
          <a:prstGeom prst="rect">
            <a:avLst/>
          </a:prstGeom>
          <a:ln w="12700">
            <a:miter lim="400000"/>
          </a:ln>
        </p:spPr>
      </p:pic>
      <p:pic>
        <p:nvPicPr>
          <p:cNvPr id="903" name="붙여넣은 동영상.png" descr="붙여넣은 동영상.png"/>
          <p:cNvPicPr>
            <a:picLocks noChangeAspect="1"/>
          </p:cNvPicPr>
          <p:nvPr/>
        </p:nvPicPr>
        <p:blipFill>
          <a:blip r:embed="rId3">
            <a:extLst/>
          </a:blip>
          <a:srcRect l="70028" t="0" r="0" b="0"/>
          <a:stretch>
            <a:fillRect/>
          </a:stretch>
        </p:blipFill>
        <p:spPr>
          <a:xfrm>
            <a:off x="6475939" y="2750993"/>
            <a:ext cx="4664464" cy="5273057"/>
          </a:xfrm>
          <a:prstGeom prst="rect">
            <a:avLst/>
          </a:prstGeom>
          <a:ln w="12700">
            <a:miter lim="400000"/>
          </a:ln>
        </p:spPr>
      </p:pic>
      <p:sp>
        <p:nvSpPr>
          <p:cNvPr id="904" name="KM Kim et al., Nano Lett., 24, 1, 74–81 (2024)"/>
          <p:cNvSpPr txBox="1"/>
          <p:nvPr/>
        </p:nvSpPr>
        <p:spPr>
          <a:xfrm>
            <a:off x="6334905" y="12360200"/>
            <a:ext cx="5272279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2000"/>
            </a:lvl1pPr>
          </a:lstStyle>
          <a:p>
            <a:pPr/>
            <a:r>
              <a:t>KM Kim et al., Nano Lett., 24, 1, 74–81 (2024)</a:t>
            </a:r>
          </a:p>
        </p:txBody>
      </p:sp>
      <p:pic>
        <p:nvPicPr>
          <p:cNvPr id="905" name="붙여넣은 동영상.png" descr="붙여넣은 동영상.png"/>
          <p:cNvPicPr>
            <a:picLocks noChangeAspect="1"/>
          </p:cNvPicPr>
          <p:nvPr/>
        </p:nvPicPr>
        <p:blipFill>
          <a:blip r:embed="rId4">
            <a:extLst/>
          </a:blip>
          <a:srcRect l="0" t="54210" r="0" b="0"/>
          <a:stretch>
            <a:fillRect/>
          </a:stretch>
        </p:blipFill>
        <p:spPr>
          <a:xfrm>
            <a:off x="5280052" y="9403206"/>
            <a:ext cx="6675646" cy="2782709"/>
          </a:xfrm>
          <a:prstGeom prst="rect">
            <a:avLst/>
          </a:prstGeom>
          <a:ln w="12700">
            <a:miter lim="400000"/>
          </a:ln>
        </p:spPr>
      </p:pic>
      <p:pic>
        <p:nvPicPr>
          <p:cNvPr id="906" name="붙여넣은 동영상.png" descr="붙여넣은 동영상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06958" y="9194748"/>
            <a:ext cx="3127083" cy="3199806"/>
          </a:xfrm>
          <a:prstGeom prst="rect">
            <a:avLst/>
          </a:prstGeom>
          <a:ln w="12700">
            <a:miter lim="400000"/>
          </a:ln>
        </p:spPr>
      </p:pic>
      <p:sp>
        <p:nvSpPr>
          <p:cNvPr id="907" name="Ground state"/>
          <p:cNvSpPr txBox="1"/>
          <p:nvPr/>
        </p:nvSpPr>
        <p:spPr>
          <a:xfrm>
            <a:off x="7244773" y="8176736"/>
            <a:ext cx="3481160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spcBef>
                <a:spcPts val="0"/>
              </a:spcBef>
              <a:buClr>
                <a:srgbClr val="000000"/>
              </a:buClr>
              <a:buSzPct val="100000"/>
              <a:buChar char="-"/>
              <a:defRPr sz="2500"/>
            </a:lvl1pPr>
          </a:lstStyle>
          <a:p>
            <a:pPr/>
            <a:r>
              <a:t>Ground state</a:t>
            </a:r>
          </a:p>
        </p:txBody>
      </p:sp>
      <p:pic>
        <p:nvPicPr>
          <p:cNvPr id="908" name="붙여넣은 동영상.png" descr="붙여넣은 동영상.png"/>
          <p:cNvPicPr>
            <a:picLocks noChangeAspect="1"/>
          </p:cNvPicPr>
          <p:nvPr/>
        </p:nvPicPr>
        <p:blipFill>
          <a:blip r:embed="rId6">
            <a:extLst/>
          </a:blip>
          <a:srcRect l="0" t="543" r="0" b="0"/>
          <a:stretch>
            <a:fillRect/>
          </a:stretch>
        </p:blipFill>
        <p:spPr>
          <a:xfrm>
            <a:off x="13355192" y="6986568"/>
            <a:ext cx="10234893" cy="4144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909" name="붙여넣은 동영상.png" descr="붙여넣은 동영상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4632247" y="3743355"/>
            <a:ext cx="7124381" cy="227330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910" name="Meron Kekulé lattice"/>
          <p:cNvSpPr txBox="1"/>
          <p:nvPr/>
        </p:nvSpPr>
        <p:spPr>
          <a:xfrm>
            <a:off x="1771500" y="8176736"/>
            <a:ext cx="4110362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spcBef>
                <a:spcPts val="0"/>
              </a:spcBef>
              <a:buClr>
                <a:srgbClr val="000000"/>
              </a:buClr>
              <a:buSzPct val="100000"/>
              <a:buChar char="-"/>
              <a:defRPr sz="2500"/>
            </a:lvl1pPr>
          </a:lstStyle>
          <a:p>
            <a:pPr/>
            <a:r>
              <a:t>Meron Kekulé lattice</a:t>
            </a:r>
          </a:p>
        </p:txBody>
      </p:sp>
      <p:sp>
        <p:nvSpPr>
          <p:cNvPr id="911" name="Meron Kekulé lattice miminizes the interlayer exchange"/>
          <p:cNvSpPr txBox="1"/>
          <p:nvPr/>
        </p:nvSpPr>
        <p:spPr>
          <a:xfrm>
            <a:off x="1063659" y="2007170"/>
            <a:ext cx="10110217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04800" indent="-304800" defTabSz="2438338">
              <a:lnSpc>
                <a:spcPct val="90000"/>
              </a:lnSpc>
              <a:spcBef>
                <a:spcPts val="450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Meron Kekulé lattice miminizes the interlayer exchange</a:t>
            </a:r>
          </a:p>
        </p:txBody>
      </p:sp>
      <p:sp>
        <p:nvSpPr>
          <p:cNvPr id="912" name="Effective Moiré potential for localizing meron cores"/>
          <p:cNvSpPr txBox="1"/>
          <p:nvPr/>
        </p:nvSpPr>
        <p:spPr>
          <a:xfrm>
            <a:off x="13238702" y="2007170"/>
            <a:ext cx="933564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04800" indent="-304800" defTabSz="2438338">
              <a:lnSpc>
                <a:spcPct val="90000"/>
              </a:lnSpc>
              <a:spcBef>
                <a:spcPts val="450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Effective Moiré potential for localizing meron cores</a:t>
            </a:r>
          </a:p>
        </p:txBody>
      </p:sp>
      <p:sp>
        <p:nvSpPr>
          <p:cNvPr id="913" name="텍스트"/>
          <p:cNvSpPr txBox="1"/>
          <p:nvPr/>
        </p:nvSpPr>
        <p:spPr>
          <a:xfrm>
            <a:off x="15798040" y="6660866"/>
            <a:ext cx="748116" cy="495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130300">
              <a:lnSpc>
                <a:spcPct val="150000"/>
              </a:lnSpc>
              <a:spcBef>
                <a:spcPts val="0"/>
              </a:spcBef>
              <a:defRPr sz="2000"/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f>
                    <m:fPr>
                      <m:ctrlP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lin"/>
                    </m:fPr>
                    <m:num>
                      <m:sSubSup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  <m:sub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</m:num>
                    <m:den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den>
                  </m:f>
                </m:oMath>
              </m:oMathPara>
            </a14:m>
          </a:p>
        </p:txBody>
      </p:sp>
      <p:sp>
        <p:nvSpPr>
          <p:cNvPr id="914" name="“Potential well” for meron cores"/>
          <p:cNvSpPr txBox="1"/>
          <p:nvPr/>
        </p:nvSpPr>
        <p:spPr>
          <a:xfrm>
            <a:off x="13319619" y="11493255"/>
            <a:ext cx="48764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spcBef>
                <a:spcPts val="0"/>
              </a:spcBef>
              <a:buClr>
                <a:srgbClr val="000000"/>
              </a:buClr>
              <a:buSzPct val="100000"/>
              <a:buChar char="-"/>
              <a:defRPr sz="2500"/>
            </a:lvl1pPr>
          </a:lstStyle>
          <a:p>
            <a:pPr/>
            <a:r>
              <a:t>“Potential well” for meron cores</a:t>
            </a:r>
          </a:p>
        </p:txBody>
      </p:sp>
      <p:sp>
        <p:nvSpPr>
          <p:cNvPr id="915" name="Stabilization at large   or"/>
          <p:cNvSpPr txBox="1"/>
          <p:nvPr/>
        </p:nvSpPr>
        <p:spPr>
          <a:xfrm>
            <a:off x="19182729" y="11433109"/>
            <a:ext cx="4493525" cy="594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spcBef>
                <a:spcPts val="0"/>
              </a:spcBef>
              <a:buClr>
                <a:srgbClr val="000000"/>
              </a:buClr>
              <a:buSzPct val="100000"/>
              <a:buChar char="-"/>
              <a:defRPr sz="2500"/>
            </a:pPr>
            <a:r>
              <a:t>Stabilization at large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  <a:r>
              <a:t> or </a:t>
            </a:r>
            <a14:m>
              <m:oMath>
                <m:sSubSup>
                  <m:e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e>
                  <m:sub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  <m:sup>
                    <m:r>
                      <a:rPr xmlns:a="http://schemas.openxmlformats.org/drawingml/2006/main" sz="3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⊥</m:t>
                    </m:r>
                  </m:sup>
                </m:sSubSup>
              </m:oMath>
            </a14:m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18" name="Tunability of the Kekulé structure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Tunability of the Kekulé structure</a:t>
            </a:r>
          </a:p>
        </p:txBody>
      </p:sp>
      <p:sp>
        <p:nvSpPr>
          <p:cNvPr id="919" name="Stabilization condition"/>
          <p:cNvSpPr txBox="1"/>
          <p:nvPr/>
        </p:nvSpPr>
        <p:spPr>
          <a:xfrm>
            <a:off x="2371765" y="9673537"/>
            <a:ext cx="4643678" cy="558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>
                <a:latin typeface="+mn-lt"/>
                <a:ea typeface="+mn-ea"/>
                <a:cs typeface="+mn-cs"/>
                <a:sym typeface="Helvetica Neue Medium"/>
              </a:defRPr>
            </a:pPr>
            <a:r>
              <a:t>Stabilization condition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≈</m:t>
                </m:r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</a:p>
        </p:txBody>
      </p:sp>
      <p:sp>
        <p:nvSpPr>
          <p:cNvPr id="920" name="Adjusting     Manipulation of"/>
          <p:cNvSpPr txBox="1"/>
          <p:nvPr/>
        </p:nvSpPr>
        <p:spPr>
          <a:xfrm>
            <a:off x="2325331" y="10610619"/>
            <a:ext cx="4736547" cy="558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>
                <a:latin typeface="+mn-lt"/>
                <a:ea typeface="+mn-ea"/>
                <a:cs typeface="+mn-cs"/>
                <a:sym typeface="Helvetica Neue Medium"/>
              </a:defRPr>
            </a:pPr>
            <a:r>
              <a:t>Adjusting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</m:oMath>
            </a14:m>
            <a:r>
              <a:t>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Manipulation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</a:p>
        </p:txBody>
      </p:sp>
      <p:pic>
        <p:nvPicPr>
          <p:cNvPr id="921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2180" y="3877258"/>
            <a:ext cx="5585849" cy="535458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922" name="Manipulation of Kekulé structure"/>
          <p:cNvSpPr txBox="1"/>
          <p:nvPr/>
        </p:nvSpPr>
        <p:spPr>
          <a:xfrm>
            <a:off x="1505904" y="2867710"/>
            <a:ext cx="6375401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Manipulation of Kekulé structure</a:t>
            </a:r>
          </a:p>
        </p:txBody>
      </p:sp>
      <p:pic>
        <p:nvPicPr>
          <p:cNvPr id="923" name="붙여넣은 동영상.png" descr="붙여넣은 동영상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17000" y="3884665"/>
            <a:ext cx="6350000" cy="5339774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924" name="By adjusting"/>
          <p:cNvSpPr txBox="1"/>
          <p:nvPr/>
        </p:nvSpPr>
        <p:spPr>
          <a:xfrm>
            <a:off x="9964263" y="2785375"/>
            <a:ext cx="4455475" cy="650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pPr>
            <a:r>
              <a:t>By adjusting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</a:p>
        </p:txBody>
      </p:sp>
      <p:sp>
        <p:nvSpPr>
          <p:cNvPr id="925" name="Increase of     Increase of"/>
          <p:cNvSpPr txBox="1"/>
          <p:nvPr/>
        </p:nvSpPr>
        <p:spPr>
          <a:xfrm>
            <a:off x="9988222" y="9673537"/>
            <a:ext cx="4432956" cy="558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>
                <a:latin typeface="+mn-lt"/>
                <a:ea typeface="+mn-ea"/>
                <a:cs typeface="+mn-cs"/>
                <a:sym typeface="Helvetica Neue Medium"/>
              </a:defRPr>
            </a:pPr>
            <a:r>
              <a:t>Increase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  <a:r>
              <a:t>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Increase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</m:oMath>
            </a14:m>
          </a:p>
        </p:txBody>
      </p:sp>
      <p:sp>
        <p:nvSpPr>
          <p:cNvPr id="926" name="Increase of     Increase of"/>
          <p:cNvSpPr txBox="1"/>
          <p:nvPr/>
        </p:nvSpPr>
        <p:spPr>
          <a:xfrm>
            <a:off x="10028832" y="10610619"/>
            <a:ext cx="4326336" cy="558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>
                <a:latin typeface="+mn-lt"/>
                <a:ea typeface="+mn-ea"/>
                <a:cs typeface="+mn-cs"/>
                <a:sym typeface="Helvetica Neue Medium"/>
              </a:defRPr>
            </a:pPr>
            <a:r>
              <a:t>Increase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</m:oMath>
            </a14:m>
            <a:r>
              <a:t>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Increase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</a:p>
        </p:txBody>
      </p:sp>
      <p:pic>
        <p:nvPicPr>
          <p:cNvPr id="927" name="붙여넣은 동영상.png" descr="붙여넣은 동영상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502295" y="4034047"/>
            <a:ext cx="6350001" cy="504101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928" name="By adjusting"/>
          <p:cNvSpPr txBox="1"/>
          <p:nvPr/>
        </p:nvSpPr>
        <p:spPr>
          <a:xfrm>
            <a:off x="17449558" y="2785375"/>
            <a:ext cx="4455475" cy="650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pPr>
            <a:r>
              <a:t>By adjusting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</m:oMath>
            </a14:m>
          </a:p>
        </p:txBody>
      </p:sp>
      <p:sp>
        <p:nvSpPr>
          <p:cNvPr id="929" name="Increase of     Decrease of"/>
          <p:cNvSpPr txBox="1"/>
          <p:nvPr/>
        </p:nvSpPr>
        <p:spPr>
          <a:xfrm>
            <a:off x="17393956" y="9673537"/>
            <a:ext cx="4566677" cy="558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>
                <a:latin typeface="+mn-lt"/>
                <a:ea typeface="+mn-ea"/>
                <a:cs typeface="+mn-cs"/>
                <a:sym typeface="Helvetica Neue Medium"/>
              </a:defRPr>
            </a:pPr>
            <a:r>
              <a:t>Increase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</m:oMath>
            </a14:m>
            <a:r>
              <a:t>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Decrease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</m:oMath>
            </a14:m>
          </a:p>
        </p:txBody>
      </p:sp>
      <p:sp>
        <p:nvSpPr>
          <p:cNvPr id="930" name="Decrease of     Decrease of"/>
          <p:cNvSpPr txBox="1"/>
          <p:nvPr/>
        </p:nvSpPr>
        <p:spPr>
          <a:xfrm>
            <a:off x="17378872" y="10610619"/>
            <a:ext cx="4596847" cy="558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2500">
                <a:latin typeface="+mn-lt"/>
                <a:ea typeface="+mn-ea"/>
                <a:cs typeface="+mn-cs"/>
                <a:sym typeface="Helvetica Neue Medium"/>
              </a:defRPr>
            </a:pPr>
            <a:r>
              <a:t>Decrease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</m:oMath>
            </a14:m>
            <a:r>
              <a:t>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Decrease of </a:t>
            </a:r>
            <a14:m>
              <m:oMath>
                <m:r>
                  <a:rPr xmlns:a="http://schemas.openxmlformats.org/drawingml/2006/main" sz="3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33" name="Diverse meron lattice configurations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Diverse meron lattice configurations</a:t>
            </a:r>
          </a:p>
        </p:txBody>
      </p:sp>
      <p:pic>
        <p:nvPicPr>
          <p:cNvPr id="934" name="붙여넣은 동영상.png" descr="붙여넣은 동영상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4127636" y="2810979"/>
            <a:ext cx="8134874" cy="9631913"/>
          </a:xfrm>
          <a:prstGeom prst="rect">
            <a:avLst/>
          </a:prstGeom>
          <a:ln w="12700">
            <a:miter lim="400000"/>
          </a:ln>
        </p:spPr>
      </p:pic>
      <p:sp>
        <p:nvSpPr>
          <p:cNvPr id="935" name="Free helicity:"/>
          <p:cNvSpPr txBox="1"/>
          <p:nvPr/>
        </p:nvSpPr>
        <p:spPr>
          <a:xfrm>
            <a:off x="3357027" y="3969744"/>
            <a:ext cx="7428049" cy="687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3000"/>
            </a:pPr>
            <a:r>
              <a:t>Free helicity: </a:t>
            </a:r>
            <a14:m>
              <m:oMath>
                <m:sSubSup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p>
                </m:sSubSup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  <m:sSubSup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p>
                </m:sSubSup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sSub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</m:oMath>
            </a14:m>
          </a:p>
        </p:txBody>
      </p:sp>
      <p:sp>
        <p:nvSpPr>
          <p:cNvPr id="936" name="SO(2) spin rotational symmetry in the x-y plane"/>
          <p:cNvSpPr txBox="1"/>
          <p:nvPr/>
        </p:nvSpPr>
        <p:spPr>
          <a:xfrm>
            <a:off x="1273185" y="2501269"/>
            <a:ext cx="9161654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spcBef>
                <a:spcPts val="0"/>
              </a:spcBef>
              <a:buSzPct val="100000"/>
              <a:buChar char="•"/>
              <a:defRPr b="1" sz="3000"/>
            </a:lvl1pPr>
          </a:lstStyle>
          <a:p>
            <a:pPr/>
            <a:r>
              <a:t>SO(2) spin rotational symmetry in the x-y plane</a:t>
            </a:r>
          </a:p>
        </p:txBody>
      </p:sp>
      <p:sp>
        <p:nvSpPr>
          <p:cNvPr id="937" name="32 distinct Meron Kekulé lattices"/>
          <p:cNvSpPr txBox="1"/>
          <p:nvPr/>
        </p:nvSpPr>
        <p:spPr>
          <a:xfrm>
            <a:off x="13871437" y="1965579"/>
            <a:ext cx="10319281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130300">
              <a:spcBef>
                <a:spcPts val="0"/>
              </a:spcBef>
              <a:defRPr sz="3000"/>
            </a:lvl1pPr>
          </a:lstStyle>
          <a:p>
            <a:pPr/>
            <a:r>
              <a:t>32 distinct Meron Kekulé lattices</a:t>
            </a:r>
          </a:p>
        </p:txBody>
      </p:sp>
      <p:sp>
        <p:nvSpPr>
          <p:cNvPr id="938" name="Free polarity:   for each meron core"/>
          <p:cNvSpPr txBox="1"/>
          <p:nvPr/>
        </p:nvSpPr>
        <p:spPr>
          <a:xfrm>
            <a:off x="3357027" y="6352561"/>
            <a:ext cx="10319283" cy="1095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3000"/>
            </a:pPr>
            <a:r>
              <a:t>Free polarity: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p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±</m:t>
                </m:r>
                <m:f>
                  <m:fPr>
                    <m:ctrl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den>
                </m:f>
              </m:oMath>
            </a14:m>
            <a:r>
              <a:t> for each meron core</a:t>
            </a:r>
          </a:p>
        </p:txBody>
      </p:sp>
      <p:sp>
        <p:nvSpPr>
          <p:cNvPr id="939" name="화살표"/>
          <p:cNvSpPr/>
          <p:nvPr/>
        </p:nvSpPr>
        <p:spPr>
          <a:xfrm>
            <a:off x="1880877" y="6408900"/>
            <a:ext cx="1167409" cy="982551"/>
          </a:xfrm>
          <a:prstGeom prst="rightArrow">
            <a:avLst>
              <a:gd name="adj1" fmla="val 32000"/>
              <a:gd name="adj2" fmla="val 82723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40" name="화살표"/>
          <p:cNvSpPr/>
          <p:nvPr/>
        </p:nvSpPr>
        <p:spPr>
          <a:xfrm>
            <a:off x="1830077" y="3822422"/>
            <a:ext cx="1167409" cy="982552"/>
          </a:xfrm>
          <a:prstGeom prst="rightArrow">
            <a:avLst>
              <a:gd name="adj1" fmla="val 32000"/>
              <a:gd name="adj2" fmla="val 82723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41" name="Z2 spin symmetry in the z axis"/>
          <p:cNvSpPr txBox="1"/>
          <p:nvPr/>
        </p:nvSpPr>
        <p:spPr>
          <a:xfrm>
            <a:off x="1273185" y="5361373"/>
            <a:ext cx="916165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spcBef>
                <a:spcPts val="0"/>
              </a:spcBef>
              <a:buSzPct val="100000"/>
              <a:buChar char="•"/>
              <a:defRPr b="1" sz="3000"/>
            </a:lvl1pPr>
          </a:lstStyle>
          <a:p>
            <a:pPr/>
            <a:r>
              <a:t>Z2 spin symmetry in the z axis</a:t>
            </a:r>
          </a:p>
        </p:txBody>
      </p:sp>
      <p:sp>
        <p:nvSpPr>
          <p:cNvPr id="942" name="32 Meron Kekule lattice structures in total"/>
          <p:cNvSpPr txBox="1"/>
          <p:nvPr/>
        </p:nvSpPr>
        <p:spPr>
          <a:xfrm>
            <a:off x="2071598" y="8740635"/>
            <a:ext cx="7564828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defTabSz="1130300">
              <a:spcBef>
                <a:spcPts val="0"/>
              </a:spcBef>
              <a:buSzPct val="100000"/>
              <a:buChar char="-"/>
              <a:defRPr sz="3000"/>
            </a:lvl1pPr>
          </a:lstStyle>
          <a:p>
            <a:pPr/>
            <a:r>
              <a:t>32 Meron Kekule lattice structures in total</a:t>
            </a:r>
          </a:p>
        </p:txBody>
      </p:sp>
      <p:sp>
        <p:nvSpPr>
          <p:cNvPr id="943" name="텍스트"/>
          <p:cNvSpPr txBox="1"/>
          <p:nvPr/>
        </p:nvSpPr>
        <p:spPr>
          <a:xfrm>
            <a:off x="7951058" y="7353897"/>
            <a:ext cx="5148786" cy="665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30300">
              <a:spcBef>
                <a:spcPts val="0"/>
              </a:spcBef>
              <a:defRPr sz="3000"/>
            </a:pPr>
            <a:r>
              <a:t> </a:t>
            </a:r>
            <a14:m>
              <m:oMath>
                <m:sSub>
                  <m:e>
                    <m:r>
                      <m:rPr>
                        <m:sty m:val="b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m:rPr>
                        <m:sty m:val="b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bar>
                      <m:barPr>
                        <m:ctrl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b"/>
                          </m:r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ba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</a:p>
        </p:txBody>
      </p:sp>
      <p:sp>
        <p:nvSpPr>
          <p:cNvPr id="944" name="6 merons  , 5 merons + 1 antimeron  ,  , 6 antimerons"/>
          <p:cNvSpPr txBox="1"/>
          <p:nvPr/>
        </p:nvSpPr>
        <p:spPr>
          <a:xfrm>
            <a:off x="2070826" y="11242182"/>
            <a:ext cx="8977802" cy="1239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1130300">
              <a:spcBef>
                <a:spcPts val="0"/>
              </a:spcBef>
              <a:buSzPct val="100000"/>
              <a:buChar char="-"/>
              <a:defRPr sz="3000"/>
            </a:pPr>
            <a:r>
              <a:t>6 merons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b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m:rPr>
                        <m:nor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tot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3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, 5 merons + 1 antimeron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b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m:rPr>
                        <m:nor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tot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2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,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⋯</m:t>
                </m:r>
              </m:oMath>
            </a14:m>
            <a:r>
              <a:t>, 6 antimerons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b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m:rPr>
                        <m:nor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tot</m:t>
                    </m:r>
                  </m:sub>
                </m:sSub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3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</p:txBody>
      </p:sp>
      <p:sp>
        <p:nvSpPr>
          <p:cNvPr id="945" name="Show minimal energy variations (difference less than 0.003%)"/>
          <p:cNvSpPr txBox="1"/>
          <p:nvPr/>
        </p:nvSpPr>
        <p:spPr>
          <a:xfrm>
            <a:off x="2083942" y="9990329"/>
            <a:ext cx="10784587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228600" indent="-228600" defTabSz="1130300">
              <a:spcBef>
                <a:spcPts val="0"/>
              </a:spcBef>
              <a:buSzPct val="100000"/>
              <a:buChar char="-"/>
              <a:defRPr sz="3000"/>
            </a:lvl1pPr>
          </a:lstStyle>
          <a:p>
            <a:pPr/>
            <a:r>
              <a:t>Show minimal energy variations (difference less than 0.003%)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48" name="Meron Kekulé lattice = Distorted honeycomb lattice of meron cores"/>
          <p:cNvSpPr txBox="1"/>
          <p:nvPr/>
        </p:nvSpPr>
        <p:spPr>
          <a:xfrm>
            <a:off x="1143000" y="4511970"/>
            <a:ext cx="2197100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Meron Kekulé lattice = Distorted honeycomb lattice of meron cores</a:t>
            </a:r>
          </a:p>
        </p:txBody>
      </p:sp>
      <p:sp>
        <p:nvSpPr>
          <p:cNvPr id="949" name="Moiré-patterned interlayer coupling   Stabilization of meron-antimeron pairs"/>
          <p:cNvSpPr txBox="1"/>
          <p:nvPr/>
        </p:nvSpPr>
        <p:spPr>
          <a:xfrm>
            <a:off x="1143000" y="2567638"/>
            <a:ext cx="21971000" cy="650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pPr>
            <a:r>
              <a:t>Moiré-patterned interlayer coupling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Stabilization of meron-antimeron pairs</a:t>
            </a:r>
          </a:p>
        </p:txBody>
      </p:sp>
      <p:sp>
        <p:nvSpPr>
          <p:cNvPr id="950" name="Effective Moiré potential for meron cores as a stabilization mechanism"/>
          <p:cNvSpPr txBox="1"/>
          <p:nvPr/>
        </p:nvSpPr>
        <p:spPr>
          <a:xfrm>
            <a:off x="1219200" y="6366559"/>
            <a:ext cx="21971001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Effective Moiré potential for meron cores as a stabilization mechanism</a:t>
            </a:r>
          </a:p>
        </p:txBody>
      </p:sp>
      <p:sp>
        <p:nvSpPr>
          <p:cNvPr id="951" name="Summary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Summary</a:t>
            </a:r>
          </a:p>
        </p:txBody>
      </p:sp>
      <p:sp>
        <p:nvSpPr>
          <p:cNvPr id="952" name="Tunability of the lattice structure"/>
          <p:cNvSpPr txBox="1"/>
          <p:nvPr/>
        </p:nvSpPr>
        <p:spPr>
          <a:xfrm>
            <a:off x="1219200" y="8221148"/>
            <a:ext cx="21971001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Tunability of the lattice structure</a:t>
            </a:r>
          </a:p>
        </p:txBody>
      </p:sp>
      <p:sp>
        <p:nvSpPr>
          <p:cNvPr id="953" name="Polarity and helicity degrees of freedom, and different skyrmion numbers"/>
          <p:cNvSpPr txBox="1"/>
          <p:nvPr/>
        </p:nvSpPr>
        <p:spPr>
          <a:xfrm>
            <a:off x="1219200" y="10075736"/>
            <a:ext cx="21971001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96454" indent="-496454" defTabSz="1130300">
              <a:spcBef>
                <a:spcPts val="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Polarity and helicity degrees of freedom, and different skyrmion numbers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56" name="Acknowledgements"/>
          <p:cNvSpPr/>
          <p:nvPr/>
        </p:nvSpPr>
        <p:spPr>
          <a:xfrm>
            <a:off x="1537" y="3498"/>
            <a:ext cx="24406325" cy="1270001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1130300">
              <a:spcBef>
                <a:spcPts val="0"/>
              </a:spcBef>
              <a:defRPr b="1" sz="4000">
                <a:solidFill>
                  <a:srgbClr val="FFFFFF"/>
                </a:solidFill>
              </a:defRPr>
            </a:lvl1pPr>
          </a:lstStyle>
          <a:p>
            <a:pPr/>
            <a:r>
              <a:t>Acknowledgements</a:t>
            </a:r>
          </a:p>
        </p:txBody>
      </p:sp>
      <p:pic>
        <p:nvPicPr>
          <p:cNvPr id="957" name="image_1.png" descr="image_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57976" y="2458285"/>
            <a:ext cx="2751933" cy="3477249"/>
          </a:xfrm>
          <a:prstGeom prst="rect">
            <a:avLst/>
          </a:prstGeom>
          <a:ln w="12700">
            <a:miter lim="400000"/>
          </a:ln>
        </p:spPr>
      </p:pic>
      <p:sp>
        <p:nvSpPr>
          <p:cNvPr id="958" name="Prof. Moon Jip Park…"/>
          <p:cNvSpPr txBox="1"/>
          <p:nvPr/>
        </p:nvSpPr>
        <p:spPr>
          <a:xfrm>
            <a:off x="5378555" y="6317561"/>
            <a:ext cx="2545469" cy="1080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>
            <a:normAutofit fontScale="100000" lnSpcReduction="0"/>
          </a:bodyPr>
          <a:lstStyle/>
          <a:p>
            <a:pPr algn="ctr" defTabSz="2316422">
              <a:spcBef>
                <a:spcPts val="0"/>
              </a:spcBef>
              <a:defRPr spc="-45" sz="2280"/>
            </a:pPr>
            <a:r>
              <a:t>Prof. Moon Jip Park  </a:t>
            </a:r>
          </a:p>
          <a:p>
            <a:pPr algn="ctr" defTabSz="2316422">
              <a:spcBef>
                <a:spcPts val="0"/>
              </a:spcBef>
              <a:defRPr spc="-45" sz="2280"/>
            </a:pPr>
            <a:r>
              <a:t>(Hanyang Univ)</a:t>
            </a:r>
          </a:p>
        </p:txBody>
      </p:sp>
      <p:pic>
        <p:nvPicPr>
          <p:cNvPr id="959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66379" y="2347322"/>
            <a:ext cx="2681281" cy="3699175"/>
          </a:xfrm>
          <a:prstGeom prst="rect">
            <a:avLst/>
          </a:prstGeom>
          <a:ln w="12700">
            <a:miter lim="400000"/>
          </a:ln>
        </p:spPr>
      </p:pic>
      <p:sp>
        <p:nvSpPr>
          <p:cNvPr id="960" name="Dr. Grigory Bednik…"/>
          <p:cNvSpPr txBox="1"/>
          <p:nvPr/>
        </p:nvSpPr>
        <p:spPr>
          <a:xfrm>
            <a:off x="9397958" y="6536611"/>
            <a:ext cx="2533288" cy="959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>
            <a:normAutofit fontScale="100000" lnSpcReduction="0"/>
          </a:bodyPr>
          <a:lstStyle/>
          <a:p>
            <a:pPr algn="ctr" defTabSz="2438339">
              <a:spcBef>
                <a:spcPts val="0"/>
              </a:spcBef>
              <a:defRPr spc="-48" sz="2400"/>
            </a:pPr>
            <a:r>
              <a:t>Dr. Grigory Bednik </a:t>
            </a:r>
          </a:p>
          <a:p>
            <a:pPr algn="ctr" defTabSz="2438339">
              <a:spcBef>
                <a:spcPts val="0"/>
              </a:spcBef>
              <a:defRPr spc="-48" sz="2400"/>
            </a:pPr>
            <a:r>
              <a:t>(MIT)</a:t>
            </a:r>
          </a:p>
        </p:txBody>
      </p:sp>
      <p:pic>
        <p:nvPicPr>
          <p:cNvPr id="961" name="pasted-image.png" descr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893064" y="2479322"/>
            <a:ext cx="2496025" cy="3474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962" name="pasted-image.png" descr="pasted-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405180" y="2396364"/>
            <a:ext cx="2897758" cy="3640772"/>
          </a:xfrm>
          <a:prstGeom prst="rect">
            <a:avLst/>
          </a:prstGeom>
          <a:ln w="12700">
            <a:miter lim="400000"/>
          </a:ln>
        </p:spPr>
      </p:pic>
      <p:sp>
        <p:nvSpPr>
          <p:cNvPr id="963" name="Prof. Myung Joon Han (KAIST)"/>
          <p:cNvSpPr txBox="1"/>
          <p:nvPr/>
        </p:nvSpPr>
        <p:spPr>
          <a:xfrm>
            <a:off x="13405180" y="6536611"/>
            <a:ext cx="2897758" cy="959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>
            <a:normAutofit fontScale="100000" lnSpcReduction="0"/>
          </a:bodyPr>
          <a:lstStyle>
            <a:lvl1pPr algn="ctr" defTabSz="2438339">
              <a:spcBef>
                <a:spcPts val="0"/>
              </a:spcBef>
              <a:defRPr spc="-48" sz="2400"/>
            </a:lvl1pPr>
          </a:lstStyle>
          <a:p>
            <a:pPr/>
            <a:r>
              <a:t>Prof. Myung Joon Han (KAIST)</a:t>
            </a:r>
          </a:p>
        </p:txBody>
      </p:sp>
      <p:sp>
        <p:nvSpPr>
          <p:cNvPr id="964" name="Dr. Do Hun Kim…"/>
          <p:cNvSpPr txBox="1"/>
          <p:nvPr/>
        </p:nvSpPr>
        <p:spPr>
          <a:xfrm>
            <a:off x="16926893" y="6682726"/>
            <a:ext cx="2428368" cy="667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>
            <a:normAutofit fontScale="100000" lnSpcReduction="0"/>
          </a:bodyPr>
          <a:lstStyle/>
          <a:p>
            <a:pPr algn="ctr" defTabSz="2072588">
              <a:spcBef>
                <a:spcPts val="0"/>
              </a:spcBef>
              <a:defRPr spc="-40" sz="2040"/>
            </a:pPr>
            <a:r>
              <a:t>Dr. Do Hun Kim </a:t>
            </a:r>
          </a:p>
          <a:p>
            <a:pPr algn="ctr" defTabSz="2072588">
              <a:spcBef>
                <a:spcPts val="0"/>
              </a:spcBef>
              <a:defRPr spc="-40" sz="2040"/>
            </a:pPr>
            <a:r>
              <a:t>(Oaklidge Nat. Lab)</a:t>
            </a:r>
          </a:p>
        </p:txBody>
      </p:sp>
      <p:sp>
        <p:nvSpPr>
          <p:cNvPr id="965" name="Prof. Se Kwon Kim…"/>
          <p:cNvSpPr txBox="1"/>
          <p:nvPr/>
        </p:nvSpPr>
        <p:spPr>
          <a:xfrm>
            <a:off x="1265889" y="6475347"/>
            <a:ext cx="2784761" cy="765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>
            <a:normAutofit fontScale="100000" lnSpcReduction="0"/>
          </a:bodyPr>
          <a:lstStyle/>
          <a:p>
            <a:pPr algn="ctr" defTabSz="375694">
              <a:spcBef>
                <a:spcPts val="0"/>
              </a:spcBef>
              <a:defRPr sz="2304">
                <a:latin typeface="+mn-lt"/>
                <a:ea typeface="+mn-ea"/>
                <a:cs typeface="+mn-cs"/>
                <a:sym typeface="Helvetica Neue Medium"/>
              </a:defRPr>
            </a:pPr>
            <a:r>
              <a:t>Prof. Se Kwon Kim</a:t>
            </a:r>
          </a:p>
          <a:p>
            <a:pPr algn="ctr" defTabSz="375694">
              <a:spcBef>
                <a:spcPts val="0"/>
              </a:spcBef>
              <a:defRPr sz="2304">
                <a:latin typeface="+mn-lt"/>
                <a:ea typeface="+mn-ea"/>
                <a:cs typeface="+mn-cs"/>
                <a:sym typeface="Helvetica Neue Medium"/>
              </a:defRPr>
            </a:pPr>
            <a:r>
              <a:t>(KAIST)</a:t>
            </a:r>
          </a:p>
        </p:txBody>
      </p:sp>
      <p:pic>
        <p:nvPicPr>
          <p:cNvPr id="966" name="bedc48b891765ab4b01d7a6b6bfc2c68.jpg" descr="bedc48b891765ab4b01d7a6b6bfc2c68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17629" y="2487593"/>
            <a:ext cx="2681281" cy="34186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그룹화"/>
          <p:cNvSpPr/>
          <p:nvPr/>
        </p:nvSpPr>
        <p:spPr>
          <a:xfrm>
            <a:off x="3175000" y="5079999"/>
            <a:ext cx="18034000" cy="508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marL="651933" indent="-651933">
              <a:lnSpc>
                <a:spcPct val="200000"/>
              </a:lnSpc>
              <a:spcBef>
                <a:spcPts val="0"/>
              </a:spcBef>
              <a:buSzPct val="100000"/>
              <a:buAutoNum type="romanUcPeriod" startAt="1"/>
              <a:defRPr sz="4400">
                <a:latin typeface="+mn-lt"/>
                <a:ea typeface="+mn-ea"/>
                <a:cs typeface="+mn-cs"/>
                <a:sym typeface="Helvetica Neue Medium"/>
              </a:defRPr>
            </a:pPr>
            <a:r>
              <a:t> Twist Engineering of 2D Magnetism</a:t>
            </a:r>
          </a:p>
          <a:p>
            <a:pPr marL="651933" indent="-651933">
              <a:lnSpc>
                <a:spcPct val="200000"/>
              </a:lnSpc>
              <a:spcBef>
                <a:spcPts val="0"/>
              </a:spcBef>
              <a:buSzPct val="100000"/>
              <a:buAutoNum type="romanUcPeriod" startAt="1"/>
              <a:defRPr sz="4400">
                <a:latin typeface="+mn-lt"/>
                <a:ea typeface="+mn-ea"/>
                <a:cs typeface="+mn-cs"/>
                <a:sym typeface="Helvetica Neue Medium"/>
              </a:defRPr>
            </a:pPr>
            <a:r>
              <a:t> Meron Kekulé Lattices in Twisted Antiferromagnets</a:t>
            </a:r>
          </a:p>
        </p:txBody>
      </p:sp>
      <p:sp>
        <p:nvSpPr>
          <p:cNvPr id="176" name="Outline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Outline</a:t>
            </a:r>
          </a:p>
        </p:txBody>
      </p:sp>
      <p:sp>
        <p:nvSpPr>
          <p:cNvPr id="177" name="텍스트"/>
          <p:cNvSpPr txBox="1"/>
          <p:nvPr/>
        </p:nvSpPr>
        <p:spPr>
          <a:xfrm>
            <a:off x="12065050" y="13080999"/>
            <a:ext cx="241403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Thank you for your attention!"/>
          <p:cNvSpPr txBox="1"/>
          <p:nvPr/>
        </p:nvSpPr>
        <p:spPr>
          <a:xfrm>
            <a:off x="1206500" y="6205985"/>
            <a:ext cx="21971001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1130300">
              <a:spcBef>
                <a:spcPts val="0"/>
              </a:spcBef>
              <a:defRPr sz="8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Thank you for your attention!</a:t>
            </a:r>
          </a:p>
        </p:txBody>
      </p:sp>
      <p:sp>
        <p:nvSpPr>
          <p:cNvPr id="969" name="직사각형"/>
          <p:cNvSpPr/>
          <p:nvPr/>
        </p:nvSpPr>
        <p:spPr>
          <a:xfrm>
            <a:off x="-11163" y="-34602"/>
            <a:ext cx="24406325" cy="21193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130300">
              <a:spcBef>
                <a:spcPts val="0"/>
              </a:spcBef>
              <a:defRPr b="1" sz="8000">
                <a:solidFill>
                  <a:srgbClr val="FFFFFF"/>
                </a:solidFill>
              </a:defRPr>
            </a:pPr>
          </a:p>
        </p:txBody>
      </p:sp>
      <p:sp>
        <p:nvSpPr>
          <p:cNvPr id="970" name="슬라이드 번호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>
            <a:lvl1pPr defTabSz="584200">
              <a:defRPr sz="2000">
                <a:solidFill>
                  <a:srgbClr val="5E5E5E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그룹화"/>
          <p:cNvSpPr/>
          <p:nvPr/>
        </p:nvSpPr>
        <p:spPr>
          <a:xfrm>
            <a:off x="3175000" y="5079999"/>
            <a:ext cx="18034000" cy="508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marL="651933" indent="-651933">
              <a:lnSpc>
                <a:spcPct val="200000"/>
              </a:lnSpc>
              <a:spcBef>
                <a:spcPts val="0"/>
              </a:spcBef>
              <a:buSzPct val="100000"/>
              <a:buAutoNum type="romanUcPeriod" startAt="1"/>
              <a:defRPr sz="4400">
                <a:latin typeface="+mn-lt"/>
                <a:ea typeface="+mn-ea"/>
                <a:cs typeface="+mn-cs"/>
                <a:sym typeface="Helvetica Neue Medium"/>
              </a:defRPr>
            </a:pPr>
            <a:r>
              <a:t> Twist Engineering of 2D Magnetism</a:t>
            </a:r>
          </a:p>
          <a:p>
            <a:pPr marL="651933" indent="-651933">
              <a:lnSpc>
                <a:spcPct val="200000"/>
              </a:lnSpc>
              <a:spcBef>
                <a:spcPts val="0"/>
              </a:spcBef>
              <a:buSzPct val="100000"/>
              <a:buAutoNum type="romanUcPeriod" startAt="1"/>
              <a:defRPr sz="4400">
                <a:solidFill>
                  <a:srgbClr val="D5D5D5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 Meron Kekulé Lattices in Twisted Antiferromagnets</a:t>
            </a:r>
          </a:p>
        </p:txBody>
      </p:sp>
      <p:sp>
        <p:nvSpPr>
          <p:cNvPr id="180" name="Outline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Outline</a:t>
            </a:r>
          </a:p>
        </p:txBody>
      </p:sp>
      <p:sp>
        <p:nvSpPr>
          <p:cNvPr id="181" name="텍스트"/>
          <p:cNvSpPr txBox="1"/>
          <p:nvPr/>
        </p:nvSpPr>
        <p:spPr>
          <a:xfrm>
            <a:off x="12065050" y="13080999"/>
            <a:ext cx="241403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슬라이드 번호"/>
          <p:cNvSpPr txBox="1"/>
          <p:nvPr>
            <p:ph type="sldNum" sz="quarter" idx="2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86" name="그룹화"/>
          <p:cNvGrpSpPr/>
          <p:nvPr/>
        </p:nvGrpSpPr>
        <p:grpSpPr>
          <a:xfrm>
            <a:off x="2275629" y="3719314"/>
            <a:ext cx="8793676" cy="6257009"/>
            <a:chOff x="0" y="0"/>
            <a:chExt cx="8793675" cy="6257008"/>
          </a:xfrm>
        </p:grpSpPr>
        <p:sp>
          <p:nvSpPr>
            <p:cNvPr id="184" name="AK Geim &amp; IV Grigorieva Nature 499, 419-425 (2013)"/>
            <p:cNvSpPr/>
            <p:nvPr/>
          </p:nvSpPr>
          <p:spPr>
            <a:xfrm>
              <a:off x="1508887" y="6257008"/>
              <a:ext cx="728478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 defTabSz="828675">
                <a:spcBef>
                  <a:spcPts val="0"/>
                </a:spcBef>
                <a:tabLst>
                  <a:tab pos="647700" algn="l"/>
                  <a:tab pos="1308100" algn="l"/>
                  <a:tab pos="1968500" algn="l"/>
                  <a:tab pos="2616200" algn="l"/>
                  <a:tab pos="3276600" algn="l"/>
                  <a:tab pos="3937000" algn="l"/>
                  <a:tab pos="4584700" algn="l"/>
                  <a:tab pos="5245100" algn="l"/>
                  <a:tab pos="5905500" algn="l"/>
                </a:tabLst>
                <a:defRPr sz="2400"/>
              </a:pPr>
              <a:r>
                <a:t>AK Geim &amp; IV Grigorieva Nature </a:t>
              </a:r>
              <a:r>
                <a:t>499</a:t>
              </a:r>
              <a:r>
                <a:t>, 419-425 (2013)</a:t>
              </a:r>
            </a:p>
          </p:txBody>
        </p:sp>
        <p:pic>
          <p:nvPicPr>
            <p:cNvPr id="185" name="nature12385-f1.jpeg" descr="nature12385-f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726941" cy="57175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87" name="twisting_moive.mp4" descr="twisting_moive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13415396" y="3805663"/>
            <a:ext cx="8173695" cy="726744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3180000">
              <a:srgbClr val="000000">
                <a:alpha val="50000"/>
              </a:srgbClr>
            </a:outerShdw>
          </a:effectLst>
        </p:spPr>
      </p:pic>
      <p:sp>
        <p:nvSpPr>
          <p:cNvPr id="188" name="Van der Waals heterostructures"/>
          <p:cNvSpPr txBox="1"/>
          <p:nvPr/>
        </p:nvSpPr>
        <p:spPr>
          <a:xfrm>
            <a:off x="2611515" y="2175545"/>
            <a:ext cx="8197509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/>
          <a:lstStyle>
            <a:lvl1pPr marL="317500" indent="-317500">
              <a:buSzPct val="125000"/>
              <a:buChar char="•"/>
              <a:defRPr b="1" sz="3000"/>
            </a:lvl1pPr>
          </a:lstStyle>
          <a:p>
            <a:pPr/>
            <a:r>
              <a:t>Van der Waals heterostructures</a:t>
            </a:r>
          </a:p>
        </p:txBody>
      </p:sp>
      <p:sp>
        <p:nvSpPr>
          <p:cNvPr id="189" name="Moiré heterostructures"/>
          <p:cNvSpPr txBox="1"/>
          <p:nvPr/>
        </p:nvSpPr>
        <p:spPr>
          <a:xfrm>
            <a:off x="13403488" y="2175545"/>
            <a:ext cx="8197510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/>
          <a:lstStyle>
            <a:lvl1pPr marL="317500" indent="-317500">
              <a:buSzPct val="125000"/>
              <a:buChar char="•"/>
              <a:defRPr b="1" sz="3000"/>
            </a:lvl1pPr>
          </a:lstStyle>
          <a:p>
            <a:pPr/>
            <a:r>
              <a:t>Moiré heterostructures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1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87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8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8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twisted_bilayer.mp4" descr="twisted_bilayer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627411" y="3419400"/>
            <a:ext cx="9245520" cy="8220431"/>
          </a:xfrm>
          <a:prstGeom prst="rect">
            <a:avLst/>
          </a:prstGeom>
          <a:ln w="3175">
            <a:solidFill>
              <a:srgbClr val="000000"/>
            </a:solidFill>
            <a:miter lim="400000"/>
          </a:ln>
        </p:spPr>
      </p:pic>
      <p:grpSp>
        <p:nvGrpSpPr>
          <p:cNvPr id="194" name="그룹화"/>
          <p:cNvGrpSpPr/>
          <p:nvPr/>
        </p:nvGrpSpPr>
        <p:grpSpPr>
          <a:xfrm>
            <a:off x="13351496" y="8160938"/>
            <a:ext cx="8780975" cy="2287345"/>
            <a:chOff x="0" y="0"/>
            <a:chExt cx="8780974" cy="2287344"/>
          </a:xfrm>
        </p:grpSpPr>
        <p:sp>
          <p:nvSpPr>
            <p:cNvPr id="192" name="Twist angle"/>
            <p:cNvSpPr txBox="1"/>
            <p:nvPr/>
          </p:nvSpPr>
          <p:spPr>
            <a:xfrm>
              <a:off x="0" y="-1"/>
              <a:ext cx="2606019" cy="516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8575" tIns="28575" rIns="28575" bIns="28575" numCol="1" anchor="ctr">
              <a:spAutoFit/>
            </a:bodyPr>
            <a:lstStyle>
              <a:lvl1pPr marL="317500" indent="-317500">
                <a:spcBef>
                  <a:spcPts val="0"/>
                </a:spcBef>
                <a:buSzPct val="125000"/>
                <a:buChar char="•"/>
                <a:defRPr b="1" sz="3000"/>
              </a:lvl1pPr>
            </a:lstStyle>
            <a:p>
              <a:pPr/>
              <a:r>
                <a:t>Twist angle</a:t>
              </a:r>
            </a:p>
          </p:txBody>
        </p:sp>
        <p:sp>
          <p:nvSpPr>
            <p:cNvPr id="193" name="텍스트"/>
            <p:cNvSpPr txBox="1"/>
            <p:nvPr/>
          </p:nvSpPr>
          <p:spPr>
            <a:xfrm>
              <a:off x="2102916" y="801647"/>
              <a:ext cx="6678059" cy="14856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algn="ctr">
                <a:spcBef>
                  <a:spcPts val="0"/>
                </a:spcBef>
                <a:defRPr b="1" sz="30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sSub>
                      <m:e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arccos</m:t>
                    </m:r>
                    <m:d>
                      <m:dPr>
                        <m:ctrl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type m:val="bar"/>
                          </m:fPr>
                          <m:num>
                            <m:sSup>
                              <m:e>
                                <m:r>
                                  <a:rPr xmlns:a="http://schemas.openxmlformats.org/drawingml/2006/main"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e>
                              <m:sup>
                                <m:r>
                                  <a:rPr xmlns:a="http://schemas.openxmlformats.org/drawingml/2006/main"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e>
                                <m:r>
                                  <a:rPr xmlns:a="http://schemas.openxmlformats.org/drawingml/2006/main"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e>
                              <m:sup>
                                <m:r>
                                  <a:rPr xmlns:a="http://schemas.openxmlformats.org/drawingml/2006/main"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num>
                          <m:den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p>
                              <m:e>
                                <m:r>
                                  <a:rPr xmlns:a="http://schemas.openxmlformats.org/drawingml/2006/main"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e>
                              <m:sup>
                                <m:r>
                                  <a:rPr xmlns:a="http://schemas.openxmlformats.org/drawingml/2006/main"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p>
                              <m:e>
                                <m:r>
                                  <a:rPr xmlns:a="http://schemas.openxmlformats.org/drawingml/2006/main"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e>
                              <m:sup>
                                <m:r>
                                  <a:rPr xmlns:a="http://schemas.openxmlformats.org/drawingml/2006/main"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den>
                        </m:f>
                      </m:e>
                    </m:d>
                  </m:oMath>
                </m:oMathPara>
              </a14:m>
            </a:p>
          </p:txBody>
        </p:sp>
      </p:grpSp>
      <p:grpSp>
        <p:nvGrpSpPr>
          <p:cNvPr id="197" name="그룹화"/>
          <p:cNvGrpSpPr/>
          <p:nvPr/>
        </p:nvGrpSpPr>
        <p:grpSpPr>
          <a:xfrm>
            <a:off x="13320489" y="10733932"/>
            <a:ext cx="7874036" cy="2164833"/>
            <a:chOff x="0" y="0"/>
            <a:chExt cx="7874034" cy="2164832"/>
          </a:xfrm>
        </p:grpSpPr>
        <p:sp>
          <p:nvSpPr>
            <p:cNvPr id="195" name="Moiré periodicity"/>
            <p:cNvSpPr txBox="1"/>
            <p:nvPr/>
          </p:nvSpPr>
          <p:spPr>
            <a:xfrm>
              <a:off x="0" y="-1"/>
              <a:ext cx="3447542" cy="516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marL="317500" indent="-317500">
                <a:spcBef>
                  <a:spcPts val="0"/>
                </a:spcBef>
                <a:buSzPct val="125000"/>
                <a:buChar char="•"/>
                <a:defRPr b="1" sz="3000"/>
              </a:lvl1pPr>
            </a:lstStyle>
            <a:p>
              <a:pPr/>
              <a:r>
                <a:t>Moiré periodicity</a:t>
              </a:r>
            </a:p>
          </p:txBody>
        </p:sp>
        <p:sp>
          <p:nvSpPr>
            <p:cNvPr id="196" name="텍스트"/>
            <p:cNvSpPr txBox="1"/>
            <p:nvPr/>
          </p:nvSpPr>
          <p:spPr>
            <a:xfrm>
              <a:off x="2124303" y="1022083"/>
              <a:ext cx="5749732" cy="11427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algn="ctr">
                <a:spcBef>
                  <a:spcPts val="0"/>
                </a:spcBef>
                <a:defRPr b="1" sz="30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sSub>
                      <m:e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e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limUpp>
                      <m:e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⟶</m:t>
                        </m:r>
                      </m:e>
                      <m:lim>
                        <m:sSub>
                          <m:e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≪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Upp>
                    <m:f>
                      <m:fPr>
                        <m:ctrl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sSub>
                          <m:e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</m:den>
                    </m:f>
                  </m:oMath>
                </m:oMathPara>
              </a14:m>
            </a:p>
          </p:txBody>
        </p:sp>
      </p:grpSp>
      <p:grpSp>
        <p:nvGrpSpPr>
          <p:cNvPr id="216" name="그룹화"/>
          <p:cNvGrpSpPr/>
          <p:nvPr/>
        </p:nvGrpSpPr>
        <p:grpSpPr>
          <a:xfrm>
            <a:off x="13282595" y="3135828"/>
            <a:ext cx="8881979" cy="4658381"/>
            <a:chOff x="0" y="0"/>
            <a:chExt cx="8881978" cy="4658379"/>
          </a:xfrm>
        </p:grpSpPr>
        <p:sp>
          <p:nvSpPr>
            <p:cNvPr id="198" name="Commensurate condition"/>
            <p:cNvSpPr txBox="1"/>
            <p:nvPr/>
          </p:nvSpPr>
          <p:spPr>
            <a:xfrm>
              <a:off x="0" y="-1"/>
              <a:ext cx="4993259" cy="516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marL="317500" indent="-317500">
                <a:spcBef>
                  <a:spcPts val="0"/>
                </a:spcBef>
                <a:buSzPct val="125000"/>
                <a:buChar char="•"/>
                <a:defRPr b="1" sz="3000"/>
              </a:lvl1pPr>
            </a:lstStyle>
            <a:p>
              <a:pPr/>
              <a:r>
                <a:t>Commensurate condition</a:t>
              </a:r>
            </a:p>
          </p:txBody>
        </p:sp>
        <p:sp>
          <p:nvSpPr>
            <p:cNvPr id="199" name="텍스트"/>
            <p:cNvSpPr txBox="1"/>
            <p:nvPr/>
          </p:nvSpPr>
          <p:spPr>
            <a:xfrm>
              <a:off x="6398622" y="1053146"/>
              <a:ext cx="2018246" cy="627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algn="ctr">
                <a:spcBef>
                  <a:spcPts val="0"/>
                </a:spcBef>
                <a:defRPr b="1" sz="3000">
                  <a:solidFill>
                    <a:srgbClr val="FF0000"/>
                  </a:solidFill>
                </a:defRPr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sSub>
                      <m:e>
                        <m:r>
                          <m:rPr>
                            <m:sty m:val="b"/>
                          </m:rPr>
                          <a:rPr xmlns:a="http://schemas.openxmlformats.org/drawingml/2006/main" sz="3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b"/>
                          </m:rPr>
                          <a:rPr xmlns:a="http://schemas.openxmlformats.org/drawingml/2006/main" sz="3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xmlns:a="http://schemas.openxmlformats.org/drawingml/2006/main" sz="3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3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3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1,2</m:t>
                    </m:r>
                    <m:r>
                      <a:rPr xmlns:a="http://schemas.openxmlformats.org/drawingml/2006/main" sz="3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</a:p>
          </p:txBody>
        </p:sp>
        <p:sp>
          <p:nvSpPr>
            <p:cNvPr id="200" name="텍스트"/>
            <p:cNvSpPr txBox="1"/>
            <p:nvPr/>
          </p:nvSpPr>
          <p:spPr>
            <a:xfrm>
              <a:off x="6369896" y="2238451"/>
              <a:ext cx="2018246" cy="627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algn="ctr">
                <a:spcBef>
                  <a:spcPts val="0"/>
                </a:spcBef>
                <a:defRPr b="1" sz="3000">
                  <a:solidFill>
                    <a:srgbClr val="0000FF"/>
                  </a:solidFill>
                </a:defRPr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sSub>
                      <m:e>
                        <m:r>
                          <m:rPr>
                            <m:sty m:val="b"/>
                          </m:rPr>
                          <a:rPr xmlns:a="http://schemas.openxmlformats.org/drawingml/2006/main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b"/>
                          </m:rPr>
                          <a:rPr xmlns:a="http://schemas.openxmlformats.org/drawingml/2006/main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xmlns:a="http://schemas.openxmlformats.org/drawingml/2006/main" sz="3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3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3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2,1</m:t>
                    </m:r>
                    <m:r>
                      <a:rPr xmlns:a="http://schemas.openxmlformats.org/drawingml/2006/main" sz="3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</a:p>
          </p:txBody>
        </p:sp>
        <p:grpSp>
          <p:nvGrpSpPr>
            <p:cNvPr id="214" name="그룹화"/>
            <p:cNvGrpSpPr/>
            <p:nvPr/>
          </p:nvGrpSpPr>
          <p:grpSpPr>
            <a:xfrm>
              <a:off x="1132972" y="1068365"/>
              <a:ext cx="3347927" cy="1908176"/>
              <a:chOff x="0" y="0"/>
              <a:chExt cx="3347925" cy="1908175"/>
            </a:xfrm>
          </p:grpSpPr>
          <p:grpSp>
            <p:nvGrpSpPr>
              <p:cNvPr id="212" name="그룹화"/>
              <p:cNvGrpSpPr/>
              <p:nvPr/>
            </p:nvGrpSpPr>
            <p:grpSpPr>
              <a:xfrm>
                <a:off x="0" y="0"/>
                <a:ext cx="3347926" cy="1908176"/>
                <a:chOff x="0" y="0"/>
                <a:chExt cx="3347925" cy="1908175"/>
              </a:xfrm>
            </p:grpSpPr>
            <p:sp>
              <p:nvSpPr>
                <p:cNvPr id="201" name="원"/>
                <p:cNvSpPr/>
                <p:nvPr/>
              </p:nvSpPr>
              <p:spPr>
                <a:xfrm>
                  <a:off x="511779" y="788161"/>
                  <a:ext cx="259616" cy="259617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02" name="원"/>
                <p:cNvSpPr/>
                <p:nvPr/>
              </p:nvSpPr>
              <p:spPr>
                <a:xfrm>
                  <a:off x="0" y="1648559"/>
                  <a:ext cx="259616" cy="259617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03" name="원"/>
                <p:cNvSpPr/>
                <p:nvPr/>
              </p:nvSpPr>
              <p:spPr>
                <a:xfrm>
                  <a:off x="965166" y="0"/>
                  <a:ext cx="259617" cy="25961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04" name="원"/>
                <p:cNvSpPr/>
                <p:nvPr/>
              </p:nvSpPr>
              <p:spPr>
                <a:xfrm>
                  <a:off x="1018991" y="1648559"/>
                  <a:ext cx="259617" cy="259617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05" name="원"/>
                <p:cNvSpPr/>
                <p:nvPr/>
              </p:nvSpPr>
              <p:spPr>
                <a:xfrm>
                  <a:off x="2053651" y="1648559"/>
                  <a:ext cx="259616" cy="259617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06" name="원"/>
                <p:cNvSpPr/>
                <p:nvPr/>
              </p:nvSpPr>
              <p:spPr>
                <a:xfrm>
                  <a:off x="1536321" y="805962"/>
                  <a:ext cx="259616" cy="259617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07" name="원"/>
                <p:cNvSpPr/>
                <p:nvPr/>
              </p:nvSpPr>
              <p:spPr>
                <a:xfrm>
                  <a:off x="2570980" y="805962"/>
                  <a:ext cx="259617" cy="259617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08" name="원"/>
                <p:cNvSpPr/>
                <p:nvPr/>
              </p:nvSpPr>
              <p:spPr>
                <a:xfrm>
                  <a:off x="2053651" y="0"/>
                  <a:ext cx="259616" cy="25961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09" name="원"/>
                <p:cNvSpPr/>
                <p:nvPr/>
              </p:nvSpPr>
              <p:spPr>
                <a:xfrm>
                  <a:off x="3088310" y="0"/>
                  <a:ext cx="259616" cy="25961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28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10" name="선"/>
                <p:cNvSpPr/>
                <p:nvPr/>
              </p:nvSpPr>
              <p:spPr>
                <a:xfrm flipV="1">
                  <a:off x="113771" y="906297"/>
                  <a:ext cx="2615688" cy="866709"/>
                </a:xfrm>
                <a:prstGeom prst="line">
                  <a:avLst/>
                </a:prstGeom>
                <a:noFill/>
                <a:ln w="38100" cap="flat">
                  <a:solidFill>
                    <a:srgbClr val="0000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28575" tIns="28575" rIns="28575" bIns="28575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b="1" sz="2400"/>
                  </a:pPr>
                </a:p>
              </p:txBody>
            </p:sp>
            <p:sp>
              <p:nvSpPr>
                <p:cNvPr id="211" name="선"/>
                <p:cNvSpPr/>
                <p:nvPr/>
              </p:nvSpPr>
              <p:spPr>
                <a:xfrm flipV="1">
                  <a:off x="120324" y="103846"/>
                  <a:ext cx="2065177" cy="1683321"/>
                </a:xfrm>
                <a:prstGeom prst="line">
                  <a:avLst/>
                </a:prstGeom>
                <a:noFill/>
                <a:ln w="38100" cap="flat">
                  <a:solidFill>
                    <a:srgbClr val="FF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28575" tIns="28575" rIns="28575" bIns="28575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b="1" sz="2400"/>
                  </a:pPr>
                </a:p>
              </p:txBody>
            </p:sp>
          </p:grpSp>
          <p:sp>
            <p:nvSpPr>
              <p:cNvPr id="213" name="텍스트"/>
              <p:cNvSpPr txBox="1"/>
              <p:nvPr/>
            </p:nvSpPr>
            <p:spPr>
              <a:xfrm>
                <a:off x="1899490" y="211363"/>
                <a:ext cx="799569" cy="67367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8575" tIns="28575" rIns="28575" bIns="28575" numCol="1" anchor="ctr">
                <a:spAutoFit/>
              </a:bodyPr>
              <a:lstStyle>
                <a:lvl1pPr algn="ctr">
                  <a:spcBef>
                    <a:spcPts val="0"/>
                  </a:spcBef>
                  <a:defRPr b="1" sz="3000"/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sSub>
                        <m:e>
                          <m:r>
                            <a:rPr xmlns:a="http://schemas.openxmlformats.org/drawingml/2006/main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xmlns:a="http://schemas.openxmlformats.org/drawingml/2006/main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</m:oMath>
                  </m:oMathPara>
                </a14:m>
              </a:p>
            </p:txBody>
          </p:sp>
        </p:grpSp>
        <p:sp>
          <p:nvSpPr>
            <p:cNvPr id="215" name="텍스트"/>
            <p:cNvSpPr txBox="1"/>
            <p:nvPr/>
          </p:nvSpPr>
          <p:spPr>
            <a:xfrm>
              <a:off x="2139714" y="3455722"/>
              <a:ext cx="6742265" cy="12026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algn="ctr">
                <a:spcBef>
                  <a:spcPts val="0"/>
                </a:spcBef>
                <a:defRPr b="1" sz="30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sSub>
                      <m:e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e>
                        <m:r>
                          <m:rPr>
                            <m:sty m:val="p"/>
                          </m:r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e>
                      <m:sup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b>
                          <m:e>
                            <m:r>
                              <m:rPr>
                                <m:sty m:val="b"/>
                              </m:rP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e>
                            <m:r>
                              <m:rPr>
                                <m:sty m:val="b"/>
                              </m:rP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e>
                            <m:r>
                              <m:rPr>
                                <m:sty m:val="b"/>
                              </m:rP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e>
                            <m:r>
                              <m:rPr>
                                <m:sty m:val="b"/>
                              </m:rP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xmlns:a="http://schemas.openxmlformats.org/drawingml/2006/main" sz="3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p>
                      <m:e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21.82</m:t>
                        </m:r>
                      </m:e>
                      <m:sup>
                        <m:r>
                          <a:rPr xmlns:a="http://schemas.openxmlformats.org/drawingml/2006/main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m:oMathPara>
              </a14:m>
            </a:p>
          </p:txBody>
        </p:sp>
      </p:grpSp>
      <p:sp>
        <p:nvSpPr>
          <p:cNvPr id="217" name="Commensurate moiré superlattices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Commensurate moiré superlattices</a:t>
            </a:r>
          </a:p>
        </p:txBody>
      </p:sp>
      <p:sp>
        <p:nvSpPr>
          <p:cNvPr id="218" name="텍스트"/>
          <p:cNvSpPr txBox="1"/>
          <p:nvPr/>
        </p:nvSpPr>
        <p:spPr>
          <a:xfrm>
            <a:off x="12065050" y="13080999"/>
            <a:ext cx="241403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0" fill="hold"/>
                                        <p:tgtEl>
                                          <p:spTgt spid="1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91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" name="그룹화"/>
          <p:cNvGrpSpPr/>
          <p:nvPr/>
        </p:nvGrpSpPr>
        <p:grpSpPr>
          <a:xfrm>
            <a:off x="31234615" y="10255647"/>
            <a:ext cx="2648534" cy="1205513"/>
            <a:chOff x="0" y="0"/>
            <a:chExt cx="2648533" cy="1205511"/>
          </a:xfrm>
        </p:grpSpPr>
        <p:sp>
          <p:nvSpPr>
            <p:cNvPr id="220" name="직사각형"/>
            <p:cNvSpPr txBox="1"/>
            <p:nvPr/>
          </p:nvSpPr>
          <p:spPr>
            <a:xfrm>
              <a:off x="180434" y="0"/>
              <a:ext cx="305872" cy="2352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4287" tIns="14287" rIns="14287" bIns="14287" numCol="1" anchor="ctr">
              <a:noAutofit/>
            </a:bodyPr>
            <a:lstStyle>
              <a:lvl1pPr algn="ctr">
                <a:spcBef>
                  <a:spcPts val="0"/>
                </a:spcBef>
                <a:defRPr b="1" sz="18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m:rPr>
                        <m:sty m:val="b"/>
                      </m:rPr>
                      <a:rPr xmlns:a="http://schemas.openxmlformats.org/drawingml/2006/main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sSubSup>
                      <m:e>
                        <m:r>
                          <m:rPr>
                            <m:sty m:val="b"/>
                          </m:rPr>
                          <a:rPr xmlns:a="http://schemas.openxmlformats.org/drawingml/2006/main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b"/>
                          </m:rPr>
                          <a:rPr xmlns:a="http://schemas.openxmlformats.org/drawingml/2006/main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xmlns:a="http://schemas.openxmlformats.org/drawingml/2006/main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m:oMathPara>
              </a14:m>
              <a:endParaRPr sz="1400"/>
            </a:p>
          </p:txBody>
        </p:sp>
        <p:sp>
          <p:nvSpPr>
            <p:cNvPr id="221" name="직사각형"/>
            <p:cNvSpPr txBox="1"/>
            <p:nvPr/>
          </p:nvSpPr>
          <p:spPr>
            <a:xfrm>
              <a:off x="1176961" y="0"/>
              <a:ext cx="305872" cy="2352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4287" tIns="14287" rIns="14287" bIns="14287" numCol="1" anchor="ctr">
              <a:noAutofit/>
            </a:bodyPr>
            <a:lstStyle>
              <a:lvl1pPr algn="ctr">
                <a:spcBef>
                  <a:spcPts val="0"/>
                </a:spcBef>
                <a:defRPr b="1" sz="18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m:rPr>
                        <m:sty m:val="b"/>
                      </m:rPr>
                      <a:rPr xmlns:a="http://schemas.openxmlformats.org/drawingml/2006/main" sz="1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sSup>
                      <m:e>
                        <m:r>
                          <m:rPr>
                            <m:sty m:val="b"/>
                          </m:rPr>
                          <a:rPr xmlns:a="http://schemas.openxmlformats.org/drawingml/2006/main" sz="1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xmlns:a="http://schemas.openxmlformats.org/drawingml/2006/main" sz="1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m:oMathPara>
              </a14:m>
              <a:endParaRPr sz="1400"/>
            </a:p>
          </p:txBody>
        </p:sp>
        <p:sp>
          <p:nvSpPr>
            <p:cNvPr id="222" name="직사각형"/>
            <p:cNvSpPr txBox="1"/>
            <p:nvPr/>
          </p:nvSpPr>
          <p:spPr>
            <a:xfrm>
              <a:off x="2153774" y="12570"/>
              <a:ext cx="305872" cy="2352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4287" tIns="14287" rIns="14287" bIns="14287" numCol="1" anchor="ctr">
              <a:noAutofit/>
            </a:bodyPr>
            <a:lstStyle>
              <a:lvl1pPr algn="ctr">
                <a:spcBef>
                  <a:spcPts val="0"/>
                </a:spcBef>
                <a:defRPr b="1" sz="18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m:rPr>
                        <m:sty m:val="b"/>
                      </m:rPr>
                      <a:rPr xmlns:a="http://schemas.openxmlformats.org/drawingml/2006/mai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sty m:val="b"/>
                      </m:rPr>
                      <a:rPr xmlns:a="http://schemas.openxmlformats.org/drawingml/2006/mai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oMath>
                </m:oMathPara>
              </a14:m>
              <a:endParaRPr sz="1400"/>
            </a:p>
          </p:txBody>
        </p:sp>
        <p:pic>
          <p:nvPicPr>
            <p:cNvPr id="223" name="stacking_AA.png" descr="stacking_AA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2715" t="0" r="22715" b="3766"/>
            <a:stretch>
              <a:fillRect/>
            </a:stretch>
          </p:blipFill>
          <p:spPr>
            <a:xfrm>
              <a:off x="1964884" y="287939"/>
              <a:ext cx="683650" cy="9039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4" name="stacking_AB1p.png" descr="stacking_AB1p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3463" t="0" r="23463" b="4875"/>
            <a:stretch>
              <a:fillRect/>
            </a:stretch>
          </p:blipFill>
          <p:spPr>
            <a:xfrm>
              <a:off x="0" y="309566"/>
              <a:ext cx="666686" cy="8959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5" name="stacking_ABp.png" descr="stacking_ABp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16441" t="0" r="19792" b="3403"/>
            <a:stretch>
              <a:fillRect/>
            </a:stretch>
          </p:blipFill>
          <p:spPr>
            <a:xfrm>
              <a:off x="914911" y="294884"/>
              <a:ext cx="801731" cy="9106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27" name="pasted-image.png" descr="pasted-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154159" y="4686267"/>
            <a:ext cx="8393578" cy="6430565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N. Sivadas et al., Nano Letters, 18, 7658 (2018)"/>
          <p:cNvSpPr txBox="1"/>
          <p:nvPr/>
        </p:nvSpPr>
        <p:spPr>
          <a:xfrm>
            <a:off x="16818026" y="12045715"/>
            <a:ext cx="6620273" cy="416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/>
            <a:r>
              <a:t>N. Sivadas et al., Nano Letters, 18, 7658 (2018)</a:t>
            </a:r>
          </a:p>
        </p:txBody>
      </p:sp>
      <p:sp>
        <p:nvSpPr>
          <p:cNvPr id="229" name="Orbital hybridizations   Interlayer Exchange"/>
          <p:cNvSpPr txBox="1"/>
          <p:nvPr/>
        </p:nvSpPr>
        <p:spPr>
          <a:xfrm>
            <a:off x="13546452" y="2680609"/>
            <a:ext cx="9608992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/>
          <a:lstStyle/>
          <a:p>
            <a:pPr marL="317500" indent="-317500">
              <a:buSzPct val="125000"/>
              <a:buChar char="•"/>
              <a:defRPr b="1" sz="3200"/>
            </a:pPr>
            <a:r>
              <a:t>Orbital hybridizations </a:t>
            </a:r>
            <a14:m>
              <m:oMath>
                <m:r>
                  <a:rPr xmlns:a="http://schemas.openxmlformats.org/drawingml/2006/main" sz="3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Interlayer Exchange</a:t>
            </a:r>
          </a:p>
        </p:txBody>
      </p:sp>
      <p:pic>
        <p:nvPicPr>
          <p:cNvPr id="230" name="pasted-image.png" descr="pasted-image.png"/>
          <p:cNvPicPr>
            <a:picLocks noChangeAspect="1"/>
          </p:cNvPicPr>
          <p:nvPr/>
        </p:nvPicPr>
        <p:blipFill>
          <a:blip r:embed="rId6">
            <a:extLst/>
          </a:blip>
          <a:srcRect l="52021" t="0" r="0" b="0"/>
          <a:stretch>
            <a:fillRect/>
          </a:stretch>
        </p:blipFill>
        <p:spPr>
          <a:xfrm>
            <a:off x="6113152" y="4686267"/>
            <a:ext cx="6620137" cy="3956484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Stacking order   Interlayer Exchange"/>
          <p:cNvSpPr txBox="1"/>
          <p:nvPr/>
        </p:nvSpPr>
        <p:spPr>
          <a:xfrm>
            <a:off x="1449867" y="2680609"/>
            <a:ext cx="8926485" cy="736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/>
          <a:lstStyle/>
          <a:p>
            <a:pPr marL="317500" indent="-317500">
              <a:buSzPct val="125000"/>
              <a:buChar char="•"/>
              <a:defRPr b="1" sz="3200"/>
            </a:pPr>
            <a:r>
              <a:t>Stacking order </a:t>
            </a:r>
            <a14:m>
              <m:oMath>
                <m:r>
                  <a:rPr xmlns:a="http://schemas.openxmlformats.org/drawingml/2006/main" sz="3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Interlayer Exchange</a:t>
            </a:r>
          </a:p>
        </p:txBody>
      </p:sp>
      <p:grpSp>
        <p:nvGrpSpPr>
          <p:cNvPr id="240" name="그룹화"/>
          <p:cNvGrpSpPr/>
          <p:nvPr/>
        </p:nvGrpSpPr>
        <p:grpSpPr>
          <a:xfrm>
            <a:off x="6461131" y="8991444"/>
            <a:ext cx="5924314" cy="2300066"/>
            <a:chOff x="0" y="0"/>
            <a:chExt cx="5924313" cy="2300064"/>
          </a:xfrm>
        </p:grpSpPr>
        <p:pic>
          <p:nvPicPr>
            <p:cNvPr id="232" name="stacking_AB.png" descr="stacking_AB.png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22834" t="0" r="22834" b="0"/>
            <a:stretch>
              <a:fillRect/>
            </a:stretch>
          </p:blipFill>
          <p:spPr>
            <a:xfrm>
              <a:off x="1431354" y="539874"/>
              <a:ext cx="1275474" cy="17601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3" name="직사각형"/>
            <p:cNvSpPr txBox="1"/>
            <p:nvPr/>
          </p:nvSpPr>
          <p:spPr>
            <a:xfrm>
              <a:off x="4873537" y="0"/>
              <a:ext cx="600222" cy="4415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spcBef>
                  <a:spcPts val="0"/>
                </a:spcBef>
                <a:defRPr b="1" sz="30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sSubSup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m:oMathPara>
              </a14:m>
            </a:p>
          </p:txBody>
        </p:sp>
        <p:sp>
          <p:nvSpPr>
            <p:cNvPr id="234" name="직사각형"/>
            <p:cNvSpPr txBox="1"/>
            <p:nvPr/>
          </p:nvSpPr>
          <p:spPr>
            <a:xfrm>
              <a:off x="1825648" y="66154"/>
              <a:ext cx="487002" cy="4153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spcBef>
                  <a:spcPts val="0"/>
                </a:spcBef>
                <a:defRPr b="1" sz="30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oMath>
                </m:oMathPara>
              </a14:m>
            </a:p>
          </p:txBody>
        </p:sp>
        <p:sp>
          <p:nvSpPr>
            <p:cNvPr id="235" name="직사각형"/>
            <p:cNvSpPr txBox="1"/>
            <p:nvPr/>
          </p:nvSpPr>
          <p:spPr>
            <a:xfrm>
              <a:off x="3270113" y="8247"/>
              <a:ext cx="561277" cy="4153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spcBef>
                  <a:spcPts val="0"/>
                </a:spcBef>
                <a:defRPr b="1" sz="30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sSup>
                      <m:e>
                        <m:r>
                          <m:rPr>
                            <m:sty m:val="b"/>
                          </m:rP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xmlns:a="http://schemas.openxmlformats.org/drawingml/2006/mai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m:oMathPara>
              </a14:m>
            </a:p>
          </p:txBody>
        </p:sp>
        <p:pic>
          <p:nvPicPr>
            <p:cNvPr id="236" name="stacking_AA.png" descr="stacking_AA.png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20522" t="0" r="20522" b="6245"/>
            <a:stretch>
              <a:fillRect/>
            </a:stretch>
          </p:blipFill>
          <p:spPr>
            <a:xfrm>
              <a:off x="0" y="545206"/>
              <a:ext cx="1384004" cy="16502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7" name="직사각형"/>
            <p:cNvSpPr txBox="1"/>
            <p:nvPr/>
          </p:nvSpPr>
          <p:spPr>
            <a:xfrm>
              <a:off x="439703" y="55186"/>
              <a:ext cx="504543" cy="4153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spcBef>
                  <a:spcPts val="0"/>
                </a:spcBef>
                <a:defRPr b="1" sz="3000"/>
              </a:lvl1pPr>
            </a:lstStyle>
            <a:p>
              <a:pPr/>
              <a14:m>
                <m:oMathPara>
                  <m:oMathParaPr>
                    <m:jc m:val="center"/>
                  </m:oMathParaPr>
                  <m:oMath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sty m:val="b"/>
                      </m:rPr>
                      <a:rPr xmlns:a="http://schemas.openxmlformats.org/drawingml/2006/mai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oMath>
                </m:oMathPara>
              </a14:m>
            </a:p>
          </p:txBody>
        </p:sp>
        <p:pic>
          <p:nvPicPr>
            <p:cNvPr id="238" name="stacking_AB1p.png" descr="stacking_AB1p.png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18026" t="0" r="18026" b="0"/>
            <a:stretch>
              <a:fillRect/>
            </a:stretch>
          </p:blipFill>
          <p:spPr>
            <a:xfrm>
              <a:off x="4423092" y="528905"/>
              <a:ext cx="1501222" cy="17601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9" name="stacking_ACp.png" descr="stacking_ACp.png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18552" t="0" r="18552" b="0"/>
            <a:stretch>
              <a:fillRect/>
            </a:stretch>
          </p:blipFill>
          <p:spPr>
            <a:xfrm>
              <a:off x="2812434" y="517170"/>
              <a:ext cx="1476538" cy="17601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41" name="Stacking-dependent interlayer magnetism in CrI3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Stacking-dependent interlayer magnetism in CrI3</a:t>
            </a:r>
          </a:p>
        </p:txBody>
      </p:sp>
      <p:sp>
        <p:nvSpPr>
          <p:cNvPr id="242" name="슬라이드 번호"/>
          <p:cNvSpPr txBox="1"/>
          <p:nvPr>
            <p:ph type="sldNum" sz="quarter" idx="2"/>
          </p:nvPr>
        </p:nvSpPr>
        <p:spPr>
          <a:xfrm>
            <a:off x="12089952" y="10358438"/>
            <a:ext cx="196952" cy="3299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3" name="텍스트"/>
          <p:cNvSpPr txBox="1"/>
          <p:nvPr/>
        </p:nvSpPr>
        <p:spPr>
          <a:xfrm>
            <a:off x="12065050" y="13080999"/>
            <a:ext cx="241403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44" name="pasted-image.png" descr="pasted-image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582231" y="4686267"/>
            <a:ext cx="3546047" cy="64230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7" name="그룹화"/>
          <p:cNvGrpSpPr/>
          <p:nvPr/>
        </p:nvGrpSpPr>
        <p:grpSpPr>
          <a:xfrm>
            <a:off x="1982249" y="3227103"/>
            <a:ext cx="10258740" cy="6300710"/>
            <a:chOff x="0" y="0"/>
            <a:chExt cx="10258738" cy="6300708"/>
          </a:xfrm>
        </p:grpSpPr>
        <p:grpSp>
          <p:nvGrpSpPr>
            <p:cNvPr id="275" name="그룹화"/>
            <p:cNvGrpSpPr/>
            <p:nvPr/>
          </p:nvGrpSpPr>
          <p:grpSpPr>
            <a:xfrm>
              <a:off x="1535995" y="961083"/>
              <a:ext cx="8722744" cy="5339626"/>
              <a:chOff x="0" y="0"/>
              <a:chExt cx="8722743" cy="5339624"/>
            </a:xfrm>
          </p:grpSpPr>
          <p:pic>
            <p:nvPicPr>
              <p:cNvPr id="246" name="moire_latt.png" descr="moire_latt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6812" t="15285" r="6812" b="15285"/>
              <a:stretch>
                <a:fillRect/>
              </a:stretch>
            </p:blipFill>
            <p:spPr>
              <a:xfrm>
                <a:off x="125471" y="81365"/>
                <a:ext cx="8546100" cy="515052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251" name="그룹화"/>
              <p:cNvGrpSpPr/>
              <p:nvPr/>
            </p:nvGrpSpPr>
            <p:grpSpPr>
              <a:xfrm>
                <a:off x="381317" y="3511485"/>
                <a:ext cx="1352378" cy="1677183"/>
                <a:chOff x="0" y="0"/>
                <a:chExt cx="1352376" cy="1677182"/>
              </a:xfrm>
            </p:grpSpPr>
            <p:sp>
              <p:nvSpPr>
                <p:cNvPr id="247" name="선"/>
                <p:cNvSpPr/>
                <p:nvPr/>
              </p:nvSpPr>
              <p:spPr>
                <a:xfrm flipV="1">
                  <a:off x="115666" y="593443"/>
                  <a:ext cx="1" cy="876862"/>
                </a:xfrm>
                <a:prstGeom prst="line">
                  <a:avLst/>
                </a:pr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14287" tIns="14287" rIns="14287" bIns="14287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b="1" sz="2400"/>
                  </a:pPr>
                </a:p>
              </p:txBody>
            </p:sp>
            <p:sp>
              <p:nvSpPr>
                <p:cNvPr id="248" name="선"/>
                <p:cNvSpPr/>
                <p:nvPr/>
              </p:nvSpPr>
              <p:spPr>
                <a:xfrm>
                  <a:off x="115666" y="1457085"/>
                  <a:ext cx="925332" cy="1"/>
                </a:xfrm>
                <a:prstGeom prst="line">
                  <a:avLst/>
                </a:pr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14287" tIns="14287" rIns="14287" bIns="14287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b="1" sz="2400"/>
                  </a:pPr>
                </a:p>
              </p:txBody>
            </p:sp>
            <p:sp>
              <p:nvSpPr>
                <p:cNvPr id="249" name="직사각형"/>
                <p:cNvSpPr txBox="1"/>
                <p:nvPr/>
              </p:nvSpPr>
              <p:spPr>
                <a:xfrm>
                  <a:off x="1115095" y="1236989"/>
                  <a:ext cx="237282" cy="44019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14287" tIns="14287" rIns="14287" bIns="14287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3000"/>
                  </a:lvl1pPr>
                </a:lstStyle>
                <a:p>
                  <a:pPr/>
                  <a14:m>
                    <m:oMathPara>
                      <m:oMathParaPr>
                        <m:jc m:val="center"/>
                      </m:oMathParaPr>
                      <m:oMath>
                        <m:r>
                          <a:rPr xmlns:a="http://schemas.openxmlformats.org/drawingml/2006/main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oMath>
                    </m:oMathPara>
                  </a14:m>
                </a:p>
              </p:txBody>
            </p:sp>
            <p:sp>
              <p:nvSpPr>
                <p:cNvPr id="250" name="직사각형"/>
                <p:cNvSpPr txBox="1"/>
                <p:nvPr/>
              </p:nvSpPr>
              <p:spPr>
                <a:xfrm>
                  <a:off x="0" y="0"/>
                  <a:ext cx="231333" cy="5533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14287" tIns="14287" rIns="14287" bIns="14287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3000"/>
                  </a:lvl1pPr>
                </a:lstStyle>
                <a:p>
                  <a:pPr/>
                  <a14:m>
                    <m:oMathPara>
                      <m:oMathParaPr>
                        <m:jc m:val="center"/>
                      </m:oMathParaPr>
                      <m:oMath>
                        <m:r>
                          <a:rPr xmlns:a="http://schemas.openxmlformats.org/drawingml/2006/main"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oMath>
                    </m:oMathPara>
                  </a14:m>
                </a:p>
              </p:txBody>
            </p:sp>
          </p:grpSp>
          <p:sp>
            <p:nvSpPr>
              <p:cNvPr id="252" name="직사각형"/>
              <p:cNvSpPr txBox="1"/>
              <p:nvPr/>
            </p:nvSpPr>
            <p:spPr>
              <a:xfrm>
                <a:off x="4139888" y="2444131"/>
                <a:ext cx="527247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</a:p>
            </p:txBody>
          </p:sp>
          <p:sp>
            <p:nvSpPr>
              <p:cNvPr id="253" name="직사각형"/>
              <p:cNvSpPr txBox="1"/>
              <p:nvPr/>
            </p:nvSpPr>
            <p:spPr>
              <a:xfrm>
                <a:off x="4073772" y="0"/>
                <a:ext cx="623054" cy="452224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</a:p>
            </p:txBody>
          </p:sp>
          <p:sp>
            <p:nvSpPr>
              <p:cNvPr id="254" name="직사각형"/>
              <p:cNvSpPr txBox="1"/>
              <p:nvPr/>
            </p:nvSpPr>
            <p:spPr>
              <a:xfrm>
                <a:off x="5606276" y="2430911"/>
                <a:ext cx="367568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</a:p>
            </p:txBody>
          </p:sp>
          <p:sp>
            <p:nvSpPr>
              <p:cNvPr id="255" name="직사각형"/>
              <p:cNvSpPr txBox="1"/>
              <p:nvPr/>
            </p:nvSpPr>
            <p:spPr>
              <a:xfrm>
                <a:off x="6781926" y="2444131"/>
                <a:ext cx="509682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</a:p>
            </p:txBody>
          </p:sp>
          <p:sp>
            <p:nvSpPr>
              <p:cNvPr id="256" name="직사각형"/>
              <p:cNvSpPr txBox="1"/>
              <p:nvPr/>
            </p:nvSpPr>
            <p:spPr>
              <a:xfrm>
                <a:off x="2820140" y="1671830"/>
                <a:ext cx="584057" cy="424926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</a:p>
            </p:txBody>
          </p:sp>
          <p:sp>
            <p:nvSpPr>
              <p:cNvPr id="257" name="직사각형"/>
              <p:cNvSpPr txBox="1"/>
              <p:nvPr/>
            </p:nvSpPr>
            <p:spPr>
              <a:xfrm>
                <a:off x="4100209" y="4887400"/>
                <a:ext cx="623054" cy="4522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</a:p>
            </p:txBody>
          </p:sp>
          <p:sp>
            <p:nvSpPr>
              <p:cNvPr id="258" name="직사각형"/>
              <p:cNvSpPr txBox="1"/>
              <p:nvPr/>
            </p:nvSpPr>
            <p:spPr>
              <a:xfrm>
                <a:off x="6124688" y="3658575"/>
                <a:ext cx="623054" cy="4522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</a:p>
            </p:txBody>
          </p:sp>
          <p:sp>
            <p:nvSpPr>
              <p:cNvPr id="259" name="직사각형"/>
              <p:cNvSpPr txBox="1"/>
              <p:nvPr/>
            </p:nvSpPr>
            <p:spPr>
              <a:xfrm>
                <a:off x="1980999" y="3632137"/>
                <a:ext cx="623053" cy="4522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</a:p>
            </p:txBody>
          </p:sp>
          <p:sp>
            <p:nvSpPr>
              <p:cNvPr id="260" name="직사각형"/>
              <p:cNvSpPr txBox="1"/>
              <p:nvPr/>
            </p:nvSpPr>
            <p:spPr>
              <a:xfrm>
                <a:off x="2160344" y="1081543"/>
                <a:ext cx="623054" cy="452224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</a:p>
            </p:txBody>
          </p:sp>
          <p:sp>
            <p:nvSpPr>
              <p:cNvPr id="261" name="직사각형"/>
              <p:cNvSpPr txBox="1"/>
              <p:nvPr/>
            </p:nvSpPr>
            <p:spPr>
              <a:xfrm>
                <a:off x="6032156" y="1055105"/>
                <a:ext cx="623054" cy="452224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</a:p>
            </p:txBody>
          </p:sp>
          <p:sp>
            <p:nvSpPr>
              <p:cNvPr id="262" name="직사각형"/>
              <p:cNvSpPr txBox="1"/>
              <p:nvPr/>
            </p:nvSpPr>
            <p:spPr>
              <a:xfrm>
                <a:off x="8099690" y="2430481"/>
                <a:ext cx="623054" cy="452224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</a:p>
            </p:txBody>
          </p:sp>
          <p:sp>
            <p:nvSpPr>
              <p:cNvPr id="263" name="직사각형"/>
              <p:cNvSpPr txBox="1"/>
              <p:nvPr/>
            </p:nvSpPr>
            <p:spPr>
              <a:xfrm>
                <a:off x="0" y="2417262"/>
                <a:ext cx="623053" cy="452224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b"/>
                            </m:rP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xmlns:a="http://schemas.openxmlformats.org/drawingml/2006/main" sz="2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</a:p>
            </p:txBody>
          </p:sp>
          <p:sp>
            <p:nvSpPr>
              <p:cNvPr id="264" name="직사각형"/>
              <p:cNvSpPr txBox="1"/>
              <p:nvPr/>
            </p:nvSpPr>
            <p:spPr>
              <a:xfrm>
                <a:off x="2746458" y="2444131"/>
                <a:ext cx="367569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</a:p>
            </p:txBody>
          </p:sp>
          <p:sp>
            <p:nvSpPr>
              <p:cNvPr id="265" name="직사각형"/>
              <p:cNvSpPr txBox="1"/>
              <p:nvPr/>
            </p:nvSpPr>
            <p:spPr>
              <a:xfrm>
                <a:off x="1395139" y="2430911"/>
                <a:ext cx="509682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</a:p>
            </p:txBody>
          </p:sp>
          <p:sp>
            <p:nvSpPr>
              <p:cNvPr id="266" name="직사각형"/>
              <p:cNvSpPr txBox="1"/>
              <p:nvPr/>
            </p:nvSpPr>
            <p:spPr>
              <a:xfrm>
                <a:off x="4069342" y="3952083"/>
                <a:ext cx="584057" cy="424926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</a:p>
            </p:txBody>
          </p:sp>
          <p:sp>
            <p:nvSpPr>
              <p:cNvPr id="267" name="직사각형"/>
              <p:cNvSpPr txBox="1"/>
              <p:nvPr/>
            </p:nvSpPr>
            <p:spPr>
              <a:xfrm>
                <a:off x="4067904" y="922958"/>
                <a:ext cx="566492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</a:p>
            </p:txBody>
          </p:sp>
          <p:sp>
            <p:nvSpPr>
              <p:cNvPr id="268" name="직사각형"/>
              <p:cNvSpPr txBox="1"/>
              <p:nvPr/>
            </p:nvSpPr>
            <p:spPr>
              <a:xfrm>
                <a:off x="5381599" y="1618954"/>
                <a:ext cx="584057" cy="424926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</a:p>
            </p:txBody>
          </p:sp>
          <p:sp>
            <p:nvSpPr>
              <p:cNvPr id="269" name="직사각형"/>
              <p:cNvSpPr txBox="1"/>
              <p:nvPr/>
            </p:nvSpPr>
            <p:spPr>
              <a:xfrm>
                <a:off x="5392761" y="3103181"/>
                <a:ext cx="566492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</a:p>
            </p:txBody>
          </p:sp>
          <p:sp>
            <p:nvSpPr>
              <p:cNvPr id="270" name="직사각형"/>
              <p:cNvSpPr txBox="1"/>
              <p:nvPr/>
            </p:nvSpPr>
            <p:spPr>
              <a:xfrm>
                <a:off x="2828922" y="3163557"/>
                <a:ext cx="566492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p>
                        <m:e>
                          <m:r>
                            <m:rPr>
                              <m:sty m:val="b"/>
                            </m:rP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xmlns:a="http://schemas.openxmlformats.org/drawingml/2006/main" sz="2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</a:p>
            </p:txBody>
          </p:sp>
          <p:sp>
            <p:nvSpPr>
              <p:cNvPr id="271" name="직사각형"/>
              <p:cNvSpPr txBox="1"/>
              <p:nvPr/>
            </p:nvSpPr>
            <p:spPr>
              <a:xfrm>
                <a:off x="3387981" y="1247714"/>
                <a:ext cx="367568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</a:p>
            </p:txBody>
          </p:sp>
          <p:sp>
            <p:nvSpPr>
              <p:cNvPr id="272" name="직사각형"/>
              <p:cNvSpPr txBox="1"/>
              <p:nvPr/>
            </p:nvSpPr>
            <p:spPr>
              <a:xfrm>
                <a:off x="4947975" y="1247714"/>
                <a:ext cx="367569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</a:p>
            </p:txBody>
          </p:sp>
          <p:sp>
            <p:nvSpPr>
              <p:cNvPr id="273" name="직사각형"/>
              <p:cNvSpPr txBox="1"/>
              <p:nvPr/>
            </p:nvSpPr>
            <p:spPr>
              <a:xfrm>
                <a:off x="5014724" y="3619349"/>
                <a:ext cx="367568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</a:p>
            </p:txBody>
          </p:sp>
          <p:sp>
            <p:nvSpPr>
              <p:cNvPr id="274" name="직사각형"/>
              <p:cNvSpPr txBox="1"/>
              <p:nvPr/>
            </p:nvSpPr>
            <p:spPr>
              <a:xfrm>
                <a:off x="3369614" y="3645787"/>
                <a:ext cx="367569" cy="424925"/>
              </a:xfrm>
              <a:prstGeom prst="rect">
                <a:avLst/>
              </a:prstGeom>
              <a:solidFill>
                <a:srgbClr val="FFFFF0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14:m>
                  <m:oMathPara>
                    <m:oMathParaPr>
                      <m:jc m:val="center"/>
                    </m:oMathParaPr>
                    <m:oMath>
                      <m:r>
                        <m:rPr>
                          <m:sty m:val="b"/>
                        </m:rPr>
                        <a:rPr xmlns:a="http://schemas.openxmlformats.org/drawingml/2006/main" sz="2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</a:p>
            </p:txBody>
          </p:sp>
        </p:grpSp>
        <p:sp>
          <p:nvSpPr>
            <p:cNvPr id="276" name="Coexistence of various stacking orders"/>
            <p:cNvSpPr txBox="1"/>
            <p:nvPr/>
          </p:nvSpPr>
          <p:spPr>
            <a:xfrm>
              <a:off x="-1" y="-1"/>
              <a:ext cx="7485000" cy="516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marL="317500" indent="-317500" algn="ctr">
                <a:spcBef>
                  <a:spcPts val="0"/>
                </a:spcBef>
                <a:buSzPct val="125000"/>
                <a:buChar char="•"/>
                <a:defRPr b="1" sz="3000"/>
              </a:lvl1pPr>
            </a:lstStyle>
            <a:p>
              <a:pPr/>
              <a:r>
                <a:t>Coexistence of various stacking orders</a:t>
              </a:r>
            </a:p>
          </p:txBody>
        </p:sp>
      </p:grpSp>
      <p:sp>
        <p:nvSpPr>
          <p:cNvPr id="278" name="Stacking order   Orbital-hybridizations   Interlayer spin interactions"/>
          <p:cNvSpPr txBox="1"/>
          <p:nvPr/>
        </p:nvSpPr>
        <p:spPr>
          <a:xfrm>
            <a:off x="1952671" y="10558994"/>
            <a:ext cx="13118509" cy="60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marL="317500" indent="-317500">
              <a:spcBef>
                <a:spcPts val="0"/>
              </a:spcBef>
              <a:buSzPct val="125000"/>
              <a:buChar char="•"/>
              <a:defRPr b="1" sz="3000"/>
            </a:pPr>
            <a:r>
              <a:t>Stacking order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Orbital-hybridizations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Interlayer spin interactions</a:t>
            </a:r>
          </a:p>
        </p:txBody>
      </p:sp>
      <p:sp>
        <p:nvSpPr>
          <p:cNvPr id="279" name="Intralayer spin interactions: stacking-order independent approximately"/>
          <p:cNvSpPr txBox="1"/>
          <p:nvPr/>
        </p:nvSpPr>
        <p:spPr>
          <a:xfrm>
            <a:off x="3018240" y="11644902"/>
            <a:ext cx="13812749" cy="5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 marL="317500" indent="-317500">
              <a:spcBef>
                <a:spcPts val="0"/>
              </a:spcBef>
              <a:buSzPct val="125000"/>
              <a:buChar char="-"/>
              <a:defRPr sz="3000"/>
            </a:lvl1pPr>
          </a:lstStyle>
          <a:p>
            <a:pPr/>
            <a:r>
              <a:t>Intralayer spin interactions: stacking-order independent approximately</a:t>
            </a:r>
          </a:p>
        </p:txBody>
      </p:sp>
      <p:sp>
        <p:nvSpPr>
          <p:cNvPr id="280" name="Spatial modulation of interlayer exchange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Spatial modulation of interlayer exchange</a:t>
            </a:r>
          </a:p>
        </p:txBody>
      </p:sp>
      <p:sp>
        <p:nvSpPr>
          <p:cNvPr id="281" name="텍스트"/>
          <p:cNvSpPr txBox="1"/>
          <p:nvPr/>
        </p:nvSpPr>
        <p:spPr>
          <a:xfrm>
            <a:off x="12065050" y="13080999"/>
            <a:ext cx="241403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82" name="붙여넣은 동영상.png" descr="붙여넣은 동영상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80205" y="3844525"/>
            <a:ext cx="8003897" cy="82125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1" name="그룹화"/>
          <p:cNvGrpSpPr/>
          <p:nvPr/>
        </p:nvGrpSpPr>
        <p:grpSpPr>
          <a:xfrm>
            <a:off x="1353554" y="7597808"/>
            <a:ext cx="22677170" cy="5106088"/>
            <a:chOff x="0" y="0"/>
            <a:chExt cx="22677169" cy="5106086"/>
          </a:xfrm>
        </p:grpSpPr>
        <p:grpSp>
          <p:nvGrpSpPr>
            <p:cNvPr id="286" name="그룹화"/>
            <p:cNvGrpSpPr/>
            <p:nvPr/>
          </p:nvGrpSpPr>
          <p:grpSpPr>
            <a:xfrm>
              <a:off x="0" y="518455"/>
              <a:ext cx="5080000" cy="4132850"/>
              <a:chOff x="0" y="0"/>
              <a:chExt cx="5080000" cy="4132849"/>
            </a:xfrm>
          </p:grpSpPr>
          <p:pic>
            <p:nvPicPr>
              <p:cNvPr id="284" name="그룹화" descr="그룹화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15420" t="10338" r="18989" b="20491"/>
              <a:stretch>
                <a:fillRect/>
              </a:stretch>
            </p:blipFill>
            <p:spPr>
              <a:xfrm>
                <a:off x="243976" y="501922"/>
                <a:ext cx="4592048" cy="363092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85" name="Magnetic domain"/>
              <p:cNvSpPr txBox="1"/>
              <p:nvPr/>
            </p:nvSpPr>
            <p:spPr>
              <a:xfrm>
                <a:off x="0" y="0"/>
                <a:ext cx="5080000" cy="635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solidFill>
                      <a:srgbClr val="0000FF"/>
                    </a:solidFill>
                  </a:defRPr>
                </a:lvl1pPr>
              </a:lstStyle>
              <a:p>
                <a:pPr/>
                <a:r>
                  <a:t>Magnetic domain</a:t>
                </a:r>
              </a:p>
            </p:txBody>
          </p:sp>
        </p:grpSp>
        <p:grpSp>
          <p:nvGrpSpPr>
            <p:cNvPr id="290" name="그룹화"/>
            <p:cNvGrpSpPr/>
            <p:nvPr/>
          </p:nvGrpSpPr>
          <p:grpSpPr>
            <a:xfrm>
              <a:off x="5270743" y="0"/>
              <a:ext cx="17406427" cy="5106087"/>
              <a:chOff x="0" y="0"/>
              <a:chExt cx="17406425" cy="5106086"/>
            </a:xfrm>
          </p:grpSpPr>
          <p:pic>
            <p:nvPicPr>
              <p:cNvPr id="287" name="magstr_MD.png" descr="magstr_MD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565595"/>
                <a:ext cx="17406426" cy="45404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88" name="Bottom"/>
              <p:cNvSpPr txBox="1"/>
              <p:nvPr/>
            </p:nvSpPr>
            <p:spPr>
              <a:xfrm>
                <a:off x="11383152" y="0"/>
                <a:ext cx="1905001" cy="12002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/>
                </a:lvl1pPr>
              </a:lstStyle>
              <a:p>
                <a:pPr/>
                <a:r>
                  <a:t>Bottom</a:t>
                </a:r>
              </a:p>
            </p:txBody>
          </p:sp>
          <p:sp>
            <p:nvSpPr>
              <p:cNvPr id="289" name="Top"/>
              <p:cNvSpPr txBox="1"/>
              <p:nvPr/>
            </p:nvSpPr>
            <p:spPr>
              <a:xfrm>
                <a:off x="3456098" y="291487"/>
                <a:ext cx="1905001" cy="6172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/>
                </a:lvl1pPr>
              </a:lstStyle>
              <a:p>
                <a:pPr/>
                <a:r>
                  <a:t>Top</a:t>
                </a:r>
              </a:p>
            </p:txBody>
          </p:sp>
        </p:grpSp>
      </p:grpSp>
      <p:grpSp>
        <p:nvGrpSpPr>
          <p:cNvPr id="299" name="그룹화"/>
          <p:cNvGrpSpPr/>
          <p:nvPr/>
        </p:nvGrpSpPr>
        <p:grpSpPr>
          <a:xfrm>
            <a:off x="1353554" y="2372821"/>
            <a:ext cx="22537802" cy="5106088"/>
            <a:chOff x="0" y="0"/>
            <a:chExt cx="22537801" cy="5106087"/>
          </a:xfrm>
        </p:grpSpPr>
        <p:grpSp>
          <p:nvGrpSpPr>
            <p:cNvPr id="294" name="그룹화"/>
            <p:cNvGrpSpPr/>
            <p:nvPr/>
          </p:nvGrpSpPr>
          <p:grpSpPr>
            <a:xfrm>
              <a:off x="0" y="272540"/>
              <a:ext cx="5080000" cy="4394754"/>
              <a:chOff x="0" y="0"/>
              <a:chExt cx="5080000" cy="4394752"/>
            </a:xfrm>
          </p:grpSpPr>
          <p:pic>
            <p:nvPicPr>
              <p:cNvPr id="292" name="그룹화" descr="그룹화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15449" t="10469" r="18828" b="20501"/>
              <a:stretch>
                <a:fillRect/>
              </a:stretch>
            </p:blipFill>
            <p:spPr>
              <a:xfrm>
                <a:off x="282587" y="839297"/>
                <a:ext cx="4514826" cy="35554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93" name="Non-collinear domain"/>
              <p:cNvSpPr txBox="1"/>
              <p:nvPr/>
            </p:nvSpPr>
            <p:spPr>
              <a:xfrm>
                <a:off x="0" y="0"/>
                <a:ext cx="5080000" cy="635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>
                    <a:solidFill>
                      <a:srgbClr val="0000FF"/>
                    </a:solidFill>
                  </a:defRPr>
                </a:lvl1pPr>
              </a:lstStyle>
              <a:p>
                <a:pPr/>
                <a:r>
                  <a:t>Non-collinear domain</a:t>
                </a:r>
              </a:p>
            </p:txBody>
          </p:sp>
        </p:grpSp>
        <p:grpSp>
          <p:nvGrpSpPr>
            <p:cNvPr id="298" name="그룹화"/>
            <p:cNvGrpSpPr/>
            <p:nvPr/>
          </p:nvGrpSpPr>
          <p:grpSpPr>
            <a:xfrm>
              <a:off x="5305948" y="-1"/>
              <a:ext cx="17231854" cy="5106089"/>
              <a:chOff x="0" y="0"/>
              <a:chExt cx="17231852" cy="5106087"/>
            </a:xfrm>
          </p:grpSpPr>
          <p:pic>
            <p:nvPicPr>
              <p:cNvPr id="295" name="magstr_NCD.png" descr="magstr_NCD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0" y="611133"/>
                <a:ext cx="17231853" cy="44949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96" name="Bottom"/>
              <p:cNvSpPr txBox="1"/>
              <p:nvPr/>
            </p:nvSpPr>
            <p:spPr>
              <a:xfrm>
                <a:off x="11086533" y="0"/>
                <a:ext cx="1905001" cy="11800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/>
                </a:lvl1pPr>
              </a:lstStyle>
              <a:p>
                <a:pPr/>
                <a:r>
                  <a:t>Bottom</a:t>
                </a:r>
              </a:p>
            </p:txBody>
          </p:sp>
          <p:sp>
            <p:nvSpPr>
              <p:cNvPr id="297" name="Top"/>
              <p:cNvSpPr txBox="1"/>
              <p:nvPr/>
            </p:nvSpPr>
            <p:spPr>
              <a:xfrm>
                <a:off x="3420892" y="286586"/>
                <a:ext cx="1905001" cy="60690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287" tIns="14287" rIns="14287" bIns="14287" numCol="1" anchor="ctr">
                <a:noAutofit/>
              </a:bodyPr>
              <a:lstStyle>
                <a:lvl1pPr algn="ctr">
                  <a:spcBef>
                    <a:spcPts val="0"/>
                  </a:spcBef>
                  <a:defRPr sz="3000"/>
                </a:lvl1pPr>
              </a:lstStyle>
              <a:p>
                <a:pPr/>
                <a:r>
                  <a:t>Top</a:t>
                </a:r>
              </a:p>
            </p:txBody>
          </p:sp>
        </p:grpSp>
      </p:grpSp>
      <p:sp>
        <p:nvSpPr>
          <p:cNvPr id="300" name="텍스트"/>
          <p:cNvSpPr txBox="1"/>
          <p:nvPr/>
        </p:nvSpPr>
        <p:spPr>
          <a:xfrm>
            <a:off x="12065050" y="13080999"/>
            <a:ext cx="241403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584200"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01" name="Moiré magnetism"/>
          <p:cNvSpPr/>
          <p:nvPr/>
        </p:nvSpPr>
        <p:spPr>
          <a:xfrm>
            <a:off x="1537" y="3498"/>
            <a:ext cx="24406325" cy="1407526"/>
          </a:xfrm>
          <a:prstGeom prst="rect">
            <a:avLst/>
          </a:prstGeom>
          <a:solidFill>
            <a:srgbClr val="0B15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54000" defTabSz="1130300">
              <a:spcBef>
                <a:spcPts val="0"/>
              </a:spcBef>
              <a:defRPr b="1" sz="5000">
                <a:solidFill>
                  <a:srgbClr val="FFFFFF"/>
                </a:solidFill>
              </a:defRPr>
            </a:lvl1pPr>
          </a:lstStyle>
          <a:p>
            <a:pPr/>
            <a:r>
              <a:t>Moiré magnetism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