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0" r:id="rId1"/>
    <p:sldMasterId id="2147483894" r:id="rId2"/>
  </p:sldMasterIdLst>
  <p:notesMasterIdLst>
    <p:notesMasterId r:id="rId59"/>
  </p:notesMasterIdLst>
  <p:sldIdLst>
    <p:sldId id="257" r:id="rId3"/>
    <p:sldId id="675" r:id="rId4"/>
    <p:sldId id="560" r:id="rId5"/>
    <p:sldId id="559" r:id="rId6"/>
    <p:sldId id="598" r:id="rId7"/>
    <p:sldId id="599" r:id="rId8"/>
    <p:sldId id="600" r:id="rId9"/>
    <p:sldId id="676" r:id="rId10"/>
    <p:sldId id="677" r:id="rId11"/>
    <p:sldId id="683" r:id="rId12"/>
    <p:sldId id="684" r:id="rId13"/>
    <p:sldId id="685" r:id="rId14"/>
    <p:sldId id="686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687" r:id="rId37"/>
    <p:sldId id="579" r:id="rId38"/>
    <p:sldId id="303" r:id="rId39"/>
    <p:sldId id="304" r:id="rId40"/>
    <p:sldId id="305" r:id="rId41"/>
    <p:sldId id="306" r:id="rId42"/>
    <p:sldId id="307" r:id="rId43"/>
    <p:sldId id="308" r:id="rId44"/>
    <p:sldId id="318" r:id="rId45"/>
    <p:sldId id="309" r:id="rId46"/>
    <p:sldId id="310" r:id="rId47"/>
    <p:sldId id="311" r:id="rId48"/>
    <p:sldId id="313" r:id="rId49"/>
    <p:sldId id="312" r:id="rId50"/>
    <p:sldId id="314" r:id="rId51"/>
    <p:sldId id="319" r:id="rId52"/>
    <p:sldId id="320" r:id="rId53"/>
    <p:sldId id="321" r:id="rId54"/>
    <p:sldId id="692" r:id="rId55"/>
    <p:sldId id="605" r:id="rId56"/>
    <p:sldId id="695" r:id="rId57"/>
    <p:sldId id="595" r:id="rId58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AA3A9CBF-8ED4-B44C-896C-8A15F4FE097E}">
          <p14:sldIdLst>
            <p14:sldId id="257"/>
            <p14:sldId id="675"/>
            <p14:sldId id="560"/>
            <p14:sldId id="559"/>
            <p14:sldId id="598"/>
            <p14:sldId id="599"/>
            <p14:sldId id="600"/>
            <p14:sldId id="676"/>
            <p14:sldId id="677"/>
            <p14:sldId id="683"/>
            <p14:sldId id="684"/>
            <p14:sldId id="685"/>
            <p14:sldId id="686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687"/>
            <p14:sldId id="579"/>
            <p14:sldId id="303"/>
            <p14:sldId id="304"/>
            <p14:sldId id="305"/>
            <p14:sldId id="306"/>
            <p14:sldId id="307"/>
            <p14:sldId id="308"/>
            <p14:sldId id="318"/>
            <p14:sldId id="309"/>
            <p14:sldId id="310"/>
            <p14:sldId id="311"/>
            <p14:sldId id="313"/>
            <p14:sldId id="312"/>
            <p14:sldId id="314"/>
            <p14:sldId id="319"/>
            <p14:sldId id="320"/>
            <p14:sldId id="321"/>
            <p14:sldId id="692"/>
            <p14:sldId id="605"/>
            <p14:sldId id="695"/>
          </p14:sldIdLst>
        </p14:section>
        <p14:section name="Backup" id="{B1F80DCC-D562-AF47-BB3F-4B118C5CBAA6}">
          <p14:sldIdLst>
            <p14:sldId id="5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880"/>
    <a:srgbClr val="00A0FF"/>
    <a:srgbClr val="AF7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1" autoAdjust="0"/>
    <p:restoredTop sz="96327"/>
  </p:normalViewPr>
  <p:slideViewPr>
    <p:cSldViewPr snapToGrid="0">
      <p:cViewPr varScale="1">
        <p:scale>
          <a:sx n="111" d="100"/>
          <a:sy n="111" d="100"/>
        </p:scale>
        <p:origin x="21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9EB38-9F08-1947-ADCC-F9869DDBA871}" type="datetimeFigureOut">
              <a:rPr lang="en-KR" smtClean="0"/>
              <a:t>8/26/25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A387E-DF8D-ED4C-885C-FA926A8EBE1D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745649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84AA-DDD3-2E92-B0FE-E45587393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188" y="1122363"/>
            <a:ext cx="11447253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8DC05F-3D33-BD86-5A35-DAA5E1681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25552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80BB5-3F40-E32E-4D39-4CEED27E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18529C-EFD5-22E0-AD2F-2855227B6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B9D7E-5E62-6769-DF29-88A05DBFF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E44DA-7390-06C9-A3E5-407F3C551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38AB0-4BC7-F823-A6AF-5EFC4ABAC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426403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FEEEA5-D9CA-D3F3-A7C8-0110AAEC9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D7409-0A2D-7B79-A769-084D13A0B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CB25E-3A66-3F60-1974-9CE6F0BB3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598EE-D063-D829-5BEA-0FDA0D3B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3F064-FCEF-E46D-DCFE-1DE73F9F6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55372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84AA-DDD3-2E92-B0FE-E45587393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188" y="1122363"/>
            <a:ext cx="11447253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8DC05F-3D33-BD86-5A35-DAA5E1681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192482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7D701-86B0-38B7-3C0C-84A48265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71818"/>
            <a:ext cx="11190514" cy="5372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E295E-425E-8DA8-A76E-6328CBCAF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7254-7065-50C5-1CCD-BE52F86C1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36201-3F8C-84EA-E107-C5E0EDDC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6C9EC5A7-2536-EDA1-0F97-697F91CD9757}"/>
              </a:ext>
            </a:extLst>
          </p:cNvPr>
          <p:cNvSpPr/>
          <p:nvPr/>
        </p:nvSpPr>
        <p:spPr>
          <a:xfrm>
            <a:off x="87086" y="74937"/>
            <a:ext cx="734717" cy="534179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사각형: 둥근 모서리 4">
            <a:extLst>
              <a:ext uri="{FF2B5EF4-FFF2-40B4-BE49-F238E27FC236}">
                <a16:creationId xmlns:a16="http://schemas.microsoft.com/office/drawing/2014/main" id="{F5A96722-47EC-4B1C-B610-20507D95FBEB}"/>
              </a:ext>
            </a:extLst>
          </p:cNvPr>
          <p:cNvSpPr/>
          <p:nvPr userDrawn="1"/>
        </p:nvSpPr>
        <p:spPr>
          <a:xfrm>
            <a:off x="87086" y="74937"/>
            <a:ext cx="734717" cy="534179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43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963CE-8F45-7D4C-FEE4-2272DF86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15395"/>
            <a:ext cx="10515600" cy="750499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7622D-3BF7-BBF9-76D5-6E5AF7D2E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F2109-46ED-C1E6-C421-D806B79BD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410FE-26DA-2B7B-8363-10E6190A6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044542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B07C1-1C25-EC44-2303-20B5C63CD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ECC22-D885-1937-45FA-3455AE678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56C069-7463-93A4-AD7B-24EA68732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128DE-EFFD-5E59-25EE-42A94DD4E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216248-8CC8-D4E5-F6B2-5D4947D8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A5A4F-EB4D-E996-A5EF-83C29A44B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383795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1009B-BDBC-9D4E-D568-545AB174C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E5A03-8B67-B5BC-5091-240426389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32C30-05D7-23E1-7D05-BE63DF36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567E1D-9E84-137F-49BB-FF29D906E5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356DB8-2598-4253-AB58-58211B2C0F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C43BE2-0BBD-38D7-6BA3-32288A65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2EB6C8-B5AA-781B-A229-AE8DD23FE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45C6CB-782B-C6A2-FA39-8D532FB7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50705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F603-AFFF-BE52-8EC1-8F8BDFEF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DDDB12-73BA-6B20-1FD3-1E50A9DF3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BF37AB-E92D-05D6-042D-DAABE79C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FF56B-85F2-9C07-895B-285F7111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891087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5CCF32-6AAB-22DA-460F-1275BD49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40925-C76A-8B98-B365-0E6456989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9C10E-7695-A65A-2ACD-27750EA8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633335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425B-3824-D681-C660-B30C4A08A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8AA7A-A3C6-5657-6B2B-90166CF10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0469A-1586-7DB2-E795-5FF08F173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3BC09-EC67-8563-59FC-6517EA058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8C7DF-F6B9-9F2D-9B82-03E52565B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6D5BD-F2BD-CB0F-6A82-01350AB21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0627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7D701-86B0-38B7-3C0C-84A48265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71818"/>
            <a:ext cx="11190514" cy="5372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E295E-425E-8DA8-A76E-6328CBCAF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7254-7065-50C5-1CCD-BE52F86C1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36201-3F8C-84EA-E107-C5E0EDDC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6C9EC5A7-2536-EDA1-0F97-697F91CD9757}"/>
              </a:ext>
            </a:extLst>
          </p:cNvPr>
          <p:cNvSpPr/>
          <p:nvPr/>
        </p:nvSpPr>
        <p:spPr>
          <a:xfrm>
            <a:off x="87086" y="74937"/>
            <a:ext cx="734717" cy="534179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사각형: 둥근 모서리 4">
            <a:extLst>
              <a:ext uri="{FF2B5EF4-FFF2-40B4-BE49-F238E27FC236}">
                <a16:creationId xmlns:a16="http://schemas.microsoft.com/office/drawing/2014/main" id="{8DEBB6C3-65C9-5413-41F6-E7AA3BEC3F34}"/>
              </a:ext>
            </a:extLst>
          </p:cNvPr>
          <p:cNvSpPr/>
          <p:nvPr userDrawn="1"/>
        </p:nvSpPr>
        <p:spPr>
          <a:xfrm>
            <a:off x="87086" y="74937"/>
            <a:ext cx="734717" cy="534179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0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30026-3E61-F1B7-DD5B-DE7469F0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54814-B652-D04C-9FC2-5D570555A3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0B235-DC4F-2B2E-FC87-445202D97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32AF1-15D1-F854-A5E7-C57FCA263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7E3D5-9669-BD87-E7F9-5C77CD17D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1EF85-2DB7-1729-F7F5-B13FDD0B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748091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80BB5-3F40-E32E-4D39-4CEED27E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18529C-EFD5-22E0-AD2F-2855227B6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B9D7E-5E62-6769-DF29-88A05DBFF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E44DA-7390-06C9-A3E5-407F3C551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38AB0-4BC7-F823-A6AF-5EFC4ABAC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389136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FEEEA5-D9CA-D3F3-A7C8-0110AAEC9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D7409-0A2D-7B79-A769-084D13A0B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CB25E-3A66-3F60-1974-9CE6F0BB3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598EE-D063-D829-5BEA-0FDA0D3B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3F064-FCEF-E46D-DCFE-1DE73F9F6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89254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963CE-8F45-7D4C-FEE4-2272DF86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15395"/>
            <a:ext cx="10515600" cy="750499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7622D-3BF7-BBF9-76D5-6E5AF7D2E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F2109-46ED-C1E6-C421-D806B79BD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410FE-26DA-2B7B-8363-10E6190A6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47535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B07C1-1C25-EC44-2303-20B5C63CD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ECC22-D885-1937-45FA-3455AE678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56C069-7463-93A4-AD7B-24EA68732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128DE-EFFD-5E59-25EE-42A94DD4E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216248-8CC8-D4E5-F6B2-5D4947D8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A5A4F-EB4D-E996-A5EF-83C29A44B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456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1009B-BDBC-9D4E-D568-545AB174C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E5A03-8B67-B5BC-5091-240426389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32C30-05D7-23E1-7D05-BE63DF36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567E1D-9E84-137F-49BB-FF29D906E5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356DB8-2598-4253-AB58-58211B2C0F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C43BE2-0BBD-38D7-6BA3-32288A65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2EB6C8-B5AA-781B-A229-AE8DD23FE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45C6CB-782B-C6A2-FA39-8D532FB7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20243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F603-AFFF-BE52-8EC1-8F8BDFEF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DDDB12-73BA-6B20-1FD3-1E50A9DF3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BF37AB-E92D-05D6-042D-DAABE79C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FF56B-85F2-9C07-895B-285F7111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8091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5CCF32-6AAB-22DA-460F-1275BD49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40925-C76A-8B98-B365-0E6456989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9C10E-7695-A65A-2ACD-27750EA8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4620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425B-3824-D681-C660-B30C4A08A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8AA7A-A3C6-5657-6B2B-90166CF10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0469A-1586-7DB2-E795-5FF08F173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3BC09-EC67-8563-59FC-6517EA058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8C7DF-F6B9-9F2D-9B82-03E52565B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6D5BD-F2BD-CB0F-6A82-01350AB21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1813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30026-3E61-F1B7-DD5B-DE7469F0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54814-B652-D04C-9FC2-5D570555A3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0B235-DC4F-2B2E-FC87-445202D97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32AF1-15D1-F854-A5E7-C57FCA263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6/6/25</a:t>
            </a:r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7E3D5-9669-BD87-E7F9-5C77CD17D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500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1EF85-2DB7-1729-F7F5-B13FDD0B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51768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7D8C3E-F76A-F600-1D16-88ABB3A2413A}"/>
              </a:ext>
            </a:extLst>
          </p:cNvPr>
          <p:cNvSpPr/>
          <p:nvPr/>
        </p:nvSpPr>
        <p:spPr>
          <a:xfrm>
            <a:off x="0" y="6476828"/>
            <a:ext cx="12192000" cy="38117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9D9BE7-8C1F-540F-D8B0-26BF324D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4" y="71818"/>
            <a:ext cx="12033070" cy="5372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6CE66-47DC-677E-86B1-6A856A471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43" y="728344"/>
            <a:ext cx="12033069" cy="5733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079DF-FC55-AB45-CBF0-B9ADFB0E9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43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E129E-288B-3175-2032-5A368DA35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61712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D98B1-90AF-7444-A2EA-29D3FFB9CF2A}" type="slidenum">
              <a:rPr lang="en-KR" smtClean="0"/>
              <a:t>‹#›</a:t>
            </a:fld>
            <a:endParaRPr lang="en-KR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F872F1F-72BF-1F41-F461-4EBE3004D8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6935" y="6519318"/>
            <a:ext cx="2818130" cy="3533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8418ED0-E13A-8E36-F192-FDE37F87F2B5}"/>
              </a:ext>
            </a:extLst>
          </p:cNvPr>
          <p:cNvSpPr/>
          <p:nvPr userDrawn="1"/>
        </p:nvSpPr>
        <p:spPr>
          <a:xfrm>
            <a:off x="0" y="6476828"/>
            <a:ext cx="12192000" cy="38117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60FA775-9B8A-DA90-FE7B-6F8A926A16A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686935" y="6519318"/>
            <a:ext cx="2818130" cy="35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21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7D8C3E-F76A-F600-1D16-88ABB3A2413A}"/>
              </a:ext>
            </a:extLst>
          </p:cNvPr>
          <p:cNvSpPr/>
          <p:nvPr/>
        </p:nvSpPr>
        <p:spPr>
          <a:xfrm>
            <a:off x="0" y="6476828"/>
            <a:ext cx="12192000" cy="38117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9D9BE7-8C1F-540F-D8B0-26BF324D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4" y="71818"/>
            <a:ext cx="12033070" cy="5372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K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6CE66-47DC-677E-86B1-6A856A471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43" y="728344"/>
            <a:ext cx="12033069" cy="5733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079DF-FC55-AB45-CBF0-B9ADFB0E9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43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6/6/25</a:t>
            </a:r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E129E-288B-3175-2032-5A368DA35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61712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D98B1-90AF-7444-A2EA-29D3FFB9CF2A}" type="slidenum">
              <a:rPr lang="en-KR" smtClean="0"/>
              <a:t>‹#›</a:t>
            </a:fld>
            <a:endParaRPr lang="en-KR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F872F1F-72BF-1F41-F461-4EBE3004D8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6935" y="6519318"/>
            <a:ext cx="2818130" cy="3533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BC3869-4F4E-423B-B865-F2E2FC1FD49A}"/>
              </a:ext>
            </a:extLst>
          </p:cNvPr>
          <p:cNvSpPr/>
          <p:nvPr userDrawn="1"/>
        </p:nvSpPr>
        <p:spPr>
          <a:xfrm>
            <a:off x="0" y="6476828"/>
            <a:ext cx="12192000" cy="38117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55D58F79-FF2E-5E7E-810B-E7203A2AE52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686935" y="6519318"/>
            <a:ext cx="2818130" cy="35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3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6.mp4"/><Relationship Id="rId1" Type="http://schemas.microsoft.com/office/2007/relationships/media" Target="../media/media16.mp4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7.mp4"/><Relationship Id="rId1" Type="http://schemas.microsoft.com/office/2007/relationships/media" Target="../media/media17.mp4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8.mp4"/><Relationship Id="rId1" Type="http://schemas.microsoft.com/office/2007/relationships/media" Target="../media/media18.mp4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9.mp4"/><Relationship Id="rId1" Type="http://schemas.microsoft.com/office/2007/relationships/media" Target="../media/media19.mp4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0.mp4"/><Relationship Id="rId1" Type="http://schemas.microsoft.com/office/2007/relationships/media" Target="../media/media20.mp4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1.mp4"/><Relationship Id="rId1" Type="http://schemas.microsoft.com/office/2007/relationships/media" Target="../media/media21.mp4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2.mp4"/><Relationship Id="rId1" Type="http://schemas.microsoft.com/office/2007/relationships/media" Target="../media/media22.mp4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3.mp4"/><Relationship Id="rId1" Type="http://schemas.microsoft.com/office/2007/relationships/media" Target="../media/media23.mp4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4.mp4"/><Relationship Id="rId1" Type="http://schemas.microsoft.com/office/2007/relationships/media" Target="../media/media24.mp4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5.mp4"/><Relationship Id="rId1" Type="http://schemas.microsoft.com/office/2007/relationships/media" Target="../media/media25.mp4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6.mp4"/><Relationship Id="rId1" Type="http://schemas.microsoft.com/office/2007/relationships/media" Target="../media/media26.mp4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7.mp4"/><Relationship Id="rId1" Type="http://schemas.microsoft.com/office/2007/relationships/media" Target="../media/media27.mp4"/><Relationship Id="rId5" Type="http://schemas.openxmlformats.org/officeDocument/2006/relationships/image" Target="../media/image710.png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media" Target="../media/media29.mp4"/><Relationship Id="rId7" Type="http://schemas.openxmlformats.org/officeDocument/2006/relationships/image" Target="../media/image47.png"/><Relationship Id="rId2" Type="http://schemas.openxmlformats.org/officeDocument/2006/relationships/video" Target="../media/media28.mp4"/><Relationship Id="rId1" Type="http://schemas.microsoft.com/office/2007/relationships/media" Target="../media/media28.mp4"/><Relationship Id="rId6" Type="http://schemas.openxmlformats.org/officeDocument/2006/relationships/image" Target="../media/image46.png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29.mp4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0.png"/><Relationship Id="rId5" Type="http://schemas.openxmlformats.org/officeDocument/2006/relationships/image" Target="../media/image51.png"/><Relationship Id="rId4" Type="http://schemas.openxmlformats.org/officeDocument/2006/relationships/image" Target="../media/image35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5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A64C9-CD42-0F7E-2E43-0FAF9AD1B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5630" y="2634143"/>
            <a:ext cx="9112370" cy="87582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latin typeface="+mn-lt"/>
              </a:rPr>
              <a:t>Magnetogenesis</a:t>
            </a:r>
            <a:r>
              <a:rPr lang="en-US" sz="4000" b="1" dirty="0">
                <a:latin typeface="+mn-lt"/>
              </a:rPr>
              <a:t> via plasma processes</a:t>
            </a:r>
            <a:endParaRPr lang="en-KR" sz="4000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67E4A-ABCA-E149-9814-F8597629B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74513"/>
          </a:xfrm>
        </p:spPr>
        <p:txBody>
          <a:bodyPr>
            <a:normAutofit/>
          </a:bodyPr>
          <a:lstStyle/>
          <a:p>
            <a:r>
              <a:rPr lang="en-US" b="1" dirty="0"/>
              <a:t>Young Dae Yoon</a:t>
            </a:r>
          </a:p>
          <a:p>
            <a:r>
              <a:rPr lang="en-US" sz="1800" i="1" dirty="0"/>
              <a:t>Asia Pacific Center for Theoretical Physics</a:t>
            </a:r>
          </a:p>
          <a:p>
            <a:r>
              <a:rPr lang="en-US" sz="1800" i="1" dirty="0"/>
              <a:t>Department of Physics, Pohang University of Science and Technology</a:t>
            </a:r>
          </a:p>
          <a:p>
            <a:endParaRPr lang="en-US" sz="1600" dirty="0"/>
          </a:p>
          <a:p>
            <a:r>
              <a:rPr lang="en-US" sz="1600" dirty="0"/>
              <a:t>2</a:t>
            </a:r>
            <a:r>
              <a:rPr lang="en-US" sz="1600" baseline="30000" dirty="0"/>
              <a:t>nd</a:t>
            </a:r>
            <a:r>
              <a:rPr lang="en-US" sz="1600" dirty="0"/>
              <a:t> APCTP-INPP Demokritos Workshop</a:t>
            </a:r>
          </a:p>
          <a:p>
            <a:r>
              <a:rPr lang="en-US" sz="1600"/>
              <a:t>08/26/25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F15D31-AE41-9316-EFEC-039D9BE06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64"/>
          <a:stretch/>
        </p:blipFill>
        <p:spPr bwMode="auto">
          <a:xfrm>
            <a:off x="0" y="6176550"/>
            <a:ext cx="1837910" cy="30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91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e856832b84349c17ac3bae33e559eb1ed9194c330e2c8daae79ae217d71952b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A684B1-B936-BC86-06A6-714237F3A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10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24d13cea2645d0fa47486e4e2f92c756fb17a7de63cb6e42f6e74658a3c226c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C61E05-098A-8AE6-848A-5091B5C7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11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f2a582ed8c250af33b75e471c58dd0562bab056273b48ee88a9249f1f9266d8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3FEBBC-57F6-7A8B-6BAB-C90326E88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12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0f6d93757719f258021362a17477f29fcd2485fdb7e0be2b0d7535a7522b31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87C139-8840-5A25-39B3-4334DA2F1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13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54091767413a732c0e4145f2d1110dfbcad8168e15bf4d4547a3b9d326469a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E94F17-B567-4FF2-6DC8-B5C0E6DA5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14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c241947c31eea989996805ef9fec186d8925425b1b1d34c8411afb9cea3129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33227-62EF-8FE1-07AD-1309D73DF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15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a95dc10a53c7c4f63ad925adc2e6d3af18f4c7d51c0a1887c5c661acb463075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1D7ECB-B124-DEB7-A69B-2BB704C2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16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9ff579115b308bb985ec23370cfc69ac2b2fee8b10ab8939b02305c2f94b83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058785-A665-B29F-CB9C-CED901C0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17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b961dcd35cf7d15c30af773783d445010500e373c6e8e9bb054de5b58bc862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6CECB-DA75-DF00-141A-DE5A91F1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18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9a4af92e4dbfbc854632702232839806d699722759238e77e73ac85f95e6358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547D2E-5CD5-20FE-92B1-A6E9693B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19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A1536-0A32-A4DD-A692-77E44ED3C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Magnetic fields in the Universe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5314D-05E0-1AF5-2159-D6892C359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Magnetic fields are everywhere in the Universe at all scales and strength</a:t>
            </a:r>
          </a:p>
          <a:p>
            <a:endParaRPr lang="en-KR" dirty="0"/>
          </a:p>
          <a:p>
            <a:endParaRPr lang="en-K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84ACC2-CB98-6FA1-4DED-1C5146AA6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91" y="1236515"/>
            <a:ext cx="2171075" cy="21924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9ECEEB-F096-B249-10DE-214AF3C95FE5}"/>
              </a:ext>
            </a:extLst>
          </p:cNvPr>
          <p:cNvSpPr txBox="1"/>
          <p:nvPr/>
        </p:nvSpPr>
        <p:spPr>
          <a:xfrm>
            <a:off x="959889" y="341866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Black Holes</a:t>
            </a:r>
            <a:endParaRPr lang="en-K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E6E2E5-F5CF-B157-137E-F8EC98C0A809}"/>
              </a:ext>
            </a:extLst>
          </p:cNvPr>
          <p:cNvSpPr txBox="1"/>
          <p:nvPr/>
        </p:nvSpPr>
        <p:spPr>
          <a:xfrm>
            <a:off x="3617140" y="3415193"/>
            <a:ext cx="96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Galaxies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57852F3-6855-A97C-8CC5-8028F151E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349" y="1236515"/>
            <a:ext cx="3507976" cy="219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gnetic Fields in Spiral Galaxies - Explained at Last? - Universe Today">
            <a:extLst>
              <a:ext uri="{FF2B5EF4-FFF2-40B4-BE49-F238E27FC236}">
                <a16:creationId xmlns:a16="http://schemas.microsoft.com/office/drawing/2014/main" id="{2D864531-2550-2054-6CE9-6BE4B378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10" y="1236515"/>
            <a:ext cx="3031894" cy="219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D43099-E085-BCEA-D15F-3594235EBB97}"/>
              </a:ext>
            </a:extLst>
          </p:cNvPr>
          <p:cNvSpPr txBox="1"/>
          <p:nvPr/>
        </p:nvSpPr>
        <p:spPr>
          <a:xfrm>
            <a:off x="6689978" y="3429000"/>
            <a:ext cx="147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Neutron Stars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D3E449-1F02-B3DF-E71D-8C4AC8BC9F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0384" y="1236515"/>
            <a:ext cx="2835472" cy="21231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46BA97-CB10-2878-2455-CF0971D933A9}"/>
              </a:ext>
            </a:extLst>
          </p:cNvPr>
          <p:cNvSpPr txBox="1"/>
          <p:nvPr/>
        </p:nvSpPr>
        <p:spPr>
          <a:xfrm>
            <a:off x="10377049" y="3418667"/>
            <a:ext cx="64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Stars</a:t>
            </a:r>
          </a:p>
        </p:txBody>
      </p:sp>
      <p:pic>
        <p:nvPicPr>
          <p:cNvPr id="1032" name="Picture 8" descr="Planetary magnetic fields of solar system planets Vector Image">
            <a:extLst>
              <a:ext uri="{FF2B5EF4-FFF2-40B4-BE49-F238E27FC236}">
                <a16:creationId xmlns:a16="http://schemas.microsoft.com/office/drawing/2014/main" id="{06E429B3-1BDC-CAF2-2A14-6B188385B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87" y="3883489"/>
            <a:ext cx="3179847" cy="212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B022B0-1219-DFE4-3216-295F180EDB43}"/>
              </a:ext>
            </a:extLst>
          </p:cNvPr>
          <p:cNvSpPr txBox="1"/>
          <p:nvPr/>
        </p:nvSpPr>
        <p:spPr>
          <a:xfrm>
            <a:off x="1472750" y="6007648"/>
            <a:ext cx="86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Planets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A14B59-303C-05B8-EF1C-41C9362CFC77}"/>
                  </a:ext>
                </a:extLst>
              </p:cNvPr>
              <p:cNvSpPr txBox="1"/>
              <p:nvPr/>
            </p:nvSpPr>
            <p:spPr>
              <a:xfrm>
                <a:off x="5591605" y="4022238"/>
                <a:ext cx="388946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/>
                  <a:t>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KR" dirty="0"/>
                  <a:t> --- Interstellar Medium, Galaxies</a:t>
                </a:r>
                <a:br>
                  <a:rPr lang="en-KR" dirty="0"/>
                </a:br>
                <a:r>
                  <a:rPr lang="en-KR" dirty="0"/>
                  <a:t>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KR" dirty="0"/>
                  <a:t> --- Black Holes, Stars, Planets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KR" dirty="0"/>
                  <a:t> --- Neutron Star (Magnetars)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A14B59-303C-05B8-EF1C-41C9362CF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605" y="4022238"/>
                <a:ext cx="3889463" cy="923330"/>
              </a:xfrm>
              <a:prstGeom prst="rect">
                <a:avLst/>
              </a:prstGeom>
              <a:blipFill>
                <a:blip r:embed="rId7"/>
                <a:stretch>
                  <a:fillRect t="-2703" b="-945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73DD3DE-4156-ABB3-6AC4-603B0849188C}"/>
              </a:ext>
            </a:extLst>
          </p:cNvPr>
          <p:cNvSpPr txBox="1"/>
          <p:nvPr/>
        </p:nvSpPr>
        <p:spPr>
          <a:xfrm>
            <a:off x="4577146" y="5064795"/>
            <a:ext cx="666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Standard cosmology: no magnetic fields were created at the big bang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99F953-667D-BD72-86EA-4423269B3084}"/>
              </a:ext>
            </a:extLst>
          </p:cNvPr>
          <p:cNvSpPr txBox="1"/>
          <p:nvPr/>
        </p:nvSpPr>
        <p:spPr>
          <a:xfrm>
            <a:off x="4577146" y="5638316"/>
            <a:ext cx="565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b="1" dirty="0"/>
              <a:t>How are cosmic/astrophysical magnetic fields generated?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CB651-57AE-3B56-89A3-88A068B0A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142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31fe56cbdb580bbe758fcb38a6995470084a01f36467b1a80ce35929d368ec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F9E15E-F79E-2357-17E9-8CB5D8AC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20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73ffe8e2af050df54412ade89ebb59e1fed25a888f0b179f11de3bc12e1eada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7FD213-635E-5DAC-B402-32163350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21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abf2da7c2fd750318e3085ad659fbd20e11a0df286808bbe70d7b59dade6b7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6D3DC-FCAC-A634-9CC7-7D4C625B4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22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619c4a2c460409bf4c15bad37e62e3e6a1107dec4e688b4cb5bb86cbcfb0584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93A955-0CA5-1A77-BE42-104CC0CB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23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3c3e7a95d16186c4e4450b2b47449a30e6341b05b5a5e4189b38e60fb921fb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C2A4C1-A1DB-DF1C-5880-14B4F611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24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53b2a65fa03e5d13de914fae88b0b16d9bf0fb6dfcd458dcd38116eed88d16c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84070-4855-C329-48FC-1765A7FC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25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886a940340a253b7631cdcf102232b42674e01431dd0a9b2f5b2f1a8a5721b3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E5FAD6-57F8-A855-182D-6CB1B990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26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890a8b40013ab94a271f247c25ec502d6fda6aa69c7a70f56917f17226c9cbb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C2B951-FB29-F2FD-8F63-AE51EC268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27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b3ac2fc787545c8cddd85faadf169f8fe82d87c9476831de230a9c7c3863c4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A4056-53BA-EED5-D03F-047460A6B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28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3f5ec1eea023b68ef2f97f0c2bce27c38cf7d7e782cc616f31e1c6da417512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EBF9BD-450E-F1AC-BA72-C7B743BD1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29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3D07-E1E2-F5B2-8C06-670859C3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99B24A-52F8-D49A-6E58-93467B31D4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Magnetohydrodynamics (MHD) is the largest-scale description of magnetized plasmas</a:t>
                </a:r>
              </a:p>
              <a:p>
                <a:endParaRPr lang="en-KR" dirty="0"/>
              </a:p>
              <a:p>
                <a:r>
                  <a:rPr lang="en-US" dirty="0"/>
                  <a:t>One important equation: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Take curl and use Faraday’s law</a:t>
                </a: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</m:oMath>
                </a14:m>
                <a:br>
                  <a:rPr lang="en-US" dirty="0"/>
                </a:br>
                <a:endParaRPr lang="en-US" dirty="0"/>
              </a:p>
              <a:p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99B24A-52F8-D49A-6E58-93467B31D4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39A6B-B2DC-9398-8A04-3E8ED2ED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</a:t>
            </a:fld>
            <a:endParaRPr lang="en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E48C8B-B08B-B3A0-3E57-665A456AD1E8}"/>
              </a:ext>
            </a:extLst>
          </p:cNvPr>
          <p:cNvSpPr txBox="1"/>
          <p:nvPr/>
        </p:nvSpPr>
        <p:spPr>
          <a:xfrm>
            <a:off x="7378817" y="1963142"/>
            <a:ext cx="166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1"/>
                </a:solidFill>
              </a:rPr>
              <a:t>Ideal Ohm’s law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43675CE-E964-1EB3-1B74-695128DB26AF}"/>
              </a:ext>
            </a:extLst>
          </p:cNvPr>
          <p:cNvSpPr/>
          <p:nvPr/>
        </p:nvSpPr>
        <p:spPr>
          <a:xfrm>
            <a:off x="4955286" y="1918535"/>
            <a:ext cx="2133600" cy="46835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053F48E-C7B0-30C5-5AF6-503B331AF357}"/>
              </a:ext>
            </a:extLst>
          </p:cNvPr>
          <p:cNvSpPr/>
          <p:nvPr/>
        </p:nvSpPr>
        <p:spPr>
          <a:xfrm>
            <a:off x="4854925" y="2680534"/>
            <a:ext cx="2345474" cy="895815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6389BD-ADB9-A617-ECB4-55352EE998F3}"/>
              </a:ext>
            </a:extLst>
          </p:cNvPr>
          <p:cNvSpPr txBox="1"/>
          <p:nvPr/>
        </p:nvSpPr>
        <p:spPr>
          <a:xfrm>
            <a:off x="7378817" y="2943775"/>
            <a:ext cx="2505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1"/>
                </a:solidFill>
              </a:rPr>
              <a:t>MHD induction equation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72441F-FB58-D01D-A6A2-35D8C50C10B6}"/>
              </a:ext>
            </a:extLst>
          </p:cNvPr>
          <p:cNvSpPr txBox="1"/>
          <p:nvPr/>
        </p:nvSpPr>
        <p:spPr>
          <a:xfrm>
            <a:off x="8062658" y="245521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1"/>
                </a:solidFill>
              </a:rPr>
              <a:t>=</a:t>
            </a:r>
          </a:p>
        </p:txBody>
      </p:sp>
      <p:pic>
        <p:nvPicPr>
          <p:cNvPr id="1026" name="Picture 2" descr="The origin of the sun's magnetic field could lie close to its surface | MIT  News | Massachusetts Institute of Technology">
            <a:extLst>
              <a:ext uri="{FF2B5EF4-FFF2-40B4-BE49-F238E27FC236}">
                <a16:creationId xmlns:a16="http://schemas.microsoft.com/office/drawing/2014/main" id="{846D0FCB-5F77-5CC3-DF90-371A0996E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991" y="3695576"/>
            <a:ext cx="3960017" cy="264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54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5" grpId="0"/>
      <p:bldP spid="6" grpId="0" animBg="1"/>
      <p:bldP spid="7" grpId="0" animBg="1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4011ddccf6a6a9318a890405206f0aa1a22985e378f4151348894a82b8665d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C9DFF0-13B8-5CAC-41E5-179D62CD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30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5eecb6c93e646a52dbcbd7b1e7c24b7a9b3e3c3fab791d79c60ba1e233f22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FE13E5-0CA5-D36F-FFF8-7189E5023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31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b845ac3ef3150b8e8b690f4afedb8678abf57dd41eae12fc01f179607c91a9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A0483-124C-491B-2F1D-F3E4BB2F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32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60cc7c30b2fc1f3c49c57b5ec35228dd4e6c8cef1e47c94025ff65441563b7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EE9F39-9810-C753-96E0-7985CB744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33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e3506faba0e2e5e98f5d95abb4fcb9598547dcc27793c75f20e8eadf0c2518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62F3E6-6BD5-4921-A948-E4845DF7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34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82f055ede027278fa0df5127aa69134ac783ea6d67cbb6fa5a881360b737a25a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9BCC20-2605-17DA-E306-54077CB05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35</a:t>
            </a:fld>
            <a:endParaRPr lang="en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0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3E44B-D79D-81F0-F99A-361E37CD0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Magnetogenesis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B80E8C-92EE-E2EE-8FF0-2DD58A17F4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Canonical induction equation</a:t>
                </a:r>
                <a:br>
                  <a:rPr lang="en-US" altLang="ko-KR" dirty="0"/>
                </a:br>
                <a:br>
                  <a:rPr lang="en-US" altLang="ko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⃡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</m:oMath>
                </a14:m>
                <a:endParaRPr lang="en-KR" b="1" dirty="0"/>
              </a:p>
              <a:p>
                <a:endParaRPr lang="en-KR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B80E8C-92EE-E2EE-8FF0-2DD58A17F4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D3F8A9-7688-CEBE-430E-6CD0B2BC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36</a:t>
            </a:fld>
            <a:endParaRPr lang="en-KR"/>
          </a:p>
        </p:txBody>
      </p:sp>
      <p:sp>
        <p:nvSpPr>
          <p:cNvPr id="24" name="Can 23">
            <a:extLst>
              <a:ext uri="{FF2B5EF4-FFF2-40B4-BE49-F238E27FC236}">
                <a16:creationId xmlns:a16="http://schemas.microsoft.com/office/drawing/2014/main" id="{D3516FAA-7B48-1776-B56F-EC75368C7C44}"/>
              </a:ext>
            </a:extLst>
          </p:cNvPr>
          <p:cNvSpPr/>
          <p:nvPr/>
        </p:nvSpPr>
        <p:spPr>
          <a:xfrm>
            <a:off x="5458987" y="3051241"/>
            <a:ext cx="1077902" cy="2997536"/>
          </a:xfrm>
          <a:prstGeom prst="can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34344EA-AF16-326B-36E0-83F2B1C07556}"/>
              </a:ext>
            </a:extLst>
          </p:cNvPr>
          <p:cNvCxnSpPr/>
          <p:nvPr/>
        </p:nvCxnSpPr>
        <p:spPr>
          <a:xfrm flipV="1">
            <a:off x="4838007" y="1338349"/>
            <a:ext cx="1188720" cy="92271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187599-D5E2-7A59-1675-4ABF72463FB3}"/>
                  </a:ext>
                </a:extLst>
              </p:cNvPr>
              <p:cNvSpPr txBox="1"/>
              <p:nvPr/>
            </p:nvSpPr>
            <p:spPr>
              <a:xfrm>
                <a:off x="5829730" y="1055590"/>
                <a:ext cx="10453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KR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187599-D5E2-7A59-1675-4ABF72463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730" y="1055590"/>
                <a:ext cx="1045326" cy="369332"/>
              </a:xfrm>
              <a:prstGeom prst="rect">
                <a:avLst/>
              </a:prstGeom>
              <a:blipFill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B28AC01-8C2C-6753-8712-0212D4ADC8A7}"/>
              </a:ext>
            </a:extLst>
          </p:cNvPr>
          <p:cNvSpPr/>
          <p:nvPr/>
        </p:nvSpPr>
        <p:spPr>
          <a:xfrm>
            <a:off x="6165276" y="1385228"/>
            <a:ext cx="1866898" cy="87583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21DAC3-0896-E774-8858-56FA4A2B464D}"/>
              </a:ext>
            </a:extLst>
          </p:cNvPr>
          <p:cNvSpPr txBox="1"/>
          <p:nvPr/>
        </p:nvSpPr>
        <p:spPr>
          <a:xfrm>
            <a:off x="8170723" y="1338349"/>
            <a:ext cx="2184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Sole term responsible for magnetogenesis!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5FCDC23-3DBC-4299-AF93-F7E13B0742C4}"/>
              </a:ext>
            </a:extLst>
          </p:cNvPr>
          <p:cNvGrpSpPr/>
          <p:nvPr/>
        </p:nvGrpSpPr>
        <p:grpSpPr>
          <a:xfrm>
            <a:off x="5690109" y="2871067"/>
            <a:ext cx="615655" cy="3435581"/>
            <a:chOff x="7633060" y="2869716"/>
            <a:chExt cx="615655" cy="3435581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8D81E78-3583-A426-76A8-DBBCBFD69E4F}"/>
                </a:ext>
              </a:extLst>
            </p:cNvPr>
            <p:cNvCxnSpPr/>
            <p:nvPr/>
          </p:nvCxnSpPr>
          <p:spPr>
            <a:xfrm flipV="1">
              <a:off x="7633060" y="2882507"/>
              <a:ext cx="0" cy="3422790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3E30838-C92B-B4D9-590C-E996B3914649}"/>
                </a:ext>
              </a:extLst>
            </p:cNvPr>
            <p:cNvCxnSpPr/>
            <p:nvPr/>
          </p:nvCxnSpPr>
          <p:spPr>
            <a:xfrm flipV="1">
              <a:off x="7944925" y="2869716"/>
              <a:ext cx="0" cy="3422790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99F5709-D7D8-BD22-335A-FD090E659378}"/>
                </a:ext>
              </a:extLst>
            </p:cNvPr>
            <p:cNvCxnSpPr/>
            <p:nvPr/>
          </p:nvCxnSpPr>
          <p:spPr>
            <a:xfrm flipV="1">
              <a:off x="8248715" y="2869716"/>
              <a:ext cx="0" cy="3422790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3ADF774-0824-39B8-7EB4-1220A7779515}"/>
              </a:ext>
            </a:extLst>
          </p:cNvPr>
          <p:cNvSpPr txBox="1"/>
          <p:nvPr/>
        </p:nvSpPr>
        <p:spPr>
          <a:xfrm>
            <a:off x="6903375" y="3776354"/>
            <a:ext cx="199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Vorticity-free</a:t>
            </a:r>
          </a:p>
          <a:p>
            <a:r>
              <a:rPr lang="en-KR" dirty="0"/>
              <a:t>Magnetic-field-free</a:t>
            </a:r>
          </a:p>
        </p:txBody>
      </p:sp>
    </p:spTree>
    <p:extLst>
      <p:ext uri="{BB962C8B-B14F-4D97-AF65-F5344CB8AC3E}">
        <p14:creationId xmlns:p14="http://schemas.microsoft.com/office/powerpoint/2010/main" val="164944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6" grpId="0"/>
      <p:bldP spid="7" grpId="0" animBg="1"/>
      <p:bldP spid="8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925B4-DBAF-310E-1EE1-B342B9D95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Pressure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57AAF5-DB62-7393-94F9-E5A128F66A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KR" dirty="0"/>
                  <a:t>Does our pressure term generalize both mechanisms?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⃡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</m:oMath>
                </a14:m>
                <a:endParaRPr lang="en-KR" dirty="0"/>
              </a:p>
              <a:p>
                <a:r>
                  <a:rPr lang="en-KR" dirty="0"/>
                  <a:t>Assume isotropic pressure, i.e.,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⃡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</m:acc>
                  </m:oMath>
                </a14:m>
                <a:br>
                  <a:rPr lang="en-US" b="1" dirty="0"/>
                </a:br>
                <a:br>
                  <a:rPr lang="en-US" b="1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acc>
                          <m:accPr>
                            <m:chr m:val="⃡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So our pressure term generalizes Biermann battery ✅</a:t>
                </a:r>
              </a:p>
              <a:p>
                <a:r>
                  <a:rPr lang="en-KR" dirty="0"/>
                  <a:t>Can it generalize Weibel instability as well?</a:t>
                </a:r>
              </a:p>
              <a:p>
                <a:r>
                  <a:rPr lang="en-KR" dirty="0"/>
                  <a:t>Assume 1D, i.e.,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br>
                  <a:rPr lang="en-KR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⃡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𝑥𝑦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KR" dirty="0"/>
              </a:p>
              <a:p>
                <a:r>
                  <a:rPr lang="en-KR" dirty="0"/>
                  <a:t>Mixing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r>
                  <a:rPr lang="en-KR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𝑦𝑦</m:t>
                        </m:r>
                      </m:sub>
                    </m:sSub>
                  </m:oMath>
                </a14:m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57AAF5-DB62-7393-94F9-E5A128F66A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7" t="-177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3F8CD-91D8-2064-8687-006515EF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37</a:t>
            </a:fld>
            <a:endParaRPr lang="en-K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6872E86-D3B9-6BA8-28F7-01CA35D74ADD}"/>
              </a:ext>
            </a:extLst>
          </p:cNvPr>
          <p:cNvSpPr/>
          <p:nvPr/>
        </p:nvSpPr>
        <p:spPr>
          <a:xfrm>
            <a:off x="6821304" y="2398039"/>
            <a:ext cx="1275773" cy="97905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91CD6-3DDA-8F4B-C402-046F3219927A}"/>
              </a:ext>
            </a:extLst>
          </p:cNvPr>
          <p:cNvSpPr txBox="1"/>
          <p:nvPr/>
        </p:nvSpPr>
        <p:spPr>
          <a:xfrm>
            <a:off x="7510306" y="1969094"/>
            <a:ext cx="1907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rgbClr val="0070C0"/>
                </a:solidFill>
              </a:rPr>
              <a:t>Biermann Battery!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B83C5EB-0B91-47C3-5D10-CEE052E0C801}"/>
                  </a:ext>
                </a:extLst>
              </p:cNvPr>
              <p:cNvSpPr txBox="1"/>
              <p:nvPr/>
            </p:nvSpPr>
            <p:spPr>
              <a:xfrm>
                <a:off x="8920444" y="4603805"/>
                <a:ext cx="1812868" cy="7643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KR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𝑥𝑧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𝑦𝑧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𝑧𝑧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K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B83C5EB-0B91-47C3-5D10-CEE052E0C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444" y="4603805"/>
                <a:ext cx="1812868" cy="764312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91ADB0A-EB75-1F11-C31F-1FBD64CE21C2}"/>
              </a:ext>
            </a:extLst>
          </p:cNvPr>
          <p:cNvSpPr/>
          <p:nvPr/>
        </p:nvSpPr>
        <p:spPr>
          <a:xfrm>
            <a:off x="9571713" y="4541306"/>
            <a:ext cx="502590" cy="320887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85CEF6-CCC0-71A0-9C54-6420BE4EBFD1}"/>
              </a:ext>
            </a:extLst>
          </p:cNvPr>
          <p:cNvCxnSpPr/>
          <p:nvPr/>
        </p:nvCxnSpPr>
        <p:spPr>
          <a:xfrm>
            <a:off x="9075906" y="4603805"/>
            <a:ext cx="1400783" cy="7643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BB5935-6A3F-34B3-62ED-81548A9203DE}"/>
              </a:ext>
            </a:extLst>
          </p:cNvPr>
          <p:cNvSpPr txBox="1"/>
          <p:nvPr/>
        </p:nvSpPr>
        <p:spPr>
          <a:xfrm>
            <a:off x="8679613" y="4326828"/>
            <a:ext cx="6832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100" dirty="0"/>
              <a:t>Diagonal</a:t>
            </a:r>
            <a:endParaRPr lang="en-K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271A84-3DE6-FB71-4734-DEBDB83AB1F7}"/>
              </a:ext>
            </a:extLst>
          </p:cNvPr>
          <p:cNvSpPr txBox="1"/>
          <p:nvPr/>
        </p:nvSpPr>
        <p:spPr>
          <a:xfrm>
            <a:off x="9394073" y="4269477"/>
            <a:ext cx="8931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100" dirty="0"/>
              <a:t>Off-diagonal</a:t>
            </a:r>
          </a:p>
        </p:txBody>
      </p:sp>
    </p:spTree>
    <p:extLst>
      <p:ext uri="{BB962C8B-B14F-4D97-AF65-F5344CB8AC3E}">
        <p14:creationId xmlns:p14="http://schemas.microsoft.com/office/powerpoint/2010/main" val="211013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/>
      <p:bldP spid="7" grpId="0"/>
      <p:bldP spid="8" grpId="0" animBg="1"/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B4C8-E614-5064-0405-37EBA56F1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0EFF0-AE46-76EC-7AF3-277A983AB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Particle-in-cell simulations of the Weibel instability</a:t>
            </a:r>
          </a:p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A605F-24B0-63A7-C33F-98BC6E45E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38</a:t>
            </a:fld>
            <a:endParaRPr lang="en-KR"/>
          </a:p>
        </p:txBody>
      </p:sp>
      <p:pic>
        <p:nvPicPr>
          <p:cNvPr id="5" name="xpxpy">
            <a:hlinkClick r:id="" action="ppaction://media"/>
            <a:extLst>
              <a:ext uri="{FF2B5EF4-FFF2-40B4-BE49-F238E27FC236}">
                <a16:creationId xmlns:a16="http://schemas.microsoft.com/office/drawing/2014/main" id="{81C47A38-0BA6-70AF-F692-DFDBEA67A5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9965" y="1111390"/>
            <a:ext cx="7175310" cy="5381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E16CA9-CE6B-816C-9346-3D31C32EA043}"/>
                  </a:ext>
                </a:extLst>
              </p:cNvPr>
              <p:cNvSpPr txBox="1"/>
              <p:nvPr/>
            </p:nvSpPr>
            <p:spPr>
              <a:xfrm>
                <a:off x="249382" y="1958109"/>
                <a:ext cx="1974771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KR" dirty="0"/>
                  <a:t>Initially,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endParaRPr lang="en-KR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E16CA9-CE6B-816C-9346-3D31C32EA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82" y="1958109"/>
                <a:ext cx="1974771" cy="391261"/>
              </a:xfrm>
              <a:prstGeom prst="rect">
                <a:avLst/>
              </a:prstGeom>
              <a:blipFill>
                <a:blip r:embed="rId5"/>
                <a:stretch>
                  <a:fillRect l="-2548" t="-6452" b="-2258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그룹 24">
            <a:extLst>
              <a:ext uri="{FF2B5EF4-FFF2-40B4-BE49-F238E27FC236}">
                <a16:creationId xmlns:a16="http://schemas.microsoft.com/office/drawing/2014/main" id="{4A834071-B4CE-C13E-37F6-6BCEA743A40F}"/>
              </a:ext>
            </a:extLst>
          </p:cNvPr>
          <p:cNvGrpSpPr/>
          <p:nvPr/>
        </p:nvGrpSpPr>
        <p:grpSpPr>
          <a:xfrm>
            <a:off x="4678680" y="4478713"/>
            <a:ext cx="518160" cy="861060"/>
            <a:chOff x="3459480" y="4053840"/>
            <a:chExt cx="518160" cy="861060"/>
          </a:xfrm>
        </p:grpSpPr>
        <p:cxnSp>
          <p:nvCxnSpPr>
            <p:cNvPr id="8" name="직선 화살표 연결선 19">
              <a:extLst>
                <a:ext uri="{FF2B5EF4-FFF2-40B4-BE49-F238E27FC236}">
                  <a16:creationId xmlns:a16="http://schemas.microsoft.com/office/drawing/2014/main" id="{54179656-F849-EE40-BB15-F8EA3C5A0E80}"/>
                </a:ext>
              </a:extLst>
            </p:cNvPr>
            <p:cNvCxnSpPr/>
            <p:nvPr/>
          </p:nvCxnSpPr>
          <p:spPr>
            <a:xfrm flipV="1">
              <a:off x="3459480" y="4053840"/>
              <a:ext cx="0" cy="86106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직선 화살표 연결선 20">
              <a:extLst>
                <a:ext uri="{FF2B5EF4-FFF2-40B4-BE49-F238E27FC236}">
                  <a16:creationId xmlns:a16="http://schemas.microsoft.com/office/drawing/2014/main" id="{E124B964-4A84-E104-190F-F80F56A11F55}"/>
                </a:ext>
              </a:extLst>
            </p:cNvPr>
            <p:cNvCxnSpPr>
              <a:cxnSpLocks/>
            </p:cNvCxnSpPr>
            <p:nvPr/>
          </p:nvCxnSpPr>
          <p:spPr>
            <a:xfrm>
              <a:off x="3703320" y="4068801"/>
              <a:ext cx="0" cy="8311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직선 화살표 연결선 23">
              <a:extLst>
                <a:ext uri="{FF2B5EF4-FFF2-40B4-BE49-F238E27FC236}">
                  <a16:creationId xmlns:a16="http://schemas.microsoft.com/office/drawing/2014/main" id="{4C4C4C9F-2234-0748-C1D7-4ABEBA9246E6}"/>
                </a:ext>
              </a:extLst>
            </p:cNvPr>
            <p:cNvCxnSpPr/>
            <p:nvPr/>
          </p:nvCxnSpPr>
          <p:spPr>
            <a:xfrm flipV="1">
              <a:off x="3977640" y="4053840"/>
              <a:ext cx="0" cy="86106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069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D484-35D5-A581-2D95-C3CF30F0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1E3E6-60D6-F6FC-7AC8-7652549B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D30BF-6B27-BDD3-9153-9515F873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39</a:t>
            </a:fld>
            <a:endParaRPr lang="en-K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E348C-0FAB-9F39-C457-7FEF2E64C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973"/>
          <a:stretch/>
        </p:blipFill>
        <p:spPr>
          <a:xfrm>
            <a:off x="2496940" y="728344"/>
            <a:ext cx="7198119" cy="1386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EA29D4-D1F7-308C-0476-80E050D56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6" t="93249" r="-1886" b="1599"/>
          <a:stretch/>
        </p:blipFill>
        <p:spPr>
          <a:xfrm>
            <a:off x="2632733" y="2160466"/>
            <a:ext cx="7198119" cy="44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21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5F3C8-BD50-DF88-6C05-F02C363F2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F95702A-927E-49C6-2A5F-C1FDFA75E8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</p:spPr>
            <p:txBody>
              <a:bodyPr/>
              <a:lstStyle/>
              <a:p>
                <a:r>
                  <a:rPr lang="en-KR" dirty="0"/>
                  <a:t>So what is the conserved quantity in MHD?</a:t>
                </a:r>
              </a:p>
              <a:p>
                <a:r>
                  <a:rPr lang="en-KR" dirty="0"/>
                  <a:t>Magnetic Flux!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⇒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KR" dirty="0"/>
              </a:p>
              <a:p>
                <a:r>
                  <a:rPr lang="en-KR" dirty="0"/>
                  <a:t>A plasma wants to keep its magnetic flux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KR" dirty="0"/>
                  <a:t> Magnetic fields are “frozen into” the plasma</a:t>
                </a:r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F95702A-927E-49C6-2A5F-C1FDFA75E8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  <a:blipFill>
                <a:blip r:embed="rId2"/>
                <a:stretch>
                  <a:fillRect l="-632" t="-1390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30E51-6FC5-2773-089C-B973F9D7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</a:t>
            </a:fld>
            <a:endParaRPr lang="en-KR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9634DE5E-02E0-0182-46A6-16CC4220430C}"/>
              </a:ext>
            </a:extLst>
          </p:cNvPr>
          <p:cNvSpPr/>
          <p:nvPr/>
        </p:nvSpPr>
        <p:spPr>
          <a:xfrm>
            <a:off x="5322743" y="3076313"/>
            <a:ext cx="1077902" cy="2997536"/>
          </a:xfrm>
          <a:prstGeom prst="can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3C279C0-5022-2646-685C-D7A4C853C7C8}"/>
              </a:ext>
            </a:extLst>
          </p:cNvPr>
          <p:cNvSpPr/>
          <p:nvPr/>
        </p:nvSpPr>
        <p:spPr>
          <a:xfrm>
            <a:off x="5470216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7DEEE56-93F0-4C6F-05A6-2F771C5FF6B5}"/>
              </a:ext>
            </a:extLst>
          </p:cNvPr>
          <p:cNvSpPr/>
          <p:nvPr/>
        </p:nvSpPr>
        <p:spPr>
          <a:xfrm>
            <a:off x="5826212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A7C77143-5942-1ABB-E95B-FE150611D29B}"/>
              </a:ext>
            </a:extLst>
          </p:cNvPr>
          <p:cNvSpPr/>
          <p:nvPr/>
        </p:nvSpPr>
        <p:spPr>
          <a:xfrm>
            <a:off x="6146726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7468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0" grpId="0" animBg="1"/>
      <p:bldP spid="3" grpId="0" animBg="1"/>
      <p:bldP spid="4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D484-35D5-A581-2D95-C3CF30F0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1E3E6-60D6-F6FC-7AC8-7652549B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D30BF-6B27-BDD3-9153-9515F873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40</a:t>
            </a:fld>
            <a:endParaRPr lang="en-K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E348C-0FAB-9F39-C457-7FEF2E64C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653"/>
          <a:stretch/>
        </p:blipFill>
        <p:spPr>
          <a:xfrm>
            <a:off x="2496940" y="728344"/>
            <a:ext cx="7198119" cy="14144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EA29D4-D1F7-308C-0476-80E050D56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6" t="93249" r="-1886" b="1599"/>
          <a:stretch/>
        </p:blipFill>
        <p:spPr>
          <a:xfrm>
            <a:off x="2614264" y="3466630"/>
            <a:ext cx="7198119" cy="445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605BE-669E-442E-E202-6F1B9DA62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916" b="52963"/>
          <a:stretch/>
        </p:blipFill>
        <p:spPr>
          <a:xfrm>
            <a:off x="2496940" y="2120577"/>
            <a:ext cx="7198119" cy="130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254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D484-35D5-A581-2D95-C3CF30F0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1E3E6-60D6-F6FC-7AC8-7652549B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D30BF-6B27-BDD3-9153-9515F873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41</a:t>
            </a:fld>
            <a:endParaRPr lang="en-K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E348C-0FAB-9F39-C457-7FEF2E64C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653"/>
          <a:stretch/>
        </p:blipFill>
        <p:spPr>
          <a:xfrm>
            <a:off x="2496940" y="728344"/>
            <a:ext cx="7198119" cy="14144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EA29D4-D1F7-308C-0476-80E050D56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6" t="93249" r="-1886" b="1599"/>
          <a:stretch/>
        </p:blipFill>
        <p:spPr>
          <a:xfrm>
            <a:off x="2614264" y="4815138"/>
            <a:ext cx="7198119" cy="445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605BE-669E-442E-E202-6F1B9DA62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915" b="38100"/>
          <a:stretch/>
        </p:blipFill>
        <p:spPr>
          <a:xfrm>
            <a:off x="2496940" y="2120577"/>
            <a:ext cx="7198119" cy="259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651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D484-35D5-A581-2D95-C3CF30F0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1E3E6-60D6-F6FC-7AC8-7652549B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D30BF-6B27-BDD3-9153-9515F873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42</a:t>
            </a:fld>
            <a:endParaRPr lang="en-K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E348C-0FAB-9F39-C457-7FEF2E64C9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653"/>
          <a:stretch/>
        </p:blipFill>
        <p:spPr>
          <a:xfrm>
            <a:off x="2496940" y="728344"/>
            <a:ext cx="7198119" cy="14144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EA29D4-D1F7-308C-0476-80E050D56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6" t="93249" r="-1886" b="1599"/>
          <a:stretch/>
        </p:blipFill>
        <p:spPr>
          <a:xfrm>
            <a:off x="2614264" y="4815138"/>
            <a:ext cx="7198119" cy="445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605BE-669E-442E-E202-6F1B9DA62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915" b="38100"/>
          <a:stretch/>
        </p:blipFill>
        <p:spPr>
          <a:xfrm>
            <a:off x="2496940" y="2120577"/>
            <a:ext cx="7198119" cy="25945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C55205-96BC-09F2-BD76-E3FCE2AC3E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3" t="77702" r="-2223" b="2109"/>
          <a:stretch/>
        </p:blipFill>
        <p:spPr>
          <a:xfrm>
            <a:off x="2651206" y="4770583"/>
            <a:ext cx="7198119" cy="17469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34503-3C60-B314-D479-E6A8A811A70B}"/>
              </a:ext>
            </a:extLst>
          </p:cNvPr>
          <p:cNvSpPr txBox="1"/>
          <p:nvPr/>
        </p:nvSpPr>
        <p:spPr>
          <a:xfrm>
            <a:off x="9763190" y="5147929"/>
            <a:ext cx="2378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Canonical battery is entirely responsible for magnetogenesis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C13A32-09A0-3A3D-09C2-68DC54AF81AA}"/>
                  </a:ext>
                </a:extLst>
              </p:cNvPr>
              <p:cNvSpPr txBox="1"/>
              <p:nvPr/>
            </p:nvSpPr>
            <p:spPr>
              <a:xfrm>
                <a:off x="0" y="4424298"/>
                <a:ext cx="2963596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acc>
                                <m:accPr>
                                  <m:chr m:val="⃡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K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C13A32-09A0-3A3D-09C2-68DC54AF8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24298"/>
                <a:ext cx="2963596" cy="922176"/>
              </a:xfrm>
              <a:prstGeom prst="rect">
                <a:avLst/>
              </a:prstGeom>
              <a:blipFill>
                <a:blip r:embed="rId3"/>
                <a:stretch>
                  <a:fillRect t="-1095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4CCB833-5AC7-6155-A39C-F5824210AEE6}"/>
              </a:ext>
            </a:extLst>
          </p:cNvPr>
          <p:cNvSpPr/>
          <p:nvPr/>
        </p:nvSpPr>
        <p:spPr>
          <a:xfrm>
            <a:off x="210614" y="4446558"/>
            <a:ext cx="519846" cy="90377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5E5AC68-53FD-5BB3-AE10-CB82BD42415F}"/>
              </a:ext>
            </a:extLst>
          </p:cNvPr>
          <p:cNvSpPr/>
          <p:nvPr/>
        </p:nvSpPr>
        <p:spPr>
          <a:xfrm>
            <a:off x="1015769" y="4446557"/>
            <a:ext cx="1782029" cy="90377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7148C36-BCCB-A444-B328-2F862F1351C1}"/>
              </a:ext>
            </a:extLst>
          </p:cNvPr>
          <p:cNvSpPr/>
          <p:nvPr/>
        </p:nvSpPr>
        <p:spPr>
          <a:xfrm>
            <a:off x="3000537" y="3334754"/>
            <a:ext cx="6848787" cy="145267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8BC3A55-DB90-E024-A50E-3487B95C8A0F}"/>
              </a:ext>
            </a:extLst>
          </p:cNvPr>
          <p:cNvSpPr/>
          <p:nvPr/>
        </p:nvSpPr>
        <p:spPr>
          <a:xfrm>
            <a:off x="2995200" y="4815138"/>
            <a:ext cx="6848787" cy="146655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72120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C14D-95F1-2196-00E5-E82417DE9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7B1A2-2D45-AECA-185A-718376BF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Competition of the terms (RMS)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F9A2F-0DE6-657F-28CF-97ED1D0F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43</a:t>
            </a:fld>
            <a:endParaRPr lang="en-K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4692CF-D6AA-6AA9-E58A-262CF07880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914"/>
          <a:stretch/>
        </p:blipFill>
        <p:spPr>
          <a:xfrm>
            <a:off x="6096001" y="1633242"/>
            <a:ext cx="5972168" cy="32301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719F64-AA9D-4242-067A-D94DE50C30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982"/>
          <a:stretch/>
        </p:blipFill>
        <p:spPr>
          <a:xfrm>
            <a:off x="71842" y="1617058"/>
            <a:ext cx="6024157" cy="27721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01437C-F062-F637-1104-C186B241A0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003"/>
          <a:stretch/>
        </p:blipFill>
        <p:spPr>
          <a:xfrm>
            <a:off x="91464" y="4388629"/>
            <a:ext cx="5972168" cy="53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3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63DE-4D48-7BE7-8D49-F04C3CDEE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Mechanisms?</a:t>
            </a:r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Canonical battery generalizes Biermann battery ✅</a:t>
                </a:r>
              </a:p>
              <a:p>
                <a:r>
                  <a:rPr lang="en-KR" dirty="0"/>
                  <a:t>Canonical battery generalizes Weibel instability ✅</a:t>
                </a:r>
              </a:p>
              <a:p>
                <a:r>
                  <a:rPr lang="en-KR" dirty="0"/>
                  <a:t>Can there be other mechanisms?</a:t>
                </a:r>
              </a:p>
              <a:p>
                <a:r>
                  <a:rPr lang="en-KR" dirty="0"/>
                  <a:t>Assume 2D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KR" dirty="0"/>
                  <a:t>) and examine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KR" dirty="0"/>
                  <a:t>-component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                             </m:t>
                    </m:r>
                  </m:oMath>
                </a14:m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54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CFF8C-33D8-D568-E90F-EBB04EE4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44</a:t>
            </a:fld>
            <a:endParaRPr lang="en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B89DB-0C37-F0C8-0CEB-E6B06C260CCC}"/>
              </a:ext>
            </a:extLst>
          </p:cNvPr>
          <p:cNvSpPr txBox="1"/>
          <p:nvPr/>
        </p:nvSpPr>
        <p:spPr>
          <a:xfrm>
            <a:off x="2115127" y="4378037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5"/>
                </a:solidFill>
              </a:rPr>
              <a:t>Biermann-like term</a:t>
            </a:r>
          </a:p>
        </p:txBody>
      </p:sp>
    </p:spTree>
    <p:extLst>
      <p:ext uri="{BB962C8B-B14F-4D97-AF65-F5344CB8AC3E}">
        <p14:creationId xmlns:p14="http://schemas.microsoft.com/office/powerpoint/2010/main" val="34478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63DE-4D48-7BE7-8D49-F04C3CDEE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Mechanisms?</a:t>
            </a:r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Canonical battery generalizes Biermann battery ✅</a:t>
                </a:r>
              </a:p>
              <a:p>
                <a:r>
                  <a:rPr lang="en-KR" dirty="0"/>
                  <a:t>Canonical battery generalizes Weibel instability ✅</a:t>
                </a:r>
              </a:p>
              <a:p>
                <a:r>
                  <a:rPr lang="en-KR" dirty="0"/>
                  <a:t>Can there be other mechanisms?</a:t>
                </a:r>
              </a:p>
              <a:p>
                <a:r>
                  <a:rPr lang="en-KR" dirty="0"/>
                  <a:t>Assume 2D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KR" dirty="0"/>
                  <a:t>) and examine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KR" dirty="0"/>
                  <a:t>-component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ko-KR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sSub>
                      <m:sSubPr>
                        <m:ctrlP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𝑒𝑥𝑦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</m:t>
                    </m:r>
                  </m:oMath>
                </a14:m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54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CFF8C-33D8-D568-E90F-EBB04EE4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45</a:t>
            </a:fld>
            <a:endParaRPr lang="en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B89DB-0C37-F0C8-0CEB-E6B06C260CCC}"/>
              </a:ext>
            </a:extLst>
          </p:cNvPr>
          <p:cNvSpPr txBox="1"/>
          <p:nvPr/>
        </p:nvSpPr>
        <p:spPr>
          <a:xfrm>
            <a:off x="2115127" y="4378037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5"/>
                </a:solidFill>
              </a:rPr>
              <a:t>Biermann-like term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47BB0-9BCC-3DEC-4A4F-439E9AA8BF4D}"/>
              </a:ext>
            </a:extLst>
          </p:cNvPr>
          <p:cNvSpPr txBox="1"/>
          <p:nvPr/>
        </p:nvSpPr>
        <p:spPr>
          <a:xfrm>
            <a:off x="5161210" y="4378037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2"/>
                </a:solidFill>
              </a:rPr>
              <a:t>Weibel term</a:t>
            </a:r>
          </a:p>
        </p:txBody>
      </p:sp>
    </p:spTree>
    <p:extLst>
      <p:ext uri="{BB962C8B-B14F-4D97-AF65-F5344CB8AC3E}">
        <p14:creationId xmlns:p14="http://schemas.microsoft.com/office/powerpoint/2010/main" val="39898017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63DE-4D48-7BE7-8D49-F04C3CDEE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Mechanisms?</a:t>
            </a:r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Canonical battery generalizes Biermann battery ✅</a:t>
                </a:r>
              </a:p>
              <a:p>
                <a:r>
                  <a:rPr lang="en-KR" dirty="0"/>
                  <a:t>Canonical battery generalizes Weibel instability ✅</a:t>
                </a:r>
              </a:p>
              <a:p>
                <a:r>
                  <a:rPr lang="en-KR" dirty="0"/>
                  <a:t>Can there be other mechanisms?</a:t>
                </a:r>
              </a:p>
              <a:p>
                <a:r>
                  <a:rPr lang="en-KR" dirty="0"/>
                  <a:t>Assume 2D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KR" dirty="0"/>
                  <a:t>) and examine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KR" dirty="0"/>
                  <a:t>-component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ko-KR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sSub>
                      <m:sSubPr>
                        <m:ctrlP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𝑒𝑥𝑦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d>
                      <m:dPr>
                        <m:ctrlP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𝑒𝑥𝑥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𝑒𝑦𝑦</m:t>
                            </m:r>
                          </m:sub>
                        </m:sSub>
                      </m:e>
                    </m:d>
                  </m:oMath>
                </a14:m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3F540B-37BC-9D3B-F0C4-6BBDF492FD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54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CFF8C-33D8-D568-E90F-EBB04EE4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46</a:t>
            </a:fld>
            <a:endParaRPr lang="en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B89DB-0C37-F0C8-0CEB-E6B06C260CCC}"/>
              </a:ext>
            </a:extLst>
          </p:cNvPr>
          <p:cNvSpPr txBox="1"/>
          <p:nvPr/>
        </p:nvSpPr>
        <p:spPr>
          <a:xfrm>
            <a:off x="2115127" y="4378037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5"/>
                </a:solidFill>
              </a:rPr>
              <a:t>Biermann-like term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47BB0-9BCC-3DEC-4A4F-439E9AA8BF4D}"/>
              </a:ext>
            </a:extLst>
          </p:cNvPr>
          <p:cNvSpPr txBox="1"/>
          <p:nvPr/>
        </p:nvSpPr>
        <p:spPr>
          <a:xfrm>
            <a:off x="5161210" y="4378037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chemeClr val="accent2"/>
                </a:solidFill>
              </a:rPr>
              <a:t>Weibel term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E45019-0A4D-2716-EECC-163B6ACCFED8}"/>
              </a:ext>
            </a:extLst>
          </p:cNvPr>
          <p:cNvSpPr txBox="1"/>
          <p:nvPr/>
        </p:nvSpPr>
        <p:spPr>
          <a:xfrm>
            <a:off x="7327138" y="4378037"/>
            <a:ext cx="436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rgbClr val="FF0000"/>
                </a:solidFill>
              </a:rPr>
              <a:t>New term (2D-localized pressure anisotropy)</a:t>
            </a:r>
          </a:p>
        </p:txBody>
      </p:sp>
    </p:spTree>
    <p:extLst>
      <p:ext uri="{BB962C8B-B14F-4D97-AF65-F5344CB8AC3E}">
        <p14:creationId xmlns:p14="http://schemas.microsoft.com/office/powerpoint/2010/main" val="27713991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AF5A-8351-3398-4C6F-1E904730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2D-localized Pressure Anisotropy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C60042-1750-2AFF-F0C0-94572F4EB4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Last term</a:t>
                </a: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d>
                      <m:dPr>
                        <m:ctrlP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𝑒𝑥𝑥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𝑒𝑦𝑦</m:t>
                            </m:r>
                          </m:sub>
                        </m:sSub>
                      </m:e>
                    </m:d>
                  </m:oMath>
                </a14:m>
                <a:endParaRPr lang="en-KR" dirty="0"/>
              </a:p>
              <a:p>
                <a:r>
                  <a:rPr lang="en-KR" dirty="0"/>
                  <a:t>Assume </a:t>
                </a: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𝑒𝑥𝑥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𝑒𝑦𝑦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∼</m:t>
                    </m:r>
                    <m:func>
                      <m:func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ko-KR" b="0" dirty="0"/>
              </a:p>
              <a:p>
                <a:r>
                  <a:rPr lang="en-KR" dirty="0"/>
                  <a:t>Then</a:t>
                </a: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𝑥𝑦</m:t>
                    </m:r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Quadrupole magnetic fields expected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C60042-1750-2AFF-F0C0-94572F4EB4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B8ADD-C175-5DBD-C32B-01721B48E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47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86710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18672-28B9-08ED-051D-82928559B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2D-localized Pressure Anisotropy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13182-7CCE-43C6-021E-EA200029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Again, verify with particle-in-cell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ECCB1-FD24-F8E7-0722-E9C7B81D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48</a:t>
            </a:fld>
            <a:endParaRPr lang="en-KR"/>
          </a:p>
        </p:txBody>
      </p:sp>
      <p:pic>
        <p:nvPicPr>
          <p:cNvPr id="7" name="Bz">
            <a:hlinkClick r:id="" action="ppaction://media"/>
            <a:extLst>
              <a:ext uri="{FF2B5EF4-FFF2-40B4-BE49-F238E27FC236}">
                <a16:creationId xmlns:a16="http://schemas.microsoft.com/office/drawing/2014/main" id="{E98B2162-5F98-E8E1-76D9-E5CCB2084AC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77555" y="1066800"/>
            <a:ext cx="6299200" cy="4724400"/>
          </a:xfrm>
          <a:prstGeom prst="rect">
            <a:avLst/>
          </a:prstGeom>
        </p:spPr>
      </p:pic>
      <p:pic>
        <p:nvPicPr>
          <p:cNvPr id="6" name="Anisotropy">
            <a:hlinkClick r:id="" action="ppaction://media"/>
            <a:extLst>
              <a:ext uri="{FF2B5EF4-FFF2-40B4-BE49-F238E27FC236}">
                <a16:creationId xmlns:a16="http://schemas.microsoft.com/office/drawing/2014/main" id="{0999C867-8197-7EA2-35C9-AC296483624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245" y="1099256"/>
            <a:ext cx="6255925" cy="469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C8E8-C6CC-22C8-786C-C8299B21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2D-localized Pressure Anisotropy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41CEA-357B-A64B-C9EA-9A8F6FE9A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A</a:t>
            </a:r>
            <a:r>
              <a:rPr lang="en-US" dirty="0"/>
              <a:t>g</a:t>
            </a:r>
            <a:r>
              <a:rPr lang="en-KR" dirty="0"/>
              <a:t>ain, canonical battery term is confirmed to be the source!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34229-4322-C93A-65F2-47FE8A1F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49</a:t>
            </a:fld>
            <a:endParaRPr lang="en-K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A3FC13-4ABD-1AEB-350C-EEBBBFE63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124" y="1182255"/>
            <a:ext cx="8325512" cy="528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2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F1C0B-27AE-1E06-2288-269D20CF9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0381D-AD4E-A7AE-13AE-485D716E9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9ABBD03-13E7-8ED6-50FB-2CC62265EF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</p:spPr>
            <p:txBody>
              <a:bodyPr/>
              <a:lstStyle/>
              <a:p>
                <a:r>
                  <a:rPr lang="en-KR" dirty="0"/>
                  <a:t>So what is the conserved quantity in MHD?</a:t>
                </a:r>
              </a:p>
              <a:p>
                <a:r>
                  <a:rPr lang="en-KR" dirty="0"/>
                  <a:t>Magnetic Flux!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⇒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KR" dirty="0"/>
              </a:p>
              <a:p>
                <a:r>
                  <a:rPr lang="en-KR" dirty="0"/>
                  <a:t>A plasma wants to keep its magnetic flux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KR" dirty="0"/>
                  <a:t> Magnetic fields are “frozen into” the plasma</a:t>
                </a:r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F95702A-927E-49C6-2A5F-C1FDFA75E8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  <a:blipFill>
                <a:blip r:embed="rId2"/>
                <a:stretch>
                  <a:fillRect l="-632" t="-1390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D26A7-CEB9-EDE6-F14B-D1CAF9A9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</a:t>
            </a:fld>
            <a:endParaRPr lang="en-KR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954FE862-23D2-6D3E-96D9-95FF695D7F59}"/>
              </a:ext>
            </a:extLst>
          </p:cNvPr>
          <p:cNvSpPr/>
          <p:nvPr/>
        </p:nvSpPr>
        <p:spPr>
          <a:xfrm>
            <a:off x="5322573" y="3053854"/>
            <a:ext cx="1078093" cy="3048094"/>
          </a:xfrm>
          <a:custGeom>
            <a:avLst/>
            <a:gdLst>
              <a:gd name="connsiteX0" fmla="*/ 0 w 1077902"/>
              <a:gd name="connsiteY0" fmla="*/ 134738 h 2997536"/>
              <a:gd name="connsiteX1" fmla="*/ 538951 w 1077902"/>
              <a:gd name="connsiteY1" fmla="*/ 269476 h 2997536"/>
              <a:gd name="connsiteX2" fmla="*/ 1077902 w 1077902"/>
              <a:gd name="connsiteY2" fmla="*/ 134738 h 2997536"/>
              <a:gd name="connsiteX3" fmla="*/ 1077902 w 1077902"/>
              <a:gd name="connsiteY3" fmla="*/ 2862798 h 2997536"/>
              <a:gd name="connsiteX4" fmla="*/ 538951 w 1077902"/>
              <a:gd name="connsiteY4" fmla="*/ 2997536 h 2997536"/>
              <a:gd name="connsiteX5" fmla="*/ 0 w 1077902"/>
              <a:gd name="connsiteY5" fmla="*/ 2862798 h 2997536"/>
              <a:gd name="connsiteX6" fmla="*/ 0 w 1077902"/>
              <a:gd name="connsiteY6" fmla="*/ 134738 h 2997536"/>
              <a:gd name="connsiteX0" fmla="*/ 0 w 1077902"/>
              <a:gd name="connsiteY0" fmla="*/ 134738 h 2997536"/>
              <a:gd name="connsiteX1" fmla="*/ 538951 w 1077902"/>
              <a:gd name="connsiteY1" fmla="*/ 0 h 2997536"/>
              <a:gd name="connsiteX2" fmla="*/ 1077902 w 1077902"/>
              <a:gd name="connsiteY2" fmla="*/ 134738 h 2997536"/>
              <a:gd name="connsiteX3" fmla="*/ 538951 w 1077902"/>
              <a:gd name="connsiteY3" fmla="*/ 269476 h 2997536"/>
              <a:gd name="connsiteX4" fmla="*/ 0 w 1077902"/>
              <a:gd name="connsiteY4" fmla="*/ 134738 h 2997536"/>
              <a:gd name="connsiteX0" fmla="*/ 1077902 w 1077902"/>
              <a:gd name="connsiteY0" fmla="*/ 134738 h 2997536"/>
              <a:gd name="connsiteX1" fmla="*/ 538951 w 1077902"/>
              <a:gd name="connsiteY1" fmla="*/ 269476 h 2997536"/>
              <a:gd name="connsiteX2" fmla="*/ 0 w 1077902"/>
              <a:gd name="connsiteY2" fmla="*/ 134738 h 2997536"/>
              <a:gd name="connsiteX3" fmla="*/ 538951 w 1077902"/>
              <a:gd name="connsiteY3" fmla="*/ 0 h 2997536"/>
              <a:gd name="connsiteX4" fmla="*/ 1077902 w 1077902"/>
              <a:gd name="connsiteY4" fmla="*/ 134738 h 2997536"/>
              <a:gd name="connsiteX5" fmla="*/ 1077902 w 1077902"/>
              <a:gd name="connsiteY5" fmla="*/ 2862798 h 2997536"/>
              <a:gd name="connsiteX6" fmla="*/ 538951 w 1077902"/>
              <a:gd name="connsiteY6" fmla="*/ 2997536 h 2997536"/>
              <a:gd name="connsiteX7" fmla="*/ 0 w 1077902"/>
              <a:gd name="connsiteY7" fmla="*/ 2862798 h 2997536"/>
              <a:gd name="connsiteX8" fmla="*/ 0 w 1077902"/>
              <a:gd name="connsiteY8" fmla="*/ 134738 h 2997536"/>
              <a:gd name="connsiteX0" fmla="*/ 169 w 1078071"/>
              <a:gd name="connsiteY0" fmla="*/ 134738 h 3025635"/>
              <a:gd name="connsiteX1" fmla="*/ 539120 w 1078071"/>
              <a:gd name="connsiteY1" fmla="*/ 269476 h 3025635"/>
              <a:gd name="connsiteX2" fmla="*/ 1078071 w 1078071"/>
              <a:gd name="connsiteY2" fmla="*/ 134738 h 3025635"/>
              <a:gd name="connsiteX3" fmla="*/ 1078071 w 1078071"/>
              <a:gd name="connsiteY3" fmla="*/ 2862798 h 3025635"/>
              <a:gd name="connsiteX4" fmla="*/ 539120 w 1078071"/>
              <a:gd name="connsiteY4" fmla="*/ 2997536 h 3025635"/>
              <a:gd name="connsiteX5" fmla="*/ 169 w 1078071"/>
              <a:gd name="connsiteY5" fmla="*/ 2862798 h 3025635"/>
              <a:gd name="connsiteX6" fmla="*/ 169 w 1078071"/>
              <a:gd name="connsiteY6" fmla="*/ 134738 h 3025635"/>
              <a:gd name="connsiteX0" fmla="*/ 169 w 1078071"/>
              <a:gd name="connsiteY0" fmla="*/ 134738 h 3025635"/>
              <a:gd name="connsiteX1" fmla="*/ 539120 w 1078071"/>
              <a:gd name="connsiteY1" fmla="*/ 0 h 3025635"/>
              <a:gd name="connsiteX2" fmla="*/ 1078071 w 1078071"/>
              <a:gd name="connsiteY2" fmla="*/ 134738 h 3025635"/>
              <a:gd name="connsiteX3" fmla="*/ 539120 w 1078071"/>
              <a:gd name="connsiteY3" fmla="*/ 269476 h 3025635"/>
              <a:gd name="connsiteX4" fmla="*/ 169 w 1078071"/>
              <a:gd name="connsiteY4" fmla="*/ 134738 h 3025635"/>
              <a:gd name="connsiteX0" fmla="*/ 1078071 w 1078071"/>
              <a:gd name="connsiteY0" fmla="*/ 134738 h 3025635"/>
              <a:gd name="connsiteX1" fmla="*/ 539120 w 1078071"/>
              <a:gd name="connsiteY1" fmla="*/ 269476 h 3025635"/>
              <a:gd name="connsiteX2" fmla="*/ 169 w 1078071"/>
              <a:gd name="connsiteY2" fmla="*/ 134738 h 3025635"/>
              <a:gd name="connsiteX3" fmla="*/ 539120 w 1078071"/>
              <a:gd name="connsiteY3" fmla="*/ 0 h 3025635"/>
              <a:gd name="connsiteX4" fmla="*/ 1078071 w 1078071"/>
              <a:gd name="connsiteY4" fmla="*/ 134738 h 3025635"/>
              <a:gd name="connsiteX5" fmla="*/ 1078071 w 1078071"/>
              <a:gd name="connsiteY5" fmla="*/ 2862798 h 3025635"/>
              <a:gd name="connsiteX6" fmla="*/ 539120 w 1078071"/>
              <a:gd name="connsiteY6" fmla="*/ 2997536 h 3025635"/>
              <a:gd name="connsiteX7" fmla="*/ 169 w 1078071"/>
              <a:gd name="connsiteY7" fmla="*/ 2862798 h 3025635"/>
              <a:gd name="connsiteX8" fmla="*/ 228562 w 1078071"/>
              <a:gd name="connsiteY8" fmla="*/ 1463319 h 3025635"/>
              <a:gd name="connsiteX9" fmla="*/ 169 w 1078071"/>
              <a:gd name="connsiteY9" fmla="*/ 134738 h 3025635"/>
              <a:gd name="connsiteX0" fmla="*/ 169 w 1078071"/>
              <a:gd name="connsiteY0" fmla="*/ 157197 h 3048094"/>
              <a:gd name="connsiteX1" fmla="*/ 539120 w 1078071"/>
              <a:gd name="connsiteY1" fmla="*/ 291935 h 3048094"/>
              <a:gd name="connsiteX2" fmla="*/ 1078071 w 1078071"/>
              <a:gd name="connsiteY2" fmla="*/ 157197 h 3048094"/>
              <a:gd name="connsiteX3" fmla="*/ 1078071 w 1078071"/>
              <a:gd name="connsiteY3" fmla="*/ 2885257 h 3048094"/>
              <a:gd name="connsiteX4" fmla="*/ 539120 w 1078071"/>
              <a:gd name="connsiteY4" fmla="*/ 3019995 h 3048094"/>
              <a:gd name="connsiteX5" fmla="*/ 169 w 1078071"/>
              <a:gd name="connsiteY5" fmla="*/ 2885257 h 3048094"/>
              <a:gd name="connsiteX6" fmla="*/ 169 w 1078071"/>
              <a:gd name="connsiteY6" fmla="*/ 157197 h 3048094"/>
              <a:gd name="connsiteX0" fmla="*/ 169 w 1078071"/>
              <a:gd name="connsiteY0" fmla="*/ 157197 h 3048094"/>
              <a:gd name="connsiteX1" fmla="*/ 539120 w 1078071"/>
              <a:gd name="connsiteY1" fmla="*/ 22459 h 3048094"/>
              <a:gd name="connsiteX2" fmla="*/ 1078071 w 1078071"/>
              <a:gd name="connsiteY2" fmla="*/ 157197 h 3048094"/>
              <a:gd name="connsiteX3" fmla="*/ 539120 w 1078071"/>
              <a:gd name="connsiteY3" fmla="*/ 291935 h 3048094"/>
              <a:gd name="connsiteX4" fmla="*/ 169 w 1078071"/>
              <a:gd name="connsiteY4" fmla="*/ 157197 h 3048094"/>
              <a:gd name="connsiteX0" fmla="*/ 1078071 w 1078071"/>
              <a:gd name="connsiteY0" fmla="*/ 157197 h 3048094"/>
              <a:gd name="connsiteX1" fmla="*/ 539120 w 1078071"/>
              <a:gd name="connsiteY1" fmla="*/ 291935 h 3048094"/>
              <a:gd name="connsiteX2" fmla="*/ 169 w 1078071"/>
              <a:gd name="connsiteY2" fmla="*/ 157197 h 3048094"/>
              <a:gd name="connsiteX3" fmla="*/ 539120 w 1078071"/>
              <a:gd name="connsiteY3" fmla="*/ 22459 h 3048094"/>
              <a:gd name="connsiteX4" fmla="*/ 1078071 w 1078071"/>
              <a:gd name="connsiteY4" fmla="*/ 157197 h 3048094"/>
              <a:gd name="connsiteX5" fmla="*/ 843558 w 1078071"/>
              <a:gd name="connsiteY5" fmla="*/ 1469594 h 3048094"/>
              <a:gd name="connsiteX6" fmla="*/ 1078071 w 1078071"/>
              <a:gd name="connsiteY6" fmla="*/ 2885257 h 3048094"/>
              <a:gd name="connsiteX7" fmla="*/ 539120 w 1078071"/>
              <a:gd name="connsiteY7" fmla="*/ 3019995 h 3048094"/>
              <a:gd name="connsiteX8" fmla="*/ 169 w 1078071"/>
              <a:gd name="connsiteY8" fmla="*/ 2885257 h 3048094"/>
              <a:gd name="connsiteX9" fmla="*/ 228562 w 1078071"/>
              <a:gd name="connsiteY9" fmla="*/ 1485778 h 3048094"/>
              <a:gd name="connsiteX10" fmla="*/ 169 w 1078071"/>
              <a:gd name="connsiteY10" fmla="*/ 157197 h 3048094"/>
              <a:gd name="connsiteX0" fmla="*/ 169 w 1078071"/>
              <a:gd name="connsiteY0" fmla="*/ 157197 h 3048094"/>
              <a:gd name="connsiteX1" fmla="*/ 539120 w 1078071"/>
              <a:gd name="connsiteY1" fmla="*/ 291935 h 3048094"/>
              <a:gd name="connsiteX2" fmla="*/ 1078071 w 1078071"/>
              <a:gd name="connsiteY2" fmla="*/ 157197 h 3048094"/>
              <a:gd name="connsiteX3" fmla="*/ 1078071 w 1078071"/>
              <a:gd name="connsiteY3" fmla="*/ 2885257 h 3048094"/>
              <a:gd name="connsiteX4" fmla="*/ 539120 w 1078071"/>
              <a:gd name="connsiteY4" fmla="*/ 3019995 h 3048094"/>
              <a:gd name="connsiteX5" fmla="*/ 169 w 1078071"/>
              <a:gd name="connsiteY5" fmla="*/ 2885257 h 3048094"/>
              <a:gd name="connsiteX6" fmla="*/ 169 w 1078071"/>
              <a:gd name="connsiteY6" fmla="*/ 157197 h 3048094"/>
              <a:gd name="connsiteX0" fmla="*/ 169 w 1078071"/>
              <a:gd name="connsiteY0" fmla="*/ 157197 h 3048094"/>
              <a:gd name="connsiteX1" fmla="*/ 539120 w 1078071"/>
              <a:gd name="connsiteY1" fmla="*/ 22459 h 3048094"/>
              <a:gd name="connsiteX2" fmla="*/ 1078071 w 1078071"/>
              <a:gd name="connsiteY2" fmla="*/ 157197 h 3048094"/>
              <a:gd name="connsiteX3" fmla="*/ 539120 w 1078071"/>
              <a:gd name="connsiteY3" fmla="*/ 291935 h 3048094"/>
              <a:gd name="connsiteX4" fmla="*/ 169 w 1078071"/>
              <a:gd name="connsiteY4" fmla="*/ 157197 h 3048094"/>
              <a:gd name="connsiteX0" fmla="*/ 1078071 w 1078071"/>
              <a:gd name="connsiteY0" fmla="*/ 157197 h 3048094"/>
              <a:gd name="connsiteX1" fmla="*/ 539120 w 1078071"/>
              <a:gd name="connsiteY1" fmla="*/ 291935 h 3048094"/>
              <a:gd name="connsiteX2" fmla="*/ 169 w 1078071"/>
              <a:gd name="connsiteY2" fmla="*/ 157197 h 3048094"/>
              <a:gd name="connsiteX3" fmla="*/ 539120 w 1078071"/>
              <a:gd name="connsiteY3" fmla="*/ 22459 h 3048094"/>
              <a:gd name="connsiteX4" fmla="*/ 1078071 w 1078071"/>
              <a:gd name="connsiteY4" fmla="*/ 157197 h 3048094"/>
              <a:gd name="connsiteX5" fmla="*/ 843558 w 1078071"/>
              <a:gd name="connsiteY5" fmla="*/ 1469594 h 3048094"/>
              <a:gd name="connsiteX6" fmla="*/ 1078071 w 1078071"/>
              <a:gd name="connsiteY6" fmla="*/ 2885257 h 3048094"/>
              <a:gd name="connsiteX7" fmla="*/ 539120 w 1078071"/>
              <a:gd name="connsiteY7" fmla="*/ 3019995 h 3048094"/>
              <a:gd name="connsiteX8" fmla="*/ 169 w 1078071"/>
              <a:gd name="connsiteY8" fmla="*/ 2885257 h 3048094"/>
              <a:gd name="connsiteX9" fmla="*/ 228562 w 1078071"/>
              <a:gd name="connsiteY9" fmla="*/ 1485778 h 3048094"/>
              <a:gd name="connsiteX10" fmla="*/ 169 w 1078071"/>
              <a:gd name="connsiteY10" fmla="*/ 157197 h 3048094"/>
              <a:gd name="connsiteX0" fmla="*/ 169 w 1078093"/>
              <a:gd name="connsiteY0" fmla="*/ 157197 h 3048094"/>
              <a:gd name="connsiteX1" fmla="*/ 539120 w 1078093"/>
              <a:gd name="connsiteY1" fmla="*/ 291935 h 3048094"/>
              <a:gd name="connsiteX2" fmla="*/ 1078071 w 1078093"/>
              <a:gd name="connsiteY2" fmla="*/ 157197 h 3048094"/>
              <a:gd name="connsiteX3" fmla="*/ 835466 w 1078093"/>
              <a:gd name="connsiteY3" fmla="*/ 1469594 h 3048094"/>
              <a:gd name="connsiteX4" fmla="*/ 1078071 w 1078093"/>
              <a:gd name="connsiteY4" fmla="*/ 2885257 h 3048094"/>
              <a:gd name="connsiteX5" fmla="*/ 539120 w 1078093"/>
              <a:gd name="connsiteY5" fmla="*/ 3019995 h 3048094"/>
              <a:gd name="connsiteX6" fmla="*/ 169 w 1078093"/>
              <a:gd name="connsiteY6" fmla="*/ 2885257 h 3048094"/>
              <a:gd name="connsiteX7" fmla="*/ 169 w 1078093"/>
              <a:gd name="connsiteY7" fmla="*/ 157197 h 3048094"/>
              <a:gd name="connsiteX0" fmla="*/ 169 w 1078093"/>
              <a:gd name="connsiteY0" fmla="*/ 157197 h 3048094"/>
              <a:gd name="connsiteX1" fmla="*/ 539120 w 1078093"/>
              <a:gd name="connsiteY1" fmla="*/ 22459 h 3048094"/>
              <a:gd name="connsiteX2" fmla="*/ 1078071 w 1078093"/>
              <a:gd name="connsiteY2" fmla="*/ 157197 h 3048094"/>
              <a:gd name="connsiteX3" fmla="*/ 539120 w 1078093"/>
              <a:gd name="connsiteY3" fmla="*/ 291935 h 3048094"/>
              <a:gd name="connsiteX4" fmla="*/ 169 w 1078093"/>
              <a:gd name="connsiteY4" fmla="*/ 157197 h 3048094"/>
              <a:gd name="connsiteX0" fmla="*/ 1078071 w 1078093"/>
              <a:gd name="connsiteY0" fmla="*/ 157197 h 3048094"/>
              <a:gd name="connsiteX1" fmla="*/ 539120 w 1078093"/>
              <a:gd name="connsiteY1" fmla="*/ 291935 h 3048094"/>
              <a:gd name="connsiteX2" fmla="*/ 169 w 1078093"/>
              <a:gd name="connsiteY2" fmla="*/ 157197 h 3048094"/>
              <a:gd name="connsiteX3" fmla="*/ 539120 w 1078093"/>
              <a:gd name="connsiteY3" fmla="*/ 22459 h 3048094"/>
              <a:gd name="connsiteX4" fmla="*/ 1078071 w 1078093"/>
              <a:gd name="connsiteY4" fmla="*/ 157197 h 3048094"/>
              <a:gd name="connsiteX5" fmla="*/ 843558 w 1078093"/>
              <a:gd name="connsiteY5" fmla="*/ 1469594 h 3048094"/>
              <a:gd name="connsiteX6" fmla="*/ 1078071 w 1078093"/>
              <a:gd name="connsiteY6" fmla="*/ 2885257 h 3048094"/>
              <a:gd name="connsiteX7" fmla="*/ 539120 w 1078093"/>
              <a:gd name="connsiteY7" fmla="*/ 3019995 h 3048094"/>
              <a:gd name="connsiteX8" fmla="*/ 169 w 1078093"/>
              <a:gd name="connsiteY8" fmla="*/ 2885257 h 3048094"/>
              <a:gd name="connsiteX9" fmla="*/ 228562 w 1078093"/>
              <a:gd name="connsiteY9" fmla="*/ 1485778 h 3048094"/>
              <a:gd name="connsiteX10" fmla="*/ 169 w 1078093"/>
              <a:gd name="connsiteY10" fmla="*/ 157197 h 3048094"/>
              <a:gd name="connsiteX0" fmla="*/ 169 w 1078093"/>
              <a:gd name="connsiteY0" fmla="*/ 157197 h 3048585"/>
              <a:gd name="connsiteX1" fmla="*/ 539120 w 1078093"/>
              <a:gd name="connsiteY1" fmla="*/ 291935 h 3048585"/>
              <a:gd name="connsiteX2" fmla="*/ 1078071 w 1078093"/>
              <a:gd name="connsiteY2" fmla="*/ 157197 h 3048585"/>
              <a:gd name="connsiteX3" fmla="*/ 835466 w 1078093"/>
              <a:gd name="connsiteY3" fmla="*/ 1469594 h 3048585"/>
              <a:gd name="connsiteX4" fmla="*/ 1078071 w 1078093"/>
              <a:gd name="connsiteY4" fmla="*/ 2885257 h 3048585"/>
              <a:gd name="connsiteX5" fmla="*/ 539120 w 1078093"/>
              <a:gd name="connsiteY5" fmla="*/ 3019995 h 3048585"/>
              <a:gd name="connsiteX6" fmla="*/ 169 w 1078093"/>
              <a:gd name="connsiteY6" fmla="*/ 2885257 h 3048585"/>
              <a:gd name="connsiteX7" fmla="*/ 236655 w 1078093"/>
              <a:gd name="connsiteY7" fmla="*/ 1485778 h 3048585"/>
              <a:gd name="connsiteX8" fmla="*/ 169 w 1078093"/>
              <a:gd name="connsiteY8" fmla="*/ 157197 h 3048585"/>
              <a:gd name="connsiteX0" fmla="*/ 169 w 1078093"/>
              <a:gd name="connsiteY0" fmla="*/ 157197 h 3048585"/>
              <a:gd name="connsiteX1" fmla="*/ 539120 w 1078093"/>
              <a:gd name="connsiteY1" fmla="*/ 22459 h 3048585"/>
              <a:gd name="connsiteX2" fmla="*/ 1078071 w 1078093"/>
              <a:gd name="connsiteY2" fmla="*/ 157197 h 3048585"/>
              <a:gd name="connsiteX3" fmla="*/ 539120 w 1078093"/>
              <a:gd name="connsiteY3" fmla="*/ 291935 h 3048585"/>
              <a:gd name="connsiteX4" fmla="*/ 169 w 1078093"/>
              <a:gd name="connsiteY4" fmla="*/ 157197 h 3048585"/>
              <a:gd name="connsiteX0" fmla="*/ 1078071 w 1078093"/>
              <a:gd name="connsiteY0" fmla="*/ 157197 h 3048585"/>
              <a:gd name="connsiteX1" fmla="*/ 539120 w 1078093"/>
              <a:gd name="connsiteY1" fmla="*/ 291935 h 3048585"/>
              <a:gd name="connsiteX2" fmla="*/ 169 w 1078093"/>
              <a:gd name="connsiteY2" fmla="*/ 157197 h 3048585"/>
              <a:gd name="connsiteX3" fmla="*/ 539120 w 1078093"/>
              <a:gd name="connsiteY3" fmla="*/ 22459 h 3048585"/>
              <a:gd name="connsiteX4" fmla="*/ 1078071 w 1078093"/>
              <a:gd name="connsiteY4" fmla="*/ 157197 h 3048585"/>
              <a:gd name="connsiteX5" fmla="*/ 843558 w 1078093"/>
              <a:gd name="connsiteY5" fmla="*/ 1469594 h 3048585"/>
              <a:gd name="connsiteX6" fmla="*/ 1078071 w 1078093"/>
              <a:gd name="connsiteY6" fmla="*/ 2885257 h 3048585"/>
              <a:gd name="connsiteX7" fmla="*/ 539120 w 1078093"/>
              <a:gd name="connsiteY7" fmla="*/ 3019995 h 3048585"/>
              <a:gd name="connsiteX8" fmla="*/ 169 w 1078093"/>
              <a:gd name="connsiteY8" fmla="*/ 2885257 h 3048585"/>
              <a:gd name="connsiteX9" fmla="*/ 228562 w 1078093"/>
              <a:gd name="connsiteY9" fmla="*/ 1485778 h 3048585"/>
              <a:gd name="connsiteX10" fmla="*/ 169 w 1078093"/>
              <a:gd name="connsiteY10" fmla="*/ 157197 h 3048585"/>
              <a:gd name="connsiteX0" fmla="*/ 169 w 1078093"/>
              <a:gd name="connsiteY0" fmla="*/ 157197 h 3048094"/>
              <a:gd name="connsiteX1" fmla="*/ 539120 w 1078093"/>
              <a:gd name="connsiteY1" fmla="*/ 291935 h 3048094"/>
              <a:gd name="connsiteX2" fmla="*/ 1078071 w 1078093"/>
              <a:gd name="connsiteY2" fmla="*/ 157197 h 3048094"/>
              <a:gd name="connsiteX3" fmla="*/ 835466 w 1078093"/>
              <a:gd name="connsiteY3" fmla="*/ 1469594 h 3048094"/>
              <a:gd name="connsiteX4" fmla="*/ 1078071 w 1078093"/>
              <a:gd name="connsiteY4" fmla="*/ 2885257 h 3048094"/>
              <a:gd name="connsiteX5" fmla="*/ 539120 w 1078093"/>
              <a:gd name="connsiteY5" fmla="*/ 3019995 h 3048094"/>
              <a:gd name="connsiteX6" fmla="*/ 169 w 1078093"/>
              <a:gd name="connsiteY6" fmla="*/ 2885257 h 3048094"/>
              <a:gd name="connsiteX7" fmla="*/ 236655 w 1078093"/>
              <a:gd name="connsiteY7" fmla="*/ 1485778 h 3048094"/>
              <a:gd name="connsiteX8" fmla="*/ 169 w 1078093"/>
              <a:gd name="connsiteY8" fmla="*/ 157197 h 3048094"/>
              <a:gd name="connsiteX0" fmla="*/ 169 w 1078093"/>
              <a:gd name="connsiteY0" fmla="*/ 157197 h 3048094"/>
              <a:gd name="connsiteX1" fmla="*/ 539120 w 1078093"/>
              <a:gd name="connsiteY1" fmla="*/ 22459 h 3048094"/>
              <a:gd name="connsiteX2" fmla="*/ 1078071 w 1078093"/>
              <a:gd name="connsiteY2" fmla="*/ 157197 h 3048094"/>
              <a:gd name="connsiteX3" fmla="*/ 539120 w 1078093"/>
              <a:gd name="connsiteY3" fmla="*/ 291935 h 3048094"/>
              <a:gd name="connsiteX4" fmla="*/ 169 w 1078093"/>
              <a:gd name="connsiteY4" fmla="*/ 157197 h 3048094"/>
              <a:gd name="connsiteX0" fmla="*/ 1078071 w 1078093"/>
              <a:gd name="connsiteY0" fmla="*/ 157197 h 3048094"/>
              <a:gd name="connsiteX1" fmla="*/ 539120 w 1078093"/>
              <a:gd name="connsiteY1" fmla="*/ 291935 h 3048094"/>
              <a:gd name="connsiteX2" fmla="*/ 169 w 1078093"/>
              <a:gd name="connsiteY2" fmla="*/ 157197 h 3048094"/>
              <a:gd name="connsiteX3" fmla="*/ 539120 w 1078093"/>
              <a:gd name="connsiteY3" fmla="*/ 22459 h 3048094"/>
              <a:gd name="connsiteX4" fmla="*/ 1078071 w 1078093"/>
              <a:gd name="connsiteY4" fmla="*/ 157197 h 3048094"/>
              <a:gd name="connsiteX5" fmla="*/ 843558 w 1078093"/>
              <a:gd name="connsiteY5" fmla="*/ 1469594 h 3048094"/>
              <a:gd name="connsiteX6" fmla="*/ 1078071 w 1078093"/>
              <a:gd name="connsiteY6" fmla="*/ 2885257 h 3048094"/>
              <a:gd name="connsiteX7" fmla="*/ 539120 w 1078093"/>
              <a:gd name="connsiteY7" fmla="*/ 3019995 h 3048094"/>
              <a:gd name="connsiteX8" fmla="*/ 169 w 1078093"/>
              <a:gd name="connsiteY8" fmla="*/ 2885257 h 3048094"/>
              <a:gd name="connsiteX9" fmla="*/ 228562 w 1078093"/>
              <a:gd name="connsiteY9" fmla="*/ 1485778 h 3048094"/>
              <a:gd name="connsiteX10" fmla="*/ 169 w 1078093"/>
              <a:gd name="connsiteY10" fmla="*/ 157197 h 304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8093" h="3048094" stroke="0" extrusionOk="0">
                <a:moveTo>
                  <a:pt x="169" y="157197"/>
                </a:moveTo>
                <a:cubicBezTo>
                  <a:pt x="169" y="231611"/>
                  <a:pt x="241466" y="291935"/>
                  <a:pt x="539120" y="291935"/>
                </a:cubicBezTo>
                <a:cubicBezTo>
                  <a:pt x="836774" y="291935"/>
                  <a:pt x="986871" y="-36382"/>
                  <a:pt x="1078071" y="157197"/>
                </a:cubicBezTo>
                <a:cubicBezTo>
                  <a:pt x="1080820" y="589268"/>
                  <a:pt x="832717" y="1037523"/>
                  <a:pt x="835466" y="1469594"/>
                </a:cubicBezTo>
                <a:lnTo>
                  <a:pt x="1078071" y="2885257"/>
                </a:lnTo>
                <a:cubicBezTo>
                  <a:pt x="1078071" y="2959671"/>
                  <a:pt x="836774" y="3019995"/>
                  <a:pt x="539120" y="3019995"/>
                </a:cubicBezTo>
                <a:cubicBezTo>
                  <a:pt x="241466" y="3019995"/>
                  <a:pt x="238045" y="3060040"/>
                  <a:pt x="169" y="2885257"/>
                </a:cubicBezTo>
                <a:cubicBezTo>
                  <a:pt x="-4620" y="2418764"/>
                  <a:pt x="241444" y="1952271"/>
                  <a:pt x="236655" y="1485778"/>
                </a:cubicBezTo>
                <a:lnTo>
                  <a:pt x="169" y="157197"/>
                </a:lnTo>
                <a:close/>
              </a:path>
              <a:path w="1078093" h="3048094" fill="lighten" stroke="0" extrusionOk="0">
                <a:moveTo>
                  <a:pt x="169" y="157197"/>
                </a:moveTo>
                <a:cubicBezTo>
                  <a:pt x="169" y="82783"/>
                  <a:pt x="241466" y="22459"/>
                  <a:pt x="539120" y="22459"/>
                </a:cubicBezTo>
                <a:cubicBezTo>
                  <a:pt x="836774" y="22459"/>
                  <a:pt x="1078071" y="82783"/>
                  <a:pt x="1078071" y="157197"/>
                </a:cubicBezTo>
                <a:cubicBezTo>
                  <a:pt x="1078071" y="231611"/>
                  <a:pt x="836774" y="291935"/>
                  <a:pt x="539120" y="291935"/>
                </a:cubicBezTo>
                <a:cubicBezTo>
                  <a:pt x="241466" y="291935"/>
                  <a:pt x="169" y="231611"/>
                  <a:pt x="169" y="157197"/>
                </a:cubicBezTo>
                <a:close/>
              </a:path>
              <a:path w="1078093" h="3048094" fill="none" extrusionOk="0">
                <a:moveTo>
                  <a:pt x="1078071" y="157197"/>
                </a:moveTo>
                <a:cubicBezTo>
                  <a:pt x="1078071" y="231611"/>
                  <a:pt x="836774" y="291935"/>
                  <a:pt x="539120" y="291935"/>
                </a:cubicBezTo>
                <a:cubicBezTo>
                  <a:pt x="241466" y="291935"/>
                  <a:pt x="169" y="231611"/>
                  <a:pt x="169" y="157197"/>
                </a:cubicBezTo>
                <a:cubicBezTo>
                  <a:pt x="169" y="82783"/>
                  <a:pt x="241466" y="22459"/>
                  <a:pt x="539120" y="22459"/>
                </a:cubicBezTo>
                <a:cubicBezTo>
                  <a:pt x="836774" y="22459"/>
                  <a:pt x="988220" y="-81295"/>
                  <a:pt x="1078071" y="157197"/>
                </a:cubicBezTo>
                <a:cubicBezTo>
                  <a:pt x="1078123" y="589268"/>
                  <a:pt x="843506" y="1037523"/>
                  <a:pt x="843558" y="1469594"/>
                </a:cubicBezTo>
                <a:cubicBezTo>
                  <a:pt x="905545" y="1965758"/>
                  <a:pt x="999900" y="2413369"/>
                  <a:pt x="1078071" y="2885257"/>
                </a:cubicBezTo>
                <a:cubicBezTo>
                  <a:pt x="1078071" y="2959671"/>
                  <a:pt x="836774" y="3019995"/>
                  <a:pt x="539120" y="3019995"/>
                </a:cubicBezTo>
                <a:cubicBezTo>
                  <a:pt x="241466" y="3019995"/>
                  <a:pt x="93738" y="3139611"/>
                  <a:pt x="169" y="2885257"/>
                </a:cubicBezTo>
                <a:cubicBezTo>
                  <a:pt x="-7318" y="2421461"/>
                  <a:pt x="236049" y="1949574"/>
                  <a:pt x="228562" y="1485778"/>
                </a:cubicBezTo>
                <a:cubicBezTo>
                  <a:pt x="236049" y="1040220"/>
                  <a:pt x="-7318" y="602755"/>
                  <a:pt x="169" y="157197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34217D8-9491-C6AB-3128-CD43030F20C9}"/>
              </a:ext>
            </a:extLst>
          </p:cNvPr>
          <p:cNvSpPr/>
          <p:nvPr/>
        </p:nvSpPr>
        <p:spPr>
          <a:xfrm>
            <a:off x="5470216" y="2989042"/>
            <a:ext cx="210511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  <a:gd name="connsiteX0" fmla="*/ 0 w 210511"/>
              <a:gd name="connsiteY0" fmla="*/ 3172078 h 3172078"/>
              <a:gd name="connsiteX1" fmla="*/ 210393 w 210511"/>
              <a:gd name="connsiteY1" fmla="*/ 1537487 h 3172078"/>
              <a:gd name="connsiteX2" fmla="*/ 32368 w 210511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511" h="3172078">
                <a:moveTo>
                  <a:pt x="0" y="3172078"/>
                </a:moveTo>
                <a:cubicBezTo>
                  <a:pt x="13486" y="2611030"/>
                  <a:pt x="204998" y="2066167"/>
                  <a:pt x="210393" y="1537487"/>
                </a:cubicBezTo>
                <a:cubicBezTo>
                  <a:pt x="215788" y="1008807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60ADB8E-61C9-6C96-15F9-47CABFD24354}"/>
              </a:ext>
            </a:extLst>
          </p:cNvPr>
          <p:cNvSpPr/>
          <p:nvPr/>
        </p:nvSpPr>
        <p:spPr>
          <a:xfrm>
            <a:off x="5826212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56453E4E-4800-C24C-8D57-16ECB8248A7F}"/>
              </a:ext>
            </a:extLst>
          </p:cNvPr>
          <p:cNvSpPr/>
          <p:nvPr/>
        </p:nvSpPr>
        <p:spPr>
          <a:xfrm>
            <a:off x="6025193" y="2989042"/>
            <a:ext cx="153935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  <a:gd name="connsiteX0" fmla="*/ 121532 w 153935"/>
              <a:gd name="connsiteY0" fmla="*/ 3172078 h 3172078"/>
              <a:gd name="connsiteX1" fmla="*/ 151 w 153935"/>
              <a:gd name="connsiteY1" fmla="*/ 1521303 h 3172078"/>
              <a:gd name="connsiteX2" fmla="*/ 153900 w 153935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935" h="3172078">
                <a:moveTo>
                  <a:pt x="121532" y="3172078"/>
                </a:moveTo>
                <a:cubicBezTo>
                  <a:pt x="135018" y="2611030"/>
                  <a:pt x="-5244" y="2049983"/>
                  <a:pt x="151" y="1521303"/>
                </a:cubicBezTo>
                <a:cubicBezTo>
                  <a:pt x="5546" y="992623"/>
                  <a:pt x="156597" y="496311"/>
                  <a:pt x="153900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5883585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859C-C4C6-A7B3-4F08-C67BE648E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2D-localized</a:t>
            </a:r>
            <a:r>
              <a:rPr lang="ko-KR" altLang="en-US" dirty="0"/>
              <a:t> </a:t>
            </a:r>
            <a:r>
              <a:rPr lang="en-US" altLang="ko-KR" dirty="0"/>
              <a:t>Pressure</a:t>
            </a:r>
            <a:r>
              <a:rPr lang="ko-KR" altLang="en-US" dirty="0"/>
              <a:t> </a:t>
            </a:r>
            <a:r>
              <a:rPr lang="en-US" altLang="ko-KR" dirty="0"/>
              <a:t>Anisotropy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37A52-AE86-2281-FF95-8AB114D28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spectrum from the Weibel instability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4B3EA-E3A2-3E43-61CC-29A11CF20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50</a:t>
            </a:fld>
            <a:endParaRPr lang="en-K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3D7DD7-F398-4BCD-94A3-643987A1D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540" y="1730855"/>
            <a:ext cx="7492550" cy="409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DD5B99-FF97-D700-E96B-966C6DC52A8A}"/>
              </a:ext>
            </a:extLst>
          </p:cNvPr>
          <p:cNvSpPr txBox="1"/>
          <p:nvPr/>
        </p:nvSpPr>
        <p:spPr>
          <a:xfrm>
            <a:off x="7922103" y="3010237"/>
            <a:ext cx="3131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solidFill>
                  <a:srgbClr val="7030A0"/>
                </a:solidFill>
              </a:rPr>
              <a:t>Weibel Instability</a:t>
            </a:r>
          </a:p>
          <a:p>
            <a:r>
              <a:rPr lang="en-KR" dirty="0">
                <a:solidFill>
                  <a:schemeClr val="accent1">
                    <a:lumMod val="75000"/>
                  </a:schemeClr>
                </a:solidFill>
              </a:rPr>
              <a:t>2D-localized Pressure Anistropy</a:t>
            </a:r>
          </a:p>
        </p:txBody>
      </p:sp>
    </p:spTree>
    <p:extLst>
      <p:ext uri="{BB962C8B-B14F-4D97-AF65-F5344CB8AC3E}">
        <p14:creationId xmlns:p14="http://schemas.microsoft.com/office/powerpoint/2010/main" val="7415285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8737-DC76-B80D-7574-0EFC89252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Usage of the battery term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2A87F-07BD-3C3C-70D6-C5258AB66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Usage 1: Relative Importance among mechanisms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2522E0-5CE0-DBE5-DF0D-B9959C82D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51</a:t>
            </a:fld>
            <a:endParaRPr lang="en-K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77A317-1E73-049A-77BC-133B85A23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97" y="1205713"/>
            <a:ext cx="3303822" cy="5086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1F3555-DEBE-1E29-48AA-23ABA461A746}"/>
              </a:ext>
            </a:extLst>
          </p:cNvPr>
          <p:cNvSpPr txBox="1"/>
          <p:nvPr/>
        </p:nvSpPr>
        <p:spPr>
          <a:xfrm>
            <a:off x="809204" y="6462138"/>
            <a:ext cx="250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[Scho</a:t>
            </a:r>
            <a:r>
              <a:rPr lang="en-US" dirty="0"/>
              <a:t>e</a:t>
            </a:r>
            <a:r>
              <a:rPr lang="en-KR" dirty="0"/>
              <a:t>ffler+, PRL (2014)]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0C3F08-D85F-E083-ACB8-B088C9EC493E}"/>
                  </a:ext>
                </a:extLst>
              </p:cNvPr>
              <p:cNvSpPr txBox="1"/>
              <p:nvPr/>
            </p:nvSpPr>
            <p:spPr>
              <a:xfrm>
                <a:off x="3795164" y="2184850"/>
                <a:ext cx="2145716" cy="519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&lt;100</m:t>
                    </m:r>
                  </m:oMath>
                </a14:m>
                <a:r>
                  <a:rPr lang="en-KR" dirty="0"/>
                  <a:t> : Biermann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0C3F08-D85F-E083-ACB8-B088C9EC4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164" y="2184850"/>
                <a:ext cx="2145716" cy="519886"/>
              </a:xfrm>
              <a:prstGeom prst="rect">
                <a:avLst/>
              </a:prstGeom>
              <a:blipFill>
                <a:blip r:embed="rId3"/>
                <a:stretch>
                  <a:fillRect r="-1176" b="-232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CC99CB-4B1A-77F9-B59F-172A491052DB}"/>
                  </a:ext>
                </a:extLst>
              </p:cNvPr>
              <p:cNvSpPr txBox="1"/>
              <p:nvPr/>
            </p:nvSpPr>
            <p:spPr>
              <a:xfrm>
                <a:off x="3795164" y="4724401"/>
                <a:ext cx="1888787" cy="519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&gt;100</m:t>
                    </m:r>
                  </m:oMath>
                </a14:m>
                <a:r>
                  <a:rPr lang="en-KR" dirty="0"/>
                  <a:t> : Weibel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CC99CB-4B1A-77F9-B59F-172A49105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164" y="4724401"/>
                <a:ext cx="1888787" cy="519886"/>
              </a:xfrm>
              <a:prstGeom prst="rect">
                <a:avLst/>
              </a:prstGeom>
              <a:blipFill>
                <a:blip r:embed="rId4"/>
                <a:stretch>
                  <a:fillRect r="-2013" b="-243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55F990D-0C09-B041-CD04-BFC7D9156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245" y="2061341"/>
            <a:ext cx="3199388" cy="16727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068AC2-C5A8-72DA-3702-2442894B340E}"/>
              </a:ext>
            </a:extLst>
          </p:cNvPr>
          <p:cNvSpPr txBox="1"/>
          <p:nvPr/>
        </p:nvSpPr>
        <p:spPr>
          <a:xfrm>
            <a:off x="7643432" y="1661274"/>
            <a:ext cx="1187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R" dirty="0"/>
              <a:t>Biermann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175F0F-0886-97BA-FE07-5764ACC22190}"/>
              </a:ext>
            </a:extLst>
          </p:cNvPr>
          <p:cNvSpPr txBox="1"/>
          <p:nvPr/>
        </p:nvSpPr>
        <p:spPr>
          <a:xfrm>
            <a:off x="9243126" y="1632396"/>
            <a:ext cx="1187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R" dirty="0"/>
              <a:t>Weibel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9F1E77-8F59-ECC5-3E49-FDF04B1F0329}"/>
                  </a:ext>
                </a:extLst>
              </p:cNvPr>
              <p:cNvSpPr txBox="1"/>
              <p:nvPr/>
            </p:nvSpPr>
            <p:spPr>
              <a:xfrm>
                <a:off x="6436934" y="4143479"/>
                <a:ext cx="5746830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KR" dirty="0"/>
                  <a:t>Typically,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𝑑𝑖𝑎𝑔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𝑜𝑓𝑓</m:t>
                        </m:r>
                      </m:sub>
                    </m:sSub>
                  </m:oMath>
                </a14:m>
                <a:r>
                  <a:rPr lang="en-KR" dirty="0"/>
                  <a:t>, so Weibel is important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K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9F1E77-8F59-ECC5-3E49-FDF04B1F0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34" y="4143479"/>
                <a:ext cx="5746830" cy="391902"/>
              </a:xfrm>
              <a:prstGeom prst="rect">
                <a:avLst/>
              </a:prstGeom>
              <a:blipFill>
                <a:blip r:embed="rId6"/>
                <a:stretch>
                  <a:fillRect l="-661" t="-6250" b="-1562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063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6A43E-528C-F570-2C4F-C69DE1561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Usage of the battery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502860-44A6-6ECF-09AE-D275667FA8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Usage 2: Predict other mechanisms</a:t>
                </a:r>
              </a:p>
              <a:p>
                <a:endParaRPr lang="en-KR" dirty="0"/>
              </a:p>
              <a:p>
                <a:pPr lvl="1"/>
                <a:r>
                  <a:rPr lang="en-KR" dirty="0"/>
                  <a:t>Localized density and pressure anisotropy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𝑒𝑥𝑥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en-KR" dirty="0"/>
              </a:p>
              <a:p>
                <a:pPr lvl="1"/>
                <a:endParaRPr lang="en-KR" dirty="0"/>
              </a:p>
              <a:p>
                <a:pPr lvl="1"/>
                <a:endParaRPr lang="en-KR" dirty="0"/>
              </a:p>
              <a:p>
                <a:pPr lvl="1"/>
                <a:r>
                  <a:rPr lang="en-KR" dirty="0"/>
                  <a:t>Localized density and uniform temperature anisotropy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502860-44A6-6ECF-09AE-D275667FA8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BFB56-46A2-D8E0-BCD2-CA5AE4528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52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7519669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01246-2AC0-AE0E-4874-228E7B72F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Relativistic Battery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D009C9-1FE5-9FB5-5C2E-4CC2961582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KR" dirty="0"/>
                  <a:t>In the relativistic regime, the canonical induction equation includes a term purely due to relativity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⃡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For a single-particle, velocity and momentum commute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For a relativistic fluid, this is not generally the case</a:t>
                </a:r>
                <a:br>
                  <a:rPr lang="en-KR" dirty="0"/>
                </a:b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nary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nary>
                  </m:oMath>
                </a14:m>
                <a:endParaRPr lang="en-KR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D009C9-1FE5-9FB5-5C2E-4CC2961582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7" t="-13274" b="-2477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0EDBA-7BFB-BCF5-499C-E75B22B49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53</a:t>
            </a:fld>
            <a:endParaRPr lang="en-K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95F0A-C8AA-9144-8B88-B26828FBA47F}"/>
              </a:ext>
            </a:extLst>
          </p:cNvPr>
          <p:cNvSpPr txBox="1"/>
          <p:nvPr/>
        </p:nvSpPr>
        <p:spPr>
          <a:xfrm>
            <a:off x="-86516" y="6215874"/>
            <a:ext cx="2001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200" dirty="0"/>
              <a:t>[Laishram and Yoon, in prep.]</a:t>
            </a:r>
          </a:p>
        </p:txBody>
      </p:sp>
      <p:pic>
        <p:nvPicPr>
          <p:cNvPr id="10" name="Picture 9" descr="A collage of graphs and diagrams&#10;&#10;AI-generated content may be incorrect.">
            <a:extLst>
              <a:ext uri="{FF2B5EF4-FFF2-40B4-BE49-F238E27FC236}">
                <a16:creationId xmlns:a16="http://schemas.microsoft.com/office/drawing/2014/main" id="{A9A28E93-DFB4-F5C5-694D-C9D8E789B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622" y="2168252"/>
            <a:ext cx="4574822" cy="31335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BFBCB8-784A-1F6D-2B1E-05B9A8492406}"/>
                  </a:ext>
                </a:extLst>
              </p:cNvPr>
              <p:cNvSpPr txBox="1"/>
              <p:nvPr/>
            </p:nvSpPr>
            <p:spPr>
              <a:xfrm>
                <a:off x="8966370" y="1360336"/>
                <a:ext cx="2840778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𝑖𝑗𝑘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KR" dirty="0"/>
                  <a:t>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en-KR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BFBCB8-784A-1F6D-2B1E-05B9A84924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6370" y="1360336"/>
                <a:ext cx="2840778" cy="391646"/>
              </a:xfrm>
              <a:prstGeom prst="rect">
                <a:avLst/>
              </a:prstGeom>
              <a:blipFill>
                <a:blip r:embed="rId4"/>
                <a:stretch>
                  <a:fillRect l="-2232" t="-6452" b="-1935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735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23FCC-B56B-C5CB-AA72-D68800BB2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ADCAB-2EE1-E7C8-2326-8A8C6B616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Other Batteries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90C18A-A3B1-C494-8999-C8C3BA17AB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Other non-ideal effects give rise to other terms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acc>
                              <m:accPr>
                                <m:chr m:val="⃡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𝛀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𝑅𝑎𝑑</m:t>
                    </m:r>
                  </m:oMath>
                </a14:m>
                <a:br>
                  <a:rPr lang="en-US" dirty="0"/>
                </a:br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90C18A-A3B1-C494-8999-C8C3BA17AB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81383-8FA4-57B0-762F-50343BBE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54</a:t>
            </a:fld>
            <a:endParaRPr lang="en-K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4817D6-34F1-8CFF-3998-772E297B5518}"/>
              </a:ext>
            </a:extLst>
          </p:cNvPr>
          <p:cNvCxnSpPr/>
          <p:nvPr/>
        </p:nvCxnSpPr>
        <p:spPr>
          <a:xfrm flipV="1">
            <a:off x="5206365" y="3376255"/>
            <a:ext cx="628650" cy="771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7CE2D3-38B8-A9FA-AC34-559496C03680}"/>
              </a:ext>
            </a:extLst>
          </p:cNvPr>
          <p:cNvSpPr txBox="1"/>
          <p:nvPr/>
        </p:nvSpPr>
        <p:spPr>
          <a:xfrm>
            <a:off x="4583430" y="4147780"/>
            <a:ext cx="105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Relativity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491884-6115-8131-36E7-761B699B4BED}"/>
              </a:ext>
            </a:extLst>
          </p:cNvPr>
          <p:cNvCxnSpPr>
            <a:cxnSpLocks/>
          </p:cNvCxnSpPr>
          <p:nvPr/>
        </p:nvCxnSpPr>
        <p:spPr>
          <a:xfrm flipV="1">
            <a:off x="7606665" y="3044785"/>
            <a:ext cx="205740" cy="840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9E5023-A170-7401-A7F4-54B35208939C}"/>
              </a:ext>
            </a:extLst>
          </p:cNvPr>
          <p:cNvSpPr txBox="1"/>
          <p:nvPr/>
        </p:nvSpPr>
        <p:spPr>
          <a:xfrm>
            <a:off x="6785613" y="3870781"/>
            <a:ext cx="15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Inter-species collisions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359033E-EC72-223A-09DF-DF61FB9AAEB1}"/>
              </a:ext>
            </a:extLst>
          </p:cNvPr>
          <p:cNvCxnSpPr>
            <a:cxnSpLocks/>
          </p:cNvCxnSpPr>
          <p:nvPr/>
        </p:nvCxnSpPr>
        <p:spPr>
          <a:xfrm flipV="1">
            <a:off x="9302653" y="2993528"/>
            <a:ext cx="59059" cy="840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48700BC-631C-46E5-9274-C7DE230EFB12}"/>
              </a:ext>
            </a:extLst>
          </p:cNvPr>
          <p:cNvSpPr txBox="1"/>
          <p:nvPr/>
        </p:nvSpPr>
        <p:spPr>
          <a:xfrm>
            <a:off x="8633457" y="3884890"/>
            <a:ext cx="15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QED effects</a:t>
            </a:r>
            <a:endParaRPr lang="en-K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DC30C6-64C9-C789-C013-3F000FC7CAB6}"/>
              </a:ext>
            </a:extLst>
          </p:cNvPr>
          <p:cNvSpPr txBox="1"/>
          <p:nvPr/>
        </p:nvSpPr>
        <p:spPr>
          <a:xfrm>
            <a:off x="10213253" y="3833633"/>
            <a:ext cx="15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Radiative effects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9F718A-BA46-119B-6854-CC4D50E9D36C}"/>
              </a:ext>
            </a:extLst>
          </p:cNvPr>
          <p:cNvCxnSpPr>
            <a:cxnSpLocks/>
          </p:cNvCxnSpPr>
          <p:nvPr/>
        </p:nvCxnSpPr>
        <p:spPr>
          <a:xfrm flipH="1" flipV="1">
            <a:off x="10342787" y="2972409"/>
            <a:ext cx="195673" cy="789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4219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E525-CF2F-2FD6-51CE-BB204902D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9E065-1239-5B56-E65E-E76A5EE57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pressure tensor in the plasma equation of motion turns into the canonical battery term</a:t>
            </a:r>
          </a:p>
          <a:p>
            <a:endParaRPr lang="en-US" dirty="0"/>
          </a:p>
          <a:p>
            <a:r>
              <a:rPr lang="en-US" dirty="0"/>
              <a:t>This term is solely responsible for spontaneously generating canonical vorticity, which is a proxy for the magnetic field</a:t>
            </a:r>
          </a:p>
          <a:p>
            <a:endParaRPr lang="en-US" dirty="0"/>
          </a:p>
          <a:p>
            <a:r>
              <a:rPr lang="en-US" dirty="0"/>
              <a:t>This term generalizes popular </a:t>
            </a:r>
            <a:r>
              <a:rPr lang="en-US" dirty="0" err="1"/>
              <a:t>magnetogenesis</a:t>
            </a:r>
            <a:r>
              <a:rPr lang="en-US" dirty="0"/>
              <a:t> mechanisms and predicts new ones</a:t>
            </a:r>
          </a:p>
          <a:p>
            <a:endParaRPr lang="en-US" dirty="0"/>
          </a:p>
          <a:p>
            <a:r>
              <a:rPr lang="en-US" dirty="0"/>
              <a:t>Other effects may provide additional sources</a:t>
            </a:r>
          </a:p>
          <a:p>
            <a:endParaRPr lang="en-US" dirty="0"/>
          </a:p>
          <a:p>
            <a:endParaRPr lang="en-KR" dirty="0"/>
          </a:p>
          <a:p>
            <a:pPr lvl="1"/>
            <a:endParaRPr lang="en-KR" dirty="0"/>
          </a:p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0E7CC-3352-4C30-ED8E-2122E4BC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55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1875379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98433-A229-285B-4890-79318F923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09551-463A-861D-16EC-23E2BD60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Weibel Instability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DF40-321A-9734-C660-D5C08A006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2C61-3005-967D-9524-1E30013F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56</a:t>
            </a:fld>
            <a:endParaRPr lang="en-K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EF747B9-DE1B-0C2B-DF92-748D4A7075DD}"/>
              </a:ext>
            </a:extLst>
          </p:cNvPr>
          <p:cNvGrpSpPr/>
          <p:nvPr/>
        </p:nvGrpSpPr>
        <p:grpSpPr>
          <a:xfrm>
            <a:off x="71843" y="2660002"/>
            <a:ext cx="5535678" cy="1379420"/>
            <a:chOff x="2496940" y="3428999"/>
            <a:chExt cx="7315443" cy="183196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347CFEF-0929-A321-85A2-2A7C48DFF1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86" t="93249" r="-1886" b="1599"/>
            <a:stretch/>
          </p:blipFill>
          <p:spPr>
            <a:xfrm>
              <a:off x="2614264" y="4815138"/>
              <a:ext cx="7198119" cy="44582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507EAB-A37A-8C87-6297-67B8016C0B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7036" b="38100"/>
            <a:stretch/>
          </p:blipFill>
          <p:spPr>
            <a:xfrm>
              <a:off x="2496940" y="3428999"/>
              <a:ext cx="7198119" cy="1286165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D3499CA-9075-70B2-4F4D-42AB4F7715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3" t="77702" r="-2223" b="2109"/>
          <a:stretch/>
        </p:blipFill>
        <p:spPr>
          <a:xfrm>
            <a:off x="6148959" y="2659252"/>
            <a:ext cx="5325734" cy="12925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3ADBEB-AA63-D449-2D06-2909987D5D9F}"/>
                  </a:ext>
                </a:extLst>
              </p:cNvPr>
              <p:cNvSpPr txBox="1"/>
              <p:nvPr/>
            </p:nvSpPr>
            <p:spPr>
              <a:xfrm>
                <a:off x="4414078" y="1233085"/>
                <a:ext cx="2963596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acc>
                                <m:accPr>
                                  <m:chr m:val="⃡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K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3ADBEB-AA63-D449-2D06-2909987D5D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078" y="1233085"/>
                <a:ext cx="2963596" cy="922176"/>
              </a:xfrm>
              <a:prstGeom prst="rect">
                <a:avLst/>
              </a:prstGeom>
              <a:blipFill>
                <a:blip r:embed="rId3"/>
                <a:stretch>
                  <a:fillRect t="-1081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7286B3D-4243-6EAF-1195-BD1DCB4A0DAB}"/>
              </a:ext>
            </a:extLst>
          </p:cNvPr>
          <p:cNvSpPr txBox="1"/>
          <p:nvPr/>
        </p:nvSpPr>
        <p:spPr>
          <a:xfrm>
            <a:off x="2720483" y="4640216"/>
            <a:ext cx="592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Pressure term is entirely responsible for Weibel instability 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40FA89-30D9-6F84-20A3-EEA10179E4A8}"/>
              </a:ext>
            </a:extLst>
          </p:cNvPr>
          <p:cNvSpPr txBox="1"/>
          <p:nvPr/>
        </p:nvSpPr>
        <p:spPr>
          <a:xfrm>
            <a:off x="2087781" y="5337467"/>
            <a:ext cx="8772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T</a:t>
            </a:r>
            <a:r>
              <a:rPr lang="en-US" dirty="0"/>
              <a:t>h</a:t>
            </a:r>
            <a:r>
              <a:rPr lang="en-KR" dirty="0"/>
              <a:t>e canonical induction equation generalizes both 70-year-old magnetogenesis mechanisms</a:t>
            </a:r>
          </a:p>
          <a:p>
            <a:r>
              <a:rPr lang="en-KR" dirty="0"/>
              <a:t>(and predicts new ones)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178D37-A62D-FB31-758E-D897446AC0B9}"/>
              </a:ext>
            </a:extLst>
          </p:cNvPr>
          <p:cNvSpPr txBox="1"/>
          <p:nvPr/>
        </p:nvSpPr>
        <p:spPr>
          <a:xfrm>
            <a:off x="9507697" y="6231263"/>
            <a:ext cx="27831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100" dirty="0"/>
              <a:t>[Laishram, Yun, Yoon, Phys. Rev. Res. (2024)]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7BCD1CD-82A1-5642-3891-4BDFDF96E90D}"/>
              </a:ext>
            </a:extLst>
          </p:cNvPr>
          <p:cNvSpPr/>
          <p:nvPr/>
        </p:nvSpPr>
        <p:spPr>
          <a:xfrm>
            <a:off x="4620104" y="1251484"/>
            <a:ext cx="519846" cy="90377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E33DBC3-3C1B-92FF-3A92-6BE98C239ED3}"/>
              </a:ext>
            </a:extLst>
          </p:cNvPr>
          <p:cNvSpPr/>
          <p:nvPr/>
        </p:nvSpPr>
        <p:spPr>
          <a:xfrm>
            <a:off x="197460" y="2572868"/>
            <a:ext cx="5321279" cy="1466553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1E0E4EF-624C-33C7-93B5-5DE70C89F38E}"/>
              </a:ext>
            </a:extLst>
          </p:cNvPr>
          <p:cNvSpPr/>
          <p:nvPr/>
        </p:nvSpPr>
        <p:spPr>
          <a:xfrm>
            <a:off x="5425259" y="1251483"/>
            <a:ext cx="1782029" cy="90377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4038987-0B50-A465-770B-F12130957EC2}"/>
              </a:ext>
            </a:extLst>
          </p:cNvPr>
          <p:cNvSpPr/>
          <p:nvPr/>
        </p:nvSpPr>
        <p:spPr>
          <a:xfrm>
            <a:off x="6106411" y="2571151"/>
            <a:ext cx="5321279" cy="146655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45574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 animBg="1"/>
      <p:bldP spid="15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49960-3839-6B24-76BE-74A820FB8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19E36-A040-1607-C272-A996BD6AE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C8C85CE-B34A-CD07-298C-10840C3413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</p:spPr>
            <p:txBody>
              <a:bodyPr/>
              <a:lstStyle/>
              <a:p>
                <a:r>
                  <a:rPr lang="en-KR" dirty="0"/>
                  <a:t>So what is the conserved quantity in MHD?</a:t>
                </a:r>
              </a:p>
              <a:p>
                <a:r>
                  <a:rPr lang="en-KR" dirty="0"/>
                  <a:t>Magnetic Flux!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⇒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KR" dirty="0"/>
              </a:p>
              <a:p>
                <a:r>
                  <a:rPr lang="en-KR" dirty="0"/>
                  <a:t>A plasma wants to keep its magnetic flux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KR" dirty="0"/>
                  <a:t> Magnetic fields are “frozen into” the plasma</a:t>
                </a:r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F95702A-927E-49C6-2A5F-C1FDFA75E8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  <a:blipFill>
                <a:blip r:embed="rId2"/>
                <a:stretch>
                  <a:fillRect l="-632" t="-1390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77DB2-A104-9590-F047-5F433D3A5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6</a:t>
            </a:fld>
            <a:endParaRPr lang="en-KR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92581475-010B-1CF9-6054-73D526636B45}"/>
              </a:ext>
            </a:extLst>
          </p:cNvPr>
          <p:cNvSpPr/>
          <p:nvPr/>
        </p:nvSpPr>
        <p:spPr>
          <a:xfrm>
            <a:off x="5322743" y="3076313"/>
            <a:ext cx="1077902" cy="2997536"/>
          </a:xfrm>
          <a:prstGeom prst="can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A398321B-5BB3-BCF5-04B7-2EC76CC4C0DD}"/>
              </a:ext>
            </a:extLst>
          </p:cNvPr>
          <p:cNvSpPr/>
          <p:nvPr/>
        </p:nvSpPr>
        <p:spPr>
          <a:xfrm>
            <a:off x="5470216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83C7E66-5EE5-EFA7-6A8A-BB0FEEF1705E}"/>
              </a:ext>
            </a:extLst>
          </p:cNvPr>
          <p:cNvSpPr/>
          <p:nvPr/>
        </p:nvSpPr>
        <p:spPr>
          <a:xfrm>
            <a:off x="5826212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5663030-2A6A-F25A-1C97-710D5308DC86}"/>
              </a:ext>
            </a:extLst>
          </p:cNvPr>
          <p:cNvSpPr/>
          <p:nvPr/>
        </p:nvSpPr>
        <p:spPr>
          <a:xfrm>
            <a:off x="6146726" y="2989042"/>
            <a:ext cx="35482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82" h="3172078">
                <a:moveTo>
                  <a:pt x="0" y="3172078"/>
                </a:moveTo>
                <a:cubicBezTo>
                  <a:pt x="13486" y="2611030"/>
                  <a:pt x="26973" y="2049983"/>
                  <a:pt x="32368" y="1521303"/>
                </a:cubicBezTo>
                <a:cubicBezTo>
                  <a:pt x="37763" y="992623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0937963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A1976-4B87-47E0-AD00-984E540EF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F9778-610A-5C4B-E6E2-9ABB8581D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MHD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EBEC7B1B-3565-69E1-9567-E9D0FEB07B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</p:spPr>
            <p:txBody>
              <a:bodyPr/>
              <a:lstStyle/>
              <a:p>
                <a:r>
                  <a:rPr lang="en-KR" dirty="0"/>
                  <a:t>So what is the conserved quantity in MHD?</a:t>
                </a:r>
              </a:p>
              <a:p>
                <a:r>
                  <a:rPr lang="en-KR" dirty="0"/>
                  <a:t>Magnetic Flux!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⇒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KR" dirty="0"/>
              </a:p>
              <a:p>
                <a:r>
                  <a:rPr lang="en-KR" dirty="0"/>
                  <a:t>A plasma wants to keep its magnetic flux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KR" dirty="0"/>
                  <a:t> Magnetic fields are “frozen into” the plasma</a:t>
                </a:r>
                <a:br>
                  <a:rPr lang="en-KR" dirty="0"/>
                </a:br>
                <a:endParaRPr lang="en-KR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F95702A-927E-49C6-2A5F-C1FDFA75E8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3" y="722288"/>
                <a:ext cx="12033069" cy="5733794"/>
              </a:xfrm>
              <a:blipFill>
                <a:blip r:embed="rId2"/>
                <a:stretch>
                  <a:fillRect l="-632" t="-1390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8CB4A-9B9E-07CC-4073-A9FC5AB4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7</a:t>
            </a:fld>
            <a:endParaRPr lang="en-KR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8E241879-0889-04CE-AB63-96A9F173A025}"/>
              </a:ext>
            </a:extLst>
          </p:cNvPr>
          <p:cNvSpPr/>
          <p:nvPr/>
        </p:nvSpPr>
        <p:spPr>
          <a:xfrm>
            <a:off x="5322682" y="3054786"/>
            <a:ext cx="1312788" cy="3047162"/>
          </a:xfrm>
          <a:custGeom>
            <a:avLst/>
            <a:gdLst>
              <a:gd name="connsiteX0" fmla="*/ 0 w 1077902"/>
              <a:gd name="connsiteY0" fmla="*/ 134738 h 2997536"/>
              <a:gd name="connsiteX1" fmla="*/ 538951 w 1077902"/>
              <a:gd name="connsiteY1" fmla="*/ 269476 h 2997536"/>
              <a:gd name="connsiteX2" fmla="*/ 1077902 w 1077902"/>
              <a:gd name="connsiteY2" fmla="*/ 134738 h 2997536"/>
              <a:gd name="connsiteX3" fmla="*/ 1077902 w 1077902"/>
              <a:gd name="connsiteY3" fmla="*/ 2862798 h 2997536"/>
              <a:gd name="connsiteX4" fmla="*/ 538951 w 1077902"/>
              <a:gd name="connsiteY4" fmla="*/ 2997536 h 2997536"/>
              <a:gd name="connsiteX5" fmla="*/ 0 w 1077902"/>
              <a:gd name="connsiteY5" fmla="*/ 2862798 h 2997536"/>
              <a:gd name="connsiteX6" fmla="*/ 0 w 1077902"/>
              <a:gd name="connsiteY6" fmla="*/ 134738 h 2997536"/>
              <a:gd name="connsiteX0" fmla="*/ 0 w 1077902"/>
              <a:gd name="connsiteY0" fmla="*/ 134738 h 2997536"/>
              <a:gd name="connsiteX1" fmla="*/ 538951 w 1077902"/>
              <a:gd name="connsiteY1" fmla="*/ 0 h 2997536"/>
              <a:gd name="connsiteX2" fmla="*/ 1077902 w 1077902"/>
              <a:gd name="connsiteY2" fmla="*/ 134738 h 2997536"/>
              <a:gd name="connsiteX3" fmla="*/ 538951 w 1077902"/>
              <a:gd name="connsiteY3" fmla="*/ 269476 h 2997536"/>
              <a:gd name="connsiteX4" fmla="*/ 0 w 1077902"/>
              <a:gd name="connsiteY4" fmla="*/ 134738 h 2997536"/>
              <a:gd name="connsiteX0" fmla="*/ 1077902 w 1077902"/>
              <a:gd name="connsiteY0" fmla="*/ 134738 h 2997536"/>
              <a:gd name="connsiteX1" fmla="*/ 538951 w 1077902"/>
              <a:gd name="connsiteY1" fmla="*/ 269476 h 2997536"/>
              <a:gd name="connsiteX2" fmla="*/ 0 w 1077902"/>
              <a:gd name="connsiteY2" fmla="*/ 134738 h 2997536"/>
              <a:gd name="connsiteX3" fmla="*/ 538951 w 1077902"/>
              <a:gd name="connsiteY3" fmla="*/ 0 h 2997536"/>
              <a:gd name="connsiteX4" fmla="*/ 1077902 w 1077902"/>
              <a:gd name="connsiteY4" fmla="*/ 134738 h 2997536"/>
              <a:gd name="connsiteX5" fmla="*/ 1077902 w 1077902"/>
              <a:gd name="connsiteY5" fmla="*/ 2862798 h 2997536"/>
              <a:gd name="connsiteX6" fmla="*/ 538951 w 1077902"/>
              <a:gd name="connsiteY6" fmla="*/ 2997536 h 2997536"/>
              <a:gd name="connsiteX7" fmla="*/ 0 w 1077902"/>
              <a:gd name="connsiteY7" fmla="*/ 2862798 h 2997536"/>
              <a:gd name="connsiteX8" fmla="*/ 0 w 1077902"/>
              <a:gd name="connsiteY8" fmla="*/ 134738 h 2997536"/>
              <a:gd name="connsiteX0" fmla="*/ 61 w 1077963"/>
              <a:gd name="connsiteY0" fmla="*/ 134738 h 3024173"/>
              <a:gd name="connsiteX1" fmla="*/ 539012 w 1077963"/>
              <a:gd name="connsiteY1" fmla="*/ 269476 h 3024173"/>
              <a:gd name="connsiteX2" fmla="*/ 1077963 w 1077963"/>
              <a:gd name="connsiteY2" fmla="*/ 134738 h 3024173"/>
              <a:gd name="connsiteX3" fmla="*/ 1077963 w 1077963"/>
              <a:gd name="connsiteY3" fmla="*/ 2862798 h 3024173"/>
              <a:gd name="connsiteX4" fmla="*/ 539012 w 1077963"/>
              <a:gd name="connsiteY4" fmla="*/ 2997536 h 3024173"/>
              <a:gd name="connsiteX5" fmla="*/ 61 w 1077963"/>
              <a:gd name="connsiteY5" fmla="*/ 2862798 h 3024173"/>
              <a:gd name="connsiteX6" fmla="*/ 61 w 1077963"/>
              <a:gd name="connsiteY6" fmla="*/ 134738 h 3024173"/>
              <a:gd name="connsiteX0" fmla="*/ 61 w 1077963"/>
              <a:gd name="connsiteY0" fmla="*/ 134738 h 3024173"/>
              <a:gd name="connsiteX1" fmla="*/ 539012 w 1077963"/>
              <a:gd name="connsiteY1" fmla="*/ 0 h 3024173"/>
              <a:gd name="connsiteX2" fmla="*/ 1077963 w 1077963"/>
              <a:gd name="connsiteY2" fmla="*/ 134738 h 3024173"/>
              <a:gd name="connsiteX3" fmla="*/ 539012 w 1077963"/>
              <a:gd name="connsiteY3" fmla="*/ 269476 h 3024173"/>
              <a:gd name="connsiteX4" fmla="*/ 61 w 1077963"/>
              <a:gd name="connsiteY4" fmla="*/ 134738 h 3024173"/>
              <a:gd name="connsiteX0" fmla="*/ 1077963 w 1077963"/>
              <a:gd name="connsiteY0" fmla="*/ 134738 h 3024173"/>
              <a:gd name="connsiteX1" fmla="*/ 539012 w 1077963"/>
              <a:gd name="connsiteY1" fmla="*/ 269476 h 3024173"/>
              <a:gd name="connsiteX2" fmla="*/ 61 w 1077963"/>
              <a:gd name="connsiteY2" fmla="*/ 134738 h 3024173"/>
              <a:gd name="connsiteX3" fmla="*/ 539012 w 1077963"/>
              <a:gd name="connsiteY3" fmla="*/ 0 h 3024173"/>
              <a:gd name="connsiteX4" fmla="*/ 1077963 w 1077963"/>
              <a:gd name="connsiteY4" fmla="*/ 134738 h 3024173"/>
              <a:gd name="connsiteX5" fmla="*/ 1077963 w 1077963"/>
              <a:gd name="connsiteY5" fmla="*/ 2862798 h 3024173"/>
              <a:gd name="connsiteX6" fmla="*/ 539012 w 1077963"/>
              <a:gd name="connsiteY6" fmla="*/ 2997536 h 3024173"/>
              <a:gd name="connsiteX7" fmla="*/ 61 w 1077963"/>
              <a:gd name="connsiteY7" fmla="*/ 2862798 h 3024173"/>
              <a:gd name="connsiteX8" fmla="*/ 268914 w 1077963"/>
              <a:gd name="connsiteY8" fmla="*/ 1495687 h 3024173"/>
              <a:gd name="connsiteX9" fmla="*/ 61 w 1077963"/>
              <a:gd name="connsiteY9" fmla="*/ 134738 h 3024173"/>
              <a:gd name="connsiteX0" fmla="*/ 61 w 1077963"/>
              <a:gd name="connsiteY0" fmla="*/ 134738 h 3025635"/>
              <a:gd name="connsiteX1" fmla="*/ 539012 w 1077963"/>
              <a:gd name="connsiteY1" fmla="*/ 269476 h 3025635"/>
              <a:gd name="connsiteX2" fmla="*/ 1077963 w 1077963"/>
              <a:gd name="connsiteY2" fmla="*/ 134738 h 3025635"/>
              <a:gd name="connsiteX3" fmla="*/ 1077963 w 1077963"/>
              <a:gd name="connsiteY3" fmla="*/ 2862798 h 3025635"/>
              <a:gd name="connsiteX4" fmla="*/ 539012 w 1077963"/>
              <a:gd name="connsiteY4" fmla="*/ 2997536 h 3025635"/>
              <a:gd name="connsiteX5" fmla="*/ 61 w 1077963"/>
              <a:gd name="connsiteY5" fmla="*/ 2862798 h 3025635"/>
              <a:gd name="connsiteX6" fmla="*/ 277007 w 1077963"/>
              <a:gd name="connsiteY6" fmla="*/ 1455227 h 3025635"/>
              <a:gd name="connsiteX7" fmla="*/ 61 w 1077963"/>
              <a:gd name="connsiteY7" fmla="*/ 134738 h 3025635"/>
              <a:gd name="connsiteX0" fmla="*/ 61 w 1077963"/>
              <a:gd name="connsiteY0" fmla="*/ 134738 h 3025635"/>
              <a:gd name="connsiteX1" fmla="*/ 539012 w 1077963"/>
              <a:gd name="connsiteY1" fmla="*/ 0 h 3025635"/>
              <a:gd name="connsiteX2" fmla="*/ 1077963 w 1077963"/>
              <a:gd name="connsiteY2" fmla="*/ 134738 h 3025635"/>
              <a:gd name="connsiteX3" fmla="*/ 539012 w 1077963"/>
              <a:gd name="connsiteY3" fmla="*/ 269476 h 3025635"/>
              <a:gd name="connsiteX4" fmla="*/ 61 w 1077963"/>
              <a:gd name="connsiteY4" fmla="*/ 134738 h 3025635"/>
              <a:gd name="connsiteX0" fmla="*/ 1077963 w 1077963"/>
              <a:gd name="connsiteY0" fmla="*/ 134738 h 3025635"/>
              <a:gd name="connsiteX1" fmla="*/ 539012 w 1077963"/>
              <a:gd name="connsiteY1" fmla="*/ 269476 h 3025635"/>
              <a:gd name="connsiteX2" fmla="*/ 61 w 1077963"/>
              <a:gd name="connsiteY2" fmla="*/ 134738 h 3025635"/>
              <a:gd name="connsiteX3" fmla="*/ 539012 w 1077963"/>
              <a:gd name="connsiteY3" fmla="*/ 0 h 3025635"/>
              <a:gd name="connsiteX4" fmla="*/ 1077963 w 1077963"/>
              <a:gd name="connsiteY4" fmla="*/ 134738 h 3025635"/>
              <a:gd name="connsiteX5" fmla="*/ 1077963 w 1077963"/>
              <a:gd name="connsiteY5" fmla="*/ 2862798 h 3025635"/>
              <a:gd name="connsiteX6" fmla="*/ 539012 w 1077963"/>
              <a:gd name="connsiteY6" fmla="*/ 2997536 h 3025635"/>
              <a:gd name="connsiteX7" fmla="*/ 61 w 1077963"/>
              <a:gd name="connsiteY7" fmla="*/ 2862798 h 3025635"/>
              <a:gd name="connsiteX8" fmla="*/ 268914 w 1077963"/>
              <a:gd name="connsiteY8" fmla="*/ 1495687 h 3025635"/>
              <a:gd name="connsiteX9" fmla="*/ 61 w 1077963"/>
              <a:gd name="connsiteY9" fmla="*/ 134738 h 3025635"/>
              <a:gd name="connsiteX0" fmla="*/ 61 w 1312788"/>
              <a:gd name="connsiteY0" fmla="*/ 156265 h 3047162"/>
              <a:gd name="connsiteX1" fmla="*/ 539012 w 1312788"/>
              <a:gd name="connsiteY1" fmla="*/ 291003 h 3047162"/>
              <a:gd name="connsiteX2" fmla="*/ 1077963 w 1312788"/>
              <a:gd name="connsiteY2" fmla="*/ 156265 h 3047162"/>
              <a:gd name="connsiteX3" fmla="*/ 1077963 w 1312788"/>
              <a:gd name="connsiteY3" fmla="*/ 2884325 h 3047162"/>
              <a:gd name="connsiteX4" fmla="*/ 539012 w 1312788"/>
              <a:gd name="connsiteY4" fmla="*/ 3019063 h 3047162"/>
              <a:gd name="connsiteX5" fmla="*/ 61 w 1312788"/>
              <a:gd name="connsiteY5" fmla="*/ 2884325 h 3047162"/>
              <a:gd name="connsiteX6" fmla="*/ 277007 w 1312788"/>
              <a:gd name="connsiteY6" fmla="*/ 1476754 h 3047162"/>
              <a:gd name="connsiteX7" fmla="*/ 61 w 1312788"/>
              <a:gd name="connsiteY7" fmla="*/ 156265 h 3047162"/>
              <a:gd name="connsiteX0" fmla="*/ 61 w 1312788"/>
              <a:gd name="connsiteY0" fmla="*/ 156265 h 3047162"/>
              <a:gd name="connsiteX1" fmla="*/ 539012 w 1312788"/>
              <a:gd name="connsiteY1" fmla="*/ 21527 h 3047162"/>
              <a:gd name="connsiteX2" fmla="*/ 1077963 w 1312788"/>
              <a:gd name="connsiteY2" fmla="*/ 156265 h 3047162"/>
              <a:gd name="connsiteX3" fmla="*/ 539012 w 1312788"/>
              <a:gd name="connsiteY3" fmla="*/ 291003 h 3047162"/>
              <a:gd name="connsiteX4" fmla="*/ 61 w 1312788"/>
              <a:gd name="connsiteY4" fmla="*/ 156265 h 3047162"/>
              <a:gd name="connsiteX0" fmla="*/ 1077963 w 1312788"/>
              <a:gd name="connsiteY0" fmla="*/ 156265 h 3047162"/>
              <a:gd name="connsiteX1" fmla="*/ 539012 w 1312788"/>
              <a:gd name="connsiteY1" fmla="*/ 291003 h 3047162"/>
              <a:gd name="connsiteX2" fmla="*/ 61 w 1312788"/>
              <a:gd name="connsiteY2" fmla="*/ 156265 h 3047162"/>
              <a:gd name="connsiteX3" fmla="*/ 539012 w 1312788"/>
              <a:gd name="connsiteY3" fmla="*/ 21527 h 3047162"/>
              <a:gd name="connsiteX4" fmla="*/ 1077963 w 1312788"/>
              <a:gd name="connsiteY4" fmla="*/ 156265 h 3047162"/>
              <a:gd name="connsiteX5" fmla="*/ 1312788 w 1312788"/>
              <a:gd name="connsiteY5" fmla="*/ 1509122 h 3047162"/>
              <a:gd name="connsiteX6" fmla="*/ 1077963 w 1312788"/>
              <a:gd name="connsiteY6" fmla="*/ 2884325 h 3047162"/>
              <a:gd name="connsiteX7" fmla="*/ 539012 w 1312788"/>
              <a:gd name="connsiteY7" fmla="*/ 3019063 h 3047162"/>
              <a:gd name="connsiteX8" fmla="*/ 61 w 1312788"/>
              <a:gd name="connsiteY8" fmla="*/ 2884325 h 3047162"/>
              <a:gd name="connsiteX9" fmla="*/ 268914 w 1312788"/>
              <a:gd name="connsiteY9" fmla="*/ 1517214 h 3047162"/>
              <a:gd name="connsiteX10" fmla="*/ 61 w 1312788"/>
              <a:gd name="connsiteY10" fmla="*/ 156265 h 3047162"/>
              <a:gd name="connsiteX0" fmla="*/ 61 w 1312788"/>
              <a:gd name="connsiteY0" fmla="*/ 156265 h 3047162"/>
              <a:gd name="connsiteX1" fmla="*/ 539012 w 1312788"/>
              <a:gd name="connsiteY1" fmla="*/ 291003 h 3047162"/>
              <a:gd name="connsiteX2" fmla="*/ 1077963 w 1312788"/>
              <a:gd name="connsiteY2" fmla="*/ 156265 h 3047162"/>
              <a:gd name="connsiteX3" fmla="*/ 1304695 w 1312788"/>
              <a:gd name="connsiteY3" fmla="*/ 1509122 h 3047162"/>
              <a:gd name="connsiteX4" fmla="*/ 1077963 w 1312788"/>
              <a:gd name="connsiteY4" fmla="*/ 2884325 h 3047162"/>
              <a:gd name="connsiteX5" fmla="*/ 539012 w 1312788"/>
              <a:gd name="connsiteY5" fmla="*/ 3019063 h 3047162"/>
              <a:gd name="connsiteX6" fmla="*/ 61 w 1312788"/>
              <a:gd name="connsiteY6" fmla="*/ 2884325 h 3047162"/>
              <a:gd name="connsiteX7" fmla="*/ 277007 w 1312788"/>
              <a:gd name="connsiteY7" fmla="*/ 1476754 h 3047162"/>
              <a:gd name="connsiteX8" fmla="*/ 61 w 1312788"/>
              <a:gd name="connsiteY8" fmla="*/ 156265 h 3047162"/>
              <a:gd name="connsiteX0" fmla="*/ 61 w 1312788"/>
              <a:gd name="connsiteY0" fmla="*/ 156265 h 3047162"/>
              <a:gd name="connsiteX1" fmla="*/ 539012 w 1312788"/>
              <a:gd name="connsiteY1" fmla="*/ 21527 h 3047162"/>
              <a:gd name="connsiteX2" fmla="*/ 1077963 w 1312788"/>
              <a:gd name="connsiteY2" fmla="*/ 156265 h 3047162"/>
              <a:gd name="connsiteX3" fmla="*/ 539012 w 1312788"/>
              <a:gd name="connsiteY3" fmla="*/ 291003 h 3047162"/>
              <a:gd name="connsiteX4" fmla="*/ 61 w 1312788"/>
              <a:gd name="connsiteY4" fmla="*/ 156265 h 3047162"/>
              <a:gd name="connsiteX0" fmla="*/ 1077963 w 1312788"/>
              <a:gd name="connsiteY0" fmla="*/ 156265 h 3047162"/>
              <a:gd name="connsiteX1" fmla="*/ 539012 w 1312788"/>
              <a:gd name="connsiteY1" fmla="*/ 291003 h 3047162"/>
              <a:gd name="connsiteX2" fmla="*/ 61 w 1312788"/>
              <a:gd name="connsiteY2" fmla="*/ 156265 h 3047162"/>
              <a:gd name="connsiteX3" fmla="*/ 539012 w 1312788"/>
              <a:gd name="connsiteY3" fmla="*/ 21527 h 3047162"/>
              <a:gd name="connsiteX4" fmla="*/ 1077963 w 1312788"/>
              <a:gd name="connsiteY4" fmla="*/ 156265 h 3047162"/>
              <a:gd name="connsiteX5" fmla="*/ 1312788 w 1312788"/>
              <a:gd name="connsiteY5" fmla="*/ 1509122 h 3047162"/>
              <a:gd name="connsiteX6" fmla="*/ 1077963 w 1312788"/>
              <a:gd name="connsiteY6" fmla="*/ 2884325 h 3047162"/>
              <a:gd name="connsiteX7" fmla="*/ 539012 w 1312788"/>
              <a:gd name="connsiteY7" fmla="*/ 3019063 h 3047162"/>
              <a:gd name="connsiteX8" fmla="*/ 61 w 1312788"/>
              <a:gd name="connsiteY8" fmla="*/ 2884325 h 3047162"/>
              <a:gd name="connsiteX9" fmla="*/ 268914 w 1312788"/>
              <a:gd name="connsiteY9" fmla="*/ 1517214 h 3047162"/>
              <a:gd name="connsiteX10" fmla="*/ 61 w 1312788"/>
              <a:gd name="connsiteY10" fmla="*/ 156265 h 3047162"/>
              <a:gd name="connsiteX0" fmla="*/ 61 w 1312788"/>
              <a:gd name="connsiteY0" fmla="*/ 156265 h 3047162"/>
              <a:gd name="connsiteX1" fmla="*/ 539012 w 1312788"/>
              <a:gd name="connsiteY1" fmla="*/ 291003 h 3047162"/>
              <a:gd name="connsiteX2" fmla="*/ 1077963 w 1312788"/>
              <a:gd name="connsiteY2" fmla="*/ 156265 h 3047162"/>
              <a:gd name="connsiteX3" fmla="*/ 1304695 w 1312788"/>
              <a:gd name="connsiteY3" fmla="*/ 1509122 h 3047162"/>
              <a:gd name="connsiteX4" fmla="*/ 1077963 w 1312788"/>
              <a:gd name="connsiteY4" fmla="*/ 2884325 h 3047162"/>
              <a:gd name="connsiteX5" fmla="*/ 539012 w 1312788"/>
              <a:gd name="connsiteY5" fmla="*/ 3019063 h 3047162"/>
              <a:gd name="connsiteX6" fmla="*/ 61 w 1312788"/>
              <a:gd name="connsiteY6" fmla="*/ 2884325 h 3047162"/>
              <a:gd name="connsiteX7" fmla="*/ 277007 w 1312788"/>
              <a:gd name="connsiteY7" fmla="*/ 1476754 h 3047162"/>
              <a:gd name="connsiteX8" fmla="*/ 61 w 1312788"/>
              <a:gd name="connsiteY8" fmla="*/ 156265 h 3047162"/>
              <a:gd name="connsiteX0" fmla="*/ 61 w 1312788"/>
              <a:gd name="connsiteY0" fmla="*/ 156265 h 3047162"/>
              <a:gd name="connsiteX1" fmla="*/ 539012 w 1312788"/>
              <a:gd name="connsiteY1" fmla="*/ 21527 h 3047162"/>
              <a:gd name="connsiteX2" fmla="*/ 1077963 w 1312788"/>
              <a:gd name="connsiteY2" fmla="*/ 156265 h 3047162"/>
              <a:gd name="connsiteX3" fmla="*/ 539012 w 1312788"/>
              <a:gd name="connsiteY3" fmla="*/ 291003 h 3047162"/>
              <a:gd name="connsiteX4" fmla="*/ 61 w 1312788"/>
              <a:gd name="connsiteY4" fmla="*/ 156265 h 3047162"/>
              <a:gd name="connsiteX0" fmla="*/ 1077963 w 1312788"/>
              <a:gd name="connsiteY0" fmla="*/ 156265 h 3047162"/>
              <a:gd name="connsiteX1" fmla="*/ 539012 w 1312788"/>
              <a:gd name="connsiteY1" fmla="*/ 291003 h 3047162"/>
              <a:gd name="connsiteX2" fmla="*/ 61 w 1312788"/>
              <a:gd name="connsiteY2" fmla="*/ 156265 h 3047162"/>
              <a:gd name="connsiteX3" fmla="*/ 539012 w 1312788"/>
              <a:gd name="connsiteY3" fmla="*/ 21527 h 3047162"/>
              <a:gd name="connsiteX4" fmla="*/ 1077963 w 1312788"/>
              <a:gd name="connsiteY4" fmla="*/ 156265 h 3047162"/>
              <a:gd name="connsiteX5" fmla="*/ 1312788 w 1312788"/>
              <a:gd name="connsiteY5" fmla="*/ 1509122 h 3047162"/>
              <a:gd name="connsiteX6" fmla="*/ 1077963 w 1312788"/>
              <a:gd name="connsiteY6" fmla="*/ 2884325 h 3047162"/>
              <a:gd name="connsiteX7" fmla="*/ 539012 w 1312788"/>
              <a:gd name="connsiteY7" fmla="*/ 3019063 h 3047162"/>
              <a:gd name="connsiteX8" fmla="*/ 61 w 1312788"/>
              <a:gd name="connsiteY8" fmla="*/ 2884325 h 3047162"/>
              <a:gd name="connsiteX9" fmla="*/ 268914 w 1312788"/>
              <a:gd name="connsiteY9" fmla="*/ 1517214 h 3047162"/>
              <a:gd name="connsiteX10" fmla="*/ 61 w 1312788"/>
              <a:gd name="connsiteY10" fmla="*/ 156265 h 3047162"/>
              <a:gd name="connsiteX0" fmla="*/ 61 w 1312788"/>
              <a:gd name="connsiteY0" fmla="*/ 156265 h 3047162"/>
              <a:gd name="connsiteX1" fmla="*/ 539012 w 1312788"/>
              <a:gd name="connsiteY1" fmla="*/ 291003 h 3047162"/>
              <a:gd name="connsiteX2" fmla="*/ 1077963 w 1312788"/>
              <a:gd name="connsiteY2" fmla="*/ 156265 h 3047162"/>
              <a:gd name="connsiteX3" fmla="*/ 1304695 w 1312788"/>
              <a:gd name="connsiteY3" fmla="*/ 1509122 h 3047162"/>
              <a:gd name="connsiteX4" fmla="*/ 1077963 w 1312788"/>
              <a:gd name="connsiteY4" fmla="*/ 2884325 h 3047162"/>
              <a:gd name="connsiteX5" fmla="*/ 539012 w 1312788"/>
              <a:gd name="connsiteY5" fmla="*/ 3019063 h 3047162"/>
              <a:gd name="connsiteX6" fmla="*/ 61 w 1312788"/>
              <a:gd name="connsiteY6" fmla="*/ 2884325 h 3047162"/>
              <a:gd name="connsiteX7" fmla="*/ 277007 w 1312788"/>
              <a:gd name="connsiteY7" fmla="*/ 1476754 h 3047162"/>
              <a:gd name="connsiteX8" fmla="*/ 61 w 1312788"/>
              <a:gd name="connsiteY8" fmla="*/ 156265 h 3047162"/>
              <a:gd name="connsiteX0" fmla="*/ 61 w 1312788"/>
              <a:gd name="connsiteY0" fmla="*/ 156265 h 3047162"/>
              <a:gd name="connsiteX1" fmla="*/ 539012 w 1312788"/>
              <a:gd name="connsiteY1" fmla="*/ 21527 h 3047162"/>
              <a:gd name="connsiteX2" fmla="*/ 1077963 w 1312788"/>
              <a:gd name="connsiteY2" fmla="*/ 156265 h 3047162"/>
              <a:gd name="connsiteX3" fmla="*/ 539012 w 1312788"/>
              <a:gd name="connsiteY3" fmla="*/ 291003 h 3047162"/>
              <a:gd name="connsiteX4" fmla="*/ 61 w 1312788"/>
              <a:gd name="connsiteY4" fmla="*/ 156265 h 3047162"/>
              <a:gd name="connsiteX0" fmla="*/ 1077963 w 1312788"/>
              <a:gd name="connsiteY0" fmla="*/ 156265 h 3047162"/>
              <a:gd name="connsiteX1" fmla="*/ 539012 w 1312788"/>
              <a:gd name="connsiteY1" fmla="*/ 291003 h 3047162"/>
              <a:gd name="connsiteX2" fmla="*/ 61 w 1312788"/>
              <a:gd name="connsiteY2" fmla="*/ 156265 h 3047162"/>
              <a:gd name="connsiteX3" fmla="*/ 539012 w 1312788"/>
              <a:gd name="connsiteY3" fmla="*/ 21527 h 3047162"/>
              <a:gd name="connsiteX4" fmla="*/ 1077963 w 1312788"/>
              <a:gd name="connsiteY4" fmla="*/ 156265 h 3047162"/>
              <a:gd name="connsiteX5" fmla="*/ 1312788 w 1312788"/>
              <a:gd name="connsiteY5" fmla="*/ 1509122 h 3047162"/>
              <a:gd name="connsiteX6" fmla="*/ 1077963 w 1312788"/>
              <a:gd name="connsiteY6" fmla="*/ 2884325 h 3047162"/>
              <a:gd name="connsiteX7" fmla="*/ 539012 w 1312788"/>
              <a:gd name="connsiteY7" fmla="*/ 3019063 h 3047162"/>
              <a:gd name="connsiteX8" fmla="*/ 61 w 1312788"/>
              <a:gd name="connsiteY8" fmla="*/ 2884325 h 3047162"/>
              <a:gd name="connsiteX9" fmla="*/ 268914 w 1312788"/>
              <a:gd name="connsiteY9" fmla="*/ 1517214 h 3047162"/>
              <a:gd name="connsiteX10" fmla="*/ 61 w 1312788"/>
              <a:gd name="connsiteY10" fmla="*/ 156265 h 304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2788" h="3047162" stroke="0" extrusionOk="0">
                <a:moveTo>
                  <a:pt x="61" y="156265"/>
                </a:moveTo>
                <a:cubicBezTo>
                  <a:pt x="61" y="230679"/>
                  <a:pt x="241358" y="291003"/>
                  <a:pt x="539012" y="291003"/>
                </a:cubicBezTo>
                <a:cubicBezTo>
                  <a:pt x="836666" y="291003"/>
                  <a:pt x="988112" y="-41360"/>
                  <a:pt x="1077963" y="156265"/>
                </a:cubicBezTo>
                <a:cubicBezTo>
                  <a:pt x="1078015" y="596428"/>
                  <a:pt x="1304643" y="1068959"/>
                  <a:pt x="1304695" y="1509122"/>
                </a:cubicBezTo>
                <a:cubicBezTo>
                  <a:pt x="1285762" y="1991799"/>
                  <a:pt x="1153540" y="2425924"/>
                  <a:pt x="1077963" y="2884325"/>
                </a:cubicBezTo>
                <a:cubicBezTo>
                  <a:pt x="1077963" y="2958739"/>
                  <a:pt x="836666" y="3019063"/>
                  <a:pt x="539012" y="3019063"/>
                </a:cubicBezTo>
                <a:cubicBezTo>
                  <a:pt x="241358" y="3019063"/>
                  <a:pt x="90932" y="3138679"/>
                  <a:pt x="61" y="2884325"/>
                </a:cubicBezTo>
                <a:cubicBezTo>
                  <a:pt x="-2031" y="2420529"/>
                  <a:pt x="279099" y="1940550"/>
                  <a:pt x="277007" y="1476754"/>
                </a:cubicBezTo>
                <a:lnTo>
                  <a:pt x="61" y="156265"/>
                </a:lnTo>
                <a:close/>
              </a:path>
              <a:path w="1312788" h="3047162" fill="lighten" stroke="0" extrusionOk="0">
                <a:moveTo>
                  <a:pt x="61" y="156265"/>
                </a:moveTo>
                <a:cubicBezTo>
                  <a:pt x="61" y="81851"/>
                  <a:pt x="241358" y="21527"/>
                  <a:pt x="539012" y="21527"/>
                </a:cubicBezTo>
                <a:cubicBezTo>
                  <a:pt x="836666" y="21527"/>
                  <a:pt x="1077963" y="81851"/>
                  <a:pt x="1077963" y="156265"/>
                </a:cubicBezTo>
                <a:cubicBezTo>
                  <a:pt x="1077963" y="230679"/>
                  <a:pt x="836666" y="291003"/>
                  <a:pt x="539012" y="291003"/>
                </a:cubicBezTo>
                <a:cubicBezTo>
                  <a:pt x="241358" y="291003"/>
                  <a:pt x="61" y="230679"/>
                  <a:pt x="61" y="156265"/>
                </a:cubicBezTo>
                <a:close/>
              </a:path>
              <a:path w="1312788" h="3047162" fill="none" extrusionOk="0">
                <a:moveTo>
                  <a:pt x="1077963" y="156265"/>
                </a:moveTo>
                <a:cubicBezTo>
                  <a:pt x="1077963" y="230679"/>
                  <a:pt x="836666" y="291003"/>
                  <a:pt x="539012" y="291003"/>
                </a:cubicBezTo>
                <a:cubicBezTo>
                  <a:pt x="241358" y="291003"/>
                  <a:pt x="61" y="230679"/>
                  <a:pt x="61" y="156265"/>
                </a:cubicBezTo>
                <a:cubicBezTo>
                  <a:pt x="61" y="81851"/>
                  <a:pt x="241358" y="21527"/>
                  <a:pt x="539012" y="21527"/>
                </a:cubicBezTo>
                <a:cubicBezTo>
                  <a:pt x="836666" y="21527"/>
                  <a:pt x="986763" y="-79529"/>
                  <a:pt x="1077963" y="156265"/>
                </a:cubicBezTo>
                <a:cubicBezTo>
                  <a:pt x="1080712" y="582941"/>
                  <a:pt x="1310039" y="1082446"/>
                  <a:pt x="1312788" y="1509122"/>
                </a:cubicBezTo>
                <a:cubicBezTo>
                  <a:pt x="1307341" y="1967523"/>
                  <a:pt x="1156238" y="2425924"/>
                  <a:pt x="1077963" y="2884325"/>
                </a:cubicBezTo>
                <a:cubicBezTo>
                  <a:pt x="1077963" y="2958739"/>
                  <a:pt x="836666" y="3019063"/>
                  <a:pt x="539012" y="3019063"/>
                </a:cubicBezTo>
                <a:cubicBezTo>
                  <a:pt x="241358" y="3019063"/>
                  <a:pt x="92281" y="3134633"/>
                  <a:pt x="61" y="2884325"/>
                </a:cubicBezTo>
                <a:cubicBezTo>
                  <a:pt x="-4728" y="2428621"/>
                  <a:pt x="273703" y="1972918"/>
                  <a:pt x="268914" y="1517214"/>
                </a:cubicBezTo>
                <a:cubicBezTo>
                  <a:pt x="273703" y="1063564"/>
                  <a:pt x="-4728" y="609915"/>
                  <a:pt x="61" y="156265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F28F2A1-77F1-D05D-C096-1B3A95D9E2E8}"/>
              </a:ext>
            </a:extLst>
          </p:cNvPr>
          <p:cNvSpPr/>
          <p:nvPr/>
        </p:nvSpPr>
        <p:spPr>
          <a:xfrm>
            <a:off x="5470216" y="2989042"/>
            <a:ext cx="331844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  <a:gd name="connsiteX0" fmla="*/ 0 w 331844"/>
              <a:gd name="connsiteY0" fmla="*/ 3172078 h 3172078"/>
              <a:gd name="connsiteX1" fmla="*/ 331773 w 331844"/>
              <a:gd name="connsiteY1" fmla="*/ 1569855 h 3172078"/>
              <a:gd name="connsiteX2" fmla="*/ 32368 w 331844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844" h="3172078">
                <a:moveTo>
                  <a:pt x="0" y="3172078"/>
                </a:moveTo>
                <a:cubicBezTo>
                  <a:pt x="13486" y="2611030"/>
                  <a:pt x="326378" y="2098535"/>
                  <a:pt x="331773" y="1569855"/>
                </a:cubicBezTo>
                <a:cubicBezTo>
                  <a:pt x="337168" y="1041175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D12A333-7381-3D94-05FD-D581133C9636}"/>
              </a:ext>
            </a:extLst>
          </p:cNvPr>
          <p:cNvSpPr/>
          <p:nvPr/>
        </p:nvSpPr>
        <p:spPr>
          <a:xfrm>
            <a:off x="5826212" y="2989042"/>
            <a:ext cx="259038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  <a:gd name="connsiteX0" fmla="*/ 0 w 259038"/>
              <a:gd name="connsiteY0" fmla="*/ 3172078 h 3172078"/>
              <a:gd name="connsiteX1" fmla="*/ 258945 w 259038"/>
              <a:gd name="connsiteY1" fmla="*/ 1537487 h 3172078"/>
              <a:gd name="connsiteX2" fmla="*/ 32368 w 259038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38" h="3172078">
                <a:moveTo>
                  <a:pt x="0" y="3172078"/>
                </a:moveTo>
                <a:cubicBezTo>
                  <a:pt x="13486" y="2611030"/>
                  <a:pt x="253550" y="2066167"/>
                  <a:pt x="258945" y="1537487"/>
                </a:cubicBezTo>
                <a:cubicBezTo>
                  <a:pt x="264340" y="1008807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F0BC1FB-A2DB-BB96-6A28-027C25B720C6}"/>
              </a:ext>
            </a:extLst>
          </p:cNvPr>
          <p:cNvSpPr/>
          <p:nvPr/>
        </p:nvSpPr>
        <p:spPr>
          <a:xfrm>
            <a:off x="6146726" y="2989042"/>
            <a:ext cx="259038" cy="3172078"/>
          </a:xfrm>
          <a:custGeom>
            <a:avLst/>
            <a:gdLst>
              <a:gd name="connsiteX0" fmla="*/ 0 w 35482"/>
              <a:gd name="connsiteY0" fmla="*/ 3172078 h 3172078"/>
              <a:gd name="connsiteX1" fmla="*/ 32368 w 35482"/>
              <a:gd name="connsiteY1" fmla="*/ 1521303 h 3172078"/>
              <a:gd name="connsiteX2" fmla="*/ 32368 w 35482"/>
              <a:gd name="connsiteY2" fmla="*/ 0 h 3172078"/>
              <a:gd name="connsiteX0" fmla="*/ 0 w 259038"/>
              <a:gd name="connsiteY0" fmla="*/ 3172078 h 3172078"/>
              <a:gd name="connsiteX1" fmla="*/ 258945 w 259038"/>
              <a:gd name="connsiteY1" fmla="*/ 1545579 h 3172078"/>
              <a:gd name="connsiteX2" fmla="*/ 32368 w 259038"/>
              <a:gd name="connsiteY2" fmla="*/ 0 h 317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38" h="3172078">
                <a:moveTo>
                  <a:pt x="0" y="3172078"/>
                </a:moveTo>
                <a:cubicBezTo>
                  <a:pt x="13486" y="2611030"/>
                  <a:pt x="253550" y="2074259"/>
                  <a:pt x="258945" y="1545579"/>
                </a:cubicBezTo>
                <a:cubicBezTo>
                  <a:pt x="264340" y="1016899"/>
                  <a:pt x="35065" y="496311"/>
                  <a:pt x="32368" y="0"/>
                </a:cubicBezTo>
              </a:path>
            </a:pathLst>
          </a:cu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196149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4EA6-B136-FA52-CD77-70BD21C55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Plasma Dynamo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DB9A6-DF7C-5A40-24F8-6E767E8D4F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843" y="728344"/>
                <a:ext cx="8215509" cy="5733794"/>
              </a:xfrm>
            </p:spPr>
            <p:txBody>
              <a:bodyPr/>
              <a:lstStyle/>
              <a:p>
                <a:r>
                  <a:rPr lang="en-KR" dirty="0"/>
                  <a:t>Plasma induction equation is the underlying equation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If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KR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KR" dirty="0"/>
                  <a:t>, 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KR" dirty="0"/>
              </a:p>
              <a:p>
                <a:endParaRPr lang="en-KR" dirty="0"/>
              </a:p>
              <a:p>
                <a:r>
                  <a:rPr lang="en-KR" dirty="0"/>
                  <a:t>We need a source for the “seed” magnetic field!</a:t>
                </a:r>
              </a:p>
              <a:p>
                <a:endParaRPr lang="en-KR" dirty="0"/>
              </a:p>
              <a:p>
                <a:r>
                  <a:rPr lang="en-KR" dirty="0"/>
                  <a:t>Has to be due to a non-conservative electric field</a:t>
                </a: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endParaRPr lang="en-KR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DB9A6-DF7C-5A40-24F8-6E767E8D4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3" y="728344"/>
                <a:ext cx="8215509" cy="5733794"/>
              </a:xfrm>
              <a:blipFill>
                <a:blip r:embed="rId2"/>
                <a:stretch>
                  <a:fillRect l="-926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5D660-B10B-DEA8-1E14-A722F553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8</a:t>
            </a:fld>
            <a:endParaRPr lang="en-KR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F83008D-22B1-10FF-19F5-DC0EA303A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809" y="721820"/>
            <a:ext cx="2743200" cy="540783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2EC3166-6354-83E1-5C92-389997DDE88F}"/>
              </a:ext>
            </a:extLst>
          </p:cNvPr>
          <p:cNvSpPr txBox="1"/>
          <p:nvPr/>
        </p:nvSpPr>
        <p:spPr>
          <a:xfrm>
            <a:off x="8150293" y="6111231"/>
            <a:ext cx="187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Zhou+, ApJ (2023)</a:t>
            </a:r>
          </a:p>
        </p:txBody>
      </p:sp>
      <p:pic>
        <p:nvPicPr>
          <p:cNvPr id="1026" name="Picture 2" descr="Life By Mike G | 15 mistakes for sourdough">
            <a:extLst>
              <a:ext uri="{FF2B5EF4-FFF2-40B4-BE49-F238E27FC236}">
                <a16:creationId xmlns:a16="http://schemas.microsoft.com/office/drawing/2014/main" id="{A2B49843-CFF4-5C88-0E08-FE53DF90F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999" y="2532546"/>
            <a:ext cx="3542309" cy="193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8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79087-5803-29A8-01C5-C45DC7F3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Seed Magnetogenesis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7E167D-84FE-1024-AAA2-C12AF361F0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KR" dirty="0"/>
                  <a:t>Two popular mechanisms for seed magnetogenesis</a:t>
                </a:r>
              </a:p>
              <a:p>
                <a:r>
                  <a:rPr lang="en-KR" dirty="0"/>
                  <a:t>Biermann battery [Biermann, 1950]</a:t>
                </a:r>
              </a:p>
              <a:p>
                <a:pPr lvl="1"/>
                <a:r>
                  <a:rPr lang="en-KR" dirty="0"/>
                  <a:t>Misalignment of density and pressure</a:t>
                </a:r>
                <a:br>
                  <a:rPr lang="en-KR" dirty="0"/>
                </a:br>
                <a:br>
                  <a:rPr lang="en-KR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KR" dirty="0"/>
              </a:p>
              <a:p>
                <a:pPr marL="457200" lvl="1" indent="0">
                  <a:buNone/>
                </a:pPr>
                <a:endParaRPr lang="en-KR" dirty="0"/>
              </a:p>
              <a:p>
                <a:r>
                  <a:rPr lang="en-KR" dirty="0"/>
                  <a:t>Weibel Instability [Weibel, 1959]</a:t>
                </a:r>
              </a:p>
              <a:p>
                <a:pPr lvl="1"/>
                <a:r>
                  <a:rPr lang="en-KR" dirty="0"/>
                  <a:t>Anisotropic pressure or, equivalently, counter-propagating beams</a:t>
                </a:r>
              </a:p>
              <a:p>
                <a:pPr lvl="1"/>
                <a:endParaRPr lang="en-KR" dirty="0"/>
              </a:p>
              <a:p>
                <a:endParaRPr lang="en-K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7E167D-84FE-1024-AAA2-C12AF361F0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2" t="-132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BAD12F-CF0E-BCCA-0E41-C0F5E00D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98B1-90AF-7444-A2EA-29D3FFB9CF2A}" type="slidenum">
              <a:rPr lang="en-KR" smtClean="0"/>
              <a:t>9</a:t>
            </a:fld>
            <a:endParaRPr lang="en-KR"/>
          </a:p>
        </p:txBody>
      </p:sp>
      <p:pic>
        <p:nvPicPr>
          <p:cNvPr id="2052" name="Picture 4" descr="Figure 1">
            <a:extLst>
              <a:ext uri="{FF2B5EF4-FFF2-40B4-BE49-F238E27FC236}">
                <a16:creationId xmlns:a16="http://schemas.microsoft.com/office/drawing/2014/main" id="{44A9F4E0-75D7-EB40-E028-520CC5489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756" y="780985"/>
            <a:ext cx="2309574" cy="243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85BADE-72BA-3BE6-AC2A-057E6378461D}"/>
              </a:ext>
            </a:extLst>
          </p:cNvPr>
          <p:cNvSpPr txBox="1"/>
          <p:nvPr/>
        </p:nvSpPr>
        <p:spPr>
          <a:xfrm>
            <a:off x="8552209" y="3217245"/>
            <a:ext cx="250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[Schoeffler+, PRL (2014)]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9265789-58EA-B294-6C2A-4F6D28B9C882}"/>
              </a:ext>
            </a:extLst>
          </p:cNvPr>
          <p:cNvGrpSpPr/>
          <p:nvPr/>
        </p:nvGrpSpPr>
        <p:grpSpPr>
          <a:xfrm>
            <a:off x="1241657" y="3939832"/>
            <a:ext cx="6253824" cy="2189824"/>
            <a:chOff x="1241657" y="3939832"/>
            <a:chExt cx="6253824" cy="218982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2436A11-0F1E-0203-E0B3-E04DD54894DC}"/>
                </a:ext>
              </a:extLst>
            </p:cNvPr>
            <p:cNvGrpSpPr/>
            <p:nvPr/>
          </p:nvGrpSpPr>
          <p:grpSpPr>
            <a:xfrm>
              <a:off x="1241657" y="5157504"/>
              <a:ext cx="564685" cy="972152"/>
              <a:chOff x="1001028" y="5120639"/>
              <a:chExt cx="304800" cy="972152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66100D82-5288-A39D-08C0-B00ABBF502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10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2EA37E19-41BC-CC84-8017-99B29238EA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34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F1A33C5C-F24A-48AA-D5C5-F37B495274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58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A6D129D-7A60-B82E-930E-A7B5784EB1DB}"/>
                </a:ext>
              </a:extLst>
            </p:cNvPr>
            <p:cNvGrpSpPr/>
            <p:nvPr/>
          </p:nvGrpSpPr>
          <p:grpSpPr>
            <a:xfrm rot="10800000">
              <a:off x="1241658" y="3971992"/>
              <a:ext cx="564683" cy="972152"/>
              <a:chOff x="1001028" y="5120639"/>
              <a:chExt cx="304800" cy="972152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2DED18BB-D9B2-1E3A-F8E7-ED0EBCDEE2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10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D77EEA4-4988-F368-3938-143E0C4C04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34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B8F2ADA-D2B8-9A4C-CA17-EF43FD812B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58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6B573A87-BE20-8086-2E58-F58C2F3811A1}"/>
                </a:ext>
              </a:extLst>
            </p:cNvPr>
            <p:cNvSpPr/>
            <p:nvPr/>
          </p:nvSpPr>
          <p:spPr>
            <a:xfrm>
              <a:off x="2269183" y="4774131"/>
              <a:ext cx="789272" cy="383373"/>
            </a:xfrm>
            <a:prstGeom prst="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DC9E98D-082F-523B-1B43-6AE721BD936C}"/>
                </a:ext>
              </a:extLst>
            </p:cNvPr>
            <p:cNvGrpSpPr/>
            <p:nvPr/>
          </p:nvGrpSpPr>
          <p:grpSpPr>
            <a:xfrm>
              <a:off x="3497444" y="5113806"/>
              <a:ext cx="896801" cy="983690"/>
              <a:chOff x="916894" y="5109101"/>
              <a:chExt cx="491051" cy="983690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560DBB14-70EA-CD3C-6AD6-0FF3A89497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6894" y="5120639"/>
                <a:ext cx="141232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01E6224-6B24-7859-A327-7F2A45956B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9821" y="5120639"/>
                <a:ext cx="116827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D4384E1-AD20-AA1F-89B5-B8CB02C6F9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90161" y="5109101"/>
                <a:ext cx="17784" cy="9836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E4925B1-AA73-CFA3-9A2A-44FFDA97ED86}"/>
                </a:ext>
              </a:extLst>
            </p:cNvPr>
            <p:cNvGrpSpPr/>
            <p:nvPr/>
          </p:nvGrpSpPr>
          <p:grpSpPr>
            <a:xfrm rot="10800000">
              <a:off x="3497442" y="3939832"/>
              <a:ext cx="710306" cy="972152"/>
              <a:chOff x="1001028" y="5120639"/>
              <a:chExt cx="388936" cy="972152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BF675E7-E3B9-A1F5-FC3D-FE3F77F3998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1001028" y="5152443"/>
                <a:ext cx="55409" cy="9403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6776C1BF-AE62-55E6-F947-A0AE2D64880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090209" y="5120639"/>
                <a:ext cx="63219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E01DCB4-DA13-DD0B-2C19-94A794CD02C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1305828" y="5120639"/>
                <a:ext cx="84136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5633CC8-D311-BE92-4554-EA6FC8EE53C8}"/>
                </a:ext>
              </a:extLst>
            </p:cNvPr>
            <p:cNvSpPr/>
            <p:nvPr/>
          </p:nvSpPr>
          <p:spPr>
            <a:xfrm>
              <a:off x="3631849" y="4911984"/>
              <a:ext cx="137995" cy="137995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8DB0A13-9DC1-2EEF-8D82-9EA53E9CE1D2}"/>
                </a:ext>
              </a:extLst>
            </p:cNvPr>
            <p:cNvSpPr/>
            <p:nvPr/>
          </p:nvSpPr>
          <p:spPr>
            <a:xfrm>
              <a:off x="4115954" y="4916187"/>
              <a:ext cx="137995" cy="137995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33" name="Multiply 32">
              <a:extLst>
                <a:ext uri="{FF2B5EF4-FFF2-40B4-BE49-F238E27FC236}">
                  <a16:creationId xmlns:a16="http://schemas.microsoft.com/office/drawing/2014/main" id="{0F4ED7D4-21D9-0A2F-90F2-61CA01019EB6}"/>
                </a:ext>
              </a:extLst>
            </p:cNvPr>
            <p:cNvSpPr/>
            <p:nvPr/>
          </p:nvSpPr>
          <p:spPr>
            <a:xfrm>
              <a:off x="3831520" y="4880180"/>
              <a:ext cx="213360" cy="213360"/>
            </a:xfrm>
            <a:prstGeom prst="mathMultiply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37" name="Right Arrow 36">
              <a:extLst>
                <a:ext uri="{FF2B5EF4-FFF2-40B4-BE49-F238E27FC236}">
                  <a16:creationId xmlns:a16="http://schemas.microsoft.com/office/drawing/2014/main" id="{C9319EA4-A541-3C04-8561-BF1E9AC7795A}"/>
                </a:ext>
              </a:extLst>
            </p:cNvPr>
            <p:cNvSpPr/>
            <p:nvPr/>
          </p:nvSpPr>
          <p:spPr>
            <a:xfrm>
              <a:off x="4899244" y="4754982"/>
              <a:ext cx="789272" cy="383373"/>
            </a:xfrm>
            <a:prstGeom prst="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549D78A-3F0F-8A27-179C-8EBDC5D06523}"/>
                </a:ext>
              </a:extLst>
            </p:cNvPr>
            <p:cNvGrpSpPr/>
            <p:nvPr/>
          </p:nvGrpSpPr>
          <p:grpSpPr>
            <a:xfrm>
              <a:off x="6438477" y="4741971"/>
              <a:ext cx="1057004" cy="972152"/>
              <a:chOff x="1001028" y="5120639"/>
              <a:chExt cx="209403" cy="972152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6DACFB84-AD48-1EAC-20AA-24D7E49423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10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E4FF8586-1DDA-52C3-1D01-2774A0DF07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7042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BB88A68E-8A4E-E696-57E0-6118DF04B6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0431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1132C1C-F242-29D5-2D70-DC48B86A9251}"/>
                </a:ext>
              </a:extLst>
            </p:cNvPr>
            <p:cNvGrpSpPr/>
            <p:nvPr/>
          </p:nvGrpSpPr>
          <p:grpSpPr>
            <a:xfrm rot="10800000">
              <a:off x="6096000" y="4394103"/>
              <a:ext cx="1076998" cy="972153"/>
              <a:chOff x="1099105" y="5120638"/>
              <a:chExt cx="237692" cy="972153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6568C49-33A9-03BB-73E3-3CF4ECC980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9105" y="5120638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5D40C5D-CD29-532E-FBF3-037A9CC3AB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3428" y="5120639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16FB933-B032-458F-B2A1-8280FB2A31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6797" y="5120638"/>
                <a:ext cx="0" cy="9721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C54C64F-C5A8-EC42-6987-305A33C13C15}"/>
                </a:ext>
              </a:extLst>
            </p:cNvPr>
            <p:cNvSpPr/>
            <p:nvPr/>
          </p:nvSpPr>
          <p:spPr>
            <a:xfrm>
              <a:off x="6203805" y="4943775"/>
              <a:ext cx="137995" cy="137995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0D88B42-6DDD-8B12-8D41-3F57D0CCF97B}"/>
                </a:ext>
              </a:extLst>
            </p:cNvPr>
            <p:cNvSpPr/>
            <p:nvPr/>
          </p:nvSpPr>
          <p:spPr>
            <a:xfrm>
              <a:off x="7252275" y="4943775"/>
              <a:ext cx="137995" cy="137995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50" name="Multiply 49">
              <a:extLst>
                <a:ext uri="{FF2B5EF4-FFF2-40B4-BE49-F238E27FC236}">
                  <a16:creationId xmlns:a16="http://schemas.microsoft.com/office/drawing/2014/main" id="{2C067C18-55E7-E958-C740-ACC79033BB3D}"/>
                </a:ext>
              </a:extLst>
            </p:cNvPr>
            <p:cNvSpPr/>
            <p:nvPr/>
          </p:nvSpPr>
          <p:spPr>
            <a:xfrm>
              <a:off x="6695373" y="4905043"/>
              <a:ext cx="213360" cy="213360"/>
            </a:xfrm>
            <a:prstGeom prst="mathMultiply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40805E0-F741-572C-9A5D-B2C534B673D8}"/>
                    </a:ext>
                  </a:extLst>
                </p:cNvPr>
                <p:cNvSpPr txBox="1"/>
                <p:nvPr/>
              </p:nvSpPr>
              <p:spPr>
                <a:xfrm>
                  <a:off x="1999192" y="4063116"/>
                  <a:ext cx="1506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oMath>
                    </m:oMathPara>
                  </a14:m>
                  <a:endParaRPr lang="en-KR" b="1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40805E0-F741-572C-9A5D-B2C534B673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9192" y="4063116"/>
                  <a:ext cx="150682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6154" r="-38462" b="-2727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B78C9856-FDE6-A579-79EF-4D657BD89979}"/>
                    </a:ext>
                  </a:extLst>
                </p:cNvPr>
                <p:cNvSpPr txBox="1"/>
                <p:nvPr/>
              </p:nvSpPr>
              <p:spPr>
                <a:xfrm>
                  <a:off x="4319665" y="4721138"/>
                  <a:ext cx="21961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KR" b="1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B78C9856-FDE6-A579-79EF-4D657BD899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9665" y="4721138"/>
                  <a:ext cx="21961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2222" r="-22222" b="-869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BBD7973D-47CD-C91B-1DF0-E60D8633D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9443" y="3971992"/>
            <a:ext cx="4594746" cy="146463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82711BF2-4683-30B5-E1EF-185926C80D5E}"/>
              </a:ext>
            </a:extLst>
          </p:cNvPr>
          <p:cNvSpPr txBox="1"/>
          <p:nvPr/>
        </p:nvSpPr>
        <p:spPr>
          <a:xfrm>
            <a:off x="9040035" y="5673802"/>
            <a:ext cx="201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[Zhou+, ApJ (2023)]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AE07E6-A460-7706-05F5-E39F5F0285BC}"/>
              </a:ext>
            </a:extLst>
          </p:cNvPr>
          <p:cNvSpPr txBox="1"/>
          <p:nvPr/>
        </p:nvSpPr>
        <p:spPr>
          <a:xfrm rot="778075">
            <a:off x="1447832" y="2823211"/>
            <a:ext cx="9644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2800" dirty="0">
                <a:solidFill>
                  <a:srgbClr val="FF0000"/>
                </a:solidFill>
              </a:rPr>
              <a:t>C</a:t>
            </a: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KR" sz="2800" dirty="0">
                <a:solidFill>
                  <a:srgbClr val="FF0000"/>
                </a:solidFill>
              </a:rPr>
              <a:t>n we generalize these mechanisms and find new mechanisms?</a:t>
            </a:r>
          </a:p>
        </p:txBody>
      </p:sp>
    </p:spTree>
    <p:extLst>
      <p:ext uri="{BB962C8B-B14F-4D97-AF65-F5344CB8AC3E}">
        <p14:creationId xmlns:p14="http://schemas.microsoft.com/office/powerpoint/2010/main" val="113305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54" grpId="0"/>
      <p:bldP spid="56" grpId="0"/>
    </p:bldLst>
  </p:timing>
</p:sld>
</file>

<file path=ppt/theme/theme1.xml><?xml version="1.0" encoding="utf-8"?>
<a:theme xmlns:a="http://schemas.openxmlformats.org/drawingml/2006/main" name="APCTP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CTP_Theme" id="{BC5A9D13-C6C2-9A4A-803B-A1363A339EE1}" vid="{ECFD01AF-21BB-EE4C-901B-3D89107196A4}"/>
    </a:ext>
  </a:extLst>
</a:theme>
</file>

<file path=ppt/theme/theme2.xml><?xml version="1.0" encoding="utf-8"?>
<a:theme xmlns:a="http://schemas.openxmlformats.org/drawingml/2006/main" name="1_APCTP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CTP_Theme" id="{BC5A9D13-C6C2-9A4A-803B-A1363A339EE1}" vid="{ECFD01AF-21BB-EE4C-901B-3D89107196A4}"/>
    </a:ext>
  </a:extLst>
</a:theme>
</file>

<file path=ppt/theme/theme3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22343</TotalTime>
  <Words>1201</Words>
  <Application>Microsoft Macintosh PowerPoint</Application>
  <PresentationFormat>Widescreen</PresentationFormat>
  <Paragraphs>229</Paragraphs>
  <Slides>56</Slides>
  <Notes>0</Notes>
  <HiddenSlides>2</HiddenSlides>
  <MMClips>29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Calibri</vt:lpstr>
      <vt:lpstr>Calibri Light</vt:lpstr>
      <vt:lpstr>Cambria Math</vt:lpstr>
      <vt:lpstr>APCTP_Theme</vt:lpstr>
      <vt:lpstr>1_APCTP_Theme</vt:lpstr>
      <vt:lpstr>Magnetogenesis via plasma processes</vt:lpstr>
      <vt:lpstr>Magnetic fields in the Universe</vt:lpstr>
      <vt:lpstr>MHD</vt:lpstr>
      <vt:lpstr>MHD</vt:lpstr>
      <vt:lpstr>MHD</vt:lpstr>
      <vt:lpstr>MHD</vt:lpstr>
      <vt:lpstr>MHD</vt:lpstr>
      <vt:lpstr>Plasma Dynamo</vt:lpstr>
      <vt:lpstr>Seed Magnetogenesis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Magnetogenesis</vt:lpstr>
      <vt:lpstr>Pressure term</vt:lpstr>
      <vt:lpstr>Weibel Instability</vt:lpstr>
      <vt:lpstr>Weibel Instability</vt:lpstr>
      <vt:lpstr>Weibel Instability</vt:lpstr>
      <vt:lpstr>Weibel Instability</vt:lpstr>
      <vt:lpstr>Weibel Instability</vt:lpstr>
      <vt:lpstr>Weibel Instability</vt:lpstr>
      <vt:lpstr>New Mechanisms?</vt:lpstr>
      <vt:lpstr>New Mechanisms?</vt:lpstr>
      <vt:lpstr>New Mechanisms?</vt:lpstr>
      <vt:lpstr>2D-localized Pressure Anisotropy</vt:lpstr>
      <vt:lpstr>2D-localized Pressure Anisotropy</vt:lpstr>
      <vt:lpstr>2D-localized Pressure Anisotropy</vt:lpstr>
      <vt:lpstr>2D-localized Pressure Anisotropy</vt:lpstr>
      <vt:lpstr>Usage of the battery term</vt:lpstr>
      <vt:lpstr>Usage of the battery term</vt:lpstr>
      <vt:lpstr>Relativistic Battery</vt:lpstr>
      <vt:lpstr>Other Batteries</vt:lpstr>
      <vt:lpstr>Summary</vt:lpstr>
      <vt:lpstr>Weibel Instability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Magnetized Plasmas in Space and the Universe</dc:title>
  <dc:creator>Yoon Young Dae</dc:creator>
  <cp:lastModifiedBy>Young Dae Yoon</cp:lastModifiedBy>
  <cp:revision>981</cp:revision>
  <dcterms:created xsi:type="dcterms:W3CDTF">2023-02-13T01:56:53Z</dcterms:created>
  <dcterms:modified xsi:type="dcterms:W3CDTF">2025-08-26T01:43:28Z</dcterms:modified>
</cp:coreProperties>
</file>