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6"/>
  </p:notesMasterIdLst>
  <p:sldIdLst>
    <p:sldId id="256" r:id="rId2"/>
    <p:sldId id="493" r:id="rId3"/>
    <p:sldId id="485" r:id="rId4"/>
    <p:sldId id="486" r:id="rId5"/>
    <p:sldId id="487" r:id="rId6"/>
    <p:sldId id="488" r:id="rId7"/>
    <p:sldId id="425" r:id="rId8"/>
    <p:sldId id="424" r:id="rId9"/>
    <p:sldId id="508" r:id="rId10"/>
    <p:sldId id="261" r:id="rId11"/>
    <p:sldId id="495" r:id="rId12"/>
    <p:sldId id="496" r:id="rId13"/>
    <p:sldId id="539" r:id="rId14"/>
    <p:sldId id="372" r:id="rId15"/>
    <p:sldId id="357" r:id="rId16"/>
    <p:sldId id="265" r:id="rId17"/>
    <p:sldId id="356" r:id="rId18"/>
    <p:sldId id="355" r:id="rId19"/>
    <p:sldId id="354" r:id="rId20"/>
    <p:sldId id="283" r:id="rId21"/>
    <p:sldId id="371" r:id="rId22"/>
    <p:sldId id="263" r:id="rId23"/>
    <p:sldId id="497" r:id="rId24"/>
    <p:sldId id="422" r:id="rId25"/>
    <p:sldId id="430" r:id="rId26"/>
    <p:sldId id="289" r:id="rId27"/>
    <p:sldId id="428" r:id="rId28"/>
    <p:sldId id="423" r:id="rId29"/>
    <p:sldId id="284" r:id="rId30"/>
    <p:sldId id="285" r:id="rId31"/>
    <p:sldId id="292" r:id="rId32"/>
    <p:sldId id="286" r:id="rId33"/>
    <p:sldId id="287" r:id="rId34"/>
    <p:sldId id="288" r:id="rId35"/>
    <p:sldId id="290" r:id="rId36"/>
    <p:sldId id="291" r:id="rId37"/>
    <p:sldId id="503" r:id="rId38"/>
    <p:sldId id="533" r:id="rId39"/>
    <p:sldId id="534" r:id="rId40"/>
    <p:sldId id="535" r:id="rId41"/>
    <p:sldId id="536" r:id="rId42"/>
    <p:sldId id="537" r:id="rId43"/>
    <p:sldId id="538" r:id="rId44"/>
    <p:sldId id="360" r:id="rId45"/>
    <p:sldId id="394" r:id="rId46"/>
    <p:sldId id="395" r:id="rId47"/>
    <p:sldId id="401" r:id="rId48"/>
    <p:sldId id="402" r:id="rId49"/>
    <p:sldId id="403" r:id="rId50"/>
    <p:sldId id="404" r:id="rId51"/>
    <p:sldId id="431" r:id="rId52"/>
    <p:sldId id="414" r:id="rId53"/>
    <p:sldId id="384" r:id="rId54"/>
    <p:sldId id="509" r:id="rId55"/>
    <p:sldId id="352" r:id="rId56"/>
    <p:sldId id="262" r:id="rId57"/>
    <p:sldId id="429" r:id="rId58"/>
    <p:sldId id="489" r:id="rId59"/>
    <p:sldId id="415" r:id="rId60"/>
    <p:sldId id="475" r:id="rId61"/>
    <p:sldId id="321" r:id="rId62"/>
    <p:sldId id="322" r:id="rId63"/>
    <p:sldId id="359" r:id="rId64"/>
    <p:sldId id="427" r:id="rId65"/>
    <p:sldId id="293" r:id="rId66"/>
    <p:sldId id="387" r:id="rId67"/>
    <p:sldId id="390" r:id="rId68"/>
    <p:sldId id="444" r:id="rId69"/>
    <p:sldId id="445" r:id="rId70"/>
    <p:sldId id="510" r:id="rId71"/>
    <p:sldId id="540" r:id="rId72"/>
    <p:sldId id="447" r:id="rId73"/>
    <p:sldId id="449" r:id="rId74"/>
    <p:sldId id="450" r:id="rId75"/>
    <p:sldId id="480" r:id="rId76"/>
    <p:sldId id="482" r:id="rId77"/>
    <p:sldId id="481" r:id="rId78"/>
    <p:sldId id="500" r:id="rId79"/>
    <p:sldId id="483" r:id="rId80"/>
    <p:sldId id="501" r:id="rId81"/>
    <p:sldId id="405" r:id="rId82"/>
    <p:sldId id="490" r:id="rId83"/>
    <p:sldId id="491" r:id="rId84"/>
    <p:sldId id="492" r:id="rId85"/>
    <p:sldId id="451" r:id="rId86"/>
    <p:sldId id="419" r:id="rId87"/>
    <p:sldId id="473" r:id="rId88"/>
    <p:sldId id="511" r:id="rId89"/>
    <p:sldId id="454" r:id="rId90"/>
    <p:sldId id="453" r:id="rId91"/>
    <p:sldId id="462" r:id="rId92"/>
    <p:sldId id="463" r:id="rId93"/>
    <p:sldId id="512" r:id="rId94"/>
    <p:sldId id="465" r:id="rId95"/>
    <p:sldId id="513" r:id="rId96"/>
    <p:sldId id="470" r:id="rId97"/>
    <p:sldId id="369" r:id="rId98"/>
    <p:sldId id="479" r:id="rId99"/>
    <p:sldId id="409" r:id="rId100"/>
    <p:sldId id="410" r:id="rId101"/>
    <p:sldId id="411" r:id="rId102"/>
    <p:sldId id="282" r:id="rId103"/>
    <p:sldId id="412" r:id="rId104"/>
    <p:sldId id="413" r:id="rId105"/>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FF3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770" autoAdjust="0"/>
    <p:restoredTop sz="94660"/>
  </p:normalViewPr>
  <p:slideViewPr>
    <p:cSldViewPr snapToGrid="0">
      <p:cViewPr varScale="1">
        <p:scale>
          <a:sx n="101" d="100"/>
          <a:sy n="101" d="100"/>
        </p:scale>
        <p:origin x="80" y="3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7900C9-EE13-4AD7-B2E5-3F722777E924}" type="datetimeFigureOut">
              <a:rPr lang="ko-KR" altLang="en-US" smtClean="0"/>
              <a:t>2025-08-26</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53A0C7-A6D9-4E35-B1E6-5A8D75E21530}" type="slidenum">
              <a:rPr lang="ko-KR" altLang="en-US" smtClean="0"/>
              <a:t>‹#›</a:t>
            </a:fld>
            <a:endParaRPr lang="ko-KR" altLang="en-US"/>
          </a:p>
        </p:txBody>
      </p:sp>
    </p:spTree>
    <p:extLst>
      <p:ext uri="{BB962C8B-B14F-4D97-AF65-F5344CB8AC3E}">
        <p14:creationId xmlns:p14="http://schemas.microsoft.com/office/powerpoint/2010/main" val="3938559138"/>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4041771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2223406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339017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3006547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3706694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1091776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1086938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2755531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497989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1244895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p:cNvSpPr>
            <a:spLocks noGrp="1"/>
          </p:cNvSpPr>
          <p:nvPr>
            <p:ph type="dt" sz="half" idx="10"/>
          </p:nvPr>
        </p:nvSpPr>
        <p:spPr/>
        <p:txBody>
          <a:bodyPr/>
          <a:lstStyle/>
          <a:p>
            <a:fld id="{23D86DE1-0392-4EC4-B668-454F3A0A740B}" type="datetimeFigureOut">
              <a:rPr lang="ko-KR" altLang="en-US" smtClean="0"/>
              <a:t>2025-08-26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4116944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D86DE1-0392-4EC4-B668-454F3A0A740B}" type="datetimeFigureOut">
              <a:rPr lang="ko-KR" altLang="en-US" smtClean="0"/>
              <a:t>2025-08-26</a:t>
            </a:fld>
            <a:endParaRPr lang="ko-KR" altLang="en-US"/>
          </a:p>
        </p:txBody>
      </p:sp>
      <p:sp>
        <p:nvSpPr>
          <p:cNvPr id="5" name="바닥글 개체 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2A8E2A-183D-49B7-9260-4B72D1726E8D}" type="slidenum">
              <a:rPr lang="ko-KR" altLang="en-US" smtClean="0"/>
              <a:t>‹#›</a:t>
            </a:fld>
            <a:endParaRPr lang="ko-KR" altLang="en-US"/>
          </a:p>
        </p:txBody>
      </p:sp>
    </p:spTree>
    <p:extLst>
      <p:ext uri="{BB962C8B-B14F-4D97-AF65-F5344CB8AC3E}">
        <p14:creationId xmlns:p14="http://schemas.microsoft.com/office/powerpoint/2010/main" val="1085329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5" Type="http://schemas.openxmlformats.org/officeDocument/2006/relationships/image" Target="../media/image1910.png"/><Relationship Id="rId10" Type="http://schemas.openxmlformats.org/officeDocument/2006/relationships/image" Target="../media/image48.png"/><Relationship Id="rId4" Type="http://schemas.openxmlformats.org/officeDocument/2006/relationships/image" Target="../media/image11.emf"/></Relationships>
</file>

<file path=ppt/slides/_rels/slide100.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80.emf"/><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81.png"/><Relationship Id="rId1" Type="http://schemas.openxmlformats.org/officeDocument/2006/relationships/slideLayout" Target="../slideLayouts/slideLayout2.xml"/><Relationship Id="rId5" Type="http://schemas.openxmlformats.org/officeDocument/2006/relationships/image" Target="../media/image184.png"/><Relationship Id="rId4" Type="http://schemas.openxmlformats.org/officeDocument/2006/relationships/image" Target="../media/image183.png"/></Relationships>
</file>

<file path=ppt/slides/_rels/slide104.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10.png"/><Relationship Id="rId7" Type="http://schemas.openxmlformats.org/officeDocument/2006/relationships/image" Target="../media/image12.png"/><Relationship Id="rId2" Type="http://schemas.openxmlformats.org/officeDocument/2006/relationships/image" Target="../media/image1810.png"/><Relationship Id="rId1" Type="http://schemas.openxmlformats.org/officeDocument/2006/relationships/slideLayout" Target="../slideLayouts/slideLayout2.xml"/><Relationship Id="rId6" Type="http://schemas.openxmlformats.org/officeDocument/2006/relationships/image" Target="../media/image1610.png"/><Relationship Id="rId5" Type="http://schemas.openxmlformats.org/officeDocument/2006/relationships/image" Target="../media/image230.png"/><Relationship Id="rId4" Type="http://schemas.openxmlformats.org/officeDocument/2006/relationships/image" Target="../media/image223.png"/></Relationships>
</file>

<file path=ppt/slides/_rels/slide12.xml.rels><?xml version="1.0" encoding="UTF-8" standalone="yes"?>
<Relationships xmlns="http://schemas.openxmlformats.org/package/2006/relationships"><Relationship Id="rId8" Type="http://schemas.openxmlformats.org/officeDocument/2006/relationships/image" Target="../media/image1010.png"/><Relationship Id="rId3" Type="http://schemas.openxmlformats.org/officeDocument/2006/relationships/image" Target="../media/image10.emf"/><Relationship Id="rId7" Type="http://schemas.openxmlformats.org/officeDocument/2006/relationships/image" Target="../media/image270.png"/><Relationship Id="rId2" Type="http://schemas.openxmlformats.org/officeDocument/2006/relationships/image" Target="../media/image9.emf"/><Relationship Id="rId1" Type="http://schemas.openxmlformats.org/officeDocument/2006/relationships/slideLayout" Target="../slideLayouts/slideLayout2.xml"/><Relationship Id="rId6" Type="http://schemas.openxmlformats.org/officeDocument/2006/relationships/image" Target="../media/image13.emf"/><Relationship Id="rId11" Type="http://schemas.openxmlformats.org/officeDocument/2006/relationships/image" Target="../media/image14.png"/><Relationship Id="rId5" Type="http://schemas.openxmlformats.org/officeDocument/2006/relationships/image" Target="../media/image12.emf"/><Relationship Id="rId10" Type="http://schemas.openxmlformats.org/officeDocument/2006/relationships/image" Target="../media/image48.png"/><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10.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5" Type="http://schemas.openxmlformats.org/officeDocument/2006/relationships/image" Target="../media/image18.emf"/><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49.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360.png"/><Relationship Id="rId5" Type="http://schemas.openxmlformats.org/officeDocument/2006/relationships/image" Target="../media/image27.emf"/><Relationship Id="rId4" Type="http://schemas.openxmlformats.org/officeDocument/2006/relationships/image" Target="../media/image26.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60.png"/><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2.xml"/><Relationship Id="rId4" Type="http://schemas.openxmlformats.org/officeDocument/2006/relationships/image" Target="../media/image330.png"/></Relationships>
</file>

<file path=ppt/slides/_rels/slide34.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3.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50.png"/></Relationships>
</file>

<file path=ppt/slides/_rels/slide4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46.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110.png"/><Relationship Id="rId5" Type="http://schemas.openxmlformats.org/officeDocument/2006/relationships/image" Target="../media/image1011.png"/><Relationship Id="rId4" Type="http://schemas.openxmlformats.org/officeDocument/2006/relationships/image" Target="../media/image911.png"/></Relationships>
</file>

<file path=ppt/slides/_rels/slide5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 Id="rId6" Type="http://schemas.openxmlformats.org/officeDocument/2006/relationships/image" Target="../media/image860.png"/><Relationship Id="rId5" Type="http://schemas.openxmlformats.org/officeDocument/2006/relationships/image" Target="../media/image920.png"/><Relationship Id="rId4" Type="http://schemas.openxmlformats.org/officeDocument/2006/relationships/image" Target="NUL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image" Target="../media/image91.png"/><Relationship Id="rId1" Type="http://schemas.openxmlformats.org/officeDocument/2006/relationships/slideLayout" Target="../slideLayouts/slideLayout2.xml"/><Relationship Id="rId6" Type="http://schemas.openxmlformats.org/officeDocument/2006/relationships/image" Target="../media/image510.png"/><Relationship Id="rId5" Type="http://schemas.openxmlformats.org/officeDocument/2006/relationships/image" Target="../media/image410.png"/><Relationship Id="rId4" Type="http://schemas.openxmlformats.org/officeDocument/2006/relationships/image" Target="../media/image310.png"/></Relationships>
</file>

<file path=ppt/slides/_rels/slide53.xml.rels><?xml version="1.0" encoding="UTF-8" standalone="yes"?>
<Relationships xmlns="http://schemas.openxmlformats.org/package/2006/relationships"><Relationship Id="rId2" Type="http://schemas.openxmlformats.org/officeDocument/2006/relationships/image" Target="../media/image6100.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3.xml"/><Relationship Id="rId5" Type="http://schemas.openxmlformats.org/officeDocument/2006/relationships/image" Target="../media/image95.png"/><Relationship Id="rId4" Type="http://schemas.openxmlformats.org/officeDocument/2006/relationships/image" Target="../media/image94.png"/></Relationships>
</file>

<file path=ppt/slides/_rels/slide5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5" Type="http://schemas.openxmlformats.org/officeDocument/2006/relationships/image" Target="NULL"/><Relationship Id="rId4" Type="http://schemas.openxmlformats.org/officeDocument/2006/relationships/image" Target="../media/image98.png"/></Relationships>
</file>

<file path=ppt/slides/_rels/slide5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3.xml"/><Relationship Id="rId6" Type="http://schemas.openxmlformats.org/officeDocument/2006/relationships/image" Target="NULL"/><Relationship Id="rId5" Type="http://schemas.openxmlformats.org/officeDocument/2006/relationships/image" Target="../media/image102.png"/><Relationship Id="rId4" Type="http://schemas.openxmlformats.org/officeDocument/2006/relationships/image" Target="../media/image10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 Id="rId5" Type="http://schemas.openxmlformats.org/officeDocument/2006/relationships/image" Target="../media/image106.png"/><Relationship Id="rId4" Type="http://schemas.openxmlformats.org/officeDocument/2006/relationships/image" Target="../media/image10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108.png"/><Relationship Id="rId7" Type="http://schemas.openxmlformats.org/officeDocument/2006/relationships/image" Target="../media/image99.png"/><Relationship Id="rId2" Type="http://schemas.openxmlformats.org/officeDocument/2006/relationships/image" Target="../media/image107.png"/><Relationship Id="rId1" Type="http://schemas.openxmlformats.org/officeDocument/2006/relationships/slideLayout" Target="../slideLayouts/slideLayout2.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61.xml.rels><?xml version="1.0" encoding="UTF-8" standalone="yes"?>
<Relationships xmlns="http://schemas.openxmlformats.org/package/2006/relationships"><Relationship Id="rId3" Type="http://schemas.openxmlformats.org/officeDocument/2006/relationships/image" Target="../media/image1180.png"/><Relationship Id="rId7" Type="http://schemas.openxmlformats.org/officeDocument/2006/relationships/image" Target="../media/image1201.png"/><Relationship Id="rId2" Type="http://schemas.openxmlformats.org/officeDocument/2006/relationships/image" Target="../media/image112.png"/><Relationship Id="rId1" Type="http://schemas.openxmlformats.org/officeDocument/2006/relationships/slideLayout" Target="../slideLayouts/slideLayout3.xml"/><Relationship Id="rId6" Type="http://schemas.openxmlformats.org/officeDocument/2006/relationships/image" Target="../media/image450.png"/><Relationship Id="rId4" Type="http://schemas.openxmlformats.org/officeDocument/2006/relationships/image" Target="../media/image1191.png"/></Relationships>
</file>

<file path=ppt/slides/_rels/slide6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65.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2.xml"/><Relationship Id="rId4" Type="http://schemas.openxmlformats.org/officeDocument/2006/relationships/image" Target="../media/image125.png"/></Relationships>
</file>

<file path=ppt/slides/_rels/slide67.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72.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3.xml"/><Relationship Id="rId4" Type="http://schemas.openxmlformats.org/officeDocument/2006/relationships/image" Target="../media/image135.png"/></Relationships>
</file>

<file path=ppt/slides/_rels/slide73.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3.xml"/><Relationship Id="rId4" Type="http://schemas.openxmlformats.org/officeDocument/2006/relationships/image" Target="../media/image1930.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xml"/><Relationship Id="rId4" Type="http://schemas.openxmlformats.org/officeDocument/2006/relationships/image" Target="../media/image141.png"/></Relationships>
</file>

<file path=ppt/slides/_rels/slide77.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xml"/><Relationship Id="rId5" Type="http://schemas.openxmlformats.org/officeDocument/2006/relationships/image" Target="../media/image145.png"/><Relationship Id="rId4" Type="http://schemas.openxmlformats.org/officeDocument/2006/relationships/image" Target="../media/image144.png"/></Relationships>
</file>

<file path=ppt/slides/_rels/slide78.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2.xml"/><Relationship Id="rId6" Type="http://schemas.openxmlformats.org/officeDocument/2006/relationships/image" Target="../media/image161.png"/><Relationship Id="rId5" Type="http://schemas.openxmlformats.org/officeDocument/2006/relationships/image" Target="../media/image146.png"/><Relationship Id="rId4" Type="http://schemas.openxmlformats.org/officeDocument/2006/relationships/image" Target="../media/image159.png"/></Relationships>
</file>

<file path=ppt/slides/_rels/slide79.xml.rels><?xml version="1.0" encoding="UTF-8" standalone="yes"?>
<Relationships xmlns="http://schemas.openxmlformats.org/package/2006/relationships"><Relationship Id="rId3" Type="http://schemas.openxmlformats.org/officeDocument/2006/relationships/image" Target="../media/image890.png"/><Relationship Id="rId2" Type="http://schemas.openxmlformats.org/officeDocument/2006/relationships/image" Target="../media/image16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11.png"/><Relationship Id="rId3" Type="http://schemas.openxmlformats.org/officeDocument/2006/relationships/image" Target="../media/image216.png"/><Relationship Id="rId7"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511.png"/><Relationship Id="rId5" Type="http://schemas.openxmlformats.org/officeDocument/2006/relationships/image" Target="../media/image41.png"/><Relationship Id="rId4" Type="http://schemas.openxmlformats.org/officeDocument/2006/relationships/image" Target="../media/image300.png"/><Relationship Id="rId9" Type="http://schemas.openxmlformats.org/officeDocument/2006/relationships/image" Target="../media/image8.png"/></Relationships>
</file>

<file path=ppt/slides/_rels/slide80.xml.rels><?xml version="1.0" encoding="UTF-8" standalone="yes"?>
<Relationships xmlns="http://schemas.openxmlformats.org/package/2006/relationships"><Relationship Id="rId3" Type="http://schemas.openxmlformats.org/officeDocument/2006/relationships/image" Target="../media/image200.png"/><Relationship Id="rId7" Type="http://schemas.openxmlformats.org/officeDocument/2006/relationships/image" Target="../media/image710.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5100.png"/><Relationship Id="rId11" Type="http://schemas.openxmlformats.org/officeDocument/2006/relationships/image" Target="../media/image164.png"/><Relationship Id="rId5" Type="http://schemas.openxmlformats.org/officeDocument/2006/relationships/image" Target="../media/image400.png"/><Relationship Id="rId10" Type="http://schemas.openxmlformats.org/officeDocument/2006/relationships/image" Target="../media/image163.png"/><Relationship Id="rId4" Type="http://schemas.openxmlformats.org/officeDocument/2006/relationships/image" Target="../media/image340.png"/><Relationship Id="rId9" Type="http://schemas.openxmlformats.org/officeDocument/2006/relationships/image" Target="../media/image2000.png"/></Relationships>
</file>

<file path=ppt/slides/_rels/slide81.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2.xml"/><Relationship Id="rId4" Type="http://schemas.openxmlformats.org/officeDocument/2006/relationships/image" Target="NULL"/></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50.png"/></Relationships>
</file>

<file path=ppt/slides/_rels/slide84.xml.rels><?xml version="1.0" encoding="UTF-8" standalone="yes"?>
<Relationships xmlns="http://schemas.openxmlformats.org/package/2006/relationships"><Relationship Id="rId3" Type="http://schemas.openxmlformats.org/officeDocument/2006/relationships/image" Target="../media/image810.png"/><Relationship Id="rId7" Type="http://schemas.openxmlformats.org/officeDocument/2006/relationships/image" Target="../media/image16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67.png"/><Relationship Id="rId5" Type="http://schemas.openxmlformats.org/officeDocument/2006/relationships/image" Target="../media/image1011.png"/><Relationship Id="rId4" Type="http://schemas.openxmlformats.org/officeDocument/2006/relationships/image" Target="../media/image910.png"/></Relationships>
</file>

<file path=ppt/slides/_rels/slide85.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3.xml"/><Relationship Id="rId5" Type="http://schemas.openxmlformats.org/officeDocument/2006/relationships/image" Target="../media/image152.png"/><Relationship Id="rId4" Type="http://schemas.openxmlformats.org/officeDocument/2006/relationships/image" Target="../media/image151.png"/></Relationships>
</file>

<file path=ppt/slides/_rels/slide86.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0.png"/><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image" Target="../media/image16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image" Target="../media/image173.png"/><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image" Target="../media/image22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8" Type="http://schemas.openxmlformats.org/officeDocument/2006/relationships/image" Target="../media/image174.png"/><Relationship Id="rId3" Type="http://schemas.openxmlformats.org/officeDocument/2006/relationships/image" Target="../media/image200.png"/><Relationship Id="rId7" Type="http://schemas.openxmlformats.org/officeDocument/2006/relationships/image" Target="../media/image710.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5100.png"/><Relationship Id="rId5" Type="http://schemas.openxmlformats.org/officeDocument/2006/relationships/image" Target="../media/image400.png"/><Relationship Id="rId10" Type="http://schemas.openxmlformats.org/officeDocument/2006/relationships/image" Target="../media/image175.png"/><Relationship Id="rId4" Type="http://schemas.openxmlformats.org/officeDocument/2006/relationships/image" Target="../media/image340.png"/><Relationship Id="rId9" Type="http://schemas.openxmlformats.org/officeDocument/2006/relationships/image" Target="../media/image2000.png"/></Relationships>
</file>

<file path=ppt/slides/_rels/slide97.xml.rels><?xml version="1.0" encoding="UTF-8" standalone="yes"?>
<Relationships xmlns="http://schemas.openxmlformats.org/package/2006/relationships"><Relationship Id="rId2" Type="http://schemas.openxmlformats.org/officeDocument/2006/relationships/image" Target="../media/image1931.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955695" y="854048"/>
            <a:ext cx="10323871" cy="2258429"/>
          </a:xfrm>
        </p:spPr>
        <p:txBody>
          <a:bodyPr>
            <a:noAutofit/>
          </a:bodyPr>
          <a:lstStyle/>
          <a:p>
            <a:pPr>
              <a:lnSpc>
                <a:spcPct val="150000"/>
              </a:lnSpc>
            </a:pPr>
            <a:r>
              <a:rPr lang="en-US" altLang="ko-KR" sz="3600" dirty="0">
                <a:solidFill>
                  <a:srgbClr val="FF0000"/>
                </a:solidFill>
                <a:latin typeface="Arial Rounded MT Bold" panose="020F0704030504030204" pitchFamily="34" charset="0"/>
              </a:rPr>
              <a:t>Dual holography </a:t>
            </a:r>
            <a:r>
              <a:rPr lang="en-US" altLang="ko-KR" sz="3600" dirty="0">
                <a:latin typeface="Arial Rounded MT Bold" panose="020F0704030504030204" pitchFamily="34" charset="0"/>
              </a:rPr>
              <a:t>from a </a:t>
            </a:r>
            <a:r>
              <a:rPr lang="en-US" altLang="ko-KR" sz="3600" dirty="0">
                <a:solidFill>
                  <a:srgbClr val="FF0000"/>
                </a:solidFill>
                <a:latin typeface="Arial Rounded MT Bold" panose="020F0704030504030204" pitchFamily="34" charset="0"/>
              </a:rPr>
              <a:t>non-perturbative generalization</a:t>
            </a:r>
            <a:r>
              <a:rPr lang="en-US" altLang="ko-KR" sz="3600" dirty="0">
                <a:latin typeface="Arial Rounded MT Bold" panose="020F0704030504030204" pitchFamily="34" charset="0"/>
              </a:rPr>
              <a:t> of the </a:t>
            </a:r>
            <a:r>
              <a:rPr lang="en-US" altLang="ko-KR" sz="3600" dirty="0">
                <a:solidFill>
                  <a:srgbClr val="FF0000"/>
                </a:solidFill>
                <a:latin typeface="Arial Rounded MT Bold" panose="020F0704030504030204" pitchFamily="34" charset="0"/>
              </a:rPr>
              <a:t>Wilsonian RG </a:t>
            </a:r>
            <a:r>
              <a:rPr lang="en-US" altLang="ko-KR" sz="3600" dirty="0">
                <a:latin typeface="Arial Rounded MT Bold" panose="020F0704030504030204" pitchFamily="34" charset="0"/>
              </a:rPr>
              <a:t>framework</a:t>
            </a:r>
            <a:endParaRPr lang="ko-KR" altLang="en-US" sz="3600" dirty="0">
              <a:latin typeface="Arial Rounded MT Bold" panose="020F0704030504030204" pitchFamily="34" charset="0"/>
            </a:endParaRPr>
          </a:p>
        </p:txBody>
      </p:sp>
      <p:sp>
        <p:nvSpPr>
          <p:cNvPr id="4" name="부제목 2"/>
          <p:cNvSpPr txBox="1">
            <a:spLocks/>
          </p:cNvSpPr>
          <p:nvPr/>
        </p:nvSpPr>
        <p:spPr>
          <a:xfrm>
            <a:off x="1524000" y="4173816"/>
            <a:ext cx="9144000" cy="1209964"/>
          </a:xfrm>
          <a:prstGeom prst="rect">
            <a:avLst/>
          </a:prstGeom>
        </p:spPr>
        <p:txBody>
          <a:bodyPr vert="horz" lIns="91440" tIns="45720" rIns="91440" bIns="45720" rtlCol="0">
            <a:noAutofit/>
          </a:bodyPr>
          <a:lstStyle>
            <a:lvl1pPr marL="0" indent="0" algn="ctr" defTabSz="914400" rtl="0" eaLnBrk="1" latinLnBrk="1"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1"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1"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1"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1"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1"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1"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1"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1"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US" altLang="ko-KR" sz="3200" b="1" dirty="0">
                <a:latin typeface="Candara Light" panose="020E0502030303020204" pitchFamily="34" charset="0"/>
                <a:ea typeface="휴먼편지체" panose="02030504000101010101" pitchFamily="18" charset="-127"/>
              </a:rPr>
              <a:t>Ki-</a:t>
            </a:r>
            <a:r>
              <a:rPr lang="en-US" altLang="ko-KR" sz="3200" b="1" dirty="0" err="1">
                <a:latin typeface="Candara Light" panose="020E0502030303020204" pitchFamily="34" charset="0"/>
                <a:ea typeface="휴먼편지체" panose="02030504000101010101" pitchFamily="18" charset="-127"/>
              </a:rPr>
              <a:t>Seok</a:t>
            </a:r>
            <a:r>
              <a:rPr lang="en-US" altLang="ko-KR" sz="3200" b="1" dirty="0">
                <a:latin typeface="Candara Light" panose="020E0502030303020204" pitchFamily="34" charset="0"/>
                <a:ea typeface="휴먼편지체" panose="02030504000101010101" pitchFamily="18" charset="-127"/>
              </a:rPr>
              <a:t> Kim</a:t>
            </a:r>
          </a:p>
          <a:p>
            <a:pPr>
              <a:lnSpc>
                <a:spcPct val="100000"/>
              </a:lnSpc>
            </a:pPr>
            <a:r>
              <a:rPr lang="en-US" altLang="ko-KR" sz="3200" b="1" dirty="0">
                <a:latin typeface="Candara Light" panose="020E0502030303020204" pitchFamily="34" charset="0"/>
                <a:ea typeface="휴먼편지체" panose="02030504000101010101" pitchFamily="18" charset="-127"/>
              </a:rPr>
              <a:t>POSTECH</a:t>
            </a:r>
            <a:endParaRPr lang="ko-KR" altLang="en-US" sz="3200" b="1" dirty="0">
              <a:latin typeface="Candara Light" panose="020E0502030303020204" pitchFamily="34" charset="0"/>
              <a:ea typeface="휴먼편지체" panose="02030504000101010101" pitchFamily="18" charset="-127"/>
            </a:endParaRPr>
          </a:p>
        </p:txBody>
      </p:sp>
    </p:spTree>
    <p:extLst>
      <p:ext uri="{BB962C8B-B14F-4D97-AF65-F5344CB8AC3E}">
        <p14:creationId xmlns:p14="http://schemas.microsoft.com/office/powerpoint/2010/main" val="1365445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0" y="0"/>
            <a:ext cx="4244631" cy="6858000"/>
          </a:xfrm>
          <a:prstGeom prst="rect">
            <a:avLst/>
          </a:prstGeom>
        </p:spPr>
      </p:pic>
      <p:pic>
        <p:nvPicPr>
          <p:cNvPr id="5" name="그림 4"/>
          <p:cNvPicPr>
            <a:picLocks noChangeAspect="1"/>
          </p:cNvPicPr>
          <p:nvPr/>
        </p:nvPicPr>
        <p:blipFill>
          <a:blip r:embed="rId3"/>
          <a:stretch>
            <a:fillRect/>
          </a:stretch>
        </p:blipFill>
        <p:spPr>
          <a:xfrm>
            <a:off x="4244631" y="1799491"/>
            <a:ext cx="7947369" cy="1929969"/>
          </a:xfrm>
          <a:prstGeom prst="rect">
            <a:avLst/>
          </a:prstGeom>
        </p:spPr>
      </p:pic>
      <p:pic>
        <p:nvPicPr>
          <p:cNvPr id="6" name="그림 5"/>
          <p:cNvPicPr>
            <a:picLocks noChangeAspect="1"/>
          </p:cNvPicPr>
          <p:nvPr/>
        </p:nvPicPr>
        <p:blipFill>
          <a:blip r:embed="rId4"/>
          <a:stretch>
            <a:fillRect/>
          </a:stretch>
        </p:blipFill>
        <p:spPr>
          <a:xfrm>
            <a:off x="4244631" y="3729460"/>
            <a:ext cx="7947369" cy="984177"/>
          </a:xfrm>
          <a:prstGeom prst="rect">
            <a:avLst/>
          </a:prstGeom>
        </p:spPr>
      </p:pic>
      <mc:AlternateContent xmlns:mc="http://schemas.openxmlformats.org/markup-compatibility/2006" xmlns:a14="http://schemas.microsoft.com/office/drawing/2010/main">
        <mc:Choice Requires="a14">
          <p:sp>
            <p:nvSpPr>
              <p:cNvPr id="9" name="TextBox 8"/>
              <p:cNvSpPr txBox="1"/>
              <p:nvPr/>
            </p:nvSpPr>
            <p:spPr>
              <a:xfrm>
                <a:off x="8272181" y="4284809"/>
                <a:ext cx="2431563" cy="3048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𝜑</m:t>
                      </m:r>
                      <m:r>
                        <a:rPr lang="en-US" altLang="ko-KR" b="0" i="1" smtClean="0">
                          <a:latin typeface="Cambria Math" panose="02040503050406030204" pitchFamily="18" charset="0"/>
                        </a:rPr>
                        <m:t>↔</m:t>
                      </m:r>
                      <m:sSubSup>
                        <m:sSubSupPr>
                          <m:ctrlPr>
                            <a:rPr lang="en-US" altLang="ko-KR" b="0" i="1" smtClean="0">
                              <a:latin typeface="Cambria Math" panose="02040503050406030204" pitchFamily="18" charset="0"/>
                            </a:rPr>
                          </m:ctrlPr>
                        </m:sSubSupPr>
                        <m:e>
                          <m:r>
                            <a:rPr lang="en-US" altLang="ko-KR" b="0" i="1" smtClean="0">
                              <a:latin typeface="Cambria Math" panose="02040503050406030204" pitchFamily="18" charset="0"/>
                            </a:rPr>
                            <m:t>𝜙</m:t>
                          </m:r>
                        </m:e>
                        <m:sub>
                          <m:r>
                            <a:rPr lang="en-US" altLang="ko-KR" b="0" i="1" smtClean="0">
                              <a:latin typeface="Cambria Math" panose="02040503050406030204" pitchFamily="18" charset="0"/>
                            </a:rPr>
                            <m:t>𝛼</m:t>
                          </m:r>
                        </m:sub>
                        <m:sup>
                          <m:r>
                            <a:rPr lang="en-US" altLang="ko-KR" b="0" i="1" smtClean="0">
                              <a:latin typeface="Cambria Math" panose="02040503050406030204" pitchFamily="18" charset="0"/>
                            </a:rPr>
                            <m:t>2</m:t>
                          </m:r>
                        </m:sup>
                      </m:sSubSup>
                      <m:r>
                        <a:rPr lang="en-US" altLang="ko-KR" b="0" i="1" smtClean="0">
                          <a:latin typeface="Cambria Math" panose="02040503050406030204" pitchFamily="18" charset="0"/>
                        </a:rPr>
                        <m:t>    &amp;  </m:t>
                      </m:r>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 </m:t>
                          </m:r>
                          <m:r>
                            <a:rPr lang="en-US" altLang="ko-KR" b="0" i="1" smtClean="0">
                              <a:latin typeface="Cambria Math" panose="02040503050406030204" pitchFamily="18" charset="0"/>
                            </a:rPr>
                            <m:t>𝑔</m:t>
                          </m:r>
                        </m:e>
                        <m:sub>
                          <m:r>
                            <a:rPr lang="en-US" altLang="ko-KR" b="0" i="1" smtClean="0">
                              <a:latin typeface="Cambria Math" panose="02040503050406030204" pitchFamily="18" charset="0"/>
                            </a:rPr>
                            <m:t>𝜇𝜈</m:t>
                          </m:r>
                        </m:sub>
                      </m:sSub>
                      <m:r>
                        <a:rPr lang="en-US" altLang="ko-KR" b="0" i="1" smtClean="0">
                          <a:latin typeface="Cambria Math" panose="02040503050406030204" pitchFamily="18" charset="0"/>
                        </a:rPr>
                        <m:t>↔</m:t>
                      </m:r>
                      <m:sSup>
                        <m:sSupPr>
                          <m:ctrlPr>
                            <a:rPr lang="en-US" altLang="ko-KR" b="0" i="1" smtClean="0">
                              <a:latin typeface="Cambria Math" panose="02040503050406030204" pitchFamily="18" charset="0"/>
                            </a:rPr>
                          </m:ctrlPr>
                        </m:sSupPr>
                        <m:e>
                          <m:r>
                            <a:rPr lang="en-US" altLang="ko-KR" b="0" i="1" smtClean="0">
                              <a:latin typeface="Cambria Math" panose="02040503050406030204" pitchFamily="18" charset="0"/>
                            </a:rPr>
                            <m:t>𝑇</m:t>
                          </m:r>
                        </m:e>
                        <m:sup>
                          <m:r>
                            <a:rPr lang="en-US" altLang="ko-KR" b="0" i="1" smtClean="0">
                              <a:latin typeface="Cambria Math" panose="02040503050406030204" pitchFamily="18" charset="0"/>
                            </a:rPr>
                            <m:t>𝜇𝜈</m:t>
                          </m:r>
                        </m:sup>
                      </m:sSup>
                    </m:oMath>
                  </m:oMathPara>
                </a14:m>
                <a:endParaRPr lang="ko-KR" alt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8272181" y="4284809"/>
                <a:ext cx="2431563" cy="304827"/>
              </a:xfrm>
              <a:prstGeom prst="rect">
                <a:avLst/>
              </a:prstGeom>
              <a:blipFill>
                <a:blip r:embed="rId5"/>
                <a:stretch>
                  <a:fillRect l="-1504" b="-240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57067" y="6120451"/>
                <a:ext cx="4130495" cy="6155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000" b="1" i="1" smtClean="0">
                          <a:solidFill>
                            <a:srgbClr val="FF0000"/>
                          </a:solidFill>
                          <a:latin typeface="Cambria Math" panose="02040503050406030204" pitchFamily="18" charset="0"/>
                        </a:rPr>
                        <m:t>𝟏</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𝑰𝒏𝒕𝒓𝒐𝒅𝒖𝒄𝒕𝒊𝒐𝒏</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𝒐𝒇</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𝑹𝑮</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𝒇𝒍𝒐𝒘𝒔</m:t>
                      </m:r>
                    </m:oMath>
                  </m:oMathPara>
                </a14:m>
                <a:endParaRPr lang="en-US" altLang="ko-KR" sz="2000" b="1"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000" b="1" i="1" smtClean="0">
                          <a:solidFill>
                            <a:srgbClr val="FF0000"/>
                          </a:solidFill>
                          <a:latin typeface="Cambria Math" panose="02040503050406030204" pitchFamily="18" charset="0"/>
                        </a:rPr>
                        <m:t>𝟐</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𝑼𝑽</m:t>
                      </m:r>
                      <m:r>
                        <a:rPr lang="en-US" altLang="ko-KR" sz="2000" b="1" i="1" smtClean="0">
                          <a:solidFill>
                            <a:srgbClr val="FF0000"/>
                          </a:solidFill>
                          <a:latin typeface="Cambria Math" panose="02040503050406030204" pitchFamily="18" charset="0"/>
                        </a:rPr>
                        <m:t> &amp; </m:t>
                      </m:r>
                      <m:r>
                        <a:rPr lang="en-US" altLang="ko-KR" sz="2000" b="1" i="1" smtClean="0">
                          <a:solidFill>
                            <a:srgbClr val="FF0000"/>
                          </a:solidFill>
                          <a:latin typeface="Cambria Math" panose="02040503050406030204" pitchFamily="18" charset="0"/>
                        </a:rPr>
                        <m:t>𝑰𝑹</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𝒃𝒐𝒖𝒏𝒅𝒂𝒓𝒚</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𝒄𝒐𝒏𝒅𝒊𝒕𝒊𝒐𝒏𝒔</m:t>
                      </m:r>
                    </m:oMath>
                  </m:oMathPara>
                </a14:m>
                <a:endParaRPr lang="en-US" altLang="ko-KR" sz="2000" b="1" dirty="0">
                  <a:solidFill>
                    <a:srgbClr val="FF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7067" y="6120451"/>
                <a:ext cx="4130495" cy="615553"/>
              </a:xfrm>
              <a:prstGeom prst="rect">
                <a:avLst/>
              </a:prstGeom>
              <a:blipFill>
                <a:blip r:embed="rId10"/>
                <a:stretch>
                  <a:fillRect b="-18812"/>
                </a:stretch>
              </a:blipFill>
            </p:spPr>
            <p:txBody>
              <a:bodyPr/>
              <a:lstStyle/>
              <a:p>
                <a:r>
                  <a:rPr lang="ko-KR" altLang="en-US">
                    <a:noFill/>
                  </a:rPr>
                  <a:t> </a:t>
                </a:r>
              </a:p>
            </p:txBody>
          </p:sp>
        </mc:Fallback>
      </mc:AlternateContent>
      <p:sp>
        <p:nvSpPr>
          <p:cNvPr id="7" name="직사각형 6">
            <a:extLst>
              <a:ext uri="{FF2B5EF4-FFF2-40B4-BE49-F238E27FC236}">
                <a16:creationId xmlns:a16="http://schemas.microsoft.com/office/drawing/2014/main" id="{2363F853-8797-468F-BFE5-B84C368806B1}"/>
              </a:ext>
            </a:extLst>
          </p:cNvPr>
          <p:cNvSpPr/>
          <p:nvPr/>
        </p:nvSpPr>
        <p:spPr>
          <a:xfrm>
            <a:off x="9304905" y="3247464"/>
            <a:ext cx="894689" cy="4640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A744BF3B-06BA-4633-9567-3D9D769429EB}"/>
              </a:ext>
            </a:extLst>
          </p:cNvPr>
          <p:cNvSpPr/>
          <p:nvPr/>
        </p:nvSpPr>
        <p:spPr>
          <a:xfrm>
            <a:off x="10405323" y="3196972"/>
            <a:ext cx="991059" cy="5145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4049134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ircle(in)">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animBg="1"/>
      <p:bldP spid="8"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9C28C2A2-0AB8-4077-89F9-BAA0B7271493}"/>
              </a:ext>
            </a:extLst>
          </p:cNvPr>
          <p:cNvPicPr>
            <a:picLocks noChangeAspect="1"/>
          </p:cNvPicPr>
          <p:nvPr/>
        </p:nvPicPr>
        <p:blipFill>
          <a:blip r:embed="rId2"/>
          <a:stretch>
            <a:fillRect/>
          </a:stretch>
        </p:blipFill>
        <p:spPr>
          <a:xfrm>
            <a:off x="0" y="1497736"/>
            <a:ext cx="12192000" cy="3862527"/>
          </a:xfrm>
          <a:prstGeom prst="rect">
            <a:avLst/>
          </a:prstGeom>
        </p:spPr>
      </p:pic>
    </p:spTree>
    <p:extLst>
      <p:ext uri="{BB962C8B-B14F-4D97-AF65-F5344CB8AC3E}">
        <p14:creationId xmlns:p14="http://schemas.microsoft.com/office/powerpoint/2010/main" val="79112544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EF00B106-1D93-47FD-94B4-899230D934D9}"/>
              </a:ext>
            </a:extLst>
          </p:cNvPr>
          <p:cNvPicPr>
            <a:picLocks noChangeAspect="1"/>
          </p:cNvPicPr>
          <p:nvPr/>
        </p:nvPicPr>
        <p:blipFill>
          <a:blip r:embed="rId2"/>
          <a:stretch>
            <a:fillRect/>
          </a:stretch>
        </p:blipFill>
        <p:spPr>
          <a:xfrm>
            <a:off x="0" y="464144"/>
            <a:ext cx="12192000" cy="4907356"/>
          </a:xfrm>
          <a:prstGeom prst="rect">
            <a:avLst/>
          </a:prstGeom>
        </p:spPr>
      </p:pic>
      <p:pic>
        <p:nvPicPr>
          <p:cNvPr id="5" name="그림 4">
            <a:extLst>
              <a:ext uri="{FF2B5EF4-FFF2-40B4-BE49-F238E27FC236}">
                <a16:creationId xmlns:a16="http://schemas.microsoft.com/office/drawing/2014/main" id="{705860BB-9D0C-4A60-8FF1-F13A93EEF6A9}"/>
              </a:ext>
            </a:extLst>
          </p:cNvPr>
          <p:cNvPicPr>
            <a:picLocks noChangeAspect="1"/>
          </p:cNvPicPr>
          <p:nvPr/>
        </p:nvPicPr>
        <p:blipFill>
          <a:blip r:embed="rId3"/>
          <a:stretch>
            <a:fillRect/>
          </a:stretch>
        </p:blipFill>
        <p:spPr>
          <a:xfrm>
            <a:off x="2817372" y="5654421"/>
            <a:ext cx="6557256" cy="739435"/>
          </a:xfrm>
          <a:prstGeom prst="rect">
            <a:avLst/>
          </a:prstGeom>
        </p:spPr>
      </p:pic>
    </p:spTree>
    <p:extLst>
      <p:ext uri="{BB962C8B-B14F-4D97-AF65-F5344CB8AC3E}">
        <p14:creationId xmlns:p14="http://schemas.microsoft.com/office/powerpoint/2010/main" val="427073465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그림 5"/>
          <p:cNvPicPr>
            <a:picLocks noChangeAspect="1"/>
          </p:cNvPicPr>
          <p:nvPr/>
        </p:nvPicPr>
        <p:blipFill>
          <a:blip r:embed="rId2"/>
          <a:stretch>
            <a:fillRect/>
          </a:stretch>
        </p:blipFill>
        <p:spPr>
          <a:xfrm>
            <a:off x="262636" y="219075"/>
            <a:ext cx="10653014" cy="4355467"/>
          </a:xfrm>
          <a:prstGeom prst="rect">
            <a:avLst/>
          </a:prstGeom>
        </p:spPr>
      </p:pic>
      <p:sp>
        <p:nvSpPr>
          <p:cNvPr id="7" name="내용 개체 틀 2"/>
          <p:cNvSpPr>
            <a:spLocks noGrp="1"/>
          </p:cNvSpPr>
          <p:nvPr>
            <p:ph idx="1"/>
          </p:nvPr>
        </p:nvSpPr>
        <p:spPr>
          <a:xfrm>
            <a:off x="6282015" y="5111750"/>
            <a:ext cx="4633635" cy="1403350"/>
          </a:xfrm>
        </p:spPr>
        <p:txBody>
          <a:bodyPr>
            <a:normAutofit fontScale="92500" lnSpcReduction="10000"/>
          </a:bodyPr>
          <a:lstStyle/>
          <a:p>
            <a:r>
              <a:rPr lang="en-US" altLang="ko-KR" dirty="0">
                <a:solidFill>
                  <a:srgbClr val="FF0000"/>
                </a:solidFill>
                <a:latin typeface="DomCasual BT" pitchFamily="2" charset="0"/>
              </a:rPr>
              <a:t>To derive the semi-classical </a:t>
            </a:r>
            <a:r>
              <a:rPr lang="en-US" altLang="ko-KR" dirty="0" err="1">
                <a:solidFill>
                  <a:srgbClr val="FF0000"/>
                </a:solidFill>
                <a:latin typeface="DomCasual BT" pitchFamily="2" charset="0"/>
              </a:rPr>
              <a:t>Bekenstein</a:t>
            </a:r>
            <a:r>
              <a:rPr lang="en-US" altLang="ko-KR" dirty="0">
                <a:solidFill>
                  <a:srgbClr val="FF0000"/>
                </a:solidFill>
                <a:latin typeface="DomCasual BT" pitchFamily="2" charset="0"/>
              </a:rPr>
              <a:t>-Hawking entropy + quantum corrections (perturbative ?)</a:t>
            </a:r>
            <a:endParaRPr lang="ko-KR" altLang="en-US" dirty="0">
              <a:solidFill>
                <a:srgbClr val="FF0000"/>
              </a:solidFill>
              <a:latin typeface="DomCasual BT" pitchFamily="2" charset="0"/>
            </a:endParaRPr>
          </a:p>
        </p:txBody>
      </p:sp>
    </p:spTree>
    <p:extLst>
      <p:ext uri="{BB962C8B-B14F-4D97-AF65-F5344CB8AC3E}">
        <p14:creationId xmlns:p14="http://schemas.microsoft.com/office/powerpoint/2010/main" val="377840699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ABF579C9-E32E-4997-9C35-29DBC179E208}"/>
              </a:ext>
            </a:extLst>
          </p:cNvPr>
          <p:cNvPicPr>
            <a:picLocks noChangeAspect="1"/>
          </p:cNvPicPr>
          <p:nvPr/>
        </p:nvPicPr>
        <p:blipFill>
          <a:blip r:embed="rId2"/>
          <a:stretch>
            <a:fillRect/>
          </a:stretch>
        </p:blipFill>
        <p:spPr>
          <a:xfrm>
            <a:off x="0" y="1547044"/>
            <a:ext cx="12192000" cy="1014405"/>
          </a:xfrm>
          <a:prstGeom prst="rect">
            <a:avLst/>
          </a:prstGeom>
        </p:spPr>
      </p:pic>
      <p:pic>
        <p:nvPicPr>
          <p:cNvPr id="5" name="그림 4">
            <a:extLst>
              <a:ext uri="{FF2B5EF4-FFF2-40B4-BE49-F238E27FC236}">
                <a16:creationId xmlns:a16="http://schemas.microsoft.com/office/drawing/2014/main" id="{59E26E8E-2C42-44D7-8F7C-E43FD7D89CA1}"/>
              </a:ext>
            </a:extLst>
          </p:cNvPr>
          <p:cNvPicPr>
            <a:picLocks noChangeAspect="1"/>
          </p:cNvPicPr>
          <p:nvPr/>
        </p:nvPicPr>
        <p:blipFill>
          <a:blip r:embed="rId3"/>
          <a:stretch>
            <a:fillRect/>
          </a:stretch>
        </p:blipFill>
        <p:spPr>
          <a:xfrm>
            <a:off x="3975658" y="3017804"/>
            <a:ext cx="4240683" cy="933356"/>
          </a:xfrm>
          <a:prstGeom prst="rect">
            <a:avLst/>
          </a:prstGeom>
        </p:spPr>
      </p:pic>
      <p:pic>
        <p:nvPicPr>
          <p:cNvPr id="6" name="그림 5">
            <a:extLst>
              <a:ext uri="{FF2B5EF4-FFF2-40B4-BE49-F238E27FC236}">
                <a16:creationId xmlns:a16="http://schemas.microsoft.com/office/drawing/2014/main" id="{63306180-0B56-44D2-A697-CFF378889321}"/>
              </a:ext>
            </a:extLst>
          </p:cNvPr>
          <p:cNvPicPr>
            <a:picLocks noChangeAspect="1"/>
          </p:cNvPicPr>
          <p:nvPr/>
        </p:nvPicPr>
        <p:blipFill>
          <a:blip r:embed="rId4"/>
          <a:stretch>
            <a:fillRect/>
          </a:stretch>
        </p:blipFill>
        <p:spPr>
          <a:xfrm>
            <a:off x="0" y="4407515"/>
            <a:ext cx="12192000" cy="1669643"/>
          </a:xfrm>
          <a:prstGeom prst="rect">
            <a:avLst/>
          </a:prstGeom>
        </p:spPr>
      </p:pic>
      <p:pic>
        <p:nvPicPr>
          <p:cNvPr id="7" name="그림 6">
            <a:extLst>
              <a:ext uri="{FF2B5EF4-FFF2-40B4-BE49-F238E27FC236}">
                <a16:creationId xmlns:a16="http://schemas.microsoft.com/office/drawing/2014/main" id="{B9318282-C71C-4DB7-B1CF-8DB36EC95C1E}"/>
              </a:ext>
            </a:extLst>
          </p:cNvPr>
          <p:cNvPicPr>
            <a:picLocks noChangeAspect="1"/>
          </p:cNvPicPr>
          <p:nvPr/>
        </p:nvPicPr>
        <p:blipFill>
          <a:blip r:embed="rId5"/>
          <a:stretch>
            <a:fillRect/>
          </a:stretch>
        </p:blipFill>
        <p:spPr>
          <a:xfrm>
            <a:off x="652462" y="281064"/>
            <a:ext cx="10887075" cy="809625"/>
          </a:xfrm>
          <a:prstGeom prst="rect">
            <a:avLst/>
          </a:prstGeom>
        </p:spPr>
      </p:pic>
    </p:spTree>
    <p:extLst>
      <p:ext uri="{BB962C8B-B14F-4D97-AF65-F5344CB8AC3E}">
        <p14:creationId xmlns:p14="http://schemas.microsoft.com/office/powerpoint/2010/main" val="173967091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DFFB6F9B-6C80-4055-BA6F-9846ADAFC345}"/>
              </a:ext>
            </a:extLst>
          </p:cNvPr>
          <p:cNvPicPr>
            <a:picLocks noChangeAspect="1"/>
          </p:cNvPicPr>
          <p:nvPr/>
        </p:nvPicPr>
        <p:blipFill>
          <a:blip r:embed="rId2"/>
          <a:stretch>
            <a:fillRect/>
          </a:stretch>
        </p:blipFill>
        <p:spPr>
          <a:xfrm>
            <a:off x="0" y="1917146"/>
            <a:ext cx="12192000" cy="3023707"/>
          </a:xfrm>
          <a:prstGeom prst="rect">
            <a:avLst/>
          </a:prstGeom>
        </p:spPr>
      </p:pic>
    </p:spTree>
    <p:extLst>
      <p:ext uri="{BB962C8B-B14F-4D97-AF65-F5344CB8AC3E}">
        <p14:creationId xmlns:p14="http://schemas.microsoft.com/office/powerpoint/2010/main" val="1750753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54FCD1E-CBDE-41AB-BCBE-4C13ED0B13C6}"/>
                  </a:ext>
                </a:extLst>
              </p:cNvPr>
              <p:cNvSpPr txBox="1"/>
              <p:nvPr/>
            </p:nvSpPr>
            <p:spPr>
              <a:xfrm>
                <a:off x="1891229" y="816155"/>
                <a:ext cx="7979236" cy="4903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𝜑</m:t>
                      </m:r>
                      <m:r>
                        <a:rPr lang="en-US" altLang="ko-KR" sz="2400" b="0" i="1" smtClean="0">
                          <a:latin typeface="Cambria Math" panose="02040503050406030204" pitchFamily="18" charset="0"/>
                        </a:rPr>
                        <m:t>→</m:t>
                      </m:r>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𝜑</m:t>
                          </m:r>
                        </m:e>
                        <m:sup>
                          <m:r>
                            <a:rPr lang="en-US" altLang="ko-KR" sz="2400" b="0" i="1" smtClean="0">
                              <a:latin typeface="Cambria Math" panose="02040503050406030204" pitchFamily="18" charset="0"/>
                            </a:rPr>
                            <m:t>(0)</m:t>
                          </m:r>
                        </m:sup>
                      </m:sSup>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𝛿𝜑</m:t>
                      </m:r>
                      <m:r>
                        <a:rPr lang="en-US" altLang="ko-KR" sz="2400" b="0" i="1" smtClean="0">
                          <a:latin typeface="Cambria Math" panose="02040503050406030204" pitchFamily="18" charset="0"/>
                        </a:rPr>
                        <m:t>,  </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Sub>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up>
                          <m:r>
                            <a:rPr lang="en-US" altLang="ko-KR" sz="2400" b="0" i="1" smtClean="0">
                              <a:latin typeface="Cambria Math" panose="02040503050406030204" pitchFamily="18" charset="0"/>
                            </a:rPr>
                            <m:t>(0)</m:t>
                          </m:r>
                        </m:sup>
                      </m:sSubSup>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𝛿</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Sub>
                      <m:r>
                        <a:rPr lang="en-US" altLang="ko-KR" sz="2400" b="0" i="1" smtClean="0">
                          <a:latin typeface="Cambria Math" panose="02040503050406030204" pitchFamily="18" charset="0"/>
                        </a:rPr>
                        <m:t>,  </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Sub>
                      <m:r>
                        <a:rPr lang="en-US" altLang="ko-KR" sz="2400" b="0" i="1" smtClean="0">
                          <a:latin typeface="Cambria Math" panose="02040503050406030204" pitchFamily="18" charset="0"/>
                        </a:rPr>
                        <m:t>→</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Sub>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𝛿</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Sub>
                      <m:r>
                        <a:rPr lang="en-US" altLang="ko-KR" sz="2400" b="0" i="1" smtClean="0">
                          <a:latin typeface="Cambria Math" panose="02040503050406030204" pitchFamily="18" charset="0"/>
                        </a:rPr>
                        <m:t> </m:t>
                      </m:r>
                    </m:oMath>
                  </m:oMathPara>
                </a14:m>
                <a:endParaRPr lang="ko-KR" altLang="en-US" sz="2400" dirty="0"/>
              </a:p>
            </p:txBody>
          </p:sp>
        </mc:Choice>
        <mc:Fallback xmlns="">
          <p:sp>
            <p:nvSpPr>
              <p:cNvPr id="2" name="TextBox 1">
                <a:extLst>
                  <a:ext uri="{FF2B5EF4-FFF2-40B4-BE49-F238E27FC236}">
                    <a16:creationId xmlns:a16="http://schemas.microsoft.com/office/drawing/2014/main" id="{054FCD1E-CBDE-41AB-BCBE-4C13ED0B13C6}"/>
                  </a:ext>
                </a:extLst>
              </p:cNvPr>
              <p:cNvSpPr txBox="1">
                <a:spLocks noRot="1" noChangeAspect="1" noMove="1" noResize="1" noEditPoints="1" noAdjustHandles="1" noChangeArrowheads="1" noChangeShapeType="1" noTextEdit="1"/>
              </p:cNvSpPr>
              <p:nvPr/>
            </p:nvSpPr>
            <p:spPr>
              <a:xfrm>
                <a:off x="1891229" y="816155"/>
                <a:ext cx="7979236" cy="490391"/>
              </a:xfrm>
              <a:prstGeom prst="rect">
                <a:avLst/>
              </a:prstGeom>
              <a:blipFill>
                <a:blip r:embed="rId2"/>
                <a:stretch>
                  <a:fillRect b="-125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2CA0092-E253-401D-8D41-B24DC1469CB5}"/>
                  </a:ext>
                </a:extLst>
              </p:cNvPr>
              <p:cNvSpPr txBox="1"/>
              <p:nvPr/>
            </p:nvSpPr>
            <p:spPr>
              <a:xfrm>
                <a:off x="572503" y="1935710"/>
                <a:ext cx="10742876" cy="4929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𝐷</m:t>
                      </m:r>
                      <m:r>
                        <a:rPr lang="en-US" altLang="ko-KR" sz="2400" b="0" i="1" smtClean="0">
                          <a:latin typeface="Cambria Math" panose="02040503050406030204" pitchFamily="18" charset="0"/>
                        </a:rPr>
                        <m:t>𝛿𝜑</m:t>
                      </m:r>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up>
                          <m:r>
                            <a:rPr lang="en-US" altLang="ko-KR" sz="2400" b="0" i="1" smtClean="0">
                              <a:latin typeface="Cambria Math" panose="02040503050406030204" pitchFamily="18" charset="0"/>
                            </a:rPr>
                            <m:t>2</m:t>
                          </m:r>
                        </m:sup>
                      </m:sSubSup>
                      <m:sSubSup>
                        <m:sSubSupPr>
                          <m:ctrlPr>
                            <a:rPr lang="en-US" altLang="ko-KR" sz="2400" i="1">
                              <a:latin typeface="Cambria Math" panose="02040503050406030204" pitchFamily="18" charset="0"/>
                            </a:rPr>
                          </m:ctrlPr>
                        </m:sSubSupPr>
                        <m:e>
                          <m:r>
                            <a:rPr lang="en-US" altLang="ko-KR" sz="2400" i="1">
                              <a:latin typeface="Cambria Math" panose="02040503050406030204" pitchFamily="18" charset="0"/>
                            </a:rPr>
                            <m:t>𝜙</m:t>
                          </m:r>
                        </m:e>
                        <m:sub>
                          <m:r>
                            <a:rPr lang="en-US" altLang="ko-KR" sz="2400" b="0" i="1" smtClean="0">
                              <a:latin typeface="Cambria Math" panose="02040503050406030204" pitchFamily="18" charset="0"/>
                            </a:rPr>
                            <m:t>𝛽</m:t>
                          </m:r>
                        </m:sub>
                        <m:sup>
                          <m:r>
                            <a:rPr lang="en-US" altLang="ko-KR" sz="2400" b="0" i="1" smtClean="0">
                              <a:latin typeface="Cambria Math" panose="02040503050406030204" pitchFamily="18" charset="0"/>
                            </a:rPr>
                            <m:t>2</m:t>
                          </m:r>
                        </m:sup>
                      </m:sSubSup>
                      <m:r>
                        <a:rPr lang="en-US" altLang="ko-KR" sz="2400" b="0" i="1" smtClean="0">
                          <a:latin typeface="Cambria Math" panose="02040503050406030204" pitchFamily="18" charset="0"/>
                        </a:rPr>
                        <m:t>→</m:t>
                      </m:r>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𝜑</m:t>
                          </m:r>
                        </m:e>
                        <m:sup>
                          <m:d>
                            <m:dPr>
                              <m:ctrlPr>
                                <a:rPr lang="en-US" altLang="ko-KR" sz="2400" b="0" i="1" smtClean="0">
                                  <a:latin typeface="Cambria Math" panose="02040503050406030204" pitchFamily="18" charset="0"/>
                                </a:rPr>
                              </m:ctrlPr>
                            </m:dPr>
                            <m:e>
                              <m:r>
                                <a:rPr lang="en-US" altLang="ko-KR" sz="2400" b="0" i="1" smtClean="0">
                                  <a:latin typeface="Cambria Math" panose="02040503050406030204" pitchFamily="18" charset="0"/>
                                </a:rPr>
                                <m:t>1</m:t>
                              </m:r>
                            </m:e>
                          </m:d>
                        </m:sup>
                      </m:sSup>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𝐷</m:t>
                      </m:r>
                      <m:r>
                        <a:rPr lang="en-US" altLang="ko-KR" sz="2400" b="0" i="1" smtClean="0">
                          <a:latin typeface="Cambria Math" panose="02040503050406030204" pitchFamily="18" charset="0"/>
                        </a:rPr>
                        <m:t>𝛿</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Sub>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𝑇</m:t>
                          </m:r>
                        </m:e>
                        <m:sub>
                          <m:r>
                            <a:rPr lang="en-US" altLang="ko-KR" sz="2400" b="0" i="1" smtClean="0">
                              <a:latin typeface="Cambria Math" panose="02040503050406030204" pitchFamily="18" charset="0"/>
                            </a:rPr>
                            <m:t>𝜇𝜈</m:t>
                          </m:r>
                        </m:sub>
                        <m:sup>
                          <m:r>
                            <a:rPr lang="en-US" altLang="ko-KR" sz="2400" b="0" i="1" smtClean="0">
                              <a:latin typeface="Cambria Math" panose="02040503050406030204" pitchFamily="18" charset="0"/>
                            </a:rPr>
                            <m:t>2</m:t>
                          </m:r>
                        </m:sup>
                      </m:sSubSup>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up>
                          <m:d>
                            <m:dPr>
                              <m:ctrlPr>
                                <a:rPr lang="en-US" altLang="ko-KR" sz="2400" b="0" i="1" smtClean="0">
                                  <a:latin typeface="Cambria Math" panose="02040503050406030204" pitchFamily="18" charset="0"/>
                                </a:rPr>
                              </m:ctrlPr>
                            </m:dPr>
                            <m:e>
                              <m:r>
                                <a:rPr lang="en-US" altLang="ko-KR" sz="2400" b="0" i="1" smtClean="0">
                                  <a:latin typeface="Cambria Math" panose="02040503050406030204" pitchFamily="18" charset="0"/>
                                </a:rPr>
                                <m:t>1</m:t>
                              </m:r>
                            </m:e>
                          </m:d>
                        </m:sup>
                      </m:sSubSup>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𝐷</m:t>
                      </m:r>
                      <m:r>
                        <a:rPr lang="en-US" altLang="ko-KR" sz="2400" b="0" i="1" smtClean="0">
                          <a:latin typeface="Cambria Math" panose="02040503050406030204" pitchFamily="18" charset="0"/>
                        </a:rPr>
                        <m:t>𝛿</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Sub>
                      <m:r>
                        <a:rPr lang="en-US" altLang="ko-KR" sz="2400" b="0" i="1" smtClean="0">
                          <a:latin typeface="Cambria Math" panose="02040503050406030204" pitchFamily="18" charset="0"/>
                        </a:rPr>
                        <m:t>→</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𝑉</m:t>
                          </m:r>
                        </m:e>
                        <m:sub>
                          <m:r>
                            <a:rPr lang="en-US" altLang="ko-KR" sz="2400" b="0" i="1" smtClean="0">
                              <a:latin typeface="Cambria Math" panose="02040503050406030204" pitchFamily="18" charset="0"/>
                            </a:rPr>
                            <m:t>𝑒𝑓𝑓</m:t>
                          </m:r>
                        </m:sub>
                      </m:sSub>
                      <m:r>
                        <a:rPr lang="en-US" altLang="ko-KR" sz="2400" b="0" i="1" smtClean="0">
                          <a:latin typeface="Cambria Math" panose="02040503050406030204" pitchFamily="18" charset="0"/>
                        </a:rPr>
                        <m:t>[</m:t>
                      </m:r>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𝜑</m:t>
                          </m:r>
                        </m:e>
                        <m:sup>
                          <m:d>
                            <m:dPr>
                              <m:ctrlPr>
                                <a:rPr lang="en-US" altLang="ko-KR" sz="2400" b="0" i="1" smtClean="0">
                                  <a:latin typeface="Cambria Math" panose="02040503050406030204" pitchFamily="18" charset="0"/>
                                </a:rPr>
                              </m:ctrlPr>
                            </m:dPr>
                            <m:e>
                              <m:r>
                                <a:rPr lang="en-US" altLang="ko-KR" sz="2400" b="0" i="1" smtClean="0">
                                  <a:latin typeface="Cambria Math" panose="02040503050406030204" pitchFamily="18" charset="0"/>
                                </a:rPr>
                                <m:t>0</m:t>
                              </m:r>
                            </m:e>
                          </m:d>
                        </m:sup>
                      </m:sSup>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up>
                          <m:r>
                            <a:rPr lang="en-US" altLang="ko-KR" sz="2400" b="0" i="1" smtClean="0">
                              <a:latin typeface="Cambria Math" panose="02040503050406030204" pitchFamily="18" charset="0"/>
                            </a:rPr>
                            <m:t>(0)</m:t>
                          </m:r>
                        </m:sup>
                      </m:sSubSup>
                      <m:r>
                        <a:rPr lang="en-US" altLang="ko-KR" sz="2400" b="0" i="1" smtClean="0">
                          <a:latin typeface="Cambria Math" panose="02040503050406030204" pitchFamily="18" charset="0"/>
                        </a:rPr>
                        <m:t>]</m:t>
                      </m:r>
                    </m:oMath>
                  </m:oMathPara>
                </a14:m>
                <a:endParaRPr lang="ko-KR" altLang="en-US" sz="2400" dirty="0"/>
              </a:p>
            </p:txBody>
          </p:sp>
        </mc:Choice>
        <mc:Fallback xmlns="">
          <p:sp>
            <p:nvSpPr>
              <p:cNvPr id="3" name="TextBox 2">
                <a:extLst>
                  <a:ext uri="{FF2B5EF4-FFF2-40B4-BE49-F238E27FC236}">
                    <a16:creationId xmlns:a16="http://schemas.microsoft.com/office/drawing/2014/main" id="{D2CA0092-E253-401D-8D41-B24DC1469CB5}"/>
                  </a:ext>
                </a:extLst>
              </p:cNvPr>
              <p:cNvSpPr txBox="1">
                <a:spLocks noRot="1" noChangeAspect="1" noMove="1" noResize="1" noEditPoints="1" noAdjustHandles="1" noChangeArrowheads="1" noChangeShapeType="1" noTextEdit="1"/>
              </p:cNvSpPr>
              <p:nvPr/>
            </p:nvSpPr>
            <p:spPr>
              <a:xfrm>
                <a:off x="572503" y="1935710"/>
                <a:ext cx="10742876" cy="492955"/>
              </a:xfrm>
              <a:prstGeom prst="rect">
                <a:avLst/>
              </a:prstGeom>
              <a:blipFill>
                <a:blip r:embed="rId3"/>
                <a:stretch>
                  <a:fillRect b="-125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A406848-8A34-4894-A3D5-96C647995C61}"/>
                  </a:ext>
                </a:extLst>
              </p:cNvPr>
              <p:cNvSpPr txBox="1"/>
              <p:nvPr/>
            </p:nvSpPr>
            <p:spPr>
              <a:xfrm>
                <a:off x="1700824" y="3057829"/>
                <a:ext cx="8360046" cy="4903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𝜑</m:t>
                          </m:r>
                        </m:e>
                        <m:sup>
                          <m:r>
                            <a:rPr lang="en-US" altLang="ko-KR" sz="2400" b="0" i="1" smtClean="0">
                              <a:latin typeface="Cambria Math" panose="02040503050406030204" pitchFamily="18" charset="0"/>
                            </a:rPr>
                            <m:t>(1)</m:t>
                          </m:r>
                        </m:sup>
                      </m:sSup>
                      <m:r>
                        <a:rPr lang="en-US" altLang="ko-KR" sz="2400" b="0" i="1" smtClean="0">
                          <a:latin typeface="Cambria Math" panose="02040503050406030204" pitchFamily="18" charset="0"/>
                        </a:rPr>
                        <m:t>→</m:t>
                      </m:r>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𝜑</m:t>
                          </m:r>
                        </m:e>
                        <m:sup>
                          <m:r>
                            <a:rPr lang="en-US" altLang="ko-KR" sz="2400" b="0" i="1" smtClean="0">
                              <a:latin typeface="Cambria Math" panose="02040503050406030204" pitchFamily="18" charset="0"/>
                            </a:rPr>
                            <m:t>(1)</m:t>
                          </m:r>
                        </m:sup>
                      </m:sSup>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𝛿𝜑</m:t>
                      </m:r>
                      <m:r>
                        <a:rPr lang="en-US" altLang="ko-KR" sz="2400" b="0" i="1" smtClean="0">
                          <a:latin typeface="Cambria Math" panose="02040503050406030204" pitchFamily="18" charset="0"/>
                        </a:rPr>
                        <m:t>,  </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up>
                          <m:r>
                            <a:rPr lang="en-US" altLang="ko-KR" sz="2400" b="0" i="1" smtClean="0">
                              <a:latin typeface="Cambria Math" panose="02040503050406030204" pitchFamily="18" charset="0"/>
                            </a:rPr>
                            <m:t>(1)</m:t>
                          </m:r>
                        </m:sup>
                      </m:sSubSup>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up>
                          <m:r>
                            <a:rPr lang="en-US" altLang="ko-KR" sz="2400" b="0" i="1" smtClean="0">
                              <a:latin typeface="Cambria Math" panose="02040503050406030204" pitchFamily="18" charset="0"/>
                            </a:rPr>
                            <m:t>(1)</m:t>
                          </m:r>
                        </m:sup>
                      </m:sSubSup>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𝛿</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Sub>
                      <m:r>
                        <a:rPr lang="en-US" altLang="ko-KR" sz="2400" b="0" i="1" smtClean="0">
                          <a:latin typeface="Cambria Math" panose="02040503050406030204" pitchFamily="18" charset="0"/>
                        </a:rPr>
                        <m:t>,  </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Sub>
                      <m:r>
                        <a:rPr lang="en-US" altLang="ko-KR" sz="2400" b="0" i="1" smtClean="0">
                          <a:latin typeface="Cambria Math" panose="02040503050406030204" pitchFamily="18" charset="0"/>
                        </a:rPr>
                        <m:t>→</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Sub>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𝛿</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Sub>
                      <m:r>
                        <a:rPr lang="en-US" altLang="ko-KR" sz="2400" b="0" i="1" smtClean="0">
                          <a:latin typeface="Cambria Math" panose="02040503050406030204" pitchFamily="18" charset="0"/>
                        </a:rPr>
                        <m:t> </m:t>
                      </m:r>
                    </m:oMath>
                  </m:oMathPara>
                </a14:m>
                <a:endParaRPr lang="ko-KR" altLang="en-US" sz="2400" dirty="0"/>
              </a:p>
            </p:txBody>
          </p:sp>
        </mc:Choice>
        <mc:Fallback xmlns="">
          <p:sp>
            <p:nvSpPr>
              <p:cNvPr id="4" name="TextBox 3">
                <a:extLst>
                  <a:ext uri="{FF2B5EF4-FFF2-40B4-BE49-F238E27FC236}">
                    <a16:creationId xmlns:a16="http://schemas.microsoft.com/office/drawing/2014/main" id="{5A406848-8A34-4894-A3D5-96C647995C61}"/>
                  </a:ext>
                </a:extLst>
              </p:cNvPr>
              <p:cNvSpPr txBox="1">
                <a:spLocks noRot="1" noChangeAspect="1" noMove="1" noResize="1" noEditPoints="1" noAdjustHandles="1" noChangeArrowheads="1" noChangeShapeType="1" noTextEdit="1"/>
              </p:cNvSpPr>
              <p:nvPr/>
            </p:nvSpPr>
            <p:spPr>
              <a:xfrm>
                <a:off x="1700824" y="3057829"/>
                <a:ext cx="8360046" cy="490391"/>
              </a:xfrm>
              <a:prstGeom prst="rect">
                <a:avLst/>
              </a:prstGeom>
              <a:blipFill>
                <a:blip r:embed="rId4"/>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F5C0B42-12F1-40A5-9D96-13F1DE189069}"/>
                  </a:ext>
                </a:extLst>
              </p:cNvPr>
              <p:cNvSpPr txBox="1"/>
              <p:nvPr/>
            </p:nvSpPr>
            <p:spPr>
              <a:xfrm>
                <a:off x="572502" y="4177384"/>
                <a:ext cx="10742877" cy="4929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𝐷</m:t>
                      </m:r>
                      <m:r>
                        <a:rPr lang="en-US" altLang="ko-KR" sz="2400" b="0" i="1" smtClean="0">
                          <a:latin typeface="Cambria Math" panose="02040503050406030204" pitchFamily="18" charset="0"/>
                        </a:rPr>
                        <m:t>𝛿𝜑</m:t>
                      </m:r>
                      <m:r>
                        <a:rPr lang="en-US" altLang="ko-KR" sz="2400" b="0" i="1" smtClean="0">
                          <a:latin typeface="Cambria Math" panose="02040503050406030204" pitchFamily="18" charset="0"/>
                        </a:rPr>
                        <m:t>→</m:t>
                      </m:r>
                      <m:sSubSup>
                        <m:sSubSupPr>
                          <m:ctrlPr>
                            <a:rPr lang="en-US" altLang="ko-KR" sz="2400" i="1">
                              <a:latin typeface="Cambria Math" panose="02040503050406030204" pitchFamily="18" charset="0"/>
                            </a:rPr>
                          </m:ctrlPr>
                        </m:sSubSupPr>
                        <m:e>
                          <m:r>
                            <a:rPr lang="en-US" altLang="ko-KR" sz="2400" i="1">
                              <a:latin typeface="Cambria Math" panose="02040503050406030204" pitchFamily="18" charset="0"/>
                            </a:rPr>
                            <m:t>𝜙</m:t>
                          </m:r>
                        </m:e>
                        <m:sub>
                          <m:r>
                            <a:rPr lang="en-US" altLang="ko-KR" sz="2400" i="1">
                              <a:latin typeface="Cambria Math" panose="02040503050406030204" pitchFamily="18" charset="0"/>
                            </a:rPr>
                            <m:t>𝛼</m:t>
                          </m:r>
                        </m:sub>
                        <m:sup>
                          <m:r>
                            <a:rPr lang="en-US" altLang="ko-KR" sz="2400" i="1">
                              <a:latin typeface="Cambria Math" panose="02040503050406030204" pitchFamily="18" charset="0"/>
                            </a:rPr>
                            <m:t>2</m:t>
                          </m:r>
                        </m:sup>
                      </m:sSubSup>
                      <m:sSubSup>
                        <m:sSubSupPr>
                          <m:ctrlPr>
                            <a:rPr lang="en-US" altLang="ko-KR" sz="2400" i="1">
                              <a:latin typeface="Cambria Math" panose="02040503050406030204" pitchFamily="18" charset="0"/>
                            </a:rPr>
                          </m:ctrlPr>
                        </m:sSubSupPr>
                        <m:e>
                          <m:r>
                            <a:rPr lang="en-US" altLang="ko-KR" sz="2400" i="1">
                              <a:latin typeface="Cambria Math" panose="02040503050406030204" pitchFamily="18" charset="0"/>
                            </a:rPr>
                            <m:t>𝜙</m:t>
                          </m:r>
                        </m:e>
                        <m:sub>
                          <m:r>
                            <a:rPr lang="en-US" altLang="ko-KR" sz="2400" i="1">
                              <a:latin typeface="Cambria Math" panose="02040503050406030204" pitchFamily="18" charset="0"/>
                            </a:rPr>
                            <m:t>𝛽</m:t>
                          </m:r>
                        </m:sub>
                        <m:sup>
                          <m:r>
                            <a:rPr lang="en-US" altLang="ko-KR" sz="2400" i="1">
                              <a:latin typeface="Cambria Math" panose="02040503050406030204" pitchFamily="18" charset="0"/>
                            </a:rPr>
                            <m:t>2</m:t>
                          </m:r>
                        </m:sup>
                      </m:sSubSup>
                      <m:r>
                        <a:rPr lang="en-US" altLang="ko-KR" sz="2400" b="0" i="1" smtClean="0">
                          <a:latin typeface="Cambria Math" panose="02040503050406030204" pitchFamily="18" charset="0"/>
                        </a:rPr>
                        <m:t>→</m:t>
                      </m:r>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𝜑</m:t>
                          </m:r>
                        </m:e>
                        <m:sup>
                          <m:d>
                            <m:dPr>
                              <m:ctrlPr>
                                <a:rPr lang="en-US" altLang="ko-KR" sz="2400" b="0" i="1" smtClean="0">
                                  <a:latin typeface="Cambria Math" panose="02040503050406030204" pitchFamily="18" charset="0"/>
                                </a:rPr>
                              </m:ctrlPr>
                            </m:dPr>
                            <m:e>
                              <m:r>
                                <a:rPr lang="en-US" altLang="ko-KR" sz="2400" b="0" i="1" smtClean="0">
                                  <a:latin typeface="Cambria Math" panose="02040503050406030204" pitchFamily="18" charset="0"/>
                                </a:rPr>
                                <m:t>2</m:t>
                              </m:r>
                            </m:e>
                          </m:d>
                        </m:sup>
                      </m:sSup>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𝐷</m:t>
                      </m:r>
                      <m:r>
                        <a:rPr lang="en-US" altLang="ko-KR" sz="2400" b="0" i="1" smtClean="0">
                          <a:latin typeface="Cambria Math" panose="02040503050406030204" pitchFamily="18" charset="0"/>
                        </a:rPr>
                        <m:t>𝛿</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Sub>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𝑇</m:t>
                          </m:r>
                        </m:e>
                        <m:sub>
                          <m:r>
                            <a:rPr lang="en-US" altLang="ko-KR" sz="2400" b="0" i="1" smtClean="0">
                              <a:latin typeface="Cambria Math" panose="02040503050406030204" pitchFamily="18" charset="0"/>
                            </a:rPr>
                            <m:t>𝜇𝜈</m:t>
                          </m:r>
                        </m:sub>
                        <m:sup>
                          <m:r>
                            <a:rPr lang="en-US" altLang="ko-KR" sz="2400" b="0" i="1" smtClean="0">
                              <a:latin typeface="Cambria Math" panose="02040503050406030204" pitchFamily="18" charset="0"/>
                            </a:rPr>
                            <m:t>2</m:t>
                          </m:r>
                        </m:sup>
                      </m:sSubSup>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up>
                          <m:d>
                            <m:dPr>
                              <m:ctrlPr>
                                <a:rPr lang="en-US" altLang="ko-KR" sz="2400" b="0" i="1" smtClean="0">
                                  <a:latin typeface="Cambria Math" panose="02040503050406030204" pitchFamily="18" charset="0"/>
                                </a:rPr>
                              </m:ctrlPr>
                            </m:dPr>
                            <m:e>
                              <m:r>
                                <a:rPr lang="en-US" altLang="ko-KR" sz="2400" b="0" i="1" smtClean="0">
                                  <a:latin typeface="Cambria Math" panose="02040503050406030204" pitchFamily="18" charset="0"/>
                                </a:rPr>
                                <m:t>2</m:t>
                              </m:r>
                            </m:e>
                          </m:d>
                        </m:sup>
                      </m:sSubSup>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𝐷</m:t>
                      </m:r>
                      <m:r>
                        <a:rPr lang="en-US" altLang="ko-KR" sz="2400" b="0" i="1" smtClean="0">
                          <a:latin typeface="Cambria Math" panose="02040503050406030204" pitchFamily="18" charset="0"/>
                        </a:rPr>
                        <m:t>𝛿</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𝜙</m:t>
                          </m:r>
                        </m:e>
                        <m:sub>
                          <m:r>
                            <a:rPr lang="en-US" altLang="ko-KR" sz="2400" b="0" i="1" smtClean="0">
                              <a:latin typeface="Cambria Math" panose="02040503050406030204" pitchFamily="18" charset="0"/>
                            </a:rPr>
                            <m:t>𝛼</m:t>
                          </m:r>
                        </m:sub>
                      </m:sSub>
                      <m:r>
                        <a:rPr lang="en-US" altLang="ko-KR" sz="2400" b="0" i="1" smtClean="0">
                          <a:latin typeface="Cambria Math" panose="02040503050406030204" pitchFamily="18" charset="0"/>
                        </a:rPr>
                        <m:t>→</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𝑉</m:t>
                          </m:r>
                        </m:e>
                        <m:sub>
                          <m:r>
                            <a:rPr lang="en-US" altLang="ko-KR" sz="2400" b="0" i="1" smtClean="0">
                              <a:latin typeface="Cambria Math" panose="02040503050406030204" pitchFamily="18" charset="0"/>
                            </a:rPr>
                            <m:t>𝑒𝑓𝑓</m:t>
                          </m:r>
                        </m:sub>
                      </m:sSub>
                      <m:r>
                        <a:rPr lang="en-US" altLang="ko-KR" sz="2400" b="0" i="1" smtClean="0">
                          <a:latin typeface="Cambria Math" panose="02040503050406030204" pitchFamily="18" charset="0"/>
                        </a:rPr>
                        <m:t>[</m:t>
                      </m:r>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𝜑</m:t>
                          </m:r>
                        </m:e>
                        <m:sup>
                          <m:d>
                            <m:dPr>
                              <m:ctrlPr>
                                <a:rPr lang="en-US" altLang="ko-KR" sz="2400" b="0" i="1" smtClean="0">
                                  <a:latin typeface="Cambria Math" panose="02040503050406030204" pitchFamily="18" charset="0"/>
                                </a:rPr>
                              </m:ctrlPr>
                            </m:dPr>
                            <m:e>
                              <m:r>
                                <a:rPr lang="en-US" altLang="ko-KR" sz="2400" b="0" i="1" smtClean="0">
                                  <a:latin typeface="Cambria Math" panose="02040503050406030204" pitchFamily="18" charset="0"/>
                                </a:rPr>
                                <m:t>1</m:t>
                              </m:r>
                            </m:e>
                          </m:d>
                        </m:sup>
                      </m:sSup>
                      <m:r>
                        <a:rPr lang="en-US" altLang="ko-KR" sz="2400" b="0" i="1" smtClean="0">
                          <a:latin typeface="Cambria Math" panose="02040503050406030204" pitchFamily="18" charset="0"/>
                        </a:rPr>
                        <m:t>,</m:t>
                      </m:r>
                      <m:sSubSup>
                        <m:sSubSupPr>
                          <m:ctrlPr>
                            <a:rPr lang="en-US" altLang="ko-KR" sz="2400" b="0" i="1" smtClean="0">
                              <a:latin typeface="Cambria Math" panose="02040503050406030204" pitchFamily="18" charset="0"/>
                            </a:rPr>
                          </m:ctrlPr>
                        </m:sSubSup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𝜇𝜈</m:t>
                          </m:r>
                        </m:sub>
                        <m:sup>
                          <m:r>
                            <a:rPr lang="en-US" altLang="ko-KR" sz="2400" b="0" i="1" smtClean="0">
                              <a:latin typeface="Cambria Math" panose="02040503050406030204" pitchFamily="18" charset="0"/>
                            </a:rPr>
                            <m:t>(1)</m:t>
                          </m:r>
                        </m:sup>
                      </m:sSubSup>
                      <m:r>
                        <a:rPr lang="en-US" altLang="ko-KR" sz="2400" b="0" i="1" smtClean="0">
                          <a:latin typeface="Cambria Math" panose="02040503050406030204" pitchFamily="18" charset="0"/>
                        </a:rPr>
                        <m:t>]</m:t>
                      </m:r>
                    </m:oMath>
                  </m:oMathPara>
                </a14:m>
                <a:endParaRPr lang="ko-KR" altLang="en-US" sz="2400" dirty="0"/>
              </a:p>
            </p:txBody>
          </p:sp>
        </mc:Choice>
        <mc:Fallback xmlns="">
          <p:sp>
            <p:nvSpPr>
              <p:cNvPr id="5" name="TextBox 4">
                <a:extLst>
                  <a:ext uri="{FF2B5EF4-FFF2-40B4-BE49-F238E27FC236}">
                    <a16:creationId xmlns:a16="http://schemas.microsoft.com/office/drawing/2014/main" id="{7F5C0B42-12F1-40A5-9D96-13F1DE189069}"/>
                  </a:ext>
                </a:extLst>
              </p:cNvPr>
              <p:cNvSpPr txBox="1">
                <a:spLocks noRot="1" noChangeAspect="1" noMove="1" noResize="1" noEditPoints="1" noAdjustHandles="1" noChangeArrowheads="1" noChangeShapeType="1" noTextEdit="1"/>
              </p:cNvSpPr>
              <p:nvPr/>
            </p:nvSpPr>
            <p:spPr>
              <a:xfrm>
                <a:off x="572502" y="4177384"/>
                <a:ext cx="10742877" cy="492955"/>
              </a:xfrm>
              <a:prstGeom prst="rect">
                <a:avLst/>
              </a:prstGeom>
              <a:blipFill>
                <a:blip r:embed="rId5"/>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108B4B9-9B19-4344-94D7-9D513A55893D}"/>
                  </a:ext>
                </a:extLst>
              </p:cNvPr>
              <p:cNvSpPr txBox="1"/>
              <p:nvPr/>
            </p:nvSpPr>
            <p:spPr>
              <a:xfrm>
                <a:off x="2744556" y="5296939"/>
                <a:ext cx="6411050" cy="12290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𝐽𝑢𝑠𝑡</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𝑑𝑜𝑖𝑛𝑔</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𝐺𝑎𝑢𝑠𝑠𝑖𝑎𝑛</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𝑖𝑛𝑡𝑒𝑔𝑟𝑎𝑙</m:t>
                      </m:r>
                    </m:oMath>
                  </m:oMathPara>
                </a14:m>
                <a:endParaRPr lang="en-US" altLang="ko-KR" sz="2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𝑖𝑛</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𝑝𝑟𝑒𝑠𝑒𝑛𝑐𝑒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𝑜𝑓</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𝑔𝑒𝑛𝑒𝑟𝑎𝑙</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𝑏𝑎𝑐𝑘𝑔𝑟𝑜𝑢𝑛𝑑</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𝑓𝑖𝑒𝑙𝑑𝑠</m:t>
                      </m:r>
                    </m:oMath>
                  </m:oMathPara>
                </a14:m>
                <a:endParaRPr lang="en-US" altLang="ko-KR" sz="2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p>
                        <m:sSupPr>
                          <m:ctrlPr>
                            <a:rPr lang="en-US" altLang="ko-KR" sz="2400" i="1">
                              <a:latin typeface="Cambria Math" panose="02040503050406030204" pitchFamily="18" charset="0"/>
                            </a:rPr>
                          </m:ctrlPr>
                        </m:sSupPr>
                        <m:e>
                          <m:r>
                            <a:rPr lang="en-US" altLang="ko-KR" sz="2400" i="1">
                              <a:latin typeface="Cambria Math" panose="02040503050406030204" pitchFamily="18" charset="0"/>
                            </a:rPr>
                            <m:t>𝜑</m:t>
                          </m:r>
                        </m:e>
                        <m:sup>
                          <m:d>
                            <m:dPr>
                              <m:ctrlPr>
                                <a:rPr lang="en-US" altLang="ko-KR" sz="2400" i="1">
                                  <a:latin typeface="Cambria Math" panose="02040503050406030204" pitchFamily="18" charset="0"/>
                                </a:rPr>
                              </m:ctrlPr>
                            </m:dPr>
                            <m:e>
                              <m:r>
                                <a:rPr lang="en-US" altLang="ko-KR" sz="2400" b="0" i="1" smtClean="0">
                                  <a:latin typeface="Cambria Math" panose="02040503050406030204" pitchFamily="18" charset="0"/>
                                </a:rPr>
                                <m:t>𝑘</m:t>
                              </m:r>
                              <m:r>
                                <a:rPr lang="en-US" altLang="ko-KR" sz="2400" b="0" i="1" smtClean="0">
                                  <a:latin typeface="Cambria Math" panose="02040503050406030204" pitchFamily="18" charset="0"/>
                                </a:rPr>
                                <m:t>−1</m:t>
                              </m:r>
                            </m:e>
                          </m:d>
                        </m:sup>
                      </m:sSup>
                      <m:r>
                        <a:rPr lang="en-US" altLang="ko-KR" sz="2400" b="0" i="1" smtClean="0">
                          <a:latin typeface="Cambria Math" panose="02040503050406030204" pitchFamily="18" charset="0"/>
                        </a:rPr>
                        <m:t> &amp; </m:t>
                      </m:r>
                      <m:sSubSup>
                        <m:sSubSupPr>
                          <m:ctrlPr>
                            <a:rPr lang="en-US" altLang="ko-KR" sz="2400" i="1">
                              <a:latin typeface="Cambria Math" panose="02040503050406030204" pitchFamily="18" charset="0"/>
                            </a:rPr>
                          </m:ctrlPr>
                        </m:sSubSupPr>
                        <m:e>
                          <m:r>
                            <a:rPr lang="en-US" altLang="ko-KR" sz="2400" i="1">
                              <a:latin typeface="Cambria Math" panose="02040503050406030204" pitchFamily="18" charset="0"/>
                            </a:rPr>
                            <m:t>𝑔</m:t>
                          </m:r>
                        </m:e>
                        <m:sub>
                          <m:r>
                            <a:rPr lang="en-US" altLang="ko-KR" sz="2400" i="1">
                              <a:latin typeface="Cambria Math" panose="02040503050406030204" pitchFamily="18" charset="0"/>
                            </a:rPr>
                            <m:t>𝜇𝜈</m:t>
                          </m:r>
                        </m:sub>
                        <m:sup>
                          <m:r>
                            <a:rPr lang="en-US" altLang="ko-KR" sz="2400" i="1">
                              <a:latin typeface="Cambria Math" panose="02040503050406030204" pitchFamily="18" charset="0"/>
                            </a:rPr>
                            <m:t>(</m:t>
                          </m:r>
                          <m:r>
                            <a:rPr lang="en-US" altLang="ko-KR" sz="2400" b="0" i="1" smtClean="0">
                              <a:latin typeface="Cambria Math" panose="02040503050406030204" pitchFamily="18" charset="0"/>
                            </a:rPr>
                            <m:t>𝑘</m:t>
                          </m:r>
                          <m:r>
                            <a:rPr lang="en-US" altLang="ko-KR" sz="2400" b="0" i="1" smtClean="0">
                              <a:latin typeface="Cambria Math" panose="02040503050406030204" pitchFamily="18" charset="0"/>
                            </a:rPr>
                            <m:t>−1)</m:t>
                          </m:r>
                        </m:sup>
                      </m:sSubSup>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𝑓𝑜𝑟</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𝑒𝑣𝑒𝑟𝑦</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𝑅𝐺</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𝑠𝑡𝑒𝑝</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𝑘</m:t>
                      </m:r>
                      <m:r>
                        <a:rPr lang="en-US" altLang="ko-KR" sz="2400" b="0" i="1" smtClean="0">
                          <a:latin typeface="Cambria Math" panose="02040503050406030204" pitchFamily="18" charset="0"/>
                        </a:rPr>
                        <m:t>)</m:t>
                      </m:r>
                    </m:oMath>
                  </m:oMathPara>
                </a14:m>
                <a:endParaRPr lang="ko-KR" altLang="en-US" sz="2400" dirty="0"/>
              </a:p>
            </p:txBody>
          </p:sp>
        </mc:Choice>
        <mc:Fallback xmlns="">
          <p:sp>
            <p:nvSpPr>
              <p:cNvPr id="6" name="TextBox 5">
                <a:extLst>
                  <a:ext uri="{FF2B5EF4-FFF2-40B4-BE49-F238E27FC236}">
                    <a16:creationId xmlns:a16="http://schemas.microsoft.com/office/drawing/2014/main" id="{9108B4B9-9B19-4344-94D7-9D513A55893D}"/>
                  </a:ext>
                </a:extLst>
              </p:cNvPr>
              <p:cNvSpPr txBox="1">
                <a:spLocks noRot="1" noChangeAspect="1" noMove="1" noResize="1" noEditPoints="1" noAdjustHandles="1" noChangeArrowheads="1" noChangeShapeType="1" noTextEdit="1"/>
              </p:cNvSpPr>
              <p:nvPr/>
            </p:nvSpPr>
            <p:spPr>
              <a:xfrm>
                <a:off x="2744556" y="5296939"/>
                <a:ext cx="6411050" cy="1229054"/>
              </a:xfrm>
              <a:prstGeom prst="rect">
                <a:avLst/>
              </a:prstGeom>
              <a:blipFill>
                <a:blip r:embed="rId6"/>
                <a:stretch>
                  <a:fillRect l="-665" r="-114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CDAFDAF-B4A0-407C-8249-A79472EB349A}"/>
                  </a:ext>
                </a:extLst>
              </p:cNvPr>
              <p:cNvSpPr txBox="1"/>
              <p:nvPr/>
            </p:nvSpPr>
            <p:spPr>
              <a:xfrm>
                <a:off x="9335620" y="2603465"/>
                <a:ext cx="253845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𝐻𝑒𝑎𝑡</m:t>
                      </m:r>
                      <m:r>
                        <a:rPr lang="en-US" altLang="ko-KR" b="0" i="1" smtClean="0">
                          <a:latin typeface="Cambria Math" panose="02040503050406030204" pitchFamily="18" charset="0"/>
                        </a:rPr>
                        <m:t> </m:t>
                      </m:r>
                      <m:r>
                        <a:rPr lang="en-US" altLang="ko-KR" b="0" i="1" smtClean="0">
                          <a:latin typeface="Cambria Math" panose="02040503050406030204" pitchFamily="18" charset="0"/>
                        </a:rPr>
                        <m:t>𝑘𝑒𝑟𝑛𝑒𝑙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𝑐𝑎𝑙𝑐𝑢𝑙𝑎𝑡𝑖𝑜𝑛</m:t>
                      </m:r>
                    </m:oMath>
                  </m:oMathPara>
                </a14:m>
                <a:endParaRPr lang="ko-KR" altLang="en-US" dirty="0"/>
              </a:p>
            </p:txBody>
          </p:sp>
        </mc:Choice>
        <mc:Fallback xmlns="">
          <p:sp>
            <p:nvSpPr>
              <p:cNvPr id="7" name="TextBox 6">
                <a:extLst>
                  <a:ext uri="{FF2B5EF4-FFF2-40B4-BE49-F238E27FC236}">
                    <a16:creationId xmlns:a16="http://schemas.microsoft.com/office/drawing/2014/main" id="{FCDAFDAF-B4A0-407C-8249-A79472EB349A}"/>
                  </a:ext>
                </a:extLst>
              </p:cNvPr>
              <p:cNvSpPr txBox="1">
                <a:spLocks noRot="1" noChangeAspect="1" noMove="1" noResize="1" noEditPoints="1" noAdjustHandles="1" noChangeArrowheads="1" noChangeShapeType="1" noTextEdit="1"/>
              </p:cNvSpPr>
              <p:nvPr/>
            </p:nvSpPr>
            <p:spPr>
              <a:xfrm>
                <a:off x="9335620" y="2603465"/>
                <a:ext cx="2538452" cy="276999"/>
              </a:xfrm>
              <a:prstGeom prst="rect">
                <a:avLst/>
              </a:prstGeom>
              <a:blipFill>
                <a:blip r:embed="rId7"/>
                <a:stretch>
                  <a:fillRect l="-959" r="-1199" b="-1087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0529B8F-A24F-4DD1-8DD5-F0B096A674AB}"/>
                  </a:ext>
                </a:extLst>
              </p:cNvPr>
              <p:cNvSpPr txBox="1"/>
              <p:nvPr/>
            </p:nvSpPr>
            <p:spPr>
              <a:xfrm>
                <a:off x="9335620" y="4845139"/>
                <a:ext cx="253845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𝐻𝑒𝑎𝑡</m:t>
                      </m:r>
                      <m:r>
                        <a:rPr lang="en-US" altLang="ko-KR" b="0" i="1" smtClean="0">
                          <a:latin typeface="Cambria Math" panose="02040503050406030204" pitchFamily="18" charset="0"/>
                        </a:rPr>
                        <m:t> </m:t>
                      </m:r>
                      <m:r>
                        <a:rPr lang="en-US" altLang="ko-KR" b="0" i="1" smtClean="0">
                          <a:latin typeface="Cambria Math" panose="02040503050406030204" pitchFamily="18" charset="0"/>
                        </a:rPr>
                        <m:t>𝑘𝑒𝑟𝑛𝑒𝑙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𝑐𝑎𝑙𝑐𝑢𝑙𝑎𝑡𝑖𝑜𝑛</m:t>
                      </m:r>
                    </m:oMath>
                  </m:oMathPara>
                </a14:m>
                <a:endParaRPr lang="ko-KR" altLang="en-US" dirty="0"/>
              </a:p>
            </p:txBody>
          </p:sp>
        </mc:Choice>
        <mc:Fallback xmlns="">
          <p:sp>
            <p:nvSpPr>
              <p:cNvPr id="8" name="TextBox 7">
                <a:extLst>
                  <a:ext uri="{FF2B5EF4-FFF2-40B4-BE49-F238E27FC236}">
                    <a16:creationId xmlns:a16="http://schemas.microsoft.com/office/drawing/2014/main" id="{70529B8F-A24F-4DD1-8DD5-F0B096A674AB}"/>
                  </a:ext>
                </a:extLst>
              </p:cNvPr>
              <p:cNvSpPr txBox="1">
                <a:spLocks noRot="1" noChangeAspect="1" noMove="1" noResize="1" noEditPoints="1" noAdjustHandles="1" noChangeArrowheads="1" noChangeShapeType="1" noTextEdit="1"/>
              </p:cNvSpPr>
              <p:nvPr/>
            </p:nvSpPr>
            <p:spPr>
              <a:xfrm>
                <a:off x="9335620" y="4845139"/>
                <a:ext cx="2538452" cy="276999"/>
              </a:xfrm>
              <a:prstGeom prst="rect">
                <a:avLst/>
              </a:prstGeom>
              <a:blipFill>
                <a:blip r:embed="rId8"/>
                <a:stretch>
                  <a:fillRect l="-959" r="-1199" b="-13333"/>
                </a:stretch>
              </a:blipFill>
            </p:spPr>
            <p:txBody>
              <a:bodyPr/>
              <a:lstStyle/>
              <a:p>
                <a:r>
                  <a:rPr lang="ko-KR" altLang="en-US">
                    <a:noFill/>
                  </a:rPr>
                  <a:t> </a:t>
                </a:r>
              </a:p>
            </p:txBody>
          </p:sp>
        </mc:Fallback>
      </mc:AlternateContent>
      <p:sp>
        <p:nvSpPr>
          <p:cNvPr id="9" name="직사각형 8">
            <a:extLst>
              <a:ext uri="{FF2B5EF4-FFF2-40B4-BE49-F238E27FC236}">
                <a16:creationId xmlns:a16="http://schemas.microsoft.com/office/drawing/2014/main" id="{367E552A-A6E9-4344-8C25-D2E79BA4A860}"/>
              </a:ext>
            </a:extLst>
          </p:cNvPr>
          <p:cNvSpPr/>
          <p:nvPr/>
        </p:nvSpPr>
        <p:spPr>
          <a:xfrm>
            <a:off x="2554482" y="862661"/>
            <a:ext cx="659366" cy="4640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a:extLst>
              <a:ext uri="{FF2B5EF4-FFF2-40B4-BE49-F238E27FC236}">
                <a16:creationId xmlns:a16="http://schemas.microsoft.com/office/drawing/2014/main" id="{B4CFAF14-939C-48C8-AFE7-8E7FBB6DA098}"/>
              </a:ext>
            </a:extLst>
          </p:cNvPr>
          <p:cNvSpPr/>
          <p:nvPr/>
        </p:nvSpPr>
        <p:spPr>
          <a:xfrm>
            <a:off x="5434393" y="841244"/>
            <a:ext cx="659366" cy="4640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직사각형 10">
            <a:extLst>
              <a:ext uri="{FF2B5EF4-FFF2-40B4-BE49-F238E27FC236}">
                <a16:creationId xmlns:a16="http://schemas.microsoft.com/office/drawing/2014/main" id="{97C75C60-46A4-4317-9861-2A946569FB0D}"/>
              </a:ext>
            </a:extLst>
          </p:cNvPr>
          <p:cNvSpPr/>
          <p:nvPr/>
        </p:nvSpPr>
        <p:spPr>
          <a:xfrm>
            <a:off x="2702111" y="3090828"/>
            <a:ext cx="659366" cy="4640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직사각형 11">
            <a:extLst>
              <a:ext uri="{FF2B5EF4-FFF2-40B4-BE49-F238E27FC236}">
                <a16:creationId xmlns:a16="http://schemas.microsoft.com/office/drawing/2014/main" id="{8FADFC41-27C0-488E-A5CF-C49CCF039C7A}"/>
              </a:ext>
            </a:extLst>
          </p:cNvPr>
          <p:cNvSpPr/>
          <p:nvPr/>
        </p:nvSpPr>
        <p:spPr>
          <a:xfrm>
            <a:off x="5614257" y="3084165"/>
            <a:ext cx="659366" cy="4640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27053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in)">
                                      <p:cBhvr>
                                        <p:cTn id="27" dur="2000"/>
                                        <p:tgtEl>
                                          <p:spTgt spid="5"/>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circle(in)">
                                      <p:cBhvr>
                                        <p:cTn id="30" dur="2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circle(in)">
                                      <p:cBhvr>
                                        <p:cTn id="35" dur="20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circle(in)">
                                      <p:cBhvr>
                                        <p:cTn id="40" dur="2000"/>
                                        <p:tgtEl>
                                          <p:spTgt spid="9"/>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circle(in)">
                                      <p:cBhvr>
                                        <p:cTn id="43" dur="2000"/>
                                        <p:tgtEl>
                                          <p:spTgt spid="10"/>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circle(in)">
                                      <p:cBhvr>
                                        <p:cTn id="46" dur="2000"/>
                                        <p:tgtEl>
                                          <p:spTgt spid="11"/>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circle(in)">
                                      <p:cBhvr>
                                        <p:cTn id="4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animBg="1"/>
      <p:bldP spid="10"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0" y="0"/>
            <a:ext cx="4244631" cy="6858000"/>
          </a:xfrm>
          <a:prstGeom prst="rect">
            <a:avLst/>
          </a:prstGeom>
        </p:spPr>
      </p:pic>
      <p:pic>
        <p:nvPicPr>
          <p:cNvPr id="5" name="그림 4"/>
          <p:cNvPicPr>
            <a:picLocks noChangeAspect="1"/>
          </p:cNvPicPr>
          <p:nvPr/>
        </p:nvPicPr>
        <p:blipFill>
          <a:blip r:embed="rId3"/>
          <a:stretch>
            <a:fillRect/>
          </a:stretch>
        </p:blipFill>
        <p:spPr>
          <a:xfrm>
            <a:off x="4244630" y="-1"/>
            <a:ext cx="7947369" cy="1929969"/>
          </a:xfrm>
          <a:prstGeom prst="rect">
            <a:avLst/>
          </a:prstGeom>
        </p:spPr>
      </p:pic>
      <p:pic>
        <p:nvPicPr>
          <p:cNvPr id="6" name="그림 5"/>
          <p:cNvPicPr>
            <a:picLocks noChangeAspect="1"/>
          </p:cNvPicPr>
          <p:nvPr/>
        </p:nvPicPr>
        <p:blipFill>
          <a:blip r:embed="rId4"/>
          <a:stretch>
            <a:fillRect/>
          </a:stretch>
        </p:blipFill>
        <p:spPr>
          <a:xfrm>
            <a:off x="4244631" y="1929968"/>
            <a:ext cx="7947369" cy="984177"/>
          </a:xfrm>
          <a:prstGeom prst="rect">
            <a:avLst/>
          </a:prstGeom>
        </p:spPr>
      </p:pic>
      <p:pic>
        <p:nvPicPr>
          <p:cNvPr id="7" name="그림 6"/>
          <p:cNvPicPr>
            <a:picLocks noChangeAspect="1"/>
          </p:cNvPicPr>
          <p:nvPr/>
        </p:nvPicPr>
        <p:blipFill>
          <a:blip r:embed="rId5"/>
          <a:stretch>
            <a:fillRect/>
          </a:stretch>
        </p:blipFill>
        <p:spPr>
          <a:xfrm>
            <a:off x="4244631" y="2916446"/>
            <a:ext cx="7947369" cy="2312998"/>
          </a:xfrm>
          <a:prstGeom prst="rect">
            <a:avLst/>
          </a:prstGeom>
        </p:spPr>
      </p:pic>
      <p:pic>
        <p:nvPicPr>
          <p:cNvPr id="8" name="그림 7"/>
          <p:cNvPicPr>
            <a:picLocks noChangeAspect="1"/>
          </p:cNvPicPr>
          <p:nvPr/>
        </p:nvPicPr>
        <p:blipFill>
          <a:blip r:embed="rId6"/>
          <a:stretch>
            <a:fillRect/>
          </a:stretch>
        </p:blipFill>
        <p:spPr>
          <a:xfrm>
            <a:off x="4244630" y="5201195"/>
            <a:ext cx="7947369" cy="1599981"/>
          </a:xfrm>
          <a:prstGeom prst="rect">
            <a:avLst/>
          </a:prstGeom>
        </p:spPr>
      </p:pic>
      <mc:AlternateContent xmlns:mc="http://schemas.openxmlformats.org/markup-compatibility/2006" xmlns:a14="http://schemas.microsoft.com/office/drawing/2010/main">
        <mc:Choice Requires="a14">
          <p:sp>
            <p:nvSpPr>
              <p:cNvPr id="2" name="TextBox 1"/>
              <p:cNvSpPr txBox="1"/>
              <p:nvPr/>
            </p:nvSpPr>
            <p:spPr>
              <a:xfrm>
                <a:off x="7605991" y="4675446"/>
                <a:ext cx="3574697" cy="11079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1" i="1" smtClean="0">
                          <a:solidFill>
                            <a:srgbClr val="FF0000"/>
                          </a:solidFill>
                          <a:latin typeface="Cambria Math" panose="02040503050406030204" pitchFamily="18" charset="0"/>
                        </a:rPr>
                        <m:t>𝑹𝑮</m:t>
                      </m:r>
                      <m:r>
                        <a:rPr lang="en-US" altLang="ko-KR" b="1" i="1" smtClean="0">
                          <a:solidFill>
                            <a:srgbClr val="FF0000"/>
                          </a:solidFill>
                          <a:latin typeface="Cambria Math" panose="02040503050406030204" pitchFamily="18" charset="0"/>
                        </a:rPr>
                        <m:t>−</m:t>
                      </m:r>
                      <m:r>
                        <a:rPr lang="en-US" altLang="ko-KR" b="1" i="1" smtClean="0">
                          <a:solidFill>
                            <a:srgbClr val="FF0000"/>
                          </a:solidFill>
                          <a:latin typeface="Cambria Math" panose="02040503050406030204" pitchFamily="18" charset="0"/>
                        </a:rPr>
                        <m:t>𝒊𝒎𝒑𝒓𝒐𝒗𝒆𝒅</m:t>
                      </m:r>
                    </m:oMath>
                  </m:oMathPara>
                </a14:m>
                <a:endParaRPr lang="en-US" altLang="ko-KR" b="1"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1" i="1" smtClean="0">
                          <a:solidFill>
                            <a:srgbClr val="FF0000"/>
                          </a:solidFill>
                          <a:latin typeface="Cambria Math" panose="02040503050406030204" pitchFamily="18" charset="0"/>
                        </a:rPr>
                        <m:t>𝑮𝒊𝒏𝒛𝒃𝒖𝒓𝒈</m:t>
                      </m:r>
                      <m:r>
                        <a:rPr lang="en-US" altLang="ko-KR" b="1" i="1" smtClean="0">
                          <a:solidFill>
                            <a:srgbClr val="FF0000"/>
                          </a:solidFill>
                          <a:latin typeface="Cambria Math" panose="02040503050406030204" pitchFamily="18" charset="0"/>
                        </a:rPr>
                        <m:t>−</m:t>
                      </m:r>
                      <m:r>
                        <a:rPr lang="en-US" altLang="ko-KR" b="1" i="1" smtClean="0">
                          <a:solidFill>
                            <a:srgbClr val="FF0000"/>
                          </a:solidFill>
                          <a:latin typeface="Cambria Math" panose="02040503050406030204" pitchFamily="18" charset="0"/>
                        </a:rPr>
                        <m:t>𝑳𝒂𝒏𝒅𝒂𝒖</m:t>
                      </m:r>
                      <m:r>
                        <a:rPr lang="en-US" altLang="ko-KR" b="1" i="1" smtClean="0">
                          <a:solidFill>
                            <a:srgbClr val="FF0000"/>
                          </a:solidFill>
                          <a:latin typeface="Cambria Math" panose="02040503050406030204" pitchFamily="18" charset="0"/>
                        </a:rPr>
                        <m:t> </m:t>
                      </m:r>
                      <m:r>
                        <a:rPr lang="en-US" altLang="ko-KR" b="1" i="1" smtClean="0">
                          <a:solidFill>
                            <a:srgbClr val="FF0000"/>
                          </a:solidFill>
                          <a:latin typeface="Cambria Math" panose="02040503050406030204" pitchFamily="18" charset="0"/>
                        </a:rPr>
                        <m:t>𝒕𝒉𝒆𝒐𝒓𝒚</m:t>
                      </m:r>
                    </m:oMath>
                  </m:oMathPara>
                </a14:m>
                <a:endParaRPr lang="en-US" altLang="ko-KR" b="1"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1" i="1" smtClean="0">
                          <a:solidFill>
                            <a:srgbClr val="FF0000"/>
                          </a:solidFill>
                          <a:latin typeface="Cambria Math" panose="02040503050406030204" pitchFamily="18" charset="0"/>
                        </a:rPr>
                        <m:t>𝒐𝒏</m:t>
                      </m:r>
                      <m:r>
                        <a:rPr lang="en-US" altLang="ko-KR" b="1" i="1" smtClean="0">
                          <a:solidFill>
                            <a:srgbClr val="FF0000"/>
                          </a:solidFill>
                          <a:latin typeface="Cambria Math" panose="02040503050406030204" pitchFamily="18" charset="0"/>
                        </a:rPr>
                        <m:t> </m:t>
                      </m:r>
                      <m:r>
                        <a:rPr lang="en-US" altLang="ko-KR" b="1" i="1" smtClean="0">
                          <a:solidFill>
                            <a:srgbClr val="FF0000"/>
                          </a:solidFill>
                          <a:latin typeface="Cambria Math" panose="02040503050406030204" pitchFamily="18" charset="0"/>
                        </a:rPr>
                        <m:t>𝒆𝒎𝒆𝒓𝒈𝒆𝒏𝒕</m:t>
                      </m:r>
                      <m:r>
                        <a:rPr lang="en-US" altLang="ko-KR" b="1" i="1" smtClean="0">
                          <a:solidFill>
                            <a:srgbClr val="FF0000"/>
                          </a:solidFill>
                          <a:latin typeface="Cambria Math" panose="02040503050406030204" pitchFamily="18" charset="0"/>
                        </a:rPr>
                        <m:t> </m:t>
                      </m:r>
                      <m:r>
                        <a:rPr lang="en-US" altLang="ko-KR" b="1" i="1" smtClean="0">
                          <a:solidFill>
                            <a:srgbClr val="FF0000"/>
                          </a:solidFill>
                          <a:latin typeface="Cambria Math" panose="02040503050406030204" pitchFamily="18" charset="0"/>
                        </a:rPr>
                        <m:t>𝒄𝒖𝒓𝒗𝒆𝒅</m:t>
                      </m:r>
                      <m:r>
                        <a:rPr lang="en-US" altLang="ko-KR" b="1" i="1" smtClean="0">
                          <a:solidFill>
                            <a:srgbClr val="FF0000"/>
                          </a:solidFill>
                          <a:latin typeface="Cambria Math" panose="02040503050406030204" pitchFamily="18" charset="0"/>
                        </a:rPr>
                        <m:t> </m:t>
                      </m:r>
                      <m:r>
                        <a:rPr lang="en-US" altLang="ko-KR" b="1" i="1" smtClean="0">
                          <a:solidFill>
                            <a:srgbClr val="FF0000"/>
                          </a:solidFill>
                          <a:latin typeface="Cambria Math" panose="02040503050406030204" pitchFamily="18" charset="0"/>
                        </a:rPr>
                        <m:t>𝒔𝒑𝒂𝒄𝒆𝒕𝒊𝒎𝒆</m:t>
                      </m:r>
                    </m:oMath>
                  </m:oMathPara>
                </a14:m>
                <a:endParaRPr lang="en-US" altLang="ko-KR" b="1"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1" i="1" smtClean="0">
                          <a:solidFill>
                            <a:srgbClr val="FF0000"/>
                          </a:solidFill>
                          <a:latin typeface="Cambria Math" panose="02040503050406030204" pitchFamily="18" charset="0"/>
                        </a:rPr>
                        <m:t>𝒘𝒊𝒕𝒉</m:t>
                      </m:r>
                      <m:r>
                        <a:rPr lang="en-US" altLang="ko-KR" b="1" i="1" smtClean="0">
                          <a:solidFill>
                            <a:srgbClr val="FF0000"/>
                          </a:solidFill>
                          <a:latin typeface="Cambria Math" panose="02040503050406030204" pitchFamily="18" charset="0"/>
                        </a:rPr>
                        <m:t> </m:t>
                      </m:r>
                      <m:r>
                        <a:rPr lang="en-US" altLang="ko-KR" b="1" i="1" smtClean="0">
                          <a:solidFill>
                            <a:srgbClr val="FF0000"/>
                          </a:solidFill>
                          <a:latin typeface="Cambria Math" panose="02040503050406030204" pitchFamily="18" charset="0"/>
                        </a:rPr>
                        <m:t>𝒂𝒏</m:t>
                      </m:r>
                      <m:r>
                        <a:rPr lang="en-US" altLang="ko-KR" b="1" i="1" smtClean="0">
                          <a:solidFill>
                            <a:srgbClr val="FF0000"/>
                          </a:solidFill>
                          <a:latin typeface="Cambria Math" panose="02040503050406030204" pitchFamily="18" charset="0"/>
                        </a:rPr>
                        <m:t> </m:t>
                      </m:r>
                      <m:r>
                        <a:rPr lang="en-US" altLang="ko-KR" b="1" i="1" smtClean="0">
                          <a:solidFill>
                            <a:srgbClr val="FF0000"/>
                          </a:solidFill>
                          <a:latin typeface="Cambria Math" panose="02040503050406030204" pitchFamily="18" charset="0"/>
                        </a:rPr>
                        <m:t>𝒆𝒙𝒕𝒓𝒂𝒅𝒊𝒎𝒆𝒏𝒔𝒊𝒐𝒏</m:t>
                      </m:r>
                    </m:oMath>
                  </m:oMathPara>
                </a14:m>
                <a:endParaRPr lang="ko-KR" altLang="en-US" b="1" dirty="0">
                  <a:solidFill>
                    <a:srgbClr val="FF0000"/>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7605991" y="4675446"/>
                <a:ext cx="3574697" cy="1107996"/>
              </a:xfrm>
              <a:prstGeom prst="rect">
                <a:avLst/>
              </a:prstGeom>
              <a:blipFill>
                <a:blip r:embed="rId7"/>
                <a:stretch>
                  <a:fillRect l="-512" t="-1099" r="-1877" b="-2198"/>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272181" y="2485317"/>
                <a:ext cx="2431563" cy="3048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𝜑</m:t>
                      </m:r>
                      <m:r>
                        <a:rPr lang="en-US" altLang="ko-KR" b="0" i="1" smtClean="0">
                          <a:latin typeface="Cambria Math" panose="02040503050406030204" pitchFamily="18" charset="0"/>
                        </a:rPr>
                        <m:t>↔</m:t>
                      </m:r>
                      <m:sSubSup>
                        <m:sSubSupPr>
                          <m:ctrlPr>
                            <a:rPr lang="en-US" altLang="ko-KR" b="0" i="1" smtClean="0">
                              <a:latin typeface="Cambria Math" panose="02040503050406030204" pitchFamily="18" charset="0"/>
                            </a:rPr>
                          </m:ctrlPr>
                        </m:sSubSupPr>
                        <m:e>
                          <m:r>
                            <a:rPr lang="en-US" altLang="ko-KR" b="0" i="1" smtClean="0">
                              <a:latin typeface="Cambria Math" panose="02040503050406030204" pitchFamily="18" charset="0"/>
                            </a:rPr>
                            <m:t>𝜙</m:t>
                          </m:r>
                        </m:e>
                        <m:sub>
                          <m:r>
                            <a:rPr lang="en-US" altLang="ko-KR" b="0" i="1" smtClean="0">
                              <a:latin typeface="Cambria Math" panose="02040503050406030204" pitchFamily="18" charset="0"/>
                            </a:rPr>
                            <m:t>𝛼</m:t>
                          </m:r>
                        </m:sub>
                        <m:sup>
                          <m:r>
                            <a:rPr lang="en-US" altLang="ko-KR" b="0" i="1" smtClean="0">
                              <a:latin typeface="Cambria Math" panose="02040503050406030204" pitchFamily="18" charset="0"/>
                            </a:rPr>
                            <m:t>2</m:t>
                          </m:r>
                        </m:sup>
                      </m:sSubSup>
                      <m:r>
                        <a:rPr lang="en-US" altLang="ko-KR" b="0" i="1" smtClean="0">
                          <a:latin typeface="Cambria Math" panose="02040503050406030204" pitchFamily="18" charset="0"/>
                        </a:rPr>
                        <m:t>    &amp;  </m:t>
                      </m:r>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 </m:t>
                          </m:r>
                          <m:r>
                            <a:rPr lang="en-US" altLang="ko-KR" b="0" i="1" smtClean="0">
                              <a:latin typeface="Cambria Math" panose="02040503050406030204" pitchFamily="18" charset="0"/>
                            </a:rPr>
                            <m:t>𝑔</m:t>
                          </m:r>
                        </m:e>
                        <m:sub>
                          <m:r>
                            <a:rPr lang="en-US" altLang="ko-KR" b="0" i="1" smtClean="0">
                              <a:latin typeface="Cambria Math" panose="02040503050406030204" pitchFamily="18" charset="0"/>
                            </a:rPr>
                            <m:t>𝜇𝜈</m:t>
                          </m:r>
                        </m:sub>
                      </m:sSub>
                      <m:r>
                        <a:rPr lang="en-US" altLang="ko-KR" b="0" i="1" smtClean="0">
                          <a:latin typeface="Cambria Math" panose="02040503050406030204" pitchFamily="18" charset="0"/>
                        </a:rPr>
                        <m:t>↔</m:t>
                      </m:r>
                      <m:sSup>
                        <m:sSupPr>
                          <m:ctrlPr>
                            <a:rPr lang="en-US" altLang="ko-KR" b="0" i="1" smtClean="0">
                              <a:latin typeface="Cambria Math" panose="02040503050406030204" pitchFamily="18" charset="0"/>
                            </a:rPr>
                          </m:ctrlPr>
                        </m:sSupPr>
                        <m:e>
                          <m:r>
                            <a:rPr lang="en-US" altLang="ko-KR" b="0" i="1" smtClean="0">
                              <a:latin typeface="Cambria Math" panose="02040503050406030204" pitchFamily="18" charset="0"/>
                            </a:rPr>
                            <m:t>𝑇</m:t>
                          </m:r>
                        </m:e>
                        <m:sup>
                          <m:r>
                            <a:rPr lang="en-US" altLang="ko-KR" b="0" i="1" smtClean="0">
                              <a:latin typeface="Cambria Math" panose="02040503050406030204" pitchFamily="18" charset="0"/>
                            </a:rPr>
                            <m:t>𝜇𝜈</m:t>
                          </m:r>
                        </m:sup>
                      </m:sSup>
                    </m:oMath>
                  </m:oMathPara>
                </a14:m>
                <a:endParaRPr lang="ko-KR" alt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8272181" y="2485317"/>
                <a:ext cx="2431563" cy="304827"/>
              </a:xfrm>
              <a:prstGeom prst="rect">
                <a:avLst/>
              </a:prstGeom>
              <a:blipFill>
                <a:blip r:embed="rId8"/>
                <a:stretch>
                  <a:fillRect l="-1504" b="-24000"/>
                </a:stretch>
              </a:blipFill>
            </p:spPr>
            <p:txBody>
              <a:bodyPr/>
              <a:lstStyle/>
              <a:p>
                <a:r>
                  <a:rPr lang="ko-KR" altLang="en-US">
                    <a:noFill/>
                  </a:rPr>
                  <a:t> </a:t>
                </a:r>
              </a:p>
            </p:txBody>
          </p:sp>
        </mc:Fallback>
      </mc:AlternateContent>
      <p:sp>
        <p:nvSpPr>
          <p:cNvPr id="10" name="직사각형 9"/>
          <p:cNvSpPr/>
          <p:nvPr/>
        </p:nvSpPr>
        <p:spPr>
          <a:xfrm>
            <a:off x="6253018" y="4072945"/>
            <a:ext cx="5116946" cy="50829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11" name="TextBox 10"/>
              <p:cNvSpPr txBox="1"/>
              <p:nvPr/>
            </p:nvSpPr>
            <p:spPr>
              <a:xfrm>
                <a:off x="57067" y="6120451"/>
                <a:ext cx="4130495" cy="6155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000" b="1" i="1" smtClean="0">
                          <a:solidFill>
                            <a:srgbClr val="FF0000"/>
                          </a:solidFill>
                          <a:latin typeface="Cambria Math" panose="02040503050406030204" pitchFamily="18" charset="0"/>
                        </a:rPr>
                        <m:t>𝟏</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𝑰𝒏𝒕𝒓𝒐𝒅𝒖𝒄𝒕𝒊𝒐𝒏</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𝒐𝒇</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𝑹𝑮</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𝒇𝒍𝒐𝒘𝒔</m:t>
                      </m:r>
                    </m:oMath>
                  </m:oMathPara>
                </a14:m>
                <a:endParaRPr lang="en-US" altLang="ko-KR" sz="2000" b="1"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000" b="1" i="1" smtClean="0">
                          <a:solidFill>
                            <a:srgbClr val="FF0000"/>
                          </a:solidFill>
                          <a:latin typeface="Cambria Math" panose="02040503050406030204" pitchFamily="18" charset="0"/>
                        </a:rPr>
                        <m:t>𝟐</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𝑼𝑽</m:t>
                      </m:r>
                      <m:r>
                        <a:rPr lang="en-US" altLang="ko-KR" sz="2000" b="1" i="1" smtClean="0">
                          <a:solidFill>
                            <a:srgbClr val="FF0000"/>
                          </a:solidFill>
                          <a:latin typeface="Cambria Math" panose="02040503050406030204" pitchFamily="18" charset="0"/>
                        </a:rPr>
                        <m:t> &amp; </m:t>
                      </m:r>
                      <m:r>
                        <a:rPr lang="en-US" altLang="ko-KR" sz="2000" b="1" i="1" smtClean="0">
                          <a:solidFill>
                            <a:srgbClr val="FF0000"/>
                          </a:solidFill>
                          <a:latin typeface="Cambria Math" panose="02040503050406030204" pitchFamily="18" charset="0"/>
                        </a:rPr>
                        <m:t>𝑰𝑹</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𝒃𝒐𝒖𝒏𝒅𝒂𝒓𝒚</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𝒄𝒐𝒏𝒅𝒊𝒕𝒊𝒐𝒏𝒔</m:t>
                      </m:r>
                    </m:oMath>
                  </m:oMathPara>
                </a14:m>
                <a:endParaRPr lang="en-US" altLang="ko-KR" sz="2000" b="1" dirty="0">
                  <a:solidFill>
                    <a:srgbClr val="FF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7067" y="6120451"/>
                <a:ext cx="4130495" cy="615553"/>
              </a:xfrm>
              <a:prstGeom prst="rect">
                <a:avLst/>
              </a:prstGeom>
              <a:blipFill>
                <a:blip r:embed="rId10"/>
                <a:stretch>
                  <a:fillRect b="-18812"/>
                </a:stretch>
              </a:blipFill>
            </p:spPr>
            <p:txBody>
              <a:bodyPr/>
              <a:lstStyle/>
              <a:p>
                <a:r>
                  <a:rPr lang="ko-KR" altLang="en-US">
                    <a:noFill/>
                  </a:rPr>
                  <a:t> </a:t>
                </a:r>
              </a:p>
            </p:txBody>
          </p:sp>
        </mc:Fallback>
      </mc:AlternateContent>
      <p:sp>
        <p:nvSpPr>
          <p:cNvPr id="12" name="직사각형 11">
            <a:extLst>
              <a:ext uri="{FF2B5EF4-FFF2-40B4-BE49-F238E27FC236}">
                <a16:creationId xmlns:a16="http://schemas.microsoft.com/office/drawing/2014/main" id="{7728D082-50FE-4D31-83AE-D6EB63495B8A}"/>
              </a:ext>
            </a:extLst>
          </p:cNvPr>
          <p:cNvSpPr/>
          <p:nvPr/>
        </p:nvSpPr>
        <p:spPr>
          <a:xfrm>
            <a:off x="9298182" y="1458912"/>
            <a:ext cx="894689" cy="4640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a16="http://schemas.microsoft.com/office/drawing/2014/main" id="{0B7273AA-0E6B-4DF2-B6EA-693CEB26FA5C}"/>
              </a:ext>
            </a:extLst>
          </p:cNvPr>
          <p:cNvSpPr/>
          <p:nvPr/>
        </p:nvSpPr>
        <p:spPr>
          <a:xfrm>
            <a:off x="10378905" y="1395020"/>
            <a:ext cx="991059" cy="5145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AF9AE60-2E63-4368-81B7-DDEC3D8B9C45}"/>
                  </a:ext>
                </a:extLst>
              </p:cNvPr>
              <p:cNvSpPr txBox="1"/>
              <p:nvPr/>
            </p:nvSpPr>
            <p:spPr>
              <a:xfrm>
                <a:off x="0" y="3723073"/>
                <a:ext cx="4219232" cy="699743"/>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1600" b="0" i="1" smtClean="0">
                          <a:latin typeface="Cambria Math" panose="02040503050406030204" pitchFamily="18" charset="0"/>
                        </a:rPr>
                        <m:t>𝑑𝑧</m:t>
                      </m:r>
                      <m:nary>
                        <m:naryPr>
                          <m:chr m:val="∑"/>
                          <m:ctrlPr>
                            <a:rPr lang="en-US" altLang="ko-KR" sz="1600" i="1" smtClean="0">
                              <a:latin typeface="Cambria Math" panose="02040503050406030204" pitchFamily="18" charset="0"/>
                            </a:rPr>
                          </m:ctrlPr>
                        </m:naryPr>
                        <m:sub>
                          <m:r>
                            <m:rPr>
                              <m:brk m:alnAt="23"/>
                            </m:rPr>
                            <a:rPr lang="en-US" altLang="ko-KR" sz="1600" b="0" i="1" smtClean="0">
                              <a:latin typeface="Cambria Math" panose="02040503050406030204" pitchFamily="18" charset="0"/>
                            </a:rPr>
                            <m:t>𝑘</m:t>
                          </m:r>
                          <m:r>
                            <a:rPr lang="en-US" altLang="ko-KR" sz="1600" b="0" i="1" smtClean="0">
                              <a:latin typeface="Cambria Math" panose="02040503050406030204" pitchFamily="18" charset="0"/>
                            </a:rPr>
                            <m:t>=1</m:t>
                          </m:r>
                        </m:sub>
                        <m:sup>
                          <m:r>
                            <a:rPr lang="en-US" altLang="ko-KR" sz="1600" b="0" i="1" smtClean="0">
                              <a:latin typeface="Cambria Math" panose="02040503050406030204" pitchFamily="18" charset="0"/>
                            </a:rPr>
                            <m:t>𝑓</m:t>
                          </m:r>
                        </m:sup>
                        <m:e>
                          <m:f>
                            <m:fPr>
                              <m:ctrlPr>
                                <a:rPr lang="en-US" altLang="ko-KR" sz="1600" i="1">
                                  <a:latin typeface="Cambria Math" panose="02040503050406030204" pitchFamily="18" charset="0"/>
                                </a:rPr>
                              </m:ctrlPr>
                            </m:fPr>
                            <m:num>
                              <m:sSubSup>
                                <m:sSubSupPr>
                                  <m:ctrlPr>
                                    <a:rPr lang="en-US" altLang="ko-KR" sz="1600" i="1">
                                      <a:latin typeface="Cambria Math" panose="02040503050406030204" pitchFamily="18" charset="0"/>
                                    </a:rPr>
                                  </m:ctrlPr>
                                </m:sSubSupPr>
                                <m:e>
                                  <m:r>
                                    <a:rPr lang="en-US" altLang="ko-KR" sz="1600" i="1">
                                      <a:latin typeface="Cambria Math" panose="02040503050406030204" pitchFamily="18" charset="0"/>
                                    </a:rPr>
                                    <m:t>𝑔</m:t>
                                  </m:r>
                                </m:e>
                                <m:sub>
                                  <m:r>
                                    <a:rPr lang="en-US" altLang="ko-KR" sz="1600" i="1">
                                      <a:latin typeface="Cambria Math" panose="02040503050406030204" pitchFamily="18" charset="0"/>
                                    </a:rPr>
                                    <m:t>𝜇𝜈</m:t>
                                  </m:r>
                                </m:sub>
                                <m:sup>
                                  <m:d>
                                    <m:dPr>
                                      <m:ctrlPr>
                                        <a:rPr lang="en-US" altLang="ko-KR" sz="1600" i="1">
                                          <a:latin typeface="Cambria Math" panose="02040503050406030204" pitchFamily="18" charset="0"/>
                                        </a:rPr>
                                      </m:ctrlPr>
                                    </m:dPr>
                                    <m:e>
                                      <m:r>
                                        <a:rPr lang="en-US" altLang="ko-KR" sz="1600" i="1">
                                          <a:latin typeface="Cambria Math" panose="02040503050406030204" pitchFamily="18" charset="0"/>
                                        </a:rPr>
                                        <m:t>𝑘</m:t>
                                      </m:r>
                                    </m:e>
                                  </m:d>
                                </m:sup>
                              </m:sSubSup>
                              <m:d>
                                <m:dPr>
                                  <m:ctrlPr>
                                    <a:rPr lang="en-US" altLang="ko-KR" sz="1600" i="1">
                                      <a:latin typeface="Cambria Math" panose="02040503050406030204" pitchFamily="18" charset="0"/>
                                    </a:rPr>
                                  </m:ctrlPr>
                                </m:dPr>
                                <m:e>
                                  <m:r>
                                    <a:rPr lang="en-US" altLang="ko-KR" sz="1600" i="1">
                                      <a:latin typeface="Cambria Math" panose="02040503050406030204" pitchFamily="18" charset="0"/>
                                    </a:rPr>
                                    <m:t>𝑥</m:t>
                                  </m:r>
                                </m:e>
                              </m:d>
                              <m:r>
                                <a:rPr lang="en-US" altLang="ko-KR" sz="1600" i="1">
                                  <a:latin typeface="Cambria Math" panose="02040503050406030204" pitchFamily="18" charset="0"/>
                                </a:rPr>
                                <m:t>−</m:t>
                              </m:r>
                              <m:sSubSup>
                                <m:sSubSupPr>
                                  <m:ctrlPr>
                                    <a:rPr lang="en-US" altLang="ko-KR" sz="1600" i="1">
                                      <a:latin typeface="Cambria Math" panose="02040503050406030204" pitchFamily="18" charset="0"/>
                                    </a:rPr>
                                  </m:ctrlPr>
                                </m:sSubSupPr>
                                <m:e>
                                  <m:r>
                                    <a:rPr lang="en-US" altLang="ko-KR" sz="1600" i="1">
                                      <a:latin typeface="Cambria Math" panose="02040503050406030204" pitchFamily="18" charset="0"/>
                                    </a:rPr>
                                    <m:t>𝑔</m:t>
                                  </m:r>
                                </m:e>
                                <m:sub>
                                  <m:r>
                                    <a:rPr lang="en-US" altLang="ko-KR" sz="1600" i="1">
                                      <a:latin typeface="Cambria Math" panose="02040503050406030204" pitchFamily="18" charset="0"/>
                                    </a:rPr>
                                    <m:t>𝜇𝜈</m:t>
                                  </m:r>
                                </m:sub>
                                <m:sup>
                                  <m:d>
                                    <m:dPr>
                                      <m:ctrlPr>
                                        <a:rPr lang="en-US" altLang="ko-KR" sz="1600" i="1">
                                          <a:latin typeface="Cambria Math" panose="02040503050406030204" pitchFamily="18" charset="0"/>
                                        </a:rPr>
                                      </m:ctrlPr>
                                    </m:dPr>
                                    <m:e>
                                      <m:r>
                                        <a:rPr lang="en-US" altLang="ko-KR" sz="1600" i="1">
                                          <a:latin typeface="Cambria Math" panose="02040503050406030204" pitchFamily="18" charset="0"/>
                                        </a:rPr>
                                        <m:t>𝑘</m:t>
                                      </m:r>
                                      <m:r>
                                        <a:rPr lang="en-US" altLang="ko-KR" sz="1600" i="1">
                                          <a:latin typeface="Cambria Math" panose="02040503050406030204" pitchFamily="18" charset="0"/>
                                        </a:rPr>
                                        <m:t>−1</m:t>
                                      </m:r>
                                    </m:e>
                                  </m:d>
                                </m:sup>
                              </m:sSubSup>
                              <m:d>
                                <m:dPr>
                                  <m:ctrlPr>
                                    <a:rPr lang="en-US" altLang="ko-KR" sz="1600" i="1">
                                      <a:latin typeface="Cambria Math" panose="02040503050406030204" pitchFamily="18" charset="0"/>
                                    </a:rPr>
                                  </m:ctrlPr>
                                </m:dPr>
                                <m:e>
                                  <m:r>
                                    <a:rPr lang="en-US" altLang="ko-KR" sz="1600" i="1">
                                      <a:latin typeface="Cambria Math" panose="02040503050406030204" pitchFamily="18" charset="0"/>
                                    </a:rPr>
                                    <m:t>𝑥</m:t>
                                  </m:r>
                                </m:e>
                              </m:d>
                            </m:num>
                            <m:den>
                              <m:r>
                                <a:rPr lang="en-US" altLang="ko-KR" sz="1600" i="1">
                                  <a:latin typeface="Cambria Math" panose="02040503050406030204" pitchFamily="18" charset="0"/>
                                </a:rPr>
                                <m:t>𝑑𝑧</m:t>
                              </m:r>
                              <m:r>
                                <a:rPr lang="en-US" altLang="ko-KR" sz="1600" i="1">
                                  <a:latin typeface="Cambria Math" panose="02040503050406030204" pitchFamily="18" charset="0"/>
                                </a:rPr>
                                <m:t>[</m:t>
                              </m:r>
                              <m:r>
                                <a:rPr lang="en-US" altLang="ko-KR" sz="1600" i="1">
                                  <a:latin typeface="Cambria Math" panose="02040503050406030204" pitchFamily="18" charset="0"/>
                                </a:rPr>
                                <m:t>𝑘</m:t>
                              </m:r>
                              <m:r>
                                <a:rPr lang="en-US" altLang="ko-KR" sz="1600" i="1">
                                  <a:latin typeface="Cambria Math" panose="02040503050406030204" pitchFamily="18" charset="0"/>
                                </a:rPr>
                                <m:t>−(</m:t>
                              </m:r>
                              <m:r>
                                <a:rPr lang="en-US" altLang="ko-KR" sz="1600" i="1">
                                  <a:latin typeface="Cambria Math" panose="02040503050406030204" pitchFamily="18" charset="0"/>
                                </a:rPr>
                                <m:t>𝑘</m:t>
                              </m:r>
                              <m:r>
                                <a:rPr lang="en-US" altLang="ko-KR" sz="1600" i="1">
                                  <a:latin typeface="Cambria Math" panose="02040503050406030204" pitchFamily="18" charset="0"/>
                                </a:rPr>
                                <m:t>−1)]</m:t>
                              </m:r>
                            </m:den>
                          </m:f>
                        </m:e>
                      </m:nary>
                      <m:r>
                        <a:rPr lang="en-US" altLang="ko-KR" sz="1600" i="1" smtClean="0">
                          <a:latin typeface="Cambria Math" panose="02040503050406030204" pitchFamily="18" charset="0"/>
                          <a:ea typeface="Cambria Math" panose="02040503050406030204" pitchFamily="18" charset="0"/>
                        </a:rPr>
                        <m:t>→</m:t>
                      </m:r>
                      <m:sSub>
                        <m:sSubPr>
                          <m:ctrlPr>
                            <a:rPr lang="en-US" altLang="ko-KR" sz="1600" b="0" i="1" smtClean="0">
                              <a:latin typeface="Cambria Math" panose="02040503050406030204" pitchFamily="18" charset="0"/>
                              <a:ea typeface="Cambria Math" panose="02040503050406030204" pitchFamily="18" charset="0"/>
                            </a:rPr>
                          </m:ctrlPr>
                        </m:sSubPr>
                        <m:e>
                          <m:nary>
                            <m:naryPr>
                              <m:ctrlPr>
                                <a:rPr lang="en-US" altLang="ko-KR" sz="1600" b="0" i="1" smtClean="0">
                                  <a:latin typeface="Cambria Math" panose="02040503050406030204" pitchFamily="18" charset="0"/>
                                  <a:ea typeface="Cambria Math" panose="02040503050406030204" pitchFamily="18" charset="0"/>
                                </a:rPr>
                              </m:ctrlPr>
                            </m:naryPr>
                            <m:sub>
                              <m:r>
                                <m:rPr>
                                  <m:brk m:alnAt="23"/>
                                </m:rPr>
                                <a:rPr lang="en-US" altLang="ko-KR" sz="1600" b="0" i="1" smtClean="0">
                                  <a:latin typeface="Cambria Math" panose="02040503050406030204" pitchFamily="18" charset="0"/>
                                  <a:ea typeface="Cambria Math" panose="02040503050406030204" pitchFamily="18" charset="0"/>
                                </a:rPr>
                                <m:t>0</m:t>
                              </m:r>
                            </m:sub>
                            <m:sup>
                              <m:sSub>
                                <m:sSubPr>
                                  <m:ctrlPr>
                                    <a:rPr lang="en-US" altLang="ko-KR" sz="1600" b="0" i="1" smtClean="0">
                                      <a:latin typeface="Cambria Math" panose="02040503050406030204" pitchFamily="18" charset="0"/>
                                      <a:ea typeface="Cambria Math" panose="02040503050406030204" pitchFamily="18" charset="0"/>
                                    </a:rPr>
                                  </m:ctrlPr>
                                </m:sSubPr>
                                <m:e>
                                  <m:r>
                                    <a:rPr lang="en-US" altLang="ko-KR" sz="1600" b="0" i="1" smtClean="0">
                                      <a:latin typeface="Cambria Math" panose="02040503050406030204" pitchFamily="18" charset="0"/>
                                      <a:ea typeface="Cambria Math" panose="02040503050406030204" pitchFamily="18" charset="0"/>
                                    </a:rPr>
                                    <m:t>𝑧</m:t>
                                  </m:r>
                                </m:e>
                                <m:sub>
                                  <m:r>
                                    <a:rPr lang="en-US" altLang="ko-KR" sz="1600" b="0" i="1" smtClean="0">
                                      <a:latin typeface="Cambria Math" panose="02040503050406030204" pitchFamily="18" charset="0"/>
                                      <a:ea typeface="Cambria Math" panose="02040503050406030204" pitchFamily="18" charset="0"/>
                                    </a:rPr>
                                    <m:t>𝑓</m:t>
                                  </m:r>
                                </m:sub>
                              </m:sSub>
                            </m:sup>
                            <m:e>
                              <m:r>
                                <a:rPr lang="en-US" altLang="ko-KR" sz="1600" b="0" i="1" smtClean="0">
                                  <a:latin typeface="Cambria Math" panose="02040503050406030204" pitchFamily="18" charset="0"/>
                                  <a:ea typeface="Cambria Math" panose="02040503050406030204" pitchFamily="18" charset="0"/>
                                </a:rPr>
                                <m:t>𝑑𝑧</m:t>
                              </m:r>
                            </m:e>
                          </m:nary>
                          <m:r>
                            <a:rPr lang="en-US" altLang="ko-KR" sz="1600" b="0" i="1" smtClean="0">
                              <a:latin typeface="Cambria Math" panose="02040503050406030204" pitchFamily="18" charset="0"/>
                              <a:ea typeface="Cambria Math" panose="02040503050406030204" pitchFamily="18" charset="0"/>
                            </a:rPr>
                            <m:t>𝜕</m:t>
                          </m:r>
                        </m:e>
                        <m:sub>
                          <m:r>
                            <a:rPr lang="en-US" altLang="ko-KR" sz="1600" b="0" i="1" smtClean="0">
                              <a:latin typeface="Cambria Math" panose="02040503050406030204" pitchFamily="18" charset="0"/>
                              <a:ea typeface="Cambria Math" panose="02040503050406030204" pitchFamily="18" charset="0"/>
                            </a:rPr>
                            <m:t>𝑧</m:t>
                          </m:r>
                        </m:sub>
                      </m:sSub>
                      <m:sSub>
                        <m:sSubPr>
                          <m:ctrlPr>
                            <a:rPr lang="en-US" altLang="ko-KR" sz="1600" b="0" i="1" smtClean="0">
                              <a:latin typeface="Cambria Math" panose="02040503050406030204" pitchFamily="18" charset="0"/>
                              <a:ea typeface="Cambria Math" panose="02040503050406030204" pitchFamily="18" charset="0"/>
                            </a:rPr>
                          </m:ctrlPr>
                        </m:sSubPr>
                        <m:e>
                          <m:r>
                            <a:rPr lang="en-US" altLang="ko-KR" sz="1600" b="0" i="1" smtClean="0">
                              <a:latin typeface="Cambria Math" panose="02040503050406030204" pitchFamily="18" charset="0"/>
                              <a:ea typeface="Cambria Math" panose="02040503050406030204" pitchFamily="18" charset="0"/>
                            </a:rPr>
                            <m:t>𝑔</m:t>
                          </m:r>
                        </m:e>
                        <m:sub>
                          <m:r>
                            <a:rPr lang="en-US" altLang="ko-KR" sz="1600" b="0" i="1" smtClean="0">
                              <a:latin typeface="Cambria Math" panose="02040503050406030204" pitchFamily="18" charset="0"/>
                              <a:ea typeface="Cambria Math" panose="02040503050406030204" pitchFamily="18" charset="0"/>
                            </a:rPr>
                            <m:t>𝜇𝜈</m:t>
                          </m:r>
                        </m:sub>
                      </m:sSub>
                      <m:r>
                        <a:rPr lang="en-US" altLang="ko-KR" sz="1600" b="0" i="1" smtClean="0">
                          <a:latin typeface="Cambria Math" panose="02040503050406030204" pitchFamily="18" charset="0"/>
                          <a:ea typeface="Cambria Math" panose="02040503050406030204" pitchFamily="18" charset="0"/>
                        </a:rPr>
                        <m:t>(</m:t>
                      </m:r>
                      <m:r>
                        <a:rPr lang="en-US" altLang="ko-KR" sz="1600" b="0" i="1" smtClean="0">
                          <a:latin typeface="Cambria Math" panose="02040503050406030204" pitchFamily="18" charset="0"/>
                          <a:ea typeface="Cambria Math" panose="02040503050406030204" pitchFamily="18" charset="0"/>
                        </a:rPr>
                        <m:t>𝑥</m:t>
                      </m:r>
                      <m:r>
                        <a:rPr lang="en-US" altLang="ko-KR" sz="1600" b="0" i="1" smtClean="0">
                          <a:latin typeface="Cambria Math" panose="02040503050406030204" pitchFamily="18" charset="0"/>
                          <a:ea typeface="Cambria Math" panose="02040503050406030204" pitchFamily="18" charset="0"/>
                        </a:rPr>
                        <m:t>,</m:t>
                      </m:r>
                      <m:r>
                        <a:rPr lang="en-US" altLang="ko-KR" sz="1600" b="0" i="1" smtClean="0">
                          <a:latin typeface="Cambria Math" panose="02040503050406030204" pitchFamily="18" charset="0"/>
                          <a:ea typeface="Cambria Math" panose="02040503050406030204" pitchFamily="18" charset="0"/>
                        </a:rPr>
                        <m:t>𝑧</m:t>
                      </m:r>
                      <m:r>
                        <a:rPr lang="en-US" altLang="ko-KR" sz="1600" b="0" i="1" smtClean="0">
                          <a:latin typeface="Cambria Math" panose="02040503050406030204" pitchFamily="18" charset="0"/>
                          <a:ea typeface="Cambria Math" panose="02040503050406030204" pitchFamily="18" charset="0"/>
                        </a:rPr>
                        <m:t>)</m:t>
                      </m:r>
                    </m:oMath>
                  </m:oMathPara>
                </a14:m>
                <a:endParaRPr lang="ko-KR" altLang="en-US" sz="1600" dirty="0"/>
              </a:p>
            </p:txBody>
          </p:sp>
        </mc:Choice>
        <mc:Fallback xmlns="">
          <p:sp>
            <p:nvSpPr>
              <p:cNvPr id="14" name="TextBox 13">
                <a:extLst>
                  <a:ext uri="{FF2B5EF4-FFF2-40B4-BE49-F238E27FC236}">
                    <a16:creationId xmlns:a16="http://schemas.microsoft.com/office/drawing/2014/main" id="{0AF9AE60-2E63-4368-81B7-DDEC3D8B9C45}"/>
                  </a:ext>
                </a:extLst>
              </p:cNvPr>
              <p:cNvSpPr txBox="1">
                <a:spLocks noRot="1" noChangeAspect="1" noMove="1" noResize="1" noEditPoints="1" noAdjustHandles="1" noChangeArrowheads="1" noChangeShapeType="1" noTextEdit="1"/>
              </p:cNvSpPr>
              <p:nvPr/>
            </p:nvSpPr>
            <p:spPr>
              <a:xfrm>
                <a:off x="0" y="3723073"/>
                <a:ext cx="4219232" cy="699743"/>
              </a:xfrm>
              <a:prstGeom prst="rect">
                <a:avLst/>
              </a:prstGeom>
              <a:blipFill>
                <a:blip r:embed="rId11"/>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3042738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ircle(in)">
                                      <p:cBhvr>
                                        <p:cTn id="13" dur="2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ircle(in)">
                                      <p:cBhvr>
                                        <p:cTn id="23" dur="2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circle(in)">
                                      <p:cBhvr>
                                        <p:cTn id="28" dur="2000"/>
                                        <p:tgtEl>
                                          <p:spTgt spid="7"/>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circle(in)">
                                      <p:cBhvr>
                                        <p:cTn id="31" dur="20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circle(in)">
                                      <p:cBhvr>
                                        <p:cTn id="36" dur="20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circle(in)">
                                      <p:cBhvr>
                                        <p:cTn id="41" dur="20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grpId="0"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circle(in)">
                                      <p:cBhvr>
                                        <p:cTn id="4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A30D8EF-99F2-4D8E-9D40-B982500B64D8}"/>
                  </a:ext>
                </a:extLst>
              </p:cNvPr>
              <p:cNvSpPr txBox="1"/>
              <p:nvPr/>
            </p:nvSpPr>
            <p:spPr>
              <a:xfrm>
                <a:off x="0" y="3409670"/>
                <a:ext cx="12192000" cy="3220625"/>
              </a:xfrm>
              <a:prstGeom prst="rect">
                <a:avLst/>
              </a:prstGeom>
              <a:noFill/>
            </p:spPr>
            <p:txBody>
              <a:bodyPr wrap="square" lIns="0" tIns="0" rIns="0" bIns="0" rtlCol="0">
                <a:spAutoFit/>
              </a:bodyPr>
              <a:lstStyle/>
              <a:p>
                <a14:m>
                  <m:oMath xmlns:m="http://schemas.openxmlformats.org/officeDocument/2006/math">
                    <m:r>
                      <a:rPr lang="en-US" altLang="ko-KR" sz="2400" b="0" i="1" smtClean="0">
                        <a:latin typeface="Cambria Math" panose="02040503050406030204" pitchFamily="18" charset="0"/>
                        <a:ea typeface="Cambria Math" panose="02040503050406030204" pitchFamily="18" charset="0"/>
                      </a:rPr>
                      <m:t>𝑍</m:t>
                    </m:r>
                    <m:r>
                      <a:rPr lang="en-US" altLang="ko-KR" sz="2400" b="0" i="1" smtClean="0">
                        <a:latin typeface="Cambria Math" panose="02040503050406030204" pitchFamily="18" charset="0"/>
                        <a:ea typeface="Cambria Math" panose="02040503050406030204" pitchFamily="18" charset="0"/>
                      </a:rPr>
                      <m:t>[</m:t>
                    </m:r>
                    <m:sSup>
                      <m:sSupPr>
                        <m:ctrlPr>
                          <a:rPr lang="en-US" altLang="ko-KR" sz="2400" i="1" smtClean="0">
                            <a:solidFill>
                              <a:srgbClr val="FF0000"/>
                            </a:solidFill>
                            <a:latin typeface="Cambria Math" panose="02040503050406030204" pitchFamily="18" charset="0"/>
                            <a:ea typeface="Cambria Math" panose="02040503050406030204" pitchFamily="18" charset="0"/>
                          </a:rPr>
                        </m:ctrlPr>
                      </m:sSupPr>
                      <m:e>
                        <m:r>
                          <a:rPr lang="en-US" altLang="ko-KR" sz="2400" i="1">
                            <a:solidFill>
                              <a:srgbClr val="FF0000"/>
                            </a:solidFill>
                            <a:latin typeface="Cambria Math" panose="02040503050406030204" pitchFamily="18" charset="0"/>
                            <a:ea typeface="Cambria Math" panose="02040503050406030204" pitchFamily="18" charset="0"/>
                          </a:rPr>
                          <m:t>𝑔</m:t>
                        </m:r>
                      </m:e>
                      <m:sup>
                        <m:d>
                          <m:dPr>
                            <m:ctrlPr>
                              <a:rPr lang="en-US" altLang="ko-KR" sz="2400" i="1">
                                <a:solidFill>
                                  <a:srgbClr val="FF0000"/>
                                </a:solidFill>
                                <a:latin typeface="Cambria Math" panose="02040503050406030204" pitchFamily="18" charset="0"/>
                                <a:ea typeface="Cambria Math" panose="02040503050406030204" pitchFamily="18" charset="0"/>
                              </a:rPr>
                            </m:ctrlPr>
                          </m:dPr>
                          <m:e>
                            <m:r>
                              <a:rPr lang="en-US" altLang="ko-KR" sz="2400" i="1">
                                <a:solidFill>
                                  <a:srgbClr val="FF0000"/>
                                </a:solidFill>
                                <a:latin typeface="Cambria Math" panose="02040503050406030204" pitchFamily="18" charset="0"/>
                                <a:ea typeface="Cambria Math" panose="02040503050406030204" pitchFamily="18" charset="0"/>
                              </a:rPr>
                              <m:t>𝑑</m:t>
                            </m:r>
                            <m:r>
                              <a:rPr lang="en-US" altLang="ko-KR" sz="2400" i="1">
                                <a:solidFill>
                                  <a:srgbClr val="FF0000"/>
                                </a:solidFill>
                                <a:latin typeface="Cambria Math" panose="02040503050406030204" pitchFamily="18" charset="0"/>
                                <a:ea typeface="Cambria Math" panose="02040503050406030204" pitchFamily="18" charset="0"/>
                              </a:rPr>
                              <m:t>+1</m:t>
                            </m:r>
                          </m:e>
                        </m:d>
                      </m:sup>
                    </m:sSup>
                    <m:d>
                      <m:dPr>
                        <m:ctrlPr>
                          <a:rPr lang="en-US" altLang="ko-KR" sz="2400" i="1">
                            <a:solidFill>
                              <a:srgbClr val="FF0000"/>
                            </a:solidFill>
                            <a:latin typeface="Cambria Math" panose="02040503050406030204" pitchFamily="18" charset="0"/>
                            <a:ea typeface="Cambria Math" panose="02040503050406030204" pitchFamily="18" charset="0"/>
                          </a:rPr>
                        </m:ctrlPr>
                      </m:dPr>
                      <m:e>
                        <m:r>
                          <a:rPr lang="en-US" altLang="ko-KR" sz="2400" i="1">
                            <a:solidFill>
                              <a:srgbClr val="FF0000"/>
                            </a:solidFill>
                            <a:latin typeface="Cambria Math" panose="02040503050406030204" pitchFamily="18" charset="0"/>
                            <a:ea typeface="Cambria Math" panose="02040503050406030204" pitchFamily="18" charset="0"/>
                          </a:rPr>
                          <m:t>𝜏</m:t>
                        </m:r>
                        <m:r>
                          <a:rPr lang="en-US" altLang="ko-KR" sz="2400" i="1">
                            <a:solidFill>
                              <a:srgbClr val="FF0000"/>
                            </a:solidFill>
                            <a:latin typeface="Cambria Math" panose="02040503050406030204" pitchFamily="18" charset="0"/>
                            <a:ea typeface="Cambria Math" panose="02040503050406030204" pitchFamily="18" charset="0"/>
                          </a:rPr>
                          <m:t>,</m:t>
                        </m:r>
                        <m:r>
                          <a:rPr lang="en-US" altLang="ko-KR" sz="2400" i="1">
                            <a:solidFill>
                              <a:srgbClr val="FF0000"/>
                            </a:solidFill>
                            <a:latin typeface="Cambria Math" panose="02040503050406030204" pitchFamily="18" charset="0"/>
                            <a:ea typeface="Cambria Math" panose="02040503050406030204" pitchFamily="18" charset="0"/>
                          </a:rPr>
                          <m:t>𝑟</m:t>
                        </m:r>
                        <m:r>
                          <a:rPr lang="en-US" altLang="ko-KR" sz="2400" i="1">
                            <a:solidFill>
                              <a:srgbClr val="FF0000"/>
                            </a:solidFill>
                            <a:latin typeface="Cambria Math" panose="02040503050406030204" pitchFamily="18" charset="0"/>
                            <a:ea typeface="Cambria Math" panose="02040503050406030204" pitchFamily="18" charset="0"/>
                          </a:rPr>
                          <m:t>,0</m:t>
                        </m:r>
                      </m:e>
                    </m:d>
                    <m:r>
                      <a:rPr lang="en-US" altLang="ko-KR" sz="2400" b="0" i="1" smtClean="0">
                        <a:solidFill>
                          <a:srgbClr val="FF0000"/>
                        </a:solidFill>
                        <a:latin typeface="Cambria Math" panose="02040503050406030204" pitchFamily="18" charset="0"/>
                        <a:ea typeface="Cambria Math" panose="02040503050406030204" pitchFamily="18" charset="0"/>
                      </a:rPr>
                      <m:t>,</m:t>
                    </m:r>
                    <m:r>
                      <a:rPr lang="en-US" altLang="ko-KR" sz="2400" i="1">
                        <a:solidFill>
                          <a:srgbClr val="FF0000"/>
                        </a:solidFill>
                        <a:latin typeface="Cambria Math" panose="02040503050406030204" pitchFamily="18" charset="0"/>
                        <a:ea typeface="Cambria Math" panose="02040503050406030204" pitchFamily="18" charset="0"/>
                      </a:rPr>
                      <m:t>𝜑</m:t>
                    </m:r>
                    <m:d>
                      <m:dPr>
                        <m:ctrlPr>
                          <a:rPr lang="en-US" altLang="ko-KR" sz="2400" i="1">
                            <a:solidFill>
                              <a:srgbClr val="FF0000"/>
                            </a:solidFill>
                            <a:latin typeface="Cambria Math" panose="02040503050406030204" pitchFamily="18" charset="0"/>
                            <a:ea typeface="Cambria Math" panose="02040503050406030204" pitchFamily="18" charset="0"/>
                          </a:rPr>
                        </m:ctrlPr>
                      </m:dPr>
                      <m:e>
                        <m:r>
                          <a:rPr lang="en-US" altLang="ko-KR" sz="2400" i="1">
                            <a:solidFill>
                              <a:srgbClr val="FF0000"/>
                            </a:solidFill>
                            <a:latin typeface="Cambria Math" panose="02040503050406030204" pitchFamily="18" charset="0"/>
                            <a:ea typeface="Cambria Math" panose="02040503050406030204" pitchFamily="18" charset="0"/>
                          </a:rPr>
                          <m:t>𝜏</m:t>
                        </m:r>
                        <m:r>
                          <a:rPr lang="en-US" altLang="ko-KR" sz="2400" i="1">
                            <a:solidFill>
                              <a:srgbClr val="FF0000"/>
                            </a:solidFill>
                            <a:latin typeface="Cambria Math" panose="02040503050406030204" pitchFamily="18" charset="0"/>
                            <a:ea typeface="Cambria Math" panose="02040503050406030204" pitchFamily="18" charset="0"/>
                          </a:rPr>
                          <m:t>,</m:t>
                        </m:r>
                        <m:r>
                          <a:rPr lang="en-US" altLang="ko-KR" sz="2400" i="1">
                            <a:solidFill>
                              <a:srgbClr val="FF0000"/>
                            </a:solidFill>
                            <a:latin typeface="Cambria Math" panose="02040503050406030204" pitchFamily="18" charset="0"/>
                            <a:ea typeface="Cambria Math" panose="02040503050406030204" pitchFamily="18" charset="0"/>
                          </a:rPr>
                          <m:t>𝑟</m:t>
                        </m:r>
                        <m:r>
                          <a:rPr lang="en-US" altLang="ko-KR" sz="2400" i="1">
                            <a:solidFill>
                              <a:srgbClr val="FF0000"/>
                            </a:solidFill>
                            <a:latin typeface="Cambria Math" panose="02040503050406030204" pitchFamily="18" charset="0"/>
                            <a:ea typeface="Cambria Math" panose="02040503050406030204" pitchFamily="18" charset="0"/>
                          </a:rPr>
                          <m:t>,0</m:t>
                        </m:r>
                      </m:e>
                    </m:d>
                    <m:r>
                      <a:rPr lang="en-US" altLang="ko-KR" sz="2400" b="0" i="1" smtClean="0">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𝐷</m:t>
                    </m:r>
                    <m:sSubSup>
                      <m:sSubSupPr>
                        <m:ctrlPr>
                          <a:rPr lang="en-US" altLang="ko-KR" sz="2400" b="0" i="1" smtClean="0">
                            <a:solidFill>
                              <a:srgbClr val="0000FF"/>
                            </a:solidFill>
                            <a:latin typeface="Cambria Math" panose="02040503050406030204" pitchFamily="18" charset="0"/>
                            <a:ea typeface="Cambria Math" panose="02040503050406030204" pitchFamily="18" charset="0"/>
                          </a:rPr>
                        </m:ctrlPr>
                      </m:sSubSupPr>
                      <m:e>
                        <m:r>
                          <a:rPr lang="en-US" altLang="ko-KR" sz="2400" b="0" i="1" smtClean="0">
                            <a:solidFill>
                              <a:srgbClr val="0000FF"/>
                            </a:solidFill>
                            <a:latin typeface="Cambria Math" panose="02040503050406030204" pitchFamily="18" charset="0"/>
                            <a:ea typeface="Cambria Math" panose="02040503050406030204" pitchFamily="18" charset="0"/>
                          </a:rPr>
                          <m:t>𝑔</m:t>
                        </m:r>
                      </m:e>
                      <m:sub>
                        <m:r>
                          <a:rPr lang="en-US" altLang="ko-KR" sz="2400" b="0" i="1" smtClean="0">
                            <a:solidFill>
                              <a:srgbClr val="0000FF"/>
                            </a:solidFill>
                            <a:latin typeface="Cambria Math" panose="02040503050406030204" pitchFamily="18" charset="0"/>
                            <a:ea typeface="Cambria Math" panose="02040503050406030204" pitchFamily="18" charset="0"/>
                          </a:rPr>
                          <m:t>𝐴𝐵</m:t>
                        </m:r>
                      </m:sub>
                      <m:sup>
                        <m:d>
                          <m:dPr>
                            <m:ctrlPr>
                              <a:rPr lang="en-US" altLang="ko-KR" sz="2400" b="0" i="1" smtClean="0">
                                <a:solidFill>
                                  <a:srgbClr val="0000FF"/>
                                </a:solidFill>
                                <a:latin typeface="Cambria Math" panose="02040503050406030204" pitchFamily="18" charset="0"/>
                                <a:ea typeface="Cambria Math" panose="02040503050406030204" pitchFamily="18" charset="0"/>
                              </a:rPr>
                            </m:ctrlPr>
                          </m:dPr>
                          <m:e>
                            <m:r>
                              <a:rPr lang="en-US" altLang="ko-KR" sz="2400" b="0" i="1" smtClean="0">
                                <a:solidFill>
                                  <a:srgbClr val="0000FF"/>
                                </a:solidFill>
                                <a:latin typeface="Cambria Math" panose="02040503050406030204" pitchFamily="18" charset="0"/>
                                <a:ea typeface="Cambria Math" panose="02040503050406030204" pitchFamily="18" charset="0"/>
                              </a:rPr>
                              <m:t>𝑑</m:t>
                            </m:r>
                            <m:r>
                              <a:rPr lang="en-US" altLang="ko-KR" sz="2400" b="0" i="1" smtClean="0">
                                <a:solidFill>
                                  <a:srgbClr val="0000FF"/>
                                </a:solidFill>
                                <a:latin typeface="Cambria Math" panose="02040503050406030204" pitchFamily="18" charset="0"/>
                                <a:ea typeface="Cambria Math" panose="02040503050406030204" pitchFamily="18" charset="0"/>
                              </a:rPr>
                              <m:t>+2</m:t>
                            </m:r>
                          </m:e>
                        </m:d>
                      </m:sup>
                    </m:sSubSup>
                    <m:d>
                      <m:dPr>
                        <m:ctrlPr>
                          <a:rPr lang="en-US" altLang="ko-KR" sz="2400" b="0" i="1" smtClean="0">
                            <a:solidFill>
                              <a:srgbClr val="0000FF"/>
                            </a:solidFill>
                            <a:latin typeface="Cambria Math" panose="02040503050406030204" pitchFamily="18" charset="0"/>
                            <a:ea typeface="Cambria Math" panose="02040503050406030204" pitchFamily="18" charset="0"/>
                          </a:rPr>
                        </m:ctrlPr>
                      </m:dPr>
                      <m:e>
                        <m:r>
                          <a:rPr lang="en-US" altLang="ko-KR" sz="2400" b="0" i="1" smtClean="0">
                            <a:solidFill>
                              <a:srgbClr val="0000FF"/>
                            </a:solidFill>
                            <a:latin typeface="Cambria Math" panose="02040503050406030204" pitchFamily="18" charset="0"/>
                            <a:ea typeface="Cambria Math" panose="02040503050406030204" pitchFamily="18" charset="0"/>
                          </a:rPr>
                          <m:t>𝜏</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𝑟</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𝑧</m:t>
                        </m:r>
                      </m:e>
                    </m:d>
                    <m:r>
                      <a:rPr lang="en-US" altLang="ko-KR" sz="2400" b="0" i="1" smtClean="0">
                        <a:solidFill>
                          <a:srgbClr val="0000FF"/>
                        </a:solidFill>
                        <a:latin typeface="Cambria Math" panose="02040503050406030204" pitchFamily="18" charset="0"/>
                        <a:ea typeface="Cambria Math" panose="02040503050406030204" pitchFamily="18" charset="0"/>
                      </a:rPr>
                      <m:t>𝐷</m:t>
                    </m:r>
                    <m:r>
                      <a:rPr lang="en-US" altLang="ko-KR" sz="2400" b="0" i="1" smtClean="0">
                        <a:solidFill>
                          <a:srgbClr val="0000FF"/>
                        </a:solidFill>
                        <a:latin typeface="Cambria Math" panose="02040503050406030204" pitchFamily="18" charset="0"/>
                        <a:ea typeface="Cambria Math" panose="02040503050406030204" pitchFamily="18" charset="0"/>
                      </a:rPr>
                      <m:t>𝜑</m:t>
                    </m:r>
                    <m:d>
                      <m:dPr>
                        <m:ctrlPr>
                          <a:rPr lang="en-US" altLang="ko-KR" sz="2400" b="0" i="1" smtClean="0">
                            <a:solidFill>
                              <a:srgbClr val="0000FF"/>
                            </a:solidFill>
                            <a:latin typeface="Cambria Math" panose="02040503050406030204" pitchFamily="18" charset="0"/>
                            <a:ea typeface="Cambria Math" panose="02040503050406030204" pitchFamily="18" charset="0"/>
                          </a:rPr>
                        </m:ctrlPr>
                      </m:dPr>
                      <m:e>
                        <m:r>
                          <a:rPr lang="en-US" altLang="ko-KR" sz="2400" b="0" i="1" smtClean="0">
                            <a:solidFill>
                              <a:srgbClr val="0000FF"/>
                            </a:solidFill>
                            <a:latin typeface="Cambria Math" panose="02040503050406030204" pitchFamily="18" charset="0"/>
                            <a:ea typeface="Cambria Math" panose="02040503050406030204" pitchFamily="18" charset="0"/>
                          </a:rPr>
                          <m:t>𝜏</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𝑟</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𝑧</m:t>
                        </m:r>
                      </m:e>
                    </m:d>
                    <m:sSup>
                      <m:sSupPr>
                        <m:ctrlPr>
                          <a:rPr lang="en-US" altLang="ko-KR" sz="2400" b="0" i="1" smtClean="0">
                            <a:solidFill>
                              <a:srgbClr val="0000FF"/>
                            </a:solidFill>
                            <a:latin typeface="Cambria Math" panose="02040503050406030204" pitchFamily="18" charset="0"/>
                            <a:ea typeface="Cambria Math" panose="02040503050406030204" pitchFamily="18" charset="0"/>
                          </a:rPr>
                        </m:ctrlPr>
                      </m:sSupPr>
                      <m:e>
                        <m:r>
                          <a:rPr lang="en-US" altLang="ko-KR" sz="2400" b="0" i="1" smtClean="0">
                            <a:solidFill>
                              <a:srgbClr val="0000FF"/>
                            </a:solidFill>
                            <a:latin typeface="Cambria Math" panose="02040503050406030204" pitchFamily="18" charset="0"/>
                            <a:ea typeface="Cambria Math" panose="02040503050406030204" pitchFamily="18" charset="0"/>
                          </a:rPr>
                          <m:t> </m:t>
                        </m:r>
                        <m:r>
                          <a:rPr lang="en-US" altLang="ko-KR" sz="2400" b="0" i="1" smtClean="0">
                            <a:solidFill>
                              <a:srgbClr val="0000FF"/>
                            </a:solidFill>
                            <a:latin typeface="Cambria Math" panose="02040503050406030204" pitchFamily="18" charset="0"/>
                            <a:ea typeface="Cambria Math" panose="02040503050406030204" pitchFamily="18" charset="0"/>
                          </a:rPr>
                          <m:t>𝑒</m:t>
                        </m:r>
                      </m:e>
                      <m:sup>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𝑁</m:t>
                        </m:r>
                        <m:nary>
                          <m:naryPr>
                            <m:ctrlPr>
                              <a:rPr lang="en-US" altLang="ko-KR" sz="2400" i="1" smtClean="0">
                                <a:solidFill>
                                  <a:srgbClr val="0000FF"/>
                                </a:solidFill>
                                <a:latin typeface="Cambria Math" panose="02040503050406030204" pitchFamily="18" charset="0"/>
                                <a:ea typeface="Cambria Math" panose="02040503050406030204" pitchFamily="18" charset="0"/>
                              </a:rPr>
                            </m:ctrlPr>
                          </m:naryPr>
                          <m:sub>
                            <m:r>
                              <m:rPr>
                                <m:brk m:alnAt="23"/>
                              </m:rPr>
                              <a:rPr lang="en-US" altLang="ko-KR" sz="2400" i="1">
                                <a:solidFill>
                                  <a:srgbClr val="0000FF"/>
                                </a:solidFill>
                                <a:latin typeface="Cambria Math" panose="02040503050406030204" pitchFamily="18" charset="0"/>
                                <a:ea typeface="Cambria Math" panose="02040503050406030204" pitchFamily="18" charset="0"/>
                              </a:rPr>
                              <m:t>0</m:t>
                            </m:r>
                          </m:sub>
                          <m:sup>
                            <m:sSub>
                              <m:sSubPr>
                                <m:ctrlPr>
                                  <a:rPr lang="en-US" altLang="ko-KR" sz="2400" b="0" i="1" smtClean="0">
                                    <a:solidFill>
                                      <a:srgbClr val="0000FF"/>
                                    </a:solidFill>
                                    <a:latin typeface="Cambria Math" panose="02040503050406030204" pitchFamily="18" charset="0"/>
                                    <a:ea typeface="Cambria Math" panose="02040503050406030204" pitchFamily="18" charset="0"/>
                                  </a:rPr>
                                </m:ctrlPr>
                              </m:sSubPr>
                              <m:e>
                                <m:r>
                                  <a:rPr lang="en-US" altLang="ko-KR" sz="2400" b="0" i="1" smtClean="0">
                                    <a:solidFill>
                                      <a:srgbClr val="0000FF"/>
                                    </a:solidFill>
                                    <a:latin typeface="Cambria Math" panose="02040503050406030204" pitchFamily="18" charset="0"/>
                                    <a:ea typeface="Cambria Math" panose="02040503050406030204" pitchFamily="18" charset="0"/>
                                  </a:rPr>
                                  <m:t>𝑧</m:t>
                                </m:r>
                              </m:e>
                              <m:sub>
                                <m:r>
                                  <a:rPr lang="en-US" altLang="ko-KR" sz="2400" b="0" i="1" smtClean="0">
                                    <a:solidFill>
                                      <a:srgbClr val="0000FF"/>
                                    </a:solidFill>
                                    <a:latin typeface="Cambria Math" panose="02040503050406030204" pitchFamily="18" charset="0"/>
                                    <a:ea typeface="Cambria Math" panose="02040503050406030204" pitchFamily="18" charset="0"/>
                                  </a:rPr>
                                  <m:t>𝑓</m:t>
                                </m:r>
                              </m:sub>
                            </m:sSub>
                          </m:sup>
                          <m:e>
                            <m:r>
                              <a:rPr lang="en-US" altLang="ko-KR" sz="2400" i="1">
                                <a:solidFill>
                                  <a:srgbClr val="0000FF"/>
                                </a:solidFill>
                                <a:latin typeface="Cambria Math" panose="02040503050406030204" pitchFamily="18" charset="0"/>
                                <a:ea typeface="Cambria Math" panose="02040503050406030204" pitchFamily="18" charset="0"/>
                              </a:rPr>
                              <m:t>𝑑</m:t>
                            </m:r>
                            <m:r>
                              <a:rPr lang="en-US" altLang="ko-KR" sz="2400" b="0" i="1" smtClean="0">
                                <a:solidFill>
                                  <a:srgbClr val="0000FF"/>
                                </a:solidFill>
                                <a:latin typeface="Cambria Math" panose="02040503050406030204" pitchFamily="18" charset="0"/>
                                <a:ea typeface="Cambria Math" panose="02040503050406030204" pitchFamily="18" charset="0"/>
                              </a:rPr>
                              <m:t>𝑧</m:t>
                            </m:r>
                          </m:e>
                        </m:nary>
                        <m:nary>
                          <m:naryPr>
                            <m:ctrlPr>
                              <a:rPr lang="en-US" altLang="ko-KR" sz="2400" i="1">
                                <a:solidFill>
                                  <a:srgbClr val="0000FF"/>
                                </a:solidFill>
                                <a:latin typeface="Cambria Math" panose="02040503050406030204" pitchFamily="18" charset="0"/>
                                <a:ea typeface="Cambria Math" panose="02040503050406030204" pitchFamily="18" charset="0"/>
                              </a:rPr>
                            </m:ctrlPr>
                          </m:naryPr>
                          <m:sub>
                            <m:r>
                              <m:rPr>
                                <m:brk m:alnAt="23"/>
                              </m:rPr>
                              <a:rPr lang="en-US" altLang="ko-KR" sz="2400" i="1">
                                <a:solidFill>
                                  <a:srgbClr val="0000FF"/>
                                </a:solidFill>
                                <a:latin typeface="Cambria Math" panose="02040503050406030204" pitchFamily="18" charset="0"/>
                                <a:ea typeface="Cambria Math" panose="02040503050406030204" pitchFamily="18" charset="0"/>
                              </a:rPr>
                              <m:t>0</m:t>
                            </m:r>
                          </m:sub>
                          <m:sup>
                            <m:r>
                              <a:rPr lang="en-US" altLang="ko-KR" sz="2400" i="1">
                                <a:solidFill>
                                  <a:srgbClr val="0000FF"/>
                                </a:solidFill>
                                <a:latin typeface="Cambria Math" panose="02040503050406030204" pitchFamily="18" charset="0"/>
                                <a:ea typeface="Cambria Math" panose="02040503050406030204" pitchFamily="18" charset="0"/>
                              </a:rPr>
                              <m:t>𝛽</m:t>
                            </m:r>
                          </m:sup>
                          <m:e>
                            <m:r>
                              <a:rPr lang="en-US" altLang="ko-KR" sz="2400" i="1">
                                <a:solidFill>
                                  <a:srgbClr val="0000FF"/>
                                </a:solidFill>
                                <a:latin typeface="Cambria Math" panose="02040503050406030204" pitchFamily="18" charset="0"/>
                                <a:ea typeface="Cambria Math" panose="02040503050406030204" pitchFamily="18" charset="0"/>
                              </a:rPr>
                              <m:t>𝑑</m:t>
                            </m:r>
                            <m:r>
                              <a:rPr lang="en-US" altLang="ko-KR" sz="2400" i="1">
                                <a:solidFill>
                                  <a:srgbClr val="0000FF"/>
                                </a:solidFill>
                                <a:latin typeface="Cambria Math" panose="02040503050406030204" pitchFamily="18" charset="0"/>
                                <a:ea typeface="Cambria Math" panose="02040503050406030204" pitchFamily="18" charset="0"/>
                              </a:rPr>
                              <m:t>𝜏</m:t>
                            </m:r>
                          </m:e>
                        </m:nary>
                        <m:r>
                          <a:rPr lang="en-US" altLang="ko-KR" sz="2400" i="1">
                            <a:solidFill>
                              <a:srgbClr val="0000FF"/>
                            </a:solidFill>
                            <a:latin typeface="Cambria Math" panose="02040503050406030204" pitchFamily="18" charset="0"/>
                            <a:ea typeface="Cambria Math" panose="02040503050406030204" pitchFamily="18" charset="0"/>
                          </a:rPr>
                          <m:t>∫</m:t>
                        </m:r>
                        <m:sSup>
                          <m:sSupPr>
                            <m:ctrlPr>
                              <a:rPr lang="en-US" altLang="ko-KR" sz="2400" i="1">
                                <a:solidFill>
                                  <a:srgbClr val="0000FF"/>
                                </a:solidFill>
                                <a:latin typeface="Cambria Math" panose="02040503050406030204" pitchFamily="18" charset="0"/>
                                <a:ea typeface="Cambria Math" panose="02040503050406030204" pitchFamily="18" charset="0"/>
                              </a:rPr>
                            </m:ctrlPr>
                          </m:sSupPr>
                          <m:e>
                            <m:r>
                              <a:rPr lang="en-US" altLang="ko-KR" sz="2400" i="1">
                                <a:solidFill>
                                  <a:srgbClr val="0000FF"/>
                                </a:solidFill>
                                <a:latin typeface="Cambria Math" panose="02040503050406030204" pitchFamily="18" charset="0"/>
                                <a:ea typeface="Cambria Math" panose="02040503050406030204" pitchFamily="18" charset="0"/>
                              </a:rPr>
                              <m:t>𝑑</m:t>
                            </m:r>
                          </m:e>
                          <m:sup>
                            <m:r>
                              <a:rPr lang="en-US" altLang="ko-KR" sz="2400" i="1">
                                <a:solidFill>
                                  <a:srgbClr val="0000FF"/>
                                </a:solidFill>
                                <a:latin typeface="Cambria Math" panose="02040503050406030204" pitchFamily="18" charset="0"/>
                                <a:ea typeface="Cambria Math" panose="02040503050406030204" pitchFamily="18" charset="0"/>
                              </a:rPr>
                              <m:t>𝑑</m:t>
                            </m:r>
                          </m:sup>
                        </m:sSup>
                        <m:r>
                          <a:rPr lang="en-US" altLang="ko-KR" sz="2400" i="1">
                            <a:solidFill>
                              <a:srgbClr val="0000FF"/>
                            </a:solidFill>
                            <a:latin typeface="Cambria Math" panose="02040503050406030204" pitchFamily="18" charset="0"/>
                            <a:ea typeface="Cambria Math" panose="02040503050406030204" pitchFamily="18" charset="0"/>
                          </a:rPr>
                          <m:t>𝑟</m:t>
                        </m:r>
                        <m:rad>
                          <m:radPr>
                            <m:degHide m:val="on"/>
                            <m:ctrlPr>
                              <a:rPr lang="en-US" altLang="ko-KR" sz="2400" i="1" smtClean="0">
                                <a:solidFill>
                                  <a:srgbClr val="0000FF"/>
                                </a:solidFill>
                                <a:latin typeface="Cambria Math" panose="02040503050406030204" pitchFamily="18" charset="0"/>
                                <a:ea typeface="Cambria Math" panose="02040503050406030204" pitchFamily="18" charset="0"/>
                              </a:rPr>
                            </m:ctrlPr>
                          </m:radPr>
                          <m:deg/>
                          <m:e>
                            <m:sSup>
                              <m:sSupPr>
                                <m:ctrlPr>
                                  <a:rPr lang="en-US" altLang="ko-KR" sz="2400" b="0" i="1" smtClean="0">
                                    <a:solidFill>
                                      <a:srgbClr val="0000FF"/>
                                    </a:solidFill>
                                    <a:latin typeface="Cambria Math" panose="02040503050406030204" pitchFamily="18" charset="0"/>
                                    <a:ea typeface="Cambria Math" panose="02040503050406030204" pitchFamily="18" charset="0"/>
                                  </a:rPr>
                                </m:ctrlPr>
                              </m:sSupPr>
                              <m:e>
                                <m:r>
                                  <a:rPr lang="en-US" altLang="ko-KR" sz="2400" b="0" i="1" smtClean="0">
                                    <a:solidFill>
                                      <a:srgbClr val="0000FF"/>
                                    </a:solidFill>
                                    <a:latin typeface="Cambria Math" panose="02040503050406030204" pitchFamily="18" charset="0"/>
                                    <a:ea typeface="Cambria Math" panose="02040503050406030204" pitchFamily="18" charset="0"/>
                                  </a:rPr>
                                  <m:t>𝑔</m:t>
                                </m:r>
                              </m:e>
                              <m:sup>
                                <m:d>
                                  <m:dPr>
                                    <m:ctrlPr>
                                      <a:rPr lang="en-US" altLang="ko-KR" sz="2400" b="0" i="1" smtClean="0">
                                        <a:solidFill>
                                          <a:srgbClr val="0000FF"/>
                                        </a:solidFill>
                                        <a:latin typeface="Cambria Math" panose="02040503050406030204" pitchFamily="18" charset="0"/>
                                        <a:ea typeface="Cambria Math" panose="02040503050406030204" pitchFamily="18" charset="0"/>
                                      </a:rPr>
                                    </m:ctrlPr>
                                  </m:dPr>
                                  <m:e>
                                    <m:r>
                                      <a:rPr lang="en-US" altLang="ko-KR" sz="2400" b="0" i="1" smtClean="0">
                                        <a:solidFill>
                                          <a:srgbClr val="0000FF"/>
                                        </a:solidFill>
                                        <a:latin typeface="Cambria Math" panose="02040503050406030204" pitchFamily="18" charset="0"/>
                                        <a:ea typeface="Cambria Math" panose="02040503050406030204" pitchFamily="18" charset="0"/>
                                      </a:rPr>
                                      <m:t>𝑑</m:t>
                                    </m:r>
                                    <m:r>
                                      <a:rPr lang="en-US" altLang="ko-KR" sz="2400" b="0" i="1" smtClean="0">
                                        <a:solidFill>
                                          <a:srgbClr val="0000FF"/>
                                        </a:solidFill>
                                        <a:latin typeface="Cambria Math" panose="02040503050406030204" pitchFamily="18" charset="0"/>
                                        <a:ea typeface="Cambria Math" panose="02040503050406030204" pitchFamily="18" charset="0"/>
                                      </a:rPr>
                                      <m:t>+2</m:t>
                                    </m:r>
                                  </m:e>
                                </m:d>
                              </m:sup>
                            </m:sSup>
                            <m:d>
                              <m:dPr>
                                <m:ctrlPr>
                                  <a:rPr lang="en-US" altLang="ko-KR" sz="2400" b="0" i="1" smtClean="0">
                                    <a:solidFill>
                                      <a:srgbClr val="0000FF"/>
                                    </a:solidFill>
                                    <a:latin typeface="Cambria Math" panose="02040503050406030204" pitchFamily="18" charset="0"/>
                                    <a:ea typeface="Cambria Math" panose="02040503050406030204" pitchFamily="18" charset="0"/>
                                  </a:rPr>
                                </m:ctrlPr>
                              </m:dPr>
                              <m:e>
                                <m:r>
                                  <a:rPr lang="en-US" altLang="ko-KR" sz="2400" b="0" i="1" smtClean="0">
                                    <a:solidFill>
                                      <a:srgbClr val="0000FF"/>
                                    </a:solidFill>
                                    <a:latin typeface="Cambria Math" panose="02040503050406030204" pitchFamily="18" charset="0"/>
                                    <a:ea typeface="Cambria Math" panose="02040503050406030204" pitchFamily="18" charset="0"/>
                                  </a:rPr>
                                  <m:t>𝜏</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𝑟</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𝑧</m:t>
                                </m:r>
                              </m:e>
                            </m:d>
                          </m:e>
                        </m:rad>
                        <m:d>
                          <m:dPr>
                            <m:begChr m:val="{"/>
                            <m:endChr m:val="}"/>
                            <m:ctrlPr>
                              <a:rPr lang="en-US" altLang="ko-KR" sz="2400" i="1" smtClean="0">
                                <a:solidFill>
                                  <a:srgbClr val="0000FF"/>
                                </a:solidFill>
                                <a:latin typeface="Cambria Math" panose="02040503050406030204" pitchFamily="18" charset="0"/>
                                <a:ea typeface="Cambria Math" panose="02040503050406030204" pitchFamily="18" charset="0"/>
                              </a:rPr>
                            </m:ctrlPr>
                          </m:dPr>
                          <m:e>
                            <m:f>
                              <m:fPr>
                                <m:ctrlPr>
                                  <a:rPr lang="en-US" altLang="ko-KR" sz="2400" i="1" smtClean="0">
                                    <a:solidFill>
                                      <a:srgbClr val="0000FF"/>
                                    </a:solidFill>
                                    <a:latin typeface="Cambria Math" panose="02040503050406030204" pitchFamily="18" charset="0"/>
                                    <a:ea typeface="Cambria Math" panose="02040503050406030204" pitchFamily="18" charset="0"/>
                                  </a:rPr>
                                </m:ctrlPr>
                              </m:fPr>
                              <m:num>
                                <m:r>
                                  <a:rPr lang="en-US" altLang="ko-KR" sz="2400" b="0" i="1" smtClean="0">
                                    <a:solidFill>
                                      <a:srgbClr val="0000FF"/>
                                    </a:solidFill>
                                    <a:latin typeface="Cambria Math" panose="02040503050406030204" pitchFamily="18" charset="0"/>
                                    <a:ea typeface="Cambria Math" panose="02040503050406030204" pitchFamily="18" charset="0"/>
                                  </a:rPr>
                                  <m:t>1</m:t>
                                </m:r>
                              </m:num>
                              <m:den>
                                <m:r>
                                  <a:rPr lang="en-US" altLang="ko-KR" sz="2400" b="0" i="1" smtClean="0">
                                    <a:solidFill>
                                      <a:srgbClr val="0000FF"/>
                                    </a:solidFill>
                                    <a:latin typeface="Cambria Math" panose="02040503050406030204" pitchFamily="18" charset="0"/>
                                    <a:ea typeface="Cambria Math" panose="02040503050406030204" pitchFamily="18" charset="0"/>
                                  </a:rPr>
                                  <m:t>2</m:t>
                                </m:r>
                                <m:r>
                                  <a:rPr lang="en-US" altLang="ko-KR" sz="2400" b="0" i="1" smtClean="0">
                                    <a:solidFill>
                                      <a:srgbClr val="0000FF"/>
                                    </a:solidFill>
                                    <a:latin typeface="Cambria Math" panose="02040503050406030204" pitchFamily="18" charset="0"/>
                                    <a:ea typeface="Cambria Math" panose="02040503050406030204" pitchFamily="18" charset="0"/>
                                  </a:rPr>
                                  <m:t>𝜅</m:t>
                                </m:r>
                              </m:den>
                            </m:f>
                            <m:d>
                              <m:dPr>
                                <m:ctrlPr>
                                  <a:rPr lang="en-US" altLang="ko-KR" sz="2400" i="1" smtClean="0">
                                    <a:solidFill>
                                      <a:srgbClr val="0000FF"/>
                                    </a:solidFill>
                                    <a:latin typeface="Cambria Math" panose="02040503050406030204" pitchFamily="18" charset="0"/>
                                    <a:ea typeface="Cambria Math" panose="02040503050406030204" pitchFamily="18" charset="0"/>
                                  </a:rPr>
                                </m:ctrlPr>
                              </m:dPr>
                              <m:e>
                                <m:sSup>
                                  <m:sSupPr>
                                    <m:ctrlPr>
                                      <a:rPr lang="en-US" altLang="ko-KR" sz="2400" b="0" i="1" smtClean="0">
                                        <a:solidFill>
                                          <a:srgbClr val="0000FF"/>
                                        </a:solidFill>
                                        <a:latin typeface="Cambria Math" panose="02040503050406030204" pitchFamily="18" charset="0"/>
                                        <a:ea typeface="Cambria Math" panose="02040503050406030204" pitchFamily="18" charset="0"/>
                                      </a:rPr>
                                    </m:ctrlPr>
                                  </m:sSupPr>
                                  <m:e>
                                    <m:r>
                                      <a:rPr lang="en-US" altLang="ko-KR" sz="2400" b="0" i="1" smtClean="0">
                                        <a:solidFill>
                                          <a:srgbClr val="0000FF"/>
                                        </a:solidFill>
                                        <a:latin typeface="Cambria Math" panose="02040503050406030204" pitchFamily="18" charset="0"/>
                                        <a:ea typeface="Cambria Math" panose="02040503050406030204" pitchFamily="18" charset="0"/>
                                      </a:rPr>
                                      <m:t>𝑅</m:t>
                                    </m:r>
                                  </m:e>
                                  <m:sup>
                                    <m:d>
                                      <m:dPr>
                                        <m:ctrlPr>
                                          <a:rPr lang="en-US" altLang="ko-KR" sz="2400" b="0" i="1" smtClean="0">
                                            <a:solidFill>
                                              <a:srgbClr val="0000FF"/>
                                            </a:solidFill>
                                            <a:latin typeface="Cambria Math" panose="02040503050406030204" pitchFamily="18" charset="0"/>
                                            <a:ea typeface="Cambria Math" panose="02040503050406030204" pitchFamily="18" charset="0"/>
                                          </a:rPr>
                                        </m:ctrlPr>
                                      </m:dPr>
                                      <m:e>
                                        <m:r>
                                          <a:rPr lang="en-US" altLang="ko-KR" sz="2400" b="0" i="1" smtClean="0">
                                            <a:solidFill>
                                              <a:srgbClr val="0000FF"/>
                                            </a:solidFill>
                                            <a:latin typeface="Cambria Math" panose="02040503050406030204" pitchFamily="18" charset="0"/>
                                            <a:ea typeface="Cambria Math" panose="02040503050406030204" pitchFamily="18" charset="0"/>
                                          </a:rPr>
                                          <m:t>𝑑</m:t>
                                        </m:r>
                                        <m:r>
                                          <a:rPr lang="en-US" altLang="ko-KR" sz="2400" b="0" i="1" smtClean="0">
                                            <a:solidFill>
                                              <a:srgbClr val="0000FF"/>
                                            </a:solidFill>
                                            <a:latin typeface="Cambria Math" panose="02040503050406030204" pitchFamily="18" charset="0"/>
                                            <a:ea typeface="Cambria Math" panose="02040503050406030204" pitchFamily="18" charset="0"/>
                                          </a:rPr>
                                          <m:t>+2</m:t>
                                        </m:r>
                                      </m:e>
                                    </m:d>
                                  </m:sup>
                                </m:sSup>
                                <m:d>
                                  <m:dPr>
                                    <m:ctrlPr>
                                      <a:rPr lang="en-US" altLang="ko-KR" sz="2400" b="0" i="1" smtClean="0">
                                        <a:solidFill>
                                          <a:srgbClr val="0000FF"/>
                                        </a:solidFill>
                                        <a:latin typeface="Cambria Math" panose="02040503050406030204" pitchFamily="18" charset="0"/>
                                        <a:ea typeface="Cambria Math" panose="02040503050406030204" pitchFamily="18" charset="0"/>
                                      </a:rPr>
                                    </m:ctrlPr>
                                  </m:dPr>
                                  <m:e>
                                    <m:r>
                                      <a:rPr lang="en-US" altLang="ko-KR" sz="2400" b="0" i="1" smtClean="0">
                                        <a:solidFill>
                                          <a:srgbClr val="0000FF"/>
                                        </a:solidFill>
                                        <a:latin typeface="Cambria Math" panose="02040503050406030204" pitchFamily="18" charset="0"/>
                                        <a:ea typeface="Cambria Math" panose="02040503050406030204" pitchFamily="18" charset="0"/>
                                      </a:rPr>
                                      <m:t>𝜏</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𝑟</m:t>
                                    </m:r>
                                    <m:r>
                                      <a:rPr lang="en-US" altLang="ko-KR" sz="2400" b="0" i="1" smtClean="0">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𝑧</m:t>
                                    </m:r>
                                  </m:e>
                                </m:d>
                                <m:r>
                                  <a:rPr lang="en-US" altLang="ko-KR" sz="2400" b="0" i="1" smtClean="0">
                                    <a:solidFill>
                                      <a:srgbClr val="0000FF"/>
                                    </a:solidFill>
                                    <a:latin typeface="Cambria Math" panose="02040503050406030204" pitchFamily="18" charset="0"/>
                                    <a:ea typeface="Cambria Math" panose="02040503050406030204" pitchFamily="18" charset="0"/>
                                  </a:rPr>
                                  <m:t>−2</m:t>
                                </m:r>
                                <m:r>
                                  <m:rPr>
                                    <m:sty m:val="p"/>
                                  </m:rPr>
                                  <a:rPr lang="en-US" altLang="ko-KR" sz="2400" b="0" i="0" smtClean="0">
                                    <a:solidFill>
                                      <a:srgbClr val="0000FF"/>
                                    </a:solidFill>
                                    <a:latin typeface="Cambria Math" panose="02040503050406030204" pitchFamily="18" charset="0"/>
                                    <a:ea typeface="Cambria Math" panose="02040503050406030204" pitchFamily="18" charset="0"/>
                                  </a:rPr>
                                  <m:t>Λ</m:t>
                                </m:r>
                              </m:e>
                            </m:d>
                          </m:e>
                        </m:d>
                      </m:sup>
                    </m:sSup>
                  </m:oMath>
                </a14:m>
                <a:r>
                  <a:rPr lang="en-US" altLang="ko-KR" sz="2200" dirty="0">
                    <a:solidFill>
                      <a:srgbClr val="0000FF"/>
                    </a:solidFill>
                    <a:latin typeface="Cambria Math" panose="02040503050406030204" pitchFamily="18" charset="0"/>
                    <a:ea typeface="Cambria Math" panose="02040503050406030204" pitchFamily="18" charset="0"/>
                  </a:rPr>
                  <a:t> </a:t>
                </a:r>
              </a:p>
              <a:p>
                <a:endParaRPr lang="en-US" altLang="ko-KR" sz="2200" i="1" dirty="0">
                  <a:solidFill>
                    <a:srgbClr val="0000FF"/>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solidFill>
                            <a:srgbClr val="0000FF"/>
                          </a:solidFill>
                          <a:latin typeface="Cambria Math" panose="02040503050406030204" pitchFamily="18" charset="0"/>
                          <a:ea typeface="Cambria Math" panose="02040503050406030204" pitchFamily="18" charset="0"/>
                        </a:rPr>
                        <m:t>×</m:t>
                      </m:r>
                      <m:sSup>
                        <m:sSupPr>
                          <m:ctrlPr>
                            <a:rPr lang="en-US" altLang="ko-KR" sz="2400" i="1">
                              <a:solidFill>
                                <a:srgbClr val="0000FF"/>
                              </a:solidFill>
                              <a:latin typeface="Cambria Math" panose="02040503050406030204" pitchFamily="18" charset="0"/>
                              <a:ea typeface="Cambria Math" panose="02040503050406030204" pitchFamily="18" charset="0"/>
                            </a:rPr>
                          </m:ctrlPr>
                        </m:sSupPr>
                        <m:e>
                          <m:r>
                            <a:rPr lang="en-US" altLang="ko-KR" sz="2400" i="1">
                              <a:solidFill>
                                <a:srgbClr val="0000FF"/>
                              </a:solidFill>
                              <a:latin typeface="Cambria Math" panose="02040503050406030204" pitchFamily="18" charset="0"/>
                              <a:ea typeface="Cambria Math" panose="02040503050406030204" pitchFamily="18" charset="0"/>
                            </a:rPr>
                            <m:t>𝑒</m:t>
                          </m:r>
                        </m:e>
                        <m:sup>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b="0" i="1" smtClean="0">
                              <a:solidFill>
                                <a:srgbClr val="0000FF"/>
                              </a:solidFill>
                              <a:latin typeface="Cambria Math" panose="02040503050406030204" pitchFamily="18" charset="0"/>
                              <a:ea typeface="Cambria Math" panose="02040503050406030204" pitchFamily="18" charset="0"/>
                            </a:rPr>
                            <m:t>𝑁</m:t>
                          </m:r>
                          <m:nary>
                            <m:naryPr>
                              <m:ctrlPr>
                                <a:rPr lang="en-US" altLang="ko-KR" sz="2400" i="1" smtClean="0">
                                  <a:solidFill>
                                    <a:srgbClr val="0000FF"/>
                                  </a:solidFill>
                                  <a:latin typeface="Cambria Math" panose="02040503050406030204" pitchFamily="18" charset="0"/>
                                  <a:ea typeface="Cambria Math" panose="02040503050406030204" pitchFamily="18" charset="0"/>
                                </a:rPr>
                              </m:ctrlPr>
                            </m:naryPr>
                            <m:sub>
                              <m:r>
                                <m:rPr>
                                  <m:brk m:alnAt="23"/>
                                </m:rPr>
                                <a:rPr lang="en-US" altLang="ko-KR" sz="2400" i="1">
                                  <a:solidFill>
                                    <a:srgbClr val="0000FF"/>
                                  </a:solidFill>
                                  <a:latin typeface="Cambria Math" panose="02040503050406030204" pitchFamily="18" charset="0"/>
                                  <a:ea typeface="Cambria Math" panose="02040503050406030204" pitchFamily="18" charset="0"/>
                                </a:rPr>
                                <m:t>0</m:t>
                              </m:r>
                            </m:sub>
                            <m:sup>
                              <m:sSub>
                                <m:sSubPr>
                                  <m:ctrlPr>
                                    <a:rPr lang="en-US" altLang="ko-KR" sz="2400" i="1" smtClean="0">
                                      <a:solidFill>
                                        <a:srgbClr val="0000FF"/>
                                      </a:solidFill>
                                      <a:latin typeface="Cambria Math" panose="02040503050406030204" pitchFamily="18" charset="0"/>
                                      <a:ea typeface="Cambria Math" panose="02040503050406030204" pitchFamily="18" charset="0"/>
                                    </a:rPr>
                                  </m:ctrlPr>
                                </m:sSubPr>
                                <m:e>
                                  <m:r>
                                    <a:rPr lang="en-US" altLang="ko-KR" sz="2400" i="1">
                                      <a:solidFill>
                                        <a:srgbClr val="0000FF"/>
                                      </a:solidFill>
                                      <a:latin typeface="Cambria Math" panose="02040503050406030204" pitchFamily="18" charset="0"/>
                                      <a:ea typeface="Cambria Math" panose="02040503050406030204" pitchFamily="18" charset="0"/>
                                    </a:rPr>
                                    <m:t>𝑧</m:t>
                                  </m:r>
                                </m:e>
                                <m:sub>
                                  <m:r>
                                    <a:rPr lang="en-US" altLang="ko-KR" sz="2400" i="1">
                                      <a:solidFill>
                                        <a:srgbClr val="0000FF"/>
                                      </a:solidFill>
                                      <a:latin typeface="Cambria Math" panose="02040503050406030204" pitchFamily="18" charset="0"/>
                                      <a:ea typeface="Cambria Math" panose="02040503050406030204" pitchFamily="18" charset="0"/>
                                    </a:rPr>
                                    <m:t>𝑓</m:t>
                                  </m:r>
                                </m:sub>
                              </m:sSub>
                            </m:sup>
                            <m:e>
                              <m:r>
                                <a:rPr lang="en-US" altLang="ko-KR" sz="2400" i="1">
                                  <a:solidFill>
                                    <a:srgbClr val="0000FF"/>
                                  </a:solidFill>
                                  <a:latin typeface="Cambria Math" panose="02040503050406030204" pitchFamily="18" charset="0"/>
                                  <a:ea typeface="Cambria Math" panose="02040503050406030204" pitchFamily="18" charset="0"/>
                                </a:rPr>
                                <m:t>𝑑𝑧</m:t>
                              </m:r>
                            </m:e>
                          </m:nary>
                          <m:nary>
                            <m:naryPr>
                              <m:ctrlPr>
                                <a:rPr lang="en-US" altLang="ko-KR" sz="2400" i="1">
                                  <a:solidFill>
                                    <a:srgbClr val="0000FF"/>
                                  </a:solidFill>
                                  <a:latin typeface="Cambria Math" panose="02040503050406030204" pitchFamily="18" charset="0"/>
                                  <a:ea typeface="Cambria Math" panose="02040503050406030204" pitchFamily="18" charset="0"/>
                                </a:rPr>
                              </m:ctrlPr>
                            </m:naryPr>
                            <m:sub>
                              <m:r>
                                <m:rPr>
                                  <m:brk m:alnAt="23"/>
                                </m:rPr>
                                <a:rPr lang="en-US" altLang="ko-KR" sz="2400" i="1">
                                  <a:solidFill>
                                    <a:srgbClr val="0000FF"/>
                                  </a:solidFill>
                                  <a:latin typeface="Cambria Math" panose="02040503050406030204" pitchFamily="18" charset="0"/>
                                  <a:ea typeface="Cambria Math" panose="02040503050406030204" pitchFamily="18" charset="0"/>
                                </a:rPr>
                                <m:t>0</m:t>
                              </m:r>
                            </m:sub>
                            <m:sup>
                              <m:r>
                                <a:rPr lang="en-US" altLang="ko-KR" sz="2400" i="1">
                                  <a:solidFill>
                                    <a:srgbClr val="0000FF"/>
                                  </a:solidFill>
                                  <a:latin typeface="Cambria Math" panose="02040503050406030204" pitchFamily="18" charset="0"/>
                                  <a:ea typeface="Cambria Math" panose="02040503050406030204" pitchFamily="18" charset="0"/>
                                </a:rPr>
                                <m:t>𝛽</m:t>
                              </m:r>
                            </m:sup>
                            <m:e>
                              <m:r>
                                <a:rPr lang="en-US" altLang="ko-KR" sz="2400" i="1">
                                  <a:solidFill>
                                    <a:srgbClr val="0000FF"/>
                                  </a:solidFill>
                                  <a:latin typeface="Cambria Math" panose="02040503050406030204" pitchFamily="18" charset="0"/>
                                  <a:ea typeface="Cambria Math" panose="02040503050406030204" pitchFamily="18" charset="0"/>
                                </a:rPr>
                                <m:t>𝑑</m:t>
                              </m:r>
                              <m:r>
                                <a:rPr lang="en-US" altLang="ko-KR" sz="2400" i="1">
                                  <a:solidFill>
                                    <a:srgbClr val="0000FF"/>
                                  </a:solidFill>
                                  <a:latin typeface="Cambria Math" panose="02040503050406030204" pitchFamily="18" charset="0"/>
                                  <a:ea typeface="Cambria Math" panose="02040503050406030204" pitchFamily="18" charset="0"/>
                                </a:rPr>
                                <m:t>𝜏</m:t>
                              </m:r>
                            </m:e>
                          </m:nary>
                          <m:r>
                            <a:rPr lang="en-US" altLang="ko-KR" sz="2400" i="1">
                              <a:solidFill>
                                <a:srgbClr val="0000FF"/>
                              </a:solidFill>
                              <a:latin typeface="Cambria Math" panose="02040503050406030204" pitchFamily="18" charset="0"/>
                              <a:ea typeface="Cambria Math" panose="02040503050406030204" pitchFamily="18" charset="0"/>
                            </a:rPr>
                            <m:t>∫</m:t>
                          </m:r>
                          <m:sSup>
                            <m:sSupPr>
                              <m:ctrlPr>
                                <a:rPr lang="en-US" altLang="ko-KR" sz="2400" i="1">
                                  <a:solidFill>
                                    <a:srgbClr val="0000FF"/>
                                  </a:solidFill>
                                  <a:latin typeface="Cambria Math" panose="02040503050406030204" pitchFamily="18" charset="0"/>
                                  <a:ea typeface="Cambria Math" panose="02040503050406030204" pitchFamily="18" charset="0"/>
                                </a:rPr>
                              </m:ctrlPr>
                            </m:sSupPr>
                            <m:e>
                              <m:r>
                                <a:rPr lang="en-US" altLang="ko-KR" sz="2400" i="1">
                                  <a:solidFill>
                                    <a:srgbClr val="0000FF"/>
                                  </a:solidFill>
                                  <a:latin typeface="Cambria Math" panose="02040503050406030204" pitchFamily="18" charset="0"/>
                                  <a:ea typeface="Cambria Math" panose="02040503050406030204" pitchFamily="18" charset="0"/>
                                </a:rPr>
                                <m:t>𝑑</m:t>
                              </m:r>
                            </m:e>
                            <m:sup>
                              <m:r>
                                <a:rPr lang="en-US" altLang="ko-KR" sz="2400" i="1">
                                  <a:solidFill>
                                    <a:srgbClr val="0000FF"/>
                                  </a:solidFill>
                                  <a:latin typeface="Cambria Math" panose="02040503050406030204" pitchFamily="18" charset="0"/>
                                  <a:ea typeface="Cambria Math" panose="02040503050406030204" pitchFamily="18" charset="0"/>
                                </a:rPr>
                                <m:t>𝑑</m:t>
                              </m:r>
                            </m:sup>
                          </m:sSup>
                          <m:r>
                            <a:rPr lang="en-US" altLang="ko-KR" sz="2400" i="1">
                              <a:solidFill>
                                <a:srgbClr val="0000FF"/>
                              </a:solidFill>
                              <a:latin typeface="Cambria Math" panose="02040503050406030204" pitchFamily="18" charset="0"/>
                              <a:ea typeface="Cambria Math" panose="02040503050406030204" pitchFamily="18" charset="0"/>
                            </a:rPr>
                            <m:t>𝑟</m:t>
                          </m:r>
                          <m:rad>
                            <m:radPr>
                              <m:degHide m:val="on"/>
                              <m:ctrlPr>
                                <a:rPr lang="en-US" altLang="ko-KR" sz="2400" i="1" smtClean="0">
                                  <a:solidFill>
                                    <a:srgbClr val="0000FF"/>
                                  </a:solidFill>
                                  <a:latin typeface="Cambria Math" panose="02040503050406030204" pitchFamily="18" charset="0"/>
                                  <a:ea typeface="Cambria Math" panose="02040503050406030204" pitchFamily="18" charset="0"/>
                                </a:rPr>
                              </m:ctrlPr>
                            </m:radPr>
                            <m:deg/>
                            <m:e>
                              <m:sSup>
                                <m:sSupPr>
                                  <m:ctrlPr>
                                    <a:rPr lang="en-US" altLang="ko-KR" sz="2400" i="1">
                                      <a:solidFill>
                                        <a:srgbClr val="0000FF"/>
                                      </a:solidFill>
                                      <a:latin typeface="Cambria Math" panose="02040503050406030204" pitchFamily="18" charset="0"/>
                                      <a:ea typeface="Cambria Math" panose="02040503050406030204" pitchFamily="18" charset="0"/>
                                    </a:rPr>
                                  </m:ctrlPr>
                                </m:sSupPr>
                                <m:e>
                                  <m:r>
                                    <a:rPr lang="en-US" altLang="ko-KR" sz="2400" i="1">
                                      <a:solidFill>
                                        <a:srgbClr val="0000FF"/>
                                      </a:solidFill>
                                      <a:latin typeface="Cambria Math" panose="02040503050406030204" pitchFamily="18" charset="0"/>
                                      <a:ea typeface="Cambria Math" panose="02040503050406030204" pitchFamily="18" charset="0"/>
                                    </a:rPr>
                                    <m:t>𝑔</m:t>
                                  </m:r>
                                </m:e>
                                <m:sup>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𝑑</m:t>
                                      </m:r>
                                      <m:r>
                                        <a:rPr lang="en-US" altLang="ko-KR" sz="2400" i="1">
                                          <a:solidFill>
                                            <a:srgbClr val="0000FF"/>
                                          </a:solidFill>
                                          <a:latin typeface="Cambria Math" panose="02040503050406030204" pitchFamily="18" charset="0"/>
                                          <a:ea typeface="Cambria Math" panose="02040503050406030204" pitchFamily="18" charset="0"/>
                                        </a:rPr>
                                        <m:t>+2</m:t>
                                      </m:r>
                                    </m:e>
                                  </m:d>
                                </m:sup>
                              </m:sSup>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𝜏</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𝑟</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𝑧</m:t>
                                  </m:r>
                                </m:e>
                              </m:d>
                            </m:e>
                          </m:rad>
                          <m:d>
                            <m:dPr>
                              <m:begChr m:val="{"/>
                              <m:endChr m:val="}"/>
                              <m:ctrlPr>
                                <a:rPr lang="en-US" altLang="ko-KR" sz="2400" i="1">
                                  <a:solidFill>
                                    <a:srgbClr val="0000FF"/>
                                  </a:solidFill>
                                  <a:latin typeface="Cambria Math" panose="02040503050406030204" pitchFamily="18" charset="0"/>
                                  <a:ea typeface="Cambria Math" panose="02040503050406030204" pitchFamily="18" charset="0"/>
                                </a:rPr>
                              </m:ctrlPr>
                            </m:dPr>
                            <m:e>
                              <m:eqArr>
                                <m:eqArrPr>
                                  <m:ctrlPr>
                                    <a:rPr lang="en-US" altLang="ko-KR" sz="2400" i="1">
                                      <a:solidFill>
                                        <a:srgbClr val="0000FF"/>
                                      </a:solidFill>
                                      <a:latin typeface="Cambria Math" panose="02040503050406030204" pitchFamily="18" charset="0"/>
                                      <a:ea typeface="Cambria Math" panose="02040503050406030204" pitchFamily="18" charset="0"/>
                                    </a:rPr>
                                  </m:ctrlPr>
                                </m:eqArrPr>
                                <m:e>
                                  <m:sSup>
                                    <m:sSupPr>
                                      <m:ctrlPr>
                                        <a:rPr lang="en-US" altLang="ko-KR" sz="2400" i="1">
                                          <a:solidFill>
                                            <a:srgbClr val="0000FF"/>
                                          </a:solidFill>
                                          <a:latin typeface="Cambria Math" panose="02040503050406030204" pitchFamily="18" charset="0"/>
                                          <a:ea typeface="Cambria Math" panose="02040503050406030204" pitchFamily="18" charset="0"/>
                                        </a:rPr>
                                      </m:ctrlPr>
                                    </m:sSupPr>
                                    <m:e>
                                      <m:r>
                                        <a:rPr lang="en-US" altLang="ko-KR" sz="2400" i="1">
                                          <a:solidFill>
                                            <a:srgbClr val="0000FF"/>
                                          </a:solidFill>
                                          <a:latin typeface="Cambria Math" panose="02040503050406030204" pitchFamily="18" charset="0"/>
                                          <a:ea typeface="Cambria Math" panose="02040503050406030204" pitchFamily="18" charset="0"/>
                                        </a:rPr>
                                        <m:t>𝑔</m:t>
                                      </m:r>
                                    </m:e>
                                    <m:sup>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𝑑</m:t>
                                          </m:r>
                                          <m:r>
                                            <a:rPr lang="en-US" altLang="ko-KR" sz="2400" i="1">
                                              <a:solidFill>
                                                <a:srgbClr val="0000FF"/>
                                              </a:solidFill>
                                              <a:latin typeface="Cambria Math" panose="02040503050406030204" pitchFamily="18" charset="0"/>
                                              <a:ea typeface="Cambria Math" panose="02040503050406030204" pitchFamily="18" charset="0"/>
                                            </a:rPr>
                                            <m:t>+2</m:t>
                                          </m:r>
                                        </m:e>
                                      </m:d>
                                      <m:r>
                                        <a:rPr lang="en-US" altLang="ko-KR" sz="2400" b="0" i="1" smtClean="0">
                                          <a:solidFill>
                                            <a:srgbClr val="0000FF"/>
                                          </a:solidFill>
                                          <a:latin typeface="Cambria Math" panose="02040503050406030204" pitchFamily="18" charset="0"/>
                                          <a:ea typeface="Cambria Math" panose="02040503050406030204" pitchFamily="18" charset="0"/>
                                        </a:rPr>
                                        <m:t>𝐴𝐵</m:t>
                                      </m:r>
                                    </m:sup>
                                  </m:sSup>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𝜏</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𝑟</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𝑧</m:t>
                                      </m:r>
                                    </m:e>
                                  </m:d>
                                  <m:d>
                                    <m:dPr>
                                      <m:begChr m:val="["/>
                                      <m:endChr m:val="]"/>
                                      <m:ctrlPr>
                                        <a:rPr lang="en-US" altLang="ko-KR" sz="2400" i="1">
                                          <a:solidFill>
                                            <a:srgbClr val="0000FF"/>
                                          </a:solidFill>
                                          <a:latin typeface="Cambria Math" panose="02040503050406030204" pitchFamily="18" charset="0"/>
                                          <a:ea typeface="Cambria Math" panose="02040503050406030204" pitchFamily="18" charset="0"/>
                                        </a:rPr>
                                      </m:ctrlPr>
                                    </m:dPr>
                                    <m:e>
                                      <m:sSub>
                                        <m:sSubPr>
                                          <m:ctrlPr>
                                            <a:rPr lang="en-US" altLang="ko-KR" sz="2400" i="1">
                                              <a:solidFill>
                                                <a:srgbClr val="0000FF"/>
                                              </a:solidFill>
                                              <a:latin typeface="Cambria Math" panose="02040503050406030204" pitchFamily="18" charset="0"/>
                                              <a:ea typeface="Cambria Math" panose="02040503050406030204" pitchFamily="18" charset="0"/>
                                            </a:rPr>
                                          </m:ctrlPr>
                                        </m:sSubPr>
                                        <m:e>
                                          <m:r>
                                            <a:rPr lang="en-US" altLang="ko-KR" sz="2400" i="1">
                                              <a:solidFill>
                                                <a:srgbClr val="0000FF"/>
                                              </a:solidFill>
                                              <a:latin typeface="Cambria Math" panose="02040503050406030204" pitchFamily="18" charset="0"/>
                                              <a:ea typeface="Cambria Math" panose="02040503050406030204" pitchFamily="18" charset="0"/>
                                            </a:rPr>
                                            <m:t>𝜕</m:t>
                                          </m:r>
                                        </m:e>
                                        <m:sub>
                                          <m:r>
                                            <a:rPr lang="en-US" altLang="ko-KR" sz="2400" b="0" i="1" smtClean="0">
                                              <a:solidFill>
                                                <a:srgbClr val="0000FF"/>
                                              </a:solidFill>
                                              <a:latin typeface="Cambria Math" panose="02040503050406030204" pitchFamily="18" charset="0"/>
                                              <a:ea typeface="Cambria Math" panose="02040503050406030204" pitchFamily="18" charset="0"/>
                                            </a:rPr>
                                            <m:t>𝐴</m:t>
                                          </m:r>
                                        </m:sub>
                                      </m:sSub>
                                      <m:r>
                                        <a:rPr lang="en-US" altLang="ko-KR" sz="2400" i="1">
                                          <a:solidFill>
                                            <a:srgbClr val="0000FF"/>
                                          </a:solidFill>
                                          <a:latin typeface="Cambria Math" panose="02040503050406030204" pitchFamily="18" charset="0"/>
                                          <a:ea typeface="Cambria Math" panose="02040503050406030204" pitchFamily="18" charset="0"/>
                                        </a:rPr>
                                        <m:t>𝜑</m:t>
                                      </m:r>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𝜏</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𝑟</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𝑧</m:t>
                                          </m:r>
                                        </m:e>
                                      </m:d>
                                    </m:e>
                                  </m:d>
                                  <m:d>
                                    <m:dPr>
                                      <m:begChr m:val="["/>
                                      <m:endChr m:val="]"/>
                                      <m:ctrlPr>
                                        <a:rPr lang="en-US" altLang="ko-KR" sz="2400" i="1">
                                          <a:solidFill>
                                            <a:srgbClr val="0000FF"/>
                                          </a:solidFill>
                                          <a:latin typeface="Cambria Math" panose="02040503050406030204" pitchFamily="18" charset="0"/>
                                          <a:ea typeface="Cambria Math" panose="02040503050406030204" pitchFamily="18" charset="0"/>
                                        </a:rPr>
                                      </m:ctrlPr>
                                    </m:dPr>
                                    <m:e>
                                      <m:sSub>
                                        <m:sSubPr>
                                          <m:ctrlPr>
                                            <a:rPr lang="en-US" altLang="ko-KR" sz="2400" i="1">
                                              <a:solidFill>
                                                <a:srgbClr val="0000FF"/>
                                              </a:solidFill>
                                              <a:latin typeface="Cambria Math" panose="02040503050406030204" pitchFamily="18" charset="0"/>
                                              <a:ea typeface="Cambria Math" panose="02040503050406030204" pitchFamily="18" charset="0"/>
                                            </a:rPr>
                                          </m:ctrlPr>
                                        </m:sSubPr>
                                        <m:e>
                                          <m:r>
                                            <a:rPr lang="en-US" altLang="ko-KR" sz="2400" i="1">
                                              <a:solidFill>
                                                <a:srgbClr val="0000FF"/>
                                              </a:solidFill>
                                              <a:latin typeface="Cambria Math" panose="02040503050406030204" pitchFamily="18" charset="0"/>
                                              <a:ea typeface="Cambria Math" panose="02040503050406030204" pitchFamily="18" charset="0"/>
                                            </a:rPr>
                                            <m:t>𝜕</m:t>
                                          </m:r>
                                        </m:e>
                                        <m:sub>
                                          <m:r>
                                            <a:rPr lang="en-US" altLang="ko-KR" sz="2400" b="0" i="1" smtClean="0">
                                              <a:solidFill>
                                                <a:srgbClr val="0000FF"/>
                                              </a:solidFill>
                                              <a:latin typeface="Cambria Math" panose="02040503050406030204" pitchFamily="18" charset="0"/>
                                              <a:ea typeface="Cambria Math" panose="02040503050406030204" pitchFamily="18" charset="0"/>
                                            </a:rPr>
                                            <m:t>𝐵</m:t>
                                          </m:r>
                                        </m:sub>
                                      </m:sSub>
                                      <m:r>
                                        <a:rPr lang="en-US" altLang="ko-KR" sz="2400" i="1">
                                          <a:solidFill>
                                            <a:srgbClr val="0000FF"/>
                                          </a:solidFill>
                                          <a:latin typeface="Cambria Math" panose="02040503050406030204" pitchFamily="18" charset="0"/>
                                          <a:ea typeface="Cambria Math" panose="02040503050406030204" pitchFamily="18" charset="0"/>
                                        </a:rPr>
                                        <m:t>𝜑</m:t>
                                      </m:r>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𝜏</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𝑟</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𝑧</m:t>
                                          </m:r>
                                        </m:e>
                                      </m:d>
                                    </m:e>
                                  </m:d>
                                </m:e>
                                <m:e>
                                  <m:r>
                                    <a:rPr lang="en-US" altLang="ko-KR" sz="2400" i="1">
                                      <a:solidFill>
                                        <a:srgbClr val="0000FF"/>
                                      </a:solidFill>
                                      <a:latin typeface="Cambria Math" panose="02040503050406030204" pitchFamily="18" charset="0"/>
                                      <a:ea typeface="Cambria Math" panose="02040503050406030204" pitchFamily="18" charset="0"/>
                                    </a:rPr>
                                    <m:t>+</m:t>
                                  </m:r>
                                  <m:sSup>
                                    <m:sSupPr>
                                      <m:ctrlPr>
                                        <a:rPr lang="en-US" altLang="ko-KR" sz="2400" i="1">
                                          <a:solidFill>
                                            <a:srgbClr val="0000FF"/>
                                          </a:solidFill>
                                          <a:latin typeface="Cambria Math" panose="02040503050406030204" pitchFamily="18" charset="0"/>
                                          <a:ea typeface="Cambria Math" panose="02040503050406030204" pitchFamily="18" charset="0"/>
                                        </a:rPr>
                                      </m:ctrlPr>
                                    </m:sSupPr>
                                    <m:e>
                                      <m:r>
                                        <a:rPr lang="en-US" altLang="ko-KR" sz="2400" i="1">
                                          <a:solidFill>
                                            <a:srgbClr val="0000FF"/>
                                          </a:solidFill>
                                          <a:latin typeface="Cambria Math" panose="02040503050406030204" pitchFamily="18" charset="0"/>
                                          <a:ea typeface="Cambria Math" panose="02040503050406030204" pitchFamily="18" charset="0"/>
                                        </a:rPr>
                                        <m:t>𝑀</m:t>
                                      </m:r>
                                    </m:e>
                                    <m:sup>
                                      <m:r>
                                        <a:rPr lang="en-US" altLang="ko-KR" sz="2400" i="1">
                                          <a:solidFill>
                                            <a:srgbClr val="0000FF"/>
                                          </a:solidFill>
                                          <a:latin typeface="Cambria Math" panose="02040503050406030204" pitchFamily="18" charset="0"/>
                                          <a:ea typeface="Cambria Math" panose="02040503050406030204" pitchFamily="18" charset="0"/>
                                        </a:rPr>
                                        <m:t>2</m:t>
                                      </m:r>
                                    </m:sup>
                                  </m:sSup>
                                  <m:sSup>
                                    <m:sSupPr>
                                      <m:ctrlPr>
                                        <a:rPr lang="en-US" altLang="ko-KR" sz="2400" i="1">
                                          <a:solidFill>
                                            <a:srgbClr val="0000FF"/>
                                          </a:solidFill>
                                          <a:latin typeface="Cambria Math" panose="02040503050406030204" pitchFamily="18" charset="0"/>
                                          <a:ea typeface="Cambria Math" panose="02040503050406030204" pitchFamily="18" charset="0"/>
                                        </a:rPr>
                                      </m:ctrlPr>
                                    </m:sSupPr>
                                    <m:e>
                                      <m:d>
                                        <m:dPr>
                                          <m:begChr m:val="["/>
                                          <m:endChr m:val="]"/>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𝜑</m:t>
                                          </m:r>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𝜏</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𝑟</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𝑧</m:t>
                                              </m:r>
                                            </m:e>
                                          </m:d>
                                        </m:e>
                                      </m:d>
                                    </m:e>
                                    <m:sup>
                                      <m:r>
                                        <a:rPr lang="en-US" altLang="ko-KR" sz="2400" i="1">
                                          <a:solidFill>
                                            <a:srgbClr val="0000FF"/>
                                          </a:solidFill>
                                          <a:latin typeface="Cambria Math" panose="02040503050406030204" pitchFamily="18" charset="0"/>
                                          <a:ea typeface="Cambria Math" panose="02040503050406030204" pitchFamily="18" charset="0"/>
                                        </a:rPr>
                                        <m:t>2</m:t>
                                      </m:r>
                                    </m:sup>
                                  </m:sSup>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𝜉</m:t>
                                  </m:r>
                                  <m:sSup>
                                    <m:sSupPr>
                                      <m:ctrlPr>
                                        <a:rPr lang="en-US" altLang="ko-KR" sz="2400" i="1">
                                          <a:solidFill>
                                            <a:srgbClr val="0000FF"/>
                                          </a:solidFill>
                                          <a:latin typeface="Cambria Math" panose="02040503050406030204" pitchFamily="18" charset="0"/>
                                          <a:ea typeface="Cambria Math" panose="02040503050406030204" pitchFamily="18" charset="0"/>
                                        </a:rPr>
                                      </m:ctrlPr>
                                    </m:sSupPr>
                                    <m:e>
                                      <m:r>
                                        <a:rPr lang="en-US" altLang="ko-KR" sz="2400" i="1">
                                          <a:solidFill>
                                            <a:srgbClr val="0000FF"/>
                                          </a:solidFill>
                                          <a:latin typeface="Cambria Math" panose="02040503050406030204" pitchFamily="18" charset="0"/>
                                          <a:ea typeface="Cambria Math" panose="02040503050406030204" pitchFamily="18" charset="0"/>
                                        </a:rPr>
                                        <m:t>𝑅</m:t>
                                      </m:r>
                                    </m:e>
                                    <m:sup>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𝑑</m:t>
                                          </m:r>
                                          <m:r>
                                            <a:rPr lang="en-US" altLang="ko-KR" sz="2400" i="1">
                                              <a:solidFill>
                                                <a:srgbClr val="0000FF"/>
                                              </a:solidFill>
                                              <a:latin typeface="Cambria Math" panose="02040503050406030204" pitchFamily="18" charset="0"/>
                                              <a:ea typeface="Cambria Math" panose="02040503050406030204" pitchFamily="18" charset="0"/>
                                            </a:rPr>
                                            <m:t>+2</m:t>
                                          </m:r>
                                        </m:e>
                                      </m:d>
                                    </m:sup>
                                  </m:sSup>
                                  <m:sSup>
                                    <m:sSupPr>
                                      <m:ctrlPr>
                                        <a:rPr lang="en-US" altLang="ko-KR" sz="2400" i="1">
                                          <a:solidFill>
                                            <a:srgbClr val="0000FF"/>
                                          </a:solidFill>
                                          <a:latin typeface="Cambria Math" panose="02040503050406030204" pitchFamily="18" charset="0"/>
                                          <a:ea typeface="Cambria Math" panose="02040503050406030204" pitchFamily="18" charset="0"/>
                                        </a:rPr>
                                      </m:ctrlPr>
                                    </m:sSupPr>
                                    <m:e>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𝜏</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𝑟</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𝑧</m:t>
                                          </m:r>
                                        </m:e>
                                      </m:d>
                                      <m:d>
                                        <m:dPr>
                                          <m:begChr m:val="["/>
                                          <m:endChr m:val="]"/>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𝜑</m:t>
                                          </m:r>
                                          <m:d>
                                            <m:dPr>
                                              <m:ctrlPr>
                                                <a:rPr lang="en-US" altLang="ko-KR" sz="2400" i="1">
                                                  <a:solidFill>
                                                    <a:srgbClr val="0000FF"/>
                                                  </a:solidFill>
                                                  <a:latin typeface="Cambria Math" panose="02040503050406030204" pitchFamily="18" charset="0"/>
                                                  <a:ea typeface="Cambria Math" panose="02040503050406030204" pitchFamily="18" charset="0"/>
                                                </a:rPr>
                                              </m:ctrlPr>
                                            </m:dPr>
                                            <m:e>
                                              <m:r>
                                                <a:rPr lang="en-US" altLang="ko-KR" sz="2400" i="1">
                                                  <a:solidFill>
                                                    <a:srgbClr val="0000FF"/>
                                                  </a:solidFill>
                                                  <a:latin typeface="Cambria Math" panose="02040503050406030204" pitchFamily="18" charset="0"/>
                                                  <a:ea typeface="Cambria Math" panose="02040503050406030204" pitchFamily="18" charset="0"/>
                                                </a:rPr>
                                                <m:t>𝜏</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𝑟</m:t>
                                              </m:r>
                                              <m:r>
                                                <a:rPr lang="en-US" altLang="ko-KR" sz="2400" i="1">
                                                  <a:solidFill>
                                                    <a:srgbClr val="0000FF"/>
                                                  </a:solidFill>
                                                  <a:latin typeface="Cambria Math" panose="02040503050406030204" pitchFamily="18" charset="0"/>
                                                  <a:ea typeface="Cambria Math" panose="02040503050406030204" pitchFamily="18" charset="0"/>
                                                </a:rPr>
                                                <m:t>,</m:t>
                                              </m:r>
                                              <m:r>
                                                <a:rPr lang="en-US" altLang="ko-KR" sz="2400" i="1">
                                                  <a:solidFill>
                                                    <a:srgbClr val="0000FF"/>
                                                  </a:solidFill>
                                                  <a:latin typeface="Cambria Math" panose="02040503050406030204" pitchFamily="18" charset="0"/>
                                                  <a:ea typeface="Cambria Math" panose="02040503050406030204" pitchFamily="18" charset="0"/>
                                                </a:rPr>
                                                <m:t>𝑧</m:t>
                                              </m:r>
                                            </m:e>
                                          </m:d>
                                        </m:e>
                                      </m:d>
                                    </m:e>
                                    <m:sup>
                                      <m:r>
                                        <a:rPr lang="en-US" altLang="ko-KR" sz="2400" i="1">
                                          <a:solidFill>
                                            <a:srgbClr val="0000FF"/>
                                          </a:solidFill>
                                          <a:latin typeface="Cambria Math" panose="02040503050406030204" pitchFamily="18" charset="0"/>
                                          <a:ea typeface="Cambria Math" panose="02040503050406030204" pitchFamily="18" charset="0"/>
                                        </a:rPr>
                                        <m:t>2</m:t>
                                      </m:r>
                                    </m:sup>
                                  </m:sSup>
                                </m:e>
                              </m:eqArr>
                            </m:e>
                          </m:d>
                        </m:sup>
                      </m:sSup>
                    </m:oMath>
                  </m:oMathPara>
                </a14:m>
                <a:endParaRPr lang="en-US" altLang="ko-KR" sz="2400" b="0" i="1" dirty="0">
                  <a:solidFill>
                    <a:schemeClr val="tx1"/>
                  </a:solidFill>
                  <a:latin typeface="Cambria Math" panose="02040503050406030204" pitchFamily="18" charset="0"/>
                  <a:ea typeface="Cambria Math" panose="02040503050406030204" pitchFamily="18" charset="0"/>
                </a:endParaRPr>
              </a:p>
              <a:p>
                <a:endParaRPr lang="en-US" altLang="ko-KR" sz="2000" b="0" i="1" dirty="0">
                  <a:solidFill>
                    <a:schemeClr val="tx1"/>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000" b="0" i="1" smtClean="0">
                          <a:solidFill>
                            <a:srgbClr val="FF0000"/>
                          </a:solidFill>
                          <a:latin typeface="Cambria Math" panose="02040503050406030204" pitchFamily="18" charset="0"/>
                          <a:ea typeface="Cambria Math" panose="02040503050406030204" pitchFamily="18" charset="0"/>
                        </a:rPr>
                        <m:t>×</m:t>
                      </m:r>
                      <m:r>
                        <a:rPr lang="en-US" altLang="ko-KR" sz="2000" i="1" smtClean="0">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𝐷</m:t>
                      </m:r>
                      <m:sSubSup>
                        <m:sSubSupPr>
                          <m:ctrlPr>
                            <a:rPr lang="en-US" altLang="ko-KR" sz="2000" i="1">
                              <a:solidFill>
                                <a:srgbClr val="FF0000"/>
                              </a:solidFill>
                              <a:latin typeface="Cambria Math" panose="02040503050406030204" pitchFamily="18" charset="0"/>
                              <a:ea typeface="Cambria Math" panose="02040503050406030204" pitchFamily="18" charset="0"/>
                            </a:rPr>
                          </m:ctrlPr>
                        </m:sSubSupPr>
                        <m:e>
                          <m:r>
                            <a:rPr lang="en-US" altLang="ko-KR" sz="2000" i="1">
                              <a:solidFill>
                                <a:srgbClr val="FF0000"/>
                              </a:solidFill>
                              <a:latin typeface="Cambria Math" panose="02040503050406030204" pitchFamily="18" charset="0"/>
                              <a:ea typeface="Cambria Math" panose="02040503050406030204" pitchFamily="18" charset="0"/>
                            </a:rPr>
                            <m:t>𝑔</m:t>
                          </m:r>
                        </m:e>
                        <m:sub>
                          <m:r>
                            <a:rPr lang="en-US" altLang="ko-KR" sz="2000" i="1">
                              <a:solidFill>
                                <a:srgbClr val="FF0000"/>
                              </a:solidFill>
                              <a:latin typeface="Cambria Math" panose="02040503050406030204" pitchFamily="18" charset="0"/>
                              <a:ea typeface="Cambria Math" panose="02040503050406030204" pitchFamily="18" charset="0"/>
                            </a:rPr>
                            <m:t>𝜇𝜈</m:t>
                          </m:r>
                        </m:sub>
                        <m:sup>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𝑑</m:t>
                              </m:r>
                              <m:r>
                                <a:rPr lang="en-US" altLang="ko-KR" sz="2000" i="1">
                                  <a:solidFill>
                                    <a:srgbClr val="FF0000"/>
                                  </a:solidFill>
                                  <a:latin typeface="Cambria Math" panose="02040503050406030204" pitchFamily="18" charset="0"/>
                                  <a:ea typeface="Cambria Math" panose="02040503050406030204" pitchFamily="18" charset="0"/>
                                </a:rPr>
                                <m:t>+1</m:t>
                              </m:r>
                            </m:e>
                          </m:d>
                        </m:sup>
                      </m:sSubSup>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r>
                            <a:rPr lang="en-US" altLang="ko-KR" sz="2000" i="1">
                              <a:solidFill>
                                <a:srgbClr val="FF0000"/>
                              </a:solidFill>
                              <a:latin typeface="Cambria Math" panose="02040503050406030204" pitchFamily="18" charset="0"/>
                              <a:ea typeface="Cambria Math" panose="02040503050406030204" pitchFamily="18" charset="0"/>
                            </a:rPr>
                            <m:t>,</m:t>
                          </m:r>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𝑧</m:t>
                              </m:r>
                            </m:e>
                            <m:sub>
                              <m:r>
                                <a:rPr lang="en-US" altLang="ko-KR" sz="2000" i="1">
                                  <a:solidFill>
                                    <a:srgbClr val="FF0000"/>
                                  </a:solidFill>
                                  <a:latin typeface="Cambria Math" panose="02040503050406030204" pitchFamily="18" charset="0"/>
                                  <a:ea typeface="Cambria Math" panose="02040503050406030204" pitchFamily="18" charset="0"/>
                                </a:rPr>
                                <m:t>𝑓</m:t>
                              </m:r>
                            </m:sub>
                          </m:sSub>
                        </m:e>
                      </m:d>
                      <m:r>
                        <a:rPr lang="en-US" altLang="ko-KR" sz="2000" i="1">
                          <a:solidFill>
                            <a:srgbClr val="FF0000"/>
                          </a:solidFill>
                          <a:latin typeface="Cambria Math" panose="02040503050406030204" pitchFamily="18" charset="0"/>
                          <a:ea typeface="Cambria Math" panose="02040503050406030204" pitchFamily="18" charset="0"/>
                        </a:rPr>
                        <m:t>𝐷</m:t>
                      </m:r>
                      <m:r>
                        <a:rPr lang="en-US" altLang="ko-KR" sz="2000" i="1">
                          <a:solidFill>
                            <a:srgbClr val="FF0000"/>
                          </a:solidFill>
                          <a:latin typeface="Cambria Math" panose="02040503050406030204" pitchFamily="18" charset="0"/>
                          <a:ea typeface="Cambria Math" panose="02040503050406030204" pitchFamily="18" charset="0"/>
                        </a:rPr>
                        <m:t>𝜑</m:t>
                      </m:r>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r>
                            <a:rPr lang="en-US" altLang="ko-KR" sz="2000" i="1">
                              <a:solidFill>
                                <a:srgbClr val="FF0000"/>
                              </a:solidFill>
                              <a:latin typeface="Cambria Math" panose="02040503050406030204" pitchFamily="18" charset="0"/>
                              <a:ea typeface="Cambria Math" panose="02040503050406030204" pitchFamily="18" charset="0"/>
                            </a:rPr>
                            <m:t>,</m:t>
                          </m:r>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𝑧</m:t>
                              </m:r>
                            </m:e>
                            <m:sub>
                              <m:r>
                                <a:rPr lang="en-US" altLang="ko-KR" sz="2000" i="1">
                                  <a:solidFill>
                                    <a:srgbClr val="FF0000"/>
                                  </a:solidFill>
                                  <a:latin typeface="Cambria Math" panose="02040503050406030204" pitchFamily="18" charset="0"/>
                                  <a:ea typeface="Cambria Math" panose="02040503050406030204" pitchFamily="18" charset="0"/>
                                </a:rPr>
                                <m:t>𝑓</m:t>
                              </m:r>
                            </m:sub>
                          </m:sSub>
                        </m:e>
                      </m:d>
                      <m:r>
                        <a:rPr lang="en-US" altLang="ko-KR" sz="2000" i="1">
                          <a:solidFill>
                            <a:srgbClr val="FF0000"/>
                          </a:solidFill>
                          <a:latin typeface="Cambria Math" panose="02040503050406030204" pitchFamily="18" charset="0"/>
                          <a:ea typeface="Cambria Math" panose="02040503050406030204" pitchFamily="18" charset="0"/>
                        </a:rPr>
                        <m:t>𝐷</m:t>
                      </m:r>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𝜙</m:t>
                          </m:r>
                        </m:e>
                        <m:sub>
                          <m:r>
                            <a:rPr lang="en-US" altLang="ko-KR" sz="2000" i="1">
                              <a:solidFill>
                                <a:srgbClr val="FF0000"/>
                              </a:solidFill>
                              <a:latin typeface="Cambria Math" panose="02040503050406030204" pitchFamily="18" charset="0"/>
                              <a:ea typeface="Cambria Math" panose="02040503050406030204" pitchFamily="18" charset="0"/>
                            </a:rPr>
                            <m:t>𝛼</m:t>
                          </m:r>
                        </m:sub>
                      </m:sSub>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e>
                      </m:d>
                      <m:sSup>
                        <m:sSupPr>
                          <m:ctrlPr>
                            <a:rPr lang="en-US" altLang="ko-KR" sz="2000" i="1">
                              <a:solidFill>
                                <a:srgbClr val="FF0000"/>
                              </a:solidFill>
                              <a:latin typeface="Cambria Math" panose="02040503050406030204" pitchFamily="18" charset="0"/>
                              <a:ea typeface="Cambria Math" panose="02040503050406030204" pitchFamily="18" charset="0"/>
                            </a:rPr>
                          </m:ctrlPr>
                        </m:sSupPr>
                        <m:e>
                          <m:r>
                            <a:rPr lang="en-US" altLang="ko-KR" sz="2000" b="0" i="1" smtClean="0">
                              <a:solidFill>
                                <a:srgbClr val="FF0000"/>
                              </a:solidFill>
                              <a:latin typeface="Cambria Math" panose="02040503050406030204" pitchFamily="18" charset="0"/>
                              <a:ea typeface="Cambria Math" panose="02040503050406030204" pitchFamily="18" charset="0"/>
                            </a:rPr>
                            <m:t> </m:t>
                          </m:r>
                          <m:r>
                            <a:rPr lang="en-US" altLang="ko-KR" sz="2000" i="1">
                              <a:solidFill>
                                <a:srgbClr val="FF0000"/>
                              </a:solidFill>
                              <a:latin typeface="Cambria Math" panose="02040503050406030204" pitchFamily="18" charset="0"/>
                              <a:ea typeface="Cambria Math" panose="02040503050406030204" pitchFamily="18" charset="0"/>
                            </a:rPr>
                            <m:t>𝑒</m:t>
                          </m:r>
                        </m:e>
                        <m:sup>
                          <m:r>
                            <a:rPr lang="en-US" altLang="ko-KR" sz="2000" i="1">
                              <a:solidFill>
                                <a:srgbClr val="FF0000"/>
                              </a:solidFill>
                              <a:latin typeface="Cambria Math" panose="02040503050406030204" pitchFamily="18" charset="0"/>
                              <a:ea typeface="Cambria Math" panose="02040503050406030204" pitchFamily="18" charset="0"/>
                            </a:rPr>
                            <m:t>−</m:t>
                          </m:r>
                          <m:nary>
                            <m:naryPr>
                              <m:ctrlPr>
                                <a:rPr lang="en-US" altLang="ko-KR" sz="2000" i="1">
                                  <a:solidFill>
                                    <a:srgbClr val="FF0000"/>
                                  </a:solidFill>
                                  <a:latin typeface="Cambria Math" panose="02040503050406030204" pitchFamily="18" charset="0"/>
                                  <a:ea typeface="Cambria Math" panose="02040503050406030204" pitchFamily="18" charset="0"/>
                                </a:rPr>
                              </m:ctrlPr>
                            </m:naryPr>
                            <m:sub>
                              <m:r>
                                <m:rPr>
                                  <m:brk m:alnAt="23"/>
                                </m:rPr>
                                <a:rPr lang="en-US" altLang="ko-KR" sz="2000" i="1">
                                  <a:solidFill>
                                    <a:srgbClr val="FF0000"/>
                                  </a:solidFill>
                                  <a:latin typeface="Cambria Math" panose="02040503050406030204" pitchFamily="18" charset="0"/>
                                  <a:ea typeface="Cambria Math" panose="02040503050406030204" pitchFamily="18" charset="0"/>
                                </a:rPr>
                                <m:t>0</m:t>
                              </m:r>
                            </m:sub>
                            <m:sup>
                              <m:r>
                                <a:rPr lang="en-US" altLang="ko-KR" sz="2000" i="1">
                                  <a:solidFill>
                                    <a:srgbClr val="FF0000"/>
                                  </a:solidFill>
                                  <a:latin typeface="Cambria Math" panose="02040503050406030204" pitchFamily="18" charset="0"/>
                                  <a:ea typeface="Cambria Math" panose="02040503050406030204" pitchFamily="18" charset="0"/>
                                </a:rPr>
                                <m:t>𝛽</m:t>
                              </m:r>
                            </m:sup>
                            <m:e>
                              <m:r>
                                <a:rPr lang="en-US" altLang="ko-KR" sz="2000" i="1">
                                  <a:solidFill>
                                    <a:srgbClr val="FF0000"/>
                                  </a:solidFill>
                                  <a:latin typeface="Cambria Math" panose="02040503050406030204" pitchFamily="18" charset="0"/>
                                  <a:ea typeface="Cambria Math" panose="02040503050406030204" pitchFamily="18" charset="0"/>
                                </a:rPr>
                                <m:t>𝑑</m:t>
                              </m:r>
                              <m:r>
                                <a:rPr lang="en-US" altLang="ko-KR" sz="2000" i="1">
                                  <a:solidFill>
                                    <a:srgbClr val="FF0000"/>
                                  </a:solidFill>
                                  <a:latin typeface="Cambria Math" panose="02040503050406030204" pitchFamily="18" charset="0"/>
                                  <a:ea typeface="Cambria Math" panose="02040503050406030204" pitchFamily="18" charset="0"/>
                                </a:rPr>
                                <m:t>𝜏</m:t>
                              </m:r>
                            </m:e>
                          </m:nary>
                          <m:r>
                            <a:rPr lang="en-US" altLang="ko-KR" sz="2000" i="1">
                              <a:solidFill>
                                <a:srgbClr val="FF0000"/>
                              </a:solidFill>
                              <a:latin typeface="Cambria Math" panose="02040503050406030204" pitchFamily="18" charset="0"/>
                              <a:ea typeface="Cambria Math" panose="02040503050406030204" pitchFamily="18" charset="0"/>
                            </a:rPr>
                            <m:t>∫</m:t>
                          </m:r>
                          <m:sSup>
                            <m:sSupPr>
                              <m:ctrlPr>
                                <a:rPr lang="en-US" altLang="ko-KR" sz="2000" i="1">
                                  <a:solidFill>
                                    <a:srgbClr val="FF0000"/>
                                  </a:solidFill>
                                  <a:latin typeface="Cambria Math" panose="02040503050406030204" pitchFamily="18" charset="0"/>
                                  <a:ea typeface="Cambria Math" panose="02040503050406030204" pitchFamily="18" charset="0"/>
                                </a:rPr>
                              </m:ctrlPr>
                            </m:sSupPr>
                            <m:e>
                              <m:r>
                                <a:rPr lang="en-US" altLang="ko-KR" sz="2000" i="1">
                                  <a:solidFill>
                                    <a:srgbClr val="FF0000"/>
                                  </a:solidFill>
                                  <a:latin typeface="Cambria Math" panose="02040503050406030204" pitchFamily="18" charset="0"/>
                                  <a:ea typeface="Cambria Math" panose="02040503050406030204" pitchFamily="18" charset="0"/>
                                </a:rPr>
                                <m:t>𝑑</m:t>
                              </m:r>
                            </m:e>
                            <m:sup>
                              <m:r>
                                <a:rPr lang="en-US" altLang="ko-KR" sz="2000" i="1">
                                  <a:solidFill>
                                    <a:srgbClr val="FF0000"/>
                                  </a:solidFill>
                                  <a:latin typeface="Cambria Math" panose="02040503050406030204" pitchFamily="18" charset="0"/>
                                  <a:ea typeface="Cambria Math" panose="02040503050406030204" pitchFamily="18" charset="0"/>
                                </a:rPr>
                                <m:t>𝑑</m:t>
                              </m:r>
                            </m:sup>
                          </m:sSup>
                          <m:r>
                            <a:rPr lang="en-US" altLang="ko-KR" sz="2000" i="1">
                              <a:solidFill>
                                <a:srgbClr val="FF0000"/>
                              </a:solidFill>
                              <a:latin typeface="Cambria Math" panose="02040503050406030204" pitchFamily="18" charset="0"/>
                              <a:ea typeface="Cambria Math" panose="02040503050406030204" pitchFamily="18" charset="0"/>
                            </a:rPr>
                            <m:t>𝑟</m:t>
                          </m:r>
                          <m:rad>
                            <m:radPr>
                              <m:degHide m:val="on"/>
                              <m:ctrlPr>
                                <a:rPr lang="en-US" altLang="ko-KR" sz="2000" i="1">
                                  <a:solidFill>
                                    <a:srgbClr val="FF0000"/>
                                  </a:solidFill>
                                  <a:latin typeface="Cambria Math" panose="02040503050406030204" pitchFamily="18" charset="0"/>
                                  <a:ea typeface="Cambria Math" panose="02040503050406030204" pitchFamily="18" charset="0"/>
                                </a:rPr>
                              </m:ctrlPr>
                            </m:radPr>
                            <m:deg/>
                            <m:e>
                              <m:sSup>
                                <m:sSupPr>
                                  <m:ctrlPr>
                                    <a:rPr lang="en-US" altLang="ko-KR" sz="2000" i="1" smtClean="0">
                                      <a:solidFill>
                                        <a:srgbClr val="FF0000"/>
                                      </a:solidFill>
                                      <a:latin typeface="Cambria Math" panose="02040503050406030204" pitchFamily="18" charset="0"/>
                                      <a:ea typeface="Cambria Math" panose="02040503050406030204" pitchFamily="18" charset="0"/>
                                    </a:rPr>
                                  </m:ctrlPr>
                                </m:sSupPr>
                                <m:e>
                                  <m:r>
                                    <a:rPr lang="en-US" altLang="ko-KR" sz="2000" i="1">
                                      <a:solidFill>
                                        <a:srgbClr val="FF0000"/>
                                      </a:solidFill>
                                      <a:latin typeface="Cambria Math" panose="02040503050406030204" pitchFamily="18" charset="0"/>
                                      <a:ea typeface="Cambria Math" panose="02040503050406030204" pitchFamily="18" charset="0"/>
                                    </a:rPr>
                                    <m:t>𝑔</m:t>
                                  </m:r>
                                </m:e>
                                <m:sup>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𝑑</m:t>
                                      </m:r>
                                      <m:r>
                                        <a:rPr lang="en-US" altLang="ko-KR" sz="2000" i="1">
                                          <a:solidFill>
                                            <a:srgbClr val="FF0000"/>
                                          </a:solidFill>
                                          <a:latin typeface="Cambria Math" panose="02040503050406030204" pitchFamily="18" charset="0"/>
                                          <a:ea typeface="Cambria Math" panose="02040503050406030204" pitchFamily="18" charset="0"/>
                                        </a:rPr>
                                        <m:t>+1</m:t>
                                      </m:r>
                                    </m:e>
                                  </m:d>
                                </m:sup>
                              </m:sSup>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r>
                                    <a:rPr lang="en-US" altLang="ko-KR" sz="2000" i="1">
                                      <a:solidFill>
                                        <a:srgbClr val="FF0000"/>
                                      </a:solidFill>
                                      <a:latin typeface="Cambria Math" panose="02040503050406030204" pitchFamily="18" charset="0"/>
                                      <a:ea typeface="Cambria Math" panose="02040503050406030204" pitchFamily="18" charset="0"/>
                                    </a:rPr>
                                    <m:t>,</m:t>
                                  </m:r>
                                  <m:sSub>
                                    <m:sSubPr>
                                      <m:ctrlPr>
                                        <a:rPr lang="en-US" altLang="ko-KR" sz="2000" b="0" i="1" smtClean="0">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𝑧</m:t>
                                      </m:r>
                                    </m:e>
                                    <m:sub>
                                      <m:r>
                                        <a:rPr lang="en-US" altLang="ko-KR" sz="2000" b="0" i="1" smtClean="0">
                                          <a:solidFill>
                                            <a:srgbClr val="FF0000"/>
                                          </a:solidFill>
                                          <a:latin typeface="Cambria Math" panose="02040503050406030204" pitchFamily="18" charset="0"/>
                                          <a:ea typeface="Cambria Math" panose="02040503050406030204" pitchFamily="18" charset="0"/>
                                        </a:rPr>
                                        <m:t>𝑓</m:t>
                                      </m:r>
                                    </m:sub>
                                  </m:sSub>
                                </m:e>
                              </m:d>
                            </m:e>
                          </m:rad>
                          <m:d>
                            <m:dPr>
                              <m:begChr m:val="{"/>
                              <m:endChr m:val="}"/>
                              <m:ctrlPr>
                                <a:rPr lang="en-US" altLang="ko-KR" sz="2000" i="1">
                                  <a:solidFill>
                                    <a:srgbClr val="FF0000"/>
                                  </a:solidFill>
                                  <a:latin typeface="Cambria Math" panose="02040503050406030204" pitchFamily="18" charset="0"/>
                                  <a:ea typeface="Cambria Math" panose="02040503050406030204" pitchFamily="18" charset="0"/>
                                </a:rPr>
                              </m:ctrlPr>
                            </m:dPr>
                            <m:e>
                              <m:eqArr>
                                <m:eqArrPr>
                                  <m:ctrlPr>
                                    <a:rPr lang="en-US" altLang="ko-KR" sz="2000" i="1" smtClean="0">
                                      <a:solidFill>
                                        <a:srgbClr val="FF0000"/>
                                      </a:solidFill>
                                      <a:latin typeface="Cambria Math" panose="02040503050406030204" pitchFamily="18" charset="0"/>
                                      <a:ea typeface="Cambria Math" panose="02040503050406030204" pitchFamily="18" charset="0"/>
                                    </a:rPr>
                                  </m:ctrlPr>
                                </m:eqArrPr>
                                <m:e>
                                  <m:sSup>
                                    <m:sSupPr>
                                      <m:ctrlPr>
                                        <a:rPr lang="en-US" altLang="ko-KR" sz="2000" i="1" smtClean="0">
                                          <a:solidFill>
                                            <a:srgbClr val="FF0000"/>
                                          </a:solidFill>
                                          <a:latin typeface="Cambria Math" panose="02040503050406030204" pitchFamily="18" charset="0"/>
                                          <a:ea typeface="Cambria Math" panose="02040503050406030204" pitchFamily="18" charset="0"/>
                                        </a:rPr>
                                      </m:ctrlPr>
                                    </m:sSupPr>
                                    <m:e>
                                      <m:r>
                                        <a:rPr lang="en-US" altLang="ko-KR" sz="2000" i="1">
                                          <a:solidFill>
                                            <a:srgbClr val="FF0000"/>
                                          </a:solidFill>
                                          <a:latin typeface="Cambria Math" panose="02040503050406030204" pitchFamily="18" charset="0"/>
                                          <a:ea typeface="Cambria Math" panose="02040503050406030204" pitchFamily="18" charset="0"/>
                                        </a:rPr>
                                        <m:t>𝑔</m:t>
                                      </m:r>
                                    </m:e>
                                    <m:sup>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𝑑</m:t>
                                          </m:r>
                                          <m:r>
                                            <a:rPr lang="en-US" altLang="ko-KR" sz="2000" i="1">
                                              <a:solidFill>
                                                <a:srgbClr val="FF0000"/>
                                              </a:solidFill>
                                              <a:latin typeface="Cambria Math" panose="02040503050406030204" pitchFamily="18" charset="0"/>
                                              <a:ea typeface="Cambria Math" panose="02040503050406030204" pitchFamily="18" charset="0"/>
                                            </a:rPr>
                                            <m:t>+1</m:t>
                                          </m:r>
                                        </m:e>
                                      </m:d>
                                      <m:r>
                                        <a:rPr lang="en-US" altLang="ko-KR" sz="2000" i="1">
                                          <a:solidFill>
                                            <a:srgbClr val="FF0000"/>
                                          </a:solidFill>
                                          <a:latin typeface="Cambria Math" panose="02040503050406030204" pitchFamily="18" charset="0"/>
                                          <a:ea typeface="Cambria Math" panose="02040503050406030204" pitchFamily="18" charset="0"/>
                                        </a:rPr>
                                        <m:t>𝜇𝜈</m:t>
                                      </m:r>
                                    </m:sup>
                                  </m:sSup>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r>
                                        <a:rPr lang="en-US" altLang="ko-KR" sz="2000" i="1">
                                          <a:solidFill>
                                            <a:srgbClr val="FF0000"/>
                                          </a:solidFill>
                                          <a:latin typeface="Cambria Math" panose="02040503050406030204" pitchFamily="18" charset="0"/>
                                          <a:ea typeface="Cambria Math" panose="02040503050406030204" pitchFamily="18" charset="0"/>
                                        </a:rPr>
                                        <m:t>,</m:t>
                                      </m:r>
                                      <m:sSub>
                                        <m:sSubPr>
                                          <m:ctrlPr>
                                            <a:rPr lang="en-US" altLang="ko-KR" sz="2000" b="0" i="1" smtClean="0">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𝑧</m:t>
                                          </m:r>
                                        </m:e>
                                        <m:sub>
                                          <m:r>
                                            <a:rPr lang="en-US" altLang="ko-KR" sz="2000" b="0" i="1" smtClean="0">
                                              <a:solidFill>
                                                <a:srgbClr val="FF0000"/>
                                              </a:solidFill>
                                              <a:latin typeface="Cambria Math" panose="02040503050406030204" pitchFamily="18" charset="0"/>
                                              <a:ea typeface="Cambria Math" panose="02040503050406030204" pitchFamily="18" charset="0"/>
                                            </a:rPr>
                                            <m:t>𝑓</m:t>
                                          </m:r>
                                        </m:sub>
                                      </m:sSub>
                                    </m:e>
                                  </m:d>
                                  <m:d>
                                    <m:dPr>
                                      <m:begChr m:val="["/>
                                      <m:endChr m:val="]"/>
                                      <m:ctrlPr>
                                        <a:rPr lang="en-US" altLang="ko-KR" sz="2000" i="1">
                                          <a:solidFill>
                                            <a:srgbClr val="FF0000"/>
                                          </a:solidFill>
                                          <a:latin typeface="Cambria Math" panose="02040503050406030204" pitchFamily="18" charset="0"/>
                                          <a:ea typeface="Cambria Math" panose="02040503050406030204" pitchFamily="18" charset="0"/>
                                        </a:rPr>
                                      </m:ctrlPr>
                                    </m:dPr>
                                    <m:e>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m:t>
                                          </m:r>
                                        </m:e>
                                        <m:sub>
                                          <m:r>
                                            <a:rPr lang="en-US" altLang="ko-KR" sz="2000" i="1">
                                              <a:solidFill>
                                                <a:srgbClr val="FF0000"/>
                                              </a:solidFill>
                                              <a:latin typeface="Cambria Math" panose="02040503050406030204" pitchFamily="18" charset="0"/>
                                              <a:ea typeface="Cambria Math" panose="02040503050406030204" pitchFamily="18" charset="0"/>
                                            </a:rPr>
                                            <m:t>𝜇</m:t>
                                          </m:r>
                                        </m:sub>
                                      </m:sSub>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𝜙</m:t>
                                          </m:r>
                                        </m:e>
                                        <m:sub>
                                          <m:r>
                                            <a:rPr lang="en-US" altLang="ko-KR" sz="2000" i="1">
                                              <a:solidFill>
                                                <a:srgbClr val="FF0000"/>
                                              </a:solidFill>
                                              <a:latin typeface="Cambria Math" panose="02040503050406030204" pitchFamily="18" charset="0"/>
                                              <a:ea typeface="Cambria Math" panose="02040503050406030204" pitchFamily="18" charset="0"/>
                                            </a:rPr>
                                            <m:t>𝛼</m:t>
                                          </m:r>
                                        </m:sub>
                                      </m:sSub>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e>
                                      </m:d>
                                    </m:e>
                                  </m:d>
                                  <m:d>
                                    <m:dPr>
                                      <m:begChr m:val="["/>
                                      <m:endChr m:val="]"/>
                                      <m:ctrlPr>
                                        <a:rPr lang="en-US" altLang="ko-KR" sz="2000" i="1">
                                          <a:solidFill>
                                            <a:srgbClr val="FF0000"/>
                                          </a:solidFill>
                                          <a:latin typeface="Cambria Math" panose="02040503050406030204" pitchFamily="18" charset="0"/>
                                          <a:ea typeface="Cambria Math" panose="02040503050406030204" pitchFamily="18" charset="0"/>
                                        </a:rPr>
                                      </m:ctrlPr>
                                    </m:dPr>
                                    <m:e>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m:t>
                                          </m:r>
                                        </m:e>
                                        <m:sub>
                                          <m:r>
                                            <a:rPr lang="en-US" altLang="ko-KR" sz="2000" i="1">
                                              <a:solidFill>
                                                <a:srgbClr val="FF0000"/>
                                              </a:solidFill>
                                              <a:latin typeface="Cambria Math" panose="02040503050406030204" pitchFamily="18" charset="0"/>
                                              <a:ea typeface="Cambria Math" panose="02040503050406030204" pitchFamily="18" charset="0"/>
                                            </a:rPr>
                                            <m:t>𝜈</m:t>
                                          </m:r>
                                        </m:sub>
                                      </m:sSub>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𝜙</m:t>
                                          </m:r>
                                        </m:e>
                                        <m:sub>
                                          <m:r>
                                            <a:rPr lang="en-US" altLang="ko-KR" sz="2000" i="1">
                                              <a:solidFill>
                                                <a:srgbClr val="FF0000"/>
                                              </a:solidFill>
                                              <a:latin typeface="Cambria Math" panose="02040503050406030204" pitchFamily="18" charset="0"/>
                                              <a:ea typeface="Cambria Math" panose="02040503050406030204" pitchFamily="18" charset="0"/>
                                            </a:rPr>
                                            <m:t>𝛼</m:t>
                                          </m:r>
                                        </m:sub>
                                      </m:sSub>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e>
                                      </m:d>
                                    </m:e>
                                  </m:d>
                                </m:e>
                                <m:e>
                                  <m:r>
                                    <a:rPr lang="en-US" altLang="ko-KR" sz="2000" i="1">
                                      <a:solidFill>
                                        <a:srgbClr val="FF0000"/>
                                      </a:solidFill>
                                      <a:latin typeface="Cambria Math" panose="02040503050406030204" pitchFamily="18" charset="0"/>
                                      <a:ea typeface="Cambria Math" panose="02040503050406030204" pitchFamily="18" charset="0"/>
                                    </a:rPr>
                                    <m:t>+</m:t>
                                  </m:r>
                                  <m:sSup>
                                    <m:sSupPr>
                                      <m:ctrlPr>
                                        <a:rPr lang="en-US" altLang="ko-KR" sz="2000" i="1">
                                          <a:solidFill>
                                            <a:srgbClr val="FF0000"/>
                                          </a:solidFill>
                                          <a:latin typeface="Cambria Math" panose="02040503050406030204" pitchFamily="18" charset="0"/>
                                          <a:ea typeface="Cambria Math" panose="02040503050406030204" pitchFamily="18" charset="0"/>
                                        </a:rPr>
                                      </m:ctrlPr>
                                    </m:sSupPr>
                                    <m:e>
                                      <m:r>
                                        <a:rPr lang="en-US" altLang="ko-KR" sz="2000" b="0" i="1" smtClean="0">
                                          <a:solidFill>
                                            <a:srgbClr val="FF0000"/>
                                          </a:solidFill>
                                          <a:latin typeface="Cambria Math" panose="02040503050406030204" pitchFamily="18" charset="0"/>
                                          <a:ea typeface="Cambria Math" panose="02040503050406030204" pitchFamily="18" charset="0"/>
                                        </a:rPr>
                                        <m:t>(</m:t>
                                      </m:r>
                                      <m:r>
                                        <a:rPr lang="en-US" altLang="ko-KR" sz="2000" b="0" i="1" smtClean="0">
                                          <a:solidFill>
                                            <a:srgbClr val="FF0000"/>
                                          </a:solidFill>
                                          <a:latin typeface="Cambria Math" panose="02040503050406030204" pitchFamily="18" charset="0"/>
                                          <a:ea typeface="Cambria Math" panose="02040503050406030204" pitchFamily="18" charset="0"/>
                                        </a:rPr>
                                        <m:t>𝑚</m:t>
                                      </m:r>
                                    </m:e>
                                    <m:sup>
                                      <m:r>
                                        <a:rPr lang="en-US" altLang="ko-KR" sz="2000" i="1">
                                          <a:solidFill>
                                            <a:srgbClr val="FF0000"/>
                                          </a:solidFill>
                                          <a:latin typeface="Cambria Math" panose="02040503050406030204" pitchFamily="18" charset="0"/>
                                          <a:ea typeface="Cambria Math" panose="02040503050406030204" pitchFamily="18" charset="0"/>
                                        </a:rPr>
                                        <m:t>2</m:t>
                                      </m:r>
                                    </m:sup>
                                  </m:sSup>
                                  <m:r>
                                    <a:rPr lang="en-US" altLang="ko-KR" sz="2000" b="0" i="1" smtClean="0">
                                      <a:solidFill>
                                        <a:srgbClr val="FF0000"/>
                                      </a:solidFill>
                                      <a:latin typeface="Cambria Math" panose="02040503050406030204" pitchFamily="18" charset="0"/>
                                      <a:ea typeface="Cambria Math" panose="02040503050406030204" pitchFamily="18" charset="0"/>
                                    </a:rPr>
                                    <m:t>−</m:t>
                                  </m:r>
                                  <m:r>
                                    <a:rPr lang="en-US" altLang="ko-KR" sz="2000" b="0" i="1" smtClean="0">
                                      <a:solidFill>
                                        <a:srgbClr val="FF0000"/>
                                      </a:solidFill>
                                      <a:latin typeface="Cambria Math" panose="02040503050406030204" pitchFamily="18" charset="0"/>
                                      <a:ea typeface="Cambria Math" panose="02040503050406030204" pitchFamily="18" charset="0"/>
                                    </a:rPr>
                                    <m:t>𝑖</m:t>
                                  </m:r>
                                  <m:r>
                                    <a:rPr lang="en-US" altLang="ko-KR" sz="2000" i="1" smtClean="0">
                                      <a:solidFill>
                                        <a:srgbClr val="FF0000"/>
                                      </a:solidFill>
                                      <a:latin typeface="Cambria Math" panose="02040503050406030204" pitchFamily="18" charset="0"/>
                                      <a:ea typeface="Cambria Math" panose="02040503050406030204" pitchFamily="18" charset="0"/>
                                    </a:rPr>
                                    <m:t>𝜑</m:t>
                                  </m:r>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r>
                                        <a:rPr lang="en-US" altLang="ko-KR" sz="2000" i="1">
                                          <a:solidFill>
                                            <a:srgbClr val="FF0000"/>
                                          </a:solidFill>
                                          <a:latin typeface="Cambria Math" panose="02040503050406030204" pitchFamily="18" charset="0"/>
                                          <a:ea typeface="Cambria Math" panose="02040503050406030204" pitchFamily="18" charset="0"/>
                                        </a:rPr>
                                        <m:t>,</m:t>
                                      </m:r>
                                      <m:sSub>
                                        <m:sSubPr>
                                          <m:ctrlPr>
                                            <a:rPr lang="en-US" altLang="ko-KR" sz="2000" b="0" i="1" smtClean="0">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𝑧</m:t>
                                          </m:r>
                                        </m:e>
                                        <m:sub>
                                          <m:r>
                                            <a:rPr lang="en-US" altLang="ko-KR" sz="2000" b="0" i="1" smtClean="0">
                                              <a:solidFill>
                                                <a:srgbClr val="FF0000"/>
                                              </a:solidFill>
                                              <a:latin typeface="Cambria Math" panose="02040503050406030204" pitchFamily="18" charset="0"/>
                                              <a:ea typeface="Cambria Math" panose="02040503050406030204" pitchFamily="18" charset="0"/>
                                            </a:rPr>
                                            <m:t>𝑓</m:t>
                                          </m:r>
                                        </m:sub>
                                      </m:sSub>
                                    </m:e>
                                  </m:d>
                                  <m:r>
                                    <a:rPr lang="en-US" altLang="ko-KR" sz="2000" b="0" i="1" smtClean="0">
                                      <a:solidFill>
                                        <a:srgbClr val="FF0000"/>
                                      </a:solidFill>
                                      <a:latin typeface="Cambria Math" panose="02040503050406030204" pitchFamily="18" charset="0"/>
                                      <a:ea typeface="Cambria Math" panose="02040503050406030204" pitchFamily="18" charset="0"/>
                                    </a:rPr>
                                    <m:t>)</m:t>
                                  </m:r>
                                  <m:sSup>
                                    <m:sSupPr>
                                      <m:ctrlPr>
                                        <a:rPr lang="en-US" altLang="ko-KR" sz="2000" i="1">
                                          <a:solidFill>
                                            <a:srgbClr val="FF0000"/>
                                          </a:solidFill>
                                          <a:latin typeface="Cambria Math" panose="02040503050406030204" pitchFamily="18" charset="0"/>
                                          <a:ea typeface="Cambria Math" panose="02040503050406030204" pitchFamily="18" charset="0"/>
                                        </a:rPr>
                                      </m:ctrlPr>
                                    </m:sSupPr>
                                    <m:e>
                                      <m:d>
                                        <m:dPr>
                                          <m:begChr m:val="["/>
                                          <m:endChr m:val="]"/>
                                          <m:ctrlPr>
                                            <a:rPr lang="en-US" altLang="ko-KR" sz="2000" i="1">
                                              <a:solidFill>
                                                <a:srgbClr val="FF0000"/>
                                              </a:solidFill>
                                              <a:latin typeface="Cambria Math" panose="02040503050406030204" pitchFamily="18" charset="0"/>
                                              <a:ea typeface="Cambria Math" panose="02040503050406030204" pitchFamily="18" charset="0"/>
                                            </a:rPr>
                                          </m:ctrlPr>
                                        </m:dPr>
                                        <m:e>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𝜙</m:t>
                                              </m:r>
                                            </m:e>
                                            <m:sub>
                                              <m:r>
                                                <a:rPr lang="en-US" altLang="ko-KR" sz="2000" i="1">
                                                  <a:solidFill>
                                                    <a:srgbClr val="FF0000"/>
                                                  </a:solidFill>
                                                  <a:latin typeface="Cambria Math" panose="02040503050406030204" pitchFamily="18" charset="0"/>
                                                  <a:ea typeface="Cambria Math" panose="02040503050406030204" pitchFamily="18" charset="0"/>
                                                </a:rPr>
                                                <m:t>𝛼</m:t>
                                              </m:r>
                                            </m:sub>
                                          </m:sSub>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e>
                                          </m:d>
                                        </m:e>
                                      </m:d>
                                    </m:e>
                                    <m:sup>
                                      <m:r>
                                        <a:rPr lang="en-US" altLang="ko-KR" sz="2000" i="1">
                                          <a:solidFill>
                                            <a:srgbClr val="FF0000"/>
                                          </a:solidFill>
                                          <a:latin typeface="Cambria Math" panose="02040503050406030204" pitchFamily="18" charset="0"/>
                                          <a:ea typeface="Cambria Math" panose="02040503050406030204" pitchFamily="18" charset="0"/>
                                        </a:rPr>
                                        <m:t>2</m:t>
                                      </m:r>
                                    </m:sup>
                                  </m:sSup>
                                  <m:r>
                                    <a:rPr lang="en-US" altLang="ko-KR" sz="2000" i="1">
                                      <a:solidFill>
                                        <a:srgbClr val="FF0000"/>
                                      </a:solidFill>
                                      <a:latin typeface="Cambria Math" panose="02040503050406030204" pitchFamily="18" charset="0"/>
                                      <a:ea typeface="Cambria Math" panose="02040503050406030204" pitchFamily="18" charset="0"/>
                                    </a:rPr>
                                    <m:t>+</m:t>
                                  </m:r>
                                  <m:sSub>
                                    <m:sSubPr>
                                      <m:ctrlPr>
                                        <a:rPr lang="en-US" altLang="ko-KR" sz="2000" b="0" i="1" smtClean="0">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𝜉</m:t>
                                      </m:r>
                                    </m:e>
                                    <m:sub>
                                      <m:r>
                                        <a:rPr lang="en-US" altLang="ko-KR" sz="2000" b="0" i="1" smtClean="0">
                                          <a:solidFill>
                                            <a:srgbClr val="FF0000"/>
                                          </a:solidFill>
                                          <a:latin typeface="Cambria Math" panose="02040503050406030204" pitchFamily="18" charset="0"/>
                                          <a:ea typeface="Cambria Math" panose="02040503050406030204" pitchFamily="18" charset="0"/>
                                        </a:rPr>
                                        <m:t>𝑓</m:t>
                                      </m:r>
                                    </m:sub>
                                  </m:sSub>
                                  <m:sSup>
                                    <m:sSupPr>
                                      <m:ctrlPr>
                                        <a:rPr lang="en-US" altLang="ko-KR" sz="2000" i="1" smtClean="0">
                                          <a:solidFill>
                                            <a:srgbClr val="FF0000"/>
                                          </a:solidFill>
                                          <a:latin typeface="Cambria Math" panose="02040503050406030204" pitchFamily="18" charset="0"/>
                                          <a:ea typeface="Cambria Math" panose="02040503050406030204" pitchFamily="18" charset="0"/>
                                        </a:rPr>
                                      </m:ctrlPr>
                                    </m:sSupPr>
                                    <m:e>
                                      <m:r>
                                        <a:rPr lang="en-US" altLang="ko-KR" sz="2000" i="1">
                                          <a:solidFill>
                                            <a:srgbClr val="FF0000"/>
                                          </a:solidFill>
                                          <a:latin typeface="Cambria Math" panose="02040503050406030204" pitchFamily="18" charset="0"/>
                                          <a:ea typeface="Cambria Math" panose="02040503050406030204" pitchFamily="18" charset="0"/>
                                        </a:rPr>
                                        <m:t>𝑅</m:t>
                                      </m:r>
                                    </m:e>
                                    <m:sup>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𝑑</m:t>
                                          </m:r>
                                          <m:r>
                                            <a:rPr lang="en-US" altLang="ko-KR" sz="2000" i="1">
                                              <a:solidFill>
                                                <a:srgbClr val="FF0000"/>
                                              </a:solidFill>
                                              <a:latin typeface="Cambria Math" panose="02040503050406030204" pitchFamily="18" charset="0"/>
                                              <a:ea typeface="Cambria Math" panose="02040503050406030204" pitchFamily="18" charset="0"/>
                                            </a:rPr>
                                            <m:t>+1</m:t>
                                          </m:r>
                                        </m:e>
                                      </m:d>
                                    </m:sup>
                                  </m:sSup>
                                  <m:sSup>
                                    <m:sSupPr>
                                      <m:ctrlPr>
                                        <a:rPr lang="en-US" altLang="ko-KR" sz="2000" i="1">
                                          <a:solidFill>
                                            <a:srgbClr val="FF0000"/>
                                          </a:solidFill>
                                          <a:latin typeface="Cambria Math" panose="02040503050406030204" pitchFamily="18" charset="0"/>
                                          <a:ea typeface="Cambria Math" panose="02040503050406030204" pitchFamily="18" charset="0"/>
                                        </a:rPr>
                                      </m:ctrlPr>
                                    </m:sSupPr>
                                    <m:e>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r>
                                            <a:rPr lang="en-US" altLang="ko-KR" sz="2000" i="1">
                                              <a:solidFill>
                                                <a:srgbClr val="FF0000"/>
                                              </a:solidFill>
                                              <a:latin typeface="Cambria Math" panose="02040503050406030204" pitchFamily="18" charset="0"/>
                                              <a:ea typeface="Cambria Math" panose="02040503050406030204" pitchFamily="18" charset="0"/>
                                            </a:rPr>
                                            <m:t>,</m:t>
                                          </m:r>
                                          <m:sSub>
                                            <m:sSubPr>
                                              <m:ctrlPr>
                                                <a:rPr lang="en-US" altLang="ko-KR" sz="2000" b="0" i="1" smtClean="0">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𝑧</m:t>
                                              </m:r>
                                            </m:e>
                                            <m:sub>
                                              <m:r>
                                                <a:rPr lang="en-US" altLang="ko-KR" sz="2000" b="0" i="1" smtClean="0">
                                                  <a:solidFill>
                                                    <a:srgbClr val="FF0000"/>
                                                  </a:solidFill>
                                                  <a:latin typeface="Cambria Math" panose="02040503050406030204" pitchFamily="18" charset="0"/>
                                                  <a:ea typeface="Cambria Math" panose="02040503050406030204" pitchFamily="18" charset="0"/>
                                                </a:rPr>
                                                <m:t>𝑓</m:t>
                                              </m:r>
                                            </m:sub>
                                          </m:sSub>
                                        </m:e>
                                      </m:d>
                                      <m:d>
                                        <m:dPr>
                                          <m:begChr m:val="["/>
                                          <m:endChr m:val="]"/>
                                          <m:ctrlPr>
                                            <a:rPr lang="en-US" altLang="ko-KR" sz="2000" i="1">
                                              <a:solidFill>
                                                <a:srgbClr val="FF0000"/>
                                              </a:solidFill>
                                              <a:latin typeface="Cambria Math" panose="02040503050406030204" pitchFamily="18" charset="0"/>
                                              <a:ea typeface="Cambria Math" panose="02040503050406030204" pitchFamily="18" charset="0"/>
                                            </a:rPr>
                                          </m:ctrlPr>
                                        </m:dPr>
                                        <m:e>
                                          <m:sSub>
                                            <m:sSubPr>
                                              <m:ctrlPr>
                                                <a:rPr lang="en-US" altLang="ko-KR" sz="2000" i="1">
                                                  <a:solidFill>
                                                    <a:srgbClr val="FF0000"/>
                                                  </a:solidFill>
                                                  <a:latin typeface="Cambria Math" panose="02040503050406030204" pitchFamily="18" charset="0"/>
                                                  <a:ea typeface="Cambria Math" panose="02040503050406030204" pitchFamily="18" charset="0"/>
                                                </a:rPr>
                                              </m:ctrlPr>
                                            </m:sSubPr>
                                            <m:e>
                                              <m:r>
                                                <a:rPr lang="en-US" altLang="ko-KR" sz="2000" i="1">
                                                  <a:solidFill>
                                                    <a:srgbClr val="FF0000"/>
                                                  </a:solidFill>
                                                  <a:latin typeface="Cambria Math" panose="02040503050406030204" pitchFamily="18" charset="0"/>
                                                  <a:ea typeface="Cambria Math" panose="02040503050406030204" pitchFamily="18" charset="0"/>
                                                </a:rPr>
                                                <m:t>𝜙</m:t>
                                              </m:r>
                                            </m:e>
                                            <m:sub>
                                              <m:r>
                                                <a:rPr lang="en-US" altLang="ko-KR" sz="2000" i="1">
                                                  <a:solidFill>
                                                    <a:srgbClr val="FF0000"/>
                                                  </a:solidFill>
                                                  <a:latin typeface="Cambria Math" panose="02040503050406030204" pitchFamily="18" charset="0"/>
                                                  <a:ea typeface="Cambria Math" panose="02040503050406030204" pitchFamily="18" charset="0"/>
                                                </a:rPr>
                                                <m:t>𝛼</m:t>
                                              </m:r>
                                            </m:sub>
                                          </m:sSub>
                                          <m:d>
                                            <m:dPr>
                                              <m:ctrlPr>
                                                <a:rPr lang="en-US" altLang="ko-KR" sz="2000" i="1">
                                                  <a:solidFill>
                                                    <a:srgbClr val="FF0000"/>
                                                  </a:solidFill>
                                                  <a:latin typeface="Cambria Math" panose="02040503050406030204" pitchFamily="18" charset="0"/>
                                                  <a:ea typeface="Cambria Math" panose="02040503050406030204" pitchFamily="18" charset="0"/>
                                                </a:rPr>
                                              </m:ctrlPr>
                                            </m:dPr>
                                            <m:e>
                                              <m:r>
                                                <a:rPr lang="en-US" altLang="ko-KR" sz="2000" i="1">
                                                  <a:solidFill>
                                                    <a:srgbClr val="FF0000"/>
                                                  </a:solidFill>
                                                  <a:latin typeface="Cambria Math" panose="02040503050406030204" pitchFamily="18" charset="0"/>
                                                  <a:ea typeface="Cambria Math" panose="02040503050406030204" pitchFamily="18" charset="0"/>
                                                </a:rPr>
                                                <m:t>𝜏</m:t>
                                              </m:r>
                                              <m:r>
                                                <a:rPr lang="en-US" altLang="ko-KR" sz="2000" i="1">
                                                  <a:solidFill>
                                                    <a:srgbClr val="FF0000"/>
                                                  </a:solidFill>
                                                  <a:latin typeface="Cambria Math" panose="02040503050406030204" pitchFamily="18" charset="0"/>
                                                  <a:ea typeface="Cambria Math" panose="02040503050406030204" pitchFamily="18" charset="0"/>
                                                </a:rPr>
                                                <m:t>,</m:t>
                                              </m:r>
                                              <m:r>
                                                <a:rPr lang="en-US" altLang="ko-KR" sz="2000" i="1">
                                                  <a:solidFill>
                                                    <a:srgbClr val="FF0000"/>
                                                  </a:solidFill>
                                                  <a:latin typeface="Cambria Math" panose="02040503050406030204" pitchFamily="18" charset="0"/>
                                                  <a:ea typeface="Cambria Math" panose="02040503050406030204" pitchFamily="18" charset="0"/>
                                                </a:rPr>
                                                <m:t>𝑟</m:t>
                                              </m:r>
                                            </m:e>
                                          </m:d>
                                        </m:e>
                                      </m:d>
                                    </m:e>
                                    <m:sup>
                                      <m:r>
                                        <a:rPr lang="en-US" altLang="ko-KR" sz="2000" i="1">
                                          <a:solidFill>
                                            <a:srgbClr val="FF0000"/>
                                          </a:solidFill>
                                          <a:latin typeface="Cambria Math" panose="02040503050406030204" pitchFamily="18" charset="0"/>
                                          <a:ea typeface="Cambria Math" panose="02040503050406030204" pitchFamily="18" charset="0"/>
                                        </a:rPr>
                                        <m:t>2</m:t>
                                      </m:r>
                                    </m:sup>
                                  </m:sSup>
                                </m:e>
                              </m:eqArr>
                            </m:e>
                          </m:d>
                        </m:sup>
                      </m:sSup>
                    </m:oMath>
                  </m:oMathPara>
                </a14:m>
                <a:endParaRPr lang="en-US" altLang="ko-KR" sz="2000" b="0" dirty="0">
                  <a:latin typeface="Cambria Math" panose="02040503050406030204" pitchFamily="18" charset="0"/>
                  <a:ea typeface="Cambria Math" panose="02040503050406030204" pitchFamily="18" charset="0"/>
                </a:endParaRPr>
              </a:p>
            </p:txBody>
          </p:sp>
        </mc:Choice>
        <mc:Fallback xmlns="">
          <p:sp>
            <p:nvSpPr>
              <p:cNvPr id="5" name="TextBox 4">
                <a:extLst>
                  <a:ext uri="{FF2B5EF4-FFF2-40B4-BE49-F238E27FC236}">
                    <a16:creationId xmlns:a16="http://schemas.microsoft.com/office/drawing/2014/main" id="{9A30D8EF-99F2-4D8E-9D40-B982500B64D8}"/>
                  </a:ext>
                </a:extLst>
              </p:cNvPr>
              <p:cNvSpPr txBox="1">
                <a:spLocks noRot="1" noChangeAspect="1" noMove="1" noResize="1" noEditPoints="1" noAdjustHandles="1" noChangeArrowheads="1" noChangeShapeType="1" noTextEdit="1"/>
              </p:cNvSpPr>
              <p:nvPr/>
            </p:nvSpPr>
            <p:spPr>
              <a:xfrm>
                <a:off x="0" y="3409670"/>
                <a:ext cx="12192000" cy="3220625"/>
              </a:xfrm>
              <a:prstGeom prst="rect">
                <a:avLst/>
              </a:prstGeom>
              <a:blipFill>
                <a:blip r:embed="rId2"/>
                <a:stretch>
                  <a:fillRect l="-850" r="-1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5869555-5725-4E96-9D9E-B90D3B97E42F}"/>
                  </a:ext>
                </a:extLst>
              </p:cNvPr>
              <p:cNvSpPr txBox="1"/>
              <p:nvPr/>
            </p:nvSpPr>
            <p:spPr>
              <a:xfrm>
                <a:off x="357485" y="154446"/>
                <a:ext cx="11632928" cy="6283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800" b="0" i="1" smtClean="0">
                          <a:latin typeface="Cambria Math" panose="02040503050406030204" pitchFamily="18" charset="0"/>
                        </a:rPr>
                        <m:t>𝑍</m:t>
                      </m:r>
                      <m:r>
                        <a:rPr lang="en-US" altLang="ko-KR" sz="2800" b="0" i="1" smtClean="0">
                          <a:latin typeface="Cambria Math" panose="02040503050406030204" pitchFamily="18" charset="0"/>
                        </a:rPr>
                        <m:t>=∫</m:t>
                      </m:r>
                      <m:r>
                        <a:rPr lang="en-US" altLang="ko-KR" sz="2800" b="0" i="1" smtClean="0">
                          <a:latin typeface="Cambria Math" panose="02040503050406030204" pitchFamily="18" charset="0"/>
                        </a:rPr>
                        <m:t>𝐷</m:t>
                      </m:r>
                      <m:sSub>
                        <m:sSubPr>
                          <m:ctrlPr>
                            <a:rPr lang="en-US" altLang="ko-KR" sz="2800" b="0" i="1" smtClean="0">
                              <a:latin typeface="Cambria Math" panose="02040503050406030204" pitchFamily="18" charset="0"/>
                            </a:rPr>
                          </m:ctrlPr>
                        </m:sSubPr>
                        <m:e>
                          <m:r>
                            <a:rPr lang="en-US" altLang="ko-KR" sz="2800" b="0" i="1" smtClean="0">
                              <a:latin typeface="Cambria Math" panose="02040503050406030204" pitchFamily="18" charset="0"/>
                            </a:rPr>
                            <m:t>𝜙</m:t>
                          </m:r>
                        </m:e>
                        <m:sub>
                          <m:r>
                            <a:rPr lang="en-US" altLang="ko-KR" sz="2800" b="0" i="1" smtClean="0">
                              <a:latin typeface="Cambria Math" panose="02040503050406030204" pitchFamily="18" charset="0"/>
                            </a:rPr>
                            <m:t>𝛼</m:t>
                          </m:r>
                        </m:sub>
                      </m:sSub>
                      <m:d>
                        <m:dPr>
                          <m:ctrlPr>
                            <a:rPr lang="en-US" altLang="ko-KR" sz="2800" b="0" i="1" smtClean="0">
                              <a:latin typeface="Cambria Math" panose="02040503050406030204" pitchFamily="18" charset="0"/>
                            </a:rPr>
                          </m:ctrlPr>
                        </m:dPr>
                        <m:e>
                          <m:r>
                            <a:rPr lang="en-US" altLang="ko-KR" sz="2800" b="0" i="1" smtClean="0">
                              <a:latin typeface="Cambria Math" panose="02040503050406030204" pitchFamily="18" charset="0"/>
                            </a:rPr>
                            <m:t>𝜏</m:t>
                          </m:r>
                          <m:r>
                            <a:rPr lang="en-US" altLang="ko-KR" sz="2800" b="0" i="1" smtClean="0">
                              <a:latin typeface="Cambria Math" panose="02040503050406030204" pitchFamily="18" charset="0"/>
                            </a:rPr>
                            <m:t>,</m:t>
                          </m:r>
                          <m:r>
                            <a:rPr lang="en-US" altLang="ko-KR" sz="2800" b="0" i="1" smtClean="0">
                              <a:latin typeface="Cambria Math" panose="02040503050406030204" pitchFamily="18" charset="0"/>
                            </a:rPr>
                            <m:t>𝑟</m:t>
                          </m:r>
                        </m:e>
                      </m:d>
                      <m:sSup>
                        <m:sSupPr>
                          <m:ctrlPr>
                            <a:rPr lang="en-US" altLang="ko-KR" sz="2800" b="0" i="1" smtClean="0">
                              <a:latin typeface="Cambria Math" panose="02040503050406030204" pitchFamily="18" charset="0"/>
                            </a:rPr>
                          </m:ctrlPr>
                        </m:sSupPr>
                        <m:e>
                          <m:r>
                            <a:rPr lang="en-US" altLang="ko-KR" sz="2800" b="0" i="1" smtClean="0">
                              <a:latin typeface="Cambria Math" panose="02040503050406030204" pitchFamily="18" charset="0"/>
                            </a:rPr>
                            <m:t>𝑒</m:t>
                          </m:r>
                        </m:e>
                        <m:sup>
                          <m:r>
                            <a:rPr lang="en-US" altLang="ko-KR" sz="2800" b="0" i="1" smtClean="0">
                              <a:latin typeface="Cambria Math" panose="02040503050406030204" pitchFamily="18" charset="0"/>
                            </a:rPr>
                            <m:t>−</m:t>
                          </m:r>
                          <m:nary>
                            <m:naryPr>
                              <m:ctrlPr>
                                <a:rPr lang="en-US" altLang="ko-KR" sz="2800" b="0" i="1" smtClean="0">
                                  <a:latin typeface="Cambria Math" panose="02040503050406030204" pitchFamily="18" charset="0"/>
                                </a:rPr>
                              </m:ctrlPr>
                            </m:naryPr>
                            <m:sub>
                              <m:r>
                                <m:rPr>
                                  <m:brk m:alnAt="23"/>
                                </m:rPr>
                                <a:rPr lang="en-US" altLang="ko-KR" sz="2800" b="0" i="1" smtClean="0">
                                  <a:latin typeface="Cambria Math" panose="02040503050406030204" pitchFamily="18" charset="0"/>
                                </a:rPr>
                                <m:t>0</m:t>
                              </m:r>
                            </m:sub>
                            <m:sup>
                              <m:r>
                                <a:rPr lang="en-US" altLang="ko-KR" sz="2800" b="0" i="1" smtClean="0">
                                  <a:latin typeface="Cambria Math" panose="02040503050406030204" pitchFamily="18" charset="0"/>
                                </a:rPr>
                                <m:t>𝛽</m:t>
                              </m:r>
                            </m:sup>
                            <m:e>
                              <m:r>
                                <a:rPr lang="en-US" altLang="ko-KR" sz="2800" b="0" i="1" smtClean="0">
                                  <a:latin typeface="Cambria Math" panose="02040503050406030204" pitchFamily="18" charset="0"/>
                                </a:rPr>
                                <m:t>𝑑</m:t>
                              </m:r>
                              <m:r>
                                <a:rPr lang="en-US" altLang="ko-KR" sz="2800" b="0" i="1" smtClean="0">
                                  <a:latin typeface="Cambria Math" panose="02040503050406030204" pitchFamily="18" charset="0"/>
                                </a:rPr>
                                <m:t>𝜏</m:t>
                              </m:r>
                            </m:e>
                          </m:nary>
                          <m:r>
                            <a:rPr lang="en-US" altLang="ko-KR" sz="2800" b="0" i="1" smtClean="0">
                              <a:latin typeface="Cambria Math" panose="02040503050406030204" pitchFamily="18" charset="0"/>
                            </a:rPr>
                            <m:t>∫</m:t>
                          </m:r>
                          <m:sSup>
                            <m:sSupPr>
                              <m:ctrlPr>
                                <a:rPr lang="en-US" altLang="ko-KR" sz="2800" b="0" i="1" smtClean="0">
                                  <a:latin typeface="Cambria Math" panose="02040503050406030204" pitchFamily="18" charset="0"/>
                                </a:rPr>
                              </m:ctrlPr>
                            </m:sSupPr>
                            <m:e>
                              <m:r>
                                <a:rPr lang="en-US" altLang="ko-KR" sz="2800" b="0" i="1" smtClean="0">
                                  <a:latin typeface="Cambria Math" panose="02040503050406030204" pitchFamily="18" charset="0"/>
                                </a:rPr>
                                <m:t>𝑑</m:t>
                              </m:r>
                            </m:e>
                            <m:sup>
                              <m:r>
                                <a:rPr lang="en-US" altLang="ko-KR" sz="2800" b="0" i="1" smtClean="0">
                                  <a:latin typeface="Cambria Math" panose="02040503050406030204" pitchFamily="18" charset="0"/>
                                </a:rPr>
                                <m:t>𝑑</m:t>
                              </m:r>
                            </m:sup>
                          </m:sSup>
                          <m:r>
                            <a:rPr lang="en-US" altLang="ko-KR" sz="2800" b="0" i="1" smtClean="0">
                              <a:latin typeface="Cambria Math" panose="02040503050406030204" pitchFamily="18" charset="0"/>
                            </a:rPr>
                            <m:t>𝑟</m:t>
                          </m:r>
                          <m:d>
                            <m:dPr>
                              <m:begChr m:val="{"/>
                              <m:endChr m:val="}"/>
                              <m:ctrlPr>
                                <a:rPr lang="en-US" altLang="ko-KR" sz="2800" b="0" i="1" smtClean="0">
                                  <a:latin typeface="Cambria Math" panose="02040503050406030204" pitchFamily="18" charset="0"/>
                                </a:rPr>
                              </m:ctrlPr>
                            </m:dPr>
                            <m:e>
                              <m:sSub>
                                <m:sSubPr>
                                  <m:ctrlPr>
                                    <a:rPr lang="en-US" altLang="ko-KR" sz="2800" b="0" i="1" smtClean="0">
                                      <a:latin typeface="Cambria Math" panose="02040503050406030204" pitchFamily="18" charset="0"/>
                                    </a:rPr>
                                  </m:ctrlPr>
                                </m:sSubPr>
                                <m:e>
                                  <m:r>
                                    <a:rPr lang="en-US" altLang="ko-KR" sz="2800" b="0" i="1" smtClean="0">
                                      <a:latin typeface="Cambria Math" panose="02040503050406030204" pitchFamily="18" charset="0"/>
                                    </a:rPr>
                                    <m:t>𝜙</m:t>
                                  </m:r>
                                </m:e>
                                <m:sub>
                                  <m:r>
                                    <a:rPr lang="en-US" altLang="ko-KR" sz="2800" b="0" i="1" smtClean="0">
                                      <a:latin typeface="Cambria Math" panose="02040503050406030204" pitchFamily="18" charset="0"/>
                                    </a:rPr>
                                    <m:t>𝛼</m:t>
                                  </m:r>
                                </m:sub>
                              </m:sSub>
                              <m:d>
                                <m:dPr>
                                  <m:ctrlPr>
                                    <a:rPr lang="en-US" altLang="ko-KR" sz="2800" b="0" i="1" smtClean="0">
                                      <a:latin typeface="Cambria Math" panose="02040503050406030204" pitchFamily="18" charset="0"/>
                                    </a:rPr>
                                  </m:ctrlPr>
                                </m:dPr>
                                <m:e>
                                  <m:r>
                                    <a:rPr lang="en-US" altLang="ko-KR" sz="2800" b="0" i="1" smtClean="0">
                                      <a:latin typeface="Cambria Math" panose="02040503050406030204" pitchFamily="18" charset="0"/>
                                    </a:rPr>
                                    <m:t>𝜏</m:t>
                                  </m:r>
                                  <m:r>
                                    <a:rPr lang="en-US" altLang="ko-KR" sz="2800" b="0" i="1" smtClean="0">
                                      <a:latin typeface="Cambria Math" panose="02040503050406030204" pitchFamily="18" charset="0"/>
                                    </a:rPr>
                                    <m:t>,</m:t>
                                  </m:r>
                                  <m:r>
                                    <a:rPr lang="en-US" altLang="ko-KR" sz="2800" b="0" i="1" smtClean="0">
                                      <a:latin typeface="Cambria Math" panose="02040503050406030204" pitchFamily="18" charset="0"/>
                                    </a:rPr>
                                    <m:t>𝑟</m:t>
                                  </m:r>
                                </m:e>
                              </m:d>
                              <m:d>
                                <m:dPr>
                                  <m:ctrlPr>
                                    <a:rPr lang="en-US" altLang="ko-KR" sz="2800" b="0" i="1" smtClean="0">
                                      <a:latin typeface="Cambria Math" panose="02040503050406030204" pitchFamily="18" charset="0"/>
                                    </a:rPr>
                                  </m:ctrlPr>
                                </m:dPr>
                                <m:e>
                                  <m:r>
                                    <a:rPr lang="en-US" altLang="ko-KR" sz="2800" b="0" i="1" smtClean="0">
                                      <a:latin typeface="Cambria Math" panose="02040503050406030204" pitchFamily="18" charset="0"/>
                                    </a:rPr>
                                    <m:t>−</m:t>
                                  </m:r>
                                  <m:sSubSup>
                                    <m:sSubSupPr>
                                      <m:ctrlPr>
                                        <a:rPr lang="en-US" altLang="ko-KR" sz="2800" b="0" i="1" smtClean="0">
                                          <a:latin typeface="Cambria Math" panose="02040503050406030204" pitchFamily="18" charset="0"/>
                                        </a:rPr>
                                      </m:ctrlPr>
                                    </m:sSubSupPr>
                                    <m:e>
                                      <m:r>
                                        <a:rPr lang="en-US" altLang="ko-KR" sz="2800" b="0" i="1" smtClean="0">
                                          <a:latin typeface="Cambria Math" panose="02040503050406030204" pitchFamily="18" charset="0"/>
                                        </a:rPr>
                                        <m:t>𝜕</m:t>
                                      </m:r>
                                    </m:e>
                                    <m:sub>
                                      <m:r>
                                        <a:rPr lang="en-US" altLang="ko-KR" sz="2800" b="0" i="1" smtClean="0">
                                          <a:latin typeface="Cambria Math" panose="02040503050406030204" pitchFamily="18" charset="0"/>
                                        </a:rPr>
                                        <m:t>𝜏</m:t>
                                      </m:r>
                                    </m:sub>
                                    <m:sup>
                                      <m:r>
                                        <a:rPr lang="en-US" altLang="ko-KR" sz="2800" b="0" i="1" smtClean="0">
                                          <a:latin typeface="Cambria Math" panose="02040503050406030204" pitchFamily="18" charset="0"/>
                                        </a:rPr>
                                        <m:t>2</m:t>
                                      </m:r>
                                    </m:sup>
                                  </m:sSubSup>
                                  <m:r>
                                    <a:rPr lang="en-US" altLang="ko-KR" sz="2800" b="0" i="1" smtClean="0">
                                      <a:latin typeface="Cambria Math" panose="02040503050406030204" pitchFamily="18" charset="0"/>
                                    </a:rPr>
                                    <m:t>−</m:t>
                                  </m:r>
                                  <m:sSup>
                                    <m:sSupPr>
                                      <m:ctrlPr>
                                        <a:rPr lang="en-US" altLang="ko-KR" sz="2800" b="0" i="1" smtClean="0">
                                          <a:latin typeface="Cambria Math" panose="02040503050406030204" pitchFamily="18" charset="0"/>
                                        </a:rPr>
                                      </m:ctrlPr>
                                    </m:sSupPr>
                                    <m:e>
                                      <m:r>
                                        <a:rPr lang="en-US" altLang="ko-KR" sz="2800" b="0" i="1" smtClean="0">
                                          <a:latin typeface="Cambria Math" panose="02040503050406030204" pitchFamily="18" charset="0"/>
                                        </a:rPr>
                                        <m:t>𝑣</m:t>
                                      </m:r>
                                    </m:e>
                                    <m:sup>
                                      <m:r>
                                        <a:rPr lang="en-US" altLang="ko-KR" sz="2800" b="0" i="1" smtClean="0">
                                          <a:latin typeface="Cambria Math" panose="02040503050406030204" pitchFamily="18" charset="0"/>
                                        </a:rPr>
                                        <m:t>2</m:t>
                                      </m:r>
                                    </m:sup>
                                  </m:sSup>
                                  <m:sSup>
                                    <m:sSupPr>
                                      <m:ctrlPr>
                                        <a:rPr lang="en-US" altLang="ko-KR" sz="2800" b="0" i="1" smtClean="0">
                                          <a:latin typeface="Cambria Math" panose="02040503050406030204" pitchFamily="18" charset="0"/>
                                        </a:rPr>
                                      </m:ctrlPr>
                                    </m:sSupPr>
                                    <m:e>
                                      <m:r>
                                        <a:rPr lang="en-US" altLang="ko-KR" sz="2800" b="0" i="1" smtClean="0">
                                          <a:latin typeface="Cambria Math" panose="02040503050406030204" pitchFamily="18" charset="0"/>
                                        </a:rPr>
                                        <m:t>𝜕</m:t>
                                      </m:r>
                                    </m:e>
                                    <m:sup>
                                      <m:r>
                                        <a:rPr lang="en-US" altLang="ko-KR" sz="2800" b="0" i="1" smtClean="0">
                                          <a:latin typeface="Cambria Math" panose="02040503050406030204" pitchFamily="18" charset="0"/>
                                        </a:rPr>
                                        <m:t>2</m:t>
                                      </m:r>
                                    </m:sup>
                                  </m:sSup>
                                  <m:r>
                                    <a:rPr lang="en-US" altLang="ko-KR" sz="2800" b="0" i="1" smtClean="0">
                                      <a:latin typeface="Cambria Math" panose="02040503050406030204" pitchFamily="18" charset="0"/>
                                    </a:rPr>
                                    <m:t>+</m:t>
                                  </m:r>
                                  <m:sSup>
                                    <m:sSupPr>
                                      <m:ctrlPr>
                                        <a:rPr lang="en-US" altLang="ko-KR" sz="2800" b="0" i="1" smtClean="0">
                                          <a:latin typeface="Cambria Math" panose="02040503050406030204" pitchFamily="18" charset="0"/>
                                        </a:rPr>
                                      </m:ctrlPr>
                                    </m:sSupPr>
                                    <m:e>
                                      <m:r>
                                        <a:rPr lang="en-US" altLang="ko-KR" sz="2800" b="0" i="1" smtClean="0">
                                          <a:latin typeface="Cambria Math" panose="02040503050406030204" pitchFamily="18" charset="0"/>
                                        </a:rPr>
                                        <m:t>𝑚</m:t>
                                      </m:r>
                                    </m:e>
                                    <m:sup>
                                      <m:r>
                                        <a:rPr lang="en-US" altLang="ko-KR" sz="2800" b="0" i="1" smtClean="0">
                                          <a:latin typeface="Cambria Math" panose="02040503050406030204" pitchFamily="18" charset="0"/>
                                        </a:rPr>
                                        <m:t>2</m:t>
                                      </m:r>
                                    </m:sup>
                                  </m:sSup>
                                </m:e>
                              </m:d>
                              <m:sSub>
                                <m:sSubPr>
                                  <m:ctrlPr>
                                    <a:rPr lang="en-US" altLang="ko-KR" sz="2800" b="0" i="1" smtClean="0">
                                      <a:latin typeface="Cambria Math" panose="02040503050406030204" pitchFamily="18" charset="0"/>
                                    </a:rPr>
                                  </m:ctrlPr>
                                </m:sSubPr>
                                <m:e>
                                  <m:r>
                                    <a:rPr lang="en-US" altLang="ko-KR" sz="2800" b="0" i="1" smtClean="0">
                                      <a:latin typeface="Cambria Math" panose="02040503050406030204" pitchFamily="18" charset="0"/>
                                    </a:rPr>
                                    <m:t>𝜙</m:t>
                                  </m:r>
                                </m:e>
                                <m:sub>
                                  <m:r>
                                    <a:rPr lang="en-US" altLang="ko-KR" sz="2800" b="0" i="1" smtClean="0">
                                      <a:latin typeface="Cambria Math" panose="02040503050406030204" pitchFamily="18" charset="0"/>
                                    </a:rPr>
                                    <m:t>𝛼</m:t>
                                  </m:r>
                                </m:sub>
                              </m:sSub>
                              <m:d>
                                <m:dPr>
                                  <m:ctrlPr>
                                    <a:rPr lang="en-US" altLang="ko-KR" sz="2800" b="0" i="1" smtClean="0">
                                      <a:latin typeface="Cambria Math" panose="02040503050406030204" pitchFamily="18" charset="0"/>
                                    </a:rPr>
                                  </m:ctrlPr>
                                </m:dPr>
                                <m:e>
                                  <m:r>
                                    <a:rPr lang="en-US" altLang="ko-KR" sz="2800" b="0" i="1" smtClean="0">
                                      <a:latin typeface="Cambria Math" panose="02040503050406030204" pitchFamily="18" charset="0"/>
                                    </a:rPr>
                                    <m:t>𝜏</m:t>
                                  </m:r>
                                  <m:r>
                                    <a:rPr lang="en-US" altLang="ko-KR" sz="2800" b="0" i="1" smtClean="0">
                                      <a:latin typeface="Cambria Math" panose="02040503050406030204" pitchFamily="18" charset="0"/>
                                    </a:rPr>
                                    <m:t>,</m:t>
                                  </m:r>
                                  <m:r>
                                    <a:rPr lang="en-US" altLang="ko-KR" sz="2800" b="0" i="1" smtClean="0">
                                      <a:latin typeface="Cambria Math" panose="02040503050406030204" pitchFamily="18" charset="0"/>
                                    </a:rPr>
                                    <m:t>𝑟</m:t>
                                  </m:r>
                                </m:e>
                              </m:d>
                              <m:r>
                                <a:rPr lang="en-US" altLang="ko-KR" sz="2800" b="0" i="1" smtClean="0">
                                  <a:latin typeface="Cambria Math" panose="02040503050406030204" pitchFamily="18" charset="0"/>
                                </a:rPr>
                                <m:t>+</m:t>
                              </m:r>
                              <m:f>
                                <m:fPr>
                                  <m:ctrlPr>
                                    <a:rPr lang="en-US" altLang="ko-KR" sz="2800" b="0" i="1" smtClean="0">
                                      <a:latin typeface="Cambria Math" panose="02040503050406030204" pitchFamily="18" charset="0"/>
                                    </a:rPr>
                                  </m:ctrlPr>
                                </m:fPr>
                                <m:num>
                                  <m:r>
                                    <a:rPr lang="en-US" altLang="ko-KR" sz="2800" b="0" i="1" smtClean="0">
                                      <a:latin typeface="Cambria Math" panose="02040503050406030204" pitchFamily="18" charset="0"/>
                                    </a:rPr>
                                    <m:t>𝑢</m:t>
                                  </m:r>
                                </m:num>
                                <m:den>
                                  <m:r>
                                    <a:rPr lang="en-US" altLang="ko-KR" sz="2800" b="0" i="1" smtClean="0">
                                      <a:latin typeface="Cambria Math" panose="02040503050406030204" pitchFamily="18" charset="0"/>
                                    </a:rPr>
                                    <m:t>2</m:t>
                                  </m:r>
                                  <m:r>
                                    <a:rPr lang="en-US" altLang="ko-KR" sz="2800" b="0" i="1" smtClean="0">
                                      <a:latin typeface="Cambria Math" panose="02040503050406030204" pitchFamily="18" charset="0"/>
                                    </a:rPr>
                                    <m:t>𝑁</m:t>
                                  </m:r>
                                </m:den>
                              </m:f>
                              <m:sSup>
                                <m:sSupPr>
                                  <m:ctrlPr>
                                    <a:rPr lang="en-US" altLang="ko-KR" sz="2800" b="0" i="1" smtClean="0">
                                      <a:latin typeface="Cambria Math" panose="02040503050406030204" pitchFamily="18" charset="0"/>
                                    </a:rPr>
                                  </m:ctrlPr>
                                </m:sSupPr>
                                <m:e>
                                  <m:d>
                                    <m:dPr>
                                      <m:begChr m:val="["/>
                                      <m:endChr m:val="]"/>
                                      <m:ctrlPr>
                                        <a:rPr lang="en-US" altLang="ko-KR" sz="2800" b="0" i="1" smtClean="0">
                                          <a:latin typeface="Cambria Math" panose="02040503050406030204" pitchFamily="18" charset="0"/>
                                        </a:rPr>
                                      </m:ctrlPr>
                                    </m:dPr>
                                    <m:e>
                                      <m:sSub>
                                        <m:sSubPr>
                                          <m:ctrlPr>
                                            <a:rPr lang="en-US" altLang="ko-KR" sz="2800" i="1">
                                              <a:latin typeface="Cambria Math" panose="02040503050406030204" pitchFamily="18" charset="0"/>
                                            </a:rPr>
                                          </m:ctrlPr>
                                        </m:sSubPr>
                                        <m:e>
                                          <m:r>
                                            <a:rPr lang="en-US" altLang="ko-KR" sz="2800" i="1">
                                              <a:latin typeface="Cambria Math" panose="02040503050406030204" pitchFamily="18" charset="0"/>
                                            </a:rPr>
                                            <m:t>𝜙</m:t>
                                          </m:r>
                                        </m:e>
                                        <m:sub>
                                          <m:r>
                                            <a:rPr lang="en-US" altLang="ko-KR" sz="2800" i="1">
                                              <a:latin typeface="Cambria Math" panose="02040503050406030204" pitchFamily="18" charset="0"/>
                                            </a:rPr>
                                            <m:t>𝛼</m:t>
                                          </m:r>
                                        </m:sub>
                                      </m:sSub>
                                      <m:d>
                                        <m:dPr>
                                          <m:ctrlPr>
                                            <a:rPr lang="en-US" altLang="ko-KR" sz="2800" i="1">
                                              <a:latin typeface="Cambria Math" panose="02040503050406030204" pitchFamily="18" charset="0"/>
                                            </a:rPr>
                                          </m:ctrlPr>
                                        </m:dPr>
                                        <m:e>
                                          <m:r>
                                            <a:rPr lang="en-US" altLang="ko-KR" sz="2800" i="1">
                                              <a:latin typeface="Cambria Math" panose="02040503050406030204" pitchFamily="18" charset="0"/>
                                            </a:rPr>
                                            <m:t>𝜏</m:t>
                                          </m:r>
                                          <m:r>
                                            <a:rPr lang="en-US" altLang="ko-KR" sz="2800" i="1">
                                              <a:latin typeface="Cambria Math" panose="02040503050406030204" pitchFamily="18" charset="0"/>
                                            </a:rPr>
                                            <m:t>,</m:t>
                                          </m:r>
                                          <m:r>
                                            <a:rPr lang="en-US" altLang="ko-KR" sz="2800" i="1">
                                              <a:latin typeface="Cambria Math" panose="02040503050406030204" pitchFamily="18" charset="0"/>
                                            </a:rPr>
                                            <m:t>𝑟</m:t>
                                          </m:r>
                                        </m:e>
                                      </m:d>
                                    </m:e>
                                  </m:d>
                                </m:e>
                                <m:sup>
                                  <m:r>
                                    <a:rPr lang="en-US" altLang="ko-KR" sz="2800" b="0" i="1" smtClean="0">
                                      <a:latin typeface="Cambria Math" panose="02040503050406030204" pitchFamily="18" charset="0"/>
                                    </a:rPr>
                                    <m:t>2</m:t>
                                  </m:r>
                                </m:sup>
                              </m:sSup>
                              <m:sSup>
                                <m:sSupPr>
                                  <m:ctrlPr>
                                    <a:rPr lang="en-US" altLang="ko-KR" sz="2800" i="1">
                                      <a:latin typeface="Cambria Math" panose="02040503050406030204" pitchFamily="18" charset="0"/>
                                    </a:rPr>
                                  </m:ctrlPr>
                                </m:sSupPr>
                                <m:e>
                                  <m:d>
                                    <m:dPr>
                                      <m:begChr m:val="["/>
                                      <m:endChr m:val="]"/>
                                      <m:ctrlPr>
                                        <a:rPr lang="en-US" altLang="ko-KR" sz="2800" i="1">
                                          <a:latin typeface="Cambria Math" panose="02040503050406030204" pitchFamily="18" charset="0"/>
                                        </a:rPr>
                                      </m:ctrlPr>
                                    </m:dPr>
                                    <m:e>
                                      <m:sSub>
                                        <m:sSubPr>
                                          <m:ctrlPr>
                                            <a:rPr lang="en-US" altLang="ko-KR" sz="2800" i="1">
                                              <a:latin typeface="Cambria Math" panose="02040503050406030204" pitchFamily="18" charset="0"/>
                                            </a:rPr>
                                          </m:ctrlPr>
                                        </m:sSubPr>
                                        <m:e>
                                          <m:r>
                                            <a:rPr lang="en-US" altLang="ko-KR" sz="2800" i="1">
                                              <a:latin typeface="Cambria Math" panose="02040503050406030204" pitchFamily="18" charset="0"/>
                                            </a:rPr>
                                            <m:t>𝜙</m:t>
                                          </m:r>
                                        </m:e>
                                        <m:sub>
                                          <m:r>
                                            <a:rPr lang="en-US" altLang="ko-KR" sz="2800" b="0" i="1" smtClean="0">
                                              <a:latin typeface="Cambria Math" panose="02040503050406030204" pitchFamily="18" charset="0"/>
                                            </a:rPr>
                                            <m:t>𝛽</m:t>
                                          </m:r>
                                        </m:sub>
                                      </m:sSub>
                                      <m:d>
                                        <m:dPr>
                                          <m:ctrlPr>
                                            <a:rPr lang="en-US" altLang="ko-KR" sz="2800" i="1">
                                              <a:latin typeface="Cambria Math" panose="02040503050406030204" pitchFamily="18" charset="0"/>
                                            </a:rPr>
                                          </m:ctrlPr>
                                        </m:dPr>
                                        <m:e>
                                          <m:r>
                                            <a:rPr lang="en-US" altLang="ko-KR" sz="2800" i="1">
                                              <a:latin typeface="Cambria Math" panose="02040503050406030204" pitchFamily="18" charset="0"/>
                                            </a:rPr>
                                            <m:t>𝜏</m:t>
                                          </m:r>
                                          <m:r>
                                            <a:rPr lang="en-US" altLang="ko-KR" sz="2800" i="1">
                                              <a:latin typeface="Cambria Math" panose="02040503050406030204" pitchFamily="18" charset="0"/>
                                            </a:rPr>
                                            <m:t>,</m:t>
                                          </m:r>
                                          <m:r>
                                            <a:rPr lang="en-US" altLang="ko-KR" sz="2800" i="1">
                                              <a:latin typeface="Cambria Math" panose="02040503050406030204" pitchFamily="18" charset="0"/>
                                            </a:rPr>
                                            <m:t>𝑟</m:t>
                                          </m:r>
                                        </m:e>
                                      </m:d>
                                    </m:e>
                                  </m:d>
                                </m:e>
                                <m:sup>
                                  <m:r>
                                    <a:rPr lang="en-US" altLang="ko-KR" sz="2800" i="1">
                                      <a:latin typeface="Cambria Math" panose="02040503050406030204" pitchFamily="18" charset="0"/>
                                    </a:rPr>
                                    <m:t>2</m:t>
                                  </m:r>
                                </m:sup>
                              </m:sSup>
                            </m:e>
                          </m:d>
                        </m:sup>
                      </m:sSup>
                    </m:oMath>
                  </m:oMathPara>
                </a14:m>
                <a:endParaRPr lang="en-US" altLang="ko-KR" sz="2800" b="0" dirty="0"/>
              </a:p>
            </p:txBody>
          </p:sp>
        </mc:Choice>
        <mc:Fallback xmlns="">
          <p:sp>
            <p:nvSpPr>
              <p:cNvPr id="6" name="TextBox 5">
                <a:extLst>
                  <a:ext uri="{FF2B5EF4-FFF2-40B4-BE49-F238E27FC236}">
                    <a16:creationId xmlns:a16="http://schemas.microsoft.com/office/drawing/2014/main" id="{65869555-5725-4E96-9D9E-B90D3B97E42F}"/>
                  </a:ext>
                </a:extLst>
              </p:cNvPr>
              <p:cNvSpPr txBox="1">
                <a:spLocks noRot="1" noChangeAspect="1" noMove="1" noResize="1" noEditPoints="1" noAdjustHandles="1" noChangeArrowheads="1" noChangeShapeType="1" noTextEdit="1"/>
              </p:cNvSpPr>
              <p:nvPr/>
            </p:nvSpPr>
            <p:spPr>
              <a:xfrm>
                <a:off x="357485" y="154446"/>
                <a:ext cx="11632928" cy="628377"/>
              </a:xfrm>
              <a:prstGeom prst="rect">
                <a:avLst/>
              </a:prstGeom>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0636FFB-5117-4DC1-9733-E98C9C44F633}"/>
                  </a:ext>
                </a:extLst>
              </p:cNvPr>
              <p:cNvSpPr txBox="1"/>
              <p:nvPr/>
            </p:nvSpPr>
            <p:spPr>
              <a:xfrm>
                <a:off x="240935" y="1812811"/>
                <a:ext cx="11710129" cy="5608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500" b="0" i="1" smtClean="0">
                          <a:latin typeface="Cambria Math" panose="02040503050406030204" pitchFamily="18" charset="0"/>
                        </a:rPr>
                        <m:t>𝑍</m:t>
                      </m:r>
                      <m:r>
                        <a:rPr lang="en-US" altLang="ko-KR" sz="2500" b="0" i="1" smtClean="0">
                          <a:latin typeface="Cambria Math" panose="02040503050406030204" pitchFamily="18" charset="0"/>
                        </a:rPr>
                        <m:t>=∫</m:t>
                      </m:r>
                      <m:r>
                        <a:rPr lang="en-US" altLang="ko-KR" sz="2500" b="0" i="1" smtClean="0">
                          <a:latin typeface="Cambria Math" panose="02040503050406030204" pitchFamily="18" charset="0"/>
                        </a:rPr>
                        <m:t>𝐷</m:t>
                      </m:r>
                      <m:sSub>
                        <m:sSubPr>
                          <m:ctrlPr>
                            <a:rPr lang="en-US" altLang="ko-KR" sz="2500" b="0" i="1" smtClean="0">
                              <a:latin typeface="Cambria Math" panose="02040503050406030204" pitchFamily="18" charset="0"/>
                            </a:rPr>
                          </m:ctrlPr>
                        </m:sSubPr>
                        <m:e>
                          <m:r>
                            <a:rPr lang="en-US" altLang="ko-KR" sz="2500" b="0" i="1" smtClean="0">
                              <a:latin typeface="Cambria Math" panose="02040503050406030204" pitchFamily="18" charset="0"/>
                            </a:rPr>
                            <m:t>𝜙</m:t>
                          </m:r>
                        </m:e>
                        <m:sub>
                          <m:r>
                            <a:rPr lang="en-US" altLang="ko-KR" sz="2500" b="0" i="1" smtClean="0">
                              <a:latin typeface="Cambria Math" panose="02040503050406030204" pitchFamily="18" charset="0"/>
                            </a:rPr>
                            <m:t>𝛼</m:t>
                          </m:r>
                        </m:sub>
                      </m:sSub>
                      <m:d>
                        <m:dPr>
                          <m:ctrlPr>
                            <a:rPr lang="en-US" altLang="ko-KR" sz="2500" b="0" i="1" smtClean="0">
                              <a:latin typeface="Cambria Math" panose="02040503050406030204" pitchFamily="18" charset="0"/>
                            </a:rPr>
                          </m:ctrlPr>
                        </m:dPr>
                        <m:e>
                          <m:r>
                            <a:rPr lang="en-US" altLang="ko-KR" sz="2500" b="0" i="1" smtClean="0">
                              <a:latin typeface="Cambria Math" panose="02040503050406030204" pitchFamily="18" charset="0"/>
                            </a:rPr>
                            <m:t>𝜏</m:t>
                          </m:r>
                          <m:r>
                            <a:rPr lang="en-US" altLang="ko-KR" sz="2500" b="0" i="1" smtClean="0">
                              <a:latin typeface="Cambria Math" panose="02040503050406030204" pitchFamily="18" charset="0"/>
                            </a:rPr>
                            <m:t>,</m:t>
                          </m:r>
                          <m:r>
                            <a:rPr lang="en-US" altLang="ko-KR" sz="2500" b="0" i="1" smtClean="0">
                              <a:latin typeface="Cambria Math" panose="02040503050406030204" pitchFamily="18" charset="0"/>
                            </a:rPr>
                            <m:t>𝑟</m:t>
                          </m:r>
                        </m:e>
                      </m:d>
                      <m:sSup>
                        <m:sSupPr>
                          <m:ctrlPr>
                            <a:rPr lang="en-US" altLang="ko-KR" sz="2500" b="0" i="1" smtClean="0">
                              <a:latin typeface="Cambria Math" panose="02040503050406030204" pitchFamily="18" charset="0"/>
                            </a:rPr>
                          </m:ctrlPr>
                        </m:sSupPr>
                        <m:e>
                          <m:r>
                            <a:rPr lang="en-US" altLang="ko-KR" sz="2500" b="0" i="1" smtClean="0">
                              <a:latin typeface="Cambria Math" panose="02040503050406030204" pitchFamily="18" charset="0"/>
                            </a:rPr>
                            <m:t>𝑒</m:t>
                          </m:r>
                        </m:e>
                        <m:sup>
                          <m:r>
                            <a:rPr lang="en-US" altLang="ko-KR" sz="2500" b="0" i="1" smtClean="0">
                              <a:latin typeface="Cambria Math" panose="02040503050406030204" pitchFamily="18" charset="0"/>
                            </a:rPr>
                            <m:t>−</m:t>
                          </m:r>
                          <m:nary>
                            <m:naryPr>
                              <m:ctrlPr>
                                <a:rPr lang="en-US" altLang="ko-KR" sz="2500" b="0" i="1" smtClean="0">
                                  <a:latin typeface="Cambria Math" panose="02040503050406030204" pitchFamily="18" charset="0"/>
                                </a:rPr>
                              </m:ctrlPr>
                            </m:naryPr>
                            <m:sub>
                              <m:r>
                                <m:rPr>
                                  <m:brk m:alnAt="23"/>
                                </m:rPr>
                                <a:rPr lang="en-US" altLang="ko-KR" sz="2500" b="0" i="1" smtClean="0">
                                  <a:latin typeface="Cambria Math" panose="02040503050406030204" pitchFamily="18" charset="0"/>
                                </a:rPr>
                                <m:t>0</m:t>
                              </m:r>
                            </m:sub>
                            <m:sup>
                              <m:r>
                                <a:rPr lang="en-US" altLang="ko-KR" sz="2500" b="0" i="1" smtClean="0">
                                  <a:latin typeface="Cambria Math" panose="02040503050406030204" pitchFamily="18" charset="0"/>
                                </a:rPr>
                                <m:t>𝛽</m:t>
                              </m:r>
                            </m:sup>
                            <m:e>
                              <m:r>
                                <a:rPr lang="en-US" altLang="ko-KR" sz="2500" b="0" i="1" smtClean="0">
                                  <a:latin typeface="Cambria Math" panose="02040503050406030204" pitchFamily="18" charset="0"/>
                                </a:rPr>
                                <m:t>𝑑</m:t>
                              </m:r>
                              <m:r>
                                <a:rPr lang="en-US" altLang="ko-KR" sz="2500" b="0" i="1" smtClean="0">
                                  <a:latin typeface="Cambria Math" panose="02040503050406030204" pitchFamily="18" charset="0"/>
                                </a:rPr>
                                <m:t>𝜏</m:t>
                              </m:r>
                            </m:e>
                          </m:nary>
                          <m:r>
                            <a:rPr lang="en-US" altLang="ko-KR" sz="2500" b="0" i="1" smtClean="0">
                              <a:latin typeface="Cambria Math" panose="02040503050406030204" pitchFamily="18" charset="0"/>
                            </a:rPr>
                            <m:t>∫</m:t>
                          </m:r>
                          <m:sSup>
                            <m:sSupPr>
                              <m:ctrlPr>
                                <a:rPr lang="en-US" altLang="ko-KR" sz="2500" b="0" i="1" smtClean="0">
                                  <a:latin typeface="Cambria Math" panose="02040503050406030204" pitchFamily="18" charset="0"/>
                                </a:rPr>
                              </m:ctrlPr>
                            </m:sSupPr>
                            <m:e>
                              <m:r>
                                <a:rPr lang="en-US" altLang="ko-KR" sz="2500" b="0" i="1" smtClean="0">
                                  <a:latin typeface="Cambria Math" panose="02040503050406030204" pitchFamily="18" charset="0"/>
                                </a:rPr>
                                <m:t>𝑑</m:t>
                              </m:r>
                            </m:e>
                            <m:sup>
                              <m:r>
                                <a:rPr lang="en-US" altLang="ko-KR" sz="2500" b="0" i="1" smtClean="0">
                                  <a:latin typeface="Cambria Math" panose="02040503050406030204" pitchFamily="18" charset="0"/>
                                </a:rPr>
                                <m:t>𝑑</m:t>
                              </m:r>
                            </m:sup>
                          </m:sSup>
                          <m:r>
                            <a:rPr lang="en-US" altLang="ko-KR" sz="2500" b="0" i="1" smtClean="0">
                              <a:latin typeface="Cambria Math" panose="02040503050406030204" pitchFamily="18" charset="0"/>
                            </a:rPr>
                            <m:t>𝑟</m:t>
                          </m:r>
                          <m:d>
                            <m:dPr>
                              <m:begChr m:val="{"/>
                              <m:endChr m:val="}"/>
                              <m:ctrlPr>
                                <a:rPr lang="en-US" altLang="ko-KR" sz="2500" b="0" i="1" smtClean="0">
                                  <a:latin typeface="Cambria Math" panose="02040503050406030204" pitchFamily="18" charset="0"/>
                                </a:rPr>
                              </m:ctrlPr>
                            </m:dPr>
                            <m:e>
                              <m:sSub>
                                <m:sSubPr>
                                  <m:ctrlPr>
                                    <a:rPr lang="en-US" altLang="ko-KR" sz="2500" b="0" i="1" smtClean="0">
                                      <a:latin typeface="Cambria Math" panose="02040503050406030204" pitchFamily="18" charset="0"/>
                                    </a:rPr>
                                  </m:ctrlPr>
                                </m:sSubPr>
                                <m:e>
                                  <m:r>
                                    <a:rPr lang="en-US" altLang="ko-KR" sz="2500" b="0" i="1" smtClean="0">
                                      <a:latin typeface="Cambria Math" panose="02040503050406030204" pitchFamily="18" charset="0"/>
                                    </a:rPr>
                                    <m:t>𝜙</m:t>
                                  </m:r>
                                </m:e>
                                <m:sub>
                                  <m:r>
                                    <a:rPr lang="en-US" altLang="ko-KR" sz="2500" b="0" i="1" smtClean="0">
                                      <a:latin typeface="Cambria Math" panose="02040503050406030204" pitchFamily="18" charset="0"/>
                                    </a:rPr>
                                    <m:t>𝛼</m:t>
                                  </m:r>
                                </m:sub>
                              </m:sSub>
                              <m:d>
                                <m:dPr>
                                  <m:ctrlPr>
                                    <a:rPr lang="en-US" altLang="ko-KR" sz="2500" b="0" i="1" smtClean="0">
                                      <a:latin typeface="Cambria Math" panose="02040503050406030204" pitchFamily="18" charset="0"/>
                                    </a:rPr>
                                  </m:ctrlPr>
                                </m:dPr>
                                <m:e>
                                  <m:r>
                                    <a:rPr lang="en-US" altLang="ko-KR" sz="2500" b="0" i="1" smtClean="0">
                                      <a:latin typeface="Cambria Math" panose="02040503050406030204" pitchFamily="18" charset="0"/>
                                    </a:rPr>
                                    <m:t>𝜏</m:t>
                                  </m:r>
                                  <m:r>
                                    <a:rPr lang="en-US" altLang="ko-KR" sz="2500" b="0" i="1" smtClean="0">
                                      <a:latin typeface="Cambria Math" panose="02040503050406030204" pitchFamily="18" charset="0"/>
                                    </a:rPr>
                                    <m:t>,</m:t>
                                  </m:r>
                                  <m:r>
                                    <a:rPr lang="en-US" altLang="ko-KR" sz="2500" b="0" i="1" smtClean="0">
                                      <a:latin typeface="Cambria Math" panose="02040503050406030204" pitchFamily="18" charset="0"/>
                                    </a:rPr>
                                    <m:t>𝑟</m:t>
                                  </m:r>
                                </m:e>
                              </m:d>
                              <m:d>
                                <m:dPr>
                                  <m:ctrlPr>
                                    <a:rPr lang="en-US" altLang="ko-KR" sz="2500" b="0" i="1" smtClean="0">
                                      <a:latin typeface="Cambria Math" panose="02040503050406030204" pitchFamily="18" charset="0"/>
                                    </a:rPr>
                                  </m:ctrlPr>
                                </m:dPr>
                                <m:e>
                                  <m:r>
                                    <a:rPr lang="en-US" altLang="ko-KR" sz="2500" b="0" i="1" smtClean="0">
                                      <a:latin typeface="Cambria Math" panose="02040503050406030204" pitchFamily="18" charset="0"/>
                                    </a:rPr>
                                    <m:t>−</m:t>
                                  </m:r>
                                  <m:sSubSup>
                                    <m:sSubSupPr>
                                      <m:ctrlPr>
                                        <a:rPr lang="en-US" altLang="ko-KR" sz="2500" b="0" i="1" smtClean="0">
                                          <a:latin typeface="Cambria Math" panose="02040503050406030204" pitchFamily="18" charset="0"/>
                                        </a:rPr>
                                      </m:ctrlPr>
                                    </m:sSubSupPr>
                                    <m:e>
                                      <m:sSub>
                                        <m:sSubPr>
                                          <m:ctrlPr>
                                            <a:rPr lang="en-US" altLang="ko-KR" sz="2500" b="0" i="1" smtClean="0">
                                              <a:latin typeface="Cambria Math" panose="02040503050406030204" pitchFamily="18" charset="0"/>
                                            </a:rPr>
                                          </m:ctrlPr>
                                        </m:sSubPr>
                                        <m:e>
                                          <m:r>
                                            <a:rPr lang="en-US" altLang="ko-KR" sz="2500" b="0" i="1" smtClean="0">
                                              <a:latin typeface="Cambria Math" panose="02040503050406030204" pitchFamily="18" charset="0"/>
                                            </a:rPr>
                                            <m:t>𝑍</m:t>
                                          </m:r>
                                        </m:e>
                                        <m:sub>
                                          <m:r>
                                            <a:rPr lang="en-US" altLang="ko-KR" sz="2500" b="0" i="1" smtClean="0">
                                              <a:latin typeface="Cambria Math" panose="02040503050406030204" pitchFamily="18" charset="0"/>
                                            </a:rPr>
                                            <m:t>𝜙</m:t>
                                          </m:r>
                                        </m:sub>
                                      </m:sSub>
                                      <m:r>
                                        <a:rPr lang="en-US" altLang="ko-KR" sz="2500" b="0" i="1" smtClean="0">
                                          <a:latin typeface="Cambria Math" panose="02040503050406030204" pitchFamily="18" charset="0"/>
                                        </a:rPr>
                                        <m:t>𝜕</m:t>
                                      </m:r>
                                    </m:e>
                                    <m:sub>
                                      <m:r>
                                        <a:rPr lang="en-US" altLang="ko-KR" sz="2500" b="0" i="1" smtClean="0">
                                          <a:latin typeface="Cambria Math" panose="02040503050406030204" pitchFamily="18" charset="0"/>
                                        </a:rPr>
                                        <m:t>𝜏</m:t>
                                      </m:r>
                                    </m:sub>
                                    <m:sup>
                                      <m:r>
                                        <a:rPr lang="en-US" altLang="ko-KR" sz="2500" b="0" i="1" smtClean="0">
                                          <a:latin typeface="Cambria Math" panose="02040503050406030204" pitchFamily="18" charset="0"/>
                                        </a:rPr>
                                        <m:t>2</m:t>
                                      </m:r>
                                    </m:sup>
                                  </m:sSubSup>
                                  <m:r>
                                    <a:rPr lang="en-US" altLang="ko-KR" sz="2500" b="0" i="1" smtClean="0">
                                      <a:latin typeface="Cambria Math" panose="02040503050406030204" pitchFamily="18" charset="0"/>
                                    </a:rPr>
                                    <m:t>−</m:t>
                                  </m:r>
                                  <m:sSup>
                                    <m:sSupPr>
                                      <m:ctrlPr>
                                        <a:rPr lang="en-US" altLang="ko-KR" sz="2500" b="0" i="1" smtClean="0">
                                          <a:latin typeface="Cambria Math" panose="02040503050406030204" pitchFamily="18" charset="0"/>
                                        </a:rPr>
                                      </m:ctrlPr>
                                    </m:sSupPr>
                                    <m:e>
                                      <m:sSub>
                                        <m:sSubPr>
                                          <m:ctrlPr>
                                            <a:rPr lang="en-US" altLang="ko-KR" sz="2500" b="0" i="1" smtClean="0">
                                              <a:latin typeface="Cambria Math" panose="02040503050406030204" pitchFamily="18" charset="0"/>
                                            </a:rPr>
                                          </m:ctrlPr>
                                        </m:sSubPr>
                                        <m:e>
                                          <m:r>
                                            <a:rPr lang="en-US" altLang="ko-KR" sz="2500" b="0" i="1" smtClean="0">
                                              <a:latin typeface="Cambria Math" panose="02040503050406030204" pitchFamily="18" charset="0"/>
                                            </a:rPr>
                                            <m:t>𝑍</m:t>
                                          </m:r>
                                        </m:e>
                                        <m:sub>
                                          <m:sSup>
                                            <m:sSupPr>
                                              <m:ctrlPr>
                                                <a:rPr lang="en-US" altLang="ko-KR" sz="2500" b="0" i="1" smtClean="0">
                                                  <a:latin typeface="Cambria Math" panose="02040503050406030204" pitchFamily="18" charset="0"/>
                                                </a:rPr>
                                              </m:ctrlPr>
                                            </m:sSupPr>
                                            <m:e>
                                              <m:r>
                                                <a:rPr lang="en-US" altLang="ko-KR" sz="2500" b="0" i="1" smtClean="0">
                                                  <a:latin typeface="Cambria Math" panose="02040503050406030204" pitchFamily="18" charset="0"/>
                                                </a:rPr>
                                                <m:t>𝑣</m:t>
                                              </m:r>
                                            </m:e>
                                            <m:sup>
                                              <m:r>
                                                <a:rPr lang="en-US" altLang="ko-KR" sz="2500" b="0" i="1" smtClean="0">
                                                  <a:latin typeface="Cambria Math" panose="02040503050406030204" pitchFamily="18" charset="0"/>
                                                </a:rPr>
                                                <m:t>2</m:t>
                                              </m:r>
                                            </m:sup>
                                          </m:sSup>
                                        </m:sub>
                                      </m:sSub>
                                      <m:r>
                                        <a:rPr lang="en-US" altLang="ko-KR" sz="2500" b="0" i="1" smtClean="0">
                                          <a:latin typeface="Cambria Math" panose="02040503050406030204" pitchFamily="18" charset="0"/>
                                        </a:rPr>
                                        <m:t>𝑣</m:t>
                                      </m:r>
                                    </m:e>
                                    <m:sup>
                                      <m:r>
                                        <a:rPr lang="en-US" altLang="ko-KR" sz="2500" b="0" i="1" smtClean="0">
                                          <a:latin typeface="Cambria Math" panose="02040503050406030204" pitchFamily="18" charset="0"/>
                                        </a:rPr>
                                        <m:t>2</m:t>
                                      </m:r>
                                    </m:sup>
                                  </m:sSup>
                                  <m:sSup>
                                    <m:sSupPr>
                                      <m:ctrlPr>
                                        <a:rPr lang="en-US" altLang="ko-KR" sz="2500" b="0" i="1" smtClean="0">
                                          <a:latin typeface="Cambria Math" panose="02040503050406030204" pitchFamily="18" charset="0"/>
                                        </a:rPr>
                                      </m:ctrlPr>
                                    </m:sSupPr>
                                    <m:e>
                                      <m:r>
                                        <a:rPr lang="en-US" altLang="ko-KR" sz="2500" b="0" i="1" smtClean="0">
                                          <a:latin typeface="Cambria Math" panose="02040503050406030204" pitchFamily="18" charset="0"/>
                                        </a:rPr>
                                        <m:t>𝜕</m:t>
                                      </m:r>
                                    </m:e>
                                    <m:sup>
                                      <m:r>
                                        <a:rPr lang="en-US" altLang="ko-KR" sz="2500" b="0" i="1" smtClean="0">
                                          <a:latin typeface="Cambria Math" panose="02040503050406030204" pitchFamily="18" charset="0"/>
                                        </a:rPr>
                                        <m:t>2</m:t>
                                      </m:r>
                                    </m:sup>
                                  </m:sSup>
                                  <m:r>
                                    <a:rPr lang="en-US" altLang="ko-KR" sz="2500" b="0" i="1" smtClean="0">
                                      <a:latin typeface="Cambria Math" panose="02040503050406030204" pitchFamily="18" charset="0"/>
                                    </a:rPr>
                                    <m:t>+</m:t>
                                  </m:r>
                                  <m:sSup>
                                    <m:sSupPr>
                                      <m:ctrlPr>
                                        <a:rPr lang="en-US" altLang="ko-KR" sz="2500" b="0" i="1" smtClean="0">
                                          <a:latin typeface="Cambria Math" panose="02040503050406030204" pitchFamily="18" charset="0"/>
                                        </a:rPr>
                                      </m:ctrlPr>
                                    </m:sSupPr>
                                    <m:e>
                                      <m:sSub>
                                        <m:sSubPr>
                                          <m:ctrlPr>
                                            <a:rPr lang="en-US" altLang="ko-KR" sz="2500" b="0" i="1" smtClean="0">
                                              <a:latin typeface="Cambria Math" panose="02040503050406030204" pitchFamily="18" charset="0"/>
                                            </a:rPr>
                                          </m:ctrlPr>
                                        </m:sSubPr>
                                        <m:e>
                                          <m:r>
                                            <a:rPr lang="en-US" altLang="ko-KR" sz="2500" b="0" i="1" smtClean="0">
                                              <a:latin typeface="Cambria Math" panose="02040503050406030204" pitchFamily="18" charset="0"/>
                                            </a:rPr>
                                            <m:t>𝑍</m:t>
                                          </m:r>
                                        </m:e>
                                        <m:sub>
                                          <m:sSup>
                                            <m:sSupPr>
                                              <m:ctrlPr>
                                                <a:rPr lang="en-US" altLang="ko-KR" sz="2500" b="0" i="1" smtClean="0">
                                                  <a:latin typeface="Cambria Math" panose="02040503050406030204" pitchFamily="18" charset="0"/>
                                                </a:rPr>
                                              </m:ctrlPr>
                                            </m:sSupPr>
                                            <m:e>
                                              <m:r>
                                                <a:rPr lang="en-US" altLang="ko-KR" sz="2500" b="0" i="1" smtClean="0">
                                                  <a:latin typeface="Cambria Math" panose="02040503050406030204" pitchFamily="18" charset="0"/>
                                                </a:rPr>
                                                <m:t>𝑚</m:t>
                                              </m:r>
                                            </m:e>
                                            <m:sup>
                                              <m:r>
                                                <a:rPr lang="en-US" altLang="ko-KR" sz="2500" b="0" i="1" smtClean="0">
                                                  <a:latin typeface="Cambria Math" panose="02040503050406030204" pitchFamily="18" charset="0"/>
                                                </a:rPr>
                                                <m:t>2</m:t>
                                              </m:r>
                                            </m:sup>
                                          </m:sSup>
                                        </m:sub>
                                      </m:sSub>
                                      <m:r>
                                        <a:rPr lang="en-US" altLang="ko-KR" sz="2500" b="0" i="1" smtClean="0">
                                          <a:latin typeface="Cambria Math" panose="02040503050406030204" pitchFamily="18" charset="0"/>
                                        </a:rPr>
                                        <m:t>𝑚</m:t>
                                      </m:r>
                                    </m:e>
                                    <m:sup>
                                      <m:r>
                                        <a:rPr lang="en-US" altLang="ko-KR" sz="2500" b="0" i="1" smtClean="0">
                                          <a:latin typeface="Cambria Math" panose="02040503050406030204" pitchFamily="18" charset="0"/>
                                        </a:rPr>
                                        <m:t>2</m:t>
                                      </m:r>
                                    </m:sup>
                                  </m:sSup>
                                </m:e>
                              </m:d>
                              <m:sSub>
                                <m:sSubPr>
                                  <m:ctrlPr>
                                    <a:rPr lang="en-US" altLang="ko-KR" sz="2500" b="0" i="1" smtClean="0">
                                      <a:latin typeface="Cambria Math" panose="02040503050406030204" pitchFamily="18" charset="0"/>
                                    </a:rPr>
                                  </m:ctrlPr>
                                </m:sSubPr>
                                <m:e>
                                  <m:r>
                                    <a:rPr lang="en-US" altLang="ko-KR" sz="2500" b="0" i="1" smtClean="0">
                                      <a:latin typeface="Cambria Math" panose="02040503050406030204" pitchFamily="18" charset="0"/>
                                    </a:rPr>
                                    <m:t>𝜙</m:t>
                                  </m:r>
                                </m:e>
                                <m:sub>
                                  <m:r>
                                    <a:rPr lang="en-US" altLang="ko-KR" sz="2500" b="0" i="1" smtClean="0">
                                      <a:latin typeface="Cambria Math" panose="02040503050406030204" pitchFamily="18" charset="0"/>
                                    </a:rPr>
                                    <m:t>𝛼</m:t>
                                  </m:r>
                                </m:sub>
                              </m:sSub>
                              <m:d>
                                <m:dPr>
                                  <m:ctrlPr>
                                    <a:rPr lang="en-US" altLang="ko-KR" sz="2500" b="0" i="1" smtClean="0">
                                      <a:latin typeface="Cambria Math" panose="02040503050406030204" pitchFamily="18" charset="0"/>
                                    </a:rPr>
                                  </m:ctrlPr>
                                </m:dPr>
                                <m:e>
                                  <m:r>
                                    <a:rPr lang="en-US" altLang="ko-KR" sz="2500" b="0" i="1" smtClean="0">
                                      <a:latin typeface="Cambria Math" panose="02040503050406030204" pitchFamily="18" charset="0"/>
                                    </a:rPr>
                                    <m:t>𝜏</m:t>
                                  </m:r>
                                  <m:r>
                                    <a:rPr lang="en-US" altLang="ko-KR" sz="2500" b="0" i="1" smtClean="0">
                                      <a:latin typeface="Cambria Math" panose="02040503050406030204" pitchFamily="18" charset="0"/>
                                    </a:rPr>
                                    <m:t>,</m:t>
                                  </m:r>
                                  <m:r>
                                    <a:rPr lang="en-US" altLang="ko-KR" sz="2500" b="0" i="1" smtClean="0">
                                      <a:latin typeface="Cambria Math" panose="02040503050406030204" pitchFamily="18" charset="0"/>
                                    </a:rPr>
                                    <m:t>𝑟</m:t>
                                  </m:r>
                                </m:e>
                              </m:d>
                              <m:r>
                                <a:rPr lang="en-US" altLang="ko-KR" sz="2500" b="0" i="1" smtClean="0">
                                  <a:latin typeface="Cambria Math" panose="02040503050406030204" pitchFamily="18" charset="0"/>
                                </a:rPr>
                                <m:t>+</m:t>
                              </m:r>
                              <m:sSub>
                                <m:sSubPr>
                                  <m:ctrlPr>
                                    <a:rPr lang="en-US" altLang="ko-KR" sz="2500" b="0" i="1" smtClean="0">
                                      <a:latin typeface="Cambria Math" panose="02040503050406030204" pitchFamily="18" charset="0"/>
                                    </a:rPr>
                                  </m:ctrlPr>
                                </m:sSubPr>
                                <m:e>
                                  <m:r>
                                    <a:rPr lang="en-US" altLang="ko-KR" sz="2500" b="0" i="1" smtClean="0">
                                      <a:latin typeface="Cambria Math" panose="02040503050406030204" pitchFamily="18" charset="0"/>
                                    </a:rPr>
                                    <m:t>𝑍</m:t>
                                  </m:r>
                                </m:e>
                                <m:sub>
                                  <m:r>
                                    <a:rPr lang="en-US" altLang="ko-KR" sz="2500" b="0" i="1" smtClean="0">
                                      <a:latin typeface="Cambria Math" panose="02040503050406030204" pitchFamily="18" charset="0"/>
                                    </a:rPr>
                                    <m:t>𝑢</m:t>
                                  </m:r>
                                </m:sub>
                              </m:sSub>
                              <m:f>
                                <m:fPr>
                                  <m:ctrlPr>
                                    <a:rPr lang="en-US" altLang="ko-KR" sz="2500" b="0" i="1" smtClean="0">
                                      <a:latin typeface="Cambria Math" panose="02040503050406030204" pitchFamily="18" charset="0"/>
                                    </a:rPr>
                                  </m:ctrlPr>
                                </m:fPr>
                                <m:num>
                                  <m:r>
                                    <a:rPr lang="en-US" altLang="ko-KR" sz="2500" b="0" i="1" smtClean="0">
                                      <a:latin typeface="Cambria Math" panose="02040503050406030204" pitchFamily="18" charset="0"/>
                                    </a:rPr>
                                    <m:t>𝑢</m:t>
                                  </m:r>
                                </m:num>
                                <m:den>
                                  <m:r>
                                    <a:rPr lang="en-US" altLang="ko-KR" sz="2500" b="0" i="1" smtClean="0">
                                      <a:latin typeface="Cambria Math" panose="02040503050406030204" pitchFamily="18" charset="0"/>
                                    </a:rPr>
                                    <m:t>2</m:t>
                                  </m:r>
                                  <m:r>
                                    <a:rPr lang="en-US" altLang="ko-KR" sz="2500" b="0" i="1" smtClean="0">
                                      <a:latin typeface="Cambria Math" panose="02040503050406030204" pitchFamily="18" charset="0"/>
                                    </a:rPr>
                                    <m:t>𝑁</m:t>
                                  </m:r>
                                </m:den>
                              </m:f>
                              <m:sSup>
                                <m:sSupPr>
                                  <m:ctrlPr>
                                    <a:rPr lang="en-US" altLang="ko-KR" sz="2500" b="0" i="1" smtClean="0">
                                      <a:latin typeface="Cambria Math" panose="02040503050406030204" pitchFamily="18" charset="0"/>
                                    </a:rPr>
                                  </m:ctrlPr>
                                </m:sSupPr>
                                <m:e>
                                  <m:d>
                                    <m:dPr>
                                      <m:begChr m:val="["/>
                                      <m:endChr m:val="]"/>
                                      <m:ctrlPr>
                                        <a:rPr lang="en-US" altLang="ko-KR" sz="2500" b="0" i="1" smtClean="0">
                                          <a:latin typeface="Cambria Math" panose="02040503050406030204" pitchFamily="18" charset="0"/>
                                        </a:rPr>
                                      </m:ctrlPr>
                                    </m:dPr>
                                    <m:e>
                                      <m:sSub>
                                        <m:sSubPr>
                                          <m:ctrlPr>
                                            <a:rPr lang="en-US" altLang="ko-KR" sz="2500" i="1">
                                              <a:latin typeface="Cambria Math" panose="02040503050406030204" pitchFamily="18" charset="0"/>
                                            </a:rPr>
                                          </m:ctrlPr>
                                        </m:sSubPr>
                                        <m:e>
                                          <m:r>
                                            <a:rPr lang="en-US" altLang="ko-KR" sz="2500" i="1">
                                              <a:latin typeface="Cambria Math" panose="02040503050406030204" pitchFamily="18" charset="0"/>
                                            </a:rPr>
                                            <m:t>𝜙</m:t>
                                          </m:r>
                                        </m:e>
                                        <m:sub>
                                          <m:r>
                                            <a:rPr lang="en-US" altLang="ko-KR" sz="2500" i="1">
                                              <a:latin typeface="Cambria Math" panose="02040503050406030204" pitchFamily="18" charset="0"/>
                                            </a:rPr>
                                            <m:t>𝛼</m:t>
                                          </m:r>
                                        </m:sub>
                                      </m:sSub>
                                      <m:d>
                                        <m:dPr>
                                          <m:ctrlPr>
                                            <a:rPr lang="en-US" altLang="ko-KR" sz="2500" i="1">
                                              <a:latin typeface="Cambria Math" panose="02040503050406030204" pitchFamily="18" charset="0"/>
                                            </a:rPr>
                                          </m:ctrlPr>
                                        </m:dPr>
                                        <m:e>
                                          <m:r>
                                            <a:rPr lang="en-US" altLang="ko-KR" sz="2500" i="1">
                                              <a:latin typeface="Cambria Math" panose="02040503050406030204" pitchFamily="18" charset="0"/>
                                            </a:rPr>
                                            <m:t>𝜏</m:t>
                                          </m:r>
                                          <m:r>
                                            <a:rPr lang="en-US" altLang="ko-KR" sz="2500" i="1">
                                              <a:latin typeface="Cambria Math" panose="02040503050406030204" pitchFamily="18" charset="0"/>
                                            </a:rPr>
                                            <m:t>,</m:t>
                                          </m:r>
                                          <m:r>
                                            <a:rPr lang="en-US" altLang="ko-KR" sz="2500" i="1">
                                              <a:latin typeface="Cambria Math" panose="02040503050406030204" pitchFamily="18" charset="0"/>
                                            </a:rPr>
                                            <m:t>𝑟</m:t>
                                          </m:r>
                                        </m:e>
                                      </m:d>
                                    </m:e>
                                  </m:d>
                                </m:e>
                                <m:sup>
                                  <m:r>
                                    <a:rPr lang="en-US" altLang="ko-KR" sz="2500" b="0" i="1" smtClean="0">
                                      <a:latin typeface="Cambria Math" panose="02040503050406030204" pitchFamily="18" charset="0"/>
                                    </a:rPr>
                                    <m:t>2</m:t>
                                  </m:r>
                                </m:sup>
                              </m:sSup>
                              <m:sSup>
                                <m:sSupPr>
                                  <m:ctrlPr>
                                    <a:rPr lang="en-US" altLang="ko-KR" sz="2500" i="1">
                                      <a:latin typeface="Cambria Math" panose="02040503050406030204" pitchFamily="18" charset="0"/>
                                    </a:rPr>
                                  </m:ctrlPr>
                                </m:sSupPr>
                                <m:e>
                                  <m:d>
                                    <m:dPr>
                                      <m:begChr m:val="["/>
                                      <m:endChr m:val="]"/>
                                      <m:ctrlPr>
                                        <a:rPr lang="en-US" altLang="ko-KR" sz="2500" i="1">
                                          <a:latin typeface="Cambria Math" panose="02040503050406030204" pitchFamily="18" charset="0"/>
                                        </a:rPr>
                                      </m:ctrlPr>
                                    </m:dPr>
                                    <m:e>
                                      <m:sSub>
                                        <m:sSubPr>
                                          <m:ctrlPr>
                                            <a:rPr lang="en-US" altLang="ko-KR" sz="2500" i="1">
                                              <a:latin typeface="Cambria Math" panose="02040503050406030204" pitchFamily="18" charset="0"/>
                                            </a:rPr>
                                          </m:ctrlPr>
                                        </m:sSubPr>
                                        <m:e>
                                          <m:r>
                                            <a:rPr lang="en-US" altLang="ko-KR" sz="2500" i="1">
                                              <a:latin typeface="Cambria Math" panose="02040503050406030204" pitchFamily="18" charset="0"/>
                                            </a:rPr>
                                            <m:t>𝜙</m:t>
                                          </m:r>
                                        </m:e>
                                        <m:sub>
                                          <m:r>
                                            <a:rPr lang="en-US" altLang="ko-KR" sz="2500" b="0" i="1" smtClean="0">
                                              <a:latin typeface="Cambria Math" panose="02040503050406030204" pitchFamily="18" charset="0"/>
                                            </a:rPr>
                                            <m:t>𝛽</m:t>
                                          </m:r>
                                        </m:sub>
                                      </m:sSub>
                                      <m:d>
                                        <m:dPr>
                                          <m:ctrlPr>
                                            <a:rPr lang="en-US" altLang="ko-KR" sz="2500" i="1">
                                              <a:latin typeface="Cambria Math" panose="02040503050406030204" pitchFamily="18" charset="0"/>
                                            </a:rPr>
                                          </m:ctrlPr>
                                        </m:dPr>
                                        <m:e>
                                          <m:r>
                                            <a:rPr lang="en-US" altLang="ko-KR" sz="2500" i="1">
                                              <a:latin typeface="Cambria Math" panose="02040503050406030204" pitchFamily="18" charset="0"/>
                                            </a:rPr>
                                            <m:t>𝜏</m:t>
                                          </m:r>
                                          <m:r>
                                            <a:rPr lang="en-US" altLang="ko-KR" sz="2500" i="1">
                                              <a:latin typeface="Cambria Math" panose="02040503050406030204" pitchFamily="18" charset="0"/>
                                            </a:rPr>
                                            <m:t>,</m:t>
                                          </m:r>
                                          <m:r>
                                            <a:rPr lang="en-US" altLang="ko-KR" sz="2500" i="1">
                                              <a:latin typeface="Cambria Math" panose="02040503050406030204" pitchFamily="18" charset="0"/>
                                            </a:rPr>
                                            <m:t>𝑟</m:t>
                                          </m:r>
                                        </m:e>
                                      </m:d>
                                    </m:e>
                                  </m:d>
                                </m:e>
                                <m:sup>
                                  <m:r>
                                    <a:rPr lang="en-US" altLang="ko-KR" sz="2500" i="1">
                                      <a:latin typeface="Cambria Math" panose="02040503050406030204" pitchFamily="18" charset="0"/>
                                    </a:rPr>
                                    <m:t>2</m:t>
                                  </m:r>
                                </m:sup>
                              </m:sSup>
                            </m:e>
                          </m:d>
                        </m:sup>
                      </m:sSup>
                    </m:oMath>
                  </m:oMathPara>
                </a14:m>
                <a:endParaRPr lang="en-US" altLang="ko-KR" sz="2500" b="0" dirty="0"/>
              </a:p>
            </p:txBody>
          </p:sp>
        </mc:Choice>
        <mc:Fallback xmlns="">
          <p:sp>
            <p:nvSpPr>
              <p:cNvPr id="7" name="TextBox 6">
                <a:extLst>
                  <a:ext uri="{FF2B5EF4-FFF2-40B4-BE49-F238E27FC236}">
                    <a16:creationId xmlns:a16="http://schemas.microsoft.com/office/drawing/2014/main" id="{90636FFB-5117-4DC1-9733-E98C9C44F633}"/>
                  </a:ext>
                </a:extLst>
              </p:cNvPr>
              <p:cNvSpPr txBox="1">
                <a:spLocks noRot="1" noChangeAspect="1" noMove="1" noResize="1" noEditPoints="1" noAdjustHandles="1" noChangeArrowheads="1" noChangeShapeType="1" noTextEdit="1"/>
              </p:cNvSpPr>
              <p:nvPr/>
            </p:nvSpPr>
            <p:spPr>
              <a:xfrm>
                <a:off x="240935" y="1812811"/>
                <a:ext cx="11710129" cy="560859"/>
              </a:xfrm>
              <a:prstGeom prst="rect">
                <a:avLst/>
              </a:prstGeom>
              <a:blipFill>
                <a:blip r:embed="rId4"/>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BD2D966-30A4-49CD-87C2-5347110A81FF}"/>
                  </a:ext>
                </a:extLst>
              </p:cNvPr>
              <p:cNvSpPr txBox="1"/>
              <p:nvPr/>
            </p:nvSpPr>
            <p:spPr>
              <a:xfrm>
                <a:off x="4601308" y="1156312"/>
                <a:ext cx="314528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𝐴𝑓𝑡𝑒𝑟</m:t>
                      </m:r>
                      <m:r>
                        <a:rPr lang="en-US" altLang="ko-KR" b="0" i="1" smtClean="0">
                          <a:latin typeface="Cambria Math" panose="02040503050406030204" pitchFamily="18" charset="0"/>
                        </a:rPr>
                        <m:t> </m:t>
                      </m:r>
                      <m:r>
                        <a:rPr lang="en-US" altLang="ko-KR" b="0" i="1" smtClean="0">
                          <a:latin typeface="Cambria Math" panose="02040503050406030204" pitchFamily="18" charset="0"/>
                        </a:rPr>
                        <m:t>𝑡h𝑒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𝑡𝑟𝑎𝑛𝑠𝑓𝑜𝑟𝑚𝑎𝑡𝑖𝑜𝑛</m:t>
                      </m:r>
                    </m:oMath>
                  </m:oMathPara>
                </a14:m>
                <a:endParaRPr lang="ko-KR" altLang="en-US" dirty="0"/>
              </a:p>
            </p:txBody>
          </p:sp>
        </mc:Choice>
        <mc:Fallback xmlns="">
          <p:sp>
            <p:nvSpPr>
              <p:cNvPr id="8" name="TextBox 7">
                <a:extLst>
                  <a:ext uri="{FF2B5EF4-FFF2-40B4-BE49-F238E27FC236}">
                    <a16:creationId xmlns:a16="http://schemas.microsoft.com/office/drawing/2014/main" id="{FBD2D966-30A4-49CD-87C2-5347110A81FF}"/>
                  </a:ext>
                </a:extLst>
              </p:cNvPr>
              <p:cNvSpPr txBox="1">
                <a:spLocks noRot="1" noChangeAspect="1" noMove="1" noResize="1" noEditPoints="1" noAdjustHandles="1" noChangeArrowheads="1" noChangeShapeType="1" noTextEdit="1"/>
              </p:cNvSpPr>
              <p:nvPr/>
            </p:nvSpPr>
            <p:spPr>
              <a:xfrm>
                <a:off x="4601308" y="1156312"/>
                <a:ext cx="3145285" cy="276999"/>
              </a:xfrm>
              <a:prstGeom prst="rect">
                <a:avLst/>
              </a:prstGeom>
              <a:blipFill>
                <a:blip r:embed="rId5"/>
                <a:stretch>
                  <a:fillRect l="-1744" r="-1744" b="-400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B24A27C-D6A3-4611-8301-326ADA2A09B8}"/>
                  </a:ext>
                </a:extLst>
              </p:cNvPr>
              <p:cNvSpPr txBox="1"/>
              <p:nvPr/>
            </p:nvSpPr>
            <p:spPr>
              <a:xfrm>
                <a:off x="2135407" y="2753170"/>
                <a:ext cx="807708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𝑇h𝑒𝑠𝑒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𝑐𝑜𝑒𝑓𝑓𝑖𝑐𝑖𝑒𝑛𝑡𝑠</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𝑎𝑟𝑒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𝑑𝑒𝑡𝑒𝑟𝑚𝑖𝑛𝑒𝑑</m:t>
                      </m:r>
                      <m:r>
                        <a:rPr lang="en-US" altLang="ko-KR" b="0" i="1" smtClean="0">
                          <a:latin typeface="Cambria Math" panose="02040503050406030204" pitchFamily="18" charset="0"/>
                        </a:rPr>
                        <m:t> </m:t>
                      </m:r>
                      <m:r>
                        <a:rPr lang="en-US" altLang="ko-KR" b="0" i="1" smtClean="0">
                          <a:latin typeface="Cambria Math" panose="02040503050406030204" pitchFamily="18" charset="0"/>
                        </a:rPr>
                        <m:t>𝑖𝑛</m:t>
                      </m:r>
                      <m:r>
                        <a:rPr lang="en-US" altLang="ko-KR" b="0" i="1" smtClean="0">
                          <a:latin typeface="Cambria Math" panose="02040503050406030204" pitchFamily="18" charset="0"/>
                        </a:rPr>
                        <m:t> </m:t>
                      </m:r>
                      <m:r>
                        <a:rPr lang="en-US" altLang="ko-KR" b="0" i="1" smtClean="0">
                          <a:latin typeface="Cambria Math" panose="02040503050406030204" pitchFamily="18" charset="0"/>
                        </a:rPr>
                        <m:t>𝑎</m:t>
                      </m:r>
                      <m:r>
                        <a:rPr lang="en-US" altLang="ko-KR" b="0" i="1" smtClean="0">
                          <a:latin typeface="Cambria Math" panose="02040503050406030204" pitchFamily="18" charset="0"/>
                        </a:rPr>
                        <m:t> </m:t>
                      </m:r>
                      <m:r>
                        <a:rPr lang="en-US" altLang="ko-KR" b="0" i="1" smtClean="0">
                          <a:latin typeface="Cambria Math" panose="02040503050406030204" pitchFamily="18" charset="0"/>
                        </a:rPr>
                        <m:t>𝑛𝑜𝑛𝑝𝑒𝑟𝑡𝑢𝑟𝑏𝑎𝑡𝑖𝑣𝑒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𝑤𝑎𝑦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𝑎𝑠</m:t>
                      </m:r>
                      <m:r>
                        <a:rPr lang="en-US" altLang="ko-KR" b="0" i="1" smtClean="0">
                          <a:latin typeface="Cambria Math" panose="02040503050406030204" pitchFamily="18" charset="0"/>
                        </a:rPr>
                        <m:t> </m:t>
                      </m:r>
                      <m:r>
                        <a:rPr lang="en-US" altLang="ko-KR" b="0" i="1" smtClean="0">
                          <a:latin typeface="Cambria Math" panose="02040503050406030204" pitchFamily="18" charset="0"/>
                        </a:rPr>
                        <m:t>𝑓𝑜𝑙𝑙𝑜𝑤𝑠</m:t>
                      </m:r>
                      <m:r>
                        <a:rPr lang="en-US" altLang="ko-KR" b="0" i="1" smtClean="0">
                          <a:latin typeface="Cambria Math" panose="02040503050406030204" pitchFamily="18" charset="0"/>
                        </a:rPr>
                        <m:t>:</m:t>
                      </m:r>
                    </m:oMath>
                  </m:oMathPara>
                </a14:m>
                <a:endParaRPr lang="ko-KR" altLang="en-US" dirty="0"/>
              </a:p>
            </p:txBody>
          </p:sp>
        </mc:Choice>
        <mc:Fallback xmlns="">
          <p:sp>
            <p:nvSpPr>
              <p:cNvPr id="9" name="TextBox 8">
                <a:extLst>
                  <a:ext uri="{FF2B5EF4-FFF2-40B4-BE49-F238E27FC236}">
                    <a16:creationId xmlns:a16="http://schemas.microsoft.com/office/drawing/2014/main" id="{2B24A27C-D6A3-4611-8301-326ADA2A09B8}"/>
                  </a:ext>
                </a:extLst>
              </p:cNvPr>
              <p:cNvSpPr txBox="1">
                <a:spLocks noRot="1" noChangeAspect="1" noMove="1" noResize="1" noEditPoints="1" noAdjustHandles="1" noChangeArrowheads="1" noChangeShapeType="1" noTextEdit="1"/>
              </p:cNvSpPr>
              <p:nvPr/>
            </p:nvSpPr>
            <p:spPr>
              <a:xfrm>
                <a:off x="2135407" y="2753170"/>
                <a:ext cx="8077083" cy="276999"/>
              </a:xfrm>
              <a:prstGeom prst="rect">
                <a:avLst/>
              </a:prstGeom>
              <a:blipFill>
                <a:blip r:embed="rId6"/>
                <a:stretch>
                  <a:fillRect b="-40000"/>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108464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in)">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647945" y="2324346"/>
            <a:ext cx="10896109" cy="2070674"/>
          </a:xfrm>
        </p:spPr>
        <p:txBody>
          <a:bodyPr>
            <a:normAutofit/>
          </a:bodyPr>
          <a:lstStyle/>
          <a:p>
            <a:pPr>
              <a:lnSpc>
                <a:spcPct val="160000"/>
              </a:lnSpc>
            </a:pPr>
            <a:r>
              <a:rPr lang="en-US" altLang="ko-KR" b="1" dirty="0">
                <a:solidFill>
                  <a:srgbClr val="0000FF"/>
                </a:solidFill>
                <a:latin typeface="Candara Light" panose="020E0502030303020204" pitchFamily="34" charset="0"/>
              </a:rPr>
              <a:t>	As a result, the first-order RG flow differential equations at UV are promoted to be </a:t>
            </a:r>
            <a:r>
              <a:rPr lang="en-US" altLang="ko-KR" b="1" dirty="0">
                <a:solidFill>
                  <a:srgbClr val="FF0000"/>
                </a:solidFill>
                <a:latin typeface="Candara Light" panose="020E0502030303020204" pitchFamily="34" charset="0"/>
              </a:rPr>
              <a:t>the second-order ones with UV &amp; IR boundary conditions in the extremized RG path</a:t>
            </a:r>
            <a:r>
              <a:rPr lang="en-US" altLang="ko-KR" b="1" dirty="0">
                <a:solidFill>
                  <a:srgbClr val="0000FF"/>
                </a:solidFill>
                <a:latin typeface="Candara Light" panose="020E0502030303020204" pitchFamily="34" charset="0"/>
              </a:rPr>
              <a:t>, self-consistently determined by the theoretical framework itself.</a:t>
            </a:r>
            <a:endParaRPr lang="ko-KR" altLang="en-US" b="1" dirty="0">
              <a:solidFill>
                <a:srgbClr val="FF0000"/>
              </a:solidFill>
              <a:latin typeface="Candara Light" panose="020E0502030303020204" pitchFamily="34"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5F47D14-FB18-41D2-9CAE-5762678ED461}"/>
                  </a:ext>
                </a:extLst>
              </p:cNvPr>
              <p:cNvSpPr txBox="1"/>
              <p:nvPr/>
            </p:nvSpPr>
            <p:spPr>
              <a:xfrm>
                <a:off x="5204024" y="5076265"/>
                <a:ext cx="1783950"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3200" b="0" i="1" smtClean="0">
                          <a:solidFill>
                            <a:srgbClr val="FF0000"/>
                          </a:solidFill>
                          <a:latin typeface="Cambria Math" panose="02040503050406030204" pitchFamily="18" charset="0"/>
                        </a:rPr>
                        <m:t>𝑆𝑜</m:t>
                      </m:r>
                      <m:r>
                        <a:rPr lang="en-US" altLang="ko-KR" sz="3200" b="0" i="1" smtClean="0">
                          <a:solidFill>
                            <a:srgbClr val="FF0000"/>
                          </a:solidFill>
                          <a:latin typeface="Cambria Math" panose="02040503050406030204" pitchFamily="18" charset="0"/>
                        </a:rPr>
                        <m:t> </m:t>
                      </m:r>
                      <m:r>
                        <a:rPr lang="en-US" altLang="ko-KR" sz="3200" b="0" i="1" smtClean="0">
                          <a:solidFill>
                            <a:srgbClr val="FF0000"/>
                          </a:solidFill>
                          <a:latin typeface="Cambria Math" panose="02040503050406030204" pitchFamily="18" charset="0"/>
                        </a:rPr>
                        <m:t>𝑤h𝑎𝑡</m:t>
                      </m:r>
                      <m:r>
                        <a:rPr lang="en-US" altLang="ko-KR" sz="3200" b="0" i="1" smtClean="0">
                          <a:solidFill>
                            <a:srgbClr val="FF0000"/>
                          </a:solidFill>
                          <a:latin typeface="Cambria Math" panose="02040503050406030204" pitchFamily="18" charset="0"/>
                        </a:rPr>
                        <m:t>?</m:t>
                      </m:r>
                    </m:oMath>
                  </m:oMathPara>
                </a14:m>
                <a:endParaRPr lang="ko-KR" altLang="en-US" sz="3200" dirty="0">
                  <a:solidFill>
                    <a:srgbClr val="FF0000"/>
                  </a:solidFill>
                </a:endParaRPr>
              </a:p>
            </p:txBody>
          </p:sp>
        </mc:Choice>
        <mc:Fallback xmlns="">
          <p:sp>
            <p:nvSpPr>
              <p:cNvPr id="2" name="TextBox 1">
                <a:extLst>
                  <a:ext uri="{FF2B5EF4-FFF2-40B4-BE49-F238E27FC236}">
                    <a16:creationId xmlns:a16="http://schemas.microsoft.com/office/drawing/2014/main" id="{75F47D14-FB18-41D2-9CAE-5762678ED461}"/>
                  </a:ext>
                </a:extLst>
              </p:cNvPr>
              <p:cNvSpPr txBox="1">
                <a:spLocks noRot="1" noChangeAspect="1" noMove="1" noResize="1" noEditPoints="1" noAdjustHandles="1" noChangeArrowheads="1" noChangeShapeType="1" noTextEdit="1"/>
              </p:cNvSpPr>
              <p:nvPr/>
            </p:nvSpPr>
            <p:spPr>
              <a:xfrm>
                <a:off x="5204024" y="5076265"/>
                <a:ext cx="1783950" cy="492443"/>
              </a:xfrm>
              <a:prstGeom prst="rect">
                <a:avLst/>
              </a:prstGeom>
              <a:blipFill>
                <a:blip r:embed="rId2"/>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894925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0" y="651062"/>
            <a:ext cx="12192000" cy="2830368"/>
          </a:xfrm>
        </p:spPr>
        <p:txBody>
          <a:bodyPr>
            <a:noAutofit/>
          </a:bodyPr>
          <a:lstStyle/>
          <a:p>
            <a:pPr>
              <a:lnSpc>
                <a:spcPct val="150000"/>
              </a:lnSpc>
            </a:pPr>
            <a:r>
              <a:rPr lang="en-US" altLang="ko-KR" sz="3200" dirty="0">
                <a:latin typeface="Arial Rounded MT Bold" panose="020F0704030504030204" pitchFamily="34" charset="0"/>
              </a:rPr>
              <a:t>Claim: Field theoretic </a:t>
            </a:r>
            <a:r>
              <a:rPr lang="en-US" altLang="ko-KR" sz="3200" dirty="0">
                <a:solidFill>
                  <a:srgbClr val="FF0000"/>
                </a:solidFill>
                <a:latin typeface="Arial Rounded MT Bold" panose="020F0704030504030204" pitchFamily="34" charset="0"/>
              </a:rPr>
              <a:t>O(N), O(1), O(1/N), O(1/N^2), … quantum corrections</a:t>
            </a:r>
            <a:r>
              <a:rPr lang="en-US" altLang="ko-KR" sz="3200" dirty="0">
                <a:latin typeface="Arial Rounded MT Bold" panose="020F0704030504030204" pitchFamily="34" charset="0"/>
              </a:rPr>
              <a:t> are resumed and reorganized to form a </a:t>
            </a:r>
            <a:r>
              <a:rPr lang="en-US" altLang="ko-KR" sz="3200" dirty="0">
                <a:solidFill>
                  <a:srgbClr val="FF0000"/>
                </a:solidFill>
                <a:latin typeface="Arial Rounded MT Bold" panose="020F0704030504030204" pitchFamily="34" charset="0"/>
              </a:rPr>
              <a:t>holographic dual effective field theory</a:t>
            </a:r>
            <a:r>
              <a:rPr lang="en-US" altLang="ko-KR" sz="3200" dirty="0">
                <a:latin typeface="Arial Rounded MT Bold" panose="020F0704030504030204" pitchFamily="34" charset="0"/>
              </a:rPr>
              <a:t> in the large N limit.</a:t>
            </a:r>
            <a:endParaRPr lang="ko-KR" altLang="en-US" sz="3200" dirty="0">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1000887" y="4426119"/>
                <a:ext cx="10190226" cy="14773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3200" b="0" i="1" smtClean="0">
                          <a:solidFill>
                            <a:srgbClr val="0000FF"/>
                          </a:solidFill>
                          <a:latin typeface="Cambria Math" panose="02040503050406030204" pitchFamily="18" charset="0"/>
                        </a:rPr>
                        <m:t>𝑁𝑂𝑇</m:t>
                      </m:r>
                      <m:r>
                        <a:rPr lang="en-US" altLang="ko-KR" sz="3200" b="0" i="1" smtClean="0">
                          <a:solidFill>
                            <a:srgbClr val="0000FF"/>
                          </a:solidFill>
                          <a:latin typeface="Cambria Math" panose="02040503050406030204" pitchFamily="18" charset="0"/>
                        </a:rPr>
                        <m:t> </m:t>
                      </m:r>
                      <m:r>
                        <a:rPr lang="en-US" altLang="ko-KR" sz="3200" b="0" i="1" smtClean="0">
                          <a:solidFill>
                            <a:srgbClr val="0000FF"/>
                          </a:solidFill>
                          <a:latin typeface="Cambria Math" panose="02040503050406030204" pitchFamily="18" charset="0"/>
                        </a:rPr>
                        <m:t>𝑃𝑅𝑂𝑉𝐸𝑁</m:t>
                      </m:r>
                      <m:r>
                        <a:rPr lang="en-US" altLang="ko-KR" sz="3200" b="0" i="1" smtClean="0">
                          <a:solidFill>
                            <a:srgbClr val="0000FF"/>
                          </a:solidFill>
                          <a:latin typeface="Cambria Math" panose="02040503050406030204" pitchFamily="18" charset="0"/>
                        </a:rPr>
                        <m:t> </m:t>
                      </m:r>
                      <m:r>
                        <a:rPr lang="en-US" altLang="ko-KR" sz="3200" b="0" i="1" smtClean="0">
                          <a:solidFill>
                            <a:srgbClr val="0000FF"/>
                          </a:solidFill>
                          <a:latin typeface="Cambria Math" panose="02040503050406030204" pitchFamily="18" charset="0"/>
                        </a:rPr>
                        <m:t>𝑅𝐼𝐺𝑂𝑅𝑂𝑈𝑆𝐿𝑌</m:t>
                      </m:r>
                      <m:r>
                        <a:rPr lang="en-US" altLang="ko-KR" sz="3200" b="0" i="1" smtClean="0">
                          <a:solidFill>
                            <a:srgbClr val="0000FF"/>
                          </a:solidFill>
                          <a:latin typeface="Cambria Math" panose="02040503050406030204" pitchFamily="18" charset="0"/>
                        </a:rPr>
                        <m:t> </m:t>
                      </m:r>
                      <m:r>
                        <a:rPr lang="en-US" altLang="ko-KR" sz="3200" b="0" i="1" smtClean="0">
                          <a:solidFill>
                            <a:srgbClr val="0000FF"/>
                          </a:solidFill>
                          <a:latin typeface="Cambria Math" panose="02040503050406030204" pitchFamily="18" charset="0"/>
                        </a:rPr>
                        <m:t>𝑌𝐸𝑇</m:t>
                      </m:r>
                    </m:oMath>
                  </m:oMathPara>
                </a14:m>
                <a:endParaRPr lang="en-US" altLang="ko-KR" sz="3200" b="0" i="1" dirty="0">
                  <a:solidFill>
                    <a:srgbClr val="0000FF"/>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3200" b="0" i="1" smtClean="0">
                          <a:solidFill>
                            <a:srgbClr val="0000FF"/>
                          </a:solidFill>
                          <a:latin typeface="Cambria Math" panose="02040503050406030204" pitchFamily="18" charset="0"/>
                        </a:rPr>
                        <m:t>=</m:t>
                      </m:r>
                    </m:oMath>
                  </m:oMathPara>
                </a14:m>
                <a:endParaRPr lang="en-US" altLang="ko-KR" sz="3200" b="0" i="1" dirty="0">
                  <a:solidFill>
                    <a:srgbClr val="0000FF"/>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3200" b="0" i="1" smtClean="0">
                          <a:solidFill>
                            <a:srgbClr val="0000FF"/>
                          </a:solidFill>
                          <a:latin typeface="Cambria Math" panose="02040503050406030204" pitchFamily="18" charset="0"/>
                        </a:rPr>
                        <m:t>𝐶𝑜𝑟𝑟𝑒𝑠𝑝𝑜𝑛𝑑𝑖𝑛𝑔</m:t>
                      </m:r>
                      <m:r>
                        <a:rPr lang="en-US" altLang="ko-KR" sz="3200" b="0" i="1" smtClean="0">
                          <a:solidFill>
                            <a:srgbClr val="0000FF"/>
                          </a:solidFill>
                          <a:latin typeface="Cambria Math" panose="02040503050406030204" pitchFamily="18" charset="0"/>
                        </a:rPr>
                        <m:t> </m:t>
                      </m:r>
                      <m:r>
                        <a:rPr lang="en-US" altLang="ko-KR" sz="3200" b="0" i="1" smtClean="0">
                          <a:solidFill>
                            <a:srgbClr val="0000FF"/>
                          </a:solidFill>
                          <a:latin typeface="Cambria Math" panose="02040503050406030204" pitchFamily="18" charset="0"/>
                        </a:rPr>
                        <m:t>𝐹𝑒𝑦𝑛𝑚𝑎𝑛</m:t>
                      </m:r>
                      <m:r>
                        <a:rPr lang="en-US" altLang="ko-KR" sz="3200" b="0" i="1" smtClean="0">
                          <a:solidFill>
                            <a:srgbClr val="0000FF"/>
                          </a:solidFill>
                          <a:latin typeface="Cambria Math" panose="02040503050406030204" pitchFamily="18" charset="0"/>
                        </a:rPr>
                        <m:t> </m:t>
                      </m:r>
                      <m:r>
                        <a:rPr lang="en-US" altLang="ko-KR" sz="3200" b="0" i="1" smtClean="0">
                          <a:solidFill>
                            <a:srgbClr val="0000FF"/>
                          </a:solidFill>
                          <a:latin typeface="Cambria Math" panose="02040503050406030204" pitchFamily="18" charset="0"/>
                        </a:rPr>
                        <m:t>𝑑𝑖𝑎𝑔𝑟𝑎𝑚𝑠</m:t>
                      </m:r>
                      <m:r>
                        <a:rPr lang="en-US" altLang="ko-KR" sz="3200" b="0" i="1" smtClean="0">
                          <a:solidFill>
                            <a:srgbClr val="0000FF"/>
                          </a:solidFill>
                          <a:latin typeface="Cambria Math" panose="02040503050406030204" pitchFamily="18" charset="0"/>
                        </a:rPr>
                        <m:t> </m:t>
                      </m:r>
                      <m:r>
                        <a:rPr lang="en-US" altLang="ko-KR" sz="3200" b="0" i="1" smtClean="0">
                          <a:solidFill>
                            <a:srgbClr val="0000FF"/>
                          </a:solidFill>
                          <a:latin typeface="Cambria Math" panose="02040503050406030204" pitchFamily="18" charset="0"/>
                        </a:rPr>
                        <m:t>𝑎𝑟𝑒</m:t>
                      </m:r>
                      <m:r>
                        <a:rPr lang="en-US" altLang="ko-KR" sz="3200" b="0" i="1" smtClean="0">
                          <a:solidFill>
                            <a:srgbClr val="0000FF"/>
                          </a:solidFill>
                          <a:latin typeface="Cambria Math" panose="02040503050406030204" pitchFamily="18" charset="0"/>
                        </a:rPr>
                        <m:t> </m:t>
                      </m:r>
                      <m:r>
                        <a:rPr lang="en-US" altLang="ko-KR" sz="3200" b="0" i="1" smtClean="0">
                          <a:solidFill>
                            <a:srgbClr val="0000FF"/>
                          </a:solidFill>
                          <a:latin typeface="Cambria Math" panose="02040503050406030204" pitchFamily="18" charset="0"/>
                        </a:rPr>
                        <m:t>𝑛𝑜𝑡</m:t>
                      </m:r>
                      <m:r>
                        <a:rPr lang="en-US" altLang="ko-KR" sz="3200" b="0" i="1" smtClean="0">
                          <a:solidFill>
                            <a:srgbClr val="0000FF"/>
                          </a:solidFill>
                          <a:latin typeface="Cambria Math" panose="02040503050406030204" pitchFamily="18" charset="0"/>
                        </a:rPr>
                        <m:t> </m:t>
                      </m:r>
                      <m:r>
                        <a:rPr lang="en-US" altLang="ko-KR" sz="3200" b="0" i="1" smtClean="0">
                          <a:solidFill>
                            <a:srgbClr val="0000FF"/>
                          </a:solidFill>
                          <a:latin typeface="Cambria Math" panose="02040503050406030204" pitchFamily="18" charset="0"/>
                        </a:rPr>
                        <m:t>𝑖𝑑𝑒𝑛𝑡𝑖𝑓𝑖𝑒𝑑</m:t>
                      </m:r>
                      <m:r>
                        <a:rPr lang="en-US" altLang="ko-KR" sz="3200" b="0" i="1" smtClean="0">
                          <a:solidFill>
                            <a:srgbClr val="0000FF"/>
                          </a:solidFill>
                          <a:latin typeface="Cambria Math" panose="02040503050406030204" pitchFamily="18" charset="0"/>
                        </a:rPr>
                        <m:t>.</m:t>
                      </m:r>
                    </m:oMath>
                  </m:oMathPara>
                </a14:m>
                <a:endParaRPr lang="ko-KR" altLang="en-US" sz="3200" dirty="0">
                  <a:solidFill>
                    <a:srgbClr val="0000FF"/>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000887" y="4426119"/>
                <a:ext cx="10190226" cy="1477328"/>
              </a:xfrm>
              <a:prstGeom prst="rect">
                <a:avLst/>
              </a:prstGeom>
              <a:blipFill>
                <a:blip r:embed="rId2"/>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2435113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a:stretch>
            <a:fillRect/>
          </a:stretch>
        </p:blipFill>
        <p:spPr>
          <a:xfrm>
            <a:off x="2041790" y="221673"/>
            <a:ext cx="7986744" cy="6457315"/>
          </a:xfrm>
          <a:prstGeom prst="rect">
            <a:avLst/>
          </a:prstGeom>
        </p:spPr>
      </p:pic>
    </p:spTree>
    <p:extLst>
      <p:ext uri="{BB962C8B-B14F-4D97-AF65-F5344CB8AC3E}">
        <p14:creationId xmlns:p14="http://schemas.microsoft.com/office/powerpoint/2010/main" val="2577155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200926" y="398033"/>
            <a:ext cx="8480495" cy="1213052"/>
          </a:xfrm>
        </p:spPr>
        <p:txBody>
          <a:bodyPr/>
          <a:lstStyle/>
          <a:p>
            <a:pPr algn="ctr"/>
            <a:r>
              <a:rPr lang="en-US" altLang="ko-KR" dirty="0">
                <a:latin typeface="Raavi" panose="020B0502040204020203" pitchFamily="34" charset="0"/>
                <a:cs typeface="Raavi" panose="020B0502040204020203" pitchFamily="34" charset="0"/>
              </a:rPr>
              <a:t>An effective Hamiltonian at UV</a:t>
            </a:r>
            <a:endParaRPr lang="ko-KR" altLang="en-US" dirty="0">
              <a:latin typeface="Raavi" panose="020B0502040204020203" pitchFamily="34" charset="0"/>
              <a:cs typeface="Raavi" panose="020B0502040204020203" pitchFamily="34" charset="0"/>
            </a:endParaRPr>
          </a:p>
        </p:txBody>
      </p:sp>
      <p:pic>
        <p:nvPicPr>
          <p:cNvPr id="4" name="그림 3"/>
          <p:cNvPicPr>
            <a:picLocks noChangeAspect="1"/>
          </p:cNvPicPr>
          <p:nvPr/>
        </p:nvPicPr>
        <p:blipFill>
          <a:blip r:embed="rId2"/>
          <a:stretch>
            <a:fillRect/>
          </a:stretch>
        </p:blipFill>
        <p:spPr>
          <a:xfrm>
            <a:off x="258293" y="1860187"/>
            <a:ext cx="9241052" cy="3479800"/>
          </a:xfrm>
          <a:prstGeom prst="rect">
            <a:avLst/>
          </a:prstGeom>
        </p:spPr>
      </p:pic>
      <p:pic>
        <p:nvPicPr>
          <p:cNvPr id="5" name="그림 4"/>
          <p:cNvPicPr>
            <a:picLocks noChangeAspect="1"/>
          </p:cNvPicPr>
          <p:nvPr/>
        </p:nvPicPr>
        <p:blipFill>
          <a:blip r:embed="rId3"/>
          <a:stretch>
            <a:fillRect/>
          </a:stretch>
        </p:blipFill>
        <p:spPr>
          <a:xfrm>
            <a:off x="356679" y="5589089"/>
            <a:ext cx="4265101" cy="1155700"/>
          </a:xfrm>
          <a:prstGeom prst="rect">
            <a:avLst/>
          </a:prstGeom>
        </p:spPr>
      </p:pic>
      <p:pic>
        <p:nvPicPr>
          <p:cNvPr id="6" name="그림 5"/>
          <p:cNvPicPr>
            <a:picLocks noChangeAspect="1"/>
          </p:cNvPicPr>
          <p:nvPr/>
        </p:nvPicPr>
        <p:blipFill>
          <a:blip r:embed="rId4"/>
          <a:stretch>
            <a:fillRect/>
          </a:stretch>
        </p:blipFill>
        <p:spPr>
          <a:xfrm>
            <a:off x="6097691" y="5739195"/>
            <a:ext cx="3401654" cy="877842"/>
          </a:xfrm>
          <a:prstGeom prst="rect">
            <a:avLst/>
          </a:prstGeom>
        </p:spPr>
      </p:pic>
      <p:pic>
        <p:nvPicPr>
          <p:cNvPr id="8" name="그림 7"/>
          <p:cNvPicPr>
            <a:picLocks noChangeAspect="1"/>
          </p:cNvPicPr>
          <p:nvPr/>
        </p:nvPicPr>
        <p:blipFill>
          <a:blip r:embed="rId5"/>
          <a:stretch>
            <a:fillRect/>
          </a:stretch>
        </p:blipFill>
        <p:spPr>
          <a:xfrm>
            <a:off x="9117113" y="755597"/>
            <a:ext cx="2923830" cy="3258662"/>
          </a:xfrm>
          <a:prstGeom prst="rect">
            <a:avLst/>
          </a:prstGeom>
        </p:spPr>
      </p:pic>
      <p:grpSp>
        <p:nvGrpSpPr>
          <p:cNvPr id="10" name="그룹 9"/>
          <p:cNvGrpSpPr/>
          <p:nvPr/>
        </p:nvGrpSpPr>
        <p:grpSpPr>
          <a:xfrm>
            <a:off x="8149701" y="2384928"/>
            <a:ext cx="2274459" cy="2746365"/>
            <a:chOff x="8149701" y="2384928"/>
            <a:chExt cx="2274459" cy="2746365"/>
          </a:xfrm>
        </p:grpSpPr>
        <p:sp>
          <p:nvSpPr>
            <p:cNvPr id="3" name="타원 2"/>
            <p:cNvSpPr/>
            <p:nvPr/>
          </p:nvSpPr>
          <p:spPr>
            <a:xfrm>
              <a:off x="8149701" y="4378362"/>
              <a:ext cx="870012" cy="75293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9" name="직선 화살표 연결선 8"/>
            <p:cNvCxnSpPr/>
            <p:nvPr/>
          </p:nvCxnSpPr>
          <p:spPr>
            <a:xfrm flipV="1">
              <a:off x="8821270" y="2384928"/>
              <a:ext cx="1602890" cy="19578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 name="그룹 6"/>
          <p:cNvGrpSpPr/>
          <p:nvPr/>
        </p:nvGrpSpPr>
        <p:grpSpPr>
          <a:xfrm>
            <a:off x="7714695" y="1223135"/>
            <a:ext cx="2472902" cy="2808895"/>
            <a:chOff x="7714695" y="1223135"/>
            <a:chExt cx="2472902" cy="2808895"/>
          </a:xfrm>
        </p:grpSpPr>
        <p:sp>
          <p:nvSpPr>
            <p:cNvPr id="11" name="타원 10"/>
            <p:cNvSpPr/>
            <p:nvPr/>
          </p:nvSpPr>
          <p:spPr>
            <a:xfrm>
              <a:off x="7714695" y="3279099"/>
              <a:ext cx="1402418" cy="752931"/>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2" name="직선 화살표 연결선 11"/>
            <p:cNvCxnSpPr/>
            <p:nvPr/>
          </p:nvCxnSpPr>
          <p:spPr>
            <a:xfrm flipV="1">
              <a:off x="8584707" y="1223135"/>
              <a:ext cx="1602890" cy="195789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4" name="구부러진 연결선 13"/>
          <p:cNvCxnSpPr/>
          <p:nvPr/>
        </p:nvCxnSpPr>
        <p:spPr>
          <a:xfrm rot="16200000" flipH="1">
            <a:off x="9999797" y="1410934"/>
            <a:ext cx="767030" cy="391431"/>
          </a:xfrm>
          <a:prstGeom prst="curvedConnector3">
            <a:avLst/>
          </a:prstGeom>
          <a:ln w="63500">
            <a:solidFill>
              <a:srgbClr val="2F07D7"/>
            </a:solidFill>
          </a:ln>
        </p:spPr>
        <p:style>
          <a:lnRef idx="1">
            <a:schemeClr val="accent1"/>
          </a:lnRef>
          <a:fillRef idx="0">
            <a:schemeClr val="accent1"/>
          </a:fillRef>
          <a:effectRef idx="0">
            <a:schemeClr val="accent1"/>
          </a:effectRef>
          <a:fontRef idx="minor">
            <a:schemeClr val="tx1"/>
          </a:fontRef>
        </p:style>
      </p:cxnSp>
      <p:sp>
        <p:nvSpPr>
          <p:cNvPr id="15" name="타원 14"/>
          <p:cNvSpPr/>
          <p:nvPr/>
        </p:nvSpPr>
        <p:spPr>
          <a:xfrm>
            <a:off x="356679" y="4206240"/>
            <a:ext cx="1117119" cy="1133747"/>
          </a:xfrm>
          <a:prstGeom prst="ellipse">
            <a:avLst/>
          </a:prstGeom>
          <a:noFill/>
          <a:ln w="38100">
            <a:solidFill>
              <a:srgbClr val="2F0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74391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circle(in)">
                                      <p:cBhvr>
                                        <p:cTn id="17" dur="2000"/>
                                        <p:tgtEl>
                                          <p:spTgt spid="15"/>
                                        </p:tgtEl>
                                      </p:cBhvr>
                                    </p:animEffect>
                                  </p:childTnLst>
                                </p:cTn>
                              </p:par>
                              <p:par>
                                <p:cTn id="18" presetID="6" presetClass="entr" presetSubtype="16"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circle(in)">
                                      <p:cBhvr>
                                        <p:cTn id="20" dur="20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ircle(in)">
                                      <p:cBhvr>
                                        <p:cTn id="25" dur="2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circle(in)">
                                      <p:cBhvr>
                                        <p:cTn id="3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886690" y="353549"/>
            <a:ext cx="10243128" cy="2840526"/>
          </a:xfrm>
          <a:prstGeom prst="rect">
            <a:avLst/>
          </a:prstGeom>
        </p:spPr>
      </p:pic>
      <p:pic>
        <p:nvPicPr>
          <p:cNvPr id="5" name="그림 4"/>
          <p:cNvPicPr>
            <a:picLocks noChangeAspect="1"/>
          </p:cNvPicPr>
          <p:nvPr/>
        </p:nvPicPr>
        <p:blipFill>
          <a:blip r:embed="rId3"/>
          <a:stretch>
            <a:fillRect/>
          </a:stretch>
        </p:blipFill>
        <p:spPr>
          <a:xfrm>
            <a:off x="118252" y="3923093"/>
            <a:ext cx="11944439" cy="2225956"/>
          </a:xfrm>
          <a:prstGeom prst="rect">
            <a:avLst/>
          </a:prstGeom>
        </p:spPr>
      </p:pic>
      <p:pic>
        <p:nvPicPr>
          <p:cNvPr id="6" name="그림 5"/>
          <p:cNvPicPr>
            <a:picLocks noChangeAspect="1"/>
          </p:cNvPicPr>
          <p:nvPr/>
        </p:nvPicPr>
        <p:blipFill>
          <a:blip r:embed="rId4"/>
          <a:stretch>
            <a:fillRect/>
          </a:stretch>
        </p:blipFill>
        <p:spPr>
          <a:xfrm>
            <a:off x="8679127" y="2279674"/>
            <a:ext cx="3383564" cy="914401"/>
          </a:xfrm>
          <a:prstGeom prst="rect">
            <a:avLst/>
          </a:prstGeom>
        </p:spPr>
      </p:pic>
      <p:sp>
        <p:nvSpPr>
          <p:cNvPr id="2" name="직사각형 1"/>
          <p:cNvSpPr/>
          <p:nvPr/>
        </p:nvSpPr>
        <p:spPr>
          <a:xfrm>
            <a:off x="4064000" y="5070764"/>
            <a:ext cx="7536873" cy="10782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4129125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그림 5"/>
          <p:cNvPicPr>
            <a:picLocks noChangeAspect="1"/>
          </p:cNvPicPr>
          <p:nvPr/>
        </p:nvPicPr>
        <p:blipFill>
          <a:blip r:embed="rId2"/>
          <a:stretch>
            <a:fillRect/>
          </a:stretch>
        </p:blipFill>
        <p:spPr>
          <a:xfrm>
            <a:off x="314034" y="0"/>
            <a:ext cx="5200075" cy="6863359"/>
          </a:xfrm>
          <a:prstGeom prst="rect">
            <a:avLst/>
          </a:prstGeom>
        </p:spPr>
      </p:pic>
      <p:pic>
        <p:nvPicPr>
          <p:cNvPr id="7" name="그림 6"/>
          <p:cNvPicPr>
            <a:picLocks noChangeAspect="1"/>
          </p:cNvPicPr>
          <p:nvPr/>
        </p:nvPicPr>
        <p:blipFill>
          <a:blip r:embed="rId3"/>
          <a:stretch>
            <a:fillRect/>
          </a:stretch>
        </p:blipFill>
        <p:spPr>
          <a:xfrm>
            <a:off x="6539344" y="0"/>
            <a:ext cx="5323077" cy="6858000"/>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A2ACDC9-0577-4C70-B5BF-79A15608C399}"/>
                  </a:ext>
                </a:extLst>
              </p:cNvPr>
              <p:cNvSpPr txBox="1"/>
              <p:nvPr/>
            </p:nvSpPr>
            <p:spPr>
              <a:xfrm>
                <a:off x="3802156" y="1260662"/>
                <a:ext cx="2126608"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𝐿𝑜𝑐𝑎𝑙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𝑚𝑜𝑚𝑒𝑛𝑡</m:t>
                      </m:r>
                      <m:r>
                        <a:rPr lang="en-US" altLang="ko-KR" b="0" i="1" smtClean="0">
                          <a:latin typeface="Cambria Math" panose="02040503050406030204" pitchFamily="18" charset="0"/>
                        </a:rPr>
                        <m:t> </m:t>
                      </m:r>
                      <m:r>
                        <a:rPr lang="en-US" altLang="ko-KR" b="0" i="1" smtClean="0">
                          <a:latin typeface="Cambria Math" panose="02040503050406030204" pitchFamily="18" charset="0"/>
                        </a:rPr>
                        <m:t>𝑠𝑡𝑎𝑡𝑒</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i="1">
                          <a:latin typeface="Cambria Math" panose="02040503050406030204" pitchFamily="18" charset="0"/>
                        </a:rPr>
                        <m:t>=</m:t>
                      </m:r>
                    </m:oMath>
                  </m:oMathPara>
                </a14:m>
                <a:endParaRPr lang="en-US" altLang="ko-KR"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𝐴𝑠𝑦𝑚𝑝𝑡𝑜𝑡𝑖𝑐𝑎𝑙𝑦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𝑓𝑟𝑒𝑒</m:t>
                      </m:r>
                    </m:oMath>
                  </m:oMathPara>
                </a14:m>
                <a:endParaRPr lang="ko-KR" altLang="en-US" dirty="0"/>
              </a:p>
            </p:txBody>
          </p:sp>
        </mc:Choice>
        <mc:Fallback xmlns="">
          <p:sp>
            <p:nvSpPr>
              <p:cNvPr id="2" name="TextBox 1">
                <a:extLst>
                  <a:ext uri="{FF2B5EF4-FFF2-40B4-BE49-F238E27FC236}">
                    <a16:creationId xmlns:a16="http://schemas.microsoft.com/office/drawing/2014/main" id="{DA2ACDC9-0577-4C70-B5BF-79A15608C399}"/>
                  </a:ext>
                </a:extLst>
              </p:cNvPr>
              <p:cNvSpPr txBox="1">
                <a:spLocks noRot="1" noChangeAspect="1" noMove="1" noResize="1" noEditPoints="1" noAdjustHandles="1" noChangeArrowheads="1" noChangeShapeType="1" noTextEdit="1"/>
              </p:cNvSpPr>
              <p:nvPr/>
            </p:nvSpPr>
            <p:spPr>
              <a:xfrm>
                <a:off x="3802156" y="1260662"/>
                <a:ext cx="2126608" cy="830997"/>
              </a:xfrm>
              <a:prstGeom prst="rect">
                <a:avLst/>
              </a:prstGeom>
              <a:blipFill>
                <a:blip r:embed="rId4"/>
                <a:stretch>
                  <a:fillRect l="-2865" r="-2865" b="-125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BAA81AE-9C77-4D46-AB05-1F8571FA85D3}"/>
                  </a:ext>
                </a:extLst>
              </p:cNvPr>
              <p:cNvSpPr txBox="1"/>
              <p:nvPr/>
            </p:nvSpPr>
            <p:spPr>
              <a:xfrm>
                <a:off x="92697" y="291832"/>
                <a:ext cx="1574405"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𝐿𝑜𝑐𝑎𝑙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𝐹𝐿</m:t>
                      </m:r>
                      <m:r>
                        <a:rPr lang="en-US" altLang="ko-KR" b="0" i="1" smtClean="0">
                          <a:latin typeface="Cambria Math" panose="02040503050406030204" pitchFamily="18" charset="0"/>
                        </a:rPr>
                        <m:t> </m:t>
                      </m:r>
                      <m:r>
                        <a:rPr lang="en-US" altLang="ko-KR" b="0" i="1" smtClean="0">
                          <a:latin typeface="Cambria Math" panose="02040503050406030204" pitchFamily="18" charset="0"/>
                        </a:rPr>
                        <m:t>𝑠𝑡𝑎𝑡𝑒</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i="1">
                          <a:latin typeface="Cambria Math" panose="02040503050406030204" pitchFamily="18" charset="0"/>
                        </a:rPr>
                        <m:t>=</m:t>
                      </m:r>
                    </m:oMath>
                  </m:oMathPara>
                </a14:m>
                <a:endParaRPr lang="en-US" altLang="ko-KR"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𝐶𝑜𝑛𝑓𝑖𝑛𝑒𝑚𝑒𝑛𝑡</m:t>
                      </m:r>
                    </m:oMath>
                  </m:oMathPara>
                </a14:m>
                <a:endParaRPr lang="ko-KR" altLang="en-US" dirty="0"/>
              </a:p>
            </p:txBody>
          </p:sp>
        </mc:Choice>
        <mc:Fallback xmlns="">
          <p:sp>
            <p:nvSpPr>
              <p:cNvPr id="5" name="TextBox 4">
                <a:extLst>
                  <a:ext uri="{FF2B5EF4-FFF2-40B4-BE49-F238E27FC236}">
                    <a16:creationId xmlns:a16="http://schemas.microsoft.com/office/drawing/2014/main" id="{7BAA81AE-9C77-4D46-AB05-1F8571FA85D3}"/>
                  </a:ext>
                </a:extLst>
              </p:cNvPr>
              <p:cNvSpPr txBox="1">
                <a:spLocks noRot="1" noChangeAspect="1" noMove="1" noResize="1" noEditPoints="1" noAdjustHandles="1" noChangeArrowheads="1" noChangeShapeType="1" noTextEdit="1"/>
              </p:cNvSpPr>
              <p:nvPr/>
            </p:nvSpPr>
            <p:spPr>
              <a:xfrm>
                <a:off x="92697" y="291832"/>
                <a:ext cx="1574405" cy="830997"/>
              </a:xfrm>
              <a:prstGeom prst="rect">
                <a:avLst/>
              </a:prstGeom>
              <a:blipFill>
                <a:blip r:embed="rId5"/>
                <a:stretch>
                  <a:fillRect l="-1550" r="-1550" b="-125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82E821D-8E3F-4E33-92EC-506F69385C09}"/>
                  </a:ext>
                </a:extLst>
              </p:cNvPr>
              <p:cNvSpPr txBox="1"/>
              <p:nvPr/>
            </p:nvSpPr>
            <p:spPr>
              <a:xfrm>
                <a:off x="2403661" y="707330"/>
                <a:ext cx="1132298" cy="29655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𝑇</m:t>
                          </m:r>
                        </m:e>
                        <m:sub>
                          <m:r>
                            <a:rPr lang="en-US" altLang="ko-KR" b="0" i="1" smtClean="0">
                              <a:latin typeface="Cambria Math" panose="02040503050406030204" pitchFamily="18" charset="0"/>
                            </a:rPr>
                            <m:t>𝐾</m:t>
                          </m:r>
                        </m:sub>
                      </m:sSub>
                      <m:r>
                        <a:rPr lang="en-US" altLang="ko-KR" b="0" i="1" smtClean="0">
                          <a:latin typeface="Cambria Math" panose="02040503050406030204" pitchFamily="18" charset="0"/>
                        </a:rPr>
                        <m:t>=</m:t>
                      </m:r>
                      <m:sSub>
                        <m:sSubPr>
                          <m:ctrlPr>
                            <a:rPr lang="en-US" altLang="ko-KR" b="0" i="1" smtClean="0">
                              <a:latin typeface="Cambria Math" panose="02040503050406030204" pitchFamily="18" charset="0"/>
                            </a:rPr>
                          </m:ctrlPr>
                        </m:sSubPr>
                        <m:e>
                          <m:r>
                            <m:rPr>
                              <m:sty m:val="p"/>
                            </m:rPr>
                            <a:rPr lang="en-US" altLang="ko-KR" b="0" i="0" smtClean="0">
                              <a:latin typeface="Cambria Math" panose="02040503050406030204" pitchFamily="18" charset="0"/>
                            </a:rPr>
                            <m:t>Λ</m:t>
                          </m:r>
                        </m:e>
                        <m:sub>
                          <m:r>
                            <a:rPr lang="en-US" altLang="ko-KR" b="0" i="1" smtClean="0">
                              <a:latin typeface="Cambria Math" panose="02040503050406030204" pitchFamily="18" charset="0"/>
                            </a:rPr>
                            <m:t>𝑄𝐶𝐷</m:t>
                          </m:r>
                        </m:sub>
                      </m:sSub>
                    </m:oMath>
                  </m:oMathPara>
                </a14:m>
                <a:endParaRPr lang="ko-KR" altLang="en-US" dirty="0"/>
              </a:p>
            </p:txBody>
          </p:sp>
        </mc:Choice>
        <mc:Fallback xmlns="">
          <p:sp>
            <p:nvSpPr>
              <p:cNvPr id="3" name="TextBox 2">
                <a:extLst>
                  <a:ext uri="{FF2B5EF4-FFF2-40B4-BE49-F238E27FC236}">
                    <a16:creationId xmlns:a16="http://schemas.microsoft.com/office/drawing/2014/main" id="{082E821D-8E3F-4E33-92EC-506F69385C09}"/>
                  </a:ext>
                </a:extLst>
              </p:cNvPr>
              <p:cNvSpPr txBox="1">
                <a:spLocks noRot="1" noChangeAspect="1" noMove="1" noResize="1" noEditPoints="1" noAdjustHandles="1" noChangeArrowheads="1" noChangeShapeType="1" noTextEdit="1"/>
              </p:cNvSpPr>
              <p:nvPr/>
            </p:nvSpPr>
            <p:spPr>
              <a:xfrm>
                <a:off x="2403661" y="707330"/>
                <a:ext cx="1132298" cy="296556"/>
              </a:xfrm>
              <a:prstGeom prst="rect">
                <a:avLst/>
              </a:prstGeom>
              <a:blipFill>
                <a:blip r:embed="rId6"/>
                <a:stretch>
                  <a:fillRect l="-2688" r="-1613" b="-24490"/>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139513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857141C0-3ADE-48DC-B953-ADA8844D3448}"/>
              </a:ext>
            </a:extLst>
          </p:cNvPr>
          <p:cNvSpPr>
            <a:spLocks noGrp="1"/>
          </p:cNvSpPr>
          <p:nvPr>
            <p:ph idx="1"/>
          </p:nvPr>
        </p:nvSpPr>
        <p:spPr>
          <a:xfrm>
            <a:off x="488576" y="1506415"/>
            <a:ext cx="11214847" cy="4009293"/>
          </a:xfrm>
        </p:spPr>
        <p:txBody>
          <a:bodyPr>
            <a:normAutofit/>
          </a:bodyPr>
          <a:lstStyle/>
          <a:p>
            <a:pPr>
              <a:lnSpc>
                <a:spcPct val="160000"/>
              </a:lnSpc>
            </a:pPr>
            <a:r>
              <a:rPr lang="en-US" altLang="ko-KR" dirty="0">
                <a:latin typeface="Arial" panose="020B0604020202020204" pitchFamily="34" charset="0"/>
                <a:cs typeface="Arial" panose="020B0604020202020204" pitchFamily="34" charset="0"/>
              </a:rPr>
              <a:t>What am I doing? </a:t>
            </a:r>
          </a:p>
          <a:p>
            <a:pPr>
              <a:lnSpc>
                <a:spcPct val="160000"/>
              </a:lnSpc>
            </a:pPr>
            <a:r>
              <a:rPr lang="en-US" altLang="ko-KR" dirty="0">
                <a:solidFill>
                  <a:srgbClr val="FF0000"/>
                </a:solidFill>
                <a:latin typeface="Arial" panose="020B0604020202020204" pitchFamily="34" charset="0"/>
                <a:cs typeface="Arial" panose="020B0604020202020204" pitchFamily="34" charset="0"/>
              </a:rPr>
              <a:t>Nonperturbative </a:t>
            </a:r>
            <a:r>
              <a:rPr lang="en-US" altLang="ko-KR" dirty="0">
                <a:latin typeface="Arial" panose="020B0604020202020204" pitchFamily="34" charset="0"/>
                <a:cs typeface="Arial" panose="020B0604020202020204" pitchFamily="34" charset="0"/>
              </a:rPr>
              <a:t>generalization of the </a:t>
            </a:r>
            <a:r>
              <a:rPr lang="en-US" altLang="ko-KR" dirty="0">
                <a:solidFill>
                  <a:srgbClr val="FF0000"/>
                </a:solidFill>
                <a:latin typeface="Arial" panose="020B0604020202020204" pitchFamily="34" charset="0"/>
                <a:cs typeface="Arial" panose="020B0604020202020204" pitchFamily="34" charset="0"/>
              </a:rPr>
              <a:t>Wilsonian RG </a:t>
            </a:r>
            <a:r>
              <a:rPr lang="en-US" altLang="ko-KR" dirty="0">
                <a:latin typeface="Arial" panose="020B0604020202020204" pitchFamily="34" charset="0"/>
                <a:cs typeface="Arial" panose="020B0604020202020204" pitchFamily="34" charset="0"/>
              </a:rPr>
              <a:t>theoretical framework : Given an exact </a:t>
            </a:r>
            <a:r>
              <a:rPr lang="en-US" altLang="ko-KR" dirty="0">
                <a:solidFill>
                  <a:srgbClr val="FF0000"/>
                </a:solidFill>
                <a:latin typeface="Arial" panose="020B0604020202020204" pitchFamily="34" charset="0"/>
                <a:cs typeface="Arial" panose="020B0604020202020204" pitchFamily="34" charset="0"/>
              </a:rPr>
              <a:t>functional renormalization group </a:t>
            </a:r>
            <a:r>
              <a:rPr lang="en-US" altLang="ko-KR" dirty="0">
                <a:latin typeface="Arial" panose="020B0604020202020204" pitchFamily="34" charset="0"/>
                <a:cs typeface="Arial" panose="020B0604020202020204" pitchFamily="34" charset="0"/>
              </a:rPr>
              <a:t>differential equation, I reformulate its solution in a </a:t>
            </a:r>
            <a:r>
              <a:rPr lang="en-US" altLang="ko-KR" dirty="0">
                <a:solidFill>
                  <a:srgbClr val="FF0000"/>
                </a:solidFill>
                <a:latin typeface="Arial" panose="020B0604020202020204" pitchFamily="34" charset="0"/>
                <a:cs typeface="Arial" panose="020B0604020202020204" pitchFamily="34" charset="0"/>
              </a:rPr>
              <a:t>path integral representation</a:t>
            </a:r>
            <a:r>
              <a:rPr lang="en-US" altLang="ko-KR" dirty="0">
                <a:latin typeface="Arial" panose="020B0604020202020204" pitchFamily="34" charset="0"/>
                <a:cs typeface="Arial" panose="020B0604020202020204" pitchFamily="34" charset="0"/>
              </a:rPr>
              <a:t>.</a:t>
            </a:r>
            <a:endParaRPr lang="ko-KR"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548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제목 1"/>
          <p:cNvSpPr>
            <a:spLocks noGrp="1"/>
          </p:cNvSpPr>
          <p:nvPr>
            <p:ph type="ctrTitle"/>
          </p:nvPr>
        </p:nvSpPr>
        <p:spPr>
          <a:xfrm>
            <a:off x="0" y="551330"/>
            <a:ext cx="12192000" cy="5365376"/>
          </a:xfrm>
        </p:spPr>
        <p:txBody>
          <a:bodyPr>
            <a:noAutofit/>
          </a:bodyPr>
          <a:lstStyle/>
          <a:p>
            <a:pPr>
              <a:lnSpc>
                <a:spcPct val="150000"/>
              </a:lnSpc>
            </a:pPr>
            <a:r>
              <a:rPr lang="en-US" altLang="ko-KR" sz="3200" dirty="0">
                <a:latin typeface="Arial Rounded MT Bold" panose="020F0704030504030204" pitchFamily="34" charset="0"/>
              </a:rPr>
              <a:t>Is there a </a:t>
            </a:r>
            <a:r>
              <a:rPr lang="en-US" altLang="ko-KR" sz="3200" dirty="0">
                <a:solidFill>
                  <a:srgbClr val="FF0000"/>
                </a:solidFill>
                <a:latin typeface="Arial Rounded MT Bold" panose="020F0704030504030204" pitchFamily="34" charset="0"/>
              </a:rPr>
              <a:t>general prescription </a:t>
            </a:r>
            <a:r>
              <a:rPr lang="en-US" altLang="ko-KR" sz="3200" dirty="0">
                <a:latin typeface="Arial Rounded MT Bold" panose="020F0704030504030204" pitchFamily="34" charset="0"/>
              </a:rPr>
              <a:t>beyond explicit and detailed implementations of the Wilsonian RG transformations? More rigorously, can I put the RG transformation into the framework of a </a:t>
            </a:r>
            <a:r>
              <a:rPr lang="en-US" altLang="ko-KR" sz="3200" dirty="0">
                <a:solidFill>
                  <a:srgbClr val="FF0000"/>
                </a:solidFill>
                <a:latin typeface="Arial Rounded MT Bold" panose="020F0704030504030204" pitchFamily="34" charset="0"/>
              </a:rPr>
              <a:t>topological quantum field theory</a:t>
            </a:r>
            <a:r>
              <a:rPr lang="en-US" altLang="ko-KR" sz="3200" dirty="0">
                <a:latin typeface="Arial Rounded MT Bold" panose="020F0704030504030204" pitchFamily="34" charset="0"/>
              </a:rPr>
              <a:t> to manifest the mathematical structure of RG? This construction should correspond to the path integral formulation of the Fokker-Planck type FRG equation.</a:t>
            </a:r>
            <a:endParaRPr lang="ko-KR" altLang="en-US" sz="3200" dirty="0">
              <a:latin typeface="Arial Rounded MT Bold" panose="020F0704030504030204" pitchFamily="34" charset="0"/>
            </a:endParaRPr>
          </a:p>
        </p:txBody>
      </p:sp>
    </p:spTree>
    <p:extLst>
      <p:ext uri="{BB962C8B-B14F-4D97-AF65-F5344CB8AC3E}">
        <p14:creationId xmlns:p14="http://schemas.microsoft.com/office/powerpoint/2010/main" val="31641450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838200" y="139769"/>
            <a:ext cx="10515600" cy="1016000"/>
          </a:xfrm>
        </p:spPr>
        <p:txBody>
          <a:bodyPr>
            <a:normAutofit fontScale="90000"/>
          </a:bodyPr>
          <a:lstStyle/>
          <a:p>
            <a:pPr algn="ctr"/>
            <a:r>
              <a:rPr lang="en-US" altLang="ko-KR" dirty="0">
                <a:latin typeface="Arial" panose="020B0604020202020204" pitchFamily="34" charset="0"/>
                <a:cs typeface="Arial" panose="020B0604020202020204" pitchFamily="34" charset="0"/>
              </a:rPr>
              <a:t>Key aspects of the derivation or construction</a:t>
            </a:r>
            <a:endParaRPr lang="ko-KR" altLang="en-US" dirty="0">
              <a:latin typeface="Arial" panose="020B0604020202020204" pitchFamily="34" charset="0"/>
              <a:cs typeface="Arial" panose="020B0604020202020204" pitchFamily="34" charset="0"/>
            </a:endParaRPr>
          </a:p>
        </p:txBody>
      </p:sp>
      <p:sp>
        <p:nvSpPr>
          <p:cNvPr id="3" name="내용 개체 틀 2"/>
          <p:cNvSpPr>
            <a:spLocks noGrp="1"/>
          </p:cNvSpPr>
          <p:nvPr>
            <p:ph idx="1"/>
          </p:nvPr>
        </p:nvSpPr>
        <p:spPr>
          <a:xfrm>
            <a:off x="459508" y="1228548"/>
            <a:ext cx="11481480" cy="2088012"/>
          </a:xfrm>
        </p:spPr>
        <p:txBody>
          <a:bodyPr>
            <a:normAutofit/>
          </a:bodyPr>
          <a:lstStyle/>
          <a:p>
            <a:pPr>
              <a:lnSpc>
                <a:spcPct val="150000"/>
              </a:lnSpc>
            </a:pPr>
            <a:r>
              <a:rPr lang="en-US" altLang="ko-KR" b="1" dirty="0">
                <a:latin typeface="Bradley Hand ITC" panose="03070402050302030203" pitchFamily="66" charset="0"/>
              </a:rPr>
              <a:t>Local approximation for the Wilsonian effective action and the RG flows</a:t>
            </a:r>
          </a:p>
          <a:p>
            <a:pPr>
              <a:lnSpc>
                <a:spcPct val="150000"/>
              </a:lnSpc>
            </a:pPr>
            <a:r>
              <a:rPr lang="en-US" altLang="ko-KR" b="1" dirty="0">
                <a:solidFill>
                  <a:srgbClr val="0000FF"/>
                </a:solidFill>
                <a:latin typeface="Bradley Hand ITC" panose="03070402050302030203" pitchFamily="66" charset="0"/>
              </a:rPr>
              <a:t>“One loop” level in every step of the RG transformations (cf. FRG looks like one-loop RG transformation. Of course, it’s not.)</a:t>
            </a:r>
            <a:endParaRPr lang="ko-KR" altLang="en-US" b="1" dirty="0">
              <a:solidFill>
                <a:srgbClr val="0000FF"/>
              </a:solidFill>
              <a:latin typeface="Bradley Hand ITC" panose="03070402050302030203" pitchFamily="66" charset="0"/>
            </a:endParaRPr>
          </a:p>
        </p:txBody>
      </p:sp>
      <p:sp>
        <p:nvSpPr>
          <p:cNvPr id="4" name="내용 개체 틀 2"/>
          <p:cNvSpPr txBox="1">
            <a:spLocks/>
          </p:cNvSpPr>
          <p:nvPr/>
        </p:nvSpPr>
        <p:spPr>
          <a:xfrm>
            <a:off x="459508" y="3389339"/>
            <a:ext cx="11272984" cy="2016379"/>
          </a:xfrm>
          <a:prstGeom prst="rect">
            <a:avLst/>
          </a:prstGeom>
        </p:spPr>
        <p:txBody>
          <a:bodyPr vert="horz" lIns="91440" tIns="45720" rIns="91440" bIns="45720" rtlCol="0">
            <a:norm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ko-KR" b="1" dirty="0">
                <a:solidFill>
                  <a:srgbClr val="0000FF"/>
                </a:solidFill>
                <a:latin typeface="Bradley Hand ITC" panose="03070402050302030203" pitchFamily="66" charset="0"/>
              </a:rPr>
              <a:t>RG flows as a gradient flow of an effective potential (cf. can be translated into the WZ consistency condition for the Weyl anomaly in the local RG equation)</a:t>
            </a:r>
            <a:endParaRPr lang="ko-KR" altLang="en-US" b="1" dirty="0">
              <a:solidFill>
                <a:srgbClr val="0000FF"/>
              </a:solidFill>
              <a:latin typeface="Bradley Hand ITC" panose="03070402050302030203" pitchFamily="66" charset="0"/>
            </a:endParaRPr>
          </a:p>
        </p:txBody>
      </p:sp>
      <p:sp>
        <p:nvSpPr>
          <p:cNvPr id="5" name="내용 개체 틀 2"/>
          <p:cNvSpPr txBox="1">
            <a:spLocks/>
          </p:cNvSpPr>
          <p:nvPr/>
        </p:nvSpPr>
        <p:spPr>
          <a:xfrm>
            <a:off x="459508" y="5291418"/>
            <a:ext cx="11642844" cy="1566582"/>
          </a:xfrm>
          <a:prstGeom prst="rect">
            <a:avLst/>
          </a:prstGeom>
        </p:spPr>
        <p:txBody>
          <a:bodyPr vert="horz" lIns="91440" tIns="45720" rIns="91440" bIns="45720" rtlCol="0">
            <a:norm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ko-KR" b="1" dirty="0">
                <a:solidFill>
                  <a:srgbClr val="FF0000"/>
                </a:solidFill>
                <a:latin typeface="Bradley Hand ITC" panose="03070402050302030203" pitchFamily="66" charset="0"/>
              </a:rPr>
              <a:t>Non-perturbative in nature: Resumed in the all-loop order of the action level</a:t>
            </a:r>
          </a:p>
          <a:p>
            <a:pPr>
              <a:lnSpc>
                <a:spcPct val="150000"/>
              </a:lnSpc>
            </a:pPr>
            <a:r>
              <a:rPr lang="en-US" altLang="ko-KR" b="1" dirty="0">
                <a:solidFill>
                  <a:srgbClr val="0000FF"/>
                </a:solidFill>
                <a:latin typeface="Bradley Hand ITC" panose="03070402050302030203" pitchFamily="66" charset="0"/>
              </a:rPr>
              <a:t>A cohomological type topological field theory construction</a:t>
            </a:r>
            <a:endParaRPr lang="ko-KR" altLang="en-US" b="1" dirty="0">
              <a:solidFill>
                <a:srgbClr val="0000FF"/>
              </a:solidFill>
              <a:latin typeface="Bradley Hand ITC" panose="03070402050302030203" pitchFamily="66" charset="0"/>
            </a:endParaRPr>
          </a:p>
        </p:txBody>
      </p:sp>
    </p:spTree>
    <p:extLst>
      <p:ext uri="{BB962C8B-B14F-4D97-AF65-F5344CB8AC3E}">
        <p14:creationId xmlns:p14="http://schemas.microsoft.com/office/powerpoint/2010/main" val="397205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circle(in)">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circle(in)">
                                      <p:cBhvr>
                                        <p:cTn id="22"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a:stretch>
            <a:fillRect/>
          </a:stretch>
        </p:blipFill>
        <p:spPr>
          <a:xfrm>
            <a:off x="198025" y="174533"/>
            <a:ext cx="6475801" cy="5289734"/>
          </a:xfrm>
          <a:prstGeom prst="rect">
            <a:avLst/>
          </a:prstGeom>
        </p:spPr>
      </p:pic>
      <p:pic>
        <p:nvPicPr>
          <p:cNvPr id="6" name="그림 5"/>
          <p:cNvPicPr>
            <a:picLocks noChangeAspect="1"/>
          </p:cNvPicPr>
          <p:nvPr/>
        </p:nvPicPr>
        <p:blipFill>
          <a:blip r:embed="rId3"/>
          <a:stretch>
            <a:fillRect/>
          </a:stretch>
        </p:blipFill>
        <p:spPr>
          <a:xfrm>
            <a:off x="274726" y="839988"/>
            <a:ext cx="11818011" cy="1025757"/>
          </a:xfrm>
          <a:prstGeom prst="rect">
            <a:avLst/>
          </a:prstGeom>
        </p:spPr>
      </p:pic>
      <p:pic>
        <p:nvPicPr>
          <p:cNvPr id="7" name="그림 6"/>
          <p:cNvPicPr>
            <a:picLocks noChangeAspect="1"/>
          </p:cNvPicPr>
          <p:nvPr/>
        </p:nvPicPr>
        <p:blipFill>
          <a:blip r:embed="rId4"/>
          <a:stretch>
            <a:fillRect/>
          </a:stretch>
        </p:blipFill>
        <p:spPr>
          <a:xfrm>
            <a:off x="2087418" y="2453502"/>
            <a:ext cx="10005319" cy="2006235"/>
          </a:xfrm>
          <a:prstGeom prst="rect">
            <a:avLst/>
          </a:prstGeom>
        </p:spPr>
      </p:pic>
      <p:pic>
        <p:nvPicPr>
          <p:cNvPr id="8" name="그림 7"/>
          <p:cNvPicPr>
            <a:picLocks noChangeAspect="1"/>
          </p:cNvPicPr>
          <p:nvPr/>
        </p:nvPicPr>
        <p:blipFill>
          <a:blip r:embed="rId5"/>
          <a:stretch>
            <a:fillRect/>
          </a:stretch>
        </p:blipFill>
        <p:spPr>
          <a:xfrm>
            <a:off x="5345625" y="4965795"/>
            <a:ext cx="6747112" cy="1070536"/>
          </a:xfrm>
          <a:prstGeom prst="rect">
            <a:avLst/>
          </a:prstGeom>
        </p:spPr>
      </p:pic>
      <p:sp>
        <p:nvSpPr>
          <p:cNvPr id="3" name="직사각형 2"/>
          <p:cNvSpPr/>
          <p:nvPr/>
        </p:nvSpPr>
        <p:spPr>
          <a:xfrm>
            <a:off x="6086764" y="3620655"/>
            <a:ext cx="895927" cy="48029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10" name="TextBox 9"/>
              <p:cNvSpPr txBox="1"/>
              <p:nvPr/>
            </p:nvSpPr>
            <p:spPr>
              <a:xfrm>
                <a:off x="0" y="5464267"/>
                <a:ext cx="5863785" cy="1384995"/>
              </a:xfrm>
              <a:prstGeom prst="rect">
                <a:avLst/>
              </a:prstGeom>
              <a:noFill/>
            </p:spPr>
            <p:txBody>
              <a:bodyPr wrap="none" lIns="0" tIns="0" rIns="0" bIns="0"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altLang="ko-KR" sz="2000" b="1" i="1" smtClean="0">
                          <a:solidFill>
                            <a:srgbClr val="FF0000"/>
                          </a:solidFill>
                          <a:latin typeface="Cambria Math" panose="02040503050406030204" pitchFamily="18" charset="0"/>
                        </a:rPr>
                        <m:t>𝑻𝒉𝒊𝒔</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𝒈𝒆𝒏𝒆𝒓𝒂𝒍</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𝒔𝒕𝒓𝒖𝒄𝒕𝒖𝒓𝒆</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𝒂𝒍𝒍𝒐𝒘𝒔</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𝒖𝒔</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𝒕𝒐</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𝒄𝒐𝒏𝒔𝒕𝒓𝒖𝒄𝒕</m:t>
                      </m:r>
                    </m:oMath>
                  </m:oMathPara>
                </a14:m>
                <a:endParaRPr lang="en-US" altLang="ko-KR" sz="2000" b="1" i="1" dirty="0">
                  <a:solidFill>
                    <a:srgbClr val="FF0000"/>
                  </a:solidFill>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ko-KR" sz="2000" b="1" i="1" smtClean="0">
                          <a:solidFill>
                            <a:srgbClr val="FF0000"/>
                          </a:solidFill>
                          <a:latin typeface="Cambria Math" panose="02040503050406030204" pitchFamily="18" charset="0"/>
                        </a:rPr>
                        <m:t>𝒂</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𝒄𝒐𝒉𝒐𝒎𝒐𝒍𝒐𝒈𝒊𝒄𝒂𝒍</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𝒕𝒚𝒑𝒆</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𝒕𝒐𝒑𝒐𝒍𝒐𝒈𝒊𝒄𝒂𝒍</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𝒇𝒊𝒆𝒍𝒅</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𝒕𝒉𝒆𝒐𝒓𝒚</m:t>
                      </m:r>
                    </m:oMath>
                  </m:oMathPara>
                </a14:m>
                <a:endParaRPr lang="en-US" altLang="ko-KR" sz="2000" b="1" i="1" dirty="0">
                  <a:solidFill>
                    <a:srgbClr val="FF0000"/>
                  </a:solidFill>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ko-KR" sz="2000" b="1" i="1" smtClean="0">
                          <a:solidFill>
                            <a:srgbClr val="FF0000"/>
                          </a:solidFill>
                          <a:latin typeface="Cambria Math" panose="02040503050406030204" pitchFamily="18" charset="0"/>
                        </a:rPr>
                        <m:t>𝒇𝒐𝒓</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𝒆𝒎𝒆𝒓𝒈𝒆𝒏𝒕</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𝒅𝒖𝒂𝒍</m:t>
                      </m:r>
                      <m:r>
                        <a:rPr lang="en-US" altLang="ko-KR" sz="2000" b="1" i="1" smtClean="0">
                          <a:solidFill>
                            <a:srgbClr val="FF0000"/>
                          </a:solidFill>
                          <a:latin typeface="Cambria Math" panose="02040503050406030204" pitchFamily="18" charset="0"/>
                        </a:rPr>
                        <m:t> </m:t>
                      </m:r>
                      <m:r>
                        <a:rPr lang="en-US" altLang="ko-KR" sz="2000" b="1" i="1" smtClean="0">
                          <a:solidFill>
                            <a:srgbClr val="FF0000"/>
                          </a:solidFill>
                          <a:latin typeface="Cambria Math" panose="02040503050406030204" pitchFamily="18" charset="0"/>
                        </a:rPr>
                        <m:t>𝒉𝒐𝒍𝒐𝒈𝒓𝒂𝒑𝒉𝒚</m:t>
                      </m:r>
                      <m:r>
                        <a:rPr lang="en-US" altLang="ko-KR" sz="2000" b="1" i="1" smtClean="0">
                          <a:solidFill>
                            <a:srgbClr val="FF0000"/>
                          </a:solidFill>
                          <a:latin typeface="Cambria Math" panose="02040503050406030204" pitchFamily="18" charset="0"/>
                        </a:rPr>
                        <m:t>.</m:t>
                      </m:r>
                    </m:oMath>
                  </m:oMathPara>
                </a14:m>
                <a:endParaRPr lang="en-US" altLang="ko-KR" sz="2000" b="1" dirty="0">
                  <a:solidFill>
                    <a:srgbClr val="FF0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0" y="5464267"/>
                <a:ext cx="5863785" cy="1384995"/>
              </a:xfrm>
              <a:prstGeom prst="rect">
                <a:avLst/>
              </a:prstGeom>
              <a:blipFill>
                <a:blip r:embed="rId6"/>
                <a:stretch>
                  <a:fillRect/>
                </a:stretch>
              </a:blipFill>
            </p:spPr>
            <p:txBody>
              <a:bodyPr/>
              <a:lstStyle/>
              <a:p>
                <a:r>
                  <a:rPr lang="ko-KR" altLang="en-US">
                    <a:noFill/>
                  </a:rPr>
                  <a:t> </a:t>
                </a:r>
              </a:p>
            </p:txBody>
          </p:sp>
        </mc:Fallback>
      </mc:AlternateContent>
      <p:sp>
        <p:nvSpPr>
          <p:cNvPr id="11" name="직사각형 10"/>
          <p:cNvSpPr/>
          <p:nvPr/>
        </p:nvSpPr>
        <p:spPr>
          <a:xfrm>
            <a:off x="9310254" y="3521843"/>
            <a:ext cx="1985819" cy="69917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938339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2000"/>
                                        <p:tgtEl>
                                          <p:spTgt spid="8"/>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circle(in)">
                                      <p:cBhvr>
                                        <p:cTn id="2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0" y="1607127"/>
            <a:ext cx="12192000" cy="2453885"/>
          </a:xfrm>
        </p:spPr>
        <p:txBody>
          <a:bodyPr>
            <a:normAutofit/>
          </a:bodyPr>
          <a:lstStyle/>
          <a:p>
            <a:pPr>
              <a:lnSpc>
                <a:spcPct val="150000"/>
              </a:lnSpc>
            </a:pPr>
            <a:r>
              <a:rPr lang="en-US" altLang="ko-KR" sz="4000" dirty="0">
                <a:latin typeface="Arial Rounded MT Bold" panose="020F0704030504030204" pitchFamily="34" charset="0"/>
                <a:sym typeface="Wingdings" panose="05000000000000000000" pitchFamily="2" charset="2"/>
              </a:rPr>
              <a:t>A </a:t>
            </a:r>
            <a:r>
              <a:rPr lang="en-US" altLang="ko-KR" sz="4000" dirty="0">
                <a:solidFill>
                  <a:srgbClr val="FF0000"/>
                </a:solidFill>
                <a:latin typeface="Arial Rounded MT Bold" panose="020F0704030504030204" pitchFamily="34" charset="0"/>
                <a:sym typeface="Wingdings" panose="05000000000000000000" pitchFamily="2" charset="2"/>
              </a:rPr>
              <a:t>cohomological-type</a:t>
            </a:r>
            <a:r>
              <a:rPr lang="en-US" altLang="ko-KR" sz="4000" dirty="0">
                <a:latin typeface="Arial Rounded MT Bold" panose="020F0704030504030204" pitchFamily="34" charset="0"/>
                <a:sym typeface="Wingdings" panose="05000000000000000000" pitchFamily="2" charset="2"/>
              </a:rPr>
              <a:t> topological field theory construction a la Witten</a:t>
            </a:r>
            <a:endParaRPr lang="ko-KR" altLang="en-US" sz="4000" dirty="0">
              <a:latin typeface="Arial Rounded MT Bold" panose="020F0704030504030204" pitchFamily="34" charset="0"/>
            </a:endParaRPr>
          </a:p>
        </p:txBody>
      </p:sp>
    </p:spTree>
    <p:extLst>
      <p:ext uri="{BB962C8B-B14F-4D97-AF65-F5344CB8AC3E}">
        <p14:creationId xmlns:p14="http://schemas.microsoft.com/office/powerpoint/2010/main" val="2282310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a:extLst>
              <a:ext uri="{FF2B5EF4-FFF2-40B4-BE49-F238E27FC236}">
                <a16:creationId xmlns:a16="http://schemas.microsoft.com/office/drawing/2014/main" id="{6F0740B3-3E75-454B-A4FA-35CD0A52CC6B}"/>
              </a:ext>
            </a:extLst>
          </p:cNvPr>
          <p:cNvPicPr>
            <a:picLocks noChangeAspect="1"/>
          </p:cNvPicPr>
          <p:nvPr/>
        </p:nvPicPr>
        <p:blipFill>
          <a:blip r:embed="rId2"/>
          <a:stretch>
            <a:fillRect/>
          </a:stretch>
        </p:blipFill>
        <p:spPr>
          <a:xfrm>
            <a:off x="0" y="-1"/>
            <a:ext cx="5514632" cy="6851277"/>
          </a:xfrm>
          <a:prstGeom prst="rect">
            <a:avLst/>
          </a:prstGeom>
        </p:spPr>
      </p:pic>
      <p:pic>
        <p:nvPicPr>
          <p:cNvPr id="7" name="그림 6">
            <a:extLst>
              <a:ext uri="{FF2B5EF4-FFF2-40B4-BE49-F238E27FC236}">
                <a16:creationId xmlns:a16="http://schemas.microsoft.com/office/drawing/2014/main" id="{2DECA55F-47BF-443F-BA0A-150725C63FC3}"/>
              </a:ext>
            </a:extLst>
          </p:cNvPr>
          <p:cNvPicPr>
            <a:picLocks noChangeAspect="1"/>
          </p:cNvPicPr>
          <p:nvPr/>
        </p:nvPicPr>
        <p:blipFill>
          <a:blip r:embed="rId3"/>
          <a:stretch>
            <a:fillRect/>
          </a:stretch>
        </p:blipFill>
        <p:spPr>
          <a:xfrm>
            <a:off x="6548718" y="1850206"/>
            <a:ext cx="5371530" cy="5007793"/>
          </a:xfrm>
          <a:prstGeom prst="rect">
            <a:avLst/>
          </a:prstGeom>
        </p:spPr>
      </p:pic>
      <p:pic>
        <p:nvPicPr>
          <p:cNvPr id="6" name="그림 5">
            <a:extLst>
              <a:ext uri="{FF2B5EF4-FFF2-40B4-BE49-F238E27FC236}">
                <a16:creationId xmlns:a16="http://schemas.microsoft.com/office/drawing/2014/main" id="{5873E540-5D85-4116-AEC7-F488BA991A43}"/>
              </a:ext>
            </a:extLst>
          </p:cNvPr>
          <p:cNvPicPr>
            <a:picLocks noChangeAspect="1"/>
          </p:cNvPicPr>
          <p:nvPr/>
        </p:nvPicPr>
        <p:blipFill>
          <a:blip r:embed="rId4"/>
          <a:stretch>
            <a:fillRect/>
          </a:stretch>
        </p:blipFill>
        <p:spPr>
          <a:xfrm>
            <a:off x="4103077" y="0"/>
            <a:ext cx="6371142" cy="3166782"/>
          </a:xfrm>
          <a:prstGeom prst="rect">
            <a:avLst/>
          </a:prstGeom>
        </p:spPr>
      </p:pic>
    </p:spTree>
    <p:extLst>
      <p:ext uri="{BB962C8B-B14F-4D97-AF65-F5344CB8AC3E}">
        <p14:creationId xmlns:p14="http://schemas.microsoft.com/office/powerpoint/2010/main" val="31696826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7063BCA4-9818-4387-A4D4-2740DB0567B3}"/>
              </a:ext>
            </a:extLst>
          </p:cNvPr>
          <p:cNvPicPr>
            <a:picLocks noChangeAspect="1"/>
          </p:cNvPicPr>
          <p:nvPr/>
        </p:nvPicPr>
        <p:blipFill>
          <a:blip r:embed="rId2"/>
          <a:stretch>
            <a:fillRect/>
          </a:stretch>
        </p:blipFill>
        <p:spPr>
          <a:xfrm>
            <a:off x="0" y="0"/>
            <a:ext cx="6725265" cy="2850156"/>
          </a:xfrm>
          <a:prstGeom prst="rect">
            <a:avLst/>
          </a:prstGeom>
        </p:spPr>
      </p:pic>
      <p:pic>
        <p:nvPicPr>
          <p:cNvPr id="7" name="그림 6">
            <a:extLst>
              <a:ext uri="{FF2B5EF4-FFF2-40B4-BE49-F238E27FC236}">
                <a16:creationId xmlns:a16="http://schemas.microsoft.com/office/drawing/2014/main" id="{3D859B4D-988D-41AB-912F-E4471EAE57B0}"/>
              </a:ext>
            </a:extLst>
          </p:cNvPr>
          <p:cNvPicPr>
            <a:picLocks noChangeAspect="1"/>
          </p:cNvPicPr>
          <p:nvPr/>
        </p:nvPicPr>
        <p:blipFill>
          <a:blip r:embed="rId3"/>
          <a:stretch>
            <a:fillRect/>
          </a:stretch>
        </p:blipFill>
        <p:spPr>
          <a:xfrm>
            <a:off x="6095999" y="0"/>
            <a:ext cx="6096001" cy="3506217"/>
          </a:xfrm>
          <a:prstGeom prst="rect">
            <a:avLst/>
          </a:prstGeom>
        </p:spPr>
      </p:pic>
      <p:pic>
        <p:nvPicPr>
          <p:cNvPr id="8" name="그림 7">
            <a:extLst>
              <a:ext uri="{FF2B5EF4-FFF2-40B4-BE49-F238E27FC236}">
                <a16:creationId xmlns:a16="http://schemas.microsoft.com/office/drawing/2014/main" id="{EDA5D793-9405-4DD3-9457-DFF1FB0E79E7}"/>
              </a:ext>
            </a:extLst>
          </p:cNvPr>
          <p:cNvPicPr>
            <a:picLocks noChangeAspect="1"/>
          </p:cNvPicPr>
          <p:nvPr/>
        </p:nvPicPr>
        <p:blipFill>
          <a:blip r:embed="rId4"/>
          <a:stretch>
            <a:fillRect/>
          </a:stretch>
        </p:blipFill>
        <p:spPr>
          <a:xfrm>
            <a:off x="0" y="2495427"/>
            <a:ext cx="4301089" cy="4362573"/>
          </a:xfrm>
          <a:prstGeom prst="rect">
            <a:avLst/>
          </a:prstGeom>
        </p:spPr>
      </p:pic>
      <p:pic>
        <p:nvPicPr>
          <p:cNvPr id="9" name="그림 8">
            <a:extLst>
              <a:ext uri="{FF2B5EF4-FFF2-40B4-BE49-F238E27FC236}">
                <a16:creationId xmlns:a16="http://schemas.microsoft.com/office/drawing/2014/main" id="{2626BDCF-39CE-4BCF-9AAB-886024485319}"/>
              </a:ext>
            </a:extLst>
          </p:cNvPr>
          <p:cNvPicPr>
            <a:picLocks noChangeAspect="1"/>
          </p:cNvPicPr>
          <p:nvPr/>
        </p:nvPicPr>
        <p:blipFill>
          <a:blip r:embed="rId5"/>
          <a:stretch>
            <a:fillRect/>
          </a:stretch>
        </p:blipFill>
        <p:spPr>
          <a:xfrm>
            <a:off x="3243927" y="3591759"/>
            <a:ext cx="5540059" cy="3218098"/>
          </a:xfrm>
          <a:prstGeom prst="rect">
            <a:avLst/>
          </a:prstGeom>
        </p:spPr>
      </p:pic>
      <p:pic>
        <p:nvPicPr>
          <p:cNvPr id="10" name="그림 9">
            <a:extLst>
              <a:ext uri="{FF2B5EF4-FFF2-40B4-BE49-F238E27FC236}">
                <a16:creationId xmlns:a16="http://schemas.microsoft.com/office/drawing/2014/main" id="{2F1BE9A9-24C0-4F16-A47F-D3D10011D8A5}"/>
              </a:ext>
            </a:extLst>
          </p:cNvPr>
          <p:cNvPicPr>
            <a:picLocks noChangeAspect="1"/>
          </p:cNvPicPr>
          <p:nvPr/>
        </p:nvPicPr>
        <p:blipFill>
          <a:blip r:embed="rId6"/>
          <a:stretch>
            <a:fillRect/>
          </a:stretch>
        </p:blipFill>
        <p:spPr>
          <a:xfrm>
            <a:off x="7834343" y="2446854"/>
            <a:ext cx="4357658" cy="4411146"/>
          </a:xfrm>
          <a:prstGeom prst="rect">
            <a:avLst/>
          </a:prstGeom>
        </p:spPr>
      </p:pic>
    </p:spTree>
    <p:extLst>
      <p:ext uri="{BB962C8B-B14F-4D97-AF65-F5344CB8AC3E}">
        <p14:creationId xmlns:p14="http://schemas.microsoft.com/office/powerpoint/2010/main" val="15146244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2219269" y="83126"/>
            <a:ext cx="7700585" cy="6694768"/>
          </a:xfrm>
          <a:prstGeom prst="rect">
            <a:avLst/>
          </a:prstGeom>
        </p:spPr>
      </p:pic>
    </p:spTree>
    <p:extLst>
      <p:ext uri="{BB962C8B-B14F-4D97-AF65-F5344CB8AC3E}">
        <p14:creationId xmlns:p14="http://schemas.microsoft.com/office/powerpoint/2010/main" val="32651568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0" y="1465384"/>
            <a:ext cx="12192000" cy="3522785"/>
          </a:xfrm>
        </p:spPr>
        <p:txBody>
          <a:bodyPr>
            <a:noAutofit/>
          </a:bodyPr>
          <a:lstStyle/>
          <a:p>
            <a:pPr>
              <a:lnSpc>
                <a:spcPct val="150000"/>
              </a:lnSpc>
            </a:pPr>
            <a:r>
              <a:rPr lang="en-US" altLang="ko-KR" sz="3000" dirty="0">
                <a:latin typeface="Arial Rounded MT Bold" panose="020F0704030504030204" pitchFamily="34" charset="0"/>
              </a:rPr>
              <a:t>Remarkably, it turns out that our cohomological-type topological field theory construction for the RG-based emergent dual holography is essentially identical to Daniel Friedan, </a:t>
            </a:r>
            <a:r>
              <a:rPr lang="en-US" altLang="ko-KR" sz="3000" i="1" dirty="0">
                <a:solidFill>
                  <a:srgbClr val="0000FF"/>
                </a:solidFill>
                <a:latin typeface="Arial Rounded MT Bold" panose="020F0704030504030204" pitchFamily="34" charset="0"/>
              </a:rPr>
              <a:t>A tentative theory of large distance physics</a:t>
            </a:r>
            <a:r>
              <a:rPr lang="en-US" altLang="ko-KR" sz="3000" dirty="0">
                <a:solidFill>
                  <a:srgbClr val="0000FF"/>
                </a:solidFill>
                <a:latin typeface="Arial Rounded MT Bold" panose="020F0704030504030204" pitchFamily="34" charset="0"/>
              </a:rPr>
              <a:t>, JHEP10(2003)063</a:t>
            </a:r>
            <a:r>
              <a:rPr lang="en-US" altLang="ko-KR" sz="3000" dirty="0">
                <a:latin typeface="Arial Rounded MT Bold" panose="020F0704030504030204" pitchFamily="34" charset="0"/>
              </a:rPr>
              <a:t>, where the Fokker-Planck-type functional RG equation has been introduced.</a:t>
            </a:r>
            <a:endParaRPr lang="ko-KR" altLang="en-US" sz="3000" dirty="0">
              <a:latin typeface="Arial Rounded MT Bold" panose="020F0704030504030204" pitchFamily="34" charset="0"/>
            </a:endParaRPr>
          </a:p>
        </p:txBody>
      </p:sp>
    </p:spTree>
    <p:extLst>
      <p:ext uri="{BB962C8B-B14F-4D97-AF65-F5344CB8AC3E}">
        <p14:creationId xmlns:p14="http://schemas.microsoft.com/office/powerpoint/2010/main" val="7513156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AEC7E435-622E-4216-9757-D05A55D6709C}"/>
              </a:ext>
            </a:extLst>
          </p:cNvPr>
          <p:cNvPicPr>
            <a:picLocks noChangeAspect="1"/>
          </p:cNvPicPr>
          <p:nvPr/>
        </p:nvPicPr>
        <p:blipFill>
          <a:blip r:embed="rId2"/>
          <a:stretch>
            <a:fillRect/>
          </a:stretch>
        </p:blipFill>
        <p:spPr>
          <a:xfrm>
            <a:off x="113425" y="0"/>
            <a:ext cx="5447117" cy="6858000"/>
          </a:xfrm>
          <a:prstGeom prst="rect">
            <a:avLst/>
          </a:prstGeom>
        </p:spPr>
      </p:pic>
      <p:pic>
        <p:nvPicPr>
          <p:cNvPr id="5" name="그림 4">
            <a:extLst>
              <a:ext uri="{FF2B5EF4-FFF2-40B4-BE49-F238E27FC236}">
                <a16:creationId xmlns:a16="http://schemas.microsoft.com/office/drawing/2014/main" id="{BDB2D73A-50E6-42D1-A3D5-5984D078CD43}"/>
              </a:ext>
            </a:extLst>
          </p:cNvPr>
          <p:cNvPicPr>
            <a:picLocks noChangeAspect="1"/>
          </p:cNvPicPr>
          <p:nvPr/>
        </p:nvPicPr>
        <p:blipFill>
          <a:blip r:embed="rId3"/>
          <a:stretch>
            <a:fillRect/>
          </a:stretch>
        </p:blipFill>
        <p:spPr>
          <a:xfrm>
            <a:off x="5606787" y="2737339"/>
            <a:ext cx="6495231" cy="3533350"/>
          </a:xfrm>
          <a:prstGeom prst="rect">
            <a:avLst/>
          </a:prstGeom>
        </p:spPr>
      </p:pic>
      <p:pic>
        <p:nvPicPr>
          <p:cNvPr id="6" name="그림 5">
            <a:extLst>
              <a:ext uri="{FF2B5EF4-FFF2-40B4-BE49-F238E27FC236}">
                <a16:creationId xmlns:a16="http://schemas.microsoft.com/office/drawing/2014/main" id="{B7BF7CCD-AA2F-4ADA-90CA-C2BE321CD05C}"/>
              </a:ext>
            </a:extLst>
          </p:cNvPr>
          <p:cNvPicPr>
            <a:picLocks noChangeAspect="1"/>
          </p:cNvPicPr>
          <p:nvPr/>
        </p:nvPicPr>
        <p:blipFill>
          <a:blip r:embed="rId4"/>
          <a:stretch>
            <a:fillRect/>
          </a:stretch>
        </p:blipFill>
        <p:spPr>
          <a:xfrm>
            <a:off x="5560542" y="691795"/>
            <a:ext cx="6541477" cy="1547331"/>
          </a:xfrm>
          <a:prstGeom prst="rect">
            <a:avLst/>
          </a:prstGeom>
        </p:spPr>
      </p:pic>
      <p:sp>
        <p:nvSpPr>
          <p:cNvPr id="7" name="직사각형 6">
            <a:extLst>
              <a:ext uri="{FF2B5EF4-FFF2-40B4-BE49-F238E27FC236}">
                <a16:creationId xmlns:a16="http://schemas.microsoft.com/office/drawing/2014/main" id="{664710FA-F9AA-4DC8-8CCF-7E4AA5ED7E2D}"/>
              </a:ext>
            </a:extLst>
          </p:cNvPr>
          <p:cNvSpPr/>
          <p:nvPr/>
        </p:nvSpPr>
        <p:spPr>
          <a:xfrm>
            <a:off x="6663018" y="1001806"/>
            <a:ext cx="4344641" cy="5782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61D9F01B-4AD0-4C08-B36E-FC5B24574551}"/>
              </a:ext>
            </a:extLst>
          </p:cNvPr>
          <p:cNvSpPr/>
          <p:nvPr/>
        </p:nvSpPr>
        <p:spPr>
          <a:xfrm>
            <a:off x="7543799" y="5856194"/>
            <a:ext cx="2420471" cy="41449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7912535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760268" y="718028"/>
            <a:ext cx="10720387" cy="3456807"/>
          </a:xfrm>
          <a:prstGeom prst="rect">
            <a:avLst/>
          </a:prstGeom>
        </p:spPr>
      </p:pic>
      <p:pic>
        <p:nvPicPr>
          <p:cNvPr id="6" name="그림 5"/>
          <p:cNvPicPr>
            <a:picLocks noChangeAspect="1"/>
          </p:cNvPicPr>
          <p:nvPr/>
        </p:nvPicPr>
        <p:blipFill>
          <a:blip r:embed="rId3"/>
          <a:stretch>
            <a:fillRect/>
          </a:stretch>
        </p:blipFill>
        <p:spPr>
          <a:xfrm>
            <a:off x="760268" y="4464784"/>
            <a:ext cx="10720387" cy="1677974"/>
          </a:xfrm>
          <a:prstGeom prst="rect">
            <a:avLst/>
          </a:prstGeom>
        </p:spPr>
      </p:pic>
      <p:sp>
        <p:nvSpPr>
          <p:cNvPr id="5" name="직사각형 4">
            <a:extLst>
              <a:ext uri="{FF2B5EF4-FFF2-40B4-BE49-F238E27FC236}">
                <a16:creationId xmlns:a16="http://schemas.microsoft.com/office/drawing/2014/main" id="{9A98A8AB-3A60-4EB3-84DA-F10136D1D448}"/>
              </a:ext>
            </a:extLst>
          </p:cNvPr>
          <p:cNvSpPr/>
          <p:nvPr/>
        </p:nvSpPr>
        <p:spPr>
          <a:xfrm>
            <a:off x="7106772" y="3106272"/>
            <a:ext cx="416857" cy="3697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7E229974-D60F-459B-B47A-E7CF1EEA3EC7}"/>
              </a:ext>
            </a:extLst>
          </p:cNvPr>
          <p:cNvSpPr/>
          <p:nvPr/>
        </p:nvSpPr>
        <p:spPr>
          <a:xfrm>
            <a:off x="5035925" y="5303772"/>
            <a:ext cx="2333064" cy="4784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87630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ADCAB142-0B34-44C4-8886-607CDAE26C9D}"/>
              </a:ext>
            </a:extLst>
          </p:cNvPr>
          <p:cNvPicPr>
            <a:picLocks noChangeAspect="1"/>
          </p:cNvPicPr>
          <p:nvPr/>
        </p:nvPicPr>
        <p:blipFill>
          <a:blip r:embed="rId2"/>
          <a:stretch>
            <a:fillRect/>
          </a:stretch>
        </p:blipFill>
        <p:spPr>
          <a:xfrm>
            <a:off x="0" y="0"/>
            <a:ext cx="5853998" cy="5926015"/>
          </a:xfrm>
          <a:prstGeom prst="rect">
            <a:avLst/>
          </a:prstGeom>
        </p:spPr>
      </p:pic>
      <p:pic>
        <p:nvPicPr>
          <p:cNvPr id="4" name="그림 3">
            <a:extLst>
              <a:ext uri="{FF2B5EF4-FFF2-40B4-BE49-F238E27FC236}">
                <a16:creationId xmlns:a16="http://schemas.microsoft.com/office/drawing/2014/main" id="{E4482D48-A137-4D0E-A1C9-F6476E6FC870}"/>
              </a:ext>
            </a:extLst>
          </p:cNvPr>
          <p:cNvPicPr>
            <a:picLocks noChangeAspect="1"/>
          </p:cNvPicPr>
          <p:nvPr/>
        </p:nvPicPr>
        <p:blipFill>
          <a:blip r:embed="rId3"/>
          <a:stretch>
            <a:fillRect/>
          </a:stretch>
        </p:blipFill>
        <p:spPr>
          <a:xfrm>
            <a:off x="5201507" y="1553308"/>
            <a:ext cx="6990493" cy="5304692"/>
          </a:xfrm>
          <a:prstGeom prst="rect">
            <a:avLst/>
          </a:prstGeom>
        </p:spPr>
      </p:pic>
      <p:sp>
        <p:nvSpPr>
          <p:cNvPr id="5" name="직사각형 4">
            <a:extLst>
              <a:ext uri="{FF2B5EF4-FFF2-40B4-BE49-F238E27FC236}">
                <a16:creationId xmlns:a16="http://schemas.microsoft.com/office/drawing/2014/main" id="{492FCFA7-6450-4EB8-9160-1E40F536668B}"/>
              </a:ext>
            </a:extLst>
          </p:cNvPr>
          <p:cNvSpPr/>
          <p:nvPr/>
        </p:nvSpPr>
        <p:spPr>
          <a:xfrm>
            <a:off x="885093" y="353218"/>
            <a:ext cx="920261" cy="4615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6287BAA3-C029-48F6-8F26-6B982061AA5E}"/>
              </a:ext>
            </a:extLst>
          </p:cNvPr>
          <p:cNvSpPr/>
          <p:nvPr/>
        </p:nvSpPr>
        <p:spPr>
          <a:xfrm>
            <a:off x="5767755" y="1648618"/>
            <a:ext cx="1096107" cy="4615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414156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1551709" y="133298"/>
            <a:ext cx="8968509" cy="6637540"/>
          </a:xfrm>
          <a:prstGeom prst="rect">
            <a:avLst/>
          </a:prstGeom>
        </p:spPr>
      </p:pic>
      <p:sp>
        <p:nvSpPr>
          <p:cNvPr id="2" name="직사각형 1"/>
          <p:cNvSpPr/>
          <p:nvPr/>
        </p:nvSpPr>
        <p:spPr>
          <a:xfrm>
            <a:off x="5218546" y="1847273"/>
            <a:ext cx="3519054" cy="304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p:cNvSpPr/>
          <p:nvPr/>
        </p:nvSpPr>
        <p:spPr>
          <a:xfrm>
            <a:off x="2516909" y="5805054"/>
            <a:ext cx="7153564" cy="96578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E45133C-68F7-4D07-B5A3-93F9C8DC0150}"/>
                  </a:ext>
                </a:extLst>
              </p:cNvPr>
              <p:cNvSpPr txBox="1"/>
              <p:nvPr/>
            </p:nvSpPr>
            <p:spPr>
              <a:xfrm>
                <a:off x="5327243" y="6216840"/>
                <a:ext cx="682071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𝑇h𝑒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𝑝𝑎𝑡h</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𝑖𝑛𝑡𝑒𝑔𝑟𝑎𝑙</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𝑙𝑜𝑐𝑎𝑙𝑖𝑧𝑒𝑠</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𝑖𝑛𝑡𝑜</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𝐿𝑎𝑛𝑔𝑒𝑣𝑖𝑛</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𝑒𝑞</m:t>
                      </m:r>
                      <m:r>
                        <a:rPr lang="en-US" altLang="ko-KR" sz="2400" b="0" i="1" smtClean="0">
                          <a:latin typeface="Cambria Math" panose="02040503050406030204" pitchFamily="18" charset="0"/>
                        </a:rPr>
                        <m:t>.</m:t>
                      </m:r>
                    </m:oMath>
                  </m:oMathPara>
                </a14:m>
                <a:endParaRPr lang="ko-KR" altLang="en-US" sz="2400" dirty="0"/>
              </a:p>
            </p:txBody>
          </p:sp>
        </mc:Choice>
        <mc:Fallback xmlns="">
          <p:sp>
            <p:nvSpPr>
              <p:cNvPr id="3" name="TextBox 2">
                <a:extLst>
                  <a:ext uri="{FF2B5EF4-FFF2-40B4-BE49-F238E27FC236}">
                    <a16:creationId xmlns:a16="http://schemas.microsoft.com/office/drawing/2014/main" id="{DE45133C-68F7-4D07-B5A3-93F9C8DC0150}"/>
                  </a:ext>
                </a:extLst>
              </p:cNvPr>
              <p:cNvSpPr txBox="1">
                <a:spLocks noRot="1" noChangeAspect="1" noMove="1" noResize="1" noEditPoints="1" noAdjustHandles="1" noChangeArrowheads="1" noChangeShapeType="1" noTextEdit="1"/>
              </p:cNvSpPr>
              <p:nvPr/>
            </p:nvSpPr>
            <p:spPr>
              <a:xfrm>
                <a:off x="5327243" y="6216840"/>
                <a:ext cx="6820713" cy="369332"/>
              </a:xfrm>
              <a:prstGeom prst="rect">
                <a:avLst/>
              </a:prstGeom>
              <a:blipFill>
                <a:blip r:embed="rId3"/>
                <a:stretch>
                  <a:fillRect l="-357" b="-38333"/>
                </a:stretch>
              </a:blipFill>
            </p:spPr>
            <p:txBody>
              <a:bodyPr/>
              <a:lstStyle/>
              <a:p>
                <a:r>
                  <a:rPr lang="ko-KR" altLang="en-US">
                    <a:noFill/>
                  </a:rPr>
                  <a:t> </a:t>
                </a:r>
              </a:p>
            </p:txBody>
          </p:sp>
        </mc:Fallback>
      </mc:AlternateContent>
      <p:sp>
        <p:nvSpPr>
          <p:cNvPr id="6" name="직사각형 5">
            <a:extLst>
              <a:ext uri="{FF2B5EF4-FFF2-40B4-BE49-F238E27FC236}">
                <a16:creationId xmlns:a16="http://schemas.microsoft.com/office/drawing/2014/main" id="{D217E03B-30C0-4430-8558-4BF51F8E8313}"/>
              </a:ext>
            </a:extLst>
          </p:cNvPr>
          <p:cNvSpPr/>
          <p:nvPr/>
        </p:nvSpPr>
        <p:spPr>
          <a:xfrm>
            <a:off x="3154922" y="860612"/>
            <a:ext cx="5841160" cy="5782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B283DA0A-1B99-41B0-894C-FAA6598A15C8}"/>
              </a:ext>
            </a:extLst>
          </p:cNvPr>
          <p:cNvSpPr/>
          <p:nvPr/>
        </p:nvSpPr>
        <p:spPr>
          <a:xfrm>
            <a:off x="4961965" y="2474172"/>
            <a:ext cx="5432611" cy="5782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5FA755D4-7167-4485-BB66-E7CA8A44AADD}"/>
              </a:ext>
            </a:extLst>
          </p:cNvPr>
          <p:cNvSpPr/>
          <p:nvPr/>
        </p:nvSpPr>
        <p:spPr>
          <a:xfrm>
            <a:off x="2178424" y="2480896"/>
            <a:ext cx="2783541" cy="578223"/>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306362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552450" y="582284"/>
            <a:ext cx="10858500" cy="3803978"/>
          </a:xfrm>
          <a:prstGeom prst="rect">
            <a:avLst/>
          </a:prstGeom>
        </p:spPr>
      </p:pic>
      <p:pic>
        <p:nvPicPr>
          <p:cNvPr id="5" name="그림 4"/>
          <p:cNvPicPr>
            <a:picLocks noChangeAspect="1"/>
          </p:cNvPicPr>
          <p:nvPr/>
        </p:nvPicPr>
        <p:blipFill>
          <a:blip r:embed="rId3"/>
          <a:stretch>
            <a:fillRect/>
          </a:stretch>
        </p:blipFill>
        <p:spPr>
          <a:xfrm>
            <a:off x="638175" y="4844950"/>
            <a:ext cx="10687050" cy="1593949"/>
          </a:xfrm>
          <a:prstGeom prst="rect">
            <a:avLst/>
          </a:prstGeom>
        </p:spPr>
      </p:pic>
      <p:sp>
        <p:nvSpPr>
          <p:cNvPr id="6" name="직사각형 5"/>
          <p:cNvSpPr/>
          <p:nvPr/>
        </p:nvSpPr>
        <p:spPr>
          <a:xfrm>
            <a:off x="775855" y="822036"/>
            <a:ext cx="5070763" cy="103447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p:cNvSpPr/>
          <p:nvPr/>
        </p:nvSpPr>
        <p:spPr>
          <a:xfrm>
            <a:off x="552450" y="4913745"/>
            <a:ext cx="9940059" cy="152515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A89C43B0-7DE6-4998-8AF5-10A44F1E9418}"/>
              </a:ext>
            </a:extLst>
          </p:cNvPr>
          <p:cNvSpPr/>
          <p:nvPr/>
        </p:nvSpPr>
        <p:spPr>
          <a:xfrm>
            <a:off x="6070024" y="1936376"/>
            <a:ext cx="4714518" cy="54789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a:extLst>
              <a:ext uri="{FF2B5EF4-FFF2-40B4-BE49-F238E27FC236}">
                <a16:creationId xmlns:a16="http://schemas.microsoft.com/office/drawing/2014/main" id="{9856FB10-6AFA-4065-8FB1-35DCA9D44EC0}"/>
              </a:ext>
            </a:extLst>
          </p:cNvPr>
          <p:cNvSpPr/>
          <p:nvPr/>
        </p:nvSpPr>
        <p:spPr>
          <a:xfrm>
            <a:off x="709129" y="2881103"/>
            <a:ext cx="5070763" cy="10925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a:extLst>
              <a:ext uri="{FF2B5EF4-FFF2-40B4-BE49-F238E27FC236}">
                <a16:creationId xmlns:a16="http://schemas.microsoft.com/office/drawing/2014/main" id="{04DB9E3A-8B82-4B85-85D0-797D86469708}"/>
              </a:ext>
            </a:extLst>
          </p:cNvPr>
          <p:cNvSpPr/>
          <p:nvPr/>
        </p:nvSpPr>
        <p:spPr>
          <a:xfrm>
            <a:off x="6096000" y="2553068"/>
            <a:ext cx="2953871" cy="3280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41135255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3152808" y="374361"/>
            <a:ext cx="8946828" cy="6192982"/>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0" y="3857930"/>
                <a:ext cx="5148589" cy="2585323"/>
              </a:xfrm>
              <a:prstGeom prst="rect">
                <a:avLst/>
              </a:prstGeom>
              <a:noFill/>
            </p:spPr>
            <p:txBody>
              <a:bodyPr wrap="none" lIns="0" tIns="0" rIns="0" bIns="0" rtlCol="0">
                <a:spAutoFit/>
              </a:bodyPr>
              <a:lstStyle/>
              <a:p>
                <a:pPr>
                  <a:lnSpc>
                    <a:spcPct val="200000"/>
                  </a:lnSpc>
                </a:pPr>
                <a14:m>
                  <m:oMathPara xmlns:m="http://schemas.openxmlformats.org/officeDocument/2006/math">
                    <m:oMathParaPr>
                      <m:jc m:val="centerGroup"/>
                    </m:oMathParaPr>
                    <m:oMath xmlns:m="http://schemas.openxmlformats.org/officeDocument/2006/math">
                      <m:d>
                        <m:dPr>
                          <m:ctrlPr>
                            <a:rPr lang="en-US" altLang="ko-KR" sz="2800" i="1" smtClean="0">
                              <a:solidFill>
                                <a:srgbClr val="FF0000"/>
                              </a:solidFill>
                              <a:latin typeface="Cambria Math" panose="02040503050406030204" pitchFamily="18" charset="0"/>
                            </a:rPr>
                          </m:ctrlPr>
                        </m:dPr>
                        <m:e>
                          <m:r>
                            <a:rPr lang="en-US" altLang="ko-KR" sz="2800" b="0" i="1" smtClean="0">
                              <a:solidFill>
                                <a:srgbClr val="FF0000"/>
                              </a:solidFill>
                              <a:latin typeface="Cambria Math" panose="02040503050406030204" pitchFamily="18" charset="0"/>
                            </a:rPr>
                            <m:t>1</m:t>
                          </m:r>
                        </m:e>
                      </m:d>
                      <m:r>
                        <a:rPr lang="en-US" altLang="ko-KR" sz="2800" b="0" i="1"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𝐿𝑜𝑐𝑎𝑙𝑖𝑡𝑦</m:t>
                      </m:r>
                      <m:r>
                        <a:rPr lang="en-US" altLang="ko-KR" sz="2800" b="0" i="1"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𝑎𝑝𝑝𝑟𝑜𝑥</m:t>
                      </m:r>
                      <m:r>
                        <a:rPr lang="en-US" altLang="ko-KR" sz="2800" b="0" i="1" smtClean="0">
                          <a:solidFill>
                            <a:srgbClr val="FF0000"/>
                          </a:solidFill>
                          <a:latin typeface="Cambria Math" panose="02040503050406030204" pitchFamily="18" charset="0"/>
                        </a:rPr>
                        <m:t>.</m:t>
                      </m:r>
                    </m:oMath>
                  </m:oMathPara>
                </a14:m>
                <a:endParaRPr lang="en-US" altLang="ko-KR" sz="2800" i="1" dirty="0">
                  <a:solidFill>
                    <a:srgbClr val="FF0000"/>
                  </a:solidFill>
                  <a:latin typeface="Cambria Math" panose="02040503050406030204" pitchFamily="18" charset="0"/>
                </a:endParaRPr>
              </a:p>
              <a:p>
                <a:pPr>
                  <a:lnSpc>
                    <a:spcPct val="200000"/>
                  </a:lnSpc>
                </a:pPr>
                <a14:m>
                  <m:oMathPara xmlns:m="http://schemas.openxmlformats.org/officeDocument/2006/math">
                    <m:oMathParaPr>
                      <m:jc m:val="centerGroup"/>
                    </m:oMathParaPr>
                    <m:oMath xmlns:m="http://schemas.openxmlformats.org/officeDocument/2006/math">
                      <m:d>
                        <m:dPr>
                          <m:ctrlPr>
                            <a:rPr lang="en-US" altLang="ko-KR" sz="2800" i="1" smtClean="0">
                              <a:solidFill>
                                <a:srgbClr val="FF0000"/>
                              </a:solidFill>
                              <a:latin typeface="Cambria Math" panose="02040503050406030204" pitchFamily="18" charset="0"/>
                            </a:rPr>
                          </m:ctrlPr>
                        </m:dPr>
                        <m:e>
                          <m:r>
                            <a:rPr lang="en-US" altLang="ko-KR" sz="2800" b="0" i="1" smtClean="0">
                              <a:solidFill>
                                <a:srgbClr val="FF0000"/>
                              </a:solidFill>
                              <a:latin typeface="Cambria Math" panose="02040503050406030204" pitchFamily="18" charset="0"/>
                            </a:rPr>
                            <m:t>2</m:t>
                          </m:r>
                        </m:e>
                      </m:d>
                      <m:r>
                        <a:rPr lang="en-US" altLang="ko-KR" sz="2800" b="0" i="1"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𝑂𝑛𝑒</m:t>
                      </m:r>
                      <m:r>
                        <a:rPr lang="en-US" altLang="ko-KR" sz="2800" b="0" i="1" smtClean="0">
                          <a:solidFill>
                            <a:srgbClr val="FF0000"/>
                          </a:solidFill>
                          <a:latin typeface="Cambria Math" panose="02040503050406030204" pitchFamily="18" charset="0"/>
                        </a:rPr>
                        <m:t>−</m:t>
                      </m:r>
                      <m:r>
                        <a:rPr lang="en-US" altLang="ko-KR" sz="2800" b="0" i="1" smtClean="0">
                          <a:solidFill>
                            <a:srgbClr val="FF0000"/>
                          </a:solidFill>
                          <a:latin typeface="Cambria Math" panose="02040503050406030204" pitchFamily="18" charset="0"/>
                        </a:rPr>
                        <m:t>𝑙𝑜𝑜𝑝</m:t>
                      </m:r>
                      <m:r>
                        <a:rPr lang="en-US" altLang="ko-KR" sz="2800" b="0" i="1"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𝑒𝑓𝑓𝑒𝑐𝑡𝑖𝑣𝑒</m:t>
                      </m:r>
                      <m:r>
                        <a:rPr lang="en-US" altLang="ko-KR" sz="2800" b="0" i="1"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𝑎𝑐𝑡𝑖𝑜𝑛</m:t>
                      </m:r>
                    </m:oMath>
                  </m:oMathPara>
                </a14:m>
                <a:endParaRPr lang="en-US" altLang="ko-KR" sz="2800" b="0" i="1" dirty="0">
                  <a:solidFill>
                    <a:srgbClr val="FF0000"/>
                  </a:solidFill>
                  <a:latin typeface="Cambria Math" panose="02040503050406030204" pitchFamily="18" charset="0"/>
                </a:endParaRPr>
              </a:p>
              <a:p>
                <a:pPr>
                  <a:lnSpc>
                    <a:spcPct val="200000"/>
                  </a:lnSpc>
                </a:pPr>
                <a14:m>
                  <m:oMathPara xmlns:m="http://schemas.openxmlformats.org/officeDocument/2006/math">
                    <m:oMathParaPr>
                      <m:jc m:val="centerGroup"/>
                    </m:oMathParaPr>
                    <m:oMath xmlns:m="http://schemas.openxmlformats.org/officeDocument/2006/math">
                      <m:d>
                        <m:dPr>
                          <m:ctrlPr>
                            <a:rPr lang="en-US" altLang="ko-KR" sz="2800" b="0" i="1" smtClean="0">
                              <a:solidFill>
                                <a:srgbClr val="FF0000"/>
                              </a:solidFill>
                              <a:latin typeface="Cambria Math" panose="02040503050406030204" pitchFamily="18" charset="0"/>
                            </a:rPr>
                          </m:ctrlPr>
                        </m:dPr>
                        <m:e>
                          <m:r>
                            <a:rPr lang="en-US" altLang="ko-KR" sz="2800" b="0" i="1" smtClean="0">
                              <a:solidFill>
                                <a:srgbClr val="FF0000"/>
                              </a:solidFill>
                              <a:latin typeface="Cambria Math" panose="02040503050406030204" pitchFamily="18" charset="0"/>
                            </a:rPr>
                            <m:t>3</m:t>
                          </m:r>
                        </m:e>
                      </m:d>
                      <m:r>
                        <a:rPr lang="en-US" altLang="ko-KR" sz="2800" b="0" i="1"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𝐺𝑟𝑎𝑑𝑖𝑒𝑛𝑡</m:t>
                      </m:r>
                      <m:r>
                        <a:rPr lang="en-US" altLang="ko-KR" sz="2800" b="0" i="1"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𝑅𝐺</m:t>
                      </m:r>
                      <m:r>
                        <a:rPr lang="en-US" altLang="ko-KR" sz="2800" b="0" i="1"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𝑓𝑙𝑜𝑤</m:t>
                      </m:r>
                    </m:oMath>
                  </m:oMathPara>
                </a14:m>
                <a:endParaRPr lang="ko-KR" altLang="en-US" sz="2800" dirty="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3857930"/>
                <a:ext cx="5148589" cy="2585323"/>
              </a:xfrm>
              <a:prstGeom prst="rect">
                <a:avLst/>
              </a:prstGeom>
              <a:blipFill>
                <a:blip r:embed="rId3"/>
                <a:stretch>
                  <a:fillRect/>
                </a:stretch>
              </a:blipFill>
            </p:spPr>
            <p:txBody>
              <a:bodyPr/>
              <a:lstStyle/>
              <a:p>
                <a:r>
                  <a:rPr lang="ko-KR" altLang="en-US">
                    <a:noFill/>
                  </a:rPr>
                  <a:t> </a:t>
                </a:r>
              </a:p>
            </p:txBody>
          </p:sp>
        </mc:Fallback>
      </mc:AlternateContent>
      <p:sp>
        <p:nvSpPr>
          <p:cNvPr id="5" name="직사각형 4"/>
          <p:cNvSpPr/>
          <p:nvPr/>
        </p:nvSpPr>
        <p:spPr>
          <a:xfrm>
            <a:off x="6162258" y="6022625"/>
            <a:ext cx="3037159" cy="5419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p:cNvSpPr/>
          <p:nvPr/>
        </p:nvSpPr>
        <p:spPr>
          <a:xfrm>
            <a:off x="8981658" y="2222150"/>
            <a:ext cx="2229267" cy="5419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p:cNvSpPr/>
          <p:nvPr/>
        </p:nvSpPr>
        <p:spPr>
          <a:xfrm>
            <a:off x="6514683" y="4879625"/>
            <a:ext cx="2267367" cy="5419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제목 1"/>
          <p:cNvSpPr>
            <a:spLocks noGrp="1"/>
          </p:cNvSpPr>
          <p:nvPr>
            <p:ph type="title"/>
          </p:nvPr>
        </p:nvSpPr>
        <p:spPr>
          <a:xfrm>
            <a:off x="0" y="1139149"/>
            <a:ext cx="3888509" cy="2707935"/>
          </a:xfrm>
        </p:spPr>
        <p:txBody>
          <a:bodyPr>
            <a:noAutofit/>
          </a:bodyPr>
          <a:lstStyle/>
          <a:p>
            <a:pPr algn="ctr">
              <a:lnSpc>
                <a:spcPct val="150000"/>
              </a:lnSpc>
            </a:pPr>
            <a:r>
              <a:rPr lang="en-US" altLang="ko-KR" b="1" dirty="0" err="1">
                <a:latin typeface="Bradley Hand ITC" panose="03070402050302030203" pitchFamily="66" charset="0"/>
              </a:rPr>
              <a:t>Wilsonian</a:t>
            </a:r>
            <a:r>
              <a:rPr lang="en-US" altLang="ko-KR" b="1" dirty="0">
                <a:latin typeface="Bradley Hand ITC" panose="03070402050302030203" pitchFamily="66" charset="0"/>
              </a:rPr>
              <a:t> RG transformation</a:t>
            </a:r>
            <a:endParaRPr lang="ko-KR" altLang="en-US" b="1" dirty="0">
              <a:latin typeface="Bradley Hand ITC" panose="03070402050302030203" pitchFamily="66" charset="0"/>
            </a:endParaRPr>
          </a:p>
        </p:txBody>
      </p:sp>
    </p:spTree>
    <p:extLst>
      <p:ext uri="{BB962C8B-B14F-4D97-AF65-F5344CB8AC3E}">
        <p14:creationId xmlns:p14="http://schemas.microsoft.com/office/powerpoint/2010/main" val="28407220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838200" y="272762"/>
            <a:ext cx="10515600" cy="1325563"/>
          </a:xfrm>
        </p:spPr>
        <p:txBody>
          <a:bodyPr>
            <a:normAutofit/>
          </a:bodyPr>
          <a:lstStyle/>
          <a:p>
            <a:pPr algn="ctr"/>
            <a:r>
              <a:rPr lang="en-US" altLang="ko-KR" sz="3600" b="1" dirty="0">
                <a:latin typeface="Bradley Hand ITC" panose="03070402050302030203" pitchFamily="66" charset="0"/>
              </a:rPr>
              <a:t>To manifest the renormalization group flow </a:t>
            </a:r>
            <a:br>
              <a:rPr lang="en-US" altLang="ko-KR" sz="3600" b="1" dirty="0">
                <a:latin typeface="Bradley Hand ITC" panose="03070402050302030203" pitchFamily="66" charset="0"/>
              </a:rPr>
            </a:br>
            <a:r>
              <a:rPr lang="en-US" altLang="ko-KR" sz="3600" b="1" dirty="0">
                <a:latin typeface="Bradley Hand ITC" panose="03070402050302030203" pitchFamily="66" charset="0"/>
              </a:rPr>
              <a:t>in the level of an effective action</a:t>
            </a:r>
            <a:endParaRPr lang="ko-KR" altLang="en-US" sz="3600" b="1" dirty="0">
              <a:latin typeface="Bradley Hand ITC" panose="03070402050302030203" pitchFamily="66" charset="0"/>
            </a:endParaRPr>
          </a:p>
        </p:txBody>
      </p:sp>
      <p:pic>
        <p:nvPicPr>
          <p:cNvPr id="4" name="그림 3"/>
          <p:cNvPicPr>
            <a:picLocks noChangeAspect="1"/>
          </p:cNvPicPr>
          <p:nvPr/>
        </p:nvPicPr>
        <p:blipFill>
          <a:blip r:embed="rId2"/>
          <a:stretch>
            <a:fillRect/>
          </a:stretch>
        </p:blipFill>
        <p:spPr>
          <a:xfrm>
            <a:off x="691726" y="1882552"/>
            <a:ext cx="10521219" cy="1584994"/>
          </a:xfrm>
          <a:prstGeom prst="rect">
            <a:avLst/>
          </a:prstGeom>
        </p:spPr>
      </p:pic>
      <p:pic>
        <p:nvPicPr>
          <p:cNvPr id="5" name="그림 4"/>
          <p:cNvPicPr>
            <a:picLocks noChangeAspect="1"/>
          </p:cNvPicPr>
          <p:nvPr/>
        </p:nvPicPr>
        <p:blipFill>
          <a:blip r:embed="rId3"/>
          <a:stretch>
            <a:fillRect/>
          </a:stretch>
        </p:blipFill>
        <p:spPr>
          <a:xfrm>
            <a:off x="691726" y="3897957"/>
            <a:ext cx="10521219" cy="2814730"/>
          </a:xfrm>
          <a:prstGeom prst="rect">
            <a:avLst/>
          </a:prstGeom>
        </p:spPr>
      </p:pic>
      <p:sp>
        <p:nvSpPr>
          <p:cNvPr id="6" name="직사각형 5"/>
          <p:cNvSpPr/>
          <p:nvPr/>
        </p:nvSpPr>
        <p:spPr>
          <a:xfrm>
            <a:off x="691727" y="2244436"/>
            <a:ext cx="10662074" cy="665017"/>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3" name="TextBox 2"/>
              <p:cNvSpPr txBox="1"/>
              <p:nvPr/>
            </p:nvSpPr>
            <p:spPr>
              <a:xfrm>
                <a:off x="8156771" y="3482568"/>
                <a:ext cx="3197029" cy="4168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1" i="1" smtClean="0">
                          <a:latin typeface="Cambria Math" panose="02040503050406030204" pitchFamily="18" charset="0"/>
                        </a:rPr>
                        <m:t>𝟏</m:t>
                      </m:r>
                      <m:r>
                        <a:rPr lang="en-US" altLang="ko-KR" sz="2400" b="1" i="1" smtClean="0">
                          <a:latin typeface="Cambria Math" panose="02040503050406030204" pitchFamily="18" charset="0"/>
                        </a:rPr>
                        <m:t>=∫</m:t>
                      </m:r>
                      <m:r>
                        <a:rPr lang="en-US" altLang="ko-KR" sz="2400" b="1" i="1" smtClean="0">
                          <a:latin typeface="Cambria Math" panose="02040503050406030204" pitchFamily="18" charset="0"/>
                        </a:rPr>
                        <m:t>𝒅𝒙</m:t>
                      </m:r>
                      <m:r>
                        <a:rPr lang="en-US" altLang="ko-KR" sz="2400" b="1" i="1" smtClean="0">
                          <a:latin typeface="Cambria Math" panose="02040503050406030204" pitchFamily="18" charset="0"/>
                        </a:rPr>
                        <m:t> </m:t>
                      </m:r>
                      <m:r>
                        <a:rPr lang="en-US" altLang="ko-KR" sz="2400" b="1" i="1" smtClean="0">
                          <a:latin typeface="Cambria Math" panose="02040503050406030204" pitchFamily="18" charset="0"/>
                        </a:rPr>
                        <m:t>𝜹</m:t>
                      </m:r>
                      <m:d>
                        <m:dPr>
                          <m:ctrlPr>
                            <a:rPr lang="en-US" altLang="ko-KR" sz="2400" b="1" i="1" smtClean="0">
                              <a:latin typeface="Cambria Math" panose="02040503050406030204" pitchFamily="18" charset="0"/>
                            </a:rPr>
                          </m:ctrlPr>
                        </m:dPr>
                        <m:e>
                          <m:r>
                            <a:rPr lang="en-US" altLang="ko-KR" sz="2400" b="1" i="1" smtClean="0">
                              <a:latin typeface="Cambria Math" panose="02040503050406030204" pitchFamily="18" charset="0"/>
                            </a:rPr>
                            <m:t>𝒇</m:t>
                          </m:r>
                          <m:d>
                            <m:dPr>
                              <m:ctrlPr>
                                <a:rPr lang="en-US" altLang="ko-KR" sz="2400" b="1" i="1" smtClean="0">
                                  <a:latin typeface="Cambria Math" panose="02040503050406030204" pitchFamily="18" charset="0"/>
                                </a:rPr>
                              </m:ctrlPr>
                            </m:dPr>
                            <m:e>
                              <m:r>
                                <a:rPr lang="en-US" altLang="ko-KR" sz="2400" b="1" i="1" smtClean="0">
                                  <a:latin typeface="Cambria Math" panose="02040503050406030204" pitchFamily="18" charset="0"/>
                                </a:rPr>
                                <m:t>𝒙</m:t>
                              </m:r>
                            </m:e>
                          </m:d>
                        </m:e>
                      </m:d>
                      <m:r>
                        <a:rPr lang="en-US" altLang="ko-KR" sz="2400" b="1" i="1" smtClean="0">
                          <a:latin typeface="Cambria Math" panose="02040503050406030204" pitchFamily="18" charset="0"/>
                        </a:rPr>
                        <m:t> </m:t>
                      </m:r>
                      <m:r>
                        <a:rPr lang="en-US" altLang="ko-KR" sz="2400" b="1" i="1" smtClean="0">
                          <a:latin typeface="Cambria Math" panose="02040503050406030204" pitchFamily="18" charset="0"/>
                        </a:rPr>
                        <m:t>𝒇</m:t>
                      </m:r>
                      <m:r>
                        <a:rPr lang="en-US" altLang="ko-KR" sz="2400" b="1" i="1" smtClean="0">
                          <a:latin typeface="Cambria Math" panose="02040503050406030204" pitchFamily="18" charset="0"/>
                        </a:rPr>
                        <m:t>′(</m:t>
                      </m:r>
                      <m:r>
                        <a:rPr lang="en-US" altLang="ko-KR" sz="2400" b="1" i="1" smtClean="0">
                          <a:latin typeface="Cambria Math" panose="02040503050406030204" pitchFamily="18" charset="0"/>
                        </a:rPr>
                        <m:t>𝒙</m:t>
                      </m:r>
                      <m:r>
                        <a:rPr lang="en-US" altLang="ko-KR" sz="2400" b="1" i="1" smtClean="0">
                          <a:latin typeface="Cambria Math" panose="02040503050406030204" pitchFamily="18" charset="0"/>
                        </a:rPr>
                        <m:t>)</m:t>
                      </m:r>
                    </m:oMath>
                  </m:oMathPara>
                </a14:m>
                <a:endParaRPr lang="ko-KR" altLang="en-US" sz="2400" b="1" dirty="0"/>
              </a:p>
            </p:txBody>
          </p:sp>
        </mc:Choice>
        <mc:Fallback xmlns="">
          <p:sp>
            <p:nvSpPr>
              <p:cNvPr id="3" name="TextBox 2"/>
              <p:cNvSpPr txBox="1">
                <a:spLocks noRot="1" noChangeAspect="1" noMove="1" noResize="1" noEditPoints="1" noAdjustHandles="1" noChangeArrowheads="1" noChangeShapeType="1" noTextEdit="1"/>
              </p:cNvSpPr>
              <p:nvPr/>
            </p:nvSpPr>
            <p:spPr>
              <a:xfrm>
                <a:off x="8156771" y="3482568"/>
                <a:ext cx="3197029" cy="416845"/>
              </a:xfrm>
              <a:prstGeom prst="rect">
                <a:avLst/>
              </a:prstGeom>
              <a:blipFill>
                <a:blip r:embed="rId4"/>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6104907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stretch>
            <a:fillRect/>
          </a:stretch>
        </p:blipFill>
        <p:spPr>
          <a:xfrm>
            <a:off x="516236" y="1069617"/>
            <a:ext cx="11167764" cy="4960162"/>
          </a:xfrm>
          <a:prstGeom prst="rect">
            <a:avLst/>
          </a:prstGeom>
        </p:spPr>
      </p:pic>
      <p:sp>
        <p:nvSpPr>
          <p:cNvPr id="3" name="직사각형 2"/>
          <p:cNvSpPr/>
          <p:nvPr/>
        </p:nvSpPr>
        <p:spPr>
          <a:xfrm>
            <a:off x="590126" y="1422400"/>
            <a:ext cx="11093873" cy="1736436"/>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제목 1">
            <a:extLst>
              <a:ext uri="{FF2B5EF4-FFF2-40B4-BE49-F238E27FC236}">
                <a16:creationId xmlns:a16="http://schemas.microsoft.com/office/drawing/2014/main" id="{E91CF5F8-E1D0-40B6-B96B-C28BFB90B885}"/>
              </a:ext>
            </a:extLst>
          </p:cNvPr>
          <p:cNvSpPr>
            <a:spLocks noGrp="1"/>
          </p:cNvSpPr>
          <p:nvPr>
            <p:ph type="title"/>
          </p:nvPr>
        </p:nvSpPr>
        <p:spPr>
          <a:xfrm>
            <a:off x="838200" y="181535"/>
            <a:ext cx="10515600" cy="732866"/>
          </a:xfrm>
          <a:solidFill>
            <a:srgbClr val="FFFF00"/>
          </a:solidFill>
        </p:spPr>
        <p:txBody>
          <a:bodyPr>
            <a:normAutofit/>
          </a:bodyPr>
          <a:lstStyle/>
          <a:p>
            <a:pPr algn="ctr"/>
            <a:r>
              <a:rPr lang="en-US" altLang="ko-KR" sz="3600" b="1" dirty="0">
                <a:latin typeface="Bradley Hand ITC" panose="03070402050302030203" pitchFamily="66" charset="0"/>
              </a:rPr>
              <a:t>Almost similar, but not complete</a:t>
            </a:r>
            <a:endParaRPr lang="ko-KR" altLang="en-US" sz="3600" b="1" dirty="0">
              <a:latin typeface="Bradley Hand ITC" panose="03070402050302030203" pitchFamily="66" charset="0"/>
            </a:endParaRPr>
          </a:p>
        </p:txBody>
      </p:sp>
    </p:spTree>
    <p:extLst>
      <p:ext uri="{BB962C8B-B14F-4D97-AF65-F5344CB8AC3E}">
        <p14:creationId xmlns:p14="http://schemas.microsoft.com/office/powerpoint/2010/main" val="3071794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456697" y="1160184"/>
            <a:ext cx="11278601" cy="2804966"/>
          </a:xfrm>
          <a:prstGeom prst="rect">
            <a:avLst/>
          </a:prstGeom>
        </p:spPr>
      </p:pic>
      <p:pic>
        <p:nvPicPr>
          <p:cNvPr id="5" name="그림 4"/>
          <p:cNvPicPr>
            <a:picLocks noChangeAspect="1"/>
          </p:cNvPicPr>
          <p:nvPr/>
        </p:nvPicPr>
        <p:blipFill>
          <a:blip r:embed="rId3"/>
          <a:stretch>
            <a:fillRect/>
          </a:stretch>
        </p:blipFill>
        <p:spPr>
          <a:xfrm>
            <a:off x="456698" y="3965150"/>
            <a:ext cx="11278601" cy="2892850"/>
          </a:xfrm>
          <a:prstGeom prst="rect">
            <a:avLst/>
          </a:prstGeom>
        </p:spPr>
      </p:pic>
      <p:sp>
        <p:nvSpPr>
          <p:cNvPr id="6" name="직사각형 5"/>
          <p:cNvSpPr/>
          <p:nvPr/>
        </p:nvSpPr>
        <p:spPr>
          <a:xfrm>
            <a:off x="8737599" y="2244437"/>
            <a:ext cx="2616201" cy="544946"/>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p:cNvSpPr/>
          <p:nvPr/>
        </p:nvSpPr>
        <p:spPr>
          <a:xfrm>
            <a:off x="7518399" y="4544290"/>
            <a:ext cx="3678383" cy="665017"/>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p:cNvSpPr/>
          <p:nvPr/>
        </p:nvSpPr>
        <p:spPr>
          <a:xfrm>
            <a:off x="456696" y="5486400"/>
            <a:ext cx="11278601" cy="1126835"/>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제목 1"/>
          <p:cNvSpPr>
            <a:spLocks noGrp="1"/>
          </p:cNvSpPr>
          <p:nvPr>
            <p:ph type="title"/>
          </p:nvPr>
        </p:nvSpPr>
        <p:spPr>
          <a:xfrm>
            <a:off x="147782" y="5826"/>
            <a:ext cx="11933382" cy="1062844"/>
          </a:xfrm>
        </p:spPr>
        <p:txBody>
          <a:bodyPr>
            <a:normAutofit fontScale="90000"/>
          </a:bodyPr>
          <a:lstStyle/>
          <a:p>
            <a:pPr algn="ctr">
              <a:lnSpc>
                <a:spcPct val="150000"/>
              </a:lnSpc>
            </a:pPr>
            <a:r>
              <a:rPr lang="en-US" altLang="ko-KR" sz="3600" b="1" dirty="0">
                <a:latin typeface="Bradley Hand ITC" panose="03070402050302030203" pitchFamily="66" charset="0"/>
              </a:rPr>
              <a:t>To promote coupling functions to dynamical fields: </a:t>
            </a:r>
            <a:br>
              <a:rPr lang="en-US" altLang="ko-KR" sz="3600" b="1" dirty="0">
                <a:latin typeface="Bradley Hand ITC" panose="03070402050302030203" pitchFamily="66" charset="0"/>
              </a:rPr>
            </a:br>
            <a:r>
              <a:rPr lang="en-US" altLang="ko-KR" sz="3600" b="1" dirty="0">
                <a:solidFill>
                  <a:srgbClr val="FF0000"/>
                </a:solidFill>
                <a:latin typeface="Bradley Hand ITC" panose="03070402050302030203" pitchFamily="66" charset="0"/>
              </a:rPr>
              <a:t>Irrelevant (noise or TT-bar type) deformations</a:t>
            </a:r>
            <a:endParaRPr lang="ko-KR" altLang="en-US" sz="3600" b="1" dirty="0">
              <a:solidFill>
                <a:srgbClr val="FF0000"/>
              </a:solidFill>
              <a:latin typeface="Bradley Hand ITC" panose="03070402050302030203" pitchFamily="66" charset="0"/>
            </a:endParaRPr>
          </a:p>
        </p:txBody>
      </p:sp>
    </p:spTree>
    <p:extLst>
      <p:ext uri="{BB962C8B-B14F-4D97-AF65-F5344CB8AC3E}">
        <p14:creationId xmlns:p14="http://schemas.microsoft.com/office/powerpoint/2010/main" val="22508082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stretch>
            <a:fillRect/>
          </a:stretch>
        </p:blipFill>
        <p:spPr>
          <a:xfrm>
            <a:off x="458907" y="758924"/>
            <a:ext cx="11132729" cy="3655100"/>
          </a:xfrm>
          <a:prstGeom prst="rect">
            <a:avLst/>
          </a:prstGeom>
        </p:spPr>
      </p:pic>
      <p:pic>
        <p:nvPicPr>
          <p:cNvPr id="4" name="그림 3"/>
          <p:cNvPicPr>
            <a:picLocks noChangeAspect="1"/>
          </p:cNvPicPr>
          <p:nvPr/>
        </p:nvPicPr>
        <p:blipFill>
          <a:blip r:embed="rId3"/>
          <a:stretch>
            <a:fillRect/>
          </a:stretch>
        </p:blipFill>
        <p:spPr>
          <a:xfrm>
            <a:off x="458907" y="4834647"/>
            <a:ext cx="11132729" cy="1507527"/>
          </a:xfrm>
          <a:prstGeom prst="rect">
            <a:avLst/>
          </a:prstGeom>
        </p:spPr>
      </p:pic>
      <p:sp>
        <p:nvSpPr>
          <p:cNvPr id="5" name="직사각형 4"/>
          <p:cNvSpPr/>
          <p:nvPr/>
        </p:nvSpPr>
        <p:spPr>
          <a:xfrm>
            <a:off x="8248073" y="2466109"/>
            <a:ext cx="1311563" cy="665017"/>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p:cNvSpPr/>
          <p:nvPr/>
        </p:nvSpPr>
        <p:spPr>
          <a:xfrm>
            <a:off x="327891" y="4715163"/>
            <a:ext cx="11263745" cy="1627011"/>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7" name="TextBox 6"/>
              <p:cNvSpPr txBox="1"/>
              <p:nvPr/>
            </p:nvSpPr>
            <p:spPr>
              <a:xfrm>
                <a:off x="112058" y="381897"/>
                <a:ext cx="11967883" cy="754053"/>
              </a:xfrm>
              <a:prstGeom prst="rect">
                <a:avLst/>
              </a:prstGeom>
              <a:solidFill>
                <a:schemeClr val="tx1"/>
              </a:solidFill>
              <a:ln w="38100">
                <a:solidFill>
                  <a:srgbClr val="FF0000"/>
                </a:solidFill>
              </a:ln>
            </p:spPr>
            <p:txBody>
              <a:bodyPr wrap="square" lIns="0" tIns="0" rIns="0" bIns="0" rtlCol="0">
                <a:spAutoFit/>
              </a:bodyPr>
              <a:lstStyle/>
              <a:p>
                <a:pPr algn="ctr"/>
                <a14:m>
                  <m:oMathPara xmlns:m="http://schemas.openxmlformats.org/officeDocument/2006/math">
                    <m:oMathParaPr>
                      <m:jc m:val="center"/>
                    </m:oMathParaPr>
                    <m:oMath xmlns:m="http://schemas.openxmlformats.org/officeDocument/2006/math">
                      <m:r>
                        <a:rPr lang="en-US" altLang="ko-KR" sz="2400" b="0" i="1" smtClean="0">
                          <a:solidFill>
                            <a:schemeClr val="bg1"/>
                          </a:solidFill>
                          <a:latin typeface="Cambria Math" panose="02040503050406030204" pitchFamily="18" charset="0"/>
                        </a:rPr>
                        <m:t>𝑇h𝑖𝑠</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𝑐𝑜𝑛𝑠𝑡𝑟𝑢𝑐𝑡𝑖𝑜𝑛</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𝑖𝑠</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𝑖𝑑𝑒𝑛𝑡𝑖𝑎𝑙</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𝑡𝑜</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𝑡h𝑒</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𝑏𝑟𝑢𝑡𝑒</m:t>
                      </m:r>
                      <m:r>
                        <a:rPr lang="en-US" altLang="ko-KR" sz="2400" b="0" i="1" smtClean="0">
                          <a:solidFill>
                            <a:schemeClr val="bg1"/>
                          </a:solidFill>
                          <a:latin typeface="Cambria Math" panose="02040503050406030204" pitchFamily="18" charset="0"/>
                        </a:rPr>
                        <m:t>−</m:t>
                      </m:r>
                      <m:r>
                        <a:rPr lang="en-US" altLang="ko-KR" sz="2400" b="0" i="1" smtClean="0">
                          <a:solidFill>
                            <a:schemeClr val="bg1"/>
                          </a:solidFill>
                          <a:latin typeface="Cambria Math" panose="02040503050406030204" pitchFamily="18" charset="0"/>
                        </a:rPr>
                        <m:t>𝑓𝑜𝑟𝑐𝑒</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𝑖𝑛𝑡𝑒𝑔𝑟𝑎𝑙</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𝑑𝑒𝑟𝑖𝑣𝑎𝑡𝑖𝑜𝑛</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𝑑𝑖𝑠𝑐𝑢𝑠𝑠𝑒𝑑</m:t>
                      </m:r>
                      <m:r>
                        <a:rPr lang="en-US" altLang="ko-KR" sz="2400" b="0" i="1" smtClean="0">
                          <a:solidFill>
                            <a:schemeClr val="bg1"/>
                          </a:solidFill>
                          <a:latin typeface="Cambria Math" panose="02040503050406030204" pitchFamily="18" charset="0"/>
                        </a:rPr>
                        <m:t> </m:t>
                      </m:r>
                      <m:r>
                        <a:rPr lang="en-US" altLang="ko-KR" sz="2400" b="0" i="1" smtClean="0">
                          <a:solidFill>
                            <a:schemeClr val="bg1"/>
                          </a:solidFill>
                          <a:latin typeface="Cambria Math" panose="02040503050406030204" pitchFamily="18" charset="0"/>
                        </a:rPr>
                        <m:t>𝑏𝑒𝑓𝑜𝑟𝑒</m:t>
                      </m:r>
                      <m:r>
                        <a:rPr lang="en-US" altLang="ko-KR" sz="2400" b="0" i="1" smtClean="0">
                          <a:solidFill>
                            <a:schemeClr val="bg1"/>
                          </a:solidFill>
                          <a:latin typeface="Cambria Math" panose="02040503050406030204" pitchFamily="18" charset="0"/>
                        </a:rPr>
                        <m:t>.</m:t>
                      </m:r>
                    </m:oMath>
                  </m:oMathPara>
                </a14:m>
                <a:endParaRPr lang="en-US" altLang="ko-KR" sz="2400" b="0" i="1" dirty="0">
                  <a:solidFill>
                    <a:schemeClr val="bg1"/>
                  </a:solidFill>
                  <a:latin typeface="Cambria Math" panose="02040503050406030204" pitchFamily="18" charset="0"/>
                </a:endParaRPr>
              </a:p>
              <a:p>
                <a:pPr algn="ctr"/>
                <a14:m>
                  <m:oMathPara xmlns:m="http://schemas.openxmlformats.org/officeDocument/2006/math">
                    <m:oMathParaPr>
                      <m:jc m:val="center"/>
                    </m:oMathParaPr>
                    <m:oMath xmlns:m="http://schemas.openxmlformats.org/officeDocument/2006/math">
                      <m:r>
                        <a:rPr lang="en-US" altLang="ko-KR" sz="2500" b="0" i="1" smtClean="0">
                          <a:solidFill>
                            <a:schemeClr val="bg1"/>
                          </a:solidFill>
                          <a:latin typeface="Cambria Math" panose="02040503050406030204" pitchFamily="18" charset="0"/>
                        </a:rPr>
                        <m:t>𝑌𝑜𝑢</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𝑐𝑎𝑛</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𝑐h𝑒𝑐𝑘</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𝑖𝑡</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𝑜𝑢𝑡</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𝑏𝑦</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𝑑𝑖𝑠𝑐𝑟𝑒𝑡𝑖𝑧𝑖𝑛𝑔</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𝑡h𝑒</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𝑧</m:t>
                      </m:r>
                      <m:r>
                        <a:rPr lang="en-US" altLang="ko-KR" sz="2500" b="0" i="1" smtClean="0">
                          <a:solidFill>
                            <a:schemeClr val="bg1"/>
                          </a:solidFill>
                          <a:latin typeface="Cambria Math" panose="02040503050406030204" pitchFamily="18" charset="0"/>
                        </a:rPr>
                        <m:t>−</m:t>
                      </m:r>
                      <m:r>
                        <a:rPr lang="en-US" altLang="ko-KR" sz="2500" b="0" i="1" smtClean="0">
                          <a:solidFill>
                            <a:schemeClr val="bg1"/>
                          </a:solidFill>
                          <a:latin typeface="Cambria Math" panose="02040503050406030204" pitchFamily="18" charset="0"/>
                        </a:rPr>
                        <m:t>𝑐𝑜𝑜𝑟𝑑𝑖𝑛𝑎𝑡𝑒</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𝑖𝑛𝑡𝑜</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𝑡h𝑒</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𝑅𝐺</m:t>
                      </m:r>
                      <m:r>
                        <a:rPr lang="en-US" altLang="ko-KR" sz="2500" b="0" i="1" smtClean="0">
                          <a:solidFill>
                            <a:schemeClr val="bg1"/>
                          </a:solidFill>
                          <a:latin typeface="Cambria Math" panose="02040503050406030204" pitchFamily="18" charset="0"/>
                        </a:rPr>
                        <m:t> </m:t>
                      </m:r>
                      <m:r>
                        <a:rPr lang="en-US" altLang="ko-KR" sz="2500" b="0" i="1" smtClean="0">
                          <a:solidFill>
                            <a:schemeClr val="bg1"/>
                          </a:solidFill>
                          <a:latin typeface="Cambria Math" panose="02040503050406030204" pitchFamily="18" charset="0"/>
                        </a:rPr>
                        <m:t>𝑠𝑡𝑒𝑝</m:t>
                      </m:r>
                      <m:r>
                        <a:rPr lang="en-US" altLang="ko-KR" sz="2500" b="0" i="1" smtClean="0">
                          <a:solidFill>
                            <a:schemeClr val="bg1"/>
                          </a:solidFill>
                          <a:latin typeface="Cambria Math" panose="02040503050406030204" pitchFamily="18" charset="0"/>
                        </a:rPr>
                        <m:t> </m:t>
                      </m:r>
                      <m:d>
                        <m:dPr>
                          <m:ctrlPr>
                            <a:rPr lang="en-US" altLang="ko-KR" sz="2500" b="0" i="1" smtClean="0">
                              <a:solidFill>
                                <a:schemeClr val="bg1"/>
                              </a:solidFill>
                              <a:latin typeface="Cambria Math" panose="02040503050406030204" pitchFamily="18" charset="0"/>
                            </a:rPr>
                          </m:ctrlPr>
                        </m:dPr>
                        <m:e>
                          <m:r>
                            <a:rPr lang="en-US" altLang="ko-KR" sz="2500" b="0" i="1" smtClean="0">
                              <a:solidFill>
                                <a:schemeClr val="bg1"/>
                              </a:solidFill>
                              <a:latin typeface="Cambria Math" panose="02040503050406030204" pitchFamily="18" charset="0"/>
                            </a:rPr>
                            <m:t>𝑘</m:t>
                          </m:r>
                        </m:e>
                      </m:d>
                      <m:r>
                        <a:rPr lang="en-US" altLang="ko-KR" sz="2500" b="0" i="1" smtClean="0">
                          <a:solidFill>
                            <a:schemeClr val="bg1"/>
                          </a:solidFill>
                          <a:latin typeface="Cambria Math" panose="02040503050406030204" pitchFamily="18" charset="0"/>
                        </a:rPr>
                        <m:t>.</m:t>
                      </m:r>
                    </m:oMath>
                  </m:oMathPara>
                </a14:m>
                <a:endParaRPr lang="ko-KR" altLang="en-US" sz="2500" dirty="0">
                  <a:solidFill>
                    <a:schemeClr val="bg1"/>
                  </a:solidFill>
                  <a:latin typeface="Arial" panose="020B0604020202020204" pitchFamily="34" charset="0"/>
                  <a:cs typeface="Arial" panose="020B0604020202020204"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12058" y="381897"/>
                <a:ext cx="11967883" cy="754053"/>
              </a:xfrm>
              <a:prstGeom prst="rect">
                <a:avLst/>
              </a:prstGeom>
              <a:blipFill>
                <a:blip r:embed="rId4"/>
                <a:stretch>
                  <a:fillRect l="-964" r="-203"/>
                </a:stretch>
              </a:blipFill>
              <a:ln w="38100">
                <a:solidFill>
                  <a:srgbClr val="FF0000"/>
                </a:solidFill>
              </a:ln>
            </p:spPr>
            <p:txBody>
              <a:bodyPr/>
              <a:lstStyle/>
              <a:p>
                <a:r>
                  <a:rPr lang="ko-KR" altLang="en-US">
                    <a:noFill/>
                  </a:rPr>
                  <a:t> </a:t>
                </a:r>
              </a:p>
            </p:txBody>
          </p:sp>
        </mc:Fallback>
      </mc:AlternateContent>
      <p:sp>
        <p:nvSpPr>
          <p:cNvPr id="8" name="직사각형 7"/>
          <p:cNvSpPr/>
          <p:nvPr/>
        </p:nvSpPr>
        <p:spPr>
          <a:xfrm>
            <a:off x="6848764" y="3237346"/>
            <a:ext cx="1879600" cy="383309"/>
          </a:xfrm>
          <a:prstGeom prst="rect">
            <a:avLst/>
          </a:prstGeom>
          <a:solidFill>
            <a:srgbClr val="FF0000"/>
          </a:solid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51332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grpId="0" nodeType="clickEffect">
                                  <p:stCondLst>
                                    <p:cond delay="0"/>
                                  </p:stCondLst>
                                  <p:childTnLst>
                                    <p:animEffect transition="out" filter="circle(out)">
                                      <p:cBhvr>
                                        <p:cTn id="6" dur="2000"/>
                                        <p:tgtEl>
                                          <p:spTgt spid="8"/>
                                        </p:tgtEl>
                                      </p:cBhvr>
                                    </p:animEffect>
                                    <p:set>
                                      <p:cBhvr>
                                        <p:cTn id="7" dur="1" fill="hold">
                                          <p:stCondLst>
                                            <p:cond delay="19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337ED2C1-2974-4A75-8CBE-F53EB4C3420C}"/>
              </a:ext>
            </a:extLst>
          </p:cNvPr>
          <p:cNvPicPr>
            <a:picLocks noChangeAspect="1"/>
          </p:cNvPicPr>
          <p:nvPr/>
        </p:nvPicPr>
        <p:blipFill>
          <a:blip r:embed="rId2"/>
          <a:stretch>
            <a:fillRect/>
          </a:stretch>
        </p:blipFill>
        <p:spPr>
          <a:xfrm>
            <a:off x="2416295" y="0"/>
            <a:ext cx="7359410" cy="6858000"/>
          </a:xfrm>
          <a:prstGeom prst="rect">
            <a:avLst/>
          </a:prstGeom>
        </p:spPr>
      </p:pic>
    </p:spTree>
    <p:extLst>
      <p:ext uri="{BB962C8B-B14F-4D97-AF65-F5344CB8AC3E}">
        <p14:creationId xmlns:p14="http://schemas.microsoft.com/office/powerpoint/2010/main" val="34466993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C4F6F43D-478D-4B40-B781-F77CA5B53B50}"/>
              </a:ext>
            </a:extLst>
          </p:cNvPr>
          <p:cNvPicPr>
            <a:picLocks noChangeAspect="1"/>
          </p:cNvPicPr>
          <p:nvPr/>
        </p:nvPicPr>
        <p:blipFill>
          <a:blip r:embed="rId2"/>
          <a:stretch>
            <a:fillRect/>
          </a:stretch>
        </p:blipFill>
        <p:spPr>
          <a:xfrm>
            <a:off x="0" y="203246"/>
            <a:ext cx="12192000" cy="1645045"/>
          </a:xfrm>
          <a:prstGeom prst="rect">
            <a:avLst/>
          </a:prstGeom>
        </p:spPr>
      </p:pic>
      <p:pic>
        <p:nvPicPr>
          <p:cNvPr id="3" name="그림 2">
            <a:extLst>
              <a:ext uri="{FF2B5EF4-FFF2-40B4-BE49-F238E27FC236}">
                <a16:creationId xmlns:a16="http://schemas.microsoft.com/office/drawing/2014/main" id="{5D8266AA-D64D-437F-9603-51520595EF69}"/>
              </a:ext>
            </a:extLst>
          </p:cNvPr>
          <p:cNvPicPr>
            <a:picLocks noChangeAspect="1"/>
          </p:cNvPicPr>
          <p:nvPr/>
        </p:nvPicPr>
        <p:blipFill>
          <a:blip r:embed="rId3"/>
          <a:stretch>
            <a:fillRect/>
          </a:stretch>
        </p:blipFill>
        <p:spPr>
          <a:xfrm>
            <a:off x="389059" y="2485292"/>
            <a:ext cx="5265971" cy="3577370"/>
          </a:xfrm>
          <a:prstGeom prst="rect">
            <a:avLst/>
          </a:prstGeom>
        </p:spPr>
      </p:pic>
      <p:pic>
        <p:nvPicPr>
          <p:cNvPr id="4" name="그림 3">
            <a:extLst>
              <a:ext uri="{FF2B5EF4-FFF2-40B4-BE49-F238E27FC236}">
                <a16:creationId xmlns:a16="http://schemas.microsoft.com/office/drawing/2014/main" id="{6EE28480-0FF6-46AF-B2E2-3050ACD0709D}"/>
              </a:ext>
            </a:extLst>
          </p:cNvPr>
          <p:cNvPicPr>
            <a:picLocks noChangeAspect="1"/>
          </p:cNvPicPr>
          <p:nvPr/>
        </p:nvPicPr>
        <p:blipFill>
          <a:blip r:embed="rId4"/>
          <a:stretch>
            <a:fillRect/>
          </a:stretch>
        </p:blipFill>
        <p:spPr>
          <a:xfrm>
            <a:off x="6303351" y="1509197"/>
            <a:ext cx="5265971" cy="5038142"/>
          </a:xfrm>
          <a:prstGeom prst="rect">
            <a:avLst/>
          </a:prstGeom>
        </p:spPr>
      </p:pic>
    </p:spTree>
    <p:extLst>
      <p:ext uri="{BB962C8B-B14F-4D97-AF65-F5344CB8AC3E}">
        <p14:creationId xmlns:p14="http://schemas.microsoft.com/office/powerpoint/2010/main" val="35724660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F85FC4E1-9017-45BA-887A-F48D1A7EEE6D}"/>
              </a:ext>
            </a:extLst>
          </p:cNvPr>
          <p:cNvPicPr>
            <a:picLocks noChangeAspect="1"/>
          </p:cNvPicPr>
          <p:nvPr/>
        </p:nvPicPr>
        <p:blipFill>
          <a:blip r:embed="rId2"/>
          <a:stretch>
            <a:fillRect/>
          </a:stretch>
        </p:blipFill>
        <p:spPr>
          <a:xfrm>
            <a:off x="0" y="0"/>
            <a:ext cx="5055361" cy="3150944"/>
          </a:xfrm>
          <a:prstGeom prst="rect">
            <a:avLst/>
          </a:prstGeom>
        </p:spPr>
      </p:pic>
      <p:pic>
        <p:nvPicPr>
          <p:cNvPr id="3" name="그림 2">
            <a:extLst>
              <a:ext uri="{FF2B5EF4-FFF2-40B4-BE49-F238E27FC236}">
                <a16:creationId xmlns:a16="http://schemas.microsoft.com/office/drawing/2014/main" id="{937EEC6D-74C7-483E-916F-5279CE446BC6}"/>
              </a:ext>
            </a:extLst>
          </p:cNvPr>
          <p:cNvPicPr>
            <a:picLocks noChangeAspect="1"/>
          </p:cNvPicPr>
          <p:nvPr/>
        </p:nvPicPr>
        <p:blipFill>
          <a:blip r:embed="rId3"/>
          <a:stretch>
            <a:fillRect/>
          </a:stretch>
        </p:blipFill>
        <p:spPr>
          <a:xfrm>
            <a:off x="5055361" y="0"/>
            <a:ext cx="5055361" cy="1997604"/>
          </a:xfrm>
          <a:prstGeom prst="rect">
            <a:avLst/>
          </a:prstGeom>
        </p:spPr>
      </p:pic>
      <p:pic>
        <p:nvPicPr>
          <p:cNvPr id="4" name="그림 3">
            <a:extLst>
              <a:ext uri="{FF2B5EF4-FFF2-40B4-BE49-F238E27FC236}">
                <a16:creationId xmlns:a16="http://schemas.microsoft.com/office/drawing/2014/main" id="{34AEDDCB-DBD7-4C51-BAB6-7A664B13969B}"/>
              </a:ext>
            </a:extLst>
          </p:cNvPr>
          <p:cNvPicPr>
            <a:picLocks noChangeAspect="1"/>
          </p:cNvPicPr>
          <p:nvPr/>
        </p:nvPicPr>
        <p:blipFill>
          <a:blip r:embed="rId4"/>
          <a:stretch>
            <a:fillRect/>
          </a:stretch>
        </p:blipFill>
        <p:spPr>
          <a:xfrm>
            <a:off x="5055360" y="1997604"/>
            <a:ext cx="5055361" cy="2702088"/>
          </a:xfrm>
          <a:prstGeom prst="rect">
            <a:avLst/>
          </a:prstGeom>
        </p:spPr>
      </p:pic>
      <p:pic>
        <p:nvPicPr>
          <p:cNvPr id="5" name="그림 4">
            <a:extLst>
              <a:ext uri="{FF2B5EF4-FFF2-40B4-BE49-F238E27FC236}">
                <a16:creationId xmlns:a16="http://schemas.microsoft.com/office/drawing/2014/main" id="{5F8879FF-C8DF-4A4A-A984-710794443AD0}"/>
              </a:ext>
            </a:extLst>
          </p:cNvPr>
          <p:cNvPicPr>
            <a:picLocks noChangeAspect="1"/>
          </p:cNvPicPr>
          <p:nvPr/>
        </p:nvPicPr>
        <p:blipFill>
          <a:blip r:embed="rId5"/>
          <a:stretch>
            <a:fillRect/>
          </a:stretch>
        </p:blipFill>
        <p:spPr>
          <a:xfrm>
            <a:off x="3752" y="3406315"/>
            <a:ext cx="5051607" cy="3451685"/>
          </a:xfrm>
          <a:prstGeom prst="rect">
            <a:avLst/>
          </a:prstGeom>
        </p:spPr>
      </p:pic>
      <p:pic>
        <p:nvPicPr>
          <p:cNvPr id="6" name="그림 5">
            <a:extLst>
              <a:ext uri="{FF2B5EF4-FFF2-40B4-BE49-F238E27FC236}">
                <a16:creationId xmlns:a16="http://schemas.microsoft.com/office/drawing/2014/main" id="{40175B38-DF90-4343-8496-33F9548FD0AB}"/>
              </a:ext>
            </a:extLst>
          </p:cNvPr>
          <p:cNvPicPr>
            <a:picLocks noChangeAspect="1"/>
          </p:cNvPicPr>
          <p:nvPr/>
        </p:nvPicPr>
        <p:blipFill>
          <a:blip r:embed="rId6"/>
          <a:stretch>
            <a:fillRect/>
          </a:stretch>
        </p:blipFill>
        <p:spPr>
          <a:xfrm>
            <a:off x="8241323" y="4160489"/>
            <a:ext cx="3946926" cy="2697511"/>
          </a:xfrm>
          <a:prstGeom prst="rect">
            <a:avLst/>
          </a:prstGeom>
        </p:spPr>
      </p:pic>
      <p:pic>
        <p:nvPicPr>
          <p:cNvPr id="7" name="그림 6">
            <a:extLst>
              <a:ext uri="{FF2B5EF4-FFF2-40B4-BE49-F238E27FC236}">
                <a16:creationId xmlns:a16="http://schemas.microsoft.com/office/drawing/2014/main" id="{52ADA6EA-2582-493A-B84B-9E2F680B0D92}"/>
              </a:ext>
            </a:extLst>
          </p:cNvPr>
          <p:cNvPicPr>
            <a:picLocks noChangeAspect="1"/>
          </p:cNvPicPr>
          <p:nvPr/>
        </p:nvPicPr>
        <p:blipFill>
          <a:blip r:embed="rId7"/>
          <a:stretch>
            <a:fillRect/>
          </a:stretch>
        </p:blipFill>
        <p:spPr>
          <a:xfrm>
            <a:off x="3716216" y="5014103"/>
            <a:ext cx="5051606" cy="884773"/>
          </a:xfrm>
          <a:prstGeom prst="rect">
            <a:avLst/>
          </a:prstGeom>
        </p:spPr>
      </p:pic>
      <p:pic>
        <p:nvPicPr>
          <p:cNvPr id="8" name="그림 7">
            <a:extLst>
              <a:ext uri="{FF2B5EF4-FFF2-40B4-BE49-F238E27FC236}">
                <a16:creationId xmlns:a16="http://schemas.microsoft.com/office/drawing/2014/main" id="{AC6D041A-BBD1-4ACB-B8EA-53DFBDFCADA6}"/>
              </a:ext>
            </a:extLst>
          </p:cNvPr>
          <p:cNvPicPr>
            <a:picLocks noChangeAspect="1"/>
          </p:cNvPicPr>
          <p:nvPr/>
        </p:nvPicPr>
        <p:blipFill>
          <a:blip r:embed="rId8"/>
          <a:stretch>
            <a:fillRect/>
          </a:stretch>
        </p:blipFill>
        <p:spPr>
          <a:xfrm>
            <a:off x="5055359" y="5898876"/>
            <a:ext cx="4002390" cy="288875"/>
          </a:xfrm>
          <a:prstGeom prst="rect">
            <a:avLst/>
          </a:prstGeom>
        </p:spPr>
      </p:pic>
      <p:sp>
        <p:nvSpPr>
          <p:cNvPr id="9" name="직사각형 8">
            <a:extLst>
              <a:ext uri="{FF2B5EF4-FFF2-40B4-BE49-F238E27FC236}">
                <a16:creationId xmlns:a16="http://schemas.microsoft.com/office/drawing/2014/main" id="{6DD251FE-9C80-44AA-A9C0-BDF95C01EC67}"/>
              </a:ext>
            </a:extLst>
          </p:cNvPr>
          <p:cNvSpPr/>
          <p:nvPr/>
        </p:nvSpPr>
        <p:spPr>
          <a:xfrm>
            <a:off x="0" y="4160489"/>
            <a:ext cx="4390465" cy="884773"/>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a:extLst>
              <a:ext uri="{FF2B5EF4-FFF2-40B4-BE49-F238E27FC236}">
                <a16:creationId xmlns:a16="http://schemas.microsoft.com/office/drawing/2014/main" id="{50A6F747-DB83-4C5B-9B11-53E2770C6675}"/>
              </a:ext>
            </a:extLst>
          </p:cNvPr>
          <p:cNvSpPr/>
          <p:nvPr/>
        </p:nvSpPr>
        <p:spPr>
          <a:xfrm>
            <a:off x="3743796" y="5045262"/>
            <a:ext cx="4714404" cy="853613"/>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직사각형 10">
            <a:extLst>
              <a:ext uri="{FF2B5EF4-FFF2-40B4-BE49-F238E27FC236}">
                <a16:creationId xmlns:a16="http://schemas.microsoft.com/office/drawing/2014/main" id="{458A3D92-6030-4565-A0CA-4173985F3C32}"/>
              </a:ext>
            </a:extLst>
          </p:cNvPr>
          <p:cNvSpPr/>
          <p:nvPr/>
        </p:nvSpPr>
        <p:spPr>
          <a:xfrm>
            <a:off x="5128355" y="2036942"/>
            <a:ext cx="4466121" cy="1453298"/>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직사각형 11">
            <a:extLst>
              <a:ext uri="{FF2B5EF4-FFF2-40B4-BE49-F238E27FC236}">
                <a16:creationId xmlns:a16="http://schemas.microsoft.com/office/drawing/2014/main" id="{6D8516B3-DFB4-48D9-AF92-306B01AE8D1A}"/>
              </a:ext>
            </a:extLst>
          </p:cNvPr>
          <p:cNvSpPr/>
          <p:nvPr/>
        </p:nvSpPr>
        <p:spPr>
          <a:xfrm>
            <a:off x="3420795" y="4612342"/>
            <a:ext cx="915881" cy="34272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a16="http://schemas.microsoft.com/office/drawing/2014/main" id="{3EEA639B-66E4-45FE-B1F6-11CDEEE46BAA}"/>
              </a:ext>
            </a:extLst>
          </p:cNvPr>
          <p:cNvSpPr/>
          <p:nvPr/>
        </p:nvSpPr>
        <p:spPr>
          <a:xfrm>
            <a:off x="5011270" y="5509244"/>
            <a:ext cx="915881" cy="34272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직사각형 13">
            <a:extLst>
              <a:ext uri="{FF2B5EF4-FFF2-40B4-BE49-F238E27FC236}">
                <a16:creationId xmlns:a16="http://schemas.microsoft.com/office/drawing/2014/main" id="{F7E076CE-92B6-485D-88FD-DAA2706AE303}"/>
              </a:ext>
            </a:extLst>
          </p:cNvPr>
          <p:cNvSpPr/>
          <p:nvPr/>
        </p:nvSpPr>
        <p:spPr>
          <a:xfrm>
            <a:off x="63512" y="6016390"/>
            <a:ext cx="4273164" cy="34272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직사각형 14">
            <a:extLst>
              <a:ext uri="{FF2B5EF4-FFF2-40B4-BE49-F238E27FC236}">
                <a16:creationId xmlns:a16="http://schemas.microsoft.com/office/drawing/2014/main" id="{3D56BE66-385C-416F-AE1A-5ACDC2A33100}"/>
              </a:ext>
            </a:extLst>
          </p:cNvPr>
          <p:cNvSpPr/>
          <p:nvPr/>
        </p:nvSpPr>
        <p:spPr>
          <a:xfrm>
            <a:off x="5011269" y="5914347"/>
            <a:ext cx="3514166" cy="298940"/>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907429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9B183912-5A39-48D7-8918-5CFE941996E6}"/>
              </a:ext>
            </a:extLst>
          </p:cNvPr>
          <p:cNvPicPr>
            <a:picLocks noChangeAspect="1"/>
          </p:cNvPicPr>
          <p:nvPr/>
        </p:nvPicPr>
        <p:blipFill>
          <a:blip r:embed="rId2"/>
          <a:stretch>
            <a:fillRect/>
          </a:stretch>
        </p:blipFill>
        <p:spPr>
          <a:xfrm>
            <a:off x="-1" y="-1"/>
            <a:ext cx="8454313" cy="4360985"/>
          </a:xfrm>
          <a:prstGeom prst="rect">
            <a:avLst/>
          </a:prstGeom>
        </p:spPr>
      </p:pic>
      <p:pic>
        <p:nvPicPr>
          <p:cNvPr id="5" name="그림 4">
            <a:extLst>
              <a:ext uri="{FF2B5EF4-FFF2-40B4-BE49-F238E27FC236}">
                <a16:creationId xmlns:a16="http://schemas.microsoft.com/office/drawing/2014/main" id="{1C1C453D-0FA3-42C9-A19B-393E2DF30750}"/>
              </a:ext>
            </a:extLst>
          </p:cNvPr>
          <p:cNvPicPr>
            <a:picLocks noChangeAspect="1"/>
          </p:cNvPicPr>
          <p:nvPr/>
        </p:nvPicPr>
        <p:blipFill>
          <a:blip r:embed="rId3"/>
          <a:stretch>
            <a:fillRect/>
          </a:stretch>
        </p:blipFill>
        <p:spPr>
          <a:xfrm>
            <a:off x="3845169" y="4159024"/>
            <a:ext cx="8346831" cy="2698976"/>
          </a:xfrm>
          <a:prstGeom prst="rect">
            <a:avLst/>
          </a:prstGeom>
        </p:spPr>
      </p:pic>
      <p:sp>
        <p:nvSpPr>
          <p:cNvPr id="10" name="직사각형 9">
            <a:extLst>
              <a:ext uri="{FF2B5EF4-FFF2-40B4-BE49-F238E27FC236}">
                <a16:creationId xmlns:a16="http://schemas.microsoft.com/office/drawing/2014/main" id="{058CE7C7-8A13-468C-AD84-7A86001B0C42}"/>
              </a:ext>
            </a:extLst>
          </p:cNvPr>
          <p:cNvSpPr/>
          <p:nvPr/>
        </p:nvSpPr>
        <p:spPr>
          <a:xfrm>
            <a:off x="2144080" y="3099546"/>
            <a:ext cx="5757274" cy="2390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직사각형 10">
            <a:extLst>
              <a:ext uri="{FF2B5EF4-FFF2-40B4-BE49-F238E27FC236}">
                <a16:creationId xmlns:a16="http://schemas.microsoft.com/office/drawing/2014/main" id="{9FF2876A-8A24-4249-8471-17D25946A7CB}"/>
              </a:ext>
            </a:extLst>
          </p:cNvPr>
          <p:cNvSpPr/>
          <p:nvPr/>
        </p:nvSpPr>
        <p:spPr>
          <a:xfrm>
            <a:off x="0" y="3368488"/>
            <a:ext cx="2723029" cy="260797"/>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직사각형 11">
            <a:extLst>
              <a:ext uri="{FF2B5EF4-FFF2-40B4-BE49-F238E27FC236}">
                <a16:creationId xmlns:a16="http://schemas.microsoft.com/office/drawing/2014/main" id="{82B1D429-2AC4-4967-A384-B150C96599A7}"/>
              </a:ext>
            </a:extLst>
          </p:cNvPr>
          <p:cNvSpPr/>
          <p:nvPr/>
        </p:nvSpPr>
        <p:spPr>
          <a:xfrm>
            <a:off x="3845169" y="4643864"/>
            <a:ext cx="2932149" cy="2710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05AB737-4904-4EB9-A517-2BCDC3FE9D5E}"/>
                  </a:ext>
                </a:extLst>
              </p:cNvPr>
              <p:cNvSpPr txBox="1"/>
              <p:nvPr/>
            </p:nvSpPr>
            <p:spPr>
              <a:xfrm>
                <a:off x="7311282" y="1894846"/>
                <a:ext cx="468166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𝐹𝑢𝑛𝑐𝑡𝑖𝑜𝑛𝑎𝑙</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𝑆𝑐h𝑟𝑜𝑑𝑖𝑛𝑔𝑒𝑟</m:t>
                      </m:r>
                      <m:r>
                        <a:rPr lang="en-US" altLang="ko-KR" sz="2400" b="0" i="1" smtClean="0">
                          <a:latin typeface="Cambria Math" panose="02040503050406030204" pitchFamily="18" charset="0"/>
                          <a:ea typeface="Cambria Math" panose="02040503050406030204" pitchFamily="18" charset="0"/>
                        </a:rPr>
                        <m:t> </m:t>
                      </m:r>
                      <m:r>
                        <a:rPr lang="en-US" altLang="ko-KR" sz="2400" i="1">
                          <a:latin typeface="Cambria Math" panose="02040503050406030204" pitchFamily="18" charset="0"/>
                          <a:ea typeface="Cambria Math" panose="02040503050406030204" pitchFamily="18" charset="0"/>
                        </a:rPr>
                        <m:t>𝑒𝑞𝑢𝑎𝑡𝑖𝑜𝑛</m:t>
                      </m:r>
                    </m:oMath>
                  </m:oMathPara>
                </a14:m>
                <a:endParaRPr lang="ko-KR" altLang="en-US" sz="2400" i="1" dirty="0">
                  <a:latin typeface="Cambria Math" panose="02040503050406030204" pitchFamily="18" charset="0"/>
                </a:endParaRPr>
              </a:p>
            </p:txBody>
          </p:sp>
        </mc:Choice>
        <mc:Fallback xmlns="">
          <p:sp>
            <p:nvSpPr>
              <p:cNvPr id="13" name="TextBox 12">
                <a:extLst>
                  <a:ext uri="{FF2B5EF4-FFF2-40B4-BE49-F238E27FC236}">
                    <a16:creationId xmlns:a16="http://schemas.microsoft.com/office/drawing/2014/main" id="{905AB737-4904-4EB9-A517-2BCDC3FE9D5E}"/>
                  </a:ext>
                </a:extLst>
              </p:cNvPr>
              <p:cNvSpPr txBox="1">
                <a:spLocks noRot="1" noChangeAspect="1" noMove="1" noResize="1" noEditPoints="1" noAdjustHandles="1" noChangeArrowheads="1" noChangeShapeType="1" noTextEdit="1"/>
              </p:cNvSpPr>
              <p:nvPr/>
            </p:nvSpPr>
            <p:spPr>
              <a:xfrm>
                <a:off x="7311282" y="1894846"/>
                <a:ext cx="4681666" cy="369332"/>
              </a:xfrm>
              <a:prstGeom prst="rect">
                <a:avLst/>
              </a:prstGeom>
              <a:blipFill>
                <a:blip r:embed="rId4"/>
                <a:stretch>
                  <a:fillRect l="-1172" r="-1823" b="-38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35F536E-BCBD-4585-8685-1297487441A7}"/>
                  </a:ext>
                </a:extLst>
              </p:cNvPr>
              <p:cNvSpPr txBox="1"/>
              <p:nvPr/>
            </p:nvSpPr>
            <p:spPr>
              <a:xfrm>
                <a:off x="296400" y="5095373"/>
                <a:ext cx="427803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𝐻𝑒𝑖𝑠𝑒𝑛𝑏𝑒𝑟𝑔</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𝑜𝑝𝑒𝑟𝑎𝑡𝑜𝑟</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𝑒𝑞𝑢𝑎𝑡𝑖𝑜𝑛</m:t>
                      </m:r>
                    </m:oMath>
                  </m:oMathPara>
                </a14:m>
                <a:endParaRPr lang="ko-KR" altLang="en-US" sz="2400" i="1" dirty="0">
                  <a:latin typeface="Cambria Math" panose="02040503050406030204" pitchFamily="18" charset="0"/>
                </a:endParaRPr>
              </a:p>
            </p:txBody>
          </p:sp>
        </mc:Choice>
        <mc:Fallback xmlns="">
          <p:sp>
            <p:nvSpPr>
              <p:cNvPr id="14" name="TextBox 13">
                <a:extLst>
                  <a:ext uri="{FF2B5EF4-FFF2-40B4-BE49-F238E27FC236}">
                    <a16:creationId xmlns:a16="http://schemas.microsoft.com/office/drawing/2014/main" id="{935F536E-BCBD-4585-8685-1297487441A7}"/>
                  </a:ext>
                </a:extLst>
              </p:cNvPr>
              <p:cNvSpPr txBox="1">
                <a:spLocks noRot="1" noChangeAspect="1" noMove="1" noResize="1" noEditPoints="1" noAdjustHandles="1" noChangeArrowheads="1" noChangeShapeType="1" noTextEdit="1"/>
              </p:cNvSpPr>
              <p:nvPr/>
            </p:nvSpPr>
            <p:spPr>
              <a:xfrm>
                <a:off x="296400" y="5095373"/>
                <a:ext cx="4278031" cy="369332"/>
              </a:xfrm>
              <a:prstGeom prst="rect">
                <a:avLst/>
              </a:prstGeom>
              <a:blipFill>
                <a:blip r:embed="rId5"/>
                <a:stretch>
                  <a:fillRect l="-2140" r="-2140" b="-38333"/>
                </a:stretch>
              </a:blipFill>
            </p:spPr>
            <p:txBody>
              <a:bodyPr/>
              <a:lstStyle/>
              <a:p>
                <a:r>
                  <a:rPr lang="ko-KR" altLang="en-US">
                    <a:noFill/>
                  </a:rPr>
                  <a:t> </a:t>
                </a:r>
              </a:p>
            </p:txBody>
          </p:sp>
        </mc:Fallback>
      </mc:AlternateContent>
      <p:sp>
        <p:nvSpPr>
          <p:cNvPr id="9" name="직사각형 8">
            <a:extLst>
              <a:ext uri="{FF2B5EF4-FFF2-40B4-BE49-F238E27FC236}">
                <a16:creationId xmlns:a16="http://schemas.microsoft.com/office/drawing/2014/main" id="{722BDB8D-7120-49C1-A8F2-2CDEC243B38B}"/>
              </a:ext>
            </a:extLst>
          </p:cNvPr>
          <p:cNvSpPr/>
          <p:nvPr/>
        </p:nvSpPr>
        <p:spPr>
          <a:xfrm>
            <a:off x="2911941" y="880801"/>
            <a:ext cx="1853490" cy="57872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직사각형 14">
            <a:extLst>
              <a:ext uri="{FF2B5EF4-FFF2-40B4-BE49-F238E27FC236}">
                <a16:creationId xmlns:a16="http://schemas.microsoft.com/office/drawing/2014/main" id="{C4C6BC7E-3A2A-4A8D-88A3-5427525D657B}"/>
              </a:ext>
            </a:extLst>
          </p:cNvPr>
          <p:cNvSpPr/>
          <p:nvPr/>
        </p:nvSpPr>
        <p:spPr>
          <a:xfrm>
            <a:off x="1651710" y="1465384"/>
            <a:ext cx="710490" cy="3810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직사각형 15">
            <a:extLst>
              <a:ext uri="{FF2B5EF4-FFF2-40B4-BE49-F238E27FC236}">
                <a16:creationId xmlns:a16="http://schemas.microsoft.com/office/drawing/2014/main" id="{84542C4C-EB51-4CFB-A57E-C6FDC8812FD5}"/>
              </a:ext>
            </a:extLst>
          </p:cNvPr>
          <p:cNvSpPr/>
          <p:nvPr/>
        </p:nvSpPr>
        <p:spPr>
          <a:xfrm>
            <a:off x="4923828" y="880801"/>
            <a:ext cx="2882190" cy="57872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직사각형 16">
            <a:extLst>
              <a:ext uri="{FF2B5EF4-FFF2-40B4-BE49-F238E27FC236}">
                <a16:creationId xmlns:a16="http://schemas.microsoft.com/office/drawing/2014/main" id="{604DD3DB-92AD-4D12-947C-53770EE9A283}"/>
              </a:ext>
            </a:extLst>
          </p:cNvPr>
          <p:cNvSpPr/>
          <p:nvPr/>
        </p:nvSpPr>
        <p:spPr>
          <a:xfrm>
            <a:off x="2493703" y="1453042"/>
            <a:ext cx="2271728" cy="393343"/>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직사각형 17">
            <a:extLst>
              <a:ext uri="{FF2B5EF4-FFF2-40B4-BE49-F238E27FC236}">
                <a16:creationId xmlns:a16="http://schemas.microsoft.com/office/drawing/2014/main" id="{8BFB8279-D355-471C-ACE7-023E47A5176F}"/>
              </a:ext>
            </a:extLst>
          </p:cNvPr>
          <p:cNvSpPr/>
          <p:nvPr/>
        </p:nvSpPr>
        <p:spPr>
          <a:xfrm>
            <a:off x="6266293" y="5095373"/>
            <a:ext cx="1788495" cy="36933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직사각형 18">
            <a:extLst>
              <a:ext uri="{FF2B5EF4-FFF2-40B4-BE49-F238E27FC236}">
                <a16:creationId xmlns:a16="http://schemas.microsoft.com/office/drawing/2014/main" id="{FF441430-4C1C-4D9F-B857-09429636179D}"/>
              </a:ext>
            </a:extLst>
          </p:cNvPr>
          <p:cNvSpPr/>
          <p:nvPr/>
        </p:nvSpPr>
        <p:spPr>
          <a:xfrm>
            <a:off x="8186040" y="5009029"/>
            <a:ext cx="2195089" cy="51771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7856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ircle(in)">
                                      <p:cBhvr>
                                        <p:cTn id="10" dur="2000"/>
                                        <p:tgtEl>
                                          <p:spTgt spid="1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circle(in)">
                                      <p:cBhvr>
                                        <p:cTn id="18" dur="2000"/>
                                        <p:tgtEl>
                                          <p:spTgt spid="16"/>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circle(in)">
                                      <p:cBhvr>
                                        <p:cTn id="21" dur="2000"/>
                                        <p:tgtEl>
                                          <p:spTgt spid="17"/>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circle(in)">
                                      <p:cBhvr>
                                        <p:cTn id="24" dur="2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circle(in)">
                                      <p:cBhvr>
                                        <p:cTn id="29" dur="20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circle(in)">
                                      <p:cBhvr>
                                        <p:cTn id="34" dur="20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circle(in)">
                                      <p:cBhvr>
                                        <p:cTn id="39" dur="20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circle(in)">
                                      <p:cBhvr>
                                        <p:cTn id="44" dur="20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circle(in)">
                                      <p:cBhvr>
                                        <p:cTn id="4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14" grpId="0"/>
      <p:bldP spid="9" grpId="0" animBg="1"/>
      <p:bldP spid="15" grpId="0" animBg="1"/>
      <p:bldP spid="16" grpId="0" animBg="1"/>
      <p:bldP spid="17" grpId="0" animBg="1"/>
      <p:bldP spid="18" grpId="0" animBg="1"/>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9D64B734-9D20-43FE-A3B9-AAEE07B6FE91}"/>
              </a:ext>
            </a:extLst>
          </p:cNvPr>
          <p:cNvPicPr>
            <a:picLocks noChangeAspect="1"/>
          </p:cNvPicPr>
          <p:nvPr/>
        </p:nvPicPr>
        <p:blipFill>
          <a:blip r:embed="rId2"/>
          <a:stretch>
            <a:fillRect/>
          </a:stretch>
        </p:blipFill>
        <p:spPr>
          <a:xfrm>
            <a:off x="0" y="398551"/>
            <a:ext cx="12192000" cy="6060898"/>
          </a:xfrm>
          <a:prstGeom prst="rect">
            <a:avLst/>
          </a:prstGeom>
        </p:spPr>
      </p:pic>
    </p:spTree>
    <p:extLst>
      <p:ext uri="{BB962C8B-B14F-4D97-AF65-F5344CB8AC3E}">
        <p14:creationId xmlns:p14="http://schemas.microsoft.com/office/powerpoint/2010/main" val="17218752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C15CE6DD-8E85-4403-972B-5228E09620EE}"/>
              </a:ext>
            </a:extLst>
          </p:cNvPr>
          <p:cNvPicPr>
            <a:picLocks noChangeAspect="1"/>
          </p:cNvPicPr>
          <p:nvPr/>
        </p:nvPicPr>
        <p:blipFill>
          <a:blip r:embed="rId2"/>
          <a:stretch>
            <a:fillRect/>
          </a:stretch>
        </p:blipFill>
        <p:spPr>
          <a:xfrm>
            <a:off x="-46892" y="333883"/>
            <a:ext cx="12192000" cy="2837209"/>
          </a:xfrm>
          <a:prstGeom prst="rect">
            <a:avLst/>
          </a:prstGeom>
        </p:spPr>
      </p:pic>
      <p:pic>
        <p:nvPicPr>
          <p:cNvPr id="4" name="그림 3">
            <a:extLst>
              <a:ext uri="{FF2B5EF4-FFF2-40B4-BE49-F238E27FC236}">
                <a16:creationId xmlns:a16="http://schemas.microsoft.com/office/drawing/2014/main" id="{33C7B754-6E41-4966-90CB-CC1CBDAD9ED9}"/>
              </a:ext>
            </a:extLst>
          </p:cNvPr>
          <p:cNvPicPr>
            <a:picLocks noChangeAspect="1"/>
          </p:cNvPicPr>
          <p:nvPr/>
        </p:nvPicPr>
        <p:blipFill>
          <a:blip r:embed="rId3"/>
          <a:stretch>
            <a:fillRect/>
          </a:stretch>
        </p:blipFill>
        <p:spPr>
          <a:xfrm>
            <a:off x="0" y="3686908"/>
            <a:ext cx="12192000" cy="2744217"/>
          </a:xfrm>
          <a:prstGeom prst="rect">
            <a:avLst/>
          </a:prstGeom>
        </p:spPr>
      </p:pic>
      <p:sp>
        <p:nvSpPr>
          <p:cNvPr id="5" name="직사각형 4">
            <a:extLst>
              <a:ext uri="{FF2B5EF4-FFF2-40B4-BE49-F238E27FC236}">
                <a16:creationId xmlns:a16="http://schemas.microsoft.com/office/drawing/2014/main" id="{52B9086A-7213-4174-9A4C-497F55992495}"/>
              </a:ext>
            </a:extLst>
          </p:cNvPr>
          <p:cNvSpPr/>
          <p:nvPr/>
        </p:nvSpPr>
        <p:spPr>
          <a:xfrm>
            <a:off x="549631" y="2431475"/>
            <a:ext cx="7525327" cy="665017"/>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61AA5094-E881-4A26-A799-6D82E104299F}"/>
              </a:ext>
            </a:extLst>
          </p:cNvPr>
          <p:cNvSpPr/>
          <p:nvPr/>
        </p:nvSpPr>
        <p:spPr>
          <a:xfrm>
            <a:off x="966491" y="1237129"/>
            <a:ext cx="3054180" cy="367756"/>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68A8566C-7DBE-4334-B82A-D1DAE72D97E4}"/>
              </a:ext>
            </a:extLst>
          </p:cNvPr>
          <p:cNvSpPr/>
          <p:nvPr/>
        </p:nvSpPr>
        <p:spPr>
          <a:xfrm>
            <a:off x="4312294" y="1237129"/>
            <a:ext cx="2976012" cy="367756"/>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177E091A-9D0C-4595-9DA7-1D891E7A4F9C}"/>
              </a:ext>
            </a:extLst>
          </p:cNvPr>
          <p:cNvSpPr/>
          <p:nvPr/>
        </p:nvSpPr>
        <p:spPr>
          <a:xfrm>
            <a:off x="7579929" y="1237129"/>
            <a:ext cx="1631306" cy="367756"/>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a:extLst>
              <a:ext uri="{FF2B5EF4-FFF2-40B4-BE49-F238E27FC236}">
                <a16:creationId xmlns:a16="http://schemas.microsoft.com/office/drawing/2014/main" id="{C6911D4A-7278-458C-93CD-34289C4A34D8}"/>
              </a:ext>
            </a:extLst>
          </p:cNvPr>
          <p:cNvSpPr/>
          <p:nvPr/>
        </p:nvSpPr>
        <p:spPr>
          <a:xfrm>
            <a:off x="6302731" y="427587"/>
            <a:ext cx="3943927" cy="734942"/>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a:extLst>
              <a:ext uri="{FF2B5EF4-FFF2-40B4-BE49-F238E27FC236}">
                <a16:creationId xmlns:a16="http://schemas.microsoft.com/office/drawing/2014/main" id="{3FC8DD8B-5EE7-4326-995A-5040C5C2FE17}"/>
              </a:ext>
            </a:extLst>
          </p:cNvPr>
          <p:cNvSpPr/>
          <p:nvPr/>
        </p:nvSpPr>
        <p:spPr>
          <a:xfrm>
            <a:off x="2842571" y="1248717"/>
            <a:ext cx="1178100" cy="34272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직사각형 10">
            <a:extLst>
              <a:ext uri="{FF2B5EF4-FFF2-40B4-BE49-F238E27FC236}">
                <a16:creationId xmlns:a16="http://schemas.microsoft.com/office/drawing/2014/main" id="{09F8575A-C4CE-46FC-8065-7520251C82B7}"/>
              </a:ext>
            </a:extLst>
          </p:cNvPr>
          <p:cNvSpPr/>
          <p:nvPr/>
        </p:nvSpPr>
        <p:spPr>
          <a:xfrm>
            <a:off x="6150548" y="1262163"/>
            <a:ext cx="1137758" cy="34272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직사각형 11">
            <a:extLst>
              <a:ext uri="{FF2B5EF4-FFF2-40B4-BE49-F238E27FC236}">
                <a16:creationId xmlns:a16="http://schemas.microsoft.com/office/drawing/2014/main" id="{CDA22014-6B2A-4BD0-AAFB-ED60478F5310}"/>
              </a:ext>
            </a:extLst>
          </p:cNvPr>
          <p:cNvSpPr/>
          <p:nvPr/>
        </p:nvSpPr>
        <p:spPr>
          <a:xfrm>
            <a:off x="5342359" y="1679485"/>
            <a:ext cx="3411676" cy="677390"/>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a16="http://schemas.microsoft.com/office/drawing/2014/main" id="{C9EDA67D-FE8C-433E-88E0-AB9CAD35077F}"/>
              </a:ext>
            </a:extLst>
          </p:cNvPr>
          <p:cNvSpPr/>
          <p:nvPr/>
        </p:nvSpPr>
        <p:spPr>
          <a:xfrm>
            <a:off x="8754035" y="1691431"/>
            <a:ext cx="2366683" cy="665443"/>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5383406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4EE67D87-0FA5-4B21-90CD-29A36F2E1DE4}"/>
              </a:ext>
            </a:extLst>
          </p:cNvPr>
          <p:cNvPicPr>
            <a:picLocks noChangeAspect="1"/>
          </p:cNvPicPr>
          <p:nvPr/>
        </p:nvPicPr>
        <p:blipFill>
          <a:blip r:embed="rId2"/>
          <a:stretch>
            <a:fillRect/>
          </a:stretch>
        </p:blipFill>
        <p:spPr>
          <a:xfrm>
            <a:off x="0" y="2074657"/>
            <a:ext cx="12192000" cy="2708686"/>
          </a:xfrm>
          <a:prstGeom prst="rect">
            <a:avLst/>
          </a:prstGeom>
        </p:spPr>
      </p:pic>
    </p:spTree>
    <p:extLst>
      <p:ext uri="{BB962C8B-B14F-4D97-AF65-F5344CB8AC3E}">
        <p14:creationId xmlns:p14="http://schemas.microsoft.com/office/powerpoint/2010/main" val="34858911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5E6633B8-46C8-4DD6-BD88-6588AB7BE8D3}"/>
              </a:ext>
            </a:extLst>
          </p:cNvPr>
          <p:cNvPicPr>
            <a:picLocks noChangeAspect="1"/>
          </p:cNvPicPr>
          <p:nvPr/>
        </p:nvPicPr>
        <p:blipFill>
          <a:blip r:embed="rId2"/>
          <a:stretch>
            <a:fillRect/>
          </a:stretch>
        </p:blipFill>
        <p:spPr>
          <a:xfrm>
            <a:off x="0" y="838989"/>
            <a:ext cx="12192000" cy="5180021"/>
          </a:xfrm>
          <a:prstGeom prst="rect">
            <a:avLst/>
          </a:prstGeom>
        </p:spPr>
      </p:pic>
      <p:sp>
        <p:nvSpPr>
          <p:cNvPr id="3" name="직사각형 2">
            <a:extLst>
              <a:ext uri="{FF2B5EF4-FFF2-40B4-BE49-F238E27FC236}">
                <a16:creationId xmlns:a16="http://schemas.microsoft.com/office/drawing/2014/main" id="{A1866A85-C0B9-43CD-9107-06B7664005B2}"/>
              </a:ext>
            </a:extLst>
          </p:cNvPr>
          <p:cNvSpPr/>
          <p:nvPr/>
        </p:nvSpPr>
        <p:spPr>
          <a:xfrm>
            <a:off x="489800" y="5202927"/>
            <a:ext cx="7054000" cy="659992"/>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a:extLst>
              <a:ext uri="{FF2B5EF4-FFF2-40B4-BE49-F238E27FC236}">
                <a16:creationId xmlns:a16="http://schemas.microsoft.com/office/drawing/2014/main" id="{E3A52B85-9ADB-4A1E-8341-6055BBAED2B0}"/>
              </a:ext>
            </a:extLst>
          </p:cNvPr>
          <p:cNvSpPr/>
          <p:nvPr/>
        </p:nvSpPr>
        <p:spPr>
          <a:xfrm>
            <a:off x="6096000" y="2454088"/>
            <a:ext cx="4453218" cy="527193"/>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3E94DDB3-F65C-4FC9-9FB0-F986638AA1FB}"/>
              </a:ext>
            </a:extLst>
          </p:cNvPr>
          <p:cNvSpPr/>
          <p:nvPr/>
        </p:nvSpPr>
        <p:spPr>
          <a:xfrm>
            <a:off x="388947" y="3087935"/>
            <a:ext cx="2609747" cy="596560"/>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0BBDC87A-4AF1-41E2-8C3E-5024AA2EB788}"/>
              </a:ext>
            </a:extLst>
          </p:cNvPr>
          <p:cNvSpPr/>
          <p:nvPr/>
        </p:nvSpPr>
        <p:spPr>
          <a:xfrm>
            <a:off x="1832399" y="3796498"/>
            <a:ext cx="5469353" cy="596560"/>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A9CF1319-6641-4CCD-9137-03E0711A7802}"/>
              </a:ext>
            </a:extLst>
          </p:cNvPr>
          <p:cNvSpPr/>
          <p:nvPr/>
        </p:nvSpPr>
        <p:spPr>
          <a:xfrm>
            <a:off x="1832399" y="4499712"/>
            <a:ext cx="8266342" cy="596560"/>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a:extLst>
              <a:ext uri="{FF2B5EF4-FFF2-40B4-BE49-F238E27FC236}">
                <a16:creationId xmlns:a16="http://schemas.microsoft.com/office/drawing/2014/main" id="{D71C9591-DD02-4D4E-B30C-81D38DD896E2}"/>
              </a:ext>
            </a:extLst>
          </p:cNvPr>
          <p:cNvSpPr/>
          <p:nvPr/>
        </p:nvSpPr>
        <p:spPr>
          <a:xfrm>
            <a:off x="2427194" y="1659178"/>
            <a:ext cx="9379324" cy="638820"/>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a:extLst>
              <a:ext uri="{FF2B5EF4-FFF2-40B4-BE49-F238E27FC236}">
                <a16:creationId xmlns:a16="http://schemas.microsoft.com/office/drawing/2014/main" id="{834817A2-0BA0-47B1-BEC7-7C7FF9D5B0A7}"/>
              </a:ext>
            </a:extLst>
          </p:cNvPr>
          <p:cNvSpPr/>
          <p:nvPr/>
        </p:nvSpPr>
        <p:spPr>
          <a:xfrm>
            <a:off x="7116856" y="935657"/>
            <a:ext cx="3660962" cy="642241"/>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90987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2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ircle(in)">
                                      <p:cBhvr>
                                        <p:cTn id="20" dur="2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ircle(in)">
                                      <p:cBhvr>
                                        <p:cTn id="25" dur="20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circle(in)">
                                      <p:cBhvr>
                                        <p:cTn id="30" dur="20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ircle(in)">
                                      <p:cBhvr>
                                        <p:cTn id="3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82380" y="877455"/>
            <a:ext cx="6363855" cy="1514763"/>
          </a:xfrm>
        </p:spPr>
        <p:txBody>
          <a:bodyPr>
            <a:normAutofit fontScale="90000"/>
          </a:bodyPr>
          <a:lstStyle/>
          <a:p>
            <a:pPr algn="ctr">
              <a:lnSpc>
                <a:spcPct val="150000"/>
              </a:lnSpc>
            </a:pPr>
            <a:r>
              <a:rPr lang="en-US" altLang="ko-KR" dirty="0">
                <a:latin typeface="Arial" panose="020B0604020202020204" pitchFamily="34" charset="0"/>
                <a:cs typeface="Arial" panose="020B0604020202020204" pitchFamily="34" charset="0"/>
              </a:rPr>
              <a:t>Physics of four types of BRST transformations</a:t>
            </a:r>
            <a:endParaRPr lang="ko-KR" altLang="en-US" dirty="0">
              <a:latin typeface="Arial" panose="020B0604020202020204" pitchFamily="34" charset="0"/>
              <a:cs typeface="Arial" panose="020B0604020202020204" pitchFamily="34" charset="0"/>
            </a:endParaRPr>
          </a:p>
        </p:txBody>
      </p:sp>
      <p:sp>
        <p:nvSpPr>
          <p:cNvPr id="4" name="내용 개체 틀 2"/>
          <p:cNvSpPr txBox="1">
            <a:spLocks/>
          </p:cNvSpPr>
          <p:nvPr/>
        </p:nvSpPr>
        <p:spPr>
          <a:xfrm>
            <a:off x="459508" y="3583709"/>
            <a:ext cx="5885873" cy="2844800"/>
          </a:xfrm>
          <a:prstGeom prst="rect">
            <a:avLst/>
          </a:prstGeom>
        </p:spPr>
        <p:txBody>
          <a:bodyPr vert="horz" lIns="91440" tIns="45720" rIns="91440" bIns="45720" rtlCol="0">
            <a:norm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ko-KR" b="1" dirty="0">
                <a:latin typeface="Bradley Hand ITC" panose="03070402050302030203" pitchFamily="66" charset="0"/>
              </a:rPr>
              <a:t>Ward identities of these four types of BRST symmetries and their explicit breaking </a:t>
            </a:r>
            <a:r>
              <a:rPr lang="en-US" altLang="ko-KR" b="1" dirty="0">
                <a:latin typeface="Bradley Hand ITC" panose="03070402050302030203" pitchFamily="66" charset="0"/>
                <a:sym typeface="Wingdings" panose="05000000000000000000" pitchFamily="2" charset="2"/>
              </a:rPr>
              <a:t> Generalized fluctuation-dissipation theorems</a:t>
            </a:r>
            <a:endParaRPr lang="ko-KR" altLang="en-US" b="1" dirty="0">
              <a:latin typeface="Bradley Hand ITC" panose="03070402050302030203" pitchFamily="66" charset="0"/>
            </a:endParaRPr>
          </a:p>
        </p:txBody>
      </p:sp>
      <p:pic>
        <p:nvPicPr>
          <p:cNvPr id="6" name="그림 5"/>
          <p:cNvPicPr>
            <a:picLocks noChangeAspect="1"/>
          </p:cNvPicPr>
          <p:nvPr/>
        </p:nvPicPr>
        <p:blipFill>
          <a:blip r:embed="rId2"/>
          <a:stretch>
            <a:fillRect/>
          </a:stretch>
        </p:blipFill>
        <p:spPr>
          <a:xfrm>
            <a:off x="6446235" y="0"/>
            <a:ext cx="5745765" cy="6853382"/>
          </a:xfrm>
          <a:prstGeom prst="rect">
            <a:avLst/>
          </a:prstGeom>
        </p:spPr>
      </p:pic>
      <p:sp>
        <p:nvSpPr>
          <p:cNvPr id="8" name="직사각형 7"/>
          <p:cNvSpPr/>
          <p:nvPr/>
        </p:nvSpPr>
        <p:spPr>
          <a:xfrm>
            <a:off x="6547088" y="1035424"/>
            <a:ext cx="5580257" cy="1717012"/>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3353296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그룹 9">
            <a:extLst>
              <a:ext uri="{FF2B5EF4-FFF2-40B4-BE49-F238E27FC236}">
                <a16:creationId xmlns:a16="http://schemas.microsoft.com/office/drawing/2014/main" id="{60AC8995-DC5C-46D1-9A21-7F70C44FB9B1}"/>
              </a:ext>
            </a:extLst>
          </p:cNvPr>
          <p:cNvGrpSpPr/>
          <p:nvPr/>
        </p:nvGrpSpPr>
        <p:grpSpPr>
          <a:xfrm>
            <a:off x="102244" y="583269"/>
            <a:ext cx="5037681" cy="5691461"/>
            <a:chOff x="185704" y="324128"/>
            <a:chExt cx="5037681" cy="5691461"/>
          </a:xfrm>
        </p:grpSpPr>
        <p:pic>
          <p:nvPicPr>
            <p:cNvPr id="4" name="그림 3">
              <a:extLst>
                <a:ext uri="{FF2B5EF4-FFF2-40B4-BE49-F238E27FC236}">
                  <a16:creationId xmlns:a16="http://schemas.microsoft.com/office/drawing/2014/main" id="{20743ED1-A7F7-444E-BE3A-B349FE76EC8F}"/>
                </a:ext>
              </a:extLst>
            </p:cNvPr>
            <p:cNvPicPr>
              <a:picLocks noChangeAspect="1"/>
            </p:cNvPicPr>
            <p:nvPr/>
          </p:nvPicPr>
          <p:blipFill>
            <a:blip r:embed="rId2"/>
            <a:stretch>
              <a:fillRect/>
            </a:stretch>
          </p:blipFill>
          <p:spPr>
            <a:xfrm>
              <a:off x="426820" y="324128"/>
              <a:ext cx="4555451" cy="2807571"/>
            </a:xfrm>
            <a:prstGeom prst="rect">
              <a:avLst/>
            </a:prstGeom>
          </p:spPr>
        </p:pic>
        <p:pic>
          <p:nvPicPr>
            <p:cNvPr id="5" name="그림 4">
              <a:extLst>
                <a:ext uri="{FF2B5EF4-FFF2-40B4-BE49-F238E27FC236}">
                  <a16:creationId xmlns:a16="http://schemas.microsoft.com/office/drawing/2014/main" id="{9DEAEE38-FFE5-4229-99B2-9F56A1A0F08D}"/>
                </a:ext>
              </a:extLst>
            </p:cNvPr>
            <p:cNvPicPr>
              <a:picLocks noChangeAspect="1"/>
            </p:cNvPicPr>
            <p:nvPr/>
          </p:nvPicPr>
          <p:blipFill>
            <a:blip r:embed="rId3"/>
            <a:stretch>
              <a:fillRect/>
            </a:stretch>
          </p:blipFill>
          <p:spPr>
            <a:xfrm>
              <a:off x="1024163" y="3340697"/>
              <a:ext cx="3360863" cy="696981"/>
            </a:xfrm>
            <a:prstGeom prst="rect">
              <a:avLst/>
            </a:prstGeom>
          </p:spPr>
        </p:pic>
        <p:pic>
          <p:nvPicPr>
            <p:cNvPr id="6" name="그림 5">
              <a:extLst>
                <a:ext uri="{FF2B5EF4-FFF2-40B4-BE49-F238E27FC236}">
                  <a16:creationId xmlns:a16="http://schemas.microsoft.com/office/drawing/2014/main" id="{B3F98CEE-9FA8-41B0-8282-4A7AEDEA52A8}"/>
                </a:ext>
              </a:extLst>
            </p:cNvPr>
            <p:cNvPicPr>
              <a:picLocks noChangeAspect="1"/>
            </p:cNvPicPr>
            <p:nvPr/>
          </p:nvPicPr>
          <p:blipFill>
            <a:blip r:embed="rId4"/>
            <a:stretch>
              <a:fillRect/>
            </a:stretch>
          </p:blipFill>
          <p:spPr>
            <a:xfrm>
              <a:off x="185704" y="4246676"/>
              <a:ext cx="5037681" cy="1768913"/>
            </a:xfrm>
            <a:prstGeom prst="rect">
              <a:avLst/>
            </a:prstGeom>
          </p:spPr>
        </p:pic>
      </p:grpSp>
      <p:grpSp>
        <p:nvGrpSpPr>
          <p:cNvPr id="11" name="그룹 10">
            <a:extLst>
              <a:ext uri="{FF2B5EF4-FFF2-40B4-BE49-F238E27FC236}">
                <a16:creationId xmlns:a16="http://schemas.microsoft.com/office/drawing/2014/main" id="{D1951B89-30C1-46AF-9592-F17E6025E1B8}"/>
              </a:ext>
            </a:extLst>
          </p:cNvPr>
          <p:cNvGrpSpPr/>
          <p:nvPr/>
        </p:nvGrpSpPr>
        <p:grpSpPr>
          <a:xfrm>
            <a:off x="5202794" y="631318"/>
            <a:ext cx="6928257" cy="5595363"/>
            <a:chOff x="5037612" y="302570"/>
            <a:chExt cx="6928257" cy="5595363"/>
          </a:xfrm>
        </p:grpSpPr>
        <p:pic>
          <p:nvPicPr>
            <p:cNvPr id="7" name="그림 6">
              <a:extLst>
                <a:ext uri="{FF2B5EF4-FFF2-40B4-BE49-F238E27FC236}">
                  <a16:creationId xmlns:a16="http://schemas.microsoft.com/office/drawing/2014/main" id="{2B91E71B-8A74-4D48-8DE2-72134C3B0071}"/>
                </a:ext>
              </a:extLst>
            </p:cNvPr>
            <p:cNvPicPr>
              <a:picLocks noChangeAspect="1"/>
            </p:cNvPicPr>
            <p:nvPr/>
          </p:nvPicPr>
          <p:blipFill>
            <a:blip r:embed="rId5"/>
            <a:stretch>
              <a:fillRect/>
            </a:stretch>
          </p:blipFill>
          <p:spPr>
            <a:xfrm>
              <a:off x="6014890" y="302570"/>
              <a:ext cx="4973703" cy="2641208"/>
            </a:xfrm>
            <a:prstGeom prst="rect">
              <a:avLst/>
            </a:prstGeom>
          </p:spPr>
        </p:pic>
        <p:pic>
          <p:nvPicPr>
            <p:cNvPr id="8" name="그림 7">
              <a:extLst>
                <a:ext uri="{FF2B5EF4-FFF2-40B4-BE49-F238E27FC236}">
                  <a16:creationId xmlns:a16="http://schemas.microsoft.com/office/drawing/2014/main" id="{B6146EE7-00C6-4919-A0E4-4CBE0BA72D5E}"/>
                </a:ext>
              </a:extLst>
            </p:cNvPr>
            <p:cNvPicPr>
              <a:picLocks noChangeAspect="1"/>
            </p:cNvPicPr>
            <p:nvPr/>
          </p:nvPicPr>
          <p:blipFill>
            <a:blip r:embed="rId6"/>
            <a:stretch>
              <a:fillRect/>
            </a:stretch>
          </p:blipFill>
          <p:spPr>
            <a:xfrm>
              <a:off x="6693361" y="3269225"/>
              <a:ext cx="3616760" cy="1287414"/>
            </a:xfrm>
            <a:prstGeom prst="rect">
              <a:avLst/>
            </a:prstGeom>
          </p:spPr>
        </p:pic>
        <p:pic>
          <p:nvPicPr>
            <p:cNvPr id="9" name="그림 8">
              <a:extLst>
                <a:ext uri="{FF2B5EF4-FFF2-40B4-BE49-F238E27FC236}">
                  <a16:creationId xmlns:a16="http://schemas.microsoft.com/office/drawing/2014/main" id="{79FCD245-E562-4FA8-8E98-55DD79CFD25C}"/>
                </a:ext>
              </a:extLst>
            </p:cNvPr>
            <p:cNvPicPr>
              <a:picLocks noChangeAspect="1"/>
            </p:cNvPicPr>
            <p:nvPr/>
          </p:nvPicPr>
          <p:blipFill>
            <a:blip r:embed="rId7"/>
            <a:stretch>
              <a:fillRect/>
            </a:stretch>
          </p:blipFill>
          <p:spPr>
            <a:xfrm>
              <a:off x="5037612" y="4882086"/>
              <a:ext cx="6928257" cy="1015847"/>
            </a:xfrm>
            <a:prstGeom prst="rect">
              <a:avLst/>
            </a:prstGeom>
          </p:spPr>
        </p:pic>
      </p:grpSp>
    </p:spTree>
    <p:extLst>
      <p:ext uri="{BB962C8B-B14F-4D97-AF65-F5344CB8AC3E}">
        <p14:creationId xmlns:p14="http://schemas.microsoft.com/office/powerpoint/2010/main" val="63036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그룹 9">
            <a:extLst>
              <a:ext uri="{FF2B5EF4-FFF2-40B4-BE49-F238E27FC236}">
                <a16:creationId xmlns:a16="http://schemas.microsoft.com/office/drawing/2014/main" id="{5A10EA33-F288-41F7-A364-F3D491F62275}"/>
              </a:ext>
            </a:extLst>
          </p:cNvPr>
          <p:cNvGrpSpPr/>
          <p:nvPr/>
        </p:nvGrpSpPr>
        <p:grpSpPr>
          <a:xfrm>
            <a:off x="0" y="527441"/>
            <a:ext cx="9267886" cy="4957541"/>
            <a:chOff x="117450" y="511031"/>
            <a:chExt cx="9267886" cy="4957541"/>
          </a:xfrm>
        </p:grpSpPr>
        <p:pic>
          <p:nvPicPr>
            <p:cNvPr id="4" name="그림 3">
              <a:extLst>
                <a:ext uri="{FF2B5EF4-FFF2-40B4-BE49-F238E27FC236}">
                  <a16:creationId xmlns:a16="http://schemas.microsoft.com/office/drawing/2014/main" id="{7A5933F9-8ED0-411D-8598-AEDCE2463265}"/>
                </a:ext>
              </a:extLst>
            </p:cNvPr>
            <p:cNvPicPr>
              <a:picLocks noChangeAspect="1"/>
            </p:cNvPicPr>
            <p:nvPr/>
          </p:nvPicPr>
          <p:blipFill>
            <a:blip r:embed="rId2"/>
            <a:stretch>
              <a:fillRect/>
            </a:stretch>
          </p:blipFill>
          <p:spPr>
            <a:xfrm>
              <a:off x="1056322" y="511031"/>
              <a:ext cx="3695071" cy="2379652"/>
            </a:xfrm>
            <a:prstGeom prst="rect">
              <a:avLst/>
            </a:prstGeom>
          </p:spPr>
        </p:pic>
        <p:pic>
          <p:nvPicPr>
            <p:cNvPr id="5" name="그림 4">
              <a:extLst>
                <a:ext uri="{FF2B5EF4-FFF2-40B4-BE49-F238E27FC236}">
                  <a16:creationId xmlns:a16="http://schemas.microsoft.com/office/drawing/2014/main" id="{C9E713B9-B83D-4788-9220-BC3D50C480DC}"/>
                </a:ext>
              </a:extLst>
            </p:cNvPr>
            <p:cNvPicPr>
              <a:picLocks noChangeAspect="1"/>
            </p:cNvPicPr>
            <p:nvPr/>
          </p:nvPicPr>
          <p:blipFill>
            <a:blip r:embed="rId3"/>
            <a:stretch>
              <a:fillRect/>
            </a:stretch>
          </p:blipFill>
          <p:spPr>
            <a:xfrm>
              <a:off x="849053" y="3180612"/>
              <a:ext cx="4109608" cy="853587"/>
            </a:xfrm>
            <a:prstGeom prst="rect">
              <a:avLst/>
            </a:prstGeom>
          </p:spPr>
        </p:pic>
        <p:pic>
          <p:nvPicPr>
            <p:cNvPr id="6" name="그림 5">
              <a:extLst>
                <a:ext uri="{FF2B5EF4-FFF2-40B4-BE49-F238E27FC236}">
                  <a16:creationId xmlns:a16="http://schemas.microsoft.com/office/drawing/2014/main" id="{951DB795-6B1B-4FF8-B043-8A83E9589080}"/>
                </a:ext>
              </a:extLst>
            </p:cNvPr>
            <p:cNvPicPr>
              <a:picLocks noChangeAspect="1"/>
            </p:cNvPicPr>
            <p:nvPr/>
          </p:nvPicPr>
          <p:blipFill>
            <a:blip r:embed="rId4"/>
            <a:stretch>
              <a:fillRect/>
            </a:stretch>
          </p:blipFill>
          <p:spPr>
            <a:xfrm>
              <a:off x="117450" y="4322091"/>
              <a:ext cx="9267886" cy="1146481"/>
            </a:xfrm>
            <a:prstGeom prst="rect">
              <a:avLst/>
            </a:prstGeom>
          </p:spPr>
        </p:pic>
      </p:grpSp>
      <p:grpSp>
        <p:nvGrpSpPr>
          <p:cNvPr id="11" name="그룹 10">
            <a:extLst>
              <a:ext uri="{FF2B5EF4-FFF2-40B4-BE49-F238E27FC236}">
                <a16:creationId xmlns:a16="http://schemas.microsoft.com/office/drawing/2014/main" id="{A8607F08-4BCC-4D66-A7A9-BB973B4F547A}"/>
              </a:ext>
            </a:extLst>
          </p:cNvPr>
          <p:cNvGrpSpPr/>
          <p:nvPr/>
        </p:nvGrpSpPr>
        <p:grpSpPr>
          <a:xfrm>
            <a:off x="3848955" y="389603"/>
            <a:ext cx="8255722" cy="6241859"/>
            <a:chOff x="3848955" y="389603"/>
            <a:chExt cx="8255722" cy="6241859"/>
          </a:xfrm>
        </p:grpSpPr>
        <p:pic>
          <p:nvPicPr>
            <p:cNvPr id="7" name="그림 6">
              <a:extLst>
                <a:ext uri="{FF2B5EF4-FFF2-40B4-BE49-F238E27FC236}">
                  <a16:creationId xmlns:a16="http://schemas.microsoft.com/office/drawing/2014/main" id="{70B74EBA-6366-4385-94D0-9E613BA383BD}"/>
                </a:ext>
              </a:extLst>
            </p:cNvPr>
            <p:cNvPicPr>
              <a:picLocks noChangeAspect="1"/>
            </p:cNvPicPr>
            <p:nvPr/>
          </p:nvPicPr>
          <p:blipFill>
            <a:blip r:embed="rId5"/>
            <a:stretch>
              <a:fillRect/>
            </a:stretch>
          </p:blipFill>
          <p:spPr>
            <a:xfrm>
              <a:off x="6293744" y="389603"/>
              <a:ext cx="5116745" cy="2610710"/>
            </a:xfrm>
            <a:prstGeom prst="rect">
              <a:avLst/>
            </a:prstGeom>
          </p:spPr>
        </p:pic>
        <p:pic>
          <p:nvPicPr>
            <p:cNvPr id="8" name="그림 7">
              <a:extLst>
                <a:ext uri="{FF2B5EF4-FFF2-40B4-BE49-F238E27FC236}">
                  <a16:creationId xmlns:a16="http://schemas.microsoft.com/office/drawing/2014/main" id="{F29EE7D0-F15B-49E1-B093-285FE0388221}"/>
                </a:ext>
              </a:extLst>
            </p:cNvPr>
            <p:cNvPicPr>
              <a:picLocks noChangeAspect="1"/>
            </p:cNvPicPr>
            <p:nvPr/>
          </p:nvPicPr>
          <p:blipFill>
            <a:blip r:embed="rId6"/>
            <a:stretch>
              <a:fillRect/>
            </a:stretch>
          </p:blipFill>
          <p:spPr>
            <a:xfrm>
              <a:off x="5395991" y="3474720"/>
              <a:ext cx="6708685" cy="762611"/>
            </a:xfrm>
            <a:prstGeom prst="rect">
              <a:avLst/>
            </a:prstGeom>
          </p:spPr>
        </p:pic>
        <p:pic>
          <p:nvPicPr>
            <p:cNvPr id="9" name="그림 8">
              <a:extLst>
                <a:ext uri="{FF2B5EF4-FFF2-40B4-BE49-F238E27FC236}">
                  <a16:creationId xmlns:a16="http://schemas.microsoft.com/office/drawing/2014/main" id="{F68F1EB6-520B-4F75-8FFE-BCC306213702}"/>
                </a:ext>
              </a:extLst>
            </p:cNvPr>
            <p:cNvPicPr>
              <a:picLocks noChangeAspect="1"/>
            </p:cNvPicPr>
            <p:nvPr/>
          </p:nvPicPr>
          <p:blipFill>
            <a:blip r:embed="rId7"/>
            <a:stretch>
              <a:fillRect/>
            </a:stretch>
          </p:blipFill>
          <p:spPr>
            <a:xfrm>
              <a:off x="3848955" y="5484982"/>
              <a:ext cx="8255722" cy="1146480"/>
            </a:xfrm>
            <a:prstGeom prst="rect">
              <a:avLst/>
            </a:prstGeom>
          </p:spPr>
        </p:pic>
      </p:grpSp>
    </p:spTree>
    <p:extLst>
      <p:ext uri="{BB962C8B-B14F-4D97-AF65-F5344CB8AC3E}">
        <p14:creationId xmlns:p14="http://schemas.microsoft.com/office/powerpoint/2010/main" val="3537548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BE0C1F31-88C5-4488-AE24-E0A7594C56DA}"/>
              </a:ext>
            </a:extLst>
          </p:cNvPr>
          <p:cNvPicPr>
            <a:picLocks noChangeAspect="1"/>
          </p:cNvPicPr>
          <p:nvPr/>
        </p:nvPicPr>
        <p:blipFill>
          <a:blip r:embed="rId2"/>
          <a:stretch>
            <a:fillRect/>
          </a:stretch>
        </p:blipFill>
        <p:spPr>
          <a:xfrm>
            <a:off x="1859766" y="0"/>
            <a:ext cx="8472468" cy="6858000"/>
          </a:xfrm>
          <a:prstGeom prst="rect">
            <a:avLst/>
          </a:prstGeom>
        </p:spPr>
      </p:pic>
    </p:spTree>
    <p:extLst>
      <p:ext uri="{BB962C8B-B14F-4D97-AF65-F5344CB8AC3E}">
        <p14:creationId xmlns:p14="http://schemas.microsoft.com/office/powerpoint/2010/main" val="2746413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그룹 5">
            <a:extLst>
              <a:ext uri="{FF2B5EF4-FFF2-40B4-BE49-F238E27FC236}">
                <a16:creationId xmlns:a16="http://schemas.microsoft.com/office/drawing/2014/main" id="{58BFDE31-F6D7-44D2-8D3A-A3567111D36A}"/>
              </a:ext>
            </a:extLst>
          </p:cNvPr>
          <p:cNvGrpSpPr/>
          <p:nvPr/>
        </p:nvGrpSpPr>
        <p:grpSpPr>
          <a:xfrm>
            <a:off x="1272826" y="159282"/>
            <a:ext cx="9428604" cy="6575901"/>
            <a:chOff x="1272826" y="159282"/>
            <a:chExt cx="9428604" cy="6575901"/>
          </a:xfrm>
        </p:grpSpPr>
        <p:pic>
          <p:nvPicPr>
            <p:cNvPr id="4" name="그림 3">
              <a:extLst>
                <a:ext uri="{FF2B5EF4-FFF2-40B4-BE49-F238E27FC236}">
                  <a16:creationId xmlns:a16="http://schemas.microsoft.com/office/drawing/2014/main" id="{E78B7024-E182-45BD-AA70-8DB815C67949}"/>
                </a:ext>
              </a:extLst>
            </p:cNvPr>
            <p:cNvPicPr>
              <a:picLocks noChangeAspect="1"/>
            </p:cNvPicPr>
            <p:nvPr/>
          </p:nvPicPr>
          <p:blipFill>
            <a:blip r:embed="rId2"/>
            <a:stretch>
              <a:fillRect/>
            </a:stretch>
          </p:blipFill>
          <p:spPr>
            <a:xfrm>
              <a:off x="1272827" y="159282"/>
              <a:ext cx="9428603" cy="1098683"/>
            </a:xfrm>
            <a:prstGeom prst="rect">
              <a:avLst/>
            </a:prstGeom>
          </p:spPr>
        </p:pic>
        <p:pic>
          <p:nvPicPr>
            <p:cNvPr id="5" name="그림 4">
              <a:extLst>
                <a:ext uri="{FF2B5EF4-FFF2-40B4-BE49-F238E27FC236}">
                  <a16:creationId xmlns:a16="http://schemas.microsoft.com/office/drawing/2014/main" id="{1D572A62-7C0C-4B4D-8A4E-5FD9D42E3A42}"/>
                </a:ext>
              </a:extLst>
            </p:cNvPr>
            <p:cNvPicPr>
              <a:picLocks noChangeAspect="1"/>
            </p:cNvPicPr>
            <p:nvPr/>
          </p:nvPicPr>
          <p:blipFill>
            <a:blip r:embed="rId3"/>
            <a:stretch>
              <a:fillRect/>
            </a:stretch>
          </p:blipFill>
          <p:spPr>
            <a:xfrm>
              <a:off x="1272826" y="1257965"/>
              <a:ext cx="9428603" cy="5477218"/>
            </a:xfrm>
            <a:prstGeom prst="rect">
              <a:avLst/>
            </a:prstGeom>
          </p:spPr>
        </p:pic>
      </p:grpSp>
    </p:spTree>
    <p:extLst>
      <p:ext uri="{BB962C8B-B14F-4D97-AF65-F5344CB8AC3E}">
        <p14:creationId xmlns:p14="http://schemas.microsoft.com/office/powerpoint/2010/main" val="10234911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3C55343A-241A-4F0F-8978-42B4F75F4584}"/>
              </a:ext>
            </a:extLst>
          </p:cNvPr>
          <p:cNvPicPr>
            <a:picLocks noChangeAspect="1"/>
          </p:cNvPicPr>
          <p:nvPr/>
        </p:nvPicPr>
        <p:blipFill>
          <a:blip r:embed="rId2"/>
          <a:stretch>
            <a:fillRect/>
          </a:stretch>
        </p:blipFill>
        <p:spPr>
          <a:xfrm>
            <a:off x="0" y="215421"/>
            <a:ext cx="12192000" cy="6427157"/>
          </a:xfrm>
          <a:prstGeom prst="rect">
            <a:avLst/>
          </a:prstGeom>
        </p:spPr>
      </p:pic>
    </p:spTree>
    <p:extLst>
      <p:ext uri="{BB962C8B-B14F-4D97-AF65-F5344CB8AC3E}">
        <p14:creationId xmlns:p14="http://schemas.microsoft.com/office/powerpoint/2010/main" val="3070324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908B9CAE-3A7D-4D76-A4C5-6767ADE3BF90}"/>
              </a:ext>
            </a:extLst>
          </p:cNvPr>
          <p:cNvPicPr>
            <a:picLocks noChangeAspect="1"/>
          </p:cNvPicPr>
          <p:nvPr/>
        </p:nvPicPr>
        <p:blipFill>
          <a:blip r:embed="rId2"/>
          <a:stretch>
            <a:fillRect/>
          </a:stretch>
        </p:blipFill>
        <p:spPr>
          <a:xfrm>
            <a:off x="1425378" y="0"/>
            <a:ext cx="9341243" cy="6858000"/>
          </a:xfrm>
          <a:prstGeom prst="rect">
            <a:avLst/>
          </a:prstGeom>
        </p:spPr>
      </p:pic>
      <p:sp>
        <p:nvSpPr>
          <p:cNvPr id="3" name="직사각형 2">
            <a:extLst>
              <a:ext uri="{FF2B5EF4-FFF2-40B4-BE49-F238E27FC236}">
                <a16:creationId xmlns:a16="http://schemas.microsoft.com/office/drawing/2014/main" id="{9B9B9154-0B4E-4E3E-8682-337D73709BAC}"/>
              </a:ext>
            </a:extLst>
          </p:cNvPr>
          <p:cNvSpPr/>
          <p:nvPr/>
        </p:nvSpPr>
        <p:spPr>
          <a:xfrm>
            <a:off x="5431923" y="636641"/>
            <a:ext cx="2797678" cy="6004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a:extLst>
              <a:ext uri="{FF2B5EF4-FFF2-40B4-BE49-F238E27FC236}">
                <a16:creationId xmlns:a16="http://schemas.microsoft.com/office/drawing/2014/main" id="{68F4AC19-02EF-4280-98C7-A09854962737}"/>
              </a:ext>
            </a:extLst>
          </p:cNvPr>
          <p:cNvSpPr/>
          <p:nvPr/>
        </p:nvSpPr>
        <p:spPr>
          <a:xfrm>
            <a:off x="4273234" y="3673435"/>
            <a:ext cx="3600019" cy="6004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F03C8B8-70A9-452F-8336-B8E65DCFBDDC}"/>
                  </a:ext>
                </a:extLst>
              </p:cNvPr>
              <p:cNvSpPr txBox="1"/>
              <p:nvPr/>
            </p:nvSpPr>
            <p:spPr>
              <a:xfrm>
                <a:off x="8129312" y="3059668"/>
                <a:ext cx="3842590"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𝐶𝑜𝑛𝑠𝑒𝑟𝑣𝑒𝑑</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𝑐𝑢𝑟𝑟𝑒𝑛𝑡</m:t>
                      </m:r>
                      <m:r>
                        <a:rPr lang="en-US" altLang="ko-KR" sz="2400" b="0" i="1" smtClean="0">
                          <a:latin typeface="Cambria Math" panose="02040503050406030204" pitchFamily="18" charset="0"/>
                          <a:ea typeface="Cambria Math" panose="02040503050406030204" pitchFamily="18" charset="0"/>
                        </a:rPr>
                        <m:t> </m:t>
                      </m:r>
                    </m:oMath>
                  </m:oMathPara>
                </a14:m>
                <a:endParaRPr lang="en-US" altLang="ko-KR" sz="24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𝑓𝑜𝑟</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𝑡h𝑒</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𝑅𝐺</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𝑡𝑟𝑎𝑛𝑠𝑓𝑜𝑟𝑚𝑎𝑡𝑖𝑜𝑛</m:t>
                      </m:r>
                    </m:oMath>
                  </m:oMathPara>
                </a14:m>
                <a:endParaRPr lang="ko-KR" altLang="en-US" sz="2400" i="1" dirty="0">
                  <a:latin typeface="Cambria Math" panose="02040503050406030204" pitchFamily="18" charset="0"/>
                </a:endParaRPr>
              </a:p>
            </p:txBody>
          </p:sp>
        </mc:Choice>
        <mc:Fallback xmlns="">
          <p:sp>
            <p:nvSpPr>
              <p:cNvPr id="6" name="TextBox 5">
                <a:extLst>
                  <a:ext uri="{FF2B5EF4-FFF2-40B4-BE49-F238E27FC236}">
                    <a16:creationId xmlns:a16="http://schemas.microsoft.com/office/drawing/2014/main" id="{4F03C8B8-70A9-452F-8336-B8E65DCFBDDC}"/>
                  </a:ext>
                </a:extLst>
              </p:cNvPr>
              <p:cNvSpPr txBox="1">
                <a:spLocks noRot="1" noChangeAspect="1" noMove="1" noResize="1" noEditPoints="1" noAdjustHandles="1" noChangeArrowheads="1" noChangeShapeType="1" noTextEdit="1"/>
              </p:cNvSpPr>
              <p:nvPr/>
            </p:nvSpPr>
            <p:spPr>
              <a:xfrm>
                <a:off x="8129312" y="3059668"/>
                <a:ext cx="3842590" cy="738664"/>
              </a:xfrm>
              <a:prstGeom prst="rect">
                <a:avLst/>
              </a:prstGeom>
              <a:blipFill>
                <a:blip r:embed="rId3"/>
                <a:stretch>
                  <a:fillRect l="-2540" r="-2381" b="-18182"/>
                </a:stretch>
              </a:blipFill>
            </p:spPr>
            <p:txBody>
              <a:bodyPr/>
              <a:lstStyle/>
              <a:p>
                <a:r>
                  <a:rPr lang="ko-KR" altLang="en-US">
                    <a:noFill/>
                  </a:rPr>
                  <a:t> </a:t>
                </a:r>
              </a:p>
            </p:txBody>
          </p:sp>
        </mc:Fallback>
      </mc:AlternateContent>
      <p:sp>
        <p:nvSpPr>
          <p:cNvPr id="7" name="직사각형 6">
            <a:extLst>
              <a:ext uri="{FF2B5EF4-FFF2-40B4-BE49-F238E27FC236}">
                <a16:creationId xmlns:a16="http://schemas.microsoft.com/office/drawing/2014/main" id="{DD5A5AA4-1B9F-426C-9A32-4C3D2EE55FE7}"/>
              </a:ext>
            </a:extLst>
          </p:cNvPr>
          <p:cNvSpPr/>
          <p:nvPr/>
        </p:nvSpPr>
        <p:spPr>
          <a:xfrm>
            <a:off x="3968434" y="5325181"/>
            <a:ext cx="4160878" cy="69237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40A3B7-BB24-4EDE-97BB-4D949A5F39A0}"/>
                  </a:ext>
                </a:extLst>
              </p:cNvPr>
              <p:cNvSpPr txBox="1"/>
              <p:nvPr/>
            </p:nvSpPr>
            <p:spPr>
              <a:xfrm>
                <a:off x="118732" y="5186561"/>
                <a:ext cx="3450496"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ea typeface="Cambria Math" panose="02040503050406030204" pitchFamily="18" charset="0"/>
                        </a:rPr>
                        <m:t>𝑅𝑒𝑙𝑎𝑡𝑖𝑣𝑒</m:t>
                      </m:r>
                      <m:r>
                        <a:rPr lang="en-US" altLang="ko-KR" b="0" i="1" smtClean="0">
                          <a:latin typeface="Cambria Math" panose="02040503050406030204" pitchFamily="18" charset="0"/>
                          <a:ea typeface="Cambria Math" panose="02040503050406030204" pitchFamily="18" charset="0"/>
                        </a:rPr>
                        <m:t> </m:t>
                      </m:r>
                      <m:r>
                        <a:rPr lang="en-US" altLang="ko-KR" b="0" i="1" smtClean="0">
                          <a:latin typeface="Cambria Math" panose="02040503050406030204" pitchFamily="18" charset="0"/>
                          <a:ea typeface="Cambria Math" panose="02040503050406030204" pitchFamily="18" charset="0"/>
                        </a:rPr>
                        <m:t>𝑒𝑛𝑡𝑟𝑜𝑝𝑦</m:t>
                      </m:r>
                      <m:r>
                        <a:rPr lang="en-US" altLang="ko-KR" b="0" i="1" smtClean="0">
                          <a:latin typeface="Cambria Math" panose="02040503050406030204" pitchFamily="18" charset="0"/>
                          <a:ea typeface="Cambria Math" panose="02040503050406030204" pitchFamily="18" charset="0"/>
                        </a:rPr>
                        <m:t> </m:t>
                      </m:r>
                      <m:r>
                        <a:rPr lang="en-US" altLang="ko-KR" b="0" i="1" smtClean="0">
                          <a:latin typeface="Cambria Math" panose="02040503050406030204" pitchFamily="18" charset="0"/>
                          <a:ea typeface="Cambria Math" panose="02040503050406030204" pitchFamily="18" charset="0"/>
                        </a:rPr>
                        <m:t>𝑓𝑢𝑛𝑐𝑡𝑖𝑜𝑛𝑎𝑙</m:t>
                      </m:r>
                    </m:oMath>
                  </m:oMathPara>
                </a14:m>
                <a:endParaRPr lang="en-US" altLang="ko-KR"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i="1">
                          <a:latin typeface="Cambria Math" panose="02040503050406030204" pitchFamily="18" charset="0"/>
                          <a:ea typeface="Cambria Math" panose="02040503050406030204" pitchFamily="18" charset="0"/>
                        </a:rPr>
                        <m:t>=</m:t>
                      </m:r>
                      <m:r>
                        <a:rPr lang="en-US" altLang="ko-KR" i="1">
                          <a:latin typeface="Cambria Math" panose="02040503050406030204" pitchFamily="18" charset="0"/>
                          <a:ea typeface="Cambria Math" panose="02040503050406030204" pitchFamily="18" charset="0"/>
                        </a:rPr>
                        <m:t>𝐾𝑢𝑙𝑙𝑏𝑎𝑐𝑘</m:t>
                      </m:r>
                      <m:r>
                        <a:rPr lang="en-US" altLang="ko-KR" b="0" i="1" smtClean="0">
                          <a:latin typeface="Cambria Math" panose="02040503050406030204" pitchFamily="18" charset="0"/>
                          <a:ea typeface="Cambria Math" panose="02040503050406030204" pitchFamily="18" charset="0"/>
                        </a:rPr>
                        <m:t>−</m:t>
                      </m:r>
                      <m:r>
                        <a:rPr lang="en-US" altLang="ko-KR" i="1">
                          <a:latin typeface="Cambria Math" panose="02040503050406030204" pitchFamily="18" charset="0"/>
                          <a:ea typeface="Cambria Math" panose="02040503050406030204" pitchFamily="18" charset="0"/>
                        </a:rPr>
                        <m:t>𝐿𝑒𝑖𝑏𝑙𝑒𝑟</m:t>
                      </m:r>
                      <m:r>
                        <a:rPr lang="en-US" altLang="ko-KR" b="0" i="1" smtClean="0">
                          <a:latin typeface="Cambria Math" panose="02040503050406030204" pitchFamily="18" charset="0"/>
                          <a:ea typeface="Cambria Math" panose="02040503050406030204" pitchFamily="18" charset="0"/>
                        </a:rPr>
                        <m:t> </m:t>
                      </m:r>
                      <m:r>
                        <a:rPr lang="en-US" altLang="ko-KR" i="1">
                          <a:latin typeface="Cambria Math" panose="02040503050406030204" pitchFamily="18" charset="0"/>
                          <a:ea typeface="Cambria Math" panose="02040503050406030204" pitchFamily="18" charset="0"/>
                        </a:rPr>
                        <m:t>𝑑𝑖𝑣𝑒𝑟𝑔𝑒𝑛𝑐𝑒</m:t>
                      </m:r>
                    </m:oMath>
                  </m:oMathPara>
                </a14:m>
                <a:endParaRPr lang="en-US" altLang="ko-KR"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ea typeface="Cambria Math" panose="02040503050406030204" pitchFamily="18" charset="0"/>
                        </a:rPr>
                        <m:t>=</m:t>
                      </m:r>
                      <m:r>
                        <a:rPr lang="en-US" altLang="ko-KR" b="0" i="1" smtClean="0">
                          <a:latin typeface="Cambria Math" panose="02040503050406030204" pitchFamily="18" charset="0"/>
                          <a:ea typeface="Cambria Math" panose="02040503050406030204" pitchFamily="18" charset="0"/>
                        </a:rPr>
                        <m:t>𝐹𝑖𝑠h𝑒𝑟</m:t>
                      </m:r>
                      <m:r>
                        <a:rPr lang="en-US" altLang="ko-KR" b="0" i="1" smtClean="0">
                          <a:latin typeface="Cambria Math" panose="02040503050406030204" pitchFamily="18" charset="0"/>
                          <a:ea typeface="Cambria Math" panose="02040503050406030204" pitchFamily="18" charset="0"/>
                        </a:rPr>
                        <m:t> </m:t>
                      </m:r>
                      <m:r>
                        <a:rPr lang="en-US" altLang="ko-KR" b="0" i="1" smtClean="0">
                          <a:latin typeface="Cambria Math" panose="02040503050406030204" pitchFamily="18" charset="0"/>
                          <a:ea typeface="Cambria Math" panose="02040503050406030204" pitchFamily="18" charset="0"/>
                        </a:rPr>
                        <m:t>𝑖𝑛𝑓𝑜𝑟𝑚𝑎𝑡𝑖𝑜𝑛</m:t>
                      </m:r>
                    </m:oMath>
                  </m:oMathPara>
                </a14:m>
                <a:endParaRPr lang="ko-KR" altLang="en-US" i="1" dirty="0">
                  <a:latin typeface="Cambria Math" panose="02040503050406030204" pitchFamily="18" charset="0"/>
                </a:endParaRPr>
              </a:p>
            </p:txBody>
          </p:sp>
        </mc:Choice>
        <mc:Fallback xmlns="">
          <p:sp>
            <p:nvSpPr>
              <p:cNvPr id="8" name="TextBox 7">
                <a:extLst>
                  <a:ext uri="{FF2B5EF4-FFF2-40B4-BE49-F238E27FC236}">
                    <a16:creationId xmlns:a16="http://schemas.microsoft.com/office/drawing/2014/main" id="{9040A3B7-BB24-4EDE-97BB-4D949A5F39A0}"/>
                  </a:ext>
                </a:extLst>
              </p:cNvPr>
              <p:cNvSpPr txBox="1">
                <a:spLocks noRot="1" noChangeAspect="1" noMove="1" noResize="1" noEditPoints="1" noAdjustHandles="1" noChangeArrowheads="1" noChangeShapeType="1" noTextEdit="1"/>
              </p:cNvSpPr>
              <p:nvPr/>
            </p:nvSpPr>
            <p:spPr>
              <a:xfrm>
                <a:off x="118732" y="5186561"/>
                <a:ext cx="3450496" cy="830997"/>
              </a:xfrm>
              <a:prstGeom prst="rect">
                <a:avLst/>
              </a:prstGeom>
              <a:blipFill>
                <a:blip r:embed="rId4"/>
                <a:stretch>
                  <a:fillRect l="-176" r="-1764" b="-11765"/>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9AB8195-C58D-417B-B89D-F736563628F7}"/>
                  </a:ext>
                </a:extLst>
              </p:cNvPr>
              <p:cNvSpPr txBox="1"/>
              <p:nvPr/>
            </p:nvSpPr>
            <p:spPr>
              <a:xfrm>
                <a:off x="1706023" y="3789013"/>
                <a:ext cx="20475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𝐺𝑟𝑎𝑑𝑖𝑒𝑛𝑡</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𝑓𝑙𝑜𝑤</m:t>
                      </m:r>
                    </m:oMath>
                  </m:oMathPara>
                </a14:m>
                <a:endParaRPr lang="ko-KR" altLang="en-US" sz="2400" i="1" dirty="0">
                  <a:latin typeface="Cambria Math" panose="02040503050406030204" pitchFamily="18" charset="0"/>
                </a:endParaRPr>
              </a:p>
            </p:txBody>
          </p:sp>
        </mc:Choice>
        <mc:Fallback xmlns="">
          <p:sp>
            <p:nvSpPr>
              <p:cNvPr id="9" name="TextBox 8">
                <a:extLst>
                  <a:ext uri="{FF2B5EF4-FFF2-40B4-BE49-F238E27FC236}">
                    <a16:creationId xmlns:a16="http://schemas.microsoft.com/office/drawing/2014/main" id="{A9AB8195-C58D-417B-B89D-F736563628F7}"/>
                  </a:ext>
                </a:extLst>
              </p:cNvPr>
              <p:cNvSpPr txBox="1">
                <a:spLocks noRot="1" noChangeAspect="1" noMove="1" noResize="1" noEditPoints="1" noAdjustHandles="1" noChangeArrowheads="1" noChangeShapeType="1" noTextEdit="1"/>
              </p:cNvSpPr>
              <p:nvPr/>
            </p:nvSpPr>
            <p:spPr>
              <a:xfrm>
                <a:off x="1706023" y="3789013"/>
                <a:ext cx="2047548" cy="369332"/>
              </a:xfrm>
              <a:prstGeom prst="rect">
                <a:avLst/>
              </a:prstGeom>
              <a:blipFill>
                <a:blip r:embed="rId5"/>
                <a:stretch>
                  <a:fillRect l="-3274" r="-4167" b="-38333"/>
                </a:stretch>
              </a:blipFill>
            </p:spPr>
            <p:txBody>
              <a:bodyPr/>
              <a:lstStyle/>
              <a:p>
                <a:r>
                  <a:rPr lang="ko-KR" altLang="en-US">
                    <a:noFill/>
                  </a:rPr>
                  <a:t> </a:t>
                </a:r>
              </a:p>
            </p:txBody>
          </p:sp>
        </mc:Fallback>
      </mc:AlternateContent>
      <p:sp>
        <p:nvSpPr>
          <p:cNvPr id="10" name="TextBox 9">
            <a:extLst>
              <a:ext uri="{FF2B5EF4-FFF2-40B4-BE49-F238E27FC236}">
                <a16:creationId xmlns:a16="http://schemas.microsoft.com/office/drawing/2014/main" id="{AD0080B1-4137-4C11-8F05-7D7707EA9BA5}"/>
              </a:ext>
            </a:extLst>
          </p:cNvPr>
          <p:cNvSpPr txBox="1"/>
          <p:nvPr/>
        </p:nvSpPr>
        <p:spPr>
          <a:xfrm>
            <a:off x="8911385" y="267309"/>
            <a:ext cx="2278444" cy="369332"/>
          </a:xfrm>
          <a:prstGeom prst="rect">
            <a:avLst/>
          </a:prstGeom>
          <a:noFill/>
        </p:spPr>
        <p:txBody>
          <a:bodyPr wrap="none" lIns="0" tIns="0" rIns="0" bIns="0" rtlCol="0">
            <a:spAutoFit/>
          </a:bodyPr>
          <a:lstStyle/>
          <a:p>
            <a:r>
              <a:rPr lang="en-US" altLang="ko-KR" sz="2400" i="1" dirty="0">
                <a:latin typeface="Cambria Math" panose="02040503050406030204" pitchFamily="18" charset="0"/>
              </a:rPr>
              <a:t>Conservation law</a:t>
            </a:r>
            <a:endParaRPr lang="ko-KR" altLang="en-US" sz="2400" i="1" dirty="0">
              <a:latin typeface="Cambria Math" panose="02040503050406030204" pitchFamily="18" charset="0"/>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6ECAAD7-D111-42C4-8E7E-7A5FC5AA2B2F}"/>
                  </a:ext>
                </a:extLst>
              </p:cNvPr>
              <p:cNvSpPr txBox="1"/>
              <p:nvPr/>
            </p:nvSpPr>
            <p:spPr>
              <a:xfrm>
                <a:off x="8475056" y="4863395"/>
                <a:ext cx="3610219" cy="6463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1400" b="0" i="1" smtClean="0">
                          <a:latin typeface="Cambria Math" panose="02040503050406030204" pitchFamily="18" charset="0"/>
                          <a:ea typeface="Cambria Math" panose="02040503050406030204" pitchFamily="18" charset="0"/>
                        </a:rPr>
                        <m:t>𝑊𝑒𝑠𝑠</m:t>
                      </m:r>
                      <m:r>
                        <a:rPr lang="en-US" altLang="ko-KR" sz="1400" b="0" i="1" smtClean="0">
                          <a:latin typeface="Cambria Math" panose="02040503050406030204" pitchFamily="18" charset="0"/>
                          <a:ea typeface="Cambria Math" panose="02040503050406030204" pitchFamily="18" charset="0"/>
                        </a:rPr>
                        <m:t>−</m:t>
                      </m:r>
                      <m:r>
                        <a:rPr lang="en-US" altLang="ko-KR" sz="1400" b="0" i="1" smtClean="0">
                          <a:latin typeface="Cambria Math" panose="02040503050406030204" pitchFamily="18" charset="0"/>
                          <a:ea typeface="Cambria Math" panose="02040503050406030204" pitchFamily="18" charset="0"/>
                        </a:rPr>
                        <m:t>𝑍𝑢𝑚𝑖𝑛𝑜</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𝑐𝑜𝑛𝑠𝑖𝑠𝑡𝑒𝑛𝑐𝑦</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𝑐𝑜𝑛𝑑𝑖𝑡𝑖𝑜𝑛</m:t>
                      </m:r>
                    </m:oMath>
                  </m:oMathPara>
                </a14:m>
                <a:endParaRPr lang="en-US" altLang="ko-KR" sz="14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1400" b="0" i="1" smtClean="0">
                          <a:latin typeface="Cambria Math" panose="02040503050406030204" pitchFamily="18" charset="0"/>
                          <a:ea typeface="Cambria Math" panose="02040503050406030204" pitchFamily="18" charset="0"/>
                        </a:rPr>
                        <m:t>𝑓𝑜𝑟</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𝑡h𝑒</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𝑊𝑒𝑦𝑙</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𝑎𝑛𝑜𝑚𝑎𝑙𝑦</m:t>
                      </m:r>
                    </m:oMath>
                  </m:oMathPara>
                </a14:m>
                <a:endParaRPr lang="en-US" altLang="ko-KR" sz="14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1400" b="0" i="1" smtClean="0">
                          <a:latin typeface="Cambria Math" panose="02040503050406030204" pitchFamily="18" charset="0"/>
                          <a:ea typeface="Cambria Math" panose="02040503050406030204" pitchFamily="18" charset="0"/>
                        </a:rPr>
                        <m:t>𝑖𝑛</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𝑡h𝑒</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𝑙𝑜𝑐𝑎𝑙</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𝑟𝑒𝑛𝑜𝑟𝑚𝑎𝑙𝑖𝑧𝑎𝑡𝑖𝑜𝑛</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𝑔𝑟𝑜𝑢𝑝</m:t>
                      </m:r>
                      <m:r>
                        <a:rPr lang="en-US" altLang="ko-KR" sz="1400" b="0" i="1" smtClean="0">
                          <a:latin typeface="Cambria Math" panose="02040503050406030204" pitchFamily="18" charset="0"/>
                          <a:ea typeface="Cambria Math" panose="02040503050406030204" pitchFamily="18" charset="0"/>
                        </a:rPr>
                        <m:t> </m:t>
                      </m:r>
                      <m:r>
                        <a:rPr lang="en-US" altLang="ko-KR" sz="1400" b="0" i="1" smtClean="0">
                          <a:latin typeface="Cambria Math" panose="02040503050406030204" pitchFamily="18" charset="0"/>
                          <a:ea typeface="Cambria Math" panose="02040503050406030204" pitchFamily="18" charset="0"/>
                        </a:rPr>
                        <m:t>𝑒𝑞𝑢𝑎𝑡𝑖𝑜𝑛</m:t>
                      </m:r>
                    </m:oMath>
                  </m:oMathPara>
                </a14:m>
                <a:endParaRPr lang="ko-KR" altLang="en-US" sz="1400" i="1" dirty="0">
                  <a:latin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F6ECAAD7-D111-42C4-8E7E-7A5FC5AA2B2F}"/>
                  </a:ext>
                </a:extLst>
              </p:cNvPr>
              <p:cNvSpPr txBox="1">
                <a:spLocks noRot="1" noChangeAspect="1" noMove="1" noResize="1" noEditPoints="1" noAdjustHandles="1" noChangeArrowheads="1" noChangeShapeType="1" noTextEdit="1"/>
              </p:cNvSpPr>
              <p:nvPr/>
            </p:nvSpPr>
            <p:spPr>
              <a:xfrm>
                <a:off x="8475056" y="4863395"/>
                <a:ext cx="3610219" cy="646331"/>
              </a:xfrm>
              <a:prstGeom prst="rect">
                <a:avLst/>
              </a:prstGeom>
              <a:blipFill>
                <a:blip r:embed="rId6"/>
                <a:stretch>
                  <a:fillRect l="-676" r="-1182" b="-10377"/>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34889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2000"/>
                                        <p:tgtEl>
                                          <p:spTgt spid="6"/>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ircle(in)">
                                      <p:cBhvr>
                                        <p:cTn id="18" dur="2000"/>
                                        <p:tgtEl>
                                          <p:spTgt spid="5"/>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circle(in)">
                                      <p:cBhvr>
                                        <p:cTn id="26" dur="2000"/>
                                        <p:tgtEl>
                                          <p:spTgt spid="7"/>
                                        </p:tgtEl>
                                      </p:cBhvr>
                                    </p:animEffect>
                                  </p:childTnLst>
                                </p:cTn>
                              </p:par>
                              <p:par>
                                <p:cTn id="27" presetID="6"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ircle(in)">
                                      <p:cBhvr>
                                        <p:cTn id="29" dur="20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circle(in)">
                                      <p:cBhvr>
                                        <p:cTn id="3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P spid="7" grpId="0" animBg="1"/>
      <p:bldP spid="8" grpId="0"/>
      <p:bldP spid="9" grpId="0"/>
      <p:bldP spid="10" grpId="0"/>
      <p:bldP spid="1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그룹 5"/>
          <p:cNvGrpSpPr/>
          <p:nvPr/>
        </p:nvGrpSpPr>
        <p:grpSpPr>
          <a:xfrm>
            <a:off x="448252" y="937061"/>
            <a:ext cx="11277600" cy="3608734"/>
            <a:chOff x="420544" y="493715"/>
            <a:chExt cx="11277600" cy="3608734"/>
          </a:xfrm>
        </p:grpSpPr>
        <p:pic>
          <p:nvPicPr>
            <p:cNvPr id="4" name="그림 3"/>
            <p:cNvPicPr>
              <a:picLocks noChangeAspect="1"/>
            </p:cNvPicPr>
            <p:nvPr/>
          </p:nvPicPr>
          <p:blipFill>
            <a:blip r:embed="rId2"/>
            <a:stretch>
              <a:fillRect/>
            </a:stretch>
          </p:blipFill>
          <p:spPr>
            <a:xfrm>
              <a:off x="420544" y="493715"/>
              <a:ext cx="11277600" cy="1705982"/>
            </a:xfrm>
            <a:prstGeom prst="rect">
              <a:avLst/>
            </a:prstGeom>
          </p:spPr>
        </p:pic>
        <p:pic>
          <p:nvPicPr>
            <p:cNvPr id="5" name="그림 4"/>
            <p:cNvPicPr>
              <a:picLocks noChangeAspect="1"/>
            </p:cNvPicPr>
            <p:nvPr/>
          </p:nvPicPr>
          <p:blipFill>
            <a:blip r:embed="rId3"/>
            <a:stretch>
              <a:fillRect/>
            </a:stretch>
          </p:blipFill>
          <p:spPr>
            <a:xfrm>
              <a:off x="420544" y="2406286"/>
              <a:ext cx="11277600" cy="1696163"/>
            </a:xfrm>
            <a:prstGeom prst="rect">
              <a:avLst/>
            </a:prstGeom>
          </p:spPr>
        </p:pic>
      </p:grpSp>
      <mc:AlternateContent xmlns:mc="http://schemas.openxmlformats.org/markup-compatibility/2006" xmlns:a14="http://schemas.microsoft.com/office/drawing/2010/main">
        <mc:Choice Requires="a14">
          <p:sp>
            <p:nvSpPr>
              <p:cNvPr id="7" name="TextBox 6"/>
              <p:cNvSpPr txBox="1"/>
              <p:nvPr/>
            </p:nvSpPr>
            <p:spPr>
              <a:xfrm>
                <a:off x="452582" y="5142056"/>
                <a:ext cx="11273270" cy="1107996"/>
              </a:xfrm>
              <a:prstGeom prst="rect">
                <a:avLst/>
              </a:prstGeom>
              <a:solidFill>
                <a:schemeClr val="tx1"/>
              </a:solidFill>
              <a:ln w="38100">
                <a:solidFill>
                  <a:srgbClr val="FF0000"/>
                </a:solidFill>
              </a:ln>
            </p:spPr>
            <p:txBody>
              <a:bodyPr wrap="square" lIns="0" tIns="0" rIns="0" bIns="0" rtlCol="0">
                <a:spAutoFit/>
              </a:bodyPr>
              <a:lstStyle/>
              <a:p>
                <a:pPr algn="ctr"/>
                <a14:m>
                  <m:oMathPara xmlns:m="http://schemas.openxmlformats.org/officeDocument/2006/math">
                    <m:oMathParaPr>
                      <m:jc m:val="centerGroup"/>
                    </m:oMathParaPr>
                    <m:oMath xmlns:m="http://schemas.openxmlformats.org/officeDocument/2006/math">
                      <m:r>
                        <a:rPr lang="en-US" altLang="ko-KR" sz="3600" b="0" i="1" smtClean="0">
                          <a:solidFill>
                            <a:schemeClr val="bg1"/>
                          </a:solidFill>
                          <a:latin typeface="Cambria Math" panose="02040503050406030204" pitchFamily="18" charset="0"/>
                        </a:rPr>
                        <m:t>𝐺𝑒𝑛𝑒𝑟𝑎𝑙𝑖𝑧𝑒𝑑</m:t>
                      </m:r>
                      <m:r>
                        <a:rPr lang="en-US" altLang="ko-KR" sz="3600" b="0" i="1" smtClean="0">
                          <a:solidFill>
                            <a:schemeClr val="bg1"/>
                          </a:solidFill>
                          <a:latin typeface="Cambria Math" panose="02040503050406030204" pitchFamily="18" charset="0"/>
                        </a:rPr>
                        <m:t> </m:t>
                      </m:r>
                      <m:r>
                        <a:rPr lang="en-US" altLang="ko-KR" sz="3600" b="0" i="1" smtClean="0">
                          <a:solidFill>
                            <a:schemeClr val="bg1"/>
                          </a:solidFill>
                          <a:latin typeface="Cambria Math" panose="02040503050406030204" pitchFamily="18" charset="0"/>
                        </a:rPr>
                        <m:t>𝑓𝑙𝑢𝑐𝑡𝑢𝑎𝑡𝑖𝑜𝑛</m:t>
                      </m:r>
                      <m:r>
                        <a:rPr lang="en-US" altLang="ko-KR" sz="3600" b="0" i="1" smtClean="0">
                          <a:solidFill>
                            <a:schemeClr val="bg1"/>
                          </a:solidFill>
                          <a:latin typeface="Cambria Math" panose="02040503050406030204" pitchFamily="18" charset="0"/>
                        </a:rPr>
                        <m:t>−</m:t>
                      </m:r>
                      <m:r>
                        <a:rPr lang="en-US" altLang="ko-KR" sz="3600" b="0" i="1" smtClean="0">
                          <a:solidFill>
                            <a:schemeClr val="bg1"/>
                          </a:solidFill>
                          <a:latin typeface="Cambria Math" panose="02040503050406030204" pitchFamily="18" charset="0"/>
                        </a:rPr>
                        <m:t>𝑑𝑖𝑠𝑠𝑖𝑝𝑎𝑡𝑖𝑜𝑛</m:t>
                      </m:r>
                      <m:r>
                        <a:rPr lang="en-US" altLang="ko-KR" sz="3600" b="0" i="1" smtClean="0">
                          <a:solidFill>
                            <a:schemeClr val="bg1"/>
                          </a:solidFill>
                          <a:latin typeface="Cambria Math" panose="02040503050406030204" pitchFamily="18" charset="0"/>
                        </a:rPr>
                        <m:t> </m:t>
                      </m:r>
                      <m:r>
                        <a:rPr lang="en-US" altLang="ko-KR" sz="3600" b="0" i="1" smtClean="0">
                          <a:solidFill>
                            <a:schemeClr val="bg1"/>
                          </a:solidFill>
                          <a:latin typeface="Cambria Math" panose="02040503050406030204" pitchFamily="18" charset="0"/>
                        </a:rPr>
                        <m:t>𝑡h𝑒𝑜𝑟𝑒𝑚</m:t>
                      </m:r>
                    </m:oMath>
                  </m:oMathPara>
                </a14:m>
                <a:endParaRPr lang="en-US" altLang="ko-KR" sz="3600" b="0" i="1" dirty="0">
                  <a:solidFill>
                    <a:schemeClr val="bg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altLang="ko-KR" sz="3600" b="0" i="1" smtClean="0">
                          <a:solidFill>
                            <a:schemeClr val="bg1"/>
                          </a:solidFill>
                          <a:latin typeface="Cambria Math" panose="02040503050406030204" pitchFamily="18" charset="0"/>
                        </a:rPr>
                        <m:t>𝑡𝑜</m:t>
                      </m:r>
                      <m:r>
                        <a:rPr lang="en-US" altLang="ko-KR" sz="3600" b="0" i="1" smtClean="0">
                          <a:solidFill>
                            <a:schemeClr val="bg1"/>
                          </a:solidFill>
                          <a:latin typeface="Cambria Math" panose="02040503050406030204" pitchFamily="18" charset="0"/>
                        </a:rPr>
                        <m:t> </m:t>
                      </m:r>
                      <m:r>
                        <a:rPr lang="en-US" altLang="ko-KR" sz="3600" b="0" i="1" smtClean="0">
                          <a:solidFill>
                            <a:schemeClr val="bg1"/>
                          </a:solidFill>
                          <a:latin typeface="Cambria Math" panose="02040503050406030204" pitchFamily="18" charset="0"/>
                        </a:rPr>
                        <m:t>𝑐𝑜𝑛𝑠𝑡𝑟𝑎𝑖𝑛</m:t>
                      </m:r>
                      <m:r>
                        <a:rPr lang="en-US" altLang="ko-KR" sz="3600" b="0" i="1" smtClean="0">
                          <a:solidFill>
                            <a:schemeClr val="bg1"/>
                          </a:solidFill>
                          <a:latin typeface="Cambria Math" panose="02040503050406030204" pitchFamily="18" charset="0"/>
                        </a:rPr>
                        <m:t> </m:t>
                      </m:r>
                      <m:r>
                        <a:rPr lang="en-US" altLang="ko-KR" sz="3600" b="0" i="1" smtClean="0">
                          <a:solidFill>
                            <a:schemeClr val="bg1"/>
                          </a:solidFill>
                          <a:latin typeface="Cambria Math" panose="02040503050406030204" pitchFamily="18" charset="0"/>
                        </a:rPr>
                        <m:t>𝑚𝑢𝑙𝑡𝑖</m:t>
                      </m:r>
                      <m:r>
                        <a:rPr lang="en-US" altLang="ko-KR" sz="3600" b="0" i="1" smtClean="0">
                          <a:solidFill>
                            <a:schemeClr val="bg1"/>
                          </a:solidFill>
                          <a:latin typeface="Cambria Math" panose="02040503050406030204" pitchFamily="18" charset="0"/>
                        </a:rPr>
                        <m:t>−</m:t>
                      </m:r>
                      <m:r>
                        <a:rPr lang="en-US" altLang="ko-KR" sz="3600" b="0" i="1" smtClean="0">
                          <a:solidFill>
                            <a:schemeClr val="bg1"/>
                          </a:solidFill>
                          <a:latin typeface="Cambria Math" panose="02040503050406030204" pitchFamily="18" charset="0"/>
                        </a:rPr>
                        <m:t>𝑝𝑎𝑟𝑡𝑖𝑐𝑙𝑒</m:t>
                      </m:r>
                      <m:r>
                        <a:rPr lang="en-US" altLang="ko-KR" sz="3600" b="0" i="1" smtClean="0">
                          <a:solidFill>
                            <a:schemeClr val="bg1"/>
                          </a:solidFill>
                          <a:latin typeface="Cambria Math" panose="02040503050406030204" pitchFamily="18" charset="0"/>
                        </a:rPr>
                        <m:t> </m:t>
                      </m:r>
                      <m:r>
                        <a:rPr lang="en-US" altLang="ko-KR" sz="3600" b="0" i="1" smtClean="0">
                          <a:solidFill>
                            <a:schemeClr val="bg1"/>
                          </a:solidFill>
                          <a:latin typeface="Cambria Math" panose="02040503050406030204" pitchFamily="18" charset="0"/>
                        </a:rPr>
                        <m:t>𝑑𝑦𝑛𝑎𝑚𝑖𝑐𝑠</m:t>
                      </m:r>
                    </m:oMath>
                  </m:oMathPara>
                </a14:m>
                <a:endParaRPr lang="ko-KR" altLang="en-US" sz="3600" dirty="0">
                  <a:solidFill>
                    <a:schemeClr val="bg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52582" y="5142056"/>
                <a:ext cx="11273270" cy="1107996"/>
              </a:xfrm>
              <a:prstGeom prst="rect">
                <a:avLst/>
              </a:prstGeom>
              <a:blipFill>
                <a:blip r:embed="rId4"/>
                <a:stretch>
                  <a:fillRect/>
                </a:stretch>
              </a:blipFill>
              <a:ln w="38100">
                <a:solidFill>
                  <a:srgbClr val="FF0000"/>
                </a:solidFill>
              </a:ln>
            </p:spPr>
            <p:txBody>
              <a:bodyPr/>
              <a:lstStyle/>
              <a:p>
                <a:r>
                  <a:rPr lang="ko-KR" altLang="en-US">
                    <a:noFill/>
                  </a:rPr>
                  <a:t> </a:t>
                </a:r>
              </a:p>
            </p:txBody>
          </p:sp>
        </mc:Fallback>
      </mc:AlternateContent>
      <p:sp>
        <p:nvSpPr>
          <p:cNvPr id="8" name="직사각형 7"/>
          <p:cNvSpPr/>
          <p:nvPr/>
        </p:nvSpPr>
        <p:spPr>
          <a:xfrm>
            <a:off x="6594764" y="1376218"/>
            <a:ext cx="4368800" cy="738909"/>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528BE1F-47F8-4C4A-BBE7-D35ACA87440D}"/>
                  </a:ext>
                </a:extLst>
              </p:cNvPr>
              <p:cNvSpPr txBox="1"/>
              <p:nvPr/>
            </p:nvSpPr>
            <p:spPr>
              <a:xfrm>
                <a:off x="9102617" y="2936557"/>
                <a:ext cx="2569358"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3200" b="0" i="1" smtClean="0">
                              <a:latin typeface="Cambria Math" panose="02040503050406030204" pitchFamily="18" charset="0"/>
                            </a:rPr>
                          </m:ctrlPr>
                        </m:sSubPr>
                        <m:e>
                          <m:r>
                            <a:rPr lang="en-US" altLang="ko-KR" sz="3200" b="0" i="1" smtClean="0">
                              <a:latin typeface="Cambria Math" panose="02040503050406030204" pitchFamily="18" charset="0"/>
                            </a:rPr>
                            <m:t>𝐺</m:t>
                          </m:r>
                        </m:e>
                        <m:sub>
                          <m:r>
                            <a:rPr lang="en-US" altLang="ko-KR" sz="3200" b="0" i="1" smtClean="0">
                              <a:latin typeface="Cambria Math" panose="02040503050406030204" pitchFamily="18" charset="0"/>
                            </a:rPr>
                            <m:t>𝑅</m:t>
                          </m:r>
                        </m:sub>
                      </m:sSub>
                      <m:r>
                        <a:rPr lang="en-US" altLang="ko-KR" sz="3200" b="0" i="1" smtClean="0">
                          <a:latin typeface="Cambria Math" panose="02040503050406030204" pitchFamily="18" charset="0"/>
                        </a:rPr>
                        <m:t>−</m:t>
                      </m:r>
                      <m:sSub>
                        <m:sSubPr>
                          <m:ctrlPr>
                            <a:rPr lang="en-US" altLang="ko-KR" sz="3200" b="0" i="1" smtClean="0">
                              <a:latin typeface="Cambria Math" panose="02040503050406030204" pitchFamily="18" charset="0"/>
                            </a:rPr>
                          </m:ctrlPr>
                        </m:sSubPr>
                        <m:e>
                          <m:r>
                            <a:rPr lang="en-US" altLang="ko-KR" sz="3200" b="0" i="1" smtClean="0">
                              <a:latin typeface="Cambria Math" panose="02040503050406030204" pitchFamily="18" charset="0"/>
                            </a:rPr>
                            <m:t>𝐺</m:t>
                          </m:r>
                        </m:e>
                        <m:sub>
                          <m:r>
                            <a:rPr lang="en-US" altLang="ko-KR" sz="3200" b="0" i="1" smtClean="0">
                              <a:latin typeface="Cambria Math" panose="02040503050406030204" pitchFamily="18" charset="0"/>
                            </a:rPr>
                            <m:t>𝐴</m:t>
                          </m:r>
                        </m:sub>
                      </m:sSub>
                      <m:r>
                        <a:rPr lang="en-US" altLang="ko-KR" sz="3200" b="0" i="1" smtClean="0">
                          <a:latin typeface="Cambria Math" panose="02040503050406030204" pitchFamily="18" charset="0"/>
                        </a:rPr>
                        <m:t>=</m:t>
                      </m:r>
                      <m:sSub>
                        <m:sSubPr>
                          <m:ctrlPr>
                            <a:rPr lang="en-US" altLang="ko-KR" sz="3200" b="0" i="1" smtClean="0">
                              <a:latin typeface="Cambria Math" panose="02040503050406030204" pitchFamily="18" charset="0"/>
                            </a:rPr>
                          </m:ctrlPr>
                        </m:sSubPr>
                        <m:e>
                          <m:r>
                            <a:rPr lang="en-US" altLang="ko-KR" sz="3200" b="0" i="1" smtClean="0">
                              <a:latin typeface="Cambria Math" panose="02040503050406030204" pitchFamily="18" charset="0"/>
                            </a:rPr>
                            <m:t>𝐺</m:t>
                          </m:r>
                        </m:e>
                        <m:sub>
                          <m:r>
                            <a:rPr lang="en-US" altLang="ko-KR" sz="3200" b="0" i="1" smtClean="0">
                              <a:latin typeface="Cambria Math" panose="02040503050406030204" pitchFamily="18" charset="0"/>
                            </a:rPr>
                            <m:t>𝐾</m:t>
                          </m:r>
                        </m:sub>
                      </m:sSub>
                    </m:oMath>
                  </m:oMathPara>
                </a14:m>
                <a:endParaRPr lang="ko-KR" altLang="en-US" sz="3200" dirty="0"/>
              </a:p>
            </p:txBody>
          </p:sp>
        </mc:Choice>
        <mc:Fallback xmlns="">
          <p:sp>
            <p:nvSpPr>
              <p:cNvPr id="2" name="TextBox 1">
                <a:extLst>
                  <a:ext uri="{FF2B5EF4-FFF2-40B4-BE49-F238E27FC236}">
                    <a16:creationId xmlns:a16="http://schemas.microsoft.com/office/drawing/2014/main" id="{2528BE1F-47F8-4C4A-BBE7-D35ACA87440D}"/>
                  </a:ext>
                </a:extLst>
              </p:cNvPr>
              <p:cNvSpPr txBox="1">
                <a:spLocks noRot="1" noChangeAspect="1" noMove="1" noResize="1" noEditPoints="1" noAdjustHandles="1" noChangeArrowheads="1" noChangeShapeType="1" noTextEdit="1"/>
              </p:cNvSpPr>
              <p:nvPr/>
            </p:nvSpPr>
            <p:spPr>
              <a:xfrm>
                <a:off x="9102617" y="2936557"/>
                <a:ext cx="2569358" cy="492443"/>
              </a:xfrm>
              <a:prstGeom prst="rect">
                <a:avLst/>
              </a:prstGeom>
              <a:blipFill>
                <a:blip r:embed="rId5"/>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2D666FA-1855-45A2-B476-5CB81FF365BB}"/>
                  </a:ext>
                </a:extLst>
              </p:cNvPr>
              <p:cNvSpPr txBox="1"/>
              <p:nvPr/>
            </p:nvSpPr>
            <p:spPr>
              <a:xfrm>
                <a:off x="1704858" y="3697713"/>
                <a:ext cx="8764387" cy="984885"/>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3200" b="0" i="1" smtClean="0">
                          <a:latin typeface="Cambria Math" panose="02040503050406030204" pitchFamily="18" charset="0"/>
                        </a:rPr>
                        <m:t>𝑊𝑒𝑠𝑠</m:t>
                      </m:r>
                      <m:r>
                        <a:rPr lang="en-US" altLang="ko-KR" sz="3200" b="0" i="1" smtClean="0">
                          <a:latin typeface="Cambria Math" panose="02040503050406030204" pitchFamily="18" charset="0"/>
                        </a:rPr>
                        <m:t>−</m:t>
                      </m:r>
                      <m:r>
                        <a:rPr lang="en-US" altLang="ko-KR" sz="3200" b="0" i="1" smtClean="0">
                          <a:latin typeface="Cambria Math" panose="02040503050406030204" pitchFamily="18" charset="0"/>
                        </a:rPr>
                        <m:t>𝑍𝑢𝑚𝑖𝑛𝑜</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𝑐𝑜𝑛𝑠𝑖𝑠𝑡𝑒𝑛𝑐𝑦</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𝑐𝑜𝑛𝑑𝑖𝑡𝑖𝑜𝑛</m:t>
                      </m:r>
                    </m:oMath>
                  </m:oMathPara>
                </a14:m>
                <a:endParaRPr lang="en-US" altLang="ko-KR" sz="32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3200" b="0" i="1" smtClean="0">
                          <a:latin typeface="Cambria Math" panose="02040503050406030204" pitchFamily="18" charset="0"/>
                        </a:rPr>
                        <m:t>𝑓𝑜𝑟</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𝑡h𝑒</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𝑊𝑒𝑦𝑙</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𝑎𝑛𝑜𝑚𝑎𝑙𝑦</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𝑖𝑛</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𝑡h𝑒</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𝑙𝑜𝑐𝑎𝑙</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𝑅𝐺</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𝑒𝑞𝑢𝑎𝑡𝑖𝑜𝑛</m:t>
                      </m:r>
                    </m:oMath>
                  </m:oMathPara>
                </a14:m>
                <a:endParaRPr lang="ko-KR" altLang="en-US" sz="3200" dirty="0"/>
              </a:p>
            </p:txBody>
          </p:sp>
        </mc:Choice>
        <mc:Fallback xmlns="">
          <p:sp>
            <p:nvSpPr>
              <p:cNvPr id="3" name="TextBox 2">
                <a:extLst>
                  <a:ext uri="{FF2B5EF4-FFF2-40B4-BE49-F238E27FC236}">
                    <a16:creationId xmlns:a16="http://schemas.microsoft.com/office/drawing/2014/main" id="{92D666FA-1855-45A2-B476-5CB81FF365BB}"/>
                  </a:ext>
                </a:extLst>
              </p:cNvPr>
              <p:cNvSpPr txBox="1">
                <a:spLocks noRot="1" noChangeAspect="1" noMove="1" noResize="1" noEditPoints="1" noAdjustHandles="1" noChangeArrowheads="1" noChangeShapeType="1" noTextEdit="1"/>
              </p:cNvSpPr>
              <p:nvPr/>
            </p:nvSpPr>
            <p:spPr>
              <a:xfrm>
                <a:off x="1704858" y="3697713"/>
                <a:ext cx="8764387" cy="984885"/>
              </a:xfrm>
              <a:prstGeom prst="rect">
                <a:avLst/>
              </a:prstGeom>
              <a:blipFill>
                <a:blip r:embed="rId6"/>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3471559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429A3CA7-8FA4-4C89-AFD4-6846BC9D0BB1}"/>
              </a:ext>
            </a:extLst>
          </p:cNvPr>
          <p:cNvSpPr/>
          <p:nvPr/>
        </p:nvSpPr>
        <p:spPr>
          <a:xfrm>
            <a:off x="756108" y="700849"/>
            <a:ext cx="10679783" cy="5456302"/>
          </a:xfrm>
          <a:prstGeom prst="rect">
            <a:avLst/>
          </a:prstGeom>
        </p:spPr>
        <p:txBody>
          <a:bodyPr wrap="none">
            <a:spAutoFit/>
          </a:bodyPr>
          <a:lstStyle/>
          <a:p>
            <a:pPr algn="ctr">
              <a:lnSpc>
                <a:spcPct val="200000"/>
              </a:lnSpc>
            </a:pPr>
            <a:r>
              <a:rPr lang="en-US" altLang="ko-KR" sz="3600" dirty="0">
                <a:latin typeface="Arial Rounded MT Bold" panose="020F0704030504030204" pitchFamily="34" charset="0"/>
              </a:rPr>
              <a:t>Monotonicity</a:t>
            </a:r>
            <a:r>
              <a:rPr lang="ko-KR" altLang="en-US" sz="3600" dirty="0">
                <a:latin typeface="Arial Rounded MT Bold" panose="020F0704030504030204" pitchFamily="34" charset="0"/>
              </a:rPr>
              <a:t> </a:t>
            </a:r>
            <a:r>
              <a:rPr lang="en-US" altLang="ko-KR" sz="3600" dirty="0">
                <a:latin typeface="Arial Rounded MT Bold" panose="020F0704030504030204" pitchFamily="34" charset="0"/>
              </a:rPr>
              <a:t>of</a:t>
            </a:r>
            <a:r>
              <a:rPr lang="ko-KR" altLang="en-US" sz="3600" dirty="0">
                <a:latin typeface="Arial Rounded MT Bold" panose="020F0704030504030204" pitchFamily="34" charset="0"/>
              </a:rPr>
              <a:t> </a:t>
            </a:r>
            <a:r>
              <a:rPr lang="en-US" altLang="ko-KR" sz="3600" dirty="0">
                <a:latin typeface="Arial Rounded MT Bold" panose="020F0704030504030204" pitchFamily="34" charset="0"/>
              </a:rPr>
              <a:t>the</a:t>
            </a:r>
            <a:r>
              <a:rPr lang="ko-KR" altLang="en-US" sz="3600" dirty="0">
                <a:latin typeface="Arial Rounded MT Bold" panose="020F0704030504030204" pitchFamily="34" charset="0"/>
              </a:rPr>
              <a:t> </a:t>
            </a:r>
            <a:r>
              <a:rPr lang="en-US" altLang="ko-KR" sz="3600" dirty="0">
                <a:latin typeface="Arial Rounded MT Bold" panose="020F0704030504030204" pitchFamily="34" charset="0"/>
              </a:rPr>
              <a:t>RG</a:t>
            </a:r>
            <a:r>
              <a:rPr lang="ko-KR" altLang="en-US" sz="3600" dirty="0">
                <a:latin typeface="Arial Rounded MT Bold" panose="020F0704030504030204" pitchFamily="34" charset="0"/>
              </a:rPr>
              <a:t> </a:t>
            </a:r>
            <a:r>
              <a:rPr lang="en-US" altLang="ko-KR" sz="3600" dirty="0">
                <a:latin typeface="Arial Rounded MT Bold" panose="020F0704030504030204" pitchFamily="34" charset="0"/>
              </a:rPr>
              <a:t>flow</a:t>
            </a:r>
          </a:p>
          <a:p>
            <a:pPr algn="ctr">
              <a:lnSpc>
                <a:spcPct val="200000"/>
              </a:lnSpc>
            </a:pPr>
            <a:r>
              <a:rPr lang="en-US" altLang="ko-KR" sz="3600" dirty="0">
                <a:latin typeface="Arial Rounded MT Bold" panose="020F0704030504030204" pitchFamily="34" charset="0"/>
              </a:rPr>
              <a:t>in</a:t>
            </a:r>
            <a:r>
              <a:rPr lang="ko-KR" altLang="en-US" sz="3600" dirty="0">
                <a:latin typeface="Arial Rounded MT Bold" panose="020F0704030504030204" pitchFamily="34" charset="0"/>
              </a:rPr>
              <a:t> </a:t>
            </a:r>
            <a:r>
              <a:rPr lang="en-US" altLang="ko-KR" sz="3600" dirty="0">
                <a:latin typeface="Arial Rounded MT Bold" panose="020F0704030504030204" pitchFamily="34" charset="0"/>
              </a:rPr>
              <a:t>the</a:t>
            </a:r>
            <a:r>
              <a:rPr lang="ko-KR" altLang="en-US" sz="3600" dirty="0">
                <a:latin typeface="Arial Rounded MT Bold" panose="020F0704030504030204" pitchFamily="34" charset="0"/>
              </a:rPr>
              <a:t> </a:t>
            </a:r>
            <a:r>
              <a:rPr lang="en-US" altLang="ko-KR" sz="3600" dirty="0">
                <a:solidFill>
                  <a:srgbClr val="FF0000"/>
                </a:solidFill>
                <a:latin typeface="Arial Rounded MT Bold" panose="020F0704030504030204" pitchFamily="34" charset="0"/>
              </a:rPr>
              <a:t>entropy</a:t>
            </a:r>
            <a:r>
              <a:rPr lang="ko-KR" altLang="en-US" sz="3600" dirty="0">
                <a:solidFill>
                  <a:srgbClr val="FF0000"/>
                </a:solidFill>
                <a:latin typeface="Arial Rounded MT Bold" panose="020F0704030504030204" pitchFamily="34" charset="0"/>
              </a:rPr>
              <a:t> </a:t>
            </a:r>
            <a:r>
              <a:rPr lang="en-US" altLang="ko-KR" sz="3600" dirty="0">
                <a:solidFill>
                  <a:srgbClr val="FF0000"/>
                </a:solidFill>
                <a:latin typeface="Arial Rounded MT Bold" panose="020F0704030504030204" pitchFamily="34" charset="0"/>
              </a:rPr>
              <a:t>production</a:t>
            </a:r>
            <a:r>
              <a:rPr lang="ko-KR" altLang="en-US" sz="3600" dirty="0">
                <a:solidFill>
                  <a:srgbClr val="FF0000"/>
                </a:solidFill>
                <a:latin typeface="Arial Rounded MT Bold" panose="020F0704030504030204" pitchFamily="34" charset="0"/>
              </a:rPr>
              <a:t> </a:t>
            </a:r>
            <a:r>
              <a:rPr lang="en-US" altLang="ko-KR" sz="3600" dirty="0">
                <a:latin typeface="Arial Rounded MT Bold" panose="020F0704030504030204" pitchFamily="34" charset="0"/>
              </a:rPr>
              <a:t>perspective </a:t>
            </a:r>
          </a:p>
          <a:p>
            <a:pPr algn="ctr">
              <a:lnSpc>
                <a:spcPct val="200000"/>
              </a:lnSpc>
            </a:pPr>
            <a:r>
              <a:rPr lang="en-US" altLang="ko-KR" sz="3600" dirty="0">
                <a:latin typeface="Arial Rounded MT Bold" panose="020F0704030504030204" pitchFamily="34" charset="0"/>
                <a:sym typeface="Wingdings" panose="05000000000000000000" pitchFamily="2" charset="2"/>
              </a:rPr>
              <a:t></a:t>
            </a:r>
          </a:p>
          <a:p>
            <a:pPr algn="ctr">
              <a:lnSpc>
                <a:spcPct val="200000"/>
              </a:lnSpc>
            </a:pPr>
            <a:r>
              <a:rPr lang="en-US" altLang="ko-KR" sz="3600" dirty="0">
                <a:solidFill>
                  <a:srgbClr val="FF0000"/>
                </a:solidFill>
                <a:latin typeface="Arial Rounded MT Bold" panose="020F0704030504030204" pitchFamily="34" charset="0"/>
                <a:sym typeface="Wingdings" panose="05000000000000000000" pitchFamily="2" charset="2"/>
              </a:rPr>
              <a:t>WZ consistency </a:t>
            </a:r>
            <a:r>
              <a:rPr lang="en-US" altLang="ko-KR" sz="3600" dirty="0">
                <a:latin typeface="Arial Rounded MT Bold" panose="020F0704030504030204" pitchFamily="34" charset="0"/>
                <a:sym typeface="Wingdings" panose="05000000000000000000" pitchFamily="2" charset="2"/>
              </a:rPr>
              <a:t>condition for the Weyl anomaly</a:t>
            </a:r>
          </a:p>
          <a:p>
            <a:pPr algn="ctr">
              <a:lnSpc>
                <a:spcPct val="200000"/>
              </a:lnSpc>
            </a:pPr>
            <a:r>
              <a:rPr lang="en-US" altLang="ko-KR" sz="3600" dirty="0">
                <a:latin typeface="Arial Rounded MT Bold" panose="020F0704030504030204" pitchFamily="34" charset="0"/>
                <a:sym typeface="Wingdings" panose="05000000000000000000" pitchFamily="2" charset="2"/>
              </a:rPr>
              <a:t>in the local RG equation</a:t>
            </a:r>
            <a:endParaRPr lang="ko-KR" altLang="en-US" sz="3600" dirty="0">
              <a:latin typeface="Arial Rounded MT Bold" panose="020F0704030504030204" pitchFamily="34" charset="0"/>
            </a:endParaRPr>
          </a:p>
        </p:txBody>
      </p:sp>
    </p:spTree>
    <p:extLst>
      <p:ext uri="{BB962C8B-B14F-4D97-AF65-F5344CB8AC3E}">
        <p14:creationId xmlns:p14="http://schemas.microsoft.com/office/powerpoint/2010/main" val="17068290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efinition - Renormalization Group Flow - Physics Stack Exchange">
            <a:extLst>
              <a:ext uri="{FF2B5EF4-FFF2-40B4-BE49-F238E27FC236}">
                <a16:creationId xmlns:a16="http://schemas.microsoft.com/office/drawing/2014/main" id="{ADAAC439-5D91-4F99-98A3-B74D2A38F6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688" y="0"/>
            <a:ext cx="103346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직사각형 3">
            <a:extLst>
              <a:ext uri="{FF2B5EF4-FFF2-40B4-BE49-F238E27FC236}">
                <a16:creationId xmlns:a16="http://schemas.microsoft.com/office/drawing/2014/main" id="{A2C1E23E-3319-44FC-93D9-651D2DE6D24A}"/>
              </a:ext>
            </a:extLst>
          </p:cNvPr>
          <p:cNvSpPr/>
          <p:nvPr/>
        </p:nvSpPr>
        <p:spPr>
          <a:xfrm>
            <a:off x="483747" y="5692877"/>
            <a:ext cx="11185177" cy="11149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타원 4">
            <a:extLst>
              <a:ext uri="{FF2B5EF4-FFF2-40B4-BE49-F238E27FC236}">
                <a16:creationId xmlns:a16="http://schemas.microsoft.com/office/drawing/2014/main" id="{BEC5FE70-B0EC-465C-8572-FC5B4C3CFAB1}"/>
              </a:ext>
            </a:extLst>
          </p:cNvPr>
          <p:cNvSpPr/>
          <p:nvPr/>
        </p:nvSpPr>
        <p:spPr>
          <a:xfrm>
            <a:off x="2772697" y="4418617"/>
            <a:ext cx="424754" cy="43065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타원 6">
            <a:extLst>
              <a:ext uri="{FF2B5EF4-FFF2-40B4-BE49-F238E27FC236}">
                <a16:creationId xmlns:a16="http://schemas.microsoft.com/office/drawing/2014/main" id="{F0A98C72-AD19-4BD1-A529-ED4784262B4E}"/>
              </a:ext>
            </a:extLst>
          </p:cNvPr>
          <p:cNvSpPr/>
          <p:nvPr/>
        </p:nvSpPr>
        <p:spPr>
          <a:xfrm>
            <a:off x="6464710" y="2684206"/>
            <a:ext cx="301850" cy="283169"/>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FC0DADD-F57A-40B1-9324-3F5D5356B01E}"/>
                  </a:ext>
                </a:extLst>
              </p:cNvPr>
              <p:cNvSpPr txBox="1"/>
              <p:nvPr/>
            </p:nvSpPr>
            <p:spPr>
              <a:xfrm>
                <a:off x="6766560" y="1775706"/>
                <a:ext cx="355885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solidFill>
                            <a:srgbClr val="0000FF"/>
                          </a:solidFill>
                          <a:latin typeface="Cambria Math" panose="02040503050406030204" pitchFamily="18" charset="0"/>
                        </a:rPr>
                        <m:t>𝑈𝑉</m:t>
                      </m:r>
                      <m:r>
                        <a:rPr lang="en-US" altLang="ko-KR" sz="2400" b="0" i="1" smtClean="0">
                          <a:solidFill>
                            <a:srgbClr val="0000FF"/>
                          </a:solidFill>
                          <a:latin typeface="Cambria Math" panose="02040503050406030204" pitchFamily="18" charset="0"/>
                        </a:rPr>
                        <m:t>:</m:t>
                      </m:r>
                      <m:r>
                        <a:rPr lang="en-US" altLang="ko-KR" sz="2400" b="0" i="1" smtClean="0">
                          <a:solidFill>
                            <a:srgbClr val="0000FF"/>
                          </a:solidFill>
                          <a:latin typeface="Cambria Math" panose="02040503050406030204" pitchFamily="18" charset="0"/>
                        </a:rPr>
                        <m:t>𝑇𝑟𝑖𝑐𝑟𝑖𝑡𝑖𝑐𝑎𝑙</m:t>
                      </m:r>
                      <m:r>
                        <a:rPr lang="en-US" altLang="ko-KR" sz="2400" b="0" i="1" smtClean="0">
                          <a:solidFill>
                            <a:srgbClr val="0000FF"/>
                          </a:solidFill>
                          <a:latin typeface="Cambria Math" panose="02040503050406030204" pitchFamily="18" charset="0"/>
                        </a:rPr>
                        <m:t> </m:t>
                      </m:r>
                      <m:r>
                        <a:rPr lang="en-US" altLang="ko-KR" sz="2400" b="0" i="1" smtClean="0">
                          <a:solidFill>
                            <a:srgbClr val="0000FF"/>
                          </a:solidFill>
                          <a:latin typeface="Cambria Math" panose="02040503050406030204" pitchFamily="18" charset="0"/>
                        </a:rPr>
                        <m:t>𝐼𝑠𝑖𝑛𝑔</m:t>
                      </m:r>
                      <m:r>
                        <a:rPr lang="en-US" altLang="ko-KR" sz="2400" b="0" i="1" smtClean="0">
                          <a:solidFill>
                            <a:srgbClr val="0000FF"/>
                          </a:solidFill>
                          <a:latin typeface="Cambria Math" panose="02040503050406030204" pitchFamily="18" charset="0"/>
                        </a:rPr>
                        <m:t> </m:t>
                      </m:r>
                      <m:r>
                        <a:rPr lang="en-US" altLang="ko-KR" sz="2400" b="0" i="1" smtClean="0">
                          <a:solidFill>
                            <a:srgbClr val="0000FF"/>
                          </a:solidFill>
                          <a:latin typeface="Cambria Math" panose="02040503050406030204" pitchFamily="18" charset="0"/>
                        </a:rPr>
                        <m:t>𝑄𝐶𝑃</m:t>
                      </m:r>
                    </m:oMath>
                  </m:oMathPara>
                </a14:m>
                <a:endParaRPr lang="ko-KR" altLang="en-US" sz="2400" dirty="0">
                  <a:solidFill>
                    <a:srgbClr val="0000FF"/>
                  </a:solidFill>
                </a:endParaRPr>
              </a:p>
            </p:txBody>
          </p:sp>
        </mc:Choice>
        <mc:Fallback xmlns="">
          <p:sp>
            <p:nvSpPr>
              <p:cNvPr id="6" name="TextBox 5">
                <a:extLst>
                  <a:ext uri="{FF2B5EF4-FFF2-40B4-BE49-F238E27FC236}">
                    <a16:creationId xmlns:a16="http://schemas.microsoft.com/office/drawing/2014/main" id="{3FC0DADD-F57A-40B1-9324-3F5D5356B01E}"/>
                  </a:ext>
                </a:extLst>
              </p:cNvPr>
              <p:cNvSpPr txBox="1">
                <a:spLocks noRot="1" noChangeAspect="1" noMove="1" noResize="1" noEditPoints="1" noAdjustHandles="1" noChangeArrowheads="1" noChangeShapeType="1" noTextEdit="1"/>
              </p:cNvSpPr>
              <p:nvPr/>
            </p:nvSpPr>
            <p:spPr>
              <a:xfrm>
                <a:off x="6766560" y="1775706"/>
                <a:ext cx="3558859" cy="369332"/>
              </a:xfrm>
              <a:prstGeom prst="rect">
                <a:avLst/>
              </a:prstGeom>
              <a:blipFill>
                <a:blip r:embed="rId3"/>
                <a:stretch>
                  <a:fillRect l="-856" r="-1541" b="-36066"/>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A5A52E6-4564-408D-9057-A63A34F76429}"/>
                  </a:ext>
                </a:extLst>
              </p:cNvPr>
              <p:cNvSpPr txBox="1"/>
              <p:nvPr/>
            </p:nvSpPr>
            <p:spPr>
              <a:xfrm>
                <a:off x="1580044" y="3734292"/>
                <a:ext cx="194861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solidFill>
                            <a:srgbClr val="FF0000"/>
                          </a:solidFill>
                          <a:latin typeface="Cambria Math" panose="02040503050406030204" pitchFamily="18" charset="0"/>
                        </a:rPr>
                        <m:t>𝐼𝑅</m:t>
                      </m:r>
                      <m:r>
                        <a:rPr lang="en-US" altLang="ko-KR" sz="2400" b="0" i="1" smtClean="0">
                          <a:solidFill>
                            <a:srgbClr val="FF0000"/>
                          </a:solidFill>
                          <a:latin typeface="Cambria Math" panose="02040503050406030204" pitchFamily="18" charset="0"/>
                        </a:rPr>
                        <m:t>:</m:t>
                      </m:r>
                      <m:r>
                        <a:rPr lang="en-US" altLang="ko-KR" sz="2400" b="0" i="1" smtClean="0">
                          <a:solidFill>
                            <a:srgbClr val="FF0000"/>
                          </a:solidFill>
                          <a:latin typeface="Cambria Math" panose="02040503050406030204" pitchFamily="18" charset="0"/>
                        </a:rPr>
                        <m:t>𝐼𝑠𝑖𝑛𝑔</m:t>
                      </m:r>
                      <m:r>
                        <a:rPr lang="en-US" altLang="ko-KR" sz="2400" b="0" i="1" smtClean="0">
                          <a:solidFill>
                            <a:srgbClr val="FF0000"/>
                          </a:solidFill>
                          <a:latin typeface="Cambria Math" panose="02040503050406030204" pitchFamily="18" charset="0"/>
                        </a:rPr>
                        <m:t> </m:t>
                      </m:r>
                      <m:r>
                        <a:rPr lang="en-US" altLang="ko-KR" sz="2400" b="0" i="1" smtClean="0">
                          <a:solidFill>
                            <a:srgbClr val="FF0000"/>
                          </a:solidFill>
                          <a:latin typeface="Cambria Math" panose="02040503050406030204" pitchFamily="18" charset="0"/>
                        </a:rPr>
                        <m:t>𝑄𝐶𝑃</m:t>
                      </m:r>
                    </m:oMath>
                  </m:oMathPara>
                </a14:m>
                <a:endParaRPr lang="ko-KR" altLang="en-US" sz="2400" dirty="0">
                  <a:solidFill>
                    <a:srgbClr val="FF0000"/>
                  </a:solidFill>
                </a:endParaRPr>
              </a:p>
            </p:txBody>
          </p:sp>
        </mc:Choice>
        <mc:Fallback xmlns="">
          <p:sp>
            <p:nvSpPr>
              <p:cNvPr id="9" name="TextBox 8">
                <a:extLst>
                  <a:ext uri="{FF2B5EF4-FFF2-40B4-BE49-F238E27FC236}">
                    <a16:creationId xmlns:a16="http://schemas.microsoft.com/office/drawing/2014/main" id="{5A5A52E6-4564-408D-9057-A63A34F76429}"/>
                  </a:ext>
                </a:extLst>
              </p:cNvPr>
              <p:cNvSpPr txBox="1">
                <a:spLocks noRot="1" noChangeAspect="1" noMove="1" noResize="1" noEditPoints="1" noAdjustHandles="1" noChangeArrowheads="1" noChangeShapeType="1" noTextEdit="1"/>
              </p:cNvSpPr>
              <p:nvPr/>
            </p:nvSpPr>
            <p:spPr>
              <a:xfrm>
                <a:off x="1580044" y="3734292"/>
                <a:ext cx="1948610" cy="369332"/>
              </a:xfrm>
              <a:prstGeom prst="rect">
                <a:avLst/>
              </a:prstGeom>
              <a:blipFill>
                <a:blip r:embed="rId4"/>
                <a:stretch>
                  <a:fillRect l="-2188" r="-3125" b="-38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91B1D0C-E4AC-4ADA-B3A3-975AD5340311}"/>
                  </a:ext>
                </a:extLst>
              </p:cNvPr>
              <p:cNvSpPr txBox="1"/>
              <p:nvPr/>
            </p:nvSpPr>
            <p:spPr>
              <a:xfrm>
                <a:off x="2054272" y="6004144"/>
                <a:ext cx="8820876"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3200" b="0" i="1" smtClean="0">
                          <a:latin typeface="Cambria Math" panose="02040503050406030204" pitchFamily="18" charset="0"/>
                        </a:rPr>
                        <m:t>𝑐</m:t>
                      </m:r>
                      <m:r>
                        <a:rPr lang="en-US" altLang="ko-KR" sz="3200" b="0" i="1" smtClean="0">
                          <a:latin typeface="Cambria Math" panose="02040503050406030204" pitchFamily="18" charset="0"/>
                        </a:rPr>
                        <m:t>−</m:t>
                      </m:r>
                      <m:r>
                        <a:rPr lang="en-US" altLang="ko-KR" sz="3200" b="0" i="1" smtClean="0">
                          <a:latin typeface="Cambria Math" panose="02040503050406030204" pitchFamily="18" charset="0"/>
                        </a:rPr>
                        <m:t>𝑡h𝑒𝑜𝑟𝑒𝑚</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𝑖𝑠</m:t>
                      </m:r>
                      <m:r>
                        <a:rPr lang="en-US" altLang="ko-KR" sz="3200" b="0" i="1" smtClean="0">
                          <a:latin typeface="Cambria Math" panose="02040503050406030204" pitchFamily="18" charset="0"/>
                        </a:rPr>
                        <m:t> </m:t>
                      </m:r>
                      <m:r>
                        <a:rPr lang="en-US" altLang="ko-KR" sz="3200" b="0" i="1" smtClean="0">
                          <a:latin typeface="Cambria Math" panose="02040503050406030204" pitchFamily="18" charset="0"/>
                        </a:rPr>
                        <m:t>𝑎</m:t>
                      </m:r>
                      <m:r>
                        <a:rPr lang="en-US" altLang="ko-KR" sz="3200" b="0" i="1" smtClean="0">
                          <a:latin typeface="Cambria Math" panose="02040503050406030204" pitchFamily="18" charset="0"/>
                        </a:rPr>
                        <m:t> </m:t>
                      </m:r>
                      <m:r>
                        <a:rPr lang="en-US" altLang="ko-KR" sz="3200" b="0" i="1" smtClean="0">
                          <a:solidFill>
                            <a:srgbClr val="FF0000"/>
                          </a:solidFill>
                          <a:latin typeface="Cambria Math" panose="02040503050406030204" pitchFamily="18" charset="0"/>
                        </a:rPr>
                        <m:t>𝑁𝑜</m:t>
                      </m:r>
                      <m:r>
                        <a:rPr lang="en-US" altLang="ko-KR" sz="3200" b="0" i="1" smtClean="0">
                          <a:solidFill>
                            <a:srgbClr val="FF0000"/>
                          </a:solidFill>
                          <a:latin typeface="Cambria Math" panose="02040503050406030204" pitchFamily="18" charset="0"/>
                        </a:rPr>
                        <m:t>−</m:t>
                      </m:r>
                      <m:r>
                        <a:rPr lang="en-US" altLang="ko-KR" sz="3200" b="0" i="1" smtClean="0">
                          <a:solidFill>
                            <a:srgbClr val="FF0000"/>
                          </a:solidFill>
                          <a:latin typeface="Cambria Math" panose="02040503050406030204" pitchFamily="18" charset="0"/>
                        </a:rPr>
                        <m:t>𝐺𝑜</m:t>
                      </m:r>
                      <m:r>
                        <a:rPr lang="en-US" altLang="ko-KR" sz="3200" b="0" i="1" smtClean="0">
                          <a:solidFill>
                            <a:srgbClr val="FF0000"/>
                          </a:solidFill>
                          <a:latin typeface="Cambria Math" panose="02040503050406030204" pitchFamily="18" charset="0"/>
                        </a:rPr>
                        <m:t>  </m:t>
                      </m:r>
                      <m:r>
                        <a:rPr lang="en-US" altLang="ko-KR" sz="3200" b="0" i="1" smtClean="0">
                          <a:solidFill>
                            <a:srgbClr val="FF0000"/>
                          </a:solidFill>
                          <a:latin typeface="Cambria Math" panose="02040503050406030204" pitchFamily="18" charset="0"/>
                        </a:rPr>
                        <m:t>𝑡h𝑒𝑜𝑟𝑒𝑚</m:t>
                      </m:r>
                      <m:r>
                        <a:rPr lang="en-US" altLang="ko-KR" sz="3200" b="0" i="1" smtClean="0">
                          <a:solidFill>
                            <a:srgbClr val="FF0000"/>
                          </a:solidFill>
                          <a:latin typeface="Cambria Math" panose="02040503050406030204" pitchFamily="18" charset="0"/>
                        </a:rPr>
                        <m:t> </m:t>
                      </m:r>
                      <m:r>
                        <a:rPr lang="en-US" altLang="ko-KR" sz="3200" b="0" i="1" smtClean="0">
                          <a:solidFill>
                            <a:srgbClr val="FF0000"/>
                          </a:solidFill>
                          <a:latin typeface="Cambria Math" panose="02040503050406030204" pitchFamily="18" charset="0"/>
                        </a:rPr>
                        <m:t>𝑖𝑛</m:t>
                      </m:r>
                      <m:r>
                        <a:rPr lang="en-US" altLang="ko-KR" sz="3200" b="0" i="1" smtClean="0">
                          <a:solidFill>
                            <a:srgbClr val="FF0000"/>
                          </a:solidFill>
                          <a:latin typeface="Cambria Math" panose="02040503050406030204" pitchFamily="18" charset="0"/>
                        </a:rPr>
                        <m:t> </m:t>
                      </m:r>
                      <m:r>
                        <a:rPr lang="en-US" altLang="ko-KR" sz="3200" b="0" i="1" smtClean="0">
                          <a:solidFill>
                            <a:srgbClr val="FF0000"/>
                          </a:solidFill>
                          <a:latin typeface="Cambria Math" panose="02040503050406030204" pitchFamily="18" charset="0"/>
                        </a:rPr>
                        <m:t>𝑑𝑦𝑛𝑎𝑚𝑖𝑐𝑠</m:t>
                      </m:r>
                      <m:r>
                        <a:rPr lang="en-US" altLang="ko-KR" sz="3200" b="0" i="1" smtClean="0">
                          <a:latin typeface="Cambria Math" panose="02040503050406030204" pitchFamily="18" charset="0"/>
                        </a:rPr>
                        <m:t>.</m:t>
                      </m:r>
                    </m:oMath>
                  </m:oMathPara>
                </a14:m>
                <a:endParaRPr lang="ko-KR" altLang="en-US" sz="3200" dirty="0"/>
              </a:p>
            </p:txBody>
          </p:sp>
        </mc:Choice>
        <mc:Fallback xmlns="">
          <p:sp>
            <p:nvSpPr>
              <p:cNvPr id="8" name="TextBox 7">
                <a:extLst>
                  <a:ext uri="{FF2B5EF4-FFF2-40B4-BE49-F238E27FC236}">
                    <a16:creationId xmlns:a16="http://schemas.microsoft.com/office/drawing/2014/main" id="{E91B1D0C-E4AC-4ADA-B3A3-975AD5340311}"/>
                  </a:ext>
                </a:extLst>
              </p:cNvPr>
              <p:cNvSpPr txBox="1">
                <a:spLocks noRot="1" noChangeAspect="1" noMove="1" noResize="1" noEditPoints="1" noAdjustHandles="1" noChangeArrowheads="1" noChangeShapeType="1" noTextEdit="1"/>
              </p:cNvSpPr>
              <p:nvPr/>
            </p:nvSpPr>
            <p:spPr>
              <a:xfrm>
                <a:off x="2054272" y="6004144"/>
                <a:ext cx="8820876" cy="492443"/>
              </a:xfrm>
              <a:prstGeom prst="rect">
                <a:avLst/>
              </a:prstGeom>
              <a:blipFill>
                <a:blip r:embed="rId5"/>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4F23FE8-BF61-4060-AB1F-494CB9EF35BC}"/>
                  </a:ext>
                </a:extLst>
              </p:cNvPr>
              <p:cNvSpPr txBox="1"/>
              <p:nvPr/>
            </p:nvSpPr>
            <p:spPr>
              <a:xfrm>
                <a:off x="6863156" y="4295272"/>
                <a:ext cx="3365665" cy="553998"/>
              </a:xfrm>
              <a:prstGeom prst="rect">
                <a:avLst/>
              </a:prstGeom>
              <a:noFill/>
            </p:spPr>
            <p:txBody>
              <a:bodyPr wrap="none" lIns="0" tIns="0" rIns="0" bIns="0"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𝑅𝑒𝑙𝑒𝑣𝑎𝑛𝑡</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𝑑𝑒𝑓𝑜𝑟𝑚𝑎𝑡𝑖𝑜𝑛𝑠</m:t>
                      </m:r>
                    </m:oMath>
                  </m:oMathPara>
                </a14:m>
                <a:endParaRPr lang="ko-KR" altLang="en-US" sz="2400" dirty="0"/>
              </a:p>
            </p:txBody>
          </p:sp>
        </mc:Choice>
        <mc:Fallback xmlns="">
          <p:sp>
            <p:nvSpPr>
              <p:cNvPr id="10" name="TextBox 9">
                <a:extLst>
                  <a:ext uri="{FF2B5EF4-FFF2-40B4-BE49-F238E27FC236}">
                    <a16:creationId xmlns:a16="http://schemas.microsoft.com/office/drawing/2014/main" id="{64F23FE8-BF61-4060-AB1F-494CB9EF35BC}"/>
                  </a:ext>
                </a:extLst>
              </p:cNvPr>
              <p:cNvSpPr txBox="1">
                <a:spLocks noRot="1" noChangeAspect="1" noMove="1" noResize="1" noEditPoints="1" noAdjustHandles="1" noChangeArrowheads="1" noChangeShapeType="1" noTextEdit="1"/>
              </p:cNvSpPr>
              <p:nvPr/>
            </p:nvSpPr>
            <p:spPr>
              <a:xfrm>
                <a:off x="6863156" y="4295272"/>
                <a:ext cx="3365665" cy="553998"/>
              </a:xfrm>
              <a:prstGeom prst="rect">
                <a:avLst/>
              </a:prstGeom>
              <a:blipFill>
                <a:blip r:embed="rId6"/>
                <a:stretch>
                  <a:fillRect/>
                </a:stretch>
              </a:blipFill>
            </p:spPr>
            <p:txBody>
              <a:bodyPr/>
              <a:lstStyle/>
              <a:p>
                <a:r>
                  <a:rPr lang="ko-KR" altLang="en-US">
                    <a:noFill/>
                  </a:rPr>
                  <a:t> </a:t>
                </a:r>
              </a:p>
            </p:txBody>
          </p:sp>
        </mc:Fallback>
      </mc:AlternateContent>
      <p:sp>
        <p:nvSpPr>
          <p:cNvPr id="11" name="제목 1">
            <a:extLst>
              <a:ext uri="{FF2B5EF4-FFF2-40B4-BE49-F238E27FC236}">
                <a16:creationId xmlns:a16="http://schemas.microsoft.com/office/drawing/2014/main" id="{68836F2C-95D5-4425-8128-ED06C192CE53}"/>
              </a:ext>
            </a:extLst>
          </p:cNvPr>
          <p:cNvSpPr>
            <a:spLocks noGrp="1"/>
          </p:cNvSpPr>
          <p:nvPr>
            <p:ph type="title"/>
          </p:nvPr>
        </p:nvSpPr>
        <p:spPr>
          <a:xfrm>
            <a:off x="52754" y="50145"/>
            <a:ext cx="4208585" cy="3103023"/>
          </a:xfrm>
        </p:spPr>
        <p:txBody>
          <a:bodyPr>
            <a:noAutofit/>
          </a:bodyPr>
          <a:lstStyle/>
          <a:p>
            <a:pPr algn="ctr">
              <a:lnSpc>
                <a:spcPct val="150000"/>
              </a:lnSpc>
            </a:pPr>
            <a:r>
              <a:rPr lang="en-US" altLang="ko-KR" sz="3600" dirty="0">
                <a:latin typeface="Arial" panose="020B0604020202020204" pitchFamily="34" charset="0"/>
                <a:cs typeface="Arial" panose="020B0604020202020204" pitchFamily="34" charset="0"/>
              </a:rPr>
              <a:t>Monotonicity of </a:t>
            </a:r>
            <a:br>
              <a:rPr lang="en-US" altLang="ko-KR" sz="3600" dirty="0">
                <a:latin typeface="Arial" panose="020B0604020202020204" pitchFamily="34" charset="0"/>
                <a:cs typeface="Arial" panose="020B0604020202020204" pitchFamily="34" charset="0"/>
              </a:rPr>
            </a:br>
            <a:r>
              <a:rPr lang="en-US" altLang="ko-KR" sz="3600" dirty="0">
                <a:latin typeface="Arial" panose="020B0604020202020204" pitchFamily="34" charset="0"/>
                <a:cs typeface="Arial" panose="020B0604020202020204" pitchFamily="34" charset="0"/>
              </a:rPr>
              <a:t>RG flow</a:t>
            </a:r>
            <a:endParaRPr lang="ko-KR" alt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387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2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circle(in)">
                                      <p:cBhvr>
                                        <p:cTn id="20" dur="20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ircle(in)">
                                      <p:cBhvr>
                                        <p:cTn id="25" dur="2000"/>
                                        <p:tgtEl>
                                          <p:spTgt spid="5"/>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circle(in)">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6" grpId="0"/>
      <p:bldP spid="9" grpId="0"/>
      <p:bldP spid="8" grpId="0"/>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D260955-EF0E-438F-8A6C-29F4C3268BEC}"/>
              </a:ext>
            </a:extLst>
          </p:cNvPr>
          <p:cNvSpPr>
            <a:spLocks noGrp="1"/>
          </p:cNvSpPr>
          <p:nvPr>
            <p:ph type="title"/>
          </p:nvPr>
        </p:nvSpPr>
        <p:spPr>
          <a:xfrm>
            <a:off x="838199" y="3182353"/>
            <a:ext cx="10515600" cy="2787002"/>
          </a:xfrm>
        </p:spPr>
        <p:txBody>
          <a:bodyPr>
            <a:normAutofit/>
          </a:bodyPr>
          <a:lstStyle/>
          <a:p>
            <a:pPr algn="ctr">
              <a:lnSpc>
                <a:spcPct val="150000"/>
              </a:lnSpc>
            </a:pPr>
            <a:r>
              <a:rPr lang="en-US" altLang="ko-KR" sz="4000" dirty="0">
                <a:latin typeface="Arial Rounded MT Bold" panose="020F0704030504030204" pitchFamily="34" charset="0"/>
              </a:rPr>
              <a:t>Is there a mechanism of </a:t>
            </a:r>
            <a:br>
              <a:rPr lang="en-US" altLang="ko-KR" sz="4000" dirty="0">
                <a:latin typeface="Arial Rounded MT Bold" panose="020F0704030504030204" pitchFamily="34" charset="0"/>
              </a:rPr>
            </a:br>
            <a:r>
              <a:rPr lang="en-US" altLang="ko-KR" sz="4000" dirty="0">
                <a:solidFill>
                  <a:srgbClr val="FF0000"/>
                </a:solidFill>
                <a:latin typeface="Arial Rounded MT Bold" panose="020F0704030504030204" pitchFamily="34" charset="0"/>
              </a:rPr>
              <a:t>symmetry or  topology protection </a:t>
            </a:r>
            <a:br>
              <a:rPr lang="en-US" altLang="ko-KR" sz="4000" dirty="0">
                <a:latin typeface="Arial Rounded MT Bold" panose="020F0704030504030204" pitchFamily="34" charset="0"/>
              </a:rPr>
            </a:br>
            <a:r>
              <a:rPr lang="en-US" altLang="ko-KR" sz="4000" dirty="0">
                <a:latin typeface="Arial Rounded MT Bold" panose="020F0704030504030204" pitchFamily="34" charset="0"/>
              </a:rPr>
              <a:t>as a “conventional” No-Go theorem?</a:t>
            </a:r>
            <a:endParaRPr lang="ko-KR" altLang="en-US" sz="4000" dirty="0">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29C3421-3BC6-4F1B-9DC2-8F626A9E662B}"/>
                  </a:ext>
                </a:extLst>
              </p:cNvPr>
              <p:cNvSpPr txBox="1"/>
              <p:nvPr/>
            </p:nvSpPr>
            <p:spPr>
              <a:xfrm>
                <a:off x="1263074" y="666913"/>
                <a:ext cx="9665851" cy="2031325"/>
              </a:xfrm>
              <a:prstGeom prst="rect">
                <a:avLst/>
              </a:prstGeom>
              <a:noFill/>
            </p:spPr>
            <p:txBody>
              <a:bodyPr wrap="none" lIns="0" tIns="0" rIns="0" bIns="0"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altLang="ko-KR" sz="4400" b="0" i="1" smtClean="0">
                          <a:latin typeface="Cambria Math" panose="02040503050406030204" pitchFamily="18" charset="0"/>
                        </a:rPr>
                        <m:t>𝑐</m:t>
                      </m:r>
                      <m:r>
                        <a:rPr lang="en-US" altLang="ko-KR" sz="4400" b="0" i="1" smtClean="0">
                          <a:latin typeface="Cambria Math" panose="02040503050406030204" pitchFamily="18" charset="0"/>
                        </a:rPr>
                        <m:t>−</m:t>
                      </m:r>
                      <m:r>
                        <a:rPr lang="en-US" altLang="ko-KR" sz="4400" b="0" i="1" smtClean="0">
                          <a:latin typeface="Cambria Math" panose="02040503050406030204" pitchFamily="18" charset="0"/>
                        </a:rPr>
                        <m:t>𝑡h𝑒𝑜𝑟𝑒𝑚</m:t>
                      </m:r>
                      <m:r>
                        <a:rPr lang="en-US" altLang="ko-KR" sz="4400" b="0" i="1" smtClean="0">
                          <a:latin typeface="Cambria Math" panose="02040503050406030204" pitchFamily="18" charset="0"/>
                        </a:rPr>
                        <m:t> </m:t>
                      </m:r>
                      <m:r>
                        <a:rPr lang="en-US" altLang="ko-KR" sz="4400" b="0" i="1" smtClean="0">
                          <a:latin typeface="Cambria Math" panose="02040503050406030204" pitchFamily="18" charset="0"/>
                        </a:rPr>
                        <m:t>𝑚𝑎𝑦</m:t>
                      </m:r>
                      <m:r>
                        <a:rPr lang="en-US" altLang="ko-KR" sz="4400" b="0" i="1" smtClean="0">
                          <a:latin typeface="Cambria Math" panose="02040503050406030204" pitchFamily="18" charset="0"/>
                        </a:rPr>
                        <m:t> </m:t>
                      </m:r>
                      <m:r>
                        <a:rPr lang="en-US" altLang="ko-KR" sz="4400" b="0" i="1" smtClean="0">
                          <a:latin typeface="Cambria Math" panose="02040503050406030204" pitchFamily="18" charset="0"/>
                        </a:rPr>
                        <m:t>𝑏𝑒</m:t>
                      </m:r>
                      <m:r>
                        <a:rPr lang="en-US" altLang="ko-KR" sz="4400" b="0" i="1" smtClean="0">
                          <a:latin typeface="Cambria Math" panose="02040503050406030204" pitchFamily="18" charset="0"/>
                        </a:rPr>
                        <m:t> </m:t>
                      </m:r>
                      <m:r>
                        <a:rPr lang="en-US" altLang="ko-KR" sz="4400" b="0" i="1" smtClean="0">
                          <a:latin typeface="Cambria Math" panose="02040503050406030204" pitchFamily="18" charset="0"/>
                        </a:rPr>
                        <m:t>𝑡h𝑒</m:t>
                      </m:r>
                      <m:r>
                        <a:rPr lang="en-US" altLang="ko-KR" sz="4400" b="0" i="1" smtClean="0">
                          <a:latin typeface="Cambria Math" panose="02040503050406030204" pitchFamily="18" charset="0"/>
                        </a:rPr>
                        <m:t> </m:t>
                      </m:r>
                      <m:r>
                        <a:rPr lang="en-US" altLang="ko-KR" sz="4400" b="0" i="1" smtClean="0">
                          <a:latin typeface="Cambria Math" panose="02040503050406030204" pitchFamily="18" charset="0"/>
                        </a:rPr>
                        <m:t>𝑚𝑜𝑠𝑡</m:t>
                      </m:r>
                      <m:r>
                        <a:rPr lang="en-US" altLang="ko-KR" sz="4400" b="0" i="1" smtClean="0">
                          <a:latin typeface="Cambria Math" panose="02040503050406030204" pitchFamily="18" charset="0"/>
                        </a:rPr>
                        <m:t> </m:t>
                      </m:r>
                      <m:r>
                        <a:rPr lang="en-US" altLang="ko-KR" sz="4400" b="0" i="1" smtClean="0">
                          <a:latin typeface="Cambria Math" panose="02040503050406030204" pitchFamily="18" charset="0"/>
                        </a:rPr>
                        <m:t>𝑔𝑒𝑛𝑒𝑟𝑎𝑙</m:t>
                      </m:r>
                    </m:oMath>
                  </m:oMathPara>
                </a14:m>
                <a:endParaRPr lang="en-US" altLang="ko-KR" sz="4400" b="0" i="1" dirty="0">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ko-KR" sz="4400" b="0" i="1" smtClean="0">
                          <a:latin typeface="Cambria Math" panose="02040503050406030204" pitchFamily="18" charset="0"/>
                        </a:rPr>
                        <m:t>𝑁𝑜</m:t>
                      </m:r>
                      <m:r>
                        <a:rPr lang="en-US" altLang="ko-KR" sz="4400" b="0" i="1" smtClean="0">
                          <a:latin typeface="Cambria Math" panose="02040503050406030204" pitchFamily="18" charset="0"/>
                        </a:rPr>
                        <m:t>−</m:t>
                      </m:r>
                      <m:r>
                        <a:rPr lang="en-US" altLang="ko-KR" sz="4400" b="0" i="1" smtClean="0">
                          <a:latin typeface="Cambria Math" panose="02040503050406030204" pitchFamily="18" charset="0"/>
                        </a:rPr>
                        <m:t>𝐺𝑜</m:t>
                      </m:r>
                      <m:r>
                        <a:rPr lang="en-US" altLang="ko-KR" sz="4400" b="0" i="1" smtClean="0">
                          <a:latin typeface="Cambria Math" panose="02040503050406030204" pitchFamily="18" charset="0"/>
                        </a:rPr>
                        <m:t>  </m:t>
                      </m:r>
                      <m:r>
                        <a:rPr lang="en-US" altLang="ko-KR" sz="4400" b="0" i="1" smtClean="0">
                          <a:latin typeface="Cambria Math" panose="02040503050406030204" pitchFamily="18" charset="0"/>
                        </a:rPr>
                        <m:t>𝑡h𝑒𝑜𝑟𝑒𝑚</m:t>
                      </m:r>
                      <m:r>
                        <a:rPr lang="en-US" altLang="ko-KR" sz="4400" b="0" i="1" smtClean="0">
                          <a:latin typeface="Cambria Math" panose="02040503050406030204" pitchFamily="18" charset="0"/>
                        </a:rPr>
                        <m:t> </m:t>
                      </m:r>
                      <m:r>
                        <a:rPr lang="en-US" altLang="ko-KR" sz="4400" b="0" i="1" smtClean="0">
                          <a:latin typeface="Cambria Math" panose="02040503050406030204" pitchFamily="18" charset="0"/>
                        </a:rPr>
                        <m:t>𝑖𝑛</m:t>
                      </m:r>
                      <m:r>
                        <a:rPr lang="en-US" altLang="ko-KR" sz="4400" b="0" i="1" smtClean="0">
                          <a:latin typeface="Cambria Math" panose="02040503050406030204" pitchFamily="18" charset="0"/>
                        </a:rPr>
                        <m:t> </m:t>
                      </m:r>
                      <m:r>
                        <a:rPr lang="en-US" altLang="ko-KR" sz="4400" b="0" i="1" smtClean="0">
                          <a:latin typeface="Cambria Math" panose="02040503050406030204" pitchFamily="18" charset="0"/>
                        </a:rPr>
                        <m:t>𝑝h𝑦𝑠𝑖𝑐𝑠</m:t>
                      </m:r>
                      <m:r>
                        <a:rPr lang="en-US" altLang="ko-KR" sz="4400" b="0" i="1" smtClean="0">
                          <a:latin typeface="Cambria Math" panose="02040503050406030204" pitchFamily="18" charset="0"/>
                        </a:rPr>
                        <m:t>.</m:t>
                      </m:r>
                    </m:oMath>
                  </m:oMathPara>
                </a14:m>
                <a:endParaRPr lang="ko-KR" altLang="en-US" sz="4400" dirty="0"/>
              </a:p>
            </p:txBody>
          </p:sp>
        </mc:Choice>
        <mc:Fallback xmlns="">
          <p:sp>
            <p:nvSpPr>
              <p:cNvPr id="4" name="TextBox 3">
                <a:extLst>
                  <a:ext uri="{FF2B5EF4-FFF2-40B4-BE49-F238E27FC236}">
                    <a16:creationId xmlns:a16="http://schemas.microsoft.com/office/drawing/2014/main" id="{229C3421-3BC6-4F1B-9DC2-8F626A9E662B}"/>
                  </a:ext>
                </a:extLst>
              </p:cNvPr>
              <p:cNvSpPr txBox="1">
                <a:spLocks noRot="1" noChangeAspect="1" noMove="1" noResize="1" noEditPoints="1" noAdjustHandles="1" noChangeArrowheads="1" noChangeShapeType="1" noTextEdit="1"/>
              </p:cNvSpPr>
              <p:nvPr/>
            </p:nvSpPr>
            <p:spPr>
              <a:xfrm>
                <a:off x="1263074" y="666913"/>
                <a:ext cx="9665851" cy="2031325"/>
              </a:xfrm>
              <a:prstGeom prst="rect">
                <a:avLst/>
              </a:prstGeom>
              <a:blipFill>
                <a:blip r:embed="rId2"/>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208151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78768185-A2C0-41E5-80E1-EC222B239EDC}"/>
              </a:ext>
            </a:extLst>
          </p:cNvPr>
          <p:cNvPicPr>
            <a:picLocks noChangeAspect="1"/>
          </p:cNvPicPr>
          <p:nvPr/>
        </p:nvPicPr>
        <p:blipFill>
          <a:blip r:embed="rId2"/>
          <a:stretch>
            <a:fillRect/>
          </a:stretch>
        </p:blipFill>
        <p:spPr>
          <a:xfrm>
            <a:off x="125474" y="121168"/>
            <a:ext cx="6333941" cy="2811298"/>
          </a:xfrm>
          <a:prstGeom prst="rect">
            <a:avLst/>
          </a:prstGeom>
        </p:spPr>
      </p:pic>
      <p:pic>
        <p:nvPicPr>
          <p:cNvPr id="5" name="그림 4">
            <a:extLst>
              <a:ext uri="{FF2B5EF4-FFF2-40B4-BE49-F238E27FC236}">
                <a16:creationId xmlns:a16="http://schemas.microsoft.com/office/drawing/2014/main" id="{E591C6F3-9A54-49DE-A6D2-CF35E52B30A0}"/>
              </a:ext>
            </a:extLst>
          </p:cNvPr>
          <p:cNvPicPr>
            <a:picLocks noChangeAspect="1"/>
          </p:cNvPicPr>
          <p:nvPr/>
        </p:nvPicPr>
        <p:blipFill>
          <a:blip r:embed="rId3"/>
          <a:stretch>
            <a:fillRect/>
          </a:stretch>
        </p:blipFill>
        <p:spPr>
          <a:xfrm>
            <a:off x="125474" y="3224474"/>
            <a:ext cx="6901233" cy="3365819"/>
          </a:xfrm>
          <a:prstGeom prst="rect">
            <a:avLst/>
          </a:prstGeom>
        </p:spPr>
      </p:pic>
      <p:pic>
        <p:nvPicPr>
          <p:cNvPr id="6" name="그림 5">
            <a:extLst>
              <a:ext uri="{FF2B5EF4-FFF2-40B4-BE49-F238E27FC236}">
                <a16:creationId xmlns:a16="http://schemas.microsoft.com/office/drawing/2014/main" id="{2843321A-78F8-4037-91DE-B81B05A87A0A}"/>
              </a:ext>
            </a:extLst>
          </p:cNvPr>
          <p:cNvPicPr>
            <a:picLocks noChangeAspect="1"/>
          </p:cNvPicPr>
          <p:nvPr/>
        </p:nvPicPr>
        <p:blipFill>
          <a:blip r:embed="rId4"/>
          <a:stretch>
            <a:fillRect/>
          </a:stretch>
        </p:blipFill>
        <p:spPr>
          <a:xfrm>
            <a:off x="6424382" y="-1"/>
            <a:ext cx="5688700" cy="3925536"/>
          </a:xfrm>
          <a:prstGeom prst="rect">
            <a:avLst/>
          </a:prstGeom>
        </p:spPr>
      </p:pic>
      <p:pic>
        <p:nvPicPr>
          <p:cNvPr id="7" name="그림 6">
            <a:extLst>
              <a:ext uri="{FF2B5EF4-FFF2-40B4-BE49-F238E27FC236}">
                <a16:creationId xmlns:a16="http://schemas.microsoft.com/office/drawing/2014/main" id="{DEB15652-E883-4A38-89D9-E175F1DE9A6F}"/>
              </a:ext>
            </a:extLst>
          </p:cNvPr>
          <p:cNvPicPr>
            <a:picLocks noChangeAspect="1"/>
          </p:cNvPicPr>
          <p:nvPr/>
        </p:nvPicPr>
        <p:blipFill>
          <a:blip r:embed="rId5"/>
          <a:stretch>
            <a:fillRect/>
          </a:stretch>
        </p:blipFill>
        <p:spPr>
          <a:xfrm>
            <a:off x="7502535" y="3509407"/>
            <a:ext cx="4134719" cy="3348593"/>
          </a:xfrm>
          <a:prstGeom prst="rect">
            <a:avLst/>
          </a:prstGeom>
        </p:spPr>
      </p:pic>
    </p:spTree>
    <p:extLst>
      <p:ext uri="{BB962C8B-B14F-4D97-AF65-F5344CB8AC3E}">
        <p14:creationId xmlns:p14="http://schemas.microsoft.com/office/powerpoint/2010/main" val="41917195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그림 8">
            <a:extLst>
              <a:ext uri="{FF2B5EF4-FFF2-40B4-BE49-F238E27FC236}">
                <a16:creationId xmlns:a16="http://schemas.microsoft.com/office/drawing/2014/main" id="{6664F843-C01D-4AA0-AD7E-BA4BCFB7C665}"/>
              </a:ext>
            </a:extLst>
          </p:cNvPr>
          <p:cNvPicPr>
            <a:picLocks noChangeAspect="1"/>
          </p:cNvPicPr>
          <p:nvPr/>
        </p:nvPicPr>
        <p:blipFill>
          <a:blip r:embed="rId2"/>
          <a:stretch>
            <a:fillRect/>
          </a:stretch>
        </p:blipFill>
        <p:spPr>
          <a:xfrm>
            <a:off x="1" y="1729554"/>
            <a:ext cx="12192000" cy="1226634"/>
          </a:xfrm>
          <a:prstGeom prst="rect">
            <a:avLst/>
          </a:prstGeom>
        </p:spPr>
      </p:pic>
      <p:pic>
        <p:nvPicPr>
          <p:cNvPr id="10" name="그림 9">
            <a:extLst>
              <a:ext uri="{FF2B5EF4-FFF2-40B4-BE49-F238E27FC236}">
                <a16:creationId xmlns:a16="http://schemas.microsoft.com/office/drawing/2014/main" id="{EBB63FC4-22C2-4A58-BBAE-7338862CAB03}"/>
              </a:ext>
            </a:extLst>
          </p:cNvPr>
          <p:cNvPicPr>
            <a:picLocks noChangeAspect="1"/>
          </p:cNvPicPr>
          <p:nvPr/>
        </p:nvPicPr>
        <p:blipFill>
          <a:blip r:embed="rId3"/>
          <a:stretch>
            <a:fillRect/>
          </a:stretch>
        </p:blipFill>
        <p:spPr>
          <a:xfrm>
            <a:off x="1776411" y="3212765"/>
            <a:ext cx="8639175" cy="1343025"/>
          </a:xfrm>
          <a:prstGeom prst="rect">
            <a:avLst/>
          </a:prstGeom>
        </p:spPr>
      </p:pic>
      <p:pic>
        <p:nvPicPr>
          <p:cNvPr id="11" name="그림 10">
            <a:extLst>
              <a:ext uri="{FF2B5EF4-FFF2-40B4-BE49-F238E27FC236}">
                <a16:creationId xmlns:a16="http://schemas.microsoft.com/office/drawing/2014/main" id="{1BB0AF5C-9117-4D60-8A98-32136E5A78A7}"/>
              </a:ext>
            </a:extLst>
          </p:cNvPr>
          <p:cNvPicPr>
            <a:picLocks noChangeAspect="1"/>
          </p:cNvPicPr>
          <p:nvPr/>
        </p:nvPicPr>
        <p:blipFill>
          <a:blip r:embed="rId4"/>
          <a:stretch>
            <a:fillRect/>
          </a:stretch>
        </p:blipFill>
        <p:spPr>
          <a:xfrm>
            <a:off x="0" y="5244837"/>
            <a:ext cx="12192000" cy="1386056"/>
          </a:xfrm>
          <a:prstGeom prst="rect">
            <a:avLst/>
          </a:prstGeom>
        </p:spPr>
      </p:pic>
      <p:sp>
        <p:nvSpPr>
          <p:cNvPr id="12" name="직사각형 11">
            <a:extLst>
              <a:ext uri="{FF2B5EF4-FFF2-40B4-BE49-F238E27FC236}">
                <a16:creationId xmlns:a16="http://schemas.microsoft.com/office/drawing/2014/main" id="{86440ED8-8FBD-4378-905F-5DB4B902C55C}"/>
              </a:ext>
            </a:extLst>
          </p:cNvPr>
          <p:cNvSpPr/>
          <p:nvPr/>
        </p:nvSpPr>
        <p:spPr>
          <a:xfrm>
            <a:off x="2513993" y="292819"/>
            <a:ext cx="7164013" cy="1200329"/>
          </a:xfrm>
          <a:prstGeom prst="rect">
            <a:avLst/>
          </a:prstGeom>
        </p:spPr>
        <p:txBody>
          <a:bodyPr wrap="none">
            <a:spAutoFit/>
          </a:bodyPr>
          <a:lstStyle/>
          <a:p>
            <a:pPr algn="ctr"/>
            <a:r>
              <a:rPr lang="en-US" altLang="ko-KR" sz="3600" dirty="0">
                <a:latin typeface="Arial Rounded MT Bold" panose="020F0704030504030204" pitchFamily="34" charset="0"/>
              </a:rPr>
              <a:t>Relevant deformations in CFT2:</a:t>
            </a:r>
          </a:p>
          <a:p>
            <a:pPr algn="ctr"/>
            <a:r>
              <a:rPr lang="en-US" altLang="ko-KR" sz="3600" dirty="0">
                <a:solidFill>
                  <a:srgbClr val="FF0000"/>
                </a:solidFill>
                <a:latin typeface="Arial Rounded MT Bold" panose="020F0704030504030204" pitchFamily="34" charset="0"/>
              </a:rPr>
              <a:t>RG flows as gradient flows</a:t>
            </a:r>
            <a:endParaRPr lang="ko-KR" altLang="en-US" sz="3600" dirty="0">
              <a:solidFill>
                <a:srgbClr val="FF0000"/>
              </a:solidFill>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7BDAE1B-1F6E-44E9-99C3-7F702679FA0E}"/>
                  </a:ext>
                </a:extLst>
              </p:cNvPr>
              <p:cNvSpPr txBox="1"/>
              <p:nvPr/>
            </p:nvSpPr>
            <p:spPr>
              <a:xfrm>
                <a:off x="9417651" y="4148417"/>
                <a:ext cx="2774349" cy="9377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𝑂</m:t>
                          </m:r>
                        </m:e>
                        <m:sup>
                          <m:r>
                            <a:rPr lang="en-US" altLang="ko-KR" sz="2400" b="0" i="1" smtClean="0">
                              <a:latin typeface="Cambria Math" panose="02040503050406030204" pitchFamily="18" charset="0"/>
                            </a:rPr>
                            <m:t>𝛼</m:t>
                          </m:r>
                        </m:sup>
                      </m:sSup>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𝑂</m:t>
                          </m:r>
                        </m:e>
                        <m:sup>
                          <m:r>
                            <a:rPr lang="en-US" altLang="ko-KR" sz="2400" b="0" i="1" smtClean="0">
                              <a:latin typeface="Cambria Math" panose="02040503050406030204" pitchFamily="18" charset="0"/>
                            </a:rPr>
                            <m:t>𝛽</m:t>
                          </m:r>
                        </m:sup>
                      </m:sSup>
                      <m:r>
                        <a:rPr lang="en-US" altLang="ko-KR" sz="2400" b="0" i="1" smtClean="0">
                          <a:latin typeface="Cambria Math" panose="02040503050406030204" pitchFamily="18" charset="0"/>
                        </a:rPr>
                        <m:t>∼</m:t>
                      </m:r>
                      <m:nary>
                        <m:naryPr>
                          <m:chr m:val="∑"/>
                          <m:supHide m:val="on"/>
                          <m:ctrlPr>
                            <a:rPr lang="en-US" altLang="ko-KR" sz="2400" b="0" i="1" smtClean="0">
                              <a:latin typeface="Cambria Math" panose="02040503050406030204" pitchFamily="18" charset="0"/>
                            </a:rPr>
                          </m:ctrlPr>
                        </m:naryPr>
                        <m:sub>
                          <m:r>
                            <a:rPr lang="en-US" altLang="ko-KR" sz="2400" b="0" i="1" smtClean="0">
                              <a:latin typeface="Cambria Math" panose="02040503050406030204" pitchFamily="18" charset="0"/>
                            </a:rPr>
                            <m:t>𝛾</m:t>
                          </m:r>
                        </m:sub>
                        <m:sup/>
                        <m:e>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𝐶</m:t>
                              </m:r>
                            </m:e>
                            <m:sup>
                              <m:r>
                                <a:rPr lang="en-US" altLang="ko-KR" sz="2400" b="0" i="1" smtClean="0">
                                  <a:latin typeface="Cambria Math" panose="02040503050406030204" pitchFamily="18" charset="0"/>
                                </a:rPr>
                                <m:t>𝛼𝛽𝛾</m:t>
                              </m:r>
                            </m:sup>
                          </m:sSup>
                        </m:e>
                      </m:nary>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𝑂</m:t>
                          </m:r>
                        </m:e>
                        <m:sub>
                          <m:r>
                            <a:rPr lang="en-US" altLang="ko-KR" sz="2400" b="0" i="1" smtClean="0">
                              <a:latin typeface="Cambria Math" panose="02040503050406030204" pitchFamily="18" charset="0"/>
                            </a:rPr>
                            <m:t>𝛾</m:t>
                          </m:r>
                        </m:sub>
                      </m:sSub>
                    </m:oMath>
                  </m:oMathPara>
                </a14:m>
                <a:endParaRPr lang="ko-KR" altLang="en-US" sz="2400" dirty="0"/>
              </a:p>
            </p:txBody>
          </p:sp>
        </mc:Choice>
        <mc:Fallback xmlns="">
          <p:sp>
            <p:nvSpPr>
              <p:cNvPr id="2" name="TextBox 1">
                <a:extLst>
                  <a:ext uri="{FF2B5EF4-FFF2-40B4-BE49-F238E27FC236}">
                    <a16:creationId xmlns:a16="http://schemas.microsoft.com/office/drawing/2014/main" id="{57BDAE1B-1F6E-44E9-99C3-7F702679FA0E}"/>
                  </a:ext>
                </a:extLst>
              </p:cNvPr>
              <p:cNvSpPr txBox="1">
                <a:spLocks noRot="1" noChangeAspect="1" noMove="1" noResize="1" noEditPoints="1" noAdjustHandles="1" noChangeArrowheads="1" noChangeShapeType="1" noTextEdit="1"/>
              </p:cNvSpPr>
              <p:nvPr/>
            </p:nvSpPr>
            <p:spPr>
              <a:xfrm>
                <a:off x="9417651" y="4148417"/>
                <a:ext cx="2774349" cy="937757"/>
              </a:xfrm>
              <a:prstGeom prst="rect">
                <a:avLst/>
              </a:prstGeom>
              <a:blipFill>
                <a:blip r:embed="rId5"/>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299009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ircle(in)">
                                      <p:cBhvr>
                                        <p:cTn id="1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a:extLst>
              <a:ext uri="{FF2B5EF4-FFF2-40B4-BE49-F238E27FC236}">
                <a16:creationId xmlns:a16="http://schemas.microsoft.com/office/drawing/2014/main" id="{485BE6A2-F75A-4C4A-8D08-F7BFF2548A96}"/>
              </a:ext>
            </a:extLst>
          </p:cNvPr>
          <p:cNvPicPr>
            <a:picLocks noChangeAspect="1"/>
          </p:cNvPicPr>
          <p:nvPr/>
        </p:nvPicPr>
        <p:blipFill>
          <a:blip r:embed="rId2"/>
          <a:stretch>
            <a:fillRect/>
          </a:stretch>
        </p:blipFill>
        <p:spPr>
          <a:xfrm>
            <a:off x="819150" y="1373376"/>
            <a:ext cx="10553700" cy="1304925"/>
          </a:xfrm>
          <a:prstGeom prst="rect">
            <a:avLst/>
          </a:prstGeom>
        </p:spPr>
      </p:pic>
      <p:pic>
        <p:nvPicPr>
          <p:cNvPr id="6" name="그림 5">
            <a:extLst>
              <a:ext uri="{FF2B5EF4-FFF2-40B4-BE49-F238E27FC236}">
                <a16:creationId xmlns:a16="http://schemas.microsoft.com/office/drawing/2014/main" id="{97073FD6-7326-4C19-9125-70230076D823}"/>
              </a:ext>
            </a:extLst>
          </p:cNvPr>
          <p:cNvPicPr>
            <a:picLocks noChangeAspect="1"/>
          </p:cNvPicPr>
          <p:nvPr/>
        </p:nvPicPr>
        <p:blipFill>
          <a:blip r:embed="rId3"/>
          <a:stretch>
            <a:fillRect/>
          </a:stretch>
        </p:blipFill>
        <p:spPr>
          <a:xfrm>
            <a:off x="0" y="2820933"/>
            <a:ext cx="12192000" cy="1383086"/>
          </a:xfrm>
          <a:prstGeom prst="rect">
            <a:avLst/>
          </a:prstGeom>
        </p:spPr>
      </p:pic>
      <p:pic>
        <p:nvPicPr>
          <p:cNvPr id="7" name="그림 6">
            <a:extLst>
              <a:ext uri="{FF2B5EF4-FFF2-40B4-BE49-F238E27FC236}">
                <a16:creationId xmlns:a16="http://schemas.microsoft.com/office/drawing/2014/main" id="{03F3F5B7-43FC-4495-AD86-FA9C218B574A}"/>
              </a:ext>
            </a:extLst>
          </p:cNvPr>
          <p:cNvPicPr>
            <a:picLocks noChangeAspect="1"/>
          </p:cNvPicPr>
          <p:nvPr/>
        </p:nvPicPr>
        <p:blipFill>
          <a:blip r:embed="rId4"/>
          <a:stretch>
            <a:fillRect/>
          </a:stretch>
        </p:blipFill>
        <p:spPr>
          <a:xfrm>
            <a:off x="2881312" y="4346651"/>
            <a:ext cx="6429375" cy="1047750"/>
          </a:xfrm>
          <a:prstGeom prst="rect">
            <a:avLst/>
          </a:prstGeom>
        </p:spPr>
      </p:pic>
      <p:pic>
        <p:nvPicPr>
          <p:cNvPr id="8" name="그림 7">
            <a:extLst>
              <a:ext uri="{FF2B5EF4-FFF2-40B4-BE49-F238E27FC236}">
                <a16:creationId xmlns:a16="http://schemas.microsoft.com/office/drawing/2014/main" id="{F20DBBC1-9F1D-4F0D-A993-F18E6D9A596D}"/>
              </a:ext>
            </a:extLst>
          </p:cNvPr>
          <p:cNvPicPr>
            <a:picLocks noChangeAspect="1"/>
          </p:cNvPicPr>
          <p:nvPr/>
        </p:nvPicPr>
        <p:blipFill>
          <a:blip r:embed="rId5"/>
          <a:stretch>
            <a:fillRect/>
          </a:stretch>
        </p:blipFill>
        <p:spPr>
          <a:xfrm>
            <a:off x="2257424" y="5537033"/>
            <a:ext cx="7677150" cy="1152525"/>
          </a:xfrm>
          <a:prstGeom prst="rect">
            <a:avLst/>
          </a:prstGeom>
        </p:spPr>
      </p:pic>
      <p:sp>
        <p:nvSpPr>
          <p:cNvPr id="9" name="직사각형 8">
            <a:extLst>
              <a:ext uri="{FF2B5EF4-FFF2-40B4-BE49-F238E27FC236}">
                <a16:creationId xmlns:a16="http://schemas.microsoft.com/office/drawing/2014/main" id="{2747A6BF-C9EE-4C8B-896F-AD14E543FDD0}"/>
              </a:ext>
            </a:extLst>
          </p:cNvPr>
          <p:cNvSpPr/>
          <p:nvPr/>
        </p:nvSpPr>
        <p:spPr>
          <a:xfrm>
            <a:off x="586958" y="420359"/>
            <a:ext cx="11018081" cy="584775"/>
          </a:xfrm>
          <a:prstGeom prst="rect">
            <a:avLst/>
          </a:prstGeom>
        </p:spPr>
        <p:txBody>
          <a:bodyPr wrap="none">
            <a:spAutoFit/>
          </a:bodyPr>
          <a:lstStyle/>
          <a:p>
            <a:r>
              <a:rPr lang="en-US" altLang="ko-KR" sz="3200" dirty="0" err="1">
                <a:latin typeface="Arial Rounded MT Bold" panose="020F0704030504030204" pitchFamily="34" charset="0"/>
              </a:rPr>
              <a:t>Zamolodchikov</a:t>
            </a:r>
            <a:r>
              <a:rPr lang="en-US" altLang="ko-KR" sz="3200" dirty="0">
                <a:latin typeface="Arial Rounded MT Bold" panose="020F0704030504030204" pitchFamily="34" charset="0"/>
              </a:rPr>
              <a:t> c−theorem in</a:t>
            </a:r>
            <a:r>
              <a:rPr lang="ko-KR" altLang="en-US" sz="3200" dirty="0">
                <a:latin typeface="Arial Rounded MT Bold" panose="020F0704030504030204" pitchFamily="34" charset="0"/>
              </a:rPr>
              <a:t> </a:t>
            </a:r>
            <a:r>
              <a:rPr lang="en-US" altLang="ko-KR" sz="3200" dirty="0">
                <a:latin typeface="Arial Rounded MT Bold" panose="020F0704030504030204" pitchFamily="34" charset="0"/>
              </a:rPr>
              <a:t>the RG-flow perspectives</a:t>
            </a:r>
            <a:endParaRPr lang="ko-KR" altLang="en-US" sz="3200" dirty="0">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ED3A065-6767-40DD-8F31-6482586767DE}"/>
                  </a:ext>
                </a:extLst>
              </p:cNvPr>
              <p:cNvSpPr txBox="1"/>
              <p:nvPr/>
            </p:nvSpPr>
            <p:spPr>
              <a:xfrm>
                <a:off x="9559228" y="4870526"/>
                <a:ext cx="2587888" cy="8962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altLang="ko-KR" sz="2400" i="1" smtClean="0">
                              <a:latin typeface="Cambria Math" panose="02040503050406030204" pitchFamily="18" charset="0"/>
                            </a:rPr>
                          </m:ctrlPr>
                        </m:sSubSupPr>
                        <m:e>
                          <m:r>
                            <a:rPr lang="en-US" altLang="ko-KR" sz="2400" b="0" i="1" smtClean="0">
                              <a:latin typeface="Cambria Math" panose="02040503050406030204" pitchFamily="18" charset="0"/>
                            </a:rPr>
                            <m:t>𝑇</m:t>
                          </m:r>
                        </m:e>
                        <m:sub>
                          <m:r>
                            <a:rPr lang="en-US" altLang="ko-KR" sz="2400" b="0" i="1" smtClean="0">
                              <a:latin typeface="Cambria Math" panose="02040503050406030204" pitchFamily="18" charset="0"/>
                            </a:rPr>
                            <m:t>𝜇</m:t>
                          </m:r>
                        </m:sub>
                        <m:sup>
                          <m:r>
                            <a:rPr lang="en-US" altLang="ko-KR" sz="2400" b="0" i="1" smtClean="0">
                              <a:latin typeface="Cambria Math" panose="02040503050406030204" pitchFamily="18" charset="0"/>
                            </a:rPr>
                            <m:t>𝜇</m:t>
                          </m:r>
                        </m:sup>
                      </m:sSubSup>
                      <m:r>
                        <a:rPr lang="en-US" altLang="ko-KR" sz="2400" b="0" i="1" smtClean="0">
                          <a:latin typeface="Cambria Math" panose="02040503050406030204" pitchFamily="18" charset="0"/>
                        </a:rPr>
                        <m:t>+</m:t>
                      </m:r>
                      <m:nary>
                        <m:naryPr>
                          <m:chr m:val="∑"/>
                          <m:supHide m:val="on"/>
                          <m:ctrlPr>
                            <a:rPr lang="en-US" altLang="ko-KR" sz="2400" b="0" i="1" smtClean="0">
                              <a:latin typeface="Cambria Math" panose="02040503050406030204" pitchFamily="18" charset="0"/>
                            </a:rPr>
                          </m:ctrlPr>
                        </m:naryPr>
                        <m:sub>
                          <m:r>
                            <a:rPr lang="en-US" altLang="ko-KR" sz="2400" b="0" i="1" smtClean="0">
                              <a:latin typeface="Cambria Math" panose="02040503050406030204" pitchFamily="18" charset="0"/>
                            </a:rPr>
                            <m:t>𝛼</m:t>
                          </m:r>
                        </m:sub>
                        <m:sup/>
                        <m:e>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𝛽</m:t>
                              </m:r>
                            </m:e>
                            <m:sub>
                              <m:r>
                                <a:rPr lang="en-US" altLang="ko-KR" sz="2400" b="0" i="1" smtClean="0">
                                  <a:latin typeface="Cambria Math" panose="02040503050406030204" pitchFamily="18" charset="0"/>
                                </a:rPr>
                                <m:t>𝛼</m:t>
                              </m:r>
                            </m:sub>
                          </m:sSub>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𝑂</m:t>
                              </m:r>
                            </m:e>
                            <m:sup>
                              <m:r>
                                <a:rPr lang="en-US" altLang="ko-KR" sz="2400" b="0" i="1" smtClean="0">
                                  <a:latin typeface="Cambria Math" panose="02040503050406030204" pitchFamily="18" charset="0"/>
                                </a:rPr>
                                <m:t>𝛼</m:t>
                              </m:r>
                            </m:sup>
                          </m:sSup>
                          <m:r>
                            <a:rPr lang="en-US" altLang="ko-KR" sz="2400" b="0" i="1" smtClean="0">
                              <a:latin typeface="Cambria Math" panose="02040503050406030204" pitchFamily="18" charset="0"/>
                            </a:rPr>
                            <m:t>=0</m:t>
                          </m:r>
                        </m:e>
                      </m:nary>
                    </m:oMath>
                  </m:oMathPara>
                </a14:m>
                <a:endParaRPr lang="ko-KR" altLang="en-US" sz="2400" dirty="0"/>
              </a:p>
            </p:txBody>
          </p:sp>
        </mc:Choice>
        <mc:Fallback xmlns="">
          <p:sp>
            <p:nvSpPr>
              <p:cNvPr id="2" name="TextBox 1">
                <a:extLst>
                  <a:ext uri="{FF2B5EF4-FFF2-40B4-BE49-F238E27FC236}">
                    <a16:creationId xmlns:a16="http://schemas.microsoft.com/office/drawing/2014/main" id="{4ED3A065-6767-40DD-8F31-6482586767DE}"/>
                  </a:ext>
                </a:extLst>
              </p:cNvPr>
              <p:cNvSpPr txBox="1">
                <a:spLocks noRot="1" noChangeAspect="1" noMove="1" noResize="1" noEditPoints="1" noAdjustHandles="1" noChangeArrowheads="1" noChangeShapeType="1" noTextEdit="1"/>
              </p:cNvSpPr>
              <p:nvPr/>
            </p:nvSpPr>
            <p:spPr>
              <a:xfrm>
                <a:off x="9559228" y="4870526"/>
                <a:ext cx="2587888" cy="896207"/>
              </a:xfrm>
              <a:prstGeom prst="rect">
                <a:avLst/>
              </a:prstGeom>
              <a:blipFill>
                <a:blip r:embed="rId6"/>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2604929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ircle(in)">
                                      <p:cBhvr>
                                        <p:cTn id="15" dur="2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D260955-EF0E-438F-8A6C-29F4C3268BEC}"/>
              </a:ext>
            </a:extLst>
          </p:cNvPr>
          <p:cNvSpPr>
            <a:spLocks noGrp="1"/>
          </p:cNvSpPr>
          <p:nvPr>
            <p:ph type="title"/>
          </p:nvPr>
        </p:nvSpPr>
        <p:spPr>
          <a:xfrm>
            <a:off x="838200" y="1804029"/>
            <a:ext cx="10515600" cy="2902441"/>
          </a:xfrm>
        </p:spPr>
        <p:txBody>
          <a:bodyPr>
            <a:normAutofit fontScale="90000"/>
          </a:bodyPr>
          <a:lstStyle/>
          <a:p>
            <a:pPr algn="ctr">
              <a:lnSpc>
                <a:spcPct val="200000"/>
              </a:lnSpc>
            </a:pPr>
            <a:r>
              <a:rPr lang="en-US" altLang="ko-KR" sz="4000" dirty="0">
                <a:latin typeface="Arial Rounded MT Bold" panose="020F0704030504030204" pitchFamily="34" charset="0"/>
              </a:rPr>
              <a:t>We not only </a:t>
            </a:r>
            <a:r>
              <a:rPr lang="en-US" altLang="ko-KR" sz="4000" dirty="0">
                <a:solidFill>
                  <a:srgbClr val="FF0000"/>
                </a:solidFill>
                <a:latin typeface="Arial Rounded MT Bold" panose="020F0704030504030204" pitchFamily="34" charset="0"/>
              </a:rPr>
              <a:t>reinterpret</a:t>
            </a:r>
            <a:r>
              <a:rPr lang="en-US" altLang="ko-KR" sz="4000" dirty="0">
                <a:latin typeface="Arial Rounded MT Bold" panose="020F0704030504030204" pitchFamily="34" charset="0"/>
              </a:rPr>
              <a:t> the </a:t>
            </a:r>
            <a:r>
              <a:rPr lang="en-US" altLang="ko-KR" sz="4000" dirty="0">
                <a:solidFill>
                  <a:srgbClr val="FF0000"/>
                </a:solidFill>
                <a:latin typeface="Arial Rounded MT Bold" panose="020F0704030504030204" pitchFamily="34" charset="0"/>
              </a:rPr>
              <a:t>c-theorem</a:t>
            </a:r>
            <a:r>
              <a:rPr lang="en-US" altLang="ko-KR" sz="4000" dirty="0">
                <a:latin typeface="Arial Rounded MT Bold" panose="020F0704030504030204" pitchFamily="34" charset="0"/>
              </a:rPr>
              <a:t> in the perspective of </a:t>
            </a:r>
            <a:r>
              <a:rPr lang="en-US" altLang="ko-KR" sz="4000" dirty="0">
                <a:solidFill>
                  <a:srgbClr val="FF0000"/>
                </a:solidFill>
                <a:latin typeface="Arial Rounded MT Bold" panose="020F0704030504030204" pitchFamily="34" charset="0"/>
              </a:rPr>
              <a:t>entropy production </a:t>
            </a:r>
            <a:r>
              <a:rPr lang="en-US" altLang="ko-KR" sz="4000" dirty="0">
                <a:latin typeface="Arial Rounded MT Bold" panose="020F0704030504030204" pitchFamily="34" charset="0"/>
              </a:rPr>
              <a:t>but also “</a:t>
            </a:r>
            <a:r>
              <a:rPr lang="en-US" altLang="ko-KR" sz="4000" dirty="0">
                <a:solidFill>
                  <a:srgbClr val="FF0000"/>
                </a:solidFill>
                <a:latin typeface="Arial Rounded MT Bold" panose="020F0704030504030204" pitchFamily="34" charset="0"/>
              </a:rPr>
              <a:t>generalize</a:t>
            </a:r>
            <a:r>
              <a:rPr lang="en-US" altLang="ko-KR" sz="4000" dirty="0">
                <a:latin typeface="Arial Rounded MT Bold" panose="020F0704030504030204" pitchFamily="34" charset="0"/>
              </a:rPr>
              <a:t>” it </a:t>
            </a:r>
            <a:r>
              <a:rPr lang="en-US" altLang="ko-KR" sz="4000" dirty="0">
                <a:solidFill>
                  <a:srgbClr val="FF0000"/>
                </a:solidFill>
                <a:latin typeface="Arial Rounded MT Bold" panose="020F0704030504030204" pitchFamily="34" charset="0"/>
              </a:rPr>
              <a:t>beyond</a:t>
            </a:r>
            <a:r>
              <a:rPr lang="en-US" altLang="ko-KR" sz="4000" dirty="0">
                <a:latin typeface="Arial Rounded MT Bold" panose="020F0704030504030204" pitchFamily="34" charset="0"/>
              </a:rPr>
              <a:t> the </a:t>
            </a:r>
            <a:r>
              <a:rPr lang="en-US" altLang="ko-KR" sz="4000" dirty="0">
                <a:solidFill>
                  <a:srgbClr val="FF0000"/>
                </a:solidFill>
                <a:latin typeface="Arial Rounded MT Bold" panose="020F0704030504030204" pitchFamily="34" charset="0"/>
              </a:rPr>
              <a:t>one loop </a:t>
            </a:r>
            <a:r>
              <a:rPr lang="en-US" altLang="ko-KR" sz="4000" dirty="0">
                <a:latin typeface="Arial Rounded MT Bold" panose="020F0704030504030204" pitchFamily="34" charset="0"/>
              </a:rPr>
              <a:t>order. </a:t>
            </a:r>
            <a:endParaRPr lang="ko-KR" altLang="en-US" sz="4000" dirty="0">
              <a:latin typeface="Arial Rounded MT Bold" panose="020F0704030504030204" pitchFamily="34" charset="0"/>
            </a:endParaRPr>
          </a:p>
        </p:txBody>
      </p:sp>
    </p:spTree>
    <p:extLst>
      <p:ext uri="{BB962C8B-B14F-4D97-AF65-F5344CB8AC3E}">
        <p14:creationId xmlns:p14="http://schemas.microsoft.com/office/powerpoint/2010/main" val="297347475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429A3CA7-8FA4-4C89-AFD4-6846BC9D0BB1}"/>
              </a:ext>
            </a:extLst>
          </p:cNvPr>
          <p:cNvSpPr/>
          <p:nvPr/>
        </p:nvSpPr>
        <p:spPr>
          <a:xfrm>
            <a:off x="340658" y="1214291"/>
            <a:ext cx="11510683" cy="4429418"/>
          </a:xfrm>
          <a:prstGeom prst="rect">
            <a:avLst/>
          </a:prstGeom>
        </p:spPr>
        <p:txBody>
          <a:bodyPr wrap="square">
            <a:spAutoFit/>
          </a:bodyPr>
          <a:lstStyle/>
          <a:p>
            <a:pPr algn="ctr">
              <a:lnSpc>
                <a:spcPct val="150000"/>
              </a:lnSpc>
            </a:pPr>
            <a:r>
              <a:rPr lang="en-US" altLang="ko-KR" sz="3200" dirty="0">
                <a:latin typeface="Arial Rounded MT Bold" panose="020F0704030504030204" pitchFamily="34" charset="0"/>
              </a:rPr>
              <a:t>Previously, </a:t>
            </a:r>
            <a:r>
              <a:rPr lang="en-US" altLang="ko-KR" sz="3200" dirty="0">
                <a:solidFill>
                  <a:srgbClr val="FF0000"/>
                </a:solidFill>
                <a:latin typeface="Arial Rounded MT Bold" panose="020F0704030504030204" pitchFamily="34" charset="0"/>
              </a:rPr>
              <a:t>the monotonicity</a:t>
            </a:r>
            <a:r>
              <a:rPr lang="ko-KR" altLang="en-US" sz="3200" dirty="0">
                <a:solidFill>
                  <a:srgbClr val="FF0000"/>
                </a:solidFill>
                <a:latin typeface="Arial Rounded MT Bold" panose="020F0704030504030204" pitchFamily="34" charset="0"/>
              </a:rPr>
              <a:t> </a:t>
            </a:r>
            <a:r>
              <a:rPr lang="en-US" altLang="ko-KR" sz="3200" dirty="0">
                <a:solidFill>
                  <a:srgbClr val="FF0000"/>
                </a:solidFill>
                <a:latin typeface="Arial Rounded MT Bold" panose="020F0704030504030204" pitchFamily="34" charset="0"/>
              </a:rPr>
              <a:t>of</a:t>
            </a:r>
            <a:r>
              <a:rPr lang="ko-KR" altLang="en-US" sz="3200" dirty="0">
                <a:solidFill>
                  <a:srgbClr val="FF0000"/>
                </a:solidFill>
                <a:latin typeface="Arial Rounded MT Bold" panose="020F0704030504030204" pitchFamily="34" charset="0"/>
              </a:rPr>
              <a:t> </a:t>
            </a:r>
            <a:r>
              <a:rPr lang="en-US" altLang="ko-KR" sz="3200" dirty="0">
                <a:solidFill>
                  <a:srgbClr val="FF0000"/>
                </a:solidFill>
                <a:latin typeface="Arial Rounded MT Bold" panose="020F0704030504030204" pitchFamily="34" charset="0"/>
              </a:rPr>
              <a:t>the</a:t>
            </a:r>
            <a:r>
              <a:rPr lang="ko-KR" altLang="en-US" sz="3200" dirty="0">
                <a:solidFill>
                  <a:srgbClr val="FF0000"/>
                </a:solidFill>
                <a:latin typeface="Arial Rounded MT Bold" panose="020F0704030504030204" pitchFamily="34" charset="0"/>
              </a:rPr>
              <a:t> </a:t>
            </a:r>
            <a:r>
              <a:rPr lang="en-US" altLang="ko-KR" sz="3200" dirty="0">
                <a:solidFill>
                  <a:srgbClr val="FF0000"/>
                </a:solidFill>
                <a:latin typeface="Arial Rounded MT Bold" panose="020F0704030504030204" pitchFamily="34" charset="0"/>
              </a:rPr>
              <a:t>RG</a:t>
            </a:r>
            <a:r>
              <a:rPr lang="ko-KR" altLang="en-US" sz="3200" dirty="0">
                <a:solidFill>
                  <a:srgbClr val="FF0000"/>
                </a:solidFill>
                <a:latin typeface="Arial Rounded MT Bold" panose="020F0704030504030204" pitchFamily="34" charset="0"/>
              </a:rPr>
              <a:t> </a:t>
            </a:r>
            <a:r>
              <a:rPr lang="en-US" altLang="ko-KR" sz="3200" dirty="0">
                <a:solidFill>
                  <a:srgbClr val="FF0000"/>
                </a:solidFill>
                <a:latin typeface="Arial Rounded MT Bold" panose="020F0704030504030204" pitchFamily="34" charset="0"/>
              </a:rPr>
              <a:t>flow </a:t>
            </a:r>
            <a:r>
              <a:rPr lang="en-US" altLang="ko-KR" sz="3200" dirty="0">
                <a:latin typeface="Arial Rounded MT Bold" panose="020F0704030504030204" pitchFamily="34" charset="0"/>
              </a:rPr>
              <a:t>(c-theorem &amp; a-theorem)</a:t>
            </a:r>
            <a:r>
              <a:rPr lang="en-US" altLang="ko-KR" sz="3200" dirty="0">
                <a:solidFill>
                  <a:srgbClr val="FF0000"/>
                </a:solidFill>
                <a:latin typeface="Arial Rounded MT Bold" panose="020F0704030504030204" pitchFamily="34" charset="0"/>
              </a:rPr>
              <a:t> </a:t>
            </a:r>
            <a:r>
              <a:rPr lang="en-US" altLang="ko-KR" sz="3200" dirty="0">
                <a:latin typeface="Arial Rounded MT Bold" panose="020F0704030504030204" pitchFamily="34" charset="0"/>
              </a:rPr>
              <a:t>has been derived from </a:t>
            </a:r>
            <a:r>
              <a:rPr lang="en-US" altLang="ko-KR" sz="3200" dirty="0">
                <a:solidFill>
                  <a:srgbClr val="FF0000"/>
                </a:solidFill>
                <a:latin typeface="Arial Rounded MT Bold" panose="020F0704030504030204" pitchFamily="34" charset="0"/>
              </a:rPr>
              <a:t>the WZ consistency condition of the Weyl anomaly in the local RG equation</a:t>
            </a:r>
            <a:r>
              <a:rPr lang="en-US" altLang="ko-KR" sz="3200" dirty="0">
                <a:latin typeface="Arial Rounded MT Bold" panose="020F0704030504030204" pitchFamily="34" charset="0"/>
              </a:rPr>
              <a:t>. </a:t>
            </a:r>
          </a:p>
          <a:p>
            <a:pPr algn="ctr">
              <a:lnSpc>
                <a:spcPct val="150000"/>
              </a:lnSpc>
            </a:pPr>
            <a:r>
              <a:rPr lang="en-US" altLang="ko-KR" sz="3200" dirty="0">
                <a:latin typeface="Arial Rounded MT Bold" panose="020F0704030504030204" pitchFamily="34" charset="0"/>
              </a:rPr>
              <a:t>Here, we discuss it in</a:t>
            </a:r>
            <a:r>
              <a:rPr lang="ko-KR" altLang="en-US" sz="3200" dirty="0">
                <a:latin typeface="Arial Rounded MT Bold" panose="020F0704030504030204" pitchFamily="34" charset="0"/>
              </a:rPr>
              <a:t> </a:t>
            </a:r>
            <a:r>
              <a:rPr lang="en-US" altLang="ko-KR" sz="3200" dirty="0">
                <a:latin typeface="Arial Rounded MT Bold" panose="020F0704030504030204" pitchFamily="34" charset="0"/>
              </a:rPr>
              <a:t>the</a:t>
            </a:r>
            <a:r>
              <a:rPr lang="ko-KR" altLang="en-US" sz="3200" dirty="0">
                <a:latin typeface="Arial Rounded MT Bold" panose="020F0704030504030204" pitchFamily="34" charset="0"/>
              </a:rPr>
              <a:t> </a:t>
            </a:r>
            <a:r>
              <a:rPr lang="en-US" altLang="ko-KR" sz="3200" dirty="0">
                <a:solidFill>
                  <a:srgbClr val="FF0000"/>
                </a:solidFill>
                <a:latin typeface="Arial Rounded MT Bold" panose="020F0704030504030204" pitchFamily="34" charset="0"/>
              </a:rPr>
              <a:t>entropy</a:t>
            </a:r>
            <a:r>
              <a:rPr lang="ko-KR" altLang="en-US" sz="3200" dirty="0">
                <a:solidFill>
                  <a:srgbClr val="FF0000"/>
                </a:solidFill>
                <a:latin typeface="Arial Rounded MT Bold" panose="020F0704030504030204" pitchFamily="34" charset="0"/>
              </a:rPr>
              <a:t> </a:t>
            </a:r>
            <a:r>
              <a:rPr lang="en-US" altLang="ko-KR" sz="3200" dirty="0">
                <a:solidFill>
                  <a:srgbClr val="FF0000"/>
                </a:solidFill>
                <a:latin typeface="Arial Rounded MT Bold" panose="020F0704030504030204" pitchFamily="34" charset="0"/>
              </a:rPr>
              <a:t>production</a:t>
            </a:r>
            <a:r>
              <a:rPr lang="ko-KR" altLang="en-US" sz="3200" dirty="0">
                <a:solidFill>
                  <a:srgbClr val="FF0000"/>
                </a:solidFill>
                <a:latin typeface="Arial Rounded MT Bold" panose="020F0704030504030204" pitchFamily="34" charset="0"/>
              </a:rPr>
              <a:t> </a:t>
            </a:r>
            <a:r>
              <a:rPr lang="en-US" altLang="ko-KR" sz="3200" dirty="0">
                <a:latin typeface="Arial Rounded MT Bold" panose="020F0704030504030204" pitchFamily="34" charset="0"/>
              </a:rPr>
              <a:t>perspective,</a:t>
            </a:r>
          </a:p>
          <a:p>
            <a:pPr algn="ctr">
              <a:lnSpc>
                <a:spcPct val="150000"/>
              </a:lnSpc>
            </a:pPr>
            <a:r>
              <a:rPr lang="en-US" altLang="ko-KR" sz="3200" dirty="0">
                <a:latin typeface="Arial Rounded MT Bold" panose="020F0704030504030204" pitchFamily="34" charset="0"/>
              </a:rPr>
              <a:t>which turns out to be consistent with</a:t>
            </a:r>
          </a:p>
          <a:p>
            <a:pPr algn="ctr">
              <a:lnSpc>
                <a:spcPct val="150000"/>
              </a:lnSpc>
            </a:pPr>
            <a:r>
              <a:rPr lang="en-US" altLang="ko-KR" sz="3200" dirty="0">
                <a:latin typeface="Arial Rounded MT Bold" panose="020F0704030504030204" pitchFamily="34" charset="0"/>
              </a:rPr>
              <a:t>the </a:t>
            </a:r>
            <a:r>
              <a:rPr lang="en-US" altLang="ko-KR" sz="3200" dirty="0">
                <a:solidFill>
                  <a:srgbClr val="FF0000"/>
                </a:solidFill>
                <a:latin typeface="Arial Rounded MT Bold" panose="020F0704030504030204" pitchFamily="34" charset="0"/>
              </a:rPr>
              <a:t>WZ consistency condition </a:t>
            </a:r>
            <a:r>
              <a:rPr lang="en-US" altLang="ko-KR" sz="3200" dirty="0">
                <a:latin typeface="Arial Rounded MT Bold" panose="020F0704030504030204" pitchFamily="34" charset="0"/>
              </a:rPr>
              <a:t>of the local RG equation.</a:t>
            </a:r>
            <a:endParaRPr lang="ko-KR" altLang="en-US" sz="3200" dirty="0">
              <a:latin typeface="Arial Rounded MT Bold" panose="020F0704030504030204" pitchFamily="34" charset="0"/>
            </a:endParaRPr>
          </a:p>
        </p:txBody>
      </p:sp>
    </p:spTree>
    <p:extLst>
      <p:ext uri="{BB962C8B-B14F-4D97-AF65-F5344CB8AC3E}">
        <p14:creationId xmlns:p14="http://schemas.microsoft.com/office/powerpoint/2010/main" val="8076030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1E62769B-32B1-4FCC-B34D-8D26CAF30130}"/>
              </a:ext>
            </a:extLst>
          </p:cNvPr>
          <p:cNvPicPr>
            <a:picLocks noChangeAspect="1"/>
          </p:cNvPicPr>
          <p:nvPr/>
        </p:nvPicPr>
        <p:blipFill>
          <a:blip r:embed="rId2"/>
          <a:stretch>
            <a:fillRect/>
          </a:stretch>
        </p:blipFill>
        <p:spPr>
          <a:xfrm>
            <a:off x="0" y="0"/>
            <a:ext cx="5523253" cy="4657069"/>
          </a:xfrm>
          <a:prstGeom prst="rect">
            <a:avLst/>
          </a:prstGeom>
        </p:spPr>
      </p:pic>
      <p:pic>
        <p:nvPicPr>
          <p:cNvPr id="4" name="그림 3">
            <a:extLst>
              <a:ext uri="{FF2B5EF4-FFF2-40B4-BE49-F238E27FC236}">
                <a16:creationId xmlns:a16="http://schemas.microsoft.com/office/drawing/2014/main" id="{564E16D5-13DF-47A9-9713-A25DC086AABB}"/>
              </a:ext>
            </a:extLst>
          </p:cNvPr>
          <p:cNvPicPr>
            <a:picLocks noChangeAspect="1"/>
          </p:cNvPicPr>
          <p:nvPr/>
        </p:nvPicPr>
        <p:blipFill>
          <a:blip r:embed="rId3"/>
          <a:stretch>
            <a:fillRect/>
          </a:stretch>
        </p:blipFill>
        <p:spPr>
          <a:xfrm>
            <a:off x="5523253" y="-1"/>
            <a:ext cx="5046135" cy="5533213"/>
          </a:xfrm>
          <a:prstGeom prst="rect">
            <a:avLst/>
          </a:prstGeom>
        </p:spPr>
      </p:pic>
      <p:pic>
        <p:nvPicPr>
          <p:cNvPr id="5" name="그림 4">
            <a:extLst>
              <a:ext uri="{FF2B5EF4-FFF2-40B4-BE49-F238E27FC236}">
                <a16:creationId xmlns:a16="http://schemas.microsoft.com/office/drawing/2014/main" id="{40D35E1A-3F08-4283-A4B4-1A1FCE7F1C1F}"/>
              </a:ext>
            </a:extLst>
          </p:cNvPr>
          <p:cNvPicPr>
            <a:picLocks noChangeAspect="1"/>
          </p:cNvPicPr>
          <p:nvPr/>
        </p:nvPicPr>
        <p:blipFill>
          <a:blip r:embed="rId4"/>
          <a:stretch>
            <a:fillRect/>
          </a:stretch>
        </p:blipFill>
        <p:spPr>
          <a:xfrm>
            <a:off x="6535272" y="3678185"/>
            <a:ext cx="5605486" cy="3179816"/>
          </a:xfrm>
          <a:prstGeom prst="rect">
            <a:avLst/>
          </a:prstGeom>
        </p:spPr>
      </p:pic>
      <p:pic>
        <p:nvPicPr>
          <p:cNvPr id="10" name="그림 9">
            <a:extLst>
              <a:ext uri="{FF2B5EF4-FFF2-40B4-BE49-F238E27FC236}">
                <a16:creationId xmlns:a16="http://schemas.microsoft.com/office/drawing/2014/main" id="{232A07C2-02A2-4F0F-B858-4E1FEBF5CADB}"/>
              </a:ext>
            </a:extLst>
          </p:cNvPr>
          <p:cNvPicPr>
            <a:picLocks noChangeAspect="1"/>
          </p:cNvPicPr>
          <p:nvPr/>
        </p:nvPicPr>
        <p:blipFill>
          <a:blip r:embed="rId5"/>
          <a:stretch>
            <a:fillRect/>
          </a:stretch>
        </p:blipFill>
        <p:spPr>
          <a:xfrm>
            <a:off x="1237128" y="2168003"/>
            <a:ext cx="4508501" cy="4689997"/>
          </a:xfrm>
          <a:prstGeom prst="rect">
            <a:avLst/>
          </a:prstGeom>
        </p:spPr>
      </p:pic>
    </p:spTree>
    <p:extLst>
      <p:ext uri="{BB962C8B-B14F-4D97-AF65-F5344CB8AC3E}">
        <p14:creationId xmlns:p14="http://schemas.microsoft.com/office/powerpoint/2010/main" val="2115739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857141C0-3ADE-48DC-B953-ADA8844D3448}"/>
              </a:ext>
            </a:extLst>
          </p:cNvPr>
          <p:cNvSpPr>
            <a:spLocks noGrp="1"/>
          </p:cNvSpPr>
          <p:nvPr>
            <p:ph idx="1"/>
          </p:nvPr>
        </p:nvSpPr>
        <p:spPr>
          <a:xfrm>
            <a:off x="488576" y="416859"/>
            <a:ext cx="11214847" cy="6286500"/>
          </a:xfrm>
        </p:spPr>
        <p:txBody>
          <a:bodyPr>
            <a:normAutofit fontScale="70000" lnSpcReduction="20000"/>
          </a:bodyPr>
          <a:lstStyle/>
          <a:p>
            <a:pPr>
              <a:lnSpc>
                <a:spcPct val="160000"/>
              </a:lnSpc>
            </a:pPr>
            <a:r>
              <a:rPr lang="en-US" altLang="ko-KR" dirty="0">
                <a:latin typeface="Arial" panose="020B0604020202020204" pitchFamily="34" charset="0"/>
                <a:cs typeface="Arial" panose="020B0604020202020204" pitchFamily="34" charset="0"/>
              </a:rPr>
              <a:t>The </a:t>
            </a:r>
            <a:r>
              <a:rPr lang="en-US" altLang="ko-KR" dirty="0">
                <a:solidFill>
                  <a:srgbClr val="FF0000"/>
                </a:solidFill>
                <a:latin typeface="Arial" panose="020B0604020202020204" pitchFamily="34" charset="0"/>
                <a:cs typeface="Arial" panose="020B0604020202020204" pitchFamily="34" charset="0"/>
              </a:rPr>
              <a:t>path integral formulation </a:t>
            </a:r>
            <a:r>
              <a:rPr lang="en-US" altLang="ko-KR" dirty="0">
                <a:latin typeface="Arial" panose="020B0604020202020204" pitchFamily="34" charset="0"/>
                <a:cs typeface="Arial" panose="020B0604020202020204" pitchFamily="34" charset="0"/>
              </a:rPr>
              <a:t>of the </a:t>
            </a:r>
            <a:r>
              <a:rPr lang="en-US" altLang="ko-KR" dirty="0">
                <a:solidFill>
                  <a:srgbClr val="FF0000"/>
                </a:solidFill>
                <a:latin typeface="Arial" panose="020B0604020202020204" pitchFamily="34" charset="0"/>
                <a:cs typeface="Arial" panose="020B0604020202020204" pitchFamily="34" charset="0"/>
              </a:rPr>
              <a:t>functional RG equation </a:t>
            </a:r>
            <a:r>
              <a:rPr lang="en-US" altLang="ko-KR" dirty="0">
                <a:latin typeface="Arial" panose="020B0604020202020204" pitchFamily="34" charset="0"/>
                <a:cs typeface="Arial" panose="020B0604020202020204" pitchFamily="34" charset="0"/>
              </a:rPr>
              <a:t>gives rise to a </a:t>
            </a:r>
            <a:r>
              <a:rPr lang="en-US" altLang="ko-KR" dirty="0">
                <a:solidFill>
                  <a:srgbClr val="FF0000"/>
                </a:solidFill>
                <a:latin typeface="Arial" panose="020B0604020202020204" pitchFamily="34" charset="0"/>
                <a:cs typeface="Arial" panose="020B0604020202020204" pitchFamily="34" charset="0"/>
              </a:rPr>
              <a:t>non-perturbative</a:t>
            </a:r>
            <a:r>
              <a:rPr lang="en-US" altLang="ko-KR" dirty="0">
                <a:latin typeface="Arial" panose="020B0604020202020204" pitchFamily="34" charset="0"/>
                <a:cs typeface="Arial" panose="020B0604020202020204" pitchFamily="34" charset="0"/>
              </a:rPr>
              <a:t> theoretical framework, which can be identified with emergent </a:t>
            </a:r>
            <a:r>
              <a:rPr lang="en-US" altLang="ko-KR" dirty="0">
                <a:solidFill>
                  <a:srgbClr val="FF0000"/>
                </a:solidFill>
                <a:latin typeface="Arial" panose="020B0604020202020204" pitchFamily="34" charset="0"/>
                <a:cs typeface="Arial" panose="020B0604020202020204" pitchFamily="34" charset="0"/>
              </a:rPr>
              <a:t>dual holography</a:t>
            </a:r>
            <a:r>
              <a:rPr lang="en-US" altLang="ko-KR" dirty="0">
                <a:latin typeface="Arial" panose="020B0604020202020204" pitchFamily="34" charset="0"/>
                <a:cs typeface="Arial" panose="020B0604020202020204" pitchFamily="34" charset="0"/>
              </a:rPr>
              <a:t>.</a:t>
            </a:r>
          </a:p>
          <a:p>
            <a:pPr>
              <a:lnSpc>
                <a:spcPct val="160000"/>
              </a:lnSpc>
            </a:pPr>
            <a:r>
              <a:rPr lang="en-US" altLang="ko-KR" dirty="0">
                <a:latin typeface="Arial" panose="020B0604020202020204" pitchFamily="34" charset="0"/>
                <a:cs typeface="Arial" panose="020B0604020202020204" pitchFamily="34" charset="0"/>
              </a:rPr>
              <a:t>The </a:t>
            </a:r>
            <a:r>
              <a:rPr lang="en-US" altLang="ko-KR" dirty="0">
                <a:solidFill>
                  <a:srgbClr val="FF0000"/>
                </a:solidFill>
                <a:latin typeface="Arial" panose="020B0604020202020204" pitchFamily="34" charset="0"/>
                <a:cs typeface="Arial" panose="020B0604020202020204" pitchFamily="34" charset="0"/>
              </a:rPr>
              <a:t>fundamental property </a:t>
            </a:r>
            <a:r>
              <a:rPr lang="en-US" altLang="ko-KR" dirty="0">
                <a:latin typeface="Arial" panose="020B0604020202020204" pitchFamily="34" charset="0"/>
                <a:cs typeface="Arial" panose="020B0604020202020204" pitchFamily="34" charset="0"/>
              </a:rPr>
              <a:t>of the RG flow is governed by </a:t>
            </a:r>
            <a:r>
              <a:rPr lang="en-US" altLang="ko-KR" dirty="0">
                <a:solidFill>
                  <a:srgbClr val="FF0000"/>
                </a:solidFill>
                <a:latin typeface="Arial" panose="020B0604020202020204" pitchFamily="34" charset="0"/>
                <a:cs typeface="Arial" panose="020B0604020202020204" pitchFamily="34" charset="0"/>
              </a:rPr>
              <a:t>unitarity &amp; KMS (Kubo-Martin-Schwinger) symmetry</a:t>
            </a:r>
            <a:r>
              <a:rPr lang="en-US" altLang="ko-KR" dirty="0">
                <a:latin typeface="Arial" panose="020B0604020202020204" pitchFamily="34" charset="0"/>
                <a:cs typeface="Arial" panose="020B0604020202020204" pitchFamily="34" charset="0"/>
              </a:rPr>
              <a:t>, which can be translated into </a:t>
            </a:r>
            <a:r>
              <a:rPr lang="en-US" altLang="ko-KR" dirty="0">
                <a:solidFill>
                  <a:srgbClr val="FF0000"/>
                </a:solidFill>
                <a:latin typeface="Arial" panose="020B0604020202020204" pitchFamily="34" charset="0"/>
                <a:cs typeface="Arial" panose="020B0604020202020204" pitchFamily="34" charset="0"/>
              </a:rPr>
              <a:t>N = 2 BRST symmetries</a:t>
            </a:r>
            <a:r>
              <a:rPr lang="en-US" altLang="ko-KR" dirty="0">
                <a:latin typeface="Arial" panose="020B0604020202020204" pitchFamily="34" charset="0"/>
                <a:cs typeface="Arial" panose="020B0604020202020204" pitchFamily="34" charset="0"/>
              </a:rPr>
              <a:t>. In other words, the </a:t>
            </a:r>
            <a:r>
              <a:rPr lang="en-US" altLang="ko-KR" dirty="0">
                <a:solidFill>
                  <a:srgbClr val="FF0000"/>
                </a:solidFill>
                <a:latin typeface="Arial" panose="020B0604020202020204" pitchFamily="34" charset="0"/>
                <a:cs typeface="Arial" panose="020B0604020202020204" pitchFamily="34" charset="0"/>
              </a:rPr>
              <a:t>Ward identities </a:t>
            </a:r>
            <a:r>
              <a:rPr lang="en-US" altLang="ko-KR" dirty="0">
                <a:latin typeface="Arial" panose="020B0604020202020204" pitchFamily="34" charset="0"/>
                <a:cs typeface="Arial" panose="020B0604020202020204" pitchFamily="34" charset="0"/>
              </a:rPr>
              <a:t>from these symmetries allow us to introduce a “</a:t>
            </a:r>
            <a:r>
              <a:rPr lang="en-US" altLang="ko-KR" dirty="0">
                <a:solidFill>
                  <a:srgbClr val="FF0000"/>
                </a:solidFill>
                <a:latin typeface="Arial" panose="020B0604020202020204" pitchFamily="34" charset="0"/>
                <a:cs typeface="Arial" panose="020B0604020202020204" pitchFamily="34" charset="0"/>
              </a:rPr>
              <a:t>c-function</a:t>
            </a:r>
            <a:r>
              <a:rPr lang="en-US" altLang="ko-KR" dirty="0">
                <a:latin typeface="Arial" panose="020B0604020202020204" pitchFamily="34" charset="0"/>
                <a:cs typeface="Arial" panose="020B0604020202020204" pitchFamily="34" charset="0"/>
              </a:rPr>
              <a:t>” or “</a:t>
            </a:r>
            <a:r>
              <a:rPr lang="en-US" altLang="ko-KR" dirty="0">
                <a:solidFill>
                  <a:srgbClr val="FF0000"/>
                </a:solidFill>
                <a:latin typeface="Arial" panose="020B0604020202020204" pitchFamily="34" charset="0"/>
                <a:cs typeface="Arial" panose="020B0604020202020204" pitchFamily="34" charset="0"/>
              </a:rPr>
              <a:t>relative entropy</a:t>
            </a:r>
            <a:r>
              <a:rPr lang="en-US" altLang="ko-KR" dirty="0">
                <a:latin typeface="Arial" panose="020B0604020202020204" pitchFamily="34" charset="0"/>
                <a:cs typeface="Arial" panose="020B0604020202020204" pitchFamily="34" charset="0"/>
              </a:rPr>
              <a:t>”, which shows </a:t>
            </a:r>
            <a:r>
              <a:rPr lang="en-US" altLang="ko-KR" dirty="0">
                <a:solidFill>
                  <a:srgbClr val="FF0000"/>
                </a:solidFill>
                <a:latin typeface="Arial" panose="020B0604020202020204" pitchFamily="34" charset="0"/>
                <a:cs typeface="Arial" panose="020B0604020202020204" pitchFamily="34" charset="0"/>
              </a:rPr>
              <a:t>monotonicity</a:t>
            </a:r>
            <a:r>
              <a:rPr lang="en-US" altLang="ko-KR" dirty="0">
                <a:latin typeface="Arial" panose="020B0604020202020204" pitchFamily="34" charset="0"/>
                <a:cs typeface="Arial" panose="020B0604020202020204" pitchFamily="34" charset="0"/>
              </a:rPr>
              <a:t>. </a:t>
            </a:r>
          </a:p>
          <a:p>
            <a:pPr>
              <a:lnSpc>
                <a:spcPct val="160000"/>
              </a:lnSpc>
            </a:pPr>
            <a:r>
              <a:rPr lang="en-US" altLang="ko-KR" dirty="0">
                <a:latin typeface="Arial" panose="020B0604020202020204" pitchFamily="34" charset="0"/>
                <a:cs typeface="Arial" panose="020B0604020202020204" pitchFamily="34" charset="0"/>
              </a:rPr>
              <a:t>This mathematical structure </a:t>
            </a:r>
            <a:r>
              <a:rPr lang="en-US" altLang="ko-KR">
                <a:latin typeface="Arial" panose="020B0604020202020204" pitchFamily="34" charset="0"/>
                <a:cs typeface="Arial" panose="020B0604020202020204" pitchFamily="34" charset="0"/>
              </a:rPr>
              <a:t>guarantees consistency </a:t>
            </a:r>
            <a:r>
              <a:rPr lang="en-US" altLang="ko-KR" dirty="0">
                <a:latin typeface="Arial" panose="020B0604020202020204" pitchFamily="34" charset="0"/>
                <a:cs typeface="Arial" panose="020B0604020202020204" pitchFamily="34" charset="0"/>
              </a:rPr>
              <a:t>of the path integral formulation, which can be reformulated into the </a:t>
            </a:r>
            <a:r>
              <a:rPr lang="en-US" altLang="ko-KR" dirty="0" err="1">
                <a:solidFill>
                  <a:srgbClr val="FF0000"/>
                </a:solidFill>
                <a:latin typeface="Arial" panose="020B0604020202020204" pitchFamily="34" charset="0"/>
                <a:cs typeface="Arial" panose="020B0604020202020204" pitchFamily="34" charset="0"/>
              </a:rPr>
              <a:t>Wess-Zumino</a:t>
            </a:r>
            <a:r>
              <a:rPr lang="en-US" altLang="ko-KR" dirty="0">
                <a:solidFill>
                  <a:srgbClr val="FF0000"/>
                </a:solidFill>
                <a:latin typeface="Arial" panose="020B0604020202020204" pitchFamily="34" charset="0"/>
                <a:cs typeface="Arial" panose="020B0604020202020204" pitchFamily="34" charset="0"/>
              </a:rPr>
              <a:t> consistency </a:t>
            </a:r>
            <a:r>
              <a:rPr lang="en-US" altLang="ko-KR" dirty="0">
                <a:latin typeface="Arial" panose="020B0604020202020204" pitchFamily="34" charset="0"/>
                <a:cs typeface="Arial" panose="020B0604020202020204" pitchFamily="34" charset="0"/>
              </a:rPr>
              <a:t>condition for the Weyl anomaly in the local RG equation (Hamilton-Jacobi equation for the renormalized on-shell action in the dual holography).</a:t>
            </a:r>
          </a:p>
          <a:p>
            <a:pPr>
              <a:lnSpc>
                <a:spcPct val="160000"/>
              </a:lnSpc>
            </a:pPr>
            <a:r>
              <a:rPr lang="en-US" altLang="ko-KR" dirty="0">
                <a:latin typeface="Arial" panose="020B0604020202020204" pitchFamily="34" charset="0"/>
                <a:cs typeface="Arial" panose="020B0604020202020204" pitchFamily="34" charset="0"/>
                <a:sym typeface="Wingdings" panose="05000000000000000000" pitchFamily="2" charset="2"/>
              </a:rPr>
              <a:t>We discuss this aspect based on the </a:t>
            </a:r>
            <a:r>
              <a:rPr lang="en-US" altLang="ko-KR" dirty="0">
                <a:solidFill>
                  <a:srgbClr val="FF0000"/>
                </a:solidFill>
                <a:latin typeface="Arial" panose="020B0604020202020204" pitchFamily="34" charset="0"/>
                <a:cs typeface="Arial" panose="020B0604020202020204" pitchFamily="34" charset="0"/>
                <a:sym typeface="Wingdings" panose="05000000000000000000" pitchFamily="2" charset="2"/>
              </a:rPr>
              <a:t>monotonicity of the RG flow </a:t>
            </a:r>
            <a:r>
              <a:rPr lang="en-US" altLang="ko-KR" dirty="0">
                <a:latin typeface="Arial" panose="020B0604020202020204" pitchFamily="34" charset="0"/>
                <a:cs typeface="Arial" panose="020B0604020202020204" pitchFamily="34" charset="0"/>
                <a:sym typeface="Wingdings" panose="05000000000000000000" pitchFamily="2" charset="2"/>
              </a:rPr>
              <a:t>(c theorem in 2d &amp; a theorem in 4d) in the nonequilibrium thermodynamics perspectives, i.e., the Fokker-Planck form of the FRG equation.</a:t>
            </a:r>
            <a:endParaRPr lang="ko-KR"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3925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그림 5">
            <a:extLst>
              <a:ext uri="{FF2B5EF4-FFF2-40B4-BE49-F238E27FC236}">
                <a16:creationId xmlns:a16="http://schemas.microsoft.com/office/drawing/2014/main" id="{64768EDE-8EFA-42A9-A60D-B978ED48FD9C}"/>
              </a:ext>
            </a:extLst>
          </p:cNvPr>
          <p:cNvPicPr>
            <a:picLocks noChangeAspect="1"/>
          </p:cNvPicPr>
          <p:nvPr/>
        </p:nvPicPr>
        <p:blipFill>
          <a:blip r:embed="rId2"/>
          <a:stretch>
            <a:fillRect/>
          </a:stretch>
        </p:blipFill>
        <p:spPr>
          <a:xfrm>
            <a:off x="103677" y="630764"/>
            <a:ext cx="4100956" cy="1556605"/>
          </a:xfrm>
          <a:prstGeom prst="rect">
            <a:avLst/>
          </a:prstGeom>
        </p:spPr>
      </p:pic>
      <p:pic>
        <p:nvPicPr>
          <p:cNvPr id="7" name="그림 6">
            <a:extLst>
              <a:ext uri="{FF2B5EF4-FFF2-40B4-BE49-F238E27FC236}">
                <a16:creationId xmlns:a16="http://schemas.microsoft.com/office/drawing/2014/main" id="{3BE2E648-5C77-47F8-8476-8393C2F28776}"/>
              </a:ext>
            </a:extLst>
          </p:cNvPr>
          <p:cNvPicPr>
            <a:picLocks noChangeAspect="1"/>
          </p:cNvPicPr>
          <p:nvPr/>
        </p:nvPicPr>
        <p:blipFill>
          <a:blip r:embed="rId3"/>
          <a:stretch>
            <a:fillRect/>
          </a:stretch>
        </p:blipFill>
        <p:spPr>
          <a:xfrm>
            <a:off x="168154" y="156979"/>
            <a:ext cx="1522088" cy="377703"/>
          </a:xfrm>
          <a:prstGeom prst="rect">
            <a:avLst/>
          </a:prstGeom>
        </p:spPr>
      </p:pic>
      <p:pic>
        <p:nvPicPr>
          <p:cNvPr id="8" name="그림 7">
            <a:extLst>
              <a:ext uri="{FF2B5EF4-FFF2-40B4-BE49-F238E27FC236}">
                <a16:creationId xmlns:a16="http://schemas.microsoft.com/office/drawing/2014/main" id="{247A74C0-6C55-4D6B-9A56-317C9B1F5ED9}"/>
              </a:ext>
            </a:extLst>
          </p:cNvPr>
          <p:cNvPicPr>
            <a:picLocks noChangeAspect="1"/>
          </p:cNvPicPr>
          <p:nvPr/>
        </p:nvPicPr>
        <p:blipFill>
          <a:blip r:embed="rId4"/>
          <a:stretch>
            <a:fillRect/>
          </a:stretch>
        </p:blipFill>
        <p:spPr>
          <a:xfrm>
            <a:off x="4634087" y="345831"/>
            <a:ext cx="7339190" cy="569867"/>
          </a:xfrm>
          <a:prstGeom prst="rect">
            <a:avLst/>
          </a:prstGeom>
        </p:spPr>
      </p:pic>
      <p:pic>
        <p:nvPicPr>
          <p:cNvPr id="9" name="그림 8">
            <a:extLst>
              <a:ext uri="{FF2B5EF4-FFF2-40B4-BE49-F238E27FC236}">
                <a16:creationId xmlns:a16="http://schemas.microsoft.com/office/drawing/2014/main" id="{73398E88-36F4-423B-810E-B0E4CB43C7B3}"/>
              </a:ext>
            </a:extLst>
          </p:cNvPr>
          <p:cNvPicPr>
            <a:picLocks noChangeAspect="1"/>
          </p:cNvPicPr>
          <p:nvPr/>
        </p:nvPicPr>
        <p:blipFill>
          <a:blip r:embed="rId5"/>
          <a:stretch>
            <a:fillRect/>
          </a:stretch>
        </p:blipFill>
        <p:spPr>
          <a:xfrm>
            <a:off x="4568947" y="1426617"/>
            <a:ext cx="7469470" cy="5032798"/>
          </a:xfrm>
          <a:prstGeom prst="rect">
            <a:avLst/>
          </a:prstGeom>
        </p:spPr>
      </p:pic>
      <p:pic>
        <p:nvPicPr>
          <p:cNvPr id="10" name="그림 9">
            <a:extLst>
              <a:ext uri="{FF2B5EF4-FFF2-40B4-BE49-F238E27FC236}">
                <a16:creationId xmlns:a16="http://schemas.microsoft.com/office/drawing/2014/main" id="{C2153D35-454D-46CA-B4AA-848368301ED7}"/>
              </a:ext>
            </a:extLst>
          </p:cNvPr>
          <p:cNvPicPr>
            <a:picLocks noChangeAspect="1"/>
          </p:cNvPicPr>
          <p:nvPr/>
        </p:nvPicPr>
        <p:blipFill>
          <a:blip r:embed="rId6"/>
          <a:stretch>
            <a:fillRect/>
          </a:stretch>
        </p:blipFill>
        <p:spPr>
          <a:xfrm>
            <a:off x="-1" y="4009293"/>
            <a:ext cx="5220103" cy="2810824"/>
          </a:xfrm>
          <a:prstGeom prst="rect">
            <a:avLst/>
          </a:prstGeom>
        </p:spPr>
      </p:pic>
      <p:sp>
        <p:nvSpPr>
          <p:cNvPr id="11" name="직사각형 10">
            <a:extLst>
              <a:ext uri="{FF2B5EF4-FFF2-40B4-BE49-F238E27FC236}">
                <a16:creationId xmlns:a16="http://schemas.microsoft.com/office/drawing/2014/main" id="{9EC0CA1C-1713-4FEF-838D-7BFE61A22FF7}"/>
              </a:ext>
            </a:extLst>
          </p:cNvPr>
          <p:cNvSpPr/>
          <p:nvPr/>
        </p:nvSpPr>
        <p:spPr>
          <a:xfrm>
            <a:off x="5652744" y="2258629"/>
            <a:ext cx="2617197" cy="43078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직사각형 11">
            <a:extLst>
              <a:ext uri="{FF2B5EF4-FFF2-40B4-BE49-F238E27FC236}">
                <a16:creationId xmlns:a16="http://schemas.microsoft.com/office/drawing/2014/main" id="{53645C45-70E4-4E70-8BE4-755CAC9E219B}"/>
              </a:ext>
            </a:extLst>
          </p:cNvPr>
          <p:cNvSpPr/>
          <p:nvPr/>
        </p:nvSpPr>
        <p:spPr>
          <a:xfrm>
            <a:off x="7422776" y="6028631"/>
            <a:ext cx="1638300" cy="43078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3" name="그림 12">
            <a:extLst>
              <a:ext uri="{FF2B5EF4-FFF2-40B4-BE49-F238E27FC236}">
                <a16:creationId xmlns:a16="http://schemas.microsoft.com/office/drawing/2014/main" id="{D449E315-FE95-4110-AB34-9615F1CBC1DB}"/>
              </a:ext>
            </a:extLst>
          </p:cNvPr>
          <p:cNvPicPr>
            <a:picLocks noChangeAspect="1"/>
          </p:cNvPicPr>
          <p:nvPr/>
        </p:nvPicPr>
        <p:blipFill>
          <a:blip r:embed="rId7"/>
          <a:stretch>
            <a:fillRect/>
          </a:stretch>
        </p:blipFill>
        <p:spPr>
          <a:xfrm>
            <a:off x="819150" y="756603"/>
            <a:ext cx="10553700" cy="1304925"/>
          </a:xfrm>
          <a:prstGeom prst="rect">
            <a:avLst/>
          </a:prstGeom>
        </p:spPr>
      </p:pic>
      <p:pic>
        <p:nvPicPr>
          <p:cNvPr id="14" name="그림 13">
            <a:extLst>
              <a:ext uri="{FF2B5EF4-FFF2-40B4-BE49-F238E27FC236}">
                <a16:creationId xmlns:a16="http://schemas.microsoft.com/office/drawing/2014/main" id="{4ED78AF6-408B-4600-B4F3-0B65DA280333}"/>
              </a:ext>
            </a:extLst>
          </p:cNvPr>
          <p:cNvPicPr>
            <a:picLocks noChangeAspect="1"/>
          </p:cNvPicPr>
          <p:nvPr/>
        </p:nvPicPr>
        <p:blipFill>
          <a:blip r:embed="rId8"/>
          <a:stretch>
            <a:fillRect/>
          </a:stretch>
        </p:blipFill>
        <p:spPr>
          <a:xfrm>
            <a:off x="0" y="2820933"/>
            <a:ext cx="12192000" cy="1383086"/>
          </a:xfrm>
          <a:prstGeom prst="rect">
            <a:avLst/>
          </a:prstGeom>
        </p:spPr>
      </p:pic>
    </p:spTree>
    <p:extLst>
      <p:ext uri="{BB962C8B-B14F-4D97-AF65-F5344CB8AC3E}">
        <p14:creationId xmlns:p14="http://schemas.microsoft.com/office/powerpoint/2010/main" val="314054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par>
                                <p:cTn id="8" presetID="6" presetClass="entr" presetSubtype="16"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in)">
                                      <p:cBhvr>
                                        <p:cTn id="10"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425910" y="0"/>
            <a:ext cx="6112311" cy="6858000"/>
          </a:xfrm>
          <a:prstGeom prst="rect">
            <a:avLst/>
          </a:prstGeom>
        </p:spPr>
      </p:pic>
      <p:sp>
        <p:nvSpPr>
          <p:cNvPr id="2" name="직사각형 1"/>
          <p:cNvSpPr/>
          <p:nvPr/>
        </p:nvSpPr>
        <p:spPr>
          <a:xfrm>
            <a:off x="1898938" y="110836"/>
            <a:ext cx="4147128" cy="7943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3" name="TextBox 2"/>
              <p:cNvSpPr txBox="1"/>
              <p:nvPr/>
            </p:nvSpPr>
            <p:spPr>
              <a:xfrm>
                <a:off x="7742749" y="3716516"/>
                <a:ext cx="309450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i="1">
                          <a:latin typeface="Cambria Math" panose="02040503050406030204" pitchFamily="18" charset="0"/>
                          <a:ea typeface="Cambria Math" panose="02040503050406030204" pitchFamily="18" charset="0"/>
                        </a:rPr>
                        <m:t>𝑅𝐺</m:t>
                      </m:r>
                      <m:r>
                        <a:rPr lang="en-US" altLang="ko-KR" sz="2400" i="1">
                          <a:latin typeface="Cambria Math" panose="02040503050406030204" pitchFamily="18" charset="0"/>
                          <a:ea typeface="Cambria Math" panose="02040503050406030204" pitchFamily="18" charset="0"/>
                        </a:rPr>
                        <m:t> </m:t>
                      </m:r>
                      <m:r>
                        <a:rPr lang="en-US" altLang="ko-KR" sz="2400" i="1">
                          <a:latin typeface="Cambria Math" panose="02040503050406030204" pitchFamily="18" charset="0"/>
                          <a:ea typeface="Cambria Math" panose="02040503050406030204" pitchFamily="18" charset="0"/>
                        </a:rPr>
                        <m:t>𝑓𝑙𝑜𝑤</m:t>
                      </m:r>
                      <m:r>
                        <a:rPr lang="en-US" altLang="ko-KR" sz="2400" b="0" i="1" smtClean="0">
                          <a:latin typeface="Cambria Math" panose="02040503050406030204" pitchFamily="18" charset="0"/>
                        </a:rPr>
                        <m:t>→</m:t>
                      </m:r>
                      <m:r>
                        <a:rPr lang="en-US" altLang="ko-KR" sz="2400" i="1">
                          <a:latin typeface="Cambria Math" panose="02040503050406030204" pitchFamily="18" charset="0"/>
                        </a:rPr>
                        <m:t>𝑅𝑖𝑐𝑐𝑖</m:t>
                      </m:r>
                      <m:r>
                        <a:rPr lang="en-US" altLang="ko-KR" sz="2400" i="1">
                          <a:latin typeface="Cambria Math" panose="02040503050406030204" pitchFamily="18" charset="0"/>
                        </a:rPr>
                        <m:t> </m:t>
                      </m:r>
                      <m:r>
                        <a:rPr lang="en-US" altLang="ko-KR" sz="2400" i="1">
                          <a:latin typeface="Cambria Math" panose="02040503050406030204" pitchFamily="18" charset="0"/>
                        </a:rPr>
                        <m:t>𝑓𝑙𝑜𝑤</m:t>
                      </m:r>
                    </m:oMath>
                  </m:oMathPara>
                </a14:m>
                <a:endParaRPr lang="ko-KR" altLang="en-US"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7742749" y="3716516"/>
                <a:ext cx="3094501" cy="369332"/>
              </a:xfrm>
              <a:prstGeom prst="rect">
                <a:avLst/>
              </a:prstGeom>
              <a:blipFill>
                <a:blip r:embed="rId3"/>
                <a:stretch>
                  <a:fillRect l="-1181" r="-2165" b="-38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6678195" y="4314836"/>
                <a:ext cx="5290936"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i="1" smtClean="0">
                          <a:latin typeface="Cambria Math" panose="02040503050406030204" pitchFamily="18" charset="0"/>
                        </a:rPr>
                        <m:t>𝑍𝑎𝑚𝑜𝑙𝑜𝑑𝑐h𝑖𝑘𝑜𝑣</m:t>
                      </m:r>
                      <m:r>
                        <a:rPr lang="en-US" altLang="ko-KR" sz="2400" i="1" smtClean="0">
                          <a:latin typeface="Cambria Math" panose="02040503050406030204" pitchFamily="18" charset="0"/>
                        </a:rPr>
                        <m:t> </m:t>
                      </m:r>
                      <m:r>
                        <a:rPr lang="en-US" altLang="ko-KR" sz="2400" i="1" smtClean="0">
                          <a:latin typeface="Cambria Math" panose="02040503050406030204" pitchFamily="18" charset="0"/>
                        </a:rPr>
                        <m:t>𝑐</m:t>
                      </m:r>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𝑓𝑢𝑛𝑐𝑡𝑖𝑜𝑛𝑎𝑙</m:t>
                      </m:r>
                    </m:oMath>
                  </m:oMathPara>
                </a14:m>
                <a:endParaRPr lang="en-US" altLang="ko-KR" sz="2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𝑓𝑜𝑟</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𝑔𝑟𝑎𝑑𝑖𝑒𝑛𝑡</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𝑓𝑙𝑜𝑤</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𝑜𝑓</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𝑅𝐺</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𝑓𝑙𝑜𝑤</m:t>
                      </m:r>
                    </m:oMath>
                  </m:oMathPara>
                </a14:m>
                <a:endParaRPr lang="ko-KR" altLang="en-US" sz="2400" i="1" dirty="0"/>
              </a:p>
            </p:txBody>
          </p:sp>
        </mc:Choice>
        <mc:Fallback xmlns="">
          <p:sp>
            <p:nvSpPr>
              <p:cNvPr id="6" name="TextBox 5"/>
              <p:cNvSpPr txBox="1">
                <a:spLocks noRot="1" noChangeAspect="1" noMove="1" noResize="1" noEditPoints="1" noAdjustHandles="1" noChangeArrowheads="1" noChangeShapeType="1" noTextEdit="1"/>
              </p:cNvSpPr>
              <p:nvPr/>
            </p:nvSpPr>
            <p:spPr>
              <a:xfrm>
                <a:off x="6678195" y="4314836"/>
                <a:ext cx="5290936" cy="738664"/>
              </a:xfrm>
              <a:prstGeom prst="rect">
                <a:avLst/>
              </a:prstGeom>
              <a:blipFill>
                <a:blip r:embed="rId4"/>
                <a:stretch>
                  <a:fillRect l="-1269" r="-1038" b="-18182"/>
                </a:stretch>
              </a:blipFill>
            </p:spPr>
            <p:txBody>
              <a:bodyPr/>
              <a:lstStyle/>
              <a:p>
                <a:r>
                  <a:rPr lang="ko-KR" altLang="en-US">
                    <a:noFill/>
                  </a:rPr>
                  <a:t> </a:t>
                </a:r>
              </a:p>
            </p:txBody>
          </p:sp>
        </mc:Fallback>
      </mc:AlternateContent>
      <p:sp>
        <p:nvSpPr>
          <p:cNvPr id="7" name="아래쪽 화살표 6"/>
          <p:cNvSpPr/>
          <p:nvPr/>
        </p:nvSpPr>
        <p:spPr>
          <a:xfrm>
            <a:off x="9214339" y="5282488"/>
            <a:ext cx="209336" cy="40957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6B16228-ABB4-46C0-B660-C447516A7AAE}"/>
                  </a:ext>
                </a:extLst>
              </p:cNvPr>
              <p:cNvSpPr txBox="1"/>
              <p:nvPr/>
            </p:nvSpPr>
            <p:spPr>
              <a:xfrm>
                <a:off x="7659682" y="2990333"/>
                <a:ext cx="3327962" cy="3990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m:t>
                          </m:r>
                        </m:e>
                        <m:sub>
                          <m:r>
                            <a:rPr lang="en-US" altLang="ko-KR" sz="2400" b="0" i="1" smtClean="0">
                              <a:latin typeface="Cambria Math" panose="02040503050406030204" pitchFamily="18" charset="0"/>
                            </a:rPr>
                            <m:t>𝑡</m:t>
                          </m:r>
                        </m:sub>
                      </m:sSub>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𝑔</m:t>
                          </m:r>
                        </m:e>
                        <m:sub>
                          <m:r>
                            <a:rPr lang="en-US" altLang="ko-KR" sz="2400" b="0" i="1" smtClean="0">
                              <a:latin typeface="Cambria Math" panose="02040503050406030204" pitchFamily="18" charset="0"/>
                            </a:rPr>
                            <m:t>𝑖𝑗</m:t>
                          </m:r>
                        </m:sub>
                      </m:sSub>
                      <m:d>
                        <m:dPr>
                          <m:ctrlPr>
                            <a:rPr lang="en-US" altLang="ko-KR" sz="2400" b="0" i="1" smtClean="0">
                              <a:latin typeface="Cambria Math" panose="02040503050406030204" pitchFamily="18" charset="0"/>
                            </a:rPr>
                          </m:ctrlPr>
                        </m:dPr>
                        <m:e>
                          <m:r>
                            <a:rPr lang="en-US" altLang="ko-KR" sz="2400" b="0" i="1" smtClean="0">
                              <a:latin typeface="Cambria Math" panose="02040503050406030204" pitchFamily="18" charset="0"/>
                            </a:rPr>
                            <m:t>𝑥</m:t>
                          </m:r>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𝑡</m:t>
                          </m:r>
                        </m:e>
                      </m:d>
                      <m:r>
                        <a:rPr lang="en-US" altLang="ko-KR" sz="2400" b="0" i="1" smtClean="0">
                          <a:latin typeface="Cambria Math" panose="02040503050406030204" pitchFamily="18" charset="0"/>
                        </a:rPr>
                        <m:t>=−2</m:t>
                      </m:r>
                      <m:sSub>
                        <m:sSubPr>
                          <m:ctrlPr>
                            <a:rPr lang="en-US" altLang="ko-KR" sz="2400" b="0" i="1" smtClean="0">
                              <a:latin typeface="Cambria Math" panose="02040503050406030204" pitchFamily="18" charset="0"/>
                            </a:rPr>
                          </m:ctrlPr>
                        </m:sSubPr>
                        <m:e>
                          <m:r>
                            <a:rPr lang="en-US" altLang="ko-KR" sz="2400" b="0" i="1" smtClean="0">
                              <a:latin typeface="Cambria Math" panose="02040503050406030204" pitchFamily="18" charset="0"/>
                            </a:rPr>
                            <m:t>𝑅</m:t>
                          </m:r>
                        </m:e>
                        <m:sub>
                          <m:r>
                            <a:rPr lang="en-US" altLang="ko-KR" sz="2400" b="0" i="1" smtClean="0">
                              <a:latin typeface="Cambria Math" panose="02040503050406030204" pitchFamily="18" charset="0"/>
                            </a:rPr>
                            <m:t>𝑖𝑗</m:t>
                          </m:r>
                        </m:sub>
                      </m:sSub>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𝑥</m:t>
                      </m:r>
                      <m:r>
                        <a:rPr lang="en-US" altLang="ko-KR" sz="2400" b="0" i="1" smtClean="0">
                          <a:latin typeface="Cambria Math" panose="02040503050406030204" pitchFamily="18" charset="0"/>
                        </a:rPr>
                        <m:t>,</m:t>
                      </m:r>
                      <m:r>
                        <a:rPr lang="en-US" altLang="ko-KR" sz="2400" b="0" i="1" smtClean="0">
                          <a:latin typeface="Cambria Math" panose="02040503050406030204" pitchFamily="18" charset="0"/>
                        </a:rPr>
                        <m:t>𝑡</m:t>
                      </m:r>
                      <m:r>
                        <a:rPr lang="en-US" altLang="ko-KR" sz="2400" b="0" i="1" smtClean="0">
                          <a:latin typeface="Cambria Math" panose="02040503050406030204" pitchFamily="18" charset="0"/>
                        </a:rPr>
                        <m:t>)</m:t>
                      </m:r>
                    </m:oMath>
                  </m:oMathPara>
                </a14:m>
                <a:endParaRPr lang="ko-KR" altLang="en-US" sz="2400" dirty="0"/>
              </a:p>
            </p:txBody>
          </p:sp>
        </mc:Choice>
        <mc:Fallback xmlns="">
          <p:sp>
            <p:nvSpPr>
              <p:cNvPr id="8" name="TextBox 7">
                <a:extLst>
                  <a:ext uri="{FF2B5EF4-FFF2-40B4-BE49-F238E27FC236}">
                    <a16:creationId xmlns:a16="http://schemas.microsoft.com/office/drawing/2014/main" id="{E6B16228-ABB4-46C0-B660-C447516A7AAE}"/>
                  </a:ext>
                </a:extLst>
              </p:cNvPr>
              <p:cNvSpPr txBox="1">
                <a:spLocks noRot="1" noChangeAspect="1" noMove="1" noResize="1" noEditPoints="1" noAdjustHandles="1" noChangeArrowheads="1" noChangeShapeType="1" noTextEdit="1"/>
              </p:cNvSpPr>
              <p:nvPr/>
            </p:nvSpPr>
            <p:spPr>
              <a:xfrm>
                <a:off x="7659682" y="2990333"/>
                <a:ext cx="3327962" cy="399084"/>
              </a:xfrm>
              <a:prstGeom prst="rect">
                <a:avLst/>
              </a:prstGeom>
              <a:blipFill>
                <a:blip r:embed="rId6"/>
                <a:stretch>
                  <a:fillRect l="-917" r="-2018" b="-26154"/>
                </a:stretch>
              </a:blipFill>
            </p:spPr>
            <p:txBody>
              <a:bodyPr/>
              <a:lstStyle/>
              <a:p>
                <a:r>
                  <a:rPr lang="ko-KR" altLang="en-US">
                    <a:noFill/>
                  </a:rPr>
                  <a:t> </a:t>
                </a:r>
              </a:p>
            </p:txBody>
          </p:sp>
        </mc:Fallback>
      </mc:AlternateContent>
      <p:sp>
        <p:nvSpPr>
          <p:cNvPr id="9" name="제목 1">
            <a:extLst>
              <a:ext uri="{FF2B5EF4-FFF2-40B4-BE49-F238E27FC236}">
                <a16:creationId xmlns:a16="http://schemas.microsoft.com/office/drawing/2014/main" id="{51A72D92-102C-4FC0-B546-3F764E6505A9}"/>
              </a:ext>
            </a:extLst>
          </p:cNvPr>
          <p:cNvSpPr>
            <a:spLocks noGrp="1"/>
          </p:cNvSpPr>
          <p:nvPr>
            <p:ph type="title"/>
          </p:nvPr>
        </p:nvSpPr>
        <p:spPr>
          <a:xfrm>
            <a:off x="6298641" y="46892"/>
            <a:ext cx="5831396" cy="2398160"/>
          </a:xfrm>
        </p:spPr>
        <p:txBody>
          <a:bodyPr>
            <a:noAutofit/>
          </a:bodyPr>
          <a:lstStyle/>
          <a:p>
            <a:pPr algn="ctr">
              <a:lnSpc>
                <a:spcPct val="150000"/>
              </a:lnSpc>
            </a:pPr>
            <a:r>
              <a:rPr lang="en-US" altLang="ko-KR" sz="3600" dirty="0">
                <a:latin typeface="Arial" panose="020B0604020202020204" pitchFamily="34" charset="0"/>
                <a:cs typeface="Arial" panose="020B0604020202020204" pitchFamily="34" charset="0"/>
              </a:rPr>
              <a:t>Perelman’s interpretation for the </a:t>
            </a:r>
            <a:r>
              <a:rPr lang="ko-KR" altLang="en-US" sz="3600" dirty="0">
                <a:latin typeface="Arial" panose="020B0604020202020204" pitchFamily="34" charset="0"/>
                <a:cs typeface="Arial" panose="020B0604020202020204" pitchFamily="34" charset="0"/>
              </a:rPr>
              <a:t>𝑍𝑎𝑚𝑜𝑙𝑜𝑑𝑐</a:t>
            </a:r>
            <a:r>
              <a:rPr lang="en-US" altLang="ko-KR" sz="3600" dirty="0">
                <a:latin typeface="Arial" panose="020B0604020202020204" pitchFamily="34" charset="0"/>
                <a:cs typeface="Arial" panose="020B0604020202020204" pitchFamily="34" charset="0"/>
              </a:rPr>
              <a:t>ℎ</a:t>
            </a:r>
            <a:r>
              <a:rPr lang="ko-KR" altLang="en-US" sz="3600" dirty="0">
                <a:latin typeface="Arial" panose="020B0604020202020204" pitchFamily="34" charset="0"/>
                <a:cs typeface="Arial" panose="020B0604020202020204" pitchFamily="34" charset="0"/>
              </a:rPr>
              <a:t>𝑖𝑘𝑜𝑣</a:t>
            </a:r>
            <a:r>
              <a:rPr lang="en-US" altLang="ko-KR" sz="3600" dirty="0">
                <a:latin typeface="Arial" panose="020B0604020202020204" pitchFamily="34" charset="0"/>
                <a:cs typeface="Arial" panose="020B0604020202020204" pitchFamily="34" charset="0"/>
              </a:rPr>
              <a:t>’s</a:t>
            </a:r>
            <a:br>
              <a:rPr lang="en-US" altLang="ko-KR" sz="3600" dirty="0">
                <a:latin typeface="Arial" panose="020B0604020202020204" pitchFamily="34" charset="0"/>
                <a:cs typeface="Arial" panose="020B0604020202020204" pitchFamily="34" charset="0"/>
              </a:rPr>
            </a:br>
            <a:r>
              <a:rPr lang="en-US" altLang="ko-KR" sz="3600" dirty="0">
                <a:latin typeface="Arial" panose="020B0604020202020204" pitchFamily="34" charset="0"/>
                <a:cs typeface="Arial" panose="020B0604020202020204" pitchFamily="34" charset="0"/>
              </a:rPr>
              <a:t>c-theorem</a:t>
            </a:r>
            <a:endParaRPr lang="ko-KR" altLang="en-US" sz="36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A84CAE0-EFB7-402D-82F9-BAB1CB522E91}"/>
                  </a:ext>
                </a:extLst>
              </p:cNvPr>
              <p:cNvSpPr txBox="1"/>
              <p:nvPr/>
            </p:nvSpPr>
            <p:spPr>
              <a:xfrm>
                <a:off x="6533565" y="5921051"/>
                <a:ext cx="5570884"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𝑃𝑒𝑟𝑒𝑙𝑚𝑎</m:t>
                      </m:r>
                      <m:sSup>
                        <m:sSupPr>
                          <m:ctrlPr>
                            <a:rPr lang="en-US" altLang="ko-KR" sz="2400" b="0" i="1" smtClean="0">
                              <a:latin typeface="Cambria Math" panose="02040503050406030204" pitchFamily="18" charset="0"/>
                            </a:rPr>
                          </m:ctrlPr>
                        </m:sSupPr>
                        <m:e>
                          <m:r>
                            <a:rPr lang="en-US" altLang="ko-KR" sz="2400" b="0" i="1" smtClean="0">
                              <a:latin typeface="Cambria Math" panose="02040503050406030204" pitchFamily="18" charset="0"/>
                            </a:rPr>
                            <m:t>𝑛</m:t>
                          </m:r>
                        </m:e>
                        <m:sup>
                          <m:r>
                            <a:rPr lang="en-US" altLang="ko-KR" sz="2400" b="0" i="1" smtClean="0">
                              <a:latin typeface="Cambria Math" panose="02040503050406030204" pitchFamily="18" charset="0"/>
                            </a:rPr>
                            <m:t>′</m:t>
                          </m:r>
                        </m:sup>
                      </m:sSup>
                      <m:r>
                        <a:rPr lang="en-US" altLang="ko-KR" sz="2400" b="0" i="1" smtClean="0">
                          <a:latin typeface="Cambria Math" panose="02040503050406030204" pitchFamily="18" charset="0"/>
                        </a:rPr>
                        <m:t>𝑠</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𝑒𝑛𝑡𝑟𝑜𝑝𝑦</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𝑓𝑢𝑛𝑐𝑡𝑖𝑜𝑛𝑎𝑙</m:t>
                      </m:r>
                    </m:oMath>
                  </m:oMathPara>
                </a14:m>
                <a:endParaRPr lang="en-US" altLang="ko-KR" sz="2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𝑓𝑜𝑟</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𝑔𝑟𝑎𝑑𝑖𝑒𝑛𝑡</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𝑓𝑙𝑜𝑤</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𝑜𝑓</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𝑅𝑖𝑐𝑐𝑖</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𝑓𝑙𝑜𝑤</m:t>
                      </m:r>
                    </m:oMath>
                  </m:oMathPara>
                </a14:m>
                <a:endParaRPr lang="ko-KR" altLang="en-US" sz="2400" dirty="0"/>
              </a:p>
            </p:txBody>
          </p:sp>
        </mc:Choice>
        <mc:Fallback xmlns="">
          <p:sp>
            <p:nvSpPr>
              <p:cNvPr id="10" name="TextBox 9">
                <a:extLst>
                  <a:ext uri="{FF2B5EF4-FFF2-40B4-BE49-F238E27FC236}">
                    <a16:creationId xmlns:a16="http://schemas.microsoft.com/office/drawing/2014/main" id="{2A84CAE0-EFB7-402D-82F9-BAB1CB522E91}"/>
                  </a:ext>
                </a:extLst>
              </p:cNvPr>
              <p:cNvSpPr txBox="1">
                <a:spLocks noRot="1" noChangeAspect="1" noMove="1" noResize="1" noEditPoints="1" noAdjustHandles="1" noChangeArrowheads="1" noChangeShapeType="1" noTextEdit="1"/>
              </p:cNvSpPr>
              <p:nvPr/>
            </p:nvSpPr>
            <p:spPr>
              <a:xfrm>
                <a:off x="6533565" y="5921051"/>
                <a:ext cx="5570884" cy="738664"/>
              </a:xfrm>
              <a:prstGeom prst="rect">
                <a:avLst/>
              </a:prstGeom>
              <a:blipFill>
                <a:blip r:embed="rId7"/>
                <a:stretch>
                  <a:fillRect l="-1204" r="-875" b="-19008"/>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5441462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0" y="1"/>
            <a:ext cx="8682730" cy="3867150"/>
          </a:xfrm>
          <a:prstGeom prst="rect">
            <a:avLst/>
          </a:prstGeom>
        </p:spPr>
      </p:pic>
      <p:pic>
        <p:nvPicPr>
          <p:cNvPr id="5" name="그림 4"/>
          <p:cNvPicPr>
            <a:picLocks noChangeAspect="1"/>
          </p:cNvPicPr>
          <p:nvPr/>
        </p:nvPicPr>
        <p:blipFill>
          <a:blip r:embed="rId3"/>
          <a:stretch>
            <a:fillRect/>
          </a:stretch>
        </p:blipFill>
        <p:spPr>
          <a:xfrm>
            <a:off x="6486525" y="0"/>
            <a:ext cx="5705475" cy="6853528"/>
          </a:xfrm>
          <a:prstGeom prst="rect">
            <a:avLst/>
          </a:prstGeom>
        </p:spPr>
      </p:pic>
    </p:spTree>
    <p:extLst>
      <p:ext uri="{BB962C8B-B14F-4D97-AF65-F5344CB8AC3E}">
        <p14:creationId xmlns:p14="http://schemas.microsoft.com/office/powerpoint/2010/main" val="219718913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18473" y="1343025"/>
            <a:ext cx="12173527" cy="4357524"/>
          </a:xfrm>
          <a:prstGeom prst="rect">
            <a:avLst/>
          </a:prstGeom>
        </p:spPr>
      </p:pic>
    </p:spTree>
    <p:extLst>
      <p:ext uri="{BB962C8B-B14F-4D97-AF65-F5344CB8AC3E}">
        <p14:creationId xmlns:p14="http://schemas.microsoft.com/office/powerpoint/2010/main" val="12913996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4D278C00-26B0-471C-B1DE-F55FFBBCF07A}"/>
              </a:ext>
            </a:extLst>
          </p:cNvPr>
          <p:cNvPicPr>
            <a:picLocks noChangeAspect="1"/>
          </p:cNvPicPr>
          <p:nvPr/>
        </p:nvPicPr>
        <p:blipFill>
          <a:blip r:embed="rId2"/>
          <a:stretch>
            <a:fillRect/>
          </a:stretch>
        </p:blipFill>
        <p:spPr>
          <a:xfrm>
            <a:off x="0" y="22085"/>
            <a:ext cx="7411639" cy="2245424"/>
          </a:xfrm>
          <a:prstGeom prst="rect">
            <a:avLst/>
          </a:prstGeom>
        </p:spPr>
      </p:pic>
      <p:pic>
        <p:nvPicPr>
          <p:cNvPr id="5" name="그림 4">
            <a:extLst>
              <a:ext uri="{FF2B5EF4-FFF2-40B4-BE49-F238E27FC236}">
                <a16:creationId xmlns:a16="http://schemas.microsoft.com/office/drawing/2014/main" id="{E4FDFC73-A1E0-469E-B7A8-5514A949F9DF}"/>
              </a:ext>
            </a:extLst>
          </p:cNvPr>
          <p:cNvPicPr>
            <a:picLocks noChangeAspect="1"/>
          </p:cNvPicPr>
          <p:nvPr/>
        </p:nvPicPr>
        <p:blipFill>
          <a:blip r:embed="rId3"/>
          <a:stretch>
            <a:fillRect/>
          </a:stretch>
        </p:blipFill>
        <p:spPr>
          <a:xfrm>
            <a:off x="321622" y="2344720"/>
            <a:ext cx="6768394" cy="2245424"/>
          </a:xfrm>
          <a:prstGeom prst="rect">
            <a:avLst/>
          </a:prstGeom>
        </p:spPr>
      </p:pic>
      <p:pic>
        <p:nvPicPr>
          <p:cNvPr id="6" name="그림 5">
            <a:extLst>
              <a:ext uri="{FF2B5EF4-FFF2-40B4-BE49-F238E27FC236}">
                <a16:creationId xmlns:a16="http://schemas.microsoft.com/office/drawing/2014/main" id="{77023502-4F1A-4780-9DEC-AF52A501C904}"/>
              </a:ext>
            </a:extLst>
          </p:cNvPr>
          <p:cNvPicPr>
            <a:picLocks noChangeAspect="1"/>
          </p:cNvPicPr>
          <p:nvPr/>
        </p:nvPicPr>
        <p:blipFill>
          <a:blip r:embed="rId4"/>
          <a:stretch>
            <a:fillRect/>
          </a:stretch>
        </p:blipFill>
        <p:spPr>
          <a:xfrm>
            <a:off x="7547237" y="232874"/>
            <a:ext cx="4533394" cy="4069269"/>
          </a:xfrm>
          <a:prstGeom prst="rect">
            <a:avLst/>
          </a:prstGeom>
        </p:spPr>
      </p:pic>
      <p:pic>
        <p:nvPicPr>
          <p:cNvPr id="7" name="그림 6">
            <a:extLst>
              <a:ext uri="{FF2B5EF4-FFF2-40B4-BE49-F238E27FC236}">
                <a16:creationId xmlns:a16="http://schemas.microsoft.com/office/drawing/2014/main" id="{D7E0D284-FB6F-4AB9-A9F2-A569F665BB51}"/>
              </a:ext>
            </a:extLst>
          </p:cNvPr>
          <p:cNvPicPr>
            <a:picLocks noChangeAspect="1"/>
          </p:cNvPicPr>
          <p:nvPr/>
        </p:nvPicPr>
        <p:blipFill>
          <a:blip r:embed="rId5"/>
          <a:stretch>
            <a:fillRect/>
          </a:stretch>
        </p:blipFill>
        <p:spPr>
          <a:xfrm>
            <a:off x="0" y="4590145"/>
            <a:ext cx="6044730" cy="2267856"/>
          </a:xfrm>
          <a:prstGeom prst="rect">
            <a:avLst/>
          </a:prstGeom>
        </p:spPr>
      </p:pic>
      <p:pic>
        <p:nvPicPr>
          <p:cNvPr id="8" name="그림 7">
            <a:extLst>
              <a:ext uri="{FF2B5EF4-FFF2-40B4-BE49-F238E27FC236}">
                <a16:creationId xmlns:a16="http://schemas.microsoft.com/office/drawing/2014/main" id="{029D7E8A-39E1-4560-BDC0-B6691C36FBEE}"/>
              </a:ext>
            </a:extLst>
          </p:cNvPr>
          <p:cNvPicPr>
            <a:picLocks noChangeAspect="1"/>
          </p:cNvPicPr>
          <p:nvPr/>
        </p:nvPicPr>
        <p:blipFill>
          <a:blip r:embed="rId6"/>
          <a:stretch>
            <a:fillRect/>
          </a:stretch>
        </p:blipFill>
        <p:spPr>
          <a:xfrm>
            <a:off x="6008077" y="4590144"/>
            <a:ext cx="6183923" cy="2245771"/>
          </a:xfrm>
          <a:prstGeom prst="rect">
            <a:avLst/>
          </a:prstGeom>
        </p:spPr>
      </p:pic>
    </p:spTree>
    <p:extLst>
      <p:ext uri="{BB962C8B-B14F-4D97-AF65-F5344CB8AC3E}">
        <p14:creationId xmlns:p14="http://schemas.microsoft.com/office/powerpoint/2010/main" val="36926971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1204106" y="0"/>
            <a:ext cx="9817122" cy="5517222"/>
          </a:xfrm>
          <a:prstGeom prst="rect">
            <a:avLst/>
          </a:prstGeom>
        </p:spPr>
      </p:pic>
      <p:pic>
        <p:nvPicPr>
          <p:cNvPr id="5" name="그림 4"/>
          <p:cNvPicPr>
            <a:picLocks noChangeAspect="1"/>
          </p:cNvPicPr>
          <p:nvPr/>
        </p:nvPicPr>
        <p:blipFill>
          <a:blip r:embed="rId3"/>
          <a:stretch>
            <a:fillRect/>
          </a:stretch>
        </p:blipFill>
        <p:spPr>
          <a:xfrm>
            <a:off x="1204106" y="4964790"/>
            <a:ext cx="9817122" cy="1797960"/>
          </a:xfrm>
          <a:prstGeom prst="rect">
            <a:avLst/>
          </a:prstGeom>
        </p:spPr>
      </p:pic>
      <p:sp>
        <p:nvSpPr>
          <p:cNvPr id="6" name="직사각형 5">
            <a:extLst>
              <a:ext uri="{FF2B5EF4-FFF2-40B4-BE49-F238E27FC236}">
                <a16:creationId xmlns:a16="http://schemas.microsoft.com/office/drawing/2014/main" id="{456A0B14-AC30-422C-AF62-C2BB1E414ACC}"/>
              </a:ext>
            </a:extLst>
          </p:cNvPr>
          <p:cNvSpPr/>
          <p:nvPr/>
        </p:nvSpPr>
        <p:spPr>
          <a:xfrm>
            <a:off x="2576285" y="2220686"/>
            <a:ext cx="1966685" cy="4668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AD702E9E-7ACD-43F2-9855-81302ED8D225}"/>
              </a:ext>
            </a:extLst>
          </p:cNvPr>
          <p:cNvSpPr/>
          <p:nvPr/>
        </p:nvSpPr>
        <p:spPr>
          <a:xfrm>
            <a:off x="1204106" y="3428999"/>
            <a:ext cx="4013780" cy="64225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D3AD2B44-51CB-482D-ACB4-C718783C958D}"/>
              </a:ext>
            </a:extLst>
          </p:cNvPr>
          <p:cNvSpPr/>
          <p:nvPr/>
        </p:nvSpPr>
        <p:spPr>
          <a:xfrm>
            <a:off x="6858000" y="1219200"/>
            <a:ext cx="3447143" cy="4668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a:extLst>
              <a:ext uri="{FF2B5EF4-FFF2-40B4-BE49-F238E27FC236}">
                <a16:creationId xmlns:a16="http://schemas.microsoft.com/office/drawing/2014/main" id="{835103C8-3904-49DB-8CF9-2D38034B01DD}"/>
              </a:ext>
            </a:extLst>
          </p:cNvPr>
          <p:cNvSpPr/>
          <p:nvPr/>
        </p:nvSpPr>
        <p:spPr>
          <a:xfrm>
            <a:off x="6966856" y="3516700"/>
            <a:ext cx="3258458" cy="100449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45108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7E000EEF-62D1-486E-B8E0-6548928A66F6}"/>
              </a:ext>
            </a:extLst>
          </p:cNvPr>
          <p:cNvPicPr>
            <a:picLocks noChangeAspect="1"/>
          </p:cNvPicPr>
          <p:nvPr/>
        </p:nvPicPr>
        <p:blipFill>
          <a:blip r:embed="rId2"/>
          <a:stretch>
            <a:fillRect/>
          </a:stretch>
        </p:blipFill>
        <p:spPr>
          <a:xfrm>
            <a:off x="302569" y="0"/>
            <a:ext cx="11586865" cy="2568389"/>
          </a:xfrm>
          <a:prstGeom prst="rect">
            <a:avLst/>
          </a:prstGeom>
        </p:spPr>
      </p:pic>
      <p:pic>
        <p:nvPicPr>
          <p:cNvPr id="6" name="그림 5">
            <a:extLst>
              <a:ext uri="{FF2B5EF4-FFF2-40B4-BE49-F238E27FC236}">
                <a16:creationId xmlns:a16="http://schemas.microsoft.com/office/drawing/2014/main" id="{C59563FB-88CB-4D71-88FB-235CDB6CB12F}"/>
              </a:ext>
            </a:extLst>
          </p:cNvPr>
          <p:cNvPicPr>
            <a:picLocks noChangeAspect="1"/>
          </p:cNvPicPr>
          <p:nvPr/>
        </p:nvPicPr>
        <p:blipFill>
          <a:blip r:embed="rId3"/>
          <a:stretch>
            <a:fillRect/>
          </a:stretch>
        </p:blipFill>
        <p:spPr>
          <a:xfrm>
            <a:off x="-1" y="1778822"/>
            <a:ext cx="5620872" cy="5079179"/>
          </a:xfrm>
          <a:prstGeom prst="rect">
            <a:avLst/>
          </a:prstGeom>
        </p:spPr>
      </p:pic>
      <p:pic>
        <p:nvPicPr>
          <p:cNvPr id="7" name="그림 6">
            <a:extLst>
              <a:ext uri="{FF2B5EF4-FFF2-40B4-BE49-F238E27FC236}">
                <a16:creationId xmlns:a16="http://schemas.microsoft.com/office/drawing/2014/main" id="{DD515EC8-EF81-4036-AFC8-EF8692126A80}"/>
              </a:ext>
            </a:extLst>
          </p:cNvPr>
          <p:cNvPicPr>
            <a:picLocks noChangeAspect="1"/>
          </p:cNvPicPr>
          <p:nvPr/>
        </p:nvPicPr>
        <p:blipFill>
          <a:blip r:embed="rId4"/>
          <a:stretch>
            <a:fillRect/>
          </a:stretch>
        </p:blipFill>
        <p:spPr>
          <a:xfrm>
            <a:off x="6656201" y="1782465"/>
            <a:ext cx="5535801" cy="5075535"/>
          </a:xfrm>
          <a:prstGeom prst="rect">
            <a:avLst/>
          </a:prstGeom>
        </p:spPr>
      </p:pic>
      <p:sp>
        <p:nvSpPr>
          <p:cNvPr id="5" name="직사각형 4">
            <a:extLst>
              <a:ext uri="{FF2B5EF4-FFF2-40B4-BE49-F238E27FC236}">
                <a16:creationId xmlns:a16="http://schemas.microsoft.com/office/drawing/2014/main" id="{27A54615-FED0-46C8-BBAB-70CD224AAA66}"/>
              </a:ext>
            </a:extLst>
          </p:cNvPr>
          <p:cNvSpPr/>
          <p:nvPr/>
        </p:nvSpPr>
        <p:spPr>
          <a:xfrm>
            <a:off x="-1" y="2568388"/>
            <a:ext cx="5271247" cy="746311"/>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EE295D12-3B97-4047-8D01-57D588256037}"/>
              </a:ext>
            </a:extLst>
          </p:cNvPr>
          <p:cNvSpPr/>
          <p:nvPr/>
        </p:nvSpPr>
        <p:spPr>
          <a:xfrm>
            <a:off x="1308846" y="522195"/>
            <a:ext cx="9401736" cy="1165411"/>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85987030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CA6E6AB0-63E6-40F4-AA4C-9214F486E7A3}"/>
              </a:ext>
            </a:extLst>
          </p:cNvPr>
          <p:cNvPicPr>
            <a:picLocks noChangeAspect="1"/>
          </p:cNvPicPr>
          <p:nvPr/>
        </p:nvPicPr>
        <p:blipFill>
          <a:blip r:embed="rId2"/>
          <a:stretch>
            <a:fillRect/>
          </a:stretch>
        </p:blipFill>
        <p:spPr>
          <a:xfrm>
            <a:off x="-1" y="221876"/>
            <a:ext cx="6098427" cy="6636123"/>
          </a:xfrm>
          <a:prstGeom prst="rect">
            <a:avLst/>
          </a:prstGeom>
        </p:spPr>
      </p:pic>
      <p:pic>
        <p:nvPicPr>
          <p:cNvPr id="3" name="그림 2">
            <a:extLst>
              <a:ext uri="{FF2B5EF4-FFF2-40B4-BE49-F238E27FC236}">
                <a16:creationId xmlns:a16="http://schemas.microsoft.com/office/drawing/2014/main" id="{86C4BCA5-B581-453E-8A29-479F107889BA}"/>
              </a:ext>
            </a:extLst>
          </p:cNvPr>
          <p:cNvPicPr>
            <a:picLocks noChangeAspect="1"/>
          </p:cNvPicPr>
          <p:nvPr/>
        </p:nvPicPr>
        <p:blipFill>
          <a:blip r:embed="rId3"/>
          <a:stretch>
            <a:fillRect/>
          </a:stretch>
        </p:blipFill>
        <p:spPr>
          <a:xfrm>
            <a:off x="6096000" y="879630"/>
            <a:ext cx="6096000" cy="5978370"/>
          </a:xfrm>
          <a:prstGeom prst="rect">
            <a:avLst/>
          </a:prstGeom>
        </p:spPr>
      </p:pic>
    </p:spTree>
    <p:extLst>
      <p:ext uri="{BB962C8B-B14F-4D97-AF65-F5344CB8AC3E}">
        <p14:creationId xmlns:p14="http://schemas.microsoft.com/office/powerpoint/2010/main" val="17490301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7A804321-D9A3-4F0A-93EC-20DAEAB7AEF6}"/>
              </a:ext>
            </a:extLst>
          </p:cNvPr>
          <p:cNvPicPr>
            <a:picLocks noChangeAspect="1"/>
          </p:cNvPicPr>
          <p:nvPr/>
        </p:nvPicPr>
        <p:blipFill>
          <a:blip r:embed="rId2"/>
          <a:stretch>
            <a:fillRect/>
          </a:stretch>
        </p:blipFill>
        <p:spPr>
          <a:xfrm>
            <a:off x="0" y="0"/>
            <a:ext cx="12192000" cy="854029"/>
          </a:xfrm>
          <a:prstGeom prst="rect">
            <a:avLst/>
          </a:prstGeom>
        </p:spPr>
      </p:pic>
      <p:pic>
        <p:nvPicPr>
          <p:cNvPr id="3" name="그림 2">
            <a:extLst>
              <a:ext uri="{FF2B5EF4-FFF2-40B4-BE49-F238E27FC236}">
                <a16:creationId xmlns:a16="http://schemas.microsoft.com/office/drawing/2014/main" id="{B8EA7D07-6008-4CDD-98B3-66CDBF1681C5}"/>
              </a:ext>
            </a:extLst>
          </p:cNvPr>
          <p:cNvPicPr>
            <a:picLocks noChangeAspect="1"/>
          </p:cNvPicPr>
          <p:nvPr/>
        </p:nvPicPr>
        <p:blipFill>
          <a:blip r:embed="rId3"/>
          <a:stretch>
            <a:fillRect/>
          </a:stretch>
        </p:blipFill>
        <p:spPr>
          <a:xfrm>
            <a:off x="879231" y="1170059"/>
            <a:ext cx="10281138" cy="5621271"/>
          </a:xfrm>
          <a:prstGeom prst="rect">
            <a:avLst/>
          </a:prstGeom>
        </p:spPr>
      </p:pic>
    </p:spTree>
    <p:extLst>
      <p:ext uri="{BB962C8B-B14F-4D97-AF65-F5344CB8AC3E}">
        <p14:creationId xmlns:p14="http://schemas.microsoft.com/office/powerpoint/2010/main" val="16476507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16DEF04E-042A-4475-BE10-180277B83711}"/>
              </a:ext>
            </a:extLst>
          </p:cNvPr>
          <p:cNvPicPr>
            <a:picLocks noChangeAspect="1"/>
          </p:cNvPicPr>
          <p:nvPr/>
        </p:nvPicPr>
        <p:blipFill>
          <a:blip r:embed="rId2"/>
          <a:stretch>
            <a:fillRect/>
          </a:stretch>
        </p:blipFill>
        <p:spPr>
          <a:xfrm>
            <a:off x="0" y="713191"/>
            <a:ext cx="12192000" cy="5431618"/>
          </a:xfrm>
          <a:prstGeom prst="rect">
            <a:avLst/>
          </a:prstGeom>
        </p:spPr>
      </p:pic>
    </p:spTree>
    <p:extLst>
      <p:ext uri="{BB962C8B-B14F-4D97-AF65-F5344CB8AC3E}">
        <p14:creationId xmlns:p14="http://schemas.microsoft.com/office/powerpoint/2010/main" val="2918502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190500" y="1606064"/>
            <a:ext cx="11810999" cy="3311768"/>
          </a:xfrm>
        </p:spPr>
        <p:txBody>
          <a:bodyPr>
            <a:noAutofit/>
          </a:bodyPr>
          <a:lstStyle/>
          <a:p>
            <a:pPr>
              <a:lnSpc>
                <a:spcPct val="150000"/>
              </a:lnSpc>
            </a:pPr>
            <a:r>
              <a:rPr lang="en-US" altLang="ko-KR" sz="3500" dirty="0">
                <a:solidFill>
                  <a:srgbClr val="FF0000"/>
                </a:solidFill>
                <a:latin typeface="Arial Rounded MT Bold" panose="020F0704030504030204" pitchFamily="34" charset="0"/>
              </a:rPr>
              <a:t>Weyl anomaly inflow </a:t>
            </a:r>
            <a:r>
              <a:rPr lang="en-US" altLang="ko-KR" sz="3500" dirty="0">
                <a:latin typeface="Arial Rounded MT Bold" panose="020F0704030504030204" pitchFamily="34" charset="0"/>
              </a:rPr>
              <a:t>from the bulk and </a:t>
            </a:r>
            <a:br>
              <a:rPr lang="en-US" altLang="ko-KR" sz="3500" dirty="0">
                <a:latin typeface="Arial Rounded MT Bold" panose="020F0704030504030204" pitchFamily="34" charset="0"/>
              </a:rPr>
            </a:br>
            <a:r>
              <a:rPr lang="en-US" altLang="ko-KR" sz="3500" dirty="0">
                <a:solidFill>
                  <a:srgbClr val="FF0000"/>
                </a:solidFill>
                <a:latin typeface="Arial Rounded MT Bold" panose="020F0704030504030204" pitchFamily="34" charset="0"/>
              </a:rPr>
              <a:t>anomaly cancellation </a:t>
            </a:r>
            <a:r>
              <a:rPr lang="en-US" altLang="ko-KR" sz="3500" dirty="0">
                <a:latin typeface="Arial Rounded MT Bold" panose="020F0704030504030204" pitchFamily="34" charset="0"/>
              </a:rPr>
              <a:t>in the </a:t>
            </a:r>
            <a:r>
              <a:rPr lang="en-US" altLang="ko-KR" sz="3500" dirty="0">
                <a:solidFill>
                  <a:srgbClr val="FF0000"/>
                </a:solidFill>
                <a:latin typeface="Arial Rounded MT Bold" panose="020F0704030504030204" pitchFamily="34" charset="0"/>
              </a:rPr>
              <a:t>quantum effective action</a:t>
            </a:r>
            <a:r>
              <a:rPr lang="en-US" altLang="ko-KR" sz="3500" dirty="0">
                <a:latin typeface="Arial Rounded MT Bold" panose="020F0704030504030204" pitchFamily="34" charset="0"/>
              </a:rPr>
              <a:t>: </a:t>
            </a:r>
            <a:br>
              <a:rPr lang="en-US" altLang="ko-KR" sz="3500" dirty="0">
                <a:latin typeface="Arial Rounded MT Bold" panose="020F0704030504030204" pitchFamily="34" charset="0"/>
              </a:rPr>
            </a:br>
            <a:r>
              <a:rPr lang="en-US" altLang="ko-KR" sz="3500" dirty="0">
                <a:latin typeface="Arial Rounded MT Bold" panose="020F0704030504030204" pitchFamily="34" charset="0"/>
              </a:rPr>
              <a:t>A necessary </a:t>
            </a:r>
            <a:r>
              <a:rPr lang="en-US" altLang="ko-KR" sz="3500" dirty="0">
                <a:solidFill>
                  <a:srgbClr val="FF0000"/>
                </a:solidFill>
                <a:latin typeface="Arial Rounded MT Bold" panose="020F0704030504030204" pitchFamily="34" charset="0"/>
              </a:rPr>
              <a:t>consistency condition </a:t>
            </a:r>
            <a:br>
              <a:rPr lang="en-US" altLang="ko-KR" sz="3500" dirty="0">
                <a:latin typeface="Arial Rounded MT Bold" panose="020F0704030504030204" pitchFamily="34" charset="0"/>
              </a:rPr>
            </a:br>
            <a:r>
              <a:rPr lang="en-US" altLang="ko-KR" sz="3500" dirty="0">
                <a:latin typeface="Arial Rounded MT Bold" panose="020F0704030504030204" pitchFamily="34" charset="0"/>
              </a:rPr>
              <a:t>for the RG-based emergent </a:t>
            </a:r>
            <a:r>
              <a:rPr lang="en-US" altLang="ko-KR" sz="3500" dirty="0">
                <a:solidFill>
                  <a:srgbClr val="FF0000"/>
                </a:solidFill>
                <a:latin typeface="Arial Rounded MT Bold" panose="020F0704030504030204" pitchFamily="34" charset="0"/>
              </a:rPr>
              <a:t>dual holography</a:t>
            </a:r>
            <a:endParaRPr lang="ko-KR" altLang="en-US" sz="3500" dirty="0">
              <a:solidFill>
                <a:srgbClr val="FF0000"/>
              </a:solidFill>
              <a:latin typeface="Arial Rounded MT Bold" panose="020F0704030504030204" pitchFamily="34" charset="0"/>
            </a:endParaRPr>
          </a:p>
        </p:txBody>
      </p:sp>
    </p:spTree>
    <p:extLst>
      <p:ext uri="{BB962C8B-B14F-4D97-AF65-F5344CB8AC3E}">
        <p14:creationId xmlns:p14="http://schemas.microsoft.com/office/powerpoint/2010/main" val="12124236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E0773069-99E6-4CEF-9C1A-4174E04A898E}"/>
              </a:ext>
            </a:extLst>
          </p:cNvPr>
          <p:cNvPicPr>
            <a:picLocks noChangeAspect="1"/>
          </p:cNvPicPr>
          <p:nvPr/>
        </p:nvPicPr>
        <p:blipFill>
          <a:blip r:embed="rId2"/>
          <a:stretch>
            <a:fillRect/>
          </a:stretch>
        </p:blipFill>
        <p:spPr>
          <a:xfrm>
            <a:off x="0" y="861280"/>
            <a:ext cx="12192000" cy="1656587"/>
          </a:xfrm>
          <a:prstGeom prst="rect">
            <a:avLst/>
          </a:prstGeom>
        </p:spPr>
      </p:pic>
      <p:pic>
        <p:nvPicPr>
          <p:cNvPr id="3" name="그림 2">
            <a:extLst>
              <a:ext uri="{FF2B5EF4-FFF2-40B4-BE49-F238E27FC236}">
                <a16:creationId xmlns:a16="http://schemas.microsoft.com/office/drawing/2014/main" id="{1CE86E63-2B78-43A0-A6E1-B8E9D174F664}"/>
              </a:ext>
            </a:extLst>
          </p:cNvPr>
          <p:cNvPicPr>
            <a:picLocks noChangeAspect="1"/>
          </p:cNvPicPr>
          <p:nvPr/>
        </p:nvPicPr>
        <p:blipFill>
          <a:blip r:embed="rId3"/>
          <a:stretch>
            <a:fillRect/>
          </a:stretch>
        </p:blipFill>
        <p:spPr>
          <a:xfrm>
            <a:off x="0" y="3217618"/>
            <a:ext cx="12192000" cy="2779102"/>
          </a:xfrm>
          <a:prstGeom prst="rect">
            <a:avLst/>
          </a:prstGeom>
        </p:spPr>
      </p:pic>
    </p:spTree>
    <p:extLst>
      <p:ext uri="{BB962C8B-B14F-4D97-AF65-F5344CB8AC3E}">
        <p14:creationId xmlns:p14="http://schemas.microsoft.com/office/powerpoint/2010/main" val="278729836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AEC7E435-622E-4216-9757-D05A55D6709C}"/>
              </a:ext>
            </a:extLst>
          </p:cNvPr>
          <p:cNvPicPr>
            <a:picLocks noChangeAspect="1"/>
          </p:cNvPicPr>
          <p:nvPr/>
        </p:nvPicPr>
        <p:blipFill>
          <a:blip r:embed="rId2"/>
          <a:stretch>
            <a:fillRect/>
          </a:stretch>
        </p:blipFill>
        <p:spPr>
          <a:xfrm>
            <a:off x="113425" y="0"/>
            <a:ext cx="5447117" cy="6858000"/>
          </a:xfrm>
          <a:prstGeom prst="rect">
            <a:avLst/>
          </a:prstGeom>
        </p:spPr>
      </p:pic>
      <p:pic>
        <p:nvPicPr>
          <p:cNvPr id="5" name="그림 4">
            <a:extLst>
              <a:ext uri="{FF2B5EF4-FFF2-40B4-BE49-F238E27FC236}">
                <a16:creationId xmlns:a16="http://schemas.microsoft.com/office/drawing/2014/main" id="{BDB2D73A-50E6-42D1-A3D5-5984D078CD43}"/>
              </a:ext>
            </a:extLst>
          </p:cNvPr>
          <p:cNvPicPr>
            <a:picLocks noChangeAspect="1"/>
          </p:cNvPicPr>
          <p:nvPr/>
        </p:nvPicPr>
        <p:blipFill>
          <a:blip r:embed="rId3"/>
          <a:stretch>
            <a:fillRect/>
          </a:stretch>
        </p:blipFill>
        <p:spPr>
          <a:xfrm>
            <a:off x="5606787" y="2737339"/>
            <a:ext cx="6495231" cy="3533350"/>
          </a:xfrm>
          <a:prstGeom prst="rect">
            <a:avLst/>
          </a:prstGeom>
        </p:spPr>
      </p:pic>
      <p:pic>
        <p:nvPicPr>
          <p:cNvPr id="6" name="그림 5">
            <a:extLst>
              <a:ext uri="{FF2B5EF4-FFF2-40B4-BE49-F238E27FC236}">
                <a16:creationId xmlns:a16="http://schemas.microsoft.com/office/drawing/2014/main" id="{B7BF7CCD-AA2F-4ADA-90CA-C2BE321CD05C}"/>
              </a:ext>
            </a:extLst>
          </p:cNvPr>
          <p:cNvPicPr>
            <a:picLocks noChangeAspect="1"/>
          </p:cNvPicPr>
          <p:nvPr/>
        </p:nvPicPr>
        <p:blipFill>
          <a:blip r:embed="rId4"/>
          <a:stretch>
            <a:fillRect/>
          </a:stretch>
        </p:blipFill>
        <p:spPr>
          <a:xfrm>
            <a:off x="5560542" y="691795"/>
            <a:ext cx="6541477" cy="1547331"/>
          </a:xfrm>
          <a:prstGeom prst="rect">
            <a:avLst/>
          </a:prstGeom>
        </p:spPr>
      </p:pic>
      <p:sp>
        <p:nvSpPr>
          <p:cNvPr id="7" name="직사각형 6">
            <a:extLst>
              <a:ext uri="{FF2B5EF4-FFF2-40B4-BE49-F238E27FC236}">
                <a16:creationId xmlns:a16="http://schemas.microsoft.com/office/drawing/2014/main" id="{664710FA-F9AA-4DC8-8CCF-7E4AA5ED7E2D}"/>
              </a:ext>
            </a:extLst>
          </p:cNvPr>
          <p:cNvSpPr/>
          <p:nvPr/>
        </p:nvSpPr>
        <p:spPr>
          <a:xfrm>
            <a:off x="6663018" y="1001806"/>
            <a:ext cx="4344641" cy="5782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53793910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BB7ADA71-41A2-4354-8BEB-56FF18742620}"/>
              </a:ext>
            </a:extLst>
          </p:cNvPr>
          <p:cNvPicPr>
            <a:picLocks noChangeAspect="1"/>
          </p:cNvPicPr>
          <p:nvPr/>
        </p:nvPicPr>
        <p:blipFill>
          <a:blip r:embed="rId2"/>
          <a:stretch>
            <a:fillRect/>
          </a:stretch>
        </p:blipFill>
        <p:spPr>
          <a:xfrm>
            <a:off x="137380" y="167787"/>
            <a:ext cx="5888282" cy="2479884"/>
          </a:xfrm>
          <a:prstGeom prst="rect">
            <a:avLst/>
          </a:prstGeom>
        </p:spPr>
      </p:pic>
      <p:pic>
        <p:nvPicPr>
          <p:cNvPr id="3" name="그림 2">
            <a:extLst>
              <a:ext uri="{FF2B5EF4-FFF2-40B4-BE49-F238E27FC236}">
                <a16:creationId xmlns:a16="http://schemas.microsoft.com/office/drawing/2014/main" id="{74E60C52-83E5-4AF6-A0CD-143340463F1D}"/>
              </a:ext>
            </a:extLst>
          </p:cNvPr>
          <p:cNvPicPr>
            <a:picLocks noChangeAspect="1"/>
          </p:cNvPicPr>
          <p:nvPr/>
        </p:nvPicPr>
        <p:blipFill>
          <a:blip r:embed="rId3"/>
          <a:stretch>
            <a:fillRect/>
          </a:stretch>
        </p:blipFill>
        <p:spPr>
          <a:xfrm>
            <a:off x="0" y="2863267"/>
            <a:ext cx="10638700" cy="823641"/>
          </a:xfrm>
          <a:prstGeom prst="rect">
            <a:avLst/>
          </a:prstGeom>
        </p:spPr>
      </p:pic>
      <p:pic>
        <p:nvPicPr>
          <p:cNvPr id="4" name="그림 3">
            <a:extLst>
              <a:ext uri="{FF2B5EF4-FFF2-40B4-BE49-F238E27FC236}">
                <a16:creationId xmlns:a16="http://schemas.microsoft.com/office/drawing/2014/main" id="{7E3DE3ED-0645-4CB2-A6DE-A4C6B2C25EFC}"/>
              </a:ext>
            </a:extLst>
          </p:cNvPr>
          <p:cNvPicPr>
            <a:picLocks noChangeAspect="1"/>
          </p:cNvPicPr>
          <p:nvPr/>
        </p:nvPicPr>
        <p:blipFill>
          <a:blip r:embed="rId4"/>
          <a:stretch>
            <a:fillRect/>
          </a:stretch>
        </p:blipFill>
        <p:spPr>
          <a:xfrm>
            <a:off x="0" y="4072735"/>
            <a:ext cx="12192000" cy="1115760"/>
          </a:xfrm>
          <a:prstGeom prst="rect">
            <a:avLst/>
          </a:prstGeom>
        </p:spPr>
      </p:pic>
    </p:spTree>
    <p:extLst>
      <p:ext uri="{BB962C8B-B14F-4D97-AF65-F5344CB8AC3E}">
        <p14:creationId xmlns:p14="http://schemas.microsoft.com/office/powerpoint/2010/main" val="387502175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00180F6D-2C22-4B81-B77B-E4FD6839A337}"/>
              </a:ext>
            </a:extLst>
          </p:cNvPr>
          <p:cNvPicPr>
            <a:picLocks noChangeAspect="1"/>
          </p:cNvPicPr>
          <p:nvPr/>
        </p:nvPicPr>
        <p:blipFill>
          <a:blip r:embed="rId2"/>
          <a:stretch>
            <a:fillRect/>
          </a:stretch>
        </p:blipFill>
        <p:spPr>
          <a:xfrm>
            <a:off x="0" y="649178"/>
            <a:ext cx="12192000" cy="5559644"/>
          </a:xfrm>
          <a:prstGeom prst="rect">
            <a:avLst/>
          </a:prstGeom>
        </p:spPr>
      </p:pic>
    </p:spTree>
    <p:extLst>
      <p:ext uri="{BB962C8B-B14F-4D97-AF65-F5344CB8AC3E}">
        <p14:creationId xmlns:p14="http://schemas.microsoft.com/office/powerpoint/2010/main" val="103759530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52054EDF-EF22-4E58-B495-B8AA627E3953}"/>
              </a:ext>
            </a:extLst>
          </p:cNvPr>
          <p:cNvPicPr>
            <a:picLocks noChangeAspect="1"/>
          </p:cNvPicPr>
          <p:nvPr/>
        </p:nvPicPr>
        <p:blipFill>
          <a:blip r:embed="rId2"/>
          <a:stretch>
            <a:fillRect/>
          </a:stretch>
        </p:blipFill>
        <p:spPr>
          <a:xfrm>
            <a:off x="0" y="0"/>
            <a:ext cx="8827477" cy="3260675"/>
          </a:xfrm>
          <a:prstGeom prst="rect">
            <a:avLst/>
          </a:prstGeom>
        </p:spPr>
      </p:pic>
      <p:pic>
        <p:nvPicPr>
          <p:cNvPr id="3" name="그림 2">
            <a:extLst>
              <a:ext uri="{FF2B5EF4-FFF2-40B4-BE49-F238E27FC236}">
                <a16:creationId xmlns:a16="http://schemas.microsoft.com/office/drawing/2014/main" id="{C09D970A-4B61-44D2-9773-A80B386DBF19}"/>
              </a:ext>
            </a:extLst>
          </p:cNvPr>
          <p:cNvPicPr>
            <a:picLocks noChangeAspect="1"/>
          </p:cNvPicPr>
          <p:nvPr/>
        </p:nvPicPr>
        <p:blipFill>
          <a:blip r:embed="rId3"/>
          <a:stretch>
            <a:fillRect/>
          </a:stretch>
        </p:blipFill>
        <p:spPr>
          <a:xfrm>
            <a:off x="7285892" y="2228158"/>
            <a:ext cx="4906108" cy="4629842"/>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1D9CFEE-3225-4DA2-BF26-BE51B066722C}"/>
                  </a:ext>
                </a:extLst>
              </p:cNvPr>
              <p:cNvSpPr txBox="1"/>
              <p:nvPr/>
            </p:nvSpPr>
            <p:spPr>
              <a:xfrm>
                <a:off x="1172309" y="4228339"/>
                <a:ext cx="4567084" cy="14773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𝐼𝑡</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𝑠𝑒𝑒𝑚𝑠</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𝑡𝑜</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𝑏𝑒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𝑐𝑜𝑛𝑠𝑖𝑠𝑡𝑒𝑛𝑡</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𝑤𝑖𝑡h</m:t>
                      </m:r>
                    </m:oMath>
                  </m:oMathPara>
                </a14:m>
                <a:endParaRPr lang="en-US" altLang="ko-KR" sz="2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𝑊𝑍</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𝑐𝑜𝑛𝑠𝑖𝑠𝑡𝑒𝑛𝑐𝑦</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𝑐𝑜𝑛𝑑𝑖𝑡𝑖𝑜𝑛</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𝑜𝑓</m:t>
                      </m:r>
                    </m:oMath>
                  </m:oMathPara>
                </a14:m>
                <a:endParaRPr lang="en-US" altLang="ko-KR" sz="2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𝑐𝑜𝑛𝑓𝑜𝑟𝑚𝑎𝑙</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𝑎𝑛𝑜𝑚𝑎𝑙𝑦</m:t>
                      </m:r>
                    </m:oMath>
                  </m:oMathPara>
                </a14:m>
                <a:endParaRPr lang="en-US" altLang="ko-KR" sz="2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rPr>
                        <m:t>𝑖𝑛</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𝑡h𝑒</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𝑙𝑜𝑐𝑎𝑙</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𝑅𝐺</m:t>
                      </m:r>
                      <m:r>
                        <a:rPr lang="en-US" altLang="ko-KR" sz="2400" b="0" i="1" smtClean="0">
                          <a:latin typeface="Cambria Math" panose="02040503050406030204" pitchFamily="18" charset="0"/>
                        </a:rPr>
                        <m:t> </m:t>
                      </m:r>
                      <m:r>
                        <a:rPr lang="en-US" altLang="ko-KR" sz="2400" b="0" i="1" smtClean="0">
                          <a:latin typeface="Cambria Math" panose="02040503050406030204" pitchFamily="18" charset="0"/>
                        </a:rPr>
                        <m:t>𝑒𝑞𝑢𝑎𝑡𝑖𝑜𝑛</m:t>
                      </m:r>
                      <m:r>
                        <a:rPr lang="en-US" altLang="ko-KR" sz="2400" b="0" i="1" smtClean="0">
                          <a:latin typeface="Cambria Math" panose="02040503050406030204" pitchFamily="18" charset="0"/>
                        </a:rPr>
                        <m:t>.</m:t>
                      </m:r>
                    </m:oMath>
                  </m:oMathPara>
                </a14:m>
                <a:endParaRPr lang="ko-KR" altLang="en-US" sz="2400" dirty="0"/>
              </a:p>
            </p:txBody>
          </p:sp>
        </mc:Choice>
        <mc:Fallback xmlns="">
          <p:sp>
            <p:nvSpPr>
              <p:cNvPr id="4" name="TextBox 3">
                <a:extLst>
                  <a:ext uri="{FF2B5EF4-FFF2-40B4-BE49-F238E27FC236}">
                    <a16:creationId xmlns:a16="http://schemas.microsoft.com/office/drawing/2014/main" id="{41D9CFEE-3225-4DA2-BF26-BE51B066722C}"/>
                  </a:ext>
                </a:extLst>
              </p:cNvPr>
              <p:cNvSpPr txBox="1">
                <a:spLocks noRot="1" noChangeAspect="1" noMove="1" noResize="1" noEditPoints="1" noAdjustHandles="1" noChangeArrowheads="1" noChangeShapeType="1" noTextEdit="1"/>
              </p:cNvSpPr>
              <p:nvPr/>
            </p:nvSpPr>
            <p:spPr>
              <a:xfrm>
                <a:off x="1172309" y="4228339"/>
                <a:ext cx="4567084" cy="1477328"/>
              </a:xfrm>
              <a:prstGeom prst="rect">
                <a:avLst/>
              </a:prstGeom>
              <a:blipFill>
                <a:blip r:embed="rId4"/>
                <a:stretch>
                  <a:fillRect l="-1200" r="-1733" b="-8678"/>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160814889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429A3CA7-8FA4-4C89-AFD4-6846BC9D0BB1}"/>
              </a:ext>
            </a:extLst>
          </p:cNvPr>
          <p:cNvSpPr/>
          <p:nvPr/>
        </p:nvSpPr>
        <p:spPr>
          <a:xfrm>
            <a:off x="99085" y="2058264"/>
            <a:ext cx="11993861" cy="2132315"/>
          </a:xfrm>
          <a:prstGeom prst="rect">
            <a:avLst/>
          </a:prstGeom>
        </p:spPr>
        <p:txBody>
          <a:bodyPr wrap="none">
            <a:spAutoFit/>
          </a:bodyPr>
          <a:lstStyle/>
          <a:p>
            <a:pPr algn="ctr">
              <a:lnSpc>
                <a:spcPct val="200000"/>
              </a:lnSpc>
            </a:pPr>
            <a:r>
              <a:rPr lang="en-US" altLang="ko-KR" sz="3600" dirty="0">
                <a:latin typeface="Arial Rounded MT Bold" panose="020F0704030504030204" pitchFamily="34" charset="0"/>
              </a:rPr>
              <a:t>Conformal anomaly inflow and </a:t>
            </a:r>
          </a:p>
          <a:p>
            <a:pPr algn="ctr">
              <a:lnSpc>
                <a:spcPct val="200000"/>
              </a:lnSpc>
            </a:pPr>
            <a:r>
              <a:rPr lang="en-US" altLang="ko-KR" sz="3600" dirty="0">
                <a:latin typeface="Arial Rounded MT Bold" panose="020F0704030504030204" pitchFamily="34" charset="0"/>
              </a:rPr>
              <a:t>Anomaly cancellation in the quantum effective action</a:t>
            </a:r>
            <a:endParaRPr lang="ko-KR" altLang="en-US" sz="3600" dirty="0">
              <a:latin typeface="Arial Rounded MT Bold" panose="020F0704030504030204" pitchFamily="34" charset="0"/>
            </a:endParaRPr>
          </a:p>
        </p:txBody>
      </p:sp>
    </p:spTree>
    <p:extLst>
      <p:ext uri="{BB962C8B-B14F-4D97-AF65-F5344CB8AC3E}">
        <p14:creationId xmlns:p14="http://schemas.microsoft.com/office/powerpoint/2010/main" val="347353436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12185BF8-A190-4114-BEAC-615AC783EAA6}"/>
              </a:ext>
            </a:extLst>
          </p:cNvPr>
          <p:cNvPicPr>
            <a:picLocks noChangeAspect="1"/>
          </p:cNvPicPr>
          <p:nvPr/>
        </p:nvPicPr>
        <p:blipFill>
          <a:blip r:embed="rId2"/>
          <a:stretch>
            <a:fillRect/>
          </a:stretch>
        </p:blipFill>
        <p:spPr>
          <a:xfrm>
            <a:off x="-3" y="571501"/>
            <a:ext cx="12192000" cy="2373407"/>
          </a:xfrm>
          <a:prstGeom prst="rect">
            <a:avLst/>
          </a:prstGeom>
        </p:spPr>
      </p:pic>
      <p:pic>
        <p:nvPicPr>
          <p:cNvPr id="5" name="그림 4">
            <a:extLst>
              <a:ext uri="{FF2B5EF4-FFF2-40B4-BE49-F238E27FC236}">
                <a16:creationId xmlns:a16="http://schemas.microsoft.com/office/drawing/2014/main" id="{87C80DDA-15C8-4DE9-9F4B-AFEF35CAD592}"/>
              </a:ext>
            </a:extLst>
          </p:cNvPr>
          <p:cNvPicPr>
            <a:picLocks noChangeAspect="1"/>
          </p:cNvPicPr>
          <p:nvPr/>
        </p:nvPicPr>
        <p:blipFill>
          <a:blip r:embed="rId3"/>
          <a:stretch>
            <a:fillRect/>
          </a:stretch>
        </p:blipFill>
        <p:spPr>
          <a:xfrm>
            <a:off x="3281360" y="3266641"/>
            <a:ext cx="5629275" cy="1524000"/>
          </a:xfrm>
          <a:prstGeom prst="rect">
            <a:avLst/>
          </a:prstGeom>
        </p:spPr>
      </p:pic>
      <p:pic>
        <p:nvPicPr>
          <p:cNvPr id="7" name="그림 6">
            <a:extLst>
              <a:ext uri="{FF2B5EF4-FFF2-40B4-BE49-F238E27FC236}">
                <a16:creationId xmlns:a16="http://schemas.microsoft.com/office/drawing/2014/main" id="{C8122859-7533-4666-9F73-BB45217F7438}"/>
              </a:ext>
            </a:extLst>
          </p:cNvPr>
          <p:cNvPicPr>
            <a:picLocks noChangeAspect="1"/>
          </p:cNvPicPr>
          <p:nvPr/>
        </p:nvPicPr>
        <p:blipFill>
          <a:blip r:embed="rId4"/>
          <a:stretch>
            <a:fillRect/>
          </a:stretch>
        </p:blipFill>
        <p:spPr>
          <a:xfrm>
            <a:off x="0" y="5112374"/>
            <a:ext cx="12192000" cy="1143000"/>
          </a:xfrm>
          <a:prstGeom prst="rect">
            <a:avLst/>
          </a:prstGeom>
        </p:spPr>
      </p:pic>
    </p:spTree>
    <p:extLst>
      <p:ext uri="{BB962C8B-B14F-4D97-AF65-F5344CB8AC3E}">
        <p14:creationId xmlns:p14="http://schemas.microsoft.com/office/powerpoint/2010/main" val="124667662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73AD25BA-8C7C-41C4-9E0F-FE171096885B}"/>
              </a:ext>
            </a:extLst>
          </p:cNvPr>
          <p:cNvPicPr>
            <a:picLocks noChangeAspect="1"/>
          </p:cNvPicPr>
          <p:nvPr/>
        </p:nvPicPr>
        <p:blipFill>
          <a:blip r:embed="rId2"/>
          <a:stretch>
            <a:fillRect/>
          </a:stretch>
        </p:blipFill>
        <p:spPr>
          <a:xfrm>
            <a:off x="0" y="0"/>
            <a:ext cx="5111555" cy="4552325"/>
          </a:xfrm>
          <a:prstGeom prst="rect">
            <a:avLst/>
          </a:prstGeom>
        </p:spPr>
      </p:pic>
      <p:pic>
        <p:nvPicPr>
          <p:cNvPr id="5" name="그림 4">
            <a:extLst>
              <a:ext uri="{FF2B5EF4-FFF2-40B4-BE49-F238E27FC236}">
                <a16:creationId xmlns:a16="http://schemas.microsoft.com/office/drawing/2014/main" id="{9B1FA598-1ACD-4A8B-AAD3-595DD3F2186B}"/>
              </a:ext>
            </a:extLst>
          </p:cNvPr>
          <p:cNvPicPr>
            <a:picLocks noChangeAspect="1"/>
          </p:cNvPicPr>
          <p:nvPr/>
        </p:nvPicPr>
        <p:blipFill>
          <a:blip r:embed="rId3"/>
          <a:stretch>
            <a:fillRect/>
          </a:stretch>
        </p:blipFill>
        <p:spPr>
          <a:xfrm>
            <a:off x="7208096" y="3615319"/>
            <a:ext cx="2887362" cy="938393"/>
          </a:xfrm>
          <a:prstGeom prst="rect">
            <a:avLst/>
          </a:prstGeom>
        </p:spPr>
      </p:pic>
      <p:pic>
        <p:nvPicPr>
          <p:cNvPr id="6" name="그림 5">
            <a:extLst>
              <a:ext uri="{FF2B5EF4-FFF2-40B4-BE49-F238E27FC236}">
                <a16:creationId xmlns:a16="http://schemas.microsoft.com/office/drawing/2014/main" id="{C2689A78-F1DB-4D80-8116-B4A5F6983132}"/>
              </a:ext>
            </a:extLst>
          </p:cNvPr>
          <p:cNvPicPr>
            <a:picLocks noChangeAspect="1"/>
          </p:cNvPicPr>
          <p:nvPr/>
        </p:nvPicPr>
        <p:blipFill>
          <a:blip r:embed="rId4"/>
          <a:stretch>
            <a:fillRect/>
          </a:stretch>
        </p:blipFill>
        <p:spPr>
          <a:xfrm>
            <a:off x="5111555" y="658684"/>
            <a:ext cx="7080445" cy="2583998"/>
          </a:xfrm>
          <a:prstGeom prst="rect">
            <a:avLst/>
          </a:prstGeom>
        </p:spPr>
      </p:pic>
      <p:sp>
        <p:nvSpPr>
          <p:cNvPr id="7" name="직사각형 6">
            <a:extLst>
              <a:ext uri="{FF2B5EF4-FFF2-40B4-BE49-F238E27FC236}">
                <a16:creationId xmlns:a16="http://schemas.microsoft.com/office/drawing/2014/main" id="{BAEBB3F4-AE11-4741-A8AA-46B9304F6CE3}"/>
              </a:ext>
            </a:extLst>
          </p:cNvPr>
          <p:cNvSpPr/>
          <p:nvPr/>
        </p:nvSpPr>
        <p:spPr>
          <a:xfrm>
            <a:off x="406775" y="834805"/>
            <a:ext cx="1569944" cy="422496"/>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8" name="그림 7">
            <a:extLst>
              <a:ext uri="{FF2B5EF4-FFF2-40B4-BE49-F238E27FC236}">
                <a16:creationId xmlns:a16="http://schemas.microsoft.com/office/drawing/2014/main" id="{E642565F-63F6-49A0-8A11-3C831E90D5F7}"/>
              </a:ext>
            </a:extLst>
          </p:cNvPr>
          <p:cNvPicPr>
            <a:picLocks noChangeAspect="1"/>
          </p:cNvPicPr>
          <p:nvPr/>
        </p:nvPicPr>
        <p:blipFill>
          <a:blip r:embed="rId5"/>
          <a:stretch>
            <a:fillRect/>
          </a:stretch>
        </p:blipFill>
        <p:spPr>
          <a:xfrm>
            <a:off x="0" y="4552325"/>
            <a:ext cx="12192000" cy="2305675"/>
          </a:xfrm>
          <a:prstGeom prst="rect">
            <a:avLst/>
          </a:prstGeom>
        </p:spPr>
      </p:pic>
      <p:sp>
        <p:nvSpPr>
          <p:cNvPr id="9" name="직사각형 8">
            <a:extLst>
              <a:ext uri="{FF2B5EF4-FFF2-40B4-BE49-F238E27FC236}">
                <a16:creationId xmlns:a16="http://schemas.microsoft.com/office/drawing/2014/main" id="{5A855310-57A6-4DBA-82C2-A8E084E48036}"/>
              </a:ext>
            </a:extLst>
          </p:cNvPr>
          <p:cNvSpPr/>
          <p:nvPr/>
        </p:nvSpPr>
        <p:spPr>
          <a:xfrm>
            <a:off x="3302374" y="4866680"/>
            <a:ext cx="5034801" cy="707125"/>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79422182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8A1D5E8-F002-4987-9442-23374C08D81E}"/>
                  </a:ext>
                </a:extLst>
              </p:cNvPr>
              <p:cNvSpPr txBox="1"/>
              <p:nvPr/>
            </p:nvSpPr>
            <p:spPr>
              <a:xfrm>
                <a:off x="1464572" y="686319"/>
                <a:ext cx="9262856" cy="16221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altLang="ko-KR" sz="2800" b="0" i="1" smtClean="0">
                              <a:solidFill>
                                <a:srgbClr val="FF0000"/>
                              </a:solidFill>
                              <a:latin typeface="Cambria Math" panose="02040503050406030204" pitchFamily="18" charset="0"/>
                            </a:rPr>
                          </m:ctrlPr>
                        </m:fPr>
                        <m:num>
                          <m:r>
                            <a:rPr lang="en-US" altLang="ko-KR" sz="2800" b="0" i="1" smtClean="0">
                              <a:solidFill>
                                <a:srgbClr val="FF0000"/>
                              </a:solidFill>
                              <a:latin typeface="Cambria Math" panose="02040503050406030204" pitchFamily="18" charset="0"/>
                            </a:rPr>
                            <m:t>𝑑</m:t>
                          </m:r>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𝑉</m:t>
                              </m:r>
                            </m:e>
                            <m:sub>
                              <m:r>
                                <a:rPr lang="en-US" altLang="ko-KR" sz="2800" i="1">
                                  <a:solidFill>
                                    <a:srgbClr val="FF0000"/>
                                  </a:solidFill>
                                  <a:latin typeface="Cambria Math" panose="02040503050406030204" pitchFamily="18" charset="0"/>
                                </a:rPr>
                                <m:t>𝑟𝑔</m:t>
                              </m:r>
                            </m:sub>
                          </m:sSub>
                          <m:r>
                            <a:rPr lang="en-US" altLang="ko-KR" sz="2800" i="1">
                              <a:solidFill>
                                <a:srgbClr val="FF0000"/>
                              </a:solidFill>
                              <a:latin typeface="Cambria Math" panose="02040503050406030204" pitchFamily="18" charset="0"/>
                            </a:rPr>
                            <m:t>[</m:t>
                          </m:r>
                          <m:r>
                            <a:rPr lang="en-US" altLang="ko-KR" sz="2800" i="1">
                              <a:solidFill>
                                <a:srgbClr val="FF0000"/>
                              </a:solidFill>
                              <a:latin typeface="Cambria Math" panose="02040503050406030204" pitchFamily="18" charset="0"/>
                            </a:rPr>
                            <m:t>𝜆</m:t>
                          </m:r>
                          <m:r>
                            <a:rPr lang="en-US" altLang="ko-KR" sz="2800" i="1">
                              <a:solidFill>
                                <a:srgbClr val="FF0000"/>
                              </a:solidFill>
                              <a:latin typeface="Cambria Math" panose="02040503050406030204" pitchFamily="18" charset="0"/>
                            </a:rPr>
                            <m:t>(</m:t>
                          </m:r>
                          <m:r>
                            <a:rPr lang="en-US" altLang="ko-KR" sz="2800" i="1">
                              <a:solidFill>
                                <a:srgbClr val="FF0000"/>
                              </a:solidFill>
                              <a:latin typeface="Cambria Math" panose="02040503050406030204" pitchFamily="18" charset="0"/>
                            </a:rPr>
                            <m:t>𝑥</m:t>
                          </m:r>
                          <m:r>
                            <a:rPr lang="en-US" altLang="ko-KR" sz="2800" i="1">
                              <a:solidFill>
                                <a:srgbClr val="FF0000"/>
                              </a:solidFill>
                              <a:latin typeface="Cambria Math" panose="02040503050406030204" pitchFamily="18" charset="0"/>
                            </a:rPr>
                            <m:t>,</m:t>
                          </m:r>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𝑧</m:t>
                              </m:r>
                            </m:e>
                            <m:sub>
                              <m:r>
                                <a:rPr lang="en-US" altLang="ko-KR" sz="2800" i="1">
                                  <a:solidFill>
                                    <a:srgbClr val="FF0000"/>
                                  </a:solidFill>
                                  <a:latin typeface="Cambria Math" panose="02040503050406030204" pitchFamily="18" charset="0"/>
                                </a:rPr>
                                <m:t>𝑓</m:t>
                              </m:r>
                            </m:sub>
                          </m:sSub>
                          <m:r>
                            <a:rPr lang="en-US" altLang="ko-KR" sz="2800" i="1">
                              <a:solidFill>
                                <a:srgbClr val="FF0000"/>
                              </a:solidFill>
                              <a:latin typeface="Cambria Math" panose="02040503050406030204" pitchFamily="18" charset="0"/>
                            </a:rPr>
                            <m:t>)]</m:t>
                          </m:r>
                        </m:num>
                        <m:den>
                          <m:r>
                            <a:rPr lang="en-US" altLang="ko-KR" sz="2800" b="0" i="1" smtClean="0">
                              <a:solidFill>
                                <a:srgbClr val="FF0000"/>
                              </a:solidFill>
                              <a:latin typeface="Cambria Math" panose="02040503050406030204" pitchFamily="18" charset="0"/>
                            </a:rPr>
                            <m:t>𝑑</m:t>
                          </m:r>
                          <m:r>
                            <a:rPr lang="en-US" altLang="ko-KR" sz="2800" b="0" i="1" smtClean="0">
                              <a:solidFill>
                                <a:srgbClr val="FF0000"/>
                              </a:solidFill>
                              <a:latin typeface="Cambria Math" panose="02040503050406030204" pitchFamily="18" charset="0"/>
                            </a:rPr>
                            <m:t> </m:t>
                          </m:r>
                          <m:sSub>
                            <m:sSubPr>
                              <m:ctrlPr>
                                <a:rPr lang="en-US" altLang="ko-KR" sz="2800" b="0" i="1" smtClean="0">
                                  <a:solidFill>
                                    <a:srgbClr val="FF0000"/>
                                  </a:solidFill>
                                  <a:latin typeface="Cambria Math" panose="02040503050406030204" pitchFamily="18" charset="0"/>
                                </a:rPr>
                              </m:ctrlPr>
                            </m:sSubPr>
                            <m:e>
                              <m:r>
                                <a:rPr lang="en-US" altLang="ko-KR" sz="2800" b="0" i="1" smtClean="0">
                                  <a:solidFill>
                                    <a:srgbClr val="FF0000"/>
                                  </a:solidFill>
                                  <a:latin typeface="Cambria Math" panose="02040503050406030204" pitchFamily="18" charset="0"/>
                                </a:rPr>
                                <m:t>𝑧</m:t>
                              </m:r>
                            </m:e>
                            <m:sub>
                              <m:r>
                                <a:rPr lang="en-US" altLang="ko-KR" sz="2800" b="0" i="1" smtClean="0">
                                  <a:solidFill>
                                    <a:srgbClr val="FF0000"/>
                                  </a:solidFill>
                                  <a:latin typeface="Cambria Math" panose="02040503050406030204" pitchFamily="18" charset="0"/>
                                </a:rPr>
                                <m:t>𝑓</m:t>
                              </m:r>
                            </m:sub>
                          </m:sSub>
                        </m:den>
                      </m:f>
                      <m:r>
                        <a:rPr lang="en-US" altLang="ko-KR" sz="2800" b="0" i="1" smtClean="0">
                          <a:solidFill>
                            <a:srgbClr val="FF0000"/>
                          </a:solidFill>
                          <a:latin typeface="Cambria Math" panose="02040503050406030204" pitchFamily="18" charset="0"/>
                        </a:rPr>
                        <m:t>=</m:t>
                      </m:r>
                      <m:d>
                        <m:dPr>
                          <m:ctrlPr>
                            <a:rPr lang="en-US" altLang="ko-KR" sz="2800" b="0" i="1" smtClean="0">
                              <a:solidFill>
                                <a:srgbClr val="FF0000"/>
                              </a:solidFill>
                              <a:latin typeface="Cambria Math" panose="02040503050406030204" pitchFamily="18" charset="0"/>
                            </a:rPr>
                          </m:ctrlPr>
                        </m:dPr>
                        <m:e>
                          <m:f>
                            <m:fPr>
                              <m:ctrlPr>
                                <a:rPr lang="en-US" altLang="ko-KR" sz="2800" b="0" i="1" smtClean="0">
                                  <a:solidFill>
                                    <a:srgbClr val="FF0000"/>
                                  </a:solidFill>
                                  <a:latin typeface="Cambria Math" panose="02040503050406030204" pitchFamily="18" charset="0"/>
                                </a:rPr>
                              </m:ctrlPr>
                            </m:fPr>
                            <m:num>
                              <m:r>
                                <a:rPr lang="en-US" altLang="ko-KR" sz="2800" b="0" i="1" smtClean="0">
                                  <a:solidFill>
                                    <a:srgbClr val="FF0000"/>
                                  </a:solidFill>
                                  <a:latin typeface="Cambria Math" panose="02040503050406030204" pitchFamily="18" charset="0"/>
                                </a:rPr>
                                <m:t>𝜕</m:t>
                              </m:r>
                            </m:num>
                            <m:den>
                              <m:r>
                                <a:rPr lang="en-US" altLang="ko-KR" sz="2800" b="0" i="1" smtClean="0">
                                  <a:solidFill>
                                    <a:srgbClr val="FF0000"/>
                                  </a:solidFill>
                                  <a:latin typeface="Cambria Math" panose="02040503050406030204" pitchFamily="18" charset="0"/>
                                </a:rPr>
                                <m:t>𝜕</m:t>
                              </m:r>
                              <m:r>
                                <a:rPr lang="en-US" altLang="ko-KR" sz="2800" b="0" i="1" smtClean="0">
                                  <a:solidFill>
                                    <a:srgbClr val="FF0000"/>
                                  </a:solidFill>
                                  <a:latin typeface="Cambria Math" panose="02040503050406030204" pitchFamily="18" charset="0"/>
                                </a:rPr>
                                <m:t> </m:t>
                              </m:r>
                              <m:sSub>
                                <m:sSubPr>
                                  <m:ctrlPr>
                                    <a:rPr lang="en-US" altLang="ko-KR" sz="2800" b="0" i="1" smtClean="0">
                                      <a:solidFill>
                                        <a:srgbClr val="FF0000"/>
                                      </a:solidFill>
                                      <a:latin typeface="Cambria Math" panose="02040503050406030204" pitchFamily="18" charset="0"/>
                                    </a:rPr>
                                  </m:ctrlPr>
                                </m:sSubPr>
                                <m:e>
                                  <m:r>
                                    <a:rPr lang="en-US" altLang="ko-KR" sz="2800" b="0" i="1" smtClean="0">
                                      <a:solidFill>
                                        <a:srgbClr val="FF0000"/>
                                      </a:solidFill>
                                      <a:latin typeface="Cambria Math" panose="02040503050406030204" pitchFamily="18" charset="0"/>
                                    </a:rPr>
                                    <m:t>𝑧</m:t>
                                  </m:r>
                                </m:e>
                                <m:sub>
                                  <m:r>
                                    <a:rPr lang="en-US" altLang="ko-KR" sz="2800" b="0" i="1" smtClean="0">
                                      <a:solidFill>
                                        <a:srgbClr val="FF0000"/>
                                      </a:solidFill>
                                      <a:latin typeface="Cambria Math" panose="02040503050406030204" pitchFamily="18" charset="0"/>
                                    </a:rPr>
                                    <m:t>𝑓</m:t>
                                  </m:r>
                                </m:sub>
                              </m:sSub>
                            </m:den>
                          </m:f>
                          <m:r>
                            <a:rPr lang="en-US" altLang="ko-KR" sz="2800" i="1">
                              <a:solidFill>
                                <a:srgbClr val="FF0000"/>
                              </a:solidFill>
                              <a:latin typeface="Cambria Math" panose="02040503050406030204" pitchFamily="18" charset="0"/>
                            </a:rPr>
                            <m:t>+</m:t>
                          </m:r>
                          <m:r>
                            <a:rPr lang="en-US" altLang="ko-KR" sz="2800" i="1">
                              <a:solidFill>
                                <a:srgbClr val="FF0000"/>
                              </a:solidFill>
                              <a:latin typeface="Cambria Math" panose="02040503050406030204" pitchFamily="18" charset="0"/>
                            </a:rPr>
                            <m:t>𝛽</m:t>
                          </m:r>
                          <m:d>
                            <m:dPr>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𝜆</m:t>
                              </m:r>
                              <m:d>
                                <m:dPr>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𝑥</m:t>
                                  </m:r>
                                  <m:r>
                                    <a:rPr lang="en-US" altLang="ko-KR" sz="2800" i="1">
                                      <a:solidFill>
                                        <a:srgbClr val="FF0000"/>
                                      </a:solidFill>
                                      <a:latin typeface="Cambria Math" panose="02040503050406030204" pitchFamily="18" charset="0"/>
                                    </a:rPr>
                                    <m:t>,</m:t>
                                  </m:r>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𝑧</m:t>
                                      </m:r>
                                    </m:e>
                                    <m:sub>
                                      <m:r>
                                        <a:rPr lang="en-US" altLang="ko-KR" sz="2800" i="1">
                                          <a:solidFill>
                                            <a:srgbClr val="FF0000"/>
                                          </a:solidFill>
                                          <a:latin typeface="Cambria Math" panose="02040503050406030204" pitchFamily="18" charset="0"/>
                                        </a:rPr>
                                        <m:t>𝑓</m:t>
                                      </m:r>
                                    </m:sub>
                                  </m:sSub>
                                </m:e>
                              </m:d>
                            </m:e>
                          </m:d>
                          <m:f>
                            <m:fPr>
                              <m:ctrlPr>
                                <a:rPr lang="en-US" altLang="ko-KR" sz="2800" i="1">
                                  <a:solidFill>
                                    <a:srgbClr val="FF0000"/>
                                  </a:solidFill>
                                  <a:latin typeface="Cambria Math" panose="02040503050406030204" pitchFamily="18" charset="0"/>
                                </a:rPr>
                              </m:ctrlPr>
                            </m:fPr>
                            <m:num>
                              <m:r>
                                <a:rPr lang="en-US" altLang="ko-KR" sz="2800" i="1">
                                  <a:solidFill>
                                    <a:srgbClr val="FF0000"/>
                                  </a:solidFill>
                                  <a:latin typeface="Cambria Math" panose="02040503050406030204" pitchFamily="18" charset="0"/>
                                </a:rPr>
                                <m:t>𝜕</m:t>
                              </m:r>
                            </m:num>
                            <m:den>
                              <m:r>
                                <a:rPr lang="en-US" altLang="ko-KR" sz="2800" i="1">
                                  <a:solidFill>
                                    <a:srgbClr val="FF0000"/>
                                  </a:solidFill>
                                  <a:latin typeface="Cambria Math" panose="02040503050406030204" pitchFamily="18" charset="0"/>
                                </a:rPr>
                                <m:t>𝜕𝜆</m:t>
                              </m:r>
                              <m:r>
                                <a:rPr lang="en-US" altLang="ko-KR" sz="2800" i="1">
                                  <a:solidFill>
                                    <a:srgbClr val="FF0000"/>
                                  </a:solidFill>
                                  <a:latin typeface="Cambria Math" panose="02040503050406030204" pitchFamily="18" charset="0"/>
                                </a:rPr>
                                <m:t>(</m:t>
                              </m:r>
                              <m:r>
                                <a:rPr lang="en-US" altLang="ko-KR" sz="2800" i="1">
                                  <a:solidFill>
                                    <a:srgbClr val="FF0000"/>
                                  </a:solidFill>
                                  <a:latin typeface="Cambria Math" panose="02040503050406030204" pitchFamily="18" charset="0"/>
                                </a:rPr>
                                <m:t>𝑥</m:t>
                              </m:r>
                              <m:r>
                                <a:rPr lang="en-US" altLang="ko-KR" sz="2800" i="1">
                                  <a:solidFill>
                                    <a:srgbClr val="FF0000"/>
                                  </a:solidFill>
                                  <a:latin typeface="Cambria Math" panose="02040503050406030204" pitchFamily="18" charset="0"/>
                                </a:rPr>
                                <m:t>,</m:t>
                              </m:r>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𝑧</m:t>
                                  </m:r>
                                </m:e>
                                <m:sub>
                                  <m:r>
                                    <a:rPr lang="en-US" altLang="ko-KR" sz="2800" i="1">
                                      <a:solidFill>
                                        <a:srgbClr val="FF0000"/>
                                      </a:solidFill>
                                      <a:latin typeface="Cambria Math" panose="02040503050406030204" pitchFamily="18" charset="0"/>
                                    </a:rPr>
                                    <m:t>𝑓</m:t>
                                  </m:r>
                                </m:sub>
                              </m:sSub>
                              <m:r>
                                <a:rPr lang="en-US" altLang="ko-KR" sz="2800" i="1">
                                  <a:solidFill>
                                    <a:srgbClr val="FF0000"/>
                                  </a:solidFill>
                                  <a:latin typeface="Cambria Math" panose="02040503050406030204" pitchFamily="18" charset="0"/>
                                </a:rPr>
                                <m:t>)</m:t>
                              </m:r>
                            </m:den>
                          </m:f>
                        </m:e>
                      </m:d>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𝑉</m:t>
                          </m:r>
                        </m:e>
                        <m:sub>
                          <m:r>
                            <a:rPr lang="en-US" altLang="ko-KR" sz="2800" i="1">
                              <a:solidFill>
                                <a:srgbClr val="FF0000"/>
                              </a:solidFill>
                              <a:latin typeface="Cambria Math" panose="02040503050406030204" pitchFamily="18" charset="0"/>
                            </a:rPr>
                            <m:t>𝑟𝑔</m:t>
                          </m:r>
                        </m:sub>
                      </m:sSub>
                      <m:d>
                        <m:dPr>
                          <m:begChr m:val="["/>
                          <m:endChr m:val="]"/>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𝜆</m:t>
                          </m:r>
                          <m:d>
                            <m:dPr>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𝑥</m:t>
                              </m:r>
                              <m:r>
                                <a:rPr lang="en-US" altLang="ko-KR" sz="2800" i="1">
                                  <a:solidFill>
                                    <a:srgbClr val="FF0000"/>
                                  </a:solidFill>
                                  <a:latin typeface="Cambria Math" panose="02040503050406030204" pitchFamily="18" charset="0"/>
                                </a:rPr>
                                <m:t>,</m:t>
                              </m:r>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𝑧</m:t>
                                  </m:r>
                                </m:e>
                                <m:sub>
                                  <m:r>
                                    <a:rPr lang="en-US" altLang="ko-KR" sz="2800" i="1">
                                      <a:solidFill>
                                        <a:srgbClr val="FF0000"/>
                                      </a:solidFill>
                                      <a:latin typeface="Cambria Math" panose="02040503050406030204" pitchFamily="18" charset="0"/>
                                    </a:rPr>
                                    <m:t>𝑓</m:t>
                                  </m:r>
                                </m:sub>
                              </m:sSub>
                            </m:e>
                          </m:d>
                        </m:e>
                      </m:d>
                    </m:oMath>
                  </m:oMathPara>
                </a14:m>
                <a:endParaRPr lang="en-US" altLang="ko-KR" sz="2800"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800" b="0" i="0" smtClean="0">
                          <a:solidFill>
                            <a:srgbClr val="FF0000"/>
                          </a:solidFill>
                          <a:latin typeface="Cambria Math" panose="02040503050406030204" pitchFamily="18" charset="0"/>
                        </a:rPr>
                        <m:t>= </m:t>
                      </m:r>
                      <m:r>
                        <a:rPr lang="en-US" altLang="ko-KR" sz="2800" b="0" i="1" smtClean="0">
                          <a:solidFill>
                            <a:srgbClr val="FF0000"/>
                          </a:solidFill>
                          <a:latin typeface="Cambria Math" panose="02040503050406030204" pitchFamily="18" charset="0"/>
                        </a:rPr>
                        <m:t>𝐴</m:t>
                      </m:r>
                      <m:r>
                        <a:rPr lang="en-US" altLang="ko-KR" sz="2800" b="0" i="1" smtClean="0">
                          <a:solidFill>
                            <a:srgbClr val="FF0000"/>
                          </a:solidFill>
                          <a:latin typeface="Cambria Math" panose="02040503050406030204" pitchFamily="18" charset="0"/>
                        </a:rPr>
                        <m:t> ~−</m:t>
                      </m:r>
                      <m:r>
                        <a:rPr lang="en-US" altLang="ko-KR" sz="2800" i="1">
                          <a:solidFill>
                            <a:srgbClr val="FF0000"/>
                          </a:solidFill>
                          <a:latin typeface="Cambria Math" panose="02040503050406030204" pitchFamily="18" charset="0"/>
                          <a:ea typeface="Cambria Math" panose="02040503050406030204" pitchFamily="18" charset="0"/>
                        </a:rPr>
                        <m:t>𝑁</m:t>
                      </m:r>
                      <m:r>
                        <a:rPr lang="en-US" altLang="ko-KR" sz="2800" i="1">
                          <a:solidFill>
                            <a:srgbClr val="FF0000"/>
                          </a:solidFill>
                          <a:latin typeface="Cambria Math" panose="02040503050406030204" pitchFamily="18" charset="0"/>
                        </a:rPr>
                        <m:t>∫</m:t>
                      </m:r>
                      <m:sSup>
                        <m:sSupPr>
                          <m:ctrlPr>
                            <a:rPr lang="en-US" altLang="ko-KR" sz="2800" i="1">
                              <a:solidFill>
                                <a:srgbClr val="FF0000"/>
                              </a:solidFill>
                              <a:latin typeface="Cambria Math" panose="02040503050406030204" pitchFamily="18" charset="0"/>
                            </a:rPr>
                          </m:ctrlPr>
                        </m:sSupPr>
                        <m:e>
                          <m:r>
                            <a:rPr lang="en-US" altLang="ko-KR" sz="2800" i="1">
                              <a:solidFill>
                                <a:srgbClr val="FF0000"/>
                              </a:solidFill>
                              <a:latin typeface="Cambria Math" panose="02040503050406030204" pitchFamily="18" charset="0"/>
                            </a:rPr>
                            <m:t>𝑑</m:t>
                          </m:r>
                        </m:e>
                        <m:sup>
                          <m:r>
                            <a:rPr lang="en-US" altLang="ko-KR" sz="2800" i="1">
                              <a:solidFill>
                                <a:srgbClr val="FF0000"/>
                              </a:solidFill>
                              <a:latin typeface="Cambria Math" panose="02040503050406030204" pitchFamily="18" charset="0"/>
                            </a:rPr>
                            <m:t>𝐷</m:t>
                          </m:r>
                        </m:sup>
                      </m:sSup>
                      <m:r>
                        <a:rPr lang="en-US" altLang="ko-KR" sz="2800" i="1">
                          <a:solidFill>
                            <a:srgbClr val="FF0000"/>
                          </a:solidFill>
                          <a:latin typeface="Cambria Math" panose="02040503050406030204" pitchFamily="18" charset="0"/>
                        </a:rPr>
                        <m:t>𝑥</m:t>
                      </m:r>
                      <m:r>
                        <a:rPr lang="en-US" altLang="ko-KR" sz="2800" i="1">
                          <a:solidFill>
                            <a:srgbClr val="FF0000"/>
                          </a:solidFill>
                          <a:latin typeface="Cambria Math" panose="02040503050406030204" pitchFamily="18" charset="0"/>
                        </a:rPr>
                        <m:t> </m:t>
                      </m:r>
                      <m:sSup>
                        <m:sSupPr>
                          <m:ctrlPr>
                            <a:rPr lang="en-US" altLang="ko-KR" sz="2800" i="1">
                              <a:solidFill>
                                <a:srgbClr val="FF0000"/>
                              </a:solidFill>
                              <a:latin typeface="Cambria Math" panose="02040503050406030204" pitchFamily="18" charset="0"/>
                            </a:rPr>
                          </m:ctrlPr>
                        </m:sSupPr>
                        <m:e>
                          <m:r>
                            <a:rPr lang="en-US" altLang="ko-KR" sz="2800" i="1">
                              <a:solidFill>
                                <a:srgbClr val="FF0000"/>
                              </a:solidFill>
                              <a:latin typeface="Cambria Math" panose="02040503050406030204" pitchFamily="18" charset="0"/>
                            </a:rPr>
                            <m:t>𝛽</m:t>
                          </m:r>
                        </m:e>
                        <m:sup>
                          <m:r>
                            <a:rPr lang="en-US" altLang="ko-KR" sz="2800" i="1">
                              <a:solidFill>
                                <a:srgbClr val="FF0000"/>
                              </a:solidFill>
                              <a:latin typeface="Cambria Math" panose="02040503050406030204" pitchFamily="18" charset="0"/>
                            </a:rPr>
                            <m:t>2</m:t>
                          </m:r>
                        </m:sup>
                      </m:sSup>
                      <m:d>
                        <m:dPr>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𝜆</m:t>
                          </m:r>
                          <m:d>
                            <m:dPr>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𝑥</m:t>
                              </m:r>
                              <m:r>
                                <a:rPr lang="en-US" altLang="ko-KR" sz="2800" i="1">
                                  <a:solidFill>
                                    <a:srgbClr val="FF0000"/>
                                  </a:solidFill>
                                  <a:latin typeface="Cambria Math" panose="02040503050406030204" pitchFamily="18" charset="0"/>
                                </a:rPr>
                                <m:t>,</m:t>
                              </m:r>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𝑧</m:t>
                                  </m:r>
                                </m:e>
                                <m:sub>
                                  <m:r>
                                    <a:rPr lang="en-US" altLang="ko-KR" sz="2800" i="1">
                                      <a:solidFill>
                                        <a:srgbClr val="FF0000"/>
                                      </a:solidFill>
                                      <a:latin typeface="Cambria Math" panose="02040503050406030204" pitchFamily="18" charset="0"/>
                                    </a:rPr>
                                    <m:t>𝑓</m:t>
                                  </m:r>
                                </m:sub>
                              </m:sSub>
                            </m:e>
                          </m:d>
                        </m:e>
                      </m:d>
                    </m:oMath>
                  </m:oMathPara>
                </a14:m>
                <a:endParaRPr lang="en-US" altLang="ko-KR" sz="2800" i="1" dirty="0">
                  <a:solidFill>
                    <a:srgbClr val="FF0000"/>
                  </a:solidFill>
                </a:endParaRPr>
              </a:p>
            </p:txBody>
          </p:sp>
        </mc:Choice>
        <mc:Fallback xmlns="">
          <p:sp>
            <p:nvSpPr>
              <p:cNvPr id="4" name="TextBox 3">
                <a:extLst>
                  <a:ext uri="{FF2B5EF4-FFF2-40B4-BE49-F238E27FC236}">
                    <a16:creationId xmlns:a16="http://schemas.microsoft.com/office/drawing/2014/main" id="{98A1D5E8-F002-4987-9442-23374C08D81E}"/>
                  </a:ext>
                </a:extLst>
              </p:cNvPr>
              <p:cNvSpPr txBox="1">
                <a:spLocks noRot="1" noChangeAspect="1" noMove="1" noResize="1" noEditPoints="1" noAdjustHandles="1" noChangeArrowheads="1" noChangeShapeType="1" noTextEdit="1"/>
              </p:cNvSpPr>
              <p:nvPr/>
            </p:nvSpPr>
            <p:spPr>
              <a:xfrm>
                <a:off x="1464572" y="686319"/>
                <a:ext cx="9262856" cy="1622175"/>
              </a:xfrm>
              <a:prstGeom prst="rect">
                <a:avLst/>
              </a:prstGeom>
              <a:blipFill>
                <a:blip r:embed="rId2"/>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528AAB3-80DC-440E-A0A4-9F7738BC9CFD}"/>
                  </a:ext>
                </a:extLst>
              </p:cNvPr>
              <p:cNvSpPr txBox="1"/>
              <p:nvPr/>
            </p:nvSpPr>
            <p:spPr>
              <a:xfrm>
                <a:off x="3953234" y="2960962"/>
                <a:ext cx="4911601" cy="4962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𝑆</m:t>
                          </m:r>
                        </m:e>
                        <m:sub>
                          <m:r>
                            <a:rPr lang="en-US" altLang="ko-KR" sz="2800" b="0" i="1" smtClean="0">
                              <a:solidFill>
                                <a:srgbClr val="0000FF"/>
                              </a:solidFill>
                              <a:latin typeface="Cambria Math" panose="02040503050406030204" pitchFamily="18" charset="0"/>
                            </a:rPr>
                            <m:t>𝑟𝑒𝑙</m:t>
                          </m:r>
                          <m:r>
                            <a:rPr lang="en-US" altLang="ko-KR" sz="2800" b="0" i="1" smtClean="0">
                              <a:solidFill>
                                <a:srgbClr val="0000FF"/>
                              </a:solidFill>
                              <a:latin typeface="Cambria Math" panose="02040503050406030204" pitchFamily="18" charset="0"/>
                            </a:rPr>
                            <m:t>.</m:t>
                          </m:r>
                        </m:sub>
                      </m:sSub>
                      <m:r>
                        <a:rPr lang="en-US" altLang="ko-KR" sz="2800" b="0" i="1" smtClean="0">
                          <a:solidFill>
                            <a:srgbClr val="0000FF"/>
                          </a:solidFill>
                          <a:latin typeface="Cambria Math" panose="02040503050406030204" pitchFamily="18" charset="0"/>
                        </a:rPr>
                        <m:t>=</m:t>
                      </m:r>
                      <m:r>
                        <a:rPr lang="en-US" altLang="ko-KR" sz="2800" b="0" i="1" smtClean="0">
                          <a:solidFill>
                            <a:srgbClr val="0000FF"/>
                          </a:solidFill>
                          <a:latin typeface="Cambria Math" panose="02040503050406030204" pitchFamily="18" charset="0"/>
                        </a:rPr>
                        <m:t>𝑁</m:t>
                      </m:r>
                      <m:r>
                        <a:rPr lang="en-US" altLang="ko-KR" sz="2800" b="0" i="1" smtClean="0">
                          <a:solidFill>
                            <a:srgbClr val="0000FF"/>
                          </a:solidFill>
                          <a:latin typeface="Cambria Math" panose="02040503050406030204" pitchFamily="18" charset="0"/>
                        </a:rPr>
                        <m:t>∫</m:t>
                      </m:r>
                      <m:sSup>
                        <m:sSupPr>
                          <m:ctrlPr>
                            <a:rPr lang="en-US" altLang="ko-KR" sz="2800" b="0" i="1" smtClean="0">
                              <a:solidFill>
                                <a:srgbClr val="0000FF"/>
                              </a:solidFill>
                              <a:latin typeface="Cambria Math" panose="02040503050406030204" pitchFamily="18" charset="0"/>
                            </a:rPr>
                          </m:ctrlPr>
                        </m:sSupPr>
                        <m:e>
                          <m:r>
                            <a:rPr lang="en-US" altLang="ko-KR" sz="2800" b="0" i="1" smtClean="0">
                              <a:solidFill>
                                <a:srgbClr val="0000FF"/>
                              </a:solidFill>
                              <a:latin typeface="Cambria Math" panose="02040503050406030204" pitchFamily="18" charset="0"/>
                            </a:rPr>
                            <m:t>𝑑</m:t>
                          </m:r>
                        </m:e>
                        <m:sup>
                          <m:r>
                            <a:rPr lang="en-US" altLang="ko-KR" sz="2800" b="0" i="1" smtClean="0">
                              <a:solidFill>
                                <a:srgbClr val="0000FF"/>
                              </a:solidFill>
                              <a:latin typeface="Cambria Math" panose="02040503050406030204" pitchFamily="18" charset="0"/>
                            </a:rPr>
                            <m:t>𝐷</m:t>
                          </m:r>
                        </m:sup>
                      </m:sSup>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 </m:t>
                      </m:r>
                      <m:r>
                        <a:rPr lang="en-US" altLang="ko-KR" sz="2800" b="0" i="1" smtClean="0">
                          <a:solidFill>
                            <a:srgbClr val="0000FF"/>
                          </a:solidFill>
                          <a:latin typeface="Cambria Math" panose="02040503050406030204" pitchFamily="18" charset="0"/>
                        </a:rPr>
                        <m:t>𝜋</m:t>
                      </m:r>
                      <m:d>
                        <m:dPr>
                          <m:ctrlPr>
                            <a:rPr lang="en-US" altLang="ko-KR" sz="2800" b="0" i="1" smtClean="0">
                              <a:solidFill>
                                <a:srgbClr val="0000FF"/>
                              </a:solidFill>
                              <a:latin typeface="Cambria Math" panose="02040503050406030204" pitchFamily="18" charset="0"/>
                            </a:rPr>
                          </m:ctrlPr>
                        </m:dPr>
                        <m:e>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m:t>
                          </m:r>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𝑧</m:t>
                              </m:r>
                            </m:e>
                            <m:sub>
                              <m:r>
                                <a:rPr lang="en-US" altLang="ko-KR" sz="2800" b="0" i="1" smtClean="0">
                                  <a:solidFill>
                                    <a:srgbClr val="0000FF"/>
                                  </a:solidFill>
                                  <a:latin typeface="Cambria Math" panose="02040503050406030204" pitchFamily="18" charset="0"/>
                                </a:rPr>
                                <m:t>𝑓</m:t>
                              </m:r>
                            </m:sub>
                          </m:sSub>
                        </m:e>
                      </m:d>
                      <m:r>
                        <a:rPr lang="en-US" altLang="ko-KR" sz="2800" b="0" i="1" smtClean="0">
                          <a:solidFill>
                            <a:srgbClr val="0000FF"/>
                          </a:solidFill>
                          <a:latin typeface="Cambria Math" panose="02040503050406030204" pitchFamily="18" charset="0"/>
                        </a:rPr>
                        <m:t> </m:t>
                      </m:r>
                      <m:r>
                        <a:rPr lang="en-US" altLang="ko-KR" sz="2800" b="0" i="1" smtClean="0">
                          <a:solidFill>
                            <a:srgbClr val="0000FF"/>
                          </a:solidFill>
                          <a:latin typeface="Cambria Math" panose="02040503050406030204" pitchFamily="18" charset="0"/>
                        </a:rPr>
                        <m:t>𝜆</m:t>
                      </m:r>
                      <m:r>
                        <a:rPr lang="en-US" altLang="ko-KR" sz="2800" b="0" i="1" smtClean="0">
                          <a:solidFill>
                            <a:srgbClr val="0000FF"/>
                          </a:solidFill>
                          <a:latin typeface="Cambria Math" panose="02040503050406030204" pitchFamily="18" charset="0"/>
                        </a:rPr>
                        <m:t>(</m:t>
                      </m:r>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m:t>
                      </m:r>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𝑧</m:t>
                          </m:r>
                        </m:e>
                        <m:sub>
                          <m:r>
                            <a:rPr lang="en-US" altLang="ko-KR" sz="2800" b="0" i="1" smtClean="0">
                              <a:solidFill>
                                <a:srgbClr val="0000FF"/>
                              </a:solidFill>
                              <a:latin typeface="Cambria Math" panose="02040503050406030204" pitchFamily="18" charset="0"/>
                            </a:rPr>
                            <m:t>𝑓</m:t>
                          </m:r>
                        </m:sub>
                      </m:sSub>
                      <m:r>
                        <a:rPr lang="en-US" altLang="ko-KR" sz="2800" b="0" i="1" smtClean="0">
                          <a:solidFill>
                            <a:srgbClr val="0000FF"/>
                          </a:solidFill>
                          <a:latin typeface="Cambria Math" panose="02040503050406030204" pitchFamily="18" charset="0"/>
                        </a:rPr>
                        <m:t>)</m:t>
                      </m:r>
                    </m:oMath>
                  </m:oMathPara>
                </a14:m>
                <a:endParaRPr lang="ko-KR" altLang="en-US" sz="2800" dirty="0">
                  <a:solidFill>
                    <a:srgbClr val="0000FF"/>
                  </a:solidFill>
                </a:endParaRPr>
              </a:p>
            </p:txBody>
          </p:sp>
        </mc:Choice>
        <mc:Fallback xmlns="">
          <p:sp>
            <p:nvSpPr>
              <p:cNvPr id="5" name="TextBox 4">
                <a:extLst>
                  <a:ext uri="{FF2B5EF4-FFF2-40B4-BE49-F238E27FC236}">
                    <a16:creationId xmlns:a16="http://schemas.microsoft.com/office/drawing/2014/main" id="{F528AAB3-80DC-440E-A0A4-9F7738BC9CFD}"/>
                  </a:ext>
                </a:extLst>
              </p:cNvPr>
              <p:cNvSpPr txBox="1">
                <a:spLocks noRot="1" noChangeAspect="1" noMove="1" noResize="1" noEditPoints="1" noAdjustHandles="1" noChangeArrowheads="1" noChangeShapeType="1" noTextEdit="1"/>
              </p:cNvSpPr>
              <p:nvPr/>
            </p:nvSpPr>
            <p:spPr>
              <a:xfrm>
                <a:off x="3953234" y="2960962"/>
                <a:ext cx="4911601" cy="496226"/>
              </a:xfrm>
              <a:prstGeom prst="rect">
                <a:avLst/>
              </a:prstGeom>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7E00999-29E6-4BB3-98AF-323534E43DC2}"/>
                  </a:ext>
                </a:extLst>
              </p:cNvPr>
              <p:cNvSpPr txBox="1"/>
              <p:nvPr/>
            </p:nvSpPr>
            <p:spPr>
              <a:xfrm>
                <a:off x="2860531" y="3948779"/>
                <a:ext cx="6829305" cy="16221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altLang="ko-KR" sz="2800" b="0" i="1" smtClean="0">
                              <a:solidFill>
                                <a:srgbClr val="0000FF"/>
                              </a:solidFill>
                              <a:latin typeface="Cambria Math" panose="02040503050406030204" pitchFamily="18" charset="0"/>
                            </a:rPr>
                          </m:ctrlPr>
                        </m:fPr>
                        <m:num>
                          <m:r>
                            <a:rPr lang="en-US" altLang="ko-KR" sz="2800" b="0" i="1" smtClean="0">
                              <a:solidFill>
                                <a:srgbClr val="0000FF"/>
                              </a:solidFill>
                              <a:latin typeface="Cambria Math" panose="02040503050406030204" pitchFamily="18" charset="0"/>
                            </a:rPr>
                            <m:t>𝑑</m:t>
                          </m:r>
                          <m:r>
                            <a:rPr lang="en-US" altLang="ko-KR" sz="2800" b="0" i="1" smtClean="0">
                              <a:solidFill>
                                <a:srgbClr val="0000FF"/>
                              </a:solidFill>
                              <a:latin typeface="Cambria Math" panose="02040503050406030204" pitchFamily="18" charset="0"/>
                            </a:rPr>
                            <m:t> </m:t>
                          </m:r>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𝑆</m:t>
                              </m:r>
                            </m:e>
                            <m:sub>
                              <m:r>
                                <a:rPr lang="en-US" altLang="ko-KR" sz="2800" b="0" i="1" smtClean="0">
                                  <a:solidFill>
                                    <a:srgbClr val="0000FF"/>
                                  </a:solidFill>
                                  <a:latin typeface="Cambria Math" panose="02040503050406030204" pitchFamily="18" charset="0"/>
                                </a:rPr>
                                <m:t>𝑟𝑒𝑙</m:t>
                              </m:r>
                              <m:r>
                                <a:rPr lang="en-US" altLang="ko-KR" sz="2800" b="0" i="1" smtClean="0">
                                  <a:solidFill>
                                    <a:srgbClr val="0000FF"/>
                                  </a:solidFill>
                                  <a:latin typeface="Cambria Math" panose="02040503050406030204" pitchFamily="18" charset="0"/>
                                </a:rPr>
                                <m:t>.</m:t>
                              </m:r>
                            </m:sub>
                          </m:sSub>
                        </m:num>
                        <m:den>
                          <m:r>
                            <a:rPr lang="en-US" altLang="ko-KR" sz="2800" b="0" i="1" smtClean="0">
                              <a:solidFill>
                                <a:srgbClr val="0000FF"/>
                              </a:solidFill>
                              <a:latin typeface="Cambria Math" panose="02040503050406030204" pitchFamily="18" charset="0"/>
                            </a:rPr>
                            <m:t>𝑑</m:t>
                          </m:r>
                          <m:r>
                            <a:rPr lang="en-US" altLang="ko-KR" sz="2800" b="0" i="1" smtClean="0">
                              <a:solidFill>
                                <a:srgbClr val="0000FF"/>
                              </a:solidFill>
                              <a:latin typeface="Cambria Math" panose="02040503050406030204" pitchFamily="18" charset="0"/>
                            </a:rPr>
                            <m:t> </m:t>
                          </m:r>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𝑧</m:t>
                              </m:r>
                            </m:e>
                            <m:sub>
                              <m:r>
                                <a:rPr lang="en-US" altLang="ko-KR" sz="2800" b="0" i="1" smtClean="0">
                                  <a:solidFill>
                                    <a:srgbClr val="0000FF"/>
                                  </a:solidFill>
                                  <a:latin typeface="Cambria Math" panose="02040503050406030204" pitchFamily="18" charset="0"/>
                                </a:rPr>
                                <m:t>𝑓</m:t>
                              </m:r>
                            </m:sub>
                          </m:sSub>
                        </m:den>
                      </m:f>
                      <m:r>
                        <a:rPr lang="en-US" altLang="ko-KR" sz="2800" i="1">
                          <a:solidFill>
                            <a:srgbClr val="0000FF"/>
                          </a:solidFill>
                          <a:latin typeface="Cambria Math" panose="02040503050406030204" pitchFamily="18" charset="0"/>
                        </a:rPr>
                        <m:t>=</m:t>
                      </m:r>
                      <m:d>
                        <m:dPr>
                          <m:ctrlPr>
                            <a:rPr lang="en-US" altLang="ko-KR" sz="2800" i="1">
                              <a:solidFill>
                                <a:srgbClr val="0000FF"/>
                              </a:solidFill>
                              <a:latin typeface="Cambria Math" panose="02040503050406030204" pitchFamily="18" charset="0"/>
                            </a:rPr>
                          </m:ctrlPr>
                        </m:dPr>
                        <m:e>
                          <m:f>
                            <m:fPr>
                              <m:ctrlPr>
                                <a:rPr lang="en-US" altLang="ko-KR" sz="2800" i="1">
                                  <a:solidFill>
                                    <a:srgbClr val="0000FF"/>
                                  </a:solidFill>
                                  <a:latin typeface="Cambria Math" panose="02040503050406030204" pitchFamily="18" charset="0"/>
                                </a:rPr>
                              </m:ctrlPr>
                            </m:fPr>
                            <m:num>
                              <m:r>
                                <a:rPr lang="en-US" altLang="ko-KR" sz="2800" i="1">
                                  <a:solidFill>
                                    <a:srgbClr val="0000FF"/>
                                  </a:solidFill>
                                  <a:latin typeface="Cambria Math" panose="02040503050406030204" pitchFamily="18" charset="0"/>
                                </a:rPr>
                                <m:t>𝜕</m:t>
                              </m:r>
                            </m:num>
                            <m:den>
                              <m:r>
                                <a:rPr lang="en-US" altLang="ko-KR" sz="2800" i="1">
                                  <a:solidFill>
                                    <a:srgbClr val="0000FF"/>
                                  </a:solidFill>
                                  <a:latin typeface="Cambria Math" panose="02040503050406030204" pitchFamily="18" charset="0"/>
                                </a:rPr>
                                <m:t>𝜕</m:t>
                              </m:r>
                              <m:r>
                                <a:rPr lang="en-US" altLang="ko-KR" sz="2800" i="1">
                                  <a:solidFill>
                                    <a:srgbClr val="0000FF"/>
                                  </a:solidFill>
                                  <a:latin typeface="Cambria Math" panose="02040503050406030204" pitchFamily="18" charset="0"/>
                                </a:rPr>
                                <m:t> </m:t>
                              </m:r>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𝑧</m:t>
                                  </m:r>
                                </m:e>
                                <m:sub>
                                  <m:r>
                                    <a:rPr lang="en-US" altLang="ko-KR" sz="2800" i="1">
                                      <a:solidFill>
                                        <a:srgbClr val="0000FF"/>
                                      </a:solidFill>
                                      <a:latin typeface="Cambria Math" panose="02040503050406030204" pitchFamily="18" charset="0"/>
                                    </a:rPr>
                                    <m:t>𝑓</m:t>
                                  </m:r>
                                </m:sub>
                              </m:sSub>
                            </m:den>
                          </m:f>
                          <m:r>
                            <a:rPr lang="en-US" altLang="ko-KR" sz="2800" i="1">
                              <a:solidFill>
                                <a:srgbClr val="0000FF"/>
                              </a:solidFill>
                              <a:latin typeface="Cambria Math" panose="02040503050406030204" pitchFamily="18" charset="0"/>
                            </a:rPr>
                            <m:t>+</m:t>
                          </m:r>
                          <m:r>
                            <a:rPr lang="en-US" altLang="ko-KR" sz="2800" i="1">
                              <a:solidFill>
                                <a:srgbClr val="0000FF"/>
                              </a:solidFill>
                              <a:latin typeface="Cambria Math" panose="02040503050406030204" pitchFamily="18" charset="0"/>
                            </a:rPr>
                            <m:t>𝛽</m:t>
                          </m:r>
                          <m:d>
                            <m:dPr>
                              <m:ctrlPr>
                                <a:rPr lang="en-US" altLang="ko-KR" sz="2800" i="1">
                                  <a:solidFill>
                                    <a:srgbClr val="0000FF"/>
                                  </a:solidFill>
                                  <a:latin typeface="Cambria Math" panose="02040503050406030204" pitchFamily="18" charset="0"/>
                                </a:rPr>
                              </m:ctrlPr>
                            </m:dPr>
                            <m:e>
                              <m:r>
                                <a:rPr lang="en-US" altLang="ko-KR" sz="2800" i="1">
                                  <a:solidFill>
                                    <a:srgbClr val="0000FF"/>
                                  </a:solidFill>
                                  <a:latin typeface="Cambria Math" panose="02040503050406030204" pitchFamily="18" charset="0"/>
                                </a:rPr>
                                <m:t>𝜆</m:t>
                              </m:r>
                              <m:d>
                                <m:dPr>
                                  <m:ctrlPr>
                                    <a:rPr lang="en-US" altLang="ko-KR" sz="2800" i="1">
                                      <a:solidFill>
                                        <a:srgbClr val="0000FF"/>
                                      </a:solidFill>
                                      <a:latin typeface="Cambria Math" panose="02040503050406030204" pitchFamily="18" charset="0"/>
                                    </a:rPr>
                                  </m:ctrlPr>
                                </m:dPr>
                                <m:e>
                                  <m:r>
                                    <a:rPr lang="en-US" altLang="ko-KR" sz="2800" i="1">
                                      <a:solidFill>
                                        <a:srgbClr val="0000FF"/>
                                      </a:solidFill>
                                      <a:latin typeface="Cambria Math" panose="02040503050406030204" pitchFamily="18" charset="0"/>
                                    </a:rPr>
                                    <m:t>𝑥</m:t>
                                  </m:r>
                                  <m:r>
                                    <a:rPr lang="en-US" altLang="ko-KR" sz="2800" i="1">
                                      <a:solidFill>
                                        <a:srgbClr val="0000FF"/>
                                      </a:solidFill>
                                      <a:latin typeface="Cambria Math" panose="02040503050406030204" pitchFamily="18" charset="0"/>
                                    </a:rPr>
                                    <m:t>,</m:t>
                                  </m:r>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𝑧</m:t>
                                      </m:r>
                                    </m:e>
                                    <m:sub>
                                      <m:r>
                                        <a:rPr lang="en-US" altLang="ko-KR" sz="2800" i="1">
                                          <a:solidFill>
                                            <a:srgbClr val="0000FF"/>
                                          </a:solidFill>
                                          <a:latin typeface="Cambria Math" panose="02040503050406030204" pitchFamily="18" charset="0"/>
                                        </a:rPr>
                                        <m:t>𝑓</m:t>
                                      </m:r>
                                    </m:sub>
                                  </m:sSub>
                                </m:e>
                              </m:d>
                            </m:e>
                          </m:d>
                          <m:f>
                            <m:fPr>
                              <m:ctrlPr>
                                <a:rPr lang="en-US" altLang="ko-KR" sz="2800" i="1">
                                  <a:solidFill>
                                    <a:srgbClr val="0000FF"/>
                                  </a:solidFill>
                                  <a:latin typeface="Cambria Math" panose="02040503050406030204" pitchFamily="18" charset="0"/>
                                </a:rPr>
                              </m:ctrlPr>
                            </m:fPr>
                            <m:num>
                              <m:r>
                                <a:rPr lang="en-US" altLang="ko-KR" sz="2800" i="1">
                                  <a:solidFill>
                                    <a:srgbClr val="0000FF"/>
                                  </a:solidFill>
                                  <a:latin typeface="Cambria Math" panose="02040503050406030204" pitchFamily="18" charset="0"/>
                                </a:rPr>
                                <m:t>𝜕</m:t>
                              </m:r>
                            </m:num>
                            <m:den>
                              <m:r>
                                <a:rPr lang="en-US" altLang="ko-KR" sz="2800" i="1">
                                  <a:solidFill>
                                    <a:srgbClr val="0000FF"/>
                                  </a:solidFill>
                                  <a:latin typeface="Cambria Math" panose="02040503050406030204" pitchFamily="18" charset="0"/>
                                </a:rPr>
                                <m:t>𝜕𝜆</m:t>
                              </m:r>
                              <m:r>
                                <a:rPr lang="en-US" altLang="ko-KR" sz="2800" i="1">
                                  <a:solidFill>
                                    <a:srgbClr val="0000FF"/>
                                  </a:solidFill>
                                  <a:latin typeface="Cambria Math" panose="02040503050406030204" pitchFamily="18" charset="0"/>
                                </a:rPr>
                                <m:t>(</m:t>
                              </m:r>
                              <m:r>
                                <a:rPr lang="en-US" altLang="ko-KR" sz="2800" i="1">
                                  <a:solidFill>
                                    <a:srgbClr val="0000FF"/>
                                  </a:solidFill>
                                  <a:latin typeface="Cambria Math" panose="02040503050406030204" pitchFamily="18" charset="0"/>
                                </a:rPr>
                                <m:t>𝑥</m:t>
                              </m:r>
                              <m:r>
                                <a:rPr lang="en-US" altLang="ko-KR" sz="2800" i="1">
                                  <a:solidFill>
                                    <a:srgbClr val="0000FF"/>
                                  </a:solidFill>
                                  <a:latin typeface="Cambria Math" panose="02040503050406030204" pitchFamily="18" charset="0"/>
                                </a:rPr>
                                <m:t>,</m:t>
                              </m:r>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𝑧</m:t>
                                  </m:r>
                                </m:e>
                                <m:sub>
                                  <m:r>
                                    <a:rPr lang="en-US" altLang="ko-KR" sz="2800" i="1">
                                      <a:solidFill>
                                        <a:srgbClr val="0000FF"/>
                                      </a:solidFill>
                                      <a:latin typeface="Cambria Math" panose="02040503050406030204" pitchFamily="18" charset="0"/>
                                    </a:rPr>
                                    <m:t>𝑓</m:t>
                                  </m:r>
                                </m:sub>
                              </m:sSub>
                              <m:r>
                                <a:rPr lang="en-US" altLang="ko-KR" sz="2800" i="1">
                                  <a:solidFill>
                                    <a:srgbClr val="0000FF"/>
                                  </a:solidFill>
                                  <a:latin typeface="Cambria Math" panose="02040503050406030204" pitchFamily="18" charset="0"/>
                                </a:rPr>
                                <m:t>)</m:t>
                              </m:r>
                            </m:den>
                          </m:f>
                        </m:e>
                      </m:d>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𝑆</m:t>
                          </m:r>
                        </m:e>
                        <m:sub>
                          <m:r>
                            <a:rPr lang="en-US" altLang="ko-KR" sz="2800" i="1">
                              <a:solidFill>
                                <a:srgbClr val="0000FF"/>
                              </a:solidFill>
                              <a:latin typeface="Cambria Math" panose="02040503050406030204" pitchFamily="18" charset="0"/>
                            </a:rPr>
                            <m:t>𝑟𝑒𝑙</m:t>
                          </m:r>
                          <m:r>
                            <a:rPr lang="en-US" altLang="ko-KR" sz="2800" i="1">
                              <a:solidFill>
                                <a:srgbClr val="0000FF"/>
                              </a:solidFill>
                              <a:latin typeface="Cambria Math" panose="02040503050406030204" pitchFamily="18" charset="0"/>
                            </a:rPr>
                            <m:t>.</m:t>
                          </m:r>
                        </m:sub>
                      </m:sSub>
                    </m:oMath>
                  </m:oMathPara>
                </a14:m>
                <a:endParaRPr lang="en-US" altLang="ko-KR" sz="2800" i="1" dirty="0">
                  <a:solidFill>
                    <a:srgbClr val="0000FF"/>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800" b="0" i="1" smtClean="0">
                          <a:solidFill>
                            <a:srgbClr val="0000FF"/>
                          </a:solidFill>
                          <a:latin typeface="Cambria Math" panose="02040503050406030204" pitchFamily="18" charset="0"/>
                          <a:ea typeface="Cambria Math" panose="02040503050406030204" pitchFamily="18" charset="0"/>
                        </a:rPr>
                        <m:t>~ </m:t>
                      </m:r>
                      <m:r>
                        <a:rPr lang="en-US" altLang="ko-KR" sz="2800" b="0" i="1" smtClean="0">
                          <a:solidFill>
                            <a:srgbClr val="0000FF"/>
                          </a:solidFill>
                          <a:latin typeface="Cambria Math" panose="02040503050406030204" pitchFamily="18" charset="0"/>
                          <a:ea typeface="Cambria Math" panose="02040503050406030204" pitchFamily="18" charset="0"/>
                        </a:rPr>
                        <m:t>𝑁</m:t>
                      </m:r>
                      <m:r>
                        <a:rPr lang="en-US" altLang="ko-KR" sz="2800" i="1">
                          <a:solidFill>
                            <a:srgbClr val="0000FF"/>
                          </a:solidFill>
                          <a:latin typeface="Cambria Math" panose="02040503050406030204" pitchFamily="18" charset="0"/>
                        </a:rPr>
                        <m:t>∫</m:t>
                      </m:r>
                      <m:sSup>
                        <m:sSupPr>
                          <m:ctrlPr>
                            <a:rPr lang="en-US" altLang="ko-KR" sz="2800" i="1">
                              <a:solidFill>
                                <a:srgbClr val="0000FF"/>
                              </a:solidFill>
                              <a:latin typeface="Cambria Math" panose="02040503050406030204" pitchFamily="18" charset="0"/>
                            </a:rPr>
                          </m:ctrlPr>
                        </m:sSupPr>
                        <m:e>
                          <m:r>
                            <a:rPr lang="en-US" altLang="ko-KR" sz="2800" i="1">
                              <a:solidFill>
                                <a:srgbClr val="0000FF"/>
                              </a:solidFill>
                              <a:latin typeface="Cambria Math" panose="02040503050406030204" pitchFamily="18" charset="0"/>
                            </a:rPr>
                            <m:t>𝑑</m:t>
                          </m:r>
                        </m:e>
                        <m:sup>
                          <m:r>
                            <a:rPr lang="en-US" altLang="ko-KR" sz="2800" i="1">
                              <a:solidFill>
                                <a:srgbClr val="0000FF"/>
                              </a:solidFill>
                              <a:latin typeface="Cambria Math" panose="02040503050406030204" pitchFamily="18" charset="0"/>
                            </a:rPr>
                            <m:t>𝐷</m:t>
                          </m:r>
                        </m:sup>
                      </m:sSup>
                      <m:r>
                        <a:rPr lang="en-US" altLang="ko-KR" sz="2800" i="1">
                          <a:solidFill>
                            <a:srgbClr val="0000FF"/>
                          </a:solidFill>
                          <a:latin typeface="Cambria Math" panose="02040503050406030204" pitchFamily="18" charset="0"/>
                        </a:rPr>
                        <m:t>𝑥</m:t>
                      </m:r>
                      <m:r>
                        <a:rPr lang="en-US" altLang="ko-KR" sz="2800" i="1">
                          <a:solidFill>
                            <a:srgbClr val="0000FF"/>
                          </a:solidFill>
                          <a:latin typeface="Cambria Math" panose="02040503050406030204" pitchFamily="18" charset="0"/>
                        </a:rPr>
                        <m:t> </m:t>
                      </m:r>
                      <m:sSup>
                        <m:sSupPr>
                          <m:ctrlPr>
                            <a:rPr lang="en-US" altLang="ko-KR" sz="2800" b="0" i="1" smtClean="0">
                              <a:solidFill>
                                <a:srgbClr val="0000FF"/>
                              </a:solidFill>
                              <a:latin typeface="Cambria Math" panose="02040503050406030204" pitchFamily="18" charset="0"/>
                            </a:rPr>
                          </m:ctrlPr>
                        </m:sSupPr>
                        <m:e>
                          <m:r>
                            <a:rPr lang="en-US" altLang="ko-KR" sz="2800" i="1">
                              <a:solidFill>
                                <a:srgbClr val="0000FF"/>
                              </a:solidFill>
                              <a:latin typeface="Cambria Math" panose="02040503050406030204" pitchFamily="18" charset="0"/>
                            </a:rPr>
                            <m:t>𝛽</m:t>
                          </m:r>
                        </m:e>
                        <m:sup>
                          <m:r>
                            <a:rPr lang="en-US" altLang="ko-KR" sz="2800" b="0" i="1" smtClean="0">
                              <a:solidFill>
                                <a:srgbClr val="0000FF"/>
                              </a:solidFill>
                              <a:latin typeface="Cambria Math" panose="02040503050406030204" pitchFamily="18" charset="0"/>
                            </a:rPr>
                            <m:t>2</m:t>
                          </m:r>
                        </m:sup>
                      </m:sSup>
                      <m:d>
                        <m:dPr>
                          <m:ctrlPr>
                            <a:rPr lang="en-US" altLang="ko-KR" sz="2800" i="1">
                              <a:solidFill>
                                <a:srgbClr val="0000FF"/>
                              </a:solidFill>
                              <a:latin typeface="Cambria Math" panose="02040503050406030204" pitchFamily="18" charset="0"/>
                            </a:rPr>
                          </m:ctrlPr>
                        </m:dPr>
                        <m:e>
                          <m:r>
                            <a:rPr lang="en-US" altLang="ko-KR" sz="2800" i="1">
                              <a:solidFill>
                                <a:srgbClr val="0000FF"/>
                              </a:solidFill>
                              <a:latin typeface="Cambria Math" panose="02040503050406030204" pitchFamily="18" charset="0"/>
                            </a:rPr>
                            <m:t>𝜆</m:t>
                          </m:r>
                          <m:d>
                            <m:dPr>
                              <m:ctrlPr>
                                <a:rPr lang="en-US" altLang="ko-KR" sz="2800" i="1">
                                  <a:solidFill>
                                    <a:srgbClr val="0000FF"/>
                                  </a:solidFill>
                                  <a:latin typeface="Cambria Math" panose="02040503050406030204" pitchFamily="18" charset="0"/>
                                </a:rPr>
                              </m:ctrlPr>
                            </m:dPr>
                            <m:e>
                              <m:r>
                                <a:rPr lang="en-US" altLang="ko-KR" sz="2800" i="1">
                                  <a:solidFill>
                                    <a:srgbClr val="0000FF"/>
                                  </a:solidFill>
                                  <a:latin typeface="Cambria Math" panose="02040503050406030204" pitchFamily="18" charset="0"/>
                                </a:rPr>
                                <m:t>𝑥</m:t>
                              </m:r>
                              <m:r>
                                <a:rPr lang="en-US" altLang="ko-KR" sz="2800" i="1">
                                  <a:solidFill>
                                    <a:srgbClr val="0000FF"/>
                                  </a:solidFill>
                                  <a:latin typeface="Cambria Math" panose="02040503050406030204" pitchFamily="18" charset="0"/>
                                </a:rPr>
                                <m:t>,</m:t>
                              </m:r>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𝑧</m:t>
                                  </m:r>
                                </m:e>
                                <m:sub>
                                  <m:r>
                                    <a:rPr lang="en-US" altLang="ko-KR" sz="2800" i="1">
                                      <a:solidFill>
                                        <a:srgbClr val="0000FF"/>
                                      </a:solidFill>
                                      <a:latin typeface="Cambria Math" panose="02040503050406030204" pitchFamily="18" charset="0"/>
                                    </a:rPr>
                                    <m:t>𝑓</m:t>
                                  </m:r>
                                </m:sub>
                              </m:sSub>
                            </m:e>
                          </m:d>
                        </m:e>
                      </m:d>
                      <m:r>
                        <a:rPr lang="en-US" altLang="ko-KR" sz="2800" b="0" i="1" smtClean="0">
                          <a:solidFill>
                            <a:srgbClr val="0000FF"/>
                          </a:solidFill>
                          <a:latin typeface="Cambria Math" panose="02040503050406030204" pitchFamily="18" charset="0"/>
                        </a:rPr>
                        <m:t>=−</m:t>
                      </m:r>
                      <m:r>
                        <a:rPr lang="en-US" altLang="ko-KR" sz="2800" b="0" i="1" smtClean="0">
                          <a:solidFill>
                            <a:srgbClr val="0000FF"/>
                          </a:solidFill>
                          <a:latin typeface="Cambria Math" panose="02040503050406030204" pitchFamily="18" charset="0"/>
                        </a:rPr>
                        <m:t>𝐴</m:t>
                      </m:r>
                      <m:r>
                        <a:rPr lang="en-US" altLang="ko-KR" sz="2800" i="1" smtClean="0">
                          <a:solidFill>
                            <a:srgbClr val="0000FF"/>
                          </a:solidFill>
                          <a:latin typeface="Cambria Math" panose="02040503050406030204" pitchFamily="18" charset="0"/>
                          <a:ea typeface="Cambria Math" panose="02040503050406030204" pitchFamily="18" charset="0"/>
                        </a:rPr>
                        <m:t>≥</m:t>
                      </m:r>
                      <m:r>
                        <a:rPr lang="en-US" altLang="ko-KR" sz="2800" b="0" i="1" smtClean="0">
                          <a:solidFill>
                            <a:srgbClr val="0000FF"/>
                          </a:solidFill>
                          <a:latin typeface="Cambria Math" panose="02040503050406030204" pitchFamily="18" charset="0"/>
                          <a:ea typeface="Cambria Math" panose="02040503050406030204" pitchFamily="18" charset="0"/>
                        </a:rPr>
                        <m:t>0</m:t>
                      </m:r>
                    </m:oMath>
                  </m:oMathPara>
                </a14:m>
                <a:endParaRPr lang="ko-KR" altLang="en-US" sz="2800" dirty="0">
                  <a:solidFill>
                    <a:srgbClr val="0000FF"/>
                  </a:solidFill>
                </a:endParaRPr>
              </a:p>
            </p:txBody>
          </p:sp>
        </mc:Choice>
        <mc:Fallback xmlns="">
          <p:sp>
            <p:nvSpPr>
              <p:cNvPr id="6" name="TextBox 5">
                <a:extLst>
                  <a:ext uri="{FF2B5EF4-FFF2-40B4-BE49-F238E27FC236}">
                    <a16:creationId xmlns:a16="http://schemas.microsoft.com/office/drawing/2014/main" id="{77E00999-29E6-4BB3-98AF-323534E43DC2}"/>
                  </a:ext>
                </a:extLst>
              </p:cNvPr>
              <p:cNvSpPr txBox="1">
                <a:spLocks noRot="1" noChangeAspect="1" noMove="1" noResize="1" noEditPoints="1" noAdjustHandles="1" noChangeArrowheads="1" noChangeShapeType="1" noTextEdit="1"/>
              </p:cNvSpPr>
              <p:nvPr/>
            </p:nvSpPr>
            <p:spPr>
              <a:xfrm>
                <a:off x="2860531" y="3948779"/>
                <a:ext cx="6829305" cy="1622175"/>
              </a:xfrm>
              <a:prstGeom prst="rect">
                <a:avLst/>
              </a:prstGeom>
              <a:blipFill>
                <a:blip r:embed="rId4"/>
                <a:stretch>
                  <a:fillRect/>
                </a:stretch>
              </a:blipFill>
            </p:spPr>
            <p:txBody>
              <a:bodyPr/>
              <a:lstStyle/>
              <a:p>
                <a:r>
                  <a:rPr lang="ko-KR" altLang="en-US">
                    <a:noFill/>
                  </a:rPr>
                  <a:t> </a:t>
                </a:r>
              </a:p>
            </p:txBody>
          </p:sp>
        </mc:Fallback>
      </mc:AlternateContent>
      <p:pic>
        <p:nvPicPr>
          <p:cNvPr id="7" name="그림 6">
            <a:extLst>
              <a:ext uri="{FF2B5EF4-FFF2-40B4-BE49-F238E27FC236}">
                <a16:creationId xmlns:a16="http://schemas.microsoft.com/office/drawing/2014/main" id="{60D28C06-D071-48EC-B687-8A352B0ADECD}"/>
              </a:ext>
            </a:extLst>
          </p:cNvPr>
          <p:cNvPicPr>
            <a:picLocks noChangeAspect="1"/>
          </p:cNvPicPr>
          <p:nvPr/>
        </p:nvPicPr>
        <p:blipFill>
          <a:blip r:embed="rId5"/>
          <a:stretch>
            <a:fillRect/>
          </a:stretch>
        </p:blipFill>
        <p:spPr>
          <a:xfrm>
            <a:off x="7772400" y="5953125"/>
            <a:ext cx="4419600" cy="904875"/>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BC6E0814-72EC-4773-BAA1-B3D2B1E65141}"/>
                  </a:ext>
                </a:extLst>
              </p:cNvPr>
              <p:cNvSpPr txBox="1"/>
              <p:nvPr/>
            </p:nvSpPr>
            <p:spPr>
              <a:xfrm>
                <a:off x="306082" y="5953125"/>
                <a:ext cx="5789918"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i="1" smtClean="0">
                          <a:solidFill>
                            <a:srgbClr val="0000FF"/>
                          </a:solidFill>
                          <a:latin typeface="Cambria Math" panose="02040503050406030204" pitchFamily="18" charset="0"/>
                        </a:rPr>
                        <m:t>𝐻𝑎𝑚𝑖𝑙𝑡𝑜𝑛</m:t>
                      </m:r>
                      <m:r>
                        <a:rPr lang="en-US" altLang="ko-KR" sz="2400" i="1" smtClean="0">
                          <a:solidFill>
                            <a:srgbClr val="0000FF"/>
                          </a:solidFill>
                          <a:latin typeface="Cambria Math" panose="02040503050406030204" pitchFamily="18" charset="0"/>
                        </a:rPr>
                        <m:t>−</m:t>
                      </m:r>
                      <m:r>
                        <a:rPr lang="en-US" altLang="ko-KR" sz="2400" i="1" smtClean="0">
                          <a:solidFill>
                            <a:srgbClr val="0000FF"/>
                          </a:solidFill>
                          <a:latin typeface="Cambria Math" panose="02040503050406030204" pitchFamily="18" charset="0"/>
                        </a:rPr>
                        <m:t>𝐽𝑎𝑐𝑜𝑏𝑖</m:t>
                      </m:r>
                      <m:r>
                        <a:rPr lang="en-US" altLang="ko-KR" sz="2400" i="1" smtClean="0">
                          <a:solidFill>
                            <a:srgbClr val="0000FF"/>
                          </a:solidFill>
                          <a:latin typeface="Cambria Math" panose="02040503050406030204" pitchFamily="18" charset="0"/>
                        </a:rPr>
                        <m:t> </m:t>
                      </m:r>
                      <m:r>
                        <a:rPr lang="en-US" altLang="ko-KR" sz="2400" i="1" smtClean="0">
                          <a:solidFill>
                            <a:srgbClr val="0000FF"/>
                          </a:solidFill>
                          <a:latin typeface="Cambria Math" panose="02040503050406030204" pitchFamily="18" charset="0"/>
                        </a:rPr>
                        <m:t>𝑒𝑞</m:t>
                      </m:r>
                      <m:r>
                        <a:rPr lang="en-US" altLang="ko-KR" sz="2400" i="1" smtClean="0">
                          <a:solidFill>
                            <a:srgbClr val="0000FF"/>
                          </a:solidFill>
                          <a:latin typeface="Cambria Math" panose="02040503050406030204" pitchFamily="18" charset="0"/>
                        </a:rPr>
                        <m:t>.=</m:t>
                      </m:r>
                      <m:r>
                        <a:rPr lang="en-US" altLang="ko-KR" sz="2400" i="1" smtClean="0">
                          <a:solidFill>
                            <a:srgbClr val="0000FF"/>
                          </a:solidFill>
                          <a:latin typeface="Cambria Math" panose="02040503050406030204" pitchFamily="18" charset="0"/>
                        </a:rPr>
                        <m:t>𝐿𝑜𝑐𝑎𝑙</m:t>
                      </m:r>
                      <m:r>
                        <a:rPr lang="en-US" altLang="ko-KR" sz="2400" i="1" smtClean="0">
                          <a:solidFill>
                            <a:srgbClr val="0000FF"/>
                          </a:solidFill>
                          <a:latin typeface="Cambria Math" panose="02040503050406030204" pitchFamily="18" charset="0"/>
                        </a:rPr>
                        <m:t> </m:t>
                      </m:r>
                      <m:r>
                        <a:rPr lang="en-US" altLang="ko-KR" sz="2400" i="1" smtClean="0">
                          <a:solidFill>
                            <a:srgbClr val="0000FF"/>
                          </a:solidFill>
                          <a:latin typeface="Cambria Math" panose="02040503050406030204" pitchFamily="18" charset="0"/>
                        </a:rPr>
                        <m:t>𝑅𝐺</m:t>
                      </m:r>
                      <m:r>
                        <a:rPr lang="en-US" altLang="ko-KR" sz="2400" i="1" smtClean="0">
                          <a:solidFill>
                            <a:srgbClr val="0000FF"/>
                          </a:solidFill>
                          <a:latin typeface="Cambria Math" panose="02040503050406030204" pitchFamily="18" charset="0"/>
                        </a:rPr>
                        <m:t> </m:t>
                      </m:r>
                      <m:r>
                        <a:rPr lang="en-US" altLang="ko-KR" sz="2400" i="1" smtClean="0">
                          <a:solidFill>
                            <a:srgbClr val="0000FF"/>
                          </a:solidFill>
                          <a:latin typeface="Cambria Math" panose="02040503050406030204" pitchFamily="18" charset="0"/>
                        </a:rPr>
                        <m:t>𝑒𝑞</m:t>
                      </m:r>
                      <m:r>
                        <a:rPr lang="en-US" altLang="ko-KR" sz="2400" i="1" smtClean="0">
                          <a:solidFill>
                            <a:srgbClr val="0000FF"/>
                          </a:solidFill>
                          <a:latin typeface="Cambria Math" panose="02040503050406030204" pitchFamily="18" charset="0"/>
                        </a:rPr>
                        <m:t>.,</m:t>
                      </m:r>
                    </m:oMath>
                  </m:oMathPara>
                </a14:m>
                <a:endParaRPr lang="en-US" altLang="ko-KR" sz="2400" i="1" dirty="0">
                  <a:solidFill>
                    <a:srgbClr val="0000FF"/>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i="1" smtClean="0">
                          <a:solidFill>
                            <a:srgbClr val="0000FF"/>
                          </a:solidFill>
                          <a:latin typeface="Cambria Math" panose="02040503050406030204" pitchFamily="18" charset="0"/>
                        </a:rPr>
                        <m:t>𝑠𝑜𝑙𝑣𝑒𝑑</m:t>
                      </m:r>
                      <m:r>
                        <a:rPr lang="en-US" altLang="ko-KR" sz="2400" i="1" smtClean="0">
                          <a:solidFill>
                            <a:srgbClr val="0000FF"/>
                          </a:solidFill>
                          <a:latin typeface="Cambria Math" panose="02040503050406030204" pitchFamily="18" charset="0"/>
                        </a:rPr>
                        <m:t> </m:t>
                      </m:r>
                      <m:r>
                        <a:rPr lang="en-US" altLang="ko-KR" sz="2400" i="1" smtClean="0">
                          <a:solidFill>
                            <a:srgbClr val="0000FF"/>
                          </a:solidFill>
                          <a:latin typeface="Cambria Math" panose="02040503050406030204" pitchFamily="18" charset="0"/>
                        </a:rPr>
                        <m:t>𝑏𝑦</m:t>
                      </m:r>
                      <m:r>
                        <a:rPr lang="en-US" altLang="ko-KR" sz="2400" b="0" i="1" smtClean="0">
                          <a:solidFill>
                            <a:srgbClr val="0000FF"/>
                          </a:solidFill>
                          <a:latin typeface="Cambria Math" panose="02040503050406030204" pitchFamily="18" charset="0"/>
                        </a:rPr>
                        <m:t> </m:t>
                      </m:r>
                      <m:r>
                        <a:rPr lang="en-US" altLang="ko-KR" sz="2400" i="1">
                          <a:solidFill>
                            <a:srgbClr val="0000FF"/>
                          </a:solidFill>
                          <a:latin typeface="Cambria Math" panose="02040503050406030204" pitchFamily="18" charset="0"/>
                        </a:rPr>
                        <m:t>𝐹𝑒𝑓𝑓𝑒𝑟𝑚𝑎𝑛</m:t>
                      </m:r>
                      <m:r>
                        <a:rPr lang="en-US" altLang="ko-KR" sz="2400" i="1">
                          <a:solidFill>
                            <a:srgbClr val="0000FF"/>
                          </a:solidFill>
                          <a:latin typeface="Cambria Math" panose="02040503050406030204" pitchFamily="18" charset="0"/>
                        </a:rPr>
                        <m:t>−</m:t>
                      </m:r>
                      <m:r>
                        <a:rPr lang="en-US" altLang="ko-KR" sz="2400" i="1">
                          <a:solidFill>
                            <a:srgbClr val="0000FF"/>
                          </a:solidFill>
                          <a:latin typeface="Cambria Math" panose="02040503050406030204" pitchFamily="18" charset="0"/>
                        </a:rPr>
                        <m:t>𝐺𝑟𝑎h𝑎𝑚</m:t>
                      </m:r>
                      <m:r>
                        <a:rPr lang="en-US" altLang="ko-KR" sz="2400" i="1">
                          <a:solidFill>
                            <a:srgbClr val="0000FF"/>
                          </a:solidFill>
                          <a:latin typeface="Cambria Math" panose="02040503050406030204" pitchFamily="18" charset="0"/>
                        </a:rPr>
                        <m:t> </m:t>
                      </m:r>
                      <m:r>
                        <a:rPr lang="en-US" altLang="ko-KR" sz="2400" i="1">
                          <a:solidFill>
                            <a:srgbClr val="0000FF"/>
                          </a:solidFill>
                          <a:latin typeface="Cambria Math" panose="02040503050406030204" pitchFamily="18" charset="0"/>
                        </a:rPr>
                        <m:t>𝑒𝑥𝑝𝑎𝑛𝑠𝑖𝑜𝑛</m:t>
                      </m:r>
                    </m:oMath>
                  </m:oMathPara>
                </a14:m>
                <a:endParaRPr lang="ko-KR" altLang="en-US" sz="2400" dirty="0">
                  <a:solidFill>
                    <a:srgbClr val="0000FF"/>
                  </a:solidFill>
                </a:endParaRPr>
              </a:p>
            </p:txBody>
          </p:sp>
        </mc:Choice>
        <mc:Fallback xmlns="">
          <p:sp>
            <p:nvSpPr>
              <p:cNvPr id="2" name="TextBox 1">
                <a:extLst>
                  <a:ext uri="{FF2B5EF4-FFF2-40B4-BE49-F238E27FC236}">
                    <a16:creationId xmlns:a16="http://schemas.microsoft.com/office/drawing/2014/main" id="{BC6E0814-72EC-4773-BAA1-B3D2B1E65141}"/>
                  </a:ext>
                </a:extLst>
              </p:cNvPr>
              <p:cNvSpPr txBox="1">
                <a:spLocks noRot="1" noChangeAspect="1" noMove="1" noResize="1" noEditPoints="1" noAdjustHandles="1" noChangeArrowheads="1" noChangeShapeType="1" noTextEdit="1"/>
              </p:cNvSpPr>
              <p:nvPr/>
            </p:nvSpPr>
            <p:spPr>
              <a:xfrm>
                <a:off x="306082" y="5953125"/>
                <a:ext cx="5789918" cy="738664"/>
              </a:xfrm>
              <a:prstGeom prst="rect">
                <a:avLst/>
              </a:prstGeom>
              <a:blipFill>
                <a:blip r:embed="rId6"/>
                <a:stretch>
                  <a:fillRect l="-526" r="-947" b="-18182"/>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1804762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par>
                                <p:cTn id="18" presetID="6" presetClass="entr" presetSubtype="16"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ircle(in)">
                                      <p:cBhvr>
                                        <p:cTn id="20" dur="2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circle(in)">
                                      <p:cBhvr>
                                        <p:cTn id="2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8DF56E9-206F-49EF-BABD-2BAC51D75C14}"/>
                  </a:ext>
                </a:extLst>
              </p:cNvPr>
              <p:cNvSpPr txBox="1"/>
              <p:nvPr/>
            </p:nvSpPr>
            <p:spPr>
              <a:xfrm>
                <a:off x="930490" y="1730981"/>
                <a:ext cx="10478831" cy="6388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3600" b="0" i="1" smtClean="0">
                              <a:latin typeface="Cambria Math" panose="02040503050406030204" pitchFamily="18" charset="0"/>
                            </a:rPr>
                          </m:ctrlPr>
                        </m:sSubPr>
                        <m:e>
                          <m:r>
                            <a:rPr lang="en-US" altLang="ko-KR" sz="3600" b="0" i="1" smtClean="0">
                              <a:latin typeface="Cambria Math" panose="02040503050406030204" pitchFamily="18" charset="0"/>
                            </a:rPr>
                            <m:t>𝑆</m:t>
                          </m:r>
                        </m:e>
                        <m:sub>
                          <m:r>
                            <a:rPr lang="en-US" altLang="ko-KR" sz="3600" b="0" i="1" smtClean="0">
                              <a:latin typeface="Cambria Math" panose="02040503050406030204" pitchFamily="18" charset="0"/>
                            </a:rPr>
                            <m:t>𝑒𝑓𝑓</m:t>
                          </m:r>
                        </m:sub>
                      </m:sSub>
                      <m:r>
                        <a:rPr lang="en-US" altLang="ko-KR" sz="3600" i="1">
                          <a:latin typeface="Cambria Math" panose="02040503050406030204" pitchFamily="18" charset="0"/>
                        </a:rPr>
                        <m:t>(</m:t>
                      </m:r>
                      <m:sSub>
                        <m:sSubPr>
                          <m:ctrlPr>
                            <a:rPr lang="en-US" altLang="ko-KR" sz="3600" i="1">
                              <a:latin typeface="Cambria Math" panose="02040503050406030204" pitchFamily="18" charset="0"/>
                            </a:rPr>
                          </m:ctrlPr>
                        </m:sSubPr>
                        <m:e>
                          <m:r>
                            <a:rPr lang="en-US" altLang="ko-KR" sz="3600" i="1">
                              <a:latin typeface="Cambria Math" panose="02040503050406030204" pitchFamily="18" charset="0"/>
                            </a:rPr>
                            <m:t>𝑧</m:t>
                          </m:r>
                        </m:e>
                        <m:sub>
                          <m:r>
                            <a:rPr lang="en-US" altLang="ko-KR" sz="3600" i="1">
                              <a:latin typeface="Cambria Math" panose="02040503050406030204" pitchFamily="18" charset="0"/>
                            </a:rPr>
                            <m:t>𝑓</m:t>
                          </m:r>
                        </m:sub>
                      </m:sSub>
                      <m:r>
                        <a:rPr lang="en-US" altLang="ko-KR" sz="3600" i="1">
                          <a:latin typeface="Cambria Math" panose="02040503050406030204" pitchFamily="18" charset="0"/>
                        </a:rPr>
                        <m:t>)=</m:t>
                      </m:r>
                      <m:r>
                        <a:rPr lang="en-US" altLang="ko-KR" sz="3600" i="1">
                          <a:latin typeface="Cambria Math" panose="02040503050406030204" pitchFamily="18" charset="0"/>
                        </a:rPr>
                        <m:t>𝑁</m:t>
                      </m:r>
                      <m:r>
                        <a:rPr lang="en-US" altLang="ko-KR" sz="3600" i="1">
                          <a:latin typeface="Cambria Math" panose="02040503050406030204" pitchFamily="18" charset="0"/>
                        </a:rPr>
                        <m:t>∫</m:t>
                      </m:r>
                      <m:sSup>
                        <m:sSupPr>
                          <m:ctrlPr>
                            <a:rPr lang="en-US" altLang="ko-KR" sz="3600" b="0" i="1" smtClean="0">
                              <a:latin typeface="Cambria Math" panose="02040503050406030204" pitchFamily="18" charset="0"/>
                            </a:rPr>
                          </m:ctrlPr>
                        </m:sSupPr>
                        <m:e>
                          <m:r>
                            <a:rPr lang="en-US" altLang="ko-KR" sz="3600" b="0" i="1" smtClean="0">
                              <a:latin typeface="Cambria Math" panose="02040503050406030204" pitchFamily="18" charset="0"/>
                            </a:rPr>
                            <m:t>𝑑</m:t>
                          </m:r>
                        </m:e>
                        <m:sup>
                          <m:r>
                            <a:rPr lang="en-US" altLang="ko-KR" sz="3600" b="0" i="1" smtClean="0">
                              <a:latin typeface="Cambria Math" panose="02040503050406030204" pitchFamily="18" charset="0"/>
                            </a:rPr>
                            <m:t>𝐷</m:t>
                          </m:r>
                        </m:sup>
                      </m:sSup>
                      <m:r>
                        <a:rPr lang="en-US" altLang="ko-KR" sz="3600" b="0" i="1" smtClean="0">
                          <a:latin typeface="Cambria Math" panose="02040503050406030204" pitchFamily="18" charset="0"/>
                        </a:rPr>
                        <m:t>𝑥</m:t>
                      </m:r>
                      <m:d>
                        <m:dPr>
                          <m:ctrlPr>
                            <a:rPr lang="en-US" altLang="ko-KR" sz="3600" i="1">
                              <a:latin typeface="Cambria Math" panose="02040503050406030204" pitchFamily="18" charset="0"/>
                            </a:rPr>
                          </m:ctrlPr>
                        </m:dPr>
                        <m:e>
                          <m:r>
                            <a:rPr lang="en-US" altLang="ko-KR" sz="3600" i="1" smtClean="0">
                              <a:solidFill>
                                <a:srgbClr val="0000FF"/>
                              </a:solidFill>
                              <a:latin typeface="Cambria Math" panose="02040503050406030204" pitchFamily="18" charset="0"/>
                            </a:rPr>
                            <m:t>𝜋</m:t>
                          </m:r>
                          <m:d>
                            <m:dPr>
                              <m:ctrlPr>
                                <a:rPr lang="en-US" altLang="ko-KR" sz="3600" i="1">
                                  <a:solidFill>
                                    <a:srgbClr val="0000FF"/>
                                  </a:solidFill>
                                  <a:latin typeface="Cambria Math" panose="02040503050406030204" pitchFamily="18" charset="0"/>
                                </a:rPr>
                              </m:ctrlPr>
                            </m:dPr>
                            <m:e>
                              <m:r>
                                <a:rPr lang="en-US" altLang="ko-KR" sz="3600" i="1">
                                  <a:solidFill>
                                    <a:srgbClr val="0000FF"/>
                                  </a:solidFill>
                                  <a:latin typeface="Cambria Math" panose="02040503050406030204" pitchFamily="18" charset="0"/>
                                </a:rPr>
                                <m:t>𝑥</m:t>
                              </m:r>
                              <m:r>
                                <a:rPr lang="en-US" altLang="ko-KR" sz="3600" i="1">
                                  <a:solidFill>
                                    <a:srgbClr val="0000FF"/>
                                  </a:solidFill>
                                  <a:latin typeface="Cambria Math" panose="02040503050406030204" pitchFamily="18" charset="0"/>
                                </a:rPr>
                                <m:t>,</m:t>
                              </m:r>
                              <m:sSub>
                                <m:sSubPr>
                                  <m:ctrlPr>
                                    <a:rPr lang="en-US" altLang="ko-KR" sz="3600" i="1">
                                      <a:solidFill>
                                        <a:srgbClr val="0000FF"/>
                                      </a:solidFill>
                                      <a:latin typeface="Cambria Math" panose="02040503050406030204" pitchFamily="18" charset="0"/>
                                    </a:rPr>
                                  </m:ctrlPr>
                                </m:sSubPr>
                                <m:e>
                                  <m:r>
                                    <a:rPr lang="en-US" altLang="ko-KR" sz="3600" i="1">
                                      <a:solidFill>
                                        <a:srgbClr val="0000FF"/>
                                      </a:solidFill>
                                      <a:latin typeface="Cambria Math" panose="02040503050406030204" pitchFamily="18" charset="0"/>
                                    </a:rPr>
                                    <m:t>𝑧</m:t>
                                  </m:r>
                                </m:e>
                                <m:sub>
                                  <m:r>
                                    <a:rPr lang="en-US" altLang="ko-KR" sz="3600" i="1">
                                      <a:solidFill>
                                        <a:srgbClr val="0000FF"/>
                                      </a:solidFill>
                                      <a:latin typeface="Cambria Math" panose="02040503050406030204" pitchFamily="18" charset="0"/>
                                    </a:rPr>
                                    <m:t>𝑓</m:t>
                                  </m:r>
                                </m:sub>
                              </m:sSub>
                            </m:e>
                          </m:d>
                          <m:r>
                            <a:rPr lang="en-US" altLang="ko-KR" sz="3600" i="1">
                              <a:solidFill>
                                <a:srgbClr val="0000FF"/>
                              </a:solidFill>
                              <a:latin typeface="Cambria Math" panose="02040503050406030204" pitchFamily="18" charset="0"/>
                            </a:rPr>
                            <m:t> </m:t>
                          </m:r>
                          <m:r>
                            <a:rPr lang="en-US" altLang="ko-KR" sz="3600" i="1">
                              <a:solidFill>
                                <a:srgbClr val="0000FF"/>
                              </a:solidFill>
                              <a:latin typeface="Cambria Math" panose="02040503050406030204" pitchFamily="18" charset="0"/>
                            </a:rPr>
                            <m:t>𝜆</m:t>
                          </m:r>
                          <m:d>
                            <m:dPr>
                              <m:ctrlPr>
                                <a:rPr lang="en-US" altLang="ko-KR" sz="3600" i="1">
                                  <a:solidFill>
                                    <a:srgbClr val="0000FF"/>
                                  </a:solidFill>
                                  <a:latin typeface="Cambria Math" panose="02040503050406030204" pitchFamily="18" charset="0"/>
                                </a:rPr>
                              </m:ctrlPr>
                            </m:dPr>
                            <m:e>
                              <m:r>
                                <a:rPr lang="en-US" altLang="ko-KR" sz="3600" i="1">
                                  <a:solidFill>
                                    <a:srgbClr val="0000FF"/>
                                  </a:solidFill>
                                  <a:latin typeface="Cambria Math" panose="02040503050406030204" pitchFamily="18" charset="0"/>
                                </a:rPr>
                                <m:t>𝑥</m:t>
                              </m:r>
                              <m:r>
                                <a:rPr lang="en-US" altLang="ko-KR" sz="3600" i="1">
                                  <a:solidFill>
                                    <a:srgbClr val="0000FF"/>
                                  </a:solidFill>
                                  <a:latin typeface="Cambria Math" panose="02040503050406030204" pitchFamily="18" charset="0"/>
                                </a:rPr>
                                <m:t>,</m:t>
                              </m:r>
                              <m:sSub>
                                <m:sSubPr>
                                  <m:ctrlPr>
                                    <a:rPr lang="en-US" altLang="ko-KR" sz="3600" i="1">
                                      <a:solidFill>
                                        <a:srgbClr val="0000FF"/>
                                      </a:solidFill>
                                      <a:latin typeface="Cambria Math" panose="02040503050406030204" pitchFamily="18" charset="0"/>
                                    </a:rPr>
                                  </m:ctrlPr>
                                </m:sSubPr>
                                <m:e>
                                  <m:r>
                                    <a:rPr lang="en-US" altLang="ko-KR" sz="3600" i="1">
                                      <a:solidFill>
                                        <a:srgbClr val="0000FF"/>
                                      </a:solidFill>
                                      <a:latin typeface="Cambria Math" panose="02040503050406030204" pitchFamily="18" charset="0"/>
                                    </a:rPr>
                                    <m:t>𝑧</m:t>
                                  </m:r>
                                </m:e>
                                <m:sub>
                                  <m:r>
                                    <a:rPr lang="en-US" altLang="ko-KR" sz="3600" i="1">
                                      <a:solidFill>
                                        <a:srgbClr val="0000FF"/>
                                      </a:solidFill>
                                      <a:latin typeface="Cambria Math" panose="02040503050406030204" pitchFamily="18" charset="0"/>
                                    </a:rPr>
                                    <m:t>𝑓</m:t>
                                  </m:r>
                                </m:sub>
                              </m:sSub>
                            </m:e>
                          </m:d>
                          <m:r>
                            <a:rPr lang="en-US" altLang="ko-KR" sz="3600" b="0" i="1" smtClean="0">
                              <a:latin typeface="Cambria Math" panose="02040503050406030204" pitchFamily="18" charset="0"/>
                            </a:rPr>
                            <m:t>+</m:t>
                          </m:r>
                          <m:sSub>
                            <m:sSubPr>
                              <m:ctrlPr>
                                <a:rPr lang="en-US" altLang="ko-KR" sz="3600" i="1" smtClean="0">
                                  <a:solidFill>
                                    <a:srgbClr val="FF0000"/>
                                  </a:solidFill>
                                  <a:latin typeface="Cambria Math" panose="02040503050406030204" pitchFamily="18" charset="0"/>
                                </a:rPr>
                              </m:ctrlPr>
                            </m:sSubPr>
                            <m:e>
                              <m:r>
                                <a:rPr lang="en-US" altLang="ko-KR" sz="3600" i="1">
                                  <a:solidFill>
                                    <a:srgbClr val="FF0000"/>
                                  </a:solidFill>
                                  <a:latin typeface="Cambria Math" panose="02040503050406030204" pitchFamily="18" charset="0"/>
                                </a:rPr>
                                <m:t>𝑉</m:t>
                              </m:r>
                            </m:e>
                            <m:sub>
                              <m:r>
                                <a:rPr lang="en-US" altLang="ko-KR" sz="3600" i="1">
                                  <a:solidFill>
                                    <a:srgbClr val="FF0000"/>
                                  </a:solidFill>
                                  <a:latin typeface="Cambria Math" panose="02040503050406030204" pitchFamily="18" charset="0"/>
                                </a:rPr>
                                <m:t>𝑟𝑔</m:t>
                              </m:r>
                            </m:sub>
                          </m:sSub>
                          <m:d>
                            <m:dPr>
                              <m:begChr m:val="["/>
                              <m:endChr m:val="]"/>
                              <m:ctrlPr>
                                <a:rPr lang="en-US" altLang="ko-KR" sz="3600" i="1">
                                  <a:solidFill>
                                    <a:srgbClr val="FF0000"/>
                                  </a:solidFill>
                                  <a:latin typeface="Cambria Math" panose="02040503050406030204" pitchFamily="18" charset="0"/>
                                </a:rPr>
                              </m:ctrlPr>
                            </m:dPr>
                            <m:e>
                              <m:r>
                                <a:rPr lang="en-US" altLang="ko-KR" sz="3600" i="1">
                                  <a:solidFill>
                                    <a:srgbClr val="FF0000"/>
                                  </a:solidFill>
                                  <a:latin typeface="Cambria Math" panose="02040503050406030204" pitchFamily="18" charset="0"/>
                                </a:rPr>
                                <m:t>𝜆</m:t>
                              </m:r>
                              <m:d>
                                <m:dPr>
                                  <m:ctrlPr>
                                    <a:rPr lang="en-US" altLang="ko-KR" sz="3600" i="1">
                                      <a:solidFill>
                                        <a:srgbClr val="FF0000"/>
                                      </a:solidFill>
                                      <a:latin typeface="Cambria Math" panose="02040503050406030204" pitchFamily="18" charset="0"/>
                                    </a:rPr>
                                  </m:ctrlPr>
                                </m:dPr>
                                <m:e>
                                  <m:r>
                                    <a:rPr lang="en-US" altLang="ko-KR" sz="3600" i="1">
                                      <a:solidFill>
                                        <a:srgbClr val="FF0000"/>
                                      </a:solidFill>
                                      <a:latin typeface="Cambria Math" panose="02040503050406030204" pitchFamily="18" charset="0"/>
                                    </a:rPr>
                                    <m:t>𝑥</m:t>
                                  </m:r>
                                  <m:r>
                                    <a:rPr lang="en-US" altLang="ko-KR" sz="3600" i="1">
                                      <a:solidFill>
                                        <a:srgbClr val="FF0000"/>
                                      </a:solidFill>
                                      <a:latin typeface="Cambria Math" panose="02040503050406030204" pitchFamily="18" charset="0"/>
                                    </a:rPr>
                                    <m:t>,</m:t>
                                  </m:r>
                                  <m:sSub>
                                    <m:sSubPr>
                                      <m:ctrlPr>
                                        <a:rPr lang="en-US" altLang="ko-KR" sz="3600" i="1">
                                          <a:solidFill>
                                            <a:srgbClr val="FF0000"/>
                                          </a:solidFill>
                                          <a:latin typeface="Cambria Math" panose="02040503050406030204" pitchFamily="18" charset="0"/>
                                        </a:rPr>
                                      </m:ctrlPr>
                                    </m:sSubPr>
                                    <m:e>
                                      <m:r>
                                        <a:rPr lang="en-US" altLang="ko-KR" sz="3600" i="1">
                                          <a:solidFill>
                                            <a:srgbClr val="FF0000"/>
                                          </a:solidFill>
                                          <a:latin typeface="Cambria Math" panose="02040503050406030204" pitchFamily="18" charset="0"/>
                                        </a:rPr>
                                        <m:t>𝑧</m:t>
                                      </m:r>
                                    </m:e>
                                    <m:sub>
                                      <m:r>
                                        <a:rPr lang="en-US" altLang="ko-KR" sz="3600" i="1">
                                          <a:solidFill>
                                            <a:srgbClr val="FF0000"/>
                                          </a:solidFill>
                                          <a:latin typeface="Cambria Math" panose="02040503050406030204" pitchFamily="18" charset="0"/>
                                        </a:rPr>
                                        <m:t>𝑓</m:t>
                                      </m:r>
                                    </m:sub>
                                  </m:sSub>
                                </m:e>
                              </m:d>
                            </m:e>
                          </m:d>
                        </m:e>
                      </m:d>
                    </m:oMath>
                  </m:oMathPara>
                </a14:m>
                <a:endParaRPr lang="ko-KR" altLang="en-US" sz="3600" dirty="0"/>
              </a:p>
            </p:txBody>
          </p:sp>
        </mc:Choice>
        <mc:Fallback xmlns="">
          <p:sp>
            <p:nvSpPr>
              <p:cNvPr id="8" name="TextBox 7">
                <a:extLst>
                  <a:ext uri="{FF2B5EF4-FFF2-40B4-BE49-F238E27FC236}">
                    <a16:creationId xmlns:a16="http://schemas.microsoft.com/office/drawing/2014/main" id="{78DF56E9-206F-49EF-BABD-2BAC51D75C14}"/>
                  </a:ext>
                </a:extLst>
              </p:cNvPr>
              <p:cNvSpPr txBox="1">
                <a:spLocks noRot="1" noChangeAspect="1" noMove="1" noResize="1" noEditPoints="1" noAdjustHandles="1" noChangeArrowheads="1" noChangeShapeType="1" noTextEdit="1"/>
              </p:cNvSpPr>
              <p:nvPr/>
            </p:nvSpPr>
            <p:spPr>
              <a:xfrm>
                <a:off x="930490" y="1730981"/>
                <a:ext cx="10478831" cy="638829"/>
              </a:xfrm>
              <a:prstGeom prst="rect">
                <a:avLst/>
              </a:prstGeom>
              <a:blipFill>
                <a:blip r:embed="rId2"/>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0042020-9311-415C-8BF0-E37A01A312E8}"/>
                  </a:ext>
                </a:extLst>
              </p:cNvPr>
              <p:cNvSpPr txBox="1"/>
              <p:nvPr/>
            </p:nvSpPr>
            <p:spPr>
              <a:xfrm>
                <a:off x="1001344" y="3429000"/>
                <a:ext cx="10337124" cy="18106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altLang="ko-KR" sz="3600" b="0" i="1" smtClean="0">
                              <a:latin typeface="Cambria Math" panose="02040503050406030204" pitchFamily="18" charset="0"/>
                            </a:rPr>
                          </m:ctrlPr>
                        </m:fPr>
                        <m:num>
                          <m:r>
                            <a:rPr lang="en-US" altLang="ko-KR" sz="3600" b="0" i="1" smtClean="0">
                              <a:latin typeface="Cambria Math" panose="02040503050406030204" pitchFamily="18" charset="0"/>
                            </a:rPr>
                            <m:t>𝑑</m:t>
                          </m:r>
                          <m:sSub>
                            <m:sSubPr>
                              <m:ctrlPr>
                                <a:rPr lang="en-US" altLang="ko-KR" sz="3600" i="1">
                                  <a:latin typeface="Cambria Math" panose="02040503050406030204" pitchFamily="18" charset="0"/>
                                </a:rPr>
                              </m:ctrlPr>
                            </m:sSubPr>
                            <m:e>
                              <m:r>
                                <a:rPr lang="en-US" altLang="ko-KR" sz="3600" i="1">
                                  <a:latin typeface="Cambria Math" panose="02040503050406030204" pitchFamily="18" charset="0"/>
                                </a:rPr>
                                <m:t>𝑆</m:t>
                              </m:r>
                            </m:e>
                            <m:sub>
                              <m:r>
                                <a:rPr lang="en-US" altLang="ko-KR" sz="3600" i="1">
                                  <a:latin typeface="Cambria Math" panose="02040503050406030204" pitchFamily="18" charset="0"/>
                                </a:rPr>
                                <m:t>𝑒𝑓𝑓</m:t>
                              </m:r>
                            </m:sub>
                          </m:sSub>
                          <m:r>
                            <a:rPr lang="en-US" altLang="ko-KR" sz="3600" i="1">
                              <a:latin typeface="Cambria Math" panose="02040503050406030204" pitchFamily="18" charset="0"/>
                            </a:rPr>
                            <m:t>(</m:t>
                          </m:r>
                          <m:sSub>
                            <m:sSubPr>
                              <m:ctrlPr>
                                <a:rPr lang="en-US" altLang="ko-KR" sz="3600" i="1">
                                  <a:latin typeface="Cambria Math" panose="02040503050406030204" pitchFamily="18" charset="0"/>
                                </a:rPr>
                              </m:ctrlPr>
                            </m:sSubPr>
                            <m:e>
                              <m:r>
                                <a:rPr lang="en-US" altLang="ko-KR" sz="3600" i="1">
                                  <a:latin typeface="Cambria Math" panose="02040503050406030204" pitchFamily="18" charset="0"/>
                                </a:rPr>
                                <m:t>𝑧</m:t>
                              </m:r>
                            </m:e>
                            <m:sub>
                              <m:r>
                                <a:rPr lang="en-US" altLang="ko-KR" sz="3600" i="1">
                                  <a:latin typeface="Cambria Math" panose="02040503050406030204" pitchFamily="18" charset="0"/>
                                </a:rPr>
                                <m:t>𝑓</m:t>
                              </m:r>
                            </m:sub>
                          </m:sSub>
                          <m:r>
                            <a:rPr lang="en-US" altLang="ko-KR" sz="3600" i="1">
                              <a:latin typeface="Cambria Math" panose="02040503050406030204" pitchFamily="18" charset="0"/>
                            </a:rPr>
                            <m:t>)</m:t>
                          </m:r>
                        </m:num>
                        <m:den>
                          <m:r>
                            <a:rPr lang="en-US" altLang="ko-KR" sz="3600" b="0" i="1" smtClean="0">
                              <a:latin typeface="Cambria Math" panose="02040503050406030204" pitchFamily="18" charset="0"/>
                            </a:rPr>
                            <m:t>𝑑</m:t>
                          </m:r>
                          <m:r>
                            <a:rPr lang="en-US" altLang="ko-KR" sz="3600" b="0" i="1" smtClean="0">
                              <a:latin typeface="Cambria Math" panose="02040503050406030204" pitchFamily="18" charset="0"/>
                            </a:rPr>
                            <m:t> </m:t>
                          </m:r>
                          <m:sSub>
                            <m:sSubPr>
                              <m:ctrlPr>
                                <a:rPr lang="en-US" altLang="ko-KR" sz="3600" b="0" i="1" smtClean="0">
                                  <a:latin typeface="Cambria Math" panose="02040503050406030204" pitchFamily="18" charset="0"/>
                                </a:rPr>
                              </m:ctrlPr>
                            </m:sSubPr>
                            <m:e>
                              <m:r>
                                <a:rPr lang="en-US" altLang="ko-KR" sz="3600" b="0" i="1" smtClean="0">
                                  <a:latin typeface="Cambria Math" panose="02040503050406030204" pitchFamily="18" charset="0"/>
                                </a:rPr>
                                <m:t>𝑧</m:t>
                              </m:r>
                            </m:e>
                            <m:sub>
                              <m:r>
                                <a:rPr lang="en-US" altLang="ko-KR" sz="3600" b="0" i="1" smtClean="0">
                                  <a:latin typeface="Cambria Math" panose="02040503050406030204" pitchFamily="18" charset="0"/>
                                </a:rPr>
                                <m:t>𝑓</m:t>
                              </m:r>
                            </m:sub>
                          </m:sSub>
                        </m:den>
                      </m:f>
                      <m:r>
                        <a:rPr lang="en-US" altLang="ko-KR" sz="3600" i="1">
                          <a:latin typeface="Cambria Math" panose="02040503050406030204" pitchFamily="18" charset="0"/>
                        </a:rPr>
                        <m:t>=</m:t>
                      </m:r>
                      <m:d>
                        <m:dPr>
                          <m:ctrlPr>
                            <a:rPr lang="en-US" altLang="ko-KR" sz="3600" i="1">
                              <a:latin typeface="Cambria Math" panose="02040503050406030204" pitchFamily="18" charset="0"/>
                            </a:rPr>
                          </m:ctrlPr>
                        </m:dPr>
                        <m:e>
                          <m:f>
                            <m:fPr>
                              <m:ctrlPr>
                                <a:rPr lang="en-US" altLang="ko-KR" sz="3600" i="1">
                                  <a:latin typeface="Cambria Math" panose="02040503050406030204" pitchFamily="18" charset="0"/>
                                </a:rPr>
                              </m:ctrlPr>
                            </m:fPr>
                            <m:num>
                              <m:r>
                                <a:rPr lang="en-US" altLang="ko-KR" sz="3600" i="1">
                                  <a:latin typeface="Cambria Math" panose="02040503050406030204" pitchFamily="18" charset="0"/>
                                </a:rPr>
                                <m:t>𝜕</m:t>
                              </m:r>
                            </m:num>
                            <m:den>
                              <m:r>
                                <a:rPr lang="en-US" altLang="ko-KR" sz="3600" i="1">
                                  <a:latin typeface="Cambria Math" panose="02040503050406030204" pitchFamily="18" charset="0"/>
                                </a:rPr>
                                <m:t>𝜕</m:t>
                              </m:r>
                              <m:r>
                                <a:rPr lang="en-US" altLang="ko-KR" sz="3600" i="1">
                                  <a:latin typeface="Cambria Math" panose="02040503050406030204" pitchFamily="18" charset="0"/>
                                </a:rPr>
                                <m:t> </m:t>
                              </m:r>
                              <m:sSub>
                                <m:sSubPr>
                                  <m:ctrlPr>
                                    <a:rPr lang="en-US" altLang="ko-KR" sz="3600" i="1">
                                      <a:latin typeface="Cambria Math" panose="02040503050406030204" pitchFamily="18" charset="0"/>
                                    </a:rPr>
                                  </m:ctrlPr>
                                </m:sSubPr>
                                <m:e>
                                  <m:r>
                                    <a:rPr lang="en-US" altLang="ko-KR" sz="3600" i="1">
                                      <a:latin typeface="Cambria Math" panose="02040503050406030204" pitchFamily="18" charset="0"/>
                                    </a:rPr>
                                    <m:t>𝑧</m:t>
                                  </m:r>
                                </m:e>
                                <m:sub>
                                  <m:r>
                                    <a:rPr lang="en-US" altLang="ko-KR" sz="3600" i="1">
                                      <a:latin typeface="Cambria Math" panose="02040503050406030204" pitchFamily="18" charset="0"/>
                                    </a:rPr>
                                    <m:t>𝑓</m:t>
                                  </m:r>
                                </m:sub>
                              </m:sSub>
                            </m:den>
                          </m:f>
                          <m:r>
                            <a:rPr lang="en-US" altLang="ko-KR" sz="3600" i="1">
                              <a:latin typeface="Cambria Math" panose="02040503050406030204" pitchFamily="18" charset="0"/>
                            </a:rPr>
                            <m:t>+</m:t>
                          </m:r>
                          <m:r>
                            <a:rPr lang="en-US" altLang="ko-KR" sz="3600" i="1">
                              <a:latin typeface="Cambria Math" panose="02040503050406030204" pitchFamily="18" charset="0"/>
                            </a:rPr>
                            <m:t>𝛽</m:t>
                          </m:r>
                          <m:d>
                            <m:dPr>
                              <m:ctrlPr>
                                <a:rPr lang="en-US" altLang="ko-KR" sz="3600" i="1">
                                  <a:latin typeface="Cambria Math" panose="02040503050406030204" pitchFamily="18" charset="0"/>
                                </a:rPr>
                              </m:ctrlPr>
                            </m:dPr>
                            <m:e>
                              <m:r>
                                <a:rPr lang="en-US" altLang="ko-KR" sz="3600" i="1">
                                  <a:latin typeface="Cambria Math" panose="02040503050406030204" pitchFamily="18" charset="0"/>
                                </a:rPr>
                                <m:t>𝜆</m:t>
                              </m:r>
                              <m:d>
                                <m:dPr>
                                  <m:ctrlPr>
                                    <a:rPr lang="en-US" altLang="ko-KR" sz="3600" i="1">
                                      <a:latin typeface="Cambria Math" panose="02040503050406030204" pitchFamily="18" charset="0"/>
                                    </a:rPr>
                                  </m:ctrlPr>
                                </m:dPr>
                                <m:e>
                                  <m:r>
                                    <a:rPr lang="en-US" altLang="ko-KR" sz="3600" i="1">
                                      <a:latin typeface="Cambria Math" panose="02040503050406030204" pitchFamily="18" charset="0"/>
                                    </a:rPr>
                                    <m:t>𝑥</m:t>
                                  </m:r>
                                  <m:r>
                                    <a:rPr lang="en-US" altLang="ko-KR" sz="3600" i="1">
                                      <a:latin typeface="Cambria Math" panose="02040503050406030204" pitchFamily="18" charset="0"/>
                                    </a:rPr>
                                    <m:t>,</m:t>
                                  </m:r>
                                  <m:sSub>
                                    <m:sSubPr>
                                      <m:ctrlPr>
                                        <a:rPr lang="en-US" altLang="ko-KR" sz="3600" i="1">
                                          <a:latin typeface="Cambria Math" panose="02040503050406030204" pitchFamily="18" charset="0"/>
                                        </a:rPr>
                                      </m:ctrlPr>
                                    </m:sSubPr>
                                    <m:e>
                                      <m:r>
                                        <a:rPr lang="en-US" altLang="ko-KR" sz="3600" i="1">
                                          <a:latin typeface="Cambria Math" panose="02040503050406030204" pitchFamily="18" charset="0"/>
                                        </a:rPr>
                                        <m:t>𝑧</m:t>
                                      </m:r>
                                    </m:e>
                                    <m:sub>
                                      <m:r>
                                        <a:rPr lang="en-US" altLang="ko-KR" sz="3600" i="1">
                                          <a:latin typeface="Cambria Math" panose="02040503050406030204" pitchFamily="18" charset="0"/>
                                        </a:rPr>
                                        <m:t>𝑓</m:t>
                                      </m:r>
                                    </m:sub>
                                  </m:sSub>
                                </m:e>
                              </m:d>
                            </m:e>
                          </m:d>
                          <m:f>
                            <m:fPr>
                              <m:ctrlPr>
                                <a:rPr lang="en-US" altLang="ko-KR" sz="3600" i="1">
                                  <a:latin typeface="Cambria Math" panose="02040503050406030204" pitchFamily="18" charset="0"/>
                                </a:rPr>
                              </m:ctrlPr>
                            </m:fPr>
                            <m:num>
                              <m:r>
                                <a:rPr lang="en-US" altLang="ko-KR" sz="3600" i="1">
                                  <a:latin typeface="Cambria Math" panose="02040503050406030204" pitchFamily="18" charset="0"/>
                                </a:rPr>
                                <m:t>𝜕</m:t>
                              </m:r>
                            </m:num>
                            <m:den>
                              <m:r>
                                <a:rPr lang="en-US" altLang="ko-KR" sz="3600" i="1">
                                  <a:latin typeface="Cambria Math" panose="02040503050406030204" pitchFamily="18" charset="0"/>
                                </a:rPr>
                                <m:t>𝜕𝜆</m:t>
                              </m:r>
                              <m:r>
                                <a:rPr lang="en-US" altLang="ko-KR" sz="3600" i="1">
                                  <a:latin typeface="Cambria Math" panose="02040503050406030204" pitchFamily="18" charset="0"/>
                                </a:rPr>
                                <m:t>(</m:t>
                              </m:r>
                              <m:r>
                                <a:rPr lang="en-US" altLang="ko-KR" sz="3600" i="1">
                                  <a:latin typeface="Cambria Math" panose="02040503050406030204" pitchFamily="18" charset="0"/>
                                </a:rPr>
                                <m:t>𝑥</m:t>
                              </m:r>
                              <m:r>
                                <a:rPr lang="en-US" altLang="ko-KR" sz="3600" i="1">
                                  <a:latin typeface="Cambria Math" panose="02040503050406030204" pitchFamily="18" charset="0"/>
                                </a:rPr>
                                <m:t>,</m:t>
                              </m:r>
                              <m:sSub>
                                <m:sSubPr>
                                  <m:ctrlPr>
                                    <a:rPr lang="en-US" altLang="ko-KR" sz="3600" i="1">
                                      <a:latin typeface="Cambria Math" panose="02040503050406030204" pitchFamily="18" charset="0"/>
                                    </a:rPr>
                                  </m:ctrlPr>
                                </m:sSubPr>
                                <m:e>
                                  <m:r>
                                    <a:rPr lang="en-US" altLang="ko-KR" sz="3600" i="1">
                                      <a:latin typeface="Cambria Math" panose="02040503050406030204" pitchFamily="18" charset="0"/>
                                    </a:rPr>
                                    <m:t>𝑧</m:t>
                                  </m:r>
                                </m:e>
                                <m:sub>
                                  <m:r>
                                    <a:rPr lang="en-US" altLang="ko-KR" sz="3600" i="1">
                                      <a:latin typeface="Cambria Math" panose="02040503050406030204" pitchFamily="18" charset="0"/>
                                    </a:rPr>
                                    <m:t>𝑓</m:t>
                                  </m:r>
                                </m:sub>
                              </m:sSub>
                              <m:r>
                                <a:rPr lang="en-US" altLang="ko-KR" sz="3600" i="1">
                                  <a:latin typeface="Cambria Math" panose="02040503050406030204" pitchFamily="18" charset="0"/>
                                </a:rPr>
                                <m:t>)</m:t>
                              </m:r>
                            </m:den>
                          </m:f>
                        </m:e>
                      </m:d>
                      <m:sSub>
                        <m:sSubPr>
                          <m:ctrlPr>
                            <a:rPr lang="en-US" altLang="ko-KR" sz="3600" i="1">
                              <a:latin typeface="Cambria Math" panose="02040503050406030204" pitchFamily="18" charset="0"/>
                            </a:rPr>
                          </m:ctrlPr>
                        </m:sSubPr>
                        <m:e>
                          <m:r>
                            <a:rPr lang="en-US" altLang="ko-KR" sz="3600" i="1">
                              <a:latin typeface="Cambria Math" panose="02040503050406030204" pitchFamily="18" charset="0"/>
                            </a:rPr>
                            <m:t>𝑆</m:t>
                          </m:r>
                        </m:e>
                        <m:sub>
                          <m:r>
                            <a:rPr lang="en-US" altLang="ko-KR" sz="3600" i="1">
                              <a:latin typeface="Cambria Math" panose="02040503050406030204" pitchFamily="18" charset="0"/>
                            </a:rPr>
                            <m:t>𝑒𝑓𝑓</m:t>
                          </m:r>
                        </m:sub>
                      </m:sSub>
                      <m:r>
                        <a:rPr lang="en-US" altLang="ko-KR" sz="3600" i="1">
                          <a:latin typeface="Cambria Math" panose="02040503050406030204" pitchFamily="18" charset="0"/>
                        </a:rPr>
                        <m:t>(</m:t>
                      </m:r>
                      <m:sSub>
                        <m:sSubPr>
                          <m:ctrlPr>
                            <a:rPr lang="en-US" altLang="ko-KR" sz="3600" i="1">
                              <a:latin typeface="Cambria Math" panose="02040503050406030204" pitchFamily="18" charset="0"/>
                            </a:rPr>
                          </m:ctrlPr>
                        </m:sSubPr>
                        <m:e>
                          <m:r>
                            <a:rPr lang="en-US" altLang="ko-KR" sz="3600" i="1">
                              <a:latin typeface="Cambria Math" panose="02040503050406030204" pitchFamily="18" charset="0"/>
                            </a:rPr>
                            <m:t>𝑧</m:t>
                          </m:r>
                        </m:e>
                        <m:sub>
                          <m:r>
                            <a:rPr lang="en-US" altLang="ko-KR" sz="3600" i="1">
                              <a:latin typeface="Cambria Math" panose="02040503050406030204" pitchFamily="18" charset="0"/>
                            </a:rPr>
                            <m:t>𝑓</m:t>
                          </m:r>
                        </m:sub>
                      </m:sSub>
                      <m:r>
                        <a:rPr lang="en-US" altLang="ko-KR" sz="3600" i="1">
                          <a:latin typeface="Cambria Math" panose="02040503050406030204" pitchFamily="18" charset="0"/>
                        </a:rPr>
                        <m:t>)</m:t>
                      </m:r>
                    </m:oMath>
                  </m:oMathPara>
                </a14:m>
                <a:endParaRPr lang="en-US" altLang="ko-KR" sz="36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3600" b="0" i="1" smtClean="0">
                          <a:latin typeface="Cambria Math" panose="02040503050406030204" pitchFamily="18" charset="0"/>
                          <a:ea typeface="Cambria Math" panose="02040503050406030204" pitchFamily="18" charset="0"/>
                        </a:rPr>
                        <m:t>= </m:t>
                      </m:r>
                      <m:r>
                        <a:rPr lang="en-US" altLang="ko-KR" sz="3600" b="0" i="1" smtClean="0">
                          <a:latin typeface="Cambria Math" panose="02040503050406030204" pitchFamily="18" charset="0"/>
                          <a:ea typeface="Cambria Math" panose="02040503050406030204" pitchFamily="18" charset="0"/>
                        </a:rPr>
                        <m:t>𝐴</m:t>
                      </m:r>
                      <m:r>
                        <a:rPr lang="en-US" altLang="ko-KR" sz="3600" b="0" i="1" smtClean="0">
                          <a:latin typeface="Cambria Math" panose="02040503050406030204" pitchFamily="18" charset="0"/>
                        </a:rPr>
                        <m:t>−</m:t>
                      </m:r>
                      <m:r>
                        <a:rPr lang="en-US" altLang="ko-KR" sz="3600" b="0" i="1" smtClean="0">
                          <a:latin typeface="Cambria Math" panose="02040503050406030204" pitchFamily="18" charset="0"/>
                        </a:rPr>
                        <m:t>𝐴</m:t>
                      </m:r>
                      <m:r>
                        <a:rPr lang="en-US" altLang="ko-KR" sz="3600" b="0" i="1" smtClean="0">
                          <a:latin typeface="Cambria Math" panose="02040503050406030204" pitchFamily="18" charset="0"/>
                          <a:ea typeface="Cambria Math" panose="02040503050406030204" pitchFamily="18" charset="0"/>
                        </a:rPr>
                        <m:t>=0</m:t>
                      </m:r>
                    </m:oMath>
                  </m:oMathPara>
                </a14:m>
                <a:endParaRPr lang="ko-KR" altLang="en-US" sz="3600" dirty="0"/>
              </a:p>
            </p:txBody>
          </p:sp>
        </mc:Choice>
        <mc:Fallback xmlns="">
          <p:sp>
            <p:nvSpPr>
              <p:cNvPr id="9" name="TextBox 8">
                <a:extLst>
                  <a:ext uri="{FF2B5EF4-FFF2-40B4-BE49-F238E27FC236}">
                    <a16:creationId xmlns:a16="http://schemas.microsoft.com/office/drawing/2014/main" id="{F0042020-9311-415C-8BF0-E37A01A312E8}"/>
                  </a:ext>
                </a:extLst>
              </p:cNvPr>
              <p:cNvSpPr txBox="1">
                <a:spLocks noRot="1" noChangeAspect="1" noMove="1" noResize="1" noEditPoints="1" noAdjustHandles="1" noChangeArrowheads="1" noChangeShapeType="1" noTextEdit="1"/>
              </p:cNvSpPr>
              <p:nvPr/>
            </p:nvSpPr>
            <p:spPr>
              <a:xfrm>
                <a:off x="1001344" y="3429000"/>
                <a:ext cx="10337124" cy="1810624"/>
              </a:xfrm>
              <a:prstGeom prst="rect">
                <a:avLst/>
              </a:prstGeom>
              <a:blipFill>
                <a:blip r:embed="rId3"/>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63410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ring Theory and Holographic Duality | Physics | MIT OpenCourseWare">
            <a:extLst>
              <a:ext uri="{FF2B5EF4-FFF2-40B4-BE49-F238E27FC236}">
                <a16:creationId xmlns:a16="http://schemas.microsoft.com/office/drawing/2014/main" id="{84D6A740-40BD-4702-AE9C-350F5FCB86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4367" y="983640"/>
            <a:ext cx="6178063" cy="4614241"/>
          </a:xfrm>
          <a:prstGeom prst="rect">
            <a:avLst/>
          </a:prstGeom>
          <a:noFill/>
          <a:extLst>
            <a:ext uri="{909E8E84-426E-40DD-AFC4-6F175D3DCCD1}">
              <a14:hiddenFill xmlns:a14="http://schemas.microsoft.com/office/drawing/2010/main">
                <a:solidFill>
                  <a:srgbClr val="FFFFFF"/>
                </a:solidFill>
              </a14:hiddenFill>
            </a:ext>
          </a:extLst>
        </p:spPr>
      </p:pic>
      <p:sp>
        <p:nvSpPr>
          <p:cNvPr id="4" name="직사각형 3">
            <a:extLst>
              <a:ext uri="{FF2B5EF4-FFF2-40B4-BE49-F238E27FC236}">
                <a16:creationId xmlns:a16="http://schemas.microsoft.com/office/drawing/2014/main" id="{BF8E1C52-02C4-4262-9B33-967B2D53684B}"/>
              </a:ext>
            </a:extLst>
          </p:cNvPr>
          <p:cNvSpPr/>
          <p:nvPr/>
        </p:nvSpPr>
        <p:spPr>
          <a:xfrm>
            <a:off x="0" y="6457556"/>
            <a:ext cx="8891954" cy="369332"/>
          </a:xfrm>
          <a:prstGeom prst="rect">
            <a:avLst/>
          </a:prstGeom>
        </p:spPr>
        <p:txBody>
          <a:bodyPr wrap="square">
            <a:spAutoFit/>
          </a:bodyPr>
          <a:lstStyle/>
          <a:p>
            <a:r>
              <a:rPr lang="en-US" altLang="ko-KR" dirty="0"/>
              <a:t>https://ocw.mit.edu/courses/8-821-string-theory-and-holographic-duality-fall-2014/</a:t>
            </a:r>
            <a:endParaRPr lang="ko-KR" alt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61B1084-7320-497B-AFF6-EA44C859F4E0}"/>
                  </a:ext>
                </a:extLst>
              </p:cNvPr>
              <p:cNvSpPr txBox="1"/>
              <p:nvPr/>
            </p:nvSpPr>
            <p:spPr>
              <a:xfrm>
                <a:off x="6928338" y="3089031"/>
                <a:ext cx="39203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𝑈𝑉</m:t>
                      </m:r>
                    </m:oMath>
                  </m:oMathPara>
                </a14:m>
                <a:endParaRPr lang="ko-KR" altLang="en-US" dirty="0"/>
              </a:p>
            </p:txBody>
          </p:sp>
        </mc:Choice>
        <mc:Fallback xmlns="">
          <p:sp>
            <p:nvSpPr>
              <p:cNvPr id="5" name="TextBox 4">
                <a:extLst>
                  <a:ext uri="{FF2B5EF4-FFF2-40B4-BE49-F238E27FC236}">
                    <a16:creationId xmlns:a16="http://schemas.microsoft.com/office/drawing/2014/main" id="{961B1084-7320-497B-AFF6-EA44C859F4E0}"/>
                  </a:ext>
                </a:extLst>
              </p:cNvPr>
              <p:cNvSpPr txBox="1">
                <a:spLocks noRot="1" noChangeAspect="1" noMove="1" noResize="1" noEditPoints="1" noAdjustHandles="1" noChangeArrowheads="1" noChangeShapeType="1" noTextEdit="1"/>
              </p:cNvSpPr>
              <p:nvPr/>
            </p:nvSpPr>
            <p:spPr>
              <a:xfrm>
                <a:off x="6928338" y="3089031"/>
                <a:ext cx="392030" cy="276999"/>
              </a:xfrm>
              <a:prstGeom prst="rect">
                <a:avLst/>
              </a:prstGeom>
              <a:blipFill>
                <a:blip r:embed="rId3"/>
                <a:stretch>
                  <a:fillRect l="-10938" r="-9375" b="-1111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C6385AA-CE98-48C5-A1CA-2D12E404BEE2}"/>
                  </a:ext>
                </a:extLst>
              </p:cNvPr>
              <p:cNvSpPr txBox="1"/>
              <p:nvPr/>
            </p:nvSpPr>
            <p:spPr>
              <a:xfrm>
                <a:off x="6962289" y="4882661"/>
                <a:ext cx="32412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𝐼𝑅</m:t>
                      </m:r>
                    </m:oMath>
                  </m:oMathPara>
                </a14:m>
                <a:endParaRPr lang="ko-KR" altLang="en-US" dirty="0"/>
              </a:p>
            </p:txBody>
          </p:sp>
        </mc:Choice>
        <mc:Fallback xmlns="">
          <p:sp>
            <p:nvSpPr>
              <p:cNvPr id="6" name="TextBox 5">
                <a:extLst>
                  <a:ext uri="{FF2B5EF4-FFF2-40B4-BE49-F238E27FC236}">
                    <a16:creationId xmlns:a16="http://schemas.microsoft.com/office/drawing/2014/main" id="{CC6385AA-CE98-48C5-A1CA-2D12E404BEE2}"/>
                  </a:ext>
                </a:extLst>
              </p:cNvPr>
              <p:cNvSpPr txBox="1">
                <a:spLocks noRot="1" noChangeAspect="1" noMove="1" noResize="1" noEditPoints="1" noAdjustHandles="1" noChangeArrowheads="1" noChangeShapeType="1" noTextEdit="1"/>
              </p:cNvSpPr>
              <p:nvPr/>
            </p:nvSpPr>
            <p:spPr>
              <a:xfrm>
                <a:off x="6962289" y="4882661"/>
                <a:ext cx="324128" cy="276999"/>
              </a:xfrm>
              <a:prstGeom prst="rect">
                <a:avLst/>
              </a:prstGeom>
              <a:blipFill>
                <a:blip r:embed="rId4"/>
                <a:stretch>
                  <a:fillRect l="-11321" r="-11321" b="-1111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7B21D0F-0E67-42B4-9D3E-0CB668E85013}"/>
                  </a:ext>
                </a:extLst>
              </p:cNvPr>
              <p:cNvSpPr txBox="1"/>
              <p:nvPr/>
            </p:nvSpPr>
            <p:spPr>
              <a:xfrm>
                <a:off x="52753" y="3870459"/>
                <a:ext cx="2957926"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𝑓𝑙𝑜𝑤</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𝑖𝑛𝑓𝑙𝑜𝑤</m:t>
                      </m:r>
                    </m:oMath>
                  </m:oMathPara>
                </a14:m>
                <a:endParaRPr lang="ko-KR" altLang="en-US" dirty="0"/>
              </a:p>
            </p:txBody>
          </p:sp>
        </mc:Choice>
        <mc:Fallback xmlns="">
          <p:sp>
            <p:nvSpPr>
              <p:cNvPr id="7" name="TextBox 6">
                <a:extLst>
                  <a:ext uri="{FF2B5EF4-FFF2-40B4-BE49-F238E27FC236}">
                    <a16:creationId xmlns:a16="http://schemas.microsoft.com/office/drawing/2014/main" id="{F7B21D0F-0E67-42B4-9D3E-0CB668E85013}"/>
                  </a:ext>
                </a:extLst>
              </p:cNvPr>
              <p:cNvSpPr txBox="1">
                <a:spLocks noRot="1" noChangeAspect="1" noMove="1" noResize="1" noEditPoints="1" noAdjustHandles="1" noChangeArrowheads="1" noChangeShapeType="1" noTextEdit="1"/>
              </p:cNvSpPr>
              <p:nvPr/>
            </p:nvSpPr>
            <p:spPr>
              <a:xfrm>
                <a:off x="52753" y="3870459"/>
                <a:ext cx="2957926" cy="830997"/>
              </a:xfrm>
              <a:prstGeom prst="rect">
                <a:avLst/>
              </a:prstGeom>
              <a:blipFill>
                <a:blip r:embed="rId5"/>
                <a:stretch>
                  <a:fillRect l="-1856" r="-1856" b="-125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10351E6-E93A-4185-8369-200E96412288}"/>
                  </a:ext>
                </a:extLst>
              </p:cNvPr>
              <p:cNvSpPr txBox="1"/>
              <p:nvPr/>
            </p:nvSpPr>
            <p:spPr>
              <a:xfrm>
                <a:off x="1254367" y="5000173"/>
                <a:ext cx="2917657"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𝐶𝑎𝑢𝑐h𝑦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𝑠𝑢𝑟𝑓𝑎𝑐𝑒</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𝑓𝑜𝑟</m:t>
                      </m:r>
                      <m:r>
                        <a:rPr lang="en-US" altLang="ko-KR" b="0" i="1" smtClean="0">
                          <a:latin typeface="Cambria Math" panose="02040503050406030204" pitchFamily="18" charset="0"/>
                        </a:rPr>
                        <m:t> </m:t>
                      </m:r>
                      <m:r>
                        <a:rPr lang="en-US" altLang="ko-KR" b="0" i="1" smtClean="0">
                          <a:latin typeface="Cambria Math" panose="02040503050406030204" pitchFamily="18" charset="0"/>
                        </a:rPr>
                        <m:t>𝑡h𝑒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𝑡𝑟𝑎𝑛𝑠𝑓𝑜𝑟𝑚𝑎𝑡𝑖𝑜𝑛</m:t>
                      </m:r>
                    </m:oMath>
                  </m:oMathPara>
                </a14:m>
                <a:endParaRPr lang="ko-KR" altLang="en-US" dirty="0"/>
              </a:p>
            </p:txBody>
          </p:sp>
        </mc:Choice>
        <mc:Fallback xmlns="">
          <p:sp>
            <p:nvSpPr>
              <p:cNvPr id="8" name="TextBox 7">
                <a:extLst>
                  <a:ext uri="{FF2B5EF4-FFF2-40B4-BE49-F238E27FC236}">
                    <a16:creationId xmlns:a16="http://schemas.microsoft.com/office/drawing/2014/main" id="{510351E6-E93A-4185-8369-200E96412288}"/>
                  </a:ext>
                </a:extLst>
              </p:cNvPr>
              <p:cNvSpPr txBox="1">
                <a:spLocks noRot="1" noChangeAspect="1" noMove="1" noResize="1" noEditPoints="1" noAdjustHandles="1" noChangeArrowheads="1" noChangeShapeType="1" noTextEdit="1"/>
              </p:cNvSpPr>
              <p:nvPr/>
            </p:nvSpPr>
            <p:spPr>
              <a:xfrm>
                <a:off x="1254367" y="5000173"/>
                <a:ext cx="2917657" cy="553998"/>
              </a:xfrm>
              <a:prstGeom prst="rect">
                <a:avLst/>
              </a:prstGeom>
              <a:blipFill>
                <a:blip r:embed="rId6"/>
                <a:stretch>
                  <a:fillRect l="-1883" r="-2092" b="-1868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04D9A64-C265-4BA9-A9F2-61141155487E}"/>
                  </a:ext>
                </a:extLst>
              </p:cNvPr>
              <p:cNvSpPr txBox="1"/>
              <p:nvPr/>
            </p:nvSpPr>
            <p:spPr>
              <a:xfrm>
                <a:off x="5556738" y="5612220"/>
                <a:ext cx="5734775"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𝑓𝑟𝑒𝑒</m:t>
                      </m:r>
                      <m:r>
                        <a:rPr lang="en-US" altLang="ko-KR" b="0" i="1" smtClean="0">
                          <a:latin typeface="Cambria Math" panose="02040503050406030204" pitchFamily="18" charset="0"/>
                        </a:rPr>
                        <m:t> </m:t>
                      </m:r>
                      <m:r>
                        <a:rPr lang="en-US" altLang="ko-KR" b="0" i="1" smtClean="0">
                          <a:latin typeface="Cambria Math" panose="02040503050406030204" pitchFamily="18" charset="0"/>
                        </a:rPr>
                        <m:t>𝐼𝑅</m:t>
                      </m:r>
                      <m:r>
                        <a:rPr lang="en-US" altLang="ko-KR" b="0" i="1" smtClean="0">
                          <a:latin typeface="Cambria Math" panose="02040503050406030204" pitchFamily="18" charset="0"/>
                        </a:rPr>
                        <m:t> </m:t>
                      </m:r>
                      <m:r>
                        <a:rPr lang="en-US" altLang="ko-KR" b="0" i="1" smtClean="0">
                          <a:latin typeface="Cambria Math" panose="02040503050406030204" pitchFamily="18" charset="0"/>
                        </a:rPr>
                        <m:t>𝑞𝑢𝑎𝑛𝑡𝑢𝑚</m:t>
                      </m:r>
                      <m:r>
                        <a:rPr lang="en-US" altLang="ko-KR" b="0" i="1" smtClean="0">
                          <a:latin typeface="Cambria Math" panose="02040503050406030204" pitchFamily="18" charset="0"/>
                        </a:rPr>
                        <m:t> </m:t>
                      </m:r>
                      <m:r>
                        <a:rPr lang="en-US" altLang="ko-KR" b="0" i="1" smtClean="0">
                          <a:latin typeface="Cambria Math" panose="02040503050406030204" pitchFamily="18" charset="0"/>
                        </a:rPr>
                        <m:t>𝑒𝑓𝑓𝑒𝑐𝑡𝑖𝑣𝑒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𝑎𝑐𝑡𝑖𝑜𝑛</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𝐴</m:t>
                      </m:r>
                      <m:r>
                        <a:rPr lang="en-US" altLang="ko-KR" b="0" i="1" smtClean="0">
                          <a:latin typeface="Cambria Math" panose="02040503050406030204" pitchFamily="18" charset="0"/>
                        </a:rPr>
                        <m:t> </m:t>
                      </m:r>
                      <m:r>
                        <a:rPr lang="en-US" altLang="ko-KR" b="0" i="1" smtClean="0">
                          <a:latin typeface="Cambria Math" panose="02040503050406030204" pitchFamily="18" charset="0"/>
                        </a:rPr>
                        <m:t>𝑘𝑒𝑦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𝑖𝑛𝑔𝑟𝑒𝑑𝑖𝑒𝑛𝑡</m:t>
                      </m:r>
                      <m:r>
                        <a:rPr lang="en-US" altLang="ko-KR" b="0" i="1" smtClean="0">
                          <a:latin typeface="Cambria Math" panose="02040503050406030204" pitchFamily="18" charset="0"/>
                        </a:rPr>
                        <m:t> </m:t>
                      </m:r>
                      <m:r>
                        <a:rPr lang="en-US" altLang="ko-KR" b="0" i="1" smtClean="0">
                          <a:latin typeface="Cambria Math" panose="02040503050406030204" pitchFamily="18" charset="0"/>
                        </a:rPr>
                        <m:t>𝑜𝑓</m:t>
                      </m:r>
                      <m:r>
                        <a:rPr lang="en-US" altLang="ko-KR" b="0" i="1" smtClean="0">
                          <a:latin typeface="Cambria Math" panose="02040503050406030204" pitchFamily="18" charset="0"/>
                        </a:rPr>
                        <m:t> </m:t>
                      </m:r>
                      <m:r>
                        <a:rPr lang="en-US" altLang="ko-KR" b="0" i="1" smtClean="0">
                          <a:latin typeface="Cambria Math" panose="02040503050406030204" pitchFamily="18" charset="0"/>
                        </a:rPr>
                        <m:t>𝐹𝑅𝐺</m:t>
                      </m:r>
                    </m:oMath>
                  </m:oMathPara>
                </a14:m>
                <a:endParaRPr lang="ko-KR" altLang="en-US" dirty="0"/>
              </a:p>
            </p:txBody>
          </p:sp>
        </mc:Choice>
        <mc:Fallback xmlns="">
          <p:sp>
            <p:nvSpPr>
              <p:cNvPr id="9" name="TextBox 8">
                <a:extLst>
                  <a:ext uri="{FF2B5EF4-FFF2-40B4-BE49-F238E27FC236}">
                    <a16:creationId xmlns:a16="http://schemas.microsoft.com/office/drawing/2014/main" id="{504D9A64-C265-4BA9-A9F2-61141155487E}"/>
                  </a:ext>
                </a:extLst>
              </p:cNvPr>
              <p:cNvSpPr txBox="1">
                <a:spLocks noRot="1" noChangeAspect="1" noMove="1" noResize="1" noEditPoints="1" noAdjustHandles="1" noChangeArrowheads="1" noChangeShapeType="1" noTextEdit="1"/>
              </p:cNvSpPr>
              <p:nvPr/>
            </p:nvSpPr>
            <p:spPr>
              <a:xfrm>
                <a:off x="5556738" y="5612220"/>
                <a:ext cx="5734775" cy="830997"/>
              </a:xfrm>
              <a:prstGeom prst="rect">
                <a:avLst/>
              </a:prstGeom>
              <a:blipFill>
                <a:blip r:embed="rId7"/>
                <a:stretch>
                  <a:fillRect l="-957" t="-735" r="-638" b="-125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3585183-7E74-4447-BD57-39FC4C83798B}"/>
                  </a:ext>
                </a:extLst>
              </p:cNvPr>
              <p:cNvSpPr txBox="1"/>
              <p:nvPr/>
            </p:nvSpPr>
            <p:spPr>
              <a:xfrm>
                <a:off x="7572409" y="4838829"/>
                <a:ext cx="3506601"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𝑐𝑎𝑛𝑐𝑒𝑙𝑙𝑎𝑡𝑖𝑜𝑛</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𝑜𝑛</m:t>
                      </m:r>
                      <m:r>
                        <a:rPr lang="en-US" altLang="ko-KR" b="0" i="1" smtClean="0">
                          <a:latin typeface="Cambria Math" panose="02040503050406030204" pitchFamily="18" charset="0"/>
                        </a:rPr>
                        <m:t> </m:t>
                      </m:r>
                      <m:r>
                        <a:rPr lang="en-US" altLang="ko-KR" b="0" i="1" smtClean="0">
                          <a:latin typeface="Cambria Math" panose="02040503050406030204" pitchFamily="18" charset="0"/>
                        </a:rPr>
                        <m:t>𝑡h𝑒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𝐶𝑎𝑢𝑐h𝑦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𝑠𝑢𝑟𝑓𝑎𝑐𝑒</m:t>
                      </m:r>
                    </m:oMath>
                  </m:oMathPara>
                </a14:m>
                <a:endParaRPr lang="en-US" altLang="ko-KR" b="0" i="1" dirty="0">
                  <a:latin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D3585183-7E74-4447-BD57-39FC4C83798B}"/>
                  </a:ext>
                </a:extLst>
              </p:cNvPr>
              <p:cNvSpPr txBox="1">
                <a:spLocks noRot="1" noChangeAspect="1" noMove="1" noResize="1" noEditPoints="1" noAdjustHandles="1" noChangeArrowheads="1" noChangeShapeType="1" noTextEdit="1"/>
              </p:cNvSpPr>
              <p:nvPr/>
            </p:nvSpPr>
            <p:spPr>
              <a:xfrm>
                <a:off x="7572409" y="4838829"/>
                <a:ext cx="3506601" cy="553998"/>
              </a:xfrm>
              <a:prstGeom prst="rect">
                <a:avLst/>
              </a:prstGeom>
              <a:blipFill>
                <a:blip r:embed="rId8"/>
                <a:stretch>
                  <a:fillRect l="-1913" r="-1391" b="-17582"/>
                </a:stretch>
              </a:blipFill>
            </p:spPr>
            <p:txBody>
              <a:bodyPr/>
              <a:lstStyle/>
              <a:p>
                <a:r>
                  <a:rPr lang="ko-KR" altLang="en-US">
                    <a:noFill/>
                  </a:rPr>
                  <a:t> </a:t>
                </a:r>
              </a:p>
            </p:txBody>
          </p:sp>
        </mc:Fallback>
      </mc:AlternateContent>
      <p:sp>
        <p:nvSpPr>
          <p:cNvPr id="12" name="제목 1">
            <a:extLst>
              <a:ext uri="{FF2B5EF4-FFF2-40B4-BE49-F238E27FC236}">
                <a16:creationId xmlns:a16="http://schemas.microsoft.com/office/drawing/2014/main" id="{162FF820-22D3-4F78-B51B-D0899D62E384}"/>
              </a:ext>
            </a:extLst>
          </p:cNvPr>
          <p:cNvSpPr txBox="1">
            <a:spLocks/>
          </p:cNvSpPr>
          <p:nvPr/>
        </p:nvSpPr>
        <p:spPr>
          <a:xfrm>
            <a:off x="7491046" y="176572"/>
            <a:ext cx="4566838" cy="1986591"/>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ko-KR" sz="2200" dirty="0">
                <a:latin typeface="Arial Rounded MT Bold" panose="020F0704030504030204" pitchFamily="34" charset="0"/>
              </a:rPr>
              <a:t>RG-based</a:t>
            </a:r>
          </a:p>
          <a:p>
            <a:pPr algn="ctr">
              <a:lnSpc>
                <a:spcPct val="150000"/>
              </a:lnSpc>
            </a:pPr>
            <a:r>
              <a:rPr lang="en-US" altLang="ko-KR" sz="2200" dirty="0">
                <a:latin typeface="Arial Rounded MT Bold" panose="020F0704030504030204" pitchFamily="34" charset="0"/>
              </a:rPr>
              <a:t>emergent dual holography </a:t>
            </a:r>
          </a:p>
          <a:p>
            <a:pPr algn="ctr">
              <a:lnSpc>
                <a:spcPct val="150000"/>
              </a:lnSpc>
            </a:pPr>
            <a:r>
              <a:rPr lang="en-US" altLang="ko-KR" sz="2200" dirty="0">
                <a:latin typeface="Arial Rounded MT Bold" panose="020F0704030504030204" pitchFamily="34" charset="0"/>
              </a:rPr>
              <a:t>= </a:t>
            </a:r>
          </a:p>
          <a:p>
            <a:pPr algn="ctr">
              <a:lnSpc>
                <a:spcPct val="150000"/>
              </a:lnSpc>
            </a:pPr>
            <a:r>
              <a:rPr lang="en-US" altLang="ko-KR" sz="2200" dirty="0">
                <a:latin typeface="Arial Rounded MT Bold" panose="020F0704030504030204" pitchFamily="34" charset="0"/>
              </a:rPr>
              <a:t>RG</a:t>
            </a:r>
            <a:r>
              <a:rPr lang="ko-KR" altLang="en-US" sz="2200" dirty="0">
                <a:latin typeface="Arial Rounded MT Bold" panose="020F0704030504030204" pitchFamily="34" charset="0"/>
              </a:rPr>
              <a:t> </a:t>
            </a:r>
            <a:r>
              <a:rPr lang="en-US" altLang="ko-KR" sz="2200" dirty="0">
                <a:latin typeface="Arial Rounded MT Bold" panose="020F0704030504030204" pitchFamily="34" charset="0"/>
              </a:rPr>
              <a:t>Cauchy surface holography</a:t>
            </a:r>
            <a:endParaRPr lang="ko-KR" altLang="en-US" sz="2200" dirty="0">
              <a:latin typeface="Arial Rounded MT Bold" panose="020F0704030504030204" pitchFamily="34" charset="0"/>
            </a:endParaRPr>
          </a:p>
        </p:txBody>
      </p:sp>
      <p:pic>
        <p:nvPicPr>
          <p:cNvPr id="10" name="그림 9">
            <a:extLst>
              <a:ext uri="{FF2B5EF4-FFF2-40B4-BE49-F238E27FC236}">
                <a16:creationId xmlns:a16="http://schemas.microsoft.com/office/drawing/2014/main" id="{40247AAD-DA28-4075-A77F-284C5A0DACE3}"/>
              </a:ext>
            </a:extLst>
          </p:cNvPr>
          <p:cNvPicPr>
            <a:picLocks noChangeAspect="1"/>
          </p:cNvPicPr>
          <p:nvPr/>
        </p:nvPicPr>
        <p:blipFill>
          <a:blip r:embed="rId9"/>
          <a:stretch>
            <a:fillRect/>
          </a:stretch>
        </p:blipFill>
        <p:spPr>
          <a:xfrm>
            <a:off x="8229600" y="2403626"/>
            <a:ext cx="3243643" cy="2317871"/>
          </a:xfrm>
          <a:prstGeom prst="rect">
            <a:avLst/>
          </a:prstGeom>
        </p:spPr>
      </p:pic>
    </p:spTree>
    <p:extLst>
      <p:ext uri="{BB962C8B-B14F-4D97-AF65-F5344CB8AC3E}">
        <p14:creationId xmlns:p14="http://schemas.microsoft.com/office/powerpoint/2010/main" val="143576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circle(in)">
                                      <p:cBhvr>
                                        <p:cTn id="27" dur="2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ircle(in)">
                                      <p:cBhvr>
                                        <p:cTn id="3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1"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ring Theory and Holographic Duality | Physics | MIT OpenCourseWare">
            <a:extLst>
              <a:ext uri="{FF2B5EF4-FFF2-40B4-BE49-F238E27FC236}">
                <a16:creationId xmlns:a16="http://schemas.microsoft.com/office/drawing/2014/main" id="{84D6A740-40BD-4702-AE9C-350F5FCB86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4367" y="983640"/>
            <a:ext cx="6178063" cy="4614241"/>
          </a:xfrm>
          <a:prstGeom prst="rect">
            <a:avLst/>
          </a:prstGeom>
          <a:noFill/>
          <a:extLst>
            <a:ext uri="{909E8E84-426E-40DD-AFC4-6F175D3DCCD1}">
              <a14:hiddenFill xmlns:a14="http://schemas.microsoft.com/office/drawing/2010/main">
                <a:solidFill>
                  <a:srgbClr val="FFFFFF"/>
                </a:solidFill>
              </a14:hiddenFill>
            </a:ext>
          </a:extLst>
        </p:spPr>
      </p:pic>
      <p:sp>
        <p:nvSpPr>
          <p:cNvPr id="4" name="직사각형 3">
            <a:extLst>
              <a:ext uri="{FF2B5EF4-FFF2-40B4-BE49-F238E27FC236}">
                <a16:creationId xmlns:a16="http://schemas.microsoft.com/office/drawing/2014/main" id="{BF8E1C52-02C4-4262-9B33-967B2D53684B}"/>
              </a:ext>
            </a:extLst>
          </p:cNvPr>
          <p:cNvSpPr/>
          <p:nvPr/>
        </p:nvSpPr>
        <p:spPr>
          <a:xfrm>
            <a:off x="18252" y="6543486"/>
            <a:ext cx="7186246" cy="307777"/>
          </a:xfrm>
          <a:prstGeom prst="rect">
            <a:avLst/>
          </a:prstGeom>
        </p:spPr>
        <p:txBody>
          <a:bodyPr wrap="square">
            <a:spAutoFit/>
          </a:bodyPr>
          <a:lstStyle/>
          <a:p>
            <a:r>
              <a:rPr lang="en-US" altLang="ko-KR" sz="1400" dirty="0"/>
              <a:t>https://ocw.mit.edu/courses/8-821-string-theory-and-holographic-duality-fall-2014/</a:t>
            </a:r>
            <a:endParaRPr lang="ko-KR" altLang="en-US" sz="14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61B1084-7320-497B-AFF6-EA44C859F4E0}"/>
                  </a:ext>
                </a:extLst>
              </p:cNvPr>
              <p:cNvSpPr txBox="1"/>
              <p:nvPr/>
            </p:nvSpPr>
            <p:spPr>
              <a:xfrm>
                <a:off x="6928338" y="3089031"/>
                <a:ext cx="39203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𝑈𝑉</m:t>
                      </m:r>
                    </m:oMath>
                  </m:oMathPara>
                </a14:m>
                <a:endParaRPr lang="ko-KR" altLang="en-US" dirty="0"/>
              </a:p>
            </p:txBody>
          </p:sp>
        </mc:Choice>
        <mc:Fallback xmlns="">
          <p:sp>
            <p:nvSpPr>
              <p:cNvPr id="5" name="TextBox 4">
                <a:extLst>
                  <a:ext uri="{FF2B5EF4-FFF2-40B4-BE49-F238E27FC236}">
                    <a16:creationId xmlns:a16="http://schemas.microsoft.com/office/drawing/2014/main" id="{961B1084-7320-497B-AFF6-EA44C859F4E0}"/>
                  </a:ext>
                </a:extLst>
              </p:cNvPr>
              <p:cNvSpPr txBox="1">
                <a:spLocks noRot="1" noChangeAspect="1" noMove="1" noResize="1" noEditPoints="1" noAdjustHandles="1" noChangeArrowheads="1" noChangeShapeType="1" noTextEdit="1"/>
              </p:cNvSpPr>
              <p:nvPr/>
            </p:nvSpPr>
            <p:spPr>
              <a:xfrm>
                <a:off x="6928338" y="3089031"/>
                <a:ext cx="392030" cy="276999"/>
              </a:xfrm>
              <a:prstGeom prst="rect">
                <a:avLst/>
              </a:prstGeom>
              <a:blipFill>
                <a:blip r:embed="rId3"/>
                <a:stretch>
                  <a:fillRect l="-10938" r="-9375" b="-1111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C6385AA-CE98-48C5-A1CA-2D12E404BEE2}"/>
                  </a:ext>
                </a:extLst>
              </p:cNvPr>
              <p:cNvSpPr txBox="1"/>
              <p:nvPr/>
            </p:nvSpPr>
            <p:spPr>
              <a:xfrm>
                <a:off x="6962289" y="4882661"/>
                <a:ext cx="32412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𝐼𝑅</m:t>
                      </m:r>
                    </m:oMath>
                  </m:oMathPara>
                </a14:m>
                <a:endParaRPr lang="ko-KR" altLang="en-US" dirty="0"/>
              </a:p>
            </p:txBody>
          </p:sp>
        </mc:Choice>
        <mc:Fallback xmlns="">
          <p:sp>
            <p:nvSpPr>
              <p:cNvPr id="6" name="TextBox 5">
                <a:extLst>
                  <a:ext uri="{FF2B5EF4-FFF2-40B4-BE49-F238E27FC236}">
                    <a16:creationId xmlns:a16="http://schemas.microsoft.com/office/drawing/2014/main" id="{CC6385AA-CE98-48C5-A1CA-2D12E404BEE2}"/>
                  </a:ext>
                </a:extLst>
              </p:cNvPr>
              <p:cNvSpPr txBox="1">
                <a:spLocks noRot="1" noChangeAspect="1" noMove="1" noResize="1" noEditPoints="1" noAdjustHandles="1" noChangeArrowheads="1" noChangeShapeType="1" noTextEdit="1"/>
              </p:cNvSpPr>
              <p:nvPr/>
            </p:nvSpPr>
            <p:spPr>
              <a:xfrm>
                <a:off x="6962289" y="4882661"/>
                <a:ext cx="324128" cy="276999"/>
              </a:xfrm>
              <a:prstGeom prst="rect">
                <a:avLst/>
              </a:prstGeom>
              <a:blipFill>
                <a:blip r:embed="rId4"/>
                <a:stretch>
                  <a:fillRect l="-11321" r="-11321" b="-1111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7B21D0F-0E67-42B4-9D3E-0CB668E85013}"/>
                  </a:ext>
                </a:extLst>
              </p:cNvPr>
              <p:cNvSpPr txBox="1"/>
              <p:nvPr/>
            </p:nvSpPr>
            <p:spPr>
              <a:xfrm>
                <a:off x="52753" y="3870459"/>
                <a:ext cx="2957926"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𝑓𝑙𝑜𝑤</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𝑖𝑛𝑓𝑙𝑜𝑤</m:t>
                      </m:r>
                    </m:oMath>
                  </m:oMathPara>
                </a14:m>
                <a:endParaRPr lang="ko-KR" altLang="en-US" dirty="0"/>
              </a:p>
            </p:txBody>
          </p:sp>
        </mc:Choice>
        <mc:Fallback xmlns="">
          <p:sp>
            <p:nvSpPr>
              <p:cNvPr id="7" name="TextBox 6">
                <a:extLst>
                  <a:ext uri="{FF2B5EF4-FFF2-40B4-BE49-F238E27FC236}">
                    <a16:creationId xmlns:a16="http://schemas.microsoft.com/office/drawing/2014/main" id="{F7B21D0F-0E67-42B4-9D3E-0CB668E85013}"/>
                  </a:ext>
                </a:extLst>
              </p:cNvPr>
              <p:cNvSpPr txBox="1">
                <a:spLocks noRot="1" noChangeAspect="1" noMove="1" noResize="1" noEditPoints="1" noAdjustHandles="1" noChangeArrowheads="1" noChangeShapeType="1" noTextEdit="1"/>
              </p:cNvSpPr>
              <p:nvPr/>
            </p:nvSpPr>
            <p:spPr>
              <a:xfrm>
                <a:off x="52753" y="3870459"/>
                <a:ext cx="2957926" cy="830997"/>
              </a:xfrm>
              <a:prstGeom prst="rect">
                <a:avLst/>
              </a:prstGeom>
              <a:blipFill>
                <a:blip r:embed="rId5"/>
                <a:stretch>
                  <a:fillRect l="-1856" r="-1856" b="-125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10351E6-E93A-4185-8369-200E96412288}"/>
                  </a:ext>
                </a:extLst>
              </p:cNvPr>
              <p:cNvSpPr txBox="1"/>
              <p:nvPr/>
            </p:nvSpPr>
            <p:spPr>
              <a:xfrm>
                <a:off x="1254367" y="5000173"/>
                <a:ext cx="2917657"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𝐶𝑎𝑢𝑐h𝑦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𝑠𝑢𝑟𝑓𝑎𝑐𝑒</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𝑓𝑜𝑟</m:t>
                      </m:r>
                      <m:r>
                        <a:rPr lang="en-US" altLang="ko-KR" b="0" i="1" smtClean="0">
                          <a:latin typeface="Cambria Math" panose="02040503050406030204" pitchFamily="18" charset="0"/>
                        </a:rPr>
                        <m:t> </m:t>
                      </m:r>
                      <m:r>
                        <a:rPr lang="en-US" altLang="ko-KR" b="0" i="1" smtClean="0">
                          <a:latin typeface="Cambria Math" panose="02040503050406030204" pitchFamily="18" charset="0"/>
                        </a:rPr>
                        <m:t>𝑡h𝑒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𝑡𝑟𝑎𝑛𝑠𝑓𝑜𝑟𝑚𝑎𝑡𝑖𝑜𝑛</m:t>
                      </m:r>
                    </m:oMath>
                  </m:oMathPara>
                </a14:m>
                <a:endParaRPr lang="ko-KR" altLang="en-US" dirty="0"/>
              </a:p>
            </p:txBody>
          </p:sp>
        </mc:Choice>
        <mc:Fallback xmlns="">
          <p:sp>
            <p:nvSpPr>
              <p:cNvPr id="8" name="TextBox 7">
                <a:extLst>
                  <a:ext uri="{FF2B5EF4-FFF2-40B4-BE49-F238E27FC236}">
                    <a16:creationId xmlns:a16="http://schemas.microsoft.com/office/drawing/2014/main" id="{510351E6-E93A-4185-8369-200E96412288}"/>
                  </a:ext>
                </a:extLst>
              </p:cNvPr>
              <p:cNvSpPr txBox="1">
                <a:spLocks noRot="1" noChangeAspect="1" noMove="1" noResize="1" noEditPoints="1" noAdjustHandles="1" noChangeArrowheads="1" noChangeShapeType="1" noTextEdit="1"/>
              </p:cNvSpPr>
              <p:nvPr/>
            </p:nvSpPr>
            <p:spPr>
              <a:xfrm>
                <a:off x="1254367" y="5000173"/>
                <a:ext cx="2917657" cy="553998"/>
              </a:xfrm>
              <a:prstGeom prst="rect">
                <a:avLst/>
              </a:prstGeom>
              <a:blipFill>
                <a:blip r:embed="rId6"/>
                <a:stretch>
                  <a:fillRect l="-1883" r="-2092" b="-1868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3585183-7E74-4447-BD57-39FC4C83798B}"/>
                  </a:ext>
                </a:extLst>
              </p:cNvPr>
              <p:cNvSpPr txBox="1"/>
              <p:nvPr/>
            </p:nvSpPr>
            <p:spPr>
              <a:xfrm>
                <a:off x="7572409" y="4838829"/>
                <a:ext cx="3506601"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𝑐𝑎𝑛𝑐𝑒𝑙𝑙𝑎𝑡𝑖𝑜𝑛</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𝑜𝑛</m:t>
                      </m:r>
                      <m:r>
                        <a:rPr lang="en-US" altLang="ko-KR" b="0" i="1" smtClean="0">
                          <a:latin typeface="Cambria Math" panose="02040503050406030204" pitchFamily="18" charset="0"/>
                        </a:rPr>
                        <m:t> </m:t>
                      </m:r>
                      <m:r>
                        <a:rPr lang="en-US" altLang="ko-KR" b="0" i="1" smtClean="0">
                          <a:latin typeface="Cambria Math" panose="02040503050406030204" pitchFamily="18" charset="0"/>
                        </a:rPr>
                        <m:t>𝑡h𝑒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𝐶𝑎𝑢𝑐h𝑦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𝑠𝑢𝑟𝑓𝑎𝑐𝑒</m:t>
                      </m:r>
                    </m:oMath>
                  </m:oMathPara>
                </a14:m>
                <a:endParaRPr lang="en-US" altLang="ko-KR" b="0" i="1" dirty="0">
                  <a:latin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D3585183-7E74-4447-BD57-39FC4C83798B}"/>
                  </a:ext>
                </a:extLst>
              </p:cNvPr>
              <p:cNvSpPr txBox="1">
                <a:spLocks noRot="1" noChangeAspect="1" noMove="1" noResize="1" noEditPoints="1" noAdjustHandles="1" noChangeArrowheads="1" noChangeShapeType="1" noTextEdit="1"/>
              </p:cNvSpPr>
              <p:nvPr/>
            </p:nvSpPr>
            <p:spPr>
              <a:xfrm>
                <a:off x="7572409" y="4838829"/>
                <a:ext cx="3506601" cy="553998"/>
              </a:xfrm>
              <a:prstGeom prst="rect">
                <a:avLst/>
              </a:prstGeom>
              <a:blipFill>
                <a:blip r:embed="rId7"/>
                <a:stretch>
                  <a:fillRect l="-1913" r="-1391" b="-17582"/>
                </a:stretch>
              </a:blipFill>
            </p:spPr>
            <p:txBody>
              <a:bodyPr/>
              <a:lstStyle/>
              <a:p>
                <a:r>
                  <a:rPr lang="ko-KR" altLang="en-US">
                    <a:noFill/>
                  </a:rPr>
                  <a:t> </a:t>
                </a:r>
              </a:p>
            </p:txBody>
          </p:sp>
        </mc:Fallback>
      </mc:AlternateContent>
      <p:sp>
        <p:nvSpPr>
          <p:cNvPr id="12" name="제목 1">
            <a:extLst>
              <a:ext uri="{FF2B5EF4-FFF2-40B4-BE49-F238E27FC236}">
                <a16:creationId xmlns:a16="http://schemas.microsoft.com/office/drawing/2014/main" id="{162FF820-22D3-4F78-B51B-D0899D62E384}"/>
              </a:ext>
            </a:extLst>
          </p:cNvPr>
          <p:cNvSpPr txBox="1">
            <a:spLocks/>
          </p:cNvSpPr>
          <p:nvPr/>
        </p:nvSpPr>
        <p:spPr>
          <a:xfrm>
            <a:off x="7514492" y="668942"/>
            <a:ext cx="4566838" cy="2163019"/>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ko-KR" sz="2400" dirty="0">
                <a:latin typeface="Arial Rounded MT Bold" panose="020F0704030504030204" pitchFamily="34" charset="0"/>
              </a:rPr>
              <a:t>RG-based</a:t>
            </a:r>
          </a:p>
          <a:p>
            <a:pPr algn="ctr">
              <a:lnSpc>
                <a:spcPct val="150000"/>
              </a:lnSpc>
            </a:pPr>
            <a:r>
              <a:rPr lang="en-US" altLang="ko-KR" sz="2400" dirty="0">
                <a:latin typeface="Arial Rounded MT Bold" panose="020F0704030504030204" pitchFamily="34" charset="0"/>
              </a:rPr>
              <a:t>emergent dual holography </a:t>
            </a:r>
          </a:p>
          <a:p>
            <a:pPr algn="ctr">
              <a:lnSpc>
                <a:spcPct val="150000"/>
              </a:lnSpc>
            </a:pPr>
            <a:r>
              <a:rPr lang="en-US" altLang="ko-KR" sz="2400" dirty="0">
                <a:latin typeface="Arial Rounded MT Bold" panose="020F0704030504030204" pitchFamily="34" charset="0"/>
              </a:rPr>
              <a:t>= </a:t>
            </a:r>
          </a:p>
          <a:p>
            <a:pPr algn="ctr">
              <a:lnSpc>
                <a:spcPct val="150000"/>
              </a:lnSpc>
            </a:pPr>
            <a:r>
              <a:rPr lang="en-US" altLang="ko-KR" sz="2400" dirty="0">
                <a:latin typeface="Arial Rounded MT Bold" panose="020F0704030504030204" pitchFamily="34" charset="0"/>
              </a:rPr>
              <a:t>Cauchy surface holography</a:t>
            </a:r>
            <a:endParaRPr lang="ko-KR" altLang="en-US" sz="2400" dirty="0">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04D9A64-C265-4BA9-A9F2-61141155487E}"/>
                  </a:ext>
                </a:extLst>
              </p:cNvPr>
              <p:cNvSpPr txBox="1"/>
              <p:nvPr/>
            </p:nvSpPr>
            <p:spPr>
              <a:xfrm>
                <a:off x="4172023" y="6217624"/>
                <a:ext cx="576523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𝑓𝑟𝑒𝑒</m:t>
                      </m:r>
                      <m:r>
                        <a:rPr lang="en-US" altLang="ko-KR" b="0" i="1" smtClean="0">
                          <a:latin typeface="Cambria Math" panose="02040503050406030204" pitchFamily="18" charset="0"/>
                        </a:rPr>
                        <m:t> </m:t>
                      </m:r>
                      <m:r>
                        <a:rPr lang="en-US" altLang="ko-KR" b="0" i="1" smtClean="0">
                          <a:latin typeface="Cambria Math" panose="02040503050406030204" pitchFamily="18" charset="0"/>
                        </a:rPr>
                        <m:t>𝐼𝑅</m:t>
                      </m:r>
                      <m:r>
                        <a:rPr lang="en-US" altLang="ko-KR" b="0" i="1" smtClean="0">
                          <a:latin typeface="Cambria Math" panose="02040503050406030204" pitchFamily="18" charset="0"/>
                        </a:rPr>
                        <m:t> </m:t>
                      </m:r>
                      <m:r>
                        <a:rPr lang="en-US" altLang="ko-KR" b="0" i="1" smtClean="0">
                          <a:latin typeface="Cambria Math" panose="02040503050406030204" pitchFamily="18" charset="0"/>
                        </a:rPr>
                        <m:t>𝑞𝑢𝑎𝑛𝑡𝑢𝑚</m:t>
                      </m:r>
                      <m:r>
                        <a:rPr lang="en-US" altLang="ko-KR" b="0" i="1" smtClean="0">
                          <a:latin typeface="Cambria Math" panose="02040503050406030204" pitchFamily="18" charset="0"/>
                        </a:rPr>
                        <m:t> </m:t>
                      </m:r>
                      <m:r>
                        <a:rPr lang="en-US" altLang="ko-KR" b="0" i="1" smtClean="0">
                          <a:latin typeface="Cambria Math" panose="02040503050406030204" pitchFamily="18" charset="0"/>
                        </a:rPr>
                        <m:t>𝑒𝑓𝑓𝑒𝑐𝑡𝑖𝑣𝑒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𝑎𝑐𝑡𝑖𝑜𝑛</m:t>
                      </m:r>
                    </m:oMath>
                  </m:oMathPara>
                </a14:m>
                <a:endParaRPr lang="ko-KR" altLang="en-US" dirty="0"/>
              </a:p>
            </p:txBody>
          </p:sp>
        </mc:Choice>
        <mc:Fallback xmlns="">
          <p:sp>
            <p:nvSpPr>
              <p:cNvPr id="9" name="TextBox 8">
                <a:extLst>
                  <a:ext uri="{FF2B5EF4-FFF2-40B4-BE49-F238E27FC236}">
                    <a16:creationId xmlns:a16="http://schemas.microsoft.com/office/drawing/2014/main" id="{504D9A64-C265-4BA9-A9F2-61141155487E}"/>
                  </a:ext>
                </a:extLst>
              </p:cNvPr>
              <p:cNvSpPr txBox="1">
                <a:spLocks noRot="1" noChangeAspect="1" noMove="1" noResize="1" noEditPoints="1" noAdjustHandles="1" noChangeArrowheads="1" noChangeShapeType="1" noTextEdit="1"/>
              </p:cNvSpPr>
              <p:nvPr/>
            </p:nvSpPr>
            <p:spPr>
              <a:xfrm>
                <a:off x="4172023" y="6217624"/>
                <a:ext cx="5765233" cy="276999"/>
              </a:xfrm>
              <a:prstGeom prst="rect">
                <a:avLst/>
              </a:prstGeom>
              <a:blipFill>
                <a:blip r:embed="rId9"/>
                <a:stretch>
                  <a:fillRect l="-740" r="-211" b="-400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95CEDAC-95FA-4841-88DA-4F15D3980A16}"/>
                  </a:ext>
                </a:extLst>
              </p:cNvPr>
              <p:cNvSpPr txBox="1"/>
              <p:nvPr/>
            </p:nvSpPr>
            <p:spPr>
              <a:xfrm>
                <a:off x="6962289" y="3765919"/>
                <a:ext cx="4911601" cy="4962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𝑆</m:t>
                          </m:r>
                        </m:e>
                        <m:sub>
                          <m:r>
                            <a:rPr lang="en-US" altLang="ko-KR" sz="2800" b="0" i="1" smtClean="0">
                              <a:solidFill>
                                <a:srgbClr val="0000FF"/>
                              </a:solidFill>
                              <a:latin typeface="Cambria Math" panose="02040503050406030204" pitchFamily="18" charset="0"/>
                            </a:rPr>
                            <m:t>𝑟𝑒𝑙</m:t>
                          </m:r>
                          <m:r>
                            <a:rPr lang="en-US" altLang="ko-KR" sz="2800" b="0" i="1" smtClean="0">
                              <a:solidFill>
                                <a:srgbClr val="0000FF"/>
                              </a:solidFill>
                              <a:latin typeface="Cambria Math" panose="02040503050406030204" pitchFamily="18" charset="0"/>
                            </a:rPr>
                            <m:t>.</m:t>
                          </m:r>
                        </m:sub>
                      </m:sSub>
                      <m:r>
                        <a:rPr lang="en-US" altLang="ko-KR" sz="2800" b="0" i="1" smtClean="0">
                          <a:solidFill>
                            <a:srgbClr val="0000FF"/>
                          </a:solidFill>
                          <a:latin typeface="Cambria Math" panose="02040503050406030204" pitchFamily="18" charset="0"/>
                        </a:rPr>
                        <m:t>=</m:t>
                      </m:r>
                      <m:r>
                        <a:rPr lang="en-US" altLang="ko-KR" sz="2800" b="0" i="1" smtClean="0">
                          <a:solidFill>
                            <a:srgbClr val="0000FF"/>
                          </a:solidFill>
                          <a:latin typeface="Cambria Math" panose="02040503050406030204" pitchFamily="18" charset="0"/>
                        </a:rPr>
                        <m:t>𝑁</m:t>
                      </m:r>
                      <m:r>
                        <a:rPr lang="en-US" altLang="ko-KR" sz="2800" b="0" i="1" smtClean="0">
                          <a:solidFill>
                            <a:srgbClr val="0000FF"/>
                          </a:solidFill>
                          <a:latin typeface="Cambria Math" panose="02040503050406030204" pitchFamily="18" charset="0"/>
                        </a:rPr>
                        <m:t>∫</m:t>
                      </m:r>
                      <m:sSup>
                        <m:sSupPr>
                          <m:ctrlPr>
                            <a:rPr lang="en-US" altLang="ko-KR" sz="2800" b="0" i="1" smtClean="0">
                              <a:solidFill>
                                <a:srgbClr val="0000FF"/>
                              </a:solidFill>
                              <a:latin typeface="Cambria Math" panose="02040503050406030204" pitchFamily="18" charset="0"/>
                            </a:rPr>
                          </m:ctrlPr>
                        </m:sSupPr>
                        <m:e>
                          <m:r>
                            <a:rPr lang="en-US" altLang="ko-KR" sz="2800" b="0" i="1" smtClean="0">
                              <a:solidFill>
                                <a:srgbClr val="0000FF"/>
                              </a:solidFill>
                              <a:latin typeface="Cambria Math" panose="02040503050406030204" pitchFamily="18" charset="0"/>
                            </a:rPr>
                            <m:t>𝑑</m:t>
                          </m:r>
                        </m:e>
                        <m:sup>
                          <m:r>
                            <a:rPr lang="en-US" altLang="ko-KR" sz="2800" b="0" i="1" smtClean="0">
                              <a:solidFill>
                                <a:srgbClr val="0000FF"/>
                              </a:solidFill>
                              <a:latin typeface="Cambria Math" panose="02040503050406030204" pitchFamily="18" charset="0"/>
                            </a:rPr>
                            <m:t>𝐷</m:t>
                          </m:r>
                        </m:sup>
                      </m:sSup>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 </m:t>
                      </m:r>
                      <m:r>
                        <a:rPr lang="en-US" altLang="ko-KR" sz="2800" b="0" i="1" smtClean="0">
                          <a:solidFill>
                            <a:srgbClr val="0000FF"/>
                          </a:solidFill>
                          <a:latin typeface="Cambria Math" panose="02040503050406030204" pitchFamily="18" charset="0"/>
                        </a:rPr>
                        <m:t>𝜋</m:t>
                      </m:r>
                      <m:d>
                        <m:dPr>
                          <m:ctrlPr>
                            <a:rPr lang="en-US" altLang="ko-KR" sz="2800" b="0" i="1" smtClean="0">
                              <a:solidFill>
                                <a:srgbClr val="0000FF"/>
                              </a:solidFill>
                              <a:latin typeface="Cambria Math" panose="02040503050406030204" pitchFamily="18" charset="0"/>
                            </a:rPr>
                          </m:ctrlPr>
                        </m:dPr>
                        <m:e>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m:t>
                          </m:r>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𝑧</m:t>
                              </m:r>
                            </m:e>
                            <m:sub>
                              <m:r>
                                <a:rPr lang="en-US" altLang="ko-KR" sz="2800" b="0" i="1" smtClean="0">
                                  <a:solidFill>
                                    <a:srgbClr val="0000FF"/>
                                  </a:solidFill>
                                  <a:latin typeface="Cambria Math" panose="02040503050406030204" pitchFamily="18" charset="0"/>
                                </a:rPr>
                                <m:t>𝑓</m:t>
                              </m:r>
                            </m:sub>
                          </m:sSub>
                        </m:e>
                      </m:d>
                      <m:r>
                        <a:rPr lang="en-US" altLang="ko-KR" sz="2800" b="0" i="1" smtClean="0">
                          <a:solidFill>
                            <a:srgbClr val="0000FF"/>
                          </a:solidFill>
                          <a:latin typeface="Cambria Math" panose="02040503050406030204" pitchFamily="18" charset="0"/>
                        </a:rPr>
                        <m:t> </m:t>
                      </m:r>
                      <m:r>
                        <a:rPr lang="en-US" altLang="ko-KR" sz="2800" b="0" i="1" smtClean="0">
                          <a:solidFill>
                            <a:srgbClr val="0000FF"/>
                          </a:solidFill>
                          <a:latin typeface="Cambria Math" panose="02040503050406030204" pitchFamily="18" charset="0"/>
                        </a:rPr>
                        <m:t>𝜆</m:t>
                      </m:r>
                      <m:r>
                        <a:rPr lang="en-US" altLang="ko-KR" sz="2800" b="0" i="1" smtClean="0">
                          <a:solidFill>
                            <a:srgbClr val="0000FF"/>
                          </a:solidFill>
                          <a:latin typeface="Cambria Math" panose="02040503050406030204" pitchFamily="18" charset="0"/>
                        </a:rPr>
                        <m:t>(</m:t>
                      </m:r>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m:t>
                      </m:r>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𝑧</m:t>
                          </m:r>
                        </m:e>
                        <m:sub>
                          <m:r>
                            <a:rPr lang="en-US" altLang="ko-KR" sz="2800" b="0" i="1" smtClean="0">
                              <a:solidFill>
                                <a:srgbClr val="0000FF"/>
                              </a:solidFill>
                              <a:latin typeface="Cambria Math" panose="02040503050406030204" pitchFamily="18" charset="0"/>
                            </a:rPr>
                            <m:t>𝑓</m:t>
                          </m:r>
                        </m:sub>
                      </m:sSub>
                      <m:r>
                        <a:rPr lang="en-US" altLang="ko-KR" sz="2800" b="0" i="1" smtClean="0">
                          <a:solidFill>
                            <a:srgbClr val="0000FF"/>
                          </a:solidFill>
                          <a:latin typeface="Cambria Math" panose="02040503050406030204" pitchFamily="18" charset="0"/>
                        </a:rPr>
                        <m:t>)</m:t>
                      </m:r>
                    </m:oMath>
                  </m:oMathPara>
                </a14:m>
                <a:endParaRPr lang="ko-KR" altLang="en-US" sz="2800" dirty="0">
                  <a:solidFill>
                    <a:srgbClr val="0000FF"/>
                  </a:solidFill>
                </a:endParaRPr>
              </a:p>
            </p:txBody>
          </p:sp>
        </mc:Choice>
        <mc:Fallback xmlns="">
          <p:sp>
            <p:nvSpPr>
              <p:cNvPr id="13" name="TextBox 12">
                <a:extLst>
                  <a:ext uri="{FF2B5EF4-FFF2-40B4-BE49-F238E27FC236}">
                    <a16:creationId xmlns:a16="http://schemas.microsoft.com/office/drawing/2014/main" id="{A95CEDAC-95FA-4841-88DA-4F15D3980A16}"/>
                  </a:ext>
                </a:extLst>
              </p:cNvPr>
              <p:cNvSpPr txBox="1">
                <a:spLocks noRot="1" noChangeAspect="1" noMove="1" noResize="1" noEditPoints="1" noAdjustHandles="1" noChangeArrowheads="1" noChangeShapeType="1" noTextEdit="1"/>
              </p:cNvSpPr>
              <p:nvPr/>
            </p:nvSpPr>
            <p:spPr>
              <a:xfrm>
                <a:off x="6962289" y="3765919"/>
                <a:ext cx="4911601" cy="496226"/>
              </a:xfrm>
              <a:prstGeom prst="rect">
                <a:avLst/>
              </a:prstGeom>
              <a:blipFill>
                <a:blip r:embed="rId10"/>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31D37A6-0CE5-4D4B-823A-20E5415AAE1E}"/>
                  </a:ext>
                </a:extLst>
              </p:cNvPr>
              <p:cNvSpPr txBox="1"/>
              <p:nvPr/>
            </p:nvSpPr>
            <p:spPr>
              <a:xfrm>
                <a:off x="3721851" y="5659383"/>
                <a:ext cx="8152039" cy="4967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2800" b="0" i="1" smtClean="0">
                              <a:latin typeface="Cambria Math" panose="02040503050406030204" pitchFamily="18" charset="0"/>
                            </a:rPr>
                          </m:ctrlPr>
                        </m:sSubPr>
                        <m:e>
                          <m:r>
                            <a:rPr lang="en-US" altLang="ko-KR" sz="2800" b="0" i="1" smtClean="0">
                              <a:latin typeface="Cambria Math" panose="02040503050406030204" pitchFamily="18" charset="0"/>
                            </a:rPr>
                            <m:t>𝑆</m:t>
                          </m:r>
                        </m:e>
                        <m:sub>
                          <m:r>
                            <a:rPr lang="en-US" altLang="ko-KR" sz="2800" b="0" i="1" smtClean="0">
                              <a:latin typeface="Cambria Math" panose="02040503050406030204" pitchFamily="18" charset="0"/>
                            </a:rPr>
                            <m:t>𝑒𝑓𝑓</m:t>
                          </m:r>
                        </m:sub>
                      </m:sSub>
                      <m:r>
                        <a:rPr lang="en-US" altLang="ko-KR" sz="2800" i="1">
                          <a:latin typeface="Cambria Math" panose="02040503050406030204" pitchFamily="18" charset="0"/>
                        </a:rPr>
                        <m:t>(</m:t>
                      </m:r>
                      <m:sSub>
                        <m:sSubPr>
                          <m:ctrlPr>
                            <a:rPr lang="en-US" altLang="ko-KR" sz="2800" i="1">
                              <a:latin typeface="Cambria Math" panose="02040503050406030204" pitchFamily="18" charset="0"/>
                            </a:rPr>
                          </m:ctrlPr>
                        </m:sSubPr>
                        <m:e>
                          <m:r>
                            <a:rPr lang="en-US" altLang="ko-KR" sz="2800" i="1">
                              <a:latin typeface="Cambria Math" panose="02040503050406030204" pitchFamily="18" charset="0"/>
                            </a:rPr>
                            <m:t>𝑧</m:t>
                          </m:r>
                        </m:e>
                        <m:sub>
                          <m:r>
                            <a:rPr lang="en-US" altLang="ko-KR" sz="2800" i="1">
                              <a:latin typeface="Cambria Math" panose="02040503050406030204" pitchFamily="18" charset="0"/>
                            </a:rPr>
                            <m:t>𝑓</m:t>
                          </m:r>
                        </m:sub>
                      </m:sSub>
                      <m:r>
                        <a:rPr lang="en-US" altLang="ko-KR" sz="2800" i="1">
                          <a:latin typeface="Cambria Math" panose="02040503050406030204" pitchFamily="18" charset="0"/>
                        </a:rPr>
                        <m:t>)=</m:t>
                      </m:r>
                      <m:r>
                        <a:rPr lang="en-US" altLang="ko-KR" sz="2800" i="1">
                          <a:latin typeface="Cambria Math" panose="02040503050406030204" pitchFamily="18" charset="0"/>
                        </a:rPr>
                        <m:t>𝑁</m:t>
                      </m:r>
                      <m:r>
                        <a:rPr lang="en-US" altLang="ko-KR" sz="2800" i="1">
                          <a:latin typeface="Cambria Math" panose="02040503050406030204" pitchFamily="18" charset="0"/>
                        </a:rPr>
                        <m:t>∫</m:t>
                      </m:r>
                      <m:sSup>
                        <m:sSupPr>
                          <m:ctrlPr>
                            <a:rPr lang="en-US" altLang="ko-KR" sz="2800" b="0" i="1" smtClean="0">
                              <a:latin typeface="Cambria Math" panose="02040503050406030204" pitchFamily="18" charset="0"/>
                            </a:rPr>
                          </m:ctrlPr>
                        </m:sSupPr>
                        <m:e>
                          <m:r>
                            <a:rPr lang="en-US" altLang="ko-KR" sz="2800" b="0" i="1" smtClean="0">
                              <a:latin typeface="Cambria Math" panose="02040503050406030204" pitchFamily="18" charset="0"/>
                            </a:rPr>
                            <m:t>𝑑</m:t>
                          </m:r>
                        </m:e>
                        <m:sup>
                          <m:r>
                            <a:rPr lang="en-US" altLang="ko-KR" sz="2800" b="0" i="1" smtClean="0">
                              <a:latin typeface="Cambria Math" panose="02040503050406030204" pitchFamily="18" charset="0"/>
                            </a:rPr>
                            <m:t>𝐷</m:t>
                          </m:r>
                        </m:sup>
                      </m:sSup>
                      <m:r>
                        <a:rPr lang="en-US" altLang="ko-KR" sz="2800" b="0" i="1" smtClean="0">
                          <a:latin typeface="Cambria Math" panose="02040503050406030204" pitchFamily="18" charset="0"/>
                        </a:rPr>
                        <m:t>𝑥</m:t>
                      </m:r>
                      <m:d>
                        <m:dPr>
                          <m:ctrlPr>
                            <a:rPr lang="en-US" altLang="ko-KR" sz="2800" i="1">
                              <a:latin typeface="Cambria Math" panose="02040503050406030204" pitchFamily="18" charset="0"/>
                            </a:rPr>
                          </m:ctrlPr>
                        </m:dPr>
                        <m:e>
                          <m:r>
                            <a:rPr lang="en-US" altLang="ko-KR" sz="2800" i="1" smtClean="0">
                              <a:solidFill>
                                <a:srgbClr val="0000FF"/>
                              </a:solidFill>
                              <a:latin typeface="Cambria Math" panose="02040503050406030204" pitchFamily="18" charset="0"/>
                            </a:rPr>
                            <m:t>𝜋</m:t>
                          </m:r>
                          <m:d>
                            <m:dPr>
                              <m:ctrlPr>
                                <a:rPr lang="en-US" altLang="ko-KR" sz="2800" i="1">
                                  <a:solidFill>
                                    <a:srgbClr val="0000FF"/>
                                  </a:solidFill>
                                  <a:latin typeface="Cambria Math" panose="02040503050406030204" pitchFamily="18" charset="0"/>
                                </a:rPr>
                              </m:ctrlPr>
                            </m:dPr>
                            <m:e>
                              <m:r>
                                <a:rPr lang="en-US" altLang="ko-KR" sz="2800" i="1">
                                  <a:solidFill>
                                    <a:srgbClr val="0000FF"/>
                                  </a:solidFill>
                                  <a:latin typeface="Cambria Math" panose="02040503050406030204" pitchFamily="18" charset="0"/>
                                </a:rPr>
                                <m:t>𝑥</m:t>
                              </m:r>
                              <m:r>
                                <a:rPr lang="en-US" altLang="ko-KR" sz="2800" i="1">
                                  <a:solidFill>
                                    <a:srgbClr val="0000FF"/>
                                  </a:solidFill>
                                  <a:latin typeface="Cambria Math" panose="02040503050406030204" pitchFamily="18" charset="0"/>
                                </a:rPr>
                                <m:t>,</m:t>
                              </m:r>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𝑧</m:t>
                                  </m:r>
                                </m:e>
                                <m:sub>
                                  <m:r>
                                    <a:rPr lang="en-US" altLang="ko-KR" sz="2800" i="1">
                                      <a:solidFill>
                                        <a:srgbClr val="0000FF"/>
                                      </a:solidFill>
                                      <a:latin typeface="Cambria Math" panose="02040503050406030204" pitchFamily="18" charset="0"/>
                                    </a:rPr>
                                    <m:t>𝑓</m:t>
                                  </m:r>
                                </m:sub>
                              </m:sSub>
                            </m:e>
                          </m:d>
                          <m:r>
                            <a:rPr lang="en-US" altLang="ko-KR" sz="2800" i="1">
                              <a:solidFill>
                                <a:srgbClr val="0000FF"/>
                              </a:solidFill>
                              <a:latin typeface="Cambria Math" panose="02040503050406030204" pitchFamily="18" charset="0"/>
                            </a:rPr>
                            <m:t> </m:t>
                          </m:r>
                          <m:r>
                            <a:rPr lang="en-US" altLang="ko-KR" sz="2800" i="1">
                              <a:solidFill>
                                <a:srgbClr val="0000FF"/>
                              </a:solidFill>
                              <a:latin typeface="Cambria Math" panose="02040503050406030204" pitchFamily="18" charset="0"/>
                            </a:rPr>
                            <m:t>𝜆</m:t>
                          </m:r>
                          <m:d>
                            <m:dPr>
                              <m:ctrlPr>
                                <a:rPr lang="en-US" altLang="ko-KR" sz="2800" i="1">
                                  <a:solidFill>
                                    <a:srgbClr val="0000FF"/>
                                  </a:solidFill>
                                  <a:latin typeface="Cambria Math" panose="02040503050406030204" pitchFamily="18" charset="0"/>
                                </a:rPr>
                              </m:ctrlPr>
                            </m:dPr>
                            <m:e>
                              <m:r>
                                <a:rPr lang="en-US" altLang="ko-KR" sz="2800" i="1">
                                  <a:solidFill>
                                    <a:srgbClr val="0000FF"/>
                                  </a:solidFill>
                                  <a:latin typeface="Cambria Math" panose="02040503050406030204" pitchFamily="18" charset="0"/>
                                </a:rPr>
                                <m:t>𝑥</m:t>
                              </m:r>
                              <m:r>
                                <a:rPr lang="en-US" altLang="ko-KR" sz="2800" i="1">
                                  <a:solidFill>
                                    <a:srgbClr val="0000FF"/>
                                  </a:solidFill>
                                  <a:latin typeface="Cambria Math" panose="02040503050406030204" pitchFamily="18" charset="0"/>
                                </a:rPr>
                                <m:t>,</m:t>
                              </m:r>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𝑧</m:t>
                                  </m:r>
                                </m:e>
                                <m:sub>
                                  <m:r>
                                    <a:rPr lang="en-US" altLang="ko-KR" sz="2800" i="1">
                                      <a:solidFill>
                                        <a:srgbClr val="0000FF"/>
                                      </a:solidFill>
                                      <a:latin typeface="Cambria Math" panose="02040503050406030204" pitchFamily="18" charset="0"/>
                                    </a:rPr>
                                    <m:t>𝑓</m:t>
                                  </m:r>
                                </m:sub>
                              </m:sSub>
                            </m:e>
                          </m:d>
                          <m:r>
                            <a:rPr lang="en-US" altLang="ko-KR" sz="2800" b="0" i="1" smtClean="0">
                              <a:latin typeface="Cambria Math" panose="02040503050406030204" pitchFamily="18" charset="0"/>
                            </a:rPr>
                            <m:t>+</m:t>
                          </m:r>
                          <m:sSub>
                            <m:sSubPr>
                              <m:ctrlPr>
                                <a:rPr lang="en-US" altLang="ko-KR" sz="2800" i="1" smtClean="0">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𝑉</m:t>
                              </m:r>
                            </m:e>
                            <m:sub>
                              <m:r>
                                <a:rPr lang="en-US" altLang="ko-KR" sz="2800" i="1">
                                  <a:solidFill>
                                    <a:srgbClr val="FF0000"/>
                                  </a:solidFill>
                                  <a:latin typeface="Cambria Math" panose="02040503050406030204" pitchFamily="18" charset="0"/>
                                </a:rPr>
                                <m:t>𝑟𝑔</m:t>
                              </m:r>
                            </m:sub>
                          </m:sSub>
                          <m:d>
                            <m:dPr>
                              <m:begChr m:val="["/>
                              <m:endChr m:val="]"/>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𝜆</m:t>
                              </m:r>
                              <m:d>
                                <m:dPr>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𝑥</m:t>
                                  </m:r>
                                  <m:r>
                                    <a:rPr lang="en-US" altLang="ko-KR" sz="2800" i="1">
                                      <a:solidFill>
                                        <a:srgbClr val="FF0000"/>
                                      </a:solidFill>
                                      <a:latin typeface="Cambria Math" panose="02040503050406030204" pitchFamily="18" charset="0"/>
                                    </a:rPr>
                                    <m:t>,</m:t>
                                  </m:r>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𝑧</m:t>
                                      </m:r>
                                    </m:e>
                                    <m:sub>
                                      <m:r>
                                        <a:rPr lang="en-US" altLang="ko-KR" sz="2800" i="1">
                                          <a:solidFill>
                                            <a:srgbClr val="FF0000"/>
                                          </a:solidFill>
                                          <a:latin typeface="Cambria Math" panose="02040503050406030204" pitchFamily="18" charset="0"/>
                                        </a:rPr>
                                        <m:t>𝑓</m:t>
                                      </m:r>
                                    </m:sub>
                                  </m:sSub>
                                </m:e>
                              </m:d>
                            </m:e>
                          </m:d>
                        </m:e>
                      </m:d>
                    </m:oMath>
                  </m:oMathPara>
                </a14:m>
                <a:endParaRPr lang="ko-KR" altLang="en-US" sz="2800" dirty="0"/>
              </a:p>
            </p:txBody>
          </p:sp>
        </mc:Choice>
        <mc:Fallback xmlns="">
          <p:sp>
            <p:nvSpPr>
              <p:cNvPr id="14" name="TextBox 13">
                <a:extLst>
                  <a:ext uri="{FF2B5EF4-FFF2-40B4-BE49-F238E27FC236}">
                    <a16:creationId xmlns:a16="http://schemas.microsoft.com/office/drawing/2014/main" id="{631D37A6-0CE5-4D4B-823A-20E5415AAE1E}"/>
                  </a:ext>
                </a:extLst>
              </p:cNvPr>
              <p:cNvSpPr txBox="1">
                <a:spLocks noRot="1" noChangeAspect="1" noMove="1" noResize="1" noEditPoints="1" noAdjustHandles="1" noChangeArrowheads="1" noChangeShapeType="1" noTextEdit="1"/>
              </p:cNvSpPr>
              <p:nvPr/>
            </p:nvSpPr>
            <p:spPr>
              <a:xfrm>
                <a:off x="3721851" y="5659383"/>
                <a:ext cx="8152039" cy="496739"/>
              </a:xfrm>
              <a:prstGeom prst="rect">
                <a:avLst/>
              </a:prstGeom>
              <a:blipFill>
                <a:blip r:embed="rId11"/>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324744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circle(in)">
                                      <p:cBhvr>
                                        <p:cTn id="15" dur="2000"/>
                                        <p:tgtEl>
                                          <p:spTgt spid="14"/>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circle(in)">
                                      <p:cBhvr>
                                        <p:cTn id="18" dur="2000"/>
                                        <p:tgtEl>
                                          <p:spTgt spid="11"/>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9" grpId="0"/>
      <p:bldP spid="13" grpId="0"/>
      <p:bldP spid="14"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3738A5C4-B3EE-4E64-BB89-8EFC8613C850}"/>
              </a:ext>
            </a:extLst>
          </p:cNvPr>
          <p:cNvPicPr>
            <a:picLocks noChangeAspect="1"/>
          </p:cNvPicPr>
          <p:nvPr/>
        </p:nvPicPr>
        <p:blipFill>
          <a:blip r:embed="rId2"/>
          <a:stretch>
            <a:fillRect/>
          </a:stretch>
        </p:blipFill>
        <p:spPr>
          <a:xfrm>
            <a:off x="0" y="0"/>
            <a:ext cx="6547104" cy="6858000"/>
          </a:xfrm>
          <a:prstGeom prst="rect">
            <a:avLst/>
          </a:prstGeom>
        </p:spPr>
      </p:pic>
      <p:pic>
        <p:nvPicPr>
          <p:cNvPr id="5" name="그림 4">
            <a:extLst>
              <a:ext uri="{FF2B5EF4-FFF2-40B4-BE49-F238E27FC236}">
                <a16:creationId xmlns:a16="http://schemas.microsoft.com/office/drawing/2014/main" id="{9B6AEFA3-1BBE-4416-88F9-4132B097B809}"/>
              </a:ext>
            </a:extLst>
          </p:cNvPr>
          <p:cNvPicPr>
            <a:picLocks noChangeAspect="1"/>
          </p:cNvPicPr>
          <p:nvPr/>
        </p:nvPicPr>
        <p:blipFill>
          <a:blip r:embed="rId3"/>
          <a:stretch>
            <a:fillRect/>
          </a:stretch>
        </p:blipFill>
        <p:spPr>
          <a:xfrm>
            <a:off x="6166190" y="0"/>
            <a:ext cx="6025810" cy="6858000"/>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B3DF481-944F-4164-AF91-D33427ED1472}"/>
                  </a:ext>
                </a:extLst>
              </p:cNvPr>
              <p:cNvSpPr txBox="1"/>
              <p:nvPr/>
            </p:nvSpPr>
            <p:spPr>
              <a:xfrm>
                <a:off x="9971" y="874058"/>
                <a:ext cx="6239721" cy="9296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800" b="0" i="1" smtClean="0">
                          <a:latin typeface="Cambria Math" panose="02040503050406030204" pitchFamily="18" charset="0"/>
                        </a:rPr>
                        <m:t>𝑆</m:t>
                      </m:r>
                      <m:r>
                        <a:rPr lang="en-US" altLang="ko-KR" sz="2800" b="0" i="1" smtClean="0">
                          <a:latin typeface="Cambria Math" panose="02040503050406030204" pitchFamily="18" charset="0"/>
                        </a:rPr>
                        <m:t>(</m:t>
                      </m:r>
                      <m:r>
                        <a:rPr lang="en-US" altLang="ko-KR" sz="2800" b="0" i="1" smtClean="0">
                          <a:latin typeface="Cambria Math" panose="02040503050406030204" pitchFamily="18" charset="0"/>
                        </a:rPr>
                        <m:t>𝑃</m:t>
                      </m:r>
                      <m:r>
                        <a:rPr lang="en-US" altLang="ko-KR" sz="2800" b="0" i="1" smtClean="0">
                          <a:latin typeface="Cambria Math" panose="02040503050406030204" pitchFamily="18" charset="0"/>
                        </a:rPr>
                        <m:t>|</m:t>
                      </m:r>
                      <m:d>
                        <m:dPr>
                          <m:begChr m:val="|"/>
                          <m:ctrlPr>
                            <a:rPr lang="en-US" altLang="ko-KR" sz="2800" b="0" i="1" smtClean="0">
                              <a:latin typeface="Cambria Math" panose="02040503050406030204" pitchFamily="18" charset="0"/>
                            </a:rPr>
                          </m:ctrlPr>
                        </m:dPr>
                        <m:e>
                          <m:r>
                            <a:rPr lang="en-US" altLang="ko-KR" sz="2800" b="0" i="1" smtClean="0">
                              <a:latin typeface="Cambria Math" panose="02040503050406030204" pitchFamily="18" charset="0"/>
                            </a:rPr>
                            <m:t>𝑄</m:t>
                          </m:r>
                        </m:e>
                      </m:d>
                      <m:r>
                        <a:rPr lang="en-US" altLang="ko-KR" sz="2800" b="0" i="1" smtClean="0">
                          <a:latin typeface="Cambria Math" panose="02040503050406030204" pitchFamily="18" charset="0"/>
                        </a:rPr>
                        <m:t>=</m:t>
                      </m:r>
                      <m:nary>
                        <m:naryPr>
                          <m:ctrlPr>
                            <a:rPr lang="en-US" altLang="ko-KR" sz="2800" b="0" i="1" smtClean="0">
                              <a:latin typeface="Cambria Math" panose="02040503050406030204" pitchFamily="18" charset="0"/>
                            </a:rPr>
                          </m:ctrlPr>
                        </m:naryPr>
                        <m:sub>
                          <m:r>
                            <m:rPr>
                              <m:brk m:alnAt="23"/>
                            </m:rPr>
                            <a:rPr lang="en-US" altLang="ko-KR" sz="2800" b="0" i="1" smtClean="0">
                              <a:latin typeface="Cambria Math" panose="02040503050406030204" pitchFamily="18" charset="0"/>
                            </a:rPr>
                            <m:t>−</m:t>
                          </m:r>
                          <m:r>
                            <a:rPr lang="en-US" altLang="ko-KR" sz="2800" b="0" i="1" smtClean="0">
                              <a:latin typeface="Cambria Math" panose="02040503050406030204" pitchFamily="18" charset="0"/>
                            </a:rPr>
                            <m:t>∞</m:t>
                          </m:r>
                        </m:sub>
                        <m:sup>
                          <m:r>
                            <a:rPr lang="en-US" altLang="ko-KR" sz="2800" b="0" i="1" smtClean="0">
                              <a:latin typeface="Cambria Math" panose="02040503050406030204" pitchFamily="18" charset="0"/>
                            </a:rPr>
                            <m:t>∞</m:t>
                          </m:r>
                        </m:sup>
                        <m:e>
                          <m:r>
                            <a:rPr lang="en-US" altLang="ko-KR" sz="2800" b="0" i="1" smtClean="0">
                              <a:latin typeface="Cambria Math" panose="02040503050406030204" pitchFamily="18" charset="0"/>
                            </a:rPr>
                            <m:t>𝑑</m:t>
                          </m:r>
                          <m:r>
                            <a:rPr lang="en-US" altLang="ko-KR" sz="2800" b="0" i="1" smtClean="0">
                              <a:latin typeface="Cambria Math" panose="02040503050406030204" pitchFamily="18" charset="0"/>
                            </a:rPr>
                            <m:t>𝜙</m:t>
                          </m:r>
                        </m:e>
                      </m:nary>
                      <m:r>
                        <a:rPr lang="en-US" altLang="ko-KR" sz="2800" b="0" i="1" smtClean="0">
                          <a:latin typeface="Cambria Math" panose="02040503050406030204" pitchFamily="18" charset="0"/>
                        </a:rPr>
                        <m:t>𝑃</m:t>
                      </m:r>
                      <m:d>
                        <m:dPr>
                          <m:ctrlPr>
                            <a:rPr lang="en-US" altLang="ko-KR" sz="2800" b="0" i="1" smtClean="0">
                              <a:latin typeface="Cambria Math" panose="02040503050406030204" pitchFamily="18" charset="0"/>
                            </a:rPr>
                          </m:ctrlPr>
                        </m:dPr>
                        <m:e>
                          <m:r>
                            <a:rPr lang="en-US" altLang="ko-KR" sz="2800" b="0" i="1" smtClean="0">
                              <a:latin typeface="Cambria Math" panose="02040503050406030204" pitchFamily="18" charset="0"/>
                            </a:rPr>
                            <m:t>𝜙</m:t>
                          </m:r>
                        </m:e>
                      </m:d>
                      <m:r>
                        <a:rPr lang="en-US" altLang="ko-KR" sz="2800" b="0" i="1" smtClean="0">
                          <a:latin typeface="Cambria Math" panose="02040503050406030204" pitchFamily="18" charset="0"/>
                        </a:rPr>
                        <m:t>𝑙𝑜𝑔</m:t>
                      </m:r>
                      <m:d>
                        <m:dPr>
                          <m:begChr m:val="["/>
                          <m:endChr m:val="]"/>
                          <m:ctrlPr>
                            <a:rPr lang="en-US" altLang="ko-KR" sz="2800" b="0" i="1" smtClean="0">
                              <a:latin typeface="Cambria Math" panose="02040503050406030204" pitchFamily="18" charset="0"/>
                            </a:rPr>
                          </m:ctrlPr>
                        </m:dPr>
                        <m:e>
                          <m:r>
                            <a:rPr lang="en-US" altLang="ko-KR" sz="2800" b="0" i="1" smtClean="0">
                              <a:latin typeface="Cambria Math" panose="02040503050406030204" pitchFamily="18" charset="0"/>
                            </a:rPr>
                            <m:t>𝑃</m:t>
                          </m:r>
                          <m:r>
                            <a:rPr lang="en-US" altLang="ko-KR" sz="2800" b="0" i="1" smtClean="0">
                              <a:latin typeface="Cambria Math" panose="02040503050406030204" pitchFamily="18" charset="0"/>
                            </a:rPr>
                            <m:t>(</m:t>
                          </m:r>
                          <m:r>
                            <a:rPr lang="en-US" altLang="ko-KR" sz="2800" b="0" i="1" smtClean="0">
                              <a:latin typeface="Cambria Math" panose="02040503050406030204" pitchFamily="18" charset="0"/>
                            </a:rPr>
                            <m:t>𝜙</m:t>
                          </m:r>
                          <m:r>
                            <a:rPr lang="en-US" altLang="ko-KR" sz="2800" b="0" i="1" smtClean="0">
                              <a:latin typeface="Cambria Math" panose="02040503050406030204" pitchFamily="18" charset="0"/>
                            </a:rPr>
                            <m:t>)/</m:t>
                          </m:r>
                          <m:r>
                            <a:rPr lang="en-US" altLang="ko-KR" sz="2800" b="0" i="1" smtClean="0">
                              <a:latin typeface="Cambria Math" panose="02040503050406030204" pitchFamily="18" charset="0"/>
                            </a:rPr>
                            <m:t>𝑄</m:t>
                          </m:r>
                          <m:r>
                            <a:rPr lang="en-US" altLang="ko-KR" sz="2800" b="0" i="1" smtClean="0">
                              <a:latin typeface="Cambria Math" panose="02040503050406030204" pitchFamily="18" charset="0"/>
                            </a:rPr>
                            <m:t>(</m:t>
                          </m:r>
                          <m:r>
                            <a:rPr lang="en-US" altLang="ko-KR" sz="2800" b="0" i="1" smtClean="0">
                              <a:latin typeface="Cambria Math" panose="02040503050406030204" pitchFamily="18" charset="0"/>
                            </a:rPr>
                            <m:t>𝜙</m:t>
                          </m:r>
                          <m:r>
                            <a:rPr lang="en-US" altLang="ko-KR" sz="2800" b="0" i="1" smtClean="0">
                              <a:latin typeface="Cambria Math" panose="02040503050406030204" pitchFamily="18" charset="0"/>
                            </a:rPr>
                            <m:t>)</m:t>
                          </m:r>
                        </m:e>
                      </m:d>
                    </m:oMath>
                  </m:oMathPara>
                </a14:m>
                <a:endParaRPr lang="ko-KR" altLang="en-US" sz="2800" dirty="0"/>
              </a:p>
            </p:txBody>
          </p:sp>
        </mc:Choice>
        <mc:Fallback xmlns="">
          <p:sp>
            <p:nvSpPr>
              <p:cNvPr id="2" name="TextBox 1">
                <a:extLst>
                  <a:ext uri="{FF2B5EF4-FFF2-40B4-BE49-F238E27FC236}">
                    <a16:creationId xmlns:a16="http://schemas.microsoft.com/office/drawing/2014/main" id="{9B3DF481-944F-4164-AF91-D33427ED1472}"/>
                  </a:ext>
                </a:extLst>
              </p:cNvPr>
              <p:cNvSpPr txBox="1">
                <a:spLocks noRot="1" noChangeAspect="1" noMove="1" noResize="1" noEditPoints="1" noAdjustHandles="1" noChangeArrowheads="1" noChangeShapeType="1" noTextEdit="1"/>
              </p:cNvSpPr>
              <p:nvPr/>
            </p:nvSpPr>
            <p:spPr>
              <a:xfrm>
                <a:off x="9971" y="874058"/>
                <a:ext cx="6239721" cy="929613"/>
              </a:xfrm>
              <a:prstGeom prst="rect">
                <a:avLst/>
              </a:prstGeom>
              <a:blipFill>
                <a:blip r:embed="rId4"/>
                <a:stretch>
                  <a:fillRect/>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73146966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ADCAB142-0B34-44C4-8886-607CDAE26C9D}"/>
              </a:ext>
            </a:extLst>
          </p:cNvPr>
          <p:cNvPicPr>
            <a:picLocks noChangeAspect="1"/>
          </p:cNvPicPr>
          <p:nvPr/>
        </p:nvPicPr>
        <p:blipFill>
          <a:blip r:embed="rId2"/>
          <a:stretch>
            <a:fillRect/>
          </a:stretch>
        </p:blipFill>
        <p:spPr>
          <a:xfrm>
            <a:off x="0" y="0"/>
            <a:ext cx="5853998" cy="5926015"/>
          </a:xfrm>
          <a:prstGeom prst="rect">
            <a:avLst/>
          </a:prstGeom>
        </p:spPr>
      </p:pic>
      <p:pic>
        <p:nvPicPr>
          <p:cNvPr id="4" name="그림 3">
            <a:extLst>
              <a:ext uri="{FF2B5EF4-FFF2-40B4-BE49-F238E27FC236}">
                <a16:creationId xmlns:a16="http://schemas.microsoft.com/office/drawing/2014/main" id="{E4482D48-A137-4D0E-A1C9-F6476E6FC870}"/>
              </a:ext>
            </a:extLst>
          </p:cNvPr>
          <p:cNvPicPr>
            <a:picLocks noChangeAspect="1"/>
          </p:cNvPicPr>
          <p:nvPr/>
        </p:nvPicPr>
        <p:blipFill>
          <a:blip r:embed="rId3"/>
          <a:stretch>
            <a:fillRect/>
          </a:stretch>
        </p:blipFill>
        <p:spPr>
          <a:xfrm>
            <a:off x="5201507" y="1553308"/>
            <a:ext cx="6990493" cy="5304692"/>
          </a:xfrm>
          <a:prstGeom prst="rect">
            <a:avLst/>
          </a:prstGeom>
        </p:spPr>
      </p:pic>
      <p:sp>
        <p:nvSpPr>
          <p:cNvPr id="5" name="직사각형 4">
            <a:extLst>
              <a:ext uri="{FF2B5EF4-FFF2-40B4-BE49-F238E27FC236}">
                <a16:creationId xmlns:a16="http://schemas.microsoft.com/office/drawing/2014/main" id="{492FCFA7-6450-4EB8-9160-1E40F536668B}"/>
              </a:ext>
            </a:extLst>
          </p:cNvPr>
          <p:cNvSpPr/>
          <p:nvPr/>
        </p:nvSpPr>
        <p:spPr>
          <a:xfrm>
            <a:off x="885093" y="353218"/>
            <a:ext cx="920261" cy="4615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6287BAA3-C029-48F6-8F26-6B982061AA5E}"/>
              </a:ext>
            </a:extLst>
          </p:cNvPr>
          <p:cNvSpPr/>
          <p:nvPr/>
        </p:nvSpPr>
        <p:spPr>
          <a:xfrm>
            <a:off x="5767755" y="1648618"/>
            <a:ext cx="1096107" cy="4615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59075886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9B183912-5A39-48D7-8918-5CFE941996E6}"/>
              </a:ext>
            </a:extLst>
          </p:cNvPr>
          <p:cNvPicPr>
            <a:picLocks noChangeAspect="1"/>
          </p:cNvPicPr>
          <p:nvPr/>
        </p:nvPicPr>
        <p:blipFill>
          <a:blip r:embed="rId2"/>
          <a:stretch>
            <a:fillRect/>
          </a:stretch>
        </p:blipFill>
        <p:spPr>
          <a:xfrm>
            <a:off x="-1" y="-1"/>
            <a:ext cx="8454313" cy="4360985"/>
          </a:xfrm>
          <a:prstGeom prst="rect">
            <a:avLst/>
          </a:prstGeom>
        </p:spPr>
      </p:pic>
      <p:pic>
        <p:nvPicPr>
          <p:cNvPr id="5" name="그림 4">
            <a:extLst>
              <a:ext uri="{FF2B5EF4-FFF2-40B4-BE49-F238E27FC236}">
                <a16:creationId xmlns:a16="http://schemas.microsoft.com/office/drawing/2014/main" id="{1C1C453D-0FA3-42C9-A19B-393E2DF30750}"/>
              </a:ext>
            </a:extLst>
          </p:cNvPr>
          <p:cNvPicPr>
            <a:picLocks noChangeAspect="1"/>
          </p:cNvPicPr>
          <p:nvPr/>
        </p:nvPicPr>
        <p:blipFill>
          <a:blip r:embed="rId3"/>
          <a:stretch>
            <a:fillRect/>
          </a:stretch>
        </p:blipFill>
        <p:spPr>
          <a:xfrm>
            <a:off x="3845169" y="4159024"/>
            <a:ext cx="8346831" cy="2698976"/>
          </a:xfrm>
          <a:prstGeom prst="rect">
            <a:avLst/>
          </a:prstGeom>
        </p:spPr>
      </p:pic>
      <p:sp>
        <p:nvSpPr>
          <p:cNvPr id="10" name="직사각형 9">
            <a:extLst>
              <a:ext uri="{FF2B5EF4-FFF2-40B4-BE49-F238E27FC236}">
                <a16:creationId xmlns:a16="http://schemas.microsoft.com/office/drawing/2014/main" id="{058CE7C7-8A13-468C-AD84-7A86001B0C42}"/>
              </a:ext>
            </a:extLst>
          </p:cNvPr>
          <p:cNvSpPr/>
          <p:nvPr/>
        </p:nvSpPr>
        <p:spPr>
          <a:xfrm>
            <a:off x="2144080" y="3099546"/>
            <a:ext cx="5757274" cy="2390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직사각형 10">
            <a:extLst>
              <a:ext uri="{FF2B5EF4-FFF2-40B4-BE49-F238E27FC236}">
                <a16:creationId xmlns:a16="http://schemas.microsoft.com/office/drawing/2014/main" id="{9FF2876A-8A24-4249-8471-17D25946A7CB}"/>
              </a:ext>
            </a:extLst>
          </p:cNvPr>
          <p:cNvSpPr/>
          <p:nvPr/>
        </p:nvSpPr>
        <p:spPr>
          <a:xfrm>
            <a:off x="0" y="3368488"/>
            <a:ext cx="2723029" cy="26079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직사각형 11">
            <a:extLst>
              <a:ext uri="{FF2B5EF4-FFF2-40B4-BE49-F238E27FC236}">
                <a16:creationId xmlns:a16="http://schemas.microsoft.com/office/drawing/2014/main" id="{82B1D429-2AC4-4967-A384-B150C96599A7}"/>
              </a:ext>
            </a:extLst>
          </p:cNvPr>
          <p:cNvSpPr/>
          <p:nvPr/>
        </p:nvSpPr>
        <p:spPr>
          <a:xfrm>
            <a:off x="3845169" y="4643864"/>
            <a:ext cx="2932149" cy="2710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05AB737-4904-4EB9-A517-2BCDC3FE9D5E}"/>
                  </a:ext>
                </a:extLst>
              </p:cNvPr>
              <p:cNvSpPr txBox="1"/>
              <p:nvPr/>
            </p:nvSpPr>
            <p:spPr>
              <a:xfrm>
                <a:off x="7311282" y="1894846"/>
                <a:ext cx="468166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𝐹𝑢𝑛𝑐𝑡𝑖𝑜𝑛𝑎𝑙</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𝑆𝑐h𝑟𝑜𝑑𝑖𝑛𝑔𝑒𝑟</m:t>
                      </m:r>
                      <m:r>
                        <a:rPr lang="en-US" altLang="ko-KR" sz="2400" b="0" i="1" smtClean="0">
                          <a:latin typeface="Cambria Math" panose="02040503050406030204" pitchFamily="18" charset="0"/>
                          <a:ea typeface="Cambria Math" panose="02040503050406030204" pitchFamily="18" charset="0"/>
                        </a:rPr>
                        <m:t> </m:t>
                      </m:r>
                      <m:r>
                        <a:rPr lang="en-US" altLang="ko-KR" sz="2400" i="1">
                          <a:latin typeface="Cambria Math" panose="02040503050406030204" pitchFamily="18" charset="0"/>
                          <a:ea typeface="Cambria Math" panose="02040503050406030204" pitchFamily="18" charset="0"/>
                        </a:rPr>
                        <m:t>𝑒𝑞𝑢𝑎𝑡𝑖𝑜𝑛</m:t>
                      </m:r>
                    </m:oMath>
                  </m:oMathPara>
                </a14:m>
                <a:endParaRPr lang="ko-KR" altLang="en-US" sz="2400" i="1" dirty="0">
                  <a:latin typeface="Cambria Math" panose="02040503050406030204" pitchFamily="18" charset="0"/>
                </a:endParaRPr>
              </a:p>
            </p:txBody>
          </p:sp>
        </mc:Choice>
        <mc:Fallback xmlns="">
          <p:sp>
            <p:nvSpPr>
              <p:cNvPr id="13" name="TextBox 12">
                <a:extLst>
                  <a:ext uri="{FF2B5EF4-FFF2-40B4-BE49-F238E27FC236}">
                    <a16:creationId xmlns:a16="http://schemas.microsoft.com/office/drawing/2014/main" id="{905AB737-4904-4EB9-A517-2BCDC3FE9D5E}"/>
                  </a:ext>
                </a:extLst>
              </p:cNvPr>
              <p:cNvSpPr txBox="1">
                <a:spLocks noRot="1" noChangeAspect="1" noMove="1" noResize="1" noEditPoints="1" noAdjustHandles="1" noChangeArrowheads="1" noChangeShapeType="1" noTextEdit="1"/>
              </p:cNvSpPr>
              <p:nvPr/>
            </p:nvSpPr>
            <p:spPr>
              <a:xfrm>
                <a:off x="7311282" y="1894846"/>
                <a:ext cx="4681666" cy="369332"/>
              </a:xfrm>
              <a:prstGeom prst="rect">
                <a:avLst/>
              </a:prstGeom>
              <a:blipFill>
                <a:blip r:embed="rId4"/>
                <a:stretch>
                  <a:fillRect l="-1172" r="-1823" b="-38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35F536E-BCBD-4585-8685-1297487441A7}"/>
                  </a:ext>
                </a:extLst>
              </p:cNvPr>
              <p:cNvSpPr txBox="1"/>
              <p:nvPr/>
            </p:nvSpPr>
            <p:spPr>
              <a:xfrm>
                <a:off x="296400" y="5095373"/>
                <a:ext cx="427803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𝐻𝑒𝑖𝑠𝑒𝑛𝑏𝑒𝑟𝑔</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𝑜𝑝𝑒𝑟𝑎𝑡𝑜𝑟</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𝑒𝑞𝑢𝑎𝑡𝑖𝑜𝑛</m:t>
                      </m:r>
                    </m:oMath>
                  </m:oMathPara>
                </a14:m>
                <a:endParaRPr lang="ko-KR" altLang="en-US" sz="2400" i="1" dirty="0">
                  <a:latin typeface="Cambria Math" panose="02040503050406030204" pitchFamily="18" charset="0"/>
                </a:endParaRPr>
              </a:p>
            </p:txBody>
          </p:sp>
        </mc:Choice>
        <mc:Fallback xmlns="">
          <p:sp>
            <p:nvSpPr>
              <p:cNvPr id="14" name="TextBox 13">
                <a:extLst>
                  <a:ext uri="{FF2B5EF4-FFF2-40B4-BE49-F238E27FC236}">
                    <a16:creationId xmlns:a16="http://schemas.microsoft.com/office/drawing/2014/main" id="{935F536E-BCBD-4585-8685-1297487441A7}"/>
                  </a:ext>
                </a:extLst>
              </p:cNvPr>
              <p:cNvSpPr txBox="1">
                <a:spLocks noRot="1" noChangeAspect="1" noMove="1" noResize="1" noEditPoints="1" noAdjustHandles="1" noChangeArrowheads="1" noChangeShapeType="1" noTextEdit="1"/>
              </p:cNvSpPr>
              <p:nvPr/>
            </p:nvSpPr>
            <p:spPr>
              <a:xfrm>
                <a:off x="296400" y="5095373"/>
                <a:ext cx="4278031" cy="369332"/>
              </a:xfrm>
              <a:prstGeom prst="rect">
                <a:avLst/>
              </a:prstGeom>
              <a:blipFill>
                <a:blip r:embed="rId5"/>
                <a:stretch>
                  <a:fillRect l="-2140" r="-2140" b="-38333"/>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322983750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908B9CAE-3A7D-4D76-A4C5-6767ADE3BF90}"/>
              </a:ext>
            </a:extLst>
          </p:cNvPr>
          <p:cNvPicPr>
            <a:picLocks noChangeAspect="1"/>
          </p:cNvPicPr>
          <p:nvPr/>
        </p:nvPicPr>
        <p:blipFill>
          <a:blip r:embed="rId2"/>
          <a:stretch>
            <a:fillRect/>
          </a:stretch>
        </p:blipFill>
        <p:spPr>
          <a:xfrm>
            <a:off x="1425378" y="0"/>
            <a:ext cx="9341243" cy="6858000"/>
          </a:xfrm>
          <a:prstGeom prst="rect">
            <a:avLst/>
          </a:prstGeom>
        </p:spPr>
      </p:pic>
      <p:sp>
        <p:nvSpPr>
          <p:cNvPr id="3" name="직사각형 2">
            <a:extLst>
              <a:ext uri="{FF2B5EF4-FFF2-40B4-BE49-F238E27FC236}">
                <a16:creationId xmlns:a16="http://schemas.microsoft.com/office/drawing/2014/main" id="{9B9B9154-0B4E-4E3E-8682-337D73709BAC}"/>
              </a:ext>
            </a:extLst>
          </p:cNvPr>
          <p:cNvSpPr/>
          <p:nvPr/>
        </p:nvSpPr>
        <p:spPr>
          <a:xfrm>
            <a:off x="5431922" y="636641"/>
            <a:ext cx="2932149" cy="6004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a:extLst>
              <a:ext uri="{FF2B5EF4-FFF2-40B4-BE49-F238E27FC236}">
                <a16:creationId xmlns:a16="http://schemas.microsoft.com/office/drawing/2014/main" id="{68F4AC19-02EF-4280-98C7-A09854962737}"/>
              </a:ext>
            </a:extLst>
          </p:cNvPr>
          <p:cNvSpPr/>
          <p:nvPr/>
        </p:nvSpPr>
        <p:spPr>
          <a:xfrm>
            <a:off x="4273234" y="3673435"/>
            <a:ext cx="3600019" cy="6004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F03C8B8-70A9-452F-8336-B8E65DCFBDDC}"/>
                  </a:ext>
                </a:extLst>
              </p:cNvPr>
              <p:cNvSpPr txBox="1"/>
              <p:nvPr/>
            </p:nvSpPr>
            <p:spPr>
              <a:xfrm>
                <a:off x="8129312" y="3059668"/>
                <a:ext cx="3842590"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𝐶𝑜𝑛𝑠𝑒𝑟𝑣𝑒𝑑</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𝑐𝑢𝑟𝑟𝑒𝑛𝑡</m:t>
                      </m:r>
                      <m:r>
                        <a:rPr lang="en-US" altLang="ko-KR" sz="2400" b="0" i="1" smtClean="0">
                          <a:latin typeface="Cambria Math" panose="02040503050406030204" pitchFamily="18" charset="0"/>
                          <a:ea typeface="Cambria Math" panose="02040503050406030204" pitchFamily="18" charset="0"/>
                        </a:rPr>
                        <m:t> </m:t>
                      </m:r>
                    </m:oMath>
                  </m:oMathPara>
                </a14:m>
                <a:endParaRPr lang="en-US" altLang="ko-KR" sz="24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𝑓𝑜𝑟</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𝑡h𝑒</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𝑅𝐺</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𝑡𝑟𝑎𝑛𝑠𝑓𝑜𝑟𝑚𝑎𝑡𝑖𝑜𝑛</m:t>
                      </m:r>
                    </m:oMath>
                  </m:oMathPara>
                </a14:m>
                <a:endParaRPr lang="ko-KR" altLang="en-US" sz="2400" i="1" dirty="0">
                  <a:latin typeface="Cambria Math" panose="02040503050406030204" pitchFamily="18" charset="0"/>
                </a:endParaRPr>
              </a:p>
            </p:txBody>
          </p:sp>
        </mc:Choice>
        <mc:Fallback xmlns="">
          <p:sp>
            <p:nvSpPr>
              <p:cNvPr id="6" name="TextBox 5">
                <a:extLst>
                  <a:ext uri="{FF2B5EF4-FFF2-40B4-BE49-F238E27FC236}">
                    <a16:creationId xmlns:a16="http://schemas.microsoft.com/office/drawing/2014/main" id="{4F03C8B8-70A9-452F-8336-B8E65DCFBDDC}"/>
                  </a:ext>
                </a:extLst>
              </p:cNvPr>
              <p:cNvSpPr txBox="1">
                <a:spLocks noRot="1" noChangeAspect="1" noMove="1" noResize="1" noEditPoints="1" noAdjustHandles="1" noChangeArrowheads="1" noChangeShapeType="1" noTextEdit="1"/>
              </p:cNvSpPr>
              <p:nvPr/>
            </p:nvSpPr>
            <p:spPr>
              <a:xfrm>
                <a:off x="8129312" y="3059668"/>
                <a:ext cx="3842590" cy="738664"/>
              </a:xfrm>
              <a:prstGeom prst="rect">
                <a:avLst/>
              </a:prstGeom>
              <a:blipFill>
                <a:blip r:embed="rId3"/>
                <a:stretch>
                  <a:fillRect l="-2540" r="-2381" b="-1818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40A3B7-BB24-4EDE-97BB-4D949A5F39A0}"/>
                  </a:ext>
                </a:extLst>
              </p:cNvPr>
              <p:cNvSpPr txBox="1"/>
              <p:nvPr/>
            </p:nvSpPr>
            <p:spPr>
              <a:xfrm>
                <a:off x="8217258" y="4958834"/>
                <a:ext cx="397474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𝑅𝑒𝑙𝑎𝑡𝑖𝑣𝑒</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𝑒𝑛𝑡𝑟𝑜𝑝𝑦</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𝑓𝑢𝑛𝑐𝑡𝑖𝑜𝑛𝑎𝑙</m:t>
                      </m:r>
                    </m:oMath>
                  </m:oMathPara>
                </a14:m>
                <a:endParaRPr lang="ko-KR" altLang="en-US" sz="2400" i="1" dirty="0">
                  <a:latin typeface="Cambria Math" panose="02040503050406030204" pitchFamily="18" charset="0"/>
                </a:endParaRPr>
              </a:p>
            </p:txBody>
          </p:sp>
        </mc:Choice>
        <mc:Fallback xmlns="">
          <p:sp>
            <p:nvSpPr>
              <p:cNvPr id="8" name="TextBox 7">
                <a:extLst>
                  <a:ext uri="{FF2B5EF4-FFF2-40B4-BE49-F238E27FC236}">
                    <a16:creationId xmlns:a16="http://schemas.microsoft.com/office/drawing/2014/main" id="{9040A3B7-BB24-4EDE-97BB-4D949A5F39A0}"/>
                  </a:ext>
                </a:extLst>
              </p:cNvPr>
              <p:cNvSpPr txBox="1">
                <a:spLocks noRot="1" noChangeAspect="1" noMove="1" noResize="1" noEditPoints="1" noAdjustHandles="1" noChangeArrowheads="1" noChangeShapeType="1" noTextEdit="1"/>
              </p:cNvSpPr>
              <p:nvPr/>
            </p:nvSpPr>
            <p:spPr>
              <a:xfrm>
                <a:off x="8217258" y="4958834"/>
                <a:ext cx="3974742" cy="369332"/>
              </a:xfrm>
              <a:prstGeom prst="rect">
                <a:avLst/>
              </a:prstGeom>
              <a:blipFill>
                <a:blip r:embed="rId4"/>
                <a:stretch>
                  <a:fillRect l="-1534" r="-2147" b="-37705"/>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9AB8195-C58D-417B-B89D-F736563628F7}"/>
                  </a:ext>
                </a:extLst>
              </p:cNvPr>
              <p:cNvSpPr txBox="1"/>
              <p:nvPr/>
            </p:nvSpPr>
            <p:spPr>
              <a:xfrm>
                <a:off x="1706023" y="3789013"/>
                <a:ext cx="20475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sz="2400" b="0" i="1" smtClean="0">
                          <a:latin typeface="Cambria Math" panose="02040503050406030204" pitchFamily="18" charset="0"/>
                          <a:ea typeface="Cambria Math" panose="02040503050406030204" pitchFamily="18" charset="0"/>
                        </a:rPr>
                        <m:t>𝐺𝑟𝑎𝑑𝑖𝑒𝑛𝑡</m:t>
                      </m:r>
                      <m:r>
                        <a:rPr lang="en-US" altLang="ko-KR" sz="2400" b="0" i="1" smtClean="0">
                          <a:latin typeface="Cambria Math" panose="02040503050406030204" pitchFamily="18" charset="0"/>
                          <a:ea typeface="Cambria Math" panose="02040503050406030204" pitchFamily="18" charset="0"/>
                        </a:rPr>
                        <m:t> </m:t>
                      </m:r>
                      <m:r>
                        <a:rPr lang="en-US" altLang="ko-KR" sz="2400" b="0" i="1" smtClean="0">
                          <a:latin typeface="Cambria Math" panose="02040503050406030204" pitchFamily="18" charset="0"/>
                          <a:ea typeface="Cambria Math" panose="02040503050406030204" pitchFamily="18" charset="0"/>
                        </a:rPr>
                        <m:t>𝑓𝑙𝑜𝑤</m:t>
                      </m:r>
                    </m:oMath>
                  </m:oMathPara>
                </a14:m>
                <a:endParaRPr lang="ko-KR" altLang="en-US" sz="2400" i="1" dirty="0">
                  <a:latin typeface="Cambria Math" panose="02040503050406030204" pitchFamily="18" charset="0"/>
                </a:endParaRPr>
              </a:p>
            </p:txBody>
          </p:sp>
        </mc:Choice>
        <mc:Fallback xmlns="">
          <p:sp>
            <p:nvSpPr>
              <p:cNvPr id="9" name="TextBox 8">
                <a:extLst>
                  <a:ext uri="{FF2B5EF4-FFF2-40B4-BE49-F238E27FC236}">
                    <a16:creationId xmlns:a16="http://schemas.microsoft.com/office/drawing/2014/main" id="{A9AB8195-C58D-417B-B89D-F736563628F7}"/>
                  </a:ext>
                </a:extLst>
              </p:cNvPr>
              <p:cNvSpPr txBox="1">
                <a:spLocks noRot="1" noChangeAspect="1" noMove="1" noResize="1" noEditPoints="1" noAdjustHandles="1" noChangeArrowheads="1" noChangeShapeType="1" noTextEdit="1"/>
              </p:cNvSpPr>
              <p:nvPr/>
            </p:nvSpPr>
            <p:spPr>
              <a:xfrm>
                <a:off x="1706023" y="3789013"/>
                <a:ext cx="2047548" cy="369332"/>
              </a:xfrm>
              <a:prstGeom prst="rect">
                <a:avLst/>
              </a:prstGeom>
              <a:blipFill>
                <a:blip r:embed="rId5"/>
                <a:stretch>
                  <a:fillRect l="-3274" r="-4167" b="-38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5441AB1-DD3A-44FE-A150-703F1D0B0D06}"/>
                  </a:ext>
                </a:extLst>
              </p:cNvPr>
              <p:cNvSpPr txBox="1"/>
              <p:nvPr/>
            </p:nvSpPr>
            <p:spPr>
              <a:xfrm>
                <a:off x="7060301" y="4414338"/>
                <a:ext cx="4911601" cy="496226"/>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𝑆</m:t>
                          </m:r>
                        </m:e>
                        <m:sub>
                          <m:r>
                            <a:rPr lang="en-US" altLang="ko-KR" sz="2800" b="0" i="1" smtClean="0">
                              <a:solidFill>
                                <a:srgbClr val="0000FF"/>
                              </a:solidFill>
                              <a:latin typeface="Cambria Math" panose="02040503050406030204" pitchFamily="18" charset="0"/>
                            </a:rPr>
                            <m:t>𝑟𝑒𝑙</m:t>
                          </m:r>
                          <m:r>
                            <a:rPr lang="en-US" altLang="ko-KR" sz="2800" b="0" i="1" smtClean="0">
                              <a:solidFill>
                                <a:srgbClr val="0000FF"/>
                              </a:solidFill>
                              <a:latin typeface="Cambria Math" panose="02040503050406030204" pitchFamily="18" charset="0"/>
                            </a:rPr>
                            <m:t>.</m:t>
                          </m:r>
                        </m:sub>
                      </m:sSub>
                      <m:r>
                        <a:rPr lang="en-US" altLang="ko-KR" sz="2800" b="0" i="1" smtClean="0">
                          <a:solidFill>
                            <a:srgbClr val="0000FF"/>
                          </a:solidFill>
                          <a:latin typeface="Cambria Math" panose="02040503050406030204" pitchFamily="18" charset="0"/>
                        </a:rPr>
                        <m:t>=</m:t>
                      </m:r>
                      <m:r>
                        <a:rPr lang="en-US" altLang="ko-KR" sz="2800" b="0" i="1" smtClean="0">
                          <a:solidFill>
                            <a:srgbClr val="0000FF"/>
                          </a:solidFill>
                          <a:latin typeface="Cambria Math" panose="02040503050406030204" pitchFamily="18" charset="0"/>
                        </a:rPr>
                        <m:t>𝑁</m:t>
                      </m:r>
                      <m:r>
                        <a:rPr lang="en-US" altLang="ko-KR" sz="2800" b="0" i="1" smtClean="0">
                          <a:solidFill>
                            <a:srgbClr val="0000FF"/>
                          </a:solidFill>
                          <a:latin typeface="Cambria Math" panose="02040503050406030204" pitchFamily="18" charset="0"/>
                        </a:rPr>
                        <m:t>∫</m:t>
                      </m:r>
                      <m:sSup>
                        <m:sSupPr>
                          <m:ctrlPr>
                            <a:rPr lang="en-US" altLang="ko-KR" sz="2800" b="0" i="1" smtClean="0">
                              <a:solidFill>
                                <a:srgbClr val="0000FF"/>
                              </a:solidFill>
                              <a:latin typeface="Cambria Math" panose="02040503050406030204" pitchFamily="18" charset="0"/>
                            </a:rPr>
                          </m:ctrlPr>
                        </m:sSupPr>
                        <m:e>
                          <m:r>
                            <a:rPr lang="en-US" altLang="ko-KR" sz="2800" b="0" i="1" smtClean="0">
                              <a:solidFill>
                                <a:srgbClr val="0000FF"/>
                              </a:solidFill>
                              <a:latin typeface="Cambria Math" panose="02040503050406030204" pitchFamily="18" charset="0"/>
                            </a:rPr>
                            <m:t>𝑑</m:t>
                          </m:r>
                        </m:e>
                        <m:sup>
                          <m:r>
                            <a:rPr lang="en-US" altLang="ko-KR" sz="2800" b="0" i="1" smtClean="0">
                              <a:solidFill>
                                <a:srgbClr val="0000FF"/>
                              </a:solidFill>
                              <a:latin typeface="Cambria Math" panose="02040503050406030204" pitchFamily="18" charset="0"/>
                            </a:rPr>
                            <m:t>𝐷</m:t>
                          </m:r>
                        </m:sup>
                      </m:sSup>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 </m:t>
                      </m:r>
                      <m:r>
                        <a:rPr lang="en-US" altLang="ko-KR" sz="2800" b="0" i="1" smtClean="0">
                          <a:solidFill>
                            <a:srgbClr val="0000FF"/>
                          </a:solidFill>
                          <a:latin typeface="Cambria Math" panose="02040503050406030204" pitchFamily="18" charset="0"/>
                        </a:rPr>
                        <m:t>𝜋</m:t>
                      </m:r>
                      <m:d>
                        <m:dPr>
                          <m:ctrlPr>
                            <a:rPr lang="en-US" altLang="ko-KR" sz="2800" b="0" i="1" smtClean="0">
                              <a:solidFill>
                                <a:srgbClr val="0000FF"/>
                              </a:solidFill>
                              <a:latin typeface="Cambria Math" panose="02040503050406030204" pitchFamily="18" charset="0"/>
                            </a:rPr>
                          </m:ctrlPr>
                        </m:dPr>
                        <m:e>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m:t>
                          </m:r>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𝑧</m:t>
                              </m:r>
                            </m:e>
                            <m:sub>
                              <m:r>
                                <a:rPr lang="en-US" altLang="ko-KR" sz="2800" b="0" i="1" smtClean="0">
                                  <a:solidFill>
                                    <a:srgbClr val="0000FF"/>
                                  </a:solidFill>
                                  <a:latin typeface="Cambria Math" panose="02040503050406030204" pitchFamily="18" charset="0"/>
                                </a:rPr>
                                <m:t>𝑓</m:t>
                              </m:r>
                            </m:sub>
                          </m:sSub>
                        </m:e>
                      </m:d>
                      <m:r>
                        <a:rPr lang="en-US" altLang="ko-KR" sz="2800" b="0" i="1" smtClean="0">
                          <a:solidFill>
                            <a:srgbClr val="0000FF"/>
                          </a:solidFill>
                          <a:latin typeface="Cambria Math" panose="02040503050406030204" pitchFamily="18" charset="0"/>
                        </a:rPr>
                        <m:t> </m:t>
                      </m:r>
                      <m:r>
                        <a:rPr lang="en-US" altLang="ko-KR" sz="2800" b="0" i="1" smtClean="0">
                          <a:solidFill>
                            <a:srgbClr val="0000FF"/>
                          </a:solidFill>
                          <a:latin typeface="Cambria Math" panose="02040503050406030204" pitchFamily="18" charset="0"/>
                        </a:rPr>
                        <m:t>𝜆</m:t>
                      </m:r>
                      <m:r>
                        <a:rPr lang="en-US" altLang="ko-KR" sz="2800" b="0" i="1" smtClean="0">
                          <a:solidFill>
                            <a:srgbClr val="0000FF"/>
                          </a:solidFill>
                          <a:latin typeface="Cambria Math" panose="02040503050406030204" pitchFamily="18" charset="0"/>
                        </a:rPr>
                        <m:t>(</m:t>
                      </m:r>
                      <m:r>
                        <a:rPr lang="en-US" altLang="ko-KR" sz="2800" b="0" i="1" smtClean="0">
                          <a:solidFill>
                            <a:srgbClr val="0000FF"/>
                          </a:solidFill>
                          <a:latin typeface="Cambria Math" panose="02040503050406030204" pitchFamily="18" charset="0"/>
                        </a:rPr>
                        <m:t>𝑥</m:t>
                      </m:r>
                      <m:r>
                        <a:rPr lang="en-US" altLang="ko-KR" sz="2800" b="0" i="1" smtClean="0">
                          <a:solidFill>
                            <a:srgbClr val="0000FF"/>
                          </a:solidFill>
                          <a:latin typeface="Cambria Math" panose="02040503050406030204" pitchFamily="18" charset="0"/>
                        </a:rPr>
                        <m:t>,</m:t>
                      </m:r>
                      <m:sSub>
                        <m:sSubPr>
                          <m:ctrlPr>
                            <a:rPr lang="en-US" altLang="ko-KR" sz="2800" b="0" i="1" smtClean="0">
                              <a:solidFill>
                                <a:srgbClr val="0000FF"/>
                              </a:solidFill>
                              <a:latin typeface="Cambria Math" panose="02040503050406030204" pitchFamily="18" charset="0"/>
                            </a:rPr>
                          </m:ctrlPr>
                        </m:sSubPr>
                        <m:e>
                          <m:r>
                            <a:rPr lang="en-US" altLang="ko-KR" sz="2800" b="0" i="1" smtClean="0">
                              <a:solidFill>
                                <a:srgbClr val="0000FF"/>
                              </a:solidFill>
                              <a:latin typeface="Cambria Math" panose="02040503050406030204" pitchFamily="18" charset="0"/>
                            </a:rPr>
                            <m:t>𝑧</m:t>
                          </m:r>
                        </m:e>
                        <m:sub>
                          <m:r>
                            <a:rPr lang="en-US" altLang="ko-KR" sz="2800" b="0" i="1" smtClean="0">
                              <a:solidFill>
                                <a:srgbClr val="0000FF"/>
                              </a:solidFill>
                              <a:latin typeface="Cambria Math" panose="02040503050406030204" pitchFamily="18" charset="0"/>
                            </a:rPr>
                            <m:t>𝑓</m:t>
                          </m:r>
                        </m:sub>
                      </m:sSub>
                      <m:r>
                        <a:rPr lang="en-US" altLang="ko-KR" sz="2800" b="0" i="1" smtClean="0">
                          <a:solidFill>
                            <a:srgbClr val="0000FF"/>
                          </a:solidFill>
                          <a:latin typeface="Cambria Math" panose="02040503050406030204" pitchFamily="18" charset="0"/>
                        </a:rPr>
                        <m:t>)</m:t>
                      </m:r>
                    </m:oMath>
                  </m:oMathPara>
                </a14:m>
                <a:endParaRPr lang="ko-KR" altLang="en-US" sz="2800" dirty="0">
                  <a:solidFill>
                    <a:srgbClr val="0000FF"/>
                  </a:solidFill>
                </a:endParaRPr>
              </a:p>
            </p:txBody>
          </p:sp>
        </mc:Choice>
        <mc:Fallback xmlns="">
          <p:sp>
            <p:nvSpPr>
              <p:cNvPr id="10" name="TextBox 9">
                <a:extLst>
                  <a:ext uri="{FF2B5EF4-FFF2-40B4-BE49-F238E27FC236}">
                    <a16:creationId xmlns:a16="http://schemas.microsoft.com/office/drawing/2014/main" id="{55441AB1-DD3A-44FE-A150-703F1D0B0D06}"/>
                  </a:ext>
                </a:extLst>
              </p:cNvPr>
              <p:cNvSpPr txBox="1">
                <a:spLocks noRot="1" noChangeAspect="1" noMove="1" noResize="1" noEditPoints="1" noAdjustHandles="1" noChangeArrowheads="1" noChangeShapeType="1" noTextEdit="1"/>
              </p:cNvSpPr>
              <p:nvPr/>
            </p:nvSpPr>
            <p:spPr>
              <a:xfrm>
                <a:off x="7060301" y="4414338"/>
                <a:ext cx="4911601" cy="496226"/>
              </a:xfrm>
              <a:prstGeom prst="rect">
                <a:avLst/>
              </a:prstGeom>
              <a:blipFill>
                <a:blip r:embed="rId6"/>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A95EBF6-3393-41CE-AEB8-65960B365C20}"/>
                  </a:ext>
                </a:extLst>
              </p:cNvPr>
              <p:cNvSpPr txBox="1"/>
              <p:nvPr/>
            </p:nvSpPr>
            <p:spPr>
              <a:xfrm>
                <a:off x="3819863" y="6154216"/>
                <a:ext cx="8152039" cy="49673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2800" b="0" i="1" smtClean="0">
                              <a:latin typeface="Cambria Math" panose="02040503050406030204" pitchFamily="18" charset="0"/>
                            </a:rPr>
                          </m:ctrlPr>
                        </m:sSubPr>
                        <m:e>
                          <m:r>
                            <a:rPr lang="en-US" altLang="ko-KR" sz="2800" b="0" i="1" smtClean="0">
                              <a:latin typeface="Cambria Math" panose="02040503050406030204" pitchFamily="18" charset="0"/>
                            </a:rPr>
                            <m:t>𝑆</m:t>
                          </m:r>
                        </m:e>
                        <m:sub>
                          <m:r>
                            <a:rPr lang="en-US" altLang="ko-KR" sz="2800" b="0" i="1" smtClean="0">
                              <a:latin typeface="Cambria Math" panose="02040503050406030204" pitchFamily="18" charset="0"/>
                            </a:rPr>
                            <m:t>𝑒𝑓𝑓</m:t>
                          </m:r>
                        </m:sub>
                      </m:sSub>
                      <m:r>
                        <a:rPr lang="en-US" altLang="ko-KR" sz="2800" i="1">
                          <a:latin typeface="Cambria Math" panose="02040503050406030204" pitchFamily="18" charset="0"/>
                        </a:rPr>
                        <m:t>(</m:t>
                      </m:r>
                      <m:sSub>
                        <m:sSubPr>
                          <m:ctrlPr>
                            <a:rPr lang="en-US" altLang="ko-KR" sz="2800" i="1">
                              <a:latin typeface="Cambria Math" panose="02040503050406030204" pitchFamily="18" charset="0"/>
                            </a:rPr>
                          </m:ctrlPr>
                        </m:sSubPr>
                        <m:e>
                          <m:r>
                            <a:rPr lang="en-US" altLang="ko-KR" sz="2800" i="1">
                              <a:latin typeface="Cambria Math" panose="02040503050406030204" pitchFamily="18" charset="0"/>
                            </a:rPr>
                            <m:t>𝑧</m:t>
                          </m:r>
                        </m:e>
                        <m:sub>
                          <m:r>
                            <a:rPr lang="en-US" altLang="ko-KR" sz="2800" i="1">
                              <a:latin typeface="Cambria Math" panose="02040503050406030204" pitchFamily="18" charset="0"/>
                            </a:rPr>
                            <m:t>𝑓</m:t>
                          </m:r>
                        </m:sub>
                      </m:sSub>
                      <m:r>
                        <a:rPr lang="en-US" altLang="ko-KR" sz="2800" i="1">
                          <a:latin typeface="Cambria Math" panose="02040503050406030204" pitchFamily="18" charset="0"/>
                        </a:rPr>
                        <m:t>)=</m:t>
                      </m:r>
                      <m:r>
                        <a:rPr lang="en-US" altLang="ko-KR" sz="2800" i="1">
                          <a:latin typeface="Cambria Math" panose="02040503050406030204" pitchFamily="18" charset="0"/>
                        </a:rPr>
                        <m:t>𝑁</m:t>
                      </m:r>
                      <m:r>
                        <a:rPr lang="en-US" altLang="ko-KR" sz="2800" i="1">
                          <a:latin typeface="Cambria Math" panose="02040503050406030204" pitchFamily="18" charset="0"/>
                        </a:rPr>
                        <m:t>∫</m:t>
                      </m:r>
                      <m:sSup>
                        <m:sSupPr>
                          <m:ctrlPr>
                            <a:rPr lang="en-US" altLang="ko-KR" sz="2800" b="0" i="1" smtClean="0">
                              <a:latin typeface="Cambria Math" panose="02040503050406030204" pitchFamily="18" charset="0"/>
                            </a:rPr>
                          </m:ctrlPr>
                        </m:sSupPr>
                        <m:e>
                          <m:r>
                            <a:rPr lang="en-US" altLang="ko-KR" sz="2800" b="0" i="1" smtClean="0">
                              <a:latin typeface="Cambria Math" panose="02040503050406030204" pitchFamily="18" charset="0"/>
                            </a:rPr>
                            <m:t>𝑑</m:t>
                          </m:r>
                        </m:e>
                        <m:sup>
                          <m:r>
                            <a:rPr lang="en-US" altLang="ko-KR" sz="2800" b="0" i="1" smtClean="0">
                              <a:latin typeface="Cambria Math" panose="02040503050406030204" pitchFamily="18" charset="0"/>
                            </a:rPr>
                            <m:t>𝐷</m:t>
                          </m:r>
                        </m:sup>
                      </m:sSup>
                      <m:r>
                        <a:rPr lang="en-US" altLang="ko-KR" sz="2800" b="0" i="1" smtClean="0">
                          <a:latin typeface="Cambria Math" panose="02040503050406030204" pitchFamily="18" charset="0"/>
                        </a:rPr>
                        <m:t>𝑥</m:t>
                      </m:r>
                      <m:d>
                        <m:dPr>
                          <m:ctrlPr>
                            <a:rPr lang="en-US" altLang="ko-KR" sz="2800" i="1">
                              <a:latin typeface="Cambria Math" panose="02040503050406030204" pitchFamily="18" charset="0"/>
                            </a:rPr>
                          </m:ctrlPr>
                        </m:dPr>
                        <m:e>
                          <m:r>
                            <a:rPr lang="en-US" altLang="ko-KR" sz="2800" i="1" smtClean="0">
                              <a:solidFill>
                                <a:srgbClr val="0000FF"/>
                              </a:solidFill>
                              <a:latin typeface="Cambria Math" panose="02040503050406030204" pitchFamily="18" charset="0"/>
                            </a:rPr>
                            <m:t>𝜋</m:t>
                          </m:r>
                          <m:d>
                            <m:dPr>
                              <m:ctrlPr>
                                <a:rPr lang="en-US" altLang="ko-KR" sz="2800" i="1">
                                  <a:solidFill>
                                    <a:srgbClr val="0000FF"/>
                                  </a:solidFill>
                                  <a:latin typeface="Cambria Math" panose="02040503050406030204" pitchFamily="18" charset="0"/>
                                </a:rPr>
                              </m:ctrlPr>
                            </m:dPr>
                            <m:e>
                              <m:r>
                                <a:rPr lang="en-US" altLang="ko-KR" sz="2800" i="1">
                                  <a:solidFill>
                                    <a:srgbClr val="0000FF"/>
                                  </a:solidFill>
                                  <a:latin typeface="Cambria Math" panose="02040503050406030204" pitchFamily="18" charset="0"/>
                                </a:rPr>
                                <m:t>𝑥</m:t>
                              </m:r>
                              <m:r>
                                <a:rPr lang="en-US" altLang="ko-KR" sz="2800" i="1">
                                  <a:solidFill>
                                    <a:srgbClr val="0000FF"/>
                                  </a:solidFill>
                                  <a:latin typeface="Cambria Math" panose="02040503050406030204" pitchFamily="18" charset="0"/>
                                </a:rPr>
                                <m:t>,</m:t>
                              </m:r>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𝑧</m:t>
                                  </m:r>
                                </m:e>
                                <m:sub>
                                  <m:r>
                                    <a:rPr lang="en-US" altLang="ko-KR" sz="2800" i="1">
                                      <a:solidFill>
                                        <a:srgbClr val="0000FF"/>
                                      </a:solidFill>
                                      <a:latin typeface="Cambria Math" panose="02040503050406030204" pitchFamily="18" charset="0"/>
                                    </a:rPr>
                                    <m:t>𝑓</m:t>
                                  </m:r>
                                </m:sub>
                              </m:sSub>
                            </m:e>
                          </m:d>
                          <m:r>
                            <a:rPr lang="en-US" altLang="ko-KR" sz="2800" i="1">
                              <a:solidFill>
                                <a:srgbClr val="0000FF"/>
                              </a:solidFill>
                              <a:latin typeface="Cambria Math" panose="02040503050406030204" pitchFamily="18" charset="0"/>
                            </a:rPr>
                            <m:t> </m:t>
                          </m:r>
                          <m:r>
                            <a:rPr lang="en-US" altLang="ko-KR" sz="2800" i="1">
                              <a:solidFill>
                                <a:srgbClr val="0000FF"/>
                              </a:solidFill>
                              <a:latin typeface="Cambria Math" panose="02040503050406030204" pitchFamily="18" charset="0"/>
                            </a:rPr>
                            <m:t>𝜆</m:t>
                          </m:r>
                          <m:d>
                            <m:dPr>
                              <m:ctrlPr>
                                <a:rPr lang="en-US" altLang="ko-KR" sz="2800" i="1">
                                  <a:solidFill>
                                    <a:srgbClr val="0000FF"/>
                                  </a:solidFill>
                                  <a:latin typeface="Cambria Math" panose="02040503050406030204" pitchFamily="18" charset="0"/>
                                </a:rPr>
                              </m:ctrlPr>
                            </m:dPr>
                            <m:e>
                              <m:r>
                                <a:rPr lang="en-US" altLang="ko-KR" sz="2800" i="1">
                                  <a:solidFill>
                                    <a:srgbClr val="0000FF"/>
                                  </a:solidFill>
                                  <a:latin typeface="Cambria Math" panose="02040503050406030204" pitchFamily="18" charset="0"/>
                                </a:rPr>
                                <m:t>𝑥</m:t>
                              </m:r>
                              <m:r>
                                <a:rPr lang="en-US" altLang="ko-KR" sz="2800" i="1">
                                  <a:solidFill>
                                    <a:srgbClr val="0000FF"/>
                                  </a:solidFill>
                                  <a:latin typeface="Cambria Math" panose="02040503050406030204" pitchFamily="18" charset="0"/>
                                </a:rPr>
                                <m:t>,</m:t>
                              </m:r>
                              <m:sSub>
                                <m:sSubPr>
                                  <m:ctrlPr>
                                    <a:rPr lang="en-US" altLang="ko-KR" sz="2800" i="1">
                                      <a:solidFill>
                                        <a:srgbClr val="0000FF"/>
                                      </a:solidFill>
                                      <a:latin typeface="Cambria Math" panose="02040503050406030204" pitchFamily="18" charset="0"/>
                                    </a:rPr>
                                  </m:ctrlPr>
                                </m:sSubPr>
                                <m:e>
                                  <m:r>
                                    <a:rPr lang="en-US" altLang="ko-KR" sz="2800" i="1">
                                      <a:solidFill>
                                        <a:srgbClr val="0000FF"/>
                                      </a:solidFill>
                                      <a:latin typeface="Cambria Math" panose="02040503050406030204" pitchFamily="18" charset="0"/>
                                    </a:rPr>
                                    <m:t>𝑧</m:t>
                                  </m:r>
                                </m:e>
                                <m:sub>
                                  <m:r>
                                    <a:rPr lang="en-US" altLang="ko-KR" sz="2800" i="1">
                                      <a:solidFill>
                                        <a:srgbClr val="0000FF"/>
                                      </a:solidFill>
                                      <a:latin typeface="Cambria Math" panose="02040503050406030204" pitchFamily="18" charset="0"/>
                                    </a:rPr>
                                    <m:t>𝑓</m:t>
                                  </m:r>
                                </m:sub>
                              </m:sSub>
                            </m:e>
                          </m:d>
                          <m:r>
                            <a:rPr lang="en-US" altLang="ko-KR" sz="2800" b="0" i="1" smtClean="0">
                              <a:latin typeface="Cambria Math" panose="02040503050406030204" pitchFamily="18" charset="0"/>
                            </a:rPr>
                            <m:t>+</m:t>
                          </m:r>
                          <m:sSub>
                            <m:sSubPr>
                              <m:ctrlPr>
                                <a:rPr lang="en-US" altLang="ko-KR" sz="2800" i="1" smtClean="0">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𝑉</m:t>
                              </m:r>
                            </m:e>
                            <m:sub>
                              <m:r>
                                <a:rPr lang="en-US" altLang="ko-KR" sz="2800" i="1">
                                  <a:solidFill>
                                    <a:srgbClr val="FF0000"/>
                                  </a:solidFill>
                                  <a:latin typeface="Cambria Math" panose="02040503050406030204" pitchFamily="18" charset="0"/>
                                </a:rPr>
                                <m:t>𝑟𝑔</m:t>
                              </m:r>
                            </m:sub>
                          </m:sSub>
                          <m:d>
                            <m:dPr>
                              <m:begChr m:val="["/>
                              <m:endChr m:val="]"/>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𝜆</m:t>
                              </m:r>
                              <m:d>
                                <m:dPr>
                                  <m:ctrlPr>
                                    <a:rPr lang="en-US" altLang="ko-KR" sz="2800" i="1">
                                      <a:solidFill>
                                        <a:srgbClr val="FF0000"/>
                                      </a:solidFill>
                                      <a:latin typeface="Cambria Math" panose="02040503050406030204" pitchFamily="18" charset="0"/>
                                    </a:rPr>
                                  </m:ctrlPr>
                                </m:dPr>
                                <m:e>
                                  <m:r>
                                    <a:rPr lang="en-US" altLang="ko-KR" sz="2800" i="1">
                                      <a:solidFill>
                                        <a:srgbClr val="FF0000"/>
                                      </a:solidFill>
                                      <a:latin typeface="Cambria Math" panose="02040503050406030204" pitchFamily="18" charset="0"/>
                                    </a:rPr>
                                    <m:t>𝑥</m:t>
                                  </m:r>
                                  <m:r>
                                    <a:rPr lang="en-US" altLang="ko-KR" sz="2800" i="1">
                                      <a:solidFill>
                                        <a:srgbClr val="FF0000"/>
                                      </a:solidFill>
                                      <a:latin typeface="Cambria Math" panose="02040503050406030204" pitchFamily="18" charset="0"/>
                                    </a:rPr>
                                    <m:t>,</m:t>
                                  </m:r>
                                  <m:sSub>
                                    <m:sSubPr>
                                      <m:ctrlPr>
                                        <a:rPr lang="en-US" altLang="ko-KR" sz="2800" i="1">
                                          <a:solidFill>
                                            <a:srgbClr val="FF0000"/>
                                          </a:solidFill>
                                          <a:latin typeface="Cambria Math" panose="02040503050406030204" pitchFamily="18" charset="0"/>
                                        </a:rPr>
                                      </m:ctrlPr>
                                    </m:sSubPr>
                                    <m:e>
                                      <m:r>
                                        <a:rPr lang="en-US" altLang="ko-KR" sz="2800" i="1">
                                          <a:solidFill>
                                            <a:srgbClr val="FF0000"/>
                                          </a:solidFill>
                                          <a:latin typeface="Cambria Math" panose="02040503050406030204" pitchFamily="18" charset="0"/>
                                        </a:rPr>
                                        <m:t>𝑧</m:t>
                                      </m:r>
                                    </m:e>
                                    <m:sub>
                                      <m:r>
                                        <a:rPr lang="en-US" altLang="ko-KR" sz="2800" i="1">
                                          <a:solidFill>
                                            <a:srgbClr val="FF0000"/>
                                          </a:solidFill>
                                          <a:latin typeface="Cambria Math" panose="02040503050406030204" pitchFamily="18" charset="0"/>
                                        </a:rPr>
                                        <m:t>𝑓</m:t>
                                      </m:r>
                                    </m:sub>
                                  </m:sSub>
                                </m:e>
                              </m:d>
                            </m:e>
                          </m:d>
                        </m:e>
                      </m:d>
                    </m:oMath>
                  </m:oMathPara>
                </a14:m>
                <a:endParaRPr lang="ko-KR" altLang="en-US" sz="2800" dirty="0"/>
              </a:p>
            </p:txBody>
          </p:sp>
        </mc:Choice>
        <mc:Fallback xmlns="">
          <p:sp>
            <p:nvSpPr>
              <p:cNvPr id="11" name="TextBox 10">
                <a:extLst>
                  <a:ext uri="{FF2B5EF4-FFF2-40B4-BE49-F238E27FC236}">
                    <a16:creationId xmlns:a16="http://schemas.microsoft.com/office/drawing/2014/main" id="{1A95EBF6-3393-41CE-AEB8-65960B365C20}"/>
                  </a:ext>
                </a:extLst>
              </p:cNvPr>
              <p:cNvSpPr txBox="1">
                <a:spLocks noRot="1" noChangeAspect="1" noMove="1" noResize="1" noEditPoints="1" noAdjustHandles="1" noChangeArrowheads="1" noChangeShapeType="1" noTextEdit="1"/>
              </p:cNvSpPr>
              <p:nvPr/>
            </p:nvSpPr>
            <p:spPr>
              <a:xfrm>
                <a:off x="3819863" y="6154216"/>
                <a:ext cx="8152039" cy="496739"/>
              </a:xfrm>
              <a:prstGeom prst="rect">
                <a:avLst/>
              </a:prstGeom>
              <a:blipFill>
                <a:blip r:embed="rId7"/>
                <a:stretch>
                  <a:fillRect/>
                </a:stretch>
              </a:blipFill>
            </p:spPr>
            <p:txBody>
              <a:bodyPr/>
              <a:lstStyle/>
              <a:p>
                <a:r>
                  <a:rPr lang="ko-KR" altLang="en-US">
                    <a:noFill/>
                  </a:rPr>
                  <a:t> </a:t>
                </a:r>
              </a:p>
            </p:txBody>
          </p:sp>
        </mc:Fallback>
      </mc:AlternateContent>
      <p:sp>
        <p:nvSpPr>
          <p:cNvPr id="12" name="직사각형 11">
            <a:extLst>
              <a:ext uri="{FF2B5EF4-FFF2-40B4-BE49-F238E27FC236}">
                <a16:creationId xmlns:a16="http://schemas.microsoft.com/office/drawing/2014/main" id="{D613089B-DA87-4EBB-849A-CB9830AACB8D}"/>
              </a:ext>
            </a:extLst>
          </p:cNvPr>
          <p:cNvSpPr/>
          <p:nvPr/>
        </p:nvSpPr>
        <p:spPr>
          <a:xfrm>
            <a:off x="7443466" y="5434425"/>
            <a:ext cx="631493" cy="43078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a16="http://schemas.microsoft.com/office/drawing/2014/main" id="{0F65B4B1-0BA8-44E8-B11D-943848B164A3}"/>
              </a:ext>
            </a:extLst>
          </p:cNvPr>
          <p:cNvSpPr/>
          <p:nvPr/>
        </p:nvSpPr>
        <p:spPr>
          <a:xfrm>
            <a:off x="3957487" y="5434425"/>
            <a:ext cx="964137" cy="430784"/>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직사각형 13">
            <a:extLst>
              <a:ext uri="{FF2B5EF4-FFF2-40B4-BE49-F238E27FC236}">
                <a16:creationId xmlns:a16="http://schemas.microsoft.com/office/drawing/2014/main" id="{F62CE31A-B73F-4F82-977D-43018E7D9B6D}"/>
              </a:ext>
            </a:extLst>
          </p:cNvPr>
          <p:cNvSpPr/>
          <p:nvPr/>
        </p:nvSpPr>
        <p:spPr>
          <a:xfrm>
            <a:off x="6744555" y="5433997"/>
            <a:ext cx="577370" cy="43078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39122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circle(in)">
                                      <p:cBhvr>
                                        <p:cTn id="10" dur="20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circle(in)">
                                      <p:cBhvr>
                                        <p:cTn id="15" dur="2000"/>
                                        <p:tgtEl>
                                          <p:spTgt spid="11"/>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ircle(in)">
                                      <p:cBhvr>
                                        <p:cTn id="18" dur="2000"/>
                                        <p:tgtEl>
                                          <p:spTgt spid="12"/>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circle(in)">
                                      <p:cBhvr>
                                        <p:cTn id="2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49DE297A-38F2-4ADC-9976-8AD83B4EA0C9}"/>
              </a:ext>
            </a:extLst>
          </p:cNvPr>
          <p:cNvPicPr>
            <a:picLocks noChangeAspect="1"/>
          </p:cNvPicPr>
          <p:nvPr/>
        </p:nvPicPr>
        <p:blipFill>
          <a:blip r:embed="rId2"/>
          <a:stretch>
            <a:fillRect/>
          </a:stretch>
        </p:blipFill>
        <p:spPr>
          <a:xfrm>
            <a:off x="2195512" y="58981"/>
            <a:ext cx="7800975" cy="1171575"/>
          </a:xfrm>
          <a:prstGeom prst="rect">
            <a:avLst/>
          </a:prstGeom>
        </p:spPr>
      </p:pic>
      <p:pic>
        <p:nvPicPr>
          <p:cNvPr id="3" name="그림 2">
            <a:extLst>
              <a:ext uri="{FF2B5EF4-FFF2-40B4-BE49-F238E27FC236}">
                <a16:creationId xmlns:a16="http://schemas.microsoft.com/office/drawing/2014/main" id="{579491D9-D142-4DBD-B509-FB6D6E6B0148}"/>
              </a:ext>
            </a:extLst>
          </p:cNvPr>
          <p:cNvPicPr>
            <a:picLocks noChangeAspect="1"/>
          </p:cNvPicPr>
          <p:nvPr/>
        </p:nvPicPr>
        <p:blipFill>
          <a:blip r:embed="rId3"/>
          <a:stretch>
            <a:fillRect/>
          </a:stretch>
        </p:blipFill>
        <p:spPr>
          <a:xfrm>
            <a:off x="0" y="1698975"/>
            <a:ext cx="12192000" cy="3460050"/>
          </a:xfrm>
          <a:prstGeom prst="rect">
            <a:avLst/>
          </a:prstGeom>
        </p:spPr>
      </p:pic>
      <p:pic>
        <p:nvPicPr>
          <p:cNvPr id="4" name="그림 3">
            <a:extLst>
              <a:ext uri="{FF2B5EF4-FFF2-40B4-BE49-F238E27FC236}">
                <a16:creationId xmlns:a16="http://schemas.microsoft.com/office/drawing/2014/main" id="{BCABD917-EB92-46BC-9C5F-A18DCFBF6B53}"/>
              </a:ext>
            </a:extLst>
          </p:cNvPr>
          <p:cNvPicPr>
            <a:picLocks noChangeAspect="1"/>
          </p:cNvPicPr>
          <p:nvPr/>
        </p:nvPicPr>
        <p:blipFill>
          <a:blip r:embed="rId4"/>
          <a:stretch>
            <a:fillRect/>
          </a:stretch>
        </p:blipFill>
        <p:spPr>
          <a:xfrm>
            <a:off x="200758" y="5872842"/>
            <a:ext cx="5760427" cy="597343"/>
          </a:xfrm>
          <a:prstGeom prst="rect">
            <a:avLst/>
          </a:prstGeom>
        </p:spPr>
      </p:pic>
      <p:pic>
        <p:nvPicPr>
          <p:cNvPr id="5" name="그림 4">
            <a:extLst>
              <a:ext uri="{FF2B5EF4-FFF2-40B4-BE49-F238E27FC236}">
                <a16:creationId xmlns:a16="http://schemas.microsoft.com/office/drawing/2014/main" id="{A0D40CB7-5C90-4F5E-B77B-46F44A735B72}"/>
              </a:ext>
            </a:extLst>
          </p:cNvPr>
          <p:cNvPicPr>
            <a:picLocks noChangeAspect="1"/>
          </p:cNvPicPr>
          <p:nvPr/>
        </p:nvPicPr>
        <p:blipFill>
          <a:blip r:embed="rId5"/>
          <a:stretch>
            <a:fillRect/>
          </a:stretch>
        </p:blipFill>
        <p:spPr>
          <a:xfrm>
            <a:off x="6230817" y="5526151"/>
            <a:ext cx="5760427" cy="1272868"/>
          </a:xfrm>
          <a:prstGeom prst="rect">
            <a:avLst/>
          </a:prstGeom>
        </p:spPr>
      </p:pic>
    </p:spTree>
    <p:extLst>
      <p:ext uri="{BB962C8B-B14F-4D97-AF65-F5344CB8AC3E}">
        <p14:creationId xmlns:p14="http://schemas.microsoft.com/office/powerpoint/2010/main" val="385400793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838200" y="153383"/>
            <a:ext cx="10515600" cy="1487848"/>
          </a:xfrm>
        </p:spPr>
        <p:txBody>
          <a:bodyPr>
            <a:noAutofit/>
          </a:bodyPr>
          <a:lstStyle/>
          <a:p>
            <a:pPr algn="ctr">
              <a:lnSpc>
                <a:spcPct val="150000"/>
              </a:lnSpc>
            </a:pPr>
            <a:r>
              <a:rPr lang="en-US" altLang="ko-KR" sz="3600" dirty="0">
                <a:latin typeface="Arial" panose="020B0604020202020204" pitchFamily="34" charset="0"/>
                <a:cs typeface="Arial" panose="020B0604020202020204" pitchFamily="34" charset="0"/>
              </a:rPr>
              <a:t>Holographic renormalization group (RG) and </a:t>
            </a:r>
            <a:br>
              <a:rPr lang="en-US" altLang="ko-KR" sz="3600" dirty="0">
                <a:latin typeface="Arial" panose="020B0604020202020204" pitchFamily="34" charset="0"/>
                <a:cs typeface="Arial" panose="020B0604020202020204" pitchFamily="34" charset="0"/>
              </a:rPr>
            </a:br>
            <a:r>
              <a:rPr lang="en-US" altLang="ko-KR" sz="3600" dirty="0">
                <a:latin typeface="Arial" panose="020B0604020202020204" pitchFamily="34" charset="0"/>
                <a:cs typeface="Arial" panose="020B0604020202020204" pitchFamily="34" charset="0"/>
              </a:rPr>
              <a:t>on-shell effective action</a:t>
            </a:r>
            <a:endParaRPr lang="ko-KR" altLang="en-US" sz="3600" dirty="0">
              <a:latin typeface="Arial" panose="020B0604020202020204" pitchFamily="34" charset="0"/>
              <a:cs typeface="Arial" panose="020B0604020202020204" pitchFamily="34" charset="0"/>
            </a:endParaRPr>
          </a:p>
        </p:txBody>
      </p:sp>
      <p:pic>
        <p:nvPicPr>
          <p:cNvPr id="3" name="그림 2">
            <a:extLst>
              <a:ext uri="{FF2B5EF4-FFF2-40B4-BE49-F238E27FC236}">
                <a16:creationId xmlns:a16="http://schemas.microsoft.com/office/drawing/2014/main" id="{FA299D28-5403-411E-AE7F-65B5EDCE9AF1}"/>
              </a:ext>
            </a:extLst>
          </p:cNvPr>
          <p:cNvPicPr>
            <a:picLocks noChangeAspect="1"/>
          </p:cNvPicPr>
          <p:nvPr/>
        </p:nvPicPr>
        <p:blipFill>
          <a:blip r:embed="rId2"/>
          <a:stretch>
            <a:fillRect/>
          </a:stretch>
        </p:blipFill>
        <p:spPr>
          <a:xfrm>
            <a:off x="385860" y="2063262"/>
            <a:ext cx="6699075" cy="4519246"/>
          </a:xfrm>
          <a:prstGeom prst="rect">
            <a:avLst/>
          </a:prstGeom>
        </p:spPr>
      </p:pic>
      <p:pic>
        <p:nvPicPr>
          <p:cNvPr id="4" name="그림 3">
            <a:extLst>
              <a:ext uri="{FF2B5EF4-FFF2-40B4-BE49-F238E27FC236}">
                <a16:creationId xmlns:a16="http://schemas.microsoft.com/office/drawing/2014/main" id="{9306413A-E3D0-4FCE-A3B4-D3FEE30816CD}"/>
              </a:ext>
            </a:extLst>
          </p:cNvPr>
          <p:cNvPicPr>
            <a:picLocks noChangeAspect="1"/>
          </p:cNvPicPr>
          <p:nvPr/>
        </p:nvPicPr>
        <p:blipFill>
          <a:blip r:embed="rId3"/>
          <a:stretch>
            <a:fillRect/>
          </a:stretch>
        </p:blipFill>
        <p:spPr>
          <a:xfrm>
            <a:off x="6998690" y="1693985"/>
            <a:ext cx="5193310" cy="5064369"/>
          </a:xfrm>
          <a:prstGeom prst="rect">
            <a:avLst/>
          </a:prstGeom>
        </p:spPr>
      </p:pic>
    </p:spTree>
    <p:extLst>
      <p:ext uri="{BB962C8B-B14F-4D97-AF65-F5344CB8AC3E}">
        <p14:creationId xmlns:p14="http://schemas.microsoft.com/office/powerpoint/2010/main" val="393533958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BC403F71-64C0-4A62-B709-E0830D645D3E}"/>
              </a:ext>
            </a:extLst>
          </p:cNvPr>
          <p:cNvPicPr>
            <a:picLocks noChangeAspect="1"/>
          </p:cNvPicPr>
          <p:nvPr/>
        </p:nvPicPr>
        <p:blipFill>
          <a:blip r:embed="rId2"/>
          <a:stretch>
            <a:fillRect/>
          </a:stretch>
        </p:blipFill>
        <p:spPr>
          <a:xfrm>
            <a:off x="0" y="3110491"/>
            <a:ext cx="12192000" cy="3063695"/>
          </a:xfrm>
          <a:prstGeom prst="rect">
            <a:avLst/>
          </a:prstGeom>
        </p:spPr>
      </p:pic>
      <p:pic>
        <p:nvPicPr>
          <p:cNvPr id="5" name="그림 4">
            <a:extLst>
              <a:ext uri="{FF2B5EF4-FFF2-40B4-BE49-F238E27FC236}">
                <a16:creationId xmlns:a16="http://schemas.microsoft.com/office/drawing/2014/main" id="{664D09C0-B830-4860-A407-343DE1E2C568}"/>
              </a:ext>
            </a:extLst>
          </p:cNvPr>
          <p:cNvPicPr>
            <a:picLocks noChangeAspect="1"/>
          </p:cNvPicPr>
          <p:nvPr/>
        </p:nvPicPr>
        <p:blipFill>
          <a:blip r:embed="rId3"/>
          <a:stretch>
            <a:fillRect/>
          </a:stretch>
        </p:blipFill>
        <p:spPr>
          <a:xfrm>
            <a:off x="0" y="981766"/>
            <a:ext cx="12192000" cy="1483052"/>
          </a:xfrm>
          <a:prstGeom prst="rect">
            <a:avLst/>
          </a:prstGeom>
        </p:spPr>
      </p:pic>
    </p:spTree>
    <p:extLst>
      <p:ext uri="{BB962C8B-B14F-4D97-AF65-F5344CB8AC3E}">
        <p14:creationId xmlns:p14="http://schemas.microsoft.com/office/powerpoint/2010/main" val="243840508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655BD1DB-A98F-4DD2-B31F-B3E4A9C41782}"/>
              </a:ext>
            </a:extLst>
          </p:cNvPr>
          <p:cNvPicPr>
            <a:picLocks noChangeAspect="1"/>
          </p:cNvPicPr>
          <p:nvPr/>
        </p:nvPicPr>
        <p:blipFill>
          <a:blip r:embed="rId2"/>
          <a:stretch>
            <a:fillRect/>
          </a:stretch>
        </p:blipFill>
        <p:spPr>
          <a:xfrm>
            <a:off x="206132" y="928454"/>
            <a:ext cx="11779735" cy="1328239"/>
          </a:xfrm>
          <a:prstGeom prst="rect">
            <a:avLst/>
          </a:prstGeom>
        </p:spPr>
      </p:pic>
      <p:pic>
        <p:nvPicPr>
          <p:cNvPr id="4" name="그림 3">
            <a:extLst>
              <a:ext uri="{FF2B5EF4-FFF2-40B4-BE49-F238E27FC236}">
                <a16:creationId xmlns:a16="http://schemas.microsoft.com/office/drawing/2014/main" id="{76721025-1E23-48A7-8A83-126C0B9F84AF}"/>
              </a:ext>
            </a:extLst>
          </p:cNvPr>
          <p:cNvPicPr>
            <a:picLocks noChangeAspect="1"/>
          </p:cNvPicPr>
          <p:nvPr/>
        </p:nvPicPr>
        <p:blipFill>
          <a:blip r:embed="rId3"/>
          <a:stretch>
            <a:fillRect/>
          </a:stretch>
        </p:blipFill>
        <p:spPr>
          <a:xfrm>
            <a:off x="887191" y="3050111"/>
            <a:ext cx="10417616" cy="3215873"/>
          </a:xfrm>
          <a:prstGeom prst="rect">
            <a:avLst/>
          </a:prstGeom>
        </p:spPr>
      </p:pic>
    </p:spTree>
    <p:extLst>
      <p:ext uri="{BB962C8B-B14F-4D97-AF65-F5344CB8AC3E}">
        <p14:creationId xmlns:p14="http://schemas.microsoft.com/office/powerpoint/2010/main" val="73481557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7EC6FE09-A21D-4A59-A516-CC67AF5FA2F3}"/>
              </a:ext>
            </a:extLst>
          </p:cNvPr>
          <p:cNvPicPr>
            <a:picLocks noChangeAspect="1"/>
          </p:cNvPicPr>
          <p:nvPr/>
        </p:nvPicPr>
        <p:blipFill>
          <a:blip r:embed="rId2"/>
          <a:stretch>
            <a:fillRect/>
          </a:stretch>
        </p:blipFill>
        <p:spPr>
          <a:xfrm>
            <a:off x="0" y="609641"/>
            <a:ext cx="12192000" cy="5638718"/>
          </a:xfrm>
          <a:prstGeom prst="rect">
            <a:avLst/>
          </a:prstGeom>
        </p:spPr>
      </p:pic>
    </p:spTree>
    <p:extLst>
      <p:ext uri="{BB962C8B-B14F-4D97-AF65-F5344CB8AC3E}">
        <p14:creationId xmlns:p14="http://schemas.microsoft.com/office/powerpoint/2010/main" val="1339824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190500" y="1606064"/>
            <a:ext cx="11810999" cy="2078430"/>
          </a:xfrm>
        </p:spPr>
        <p:txBody>
          <a:bodyPr>
            <a:noAutofit/>
          </a:bodyPr>
          <a:lstStyle/>
          <a:p>
            <a:pPr>
              <a:lnSpc>
                <a:spcPct val="150000"/>
              </a:lnSpc>
            </a:pPr>
            <a:r>
              <a:rPr lang="en-US" altLang="ko-KR" sz="3500" dirty="0">
                <a:latin typeface="Arial Rounded MT Bold" panose="020F0704030504030204" pitchFamily="34" charset="0"/>
              </a:rPr>
              <a:t>Brute force derivation</a:t>
            </a:r>
            <a:endParaRPr lang="ko-KR" altLang="en-US" sz="3500" dirty="0">
              <a:latin typeface="Arial Rounded MT Bold" panose="020F0704030504030204" pitchFamily="34" charset="0"/>
            </a:endParaRPr>
          </a:p>
        </p:txBody>
      </p:sp>
    </p:spTree>
    <p:extLst>
      <p:ext uri="{BB962C8B-B14F-4D97-AF65-F5344CB8AC3E}">
        <p14:creationId xmlns:p14="http://schemas.microsoft.com/office/powerpoint/2010/main" val="145844918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B15F3497-949D-4096-8C72-2B19AB909403}"/>
              </a:ext>
            </a:extLst>
          </p:cNvPr>
          <p:cNvPicPr>
            <a:picLocks noChangeAspect="1"/>
          </p:cNvPicPr>
          <p:nvPr/>
        </p:nvPicPr>
        <p:blipFill>
          <a:blip r:embed="rId2"/>
          <a:stretch>
            <a:fillRect/>
          </a:stretch>
        </p:blipFill>
        <p:spPr>
          <a:xfrm>
            <a:off x="0" y="436154"/>
            <a:ext cx="12192000" cy="5985691"/>
          </a:xfrm>
          <a:prstGeom prst="rect">
            <a:avLst/>
          </a:prstGeom>
        </p:spPr>
      </p:pic>
      <p:sp>
        <p:nvSpPr>
          <p:cNvPr id="3" name="직사각형 2">
            <a:extLst>
              <a:ext uri="{FF2B5EF4-FFF2-40B4-BE49-F238E27FC236}">
                <a16:creationId xmlns:a16="http://schemas.microsoft.com/office/drawing/2014/main" id="{F98E9FC1-C895-4EF4-9359-F17BA9E2E175}"/>
              </a:ext>
            </a:extLst>
          </p:cNvPr>
          <p:cNvSpPr/>
          <p:nvPr/>
        </p:nvSpPr>
        <p:spPr>
          <a:xfrm>
            <a:off x="2160645" y="2983523"/>
            <a:ext cx="7897755" cy="1512277"/>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a:extLst>
              <a:ext uri="{FF2B5EF4-FFF2-40B4-BE49-F238E27FC236}">
                <a16:creationId xmlns:a16="http://schemas.microsoft.com/office/drawing/2014/main" id="{FB7955A4-6737-4AD1-8AD7-218A6C328B4C}"/>
              </a:ext>
            </a:extLst>
          </p:cNvPr>
          <p:cNvSpPr/>
          <p:nvPr/>
        </p:nvSpPr>
        <p:spPr>
          <a:xfrm>
            <a:off x="625439" y="863370"/>
            <a:ext cx="10905414" cy="918365"/>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73043511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FE8178F7-D5AB-4DF3-ACE0-A7E9AD13F696}"/>
              </a:ext>
            </a:extLst>
          </p:cNvPr>
          <p:cNvPicPr>
            <a:picLocks noChangeAspect="1"/>
          </p:cNvPicPr>
          <p:nvPr/>
        </p:nvPicPr>
        <p:blipFill>
          <a:blip r:embed="rId2"/>
          <a:stretch>
            <a:fillRect/>
          </a:stretch>
        </p:blipFill>
        <p:spPr>
          <a:xfrm>
            <a:off x="0" y="1787881"/>
            <a:ext cx="12192000" cy="3282238"/>
          </a:xfrm>
          <a:prstGeom prst="rect">
            <a:avLst/>
          </a:prstGeom>
        </p:spPr>
      </p:pic>
    </p:spTree>
    <p:extLst>
      <p:ext uri="{BB962C8B-B14F-4D97-AF65-F5344CB8AC3E}">
        <p14:creationId xmlns:p14="http://schemas.microsoft.com/office/powerpoint/2010/main" val="214111244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53C1AEA5-6699-4C9C-BE14-232052C8B575}"/>
              </a:ext>
            </a:extLst>
          </p:cNvPr>
          <p:cNvPicPr>
            <a:picLocks noChangeAspect="1"/>
          </p:cNvPicPr>
          <p:nvPr/>
        </p:nvPicPr>
        <p:blipFill>
          <a:blip r:embed="rId2"/>
          <a:stretch>
            <a:fillRect/>
          </a:stretch>
        </p:blipFill>
        <p:spPr>
          <a:xfrm>
            <a:off x="0" y="1474115"/>
            <a:ext cx="12192000" cy="3909769"/>
          </a:xfrm>
          <a:prstGeom prst="rect">
            <a:avLst/>
          </a:prstGeom>
        </p:spPr>
      </p:pic>
      <p:sp>
        <p:nvSpPr>
          <p:cNvPr id="3" name="직사각형 2">
            <a:extLst>
              <a:ext uri="{FF2B5EF4-FFF2-40B4-BE49-F238E27FC236}">
                <a16:creationId xmlns:a16="http://schemas.microsoft.com/office/drawing/2014/main" id="{DB99CE0B-6E4E-41E6-980E-9716F54DEA0B}"/>
              </a:ext>
            </a:extLst>
          </p:cNvPr>
          <p:cNvSpPr/>
          <p:nvPr/>
        </p:nvSpPr>
        <p:spPr>
          <a:xfrm>
            <a:off x="1165562" y="3992053"/>
            <a:ext cx="9666044" cy="1391832"/>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09040878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7992300E-B0C2-4C11-B957-188CA30ED9AC}"/>
              </a:ext>
            </a:extLst>
          </p:cNvPr>
          <p:cNvPicPr>
            <a:picLocks noChangeAspect="1"/>
          </p:cNvPicPr>
          <p:nvPr/>
        </p:nvPicPr>
        <p:blipFill>
          <a:blip r:embed="rId2"/>
          <a:stretch>
            <a:fillRect/>
          </a:stretch>
        </p:blipFill>
        <p:spPr>
          <a:xfrm>
            <a:off x="0" y="2067952"/>
            <a:ext cx="12192000" cy="2722095"/>
          </a:xfrm>
          <a:prstGeom prst="rect">
            <a:avLst/>
          </a:prstGeom>
        </p:spPr>
      </p:pic>
    </p:spTree>
    <p:extLst>
      <p:ext uri="{BB962C8B-B14F-4D97-AF65-F5344CB8AC3E}">
        <p14:creationId xmlns:p14="http://schemas.microsoft.com/office/powerpoint/2010/main" val="42884429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33AC182B-0461-4F45-BA21-EC17FF0989F2}"/>
              </a:ext>
            </a:extLst>
          </p:cNvPr>
          <p:cNvPicPr>
            <a:picLocks noChangeAspect="1"/>
          </p:cNvPicPr>
          <p:nvPr/>
        </p:nvPicPr>
        <p:blipFill>
          <a:blip r:embed="rId2"/>
          <a:stretch>
            <a:fillRect/>
          </a:stretch>
        </p:blipFill>
        <p:spPr>
          <a:xfrm>
            <a:off x="1086221" y="0"/>
            <a:ext cx="10019557" cy="6858000"/>
          </a:xfrm>
          <a:prstGeom prst="rect">
            <a:avLst/>
          </a:prstGeom>
        </p:spPr>
      </p:pic>
      <p:sp>
        <p:nvSpPr>
          <p:cNvPr id="3" name="직사각형 2">
            <a:extLst>
              <a:ext uri="{FF2B5EF4-FFF2-40B4-BE49-F238E27FC236}">
                <a16:creationId xmlns:a16="http://schemas.microsoft.com/office/drawing/2014/main" id="{34A5AF5D-91D6-4AEB-9E28-F7B0ECE62F91}"/>
              </a:ext>
            </a:extLst>
          </p:cNvPr>
          <p:cNvSpPr/>
          <p:nvPr/>
        </p:nvSpPr>
        <p:spPr>
          <a:xfrm>
            <a:off x="1922930" y="4368571"/>
            <a:ext cx="8068236" cy="2375129"/>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34564153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429A3CA7-8FA4-4C89-AFD4-6846BC9D0BB1}"/>
              </a:ext>
            </a:extLst>
          </p:cNvPr>
          <p:cNvSpPr/>
          <p:nvPr/>
        </p:nvSpPr>
        <p:spPr>
          <a:xfrm>
            <a:off x="99085" y="2058264"/>
            <a:ext cx="11993861" cy="2132315"/>
          </a:xfrm>
          <a:prstGeom prst="rect">
            <a:avLst/>
          </a:prstGeom>
        </p:spPr>
        <p:txBody>
          <a:bodyPr wrap="none">
            <a:spAutoFit/>
          </a:bodyPr>
          <a:lstStyle/>
          <a:p>
            <a:pPr algn="ctr">
              <a:lnSpc>
                <a:spcPct val="200000"/>
              </a:lnSpc>
            </a:pPr>
            <a:r>
              <a:rPr lang="en-US" altLang="ko-KR" sz="3600" dirty="0">
                <a:latin typeface="Arial Rounded MT Bold" panose="020F0704030504030204" pitchFamily="34" charset="0"/>
              </a:rPr>
              <a:t>Conformal anomaly inflow and </a:t>
            </a:r>
          </a:p>
          <a:p>
            <a:pPr algn="ctr">
              <a:lnSpc>
                <a:spcPct val="200000"/>
              </a:lnSpc>
            </a:pPr>
            <a:r>
              <a:rPr lang="en-US" altLang="ko-KR" sz="3600" dirty="0">
                <a:latin typeface="Arial Rounded MT Bold" panose="020F0704030504030204" pitchFamily="34" charset="0"/>
              </a:rPr>
              <a:t>Anomaly cancellation in the quantum effective action</a:t>
            </a:r>
            <a:endParaRPr lang="ko-KR" altLang="en-US" sz="3600" dirty="0">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6A642DF-535A-4B83-8FFA-D696F2940A59}"/>
                  </a:ext>
                </a:extLst>
              </p:cNvPr>
              <p:cNvSpPr txBox="1"/>
              <p:nvPr/>
            </p:nvSpPr>
            <p:spPr>
              <a:xfrm>
                <a:off x="2755342" y="5062819"/>
                <a:ext cx="6681316" cy="615553"/>
              </a:xfrm>
              <a:prstGeom prst="rect">
                <a:avLst/>
              </a:prstGeom>
              <a:noFill/>
            </p:spPr>
            <p:txBody>
              <a:bodyPr wrap="none" lIns="0" tIns="0" rIns="0" bIns="0" rtlCol="0">
                <a:spAutoFit/>
              </a:bodyPr>
              <a:lstStyle/>
              <a:p>
                <a14:m>
                  <m:oMath xmlns:m="http://schemas.openxmlformats.org/officeDocument/2006/math">
                    <m:r>
                      <m:rPr>
                        <m:sty m:val="p"/>
                      </m:rPr>
                      <a:rPr lang="en-US" altLang="ko-KR" sz="4000" i="0" smtClean="0">
                        <a:latin typeface="Cambria Math" panose="02040503050406030204" pitchFamily="18" charset="0"/>
                        <a:ea typeface="Cambria Math" panose="02040503050406030204" pitchFamily="18" charset="0"/>
                      </a:rPr>
                      <m:t>Eq</m:t>
                    </m:r>
                  </m:oMath>
                </a14:m>
                <a:r>
                  <a:rPr lang="en-US" altLang="ko-KR" sz="4000" dirty="0">
                    <a:latin typeface="Cambria Math" panose="02040503050406030204" pitchFamily="18" charset="0"/>
                    <a:ea typeface="Cambria Math" panose="02040503050406030204" pitchFamily="18" charset="0"/>
                  </a:rPr>
                  <a:t>. (64) + Eq. (77) = Eq. (63)</a:t>
                </a:r>
                <a:endParaRPr lang="ko-KR" altLang="en-US" sz="4000" dirty="0">
                  <a:latin typeface="Cambria Math" panose="02040503050406030204" pitchFamily="18" charset="0"/>
                </a:endParaRPr>
              </a:p>
            </p:txBody>
          </p:sp>
        </mc:Choice>
        <mc:Fallback xmlns="">
          <p:sp>
            <p:nvSpPr>
              <p:cNvPr id="2" name="TextBox 1">
                <a:extLst>
                  <a:ext uri="{FF2B5EF4-FFF2-40B4-BE49-F238E27FC236}">
                    <a16:creationId xmlns:a16="http://schemas.microsoft.com/office/drawing/2014/main" id="{46A642DF-535A-4B83-8FFA-D696F2940A59}"/>
                  </a:ext>
                </a:extLst>
              </p:cNvPr>
              <p:cNvSpPr txBox="1">
                <a:spLocks noRot="1" noChangeAspect="1" noMove="1" noResize="1" noEditPoints="1" noAdjustHandles="1" noChangeArrowheads="1" noChangeShapeType="1" noTextEdit="1"/>
              </p:cNvSpPr>
              <p:nvPr/>
            </p:nvSpPr>
            <p:spPr>
              <a:xfrm>
                <a:off x="2755342" y="5062819"/>
                <a:ext cx="6681316" cy="615553"/>
              </a:xfrm>
              <a:prstGeom prst="rect">
                <a:avLst/>
              </a:prstGeom>
              <a:blipFill>
                <a:blip r:embed="rId2"/>
                <a:stretch>
                  <a:fillRect t="-26000" r="-1825" b="-50000"/>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30026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ring Theory and Holographic Duality | Physics | MIT OpenCourseWare">
            <a:extLst>
              <a:ext uri="{FF2B5EF4-FFF2-40B4-BE49-F238E27FC236}">
                <a16:creationId xmlns:a16="http://schemas.microsoft.com/office/drawing/2014/main" id="{84D6A740-40BD-4702-AE9C-350F5FCB86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4367" y="983640"/>
            <a:ext cx="6178063" cy="4614241"/>
          </a:xfrm>
          <a:prstGeom prst="rect">
            <a:avLst/>
          </a:prstGeom>
          <a:noFill/>
          <a:extLst>
            <a:ext uri="{909E8E84-426E-40DD-AFC4-6F175D3DCCD1}">
              <a14:hiddenFill xmlns:a14="http://schemas.microsoft.com/office/drawing/2010/main">
                <a:solidFill>
                  <a:srgbClr val="FFFFFF"/>
                </a:solidFill>
              </a14:hiddenFill>
            </a:ext>
          </a:extLst>
        </p:spPr>
      </p:pic>
      <p:sp>
        <p:nvSpPr>
          <p:cNvPr id="4" name="직사각형 3">
            <a:extLst>
              <a:ext uri="{FF2B5EF4-FFF2-40B4-BE49-F238E27FC236}">
                <a16:creationId xmlns:a16="http://schemas.microsoft.com/office/drawing/2014/main" id="{BF8E1C52-02C4-4262-9B33-967B2D53684B}"/>
              </a:ext>
            </a:extLst>
          </p:cNvPr>
          <p:cNvSpPr/>
          <p:nvPr/>
        </p:nvSpPr>
        <p:spPr>
          <a:xfrm>
            <a:off x="18252" y="6543486"/>
            <a:ext cx="7186246" cy="307777"/>
          </a:xfrm>
          <a:prstGeom prst="rect">
            <a:avLst/>
          </a:prstGeom>
        </p:spPr>
        <p:txBody>
          <a:bodyPr wrap="square">
            <a:spAutoFit/>
          </a:bodyPr>
          <a:lstStyle/>
          <a:p>
            <a:r>
              <a:rPr lang="en-US" altLang="ko-KR" sz="1400" dirty="0"/>
              <a:t>https://ocw.mit.edu/courses/8-821-string-theory-and-holographic-duality-fall-2014/</a:t>
            </a:r>
            <a:endParaRPr lang="ko-KR" altLang="en-US" sz="14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61B1084-7320-497B-AFF6-EA44C859F4E0}"/>
                  </a:ext>
                </a:extLst>
              </p:cNvPr>
              <p:cNvSpPr txBox="1"/>
              <p:nvPr/>
            </p:nvSpPr>
            <p:spPr>
              <a:xfrm>
                <a:off x="6928338" y="3089031"/>
                <a:ext cx="39203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𝑈𝑉</m:t>
                      </m:r>
                    </m:oMath>
                  </m:oMathPara>
                </a14:m>
                <a:endParaRPr lang="ko-KR" altLang="en-US" dirty="0"/>
              </a:p>
            </p:txBody>
          </p:sp>
        </mc:Choice>
        <mc:Fallback xmlns="">
          <p:sp>
            <p:nvSpPr>
              <p:cNvPr id="5" name="TextBox 4">
                <a:extLst>
                  <a:ext uri="{FF2B5EF4-FFF2-40B4-BE49-F238E27FC236}">
                    <a16:creationId xmlns:a16="http://schemas.microsoft.com/office/drawing/2014/main" id="{961B1084-7320-497B-AFF6-EA44C859F4E0}"/>
                  </a:ext>
                </a:extLst>
              </p:cNvPr>
              <p:cNvSpPr txBox="1">
                <a:spLocks noRot="1" noChangeAspect="1" noMove="1" noResize="1" noEditPoints="1" noAdjustHandles="1" noChangeArrowheads="1" noChangeShapeType="1" noTextEdit="1"/>
              </p:cNvSpPr>
              <p:nvPr/>
            </p:nvSpPr>
            <p:spPr>
              <a:xfrm>
                <a:off x="6928338" y="3089031"/>
                <a:ext cx="392030" cy="276999"/>
              </a:xfrm>
              <a:prstGeom prst="rect">
                <a:avLst/>
              </a:prstGeom>
              <a:blipFill>
                <a:blip r:embed="rId3"/>
                <a:stretch>
                  <a:fillRect l="-10938" r="-9375" b="-1111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C6385AA-CE98-48C5-A1CA-2D12E404BEE2}"/>
                  </a:ext>
                </a:extLst>
              </p:cNvPr>
              <p:cNvSpPr txBox="1"/>
              <p:nvPr/>
            </p:nvSpPr>
            <p:spPr>
              <a:xfrm>
                <a:off x="6962289" y="4882661"/>
                <a:ext cx="32412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𝐼𝑅</m:t>
                      </m:r>
                    </m:oMath>
                  </m:oMathPara>
                </a14:m>
                <a:endParaRPr lang="ko-KR" altLang="en-US" dirty="0"/>
              </a:p>
            </p:txBody>
          </p:sp>
        </mc:Choice>
        <mc:Fallback xmlns="">
          <p:sp>
            <p:nvSpPr>
              <p:cNvPr id="6" name="TextBox 5">
                <a:extLst>
                  <a:ext uri="{FF2B5EF4-FFF2-40B4-BE49-F238E27FC236}">
                    <a16:creationId xmlns:a16="http://schemas.microsoft.com/office/drawing/2014/main" id="{CC6385AA-CE98-48C5-A1CA-2D12E404BEE2}"/>
                  </a:ext>
                </a:extLst>
              </p:cNvPr>
              <p:cNvSpPr txBox="1">
                <a:spLocks noRot="1" noChangeAspect="1" noMove="1" noResize="1" noEditPoints="1" noAdjustHandles="1" noChangeArrowheads="1" noChangeShapeType="1" noTextEdit="1"/>
              </p:cNvSpPr>
              <p:nvPr/>
            </p:nvSpPr>
            <p:spPr>
              <a:xfrm>
                <a:off x="6962289" y="4882661"/>
                <a:ext cx="324128" cy="276999"/>
              </a:xfrm>
              <a:prstGeom prst="rect">
                <a:avLst/>
              </a:prstGeom>
              <a:blipFill>
                <a:blip r:embed="rId4"/>
                <a:stretch>
                  <a:fillRect l="-11321" r="-11321" b="-1111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7B21D0F-0E67-42B4-9D3E-0CB668E85013}"/>
                  </a:ext>
                </a:extLst>
              </p:cNvPr>
              <p:cNvSpPr txBox="1"/>
              <p:nvPr/>
            </p:nvSpPr>
            <p:spPr>
              <a:xfrm>
                <a:off x="52753" y="3870459"/>
                <a:ext cx="2957926"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𝑓𝑙𝑜𝑤</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𝑖𝑛𝑓𝑙𝑜𝑤</m:t>
                      </m:r>
                    </m:oMath>
                  </m:oMathPara>
                </a14:m>
                <a:endParaRPr lang="ko-KR" altLang="en-US" dirty="0"/>
              </a:p>
            </p:txBody>
          </p:sp>
        </mc:Choice>
        <mc:Fallback xmlns="">
          <p:sp>
            <p:nvSpPr>
              <p:cNvPr id="7" name="TextBox 6">
                <a:extLst>
                  <a:ext uri="{FF2B5EF4-FFF2-40B4-BE49-F238E27FC236}">
                    <a16:creationId xmlns:a16="http://schemas.microsoft.com/office/drawing/2014/main" id="{F7B21D0F-0E67-42B4-9D3E-0CB668E85013}"/>
                  </a:ext>
                </a:extLst>
              </p:cNvPr>
              <p:cNvSpPr txBox="1">
                <a:spLocks noRot="1" noChangeAspect="1" noMove="1" noResize="1" noEditPoints="1" noAdjustHandles="1" noChangeArrowheads="1" noChangeShapeType="1" noTextEdit="1"/>
              </p:cNvSpPr>
              <p:nvPr/>
            </p:nvSpPr>
            <p:spPr>
              <a:xfrm>
                <a:off x="52753" y="3870459"/>
                <a:ext cx="2957926" cy="830997"/>
              </a:xfrm>
              <a:prstGeom prst="rect">
                <a:avLst/>
              </a:prstGeom>
              <a:blipFill>
                <a:blip r:embed="rId5"/>
                <a:stretch>
                  <a:fillRect l="-1856" r="-1856" b="-125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10351E6-E93A-4185-8369-200E96412288}"/>
                  </a:ext>
                </a:extLst>
              </p:cNvPr>
              <p:cNvSpPr txBox="1"/>
              <p:nvPr/>
            </p:nvSpPr>
            <p:spPr>
              <a:xfrm>
                <a:off x="1254367" y="5000173"/>
                <a:ext cx="2917657"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𝐶𝑎𝑢𝑐h𝑦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𝑠𝑢𝑟𝑓𝑎𝑐𝑒</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𝑓𝑜𝑟</m:t>
                      </m:r>
                      <m:r>
                        <a:rPr lang="en-US" altLang="ko-KR" b="0" i="1" smtClean="0">
                          <a:latin typeface="Cambria Math" panose="02040503050406030204" pitchFamily="18" charset="0"/>
                        </a:rPr>
                        <m:t> </m:t>
                      </m:r>
                      <m:r>
                        <a:rPr lang="en-US" altLang="ko-KR" b="0" i="1" smtClean="0">
                          <a:latin typeface="Cambria Math" panose="02040503050406030204" pitchFamily="18" charset="0"/>
                        </a:rPr>
                        <m:t>𝑡h𝑒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𝑡𝑟𝑎𝑛𝑠𝑓𝑜𝑟𝑚𝑎𝑡𝑖𝑜𝑛</m:t>
                      </m:r>
                    </m:oMath>
                  </m:oMathPara>
                </a14:m>
                <a:endParaRPr lang="ko-KR" altLang="en-US" dirty="0"/>
              </a:p>
            </p:txBody>
          </p:sp>
        </mc:Choice>
        <mc:Fallback xmlns="">
          <p:sp>
            <p:nvSpPr>
              <p:cNvPr id="8" name="TextBox 7">
                <a:extLst>
                  <a:ext uri="{FF2B5EF4-FFF2-40B4-BE49-F238E27FC236}">
                    <a16:creationId xmlns:a16="http://schemas.microsoft.com/office/drawing/2014/main" id="{510351E6-E93A-4185-8369-200E96412288}"/>
                  </a:ext>
                </a:extLst>
              </p:cNvPr>
              <p:cNvSpPr txBox="1">
                <a:spLocks noRot="1" noChangeAspect="1" noMove="1" noResize="1" noEditPoints="1" noAdjustHandles="1" noChangeArrowheads="1" noChangeShapeType="1" noTextEdit="1"/>
              </p:cNvSpPr>
              <p:nvPr/>
            </p:nvSpPr>
            <p:spPr>
              <a:xfrm>
                <a:off x="1254367" y="5000173"/>
                <a:ext cx="2917657" cy="553998"/>
              </a:xfrm>
              <a:prstGeom prst="rect">
                <a:avLst/>
              </a:prstGeom>
              <a:blipFill>
                <a:blip r:embed="rId6"/>
                <a:stretch>
                  <a:fillRect l="-1883" r="-2092" b="-1868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3585183-7E74-4447-BD57-39FC4C83798B}"/>
                  </a:ext>
                </a:extLst>
              </p:cNvPr>
              <p:cNvSpPr txBox="1"/>
              <p:nvPr/>
            </p:nvSpPr>
            <p:spPr>
              <a:xfrm>
                <a:off x="7572409" y="4838829"/>
                <a:ext cx="3506601"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𝑐𝑎𝑛𝑐𝑒𝑙𝑙𝑎𝑡𝑖𝑜𝑛</m:t>
                      </m:r>
                    </m:oMath>
                  </m:oMathPara>
                </a14:m>
                <a:endParaRPr lang="en-US" altLang="ko-K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𝑜𝑛</m:t>
                      </m:r>
                      <m:r>
                        <a:rPr lang="en-US" altLang="ko-KR" b="0" i="1" smtClean="0">
                          <a:latin typeface="Cambria Math" panose="02040503050406030204" pitchFamily="18" charset="0"/>
                        </a:rPr>
                        <m:t> </m:t>
                      </m:r>
                      <m:r>
                        <a:rPr lang="en-US" altLang="ko-KR" b="0" i="1" smtClean="0">
                          <a:latin typeface="Cambria Math" panose="02040503050406030204" pitchFamily="18" charset="0"/>
                        </a:rPr>
                        <m:t>𝑡h𝑒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𝑅𝐺</m:t>
                      </m:r>
                      <m:r>
                        <a:rPr lang="en-US" altLang="ko-KR" b="0" i="1" smtClean="0">
                          <a:latin typeface="Cambria Math" panose="02040503050406030204" pitchFamily="18" charset="0"/>
                        </a:rPr>
                        <m:t> </m:t>
                      </m:r>
                      <m:r>
                        <a:rPr lang="en-US" altLang="ko-KR" b="0" i="1" smtClean="0">
                          <a:latin typeface="Cambria Math" panose="02040503050406030204" pitchFamily="18" charset="0"/>
                        </a:rPr>
                        <m:t>𝐶𝑎𝑢𝑐h𝑦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𝑠𝑢𝑟𝑓𝑎𝑐𝑒</m:t>
                      </m:r>
                    </m:oMath>
                  </m:oMathPara>
                </a14:m>
                <a:endParaRPr lang="en-US" altLang="ko-KR" b="0" i="1" dirty="0">
                  <a:latin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D3585183-7E74-4447-BD57-39FC4C83798B}"/>
                  </a:ext>
                </a:extLst>
              </p:cNvPr>
              <p:cNvSpPr txBox="1">
                <a:spLocks noRot="1" noChangeAspect="1" noMove="1" noResize="1" noEditPoints="1" noAdjustHandles="1" noChangeArrowheads="1" noChangeShapeType="1" noTextEdit="1"/>
              </p:cNvSpPr>
              <p:nvPr/>
            </p:nvSpPr>
            <p:spPr>
              <a:xfrm>
                <a:off x="7572409" y="4838829"/>
                <a:ext cx="3506601" cy="553998"/>
              </a:xfrm>
              <a:prstGeom prst="rect">
                <a:avLst/>
              </a:prstGeom>
              <a:blipFill>
                <a:blip r:embed="rId7"/>
                <a:stretch>
                  <a:fillRect l="-1913" r="-1391" b="-17582"/>
                </a:stretch>
              </a:blipFill>
            </p:spPr>
            <p:txBody>
              <a:bodyPr/>
              <a:lstStyle/>
              <a:p>
                <a:r>
                  <a:rPr lang="ko-KR" altLang="en-US">
                    <a:noFill/>
                  </a:rPr>
                  <a:t> </a:t>
                </a:r>
              </a:p>
            </p:txBody>
          </p:sp>
        </mc:Fallback>
      </mc:AlternateContent>
      <p:sp>
        <p:nvSpPr>
          <p:cNvPr id="12" name="제목 1">
            <a:extLst>
              <a:ext uri="{FF2B5EF4-FFF2-40B4-BE49-F238E27FC236}">
                <a16:creationId xmlns:a16="http://schemas.microsoft.com/office/drawing/2014/main" id="{162FF820-22D3-4F78-B51B-D0899D62E384}"/>
              </a:ext>
            </a:extLst>
          </p:cNvPr>
          <p:cNvSpPr txBox="1">
            <a:spLocks/>
          </p:cNvSpPr>
          <p:nvPr/>
        </p:nvSpPr>
        <p:spPr>
          <a:xfrm>
            <a:off x="7514492" y="668942"/>
            <a:ext cx="4566838" cy="2163019"/>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ko-KR" sz="2400" dirty="0">
                <a:latin typeface="Arial Rounded MT Bold" panose="020F0704030504030204" pitchFamily="34" charset="0"/>
              </a:rPr>
              <a:t>RG-based</a:t>
            </a:r>
          </a:p>
          <a:p>
            <a:pPr algn="ctr">
              <a:lnSpc>
                <a:spcPct val="150000"/>
              </a:lnSpc>
            </a:pPr>
            <a:r>
              <a:rPr lang="en-US" altLang="ko-KR" sz="2400" dirty="0">
                <a:latin typeface="Arial Rounded MT Bold" panose="020F0704030504030204" pitchFamily="34" charset="0"/>
              </a:rPr>
              <a:t>emergent dual holography </a:t>
            </a:r>
          </a:p>
          <a:p>
            <a:pPr algn="ctr">
              <a:lnSpc>
                <a:spcPct val="150000"/>
              </a:lnSpc>
            </a:pPr>
            <a:r>
              <a:rPr lang="en-US" altLang="ko-KR" sz="2400" dirty="0">
                <a:latin typeface="Arial Rounded MT Bold" panose="020F0704030504030204" pitchFamily="34" charset="0"/>
              </a:rPr>
              <a:t>= </a:t>
            </a:r>
          </a:p>
          <a:p>
            <a:pPr algn="ctr">
              <a:lnSpc>
                <a:spcPct val="150000"/>
              </a:lnSpc>
            </a:pPr>
            <a:r>
              <a:rPr lang="en-US" altLang="ko-KR" sz="2400" dirty="0">
                <a:latin typeface="Arial Rounded MT Bold" panose="020F0704030504030204" pitchFamily="34" charset="0"/>
              </a:rPr>
              <a:t>Cauchy surface holography</a:t>
            </a:r>
            <a:endParaRPr lang="ko-KR" altLang="en-US" sz="2400" dirty="0">
              <a:latin typeface="Arial Rounded MT Bold" panose="020F0704030504030204" pitchFamily="34" charset="0"/>
            </a:endParaRPr>
          </a:p>
        </p:txBody>
      </p:sp>
      <p:pic>
        <p:nvPicPr>
          <p:cNvPr id="2" name="그림 1">
            <a:extLst>
              <a:ext uri="{FF2B5EF4-FFF2-40B4-BE49-F238E27FC236}">
                <a16:creationId xmlns:a16="http://schemas.microsoft.com/office/drawing/2014/main" id="{DFFA1FDC-F50F-4905-9429-7C3C724D7B1B}"/>
              </a:ext>
            </a:extLst>
          </p:cNvPr>
          <p:cNvPicPr>
            <a:picLocks noChangeAspect="1"/>
          </p:cNvPicPr>
          <p:nvPr/>
        </p:nvPicPr>
        <p:blipFill>
          <a:blip r:embed="rId8"/>
          <a:stretch>
            <a:fillRect/>
          </a:stretch>
        </p:blipFill>
        <p:spPr>
          <a:xfrm>
            <a:off x="18252" y="5599175"/>
            <a:ext cx="8307543" cy="964352"/>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04D9A64-C265-4BA9-A9F2-61141155487E}"/>
                  </a:ext>
                </a:extLst>
              </p:cNvPr>
              <p:cNvSpPr txBox="1"/>
              <p:nvPr/>
            </p:nvSpPr>
            <p:spPr>
              <a:xfrm>
                <a:off x="4172023" y="6217624"/>
                <a:ext cx="576523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rPr>
                        <m:t>𝐶𝑜𝑛𝑓𝑜𝑟𝑚𝑎𝑙</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𝑎𝑛𝑜𝑚𝑎𝑙𝑦</m:t>
                      </m:r>
                      <m:r>
                        <a:rPr lang="en-US" altLang="ko-KR" b="0" i="1" smtClean="0">
                          <a:latin typeface="Cambria Math" panose="02040503050406030204" pitchFamily="18" charset="0"/>
                        </a:rPr>
                        <m:t> </m:t>
                      </m:r>
                      <m:r>
                        <a:rPr lang="en-US" altLang="ko-KR" b="0" i="1" smtClean="0">
                          <a:latin typeface="Cambria Math" panose="02040503050406030204" pitchFamily="18" charset="0"/>
                        </a:rPr>
                        <m:t>𝑓𝑟𝑒𝑒</m:t>
                      </m:r>
                      <m:r>
                        <a:rPr lang="en-US" altLang="ko-KR" b="0" i="1" smtClean="0">
                          <a:latin typeface="Cambria Math" panose="02040503050406030204" pitchFamily="18" charset="0"/>
                        </a:rPr>
                        <m:t> </m:t>
                      </m:r>
                      <m:r>
                        <a:rPr lang="en-US" altLang="ko-KR" b="0" i="1" smtClean="0">
                          <a:latin typeface="Cambria Math" panose="02040503050406030204" pitchFamily="18" charset="0"/>
                        </a:rPr>
                        <m:t>𝐼𝑅</m:t>
                      </m:r>
                      <m:r>
                        <a:rPr lang="en-US" altLang="ko-KR" b="0" i="1" smtClean="0">
                          <a:latin typeface="Cambria Math" panose="02040503050406030204" pitchFamily="18" charset="0"/>
                        </a:rPr>
                        <m:t> </m:t>
                      </m:r>
                      <m:r>
                        <a:rPr lang="en-US" altLang="ko-KR" b="0" i="1" smtClean="0">
                          <a:latin typeface="Cambria Math" panose="02040503050406030204" pitchFamily="18" charset="0"/>
                        </a:rPr>
                        <m:t>𝑞𝑢𝑎𝑛𝑡𝑢𝑚</m:t>
                      </m:r>
                      <m:r>
                        <a:rPr lang="en-US" altLang="ko-KR" b="0" i="1" smtClean="0">
                          <a:latin typeface="Cambria Math" panose="02040503050406030204" pitchFamily="18" charset="0"/>
                        </a:rPr>
                        <m:t> </m:t>
                      </m:r>
                      <m:r>
                        <a:rPr lang="en-US" altLang="ko-KR" b="0" i="1" smtClean="0">
                          <a:latin typeface="Cambria Math" panose="02040503050406030204" pitchFamily="18" charset="0"/>
                        </a:rPr>
                        <m:t>𝑒𝑓𝑓𝑒𝑐𝑡𝑖𝑣𝑒</m:t>
                      </m:r>
                      <m:r>
                        <a:rPr lang="en-US" altLang="ko-KR" b="0" i="1" smtClean="0">
                          <a:latin typeface="Cambria Math" panose="02040503050406030204" pitchFamily="18" charset="0"/>
                        </a:rPr>
                        <m:t> </m:t>
                      </m:r>
                      <m:r>
                        <a:rPr lang="en-US" altLang="ko-KR" b="0" i="1" smtClean="0">
                          <a:latin typeface="Cambria Math" panose="02040503050406030204" pitchFamily="18" charset="0"/>
                        </a:rPr>
                        <m:t>𝑎𝑐𝑡𝑖𝑜𝑛</m:t>
                      </m:r>
                    </m:oMath>
                  </m:oMathPara>
                </a14:m>
                <a:endParaRPr lang="ko-KR" altLang="en-US" dirty="0"/>
              </a:p>
            </p:txBody>
          </p:sp>
        </mc:Choice>
        <mc:Fallback xmlns="">
          <p:sp>
            <p:nvSpPr>
              <p:cNvPr id="9" name="TextBox 8">
                <a:extLst>
                  <a:ext uri="{FF2B5EF4-FFF2-40B4-BE49-F238E27FC236}">
                    <a16:creationId xmlns:a16="http://schemas.microsoft.com/office/drawing/2014/main" id="{504D9A64-C265-4BA9-A9F2-61141155487E}"/>
                  </a:ext>
                </a:extLst>
              </p:cNvPr>
              <p:cNvSpPr txBox="1">
                <a:spLocks noRot="1" noChangeAspect="1" noMove="1" noResize="1" noEditPoints="1" noAdjustHandles="1" noChangeArrowheads="1" noChangeShapeType="1" noTextEdit="1"/>
              </p:cNvSpPr>
              <p:nvPr/>
            </p:nvSpPr>
            <p:spPr>
              <a:xfrm>
                <a:off x="4172023" y="6217624"/>
                <a:ext cx="5765233" cy="276999"/>
              </a:xfrm>
              <a:prstGeom prst="rect">
                <a:avLst/>
              </a:prstGeom>
              <a:blipFill>
                <a:blip r:embed="rId9"/>
                <a:stretch>
                  <a:fillRect l="-740" r="-211" b="-40000"/>
                </a:stretch>
              </a:blipFill>
            </p:spPr>
            <p:txBody>
              <a:bodyPr/>
              <a:lstStyle/>
              <a:p>
                <a:r>
                  <a:rPr lang="ko-KR" altLang="en-US">
                    <a:noFill/>
                  </a:rPr>
                  <a:t> </a:t>
                </a:r>
              </a:p>
            </p:txBody>
          </p:sp>
        </mc:Fallback>
      </mc:AlternateContent>
      <p:pic>
        <p:nvPicPr>
          <p:cNvPr id="3" name="그림 2">
            <a:extLst>
              <a:ext uri="{FF2B5EF4-FFF2-40B4-BE49-F238E27FC236}">
                <a16:creationId xmlns:a16="http://schemas.microsoft.com/office/drawing/2014/main" id="{CFDD6A8E-E61D-4CF6-A10C-F68FC5142CD2}"/>
              </a:ext>
            </a:extLst>
          </p:cNvPr>
          <p:cNvPicPr>
            <a:picLocks noChangeAspect="1"/>
          </p:cNvPicPr>
          <p:nvPr/>
        </p:nvPicPr>
        <p:blipFill>
          <a:blip r:embed="rId10"/>
          <a:stretch>
            <a:fillRect/>
          </a:stretch>
        </p:blipFill>
        <p:spPr>
          <a:xfrm>
            <a:off x="2244969" y="3785255"/>
            <a:ext cx="8129954" cy="659185"/>
          </a:xfrm>
          <a:prstGeom prst="rect">
            <a:avLst/>
          </a:prstGeom>
        </p:spPr>
      </p:pic>
    </p:spTree>
    <p:extLst>
      <p:ext uri="{BB962C8B-B14F-4D97-AF65-F5344CB8AC3E}">
        <p14:creationId xmlns:p14="http://schemas.microsoft.com/office/powerpoint/2010/main" val="338092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838200" y="132736"/>
            <a:ext cx="10515600" cy="969234"/>
          </a:xfrm>
        </p:spPr>
        <p:txBody>
          <a:bodyPr/>
          <a:lstStyle/>
          <a:p>
            <a:pPr algn="ctr"/>
            <a:r>
              <a:rPr lang="en-US" altLang="ko-KR" dirty="0">
                <a:latin typeface="Arial Rounded MT Bold" panose="020F0704030504030204" pitchFamily="34" charset="0"/>
                <a:cs typeface="Arial" panose="020B0604020202020204" pitchFamily="34" charset="0"/>
              </a:rPr>
              <a:t>Summary</a:t>
            </a:r>
            <a:endParaRPr lang="ko-KR" altLang="en-US" dirty="0">
              <a:latin typeface="Arial Rounded MT Bold" panose="020F07040305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내용 개체 틀 2"/>
              <p:cNvSpPr>
                <a:spLocks noGrp="1"/>
              </p:cNvSpPr>
              <p:nvPr>
                <p:ph idx="1"/>
              </p:nvPr>
            </p:nvSpPr>
            <p:spPr>
              <a:xfrm>
                <a:off x="637309" y="1219200"/>
                <a:ext cx="10963563" cy="5506065"/>
              </a:xfrm>
            </p:spPr>
            <p:txBody>
              <a:bodyPr>
                <a:noAutofit/>
              </a:bodyPr>
              <a:lstStyle/>
              <a:p>
                <a:pPr>
                  <a:lnSpc>
                    <a:spcPct val="150000"/>
                  </a:lnSpc>
                </a:pPr>
                <a:r>
                  <a:rPr lang="en-US" altLang="ko-KR" sz="1600" dirty="0">
                    <a:latin typeface="Comic Sans MS" panose="030F0702030302020204" pitchFamily="66" charset="0"/>
                  </a:rPr>
                  <a:t>A cohomological-type TQFT construction gives the formal path integral solution of a functional RG equation given by an effective Fokker-Planck equation (for the target spacetime evolution of the world sheet nonlinear sigma model).</a:t>
                </a:r>
              </a:p>
              <a:p>
                <a:pPr>
                  <a:lnSpc>
                    <a:spcPct val="150000"/>
                  </a:lnSpc>
                </a:pPr>
                <a:r>
                  <a:rPr lang="en-US" altLang="ko-KR" sz="1600" dirty="0">
                    <a:latin typeface="Comic Sans MS" panose="030F0702030302020204" pitchFamily="66" charset="0"/>
                  </a:rPr>
                  <a:t>Our RG construction serves as a non-perturbative generalization of the Wilsonian RG framework (all loop order in </a:t>
                </a:r>
                <a14:m>
                  <m:oMath xmlns:m="http://schemas.openxmlformats.org/officeDocument/2006/math">
                    <m:r>
                      <a:rPr lang="en-US" altLang="ko-KR" sz="1600" b="0" i="1" smtClean="0">
                        <a:latin typeface="Cambria Math" panose="02040503050406030204" pitchFamily="18" charset="0"/>
                      </a:rPr>
                      <m:t>𝛼</m:t>
                    </m:r>
                    <m:r>
                      <a:rPr lang="en-US" altLang="ko-KR" sz="1600" b="0" i="1" smtClean="0">
                        <a:latin typeface="Cambria Math" panose="02040503050406030204" pitchFamily="18" charset="0"/>
                      </a:rPr>
                      <m:t>′</m:t>
                    </m:r>
                  </m:oMath>
                </a14:m>
                <a:r>
                  <a:rPr lang="en-US" altLang="ko-KR" sz="1600" dirty="0">
                    <a:latin typeface="Comic Sans MS" panose="030F0702030302020204" pitchFamily="66" charset="0"/>
                  </a:rPr>
                  <a:t>).</a:t>
                </a:r>
              </a:p>
              <a:p>
                <a:pPr>
                  <a:lnSpc>
                    <a:spcPct val="150000"/>
                  </a:lnSpc>
                </a:pPr>
                <a:r>
                  <a:rPr lang="en-US" altLang="ko-KR" sz="1600" dirty="0">
                    <a:latin typeface="Comic Sans MS" panose="030F0702030302020204" pitchFamily="66" charset="0"/>
                  </a:rPr>
                  <a:t>There is Weyl anomaly inflow from the bulk to the IR boundary, being analogous to the Perelman’s entropy F-functional or the </a:t>
                </a:r>
                <a:r>
                  <a:rPr lang="en-US" altLang="ko-KR" sz="1600" dirty="0" err="1">
                    <a:latin typeface="Comic Sans MS" panose="030F0702030302020204" pitchFamily="66" charset="0"/>
                  </a:rPr>
                  <a:t>Zamolodchikov</a:t>
                </a:r>
                <a:r>
                  <a:rPr lang="en-US" altLang="ko-KR" sz="1600" dirty="0">
                    <a:latin typeface="Comic Sans MS" panose="030F0702030302020204" pitchFamily="66" charset="0"/>
                  </a:rPr>
                  <a:t> C-functional, which gives RG </a:t>
                </a:r>
                <a14:m>
                  <m:oMath xmlns:m="http://schemas.openxmlformats.org/officeDocument/2006/math">
                    <m:r>
                      <a:rPr lang="en-US" altLang="ko-KR" sz="1600" b="0" i="1" smtClean="0">
                        <a:latin typeface="Cambria Math" panose="02040503050406030204" pitchFamily="18" charset="0"/>
                      </a:rPr>
                      <m:t>𝛽</m:t>
                    </m:r>
                  </m:oMath>
                </a14:m>
                <a:r>
                  <a:rPr lang="en-US" altLang="ko-KR" sz="1600" dirty="0">
                    <a:latin typeface="Comic Sans MS" panose="030F0702030302020204" pitchFamily="66" charset="0"/>
                  </a:rPr>
                  <a:t> functions as its gradient flows. In addition, anomaly cancellation occurs for the IR quantum effective action, and thus it is conformal anomaly free. Here, we demonstrated all these aspects explicitly based on our holographic construction, which extends the previous perturbative analysis in a non-perturbative way, i.e., in the all-loop order of the </a:t>
                </a:r>
                <a14:m>
                  <m:oMath xmlns:m="http://schemas.openxmlformats.org/officeDocument/2006/math">
                    <m:r>
                      <a:rPr lang="en-US" altLang="ko-KR" sz="1600" b="0" i="1" smtClean="0">
                        <a:latin typeface="Cambria Math" panose="02040503050406030204" pitchFamily="18" charset="0"/>
                      </a:rPr>
                      <m:t>𝛼</m:t>
                    </m:r>
                    <m:r>
                      <a:rPr lang="en-US" altLang="ko-KR" sz="1600" b="0" i="1" smtClean="0">
                        <a:latin typeface="Cambria Math" panose="02040503050406030204" pitchFamily="18" charset="0"/>
                      </a:rPr>
                      <m:t>′</m:t>
                    </m:r>
                  </m:oMath>
                </a14:m>
                <a:r>
                  <a:rPr lang="en-US" altLang="ko-KR" sz="1600" dirty="0">
                    <a:latin typeface="Comic Sans MS" panose="030F0702030302020204" pitchFamily="66" charset="0"/>
                  </a:rPr>
                  <a:t> expansion. More precisely, we showed that the microscopic (Gibbs) entropy construction is consistent with the macroscopic (Perelman) one. </a:t>
                </a:r>
              </a:p>
              <a:p>
                <a:pPr>
                  <a:lnSpc>
                    <a:spcPct val="150000"/>
                  </a:lnSpc>
                </a:pPr>
                <a:r>
                  <a:rPr lang="en-US" altLang="ko-KR" sz="1600" dirty="0">
                    <a:latin typeface="Comic Sans MS" panose="030F0702030302020204" pitchFamily="66" charset="0"/>
                  </a:rPr>
                  <a:t>Monotonicity of the RG flow is protected by N = 2 SUSY (BRST symmetry), not proven in the second part.</a:t>
                </a:r>
              </a:p>
            </p:txBody>
          </p:sp>
        </mc:Choice>
        <mc:Fallback xmlns="">
          <p:sp>
            <p:nvSpPr>
              <p:cNvPr id="3" name="내용 개체 틀 2"/>
              <p:cNvSpPr>
                <a:spLocks noGrp="1" noRot="1" noChangeAspect="1" noMove="1" noResize="1" noEditPoints="1" noAdjustHandles="1" noChangeArrowheads="1" noChangeShapeType="1" noTextEdit="1"/>
              </p:cNvSpPr>
              <p:nvPr>
                <p:ph idx="1"/>
              </p:nvPr>
            </p:nvSpPr>
            <p:spPr>
              <a:xfrm>
                <a:off x="637309" y="1219200"/>
                <a:ext cx="10963563" cy="5506065"/>
              </a:xfrm>
              <a:blipFill>
                <a:blip r:embed="rId2"/>
                <a:stretch>
                  <a:fillRect l="-222" r="-556"/>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310430225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857141C0-3ADE-48DC-B953-ADA8844D3448}"/>
              </a:ext>
            </a:extLst>
          </p:cNvPr>
          <p:cNvSpPr>
            <a:spLocks noGrp="1"/>
          </p:cNvSpPr>
          <p:nvPr>
            <p:ph idx="1"/>
          </p:nvPr>
        </p:nvSpPr>
        <p:spPr>
          <a:xfrm>
            <a:off x="838200" y="1315556"/>
            <a:ext cx="10515600" cy="4648691"/>
          </a:xfrm>
        </p:spPr>
        <p:txBody>
          <a:bodyPr>
            <a:normAutofit/>
          </a:bodyPr>
          <a:lstStyle/>
          <a:p>
            <a:pPr>
              <a:lnSpc>
                <a:spcPct val="160000"/>
              </a:lnSpc>
            </a:pPr>
            <a:r>
              <a:rPr lang="en-US" altLang="ko-KR" dirty="0">
                <a:latin typeface="Arial" panose="020B0604020202020204" pitchFamily="34" charset="0"/>
                <a:cs typeface="Arial" panose="020B0604020202020204" pitchFamily="34" charset="0"/>
              </a:rPr>
              <a:t>Emergent dual holography from the functional</a:t>
            </a:r>
            <a:r>
              <a:rPr lang="ko-KR" altLang="en-US" dirty="0">
                <a:latin typeface="Arial" panose="020B0604020202020204" pitchFamily="34" charset="0"/>
                <a:cs typeface="Arial" panose="020B0604020202020204" pitchFamily="34" charset="0"/>
              </a:rPr>
              <a:t> </a:t>
            </a:r>
            <a:r>
              <a:rPr lang="en-US" altLang="ko-KR" dirty="0">
                <a:latin typeface="Arial" panose="020B0604020202020204" pitchFamily="34" charset="0"/>
                <a:cs typeface="Arial" panose="020B0604020202020204" pitchFamily="34" charset="0"/>
              </a:rPr>
              <a:t>RG equation: </a:t>
            </a:r>
          </a:p>
          <a:p>
            <a:pPr marL="514350" indent="-514350">
              <a:lnSpc>
                <a:spcPct val="160000"/>
              </a:lnSpc>
              <a:buAutoNum type="arabicParenBoth"/>
            </a:pPr>
            <a:r>
              <a:rPr lang="en-US" altLang="ko-KR" dirty="0">
                <a:latin typeface="Arial" panose="020B0604020202020204" pitchFamily="34" charset="0"/>
                <a:cs typeface="Arial" panose="020B0604020202020204" pitchFamily="34" charset="0"/>
              </a:rPr>
              <a:t>Path integral formulation of the functional RG equation &amp; hidden BRST-type symmetries</a:t>
            </a:r>
          </a:p>
          <a:p>
            <a:pPr marL="514350" indent="-514350">
              <a:lnSpc>
                <a:spcPct val="160000"/>
              </a:lnSpc>
              <a:buAutoNum type="arabicParenBoth"/>
            </a:pPr>
            <a:r>
              <a:rPr lang="en-US" altLang="ko-KR" dirty="0">
                <a:latin typeface="Arial" panose="020B0604020202020204" pitchFamily="34" charset="0"/>
                <a:cs typeface="Arial" panose="020B0604020202020204" pitchFamily="34" charset="0"/>
              </a:rPr>
              <a:t>RG flows in the </a:t>
            </a:r>
            <a:r>
              <a:rPr lang="en-US" altLang="ko-KR" dirty="0" err="1">
                <a:latin typeface="Arial" panose="020B0604020202020204" pitchFamily="34" charset="0"/>
                <a:cs typeface="Arial" panose="020B0604020202020204" pitchFamily="34" charset="0"/>
              </a:rPr>
              <a:t>Luttinger</a:t>
            </a:r>
            <a:r>
              <a:rPr lang="en-US" altLang="ko-KR" dirty="0">
                <a:latin typeface="Arial" panose="020B0604020202020204" pitchFamily="34" charset="0"/>
                <a:cs typeface="Arial" panose="020B0604020202020204" pitchFamily="34" charset="0"/>
              </a:rPr>
              <a:t>-Ward functional approach &amp; hidden BRST-type symmetries</a:t>
            </a:r>
            <a:endParaRPr lang="ko-KR"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164384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F9170BD-A725-4E19-9025-7AA6DA3654A5}"/>
              </a:ext>
            </a:extLst>
          </p:cNvPr>
          <p:cNvPicPr>
            <a:picLocks noChangeAspect="1"/>
          </p:cNvPicPr>
          <p:nvPr/>
        </p:nvPicPr>
        <p:blipFill>
          <a:blip r:embed="rId2"/>
          <a:stretch>
            <a:fillRect/>
          </a:stretch>
        </p:blipFill>
        <p:spPr>
          <a:xfrm>
            <a:off x="1264877" y="0"/>
            <a:ext cx="9662245" cy="6858000"/>
          </a:xfrm>
          <a:prstGeom prst="rect">
            <a:avLst/>
          </a:prstGeom>
        </p:spPr>
      </p:pic>
    </p:spTree>
    <p:extLst>
      <p:ext uri="{BB962C8B-B14F-4D97-AF65-F5344CB8AC3E}">
        <p14:creationId xmlns:p14="http://schemas.microsoft.com/office/powerpoint/2010/main" val="2722688249"/>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10113</TotalTime>
  <Words>1995</Words>
  <Application>Microsoft Office PowerPoint</Application>
  <PresentationFormat>와이드스크린</PresentationFormat>
  <Paragraphs>213</Paragraphs>
  <Slides>104</Slides>
  <Notes>0</Notes>
  <HiddenSlides>0</HiddenSlides>
  <MMClips>0</MMClips>
  <ScaleCrop>false</ScaleCrop>
  <HeadingPairs>
    <vt:vector size="6" baseType="variant">
      <vt:variant>
        <vt:lpstr>사용한 글꼴</vt:lpstr>
      </vt:variant>
      <vt:variant>
        <vt:i4>11</vt:i4>
      </vt:variant>
      <vt:variant>
        <vt:lpstr>테마</vt:lpstr>
      </vt:variant>
      <vt:variant>
        <vt:i4>1</vt:i4>
      </vt:variant>
      <vt:variant>
        <vt:lpstr>슬라이드 제목</vt:lpstr>
      </vt:variant>
      <vt:variant>
        <vt:i4>104</vt:i4>
      </vt:variant>
    </vt:vector>
  </HeadingPairs>
  <TitlesOfParts>
    <vt:vector size="116" baseType="lpstr">
      <vt:lpstr>DomCasual BT</vt:lpstr>
      <vt:lpstr>맑은 고딕</vt:lpstr>
      <vt:lpstr>휴먼편지체</vt:lpstr>
      <vt:lpstr>Arial</vt:lpstr>
      <vt:lpstr>Arial Rounded MT Bold</vt:lpstr>
      <vt:lpstr>Bradley Hand ITC</vt:lpstr>
      <vt:lpstr>Cambria Math</vt:lpstr>
      <vt:lpstr>Candara Light</vt:lpstr>
      <vt:lpstr>Comic Sans MS</vt:lpstr>
      <vt:lpstr>Raavi</vt:lpstr>
      <vt:lpstr>Wingdings</vt:lpstr>
      <vt:lpstr>Office 테마</vt:lpstr>
      <vt:lpstr>Dual holography from a non-perturbative generalization of the Wilsonian RG framework</vt:lpstr>
      <vt:lpstr>PowerPoint 프레젠테이션</vt:lpstr>
      <vt:lpstr>PowerPoint 프레젠테이션</vt:lpstr>
      <vt:lpstr>PowerPoint 프레젠테이션</vt:lpstr>
      <vt:lpstr>PowerPoint 프레젠테이션</vt:lpstr>
      <vt:lpstr>PowerPoint 프레젠테이션</vt:lpstr>
      <vt:lpstr>Weyl anomaly inflow from the bulk and  anomaly cancellation in the quantum effective action:  A necessary consistency condition  for the RG-based emergent dual holography</vt:lpstr>
      <vt:lpstr>PowerPoint 프레젠테이션</vt:lpstr>
      <vt:lpstr>Brute force derivation</vt:lpstr>
      <vt:lpstr>PowerPoint 프레젠테이션</vt:lpstr>
      <vt:lpstr>PowerPoint 프레젠테이션</vt:lpstr>
      <vt:lpstr>PowerPoint 프레젠테이션</vt:lpstr>
      <vt:lpstr>PowerPoint 프레젠테이션</vt:lpstr>
      <vt:lpstr>PowerPoint 프레젠테이션</vt:lpstr>
      <vt:lpstr>Claim: Field theoretic O(N), O(1), O(1/N), O(1/N^2), … quantum corrections are resumed and reorganized to form a holographic dual effective field theory in the large N limit.</vt:lpstr>
      <vt:lpstr>PowerPoint 프레젠테이션</vt:lpstr>
      <vt:lpstr>An effective Hamiltonian at UV</vt:lpstr>
      <vt:lpstr>PowerPoint 프레젠테이션</vt:lpstr>
      <vt:lpstr>PowerPoint 프레젠테이션</vt:lpstr>
      <vt:lpstr>Is there a general prescription beyond explicit and detailed implementations of the Wilsonian RG transformations? More rigorously, can I put the RG transformation into the framework of a topological quantum field theory to manifest the mathematical structure of RG? This construction should correspond to the path integral formulation of the Fokker-Planck type FRG equation.</vt:lpstr>
      <vt:lpstr>Key aspects of the derivation or construction</vt:lpstr>
      <vt:lpstr>PowerPoint 프레젠테이션</vt:lpstr>
      <vt:lpstr>A cohomological-type topological field theory construction a la Witten</vt:lpstr>
      <vt:lpstr>PowerPoint 프레젠테이션</vt:lpstr>
      <vt:lpstr>PowerPoint 프레젠테이션</vt:lpstr>
      <vt:lpstr>PowerPoint 프레젠테이션</vt:lpstr>
      <vt:lpstr>Remarkably, it turns out that our cohomological-type topological field theory construction for the RG-based emergent dual holography is essentially identical to Daniel Friedan, A tentative theory of large distance physics, JHEP10(2003)063, where the Fokker-Planck-type functional RG equation has been introduced.</vt:lpstr>
      <vt:lpstr>PowerPoint 프레젠테이션</vt:lpstr>
      <vt:lpstr>PowerPoint 프레젠테이션</vt:lpstr>
      <vt:lpstr>PowerPoint 프레젠테이션</vt:lpstr>
      <vt:lpstr>PowerPoint 프레젠테이션</vt:lpstr>
      <vt:lpstr>Wilsonian RG transformation</vt:lpstr>
      <vt:lpstr>To manifest the renormalization group flow  in the level of an effective action</vt:lpstr>
      <vt:lpstr>Almost similar, but not complete</vt:lpstr>
      <vt:lpstr>To promote coupling functions to dynamical fields:  Irrelevant (noise or TT-bar type) deformations</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Physics of four types of BRST transformations</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Monotonicity of  RG flow</vt:lpstr>
      <vt:lpstr>Is there a mechanism of  symmetry or  topology protection  as a “conventional” No-Go theorem?</vt:lpstr>
      <vt:lpstr>PowerPoint 프레젠테이션</vt:lpstr>
      <vt:lpstr>PowerPoint 프레젠테이션</vt:lpstr>
      <vt:lpstr>PowerPoint 프레젠테이션</vt:lpstr>
      <vt:lpstr>We not only reinterpret the c-theorem in the perspective of entropy production but also “generalize” it beyond the one loop order. </vt:lpstr>
      <vt:lpstr>PowerPoint 프레젠테이션</vt:lpstr>
      <vt:lpstr>PowerPoint 프레젠테이션</vt:lpstr>
      <vt:lpstr>PowerPoint 프레젠테이션</vt:lpstr>
      <vt:lpstr>Perelman’s interpretation for the 𝑍𝑎𝑚𝑜𝑙𝑜𝑑𝑐ℎ𝑖𝑘𝑜𝑣’s c-theorem</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Holographic renormalization group (RG) and  on-shell effective action</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Summary</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Monotonicity of renormalization group flow in both nonequilibrium thermodynamics and geometrical perspectives: Microscopic construction of Perelman’s entropy functional and emergent dual holography</dc:title>
  <dc:creator>master</dc:creator>
  <cp:lastModifiedBy>master</cp:lastModifiedBy>
  <cp:revision>488</cp:revision>
  <dcterms:created xsi:type="dcterms:W3CDTF">2024-02-03T08:46:36Z</dcterms:created>
  <dcterms:modified xsi:type="dcterms:W3CDTF">2025-08-26T00:52:41Z</dcterms:modified>
</cp:coreProperties>
</file>