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9" r:id="rId3"/>
    <p:sldId id="341" r:id="rId4"/>
    <p:sldId id="292" r:id="rId5"/>
    <p:sldId id="260" r:id="rId6"/>
    <p:sldId id="261" r:id="rId7"/>
    <p:sldId id="262" r:id="rId8"/>
    <p:sldId id="294" r:id="rId9"/>
    <p:sldId id="263" r:id="rId10"/>
    <p:sldId id="293" r:id="rId11"/>
    <p:sldId id="264" r:id="rId12"/>
    <p:sldId id="265" r:id="rId13"/>
    <p:sldId id="266" r:id="rId14"/>
    <p:sldId id="295" r:id="rId15"/>
    <p:sldId id="271" r:id="rId16"/>
    <p:sldId id="270" r:id="rId17"/>
    <p:sldId id="368" r:id="rId18"/>
    <p:sldId id="269" r:id="rId19"/>
    <p:sldId id="296" r:id="rId20"/>
    <p:sldId id="268" r:id="rId21"/>
    <p:sldId id="281" r:id="rId22"/>
    <p:sldId id="315" r:id="rId23"/>
    <p:sldId id="316" r:id="rId24"/>
    <p:sldId id="300" r:id="rId25"/>
    <p:sldId id="372" r:id="rId26"/>
    <p:sldId id="373" r:id="rId27"/>
    <p:sldId id="370" r:id="rId28"/>
    <p:sldId id="371" r:id="rId29"/>
    <p:sldId id="350" r:id="rId30"/>
    <p:sldId id="352" r:id="rId31"/>
    <p:sldId id="351" r:id="rId32"/>
    <p:sldId id="353" r:id="rId33"/>
    <p:sldId id="305" r:id="rId34"/>
    <p:sldId id="355" r:id="rId35"/>
    <p:sldId id="356" r:id="rId36"/>
    <p:sldId id="358" r:id="rId37"/>
    <p:sldId id="360" r:id="rId38"/>
    <p:sldId id="369" r:id="rId39"/>
    <p:sldId id="288" r:id="rId40"/>
    <p:sldId id="365" r:id="rId41"/>
  </p:sldIdLst>
  <p:sldSz cx="9144000" cy="5143500" type="screen16x9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14" autoAdjust="0"/>
  </p:normalViewPr>
  <p:slideViewPr>
    <p:cSldViewPr>
      <p:cViewPr>
        <p:scale>
          <a:sx n="55" d="100"/>
          <a:sy n="55" d="100"/>
        </p:scale>
        <p:origin x="765" y="2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D4C0E-5353-46FB-BBA3-61655028EDA6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4.jpeg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4.jpeg"/><Relationship Id="rId7" Type="http://schemas.openxmlformats.org/officeDocument/2006/relationships/image" Target="../media/image3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71T5M-JtcRQ&amp;list=PLL9OR_-tW5qOtfZigqVpzMmTSwkMjCT1s&amp;index=5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4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.jpeg"/><Relationship Id="rId7" Type="http://schemas.openxmlformats.org/officeDocument/2006/relationships/image" Target="../media/image5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63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4.jpeg"/><Relationship Id="rId7" Type="http://schemas.openxmlformats.org/officeDocument/2006/relationships/image" Target="../media/image6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pn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srRQ50bOPZo&amp;list=PLL9OR_-tW5qP9oCTRly11B08tinLm8K0O&amp;index=7" TargetMode="External"/><Relationship Id="rId3" Type="http://schemas.openxmlformats.org/officeDocument/2006/relationships/image" Target="../media/image4.jpeg"/><Relationship Id="rId7" Type="http://schemas.openxmlformats.org/officeDocument/2006/relationships/hyperlink" Target="https://www.youtube.com/watch?v=5pOz4qdnS1s&amp;list=PLL9OR_-tW5qP9oCTRly11B08tinLm8K0O&amp;index=6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zenodo.org/records/14860165" TargetMode="External"/><Relationship Id="rId5" Type="http://schemas.openxmlformats.org/officeDocument/2006/relationships/image" Target="../media/image82.png"/><Relationship Id="rId4" Type="http://schemas.openxmlformats.org/officeDocument/2006/relationships/image" Target="../media/image81.jpeg"/><Relationship Id="rId9" Type="http://schemas.openxmlformats.org/officeDocument/2006/relationships/hyperlink" Target="https://www.youtube.com/watch?v=Pa6uVko8ij8&amp;list=PLL9OR_-tW5qP9oCTRly11B08tinLm8K0O&amp;index=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4.jpe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jpeg"/><Relationship Id="rId15" Type="http://schemas.openxmlformats.org/officeDocument/2006/relationships/image" Target="../media/image96.jpeg"/><Relationship Id="rId10" Type="http://schemas.openxmlformats.org/officeDocument/2006/relationships/image" Target="../media/image91.png"/><Relationship Id="rId4" Type="http://schemas.openxmlformats.org/officeDocument/2006/relationships/image" Target="../media/image85.jpeg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21.jpeg"/><Relationship Id="rId4" Type="http://schemas.openxmlformats.org/officeDocument/2006/relationships/image" Target="../media/image9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lobalneutrinonetwork.org/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1BFE2C9-FAF8-6D42-B883-FBE36E3A8FE2}"/>
              </a:ext>
            </a:extLst>
          </p:cNvPr>
          <p:cNvSpPr txBox="1"/>
          <p:nvPr/>
        </p:nvSpPr>
        <p:spPr>
          <a:xfrm>
            <a:off x="1447800" y="2952750"/>
            <a:ext cx="6331851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 </a:t>
            </a:r>
          </a:p>
          <a:p>
            <a:pPr algn="ctr"/>
            <a:endParaRPr lang="en-GB" sz="15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Institute of Nuclear and Particle Physics, NCSR ‘Demokritos’, Athens</a:t>
            </a:r>
            <a:endParaRPr lang="x-none" sz="15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DAD3E1-B44B-5746-B1E9-3A0978EB2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8" y="0"/>
            <a:ext cx="742541" cy="7648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F4D620E-C955-FF45-A389-B9DF4EBA63D3}"/>
              </a:ext>
            </a:extLst>
          </p:cNvPr>
          <p:cNvSpPr txBox="1"/>
          <p:nvPr/>
        </p:nvSpPr>
        <p:spPr>
          <a:xfrm>
            <a:off x="1074417" y="1488170"/>
            <a:ext cx="6995162" cy="561692"/>
          </a:xfrm>
          <a:prstGeom prst="rect">
            <a:avLst/>
          </a:prstGeom>
          <a:noFill/>
          <a:ln w="38100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KM3NeT: Neutrino </a:t>
            </a:r>
            <a:r>
              <a:rPr lang="en-US" sz="3200" dirty="0" err="1">
                <a:solidFill>
                  <a:schemeClr val="accent1">
                    <a:lumMod val="50000"/>
                  </a:schemeClr>
                </a:solidFill>
              </a:rPr>
              <a:t>Telescopy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 in the Abyss</a:t>
            </a:r>
            <a:endParaRPr lang="en-GB" sz="3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C2BE4FE-6956-1449-B556-5373F8B1DF0A}"/>
              </a:ext>
            </a:extLst>
          </p:cNvPr>
          <p:cNvSpPr txBox="1">
            <a:spLocks/>
          </p:cNvSpPr>
          <p:nvPr/>
        </p:nvSpPr>
        <p:spPr>
          <a:xfrm>
            <a:off x="0" y="81915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10" name="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58200" y="0"/>
            <a:ext cx="685800" cy="764809"/>
          </a:xfrm>
          <a:prstGeom prst="rect">
            <a:avLst/>
          </a:prstGeom>
        </p:spPr>
      </p:pic>
      <p:sp>
        <p:nvSpPr>
          <p:cNvPr id="7" name="6 - TextBox"/>
          <p:cNvSpPr txBox="1"/>
          <p:nvPr/>
        </p:nvSpPr>
        <p:spPr>
          <a:xfrm>
            <a:off x="3048000" y="4781550"/>
            <a:ext cx="304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APCTP, 25/8/2025</a:t>
            </a:r>
          </a:p>
        </p:txBody>
      </p:sp>
    </p:spTree>
    <p:extLst>
      <p:ext uri="{BB962C8B-B14F-4D97-AF65-F5344CB8AC3E}">
        <p14:creationId xmlns:p14="http://schemas.microsoft.com/office/powerpoint/2010/main" val="41122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 Mediterranean Viewpoint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10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15" name="14 - Ορθογώνιο"/>
          <p:cNvSpPr/>
          <p:nvPr/>
        </p:nvSpPr>
        <p:spPr>
          <a:xfrm>
            <a:off x="1143000" y="2419350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2" name="object 11"/>
          <p:cNvSpPr txBox="1"/>
          <p:nvPr/>
        </p:nvSpPr>
        <p:spPr>
          <a:xfrm>
            <a:off x="4955261" y="3203965"/>
            <a:ext cx="14325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Instantaneous  FoV </a:t>
            </a:r>
            <a:r>
              <a:rPr sz="1800" dirty="0">
                <a:latin typeface="Calibri"/>
                <a:cs typeface="Calibri"/>
              </a:rPr>
              <a:t>at 100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5">
                <a:latin typeface="Calibri"/>
                <a:cs typeface="Calibri"/>
              </a:rPr>
              <a:t>PeV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4" name="object 7"/>
          <p:cNvSpPr/>
          <p:nvPr/>
        </p:nvSpPr>
        <p:spPr>
          <a:xfrm>
            <a:off x="4415003" y="1183649"/>
            <a:ext cx="3680576" cy="18313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0"/>
          <p:cNvSpPr txBox="1"/>
          <p:nvPr/>
        </p:nvSpPr>
        <p:spPr>
          <a:xfrm>
            <a:off x="6781800" y="3257550"/>
            <a:ext cx="1589405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6F2F9F"/>
                </a:solidFill>
                <a:latin typeface="Calibri"/>
                <a:cs typeface="Calibri"/>
              </a:rPr>
              <a:t>Lake </a:t>
            </a:r>
            <a:r>
              <a:rPr sz="2000" dirty="0">
                <a:solidFill>
                  <a:srgbClr val="6F2F9F"/>
                </a:solidFill>
                <a:latin typeface="Calibri"/>
                <a:cs typeface="Calibri"/>
              </a:rPr>
              <a:t>Baikal  </a:t>
            </a:r>
            <a:r>
              <a:rPr sz="2000" dirty="0">
                <a:solidFill>
                  <a:srgbClr val="006FC0"/>
                </a:solidFill>
                <a:latin typeface="Calibri"/>
                <a:cs typeface="Calibri"/>
              </a:rPr>
              <a:t>South </a:t>
            </a:r>
            <a:r>
              <a:rPr sz="2000" spc="-5" dirty="0">
                <a:solidFill>
                  <a:srgbClr val="006FC0"/>
                </a:solidFill>
                <a:latin typeface="Calibri"/>
                <a:cs typeface="Calibri"/>
              </a:rPr>
              <a:t>Pole  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Medit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anean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8"/>
          <p:cNvSpPr/>
          <p:nvPr/>
        </p:nvSpPr>
        <p:spPr>
          <a:xfrm>
            <a:off x="1066800" y="1428750"/>
            <a:ext cx="2842260" cy="23972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DB105D49-9375-D71D-8886-FE508BE5A343}"/>
              </a:ext>
            </a:extLst>
          </p:cNvPr>
          <p:cNvSpPr/>
          <p:nvPr/>
        </p:nvSpPr>
        <p:spPr>
          <a:xfrm>
            <a:off x="270886" y="1100639"/>
            <a:ext cx="5733444" cy="3025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13 - Εικόνα" descr="or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0400" y="1200150"/>
            <a:ext cx="2009838" cy="1389888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The KM3NeT Collaboration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11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10" name="9 - Ορθογώνιο"/>
          <p:cNvSpPr/>
          <p:nvPr/>
        </p:nvSpPr>
        <p:spPr>
          <a:xfrm>
            <a:off x="914400" y="44767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22 countries, 61 institutions, ~300 physicists</a:t>
            </a:r>
          </a:p>
        </p:txBody>
      </p:sp>
      <p:sp>
        <p:nvSpPr>
          <p:cNvPr id="11" name="10 - TextBox"/>
          <p:cNvSpPr txBox="1"/>
          <p:nvPr/>
        </p:nvSpPr>
        <p:spPr>
          <a:xfrm>
            <a:off x="6248400" y="59055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Distributed infrastructure </a:t>
            </a:r>
          </a:p>
          <a:p>
            <a:pPr algn="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in the ESFRI Roadmap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72400" y="2114550"/>
            <a:ext cx="26716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14 - Εικόνα" descr="arc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68156" y="2851094"/>
            <a:ext cx="1923444" cy="1548588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53400" y="3943350"/>
            <a:ext cx="26716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16 - TextBox"/>
          <p:cNvSpPr txBox="1"/>
          <p:nvPr/>
        </p:nvSpPr>
        <p:spPr>
          <a:xfrm>
            <a:off x="7315200" y="173355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Adobe Garamond Pro" pitchFamily="18" charset="0"/>
              </a:rPr>
              <a:t>ORCA@2450m</a:t>
            </a:r>
          </a:p>
        </p:txBody>
      </p:sp>
      <p:sp>
        <p:nvSpPr>
          <p:cNvPr id="19" name="18 - TextBox"/>
          <p:cNvSpPr txBox="1"/>
          <p:nvPr/>
        </p:nvSpPr>
        <p:spPr>
          <a:xfrm>
            <a:off x="7239000" y="333375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Adobe Garamond Pro" pitchFamily="18" charset="0"/>
              </a:rPr>
              <a:t>ARCA@3450 m</a:t>
            </a:r>
          </a:p>
        </p:txBody>
      </p:sp>
      <p:sp>
        <p:nvSpPr>
          <p:cNvPr id="21" name="20 - TextBox"/>
          <p:cNvSpPr txBox="1"/>
          <p:nvPr/>
        </p:nvSpPr>
        <p:spPr>
          <a:xfrm>
            <a:off x="6019800" y="1200150"/>
            <a:ext cx="91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O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scillation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R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esearch with </a:t>
            </a:r>
            <a:r>
              <a:rPr lang="en-US" sz="1200" b="1" dirty="0" err="1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C</a:t>
            </a: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osmics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 in the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A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byss</a:t>
            </a:r>
          </a:p>
        </p:txBody>
      </p:sp>
      <p:sp>
        <p:nvSpPr>
          <p:cNvPr id="22" name="21 - TextBox"/>
          <p:cNvSpPr txBox="1"/>
          <p:nvPr/>
        </p:nvSpPr>
        <p:spPr>
          <a:xfrm>
            <a:off x="6019800" y="2876550"/>
            <a:ext cx="99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A</a:t>
            </a: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stroparticle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R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esearch with </a:t>
            </a:r>
            <a:r>
              <a:rPr lang="en-US" sz="1200" b="1" dirty="0" err="1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C</a:t>
            </a: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osmics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 in the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A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byss</a:t>
            </a:r>
          </a:p>
        </p:txBody>
      </p:sp>
      <p:cxnSp>
        <p:nvCxnSpPr>
          <p:cNvPr id="24" name="23 - Ευθύγραμμο βέλος σύνδεσης"/>
          <p:cNvCxnSpPr>
            <a:cxnSpLocks/>
          </p:cNvCxnSpPr>
          <p:nvPr/>
        </p:nvCxnSpPr>
        <p:spPr>
          <a:xfrm flipH="1">
            <a:off x="3581399" y="2266950"/>
            <a:ext cx="4191001" cy="36827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ύγραμμο βέλος σύνδεσης"/>
          <p:cNvCxnSpPr>
            <a:cxnSpLocks/>
          </p:cNvCxnSpPr>
          <p:nvPr/>
        </p:nvCxnSpPr>
        <p:spPr>
          <a:xfrm flipH="1" flipV="1">
            <a:off x="3764165" y="2694544"/>
            <a:ext cx="4313035" cy="1325006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 KM3NeT Detectors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12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8 - TextBox"/>
          <p:cNvSpPr txBox="1"/>
          <p:nvPr/>
        </p:nvSpPr>
        <p:spPr>
          <a:xfrm>
            <a:off x="152400" y="666751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Common, modular design for both ARCA and ORCA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2CB3ACB-6893-D9DD-E158-4C94B3AB6D78}"/>
              </a:ext>
            </a:extLst>
          </p:cNvPr>
          <p:cNvGrpSpPr/>
          <p:nvPr/>
        </p:nvGrpSpPr>
        <p:grpSpPr>
          <a:xfrm>
            <a:off x="7010400" y="1160967"/>
            <a:ext cx="1752601" cy="3311843"/>
            <a:chOff x="228600" y="1123950"/>
            <a:chExt cx="1752601" cy="3311843"/>
          </a:xfrm>
        </p:grpSpPr>
        <p:pic>
          <p:nvPicPr>
            <p:cNvPr id="10" name="9 - Εικόνα" descr="bb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600" y="1123950"/>
              <a:ext cx="1752601" cy="2819400"/>
            </a:xfrm>
            <a:prstGeom prst="rect">
              <a:avLst/>
            </a:prstGeom>
          </p:spPr>
        </p:pic>
        <p:sp>
          <p:nvSpPr>
            <p:cNvPr id="19" name="18 - TextBox"/>
            <p:cNvSpPr txBox="1"/>
            <p:nvPr/>
          </p:nvSpPr>
          <p:spPr>
            <a:xfrm>
              <a:off x="228600" y="3943350"/>
              <a:ext cx="1752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1">
                      <a:lumMod val="50000"/>
                    </a:schemeClr>
                  </a:solidFill>
                  <a:latin typeface="Adobe Garamond Pro" pitchFamily="18" charset="0"/>
                </a:rPr>
                <a:t>1 Building Block = </a:t>
              </a:r>
            </a:p>
            <a:p>
              <a:pPr algn="ctr"/>
              <a:r>
                <a:rPr lang="en-US" sz="1300" dirty="0">
                  <a:solidFill>
                    <a:schemeClr val="accent1">
                      <a:lumMod val="50000"/>
                    </a:schemeClr>
                  </a:solidFill>
                  <a:latin typeface="Adobe Garamond Pro" pitchFamily="18" charset="0"/>
                </a:rPr>
                <a:t>115 Detection Units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E940BDA-D061-741A-9901-570739E3C9D3}"/>
              </a:ext>
            </a:extLst>
          </p:cNvPr>
          <p:cNvGrpSpPr/>
          <p:nvPr/>
        </p:nvGrpSpPr>
        <p:grpSpPr>
          <a:xfrm>
            <a:off x="2241477" y="1203301"/>
            <a:ext cx="2133600" cy="3311843"/>
            <a:chOff x="4495800" y="1123950"/>
            <a:chExt cx="2133600" cy="3311843"/>
          </a:xfrm>
        </p:grpSpPr>
        <p:pic>
          <p:nvPicPr>
            <p:cNvPr id="16" name="15 - Εικόνα" descr="dom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5800" y="1123950"/>
              <a:ext cx="2122280" cy="2819400"/>
            </a:xfrm>
            <a:prstGeom prst="rect">
              <a:avLst/>
            </a:prstGeom>
          </p:spPr>
        </p:pic>
        <p:sp>
          <p:nvSpPr>
            <p:cNvPr id="22" name="21 - TextBox"/>
            <p:cNvSpPr txBox="1"/>
            <p:nvPr/>
          </p:nvSpPr>
          <p:spPr>
            <a:xfrm>
              <a:off x="4495800" y="3943350"/>
              <a:ext cx="2133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1">
                      <a:lumMod val="50000"/>
                    </a:schemeClr>
                  </a:solidFill>
                  <a:latin typeface="Adobe Garamond Pro" pitchFamily="18" charset="0"/>
                </a:rPr>
                <a:t>1 Digital Optical Module  = 31 PMTs + electronics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ECA5A8E-E7FC-C7DD-51F4-5E0A4577EF2E}"/>
              </a:ext>
            </a:extLst>
          </p:cNvPr>
          <p:cNvGrpSpPr/>
          <p:nvPr/>
        </p:nvGrpSpPr>
        <p:grpSpPr>
          <a:xfrm>
            <a:off x="331528" y="1136860"/>
            <a:ext cx="1676400" cy="3311843"/>
            <a:chOff x="6934200" y="1123950"/>
            <a:chExt cx="1676400" cy="3311843"/>
          </a:xfrm>
        </p:grpSpPr>
        <p:pic>
          <p:nvPicPr>
            <p:cNvPr id="17" name="16 - Εικόνα" descr="components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34200" y="1123950"/>
              <a:ext cx="1676400" cy="2769705"/>
            </a:xfrm>
            <a:prstGeom prst="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23" name="22 - TextBox"/>
            <p:cNvSpPr txBox="1"/>
            <p:nvPr/>
          </p:nvSpPr>
          <p:spPr>
            <a:xfrm>
              <a:off x="6934200" y="3943350"/>
              <a:ext cx="1676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1">
                      <a:lumMod val="50000"/>
                    </a:schemeClr>
                  </a:solidFill>
                  <a:latin typeface="Adobe Garamond Pro" pitchFamily="18" charset="0"/>
                </a:rPr>
                <a:t>71 Unique Components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46C8DA7-0D15-76AC-DC97-937CC7CCAFEB}"/>
              </a:ext>
            </a:extLst>
          </p:cNvPr>
          <p:cNvGrpSpPr/>
          <p:nvPr/>
        </p:nvGrpSpPr>
        <p:grpSpPr>
          <a:xfrm>
            <a:off x="4780245" y="1188484"/>
            <a:ext cx="1914373" cy="3311843"/>
            <a:chOff x="2286000" y="1123950"/>
            <a:chExt cx="1914373" cy="3311843"/>
          </a:xfrm>
        </p:grpSpPr>
        <p:sp>
          <p:nvSpPr>
            <p:cNvPr id="21" name="20 - TextBox"/>
            <p:cNvSpPr txBox="1"/>
            <p:nvPr/>
          </p:nvSpPr>
          <p:spPr>
            <a:xfrm>
              <a:off x="2286000" y="3943350"/>
              <a:ext cx="1828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1">
                      <a:lumMod val="50000"/>
                    </a:schemeClr>
                  </a:solidFill>
                  <a:latin typeface="Adobe Garamond Pro" pitchFamily="18" charset="0"/>
                </a:rPr>
                <a:t>1 Detection Unit = 18 Digital Optical Modules</a:t>
              </a:r>
            </a:p>
          </p:txBody>
        </p:sp>
        <p:pic>
          <p:nvPicPr>
            <p:cNvPr id="24" name="23 - Εικόνα" descr="du2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86000" y="1123950"/>
              <a:ext cx="1914373" cy="2819400"/>
            </a:xfrm>
            <a:prstGeom prst="rect">
              <a:avLst/>
            </a:prstGeom>
          </p:spPr>
        </p:pic>
      </p:grpSp>
      <p:sp>
        <p:nvSpPr>
          <p:cNvPr id="25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 KM3NeT Detectors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13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pic>
        <p:nvPicPr>
          <p:cNvPr id="9" name="8 - Εικόνα" descr="arca-orc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590550"/>
            <a:ext cx="4044105" cy="2133600"/>
          </a:xfrm>
          <a:prstGeom prst="rect">
            <a:avLst/>
          </a:prstGeom>
        </p:spPr>
      </p:pic>
      <p:sp>
        <p:nvSpPr>
          <p:cNvPr id="10" name="9 - TextBox"/>
          <p:cNvSpPr txBox="1"/>
          <p:nvPr/>
        </p:nvSpPr>
        <p:spPr>
          <a:xfrm>
            <a:off x="1447800" y="51435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   ARCA Blocks</a:t>
            </a:r>
          </a:p>
        </p:txBody>
      </p:sp>
      <p:sp>
        <p:nvSpPr>
          <p:cNvPr id="11" name="10 - TextBox"/>
          <p:cNvSpPr txBox="1"/>
          <p:nvPr/>
        </p:nvSpPr>
        <p:spPr>
          <a:xfrm>
            <a:off x="1371600" y="234315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+mj-lt"/>
              </a:rPr>
              <a:t>   </a:t>
            </a:r>
            <a:r>
              <a:rPr lang="en-US" b="1" dirty="0">
                <a:solidFill>
                  <a:srgbClr val="FFFF00"/>
                </a:solidFill>
                <a:latin typeface="+mj-lt"/>
              </a:rPr>
              <a:t>ORCA Block</a:t>
            </a:r>
          </a:p>
        </p:txBody>
      </p:sp>
      <p:sp>
        <p:nvSpPr>
          <p:cNvPr id="14" name="13 - TextBox"/>
          <p:cNvSpPr txBox="1"/>
          <p:nvPr/>
        </p:nvSpPr>
        <p:spPr>
          <a:xfrm>
            <a:off x="533400" y="295275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ORCA Footprint</a:t>
            </a:r>
          </a:p>
        </p:txBody>
      </p:sp>
      <p:sp>
        <p:nvSpPr>
          <p:cNvPr id="13" name="12 - TextBox"/>
          <p:cNvSpPr txBox="1"/>
          <p:nvPr/>
        </p:nvSpPr>
        <p:spPr>
          <a:xfrm>
            <a:off x="3505200" y="257175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ARCA Footprint</a:t>
            </a:r>
          </a:p>
        </p:txBody>
      </p:sp>
      <p:graphicFrame>
        <p:nvGraphicFramePr>
          <p:cNvPr id="17" name="16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291368"/>
              </p:ext>
            </p:extLst>
          </p:nvPr>
        </p:nvGraphicFramePr>
        <p:xfrm>
          <a:off x="5562600" y="666750"/>
          <a:ext cx="3429000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200" dirty="0">
                        <a:latin typeface="Adobe Garamond Pr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Adobe Garamond Pro" pitchFamily="18" charset="0"/>
                        </a:rPr>
                        <a:t>ARCA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Adobe Garamond Pro" pitchFamily="18" charset="0"/>
                        </a:rPr>
                        <a:t>ORCA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latin typeface="Adobe Garamond Pro" pitchFamily="18" charset="0"/>
                        </a:rPr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Sicily (IT)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Toulon (FR)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latin typeface="Adobe Garamond Pro" pitchFamily="18" charset="0"/>
                        </a:rPr>
                        <a:t>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3450m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2450m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latin typeface="Adobe Garamond Pro" pitchFamily="18" charset="0"/>
                        </a:rPr>
                        <a:t>No. of  DUs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2 x 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115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latin typeface="Adobe Garamond Pro" pitchFamily="18" charset="0"/>
                        </a:rPr>
                        <a:t>DU horizontal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90 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20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960"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latin typeface="Adobe Garamond Pro" pitchFamily="18" charset="0"/>
                        </a:rPr>
                        <a:t>DOM Vertical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36 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9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latin typeface="Adobe Garamond Pro" pitchFamily="18" charset="0"/>
                        </a:rPr>
                        <a:t>DOMs/DU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latin typeface="Adobe Garamond Pro" pitchFamily="18" charset="0"/>
                        </a:rPr>
                        <a:t>PMTs/DOM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latin typeface="Adobe Garamond Pro" pitchFamily="18" charset="0"/>
                        </a:rPr>
                        <a:t>Instrumented water mass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1 </a:t>
                      </a:r>
                      <a:r>
                        <a:rPr lang="en-US" sz="1200" dirty="0" err="1">
                          <a:latin typeface="Adobe Garamond Pro" pitchFamily="18" charset="0"/>
                        </a:rPr>
                        <a:t>Gton</a:t>
                      </a:r>
                      <a:endParaRPr lang="en-US" sz="1200" dirty="0">
                        <a:latin typeface="Adobe Garamond Pr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dobe Garamond Pro" pitchFamily="18" charset="0"/>
                        </a:rPr>
                        <a:t>7 </a:t>
                      </a:r>
                      <a:r>
                        <a:rPr lang="en-US" sz="1200" dirty="0" err="1">
                          <a:latin typeface="Adobe Garamond Pro" pitchFamily="18" charset="0"/>
                        </a:rPr>
                        <a:t>Mton</a:t>
                      </a:r>
                      <a:endParaRPr lang="en-US" sz="1200" dirty="0">
                        <a:latin typeface="Adobe Garamond Pro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latin typeface="Adobe Garamond Pro" pitchFamily="18" charset="0"/>
                        </a:rPr>
                        <a:t>DUs</a:t>
                      </a:r>
                      <a:r>
                        <a:rPr lang="en-US" sz="1200" b="1" baseline="0" dirty="0">
                          <a:latin typeface="Adobe Garamond Pro" pitchFamily="18" charset="0"/>
                        </a:rPr>
                        <a:t> deployed</a:t>
                      </a:r>
                      <a:endParaRPr lang="en-US" sz="1200" b="1" dirty="0">
                        <a:latin typeface="Adobe Garamond Pr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Adobe Garamond Pro" pitchFamily="18" charset="0"/>
                        </a:rPr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Adobe Garamond Pro" pitchFamily="18" charset="0"/>
                        </a:rPr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8" name="object 5"/>
          <p:cNvSpPr/>
          <p:nvPr/>
        </p:nvSpPr>
        <p:spPr>
          <a:xfrm>
            <a:off x="838200" y="3409950"/>
            <a:ext cx="1524000" cy="12835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3"/>
          <p:cNvSpPr/>
          <p:nvPr/>
        </p:nvSpPr>
        <p:spPr>
          <a:xfrm>
            <a:off x="3581400" y="3028950"/>
            <a:ext cx="1696325" cy="17736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Detector construction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14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25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8" name="object 20"/>
          <p:cNvSpPr/>
          <p:nvPr/>
        </p:nvSpPr>
        <p:spPr>
          <a:xfrm>
            <a:off x="76200" y="3105150"/>
            <a:ext cx="2151888" cy="16139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31"/>
          <p:cNvSpPr/>
          <p:nvPr/>
        </p:nvSpPr>
        <p:spPr>
          <a:xfrm>
            <a:off x="5181600" y="2724150"/>
            <a:ext cx="2057400" cy="184708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2"/>
          <p:cNvSpPr/>
          <p:nvPr/>
        </p:nvSpPr>
        <p:spPr>
          <a:xfrm>
            <a:off x="1143000" y="2038350"/>
            <a:ext cx="2583179" cy="11917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/>
        </p:nvSpPr>
        <p:spPr>
          <a:xfrm>
            <a:off x="3429000" y="590550"/>
            <a:ext cx="2895600" cy="1981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8"/>
          <p:cNvSpPr/>
          <p:nvPr/>
        </p:nvSpPr>
        <p:spPr>
          <a:xfrm>
            <a:off x="6781800" y="666750"/>
            <a:ext cx="1905000" cy="19812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8"/>
          <p:cNvSpPr/>
          <p:nvPr/>
        </p:nvSpPr>
        <p:spPr>
          <a:xfrm>
            <a:off x="2286000" y="3257550"/>
            <a:ext cx="2979420" cy="157886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40"/>
          <p:cNvSpPr/>
          <p:nvPr/>
        </p:nvSpPr>
        <p:spPr>
          <a:xfrm>
            <a:off x="7161276" y="3257550"/>
            <a:ext cx="1982724" cy="1447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43"/>
          <p:cNvSpPr/>
          <p:nvPr/>
        </p:nvSpPr>
        <p:spPr>
          <a:xfrm>
            <a:off x="76200" y="514350"/>
            <a:ext cx="2532888" cy="15819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42"/>
          <p:cNvSpPr txBox="1"/>
          <p:nvPr/>
        </p:nvSpPr>
        <p:spPr>
          <a:xfrm>
            <a:off x="6705600" y="4629150"/>
            <a:ext cx="57150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Caserta</a:t>
            </a:r>
            <a:endParaRPr sz="14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7" name="36 - TextBox"/>
          <p:cNvSpPr txBox="1"/>
          <p:nvPr/>
        </p:nvSpPr>
        <p:spPr>
          <a:xfrm>
            <a:off x="76200" y="17335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itchFamily="18" charset="0"/>
              </a:rPr>
              <a:t>Amsterdam</a:t>
            </a:r>
          </a:p>
        </p:txBody>
      </p:sp>
      <p:sp>
        <p:nvSpPr>
          <p:cNvPr id="38" name="37 - TextBox"/>
          <p:cNvSpPr txBox="1"/>
          <p:nvPr/>
        </p:nvSpPr>
        <p:spPr>
          <a:xfrm>
            <a:off x="3505200" y="21907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itchFamily="18" charset="0"/>
              </a:rPr>
              <a:t>Athens</a:t>
            </a:r>
          </a:p>
        </p:txBody>
      </p:sp>
      <p:sp>
        <p:nvSpPr>
          <p:cNvPr id="39" name="38 - TextBox"/>
          <p:cNvSpPr txBox="1"/>
          <p:nvPr/>
        </p:nvSpPr>
        <p:spPr>
          <a:xfrm>
            <a:off x="1143000" y="29527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itchFamily="18" charset="0"/>
              </a:rPr>
              <a:t>Erlangen</a:t>
            </a:r>
          </a:p>
        </p:txBody>
      </p:sp>
      <p:sp>
        <p:nvSpPr>
          <p:cNvPr id="40" name="39 - TextBox"/>
          <p:cNvSpPr txBox="1"/>
          <p:nvPr/>
        </p:nvSpPr>
        <p:spPr>
          <a:xfrm>
            <a:off x="76200" y="44005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itchFamily="18" charset="0"/>
              </a:rPr>
              <a:t>Caen</a:t>
            </a:r>
          </a:p>
        </p:txBody>
      </p:sp>
      <p:sp>
        <p:nvSpPr>
          <p:cNvPr id="41" name="40 - TextBox"/>
          <p:cNvSpPr txBox="1"/>
          <p:nvPr/>
        </p:nvSpPr>
        <p:spPr>
          <a:xfrm>
            <a:off x="2286000" y="44767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itchFamily="18" charset="0"/>
              </a:rPr>
              <a:t>Marseille</a:t>
            </a:r>
          </a:p>
        </p:txBody>
      </p:sp>
      <p:sp>
        <p:nvSpPr>
          <p:cNvPr id="42" name="41 - TextBox"/>
          <p:cNvSpPr txBox="1"/>
          <p:nvPr/>
        </p:nvSpPr>
        <p:spPr>
          <a:xfrm>
            <a:off x="5181600" y="42481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itchFamily="18" charset="0"/>
              </a:rPr>
              <a:t>Catania</a:t>
            </a:r>
          </a:p>
        </p:txBody>
      </p:sp>
      <p:sp>
        <p:nvSpPr>
          <p:cNvPr id="43" name="42 - TextBox"/>
          <p:cNvSpPr txBox="1"/>
          <p:nvPr/>
        </p:nvSpPr>
        <p:spPr>
          <a:xfrm>
            <a:off x="7162800" y="44005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itchFamily="18" charset="0"/>
              </a:rPr>
              <a:t>Caserta</a:t>
            </a:r>
          </a:p>
        </p:txBody>
      </p:sp>
      <p:sp>
        <p:nvSpPr>
          <p:cNvPr id="44" name="43 - TextBox"/>
          <p:cNvSpPr txBox="1"/>
          <p:nvPr/>
        </p:nvSpPr>
        <p:spPr>
          <a:xfrm>
            <a:off x="6781800" y="23431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itchFamily="18" charset="0"/>
              </a:rPr>
              <a:t>Bologna</a:t>
            </a: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Deployment Strategy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15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8 - TextBox"/>
          <p:cNvSpPr txBox="1"/>
          <p:nvPr/>
        </p:nvSpPr>
        <p:spPr>
          <a:xfrm>
            <a:off x="3657600" y="590550"/>
            <a:ext cx="259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dobe Garamond Pro" pitchFamily="18" charset="0"/>
              </a:rPr>
              <a:t>DUs are furled onto reusable launchers</a:t>
            </a:r>
          </a:p>
          <a:p>
            <a:endParaRPr lang="en-US" dirty="0">
              <a:latin typeface="Adobe Garamond Pro" pitchFamily="18" charset="0"/>
            </a:endParaRPr>
          </a:p>
          <a:p>
            <a:r>
              <a:rPr lang="en-US" dirty="0">
                <a:latin typeface="Adobe Garamond Pro" pitchFamily="18" charset="0"/>
              </a:rPr>
              <a:t>Upon lowered to the seabed via a ship crane, a ROV connects power and network cables</a:t>
            </a:r>
          </a:p>
          <a:p>
            <a:endParaRPr lang="en-US" dirty="0">
              <a:latin typeface="Adobe Garamond Pro" pitchFamily="18" charset="0"/>
            </a:endParaRPr>
          </a:p>
          <a:p>
            <a:r>
              <a:rPr lang="en-US" dirty="0">
                <a:latin typeface="Adobe Garamond Pro" pitchFamily="18" charset="0"/>
              </a:rPr>
              <a:t>The launcher unfurls allowing the DU to achieve its final position</a:t>
            </a:r>
          </a:p>
          <a:p>
            <a:endParaRPr lang="en-US" dirty="0">
              <a:latin typeface="Adobe Garamond Pro" pitchFamily="18" charset="0"/>
            </a:endParaRPr>
          </a:p>
          <a:p>
            <a:r>
              <a:rPr lang="en-US" dirty="0">
                <a:latin typeface="Adobe Garamond Pro" pitchFamily="18" charset="0"/>
              </a:rPr>
              <a:t>Typically, multiple DUs are installed in each sea campaign. </a:t>
            </a:r>
          </a:p>
        </p:txBody>
      </p:sp>
      <p:pic>
        <p:nvPicPr>
          <p:cNvPr id="10" name="9 - Εικόνα" descr="lom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666750"/>
            <a:ext cx="2472724" cy="1859782"/>
          </a:xfrm>
          <a:prstGeom prst="rect">
            <a:avLst/>
          </a:prstGeom>
        </p:spPr>
      </p:pic>
      <p:pic>
        <p:nvPicPr>
          <p:cNvPr id="12" name="11 - Εικόνα" descr="lom3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2800350"/>
            <a:ext cx="2521690" cy="1728186"/>
          </a:xfrm>
          <a:prstGeom prst="rect">
            <a:avLst/>
          </a:prstGeom>
        </p:spPr>
      </p:pic>
      <p:pic>
        <p:nvPicPr>
          <p:cNvPr id="13" name="12 - Εικόνα" descr="lom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685800"/>
            <a:ext cx="2810933" cy="1581150"/>
          </a:xfrm>
          <a:prstGeom prst="rect">
            <a:avLst/>
          </a:prstGeom>
        </p:spPr>
      </p:pic>
      <p:pic>
        <p:nvPicPr>
          <p:cNvPr id="14" name="13 - Εικόνα" descr="lom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34200" y="2343150"/>
            <a:ext cx="1417629" cy="2525375"/>
          </a:xfrm>
          <a:prstGeom prst="rect">
            <a:avLst/>
          </a:prstGeom>
        </p:spPr>
      </p:pic>
      <p:sp>
        <p:nvSpPr>
          <p:cNvPr id="15" name="14 - TextBox"/>
          <p:cNvSpPr txBox="1"/>
          <p:nvPr/>
        </p:nvSpPr>
        <p:spPr>
          <a:xfrm>
            <a:off x="6096000" y="4552950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8"/>
              </a:rPr>
              <a:t>Video</a:t>
            </a:r>
            <a:endParaRPr lang="en-US" sz="800" dirty="0"/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Detector Calibration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16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8 - Ορθογώνιο"/>
          <p:cNvSpPr/>
          <p:nvPr/>
        </p:nvSpPr>
        <p:spPr>
          <a:xfrm>
            <a:off x="0" y="819150"/>
            <a:ext cx="70866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latin typeface="Adobe Garamond Pro" pitchFamily="18" charset="0"/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Timing calibration </a:t>
            </a:r>
          </a:p>
          <a:p>
            <a:endParaRPr lang="en-US" sz="700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◦ LED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pulsers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 (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nanobeacon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) for inter-DOM calibration                     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(NIM.A 1040 (2022) 167132)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◦ &lt; 1ns precision for relative timing between DOMs 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◦ individual control for each DOM, each DU base and slow            control for the junction boxes at the seabed 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• Position calibration </a:t>
            </a:r>
          </a:p>
          <a:p>
            <a:endParaRPr lang="en-US" sz="700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◦ Tilt and heading in each DOM via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tiltmeter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 and compass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◦ Acoustic positioning system 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◦ Precision better than 10 cm </a:t>
            </a:r>
          </a:p>
          <a:p>
            <a:endParaRPr lang="en-US" dirty="0">
              <a:latin typeface="Adobe Garamond Pro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dobe Garamond Pro" pitchFamily="18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Adobe Garamond Pro" pitchFamily="18" charset="0"/>
              </a:rPr>
              <a:t>results in &lt; 0.1° precision for neutrino direction at high energy (&gt;100TeV)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52C6CDA-EF25-4C43-95C2-84F68AAA5432}"/>
              </a:ext>
            </a:extLst>
          </p:cNvPr>
          <p:cNvSpPr/>
          <p:nvPr/>
        </p:nvSpPr>
        <p:spPr>
          <a:xfrm>
            <a:off x="6324600" y="982175"/>
            <a:ext cx="2114198" cy="31791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28446"/>
            <a:endParaRPr sz="163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E7226-7841-3791-87B2-B046130EE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C984199-0957-0476-41E7-F0E0EBFB7D8C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5BEC8EB-5C1D-CC3A-2669-3DFAA0C258A0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889C95-8B42-0D9D-4B03-B646E6EB9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9129D1-B5FA-4271-93AF-79DE582D8C62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Acoustic positioning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44B0CB57-FA23-0215-C87F-1669D6E28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17</a:t>
            </a:r>
          </a:p>
        </p:txBody>
      </p:sp>
      <p:pic>
        <p:nvPicPr>
          <p:cNvPr id="20" name="19 - Εικόνα" descr="logo.jpg">
            <a:extLst>
              <a:ext uri="{FF2B5EF4-FFF2-40B4-BE49-F238E27FC236}">
                <a16:creationId xmlns:a16="http://schemas.microsoft.com/office/drawing/2014/main" id="{CB2CFA7E-1263-F057-0CBF-2F3D3A25BD8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id="{7A3CA838-487F-D9D2-B05D-5AFC6B8D8C64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" name="object 51">
            <a:extLst>
              <a:ext uri="{FF2B5EF4-FFF2-40B4-BE49-F238E27FC236}">
                <a16:creationId xmlns:a16="http://schemas.microsoft.com/office/drawing/2014/main" id="{CFEE79FA-8F7E-99E1-2E41-2924BBD2A9A1}"/>
              </a:ext>
            </a:extLst>
          </p:cNvPr>
          <p:cNvSpPr txBox="1"/>
          <p:nvPr/>
        </p:nvSpPr>
        <p:spPr>
          <a:xfrm>
            <a:off x="510355" y="1191842"/>
            <a:ext cx="2279480" cy="2280638"/>
          </a:xfrm>
          <a:prstGeom prst="rect">
            <a:avLst/>
          </a:prstGeom>
        </p:spPr>
        <p:txBody>
          <a:bodyPr vert="horz" wrap="square" lIns="0" tIns="11507" rIns="0" bIns="0" rtlCol="0">
            <a:spAutoFit/>
          </a:bodyPr>
          <a:lstStyle/>
          <a:p>
            <a:pPr marL="11506" marR="107008" defTabSz="828446">
              <a:spcBef>
                <a:spcPts val="91"/>
              </a:spcBef>
            </a:pP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DUs sway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and change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their shape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under 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the action of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currents</a:t>
            </a:r>
            <a:endParaRPr sz="997" dirty="0">
              <a:solidFill>
                <a:prstClr val="black"/>
              </a:solidFill>
              <a:latin typeface="Segoe UI Semilight"/>
              <a:cs typeface="Segoe UI Semilight"/>
            </a:endParaRPr>
          </a:p>
          <a:p>
            <a:pPr defTabSz="828446">
              <a:spcBef>
                <a:spcPts val="50"/>
              </a:spcBef>
            </a:pPr>
            <a:endParaRPr sz="861" dirty="0">
              <a:solidFill>
                <a:prstClr val="black"/>
              </a:solidFill>
              <a:latin typeface="Segoe UI Semilight"/>
              <a:cs typeface="Segoe UI Semilight"/>
            </a:endParaRPr>
          </a:p>
          <a:p>
            <a:pPr marL="11506" marR="59257" defTabSz="828446">
              <a:spcBef>
                <a:spcPts val="5"/>
              </a:spcBef>
            </a:pP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Acoustic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beacons in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known positions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emit 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signals with characteristic</a:t>
            </a:r>
            <a:r>
              <a:rPr sz="997" i="1" spc="9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waveforms</a:t>
            </a:r>
            <a:endParaRPr sz="997" dirty="0">
              <a:solidFill>
                <a:prstClr val="black"/>
              </a:solidFill>
              <a:latin typeface="Segoe UI Semilight"/>
              <a:cs typeface="Segoe UI Semilight"/>
            </a:endParaRPr>
          </a:p>
          <a:p>
            <a:pPr defTabSz="828446">
              <a:spcBef>
                <a:spcPts val="50"/>
              </a:spcBef>
            </a:pPr>
            <a:endParaRPr sz="861" dirty="0">
              <a:solidFill>
                <a:prstClr val="black"/>
              </a:solidFill>
              <a:latin typeface="Segoe UI Semilight"/>
              <a:cs typeface="Segoe UI Semilight"/>
            </a:endParaRPr>
          </a:p>
          <a:p>
            <a:pPr marL="11506" marR="4602" defTabSz="828446"/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Piezo sensors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on DOMs and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base modules  detect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the</a:t>
            </a:r>
            <a:r>
              <a:rPr sz="997" i="1" spc="-9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signals</a:t>
            </a:r>
            <a:endParaRPr sz="997" dirty="0">
              <a:solidFill>
                <a:prstClr val="black"/>
              </a:solidFill>
              <a:latin typeface="Segoe UI Semilight"/>
              <a:cs typeface="Segoe UI Semilight"/>
            </a:endParaRPr>
          </a:p>
          <a:p>
            <a:pPr defTabSz="828446">
              <a:spcBef>
                <a:spcPts val="54"/>
              </a:spcBef>
            </a:pPr>
            <a:endParaRPr sz="861" dirty="0">
              <a:solidFill>
                <a:prstClr val="black"/>
              </a:solidFill>
              <a:latin typeface="Segoe UI Semilight"/>
              <a:cs typeface="Segoe UI Semilight"/>
            </a:endParaRPr>
          </a:p>
          <a:p>
            <a:pPr marL="11506" marR="10356" defTabSz="828446"/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The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map </a:t>
            </a:r>
            <a:r>
              <a:rPr sz="997" i="1" spc="-9" dirty="0">
                <a:solidFill>
                  <a:srgbClr val="000083"/>
                </a:solidFill>
                <a:latin typeface="Segoe UI Semilight"/>
                <a:cs typeface="Segoe UI Semilight"/>
              </a:rPr>
              <a:t>of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the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times of arrival of the  acoustic signals is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inverted to work out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the  current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geometry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of the telescope</a:t>
            </a:r>
            <a:endParaRPr sz="997" dirty="0">
              <a:solidFill>
                <a:prstClr val="black"/>
              </a:solidFill>
              <a:latin typeface="Segoe UI Semilight"/>
              <a:cs typeface="Segoe UI Semilight"/>
            </a:endParaRPr>
          </a:p>
          <a:p>
            <a:pPr defTabSz="828446">
              <a:spcBef>
                <a:spcPts val="54"/>
              </a:spcBef>
            </a:pPr>
            <a:endParaRPr sz="861" dirty="0">
              <a:solidFill>
                <a:prstClr val="black"/>
              </a:solidFill>
              <a:latin typeface="Segoe UI Semilight"/>
              <a:cs typeface="Segoe UI Semilight"/>
            </a:endParaRPr>
          </a:p>
          <a:p>
            <a:pPr marL="11506" marR="325625" defTabSz="828446"/>
            <a:r>
              <a:rPr sz="997" i="1" spc="-9" dirty="0">
                <a:solidFill>
                  <a:srgbClr val="000083"/>
                </a:solidFill>
                <a:latin typeface="Segoe UI Semilight"/>
                <a:cs typeface="Segoe UI Semilight"/>
              </a:rPr>
              <a:t>We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need pointing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accuracy ~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0.1° </a:t>
            </a:r>
            <a:r>
              <a:rPr sz="997" i="1" dirty="0">
                <a:solidFill>
                  <a:srgbClr val="000083"/>
                </a:solidFill>
                <a:latin typeface="Segoe UI Semilight"/>
                <a:cs typeface="Segoe UI Semilight"/>
              </a:rPr>
              <a:t>or  </a:t>
            </a:r>
            <a:r>
              <a:rPr sz="997" i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better!</a:t>
            </a:r>
            <a:endParaRPr sz="997" dirty="0">
              <a:solidFill>
                <a:prstClr val="black"/>
              </a:solidFill>
              <a:latin typeface="Segoe UI Semilight"/>
              <a:cs typeface="Segoe UI Semilight"/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0B5D6765-B0A9-85B4-8EE9-92BF95BBBBAC}"/>
              </a:ext>
            </a:extLst>
          </p:cNvPr>
          <p:cNvSpPr/>
          <p:nvPr/>
        </p:nvSpPr>
        <p:spPr>
          <a:xfrm>
            <a:off x="2968179" y="895350"/>
            <a:ext cx="5799930" cy="28736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28446"/>
            <a:endParaRPr sz="163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1895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Pointing Accuracy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18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8 - TextBox"/>
          <p:cNvSpPr txBox="1"/>
          <p:nvPr/>
        </p:nvSpPr>
        <p:spPr>
          <a:xfrm>
            <a:off x="304800" y="66675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Exploit the deficit of the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atmospheric muon flux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in the direction of the Moon &amp; Sun induced by the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absorption of cosmic rays (G.W. Clark, 1957)</a:t>
            </a:r>
          </a:p>
        </p:txBody>
      </p:sp>
      <p:pic>
        <p:nvPicPr>
          <p:cNvPr id="10" name="9 - Εικόνα" descr="shado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885950"/>
            <a:ext cx="2828243" cy="2209800"/>
          </a:xfrm>
          <a:prstGeom prst="rect">
            <a:avLst/>
          </a:prstGeom>
        </p:spPr>
      </p:pic>
      <p:pic>
        <p:nvPicPr>
          <p:cNvPr id="11" name="10 - Εικόνα" descr="sun mo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1200150"/>
            <a:ext cx="5426364" cy="2419865"/>
          </a:xfrm>
          <a:prstGeom prst="rect">
            <a:avLst/>
          </a:prstGeom>
        </p:spPr>
      </p:pic>
      <p:graphicFrame>
        <p:nvGraphicFramePr>
          <p:cNvPr id="14" name="13 - Πίνακας"/>
          <p:cNvGraphicFramePr>
            <a:graphicFrameLocks noGrp="1"/>
          </p:cNvGraphicFramePr>
          <p:nvPr/>
        </p:nvGraphicFramePr>
        <p:xfrm>
          <a:off x="3352800" y="3653790"/>
          <a:ext cx="5638800" cy="111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ORCA</a:t>
                      </a:r>
                      <a:r>
                        <a:rPr lang="en-US" sz="14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6 (500 days)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latin typeface="Adobe Garamond Pro" pitchFamily="18" charset="0"/>
                        </a:rPr>
                        <a:t>Eur.</a:t>
                      </a:r>
                      <a:r>
                        <a:rPr lang="el-GR" sz="800" dirty="0">
                          <a:latin typeface="Adobe Garamond Pro" pitchFamily="18" charset="0"/>
                        </a:rPr>
                        <a:t> </a:t>
                      </a:r>
                      <a:r>
                        <a:rPr lang="en-US" sz="800" dirty="0">
                          <a:latin typeface="Adobe Garamond Pro" pitchFamily="18" charset="0"/>
                        </a:rPr>
                        <a:t>Phys.</a:t>
                      </a:r>
                      <a:r>
                        <a:rPr lang="el-GR" sz="800" dirty="0">
                          <a:latin typeface="Adobe Garamond Pro" pitchFamily="18" charset="0"/>
                        </a:rPr>
                        <a:t> </a:t>
                      </a:r>
                      <a:r>
                        <a:rPr lang="en-US" sz="800" dirty="0">
                          <a:latin typeface="Adobe Garamond Pro" pitchFamily="18" charset="0"/>
                        </a:rPr>
                        <a:t>J.</a:t>
                      </a:r>
                      <a:r>
                        <a:rPr lang="el-GR" sz="800" dirty="0">
                          <a:latin typeface="Adobe Garamond Pro" pitchFamily="18" charset="0"/>
                        </a:rPr>
                        <a:t> </a:t>
                      </a:r>
                      <a:r>
                        <a:rPr lang="en-US" sz="800" dirty="0">
                          <a:latin typeface="Adobe Garamond Pro" pitchFamily="18" charset="0"/>
                        </a:rPr>
                        <a:t>C 83 (2023) 4, 344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Sun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Moon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Statistical</a:t>
                      </a:r>
                      <a:r>
                        <a:rPr lang="en-US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 Significance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dobe Garamond Pr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6.2 </a:t>
                      </a:r>
                      <a:r>
                        <a:rPr lang="el-GR" sz="1400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σ</a:t>
                      </a:r>
                      <a:endParaRPr lang="en-US" sz="1400" dirty="0">
                        <a:solidFill>
                          <a:srgbClr val="C00000"/>
                        </a:solidFill>
                        <a:latin typeface="Adobe Garamond Pr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4.2 </a:t>
                      </a:r>
                      <a:r>
                        <a:rPr lang="el-GR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σ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dobe Garamond Pro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0.65</a:t>
                      </a:r>
                      <a:r>
                        <a:rPr lang="en-US" sz="1400" baseline="30000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o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 ±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 0.13</a:t>
                      </a:r>
                      <a:r>
                        <a:rPr lang="en-US" sz="1400" baseline="30000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o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  <a:latin typeface="Adobe Garamond Pro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0.49</a:t>
                      </a:r>
                      <a:r>
                        <a:rPr lang="en-US" sz="1400" baseline="30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o</a:t>
                      </a:r>
                      <a:r>
                        <a:rPr lang="en-US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 ±</a:t>
                      </a:r>
                      <a:r>
                        <a:rPr lang="en-US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 0.1</a:t>
                      </a:r>
                      <a:r>
                        <a:rPr lang="el-GR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5</a:t>
                      </a:r>
                      <a:r>
                        <a:rPr lang="en-US" sz="1400" baseline="30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o</a:t>
                      </a:r>
                      <a:r>
                        <a:rPr lang="en-US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dobe Garamond Pro" pitchFamily="18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Physics Program with ORCA and ARCA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19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pic>
        <p:nvPicPr>
          <p:cNvPr id="13" name="12 - Εικόνα" descr="physic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666750"/>
            <a:ext cx="7784592" cy="3206496"/>
          </a:xfrm>
          <a:prstGeom prst="rect">
            <a:avLst/>
          </a:prstGeom>
        </p:spPr>
      </p:pic>
      <p:pic>
        <p:nvPicPr>
          <p:cNvPr id="14" name="13 - Εικόνα" descr="pev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2343150"/>
            <a:ext cx="2105567" cy="118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14 - TextBox"/>
          <p:cNvSpPr txBox="1"/>
          <p:nvPr/>
        </p:nvSpPr>
        <p:spPr>
          <a:xfrm>
            <a:off x="609600" y="59055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dobe Garamond Pro" pitchFamily="18" charset="0"/>
              </a:rPr>
              <a:t>  </a:t>
            </a:r>
            <a:r>
              <a:rPr lang="en-US" sz="1600" dirty="0" err="1">
                <a:latin typeface="Adobe Garamond Pro" pitchFamily="18" charset="0"/>
              </a:rPr>
              <a:t>Supenovae</a:t>
            </a:r>
            <a:r>
              <a:rPr lang="en-US" sz="1600" dirty="0">
                <a:latin typeface="Adobe Garamond Pro" pitchFamily="18" charset="0"/>
              </a:rPr>
              <a:t>             </a:t>
            </a:r>
            <a:r>
              <a:rPr lang="el-GR" sz="1600" dirty="0">
                <a:latin typeface="Adobe Garamond Pro" pitchFamily="18" charset="0"/>
              </a:rPr>
              <a:t>ν </a:t>
            </a:r>
            <a:r>
              <a:rPr lang="en-US" sz="1600" dirty="0">
                <a:latin typeface="Adobe Garamond Pro" pitchFamily="18" charset="0"/>
              </a:rPr>
              <a:t>oscillations                Dark matter searches                Cosmic neutrinos</a:t>
            </a:r>
          </a:p>
          <a:p>
            <a:r>
              <a:rPr lang="en-US" sz="1600" dirty="0">
                <a:latin typeface="Adobe Garamond Pro" pitchFamily="18" charset="0"/>
              </a:rPr>
              <a:t> Solar Flares            </a:t>
            </a:r>
            <a:r>
              <a:rPr lang="el-GR" sz="1600" dirty="0">
                <a:latin typeface="Adobe Garamond Pro" pitchFamily="18" charset="0"/>
              </a:rPr>
              <a:t>ν </a:t>
            </a:r>
            <a:r>
              <a:rPr lang="en-US" sz="1600" dirty="0">
                <a:latin typeface="Adobe Garamond Pro" pitchFamily="18" charset="0"/>
              </a:rPr>
              <a:t>mass ordering                Exotics searches           Multi-messenger  Astronomy</a:t>
            </a:r>
          </a:p>
          <a:p>
            <a:endParaRPr lang="en-US" sz="1600" dirty="0">
              <a:latin typeface="Adobe Garamond Pro" pitchFamily="18" charset="0"/>
            </a:endParaRPr>
          </a:p>
        </p:txBody>
      </p:sp>
      <p:sp>
        <p:nvSpPr>
          <p:cNvPr id="16" name="Double flèche horizontale 3"/>
          <p:cNvSpPr/>
          <p:nvPr/>
        </p:nvSpPr>
        <p:spPr bwMode="auto">
          <a:xfrm>
            <a:off x="789348" y="4083918"/>
            <a:ext cx="7416824" cy="432048"/>
          </a:xfrm>
          <a:prstGeom prst="leftRightArrow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b="1" dirty="0">
                <a:solidFill>
                  <a:schemeClr val="bg1"/>
                </a:solidFill>
                <a:latin typeface="+mn-lt"/>
              </a:rPr>
              <a:t>                                                   KM3NeT/ORCA	                                                              </a:t>
            </a:r>
            <a:r>
              <a:rPr lang="en-US" sz="1050" b="1" dirty="0">
                <a:solidFill>
                  <a:srgbClr val="000000"/>
                </a:solidFill>
                <a:latin typeface="+mn-lt"/>
              </a:rPr>
              <a:t>KM3NeT/ARCA</a:t>
            </a:r>
            <a:endParaRPr kumimoji="0" lang="en-US" sz="105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EDE9B3E-901F-2F4F-B593-38D82DE5098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14350"/>
            <a:ext cx="3733800" cy="2661394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Why neutrinos?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grpSp>
        <p:nvGrpSpPr>
          <p:cNvPr id="22" name="21 - Ομάδα"/>
          <p:cNvGrpSpPr/>
          <p:nvPr/>
        </p:nvGrpSpPr>
        <p:grpSpPr>
          <a:xfrm>
            <a:off x="4114800" y="590550"/>
            <a:ext cx="4876800" cy="2092881"/>
            <a:chOff x="4114800" y="590550"/>
            <a:chExt cx="4876800" cy="2092881"/>
          </a:xfrm>
        </p:grpSpPr>
        <p:sp>
          <p:nvSpPr>
            <p:cNvPr id="13" name="12 - TextBox"/>
            <p:cNvSpPr txBox="1"/>
            <p:nvPr/>
          </p:nvSpPr>
          <p:spPr>
            <a:xfrm>
              <a:off x="4114800" y="590550"/>
              <a:ext cx="4876800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latin typeface="Adobe Garamond Pro" pitchFamily="18" charset="0"/>
                </a:rPr>
                <a:t>Photons are absorbed by interstellar matter</a:t>
              </a:r>
            </a:p>
            <a:p>
              <a:pPr algn="r"/>
              <a:endParaRPr lang="en-US" sz="600" dirty="0">
                <a:latin typeface="Adobe Garamond Pro" pitchFamily="18" charset="0"/>
              </a:endParaRPr>
            </a:p>
            <a:p>
              <a:pPr algn="r"/>
              <a:r>
                <a:rPr lang="en-US" dirty="0">
                  <a:latin typeface="Adobe Garamond Pro" pitchFamily="18" charset="0"/>
                </a:rPr>
                <a:t>Charged particles (protons) are affected by magnetic fields and interact with CMB</a:t>
              </a:r>
            </a:p>
            <a:p>
              <a:pPr algn="r"/>
              <a:endParaRPr lang="en-US" sz="600" dirty="0">
                <a:latin typeface="Adobe Garamond Pro" pitchFamily="18" charset="0"/>
              </a:endParaRPr>
            </a:p>
            <a:p>
              <a:pPr algn="r"/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latin typeface="Adobe Garamond Pro" pitchFamily="18" charset="0"/>
                  <a:ea typeface="Adobe Ming Std L" pitchFamily="18" charset="-128"/>
                </a:rPr>
                <a:t>Neutrinos are the ideal messengers from astrophysical sources</a:t>
              </a:r>
            </a:p>
            <a:p>
              <a:pPr algn="r"/>
              <a:endParaRPr lang="en-US" sz="600" b="1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  <a:ea typeface="Adobe Ming Std L" pitchFamily="18" charset="-128"/>
              </a:endParaRPr>
            </a:p>
            <a:p>
              <a:pPr algn="r"/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latin typeface="Adobe Garamond Pro" pitchFamily="18" charset="0"/>
                  <a:ea typeface="Adobe Ming Std L" pitchFamily="18" charset="-128"/>
                </a:rPr>
                <a:t>Neutrino Astronomy!</a:t>
              </a:r>
              <a:endParaRPr lang="en-US" dirty="0">
                <a:latin typeface="Adobe Garamond Pro" pitchFamily="18" charset="0"/>
              </a:endParaRPr>
            </a:p>
          </p:txBody>
        </p:sp>
        <p:sp>
          <p:nvSpPr>
            <p:cNvPr id="15" name="14 - Οδοντωτό δεξιό βέλος"/>
            <p:cNvSpPr/>
            <p:nvPr/>
          </p:nvSpPr>
          <p:spPr>
            <a:xfrm>
              <a:off x="6172200" y="2343150"/>
              <a:ext cx="609600" cy="76200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22 - Στρογγυλεμένο ορθογώνιο"/>
          <p:cNvSpPr/>
          <p:nvPr/>
        </p:nvSpPr>
        <p:spPr>
          <a:xfrm>
            <a:off x="4648200" y="2724150"/>
            <a:ext cx="4343400" cy="21336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- TextBox"/>
          <p:cNvSpPr txBox="1"/>
          <p:nvPr/>
        </p:nvSpPr>
        <p:spPr>
          <a:xfrm>
            <a:off x="4876800" y="2800350"/>
            <a:ext cx="40386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dobe Garamond Pro" pitchFamily="18" charset="0"/>
              </a:rPr>
              <a:t>Neutrino Sources </a:t>
            </a:r>
          </a:p>
          <a:p>
            <a:pPr algn="just"/>
            <a:r>
              <a:rPr lang="en-US" dirty="0">
                <a:latin typeface="Adobe Garamond Pro" pitchFamily="18" charset="0"/>
              </a:rPr>
              <a:t>Galactic                                Extra-galactic</a:t>
            </a:r>
          </a:p>
          <a:p>
            <a:pPr algn="just"/>
            <a:endParaRPr lang="en-US" sz="1600" dirty="0">
              <a:latin typeface="Adobe Garamond Pro" pitchFamily="18" charset="0"/>
            </a:endParaRPr>
          </a:p>
          <a:p>
            <a:pPr algn="just"/>
            <a:r>
              <a:rPr lang="en-US" sz="1600" dirty="0">
                <a:latin typeface="Adobe Garamond Pro" pitchFamily="18" charset="0"/>
              </a:rPr>
              <a:t>Supernovae,                         AGNs</a:t>
            </a:r>
            <a:r>
              <a:rPr lang="el-GR" sz="1600" dirty="0">
                <a:latin typeface="Adobe Garamond Pro" pitchFamily="18" charset="0"/>
              </a:rPr>
              <a:t>, </a:t>
            </a:r>
            <a:r>
              <a:rPr lang="en-US" sz="1600" dirty="0" err="1">
                <a:latin typeface="Adobe Garamond Pro" pitchFamily="18" charset="0"/>
              </a:rPr>
              <a:t>Blazars</a:t>
            </a:r>
            <a:r>
              <a:rPr lang="en-US" sz="1600" dirty="0">
                <a:latin typeface="Adobe Garamond Pro" pitchFamily="18" charset="0"/>
              </a:rPr>
              <a:t>,</a:t>
            </a:r>
          </a:p>
          <a:p>
            <a:pPr algn="just"/>
            <a:r>
              <a:rPr lang="en-US" sz="1600" dirty="0">
                <a:latin typeface="Adobe Garamond Pro" pitchFamily="18" charset="0"/>
              </a:rPr>
              <a:t>SN relics,                             Black Hole mergers,</a:t>
            </a:r>
          </a:p>
          <a:p>
            <a:pPr algn="just"/>
            <a:r>
              <a:rPr lang="en-US" sz="1600" dirty="0">
                <a:latin typeface="Adobe Garamond Pro" pitchFamily="18" charset="0"/>
              </a:rPr>
              <a:t>Dark Matter,                        Quasars, …</a:t>
            </a:r>
          </a:p>
          <a:p>
            <a:pPr algn="just"/>
            <a:r>
              <a:rPr lang="en-US" sz="1600" dirty="0">
                <a:latin typeface="Adobe Garamond Pro" pitchFamily="18" charset="0"/>
              </a:rPr>
              <a:t>Nebulae, …</a:t>
            </a:r>
          </a:p>
        </p:txBody>
      </p:sp>
      <p:sp>
        <p:nvSpPr>
          <p:cNvPr id="24" name="object 7"/>
          <p:cNvSpPr/>
          <p:nvPr/>
        </p:nvSpPr>
        <p:spPr>
          <a:xfrm>
            <a:off x="6096000" y="3486150"/>
            <a:ext cx="1024127" cy="100203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76200" y="4933950"/>
            <a:ext cx="906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6" name="Picture 20">
            <a:extLst>
              <a:ext uri="{FF2B5EF4-FFF2-40B4-BE49-F238E27FC236}">
                <a16:creationId xmlns:a16="http://schemas.microsoft.com/office/drawing/2014/main" id="{8E4862FA-9493-184C-8652-F31D30A097A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00" y="3638550"/>
            <a:ext cx="2286000" cy="683537"/>
          </a:xfrm>
          <a:prstGeom prst="rect">
            <a:avLst/>
          </a:prstGeom>
        </p:spPr>
      </p:pic>
      <p:sp>
        <p:nvSpPr>
          <p:cNvPr id="17" name="16 - TextBox"/>
          <p:cNvSpPr txBox="1"/>
          <p:nvPr/>
        </p:nvSpPr>
        <p:spPr>
          <a:xfrm>
            <a:off x="0" y="325755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dobe Garamond Pro" pitchFamily="18" charset="0"/>
                <a:ea typeface="Adobe Ming Std L" pitchFamily="18" charset="-128"/>
              </a:rPr>
              <a:t>High-energy neutrino production via</a:t>
            </a:r>
          </a:p>
        </p:txBody>
      </p:sp>
      <p:sp>
        <p:nvSpPr>
          <p:cNvPr id="18" name="17 - TextBox"/>
          <p:cNvSpPr txBox="1"/>
          <p:nvPr/>
        </p:nvSpPr>
        <p:spPr>
          <a:xfrm>
            <a:off x="0" y="432435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dobe Garamond Pro" pitchFamily="18" charset="0"/>
              </a:rPr>
              <a:t>Correlations between HE photons and neutrinos,</a:t>
            </a:r>
          </a:p>
          <a:p>
            <a:r>
              <a:rPr lang="en-US" dirty="0">
                <a:latin typeface="Adobe Garamond Pro" pitchFamily="18" charset="0"/>
              </a:rPr>
              <a:t>‘Smoking gun’ for </a:t>
            </a:r>
            <a:r>
              <a:rPr lang="en-US" dirty="0" err="1">
                <a:latin typeface="Adobe Garamond Pro" pitchFamily="18" charset="0"/>
              </a:rPr>
              <a:t>hadronic</a:t>
            </a:r>
            <a:r>
              <a:rPr lang="en-US" dirty="0">
                <a:latin typeface="Adobe Garamond Pro" pitchFamily="18" charset="0"/>
              </a:rPr>
              <a:t> processes</a:t>
            </a: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Event Topologies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20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pic>
        <p:nvPicPr>
          <p:cNvPr id="13" name="12 - Εικόνα" descr="event topologi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590550"/>
            <a:ext cx="7924800" cy="39004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1905000" y="4476750"/>
            <a:ext cx="495300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  <a:tabLst>
                <a:tab pos="1004569" algn="l"/>
              </a:tabLst>
            </a:pPr>
            <a:r>
              <a:rPr sz="1200" spc="-5">
                <a:latin typeface="Adobe Garamond Pro" pitchFamily="18" charset="0"/>
                <a:cs typeface="Calibri"/>
              </a:rPr>
              <a:t>Tracks</a:t>
            </a:r>
            <a:r>
              <a:rPr lang="en-US" sz="1200" spc="-5" dirty="0">
                <a:latin typeface="Adobe Garamond Pro" pitchFamily="18" charset="0"/>
                <a:cs typeface="Calibri"/>
              </a:rPr>
              <a:t> </a:t>
            </a:r>
            <a:r>
              <a:rPr sz="1200" spc="-5">
                <a:latin typeface="Adobe Garamond Pro" pitchFamily="18" charset="0"/>
                <a:cs typeface="Calibri"/>
              </a:rPr>
              <a:t>@E</a:t>
            </a:r>
            <a:r>
              <a:rPr sz="1200" spc="-7" baseline="-5208">
                <a:latin typeface="Adobe Garamond Pro" pitchFamily="18" charset="0"/>
                <a:cs typeface="Calibri"/>
              </a:rPr>
              <a:t>ν</a:t>
            </a:r>
            <a:r>
              <a:rPr sz="1200" spc="-5">
                <a:latin typeface="Adobe Garamond Pro" pitchFamily="18" charset="0"/>
                <a:cs typeface="Calibri"/>
              </a:rPr>
              <a:t>&gt;100 </a:t>
            </a:r>
            <a:r>
              <a:rPr sz="1200" spc="-5" dirty="0">
                <a:latin typeface="Adobe Garamond Pro" pitchFamily="18" charset="0"/>
                <a:cs typeface="Calibri"/>
              </a:rPr>
              <a:t>TeV </a:t>
            </a:r>
            <a:r>
              <a:rPr sz="1200" dirty="0">
                <a:latin typeface="Adobe Garamond Pro" pitchFamily="18" charset="0"/>
                <a:cs typeface="Calibri"/>
              </a:rPr>
              <a:t>Ang. res. </a:t>
            </a:r>
            <a:r>
              <a:rPr sz="1200" spc="-5" dirty="0">
                <a:latin typeface="Adobe Garamond Pro" pitchFamily="18" charset="0"/>
                <a:cs typeface="Calibri"/>
              </a:rPr>
              <a:t>below 0.1° </a:t>
            </a:r>
            <a:r>
              <a:rPr sz="1200" dirty="0">
                <a:latin typeface="Adobe Garamond Pro" pitchFamily="18" charset="0"/>
                <a:cs typeface="Calibri"/>
              </a:rPr>
              <a:t>- </a:t>
            </a:r>
            <a:r>
              <a:rPr sz="1200" spc="-5" dirty="0">
                <a:latin typeface="Adobe Garamond Pro" pitchFamily="18" charset="0"/>
                <a:cs typeface="Calibri"/>
              </a:rPr>
              <a:t>Energy </a:t>
            </a:r>
            <a:r>
              <a:rPr sz="1200" dirty="0">
                <a:latin typeface="Adobe Garamond Pro" pitchFamily="18" charset="0"/>
                <a:cs typeface="Calibri"/>
              </a:rPr>
              <a:t>res. </a:t>
            </a:r>
            <a:r>
              <a:rPr sz="1200" dirty="0">
                <a:latin typeface="Adobe Garamond Pro" pitchFamily="18" charset="0"/>
                <a:cs typeface="Cambria Math"/>
              </a:rPr>
              <a:t>∼ </a:t>
            </a:r>
            <a:r>
              <a:rPr sz="1200" spc="-5" dirty="0">
                <a:latin typeface="Adobe Garamond Pro" pitchFamily="18" charset="0"/>
                <a:cs typeface="Calibri"/>
              </a:rPr>
              <a:t>factor </a:t>
            </a:r>
            <a:r>
              <a:rPr sz="1200">
                <a:latin typeface="Adobe Garamond Pro" pitchFamily="18" charset="0"/>
                <a:cs typeface="Calibri"/>
              </a:rPr>
              <a:t>2 </a:t>
            </a:r>
            <a:endParaRPr lang="en-US" sz="1200" dirty="0">
              <a:latin typeface="Adobe Garamond Pro" pitchFamily="18" charset="0"/>
              <a:cs typeface="Calibri"/>
            </a:endParaRP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  <a:tabLst>
                <a:tab pos="1004569" algn="l"/>
              </a:tabLst>
            </a:pPr>
            <a:r>
              <a:rPr sz="1200">
                <a:latin typeface="Adobe Garamond Pro" pitchFamily="18" charset="0"/>
                <a:cs typeface="Calibri"/>
              </a:rPr>
              <a:t> </a:t>
            </a:r>
            <a:r>
              <a:rPr sz="1200" spc="-5" dirty="0">
                <a:latin typeface="Adobe Garamond Pro" pitchFamily="18" charset="0"/>
                <a:cs typeface="Calibri"/>
              </a:rPr>
              <a:t>Shower @E</a:t>
            </a:r>
            <a:r>
              <a:rPr sz="1200" spc="-7" baseline="-5208" dirty="0">
                <a:latin typeface="Adobe Garamond Pro" pitchFamily="18" charset="0"/>
                <a:cs typeface="Calibri"/>
              </a:rPr>
              <a:t>ν</a:t>
            </a:r>
            <a:r>
              <a:rPr sz="1200" spc="-5" dirty="0">
                <a:latin typeface="Adobe Garamond Pro" pitchFamily="18" charset="0"/>
                <a:cs typeface="Calibri"/>
              </a:rPr>
              <a:t>&gt;100 TeV </a:t>
            </a:r>
            <a:r>
              <a:rPr sz="1200" dirty="0">
                <a:latin typeface="Adobe Garamond Pro" pitchFamily="18" charset="0"/>
                <a:cs typeface="Calibri"/>
              </a:rPr>
              <a:t>Ang. res. </a:t>
            </a:r>
            <a:r>
              <a:rPr sz="1200" spc="-5" dirty="0">
                <a:latin typeface="Adobe Garamond Pro" pitchFamily="18" charset="0"/>
                <a:cs typeface="Calibri"/>
              </a:rPr>
              <a:t>below </a:t>
            </a:r>
            <a:r>
              <a:rPr sz="1200" spc="-15" dirty="0">
                <a:latin typeface="Adobe Garamond Pro" pitchFamily="18" charset="0"/>
                <a:cs typeface="Calibri"/>
              </a:rPr>
              <a:t>2° </a:t>
            </a:r>
            <a:r>
              <a:rPr sz="1200" dirty="0">
                <a:latin typeface="Adobe Garamond Pro" pitchFamily="18" charset="0"/>
                <a:cs typeface="Calibri"/>
              </a:rPr>
              <a:t>- </a:t>
            </a:r>
            <a:r>
              <a:rPr sz="1200" spc="-5" dirty="0">
                <a:latin typeface="Adobe Garamond Pro" pitchFamily="18" charset="0"/>
                <a:cs typeface="Calibri"/>
              </a:rPr>
              <a:t>Energy </a:t>
            </a:r>
            <a:r>
              <a:rPr sz="1200" dirty="0">
                <a:latin typeface="Adobe Garamond Pro" pitchFamily="18" charset="0"/>
                <a:cs typeface="Calibri"/>
              </a:rPr>
              <a:t>res.</a:t>
            </a:r>
            <a:r>
              <a:rPr sz="1200" spc="-50" dirty="0">
                <a:latin typeface="Adobe Garamond Pro" pitchFamily="18" charset="0"/>
                <a:cs typeface="Calibri"/>
              </a:rPr>
              <a:t> </a:t>
            </a:r>
            <a:r>
              <a:rPr sz="1200" spc="-5" dirty="0">
                <a:latin typeface="Adobe Garamond Pro" pitchFamily="18" charset="0"/>
                <a:cs typeface="Cambria Math"/>
              </a:rPr>
              <a:t>∼</a:t>
            </a:r>
            <a:r>
              <a:rPr sz="1200" spc="-5" dirty="0">
                <a:latin typeface="Adobe Garamond Pro" pitchFamily="18" charset="0"/>
                <a:cs typeface="Calibri"/>
              </a:rPr>
              <a:t>6%</a:t>
            </a:r>
            <a:endParaRPr sz="1200">
              <a:latin typeface="Adobe Garamond Pro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21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0B5C54-2BD1-4CB3-ABA8-BC5EDD648304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Physics Performance: Supernovae</a:t>
            </a: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17980920-ED2A-10C0-910A-9EB5CF61A4C7}"/>
              </a:ext>
            </a:extLst>
          </p:cNvPr>
          <p:cNvSpPr/>
          <p:nvPr/>
        </p:nvSpPr>
        <p:spPr>
          <a:xfrm>
            <a:off x="3560867" y="554823"/>
            <a:ext cx="2865265" cy="21467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8EB79612-7F26-5FEA-C087-4FE4EF49FF14}"/>
              </a:ext>
            </a:extLst>
          </p:cNvPr>
          <p:cNvSpPr/>
          <p:nvPr/>
        </p:nvSpPr>
        <p:spPr>
          <a:xfrm>
            <a:off x="6557999" y="616360"/>
            <a:ext cx="2431252" cy="19133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id="{6126F494-8966-3052-5701-EA1365DD922C}"/>
              </a:ext>
            </a:extLst>
          </p:cNvPr>
          <p:cNvSpPr/>
          <p:nvPr/>
        </p:nvSpPr>
        <p:spPr>
          <a:xfrm>
            <a:off x="154749" y="2451314"/>
            <a:ext cx="2908899" cy="23431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24E6008F-B0BD-745F-E01E-CE64C43EE20F}"/>
              </a:ext>
            </a:extLst>
          </p:cNvPr>
          <p:cNvSpPr/>
          <p:nvPr/>
        </p:nvSpPr>
        <p:spPr>
          <a:xfrm>
            <a:off x="6172200" y="2752995"/>
            <a:ext cx="2817051" cy="211126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Picture 2" descr="C:\Users\cm290\OneDrive\Desktop\TPS\Screenshot (182).png">
            <a:extLst>
              <a:ext uri="{FF2B5EF4-FFF2-40B4-BE49-F238E27FC236}">
                <a16:creationId xmlns:a16="http://schemas.microsoft.com/office/drawing/2014/main" id="{A28459DC-2466-E8B2-73BD-E619D5E74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26848" y="2778503"/>
            <a:ext cx="2922389" cy="1939365"/>
          </a:xfrm>
          <a:prstGeom prst="rect">
            <a:avLst/>
          </a:prstGeom>
          <a:noFill/>
        </p:spPr>
      </p:pic>
      <p:sp>
        <p:nvSpPr>
          <p:cNvPr id="18" name="8 - Ορθογώνιο">
            <a:extLst>
              <a:ext uri="{FF2B5EF4-FFF2-40B4-BE49-F238E27FC236}">
                <a16:creationId xmlns:a16="http://schemas.microsoft.com/office/drawing/2014/main" id="{31924398-D825-75EB-4542-9F1B5C1B218B}"/>
              </a:ext>
            </a:extLst>
          </p:cNvPr>
          <p:cNvSpPr/>
          <p:nvPr/>
        </p:nvSpPr>
        <p:spPr>
          <a:xfrm>
            <a:off x="152399" y="590551"/>
            <a:ext cx="340846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dobe Garamond Pro" pitchFamily="18" charset="0"/>
              </a:rPr>
              <a:t>Neutrinos with E&lt;100 </a:t>
            </a:r>
            <a:r>
              <a:rPr lang="en-GB" sz="1400" dirty="0" err="1">
                <a:latin typeface="Adobe Garamond Pro" pitchFamily="18" charset="0"/>
              </a:rPr>
              <a:t>MeV</a:t>
            </a:r>
            <a:r>
              <a:rPr lang="en-GB" sz="1400" dirty="0">
                <a:latin typeface="Adobe Garamond Pro" pitchFamily="18" charset="0"/>
              </a:rPr>
              <a:t> expected at several stages of core collapse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dobe Garamond Pro" pitchFamily="18" charset="0"/>
              </a:rPr>
              <a:t>Low-energy neutrino detection is based on the coincidences in single DOMs thanks to the multi-PMT DOM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dobe Garamond Pro" pitchFamily="18" charset="0"/>
              </a:rPr>
              <a:t>Background from </a:t>
            </a:r>
            <a:r>
              <a:rPr lang="en-GB" sz="1400" baseline="30000" dirty="0">
                <a:latin typeface="Adobe Garamond Pro" pitchFamily="18" charset="0"/>
              </a:rPr>
              <a:t>40</a:t>
            </a:r>
            <a:r>
              <a:rPr lang="en-GB" sz="1400" dirty="0">
                <a:latin typeface="Adobe Garamond Pro" pitchFamily="18" charset="0"/>
              </a:rPr>
              <a:t>K decays, atmospheric </a:t>
            </a:r>
            <a:r>
              <a:rPr lang="en-GB" sz="1400" dirty="0" err="1">
                <a:latin typeface="Adobe Garamond Pro" pitchFamily="18" charset="0"/>
              </a:rPr>
              <a:t>muons</a:t>
            </a:r>
            <a:r>
              <a:rPr lang="en-GB" sz="1400" dirty="0">
                <a:latin typeface="Adobe Garamond Pro" pitchFamily="18" charset="0"/>
              </a:rPr>
              <a:t> and </a:t>
            </a:r>
            <a:r>
              <a:rPr lang="en-GB" sz="1400" dirty="0" err="1">
                <a:latin typeface="Adobe Garamond Pro" pitchFamily="18" charset="0"/>
              </a:rPr>
              <a:t>muons</a:t>
            </a:r>
            <a:r>
              <a:rPr lang="en-GB" sz="1400" dirty="0">
                <a:latin typeface="Adobe Garamond Pro" pitchFamily="18" charset="0"/>
              </a:rPr>
              <a:t> from </a:t>
            </a:r>
            <a:r>
              <a:rPr lang="el-GR" sz="1400" dirty="0">
                <a:latin typeface="Adobe Garamond Pro" pitchFamily="18" charset="0"/>
              </a:rPr>
              <a:t>ν</a:t>
            </a:r>
            <a:r>
              <a:rPr lang="en-US" sz="1400" dirty="0">
                <a:latin typeface="Adobe Garamond Pro" pitchFamily="18" charset="0"/>
              </a:rPr>
              <a:t>.</a:t>
            </a:r>
            <a:endParaRPr lang="en-GB" sz="1400" dirty="0">
              <a:latin typeface="Adobe Garamond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22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object 5"/>
          <p:cNvSpPr/>
          <p:nvPr/>
        </p:nvSpPr>
        <p:spPr>
          <a:xfrm>
            <a:off x="4114800" y="1622003"/>
            <a:ext cx="2798753" cy="10529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/>
        </p:nvSpPr>
        <p:spPr>
          <a:xfrm>
            <a:off x="7086600" y="810800"/>
            <a:ext cx="1855469" cy="2362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 txBox="1"/>
          <p:nvPr/>
        </p:nvSpPr>
        <p:spPr>
          <a:xfrm>
            <a:off x="4215279" y="3333750"/>
            <a:ext cx="2429636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Garamond" pitchFamily="18" charset="0"/>
                <a:cs typeface="Calibri"/>
              </a:rPr>
              <a:t>Slight preference for </a:t>
            </a:r>
            <a:r>
              <a:rPr sz="1800" dirty="0">
                <a:latin typeface="Garamond" pitchFamily="18" charset="0"/>
                <a:cs typeface="Calibri"/>
              </a:rPr>
              <a:t>IO, </a:t>
            </a:r>
            <a:endParaRPr lang="en-US" sz="1800" dirty="0">
              <a:latin typeface="Garamond" pitchFamily="18" charset="0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Garamond" pitchFamily="18" charset="0"/>
                <a:cs typeface="Calibri"/>
              </a:rPr>
              <a:t>but not</a:t>
            </a:r>
            <a:r>
              <a:rPr sz="1800" spc="30" dirty="0">
                <a:latin typeface="Garamond" pitchFamily="18" charset="0"/>
                <a:cs typeface="Calibri"/>
              </a:rPr>
              <a:t> </a:t>
            </a:r>
            <a:r>
              <a:rPr sz="1800" spc="-5" dirty="0">
                <a:latin typeface="Garamond" pitchFamily="18" charset="0"/>
                <a:cs typeface="Calibri"/>
              </a:rPr>
              <a:t>significant</a:t>
            </a:r>
            <a:endParaRPr sz="1800" dirty="0">
              <a:latin typeface="Garamond" pitchFamily="18" charset="0"/>
              <a:cs typeface="Calibri"/>
            </a:endParaRPr>
          </a:p>
        </p:txBody>
      </p:sp>
      <p:sp>
        <p:nvSpPr>
          <p:cNvPr id="15" name="14 - Ορθογώνιο"/>
          <p:cNvSpPr/>
          <p:nvPr/>
        </p:nvSpPr>
        <p:spPr>
          <a:xfrm>
            <a:off x="1257582" y="57150"/>
            <a:ext cx="7215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Physics Performance: Oscillation results with ORCA6 - 11</a:t>
            </a: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553C16A3-6C85-0D2E-D362-E9CFCB8BEA9E}"/>
              </a:ext>
            </a:extLst>
          </p:cNvPr>
          <p:cNvSpPr/>
          <p:nvPr/>
        </p:nvSpPr>
        <p:spPr>
          <a:xfrm>
            <a:off x="0" y="804021"/>
            <a:ext cx="3773595" cy="29797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- Εικόνα" descr="NMO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22" y="2673443"/>
            <a:ext cx="2992716" cy="1788874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23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object 2"/>
          <p:cNvSpPr txBox="1">
            <a:spLocks noGrp="1"/>
          </p:cNvSpPr>
          <p:nvPr>
            <p:ph type="title"/>
          </p:nvPr>
        </p:nvSpPr>
        <p:spPr>
          <a:xfrm>
            <a:off x="1060501" y="2572"/>
            <a:ext cx="746061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Physics Performance:</a:t>
            </a:r>
            <a:r>
              <a:rPr lang="en-GB" sz="2400" spc="-5" dirty="0">
                <a:solidFill>
                  <a:schemeClr val="accent1">
                    <a:lumMod val="50000"/>
                  </a:schemeClr>
                </a:solidFill>
              </a:rPr>
              <a:t> Oscillation p</a:t>
            </a:r>
            <a:r>
              <a:rPr sz="2400" spc="-5" dirty="0" err="1"/>
              <a:t>rospects</a:t>
            </a:r>
            <a:endParaRPr sz="2400" dirty="0"/>
          </a:p>
        </p:txBody>
      </p:sp>
      <p:sp>
        <p:nvSpPr>
          <p:cNvPr id="11" name="object 3"/>
          <p:cNvSpPr/>
          <p:nvPr/>
        </p:nvSpPr>
        <p:spPr>
          <a:xfrm>
            <a:off x="544222" y="943431"/>
            <a:ext cx="2992716" cy="148955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7"/>
          <p:cNvSpPr txBox="1"/>
          <p:nvPr/>
        </p:nvSpPr>
        <p:spPr>
          <a:xfrm>
            <a:off x="3429000" y="529226"/>
            <a:ext cx="191198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3 years </a:t>
            </a:r>
            <a:r>
              <a:rPr sz="1800" spc="-5" dirty="0">
                <a:latin typeface="Calibri"/>
                <a:cs typeface="Calibri"/>
              </a:rPr>
              <a:t>of ORCA</a:t>
            </a:r>
            <a:r>
              <a:rPr sz="1800" spc="-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115</a:t>
            </a:r>
          </a:p>
        </p:txBody>
      </p:sp>
      <p:sp>
        <p:nvSpPr>
          <p:cNvPr id="16" name="15 - TextBox"/>
          <p:cNvSpPr txBox="1"/>
          <p:nvPr/>
        </p:nvSpPr>
        <p:spPr>
          <a:xfrm>
            <a:off x="838200" y="234315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dobe Garamond Pro" pitchFamily="18" charset="0"/>
              </a:rPr>
              <a:t>Normal Ordering</a:t>
            </a:r>
          </a:p>
        </p:txBody>
      </p:sp>
      <p:sp>
        <p:nvSpPr>
          <p:cNvPr id="17" name="16 - TextBox"/>
          <p:cNvSpPr txBox="1"/>
          <p:nvPr/>
        </p:nvSpPr>
        <p:spPr>
          <a:xfrm>
            <a:off x="857549" y="4394936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dobe Garamond Pro" pitchFamily="18" charset="0"/>
              </a:rPr>
              <a:t>Inverted Ordering</a:t>
            </a:r>
          </a:p>
        </p:txBody>
      </p:sp>
      <p:pic>
        <p:nvPicPr>
          <p:cNvPr id="2" name="10 - Εικόνα" descr="NMO1.jpg">
            <a:extLst>
              <a:ext uri="{FF2B5EF4-FFF2-40B4-BE49-F238E27FC236}">
                <a16:creationId xmlns:a16="http://schemas.microsoft.com/office/drawing/2014/main" id="{54C2F548-1272-4A94-BF56-444B10AC08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2784" y="886753"/>
            <a:ext cx="3465312" cy="1744143"/>
          </a:xfrm>
          <a:prstGeom prst="rect">
            <a:avLst/>
          </a:prstGeom>
        </p:spPr>
      </p:pic>
      <p:sp>
        <p:nvSpPr>
          <p:cNvPr id="3" name="object 5">
            <a:extLst>
              <a:ext uri="{FF2B5EF4-FFF2-40B4-BE49-F238E27FC236}">
                <a16:creationId xmlns:a16="http://schemas.microsoft.com/office/drawing/2014/main" id="{E1D60151-A889-CADD-FC83-2BD7A744A534}"/>
              </a:ext>
            </a:extLst>
          </p:cNvPr>
          <p:cNvSpPr/>
          <p:nvPr/>
        </p:nvSpPr>
        <p:spPr>
          <a:xfrm>
            <a:off x="5771852" y="2848377"/>
            <a:ext cx="3188011" cy="174671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C165DDBB-8089-002A-2D40-8AF0BB22F9C5}"/>
              </a:ext>
            </a:extLst>
          </p:cNvPr>
          <p:cNvSpPr txBox="1"/>
          <p:nvPr/>
        </p:nvSpPr>
        <p:spPr>
          <a:xfrm>
            <a:off x="3857690" y="2972760"/>
            <a:ext cx="1911985" cy="1330492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775"/>
              </a:spcBef>
            </a:pPr>
            <a:r>
              <a:rPr lang="el-GR" sz="1600" dirty="0">
                <a:latin typeface="Adobe Garamond Pro" pitchFamily="18" charset="0"/>
                <a:cs typeface="Symbol"/>
              </a:rPr>
              <a:t>&gt; 4σ </a:t>
            </a:r>
            <a:r>
              <a:rPr sz="1600" dirty="0">
                <a:latin typeface="Adobe Garamond Pro" pitchFamily="18" charset="0"/>
                <a:cs typeface="Calibri"/>
              </a:rPr>
              <a:t>NMO </a:t>
            </a:r>
            <a:r>
              <a:rPr sz="1600" spc="-5" dirty="0">
                <a:latin typeface="Adobe Garamond Pro" pitchFamily="18" charset="0"/>
                <a:cs typeface="Calibri"/>
              </a:rPr>
              <a:t>determination </a:t>
            </a:r>
            <a:r>
              <a:rPr sz="1600" dirty="0">
                <a:latin typeface="Adobe Garamond Pro" pitchFamily="18" charset="0"/>
                <a:cs typeface="Calibri"/>
              </a:rPr>
              <a:t>in reach</a:t>
            </a:r>
            <a:r>
              <a:rPr sz="1600" spc="-170" dirty="0">
                <a:latin typeface="Adobe Garamond Pro" pitchFamily="18" charset="0"/>
                <a:cs typeface="Calibri"/>
              </a:rPr>
              <a:t> </a:t>
            </a:r>
            <a:r>
              <a:rPr sz="1600" dirty="0">
                <a:latin typeface="Adobe Garamond Pro" pitchFamily="18" charset="0"/>
                <a:cs typeface="Calibri"/>
              </a:rPr>
              <a:t>within</a:t>
            </a:r>
            <a:r>
              <a:rPr lang="el-GR" sz="1600" dirty="0">
                <a:latin typeface="Adobe Garamond Pro" pitchFamily="18" charset="0"/>
                <a:cs typeface="Calibri"/>
              </a:rPr>
              <a:t> </a:t>
            </a:r>
            <a:r>
              <a:rPr sz="1600" dirty="0">
                <a:latin typeface="Adobe Garamond Pro" pitchFamily="18" charset="0"/>
                <a:cs typeface="Calibri"/>
              </a:rPr>
              <a:t>this </a:t>
            </a:r>
            <a:r>
              <a:rPr sz="1600" spc="-5" dirty="0">
                <a:latin typeface="Adobe Garamond Pro" pitchFamily="18" charset="0"/>
                <a:cs typeface="Calibri"/>
              </a:rPr>
              <a:t>decade </a:t>
            </a:r>
            <a:r>
              <a:rPr sz="1600" dirty="0">
                <a:latin typeface="Adobe Garamond Pro" pitchFamily="18" charset="0"/>
                <a:cs typeface="Calibri"/>
              </a:rPr>
              <a:t>when combined with</a:t>
            </a:r>
            <a:r>
              <a:rPr sz="1600" spc="-105" dirty="0">
                <a:latin typeface="Adobe Garamond Pro" pitchFamily="18" charset="0"/>
                <a:cs typeface="Calibri"/>
              </a:rPr>
              <a:t> </a:t>
            </a:r>
            <a:r>
              <a:rPr sz="1600" dirty="0">
                <a:latin typeface="Adobe Garamond Pro" pitchFamily="18" charset="0"/>
                <a:cs typeface="Calibri"/>
              </a:rPr>
              <a:t>JUNO</a:t>
            </a: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24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685800" y="590550"/>
            <a:ext cx="1780539" cy="616194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218440" algn="ctr">
              <a:lnSpc>
                <a:spcPct val="100000"/>
              </a:lnSpc>
              <a:spcBef>
                <a:spcPts val="565"/>
              </a:spcBef>
            </a:pPr>
            <a:r>
              <a:rPr spc="5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ν</a:t>
            </a:r>
            <a:r>
              <a:rPr spc="7" baseline="-21367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τ</a:t>
            </a:r>
            <a:r>
              <a:rPr spc="179" baseline="-21367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 </a:t>
            </a:r>
            <a:r>
              <a:rPr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appearance</a:t>
            </a:r>
            <a:endParaRPr>
              <a:latin typeface="Adobe Garamond Pro" pitchFamily="18" charset="0"/>
              <a:cs typeface="Calibri"/>
            </a:endParaRPr>
          </a:p>
          <a:p>
            <a:pPr marL="38100" algn="ctr">
              <a:lnSpc>
                <a:spcPct val="100000"/>
              </a:lnSpc>
              <a:spcBef>
                <a:spcPts val="415"/>
              </a:spcBef>
            </a:pPr>
            <a:r>
              <a:rPr sz="1400" i="1" spc="-5" dirty="0">
                <a:solidFill>
                  <a:srgbClr val="0070C0"/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Segoe UI"/>
              </a:rPr>
              <a:t>arXiv:2502.01443</a:t>
            </a:r>
            <a:endParaRPr sz="1400" i="1">
              <a:solidFill>
                <a:srgbClr val="0070C0"/>
              </a:solidFill>
              <a:latin typeface="Adobe Garamond Pro" pitchFamily="18" charset="0"/>
              <a:cs typeface="Segoe UI"/>
            </a:endParaRPr>
          </a:p>
        </p:txBody>
      </p:sp>
      <p:sp>
        <p:nvSpPr>
          <p:cNvPr id="11" name="object 6"/>
          <p:cNvSpPr/>
          <p:nvPr/>
        </p:nvSpPr>
        <p:spPr>
          <a:xfrm>
            <a:off x="243855" y="1344241"/>
            <a:ext cx="2476280" cy="13851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 txBox="1"/>
          <p:nvPr/>
        </p:nvSpPr>
        <p:spPr>
          <a:xfrm>
            <a:off x="6191503" y="622912"/>
            <a:ext cx="2744470" cy="587981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445"/>
              </a:spcBef>
            </a:pPr>
            <a:r>
              <a:rPr spc="-5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Non-standard</a:t>
            </a:r>
            <a:r>
              <a:rPr spc="-50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 </a:t>
            </a:r>
            <a:r>
              <a:rPr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interactions</a:t>
            </a:r>
            <a:endParaRPr>
              <a:latin typeface="Adobe Garamond Pro" pitchFamily="18" charset="0"/>
              <a:cs typeface="Calibri"/>
            </a:endParaRPr>
          </a:p>
          <a:p>
            <a:pPr marL="415925" algn="ctr">
              <a:lnSpc>
                <a:spcPct val="100000"/>
              </a:lnSpc>
              <a:spcBef>
                <a:spcPts val="310"/>
              </a:spcBef>
            </a:pPr>
            <a:r>
              <a:rPr sz="1400" i="1" spc="-5" dirty="0">
                <a:solidFill>
                  <a:srgbClr val="0070C0"/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Segoe UI"/>
              </a:rPr>
              <a:t>arXiv:2411.19078</a:t>
            </a:r>
            <a:endParaRPr sz="1400" i="1">
              <a:solidFill>
                <a:srgbClr val="0070C0"/>
              </a:solidFill>
              <a:latin typeface="Adobe Garamond Pro" pitchFamily="18" charset="0"/>
              <a:cs typeface="Segoe UI"/>
            </a:endParaRPr>
          </a:p>
        </p:txBody>
      </p:sp>
      <p:sp>
        <p:nvSpPr>
          <p:cNvPr id="13" name="object 8"/>
          <p:cNvSpPr/>
          <p:nvPr/>
        </p:nvSpPr>
        <p:spPr>
          <a:xfrm>
            <a:off x="6248400" y="1276350"/>
            <a:ext cx="2232510" cy="15338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/>
        </p:nvSpPr>
        <p:spPr>
          <a:xfrm>
            <a:off x="3505200" y="1428750"/>
            <a:ext cx="2053993" cy="12800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 txBox="1"/>
          <p:nvPr/>
        </p:nvSpPr>
        <p:spPr>
          <a:xfrm>
            <a:off x="3551047" y="624322"/>
            <a:ext cx="1729739" cy="587340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77470" algn="ctr">
              <a:lnSpc>
                <a:spcPct val="100000"/>
              </a:lnSpc>
              <a:spcBef>
                <a:spcPts val="440"/>
              </a:spcBef>
            </a:pPr>
            <a:r>
              <a:rPr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Neutrino</a:t>
            </a:r>
            <a:r>
              <a:rPr spc="-40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 </a:t>
            </a:r>
            <a:r>
              <a:rPr spc="-5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decay</a:t>
            </a:r>
            <a:endParaRPr>
              <a:latin typeface="Adobe Garamond Pro" pitchFamily="18" charset="0"/>
              <a:cs typeface="Calibri"/>
            </a:endParaRPr>
          </a:p>
          <a:p>
            <a:pPr marL="12700" algn="ctr">
              <a:lnSpc>
                <a:spcPct val="100000"/>
              </a:lnSpc>
              <a:spcBef>
                <a:spcPts val="300"/>
              </a:spcBef>
            </a:pPr>
            <a:r>
              <a:rPr sz="1400" i="1" spc="-5" dirty="0">
                <a:solidFill>
                  <a:srgbClr val="0070C0"/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Segoe UI"/>
              </a:rPr>
              <a:t>arXiv:2501.11336</a:t>
            </a:r>
            <a:endParaRPr sz="1400" i="1">
              <a:solidFill>
                <a:srgbClr val="0070C0"/>
              </a:solidFill>
              <a:latin typeface="Adobe Garamond Pro" pitchFamily="18" charset="0"/>
              <a:cs typeface="Segoe UI"/>
            </a:endParaRPr>
          </a:p>
        </p:txBody>
      </p:sp>
      <p:sp>
        <p:nvSpPr>
          <p:cNvPr id="16" name="object 11"/>
          <p:cNvSpPr/>
          <p:nvPr/>
        </p:nvSpPr>
        <p:spPr>
          <a:xfrm>
            <a:off x="152400" y="3562350"/>
            <a:ext cx="2959540" cy="105031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 txBox="1"/>
          <p:nvPr/>
        </p:nvSpPr>
        <p:spPr>
          <a:xfrm>
            <a:off x="362205" y="2813323"/>
            <a:ext cx="2416175" cy="642484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670"/>
              </a:spcBef>
            </a:pPr>
            <a:r>
              <a:rPr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Quantum</a:t>
            </a:r>
            <a:r>
              <a:rPr spc="-60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 </a:t>
            </a:r>
            <a:r>
              <a:rPr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decoherence</a:t>
            </a:r>
            <a:endParaRPr>
              <a:latin typeface="Adobe Garamond Pro" pitchFamily="18" charset="0"/>
              <a:cs typeface="Calibri"/>
            </a:endParaRPr>
          </a:p>
          <a:p>
            <a:pPr marL="142875" algn="ctr">
              <a:lnSpc>
                <a:spcPct val="100000"/>
              </a:lnSpc>
              <a:spcBef>
                <a:spcPts val="505"/>
              </a:spcBef>
            </a:pPr>
            <a:r>
              <a:rPr sz="1400" i="1" spc="-5" dirty="0">
                <a:solidFill>
                  <a:srgbClr val="0070C0"/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Segoe UI"/>
              </a:rPr>
              <a:t>arXiv:2410.01388</a:t>
            </a:r>
            <a:endParaRPr sz="1400" i="1">
              <a:solidFill>
                <a:srgbClr val="0070C0"/>
              </a:solidFill>
              <a:latin typeface="Adobe Garamond Pro" pitchFamily="18" charset="0"/>
              <a:cs typeface="Segoe UI"/>
            </a:endParaRPr>
          </a:p>
        </p:txBody>
      </p:sp>
      <p:sp>
        <p:nvSpPr>
          <p:cNvPr id="18" name="object 14"/>
          <p:cNvSpPr txBox="1"/>
          <p:nvPr/>
        </p:nvSpPr>
        <p:spPr>
          <a:xfrm>
            <a:off x="3625341" y="2792155"/>
            <a:ext cx="2025650" cy="609782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65405">
              <a:lnSpc>
                <a:spcPct val="100000"/>
              </a:lnSpc>
              <a:spcBef>
                <a:spcPts val="515"/>
              </a:spcBef>
            </a:pPr>
            <a:r>
              <a:rPr spc="-5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Sterile</a:t>
            </a:r>
            <a:r>
              <a:rPr spc="10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 </a:t>
            </a:r>
            <a:r>
              <a:rPr spc="-5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neutrinos</a:t>
            </a:r>
            <a:endParaRPr>
              <a:latin typeface="Adobe Garamond Pro" pitchFamily="18" charset="0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1400" i="1" dirty="0">
                <a:solidFill>
                  <a:srgbClr val="0070C0"/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Calibri"/>
              </a:rPr>
              <a:t>10.22323/1.476.0155</a:t>
            </a:r>
            <a:endParaRPr sz="1400" i="1">
              <a:solidFill>
                <a:srgbClr val="0070C0"/>
              </a:solidFill>
              <a:latin typeface="Adobe Garamond Pro" pitchFamily="18" charset="0"/>
              <a:cs typeface="Calibri"/>
            </a:endParaRPr>
          </a:p>
        </p:txBody>
      </p:sp>
      <p:sp>
        <p:nvSpPr>
          <p:cNvPr id="19" name="object 15"/>
          <p:cNvSpPr/>
          <p:nvPr/>
        </p:nvSpPr>
        <p:spPr>
          <a:xfrm>
            <a:off x="6096000" y="3486150"/>
            <a:ext cx="2656331" cy="13475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 txBox="1"/>
          <p:nvPr/>
        </p:nvSpPr>
        <p:spPr>
          <a:xfrm>
            <a:off x="6231890" y="2876550"/>
            <a:ext cx="2378710" cy="5681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240"/>
              </a:lnSpc>
              <a:spcBef>
                <a:spcPts val="100"/>
              </a:spcBef>
            </a:pPr>
            <a:r>
              <a:rPr sz="1600" spc="-5" dirty="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Lorentz </a:t>
            </a:r>
            <a:r>
              <a:rPr sz="1600">
                <a:solidFill>
                  <a:srgbClr val="006FC0"/>
                </a:solidFill>
                <a:latin typeface="Adobe Garamond Pro" pitchFamily="18" charset="0"/>
                <a:cs typeface="Calibri"/>
              </a:rPr>
              <a:t>Invariance</a:t>
            </a:r>
            <a:r>
              <a:rPr sz="1600" spc="-55">
                <a:solidFill>
                  <a:srgbClr val="006FC0"/>
                </a:solidFill>
                <a:latin typeface="Adobe Garamond Pro" pitchFamily="18" charset="0"/>
                <a:cs typeface="Calibri"/>
              </a:rPr>
              <a:t> </a:t>
            </a:r>
            <a:r>
              <a:rPr sz="1600" spc="-5">
                <a:solidFill>
                  <a:srgbClr val="006FC0"/>
                </a:solidFill>
                <a:latin typeface="Adobe Garamond Pro" pitchFamily="18" charset="0"/>
                <a:cs typeface="Calibri"/>
              </a:rPr>
              <a:t>Violation</a:t>
            </a:r>
            <a:endParaRPr lang="en-US" sz="1600" spc="-5" dirty="0">
              <a:solidFill>
                <a:srgbClr val="006FC0"/>
              </a:solidFill>
              <a:latin typeface="Adobe Garamond Pro" pitchFamily="18" charset="0"/>
              <a:cs typeface="Calibri"/>
            </a:endParaRPr>
          </a:p>
          <a:p>
            <a:pPr marL="12700" algn="ctr">
              <a:lnSpc>
                <a:spcPts val="2240"/>
              </a:lnSpc>
              <a:spcBef>
                <a:spcPts val="100"/>
              </a:spcBef>
            </a:pPr>
            <a:r>
              <a:rPr sz="1400" i="1">
                <a:solidFill>
                  <a:srgbClr val="0070C0"/>
                </a:solidFill>
                <a:latin typeface="Adobe Garamond Pro" pitchFamily="18" charset="0"/>
                <a:cs typeface="Calibri"/>
              </a:rPr>
              <a:t>ICRC </a:t>
            </a:r>
            <a:r>
              <a:rPr sz="1400" i="1" dirty="0">
                <a:solidFill>
                  <a:srgbClr val="0070C0"/>
                </a:solidFill>
                <a:latin typeface="Adobe Garamond Pro" pitchFamily="18" charset="0"/>
                <a:cs typeface="Calibri"/>
              </a:rPr>
              <a:t>2023</a:t>
            </a:r>
            <a:endParaRPr sz="1400" i="1">
              <a:solidFill>
                <a:srgbClr val="0070C0"/>
              </a:solidFill>
              <a:latin typeface="Adobe Garamond Pro" pitchFamily="18" charset="0"/>
              <a:cs typeface="Calibri"/>
            </a:endParaRPr>
          </a:p>
        </p:txBody>
      </p:sp>
      <p:sp>
        <p:nvSpPr>
          <p:cNvPr id="22" name="object 13"/>
          <p:cNvSpPr/>
          <p:nvPr/>
        </p:nvSpPr>
        <p:spPr>
          <a:xfrm>
            <a:off x="3581400" y="3562350"/>
            <a:ext cx="1944550" cy="132765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3"/>
          <p:cNvSpPr txBox="1">
            <a:spLocks noGrp="1"/>
          </p:cNvSpPr>
          <p:nvPr>
            <p:ph type="title"/>
          </p:nvPr>
        </p:nvSpPr>
        <p:spPr>
          <a:xfrm>
            <a:off x="824891" y="35447"/>
            <a:ext cx="801430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5" dirty="0"/>
              <a:t>Physics performance: </a:t>
            </a:r>
            <a:r>
              <a:rPr sz="2400" spc="-5" dirty="0"/>
              <a:t>Testing </a:t>
            </a:r>
            <a:r>
              <a:rPr sz="2400" dirty="0"/>
              <a:t>new physics models with</a:t>
            </a:r>
            <a:r>
              <a:rPr sz="2400" spc="-125" dirty="0"/>
              <a:t> </a:t>
            </a:r>
            <a:r>
              <a:rPr sz="2400" spc="-5" dirty="0"/>
              <a:t>ORCA6</a:t>
            </a: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06C4B-40D3-4B92-185A-FC90A4142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E5246EF-A61B-4F75-1139-607234432A7D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F659086-0D43-F1E5-A8AC-4A27A1B8CF78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C8E339-D55E-3413-5C8C-2D7A900A7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217F21DE-1F69-D3DC-DB3C-AA0E5E525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25</a:t>
            </a:r>
          </a:p>
        </p:txBody>
      </p:sp>
      <p:pic>
        <p:nvPicPr>
          <p:cNvPr id="20" name="19 - Εικόνα" descr="logo.jpg">
            <a:extLst>
              <a:ext uri="{FF2B5EF4-FFF2-40B4-BE49-F238E27FC236}">
                <a16:creationId xmlns:a16="http://schemas.microsoft.com/office/drawing/2014/main" id="{E2EDE5A9-C19E-7D15-0E78-86CEAD97929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A3FADD-4865-92F5-E33D-4EF08809AEA4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1240FA49-3004-5653-9301-38F44F51A7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1091" y="35447"/>
            <a:ext cx="801430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5" dirty="0"/>
              <a:t>Physics performance: Point sources</a:t>
            </a:r>
            <a:endParaRPr sz="2400" spc="-5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E6A7CBDF-C62F-1C47-81B4-71C1A8EA386C}"/>
              </a:ext>
            </a:extLst>
          </p:cNvPr>
          <p:cNvSpPr/>
          <p:nvPr/>
        </p:nvSpPr>
        <p:spPr>
          <a:xfrm>
            <a:off x="792480" y="3595277"/>
            <a:ext cx="2385824" cy="110245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745CBC2-CD22-4036-7EA6-6BBA44F07BED}"/>
              </a:ext>
            </a:extLst>
          </p:cNvPr>
          <p:cNvSpPr/>
          <p:nvPr/>
        </p:nvSpPr>
        <p:spPr>
          <a:xfrm>
            <a:off x="358498" y="1492228"/>
            <a:ext cx="3656675" cy="18013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F3DEE0E4-FE15-CB32-F0FA-720F0A0F765F}"/>
              </a:ext>
            </a:extLst>
          </p:cNvPr>
          <p:cNvSpPr/>
          <p:nvPr/>
        </p:nvSpPr>
        <p:spPr>
          <a:xfrm>
            <a:off x="4801260" y="641841"/>
            <a:ext cx="2155904" cy="16997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1D38C4CA-B232-C58A-8286-A15AFC8949B7}"/>
              </a:ext>
            </a:extLst>
          </p:cNvPr>
          <p:cNvSpPr txBox="1"/>
          <p:nvPr/>
        </p:nvSpPr>
        <p:spPr>
          <a:xfrm>
            <a:off x="118834" y="694325"/>
            <a:ext cx="452016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0" spc="-10" dirty="0">
                <a:solidFill>
                  <a:srgbClr val="000083"/>
                </a:solidFill>
                <a:cs typeface="Segoe UI Semilight"/>
              </a:rPr>
              <a:t>Pointing </a:t>
            </a:r>
            <a:r>
              <a:rPr sz="1400" b="0" spc="-5" dirty="0">
                <a:solidFill>
                  <a:schemeClr val="accent1">
                    <a:lumMod val="50000"/>
                  </a:schemeClr>
                </a:solidFill>
                <a:cs typeface="Segoe UI Semilight"/>
              </a:rPr>
              <a:t>capability</a:t>
            </a:r>
            <a:r>
              <a:rPr sz="1400" b="0" spc="-5" dirty="0">
                <a:solidFill>
                  <a:srgbClr val="000083"/>
                </a:solidFill>
                <a:cs typeface="Segoe UI Semilight"/>
              </a:rPr>
              <a:t> improving with increasing telescope</a:t>
            </a:r>
            <a:r>
              <a:rPr sz="1400" b="0" spc="10" dirty="0">
                <a:solidFill>
                  <a:srgbClr val="000083"/>
                </a:solidFill>
                <a:cs typeface="Segoe UI Semilight"/>
              </a:rPr>
              <a:t> </a:t>
            </a:r>
            <a:r>
              <a:rPr sz="1400" b="0" spc="-5" dirty="0">
                <a:solidFill>
                  <a:srgbClr val="000083"/>
                </a:solidFill>
                <a:cs typeface="Segoe UI Semilight"/>
              </a:rPr>
              <a:t>size</a:t>
            </a:r>
            <a:endParaRPr sz="1400" dirty="0">
              <a:cs typeface="Segoe UI Semiligh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b="0" spc="-5" dirty="0">
                <a:solidFill>
                  <a:srgbClr val="000083"/>
                </a:solidFill>
                <a:cs typeface="Segoe UI Semilight"/>
              </a:rPr>
              <a:t>No point sources </a:t>
            </a:r>
            <a:r>
              <a:rPr sz="1400" b="0" spc="5" dirty="0">
                <a:solidFill>
                  <a:srgbClr val="000083"/>
                </a:solidFill>
                <a:cs typeface="Segoe UI Semilight"/>
              </a:rPr>
              <a:t>observed </a:t>
            </a:r>
            <a:r>
              <a:rPr sz="1400" b="0" spc="-5" dirty="0">
                <a:solidFill>
                  <a:srgbClr val="000083"/>
                </a:solidFill>
                <a:cs typeface="Segoe UI Semilight"/>
              </a:rPr>
              <a:t>yet </a:t>
            </a:r>
            <a:r>
              <a:rPr sz="1400" b="0" dirty="0">
                <a:solidFill>
                  <a:srgbClr val="000083"/>
                </a:solidFill>
                <a:cs typeface="Segoe UI Semilight"/>
              </a:rPr>
              <a:t>(101 </a:t>
            </a:r>
            <a:r>
              <a:rPr sz="1400" b="0" spc="-5" dirty="0">
                <a:solidFill>
                  <a:srgbClr val="000083"/>
                </a:solidFill>
                <a:cs typeface="Segoe UI Semilight"/>
              </a:rPr>
              <a:t>candidate</a:t>
            </a:r>
            <a:r>
              <a:rPr sz="1400" b="0" spc="-10" dirty="0">
                <a:solidFill>
                  <a:srgbClr val="000083"/>
                </a:solidFill>
                <a:cs typeface="Segoe UI Semilight"/>
              </a:rPr>
              <a:t> </a:t>
            </a:r>
            <a:r>
              <a:rPr sz="1400" b="0" spc="-5" dirty="0">
                <a:solidFill>
                  <a:srgbClr val="000083"/>
                </a:solidFill>
                <a:cs typeface="Segoe UI Semilight"/>
              </a:rPr>
              <a:t>sources)</a:t>
            </a:r>
            <a:endParaRPr sz="1400" dirty="0">
              <a:cs typeface="Segoe UI Semilight"/>
            </a:endParaRPr>
          </a:p>
          <a:p>
            <a:pPr marL="12700" marR="5080">
              <a:lnSpc>
                <a:spcPct val="100000"/>
              </a:lnSpc>
            </a:pPr>
            <a:r>
              <a:rPr sz="1400" b="0" spc="-5" dirty="0">
                <a:solidFill>
                  <a:srgbClr val="000083"/>
                </a:solidFill>
                <a:cs typeface="Segoe UI Semilight"/>
              </a:rPr>
              <a:t>Sensitivity quickly improving</a:t>
            </a:r>
            <a:endParaRPr sz="1400" dirty="0">
              <a:cs typeface="Segoe UI Semilight"/>
            </a:endParaRPr>
          </a:p>
        </p:txBody>
      </p:sp>
      <p:pic>
        <p:nvPicPr>
          <p:cNvPr id="11" name="10 - Εικόνα">
            <a:extLst>
              <a:ext uri="{FF2B5EF4-FFF2-40B4-BE49-F238E27FC236}">
                <a16:creationId xmlns:a16="http://schemas.microsoft.com/office/drawing/2014/main" id="{A11B033E-D466-CFE3-CCC5-D0A2E460C4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7694" y="2392878"/>
            <a:ext cx="2687706" cy="23037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A8288D-577F-AD0D-F0E9-C67A1F213A3E}"/>
              </a:ext>
            </a:extLst>
          </p:cNvPr>
          <p:cNvSpPr txBox="1"/>
          <p:nvPr/>
        </p:nvSpPr>
        <p:spPr>
          <a:xfrm>
            <a:off x="4562978" y="2787233"/>
            <a:ext cx="16556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</a:rPr>
              <a:t>Pointing accuracy expectation with the full ARCA Detector</a:t>
            </a:r>
          </a:p>
        </p:txBody>
      </p:sp>
    </p:spTree>
    <p:extLst>
      <p:ext uri="{BB962C8B-B14F-4D97-AF65-F5344CB8AC3E}">
        <p14:creationId xmlns:p14="http://schemas.microsoft.com/office/powerpoint/2010/main" val="3566542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3F464-603B-192A-2318-CC0421B21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89BF878-AAFA-0282-A105-FA66CF01786E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ED164B0-F0EB-311B-C4F3-0E844273FAF6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9120FA-296E-492E-6A15-E5EBC1F8E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BF160462-0289-7F0D-E591-E10AA2A09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26</a:t>
            </a:r>
          </a:p>
        </p:txBody>
      </p:sp>
      <p:pic>
        <p:nvPicPr>
          <p:cNvPr id="20" name="19 - Εικόνα" descr="logo.jpg">
            <a:extLst>
              <a:ext uri="{FF2B5EF4-FFF2-40B4-BE49-F238E27FC236}">
                <a16:creationId xmlns:a16="http://schemas.microsoft.com/office/drawing/2014/main" id="{07D58C0B-1F3B-C1A7-3500-E1A08923928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84980A-326E-DE5F-A38E-940B80A4962F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5F5D5890-A554-7E8F-BFDD-2F1214ED02A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1091" y="35447"/>
            <a:ext cx="801430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5" dirty="0"/>
              <a:t>Physics performance: Diffuse flux</a:t>
            </a:r>
            <a:endParaRPr sz="2400" spc="-5" dirty="0"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5EFB4E3F-67C4-B6EA-8CFC-8826AAF6BA24}"/>
              </a:ext>
            </a:extLst>
          </p:cNvPr>
          <p:cNvSpPr/>
          <p:nvPr/>
        </p:nvSpPr>
        <p:spPr>
          <a:xfrm>
            <a:off x="455472" y="1428750"/>
            <a:ext cx="3998697" cy="274158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28013D82-E5B4-9F3F-5B6B-116BC4F762FE}"/>
              </a:ext>
            </a:extLst>
          </p:cNvPr>
          <p:cNvSpPr/>
          <p:nvPr/>
        </p:nvSpPr>
        <p:spPr>
          <a:xfrm>
            <a:off x="4874994" y="1299187"/>
            <a:ext cx="3822243" cy="28711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D4752CD-3809-DBDD-E7D2-870B144DB2CE}"/>
              </a:ext>
            </a:extLst>
          </p:cNvPr>
          <p:cNvSpPr txBox="1"/>
          <p:nvPr/>
        </p:nvSpPr>
        <p:spPr>
          <a:xfrm>
            <a:off x="285026" y="752302"/>
            <a:ext cx="21697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All-sky diffuse </a:t>
            </a:r>
            <a:r>
              <a:rPr sz="1400" b="0" dirty="0">
                <a:solidFill>
                  <a:srgbClr val="000083"/>
                </a:solidFill>
                <a:latin typeface="Segoe UI Semilight"/>
                <a:cs typeface="Segoe UI Semilight"/>
              </a:rPr>
              <a:t>flux</a:t>
            </a:r>
            <a:r>
              <a:rPr sz="1400" b="0" spc="-35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detection</a:t>
            </a:r>
            <a:endParaRPr sz="1400" dirty="0">
              <a:latin typeface="Segoe UI Semilight"/>
              <a:cs typeface="Segoe UI Semilight"/>
            </a:endParaRPr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E47306FF-C038-C999-AC4E-885DD92CD1DF}"/>
              </a:ext>
            </a:extLst>
          </p:cNvPr>
          <p:cNvSpPr txBox="1"/>
          <p:nvPr/>
        </p:nvSpPr>
        <p:spPr>
          <a:xfrm>
            <a:off x="3124200" y="4367989"/>
            <a:ext cx="31299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No </a:t>
            </a:r>
            <a:r>
              <a:rPr sz="1400" b="0" dirty="0">
                <a:solidFill>
                  <a:srgbClr val="000083"/>
                </a:solidFill>
                <a:latin typeface="Segoe UI Semilight"/>
                <a:cs typeface="Segoe UI Semilight"/>
              </a:rPr>
              <a:t>observation </a:t>
            </a: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yet, sensitivity</a:t>
            </a:r>
            <a:r>
              <a:rPr sz="1400" b="0" spc="-25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improving</a:t>
            </a:r>
            <a:endParaRPr sz="1400" dirty="0">
              <a:latin typeface="Segoe UI Semilight"/>
              <a:cs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11328074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EDCD5-CE65-8A24-381C-5D68A98FD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9710D0F-25FF-ECB5-6CC5-013E5BD4F896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230C073-9C21-AA38-372B-DBD990DFBB8D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9B61D5-404C-9AB7-FDEA-4D555781A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D9CF5341-E8B1-397C-BDAF-6139EBBD3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27</a:t>
            </a:r>
          </a:p>
        </p:txBody>
      </p:sp>
      <p:pic>
        <p:nvPicPr>
          <p:cNvPr id="20" name="19 - Εικόνα" descr="logo.jpg">
            <a:extLst>
              <a:ext uri="{FF2B5EF4-FFF2-40B4-BE49-F238E27FC236}">
                <a16:creationId xmlns:a16="http://schemas.microsoft.com/office/drawing/2014/main" id="{BF14DBB8-85D4-76B0-4736-E9AD7FBFA12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0CD986-9ADB-694F-2B68-0B8164027D88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960C23D9-FAD2-79A5-C093-4668E5AC52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1091" y="35447"/>
            <a:ext cx="801430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5" dirty="0"/>
              <a:t>Physics performance:  Galactic Ridge</a:t>
            </a:r>
            <a:endParaRPr sz="2400" spc="-5" dirty="0"/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BC485339-1342-6590-0EC1-37266B6815C8}"/>
              </a:ext>
            </a:extLst>
          </p:cNvPr>
          <p:cNvSpPr/>
          <p:nvPr/>
        </p:nvSpPr>
        <p:spPr>
          <a:xfrm>
            <a:off x="449057" y="883920"/>
            <a:ext cx="3214103" cy="15181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5A68091F-1EF2-FB89-ED04-706217EB354F}"/>
              </a:ext>
            </a:extLst>
          </p:cNvPr>
          <p:cNvSpPr/>
          <p:nvPr/>
        </p:nvSpPr>
        <p:spPr>
          <a:xfrm>
            <a:off x="381000" y="2696003"/>
            <a:ext cx="3247326" cy="21656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08A44B6B-20D4-3CF1-670D-B8CFD372E931}"/>
              </a:ext>
            </a:extLst>
          </p:cNvPr>
          <p:cNvSpPr/>
          <p:nvPr/>
        </p:nvSpPr>
        <p:spPr>
          <a:xfrm>
            <a:off x="4901714" y="2240359"/>
            <a:ext cx="3534007" cy="256465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6">
            <a:extLst>
              <a:ext uri="{FF2B5EF4-FFF2-40B4-BE49-F238E27FC236}">
                <a16:creationId xmlns:a16="http://schemas.microsoft.com/office/drawing/2014/main" id="{F5821318-B80A-10AD-0E0A-474C6520429B}"/>
              </a:ext>
            </a:extLst>
          </p:cNvPr>
          <p:cNvSpPr txBox="1"/>
          <p:nvPr/>
        </p:nvSpPr>
        <p:spPr>
          <a:xfrm>
            <a:off x="4318232" y="685235"/>
            <a:ext cx="4700969" cy="1449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Multiple sources </a:t>
            </a:r>
            <a:r>
              <a:rPr sz="1400" b="0" spc="-15" dirty="0">
                <a:solidFill>
                  <a:srgbClr val="000083"/>
                </a:solidFill>
                <a:latin typeface="Segoe UI Semilight"/>
                <a:cs typeface="Segoe UI Semilight"/>
              </a:rPr>
              <a:t>of </a:t>
            </a: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high-energy </a:t>
            </a:r>
            <a:r>
              <a:rPr sz="1400" b="0" dirty="0">
                <a:solidFill>
                  <a:srgbClr val="000083"/>
                </a:solidFill>
                <a:latin typeface="Segoe UI Semilight"/>
                <a:cs typeface="Segoe UI Semilight"/>
              </a:rPr>
              <a:t>CR </a:t>
            </a: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(Cosmic  Rays) in the plane </a:t>
            </a:r>
            <a:r>
              <a:rPr sz="1400" b="0" spc="-15" dirty="0">
                <a:solidFill>
                  <a:srgbClr val="000083"/>
                </a:solidFill>
                <a:latin typeface="Segoe UI Semilight"/>
                <a:cs typeface="Segoe UI Semilight"/>
              </a:rPr>
              <a:t>of </a:t>
            </a: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the Milky</a:t>
            </a:r>
            <a:r>
              <a:rPr sz="1400" b="0" spc="20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400" b="0" spc="-20" dirty="0">
                <a:solidFill>
                  <a:srgbClr val="000083"/>
                </a:solidFill>
                <a:latin typeface="Segoe UI Semilight"/>
                <a:cs typeface="Segoe UI Semilight"/>
              </a:rPr>
              <a:t>Way</a:t>
            </a:r>
            <a:endParaRPr sz="1400" dirty="0">
              <a:latin typeface="Segoe UI Semilight"/>
              <a:cs typeface="Segoe UI Semilight"/>
            </a:endParaRPr>
          </a:p>
          <a:p>
            <a:pPr marL="38100" marR="62230">
              <a:lnSpc>
                <a:spcPct val="100000"/>
              </a:lnSpc>
            </a:pP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High-energy neutrinos should </a:t>
            </a:r>
            <a:r>
              <a:rPr sz="1400" b="0" dirty="0">
                <a:solidFill>
                  <a:srgbClr val="000083"/>
                </a:solidFill>
                <a:latin typeface="Segoe UI Semilight"/>
                <a:cs typeface="Segoe UI Semilight"/>
              </a:rPr>
              <a:t>be </a:t>
            </a: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produced  via interaction </a:t>
            </a:r>
            <a:r>
              <a:rPr sz="1400" b="0" spc="-15" dirty="0">
                <a:solidFill>
                  <a:srgbClr val="000083"/>
                </a:solidFill>
                <a:latin typeface="Segoe UI Semilight"/>
                <a:cs typeface="Segoe UI Semilight"/>
              </a:rPr>
              <a:t>of </a:t>
            </a:r>
            <a:r>
              <a:rPr sz="1400" b="0" dirty="0">
                <a:solidFill>
                  <a:srgbClr val="000083"/>
                </a:solidFill>
                <a:latin typeface="Segoe UI Semilight"/>
                <a:cs typeface="Segoe UI Semilight"/>
              </a:rPr>
              <a:t>CR </a:t>
            </a:r>
            <a:r>
              <a:rPr sz="14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with the interstellar  medium</a:t>
            </a:r>
            <a:endParaRPr sz="1400" dirty="0">
              <a:latin typeface="Segoe UI Semilight"/>
              <a:cs typeface="Segoe UI Semilight"/>
            </a:endParaRPr>
          </a:p>
          <a:p>
            <a:pPr marL="81915" marR="904875">
              <a:lnSpc>
                <a:spcPct val="100000"/>
              </a:lnSpc>
              <a:spcBef>
                <a:spcPts val="810"/>
              </a:spcBef>
            </a:pPr>
            <a:r>
              <a:rPr sz="1800" b="1" spc="-7" baseline="4629" dirty="0">
                <a:solidFill>
                  <a:srgbClr val="000083"/>
                </a:solidFill>
                <a:latin typeface="Arial"/>
                <a:cs typeface="Arial"/>
              </a:rPr>
              <a:t>p+N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→X+K</a:t>
            </a:r>
            <a:r>
              <a:rPr sz="1050" b="1" spc="-7" baseline="39682" dirty="0">
                <a:solidFill>
                  <a:srgbClr val="000083"/>
                </a:solidFill>
                <a:latin typeface="Segoe UI Semilight"/>
                <a:cs typeface="Segoe UI Semilight"/>
              </a:rPr>
              <a:t>+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,π</a:t>
            </a:r>
            <a:r>
              <a:rPr sz="1050" b="1" spc="-7" baseline="39682" dirty="0">
                <a:solidFill>
                  <a:srgbClr val="000083"/>
                </a:solidFill>
                <a:latin typeface="Segoe UI Semilight"/>
                <a:cs typeface="Segoe UI Semilight"/>
              </a:rPr>
              <a:t>+ 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→...+ μ → e</a:t>
            </a:r>
            <a:r>
              <a:rPr sz="1050" b="1" spc="-7" baseline="39682" dirty="0">
                <a:solidFill>
                  <a:srgbClr val="000083"/>
                </a:solidFill>
                <a:latin typeface="Segoe UI Semilight"/>
                <a:cs typeface="Segoe UI Semilight"/>
              </a:rPr>
              <a:t>+ 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+ ν</a:t>
            </a:r>
            <a:r>
              <a:rPr sz="7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μ 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+ </a:t>
            </a:r>
            <a:r>
              <a:rPr sz="1800" b="1" spc="-7" baseline="4629" dirty="0" err="1">
                <a:solidFill>
                  <a:srgbClr val="000083"/>
                </a:solidFill>
                <a:latin typeface="Segoe UI Semilight"/>
                <a:cs typeface="Segoe UI Semilight"/>
              </a:rPr>
              <a:t>ν</a:t>
            </a:r>
            <a:r>
              <a:rPr sz="700" b="1" spc="-5" dirty="0" err="1">
                <a:solidFill>
                  <a:srgbClr val="000083"/>
                </a:solidFill>
                <a:latin typeface="Segoe UI Semilight"/>
                <a:cs typeface="Segoe UI Semilight"/>
              </a:rPr>
              <a:t>e</a:t>
            </a:r>
            <a:r>
              <a:rPr sz="7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  </a:t>
            </a:r>
            <a:endParaRPr lang="en-US" sz="700" b="1" spc="-5" dirty="0">
              <a:solidFill>
                <a:srgbClr val="000083"/>
              </a:solidFill>
              <a:latin typeface="Segoe UI Semilight"/>
              <a:cs typeface="Segoe UI Semilight"/>
            </a:endParaRPr>
          </a:p>
          <a:p>
            <a:pPr marL="81915" marR="904875">
              <a:lnSpc>
                <a:spcPct val="100000"/>
              </a:lnSpc>
              <a:spcBef>
                <a:spcPts val="810"/>
              </a:spcBef>
            </a:pPr>
            <a:r>
              <a:rPr sz="1800" b="1" spc="-7" baseline="4629" dirty="0" err="1">
                <a:solidFill>
                  <a:srgbClr val="000083"/>
                </a:solidFill>
                <a:latin typeface="Segoe UI Semilight"/>
                <a:cs typeface="Segoe UI Semilight"/>
              </a:rPr>
              <a:t>p+N→X+K</a:t>
            </a:r>
            <a:r>
              <a:rPr sz="1050" b="1" spc="-7" baseline="39682" dirty="0">
                <a:solidFill>
                  <a:srgbClr val="000083"/>
                </a:solidFill>
                <a:latin typeface="Segoe UI Semilight"/>
                <a:cs typeface="Segoe UI Semilight"/>
              </a:rPr>
              <a:t>-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,π</a:t>
            </a:r>
            <a:r>
              <a:rPr sz="1050" b="1" spc="-7" baseline="39682" dirty="0">
                <a:solidFill>
                  <a:srgbClr val="000083"/>
                </a:solidFill>
                <a:latin typeface="Segoe UI Semilight"/>
                <a:cs typeface="Segoe UI Semilight"/>
              </a:rPr>
              <a:t>- 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→...+ μ</a:t>
            </a:r>
            <a:r>
              <a:rPr sz="1050" b="1" spc="-7" baseline="39682" dirty="0">
                <a:solidFill>
                  <a:srgbClr val="000083"/>
                </a:solidFill>
                <a:latin typeface="Segoe UI Semilight"/>
                <a:cs typeface="Segoe UI Semilight"/>
              </a:rPr>
              <a:t>- 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→ e</a:t>
            </a:r>
            <a:r>
              <a:rPr sz="1050" b="1" spc="-7" baseline="39682" dirty="0">
                <a:solidFill>
                  <a:srgbClr val="000083"/>
                </a:solidFill>
                <a:latin typeface="Segoe UI Semilight"/>
                <a:cs typeface="Segoe UI Semilight"/>
              </a:rPr>
              <a:t>- 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+ ν</a:t>
            </a:r>
            <a:r>
              <a:rPr sz="7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μ 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+</a:t>
            </a:r>
            <a:r>
              <a:rPr sz="1800" b="1" spc="-322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800" b="1" spc="-7" baseline="4629" dirty="0">
                <a:solidFill>
                  <a:srgbClr val="000083"/>
                </a:solidFill>
                <a:latin typeface="Segoe UI Semilight"/>
                <a:cs typeface="Segoe UI Semilight"/>
              </a:rPr>
              <a:t>ν</a:t>
            </a:r>
            <a:r>
              <a:rPr sz="7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e</a:t>
            </a:r>
            <a:endParaRPr sz="700" dirty="0">
              <a:latin typeface="Segoe UI Semilight"/>
              <a:cs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899230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BB526-2D0F-1B33-BB76-BAE120457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6C33732-B22F-CAC9-5418-99C14FAFB501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5647557-5ECD-5008-2B45-9CDAA331B8FB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CF867-0FAC-90D7-E82F-E472EB691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37225428-3CD9-5C32-C655-56AF35C9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28</a:t>
            </a:r>
          </a:p>
        </p:txBody>
      </p:sp>
      <p:pic>
        <p:nvPicPr>
          <p:cNvPr id="20" name="19 - Εικόνα" descr="logo.jpg">
            <a:extLst>
              <a:ext uri="{FF2B5EF4-FFF2-40B4-BE49-F238E27FC236}">
                <a16:creationId xmlns:a16="http://schemas.microsoft.com/office/drawing/2014/main" id="{6CD901F3-31B9-D6A0-2407-F24E80730D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1F137A-8FA5-5E31-95E0-D0C0D1FC675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CD39F0E9-2671-41F3-B2A0-B1EDE6675D6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1091" y="35447"/>
            <a:ext cx="801430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5" dirty="0"/>
              <a:t>Physics performance:  Dark Matter</a:t>
            </a:r>
            <a:endParaRPr sz="2400" spc="-5" dirty="0"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AAE2AD8F-6B1B-17A0-F22A-101DB6F79D83}"/>
              </a:ext>
            </a:extLst>
          </p:cNvPr>
          <p:cNvSpPr/>
          <p:nvPr/>
        </p:nvSpPr>
        <p:spPr>
          <a:xfrm>
            <a:off x="286839" y="1304186"/>
            <a:ext cx="4233754" cy="31043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3132D826-2381-9007-FBF5-4E19098A387E}"/>
              </a:ext>
            </a:extLst>
          </p:cNvPr>
          <p:cNvSpPr/>
          <p:nvPr/>
        </p:nvSpPr>
        <p:spPr>
          <a:xfrm>
            <a:off x="4640825" y="1403619"/>
            <a:ext cx="4409867" cy="30452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C0DDB927-D4FB-4BD3-2E78-A0C9220BAFD0}"/>
              </a:ext>
            </a:extLst>
          </p:cNvPr>
          <p:cNvSpPr txBox="1"/>
          <p:nvPr/>
        </p:nvSpPr>
        <p:spPr>
          <a:xfrm>
            <a:off x="897013" y="679950"/>
            <a:ext cx="29952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0" spc="-5" dirty="0">
                <a:solidFill>
                  <a:srgbClr val="000083"/>
                </a:solidFill>
                <a:latin typeface="+mj-lt"/>
                <a:cs typeface="Segoe UI Semilight"/>
              </a:rPr>
              <a:t>Sensitivity </a:t>
            </a:r>
            <a:r>
              <a:rPr sz="1400" b="0" spc="-10" dirty="0">
                <a:solidFill>
                  <a:srgbClr val="000083"/>
                </a:solidFill>
                <a:latin typeface="+mj-lt"/>
                <a:cs typeface="Segoe UI Semilight"/>
              </a:rPr>
              <a:t>to </a:t>
            </a:r>
            <a:r>
              <a:rPr sz="1400" b="0" spc="-5" dirty="0">
                <a:solidFill>
                  <a:srgbClr val="000083"/>
                </a:solidFill>
                <a:latin typeface="+mj-lt"/>
                <a:cs typeface="Segoe UI Semilight"/>
              </a:rPr>
              <a:t>signals from WIMP-WIMP  annihilation </a:t>
            </a:r>
            <a:r>
              <a:rPr sz="1400" b="0" dirty="0">
                <a:solidFill>
                  <a:srgbClr val="000083"/>
                </a:solidFill>
                <a:latin typeface="+mj-lt"/>
                <a:cs typeface="Segoe UI Semilight"/>
              </a:rPr>
              <a:t>in </a:t>
            </a:r>
            <a:r>
              <a:rPr sz="1400" b="0" spc="-5" dirty="0">
                <a:solidFill>
                  <a:srgbClr val="000083"/>
                </a:solidFill>
                <a:latin typeface="+mj-lt"/>
                <a:cs typeface="Segoe UI Semilight"/>
              </a:rPr>
              <a:t>the Galactic centre</a:t>
            </a:r>
            <a:endParaRPr sz="1400" dirty="0">
              <a:latin typeface="+mj-lt"/>
              <a:cs typeface="Segoe UI Semilight"/>
            </a:endParaRP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1BDE0172-E8FA-64CC-4E64-027D903401A2}"/>
              </a:ext>
            </a:extLst>
          </p:cNvPr>
          <p:cNvSpPr txBox="1"/>
          <p:nvPr/>
        </p:nvSpPr>
        <p:spPr>
          <a:xfrm>
            <a:off x="5469013" y="679950"/>
            <a:ext cx="29952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0" spc="-5" dirty="0">
                <a:solidFill>
                  <a:srgbClr val="000083"/>
                </a:solidFill>
                <a:cs typeface="Segoe UI Semilight"/>
              </a:rPr>
              <a:t>Sensitivity </a:t>
            </a:r>
            <a:r>
              <a:rPr sz="1400" b="0" spc="-10" dirty="0">
                <a:solidFill>
                  <a:srgbClr val="000083"/>
                </a:solidFill>
                <a:cs typeface="Segoe UI Semilight"/>
              </a:rPr>
              <a:t>to </a:t>
            </a:r>
            <a:r>
              <a:rPr sz="1400" b="0" spc="-5" dirty="0">
                <a:solidFill>
                  <a:srgbClr val="000083"/>
                </a:solidFill>
                <a:cs typeface="Segoe UI Semilight"/>
              </a:rPr>
              <a:t>signals from WIMP-WIMP  annihilation </a:t>
            </a:r>
            <a:r>
              <a:rPr sz="1400" b="0" dirty="0">
                <a:solidFill>
                  <a:srgbClr val="000083"/>
                </a:solidFill>
                <a:cs typeface="Segoe UI Semilight"/>
              </a:rPr>
              <a:t>in </a:t>
            </a:r>
            <a:r>
              <a:rPr sz="1400" b="0" spc="-5" dirty="0">
                <a:solidFill>
                  <a:srgbClr val="000083"/>
                </a:solidFill>
                <a:cs typeface="Segoe UI Semilight"/>
              </a:rPr>
              <a:t>the</a:t>
            </a:r>
            <a:r>
              <a:rPr sz="1400" b="0" spc="-10" dirty="0">
                <a:solidFill>
                  <a:srgbClr val="000083"/>
                </a:solidFill>
                <a:cs typeface="Segoe UI Semilight"/>
              </a:rPr>
              <a:t> </a:t>
            </a:r>
            <a:r>
              <a:rPr sz="1400" b="0" dirty="0">
                <a:solidFill>
                  <a:srgbClr val="000083"/>
                </a:solidFill>
                <a:cs typeface="Segoe UI Semilight"/>
              </a:rPr>
              <a:t>Sun</a:t>
            </a:r>
            <a:endParaRPr sz="1400" dirty="0">
              <a:cs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357033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29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object 4"/>
          <p:cNvSpPr/>
          <p:nvPr/>
        </p:nvSpPr>
        <p:spPr>
          <a:xfrm>
            <a:off x="1676400" y="819150"/>
            <a:ext cx="3057144" cy="37284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2"/>
          <p:cNvSpPr/>
          <p:nvPr/>
        </p:nvSpPr>
        <p:spPr>
          <a:xfrm>
            <a:off x="5181600" y="819150"/>
            <a:ext cx="2692907" cy="37257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11 - Ορθογώνιο"/>
          <p:cNvSpPr/>
          <p:nvPr/>
        </p:nvSpPr>
        <p:spPr>
          <a:xfrm>
            <a:off x="2819400" y="57150"/>
            <a:ext cx="4301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spc="-5" dirty="0">
                <a:uFill>
                  <a:solidFill>
                    <a:srgbClr val="FFC000"/>
                  </a:solidFill>
                </a:uFill>
              </a:rPr>
              <a:t>Nature 638 (2025) 8050,</a:t>
            </a:r>
            <a:r>
              <a:rPr lang="fr-FR" sz="2400" spc="-40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fr-FR" sz="2400" spc="-5" dirty="0">
                <a:uFill>
                  <a:solidFill>
                    <a:srgbClr val="FFC000"/>
                  </a:solidFill>
                </a:uFill>
              </a:rPr>
              <a:t>376-382</a:t>
            </a:r>
            <a:endParaRPr lang="en-US" sz="2400" dirty="0"/>
          </a:p>
        </p:txBody>
      </p:sp>
      <p:sp>
        <p:nvSpPr>
          <p:cNvPr id="13" name="12 - Ορθογώνιο"/>
          <p:cNvSpPr/>
          <p:nvPr/>
        </p:nvSpPr>
        <p:spPr>
          <a:xfrm>
            <a:off x="3962400" y="4629150"/>
            <a:ext cx="25744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u="heavy" spc="-5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cs typeface="Calibri"/>
                <a:hlinkClick r:id="rId6"/>
              </a:rPr>
              <a:t>https://zenodo.org/records/14860165</a:t>
            </a:r>
            <a:endParaRPr lang="en-US" sz="1200" dirty="0">
              <a:cs typeface="Calibri"/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2133600" y="462915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Open Data:</a:t>
            </a:r>
          </a:p>
        </p:txBody>
      </p:sp>
      <p:sp>
        <p:nvSpPr>
          <p:cNvPr id="16" name="15 - TextBox"/>
          <p:cNvSpPr txBox="1"/>
          <p:nvPr/>
        </p:nvSpPr>
        <p:spPr>
          <a:xfrm>
            <a:off x="7620000" y="46291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Event display </a:t>
            </a:r>
            <a:r>
              <a:rPr lang="en-US" sz="1200" dirty="0">
                <a:hlinkClick r:id="rId7"/>
              </a:rPr>
              <a:t>1,</a:t>
            </a:r>
            <a:r>
              <a:rPr lang="en-US" sz="1200" dirty="0"/>
              <a:t> </a:t>
            </a:r>
            <a:r>
              <a:rPr lang="en-US" sz="1200" dirty="0">
                <a:hlinkClick r:id="rId8"/>
              </a:rPr>
              <a:t>2,</a:t>
            </a:r>
            <a:r>
              <a:rPr lang="en-US" sz="1200" dirty="0"/>
              <a:t> </a:t>
            </a:r>
            <a:r>
              <a:rPr lang="en-US" sz="1200" dirty="0">
                <a:hlinkClick r:id="rId9"/>
              </a:rPr>
              <a:t>3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Access to the high energy / distant universe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25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76200" y="4933950"/>
            <a:ext cx="906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9" name="object 5"/>
          <p:cNvSpPr/>
          <p:nvPr/>
        </p:nvSpPr>
        <p:spPr>
          <a:xfrm>
            <a:off x="1600200" y="819150"/>
            <a:ext cx="6146571" cy="2758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4"/>
          <p:cNvSpPr txBox="1"/>
          <p:nvPr/>
        </p:nvSpPr>
        <p:spPr>
          <a:xfrm>
            <a:off x="1219200" y="3714750"/>
            <a:ext cx="72872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28875" marR="5080" indent="-241681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Garamond" pitchFamily="18" charset="0"/>
                <a:cs typeface="Calibri"/>
              </a:rPr>
              <a:t>The Universe </a:t>
            </a:r>
            <a:r>
              <a:rPr dirty="0">
                <a:latin typeface="Garamond" pitchFamily="18" charset="0"/>
                <a:cs typeface="Calibri"/>
              </a:rPr>
              <a:t>is </a:t>
            </a:r>
            <a:r>
              <a:rPr spc="-10" dirty="0">
                <a:latin typeface="Garamond" pitchFamily="18" charset="0"/>
                <a:cs typeface="Calibri"/>
              </a:rPr>
              <a:t>opaque </a:t>
            </a:r>
            <a:r>
              <a:rPr dirty="0">
                <a:latin typeface="Garamond" pitchFamily="18" charset="0"/>
                <a:cs typeface="Calibri"/>
              </a:rPr>
              <a:t>to </a:t>
            </a:r>
            <a:r>
              <a:rPr spc="-5" dirty="0">
                <a:latin typeface="Garamond" pitchFamily="18" charset="0"/>
                <a:cs typeface="Calibri"/>
              </a:rPr>
              <a:t>EM </a:t>
            </a:r>
            <a:r>
              <a:rPr dirty="0">
                <a:latin typeface="Garamond" pitchFamily="18" charset="0"/>
                <a:cs typeface="Calibri"/>
              </a:rPr>
              <a:t>radiation above </a:t>
            </a:r>
            <a:r>
              <a:rPr spc="-5" dirty="0">
                <a:latin typeface="Garamond" pitchFamily="18" charset="0"/>
                <a:cs typeface="Calibri"/>
              </a:rPr>
              <a:t>10-100 TeV,  but not </a:t>
            </a:r>
            <a:r>
              <a:rPr dirty="0">
                <a:latin typeface="Garamond" pitchFamily="18" charset="0"/>
                <a:cs typeface="Calibri"/>
              </a:rPr>
              <a:t>to</a:t>
            </a:r>
            <a:r>
              <a:rPr spc="-30" dirty="0">
                <a:latin typeface="Garamond" pitchFamily="18" charset="0"/>
                <a:cs typeface="Calibri"/>
              </a:rPr>
              <a:t> </a:t>
            </a:r>
            <a:r>
              <a:rPr spc="-5" dirty="0">
                <a:latin typeface="Garamond" pitchFamily="18" charset="0"/>
                <a:cs typeface="Calibri"/>
              </a:rPr>
              <a:t>neutrinos</a:t>
            </a:r>
            <a:endParaRPr>
              <a:latin typeface="Garamond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2819400" y="57150"/>
            <a:ext cx="2527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spc="-5" dirty="0">
                <a:uFill>
                  <a:solidFill>
                    <a:srgbClr val="FFC000"/>
                  </a:solidFill>
                </a:uFill>
              </a:rPr>
              <a:t>Companion papers</a:t>
            </a:r>
            <a:endParaRPr lang="en-US" sz="2400" dirty="0"/>
          </a:p>
        </p:txBody>
      </p:sp>
      <p:sp>
        <p:nvSpPr>
          <p:cNvPr id="11" name="object 4"/>
          <p:cNvSpPr txBox="1"/>
          <p:nvPr/>
        </p:nvSpPr>
        <p:spPr>
          <a:xfrm>
            <a:off x="838200" y="742950"/>
            <a:ext cx="8025993" cy="40241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dobe Garamond Pro" pitchFamily="18" charset="0"/>
                <a:cs typeface="Adobe Arabic" pitchFamily="18" charset="-78"/>
              </a:rPr>
              <a:t>The ultra-high-energy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event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KM3-230213A within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the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global neutrino</a:t>
            </a:r>
            <a:r>
              <a:rPr sz="1600" spc="135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landscape</a:t>
            </a:r>
            <a:endParaRPr sz="1600"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Adobe Garamond Pro" pitchFamily="18" charset="0"/>
                <a:cs typeface="Adobe Arabic" pitchFamily="18" charset="-78"/>
              </a:rPr>
              <a:t>KM3NeT </a:t>
            </a:r>
            <a:r>
              <a:rPr sz="1600" spc="-10" dirty="0">
                <a:latin typeface="Adobe Garamond Pro" pitchFamily="18" charset="0"/>
                <a:cs typeface="Adobe Arabic" pitchFamily="18" charset="-78"/>
              </a:rPr>
              <a:t>Coll.,</a:t>
            </a:r>
            <a:r>
              <a:rPr sz="1600" spc="-40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Adobe Arabic" pitchFamily="18" charset="-78"/>
              </a:rPr>
              <a:t>arXiv:</a:t>
            </a:r>
            <a:r>
              <a:rPr sz="1600" spc="-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Adobe Arabic" pitchFamily="18" charset="-78"/>
              </a:rPr>
              <a:t>2502.08173</a:t>
            </a:r>
            <a:endParaRPr sz="160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1600" spc="-5">
                <a:latin typeface="Adobe Garamond Pro" pitchFamily="18" charset="0"/>
                <a:cs typeface="Adobe Arabic" pitchFamily="18" charset="-78"/>
              </a:rPr>
              <a:t>On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the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Potential Galactic Origin of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the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Ultra-High-Energy Event</a:t>
            </a:r>
            <a:r>
              <a:rPr sz="1600" spc="120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KM3-230213A</a:t>
            </a:r>
            <a:endParaRPr sz="1600"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600" spc="-5" dirty="0">
                <a:latin typeface="Adobe Garamond Pro" pitchFamily="18" charset="0"/>
                <a:cs typeface="Adobe Arabic" pitchFamily="18" charset="-78"/>
              </a:rPr>
              <a:t>KM3NeT </a:t>
            </a:r>
            <a:r>
              <a:rPr sz="1600" spc="-20" dirty="0">
                <a:latin typeface="Adobe Garamond Pro" pitchFamily="18" charset="0"/>
                <a:cs typeface="Adobe Arabic" pitchFamily="18" charset="-78"/>
              </a:rPr>
              <a:t>Coll.,</a:t>
            </a:r>
            <a:r>
              <a:rPr sz="1600" spc="90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Adobe Arabic" pitchFamily="18" charset="-78"/>
              </a:rPr>
              <a:t>arXiv:2502.08387</a:t>
            </a:r>
            <a:endParaRPr sz="160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Adobe Arabic" pitchFamily="18" charset="-78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600"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Adobe Garamond Pro" pitchFamily="18" charset="0"/>
                <a:cs typeface="Adobe Arabic" pitchFamily="18" charset="-78"/>
              </a:rPr>
              <a:t>Characterizing candidate blazar counterparts of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the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ultra-high-energy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event</a:t>
            </a:r>
            <a:r>
              <a:rPr sz="1600" spc="210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KM3-230213A</a:t>
            </a:r>
            <a:endParaRPr sz="1600"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600" spc="-5" dirty="0">
                <a:latin typeface="Adobe Garamond Pro" pitchFamily="18" charset="0"/>
                <a:cs typeface="Adobe Arabic" pitchFamily="18" charset="-78"/>
              </a:rPr>
              <a:t>KM3NeT </a:t>
            </a:r>
            <a:r>
              <a:rPr sz="1600" spc="-20" dirty="0">
                <a:latin typeface="Adobe Garamond Pro" pitchFamily="18" charset="0"/>
                <a:cs typeface="Adobe Arabic" pitchFamily="18" charset="-78"/>
              </a:rPr>
              <a:t>Coll.,</a:t>
            </a:r>
            <a:r>
              <a:rPr sz="1600" spc="90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Adobe Arabic" pitchFamily="18" charset="-78"/>
              </a:rPr>
              <a:t>arXiv:2502.08484</a:t>
            </a:r>
            <a:endParaRPr sz="160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Adobe Arabic" pitchFamily="18" charset="-78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600"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Adobe Garamond Pro" pitchFamily="18" charset="0"/>
                <a:cs typeface="Adobe Arabic" pitchFamily="18" charset="-78"/>
              </a:rPr>
              <a:t>On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the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potential </a:t>
            </a:r>
            <a:r>
              <a:rPr sz="1600" spc="-5">
                <a:latin typeface="Adobe Garamond Pro" pitchFamily="18" charset="0"/>
                <a:cs typeface="Adobe Arabic" pitchFamily="18" charset="-78"/>
              </a:rPr>
              <a:t>cosmogenic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 origin of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the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ultra-high-energy </a:t>
            </a:r>
            <a:r>
              <a:rPr sz="1600" dirty="0">
                <a:latin typeface="Adobe Garamond Pro" pitchFamily="18" charset="0"/>
                <a:cs typeface="Adobe Arabic" pitchFamily="18" charset="-78"/>
              </a:rPr>
              <a:t>event</a:t>
            </a:r>
            <a:r>
              <a:rPr sz="1600" spc="130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KM3-230213A</a:t>
            </a:r>
            <a:endParaRPr sz="1600"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600" spc="-10" dirty="0">
                <a:latin typeface="Adobe Garamond Pro" pitchFamily="18" charset="0"/>
                <a:cs typeface="Adobe Arabic" pitchFamily="18" charset="-78"/>
              </a:rPr>
              <a:t>KM3NeT </a:t>
            </a:r>
            <a:r>
              <a:rPr sz="1600" spc="-15" dirty="0">
                <a:latin typeface="Adobe Garamond Pro" pitchFamily="18" charset="0"/>
                <a:cs typeface="Adobe Arabic" pitchFamily="18" charset="-78"/>
              </a:rPr>
              <a:t>Coll.,</a:t>
            </a:r>
            <a:r>
              <a:rPr sz="1600" spc="95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Adobe Arabic" pitchFamily="18" charset="-78"/>
              </a:rPr>
              <a:t>arXiv:2502.08508</a:t>
            </a:r>
            <a:endParaRPr sz="160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2095"/>
              </a:spcBef>
            </a:pPr>
            <a:r>
              <a:rPr sz="1600" dirty="0">
                <a:latin typeface="Adobe Garamond Pro" pitchFamily="18" charset="0"/>
                <a:cs typeface="Adobe Arabic" pitchFamily="18" charset="-78"/>
              </a:rPr>
              <a:t>KM3NeT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constraint on lorentz-violating superluminal neutrino</a:t>
            </a:r>
            <a:r>
              <a:rPr sz="1600" spc="114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 dirty="0">
                <a:latin typeface="Adobe Garamond Pro" pitchFamily="18" charset="0"/>
                <a:cs typeface="Adobe Arabic" pitchFamily="18" charset="-78"/>
              </a:rPr>
              <a:t>velocity</a:t>
            </a:r>
            <a:endParaRPr sz="1600"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600" spc="-5" dirty="0">
                <a:latin typeface="Adobe Garamond Pro" pitchFamily="18" charset="0"/>
                <a:cs typeface="Adobe Arabic" pitchFamily="18" charset="-78"/>
              </a:rPr>
              <a:t>KM3NeT </a:t>
            </a:r>
            <a:r>
              <a:rPr sz="1600" spc="-20" dirty="0">
                <a:latin typeface="Adobe Garamond Pro" pitchFamily="18" charset="0"/>
                <a:cs typeface="Adobe Arabic" pitchFamily="18" charset="-78"/>
              </a:rPr>
              <a:t>Coll</a:t>
            </a:r>
            <a:r>
              <a:rPr sz="1600" spc="-20">
                <a:latin typeface="Adobe Garamond Pro" pitchFamily="18" charset="0"/>
                <a:cs typeface="Adobe Arabic" pitchFamily="18" charset="-78"/>
              </a:rPr>
              <a:t>.,</a:t>
            </a:r>
            <a:r>
              <a:rPr sz="1600" spc="90">
                <a:latin typeface="Adobe Garamond Pro" pitchFamily="18" charset="0"/>
                <a:cs typeface="Adobe Arabic" pitchFamily="18" charset="-78"/>
              </a:rPr>
              <a:t> </a:t>
            </a:r>
            <a:r>
              <a:rPr sz="1600" spc="-5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Adobe Arabic" pitchFamily="18" charset="-78"/>
              </a:rPr>
              <a:t>arXiv:2502.12070</a:t>
            </a:r>
            <a:endParaRPr lang="en-US" sz="1600" spc="-5" dirty="0">
              <a:solidFill>
                <a:schemeClr val="accent1">
                  <a:lumMod val="75000"/>
                </a:schemeClr>
              </a:solidFill>
              <a:uFill>
                <a:solidFill>
                  <a:srgbClr val="FFC000"/>
                </a:solidFill>
              </a:uFill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endParaRPr lang="en-US" sz="1600" spc="-5" dirty="0">
              <a:solidFill>
                <a:schemeClr val="accent1">
                  <a:lumMod val="75000"/>
                </a:schemeClr>
              </a:solidFill>
              <a:uFill>
                <a:solidFill>
                  <a:srgbClr val="FFC000"/>
                </a:solidFill>
              </a:uFill>
              <a:latin typeface="Adobe Garamond Pro" pitchFamily="18" charset="0"/>
              <a:cs typeface="Adobe Arabic" pitchFamily="18" charset="-78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Adobe Arabic" pitchFamily="18" charset="-78"/>
              </a:rPr>
              <a:t>+ more in the pipe-line…</a:t>
            </a:r>
            <a:endParaRPr sz="160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31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object 2"/>
          <p:cNvSpPr/>
          <p:nvPr/>
        </p:nvSpPr>
        <p:spPr>
          <a:xfrm>
            <a:off x="609600" y="971550"/>
            <a:ext cx="3962400" cy="2514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3"/>
          <p:cNvSpPr/>
          <p:nvPr/>
        </p:nvSpPr>
        <p:spPr>
          <a:xfrm>
            <a:off x="4953000" y="1047750"/>
            <a:ext cx="3596434" cy="24872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"/>
          <p:cNvSpPr txBox="1">
            <a:spLocks noGrp="1"/>
          </p:cNvSpPr>
          <p:nvPr>
            <p:ph type="title"/>
          </p:nvPr>
        </p:nvSpPr>
        <p:spPr>
          <a:xfrm>
            <a:off x="1481074" y="70008"/>
            <a:ext cx="642112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400" spc="-5" dirty="0"/>
              <a:t>KM3-230213A</a:t>
            </a:r>
            <a:r>
              <a:rPr sz="2400" spc="-5"/>
              <a:t>: </a:t>
            </a:r>
            <a:r>
              <a:rPr sz="2400" spc="-5" dirty="0"/>
              <a:t>An exceptionally </a:t>
            </a:r>
            <a:r>
              <a:rPr sz="2400" spc="-10" dirty="0"/>
              <a:t>high </a:t>
            </a:r>
            <a:r>
              <a:rPr sz="2400" spc="-5" dirty="0"/>
              <a:t>energy</a:t>
            </a:r>
            <a:r>
              <a:rPr sz="2400" spc="65" dirty="0"/>
              <a:t> </a:t>
            </a:r>
            <a:r>
              <a:rPr sz="2400" spc="-5" dirty="0"/>
              <a:t>event</a:t>
            </a:r>
            <a:endParaRPr sz="2400"/>
          </a:p>
        </p:txBody>
      </p:sp>
      <p:sp>
        <p:nvSpPr>
          <p:cNvPr id="13" name="object 6"/>
          <p:cNvSpPr txBox="1"/>
          <p:nvPr/>
        </p:nvSpPr>
        <p:spPr>
          <a:xfrm>
            <a:off x="457200" y="3790950"/>
            <a:ext cx="83820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buFont typeface="Arial" pitchFamily="34" charset="0"/>
              <a:buChar char="•"/>
            </a:pPr>
            <a:r>
              <a:rPr lang="en-US" sz="1600" spc="-10" dirty="0">
                <a:latin typeface="Adobe Garamond Pro" pitchFamily="18" charset="0"/>
                <a:cs typeface="Arial"/>
              </a:rPr>
              <a:t> </a:t>
            </a:r>
            <a:r>
              <a:rPr sz="1600" spc="-10">
                <a:latin typeface="Adobe Garamond Pro" pitchFamily="18" charset="0"/>
                <a:cs typeface="Arial"/>
              </a:rPr>
              <a:t>Expected </a:t>
            </a:r>
            <a:r>
              <a:rPr sz="1600" spc="-5" dirty="0">
                <a:latin typeface="Adobe Garamond Pro" pitchFamily="18" charset="0"/>
                <a:cs typeface="Arial"/>
              </a:rPr>
              <a:t>atmospheric </a:t>
            </a:r>
            <a:r>
              <a:rPr sz="1600" spc="-15">
                <a:latin typeface="Adobe Garamond Pro" pitchFamily="18" charset="0"/>
                <a:cs typeface="Arial"/>
              </a:rPr>
              <a:t>muon</a:t>
            </a:r>
            <a:r>
              <a:rPr sz="1600" spc="-15" dirty="0">
                <a:latin typeface="Adobe Garamond Pro" pitchFamily="18" charset="0"/>
                <a:cs typeface="Arial"/>
              </a:rPr>
              <a:t> </a:t>
            </a:r>
            <a:r>
              <a:rPr sz="1600" spc="-10" dirty="0">
                <a:latin typeface="Adobe Garamond Pro" pitchFamily="18" charset="0"/>
                <a:cs typeface="Arial"/>
              </a:rPr>
              <a:t>contamination </a:t>
            </a:r>
            <a:r>
              <a:rPr sz="1600" spc="-5" dirty="0">
                <a:latin typeface="Adobe Garamond Pro" pitchFamily="18" charset="0"/>
                <a:cs typeface="Arial"/>
              </a:rPr>
              <a:t>@ 100</a:t>
            </a:r>
            <a:r>
              <a:rPr sz="1600" spc="175" dirty="0">
                <a:latin typeface="Adobe Garamond Pro" pitchFamily="18" charset="0"/>
                <a:cs typeface="Arial"/>
              </a:rPr>
              <a:t> </a:t>
            </a:r>
            <a:r>
              <a:rPr sz="1600" spc="-5">
                <a:latin typeface="Adobe Garamond Pro" pitchFamily="18" charset="0"/>
                <a:cs typeface="Arial"/>
              </a:rPr>
              <a:t>PeV:</a:t>
            </a:r>
            <a:r>
              <a:rPr lang="en-US" sz="1600" spc="-5" dirty="0">
                <a:latin typeface="Adobe Garamond Pro" pitchFamily="18" charset="0"/>
                <a:cs typeface="Arial"/>
              </a:rPr>
              <a:t> </a:t>
            </a:r>
            <a:r>
              <a:rPr sz="1600" spc="-5">
                <a:latin typeface="Adobe Garamond Pro" pitchFamily="18" charset="0"/>
                <a:cs typeface="Arial"/>
              </a:rPr>
              <a:t>&lt;&lt; </a:t>
            </a:r>
            <a:r>
              <a:rPr sz="1600" spc="-5" dirty="0">
                <a:latin typeface="Adobe Garamond Pro" pitchFamily="18" charset="0"/>
                <a:cs typeface="Arial"/>
              </a:rPr>
              <a:t>10</a:t>
            </a:r>
            <a:r>
              <a:rPr sz="1600" spc="-7" baseline="25462" dirty="0">
                <a:latin typeface="Adobe Garamond Pro" pitchFamily="18" charset="0"/>
                <a:cs typeface="Arial"/>
              </a:rPr>
              <a:t>-10 </a:t>
            </a:r>
            <a:r>
              <a:rPr sz="1600" spc="-10" dirty="0">
                <a:latin typeface="Adobe Garamond Pro" pitchFamily="18" charset="0"/>
                <a:cs typeface="Arial"/>
              </a:rPr>
              <a:t>event/year within </a:t>
            </a:r>
            <a:r>
              <a:rPr sz="1600" spc="5" dirty="0">
                <a:latin typeface="Adobe Garamond Pro" pitchFamily="18" charset="0"/>
                <a:cs typeface="Arial"/>
              </a:rPr>
              <a:t>2σ </a:t>
            </a:r>
            <a:r>
              <a:rPr sz="1600" spc="-5" dirty="0">
                <a:latin typeface="Adobe Garamond Pro" pitchFamily="18" charset="0"/>
                <a:cs typeface="Arial"/>
              </a:rPr>
              <a:t>of </a:t>
            </a:r>
            <a:r>
              <a:rPr sz="1600" dirty="0">
                <a:latin typeface="Adobe Garamond Pro" pitchFamily="18" charset="0"/>
                <a:cs typeface="Arial"/>
              </a:rPr>
              <a:t>reconstructed</a:t>
            </a:r>
            <a:r>
              <a:rPr sz="1600" spc="-165" dirty="0">
                <a:latin typeface="Adobe Garamond Pro" pitchFamily="18" charset="0"/>
                <a:cs typeface="Arial"/>
              </a:rPr>
              <a:t> </a:t>
            </a:r>
            <a:r>
              <a:rPr sz="1600" spc="-10" dirty="0">
                <a:latin typeface="Adobe Garamond Pro" pitchFamily="18" charset="0"/>
                <a:cs typeface="Arial"/>
              </a:rPr>
              <a:t>direction</a:t>
            </a:r>
            <a:endParaRPr sz="1600">
              <a:latin typeface="Adobe Garamond Pro" pitchFamily="18" charset="0"/>
              <a:cs typeface="Arial"/>
            </a:endParaRPr>
          </a:p>
          <a:p>
            <a:pPr marL="508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600" spc="-10" dirty="0">
                <a:latin typeface="Adobe Garamond Pro" pitchFamily="18" charset="0"/>
                <a:cs typeface="Arial"/>
              </a:rPr>
              <a:t> </a:t>
            </a:r>
            <a:r>
              <a:rPr sz="1600" spc="-10">
                <a:latin typeface="Adobe Garamond Pro" pitchFamily="18" charset="0"/>
                <a:cs typeface="Arial"/>
              </a:rPr>
              <a:t>Expected </a:t>
            </a:r>
            <a:r>
              <a:rPr sz="1600" spc="-5" dirty="0">
                <a:latin typeface="Adobe Garamond Pro" pitchFamily="18" charset="0"/>
                <a:cs typeface="Arial"/>
              </a:rPr>
              <a:t>rate of </a:t>
            </a:r>
            <a:r>
              <a:rPr sz="1600" spc="-10" dirty="0">
                <a:latin typeface="Adobe Garamond Pro" pitchFamily="18" charset="0"/>
                <a:cs typeface="Arial"/>
              </a:rPr>
              <a:t>atmospheric neutrinos &gt;100</a:t>
            </a:r>
            <a:r>
              <a:rPr sz="1600" spc="150" dirty="0">
                <a:latin typeface="Adobe Garamond Pro" pitchFamily="18" charset="0"/>
                <a:cs typeface="Arial"/>
              </a:rPr>
              <a:t> </a:t>
            </a:r>
            <a:r>
              <a:rPr sz="1600" spc="-5">
                <a:latin typeface="Adobe Garamond Pro" pitchFamily="18" charset="0"/>
                <a:cs typeface="Arial"/>
              </a:rPr>
              <a:t>PeV:</a:t>
            </a:r>
            <a:r>
              <a:rPr lang="en-US" sz="1600" spc="-5" dirty="0">
                <a:latin typeface="Adobe Garamond Pro" pitchFamily="18" charset="0"/>
                <a:cs typeface="Arial"/>
              </a:rPr>
              <a:t> </a:t>
            </a:r>
            <a:r>
              <a:rPr sz="1600" spc="-5">
                <a:latin typeface="Adobe Garamond Pro" pitchFamily="18" charset="0"/>
                <a:cs typeface="Arial"/>
              </a:rPr>
              <a:t>&lt;&lt; </a:t>
            </a:r>
            <a:r>
              <a:rPr sz="1600" spc="-5" dirty="0">
                <a:latin typeface="Adobe Garamond Pro" pitchFamily="18" charset="0"/>
                <a:cs typeface="Arial"/>
              </a:rPr>
              <a:t>(1-5) </a:t>
            </a:r>
            <a:r>
              <a:rPr sz="1600" dirty="0">
                <a:latin typeface="Adobe Garamond Pro" pitchFamily="18" charset="0"/>
                <a:cs typeface="Arial"/>
              </a:rPr>
              <a:t>x </a:t>
            </a:r>
            <a:r>
              <a:rPr sz="1600" spc="-5">
                <a:latin typeface="Adobe Garamond Pro" pitchFamily="18" charset="0"/>
                <a:cs typeface="Arial"/>
              </a:rPr>
              <a:t>10</a:t>
            </a:r>
            <a:r>
              <a:rPr sz="1600" spc="-7" baseline="25462">
                <a:latin typeface="Adobe Garamond Pro" pitchFamily="18" charset="0"/>
                <a:cs typeface="Arial"/>
              </a:rPr>
              <a:t>-5</a:t>
            </a:r>
            <a:r>
              <a:rPr sz="1600" spc="209" baseline="25462">
                <a:latin typeface="Adobe Garamond Pro" pitchFamily="18" charset="0"/>
                <a:cs typeface="Arial"/>
              </a:rPr>
              <a:t> </a:t>
            </a:r>
            <a:r>
              <a:rPr sz="1600" spc="-10">
                <a:latin typeface="Adobe Garamond Pro" pitchFamily="18" charset="0"/>
                <a:cs typeface="Arial"/>
              </a:rPr>
              <a:t>event/year</a:t>
            </a:r>
            <a:r>
              <a:rPr lang="en-US" sz="1600" spc="-10" dirty="0">
                <a:latin typeface="Adobe Garamond Pro" pitchFamily="18" charset="0"/>
                <a:cs typeface="Arial"/>
              </a:rPr>
              <a:t>  </a:t>
            </a:r>
            <a:endParaRPr sz="1600">
              <a:latin typeface="Adobe Garamond Pro" pitchFamily="18" charset="0"/>
              <a:cs typeface="Arial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990600" y="590550"/>
            <a:ext cx="762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1600" spc="-5" dirty="0">
                <a:latin typeface="Adobe Garamond Pro" pitchFamily="18" charset="0"/>
                <a:cs typeface="Calibri"/>
              </a:rPr>
              <a:t>~28,000 photons, </a:t>
            </a:r>
            <a:r>
              <a:rPr lang="en-US" sz="1600" dirty="0">
                <a:latin typeface="Adobe Garamond Pro" pitchFamily="18" charset="0"/>
              </a:rPr>
              <a:t>3,672 PMTs </a:t>
            </a:r>
            <a:r>
              <a:rPr lang="en-US" sz="1600" spc="-5" dirty="0">
                <a:latin typeface="Adobe Garamond Pro" pitchFamily="18" charset="0"/>
                <a:cs typeface="Calibri"/>
              </a:rPr>
              <a:t>(35% of </a:t>
            </a:r>
            <a:r>
              <a:rPr lang="en-US" sz="1600" dirty="0">
                <a:latin typeface="Adobe Garamond Pro" pitchFamily="18" charset="0"/>
                <a:cs typeface="Calibri"/>
              </a:rPr>
              <a:t>the </a:t>
            </a:r>
            <a:r>
              <a:rPr lang="en-US" sz="1600" spc="-5" dirty="0">
                <a:latin typeface="Adobe Garamond Pro" pitchFamily="18" charset="0"/>
                <a:cs typeface="Calibri"/>
              </a:rPr>
              <a:t>ARCA21</a:t>
            </a:r>
            <a:r>
              <a:rPr lang="en-US" sz="1600" spc="-55" dirty="0">
                <a:latin typeface="Adobe Garamond Pro" pitchFamily="18" charset="0"/>
                <a:cs typeface="Calibri"/>
              </a:rPr>
              <a:t> </a:t>
            </a:r>
            <a:r>
              <a:rPr lang="en-US" sz="1600" spc="-5" dirty="0">
                <a:latin typeface="Adobe Garamond Pro" pitchFamily="18" charset="0"/>
                <a:cs typeface="Calibri"/>
              </a:rPr>
              <a:t>detector)</a:t>
            </a:r>
            <a:endParaRPr lang="en-US" sz="1600" dirty="0">
              <a:latin typeface="Adobe Garamond Pro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32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2" name="object 5"/>
          <p:cNvSpPr txBox="1">
            <a:spLocks noGrp="1"/>
          </p:cNvSpPr>
          <p:nvPr>
            <p:ph type="title"/>
          </p:nvPr>
        </p:nvSpPr>
        <p:spPr>
          <a:xfrm>
            <a:off x="1481074" y="70008"/>
            <a:ext cx="642112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400" spc="-5" dirty="0"/>
              <a:t>KM3-230213A</a:t>
            </a:r>
            <a:r>
              <a:rPr sz="2400" spc="-5"/>
              <a:t>: </a:t>
            </a:r>
            <a:r>
              <a:rPr lang="en-US" sz="2400" spc="-5" dirty="0"/>
              <a:t>Very well reconstructed muon</a:t>
            </a:r>
            <a:endParaRPr sz="2400"/>
          </a:p>
        </p:txBody>
      </p:sp>
      <p:sp>
        <p:nvSpPr>
          <p:cNvPr id="16" name="object 2"/>
          <p:cNvSpPr/>
          <p:nvPr/>
        </p:nvSpPr>
        <p:spPr>
          <a:xfrm>
            <a:off x="533400" y="742950"/>
            <a:ext cx="2819400" cy="1905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>
              <a:latin typeface="Adobe Garamond Pro" pitchFamily="18" charset="0"/>
            </a:endParaRPr>
          </a:p>
        </p:txBody>
      </p:sp>
      <p:grpSp>
        <p:nvGrpSpPr>
          <p:cNvPr id="17" name="16 - Ομάδα"/>
          <p:cNvGrpSpPr/>
          <p:nvPr/>
        </p:nvGrpSpPr>
        <p:grpSpPr>
          <a:xfrm>
            <a:off x="3810000" y="742950"/>
            <a:ext cx="4985639" cy="2004822"/>
            <a:chOff x="3810000" y="1809750"/>
            <a:chExt cx="4985639" cy="2004822"/>
          </a:xfrm>
        </p:grpSpPr>
        <p:sp>
          <p:nvSpPr>
            <p:cNvPr id="18" name="object 3"/>
            <p:cNvSpPr/>
            <p:nvPr/>
          </p:nvSpPr>
          <p:spPr>
            <a:xfrm>
              <a:off x="3810000" y="1809750"/>
              <a:ext cx="2606040" cy="20048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4"/>
            <p:cNvSpPr/>
            <p:nvPr/>
          </p:nvSpPr>
          <p:spPr>
            <a:xfrm>
              <a:off x="4501134" y="2183701"/>
              <a:ext cx="205740" cy="154305"/>
            </a:xfrm>
            <a:custGeom>
              <a:avLst/>
              <a:gdLst/>
              <a:ahLst/>
              <a:cxnLst/>
              <a:rect l="l" t="t" r="r" b="b"/>
              <a:pathLst>
                <a:path w="205739" h="205739">
                  <a:moveTo>
                    <a:pt x="0" y="102870"/>
                  </a:moveTo>
                  <a:lnTo>
                    <a:pt x="8090" y="62847"/>
                  </a:lnTo>
                  <a:lnTo>
                    <a:pt x="30146" y="30146"/>
                  </a:lnTo>
                  <a:lnTo>
                    <a:pt x="62847" y="8090"/>
                  </a:lnTo>
                  <a:lnTo>
                    <a:pt x="102869" y="0"/>
                  </a:lnTo>
                  <a:lnTo>
                    <a:pt x="142892" y="8090"/>
                  </a:lnTo>
                  <a:lnTo>
                    <a:pt x="175593" y="30146"/>
                  </a:lnTo>
                  <a:lnTo>
                    <a:pt x="197649" y="62847"/>
                  </a:lnTo>
                  <a:lnTo>
                    <a:pt x="205739" y="102870"/>
                  </a:lnTo>
                  <a:lnTo>
                    <a:pt x="197649" y="142892"/>
                  </a:lnTo>
                  <a:lnTo>
                    <a:pt x="175593" y="175593"/>
                  </a:lnTo>
                  <a:lnTo>
                    <a:pt x="142892" y="197649"/>
                  </a:lnTo>
                  <a:lnTo>
                    <a:pt x="102869" y="205739"/>
                  </a:lnTo>
                  <a:lnTo>
                    <a:pt x="62847" y="197649"/>
                  </a:lnTo>
                  <a:lnTo>
                    <a:pt x="30146" y="175593"/>
                  </a:lnTo>
                  <a:lnTo>
                    <a:pt x="8090" y="142892"/>
                  </a:lnTo>
                  <a:lnTo>
                    <a:pt x="0" y="102870"/>
                  </a:lnTo>
                  <a:close/>
                </a:path>
              </a:pathLst>
            </a:custGeom>
            <a:ln w="25400">
              <a:solidFill>
                <a:srgbClr val="04AC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5"/>
            <p:cNvSpPr txBox="1"/>
            <p:nvPr/>
          </p:nvSpPr>
          <p:spPr>
            <a:xfrm>
              <a:off x="4668773" y="2093594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3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22" name="object 6"/>
            <p:cNvSpPr/>
            <p:nvPr/>
          </p:nvSpPr>
          <p:spPr>
            <a:xfrm>
              <a:off x="5023359" y="2206180"/>
              <a:ext cx="231139" cy="17335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7"/>
            <p:cNvSpPr txBox="1"/>
            <p:nvPr/>
          </p:nvSpPr>
          <p:spPr>
            <a:xfrm>
              <a:off x="4957317" y="2145506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4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24" name="object 8"/>
            <p:cNvSpPr/>
            <p:nvPr/>
          </p:nvSpPr>
          <p:spPr>
            <a:xfrm>
              <a:off x="5579617" y="2201608"/>
              <a:ext cx="231140" cy="17335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9"/>
            <p:cNvSpPr txBox="1"/>
            <p:nvPr/>
          </p:nvSpPr>
          <p:spPr>
            <a:xfrm>
              <a:off x="5514594" y="2140458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5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26" name="object 10"/>
            <p:cNvSpPr/>
            <p:nvPr/>
          </p:nvSpPr>
          <p:spPr>
            <a:xfrm>
              <a:off x="6130290" y="2183701"/>
              <a:ext cx="205740" cy="154305"/>
            </a:xfrm>
            <a:custGeom>
              <a:avLst/>
              <a:gdLst/>
              <a:ahLst/>
              <a:cxnLst/>
              <a:rect l="l" t="t" r="r" b="b"/>
              <a:pathLst>
                <a:path w="205739" h="205739">
                  <a:moveTo>
                    <a:pt x="0" y="102870"/>
                  </a:moveTo>
                  <a:lnTo>
                    <a:pt x="8090" y="62847"/>
                  </a:lnTo>
                  <a:lnTo>
                    <a:pt x="30146" y="30146"/>
                  </a:lnTo>
                  <a:lnTo>
                    <a:pt x="62847" y="8090"/>
                  </a:lnTo>
                  <a:lnTo>
                    <a:pt x="102870" y="0"/>
                  </a:lnTo>
                  <a:lnTo>
                    <a:pt x="142892" y="8090"/>
                  </a:lnTo>
                  <a:lnTo>
                    <a:pt x="175593" y="30146"/>
                  </a:lnTo>
                  <a:lnTo>
                    <a:pt x="197649" y="62847"/>
                  </a:lnTo>
                  <a:lnTo>
                    <a:pt x="205739" y="102870"/>
                  </a:lnTo>
                  <a:lnTo>
                    <a:pt x="197649" y="142892"/>
                  </a:lnTo>
                  <a:lnTo>
                    <a:pt x="175593" y="175593"/>
                  </a:lnTo>
                  <a:lnTo>
                    <a:pt x="142892" y="197649"/>
                  </a:lnTo>
                  <a:lnTo>
                    <a:pt x="102870" y="205739"/>
                  </a:lnTo>
                  <a:lnTo>
                    <a:pt x="62847" y="197649"/>
                  </a:lnTo>
                  <a:lnTo>
                    <a:pt x="30146" y="175593"/>
                  </a:lnTo>
                  <a:lnTo>
                    <a:pt x="8090" y="142892"/>
                  </a:lnTo>
                  <a:lnTo>
                    <a:pt x="0" y="102870"/>
                  </a:lnTo>
                  <a:close/>
                </a:path>
              </a:pathLst>
            </a:custGeom>
            <a:ln w="25400">
              <a:solidFill>
                <a:srgbClr val="04AC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11"/>
            <p:cNvSpPr txBox="1"/>
            <p:nvPr/>
          </p:nvSpPr>
          <p:spPr>
            <a:xfrm>
              <a:off x="6051041" y="2096833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6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28" name="object 12"/>
            <p:cNvSpPr/>
            <p:nvPr/>
          </p:nvSpPr>
          <p:spPr>
            <a:xfrm>
              <a:off x="6185153" y="2370011"/>
              <a:ext cx="205740" cy="155734"/>
            </a:xfrm>
            <a:custGeom>
              <a:avLst/>
              <a:gdLst/>
              <a:ahLst/>
              <a:cxnLst/>
              <a:rect l="l" t="t" r="r" b="b"/>
              <a:pathLst>
                <a:path w="205739" h="207645">
                  <a:moveTo>
                    <a:pt x="0" y="103632"/>
                  </a:moveTo>
                  <a:lnTo>
                    <a:pt x="8090" y="63275"/>
                  </a:lnTo>
                  <a:lnTo>
                    <a:pt x="30146" y="30337"/>
                  </a:lnTo>
                  <a:lnTo>
                    <a:pt x="62847" y="8137"/>
                  </a:lnTo>
                  <a:lnTo>
                    <a:pt x="102870" y="0"/>
                  </a:lnTo>
                  <a:lnTo>
                    <a:pt x="142892" y="8137"/>
                  </a:lnTo>
                  <a:lnTo>
                    <a:pt x="175593" y="30337"/>
                  </a:lnTo>
                  <a:lnTo>
                    <a:pt x="197649" y="63275"/>
                  </a:lnTo>
                  <a:lnTo>
                    <a:pt x="205740" y="103632"/>
                  </a:lnTo>
                  <a:lnTo>
                    <a:pt x="197649" y="143988"/>
                  </a:lnTo>
                  <a:lnTo>
                    <a:pt x="175593" y="176926"/>
                  </a:lnTo>
                  <a:lnTo>
                    <a:pt x="142892" y="199126"/>
                  </a:lnTo>
                  <a:lnTo>
                    <a:pt x="102870" y="207263"/>
                  </a:lnTo>
                  <a:lnTo>
                    <a:pt x="62847" y="199126"/>
                  </a:lnTo>
                  <a:lnTo>
                    <a:pt x="30146" y="176926"/>
                  </a:lnTo>
                  <a:lnTo>
                    <a:pt x="8090" y="143988"/>
                  </a:lnTo>
                  <a:lnTo>
                    <a:pt x="0" y="103632"/>
                  </a:lnTo>
                  <a:close/>
                </a:path>
              </a:pathLst>
            </a:custGeom>
            <a:ln w="25400">
              <a:solidFill>
                <a:srgbClr val="04AC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13"/>
            <p:cNvSpPr txBox="1"/>
            <p:nvPr/>
          </p:nvSpPr>
          <p:spPr>
            <a:xfrm>
              <a:off x="6088507" y="2369248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7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30" name="object 14"/>
            <p:cNvSpPr/>
            <p:nvPr/>
          </p:nvSpPr>
          <p:spPr>
            <a:xfrm>
              <a:off x="4164329" y="2298001"/>
              <a:ext cx="205740" cy="154305"/>
            </a:xfrm>
            <a:custGeom>
              <a:avLst/>
              <a:gdLst/>
              <a:ahLst/>
              <a:cxnLst/>
              <a:rect l="l" t="t" r="r" b="b"/>
              <a:pathLst>
                <a:path w="205739" h="205739">
                  <a:moveTo>
                    <a:pt x="0" y="102870"/>
                  </a:moveTo>
                  <a:lnTo>
                    <a:pt x="8090" y="62847"/>
                  </a:lnTo>
                  <a:lnTo>
                    <a:pt x="30146" y="30146"/>
                  </a:lnTo>
                  <a:lnTo>
                    <a:pt x="62847" y="8090"/>
                  </a:lnTo>
                  <a:lnTo>
                    <a:pt x="102870" y="0"/>
                  </a:lnTo>
                  <a:lnTo>
                    <a:pt x="142892" y="8090"/>
                  </a:lnTo>
                  <a:lnTo>
                    <a:pt x="175593" y="30146"/>
                  </a:lnTo>
                  <a:lnTo>
                    <a:pt x="197649" y="62847"/>
                  </a:lnTo>
                  <a:lnTo>
                    <a:pt x="205740" y="102870"/>
                  </a:lnTo>
                  <a:lnTo>
                    <a:pt x="197649" y="142892"/>
                  </a:lnTo>
                  <a:lnTo>
                    <a:pt x="175593" y="175593"/>
                  </a:lnTo>
                  <a:lnTo>
                    <a:pt x="142892" y="197649"/>
                  </a:lnTo>
                  <a:lnTo>
                    <a:pt x="102870" y="205739"/>
                  </a:lnTo>
                  <a:lnTo>
                    <a:pt x="62847" y="197649"/>
                  </a:lnTo>
                  <a:lnTo>
                    <a:pt x="30146" y="175593"/>
                  </a:lnTo>
                  <a:lnTo>
                    <a:pt x="8090" y="142892"/>
                  </a:lnTo>
                  <a:lnTo>
                    <a:pt x="0" y="102870"/>
                  </a:lnTo>
                  <a:close/>
                </a:path>
              </a:pathLst>
            </a:custGeom>
            <a:ln w="25400">
              <a:solidFill>
                <a:srgbClr val="04AC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15"/>
            <p:cNvSpPr txBox="1"/>
            <p:nvPr/>
          </p:nvSpPr>
          <p:spPr>
            <a:xfrm>
              <a:off x="4062221" y="2301811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1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32" name="object 16"/>
            <p:cNvSpPr/>
            <p:nvPr/>
          </p:nvSpPr>
          <p:spPr>
            <a:xfrm>
              <a:off x="4309109" y="2141411"/>
              <a:ext cx="205740" cy="154305"/>
            </a:xfrm>
            <a:custGeom>
              <a:avLst/>
              <a:gdLst/>
              <a:ahLst/>
              <a:cxnLst/>
              <a:rect l="l" t="t" r="r" b="b"/>
              <a:pathLst>
                <a:path w="205739" h="205739">
                  <a:moveTo>
                    <a:pt x="0" y="102870"/>
                  </a:moveTo>
                  <a:lnTo>
                    <a:pt x="8090" y="62847"/>
                  </a:lnTo>
                  <a:lnTo>
                    <a:pt x="30146" y="30146"/>
                  </a:lnTo>
                  <a:lnTo>
                    <a:pt x="62847" y="8090"/>
                  </a:lnTo>
                  <a:lnTo>
                    <a:pt x="102869" y="0"/>
                  </a:lnTo>
                  <a:lnTo>
                    <a:pt x="142892" y="8090"/>
                  </a:lnTo>
                  <a:lnTo>
                    <a:pt x="175593" y="30146"/>
                  </a:lnTo>
                  <a:lnTo>
                    <a:pt x="197649" y="62847"/>
                  </a:lnTo>
                  <a:lnTo>
                    <a:pt x="205739" y="102870"/>
                  </a:lnTo>
                  <a:lnTo>
                    <a:pt x="197649" y="142892"/>
                  </a:lnTo>
                  <a:lnTo>
                    <a:pt x="175593" y="175593"/>
                  </a:lnTo>
                  <a:lnTo>
                    <a:pt x="142892" y="197649"/>
                  </a:lnTo>
                  <a:lnTo>
                    <a:pt x="102869" y="205739"/>
                  </a:lnTo>
                  <a:lnTo>
                    <a:pt x="62847" y="197649"/>
                  </a:lnTo>
                  <a:lnTo>
                    <a:pt x="30146" y="175593"/>
                  </a:lnTo>
                  <a:lnTo>
                    <a:pt x="8090" y="142892"/>
                  </a:lnTo>
                  <a:lnTo>
                    <a:pt x="0" y="102870"/>
                  </a:lnTo>
                  <a:close/>
                </a:path>
              </a:pathLst>
            </a:custGeom>
            <a:ln w="25400">
              <a:solidFill>
                <a:srgbClr val="04AC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17"/>
            <p:cNvSpPr txBox="1"/>
            <p:nvPr/>
          </p:nvSpPr>
          <p:spPr>
            <a:xfrm>
              <a:off x="4221226" y="2067306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2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34" name="object 18"/>
            <p:cNvSpPr/>
            <p:nvPr/>
          </p:nvSpPr>
          <p:spPr>
            <a:xfrm>
              <a:off x="6544348" y="1954697"/>
              <a:ext cx="651261" cy="50846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19"/>
            <p:cNvSpPr/>
            <p:nvPr/>
          </p:nvSpPr>
          <p:spPr>
            <a:xfrm>
              <a:off x="6514972" y="1944148"/>
              <a:ext cx="728980" cy="521494"/>
            </a:xfrm>
            <a:custGeom>
              <a:avLst/>
              <a:gdLst/>
              <a:ahLst/>
              <a:cxnLst/>
              <a:rect l="l" t="t" r="r" b="b"/>
              <a:pathLst>
                <a:path w="728979" h="695325">
                  <a:moveTo>
                    <a:pt x="0" y="695198"/>
                  </a:moveTo>
                  <a:lnTo>
                    <a:pt x="728726" y="695198"/>
                  </a:lnTo>
                  <a:lnTo>
                    <a:pt x="728726" y="0"/>
                  </a:lnTo>
                  <a:lnTo>
                    <a:pt x="0" y="0"/>
                  </a:lnTo>
                  <a:lnTo>
                    <a:pt x="0" y="695198"/>
                  </a:lnTo>
                  <a:close/>
                </a:path>
              </a:pathLst>
            </a:custGeom>
            <a:ln w="6350">
              <a:solidFill>
                <a:srgbClr val="29292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20"/>
            <p:cNvSpPr/>
            <p:nvPr/>
          </p:nvSpPr>
          <p:spPr>
            <a:xfrm>
              <a:off x="7320065" y="1956983"/>
              <a:ext cx="651261" cy="5084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21"/>
            <p:cNvSpPr/>
            <p:nvPr/>
          </p:nvSpPr>
          <p:spPr>
            <a:xfrm>
              <a:off x="7290689" y="1946434"/>
              <a:ext cx="728980" cy="521494"/>
            </a:xfrm>
            <a:custGeom>
              <a:avLst/>
              <a:gdLst/>
              <a:ahLst/>
              <a:cxnLst/>
              <a:rect l="l" t="t" r="r" b="b"/>
              <a:pathLst>
                <a:path w="728979" h="695325">
                  <a:moveTo>
                    <a:pt x="0" y="695198"/>
                  </a:moveTo>
                  <a:lnTo>
                    <a:pt x="728726" y="695198"/>
                  </a:lnTo>
                  <a:lnTo>
                    <a:pt x="728726" y="0"/>
                  </a:lnTo>
                  <a:lnTo>
                    <a:pt x="0" y="0"/>
                  </a:lnTo>
                  <a:lnTo>
                    <a:pt x="0" y="695198"/>
                  </a:lnTo>
                  <a:close/>
                </a:path>
              </a:pathLst>
            </a:custGeom>
            <a:ln w="6350">
              <a:solidFill>
                <a:srgbClr val="29292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22"/>
            <p:cNvSpPr/>
            <p:nvPr/>
          </p:nvSpPr>
          <p:spPr>
            <a:xfrm>
              <a:off x="8095781" y="1954697"/>
              <a:ext cx="651261" cy="50846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23"/>
            <p:cNvSpPr/>
            <p:nvPr/>
          </p:nvSpPr>
          <p:spPr>
            <a:xfrm>
              <a:off x="8066405" y="1944148"/>
              <a:ext cx="728980" cy="521494"/>
            </a:xfrm>
            <a:custGeom>
              <a:avLst/>
              <a:gdLst/>
              <a:ahLst/>
              <a:cxnLst/>
              <a:rect l="l" t="t" r="r" b="b"/>
              <a:pathLst>
                <a:path w="728979" h="695325">
                  <a:moveTo>
                    <a:pt x="0" y="695198"/>
                  </a:moveTo>
                  <a:lnTo>
                    <a:pt x="728726" y="695198"/>
                  </a:lnTo>
                  <a:lnTo>
                    <a:pt x="728726" y="0"/>
                  </a:lnTo>
                  <a:lnTo>
                    <a:pt x="0" y="0"/>
                  </a:lnTo>
                  <a:lnTo>
                    <a:pt x="0" y="695198"/>
                  </a:lnTo>
                  <a:close/>
                </a:path>
              </a:pathLst>
            </a:custGeom>
            <a:ln w="6350">
              <a:solidFill>
                <a:srgbClr val="29292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4"/>
            <p:cNvSpPr/>
            <p:nvPr/>
          </p:nvSpPr>
          <p:spPr>
            <a:xfrm>
              <a:off x="6544348" y="2631335"/>
              <a:ext cx="651261" cy="50734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5"/>
            <p:cNvSpPr/>
            <p:nvPr/>
          </p:nvSpPr>
          <p:spPr>
            <a:xfrm>
              <a:off x="6514972" y="2620804"/>
              <a:ext cx="728980" cy="520541"/>
            </a:xfrm>
            <a:custGeom>
              <a:avLst/>
              <a:gdLst/>
              <a:ahLst/>
              <a:cxnLst/>
              <a:rect l="l" t="t" r="r" b="b"/>
              <a:pathLst>
                <a:path w="728979" h="694054">
                  <a:moveTo>
                    <a:pt x="0" y="693673"/>
                  </a:moveTo>
                  <a:lnTo>
                    <a:pt x="728726" y="693673"/>
                  </a:lnTo>
                  <a:lnTo>
                    <a:pt x="728726" y="0"/>
                  </a:lnTo>
                  <a:lnTo>
                    <a:pt x="0" y="0"/>
                  </a:lnTo>
                  <a:lnTo>
                    <a:pt x="0" y="693673"/>
                  </a:lnTo>
                  <a:close/>
                </a:path>
              </a:pathLst>
            </a:custGeom>
            <a:ln w="6349">
              <a:solidFill>
                <a:srgbClr val="29292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6"/>
            <p:cNvSpPr/>
            <p:nvPr/>
          </p:nvSpPr>
          <p:spPr>
            <a:xfrm>
              <a:off x="8097250" y="2631335"/>
              <a:ext cx="649887" cy="50734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7"/>
            <p:cNvSpPr/>
            <p:nvPr/>
          </p:nvSpPr>
          <p:spPr>
            <a:xfrm>
              <a:off x="8067929" y="2620804"/>
              <a:ext cx="727710" cy="520541"/>
            </a:xfrm>
            <a:custGeom>
              <a:avLst/>
              <a:gdLst/>
              <a:ahLst/>
              <a:cxnLst/>
              <a:rect l="l" t="t" r="r" b="b"/>
              <a:pathLst>
                <a:path w="727709" h="694054">
                  <a:moveTo>
                    <a:pt x="0" y="693673"/>
                  </a:moveTo>
                  <a:lnTo>
                    <a:pt x="727201" y="693673"/>
                  </a:lnTo>
                  <a:lnTo>
                    <a:pt x="727201" y="0"/>
                  </a:lnTo>
                  <a:lnTo>
                    <a:pt x="0" y="0"/>
                  </a:lnTo>
                  <a:lnTo>
                    <a:pt x="0" y="693673"/>
                  </a:lnTo>
                  <a:close/>
                </a:path>
              </a:pathLst>
            </a:custGeom>
            <a:ln w="6350">
              <a:solidFill>
                <a:srgbClr val="29292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8"/>
            <p:cNvSpPr/>
            <p:nvPr/>
          </p:nvSpPr>
          <p:spPr>
            <a:xfrm>
              <a:off x="6535205" y="3280559"/>
              <a:ext cx="651261" cy="50734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29"/>
            <p:cNvSpPr/>
            <p:nvPr/>
          </p:nvSpPr>
          <p:spPr>
            <a:xfrm>
              <a:off x="6505829" y="3270028"/>
              <a:ext cx="728980" cy="520541"/>
            </a:xfrm>
            <a:custGeom>
              <a:avLst/>
              <a:gdLst/>
              <a:ahLst/>
              <a:cxnLst/>
              <a:rect l="l" t="t" r="r" b="b"/>
              <a:pathLst>
                <a:path w="728979" h="694054">
                  <a:moveTo>
                    <a:pt x="0" y="693674"/>
                  </a:moveTo>
                  <a:lnTo>
                    <a:pt x="728726" y="693674"/>
                  </a:lnTo>
                  <a:lnTo>
                    <a:pt x="728726" y="0"/>
                  </a:lnTo>
                  <a:lnTo>
                    <a:pt x="0" y="0"/>
                  </a:lnTo>
                  <a:lnTo>
                    <a:pt x="0" y="693674"/>
                  </a:lnTo>
                  <a:close/>
                </a:path>
              </a:pathLst>
            </a:custGeom>
            <a:ln w="6350">
              <a:solidFill>
                <a:srgbClr val="29292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30"/>
            <p:cNvSpPr/>
            <p:nvPr/>
          </p:nvSpPr>
          <p:spPr>
            <a:xfrm>
              <a:off x="7320065" y="2631335"/>
              <a:ext cx="651261" cy="50734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31"/>
            <p:cNvSpPr/>
            <p:nvPr/>
          </p:nvSpPr>
          <p:spPr>
            <a:xfrm>
              <a:off x="7290689" y="2620804"/>
              <a:ext cx="728980" cy="520541"/>
            </a:xfrm>
            <a:custGeom>
              <a:avLst/>
              <a:gdLst/>
              <a:ahLst/>
              <a:cxnLst/>
              <a:rect l="l" t="t" r="r" b="b"/>
              <a:pathLst>
                <a:path w="728979" h="694054">
                  <a:moveTo>
                    <a:pt x="0" y="693673"/>
                  </a:moveTo>
                  <a:lnTo>
                    <a:pt x="728726" y="693673"/>
                  </a:lnTo>
                  <a:lnTo>
                    <a:pt x="728726" y="0"/>
                  </a:lnTo>
                  <a:lnTo>
                    <a:pt x="0" y="0"/>
                  </a:lnTo>
                  <a:lnTo>
                    <a:pt x="0" y="693673"/>
                  </a:lnTo>
                  <a:close/>
                </a:path>
              </a:pathLst>
            </a:custGeom>
            <a:ln w="6349">
              <a:solidFill>
                <a:srgbClr val="29292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32"/>
            <p:cNvSpPr txBox="1"/>
            <p:nvPr/>
          </p:nvSpPr>
          <p:spPr>
            <a:xfrm>
              <a:off x="8086470" y="1816036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3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49" name="object 33"/>
            <p:cNvSpPr txBox="1"/>
            <p:nvPr/>
          </p:nvSpPr>
          <p:spPr>
            <a:xfrm>
              <a:off x="6507226" y="1818607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1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50" name="object 34"/>
            <p:cNvSpPr txBox="1"/>
            <p:nvPr/>
          </p:nvSpPr>
          <p:spPr>
            <a:xfrm>
              <a:off x="7277481" y="1818607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2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51" name="object 35"/>
            <p:cNvSpPr txBox="1"/>
            <p:nvPr/>
          </p:nvSpPr>
          <p:spPr>
            <a:xfrm>
              <a:off x="8086470" y="2495264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6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52" name="object 36"/>
            <p:cNvSpPr txBox="1"/>
            <p:nvPr/>
          </p:nvSpPr>
          <p:spPr>
            <a:xfrm>
              <a:off x="6507226" y="2497741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4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53" name="object 37"/>
            <p:cNvSpPr txBox="1"/>
            <p:nvPr/>
          </p:nvSpPr>
          <p:spPr>
            <a:xfrm>
              <a:off x="7277481" y="2497741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5</a:t>
              </a:r>
              <a:endParaRPr sz="1050">
                <a:latin typeface="Calibri"/>
                <a:cs typeface="Calibri"/>
              </a:endParaRPr>
            </a:p>
          </p:txBody>
        </p:sp>
        <p:sp>
          <p:nvSpPr>
            <p:cNvPr id="54" name="object 38"/>
            <p:cNvSpPr txBox="1"/>
            <p:nvPr/>
          </p:nvSpPr>
          <p:spPr>
            <a:xfrm>
              <a:off x="6507226" y="3151536"/>
              <a:ext cx="93980" cy="17504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50" b="1" dirty="0">
                  <a:solidFill>
                    <a:srgbClr val="04ACFF"/>
                  </a:solidFill>
                  <a:latin typeface="Calibri"/>
                  <a:cs typeface="Calibri"/>
                </a:rPr>
                <a:t>7</a:t>
              </a:r>
              <a:endParaRPr sz="1050">
                <a:latin typeface="Calibri"/>
                <a:cs typeface="Calibri"/>
              </a:endParaRPr>
            </a:p>
          </p:txBody>
        </p:sp>
      </p:grpSp>
      <p:sp>
        <p:nvSpPr>
          <p:cNvPr id="55" name="object 2"/>
          <p:cNvSpPr/>
          <p:nvPr/>
        </p:nvSpPr>
        <p:spPr>
          <a:xfrm>
            <a:off x="4876800" y="3028950"/>
            <a:ext cx="3821964" cy="173832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12"/>
          <p:cNvSpPr txBox="1"/>
          <p:nvPr/>
        </p:nvSpPr>
        <p:spPr>
          <a:xfrm>
            <a:off x="76200" y="3257550"/>
            <a:ext cx="4800600" cy="114300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419100" indent="-343535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419100" algn="l"/>
                <a:tab pos="419734" algn="l"/>
              </a:tabLst>
            </a:pPr>
            <a:r>
              <a:rPr sz="1400" spc="-5" dirty="0">
                <a:latin typeface="Adobe Garamond Pro" pitchFamily="18" charset="0"/>
                <a:cs typeface="Calibri"/>
              </a:rPr>
              <a:t>Light profile consistent with </a:t>
            </a:r>
            <a:r>
              <a:rPr sz="1400" dirty="0">
                <a:latin typeface="Adobe Garamond Pro" pitchFamily="18" charset="0"/>
                <a:cs typeface="Calibri"/>
              </a:rPr>
              <a:t>at </a:t>
            </a:r>
            <a:r>
              <a:rPr sz="1400" spc="-5" dirty="0">
                <a:latin typeface="Adobe Garamond Pro" pitchFamily="18" charset="0"/>
                <a:cs typeface="Calibri"/>
              </a:rPr>
              <a:t>least </a:t>
            </a:r>
            <a:r>
              <a:rPr sz="1400" dirty="0">
                <a:latin typeface="Adobe Garamond Pro" pitchFamily="18" charset="0"/>
                <a:cs typeface="Calibri"/>
              </a:rPr>
              <a:t>3 </a:t>
            </a:r>
            <a:r>
              <a:rPr sz="1400" spc="-5" dirty="0">
                <a:latin typeface="Adobe Garamond Pro" pitchFamily="18" charset="0"/>
                <a:cs typeface="Calibri"/>
              </a:rPr>
              <a:t>large </a:t>
            </a:r>
            <a:r>
              <a:rPr sz="1400" dirty="0">
                <a:latin typeface="Adobe Garamond Pro" pitchFamily="18" charset="0"/>
                <a:cs typeface="Calibri"/>
              </a:rPr>
              <a:t>energy </a:t>
            </a:r>
            <a:r>
              <a:rPr sz="1400" spc="-5" dirty="0">
                <a:latin typeface="Adobe Garamond Pro" pitchFamily="18" charset="0"/>
                <a:cs typeface="Calibri"/>
              </a:rPr>
              <a:t>depositions </a:t>
            </a:r>
            <a:r>
              <a:rPr sz="1400" dirty="0">
                <a:latin typeface="Adobe Garamond Pro" pitchFamily="18" charset="0"/>
                <a:cs typeface="Calibri"/>
              </a:rPr>
              <a:t>along the </a:t>
            </a:r>
            <a:r>
              <a:rPr sz="1400">
                <a:latin typeface="Adobe Garamond Pro" pitchFamily="18" charset="0"/>
                <a:cs typeface="Calibri"/>
              </a:rPr>
              <a:t>muon</a:t>
            </a:r>
            <a:r>
              <a:rPr sz="1400" spc="120" dirty="0">
                <a:latin typeface="Adobe Garamond Pro" pitchFamily="18" charset="0"/>
                <a:cs typeface="Calibri"/>
              </a:rPr>
              <a:t> </a:t>
            </a:r>
            <a:r>
              <a:rPr sz="1400" spc="-5" dirty="0">
                <a:latin typeface="Adobe Garamond Pro" pitchFamily="18" charset="0"/>
                <a:cs typeface="Calibri"/>
              </a:rPr>
              <a:t>track</a:t>
            </a:r>
            <a:endParaRPr sz="1400">
              <a:latin typeface="Adobe Garamond Pro" pitchFamily="18" charset="0"/>
              <a:cs typeface="Calibri"/>
            </a:endParaRPr>
          </a:p>
          <a:p>
            <a:pPr marL="419100" indent="-343535">
              <a:lnSpc>
                <a:spcPct val="100000"/>
              </a:lnSpc>
              <a:spcBef>
                <a:spcPts val="695"/>
              </a:spcBef>
              <a:buFont typeface="Arial"/>
              <a:buChar char="•"/>
              <a:tabLst>
                <a:tab pos="419100" algn="l"/>
                <a:tab pos="419734" algn="l"/>
              </a:tabLst>
            </a:pPr>
            <a:r>
              <a:rPr sz="1400" spc="-5" dirty="0">
                <a:latin typeface="Adobe Garamond Pro" pitchFamily="18" charset="0"/>
                <a:cs typeface="Calibri"/>
              </a:rPr>
              <a:t>Characteristic of stochastic losses from </a:t>
            </a:r>
            <a:r>
              <a:rPr sz="1400" dirty="0">
                <a:latin typeface="Adobe Garamond Pro" pitchFamily="18" charset="0"/>
                <a:cs typeface="Calibri"/>
              </a:rPr>
              <a:t>very </a:t>
            </a:r>
            <a:r>
              <a:rPr sz="1400" spc="-5" dirty="0">
                <a:latin typeface="Adobe Garamond Pro" pitchFamily="18" charset="0"/>
                <a:cs typeface="Calibri"/>
              </a:rPr>
              <a:t>high </a:t>
            </a:r>
            <a:r>
              <a:rPr sz="1400" dirty="0">
                <a:latin typeface="Adobe Garamond Pro" pitchFamily="18" charset="0"/>
                <a:cs typeface="Calibri"/>
              </a:rPr>
              <a:t>energy</a:t>
            </a:r>
            <a:r>
              <a:rPr sz="1400" spc="50" dirty="0">
                <a:latin typeface="Adobe Garamond Pro" pitchFamily="18" charset="0"/>
                <a:cs typeface="Calibri"/>
              </a:rPr>
              <a:t> </a:t>
            </a:r>
            <a:r>
              <a:rPr sz="1400" dirty="0">
                <a:latin typeface="Adobe Garamond Pro" pitchFamily="18" charset="0"/>
                <a:cs typeface="Calibri"/>
              </a:rPr>
              <a:t>muons</a:t>
            </a:r>
            <a:endParaRPr sz="1400">
              <a:latin typeface="Adobe Garamond Pro" pitchFamily="18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33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object 2"/>
          <p:cNvSpPr txBox="1">
            <a:spLocks noGrp="1"/>
          </p:cNvSpPr>
          <p:nvPr>
            <p:ph type="title"/>
          </p:nvPr>
        </p:nvSpPr>
        <p:spPr>
          <a:xfrm>
            <a:off x="2126743" y="-19050"/>
            <a:ext cx="545909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/>
              <a:t>KM3-230213A: </a:t>
            </a:r>
            <a:r>
              <a:rPr sz="2800" dirty="0"/>
              <a:t>A </a:t>
            </a:r>
            <a:r>
              <a:rPr sz="2800" spc="-10" dirty="0"/>
              <a:t>horizontal</a:t>
            </a:r>
            <a:r>
              <a:rPr sz="2800" spc="30" dirty="0"/>
              <a:t> </a:t>
            </a:r>
            <a:r>
              <a:rPr sz="2800"/>
              <a:t>muon</a:t>
            </a:r>
          </a:p>
        </p:txBody>
      </p:sp>
      <p:pic>
        <p:nvPicPr>
          <p:cNvPr id="11" name="10 - Εικόνα" descr="Screenshot 2025-05-06 16534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2724150"/>
            <a:ext cx="5867400" cy="209899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11 - Εικόνα" descr="Screenshot 2025-05-06 16534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800" y="666750"/>
            <a:ext cx="3815348" cy="19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34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2209800" y="57150"/>
            <a:ext cx="5599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KM3-230213A: Not an atmospheric</a:t>
            </a:r>
            <a:r>
              <a:rPr lang="en-US" sz="2400" spc="-145" dirty="0"/>
              <a:t> </a:t>
            </a:r>
            <a:r>
              <a:rPr lang="en-US" sz="2400" dirty="0"/>
              <a:t>muon</a:t>
            </a:r>
          </a:p>
        </p:txBody>
      </p:sp>
      <p:sp>
        <p:nvSpPr>
          <p:cNvPr id="11" name="object 4"/>
          <p:cNvSpPr/>
          <p:nvPr/>
        </p:nvSpPr>
        <p:spPr>
          <a:xfrm>
            <a:off x="304800" y="1581150"/>
            <a:ext cx="4206987" cy="214115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1"/>
          <p:cNvSpPr txBox="1"/>
          <p:nvPr/>
        </p:nvSpPr>
        <p:spPr>
          <a:xfrm>
            <a:off x="381000" y="3722598"/>
            <a:ext cx="40455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4675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dobe Garamond Pro" pitchFamily="18" charset="0"/>
                <a:cs typeface="Calibri"/>
              </a:rPr>
              <a:t>Range </a:t>
            </a:r>
            <a:r>
              <a:rPr sz="1200" dirty="0">
                <a:latin typeface="Adobe Garamond Pro" pitchFamily="18" charset="0"/>
                <a:cs typeface="Calibri"/>
              </a:rPr>
              <a:t>in </a:t>
            </a:r>
            <a:r>
              <a:rPr sz="1200" spc="-5" dirty="0">
                <a:latin typeface="Adobe Garamond Pro" pitchFamily="18" charset="0"/>
                <a:cs typeface="Calibri"/>
              </a:rPr>
              <a:t>seawater</a:t>
            </a:r>
            <a:r>
              <a:rPr sz="1200" spc="-15" dirty="0">
                <a:latin typeface="Adobe Garamond Pro" pitchFamily="18" charset="0"/>
                <a:cs typeface="Calibri"/>
              </a:rPr>
              <a:t> </a:t>
            </a:r>
            <a:r>
              <a:rPr sz="1200" spc="-5" dirty="0">
                <a:latin typeface="Adobe Garamond Pro" pitchFamily="18" charset="0"/>
                <a:cs typeface="Calibri"/>
              </a:rPr>
              <a:t>(</a:t>
            </a:r>
            <a:r>
              <a:rPr sz="1200" spc="-5">
                <a:latin typeface="Adobe Garamond Pro" pitchFamily="18" charset="0"/>
                <a:cs typeface="Calibri"/>
              </a:rPr>
              <a:t>km)</a:t>
            </a:r>
            <a:endParaRPr sz="1200">
              <a:latin typeface="Adobe Garamond Pro" pitchFamily="18" charset="0"/>
              <a:cs typeface="Calibri"/>
            </a:endParaRPr>
          </a:p>
        </p:txBody>
      </p:sp>
      <p:sp>
        <p:nvSpPr>
          <p:cNvPr id="13" name="12 - TextBox"/>
          <p:cNvSpPr txBox="1"/>
          <p:nvPr/>
        </p:nvSpPr>
        <p:spPr>
          <a:xfrm>
            <a:off x="457200" y="417195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dobe Garamond Pro" pitchFamily="18" charset="0"/>
              </a:rPr>
              <a:t>In reality, </a:t>
            </a:r>
            <a:r>
              <a:rPr lang="en-US" sz="1400" dirty="0" err="1">
                <a:latin typeface="Adobe Garamond Pro" pitchFamily="18" charset="0"/>
              </a:rPr>
              <a:t>w.e</a:t>
            </a:r>
            <a:r>
              <a:rPr lang="en-US" sz="1400" dirty="0">
                <a:latin typeface="Adobe Garamond Pro" pitchFamily="18" charset="0"/>
              </a:rPr>
              <a:t>. distance much larger due to Continental shelf </a:t>
            </a:r>
          </a:p>
        </p:txBody>
      </p:sp>
      <p:sp>
        <p:nvSpPr>
          <p:cNvPr id="14" name="object 10"/>
          <p:cNvSpPr/>
          <p:nvPr/>
        </p:nvSpPr>
        <p:spPr>
          <a:xfrm>
            <a:off x="6019800" y="742950"/>
            <a:ext cx="1967484" cy="16779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/>
        </p:nvSpPr>
        <p:spPr>
          <a:xfrm>
            <a:off x="5410200" y="2419350"/>
            <a:ext cx="3362458" cy="227859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/>
          <p:nvPr/>
        </p:nvSpPr>
        <p:spPr>
          <a:xfrm>
            <a:off x="7162800" y="2724150"/>
            <a:ext cx="0" cy="1805940"/>
          </a:xfrm>
          <a:custGeom>
            <a:avLst/>
            <a:gdLst/>
            <a:ahLst/>
            <a:cxnLst/>
            <a:rect l="l" t="t" r="r" b="b"/>
            <a:pathLst>
              <a:path h="2407920">
                <a:moveTo>
                  <a:pt x="0" y="2407615"/>
                </a:moveTo>
                <a:lnTo>
                  <a:pt x="0" y="0"/>
                </a:lnTo>
              </a:path>
            </a:pathLst>
          </a:custGeom>
          <a:ln w="19050">
            <a:solidFill>
              <a:srgbClr val="497DBA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35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object 2"/>
          <p:cNvSpPr/>
          <p:nvPr/>
        </p:nvSpPr>
        <p:spPr>
          <a:xfrm>
            <a:off x="304800" y="1200150"/>
            <a:ext cx="4391283" cy="27041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10 - Ορθογώνιο"/>
          <p:cNvSpPr/>
          <p:nvPr/>
        </p:nvSpPr>
        <p:spPr>
          <a:xfrm>
            <a:off x="2209800" y="57150"/>
            <a:ext cx="5599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KM3-230213A: Energy measurement</a:t>
            </a:r>
          </a:p>
        </p:txBody>
      </p:sp>
      <p:grpSp>
        <p:nvGrpSpPr>
          <p:cNvPr id="12" name="11 - Ομάδα"/>
          <p:cNvGrpSpPr/>
          <p:nvPr/>
        </p:nvGrpSpPr>
        <p:grpSpPr>
          <a:xfrm>
            <a:off x="5369178" y="1374648"/>
            <a:ext cx="3475990" cy="2367714"/>
            <a:chOff x="5369178" y="1374648"/>
            <a:chExt cx="3475990" cy="2367714"/>
          </a:xfrm>
        </p:grpSpPr>
        <p:sp>
          <p:nvSpPr>
            <p:cNvPr id="13" name="object 3"/>
            <p:cNvSpPr txBox="1"/>
            <p:nvPr/>
          </p:nvSpPr>
          <p:spPr>
            <a:xfrm>
              <a:off x="5369179" y="1374648"/>
              <a:ext cx="3345815" cy="629018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299085" marR="5080" indent="-287020">
                <a:lnSpc>
                  <a:spcPct val="100000"/>
                </a:lnSpc>
                <a:spcBef>
                  <a:spcPts val="105"/>
                </a:spcBef>
                <a:buFont typeface="Arial"/>
                <a:buChar char="•"/>
                <a:tabLst>
                  <a:tab pos="299085" algn="l"/>
                  <a:tab pos="299720" algn="l"/>
                </a:tabLst>
              </a:pPr>
              <a:r>
                <a:rPr sz="2000" b="1" dirty="0">
                  <a:latin typeface="Calibri"/>
                  <a:cs typeface="Calibri"/>
                </a:rPr>
                <a:t>Energy is </a:t>
              </a:r>
              <a:r>
                <a:rPr sz="2000" b="1" spc="-5" dirty="0">
                  <a:latin typeface="Calibri"/>
                  <a:cs typeface="Calibri"/>
                </a:rPr>
                <a:t>measured from</a:t>
              </a:r>
              <a:r>
                <a:rPr sz="2000" b="1" spc="-55" dirty="0">
                  <a:latin typeface="Calibri"/>
                  <a:cs typeface="Calibri"/>
                </a:rPr>
                <a:t> </a:t>
              </a:r>
              <a:r>
                <a:rPr sz="2000" b="1" dirty="0">
                  <a:latin typeface="Calibri"/>
                  <a:cs typeface="Calibri"/>
                </a:rPr>
                <a:t>the  amount of</a:t>
              </a:r>
              <a:r>
                <a:rPr sz="2000" b="1" spc="-40" dirty="0">
                  <a:latin typeface="Calibri"/>
                  <a:cs typeface="Calibri"/>
                </a:rPr>
                <a:t> </a:t>
              </a:r>
              <a:r>
                <a:rPr sz="2000" b="1" spc="-5" dirty="0">
                  <a:latin typeface="Calibri"/>
                  <a:cs typeface="Calibri"/>
                </a:rPr>
                <a:t>light:</a:t>
              </a:r>
              <a:endParaRPr sz="2000">
                <a:latin typeface="Calibri"/>
                <a:cs typeface="Calibri"/>
              </a:endParaRPr>
            </a:p>
          </p:txBody>
        </p:sp>
        <p:sp>
          <p:nvSpPr>
            <p:cNvPr id="14" name="object 4"/>
            <p:cNvSpPr txBox="1"/>
            <p:nvPr/>
          </p:nvSpPr>
          <p:spPr>
            <a:xfrm>
              <a:off x="5369178" y="2540698"/>
              <a:ext cx="3475990" cy="32124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299085" indent="-287020">
                <a:lnSpc>
                  <a:spcPct val="100000"/>
                </a:lnSpc>
                <a:spcBef>
                  <a:spcPts val="105"/>
                </a:spcBef>
                <a:buFont typeface="Arial"/>
                <a:buChar char="•"/>
                <a:tabLst>
                  <a:tab pos="299085" algn="l"/>
                  <a:tab pos="299720" algn="l"/>
                </a:tabLst>
              </a:pPr>
              <a:r>
                <a:rPr sz="2000" b="1" dirty="0">
                  <a:latin typeface="Calibri"/>
                  <a:cs typeface="Calibri"/>
                </a:rPr>
                <a:t>The neutrino Energy is</a:t>
              </a:r>
              <a:r>
                <a:rPr sz="2000" b="1" spc="-105" dirty="0">
                  <a:latin typeface="Calibri"/>
                  <a:cs typeface="Calibri"/>
                </a:rPr>
                <a:t> </a:t>
              </a:r>
              <a:r>
                <a:rPr sz="2000" b="1" dirty="0">
                  <a:latin typeface="Calibri"/>
                  <a:cs typeface="Calibri"/>
                </a:rPr>
                <a:t>higher:</a:t>
              </a:r>
              <a:endParaRPr sz="2000">
                <a:latin typeface="Calibri"/>
                <a:cs typeface="Calibri"/>
              </a:endParaRPr>
            </a:p>
          </p:txBody>
        </p:sp>
        <p:sp>
          <p:nvSpPr>
            <p:cNvPr id="15" name="object 5"/>
            <p:cNvSpPr txBox="1"/>
            <p:nvPr/>
          </p:nvSpPr>
          <p:spPr>
            <a:xfrm>
              <a:off x="5822315" y="3483958"/>
              <a:ext cx="2938780" cy="25840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5"/>
                </a:spcBef>
              </a:pPr>
              <a:r>
                <a:rPr sz="1600" i="1" spc="-5" dirty="0">
                  <a:latin typeface="Calibri"/>
                  <a:cs typeface="Calibri"/>
                </a:rPr>
                <a:t>( </a:t>
              </a:r>
              <a:r>
                <a:rPr sz="1600" i="1" spc="-10" dirty="0">
                  <a:latin typeface="Calibri"/>
                  <a:cs typeface="Calibri"/>
                </a:rPr>
                <a:t>assuming </a:t>
              </a:r>
              <a:r>
                <a:rPr sz="1600" i="1" spc="-5" dirty="0">
                  <a:latin typeface="Calibri"/>
                  <a:cs typeface="Calibri"/>
                </a:rPr>
                <a:t>an </a:t>
              </a:r>
              <a:r>
                <a:rPr sz="1600" i="1" dirty="0">
                  <a:latin typeface="Calibri"/>
                  <a:cs typeface="Calibri"/>
                </a:rPr>
                <a:t>E</a:t>
              </a:r>
              <a:r>
                <a:rPr sz="1575" i="1" baseline="26455" dirty="0">
                  <a:latin typeface="Calibri"/>
                  <a:cs typeface="Calibri"/>
                </a:rPr>
                <a:t>-2 </a:t>
              </a:r>
              <a:r>
                <a:rPr sz="1600" i="1" spc="-10" dirty="0">
                  <a:latin typeface="Calibri"/>
                  <a:cs typeface="Calibri"/>
                </a:rPr>
                <a:t>source</a:t>
              </a:r>
              <a:r>
                <a:rPr sz="1600" i="1" spc="-75" dirty="0">
                  <a:latin typeface="Calibri"/>
                  <a:cs typeface="Calibri"/>
                </a:rPr>
                <a:t> </a:t>
              </a:r>
              <a:r>
                <a:rPr sz="1600" i="1" spc="-5" dirty="0">
                  <a:latin typeface="Calibri"/>
                  <a:cs typeface="Calibri"/>
                </a:rPr>
                <a:t>spectrum)</a:t>
              </a:r>
              <a:endParaRPr sz="1600">
                <a:latin typeface="Calibri"/>
                <a:cs typeface="Calibri"/>
              </a:endParaRPr>
            </a:p>
          </p:txBody>
        </p:sp>
        <p:sp>
          <p:nvSpPr>
            <p:cNvPr id="16" name="object 6"/>
            <p:cNvSpPr/>
            <p:nvPr/>
          </p:nvSpPr>
          <p:spPr>
            <a:xfrm>
              <a:off x="6324600" y="2190750"/>
              <a:ext cx="1920434" cy="25148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7"/>
            <p:cNvSpPr/>
            <p:nvPr/>
          </p:nvSpPr>
          <p:spPr>
            <a:xfrm>
              <a:off x="6324600" y="3028950"/>
              <a:ext cx="1986257" cy="25601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36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0" y="5715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KM3-230213A: Global fit</a:t>
            </a:r>
          </a:p>
        </p:txBody>
      </p:sp>
      <p:pic>
        <p:nvPicPr>
          <p:cNvPr id="1027" name="Picture 3" descr="C:\Desktop\talks\NTUA\Screenshot 2025-05-06 20334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514350"/>
            <a:ext cx="7239000" cy="4392653"/>
          </a:xfrm>
          <a:prstGeom prst="rect">
            <a:avLst/>
          </a:prstGeom>
          <a:noFill/>
        </p:spPr>
      </p:pic>
      <p:sp>
        <p:nvSpPr>
          <p:cNvPr id="11" name="10 - Ορθογώνιο"/>
          <p:cNvSpPr/>
          <p:nvPr/>
        </p:nvSpPr>
        <p:spPr>
          <a:xfrm>
            <a:off x="6933587" y="4629150"/>
            <a:ext cx="22104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latin typeface="Adobe Garamond Pro" pitchFamily="18" charset="0"/>
                <a:cs typeface="Adobe Arabic" pitchFamily="18" charset="-78"/>
              </a:rPr>
              <a:t>KM3NeT </a:t>
            </a:r>
            <a:r>
              <a:rPr lang="en-US" sz="1200" i="1" spc="-10" dirty="0">
                <a:latin typeface="Adobe Garamond Pro" pitchFamily="18" charset="0"/>
                <a:cs typeface="Adobe Arabic" pitchFamily="18" charset="-78"/>
              </a:rPr>
              <a:t>Coll.,</a:t>
            </a:r>
            <a:r>
              <a:rPr lang="en-US" sz="1200" i="1" spc="-40" dirty="0">
                <a:latin typeface="Adobe Garamond Pro" pitchFamily="18" charset="0"/>
                <a:cs typeface="Adobe Arabic" pitchFamily="18" charset="-78"/>
              </a:rPr>
              <a:t> </a:t>
            </a:r>
            <a:r>
              <a:rPr lang="en-US" sz="1200" i="1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Adobe Arabic" pitchFamily="18" charset="-78"/>
              </a:rPr>
              <a:t>arXiv:</a:t>
            </a:r>
            <a:r>
              <a:rPr lang="en-US" sz="1200" i="1" spc="-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C000"/>
                  </a:solidFill>
                </a:uFill>
                <a:latin typeface="Adobe Garamond Pro" pitchFamily="18" charset="0"/>
                <a:cs typeface="Adobe Arabic" pitchFamily="18" charset="-78"/>
              </a:rPr>
              <a:t>2502.08173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37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0" y="5715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KM3-230213A: Galactic?</a:t>
            </a:r>
          </a:p>
        </p:txBody>
      </p:sp>
      <p:pic>
        <p:nvPicPr>
          <p:cNvPr id="4098" name="Picture 2" descr="C:\Pictures\Screenshots\Screenshot 2025-05-06 20455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666750"/>
            <a:ext cx="7010400" cy="4010453"/>
          </a:xfrm>
          <a:prstGeom prst="rect">
            <a:avLst/>
          </a:prstGeom>
          <a:noFill/>
        </p:spPr>
      </p:pic>
      <p:pic>
        <p:nvPicPr>
          <p:cNvPr id="12" name="11 - Εικόνα" descr="Screenshot 2025-05-06 22571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1352550"/>
            <a:ext cx="2821699" cy="18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38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609600" y="5715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KM3-230213A: Origin</a:t>
            </a:r>
          </a:p>
        </p:txBody>
      </p:sp>
      <p:sp>
        <p:nvSpPr>
          <p:cNvPr id="24" name="object 3"/>
          <p:cNvSpPr/>
          <p:nvPr/>
        </p:nvSpPr>
        <p:spPr>
          <a:xfrm>
            <a:off x="4343400" y="742950"/>
            <a:ext cx="3807268" cy="12233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2"/>
          <p:cNvSpPr txBox="1"/>
          <p:nvPr/>
        </p:nvSpPr>
        <p:spPr>
          <a:xfrm>
            <a:off x="209778" y="454589"/>
            <a:ext cx="3686017" cy="73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6550" marR="5080" indent="-324485">
              <a:lnSpc>
                <a:spcPct val="144400"/>
              </a:lnSpc>
              <a:spcBef>
                <a:spcPts val="100"/>
              </a:spcBef>
            </a:pPr>
            <a:r>
              <a:rPr sz="16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Four main hypotheses </a:t>
            </a:r>
            <a:r>
              <a:rPr sz="1600" b="0" spc="-5">
                <a:solidFill>
                  <a:srgbClr val="000083"/>
                </a:solidFill>
                <a:latin typeface="Segoe UI Semilight"/>
                <a:cs typeface="Segoe UI Semilight"/>
              </a:rPr>
              <a:t>for KM3-230213A  </a:t>
            </a:r>
            <a:endParaRPr lang="en-US" sz="1600" b="0" spc="-5" dirty="0">
              <a:solidFill>
                <a:srgbClr val="000083"/>
              </a:solidFill>
              <a:latin typeface="Segoe UI Semilight"/>
              <a:cs typeface="Segoe UI Semilight"/>
            </a:endParaRPr>
          </a:p>
          <a:p>
            <a:pPr marL="336550" marR="5080" indent="-324485">
              <a:lnSpc>
                <a:spcPct val="144400"/>
              </a:lnSpc>
              <a:spcBef>
                <a:spcPts val="100"/>
              </a:spcBef>
            </a:pPr>
            <a:r>
              <a:rPr sz="1600" b="0">
                <a:solidFill>
                  <a:srgbClr val="000083"/>
                </a:solidFill>
                <a:latin typeface="Segoe UI Semilight"/>
                <a:cs typeface="Segoe UI Semilight"/>
              </a:rPr>
              <a:t>1 </a:t>
            </a:r>
            <a:r>
              <a:rPr sz="1600" b="0" spc="-5">
                <a:solidFill>
                  <a:srgbClr val="000083"/>
                </a:solidFill>
                <a:latin typeface="Segoe UI Semilight"/>
                <a:cs typeface="Segoe UI Semilight"/>
              </a:rPr>
              <a:t>diffuse</a:t>
            </a:r>
            <a:r>
              <a:rPr sz="1600" b="0" spc="-15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600" b="0" spc="-5">
                <a:solidFill>
                  <a:srgbClr val="000083"/>
                </a:solidFill>
                <a:latin typeface="Segoe UI Semilight"/>
                <a:cs typeface="Segoe UI Semilight"/>
              </a:rPr>
              <a:t>flux</a:t>
            </a:r>
            <a:endParaRPr sz="1600">
              <a:latin typeface="Segoe UI Semilight"/>
              <a:cs typeface="Segoe UI Semilight"/>
            </a:endParaRPr>
          </a:p>
        </p:txBody>
      </p:sp>
      <p:sp>
        <p:nvSpPr>
          <p:cNvPr id="34" name="object 13"/>
          <p:cNvSpPr/>
          <p:nvPr/>
        </p:nvSpPr>
        <p:spPr>
          <a:xfrm>
            <a:off x="6400800" y="2724150"/>
            <a:ext cx="2743200" cy="13902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14"/>
          <p:cNvSpPr txBox="1"/>
          <p:nvPr/>
        </p:nvSpPr>
        <p:spPr>
          <a:xfrm>
            <a:off x="228600" y="2266949"/>
            <a:ext cx="4034368" cy="2632131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825"/>
              </a:spcBef>
              <a:buAutoNum type="arabicPlain" startAt="2"/>
              <a:tabLst>
                <a:tab pos="185420" algn="l"/>
              </a:tabLst>
            </a:pPr>
            <a:r>
              <a:rPr sz="16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Galactic </a:t>
            </a:r>
            <a:r>
              <a:rPr sz="1600" b="0" dirty="0">
                <a:solidFill>
                  <a:srgbClr val="000083"/>
                </a:solidFill>
                <a:latin typeface="Segoe UI Semilight"/>
                <a:cs typeface="Segoe UI Semilight"/>
              </a:rPr>
              <a:t>–</a:t>
            </a:r>
            <a:r>
              <a:rPr sz="1600" b="0" spc="15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600" b="1" spc="-10" dirty="0">
                <a:solidFill>
                  <a:srgbClr val="000083"/>
                </a:solidFill>
                <a:latin typeface="Segoe UI Semilight"/>
                <a:cs typeface="Segoe UI Semilight"/>
              </a:rPr>
              <a:t>unlikely</a:t>
            </a:r>
            <a:endParaRPr sz="1600">
              <a:latin typeface="Segoe UI Semilight"/>
              <a:cs typeface="Segoe UI Semilight"/>
            </a:endParaRPr>
          </a:p>
          <a:p>
            <a:pPr marL="184785" indent="-172720">
              <a:lnSpc>
                <a:spcPts val="1835"/>
              </a:lnSpc>
              <a:spcBef>
                <a:spcPts val="725"/>
              </a:spcBef>
              <a:buAutoNum type="arabicPlain" startAt="2"/>
              <a:tabLst>
                <a:tab pos="185420" algn="l"/>
              </a:tabLst>
            </a:pPr>
            <a:r>
              <a:rPr sz="16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Blazar </a:t>
            </a:r>
            <a:r>
              <a:rPr sz="1600" b="0" spc="-10" dirty="0">
                <a:solidFill>
                  <a:srgbClr val="000083"/>
                </a:solidFill>
                <a:latin typeface="Segoe UI Semilight"/>
                <a:cs typeface="Segoe UI Semilight"/>
              </a:rPr>
              <a:t>flare </a:t>
            </a:r>
            <a:r>
              <a:rPr sz="1600" b="0" dirty="0">
                <a:solidFill>
                  <a:srgbClr val="000083"/>
                </a:solidFill>
                <a:latin typeface="Segoe UI Semilight"/>
                <a:cs typeface="Segoe UI Semilight"/>
              </a:rPr>
              <a:t>– </a:t>
            </a:r>
            <a:r>
              <a:rPr sz="16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no </a:t>
            </a:r>
            <a:r>
              <a:rPr sz="1600" b="1" spc="-10" dirty="0">
                <a:solidFill>
                  <a:srgbClr val="000083"/>
                </a:solidFill>
                <a:latin typeface="Segoe UI Semilight"/>
                <a:cs typeface="Segoe UI Semilight"/>
              </a:rPr>
              <a:t>strong </a:t>
            </a:r>
            <a:r>
              <a:rPr sz="16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evidence</a:t>
            </a:r>
            <a:r>
              <a:rPr sz="1600" b="1" spc="35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6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+</a:t>
            </a:r>
            <a:endParaRPr sz="1600">
              <a:latin typeface="Segoe UI Semilight"/>
              <a:cs typeface="Segoe UI Semilight"/>
            </a:endParaRPr>
          </a:p>
          <a:p>
            <a:pPr marL="1841500">
              <a:lnSpc>
                <a:spcPts val="1635"/>
              </a:lnSpc>
            </a:pPr>
            <a:r>
              <a:rPr sz="1600" b="1" spc="-10" dirty="0">
                <a:solidFill>
                  <a:srgbClr val="000083"/>
                </a:solidFill>
                <a:latin typeface="Segoe UI Semilight"/>
                <a:cs typeface="Segoe UI Semilight"/>
              </a:rPr>
              <a:t>requires reduction</a:t>
            </a:r>
            <a:endParaRPr sz="1600">
              <a:latin typeface="Segoe UI Semilight"/>
              <a:cs typeface="Segoe UI Semilight"/>
            </a:endParaRPr>
          </a:p>
          <a:p>
            <a:pPr marL="1841500" marR="118745">
              <a:lnSpc>
                <a:spcPts val="1630"/>
              </a:lnSpc>
              <a:spcBef>
                <a:spcPts val="195"/>
              </a:spcBef>
            </a:pPr>
            <a:r>
              <a:rPr sz="1600" b="1" spc="-20" dirty="0">
                <a:solidFill>
                  <a:srgbClr val="000083"/>
                </a:solidFill>
                <a:latin typeface="Segoe UI Semilight"/>
                <a:cs typeface="Segoe UI Semilight"/>
              </a:rPr>
              <a:t>of </a:t>
            </a:r>
            <a:r>
              <a:rPr sz="16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systematic pointing  errors</a:t>
            </a:r>
            <a:endParaRPr sz="1600">
              <a:latin typeface="Segoe UI Semilight"/>
              <a:cs typeface="Segoe UI Semilight"/>
            </a:endParaRPr>
          </a:p>
          <a:p>
            <a:pPr marL="200025" indent="-187960">
              <a:lnSpc>
                <a:spcPct val="100000"/>
              </a:lnSpc>
              <a:spcBef>
                <a:spcPts val="585"/>
              </a:spcBef>
              <a:buAutoNum type="arabicPlain" startAt="4"/>
              <a:tabLst>
                <a:tab pos="200660" algn="l"/>
              </a:tabLst>
            </a:pPr>
            <a:r>
              <a:rPr sz="1600" b="0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Cosmogenic </a:t>
            </a:r>
            <a:r>
              <a:rPr sz="1600" b="0" dirty="0">
                <a:solidFill>
                  <a:srgbClr val="000083"/>
                </a:solidFill>
                <a:latin typeface="Segoe UI Semilight"/>
                <a:cs typeface="Segoe UI Semilight"/>
              </a:rPr>
              <a:t>– </a:t>
            </a:r>
            <a:r>
              <a:rPr sz="1600" b="1" spc="-10" dirty="0">
                <a:solidFill>
                  <a:srgbClr val="000083"/>
                </a:solidFill>
                <a:latin typeface="Segoe UI Semilight"/>
                <a:cs typeface="Segoe UI Semilight"/>
              </a:rPr>
              <a:t>possible </a:t>
            </a:r>
            <a:r>
              <a:rPr sz="16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if </a:t>
            </a:r>
            <a:r>
              <a:rPr sz="1600" b="1" spc="-10" dirty="0">
                <a:solidFill>
                  <a:srgbClr val="000083"/>
                </a:solidFill>
                <a:latin typeface="Segoe UI Semilight"/>
                <a:cs typeface="Segoe UI Semilight"/>
              </a:rPr>
              <a:t>subdominant</a:t>
            </a:r>
            <a:endParaRPr sz="1600">
              <a:latin typeface="Segoe UI Semilight"/>
              <a:cs typeface="Segoe UI Semilight"/>
            </a:endParaRPr>
          </a:p>
          <a:p>
            <a:pPr marL="1841500" marR="249554">
              <a:lnSpc>
                <a:spcPct val="100000"/>
              </a:lnSpc>
            </a:pPr>
            <a:r>
              <a:rPr sz="1600" b="1" spc="-10" dirty="0">
                <a:solidFill>
                  <a:srgbClr val="000083"/>
                </a:solidFill>
                <a:latin typeface="Segoe UI Semilight"/>
                <a:cs typeface="Segoe UI Semilight"/>
              </a:rPr>
              <a:t>proton</a:t>
            </a:r>
            <a:r>
              <a:rPr sz="1600" b="1" spc="-95" dirty="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600" b="1" spc="-5" dirty="0">
                <a:solidFill>
                  <a:srgbClr val="000083"/>
                </a:solidFill>
                <a:latin typeface="Segoe UI Semilight"/>
                <a:cs typeface="Segoe UI Semilight"/>
              </a:rPr>
              <a:t>acceleration  </a:t>
            </a:r>
            <a:r>
              <a:rPr sz="1600" b="1" spc="-5">
                <a:solidFill>
                  <a:srgbClr val="000083"/>
                </a:solidFill>
                <a:latin typeface="Segoe UI Semilight"/>
                <a:cs typeface="Segoe UI Semilight"/>
              </a:rPr>
              <a:t>is</a:t>
            </a:r>
            <a:r>
              <a:rPr sz="1600" b="1" spc="-15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600" b="1" spc="-10">
                <a:solidFill>
                  <a:srgbClr val="000083"/>
                </a:solidFill>
                <a:latin typeface="Segoe UI Semilight"/>
                <a:cs typeface="Segoe UI Semilight"/>
              </a:rPr>
              <a:t>included</a:t>
            </a:r>
            <a:endParaRPr sz="1600">
              <a:latin typeface="Segoe UI Semilight"/>
              <a:cs typeface="Segoe UI Semilight"/>
            </a:endParaRPr>
          </a:p>
          <a:p>
            <a:pPr marL="12700">
              <a:lnSpc>
                <a:spcPct val="100000"/>
              </a:lnSpc>
              <a:spcBef>
                <a:spcPts val="2020"/>
              </a:spcBef>
            </a:pPr>
            <a:r>
              <a:rPr sz="1600" b="0">
                <a:solidFill>
                  <a:srgbClr val="000083"/>
                </a:solidFill>
                <a:latin typeface="Segoe UI Semilight"/>
                <a:cs typeface="Segoe UI Semilight"/>
              </a:rPr>
              <a:t>+ </a:t>
            </a:r>
            <a:r>
              <a:rPr sz="1600" b="0" spc="-5">
                <a:solidFill>
                  <a:srgbClr val="000083"/>
                </a:solidFill>
                <a:latin typeface="Segoe UI Semilight"/>
                <a:cs typeface="Segoe UI Semilight"/>
              </a:rPr>
              <a:t>many</a:t>
            </a:r>
            <a:r>
              <a:rPr sz="1600" b="0" spc="-20">
                <a:solidFill>
                  <a:srgbClr val="000083"/>
                </a:solidFill>
                <a:latin typeface="Segoe UI Semilight"/>
                <a:cs typeface="Segoe UI Semilight"/>
              </a:rPr>
              <a:t> </a:t>
            </a:r>
            <a:r>
              <a:rPr sz="1600" b="0" spc="-5">
                <a:solidFill>
                  <a:srgbClr val="000083"/>
                </a:solidFill>
                <a:latin typeface="Segoe UI Semilight"/>
                <a:cs typeface="Segoe UI Semilight"/>
              </a:rPr>
              <a:t>others!</a:t>
            </a:r>
            <a:endParaRPr sz="1600">
              <a:latin typeface="Segoe UI Semilight"/>
              <a:cs typeface="Segoe UI Semilight"/>
            </a:endParaRPr>
          </a:p>
        </p:txBody>
      </p:sp>
      <p:pic>
        <p:nvPicPr>
          <p:cNvPr id="36" name="35 - Εικόνα" descr="Screenshot (98)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1276350"/>
            <a:ext cx="3900883" cy="865406"/>
          </a:xfrm>
          <a:prstGeom prst="rect">
            <a:avLst/>
          </a:prstGeom>
        </p:spPr>
      </p:pic>
      <p:pic>
        <p:nvPicPr>
          <p:cNvPr id="37" name="36 - Εικόνα" descr="Screenshot (99)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7200" y="2266950"/>
            <a:ext cx="2114156" cy="201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39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8 - Ορθογώνιο"/>
          <p:cNvSpPr/>
          <p:nvPr/>
        </p:nvSpPr>
        <p:spPr>
          <a:xfrm>
            <a:off x="762000" y="666750"/>
            <a:ext cx="80010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en-GB" sz="1600" dirty="0"/>
              <a:t>	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The KM3NeT research infrastructure is being built in the Mediterranean Sea and includes two neutrino telescope: KM3NeT/ORCA (Toulon, France) and KM3NeT/ARCA (Capo Passero, Italy)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accent1">
                  <a:lumMod val="75000"/>
                </a:schemeClr>
              </a:solidFill>
              <a:latin typeface="Adobe Garamond Pro" pitchFamily="18" charset="0"/>
            </a:endParaRPr>
          </a:p>
          <a:p>
            <a:pPr marL="285750" indent="-285750"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	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omic Sans MS"/>
                <a:sym typeface="Wingdings"/>
              </a:rPr>
              <a:t>ORCA and ARCA combine a rich neutrino physics and astrophysics scientific scope, from MeV to PeV energies</a:t>
            </a:r>
          </a:p>
          <a:p>
            <a:pPr marL="285750" indent="-285750" algn="ctr"/>
            <a:endParaRPr lang="en-US" sz="800" b="1" dirty="0">
              <a:solidFill>
                <a:schemeClr val="accent1">
                  <a:lumMod val="75000"/>
                </a:schemeClr>
              </a:solidFill>
              <a:latin typeface="Adobe Garamond Pro" pitchFamily="18" charset="0"/>
              <a:sym typeface="Wingdings"/>
            </a:endParaRPr>
          </a:p>
          <a:p>
            <a:pPr marL="631190" indent="-161925">
              <a:lnSpc>
                <a:spcPct val="100000"/>
              </a:lnSpc>
              <a:buFont typeface="Arial" pitchFamily="34" charset="0"/>
              <a:buChar char="•"/>
              <a:tabLst>
                <a:tab pos="631825" algn="l"/>
              </a:tabLst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Excellent Angular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resolution allows for precision multi-flavor</a:t>
            </a:r>
            <a:r>
              <a:rPr lang="en-US" sz="1600" spc="-2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astronomy</a:t>
            </a:r>
          </a:p>
          <a:p>
            <a:pPr marL="631190" indent="-161925">
              <a:lnSpc>
                <a:spcPct val="100000"/>
              </a:lnSpc>
              <a:buFont typeface="Arial" pitchFamily="34" charset="0"/>
              <a:buChar char="•"/>
              <a:tabLst>
                <a:tab pos="631825" algn="l"/>
              </a:tabLst>
            </a:pP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Location allows for the study of galactic</a:t>
            </a:r>
            <a:r>
              <a:rPr lang="en-US" sz="1600" b="1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and extra-galactic</a:t>
            </a:r>
            <a:r>
              <a:rPr lang="en-US" sz="1600" spc="-5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sources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Calibri"/>
            </a:endParaRPr>
          </a:p>
          <a:p>
            <a:pPr marL="631190" indent="-161925">
              <a:lnSpc>
                <a:spcPct val="100000"/>
              </a:lnSpc>
              <a:buFont typeface="Arial" pitchFamily="34" charset="0"/>
              <a:buChar char="•"/>
              <a:tabLst>
                <a:tab pos="631825" algn="l"/>
              </a:tabLst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ARCA/ORCA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cover full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energy</a:t>
            </a:r>
            <a:r>
              <a:rPr lang="en-US" sz="1600" spc="-5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range</a:t>
            </a:r>
          </a:p>
          <a:p>
            <a:pPr marL="631190" indent="-161925">
              <a:lnSpc>
                <a:spcPct val="100000"/>
              </a:lnSpc>
              <a:buChar char="-"/>
              <a:tabLst>
                <a:tab pos="631825" algn="l"/>
              </a:tabLst>
            </a:pPr>
            <a:endParaRPr lang="en-US" sz="800" dirty="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Calibri"/>
            </a:endParaRPr>
          </a:p>
          <a:p>
            <a:pPr marL="631190" indent="-161925">
              <a:lnSpc>
                <a:spcPct val="100000"/>
              </a:lnSpc>
              <a:tabLst>
                <a:tab pos="631825" algn="l"/>
              </a:tabLst>
            </a:pPr>
            <a:r>
              <a:rPr lang="en-US" sz="1600" b="1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KM3Net already has</a:t>
            </a:r>
          </a:p>
          <a:p>
            <a:pPr marL="631190" indent="-161925">
              <a:lnSpc>
                <a:spcPct val="100000"/>
              </a:lnSpc>
              <a:buFont typeface="Arial" pitchFamily="34" charset="0"/>
              <a:buChar char="•"/>
              <a:tabLst>
                <a:tab pos="631825" algn="l"/>
              </a:tabLst>
            </a:pP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Competitive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measurement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of neutrino oscillation</a:t>
            </a:r>
            <a:r>
              <a:rPr lang="en-US" sz="1600" spc="-6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parameters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Calibri"/>
            </a:endParaRPr>
          </a:p>
          <a:p>
            <a:pPr marL="631190" indent="-161925">
              <a:lnSpc>
                <a:spcPct val="100000"/>
              </a:lnSpc>
              <a:spcBef>
                <a:spcPts val="5"/>
              </a:spcBef>
              <a:buFont typeface="Arial" pitchFamily="34" charset="0"/>
              <a:buChar char="•"/>
              <a:tabLst>
                <a:tab pos="631825" algn="l"/>
              </a:tabLst>
            </a:pP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First point source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limits,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diffuse</a:t>
            </a:r>
            <a:r>
              <a:rPr lang="en-US" sz="1600" spc="-4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limits</a:t>
            </a:r>
          </a:p>
          <a:p>
            <a:pPr marL="631190" indent="-161925">
              <a:lnSpc>
                <a:spcPct val="100000"/>
              </a:lnSpc>
              <a:buFont typeface="Arial" pitchFamily="34" charset="0"/>
              <a:buChar char="•"/>
              <a:tabLst>
                <a:tab pos="631825" algn="l"/>
              </a:tabLst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Neutrino mass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ordering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towards end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of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the</a:t>
            </a:r>
            <a:r>
              <a:rPr lang="en-US" sz="1600" spc="-5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decade</a:t>
            </a:r>
          </a:p>
          <a:p>
            <a:pPr marL="631190" indent="-161925">
              <a:lnSpc>
                <a:spcPct val="100000"/>
              </a:lnSpc>
              <a:tabLst>
                <a:tab pos="631825" algn="l"/>
              </a:tabLst>
            </a:pPr>
            <a:r>
              <a:rPr lang="en-US" sz="1600" spc="-5" dirty="0">
                <a:solidFill>
                  <a:schemeClr val="tx2"/>
                </a:solidFill>
                <a:latin typeface="Adobe Garamond Pro" pitchFamily="18" charset="0"/>
                <a:cs typeface="Calibri"/>
              </a:rPr>
              <a:t> </a:t>
            </a:r>
          </a:p>
          <a:p>
            <a:pPr marL="12700">
              <a:lnSpc>
                <a:spcPct val="100000"/>
              </a:lnSpc>
            </a:pPr>
            <a:r>
              <a:rPr lang="en-US" sz="1600" b="1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       Exceptional &gt;100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PeV </a:t>
            </a:r>
            <a:r>
              <a:rPr lang="en-US" sz="1600" b="1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neutrino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event</a:t>
            </a:r>
            <a:r>
              <a:rPr lang="en-US" sz="1600" b="1" spc="-2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b="1" spc="-5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Calibri"/>
              </a:rPr>
              <a:t>detected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dobe Garamond Pro" pitchFamily="18" charset="0"/>
              <a:cs typeface="Calibri"/>
            </a:endParaRPr>
          </a:p>
          <a:p>
            <a:pPr marL="631190" indent="-161925">
              <a:lnSpc>
                <a:spcPct val="100000"/>
              </a:lnSpc>
              <a:spcBef>
                <a:spcPts val="5"/>
              </a:spcBef>
              <a:buFont typeface="Arial" pitchFamily="34" charset="0"/>
              <a:buChar char="•"/>
              <a:tabLst>
                <a:tab pos="631825" algn="l"/>
              </a:tabLst>
            </a:pPr>
            <a:r>
              <a:rPr lang="en-US" sz="1600" spc="-5" dirty="0">
                <a:solidFill>
                  <a:schemeClr val="tx2"/>
                </a:solidFill>
                <a:latin typeface="Adobe Garamond Pro" pitchFamily="18" charset="0"/>
                <a:cs typeface="Calibri"/>
              </a:rPr>
              <a:t> Sky </a:t>
            </a:r>
            <a:r>
              <a:rPr lang="en-US" sz="1600" dirty="0">
                <a:solidFill>
                  <a:schemeClr val="tx2"/>
                </a:solidFill>
                <a:latin typeface="Adobe Garamond Pro" pitchFamily="18" charset="0"/>
                <a:cs typeface="Calibri"/>
              </a:rPr>
              <a:t>localization can </a:t>
            </a:r>
            <a:r>
              <a:rPr lang="en-US" sz="1600" spc="-5" dirty="0">
                <a:solidFill>
                  <a:schemeClr val="tx2"/>
                </a:solidFill>
                <a:latin typeface="Adobe Garamond Pro" pitchFamily="18" charset="0"/>
                <a:cs typeface="Calibri"/>
              </a:rPr>
              <a:t>be </a:t>
            </a:r>
            <a:r>
              <a:rPr lang="en-US" sz="1600" dirty="0">
                <a:solidFill>
                  <a:schemeClr val="tx2"/>
                </a:solidFill>
                <a:latin typeface="Adobe Garamond Pro" pitchFamily="18" charset="0"/>
                <a:cs typeface="Calibri"/>
              </a:rPr>
              <a:t>improved </a:t>
            </a:r>
            <a:r>
              <a:rPr lang="en-US" sz="1600" spc="-5" dirty="0">
                <a:solidFill>
                  <a:schemeClr val="tx2"/>
                </a:solidFill>
                <a:latin typeface="Adobe Garamond Pro" pitchFamily="18" charset="0"/>
                <a:cs typeface="Calibri"/>
              </a:rPr>
              <a:t>retroactively - stay</a:t>
            </a:r>
            <a:r>
              <a:rPr lang="en-US" sz="1600" spc="-85" dirty="0">
                <a:solidFill>
                  <a:schemeClr val="tx2"/>
                </a:solidFill>
                <a:latin typeface="Adobe Garamond Pro" pitchFamily="18" charset="0"/>
                <a:cs typeface="Calibri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Adobe Garamond Pro" pitchFamily="18" charset="0"/>
                <a:cs typeface="Calibri"/>
              </a:rPr>
              <a:t>tuned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Neutrino Production mechanisms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76200" y="4933950"/>
            <a:ext cx="906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16" name="object 3"/>
          <p:cNvSpPr/>
          <p:nvPr/>
        </p:nvSpPr>
        <p:spPr>
          <a:xfrm>
            <a:off x="381000" y="819150"/>
            <a:ext cx="8305800" cy="3352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4"/>
          <p:cNvSpPr txBox="1"/>
          <p:nvPr/>
        </p:nvSpPr>
        <p:spPr>
          <a:xfrm>
            <a:off x="609600" y="4248150"/>
            <a:ext cx="143573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Garamond" pitchFamily="18" charset="0"/>
                <a:cs typeface="Calibri"/>
              </a:rPr>
              <a:t>Neutrino</a:t>
            </a:r>
            <a:r>
              <a:rPr sz="1800" spc="-40" dirty="0">
                <a:latin typeface="Garamond" pitchFamily="18" charset="0"/>
                <a:cs typeface="Calibri"/>
              </a:rPr>
              <a:t> </a:t>
            </a:r>
            <a:r>
              <a:rPr sz="1800" spc="-5" dirty="0">
                <a:latin typeface="Garamond" pitchFamily="18" charset="0"/>
                <a:cs typeface="Calibri"/>
              </a:rPr>
              <a:t>beam</a:t>
            </a:r>
            <a:endParaRPr sz="1800">
              <a:latin typeface="Garamond" pitchFamily="18" charset="0"/>
              <a:cs typeface="Calibri"/>
            </a:endParaRPr>
          </a:p>
        </p:txBody>
      </p:sp>
      <p:sp>
        <p:nvSpPr>
          <p:cNvPr id="19" name="object 5"/>
          <p:cNvSpPr txBox="1"/>
          <p:nvPr/>
        </p:nvSpPr>
        <p:spPr>
          <a:xfrm>
            <a:off x="2590800" y="4248150"/>
            <a:ext cx="182879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dirty="0">
                <a:latin typeface="Garamond" pitchFamily="18" charset="0"/>
                <a:cs typeface="Calibri"/>
              </a:rPr>
              <a:t>C</a:t>
            </a:r>
            <a:r>
              <a:rPr sz="1800">
                <a:latin typeface="Garamond" pitchFamily="18" charset="0"/>
                <a:cs typeface="Calibri"/>
              </a:rPr>
              <a:t>osmic</a:t>
            </a:r>
            <a:r>
              <a:rPr sz="1800" spc="-45">
                <a:latin typeface="Garamond" pitchFamily="18" charset="0"/>
                <a:cs typeface="Calibri"/>
              </a:rPr>
              <a:t> </a:t>
            </a:r>
            <a:r>
              <a:rPr sz="1800" spc="-10" dirty="0">
                <a:latin typeface="Garamond" pitchFamily="18" charset="0"/>
                <a:cs typeface="Calibri"/>
              </a:rPr>
              <a:t>neutrinos</a:t>
            </a:r>
            <a:endParaRPr sz="1800">
              <a:latin typeface="Garamond" pitchFamily="18" charset="0"/>
              <a:cs typeface="Calibri"/>
            </a:endParaRPr>
          </a:p>
        </p:txBody>
      </p:sp>
      <p:sp>
        <p:nvSpPr>
          <p:cNvPr id="21" name="object 6"/>
          <p:cNvSpPr txBox="1"/>
          <p:nvPr/>
        </p:nvSpPr>
        <p:spPr>
          <a:xfrm>
            <a:off x="4572000" y="4248150"/>
            <a:ext cx="213106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5" dirty="0">
                <a:latin typeface="Garamond" pitchFamily="18" charset="0"/>
                <a:cs typeface="Calibri"/>
              </a:rPr>
              <a:t>A</a:t>
            </a:r>
            <a:r>
              <a:rPr sz="1800" spc="-5">
                <a:latin typeface="Garamond" pitchFamily="18" charset="0"/>
                <a:cs typeface="Calibri"/>
              </a:rPr>
              <a:t>tmospheric</a:t>
            </a:r>
            <a:r>
              <a:rPr sz="1800" spc="-10">
                <a:latin typeface="Garamond" pitchFamily="18" charset="0"/>
                <a:cs typeface="Calibri"/>
              </a:rPr>
              <a:t> </a:t>
            </a:r>
            <a:r>
              <a:rPr sz="1800" spc="-10" dirty="0">
                <a:latin typeface="Garamond" pitchFamily="18" charset="0"/>
                <a:cs typeface="Calibri"/>
              </a:rPr>
              <a:t>neutrinos</a:t>
            </a:r>
            <a:endParaRPr sz="1800">
              <a:latin typeface="Garamond" pitchFamily="18" charset="0"/>
              <a:cs typeface="Calibri"/>
            </a:endParaRPr>
          </a:p>
        </p:txBody>
      </p:sp>
      <p:sp>
        <p:nvSpPr>
          <p:cNvPr id="22" name="object 8"/>
          <p:cNvSpPr txBox="1"/>
          <p:nvPr/>
        </p:nvSpPr>
        <p:spPr>
          <a:xfrm>
            <a:off x="6858000" y="4171950"/>
            <a:ext cx="2209800" cy="337913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5"/>
              </a:spcBef>
            </a:pPr>
            <a:r>
              <a:rPr lang="en-US" sz="1800" spc="-5" dirty="0">
                <a:latin typeface="Garamond" pitchFamily="18" charset="0"/>
                <a:cs typeface="Calibri"/>
              </a:rPr>
              <a:t>C</a:t>
            </a:r>
            <a:r>
              <a:rPr sz="1800" spc="-5">
                <a:latin typeface="Garamond" pitchFamily="18" charset="0"/>
                <a:cs typeface="Calibri"/>
              </a:rPr>
              <a:t>osmogenic</a:t>
            </a:r>
            <a:r>
              <a:rPr sz="1800" spc="95">
                <a:latin typeface="Garamond" pitchFamily="18" charset="0"/>
                <a:cs typeface="Calibri"/>
              </a:rPr>
              <a:t> </a:t>
            </a:r>
            <a:r>
              <a:rPr lang="en-US" spc="95" dirty="0">
                <a:latin typeface="Garamond" pitchFamily="18" charset="0"/>
                <a:cs typeface="Calibri"/>
              </a:rPr>
              <a:t>neutrinos</a:t>
            </a:r>
            <a:endParaRPr sz="1800">
              <a:latin typeface="Garamond" pitchFamily="18" charset="0"/>
              <a:cs typeface="Symbol"/>
            </a:endParaRPr>
          </a:p>
        </p:txBody>
      </p:sp>
      <p:sp>
        <p:nvSpPr>
          <p:cNvPr id="25" name="object 13"/>
          <p:cNvSpPr txBox="1"/>
          <p:nvPr/>
        </p:nvSpPr>
        <p:spPr>
          <a:xfrm>
            <a:off x="8458200" y="1352550"/>
            <a:ext cx="128240" cy="658262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45"/>
              </a:lnSpc>
            </a:pPr>
            <a:r>
              <a:rPr sz="1000" spc="-5" dirty="0">
                <a:latin typeface="Calibri"/>
                <a:cs typeface="Calibri"/>
              </a:rPr>
              <a:t>© F.</a:t>
            </a:r>
            <a:r>
              <a:rPr sz="1000" spc="-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Halzen</a:t>
            </a:r>
            <a:endParaRPr sz="1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40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0" name="9 - Εικόνα" descr="FPF-AstroParticle_Sarka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9330" y="590550"/>
            <a:ext cx="4072418" cy="4112074"/>
          </a:xfrm>
          <a:prstGeom prst="rect">
            <a:avLst/>
          </a:prstGeom>
        </p:spPr>
      </p:pic>
      <p:sp>
        <p:nvSpPr>
          <p:cNvPr id="12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-118834" y="23131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Probably the most important message!</a:t>
            </a: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Neutrino physics 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pic>
        <p:nvPicPr>
          <p:cNvPr id="9" name="8 - Εικόνα" descr="oscillation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971550"/>
            <a:ext cx="2352234" cy="2279044"/>
          </a:xfrm>
          <a:prstGeom prst="rect">
            <a:avLst/>
          </a:prstGeom>
        </p:spPr>
      </p:pic>
      <p:sp>
        <p:nvSpPr>
          <p:cNvPr id="10" name="9 - TextBox"/>
          <p:cNvSpPr txBox="1"/>
          <p:nvPr/>
        </p:nvSpPr>
        <p:spPr>
          <a:xfrm>
            <a:off x="152400" y="590550"/>
            <a:ext cx="861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Atmospheric neutrinos are produced by the interaction of cosmic rays in the atmosphere</a:t>
            </a:r>
          </a:p>
          <a:p>
            <a:pPr algn="r"/>
            <a:r>
              <a:rPr lang="en-US" sz="1200" i="1" dirty="0" err="1">
                <a:solidFill>
                  <a:schemeClr val="accent1">
                    <a:lumMod val="50000"/>
                  </a:schemeClr>
                </a:solidFill>
              </a:rPr>
              <a:t>p+N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→ X+K</a:t>
            </a:r>
            <a:r>
              <a:rPr lang="en-US" sz="1200" i="1" baseline="30000" dirty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π</a:t>
            </a:r>
            <a:r>
              <a:rPr lang="el-GR" sz="1200" i="1" baseline="30000" dirty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 →...+ μ</a:t>
            </a:r>
            <a:r>
              <a:rPr lang="en-US" sz="1200" i="1" baseline="30000" dirty="0">
                <a:solidFill>
                  <a:schemeClr val="accent1">
                    <a:lumMod val="50000"/>
                  </a:schemeClr>
                </a:solidFill>
              </a:rPr>
              <a:t> +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 → 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en-US" sz="1200" i="1" baseline="30000" dirty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 +  </a:t>
            </a:r>
            <a:r>
              <a:rPr lang="el-GR" sz="1200" i="1" dirty="0" err="1">
                <a:solidFill>
                  <a:schemeClr val="accent1">
                    <a:lumMod val="50000"/>
                  </a:schemeClr>
                </a:solidFill>
              </a:rPr>
              <a:t>ν</a:t>
            </a:r>
            <a:r>
              <a:rPr lang="el-GR" sz="1200" i="1" baseline="-25000" dirty="0" err="1">
                <a:solidFill>
                  <a:schemeClr val="accent1">
                    <a:lumMod val="50000"/>
                  </a:schemeClr>
                </a:solidFill>
              </a:rPr>
              <a:t>μ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 + ν</a:t>
            </a:r>
            <a:r>
              <a:rPr lang="en-US" sz="1200" i="1" baseline="-25000" dirty="0">
                <a:solidFill>
                  <a:schemeClr val="accent1">
                    <a:lumMod val="50000"/>
                  </a:schemeClr>
                </a:solidFill>
              </a:rPr>
              <a:t>e</a:t>
            </a:r>
          </a:p>
          <a:p>
            <a:pPr algn="r"/>
            <a:r>
              <a:rPr lang="en-US" sz="1200" i="1" dirty="0" err="1">
                <a:solidFill>
                  <a:schemeClr val="accent1">
                    <a:lumMod val="50000"/>
                  </a:schemeClr>
                </a:solidFill>
              </a:rPr>
              <a:t>p+N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→ X+K</a:t>
            </a:r>
            <a:r>
              <a:rPr lang="en-US" sz="1200" i="1" baseline="30000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π</a:t>
            </a:r>
            <a:r>
              <a:rPr lang="el-GR" sz="1200" i="1" baseline="30000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 →...+ μ</a:t>
            </a:r>
            <a:r>
              <a:rPr lang="el-GR" sz="1200" i="1" baseline="30000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→ 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en-US" sz="1200" i="1" baseline="30000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</a:rPr>
              <a:t> +  </a:t>
            </a:r>
            <a:r>
              <a:rPr lang="el-GR" sz="1200" i="1" dirty="0" err="1">
                <a:solidFill>
                  <a:schemeClr val="accent1">
                    <a:lumMod val="50000"/>
                  </a:schemeClr>
                </a:solidFill>
              </a:rPr>
              <a:t>ν</a:t>
            </a:r>
            <a:r>
              <a:rPr lang="el-GR" sz="1200" i="1" baseline="-25000" dirty="0" err="1">
                <a:solidFill>
                  <a:schemeClr val="accent1">
                    <a:lumMod val="50000"/>
                  </a:schemeClr>
                </a:solidFill>
              </a:rPr>
              <a:t>μ</a:t>
            </a:r>
            <a:r>
              <a:rPr lang="el-GR" sz="1200" i="1" dirty="0">
                <a:solidFill>
                  <a:schemeClr val="accent1">
                    <a:lumMod val="50000"/>
                  </a:schemeClr>
                </a:solidFill>
              </a:rPr>
              <a:t> + ν</a:t>
            </a:r>
            <a:r>
              <a:rPr lang="en-US" sz="1200" i="1" baseline="-25000" dirty="0">
                <a:solidFill>
                  <a:schemeClr val="accent1">
                    <a:lumMod val="50000"/>
                  </a:schemeClr>
                </a:solidFill>
              </a:rPr>
              <a:t>e</a:t>
            </a:r>
            <a:endParaRPr lang="en-US" sz="1200" i="1" baseline="-25000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</p:txBody>
      </p:sp>
      <p:cxnSp>
        <p:nvCxnSpPr>
          <p:cNvPr id="12" name="11 - Ευθεία γραμμή σύνδεσης"/>
          <p:cNvCxnSpPr/>
          <p:nvPr/>
        </p:nvCxnSpPr>
        <p:spPr>
          <a:xfrm>
            <a:off x="8305800" y="971550"/>
            <a:ext cx="76200" cy="1588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8534400" y="1123950"/>
            <a:ext cx="76200" cy="1588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- TextBox"/>
          <p:cNvSpPr txBox="1"/>
          <p:nvPr/>
        </p:nvSpPr>
        <p:spPr>
          <a:xfrm>
            <a:off x="4495800" y="158115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Exploit the variable path length and energy of the incoming neutrino through the Earth to study neutrino properties </a:t>
            </a:r>
          </a:p>
        </p:txBody>
      </p:sp>
      <p:pic>
        <p:nvPicPr>
          <p:cNvPr id="28" name="27 - Εικόνα" descr="mass_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1800" y="2571750"/>
            <a:ext cx="2213023" cy="1653746"/>
          </a:xfrm>
          <a:prstGeom prst="rect">
            <a:avLst/>
          </a:prstGeom>
        </p:spPr>
      </p:pic>
      <p:sp>
        <p:nvSpPr>
          <p:cNvPr id="29" name="28 - TextBox"/>
          <p:cNvSpPr txBox="1"/>
          <p:nvPr/>
        </p:nvSpPr>
        <p:spPr>
          <a:xfrm>
            <a:off x="3810000" y="2571750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Matter effects sensitive to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Δ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m</a:t>
            </a:r>
            <a:r>
              <a:rPr lang="en-US" baseline="30000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2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31</a:t>
            </a:r>
          </a:p>
          <a:p>
            <a:endParaRPr lang="en-US" baseline="-25000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Normal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vs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 Inverted Mass Ordering (excess of </a:t>
            </a:r>
            <a:r>
              <a:rPr lang="el-GR" i="1" dirty="0">
                <a:solidFill>
                  <a:schemeClr val="accent1">
                    <a:lumMod val="50000"/>
                  </a:schemeClr>
                </a:solidFill>
              </a:rPr>
              <a:t>ν</a:t>
            </a:r>
            <a:r>
              <a:rPr lang="en-US" i="1" baseline="-25000" dirty="0">
                <a:solidFill>
                  <a:schemeClr val="accent1">
                    <a:lumMod val="50000"/>
                  </a:schemeClr>
                </a:solidFill>
              </a:rPr>
              <a:t>e  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vs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el-GR" i="1" dirty="0">
                <a:solidFill>
                  <a:schemeClr val="accent1">
                    <a:lumMod val="50000"/>
                  </a:schemeClr>
                </a:solidFill>
              </a:rPr>
              <a:t>ν</a:t>
            </a:r>
            <a:r>
              <a:rPr lang="en-US" i="1" baseline="-25000" dirty="0">
                <a:solidFill>
                  <a:schemeClr val="accent1">
                    <a:lumMod val="50000"/>
                  </a:schemeClr>
                </a:solidFill>
              </a:rPr>
              <a:t>e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)</a:t>
            </a:r>
          </a:p>
        </p:txBody>
      </p:sp>
      <p:cxnSp>
        <p:nvCxnSpPr>
          <p:cNvPr id="30" name="29 - Ευθεία γραμμή σύνδεσης"/>
          <p:cNvCxnSpPr/>
          <p:nvPr/>
        </p:nvCxnSpPr>
        <p:spPr>
          <a:xfrm>
            <a:off x="6248400" y="3409950"/>
            <a:ext cx="152400" cy="1588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- TextBox"/>
          <p:cNvSpPr txBox="1"/>
          <p:nvPr/>
        </p:nvSpPr>
        <p:spPr>
          <a:xfrm>
            <a:off x="3810000" y="386715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Also Sterile neutrinos, Oscillations, 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ν</a:t>
            </a:r>
            <a:r>
              <a:rPr lang="el-GR" baseline="-25000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τ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appearance,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Non Standard Interactions,…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76200" y="4933950"/>
            <a:ext cx="906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8" name="object 17"/>
          <p:cNvSpPr/>
          <p:nvPr/>
        </p:nvSpPr>
        <p:spPr>
          <a:xfrm>
            <a:off x="762000" y="3333750"/>
            <a:ext cx="2555243" cy="136956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3 - Εικόνα" descr="generic km3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666750"/>
            <a:ext cx="3945318" cy="2517100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 Concept of Cherenkov Neutrino Telescopes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88106"/>
            <a:ext cx="2057400" cy="273844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pic>
        <p:nvPicPr>
          <p:cNvPr id="9" name="8 - Εικόνα" descr="markov-pontecorv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66751"/>
            <a:ext cx="3002251" cy="2438400"/>
          </a:xfrm>
          <a:prstGeom prst="rect">
            <a:avLst/>
          </a:prstGeom>
        </p:spPr>
      </p:pic>
      <p:sp>
        <p:nvSpPr>
          <p:cNvPr id="10" name="9 - TextBox"/>
          <p:cNvSpPr txBox="1"/>
          <p:nvPr/>
        </p:nvSpPr>
        <p:spPr>
          <a:xfrm>
            <a:off x="304800" y="666750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Adobe Garamond Pro" pitchFamily="18" charset="0"/>
              </a:rPr>
              <a:t>Moisey</a:t>
            </a:r>
            <a:r>
              <a:rPr lang="en-US" sz="1200" dirty="0">
                <a:solidFill>
                  <a:schemeClr val="bg1"/>
                </a:solidFill>
                <a:latin typeface="Adobe Garamond Pro" pitchFamily="18" charset="0"/>
              </a:rPr>
              <a:t> Markov                       Bruno </a:t>
            </a:r>
            <a:r>
              <a:rPr lang="en-US" sz="1200" dirty="0" err="1">
                <a:solidFill>
                  <a:schemeClr val="bg1"/>
                </a:solidFill>
                <a:latin typeface="Adobe Garamond Pro" pitchFamily="18" charset="0"/>
              </a:rPr>
              <a:t>Pontecorvo</a:t>
            </a:r>
            <a:endParaRPr lang="en-US" sz="1200" dirty="0">
              <a:solidFill>
                <a:schemeClr val="bg1"/>
              </a:solidFill>
              <a:latin typeface="Adobe Garamond Pro" pitchFamily="18" charset="0"/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304800" y="3409950"/>
            <a:ext cx="27432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Adobe Garamond Pro" pitchFamily="18" charset="0"/>
              </a:rPr>
              <a:t>1960 Rochester Conference 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“… we propose to install detectors deep in a lake or in the sea and to determine the direction of charged particles with the help of Cherenkov radiation.”</a:t>
            </a:r>
          </a:p>
        </p:txBody>
      </p:sp>
      <p:sp>
        <p:nvSpPr>
          <p:cNvPr id="12" name="Star">
            <a:extLst>
              <a:ext uri="{FF2B5EF4-FFF2-40B4-BE49-F238E27FC236}">
                <a16:creationId xmlns:a16="http://schemas.microsoft.com/office/drawing/2014/main" id="{902208F6-ECB8-2246-81EC-5DAAD82417C8}"/>
              </a:ext>
            </a:extLst>
          </p:cNvPr>
          <p:cNvSpPr/>
          <p:nvPr/>
        </p:nvSpPr>
        <p:spPr>
          <a:xfrm>
            <a:off x="5791200" y="2724150"/>
            <a:ext cx="206798" cy="242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2337" y="5735"/>
                </a:lnTo>
                <a:lnTo>
                  <a:pt x="16699" y="1750"/>
                </a:lnTo>
                <a:lnTo>
                  <a:pt x="14923" y="7414"/>
                </a:lnTo>
                <a:lnTo>
                  <a:pt x="20725" y="6444"/>
                </a:lnTo>
                <a:lnTo>
                  <a:pt x="16200" y="10239"/>
                </a:lnTo>
                <a:lnTo>
                  <a:pt x="21600" y="12592"/>
                </a:lnTo>
                <a:lnTo>
                  <a:pt x="15763" y="13313"/>
                </a:lnTo>
                <a:lnTo>
                  <a:pt x="19046" y="18242"/>
                </a:lnTo>
                <a:lnTo>
                  <a:pt x="13749" y="15660"/>
                </a:lnTo>
                <a:lnTo>
                  <a:pt x="13874" y="21600"/>
                </a:lnTo>
                <a:lnTo>
                  <a:pt x="10800" y="16535"/>
                </a:lnTo>
                <a:lnTo>
                  <a:pt x="7726" y="21600"/>
                </a:lnTo>
                <a:lnTo>
                  <a:pt x="7851" y="15660"/>
                </a:lnTo>
                <a:lnTo>
                  <a:pt x="2554" y="18242"/>
                </a:lnTo>
                <a:lnTo>
                  <a:pt x="5837" y="13313"/>
                </a:lnTo>
                <a:lnTo>
                  <a:pt x="0" y="12592"/>
                </a:lnTo>
                <a:lnTo>
                  <a:pt x="5400" y="10239"/>
                </a:lnTo>
                <a:lnTo>
                  <a:pt x="875" y="6444"/>
                </a:lnTo>
                <a:lnTo>
                  <a:pt x="6677" y="7414"/>
                </a:lnTo>
                <a:lnTo>
                  <a:pt x="4901" y="1750"/>
                </a:lnTo>
                <a:lnTo>
                  <a:pt x="9263" y="5735"/>
                </a:lnTo>
                <a:close/>
              </a:path>
            </a:pathLst>
          </a:custGeom>
          <a:solidFill>
            <a:srgbClr val="FFFB00"/>
          </a:solidFill>
          <a:ln w="25400" cap="flat">
            <a:solidFill>
              <a:srgbClr val="FF26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 defTabSz="245359" hangingPunct="0">
              <a:defRPr b="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  <a:latin typeface="Papyrus"/>
                <a:ea typeface="Papyrus"/>
                <a:cs typeface="Papyrus"/>
                <a:sym typeface="Papyrus"/>
              </a:defRPr>
            </a:pPr>
            <a:endParaRPr sz="1300" kern="0">
              <a:solidFill>
                <a:srgbClr val="FFFFFF"/>
              </a:solidFill>
              <a:effectLst>
                <a:outerShdw blurRad="76200" dist="12700" dir="5400000" rotWithShape="0">
                  <a:srgbClr val="000000">
                    <a:alpha val="50000"/>
                  </a:srgbClr>
                </a:outerShdw>
              </a:effectLst>
              <a:latin typeface="Papyrus"/>
              <a:ea typeface="Papyrus"/>
              <a:cs typeface="Papyrus"/>
              <a:sym typeface="Papyrus"/>
            </a:endParaRPr>
          </a:p>
        </p:txBody>
      </p:sp>
      <p:cxnSp>
        <p:nvCxnSpPr>
          <p:cNvPr id="13" name="Connettore 2 4">
            <a:extLst>
              <a:ext uri="{FF2B5EF4-FFF2-40B4-BE49-F238E27FC236}">
                <a16:creationId xmlns:a16="http://schemas.microsoft.com/office/drawing/2014/main" id="{9342CFEE-CAD7-4149-ADA1-28FDA82C1EF3}"/>
              </a:ext>
            </a:extLst>
          </p:cNvPr>
          <p:cNvCxnSpPr/>
          <p:nvPr/>
        </p:nvCxnSpPr>
        <p:spPr>
          <a:xfrm flipV="1">
            <a:off x="4648200" y="2952752"/>
            <a:ext cx="1098994" cy="457198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dash"/>
            <a:miter lim="800000"/>
            <a:tailEnd type="triangle"/>
          </a:ln>
          <a:effectLst/>
        </p:spPr>
      </p:cxnSp>
      <p:sp>
        <p:nvSpPr>
          <p:cNvPr id="15" name="Rectangle 18">
            <a:extLst>
              <a:ext uri="{FF2B5EF4-FFF2-40B4-BE49-F238E27FC236}">
                <a16:creationId xmlns:a16="http://schemas.microsoft.com/office/drawing/2014/main" id="{F8AC6352-B7A2-324C-B229-17477F5767F8}"/>
              </a:ext>
            </a:extLst>
          </p:cNvPr>
          <p:cNvSpPr/>
          <p:nvPr/>
        </p:nvSpPr>
        <p:spPr>
          <a:xfrm>
            <a:off x="5029200" y="2952750"/>
            <a:ext cx="2984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prstClr val="black"/>
                </a:solidFill>
                <a:latin typeface="Adobe Garamond Pro" pitchFamily="18" charset="0"/>
              </a:rPr>
              <a:t>ν</a:t>
            </a:r>
            <a:r>
              <a:rPr lang="it-IT" sz="1100" baseline="-25000" dirty="0">
                <a:solidFill>
                  <a:prstClr val="black"/>
                </a:solidFill>
                <a:latin typeface="Adobe Garamond Pro" pitchFamily="18" charset="0"/>
              </a:rPr>
              <a:t>μ</a:t>
            </a:r>
            <a:endParaRPr lang="en-US" sz="1100" dirty="0">
              <a:solidFill>
                <a:prstClr val="black"/>
              </a:solidFill>
              <a:latin typeface="Adobe Garamond Pro" pitchFamily="18" charset="0"/>
            </a:endParaRPr>
          </a:p>
        </p:txBody>
      </p:sp>
      <p:sp>
        <p:nvSpPr>
          <p:cNvPr id="17" name="16 - TextBox"/>
          <p:cNvSpPr txBox="1"/>
          <p:nvPr/>
        </p:nvSpPr>
        <p:spPr>
          <a:xfrm>
            <a:off x="3733800" y="3486150"/>
            <a:ext cx="5257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Low interaction cross-section means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huge detection volumes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Up-going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(through the Earth) </a:t>
            </a:r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ν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events</a:t>
            </a:r>
            <a:endParaRPr lang="el-GR" sz="1400" dirty="0">
              <a:solidFill>
                <a:schemeClr val="accent1">
                  <a:lumMod val="75000"/>
                </a:schemeClr>
              </a:solidFill>
              <a:latin typeface="Adobe Garamond Pro" pitchFamily="18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3D lattice of photomultipliers collecting Cherenkov photons due to relativistic charged particles from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Symbol" charset="2"/>
              </a:rPr>
              <a:t> </a:t>
            </a:r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Symbol" charset="2"/>
              </a:rPr>
              <a:t>ν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Symbol" charset="2"/>
              </a:rPr>
              <a:t>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interactions</a:t>
            </a:r>
          </a:p>
          <a:p>
            <a:pPr marL="285750" indent="-285750">
              <a:buFont typeface="Arial"/>
              <a:buChar char="•"/>
            </a:pPr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Symbol" charset="2"/>
              </a:rPr>
              <a:t>ν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  <a:cs typeface="Symbol" charset="2"/>
              </a:rPr>
              <a:t>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direction reconstructed using photon time &amp; position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8" name="object 2"/>
          <p:cNvSpPr/>
          <p:nvPr/>
        </p:nvSpPr>
        <p:spPr>
          <a:xfrm>
            <a:off x="3505200" y="1504950"/>
            <a:ext cx="1432640" cy="8980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0"/>
          <p:cNvSpPr txBox="1"/>
          <p:nvPr/>
        </p:nvSpPr>
        <p:spPr>
          <a:xfrm>
            <a:off x="3505200" y="2419350"/>
            <a:ext cx="11430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Garamond" pitchFamily="18" charset="0"/>
                <a:cs typeface="Calibri"/>
              </a:rPr>
              <a:t>Cherenkov: v&gt;c/n  Cos(angle)=1/n</a:t>
            </a:r>
            <a:endParaRPr sz="900">
              <a:latin typeface="Garamond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solar cell&#10;&#10;AI-generated content may be incorrect.">
            <a:extLst>
              <a:ext uri="{FF2B5EF4-FFF2-40B4-BE49-F238E27FC236}">
                <a16:creationId xmlns:a16="http://schemas.microsoft.com/office/drawing/2014/main" id="{DAA42BE9-6B63-DD4E-3DC4-E1247666CB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47998"/>
            <a:ext cx="6192114" cy="4191585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Neutrino fluxes and detector sizes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7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13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DA377F-0022-0E16-E88D-84CDDC3D87CE}"/>
              </a:ext>
            </a:extLst>
          </p:cNvPr>
          <p:cNvSpPr txBox="1"/>
          <p:nvPr/>
        </p:nvSpPr>
        <p:spPr>
          <a:xfrm>
            <a:off x="5562600" y="742950"/>
            <a:ext cx="2438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dirty="0"/>
              <a:t>σ(ν</a:t>
            </a:r>
            <a:r>
              <a:rPr lang="en-US" sz="1200" dirty="0"/>
              <a:t>p) / </a:t>
            </a:r>
            <a:r>
              <a:rPr lang="el-GR" sz="1200" dirty="0"/>
              <a:t>σ(γ</a:t>
            </a:r>
            <a:r>
              <a:rPr lang="en-US" sz="1200" dirty="0"/>
              <a:t>p) ~ 10</a:t>
            </a:r>
            <a:r>
              <a:rPr lang="en-US" sz="1200" baseline="30000" dirty="0"/>
              <a:t>-5</a:t>
            </a:r>
            <a:r>
              <a:rPr lang="en-US" sz="1200" dirty="0"/>
              <a:t> at 1 TeV</a:t>
            </a:r>
          </a:p>
          <a:p>
            <a:r>
              <a:rPr lang="en-US" sz="1200" dirty="0"/>
              <a:t>thus need very large detectors</a:t>
            </a:r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 Global Neutrino Network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pic>
        <p:nvPicPr>
          <p:cNvPr id="6148" name="Picture 4" descr="C:\Users\cm290\OneDrive\Desktop\TPS\ma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90550"/>
            <a:ext cx="8324667" cy="4232275"/>
          </a:xfrm>
          <a:prstGeom prst="rect">
            <a:avLst/>
          </a:prstGeom>
          <a:noFill/>
        </p:spPr>
      </p:pic>
      <p:cxnSp>
        <p:nvCxnSpPr>
          <p:cNvPr id="14" name="13 - Ευθύγραμμο βέλος σύνδεσης"/>
          <p:cNvCxnSpPr/>
          <p:nvPr/>
        </p:nvCxnSpPr>
        <p:spPr>
          <a:xfrm>
            <a:off x="4343400" y="1581150"/>
            <a:ext cx="228600" cy="7620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ύγραμμο βέλος σύνδεσης"/>
          <p:cNvCxnSpPr/>
          <p:nvPr/>
        </p:nvCxnSpPr>
        <p:spPr>
          <a:xfrm rot="5400000">
            <a:off x="4686300" y="1390650"/>
            <a:ext cx="228600" cy="15240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ύγραμμο βέλος σύνδεσης"/>
          <p:cNvCxnSpPr/>
          <p:nvPr/>
        </p:nvCxnSpPr>
        <p:spPr>
          <a:xfrm rot="5400000">
            <a:off x="4801394" y="1504156"/>
            <a:ext cx="304006" cy="794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9" name="object 32"/>
          <p:cNvSpPr txBox="1"/>
          <p:nvPr/>
        </p:nvSpPr>
        <p:spPr>
          <a:xfrm>
            <a:off x="228600" y="1885950"/>
            <a:ext cx="2525395" cy="402674"/>
          </a:xfrm>
          <a:prstGeom prst="rect">
            <a:avLst/>
          </a:prstGeom>
          <a:ln w="9525">
            <a:noFill/>
          </a:ln>
        </p:spPr>
        <p:txBody>
          <a:bodyPr vert="horz" wrap="square" lIns="0" tIns="33020" rIns="0" bIns="0" rtlCol="0">
            <a:spAutoFit/>
          </a:bodyPr>
          <a:lstStyle/>
          <a:p>
            <a:pPr marL="91440" marR="417195">
              <a:lnSpc>
                <a:spcPct val="100000"/>
              </a:lnSpc>
              <a:spcBef>
                <a:spcPts val="260"/>
              </a:spcBef>
            </a:pPr>
            <a:r>
              <a:rPr sz="1200" b="1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+ R&amp;D in </a:t>
            </a:r>
            <a:r>
              <a:rPr sz="1200" b="1" spc="-5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Canada (P-ONE)  and China (TRIDENT,</a:t>
            </a:r>
            <a:r>
              <a:rPr sz="1200" b="1" spc="-20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 </a:t>
            </a:r>
            <a:r>
              <a:rPr sz="1200" b="1" spc="-5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HUNT)</a:t>
            </a:r>
            <a:endParaRPr sz="1200" b="1">
              <a:solidFill>
                <a:schemeClr val="accent2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24" name="23 - TextBox"/>
          <p:cNvSpPr txBox="1"/>
          <p:nvPr/>
        </p:nvSpPr>
        <p:spPr>
          <a:xfrm>
            <a:off x="6705600" y="112395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Deep water, </a:t>
            </a:r>
          </a:p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~ 1 km</a:t>
            </a:r>
            <a:r>
              <a:rPr lang="en-US" sz="1200" b="1" baseline="30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 ,</a:t>
            </a:r>
          </a:p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Construction</a:t>
            </a:r>
          </a:p>
        </p:txBody>
      </p:sp>
      <p:sp>
        <p:nvSpPr>
          <p:cNvPr id="25" name="24 - TextBox"/>
          <p:cNvSpPr txBox="1"/>
          <p:nvPr/>
        </p:nvSpPr>
        <p:spPr>
          <a:xfrm>
            <a:off x="5334000" y="386715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Deep Ice, ~ 1 km</a:t>
            </a:r>
            <a:r>
              <a:rPr lang="en-US" sz="1200" b="1" baseline="30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 , 2011 - today</a:t>
            </a:r>
          </a:p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Upgrade with lower energy threshold, Construction</a:t>
            </a:r>
          </a:p>
        </p:txBody>
      </p:sp>
      <p:sp>
        <p:nvSpPr>
          <p:cNvPr id="26" name="25 - TextBox"/>
          <p:cNvSpPr txBox="1"/>
          <p:nvPr/>
        </p:nvSpPr>
        <p:spPr>
          <a:xfrm>
            <a:off x="3124200" y="196215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Deep water, </a:t>
            </a:r>
          </a:p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0,01 km</a:t>
            </a:r>
            <a:r>
              <a:rPr lang="en-US" sz="1200" b="1" baseline="30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 ,</a:t>
            </a:r>
          </a:p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2008 - 2022</a:t>
            </a:r>
          </a:p>
        </p:txBody>
      </p:sp>
      <p:sp>
        <p:nvSpPr>
          <p:cNvPr id="27" name="26 - TextBox"/>
          <p:cNvSpPr txBox="1"/>
          <p:nvPr/>
        </p:nvSpPr>
        <p:spPr>
          <a:xfrm>
            <a:off x="4724400" y="180975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Deep water, </a:t>
            </a:r>
          </a:p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1 + 0,006 km</a:t>
            </a:r>
            <a:r>
              <a:rPr lang="en-US" sz="1200" b="1" baseline="30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 ,</a:t>
            </a:r>
          </a:p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Construction</a:t>
            </a:r>
          </a:p>
        </p:txBody>
      </p:sp>
      <p:grpSp>
        <p:nvGrpSpPr>
          <p:cNvPr id="2" name="27 - Ομάδα"/>
          <p:cNvGrpSpPr/>
          <p:nvPr/>
        </p:nvGrpSpPr>
        <p:grpSpPr>
          <a:xfrm>
            <a:off x="304800" y="3409950"/>
            <a:ext cx="2057400" cy="1411640"/>
            <a:chOff x="-2586403" y="3614622"/>
            <a:chExt cx="2866868" cy="2142786"/>
          </a:xfrm>
        </p:grpSpPr>
        <p:sp>
          <p:nvSpPr>
            <p:cNvPr id="29" name="object 29"/>
            <p:cNvSpPr/>
            <p:nvPr/>
          </p:nvSpPr>
          <p:spPr>
            <a:xfrm>
              <a:off x="-2586403" y="3614622"/>
              <a:ext cx="2866868" cy="104100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1"/>
            <p:cNvSpPr txBox="1"/>
            <p:nvPr/>
          </p:nvSpPr>
          <p:spPr>
            <a:xfrm>
              <a:off x="-2586403" y="4655626"/>
              <a:ext cx="2866868" cy="110178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</a:ln>
          </p:spPr>
          <p:txBody>
            <a:bodyPr vert="horz" wrap="square" lIns="0" tIns="3556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280"/>
                </a:spcBef>
              </a:pPr>
              <a:r>
                <a:rPr sz="1000" u="sng" dirty="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cs typeface="Calibri"/>
                  <a:hlinkClick r:id="rId6"/>
                </a:rPr>
                <a:t>www.globalneutrinonetwork.org</a:t>
              </a:r>
              <a:endParaRPr sz="1000">
                <a:cs typeface="Calibri"/>
              </a:endParaRPr>
            </a:p>
            <a:p>
              <a:pPr>
                <a:lnSpc>
                  <a:spcPct val="100000"/>
                </a:lnSpc>
                <a:spcBef>
                  <a:spcPts val="60"/>
                </a:spcBef>
              </a:pPr>
              <a:endParaRPr sz="1000">
                <a:latin typeface="Calibri"/>
                <a:cs typeface="Calibri"/>
              </a:endParaRPr>
            </a:p>
            <a:p>
              <a:pPr algn="ctr">
                <a:lnSpc>
                  <a:spcPct val="100000"/>
                </a:lnSpc>
              </a:pPr>
              <a:r>
                <a:rPr sz="1200" b="1" spc="-5">
                  <a:solidFill>
                    <a:schemeClr val="accent2">
                      <a:lumMod val="75000"/>
                    </a:schemeClr>
                  </a:solidFill>
                  <a:cs typeface="Calibri"/>
                </a:rPr>
                <a:t>Frame</a:t>
              </a:r>
              <a:r>
                <a:rPr lang="en-US" sz="1200" b="1" spc="-5" dirty="0">
                  <a:solidFill>
                    <a:schemeClr val="accent2">
                      <a:lumMod val="75000"/>
                    </a:schemeClr>
                  </a:solidFill>
                  <a:cs typeface="Calibri"/>
                </a:rPr>
                <a:t>work </a:t>
              </a:r>
              <a:r>
                <a:rPr sz="1200" b="1" spc="-5">
                  <a:solidFill>
                    <a:schemeClr val="accent2">
                      <a:lumMod val="75000"/>
                    </a:schemeClr>
                  </a:solidFill>
                  <a:cs typeface="Calibri"/>
                </a:rPr>
                <a:t> </a:t>
              </a:r>
              <a:r>
                <a:rPr sz="1200" b="1" spc="-5" dirty="0">
                  <a:solidFill>
                    <a:schemeClr val="accent2">
                      <a:lumMod val="75000"/>
                    </a:schemeClr>
                  </a:solidFill>
                  <a:cs typeface="Calibri"/>
                </a:rPr>
                <a:t>for enhanced</a:t>
              </a:r>
              <a:r>
                <a:rPr sz="1200" b="1" spc="35" dirty="0">
                  <a:solidFill>
                    <a:schemeClr val="accent2">
                      <a:lumMod val="75000"/>
                    </a:schemeClr>
                  </a:solidFill>
                  <a:cs typeface="Calibri"/>
                </a:rPr>
                <a:t> </a:t>
              </a:r>
              <a:r>
                <a:rPr sz="1200" b="1" spc="-5" dirty="0">
                  <a:solidFill>
                    <a:schemeClr val="accent2">
                      <a:lumMod val="75000"/>
                    </a:schemeClr>
                  </a:solidFill>
                  <a:cs typeface="Calibri"/>
                </a:rPr>
                <a:t>cooperation</a:t>
              </a:r>
              <a:endParaRPr sz="1200" b="1">
                <a:solidFill>
                  <a:schemeClr val="accent2">
                    <a:lumMod val="75000"/>
                  </a:schemeClr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AF239-B235-7740-BA6B-6CD15ABB5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34" y="0"/>
            <a:ext cx="425388" cy="438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DA639-938B-074A-B96B-3C3F87B66B48}"/>
              </a:ext>
            </a:extLst>
          </p:cNvPr>
          <p:cNvSpPr txBox="1"/>
          <p:nvPr/>
        </p:nvSpPr>
        <p:spPr>
          <a:xfrm>
            <a:off x="0" y="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 Mediterranean Viewpoint</a:t>
            </a:r>
          </a:p>
        </p:txBody>
      </p:sp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20" name="19 - Εικόνα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"/>
            <a:ext cx="324559" cy="361950"/>
          </a:xfrm>
          <a:prstGeom prst="rect">
            <a:avLst/>
          </a:prstGeom>
        </p:spPr>
      </p:pic>
      <p:sp>
        <p:nvSpPr>
          <p:cNvPr id="9" name="8 - Ορθογώνιο"/>
          <p:cNvSpPr/>
          <p:nvPr/>
        </p:nvSpPr>
        <p:spPr>
          <a:xfrm>
            <a:off x="561155" y="771216"/>
            <a:ext cx="43374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  <a:sym typeface="Wingdings"/>
              </a:rPr>
              <a:t>Visibility of the Galactic region  ~ 70 % for the Galactic Centre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Optical properties of water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  <a:sym typeface="Wingdings"/>
              </a:rPr>
              <a:t> Mapping the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  <a:sym typeface="Wingdings"/>
              </a:rPr>
              <a:t>Southern sky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  <a:sym typeface="Wingdings"/>
              </a:rPr>
              <a:t>with unprecedented angular resolution</a:t>
            </a:r>
            <a:endParaRPr lang="en-US" dirty="0">
              <a:latin typeface="Adobe Garamond Pro" pitchFamily="18" charset="0"/>
              <a:sym typeface="Wingdings"/>
            </a:endParaRPr>
          </a:p>
        </p:txBody>
      </p:sp>
      <p:sp>
        <p:nvSpPr>
          <p:cNvPr id="15" name="14 - Ορθογώνιο"/>
          <p:cNvSpPr/>
          <p:nvPr/>
        </p:nvSpPr>
        <p:spPr>
          <a:xfrm>
            <a:off x="1143000" y="2419350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153DDE4-6BD0-E568-1D45-DEDC99B49E6C}"/>
              </a:ext>
            </a:extLst>
          </p:cNvPr>
          <p:cNvGrpSpPr/>
          <p:nvPr/>
        </p:nvGrpSpPr>
        <p:grpSpPr>
          <a:xfrm>
            <a:off x="685800" y="2722727"/>
            <a:ext cx="3157766" cy="1732852"/>
            <a:chOff x="914400" y="2419350"/>
            <a:chExt cx="3456275" cy="2045732"/>
          </a:xfrm>
        </p:grpSpPr>
        <p:pic>
          <p:nvPicPr>
            <p:cNvPr id="16" name="15 - Εικόνα" descr="south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4400" y="2419350"/>
              <a:ext cx="3456275" cy="18884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9" name="18 - TextBox"/>
            <p:cNvSpPr txBox="1"/>
            <p:nvPr/>
          </p:nvSpPr>
          <p:spPr>
            <a:xfrm>
              <a:off x="1676400" y="4095750"/>
              <a:ext cx="205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75000"/>
                    </a:schemeClr>
                  </a:solidFill>
                  <a:latin typeface="Adobe Garamond Pro" pitchFamily="18" charset="0"/>
                </a:rPr>
                <a:t>From the South Pole</a:t>
              </a:r>
            </a:p>
          </p:txBody>
        </p:sp>
      </p:grpSp>
      <p:sp>
        <p:nvSpPr>
          <p:cNvPr id="21" name="CasellaDiTesto 6">
            <a:extLst>
              <a:ext uri="{FF2B5EF4-FFF2-40B4-BE49-F238E27FC236}">
                <a16:creationId xmlns:a16="http://schemas.microsoft.com/office/drawing/2014/main" id="{CC093C12-BBFA-FE4D-BB3B-93068AE21465}"/>
              </a:ext>
            </a:extLst>
          </p:cNvPr>
          <p:cNvSpPr txBox="1"/>
          <p:nvPr/>
        </p:nvSpPr>
        <p:spPr>
          <a:xfrm>
            <a:off x="2133600" y="447675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dobe Garamond Pro" pitchFamily="18" charset="0"/>
              </a:rPr>
              <a:t>Visibility for up-going neutrinos E&lt;~100TeV</a:t>
            </a:r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8972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Christos Markou, APCTP, 25/8/2025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403FD072-8175-1B21-6101-15188E6A5C48}"/>
              </a:ext>
            </a:extLst>
          </p:cNvPr>
          <p:cNvSpPr/>
          <p:nvPr/>
        </p:nvSpPr>
        <p:spPr>
          <a:xfrm>
            <a:off x="5040441" y="860786"/>
            <a:ext cx="3807226" cy="30968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29544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2673</TotalTime>
  <Words>2009</Words>
  <Application>Microsoft Office PowerPoint</Application>
  <PresentationFormat>On-screen Show (16:9)</PresentationFormat>
  <Paragraphs>387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Adobe Garamond Pro</vt:lpstr>
      <vt:lpstr>Arial</vt:lpstr>
      <vt:lpstr>Calibri</vt:lpstr>
      <vt:lpstr>Garamond</vt:lpstr>
      <vt:lpstr>Papyrus</vt:lpstr>
      <vt:lpstr>Segoe UI Semilight</vt:lpstr>
      <vt:lpstr>Θέμα του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Physics Performance: Oscillation prospects</vt:lpstr>
      <vt:lpstr>Physics performance: Testing new physics models with ORCA6</vt:lpstr>
      <vt:lpstr>Physics performance: Point sources</vt:lpstr>
      <vt:lpstr>Physics performance: Diffuse flux</vt:lpstr>
      <vt:lpstr>Physics performance:  Galactic Ridge</vt:lpstr>
      <vt:lpstr>Physics performance:  Dark Matter</vt:lpstr>
      <vt:lpstr>PowerPoint Presentation</vt:lpstr>
      <vt:lpstr>PowerPoint Presentation</vt:lpstr>
      <vt:lpstr>KM3-230213A: An exceptionally high energy event</vt:lpstr>
      <vt:lpstr>KM3-230213A: Very well reconstructed muon</vt:lpstr>
      <vt:lpstr>KM3-230213A: A horizontal muon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KM3NeT infrastructure:  status and first results</dc:title>
  <dc:creator>Christos Markou</dc:creator>
  <cp:lastModifiedBy>Christos Markou</cp:lastModifiedBy>
  <cp:revision>248</cp:revision>
  <dcterms:created xsi:type="dcterms:W3CDTF">2023-08-22T16:30:50Z</dcterms:created>
  <dcterms:modified xsi:type="dcterms:W3CDTF">2025-08-24T08:31:43Z</dcterms:modified>
</cp:coreProperties>
</file>