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7"/>
  </p:notesMasterIdLst>
  <p:sldIdLst>
    <p:sldId id="467" r:id="rId2"/>
    <p:sldId id="517" r:id="rId3"/>
    <p:sldId id="518" r:id="rId4"/>
    <p:sldId id="2938" r:id="rId5"/>
    <p:sldId id="2939" r:id="rId6"/>
    <p:sldId id="2940" r:id="rId7"/>
    <p:sldId id="498" r:id="rId8"/>
    <p:sldId id="508" r:id="rId9"/>
    <p:sldId id="509" r:id="rId10"/>
    <p:sldId id="510" r:id="rId11"/>
    <p:sldId id="511" r:id="rId12"/>
    <p:sldId id="512" r:id="rId13"/>
    <p:sldId id="513" r:id="rId14"/>
    <p:sldId id="514" r:id="rId15"/>
    <p:sldId id="52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00"/>
    <a:srgbClr val="990099"/>
    <a:srgbClr val="CC00FF"/>
    <a:srgbClr val="28984B"/>
    <a:srgbClr val="FC9CE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Μεσαίο στυλ 3 - Έμφαση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Μεσαίο στυλ 4 - Έμφαση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93D81CF-94F2-401A-BA57-92F5A7B2D0C5}" styleName="Μεσαίο στυλ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723" autoAdjust="0"/>
  </p:normalViewPr>
  <p:slideViewPr>
    <p:cSldViewPr snapToGrid="0" snapToObjects="1">
      <p:cViewPr varScale="1">
        <p:scale>
          <a:sx n="41" d="100"/>
          <a:sy n="41" d="100"/>
        </p:scale>
        <p:origin x="780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29217442342425"/>
          <c:y val="0.19319296031805"/>
          <c:w val="0.70779038500402758"/>
          <c:h val="0.698177919772116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2021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dPt>
            <c:idx val="0"/>
            <c:bubble3D val="0"/>
            <c:spPr>
              <a:solidFill>
                <a:srgbClr val="234686"/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AE4-451C-8F3E-784A5D896DB3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AE4-451C-8F3E-784A5D896DB3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AE4-451C-8F3E-784A5D896DB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AE4-451C-8F3E-784A5D896DB3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AE4-451C-8F3E-784A5D896DB3}"/>
                </c:ext>
              </c:extLst>
            </c:dLbl>
            <c:dLbl>
              <c:idx val="1"/>
              <c:layout>
                <c:manualLayout>
                  <c:x val="0.20221815553369643"/>
                  <c:y val="-0.200973281055814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0D7582D-130F-BA4A-88D5-1E681963772B}" type="CATEGORYNAME">
                      <a:rPr lang="en-US" sz="160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[CATEGORY NAME]</a:t>
                    </a:fld>
                    <a:r>
                      <a:rPr lang="en-US" sz="1600" baseline="0" dirty="0"/>
                      <a:t>,</a:t>
                    </a:r>
                  </a:p>
                  <a:p>
                    <a:pPr>
                      <a:defRPr sz="1600">
                        <a:solidFill>
                          <a:schemeClr val="accent1"/>
                        </a:solidFill>
                      </a:defRPr>
                    </a:pPr>
                    <a:r>
                      <a:rPr lang="en-US" sz="1600" baseline="0" dirty="0"/>
                      <a:t> </a:t>
                    </a:r>
                    <a:fld id="{0A5683D4-83A4-D141-BA69-1D11AEDC512B}" type="VALUE">
                      <a:rPr lang="en-US" sz="1600" baseline="0"/>
                      <a:pPr>
                        <a:defRPr sz="1600">
                          <a:solidFill>
                            <a:schemeClr val="accent1"/>
                          </a:solidFill>
                        </a:defRPr>
                      </a:pPr>
                      <a:t>[VALUE]</a:t>
                    </a:fld>
                    <a:endParaRPr lang="en-US" sz="16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1"/>
              <c:showVal val="1"/>
              <c:showCatName val="1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AE4-451C-8F3E-784A5D896DB3}"/>
                </c:ext>
              </c:extLst>
            </c:dLbl>
            <c:dLbl>
              <c:idx val="2"/>
              <c:layout>
                <c:manualLayout>
                  <c:x val="0.17784794002257348"/>
                  <c:y val="0.159417551385571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A285163-B75D-BF42-B5A9-0DB66EE62259}" type="CATEGORYNAME">
                      <a:rPr lang="en-US" sz="1600"/>
                      <a:pPr>
                        <a:defRPr sz="1600">
                          <a:solidFill>
                            <a:schemeClr val="accent1">
                              <a:lumMod val="75000"/>
                            </a:schemeClr>
                          </a:solidFill>
                        </a:defRPr>
                      </a:pPr>
                      <a:t>[CATEGORY NAME]</a:t>
                    </a:fld>
                    <a:r>
                      <a:rPr lang="en-US" sz="1600" baseline="0" dirty="0"/>
                      <a:t>, </a:t>
                    </a:r>
                  </a:p>
                  <a:p>
                    <a:pPr>
                      <a:defRPr sz="1600">
                        <a:solidFill>
                          <a:schemeClr val="accent1">
                            <a:lumMod val="75000"/>
                          </a:schemeClr>
                        </a:solidFill>
                      </a:defRPr>
                    </a:pPr>
                    <a:fld id="{3BB8D7B0-1D55-FE46-A39C-F73873065775}" type="VALUE">
                      <a:rPr lang="en-US" sz="1600" baseline="0" smtClean="0"/>
                      <a:pPr>
                        <a:defRPr sz="1600">
                          <a:solidFill>
                            <a:schemeClr val="accent1">
                              <a:lumMod val="75000"/>
                            </a:schemeClr>
                          </a:solidFill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1"/>
              <c:showVal val="1"/>
              <c:showCatName val="1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6473119050228927"/>
                      <c:h val="0.1107915846256565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AE4-451C-8F3E-784A5D896DB3}"/>
                </c:ext>
              </c:extLst>
            </c:dLbl>
            <c:dLbl>
              <c:idx val="3"/>
              <c:layout>
                <c:manualLayout>
                  <c:x val="-0.22282408372170343"/>
                  <c:y val="-0.2611126557833474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B553AE3-C97C-394F-981C-38D4D09113F4}" type="CATEGORYNAME">
                      <a:rPr lang="en-US" sz="16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a:pPr>
                        <a:defRPr sz="160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defRPr>
                      </a:pPr>
                      <a:t>[CATEGORY NAME]</a:t>
                    </a:fld>
                    <a:r>
                      <a:rPr lang="en-US" sz="1600" baseline="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rPr>
                      <a:t>, </a:t>
                    </a:r>
                  </a:p>
                  <a:p>
                    <a:pPr>
                      <a:defRPr sz="160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defRPr>
                    </a:pPr>
                    <a:r>
                      <a:rPr lang="en-US" dirty="0"/>
                      <a:t>565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1"/>
              <c:showVal val="1"/>
              <c:showCatName val="1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AE4-451C-8F3E-784A5D896D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,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Annual Budget</c:v>
                </c:pt>
                <c:pt idx="1">
                  <c:v>Administrative/Technical</c:v>
                </c:pt>
                <c:pt idx="2">
                  <c:v>Faculty</c:v>
                </c:pt>
                <c:pt idx="3">
                  <c:v>Researchers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1">
                  <c:v>300</c:v>
                </c:pt>
                <c:pt idx="2">
                  <c:v>185</c:v>
                </c:pt>
                <c:pt idx="3">
                  <c:v>515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AE4-451C-8F3E-784A5D896D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23468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A-5AE4-451C-8F3E-784A5D896D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C-5AE4-451C-8F3E-784A5D896D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E-5AE4-451C-8F3E-784A5D896D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0-5AE4-451C-8F3E-784A5D896DB3}"/>
              </c:ext>
            </c:extLst>
          </c:dPt>
          <c:dLbls>
            <c:dLbl>
              <c:idx val="0"/>
              <c:layout>
                <c:manualLayout>
                  <c:x val="2.2518045465174864E-2"/>
                  <c:y val="-9.453097558874934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AE4-451C-8F3E-784A5D896D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Annual Budget</c:v>
                </c:pt>
                <c:pt idx="1">
                  <c:v>Administrative/Technical</c:v>
                </c:pt>
                <c:pt idx="2">
                  <c:v>Faculty</c:v>
                </c:pt>
                <c:pt idx="3">
                  <c:v>Researchers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5AE4-451C-8F3E-784A5D896DB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75065616797903"/>
          <c:y val="6.5366824490708181E-3"/>
          <c:w val="0.60729781824146989"/>
          <c:h val="0.9850155850686658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 w="12700"/>
          </c:spPr>
          <c:dPt>
            <c:idx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91-4A8D-AAB3-9B221BA169E9}"/>
              </c:ext>
            </c:extLst>
          </c:dPt>
          <c:dPt>
            <c:idx val="1"/>
            <c:bubble3D val="0"/>
            <c:spPr>
              <a:solidFill>
                <a:srgbClr val="013F7C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991-4A8D-AAB3-9B221BA169E9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991-4A8D-AAB3-9B221BA169E9}"/>
              </c:ext>
            </c:extLst>
          </c:dPt>
          <c:dPt>
            <c:idx val="3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991-4A8D-AAB3-9B221BA169E9}"/>
              </c:ext>
            </c:extLst>
          </c:dPt>
          <c:dLbls>
            <c:dLbl>
              <c:idx val="0"/>
              <c:layout>
                <c:manualLayout>
                  <c:x val="-0.10626568093709567"/>
                  <c:y val="0.3453450888948419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6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16%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8795981891102858"/>
                      <c:h val="0.1633111238558913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C991-4A8D-AAB3-9B221BA169E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991-4A8D-AAB3-9B221BA169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Private Research Contracts</c:v>
                </c:pt>
                <c:pt idx="1">
                  <c:v>Rest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0.14000000000000001</c:v>
                </c:pt>
                <c:pt idx="1">
                  <c:v>0.8600000000000001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991-4A8D-AAB3-9B221BA169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75065616797903"/>
          <c:y val="6.5366824490708181E-3"/>
          <c:w val="0.60729781824146989"/>
          <c:h val="0.9850155850686658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/>
          </c:spPr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34F-46E2-9923-339B7C541C43}"/>
              </c:ext>
            </c:extLst>
          </c:dPt>
          <c:dPt>
            <c:idx val="1"/>
            <c:bubble3D val="0"/>
            <c:spPr>
              <a:solidFill>
                <a:srgbClr val="013F7C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34F-46E2-9923-339B7C541C4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34F-46E2-9923-339B7C541C4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34F-46E2-9923-339B7C541C43}"/>
              </c:ext>
            </c:extLst>
          </c:dPt>
          <c:dLbls>
            <c:dLbl>
              <c:idx val="0"/>
              <c:layout>
                <c:manualLayout>
                  <c:x val="-0.22656638027093248"/>
                  <c:y val="0.2140568732819267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6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23%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5587946940114543"/>
                      <c:h val="0.17472749043092739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834F-46E2-9923-339B7C541C4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4F-46E2-9923-339B7C541C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Public Funda</c:v>
                </c:pt>
                <c:pt idx="1">
                  <c:v>Rest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0.32000000000000006</c:v>
                </c:pt>
                <c:pt idx="1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34F-46E2-9923-339B7C541C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75065616797909"/>
          <c:y val="6.5366824490708216E-3"/>
          <c:w val="0.60729781824147022"/>
          <c:h val="0.985015585068665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13F7C"/>
            </a:solidFill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B56-41AD-B9DA-273A6F589DF5}"/>
              </c:ext>
            </c:extLst>
          </c:dPt>
          <c:dPt>
            <c:idx val="1"/>
            <c:bubble3D val="0"/>
            <c:spPr>
              <a:solidFill>
                <a:srgbClr val="013F7C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56-41AD-B9DA-273A6F589DF5}"/>
              </c:ext>
            </c:extLst>
          </c:dPt>
          <c:dPt>
            <c:idx val="2"/>
            <c:bubble3D val="0"/>
            <c:spPr>
              <a:solidFill>
                <a:srgbClr val="013F7C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56-41AD-B9DA-273A6F589DF5}"/>
              </c:ext>
            </c:extLst>
          </c:dPt>
          <c:dPt>
            <c:idx val="3"/>
            <c:bubble3D val="0"/>
            <c:spPr>
              <a:solidFill>
                <a:srgbClr val="013F7C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B56-41AD-B9DA-273A6F589DF5}"/>
              </c:ext>
            </c:extLst>
          </c:dPt>
          <c:dLbls>
            <c:dLbl>
              <c:idx val="0"/>
              <c:layout>
                <c:manualLayout>
                  <c:x val="-0.26466169591880445"/>
                  <c:y val="-4.281139389853369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6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61%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5988963904085239"/>
                      <c:h val="0.17472756896454858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2B56-41AD-B9DA-273A6F589DF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Competitive Grants</c:v>
                </c:pt>
                <c:pt idx="1">
                  <c:v>Rest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0.54</c:v>
                </c:pt>
                <c:pt idx="1">
                  <c:v>0.46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B56-41AD-B9DA-273A6F589D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8"/>
      </c:doughnutChart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0.03496</cdr:x>
      <cdr:y>0</cdr:y>
    </cdr:from>
    <cdr:to>
      <cdr:x>0.74243</cdr:x>
      <cdr:y>0.17295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DDB91D9B-1B30-49E9-9546-BAEAB57C643C}"/>
            </a:ext>
          </a:extLst>
        </cdr:cNvPr>
        <cdr:cNvSpPr txBox="1"/>
      </cdr:nvSpPr>
      <cdr:spPr>
        <a:xfrm xmlns:a="http://schemas.openxmlformats.org/drawingml/2006/main">
          <a:off x="261874" y="0"/>
          <a:ext cx="5299186" cy="97049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3200" dirty="0">
              <a:solidFill>
                <a:schemeClr val="accent1">
                  <a:lumMod val="50000"/>
                </a:schemeClr>
              </a:solidFill>
            </a:rPr>
            <a:t>Total Personnel: 1050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B15AA-F49D-4B8C-B1E8-81C9166E121C}" type="datetimeFigureOut">
              <a:rPr lang="el-GR" smtClean="0"/>
              <a:pPr/>
              <a:t>19/8/2025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1B26E-E3CB-4ED3-AE00-5CFB1F74CCC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2767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8128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82296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1B4A-E3F3-984B-8572-C0F2CF04C9B5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923635" y="3886199"/>
            <a:ext cx="10437091" cy="265374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Institute of Nuclear and Particle Physics</a:t>
            </a:r>
          </a:p>
          <a:p>
            <a:endParaRPr lang="en-US" dirty="0"/>
          </a:p>
          <a:p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</a:p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4985014" y="1122363"/>
            <a:ext cx="2449726" cy="252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- TextBox"/>
          <p:cNvSpPr txBox="1"/>
          <p:nvPr/>
        </p:nvSpPr>
        <p:spPr>
          <a:xfrm>
            <a:off x="0" y="19878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</a:rPr>
              <a:t>NCSR “Demokritos”</a:t>
            </a:r>
            <a:endParaRPr lang="el-GR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TextBox"/>
          <p:cNvSpPr txBox="1"/>
          <p:nvPr/>
        </p:nvSpPr>
        <p:spPr>
          <a:xfrm>
            <a:off x="1212574" y="435311"/>
            <a:ext cx="105481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/>
              <a:t>Experimental High Energy Physics – ATLAS </a:t>
            </a:r>
            <a:endParaRPr lang="en-US" sz="2400" u="sng" dirty="0"/>
          </a:p>
          <a:p>
            <a:endParaRPr lang="en-US" sz="2400" dirty="0"/>
          </a:p>
          <a:p>
            <a:endParaRPr lang="el-GR" sz="2400" dirty="0"/>
          </a:p>
          <a:p>
            <a:r>
              <a:rPr lang="en-US" sz="2400" dirty="0"/>
              <a:t>Contribution to the upgrade of the ATLAS </a:t>
            </a:r>
          </a:p>
          <a:p>
            <a:r>
              <a:rPr lang="en-US" sz="2400" dirty="0"/>
              <a:t>detector, and in particular the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New Small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Wheel (NSW) end-cap muon detector</a:t>
            </a:r>
            <a:r>
              <a:rPr lang="en-US" sz="2400" dirty="0"/>
              <a:t>. </a:t>
            </a:r>
          </a:p>
          <a:p>
            <a:r>
              <a:rPr lang="en-US" sz="2400" dirty="0"/>
              <a:t>Heavy involvement in the construction of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electronics for the Trigger and the DAQ</a:t>
            </a:r>
            <a:r>
              <a:rPr lang="en-US" sz="2400" dirty="0"/>
              <a:t>, </a:t>
            </a:r>
          </a:p>
          <a:p>
            <a:r>
              <a:rPr lang="en-US" sz="2400" dirty="0"/>
              <a:t>the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installation of the detector </a:t>
            </a:r>
            <a:r>
              <a:rPr lang="en-US" sz="2400" dirty="0"/>
              <a:t>and substantial</a:t>
            </a:r>
          </a:p>
          <a:p>
            <a:r>
              <a:rPr lang="en-US" sz="2400" dirty="0"/>
              <a:t> responsibilities related to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Muon software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Coordination</a:t>
            </a:r>
            <a:r>
              <a:rPr lang="en-US" sz="2400" dirty="0"/>
              <a:t> and the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sTGC Trigger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Commissioning coordination</a:t>
            </a:r>
            <a:r>
              <a:rPr lang="en-US" sz="2400" dirty="0"/>
              <a:t>.</a:t>
            </a:r>
          </a:p>
          <a:p>
            <a:endParaRPr lang="el-GR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1940" y="1177047"/>
            <a:ext cx="3362123" cy="4482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TextBox"/>
          <p:cNvSpPr txBox="1"/>
          <p:nvPr/>
        </p:nvSpPr>
        <p:spPr>
          <a:xfrm>
            <a:off x="1212574" y="435311"/>
            <a:ext cx="1054816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/>
              <a:t>Theoretical High Energy Physics </a:t>
            </a:r>
            <a:endParaRPr lang="en-US" sz="2400" u="sng" dirty="0"/>
          </a:p>
          <a:p>
            <a:endParaRPr lang="en-US" sz="2400" dirty="0"/>
          </a:p>
          <a:p>
            <a:endParaRPr lang="el-GR" sz="2400" dirty="0"/>
          </a:p>
          <a:p>
            <a:r>
              <a:rPr lang="en-US" sz="2400" dirty="0"/>
              <a:t>A very broad set of research topics ranging </a:t>
            </a:r>
          </a:p>
          <a:p>
            <a:r>
              <a:rPr lang="en-US" sz="2400" dirty="0"/>
              <a:t>from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Quantum Field Theory</a:t>
            </a:r>
            <a:r>
              <a:rPr lang="en-US" sz="2400" dirty="0"/>
              <a:t>, to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Scattering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amplitudes</a:t>
            </a:r>
            <a:r>
              <a:rPr lang="en-US" sz="2400" dirty="0"/>
              <a:t> and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Particle Physics</a:t>
            </a:r>
          </a:p>
          <a:p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Phenomenology</a:t>
            </a:r>
            <a:r>
              <a:rPr lang="en-GB" sz="2400" dirty="0"/>
              <a:t>, </a:t>
            </a:r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String theory </a:t>
            </a:r>
            <a:r>
              <a:rPr lang="en-GB" sz="2400" dirty="0"/>
              <a:t>and </a:t>
            </a:r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Quantum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Gravity, Non-Linear Chaotic Dynamics </a:t>
            </a:r>
            <a:r>
              <a:rPr lang="en-US" sz="2400" dirty="0"/>
              <a:t>and</a:t>
            </a:r>
          </a:p>
          <a:p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Complex systems</a:t>
            </a:r>
            <a:r>
              <a:rPr lang="en-GB" sz="2400" dirty="0"/>
              <a:t>, </a:t>
            </a:r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Cosmology</a:t>
            </a:r>
            <a:r>
              <a:rPr lang="en-GB" sz="2400" dirty="0"/>
              <a:t> and </a:t>
            </a:r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Quantum</a:t>
            </a:r>
          </a:p>
          <a:p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Computation and information theory</a:t>
            </a:r>
            <a:r>
              <a:rPr lang="en-GB" sz="2400" dirty="0"/>
              <a:t>.</a:t>
            </a:r>
          </a:p>
          <a:p>
            <a:endParaRPr lang="en-GB" sz="2400" dirty="0"/>
          </a:p>
          <a:p>
            <a:r>
              <a:rPr lang="en-US" sz="2400" dirty="0"/>
              <a:t>Strong ties with our experimentalists.</a:t>
            </a:r>
            <a:endParaRPr lang="el-GR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1" name="20 - Εικόνα" descr="Screenshot 2024-09-27 1522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358" y="1976033"/>
            <a:ext cx="4663382" cy="250183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TextBox"/>
          <p:cNvSpPr txBox="1"/>
          <p:nvPr/>
        </p:nvSpPr>
        <p:spPr>
          <a:xfrm>
            <a:off x="1012076" y="435311"/>
            <a:ext cx="683809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/>
              <a:t>Astroparticle Physics </a:t>
            </a:r>
            <a:endParaRPr lang="en-US" sz="2400" u="sng" dirty="0"/>
          </a:p>
          <a:p>
            <a:endParaRPr lang="en-US" sz="2400" dirty="0"/>
          </a:p>
          <a:p>
            <a:r>
              <a:rPr lang="en-US" sz="2400" dirty="0"/>
              <a:t>The group is part of the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KM3NeT </a:t>
            </a:r>
            <a:r>
              <a:rPr lang="en-US" sz="2400" dirty="0"/>
              <a:t>collaboration building a network of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underwater neutrino telescopes</a:t>
            </a:r>
            <a:r>
              <a:rPr lang="en-US" sz="2400" dirty="0"/>
              <a:t> in the Mediterranean Sea.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Development, construction, testing and validation of detector components</a:t>
            </a:r>
            <a:r>
              <a:rPr lang="en-US" sz="2400" dirty="0"/>
              <a:t>,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data collection and data analysis</a:t>
            </a:r>
            <a:r>
              <a:rPr lang="en-US" sz="2400" dirty="0"/>
              <a:t>. The INPP hosts a lab of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assembly, testing and calibration </a:t>
            </a:r>
            <a:r>
              <a:rPr lang="en-US" sz="2400" dirty="0"/>
              <a:t>of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Digital Optical Modules</a:t>
            </a:r>
            <a:r>
              <a:rPr lang="en-US" sz="2400" dirty="0"/>
              <a:t>. Active program  for the development of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novel neutrino detection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techniques</a:t>
            </a:r>
            <a:r>
              <a:rPr lang="en-US" sz="2400" dirty="0"/>
              <a:t>, and synergies with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geo-and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marine scientists </a:t>
            </a:r>
            <a:r>
              <a:rPr lang="en-US" sz="2400" dirty="0"/>
              <a:t>and expansion of the experimental program. </a:t>
            </a:r>
          </a:p>
          <a:p>
            <a:r>
              <a:rPr lang="en-US" sz="2400" dirty="0"/>
              <a:t>Also in </a:t>
            </a:r>
            <a:r>
              <a:rPr lang="en-US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HyperK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(Japan) </a:t>
            </a:r>
            <a:r>
              <a:rPr lang="en-US" sz="2400" dirty="0"/>
              <a:t>and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ANNIE (Fermilab).</a:t>
            </a:r>
            <a:endParaRPr lang="el-GR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5567" y="570049"/>
            <a:ext cx="4166883" cy="476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TextBox"/>
          <p:cNvSpPr txBox="1"/>
          <p:nvPr/>
        </p:nvSpPr>
        <p:spPr>
          <a:xfrm>
            <a:off x="1212574" y="435311"/>
            <a:ext cx="10548166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/>
              <a:t>Nuclear Physics and Applications</a:t>
            </a:r>
            <a:endParaRPr lang="en-US" sz="2400" u="sng" dirty="0"/>
          </a:p>
          <a:p>
            <a:endParaRPr lang="en-US" sz="1000" dirty="0"/>
          </a:p>
          <a:p>
            <a:r>
              <a:rPr lang="en-US" sz="2400" dirty="0"/>
              <a:t>Experimental studies on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nuclear astrophysics </a:t>
            </a:r>
            <a:r>
              <a:rPr lang="en-US" sz="2400" dirty="0"/>
              <a:t>and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nuclear structure</a:t>
            </a:r>
            <a:r>
              <a:rPr lang="en-US" sz="2400" dirty="0"/>
              <a:t>, interactions of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ion beams and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X-rays with matter</a:t>
            </a:r>
            <a:r>
              <a:rPr lang="en-US" sz="2400" dirty="0"/>
              <a:t>. Key infrastructure are the </a:t>
            </a:r>
          </a:p>
          <a:p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Tandem Accelerator  (TAL) and XRF Laboratory</a:t>
            </a:r>
            <a:r>
              <a:rPr lang="en-GB" sz="2400" dirty="0"/>
              <a:t>. </a:t>
            </a:r>
          </a:p>
          <a:p>
            <a:r>
              <a:rPr lang="en-US" sz="2400" dirty="0"/>
              <a:t>Interdisciplinary applications with interest in </a:t>
            </a:r>
          </a:p>
          <a:p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emerging technologies, cultural heritage,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environmental monitoring, human health</a:t>
            </a:r>
            <a:r>
              <a:rPr lang="en-US" sz="2400" dirty="0"/>
              <a:t>, etc. </a:t>
            </a:r>
          </a:p>
          <a:p>
            <a:r>
              <a:rPr lang="en-US" sz="2400" dirty="0"/>
              <a:t>The XRF lab provides technology transfer and </a:t>
            </a:r>
          </a:p>
          <a:p>
            <a:r>
              <a:rPr lang="en-GB" sz="2400" dirty="0"/>
              <a:t>on-site analytical services at </a:t>
            </a:r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museums,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archaeological sites,</a:t>
            </a:r>
            <a:r>
              <a:rPr lang="en-US" sz="2400" dirty="0"/>
              <a:t> etc. Joint research with </a:t>
            </a:r>
          </a:p>
          <a:p>
            <a:r>
              <a:rPr lang="en-US" sz="2400" dirty="0"/>
              <a:t>national and European collaborators.  TAL has undergone a major upgrade under the CALIBRA  project, with a PET Cyclotron and an AMS just being added to the infrastructure.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0743" y="1693823"/>
            <a:ext cx="4794056" cy="309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TextBox"/>
          <p:cNvSpPr txBox="1"/>
          <p:nvPr/>
        </p:nvSpPr>
        <p:spPr>
          <a:xfrm>
            <a:off x="1212574" y="435311"/>
            <a:ext cx="1054816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/>
              <a:t>Theoretical Nuclear Physics</a:t>
            </a:r>
            <a:endParaRPr lang="en-US" sz="2400" u="sng" dirty="0"/>
          </a:p>
          <a:p>
            <a:endParaRPr lang="en-US" sz="2400" dirty="0"/>
          </a:p>
          <a:p>
            <a:endParaRPr lang="el-GR" sz="2400" dirty="0"/>
          </a:p>
          <a:p>
            <a:r>
              <a:rPr lang="en-US" sz="2400" dirty="0"/>
              <a:t>Focusing on the study of nuclear  structure, </a:t>
            </a:r>
          </a:p>
          <a:p>
            <a:r>
              <a:rPr lang="en-US" sz="2400" dirty="0"/>
              <a:t>the Nuclear Theory Group achieved a </a:t>
            </a:r>
          </a:p>
          <a:p>
            <a:r>
              <a:rPr lang="en-US" sz="2400" dirty="0"/>
              <a:t>breakthrough in 2017 with the introduction </a:t>
            </a:r>
          </a:p>
          <a:p>
            <a:r>
              <a:rPr lang="en-US" sz="2400" dirty="0"/>
              <a:t>of the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proxy-SU(3) symmetry</a:t>
            </a:r>
            <a:r>
              <a:rPr lang="en-US" sz="2400" dirty="0"/>
              <a:t>, for calculating </a:t>
            </a:r>
          </a:p>
          <a:p>
            <a:r>
              <a:rPr lang="en-US" sz="2400" dirty="0"/>
              <a:t>the properties of medium mass and heavy </a:t>
            </a:r>
          </a:p>
          <a:p>
            <a:r>
              <a:rPr lang="en-US" sz="2400" dirty="0"/>
              <a:t>Nuclei away from closed shells. </a:t>
            </a:r>
          </a:p>
          <a:p>
            <a:r>
              <a:rPr lang="en-US" sz="2400" dirty="0"/>
              <a:t>The proxy-SU(3) symmetry has recently </a:t>
            </a:r>
          </a:p>
          <a:p>
            <a:r>
              <a:rPr lang="en-US" sz="2400" dirty="0"/>
              <a:t>produced 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important,  parameter-independent</a:t>
            </a:r>
            <a:r>
              <a:rPr lang="en-US" sz="2400" dirty="0"/>
              <a:t>  predictions on the occurrence </a:t>
            </a:r>
          </a:p>
          <a:p>
            <a:r>
              <a:rPr lang="en-US" sz="2400" dirty="0"/>
              <a:t>of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shape coexistence </a:t>
            </a:r>
            <a:r>
              <a:rPr lang="en-US" sz="2400" dirty="0"/>
              <a:t>and has triggered experimental proposals for its verification.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6203" y="1907877"/>
            <a:ext cx="5275797" cy="203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TextBox"/>
          <p:cNvSpPr txBox="1"/>
          <p:nvPr/>
        </p:nvSpPr>
        <p:spPr>
          <a:xfrm>
            <a:off x="1419109" y="1859797"/>
            <a:ext cx="105481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Thank you!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/>
              <a:t>Looking forward to strengthening our long-term collaboration!</a:t>
            </a:r>
          </a:p>
        </p:txBody>
      </p:sp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8284" b="14680"/>
          <a:stretch/>
        </p:blipFill>
        <p:spPr bwMode="auto">
          <a:xfrm>
            <a:off x="1421096" y="169333"/>
            <a:ext cx="9932698" cy="5633714"/>
          </a:xfrm>
          <a:prstGeom prst="rect">
            <a:avLst/>
          </a:prstGeom>
          <a:noFill/>
          <a:ln w="38100" cmpd="thickThin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9" name="8 - Εικόνα" descr="color institutes GB (2).png"/>
          <p:cNvPicPr>
            <a:picLocks noChangeAspect="1"/>
          </p:cNvPicPr>
          <p:nvPr/>
        </p:nvPicPr>
        <p:blipFill>
          <a:blip r:embed="rId3"/>
          <a:srcRect l="10835" t="2760" r="12709" b="21704"/>
          <a:stretch>
            <a:fillRect/>
          </a:stretch>
        </p:blipFill>
        <p:spPr>
          <a:xfrm>
            <a:off x="4922949" y="51067"/>
            <a:ext cx="6015985" cy="5943600"/>
          </a:xfrm>
          <a:prstGeom prst="rect">
            <a:avLst/>
          </a:prstGeom>
        </p:spPr>
      </p:pic>
      <p:sp>
        <p:nvSpPr>
          <p:cNvPr id="10" name="1 - Τίτλος"/>
          <p:cNvSpPr>
            <a:spLocks noGrp="1"/>
          </p:cNvSpPr>
          <p:nvPr>
            <p:ph type="title"/>
          </p:nvPr>
        </p:nvSpPr>
        <p:spPr>
          <a:xfrm>
            <a:off x="1015218" y="203200"/>
            <a:ext cx="10186182" cy="1325563"/>
          </a:xfrm>
        </p:spPr>
        <p:txBody>
          <a:bodyPr/>
          <a:lstStyle/>
          <a:p>
            <a:r>
              <a:rPr lang="en-US" dirty="0"/>
              <a:t>The Institutes</a:t>
            </a:r>
            <a:endParaRPr lang="el-GR" dirty="0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>
            <a:off x="1151466" y="1209675"/>
            <a:ext cx="3771483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1691864" y="3213222"/>
            <a:ext cx="1119748" cy="1101987"/>
          </a:xfrm>
          <a:prstGeom prst="rect">
            <a:avLst/>
          </a:prstGeom>
        </p:spPr>
      </p:pic>
      <p:pic>
        <p:nvPicPr>
          <p:cNvPr id="17" name="16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3195449" y="3961144"/>
            <a:ext cx="719542" cy="708130"/>
          </a:xfrm>
          <a:prstGeom prst="rect">
            <a:avLst/>
          </a:prstGeom>
        </p:spPr>
      </p:pic>
      <p:pic>
        <p:nvPicPr>
          <p:cNvPr id="22" name="21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3044173" y="2383244"/>
            <a:ext cx="1382392" cy="1360467"/>
          </a:xfrm>
          <a:prstGeom prst="rect">
            <a:avLst/>
          </a:prstGeom>
          <a:solidFill>
            <a:srgbClr val="CC00FF"/>
          </a:solidFill>
        </p:spPr>
      </p:pic>
      <p:pic>
        <p:nvPicPr>
          <p:cNvPr id="23" name="22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2246942" y="4504603"/>
            <a:ext cx="797231" cy="784586"/>
          </a:xfrm>
          <a:prstGeom prst="rect">
            <a:avLst/>
          </a:prstGeom>
        </p:spPr>
      </p:pic>
      <p:pic>
        <p:nvPicPr>
          <p:cNvPr id="24" name="23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1015219" y="5049938"/>
            <a:ext cx="833108" cy="819895"/>
          </a:xfrm>
          <a:prstGeom prst="rect">
            <a:avLst/>
          </a:prstGeom>
        </p:spPr>
      </p:pic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F66476-7E4A-211E-8191-26A8555D5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>
            <a:extLst>
              <a:ext uri="{FF2B5EF4-FFF2-40B4-BE49-F238E27FC236}">
                <a16:creationId xmlns:a16="http://schemas.microsoft.com/office/drawing/2014/main" id="{3A79C613-2654-E80A-70CF-1289448ED378}"/>
              </a:ext>
            </a:extLst>
          </p:cNvPr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>
            <a:extLst>
              <a:ext uri="{FF2B5EF4-FFF2-40B4-BE49-F238E27FC236}">
                <a16:creationId xmlns:a16="http://schemas.microsoft.com/office/drawing/2014/main" id="{3487249A-EDF2-6867-C259-09E66DF8842B}"/>
              </a:ext>
            </a:extLst>
          </p:cNvPr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>
            <a:extLst>
              <a:ext uri="{FF2B5EF4-FFF2-40B4-BE49-F238E27FC236}">
                <a16:creationId xmlns:a16="http://schemas.microsoft.com/office/drawing/2014/main" id="{B2D75FFB-8147-2EE1-10C1-2A1FB7346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>
            <a:extLst>
              <a:ext uri="{FF2B5EF4-FFF2-40B4-BE49-F238E27FC236}">
                <a16:creationId xmlns:a16="http://schemas.microsoft.com/office/drawing/2014/main" id="{E7EC6B7E-046E-6405-CDF3-CF7087E27987}"/>
              </a:ext>
            </a:extLst>
          </p:cNvPr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13 - TextBox">
            <a:extLst>
              <a:ext uri="{FF2B5EF4-FFF2-40B4-BE49-F238E27FC236}">
                <a16:creationId xmlns:a16="http://schemas.microsoft.com/office/drawing/2014/main" id="{B33B8D5C-D25A-8BE8-C774-B32F5E4A90A3}"/>
              </a:ext>
            </a:extLst>
          </p:cNvPr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20 - Ομάδα">
            <a:extLst>
              <a:ext uri="{FF2B5EF4-FFF2-40B4-BE49-F238E27FC236}">
                <a16:creationId xmlns:a16="http://schemas.microsoft.com/office/drawing/2014/main" id="{D6FA7C38-1124-89BA-B4AD-8C42E91E0200}"/>
              </a:ext>
            </a:extLst>
          </p:cNvPr>
          <p:cNvGrpSpPr/>
          <p:nvPr/>
        </p:nvGrpSpPr>
        <p:grpSpPr>
          <a:xfrm>
            <a:off x="1693343" y="382284"/>
            <a:ext cx="9854212" cy="5405286"/>
            <a:chOff x="0" y="0"/>
            <a:chExt cx="12200965" cy="66783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1D906BD-A50D-40AB-A850-7E3735DCF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136777" cy="6678338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B260907-B2DE-40C8-BE49-94032A2F7BB2}"/>
                </a:ext>
              </a:extLst>
            </p:cNvPr>
            <p:cNvSpPr/>
            <p:nvPr/>
          </p:nvSpPr>
          <p:spPr>
            <a:xfrm>
              <a:off x="5136778" y="17402"/>
              <a:ext cx="7055222" cy="19082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600" dirty="0">
                  <a:solidFill>
                    <a:schemeClr val="accent5">
                      <a:lumMod val="50000"/>
                    </a:schemeClr>
                  </a:solidFill>
                </a:rPr>
                <a:t>Institute of Quantum Computing &amp; Quantum Technology</a:t>
              </a:r>
            </a:p>
            <a:p>
              <a:pPr algn="ctr"/>
              <a:endParaRPr lang="en-US" sz="2800" dirty="0">
                <a:solidFill>
                  <a:schemeClr val="accent5">
                    <a:lumMod val="50000"/>
                  </a:schemeClr>
                </a:solidFill>
              </a:endParaRPr>
            </a:p>
            <a:p>
              <a:endParaRPr lang="en-US" dirty="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18915F8-25B3-4AE2-A568-4E0B9A305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5756" y="3908612"/>
              <a:ext cx="4655209" cy="2769726"/>
            </a:xfrm>
            <a:prstGeom prst="rect">
              <a:avLst/>
            </a:prstGeom>
          </p:spPr>
        </p:pic>
        <p:sp>
          <p:nvSpPr>
            <p:cNvPr id="8" name="TextBox 1">
              <a:extLst>
                <a:ext uri="{FF2B5EF4-FFF2-40B4-BE49-F238E27FC236}">
                  <a16:creationId xmlns:a16="http://schemas.microsoft.com/office/drawing/2014/main" id="{3274B7B7-6D32-4915-A1D6-A826D2584031}"/>
                </a:ext>
              </a:extLst>
            </p:cNvPr>
            <p:cNvSpPr txBox="1"/>
            <p:nvPr/>
          </p:nvSpPr>
          <p:spPr>
            <a:xfrm>
              <a:off x="5360894" y="3801035"/>
              <a:ext cx="218486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>
                  <a:solidFill>
                    <a:srgbClr val="013F7C"/>
                  </a:solidFill>
                </a:rPr>
                <a:t>New Building: </a:t>
              </a:r>
            </a:p>
            <a:p>
              <a:r>
                <a:rPr lang="en-US" sz="2000" dirty="0">
                  <a:solidFill>
                    <a:srgbClr val="013F7C"/>
                  </a:solidFill>
                </a:rPr>
                <a:t>2.8 million Euros</a:t>
              </a:r>
            </a:p>
          </p:txBody>
        </p:sp>
        <p:pic>
          <p:nvPicPr>
            <p:cNvPr id="12" name="6 - Εικόνα">
              <a:extLst>
                <a:ext uri="{FF2B5EF4-FFF2-40B4-BE49-F238E27FC236}">
                  <a16:creationId xmlns:a16="http://schemas.microsoft.com/office/drawing/2014/main" id="{6D671532-6AC7-449A-85AB-87A42E9AF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64146" y="4646754"/>
              <a:ext cx="1957493" cy="838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070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84414A-FC55-BF01-5DAD-8327776DE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>
            <a:extLst>
              <a:ext uri="{FF2B5EF4-FFF2-40B4-BE49-F238E27FC236}">
                <a16:creationId xmlns:a16="http://schemas.microsoft.com/office/drawing/2014/main" id="{6B683ADC-75C6-2D6C-5C37-286FD55D2E44}"/>
              </a:ext>
            </a:extLst>
          </p:cNvPr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>
            <a:extLst>
              <a:ext uri="{FF2B5EF4-FFF2-40B4-BE49-F238E27FC236}">
                <a16:creationId xmlns:a16="http://schemas.microsoft.com/office/drawing/2014/main" id="{CE913226-057A-F8F6-AB98-62EB36FE2E63}"/>
              </a:ext>
            </a:extLst>
          </p:cNvPr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>
            <a:extLst>
              <a:ext uri="{FF2B5EF4-FFF2-40B4-BE49-F238E27FC236}">
                <a16:creationId xmlns:a16="http://schemas.microsoft.com/office/drawing/2014/main" id="{306D253F-B4F9-B266-B032-37E1A6DD0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>
            <a:extLst>
              <a:ext uri="{FF2B5EF4-FFF2-40B4-BE49-F238E27FC236}">
                <a16:creationId xmlns:a16="http://schemas.microsoft.com/office/drawing/2014/main" id="{E2D92D6A-BBD7-E15E-5DF3-83F6345866FA}"/>
              </a:ext>
            </a:extLst>
          </p:cNvPr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13 - TextBox">
            <a:extLst>
              <a:ext uri="{FF2B5EF4-FFF2-40B4-BE49-F238E27FC236}">
                <a16:creationId xmlns:a16="http://schemas.microsoft.com/office/drawing/2014/main" id="{0E847397-FA5D-7EFA-24E9-FC50EB1102C4}"/>
              </a:ext>
            </a:extLst>
          </p:cNvPr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07CDB4A-8447-4C8F-7151-65574FC2A0B4}"/>
              </a:ext>
            </a:extLst>
          </p:cNvPr>
          <p:cNvGrpSpPr/>
          <p:nvPr/>
        </p:nvGrpSpPr>
        <p:grpSpPr>
          <a:xfrm>
            <a:off x="1647139" y="457536"/>
            <a:ext cx="9924510" cy="5611306"/>
            <a:chOff x="192505" y="622169"/>
            <a:chExt cx="9924510" cy="5611306"/>
          </a:xfrm>
        </p:grpSpPr>
        <p:graphicFrame>
          <p:nvGraphicFramePr>
            <p:cNvPr id="3" name="Content Placeholder 22">
              <a:extLst>
                <a:ext uri="{FF2B5EF4-FFF2-40B4-BE49-F238E27FC236}">
                  <a16:creationId xmlns:a16="http://schemas.microsoft.com/office/drawing/2014/main" id="{ED06F3DE-B9E7-28A3-E8F6-32BE2653C33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88881898"/>
                </p:ext>
              </p:extLst>
            </p:nvPr>
          </p:nvGraphicFramePr>
          <p:xfrm>
            <a:off x="192505" y="622169"/>
            <a:ext cx="7490340" cy="56113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897C3B-B159-AC54-5ECA-0A8696DF177B}"/>
                </a:ext>
              </a:extLst>
            </p:cNvPr>
            <p:cNvSpPr/>
            <p:nvPr/>
          </p:nvSpPr>
          <p:spPr bwMode="auto">
            <a:xfrm>
              <a:off x="7212902" y="2036275"/>
              <a:ext cx="1028731" cy="26753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US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F9DC6C4-253A-C2BD-62D1-AF17810A0660}"/>
                </a:ext>
              </a:extLst>
            </p:cNvPr>
            <p:cNvGrpSpPr/>
            <p:nvPr/>
          </p:nvGrpSpPr>
          <p:grpSpPr>
            <a:xfrm>
              <a:off x="7212521" y="2027501"/>
              <a:ext cx="2904494" cy="3450123"/>
              <a:chOff x="8262440" y="2012327"/>
              <a:chExt cx="2422592" cy="3450123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1E6FADE-DE7B-8336-CEB5-78C8BBCB300C}"/>
                  </a:ext>
                </a:extLst>
              </p:cNvPr>
              <p:cNvGrpSpPr/>
              <p:nvPr/>
            </p:nvGrpSpPr>
            <p:grpSpPr>
              <a:xfrm>
                <a:off x="8262440" y="2012327"/>
                <a:ext cx="2422592" cy="2780676"/>
                <a:chOff x="8262440" y="2012327"/>
                <a:chExt cx="2422592" cy="2780676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B08EEE7E-8896-80C9-D1ED-6EC60CD58D94}"/>
                    </a:ext>
                  </a:extLst>
                </p:cNvPr>
                <p:cNvSpPr/>
                <p:nvPr/>
              </p:nvSpPr>
              <p:spPr bwMode="auto">
                <a:xfrm>
                  <a:off x="9650164" y="2064997"/>
                  <a:ext cx="1026801" cy="272800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8471DC7B-878F-0393-D49F-20D89988287D}"/>
                    </a:ext>
                  </a:extLst>
                </p:cNvPr>
                <p:cNvSpPr/>
                <p:nvPr/>
              </p:nvSpPr>
              <p:spPr bwMode="auto">
                <a:xfrm>
                  <a:off x="9650164" y="3080084"/>
                  <a:ext cx="1026801" cy="1712918"/>
                </a:xfrm>
                <a:prstGeom prst="rect">
                  <a:avLst/>
                </a:prstGeom>
                <a:solidFill>
                  <a:srgbClr val="013F7C"/>
                </a:soli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 useBgFill="1">
              <p:nvSpPr>
                <p:cNvPr id="24" name="Freeform: Shape 8">
                  <a:extLst>
                    <a:ext uri="{FF2B5EF4-FFF2-40B4-BE49-F238E27FC236}">
                      <a16:creationId xmlns:a16="http://schemas.microsoft.com/office/drawing/2014/main" id="{AF9F066C-5DA0-97E7-7805-9008473ECF67}"/>
                    </a:ext>
                  </a:extLst>
                </p:cNvPr>
                <p:cNvSpPr/>
                <p:nvPr/>
              </p:nvSpPr>
              <p:spPr bwMode="auto">
                <a:xfrm>
                  <a:off x="9618345" y="2064997"/>
                  <a:ext cx="1066687" cy="2728006"/>
                </a:xfrm>
                <a:custGeom>
                  <a:avLst/>
                  <a:gdLst>
                    <a:gd name="connsiteX0" fmla="*/ 912800 w 1825201"/>
                    <a:gd name="connsiteY0" fmla="*/ 727723 h 3436614"/>
                    <a:gd name="connsiteX1" fmla="*/ 524622 w 1825201"/>
                    <a:gd name="connsiteY1" fmla="*/ 857586 h 3436614"/>
                    <a:gd name="connsiteX2" fmla="*/ 498975 w 1825201"/>
                    <a:gd name="connsiteY2" fmla="*/ 896067 h 3436614"/>
                    <a:gd name="connsiteX3" fmla="*/ 111144 w 1825201"/>
                    <a:gd name="connsiteY3" fmla="*/ 1836027 h 3436614"/>
                    <a:gd name="connsiteX4" fmla="*/ 176996 w 1825201"/>
                    <a:gd name="connsiteY4" fmla="*/ 1992343 h 3436614"/>
                    <a:gd name="connsiteX5" fmla="*/ 222745 w 1825201"/>
                    <a:gd name="connsiteY5" fmla="*/ 2000932 h 3436614"/>
                    <a:gd name="connsiteX6" fmla="*/ 334693 w 1825201"/>
                    <a:gd name="connsiteY6" fmla="*/ 1926722 h 3436614"/>
                    <a:gd name="connsiteX7" fmla="*/ 544031 w 1825201"/>
                    <a:gd name="connsiteY7" fmla="*/ 1418610 h 3436614"/>
                    <a:gd name="connsiteX8" fmla="*/ 572105 w 1825201"/>
                    <a:gd name="connsiteY8" fmla="*/ 2095063 h 3436614"/>
                    <a:gd name="connsiteX9" fmla="*/ 498975 w 1825201"/>
                    <a:gd name="connsiteY9" fmla="*/ 3194777 h 3436614"/>
                    <a:gd name="connsiteX10" fmla="*/ 643848 w 1825201"/>
                    <a:gd name="connsiteY10" fmla="*/ 3358308 h 3436614"/>
                    <a:gd name="connsiteX11" fmla="*/ 654246 w 1825201"/>
                    <a:gd name="connsiteY11" fmla="*/ 3358649 h 3436614"/>
                    <a:gd name="connsiteX12" fmla="*/ 808824 w 1825201"/>
                    <a:gd name="connsiteY12" fmla="*/ 3215044 h 3436614"/>
                    <a:gd name="connsiteX13" fmla="*/ 869476 w 1825201"/>
                    <a:gd name="connsiteY13" fmla="*/ 2137663 h 3436614"/>
                    <a:gd name="connsiteX14" fmla="*/ 912800 w 1825201"/>
                    <a:gd name="connsiteY14" fmla="*/ 2095063 h 3436614"/>
                    <a:gd name="connsiteX15" fmla="*/ 955776 w 1825201"/>
                    <a:gd name="connsiteY15" fmla="*/ 2137663 h 3436614"/>
                    <a:gd name="connsiteX16" fmla="*/ 1016429 w 1825201"/>
                    <a:gd name="connsiteY16" fmla="*/ 3215044 h 3436614"/>
                    <a:gd name="connsiteX17" fmla="*/ 1171007 w 1825201"/>
                    <a:gd name="connsiteY17" fmla="*/ 3358649 h 3436614"/>
                    <a:gd name="connsiteX18" fmla="*/ 1181404 w 1825201"/>
                    <a:gd name="connsiteY18" fmla="*/ 3358308 h 3436614"/>
                    <a:gd name="connsiteX19" fmla="*/ 1326278 w 1825201"/>
                    <a:gd name="connsiteY19" fmla="*/ 3194777 h 3436614"/>
                    <a:gd name="connsiteX20" fmla="*/ 1252801 w 1825201"/>
                    <a:gd name="connsiteY20" fmla="*/ 2095063 h 3436614"/>
                    <a:gd name="connsiteX21" fmla="*/ 1280875 w 1825201"/>
                    <a:gd name="connsiteY21" fmla="*/ 1418610 h 3436614"/>
                    <a:gd name="connsiteX22" fmla="*/ 1490560 w 1825201"/>
                    <a:gd name="connsiteY22" fmla="*/ 1926722 h 3436614"/>
                    <a:gd name="connsiteX23" fmla="*/ 1602507 w 1825201"/>
                    <a:gd name="connsiteY23" fmla="*/ 2000932 h 3436614"/>
                    <a:gd name="connsiteX24" fmla="*/ 1647910 w 1825201"/>
                    <a:gd name="connsiteY24" fmla="*/ 1992343 h 3436614"/>
                    <a:gd name="connsiteX25" fmla="*/ 1714108 w 1825201"/>
                    <a:gd name="connsiteY25" fmla="*/ 1836027 h 3436614"/>
                    <a:gd name="connsiteX26" fmla="*/ 1326278 w 1825201"/>
                    <a:gd name="connsiteY26" fmla="*/ 896067 h 3436614"/>
                    <a:gd name="connsiteX27" fmla="*/ 1300630 w 1825201"/>
                    <a:gd name="connsiteY27" fmla="*/ 857586 h 3436614"/>
                    <a:gd name="connsiteX28" fmla="*/ 912800 w 1825201"/>
                    <a:gd name="connsiteY28" fmla="*/ 727723 h 3436614"/>
                    <a:gd name="connsiteX29" fmla="*/ 910973 w 1825201"/>
                    <a:gd name="connsiteY29" fmla="*/ 77965 h 3436614"/>
                    <a:gd name="connsiteX30" fmla="*/ 601630 w 1825201"/>
                    <a:gd name="connsiteY30" fmla="*/ 384967 h 3436614"/>
                    <a:gd name="connsiteX31" fmla="*/ 910973 w 1825201"/>
                    <a:gd name="connsiteY31" fmla="*/ 691968 h 3436614"/>
                    <a:gd name="connsiteX32" fmla="*/ 1219961 w 1825201"/>
                    <a:gd name="connsiteY32" fmla="*/ 384967 h 3436614"/>
                    <a:gd name="connsiteX33" fmla="*/ 910973 w 1825201"/>
                    <a:gd name="connsiteY33" fmla="*/ 77965 h 3436614"/>
                    <a:gd name="connsiteX34" fmla="*/ 0 w 1825201"/>
                    <a:gd name="connsiteY34" fmla="*/ 0 h 3436614"/>
                    <a:gd name="connsiteX35" fmla="*/ 1825201 w 1825201"/>
                    <a:gd name="connsiteY35" fmla="*/ 0 h 3436614"/>
                    <a:gd name="connsiteX36" fmla="*/ 1825201 w 1825201"/>
                    <a:gd name="connsiteY36" fmla="*/ 3436614 h 3436614"/>
                    <a:gd name="connsiteX37" fmla="*/ 0 w 1825201"/>
                    <a:gd name="connsiteY37" fmla="*/ 3436614 h 3436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825201" h="3436614">
                      <a:moveTo>
                        <a:pt x="912800" y="727723"/>
                      </a:moveTo>
                      <a:cubicBezTo>
                        <a:pt x="610923" y="727723"/>
                        <a:pt x="524622" y="857586"/>
                        <a:pt x="524622" y="857586"/>
                      </a:cubicBezTo>
                      <a:cubicBezTo>
                        <a:pt x="514225" y="868236"/>
                        <a:pt x="505213" y="881294"/>
                        <a:pt x="498975" y="896067"/>
                      </a:cubicBezTo>
                      <a:lnTo>
                        <a:pt x="111144" y="1836027"/>
                      </a:lnTo>
                      <a:cubicBezTo>
                        <a:pt x="85844" y="1897176"/>
                        <a:pt x="115304" y="1967261"/>
                        <a:pt x="176996" y="1992343"/>
                      </a:cubicBezTo>
                      <a:cubicBezTo>
                        <a:pt x="192246" y="1998184"/>
                        <a:pt x="207496" y="2000932"/>
                        <a:pt x="222745" y="2000932"/>
                      </a:cubicBezTo>
                      <a:cubicBezTo>
                        <a:pt x="270228" y="2000932"/>
                        <a:pt x="315284" y="1973104"/>
                        <a:pt x="334693" y="1926722"/>
                      </a:cubicBezTo>
                      <a:lnTo>
                        <a:pt x="544031" y="1418610"/>
                      </a:lnTo>
                      <a:lnTo>
                        <a:pt x="572105" y="2095063"/>
                      </a:lnTo>
                      <a:lnTo>
                        <a:pt x="498975" y="3194777"/>
                      </a:lnTo>
                      <a:cubicBezTo>
                        <a:pt x="493430" y="3279288"/>
                        <a:pt x="558241" y="3352811"/>
                        <a:pt x="643848" y="3358308"/>
                      </a:cubicBezTo>
                      <a:cubicBezTo>
                        <a:pt x="647314" y="3358649"/>
                        <a:pt x="650780" y="3358649"/>
                        <a:pt x="654246" y="3358649"/>
                      </a:cubicBezTo>
                      <a:cubicBezTo>
                        <a:pt x="735347" y="3358649"/>
                        <a:pt x="803278" y="3296466"/>
                        <a:pt x="808824" y="3215044"/>
                      </a:cubicBezTo>
                      <a:lnTo>
                        <a:pt x="869476" y="2137663"/>
                      </a:lnTo>
                      <a:cubicBezTo>
                        <a:pt x="869476" y="2137663"/>
                        <a:pt x="869476" y="2095063"/>
                        <a:pt x="912800" y="2095063"/>
                      </a:cubicBezTo>
                      <a:cubicBezTo>
                        <a:pt x="955776" y="2095063"/>
                        <a:pt x="955776" y="2137663"/>
                        <a:pt x="955776" y="2137663"/>
                      </a:cubicBezTo>
                      <a:lnTo>
                        <a:pt x="1016429" y="3215044"/>
                      </a:lnTo>
                      <a:cubicBezTo>
                        <a:pt x="1021628" y="3296466"/>
                        <a:pt x="1089906" y="3358649"/>
                        <a:pt x="1171007" y="3358649"/>
                      </a:cubicBezTo>
                      <a:cubicBezTo>
                        <a:pt x="1174473" y="3358649"/>
                        <a:pt x="1177939" y="3358649"/>
                        <a:pt x="1181404" y="3358308"/>
                      </a:cubicBezTo>
                      <a:cubicBezTo>
                        <a:pt x="1267011" y="3352811"/>
                        <a:pt x="1331823" y="3279288"/>
                        <a:pt x="1326278" y="3194777"/>
                      </a:cubicBezTo>
                      <a:lnTo>
                        <a:pt x="1252801" y="2095063"/>
                      </a:lnTo>
                      <a:lnTo>
                        <a:pt x="1280875" y="1418610"/>
                      </a:lnTo>
                      <a:lnTo>
                        <a:pt x="1490560" y="1926722"/>
                      </a:lnTo>
                      <a:cubicBezTo>
                        <a:pt x="1509622" y="1973104"/>
                        <a:pt x="1554678" y="2000932"/>
                        <a:pt x="1602507" y="2000932"/>
                      </a:cubicBezTo>
                      <a:cubicBezTo>
                        <a:pt x="1617757" y="2000932"/>
                        <a:pt x="1633007" y="1998184"/>
                        <a:pt x="1647910" y="1992343"/>
                      </a:cubicBezTo>
                      <a:cubicBezTo>
                        <a:pt x="1709602" y="1967261"/>
                        <a:pt x="1739409" y="1897176"/>
                        <a:pt x="1714108" y="1836027"/>
                      </a:cubicBezTo>
                      <a:lnTo>
                        <a:pt x="1326278" y="896067"/>
                      </a:lnTo>
                      <a:cubicBezTo>
                        <a:pt x="1320039" y="881294"/>
                        <a:pt x="1311028" y="868236"/>
                        <a:pt x="1300630" y="857586"/>
                      </a:cubicBezTo>
                      <a:cubicBezTo>
                        <a:pt x="1300630" y="857586"/>
                        <a:pt x="1214330" y="727723"/>
                        <a:pt x="912800" y="727723"/>
                      </a:cubicBezTo>
                      <a:close/>
                      <a:moveTo>
                        <a:pt x="910973" y="77965"/>
                      </a:moveTo>
                      <a:cubicBezTo>
                        <a:pt x="739790" y="77965"/>
                        <a:pt x="601630" y="215431"/>
                        <a:pt x="601630" y="384967"/>
                      </a:cubicBezTo>
                      <a:cubicBezTo>
                        <a:pt x="601630" y="554152"/>
                        <a:pt x="739790" y="691968"/>
                        <a:pt x="910973" y="691968"/>
                      </a:cubicBezTo>
                      <a:cubicBezTo>
                        <a:pt x="1081452" y="691968"/>
                        <a:pt x="1219961" y="554152"/>
                        <a:pt x="1219961" y="384967"/>
                      </a:cubicBezTo>
                      <a:cubicBezTo>
                        <a:pt x="1219961" y="215431"/>
                        <a:pt x="1081452" y="77965"/>
                        <a:pt x="910973" y="77965"/>
                      </a:cubicBezTo>
                      <a:close/>
                      <a:moveTo>
                        <a:pt x="0" y="0"/>
                      </a:moveTo>
                      <a:lnTo>
                        <a:pt x="1825201" y="0"/>
                      </a:lnTo>
                      <a:lnTo>
                        <a:pt x="1825201" y="3436614"/>
                      </a:lnTo>
                      <a:lnTo>
                        <a:pt x="0" y="3436614"/>
                      </a:lnTo>
                      <a:close/>
                    </a:path>
                  </a:pathLst>
                </a:custGeom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8F033290-0481-4596-B60C-2492615D3315}"/>
                    </a:ext>
                  </a:extLst>
                </p:cNvPr>
                <p:cNvSpPr/>
                <p:nvPr/>
              </p:nvSpPr>
              <p:spPr bwMode="auto">
                <a:xfrm>
                  <a:off x="8297966" y="3429000"/>
                  <a:ext cx="1028731" cy="1311332"/>
                </a:xfrm>
                <a:prstGeom prst="rect">
                  <a:avLst/>
                </a:prstGeom>
                <a:solidFill>
                  <a:srgbClr val="013F7C"/>
                </a:soli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 dirty="0"/>
                </a:p>
              </p:txBody>
            </p:sp>
            <p:sp useBgFill="1">
              <p:nvSpPr>
                <p:cNvPr id="26" name="Freeform: Shape 12">
                  <a:extLst>
                    <a:ext uri="{FF2B5EF4-FFF2-40B4-BE49-F238E27FC236}">
                      <a16:creationId xmlns:a16="http://schemas.microsoft.com/office/drawing/2014/main" id="{19ECC2B4-66E8-49E2-7B11-3DE0C52E5EB9}"/>
                    </a:ext>
                  </a:extLst>
                </p:cNvPr>
                <p:cNvSpPr/>
                <p:nvPr/>
              </p:nvSpPr>
              <p:spPr bwMode="auto">
                <a:xfrm>
                  <a:off x="8262440" y="2012327"/>
                  <a:ext cx="1073264" cy="2728006"/>
                </a:xfrm>
                <a:custGeom>
                  <a:avLst/>
                  <a:gdLst>
                    <a:gd name="connsiteX0" fmla="*/ 925165 w 1836455"/>
                    <a:gd name="connsiteY0" fmla="*/ 714843 h 3436614"/>
                    <a:gd name="connsiteX1" fmla="*/ 537543 w 1836455"/>
                    <a:gd name="connsiteY1" fmla="*/ 844171 h 3436614"/>
                    <a:gd name="connsiteX2" fmla="*/ 511966 w 1836455"/>
                    <a:gd name="connsiteY2" fmla="*/ 884518 h 3436614"/>
                    <a:gd name="connsiteX3" fmla="*/ 124344 w 1836455"/>
                    <a:gd name="connsiteY3" fmla="*/ 1832318 h 3436614"/>
                    <a:gd name="connsiteX4" fmla="*/ 190269 w 1836455"/>
                    <a:gd name="connsiteY4" fmla="*/ 1989744 h 3436614"/>
                    <a:gd name="connsiteX5" fmla="*/ 236019 w 1836455"/>
                    <a:gd name="connsiteY5" fmla="*/ 1998750 h 3436614"/>
                    <a:gd name="connsiteX6" fmla="*/ 347695 w 1836455"/>
                    <a:gd name="connsiteY6" fmla="*/ 1923820 h 3436614"/>
                    <a:gd name="connsiteX7" fmla="*/ 580052 w 1836455"/>
                    <a:gd name="connsiteY7" fmla="*/ 1355356 h 3436614"/>
                    <a:gd name="connsiteX8" fmla="*/ 580772 w 1836455"/>
                    <a:gd name="connsiteY8" fmla="*/ 1361120 h 3436614"/>
                    <a:gd name="connsiteX9" fmla="*/ 279249 w 1836455"/>
                    <a:gd name="connsiteY9" fmla="*/ 2438247 h 3436614"/>
                    <a:gd name="connsiteX10" fmla="*/ 583654 w 1836455"/>
                    <a:gd name="connsiteY10" fmla="*/ 2377366 h 3436614"/>
                    <a:gd name="connsiteX11" fmla="*/ 529258 w 1836455"/>
                    <a:gd name="connsiteY11" fmla="*/ 3203764 h 3436614"/>
                    <a:gd name="connsiteX12" fmla="*/ 657865 w 1836455"/>
                    <a:gd name="connsiteY12" fmla="*/ 3350023 h 3436614"/>
                    <a:gd name="connsiteX13" fmla="*/ 666871 w 1836455"/>
                    <a:gd name="connsiteY13" fmla="*/ 3350383 h 3436614"/>
                    <a:gd name="connsiteX14" fmla="*/ 804484 w 1836455"/>
                    <a:gd name="connsiteY14" fmla="*/ 3221776 h 3436614"/>
                    <a:gd name="connsiteX15" fmla="*/ 861762 w 1836455"/>
                    <a:gd name="connsiteY15" fmla="*/ 2352869 h 3436614"/>
                    <a:gd name="connsiteX16" fmla="*/ 925165 w 1836455"/>
                    <a:gd name="connsiteY16" fmla="*/ 2352149 h 3436614"/>
                    <a:gd name="connsiteX17" fmla="*/ 988928 w 1836455"/>
                    <a:gd name="connsiteY17" fmla="*/ 2352869 h 3436614"/>
                    <a:gd name="connsiteX18" fmla="*/ 1046207 w 1836455"/>
                    <a:gd name="connsiteY18" fmla="*/ 3221776 h 3436614"/>
                    <a:gd name="connsiteX19" fmla="*/ 1183820 w 1836455"/>
                    <a:gd name="connsiteY19" fmla="*/ 3350383 h 3436614"/>
                    <a:gd name="connsiteX20" fmla="*/ 1192826 w 1836455"/>
                    <a:gd name="connsiteY20" fmla="*/ 3350023 h 3436614"/>
                    <a:gd name="connsiteX21" fmla="*/ 1321433 w 1836455"/>
                    <a:gd name="connsiteY21" fmla="*/ 3203764 h 3436614"/>
                    <a:gd name="connsiteX22" fmla="*/ 1267036 w 1836455"/>
                    <a:gd name="connsiteY22" fmla="*/ 2377366 h 3436614"/>
                    <a:gd name="connsiteX23" fmla="*/ 1571802 w 1836455"/>
                    <a:gd name="connsiteY23" fmla="*/ 2438247 h 3436614"/>
                    <a:gd name="connsiteX24" fmla="*/ 1269918 w 1836455"/>
                    <a:gd name="connsiteY24" fmla="*/ 1361120 h 3436614"/>
                    <a:gd name="connsiteX25" fmla="*/ 1270638 w 1836455"/>
                    <a:gd name="connsiteY25" fmla="*/ 1355356 h 3436614"/>
                    <a:gd name="connsiteX26" fmla="*/ 1502995 w 1836455"/>
                    <a:gd name="connsiteY26" fmla="*/ 1923820 h 3436614"/>
                    <a:gd name="connsiteX27" fmla="*/ 1615031 w 1836455"/>
                    <a:gd name="connsiteY27" fmla="*/ 1998750 h 3436614"/>
                    <a:gd name="connsiteX28" fmla="*/ 1660422 w 1836455"/>
                    <a:gd name="connsiteY28" fmla="*/ 1989744 h 3436614"/>
                    <a:gd name="connsiteX29" fmla="*/ 1726346 w 1836455"/>
                    <a:gd name="connsiteY29" fmla="*/ 1832318 h 3436614"/>
                    <a:gd name="connsiteX30" fmla="*/ 1338724 w 1836455"/>
                    <a:gd name="connsiteY30" fmla="*/ 884518 h 3436614"/>
                    <a:gd name="connsiteX31" fmla="*/ 1313147 w 1836455"/>
                    <a:gd name="connsiteY31" fmla="*/ 844171 h 3436614"/>
                    <a:gd name="connsiteX32" fmla="*/ 925165 w 1836455"/>
                    <a:gd name="connsiteY32" fmla="*/ 714843 h 3436614"/>
                    <a:gd name="connsiteX33" fmla="*/ 930206 w 1836455"/>
                    <a:gd name="connsiteY33" fmla="*/ 67247 h 3436614"/>
                    <a:gd name="connsiteX34" fmla="*/ 628682 w 1836455"/>
                    <a:gd name="connsiteY34" fmla="*/ 368771 h 3436614"/>
                    <a:gd name="connsiteX35" fmla="*/ 930206 w 1836455"/>
                    <a:gd name="connsiteY35" fmla="*/ 670654 h 3436614"/>
                    <a:gd name="connsiteX36" fmla="*/ 1232090 w 1836455"/>
                    <a:gd name="connsiteY36" fmla="*/ 368771 h 3436614"/>
                    <a:gd name="connsiteX37" fmla="*/ 930206 w 1836455"/>
                    <a:gd name="connsiteY37" fmla="*/ 67247 h 3436614"/>
                    <a:gd name="connsiteX38" fmla="*/ 0 w 1836455"/>
                    <a:gd name="connsiteY38" fmla="*/ 0 h 3436614"/>
                    <a:gd name="connsiteX39" fmla="*/ 1836455 w 1836455"/>
                    <a:gd name="connsiteY39" fmla="*/ 0 h 3436614"/>
                    <a:gd name="connsiteX40" fmla="*/ 1836455 w 1836455"/>
                    <a:gd name="connsiteY40" fmla="*/ 3436614 h 3436614"/>
                    <a:gd name="connsiteX41" fmla="*/ 0 w 1836455"/>
                    <a:gd name="connsiteY41" fmla="*/ 3436614 h 3436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836455" h="3436614">
                      <a:moveTo>
                        <a:pt x="925165" y="714843"/>
                      </a:moveTo>
                      <a:cubicBezTo>
                        <a:pt x="623641" y="714843"/>
                        <a:pt x="537543" y="844171"/>
                        <a:pt x="537543" y="844171"/>
                      </a:cubicBezTo>
                      <a:cubicBezTo>
                        <a:pt x="537543" y="844171"/>
                        <a:pt x="518090" y="869388"/>
                        <a:pt x="511966" y="884518"/>
                      </a:cubicBezTo>
                      <a:lnTo>
                        <a:pt x="124344" y="1832318"/>
                      </a:lnTo>
                      <a:cubicBezTo>
                        <a:pt x="99127" y="1893919"/>
                        <a:pt x="128667" y="1964527"/>
                        <a:pt x="190269" y="1989744"/>
                      </a:cubicBezTo>
                      <a:cubicBezTo>
                        <a:pt x="205039" y="1995868"/>
                        <a:pt x="220529" y="1998750"/>
                        <a:pt x="236019" y="1998750"/>
                      </a:cubicBezTo>
                      <a:cubicBezTo>
                        <a:pt x="283211" y="1998750"/>
                        <a:pt x="328242" y="1970651"/>
                        <a:pt x="347695" y="1923820"/>
                      </a:cubicBezTo>
                      <a:lnTo>
                        <a:pt x="580052" y="1355356"/>
                      </a:lnTo>
                      <a:lnTo>
                        <a:pt x="580772" y="1361120"/>
                      </a:lnTo>
                      <a:lnTo>
                        <a:pt x="279249" y="2438247"/>
                      </a:lnTo>
                      <a:cubicBezTo>
                        <a:pt x="279249" y="2438247"/>
                        <a:pt x="403533" y="2402583"/>
                        <a:pt x="583654" y="2377366"/>
                      </a:cubicBezTo>
                      <a:lnTo>
                        <a:pt x="529258" y="3203764"/>
                      </a:lnTo>
                      <a:cubicBezTo>
                        <a:pt x="524214" y="3279415"/>
                        <a:pt x="581853" y="3345340"/>
                        <a:pt x="657865" y="3350023"/>
                      </a:cubicBezTo>
                      <a:lnTo>
                        <a:pt x="666871" y="3350383"/>
                      </a:lnTo>
                      <a:cubicBezTo>
                        <a:pt x="738919" y="3350383"/>
                        <a:pt x="799440" y="3294545"/>
                        <a:pt x="804484" y="3221776"/>
                      </a:cubicBezTo>
                      <a:lnTo>
                        <a:pt x="861762" y="2352869"/>
                      </a:lnTo>
                      <a:cubicBezTo>
                        <a:pt x="882656" y="2352509"/>
                        <a:pt x="903911" y="2352149"/>
                        <a:pt x="925165" y="2352149"/>
                      </a:cubicBezTo>
                      <a:cubicBezTo>
                        <a:pt x="946780" y="2352149"/>
                        <a:pt x="968034" y="2352509"/>
                        <a:pt x="988928" y="2352869"/>
                      </a:cubicBezTo>
                      <a:lnTo>
                        <a:pt x="1046207" y="3221776"/>
                      </a:lnTo>
                      <a:cubicBezTo>
                        <a:pt x="1051250" y="3294545"/>
                        <a:pt x="1111771" y="3350383"/>
                        <a:pt x="1183820" y="3350383"/>
                      </a:cubicBezTo>
                      <a:lnTo>
                        <a:pt x="1192826" y="3350023"/>
                      </a:lnTo>
                      <a:cubicBezTo>
                        <a:pt x="1268837" y="3345340"/>
                        <a:pt x="1326476" y="3279415"/>
                        <a:pt x="1321433" y="3203764"/>
                      </a:cubicBezTo>
                      <a:lnTo>
                        <a:pt x="1267036" y="2377366"/>
                      </a:lnTo>
                      <a:cubicBezTo>
                        <a:pt x="1447158" y="2402583"/>
                        <a:pt x="1571802" y="2438247"/>
                        <a:pt x="1571802" y="2438247"/>
                      </a:cubicBezTo>
                      <a:lnTo>
                        <a:pt x="1269918" y="1361120"/>
                      </a:lnTo>
                      <a:lnTo>
                        <a:pt x="1270638" y="1355356"/>
                      </a:lnTo>
                      <a:lnTo>
                        <a:pt x="1502995" y="1923820"/>
                      </a:lnTo>
                      <a:cubicBezTo>
                        <a:pt x="1522088" y="1970651"/>
                        <a:pt x="1567119" y="1998750"/>
                        <a:pt x="1615031" y="1998750"/>
                      </a:cubicBezTo>
                      <a:cubicBezTo>
                        <a:pt x="1629801" y="1998750"/>
                        <a:pt x="1645652" y="1995868"/>
                        <a:pt x="1660422" y="1989744"/>
                      </a:cubicBezTo>
                      <a:cubicBezTo>
                        <a:pt x="1722023" y="1964527"/>
                        <a:pt x="1751563" y="1893919"/>
                        <a:pt x="1726346" y="1832318"/>
                      </a:cubicBezTo>
                      <a:lnTo>
                        <a:pt x="1338724" y="884518"/>
                      </a:lnTo>
                      <a:cubicBezTo>
                        <a:pt x="1332600" y="869388"/>
                        <a:pt x="1313147" y="844171"/>
                        <a:pt x="1313147" y="844171"/>
                      </a:cubicBezTo>
                      <a:cubicBezTo>
                        <a:pt x="1313147" y="844171"/>
                        <a:pt x="1227049" y="714843"/>
                        <a:pt x="925165" y="714843"/>
                      </a:cubicBezTo>
                      <a:close/>
                      <a:moveTo>
                        <a:pt x="930206" y="67247"/>
                      </a:moveTo>
                      <a:cubicBezTo>
                        <a:pt x="763774" y="67247"/>
                        <a:pt x="628682" y="202699"/>
                        <a:pt x="628682" y="368771"/>
                      </a:cubicBezTo>
                      <a:cubicBezTo>
                        <a:pt x="628682" y="535563"/>
                        <a:pt x="763774" y="670654"/>
                        <a:pt x="930206" y="670654"/>
                      </a:cubicBezTo>
                      <a:cubicBezTo>
                        <a:pt x="1096999" y="670654"/>
                        <a:pt x="1232090" y="535563"/>
                        <a:pt x="1232090" y="368771"/>
                      </a:cubicBezTo>
                      <a:cubicBezTo>
                        <a:pt x="1232090" y="202699"/>
                        <a:pt x="1096999" y="67247"/>
                        <a:pt x="930206" y="67247"/>
                      </a:cubicBezTo>
                      <a:close/>
                      <a:moveTo>
                        <a:pt x="0" y="0"/>
                      </a:moveTo>
                      <a:lnTo>
                        <a:pt x="1836455" y="0"/>
                      </a:lnTo>
                      <a:lnTo>
                        <a:pt x="1836455" y="3436614"/>
                      </a:lnTo>
                      <a:lnTo>
                        <a:pt x="0" y="3436614"/>
                      </a:lnTo>
                      <a:close/>
                    </a:path>
                  </a:pathLst>
                </a:custGeom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15E7963-37C3-262F-4C1E-748D0137DA44}"/>
                  </a:ext>
                </a:extLst>
              </p:cNvPr>
              <p:cNvSpPr txBox="1"/>
              <p:nvPr/>
            </p:nvSpPr>
            <p:spPr>
              <a:xfrm>
                <a:off x="8347221" y="4748717"/>
                <a:ext cx="9965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013F7C"/>
                    </a:solidFill>
                    <a:latin typeface="+mj-lt"/>
                  </a:rPr>
                  <a:t>40%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9B2C3DB-9965-9273-F7D4-7505FD1B72BC}"/>
                  </a:ext>
                </a:extLst>
              </p:cNvPr>
              <p:cNvSpPr txBox="1"/>
              <p:nvPr/>
            </p:nvSpPr>
            <p:spPr>
              <a:xfrm>
                <a:off x="8347221" y="5093118"/>
                <a:ext cx="9965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13F7C"/>
                    </a:solidFill>
                    <a:latin typeface="+mj-lt"/>
                  </a:rPr>
                  <a:t>Female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3C264FC-7EC0-0095-CFAE-EBA93F8BA666}"/>
                  </a:ext>
                </a:extLst>
              </p:cNvPr>
              <p:cNvSpPr txBox="1"/>
              <p:nvPr/>
            </p:nvSpPr>
            <p:spPr>
              <a:xfrm>
                <a:off x="9669703" y="4740331"/>
                <a:ext cx="9965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013F7C"/>
                    </a:solidFill>
                    <a:latin typeface="+mj-lt"/>
                  </a:rPr>
                  <a:t>60%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4C730F0-EC9A-D174-FF75-4787D47EC78B}"/>
                  </a:ext>
                </a:extLst>
              </p:cNvPr>
              <p:cNvSpPr txBox="1"/>
              <p:nvPr/>
            </p:nvSpPr>
            <p:spPr>
              <a:xfrm>
                <a:off x="9669703" y="5084732"/>
                <a:ext cx="9965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13F7C"/>
                    </a:solidFill>
                    <a:latin typeface="+mj-lt"/>
                  </a:rPr>
                  <a:t>Male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0781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F8407-2325-AFDC-F522-20DD2435EC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>
            <a:extLst>
              <a:ext uri="{FF2B5EF4-FFF2-40B4-BE49-F238E27FC236}">
                <a16:creationId xmlns:a16="http://schemas.microsoft.com/office/drawing/2014/main" id="{EB32FCFE-3DDD-7C8D-DF66-D92053176A08}"/>
              </a:ext>
            </a:extLst>
          </p:cNvPr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>
            <a:extLst>
              <a:ext uri="{FF2B5EF4-FFF2-40B4-BE49-F238E27FC236}">
                <a16:creationId xmlns:a16="http://schemas.microsoft.com/office/drawing/2014/main" id="{B89D1530-6DF3-A2A8-D4F8-25A739372A8C}"/>
              </a:ext>
            </a:extLst>
          </p:cNvPr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>
            <a:extLst>
              <a:ext uri="{FF2B5EF4-FFF2-40B4-BE49-F238E27FC236}">
                <a16:creationId xmlns:a16="http://schemas.microsoft.com/office/drawing/2014/main" id="{E4B69A55-305E-7832-B8B6-EA46FD541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>
            <a:extLst>
              <a:ext uri="{FF2B5EF4-FFF2-40B4-BE49-F238E27FC236}">
                <a16:creationId xmlns:a16="http://schemas.microsoft.com/office/drawing/2014/main" id="{8D79E0BB-CEB4-0083-4337-466F4778760B}"/>
              </a:ext>
            </a:extLst>
          </p:cNvPr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13 - TextBox">
            <a:extLst>
              <a:ext uri="{FF2B5EF4-FFF2-40B4-BE49-F238E27FC236}">
                <a16:creationId xmlns:a16="http://schemas.microsoft.com/office/drawing/2014/main" id="{566CF11C-A0F4-3484-468F-2B7AB3142FF2}"/>
              </a:ext>
            </a:extLst>
          </p:cNvPr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813B27D-DD03-B90B-8582-F3E45AD1E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414" y="93406"/>
            <a:ext cx="10548255" cy="697192"/>
          </a:xfrm>
        </p:spPr>
        <p:txBody>
          <a:bodyPr>
            <a:normAutofit fontScale="90000"/>
          </a:bodyPr>
          <a:lstStyle/>
          <a:p>
            <a:r>
              <a:rPr lang="en-US" dirty="0"/>
              <a:t>SOURCE FUNDING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61FCE0E-410B-FA0D-F46F-5C3B7992C456}"/>
              </a:ext>
            </a:extLst>
          </p:cNvPr>
          <p:cNvSpPr txBox="1">
            <a:spLocks/>
          </p:cNvSpPr>
          <p:nvPr/>
        </p:nvSpPr>
        <p:spPr>
          <a:xfrm>
            <a:off x="948632" y="794059"/>
            <a:ext cx="10529497" cy="39152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rgbClr val="013F7C"/>
                </a:solidFill>
                <a:latin typeface="Calibri Light" panose="020F0302020204030204" pitchFamily="34" charset="0"/>
              </a:rPr>
              <a:t>Annual Budget 2024: 55M</a:t>
            </a:r>
            <a:r>
              <a:rPr lang="el-GR" sz="2800" dirty="0">
                <a:solidFill>
                  <a:srgbClr val="013F7C"/>
                </a:solidFill>
                <a:latin typeface="Calibri Light" panose="020F0302020204030204" pitchFamily="34" charset="0"/>
              </a:rPr>
              <a:t>€</a:t>
            </a:r>
            <a:endParaRPr lang="en-US" sz="2800" dirty="0"/>
          </a:p>
        </p:txBody>
      </p:sp>
      <p:graphicFrame>
        <p:nvGraphicFramePr>
          <p:cNvPr id="6" name="Content Placeholder 22">
            <a:extLst>
              <a:ext uri="{FF2B5EF4-FFF2-40B4-BE49-F238E27FC236}">
                <a16:creationId xmlns:a16="http://schemas.microsoft.com/office/drawing/2014/main" id="{F5FF61AF-B917-D07F-9E32-EA78F953C6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060032"/>
              </p:ext>
            </p:extLst>
          </p:nvPr>
        </p:nvGraphicFramePr>
        <p:xfrm>
          <a:off x="8275437" y="2236997"/>
          <a:ext cx="3167062" cy="2224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70781DFC-5AE5-F76F-11D6-D4F2F597656E}"/>
              </a:ext>
            </a:extLst>
          </p:cNvPr>
          <p:cNvSpPr txBox="1">
            <a:spLocks/>
          </p:cNvSpPr>
          <p:nvPr/>
        </p:nvSpPr>
        <p:spPr>
          <a:xfrm>
            <a:off x="777674" y="1401128"/>
            <a:ext cx="3166647" cy="669637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Montserrat SemiBold" panose="00000700000000000000" pitchFamily="50" charset="0"/>
              </a:rPr>
              <a:t>Public Funds</a:t>
            </a:r>
          </a:p>
        </p:txBody>
      </p:sp>
      <p:sp>
        <p:nvSpPr>
          <p:cNvPr id="8" name="Text Placeholder 26">
            <a:extLst>
              <a:ext uri="{FF2B5EF4-FFF2-40B4-BE49-F238E27FC236}">
                <a16:creationId xmlns:a16="http://schemas.microsoft.com/office/drawing/2014/main" id="{57F45871-4C0D-FE29-23B8-C89D0E2154C6}"/>
              </a:ext>
            </a:extLst>
          </p:cNvPr>
          <p:cNvSpPr txBox="1">
            <a:spLocks/>
          </p:cNvSpPr>
          <p:nvPr/>
        </p:nvSpPr>
        <p:spPr>
          <a:xfrm>
            <a:off x="4521940" y="1401128"/>
            <a:ext cx="3166647" cy="669637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Competitive Grants</a:t>
            </a:r>
          </a:p>
        </p:txBody>
      </p:sp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C934E1D3-522F-307E-471A-53F259372C8D}"/>
              </a:ext>
            </a:extLst>
          </p:cNvPr>
          <p:cNvSpPr txBox="1">
            <a:spLocks/>
          </p:cNvSpPr>
          <p:nvPr/>
        </p:nvSpPr>
        <p:spPr>
          <a:xfrm>
            <a:off x="8275206" y="1401127"/>
            <a:ext cx="3166647" cy="669638"/>
          </a:xfrm>
          <a:prstGeom prst="rect">
            <a:avLst/>
          </a:prstGeom>
          <a:ln>
            <a:noFill/>
          </a:ln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Montserrat SemiBold" panose="00000700000000000000" pitchFamily="50" charset="0"/>
              </a:rPr>
              <a:t>Private Research Contracts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11E5B81E-1D6C-99BE-63E5-1D6CAC032DB5}"/>
              </a:ext>
            </a:extLst>
          </p:cNvPr>
          <p:cNvSpPr txBox="1">
            <a:spLocks/>
          </p:cNvSpPr>
          <p:nvPr/>
        </p:nvSpPr>
        <p:spPr>
          <a:xfrm>
            <a:off x="846671" y="4751567"/>
            <a:ext cx="3077817" cy="1163151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Tx/>
              <a:buNone/>
              <a:def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sz="1600" b="1" dirty="0"/>
              <a:t>Public Funds</a:t>
            </a:r>
          </a:p>
          <a:p>
            <a:pPr algn="ctr">
              <a:lnSpc>
                <a:spcPct val="130000"/>
              </a:lnSpc>
            </a:pPr>
            <a:r>
              <a:rPr lang="en-US" sz="1600" b="1" dirty="0">
                <a:solidFill>
                  <a:srgbClr val="0070C0"/>
                </a:solidFill>
              </a:rPr>
              <a:t>Salaries, Permanent Staff </a:t>
            </a:r>
            <a:endParaRPr lang="en-US" sz="1600" dirty="0">
              <a:solidFill>
                <a:srgbClr val="0070C0"/>
              </a:solidFill>
            </a:endParaRPr>
          </a:p>
          <a:p>
            <a:pPr>
              <a:lnSpc>
                <a:spcPct val="130000"/>
              </a:lnSpc>
            </a:pPr>
            <a:endParaRPr lang="en-US" sz="1600" b="1" dirty="0"/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79490295-A3E0-3604-17AA-0185F0D0CA3F}"/>
              </a:ext>
            </a:extLst>
          </p:cNvPr>
          <p:cNvSpPr txBox="1">
            <a:spLocks/>
          </p:cNvSpPr>
          <p:nvPr/>
        </p:nvSpPr>
        <p:spPr>
          <a:xfrm>
            <a:off x="4521940" y="4555097"/>
            <a:ext cx="3077817" cy="1359621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Tx/>
              <a:buNone/>
              <a:def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sz="1600" b="1" dirty="0"/>
              <a:t>Competitive Grants</a:t>
            </a:r>
          </a:p>
          <a:p>
            <a:pPr algn="ctr">
              <a:lnSpc>
                <a:spcPct val="110000"/>
              </a:lnSpc>
            </a:pPr>
            <a:r>
              <a:rPr lang="en-US" sz="1600" b="1" dirty="0">
                <a:solidFill>
                  <a:srgbClr val="C00000"/>
                </a:solidFill>
              </a:rPr>
              <a:t>Horizon Europe</a:t>
            </a:r>
          </a:p>
          <a:p>
            <a:pPr algn="ctr">
              <a:lnSpc>
                <a:spcPct val="110000"/>
              </a:lnSpc>
            </a:pPr>
            <a:r>
              <a:rPr lang="en-US" sz="1600" b="1" dirty="0">
                <a:solidFill>
                  <a:srgbClr val="234686"/>
                </a:solidFill>
              </a:rPr>
              <a:t>National Awards</a:t>
            </a:r>
          </a:p>
          <a:p>
            <a:pPr algn="ctr">
              <a:lnSpc>
                <a:spcPct val="110000"/>
              </a:lnSpc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Government Contracts</a:t>
            </a:r>
          </a:p>
          <a:p>
            <a:pPr algn="ctr">
              <a:lnSpc>
                <a:spcPct val="130000"/>
              </a:lnSpc>
            </a:pPr>
            <a:endParaRPr lang="en-US" sz="1600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8669222D-1817-3AA8-7D24-8E0FDC24071E}"/>
              </a:ext>
            </a:extLst>
          </p:cNvPr>
          <p:cNvSpPr txBox="1">
            <a:spLocks/>
          </p:cNvSpPr>
          <p:nvPr/>
        </p:nvSpPr>
        <p:spPr>
          <a:xfrm>
            <a:off x="8349794" y="4555097"/>
            <a:ext cx="3077817" cy="1359621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Tx/>
              <a:buNone/>
              <a:def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sz="1600" b="1" dirty="0"/>
              <a:t>Private Research Contracts</a:t>
            </a:r>
          </a:p>
          <a:p>
            <a:pPr algn="ctr">
              <a:lnSpc>
                <a:spcPct val="110000"/>
              </a:lnSpc>
            </a:pP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</a:rPr>
              <a:t>IP Co-Development and Licensing</a:t>
            </a:r>
          </a:p>
          <a:p>
            <a:pPr algn="ctr">
              <a:lnSpc>
                <a:spcPct val="110000"/>
              </a:lnSpc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Spin-offs</a:t>
            </a:r>
          </a:p>
          <a:p>
            <a:pPr algn="ctr">
              <a:lnSpc>
                <a:spcPct val="11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Services</a:t>
            </a:r>
          </a:p>
          <a:p>
            <a:pPr algn="ctr">
              <a:lnSpc>
                <a:spcPct val="130000"/>
              </a:lnSpc>
            </a:pPr>
            <a:endParaRPr lang="en-US" sz="1600" dirty="0"/>
          </a:p>
        </p:txBody>
      </p:sp>
      <p:graphicFrame>
        <p:nvGraphicFramePr>
          <p:cNvPr id="30" name="Content Placeholder 22">
            <a:extLst>
              <a:ext uri="{FF2B5EF4-FFF2-40B4-BE49-F238E27FC236}">
                <a16:creationId xmlns:a16="http://schemas.microsoft.com/office/drawing/2014/main" id="{5AD7B55E-493B-5835-526B-1380FD0B0C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0654304"/>
              </p:ext>
            </p:extLst>
          </p:nvPr>
        </p:nvGraphicFramePr>
        <p:xfrm>
          <a:off x="777674" y="2236996"/>
          <a:ext cx="3167063" cy="2224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1" name="Content Placeholder 22">
            <a:extLst>
              <a:ext uri="{FF2B5EF4-FFF2-40B4-BE49-F238E27FC236}">
                <a16:creationId xmlns:a16="http://schemas.microsoft.com/office/drawing/2014/main" id="{4AF842E4-BAF9-41F1-F5AD-53D5D5CDA3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3148385"/>
              </p:ext>
            </p:extLst>
          </p:nvPr>
        </p:nvGraphicFramePr>
        <p:xfrm>
          <a:off x="4522587" y="2236997"/>
          <a:ext cx="3167062" cy="222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23226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TextBox"/>
          <p:cNvSpPr txBox="1"/>
          <p:nvPr/>
        </p:nvSpPr>
        <p:spPr>
          <a:xfrm>
            <a:off x="1212574" y="435311"/>
            <a:ext cx="1054816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/>
              <a:t>Scientific Identity, our Mission</a:t>
            </a:r>
            <a:endParaRPr lang="en-US" sz="3600" u="sng" dirty="0"/>
          </a:p>
          <a:p>
            <a:endParaRPr lang="el-GR" sz="2400" dirty="0"/>
          </a:p>
          <a:p>
            <a:r>
              <a:rPr lang="en-US" sz="2400" dirty="0"/>
              <a:t>The Institute of Nuclear and Particle Physics (INPP) is a unique research Institute in Greece in the fields of Nuclear and Particle Physics. </a:t>
            </a:r>
          </a:p>
          <a:p>
            <a:endParaRPr lang="el-GR" sz="2400" dirty="0"/>
          </a:p>
          <a:p>
            <a:r>
              <a:rPr lang="en-US" sz="2400" dirty="0"/>
              <a:t>INPP is a, predominantly,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fundamental research institution</a:t>
            </a:r>
            <a:r>
              <a:rPr lang="en-US" sz="2400" dirty="0"/>
              <a:t>, with activities focused on the areas of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High Energy Particle Physics (HEP), Nuclear Physics (NP) and Astroparticle Physics (APP)</a:t>
            </a:r>
            <a:r>
              <a:rPr lang="en-US" sz="2400" dirty="0"/>
              <a:t>, with experimental and theoretical activities in these main research areas. </a:t>
            </a:r>
          </a:p>
          <a:p>
            <a:endParaRPr lang="en-US" sz="2400" dirty="0"/>
          </a:p>
          <a:p>
            <a:r>
              <a:rPr lang="en-US" sz="2400" dirty="0"/>
              <a:t>The main mission of INPP is to carry out world class experimental and theoretical research, achieve  and retain scientific excellence and support innovation in High-Energy Physics, Nuclear Physics and Astroparticle Physics as well as their applications .</a:t>
            </a:r>
            <a:endParaRPr lang="el-GR" sz="2400" dirty="0"/>
          </a:p>
        </p:txBody>
      </p:sp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TextBox"/>
          <p:cNvSpPr txBox="1"/>
          <p:nvPr/>
        </p:nvSpPr>
        <p:spPr>
          <a:xfrm>
            <a:off x="1212574" y="435311"/>
            <a:ext cx="105481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/>
              <a:t>Personnel </a:t>
            </a:r>
          </a:p>
          <a:p>
            <a:endParaRPr lang="en-US" sz="2400" dirty="0"/>
          </a:p>
          <a:p>
            <a:r>
              <a:rPr lang="en-GB" sz="2400" dirty="0"/>
              <a:t>17 Permanent/tenure track researchers</a:t>
            </a:r>
          </a:p>
          <a:p>
            <a:r>
              <a:rPr lang="en-US" sz="2400" dirty="0"/>
              <a:t>6 Staff scientists and technicians</a:t>
            </a:r>
          </a:p>
          <a:p>
            <a:r>
              <a:rPr lang="en-GB" sz="2400" dirty="0"/>
              <a:t>2 Administrative personnel</a:t>
            </a:r>
          </a:p>
          <a:p>
            <a:r>
              <a:rPr lang="en-GB" sz="2400" dirty="0"/>
              <a:t>1 Support personnel</a:t>
            </a:r>
          </a:p>
          <a:p>
            <a:endParaRPr lang="en-GB" sz="2400" dirty="0"/>
          </a:p>
          <a:p>
            <a:r>
              <a:rPr lang="en-GB" sz="2400" dirty="0"/>
              <a:t>6 research associates</a:t>
            </a:r>
          </a:p>
          <a:p>
            <a:r>
              <a:rPr lang="en-GB" sz="2400" dirty="0"/>
              <a:t>24 Ph.D. candidates</a:t>
            </a:r>
          </a:p>
          <a:p>
            <a:r>
              <a:rPr lang="en-US" sz="2400" dirty="0"/>
              <a:t>19 Master and Undergraduate students</a:t>
            </a:r>
            <a:endParaRPr lang="el-GR" sz="2400" dirty="0"/>
          </a:p>
        </p:txBody>
      </p:sp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TextBox"/>
          <p:cNvSpPr txBox="1"/>
          <p:nvPr/>
        </p:nvSpPr>
        <p:spPr>
          <a:xfrm>
            <a:off x="1212574" y="435311"/>
            <a:ext cx="105481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/>
              <a:t>Experimental High Energy Physics – CMS </a:t>
            </a:r>
            <a:endParaRPr lang="en-US" sz="2400" u="sng" dirty="0"/>
          </a:p>
          <a:p>
            <a:endParaRPr lang="en-US" sz="2400" dirty="0"/>
          </a:p>
          <a:p>
            <a:endParaRPr lang="el-GR" sz="2400" dirty="0"/>
          </a:p>
          <a:p>
            <a:r>
              <a:rPr lang="en-US" sz="2400" dirty="0"/>
              <a:t>Part of the CMS in LHC since the inception</a:t>
            </a:r>
          </a:p>
          <a:p>
            <a:r>
              <a:rPr lang="en-US" sz="2400" dirty="0"/>
              <a:t> of the experiment in the 1990s. </a:t>
            </a:r>
          </a:p>
          <a:p>
            <a:r>
              <a:rPr lang="en-US" sz="2400" dirty="0"/>
              <a:t>Development of the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Si modules of the 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CMS Preshower of ECAL calorimeter</a:t>
            </a:r>
            <a:r>
              <a:rPr lang="en-US" sz="2400" dirty="0"/>
              <a:t>, </a:t>
            </a:r>
          </a:p>
          <a:p>
            <a:r>
              <a:rPr lang="en-US" sz="2400" dirty="0"/>
              <a:t>the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global CMS trigger emulator project</a:t>
            </a:r>
          </a:p>
          <a:p>
            <a:r>
              <a:rPr lang="en-US" sz="2400" dirty="0"/>
              <a:t> and numerous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physics analyses</a:t>
            </a:r>
            <a:r>
              <a:rPr lang="en-US" sz="2400" dirty="0"/>
              <a:t>. </a:t>
            </a:r>
          </a:p>
          <a:p>
            <a:r>
              <a:rPr lang="en-US" sz="2400" dirty="0"/>
              <a:t>Since 2016, part of the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Tracker Silicon project </a:t>
            </a:r>
          </a:p>
          <a:p>
            <a:r>
              <a:rPr lang="en-US" sz="2400" dirty="0"/>
              <a:t>in view of the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Phase II upgrade </a:t>
            </a:r>
            <a:r>
              <a:rPr lang="en-US" sz="2400" dirty="0"/>
              <a:t>of the </a:t>
            </a:r>
          </a:p>
          <a:p>
            <a:r>
              <a:rPr lang="en-US" sz="2400" dirty="0"/>
              <a:t>CMS detector: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development of the silicon sensors, the Data Acquisition System and the evaluation of the front-end electronics.</a:t>
            </a:r>
            <a:endParaRPr lang="el-GR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3915" y="1024930"/>
            <a:ext cx="5188086" cy="366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Christos Markou</a:t>
            </a:r>
            <a:r>
              <a:rPr lang="el-G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25/8/2025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109925</TotalTime>
  <Words>798</Words>
  <Application>Microsoft Office PowerPoint</Application>
  <PresentationFormat>Widescreen</PresentationFormat>
  <Paragraphs>158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Montserrat SemiBold</vt:lpstr>
      <vt:lpstr>Θέμα του Office</vt:lpstr>
      <vt:lpstr>PowerPoint Presentation</vt:lpstr>
      <vt:lpstr>PowerPoint Presentation</vt:lpstr>
      <vt:lpstr>The Institutes</vt:lpstr>
      <vt:lpstr>PowerPoint Presentation</vt:lpstr>
      <vt:lpstr>PowerPoint Presentation</vt:lpstr>
      <vt:lpstr>SOURCE FUNDING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Christos Markou</cp:lastModifiedBy>
  <cp:revision>496</cp:revision>
  <dcterms:created xsi:type="dcterms:W3CDTF">2016-10-23T20:51:55Z</dcterms:created>
  <dcterms:modified xsi:type="dcterms:W3CDTF">2025-08-19T11:45:09Z</dcterms:modified>
</cp:coreProperties>
</file>