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60" r:id="rId4"/>
  </p:sldMasterIdLst>
  <p:notesMasterIdLst>
    <p:notesMasterId r:id="rId22"/>
  </p:notesMasterIdLst>
  <p:handoutMasterIdLst>
    <p:handoutMasterId r:id="rId23"/>
  </p:handoutMasterIdLst>
  <p:sldIdLst>
    <p:sldId id="343" r:id="rId5"/>
    <p:sldId id="5903" r:id="rId6"/>
    <p:sldId id="5904" r:id="rId7"/>
    <p:sldId id="5892" r:id="rId8"/>
    <p:sldId id="5790" r:id="rId9"/>
    <p:sldId id="5891" r:id="rId10"/>
    <p:sldId id="5905" r:id="rId11"/>
    <p:sldId id="5798" r:id="rId12"/>
    <p:sldId id="5908" r:id="rId13"/>
    <p:sldId id="5794" r:id="rId14"/>
    <p:sldId id="3959" r:id="rId15"/>
    <p:sldId id="5906" r:id="rId16"/>
    <p:sldId id="5890" r:id="rId17"/>
    <p:sldId id="5909" r:id="rId18"/>
    <p:sldId id="5907" r:id="rId19"/>
    <p:sldId id="5791" r:id="rId20"/>
    <p:sldId id="5910" r:id="rId21"/>
  </p:sldIdLst>
  <p:sldSz cx="12192000" cy="6858000"/>
  <p:notesSz cx="6858000" cy="9144000"/>
  <p:embeddedFontLst>
    <p:embeddedFont>
      <p:font typeface="ＭＳ Ｐゴシック" panose="020B0600070205080204" pitchFamily="34" charset="-128"/>
      <p:regular r:id="rId24"/>
    </p:embeddedFont>
    <p:embeddedFont>
      <p:font typeface="Comic Sans MS" panose="030F0702030302020204" pitchFamily="66" charset="0"/>
      <p:regular r:id="rId25"/>
      <p:bold r:id="rId26"/>
      <p:italic r:id="rId27"/>
      <p:boldItalic r:id="rId2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1FF"/>
    <a:srgbClr val="7F7F7F"/>
    <a:srgbClr val="21A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476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3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2.fntdata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1.fntdata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font" Target="fonts/font5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4.fntdata"/><Relationship Id="rId30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gaitsev, Sergei" userId="405c3a62-91b3-4c27-8eb4-1d4aa88eca23" providerId="ADAL" clId="{C7D9B87A-ADC7-4D14-94F2-77A3002B5ACE}"/>
    <pc:docChg chg="undo custSel addSld delSld modSld">
      <pc:chgData name="Nagaitsev, Sergei" userId="405c3a62-91b3-4c27-8eb4-1d4aa88eca23" providerId="ADAL" clId="{C7D9B87A-ADC7-4D14-94F2-77A3002B5ACE}" dt="2025-06-04T05:20:59.299" v="1691" actId="20577"/>
      <pc:docMkLst>
        <pc:docMk/>
      </pc:docMkLst>
      <pc:sldChg chg="del">
        <pc:chgData name="Nagaitsev, Sergei" userId="405c3a62-91b3-4c27-8eb4-1d4aa88eca23" providerId="ADAL" clId="{C7D9B87A-ADC7-4D14-94F2-77A3002B5ACE}" dt="2025-06-04T03:56:01.444" v="0" actId="47"/>
        <pc:sldMkLst>
          <pc:docMk/>
          <pc:sldMk cId="1031155665" sldId="2311"/>
        </pc:sldMkLst>
      </pc:sldChg>
      <pc:sldChg chg="del">
        <pc:chgData name="Nagaitsev, Sergei" userId="405c3a62-91b3-4c27-8eb4-1d4aa88eca23" providerId="ADAL" clId="{C7D9B87A-ADC7-4D14-94F2-77A3002B5ACE}" dt="2025-06-04T04:22:48.706" v="1041" actId="47"/>
        <pc:sldMkLst>
          <pc:docMk/>
          <pc:sldMk cId="708678135" sldId="3919"/>
        </pc:sldMkLst>
      </pc:sldChg>
      <pc:sldChg chg="modSp mod">
        <pc:chgData name="Nagaitsev, Sergei" userId="405c3a62-91b3-4c27-8eb4-1d4aa88eca23" providerId="ADAL" clId="{C7D9B87A-ADC7-4D14-94F2-77A3002B5ACE}" dt="2025-06-04T04:11:55.302" v="638" actId="20577"/>
        <pc:sldMkLst>
          <pc:docMk/>
          <pc:sldMk cId="3241980841" sldId="5791"/>
        </pc:sldMkLst>
        <pc:spChg chg="mod">
          <ac:chgData name="Nagaitsev, Sergei" userId="405c3a62-91b3-4c27-8eb4-1d4aa88eca23" providerId="ADAL" clId="{C7D9B87A-ADC7-4D14-94F2-77A3002B5ACE}" dt="2025-06-04T04:11:55.302" v="638" actId="20577"/>
          <ac:spMkLst>
            <pc:docMk/>
            <pc:sldMk cId="3241980841" sldId="5791"/>
            <ac:spMk id="4" creationId="{14F0E5FA-87A1-ED2C-5476-13E6FCD23123}"/>
          </ac:spMkLst>
        </pc:spChg>
      </pc:sldChg>
      <pc:sldChg chg="addSp modSp mod">
        <pc:chgData name="Nagaitsev, Sergei" userId="405c3a62-91b3-4c27-8eb4-1d4aa88eca23" providerId="ADAL" clId="{C7D9B87A-ADC7-4D14-94F2-77A3002B5ACE}" dt="2025-06-04T05:20:59.299" v="1691" actId="20577"/>
        <pc:sldMkLst>
          <pc:docMk/>
          <pc:sldMk cId="2808721568" sldId="5904"/>
        </pc:sldMkLst>
        <pc:spChg chg="add mod">
          <ac:chgData name="Nagaitsev, Sergei" userId="405c3a62-91b3-4c27-8eb4-1d4aa88eca23" providerId="ADAL" clId="{C7D9B87A-ADC7-4D14-94F2-77A3002B5ACE}" dt="2025-06-04T05:20:59.299" v="1691" actId="20577"/>
          <ac:spMkLst>
            <pc:docMk/>
            <pc:sldMk cId="2808721568" sldId="5904"/>
            <ac:spMk id="3" creationId="{7D6DB4E5-68A0-B8D5-61A8-AEFF3320A7A4}"/>
          </ac:spMkLst>
        </pc:spChg>
        <pc:picChg chg="mod">
          <ac:chgData name="Nagaitsev, Sergei" userId="405c3a62-91b3-4c27-8eb4-1d4aa88eca23" providerId="ADAL" clId="{C7D9B87A-ADC7-4D14-94F2-77A3002B5ACE}" dt="2025-06-04T05:16:45.086" v="1520" actId="1076"/>
          <ac:picMkLst>
            <pc:docMk/>
            <pc:sldMk cId="2808721568" sldId="5904"/>
            <ac:picMk id="4" creationId="{2558F105-383B-5B82-9DF0-40935307B18B}"/>
          </ac:picMkLst>
        </pc:picChg>
      </pc:sldChg>
      <pc:sldChg chg="addSp modSp new mod">
        <pc:chgData name="Nagaitsev, Sergei" userId="405c3a62-91b3-4c27-8eb4-1d4aa88eca23" providerId="ADAL" clId="{C7D9B87A-ADC7-4D14-94F2-77A3002B5ACE}" dt="2025-06-04T04:13:50.674" v="701" actId="20577"/>
        <pc:sldMkLst>
          <pc:docMk/>
          <pc:sldMk cId="838519704" sldId="5907"/>
        </pc:sldMkLst>
        <pc:spChg chg="mod">
          <ac:chgData name="Nagaitsev, Sergei" userId="405c3a62-91b3-4c27-8eb4-1d4aa88eca23" providerId="ADAL" clId="{C7D9B87A-ADC7-4D14-94F2-77A3002B5ACE}" dt="2025-06-04T03:56:29.226" v="36" actId="20577"/>
          <ac:spMkLst>
            <pc:docMk/>
            <pc:sldMk cId="838519704" sldId="5907"/>
            <ac:spMk id="2" creationId="{88C858E2-0D75-4538-5ED3-5D270ABB8E6D}"/>
          </ac:spMkLst>
        </pc:spChg>
        <pc:spChg chg="mod">
          <ac:chgData name="Nagaitsev, Sergei" userId="405c3a62-91b3-4c27-8eb4-1d4aa88eca23" providerId="ADAL" clId="{C7D9B87A-ADC7-4D14-94F2-77A3002B5ACE}" dt="2025-06-04T04:13:50.674" v="701" actId="20577"/>
          <ac:spMkLst>
            <pc:docMk/>
            <pc:sldMk cId="838519704" sldId="5907"/>
            <ac:spMk id="3" creationId="{2FAC6DDC-B625-C6D0-0704-F1328799DD01}"/>
          </ac:spMkLst>
        </pc:spChg>
        <pc:graphicFrameChg chg="add mod modGraphic">
          <ac:chgData name="Nagaitsev, Sergei" userId="405c3a62-91b3-4c27-8eb4-1d4aa88eca23" providerId="ADAL" clId="{C7D9B87A-ADC7-4D14-94F2-77A3002B5ACE}" dt="2025-06-04T03:59:28.539" v="83" actId="14100"/>
          <ac:graphicFrameMkLst>
            <pc:docMk/>
            <pc:sldMk cId="838519704" sldId="5907"/>
            <ac:graphicFrameMk id="5" creationId="{AEBFD2B8-1B73-1FCC-8BC3-B3E2DA1FC340}"/>
          </ac:graphicFrameMkLst>
        </pc:graphicFrameChg>
        <pc:picChg chg="add mod modCrop">
          <ac:chgData name="Nagaitsev, Sergei" userId="405c3a62-91b3-4c27-8eb4-1d4aa88eca23" providerId="ADAL" clId="{C7D9B87A-ADC7-4D14-94F2-77A3002B5ACE}" dt="2025-06-04T03:59:59.956" v="87" actId="1076"/>
          <ac:picMkLst>
            <pc:docMk/>
            <pc:sldMk cId="838519704" sldId="5907"/>
            <ac:picMk id="6" creationId="{4563E812-ACF6-0A6C-3532-9F48B1CCCD78}"/>
          </ac:picMkLst>
        </pc:picChg>
      </pc:sldChg>
      <pc:sldChg chg="add del">
        <pc:chgData name="Nagaitsev, Sergei" userId="405c3a62-91b3-4c27-8eb4-1d4aa88eca23" providerId="ADAL" clId="{C7D9B87A-ADC7-4D14-94F2-77A3002B5ACE}" dt="2025-06-04T03:58:59.939" v="80"/>
        <pc:sldMkLst>
          <pc:docMk/>
          <pc:sldMk cId="2429050017" sldId="5908"/>
        </pc:sldMkLst>
      </pc:sldChg>
      <pc:sldChg chg="modSp new mod">
        <pc:chgData name="Nagaitsev, Sergei" userId="405c3a62-91b3-4c27-8eb4-1d4aa88eca23" providerId="ADAL" clId="{C7D9B87A-ADC7-4D14-94F2-77A3002B5ACE}" dt="2025-06-04T04:22:32.538" v="1040" actId="20577"/>
        <pc:sldMkLst>
          <pc:docMk/>
          <pc:sldMk cId="3225113146" sldId="5908"/>
        </pc:sldMkLst>
        <pc:spChg chg="mod">
          <ac:chgData name="Nagaitsev, Sergei" userId="405c3a62-91b3-4c27-8eb4-1d4aa88eca23" providerId="ADAL" clId="{C7D9B87A-ADC7-4D14-94F2-77A3002B5ACE}" dt="2025-06-04T04:16:17.977" v="709" actId="20577"/>
          <ac:spMkLst>
            <pc:docMk/>
            <pc:sldMk cId="3225113146" sldId="5908"/>
            <ac:spMk id="2" creationId="{30EFC21D-5D23-5763-DA4C-B80209A06C45}"/>
          </ac:spMkLst>
        </pc:spChg>
        <pc:spChg chg="mod">
          <ac:chgData name="Nagaitsev, Sergei" userId="405c3a62-91b3-4c27-8eb4-1d4aa88eca23" providerId="ADAL" clId="{C7D9B87A-ADC7-4D14-94F2-77A3002B5ACE}" dt="2025-06-04T04:22:32.538" v="1040" actId="20577"/>
          <ac:spMkLst>
            <pc:docMk/>
            <pc:sldMk cId="3225113146" sldId="5908"/>
            <ac:spMk id="3" creationId="{0F1B8779-B8DB-3989-8B09-98ABB428A97D}"/>
          </ac:spMkLst>
        </pc:spChg>
      </pc:sldChg>
      <pc:sldChg chg="modSp new mod">
        <pc:chgData name="Nagaitsev, Sergei" userId="405c3a62-91b3-4c27-8eb4-1d4aa88eca23" providerId="ADAL" clId="{C7D9B87A-ADC7-4D14-94F2-77A3002B5ACE}" dt="2025-06-04T04:48:19.139" v="1479" actId="20577"/>
        <pc:sldMkLst>
          <pc:docMk/>
          <pc:sldMk cId="2313942536" sldId="5909"/>
        </pc:sldMkLst>
        <pc:spChg chg="mod">
          <ac:chgData name="Nagaitsev, Sergei" userId="405c3a62-91b3-4c27-8eb4-1d4aa88eca23" providerId="ADAL" clId="{C7D9B87A-ADC7-4D14-94F2-77A3002B5ACE}" dt="2025-06-04T04:24:10.414" v="1109" actId="20577"/>
          <ac:spMkLst>
            <pc:docMk/>
            <pc:sldMk cId="2313942536" sldId="5909"/>
            <ac:spMk id="2" creationId="{4EFF35B1-71BC-DD69-0E83-8073E04E0FD4}"/>
          </ac:spMkLst>
        </pc:spChg>
        <pc:spChg chg="mod">
          <ac:chgData name="Nagaitsev, Sergei" userId="405c3a62-91b3-4c27-8eb4-1d4aa88eca23" providerId="ADAL" clId="{C7D9B87A-ADC7-4D14-94F2-77A3002B5ACE}" dt="2025-06-04T04:48:19.139" v="1479" actId="20577"/>
          <ac:spMkLst>
            <pc:docMk/>
            <pc:sldMk cId="2313942536" sldId="5909"/>
            <ac:spMk id="3" creationId="{C8DB53E8-EF3A-5049-3DE7-2A8DB7BFE6C7}"/>
          </ac:spMkLst>
        </pc:spChg>
      </pc:sldChg>
      <pc:sldChg chg="modSp new mod">
        <pc:chgData name="Nagaitsev, Sergei" userId="405c3a62-91b3-4c27-8eb4-1d4aa88eca23" providerId="ADAL" clId="{C7D9B87A-ADC7-4D14-94F2-77A3002B5ACE}" dt="2025-06-04T04:51:49.243" v="1519" actId="20577"/>
        <pc:sldMkLst>
          <pc:docMk/>
          <pc:sldMk cId="3802554890" sldId="5910"/>
        </pc:sldMkLst>
        <pc:spChg chg="mod">
          <ac:chgData name="Nagaitsev, Sergei" userId="405c3a62-91b3-4c27-8eb4-1d4aa88eca23" providerId="ADAL" clId="{C7D9B87A-ADC7-4D14-94F2-77A3002B5ACE}" dt="2025-06-04T04:26:29.363" v="1275" actId="20577"/>
          <ac:spMkLst>
            <pc:docMk/>
            <pc:sldMk cId="3802554890" sldId="5910"/>
            <ac:spMk id="2" creationId="{6D2EDF44-8DDF-7ACD-8BD7-2097DB19A973}"/>
          </ac:spMkLst>
        </pc:spChg>
        <pc:spChg chg="mod">
          <ac:chgData name="Nagaitsev, Sergei" userId="405c3a62-91b3-4c27-8eb4-1d4aa88eca23" providerId="ADAL" clId="{C7D9B87A-ADC7-4D14-94F2-77A3002B5ACE}" dt="2025-06-04T04:51:49.243" v="1519" actId="20577"/>
          <ac:spMkLst>
            <pc:docMk/>
            <pc:sldMk cId="3802554890" sldId="5910"/>
            <ac:spMk id="3" creationId="{A7139B9F-9CFB-2A34-9E9E-DABA055E6EBB}"/>
          </ac:spMkLst>
        </pc:spChg>
      </pc:sldChg>
      <pc:sldMasterChg chg="delSldLayout">
        <pc:chgData name="Nagaitsev, Sergei" userId="405c3a62-91b3-4c27-8eb4-1d4aa88eca23" providerId="ADAL" clId="{C7D9B87A-ADC7-4D14-94F2-77A3002B5ACE}" dt="2025-06-04T04:22:48.706" v="1041" actId="47"/>
        <pc:sldMasterMkLst>
          <pc:docMk/>
          <pc:sldMasterMk cId="544521178" sldId="2147483660"/>
        </pc:sldMasterMkLst>
        <pc:sldLayoutChg chg="del">
          <pc:chgData name="Nagaitsev, Sergei" userId="405c3a62-91b3-4c27-8eb4-1d4aa88eca23" providerId="ADAL" clId="{C7D9B87A-ADC7-4D14-94F2-77A3002B5ACE}" dt="2025-06-04T04:22:48.706" v="1041" actId="47"/>
          <pc:sldLayoutMkLst>
            <pc:docMk/>
            <pc:sldMasterMk cId="544521178" sldId="2147483660"/>
            <pc:sldLayoutMk cId="914891130" sldId="2147483703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4F6B566-8F4F-2297-E09A-EC0A5919D72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FEF84F-FF67-CFE6-EE39-7622459E9C4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35C532-7310-4D0E-A33E-9CFB32DA3130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3D95DF-83FA-FE96-2EE5-1174D2E87D6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Ferdinand Willeke, Accelerator and CD3A status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967F68-58BC-4765-5D43-302ABEE7BAB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FBC339-4610-4F10-854C-D2930A4EB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68892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6F475-F7F5-6C41-B37C-656C49194CAF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Ferdinand Willeke, Accelerator and CD3A status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839EF-EF2D-A244-8B03-02564FD38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8098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02920" y="1174478"/>
            <a:ext cx="10962105" cy="1240412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ct val="100000"/>
              </a:lnSpc>
              <a:defRPr sz="4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/>
              <a:t>Title from Agenda</a:t>
            </a:r>
            <a:br>
              <a:rPr lang="en-US"/>
            </a:br>
            <a:r>
              <a:rPr lang="en-US"/>
              <a:t>Continuation of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02920" y="5074920"/>
            <a:ext cx="4363736" cy="101962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SC-x Identifier</a:t>
            </a:r>
          </a:p>
          <a:p>
            <a:r>
              <a:rPr lang="en-US"/>
              <a:t>EIC CD-3A Review</a:t>
            </a:r>
          </a:p>
          <a:p>
            <a:r>
              <a:rPr lang="en-US"/>
              <a:t>November 14-16, 2023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02920" y="3288714"/>
            <a:ext cx="10962105" cy="44897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8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Presenter Name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99D03B-F4BD-85C1-5955-B2BB7ACF4A4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26314" y="472833"/>
            <a:ext cx="1632203" cy="457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6D9F0E-4B80-0FD1-A24A-1C1B60A4BB4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7566183" y="472833"/>
            <a:ext cx="1787236" cy="457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0496317-0189-6060-26F4-32FD0508897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067685" y="472833"/>
            <a:ext cx="1825604" cy="457200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12F870F-A3EC-0442-4A49-50365EE5DD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02920" y="2423582"/>
            <a:ext cx="10962105" cy="501650"/>
          </a:xfrm>
          <a:prstGeom prst="rect">
            <a:avLst/>
          </a:prstGeom>
        </p:spPr>
        <p:txBody>
          <a:bodyPr anchor="ctr"/>
          <a:lstStyle>
            <a:lvl1pPr marL="0" indent="0">
              <a:buFontTx/>
              <a:buNone/>
              <a:defRPr sz="28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800"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z="2800"/>
              <a:t>Secondary title if needed</a:t>
            </a:r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FD74062-0C2E-090F-07DF-75D428DE15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02920" y="4233687"/>
            <a:ext cx="10962105" cy="3795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WBS 6.0x.xxx WBS Name (Exact from WBS)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DFAD954-7DFC-3150-35B3-444AB26BD58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2920" y="3738425"/>
            <a:ext cx="10962105" cy="477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Project Role or Organizational Role if not Project</a:t>
            </a:r>
          </a:p>
        </p:txBody>
      </p:sp>
    </p:spTree>
    <p:extLst>
      <p:ext uri="{BB962C8B-B14F-4D97-AF65-F5344CB8AC3E}">
        <p14:creationId xmlns:p14="http://schemas.microsoft.com/office/powerpoint/2010/main" val="34199463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>
          <p15:clr>
            <a:srgbClr val="FBAE40"/>
          </p15:clr>
        </p15:guide>
        <p15:guide id="8" pos="3840">
          <p15:clr>
            <a:srgbClr val="FBAE40"/>
          </p15:clr>
        </p15:guide>
        <p15:guide id="9" orient="horz" pos="3888">
          <p15:clr>
            <a:srgbClr val="FBAE40"/>
          </p15:clr>
        </p15:guide>
        <p15:guide id="10" pos="360">
          <p15:clr>
            <a:srgbClr val="FBAE40"/>
          </p15:clr>
        </p15:guide>
        <p15:guide id="11" pos="7320">
          <p15:clr>
            <a:srgbClr val="FBAE40"/>
          </p15:clr>
        </p15:guide>
        <p15:guide id="12" orient="horz" pos="398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2 Scope WB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1961" y="0"/>
            <a:ext cx="8229600" cy="81486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L2 Scope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DB1CA04-87E2-D953-3DF8-10B743CAB7F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438236" y="0"/>
            <a:ext cx="2514600" cy="814388"/>
          </a:xfrm>
        </p:spPr>
        <p:txBody>
          <a:bodyPr/>
          <a:lstStyle>
            <a:lvl1pPr marL="0" indent="0" algn="r">
              <a:buFontTx/>
              <a:buNone/>
              <a:defRPr b="1"/>
            </a:lvl1pPr>
          </a:lstStyle>
          <a:p>
            <a:pPr lvl="0"/>
            <a:r>
              <a:rPr lang="en-US"/>
              <a:t>Accelerator</a:t>
            </a:r>
          </a:p>
          <a:p>
            <a:pPr lvl="0"/>
            <a:r>
              <a:rPr lang="en-US"/>
              <a:t>SC-x Breakout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B8EACF-4276-290B-9B2F-314CC8D8D2B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63035" y="5576840"/>
            <a:ext cx="7315200" cy="685800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pPr lvl="0"/>
            <a:r>
              <a:rPr lang="en-US"/>
              <a:t>Breakout Session Reference</a:t>
            </a:r>
          </a:p>
        </p:txBody>
      </p:sp>
    </p:spTree>
    <p:extLst>
      <p:ext uri="{BB962C8B-B14F-4D97-AF65-F5344CB8AC3E}">
        <p14:creationId xmlns:p14="http://schemas.microsoft.com/office/powerpoint/2010/main" val="1789550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8D91B-7801-B3EC-7CA4-44C5BF1D94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1963" y="0"/>
            <a:ext cx="11499234" cy="81486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Title Only</a:t>
            </a:r>
          </a:p>
        </p:txBody>
      </p:sp>
    </p:spTree>
    <p:extLst>
      <p:ext uri="{BB962C8B-B14F-4D97-AF65-F5344CB8AC3E}">
        <p14:creationId xmlns:p14="http://schemas.microsoft.com/office/powerpoint/2010/main" val="29891686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epa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5212080"/>
          </a:xfr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36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Section Separator – Title Line 1</a:t>
            </a:r>
          </a:p>
          <a:p>
            <a:pPr lvl="0"/>
            <a:r>
              <a:rPr lang="en-US"/>
              <a:t>Section Separator – Title Line 2</a:t>
            </a:r>
          </a:p>
          <a:p>
            <a:pPr lvl="0"/>
            <a:r>
              <a:rPr lang="en-US"/>
              <a:t>Section Separator – Title Line 3</a:t>
            </a:r>
          </a:p>
        </p:txBody>
      </p:sp>
    </p:spTree>
    <p:extLst>
      <p:ext uri="{BB962C8B-B14F-4D97-AF65-F5344CB8AC3E}">
        <p14:creationId xmlns:p14="http://schemas.microsoft.com/office/powerpoint/2010/main" val="39662836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30514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/>
            </a:lvl1pPr>
          </a:lstStyle>
          <a:p>
            <a:pPr algn="ctr"/>
            <a:fld id="{933A556B-7C63-244D-9B7C-B0EA8042B330}" type="slidenum">
              <a:rPr lang="en-US" smtClean="0"/>
              <a:pPr algn="ctr"/>
              <a:t>‹#›</a:t>
            </a:fld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7747BA-6145-3552-2339-5F4BF5DF2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4C6E50E-3840-229D-97E9-6585956B40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1963" y="981075"/>
            <a:ext cx="11499850" cy="5065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57093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9E28F-0508-9961-9A70-DAEE981E0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39321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21CBE-0BDC-FAF6-A30B-32A159F71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218438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70AA83-7E83-4FB5-3DDF-745DA400A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83177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2534C-C126-30DA-C8A1-2CD510D2E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404498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5F7EA-FE97-4BBF-7A71-5CA98872B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4060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About Me – Presenter Name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5212080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Level 1 – Arial 20</a:t>
            </a:r>
          </a:p>
          <a:p>
            <a:pPr lvl="1"/>
            <a:r>
              <a:rPr lang="en-US"/>
              <a:t>Level 2 – Arial 16</a:t>
            </a:r>
          </a:p>
          <a:p>
            <a:pPr lvl="2"/>
            <a:r>
              <a:rPr lang="en-US"/>
              <a:t>Level 3 – Arial 16</a:t>
            </a:r>
          </a:p>
          <a:p>
            <a:pPr lvl="3"/>
            <a:r>
              <a:rPr lang="en-US"/>
              <a:t>Level 4 – Arial 16</a:t>
            </a:r>
          </a:p>
          <a:p>
            <a:pPr lvl="4"/>
            <a:r>
              <a:rPr lang="en-US"/>
              <a:t>Level 5 – Arial 16</a:t>
            </a:r>
          </a:p>
        </p:txBody>
      </p:sp>
    </p:spTree>
    <p:extLst>
      <p:ext uri="{BB962C8B-B14F-4D97-AF65-F5344CB8AC3E}">
        <p14:creationId xmlns:p14="http://schemas.microsoft.com/office/powerpoint/2010/main" val="35610536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46789-C580-5220-2A69-234EC9BE0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31150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03665"/>
            <a:ext cx="115824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3600">
                <a:solidFill>
                  <a:srgbClr val="154D8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1" y="1043047"/>
            <a:ext cx="11563351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600018" y="6515100"/>
            <a:ext cx="1435100" cy="241300"/>
          </a:xfrm>
        </p:spPr>
        <p:txBody>
          <a:bodyPr/>
          <a:lstStyle>
            <a:lvl1pPr>
              <a:defRPr sz="900">
                <a:solidFill>
                  <a:srgbClr val="154D8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rgbClr val="154D81"/>
                </a:solidFill>
              </a:defRPr>
            </a:lvl1pPr>
          </a:lstStyle>
          <a:p>
            <a:pPr>
              <a:defRPr/>
            </a:pP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solidFill>
                  <a:srgbClr val="154D81"/>
                </a:solidFill>
              </a:defRPr>
            </a:lvl1pPr>
          </a:lstStyle>
          <a:p>
            <a:pPr>
              <a:defRPr/>
            </a:pPr>
            <a:fld id="{A8BAA062-F72A-D54C-921F-996C411C59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623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92B54326-9283-87C5-2211-07467D15288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5212080"/>
          </a:xfrm>
        </p:spPr>
        <p:txBody>
          <a:bodyPr>
            <a:normAutofit/>
          </a:bodyPr>
          <a:lstStyle>
            <a:lvl1pPr marL="346075" indent="-346075">
              <a:buFont typeface="+mj-lt"/>
              <a:buAutoNum type="arabicPeriod"/>
              <a:defRPr sz="2000"/>
            </a:lvl1pPr>
            <a:lvl2pPr marL="684212" indent="-457200">
              <a:buFont typeface="+mj-lt"/>
              <a:buAutoNum type="alphaUcPeriod"/>
              <a:defRPr/>
            </a:lvl2pPr>
            <a:lvl3pPr marL="803275" indent="-342900">
              <a:buFont typeface="+mj-lt"/>
              <a:buAutoNum type="romanLcPeriod"/>
              <a:defRPr/>
            </a:lvl3pPr>
            <a:lvl4pPr marL="1030287" indent="-342900">
              <a:buFont typeface="+mj-lt"/>
              <a:buAutoNum type="alphaLcPeriod"/>
              <a:defRPr/>
            </a:lvl4pPr>
            <a:lvl5pPr marL="12573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/>
              <a:t>Charges – Arial 20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B03C22F-5552-870B-477F-48CD037483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1963" y="0"/>
            <a:ext cx="11499234" cy="81486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Charge Questions Addressed</a:t>
            </a:r>
          </a:p>
        </p:txBody>
      </p:sp>
    </p:spTree>
    <p:extLst>
      <p:ext uri="{BB962C8B-B14F-4D97-AF65-F5344CB8AC3E}">
        <p14:creationId xmlns:p14="http://schemas.microsoft.com/office/powerpoint/2010/main" val="2695555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 -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 [Layout: Content 1 – Bulleted]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5212080"/>
          </a:xfrm>
        </p:spPr>
        <p:txBody>
          <a:bodyPr/>
          <a:lstStyle>
            <a:lvl1pPr>
              <a:defRPr/>
            </a:lvl1pPr>
            <a:lvl2pPr marL="515938" indent="-228600">
              <a:defRPr/>
            </a:lvl2pPr>
            <a:lvl3pPr marL="744538" indent="-169863">
              <a:defRPr/>
            </a:lvl3pPr>
            <a:lvl4pPr marL="973138" indent="-169863">
              <a:defRPr/>
            </a:lvl4pPr>
            <a:lvl5pPr marL="1201738" indent="-169863"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  <a:p>
            <a:pPr lvl="4"/>
            <a:r>
              <a:rPr lang="en-US"/>
              <a:t>Level 5 – Arial 16</a:t>
            </a:r>
          </a:p>
        </p:txBody>
      </p:sp>
    </p:spTree>
    <p:extLst>
      <p:ext uri="{BB962C8B-B14F-4D97-AF65-F5344CB8AC3E}">
        <p14:creationId xmlns:p14="http://schemas.microsoft.com/office/powerpoint/2010/main" val="3145978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-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 [Layout: Content 2 – Bulleted]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2560320"/>
          </a:xfrm>
        </p:spPr>
        <p:txBody>
          <a:bodyPr/>
          <a:lstStyle>
            <a:lvl1pPr>
              <a:defRPr/>
            </a:lvl1pPr>
            <a:lvl2pPr marL="515938" indent="-228600">
              <a:defRPr/>
            </a:lvl2pPr>
            <a:lvl3pPr marL="744538" indent="-169863">
              <a:defRPr/>
            </a:lvl3pPr>
            <a:lvl4pPr marL="973138" indent="-169863">
              <a:defRPr/>
            </a:lvl4pPr>
            <a:lvl5pPr marL="1201738" indent="-169863"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  <a:p>
            <a:pPr lvl="4"/>
            <a:r>
              <a:rPr lang="en-US"/>
              <a:t>Level 5 – Arial 16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4ECC0389-6BCD-C4BC-4A17-EA2DACAE7E9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1963" y="3606002"/>
            <a:ext cx="11521440" cy="2560320"/>
          </a:xfrm>
        </p:spPr>
        <p:txBody>
          <a:bodyPr/>
          <a:lstStyle>
            <a:lvl1pPr>
              <a:defRPr/>
            </a:lvl1pPr>
            <a:lvl2pPr marL="515938" indent="-228600">
              <a:defRPr/>
            </a:lvl2pPr>
            <a:lvl3pPr marL="744538" indent="-169863">
              <a:defRPr/>
            </a:lvl3pPr>
            <a:lvl4pPr marL="973138" indent="-169863">
              <a:defRPr/>
            </a:lvl4pPr>
            <a:lvl5pPr marL="1201738" indent="-169863"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  <a:p>
            <a:pPr lvl="4"/>
            <a:r>
              <a:rPr lang="en-US"/>
              <a:t>Level 5 – Arial 16</a:t>
            </a:r>
          </a:p>
        </p:txBody>
      </p:sp>
    </p:spTree>
    <p:extLst>
      <p:ext uri="{BB962C8B-B14F-4D97-AF65-F5344CB8AC3E}">
        <p14:creationId xmlns:p14="http://schemas.microsoft.com/office/powerpoint/2010/main" val="3726713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 -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 [Layout: Content 3 – Bulleted]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5669280" cy="5212080"/>
          </a:xfrm>
        </p:spPr>
        <p:txBody>
          <a:bodyPr/>
          <a:lstStyle>
            <a:lvl1pPr>
              <a:defRPr/>
            </a:lvl1pPr>
            <a:lvl2pPr marL="515938" indent="-228600">
              <a:defRPr/>
            </a:lvl2pPr>
            <a:lvl3pPr marL="744538" indent="-169863">
              <a:defRPr/>
            </a:lvl3pPr>
            <a:lvl4pPr marL="973138" indent="-169863">
              <a:defRPr/>
            </a:lvl4pPr>
            <a:lvl5pPr marL="1201738" indent="-169863"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  <a:p>
            <a:pPr lvl="4"/>
            <a:r>
              <a:rPr lang="en-US"/>
              <a:t>Level 5 – Arial 16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1508D84F-3665-CC5D-F2A2-B3A6B09A700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91917" y="930199"/>
            <a:ext cx="5669280" cy="5212080"/>
          </a:xfrm>
        </p:spPr>
        <p:txBody>
          <a:bodyPr/>
          <a:lstStyle>
            <a:lvl1pPr>
              <a:defRPr/>
            </a:lvl1pPr>
            <a:lvl2pPr marL="515938" indent="-228600">
              <a:defRPr/>
            </a:lvl2pPr>
            <a:lvl3pPr marL="744538" indent="-169863">
              <a:defRPr/>
            </a:lvl3pPr>
            <a:lvl4pPr marL="973138" indent="-169863">
              <a:defRPr/>
            </a:lvl4pPr>
            <a:lvl5pPr marL="1201738" indent="-169863"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  <a:p>
            <a:pPr lvl="4"/>
            <a:r>
              <a:rPr lang="en-US"/>
              <a:t>Level 5 – Arial 16</a:t>
            </a:r>
          </a:p>
        </p:txBody>
      </p:sp>
    </p:spTree>
    <p:extLst>
      <p:ext uri="{BB962C8B-B14F-4D97-AF65-F5344CB8AC3E}">
        <p14:creationId xmlns:p14="http://schemas.microsoft.com/office/powerpoint/2010/main" val="2261282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 - Numb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 [Layout: Content 1 – Numbered]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5212080"/>
          </a:xfrm>
        </p:spPr>
        <p:txBody>
          <a:bodyPr/>
          <a:lstStyle>
            <a:lvl1pPr marL="346075" indent="-346075">
              <a:buFont typeface="+mj-lt"/>
              <a:buAutoNum type="arabicPeriod"/>
              <a:defRPr/>
            </a:lvl1pPr>
            <a:lvl2pPr marL="574675" indent="-349250">
              <a:buFont typeface="+mj-lt"/>
              <a:buAutoNum type="alphaUcPeriod"/>
              <a:defRPr/>
            </a:lvl2pPr>
            <a:lvl3pPr marL="685800" indent="-225425">
              <a:buFont typeface="+mj-lt"/>
              <a:buAutoNum type="romanLcPeriod"/>
              <a:defRPr/>
            </a:lvl3pPr>
            <a:lvl4pPr marL="855663" indent="-280988">
              <a:buFont typeface="+mj-lt"/>
              <a:buAutoNum type="alphaLcPeriod"/>
              <a:defRPr/>
            </a:lvl4pPr>
            <a:lvl5pPr marL="12573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</p:txBody>
      </p:sp>
    </p:spTree>
    <p:extLst>
      <p:ext uri="{BB962C8B-B14F-4D97-AF65-F5344CB8AC3E}">
        <p14:creationId xmlns:p14="http://schemas.microsoft.com/office/powerpoint/2010/main" val="58694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- Numb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 [Layout: Content 2 – Numbered]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2560320"/>
          </a:xfrm>
        </p:spPr>
        <p:txBody>
          <a:bodyPr/>
          <a:lstStyle>
            <a:lvl1pPr marL="346075" indent="-346075">
              <a:buFont typeface="+mj-lt"/>
              <a:buAutoNum type="arabicPeriod"/>
              <a:defRPr/>
            </a:lvl1pPr>
            <a:lvl2pPr marL="574675" indent="-349250">
              <a:buFont typeface="+mj-lt"/>
              <a:buAutoNum type="alphaUcPeriod"/>
              <a:defRPr/>
            </a:lvl2pPr>
            <a:lvl3pPr marL="685800" indent="-225425">
              <a:buFont typeface="+mj-lt"/>
              <a:buAutoNum type="romanLcPeriod"/>
              <a:defRPr/>
            </a:lvl3pPr>
            <a:lvl4pPr marL="855663" indent="-280988">
              <a:buFont typeface="+mj-lt"/>
              <a:buAutoNum type="alphaLcPeriod"/>
              <a:defRPr/>
            </a:lvl4pPr>
            <a:lvl5pPr marL="12573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41A4CDE2-F4A5-3B66-CC2E-03CEF69ADB2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1963" y="3600611"/>
            <a:ext cx="11521440" cy="2560320"/>
          </a:xfrm>
        </p:spPr>
        <p:txBody>
          <a:bodyPr/>
          <a:lstStyle>
            <a:lvl1pPr marL="346075" indent="-346075">
              <a:buFont typeface="+mj-lt"/>
              <a:buAutoNum type="arabicPeriod"/>
              <a:defRPr/>
            </a:lvl1pPr>
            <a:lvl2pPr marL="574675" indent="-349250">
              <a:buFont typeface="+mj-lt"/>
              <a:buAutoNum type="alphaUcPeriod"/>
              <a:defRPr/>
            </a:lvl2pPr>
            <a:lvl3pPr marL="685800" indent="-225425">
              <a:buFont typeface="+mj-lt"/>
              <a:buAutoNum type="romanLcPeriod"/>
              <a:defRPr/>
            </a:lvl3pPr>
            <a:lvl4pPr marL="855663" indent="-280988">
              <a:buFont typeface="+mj-lt"/>
              <a:buAutoNum type="alphaLcPeriod"/>
              <a:defRPr/>
            </a:lvl4pPr>
            <a:lvl5pPr marL="12573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</p:txBody>
      </p:sp>
    </p:spTree>
    <p:extLst>
      <p:ext uri="{BB962C8B-B14F-4D97-AF65-F5344CB8AC3E}">
        <p14:creationId xmlns:p14="http://schemas.microsoft.com/office/powerpoint/2010/main" val="281835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 - Numb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 [Layout: Content 3 – Numbered]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5669280" cy="5212080"/>
          </a:xfrm>
        </p:spPr>
        <p:txBody>
          <a:bodyPr/>
          <a:lstStyle>
            <a:lvl1pPr marL="346075" indent="-346075">
              <a:buFont typeface="+mj-lt"/>
              <a:buAutoNum type="arabicPeriod"/>
              <a:defRPr/>
            </a:lvl1pPr>
            <a:lvl2pPr marL="574675" indent="-349250">
              <a:buFont typeface="+mj-lt"/>
              <a:buAutoNum type="alphaUcPeriod"/>
              <a:defRPr/>
            </a:lvl2pPr>
            <a:lvl3pPr marL="685800" indent="-225425">
              <a:buFont typeface="+mj-lt"/>
              <a:buAutoNum type="romanLcPeriod"/>
              <a:defRPr/>
            </a:lvl3pPr>
            <a:lvl4pPr marL="855663" indent="-280988">
              <a:buFont typeface="+mj-lt"/>
              <a:buAutoNum type="alphaLcPeriod"/>
              <a:defRPr/>
            </a:lvl4pPr>
            <a:lvl5pPr marL="12573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6E5A896B-E227-B141-AB5C-4CC68DDA833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91917" y="930274"/>
            <a:ext cx="5669280" cy="5212080"/>
          </a:xfrm>
        </p:spPr>
        <p:txBody>
          <a:bodyPr/>
          <a:lstStyle>
            <a:lvl1pPr marL="346075" indent="-346075">
              <a:buFont typeface="+mj-lt"/>
              <a:buAutoNum type="arabicPeriod"/>
              <a:defRPr/>
            </a:lvl1pPr>
            <a:lvl2pPr marL="574675" indent="-349250">
              <a:buFont typeface="+mj-lt"/>
              <a:buAutoNum type="alphaUcPeriod"/>
              <a:defRPr/>
            </a:lvl2pPr>
            <a:lvl3pPr marL="685800" indent="-225425">
              <a:buFont typeface="+mj-lt"/>
              <a:buAutoNum type="romanLcPeriod"/>
              <a:defRPr/>
            </a:lvl3pPr>
            <a:lvl4pPr marL="855663" indent="-280988">
              <a:buFont typeface="+mj-lt"/>
              <a:buAutoNum type="alphaLcPeriod"/>
              <a:defRPr/>
            </a:lvl4pPr>
            <a:lvl5pPr marL="12573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</p:txBody>
      </p:sp>
    </p:spTree>
    <p:extLst>
      <p:ext uri="{BB962C8B-B14F-4D97-AF65-F5344CB8AC3E}">
        <p14:creationId xmlns:p14="http://schemas.microsoft.com/office/powerpoint/2010/main" val="576095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AB150B5-704F-CF21-3183-8DB97C07706C}"/>
              </a:ext>
            </a:extLst>
          </p:cNvPr>
          <p:cNvCxnSpPr>
            <a:cxnSpLocks/>
          </p:cNvCxnSpPr>
          <p:nvPr userDrawn="1"/>
        </p:nvCxnSpPr>
        <p:spPr>
          <a:xfrm>
            <a:off x="462579" y="825178"/>
            <a:ext cx="11499925" cy="0"/>
          </a:xfrm>
          <a:prstGeom prst="line">
            <a:avLst/>
          </a:prstGeom>
          <a:ln w="25400">
            <a:gradFill>
              <a:gsLst>
                <a:gs pos="0">
                  <a:schemeClr val="bg2"/>
                </a:gs>
                <a:gs pos="100000">
                  <a:schemeClr val="accent5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3BCFEFF2-44B8-687E-DAB3-7026DB467298}"/>
              </a:ext>
            </a:extLst>
          </p:cNvPr>
          <p:cNvSpPr txBox="1"/>
          <p:nvPr userDrawn="1"/>
        </p:nvSpPr>
        <p:spPr>
          <a:xfrm>
            <a:off x="365760" y="6490194"/>
            <a:ext cx="1104313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dirty="0"/>
              <a:t>May 21, 2024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AB3137-4B00-CEAB-DCD1-3B470E06EA17}"/>
              </a:ext>
            </a:extLst>
          </p:cNvPr>
          <p:cNvSpPr txBox="1"/>
          <p:nvPr userDrawn="1"/>
        </p:nvSpPr>
        <p:spPr>
          <a:xfrm>
            <a:off x="11541499" y="6490193"/>
            <a:ext cx="513209" cy="30777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/>
            <a:fld id="{E5E7E6BA-9547-40BA-BC84-EED48D8D50C1}" type="slidenum">
              <a:rPr lang="en-US" sz="1400" b="0" smtClean="0">
                <a:solidFill>
                  <a:schemeClr val="tx1"/>
                </a:solidFill>
              </a:rPr>
              <a:pPr algn="r"/>
              <a:t>‹#›</a:t>
            </a:fld>
            <a:endParaRPr lang="en-US" sz="1400" b="0">
              <a:solidFill>
                <a:schemeClr val="tx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893395C-F7F6-5A6A-DA24-169AA14F65DF}"/>
              </a:ext>
            </a:extLst>
          </p:cNvPr>
          <p:cNvCxnSpPr/>
          <p:nvPr userDrawn="1"/>
        </p:nvCxnSpPr>
        <p:spPr>
          <a:xfrm>
            <a:off x="461963" y="6260638"/>
            <a:ext cx="1149923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E7866077-7D9B-4430-B0C0-7F253295F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963" y="0"/>
            <a:ext cx="11499234" cy="8148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CB0C19D-3CAB-5E13-FAF8-C95DA56F6F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2577" y="908852"/>
            <a:ext cx="1149862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C08E25F-84A1-8590-D67F-7B72802CACE8}"/>
              </a:ext>
            </a:extLst>
          </p:cNvPr>
          <p:cNvSpPr txBox="1"/>
          <p:nvPr userDrawn="1"/>
        </p:nvSpPr>
        <p:spPr>
          <a:xfrm>
            <a:off x="4333506" y="6490194"/>
            <a:ext cx="37561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S. Nagaitsev</a:t>
            </a:r>
          </a:p>
        </p:txBody>
      </p:sp>
    </p:spTree>
    <p:extLst>
      <p:ext uri="{BB962C8B-B14F-4D97-AF65-F5344CB8AC3E}">
        <p14:creationId xmlns:p14="http://schemas.microsoft.com/office/powerpoint/2010/main" val="54452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89" r:id="rId2"/>
    <p:sldLayoutId id="2147483681" r:id="rId3"/>
    <p:sldLayoutId id="2147483682" r:id="rId4"/>
    <p:sldLayoutId id="2147483691" r:id="rId5"/>
    <p:sldLayoutId id="2147483690" r:id="rId6"/>
    <p:sldLayoutId id="2147483686" r:id="rId7"/>
    <p:sldLayoutId id="2147483692" r:id="rId8"/>
    <p:sldLayoutId id="2147483693" r:id="rId9"/>
    <p:sldLayoutId id="2147483698" r:id="rId10"/>
    <p:sldLayoutId id="2147483701" r:id="rId11"/>
    <p:sldLayoutId id="2147483685" r:id="rId12"/>
    <p:sldLayoutId id="2147483700" r:id="rId13"/>
    <p:sldLayoutId id="2147483702" r:id="rId14"/>
    <p:sldLayoutId id="2147483705" r:id="rId15"/>
    <p:sldLayoutId id="2147483706" r:id="rId16"/>
    <p:sldLayoutId id="2147483707" r:id="rId17"/>
    <p:sldLayoutId id="2147483708" r:id="rId18"/>
    <p:sldLayoutId id="2147483709" r:id="rId19"/>
    <p:sldLayoutId id="2147483710" r:id="rId20"/>
    <p:sldLayoutId id="2147483715" r:id="rId2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u="none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60375" indent="-233363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7388" indent="-227013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7013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41413" indent="-227013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 userDrawn="1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pos="360" userDrawn="1">
          <p15:clr>
            <a:srgbClr val="F26B43"/>
          </p15:clr>
        </p15:guide>
        <p15:guide id="10" orient="horz" pos="3888" userDrawn="1">
          <p15:clr>
            <a:srgbClr val="F26B43"/>
          </p15:clr>
        </p15:guide>
        <p15:guide id="11" pos="7320" userDrawn="1">
          <p15:clr>
            <a:srgbClr val="F26B43"/>
          </p15:clr>
        </p15:guide>
        <p15:guide id="12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icac.org/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7.jpeg"/><Relationship Id="rId7" Type="http://schemas.openxmlformats.org/officeDocument/2006/relationships/image" Target="../media/image11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icug.org/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1F5B5-4B25-C469-87BE-41A75A7120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0481" y="1484721"/>
            <a:ext cx="10962105" cy="1240412"/>
          </a:xfrm>
        </p:spPr>
        <p:txBody>
          <a:bodyPr anchor="b">
            <a:normAutofit fontScale="90000"/>
          </a:bodyPr>
          <a:lstStyle/>
          <a:p>
            <a:r>
              <a:rPr lang="en-US" b="1" dirty="0">
                <a:effectLst/>
              </a:rPr>
              <a:t>Electron Ion Collider </a:t>
            </a:r>
            <a:r>
              <a:rPr lang="en-US" dirty="0"/>
              <a:t>Accelerator Collaboration</a:t>
            </a:r>
            <a:r>
              <a:rPr lang="en-US" b="1" dirty="0">
                <a:effectLst/>
              </a:rPr>
              <a:t>: status and opportunities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D984CA-F83A-B1FD-C7E1-1E5A30ADD3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2920" y="5074920"/>
            <a:ext cx="4363736" cy="1019620"/>
          </a:xfrm>
        </p:spPr>
        <p:txBody>
          <a:bodyPr anchor="ctr">
            <a:noAutofit/>
          </a:bodyPr>
          <a:lstStyle/>
          <a:p>
            <a:r>
              <a:rPr lang="en-US" dirty="0"/>
              <a:t>June 3, 2025</a:t>
            </a:r>
          </a:p>
          <a:p>
            <a:r>
              <a:rPr lang="en-US" b="1" dirty="0"/>
              <a:t>IPAC 2025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1A2A0F-F73E-004D-868A-1A4D79DBE13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02920" y="3307632"/>
            <a:ext cx="10962105" cy="448978"/>
          </a:xfrm>
        </p:spPr>
        <p:txBody>
          <a:bodyPr anchor="ctr"/>
          <a:lstStyle/>
          <a:p>
            <a:r>
              <a:rPr lang="en-US" dirty="0"/>
              <a:t>Sergei Nagaitsev</a:t>
            </a:r>
          </a:p>
          <a:p>
            <a:r>
              <a:rPr lang="en-US" dirty="0"/>
              <a:t>EIC Technical Director</a:t>
            </a:r>
          </a:p>
        </p:txBody>
      </p:sp>
    </p:spTree>
    <p:extLst>
      <p:ext uri="{BB962C8B-B14F-4D97-AF65-F5344CB8AC3E}">
        <p14:creationId xmlns:p14="http://schemas.microsoft.com/office/powerpoint/2010/main" val="34583211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F021D-7CDF-36B8-1967-F2D643D13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EIC Accelerator Collaboration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14BF1D-5880-A9F5-FBC6-B2A1D20E663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4736" y="930274"/>
            <a:ext cx="11648667" cy="5212080"/>
          </a:xfrm>
        </p:spPr>
        <p:txBody>
          <a:bodyPr>
            <a:normAutofit/>
          </a:bodyPr>
          <a:lstStyle/>
          <a:p>
            <a:r>
              <a:rPr lang="en-US" dirty="0"/>
              <a:t>EIC Accelerator Collaboration missions:</a:t>
            </a:r>
          </a:p>
          <a:p>
            <a:pPr lvl="1"/>
            <a:r>
              <a:rPr lang="en-US" dirty="0"/>
              <a:t>Provide a discussion forum and a collaboration vehicle for the EIC accelerator-related working groups and topics;</a:t>
            </a:r>
          </a:p>
          <a:p>
            <a:pPr lvl="1"/>
            <a:r>
              <a:rPr lang="en-US" dirty="0"/>
              <a:t>Identify and create opportunities for US institutions to contribute to the EIC construction project;</a:t>
            </a:r>
          </a:p>
          <a:p>
            <a:pPr lvl="1"/>
            <a:r>
              <a:rPr lang="en-US" dirty="0"/>
              <a:t>Identify and create opportunities for In-Kind contributions to the EIC project and to future upgrades;</a:t>
            </a:r>
          </a:p>
          <a:p>
            <a:pPr lvl="1"/>
            <a:r>
              <a:rPr lang="en-US" dirty="0"/>
              <a:t>Identify and develop future EIC facility upgrades;</a:t>
            </a:r>
          </a:p>
          <a:p>
            <a:pPr lvl="1"/>
            <a:r>
              <a:rPr lang="en-US" dirty="0"/>
              <a:t>Identify and provide accelerator research and development topics and opportunities;</a:t>
            </a:r>
          </a:p>
          <a:p>
            <a:pPr lvl="1"/>
            <a:r>
              <a:rPr lang="en-US" dirty="0"/>
              <a:t>Communicate to EIC stakeholders on behalf of the accelerator R&amp;D community;</a:t>
            </a:r>
          </a:p>
          <a:p>
            <a:pPr lvl="1"/>
            <a:r>
              <a:rPr lang="en-US" dirty="0"/>
              <a:t>Communicate to various long-range planning panels.</a:t>
            </a:r>
          </a:p>
          <a:p>
            <a:endParaRPr lang="en-US" dirty="0"/>
          </a:p>
          <a:p>
            <a:r>
              <a:rPr lang="en-US" dirty="0"/>
              <a:t>The EIC Accelerator Collaboration will enhance the long-term evolution and performance of the EIC, and should also help us construct the EIC more efficiently.</a:t>
            </a:r>
          </a:p>
        </p:txBody>
      </p:sp>
    </p:spTree>
    <p:extLst>
      <p:ext uri="{BB962C8B-B14F-4D97-AF65-F5344CB8AC3E}">
        <p14:creationId xmlns:p14="http://schemas.microsoft.com/office/powerpoint/2010/main" val="26073272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935D3-4533-8911-F438-C8BE71525E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EIC Accelerator Collaboration Kick-off meeting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fld id="{893C5830-40F3-F04E-B2E3-10E6672BA8FF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885" y="745805"/>
            <a:ext cx="4543425" cy="30382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561" y="3663951"/>
            <a:ext cx="4791074" cy="31940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9059" y="745806"/>
            <a:ext cx="4705827" cy="313721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175" y="3840859"/>
            <a:ext cx="4525710" cy="30171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65DC8E1-3D9A-9F28-63F5-990D26BB1BBE}"/>
              </a:ext>
            </a:extLst>
          </p:cNvPr>
          <p:cNvSpPr txBox="1"/>
          <p:nvPr/>
        </p:nvSpPr>
        <p:spPr>
          <a:xfrm>
            <a:off x="5453712" y="865883"/>
            <a:ext cx="15157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IPAC’24</a:t>
            </a:r>
          </a:p>
        </p:txBody>
      </p:sp>
    </p:spTree>
    <p:extLst>
      <p:ext uri="{BB962C8B-B14F-4D97-AF65-F5344CB8AC3E}">
        <p14:creationId xmlns:p14="http://schemas.microsoft.com/office/powerpoint/2010/main" val="4031885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80525-B151-2300-5F22-0DB48B9DB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Since IPAC’24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550DEC-025B-D169-DE80-47DAC6779B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Launched 3 Working Groups, working on an ‘EIC industry forum’</a:t>
            </a:r>
          </a:p>
          <a:p>
            <a:r>
              <a:rPr lang="en-US" dirty="0"/>
              <a:t>Launched a new web site: </a:t>
            </a:r>
            <a:r>
              <a:rPr lang="en-US" dirty="0">
                <a:hlinkClick r:id="rId2"/>
              </a:rPr>
              <a:t>www.eicac.org</a:t>
            </a:r>
            <a:r>
              <a:rPr lang="en-US" dirty="0"/>
              <a:t> </a:t>
            </a:r>
          </a:p>
          <a:p>
            <a:r>
              <a:rPr lang="en-US" dirty="0"/>
              <a:t>Launched a common indico site for all EICAC  WGs on </a:t>
            </a:r>
            <a:r>
              <a:rPr lang="en-US" u="sng" dirty="0" err="1">
                <a:solidFill>
                  <a:srgbClr val="0070C0"/>
                </a:solidFill>
              </a:rPr>
              <a:t>indico.global</a:t>
            </a:r>
            <a:r>
              <a:rPr lang="en-US" dirty="0"/>
              <a:t> </a:t>
            </a:r>
          </a:p>
          <a:p>
            <a:r>
              <a:rPr lang="en-US" dirty="0"/>
              <a:t>Contributed to the European Strategy update</a:t>
            </a:r>
          </a:p>
          <a:p>
            <a:r>
              <a:rPr lang="en-US" dirty="0"/>
              <a:t>New co-chair: Carsten </a:t>
            </a:r>
            <a:r>
              <a:rPr lang="en-US" dirty="0">
                <a:sym typeface="Wingdings" panose="05000000000000000000" pitchFamily="2" charset="2"/>
              </a:rPr>
              <a:t> Tatiana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2583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0AC830-2BDF-CBEE-942D-7D05D2E03C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024">
            <a:extLst>
              <a:ext uri="{FF2B5EF4-FFF2-40B4-BE49-F238E27FC236}">
                <a16:creationId xmlns:a16="http://schemas.microsoft.com/office/drawing/2014/main" id="{4492CC99-772C-D228-50C7-68E5F030C0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2801" y="1615876"/>
            <a:ext cx="2758044" cy="241092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EF7544B8-B875-EA66-2292-A419A4AC5953}"/>
              </a:ext>
            </a:extLst>
          </p:cNvPr>
          <p:cNvSpPr txBox="1">
            <a:spLocks/>
          </p:cNvSpPr>
          <p:nvPr/>
        </p:nvSpPr>
        <p:spPr>
          <a:xfrm>
            <a:off x="459307" y="0"/>
            <a:ext cx="10036571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u="none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4000" dirty="0"/>
              <a:t>Overview of Accelerator IKC under discussions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2477D2FA-ABC3-E8BA-5F3A-9078CD12CC18}"/>
              </a:ext>
            </a:extLst>
          </p:cNvPr>
          <p:cNvSpPr txBox="1">
            <a:spLocks/>
          </p:cNvSpPr>
          <p:nvPr/>
        </p:nvSpPr>
        <p:spPr>
          <a:xfrm>
            <a:off x="6357282" y="4268809"/>
            <a:ext cx="5669172" cy="2099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698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30238" indent="-1730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57250" indent="-1698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87438" indent="-1730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Be beam pipe, 200 MHz NC cavities, FLUKA, …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000" b="1" dirty="0">
              <a:solidFill>
                <a:schemeClr val="accent2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2F24DBD-32EE-0D40-AD26-8C01322E642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4754" y="1373679"/>
            <a:ext cx="3129315" cy="1851510"/>
          </a:xfrm>
          <a:prstGeom prst="rect">
            <a:avLst/>
          </a:prstGeom>
        </p:spPr>
      </p:pic>
      <p:pic>
        <p:nvPicPr>
          <p:cNvPr id="10" name="Picture 9" descr="A silver metal object with nozzles&#10;&#10;Description automatically generated with medium confidence">
            <a:extLst>
              <a:ext uri="{FF2B5EF4-FFF2-40B4-BE49-F238E27FC236}">
                <a16:creationId xmlns:a16="http://schemas.microsoft.com/office/drawing/2014/main" id="{B000AEB8-B326-FB58-5E92-EDBB3D4504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643" y="3011862"/>
            <a:ext cx="2318053" cy="157055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187A72C-DB8B-A1AC-FA22-84176BE220E5}"/>
              </a:ext>
            </a:extLst>
          </p:cNvPr>
          <p:cNvSpPr txBox="1"/>
          <p:nvPr/>
        </p:nvSpPr>
        <p:spPr>
          <a:xfrm>
            <a:off x="2809573" y="4179717"/>
            <a:ext cx="26315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394 MHz Crab CMs,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5328457-FC11-A45E-5CBB-C6E042D40844}"/>
              </a:ext>
            </a:extLst>
          </p:cNvPr>
          <p:cNvSpPr txBox="1"/>
          <p:nvPr/>
        </p:nvSpPr>
        <p:spPr>
          <a:xfrm>
            <a:off x="1996102" y="1019736"/>
            <a:ext cx="34814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591 MHz 5-cell CM for RCS, </a:t>
            </a:r>
            <a:endParaRPr lang="en-US" sz="2000" b="1" dirty="0">
              <a:solidFill>
                <a:srgbClr val="00B050"/>
              </a:solidFill>
            </a:endParaRPr>
          </a:p>
          <a:p>
            <a:r>
              <a:rPr lang="en-US" sz="2000" b="1" dirty="0">
                <a:solidFill>
                  <a:srgbClr val="00B050"/>
                </a:solidFill>
              </a:rPr>
              <a:t>2 CMs + </a:t>
            </a:r>
            <a:r>
              <a:rPr lang="en-US" sz="2000" b="1" dirty="0" err="1">
                <a:solidFill>
                  <a:srgbClr val="00B050"/>
                </a:solidFill>
              </a:rPr>
              <a:t>cryo</a:t>
            </a:r>
            <a:r>
              <a:rPr lang="en-US" sz="2000" b="1" dirty="0">
                <a:solidFill>
                  <a:srgbClr val="00B050"/>
                </a:solidFill>
              </a:rPr>
              <a:t> box</a:t>
            </a:r>
          </a:p>
        </p:txBody>
      </p:sp>
      <p:pic>
        <p:nvPicPr>
          <p:cNvPr id="18" name="Picture 2" descr="Flag of Canada - Wikipedia">
            <a:extLst>
              <a:ext uri="{FF2B5EF4-FFF2-40B4-BE49-F238E27FC236}">
                <a16:creationId xmlns:a16="http://schemas.microsoft.com/office/drawing/2014/main" id="{F238868D-85E5-4169-6C69-2DF511654E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150" y="4920713"/>
            <a:ext cx="1180372" cy="78929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63D99A88-1BC6-9F02-F69E-ECB29E041FC8}"/>
              </a:ext>
            </a:extLst>
          </p:cNvPr>
          <p:cNvSpPr>
            <a:spLocks/>
          </p:cNvSpPr>
          <p:nvPr/>
        </p:nvSpPr>
        <p:spPr>
          <a:xfrm>
            <a:off x="3157593" y="4880265"/>
            <a:ext cx="1158507" cy="772339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solidFill>
              <a:schemeClr val="accent6">
                <a:alpha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9BE3A80-D9D3-0318-29C2-1BE5955BF0F4}"/>
              </a:ext>
            </a:extLst>
          </p:cNvPr>
          <p:cNvSpPr>
            <a:spLocks noChangeAspect="1"/>
          </p:cNvSpPr>
          <p:nvPr/>
        </p:nvSpPr>
        <p:spPr>
          <a:xfrm>
            <a:off x="516829" y="1322073"/>
            <a:ext cx="1158507" cy="772339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>
            <a:solidFill>
              <a:schemeClr val="accent6">
                <a:alpha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47834AEA-8C56-E2A3-61D8-D7059291F141}"/>
              </a:ext>
            </a:extLst>
          </p:cNvPr>
          <p:cNvSpPr txBox="1">
            <a:spLocks/>
          </p:cNvSpPr>
          <p:nvPr/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z="1000" smtClean="0"/>
              <a:pPr/>
              <a:t>13</a:t>
            </a:fld>
            <a:endParaRPr lang="en-US" sz="1000" dirty="0"/>
          </a:p>
        </p:txBody>
      </p:sp>
      <p:pic>
        <p:nvPicPr>
          <p:cNvPr id="1026" name="Picture 2" descr="The beam pipe at the heart of the CMS experiment is installed inside the detector’s pixel tracker.">
            <a:extLst>
              <a:ext uri="{FF2B5EF4-FFF2-40B4-BE49-F238E27FC236}">
                <a16:creationId xmlns:a16="http://schemas.microsoft.com/office/drawing/2014/main" id="{B9085498-CDEF-9134-B0E4-75EDBC0543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9884" y="4651087"/>
            <a:ext cx="2853298" cy="160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A blue square with white text&#10;&#10;Description automatically generated">
            <a:extLst>
              <a:ext uri="{FF2B5EF4-FFF2-40B4-BE49-F238E27FC236}">
                <a16:creationId xmlns:a16="http://schemas.microsoft.com/office/drawing/2014/main" id="{E7DAFD56-8FCE-FB74-1F47-5A5DFCB377C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97951" y="5318351"/>
            <a:ext cx="1170305" cy="78020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8" name="Text Placeholder 5">
            <a:extLst>
              <a:ext uri="{FF2B5EF4-FFF2-40B4-BE49-F238E27FC236}">
                <a16:creationId xmlns:a16="http://schemas.microsoft.com/office/drawing/2014/main" id="{22C98E8B-F2D7-C7D4-74FD-39C74ABE111F}"/>
              </a:ext>
            </a:extLst>
          </p:cNvPr>
          <p:cNvSpPr txBox="1">
            <a:spLocks/>
          </p:cNvSpPr>
          <p:nvPr/>
        </p:nvSpPr>
        <p:spPr>
          <a:xfrm>
            <a:off x="611706" y="1017114"/>
            <a:ext cx="5292137" cy="53314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698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30238" indent="-1730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57250" indent="-1698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87438" indent="-1730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i="1" u="sng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11175D04-58B7-A916-7CF5-6BF9636A0D5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365914" y="1554159"/>
            <a:ext cx="1660540" cy="1035033"/>
          </a:xfrm>
          <a:prstGeom prst="rect">
            <a:avLst/>
          </a:prstGeom>
        </p:spPr>
      </p:pic>
      <p:sp>
        <p:nvSpPr>
          <p:cNvPr id="31" name="Text Placeholder 5">
            <a:extLst>
              <a:ext uri="{FF2B5EF4-FFF2-40B4-BE49-F238E27FC236}">
                <a16:creationId xmlns:a16="http://schemas.microsoft.com/office/drawing/2014/main" id="{AECCFB61-E588-E93E-FD97-82F2067BD262}"/>
              </a:ext>
            </a:extLst>
          </p:cNvPr>
          <p:cNvSpPr txBox="1">
            <a:spLocks/>
          </p:cNvSpPr>
          <p:nvPr/>
        </p:nvSpPr>
        <p:spPr>
          <a:xfrm>
            <a:off x="6413551" y="1017114"/>
            <a:ext cx="5292137" cy="53314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698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30238" indent="-1730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57250" indent="-1698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87438" indent="-1730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Laser for the Electron Source of EIC,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00B050"/>
                </a:solidFill>
              </a:rPr>
              <a:t>1 + 1 hot spare</a:t>
            </a:r>
          </a:p>
        </p:txBody>
      </p:sp>
      <p:pic>
        <p:nvPicPr>
          <p:cNvPr id="1028" name="Picture 1027">
            <a:extLst>
              <a:ext uri="{FF2B5EF4-FFF2-40B4-BE49-F238E27FC236}">
                <a16:creationId xmlns:a16="http://schemas.microsoft.com/office/drawing/2014/main" id="{58C02757-58F2-4EFF-F4E8-E8ABED76046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444329" y="2862670"/>
            <a:ext cx="1503711" cy="965704"/>
          </a:xfrm>
          <a:prstGeom prst="rect">
            <a:avLst/>
          </a:prstGeom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B89D9A6D-9368-1058-3D36-3E32369090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7972" y="2152684"/>
            <a:ext cx="1158509" cy="772339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11136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F35B1-71BC-DD69-0E83-8073E04E0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collaboration opportunities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DB53E8-EF3A-5049-3DE7-2A8DB7BFE6C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EIC – Future Colliders Forum: many topics</a:t>
            </a:r>
          </a:p>
          <a:p>
            <a:r>
              <a:rPr lang="en-US" dirty="0"/>
              <a:t>Polarized electron source (PSI)</a:t>
            </a:r>
          </a:p>
          <a:p>
            <a:r>
              <a:rPr lang="en-US" dirty="0"/>
              <a:t>UK interests</a:t>
            </a:r>
          </a:p>
        </p:txBody>
      </p:sp>
    </p:spTree>
    <p:extLst>
      <p:ext uri="{BB962C8B-B14F-4D97-AF65-F5344CB8AC3E}">
        <p14:creationId xmlns:p14="http://schemas.microsoft.com/office/powerpoint/2010/main" val="23139425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858E2-0D75-4538-5ED3-5D270ABB8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potential IKC opportunities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AC6DDC-B625-C6D0-0704-F1328799DD0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SC spin rotators (high-field solenoids)</a:t>
            </a:r>
          </a:p>
          <a:p>
            <a:endParaRPr lang="en-US" dirty="0"/>
          </a:p>
          <a:p>
            <a:r>
              <a:rPr lang="en-US" dirty="0"/>
              <a:t>ESR swap-out injection kickers</a:t>
            </a:r>
          </a:p>
          <a:p>
            <a:pPr lvl="1"/>
            <a:r>
              <a:rPr lang="en-US" dirty="0"/>
              <a:t>High-power water-cooled strip-line</a:t>
            </a:r>
          </a:p>
          <a:p>
            <a:pPr lvl="1"/>
            <a:r>
              <a:rPr lang="en-US" dirty="0"/>
              <a:t>Qty: 8 + 2 spares</a:t>
            </a:r>
          </a:p>
          <a:p>
            <a:r>
              <a:rPr lang="en-US" dirty="0"/>
              <a:t>ESR kicker pulsers:</a:t>
            </a:r>
          </a:p>
          <a:p>
            <a:pPr lvl="1"/>
            <a:r>
              <a:rPr lang="en-US" dirty="0"/>
              <a:t>25-30 kV, 10 ns FW, 1 Hz</a:t>
            </a:r>
          </a:p>
          <a:p>
            <a:r>
              <a:rPr lang="en-US" dirty="0"/>
              <a:t>HSR transverse instability dampers at injection (25 GeV)</a:t>
            </a:r>
          </a:p>
          <a:p>
            <a:r>
              <a:rPr lang="en-US" dirty="0"/>
              <a:t>Diagnostics (various items)</a:t>
            </a:r>
          </a:p>
          <a:p>
            <a:r>
              <a:rPr lang="en-US" dirty="0"/>
              <a:t>RCS beam-based alignment during ramp (polarization preservation)</a:t>
            </a:r>
          </a:p>
          <a:p>
            <a:r>
              <a:rPr lang="en-US" dirty="0"/>
              <a:t>Controls (EPICS based and RHIC legacy)</a:t>
            </a:r>
          </a:p>
          <a:p>
            <a:r>
              <a:rPr lang="en-US" dirty="0"/>
              <a:t>Collimation systems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563E812-ACF6-0A6C-3532-9F48B1CCCD7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1957" b="22709"/>
          <a:stretch>
            <a:fillRect/>
          </a:stretch>
        </p:blipFill>
        <p:spPr>
          <a:xfrm>
            <a:off x="6222683" y="930274"/>
            <a:ext cx="5512244" cy="2092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5197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DDC7AD-7A9A-6449-B11D-14DB969AF0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EA7255A-551F-0826-858B-AE3D6DF3C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is still ‘at play’ in the EIC Design and Construction?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F0E5FA-87A1-ED2C-5476-13E6FCD2312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6075" y="849812"/>
            <a:ext cx="11499850" cy="600818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800" dirty="0"/>
              <a:t>Understanding of beam-beam interactions (</a:t>
            </a:r>
            <a:r>
              <a:rPr lang="en-US" sz="1800" dirty="0">
                <a:latin typeface="Symbol" panose="05050102010706020507" pitchFamily="18" charset="2"/>
              </a:rPr>
              <a:t>x</a:t>
            </a:r>
            <a:r>
              <a:rPr lang="en-US" sz="1800" baseline="-25000" dirty="0"/>
              <a:t>e</a:t>
            </a:r>
            <a:r>
              <a:rPr lang="en-US" sz="1800" dirty="0"/>
              <a:t>=0.1, </a:t>
            </a:r>
            <a:r>
              <a:rPr lang="en-US" sz="1800" dirty="0">
                <a:latin typeface="Symbol" panose="05050102010706020507" pitchFamily="18" charset="2"/>
              </a:rPr>
              <a:t>x</a:t>
            </a:r>
            <a:r>
              <a:rPr lang="en-US" sz="1800" baseline="-25000" dirty="0"/>
              <a:t>p </a:t>
            </a:r>
            <a:r>
              <a:rPr lang="en-US" sz="1800" dirty="0"/>
              <a:t>=0.015)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800" dirty="0"/>
              <a:t>Full understanding of a 25-mrad crossing angle, compensated by crab cavities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800" dirty="0"/>
              <a:t>Highly polarized electron and hadron beams, including novel polarized He3+ beams</a:t>
            </a:r>
            <a:endParaRPr lang="en-US" sz="1800" baseline="-250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800" dirty="0"/>
              <a:t>Spin matched electron ring beam optics at 5 GeV, 10 GeV, 18 GeV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800" dirty="0"/>
              <a:t>Hadron cooling at collisions to maintain hadron beam brightness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800" dirty="0"/>
              <a:t>Dynamic aperture optimizations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US" sz="18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800" dirty="0"/>
              <a:t>Maintaining an option for the 2</a:t>
            </a:r>
            <a:r>
              <a:rPr lang="en-US" sz="1800" baseline="30000" dirty="0"/>
              <a:t>nd</a:t>
            </a:r>
            <a:r>
              <a:rPr lang="en-US" sz="1800" dirty="0"/>
              <a:t> IR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800" dirty="0"/>
              <a:t>Swap-out injection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800" dirty="0"/>
              <a:t>Design and fabrication of IR SC 2K magnets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800" dirty="0"/>
              <a:t>Design and fabrication of SCRF cavities and cryomodules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800" dirty="0"/>
              <a:t>Cu-clad and </a:t>
            </a:r>
            <a:r>
              <a:rPr lang="en-US" sz="1800" dirty="0" err="1"/>
              <a:t>aC</a:t>
            </a:r>
            <a:r>
              <a:rPr lang="en-US" sz="1800" dirty="0"/>
              <a:t> coated Beam screens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800" dirty="0"/>
              <a:t>Modern control system and instrumentation</a:t>
            </a:r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3BF50558-BD86-A9E0-24A8-A6F590575745}"/>
              </a:ext>
            </a:extLst>
          </p:cNvPr>
          <p:cNvSpPr/>
          <p:nvPr/>
        </p:nvSpPr>
        <p:spPr>
          <a:xfrm>
            <a:off x="10178474" y="937491"/>
            <a:ext cx="591127" cy="2687782"/>
          </a:xfrm>
          <a:prstGeom prst="righ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3405E7-EF39-4CFD-CBC8-775F3167D60D}"/>
              </a:ext>
            </a:extLst>
          </p:cNvPr>
          <p:cNvSpPr txBox="1"/>
          <p:nvPr/>
        </p:nvSpPr>
        <p:spPr>
          <a:xfrm>
            <a:off x="10995573" y="2096716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Science</a:t>
            </a:r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8909EA65-172C-31DA-ACE3-A380A5321906}"/>
              </a:ext>
            </a:extLst>
          </p:cNvPr>
          <p:cNvSpPr/>
          <p:nvPr/>
        </p:nvSpPr>
        <p:spPr>
          <a:xfrm>
            <a:off x="9691096" y="3712952"/>
            <a:ext cx="591127" cy="2403830"/>
          </a:xfrm>
          <a:prstGeom prst="righ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66235B1-C82A-D363-A315-5EA58154BD62}"/>
              </a:ext>
            </a:extLst>
          </p:cNvPr>
          <p:cNvSpPr txBox="1"/>
          <p:nvPr/>
        </p:nvSpPr>
        <p:spPr>
          <a:xfrm>
            <a:off x="10487877" y="4730201"/>
            <a:ext cx="1351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Technology</a:t>
            </a:r>
          </a:p>
        </p:txBody>
      </p:sp>
    </p:spTree>
    <p:extLst>
      <p:ext uri="{BB962C8B-B14F-4D97-AF65-F5344CB8AC3E}">
        <p14:creationId xmlns:p14="http://schemas.microsoft.com/office/powerpoint/2010/main" val="32419808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EDF44-8DDF-7ACD-8BD7-2097DB19A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working groups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139B9F-9CFB-2A34-9E9E-DABA055E6E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Hadron beam cooling</a:t>
            </a:r>
          </a:p>
          <a:p>
            <a:pPr lvl="1"/>
            <a:r>
              <a:rPr lang="en-US" dirty="0"/>
              <a:t>COOL25 workshop at Stony Brook, Oct 27-31, 2025 </a:t>
            </a:r>
          </a:p>
          <a:p>
            <a:r>
              <a:rPr lang="en-US" dirty="0"/>
              <a:t>2nd IR</a:t>
            </a:r>
          </a:p>
          <a:p>
            <a:r>
              <a:rPr lang="en-US" dirty="0"/>
              <a:t>FCC-EIC forum</a:t>
            </a:r>
          </a:p>
          <a:p>
            <a:r>
              <a:rPr lang="en-US" dirty="0"/>
              <a:t>Collimation and machine protection</a:t>
            </a:r>
          </a:p>
          <a:p>
            <a:r>
              <a:rPr lang="en-US" dirty="0"/>
              <a:t>EIC upgrades</a:t>
            </a:r>
          </a:p>
          <a:p>
            <a:r>
              <a:rPr lang="en-US" dirty="0"/>
              <a:t>Optics</a:t>
            </a:r>
          </a:p>
          <a:p>
            <a:r>
              <a:rPr lang="en-US" dirty="0"/>
              <a:t>Collective effects</a:t>
            </a:r>
          </a:p>
        </p:txBody>
      </p:sp>
    </p:spTree>
    <p:extLst>
      <p:ext uri="{BB962C8B-B14F-4D97-AF65-F5344CB8AC3E}">
        <p14:creationId xmlns:p14="http://schemas.microsoft.com/office/powerpoint/2010/main" val="3802554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2EF99A8-9EB8-4E6F-893B-4E24FD74C2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7"/>
            <a:ext cx="432487" cy="365125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33A556B-7C63-244D-9B7C-B0EA8042B330}" type="slidenum">
              <a:rPr lang="en-US" smtClean="0"/>
              <a:pPr algn="ctr"/>
              <a:t>2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3457FB1-1940-4F80-BE7F-044CCA1E7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10428"/>
            <a:ext cx="11620500" cy="595605"/>
          </a:xfrm>
        </p:spPr>
        <p:txBody>
          <a:bodyPr>
            <a:normAutofit/>
          </a:bodyPr>
          <a:lstStyle/>
          <a:p>
            <a:r>
              <a:rPr lang="en-US" dirty="0">
                <a:latin typeface="Arial" panose="020B0604020202020204"/>
              </a:rPr>
              <a:t>Compelling EIC Science Case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E8B34D-9443-427E-9F37-D791D70088FA}"/>
              </a:ext>
            </a:extLst>
          </p:cNvPr>
          <p:cNvSpPr txBox="1"/>
          <p:nvPr/>
        </p:nvSpPr>
        <p:spPr>
          <a:xfrm>
            <a:off x="4001984" y="6416375"/>
            <a:ext cx="1847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FE317EC-A8F9-4E46-9483-5042C3BAF01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56717" y="923174"/>
            <a:ext cx="1576572" cy="1368167"/>
          </a:xfrm>
          <a:prstGeom prst="rect">
            <a:avLst/>
          </a:prstGeom>
        </p:spPr>
      </p:pic>
      <p:pic>
        <p:nvPicPr>
          <p:cNvPr id="9" name="Picture 8" descr="A scale with a bowl of food and a bowl of nuts&#10;&#10;Description automatically generated with medium confidence">
            <a:extLst>
              <a:ext uri="{FF2B5EF4-FFF2-40B4-BE49-F238E27FC236}">
                <a16:creationId xmlns:a16="http://schemas.microsoft.com/office/drawing/2014/main" id="{75F734F1-7A1D-49A3-BEA7-8C03950FFE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1586" y="923174"/>
            <a:ext cx="1694335" cy="1308874"/>
          </a:xfrm>
          <a:prstGeom prst="rect">
            <a:avLst/>
          </a:prstGeom>
        </p:spPr>
      </p:pic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492F4D91-96F3-4D21-BA76-A417E728564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351" t="3413" r="12277" b="4107"/>
          <a:stretch/>
        </p:blipFill>
        <p:spPr>
          <a:xfrm>
            <a:off x="5249458" y="923174"/>
            <a:ext cx="1472100" cy="1459470"/>
          </a:xfrm>
          <a:prstGeom prst="rect">
            <a:avLst/>
          </a:prstGeom>
        </p:spPr>
      </p:pic>
      <p:pic>
        <p:nvPicPr>
          <p:cNvPr id="11" name="Picture 10" descr="A picture containing indoor&#10;&#10;Description automatically generated">
            <a:extLst>
              <a:ext uri="{FF2B5EF4-FFF2-40B4-BE49-F238E27FC236}">
                <a16:creationId xmlns:a16="http://schemas.microsoft.com/office/drawing/2014/main" id="{2756D71F-F81D-41C4-ACA1-693A5FF72A2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804" r="10912"/>
          <a:stretch/>
        </p:blipFill>
        <p:spPr>
          <a:xfrm>
            <a:off x="7379030" y="923174"/>
            <a:ext cx="1545792" cy="1524618"/>
          </a:xfrm>
          <a:prstGeom prst="rect">
            <a:avLst/>
          </a:prstGeom>
        </p:spPr>
      </p:pic>
      <p:pic>
        <p:nvPicPr>
          <p:cNvPr id="12" name="Picture 11" descr="A picture containing colorful&#10;&#10;Description automatically generated">
            <a:extLst>
              <a:ext uri="{FF2B5EF4-FFF2-40B4-BE49-F238E27FC236}">
                <a16:creationId xmlns:a16="http://schemas.microsoft.com/office/drawing/2014/main" id="{A43CD33A-B7A7-44BD-A500-313E031821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79241" y="971524"/>
            <a:ext cx="1912997" cy="147626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94C256E-6F78-4AFC-A878-E2CAD8556BBA}"/>
              </a:ext>
            </a:extLst>
          </p:cNvPr>
          <p:cNvSpPr txBox="1"/>
          <p:nvPr/>
        </p:nvSpPr>
        <p:spPr>
          <a:xfrm>
            <a:off x="353680" y="2447810"/>
            <a:ext cx="2374312" cy="373948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ea typeface="Comic Sans MS" charset="0"/>
                <a:cs typeface="Comic Sans MS" charset="0"/>
              </a:rPr>
              <a:t>How do quarks, gluons, and orbital angular momentum contribute to proton spin?</a:t>
            </a:r>
          </a:p>
          <a:p>
            <a:endParaRPr lang="en-US" sz="1400" dirty="0">
              <a:ea typeface="Comic Sans MS" charset="0"/>
              <a:cs typeface="Comic Sans MS" charset="0"/>
            </a:endParaRPr>
          </a:p>
          <a:p>
            <a:r>
              <a:rPr lang="en-US" sz="1300" dirty="0">
                <a:ea typeface="Comic Sans MS" charset="0"/>
                <a:cs typeface="Comic Sans MS" charset="0"/>
              </a:rPr>
              <a:t>Spin is a fundamental property of matter. </a:t>
            </a:r>
          </a:p>
          <a:p>
            <a:endParaRPr lang="en-US" sz="1300" dirty="0">
              <a:ea typeface="Comic Sans MS" charset="0"/>
              <a:cs typeface="Comic Sans MS" charset="0"/>
            </a:endParaRPr>
          </a:p>
          <a:p>
            <a:r>
              <a:rPr lang="en-US" sz="1300" dirty="0">
                <a:ea typeface="Comic Sans MS" charset="0"/>
                <a:cs typeface="Comic Sans MS" charset="0"/>
              </a:rPr>
              <a:t>All elementary particles, </a:t>
            </a:r>
          </a:p>
          <a:p>
            <a:r>
              <a:rPr lang="en-US" sz="1300" dirty="0">
                <a:ea typeface="Comic Sans MS" charset="0"/>
                <a:cs typeface="Comic Sans MS" charset="0"/>
              </a:rPr>
              <a:t>but the Higgs, carry spin. </a:t>
            </a:r>
          </a:p>
          <a:p>
            <a:r>
              <a:rPr lang="en-US" sz="1300" dirty="0">
                <a:ea typeface="Comic Sans MS" charset="0"/>
                <a:cs typeface="Comic Sans MS" charset="0"/>
              </a:rPr>
              <a:t>Spin cannot be explained by a static picture, rather the interplay between the properties and interactions of quarks and gluons inside</a:t>
            </a:r>
          </a:p>
          <a:p>
            <a:r>
              <a:rPr lang="en-US" sz="1300" dirty="0">
                <a:ea typeface="Comic Sans MS" charset="0"/>
                <a:cs typeface="Comic Sans MS" charset="0"/>
              </a:rPr>
              <a:t>the proton. 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2C012BB-67B7-4B70-92B4-08070A759DC8}"/>
              </a:ext>
            </a:extLst>
          </p:cNvPr>
          <p:cNvSpPr txBox="1"/>
          <p:nvPr/>
        </p:nvSpPr>
        <p:spPr>
          <a:xfrm>
            <a:off x="2731492" y="2447810"/>
            <a:ext cx="2229105" cy="370870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1600" b="1" dirty="0">
                <a:solidFill>
                  <a:srgbClr val="0432FF"/>
                </a:solidFill>
              </a:rPr>
              <a:t>Does the mass of visible matter emerge from quark-gluon interactions?</a:t>
            </a:r>
            <a:endParaRPr lang="en-US" sz="1600" b="1" dirty="0">
              <a:solidFill>
                <a:srgbClr val="0432FF"/>
              </a:solidFill>
              <a:cs typeface="Arial"/>
            </a:endParaRPr>
          </a:p>
          <a:p>
            <a:endParaRPr lang="en-US" sz="1400" dirty="0">
              <a:solidFill>
                <a:srgbClr val="0432FF"/>
              </a:solidFill>
            </a:endParaRPr>
          </a:p>
          <a:p>
            <a:r>
              <a:rPr lang="en-US" sz="1300" dirty="0"/>
              <a:t>Atom: Binding/Mass = 0.00000001</a:t>
            </a:r>
            <a:endParaRPr lang="en-US" sz="1300" baseline="30000" dirty="0"/>
          </a:p>
          <a:p>
            <a:r>
              <a:rPr lang="en-US" sz="1300" dirty="0"/>
              <a:t>Nucleus: Binding/Mass = 0.01</a:t>
            </a:r>
          </a:p>
          <a:p>
            <a:r>
              <a:rPr lang="en-US" sz="1300" dirty="0"/>
              <a:t>Proton: Binding/Mass = 100</a:t>
            </a:r>
          </a:p>
          <a:p>
            <a:endParaRPr lang="en-US" sz="1300" dirty="0"/>
          </a:p>
          <a:p>
            <a:r>
              <a:rPr lang="en-US" sz="1300" dirty="0">
                <a:cs typeface="Arial"/>
              </a:rPr>
              <a:t>The EIC will determine an important term contributing to the </a:t>
            </a:r>
            <a:r>
              <a:rPr lang="en-US" sz="1300" dirty="0">
                <a:solidFill>
                  <a:srgbClr val="282DDD"/>
                </a:solidFill>
                <a:cs typeface="Arial"/>
              </a:rPr>
              <a:t>proton</a:t>
            </a:r>
            <a:r>
              <a:rPr lang="en-US" sz="1300" dirty="0">
                <a:solidFill>
                  <a:srgbClr val="2628BD"/>
                </a:solidFill>
                <a:cs typeface="Arial"/>
              </a:rPr>
              <a:t> </a:t>
            </a:r>
            <a:r>
              <a:rPr lang="en-US" sz="1300" dirty="0">
                <a:cs typeface="Arial"/>
              </a:rPr>
              <a:t>mass, the so-called quantum chromodynamics (QCD) trace anomal</a:t>
            </a:r>
            <a:r>
              <a:rPr lang="en-US" sz="1400" dirty="0">
                <a:cs typeface="Arial"/>
              </a:rPr>
              <a:t>y.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8AFB3AE-CE6E-4F0B-8B56-EFBD0E7C2482}"/>
              </a:ext>
            </a:extLst>
          </p:cNvPr>
          <p:cNvSpPr txBox="1"/>
          <p:nvPr/>
        </p:nvSpPr>
        <p:spPr>
          <a:xfrm>
            <a:off x="4963280" y="2444909"/>
            <a:ext cx="2161967" cy="319061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  <a:cs typeface="Arial"/>
              </a:rPr>
              <a:t>How can we understand QCD dynamics and the relation to confinement?</a:t>
            </a:r>
          </a:p>
          <a:p>
            <a:endParaRPr lang="en-US" sz="1400" b="1" dirty="0">
              <a:solidFill>
                <a:srgbClr val="00B050"/>
              </a:solidFill>
              <a:cs typeface="Arial"/>
            </a:endParaRPr>
          </a:p>
          <a:p>
            <a:pPr>
              <a:spcBef>
                <a:spcPts val="225"/>
              </a:spcBef>
            </a:pPr>
            <a:r>
              <a:rPr lang="en-US" sz="1300" dirty="0">
                <a:cs typeface="Comic Sans MS"/>
              </a:rPr>
              <a:t>EIC will image  quarks and gluons in </a:t>
            </a:r>
            <a:r>
              <a:rPr lang="en-US" sz="1300" dirty="0">
                <a:solidFill>
                  <a:srgbClr val="00B050"/>
                </a:solidFill>
                <a:cs typeface="Comic Sans MS"/>
              </a:rPr>
              <a:t>3D in space and momentum </a:t>
            </a:r>
            <a:r>
              <a:rPr lang="en-US" sz="1300" dirty="0">
                <a:cs typeface="Comic Sans MS"/>
              </a:rPr>
              <a:t>inside the nucleon and nuclei and  uncover how the </a:t>
            </a:r>
            <a:r>
              <a:rPr lang="en-US" sz="1300" dirty="0">
                <a:solidFill>
                  <a:srgbClr val="00B050"/>
                </a:solidFill>
                <a:cs typeface="Comic Sans MS"/>
              </a:rPr>
              <a:t>nucleon properties emerge </a:t>
            </a:r>
            <a:r>
              <a:rPr lang="en-US" sz="1300" dirty="0">
                <a:cs typeface="Comic Sans MS"/>
              </a:rPr>
              <a:t>from quarks and gluons and their interactions.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64D0669-2331-447C-8E93-2115B354BFC2}"/>
              </a:ext>
            </a:extLst>
          </p:cNvPr>
          <p:cNvSpPr txBox="1"/>
          <p:nvPr/>
        </p:nvSpPr>
        <p:spPr>
          <a:xfrm>
            <a:off x="7313008" y="2448522"/>
            <a:ext cx="2030462" cy="341119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spcBef>
                <a:spcPts val="225"/>
              </a:spcBef>
            </a:pPr>
            <a:r>
              <a:rPr lang="en-US" sz="1600" b="1" dirty="0">
                <a:solidFill>
                  <a:srgbClr val="00B0F0"/>
                </a:solidFill>
                <a:cs typeface="Comic Sans MS"/>
              </a:rPr>
              <a:t>How do quark-gluon interactions create nuclear binding?</a:t>
            </a:r>
          </a:p>
          <a:p>
            <a:pPr>
              <a:spcBef>
                <a:spcPts val="225"/>
              </a:spcBef>
            </a:pPr>
            <a:endParaRPr lang="en-US" sz="1400" dirty="0">
              <a:solidFill>
                <a:srgbClr val="292934"/>
              </a:solidFill>
              <a:cs typeface="Comic Sans MS"/>
            </a:endParaRPr>
          </a:p>
          <a:p>
            <a:pPr>
              <a:spcBef>
                <a:spcPts val="225"/>
              </a:spcBef>
            </a:pPr>
            <a:r>
              <a:rPr lang="en-US" sz="1300" dirty="0">
                <a:solidFill>
                  <a:srgbClr val="292934"/>
                </a:solidFill>
                <a:cs typeface="Comic Sans MS"/>
              </a:rPr>
              <a:t>Is the structure of a </a:t>
            </a:r>
            <a:r>
              <a:rPr lang="en-US" sz="1300" dirty="0">
                <a:solidFill>
                  <a:schemeClr val="accent2"/>
                </a:solidFill>
                <a:cs typeface="Comic Sans MS"/>
              </a:rPr>
              <a:t>free and bound </a:t>
            </a:r>
            <a:r>
              <a:rPr lang="en-US" sz="1300" dirty="0">
                <a:solidFill>
                  <a:srgbClr val="292934"/>
                </a:solidFill>
                <a:cs typeface="Comic Sans MS"/>
              </a:rPr>
              <a:t>nucleon the same?</a:t>
            </a:r>
          </a:p>
          <a:p>
            <a:pPr>
              <a:spcBef>
                <a:spcPts val="225"/>
              </a:spcBef>
            </a:pPr>
            <a:r>
              <a:rPr lang="en-US" sz="1300" dirty="0">
                <a:solidFill>
                  <a:srgbClr val="292934"/>
                </a:solidFill>
                <a:cs typeface="Comic Sans MS"/>
              </a:rPr>
              <a:t>How do quarks and gluons, </a:t>
            </a:r>
            <a:r>
              <a:rPr lang="en-US" sz="1300" dirty="0">
                <a:solidFill>
                  <a:schemeClr val="accent2"/>
                </a:solidFill>
                <a:cs typeface="Comic Sans MS"/>
              </a:rPr>
              <a:t>interact with a nuclear medium?</a:t>
            </a:r>
          </a:p>
          <a:p>
            <a:pPr>
              <a:spcBef>
                <a:spcPts val="225"/>
              </a:spcBef>
            </a:pPr>
            <a:r>
              <a:rPr lang="en-US" sz="1300" dirty="0">
                <a:solidFill>
                  <a:srgbClr val="292934"/>
                </a:solidFill>
                <a:cs typeface="Comic Sans MS"/>
              </a:rPr>
              <a:t>How do the </a:t>
            </a:r>
            <a:r>
              <a:rPr lang="en-US" sz="1300" dirty="0">
                <a:solidFill>
                  <a:schemeClr val="accent2"/>
                </a:solidFill>
                <a:cs typeface="Comic Sans MS"/>
              </a:rPr>
              <a:t>confined hadronic states emerge </a:t>
            </a:r>
            <a:r>
              <a:rPr lang="en-US" sz="1300" dirty="0">
                <a:solidFill>
                  <a:srgbClr val="292934"/>
                </a:solidFill>
                <a:cs typeface="Comic Sans MS"/>
              </a:rPr>
              <a:t>from these quarks and gluons?</a:t>
            </a:r>
            <a:r>
              <a:rPr lang="en-US" sz="1400" dirty="0">
                <a:solidFill>
                  <a:srgbClr val="292934"/>
                </a:solidFill>
                <a:cs typeface="Comic Sans MS"/>
              </a:rPr>
              <a:t> 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D6D6D23-D838-4376-81EB-B3E7ABD4BC4C}"/>
              </a:ext>
            </a:extLst>
          </p:cNvPr>
          <p:cNvSpPr txBox="1"/>
          <p:nvPr/>
        </p:nvSpPr>
        <p:spPr>
          <a:xfrm>
            <a:off x="9546319" y="2441532"/>
            <a:ext cx="2188038" cy="276485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spcBef>
                <a:spcPts val="225"/>
              </a:spcBef>
            </a:pPr>
            <a:r>
              <a:rPr lang="en-US" sz="1600" b="1" dirty="0">
                <a:solidFill>
                  <a:srgbClr val="FF0000"/>
                </a:solidFill>
                <a:cs typeface="Comic Sans MS"/>
              </a:rPr>
              <a:t>Does gluon density in nuclei saturate at high energy?</a:t>
            </a:r>
          </a:p>
          <a:p>
            <a:pPr>
              <a:spcBef>
                <a:spcPts val="225"/>
              </a:spcBef>
            </a:pPr>
            <a:endParaRPr lang="en-US" sz="1400" b="1" dirty="0">
              <a:solidFill>
                <a:srgbClr val="FF0000"/>
              </a:solidFill>
              <a:cs typeface="Comic Sans MS"/>
            </a:endParaRPr>
          </a:p>
          <a:p>
            <a:pPr>
              <a:spcBef>
                <a:spcPts val="225"/>
              </a:spcBef>
            </a:pPr>
            <a:endParaRPr lang="en-US" sz="1400" b="1" dirty="0">
              <a:solidFill>
                <a:srgbClr val="FF0000"/>
              </a:solidFill>
              <a:cs typeface="Comic Sans MS"/>
            </a:endParaRPr>
          </a:p>
          <a:p>
            <a:pPr>
              <a:spcBef>
                <a:spcPts val="225"/>
              </a:spcBef>
            </a:pPr>
            <a:r>
              <a:rPr lang="en-US" sz="1300" dirty="0">
                <a:solidFill>
                  <a:srgbClr val="292934"/>
                </a:solidFill>
                <a:cs typeface="Comic Sans MS"/>
              </a:rPr>
              <a:t>How many gluons can fit in a proton?</a:t>
            </a:r>
          </a:p>
          <a:p>
            <a:pPr>
              <a:spcBef>
                <a:spcPts val="225"/>
              </a:spcBef>
            </a:pPr>
            <a:r>
              <a:rPr lang="en-US" sz="1300" dirty="0">
                <a:solidFill>
                  <a:srgbClr val="292934"/>
                </a:solidFill>
                <a:cs typeface="Comic Sans MS"/>
              </a:rPr>
              <a:t>How does </a:t>
            </a:r>
            <a:r>
              <a:rPr lang="en-US" sz="1300" dirty="0">
                <a:solidFill>
                  <a:srgbClr val="FF0000"/>
                </a:solidFill>
                <a:cs typeface="Comic Sans MS"/>
              </a:rPr>
              <a:t>a dense nuclear environment affect </a:t>
            </a:r>
            <a:r>
              <a:rPr lang="en-US" sz="1300" dirty="0">
                <a:solidFill>
                  <a:srgbClr val="292934"/>
                </a:solidFill>
                <a:cs typeface="Comic Sans MS"/>
              </a:rPr>
              <a:t>the quarks and gluons, their correlations and interactions?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F73D742-AFDA-4734-AC7C-690D753272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45852" y="5318142"/>
            <a:ext cx="859427" cy="51887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0CAEBE2-B010-48C5-9075-C3036D0C244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722624" y="5356939"/>
            <a:ext cx="1007230" cy="43585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5DF010E-C604-44A5-BFC4-D4BE56D5B0A7}"/>
              </a:ext>
            </a:extLst>
          </p:cNvPr>
          <p:cNvSpPr txBox="1"/>
          <p:nvPr/>
        </p:nvSpPr>
        <p:spPr>
          <a:xfrm>
            <a:off x="10399143" y="5353043"/>
            <a:ext cx="8469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  <a:latin typeface="+mj-lt"/>
                <a:cs typeface="Comic Sans MS"/>
              </a:rPr>
              <a:t>=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EFDEB6-9968-427F-9C85-C40CDB331877}"/>
              </a:ext>
            </a:extLst>
          </p:cNvPr>
          <p:cNvSpPr txBox="1"/>
          <p:nvPr/>
        </p:nvSpPr>
        <p:spPr>
          <a:xfrm>
            <a:off x="10369191" y="5606766"/>
            <a:ext cx="63651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  <a:latin typeface="+mj-lt"/>
                <a:cs typeface="Comic Sans MS"/>
              </a:rPr>
              <a:t>?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EDD3164-0EC8-45EA-B9EE-C0E8F7A8C8F2}"/>
              </a:ext>
            </a:extLst>
          </p:cNvPr>
          <p:cNvSpPr txBox="1"/>
          <p:nvPr/>
        </p:nvSpPr>
        <p:spPr>
          <a:xfrm>
            <a:off x="9339215" y="5634551"/>
            <a:ext cx="85086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gluon</a:t>
            </a:r>
          </a:p>
          <a:p>
            <a:pPr algn="ctr"/>
            <a:r>
              <a:rPr lang="en-US" sz="1200" dirty="0"/>
              <a:t>splitting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689085D-7F76-4264-A37A-20B96CF67986}"/>
              </a:ext>
            </a:extLst>
          </p:cNvPr>
          <p:cNvSpPr txBox="1"/>
          <p:nvPr/>
        </p:nvSpPr>
        <p:spPr>
          <a:xfrm>
            <a:off x="10821515" y="5697615"/>
            <a:ext cx="12205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gluon</a:t>
            </a:r>
          </a:p>
          <a:p>
            <a:pPr algn="ctr"/>
            <a:r>
              <a:rPr lang="en-US" sz="1200" dirty="0"/>
              <a:t>recombination</a:t>
            </a:r>
          </a:p>
        </p:txBody>
      </p:sp>
      <p:sp>
        <p:nvSpPr>
          <p:cNvPr id="25" name="Slide Number Placeholder 1">
            <a:extLst>
              <a:ext uri="{FF2B5EF4-FFF2-40B4-BE49-F238E27FC236}">
                <a16:creationId xmlns:a16="http://schemas.microsoft.com/office/drawing/2014/main" id="{CEBEA050-AFA3-48AA-897C-EA7EE93F8819}"/>
              </a:ext>
            </a:extLst>
          </p:cNvPr>
          <p:cNvSpPr txBox="1">
            <a:spLocks/>
          </p:cNvSpPr>
          <p:nvPr/>
        </p:nvSpPr>
        <p:spPr>
          <a:xfrm>
            <a:off x="11592238" y="6392100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04FBEF-E131-704A-846B-4A67EDA6EB37}"/>
              </a:ext>
            </a:extLst>
          </p:cNvPr>
          <p:cNvSpPr txBox="1"/>
          <p:nvPr/>
        </p:nvSpPr>
        <p:spPr>
          <a:xfrm>
            <a:off x="2511089" y="6129168"/>
            <a:ext cx="9680911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91FF"/>
                </a:solidFill>
                <a:uFill>
                  <a:solidFill>
                    <a:srgbClr val="413E40"/>
                  </a:solidFill>
                </a:uFill>
                <a:ea typeface="+mn-lt"/>
                <a:cs typeface="+mn-lt"/>
              </a:rPr>
              <a:t>National Academies of Sciences, Medicine, and Engineering, </a:t>
            </a:r>
            <a:r>
              <a:rPr lang="en-US" sz="1800" dirty="0">
                <a:solidFill>
                  <a:srgbClr val="0091FF"/>
                </a:solidFill>
                <a:uFill>
                  <a:solidFill>
                    <a:srgbClr val="413E40"/>
                  </a:solidFill>
                </a:uFill>
                <a:ea typeface="ＭＳ Ｐゴシック"/>
                <a:cs typeface="Arial"/>
              </a:rPr>
              <a:t>2018 Consensus Study Report)</a:t>
            </a:r>
            <a:endParaRPr lang="en-US" dirty="0">
              <a:solidFill>
                <a:srgbClr val="0091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748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81F0C-2882-59F4-DE5B-6A13DA20C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EIC at BNL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558F105-383B-5B82-9DF0-40935307B1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3273" y="820784"/>
            <a:ext cx="5445030" cy="544503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D6DB4E5-68A0-B8D5-61A8-AEFF3320A7A4}"/>
              </a:ext>
            </a:extLst>
          </p:cNvPr>
          <p:cNvSpPr txBox="1"/>
          <p:nvPr/>
        </p:nvSpPr>
        <p:spPr>
          <a:xfrm>
            <a:off x="375385" y="1896177"/>
            <a:ext cx="366863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Timeline for planning purposes:</a:t>
            </a:r>
          </a:p>
          <a:p>
            <a:r>
              <a:rPr lang="en-US" dirty="0"/>
              <a:t>Mid-2026 </a:t>
            </a:r>
            <a:r>
              <a:rPr lang="en-US" dirty="0">
                <a:sym typeface="Wingdings" panose="05000000000000000000" pitchFamily="2" charset="2"/>
              </a:rPr>
              <a:t> 2035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We will have several sub-projects:</a:t>
            </a:r>
          </a:p>
          <a:p>
            <a:pPr marL="285750" indent="-285750">
              <a:buFontTx/>
              <a:buChar char="-"/>
            </a:pPr>
            <a:r>
              <a:rPr lang="en-US" dirty="0">
                <a:sym typeface="Wingdings" panose="05000000000000000000" pitchFamily="2" charset="2"/>
              </a:rPr>
              <a:t>Collider rings</a:t>
            </a:r>
          </a:p>
          <a:p>
            <a:pPr marL="285750" indent="-285750">
              <a:buFontTx/>
              <a:buChar char="-"/>
            </a:pPr>
            <a:r>
              <a:rPr lang="en-US" dirty="0">
                <a:sym typeface="Wingdings" panose="05000000000000000000" pitchFamily="2" charset="2"/>
              </a:rPr>
              <a:t>IR</a:t>
            </a:r>
          </a:p>
          <a:p>
            <a:pPr marL="285750" indent="-285750">
              <a:buFontTx/>
              <a:buChar char="-"/>
            </a:pPr>
            <a:r>
              <a:rPr lang="en-US" dirty="0">
                <a:sym typeface="Wingdings" panose="05000000000000000000" pitchFamily="2" charset="2"/>
              </a:rPr>
              <a:t>Detector</a:t>
            </a:r>
          </a:p>
          <a:p>
            <a:pPr marL="285750" indent="-285750">
              <a:buFontTx/>
              <a:buChar char="-"/>
            </a:pPr>
            <a:r>
              <a:rPr lang="en-US" dirty="0">
                <a:sym typeface="Wingdings" panose="05000000000000000000" pitchFamily="2" charset="2"/>
              </a:rPr>
              <a:t>Electron Injector</a:t>
            </a:r>
          </a:p>
          <a:p>
            <a:pPr marL="285750" indent="-285750">
              <a:buFontTx/>
              <a:buChar char="-"/>
            </a:pPr>
            <a:r>
              <a:rPr lang="en-US" dirty="0">
                <a:sym typeface="Wingdings" panose="05000000000000000000" pitchFamily="2" charset="2"/>
              </a:rPr>
              <a:t>Global systems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721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7BCF600-139A-489A-B88F-17F4E3B124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7"/>
            <a:ext cx="432487" cy="365125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82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87CC52F-3D82-4617-8FF1-9B7F0B381F61}"/>
              </a:ext>
            </a:extLst>
          </p:cNvPr>
          <p:cNvSpPr txBox="1">
            <a:spLocks/>
          </p:cNvSpPr>
          <p:nvPr/>
        </p:nvSpPr>
        <p:spPr>
          <a:xfrm>
            <a:off x="462579" y="71999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u="none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Strong Support from Partners &amp; Collaborators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338CF0B5-BA7E-4AA1-8567-5AEE793AF449}"/>
              </a:ext>
            </a:extLst>
          </p:cNvPr>
          <p:cNvSpPr txBox="1">
            <a:spLocks/>
          </p:cNvSpPr>
          <p:nvPr/>
        </p:nvSpPr>
        <p:spPr>
          <a:xfrm>
            <a:off x="11247450" y="6488667"/>
            <a:ext cx="369935" cy="344653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6D9922-87B3-6043-9531-5184EA303DC1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C6FF0D07-0DCA-4746-9EEB-D7071603E026}"/>
              </a:ext>
            </a:extLst>
          </p:cNvPr>
          <p:cNvSpPr txBox="1">
            <a:spLocks/>
          </p:cNvSpPr>
          <p:nvPr/>
        </p:nvSpPr>
        <p:spPr>
          <a:xfrm>
            <a:off x="11530018" y="6316597"/>
            <a:ext cx="432487" cy="365125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82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A110DE86-7F4E-48FA-8D3D-A265B0A6DB75}"/>
              </a:ext>
            </a:extLst>
          </p:cNvPr>
          <p:cNvSpPr txBox="1">
            <a:spLocks/>
          </p:cNvSpPr>
          <p:nvPr/>
        </p:nvSpPr>
        <p:spPr>
          <a:xfrm>
            <a:off x="11247450" y="6488667"/>
            <a:ext cx="369935" cy="344653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6D9922-87B3-6043-9531-5184EA303DC1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3" name="Picture 2" descr="John Hill and Ruqaiyah Patel shaking hands in agreement">
            <a:extLst>
              <a:ext uri="{FF2B5EF4-FFF2-40B4-BE49-F238E27FC236}">
                <a16:creationId xmlns:a16="http://schemas.microsoft.com/office/drawing/2014/main" id="{C7071E8B-EFD2-41AA-8299-3D9FB8C417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04266" y="3478962"/>
            <a:ext cx="3341012" cy="22350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F919CD45-5AB4-4862-B84B-4820A78B9E2C}"/>
              </a:ext>
            </a:extLst>
          </p:cNvPr>
          <p:cNvSpPr/>
          <p:nvPr/>
        </p:nvSpPr>
        <p:spPr>
          <a:xfrm>
            <a:off x="395923" y="864503"/>
            <a:ext cx="4108343" cy="467820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ea typeface="MS Minch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ea typeface="MS Mincho"/>
              </a:rPr>
              <a:t>New York State </a:t>
            </a:r>
            <a:r>
              <a:rPr lang="en-US" sz="2000" dirty="0">
                <a:ea typeface="MS Mincho"/>
              </a:rPr>
              <a:t>committed </a:t>
            </a:r>
            <a:r>
              <a:rPr lang="en-US" sz="2000" b="1" dirty="0">
                <a:ea typeface="MS Mincho"/>
              </a:rPr>
              <a:t>$100M </a:t>
            </a:r>
            <a:r>
              <a:rPr lang="en-US" sz="2000" dirty="0">
                <a:ea typeface="MS Mincho"/>
              </a:rPr>
              <a:t>toward construction of EIC buildings and infrastructure. </a:t>
            </a:r>
            <a:br>
              <a:rPr lang="en-US" sz="2000" dirty="0">
                <a:ea typeface="MS Mincho"/>
              </a:rPr>
            </a:br>
            <a:endParaRPr lang="en-US" sz="2000" dirty="0">
              <a:ea typeface="MS Mincho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EIC Accelerator Collaboration </a:t>
            </a:r>
            <a:r>
              <a:rPr lang="en-US" sz="2000" dirty="0"/>
              <a:t>kicked off at IPAC’24 with over 150 participants expressing interest in contributing to the global EIC effort.</a:t>
            </a:r>
            <a:endParaRPr lang="en-US" sz="2000" dirty="0">
              <a:cs typeface="Arial"/>
            </a:endParaRPr>
          </a:p>
          <a:p>
            <a:endParaRPr lang="en-US" sz="2000" b="1" dirty="0">
              <a:ea typeface="MS Minch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ea typeface="MS Mincho"/>
              </a:rPr>
              <a:t>UK</a:t>
            </a:r>
            <a:r>
              <a:rPr lang="en-US" sz="2000" dirty="0">
                <a:ea typeface="MS Mincho"/>
              </a:rPr>
              <a:t> announced £58 million (</a:t>
            </a:r>
            <a:r>
              <a:rPr lang="en-US" sz="2000" b="1" dirty="0">
                <a:ea typeface="MS Mincho"/>
              </a:rPr>
              <a:t>$75M</a:t>
            </a:r>
            <a:r>
              <a:rPr lang="en-US" sz="2000" dirty="0">
                <a:ea typeface="MS Mincho"/>
              </a:rPr>
              <a:t>) for the EIC.</a:t>
            </a:r>
            <a:br>
              <a:rPr lang="en-US" sz="2000" dirty="0">
                <a:ea typeface="MS Mincho"/>
              </a:rPr>
            </a:br>
            <a:r>
              <a:rPr lang="en-US" sz="2000" dirty="0">
                <a:ea typeface="MS Mincho"/>
              </a:rPr>
              <a:t> </a:t>
            </a:r>
            <a:endParaRPr lang="en-US" sz="2000" dirty="0">
              <a:ea typeface="TimesNewRomanPSMT"/>
              <a:cs typeface="Arial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B2FBCC2-4B16-4A19-8DE1-90E9C4C725FC}"/>
              </a:ext>
            </a:extLst>
          </p:cNvPr>
          <p:cNvSpPr/>
          <p:nvPr/>
        </p:nvSpPr>
        <p:spPr>
          <a:xfrm>
            <a:off x="8137185" y="3572878"/>
            <a:ext cx="3825319" cy="233602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EIC Resource Review Board </a:t>
            </a:r>
            <a:r>
              <a:rPr lang="en-US" dirty="0"/>
              <a:t>Meetings in Rome in May 2024 and at BNL in Oct. 2024</a:t>
            </a:r>
            <a:r>
              <a:rPr lang="en-US" b="1" dirty="0"/>
              <a:t>. </a:t>
            </a:r>
            <a:r>
              <a:rPr lang="en-US" dirty="0"/>
              <a:t>Strong participation from </a:t>
            </a:r>
            <a:r>
              <a:rPr lang="en-US" b="1" dirty="0"/>
              <a:t>Canada, Czech Republic, France, India, Israel, Italy, Japan, Poland, South Korea, United Kingdom, </a:t>
            </a:r>
            <a:r>
              <a:rPr lang="en-US" dirty="0"/>
              <a:t>and</a:t>
            </a:r>
            <a:r>
              <a:rPr lang="en-US" b="1" dirty="0"/>
              <a:t> Taiwan. </a:t>
            </a:r>
            <a:r>
              <a:rPr lang="en-US" dirty="0">
                <a:cs typeface="Arial"/>
              </a:rPr>
              <a:t>Next meeting to be held in Prague in June 2025.</a:t>
            </a:r>
            <a:endParaRPr lang="en-US" sz="1600" dirty="0">
              <a:cs typeface="Arial"/>
            </a:endParaRPr>
          </a:p>
        </p:txBody>
      </p:sp>
      <p:pic>
        <p:nvPicPr>
          <p:cNvPr id="17" name="Picture 16" descr="A person signing a document&#10;&#10;Description automatically generated">
            <a:extLst>
              <a:ext uri="{FF2B5EF4-FFF2-40B4-BE49-F238E27FC236}">
                <a16:creationId xmlns:a16="http://schemas.microsoft.com/office/drawing/2014/main" id="{7C2D47DD-8891-48D7-934C-45F460E2CE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2035" y="981576"/>
            <a:ext cx="3341012" cy="21538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9D9BE14-71BD-4712-B06F-75B39E4F12E3}"/>
              </a:ext>
            </a:extLst>
          </p:cNvPr>
          <p:cNvSpPr txBox="1"/>
          <p:nvPr/>
        </p:nvSpPr>
        <p:spPr>
          <a:xfrm>
            <a:off x="194927" y="6121862"/>
            <a:ext cx="11994038" cy="400110"/>
          </a:xfrm>
          <a:prstGeom prst="rect">
            <a:avLst/>
          </a:prstGeom>
          <a:solidFill>
            <a:schemeClr val="tx2"/>
          </a:solidFill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In-kind contribution goals represent ~30% of the Detector and ~5% of the Accelerator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D1E2858-49F6-4D5B-A79F-349F1EDC8E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1611" y="942535"/>
            <a:ext cx="3780893" cy="2458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133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41187B-78BF-4B73-6D37-F326A9946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cs typeface="Arial"/>
              </a:rPr>
              <a:t>The EIC Users Group – a </a:t>
            </a:r>
            <a:r>
              <a:rPr lang="en-US" dirty="0">
                <a:cs typeface="Arial"/>
              </a:rPr>
              <a:t>v</a:t>
            </a:r>
            <a:r>
              <a:rPr lang="en-US" sz="3600" b="1" dirty="0">
                <a:cs typeface="Arial"/>
              </a:rPr>
              <a:t>ibrant </a:t>
            </a:r>
            <a:r>
              <a:rPr lang="en-US" dirty="0">
                <a:cs typeface="Arial"/>
              </a:rPr>
              <a:t>c</a:t>
            </a:r>
            <a:r>
              <a:rPr lang="en-US" sz="3600" b="1" dirty="0">
                <a:cs typeface="Arial"/>
              </a:rPr>
              <a:t>ommunity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EB6256-711B-FEA2-1237-D37E680456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7344" y="3446192"/>
            <a:ext cx="4103112" cy="22303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10F4EE7-4FA3-DEFB-EC12-DFD1AF7E6701}"/>
              </a:ext>
            </a:extLst>
          </p:cNvPr>
          <p:cNvSpPr txBox="1"/>
          <p:nvPr/>
        </p:nvSpPr>
        <p:spPr>
          <a:xfrm>
            <a:off x="449841" y="2700720"/>
            <a:ext cx="7217783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cs typeface="Arial"/>
              </a:rPr>
              <a:t>The EIC Users Group has been growing rapidly—more than 1,400 scientists from more than 296 institutions in 40 countries around the world.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cs typeface="Arial"/>
                <a:hlinkClick r:id="rId3"/>
              </a:rPr>
              <a:t>www.eicug.org</a:t>
            </a:r>
            <a:r>
              <a:rPr lang="en-US" sz="2400" dirty="0">
                <a:cs typeface="Arial"/>
              </a:rPr>
              <a:t> </a:t>
            </a:r>
          </a:p>
          <a:p>
            <a:endParaRPr lang="en-US" sz="2400" dirty="0">
              <a:cs typeface="Arial"/>
            </a:endParaRPr>
          </a:p>
        </p:txBody>
      </p:sp>
      <p:pic>
        <p:nvPicPr>
          <p:cNvPr id="7" name="Picture 6" descr="A map of the united states with blue pins&#10;&#10;Description automatically generated">
            <a:extLst>
              <a:ext uri="{FF2B5EF4-FFF2-40B4-BE49-F238E27FC236}">
                <a16:creationId xmlns:a16="http://schemas.microsoft.com/office/drawing/2014/main" id="{7670FF2D-902A-9049-326F-4CBA512312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7343" y="845542"/>
            <a:ext cx="4103112" cy="256997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9A71E9E-F461-A501-B6CB-C55C2117FD66}"/>
              </a:ext>
            </a:extLst>
          </p:cNvPr>
          <p:cNvSpPr txBox="1"/>
          <p:nvPr/>
        </p:nvSpPr>
        <p:spPr>
          <a:xfrm>
            <a:off x="490992" y="1187237"/>
            <a:ext cx="695755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Nine national labs and 99 U.S. universities and institutions, as well as 139 international partners, will participate in the EIC.</a:t>
            </a:r>
          </a:p>
        </p:txBody>
      </p:sp>
    </p:spTree>
    <p:extLst>
      <p:ext uri="{BB962C8B-B14F-4D97-AF65-F5344CB8AC3E}">
        <p14:creationId xmlns:p14="http://schemas.microsoft.com/office/powerpoint/2010/main" val="33032118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85725D-2416-2C5B-1C61-3D5119E183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139CE84D-8FB5-97D7-741D-A52C7345A6FF}"/>
              </a:ext>
            </a:extLst>
          </p:cNvPr>
          <p:cNvSpPr txBox="1">
            <a:spLocks/>
          </p:cNvSpPr>
          <p:nvPr/>
        </p:nvSpPr>
        <p:spPr>
          <a:xfrm>
            <a:off x="459307" y="0"/>
            <a:ext cx="10036571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u="none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4000" dirty="0"/>
              <a:t>Overview of IKC for the </a:t>
            </a:r>
            <a:r>
              <a:rPr lang="en-US" sz="4000" dirty="0" err="1"/>
              <a:t>ePIC</a:t>
            </a:r>
            <a:r>
              <a:rPr lang="en-US" sz="4000" dirty="0"/>
              <a:t> </a:t>
            </a:r>
            <a:r>
              <a:rPr lang="en-US" sz="4000" dirty="0">
                <a:solidFill>
                  <a:schemeClr val="accent3"/>
                </a:solidFill>
              </a:rPr>
              <a:t>Detector </a:t>
            </a:r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E9039286-6104-D6FD-B455-BB8E6806046D}"/>
              </a:ext>
            </a:extLst>
          </p:cNvPr>
          <p:cNvSpPr txBox="1">
            <a:spLocks/>
          </p:cNvSpPr>
          <p:nvPr/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z="1000" smtClean="0"/>
              <a:pPr/>
              <a:t>6</a:t>
            </a:fld>
            <a:endParaRPr lang="en-US" sz="1000" dirty="0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04808E42-70C8-F7D3-FFAA-4C4E99194CDB}"/>
              </a:ext>
            </a:extLst>
          </p:cNvPr>
          <p:cNvSpPr txBox="1">
            <a:spLocks/>
          </p:cNvSpPr>
          <p:nvPr/>
        </p:nvSpPr>
        <p:spPr>
          <a:xfrm>
            <a:off x="459307" y="896275"/>
            <a:ext cx="11358319" cy="18078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698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30238" indent="-1730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57250" indent="-1698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87438" indent="-1730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900" dirty="0"/>
              <a:t>Italy and France IKCs for the Detector Solenoid magnet, procurement and design respectively.</a:t>
            </a:r>
          </a:p>
          <a:p>
            <a:r>
              <a:rPr lang="en-US" sz="1900" dirty="0"/>
              <a:t>UK, Italy, France, Korea, Canada, and Japan have identified scope for IKCs in several Detector areas.</a:t>
            </a:r>
          </a:p>
          <a:p>
            <a:r>
              <a:rPr lang="en-US" sz="1900" dirty="0"/>
              <a:t>Other IKCs are being discussed with India, Israel, Taiwan and potentially others could follow.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FEA9DA49-D8A4-8A29-4BA7-6C8DFC588FAC}"/>
              </a:ext>
            </a:extLst>
          </p:cNvPr>
          <p:cNvSpPr txBox="1">
            <a:spLocks/>
          </p:cNvSpPr>
          <p:nvPr/>
        </p:nvSpPr>
        <p:spPr>
          <a:xfrm>
            <a:off x="6493881" y="2203337"/>
            <a:ext cx="2186421" cy="22067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698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30238" indent="-1730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57250" indent="-1698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87438" indent="-1730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4313" indent="-214313" defTabSz="685800" hangingPunct="0">
              <a:spcAft>
                <a:spcPts val="450"/>
              </a:spcAft>
              <a:buFont typeface="Arial" panose="020B0604020202020204" pitchFamily="34" charset="0"/>
              <a:buChar char="•"/>
              <a:defRPr/>
            </a:pPr>
            <a:endParaRPr lang="en-US" sz="2000" dirty="0">
              <a:solidFill>
                <a:srgbClr val="000000"/>
              </a:solidFill>
              <a:latin typeface="Arial" panose="020B0604020202020204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B19359C-1A65-730B-4C8A-4ECA4066CA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415" y="2409721"/>
            <a:ext cx="5807585" cy="317628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5DD660F-63D4-6E5B-BC79-532D7AFDFF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5428" y="2409721"/>
            <a:ext cx="5807585" cy="3092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954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945412-C40F-E0E2-B2B3-0FEFDB279F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847" y="1665171"/>
            <a:ext cx="11499234" cy="814866"/>
          </a:xfrm>
        </p:spPr>
        <p:txBody>
          <a:bodyPr>
            <a:normAutofit fontScale="90000"/>
          </a:bodyPr>
          <a:lstStyle/>
          <a:p>
            <a:r>
              <a:rPr lang="en-US" dirty="0"/>
              <a:t>Can we organize the EIC Accelerator Collaboration </a:t>
            </a:r>
            <a:br>
              <a:rPr lang="en-US" dirty="0"/>
            </a:br>
            <a:r>
              <a:rPr lang="en-US" dirty="0"/>
              <a:t>in a similar manner?</a:t>
            </a:r>
          </a:p>
        </p:txBody>
      </p:sp>
    </p:spTree>
    <p:extLst>
      <p:ext uri="{BB962C8B-B14F-4D97-AF65-F5344CB8AC3E}">
        <p14:creationId xmlns:p14="http://schemas.microsoft.com/office/powerpoint/2010/main" val="4214763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DB749-159F-6C8B-BDB3-B59E9700EB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EIC Accelerator Collaboration?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2FE34E9-C672-017D-6D68-95110C24F0A1}"/>
              </a:ext>
            </a:extLst>
          </p:cNvPr>
          <p:cNvSpPr/>
          <p:nvPr/>
        </p:nvSpPr>
        <p:spPr>
          <a:xfrm>
            <a:off x="744230" y="981075"/>
            <a:ext cx="10934700" cy="48958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B119BE-2FC4-D8EE-7183-B9BAF4437093}"/>
              </a:ext>
            </a:extLst>
          </p:cNvPr>
          <p:cNvSpPr txBox="1"/>
          <p:nvPr/>
        </p:nvSpPr>
        <p:spPr>
          <a:xfrm>
            <a:off x="4018167" y="994301"/>
            <a:ext cx="7793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EIC Accelerator Science and Technology Space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8C1DD48-5780-45EA-4F76-C40AE7AADC12}"/>
              </a:ext>
            </a:extLst>
          </p:cNvPr>
          <p:cNvSpPr/>
          <p:nvPr/>
        </p:nvSpPr>
        <p:spPr>
          <a:xfrm>
            <a:off x="877204" y="1152525"/>
            <a:ext cx="4399910" cy="43053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EIC Construction Project (funded by the DOE)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4DCB77A-8C2F-A519-819D-B0E12F06205F}"/>
              </a:ext>
            </a:extLst>
          </p:cNvPr>
          <p:cNvSpPr/>
          <p:nvPr/>
        </p:nvSpPr>
        <p:spPr>
          <a:xfrm>
            <a:off x="3801753" y="1841954"/>
            <a:ext cx="2409827" cy="890109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In-kind contributions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4398419-D56E-9DE1-75DB-213166EEA3AF}"/>
              </a:ext>
            </a:extLst>
          </p:cNvPr>
          <p:cNvSpPr/>
          <p:nvPr/>
        </p:nvSpPr>
        <p:spPr>
          <a:xfrm>
            <a:off x="3314700" y="4161770"/>
            <a:ext cx="2781300" cy="10477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Industry Partnerships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5AAA8B2-61C9-33A6-7D52-F6D0589E50EF}"/>
              </a:ext>
            </a:extLst>
          </p:cNvPr>
          <p:cNvSpPr/>
          <p:nvPr/>
        </p:nvSpPr>
        <p:spPr>
          <a:xfrm>
            <a:off x="7378766" y="1555143"/>
            <a:ext cx="3514725" cy="154305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EIC Upgrades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18A008A-495E-52F5-0E7D-F25BA5F0B0D5}"/>
              </a:ext>
            </a:extLst>
          </p:cNvPr>
          <p:cNvSpPr/>
          <p:nvPr/>
        </p:nvSpPr>
        <p:spPr>
          <a:xfrm>
            <a:off x="4924425" y="2811788"/>
            <a:ext cx="3609071" cy="1436362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Accelerator Science and Technology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2F3CC3F-F263-EA80-41D1-A752A0B40243}"/>
              </a:ext>
            </a:extLst>
          </p:cNvPr>
          <p:cNvSpPr/>
          <p:nvPr/>
        </p:nvSpPr>
        <p:spPr>
          <a:xfrm>
            <a:off x="7347602" y="4114145"/>
            <a:ext cx="3936030" cy="9239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AST Education and Training</a:t>
            </a:r>
          </a:p>
        </p:txBody>
      </p:sp>
    </p:spTree>
    <p:extLst>
      <p:ext uri="{BB962C8B-B14F-4D97-AF65-F5344CB8AC3E}">
        <p14:creationId xmlns:p14="http://schemas.microsoft.com/office/powerpoint/2010/main" val="40273892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FC21D-5D23-5763-DA4C-B80209A06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Funding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1B8779-B8DB-3989-8B09-98ABB428A9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US Nat Labs and universities</a:t>
            </a:r>
          </a:p>
          <a:p>
            <a:pPr lvl="1"/>
            <a:r>
              <a:rPr lang="en-US" dirty="0"/>
              <a:t>On-project and off-project – different approaches</a:t>
            </a:r>
          </a:p>
          <a:p>
            <a:pPr lvl="1"/>
            <a:r>
              <a:rPr lang="en-US" dirty="0"/>
              <a:t>LDRDs, DOE ECA grants, FOAs</a:t>
            </a:r>
          </a:p>
          <a:p>
            <a:r>
              <a:rPr lang="en-US" dirty="0"/>
              <a:t>Non-US partners</a:t>
            </a:r>
          </a:p>
          <a:p>
            <a:r>
              <a:rPr lang="en-US" dirty="0"/>
              <a:t>CERN</a:t>
            </a:r>
          </a:p>
          <a:p>
            <a:r>
              <a:rPr lang="en-US" dirty="0"/>
              <a:t>Industrial partners</a:t>
            </a:r>
          </a:p>
          <a:p>
            <a:endParaRPr lang="en-US" dirty="0"/>
          </a:p>
          <a:p>
            <a:r>
              <a:rPr lang="en-US" dirty="0">
                <a:solidFill>
                  <a:srgbClr val="00B050"/>
                </a:solidFill>
              </a:rPr>
              <a:t>Every case is going to be unique.  Every conversation should start with science and technology impacts, not with funding.</a:t>
            </a:r>
          </a:p>
        </p:txBody>
      </p:sp>
    </p:spTree>
    <p:extLst>
      <p:ext uri="{BB962C8B-B14F-4D97-AF65-F5344CB8AC3E}">
        <p14:creationId xmlns:p14="http://schemas.microsoft.com/office/powerpoint/2010/main" val="3225113146"/>
      </p:ext>
    </p:extLst>
  </p:cSld>
  <p:clrMapOvr>
    <a:masterClrMapping/>
  </p:clrMapOvr>
</p:sld>
</file>

<file path=ppt/theme/theme1.xml><?xml version="1.0" encoding="utf-8"?>
<a:theme xmlns:a="http://schemas.openxmlformats.org/drawingml/2006/main" name="BNL">
  <a:themeElements>
    <a:clrScheme name="BNL_NSLS-II">
      <a:dk1>
        <a:srgbClr val="000000"/>
      </a:dk1>
      <a:lt1>
        <a:srgbClr val="FFFFFF"/>
      </a:lt1>
      <a:dk2>
        <a:srgbClr val="105B78"/>
      </a:dk2>
      <a:lt2>
        <a:srgbClr val="00ACDB"/>
      </a:lt2>
      <a:accent1>
        <a:srgbClr val="B2D33A"/>
      </a:accent1>
      <a:accent2>
        <a:srgbClr val="F68A1F"/>
      </a:accent2>
      <a:accent3>
        <a:srgbClr val="B62466"/>
      </a:accent3>
      <a:accent4>
        <a:srgbClr val="FFCC33"/>
      </a:accent4>
      <a:accent5>
        <a:srgbClr val="DA3525"/>
      </a:accent5>
      <a:accent6>
        <a:srgbClr val="50489D"/>
      </a:accent6>
      <a:hlink>
        <a:srgbClr val="4881C3"/>
      </a:hlink>
      <a:folHlink>
        <a:srgbClr val="24B574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IC_PPT_Template_Widescreen_0923" id="{B3C6C6E8-A343-9F46-9C14-8D262507CB52}" vid="{B0F72776-BFD3-D14D-97CB-9DB1BA4DAEE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AD70558AC79641AC36496E6FEE9A6E" ma:contentTypeVersion="4" ma:contentTypeDescription="Create a new document." ma:contentTypeScope="" ma:versionID="c836d54df9ad875ddbfe2777157cbad1">
  <xsd:schema xmlns:xsd="http://www.w3.org/2001/XMLSchema" xmlns:xs="http://www.w3.org/2001/XMLSchema" xmlns:p="http://schemas.microsoft.com/office/2006/metadata/properties" xmlns:ns2="7598c3d8-57a9-49d9-87da-8d2ac3199484" targetNamespace="http://schemas.microsoft.com/office/2006/metadata/properties" ma:root="true" ma:fieldsID="a1dcfe6a7be53e253488c469644543b2" ns2:_="">
    <xsd:import namespace="7598c3d8-57a9-49d9-87da-8d2ac319948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98c3d8-57a9-49d9-87da-8d2ac31994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F209D19-ECD3-440E-A44C-BD3D2F26689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CBF2917-0BE1-49A1-BA87-237FD735D308}">
  <ds:schemaRefs>
    <ds:schemaRef ds:uri="7598c3d8-57a9-49d9-87da-8d2ac319948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765637A3-DEB1-4C7D-9F81-D2184D65C3B4}">
  <ds:schemaRefs>
    <ds:schemaRef ds:uri="7598c3d8-57a9-49d9-87da-8d2ac3199484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EIC Long Lead Procurement Widescreen PPT Template</Template>
  <TotalTime>6225</TotalTime>
  <Words>1130</Words>
  <Application>Microsoft Office PowerPoint</Application>
  <PresentationFormat>Widescreen</PresentationFormat>
  <Paragraphs>165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Comic Sans MS</vt:lpstr>
      <vt:lpstr>ＭＳ Ｐゴシック</vt:lpstr>
      <vt:lpstr>Symbol</vt:lpstr>
      <vt:lpstr>Wingdings</vt:lpstr>
      <vt:lpstr>Arial</vt:lpstr>
      <vt:lpstr>Calibri</vt:lpstr>
      <vt:lpstr>MS Mincho</vt:lpstr>
      <vt:lpstr>TimesNewRomanPSMT</vt:lpstr>
      <vt:lpstr>BNL</vt:lpstr>
      <vt:lpstr>Electron Ion Collider Accelerator Collaboration: status and opportunities</vt:lpstr>
      <vt:lpstr>Compelling EIC Science Case </vt:lpstr>
      <vt:lpstr>EIC at BNL</vt:lpstr>
      <vt:lpstr>PowerPoint Presentation</vt:lpstr>
      <vt:lpstr>The EIC Users Group – a vibrant community</vt:lpstr>
      <vt:lpstr>PowerPoint Presentation</vt:lpstr>
      <vt:lpstr>Can we organize the EIC Accelerator Collaboration  in a similar manner?</vt:lpstr>
      <vt:lpstr>EIC Accelerator Collaboration?</vt:lpstr>
      <vt:lpstr>Funding</vt:lpstr>
      <vt:lpstr>EIC Accelerator Collaboration</vt:lpstr>
      <vt:lpstr>EIC Accelerator Collaboration Kick-off meeting</vt:lpstr>
      <vt:lpstr>Since IPAC’24</vt:lpstr>
      <vt:lpstr>PowerPoint Presentation</vt:lpstr>
      <vt:lpstr>Potential collaboration opportunities</vt:lpstr>
      <vt:lpstr>Other potential IKC opportunities</vt:lpstr>
      <vt:lpstr>What is still ‘at play’ in the EIC Design and Construction?</vt:lpstr>
      <vt:lpstr>New working groups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&lt;LLP WBS – LLP Description&gt; CD-3A Director’s Review</dc:title>
  <dc:subject/>
  <dc:creator>ksmith@bnl.gov</dc:creator>
  <cp:keywords/>
  <dc:description/>
  <cp:lastModifiedBy>Nagaitsev, Sergei</cp:lastModifiedBy>
  <cp:revision>32</cp:revision>
  <dcterms:created xsi:type="dcterms:W3CDTF">2023-09-12T20:43:32Z</dcterms:created>
  <dcterms:modified xsi:type="dcterms:W3CDTF">2025-06-04T05:30:07Z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0x01010064DC25A386985D4D9C8290A9164CEF14</vt:lpwstr>
  </property>
</Properties>
</file>