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mp" ContentType="image/g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25"/>
  </p:notesMasterIdLst>
  <p:sldIdLst>
    <p:sldId id="256" r:id="rId3"/>
    <p:sldId id="257" r:id="rId4"/>
    <p:sldId id="258" r:id="rId5"/>
    <p:sldId id="279" r:id="rId6"/>
    <p:sldId id="259" r:id="rId7"/>
    <p:sldId id="260" r:id="rId8"/>
    <p:sldId id="261" r:id="rId9"/>
    <p:sldId id="278" r:id="rId10"/>
    <p:sldId id="262" r:id="rId11"/>
    <p:sldId id="263" r:id="rId12"/>
    <p:sldId id="265" r:id="rId13"/>
    <p:sldId id="266" r:id="rId14"/>
    <p:sldId id="267" r:id="rId15"/>
    <p:sldId id="268" r:id="rId16"/>
    <p:sldId id="270" r:id="rId17"/>
    <p:sldId id="271" r:id="rId18"/>
    <p:sldId id="280" r:id="rId19"/>
    <p:sldId id="272" r:id="rId20"/>
    <p:sldId id="274" r:id="rId21"/>
    <p:sldId id="273" r:id="rId22"/>
    <p:sldId id="275" r:id="rId23"/>
    <p:sldId id="277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CDC6D9E-A422-471C-ADCC-7A9A5830A16F}">
  <a:tblStyle styleId="{8CDC6D9E-A422-471C-ADCC-7A9A5830A16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74"/>
  </p:normalViewPr>
  <p:slideViewPr>
    <p:cSldViewPr snapToGrid="0">
      <p:cViewPr varScale="1">
        <p:scale>
          <a:sx n="165" d="100"/>
          <a:sy n="165" d="100"/>
        </p:scale>
        <p:origin x="36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5e770d3e79_2_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4" name="Google Shape;124;g35e770d3e79_2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e770d3e79_2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35e770d3e79_2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4" name="Google Shape;174;g35e770d3e79_2_117:notes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e770d3e79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5e770d3e79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e770d3e79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e770d3e79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5e770d3e79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5e770d3e79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5e770d3e79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5e770d3e79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35e770d3e79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35e770d3e79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5e770d3e79_2_1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What do we expect from WGs? Next steps?</a:t>
            </a:r>
            <a:endParaRPr/>
          </a:p>
        </p:txBody>
      </p:sp>
      <p:sp>
        <p:nvSpPr>
          <p:cNvPr id="224" name="Google Shape;224;g35e770d3e79_2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e770d3e79_2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6" name="Google Shape;136;g35e770d3e79_2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691307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5e770d3e79_2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2" name="Google Shape;232;g35e770d3e79_2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5e770d3e79_2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g35e770d3e79_2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5e770d3e79_2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0" name="Google Shape;130;g35e770d3e79_2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5e770d3e79_2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g35e770d3e79_2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5e770d3e79_2_1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57" name="Google Shape;257;g35e770d3e79_2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e770d3e79_2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6" name="Google Shape;136;g35e770d3e79_2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e770d3e79_2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6" name="Google Shape;136;g35e770d3e79_2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18763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e770d3e79_2_8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2" name="Google Shape;142;g35e770d3e79_2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5e770d3e79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35e770d3e79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5e770d3e79_2_9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58" name="Google Shape;158;g35e770d3e79_2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e770d3e79_2_8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36" name="Google Shape;136;g35e770d3e79_2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4922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5e770d3e79_2_1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325" tIns="90325" rIns="90325" bIns="903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7" name="Google Shape;167;g35e770d3e79_2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>
          <a:xfrm>
            <a:off x="4056186" y="2092569"/>
            <a:ext cx="4741984" cy="133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  <a:defRPr sz="3300" b="0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1"/>
          </p:nvPr>
        </p:nvSpPr>
        <p:spPr>
          <a:xfrm>
            <a:off x="4056186" y="3481754"/>
            <a:ext cx="4741984" cy="43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  <a:defRPr sz="2900">
                <a:solidFill>
                  <a:srgbClr val="30519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014271"/>
            <a:ext cx="7886700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365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>
                <a:latin typeface="Arial"/>
                <a:ea typeface="Arial"/>
                <a:cs typeface="Arial"/>
                <a:sym typeface="Arial"/>
              </a:defRPr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2pPr>
            <a:lvl3pPr marL="1371600" lvl="2" indent="-2984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  <a:defRPr sz="1100">
                <a:latin typeface="Arial"/>
                <a:ea typeface="Arial"/>
                <a:cs typeface="Arial"/>
                <a:sym typeface="Arial"/>
              </a:defRPr>
            </a:lvl3pPr>
            <a:lvl4pPr marL="1828800" lvl="3" indent="-2857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4500"/>
              <a:buFont typeface="Arial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623888" y="3442100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3"/>
          </p:nvPr>
        </p:nvSpPr>
        <p:spPr>
          <a:xfrm>
            <a:off x="4629152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4"/>
          </p:nvPr>
        </p:nvSpPr>
        <p:spPr>
          <a:xfrm>
            <a:off x="4629152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body" idx="1"/>
          </p:nvPr>
        </p:nvSpPr>
        <p:spPr>
          <a:xfrm>
            <a:off x="3887391" y="740572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400"/>
              <a:buFont typeface="Arial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>
            <a:spLocks noGrp="1"/>
          </p:cNvSpPr>
          <p:nvPr>
            <p:ph type="pic" idx="2"/>
          </p:nvPr>
        </p:nvSpPr>
        <p:spPr>
          <a:xfrm>
            <a:off x="3887391" y="740572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6" name="Google Shape;106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>
            <a:spLocks noGrp="1"/>
          </p:cNvSpPr>
          <p:nvPr>
            <p:ph type="title"/>
          </p:nvPr>
        </p:nvSpPr>
        <p:spPr>
          <a:xfrm rot="5400000">
            <a:off x="5350075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body" idx="1"/>
          </p:nvPr>
        </p:nvSpPr>
        <p:spPr>
          <a:xfrm rot="5400000">
            <a:off x="1349575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24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24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411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3300"/>
              <a:buFont typeface="Arial"/>
              <a:buNone/>
              <a:defRPr sz="3300" b="0" i="0" u="none" strike="noStrike" cap="none">
                <a:solidFill>
                  <a:srgbClr val="30519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628650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3028950" y="4767266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6997212" y="476726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tm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icac.org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indico.global/category/1222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dico.global/event/14314/attachments/57472/110730/EIC%20Input%20to%20the%20European%20Strategy%20for%20Particle%20Physics%20March-31-2025.pdf" TargetMode="External"/><Relationship Id="rId5" Type="http://schemas.openxmlformats.org/officeDocument/2006/relationships/hyperlink" Target="https://indico.global/event/14314/" TargetMode="Externa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icac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indico.global/category/1222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icac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indico.global/category/1222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indico.global/event/14633/attachments/59291/114207/EIC%20Accelerator%20Collaboration%20Charter%20DRAFT.docx" TargetMode="External"/><Relationship Id="rId5" Type="http://schemas.openxmlformats.org/officeDocument/2006/relationships/hyperlink" Target="https://indico.global/event/14633/attachments/59291/114205/EOI%20EIC%20DRAFT.docx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hyperlink" Target="https://indico.global/category/1222/" TargetMode="External"/><Relationship Id="rId4" Type="http://schemas.openxmlformats.org/officeDocument/2006/relationships/hyperlink" Target="https://eicac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icac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indico.global/category/1222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bnl.gov/category/544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indico.global/category/1224/" TargetMode="External"/><Relationship Id="rId4" Type="http://schemas.openxmlformats.org/officeDocument/2006/relationships/hyperlink" Target="https://indico.bnl.gov/category/556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ctrTitle"/>
          </p:nvPr>
        </p:nvSpPr>
        <p:spPr>
          <a:xfrm>
            <a:off x="1429247" y="678835"/>
            <a:ext cx="7186115" cy="1331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406"/>
              <a:buFont typeface="Arial"/>
              <a:buNone/>
            </a:pP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r>
              <a:rPr lang="en">
                <a:latin typeface="Arial"/>
                <a:ea typeface="Arial"/>
                <a:cs typeface="Arial"/>
                <a:sym typeface="Arial"/>
              </a:rPr>
              <a:t>EIC Accelerator Collaboration </a:t>
            </a:r>
            <a:br>
              <a:rPr lang="en">
                <a:latin typeface="Arial"/>
                <a:ea typeface="Arial"/>
                <a:cs typeface="Arial"/>
                <a:sym typeface="Arial"/>
              </a:rPr>
            </a:b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5"/>
          <p:cNvSpPr txBox="1">
            <a:spLocks noGrp="1"/>
          </p:cNvSpPr>
          <p:nvPr>
            <p:ph type="subTitle" idx="1"/>
          </p:nvPr>
        </p:nvSpPr>
        <p:spPr>
          <a:xfrm>
            <a:off x="3344093" y="2088627"/>
            <a:ext cx="5271269" cy="1959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/>
              <a:t>Tatiana Pieloni, École Polytechnique Fédérale de Lausanne, Switzerland</a:t>
            </a:r>
            <a:endParaRPr/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/>
              <a:t>Andrei Seryi, Jefferson Lab, USA</a:t>
            </a:r>
            <a:br>
              <a:rPr lang="en" sz="1400"/>
            </a:br>
            <a:br>
              <a:rPr lang="en" sz="1400"/>
            </a:br>
            <a:r>
              <a:rPr lang="en" sz="1400"/>
              <a:t>co-chairs of </a:t>
            </a:r>
            <a:br>
              <a:rPr lang="en" sz="1400"/>
            </a:br>
            <a:r>
              <a:rPr lang="en" sz="1400"/>
              <a:t>EIC Accelerator Collaboration </a:t>
            </a:r>
            <a:endParaRPr/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IPAC 2025 Taiwan</a:t>
            </a:r>
            <a:endParaRPr/>
          </a:p>
          <a:p>
            <a:pPr marL="0" lvl="0" indent="0" algn="r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ct val="108108"/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4</a:t>
            </a:r>
            <a:r>
              <a:rPr lang="en" sz="1400" baseline="30000"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" sz="1400">
                <a:latin typeface="Arial"/>
                <a:ea typeface="Arial"/>
                <a:cs typeface="Arial"/>
                <a:sym typeface="Arial"/>
              </a:rPr>
              <a:t> June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>
            <a:spLocks noGrp="1"/>
          </p:cNvSpPr>
          <p:nvPr>
            <p:ph type="title"/>
          </p:nvPr>
        </p:nvSpPr>
        <p:spPr>
          <a:xfrm>
            <a:off x="171450" y="1"/>
            <a:ext cx="8286750" cy="505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Polarized Beam and Polarimetry WG</a:t>
            </a:r>
            <a:endParaRPr/>
          </a:p>
        </p:txBody>
      </p:sp>
      <p:sp>
        <p:nvSpPr>
          <p:cNvPr id="177" name="Google Shape;177;p32"/>
          <p:cNvSpPr txBox="1"/>
          <p:nvPr/>
        </p:nvSpPr>
        <p:spPr>
          <a:xfrm>
            <a:off x="171450" y="505778"/>
            <a:ext cx="8972700" cy="4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i="0" u="none" strike="noStrike" cap="none">
                <a:solidFill>
                  <a:srgbClr val="000000"/>
                </a:solidFill>
              </a:rPr>
              <a:t>Coordinators:</a:t>
            </a:r>
            <a:r>
              <a:rPr lang="en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Georg Hoffstaetter de Torqua and Frank Rathmann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Focus on important EIC-specific and general topics of polarized beams such as:</a:t>
            </a: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Theory</a:t>
            </a: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of spin dynamics in storage rings, including radiative depolarization, spin diffusion, and beam-beam forces.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Spin </a:t>
            </a:r>
            <a:r>
              <a:rPr lang="en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simulation</a:t>
            </a: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tools for polarized beams.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Polarized beam </a:t>
            </a:r>
            <a:r>
              <a:rPr lang="en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manipulation and optimization </a:t>
            </a: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techniques.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Polarized </a:t>
            </a:r>
            <a:r>
              <a:rPr lang="en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hadron</a:t>
            </a: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and atomic beam </a:t>
            </a:r>
            <a:r>
              <a:rPr lang="en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sources</a:t>
            </a: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for protons, deuterons and Helios.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Theory and technology of </a:t>
            </a:r>
            <a:r>
              <a:rPr lang="en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polarimetry</a:t>
            </a: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based on pp, dd and 3He-3He scattering.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Polarized </a:t>
            </a:r>
            <a:r>
              <a:rPr lang="en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electron sources</a:t>
            </a: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 </a:t>
            </a:r>
            <a:r>
              <a:rPr lang="en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Electron polarimetry </a:t>
            </a: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based on Compton scattering.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Registered group members: 24 members from 8 institutions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Purpose: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topics for polarized EIC beams that can receive significant attention from outside BNL.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and form groups that attend to pertinent topics.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funding sources (especially outside BNL).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Identify potential and help in manpower development.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Maintain contact to respective BNL groups and experts for polarized beams.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779426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5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8382272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r>
              <a:rPr lang="en-US" sz="3400" dirty="0">
                <a:solidFill>
                  <a:schemeClr val="tx1"/>
                </a:solidFill>
              </a:rPr>
              <a:t>Parameters for Highest e-p Luminosity</a:t>
            </a:r>
            <a:endParaRPr lang="en-US" sz="3400" b="1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4012194-FFA6-2B29-C750-9AC99AD47A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1563" y="1446674"/>
            <a:ext cx="5229359" cy="2764209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1CB171-A1D5-5789-0F1F-204015F3AE9B}"/>
                  </a:ext>
                </a:extLst>
              </p:cNvPr>
              <p:cNvSpPr txBox="1"/>
              <p:nvPr/>
            </p:nvSpPr>
            <p:spPr>
              <a:xfrm>
                <a:off x="347098" y="898902"/>
                <a:ext cx="3295004" cy="30234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70C0"/>
                    </a:solidFill>
                  </a:rPr>
                  <a:t>Hadron</a:t>
                </a:r>
                <a:r>
                  <a:rPr lang="en-US" sz="2000" dirty="0"/>
                  <a:t> beam parameters </a:t>
                </a:r>
                <a:r>
                  <a:rPr lang="en-US" sz="2000" dirty="0">
                    <a:solidFill>
                      <a:srgbClr val="0070C0"/>
                    </a:solidFill>
                  </a:rPr>
                  <a:t>similar to present RHIC,</a:t>
                </a:r>
                <a:r>
                  <a:rPr lang="en-US" sz="2000" dirty="0"/>
                  <a:t> but </a:t>
                </a:r>
                <a:r>
                  <a:rPr lang="en-US" sz="2000" dirty="0">
                    <a:solidFill>
                      <a:srgbClr val="0070C0"/>
                    </a:solidFill>
                  </a:rPr>
                  <a:t>”flat” beams with an emittance ratio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i="1" smtClean="0">
                                <a:latin typeface="Cambria Math" panose="02040503050406030204" pitchFamily="18" charset="0"/>
                              </a:rPr>
                              <m:t>ε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latin typeface="Cambria Math" panose="02040503050406030204" pitchFamily="18" charset="0"/>
                              </a:rPr>
                              <m:t>ε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=0.1 </m:t>
                    </m:r>
                  </m:oMath>
                </a14:m>
                <a:r>
                  <a:rPr lang="en-US" sz="2000" dirty="0"/>
                  <a:t>and </a:t>
                </a:r>
                <a:r>
                  <a:rPr lang="en-US" sz="2000" dirty="0">
                    <a:solidFill>
                      <a:srgbClr val="0070C0"/>
                    </a:solidFill>
                  </a:rPr>
                  <a:t>many more bunches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rgbClr val="0070C0"/>
                    </a:solidFill>
                  </a:rPr>
                  <a:t>Electron</a:t>
                </a:r>
                <a:r>
                  <a:rPr lang="en-US" sz="2000" dirty="0"/>
                  <a:t> beam parameters resemble a (polarized) </a:t>
                </a:r>
                <a:r>
                  <a:rPr lang="en-US" sz="2000" dirty="0">
                    <a:solidFill>
                      <a:srgbClr val="0070C0"/>
                    </a:solidFill>
                  </a:rPr>
                  <a:t>B-Factory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1CB171-A1D5-5789-0F1F-204015F3AE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98" y="898902"/>
                <a:ext cx="3295004" cy="3023456"/>
              </a:xfrm>
              <a:prstGeom prst="rect">
                <a:avLst/>
              </a:prstGeom>
              <a:blipFill>
                <a:blip r:embed="rId4"/>
                <a:stretch>
                  <a:fillRect l="-1538" t="-837" r="-3462" b="-292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6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Beam-Beam Crossing</a:t>
            </a:r>
            <a:endParaRPr/>
          </a:p>
        </p:txBody>
      </p:sp>
      <p:pic>
        <p:nvPicPr>
          <p:cNvPr id="202" name="Google Shape;202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175" y="914101"/>
            <a:ext cx="4824786" cy="3824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DCAF5BFF-1B62-4D6A-A20F-FD22EFE40FF4">
            <a:extLst>
              <a:ext uri="{FF2B5EF4-FFF2-40B4-BE49-F238E27FC236}">
                <a16:creationId xmlns:a16="http://schemas.microsoft.com/office/drawing/2014/main" id="{4D683D94-E0CE-BB35-3904-88A4EA3D0EC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037" y="1743560"/>
            <a:ext cx="3774788" cy="24024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7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Beam-Beam Challenges in EIC</a:t>
            </a:r>
            <a:endParaRPr/>
          </a:p>
        </p:txBody>
      </p:sp>
      <p:pic>
        <p:nvPicPr>
          <p:cNvPr id="208" name="Google Shape;20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00" y="893901"/>
            <a:ext cx="8839200" cy="37799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Purpose of the WGs</a:t>
            </a:r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AF054F-7ACD-9E4C-6AA4-C903EEA40608}"/>
              </a:ext>
            </a:extLst>
          </p:cNvPr>
          <p:cNvSpPr txBox="1"/>
          <p:nvPr/>
        </p:nvSpPr>
        <p:spPr>
          <a:xfrm>
            <a:off x="317715" y="1014301"/>
            <a:ext cx="801262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Not a review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Not a workshop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Modeled after International </a:t>
            </a:r>
            <a:r>
              <a:rPr lang="en-US" sz="2000" dirty="0" err="1"/>
              <a:t>SuperKEKB</a:t>
            </a:r>
            <a:r>
              <a:rPr lang="en-US" sz="2000" dirty="0"/>
              <a:t> Task Forces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Scrutinize EIC on different aspects: BB, polarization…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Provide honest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All participants are invited to contribute with their own studies</a:t>
            </a:r>
          </a:p>
          <a:p>
            <a:endParaRPr lang="en-US" sz="2000" dirty="0"/>
          </a:p>
          <a:p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Knowledge transfer and maximize performances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0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Working Groups next steps</a:t>
            </a:r>
            <a:endParaRPr dirty="0"/>
          </a:p>
        </p:txBody>
      </p:sp>
      <p:sp>
        <p:nvSpPr>
          <p:cNvPr id="227" name="Google Shape;227;p40"/>
          <p:cNvSpPr txBox="1">
            <a:spLocks noGrp="1"/>
          </p:cNvSpPr>
          <p:nvPr>
            <p:ph type="body" idx="1"/>
          </p:nvPr>
        </p:nvSpPr>
        <p:spPr>
          <a:xfrm>
            <a:off x="628650" y="1014271"/>
            <a:ext cx="7886700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17780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Work on forming new WGs</a:t>
            </a:r>
            <a:endParaRPr dirty="0"/>
          </a:p>
          <a:p>
            <a:pPr marL="177800" lvl="0" indent="-69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dirty="0"/>
          </a:p>
          <a:p>
            <a:pPr marL="17780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Expressions Of Interests submitted (more than 120 names) will be used as initial lists to seed WGs and look for WG leaders</a:t>
            </a:r>
            <a:endParaRPr dirty="0"/>
          </a:p>
          <a:p>
            <a:pPr marL="177800" lvl="0" indent="-698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dirty="0"/>
          </a:p>
          <a:p>
            <a:pPr marL="17780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Co-chairs are also plan to be personally active in some of the WGs</a:t>
            </a:r>
          </a:p>
          <a:p>
            <a:pPr marL="17780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endParaRPr lang="en" dirty="0"/>
          </a:p>
          <a:p>
            <a:pPr marL="17780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Gather feedback from the community 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28" name="Google Shape;228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70111" y="2823497"/>
            <a:ext cx="1508466" cy="1508467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40"/>
          <p:cNvSpPr txBox="1"/>
          <p:nvPr/>
        </p:nvSpPr>
        <p:spPr>
          <a:xfrm>
            <a:off x="2573889" y="3359818"/>
            <a:ext cx="4315107" cy="769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dk1"/>
                </a:solidFill>
              </a:rPr>
              <a:t>Follow this QR code link to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dk1"/>
                </a:solidFill>
              </a:rPr>
              <a:t>register and share your interest  → </a:t>
            </a:r>
            <a:endParaRPr sz="190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Outlook</a:t>
            </a:r>
            <a:endParaRPr dirty="0"/>
          </a:p>
        </p:txBody>
      </p:sp>
      <p:sp>
        <p:nvSpPr>
          <p:cNvPr id="139" name="Google Shape;139;p27"/>
          <p:cNvSpPr txBox="1">
            <a:spLocks noGrp="1"/>
          </p:cNvSpPr>
          <p:nvPr>
            <p:ph type="body" idx="1"/>
          </p:nvPr>
        </p:nvSpPr>
        <p:spPr>
          <a:xfrm>
            <a:off x="628650" y="1014271"/>
            <a:ext cx="7886700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Structure, Official documentation, Webpage </a:t>
            </a:r>
            <a:r>
              <a:rPr lang="en" u="sng" dirty="0">
                <a:solidFill>
                  <a:schemeClr val="bg1">
                    <a:lumMod val="8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EICAC.org</a:t>
            </a: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 and </a:t>
            </a:r>
            <a:r>
              <a:rPr lang="en" u="sng" dirty="0">
                <a:solidFill>
                  <a:schemeClr val="bg1">
                    <a:lumMod val="8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Global Indico </a:t>
            </a: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page for Collaboration and WGs materials</a:t>
            </a:r>
            <a:endParaRPr dirty="0">
              <a:solidFill>
                <a:schemeClr val="bg1">
                  <a:lumMod val="85000"/>
                </a:schemeClr>
              </a:solidFill>
            </a:endParaRPr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Details of Working groups and activities</a:t>
            </a:r>
            <a:endParaRPr dirty="0">
              <a:solidFill>
                <a:schemeClr val="bg1">
                  <a:lumMod val="85000"/>
                </a:schemeClr>
              </a:solidFill>
            </a:endParaRPr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Input to the European Strategy for HEP </a:t>
            </a:r>
            <a:endParaRPr dirty="0"/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Conclusions and Future plans</a:t>
            </a: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8268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1"/>
          <p:cNvSpPr txBox="1">
            <a:spLocks noGrp="1"/>
          </p:cNvSpPr>
          <p:nvPr>
            <p:ph type="title"/>
          </p:nvPr>
        </p:nvSpPr>
        <p:spPr>
          <a:xfrm>
            <a:off x="628649" y="20101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Input to European Strategy for Particle Physics</a:t>
            </a:r>
            <a:endParaRPr/>
          </a:p>
        </p:txBody>
      </p:sp>
      <p:sp>
        <p:nvSpPr>
          <p:cNvPr id="235" name="Google Shape;235;p41"/>
          <p:cNvSpPr txBox="1">
            <a:spLocks noGrp="1"/>
          </p:cNvSpPr>
          <p:nvPr>
            <p:ph type="body" idx="1"/>
          </p:nvPr>
        </p:nvSpPr>
        <p:spPr>
          <a:xfrm>
            <a:off x="355848" y="853935"/>
            <a:ext cx="7886700" cy="305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177800" lvl="0" indent="-177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8108"/>
              <a:buChar char="•"/>
            </a:pPr>
            <a:r>
              <a:rPr lang="en"/>
              <a:t>Drafted document as EIC input to the European Strategy for Particle Physics</a:t>
            </a:r>
            <a:endParaRPr/>
          </a:p>
          <a:p>
            <a:pPr marL="635000" lvl="1" indent="-184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31274"/>
              <a:buChar char="•"/>
            </a:pPr>
            <a:r>
              <a:rPr lang="en"/>
              <a:t>Scientific Research</a:t>
            </a:r>
            <a:endParaRPr/>
          </a:p>
          <a:p>
            <a:pPr marL="635000" lvl="1" indent="-184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31274"/>
              <a:buChar char="•"/>
            </a:pPr>
            <a:r>
              <a:rPr lang="en"/>
              <a:t>Accelerator Technology</a:t>
            </a:r>
            <a:endParaRPr/>
          </a:p>
          <a:p>
            <a:pPr marL="635000" lvl="1" indent="-184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31274"/>
              <a:buChar char="•"/>
            </a:pPr>
            <a:r>
              <a:rPr lang="en"/>
              <a:t>Educational Exchanges</a:t>
            </a:r>
            <a:endParaRPr/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8108"/>
              <a:buChar char="•"/>
            </a:pPr>
            <a:r>
              <a:rPr lang="en"/>
              <a:t>Presentation and discussions at the </a:t>
            </a:r>
            <a:r>
              <a:rPr lang="en" b="1">
                <a:latin typeface="Arial"/>
                <a:ea typeface="Arial"/>
                <a:cs typeface="Arial"/>
                <a:sym typeface="Arial"/>
              </a:rPr>
              <a:t>APS Divisions of Particles and Fields (DPF) and Physics and Beams (DPB) Forum </a:t>
            </a:r>
            <a:r>
              <a:rPr lang="en"/>
              <a:t>on 27th February</a:t>
            </a:r>
            <a:endParaRPr/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8108"/>
              <a:buChar char="•"/>
            </a:pPr>
            <a:r>
              <a:rPr lang="en"/>
              <a:t>Review period among the EICAC</a:t>
            </a:r>
            <a:endParaRPr/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108108"/>
              <a:buChar char="•"/>
            </a:pPr>
            <a:r>
              <a:rPr lang="en"/>
              <a:t>Submission to ESPP </a:t>
            </a:r>
            <a:endParaRPr/>
          </a:p>
        </p:txBody>
      </p:sp>
      <p:pic>
        <p:nvPicPr>
          <p:cNvPr id="236" name="Google Shape;236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36695" y="3622575"/>
            <a:ext cx="6426669" cy="814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10647" y="1014273"/>
            <a:ext cx="3294858" cy="327204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43"/>
          <p:cNvSpPr txBox="1">
            <a:spLocks noGrp="1"/>
          </p:cNvSpPr>
          <p:nvPr>
            <p:ph type="title"/>
          </p:nvPr>
        </p:nvSpPr>
        <p:spPr>
          <a:xfrm>
            <a:off x="628649" y="20101"/>
            <a:ext cx="7886699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Input to European Strategy for Particle Physics</a:t>
            </a:r>
            <a:endParaRPr/>
          </a:p>
        </p:txBody>
      </p:sp>
      <p:grpSp>
        <p:nvGrpSpPr>
          <p:cNvPr id="249" name="Google Shape;249;p43"/>
          <p:cNvGrpSpPr/>
          <p:nvPr/>
        </p:nvGrpSpPr>
        <p:grpSpPr>
          <a:xfrm>
            <a:off x="1174260" y="1274359"/>
            <a:ext cx="2158231" cy="2114989"/>
            <a:chOff x="5619578" y="1975928"/>
            <a:chExt cx="1746000" cy="1767499"/>
          </a:xfrm>
        </p:grpSpPr>
        <p:pic>
          <p:nvPicPr>
            <p:cNvPr id="250" name="Google Shape;250;p4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826630" y="2283705"/>
              <a:ext cx="1331886" cy="133188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1" name="Google Shape;251;p43"/>
            <p:cNvSpPr txBox="1"/>
            <p:nvPr/>
          </p:nvSpPr>
          <p:spPr>
            <a:xfrm>
              <a:off x="5640592" y="3563427"/>
              <a:ext cx="1704000" cy="18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 b="0" i="0" u="sng" strike="noStrike" cap="none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5"/>
                </a:rPr>
                <a:t>https://indico.global/event/14314/</a:t>
              </a:r>
              <a:endParaRPr sz="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2" name="Google Shape;252;p43"/>
            <p:cNvSpPr txBox="1"/>
            <p:nvPr/>
          </p:nvSpPr>
          <p:spPr>
            <a:xfrm>
              <a:off x="5619578" y="1975928"/>
              <a:ext cx="1746000" cy="25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Register to endorse</a:t>
              </a:r>
              <a:endParaRPr/>
            </a:p>
          </p:txBody>
        </p:sp>
      </p:grpSp>
      <p:sp>
        <p:nvSpPr>
          <p:cNvPr id="253" name="Google Shape;253;p43"/>
          <p:cNvSpPr txBox="1"/>
          <p:nvPr/>
        </p:nvSpPr>
        <p:spPr>
          <a:xfrm>
            <a:off x="386900" y="3485850"/>
            <a:ext cx="4031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dk1"/>
                </a:solidFill>
              </a:rPr>
              <a:t>Endorsing can be done any time until European Strategy conclusions converge!</a:t>
            </a:r>
            <a:endParaRPr sz="1900" b="1"/>
          </a:p>
        </p:txBody>
      </p:sp>
      <p:sp>
        <p:nvSpPr>
          <p:cNvPr id="254" name="Google Shape;254;p43"/>
          <p:cNvSpPr txBox="1"/>
          <p:nvPr/>
        </p:nvSpPr>
        <p:spPr>
          <a:xfrm>
            <a:off x="4637700" y="4286325"/>
            <a:ext cx="41427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hlink"/>
                </a:solidFill>
                <a:hlinkClick r:id="rId6"/>
              </a:rPr>
              <a:t>Full Document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EIC Accelerator Collaboration</a:t>
            </a:r>
            <a:endParaRPr dirty="0"/>
          </a:p>
        </p:txBody>
      </p:sp>
      <p:sp>
        <p:nvSpPr>
          <p:cNvPr id="133" name="Google Shape;133;p26"/>
          <p:cNvSpPr txBox="1">
            <a:spLocks noGrp="1"/>
          </p:cNvSpPr>
          <p:nvPr>
            <p:ph type="body" idx="1"/>
          </p:nvPr>
        </p:nvSpPr>
        <p:spPr>
          <a:xfrm>
            <a:off x="476250" y="855200"/>
            <a:ext cx="8359200" cy="374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17780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The EIC design, construction, and future upgrades offer exciting scientific and technical challenges, creating </a:t>
            </a:r>
            <a:r>
              <a:rPr lang="en" b="1" dirty="0"/>
              <a:t>opportunities</a:t>
            </a:r>
            <a:r>
              <a:rPr lang="en" dirty="0"/>
              <a:t> for closely connected </a:t>
            </a:r>
            <a:r>
              <a:rPr lang="en" b="1" dirty="0"/>
              <a:t>worldwide accelerator R&amp;D</a:t>
            </a:r>
            <a:endParaRPr dirty="0"/>
          </a:p>
          <a:p>
            <a:pPr marL="177800" lvl="0" indent="-76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dirty="0"/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The </a:t>
            </a:r>
            <a:r>
              <a:rPr lang="en" b="1" dirty="0"/>
              <a:t>EIC Accelerator Collaboration </a:t>
            </a:r>
            <a:r>
              <a:rPr lang="en" dirty="0"/>
              <a:t>will help realize the full potential of these opportunities</a:t>
            </a:r>
            <a:endParaRPr dirty="0"/>
          </a:p>
          <a:p>
            <a:pPr marL="177800" lvl="0" indent="-762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dirty="0"/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This will benefit the </a:t>
            </a:r>
            <a:r>
              <a:rPr lang="en" dirty="0">
                <a:latin typeface="Arial"/>
                <a:ea typeface="Arial"/>
                <a:cs typeface="Arial"/>
                <a:sym typeface="Arial"/>
              </a:rPr>
              <a:t>EIC project, collaboration partners, and the wider accelerator community. It will also help </a:t>
            </a:r>
            <a:r>
              <a:rPr lang="en" b="1" dirty="0">
                <a:latin typeface="Arial"/>
                <a:ea typeface="Arial"/>
                <a:cs typeface="Arial"/>
                <a:sym typeface="Arial"/>
              </a:rPr>
              <a:t>maximize the ultimate performance of the EIC </a:t>
            </a:r>
            <a:r>
              <a:rPr lang="en" dirty="0">
                <a:latin typeface="Arial"/>
                <a:ea typeface="Arial"/>
                <a:cs typeface="Arial"/>
                <a:sym typeface="Arial"/>
              </a:rPr>
              <a:t>facility on the long-term and </a:t>
            </a:r>
            <a:r>
              <a:rPr lang="en" b="0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serve as a </a:t>
            </a:r>
            <a:r>
              <a:rPr lang="en" b="1" i="0" u="none" strike="noStrik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bridge toward next-generation accelerators.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2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81123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Input to European Strategy for Particle Physics</a:t>
            </a:r>
            <a:endParaRPr/>
          </a:p>
        </p:txBody>
      </p:sp>
      <p:sp>
        <p:nvSpPr>
          <p:cNvPr id="242" name="Google Shape;242;p42"/>
          <p:cNvSpPr txBox="1">
            <a:spLocks noGrp="1"/>
          </p:cNvSpPr>
          <p:nvPr>
            <p:ph type="body" idx="1"/>
          </p:nvPr>
        </p:nvSpPr>
        <p:spPr>
          <a:xfrm>
            <a:off x="402956" y="867038"/>
            <a:ext cx="8112394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2065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We have a unique opportunity to actively shape a new facility by integrating concepts and technologies that align with the goals of the EIC and even extend them in a longer term. </a:t>
            </a:r>
            <a:endParaRPr sz="1800" dirty="0">
              <a:latin typeface="+mn-lt"/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Char char="•"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This facility can become a powerful </a:t>
            </a:r>
            <a:r>
              <a:rPr lang="en" sz="1800" b="1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platform for advancing beam dynamics and diagnostics concepts </a:t>
            </a:r>
            <a:r>
              <a:rPr lang="en" sz="180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already at the conceptual level</a:t>
            </a:r>
            <a:endParaRPr sz="1800" dirty="0">
              <a:latin typeface="+mn-lt"/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Char char="•"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EIC could serve as a </a:t>
            </a:r>
            <a:r>
              <a:rPr lang="en" sz="1800" b="1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dedicated test bench for technology development</a:t>
            </a: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 and exploration relevant to future machines. </a:t>
            </a:r>
            <a:endParaRPr sz="1800" dirty="0">
              <a:latin typeface="+mn-lt"/>
            </a:endParaRPr>
          </a:p>
          <a:p>
            <a:pPr marL="457200" lvl="0" indent="-3365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Char char="•"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Valuable environment for the </a:t>
            </a:r>
            <a:r>
              <a:rPr lang="en" sz="1800" b="1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education and training </a:t>
            </a: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of the next generation of operators, engineers, and physicists in both hadron and lepton operations—bridging the gap to future colliders/accelerators</a:t>
            </a:r>
            <a:endParaRPr sz="1800" dirty="0">
              <a:latin typeface="+mn-lt"/>
            </a:endParaRPr>
          </a:p>
          <a:p>
            <a:pPr marL="12065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This facility will not only support technical innovation but also play a crucial role in </a:t>
            </a:r>
            <a:r>
              <a:rPr lang="en" sz="1800" b="1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developing talent and expertise </a:t>
            </a:r>
            <a:r>
              <a:rPr lang="en" sz="1800" b="0" i="0" u="none" strike="noStrike" dirty="0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rPr>
              <a:t>for the future of accelerator science.</a:t>
            </a:r>
            <a:endParaRPr sz="1800" dirty="0">
              <a:latin typeface="+mn-lt"/>
            </a:endParaRPr>
          </a:p>
          <a:p>
            <a:pPr marL="914400" lvl="1" indent="-228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 sz="1800" dirty="0"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4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Conclusions and future plans</a:t>
            </a:r>
            <a:endParaRPr dirty="0"/>
          </a:p>
        </p:txBody>
      </p:sp>
      <p:sp>
        <p:nvSpPr>
          <p:cNvPr id="260" name="Google Shape;260;p44"/>
          <p:cNvSpPr txBox="1">
            <a:spLocks noGrp="1"/>
          </p:cNvSpPr>
          <p:nvPr>
            <p:ph type="body" idx="1"/>
          </p:nvPr>
        </p:nvSpPr>
        <p:spPr>
          <a:xfrm>
            <a:off x="613152" y="736600"/>
            <a:ext cx="7886700" cy="39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dirty="0"/>
              <a:t>The EIC is more than the next great physics machine — it’s a rare chance for the accelerator community to shape the future, gain hands-on experience, and invest in the technologies and talent that will carry us toward the Future.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</a:pPr>
            <a:endParaRPr lang="en" dirty="0"/>
          </a:p>
          <a:p>
            <a:pPr marL="177800" lvl="0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EIC Accelerator Collaboration has been established and ICB meetings will kickoff</a:t>
            </a:r>
            <a:endParaRPr dirty="0"/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Working Groups on key technological challenges have been created and are operational </a:t>
            </a:r>
            <a:endParaRPr dirty="0"/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New WGs have been identified and reach for chairs and co-chairs are on-going (i.e. Instrumentation and Diagnostics, EIC and Future Accelerators forum, Injectors R&amp;D…)</a:t>
            </a:r>
            <a:endParaRPr dirty="0"/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EIC contribution to European Strategy has been submitted</a:t>
            </a:r>
          </a:p>
          <a:p>
            <a:pPr marL="177800" lvl="0" indent="-1778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Identify new partners scientific interests and facilitate collaboration</a:t>
            </a:r>
            <a:endParaRPr dirty="0"/>
          </a:p>
          <a:p>
            <a:pPr marL="914400" lvl="1" indent="-336550" algn="l" rtl="0">
              <a:spcBef>
                <a:spcPts val="800"/>
              </a:spcBef>
              <a:spcAft>
                <a:spcPts val="0"/>
              </a:spcAft>
              <a:buSzPts val="1700"/>
              <a:buChar char="•"/>
            </a:pPr>
            <a:r>
              <a:rPr lang="en" dirty="0"/>
              <a:t>In-kind contributions: technology opportunities</a:t>
            </a:r>
            <a:endParaRPr dirty="0"/>
          </a:p>
          <a:p>
            <a:pPr marL="914400" lvl="1" indent="-336550" algn="l" rtl="0">
              <a:spcBef>
                <a:spcPts val="800"/>
              </a:spcBef>
              <a:spcAft>
                <a:spcPts val="0"/>
              </a:spcAft>
              <a:buSzPts val="1700"/>
              <a:buChar char="•"/>
            </a:pPr>
            <a:r>
              <a:rPr lang="en" dirty="0"/>
              <a:t>Design and R&amp;D studies: opportunity to bust the EIC reach and explore concepts for Future accelerators (instrumentation, collimation strategies…)</a:t>
            </a:r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435305-91F0-EBD9-6742-2F1F828B2D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14271"/>
            <a:ext cx="7886700" cy="473566"/>
          </a:xfrm>
        </p:spPr>
        <p:txBody>
          <a:bodyPr>
            <a:noAutofit/>
          </a:bodyPr>
          <a:lstStyle/>
          <a:p>
            <a:pPr marL="120650" indent="0" algn="ctr">
              <a:buNone/>
            </a:pPr>
            <a:r>
              <a:rPr lang="en-CH" sz="4400" dirty="0"/>
              <a:t>Thank you!</a:t>
            </a:r>
          </a:p>
        </p:txBody>
      </p:sp>
      <p:pic>
        <p:nvPicPr>
          <p:cNvPr id="6" name="Google Shape;228;p40">
            <a:extLst>
              <a:ext uri="{FF2B5EF4-FFF2-40B4-BE49-F238E27FC236}">
                <a16:creationId xmlns:a16="http://schemas.microsoft.com/office/drawing/2014/main" id="{230EEFBC-7FE0-D804-5314-554EE2B9BB55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70111" y="2823497"/>
            <a:ext cx="1508466" cy="150846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229;p40">
            <a:extLst>
              <a:ext uri="{FF2B5EF4-FFF2-40B4-BE49-F238E27FC236}">
                <a16:creationId xmlns:a16="http://schemas.microsoft.com/office/drawing/2014/main" id="{99D01625-8E02-466C-2198-D37432271DBC}"/>
              </a:ext>
            </a:extLst>
          </p:cNvPr>
          <p:cNvSpPr txBox="1"/>
          <p:nvPr/>
        </p:nvSpPr>
        <p:spPr>
          <a:xfrm>
            <a:off x="2573890" y="2900636"/>
            <a:ext cx="4315107" cy="1354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b="1" dirty="0">
                <a:solidFill>
                  <a:schemeClr val="dk1"/>
                </a:solidFill>
              </a:rPr>
              <a:t>The Future is Now!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19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dk1"/>
                </a:solidFill>
              </a:rPr>
              <a:t>Follow the QR code link to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dirty="0">
                <a:solidFill>
                  <a:schemeClr val="dk1"/>
                </a:solidFill>
              </a:rPr>
              <a:t>register and share your interest  → </a:t>
            </a:r>
            <a:endParaRPr sz="1900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120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Outlook</a:t>
            </a:r>
            <a:endParaRPr dirty="0"/>
          </a:p>
        </p:txBody>
      </p:sp>
      <p:sp>
        <p:nvSpPr>
          <p:cNvPr id="139" name="Google Shape;139;p27"/>
          <p:cNvSpPr txBox="1">
            <a:spLocks noGrp="1"/>
          </p:cNvSpPr>
          <p:nvPr>
            <p:ph type="body" idx="1"/>
          </p:nvPr>
        </p:nvSpPr>
        <p:spPr>
          <a:xfrm>
            <a:off x="628650" y="1014271"/>
            <a:ext cx="7886700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Structure, Official documentation, Webpage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EICAC.org</a:t>
            </a:r>
            <a:r>
              <a:rPr lang="en" dirty="0"/>
              <a:t> and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CERN Global Indico </a:t>
            </a:r>
            <a:r>
              <a:rPr lang="en" dirty="0"/>
              <a:t>page for Collaboration and WGs materials</a:t>
            </a:r>
            <a:endParaRPr dirty="0"/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Details of Working groups and activities</a:t>
            </a:r>
            <a:endParaRPr dirty="0"/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Input to the European Strategy for HEP </a:t>
            </a:r>
            <a:endParaRPr dirty="0"/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Conclusions and Future plans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Outlook</a:t>
            </a:r>
            <a:endParaRPr dirty="0"/>
          </a:p>
        </p:txBody>
      </p:sp>
      <p:sp>
        <p:nvSpPr>
          <p:cNvPr id="139" name="Google Shape;139;p27"/>
          <p:cNvSpPr txBox="1">
            <a:spLocks noGrp="1"/>
          </p:cNvSpPr>
          <p:nvPr>
            <p:ph type="body" idx="1"/>
          </p:nvPr>
        </p:nvSpPr>
        <p:spPr>
          <a:xfrm>
            <a:off x="628650" y="1014271"/>
            <a:ext cx="7886700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Structure, Official documentation, Webpage </a:t>
            </a:r>
            <a:r>
              <a:rPr lang="en" u="sng" dirty="0">
                <a:solidFill>
                  <a:schemeClr val="hlink"/>
                </a:solidFill>
                <a:hlinkClick r:id="rId3"/>
              </a:rPr>
              <a:t>EICAC.org</a:t>
            </a:r>
            <a:r>
              <a:rPr lang="en" dirty="0"/>
              <a:t> and </a:t>
            </a:r>
            <a:r>
              <a:rPr lang="en" u="sng" dirty="0">
                <a:solidFill>
                  <a:schemeClr val="hlink"/>
                </a:solidFill>
                <a:hlinkClick r:id="rId4"/>
              </a:rPr>
              <a:t>CERN Global Indico </a:t>
            </a:r>
            <a:r>
              <a:rPr lang="en" dirty="0"/>
              <a:t>page for Collaboration and WGs materials</a:t>
            </a:r>
            <a:endParaRPr dirty="0"/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Details of Working groups and activities</a:t>
            </a:r>
            <a:endParaRPr dirty="0">
              <a:solidFill>
                <a:schemeClr val="bg1">
                  <a:lumMod val="85000"/>
                </a:schemeClr>
              </a:solidFill>
            </a:endParaRPr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Input to the European Strategy for HEP </a:t>
            </a:r>
            <a:endParaRPr dirty="0">
              <a:solidFill>
                <a:schemeClr val="bg1">
                  <a:lumMod val="85000"/>
                </a:schemeClr>
              </a:solidFill>
            </a:endParaRPr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Conclusions and Future plans</a:t>
            </a: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67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>
            <a:spLocks noGrp="1"/>
          </p:cNvSpPr>
          <p:nvPr>
            <p:ph type="title"/>
          </p:nvPr>
        </p:nvSpPr>
        <p:spPr>
          <a:xfrm>
            <a:off x="403315" y="245435"/>
            <a:ext cx="394335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Institutional Collaboration Board</a:t>
            </a:r>
            <a:endParaRPr/>
          </a:p>
        </p:txBody>
      </p:sp>
      <p:graphicFrame>
        <p:nvGraphicFramePr>
          <p:cNvPr id="145" name="Google Shape;145;p28"/>
          <p:cNvGraphicFramePr/>
          <p:nvPr/>
        </p:nvGraphicFramePr>
        <p:xfrm>
          <a:off x="5033119" y="146956"/>
          <a:ext cx="3911650" cy="4594800"/>
        </p:xfrm>
        <a:graphic>
          <a:graphicData uri="http://schemas.openxmlformats.org/drawingml/2006/table">
            <a:tbl>
              <a:tblPr>
                <a:noFill/>
                <a:tableStyleId>{8CDC6D9E-A422-471C-ADCC-7A9A5830A16F}</a:tableStyleId>
              </a:tblPr>
              <a:tblGrid>
                <a:gridCol w="1315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8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7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Lin Liu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LNLS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Brazil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Oliver Kester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TRIUMF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Canada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Guillaume Olry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IJCLab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France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Pierre Vedrine 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CEA Saclay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France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Qing Qin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ESRF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France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Ralph Assmann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GSI/FAIR 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Germany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Lucio Rossi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INFN Milano 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Italy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Roberto Cimino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INFN-LNF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Italy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Tae Kyun Ha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Pohang Accelerator Lab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South Korea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Jose Miguel Jimenez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CERN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Switzerland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Graeme Burt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Lancaster University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Carsten Welsch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University of Liverpool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Nik Templeton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STFC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Phil Burrows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John Adams Institute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Stewart Boogert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Cockcroft Institute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UK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Georg Hoffstaetter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Cornell University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Jean Delayen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Old Dominion University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John Power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ANL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Mei Bai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SLAC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Sam Posen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Fermilab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Sarah Cousineau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ORNL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Soren Prestemon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LBNL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Young-Kee Kim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University of Chicago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United States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14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 dirty="0"/>
                        <a:t>Yue Hao</a:t>
                      </a:r>
                      <a:endParaRPr sz="8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/>
                        <a:t>FRIB</a:t>
                      </a:r>
                      <a:endParaRPr sz="8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800"/>
                        <a:buFont typeface="Arial"/>
                        <a:buNone/>
                      </a:pPr>
                      <a:r>
                        <a:rPr lang="en" sz="800" u="none" strike="noStrike" cap="none" dirty="0"/>
                        <a:t>United States</a:t>
                      </a:r>
                      <a:endParaRPr sz="800" b="0" i="0" u="none" strike="noStrike" cap="none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00" marR="6800" marT="680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146" name="Google Shape;146;p28"/>
          <p:cNvSpPr txBox="1"/>
          <p:nvPr/>
        </p:nvSpPr>
        <p:spPr>
          <a:xfrm>
            <a:off x="88174" y="1724296"/>
            <a:ext cx="4944900" cy="228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54000" marR="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Established the Institutional Collaboration Board: 24 members, 24 Institutes, 9 countries.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EIC input to the European Strategy document</a:t>
            </a:r>
            <a:endParaRPr sz="1800"/>
          </a:p>
          <a:p>
            <a:pPr marL="254000" marR="0" lvl="0" indent="-254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Planning to: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○"/>
            </a:pPr>
            <a:r>
              <a:rPr lang="en" sz="1800"/>
              <a:t>C</a:t>
            </a:r>
            <a:r>
              <a:rPr lang="en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ontinue expanding the ICB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>
                <a:solidFill>
                  <a:schemeClr val="dk1"/>
                </a:solidFill>
              </a:rPr>
              <a:t>Organizing the first meeting 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700" cy="994200"/>
          </a:xfrm>
          <a:prstGeom prst="rect">
            <a:avLst/>
          </a:prstGeom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Collaboration Charter and EIC/MOU</a:t>
            </a:r>
            <a:endParaRPr/>
          </a:p>
        </p:txBody>
      </p:sp>
      <p:pic>
        <p:nvPicPr>
          <p:cNvPr id="152" name="Google Shape;152;p29" title="Screenshot 2025-06-04 at 05.31.14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6399" y="811000"/>
            <a:ext cx="2922924" cy="3392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9" title="Screenshot 2025-06-04 at 05.30.59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000" y="811000"/>
            <a:ext cx="2922925" cy="3807069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9"/>
          <p:cNvSpPr txBox="1"/>
          <p:nvPr/>
        </p:nvSpPr>
        <p:spPr>
          <a:xfrm>
            <a:off x="6183575" y="3695325"/>
            <a:ext cx="17985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hlink"/>
                </a:solidFill>
                <a:hlinkClick r:id="rId5"/>
              </a:rPr>
              <a:t>MoU/EoI doc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155" name="Google Shape;155;p29"/>
          <p:cNvSpPr txBox="1"/>
          <p:nvPr/>
        </p:nvSpPr>
        <p:spPr>
          <a:xfrm>
            <a:off x="3380175" y="2495650"/>
            <a:ext cx="1939800" cy="5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u="sng">
                <a:solidFill>
                  <a:schemeClr val="hlink"/>
                </a:solidFill>
                <a:hlinkClick r:id="rId6"/>
              </a:rPr>
              <a:t>Coll Charter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63" y="1553512"/>
            <a:ext cx="4297637" cy="281555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0"/>
          <p:cNvSpPr txBox="1"/>
          <p:nvPr/>
        </p:nvSpPr>
        <p:spPr>
          <a:xfrm>
            <a:off x="264603" y="1135609"/>
            <a:ext cx="4307397" cy="392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Official Webpage </a:t>
            </a:r>
            <a:r>
              <a:rPr lang="en" sz="21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EICAC.org</a:t>
            </a: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2" name="Google Shape;162;p30"/>
          <p:cNvSpPr txBox="1"/>
          <p:nvPr/>
        </p:nvSpPr>
        <p:spPr>
          <a:xfrm>
            <a:off x="4587525" y="3478925"/>
            <a:ext cx="4374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WG meetings and material will be migrated soon to:  </a:t>
            </a:r>
            <a:r>
              <a:rPr lang="en" sz="1800" b="0" i="0" u="sng" strike="noStrike" cap="non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CERN Global Indico 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0"/>
          <p:cNvSpPr txBox="1">
            <a:spLocks noGrp="1"/>
          </p:cNvSpPr>
          <p:nvPr>
            <p:ph type="title"/>
          </p:nvPr>
        </p:nvSpPr>
        <p:spPr>
          <a:xfrm>
            <a:off x="45763" y="127868"/>
            <a:ext cx="4300903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Information flow and Material Sharing</a:t>
            </a:r>
            <a:endParaRPr/>
          </a:p>
        </p:txBody>
      </p:sp>
      <p:pic>
        <p:nvPicPr>
          <p:cNvPr id="164" name="Google Shape;164;p30" title="Screenshot 2025-06-04 at 05.40.43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51200" y="228600"/>
            <a:ext cx="4692803" cy="2747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 dirty="0"/>
              <a:t>Outlook</a:t>
            </a:r>
            <a:endParaRPr dirty="0"/>
          </a:p>
        </p:txBody>
      </p:sp>
      <p:sp>
        <p:nvSpPr>
          <p:cNvPr id="139" name="Google Shape;139;p27"/>
          <p:cNvSpPr txBox="1">
            <a:spLocks noGrp="1"/>
          </p:cNvSpPr>
          <p:nvPr>
            <p:ph type="body" idx="1"/>
          </p:nvPr>
        </p:nvSpPr>
        <p:spPr>
          <a:xfrm>
            <a:off x="628650" y="1014271"/>
            <a:ext cx="7886700" cy="3618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Structure, Official documentation, Webpage </a:t>
            </a:r>
            <a:r>
              <a:rPr lang="en" u="sng" dirty="0">
                <a:solidFill>
                  <a:schemeClr val="bg1">
                    <a:lumMod val="8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EICAC.org</a:t>
            </a: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 and </a:t>
            </a:r>
            <a:r>
              <a:rPr lang="en" u="sng" dirty="0">
                <a:solidFill>
                  <a:schemeClr val="bg1">
                    <a:lumMod val="8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Global Indico </a:t>
            </a: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page for Collaboration and WGs materials</a:t>
            </a:r>
            <a:endParaRPr dirty="0">
              <a:solidFill>
                <a:schemeClr val="bg1">
                  <a:lumMod val="85000"/>
                </a:schemeClr>
              </a:solidFill>
            </a:endParaRPr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/>
              <a:t>Details of Working groups and activities</a:t>
            </a:r>
            <a:endParaRPr dirty="0"/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Input to the European Strategy for HEP </a:t>
            </a:r>
            <a:endParaRPr dirty="0">
              <a:solidFill>
                <a:schemeClr val="bg1">
                  <a:lumMod val="85000"/>
                </a:schemeClr>
              </a:solidFill>
            </a:endParaRPr>
          </a:p>
          <a:p>
            <a:pPr marL="177800" lvl="0" indent="-177800" algn="l" rtl="0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en" dirty="0">
                <a:solidFill>
                  <a:schemeClr val="bg1">
                    <a:lumMod val="85000"/>
                  </a:schemeClr>
                </a:solidFill>
              </a:rPr>
              <a:t>Conclusions and Future plans</a:t>
            </a:r>
            <a:endParaRPr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80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>
            <a:spLocks noGrp="1"/>
          </p:cNvSpPr>
          <p:nvPr>
            <p:ph type="title"/>
          </p:nvPr>
        </p:nvSpPr>
        <p:spPr>
          <a:xfrm>
            <a:off x="628650" y="20101"/>
            <a:ext cx="6695694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0519D"/>
              </a:buClr>
              <a:buSzPts val="2900"/>
              <a:buFont typeface="Arial"/>
              <a:buNone/>
            </a:pPr>
            <a:r>
              <a:rPr lang="en"/>
              <a:t>Working Groups on key challenges</a:t>
            </a:r>
            <a:endParaRPr sz="1700"/>
          </a:p>
        </p:txBody>
      </p:sp>
      <p:sp>
        <p:nvSpPr>
          <p:cNvPr id="170" name="Google Shape;170;p31"/>
          <p:cNvSpPr txBox="1">
            <a:spLocks noGrp="1"/>
          </p:cNvSpPr>
          <p:nvPr>
            <p:ph type="body" idx="1"/>
          </p:nvPr>
        </p:nvSpPr>
        <p:spPr>
          <a:xfrm>
            <a:off x="255475" y="861875"/>
            <a:ext cx="8812200" cy="38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342900" lvl="0" indent="-3492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b="1" u="sng" dirty="0">
                <a:solidFill>
                  <a:schemeClr val="hlink"/>
                </a:solidFill>
                <a:hlinkClick r:id="rId3"/>
              </a:rPr>
              <a:t>Beam-beam effects</a:t>
            </a:r>
            <a:r>
              <a:rPr lang="en" sz="1800" b="1" dirty="0"/>
              <a:t> </a:t>
            </a:r>
            <a:r>
              <a:rPr lang="en" sz="1800" dirty="0"/>
              <a:t>C. Montag (BNL), X. </a:t>
            </a:r>
            <a:r>
              <a:rPr lang="en" sz="1800" dirty="0" err="1"/>
              <a:t>Buffat</a:t>
            </a:r>
            <a:r>
              <a:rPr lang="en" sz="1800" dirty="0"/>
              <a:t> (CERN)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b="1" u="sng" dirty="0">
                <a:solidFill>
                  <a:schemeClr val="hlink"/>
                </a:solidFill>
                <a:hlinkClick r:id="rId4"/>
              </a:rPr>
              <a:t>Polarized Beams and Polarimetry</a:t>
            </a:r>
            <a:r>
              <a:rPr lang="en" sz="1800" b="1" dirty="0"/>
              <a:t> </a:t>
            </a:r>
            <a:r>
              <a:rPr lang="en" sz="1800" dirty="0"/>
              <a:t>F. </a:t>
            </a:r>
            <a:r>
              <a:rPr lang="en" sz="1800" dirty="0" err="1"/>
              <a:t>Rathmann</a:t>
            </a:r>
            <a:r>
              <a:rPr lang="en" sz="1800" dirty="0"/>
              <a:t> (BNL), G. </a:t>
            </a:r>
            <a:r>
              <a:rPr lang="en" sz="1800" dirty="0" err="1"/>
              <a:t>Hoffstaetter</a:t>
            </a:r>
            <a:r>
              <a:rPr lang="en" sz="1800" dirty="0"/>
              <a:t>(Cornell)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b="1" u="sng" dirty="0">
                <a:solidFill>
                  <a:schemeClr val="hlink"/>
                </a:solidFill>
                <a:hlinkClick r:id="rId5"/>
              </a:rPr>
              <a:t>EIC commissioning Tools</a:t>
            </a:r>
            <a:r>
              <a:rPr lang="en" sz="1800" b="1" dirty="0"/>
              <a:t> </a:t>
            </a:r>
            <a:r>
              <a:rPr lang="en" sz="1800" dirty="0"/>
              <a:t>Y. Hao (MSU/BNL), J.L. </a:t>
            </a:r>
            <a:r>
              <a:rPr lang="en" sz="1800" dirty="0" err="1"/>
              <a:t>Vay</a:t>
            </a:r>
            <a:r>
              <a:rPr lang="en" sz="1800" dirty="0"/>
              <a:t> (LBNL)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Second Interaction Region – recruiting group leaders and co-chair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High Energy Beam Cooling - </a:t>
            </a:r>
            <a:r>
              <a:rPr lang="en" sz="1800" dirty="0">
                <a:highlight>
                  <a:schemeClr val="lt1"/>
                </a:highlight>
              </a:rPr>
              <a:t>recruiting group l</a:t>
            </a:r>
            <a:r>
              <a:rPr lang="en" sz="1800" dirty="0"/>
              <a:t>eaders and co-chair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Collimation and machine protection – </a:t>
            </a:r>
            <a:r>
              <a:rPr lang="en" sz="1800" dirty="0">
                <a:highlight>
                  <a:schemeClr val="lt1"/>
                </a:highlight>
              </a:rPr>
              <a:t>group leaders identified</a:t>
            </a:r>
            <a:endParaRPr sz="1800" dirty="0">
              <a:highlight>
                <a:schemeClr val="lt1"/>
              </a:highlight>
            </a:endParaRPr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Injection and sources R&amp;D – </a:t>
            </a:r>
            <a:r>
              <a:rPr lang="en" sz="1800" dirty="0">
                <a:highlight>
                  <a:schemeClr val="lt1"/>
                </a:highlight>
              </a:rPr>
              <a:t>group leaders identified</a:t>
            </a:r>
            <a:endParaRPr sz="1800" dirty="0"/>
          </a:p>
          <a:p>
            <a:pPr marL="342900" lvl="0" indent="-3492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AutoNum type="arabicPeriod"/>
            </a:pPr>
            <a:r>
              <a:rPr lang="en" sz="1800" dirty="0"/>
              <a:t>Forum on EIC Synergies with Current and Future Projects - recruiting group leaders and co-chair</a:t>
            </a:r>
            <a:endParaRPr sz="1800"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800" dirty="0"/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 dirty="0"/>
              <a:t>More WGs to come → Feel free to propose topics and technologies of interest</a:t>
            </a:r>
            <a:endParaRPr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1315</Words>
  <Application>Microsoft Macintosh PowerPoint</Application>
  <PresentationFormat>On-screen Show (16:9)</PresentationFormat>
  <Paragraphs>210</Paragraphs>
  <Slides>22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Cambria Math</vt:lpstr>
      <vt:lpstr>Simple Light</vt:lpstr>
      <vt:lpstr>Office Theme</vt:lpstr>
      <vt:lpstr> EIC Accelerator Collaboration  </vt:lpstr>
      <vt:lpstr>EIC Accelerator Collaboration</vt:lpstr>
      <vt:lpstr>Outlook</vt:lpstr>
      <vt:lpstr>Outlook</vt:lpstr>
      <vt:lpstr>Institutional Collaboration Board</vt:lpstr>
      <vt:lpstr>Collaboration Charter and EIC/MOU</vt:lpstr>
      <vt:lpstr>Information flow and Material Sharing</vt:lpstr>
      <vt:lpstr>Outlook</vt:lpstr>
      <vt:lpstr>Working Groups on key challenges</vt:lpstr>
      <vt:lpstr>Polarized Beam and Polarimetry WG</vt:lpstr>
      <vt:lpstr>PowerPoint Presentation</vt:lpstr>
      <vt:lpstr>Parameters for Highest e-p Luminosity</vt:lpstr>
      <vt:lpstr>Beam-Beam Crossing</vt:lpstr>
      <vt:lpstr>Beam-Beam Challenges in EIC</vt:lpstr>
      <vt:lpstr>Purpose of the WGs</vt:lpstr>
      <vt:lpstr>Working Groups next steps</vt:lpstr>
      <vt:lpstr>Outlook</vt:lpstr>
      <vt:lpstr>Input to European Strategy for Particle Physics</vt:lpstr>
      <vt:lpstr>Input to European Strategy for Particle Physics</vt:lpstr>
      <vt:lpstr>Input to European Strategy for Particle Physics</vt:lpstr>
      <vt:lpstr>Conclusions and future plans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EIC Accelerator Collaboration  </dc:title>
  <cp:lastModifiedBy>Microsoft Office User</cp:lastModifiedBy>
  <cp:revision>24</cp:revision>
  <dcterms:modified xsi:type="dcterms:W3CDTF">2025-06-04T08:22:19Z</dcterms:modified>
</cp:coreProperties>
</file>