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1" r:id="rId1"/>
    <p:sldMasterId id="2147483685" r:id="rId2"/>
    <p:sldMasterId id="2147484222" r:id="rId3"/>
    <p:sldMasterId id="2147484237" r:id="rId4"/>
    <p:sldMasterId id="2147484250" r:id="rId5"/>
  </p:sldMasterIdLst>
  <p:notesMasterIdLst>
    <p:notesMasterId r:id="rId25"/>
  </p:notesMasterIdLst>
  <p:handoutMasterIdLst>
    <p:handoutMasterId r:id="rId26"/>
  </p:handoutMasterIdLst>
  <p:sldIdLst>
    <p:sldId id="371" r:id="rId6"/>
    <p:sldId id="641" r:id="rId7"/>
    <p:sldId id="642" r:id="rId8"/>
    <p:sldId id="643" r:id="rId9"/>
    <p:sldId id="443" r:id="rId10"/>
    <p:sldId id="644" r:id="rId11"/>
    <p:sldId id="548" r:id="rId12"/>
    <p:sldId id="645" r:id="rId13"/>
    <p:sldId id="646" r:id="rId14"/>
    <p:sldId id="647" r:id="rId15"/>
    <p:sldId id="648" r:id="rId16"/>
    <p:sldId id="649" r:id="rId17"/>
    <p:sldId id="650" r:id="rId18"/>
    <p:sldId id="651" r:id="rId19"/>
    <p:sldId id="654" r:id="rId20"/>
    <p:sldId id="256" r:id="rId21"/>
    <p:sldId id="261" r:id="rId22"/>
    <p:sldId id="652" r:id="rId23"/>
    <p:sldId id="653" r:id="rId24"/>
  </p:sldIdLst>
  <p:sldSz cx="12192000" cy="6858000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1pPr>
    <a:lvl2pPr marL="45716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2pPr>
    <a:lvl3pPr marL="914319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3pPr>
    <a:lvl4pPr marL="1371479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4pPr>
    <a:lvl5pPr marL="182864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5pPr>
    <a:lvl6pPr marL="2285799" algn="l" defTabSz="914319" rtl="0" eaLnBrk="1" latinLnBrk="0" hangingPunct="1"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6pPr>
    <a:lvl7pPr marL="2742959" algn="l" defTabSz="914319" rtl="0" eaLnBrk="1" latinLnBrk="0" hangingPunct="1"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7pPr>
    <a:lvl8pPr marL="3200119" algn="l" defTabSz="914319" rtl="0" eaLnBrk="1" latinLnBrk="0" hangingPunct="1"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8pPr>
    <a:lvl9pPr marL="3657278" algn="l" defTabSz="914319" rtl="0" eaLnBrk="1" latinLnBrk="0" hangingPunct="1">
      <a:defRPr kern="1200">
        <a:solidFill>
          <a:srgbClr val="FFFFFF"/>
        </a:solidFill>
        <a:latin typeface="Calibri" pitchFamily="34" charset="0"/>
        <a:ea typeface="ヒラギノ角ゴ ProN W3" pitchFamily="2" charset="-128"/>
        <a:cs typeface="+mn-cs"/>
        <a:sym typeface="Calibr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13"/>
    <a:srgbClr val="C5A9DA"/>
    <a:srgbClr val="8A292A"/>
    <a:srgbClr val="FFCC00"/>
    <a:srgbClr val="4D4D4D"/>
    <a:srgbClr val="64B3C8"/>
    <a:srgbClr val="B3B3B3"/>
    <a:srgbClr val="FFF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>
      <p:cViewPr varScale="1">
        <p:scale>
          <a:sx n="107" d="100"/>
          <a:sy n="107" d="100"/>
        </p:scale>
        <p:origin x="92" y="1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077" y="77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E51018-C4A2-4812-AD1A-45E09AEE05AC}" type="datetimeFigureOut">
              <a:rPr lang="en-US"/>
              <a:pPr>
                <a:defRPr/>
              </a:pPr>
              <a:t>1/22/2026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DC9498-94EC-4B0A-8630-1E4A41473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79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9F9AD2-BBA1-4BF2-968D-2B8C8496EE21}" type="datetimeFigureOut">
              <a:rPr lang="en-US"/>
              <a:pPr>
                <a:defRPr/>
              </a:pPr>
              <a:t>1/22/2026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3E25F0-7028-47E6-AD65-2915B8A58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443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6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160" algn="l" defTabSz="45716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319" algn="l" defTabSz="45716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479" algn="l" defTabSz="45716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640" algn="l" defTabSz="45716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5799" algn="l" defTabSz="4571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9" algn="l" defTabSz="4571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9" algn="l" defTabSz="4571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8" algn="l" defTabSz="4571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A721B1-9E66-4BFE-A48D-2EBEE15FD45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03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B24C57-7758-4EF8-8A0E-FE171C8C1817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70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60" indent="0" algn="ctr">
              <a:buNone/>
              <a:defRPr/>
            </a:lvl2pPr>
            <a:lvl3pPr marL="914319" indent="0" algn="ctr">
              <a:buNone/>
              <a:defRPr/>
            </a:lvl3pPr>
            <a:lvl4pPr marL="1371479" indent="0" algn="ctr">
              <a:buNone/>
              <a:defRPr/>
            </a:lvl4pPr>
            <a:lvl5pPr marL="1828640" indent="0" algn="ctr">
              <a:buNone/>
              <a:defRPr/>
            </a:lvl5pPr>
            <a:lvl6pPr marL="2285799" indent="0" algn="ctr">
              <a:buNone/>
              <a:defRPr/>
            </a:lvl6pPr>
            <a:lvl7pPr marL="2742959" indent="0" algn="ctr">
              <a:buNone/>
              <a:defRPr/>
            </a:lvl7pPr>
            <a:lvl8pPr marL="3200119" indent="0" algn="ctr">
              <a:buNone/>
              <a:defRPr/>
            </a:lvl8pPr>
            <a:lvl9pPr marL="36572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913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0" indent="0">
              <a:buNone/>
              <a:defRPr sz="2800"/>
            </a:lvl2pPr>
            <a:lvl3pPr marL="914319" indent="0">
              <a:buNone/>
              <a:defRPr sz="2400"/>
            </a:lvl3pPr>
            <a:lvl4pPr marL="1371479" indent="0">
              <a:buNone/>
              <a:defRPr sz="2000"/>
            </a:lvl4pPr>
            <a:lvl5pPr marL="1828640" indent="0">
              <a:buNone/>
              <a:defRPr sz="2000"/>
            </a:lvl5pPr>
            <a:lvl6pPr marL="2285799" indent="0">
              <a:buNone/>
              <a:defRPr sz="2000"/>
            </a:lvl6pPr>
            <a:lvl7pPr marL="2742959" indent="0">
              <a:buNone/>
              <a:defRPr sz="2000"/>
            </a:lvl7pPr>
            <a:lvl8pPr marL="3200119" indent="0">
              <a:buNone/>
              <a:defRPr sz="2000"/>
            </a:lvl8pPr>
            <a:lvl9pPr marL="365727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944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671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82054" y="647702"/>
            <a:ext cx="2686049" cy="55054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9668" y="647702"/>
            <a:ext cx="7859184" cy="5505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4468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9672" y="647702"/>
            <a:ext cx="10748433" cy="55054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9001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09EC64D6-F840-46EE-824B-1650E532CA05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A965F-963D-47D8-99BE-56C36D513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95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8C37465-865F-43F1-A2C8-0186A8BD8686}" type="datetime1">
              <a:rPr lang="en-GB"/>
              <a:pPr>
                <a:defRPr/>
              </a:pPr>
              <a:t>22/01/2026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8403-86C1-4B93-97A6-8A34BD0E3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5AD774E-D3E1-4322-81FD-DF474BAE040C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42A35-70CE-4DCD-B457-FD8030875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54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ACD76F4-46FB-4627-954C-7D3036BBFC7C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B768-0E31-4110-BDFA-B58201113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73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EF0F4A3-A303-4C86-9D34-8028A6FD174E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B6F4-A058-4E8D-AA63-EC18A3B8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79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04E3186-A667-4EEA-A2FD-2986556D1779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60E41-875B-4686-9F5E-B1B5F6F14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771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D0229BA-EC73-4FEF-A4F5-75C6BB490E9D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B257-53F6-4D49-9856-CB9109DFE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18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3FC9103-D471-4E72-B81A-8484FCB59169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312F-D917-466F-BB72-3506C72C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3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0" indent="0">
              <a:buNone/>
              <a:defRPr sz="2800"/>
            </a:lvl2pPr>
            <a:lvl3pPr marL="914319" indent="0">
              <a:buNone/>
              <a:defRPr sz="2400"/>
            </a:lvl3pPr>
            <a:lvl4pPr marL="1371479" indent="0">
              <a:buNone/>
              <a:defRPr sz="2000"/>
            </a:lvl4pPr>
            <a:lvl5pPr marL="1828640" indent="0">
              <a:buNone/>
              <a:defRPr sz="2000"/>
            </a:lvl5pPr>
            <a:lvl6pPr marL="2285799" indent="0">
              <a:buNone/>
              <a:defRPr sz="2000"/>
            </a:lvl6pPr>
            <a:lvl7pPr marL="2742959" indent="0">
              <a:buNone/>
              <a:defRPr sz="2000"/>
            </a:lvl7pPr>
            <a:lvl8pPr marL="3200119" indent="0">
              <a:buNone/>
              <a:defRPr sz="2000"/>
            </a:lvl8pPr>
            <a:lvl9pPr marL="365727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0A80E09-0856-4A70-B218-31858AF6052E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768C1-0237-44B3-90B8-814AE5B7F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06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11A7DAD-9DB3-4730-9A7D-08D4F04EB360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760C-EF28-4064-A743-66F30B4E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2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F3393BF-12A3-4930-91EF-2004CA1468DA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57305-596D-4CF0-86DB-07F7F34F5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497100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15133" y="6087297"/>
            <a:ext cx="8161736" cy="324183"/>
          </a:xfrm>
          <a:prstGeom prst="rect">
            <a:avLst/>
          </a:prstGeom>
        </p:spPr>
        <p:txBody>
          <a:bodyPr lIns="71437" tIns="71437" rIns="71437" bIns="71437" anchor="b"/>
          <a:lstStyle>
            <a:lvl1pPr marL="0" indent="0" defTabSz="412750">
              <a:spcBef>
                <a:spcPts val="0"/>
              </a:spcBef>
              <a:buSzTx/>
              <a:buFontTx/>
              <a:buNone/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1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15133" y="1303734"/>
            <a:ext cx="8162619" cy="2321720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1219170">
              <a:lnSpc>
                <a:spcPct val="80000"/>
              </a:lnSpc>
              <a:defRPr sz="5700" spc="-114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015133" y="3589734"/>
            <a:ext cx="8161735" cy="1024031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defTabSz="412750">
              <a:spcBef>
                <a:spcPts val="0"/>
              </a:spcBef>
              <a:buSzTx/>
              <a:buFontTx/>
              <a:buNone/>
              <a:defRPr sz="2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  <a:lvl2pPr marL="0" indent="228600" defTabSz="412750">
              <a:spcBef>
                <a:spcPts val="0"/>
              </a:spcBef>
              <a:buSzTx/>
              <a:buFontTx/>
              <a:buNone/>
              <a:defRPr sz="2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2pPr>
            <a:lvl3pPr marL="0" indent="457200" defTabSz="412750">
              <a:spcBef>
                <a:spcPts val="0"/>
              </a:spcBef>
              <a:buSzTx/>
              <a:buFontTx/>
              <a:buNone/>
              <a:defRPr sz="2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3pPr>
            <a:lvl4pPr marL="0" indent="685800" defTabSz="412750">
              <a:spcBef>
                <a:spcPts val="0"/>
              </a:spcBef>
              <a:buSzTx/>
              <a:buFontTx/>
              <a:buNone/>
              <a:defRPr sz="2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4pPr>
            <a:lvl5pPr marL="0" indent="914400" defTabSz="412750">
              <a:spcBef>
                <a:spcPts val="0"/>
              </a:spcBef>
              <a:buSzTx/>
              <a:buFontTx/>
              <a:buNone/>
              <a:defRPr sz="2600" b="1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93555" y="6477149"/>
            <a:ext cx="204890" cy="207938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410766"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6091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09EC64D6-F840-46EE-824B-1650E532CA05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A965F-963D-47D8-99BE-56C36D513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992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8C37465-865F-43F1-A2C8-0186A8BD8686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8403-86C1-4B93-97A6-8A34BD0E3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905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5AD774E-D3E1-4322-81FD-DF474BAE040C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42A35-70CE-4DCD-B457-FD8030875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8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48901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ACD76F4-46FB-4627-954C-7D3036BBFC7C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B768-0E31-4110-BDFA-B58201113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633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EF0F4A3-A303-4C86-9D34-8028A6FD174E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B6F4-A058-4E8D-AA63-EC18A3B8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610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04E3186-A667-4EEA-A2FD-2986556D1779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60E41-875B-4686-9F5E-B1B5F6F14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95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D0229BA-EC73-4FEF-A4F5-75C6BB490E9D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B257-53F6-4D49-9856-CB9109DFE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1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3FC9103-D471-4E72-B81A-8484FCB59169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312F-D917-466F-BB72-3506C72C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926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0" indent="0">
              <a:buNone/>
              <a:defRPr sz="2800"/>
            </a:lvl2pPr>
            <a:lvl3pPr marL="914319" indent="0">
              <a:buNone/>
              <a:defRPr sz="2400"/>
            </a:lvl3pPr>
            <a:lvl4pPr marL="1371479" indent="0">
              <a:buNone/>
              <a:defRPr sz="2000"/>
            </a:lvl4pPr>
            <a:lvl5pPr marL="1828640" indent="0">
              <a:buNone/>
              <a:defRPr sz="2000"/>
            </a:lvl5pPr>
            <a:lvl6pPr marL="2285799" indent="0">
              <a:buNone/>
              <a:defRPr sz="2000"/>
            </a:lvl6pPr>
            <a:lvl7pPr marL="2742959" indent="0">
              <a:buNone/>
              <a:defRPr sz="2000"/>
            </a:lvl7pPr>
            <a:lvl8pPr marL="3200119" indent="0">
              <a:buNone/>
              <a:defRPr sz="2000"/>
            </a:lvl8pPr>
            <a:lvl9pPr marL="365727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0A80E09-0856-4A70-B218-31858AF6052E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768C1-0237-44B3-90B8-814AE5B7F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78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11A7DAD-9DB3-4730-9A7D-08D4F04EB360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760C-EF28-4064-A743-66F30B4E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840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F3393BF-12A3-4930-91EF-2004CA1468DA}" type="datetime1">
              <a:rPr lang="en-GB"/>
              <a:pPr>
                <a:defRPr/>
              </a:pPr>
              <a:t>22/01/2026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57305-596D-4CF0-86DB-07F7F34F5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28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84001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C64D6-F840-46EE-824B-1650E532CA05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5A965F-963D-47D8-99BE-56C36D51345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1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60" indent="0">
              <a:buNone/>
              <a:defRPr sz="1800"/>
            </a:lvl2pPr>
            <a:lvl3pPr marL="914319" indent="0">
              <a:buNone/>
              <a:defRPr sz="1600"/>
            </a:lvl3pPr>
            <a:lvl4pPr marL="1371479" indent="0">
              <a:buNone/>
              <a:defRPr sz="1400"/>
            </a:lvl4pPr>
            <a:lvl5pPr marL="1828640" indent="0">
              <a:buNone/>
              <a:defRPr sz="1400"/>
            </a:lvl5pPr>
            <a:lvl6pPr marL="2285799" indent="0">
              <a:buNone/>
              <a:defRPr sz="1400"/>
            </a:lvl6pPr>
            <a:lvl7pPr marL="2742959" indent="0">
              <a:buNone/>
              <a:defRPr sz="1400"/>
            </a:lvl7pPr>
            <a:lvl8pPr marL="3200119" indent="0">
              <a:buNone/>
              <a:defRPr sz="1400"/>
            </a:lvl8pPr>
            <a:lvl9pPr marL="3657278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40830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C37465-865F-43F1-A2C8-0186A8BD8686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7A8403-86C1-4B93-97A6-8A34BD0E3AA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8666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AD774E-D3E1-4322-81FD-DF474BAE040C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642A35-70CE-4DCD-B457-FD803087505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128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CD76F4-46FB-4627-954C-7D3036BBFC7C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BDB768-0E31-4110-BDFA-B582011130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263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F0F4A3-A303-4C86-9D34-8028A6FD174E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BEB6F4-A058-4E8D-AA63-EC18A3B874C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32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4E3186-A667-4EEA-A2FD-2986556D1779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760E41-875B-4686-9F5E-B1B5F6F140C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743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0229BA-EC73-4FEF-A4F5-75C6BB490E9D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F2B257-53F6-4D49-9856-CB9109DFEB7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777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FC9103-D471-4E72-B81A-8484FCB59169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1312F-D917-466F-BB72-3506C72C704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1881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0" indent="0">
              <a:buNone/>
              <a:defRPr sz="2800"/>
            </a:lvl2pPr>
            <a:lvl3pPr marL="914319" indent="0">
              <a:buNone/>
              <a:defRPr sz="2400"/>
            </a:lvl3pPr>
            <a:lvl4pPr marL="1371479" indent="0">
              <a:buNone/>
              <a:defRPr sz="2000"/>
            </a:lvl4pPr>
            <a:lvl5pPr marL="1828640" indent="0">
              <a:buNone/>
              <a:defRPr sz="2000"/>
            </a:lvl5pPr>
            <a:lvl6pPr marL="2285799" indent="0">
              <a:buNone/>
              <a:defRPr sz="2000"/>
            </a:lvl6pPr>
            <a:lvl7pPr marL="2742959" indent="0">
              <a:buNone/>
              <a:defRPr sz="2000"/>
            </a:lvl7pPr>
            <a:lvl8pPr marL="3200119" indent="0">
              <a:buNone/>
              <a:defRPr sz="2000"/>
            </a:lvl8pPr>
            <a:lvl9pPr marL="365727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A80E09-0856-4A70-B218-31858AF6052E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4768C1-0237-44B3-90B8-814AE5B7F3E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3509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1A7DAD-9DB3-4730-9A7D-08D4F04EB360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57760C-EF28-4064-A743-66F30B4EF3D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0807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3393BF-12A3-4930-91EF-2004CA1468DA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757305-596D-4CF0-86DB-07F7F34F5EA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72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70" y="1654179"/>
            <a:ext cx="5272617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5" y="1654179"/>
            <a:ext cx="5272616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83539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3506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C64D6-F840-46EE-824B-1650E532CA05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5A965F-963D-47D8-99BE-56C36D51345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8274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C37465-865F-43F1-A2C8-0186A8BD8686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7A8403-86C1-4B93-97A6-8A34BD0E3AA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2547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AD774E-D3E1-4322-81FD-DF474BAE040C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642A35-70CE-4DCD-B457-FD803087505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343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CD76F4-46FB-4627-954C-7D3036BBFC7C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BDB768-0E31-4110-BDFA-B582011130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5565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F0F4A3-A303-4C86-9D34-8028A6FD174E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BEB6F4-A058-4E8D-AA63-EC18A3B874C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0485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4E3186-A667-4EEA-A2FD-2986556D1779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760E41-875B-4686-9F5E-B1B5F6F140C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869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0229BA-EC73-4FEF-A4F5-75C6BB490E9D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F2B257-53F6-4D49-9856-CB9109DFEB7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6820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FC9103-D471-4E72-B81A-8484FCB59169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1312F-D917-466F-BB72-3506C72C704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0085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0" indent="0">
              <a:buNone/>
              <a:defRPr sz="2800"/>
            </a:lvl2pPr>
            <a:lvl3pPr marL="914319" indent="0">
              <a:buNone/>
              <a:defRPr sz="2400"/>
            </a:lvl3pPr>
            <a:lvl4pPr marL="1371479" indent="0">
              <a:buNone/>
              <a:defRPr sz="2000"/>
            </a:lvl4pPr>
            <a:lvl5pPr marL="1828640" indent="0">
              <a:buNone/>
              <a:defRPr sz="2000"/>
            </a:lvl5pPr>
            <a:lvl6pPr marL="2285799" indent="0">
              <a:buNone/>
              <a:defRPr sz="2000"/>
            </a:lvl6pPr>
            <a:lvl7pPr marL="2742959" indent="0">
              <a:buNone/>
              <a:defRPr sz="2000"/>
            </a:lvl7pPr>
            <a:lvl8pPr marL="3200119" indent="0">
              <a:buNone/>
              <a:defRPr sz="2000"/>
            </a:lvl8pPr>
            <a:lvl9pPr marL="3657278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A80E09-0856-4A70-B218-31858AF6052E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4768C1-0237-44B3-90B8-814AE5B7F3E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1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0" indent="0">
              <a:buNone/>
              <a:defRPr sz="2000" b="1"/>
            </a:lvl2pPr>
            <a:lvl3pPr marL="914319" indent="0">
              <a:buNone/>
              <a:defRPr sz="1800" b="1"/>
            </a:lvl3pPr>
            <a:lvl4pPr marL="1371479" indent="0">
              <a:buNone/>
              <a:defRPr sz="1600" b="1"/>
            </a:lvl4pPr>
            <a:lvl5pPr marL="1828640" indent="0">
              <a:buNone/>
              <a:defRPr sz="1600" b="1"/>
            </a:lvl5pPr>
            <a:lvl6pPr marL="2285799" indent="0">
              <a:buNone/>
              <a:defRPr sz="1600" b="1"/>
            </a:lvl6pPr>
            <a:lvl7pPr marL="2742959" indent="0">
              <a:buNone/>
              <a:defRPr sz="1600" b="1"/>
            </a:lvl7pPr>
            <a:lvl8pPr marL="3200119" indent="0">
              <a:buNone/>
              <a:defRPr sz="1600" b="1"/>
            </a:lvl8pPr>
            <a:lvl9pPr marL="365727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4684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1A7DAD-9DB3-4730-9A7D-08D4F04EB360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57760C-EF28-4064-A743-66F30B4EF3D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288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3393BF-12A3-4930-91EF-2004CA1468DA}" type="datetime1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22/01/2026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charset="0"/>
              <a:ea typeface="ヒラギノ角ゴ ProN W3" charset="0"/>
              <a:sym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757305-596D-4CF0-86DB-07F7F34F5EA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0321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9142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18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052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0" indent="0">
              <a:buNone/>
              <a:defRPr sz="1200"/>
            </a:lvl2pPr>
            <a:lvl3pPr marL="914319" indent="0">
              <a:buNone/>
              <a:defRPr sz="1000"/>
            </a:lvl3pPr>
            <a:lvl4pPr marL="1371479" indent="0">
              <a:buNone/>
              <a:defRPr sz="900"/>
            </a:lvl4pPr>
            <a:lvl5pPr marL="1828640" indent="0">
              <a:buNone/>
              <a:defRPr sz="900"/>
            </a:lvl5pPr>
            <a:lvl6pPr marL="2285799" indent="0">
              <a:buNone/>
              <a:defRPr sz="900"/>
            </a:lvl6pPr>
            <a:lvl7pPr marL="2742959" indent="0">
              <a:buNone/>
              <a:defRPr sz="900"/>
            </a:lvl7pPr>
            <a:lvl8pPr marL="3200119" indent="0">
              <a:buNone/>
              <a:defRPr sz="900"/>
            </a:lvl8pPr>
            <a:lvl9pPr marL="365727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466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" y="0"/>
            <a:ext cx="9740900" cy="6858000"/>
          </a:xfrm>
          <a:prstGeom prst="rect">
            <a:avLst/>
          </a:prstGeom>
          <a:solidFill>
            <a:srgbClr val="E1EB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38276"/>
            <a:ext cx="9745133" cy="5073651"/>
          </a:xfrm>
          <a:prstGeom prst="rect">
            <a:avLst/>
          </a:prstGeom>
          <a:solidFill>
            <a:srgbClr val="9CBD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 anchor="ctr"/>
          <a:lstStyle/>
          <a:p>
            <a:pPr algn="ctr" eaLnBrk="0" hangingPunct="0"/>
            <a:endParaRPr lang="de-DE" sz="2400">
              <a:latin typeface="Times" pitchFamily="2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19672" y="647702"/>
            <a:ext cx="8828617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672" y="1654179"/>
            <a:ext cx="10748433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3935" y="179390"/>
            <a:ext cx="719878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+mn-lt"/>
                <a:ea typeface="ヒラギノ角ゴ ProN W3" pitchFamily="-84" charset="-128"/>
                <a:cs typeface="Arial" charset="0"/>
                <a:sym typeface="Calibri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638" y="107953"/>
            <a:ext cx="174201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9740900" y="1438276"/>
            <a:ext cx="2446867" cy="5073651"/>
          </a:xfrm>
          <a:prstGeom prst="rect">
            <a:avLst/>
          </a:prstGeom>
          <a:solidFill>
            <a:srgbClr val="B3CC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 anchor="ctr"/>
          <a:lstStyle/>
          <a:p>
            <a:pPr algn="ctr" eaLnBrk="0" hangingPunct="0"/>
            <a:endParaRPr lang="de-DE" sz="2400">
              <a:solidFill>
                <a:srgbClr val="BED3EA"/>
              </a:solidFill>
              <a:latin typeface="Times" pitchFamily="2" charset="0"/>
              <a:cs typeface="Arial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" y="6583367"/>
            <a:ext cx="1821316" cy="27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6" rIns="91432" bIns="45716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-84" charset="-128"/>
                <a:sym typeface="Calibri" pitchFamily="34" charset="0"/>
              </a:defRPr>
            </a:lvl9pPr>
          </a:lstStyle>
          <a:p>
            <a:r>
              <a:rPr lang="en-US" sz="1200" dirty="0">
                <a:solidFill>
                  <a:srgbClr val="606060"/>
                </a:solidFill>
              </a:rPr>
              <a:t>SIAPS| 22/01/2026 | Bern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0316633" y="6615113"/>
            <a:ext cx="1771651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r>
              <a:rPr lang="de-CH" sz="1000">
                <a:latin typeface="Helvetica" pitchFamily="2" charset="0"/>
                <a:cs typeface="Arial" pitchFamily="34" charset="0"/>
              </a:rPr>
              <a:t>  EPSC, 11.09.2013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09" r:id="rId12"/>
    <p:sldLayoutId id="2147484210" r:id="rId13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  <a:ea typeface="MS PGothic" pitchFamily="34" charset="-128"/>
          <a:cs typeface="ＭＳ Ｐゴシック" charset="0"/>
        </a:defRPr>
      </a:lvl5pPr>
      <a:lvl6pPr marL="45716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</a:defRPr>
      </a:lvl6pPr>
      <a:lvl7pPr marL="914319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</a:defRPr>
      </a:lvl7pPr>
      <a:lvl8pPr marL="1371479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</a:defRPr>
      </a:lvl8pPr>
      <a:lvl9pPr marL="182864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333333"/>
          </a:solidFill>
          <a:latin typeface="Helvetica" pitchFamily="34" charset="0"/>
        </a:defRPr>
      </a:lvl9pPr>
    </p:titleStyle>
    <p:bodyStyle>
      <a:lvl1pPr marL="419063" indent="-41906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200">
          <a:solidFill>
            <a:srgbClr val="333333"/>
          </a:solidFill>
          <a:latin typeface="+mn-lt"/>
          <a:ea typeface="MS PGothic" pitchFamily="34" charset="-128"/>
          <a:cs typeface="ＭＳ Ｐゴシック" charset="0"/>
        </a:defRPr>
      </a:lvl1pPr>
      <a:lvl2pPr marL="838126" indent="-380966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2000">
          <a:solidFill>
            <a:srgbClr val="333333"/>
          </a:solidFill>
          <a:latin typeface="+mn-lt"/>
          <a:ea typeface="MS PGothic" pitchFamily="34" charset="-128"/>
        </a:defRPr>
      </a:lvl2pPr>
      <a:lvl3pPr marL="1295287" indent="-380966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2400">
          <a:solidFill>
            <a:srgbClr val="333333"/>
          </a:solidFill>
          <a:latin typeface="+mn-lt"/>
          <a:ea typeface="MS PGothic" pitchFamily="34" charset="-128"/>
        </a:defRPr>
      </a:lvl3pPr>
      <a:lvl4pPr marL="1714350" indent="-380966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2000">
          <a:solidFill>
            <a:srgbClr val="333333"/>
          </a:solidFill>
          <a:latin typeface="+mn-lt"/>
          <a:ea typeface="MS PGothic" pitchFamily="34" charset="-128"/>
        </a:defRPr>
      </a:lvl4pPr>
      <a:lvl5pPr marL="2133412" indent="-380966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2000">
          <a:solidFill>
            <a:srgbClr val="333333"/>
          </a:solidFill>
          <a:latin typeface="+mn-lt"/>
          <a:ea typeface="MS PGothic" pitchFamily="34" charset="-128"/>
        </a:defRPr>
      </a:lvl5pPr>
      <a:lvl6pPr marL="2590572" indent="-380966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>
          <a:solidFill>
            <a:srgbClr val="333333"/>
          </a:solidFill>
          <a:latin typeface="+mn-lt"/>
        </a:defRPr>
      </a:lvl6pPr>
      <a:lvl7pPr marL="3047732" indent="-380966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>
          <a:solidFill>
            <a:srgbClr val="333333"/>
          </a:solidFill>
          <a:latin typeface="+mn-lt"/>
        </a:defRPr>
      </a:lvl7pPr>
      <a:lvl8pPr marL="3504892" indent="-380966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>
          <a:solidFill>
            <a:srgbClr val="333333"/>
          </a:solidFill>
          <a:latin typeface="+mn-lt"/>
        </a:defRPr>
      </a:lvl8pPr>
      <a:lvl9pPr marL="3962052" indent="-380966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8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33" y="44453"/>
            <a:ext cx="8367184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4419" y="1341438"/>
            <a:ext cx="10972800" cy="485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EA09A3-9F85-47A6-B4CF-F78116A67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5" name="Rectangle 6"/>
          <p:cNvSpPr>
            <a:spLocks noChangeArrowheads="1"/>
          </p:cNvSpPr>
          <p:nvPr userDrawn="1"/>
        </p:nvSpPr>
        <p:spPr bwMode="auto">
          <a:xfrm>
            <a:off x="46568" y="6567491"/>
            <a:ext cx="6096000" cy="2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r>
              <a:rPr lang="en-US" sz="1000" baseline="0" dirty="0">
                <a:solidFill>
                  <a:srgbClr val="606060"/>
                </a:solidFill>
              </a:rPr>
              <a:t>SIAPS</a:t>
            </a:r>
            <a:r>
              <a:rPr lang="en-US" sz="1000" dirty="0">
                <a:solidFill>
                  <a:srgbClr val="606060"/>
                </a:solidFill>
              </a:rPr>
              <a:t>| 22/01/2026 | Bern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  <p:sldLayoutId id="2147484234" r:id="rId12"/>
    <p:sldLayoutId id="214748426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Rounded MT Bold"/>
          <a:ea typeface="MS PGothic" pitchFamily="34" charset="-128"/>
          <a:cs typeface="Arial Rounded MT Bold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5pPr>
      <a:lvl6pPr marL="4571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1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7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4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70" indent="-34287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1pPr>
      <a:lvl2pPr marL="742885" indent="-2857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2pPr>
      <a:lvl3pPr marL="1142900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3pPr>
      <a:lvl4pPr marL="160005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4pPr>
      <a:lvl5pPr marL="205721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5pPr>
      <a:lvl6pPr marL="251437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8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33" y="44453"/>
            <a:ext cx="8367184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4419" y="1341438"/>
            <a:ext cx="10972800" cy="485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EA09A3-9F85-47A6-B4CF-F78116A67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5" name="Rectangle 6"/>
          <p:cNvSpPr>
            <a:spLocks noChangeArrowheads="1"/>
          </p:cNvSpPr>
          <p:nvPr userDrawn="1"/>
        </p:nvSpPr>
        <p:spPr bwMode="auto">
          <a:xfrm>
            <a:off x="46568" y="6567491"/>
            <a:ext cx="6096000" cy="2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r>
              <a:rPr lang="en-US" sz="1000" baseline="0" dirty="0">
                <a:solidFill>
                  <a:srgbClr val="606060"/>
                </a:solidFill>
              </a:rPr>
              <a:t>SIAPS</a:t>
            </a:r>
            <a:r>
              <a:rPr lang="en-US" sz="1000" dirty="0">
                <a:solidFill>
                  <a:srgbClr val="606060"/>
                </a:solidFill>
              </a:rPr>
              <a:t>| 22/01/2026 | Bern</a:t>
            </a:r>
          </a:p>
        </p:txBody>
      </p:sp>
    </p:spTree>
    <p:extLst>
      <p:ext uri="{BB962C8B-B14F-4D97-AF65-F5344CB8AC3E}">
        <p14:creationId xmlns:p14="http://schemas.microsoft.com/office/powerpoint/2010/main" val="17834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  <p:sldLayoutId id="214748423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Rounded MT Bold"/>
          <a:ea typeface="MS PGothic" pitchFamily="34" charset="-128"/>
          <a:cs typeface="Arial Rounded MT Bold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5pPr>
      <a:lvl6pPr marL="4571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1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7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4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70" indent="-34287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1pPr>
      <a:lvl2pPr marL="742885" indent="-2857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2pPr>
      <a:lvl3pPr marL="1142900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3pPr>
      <a:lvl4pPr marL="160005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4pPr>
      <a:lvl5pPr marL="205721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5pPr>
      <a:lvl6pPr marL="251437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8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33" y="44453"/>
            <a:ext cx="8367184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4419" y="1341438"/>
            <a:ext cx="10972800" cy="485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EA09A3-9F85-47A6-B4CF-F78116A6771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2055" name="Rectangle 6"/>
          <p:cNvSpPr>
            <a:spLocks noChangeArrowheads="1"/>
          </p:cNvSpPr>
          <p:nvPr userDrawn="1"/>
        </p:nvSpPr>
        <p:spPr bwMode="auto">
          <a:xfrm>
            <a:off x="46568" y="6567491"/>
            <a:ext cx="6096000" cy="2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CaSSIS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  | 13/07/2021 |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Shropshire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 STEM</a:t>
            </a:r>
          </a:p>
        </p:txBody>
      </p:sp>
      <p:pic>
        <p:nvPicPr>
          <p:cNvPr id="1028" name="Picture 4" descr="D:\users\thomas\bern_work\future_programmes\cassis\italian_stuff\presentations\logo\logo3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5" y="116633"/>
            <a:ext cx="3013305" cy="88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543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  <p:sldLayoutId id="214748424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Rounded MT Bold"/>
          <a:ea typeface="MS PGothic" pitchFamily="34" charset="-128"/>
          <a:cs typeface="Arial Rounded MT Bold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5pPr>
      <a:lvl6pPr marL="4571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1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7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4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70" indent="-34287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1pPr>
      <a:lvl2pPr marL="742885" indent="-2857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2pPr>
      <a:lvl3pPr marL="1142900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3pPr>
      <a:lvl4pPr marL="160005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4pPr>
      <a:lvl5pPr marL="205721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5pPr>
      <a:lvl6pPr marL="251437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8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feonmarsoneweekincuriosityjt1.jpg"/>
          <p:cNvPicPr>
            <a:picLocks noChangeAspect="1"/>
          </p:cNvPicPr>
          <p:nvPr userDrawn="1"/>
        </p:nvPicPr>
        <p:blipFill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2"/>
            <a:ext cx="12192000" cy="1061227"/>
          </a:xfrm>
          <a:prstGeom prst="rect">
            <a:avLst/>
          </a:prstGeom>
        </p:spPr>
      </p:pic>
      <p:pic>
        <p:nvPicPr>
          <p:cNvPr id="2051" name="Picture 9" descr="cassis6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333" y="214317"/>
            <a:ext cx="2779184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33" y="44453"/>
            <a:ext cx="8367184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4419" y="1341438"/>
            <a:ext cx="10972800" cy="485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EA09A3-9F85-47A6-B4CF-F78116A6771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2055" name="Rectangle 6"/>
          <p:cNvSpPr>
            <a:spLocks noChangeArrowheads="1"/>
          </p:cNvSpPr>
          <p:nvPr userDrawn="1"/>
        </p:nvSpPr>
        <p:spPr bwMode="auto">
          <a:xfrm>
            <a:off x="46568" y="6567491"/>
            <a:ext cx="6096000" cy="2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SIAPS | 22/01/2026 | Bern</a:t>
            </a:r>
          </a:p>
        </p:txBody>
      </p:sp>
    </p:spTree>
    <p:extLst>
      <p:ext uri="{BB962C8B-B14F-4D97-AF65-F5344CB8AC3E}">
        <p14:creationId xmlns:p14="http://schemas.microsoft.com/office/powerpoint/2010/main" val="1727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  <p:sldLayoutId id="214748426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Rounded MT Bold"/>
          <a:ea typeface="MS PGothic" pitchFamily="34" charset="-128"/>
          <a:cs typeface="Arial Rounded MT Bold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Rounded MT Bold" charset="0"/>
          <a:ea typeface="MS PGothic" pitchFamily="34" charset="-128"/>
          <a:cs typeface="Arial Rounded MT Bold" pitchFamily="34" charset="0"/>
        </a:defRPr>
      </a:lvl5pPr>
      <a:lvl6pPr marL="4571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1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7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4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70" indent="-34287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1pPr>
      <a:lvl2pPr marL="742885" indent="-2857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2pPr>
      <a:lvl3pPr marL="1142900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3pPr>
      <a:lvl4pPr marL="160005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4pPr>
      <a:lvl5pPr marL="2057219" indent="-2285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venir Book"/>
          <a:ea typeface="MS PGothic" pitchFamily="34" charset="-128"/>
          <a:cs typeface="Avenir Book"/>
        </a:defRPr>
      </a:lvl5pPr>
      <a:lvl6pPr marL="251437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9" indent="-228580" algn="l" defTabSz="9143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0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9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8" algn="l" defTabSz="9143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ctrTitle"/>
          </p:nvPr>
        </p:nvSpPr>
        <p:spPr>
          <a:xfrm>
            <a:off x="1271464" y="1772816"/>
            <a:ext cx="7560840" cy="1470025"/>
          </a:xfrm>
        </p:spPr>
        <p:txBody>
          <a:bodyPr/>
          <a:lstStyle/>
          <a:p>
            <a:pPr algn="ctr" eaLnBrk="1" hangingPunct="1"/>
            <a:r>
              <a:rPr 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Possible remote sensing instruments for the next decades</a:t>
            </a:r>
          </a:p>
        </p:txBody>
      </p:sp>
      <p:sp>
        <p:nvSpPr>
          <p:cNvPr id="14340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784684" y="1631528"/>
            <a:ext cx="8534400" cy="1752600"/>
          </a:xfrm>
        </p:spPr>
        <p:txBody>
          <a:bodyPr/>
          <a:lstStyle/>
          <a:p>
            <a:pPr marL="39685" indent="0" algn="ctr" eaLnBrk="1" hangingPunct="1">
              <a:buNone/>
            </a:pPr>
            <a:endParaRPr lang="en-US" sz="2800" dirty="0"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marL="39685" indent="0" algn="ctr" eaLnBrk="1" hangingPunct="1">
              <a:buNone/>
            </a:pPr>
            <a:endParaRPr lang="en-US" sz="2800" dirty="0"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marL="39685" indent="0" algn="ctr" eaLnBrk="1" hangingPunct="1">
              <a:buNone/>
            </a:pPr>
            <a:endParaRPr lang="en-US" sz="2800" dirty="0"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 marL="39685" indent="0" algn="ctr" eaLnBrk="1" hangingPunct="1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  <a:sym typeface="Calibri" pitchFamily="34" charset="0"/>
              </a:rPr>
              <a:t>Nicolas Thomas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347200" y="6356350"/>
            <a:ext cx="2844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1pPr>
            <a:lvl2pPr marL="742885" indent="-285725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2pPr>
            <a:lvl3pPr marL="1142900" indent="-22858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3pPr>
            <a:lvl4pPr marL="1600059" indent="-22858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4pPr>
            <a:lvl5pPr marL="2057219" indent="-228580" eaLnBrk="0" hangingPunct="0"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5pPr>
            <a:lvl6pPr marL="251437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6pPr>
            <a:lvl7pPr marL="297153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7pPr>
            <a:lvl8pPr marL="342869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8pPr>
            <a:lvl9pPr marL="3885859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sym typeface="Calibri" pitchFamily="34" charset="0"/>
              </a:defRPr>
            </a:lvl9pPr>
          </a:lstStyle>
          <a:p>
            <a:pPr eaLnBrk="1" hangingPunct="1"/>
            <a:fld id="{A96795DB-6551-48C3-B67D-B4106E65F47F}" type="slidenum">
              <a:rPr lang="en-US" smtClean="0">
                <a:solidFill>
                  <a:srgbClr val="898989"/>
                </a:solidFill>
              </a:rPr>
              <a:pPr eaLnBrk="1" hangingPunct="1"/>
              <a:t>1</a:t>
            </a:fld>
            <a:endParaRPr lang="en-US">
              <a:solidFill>
                <a:srgbClr val="89898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72ABF5-B0D3-E896-525D-70D01FE4C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24" y="3861048"/>
            <a:ext cx="51435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54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2DA961-51A7-8D68-42C5-D4CB4B71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FBAF3C5-69FD-3FF5-7DB5-644E819AFE73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78BBAB-8F6D-358D-2225-0273503559CB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CD6A30-5F27-D196-1453-22FA489C547F}"/>
              </a:ext>
            </a:extLst>
          </p:cNvPr>
          <p:cNvSpPr txBox="1"/>
          <p:nvPr/>
        </p:nvSpPr>
        <p:spPr>
          <a:xfrm>
            <a:off x="479376" y="184482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Maintaining high resolution imaging capability at Mars is seen as crucial for future manned missions.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Dynamic processes on Mars also require monitoring.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Taking CaSSIS to the next scientific level.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9DDFB1-9B67-A4E5-E935-F4AE0215E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624385"/>
            <a:ext cx="9144000" cy="19538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0298C2-59E1-102A-7520-7A6F309B4877}"/>
              </a:ext>
            </a:extLst>
          </p:cNvPr>
          <p:cNvSpPr txBox="1"/>
          <p:nvPr/>
        </p:nvSpPr>
        <p:spPr>
          <a:xfrm>
            <a:off x="6456040" y="184482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TDI imaging extending into the </a:t>
            </a:r>
            <a:r>
              <a:rPr lang="en-US" sz="2400" b="1" dirty="0">
                <a:solidFill>
                  <a:srgbClr val="FFFF00"/>
                </a:solidFill>
              </a:rPr>
              <a:t>infrared </a:t>
            </a:r>
            <a:r>
              <a:rPr lang="en-US" sz="2400" dirty="0">
                <a:solidFill>
                  <a:srgbClr val="FFFF00"/>
                </a:solidFill>
              </a:rPr>
              <a:t>using a rotating mirror for stereo.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Monolithic mirror structure for improved stability and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Need for substantial onboard pre-processing/compression.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BA6EF3-EDAD-A98C-7317-E88BBD95E4A8}"/>
              </a:ext>
            </a:extLst>
          </p:cNvPr>
          <p:cNvSpPr txBox="1"/>
          <p:nvPr/>
        </p:nvSpPr>
        <p:spPr>
          <a:xfrm>
            <a:off x="1575718" y="2087572"/>
            <a:ext cx="31167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Improve resolution  x2</a:t>
            </a:r>
          </a:p>
          <a:p>
            <a:r>
              <a:rPr lang="en-US" dirty="0"/>
              <a:t>Double the wavelength range</a:t>
            </a:r>
          </a:p>
          <a:p>
            <a:r>
              <a:rPr lang="en-US" dirty="0"/>
              <a:t>Double the filter discrimination</a:t>
            </a:r>
          </a:p>
          <a:p>
            <a:r>
              <a:rPr lang="en-US" dirty="0"/>
              <a:t>Triple the swath width</a:t>
            </a:r>
          </a:p>
          <a:p>
            <a:r>
              <a:rPr lang="en-US" dirty="0"/>
              <a:t>At least x5 stereo coverage</a:t>
            </a:r>
          </a:p>
          <a:p>
            <a:r>
              <a:rPr lang="en-US" dirty="0"/>
              <a:t>10x the data rate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229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46170-E797-D338-5677-5C45FEFCF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80DF3A-D02D-8690-6F27-F40BA1D5E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66" y="1278117"/>
            <a:ext cx="5316380" cy="489741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D80F1B-CDA4-0852-8E44-5508E977F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C4F44A2-9C02-4C7F-9CA2-567FC0C29413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D7C541-4B04-9007-8E60-0E60C24B7FAD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6B4AB-BF60-5C7E-6610-B69A6380D496}"/>
              </a:ext>
            </a:extLst>
          </p:cNvPr>
          <p:cNvSpPr txBox="1"/>
          <p:nvPr/>
        </p:nvSpPr>
        <p:spPr>
          <a:xfrm>
            <a:off x="8400256" y="1088913"/>
            <a:ext cx="3303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Monolithic mirrors</a:t>
            </a:r>
            <a:endParaRPr lang="en-CH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CA1B0B-3386-AF8B-56D8-E3E210210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998" y="1680843"/>
            <a:ext cx="5964392" cy="42223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7F2039-568B-D2D8-8E4F-B338D8021433}"/>
              </a:ext>
            </a:extLst>
          </p:cNvPr>
          <p:cNvSpPr txBox="1"/>
          <p:nvPr/>
        </p:nvSpPr>
        <p:spPr>
          <a:xfrm>
            <a:off x="3084335" y="1088914"/>
            <a:ext cx="3325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Multi-detector FPA</a:t>
            </a:r>
            <a:endParaRPr lang="en-CH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B6A0A8-553F-8247-05B8-84D53ACF4FF4}"/>
              </a:ext>
            </a:extLst>
          </p:cNvPr>
          <p:cNvSpPr txBox="1"/>
          <p:nvPr/>
        </p:nvSpPr>
        <p:spPr>
          <a:xfrm>
            <a:off x="3647728" y="360346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CAIMAN – A concept for a “CaSSIS 2.0”</a:t>
            </a:r>
            <a:endParaRPr lang="en-CH" sz="360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DDD93-15D7-3947-2293-3FF56B47A673}"/>
              </a:ext>
            </a:extLst>
          </p:cNvPr>
          <p:cNvSpPr txBox="1"/>
          <p:nvPr/>
        </p:nvSpPr>
        <p:spPr>
          <a:xfrm>
            <a:off x="3865724" y="5732918"/>
            <a:ext cx="672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We are currently looking at developing this concept for the </a:t>
            </a:r>
            <a:r>
              <a:rPr lang="en-US" sz="2800" dirty="0" err="1">
                <a:solidFill>
                  <a:srgbClr val="7030A0"/>
                </a:solidFill>
              </a:rPr>
              <a:t>ZefERO</a:t>
            </a:r>
            <a:r>
              <a:rPr lang="en-US" sz="2800" dirty="0">
                <a:solidFill>
                  <a:srgbClr val="7030A0"/>
                </a:solidFill>
              </a:rPr>
              <a:t> mission in ESA/HRE.</a:t>
            </a:r>
            <a:endParaRPr lang="en-CH" sz="2800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022D66-A009-4C8C-1468-1E670403D2AF}"/>
              </a:ext>
            </a:extLst>
          </p:cNvPr>
          <p:cNvSpPr txBox="1"/>
          <p:nvPr/>
        </p:nvSpPr>
        <p:spPr>
          <a:xfrm>
            <a:off x="276023" y="5547555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Imaging at</a:t>
            </a:r>
          </a:p>
          <a:p>
            <a:r>
              <a:rPr lang="en-US" dirty="0">
                <a:solidFill>
                  <a:schemeClr val="tx1"/>
                </a:solidFill>
              </a:rPr>
              <a:t>2.5m/</a:t>
            </a:r>
            <a:r>
              <a:rPr lang="en-US" dirty="0" err="1">
                <a:solidFill>
                  <a:schemeClr val="tx1"/>
                </a:solidFill>
              </a:rPr>
              <a:t>px</a:t>
            </a:r>
            <a:r>
              <a:rPr lang="en-US" dirty="0">
                <a:solidFill>
                  <a:schemeClr val="tx1"/>
                </a:solidFill>
              </a:rPr>
              <a:t> in VIS and</a:t>
            </a:r>
          </a:p>
          <a:p>
            <a:r>
              <a:rPr lang="en-US" dirty="0">
                <a:solidFill>
                  <a:schemeClr val="tx1"/>
                </a:solidFill>
              </a:rPr>
              <a:t>7.5m/</a:t>
            </a:r>
            <a:r>
              <a:rPr lang="en-US" dirty="0" err="1">
                <a:solidFill>
                  <a:schemeClr val="tx1"/>
                </a:solidFill>
              </a:rPr>
              <a:t>px</a:t>
            </a:r>
            <a:r>
              <a:rPr lang="en-US" dirty="0">
                <a:solidFill>
                  <a:schemeClr val="tx1"/>
                </a:solidFill>
              </a:rPr>
              <a:t> out to  &gt;=1.9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en-US" dirty="0">
                <a:solidFill>
                  <a:schemeClr val="tx1"/>
                </a:solidFill>
              </a:rPr>
              <a:t>m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9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F510B-FC92-0ED5-CF6E-B5B69A6EA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AA555B-8C4B-C3AF-07DE-6A9748339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44F94C6-A216-E5C4-9E7D-141546A800F1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7D6105-69F0-BDC7-F8D7-A78CC9938A25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EF712D-A973-27C4-F427-3CC5488B6046}"/>
              </a:ext>
            </a:extLst>
          </p:cNvPr>
          <p:cNvSpPr txBox="1"/>
          <p:nvPr/>
        </p:nvSpPr>
        <p:spPr>
          <a:xfrm>
            <a:off x="3512653" y="404664"/>
            <a:ext cx="6601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ILLUMINATI – Nighttime processes</a:t>
            </a:r>
            <a:endParaRPr lang="en-CH" sz="3600" dirty="0">
              <a:solidFill>
                <a:srgbClr val="00206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999D934-6BE2-2FC2-AB24-86E958E9E616}"/>
              </a:ext>
            </a:extLst>
          </p:cNvPr>
          <p:cNvGrpSpPr/>
          <p:nvPr/>
        </p:nvGrpSpPr>
        <p:grpSpPr>
          <a:xfrm>
            <a:off x="6600056" y="1050995"/>
            <a:ext cx="8979506" cy="5559563"/>
            <a:chOff x="216098" y="709543"/>
            <a:chExt cx="8979506" cy="5559563"/>
          </a:xfrm>
        </p:grpSpPr>
        <p:pic>
          <p:nvPicPr>
            <p:cNvPr id="8" name="Picture 7" descr="A circular object with a hole in the center&#10;&#10;AI-generated content may be incorrect.">
              <a:extLst>
                <a:ext uri="{FF2B5EF4-FFF2-40B4-BE49-F238E27FC236}">
                  <a16:creationId xmlns:a16="http://schemas.microsoft.com/office/drawing/2014/main" id="{62E24CC5-18EE-F717-A5EF-0C1F0EF7B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098" y="709543"/>
              <a:ext cx="5559563" cy="555956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99AD35B-2D96-9F28-1A53-D245D600C29A}"/>
                </a:ext>
              </a:extLst>
            </p:cNvPr>
            <p:cNvSpPr/>
            <p:nvPr/>
          </p:nvSpPr>
          <p:spPr>
            <a:xfrm>
              <a:off x="576092" y="5618735"/>
              <a:ext cx="641985" cy="1438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68D498-DA2E-0813-7E2D-04DA467E57E3}"/>
                </a:ext>
              </a:extLst>
            </p:cNvPr>
            <p:cNvSpPr txBox="1"/>
            <p:nvPr/>
          </p:nvSpPr>
          <p:spPr>
            <a:xfrm>
              <a:off x="443020" y="5753740"/>
              <a:ext cx="875258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km 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2D2B1F3-2CDB-BBCF-68A9-74C14B16D0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98" t="13495" r="23020" b="27583"/>
          <a:stretch/>
        </p:blipFill>
        <p:spPr>
          <a:xfrm>
            <a:off x="7178129" y="1598198"/>
            <a:ext cx="4799920" cy="44651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8C6B7-89E8-E9D7-A16C-1C80462AF089}"/>
              </a:ext>
            </a:extLst>
          </p:cNvPr>
          <p:cNvSpPr txBox="1"/>
          <p:nvPr/>
        </p:nvSpPr>
        <p:spPr>
          <a:xfrm>
            <a:off x="479376" y="1844824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Dynamic processes on Mars at night and during permanent polar darkness are fundamentally interesting for numerous reasons.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D21A06-E23B-65ED-8047-F3B796E9F1F1}"/>
              </a:ext>
            </a:extLst>
          </p:cNvPr>
          <p:cNvSpPr txBox="1"/>
          <p:nvPr/>
        </p:nvSpPr>
        <p:spPr>
          <a:xfrm>
            <a:off x="8416987" y="6026498"/>
            <a:ext cx="3561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Condensation on Martian volcanoes first detected by CaSSIS.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BE9CFC-8FBE-26BB-6923-92902198636E}"/>
              </a:ext>
            </a:extLst>
          </p:cNvPr>
          <p:cNvSpPr txBox="1"/>
          <p:nvPr/>
        </p:nvSpPr>
        <p:spPr>
          <a:xfrm>
            <a:off x="467925" y="422108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High power lasers to illuminate surfaces from orbit can allow targeting of specific areas of interest.</a:t>
            </a:r>
          </a:p>
        </p:txBody>
      </p:sp>
    </p:spTree>
    <p:extLst>
      <p:ext uri="{BB962C8B-B14F-4D97-AF65-F5344CB8AC3E}">
        <p14:creationId xmlns:p14="http://schemas.microsoft.com/office/powerpoint/2010/main" val="41432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5C7EE-BE3F-5B11-EDCE-8728E9A67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51E584-5103-EDB0-94B4-699D7A08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58E1198-A6EB-727B-46B1-EB321740B713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DB9B6E-A45B-6142-0E7D-CCCBEF943F75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7B6096-E190-8493-F0E7-A103EC8AE9DB}"/>
              </a:ext>
            </a:extLst>
          </p:cNvPr>
          <p:cNvSpPr txBox="1"/>
          <p:nvPr/>
        </p:nvSpPr>
        <p:spPr>
          <a:xfrm>
            <a:off x="285506" y="5338573"/>
            <a:ext cx="2282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Timescale</a:t>
            </a:r>
          </a:p>
          <a:p>
            <a:r>
              <a:rPr lang="en-US" sz="2400" dirty="0">
                <a:solidFill>
                  <a:srgbClr val="002060"/>
                </a:solidFill>
              </a:rPr>
              <a:t>Next 10-15 years</a:t>
            </a:r>
            <a:endParaRPr lang="en-CH" sz="240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1BC82E-A54D-92EE-1D95-C7748CA3E7A9}"/>
              </a:ext>
            </a:extLst>
          </p:cNvPr>
          <p:cNvSpPr txBox="1"/>
          <p:nvPr/>
        </p:nvSpPr>
        <p:spPr>
          <a:xfrm>
            <a:off x="3512653" y="404664"/>
            <a:ext cx="6601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ILLUMINATI – Nighttime processes</a:t>
            </a:r>
            <a:endParaRPr lang="en-CH" sz="3600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FDE86E-D0EE-9A57-0982-E826DBB80623}"/>
              </a:ext>
            </a:extLst>
          </p:cNvPr>
          <p:cNvSpPr txBox="1"/>
          <p:nvPr/>
        </p:nvSpPr>
        <p:spPr>
          <a:xfrm>
            <a:off x="479376" y="1844824"/>
            <a:ext cx="6574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Study by Uni Bern and Beyond Gravity suggests that this is plausible.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SNR budgets are challenging but NOT ridiculous.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3-6 kW CW </a:t>
            </a:r>
            <a:r>
              <a:rPr lang="en-US" sz="2400" dirty="0" err="1">
                <a:solidFill>
                  <a:srgbClr val="002060"/>
                </a:solidFill>
              </a:rPr>
              <a:t>fibre</a:t>
            </a:r>
            <a:r>
              <a:rPr lang="en-US" sz="2400" dirty="0">
                <a:solidFill>
                  <a:srgbClr val="002060"/>
                </a:solidFill>
              </a:rPr>
              <a:t> lasers at 1060-1080 nm for short duty cycles.</a:t>
            </a:r>
          </a:p>
          <a:p>
            <a:pPr marL="74291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1550 nm and 2 micron lasers are also plausible.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Miniaturization and space qualification needs to be addressed.</a:t>
            </a:r>
          </a:p>
        </p:txBody>
      </p:sp>
      <p:pic>
        <p:nvPicPr>
          <p:cNvPr id="1026" name="Picture 2" descr="IPG Image">
            <a:extLst>
              <a:ext uri="{FF2B5EF4-FFF2-40B4-BE49-F238E27FC236}">
                <a16:creationId xmlns:a16="http://schemas.microsoft.com/office/drawing/2014/main" id="{2B840777-7872-E2F9-FD44-DAC446E36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768" y="1069358"/>
            <a:ext cx="4852726" cy="48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410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978E3-C2BA-86A3-7784-1535FFCF6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B155E-013F-860B-CE6B-360AC7A7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42C67ED-59E1-799C-A0E6-2A8D53889B40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A29F91-3ACE-6426-7692-EAED991DDE1D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A472FE-6B14-EB6E-4400-5855920AC803}"/>
              </a:ext>
            </a:extLst>
          </p:cNvPr>
          <p:cNvSpPr txBox="1"/>
          <p:nvPr/>
        </p:nvSpPr>
        <p:spPr>
          <a:xfrm>
            <a:off x="3512653" y="404664"/>
            <a:ext cx="2387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Other areas</a:t>
            </a:r>
            <a:endParaRPr lang="en-CH" sz="3600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972735-B9B7-236F-DA66-5C6D812358E3}"/>
              </a:ext>
            </a:extLst>
          </p:cNvPr>
          <p:cNvSpPr txBox="1"/>
          <p:nvPr/>
        </p:nvSpPr>
        <p:spPr>
          <a:xfrm>
            <a:off x="479376" y="1645268"/>
            <a:ext cx="51125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Ultra-high resolution push-broom imaging (1 microrad) is still beyond what Europe can do for interplanetary flight </a:t>
            </a:r>
            <a:r>
              <a:rPr lang="en-US" sz="2400" u="sng" dirty="0">
                <a:solidFill>
                  <a:srgbClr val="002060"/>
                </a:solidFill>
              </a:rPr>
              <a:t>today</a:t>
            </a:r>
            <a:r>
              <a:rPr lang="en-US" sz="2400" dirty="0">
                <a:solidFill>
                  <a:srgbClr val="002060"/>
                </a:solidFill>
              </a:rPr>
              <a:t>. (total instrument mass &lt; 60 kg)</a:t>
            </a:r>
          </a:p>
          <a:p>
            <a:pPr marL="74291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There are instrumentation problems but also spacecraft stability issues!!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Planetary sciences needs 1-6 micron wavelength (small pixel) detector technologies for interplanetary flight – especially in imaging spectroscopy – CH teams have a real interest here.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191525-2D41-C383-6B6F-BB393177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151" y="554376"/>
            <a:ext cx="3350249" cy="29466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F98965-21DA-9A69-4ABB-19977F1D8A9C}"/>
              </a:ext>
            </a:extLst>
          </p:cNvPr>
          <p:cNvSpPr txBox="1"/>
          <p:nvPr/>
        </p:nvSpPr>
        <p:spPr>
          <a:xfrm>
            <a:off x="8213414" y="3573016"/>
            <a:ext cx="3614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HiRISE on MRO is still the state of the art 20 years after launch!</a:t>
            </a:r>
            <a:endParaRPr lang="en-CH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A86043-B63B-2CBB-36FA-E41F4F888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4497536"/>
            <a:ext cx="3606564" cy="1955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16C2B6-77C9-AA6F-9D2D-03F457B2DAED}"/>
              </a:ext>
            </a:extLst>
          </p:cNvPr>
          <p:cNvSpPr txBox="1"/>
          <p:nvPr/>
        </p:nvSpPr>
        <p:spPr>
          <a:xfrm>
            <a:off x="9414532" y="4898176"/>
            <a:ext cx="2534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Lynred Snake detector and board from TASCH under test at UBE.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957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47075-878B-917A-BC60-FA66A46E5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6B0CD9-DE72-03AE-3050-14023A09C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948B168-F0C1-F32F-EFA5-13F3715E1147}"/>
              </a:ext>
            </a:extLst>
          </p:cNvPr>
          <p:cNvSpPr/>
          <p:nvPr/>
        </p:nvSpPr>
        <p:spPr>
          <a:xfrm>
            <a:off x="47328" y="11663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F65381-D2C0-2A9D-896A-053F365971CB}"/>
              </a:ext>
            </a:extLst>
          </p:cNvPr>
          <p:cNvSpPr txBox="1"/>
          <p:nvPr/>
        </p:nvSpPr>
        <p:spPr>
          <a:xfrm>
            <a:off x="3503712" y="549550"/>
            <a:ext cx="744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CAIMAN – A concept for a “CaSSIS 2.0”</a:t>
            </a:r>
            <a:endParaRPr lang="en-CH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8BD096-3F6E-B3A1-4221-5D21538A4647}"/>
              </a:ext>
            </a:extLst>
          </p:cNvPr>
          <p:cNvSpPr txBox="1"/>
          <p:nvPr/>
        </p:nvSpPr>
        <p:spPr>
          <a:xfrm>
            <a:off x="3512653" y="404664"/>
            <a:ext cx="2387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Other areas</a:t>
            </a:r>
            <a:endParaRPr lang="en-CH" sz="3600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7EE1D2-CD7E-0D2E-29E5-A22C8D7C8B82}"/>
              </a:ext>
            </a:extLst>
          </p:cNvPr>
          <p:cNvSpPr txBox="1"/>
          <p:nvPr/>
        </p:nvSpPr>
        <p:spPr>
          <a:xfrm>
            <a:off x="335360" y="1736125"/>
            <a:ext cx="76328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2060"/>
                </a:solidFill>
              </a:rPr>
              <a:t>LiDARs</a:t>
            </a:r>
            <a:r>
              <a:rPr lang="en-US" sz="2400" dirty="0">
                <a:solidFill>
                  <a:srgbClr val="002060"/>
                </a:solidFill>
              </a:rPr>
              <a:t> and high power lasers remain of extreme interest to the atmospheric sciences community.</a:t>
            </a:r>
          </a:p>
          <a:p>
            <a:pPr marL="74291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Some of the </a:t>
            </a:r>
            <a:r>
              <a:rPr lang="en-US" sz="2400" dirty="0" err="1">
                <a:solidFill>
                  <a:srgbClr val="002060"/>
                </a:solidFill>
              </a:rPr>
              <a:t>BepiColombo</a:t>
            </a:r>
            <a:r>
              <a:rPr lang="en-US" sz="2400" dirty="0">
                <a:solidFill>
                  <a:srgbClr val="002060"/>
                </a:solidFill>
              </a:rPr>
              <a:t>/BELA heritage remains relevant.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UV instrumentation has not been a major priority in Solar System missions in recent years but this might change.  (Exoplanet astronomy is pushing this as seen in the </a:t>
            </a:r>
            <a:r>
              <a:rPr lang="en-US" sz="2400" b="1" dirty="0">
                <a:solidFill>
                  <a:srgbClr val="002060"/>
                </a:solidFill>
              </a:rPr>
              <a:t>Waltzer F-class proposal</a:t>
            </a:r>
            <a:r>
              <a:rPr lang="en-US" sz="2400" dirty="0">
                <a:solidFill>
                  <a:srgbClr val="002060"/>
                </a:solidFill>
              </a:rPr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Sub-mm wave instrumentation is pushed hard in Germany and CH has an interest.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ASIDE: Scientifically a European SAR development for Mars is also attractive.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EAF55-5B65-6076-EF35-ADBA5B479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81" y="1844824"/>
            <a:ext cx="3563888" cy="2672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77D12E-923A-B39C-8FE4-32B848BADDA2}"/>
              </a:ext>
            </a:extLst>
          </p:cNvPr>
          <p:cNvSpPr txBox="1"/>
          <p:nvPr/>
        </p:nvSpPr>
        <p:spPr>
          <a:xfrm>
            <a:off x="8694150" y="4661226"/>
            <a:ext cx="29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BepiColombo</a:t>
            </a:r>
            <a:r>
              <a:rPr lang="en-US" dirty="0">
                <a:solidFill>
                  <a:schemeClr val="tx1"/>
                </a:solidFill>
              </a:rPr>
              <a:t> Laser Altimeter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432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256" y="21697"/>
            <a:ext cx="1695451" cy="1695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pasted-movie.png" descr="pasted-movie.png"/>
          <p:cNvPicPr>
            <a:picLocks noChangeAspect="1"/>
          </p:cNvPicPr>
          <p:nvPr/>
        </p:nvPicPr>
        <p:blipFill>
          <a:blip r:embed="rId3"/>
          <a:srcRect l="54716" t="12139" r="5534" b="12139"/>
          <a:stretch>
            <a:fillRect/>
          </a:stretch>
        </p:blipFill>
        <p:spPr>
          <a:xfrm>
            <a:off x="6888088" y="1049114"/>
            <a:ext cx="4805766" cy="6705161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CHANCES for RAMSES"/>
          <p:cNvSpPr txBox="1"/>
          <p:nvPr/>
        </p:nvSpPr>
        <p:spPr>
          <a:xfrm>
            <a:off x="4059329" y="469148"/>
            <a:ext cx="4233596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6000" b="1"/>
            </a:lvl1pPr>
          </a:lstStyle>
          <a:p>
            <a:r>
              <a:rPr sz="3600" dirty="0">
                <a:solidFill>
                  <a:srgbClr val="002060"/>
                </a:solidFill>
              </a:rPr>
              <a:t>CHANCES for RAMSES</a:t>
            </a:r>
          </a:p>
        </p:txBody>
      </p:sp>
      <p:sp>
        <p:nvSpPr>
          <p:cNvPr id="229" name="Monolithic structure (including electronics)…"/>
          <p:cNvSpPr txBox="1"/>
          <p:nvPr/>
        </p:nvSpPr>
        <p:spPr>
          <a:xfrm>
            <a:off x="532858" y="1840238"/>
            <a:ext cx="4883535" cy="1918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Monolithic structure (including electronics)</a:t>
            </a:r>
          </a:p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Lightweight (CFRP + </a:t>
            </a:r>
            <a:r>
              <a:rPr sz="2000" dirty="0" err="1">
                <a:solidFill>
                  <a:schemeClr val="accent2">
                    <a:lumMod val="50000"/>
                  </a:schemeClr>
                </a:solidFill>
              </a:rPr>
              <a:t>AlBeMet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Vis-SWIR (</a:t>
            </a:r>
            <a:r>
              <a:rPr sz="2000" dirty="0" err="1">
                <a:solidFill>
                  <a:schemeClr val="accent2">
                    <a:lumMod val="50000"/>
                  </a:schemeClr>
                </a:solidFill>
              </a:rPr>
              <a:t>InGaAs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CMOS)</a:t>
            </a:r>
          </a:p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6 broadband filters (3 Vis, 3 NIR)</a:t>
            </a:r>
          </a:p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Linear </a:t>
            </a:r>
            <a:r>
              <a:rPr sz="2000" dirty="0" err="1">
                <a:solidFill>
                  <a:schemeClr val="accent2">
                    <a:lumMod val="50000"/>
                  </a:schemeClr>
                </a:solidFill>
              </a:rPr>
              <a:t>polarisation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(2 crossed filters)</a:t>
            </a:r>
          </a:p>
          <a:p>
            <a:pPr marL="114300" indent="-114300">
              <a:buSzPct val="100000"/>
              <a:buChar char="•"/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</a:rPr>
              <a:t> Adjustable focus (through filter thickness)</a:t>
            </a:r>
          </a:p>
        </p:txBody>
      </p:sp>
      <p:sp>
        <p:nvSpPr>
          <p:cNvPr id="230" name="400mm FL, 80mm aper., f#5, 1° FoV…"/>
          <p:cNvSpPr txBox="1"/>
          <p:nvPr/>
        </p:nvSpPr>
        <p:spPr>
          <a:xfrm>
            <a:off x="2493241" y="3867758"/>
            <a:ext cx="3888432" cy="12724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>
              <a:defRPr sz="5200" b="1"/>
            </a:pPr>
            <a:r>
              <a:rPr sz="2600" dirty="0">
                <a:solidFill>
                  <a:schemeClr val="accent2">
                    <a:lumMod val="50000"/>
                  </a:schemeClr>
                </a:solidFill>
              </a:rPr>
              <a:t>400mm FL, 80mm aper., f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sz="2600" dirty="0">
                <a:solidFill>
                  <a:schemeClr val="accent2">
                    <a:lumMod val="50000"/>
                  </a:schemeClr>
                </a:solidFill>
              </a:rPr>
              <a:t>#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=</a:t>
            </a:r>
            <a:r>
              <a:rPr sz="2600" dirty="0">
                <a:solidFill>
                  <a:schemeClr val="accent2">
                    <a:lumMod val="50000"/>
                  </a:schemeClr>
                </a:solidFill>
              </a:rPr>
              <a:t>5, 1</a:t>
            </a:r>
            <a:r>
              <a:rPr lang="en-CH" sz="2600" dirty="0">
                <a:solidFill>
                  <a:schemeClr val="accent2">
                    <a:lumMod val="50000"/>
                  </a:schemeClr>
                </a:solidFill>
              </a:rPr>
              <a:t>° </a:t>
            </a:r>
            <a:r>
              <a:rPr sz="2600" dirty="0" err="1">
                <a:solidFill>
                  <a:schemeClr val="accent2">
                    <a:lumMod val="50000"/>
                  </a:schemeClr>
                </a:solidFill>
              </a:rPr>
              <a:t>FoV</a:t>
            </a:r>
            <a:endParaRPr sz="2600" dirty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defRPr sz="5200" b="1"/>
            </a:pPr>
            <a:r>
              <a:rPr sz="2600" dirty="0">
                <a:solidFill>
                  <a:schemeClr val="accent2">
                    <a:lumMod val="50000"/>
                  </a:schemeClr>
                </a:solidFill>
              </a:rPr>
              <a:t>~ 4 kg, 30x20x20 cm, 20W</a:t>
            </a:r>
          </a:p>
        </p:txBody>
      </p:sp>
      <p:pic>
        <p:nvPicPr>
          <p:cNvPr id="231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16" y="4606705"/>
            <a:ext cx="2134663" cy="213466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C4A333-C4A6-83A8-E84F-24C6C855486B}"/>
              </a:ext>
            </a:extLst>
          </p:cNvPr>
          <p:cNvSpPr/>
          <p:nvPr/>
        </p:nvSpPr>
        <p:spPr>
          <a:xfrm>
            <a:off x="119336" y="116631"/>
            <a:ext cx="2808312" cy="15121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Lightweight near-object systems</a:t>
            </a:r>
            <a:endParaRPr lang="en-CH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24E813-981B-67E3-ACE8-1D82BCBCEBFF}"/>
              </a:ext>
            </a:extLst>
          </p:cNvPr>
          <p:cNvSpPr txBox="1"/>
          <p:nvPr/>
        </p:nvSpPr>
        <p:spPr>
          <a:xfrm>
            <a:off x="2290079" y="5515847"/>
            <a:ext cx="4805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Specifically constructed for rendezvous imaging and maximizing information return for landing site selection on small bodies.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F23DD5-B980-1835-6B54-57E01F8E14EF}"/>
              </a:ext>
            </a:extLst>
          </p:cNvPr>
          <p:cNvSpPr txBox="1"/>
          <p:nvPr/>
        </p:nvSpPr>
        <p:spPr>
          <a:xfrm>
            <a:off x="261907" y="3954602"/>
            <a:ext cx="1921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Launch to Apophis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in 2028</a:t>
            </a:r>
            <a:endParaRPr lang="en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Future evolution for PRIAMOS"/>
          <p:cNvSpPr txBox="1"/>
          <p:nvPr/>
        </p:nvSpPr>
        <p:spPr>
          <a:xfrm>
            <a:off x="2839753" y="224668"/>
            <a:ext cx="4576446" cy="50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600" b="1"/>
            </a:lvl1pPr>
          </a:lstStyle>
          <a:p>
            <a:r>
              <a:rPr sz="2800"/>
              <a:t>Future evolution for PRIAMOS</a:t>
            </a:r>
          </a:p>
        </p:txBody>
      </p:sp>
      <p:pic>
        <p:nvPicPr>
          <p:cNvPr id="293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256" y="21697"/>
            <a:ext cx="1695451" cy="1695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Screenshot 2026-01-06 at 09.25.31.png" descr="Screenshot 2026-01-06 at 09.25.3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976" y="476179"/>
            <a:ext cx="3883157" cy="4536466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See poster by Marschall, Pommerol et al. (this conference)"/>
          <p:cNvSpPr txBox="1"/>
          <p:nvPr/>
        </p:nvSpPr>
        <p:spPr>
          <a:xfrm>
            <a:off x="8766444" y="5264156"/>
            <a:ext cx="3284619" cy="626133"/>
          </a:xfrm>
          <a:prstGeom prst="rect">
            <a:avLst/>
          </a:prstGeom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spcBef>
                <a:spcPts val="4600"/>
              </a:spcBef>
            </a:lvl1pPr>
          </a:lstStyle>
          <a:p>
            <a:pPr algn="ctr"/>
            <a:r>
              <a:rPr dirty="0">
                <a:solidFill>
                  <a:schemeClr val="accent2">
                    <a:lumMod val="50000"/>
                  </a:schemeClr>
                </a:solidFill>
              </a:rPr>
              <a:t>See poster by Marschall, Pommerol et al. (this conference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dirty="0"/>
              <a:t>)</a:t>
            </a:r>
          </a:p>
        </p:txBody>
      </p:sp>
      <p:sp>
        <p:nvSpPr>
          <p:cNvPr id="296" name="Larger field of view or association with a WAC…"/>
          <p:cNvSpPr txBox="1"/>
          <p:nvPr/>
        </p:nvSpPr>
        <p:spPr>
          <a:xfrm>
            <a:off x="217888" y="2065347"/>
            <a:ext cx="4783191" cy="2772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77800" indent="-177800" defTabSz="228600">
              <a:spcBef>
                <a:spcPts val="0"/>
              </a:spcBef>
              <a:buSzPct val="123000"/>
              <a:buChar char="•"/>
              <a:defRPr sz="3900">
                <a:latin typeface="Arial"/>
                <a:ea typeface="Arial"/>
                <a:cs typeface="Arial"/>
                <a:sym typeface="Arial"/>
              </a:defRPr>
            </a:pP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Larger field of view or</a:t>
            </a:r>
            <a:r>
              <a:rPr lang="en-US" sz="195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1950" dirty="0">
                <a:solidFill>
                  <a:schemeClr val="accent2">
                    <a:lumMod val="50000"/>
                  </a:schemeClr>
                </a:solidFill>
              </a:rPr>
              <a:t>combined </a:t>
            </a: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WAC</a:t>
            </a:r>
            <a:endParaRPr sz="195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177800" indent="-177800" defTabSz="228600">
              <a:spcBef>
                <a:spcPts val="0"/>
              </a:spcBef>
              <a:buSzPct val="123000"/>
              <a:buChar char="•"/>
              <a:defRPr sz="3900">
                <a:latin typeface="Arial"/>
                <a:ea typeface="Arial"/>
                <a:cs typeface="Arial"/>
                <a:sym typeface="Arial"/>
              </a:defRPr>
            </a:pP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Continuous refocusing down to ~100s of </a:t>
            </a:r>
            <a:r>
              <a:rPr sz="1950" dirty="0" err="1">
                <a:solidFill>
                  <a:schemeClr val="accent2">
                    <a:lumMod val="50000"/>
                  </a:schemeClr>
                </a:solidFill>
              </a:rPr>
              <a:t>met</a:t>
            </a:r>
            <a:r>
              <a:rPr lang="en-US" sz="1950" dirty="0" err="1">
                <a:solidFill>
                  <a:schemeClr val="accent2">
                    <a:lumMod val="50000"/>
                  </a:schemeClr>
                </a:solidFill>
              </a:rPr>
              <a:t>re</a:t>
            </a:r>
            <a:r>
              <a:rPr sz="1950" dirty="0" err="1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 distance</a:t>
            </a:r>
          </a:p>
          <a:p>
            <a:pPr marL="177800" indent="-177800" defTabSz="228600">
              <a:spcBef>
                <a:spcPts val="0"/>
              </a:spcBef>
              <a:buSzPct val="123000"/>
              <a:buChar char="•"/>
              <a:defRPr sz="3900">
                <a:latin typeface="Arial"/>
                <a:ea typeface="Arial"/>
                <a:cs typeface="Arial"/>
                <a:sym typeface="Arial"/>
              </a:defRPr>
            </a:pP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Filters and spectral range adapted to a D-type asteroid</a:t>
            </a:r>
          </a:p>
          <a:p>
            <a:pPr marL="177800" indent="-177800" defTabSz="228600">
              <a:spcBef>
                <a:spcPts val="0"/>
              </a:spcBef>
              <a:buSzPct val="123000"/>
              <a:buChar char="•"/>
              <a:defRPr sz="3900">
                <a:latin typeface="Arial"/>
                <a:ea typeface="Arial"/>
                <a:cs typeface="Arial"/>
                <a:sym typeface="Arial"/>
              </a:defRPr>
            </a:pP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Improved </a:t>
            </a:r>
            <a:r>
              <a:rPr sz="1950" dirty="0" err="1">
                <a:solidFill>
                  <a:schemeClr val="accent2">
                    <a:lumMod val="50000"/>
                  </a:schemeClr>
                </a:solidFill>
              </a:rPr>
              <a:t>polarisation</a:t>
            </a: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 capabilities</a:t>
            </a:r>
            <a:endParaRPr sz="195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177800" indent="-177800" defTabSz="228600">
              <a:spcBef>
                <a:spcPts val="0"/>
              </a:spcBef>
              <a:buSzPct val="123000"/>
              <a:buChar char="•"/>
              <a:defRPr sz="3900">
                <a:latin typeface="Arial"/>
                <a:ea typeface="Arial"/>
                <a:cs typeface="Arial"/>
                <a:sym typeface="Arial"/>
              </a:defRPr>
            </a:pPr>
            <a:r>
              <a:rPr sz="1950" dirty="0">
                <a:solidFill>
                  <a:schemeClr val="accent2">
                    <a:lumMod val="50000"/>
                  </a:schemeClr>
                </a:solidFill>
              </a:rPr>
              <a:t>Improved electronics: high cadence, fast compressor (lossless and lossy), on-board storage and processing</a:t>
            </a:r>
          </a:p>
        </p:txBody>
      </p:sp>
      <p:sp>
        <p:nvSpPr>
          <p:cNvPr id="297" name="One of 10 missions down- selected for phase 2 in ESA’s M8 call"/>
          <p:cNvSpPr txBox="1"/>
          <p:nvPr/>
        </p:nvSpPr>
        <p:spPr>
          <a:xfrm>
            <a:off x="479376" y="5248945"/>
            <a:ext cx="3456383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/>
            <a:r>
              <a:rPr dirty="0">
                <a:solidFill>
                  <a:schemeClr val="accent2">
                    <a:lumMod val="50000"/>
                  </a:schemeClr>
                </a:solidFill>
              </a:rPr>
              <a:t>One of 10 missions down-selected for phase 2 in ESA’s M8 call</a:t>
            </a:r>
          </a:p>
        </p:txBody>
      </p:sp>
      <p:pic>
        <p:nvPicPr>
          <p:cNvPr id="298" name="Screenshot 2026-01-18 at 21.33.50.png" descr="Screenshot 2026-01-18 at 21.33.5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8305" y="1628799"/>
            <a:ext cx="2460895" cy="346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17844-A911-9ADC-0C3E-EDEADB319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DC76A2F-F25C-7E9C-9008-F54B59E687FD}"/>
              </a:ext>
            </a:extLst>
          </p:cNvPr>
          <p:cNvSpPr/>
          <p:nvPr/>
        </p:nvSpPr>
        <p:spPr>
          <a:xfrm>
            <a:off x="119336" y="116631"/>
            <a:ext cx="2808312" cy="15121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Lightweight near-object systems</a:t>
            </a:r>
            <a:endParaRPr lang="en-CH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E50D39-E84B-56B8-6D7D-5A13958A3797}"/>
              </a:ext>
            </a:extLst>
          </p:cNvPr>
          <p:cNvSpPr txBox="1"/>
          <p:nvPr/>
        </p:nvSpPr>
        <p:spPr>
          <a:xfrm>
            <a:off x="217888" y="6116265"/>
            <a:ext cx="12230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Similar system could be envisaged for landing site identification on Enceladus  (e.g. COLIME, NF Eagle proposal).</a:t>
            </a:r>
            <a:endParaRPr lang="en-CH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EAD11-7A33-0C46-82A8-6BB2AFFA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260648"/>
            <a:ext cx="7128792" cy="777875"/>
          </a:xfrm>
        </p:spPr>
        <p:txBody>
          <a:bodyPr/>
          <a:lstStyle/>
          <a:p>
            <a:r>
              <a:rPr lang="en-US" sz="3600" dirty="0">
                <a:solidFill>
                  <a:srgbClr val="002060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t>Miniaturization and Implementation</a:t>
            </a:r>
            <a:endParaRPr lang="en-CH" sz="3600" dirty="0">
              <a:solidFill>
                <a:srgbClr val="002060"/>
              </a:solidFill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32AF30-75BF-50A3-9011-57C24F5B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60E41-875B-4686-9F5E-B1B5F6F140C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5DB5F75-9ED0-A66E-2170-C09ACB4284D1}"/>
              </a:ext>
            </a:extLst>
          </p:cNvPr>
          <p:cNvSpPr/>
          <p:nvPr/>
        </p:nvSpPr>
        <p:spPr>
          <a:xfrm>
            <a:off x="119336" y="58197"/>
            <a:ext cx="2808312" cy="151216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Landed systems for (mainly) non-destructive diagnostics </a:t>
            </a:r>
            <a:endParaRPr lang="en-CH" sz="2400" dirty="0"/>
          </a:p>
        </p:txBody>
      </p:sp>
      <p:pic>
        <p:nvPicPr>
          <p:cNvPr id="5" name="pasted-movie.png" descr="pasted-movie.png">
            <a:extLst>
              <a:ext uri="{FF2B5EF4-FFF2-40B4-BE49-F238E27FC236}">
                <a16:creationId xmlns:a16="http://schemas.microsoft.com/office/drawing/2014/main" id="{88639695-B6F1-552C-00EF-CDAA6625E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256" y="21697"/>
            <a:ext cx="1695451" cy="16954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Monolithic structure (including electronics)…">
            <a:extLst>
              <a:ext uri="{FF2B5EF4-FFF2-40B4-BE49-F238E27FC236}">
                <a16:creationId xmlns:a16="http://schemas.microsoft.com/office/drawing/2014/main" id="{CEBCA42C-141C-5050-9BC9-F1C28CDCC75D}"/>
              </a:ext>
            </a:extLst>
          </p:cNvPr>
          <p:cNvSpPr txBox="1"/>
          <p:nvPr/>
        </p:nvSpPr>
        <p:spPr>
          <a:xfrm>
            <a:off x="314668" y="1591915"/>
            <a:ext cx="5505530" cy="4750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There are strong desires in the science community to develop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new for flight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instrumentation.</a:t>
            </a:r>
          </a:p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There are now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programmes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available to support this (e.g. OSIP, MARVIS).</a:t>
            </a:r>
          </a:p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 Work is on-going to test possible implementations.</a:t>
            </a:r>
          </a:p>
          <a:p>
            <a:pPr marL="114300" indent="-114300">
              <a:buSzPct val="100000"/>
              <a:buChar char="•"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Examples include</a:t>
            </a:r>
          </a:p>
          <a:p>
            <a:pPr marL="571460" lvl="1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THz TDS (see talk by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</a:rPr>
              <a:t>Stoeckli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marL="571460" lvl="1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Miniaturized (bore-hole) spectrometers</a:t>
            </a:r>
          </a:p>
          <a:p>
            <a:pPr marL="571460" lvl="1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Scanning Electron Microscopy</a:t>
            </a:r>
          </a:p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There are challenges in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how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these devices can be brought to the surfaces/sub-surfaces to be examined.</a:t>
            </a:r>
          </a:p>
          <a:p>
            <a:pPr marL="571460" lvl="1" indent="-114300">
              <a:buSzPct val="100000"/>
              <a:buChar char="•"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There are going to be opportunities to expand our capabilities in these areas.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58023A-A1C5-96B6-669D-9688DCFA85A5}"/>
              </a:ext>
            </a:extLst>
          </p:cNvPr>
          <p:cNvGrpSpPr/>
          <p:nvPr/>
        </p:nvGrpSpPr>
        <p:grpSpPr>
          <a:xfrm>
            <a:off x="5015880" y="4016400"/>
            <a:ext cx="4375454" cy="2705078"/>
            <a:chOff x="4329878" y="4016400"/>
            <a:chExt cx="4375454" cy="2705078"/>
          </a:xfrm>
        </p:grpSpPr>
        <p:pic>
          <p:nvPicPr>
            <p:cNvPr id="8" name="lander_mk1_2025-Sep-01_06-46-22PM-000_CustomizedView44007447809_png.png" descr="lander_mk1_2025-Sep-01_06-46-22PM-000_CustomizedView44007447809_png.png">
              <a:extLst>
                <a:ext uri="{FF2B5EF4-FFF2-40B4-BE49-F238E27FC236}">
                  <a16:creationId xmlns:a16="http://schemas.microsoft.com/office/drawing/2014/main" id="{54C9991A-F2F1-5690-3F70-C33ED75A4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539" b="1539"/>
            <a:stretch>
              <a:fillRect/>
            </a:stretch>
          </p:blipFill>
          <p:spPr>
            <a:xfrm>
              <a:off x="5760865" y="4581128"/>
              <a:ext cx="2944467" cy="2140350"/>
            </a:xfrm>
            <a:prstGeom prst="rect">
              <a:avLst/>
            </a:prstGeom>
            <a:ln w="12700">
              <a:miter lim="400000"/>
            </a:ln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D863182-F80C-E716-295E-CB1E5A89903D}"/>
                </a:ext>
              </a:extLst>
            </p:cNvPr>
            <p:cNvCxnSpPr>
              <a:cxnSpLocks/>
            </p:cNvCxnSpPr>
            <p:nvPr/>
          </p:nvCxnSpPr>
          <p:spPr>
            <a:xfrm>
              <a:off x="4329878" y="4016400"/>
              <a:ext cx="1355924" cy="5909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038F8CE-35FD-078F-9312-38E20411A0CA}"/>
              </a:ext>
            </a:extLst>
          </p:cNvPr>
          <p:cNvSpPr txBox="1"/>
          <p:nvPr/>
        </p:nvSpPr>
        <p:spPr>
          <a:xfrm>
            <a:off x="6490932" y="1788960"/>
            <a:ext cx="91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Why?</a:t>
            </a:r>
            <a:endParaRPr lang="en-CH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Monolithic structure (including electronics)…">
            <a:extLst>
              <a:ext uri="{FF2B5EF4-FFF2-40B4-BE49-F238E27FC236}">
                <a16:creationId xmlns:a16="http://schemas.microsoft.com/office/drawing/2014/main" id="{C137773A-493A-0B03-C298-E2649A5FB429}"/>
              </a:ext>
            </a:extLst>
          </p:cNvPr>
          <p:cNvSpPr txBox="1"/>
          <p:nvPr/>
        </p:nvSpPr>
        <p:spPr>
          <a:xfrm>
            <a:off x="6744072" y="2296616"/>
            <a:ext cx="5040560" cy="1303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Investigation of sub-surface (unprocessed) material to constrain Solar System formation.</a:t>
            </a:r>
          </a:p>
          <a:p>
            <a:pPr marL="114300" indent="-114300">
              <a:buSzPct val="10000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Determination of the extent of sub-surface resources for future exploration.</a:t>
            </a:r>
          </a:p>
        </p:txBody>
      </p:sp>
    </p:spTree>
    <p:extLst>
      <p:ext uri="{BB962C8B-B14F-4D97-AF65-F5344CB8AC3E}">
        <p14:creationId xmlns:p14="http://schemas.microsoft.com/office/powerpoint/2010/main" val="81471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6F383-FD13-0BD8-CC05-8EA63BBAD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A2830CC-19C4-0FD6-0B48-FFA159708219}"/>
              </a:ext>
            </a:extLst>
          </p:cNvPr>
          <p:cNvSpPr/>
          <p:nvPr/>
        </p:nvSpPr>
        <p:spPr>
          <a:xfrm>
            <a:off x="8044966" y="5085184"/>
            <a:ext cx="3589857" cy="120032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928C9F3-29C1-E6AC-E1C3-B07F829955F2}"/>
              </a:ext>
            </a:extLst>
          </p:cNvPr>
          <p:cNvSpPr/>
          <p:nvPr/>
        </p:nvSpPr>
        <p:spPr>
          <a:xfrm>
            <a:off x="8029672" y="3246650"/>
            <a:ext cx="3589857" cy="120032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4F05481-E4A1-41CF-94A1-79FFE5A78956}"/>
              </a:ext>
            </a:extLst>
          </p:cNvPr>
          <p:cNvSpPr/>
          <p:nvPr/>
        </p:nvSpPr>
        <p:spPr>
          <a:xfrm>
            <a:off x="8029405" y="1338789"/>
            <a:ext cx="3589857" cy="120032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1A3BBA-AB92-4328-2E56-0DEEA7A35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8308" y="6207149"/>
            <a:ext cx="2844800" cy="365125"/>
          </a:xfrm>
        </p:spPr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8565099-2CBA-686F-080F-C461D30B097F}"/>
              </a:ext>
            </a:extLst>
          </p:cNvPr>
          <p:cNvSpPr/>
          <p:nvPr/>
        </p:nvSpPr>
        <p:spPr>
          <a:xfrm>
            <a:off x="407368" y="1268760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5BAD3AF-B443-EB03-CE60-042C6FA5D117}"/>
              </a:ext>
            </a:extLst>
          </p:cNvPr>
          <p:cNvSpPr/>
          <p:nvPr/>
        </p:nvSpPr>
        <p:spPr>
          <a:xfrm>
            <a:off x="391448" y="3140968"/>
            <a:ext cx="2808312" cy="15121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Lightweight near-object systems</a:t>
            </a:r>
            <a:endParaRPr lang="en-CH" sz="2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AC09F18-6BBD-33CD-C92D-75912700D885}"/>
              </a:ext>
            </a:extLst>
          </p:cNvPr>
          <p:cNvSpPr/>
          <p:nvPr/>
        </p:nvSpPr>
        <p:spPr>
          <a:xfrm>
            <a:off x="391448" y="5013176"/>
            <a:ext cx="2808312" cy="151216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Landed systems for (mainly) non-destructive diagnostics </a:t>
            </a:r>
            <a:endParaRPr lang="en-CH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A07AEF-DF87-CE90-1EC6-7C7651B9D8AF}"/>
              </a:ext>
            </a:extLst>
          </p:cNvPr>
          <p:cNvSpPr txBox="1"/>
          <p:nvPr/>
        </p:nvSpPr>
        <p:spPr>
          <a:xfrm>
            <a:off x="3719736" y="148478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Higher spatial resolution, improved discrimination between different mineralogical units, atmospheric remote sensing.</a:t>
            </a:r>
            <a:endParaRPr lang="en-CH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13607B-E45E-2EEC-CFD6-255C4A194027}"/>
              </a:ext>
            </a:extLst>
          </p:cNvPr>
          <p:cNvSpPr txBox="1"/>
          <p:nvPr/>
        </p:nvSpPr>
        <p:spPr>
          <a:xfrm>
            <a:off x="8040216" y="1477289"/>
            <a:ext cx="352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Driving mass down, data transfer/ processing rates up, extending the wavelength range and resolution.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26E272-4D29-0A7C-ED67-6FABCF96D4AD}"/>
              </a:ext>
            </a:extLst>
          </p:cNvPr>
          <p:cNvSpPr txBox="1"/>
          <p:nvPr/>
        </p:nvSpPr>
        <p:spPr>
          <a:xfrm>
            <a:off x="3717646" y="3296887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Higher spatial resolution, improved discrimination between different mineralogical units, for landing site identification.</a:t>
            </a:r>
            <a:endParaRPr lang="en-CH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FEACBF-8784-1D85-847E-56BCA2EF4D2A}"/>
              </a:ext>
            </a:extLst>
          </p:cNvPr>
          <p:cNvSpPr txBox="1"/>
          <p:nvPr/>
        </p:nvSpPr>
        <p:spPr>
          <a:xfrm>
            <a:off x="8091136" y="3455352"/>
            <a:ext cx="352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Maximizing performance of R-S systems with max. mass of &lt;=10kg.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5BFBDB-9380-CB7F-D01D-EB3FAD0E5045}"/>
              </a:ext>
            </a:extLst>
          </p:cNvPr>
          <p:cNvSpPr txBox="1"/>
          <p:nvPr/>
        </p:nvSpPr>
        <p:spPr>
          <a:xfrm>
            <a:off x="8145574" y="534438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Expansion of the palette of diagnostic tools. 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23072B-6D81-3B52-578B-FB3140957CAD}"/>
              </a:ext>
            </a:extLst>
          </p:cNvPr>
          <p:cNvSpPr txBox="1"/>
          <p:nvPr/>
        </p:nvSpPr>
        <p:spPr>
          <a:xfrm>
            <a:off x="3717645" y="5283819"/>
            <a:ext cx="3746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Growing knowledge of the properties of planetary surfaces, the sub-surface and local “atmospheres”.</a:t>
            </a:r>
            <a:endParaRPr lang="en-CH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970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thomas\bern_work\future_programmes\cassis\italian_stuff\pictures\150922_integrated\DSCN1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4920" y="1240"/>
            <a:ext cx="9466889" cy="710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1pPr>
            <a:lvl2pPr marL="45716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2pPr>
            <a:lvl3pPr marL="91431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3pPr>
            <a:lvl4pPr marL="137147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4pPr>
            <a:lvl5pPr marL="182864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5pPr>
            <a:lvl6pPr marL="2285799" algn="l" defTabSz="914319" rtl="0" eaLnBrk="1" latinLnBrk="0" hangingPunct="1"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6pPr>
            <a:lvl7pPr marL="2742959" algn="l" defTabSz="914319" rtl="0" eaLnBrk="1" latinLnBrk="0" hangingPunct="1"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7pPr>
            <a:lvl8pPr marL="3200119" algn="l" defTabSz="914319" rtl="0" eaLnBrk="1" latinLnBrk="0" hangingPunct="1"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8pPr>
            <a:lvl9pPr marL="3657278" algn="l" defTabSz="914319" rtl="0" eaLnBrk="1" latinLnBrk="0" hangingPunct="1">
              <a:defRPr kern="1200">
                <a:solidFill>
                  <a:srgbClr val="FFFFFF"/>
                </a:solidFill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defRPr>
            </a:lvl9pPr>
          </a:lstStyle>
          <a:p>
            <a:pPr>
              <a:defRPr/>
            </a:pPr>
            <a:fld id="{36760E41-875B-4686-9F5E-B1B5F6F140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832304" y="2132856"/>
            <a:ext cx="3275012" cy="777875"/>
          </a:xfrm>
        </p:spPr>
        <p:txBody>
          <a:bodyPr/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CaSSIS</a:t>
            </a:r>
            <a:r>
              <a:rPr lang="en-US" dirty="0">
                <a:solidFill>
                  <a:srgbClr val="FFFF00"/>
                </a:solidFill>
              </a:rPr>
              <a:t> integration at </a:t>
            </a:r>
            <a:r>
              <a:rPr lang="en-US" dirty="0" err="1">
                <a:solidFill>
                  <a:srgbClr val="FFFF00"/>
                </a:solidFill>
              </a:rPr>
              <a:t>Uni</a:t>
            </a:r>
            <a:r>
              <a:rPr lang="en-US" dirty="0">
                <a:solidFill>
                  <a:srgbClr val="FFFF00"/>
                </a:solidFill>
              </a:rPr>
              <a:t> Bern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6EF12E-ABFA-C3E7-F8F0-0370612B1652}"/>
              </a:ext>
            </a:extLst>
          </p:cNvPr>
          <p:cNvSpPr txBox="1"/>
          <p:nvPr/>
        </p:nvSpPr>
        <p:spPr>
          <a:xfrm>
            <a:off x="9728500" y="5085184"/>
            <a:ext cx="1604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11.5 </a:t>
            </a:r>
            <a:r>
              <a:rPr lang="el-GR" sz="2000" dirty="0"/>
              <a:t>μ</a:t>
            </a:r>
            <a:r>
              <a:rPr lang="en-US" sz="2000" dirty="0"/>
              <a:t>rad/</a:t>
            </a:r>
            <a:r>
              <a:rPr lang="en-US" sz="2000" dirty="0" err="1"/>
              <a:t>px</a:t>
            </a:r>
            <a:endParaRPr lang="en-US" sz="2000" dirty="0"/>
          </a:p>
          <a:p>
            <a:r>
              <a:rPr lang="en-US" sz="2000" dirty="0"/>
              <a:t>18 kg; 17.3 W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87918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E12BED60-2394-4AFB-80D6-2F3998A15F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177771"/>
            <a:ext cx="662940" cy="66294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30BACB6-9553-4D54-93CD-13570C4026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" t="8889" r="2570" b="7879"/>
          <a:stretch/>
        </p:blipFill>
        <p:spPr>
          <a:xfrm>
            <a:off x="88900" y="881192"/>
            <a:ext cx="2456489" cy="5976808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13B7011-A840-4688-ABDF-7CD2FFFEFD2A}"/>
              </a:ext>
            </a:extLst>
          </p:cNvPr>
          <p:cNvCxnSpPr>
            <a:cxnSpLocks/>
          </p:cNvCxnSpPr>
          <p:nvPr/>
        </p:nvCxnSpPr>
        <p:spPr>
          <a:xfrm>
            <a:off x="751840" y="840711"/>
            <a:ext cx="107391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2CB72CEB-43E8-475D-8787-F4975FAF921A}"/>
              </a:ext>
            </a:extLst>
          </p:cNvPr>
          <p:cNvSpPr txBox="1"/>
          <p:nvPr/>
        </p:nvSpPr>
        <p:spPr>
          <a:xfrm>
            <a:off x="670560" y="218251"/>
            <a:ext cx="11562080" cy="622460"/>
          </a:xfrm>
          <a:prstGeom prst="rect">
            <a:avLst/>
          </a:prstGeom>
          <a:noFill/>
          <a:ln w="34925">
            <a:noFill/>
          </a:ln>
          <a:effectLst>
            <a:softEdge rad="12700"/>
          </a:effectLst>
        </p:spPr>
        <p:txBody>
          <a:bodyPr wrap="square" bIns="144000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MY36_014886_164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A5398BD-81C3-44FC-A5E2-C362196349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6242" y1="97414" x2="21340" y2="97253"/>
                        <a14:foregroundMark x1="66859" y1="5414" x2="86018" y2="27798"/>
                        <a14:foregroundMark x1="73771" y1="55111" x2="92668" y2="91394"/>
                        <a14:foregroundMark x1="68147" y1="94626" x2="77582" y2="94343"/>
                        <a14:foregroundMark x1="68857" y1="47232" x2="68857" y2="52808"/>
                        <a14:foregroundMark x1="67043" y1="98505" x2="67254" y2="98788"/>
                        <a14:foregroundMark x1="66859" y1="98343" x2="68042" y2="983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509" y="798416"/>
            <a:ext cx="9377876" cy="610006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89F1292-F22A-417E-9E4A-56C5CCB13B4B}"/>
              </a:ext>
            </a:extLst>
          </p:cNvPr>
          <p:cNvSpPr txBox="1"/>
          <p:nvPr/>
        </p:nvSpPr>
        <p:spPr>
          <a:xfrm>
            <a:off x="3647728" y="38824"/>
            <a:ext cx="7216072" cy="868681"/>
          </a:xfrm>
          <a:prstGeom prst="rect">
            <a:avLst/>
          </a:prstGeom>
          <a:noFill/>
          <a:ln w="34925">
            <a:noFill/>
          </a:ln>
          <a:effectLst>
            <a:softEdge rad="12700"/>
          </a:effectLst>
        </p:spPr>
        <p:txBody>
          <a:bodyPr wrap="square" bIns="144000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Acquisition: 03/25	Emission: 10.804	Latitude: 18.6196</a:t>
            </a:r>
          </a:p>
          <a:p>
            <a:r>
              <a:rPr lang="en-GB" sz="1100" dirty="0">
                <a:solidFill>
                  <a:schemeClr val="bg1"/>
                </a:solidFill>
              </a:rPr>
              <a:t>Filters: PAN-RED-NIR-BLU	Loc. Sol. Time: 12:53:10	Longitude: 77.3691</a:t>
            </a:r>
          </a:p>
          <a:p>
            <a:r>
              <a:rPr lang="en-GB" sz="1100" dirty="0">
                <a:solidFill>
                  <a:schemeClr val="bg1"/>
                </a:solidFill>
              </a:rPr>
              <a:t>Incidence: 16.015	Ls: 22.31		Near: </a:t>
            </a:r>
            <a:r>
              <a:rPr lang="en-GB" sz="1100" dirty="0" err="1">
                <a:solidFill>
                  <a:schemeClr val="bg1"/>
                </a:solidFill>
              </a:rPr>
              <a:t>Jezero</a:t>
            </a:r>
            <a:r>
              <a:rPr lang="en-GB" sz="1100" dirty="0">
                <a:solidFill>
                  <a:schemeClr val="bg1"/>
                </a:solidFill>
              </a:rPr>
              <a:t> crater</a:t>
            </a:r>
          </a:p>
          <a:p>
            <a:r>
              <a:rPr lang="en-GB" sz="1100" dirty="0">
                <a:solidFill>
                  <a:schemeClr val="bg1"/>
                </a:solidFill>
              </a:rPr>
              <a:t>Phase: 14.762		Target ID: -		Mars2020 – Perseverance rover</a:t>
            </a:r>
          </a:p>
        </p:txBody>
      </p:sp>
    </p:spTree>
    <p:extLst>
      <p:ext uri="{BB962C8B-B14F-4D97-AF65-F5344CB8AC3E}">
        <p14:creationId xmlns:p14="http://schemas.microsoft.com/office/powerpoint/2010/main" val="406132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1E3E8-9383-DEC3-C53B-CC58C20BB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7A8403-86C1-4B93-97A6-8A34BD0E3A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ヒラギノ角ゴ ProN W3" pitchFamily="2" charset="-128"/>
                <a:cs typeface="+mn-cs"/>
                <a:sym typeface="Calibri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ヒラギノ角ゴ ProN W3" pitchFamily="2" charset="-128"/>
              <a:cs typeface="+mn-cs"/>
              <a:sym typeface="Calibri" pitchFamily="34" charset="0"/>
            </a:endParaRPr>
          </a:p>
        </p:txBody>
      </p:sp>
      <p:pic>
        <p:nvPicPr>
          <p:cNvPr id="13314" name="Picture 2" descr="Oxia Planum geological map">
            <a:extLst>
              <a:ext uri="{FF2B5EF4-FFF2-40B4-BE49-F238E27FC236}">
                <a16:creationId xmlns:a16="http://schemas.microsoft.com/office/drawing/2014/main" id="{CE81F8AA-E13F-AF21-1D68-64D662593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0"/>
            <a:ext cx="92408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FDD0C9-1D2B-816A-5403-8A225DFA7A1C}"/>
              </a:ext>
            </a:extLst>
          </p:cNvPr>
          <p:cNvSpPr txBox="1"/>
          <p:nvPr/>
        </p:nvSpPr>
        <p:spPr>
          <a:xfrm>
            <a:off x="6096000" y="1793181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Map of </a:t>
            </a:r>
            <a:r>
              <a:rPr lang="en-US" sz="2800" dirty="0" err="1">
                <a:solidFill>
                  <a:srgbClr val="0070C0"/>
                </a:solidFill>
              </a:rPr>
              <a:t>Oxia</a:t>
            </a:r>
            <a:r>
              <a:rPr lang="en-US" sz="2800" dirty="0">
                <a:solidFill>
                  <a:srgbClr val="0070C0"/>
                </a:solidFill>
              </a:rPr>
              <a:t> Planum – the landing site for ExoMars. Unit definition performed using </a:t>
            </a:r>
            <a:r>
              <a:rPr lang="en-US" sz="2800" dirty="0" err="1">
                <a:solidFill>
                  <a:srgbClr val="0070C0"/>
                </a:solidFill>
              </a:rPr>
              <a:t>CaSSIS</a:t>
            </a:r>
            <a:r>
              <a:rPr lang="en-US" sz="2800" dirty="0">
                <a:solidFill>
                  <a:srgbClr val="0070C0"/>
                </a:solidFill>
              </a:rPr>
              <a:t> data (inter alia).</a:t>
            </a:r>
          </a:p>
        </p:txBody>
      </p:sp>
    </p:spTree>
    <p:extLst>
      <p:ext uri="{BB962C8B-B14F-4D97-AF65-F5344CB8AC3E}">
        <p14:creationId xmlns:p14="http://schemas.microsoft.com/office/powerpoint/2010/main" val="133119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Phobos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60E41-875B-4686-9F5E-B1B5F6F140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572" y="504266"/>
            <a:ext cx="9363714" cy="58718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0274EE-8611-F31F-2AB2-1F61F1939607}"/>
              </a:ext>
            </a:extLst>
          </p:cNvPr>
          <p:cNvSpPr txBox="1"/>
          <p:nvPr/>
        </p:nvSpPr>
        <p:spPr>
          <a:xfrm>
            <a:off x="143851" y="3284984"/>
            <a:ext cx="266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Target of JAXA’s MMX</a:t>
            </a:r>
          </a:p>
          <a:p>
            <a:endParaRPr lang="en-US" sz="2800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49ACA7A2-79F9-B220-2326-A2CFEB891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3325273" cy="221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05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18D88-81E8-84C7-4B65-7BBED423B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Comet Interceptor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9567A-90D7-B61D-C6D3-848DC79CA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60E41-875B-4686-9F5E-B1B5F6F140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6E8DF2-657D-2967-C8EA-0A68FE9FD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822327"/>
            <a:ext cx="7896283" cy="55849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3D9B92-E4CB-D02D-28BF-78D57E63FAE6}"/>
              </a:ext>
            </a:extLst>
          </p:cNvPr>
          <p:cNvSpPr txBox="1"/>
          <p:nvPr/>
        </p:nvSpPr>
        <p:spPr>
          <a:xfrm>
            <a:off x="479376" y="1260325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 joint mission to a dynamically new comet</a:t>
            </a:r>
          </a:p>
        </p:txBody>
      </p:sp>
      <p:pic>
        <p:nvPicPr>
          <p:cNvPr id="6" name="Picture 5" descr="A black background with white dots&#10;&#10;AI-generated content may be incorrect.">
            <a:extLst>
              <a:ext uri="{FF2B5EF4-FFF2-40B4-BE49-F238E27FC236}">
                <a16:creationId xmlns:a16="http://schemas.microsoft.com/office/drawing/2014/main" id="{0BE7E86A-1807-EA42-4E8B-64536C183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151" y="4581128"/>
            <a:ext cx="5008935" cy="18261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608FD9-35C2-2CE6-5AC2-F0BA7351D041}"/>
              </a:ext>
            </a:extLst>
          </p:cNvPr>
          <p:cNvSpPr txBox="1"/>
          <p:nvPr/>
        </p:nvSpPr>
        <p:spPr>
          <a:xfrm>
            <a:off x="183131" y="4221468"/>
            <a:ext cx="3472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3I/ATLAS seen from Mars by CaSSIS</a:t>
            </a:r>
            <a:endParaRPr lang="en-CH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5">
            <a:extLst>
              <a:ext uri="{FF2B5EF4-FFF2-40B4-BE49-F238E27FC236}">
                <a16:creationId xmlns:a16="http://schemas.microsoft.com/office/drawing/2014/main" id="{54714233-AEC6-FF45-AC0E-9715865E27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sz="4000" dirty="0" err="1"/>
              <a:t>CoCa</a:t>
            </a:r>
            <a:endParaRPr lang="de-DE" sz="4000" dirty="0"/>
          </a:p>
        </p:txBody>
      </p:sp>
      <p:pic>
        <p:nvPicPr>
          <p:cNvPr id="5" name="Picture 4" descr="Picture 1">
            <a:extLst>
              <a:ext uri="{FF2B5EF4-FFF2-40B4-BE49-F238E27FC236}">
                <a16:creationId xmlns:a16="http://schemas.microsoft.com/office/drawing/2014/main" id="{03D8A7E4-0039-9DB8-BF79-4A49441CD2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875" t="3366" r="5748" b="3569"/>
          <a:stretch>
            <a:fillRect/>
          </a:stretch>
        </p:blipFill>
        <p:spPr>
          <a:xfrm>
            <a:off x="839416" y="1124744"/>
            <a:ext cx="4165600" cy="48805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4" extrusionOk="0">
                <a:moveTo>
                  <a:pt x="16540" y="0"/>
                </a:moveTo>
                <a:cubicBezTo>
                  <a:pt x="16115" y="-2"/>
                  <a:pt x="15714" y="36"/>
                  <a:pt x="15377" y="119"/>
                </a:cubicBezTo>
                <a:cubicBezTo>
                  <a:pt x="14645" y="301"/>
                  <a:pt x="14457" y="492"/>
                  <a:pt x="14371" y="1139"/>
                </a:cubicBezTo>
                <a:cubicBezTo>
                  <a:pt x="14331" y="1442"/>
                  <a:pt x="14268" y="1704"/>
                  <a:pt x="14232" y="1722"/>
                </a:cubicBezTo>
                <a:cubicBezTo>
                  <a:pt x="14148" y="1763"/>
                  <a:pt x="12894" y="1244"/>
                  <a:pt x="11931" y="770"/>
                </a:cubicBezTo>
                <a:cubicBezTo>
                  <a:pt x="11525" y="570"/>
                  <a:pt x="11095" y="406"/>
                  <a:pt x="10977" y="406"/>
                </a:cubicBezTo>
                <a:cubicBezTo>
                  <a:pt x="10858" y="406"/>
                  <a:pt x="10793" y="432"/>
                  <a:pt x="10829" y="463"/>
                </a:cubicBezTo>
                <a:cubicBezTo>
                  <a:pt x="10949" y="566"/>
                  <a:pt x="10473" y="1235"/>
                  <a:pt x="10222" y="1316"/>
                </a:cubicBezTo>
                <a:cubicBezTo>
                  <a:pt x="10088" y="1360"/>
                  <a:pt x="9802" y="1649"/>
                  <a:pt x="9586" y="1958"/>
                </a:cubicBezTo>
                <a:lnTo>
                  <a:pt x="9193" y="2522"/>
                </a:lnTo>
                <a:lnTo>
                  <a:pt x="9193" y="5700"/>
                </a:lnTo>
                <a:lnTo>
                  <a:pt x="9193" y="8876"/>
                </a:lnTo>
                <a:lnTo>
                  <a:pt x="8879" y="9409"/>
                </a:lnTo>
                <a:lnTo>
                  <a:pt x="8565" y="9941"/>
                </a:lnTo>
                <a:lnTo>
                  <a:pt x="7571" y="10273"/>
                </a:lnTo>
                <a:lnTo>
                  <a:pt x="6575" y="10605"/>
                </a:lnTo>
                <a:lnTo>
                  <a:pt x="6021" y="11555"/>
                </a:lnTo>
                <a:cubicBezTo>
                  <a:pt x="5716" y="12078"/>
                  <a:pt x="5487" y="12533"/>
                  <a:pt x="5512" y="12568"/>
                </a:cubicBezTo>
                <a:cubicBezTo>
                  <a:pt x="5537" y="12602"/>
                  <a:pt x="5846" y="12658"/>
                  <a:pt x="6198" y="12693"/>
                </a:cubicBezTo>
                <a:cubicBezTo>
                  <a:pt x="6764" y="12749"/>
                  <a:pt x="6854" y="12788"/>
                  <a:pt x="6993" y="13025"/>
                </a:cubicBezTo>
                <a:cubicBezTo>
                  <a:pt x="7147" y="13290"/>
                  <a:pt x="7144" y="13296"/>
                  <a:pt x="6726" y="13521"/>
                </a:cubicBezTo>
                <a:cubicBezTo>
                  <a:pt x="6493" y="13647"/>
                  <a:pt x="6138" y="13816"/>
                  <a:pt x="5936" y="13899"/>
                </a:cubicBezTo>
                <a:cubicBezTo>
                  <a:pt x="5633" y="14022"/>
                  <a:pt x="5564" y="14105"/>
                  <a:pt x="5538" y="14376"/>
                </a:cubicBezTo>
                <a:cubicBezTo>
                  <a:pt x="5503" y="14726"/>
                  <a:pt x="5598" y="14673"/>
                  <a:pt x="827" y="16975"/>
                </a:cubicBezTo>
                <a:cubicBezTo>
                  <a:pt x="538" y="17114"/>
                  <a:pt x="532" y="17132"/>
                  <a:pt x="532" y="17990"/>
                </a:cubicBezTo>
                <a:cubicBezTo>
                  <a:pt x="532" y="18834"/>
                  <a:pt x="523" y="18867"/>
                  <a:pt x="265" y="18968"/>
                </a:cubicBezTo>
                <a:cubicBezTo>
                  <a:pt x="103" y="19031"/>
                  <a:pt x="-1" y="19147"/>
                  <a:pt x="0" y="19263"/>
                </a:cubicBezTo>
                <a:cubicBezTo>
                  <a:pt x="2" y="19414"/>
                  <a:pt x="447" y="19673"/>
                  <a:pt x="2165" y="20520"/>
                </a:cubicBezTo>
                <a:cubicBezTo>
                  <a:pt x="3355" y="21107"/>
                  <a:pt x="4400" y="21591"/>
                  <a:pt x="4489" y="21594"/>
                </a:cubicBezTo>
                <a:cubicBezTo>
                  <a:pt x="4577" y="21598"/>
                  <a:pt x="6166" y="20868"/>
                  <a:pt x="8018" y="19972"/>
                </a:cubicBezTo>
                <a:cubicBezTo>
                  <a:pt x="11533" y="18272"/>
                  <a:pt x="11779" y="18107"/>
                  <a:pt x="11177" y="17873"/>
                </a:cubicBezTo>
                <a:cubicBezTo>
                  <a:pt x="10919" y="17772"/>
                  <a:pt x="10904" y="17731"/>
                  <a:pt x="10904" y="17040"/>
                </a:cubicBezTo>
                <a:cubicBezTo>
                  <a:pt x="10904" y="16562"/>
                  <a:pt x="10949" y="16289"/>
                  <a:pt x="11036" y="16244"/>
                </a:cubicBezTo>
                <a:cubicBezTo>
                  <a:pt x="11108" y="16205"/>
                  <a:pt x="11580" y="16157"/>
                  <a:pt x="12083" y="16136"/>
                </a:cubicBezTo>
                <a:cubicBezTo>
                  <a:pt x="12830" y="16106"/>
                  <a:pt x="13022" y="16125"/>
                  <a:pt x="13139" y="16245"/>
                </a:cubicBezTo>
                <a:cubicBezTo>
                  <a:pt x="13318" y="16429"/>
                  <a:pt x="13471" y="16437"/>
                  <a:pt x="13471" y="16260"/>
                </a:cubicBezTo>
                <a:cubicBezTo>
                  <a:pt x="13471" y="16085"/>
                  <a:pt x="13805" y="15937"/>
                  <a:pt x="14202" y="15937"/>
                </a:cubicBezTo>
                <a:cubicBezTo>
                  <a:pt x="14465" y="15937"/>
                  <a:pt x="14568" y="16006"/>
                  <a:pt x="14797" y="16341"/>
                </a:cubicBezTo>
                <a:cubicBezTo>
                  <a:pt x="14950" y="16563"/>
                  <a:pt x="15074" y="16828"/>
                  <a:pt x="15074" y="16928"/>
                </a:cubicBezTo>
                <a:cubicBezTo>
                  <a:pt x="15074" y="17028"/>
                  <a:pt x="15104" y="17176"/>
                  <a:pt x="15141" y="17258"/>
                </a:cubicBezTo>
                <a:cubicBezTo>
                  <a:pt x="15228" y="17452"/>
                  <a:pt x="15766" y="17685"/>
                  <a:pt x="15970" y="17618"/>
                </a:cubicBezTo>
                <a:cubicBezTo>
                  <a:pt x="16145" y="17561"/>
                  <a:pt x="16307" y="17093"/>
                  <a:pt x="16202" y="16948"/>
                </a:cubicBezTo>
                <a:cubicBezTo>
                  <a:pt x="16143" y="16866"/>
                  <a:pt x="16216" y="16698"/>
                  <a:pt x="16483" y="16302"/>
                </a:cubicBezTo>
                <a:cubicBezTo>
                  <a:pt x="16533" y="16227"/>
                  <a:pt x="16646" y="16036"/>
                  <a:pt x="16730" y="15880"/>
                </a:cubicBezTo>
                <a:cubicBezTo>
                  <a:pt x="16883" y="15596"/>
                  <a:pt x="17197" y="15479"/>
                  <a:pt x="17807" y="15479"/>
                </a:cubicBezTo>
                <a:cubicBezTo>
                  <a:pt x="17941" y="15479"/>
                  <a:pt x="18433" y="15310"/>
                  <a:pt x="18901" y="15102"/>
                </a:cubicBezTo>
                <a:lnTo>
                  <a:pt x="19751" y="14725"/>
                </a:lnTo>
                <a:lnTo>
                  <a:pt x="20676" y="13069"/>
                </a:lnTo>
                <a:cubicBezTo>
                  <a:pt x="21480" y="11630"/>
                  <a:pt x="21599" y="11352"/>
                  <a:pt x="21598" y="10931"/>
                </a:cubicBezTo>
                <a:cubicBezTo>
                  <a:pt x="21596" y="10485"/>
                  <a:pt x="21571" y="10435"/>
                  <a:pt x="21266" y="10291"/>
                </a:cubicBezTo>
                <a:cubicBezTo>
                  <a:pt x="20526" y="9944"/>
                  <a:pt x="20437" y="9846"/>
                  <a:pt x="20500" y="9446"/>
                </a:cubicBezTo>
                <a:cubicBezTo>
                  <a:pt x="20551" y="9118"/>
                  <a:pt x="20518" y="9040"/>
                  <a:pt x="20211" y="8769"/>
                </a:cubicBezTo>
                <a:lnTo>
                  <a:pt x="19863" y="8462"/>
                </a:lnTo>
                <a:lnTo>
                  <a:pt x="19879" y="7220"/>
                </a:lnTo>
                <a:cubicBezTo>
                  <a:pt x="19895" y="6006"/>
                  <a:pt x="19890" y="5971"/>
                  <a:pt x="19612" y="5660"/>
                </a:cubicBezTo>
                <a:lnTo>
                  <a:pt x="19329" y="5343"/>
                </a:lnTo>
                <a:lnTo>
                  <a:pt x="19665" y="3274"/>
                </a:lnTo>
                <a:cubicBezTo>
                  <a:pt x="20047" y="927"/>
                  <a:pt x="20054" y="969"/>
                  <a:pt x="19219" y="555"/>
                </a:cubicBezTo>
                <a:cubicBezTo>
                  <a:pt x="18517" y="208"/>
                  <a:pt x="17474" y="6"/>
                  <a:pt x="16540" y="0"/>
                </a:cubicBezTo>
                <a:close/>
                <a:moveTo>
                  <a:pt x="15801" y="4518"/>
                </a:moveTo>
                <a:cubicBezTo>
                  <a:pt x="15910" y="4518"/>
                  <a:pt x="16104" y="4614"/>
                  <a:pt x="16233" y="4731"/>
                </a:cubicBezTo>
                <a:cubicBezTo>
                  <a:pt x="16460" y="4937"/>
                  <a:pt x="16462" y="4949"/>
                  <a:pt x="16270" y="5096"/>
                </a:cubicBezTo>
                <a:cubicBezTo>
                  <a:pt x="16035" y="5279"/>
                  <a:pt x="15518" y="5297"/>
                  <a:pt x="15442" y="5127"/>
                </a:cubicBezTo>
                <a:cubicBezTo>
                  <a:pt x="15350" y="4922"/>
                  <a:pt x="15588" y="4518"/>
                  <a:pt x="15801" y="4518"/>
                </a:cubicBezTo>
                <a:close/>
                <a:moveTo>
                  <a:pt x="10364" y="4609"/>
                </a:moveTo>
                <a:cubicBezTo>
                  <a:pt x="10481" y="4609"/>
                  <a:pt x="10584" y="4812"/>
                  <a:pt x="10584" y="5202"/>
                </a:cubicBezTo>
                <a:cubicBezTo>
                  <a:pt x="10584" y="5760"/>
                  <a:pt x="10482" y="5872"/>
                  <a:pt x="10209" y="5614"/>
                </a:cubicBezTo>
                <a:cubicBezTo>
                  <a:pt x="10068" y="5482"/>
                  <a:pt x="10037" y="5348"/>
                  <a:pt x="10085" y="5098"/>
                </a:cubicBezTo>
                <a:cubicBezTo>
                  <a:pt x="10148" y="4767"/>
                  <a:pt x="10261" y="4609"/>
                  <a:pt x="10364" y="4609"/>
                </a:cubicBezTo>
                <a:close/>
                <a:moveTo>
                  <a:pt x="16049" y="5661"/>
                </a:moveTo>
                <a:cubicBezTo>
                  <a:pt x="16348" y="5654"/>
                  <a:pt x="16679" y="5839"/>
                  <a:pt x="16679" y="6077"/>
                </a:cubicBezTo>
                <a:cubicBezTo>
                  <a:pt x="16679" y="6345"/>
                  <a:pt x="16535" y="6349"/>
                  <a:pt x="16041" y="6097"/>
                </a:cubicBezTo>
                <a:cubicBezTo>
                  <a:pt x="15608" y="5876"/>
                  <a:pt x="15589" y="5852"/>
                  <a:pt x="15774" y="5737"/>
                </a:cubicBezTo>
                <a:cubicBezTo>
                  <a:pt x="15853" y="5687"/>
                  <a:pt x="15949" y="5664"/>
                  <a:pt x="16049" y="5661"/>
                </a:cubicBezTo>
                <a:close/>
                <a:moveTo>
                  <a:pt x="9720" y="6573"/>
                </a:moveTo>
                <a:cubicBezTo>
                  <a:pt x="9802" y="6567"/>
                  <a:pt x="9886" y="6656"/>
                  <a:pt x="9912" y="6848"/>
                </a:cubicBezTo>
                <a:cubicBezTo>
                  <a:pt x="9932" y="7000"/>
                  <a:pt x="9878" y="7206"/>
                  <a:pt x="9792" y="7306"/>
                </a:cubicBezTo>
                <a:cubicBezTo>
                  <a:pt x="9653" y="7468"/>
                  <a:pt x="9630" y="7471"/>
                  <a:pt x="9568" y="7336"/>
                </a:cubicBezTo>
                <a:cubicBezTo>
                  <a:pt x="9531" y="7253"/>
                  <a:pt x="9514" y="7046"/>
                  <a:pt x="9533" y="6878"/>
                </a:cubicBezTo>
                <a:cubicBezTo>
                  <a:pt x="9555" y="6682"/>
                  <a:pt x="9637" y="6580"/>
                  <a:pt x="9720" y="657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821E07-7EC1-9897-BFAD-A36BE9D686FA}"/>
              </a:ext>
            </a:extLst>
          </p:cNvPr>
          <p:cNvSpPr txBox="1"/>
          <p:nvPr/>
        </p:nvSpPr>
        <p:spPr>
          <a:xfrm>
            <a:off x="5735960" y="1111634"/>
            <a:ext cx="62646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Visible camera system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Based on </a:t>
            </a:r>
            <a:r>
              <a:rPr lang="en-US" sz="2400" dirty="0" err="1">
                <a:solidFill>
                  <a:srgbClr val="0070C0"/>
                </a:solidFill>
              </a:rPr>
              <a:t>CaSSIS</a:t>
            </a:r>
            <a:r>
              <a:rPr lang="en-US" sz="2400" dirty="0">
                <a:solidFill>
                  <a:srgbClr val="0070C0"/>
                </a:solidFill>
              </a:rPr>
              <a:t>/TGO-JANUS/JUICE heritage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8 m/</a:t>
            </a:r>
            <a:r>
              <a:rPr lang="en-US" sz="2400" dirty="0" err="1">
                <a:solidFill>
                  <a:srgbClr val="0070C0"/>
                </a:solidFill>
              </a:rPr>
              <a:t>px</a:t>
            </a:r>
            <a:r>
              <a:rPr lang="en-US" sz="2400" dirty="0">
                <a:solidFill>
                  <a:srgbClr val="0070C0"/>
                </a:solidFill>
              </a:rPr>
              <a:t> from 1000 km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4 </a:t>
            </a:r>
            <a:r>
              <a:rPr lang="en-US" sz="2400" dirty="0" err="1">
                <a:solidFill>
                  <a:srgbClr val="0070C0"/>
                </a:solidFill>
              </a:rPr>
              <a:t>colour</a:t>
            </a:r>
            <a:r>
              <a:rPr lang="en-US" sz="2400" dirty="0">
                <a:solidFill>
                  <a:srgbClr val="0070C0"/>
                </a:solidFill>
              </a:rPr>
              <a:t> filter imaging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Framing rate of 1 image/s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Large redundant intermediate storage.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Telescope developed in CH industry.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Elements from D, H, E, (UK).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Stares at a Rotating Mirror Assembly (B and CH industry) to track the nucleus during the fly-by.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47CDE7-6FBA-F721-CD5C-BFF166571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82864" y="1076655"/>
            <a:ext cx="6688854" cy="50166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588ECB-7E57-B07F-ED22-7154804563C9}"/>
              </a:ext>
            </a:extLst>
          </p:cNvPr>
          <p:cNvSpPr txBox="1"/>
          <p:nvPr/>
        </p:nvSpPr>
        <p:spPr>
          <a:xfrm>
            <a:off x="335360" y="6162957"/>
            <a:ext cx="485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</a:rPr>
              <a:t>CoCa</a:t>
            </a:r>
            <a:r>
              <a:rPr lang="en-US" dirty="0">
                <a:solidFill>
                  <a:srgbClr val="7030A0"/>
                </a:solidFill>
              </a:rPr>
              <a:t> PFM Telescope delivered (Dec. 2025) to UBE</a:t>
            </a:r>
            <a:endParaRPr lang="en-CH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1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88F595-B66A-E5D8-2F17-81F16D0F6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60E41-875B-4686-9F5E-B1B5F6F140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0F9C7D-DC1B-BC55-352E-1B49E62B516C}"/>
              </a:ext>
            </a:extLst>
          </p:cNvPr>
          <p:cNvSpPr txBox="1"/>
          <p:nvPr/>
        </p:nvSpPr>
        <p:spPr>
          <a:xfrm>
            <a:off x="2207568" y="2636912"/>
            <a:ext cx="8079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This is all fine and good but it is old </a:t>
            </a:r>
            <a:r>
              <a:rPr lang="en-US" sz="3600" strike="dblStrike" dirty="0">
                <a:solidFill>
                  <a:srgbClr val="FFFF00"/>
                </a:solidFill>
              </a:rPr>
              <a:t>shit</a:t>
            </a:r>
            <a:r>
              <a:rPr lang="en-US" sz="3600" dirty="0">
                <a:solidFill>
                  <a:srgbClr val="FFFF00"/>
                </a:solidFill>
              </a:rPr>
              <a:t>…..</a:t>
            </a:r>
            <a:endParaRPr lang="en-CH" sz="3600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7F33AB-ACD7-CC5F-B7C3-BAAC8DC1AA4A}"/>
              </a:ext>
            </a:extLst>
          </p:cNvPr>
          <p:cNvSpPr txBox="1"/>
          <p:nvPr/>
        </p:nvSpPr>
        <p:spPr>
          <a:xfrm>
            <a:off x="1811524" y="3942635"/>
            <a:ext cx="9109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…. so where could remote-sensing on planetary exploration missions go in the next 10+ years?</a:t>
            </a:r>
            <a:endParaRPr lang="en-CH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AFCEB2-638C-A23D-D4A7-61846650A86E}"/>
              </a:ext>
            </a:extLst>
          </p:cNvPr>
          <p:cNvSpPr txBox="1"/>
          <p:nvPr/>
        </p:nvSpPr>
        <p:spPr>
          <a:xfrm rot="19865682">
            <a:off x="8699015" y="2035734"/>
            <a:ext cx="940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stuff</a:t>
            </a:r>
            <a:endParaRPr lang="en-CH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0E498E-83FB-A8E5-70F9-811EA2499921}"/>
              </a:ext>
            </a:extLst>
          </p:cNvPr>
          <p:cNvSpPr txBox="1"/>
          <p:nvPr/>
        </p:nvSpPr>
        <p:spPr>
          <a:xfrm>
            <a:off x="1775520" y="5373216"/>
            <a:ext cx="9109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…. and where could we lead…..:</a:t>
            </a:r>
            <a:r>
              <a:rPr lang="en-US" sz="3600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</a:t>
            </a:r>
            <a:endParaRPr lang="en-CH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5F4E7-AEC3-EBE5-6E80-A8F45EF0F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8308" y="6207149"/>
            <a:ext cx="2844800" cy="365125"/>
          </a:xfrm>
        </p:spPr>
        <p:txBody>
          <a:bodyPr/>
          <a:lstStyle/>
          <a:p>
            <a:pPr>
              <a:defRPr/>
            </a:pPr>
            <a:fld id="{A1F2B257-53F6-4D49-9856-CB9109DFEB7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D95AAD8-D673-0884-7861-D55921EE70E7}"/>
              </a:ext>
            </a:extLst>
          </p:cNvPr>
          <p:cNvSpPr/>
          <p:nvPr/>
        </p:nvSpPr>
        <p:spPr>
          <a:xfrm>
            <a:off x="1055440" y="1556792"/>
            <a:ext cx="2808312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Quasi-classical high-resolution imagers and spectrometers</a:t>
            </a:r>
            <a:endParaRPr lang="en-CH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E658AC-E4B5-9974-155E-779C675CC5B9}"/>
              </a:ext>
            </a:extLst>
          </p:cNvPr>
          <p:cNvSpPr/>
          <p:nvPr/>
        </p:nvSpPr>
        <p:spPr>
          <a:xfrm>
            <a:off x="4691844" y="1556792"/>
            <a:ext cx="2808312" cy="15121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Lightweight near-object systems</a:t>
            </a:r>
            <a:endParaRPr lang="en-CH" sz="2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27A06CD-FEA5-A945-E163-5A7B0F7D2E89}"/>
              </a:ext>
            </a:extLst>
          </p:cNvPr>
          <p:cNvSpPr/>
          <p:nvPr/>
        </p:nvSpPr>
        <p:spPr>
          <a:xfrm>
            <a:off x="8328248" y="1556792"/>
            <a:ext cx="2808312" cy="151216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Landed systems for (mainly) non-destructive diagnostics </a:t>
            </a:r>
            <a:endParaRPr lang="en-CH" sz="24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ED09CB4-44D2-BFA0-AD1D-69AC089A3D8F}"/>
              </a:ext>
            </a:extLst>
          </p:cNvPr>
          <p:cNvSpPr/>
          <p:nvPr/>
        </p:nvSpPr>
        <p:spPr>
          <a:xfrm>
            <a:off x="1559496" y="3861048"/>
            <a:ext cx="1800200" cy="17365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Mars (</a:t>
            </a:r>
            <a:r>
              <a:rPr lang="en-US" dirty="0" err="1"/>
              <a:t>ZefERO</a:t>
            </a:r>
            <a:r>
              <a:rPr lang="en-US" dirty="0"/>
              <a:t>/</a:t>
            </a:r>
          </a:p>
          <a:p>
            <a:pPr algn="ctr"/>
            <a:r>
              <a:rPr lang="en-US" dirty="0"/>
              <a:t>CAIMAN)</a:t>
            </a:r>
            <a:endParaRPr lang="en-CH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4EACF4-2516-7913-FD42-5CFC08117F00}"/>
              </a:ext>
            </a:extLst>
          </p:cNvPr>
          <p:cNvSpPr/>
          <p:nvPr/>
        </p:nvSpPr>
        <p:spPr>
          <a:xfrm>
            <a:off x="5267908" y="3861048"/>
            <a:ext cx="1800200" cy="17365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Enceladus (COLIME)</a:t>
            </a:r>
            <a:endParaRPr lang="en-CH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61DD7EB-0FEB-DEE0-5810-2CFB8A5F7325}"/>
              </a:ext>
            </a:extLst>
          </p:cNvPr>
          <p:cNvSpPr/>
          <p:nvPr/>
        </p:nvSpPr>
        <p:spPr>
          <a:xfrm>
            <a:off x="8868308" y="3861048"/>
            <a:ext cx="1728192" cy="17365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Small bodies (SUBICE)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21518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heme/theme1.xml><?xml version="1.0" encoding="utf-8"?>
<a:theme xmlns:a="http://schemas.openxmlformats.org/drawingml/2006/main" name="UB_Screen">
  <a:themeElements>
    <a:clrScheme name="">
      <a:dk1>
        <a:srgbClr val="000000"/>
      </a:dk1>
      <a:lt1>
        <a:srgbClr val="FFFFFF"/>
      </a:lt1>
      <a:dk2>
        <a:srgbClr val="000000"/>
      </a:dk2>
      <a:lt2>
        <a:srgbClr val="F6F6F6"/>
      </a:lt2>
      <a:accent1>
        <a:srgbClr val="E1EBF5"/>
      </a:accent1>
      <a:accent2>
        <a:srgbClr val="9CBDDE"/>
      </a:accent2>
      <a:accent3>
        <a:srgbClr val="FFFFFF"/>
      </a:accent3>
      <a:accent4>
        <a:srgbClr val="000000"/>
      </a:accent4>
      <a:accent5>
        <a:srgbClr val="EEF3F9"/>
      </a:accent5>
      <a:accent6>
        <a:srgbClr val="8DABC9"/>
      </a:accent6>
      <a:hlink>
        <a:srgbClr val="DF2046"/>
      </a:hlink>
      <a:folHlink>
        <a:srgbClr val="996670"/>
      </a:folHlink>
    </a:clrScheme>
    <a:fontScheme name="UB_Scree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B_Scr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1251</Words>
  <Characters>0</Characters>
  <Application>Microsoft Office PowerPoint</Application>
  <PresentationFormat>Widescreen</PresentationFormat>
  <Lines>0</Lines>
  <Paragraphs>164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Arial</vt:lpstr>
      <vt:lpstr>Arial Rounded MT Bold</vt:lpstr>
      <vt:lpstr>Avenir Book</vt:lpstr>
      <vt:lpstr>Calibri</vt:lpstr>
      <vt:lpstr>Helvetica</vt:lpstr>
      <vt:lpstr>Times</vt:lpstr>
      <vt:lpstr>Times New Roman</vt:lpstr>
      <vt:lpstr>Wingdings</vt:lpstr>
      <vt:lpstr>UB_Screen</vt:lpstr>
      <vt:lpstr>Custom Design</vt:lpstr>
      <vt:lpstr>1_Custom Design</vt:lpstr>
      <vt:lpstr>2_Custom Design</vt:lpstr>
      <vt:lpstr>3_Custom Design</vt:lpstr>
      <vt:lpstr>Possible remote sensing instruments for the next decades</vt:lpstr>
      <vt:lpstr>CaSSIS integration at Uni Bern</vt:lpstr>
      <vt:lpstr>PowerPoint Presentation</vt:lpstr>
      <vt:lpstr>PowerPoint Presentation</vt:lpstr>
      <vt:lpstr>Phobos</vt:lpstr>
      <vt:lpstr>Comet Interceptor</vt:lpstr>
      <vt:lpstr>CoCa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Miniaturization and Implementation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CaSSIS</dc:title>
  <dc:creator>Nicolas Thomas</dc:creator>
  <cp:lastModifiedBy>Thomas, Nicolas (SPACE)</cp:lastModifiedBy>
  <cp:revision>591</cp:revision>
  <cp:lastPrinted>2014-02-13T07:20:57Z</cp:lastPrinted>
  <dcterms:modified xsi:type="dcterms:W3CDTF">2026-01-22T07:37:11Z</dcterms:modified>
</cp:coreProperties>
</file>