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59.jpg" ContentType="image/jpg"/>
  <Override PartName="/ppt/notesSlides/notesSlide4.xml" ContentType="application/vnd.openxmlformats-officedocument.presentationml.notesSlide+xml"/>
  <Override PartName="/ppt/media/image77.jpg" ContentType="image/jpg"/>
  <Override PartName="/ppt/media/image78.jpg" ContentType="image/jpg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</p:sldMasterIdLst>
  <p:notesMasterIdLst>
    <p:notesMasterId r:id="rId33"/>
  </p:notesMasterIdLst>
  <p:handoutMasterIdLst>
    <p:handoutMasterId r:id="rId34"/>
  </p:handoutMasterIdLst>
  <p:sldIdLst>
    <p:sldId id="256" r:id="rId9"/>
    <p:sldId id="4037" r:id="rId10"/>
    <p:sldId id="262" r:id="rId11"/>
    <p:sldId id="263" r:id="rId12"/>
    <p:sldId id="2816" r:id="rId13"/>
    <p:sldId id="345" r:id="rId14"/>
    <p:sldId id="4040" r:id="rId15"/>
    <p:sldId id="1130" r:id="rId16"/>
    <p:sldId id="4038" r:id="rId17"/>
    <p:sldId id="1365" r:id="rId18"/>
    <p:sldId id="1348" r:id="rId19"/>
    <p:sldId id="1344" r:id="rId20"/>
    <p:sldId id="1132" r:id="rId21"/>
    <p:sldId id="4042" r:id="rId22"/>
    <p:sldId id="4041" r:id="rId23"/>
    <p:sldId id="1367" r:id="rId24"/>
    <p:sldId id="1368" r:id="rId25"/>
    <p:sldId id="259" r:id="rId26"/>
    <p:sldId id="4036" r:id="rId27"/>
    <p:sldId id="1366" r:id="rId28"/>
    <p:sldId id="1139" r:id="rId29"/>
    <p:sldId id="1151" r:id="rId30"/>
    <p:sldId id="1143" r:id="rId31"/>
    <p:sldId id="281" r:id="rId32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8" autoAdjust="0"/>
    <p:restoredTop sz="94035" autoAdjust="0"/>
  </p:normalViewPr>
  <p:slideViewPr>
    <p:cSldViewPr snapToGrid="0">
      <p:cViewPr varScale="1">
        <p:scale>
          <a:sx n="96" d="100"/>
          <a:sy n="96" d="100"/>
        </p:scale>
        <p:origin x="1026" y="312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image" Target="../media/image90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image" Target="../media/image9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22B29A-2326-4DF2-AAD4-B2A4DE9C91FF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D476FF-7BEB-4DAA-9F06-D89B55A8C8E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 b="1" dirty="0">
              <a:solidFill>
                <a:srgbClr val="FFC000"/>
              </a:solidFill>
            </a:rPr>
            <a:t>4QD APD detector for integrated tracking &amp; data</a:t>
          </a:r>
        </a:p>
        <a:p>
          <a:pPr>
            <a:lnSpc>
              <a:spcPct val="100000"/>
            </a:lnSpc>
          </a:pPr>
          <a:endParaRPr lang="en-US" sz="1400" dirty="0">
            <a:solidFill>
              <a:srgbClr val="FFC000"/>
            </a:solidFill>
          </a:endParaRPr>
        </a:p>
      </dgm:t>
    </dgm:pt>
    <dgm:pt modelId="{AF118CC6-B945-4682-BBD5-DC9073A9AB77}" type="parTrans" cxnId="{2289B0B4-9B1C-4570-8116-FC5230A95BEF}">
      <dgm:prSet/>
      <dgm:spPr/>
      <dgm:t>
        <a:bodyPr/>
        <a:lstStyle/>
        <a:p>
          <a:endParaRPr lang="en-US"/>
        </a:p>
      </dgm:t>
    </dgm:pt>
    <dgm:pt modelId="{F2C02CD8-9253-42A8-97A8-89C983049B28}" type="sibTrans" cxnId="{2289B0B4-9B1C-4570-8116-FC5230A95BEF}">
      <dgm:prSet/>
      <dgm:spPr/>
      <dgm:t>
        <a:bodyPr/>
        <a:lstStyle/>
        <a:p>
          <a:endParaRPr lang="en-US"/>
        </a:p>
      </dgm:t>
    </dgm:pt>
    <dgm:pt modelId="{81785A16-4B17-4C48-BD16-A4B62FECD7F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 b="1" dirty="0">
              <a:solidFill>
                <a:srgbClr val="FFC000"/>
              </a:solidFill>
            </a:rPr>
            <a:t>High-performance III-V APDs at 1550 nm</a:t>
          </a:r>
          <a:endParaRPr lang="en-US" sz="1400" dirty="0">
            <a:solidFill>
              <a:srgbClr val="FFC000"/>
            </a:solidFill>
          </a:endParaRPr>
        </a:p>
      </dgm:t>
    </dgm:pt>
    <dgm:pt modelId="{E3BE6383-B365-45B7-80E4-7A07F53C769B}" type="parTrans" cxnId="{2FA1AE46-E2F0-406C-B377-E0AD556815E2}">
      <dgm:prSet/>
      <dgm:spPr/>
      <dgm:t>
        <a:bodyPr/>
        <a:lstStyle/>
        <a:p>
          <a:endParaRPr lang="en-US"/>
        </a:p>
      </dgm:t>
    </dgm:pt>
    <dgm:pt modelId="{91D2C4A4-0E00-4E8E-AF12-538E5A7EB443}" type="sibTrans" cxnId="{2FA1AE46-E2F0-406C-B377-E0AD556815E2}">
      <dgm:prSet/>
      <dgm:spPr/>
      <dgm:t>
        <a:bodyPr/>
        <a:lstStyle/>
        <a:p>
          <a:endParaRPr lang="en-US"/>
        </a:p>
      </dgm:t>
    </dgm:pt>
    <dgm:pt modelId="{EEC4F427-0273-4369-BB6D-1FFFD07F6B28}" type="pres">
      <dgm:prSet presAssocID="{3B22B29A-2326-4DF2-AAD4-B2A4DE9C91FF}" presName="root" presStyleCnt="0">
        <dgm:presLayoutVars>
          <dgm:dir/>
          <dgm:resizeHandles val="exact"/>
        </dgm:presLayoutVars>
      </dgm:prSet>
      <dgm:spPr/>
    </dgm:pt>
    <dgm:pt modelId="{FC80BE05-EC61-4189-99A3-E038D5180D8A}" type="pres">
      <dgm:prSet presAssocID="{07D476FF-7BEB-4DAA-9F06-D89B55A8C8E9}" presName="compNode" presStyleCnt="0"/>
      <dgm:spPr/>
    </dgm:pt>
    <dgm:pt modelId="{DCFB87F3-CE38-4E8F-988C-9BE738296528}" type="pres">
      <dgm:prSet presAssocID="{07D476FF-7BEB-4DAA-9F06-D89B55A8C8E9}" presName="iconRect" presStyleLbl="node1" presStyleIdx="0" presStyleCnt="2" custLinFactNeighborX="5624" custLinFactNeighborY="-25433"/>
      <dgm:spPr>
        <a:blipFill>
          <a:blip xmlns:r="http://schemas.openxmlformats.org/officeDocument/2006/relationships" r:embed="rId1"/>
          <a:srcRect/>
          <a:stretch>
            <a:fillRect l="-1000" r="-1000"/>
          </a:stretch>
        </a:blipFill>
        <a:ln>
          <a:noFill/>
        </a:ln>
      </dgm:spPr>
    </dgm:pt>
    <dgm:pt modelId="{A2FE70AC-A96B-469A-9A11-1E7A5D9541D3}" type="pres">
      <dgm:prSet presAssocID="{07D476FF-7BEB-4DAA-9F06-D89B55A8C8E9}" presName="spaceRect" presStyleCnt="0"/>
      <dgm:spPr/>
    </dgm:pt>
    <dgm:pt modelId="{7B4DB13F-4A34-4470-8395-755D47370C92}" type="pres">
      <dgm:prSet presAssocID="{07D476FF-7BEB-4DAA-9F06-D89B55A8C8E9}" presName="textRect" presStyleLbl="revTx" presStyleIdx="0" presStyleCnt="2" custLinFactY="-200000" custLinFactNeighborX="2070" custLinFactNeighborY="-261113">
        <dgm:presLayoutVars>
          <dgm:chMax val="1"/>
          <dgm:chPref val="1"/>
        </dgm:presLayoutVars>
      </dgm:prSet>
      <dgm:spPr/>
    </dgm:pt>
    <dgm:pt modelId="{22CEE584-AAEB-4A0C-A46D-359D1AADE54D}" type="pres">
      <dgm:prSet presAssocID="{F2C02CD8-9253-42A8-97A8-89C983049B28}" presName="sibTrans" presStyleCnt="0"/>
      <dgm:spPr/>
    </dgm:pt>
    <dgm:pt modelId="{FC8EFF9B-E077-4EBF-B1B8-41B9DAE72BC8}" type="pres">
      <dgm:prSet presAssocID="{81785A16-4B17-4C48-BD16-A4B62FECD7F8}" presName="compNode" presStyleCnt="0"/>
      <dgm:spPr/>
    </dgm:pt>
    <dgm:pt modelId="{31173DAD-E49C-4212-AADA-DA886B8AE542}" type="pres">
      <dgm:prSet presAssocID="{81785A16-4B17-4C48-BD16-A4B62FECD7F8}" presName="iconRect" presStyleLbl="node1" presStyleIdx="1" presStyleCnt="2" custLinFactNeighborX="14937" custLinFactNeighborY="-20919"/>
      <dgm:spPr>
        <a:blipFill>
          <a:blip xmlns:r="http://schemas.openxmlformats.org/officeDocument/2006/relationships" r:embed="rId2"/>
          <a:srcRect/>
          <a:stretch>
            <a:fillRect l="-1000" r="-1000"/>
          </a:stretch>
        </a:blipFill>
        <a:ln>
          <a:noFill/>
        </a:ln>
      </dgm:spPr>
    </dgm:pt>
    <dgm:pt modelId="{E60509E6-79AF-4921-833F-CF339F741AC5}" type="pres">
      <dgm:prSet presAssocID="{81785A16-4B17-4C48-BD16-A4B62FECD7F8}" presName="spaceRect" presStyleCnt="0"/>
      <dgm:spPr/>
    </dgm:pt>
    <dgm:pt modelId="{30071B6B-9BAD-4ABE-BB24-66965EB6FB04}" type="pres">
      <dgm:prSet presAssocID="{81785A16-4B17-4C48-BD16-A4B62FECD7F8}" presName="textRect" presStyleLbl="revTx" presStyleIdx="1" presStyleCnt="2" custLinFactY="-200000" custLinFactNeighborX="2638" custLinFactNeighborY="-261762">
        <dgm:presLayoutVars>
          <dgm:chMax val="1"/>
          <dgm:chPref val="1"/>
        </dgm:presLayoutVars>
      </dgm:prSet>
      <dgm:spPr/>
    </dgm:pt>
  </dgm:ptLst>
  <dgm:cxnLst>
    <dgm:cxn modelId="{E54AB044-CEF8-4278-89D8-76B191B2EA86}" type="presOf" srcId="{3B22B29A-2326-4DF2-AAD4-B2A4DE9C91FF}" destId="{EEC4F427-0273-4369-BB6D-1FFFD07F6B28}" srcOrd="0" destOrd="0" presId="urn:microsoft.com/office/officeart/2018/2/layout/IconLabelList"/>
    <dgm:cxn modelId="{2FA1AE46-E2F0-406C-B377-E0AD556815E2}" srcId="{3B22B29A-2326-4DF2-AAD4-B2A4DE9C91FF}" destId="{81785A16-4B17-4C48-BD16-A4B62FECD7F8}" srcOrd="1" destOrd="0" parTransId="{E3BE6383-B365-45B7-80E4-7A07F53C769B}" sibTransId="{91D2C4A4-0E00-4E8E-AF12-538E5A7EB443}"/>
    <dgm:cxn modelId="{3A14CF81-4E2A-4D9F-BE05-26A7E9F08ED4}" type="presOf" srcId="{81785A16-4B17-4C48-BD16-A4B62FECD7F8}" destId="{30071B6B-9BAD-4ABE-BB24-66965EB6FB04}" srcOrd="0" destOrd="0" presId="urn:microsoft.com/office/officeart/2018/2/layout/IconLabelList"/>
    <dgm:cxn modelId="{2289B0B4-9B1C-4570-8116-FC5230A95BEF}" srcId="{3B22B29A-2326-4DF2-AAD4-B2A4DE9C91FF}" destId="{07D476FF-7BEB-4DAA-9F06-D89B55A8C8E9}" srcOrd="0" destOrd="0" parTransId="{AF118CC6-B945-4682-BBD5-DC9073A9AB77}" sibTransId="{F2C02CD8-9253-42A8-97A8-89C983049B28}"/>
    <dgm:cxn modelId="{55E8BDC5-7D70-4EAF-90E1-1061E741A038}" type="presOf" srcId="{07D476FF-7BEB-4DAA-9F06-D89B55A8C8E9}" destId="{7B4DB13F-4A34-4470-8395-755D47370C92}" srcOrd="0" destOrd="0" presId="urn:microsoft.com/office/officeart/2018/2/layout/IconLabelList"/>
    <dgm:cxn modelId="{400FE48E-F6EB-4C84-8E7D-D85872416D90}" type="presParOf" srcId="{EEC4F427-0273-4369-BB6D-1FFFD07F6B28}" destId="{FC80BE05-EC61-4189-99A3-E038D5180D8A}" srcOrd="0" destOrd="0" presId="urn:microsoft.com/office/officeart/2018/2/layout/IconLabelList"/>
    <dgm:cxn modelId="{F55D736D-B7C2-46DD-9454-4E5AA23B2BB7}" type="presParOf" srcId="{FC80BE05-EC61-4189-99A3-E038D5180D8A}" destId="{DCFB87F3-CE38-4E8F-988C-9BE738296528}" srcOrd="0" destOrd="0" presId="urn:microsoft.com/office/officeart/2018/2/layout/IconLabelList"/>
    <dgm:cxn modelId="{97316D8A-E964-487F-9627-88986026CDEB}" type="presParOf" srcId="{FC80BE05-EC61-4189-99A3-E038D5180D8A}" destId="{A2FE70AC-A96B-469A-9A11-1E7A5D9541D3}" srcOrd="1" destOrd="0" presId="urn:microsoft.com/office/officeart/2018/2/layout/IconLabelList"/>
    <dgm:cxn modelId="{764DDE19-45B9-4B26-8AB4-5E79FBF733F6}" type="presParOf" srcId="{FC80BE05-EC61-4189-99A3-E038D5180D8A}" destId="{7B4DB13F-4A34-4470-8395-755D47370C92}" srcOrd="2" destOrd="0" presId="urn:microsoft.com/office/officeart/2018/2/layout/IconLabelList"/>
    <dgm:cxn modelId="{CF5806F7-F266-4506-ACEB-EFEE4BEAD6E9}" type="presParOf" srcId="{EEC4F427-0273-4369-BB6D-1FFFD07F6B28}" destId="{22CEE584-AAEB-4A0C-A46D-359D1AADE54D}" srcOrd="1" destOrd="0" presId="urn:microsoft.com/office/officeart/2018/2/layout/IconLabelList"/>
    <dgm:cxn modelId="{BE3DD984-42CA-426D-80BD-0190A021CAAB}" type="presParOf" srcId="{EEC4F427-0273-4369-BB6D-1FFFD07F6B28}" destId="{FC8EFF9B-E077-4EBF-B1B8-41B9DAE72BC8}" srcOrd="2" destOrd="0" presId="urn:microsoft.com/office/officeart/2018/2/layout/IconLabelList"/>
    <dgm:cxn modelId="{B4B70244-4FE1-4044-B8A3-D43149D386B7}" type="presParOf" srcId="{FC8EFF9B-E077-4EBF-B1B8-41B9DAE72BC8}" destId="{31173DAD-E49C-4212-AADA-DA886B8AE542}" srcOrd="0" destOrd="0" presId="urn:microsoft.com/office/officeart/2018/2/layout/IconLabelList"/>
    <dgm:cxn modelId="{FCE513B0-7270-4C66-AADB-D924A9BC9107}" type="presParOf" srcId="{FC8EFF9B-E077-4EBF-B1B8-41B9DAE72BC8}" destId="{E60509E6-79AF-4921-833F-CF339F741AC5}" srcOrd="1" destOrd="0" presId="urn:microsoft.com/office/officeart/2018/2/layout/IconLabelList"/>
    <dgm:cxn modelId="{63272F7F-0B5A-4DEA-9D3C-D864F4763077}" type="presParOf" srcId="{FC8EFF9B-E077-4EBF-B1B8-41B9DAE72BC8}" destId="{30071B6B-9BAD-4ABE-BB24-66965EB6FB0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B87F3-CE38-4E8F-988C-9BE738296528}">
      <dsp:nvSpPr>
        <dsp:cNvPr id="0" name=""/>
        <dsp:cNvSpPr/>
      </dsp:nvSpPr>
      <dsp:spPr>
        <a:xfrm>
          <a:off x="2481812" y="602345"/>
          <a:ext cx="1944000" cy="194400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000" r="-1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DB13F-4A34-4470-8395-755D47370C92}">
      <dsp:nvSpPr>
        <dsp:cNvPr id="0" name=""/>
        <dsp:cNvSpPr/>
      </dsp:nvSpPr>
      <dsp:spPr>
        <a:xfrm>
          <a:off x="1273905" y="19087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C000"/>
              </a:solidFill>
            </a:rPr>
            <a:t>4QD APD detector for integrated tracking &amp; data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FFC000"/>
            </a:solidFill>
          </a:endParaRPr>
        </a:p>
      </dsp:txBody>
      <dsp:txXfrm>
        <a:off x="1273905" y="190873"/>
        <a:ext cx="4320000" cy="720000"/>
      </dsp:txXfrm>
    </dsp:sp>
    <dsp:sp modelId="{31173DAD-E49C-4212-AADA-DA886B8AE542}">
      <dsp:nvSpPr>
        <dsp:cNvPr id="0" name=""/>
        <dsp:cNvSpPr/>
      </dsp:nvSpPr>
      <dsp:spPr>
        <a:xfrm>
          <a:off x="7738856" y="690097"/>
          <a:ext cx="1944000" cy="194400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000" r="-1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071B6B-9BAD-4ABE-BB24-66965EB6FB04}">
      <dsp:nvSpPr>
        <dsp:cNvPr id="0" name=""/>
        <dsp:cNvSpPr/>
      </dsp:nvSpPr>
      <dsp:spPr>
        <a:xfrm>
          <a:off x="6374443" y="186200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C000"/>
              </a:solidFill>
            </a:rPr>
            <a:t>High-performance III-V APDs at 1550 nm</a:t>
          </a:r>
          <a:endParaRPr lang="en-US" sz="1400" kern="1200" dirty="0">
            <a:solidFill>
              <a:srgbClr val="FFC000"/>
            </a:solidFill>
          </a:endParaRPr>
        </a:p>
      </dsp:txBody>
      <dsp:txXfrm>
        <a:off x="6374443" y="186200"/>
        <a:ext cx="432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1/21/2026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20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Installed outside the ISS, ACES is ready to explore the nature of time, test general relativity and pave the way for a redefinition of the second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675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98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Mention co-location benefit: Combines astronomical infrastructure with deep space comms capability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78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err="1"/>
              <a:t>GaiaNIR</a:t>
            </a:r>
            <a:r>
              <a:rPr lang="en-GB" b="1" dirty="0"/>
              <a:t> (2030–2040s)</a:t>
            </a:r>
            <a:r>
              <a:rPr lang="en-GB" dirty="0"/>
              <a:t>: near-IR astrometry where the detector remains a critical unresolved building block</a:t>
            </a:r>
          </a:p>
          <a:p>
            <a:r>
              <a:rPr lang="en-GB" b="1" dirty="0" err="1"/>
              <a:t>Arrakhis</a:t>
            </a:r>
            <a:r>
              <a:rPr lang="en-GB" dirty="0"/>
              <a:t>: baselining scientific CMOS, replacing classical CCD approaches</a:t>
            </a:r>
          </a:p>
          <a:p>
            <a:r>
              <a:rPr lang="en-GB" b="1" dirty="0"/>
              <a:t>Enceladus-class missions</a:t>
            </a:r>
            <a:r>
              <a:rPr lang="en-GB" dirty="0"/>
              <a:t>: extreme miniaturisation and cold operation constraints</a:t>
            </a:r>
          </a:p>
          <a:p>
            <a:r>
              <a:rPr lang="en-GB" b="1" dirty="0"/>
              <a:t>Athena</a:t>
            </a:r>
            <a:r>
              <a:rPr lang="en-GB" dirty="0"/>
              <a:t>: dedicated developments required for advanced X-ray focal planes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3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sv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6954"/>
            <a:ext cx="10159937" cy="430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 err="1"/>
              <a:t>fth</a:t>
            </a:r>
            <a:r>
              <a:rPr lang="en-GB" noProof="0" dirty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6000" y="191243"/>
            <a:ext cx="10108800" cy="492314"/>
          </a:xfrm>
        </p:spPr>
        <p:txBody>
          <a:bodyPr lIns="0" tIns="0" rIns="0" bIns="0"/>
          <a:lstStyle>
            <a:lvl1pPr>
              <a:defRPr sz="3199" b="1" i="0">
                <a:solidFill>
                  <a:srgbClr val="FDFFF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99" b="1" i="0" u="sng">
                <a:solidFill>
                  <a:srgbClr val="FDFFF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50" b="0" i="0">
                <a:solidFill>
                  <a:srgbClr val="FDFFFF"/>
                </a:solidFill>
                <a:latin typeface="Arial MT"/>
                <a:cs typeface="Arial MT"/>
              </a:defRPr>
            </a:lvl1pPr>
          </a:lstStyle>
          <a:p>
            <a:pPr marL="12695">
              <a:spcBef>
                <a:spcPts val="30"/>
              </a:spcBef>
            </a:pPr>
            <a:r>
              <a:rPr lang="en-GB"/>
              <a:t>ESA</a:t>
            </a:r>
            <a:r>
              <a:rPr lang="en-GB" spc="60"/>
              <a:t> </a:t>
            </a:r>
            <a:r>
              <a:rPr lang="en-GB"/>
              <a:t>UNCLASSIFIED</a:t>
            </a:r>
            <a:r>
              <a:rPr lang="en-GB" spc="200"/>
              <a:t> </a:t>
            </a:r>
            <a:r>
              <a:rPr lang="en-GB"/>
              <a:t>–</a:t>
            </a:r>
            <a:r>
              <a:rPr lang="en-GB" spc="110"/>
              <a:t> </a:t>
            </a:r>
            <a:r>
              <a:rPr lang="en-GB"/>
              <a:t>For</a:t>
            </a:r>
            <a:r>
              <a:rPr lang="en-GB" spc="105"/>
              <a:t> </a:t>
            </a:r>
            <a:r>
              <a:rPr lang="en-GB"/>
              <a:t>ESA</a:t>
            </a:r>
            <a:r>
              <a:rPr lang="en-GB" spc="165"/>
              <a:t> </a:t>
            </a:r>
            <a:r>
              <a:rPr lang="en-GB"/>
              <a:t>Official</a:t>
            </a:r>
            <a:r>
              <a:rPr lang="en-GB" spc="40"/>
              <a:t> </a:t>
            </a:r>
            <a:r>
              <a:rPr lang="en-GB"/>
              <a:t>Use</a:t>
            </a:r>
            <a:r>
              <a:rPr lang="en-GB" spc="114"/>
              <a:t> </a:t>
            </a:r>
            <a:r>
              <a:rPr lang="en-GB" spc="-20"/>
              <a:t>Only</a:t>
            </a:r>
            <a:endParaRPr lang="en-GB" spc="-2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rgbClr val="FDFFFF"/>
                </a:solidFill>
                <a:latin typeface="Arial MT"/>
                <a:cs typeface="Arial MT"/>
              </a:defRPr>
            </a:lvl1pPr>
          </a:lstStyle>
          <a:p>
            <a:pPr marL="86960"/>
            <a:fld id="{81D60167-4931-47E6-BA6A-407CBD079E47}" type="slidenum">
              <a:rPr lang="en-GB" spc="-50" smtClean="0"/>
              <a:pPr marL="86960"/>
              <a:t>‹#›</a:t>
            </a:fld>
            <a:endParaRPr lang="en-GB" spc="-50" dirty="0"/>
          </a:p>
        </p:txBody>
      </p:sp>
    </p:spTree>
    <p:extLst>
      <p:ext uri="{BB962C8B-B14F-4D97-AF65-F5344CB8AC3E}">
        <p14:creationId xmlns:p14="http://schemas.microsoft.com/office/powerpoint/2010/main" val="3708367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4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4251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5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5.sv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1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0" y="6454225"/>
            <a:ext cx="10159937" cy="4307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  <p:sldLayoutId id="2147483978" r:id="rId18"/>
    <p:sldLayoutId id="2147483979" r:id="rId1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" y="6457517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inda.Mejri@esa.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12" Type="http://schemas.openxmlformats.org/officeDocument/2006/relationships/image" Target="../media/image51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7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1.png"/><Relationship Id="rId11" Type="http://schemas.openxmlformats.org/officeDocument/2006/relationships/image" Target="../media/image66.jp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jpg"/><Relationship Id="rId9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8.jpg"/><Relationship Id="rId4" Type="http://schemas.openxmlformats.org/officeDocument/2006/relationships/image" Target="../media/image77.jpg"/><Relationship Id="rId9" Type="http://schemas.openxmlformats.org/officeDocument/2006/relationships/image" Target="../media/image8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openxmlformats.org/officeDocument/2006/relationships/image" Target="../media/image8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hyperlink" Target="https://esastar-publication.sso.esa.int/news/details/11170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125999" y="3298505"/>
            <a:ext cx="11913401" cy="82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ESA Clocks, Detectors, and Optical Communications for Space Science Missions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71614" y="4944328"/>
            <a:ext cx="5123696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Sinda Mejri</a:t>
            </a:r>
          </a:p>
          <a:p>
            <a:pPr>
              <a:spcBef>
                <a:spcPts val="0"/>
              </a:spcBef>
            </a:pPr>
            <a:endParaRPr lang="en-GB" sz="1200" dirty="0">
              <a:solidFill>
                <a:srgbClr val="FFFFFF"/>
              </a:solidFill>
              <a:latin typeface="ArialMT"/>
            </a:endParaRPr>
          </a:p>
          <a:p>
            <a:pPr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hlinkClick r:id="rId3"/>
              </a:rPr>
              <a:t>Sinda.Mejri@esa.int</a:t>
            </a:r>
            <a:endParaRPr lang="en-GB" sz="120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FFFFFF"/>
                </a:solidFill>
                <a:latin typeface="ArialMT"/>
              </a:rPr>
              <a:t>European Space Agency</a:t>
            </a:r>
            <a:endParaRPr lang="en-GB" sz="1200" dirty="0">
              <a:solidFill>
                <a:schemeClr val="bg1"/>
              </a:solidFill>
            </a:endParaRPr>
          </a:p>
          <a:p>
            <a:pPr algn="r"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22/01/2026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lanet earth with a logo&#10;&#10;AI-generated content may be incorrect.">
            <a:extLst>
              <a:ext uri="{FF2B5EF4-FFF2-40B4-BE49-F238E27FC236}">
                <a16:creationId xmlns:a16="http://schemas.microsoft.com/office/drawing/2014/main" id="{C9515391-03D7-4FCE-8B11-F4670AFF46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21" y="4285734"/>
            <a:ext cx="4077089" cy="1521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allAtOnce"/>
      <p:bldP spid="8" grpId="0" build="allAtOnce"/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5ED95C52-37E4-A6AE-6A35-E27A228F8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869" y="5953728"/>
            <a:ext cx="11865600" cy="242182"/>
          </a:xfrm>
        </p:spPr>
        <p:txBody>
          <a:bodyPr/>
          <a:lstStyle/>
          <a:p>
            <a:r>
              <a:rPr lang="en-GB" sz="900" b="1" i="1" dirty="0">
                <a:solidFill>
                  <a:schemeClr val="accent6">
                    <a:lumMod val="50000"/>
                  </a:schemeClr>
                </a:solidFill>
              </a:rPr>
              <a:t>A stepping stone for future operational missions.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8FB446F-F74C-3702-4D62-2AC10D90C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02623"/>
            <a:ext cx="11865600" cy="369332"/>
          </a:xfrm>
        </p:spPr>
        <p:txBody>
          <a:bodyPr/>
          <a:lstStyle/>
          <a:p>
            <a:r>
              <a:rPr lang="en-GB" sz="1800" dirty="0"/>
              <a:t>Psyche DSOC Demo – First Demonstration of Deep-Space Optical Communication beyond Moon distance </a:t>
            </a:r>
          </a:p>
        </p:txBody>
      </p:sp>
      <p:pic>
        <p:nvPicPr>
          <p:cNvPr id="2" name="The Video NASA’s Laser Communications Experiment Streamed From Deep Space">
            <a:hlinkClick r:id="" action="ppaction://media"/>
            <a:extLst>
              <a:ext uri="{FF2B5EF4-FFF2-40B4-BE49-F238E27FC236}">
                <a16:creationId xmlns:a16="http://schemas.microsoft.com/office/drawing/2014/main" id="{FE92AF9F-7955-8B85-F154-7DE1E21F958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26922" y="1017010"/>
            <a:ext cx="7538937" cy="4240652"/>
          </a:xfrm>
          <a:prstGeom prst="rect">
            <a:avLst/>
          </a:prstGeom>
        </p:spPr>
      </p:pic>
      <p:pic>
        <p:nvPicPr>
          <p:cNvPr id="9" name="Picture 8" descr="A logo with a circular design&#10;&#10;AI-generated content may be incorrect.">
            <a:extLst>
              <a:ext uri="{FF2B5EF4-FFF2-40B4-BE49-F238E27FC236}">
                <a16:creationId xmlns:a16="http://schemas.microsoft.com/office/drawing/2014/main" id="{8CAA5642-D7F9-5E27-6F59-34810223CE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965" y="1634044"/>
            <a:ext cx="1526520" cy="15265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8DF26E-4B7B-A1A0-B28E-14F8809360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321" y="4377049"/>
            <a:ext cx="2425148" cy="181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2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7B71DC-28BD-4E2F-9E89-C4253A80D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/>
                </a:solidFill>
                <a:latin typeface="Arial"/>
                <a:cs typeface="Arial"/>
              </a:rPr>
              <a:t>NASA/JPL infrastructure for PSYCHE demo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8419AE-53C0-ABC3-B16C-4495E0A8A6C9}"/>
              </a:ext>
            </a:extLst>
          </p:cNvPr>
          <p:cNvSpPr txBox="1"/>
          <p:nvPr/>
        </p:nvSpPr>
        <p:spPr>
          <a:xfrm>
            <a:off x="163408" y="5790727"/>
            <a:ext cx="1166903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ESA/NASA joint technology demonstration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Objective: Demonstration of Interoperability of Deep Space Optical Communication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561005-E1D6-DDF6-F369-4B0DF0D9C53D}"/>
              </a:ext>
            </a:extLst>
          </p:cNvPr>
          <p:cNvSpPr txBox="1"/>
          <p:nvPr/>
        </p:nvSpPr>
        <p:spPr>
          <a:xfrm>
            <a:off x="124908" y="4854836"/>
            <a:ext cx="119451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Psyche mission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- Arizona State University, NASA JPL (launch : October 2023)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Deep Space Optical Communication (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DSOC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) terminal hosted on the Psyche spacecraft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Ground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receiver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and Ground beacon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transmitter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 California (Palomar Mtn. and Table Mtn.)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36A1C9-30C7-A6ED-E94A-26D4123E560C}"/>
              </a:ext>
            </a:extLst>
          </p:cNvPr>
          <p:cNvGrpSpPr/>
          <p:nvPr/>
        </p:nvGrpSpPr>
        <p:grpSpPr>
          <a:xfrm>
            <a:off x="216000" y="898966"/>
            <a:ext cx="8527950" cy="3924052"/>
            <a:chOff x="216000" y="898966"/>
            <a:chExt cx="8527950" cy="39240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FC18F5-F3CD-5126-D5EE-74B8A785F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000" y="898966"/>
              <a:ext cx="8527950" cy="392405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251DA69-1C11-0601-446B-FD76D3171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470" t="48664" r="54550" b="39284"/>
            <a:stretch/>
          </p:blipFill>
          <p:spPr>
            <a:xfrm>
              <a:off x="1925396" y="2621082"/>
              <a:ext cx="2334604" cy="648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84F3750-49EA-42E4-E0DE-9ED0212A26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4557" r="81814" b="26723"/>
            <a:stretch/>
          </p:blipFill>
          <p:spPr>
            <a:xfrm>
              <a:off x="224468" y="3285994"/>
              <a:ext cx="2037326" cy="49014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68370BF2-BEC8-2119-A926-E729150BA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484" y="898966"/>
            <a:ext cx="3341724" cy="18713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8C6C79-90FB-F2BA-9ED2-BEA51F7035A7}"/>
              </a:ext>
            </a:extLst>
          </p:cNvPr>
          <p:cNvSpPr txBox="1"/>
          <p:nvPr/>
        </p:nvSpPr>
        <p:spPr>
          <a:xfrm>
            <a:off x="9599784" y="3558123"/>
            <a:ext cx="178007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ESA optical links in 2025</a:t>
            </a:r>
          </a:p>
        </p:txBody>
      </p:sp>
    </p:spTree>
    <p:extLst>
      <p:ext uri="{BB962C8B-B14F-4D97-AF65-F5344CB8AC3E}">
        <p14:creationId xmlns:p14="http://schemas.microsoft.com/office/powerpoint/2010/main" val="342112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4A734-6E06-2393-811F-60A793FC9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2"/>
                </a:solidFill>
                <a:latin typeface="Arial"/>
                <a:cs typeface="Arial"/>
              </a:rPr>
              <a:t>ESA Ground infrastructures for PSYCHE Demo</a:t>
            </a:r>
          </a:p>
        </p:txBody>
      </p:sp>
      <p:pic>
        <p:nvPicPr>
          <p:cNvPr id="4" name="Content Placeholder 3" descr="Map&#10;&#10;Description automatically generated">
            <a:extLst>
              <a:ext uri="{FF2B5EF4-FFF2-40B4-BE49-F238E27FC236}">
                <a16:creationId xmlns:a16="http://schemas.microsoft.com/office/drawing/2014/main" id="{1AF88A30-4F23-7D74-9C1F-B5220830F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150" b="2349"/>
          <a:stretch/>
        </p:blipFill>
        <p:spPr bwMode="auto">
          <a:xfrm>
            <a:off x="3241345" y="953443"/>
            <a:ext cx="5854990" cy="5327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8014C6-7B46-2E9A-686C-671A09F61F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1" t="15525" r="35690"/>
          <a:stretch/>
        </p:blipFill>
        <p:spPr bwMode="auto">
          <a:xfrm>
            <a:off x="1660437" y="4598928"/>
            <a:ext cx="1520084" cy="188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D3C4FCA-1CE0-6651-69DA-EAA35B6EA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8120" y="2583918"/>
            <a:ext cx="1120877" cy="93581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EB03D00-C2E4-637E-6484-244A6F6B9A91}"/>
              </a:ext>
            </a:extLst>
          </p:cNvPr>
          <p:cNvGrpSpPr/>
          <p:nvPr/>
        </p:nvGrpSpPr>
        <p:grpSpPr>
          <a:xfrm>
            <a:off x="9374075" y="1045411"/>
            <a:ext cx="2554420" cy="2790395"/>
            <a:chOff x="9374075" y="2141466"/>
            <a:chExt cx="2554420" cy="2790395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C55C4B76-16ED-5274-0590-348BEEC8BA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584" y="3207064"/>
              <a:ext cx="2303025" cy="1603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2A91813-E793-735E-6FB5-ECC49A4F4492}"/>
                </a:ext>
              </a:extLst>
            </p:cNvPr>
            <p:cNvSpPr/>
            <p:nvPr/>
          </p:nvSpPr>
          <p:spPr>
            <a:xfrm>
              <a:off x="9503859" y="2288949"/>
              <a:ext cx="2300749" cy="93799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7CE37C4-13F1-B6C2-B7E4-4C661375E405}"/>
                </a:ext>
              </a:extLst>
            </p:cNvPr>
            <p:cNvSpPr/>
            <p:nvPr/>
          </p:nvSpPr>
          <p:spPr>
            <a:xfrm>
              <a:off x="9374075" y="2141466"/>
              <a:ext cx="2554420" cy="2790395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B6A87A6-366F-A0B6-7CAB-F9A4330E707D}"/>
              </a:ext>
            </a:extLst>
          </p:cNvPr>
          <p:cNvGrpSpPr/>
          <p:nvPr/>
        </p:nvGrpSpPr>
        <p:grpSpPr>
          <a:xfrm>
            <a:off x="9520497" y="4523582"/>
            <a:ext cx="2261576" cy="1307377"/>
            <a:chOff x="9501584" y="4099763"/>
            <a:chExt cx="2261576" cy="130737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BA1E76F-1A8D-D6B6-F65A-47FF30D267A4}"/>
                </a:ext>
              </a:extLst>
            </p:cNvPr>
            <p:cNvSpPr/>
            <p:nvPr/>
          </p:nvSpPr>
          <p:spPr>
            <a:xfrm>
              <a:off x="9564718" y="4099763"/>
              <a:ext cx="2198442" cy="1187930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0"/>
            </a:p>
          </p:txBody>
        </p:sp>
        <p:pic>
          <p:nvPicPr>
            <p:cNvPr id="7170" name="Picture 2" descr="Flag of the United Kingdom - Wikipedia">
              <a:extLst>
                <a:ext uri="{FF2B5EF4-FFF2-40B4-BE49-F238E27FC236}">
                  <a16:creationId xmlns:a16="http://schemas.microsoft.com/office/drawing/2014/main" id="{E1D6F563-5033-74A7-AE81-B0B4C34DC1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0525" y="4176973"/>
              <a:ext cx="416032" cy="208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2">
              <a:extLst>
                <a:ext uri="{FF2B5EF4-FFF2-40B4-BE49-F238E27FC236}">
                  <a16:creationId xmlns:a16="http://schemas.microsoft.com/office/drawing/2014/main" id="{0CD20CDD-7B16-A1EE-BF2F-16DB5EC7C9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122" y="4174267"/>
              <a:ext cx="297321" cy="2107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General Atomics Synopta GmbH | ESA TIA">
              <a:extLst>
                <a:ext uri="{FF2B5EF4-FFF2-40B4-BE49-F238E27FC236}">
                  <a16:creationId xmlns:a16="http://schemas.microsoft.com/office/drawing/2014/main" id="{C39D0789-E86A-F6C1-196D-4C4ACEEF21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5602" y="4181723"/>
              <a:ext cx="1291696" cy="21255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E6ECAB02-57ED-1F8B-2730-0392FD29C4F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01584" y="4779817"/>
              <a:ext cx="2222236" cy="627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0942" tIns="45471" rIns="90942" bIns="45471" numCol="1" anchor="t" anchorCtr="0" compatLnSpc="1">
              <a:prstTxWarp prst="textNoShape">
                <a:avLst/>
              </a:prstTxWarp>
            </a:bodyPr>
            <a:lstStyle>
              <a:lvl1pPr marL="0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8197A6"/>
                </a:buClr>
                <a:buFont typeface="Arial" panose="020B0604020202020204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81326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357771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934216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510661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3356615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6pPr>
              <a:lvl7pPr marL="3797630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7pPr>
              <a:lvl8pPr marL="4238645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8pPr>
              <a:lvl9pPr marL="4679660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9pPr>
            </a:lstStyle>
            <a:p>
              <a:pPr algn="ctr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Ground Laser Transmitter</a:t>
              </a:r>
            </a:p>
            <a:p>
              <a:endParaRPr lang="en-GB" sz="179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1AA5B67-C077-57D2-9683-E7B6C00430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b="3932"/>
            <a:stretch/>
          </p:blipFill>
          <p:spPr>
            <a:xfrm>
              <a:off x="9799728" y="4476234"/>
              <a:ext cx="978392" cy="319870"/>
            </a:xfrm>
            <a:prstGeom prst="rect">
              <a:avLst/>
            </a:prstGeom>
          </p:spPr>
        </p:pic>
      </p:grpSp>
      <p:pic>
        <p:nvPicPr>
          <p:cNvPr id="9" name="Content Placeholder 3" descr="A close-up of a machine&#10;&#10;AI-generated content may be incorrect.">
            <a:extLst>
              <a:ext uri="{FF2B5EF4-FFF2-40B4-BE49-F238E27FC236}">
                <a16:creationId xmlns:a16="http://schemas.microsoft.com/office/drawing/2014/main" id="{E10BAAEE-9D4A-4096-5C5C-06E852A22A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-1301191" y="973472"/>
            <a:ext cx="4264796" cy="293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0574C1F-7778-BB63-BEA7-B6767E069A90}"/>
              </a:ext>
            </a:extLst>
          </p:cNvPr>
          <p:cNvGrpSpPr/>
          <p:nvPr/>
        </p:nvGrpSpPr>
        <p:grpSpPr>
          <a:xfrm>
            <a:off x="216000" y="3896259"/>
            <a:ext cx="2261576" cy="1520567"/>
            <a:chOff x="9501584" y="4099763"/>
            <a:chExt cx="2261576" cy="130737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073C3-7AA1-DCA3-44A1-584D9F63FCDD}"/>
                </a:ext>
              </a:extLst>
            </p:cNvPr>
            <p:cNvSpPr/>
            <p:nvPr/>
          </p:nvSpPr>
          <p:spPr>
            <a:xfrm>
              <a:off x="9564718" y="4099763"/>
              <a:ext cx="2198442" cy="1187930"/>
            </a:xfrm>
            <a:prstGeom prst="rect">
              <a:avLst/>
            </a:prstGeom>
            <a:solidFill>
              <a:srgbClr val="00206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0"/>
            </a:p>
          </p:txBody>
        </p:sp>
        <p:pic>
          <p:nvPicPr>
            <p:cNvPr id="26" name="Picture 22">
              <a:extLst>
                <a:ext uri="{FF2B5EF4-FFF2-40B4-BE49-F238E27FC236}">
                  <a16:creationId xmlns:a16="http://schemas.microsoft.com/office/drawing/2014/main" id="{49D99C23-EAC1-1A93-4A3C-D3681197BA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122" y="4174267"/>
              <a:ext cx="297321" cy="2107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General Atomics Synopta GmbH | ESA TIA">
              <a:extLst>
                <a:ext uri="{FF2B5EF4-FFF2-40B4-BE49-F238E27FC236}">
                  <a16:creationId xmlns:a16="http://schemas.microsoft.com/office/drawing/2014/main" id="{752F71B2-95DE-621C-D1AE-7151193DDC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5602" y="4181723"/>
              <a:ext cx="1291696" cy="21255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8" name="Content Placeholder 2">
              <a:extLst>
                <a:ext uri="{FF2B5EF4-FFF2-40B4-BE49-F238E27FC236}">
                  <a16:creationId xmlns:a16="http://schemas.microsoft.com/office/drawing/2014/main" id="{64349E62-6C7F-119C-7A64-C6C06682A26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01584" y="4779817"/>
              <a:ext cx="2222236" cy="627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0942" tIns="45471" rIns="90942" bIns="45471" numCol="1" anchor="t" anchorCtr="0" compatLnSpc="1">
              <a:prstTxWarp prst="textNoShape">
                <a:avLst/>
              </a:prstTxWarp>
            </a:bodyPr>
            <a:lstStyle>
              <a:lvl1pPr marL="0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8197A6"/>
                </a:buClr>
                <a:buFont typeface="Arial" panose="020B0604020202020204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81326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357771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934216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510661" indent="0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None/>
                <a:defRPr lang="en-GB" sz="1800">
                  <a:solidFill>
                    <a:srgbClr val="8197A6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3356615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6pPr>
              <a:lvl7pPr marL="3797630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7pPr>
              <a:lvl8pPr marL="4238645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8pPr>
              <a:lvl9pPr marL="4679660" indent="-404264" algn="l" rtl="0" eaLnBrk="1" fontAlgn="base" hangingPunct="1">
                <a:lnSpc>
                  <a:spcPct val="119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–"/>
                <a:defRPr sz="1543">
                  <a:solidFill>
                    <a:schemeClr val="bg2"/>
                  </a:solidFill>
                  <a:latin typeface="+mn-lt"/>
                </a:defRPr>
              </a:lvl9pPr>
            </a:lstStyle>
            <a:p>
              <a:pPr algn="ctr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Ground Laser Receiver</a:t>
              </a:r>
            </a:p>
            <a:p>
              <a:endParaRPr lang="en-GB" sz="179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30" name="Picture 14">
            <a:extLst>
              <a:ext uri="{FF2B5EF4-FFF2-40B4-BE49-F238E27FC236}">
                <a16:creationId xmlns:a16="http://schemas.microsoft.com/office/drawing/2014/main" id="{45C18606-2126-43DE-AE08-C48856DC2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9124" y="4306174"/>
            <a:ext cx="318418" cy="21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BGFint Österreich Flagge Fahne Austria 150x90cm Stoff 100g/qm">
            <a:extLst>
              <a:ext uri="{FF2B5EF4-FFF2-40B4-BE49-F238E27FC236}">
                <a16:creationId xmlns:a16="http://schemas.microsoft.com/office/drawing/2014/main" id="{E0682BF6-D649-D2AE-C69A-9709D92B6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179" y="4293286"/>
            <a:ext cx="312967" cy="21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>
            <a:extLst>
              <a:ext uri="{FF2B5EF4-FFF2-40B4-BE49-F238E27FC236}">
                <a16:creationId xmlns:a16="http://schemas.microsoft.com/office/drawing/2014/main" id="{63E3A32D-3711-B5D9-6594-4F0CB11D6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25" y="3991584"/>
            <a:ext cx="297273" cy="21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French Flag HD Backgrounds | PixelsTalk.Net">
            <a:extLst>
              <a:ext uri="{FF2B5EF4-FFF2-40B4-BE49-F238E27FC236}">
                <a16:creationId xmlns:a16="http://schemas.microsoft.com/office/drawing/2014/main" id="{3E3DE0EB-AA98-412F-8BF5-DA1500F7B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941" y="4259580"/>
            <a:ext cx="395942" cy="26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749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221C6-ADE7-FF95-EAA3-3A763EF49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06568"/>
            <a:ext cx="10108800" cy="461665"/>
          </a:xfrm>
        </p:spPr>
        <p:txBody>
          <a:bodyPr/>
          <a:lstStyle/>
          <a:p>
            <a:r>
              <a:rPr lang="en-GB" sz="2400" dirty="0"/>
              <a:t>Europe’s first Deep Space Optical Communications at Mars distance </a:t>
            </a:r>
          </a:p>
        </p:txBody>
      </p:sp>
      <p:pic>
        <p:nvPicPr>
          <p:cNvPr id="4" name="Content Placeholder 3" descr="Over the summer 2025, ESA’s Ground Laser Transmitter, installed at the Kryoneri Observatory in Greece, has been the half of a optical communication demonstration campaign between Earth and NASA’s Psyche mission.">
            <a:extLst>
              <a:ext uri="{FF2B5EF4-FFF2-40B4-BE49-F238E27FC236}">
                <a16:creationId xmlns:a16="http://schemas.microsoft.com/office/drawing/2014/main" id="{1ED01499-E007-254C-4B84-273765E7123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221" y="1006828"/>
            <a:ext cx="358462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Video 6">
            <a:hlinkClick r:id="" action="ppaction://media"/>
            <a:extLst>
              <a:ext uri="{FF2B5EF4-FFF2-40B4-BE49-F238E27FC236}">
                <a16:creationId xmlns:a16="http://schemas.microsoft.com/office/drawing/2014/main" id="{28C77E70-BEB2-C5D9-47C0-E71F0EF7958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05594" y="1006828"/>
            <a:ext cx="3012141" cy="5341728"/>
          </a:xfrm>
          <a:prstGeom prst="rect">
            <a:avLst/>
          </a:prstGeom>
        </p:spPr>
      </p:pic>
      <p:pic>
        <p:nvPicPr>
          <p:cNvPr id="6" name="Content Placeholder 4" descr="A close-up of a telescope&#10;&#10;Description automatically generated">
            <a:extLst>
              <a:ext uri="{FF2B5EF4-FFF2-40B4-BE49-F238E27FC236}">
                <a16:creationId xmlns:a16="http://schemas.microsoft.com/office/drawing/2014/main" id="{5E2CBFB5-BB4B-3BB6-13C7-84E41FA7AF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42068"/>
            <a:ext cx="4349397" cy="309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5D2D62-6CCD-9EEA-6A6F-6EE71967269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3424" b="11853"/>
          <a:stretch>
            <a:fillRect/>
          </a:stretch>
        </p:blipFill>
        <p:spPr>
          <a:xfrm>
            <a:off x="346492" y="943897"/>
            <a:ext cx="3264422" cy="20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15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82419-EA84-0EA7-89F0-4F03DF2C9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37345"/>
            <a:ext cx="10108800" cy="400110"/>
          </a:xfrm>
        </p:spPr>
        <p:txBody>
          <a:bodyPr/>
          <a:lstStyle/>
          <a:p>
            <a:r>
              <a:rPr lang="en-GB" sz="2000" dirty="0"/>
              <a:t>CONOPS of ESA Demonstration </a:t>
            </a:r>
          </a:p>
        </p:txBody>
      </p:sp>
      <p:pic>
        <p:nvPicPr>
          <p:cNvPr id="4" name="object 7">
            <a:extLst>
              <a:ext uri="{FF2B5EF4-FFF2-40B4-BE49-F238E27FC236}">
                <a16:creationId xmlns:a16="http://schemas.microsoft.com/office/drawing/2014/main" id="{8172C556-19F5-CB30-45CA-67EEB75932F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193" y="3756990"/>
            <a:ext cx="12188952" cy="2634663"/>
          </a:xfrm>
          <a:prstGeom prst="rect">
            <a:avLst/>
          </a:prstGeom>
        </p:spPr>
      </p:pic>
      <p:pic>
        <p:nvPicPr>
          <p:cNvPr id="6" name="object 14">
            <a:extLst>
              <a:ext uri="{FF2B5EF4-FFF2-40B4-BE49-F238E27FC236}">
                <a16:creationId xmlns:a16="http://schemas.microsoft.com/office/drawing/2014/main" id="{BD831C95-21D8-828C-78B9-C5A9812A5359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24538" y="3866322"/>
            <a:ext cx="2087218" cy="1208068"/>
          </a:xfrm>
          <a:prstGeom prst="rect">
            <a:avLst/>
          </a:prstGeom>
        </p:spPr>
      </p:pic>
      <p:pic>
        <p:nvPicPr>
          <p:cNvPr id="7" name="Content Placeholder 4" descr="A close-up of a telescope&#10;&#10;Description automatically generated">
            <a:extLst>
              <a:ext uri="{FF2B5EF4-FFF2-40B4-BE49-F238E27FC236}">
                <a16:creationId xmlns:a16="http://schemas.microsoft.com/office/drawing/2014/main" id="{D8FB82EC-7962-839A-031E-76B95DD1D4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5165" y="2374661"/>
            <a:ext cx="2000127" cy="142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" name="object 13">
            <a:extLst>
              <a:ext uri="{FF2B5EF4-FFF2-40B4-BE49-F238E27FC236}">
                <a16:creationId xmlns:a16="http://schemas.microsoft.com/office/drawing/2014/main" id="{96BF8C43-9F54-EEE7-DA2D-FF9773B7E0CF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12382" y="-434200"/>
            <a:ext cx="2500579" cy="25836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A9F040-F1AA-A127-3A01-C8280226816E}"/>
              </a:ext>
            </a:extLst>
          </p:cNvPr>
          <p:cNvSpPr txBox="1"/>
          <p:nvPr/>
        </p:nvSpPr>
        <p:spPr>
          <a:xfrm>
            <a:off x="2350878" y="5074321"/>
            <a:ext cx="2335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b="1" dirty="0">
                <a:solidFill>
                  <a:srgbClr val="C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Ground Laser Transmitter (GLT)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BD1891-E6F3-2AB0-BF28-383A89BDCCA6}"/>
              </a:ext>
            </a:extLst>
          </p:cNvPr>
          <p:cNvSpPr txBox="1"/>
          <p:nvPr/>
        </p:nvSpPr>
        <p:spPr>
          <a:xfrm>
            <a:off x="10152212" y="3866322"/>
            <a:ext cx="21659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b="1" dirty="0">
                <a:solidFill>
                  <a:srgbClr val="C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Ground Laser Receiver (GLR)</a:t>
            </a:r>
          </a:p>
        </p:txBody>
      </p:sp>
      <p:pic>
        <p:nvPicPr>
          <p:cNvPr id="11" name="object 10">
            <a:extLst>
              <a:ext uri="{FF2B5EF4-FFF2-40B4-BE49-F238E27FC236}">
                <a16:creationId xmlns:a16="http://schemas.microsoft.com/office/drawing/2014/main" id="{15F47717-EBE0-43D8-81C8-C6DEBB14FBF7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 rot="20054873">
            <a:off x="2828506" y="1890885"/>
            <a:ext cx="5101318" cy="74341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20230A8A-90D6-A9C6-7352-542FC0C36265}"/>
              </a:ext>
            </a:extLst>
          </p:cNvPr>
          <p:cNvSpPr/>
          <p:nvPr/>
        </p:nvSpPr>
        <p:spPr>
          <a:xfrm rot="17770924">
            <a:off x="8962953" y="7518"/>
            <a:ext cx="945026" cy="3559645"/>
          </a:xfrm>
          <a:prstGeom prst="triangle">
            <a:avLst/>
          </a:prstGeom>
          <a:solidFill>
            <a:srgbClr val="0070C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2C9F8E-8E1F-E5C4-7572-30C3F6EF104F}"/>
              </a:ext>
            </a:extLst>
          </p:cNvPr>
          <p:cNvSpPr txBox="1"/>
          <p:nvPr/>
        </p:nvSpPr>
        <p:spPr>
          <a:xfrm>
            <a:off x="-65899" y="2237969"/>
            <a:ext cx="2713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(1) GLT transmits uplink beacon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8CB0BB-60E2-F2AE-DF2B-957BFEA4DB4E}"/>
              </a:ext>
            </a:extLst>
          </p:cNvPr>
          <p:cNvSpPr txBox="1"/>
          <p:nvPr/>
        </p:nvSpPr>
        <p:spPr>
          <a:xfrm>
            <a:off x="9891574" y="4254535"/>
            <a:ext cx="2343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(4) GLR acquires downlink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1654DB-8467-523A-B463-811AD7173098}"/>
              </a:ext>
            </a:extLst>
          </p:cNvPr>
          <p:cNvSpPr txBox="1"/>
          <p:nvPr/>
        </p:nvSpPr>
        <p:spPr>
          <a:xfrm>
            <a:off x="9335846" y="4597109"/>
            <a:ext cx="2871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(5) GLR tracks/decodes downlink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BB3333-869A-0A5C-D78C-4A3FE5ABBBC0}"/>
              </a:ext>
            </a:extLst>
          </p:cNvPr>
          <p:cNvSpPr txBox="1"/>
          <p:nvPr/>
        </p:nvSpPr>
        <p:spPr>
          <a:xfrm>
            <a:off x="-76329" y="2603732"/>
            <a:ext cx="3439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(6) GLT performs downlink pointing scan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354216-F2DA-88BD-5F20-9B6EE743F5D5}"/>
              </a:ext>
            </a:extLst>
          </p:cNvPr>
          <p:cNvSpPr txBox="1"/>
          <p:nvPr/>
        </p:nvSpPr>
        <p:spPr>
          <a:xfrm>
            <a:off x="-65899" y="2972419"/>
            <a:ext cx="3697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(7) GLT uplinks command to correct pointing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235967-32A6-B185-C939-643E1604EF78}"/>
              </a:ext>
            </a:extLst>
          </p:cNvPr>
          <p:cNvSpPr txBox="1"/>
          <p:nvPr/>
        </p:nvSpPr>
        <p:spPr>
          <a:xfrm>
            <a:off x="9042392" y="945275"/>
            <a:ext cx="2793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(8) FLT adjusts downlink pointing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489ED5C-8B2E-C778-3A6F-DEA1E762D445}"/>
              </a:ext>
            </a:extLst>
          </p:cNvPr>
          <p:cNvGrpSpPr/>
          <p:nvPr/>
        </p:nvGrpSpPr>
        <p:grpSpPr>
          <a:xfrm>
            <a:off x="6603026" y="2368933"/>
            <a:ext cx="2173993" cy="1287921"/>
            <a:chOff x="6603026" y="2202553"/>
            <a:chExt cx="2173993" cy="1287921"/>
          </a:xfrm>
        </p:grpSpPr>
        <p:pic>
          <p:nvPicPr>
            <p:cNvPr id="22" name="Picture 21" descr="A pair of satellite dishes in a field&#10;&#10;Description automatically generated">
              <a:extLst>
                <a:ext uri="{FF2B5EF4-FFF2-40B4-BE49-F238E27FC236}">
                  <a16:creationId xmlns:a16="http://schemas.microsoft.com/office/drawing/2014/main" id="{C1336ACE-CF29-C76E-E05F-BB7C88362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6922" y="2202553"/>
              <a:ext cx="1795153" cy="101092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125F4BC-02A2-F764-3E6D-F62411D94447}"/>
                </a:ext>
              </a:extLst>
            </p:cNvPr>
            <p:cNvSpPr txBox="1"/>
            <p:nvPr/>
          </p:nvSpPr>
          <p:spPr>
            <a:xfrm>
              <a:off x="6603026" y="3213475"/>
              <a:ext cx="21739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rgbClr val="8197A6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Deep Space Network (DSN)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4720363-1F77-1C6E-1709-A831E3A06F85}"/>
              </a:ext>
            </a:extLst>
          </p:cNvPr>
          <p:cNvCxnSpPr>
            <a:cxnSpLocks/>
            <a:endCxn id="22" idx="0"/>
          </p:cNvCxnSpPr>
          <p:nvPr/>
        </p:nvCxnSpPr>
        <p:spPr>
          <a:xfrm flipH="1">
            <a:off x="7734499" y="1195766"/>
            <a:ext cx="71420" cy="1173167"/>
          </a:xfrm>
          <a:prstGeom prst="straightConnector1">
            <a:avLst/>
          </a:prstGeom>
          <a:ln w="47625">
            <a:solidFill>
              <a:schemeClr val="accent3">
                <a:lumMod val="7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031745-4864-E43F-FB01-91837A0C3FE3}"/>
              </a:ext>
            </a:extLst>
          </p:cNvPr>
          <p:cNvSpPr txBox="1"/>
          <p:nvPr/>
        </p:nvSpPr>
        <p:spPr>
          <a:xfrm>
            <a:off x="7770209" y="1786105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>
                <a:solidFill>
                  <a:srgbClr val="FFC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X-band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FEFD485-D809-F329-3152-50D7A1D02B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61453" y="3877144"/>
            <a:ext cx="1417511" cy="93805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A737284-582D-66AD-3460-78B7F82BB9E7}"/>
              </a:ext>
            </a:extLst>
          </p:cNvPr>
          <p:cNvSpPr txBox="1"/>
          <p:nvPr/>
        </p:nvSpPr>
        <p:spPr>
          <a:xfrm>
            <a:off x="6276842" y="4822323"/>
            <a:ext cx="2792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DSOC Mission Operation System</a:t>
            </a:r>
          </a:p>
          <a:p>
            <a:pPr algn="ctr"/>
            <a:r>
              <a:rPr lang="en-GB" sz="1200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PSYCHE Mission Operation System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1DD788BD-0AC7-B82E-28BF-8596883E9860}"/>
              </a:ext>
            </a:extLst>
          </p:cNvPr>
          <p:cNvCxnSpPr>
            <a:cxnSpLocks/>
          </p:cNvCxnSpPr>
          <p:nvPr/>
        </p:nvCxnSpPr>
        <p:spPr>
          <a:xfrm flipV="1">
            <a:off x="8478964" y="3651704"/>
            <a:ext cx="2020998" cy="642587"/>
          </a:xfrm>
          <a:prstGeom prst="bentConnector3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9724F23-0AFA-3E73-7511-6975AF2642EA}"/>
              </a:ext>
            </a:extLst>
          </p:cNvPr>
          <p:cNvCxnSpPr>
            <a:stCxn id="30" idx="1"/>
          </p:cNvCxnSpPr>
          <p:nvPr/>
        </p:nvCxnSpPr>
        <p:spPr>
          <a:xfrm flipH="1">
            <a:off x="4572000" y="4346173"/>
            <a:ext cx="2489453" cy="0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76AABA0-4881-9645-F0DA-54C1C9FB96C8}"/>
              </a:ext>
            </a:extLst>
          </p:cNvPr>
          <p:cNvCxnSpPr>
            <a:cxnSpLocks/>
          </p:cNvCxnSpPr>
          <p:nvPr/>
        </p:nvCxnSpPr>
        <p:spPr>
          <a:xfrm flipV="1">
            <a:off x="7653000" y="3586594"/>
            <a:ext cx="0" cy="290550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object 5">
            <a:extLst>
              <a:ext uri="{FF2B5EF4-FFF2-40B4-BE49-F238E27FC236}">
                <a16:creationId xmlns:a16="http://schemas.microsoft.com/office/drawing/2014/main" id="{821456A3-F988-1C96-DB82-D8D70F3A8B6B}"/>
              </a:ext>
            </a:extLst>
          </p:cNvPr>
          <p:cNvGrpSpPr/>
          <p:nvPr/>
        </p:nvGrpSpPr>
        <p:grpSpPr>
          <a:xfrm>
            <a:off x="9315968" y="5063542"/>
            <a:ext cx="1410365" cy="1213075"/>
            <a:chOff x="8926321" y="4203700"/>
            <a:chExt cx="2312149" cy="2315108"/>
          </a:xfrm>
        </p:grpSpPr>
        <p:pic>
          <p:nvPicPr>
            <p:cNvPr id="29" name="object 7">
              <a:extLst>
                <a:ext uri="{FF2B5EF4-FFF2-40B4-BE49-F238E27FC236}">
                  <a16:creationId xmlns:a16="http://schemas.microsoft.com/office/drawing/2014/main" id="{7903E6B7-4F51-8A1B-631D-7D069F0C4D0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297286" y="4203700"/>
              <a:ext cx="941184" cy="918972"/>
            </a:xfrm>
            <a:prstGeom prst="rect">
              <a:avLst/>
            </a:prstGeom>
          </p:spPr>
        </p:pic>
        <p:sp>
          <p:nvSpPr>
            <p:cNvPr id="33" name="object 9">
              <a:extLst>
                <a:ext uri="{FF2B5EF4-FFF2-40B4-BE49-F238E27FC236}">
                  <a16:creationId xmlns:a16="http://schemas.microsoft.com/office/drawing/2014/main" id="{3A966CF6-906C-8612-127A-282027261FA8}"/>
                </a:ext>
              </a:extLst>
            </p:cNvPr>
            <p:cNvSpPr/>
            <p:nvPr/>
          </p:nvSpPr>
          <p:spPr>
            <a:xfrm>
              <a:off x="8926321" y="4665091"/>
              <a:ext cx="968375" cy="1644650"/>
            </a:xfrm>
            <a:custGeom>
              <a:avLst/>
              <a:gdLst/>
              <a:ahLst/>
              <a:cxnLst/>
              <a:rect l="l" t="t" r="r" b="b"/>
              <a:pathLst>
                <a:path w="968375" h="1644650">
                  <a:moveTo>
                    <a:pt x="149225" y="1549387"/>
                  </a:moveTo>
                  <a:lnTo>
                    <a:pt x="149225" y="1644637"/>
                  </a:lnTo>
                  <a:lnTo>
                    <a:pt x="212725" y="1612887"/>
                  </a:lnTo>
                  <a:lnTo>
                    <a:pt x="165100" y="1612887"/>
                  </a:lnTo>
                  <a:lnTo>
                    <a:pt x="165100" y="1602295"/>
                  </a:lnTo>
                  <a:lnTo>
                    <a:pt x="233908" y="1602295"/>
                  </a:lnTo>
                  <a:lnTo>
                    <a:pt x="244475" y="1597012"/>
                  </a:lnTo>
                  <a:lnTo>
                    <a:pt x="233883" y="1591716"/>
                  </a:lnTo>
                  <a:lnTo>
                    <a:pt x="165100" y="1591716"/>
                  </a:lnTo>
                  <a:lnTo>
                    <a:pt x="165100" y="1581137"/>
                  </a:lnTo>
                  <a:lnTo>
                    <a:pt x="212725" y="1581137"/>
                  </a:lnTo>
                  <a:lnTo>
                    <a:pt x="149225" y="1549387"/>
                  </a:lnTo>
                  <a:close/>
                </a:path>
                <a:path w="968375" h="1644650">
                  <a:moveTo>
                    <a:pt x="968375" y="0"/>
                  </a:moveTo>
                  <a:lnTo>
                    <a:pt x="0" y="0"/>
                  </a:lnTo>
                  <a:lnTo>
                    <a:pt x="0" y="1612887"/>
                  </a:lnTo>
                  <a:lnTo>
                    <a:pt x="149225" y="1612887"/>
                  </a:lnTo>
                  <a:lnTo>
                    <a:pt x="149225" y="1602295"/>
                  </a:lnTo>
                  <a:lnTo>
                    <a:pt x="10541" y="1602295"/>
                  </a:lnTo>
                  <a:lnTo>
                    <a:pt x="10541" y="10540"/>
                  </a:lnTo>
                  <a:lnTo>
                    <a:pt x="968375" y="10540"/>
                  </a:lnTo>
                  <a:lnTo>
                    <a:pt x="968375" y="0"/>
                  </a:lnTo>
                  <a:close/>
                </a:path>
                <a:path w="968375" h="1644650">
                  <a:moveTo>
                    <a:pt x="233908" y="1602295"/>
                  </a:moveTo>
                  <a:lnTo>
                    <a:pt x="165100" y="1602295"/>
                  </a:lnTo>
                  <a:lnTo>
                    <a:pt x="165100" y="1612887"/>
                  </a:lnTo>
                  <a:lnTo>
                    <a:pt x="212725" y="1612887"/>
                  </a:lnTo>
                  <a:lnTo>
                    <a:pt x="233908" y="1602295"/>
                  </a:lnTo>
                  <a:close/>
                </a:path>
                <a:path w="968375" h="1644650">
                  <a:moveTo>
                    <a:pt x="968375" y="21208"/>
                  </a:moveTo>
                  <a:lnTo>
                    <a:pt x="21081" y="21208"/>
                  </a:lnTo>
                  <a:lnTo>
                    <a:pt x="21081" y="1591716"/>
                  </a:lnTo>
                  <a:lnTo>
                    <a:pt x="149225" y="1591716"/>
                  </a:lnTo>
                  <a:lnTo>
                    <a:pt x="149225" y="1581137"/>
                  </a:lnTo>
                  <a:lnTo>
                    <a:pt x="31750" y="1581137"/>
                  </a:lnTo>
                  <a:lnTo>
                    <a:pt x="31750" y="31749"/>
                  </a:lnTo>
                  <a:lnTo>
                    <a:pt x="968375" y="31749"/>
                  </a:lnTo>
                  <a:lnTo>
                    <a:pt x="968375" y="21208"/>
                  </a:lnTo>
                  <a:close/>
                </a:path>
                <a:path w="968375" h="1644650">
                  <a:moveTo>
                    <a:pt x="212725" y="1581137"/>
                  </a:moveTo>
                  <a:lnTo>
                    <a:pt x="165100" y="1581137"/>
                  </a:lnTo>
                  <a:lnTo>
                    <a:pt x="165100" y="1591716"/>
                  </a:lnTo>
                  <a:lnTo>
                    <a:pt x="233883" y="1591716"/>
                  </a:lnTo>
                  <a:lnTo>
                    <a:pt x="212725" y="1581137"/>
                  </a:lnTo>
                  <a:close/>
                </a:path>
              </a:pathLst>
            </a:custGeom>
            <a:solidFill>
              <a:srgbClr val="043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10">
              <a:extLst>
                <a:ext uri="{FF2B5EF4-FFF2-40B4-BE49-F238E27FC236}">
                  <a16:creationId xmlns:a16="http://schemas.microsoft.com/office/drawing/2014/main" id="{377C9FD0-1DF9-D939-1193-CF7E892137E1}"/>
                </a:ext>
              </a:extLst>
            </p:cNvPr>
            <p:cNvSpPr/>
            <p:nvPr/>
          </p:nvSpPr>
          <p:spPr>
            <a:xfrm>
              <a:off x="9170796" y="6005728"/>
              <a:ext cx="1526540" cy="513080"/>
            </a:xfrm>
            <a:custGeom>
              <a:avLst/>
              <a:gdLst/>
              <a:ahLst/>
              <a:cxnLst/>
              <a:rect l="l" t="t" r="r" b="b"/>
              <a:pathLst>
                <a:path w="1526540" h="513079">
                  <a:moveTo>
                    <a:pt x="1526285" y="0"/>
                  </a:moveTo>
                  <a:lnTo>
                    <a:pt x="0" y="0"/>
                  </a:lnTo>
                  <a:lnTo>
                    <a:pt x="0" y="512737"/>
                  </a:lnTo>
                  <a:lnTo>
                    <a:pt x="1526285" y="512737"/>
                  </a:lnTo>
                  <a:lnTo>
                    <a:pt x="15262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11">
              <a:extLst>
                <a:ext uri="{FF2B5EF4-FFF2-40B4-BE49-F238E27FC236}">
                  <a16:creationId xmlns:a16="http://schemas.microsoft.com/office/drawing/2014/main" id="{3DA9A681-1644-DE52-AA1F-C303A7688097}"/>
                </a:ext>
              </a:extLst>
            </p:cNvPr>
            <p:cNvSpPr/>
            <p:nvPr/>
          </p:nvSpPr>
          <p:spPr>
            <a:xfrm>
              <a:off x="10697082" y="5834824"/>
              <a:ext cx="171450" cy="683895"/>
            </a:xfrm>
            <a:custGeom>
              <a:avLst/>
              <a:gdLst/>
              <a:ahLst/>
              <a:cxnLst/>
              <a:rect l="l" t="t" r="r" b="b"/>
              <a:pathLst>
                <a:path w="171450" h="683895">
                  <a:moveTo>
                    <a:pt x="170942" y="0"/>
                  </a:moveTo>
                  <a:lnTo>
                    <a:pt x="0" y="170903"/>
                  </a:lnTo>
                  <a:lnTo>
                    <a:pt x="0" y="683641"/>
                  </a:lnTo>
                  <a:lnTo>
                    <a:pt x="170942" y="512737"/>
                  </a:lnTo>
                  <a:lnTo>
                    <a:pt x="170942" y="0"/>
                  </a:lnTo>
                  <a:close/>
                </a:path>
              </a:pathLst>
            </a:custGeom>
            <a:solidFill>
              <a:srgbClr val="CDCD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2">
              <a:extLst>
                <a:ext uri="{FF2B5EF4-FFF2-40B4-BE49-F238E27FC236}">
                  <a16:creationId xmlns:a16="http://schemas.microsoft.com/office/drawing/2014/main" id="{BE4FEC42-7C45-677C-A687-44B372E8313D}"/>
                </a:ext>
              </a:extLst>
            </p:cNvPr>
            <p:cNvSpPr/>
            <p:nvPr/>
          </p:nvSpPr>
          <p:spPr>
            <a:xfrm>
              <a:off x="9170796" y="5834824"/>
              <a:ext cx="1697355" cy="171450"/>
            </a:xfrm>
            <a:custGeom>
              <a:avLst/>
              <a:gdLst/>
              <a:ahLst/>
              <a:cxnLst/>
              <a:rect l="l" t="t" r="r" b="b"/>
              <a:pathLst>
                <a:path w="1697354" h="171450">
                  <a:moveTo>
                    <a:pt x="1697227" y="0"/>
                  </a:moveTo>
                  <a:lnTo>
                    <a:pt x="170942" y="0"/>
                  </a:lnTo>
                  <a:lnTo>
                    <a:pt x="0" y="170903"/>
                  </a:lnTo>
                  <a:lnTo>
                    <a:pt x="1526285" y="170903"/>
                  </a:lnTo>
                  <a:lnTo>
                    <a:pt x="16972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3">
              <a:extLst>
                <a:ext uri="{FF2B5EF4-FFF2-40B4-BE49-F238E27FC236}">
                  <a16:creationId xmlns:a16="http://schemas.microsoft.com/office/drawing/2014/main" id="{DA3E788E-9BFE-094D-1AA0-21109D02922B}"/>
                </a:ext>
              </a:extLst>
            </p:cNvPr>
            <p:cNvSpPr/>
            <p:nvPr/>
          </p:nvSpPr>
          <p:spPr>
            <a:xfrm>
              <a:off x="9170796" y="5834824"/>
              <a:ext cx="1697355" cy="683895"/>
            </a:xfrm>
            <a:custGeom>
              <a:avLst/>
              <a:gdLst/>
              <a:ahLst/>
              <a:cxnLst/>
              <a:rect l="l" t="t" r="r" b="b"/>
              <a:pathLst>
                <a:path w="1697354" h="683895">
                  <a:moveTo>
                    <a:pt x="0" y="170903"/>
                  </a:moveTo>
                  <a:lnTo>
                    <a:pt x="170942" y="0"/>
                  </a:lnTo>
                  <a:lnTo>
                    <a:pt x="1697227" y="0"/>
                  </a:lnTo>
                  <a:lnTo>
                    <a:pt x="1697227" y="512737"/>
                  </a:lnTo>
                  <a:lnTo>
                    <a:pt x="1526285" y="683641"/>
                  </a:lnTo>
                  <a:lnTo>
                    <a:pt x="0" y="683641"/>
                  </a:lnTo>
                  <a:lnTo>
                    <a:pt x="0" y="170903"/>
                  </a:lnTo>
                  <a:close/>
                </a:path>
                <a:path w="1697354" h="683895">
                  <a:moveTo>
                    <a:pt x="0" y="170903"/>
                  </a:moveTo>
                  <a:lnTo>
                    <a:pt x="1526285" y="170903"/>
                  </a:lnTo>
                  <a:lnTo>
                    <a:pt x="1697227" y="0"/>
                  </a:lnTo>
                </a:path>
                <a:path w="1697354" h="683895">
                  <a:moveTo>
                    <a:pt x="1526285" y="170903"/>
                  </a:moveTo>
                  <a:lnTo>
                    <a:pt x="1526285" y="683641"/>
                  </a:lnTo>
                </a:path>
              </a:pathLst>
            </a:custGeom>
            <a:ln w="12700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40">
            <a:extLst>
              <a:ext uri="{FF2B5EF4-FFF2-40B4-BE49-F238E27FC236}">
                <a16:creationId xmlns:a16="http://schemas.microsoft.com/office/drawing/2014/main" id="{F4ABF90F-2D58-2367-A0AE-6FC0782B8B5A}"/>
              </a:ext>
            </a:extLst>
          </p:cNvPr>
          <p:cNvSpPr txBox="1"/>
          <p:nvPr/>
        </p:nvSpPr>
        <p:spPr>
          <a:xfrm>
            <a:off x="10499962" y="5958753"/>
            <a:ext cx="12376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40" dirty="0">
                <a:solidFill>
                  <a:srgbClr val="FFFF00"/>
                </a:solidFill>
                <a:latin typeface="Tahoma"/>
                <a:cs typeface="Tahoma"/>
              </a:rPr>
              <a:t>.</a:t>
            </a:r>
            <a:r>
              <a:rPr sz="1100" spc="-6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spc="-40" dirty="0">
                <a:solidFill>
                  <a:srgbClr val="FFFF00"/>
                </a:solidFill>
                <a:latin typeface="Tahoma"/>
                <a:cs typeface="Tahoma"/>
              </a:rPr>
              <a:t>.</a:t>
            </a:r>
            <a:r>
              <a:rPr sz="1100" spc="-55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spc="-40" dirty="0">
                <a:solidFill>
                  <a:srgbClr val="FFFF00"/>
                </a:solidFill>
                <a:latin typeface="Tahoma"/>
                <a:cs typeface="Tahoma"/>
              </a:rPr>
              <a:t>.</a:t>
            </a:r>
            <a:r>
              <a:rPr sz="1100" spc="-55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1</a:t>
            </a:r>
            <a:r>
              <a:rPr sz="1100" spc="-45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0</a:t>
            </a:r>
            <a:r>
              <a:rPr sz="1100" spc="-5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1</a:t>
            </a:r>
            <a:r>
              <a:rPr sz="1100" spc="-5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1</a:t>
            </a:r>
            <a:r>
              <a:rPr sz="1100" spc="-45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0</a:t>
            </a:r>
            <a:r>
              <a:rPr sz="1100" spc="-5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0</a:t>
            </a:r>
            <a:r>
              <a:rPr sz="1100" spc="-5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dirty="0">
                <a:solidFill>
                  <a:srgbClr val="FFFF00"/>
                </a:solidFill>
                <a:latin typeface="Tahoma"/>
                <a:cs typeface="Tahoma"/>
              </a:rPr>
              <a:t>0</a:t>
            </a:r>
            <a:r>
              <a:rPr sz="1100" spc="-45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spc="-40" dirty="0">
                <a:solidFill>
                  <a:srgbClr val="FFFF00"/>
                </a:solidFill>
                <a:latin typeface="Tahoma"/>
                <a:cs typeface="Tahoma"/>
              </a:rPr>
              <a:t>.</a:t>
            </a:r>
            <a:r>
              <a:rPr sz="1100" spc="-6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spc="-40" dirty="0">
                <a:solidFill>
                  <a:srgbClr val="FFFF00"/>
                </a:solidFill>
                <a:latin typeface="Tahoma"/>
                <a:cs typeface="Tahoma"/>
              </a:rPr>
              <a:t>.</a:t>
            </a:r>
            <a:r>
              <a:rPr sz="1100" spc="-55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1100" spc="-50" dirty="0">
                <a:solidFill>
                  <a:srgbClr val="FFFF00"/>
                </a:solidFill>
                <a:latin typeface="Tahoma"/>
                <a:cs typeface="Tahoma"/>
              </a:rPr>
              <a:t>.</a:t>
            </a:r>
            <a:endParaRPr sz="1100" dirty="0">
              <a:latin typeface="Tahoma"/>
              <a:cs typeface="Tahom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4133E8-419D-71FF-A2E8-50CDBD33E81C}"/>
              </a:ext>
            </a:extLst>
          </p:cNvPr>
          <p:cNvSpPr txBox="1"/>
          <p:nvPr/>
        </p:nvSpPr>
        <p:spPr>
          <a:xfrm>
            <a:off x="4045089" y="906540"/>
            <a:ext cx="2577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(2) FLT acquires/Tracks uplink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DDF81C5-4129-8F7D-B2BC-DE30868EA74C}"/>
              </a:ext>
            </a:extLst>
          </p:cNvPr>
          <p:cNvSpPr txBox="1"/>
          <p:nvPr/>
        </p:nvSpPr>
        <p:spPr>
          <a:xfrm>
            <a:off x="4061846" y="1248032"/>
            <a:ext cx="2503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(3) FLT  points-ahead to GLR</a:t>
            </a:r>
          </a:p>
        </p:txBody>
      </p:sp>
      <p:sp>
        <p:nvSpPr>
          <p:cNvPr id="43" name="object 39">
            <a:extLst>
              <a:ext uri="{FF2B5EF4-FFF2-40B4-BE49-F238E27FC236}">
                <a16:creationId xmlns:a16="http://schemas.microsoft.com/office/drawing/2014/main" id="{700FACCC-DA0B-245A-7E01-C6EACF4543C6}"/>
              </a:ext>
            </a:extLst>
          </p:cNvPr>
          <p:cNvSpPr txBox="1"/>
          <p:nvPr/>
        </p:nvSpPr>
        <p:spPr>
          <a:xfrm>
            <a:off x="9471462" y="6066931"/>
            <a:ext cx="152019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7045" marR="92710" indent="-378460">
              <a:lnSpc>
                <a:spcPct val="100000"/>
              </a:lnSpc>
              <a:spcBef>
                <a:spcPts val="105"/>
              </a:spcBef>
            </a:pPr>
            <a:r>
              <a:rPr lang="en-GB" sz="1050" dirty="0">
                <a:solidFill>
                  <a:schemeClr val="bg2">
                    <a:lumMod val="10000"/>
                  </a:schemeClr>
                </a:solidFill>
                <a:latin typeface="Tahoma"/>
                <a:cs typeface="Tahoma"/>
              </a:rPr>
              <a:t>HPE Modem</a:t>
            </a:r>
            <a:endParaRPr sz="1050" dirty="0">
              <a:solidFill>
                <a:schemeClr val="bg2">
                  <a:lumMod val="10000"/>
                </a:schemeClr>
              </a:solidFill>
              <a:latin typeface="Tahoma"/>
              <a:cs typeface="Tahoma"/>
            </a:endParaRPr>
          </a:p>
        </p:txBody>
      </p:sp>
      <p:pic>
        <p:nvPicPr>
          <p:cNvPr id="47" name="Picture 46" descr="A yellow airplane with blue outline&#10;&#10;Description automatically generated">
            <a:extLst>
              <a:ext uri="{FF2B5EF4-FFF2-40B4-BE49-F238E27FC236}">
                <a16:creationId xmlns:a16="http://schemas.microsoft.com/office/drawing/2014/main" id="{EC5071A3-0970-0563-4E9A-A6255C7216E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2155" y="1909782"/>
            <a:ext cx="758851" cy="7588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7B5EA8-1572-755D-CF07-BC4ADF96D2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18309" y="4877306"/>
            <a:ext cx="853186" cy="84664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EE714DB-3817-3AAE-C3ED-53B6215F4B6A}"/>
              </a:ext>
            </a:extLst>
          </p:cNvPr>
          <p:cNvGrpSpPr/>
          <p:nvPr/>
        </p:nvGrpSpPr>
        <p:grpSpPr>
          <a:xfrm rot="2596658">
            <a:off x="9364982" y="1713190"/>
            <a:ext cx="639064" cy="305562"/>
            <a:chOff x="6855206" y="2394330"/>
            <a:chExt cx="639064" cy="305562"/>
          </a:xfrm>
        </p:grpSpPr>
        <p:sp>
          <p:nvSpPr>
            <p:cNvPr id="21" name="object 64">
              <a:extLst>
                <a:ext uri="{FF2B5EF4-FFF2-40B4-BE49-F238E27FC236}">
                  <a16:creationId xmlns:a16="http://schemas.microsoft.com/office/drawing/2014/main" id="{3E34D14F-BF43-37F3-FBD1-01E4F958357F}"/>
                </a:ext>
              </a:extLst>
            </p:cNvPr>
            <p:cNvSpPr/>
            <p:nvPr/>
          </p:nvSpPr>
          <p:spPr>
            <a:xfrm>
              <a:off x="7227951" y="2397505"/>
              <a:ext cx="127635" cy="214629"/>
            </a:xfrm>
            <a:custGeom>
              <a:avLst/>
              <a:gdLst/>
              <a:ahLst/>
              <a:cxnLst/>
              <a:rect l="l" t="t" r="r" b="b"/>
              <a:pathLst>
                <a:path w="127634" h="214630">
                  <a:moveTo>
                    <a:pt x="0" y="214503"/>
                  </a:moveTo>
                  <a:lnTo>
                    <a:pt x="83184" y="196342"/>
                  </a:lnTo>
                  <a:lnTo>
                    <a:pt x="44450" y="18161"/>
                  </a:lnTo>
                  <a:lnTo>
                    <a:pt x="127634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65">
              <a:extLst>
                <a:ext uri="{FF2B5EF4-FFF2-40B4-BE49-F238E27FC236}">
                  <a16:creationId xmlns:a16="http://schemas.microsoft.com/office/drawing/2014/main" id="{9107E91D-788E-1D43-4A62-DDC63D911088}"/>
                </a:ext>
              </a:extLst>
            </p:cNvPr>
            <p:cNvSpPr/>
            <p:nvPr/>
          </p:nvSpPr>
          <p:spPr>
            <a:xfrm>
              <a:off x="7285355" y="2394330"/>
              <a:ext cx="208915" cy="179705"/>
            </a:xfrm>
            <a:custGeom>
              <a:avLst/>
              <a:gdLst/>
              <a:ahLst/>
              <a:cxnLst/>
              <a:rect l="l" t="t" r="r" b="b"/>
              <a:pathLst>
                <a:path w="208915" h="179705">
                  <a:moveTo>
                    <a:pt x="208534" y="161290"/>
                  </a:moveTo>
                  <a:lnTo>
                    <a:pt x="123825" y="179705"/>
                  </a:lnTo>
                  <a:lnTo>
                    <a:pt x="84709" y="0"/>
                  </a:lnTo>
                  <a:lnTo>
                    <a:pt x="0" y="18415"/>
                  </a:lnTo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67">
              <a:extLst>
                <a:ext uri="{FF2B5EF4-FFF2-40B4-BE49-F238E27FC236}">
                  <a16:creationId xmlns:a16="http://schemas.microsoft.com/office/drawing/2014/main" id="{EF08FFE0-6448-3668-C589-FE531406A064}"/>
                </a:ext>
              </a:extLst>
            </p:cNvPr>
            <p:cNvSpPr/>
            <p:nvPr/>
          </p:nvSpPr>
          <p:spPr>
            <a:xfrm>
              <a:off x="7098410" y="2434208"/>
              <a:ext cx="208915" cy="179705"/>
            </a:xfrm>
            <a:custGeom>
              <a:avLst/>
              <a:gdLst/>
              <a:ahLst/>
              <a:cxnLst/>
              <a:rect l="l" t="t" r="r" b="b"/>
              <a:pathLst>
                <a:path w="208915" h="179705">
                  <a:moveTo>
                    <a:pt x="208534" y="161289"/>
                  </a:moveTo>
                  <a:lnTo>
                    <a:pt x="123825" y="179704"/>
                  </a:lnTo>
                  <a:lnTo>
                    <a:pt x="84836" y="0"/>
                  </a:lnTo>
                  <a:lnTo>
                    <a:pt x="0" y="18414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68">
              <a:extLst>
                <a:ext uri="{FF2B5EF4-FFF2-40B4-BE49-F238E27FC236}">
                  <a16:creationId xmlns:a16="http://schemas.microsoft.com/office/drawing/2014/main" id="{4A2C12D9-70DD-3DED-14ED-A3E322D962B9}"/>
                </a:ext>
              </a:extLst>
            </p:cNvPr>
            <p:cNvSpPr/>
            <p:nvPr/>
          </p:nvSpPr>
          <p:spPr>
            <a:xfrm>
              <a:off x="6855206" y="2485263"/>
              <a:ext cx="127635" cy="214629"/>
            </a:xfrm>
            <a:custGeom>
              <a:avLst/>
              <a:gdLst/>
              <a:ahLst/>
              <a:cxnLst/>
              <a:rect l="l" t="t" r="r" b="b"/>
              <a:pathLst>
                <a:path w="127634" h="214630">
                  <a:moveTo>
                    <a:pt x="0" y="214375"/>
                  </a:moveTo>
                  <a:lnTo>
                    <a:pt x="83185" y="196341"/>
                  </a:lnTo>
                  <a:lnTo>
                    <a:pt x="44450" y="18034"/>
                  </a:lnTo>
                  <a:lnTo>
                    <a:pt x="127508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69">
              <a:extLst>
                <a:ext uri="{FF2B5EF4-FFF2-40B4-BE49-F238E27FC236}">
                  <a16:creationId xmlns:a16="http://schemas.microsoft.com/office/drawing/2014/main" id="{DB5C21A8-DD94-9E19-D1EB-83732AD1A6A3}"/>
                </a:ext>
              </a:extLst>
            </p:cNvPr>
            <p:cNvSpPr/>
            <p:nvPr/>
          </p:nvSpPr>
          <p:spPr>
            <a:xfrm>
              <a:off x="6912609" y="2482088"/>
              <a:ext cx="208915" cy="179705"/>
            </a:xfrm>
            <a:custGeom>
              <a:avLst/>
              <a:gdLst/>
              <a:ahLst/>
              <a:cxnLst/>
              <a:rect l="l" t="t" r="r" b="b"/>
              <a:pathLst>
                <a:path w="208915" h="179705">
                  <a:moveTo>
                    <a:pt x="208534" y="161289"/>
                  </a:moveTo>
                  <a:lnTo>
                    <a:pt x="123825" y="179704"/>
                  </a:lnTo>
                  <a:lnTo>
                    <a:pt x="84709" y="0"/>
                  </a:lnTo>
                  <a:lnTo>
                    <a:pt x="0" y="18414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68">
              <a:extLst>
                <a:ext uri="{FF2B5EF4-FFF2-40B4-BE49-F238E27FC236}">
                  <a16:creationId xmlns:a16="http://schemas.microsoft.com/office/drawing/2014/main" id="{2A80AC11-C9A5-EA25-995F-53523445637A}"/>
                </a:ext>
              </a:extLst>
            </p:cNvPr>
            <p:cNvSpPr/>
            <p:nvPr/>
          </p:nvSpPr>
          <p:spPr>
            <a:xfrm>
              <a:off x="7035165" y="2438400"/>
              <a:ext cx="127635" cy="214629"/>
            </a:xfrm>
            <a:custGeom>
              <a:avLst/>
              <a:gdLst/>
              <a:ahLst/>
              <a:cxnLst/>
              <a:rect l="l" t="t" r="r" b="b"/>
              <a:pathLst>
                <a:path w="127634" h="214630">
                  <a:moveTo>
                    <a:pt x="0" y="214375"/>
                  </a:moveTo>
                  <a:lnTo>
                    <a:pt x="83185" y="196341"/>
                  </a:lnTo>
                  <a:lnTo>
                    <a:pt x="44450" y="18034"/>
                  </a:lnTo>
                  <a:lnTo>
                    <a:pt x="127508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15">
            <a:extLst>
              <a:ext uri="{FF2B5EF4-FFF2-40B4-BE49-F238E27FC236}">
                <a16:creationId xmlns:a16="http://schemas.microsoft.com/office/drawing/2014/main" id="{C6888D99-38E4-C57E-D287-00E7AD067FE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13" cstate="print"/>
          <a:stretch>
            <a:fillRect/>
          </a:stretch>
        </p:blipFill>
        <p:spPr>
          <a:xfrm>
            <a:off x="2621942" y="3485084"/>
            <a:ext cx="896884" cy="80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09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B0B1-F6A3-7BA9-DE48-0AD2AAA9B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100 % successful ESA passes with PSYCHE</a:t>
            </a:r>
          </a:p>
        </p:txBody>
      </p:sp>
      <p:pic>
        <p:nvPicPr>
          <p:cNvPr id="4" name="Content Placeholder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699438A-166A-E2B3-0C36-420794C4A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0444" y="904101"/>
            <a:ext cx="5902225" cy="340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3749D6-7A05-F366-1024-CA00C194A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0896" y="1134388"/>
            <a:ext cx="2493207" cy="1566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90D343-1898-657B-3E6E-A6AD7BE85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733" y="904101"/>
            <a:ext cx="4050410" cy="1753531"/>
          </a:xfrm>
          <a:prstGeom prst="rect">
            <a:avLst/>
          </a:prstGeom>
        </p:spPr>
      </p:pic>
      <p:pic>
        <p:nvPicPr>
          <p:cNvPr id="10" name="Content Placeholder 7" descr="A machine with many wires and other components&#10;&#10;AI-generated content may be incorrect.">
            <a:extLst>
              <a:ext uri="{FF2B5EF4-FFF2-40B4-BE49-F238E27FC236}">
                <a16:creationId xmlns:a16="http://schemas.microsoft.com/office/drawing/2014/main" id="{1709DDC0-148D-454D-B5BA-53BC53C21C4C}"/>
              </a:ext>
            </a:extLst>
          </p:cNvPr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65217" y="2754989"/>
            <a:ext cx="3971357" cy="297851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9FE939-988F-8AD7-F176-FD1E8E28ED96}"/>
              </a:ext>
            </a:extLst>
          </p:cNvPr>
          <p:cNvSpPr txBox="1"/>
          <p:nvPr/>
        </p:nvSpPr>
        <p:spPr>
          <a:xfrm>
            <a:off x="6868147" y="5953899"/>
            <a:ext cx="6211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chemeClr val="accent3"/>
                </a:solidFill>
                <a:effectLst/>
                <a:latin typeface="Google Sans"/>
              </a:rPr>
              <a:t>Superconducting Nanowire Single Photon Detectors</a:t>
            </a:r>
            <a:endParaRPr lang="en-GB" b="1" dirty="0">
              <a:solidFill>
                <a:schemeClr val="accent3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DD1834-8275-9602-C6CF-F458B62BC440}"/>
              </a:ext>
            </a:extLst>
          </p:cNvPr>
          <p:cNvCxnSpPr>
            <a:cxnSpLocks/>
          </p:cNvCxnSpPr>
          <p:nvPr/>
        </p:nvCxnSpPr>
        <p:spPr>
          <a:xfrm flipV="1">
            <a:off x="9074426" y="4790661"/>
            <a:ext cx="1391478" cy="1206493"/>
          </a:xfrm>
          <a:prstGeom prst="straightConnector1">
            <a:avLst/>
          </a:prstGeom>
          <a:ln w="349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ABE7198-62F3-D1D7-A131-99DD17796D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340" y="4353897"/>
            <a:ext cx="1901897" cy="1790021"/>
          </a:xfrm>
          <a:prstGeom prst="rect">
            <a:avLst/>
          </a:prstGeom>
        </p:spPr>
      </p:pic>
      <p:pic>
        <p:nvPicPr>
          <p:cNvPr id="17" name="Picture 2" descr="What does “patent pending” mean? - CHIP LAW GROUP">
            <a:extLst>
              <a:ext uri="{FF2B5EF4-FFF2-40B4-BE49-F238E27FC236}">
                <a16:creationId xmlns:a16="http://schemas.microsoft.com/office/drawing/2014/main" id="{5C57F82D-2E58-8A0D-5421-8C891D24F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37" y="5295750"/>
            <a:ext cx="1447834" cy="96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close-up of a logo&#10;&#10;Description automatically generated">
            <a:extLst>
              <a:ext uri="{FF2B5EF4-FFF2-40B4-BE49-F238E27FC236}">
                <a16:creationId xmlns:a16="http://schemas.microsoft.com/office/drawing/2014/main" id="{B076D36B-85CF-B0BB-5974-228F654C54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37" y="4821602"/>
            <a:ext cx="2161893" cy="52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487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44A08-928E-3E09-5715-B4DD058DD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06567"/>
            <a:ext cx="10108800" cy="461665"/>
          </a:xfrm>
        </p:spPr>
        <p:txBody>
          <a:bodyPr/>
          <a:lstStyle/>
          <a:p>
            <a:r>
              <a:rPr lang="en-GB" sz="2400" dirty="0"/>
              <a:t>Adaptation of Large Telescope for Deep Space Communication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512A9E-5DDE-D564-64B7-AE1D45D59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9124806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Adaptation of the Ground Laser Receiver (GLR) for use with </a:t>
            </a:r>
            <a:r>
              <a:rPr lang="en-GB" b="1" dirty="0">
                <a:solidFill>
                  <a:srgbClr val="FF0000"/>
                </a:solidFill>
              </a:rPr>
              <a:t>3m+ class telescopes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Establishing the necessary provisions and procedures to ensure its compatibility </a:t>
            </a:r>
            <a:r>
              <a:rPr lang="en-GB" b="1" dirty="0">
                <a:solidFill>
                  <a:srgbClr val="FF0000"/>
                </a:solidFill>
              </a:rPr>
              <a:t>as a visitor instrument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Cross-disciplinary benefits (Deep Space Com and astronomy)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use of new </a:t>
            </a:r>
            <a:r>
              <a:rPr lang="en-GB" b="1" dirty="0">
                <a:solidFill>
                  <a:srgbClr val="00B050"/>
                </a:solidFill>
              </a:rPr>
              <a:t>Single-Photon-Detection technology </a:t>
            </a:r>
            <a:r>
              <a:rPr lang="en-GB" dirty="0"/>
              <a:t>(</a:t>
            </a:r>
            <a:r>
              <a:rPr lang="en-GB" dirty="0" err="1"/>
              <a:t>e.g</a:t>
            </a:r>
            <a:r>
              <a:rPr lang="en-GB" dirty="0"/>
              <a:t>, ultra-sensitive IR astronomy, fast transient sources, exoplanet transit studies).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ESO NTT will be hosting</a:t>
            </a:r>
            <a:r>
              <a:rPr lang="en-GB" dirty="0"/>
              <a:t> ESA Ground Laser Receiver in </a:t>
            </a:r>
            <a:r>
              <a:rPr lang="en-GB" b="1" dirty="0">
                <a:solidFill>
                  <a:srgbClr val="FF0000"/>
                </a:solidFill>
              </a:rPr>
              <a:t>Q1 2026 </a:t>
            </a:r>
          </a:p>
          <a:p>
            <a:endParaRPr lang="en-GB" dirty="0"/>
          </a:p>
        </p:txBody>
      </p:sp>
      <p:pic>
        <p:nvPicPr>
          <p:cNvPr id="4" name="object 10">
            <a:extLst>
              <a:ext uri="{FF2B5EF4-FFF2-40B4-BE49-F238E27FC236}">
                <a16:creationId xmlns:a16="http://schemas.microsoft.com/office/drawing/2014/main" id="{3C3979EC-136B-9D09-3A82-D4A2BFA3A1D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44406" y="1312685"/>
            <a:ext cx="2424683" cy="368808"/>
          </a:xfrm>
          <a:prstGeom prst="rect">
            <a:avLst/>
          </a:prstGeom>
        </p:spPr>
      </p:pic>
      <p:pic>
        <p:nvPicPr>
          <p:cNvPr id="5" name="object 12">
            <a:extLst>
              <a:ext uri="{FF2B5EF4-FFF2-40B4-BE49-F238E27FC236}">
                <a16:creationId xmlns:a16="http://schemas.microsoft.com/office/drawing/2014/main" id="{3788E435-313B-085C-750D-BB7D2799A65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037" y="1932693"/>
            <a:ext cx="1940052" cy="701040"/>
          </a:xfrm>
          <a:prstGeom prst="rect">
            <a:avLst/>
          </a:prstGeom>
        </p:spPr>
      </p:pic>
      <p:pic>
        <p:nvPicPr>
          <p:cNvPr id="6" name="object 11">
            <a:extLst>
              <a:ext uri="{FF2B5EF4-FFF2-40B4-BE49-F238E27FC236}">
                <a16:creationId xmlns:a16="http://schemas.microsoft.com/office/drawing/2014/main" id="{C3B70CAB-78F4-F527-A210-16872FC6CC1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571414" y="2807318"/>
            <a:ext cx="2218944" cy="75895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A7F2F96-276B-E8B5-12C2-8121B1B09FC4}"/>
              </a:ext>
            </a:extLst>
          </p:cNvPr>
          <p:cNvGrpSpPr/>
          <p:nvPr/>
        </p:nvGrpSpPr>
        <p:grpSpPr>
          <a:xfrm>
            <a:off x="1758992" y="4038572"/>
            <a:ext cx="2983561" cy="2025164"/>
            <a:chOff x="344668" y="3950640"/>
            <a:chExt cx="2983561" cy="202516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58F1C05-E946-9059-3328-3049DFD08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4668" y="3950640"/>
              <a:ext cx="2983561" cy="20251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56980F-DD5B-0379-6FB5-F2F8D2EC0464}"/>
                </a:ext>
              </a:extLst>
            </p:cNvPr>
            <p:cNvSpPr txBox="1"/>
            <p:nvPr/>
          </p:nvSpPr>
          <p:spPr>
            <a:xfrm>
              <a:off x="344668" y="5668027"/>
              <a:ext cx="92004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en-US" sz="1400" dirty="0"/>
                <a:t>ESO NTT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1F67987-757C-EC50-FA1E-31AE87BD627F}"/>
              </a:ext>
            </a:extLst>
          </p:cNvPr>
          <p:cNvGrpSpPr/>
          <p:nvPr/>
        </p:nvGrpSpPr>
        <p:grpSpPr>
          <a:xfrm>
            <a:off x="5459269" y="4012941"/>
            <a:ext cx="6152144" cy="2322659"/>
            <a:chOff x="5459269" y="4012941"/>
            <a:chExt cx="6152144" cy="232265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15EEE07-2156-8893-EE5D-C3E61C7D1676}"/>
                </a:ext>
              </a:extLst>
            </p:cNvPr>
            <p:cNvGrpSpPr/>
            <p:nvPr/>
          </p:nvGrpSpPr>
          <p:grpSpPr>
            <a:xfrm>
              <a:off x="8851953" y="4012941"/>
              <a:ext cx="2759460" cy="2322659"/>
              <a:chOff x="8772042" y="3103299"/>
              <a:chExt cx="2759460" cy="232265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8200D44-6ED9-0402-CA62-54A6B251E7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6856"/>
              <a:stretch/>
            </p:blipFill>
            <p:spPr>
              <a:xfrm>
                <a:off x="8772042" y="3103299"/>
                <a:ext cx="2759460" cy="2006771"/>
              </a:xfrm>
              <a:prstGeom prst="rect">
                <a:avLst/>
              </a:prstGeom>
            </p:spPr>
          </p:pic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7BB67033-A23E-85D2-4842-60E9D2D5168D}"/>
                  </a:ext>
                </a:extLst>
              </p:cNvPr>
              <p:cNvSpPr txBox="1"/>
              <p:nvPr/>
            </p:nvSpPr>
            <p:spPr>
              <a:xfrm>
                <a:off x="9807715" y="5118181"/>
                <a:ext cx="677333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algn="ctr"/>
                <a:r>
                  <a:rPr lang="en-US" sz="1400" dirty="0"/>
                  <a:t>TNG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8EBCF29-E04C-0BBF-43BA-0FECF6422E14}"/>
                </a:ext>
              </a:extLst>
            </p:cNvPr>
            <p:cNvGrpSpPr/>
            <p:nvPr/>
          </p:nvGrpSpPr>
          <p:grpSpPr>
            <a:xfrm>
              <a:off x="5459269" y="4038572"/>
              <a:ext cx="2675968" cy="2237476"/>
              <a:chOff x="5270400" y="3429000"/>
              <a:chExt cx="2675968" cy="223747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B5A615B-F090-7E8E-A2A1-F88C3249D5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70400" y="3429000"/>
                <a:ext cx="2675968" cy="1835939"/>
              </a:xfrm>
              <a:prstGeom prst="rect">
                <a:avLst/>
              </a:prstGeom>
            </p:spPr>
          </p:pic>
          <p:sp>
            <p:nvSpPr>
              <p:cNvPr id="16" name="TextBox 8">
                <a:extLst>
                  <a:ext uri="{FF2B5EF4-FFF2-40B4-BE49-F238E27FC236}">
                    <a16:creationId xmlns:a16="http://schemas.microsoft.com/office/drawing/2014/main" id="{C4C84539-E32B-9C16-2648-3DE4173B0543}"/>
                  </a:ext>
                </a:extLst>
              </p:cNvPr>
              <p:cNvSpPr txBox="1"/>
              <p:nvPr/>
            </p:nvSpPr>
            <p:spPr>
              <a:xfrm>
                <a:off x="6112669" y="5358699"/>
                <a:ext cx="116275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algn="ctr"/>
                <a:r>
                  <a:rPr lang="en-US" sz="1400" dirty="0"/>
                  <a:t>Calar Alto</a:t>
                </a:r>
              </a:p>
            </p:txBody>
          </p:sp>
        </p:grpSp>
      </p:grpSp>
      <p:pic>
        <p:nvPicPr>
          <p:cNvPr id="20" name="Picture 19" descr="A blue and white logo&#10;&#10;AI-generated content may be incorrect.">
            <a:extLst>
              <a:ext uri="{FF2B5EF4-FFF2-40B4-BE49-F238E27FC236}">
                <a16:creationId xmlns:a16="http://schemas.microsoft.com/office/drawing/2014/main" id="{DE0A470D-D352-2966-72BF-DD33D887D3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706" y="3737341"/>
            <a:ext cx="18764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3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55B71-4245-2666-2EFF-BC71FC323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37345"/>
            <a:ext cx="10108800" cy="400110"/>
          </a:xfrm>
        </p:spPr>
        <p:txBody>
          <a:bodyPr/>
          <a:lstStyle/>
          <a:p>
            <a:r>
              <a:rPr lang="en-GB" sz="2000" dirty="0"/>
              <a:t>System Study for Voyage 2050 – Deep-Space Optical Links Beyond 4.2 AU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D5D508E-442D-938E-18D6-A54D92D02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F59B08-1061-8E23-B7A6-CCB4AE885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0500"/>
            <a:ext cx="8636000" cy="57643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15CCFFF-DB15-A482-F8DC-99401798FD71}"/>
              </a:ext>
            </a:extLst>
          </p:cNvPr>
          <p:cNvSpPr/>
          <p:nvPr/>
        </p:nvSpPr>
        <p:spPr>
          <a:xfrm>
            <a:off x="-18260" y="780500"/>
            <a:ext cx="2550695" cy="5694365"/>
          </a:xfrm>
          <a:prstGeom prst="rect">
            <a:avLst/>
          </a:prstGeom>
          <a:solidFill>
            <a:schemeClr val="accent1">
              <a:alpha val="40000"/>
            </a:schemeClr>
          </a:solidFill>
          <a:effectLst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961F90-73E2-6E57-A420-9E1981F4EA0C}"/>
              </a:ext>
            </a:extLst>
          </p:cNvPr>
          <p:cNvSpPr/>
          <p:nvPr/>
        </p:nvSpPr>
        <p:spPr>
          <a:xfrm>
            <a:off x="2752035" y="780500"/>
            <a:ext cx="2550695" cy="5694365"/>
          </a:xfrm>
          <a:prstGeom prst="rect">
            <a:avLst/>
          </a:prstGeom>
          <a:solidFill>
            <a:schemeClr val="tx1">
              <a:lumMod val="50000"/>
              <a:lumOff val="50000"/>
              <a:alpha val="34131"/>
            </a:schemeClr>
          </a:solidFill>
          <a:effectLst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507606-9CFE-B8F9-6973-15F9169F3F37}"/>
              </a:ext>
            </a:extLst>
          </p:cNvPr>
          <p:cNvSpPr txBox="1"/>
          <p:nvPr/>
        </p:nvSpPr>
        <p:spPr>
          <a:xfrm>
            <a:off x="7071812" y="4641584"/>
            <a:ext cx="5153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dirty="0">
                <a:solidFill>
                  <a:schemeClr val="bg1"/>
                </a:solidFill>
                <a:effectLst/>
                <a:latin typeface="+mj-lt"/>
              </a:rPr>
              <a:t>ESA’s Space Science Programme up to 2050.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chemeClr val="bg1"/>
                </a:solidFill>
                <a:effectLst/>
                <a:latin typeface="+mj-lt"/>
              </a:rPr>
              <a:t>Cosmic Vision - </a:t>
            </a:r>
            <a:r>
              <a:rPr lang="en-GB" b="0" i="0" u="none" strike="noStrike" dirty="0">
                <a:solidFill>
                  <a:schemeClr val="bg1"/>
                </a:solidFill>
                <a:effectLst/>
                <a:latin typeface="+mj-lt"/>
              </a:rPr>
              <a:t>ESA’s Jupiter Icy Moons Explorer: Ganymede, Callisto and Europa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014F50-28D9-5FD5-E4F6-7AAF7A172D8E}"/>
              </a:ext>
            </a:extLst>
          </p:cNvPr>
          <p:cNvSpPr txBox="1"/>
          <p:nvPr/>
        </p:nvSpPr>
        <p:spPr>
          <a:xfrm>
            <a:off x="7025512" y="5564914"/>
            <a:ext cx="46762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chemeClr val="bg1"/>
                </a:solidFill>
                <a:effectLst/>
                <a:latin typeface="+mj-lt"/>
              </a:rPr>
              <a:t>Voyage 2050 - a dedicated mission to other icy moons, especially Titan or Enceladus in the Saturnian system </a:t>
            </a:r>
            <a:endParaRPr lang="en-GB" dirty="0">
              <a:solidFill>
                <a:schemeClr val="bg1"/>
              </a:solidFill>
              <a:effectLst/>
              <a:latin typeface="+mj-lt"/>
            </a:endParaRPr>
          </a:p>
        </p:txBody>
      </p:sp>
      <p:grpSp>
        <p:nvGrpSpPr>
          <p:cNvPr id="14" name="object 6">
            <a:extLst>
              <a:ext uri="{FF2B5EF4-FFF2-40B4-BE49-F238E27FC236}">
                <a16:creationId xmlns:a16="http://schemas.microsoft.com/office/drawing/2014/main" id="{E42DEDDA-B4D2-6F2A-E020-45411C288E89}"/>
              </a:ext>
            </a:extLst>
          </p:cNvPr>
          <p:cNvGrpSpPr/>
          <p:nvPr/>
        </p:nvGrpSpPr>
        <p:grpSpPr>
          <a:xfrm>
            <a:off x="8890325" y="458784"/>
            <a:ext cx="2412573" cy="4060528"/>
            <a:chOff x="8363457" y="391477"/>
            <a:chExt cx="3569970" cy="5849620"/>
          </a:xfrm>
        </p:grpSpPr>
        <p:pic>
          <p:nvPicPr>
            <p:cNvPr id="15" name="object 7">
              <a:extLst>
                <a:ext uri="{FF2B5EF4-FFF2-40B4-BE49-F238E27FC236}">
                  <a16:creationId xmlns:a16="http://schemas.microsoft.com/office/drawing/2014/main" id="{6DA955EF-3FAD-8833-F2A1-9F28906CD87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63457" y="2399423"/>
              <a:ext cx="2860548" cy="3841623"/>
            </a:xfrm>
            <a:prstGeom prst="rect">
              <a:avLst/>
            </a:prstGeom>
          </p:spPr>
        </p:pic>
        <p:pic>
          <p:nvPicPr>
            <p:cNvPr id="16" name="object 8">
              <a:extLst>
                <a:ext uri="{FF2B5EF4-FFF2-40B4-BE49-F238E27FC236}">
                  <a16:creationId xmlns:a16="http://schemas.microsoft.com/office/drawing/2014/main" id="{215189D1-C96E-FCB0-B127-E38485950E3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56976" y="391477"/>
              <a:ext cx="1576070" cy="8875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4105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187AF5-D500-8ADF-37F1-FF342BF6F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921" y="3221609"/>
            <a:ext cx="10108800" cy="565200"/>
          </a:xfrm>
        </p:spPr>
        <p:txBody>
          <a:bodyPr/>
          <a:lstStyle/>
          <a:p>
            <a:pPr algn="ctr"/>
            <a:r>
              <a:rPr lang="en-GB" dirty="0"/>
              <a:t>DETECTORS</a:t>
            </a:r>
          </a:p>
        </p:txBody>
      </p:sp>
    </p:spTree>
    <p:extLst>
      <p:ext uri="{BB962C8B-B14F-4D97-AF65-F5344CB8AC3E}">
        <p14:creationId xmlns:p14="http://schemas.microsoft.com/office/powerpoint/2010/main" val="21763926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34420-00ED-579D-621B-12865AC6B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DF8FA-FEC6-F948-4B4B-7FD4C335C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06568"/>
            <a:ext cx="10108800" cy="461665"/>
          </a:xfrm>
        </p:spPr>
        <p:txBody>
          <a:bodyPr/>
          <a:lstStyle/>
          <a:p>
            <a:r>
              <a:rPr lang="en-GB" sz="2400" dirty="0"/>
              <a:t>Detector technology under mission-driven pressure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21CD8CE-D7A0-5408-2CBD-C089B81DEC56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182647" y="986872"/>
            <a:ext cx="11860043" cy="1656936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b="1" dirty="0">
                <a:solidFill>
                  <a:schemeClr val="bg1"/>
                </a:solidFill>
              </a:rPr>
              <a:t>What science missions are demanding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Larger, high-quality focal plane arrays with performance beyond today’s state-of-the-art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Operation at the limits of noise, stability, radiation, and temperature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Increasing emphasis on compact, low-power, long-lifetime instruments</a:t>
            </a:r>
          </a:p>
          <a:p>
            <a:pPr marL="2219966" lvl="3" indent="-285750">
              <a:buFont typeface="Arial" panose="020B0604020202020204" pitchFamily="34" charset="0"/>
              <a:buChar char="•"/>
            </a:pPr>
            <a:endParaRPr lang="en-US" sz="1600" kern="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AD65D-0543-A7C3-87E3-1A848B227A05}"/>
              </a:ext>
            </a:extLst>
          </p:cNvPr>
          <p:cNvSpPr txBox="1">
            <a:spLocks/>
          </p:cNvSpPr>
          <p:nvPr/>
        </p:nvSpPr>
        <p:spPr bwMode="auto">
          <a:xfrm>
            <a:off x="182647" y="2743789"/>
            <a:ext cx="11860043" cy="1778516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b="1" kern="0" dirty="0">
                <a:solidFill>
                  <a:schemeClr val="bg1"/>
                </a:solidFill>
              </a:rPr>
              <a:t>Technology evolution in response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chemeClr val="bg1"/>
                </a:solidFill>
              </a:rPr>
              <a:t>CMOS image sensors increasingly adopted across science missions→ Performance limits still being actively understood, as previously with CCDs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chemeClr val="bg1"/>
                </a:solidFill>
              </a:rPr>
              <a:t>Infrared focal planes: growing interest in linear-mode APDs (SWIR)→ Potential SNR advantage over current market leaders→ On-sky demonstrations and maturation planned in the near term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A42DF2-FC96-0E3B-273D-CFAA3AE60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41" y="4731615"/>
            <a:ext cx="2169111" cy="1438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3F6489-083F-4206-FD11-0E5247AAA6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3051" y="4696637"/>
            <a:ext cx="2684156" cy="15081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C96747-9AD5-B466-FB88-BF778A5A0C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177" y="4696637"/>
            <a:ext cx="2641220" cy="14790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2DDAED-C3DA-0FA6-256C-19DD8A925C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022" y="4731615"/>
            <a:ext cx="1998698" cy="15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08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88476-D8EE-316B-C7E7-D85C8C0C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37345"/>
            <a:ext cx="10108800" cy="400110"/>
          </a:xfrm>
        </p:spPr>
        <p:txBody>
          <a:bodyPr/>
          <a:lstStyle/>
          <a:p>
            <a:r>
              <a:rPr lang="en-GB" sz="2000" dirty="0"/>
              <a:t>Why space science missions are pushing technology — and ESA’s role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46BB0D-8471-B3EC-0D74-C33CD00A3C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880292"/>
            <a:ext cx="11830226" cy="562424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8AD8D8-A5BC-CEAA-9A33-F4EFBF09EE59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89660" y="1560443"/>
            <a:ext cx="11956566" cy="4248940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indent="-404264">
              <a:buFont typeface="Wingdings" panose="05000000000000000000" pitchFamily="2" charset="2"/>
              <a:buChar char="ü"/>
            </a:pPr>
            <a:r>
              <a:rPr lang="en-GB" sz="1700" b="1" kern="0" dirty="0">
                <a:solidFill>
                  <a:schemeClr val="accent3"/>
                </a:solidFill>
              </a:rPr>
              <a:t>Faints signals: Science targets operate at the limit of photon detection and noise, leaving minimal </a:t>
            </a:r>
          </a:p>
          <a:p>
            <a:r>
              <a:rPr lang="en-GB" sz="1700" b="1" dirty="0">
                <a:solidFill>
                  <a:schemeClr val="accent3"/>
                </a:solidFill>
              </a:rPr>
              <a:t>       </a:t>
            </a:r>
            <a:r>
              <a:rPr lang="en-GB" sz="1700" b="1" kern="0" dirty="0">
                <a:solidFill>
                  <a:schemeClr val="accent3"/>
                </a:solidFill>
              </a:rPr>
              <a:t>performance margin.</a:t>
            </a:r>
          </a:p>
          <a:p>
            <a:endParaRPr lang="en-US" sz="1700" kern="0" dirty="0">
              <a:solidFill>
                <a:schemeClr val="accent3"/>
              </a:solidFill>
            </a:endParaRPr>
          </a:p>
          <a:p>
            <a:pPr indent="-404264">
              <a:buFont typeface="Wingdings" panose="05000000000000000000" pitchFamily="2" charset="2"/>
              <a:buChar char="ü"/>
            </a:pPr>
            <a:r>
              <a:rPr lang="en-GB" sz="1700" b="1" kern="0" dirty="0">
                <a:solidFill>
                  <a:schemeClr val="accent3"/>
                </a:solidFill>
              </a:rPr>
              <a:t>Distributed measurements: Modern missions rely on spatially separated assets requiring long-term coherence  </a:t>
            </a:r>
          </a:p>
          <a:p>
            <a:r>
              <a:rPr lang="en-GB" sz="1700" b="1" dirty="0">
                <a:solidFill>
                  <a:schemeClr val="accent3"/>
                </a:solidFill>
              </a:rPr>
              <a:t>      </a:t>
            </a:r>
            <a:r>
              <a:rPr lang="en-GB" sz="1700" b="1" kern="0" dirty="0">
                <a:solidFill>
                  <a:schemeClr val="accent3"/>
                </a:solidFill>
              </a:rPr>
              <a:t>across systems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700" kern="0" dirty="0">
                <a:solidFill>
                  <a:schemeClr val="accent3"/>
                </a:solidFill>
              </a:rPr>
              <a:t> </a:t>
            </a:r>
            <a:r>
              <a:rPr lang="en-GB" sz="1700" b="1" dirty="0">
                <a:solidFill>
                  <a:schemeClr val="accent3"/>
                </a:solidFill>
              </a:rPr>
              <a:t>Missions'</a:t>
            </a:r>
            <a:r>
              <a:rPr lang="en-GB" sz="1700" b="1" kern="0" dirty="0">
                <a:solidFill>
                  <a:schemeClr val="accent3"/>
                </a:solidFill>
              </a:rPr>
              <a:t> lifetime</a:t>
            </a:r>
            <a:r>
              <a:rPr lang="en-GB" sz="1700" kern="0" dirty="0">
                <a:solidFill>
                  <a:schemeClr val="accent3"/>
                </a:solidFill>
              </a:rPr>
              <a:t>: </a:t>
            </a:r>
            <a:r>
              <a:rPr lang="en-GB" sz="1700" b="1" kern="0" dirty="0">
                <a:solidFill>
                  <a:schemeClr val="accent3"/>
                </a:solidFill>
              </a:rPr>
              <a:t>now last decades, not years, stressing stability and reliability far beyond classical design margins</a:t>
            </a:r>
            <a:endParaRPr lang="en-US" sz="1700" b="1" kern="0" dirty="0">
              <a:solidFill>
                <a:schemeClr val="accent3"/>
              </a:solidFill>
            </a:endParaRPr>
          </a:p>
          <a:p>
            <a:pPr marL="377062" lvl="1"/>
            <a:endParaRPr lang="en-US" sz="1700" kern="0" dirty="0">
              <a:solidFill>
                <a:schemeClr val="accent3"/>
              </a:solidFill>
            </a:endParaRPr>
          </a:p>
          <a:p>
            <a:pPr indent="-404264">
              <a:buFont typeface="Wingdings" panose="05000000000000000000" pitchFamily="2" charset="2"/>
              <a:buChar char="ü"/>
            </a:pPr>
            <a:r>
              <a:rPr lang="en-GB" sz="1700" b="1" kern="0" dirty="0">
                <a:solidFill>
                  <a:schemeClr val="accent3"/>
                </a:solidFill>
              </a:rPr>
              <a:t>ESA’s role: </a:t>
            </a:r>
          </a:p>
          <a:p>
            <a:pPr lvl="1" indent="-404264">
              <a:buFont typeface="Wingdings" panose="05000000000000000000" pitchFamily="2" charset="2"/>
              <a:buChar char="ü"/>
            </a:pPr>
            <a:r>
              <a:rPr lang="en-GB" sz="1700" b="1" kern="0" dirty="0">
                <a:solidFill>
                  <a:schemeClr val="accent3"/>
                </a:solidFill>
              </a:rPr>
              <a:t>Translate science requirements into coherent end-to-end systems</a:t>
            </a:r>
          </a:p>
          <a:p>
            <a:pPr lvl="1" indent="-404264">
              <a:buFont typeface="Wingdings" panose="05000000000000000000" pitchFamily="2" charset="2"/>
              <a:buChar char="ü"/>
            </a:pPr>
            <a:r>
              <a:rPr lang="en-GB" sz="1700" b="1" kern="0" dirty="0">
                <a:solidFill>
                  <a:schemeClr val="accent3"/>
                </a:solidFill>
              </a:rPr>
              <a:t>De-risk critical technologies from component to infrastructure</a:t>
            </a:r>
            <a:endParaRPr lang="en-US" sz="1700" kern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923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8BF79-811A-B52F-90F3-91B28371E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Swiss-led detector activities: concrete examples 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4E8589B0-F34A-A3D1-1DE9-DAAAC4641C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701402"/>
              </p:ext>
            </p:extLst>
          </p:nvPr>
        </p:nvGraphicFramePr>
        <p:xfrm>
          <a:off x="219075" y="882650"/>
          <a:ext cx="11764963" cy="532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F7E104C-160F-2DAB-FA2F-1514AE6DC6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340" y="1896573"/>
            <a:ext cx="1561348" cy="5315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F5952B-55C7-2985-8426-0F199AA5CF36}"/>
              </a:ext>
            </a:extLst>
          </p:cNvPr>
          <p:cNvSpPr txBox="1"/>
          <p:nvPr/>
        </p:nvSpPr>
        <p:spPr>
          <a:xfrm>
            <a:off x="135615" y="3371596"/>
            <a:ext cx="57980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Objective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Enable compact, cost-efficient ground receivers by 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combining high-rate data reception and optical tracking 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within a single detector architecture.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+ data)Removal of dedicated tracking sensors and optics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Why it matters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Reduces optical complexity and alignment effort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Enables simpler, scalable ground stations for science and space links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F618B-1DD2-95FC-D2B4-DD9683E50594}"/>
              </a:ext>
            </a:extLst>
          </p:cNvPr>
          <p:cNvSpPr txBox="1"/>
          <p:nvPr/>
        </p:nvSpPr>
        <p:spPr>
          <a:xfrm>
            <a:off x="5812986" y="3442019"/>
            <a:ext cx="6412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Objective</a:t>
            </a:r>
          </a:p>
          <a:p>
            <a:pPr algn="l"/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Demonstrate next-generation III-V APDs at 1550 nm with improved bandwidth, noise, and radiation performance over state-of-the-art </a:t>
            </a:r>
            <a:r>
              <a:rPr lang="en-GB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InGaAs</a:t>
            </a: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devices.</a:t>
            </a:r>
          </a:p>
          <a:p>
            <a:pPr algn="l"/>
            <a:endParaRPr lang="en-GB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l"/>
            <a:r>
              <a:rPr lang="en-GB" b="1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Why it matters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Improves sensitivity and robustness of ground-based optical instruments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Supports long-lifetime science and communication infrastructures</a:t>
            </a:r>
          </a:p>
        </p:txBody>
      </p:sp>
    </p:spTree>
    <p:extLst>
      <p:ext uri="{BB962C8B-B14F-4D97-AF65-F5344CB8AC3E}">
        <p14:creationId xmlns:p14="http://schemas.microsoft.com/office/powerpoint/2010/main" val="2289201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8FC9B-7D49-AF3D-F89F-F884ED059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GSTP Element 1 compendia 2026-2028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F48BC-2E54-F12A-4DDB-5A54B8BC1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CFB0DB-DA4E-0BC3-EBAE-8144365E9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1" y="0"/>
            <a:ext cx="12210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105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39F51-A0E7-570B-2426-8D08BB33B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01"/>
            <a:ext cx="10108800" cy="553998"/>
          </a:xfrm>
        </p:spPr>
        <p:txBody>
          <a:bodyPr/>
          <a:lstStyle/>
          <a:p>
            <a:r>
              <a:rPr lang="en-GB"/>
              <a:t>GSTP E1 Develop - Compendia 2026 - 2028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4B10C6-BEF7-02E0-A38A-FD2E7EE4C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Published on ESA-star: </a:t>
            </a:r>
            <a:r>
              <a:rPr lang="en-GB" dirty="0">
                <a:hlinkClick r:id="rId2"/>
              </a:rPr>
              <a:t>https://esastar-publication.sso.esa.int/news/details/11170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Campaign for expressing interest through OSIP, to help align conversations</a:t>
            </a:r>
            <a:br>
              <a:rPr lang="en-GB" dirty="0"/>
            </a:br>
            <a:r>
              <a:rPr lang="en-GB" dirty="0"/>
              <a:t>between ESA, national delegates, and industry – thanks to those who participated!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2009583-7732-55E8-FC3A-5E4FB223A35F}"/>
              </a:ext>
            </a:extLst>
          </p:cNvPr>
          <p:cNvGraphicFramePr>
            <a:graphicFrameLocks/>
          </p:cNvGraphicFramePr>
          <p:nvPr/>
        </p:nvGraphicFramePr>
        <p:xfrm>
          <a:off x="1153520" y="1519301"/>
          <a:ext cx="10108798" cy="1536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631">
                  <a:extLst>
                    <a:ext uri="{9D8B030D-6E8A-4147-A177-3AD203B41FA5}">
                      <a16:colId xmlns:a16="http://schemas.microsoft.com/office/drawing/2014/main" val="3022552965"/>
                    </a:ext>
                  </a:extLst>
                </a:gridCol>
                <a:gridCol w="3869980">
                  <a:extLst>
                    <a:ext uri="{9D8B030D-6E8A-4147-A177-3AD203B41FA5}">
                      <a16:colId xmlns:a16="http://schemas.microsoft.com/office/drawing/2014/main" val="1858780894"/>
                    </a:ext>
                  </a:extLst>
                </a:gridCol>
                <a:gridCol w="1048834">
                  <a:extLst>
                    <a:ext uri="{9D8B030D-6E8A-4147-A177-3AD203B41FA5}">
                      <a16:colId xmlns:a16="http://schemas.microsoft.com/office/drawing/2014/main" val="1606704843"/>
                    </a:ext>
                  </a:extLst>
                </a:gridCol>
                <a:gridCol w="1047913">
                  <a:extLst>
                    <a:ext uri="{9D8B030D-6E8A-4147-A177-3AD203B41FA5}">
                      <a16:colId xmlns:a16="http://schemas.microsoft.com/office/drawing/2014/main" val="667984217"/>
                    </a:ext>
                  </a:extLst>
                </a:gridCol>
                <a:gridCol w="1239533">
                  <a:extLst>
                    <a:ext uri="{9D8B030D-6E8A-4147-A177-3AD203B41FA5}">
                      <a16:colId xmlns:a16="http://schemas.microsoft.com/office/drawing/2014/main" val="3482869501"/>
                    </a:ext>
                  </a:extLst>
                </a:gridCol>
                <a:gridCol w="2480907">
                  <a:extLst>
                    <a:ext uri="{9D8B030D-6E8A-4147-A177-3AD203B41FA5}">
                      <a16:colId xmlns:a16="http://schemas.microsoft.com/office/drawing/2014/main" val="3058874127"/>
                    </a:ext>
                  </a:extLst>
                </a:gridCol>
              </a:tblGrid>
              <a:tr h="495629"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 marL="91455" marR="91455" marT="45728" marB="45728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 marL="91455" marR="91455" marT="45728" marB="45728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Proposed Budget</a:t>
                      </a:r>
                      <a:endParaRPr lang="en-GB" sz="1100"/>
                    </a:p>
                  </a:txBody>
                  <a:tcPr marL="91455" marR="91455" marT="45728" marB="45728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Duration (months)</a:t>
                      </a:r>
                      <a:endParaRPr lang="en-GB" sz="1100"/>
                    </a:p>
                  </a:txBody>
                  <a:tcPr marL="91455" marR="91455" marT="45728" marB="45728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Program</a:t>
                      </a:r>
                      <a:endParaRPr lang="en-GB" sz="1100"/>
                    </a:p>
                  </a:txBody>
                  <a:tcPr marL="91455" marR="91455" marT="45728" marB="45728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Current Status</a:t>
                      </a:r>
                      <a:endParaRPr lang="en-GB" sz="1100"/>
                    </a:p>
                  </a:txBody>
                  <a:tcPr marL="91455" marR="91455" marT="45728" marB="45728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054355"/>
                  </a:ext>
                </a:extLst>
              </a:tr>
              <a:tr h="52024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buNone/>
                      </a:pPr>
                      <a:r>
                        <a:rPr lang="en-GB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Infrared Detector for Next Generation Sounder Instruments</a:t>
                      </a:r>
                      <a:endParaRPr lang="en-US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1500k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GSTP compendium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Proposed in GSTP Element 1 Develop Compendia 2026-2028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545495"/>
                  </a:ext>
                </a:extLst>
              </a:tr>
              <a:tr h="52024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Detector array for EO Lidar Applications</a:t>
                      </a:r>
                    </a:p>
                  </a:txBody>
                  <a:tcPr marL="114300" marR="114300" marT="76200" marB="76200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1000k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GSTP compendium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Proposed in GSTP Element 1 Develop Compendia 2026-2028</a:t>
                      </a:r>
                    </a:p>
                  </a:txBody>
                  <a:tcPr marL="91453" marR="91453" marT="45701" marB="45701"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72090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E989FDA-513E-056D-7A88-A8E4C7DE8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323" y="3106674"/>
            <a:ext cx="2920015" cy="32713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22BE95-2F18-9838-A3E0-C6397D5DC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576" y="4275884"/>
            <a:ext cx="2954953" cy="18799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AA4EED-7721-71FB-1C74-C1D803D323E8}"/>
              </a:ext>
            </a:extLst>
          </p:cNvPr>
          <p:cNvSpPr txBox="1"/>
          <p:nvPr/>
        </p:nvSpPr>
        <p:spPr>
          <a:xfrm>
            <a:off x="131736" y="6207071"/>
            <a:ext cx="103761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ESA UNCLASSIFIED - For ESA Official Use Only - no distribution beyond DWG and CTB groups</a:t>
            </a:r>
          </a:p>
        </p:txBody>
      </p:sp>
    </p:spTree>
    <p:extLst>
      <p:ext uri="{BB962C8B-B14F-4D97-AF65-F5344CB8AC3E}">
        <p14:creationId xmlns:p14="http://schemas.microsoft.com/office/powerpoint/2010/main" val="1113835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092CB-5702-2662-452E-9928132E8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76BB-7168-A29E-4CEA-E45E46EDE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21DE7B-88C5-021D-2A69-99D7A1E29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25338" cy="68857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63B65F-36E9-7C87-E6A3-C87CFDD46E95}"/>
              </a:ext>
            </a:extLst>
          </p:cNvPr>
          <p:cNvSpPr/>
          <p:nvPr/>
        </p:nvSpPr>
        <p:spPr>
          <a:xfrm>
            <a:off x="4813300" y="5029200"/>
            <a:ext cx="4775200" cy="25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6174F0-5006-7844-F3AC-2692D90E9D32}"/>
              </a:ext>
            </a:extLst>
          </p:cNvPr>
          <p:cNvSpPr/>
          <p:nvPr/>
        </p:nvSpPr>
        <p:spPr>
          <a:xfrm>
            <a:off x="4833538" y="1168400"/>
            <a:ext cx="3261525" cy="25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471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5F223C-BCDA-EB38-259A-1CBD9655E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400" b="0" i="0" u="none" strike="noStrike" dirty="0">
                <a:solidFill>
                  <a:schemeClr val="bg1"/>
                </a:solidFill>
                <a:effectLst/>
                <a:latin typeface="-apple-system"/>
              </a:rPr>
              <a:t>                    </a:t>
            </a:r>
          </a:p>
          <a:p>
            <a:pPr algn="ctr"/>
            <a:r>
              <a:rPr lang="en-GB" sz="4400" b="1" i="0" u="none" strike="noStrike" dirty="0">
                <a:solidFill>
                  <a:schemeClr val="bg1"/>
                </a:solidFill>
                <a:effectLst/>
                <a:latin typeface="-apple-system"/>
              </a:rPr>
              <a:t>Thank you for your attention!</a:t>
            </a:r>
            <a:endParaRPr lang="en-GB" sz="4400" dirty="0">
              <a:solidFill>
                <a:schemeClr val="bg1"/>
              </a:solidFill>
              <a:latin typeface="-apple-system"/>
            </a:endParaRPr>
          </a:p>
          <a:p>
            <a:endParaRPr lang="en-GB" sz="4400" b="0" i="0" u="none" strike="noStrike" dirty="0">
              <a:solidFill>
                <a:schemeClr val="bg1"/>
              </a:solidFill>
              <a:effectLst/>
              <a:latin typeface="-apple-system"/>
            </a:endParaRPr>
          </a:p>
        </p:txBody>
      </p:sp>
      <p:pic>
        <p:nvPicPr>
          <p:cNvPr id="3" name="Picture 2" descr="A planet earth with a logo&#10;&#10;AI-generated content may be incorrect.">
            <a:extLst>
              <a:ext uri="{FF2B5EF4-FFF2-40B4-BE49-F238E27FC236}">
                <a16:creationId xmlns:a16="http://schemas.microsoft.com/office/drawing/2014/main" id="{8A60A706-8B34-79E6-18A3-4CD988E45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014" y="2875929"/>
            <a:ext cx="4616829" cy="172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48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1C6BC9-1814-ECAB-5D33-429408066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33" y="3011664"/>
            <a:ext cx="10109200" cy="565150"/>
          </a:xfrm>
        </p:spPr>
        <p:txBody>
          <a:bodyPr/>
          <a:lstStyle/>
          <a:p>
            <a:pPr algn="ctr"/>
            <a:r>
              <a:rPr lang="en-GB" dirty="0"/>
              <a:t>Clocks, Time &amp; Frequency</a:t>
            </a:r>
          </a:p>
        </p:txBody>
      </p:sp>
    </p:spTree>
    <p:extLst>
      <p:ext uri="{BB962C8B-B14F-4D97-AF65-F5344CB8AC3E}">
        <p14:creationId xmlns:p14="http://schemas.microsoft.com/office/powerpoint/2010/main" val="531109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SA - ESA inaugurates deep space antenna in Australia">
            <a:extLst>
              <a:ext uri="{FF2B5EF4-FFF2-40B4-BE49-F238E27FC236}">
                <a16:creationId xmlns:a16="http://schemas.microsoft.com/office/drawing/2014/main" id="{CEC6E98A-449C-0843-9C3A-18D6B3A3F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1" y="1020420"/>
            <a:ext cx="1174273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25ABAE-F93F-F1F0-EB8B-0624DA1A1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Clocks: the invisible backbone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89FDBDA-88FF-029B-23B5-64BC9FDDD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299" y="1312796"/>
            <a:ext cx="10979979" cy="28715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u="none" dirty="0">
                <a:solidFill>
                  <a:srgbClr val="FFC000"/>
                </a:solidFill>
              </a:rPr>
              <a:t>VLBI, pulsar timing, navigation</a:t>
            </a:r>
          </a:p>
          <a:p>
            <a:endParaRPr lang="en-GB" sz="2000" b="1" u="none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u="none" dirty="0">
                <a:solidFill>
                  <a:srgbClr val="FFC000"/>
                </a:solidFill>
              </a:rPr>
              <a:t>Long-term stability &amp; coherence</a:t>
            </a:r>
          </a:p>
          <a:p>
            <a:endParaRPr lang="en-GB" sz="2000" b="1" u="none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u="none" dirty="0">
                <a:solidFill>
                  <a:srgbClr val="FFC000"/>
                </a:solidFill>
              </a:rPr>
              <a:t>Scaling to future infrastructures (e.g. SKA-like systems)</a:t>
            </a:r>
          </a:p>
          <a:p>
            <a:endParaRPr lang="en-GB" sz="2000" b="1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C000"/>
                </a:solidFill>
              </a:rPr>
              <a:t>Ground time/frequency distribution</a:t>
            </a:r>
          </a:p>
          <a:p>
            <a:endParaRPr lang="en-GB" sz="2000" b="1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C000"/>
                </a:solidFill>
              </a:rPr>
              <a:t>Interfaces with comms &amp; navigation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u="non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4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DC1BE3B-4139-96E0-E8C3-AF0EECD66D14}"/>
              </a:ext>
            </a:extLst>
          </p:cNvPr>
          <p:cNvSpPr txBox="1">
            <a:spLocks/>
          </p:cNvSpPr>
          <p:nvPr/>
        </p:nvSpPr>
        <p:spPr bwMode="auto">
          <a:xfrm>
            <a:off x="97637" y="1107330"/>
            <a:ext cx="5796267" cy="5233835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algn="ctr"/>
            <a:r>
              <a:rPr lang="en-GB" sz="2000" b="1" kern="0" dirty="0">
                <a:solidFill>
                  <a:schemeClr val="accent1"/>
                </a:solidFill>
              </a:rPr>
              <a:t>The Atomic Clock Ensemble in Space – ACES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A7B71DC-28BD-4E2F-9E89-C4253A80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01"/>
            <a:ext cx="10108800" cy="553998"/>
          </a:xfrm>
        </p:spPr>
        <p:txBody>
          <a:bodyPr/>
          <a:lstStyle/>
          <a:p>
            <a:r>
              <a:rPr lang="en-US" dirty="0"/>
              <a:t>Swiss clocks </a:t>
            </a:r>
            <a:r>
              <a:rPr lang="en-US" dirty="0">
                <a:solidFill>
                  <a:schemeClr val="bg1"/>
                </a:solidFill>
              </a:rPr>
              <a:t>in orbit – </a:t>
            </a:r>
            <a:r>
              <a:rPr lang="en-US" dirty="0"/>
              <a:t>Galileo</a:t>
            </a:r>
            <a:r>
              <a:rPr lang="en-US" dirty="0">
                <a:solidFill>
                  <a:schemeClr val="bg1"/>
                </a:solidFill>
              </a:rPr>
              <a:t> and </a:t>
            </a:r>
            <a:r>
              <a:rPr lang="en-US" dirty="0"/>
              <a:t>ACES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441B5D-386A-22B1-9011-F72DF6D4F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16035" y="1580315"/>
            <a:ext cx="1763834" cy="2943171"/>
          </a:xfrm>
          <a:prstGeom prst="rect">
            <a:avLst/>
          </a:prstGeom>
        </p:spPr>
      </p:pic>
      <p:pic>
        <p:nvPicPr>
          <p:cNvPr id="6" name="Picture 5" descr="A rocket launching at night&#10;&#10;AI-generated content may be incorrect.">
            <a:extLst>
              <a:ext uri="{FF2B5EF4-FFF2-40B4-BE49-F238E27FC236}">
                <a16:creationId xmlns:a16="http://schemas.microsoft.com/office/drawing/2014/main" id="{12D03B2A-6965-CB6C-AF95-4E151DE1C5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210" y="2566388"/>
            <a:ext cx="2010258" cy="3596685"/>
          </a:xfrm>
          <a:prstGeom prst="rect">
            <a:avLst/>
          </a:prstGeom>
        </p:spPr>
      </p:pic>
      <p:pic>
        <p:nvPicPr>
          <p:cNvPr id="8" name="Picture 7" descr="A machine with a large box&#10;&#10;AI-generated content may be incorrect.">
            <a:extLst>
              <a:ext uri="{FF2B5EF4-FFF2-40B4-BE49-F238E27FC236}">
                <a16:creationId xmlns:a16="http://schemas.microsoft.com/office/drawing/2014/main" id="{8548F457-59FA-F1D3-A110-2E8F084B18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837" y="3933818"/>
            <a:ext cx="2204670" cy="21795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826A83-C50F-49DD-7E93-3113483086A1}"/>
              </a:ext>
            </a:extLst>
          </p:cNvPr>
          <p:cNvSpPr txBox="1"/>
          <p:nvPr/>
        </p:nvSpPr>
        <p:spPr>
          <a:xfrm>
            <a:off x="-534487" y="2646796"/>
            <a:ext cx="33201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+mn-lt"/>
              </a:rPr>
              <a:t>21/4/2025: ACES 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  <a:latin typeface="+mn-lt"/>
              </a:rPr>
              <a:t>lift off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0A2FB1-3F11-BE8A-BEF8-8631BA320538}"/>
              </a:ext>
            </a:extLst>
          </p:cNvPr>
          <p:cNvSpPr/>
          <p:nvPr/>
        </p:nvSpPr>
        <p:spPr>
          <a:xfrm>
            <a:off x="2718384" y="2527015"/>
            <a:ext cx="839463" cy="524885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F85FF7-8B7D-C290-C2B8-CCBB7ED0B4AD}"/>
              </a:ext>
            </a:extLst>
          </p:cNvPr>
          <p:cNvSpPr txBox="1"/>
          <p:nvPr/>
        </p:nvSpPr>
        <p:spPr>
          <a:xfrm>
            <a:off x="4223644" y="3933818"/>
            <a:ext cx="2007495" cy="26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Space Active </a:t>
            </a:r>
          </a:p>
          <a:p>
            <a:pPr algn="ctr"/>
            <a:r>
              <a:rPr lang="en-GB" sz="12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Hydrogen Maser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7D1ECA-DBBD-5314-C6FF-5F45E5BF1276}"/>
              </a:ext>
            </a:extLst>
          </p:cNvPr>
          <p:cNvCxnSpPr>
            <a:cxnSpLocks/>
          </p:cNvCxnSpPr>
          <p:nvPr/>
        </p:nvCxnSpPr>
        <p:spPr>
          <a:xfrm flipH="1">
            <a:off x="3557847" y="4364730"/>
            <a:ext cx="1110131" cy="1005653"/>
          </a:xfrm>
          <a:prstGeom prst="straightConnector1">
            <a:avLst/>
          </a:prstGeom>
          <a:ln w="349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C443263-BE84-E661-FFF6-96008BAB843D}"/>
              </a:ext>
            </a:extLst>
          </p:cNvPr>
          <p:cNvSpPr txBox="1">
            <a:spLocks/>
          </p:cNvSpPr>
          <p:nvPr/>
        </p:nvSpPr>
        <p:spPr bwMode="auto">
          <a:xfrm>
            <a:off x="6182241" y="1107330"/>
            <a:ext cx="5796267" cy="5233835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algn="ctr"/>
            <a:r>
              <a:rPr lang="en-GB" sz="2400" b="1" kern="0" dirty="0">
                <a:solidFill>
                  <a:schemeClr val="accent1"/>
                </a:solidFill>
              </a:rPr>
              <a:t>Galileo 1</a:t>
            </a:r>
            <a:r>
              <a:rPr lang="en-GB" sz="2400" b="1" kern="0" baseline="30000" dirty="0">
                <a:solidFill>
                  <a:schemeClr val="accent1"/>
                </a:solidFill>
              </a:rPr>
              <a:t>st</a:t>
            </a:r>
            <a:r>
              <a:rPr lang="en-GB" sz="2400" b="1" kern="0" dirty="0">
                <a:solidFill>
                  <a:schemeClr val="accent1"/>
                </a:solidFill>
              </a:rPr>
              <a:t> GEN and 2</a:t>
            </a:r>
            <a:r>
              <a:rPr lang="en-GB" sz="2400" b="1" kern="0" baseline="30000" dirty="0">
                <a:solidFill>
                  <a:schemeClr val="accent1"/>
                </a:solidFill>
              </a:rPr>
              <a:t>nd</a:t>
            </a:r>
            <a:r>
              <a:rPr lang="en-GB" sz="2400" b="1" kern="0" dirty="0">
                <a:solidFill>
                  <a:schemeClr val="accent1"/>
                </a:solidFill>
              </a:rPr>
              <a:t> GEN clocks</a:t>
            </a:r>
          </a:p>
          <a:p>
            <a:pPr algn="ctr"/>
            <a:endParaRPr lang="en-GB" b="1" kern="0" dirty="0">
              <a:solidFill>
                <a:schemeClr val="accent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b="1" kern="0" dirty="0">
                <a:solidFill>
                  <a:schemeClr val="bg1"/>
                </a:solidFill>
              </a:rPr>
              <a:t>Rubidium Atomic Frequency Standard (RAFS)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b="1" kern="0" dirty="0">
                <a:solidFill>
                  <a:schemeClr val="bg1"/>
                </a:solidFill>
              </a:rPr>
              <a:t>Passive Hydrogen Maser (Physical Package)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7098766-D64F-B613-F7E9-871F3EB771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218" y="4778179"/>
            <a:ext cx="2034156" cy="15256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5631E60-03AF-9532-68BA-FCCEBFBEA99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01" y="4653760"/>
            <a:ext cx="2983800" cy="177445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E8707E7-9F22-81DB-7233-32F68F784F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198" y="3170016"/>
            <a:ext cx="2305385" cy="149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5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41B1B-A5D5-ADC6-6741-0B3F686E5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37344"/>
            <a:ext cx="10108800" cy="400110"/>
          </a:xfrm>
        </p:spPr>
        <p:txBody>
          <a:bodyPr/>
          <a:lstStyle/>
          <a:p>
            <a:r>
              <a:rPr lang="en-GB" sz="2000" dirty="0"/>
              <a:t>Active Hydrogen Maser-Swiss leadership in Ground Clocks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4886D9E-18E9-D9C2-D345-527C7E0CFF68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192059" y="1061526"/>
            <a:ext cx="11830226" cy="3687339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indent="-404264">
              <a:buFont typeface="Wingdings" panose="05000000000000000000" pitchFamily="2" charset="2"/>
              <a:buChar char="ü"/>
            </a:pPr>
            <a:r>
              <a:rPr lang="en-US" sz="1600" b="1" kern="0" dirty="0">
                <a:solidFill>
                  <a:schemeClr val="bg1"/>
                </a:solidFill>
              </a:rPr>
              <a:t>Developed with Swiss industry under ESA GSTP → All-European solution for strategic autonomy.</a:t>
            </a:r>
          </a:p>
          <a:p>
            <a:endParaRPr lang="en-US" sz="1600" b="1" kern="0" dirty="0">
              <a:solidFill>
                <a:schemeClr val="bg1"/>
              </a:solidFill>
            </a:endParaRPr>
          </a:p>
          <a:p>
            <a:pPr indent="-404264">
              <a:buFont typeface="Wingdings" panose="05000000000000000000" pitchFamily="2" charset="2"/>
              <a:buChar char="ü"/>
            </a:pPr>
            <a:r>
              <a:rPr lang="en-US" sz="1600" b="1" kern="0" dirty="0">
                <a:solidFill>
                  <a:schemeClr val="bg1"/>
                </a:solidFill>
              </a:rPr>
              <a:t>Backbone clock for ESA Deep Space Stations, VLBI, Galileo Precise Timing Facility, and Timing Labs.</a:t>
            </a:r>
          </a:p>
          <a:p>
            <a:endParaRPr lang="en-US" sz="1600" b="1" kern="0" dirty="0">
              <a:solidFill>
                <a:schemeClr val="bg1"/>
              </a:solidFill>
            </a:endParaRPr>
          </a:p>
          <a:p>
            <a:pPr indent="-404264">
              <a:buFont typeface="Wingdings" panose="05000000000000000000" pitchFamily="2" charset="2"/>
              <a:buChar char="ü"/>
            </a:pPr>
            <a:r>
              <a:rPr lang="en-US" sz="1600" b="1" kern="0" dirty="0">
                <a:solidFill>
                  <a:schemeClr val="bg1"/>
                </a:solidFill>
              </a:rPr>
              <a:t>Flagship project: </a:t>
            </a:r>
          </a:p>
          <a:p>
            <a:pPr lvl="1" indent="-404264">
              <a:buFont typeface="Wingdings" panose="05000000000000000000" pitchFamily="2" charset="2"/>
              <a:buChar char="ü"/>
            </a:pPr>
            <a:r>
              <a:rPr lang="en-US" sz="1600" b="1" kern="0" dirty="0">
                <a:solidFill>
                  <a:schemeClr val="bg1"/>
                </a:solidFill>
              </a:rPr>
              <a:t>Closing key technology gaps</a:t>
            </a:r>
          </a:p>
          <a:p>
            <a:pPr lvl="1" indent="-404264">
              <a:buFont typeface="Wingdings" panose="05000000000000000000" pitchFamily="2" charset="2"/>
              <a:buChar char="ü"/>
            </a:pPr>
            <a:r>
              <a:rPr lang="en-US" sz="1600" b="1" kern="0" dirty="0">
                <a:solidFill>
                  <a:schemeClr val="bg1"/>
                </a:solidFill>
              </a:rPr>
              <a:t>Reducing reliance on non-European sources</a:t>
            </a:r>
          </a:p>
          <a:p>
            <a:pPr lvl="1" indent="-404264">
              <a:buFont typeface="Wingdings" panose="05000000000000000000" pitchFamily="2" charset="2"/>
              <a:buChar char="ü"/>
            </a:pPr>
            <a:r>
              <a:rPr lang="en-US" sz="1600" b="1" kern="0" dirty="0">
                <a:solidFill>
                  <a:schemeClr val="bg1"/>
                </a:solidFill>
              </a:rPr>
              <a:t>Reinforcing Europe’s strategic autonomy</a:t>
            </a:r>
          </a:p>
          <a:p>
            <a:pPr lvl="1" indent="-404264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chemeClr val="bg1"/>
                </a:solidFill>
              </a:rPr>
              <a:t>ESA acting as </a:t>
            </a:r>
            <a:r>
              <a:rPr lang="en-US" sz="1600" b="1" dirty="0" err="1">
                <a:solidFill>
                  <a:schemeClr val="bg1"/>
                </a:solidFill>
              </a:rPr>
              <a:t>anchore</a:t>
            </a:r>
            <a:r>
              <a:rPr lang="en-US" sz="1600" b="1" dirty="0">
                <a:solidFill>
                  <a:schemeClr val="bg1"/>
                </a:solidFill>
              </a:rPr>
              <a:t> costumer and provide flagship environment for validation </a:t>
            </a:r>
            <a:endParaRPr lang="en-US" sz="1600" b="1" kern="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F4D75C-4E56-88C9-60E4-213CB9F6CB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9148" y="2497691"/>
            <a:ext cx="2543462" cy="33912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3F9209-9B8E-C4B9-3149-0F98F1CB30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260" y="4441163"/>
            <a:ext cx="1518635" cy="197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58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96A4A-F94B-135C-E923-5A9702496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776678" cy="523220"/>
          </a:xfrm>
        </p:spPr>
        <p:txBody>
          <a:bodyPr/>
          <a:lstStyle/>
          <a:p>
            <a:r>
              <a:rPr lang="en-GB" sz="2800" dirty="0"/>
              <a:t>Next Generations of Clocks-Optical and Quantum based 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E7F506-ACC3-BB44-C938-637F5EA42242}"/>
              </a:ext>
            </a:extLst>
          </p:cNvPr>
          <p:cNvSpPr txBox="1">
            <a:spLocks/>
          </p:cNvSpPr>
          <p:nvPr/>
        </p:nvSpPr>
        <p:spPr bwMode="auto">
          <a:xfrm>
            <a:off x="136488" y="1057634"/>
            <a:ext cx="5796267" cy="5233835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algn="ctr"/>
            <a:r>
              <a:rPr lang="en-GB" sz="2000" b="1" kern="0" dirty="0">
                <a:solidFill>
                  <a:schemeClr val="accent1"/>
                </a:solidFill>
              </a:rPr>
              <a:t>Ion trapping e.g. Mercury Ion Clock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Quantum basis</a:t>
            </a:r>
            <a:r>
              <a:rPr lang="en-GB" sz="1600" kern="0" dirty="0">
                <a:solidFill>
                  <a:schemeClr val="bg1"/>
                </a:solidFill>
              </a:rPr>
              <a:t>: Mercury ions confined by electromagnetic field</a:t>
            </a:r>
          </a:p>
          <a:p>
            <a:pPr algn="just"/>
            <a:endParaRPr lang="en-GB" sz="1600" kern="0" dirty="0">
              <a:solidFill>
                <a:schemeClr val="bg1"/>
              </a:solidFill>
            </a:endParaRPr>
          </a:p>
          <a:p>
            <a:pPr algn="just"/>
            <a:endParaRPr lang="en-GB" sz="1600" kern="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Breakthrough stability: </a:t>
            </a:r>
            <a:r>
              <a:rPr lang="en-GB" sz="1600" kern="0" dirty="0">
                <a:solidFill>
                  <a:schemeClr val="bg1"/>
                </a:solidFill>
              </a:rPr>
              <a:t>NASA/JPL Mercury Ion Clock in orbit: &lt; 1 ns drift / 10 days.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600" kern="0" dirty="0">
              <a:solidFill>
                <a:schemeClr val="bg1"/>
              </a:solidFill>
            </a:endParaRPr>
          </a:p>
          <a:p>
            <a:pPr algn="just"/>
            <a:endParaRPr lang="en-GB" sz="1600" kern="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Opportunity for Swiss industry: </a:t>
            </a:r>
            <a:r>
              <a:rPr lang="en-GB" sz="1600" kern="0" dirty="0">
                <a:solidFill>
                  <a:schemeClr val="bg1"/>
                </a:solidFill>
              </a:rPr>
              <a:t>Build on JPL Mercury Ion clock → Mercury Ion Clock for Ground and Space application (on-going activities under ESA GSTP program)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kern="0" dirty="0">
              <a:solidFill>
                <a:schemeClr val="accent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52695B-C7BF-4144-C7AE-171B96F9AF3C}"/>
              </a:ext>
            </a:extLst>
          </p:cNvPr>
          <p:cNvSpPr txBox="1">
            <a:spLocks/>
          </p:cNvSpPr>
          <p:nvPr/>
        </p:nvSpPr>
        <p:spPr bwMode="auto">
          <a:xfrm>
            <a:off x="6292583" y="1057633"/>
            <a:ext cx="5796267" cy="5233835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algn="ctr"/>
            <a:r>
              <a:rPr lang="en-GB" sz="2000" b="1" kern="0" dirty="0">
                <a:solidFill>
                  <a:schemeClr val="accent1"/>
                </a:solidFill>
              </a:rPr>
              <a:t>Optical clock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chemeClr val="bg1"/>
                </a:solidFill>
              </a:rPr>
              <a:t>Very well established in labs and National Metrology institutes.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chemeClr val="bg1"/>
                </a:solidFill>
              </a:rPr>
              <a:t> Orders of magnitudes better than RF =&gt; driving the redefinition of the second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600" kern="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600" kern="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600" kern="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chemeClr val="bg1"/>
                </a:solidFill>
              </a:rPr>
              <a:t>Talk of </a:t>
            </a:r>
            <a:r>
              <a:rPr lang="en-GB" sz="1600" b="1" kern="0" dirty="0">
                <a:solidFill>
                  <a:schemeClr val="bg1"/>
                </a:solidFill>
              </a:rPr>
              <a:t>Fabien Droz</a:t>
            </a:r>
            <a:r>
              <a:rPr lang="en-GB" sz="1600" kern="0" dirty="0">
                <a:solidFill>
                  <a:schemeClr val="bg1"/>
                </a:solidFill>
              </a:rPr>
              <a:t>,  Rolex Quantum,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chemeClr val="bg1"/>
                </a:solidFill>
              </a:rPr>
              <a:t>‘’ INDUSTRIAL OPTICAL ATOMIC CLOCK FOR SCIENCE’’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kern="0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51ADF0-E17A-B054-5B12-533196350D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000" y="5592184"/>
            <a:ext cx="832732" cy="4163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4AC957-406E-D665-FD6B-837874D03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9953" y="4487767"/>
            <a:ext cx="1588896" cy="1997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25148-C254-292A-E65D-BAC21665BF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048" y="3171024"/>
            <a:ext cx="1694508" cy="904020"/>
          </a:xfrm>
          <a:prstGeom prst="rect">
            <a:avLst/>
          </a:prstGeom>
        </p:spPr>
      </p:pic>
      <p:pic>
        <p:nvPicPr>
          <p:cNvPr id="10" name="Picture 9" descr="A close-up of a silver box&#10;&#10;AI-generated content may be incorrect.">
            <a:extLst>
              <a:ext uri="{FF2B5EF4-FFF2-40B4-BE49-F238E27FC236}">
                <a16:creationId xmlns:a16="http://schemas.microsoft.com/office/drawing/2014/main" id="{BC6A5A1C-A277-959C-9087-4C65A3B039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998" y="5049303"/>
            <a:ext cx="2154299" cy="14361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31C761-CA02-6020-1D63-4584E41A4E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6148" y="1729408"/>
            <a:ext cx="1279153" cy="10535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B8362B-42B3-6439-D493-9FB68234E6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393" y="5477843"/>
            <a:ext cx="1825691" cy="5791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8C3B00-0745-B61D-E87E-A506116C87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790" y="2736798"/>
            <a:ext cx="3074059" cy="106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984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86B04-862C-B7D5-47B2-2DE6CC57C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269" y="2997391"/>
            <a:ext cx="10108800" cy="565200"/>
          </a:xfrm>
        </p:spPr>
        <p:txBody>
          <a:bodyPr/>
          <a:lstStyle/>
          <a:p>
            <a:pPr algn="ctr"/>
            <a:r>
              <a:rPr lang="en-GB" dirty="0"/>
              <a:t>Optical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670049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9E282B-6CB5-D32E-1D58-C40D7B7BC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06568"/>
            <a:ext cx="10108800" cy="461665"/>
          </a:xfrm>
        </p:spPr>
        <p:txBody>
          <a:bodyPr/>
          <a:lstStyle/>
          <a:p>
            <a:r>
              <a:rPr lang="en-GB" sz="2400" dirty="0"/>
              <a:t>Optical communications: benefits and system constraints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0000617-B673-2AE8-0C62-1948F7666B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35" y="910301"/>
            <a:ext cx="11549268" cy="5608172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9B6AEC-A4E9-F911-64C7-2085A72B5E29}"/>
              </a:ext>
            </a:extLst>
          </p:cNvPr>
          <p:cNvSpPr txBox="1">
            <a:spLocks/>
          </p:cNvSpPr>
          <p:nvPr/>
        </p:nvSpPr>
        <p:spPr bwMode="auto">
          <a:xfrm>
            <a:off x="338035" y="1252331"/>
            <a:ext cx="4979504" cy="3677478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algn="ctr"/>
            <a:r>
              <a:rPr lang="en-GB" b="1" kern="0" dirty="0">
                <a:solidFill>
                  <a:schemeClr val="accent1"/>
                </a:solidFill>
              </a:rPr>
              <a:t>Why optical communications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Bandwidth — spectrum abundance, no ITU licensing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kern="0" dirty="0" err="1">
                <a:solidFill>
                  <a:schemeClr val="bg1"/>
                </a:solidFill>
              </a:rPr>
              <a:t>SWaP</a:t>
            </a:r>
            <a:r>
              <a:rPr lang="en-GB" sz="1600" b="1" kern="0" dirty="0">
                <a:solidFill>
                  <a:schemeClr val="bg1"/>
                </a:solidFill>
              </a:rPr>
              <a:t> — compact and lightweight terminals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Security — low probability of interception and interference</a:t>
            </a:r>
            <a:endParaRPr lang="en-US" sz="1600" b="1" kern="0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6784AEF-18C4-ABA7-58EE-F3FDB8DC5CA4}"/>
              </a:ext>
            </a:extLst>
          </p:cNvPr>
          <p:cNvSpPr txBox="1">
            <a:spLocks/>
          </p:cNvSpPr>
          <p:nvPr/>
        </p:nvSpPr>
        <p:spPr bwMode="auto">
          <a:xfrm>
            <a:off x="6838122" y="1252331"/>
            <a:ext cx="4979504" cy="3677478"/>
          </a:xfrm>
          <a:prstGeom prst="rect">
            <a:avLst/>
          </a:prstGeom>
          <a:solidFill>
            <a:schemeClr val="bg1">
              <a:alpha val="2011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8132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5777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34216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10661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800">
                <a:solidFill>
                  <a:srgbClr val="8197A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661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pPr algn="ctr"/>
            <a:r>
              <a:rPr lang="en-GB" b="1" kern="0" dirty="0">
                <a:solidFill>
                  <a:schemeClr val="accent1"/>
                </a:solidFill>
              </a:rPr>
              <a:t>What it requires</a:t>
            </a:r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Availability management — mitigation of cloud coverage</a:t>
            </a:r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Atmospheric compensation — wavefront distortions</a:t>
            </a:r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bg1"/>
                </a:solidFill>
              </a:rPr>
              <a:t>Technology maturation — limited space heritage</a:t>
            </a:r>
            <a:endParaRPr lang="en-US" sz="1600" b="1" kern="0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4961B6-A17E-134F-01BF-2C629635C490}"/>
              </a:ext>
            </a:extLst>
          </p:cNvPr>
          <p:cNvGrpSpPr/>
          <p:nvPr/>
        </p:nvGrpSpPr>
        <p:grpSpPr>
          <a:xfrm>
            <a:off x="4422913" y="4701209"/>
            <a:ext cx="7394713" cy="1645705"/>
            <a:chOff x="4546450" y="4864424"/>
            <a:chExt cx="7271176" cy="148249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B2305C8-2E19-5593-704B-A82F4E0A5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86488" y="5011919"/>
              <a:ext cx="5231138" cy="712221"/>
            </a:xfrm>
            <a:prstGeom prst="rect">
              <a:avLst/>
            </a:prstGeom>
          </p:spPr>
        </p:pic>
        <p:graphicFrame>
          <p:nvGraphicFramePr>
            <p:cNvPr id="14" name="Object 5">
              <a:extLst>
                <a:ext uri="{FF2B5EF4-FFF2-40B4-BE49-F238E27FC236}">
                  <a16:creationId xmlns:a16="http://schemas.microsoft.com/office/drawing/2014/main" id="{9DB2D6A4-F71F-A869-9D9F-BE35BDAD3D3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2903477"/>
                </p:ext>
              </p:extLst>
            </p:nvPr>
          </p:nvGraphicFramePr>
          <p:xfrm>
            <a:off x="4546450" y="4864424"/>
            <a:ext cx="1970361" cy="14824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4" imgW="11393210" imgH="8570714" progId="Visio.Drawing.11">
                    <p:embed/>
                  </p:oleObj>
                </mc:Choice>
                <mc:Fallback>
                  <p:oleObj name="Visio" r:id="rId4" imgW="11393210" imgH="8570714" progId="Visio.Drawing.11">
                    <p:embed/>
                    <p:pic>
                      <p:nvPicPr>
                        <p:cNvPr id="14" name="Object 5">
                          <a:extLst>
                            <a:ext uri="{FF2B5EF4-FFF2-40B4-BE49-F238E27FC236}">
                              <a16:creationId xmlns:a16="http://schemas.microsoft.com/office/drawing/2014/main" id="{9DB2D6A4-F71F-A869-9D9F-BE35BDAD3D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6450" y="4864424"/>
                          <a:ext cx="1970361" cy="14824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898670223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343751ED-C8BE-41FE-9861-56AE543A0A1D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AD79EE79-A995-4046-BA78-7E1194A8FF29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6B3D98F0-8F27-4BB1-98E2-0EFA105C5170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EF168943-AA5F-4FD6-96A2-54A85FF01414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2026-01-18T23:00:00+00:00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PKKMWAM5UKCP-1108600927-1303</_dlc_DocId>
    <_dlc_DocIdUrl xmlns="ddc99d1b-0883-4f2c-a8e6-6d8ebaa0e5d6">
      <Url>https://esateamsite.sso.esa.int/support/EOT2018/_layouts/15/DocIdRedir.aspx?ID=PKKMWAM5UKCP-1108600927-1303</Url>
      <Description>PKKMWAM5UKCP-1108600927-1303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22279E-2C4C-4C93-8498-455A58D1433E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ddc99d1b-0883-4f2c-a8e6-6d8ebaa0e5d6"/>
    <ds:schemaRef ds:uri="http://purl.org/dc/elements/1.1/"/>
    <ds:schemaRef ds:uri="http://schemas.microsoft.com/office/infopath/2007/PartnerControls"/>
    <ds:schemaRef ds:uri="http://schemas.microsoft.com/sharepoint/v4"/>
    <ds:schemaRef ds:uri="http://schemas.openxmlformats.org/package/2006/metadata/core-propertie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2253E4B-BB15-4AC1-82DB-CDDE390D8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2B14A63-63A1-4694-A9CB-C52F3967F032}">
  <ds:schemaRefs>
    <ds:schemaRef ds:uri="http://schemas.microsoft.com/sharepoint/events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1776</TotalTime>
  <Words>1237</Words>
  <Application>Microsoft Office PowerPoint</Application>
  <PresentationFormat>Custom</PresentationFormat>
  <Paragraphs>192</Paragraphs>
  <Slides>24</Slides>
  <Notes>5</Notes>
  <HiddenSlides>0</HiddenSlides>
  <MMClips>2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ESA_Presentation_DARK</vt:lpstr>
      <vt:lpstr>ESA_Presentation_DARK_BG</vt:lpstr>
      <vt:lpstr>ESA_Presentation_CLEAR</vt:lpstr>
      <vt:lpstr>ESA_Presentation_CLEAR_BG</vt:lpstr>
      <vt:lpstr>PowerPoint Presentation</vt:lpstr>
      <vt:lpstr>Why space science missions are pushing technology — and ESA’s role</vt:lpstr>
      <vt:lpstr>Clocks, Time &amp; Frequency</vt:lpstr>
      <vt:lpstr>Clocks: the invisible backbone</vt:lpstr>
      <vt:lpstr>Swiss clocks in orbit – Galileo and ACES</vt:lpstr>
      <vt:lpstr>Active Hydrogen Maser-Swiss leadership in Ground Clocks</vt:lpstr>
      <vt:lpstr>Next Generations of Clocks-Optical and Quantum based  </vt:lpstr>
      <vt:lpstr>Optical communications</vt:lpstr>
      <vt:lpstr>Optical communications: benefits and system constraints</vt:lpstr>
      <vt:lpstr>Psyche DSOC Demo – First Demonstration of Deep-Space Optical Communication beyond Moon distance </vt:lpstr>
      <vt:lpstr>NASA/JPL infrastructure for PSYCHE demo</vt:lpstr>
      <vt:lpstr>ESA Ground infrastructures for PSYCHE Demo</vt:lpstr>
      <vt:lpstr>Europe’s first Deep Space Optical Communications at Mars distance </vt:lpstr>
      <vt:lpstr>CONOPS of ESA Demonstration </vt:lpstr>
      <vt:lpstr>100 % successful ESA passes with PSYCHE</vt:lpstr>
      <vt:lpstr>Adaptation of Large Telescope for Deep Space Communication </vt:lpstr>
      <vt:lpstr>System Study for Voyage 2050 – Deep-Space Optical Links Beyond 4.2 AU</vt:lpstr>
      <vt:lpstr>DETECTORS</vt:lpstr>
      <vt:lpstr>Detector technology under mission-driven pressure</vt:lpstr>
      <vt:lpstr>Swiss-led detector activities: concrete examples </vt:lpstr>
      <vt:lpstr>GSTP Element 1 compendia 2026-2028</vt:lpstr>
      <vt:lpstr>GSTP E1 Develop - Compendia 2026 - 2028</vt:lpstr>
      <vt:lpstr>PowerPoint Presentation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subject>TITLE OF PRESENTATION</dc:subject>
  <dc:creator>Sinda Mejri</dc:creator>
  <cp:keywords/>
  <dc:description/>
  <cp:lastModifiedBy>Sinda Mejri</cp:lastModifiedBy>
  <cp:revision>4</cp:revision>
  <cp:lastPrinted>2008-08-26T16:26:23Z</cp:lastPrinted>
  <dcterms:created xsi:type="dcterms:W3CDTF">2026-01-19T18:50:50Z</dcterms:created>
  <dcterms:modified xsi:type="dcterms:W3CDTF">2026-01-22T06:33:27Z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Sinda Mejri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2026-01-18T23:00:00Z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