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822" r:id="rId2"/>
  </p:sldMasterIdLst>
  <p:notesMasterIdLst>
    <p:notesMasterId r:id="rId18"/>
  </p:notesMasterIdLst>
  <p:handoutMasterIdLst>
    <p:handoutMasterId r:id="rId19"/>
  </p:handoutMasterIdLst>
  <p:sldIdLst>
    <p:sldId id="256" r:id="rId3"/>
    <p:sldId id="630" r:id="rId4"/>
    <p:sldId id="650" r:id="rId5"/>
    <p:sldId id="636" r:id="rId6"/>
    <p:sldId id="649" r:id="rId7"/>
    <p:sldId id="646" r:id="rId8"/>
    <p:sldId id="642" r:id="rId9"/>
    <p:sldId id="638" r:id="rId10"/>
    <p:sldId id="639" r:id="rId11"/>
    <p:sldId id="640" r:id="rId12"/>
    <p:sldId id="651" r:id="rId13"/>
    <p:sldId id="652" r:id="rId14"/>
    <p:sldId id="645" r:id="rId15"/>
    <p:sldId id="643" r:id="rId16"/>
    <p:sldId id="637" r:id="rId17"/>
  </p:sldIdLst>
  <p:sldSz cx="13439775" cy="7559675"/>
  <p:notesSz cx="7099300" cy="10234613"/>
  <p:defaultTextStyle>
    <a:defPPr>
      <a:defRPr lang="it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503238" indent="-4603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006475" indent="-920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511300" indent="-139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014538" indent="-18573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EB5CB0C-BEC5-02D4-D311-AD0B0A4148B4}" name="Riva Fabio" initials="FR" userId="S::rivafa@usi.ch::1c34c212-1d14-4059-9bab-e3c710e29f9a" providerId="AD"/>
  <p188:author id="{22B99C2F-6629-4B99-0B91-9A2199E8BAF2}" name="Zeuner Franziska" initials="ZF" userId="S::zeunef@usi.ch::5e19f194-f92f-43bc-824a-6ec5687906fa" providerId="AD"/>
  <p188:author id="{58403E63-ED8C-DA23-513A-E0E33A46D549}" name="Ramelli Renzo" initials="RR" userId="S::ramelr@usi.ch::e16df942-b66b-4012-b02f-b275a061682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ertenleib Gilda" initials="S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DFF"/>
    <a:srgbClr val="6EA92D"/>
    <a:srgbClr val="2A1500"/>
    <a:srgbClr val="3E1F00"/>
    <a:srgbClr val="FE7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14" y="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Relationship Id="rId35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3508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3508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40ECFA7-2365-471F-9C9E-18604AACC484}" type="datetimeFigureOut">
              <a:rPr lang="it-CH"/>
              <a:pPr>
                <a:defRPr/>
              </a:pPr>
              <a:t>20.01.2026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4" cy="513507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FF88F6-1A43-4A25-A997-7565E2A6623F}" type="slidenum">
              <a:rPr lang="it-CH"/>
              <a:pPr>
                <a:defRPr/>
              </a:pPr>
              <a:t>‹#›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60282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3508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3508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262709A-5A8D-4554-AEFC-1D3F3B9C112C}" type="datetimeFigureOut">
              <a:rPr lang="it-CH"/>
              <a:pPr>
                <a:defRPr/>
              </a:pPr>
              <a:t>20.01.2026</a:t>
            </a:fld>
            <a:endParaRPr lang="it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95" tIns="47297" rIns="94595" bIns="47297" rtlCol="0" anchor="ctr"/>
          <a:lstStyle/>
          <a:p>
            <a:pPr lvl="0"/>
            <a:endParaRPr lang="it-C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925408"/>
            <a:ext cx="5679440" cy="4029878"/>
          </a:xfrm>
          <a:prstGeom prst="rect">
            <a:avLst/>
          </a:prstGeom>
        </p:spPr>
        <p:txBody>
          <a:bodyPr vert="horz" lIns="94595" tIns="47297" rIns="94595" bIns="47297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it-C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3507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337DBE2-B559-44FB-929F-E23F33454273}" type="slidenum">
              <a:rPr lang="it-CH"/>
              <a:pPr>
                <a:defRPr/>
              </a:pPr>
              <a:t>‹#›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81412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32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6475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13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45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9858" algn="l" defTabSz="1007943" rtl="0" eaLnBrk="1" latinLnBrk="0" hangingPunct="1">
      <a:defRPr sz="1323" kern="1200">
        <a:solidFill>
          <a:schemeClr val="tx1"/>
        </a:solidFill>
        <a:latin typeface="+mn-lt"/>
        <a:ea typeface="+mn-ea"/>
        <a:cs typeface="+mn-cs"/>
      </a:defRPr>
    </a:lvl6pPr>
    <a:lvl7pPr marL="3023829" algn="l" defTabSz="1007943" rtl="0" eaLnBrk="1" latinLnBrk="0" hangingPunct="1">
      <a:defRPr sz="1323" kern="1200">
        <a:solidFill>
          <a:schemeClr val="tx1"/>
        </a:solidFill>
        <a:latin typeface="+mn-lt"/>
        <a:ea typeface="+mn-ea"/>
        <a:cs typeface="+mn-cs"/>
      </a:defRPr>
    </a:lvl7pPr>
    <a:lvl8pPr marL="3527801" algn="l" defTabSz="1007943" rtl="0" eaLnBrk="1" latinLnBrk="0" hangingPunct="1">
      <a:defRPr sz="1323" kern="1200">
        <a:solidFill>
          <a:schemeClr val="tx1"/>
        </a:solidFill>
        <a:latin typeface="+mn-lt"/>
        <a:ea typeface="+mn-ea"/>
        <a:cs typeface="+mn-cs"/>
      </a:defRPr>
    </a:lvl8pPr>
    <a:lvl9pPr marL="4031772" algn="l" defTabSz="1007943" rtl="0" eaLnBrk="1" latinLnBrk="0" hangingPunct="1">
      <a:defRPr sz="13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37DBE2-B559-44FB-929F-E23F33454273}" type="slidenum">
              <a:rPr lang="it-CH" smtClean="0"/>
              <a:pPr>
                <a:defRPr/>
              </a:pPr>
              <a:t>14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4282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879773" y="5400000"/>
            <a:ext cx="9900000" cy="90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800"/>
              </a:lnSpc>
              <a:defRPr sz="1600" b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ts val="1800"/>
              </a:lnSpc>
              <a:buFont typeface=".AppleSystemUIFont" charset="-120"/>
              <a:buChar char="●"/>
              <a:defRPr sz="1500" b="0" baseline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lnSpc>
                <a:spcPts val="1800"/>
              </a:lnSpc>
              <a:buFont typeface=".AppleSystemUIFont" charset="-120"/>
              <a:buChar char="●"/>
              <a:defRPr sz="1500" b="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lnSpc>
                <a:spcPts val="1800"/>
              </a:lnSpc>
              <a:buFont typeface=".AppleSystemUIFont" charset="-120"/>
              <a:buChar char="●"/>
              <a:defRPr sz="1500" baseline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lnSpc>
                <a:spcPts val="1800"/>
              </a:lnSpc>
              <a:buFont typeface=".AppleSystemUIFont" charset="-120"/>
              <a:buChar char="●"/>
              <a:defRPr sz="1500" baseline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Rectangle 10"/>
          <p:cNvSpPr>
            <a:spLocks/>
          </p:cNvSpPr>
          <p:nvPr userDrawn="1"/>
        </p:nvSpPr>
        <p:spPr>
          <a:xfrm>
            <a:off x="0" y="0"/>
            <a:ext cx="3959225" cy="18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CH"/>
          </a:p>
        </p:txBody>
      </p:sp>
      <p:cxnSp>
        <p:nvCxnSpPr>
          <p:cNvPr id="9" name="Straight Connector 7"/>
          <p:cNvCxnSpPr/>
          <p:nvPr userDrawn="1"/>
        </p:nvCxnSpPr>
        <p:spPr>
          <a:xfrm>
            <a:off x="0" y="2339975"/>
            <a:ext cx="12779773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879773" y="2412000"/>
            <a:ext cx="9900000" cy="2844000"/>
          </a:xfrm>
          <a:prstGeom prst="rect">
            <a:avLst/>
          </a:prstGeom>
        </p:spPr>
        <p:txBody>
          <a:bodyPr lIns="0" tIns="0" rIns="0" bIns="0"/>
          <a:lstStyle>
            <a:lvl1pPr>
              <a:defRPr sz="45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it-CH"/>
          </a:p>
        </p:txBody>
      </p:sp>
      <p:sp>
        <p:nvSpPr>
          <p:cNvPr id="15" name="Rectangle 9"/>
          <p:cNvSpPr/>
          <p:nvPr userDrawn="1"/>
        </p:nvSpPr>
        <p:spPr>
          <a:xfrm>
            <a:off x="-1" y="121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252000"/>
            <a:ext cx="582994" cy="572267"/>
          </a:xfrm>
          <a:prstGeom prst="rect">
            <a:avLst/>
          </a:prstGeom>
        </p:spPr>
      </p:pic>
      <p:pic>
        <p:nvPicPr>
          <p:cNvPr id="11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133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97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ou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5999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2879725" y="1924500"/>
            <a:ext cx="9900046" cy="43755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orizont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6000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2879725" y="1860698"/>
            <a:ext cx="4860000" cy="2999301"/>
          </a:xfrm>
          <a:prstGeom prst="rect">
            <a:avLst/>
          </a:prstGeom>
        </p:spPr>
        <p:txBody>
          <a:bodyPr lIns="0" tIns="7200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7919771" y="1860698"/>
            <a:ext cx="4860000" cy="2999301"/>
          </a:xfrm>
          <a:prstGeom prst="rect">
            <a:avLst/>
          </a:prstGeom>
        </p:spPr>
        <p:txBody>
          <a:bodyPr lIns="0" tIns="7200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2879725" y="5040000"/>
            <a:ext cx="4859338" cy="1260000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7920433" y="5040000"/>
            <a:ext cx="4859338" cy="1260000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12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3731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2879724" y="1839431"/>
            <a:ext cx="3240000" cy="4640570"/>
          </a:xfrm>
          <a:prstGeom prst="rect">
            <a:avLst/>
          </a:prstGeom>
        </p:spPr>
        <p:txBody>
          <a:bodyPr lIns="0" tIns="7200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7919771" y="1839430"/>
            <a:ext cx="3240000" cy="4640569"/>
          </a:xfrm>
          <a:prstGeom prst="rect">
            <a:avLst/>
          </a:prstGeom>
        </p:spPr>
        <p:txBody>
          <a:bodyPr lIns="0" tIns="7200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6300000" y="1839433"/>
            <a:ext cx="1440000" cy="4640568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11340000" y="1839430"/>
            <a:ext cx="1440000" cy="4640570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784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5999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8"/>
          </p:nvPr>
        </p:nvSpPr>
        <p:spPr>
          <a:xfrm>
            <a:off x="2879771" y="1913860"/>
            <a:ext cx="4860000" cy="4386139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9"/>
          </p:nvPr>
        </p:nvSpPr>
        <p:spPr>
          <a:xfrm>
            <a:off x="7919771" y="1913860"/>
            <a:ext cx="4860000" cy="4386140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710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8"/>
          </p:nvPr>
        </p:nvSpPr>
        <p:spPr>
          <a:xfrm>
            <a:off x="2879771" y="1588932"/>
            <a:ext cx="4860000" cy="4711067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9"/>
          </p:nvPr>
        </p:nvSpPr>
        <p:spPr>
          <a:xfrm>
            <a:off x="7919771" y="1588932"/>
            <a:ext cx="4860000" cy="4711067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3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06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728C-CFFC-1417-A8C2-8C7D0BE9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9972" y="1237197"/>
            <a:ext cx="1007983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68732-8000-740C-73B7-8C568AC24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9972" y="3970580"/>
            <a:ext cx="10079831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DC721-2E7A-EDBA-F3E7-C33790A1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FB0BB-6189-4E32-8172-4587E8ED41AB}" type="datetimeFigureOut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DA55E-AC8E-D84B-2044-3E5F4220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CCB8A-B0B0-4448-2059-EE79129FC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A96DF-A7C5-4810-BDB2-CB3D90BF4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306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9AF7E0-FC29-4E4E-A3E3-930EFEAA7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F340-D63B-46AF-8533-2CB973CCBA0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70D134-3697-4F4E-B5F3-98690C347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A1727-FD0C-4F84-8811-A74A8B569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BC252-4602-4D77-B8B8-5EE96888826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4832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87BD8-03A3-F51B-89FD-EDA99FD32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45D07-204E-FBB8-8F97-D62173A2D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37AAD-066D-4C8B-AF80-5C91DF086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FB0BB-6189-4E32-8172-4587E8ED41AB}" type="datetimeFigureOut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ED31F-B8F6-F621-8768-1A6568C5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B3DB2-FADA-23FA-ED65-9B0D4E3D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A96DF-A7C5-4810-BDB2-CB3D90BF4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246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19138" y="1588932"/>
            <a:ext cx="12060634" cy="471106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51D405-E58A-4564-971F-1A10D4204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0892" y="180000"/>
            <a:ext cx="8668880" cy="9337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40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1726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19138" y="1897167"/>
            <a:ext cx="12060634" cy="440283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SzPct val="125000"/>
              <a:buFont typeface="Arial" panose="020B0604020202020204" pitchFamily="34" charset="0"/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ct val="100000"/>
              </a:lnSpc>
              <a:spcBef>
                <a:spcPts val="600"/>
              </a:spcBef>
              <a:buSzPct val="125000"/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ct val="100000"/>
              </a:lnSpc>
              <a:spcBef>
                <a:spcPts val="600"/>
              </a:spcBef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51D405-E58A-4564-971F-1A10D4204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180000"/>
            <a:ext cx="12060634" cy="9337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40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8F3DC061-F613-45C7-A1F5-0E8A19F2FEF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19138" y="1365706"/>
            <a:ext cx="9900000" cy="36004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318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6004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879772" y="2011068"/>
            <a:ext cx="9900000" cy="428888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4" y="6732000"/>
            <a:ext cx="7763496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pic>
        <p:nvPicPr>
          <p:cNvPr id="10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995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19138" y="1588932"/>
            <a:ext cx="12060634" cy="471106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SzPct val="125000"/>
              <a:buFont typeface="Arial" panose="020B0604020202020204" pitchFamily="34" charset="0"/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ct val="100000"/>
              </a:lnSpc>
              <a:spcBef>
                <a:spcPts val="600"/>
              </a:spcBef>
              <a:buSzPct val="125000"/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ct val="100000"/>
              </a:lnSpc>
              <a:spcBef>
                <a:spcPts val="600"/>
              </a:spcBef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51D405-E58A-4564-971F-1A10D4204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180000"/>
            <a:ext cx="12060634" cy="9337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40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7531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/ 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540000"/>
            <a:ext cx="12420000" cy="64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6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per </a:t>
            </a:r>
            <a:r>
              <a:rPr lang="en-US" err="1"/>
              <a:t>editare</a:t>
            </a:r>
            <a:r>
              <a:rPr lang="en-US"/>
              <a:t> </a:t>
            </a:r>
            <a:r>
              <a:rPr lang="en-US" err="1"/>
              <a:t>il</a:t>
            </a:r>
            <a:r>
              <a:rPr lang="en-US"/>
              <a:t> </a:t>
            </a:r>
            <a:r>
              <a:rPr lang="en-US" err="1"/>
              <a:t>testo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99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slide /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540000"/>
            <a:ext cx="12420000" cy="64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65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per </a:t>
            </a:r>
            <a:r>
              <a:rPr lang="en-US" err="1"/>
              <a:t>editare</a:t>
            </a:r>
            <a:r>
              <a:rPr lang="en-US"/>
              <a:t> </a:t>
            </a:r>
            <a:r>
              <a:rPr lang="en-US" err="1"/>
              <a:t>il</a:t>
            </a:r>
            <a:r>
              <a:rPr lang="en-US"/>
              <a:t> </a:t>
            </a:r>
            <a:r>
              <a:rPr lang="en-US" err="1"/>
              <a:t>testo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67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3439775" cy="7559675"/>
          </a:xfrm>
          <a:prstGeom prst="rect">
            <a:avLst/>
          </a:prstGeom>
        </p:spPr>
        <p:txBody>
          <a:bodyPr tIns="180000"/>
          <a:lstStyle>
            <a:lvl1pPr marL="0" indent="0" algn="ctr">
              <a:buNone/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</a:t>
            </a:r>
            <a:r>
              <a:rPr lang="en-US" err="1"/>
              <a:t>sull’icona</a:t>
            </a:r>
            <a:r>
              <a:rPr lang="en-US"/>
              <a:t> per </a:t>
            </a:r>
            <a:r>
              <a:rPr lang="en-US" err="1"/>
              <a:t>inserire</a:t>
            </a:r>
            <a:r>
              <a:rPr lang="en-US"/>
              <a:t> </a:t>
            </a:r>
            <a:r>
              <a:rPr lang="en-US" err="1"/>
              <a:t>un’immagine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1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6004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879772" y="2011067"/>
            <a:ext cx="9900000" cy="428888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1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6004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879771" y="2011067"/>
            <a:ext cx="7969203" cy="428888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DA26DEF-BD13-426F-B661-194660717F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339771" y="2011067"/>
            <a:ext cx="1440000" cy="4288608"/>
          </a:xfrm>
          <a:prstGeom prst="rect">
            <a:avLst/>
          </a:prstGeom>
        </p:spPr>
        <p:txBody>
          <a:bodyPr lIns="0" tIns="72000" rIns="0" bIns="0"/>
          <a:lstStyle>
            <a:lvl1pPr marL="0" indent="0">
              <a:buFont typeface="Arial" panose="020B0604020202020204" pitchFamily="34" charset="0"/>
              <a:buNone/>
              <a:defRPr sz="1500">
                <a:latin typeface="+mj-lt"/>
              </a:defRPr>
            </a:lvl1pPr>
            <a:lvl2pPr marL="457200" indent="0">
              <a:buNone/>
              <a:defRPr sz="1500">
                <a:latin typeface="+mj-lt"/>
              </a:defRPr>
            </a:lvl2pPr>
            <a:lvl3pPr marL="914400" indent="0">
              <a:buNone/>
              <a:defRPr sz="1500">
                <a:latin typeface="+mj-lt"/>
              </a:defRPr>
            </a:lvl3pPr>
            <a:lvl4pPr marL="1371600" indent="0">
              <a:buNone/>
              <a:defRPr sz="1500">
                <a:latin typeface="+mj-lt"/>
              </a:defRPr>
            </a:lvl4pPr>
            <a:lvl5pPr marL="1828800" indent="0">
              <a:buNone/>
              <a:defRPr sz="1500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214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6005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879772" y="2011068"/>
            <a:ext cx="9900000" cy="428888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-228600">
              <a:lnSpc>
                <a:spcPts val="1800"/>
              </a:lnSpc>
              <a:spcBef>
                <a:spcPts val="1200"/>
              </a:spcBef>
              <a:buSzPct val="125000"/>
              <a:buFont typeface="Arial" panose="020B0604020202020204" pitchFamily="34" charset="0"/>
              <a:buChar char="●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35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1022397" y="1339740"/>
            <a:ext cx="6664278" cy="398823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022397" y="2067584"/>
            <a:ext cx="6664278" cy="428888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-228600">
              <a:lnSpc>
                <a:spcPts val="1800"/>
              </a:lnSpc>
              <a:spcBef>
                <a:spcPts val="1200"/>
              </a:spcBef>
              <a:buSzPct val="125000"/>
              <a:buFont typeface="Arial" panose="020B0604020202020204" pitchFamily="34" charset="0"/>
              <a:buChar char="●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4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6004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03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879772" y="1588932"/>
            <a:ext cx="9900000" cy="471106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23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38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-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2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879771" y="1331999"/>
            <a:ext cx="9900000" cy="359993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kzidenz-Grotesk Pro Regular" panose="02000503030000020003" pitchFamily="50" charset="0"/>
              </a:defRPr>
            </a:lvl2pPr>
            <a:lvl3pPr>
              <a:defRPr sz="1500">
                <a:latin typeface="Akzidenz-Grotesk Pro Regular" panose="02000503030000020003" pitchFamily="50" charset="0"/>
              </a:defRPr>
            </a:lvl3pPr>
            <a:lvl4pPr>
              <a:defRPr sz="1500">
                <a:latin typeface="Akzidenz-Grotesk Pro Regular" panose="02000503030000020003" pitchFamily="50" charset="0"/>
              </a:defRPr>
            </a:lvl4pPr>
            <a:lvl5pPr>
              <a:defRPr sz="1500">
                <a:latin typeface="Akzidenz-Grotesk Pro Regular" panose="02000503030000020003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0620000" y="1903178"/>
            <a:ext cx="2160000" cy="439677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5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30" indent="0">
              <a:lnSpc>
                <a:spcPts val="1800"/>
              </a:lnSpc>
              <a:buSzPct val="125000"/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54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69" indent="-228608">
              <a:lnSpc>
                <a:spcPts val="1800"/>
              </a:lnSpc>
              <a:buSzPct val="125000"/>
              <a:buFont typeface="Arial" panose="020B0604020202020204" pitchFamily="34" charset="0"/>
              <a:buChar char="●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881313" y="6732000"/>
            <a:ext cx="8759825" cy="239713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it-CH" altLang="it-CH"/>
          </a:p>
        </p:txBody>
      </p:sp>
      <p:cxnSp>
        <p:nvCxnSpPr>
          <p:cNvPr id="5" name="Straight Connector 8"/>
          <p:cNvCxnSpPr/>
          <p:nvPr userDrawn="1"/>
        </p:nvCxnSpPr>
        <p:spPr>
          <a:xfrm>
            <a:off x="-1" y="1260000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719138" y="6732000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68635DD-F6B1-4A9D-9DAF-E3CFCBFB79C5}" type="slidenum">
              <a:rPr lang="it-CH" altLang="it-CH" sz="1000" smtClean="0">
                <a:latin typeface="+mn-lt"/>
              </a:rPr>
              <a:pPr eaLnBrk="1" hangingPunct="1">
                <a:defRPr/>
              </a:pPr>
              <a:t>‹#›</a:t>
            </a:fld>
            <a:endParaRPr lang="it-CH" altLang="it-CH" sz="1000">
              <a:latin typeface="+mn-l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2879725" y="1903228"/>
            <a:ext cx="7560000" cy="439677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136800"/>
            <a:ext cx="3959225" cy="432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CH"/>
          </a:p>
        </p:txBody>
      </p:sp>
      <p:pic>
        <p:nvPicPr>
          <p:cNvPr id="13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1" y="252000"/>
            <a:ext cx="734605" cy="67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9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" y="6659563"/>
            <a:ext cx="12780000" cy="0"/>
          </a:xfrm>
          <a:prstGeom prst="line">
            <a:avLst/>
          </a:prstGeom>
          <a:ln w="38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9725" y="6750000"/>
            <a:ext cx="7200000" cy="200025"/>
          </a:xfrm>
          <a:prstGeom prst="rect">
            <a:avLst/>
          </a:prstGeom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it-CH" altLang="it-CH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000" y="6750000"/>
            <a:ext cx="2116170" cy="5394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5" r:id="rId2"/>
    <p:sldLayoutId id="2147483827" r:id="rId3"/>
    <p:sldLayoutId id="2147483836" r:id="rId4"/>
    <p:sldLayoutId id="2147483821" r:id="rId5"/>
    <p:sldLayoutId id="2147483835" r:id="rId6"/>
    <p:sldLayoutId id="2147483840" r:id="rId7"/>
    <p:sldLayoutId id="2147483826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7" r:id="rId15"/>
    <p:sldLayoutId id="2147483841" r:id="rId16"/>
    <p:sldLayoutId id="2147483842" r:id="rId17"/>
    <p:sldLayoutId id="2147483847" r:id="rId18"/>
    <p:sldLayoutId id="2147483849" r:id="rId19"/>
    <p:sldLayoutId id="2147483853" r:id="rId20"/>
  </p:sldLayoutIdLst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 kern="1200">
          <a:solidFill>
            <a:schemeClr val="tx1"/>
          </a:solidFill>
          <a:latin typeface="Akzidenz-Grotesk Pro Med" panose="02000603030000020004" pitchFamily="50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5pPr>
      <a:lvl6pPr marL="457215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6pPr>
      <a:lvl7pPr marL="91443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7pPr>
      <a:lvl8pPr marL="1371646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8pPr>
      <a:lvl9pPr marL="1828861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Akzidenz-Grotesk Pro Med" panose="02000603030000020004" pitchFamily="50" charset="0"/>
        </a:defRPr>
      </a:lvl9pPr>
    </p:titleStyle>
    <p:bodyStyle>
      <a:lvl1pPr algn="l" rtl="0" eaLnBrk="1" fontAlgn="base" hangingPunct="1">
        <a:lnSpc>
          <a:spcPct val="50000"/>
        </a:lnSpc>
        <a:spcBef>
          <a:spcPts val="1000"/>
        </a:spcBef>
        <a:spcAft>
          <a:spcPct val="0"/>
        </a:spcAft>
        <a:defRPr sz="1500" kern="1200">
          <a:solidFill>
            <a:schemeClr val="tx1"/>
          </a:solidFill>
          <a:latin typeface="Akzidenz-Grotesk Pro Med" panose="02000603030000020004" pitchFamily="50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84" indent="-228608" algn="l" defTabSz="9144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99" indent="-228608" algn="l" defTabSz="9144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14" indent="-228608" algn="l" defTabSz="9144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30" indent="-228608" algn="l" defTabSz="9144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5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0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4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1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7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91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0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22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2020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34" r:id="rId2"/>
    <p:sldLayoutId id="214748382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viss.ch/est/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9.xml"/><Relationship Id="rId4" Type="http://schemas.openxmlformats.org/officeDocument/2006/relationships/video" Target="../media/media2.mp4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E5139C-5B9E-43E7-BECB-B54F486DD5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3120" y="4408366"/>
            <a:ext cx="12443831" cy="900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Svetlana Berdyugina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IRSOL / USI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b="1" dirty="0"/>
              <a:t>Consortium: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u="sng" dirty="0"/>
              <a:t>USI</a:t>
            </a:r>
            <a:r>
              <a:rPr lang="en-US" sz="2400" dirty="0"/>
              <a:t>, IRSOL, FHNW, SUPSI, HEIG-VD, ETHZ/EAWAG, ZHAW, UNIBE, PMOD/WRC, ETHZ/CSCS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535" y="2452420"/>
            <a:ext cx="6984664" cy="195594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000" dirty="0"/>
              <a:t>European Solar Telescope: </a:t>
            </a:r>
            <a:br>
              <a:rPr lang="en-US" sz="4000" dirty="0"/>
            </a:br>
            <a:r>
              <a:rPr lang="en-US" sz="4000" dirty="0"/>
              <a:t>A New Frontier for Swiss Science and Technology</a:t>
            </a:r>
            <a:endParaRPr lang="it-IT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9F79BA-1F13-4347-BA0F-748AD2D54A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2" r="22381"/>
          <a:stretch/>
        </p:blipFill>
        <p:spPr>
          <a:xfrm>
            <a:off x="8331675" y="168993"/>
            <a:ext cx="4950691" cy="5139373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6653B80C-61B0-4D64-8EB2-1020F2BC7304}"/>
              </a:ext>
            </a:extLst>
          </p:cNvPr>
          <p:cNvSpPr txBox="1">
            <a:spLocks/>
          </p:cNvSpPr>
          <p:nvPr/>
        </p:nvSpPr>
        <p:spPr>
          <a:xfrm>
            <a:off x="838534" y="7117237"/>
            <a:ext cx="9568657" cy="305456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lnSpc>
                <a:spcPts val="1800"/>
              </a:lnSpc>
              <a:spcBef>
                <a:spcPts val="1000"/>
              </a:spcBef>
              <a:spcAft>
                <a:spcPct val="0"/>
              </a:spcAft>
              <a:defRPr sz="1600" b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Font typeface=".AppleSystemUIFont" charset="-120"/>
              <a:buChar char="●"/>
              <a:defRPr sz="1500" b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00150" indent="-285750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Font typeface=".AppleSystemUIFont" charset="-120"/>
              <a:buChar char="●"/>
              <a:defRPr sz="1500" b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Font typeface=".AppleSystemUIFont" charset="-120"/>
              <a:buChar char="●"/>
              <a:defRPr sz="15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Font typeface=".AppleSystemUIFont" charset="-120"/>
              <a:buChar char="●"/>
              <a:defRPr sz="15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8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99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1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30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Swiss Innovation for Astrophysics and Planetary Science (SIAPS), January 20-22, 2026, Bern</a:t>
            </a:r>
          </a:p>
        </p:txBody>
      </p:sp>
    </p:spTree>
    <p:extLst>
      <p:ext uri="{BB962C8B-B14F-4D97-AF65-F5344CB8AC3E}">
        <p14:creationId xmlns:p14="http://schemas.microsoft.com/office/powerpoint/2010/main" val="1450182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44E93-F1D4-406E-A530-C30326DBE7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1658" y="1351328"/>
            <a:ext cx="12969725" cy="509980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3. Polarimetric sensitivity</a:t>
            </a:r>
          </a:p>
          <a:p>
            <a:pPr marL="796925" lvl="1" indent="-339725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Standard polarimetric precision ~ 0.1%, accuracy &gt; 1%, modulation &lt; 30 Hz</a:t>
            </a:r>
          </a:p>
          <a:p>
            <a:pPr marL="1254140" lvl="2" indent="-339725">
              <a:lnSpc>
                <a:spcPct val="100000"/>
              </a:lnSpc>
              <a:spcBef>
                <a:spcPts val="600"/>
              </a:spcBef>
            </a:pPr>
            <a:r>
              <a:rPr lang="en-US" sz="2100" dirty="0"/>
              <a:t>Induced spurious polarization due to seeing (&gt;100 Hz) and evolution of solar features</a:t>
            </a:r>
          </a:p>
          <a:p>
            <a:pPr marL="796925" lvl="1" indent="-339725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IRSOL’s ZIMPOL polarimetric precision &amp; accuracy ~ 0.001%</a:t>
            </a:r>
          </a:p>
          <a:p>
            <a:pPr marL="1254140" lvl="2" indent="-339725">
              <a:lnSpc>
                <a:spcPct val="100000"/>
              </a:lnSpc>
              <a:spcBef>
                <a:spcPts val="600"/>
              </a:spcBef>
            </a:pPr>
            <a:r>
              <a:rPr lang="en-US" sz="2100" dirty="0"/>
              <a:t>Fast modulation: 42 kHz using FLC or PEM</a:t>
            </a:r>
          </a:p>
          <a:p>
            <a:pPr marL="1254140" lvl="2" indent="-339725">
              <a:lnSpc>
                <a:spcPct val="100000"/>
              </a:lnSpc>
              <a:spcBef>
                <a:spcPts val="600"/>
              </a:spcBef>
            </a:pPr>
            <a:r>
              <a:rPr lang="en-US" sz="2100" dirty="0"/>
              <a:t>Slow modulation: &lt; 1Hz beam swapping using a rotating retarder</a:t>
            </a:r>
          </a:p>
          <a:p>
            <a:pPr marL="1254140" lvl="2" indent="-339725">
              <a:lnSpc>
                <a:spcPct val="100000"/>
              </a:lnSpc>
              <a:spcBef>
                <a:spcPts val="600"/>
              </a:spcBef>
            </a:pPr>
            <a:r>
              <a:rPr lang="en-US" sz="2100" dirty="0"/>
              <a:t>System calibration every ~20 min to remove cross-talks using polarizers and retarders in the beam</a:t>
            </a:r>
          </a:p>
          <a:p>
            <a:pPr marL="111102" indent="-339725">
              <a:lnSpc>
                <a:spcPct val="100000"/>
              </a:lnSpc>
              <a:spcBef>
                <a:spcPts val="600"/>
              </a:spcBef>
            </a:pPr>
            <a:r>
              <a:rPr lang="en-US" sz="2600" dirty="0"/>
              <a:t>4. Sensors for high-precision polarimetry</a:t>
            </a:r>
          </a:p>
          <a:p>
            <a:pPr marL="914400" lvl="1" indent="-4572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Synchronous demodulation on the ZIMPOL CCD (custom electronics &amp; software, SUPSI)</a:t>
            </a:r>
          </a:p>
          <a:p>
            <a:pPr marL="914400" lvl="1" indent="-4572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ZIMPOL for biopharmaceutic studies of chiral enantiomers using polarimetry</a:t>
            </a:r>
          </a:p>
          <a:p>
            <a:pPr marL="1371615" lvl="2" indent="-457200">
              <a:lnSpc>
                <a:spcPct val="100000"/>
              </a:lnSpc>
              <a:spcBef>
                <a:spcPts val="600"/>
              </a:spcBef>
            </a:pPr>
            <a:r>
              <a:rPr lang="en-US" sz="2100" dirty="0"/>
              <a:t>Joint Patent ETHZ &amp; IRSOL (2019)</a:t>
            </a:r>
          </a:p>
          <a:p>
            <a:pPr marL="1371615" lvl="2" indent="-457200">
              <a:lnSpc>
                <a:spcPct val="100000"/>
              </a:lnSpc>
              <a:spcBef>
                <a:spcPts val="600"/>
              </a:spcBef>
            </a:pPr>
            <a:r>
              <a:rPr lang="en-US" sz="2100" dirty="0"/>
              <a:t>NG Sensor – </a:t>
            </a:r>
            <a:r>
              <a:rPr lang="en-US" sz="2100" dirty="0" err="1"/>
              <a:t>Innosuisse</a:t>
            </a:r>
            <a:r>
              <a:rPr lang="en-US" sz="2100" dirty="0"/>
              <a:t> project 2025-2027 by SUPSI, IRSOL, ENANTIOS AG.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BEDC2D-3525-4706-8271-CEBE84E0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Challenges</a:t>
            </a:r>
          </a:p>
        </p:txBody>
      </p:sp>
    </p:spTree>
    <p:extLst>
      <p:ext uri="{BB962C8B-B14F-4D97-AF65-F5344CB8AC3E}">
        <p14:creationId xmlns:p14="http://schemas.microsoft.com/office/powerpoint/2010/main" val="20306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estgband2">
            <a:hlinkClick r:id="" action="ppaction://media"/>
            <a:extLst>
              <a:ext uri="{FF2B5EF4-FFF2-40B4-BE49-F238E27FC236}">
                <a16:creationId xmlns:a16="http://schemas.microsoft.com/office/drawing/2014/main" id="{75B3C881-B46D-4414-A1CC-309A2097682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841996" y="1456853"/>
            <a:ext cx="3657600" cy="413385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44E93-F1D4-406E-A530-C30326DBE7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312" y="1288851"/>
            <a:ext cx="8196390" cy="546053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5. Multi-Dimensional data</a:t>
            </a:r>
          </a:p>
          <a:p>
            <a:pPr marL="687388" lvl="1" indent="-339725">
              <a:lnSpc>
                <a:spcPct val="100000"/>
              </a:lnSpc>
              <a:spcBef>
                <a:spcPts val="600"/>
              </a:spcBef>
            </a:pPr>
            <a:r>
              <a:rPr lang="en-GB" sz="2400" spc="-1" dirty="0">
                <a:solidFill>
                  <a:srgbClr val="000000"/>
                </a:solidFill>
              </a:rPr>
              <a:t>Multi-dimensional data cubes: [</a:t>
            </a:r>
            <a:r>
              <a:rPr lang="en-GB" sz="2400" spc="-1" dirty="0" err="1">
                <a:solidFill>
                  <a:srgbClr val="000000"/>
                </a:solidFill>
              </a:rPr>
              <a:t>x,y</a:t>
            </a:r>
            <a:r>
              <a:rPr lang="en-GB" sz="2400" spc="-1" dirty="0">
                <a:solidFill>
                  <a:srgbClr val="000000"/>
                </a:solidFill>
              </a:rPr>
              <a:t>,</a:t>
            </a:r>
            <a:r>
              <a:rPr lang="el-GR" sz="2400" spc="-1" dirty="0">
                <a:solidFill>
                  <a:srgbClr val="000000"/>
                </a:solidFill>
                <a:cs typeface="Calibri" panose="020F0502020204030204" pitchFamily="34" charset="0"/>
              </a:rPr>
              <a:t>λ</a:t>
            </a:r>
            <a:r>
              <a:rPr lang="en-US" sz="2400" spc="-1" dirty="0">
                <a:solidFill>
                  <a:srgbClr val="000000"/>
                </a:solidFill>
                <a:cs typeface="Calibri" panose="020F0502020204030204" pitchFamily="34" charset="0"/>
              </a:rPr>
              <a:t>,(I,Q,U,V),t]</a:t>
            </a:r>
          </a:p>
          <a:p>
            <a:pPr marL="687388" lvl="1" indent="-339725">
              <a:lnSpc>
                <a:spcPct val="100000"/>
              </a:lnSpc>
              <a:spcBef>
                <a:spcPts val="600"/>
              </a:spcBef>
            </a:pPr>
            <a:r>
              <a:rPr lang="en-US" sz="2400" spc="-1" dirty="0">
                <a:solidFill>
                  <a:srgbClr val="000000"/>
                </a:solidFill>
                <a:cs typeface="Calibri" panose="020F0502020204030204" pitchFamily="34" charset="0"/>
              </a:rPr>
              <a:t>Not all dimensions can be sampled simultaneously</a:t>
            </a:r>
          </a:p>
          <a:p>
            <a:pPr marL="914400" lvl="2" indent="-176213">
              <a:lnSpc>
                <a:spcPct val="100000"/>
              </a:lnSpc>
              <a:spcBef>
                <a:spcPts val="600"/>
              </a:spcBef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FPI: Scanning in </a:t>
            </a:r>
            <a:r>
              <a:rPr lang="el-GR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λ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 and modulating Stokes (I,Q,U,V) </a:t>
            </a:r>
          </a:p>
          <a:p>
            <a:pPr marL="738187" lvl="2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	 fast 2D [</a:t>
            </a:r>
            <a:r>
              <a:rPr lang="en-US" sz="2000" spc="-1" dirty="0" err="1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x,y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] imaging</a:t>
            </a:r>
          </a:p>
          <a:p>
            <a:pPr marL="914400" lvl="2" indent="-176213">
              <a:lnSpc>
                <a:spcPct val="100000"/>
              </a:lnSpc>
              <a:spcBef>
                <a:spcPts val="600"/>
              </a:spcBef>
            </a:pPr>
            <a:r>
              <a:rPr lang="en-US" sz="2000" spc="-1" dirty="0" err="1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SlitSpec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: Scanning in x and 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modulating Stokes (I,Q,U,V) </a:t>
            </a:r>
          </a:p>
          <a:p>
            <a:pPr marL="738187" lvl="2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	 fast 2D [x,</a:t>
            </a:r>
            <a:r>
              <a:rPr lang="el-GR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 λ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] imaging (or IFU mosaic)</a:t>
            </a:r>
          </a:p>
          <a:p>
            <a:pPr marL="914400" lvl="2" indent="-176213">
              <a:lnSpc>
                <a:spcPct val="100000"/>
              </a:lnSpc>
              <a:spcBef>
                <a:spcPts val="600"/>
              </a:spcBef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Evolution of [&lt;I,Q,U,V&gt; at (</a:t>
            </a:r>
            <a:r>
              <a:rPr lang="en-US" sz="2000" spc="-1" dirty="0" err="1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x,y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,</a:t>
            </a:r>
            <a:r>
              <a:rPr lang="el-GR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λ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)]</a:t>
            </a:r>
            <a:r>
              <a:rPr lang="en-US" sz="2000" spc="-1" baseline="-25000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t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 in t  goal to reduce t </a:t>
            </a:r>
          </a:p>
          <a:p>
            <a:pPr marL="280972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2300" spc="-1" dirty="0">
              <a:solidFill>
                <a:srgbClr val="000000"/>
              </a:solidFill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BEDC2D-3525-4706-8271-CEBE84E0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Challenges</a:t>
            </a:r>
          </a:p>
        </p:txBody>
      </p:sp>
    </p:spTree>
    <p:extLst>
      <p:ext uri="{BB962C8B-B14F-4D97-AF65-F5344CB8AC3E}">
        <p14:creationId xmlns:p14="http://schemas.microsoft.com/office/powerpoint/2010/main" val="18441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44E93-F1D4-406E-A530-C30326DBE7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312" y="1288851"/>
            <a:ext cx="8196390" cy="546053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5. Multi-Dimensional data</a:t>
            </a:r>
          </a:p>
          <a:p>
            <a:pPr marL="687388" lvl="1" indent="-339725">
              <a:lnSpc>
                <a:spcPct val="100000"/>
              </a:lnSpc>
              <a:spcBef>
                <a:spcPts val="600"/>
              </a:spcBef>
            </a:pPr>
            <a:r>
              <a:rPr lang="en-GB" sz="2400" spc="-1" dirty="0">
                <a:solidFill>
                  <a:srgbClr val="000000"/>
                </a:solidFill>
              </a:rPr>
              <a:t>Multi-dimensional data cubes: [</a:t>
            </a:r>
            <a:r>
              <a:rPr lang="en-GB" sz="2400" spc="-1" dirty="0" err="1">
                <a:solidFill>
                  <a:srgbClr val="000000"/>
                </a:solidFill>
              </a:rPr>
              <a:t>x,y</a:t>
            </a:r>
            <a:r>
              <a:rPr lang="en-GB" sz="2400" spc="-1" dirty="0">
                <a:solidFill>
                  <a:srgbClr val="000000"/>
                </a:solidFill>
              </a:rPr>
              <a:t>,</a:t>
            </a:r>
            <a:r>
              <a:rPr lang="el-GR" sz="2400" spc="-1" dirty="0">
                <a:solidFill>
                  <a:srgbClr val="000000"/>
                </a:solidFill>
                <a:cs typeface="Calibri" panose="020F0502020204030204" pitchFamily="34" charset="0"/>
              </a:rPr>
              <a:t>λ</a:t>
            </a:r>
            <a:r>
              <a:rPr lang="en-US" sz="2400" spc="-1" dirty="0">
                <a:solidFill>
                  <a:srgbClr val="000000"/>
                </a:solidFill>
                <a:cs typeface="Calibri" panose="020F0502020204030204" pitchFamily="34" charset="0"/>
              </a:rPr>
              <a:t>,(I,Q,U,V),t]</a:t>
            </a:r>
          </a:p>
          <a:p>
            <a:pPr marL="687388" lvl="1" indent="-339725">
              <a:lnSpc>
                <a:spcPct val="100000"/>
              </a:lnSpc>
              <a:spcBef>
                <a:spcPts val="600"/>
              </a:spcBef>
            </a:pPr>
            <a:r>
              <a:rPr lang="en-US" sz="2400" spc="-1" dirty="0">
                <a:solidFill>
                  <a:srgbClr val="000000"/>
                </a:solidFill>
                <a:cs typeface="Calibri" panose="020F0502020204030204" pitchFamily="34" charset="0"/>
              </a:rPr>
              <a:t>Not all dimensions can be sampled simultaneously</a:t>
            </a:r>
          </a:p>
          <a:p>
            <a:pPr marL="914400" lvl="2" indent="-176213">
              <a:lnSpc>
                <a:spcPct val="100000"/>
              </a:lnSpc>
              <a:spcBef>
                <a:spcPts val="600"/>
              </a:spcBef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FPI: Scanning in </a:t>
            </a:r>
            <a:r>
              <a:rPr lang="el-GR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λ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 and modulating Stokes (I,Q,U,V) </a:t>
            </a:r>
          </a:p>
          <a:p>
            <a:pPr marL="738187" lvl="2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	 fast 2D [</a:t>
            </a:r>
            <a:r>
              <a:rPr lang="en-US" sz="2000" spc="-1" dirty="0" err="1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x,y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] imaging</a:t>
            </a:r>
          </a:p>
          <a:p>
            <a:pPr marL="914400" lvl="2" indent="-176213">
              <a:lnSpc>
                <a:spcPct val="100000"/>
              </a:lnSpc>
              <a:spcBef>
                <a:spcPts val="600"/>
              </a:spcBef>
            </a:pPr>
            <a:r>
              <a:rPr lang="en-US" sz="2000" spc="-1" dirty="0" err="1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SlitSpec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: Scanning in x and 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modulating Stokes (I,Q,U,V) </a:t>
            </a:r>
          </a:p>
          <a:p>
            <a:pPr marL="738187" lvl="2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	 fast 2D [x,</a:t>
            </a:r>
            <a:r>
              <a:rPr lang="el-GR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 λ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] imaging (or IFU mosaic)</a:t>
            </a:r>
          </a:p>
          <a:p>
            <a:pPr marL="914400" lvl="2" indent="-176213">
              <a:lnSpc>
                <a:spcPct val="100000"/>
              </a:lnSpc>
              <a:spcBef>
                <a:spcPts val="600"/>
              </a:spcBef>
            </a:pP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Evolution of [&lt;I,Q,U,V&gt; at (</a:t>
            </a:r>
            <a:r>
              <a:rPr lang="en-US" sz="2000" spc="-1" dirty="0" err="1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x,y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,</a:t>
            </a:r>
            <a:r>
              <a:rPr lang="el-GR" sz="2000" spc="-1" dirty="0">
                <a:solidFill>
                  <a:srgbClr val="000000"/>
                </a:solidFill>
                <a:cs typeface="Calibri" panose="020F0502020204030204" pitchFamily="34" charset="0"/>
              </a:rPr>
              <a:t>λ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)]</a:t>
            </a:r>
            <a:r>
              <a:rPr lang="en-US" sz="2000" spc="-1" baseline="-25000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t</a:t>
            </a:r>
            <a:r>
              <a:rPr lang="en-US" sz="20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 in t  goal to reduce t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6. Data rate</a:t>
            </a:r>
          </a:p>
          <a:p>
            <a:pPr marL="687388" lvl="1" indent="-4572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Currently: ~ few TB/day raw data (Level 0), &lt;&lt; TB processed data </a:t>
            </a:r>
            <a:r>
              <a:rPr lang="en-US" sz="2000" dirty="0"/>
              <a:t>(Level 1: calibration &amp; image reconstruction)</a:t>
            </a:r>
          </a:p>
          <a:p>
            <a:pPr marL="687388" lvl="1" indent="-457200">
              <a:lnSpc>
                <a:spcPct val="100000"/>
              </a:lnSpc>
              <a:spcBef>
                <a:spcPts val="600"/>
              </a:spcBef>
            </a:pPr>
            <a:r>
              <a:rPr lang="en-GB" sz="2400" spc="-1" dirty="0">
                <a:solidFill>
                  <a:srgbClr val="000000"/>
                </a:solidFill>
              </a:rPr>
              <a:t>EST: 1-2 PB/day raw data, ~6-10 </a:t>
            </a:r>
            <a:r>
              <a:rPr lang="en-GB" sz="2400" spc="-1" dirty="0" err="1">
                <a:solidFill>
                  <a:srgbClr val="000000"/>
                </a:solidFill>
              </a:rPr>
              <a:t>ExaB</a:t>
            </a:r>
            <a:r>
              <a:rPr lang="en-GB" sz="2400" spc="-1" dirty="0">
                <a:solidFill>
                  <a:srgbClr val="000000"/>
                </a:solidFill>
              </a:rPr>
              <a:t>/30yrs              </a:t>
            </a:r>
            <a:r>
              <a:rPr lang="en-US" sz="2400" spc="-1" dirty="0">
                <a:solidFill>
                  <a:srgbClr val="0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GB" sz="2400" spc="-1" dirty="0">
                <a:solidFill>
                  <a:srgbClr val="000000"/>
                </a:solidFill>
              </a:rPr>
              <a:t>CPU/GPU and storage, AI applications</a:t>
            </a:r>
          </a:p>
          <a:p>
            <a:pPr marL="280972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2300" spc="-1" dirty="0">
              <a:solidFill>
                <a:srgbClr val="000000"/>
              </a:solidFill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BEDC2D-3525-4706-8271-CEBE84E0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Challenges</a:t>
            </a:r>
          </a:p>
        </p:txBody>
      </p:sp>
      <p:pic>
        <p:nvPicPr>
          <p:cNvPr id="6" name="Imagen 2">
            <a:extLst>
              <a:ext uri="{FF2B5EF4-FFF2-40B4-BE49-F238E27FC236}">
                <a16:creationId xmlns:a16="http://schemas.microsoft.com/office/drawing/2014/main" id="{2ACB452F-88BA-48AE-B4D9-B6E4FE3A6FC1}"/>
              </a:ext>
            </a:extLst>
          </p:cNvPr>
          <p:cNvPicPr/>
          <p:nvPr/>
        </p:nvPicPr>
        <p:blipFill>
          <a:blip r:embed="rId2"/>
          <a:srcRect t="2020"/>
          <a:stretch/>
        </p:blipFill>
        <p:spPr>
          <a:xfrm>
            <a:off x="8690994" y="1442907"/>
            <a:ext cx="4323734" cy="2336930"/>
          </a:xfrm>
          <a:prstGeom prst="rect">
            <a:avLst/>
          </a:prstGeom>
          <a:ln w="12600"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A3BDBA2-B1E2-4574-81CD-36B9045A6269}"/>
              </a:ext>
            </a:extLst>
          </p:cNvPr>
          <p:cNvGrpSpPr/>
          <p:nvPr/>
        </p:nvGrpSpPr>
        <p:grpSpPr>
          <a:xfrm>
            <a:off x="10670796" y="3057476"/>
            <a:ext cx="1208015" cy="818238"/>
            <a:chOff x="3678004" y="5491238"/>
            <a:chExt cx="1975320" cy="143421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EAFF9AF-C85C-43AD-A28D-78F3397FFD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8632" y="5491238"/>
              <a:ext cx="1434212" cy="143421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8A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Imagen 3">
              <a:extLst>
                <a:ext uri="{FF2B5EF4-FFF2-40B4-BE49-F238E27FC236}">
                  <a16:creationId xmlns:a16="http://schemas.microsoft.com/office/drawing/2014/main" id="{9420CF2C-0698-4858-A7BC-371802D111AC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3678004" y="5742598"/>
              <a:ext cx="1975320" cy="756000"/>
            </a:xfrm>
            <a:prstGeom prst="rect">
              <a:avLst/>
            </a:prstGeom>
            <a:ln w="12600">
              <a:noFill/>
            </a:ln>
          </p:spPr>
        </p:pic>
      </p:grpSp>
      <p:pic>
        <p:nvPicPr>
          <p:cNvPr id="10" name="Imagen 2">
            <a:extLst>
              <a:ext uri="{FF2B5EF4-FFF2-40B4-BE49-F238E27FC236}">
                <a16:creationId xmlns:a16="http://schemas.microsoft.com/office/drawing/2014/main" id="{387BE658-1236-4746-ADC9-631588327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9289647" y="4019118"/>
            <a:ext cx="3587453" cy="2230011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128951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351202-522E-4B1D-BDC3-50D29EE57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439" y="1786753"/>
            <a:ext cx="5819585" cy="382922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4481DA0-7EF9-4211-AEBE-0C246026B97E}"/>
              </a:ext>
            </a:extLst>
          </p:cNvPr>
          <p:cNvSpPr/>
          <p:nvPr/>
        </p:nvSpPr>
        <p:spPr>
          <a:xfrm>
            <a:off x="392371" y="1640289"/>
            <a:ext cx="3957438" cy="2906073"/>
          </a:xfrm>
          <a:prstGeom prst="roundRect">
            <a:avLst>
              <a:gd name="adj" fmla="val 8956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CDE630-5250-4AF7-BC99-B425CC128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EST Partnership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B97290-1FC0-49EF-B751-D3BE894DC7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2279" y="1786753"/>
            <a:ext cx="3692252" cy="2759609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Consortium:</a:t>
            </a:r>
            <a:r>
              <a:rPr lang="en-US" sz="2400" b="0" dirty="0"/>
              <a:t>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b="0" dirty="0"/>
              <a:t>22 groups (incl 12 Profs) at 10 universities and research institutes / facilities: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u="sng" dirty="0"/>
              <a:t>USI</a:t>
            </a:r>
            <a:r>
              <a:rPr lang="en-US" dirty="0"/>
              <a:t>, IRSOL, FHNW, SUPSI, HEIG-VD, ETHZ/EAWAG, ZHAW, UNIBE, PMOD/WRC, ETHZ/CSCS</a:t>
            </a:r>
            <a:endParaRPr lang="en-US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F3A13C7-59A7-419E-8FDB-2FB7CBF8C744}"/>
              </a:ext>
            </a:extLst>
          </p:cNvPr>
          <p:cNvGrpSpPr/>
          <p:nvPr/>
        </p:nvGrpSpPr>
        <p:grpSpPr>
          <a:xfrm>
            <a:off x="9304477" y="4821507"/>
            <a:ext cx="3837530" cy="1444495"/>
            <a:chOff x="392371" y="4904430"/>
            <a:chExt cx="3837530" cy="144449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D84CE18-FECA-4913-B956-8280D8734FEB}"/>
                </a:ext>
              </a:extLst>
            </p:cNvPr>
            <p:cNvSpPr/>
            <p:nvPr/>
          </p:nvSpPr>
          <p:spPr>
            <a:xfrm>
              <a:off x="392371" y="4904430"/>
              <a:ext cx="3837530" cy="1444495"/>
            </a:xfrm>
            <a:prstGeom prst="roundRect">
              <a:avLst/>
            </a:prstGeom>
            <a:noFill/>
            <a:ln w="38100">
              <a:solidFill>
                <a:srgbClr val="6EA9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 Placeholder 5">
              <a:extLst>
                <a:ext uri="{FF2B5EF4-FFF2-40B4-BE49-F238E27FC236}">
                  <a16:creationId xmlns:a16="http://schemas.microsoft.com/office/drawing/2014/main" id="{73320AE5-26B9-48DB-864B-25EAFB8B016A}"/>
                </a:ext>
              </a:extLst>
            </p:cNvPr>
            <p:cNvSpPr txBox="1">
              <a:spLocks/>
            </p:cNvSpPr>
            <p:nvPr/>
          </p:nvSpPr>
          <p:spPr>
            <a:xfrm>
              <a:off x="512279" y="5034404"/>
              <a:ext cx="3598613" cy="1215108"/>
            </a:xfrm>
            <a:prstGeom prst="rect">
              <a:avLst/>
            </a:prstGeom>
          </p:spPr>
          <p:txBody>
            <a:bodyPr lIns="0" tIns="0" rIns="0" bIns="0"/>
            <a:lstStyle>
              <a:lvl1pPr marL="0" indent="0" algn="l" rtl="0" eaLnBrk="1" fontAlgn="base" hangingPunct="1">
                <a:lnSpc>
                  <a:spcPts val="1800"/>
                </a:lnSpc>
                <a:spcBef>
                  <a:spcPts val="10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23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38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-"/>
                <a:defRPr sz="15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54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●"/>
                <a:defRPr sz="15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69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●"/>
                <a:defRPr sz="15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84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99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114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330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US" sz="2400" dirty="0">
                  <a:solidFill>
                    <a:srgbClr val="6EA92D"/>
                  </a:solidFill>
                </a:rPr>
                <a:t>Academic Interest:</a:t>
              </a:r>
              <a:r>
                <a:rPr lang="en-US" sz="2400" b="0" dirty="0">
                  <a:solidFill>
                    <a:srgbClr val="6EA92D"/>
                  </a:solidFill>
                </a:rPr>
                <a:t> </a:t>
              </a:r>
            </a:p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US" b="0" dirty="0"/>
                <a:t>Swiss groups in space physics, astrophysics, Earth science</a:t>
              </a: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8146ECF-3DE3-4AA9-9182-3E5B5FA9160E}"/>
              </a:ext>
            </a:extLst>
          </p:cNvPr>
          <p:cNvSpPr/>
          <p:nvPr/>
        </p:nvSpPr>
        <p:spPr>
          <a:xfrm>
            <a:off x="9184569" y="1556338"/>
            <a:ext cx="3957438" cy="1444495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FBC94C6D-513C-469A-9996-E3418DD194F6}"/>
              </a:ext>
            </a:extLst>
          </p:cNvPr>
          <p:cNvSpPr txBox="1">
            <a:spLocks/>
          </p:cNvSpPr>
          <p:nvPr/>
        </p:nvSpPr>
        <p:spPr>
          <a:xfrm>
            <a:off x="9304477" y="1702804"/>
            <a:ext cx="3598613" cy="1215108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ts val="1800"/>
              </a:lnSpc>
              <a:spcBef>
                <a:spcPts val="10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23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38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-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54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●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69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●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8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99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1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30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00B0F0"/>
                </a:solidFill>
              </a:rPr>
              <a:t>Industrial Interest:</a:t>
            </a:r>
            <a:r>
              <a:rPr lang="en-US" sz="2400" b="0" dirty="0">
                <a:solidFill>
                  <a:srgbClr val="00B0F0"/>
                </a:solidFill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b="0" dirty="0"/>
              <a:t>CSEM,</a:t>
            </a:r>
            <a:r>
              <a:rPr lang="en-US" dirty="0"/>
              <a:t> </a:t>
            </a:r>
            <a:r>
              <a:rPr lang="en-US" b="0" dirty="0" err="1"/>
              <a:t>ARCoptix</a:t>
            </a:r>
            <a:r>
              <a:rPr lang="en-US" b="0" dirty="0"/>
              <a:t>, </a:t>
            </a:r>
            <a:r>
              <a:rPr lang="en-US" b="0" dirty="0" err="1"/>
              <a:t>Ateleris</a:t>
            </a:r>
            <a:r>
              <a:rPr lang="en-US" b="0" dirty="0"/>
              <a:t>, </a:t>
            </a:r>
            <a:r>
              <a:rPr lang="en-US" b="0" dirty="0" err="1"/>
              <a:t>Enantios</a:t>
            </a:r>
            <a:endParaRPr lang="en-US" b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DC8E1E8-AB8E-4717-AC21-C85239C00311}"/>
              </a:ext>
            </a:extLst>
          </p:cNvPr>
          <p:cNvGrpSpPr/>
          <p:nvPr/>
        </p:nvGrpSpPr>
        <p:grpSpPr>
          <a:xfrm>
            <a:off x="379686" y="4805016"/>
            <a:ext cx="3957438" cy="1444495"/>
            <a:chOff x="9184569" y="4887937"/>
            <a:chExt cx="3957438" cy="1444495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9B2E820-A0DA-43AF-86B2-845B407C0C75}"/>
                </a:ext>
              </a:extLst>
            </p:cNvPr>
            <p:cNvSpPr/>
            <p:nvPr/>
          </p:nvSpPr>
          <p:spPr>
            <a:xfrm>
              <a:off x="9184569" y="4887937"/>
              <a:ext cx="3957438" cy="1444495"/>
            </a:xfrm>
            <a:prstGeom prst="roundRect">
              <a:avLst/>
            </a:prstGeom>
            <a:noFill/>
            <a:ln w="38100">
              <a:solidFill>
                <a:srgbClr val="6EA9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EA92D"/>
                </a:solidFill>
              </a:endParaRPr>
            </a:p>
          </p:txBody>
        </p:sp>
        <p:sp>
          <p:nvSpPr>
            <p:cNvPr id="13" name="Text Placeholder 5">
              <a:extLst>
                <a:ext uri="{FF2B5EF4-FFF2-40B4-BE49-F238E27FC236}">
                  <a16:creationId xmlns:a16="http://schemas.microsoft.com/office/drawing/2014/main" id="{C289FE88-8ADA-4DA9-9D49-62900019C17C}"/>
                </a:ext>
              </a:extLst>
            </p:cNvPr>
            <p:cNvSpPr txBox="1">
              <a:spLocks/>
            </p:cNvSpPr>
            <p:nvPr/>
          </p:nvSpPr>
          <p:spPr>
            <a:xfrm>
              <a:off x="9304477" y="5034403"/>
              <a:ext cx="3598613" cy="1215108"/>
            </a:xfrm>
            <a:prstGeom prst="rect">
              <a:avLst/>
            </a:prstGeom>
          </p:spPr>
          <p:txBody>
            <a:bodyPr lIns="0" tIns="0" rIns="0" bIns="0"/>
            <a:lstStyle>
              <a:lvl1pPr marL="0" indent="0" algn="l" rtl="0" eaLnBrk="1" fontAlgn="base" hangingPunct="1">
                <a:lnSpc>
                  <a:spcPts val="1800"/>
                </a:lnSpc>
                <a:spcBef>
                  <a:spcPts val="10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23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38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-"/>
                <a:defRPr sz="15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54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●"/>
                <a:defRPr sz="15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69" indent="-228608" algn="l" rtl="0" eaLnBrk="1" fontAlgn="base" hangingPunct="1">
                <a:lnSpc>
                  <a:spcPts val="1800"/>
                </a:lnSpc>
                <a:spcBef>
                  <a:spcPts val="500"/>
                </a:spcBef>
                <a:spcAft>
                  <a:spcPct val="0"/>
                </a:spcAft>
                <a:buSzPct val="125000"/>
                <a:buFont typeface="Arial" panose="020B0604020202020204" pitchFamily="34" charset="0"/>
                <a:buChar char="●"/>
                <a:defRPr sz="15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84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99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114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330" indent="-228608" algn="l" defTabSz="91443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US" sz="2400" dirty="0">
                  <a:solidFill>
                    <a:srgbClr val="6EA92D"/>
                  </a:solidFill>
                </a:rPr>
                <a:t>Collaborators:</a:t>
              </a:r>
            </a:p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US" sz="2400" dirty="0">
                  <a:solidFill>
                    <a:srgbClr val="92D050"/>
                  </a:solidFill>
                </a:rPr>
                <a:t> </a:t>
              </a:r>
              <a:r>
                <a:rPr lang="en-US" b="0" dirty="0" err="1"/>
                <a:t>MeteoSwiss</a:t>
              </a:r>
              <a:r>
                <a:rPr lang="en-US" b="0" dirty="0"/>
                <a:t>, </a:t>
              </a:r>
            </a:p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US" b="0" dirty="0"/>
                <a:t>CERN-ESCAPE, SKAO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EC284CD-8F55-4990-961E-790221946E91}"/>
              </a:ext>
            </a:extLst>
          </p:cNvPr>
          <p:cNvSpPr txBox="1"/>
          <p:nvPr/>
        </p:nvSpPr>
        <p:spPr>
          <a:xfrm>
            <a:off x="5805732" y="6670741"/>
            <a:ext cx="2181138" cy="402959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sz="2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www.sviss.ch/est/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E3E604-F2C5-4BF1-B12B-A5E2192DFAD0}"/>
              </a:ext>
            </a:extLst>
          </p:cNvPr>
          <p:cNvSpPr txBox="1"/>
          <p:nvPr/>
        </p:nvSpPr>
        <p:spPr>
          <a:xfrm>
            <a:off x="4563356" y="5570258"/>
            <a:ext cx="4539296" cy="8137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/>
            <a:r>
              <a:rPr lang="en-US" sz="2200" b="1" dirty="0"/>
              <a:t>Swiss Virtual Institute for Solar Science</a:t>
            </a:r>
          </a:p>
          <a:p>
            <a:pPr algn="ctr"/>
            <a:r>
              <a:rPr lang="en-US" sz="2200" b="1" dirty="0"/>
              <a:t>SVISS</a:t>
            </a:r>
          </a:p>
        </p:txBody>
      </p:sp>
    </p:spTree>
    <p:extLst>
      <p:ext uri="{BB962C8B-B14F-4D97-AF65-F5344CB8AC3E}">
        <p14:creationId xmlns:p14="http://schemas.microsoft.com/office/powerpoint/2010/main" val="3444137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CDE630-5250-4AF7-BC99-B425CC128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Contribution to the EST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B97290-1FC0-49EF-B751-D3BE894DC7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9139" y="1583704"/>
            <a:ext cx="6738674" cy="1197204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D1 - Instrumentation: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2400" b="0" dirty="0"/>
              <a:t>TELPOL calibration unit, HPPOL modulators, New Generation Sensor (NGS)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3BE10A-D83A-4480-A58C-0F196454EB0A}"/>
              </a:ext>
            </a:extLst>
          </p:cNvPr>
          <p:cNvGrpSpPr/>
          <p:nvPr/>
        </p:nvGrpSpPr>
        <p:grpSpPr>
          <a:xfrm>
            <a:off x="540617" y="2856321"/>
            <a:ext cx="12358540" cy="4076573"/>
            <a:chOff x="540617" y="2856321"/>
            <a:chExt cx="12358540" cy="407657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758FFC9-256A-4407-937E-CFB4C0631251}"/>
                </a:ext>
              </a:extLst>
            </p:cNvPr>
            <p:cNvSpPr/>
            <p:nvPr/>
          </p:nvSpPr>
          <p:spPr>
            <a:xfrm>
              <a:off x="540617" y="2856321"/>
              <a:ext cx="12358540" cy="3846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EC4BC1-367B-4651-8183-E540DCDEB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134" y="2988440"/>
              <a:ext cx="8852159" cy="394445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207D6C3-9B09-46C1-9709-1378A797A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0889" y="3313301"/>
              <a:ext cx="2968752" cy="2932176"/>
            </a:xfrm>
            <a:prstGeom prst="rect">
              <a:avLst/>
            </a:prstGeom>
          </p:spPr>
        </p:pic>
      </p:grp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79955158-1CC8-49B9-8614-12BE932E8774}"/>
              </a:ext>
            </a:extLst>
          </p:cNvPr>
          <p:cNvSpPr txBox="1">
            <a:spLocks/>
          </p:cNvSpPr>
          <p:nvPr/>
        </p:nvSpPr>
        <p:spPr>
          <a:xfrm>
            <a:off x="7890235" y="1585995"/>
            <a:ext cx="4889537" cy="1239877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ts val="1800"/>
              </a:lnSpc>
              <a:spcBef>
                <a:spcPts val="10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23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38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-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54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●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69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●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8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99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1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30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D2 - Swiss Node DC at CSCS: </a:t>
            </a:r>
            <a:r>
              <a:rPr lang="en-US" sz="2400" b="0" dirty="0"/>
              <a:t>Data management, storage, processing, </a:t>
            </a:r>
            <a:r>
              <a:rPr lang="en-US" sz="2400" b="0" dirty="0" err="1"/>
              <a:t>prototyping,etc</a:t>
            </a:r>
            <a:r>
              <a:rPr lang="en-US" sz="2400" b="0" dirty="0"/>
              <a:t>.</a:t>
            </a:r>
            <a:r>
              <a:rPr lang="en-US" sz="24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BD84F9-45AE-431C-8E9F-FCED2A9371E2}"/>
              </a:ext>
            </a:extLst>
          </p:cNvPr>
          <p:cNvSpPr txBox="1"/>
          <p:nvPr/>
        </p:nvSpPr>
        <p:spPr>
          <a:xfrm>
            <a:off x="6262381" y="3322040"/>
            <a:ext cx="914400" cy="914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157780-4FFF-4174-9B95-FE90E6859EF9}"/>
              </a:ext>
            </a:extLst>
          </p:cNvPr>
          <p:cNvSpPr txBox="1"/>
          <p:nvPr/>
        </p:nvSpPr>
        <p:spPr>
          <a:xfrm>
            <a:off x="1595680" y="7003985"/>
            <a:ext cx="8539993" cy="3591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z="2400" dirty="0"/>
              <a:t>Telescope                                Instruments                                 DC</a:t>
            </a:r>
          </a:p>
        </p:txBody>
      </p:sp>
    </p:spTree>
    <p:extLst>
      <p:ext uri="{BB962C8B-B14F-4D97-AF65-F5344CB8AC3E}">
        <p14:creationId xmlns:p14="http://schemas.microsoft.com/office/powerpoint/2010/main" val="993115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074A9BF-8653-4CBD-A06F-594B2E9742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8" b="11634"/>
          <a:stretch/>
        </p:blipFill>
        <p:spPr>
          <a:xfrm>
            <a:off x="-1" y="0"/>
            <a:ext cx="13439775" cy="755967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F1DF56C-5008-4D5E-852B-0A3CC0D9DE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626225"/>
            <a:ext cx="13439775" cy="9334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b="1" dirty="0">
                <a:latin typeface="+mn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85679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C4EC57-B176-4068-B448-2337D1A32C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5637" y="1376127"/>
            <a:ext cx="7334934" cy="5214243"/>
          </a:xfrm>
        </p:spPr>
        <p:txBody>
          <a:bodyPr>
            <a:normAutofit fontScale="85000" lnSpcReduction="10000"/>
          </a:bodyPr>
          <a:lstStyle/>
          <a:p>
            <a:pPr defTabSz="914400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</a:pPr>
            <a:r>
              <a:rPr lang="es-ES" sz="2600" b="1" spc="-1" dirty="0">
                <a:solidFill>
                  <a:schemeClr val="dk1"/>
                </a:solidFill>
                <a:latin typeface="+mn-lt"/>
                <a:ea typeface="Calibri"/>
              </a:rPr>
              <a:t>Next-</a:t>
            </a:r>
            <a:r>
              <a:rPr lang="es-ES" sz="2600" b="1" spc="-1" dirty="0" err="1">
                <a:solidFill>
                  <a:schemeClr val="dk1"/>
                </a:solidFill>
                <a:latin typeface="+mn-lt"/>
                <a:ea typeface="Calibri"/>
              </a:rPr>
              <a:t>generation</a:t>
            </a:r>
            <a:r>
              <a:rPr lang="es-ES" sz="2600" b="1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600" b="1" spc="-1" dirty="0" err="1">
                <a:solidFill>
                  <a:schemeClr val="dk1"/>
                </a:solidFill>
                <a:latin typeface="+mn-lt"/>
                <a:ea typeface="Calibri"/>
              </a:rPr>
              <a:t>telescope</a:t>
            </a:r>
            <a:r>
              <a:rPr lang="es-ES" sz="2600" b="1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600" b="1" spc="-1" dirty="0" err="1">
                <a:solidFill>
                  <a:schemeClr val="dk1"/>
                </a:solidFill>
                <a:latin typeface="+mn-lt"/>
                <a:ea typeface="Calibri"/>
              </a:rPr>
              <a:t>for</a:t>
            </a:r>
            <a:r>
              <a:rPr lang="es-ES" sz="2600" b="1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600" b="1" spc="-1" dirty="0" err="1">
                <a:solidFill>
                  <a:schemeClr val="dk1"/>
                </a:solidFill>
                <a:latin typeface="+mn-lt"/>
                <a:ea typeface="Calibri"/>
              </a:rPr>
              <a:t>the</a:t>
            </a:r>
            <a:r>
              <a:rPr lang="es-ES" sz="2600" b="1" spc="-1" dirty="0">
                <a:solidFill>
                  <a:schemeClr val="dk1"/>
                </a:solidFill>
                <a:latin typeface="+mn-lt"/>
                <a:ea typeface="Calibri"/>
              </a:rPr>
              <a:t> 21st </a:t>
            </a:r>
            <a:r>
              <a:rPr lang="es-ES" sz="2600" b="1" spc="-1" dirty="0" err="1">
                <a:solidFill>
                  <a:schemeClr val="dk1"/>
                </a:solidFill>
                <a:latin typeface="+mn-lt"/>
                <a:ea typeface="Calibri"/>
              </a:rPr>
              <a:t>century</a:t>
            </a:r>
            <a:r>
              <a:rPr lang="es-ES" sz="2600" b="1" spc="-1" dirty="0">
                <a:solidFill>
                  <a:schemeClr val="dk1"/>
                </a:solidFill>
                <a:latin typeface="+mn-lt"/>
                <a:ea typeface="Calibri"/>
              </a:rPr>
              <a:t> solar </a:t>
            </a:r>
            <a:r>
              <a:rPr lang="es-ES" sz="2600" b="1" spc="-1" dirty="0" err="1">
                <a:solidFill>
                  <a:schemeClr val="dk1"/>
                </a:solidFill>
                <a:latin typeface="+mn-lt"/>
                <a:ea typeface="Calibri"/>
              </a:rPr>
              <a:t>physics</a:t>
            </a:r>
            <a:endParaRPr lang="en-US" sz="2600" b="1" spc="-1" dirty="0">
              <a:solidFill>
                <a:schemeClr val="dk1"/>
              </a:solidFill>
              <a:latin typeface="+mn-lt"/>
            </a:endParaRPr>
          </a:p>
          <a:p>
            <a:pPr marL="569913" lvl="1" indent="-280988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</a:pP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4.2-m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aperture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,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Gregorian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optical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configuration</a:t>
            </a:r>
            <a:endParaRPr lang="en-US" sz="2400" spc="-1" dirty="0">
              <a:solidFill>
                <a:schemeClr val="dk1"/>
              </a:solidFill>
              <a:latin typeface="+mn-lt"/>
            </a:endParaRPr>
          </a:p>
          <a:p>
            <a:pPr marL="569913" lvl="1" indent="-280988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</a:pP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MCAO, Active M1,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Adaptive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0.8m M2, open dome, </a:t>
            </a:r>
            <a:r>
              <a:rPr lang="es-ES" sz="2400" spc="-1" dirty="0">
                <a:latin typeface="+mn-lt"/>
                <a:ea typeface="Calibri"/>
              </a:rPr>
              <a:t>44m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tall</a:t>
            </a:r>
            <a:endParaRPr lang="en-US" sz="2400" spc="-1" dirty="0">
              <a:solidFill>
                <a:schemeClr val="dk1"/>
              </a:solidFill>
              <a:latin typeface="+mn-lt"/>
            </a:endParaRPr>
          </a:p>
          <a:p>
            <a:pPr marL="569913" lvl="1" indent="-280988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</a:pP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Multi-wavelenghth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high-resolution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spectropolarimetry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          (7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imaging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spectropolarimeters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in 4 </a:t>
            </a:r>
            <a:r>
              <a:rPr lang="es-ES" sz="2400" spc="-1" dirty="0" err="1">
                <a:solidFill>
                  <a:schemeClr val="dk1"/>
                </a:solidFill>
                <a:latin typeface="+mn-lt"/>
                <a:ea typeface="Calibri"/>
              </a:rPr>
              <a:t>channels</a:t>
            </a:r>
            <a:r>
              <a:rPr lang="es-ES" sz="2400" spc="-1" dirty="0">
                <a:solidFill>
                  <a:schemeClr val="dk1"/>
                </a:solidFill>
                <a:latin typeface="+mn-lt"/>
                <a:ea typeface="Calibri"/>
              </a:rPr>
              <a:t> 350–1800 nm)</a:t>
            </a:r>
            <a:endParaRPr lang="en-US" sz="2400" dirty="0">
              <a:latin typeface="+mn-lt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b="1" dirty="0">
                <a:latin typeface="+mn-lt"/>
              </a:rPr>
              <a:t>Roadmaps: </a:t>
            </a:r>
          </a:p>
          <a:p>
            <a:pPr marL="569913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dirty="0">
                <a:latin typeface="+mn-lt"/>
                <a:cs typeface="Arial"/>
              </a:rPr>
              <a:t>ESFRI Roadmap 2016: EU Research Infrastructure</a:t>
            </a:r>
          </a:p>
          <a:p>
            <a:pPr marL="569913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dirty="0" err="1">
                <a:latin typeface="+mn-lt"/>
                <a:cs typeface="Arial"/>
              </a:rPr>
              <a:t>AstroNet</a:t>
            </a:r>
            <a:r>
              <a:rPr lang="en-US" sz="2400" b="0" dirty="0">
                <a:latin typeface="+mn-lt"/>
                <a:cs typeface="Arial"/>
              </a:rPr>
              <a:t> Roadmap 2022-2035: EST is of 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high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priority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for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ground-based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observations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(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on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par </a:t>
            </a:r>
            <a:r>
              <a:rPr lang="es-ES" sz="2400" b="0" spc="-1" dirty="0" err="1">
                <a:solidFill>
                  <a:schemeClr val="dk1"/>
                </a:solidFill>
                <a:latin typeface="+mn-lt"/>
                <a:ea typeface="Calibri"/>
              </a:rPr>
              <a:t>with</a:t>
            </a:r>
            <a:r>
              <a:rPr lang="es-ES" sz="2400" b="0" spc="-1" dirty="0">
                <a:solidFill>
                  <a:schemeClr val="dk1"/>
                </a:solidFill>
                <a:latin typeface="+mn-lt"/>
                <a:ea typeface="Calibri"/>
              </a:rPr>
              <a:t> CTA)</a:t>
            </a:r>
            <a:endParaRPr lang="en-US" sz="2400" b="0" dirty="0">
              <a:latin typeface="+mn-lt"/>
              <a:cs typeface="Arial"/>
            </a:endParaRPr>
          </a:p>
          <a:p>
            <a:pPr marL="569913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dirty="0">
                <a:latin typeface="+mn-lt"/>
                <a:cs typeface="Arial"/>
              </a:rPr>
              <a:t>SCNAT Astronomy Community Roadmap 2024 Update for 2029-2032: “Participation of Switzerland in EST should be secured.”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400" b="0" dirty="0">
              <a:latin typeface="+mn-lt"/>
              <a:cs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39CC2-955C-45E2-8332-EB114DA77D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it-CH" altLang="it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637DA3-26BE-4D75-A6F4-A13C0F828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37" y="180000"/>
            <a:ext cx="12364135" cy="933729"/>
          </a:xfrm>
        </p:spPr>
        <p:txBody>
          <a:bodyPr/>
          <a:lstStyle/>
          <a:p>
            <a:r>
              <a:rPr lang="en-US" dirty="0"/>
              <a:t>European Solar Telescope (EST)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6A914C6-664D-447E-BAA3-57335E1D4DE2}"/>
              </a:ext>
            </a:extLst>
          </p:cNvPr>
          <p:cNvSpPr txBox="1">
            <a:spLocks/>
          </p:cNvSpPr>
          <p:nvPr/>
        </p:nvSpPr>
        <p:spPr>
          <a:xfrm>
            <a:off x="193155" y="2687781"/>
            <a:ext cx="5958323" cy="3902589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 rtl="0" eaLnBrk="1" fontAlgn="base" hangingPunct="1">
              <a:lnSpc>
                <a:spcPts val="1800"/>
              </a:lnSpc>
              <a:spcBef>
                <a:spcPts val="10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23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38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-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54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●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69" indent="-228608" algn="l" rtl="0" eaLnBrk="1" fontAlgn="base" hangingPunct="1">
              <a:lnSpc>
                <a:spcPts val="18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●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8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99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1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30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A9D081DC-9EBA-4136-B8BB-EFBA459EEB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3"/>
          <a:stretch/>
        </p:blipFill>
        <p:spPr>
          <a:xfrm>
            <a:off x="8183755" y="1274927"/>
            <a:ext cx="5029201" cy="39937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5941A7-BF13-4BE4-97E5-66D02D31B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755" y="5390727"/>
            <a:ext cx="4162831" cy="1219211"/>
          </a:xfrm>
          <a:prstGeom prst="rect">
            <a:avLst/>
          </a:prstGeom>
        </p:spPr>
      </p:pic>
      <p:pic>
        <p:nvPicPr>
          <p:cNvPr id="8" name="Imagen 3">
            <a:extLst>
              <a:ext uri="{FF2B5EF4-FFF2-40B4-BE49-F238E27FC236}">
                <a16:creationId xmlns:a16="http://schemas.microsoft.com/office/drawing/2014/main" id="{FD5E5A76-6A44-49B3-9D89-E507CC65AF7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464455" y="193737"/>
            <a:ext cx="1975320" cy="756000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158677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65D30F-5346-42F7-B1C7-F6E57B468F0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it-CH" altLang="it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A3F18A-29EB-40B2-B2DA-C1C0CD48C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7" y="180000"/>
            <a:ext cx="12510301" cy="933729"/>
          </a:xfrm>
        </p:spPr>
        <p:txBody>
          <a:bodyPr/>
          <a:lstStyle/>
          <a:p>
            <a:r>
              <a:rPr lang="es-ES_tradnl" b="0" spc="-1" dirty="0">
                <a:ea typeface="Avenir Next"/>
              </a:rPr>
              <a:t>Observatorio del Roque de Los Muchachos, </a:t>
            </a:r>
            <a:r>
              <a:rPr lang="en-US" b="0" dirty="0"/>
              <a:t>La Palma</a:t>
            </a:r>
          </a:p>
        </p:txBody>
      </p:sp>
      <p:pic>
        <p:nvPicPr>
          <p:cNvPr id="5" name="Imagen 6">
            <a:extLst>
              <a:ext uri="{FF2B5EF4-FFF2-40B4-BE49-F238E27FC236}">
                <a16:creationId xmlns:a16="http://schemas.microsoft.com/office/drawing/2014/main" id="{E202BA2E-15E1-47A8-951A-8C105F748940}"/>
              </a:ext>
            </a:extLst>
          </p:cNvPr>
          <p:cNvPicPr/>
          <p:nvPr/>
        </p:nvPicPr>
        <p:blipFill>
          <a:blip r:embed="rId2"/>
          <a:srcRect l="22587"/>
          <a:stretch/>
        </p:blipFill>
        <p:spPr>
          <a:xfrm>
            <a:off x="5912759" y="1386932"/>
            <a:ext cx="7527016" cy="5279868"/>
          </a:xfrm>
          <a:prstGeom prst="rect">
            <a:avLst/>
          </a:prstGeom>
          <a:ln w="0">
            <a:noFill/>
          </a:ln>
        </p:spPr>
      </p:pic>
      <p:pic>
        <p:nvPicPr>
          <p:cNvPr id="7" name="Imagen 19">
            <a:extLst>
              <a:ext uri="{FF2B5EF4-FFF2-40B4-BE49-F238E27FC236}">
                <a16:creationId xmlns:a16="http://schemas.microsoft.com/office/drawing/2014/main" id="{D5FAB2AD-3227-407B-9E65-ACBBB18FE28C}"/>
              </a:ext>
            </a:extLst>
          </p:cNvPr>
          <p:cNvPicPr/>
          <p:nvPr/>
        </p:nvPicPr>
        <p:blipFill>
          <a:blip r:embed="rId3"/>
          <a:srcRect l="10307" t="2452" b="3610"/>
          <a:stretch/>
        </p:blipFill>
        <p:spPr>
          <a:xfrm>
            <a:off x="431300" y="1386932"/>
            <a:ext cx="5029863" cy="5278280"/>
          </a:xfrm>
          <a:prstGeom prst="rect">
            <a:avLst/>
          </a:prstGeom>
          <a:ln w="0">
            <a:noFill/>
          </a:ln>
          <a:effectLst>
            <a:outerShdw blurRad="291960" dist="139498" dir="2700000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3">
            <a:extLst>
              <a:ext uri="{FF2B5EF4-FFF2-40B4-BE49-F238E27FC236}">
                <a16:creationId xmlns:a16="http://schemas.microsoft.com/office/drawing/2014/main" id="{FA7319DE-8BDB-4926-BD76-1B7E4850C37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485843" y="1648496"/>
            <a:ext cx="1975320" cy="756000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3537296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E75AF-AF1A-44AE-840C-01600CB991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9138" y="1555335"/>
            <a:ext cx="12060634" cy="504201"/>
          </a:xfrm>
        </p:spPr>
        <p:txBody>
          <a:bodyPr/>
          <a:lstStyle/>
          <a:p>
            <a:r>
              <a:rPr lang="en-US" dirty="0"/>
              <a:t>IRSOL: 0.45m </a:t>
            </a:r>
            <a:r>
              <a:rPr lang="en-US" dirty="0">
                <a:solidFill>
                  <a:srgbClr val="FF0000"/>
                </a:solidFill>
              </a:rPr>
              <a:t>+ Swiss technology</a:t>
            </a:r>
            <a:r>
              <a:rPr lang="en-US" dirty="0"/>
              <a:t>		EST: 4.2m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9211DE-FB96-4F54-BBA3-3515B11D0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solar telescope vs EST: “A quantum leap”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604E43-B43D-42CD-8CF7-3D67A3922C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2221035"/>
            <a:ext cx="5324980" cy="3993737"/>
          </a:xfrm>
          <a:prstGeom prst="rect">
            <a:avLst/>
          </a:prstGeom>
        </p:spPr>
      </p:pic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00398C56-7E30-4793-A18E-C90123A421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3"/>
          <a:stretch/>
        </p:blipFill>
        <p:spPr>
          <a:xfrm>
            <a:off x="7118183" y="2221034"/>
            <a:ext cx="5029201" cy="3993738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6271EA9D-0432-4D07-9EF6-FCA4908F03BD}"/>
              </a:ext>
            </a:extLst>
          </p:cNvPr>
          <p:cNvSpPr/>
          <p:nvPr/>
        </p:nvSpPr>
        <p:spPr>
          <a:xfrm>
            <a:off x="6176679" y="1614381"/>
            <a:ext cx="543208" cy="3303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2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A3F18A-29EB-40B2-B2DA-C1C0CD48C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bg1"/>
                </a:solidFill>
              </a:rPr>
              <a:t>The Sun: Closest star that supports Life on Earth</a:t>
            </a:r>
          </a:p>
        </p:txBody>
      </p:sp>
      <p:pic>
        <p:nvPicPr>
          <p:cNvPr id="6" name="20260118_1024_HMIIC">
            <a:hlinkClick r:id="" action="ppaction://media"/>
            <a:extLst>
              <a:ext uri="{FF2B5EF4-FFF2-40B4-BE49-F238E27FC236}">
                <a16:creationId xmlns:a16="http://schemas.microsoft.com/office/drawing/2014/main" id="{2684D2A9-E46B-467B-BBE8-34B7FA7001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74124" y="1027753"/>
            <a:ext cx="6263475" cy="62634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0CE3DFC-48F3-4A54-8865-434764FBF720}"/>
              </a:ext>
            </a:extLst>
          </p:cNvPr>
          <p:cNvSpPr/>
          <p:nvPr/>
        </p:nvSpPr>
        <p:spPr>
          <a:xfrm>
            <a:off x="11165747" y="6694415"/>
            <a:ext cx="989901" cy="5968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bestgband2">
            <a:hlinkClick r:id="" action="ppaction://media"/>
            <a:extLst>
              <a:ext uri="{FF2B5EF4-FFF2-40B4-BE49-F238E27FC236}">
                <a16:creationId xmlns:a16="http://schemas.microsoft.com/office/drawing/2014/main" id="{CA5080A6-AF63-4257-8F38-6A6BF7D5E1B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03097" y="2135553"/>
            <a:ext cx="3657600" cy="4133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B2496-24BB-4DA9-B29D-FEBEDB2E7F4F}"/>
              </a:ext>
            </a:extLst>
          </p:cNvPr>
          <p:cNvSpPr txBox="1"/>
          <p:nvPr/>
        </p:nvSpPr>
        <p:spPr>
          <a:xfrm>
            <a:off x="1208626" y="6375633"/>
            <a:ext cx="1685575" cy="31878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SDO/HMI 6173 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80C7E-B200-4610-A819-613BC2949BDF}"/>
              </a:ext>
            </a:extLst>
          </p:cNvPr>
          <p:cNvSpPr txBox="1"/>
          <p:nvPr/>
        </p:nvSpPr>
        <p:spPr>
          <a:xfrm>
            <a:off x="8067107" y="6339673"/>
            <a:ext cx="2268130" cy="35474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GREGOR, 1.5m, 7055 A</a:t>
            </a:r>
          </a:p>
        </p:txBody>
      </p:sp>
    </p:spTree>
    <p:extLst>
      <p:ext uri="{BB962C8B-B14F-4D97-AF65-F5344CB8AC3E}">
        <p14:creationId xmlns:p14="http://schemas.microsoft.com/office/powerpoint/2010/main" val="257600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13BCF60-68CE-4F83-8890-C8F3E0AC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bg1"/>
                </a:solidFill>
              </a:rPr>
              <a:t>The Dark Energy of the Sun: Magnetic Fields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66FA34-D901-4637-BBC7-B3259153E5A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19138" y="1365706"/>
            <a:ext cx="5136378" cy="3624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Jan 18, 2026: X1.9 Flare, lasted 6h!</a:t>
            </a:r>
          </a:p>
        </p:txBody>
      </p:sp>
      <p:pic>
        <p:nvPicPr>
          <p:cNvPr id="7" name="20260118_1024_0131">
            <a:hlinkClick r:id="" action="ppaction://media"/>
            <a:extLst>
              <a:ext uri="{FF2B5EF4-FFF2-40B4-BE49-F238E27FC236}">
                <a16:creationId xmlns:a16="http://schemas.microsoft.com/office/drawing/2014/main" id="{7690A4DC-9A18-4EF5-A00D-1057FD46AD5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500"/>
                </p14:media>
              </p:ext>
            </p:extLst>
          </p:nvPr>
        </p:nvPicPr>
        <p:blipFill rotWithShape="1">
          <a:blip r:embed="rId4"/>
          <a:srcRect l="3064" t="7109" r="3386" b="8280"/>
          <a:stretch/>
        </p:blipFill>
        <p:spPr>
          <a:xfrm>
            <a:off x="0" y="1876643"/>
            <a:ext cx="6283354" cy="56830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F484A3-F5EE-4A4C-81A5-A2BB931E5093}"/>
              </a:ext>
            </a:extLst>
          </p:cNvPr>
          <p:cNvSpPr txBox="1"/>
          <p:nvPr/>
        </p:nvSpPr>
        <p:spPr>
          <a:xfrm>
            <a:off x="92278" y="7264866"/>
            <a:ext cx="1384183" cy="29481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SDO/AIA 131 A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FE7E7653-E9BA-4AC6-9E9E-6C9F91B6321B}"/>
              </a:ext>
            </a:extLst>
          </p:cNvPr>
          <p:cNvSpPr txBox="1">
            <a:spLocks/>
          </p:cNvSpPr>
          <p:nvPr/>
        </p:nvSpPr>
        <p:spPr>
          <a:xfrm>
            <a:off x="7241831" y="1365706"/>
            <a:ext cx="5239467" cy="431835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kzidenz-Grotesk Pro Regular" panose="02000503030000020003" pitchFamily="50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kzidenz-Grotesk Pro Regular" panose="02000503030000020003" pitchFamily="50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kzidenz-Grotesk Pro Regular" panose="02000503030000020003" pitchFamily="50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kzidenz-Grotesk Pro Regular" panose="02000503030000020003" pitchFamily="50" charset="0"/>
                <a:ea typeface="+mn-ea"/>
                <a:cs typeface="+mn-cs"/>
              </a:defRPr>
            </a:lvl5pPr>
            <a:lvl6pPr marL="251468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99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14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30" indent="-228608" algn="l" defTabSz="91443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Jan 19, 2026: G4, </a:t>
            </a:r>
            <a:r>
              <a:rPr lang="en-US" dirty="0" err="1">
                <a:solidFill>
                  <a:schemeClr val="bg1"/>
                </a:solidFill>
              </a:rPr>
              <a:t>Kp</a:t>
            </a:r>
            <a:r>
              <a:rPr lang="en-US" dirty="0">
                <a:solidFill>
                  <a:schemeClr val="bg1"/>
                </a:solidFill>
              </a:rPr>
              <a:t>=8.7, 24h+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EF5285-477B-4451-8902-C2C7E9D1E4BF}"/>
              </a:ext>
            </a:extLst>
          </p:cNvPr>
          <p:cNvSpPr/>
          <p:nvPr/>
        </p:nvSpPr>
        <p:spPr>
          <a:xfrm>
            <a:off x="11165747" y="6694415"/>
            <a:ext cx="989901" cy="5968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E9F0BC-33D9-471C-B31A-D88045959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3354" y="1876644"/>
            <a:ext cx="7156422" cy="568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5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6808C2-67E9-4008-971C-C669EB485F28}"/>
              </a:ext>
            </a:extLst>
          </p:cNvPr>
          <p:cNvSpPr/>
          <p:nvPr/>
        </p:nvSpPr>
        <p:spPr>
          <a:xfrm>
            <a:off x="-1" y="-1"/>
            <a:ext cx="13439775" cy="7568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873094-CFA0-4FB5-A94B-54CDED056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CH" altLang="it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20057D-AFED-46E3-A251-FA71BC1DE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906" y="614232"/>
            <a:ext cx="10434127" cy="6954024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EC208FD1-DB7C-451E-A6CC-A77AA0C1C431}"/>
              </a:ext>
            </a:extLst>
          </p:cNvPr>
          <p:cNvSpPr txBox="1">
            <a:spLocks/>
          </p:cNvSpPr>
          <p:nvPr/>
        </p:nvSpPr>
        <p:spPr>
          <a:xfrm>
            <a:off x="-1" y="142785"/>
            <a:ext cx="13439775" cy="93372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1"/>
                </a:solidFill>
                <a:latin typeface="Akzidenz-Grotesk Pro Med" panose="02000603030000020004" pitchFamily="50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2pPr>
            <a:lvl3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3pPr>
            <a:lvl4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4pPr>
            <a:lvl5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5pPr>
            <a:lvl6pPr marL="457215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6pPr>
            <a:lvl7pPr marL="91443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7pPr>
            <a:lvl8pPr marL="1371646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8pPr>
            <a:lvl9pPr marL="1828861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kzidenz-Grotesk Pro Med" panose="02000603030000020004" pitchFamily="50" charset="0"/>
              </a:defRPr>
            </a:lvl9pPr>
          </a:lstStyle>
          <a:p>
            <a:pPr algn="ctr"/>
            <a:r>
              <a:rPr lang="en-US" sz="4500" dirty="0">
                <a:solidFill>
                  <a:schemeClr val="bg1"/>
                </a:solidFill>
                <a:latin typeface="+mn-lt"/>
              </a:rPr>
              <a:t>EST Scientific Goals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9344E3-70C1-42F6-82FB-4BFA7790084C}"/>
              </a:ext>
            </a:extLst>
          </p:cNvPr>
          <p:cNvSpPr txBox="1"/>
          <p:nvPr/>
        </p:nvSpPr>
        <p:spPr>
          <a:xfrm>
            <a:off x="1501628" y="984408"/>
            <a:ext cx="478173" cy="73533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+mn-lt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82EF6-E1D7-4ADD-9B85-0EBE9A7E3D0D}"/>
              </a:ext>
            </a:extLst>
          </p:cNvPr>
          <p:cNvSpPr txBox="1"/>
          <p:nvPr/>
        </p:nvSpPr>
        <p:spPr>
          <a:xfrm>
            <a:off x="1486249" y="6081121"/>
            <a:ext cx="468386" cy="74372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+mn-lt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4A66D7-1B48-48A1-AEB9-B7AA1BFCB977}"/>
              </a:ext>
            </a:extLst>
          </p:cNvPr>
          <p:cNvSpPr txBox="1"/>
          <p:nvPr/>
        </p:nvSpPr>
        <p:spPr>
          <a:xfrm>
            <a:off x="1501629" y="976019"/>
            <a:ext cx="377505" cy="76050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+mn-lt"/>
              </a:rPr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6CC17-DE69-4A17-B355-37A98BC7E113}"/>
              </a:ext>
            </a:extLst>
          </p:cNvPr>
          <p:cNvSpPr txBox="1"/>
          <p:nvPr/>
        </p:nvSpPr>
        <p:spPr>
          <a:xfrm>
            <a:off x="7115262" y="1719743"/>
            <a:ext cx="377505" cy="76050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+mn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72994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44E93-F1D4-406E-A530-C30326DBE7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2231" y="1588932"/>
            <a:ext cx="6955857" cy="471106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1. Heat</a:t>
            </a:r>
          </a:p>
          <a:p>
            <a:pPr marL="687388" lvl="1" indent="-401638">
              <a:lnSpc>
                <a:spcPct val="100000"/>
              </a:lnSpc>
              <a:spcBef>
                <a:spcPts val="600"/>
              </a:spcBef>
            </a:pPr>
            <a:r>
              <a:rPr lang="en-US" sz="2600" dirty="0"/>
              <a:t>4m mirror: ~12 kW </a:t>
            </a:r>
          </a:p>
          <a:p>
            <a:pPr marL="687388" lvl="1" indent="-401638">
              <a:lnSpc>
                <a:spcPct val="100000"/>
              </a:lnSpc>
              <a:spcBef>
                <a:spcPts val="600"/>
              </a:spcBef>
            </a:pPr>
            <a:r>
              <a:rPr lang="en-US" sz="2600" dirty="0"/>
              <a:t>Heat stop in F1 reduces it to 300 W: </a:t>
            </a:r>
          </a:p>
          <a:p>
            <a:pPr marL="1082675" lvl="2" indent="-342900">
              <a:lnSpc>
                <a:spcPct val="100000"/>
              </a:lnSpc>
              <a:spcBef>
                <a:spcPts val="600"/>
              </a:spcBef>
            </a:pPr>
            <a:r>
              <a:rPr lang="en-US" sz="2300" dirty="0"/>
              <a:t>Reflector: ~98% is rejected (out</a:t>
            </a:r>
            <a:r>
              <a:rPr lang="en-US" sz="2400" dirty="0"/>
              <a:t>s</a:t>
            </a:r>
            <a:r>
              <a:rPr lang="en-US" sz="2300" dirty="0"/>
              <a:t>ide FOV)</a:t>
            </a:r>
          </a:p>
          <a:p>
            <a:pPr marL="1082675" lvl="2" indent="-342900">
              <a:lnSpc>
                <a:spcPct val="100000"/>
              </a:lnSpc>
              <a:spcBef>
                <a:spcPts val="600"/>
              </a:spcBef>
            </a:pPr>
            <a:r>
              <a:rPr lang="en-US" sz="2300" dirty="0"/>
              <a:t>Absorber: active cooling by liquid</a:t>
            </a:r>
          </a:p>
          <a:p>
            <a:pPr marL="1082675" lvl="2" indent="-342900">
              <a:lnSpc>
                <a:spcPct val="100000"/>
              </a:lnSpc>
              <a:spcBef>
                <a:spcPts val="600"/>
              </a:spcBef>
            </a:pPr>
            <a:r>
              <a:rPr lang="en-US" sz="2300" dirty="0"/>
              <a:t>T ~ +4C of the ambient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BEDC2D-3525-4706-8271-CEBE84E0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Challenges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876C2-FE90-4172-869B-7A7319DD6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418" y="1424303"/>
            <a:ext cx="5878126" cy="47110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4BB7C1-D90D-4853-A106-B2E6A81D9A22}"/>
              </a:ext>
            </a:extLst>
          </p:cNvPr>
          <p:cNvSpPr txBox="1"/>
          <p:nvPr/>
        </p:nvSpPr>
        <p:spPr>
          <a:xfrm>
            <a:off x="9147278" y="6097478"/>
            <a:ext cx="3912124" cy="40504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dirty="0" err="1"/>
              <a:t>Chriselle</a:t>
            </a:r>
            <a:r>
              <a:rPr lang="en-US" dirty="0"/>
              <a:t> et al. (2022), DKIST, 4m, off-axis</a:t>
            </a:r>
          </a:p>
        </p:txBody>
      </p:sp>
    </p:spTree>
    <p:extLst>
      <p:ext uri="{BB962C8B-B14F-4D97-AF65-F5344CB8AC3E}">
        <p14:creationId xmlns:p14="http://schemas.microsoft.com/office/powerpoint/2010/main" val="72353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44E93-F1D4-406E-A530-C30326DBE7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1658" y="1351330"/>
            <a:ext cx="12969726" cy="188955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2. Atmospheric Turbulence</a:t>
            </a:r>
          </a:p>
          <a:p>
            <a:pPr marL="1143023" lvl="1" indent="-4572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Phase errors of a few micrometers in the optical, within 20 km of the Earth atmosphere</a:t>
            </a:r>
          </a:p>
          <a:p>
            <a:pPr marL="1143023" lvl="1" indent="-4572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Single-conjugate AO (CAO): </a:t>
            </a:r>
            <a:r>
              <a:rPr lang="en-US" sz="2400" dirty="0" err="1"/>
              <a:t>isoplanatic</a:t>
            </a:r>
            <a:r>
              <a:rPr lang="en-US" sz="2400" dirty="0"/>
              <a:t> angle of a few arcsec &lt;&lt; FOV</a:t>
            </a:r>
          </a:p>
          <a:p>
            <a:pPr marL="1143023" lvl="1" indent="-4572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EST Multi-conjugate AO (MCAO): 5 DMs, FOV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2400" dirty="0"/>
              <a:t>~1’, res 0.03’’ (~20km on the Sun)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BEDC2D-3525-4706-8271-CEBE84E0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Challenges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291ECD-091B-4775-8E16-D345D21FF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80" y="3645745"/>
            <a:ext cx="11937277" cy="39549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2C2339-C29F-43BF-937A-9E41AC9540B2}"/>
              </a:ext>
            </a:extLst>
          </p:cNvPr>
          <p:cNvSpPr txBox="1"/>
          <p:nvPr/>
        </p:nvSpPr>
        <p:spPr>
          <a:xfrm>
            <a:off x="8636940" y="3374796"/>
            <a:ext cx="3912124" cy="40504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dirty="0"/>
              <a:t>Schmidt D., et al. (2017), BBSO, 1.8m, off-axis</a:t>
            </a:r>
          </a:p>
        </p:txBody>
      </p:sp>
    </p:spTree>
    <p:extLst>
      <p:ext uri="{BB962C8B-B14F-4D97-AF65-F5344CB8AC3E}">
        <p14:creationId xmlns:p14="http://schemas.microsoft.com/office/powerpoint/2010/main" val="22465192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COM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USI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0" tIns="0" rIns="0" bIns="0" rtlCol="0" anchor="t" anchorCtr="0">
        <a:no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SOL-ppt-16-9-en.potx" id="{9A8C13A2-28E9-486B-BF33-58ACFD1E0706}" vid="{CC8F3EC4-DF57-4509-AAF5-8B7B19F3733F}"/>
    </a:ext>
  </a:extLst>
</a:theme>
</file>

<file path=ppt/theme/theme2.xml><?xml version="1.0" encoding="utf-8"?>
<a:theme xmlns:a="http://schemas.openxmlformats.org/drawingml/2006/main" name="Theme Bas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SOL-ppt-16-9-en.potx" id="{9A8C13A2-28E9-486B-BF33-58ACFD1E0706}" vid="{5A0C2E6B-3520-4798-9FAE-1E371B2DF3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IRSOL-ppt-16-9-en</Template>
  <TotalTime>0</TotalTime>
  <Words>951</Words>
  <Application>Microsoft Office PowerPoint</Application>
  <PresentationFormat>Custom</PresentationFormat>
  <Paragraphs>101</Paragraphs>
  <Slides>15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.AppleSystemUIFont</vt:lpstr>
      <vt:lpstr>Akzidenz-Grotesk Pro Med</vt:lpstr>
      <vt:lpstr>Akzidenz-Grotesk Pro Regular</vt:lpstr>
      <vt:lpstr>Arial</vt:lpstr>
      <vt:lpstr>Avenir Next</vt:lpstr>
      <vt:lpstr>Calibri</vt:lpstr>
      <vt:lpstr>Symbol</vt:lpstr>
      <vt:lpstr>Theme COM</vt:lpstr>
      <vt:lpstr>Theme Base</vt:lpstr>
      <vt:lpstr>European Solar Telescope:  A New Frontier for Swiss Science and Technology</vt:lpstr>
      <vt:lpstr>European Solar Telescope (EST)</vt:lpstr>
      <vt:lpstr>Observatorio del Roque de Los Muchachos, La Palma</vt:lpstr>
      <vt:lpstr>Swiss solar telescope vs EST: “A quantum leap”</vt:lpstr>
      <vt:lpstr>The Sun: Closest star that supports Life on Earth</vt:lpstr>
      <vt:lpstr>The Dark Energy of the Sun: Magnetic Fields </vt:lpstr>
      <vt:lpstr>PowerPoint Presentation</vt:lpstr>
      <vt:lpstr>Technological Challenges</vt:lpstr>
      <vt:lpstr>Technological Challenges</vt:lpstr>
      <vt:lpstr>Technological Challenges</vt:lpstr>
      <vt:lpstr>Technological Challenges</vt:lpstr>
      <vt:lpstr>Technological Challenges</vt:lpstr>
      <vt:lpstr>Swiss EST Partnership</vt:lpstr>
      <vt:lpstr>Swiss Contribution to the EST</vt:lpstr>
      <vt:lpstr>Thank You!</vt:lpstr>
    </vt:vector>
  </TitlesOfParts>
  <Company>Servizio Informatico USI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Berdyugina Svetlana</dc:creator>
  <cp:lastModifiedBy>Berdyugina Svetlana</cp:lastModifiedBy>
  <cp:revision>207</cp:revision>
  <cp:lastPrinted>2023-11-06T21:53:53Z</cp:lastPrinted>
  <dcterms:created xsi:type="dcterms:W3CDTF">2023-10-24T09:35:31Z</dcterms:created>
  <dcterms:modified xsi:type="dcterms:W3CDTF">2026-01-20T23:02:27Z</dcterms:modified>
</cp:coreProperties>
</file>