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7" r:id="rId5"/>
    <p:sldId id="412" r:id="rId6"/>
    <p:sldId id="401" r:id="rId7"/>
    <p:sldId id="414" r:id="rId8"/>
    <p:sldId id="421" r:id="rId9"/>
    <p:sldId id="405" r:id="rId10"/>
    <p:sldId id="393" r:id="rId11"/>
    <p:sldId id="404" r:id="rId12"/>
    <p:sldId id="396" r:id="rId13"/>
    <p:sldId id="403" r:id="rId14"/>
    <p:sldId id="397" r:id="rId15"/>
    <p:sldId id="410" r:id="rId16"/>
    <p:sldId id="407" r:id="rId17"/>
    <p:sldId id="408" r:id="rId18"/>
    <p:sldId id="406" r:id="rId19"/>
    <p:sldId id="416" r:id="rId20"/>
    <p:sldId id="413" r:id="rId21"/>
    <p:sldId id="424" r:id="rId22"/>
    <p:sldId id="411" r:id="rId23"/>
    <p:sldId id="409" r:id="rId24"/>
    <p:sldId id="417" r:id="rId25"/>
    <p:sldId id="425" r:id="rId26"/>
    <p:sldId id="422" r:id="rId27"/>
    <p:sldId id="386" r:id="rId28"/>
    <p:sldId id="387" r:id="rId29"/>
    <p:sldId id="256" r:id="rId30"/>
    <p:sldId id="379" r:id="rId31"/>
  </p:sldIdLst>
  <p:sldSz cx="12192000" cy="6858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B803"/>
    <a:srgbClr val="000000"/>
    <a:srgbClr val="FFFFFF"/>
    <a:srgbClr val="B4E5A2"/>
    <a:srgbClr val="FF0000"/>
    <a:srgbClr val="A0D7F0"/>
    <a:srgbClr val="FF5050"/>
    <a:srgbClr val="DAA600"/>
    <a:srgbClr val="F0F8FD"/>
    <a:srgbClr val="385B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68BB8-58F5-43ED-81C5-1460237D2EE3}" v="995" dt="2026-01-19T16:12:10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2161" autoAdjust="0"/>
  </p:normalViewPr>
  <p:slideViewPr>
    <p:cSldViewPr snapToGrid="0">
      <p:cViewPr varScale="1">
        <p:scale>
          <a:sx n="68" d="100"/>
          <a:sy n="68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7B61D-0AB3-4E25-AD48-E6BF99DE2B3F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8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295C5-A585-41BD-B5DF-2FD22AA4FB3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6768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8814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F35C7-D5F9-D5BB-E00A-2B578303F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8C228A-2582-AB72-F9B0-E891415CE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DF130E-7EC6-F72C-2476-22F449557E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 leap forward</a:t>
            </a:r>
          </a:p>
          <a:p>
            <a:r>
              <a:rPr lang="en-US" dirty="0"/>
              <a:t>Bigger difference than Hubble vs VLT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6D082-0FA0-6DE9-CB4D-AE908A6C87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0886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9597D-E904-579F-9280-6D316EB59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AAAE90-38C9-82CF-565A-3307889E67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2F0A66-27CD-57CB-9346-8D045409DD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FDCD1-78E3-7096-C792-3C0739CF84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4881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1B0A3-294E-2489-05BA-D0A49449C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356358-42F4-57E4-9AAE-227F6BEE5E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A9C67A-D1A2-8F94-105C-7AF46ADF57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C3831-AC30-B946-B674-11F5C84DAC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27835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B13E1-E71C-6BA0-FB72-1ADB2B476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CFD9FA-B07E-9B2E-5F14-DE2C215530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7EE070-D3AF-18FE-59CF-16DE63BFFE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6FDAA-6BEF-22E5-B3DC-C5E93BAFBF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8710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6CAAE-E76E-1821-EE7C-FEACE56FD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EF20DC-A826-8F0C-9C1A-B51AD453E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7474F6-7C29-7A3B-4500-95FA6E22E5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391C10-8A05-3B65-32F4-9BA4E0C21E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01207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4BFA6-A70C-5777-68E4-569B2AFA7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2FBB31-E7D3-A2E3-29A0-6DB4F73783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A6FF2D-B54F-7A35-6AB9-C0BD9DBEE7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AB2ADE-A129-7F30-BA85-0A983E1358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9260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AF2D8-4A96-E67F-86F7-BDF19B2B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40CCE2-2BCC-E5E3-5347-64500A9878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AFDFB0-6FE4-5266-BFA6-168F6B83D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DAEC1-43A8-81E5-E3FB-0036C3E355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7705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A7A32-7556-5BC1-7F33-DC948CD9C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FBBEB3-575F-FD96-47EF-1A95837632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A85E3A-1F61-D533-C92B-50F584A46C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C5A72-5AC3-CA81-DD98-3BC69E648A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45881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C19CF-AE0C-4B0E-65CB-730609D28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3E81E8-5C14-D1D2-53E1-CEB9F1D85D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09C737-F59D-60FB-534F-3F8CC78F9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5EB46-D1A7-EA24-1945-CB0147E1DD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5724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94D0D-708C-BE2A-ADBF-660C7E683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139262-B6A4-C187-12F4-38EE3456B7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94286B-800B-D746-9E71-6745D303AB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F085E-D1CD-5CAE-7690-7628340EA4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911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FE9E9-C001-4AF3-F7F2-68A8D43B4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F73911-D2FD-8CE1-B221-3A508BDDB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61B9C2-F49A-FA81-FFFF-3181B12D73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firefly because we know it is here from its gravitational pull on the lighthouse!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6F67D-F507-4B30-577D-2BB7D0BE8B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7660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24DBF-D0BA-06EA-5510-2EBB1E92D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64E4B9-7772-6B78-3202-92AC61540B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38B56D-3E3C-D201-C288-1A2003562C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67988-1299-744C-BB13-FF28114A7C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68921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B517A-7437-CCFA-9732-45C93376E9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A3EA8F-F41F-4387-B863-D2146A24B7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F3D14C-6CE9-C13A-C509-FADD250EC4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F4B2F-66A0-E068-12AC-682FEBF7F1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925426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9D678-1929-661E-A5E3-1E16ACFF6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1EEBD8-D7A2-A023-B916-02D13C74A9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FF76FA-892F-BF37-128B-826A92E166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66A07-F07D-F699-DEB2-41E87F440A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0496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BED48-8681-AFB2-4DDA-952E369E1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479E1-3655-F4D7-9368-AFFFCA87BA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338ED2-54BF-7655-E717-42F9BD5FE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C2234-5A56-DE1B-7720-A296F7D9F1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80400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202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6975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F6835-0F2C-3F96-8164-AC8934A51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0B8A50-362D-73B7-E1E9-6A6696357B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C75FDE-0681-2129-CFDC-DB1449C7B8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495C6-8C4E-E0B4-269E-8F07C14351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6546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9C1D9-B840-D991-111B-A4ADF6A70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BC2931-FA07-E7F3-9ACB-51D2397682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CFED97-AD83-C399-881A-93FDED8371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01198-64FC-F161-BBF3-410C74EF08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8474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48936-CFB2-7032-8C9E-9BF4EBFBB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03287A-323E-EC50-B204-42DFAD831A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981AAC-6DC1-6E3E-43F3-0ADF2F268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D9B8C-AEE8-637A-1DB4-16299DA688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0533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A2A0B-357F-BA29-4234-A08E809A5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CA8BB2-F062-286D-5C3B-4B92F68C2B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140D0F-748C-45C3-F49A-847EA35A1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99CC2-A11F-BE58-A4C8-A121417C4F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2218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11BDC-1934-F794-B226-0D90DC6C3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C8893C-4047-362C-0206-D481BE674C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D9EBF9-ED58-D975-987D-C0B7BCC8E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F9561-58B1-570A-9086-7C85729E63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3100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FAECE-F5BD-D4AA-C091-9DEB70A72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50655F-5C3D-8D1D-5438-DF65691FD5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817D7A-39D1-23D1-15CF-3E5C61DB5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 leap forward</a:t>
            </a:r>
          </a:p>
          <a:p>
            <a:r>
              <a:rPr lang="en-US" dirty="0"/>
              <a:t>Bigger difference than Hubble vs VLT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0C459-98AD-1875-A074-F6E8C3F3F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295C5-A585-41BD-B5DF-2FD22AA4FB3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2577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AE766-3D6A-9503-A7CC-808D33A70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78C7D-2957-93CF-B73D-3DD9D4335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3DA55-E2BD-66EA-5BB0-0A71AA663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48D17-0010-A8A0-C4B5-4F5BB5B0E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4D0-F892-7A96-BF2F-BE7C3F38F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519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23E62-6C74-A6BC-3882-A043E34E0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A6A51E-2194-0E25-82DA-801E43C072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B5C31-4140-02DD-F254-F4AC102D9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521AE-86E7-36CF-2ECD-F1140B4A1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D741A-E5ED-C3B2-3169-50CAA628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948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87468-57F6-461C-27B6-808A96DA42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A5C92-4F4F-89DF-0209-2022FA9ED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4018D-F767-D227-7D63-16F53D64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ECB69-F608-618A-1453-E951DC11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11107-63A8-522E-E131-B844B40B8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6389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068165"/>
      </p:ext>
    </p:extLst>
  </p:cSld>
  <p:clrMapOvr>
    <a:masterClrMapping/>
  </p:clrMapOvr>
  <p:transition spd="med"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49DF8-03A8-6148-EFD6-CA09E8BFA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F0561-881C-9AF6-5EAF-ACD6C5FF7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BCC10-184B-47BD-7793-3EC68D31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A9CF4-3745-FE8D-C022-57B3D9C5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FB7D0-36BA-3825-944D-BC63089F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275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9C554-7BEF-02A0-CD9B-52F4828C9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17A33-ACE7-8779-88B7-77497F943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B924F-5152-C7E6-8B6C-FD74926E0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46426-110F-E5E9-C0EA-2FA2406E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0051-B072-8894-1C92-CAB5280E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9850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7955-084B-FE87-1E3B-468EB4592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12086-ED72-4B18-C884-648C2E7177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B6528-21F4-B072-D0A4-A08D3917B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21125-0199-B970-84B9-B0AB551E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23290-8871-A20C-DD9E-49E21BE22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15483-180F-3FA2-4784-C597022F6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907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395CA-C8F7-CB39-CA78-1F78F84E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80187-E6AE-9E5E-82B8-A785F7720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6AD26-8DB8-2281-028D-13431607E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090A3A-2B3D-FFF1-E745-5CE184818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E4D42-66F5-37AB-FF8E-6E1B681291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C67BAF-9B43-F79D-3740-7FD3928A4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67134-954B-6BE2-E6E6-E9509F083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707722-2C0C-EBB0-B155-F53F4112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707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E738-ACCF-2CB6-BC40-1FED9B63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42C3C-9064-651A-0EF0-D6B739DF3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BC0408-86D6-4E6A-D563-E2E9355B8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8518C-89E0-D4DC-1DD1-68432A33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7671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925BDB-F5B4-1E26-6452-449EF0FC4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6251C0-24F8-C19D-F0E8-34DB68C6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EFE932-E0A6-7A8A-6ED2-B3FE687D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8585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0AD2F-604E-4890-FFA5-5F201DC0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A41-B650-FA9E-A9B4-8BD79E665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A3F7-154F-7C36-6366-F76AAE37A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26346-1346-070D-EB68-923782E32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AF0BD2-419B-FD57-BCD4-F7FC8F4D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F6B98-6540-9F04-573B-1FCA373E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374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8D6F-BD90-F82A-3AE7-01EE1BE95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CE053-B0BD-F83F-D116-907A54E3E7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4129A-F889-3E50-382A-A08C1284A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FA7D3-21B0-80D2-D0FB-BF268AA8D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B6291-B1D3-0706-29DF-157A25433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7EBD3-6953-336A-A037-7B5A80421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194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D6BB5E-F3DA-7529-0E88-F29301D6E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BE93A-0AF6-8C7F-52F0-A0712B63F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A3719-F861-A1A2-0603-9AC7AE206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726812-C12A-4400-96D7-9EDADA0A495D}" type="datetimeFigureOut">
              <a:rPr lang="fr-CH" smtClean="0"/>
              <a:t>20.01.2026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36C4D-FA6E-A8B7-A0CE-4564F6FB1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107EC-3B9F-4243-D46E-0A1B36629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494B7D-C47C-4069-B713-AE0E8A75076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1801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g"/><Relationship Id="rId7" Type="http://schemas.microsoft.com/office/2007/relationships/hdphoto" Target="../media/hdphoto4.wdp"/><Relationship Id="rId12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11" Type="http://schemas.openxmlformats.org/officeDocument/2006/relationships/image" Target="../media/image28.jpg"/><Relationship Id="rId5" Type="http://schemas.openxmlformats.org/officeDocument/2006/relationships/image" Target="../media/image21.jpg"/><Relationship Id="rId10" Type="http://schemas.openxmlformats.org/officeDocument/2006/relationships/image" Target="../media/image27.png"/><Relationship Id="rId4" Type="http://schemas.openxmlformats.org/officeDocument/2006/relationships/image" Target="../media/image6.jpg"/><Relationship Id="rId9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1.jpg"/><Relationship Id="rId12" Type="http://schemas.openxmlformats.org/officeDocument/2006/relationships/image" Target="../media/image26.jp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6.jpg"/><Relationship Id="rId11" Type="http://schemas.openxmlformats.org/officeDocument/2006/relationships/image" Target="../media/image25.png"/><Relationship Id="rId5" Type="http://schemas.openxmlformats.org/officeDocument/2006/relationships/image" Target="../media/image20.jpg"/><Relationship Id="rId10" Type="http://schemas.openxmlformats.org/officeDocument/2006/relationships/image" Target="../media/image29.jpg"/><Relationship Id="rId4" Type="http://schemas.openxmlformats.org/officeDocument/2006/relationships/notesSlide" Target="../notesSlides/notesSlide12.xml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0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0.jpg"/><Relationship Id="rId7" Type="http://schemas.microsoft.com/office/2007/relationships/hdphoto" Target="../media/hdphoto5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microsoft.com/office/2007/relationships/hdphoto" Target="../media/hdphoto6.wdp"/><Relationship Id="rId3" Type="http://schemas.openxmlformats.org/officeDocument/2006/relationships/image" Target="../media/image20.jp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6" Type="http://schemas.microsoft.com/office/2007/relationships/hdphoto" Target="../media/hdphoto5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g"/><Relationship Id="rId11" Type="http://schemas.openxmlformats.org/officeDocument/2006/relationships/image" Target="../media/image41.png"/><Relationship Id="rId5" Type="http://schemas.openxmlformats.org/officeDocument/2006/relationships/image" Target="../media/image7.jpg"/><Relationship Id="rId15" Type="http://schemas.openxmlformats.org/officeDocument/2006/relationships/image" Target="../media/image34.png"/><Relationship Id="rId10" Type="http://schemas.openxmlformats.org/officeDocument/2006/relationships/image" Target="../media/image40.png"/><Relationship Id="rId19" Type="http://schemas.openxmlformats.org/officeDocument/2006/relationships/image" Target="../media/image46.jpg"/><Relationship Id="rId4" Type="http://schemas.openxmlformats.org/officeDocument/2006/relationships/image" Target="../media/image6.jpg"/><Relationship Id="rId9" Type="http://schemas.openxmlformats.org/officeDocument/2006/relationships/image" Target="../media/image39.jpeg"/><Relationship Id="rId1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0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g"/><Relationship Id="rId11" Type="http://schemas.openxmlformats.org/officeDocument/2006/relationships/image" Target="../media/image51.png"/><Relationship Id="rId5" Type="http://schemas.openxmlformats.org/officeDocument/2006/relationships/image" Target="../media/image21.jpg"/><Relationship Id="rId10" Type="http://schemas.openxmlformats.org/officeDocument/2006/relationships/image" Target="../media/image50.png"/><Relationship Id="rId4" Type="http://schemas.openxmlformats.org/officeDocument/2006/relationships/image" Target="../media/image6.jpg"/><Relationship Id="rId9" Type="http://schemas.openxmlformats.org/officeDocument/2006/relationships/image" Target="../media/image49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0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g"/><Relationship Id="rId11" Type="http://schemas.openxmlformats.org/officeDocument/2006/relationships/image" Target="../media/image51.png"/><Relationship Id="rId5" Type="http://schemas.openxmlformats.org/officeDocument/2006/relationships/image" Target="../media/image21.jpg"/><Relationship Id="rId10" Type="http://schemas.openxmlformats.org/officeDocument/2006/relationships/image" Target="../media/image50.png"/><Relationship Id="rId4" Type="http://schemas.openxmlformats.org/officeDocument/2006/relationships/image" Target="../media/image6.jpg"/><Relationship Id="rId9" Type="http://schemas.openxmlformats.org/officeDocument/2006/relationships/image" Target="../media/image4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g"/><Relationship Id="rId4" Type="http://schemas.openxmlformats.org/officeDocument/2006/relationships/image" Target="../media/image53.png"/><Relationship Id="rId9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8.png"/><Relationship Id="rId7" Type="http://schemas.microsoft.com/office/2007/relationships/hdphoto" Target="../media/hdphoto4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jpg"/><Relationship Id="rId10" Type="http://schemas.openxmlformats.org/officeDocument/2006/relationships/image" Target="../media/image15.png"/><Relationship Id="rId4" Type="http://schemas.openxmlformats.org/officeDocument/2006/relationships/image" Target="../media/image10.jp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9.jp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8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9.jpg"/><Relationship Id="rId10" Type="http://schemas.openxmlformats.org/officeDocument/2006/relationships/image" Target="../media/image1.jpg"/><Relationship Id="rId4" Type="http://schemas.microsoft.com/office/2007/relationships/hdphoto" Target="../media/hdphoto3.wdp"/><Relationship Id="rId9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31D8AD-ED29-EE42-5BC4-22D083E7FE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7" r="237" b="12612"/>
          <a:stretch>
            <a:fillRect/>
          </a:stretch>
        </p:blipFill>
        <p:spPr>
          <a:xfrm>
            <a:off x="-29084" y="0"/>
            <a:ext cx="12250167" cy="68580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FE9D56-DBE6-197E-7EB8-9A85E75DA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3CEE-D728-406B-ACD2-1CB39C7322BC}" type="slidenum">
              <a:rPr lang="fr-FR" smtClean="0"/>
              <a:t>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D04965-8DA2-7561-8A27-C809FEAF0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SIAPS conference   -   Bern, 21.01.2026​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265E47-DB72-8941-49EC-4B611FD0143A}"/>
              </a:ext>
            </a:extLst>
          </p:cNvPr>
          <p:cNvSpPr txBox="1"/>
          <p:nvPr/>
        </p:nvSpPr>
        <p:spPr>
          <a:xfrm>
            <a:off x="287153" y="250258"/>
            <a:ext cx="1161769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Characterizing</a:t>
            </a:r>
            <a:r>
              <a:rPr lang="fr-FR" sz="3200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</a:t>
            </a:r>
            <a:r>
              <a:rPr lang="fr-FR" sz="3200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Earth</a:t>
            </a:r>
            <a:r>
              <a:rPr lang="fr-FR" sz="3200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siblings</a:t>
            </a:r>
          </a:p>
          <a:p>
            <a:pPr algn="ctr"/>
            <a:endParaRPr lang="fr-FR" sz="3200" dirty="0">
              <a:solidFill>
                <a:schemeClr val="bg1"/>
              </a:solidFill>
              <a:latin typeface="Avenir Next LT Pro Light" panose="020B0304020202020204" pitchFamily="34" charset="0"/>
            </a:endParaRPr>
          </a:p>
          <a:p>
            <a:pPr algn="ctr"/>
            <a:r>
              <a:rPr lang="fr-FR" sz="3200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RISTRETTO/VLT: a </a:t>
            </a:r>
            <a:r>
              <a:rPr lang="fr-FR" sz="3200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demonstrator</a:t>
            </a:r>
            <a:r>
              <a:rPr lang="fr-FR" sz="3200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for PCS/ELT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33D33D3-E8BF-DFDE-E51A-2B8439F0CD21}"/>
              </a:ext>
            </a:extLst>
          </p:cNvPr>
          <p:cNvCxnSpPr/>
          <p:nvPr/>
        </p:nvCxnSpPr>
        <p:spPr>
          <a:xfrm>
            <a:off x="3724910" y="1037755"/>
            <a:ext cx="4645152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bg1"/>
                </a:gs>
                <a:gs pos="31000">
                  <a:srgbClr val="FAFCFE"/>
                </a:gs>
                <a:gs pos="75000">
                  <a:srgbClr val="FFFFF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3C864C-B98E-4295-207C-1CA8CF178C2E}"/>
              </a:ext>
            </a:extLst>
          </p:cNvPr>
          <p:cNvSpPr txBox="1"/>
          <p:nvPr/>
        </p:nvSpPr>
        <p:spPr>
          <a:xfrm>
            <a:off x="2449713" y="4875299"/>
            <a:ext cx="7292572" cy="954107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N. Blind</a:t>
            </a:r>
          </a:p>
          <a:p>
            <a:pPr algn="ctr"/>
            <a:endParaRPr lang="fr-FR" sz="1400" dirty="0">
              <a:solidFill>
                <a:schemeClr val="bg1"/>
              </a:solidFill>
            </a:endParaRP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C. </a:t>
            </a:r>
            <a:r>
              <a:rPr lang="fr-FR" sz="1400" dirty="0" err="1">
                <a:solidFill>
                  <a:schemeClr val="bg1"/>
                </a:solidFill>
              </a:rPr>
              <a:t>Lovis</a:t>
            </a:r>
            <a:r>
              <a:rPr lang="fr-FR" sz="1400" dirty="0">
                <a:solidFill>
                  <a:schemeClr val="bg1"/>
                </a:solidFill>
              </a:rPr>
              <a:t> (PI),  </a:t>
            </a:r>
            <a:r>
              <a:rPr lang="fr-FR" sz="1400" dirty="0" err="1">
                <a:solidFill>
                  <a:schemeClr val="bg1"/>
                </a:solidFill>
              </a:rPr>
              <a:t>B.Chazelas</a:t>
            </a:r>
            <a:r>
              <a:rPr lang="fr-FR" sz="1400" dirty="0">
                <a:solidFill>
                  <a:schemeClr val="bg1"/>
                </a:solidFill>
              </a:rPr>
              <a:t>, M. Shinde, I. </a:t>
            </a:r>
            <a:r>
              <a:rPr lang="fr-FR" sz="1400" dirty="0" err="1">
                <a:solidFill>
                  <a:schemeClr val="bg1"/>
                </a:solidFill>
              </a:rPr>
              <a:t>Dinis</a:t>
            </a:r>
            <a:r>
              <a:rPr lang="fr-FR" sz="1400" dirty="0">
                <a:solidFill>
                  <a:schemeClr val="bg1"/>
                </a:solidFill>
              </a:rPr>
              <a:t>, L. </a:t>
            </a:r>
            <a:r>
              <a:rPr lang="fr-FR" sz="1400" dirty="0" err="1">
                <a:solidFill>
                  <a:schemeClr val="bg1"/>
                </a:solidFill>
              </a:rPr>
              <a:t>Genolet</a:t>
            </a:r>
            <a:r>
              <a:rPr lang="fr-FR" sz="1400" dirty="0">
                <a:solidFill>
                  <a:schemeClr val="bg1"/>
                </a:solidFill>
              </a:rPr>
              <a:t>, I. Hughes, M. </a:t>
            </a:r>
            <a:r>
              <a:rPr lang="fr-FR" sz="1400" dirty="0" err="1">
                <a:solidFill>
                  <a:schemeClr val="bg1"/>
                </a:solidFill>
              </a:rPr>
              <a:t>Sordet</a:t>
            </a:r>
            <a:r>
              <a:rPr lang="fr-FR" sz="1400" dirty="0">
                <a:solidFill>
                  <a:schemeClr val="bg1"/>
                </a:solidFill>
              </a:rPr>
              <a:t>, R. </a:t>
            </a:r>
            <a:r>
              <a:rPr lang="fr-FR" sz="1400" dirty="0" err="1">
                <a:solidFill>
                  <a:schemeClr val="bg1"/>
                </a:solidFill>
              </a:rPr>
              <a:t>Schnell</a:t>
            </a:r>
            <a:r>
              <a:rPr lang="fr-FR" sz="1400" dirty="0">
                <a:solidFill>
                  <a:schemeClr val="bg1"/>
                </a:solidFill>
              </a:rPr>
              <a:t>, S. </a:t>
            </a:r>
            <a:r>
              <a:rPr lang="fr-FR" sz="1400" dirty="0" err="1">
                <a:solidFill>
                  <a:schemeClr val="bg1"/>
                </a:solidFill>
              </a:rPr>
              <a:t>Rihs</a:t>
            </a:r>
            <a:r>
              <a:rPr lang="fr-FR" sz="1400" dirty="0">
                <a:solidFill>
                  <a:schemeClr val="bg1"/>
                </a:solidFill>
              </a:rPr>
              <a:t>, A. </a:t>
            </a:r>
            <a:r>
              <a:rPr lang="fr-FR" sz="1400" dirty="0" err="1">
                <a:solidFill>
                  <a:schemeClr val="bg1"/>
                </a:solidFill>
              </a:rPr>
              <a:t>Crausaz</a:t>
            </a:r>
            <a:r>
              <a:rPr lang="fr-FR" sz="1400" dirty="0">
                <a:solidFill>
                  <a:schemeClr val="bg1"/>
                </a:solidFill>
              </a:rPr>
              <a:t>, L. </a:t>
            </a:r>
            <a:r>
              <a:rPr lang="fr-FR" sz="1400" dirty="0" err="1">
                <a:solidFill>
                  <a:schemeClr val="bg1"/>
                </a:solidFill>
              </a:rPr>
              <a:t>Hoerner</a:t>
            </a:r>
            <a:r>
              <a:rPr lang="fr-FR" sz="1400" dirty="0">
                <a:solidFill>
                  <a:schemeClr val="bg1"/>
                </a:solidFill>
              </a:rPr>
              <a:t>, N. </a:t>
            </a:r>
            <a:r>
              <a:rPr lang="fr-FR" sz="1400" dirty="0" err="1">
                <a:solidFill>
                  <a:schemeClr val="bg1"/>
                </a:solidFill>
              </a:rPr>
              <a:t>Restori</a:t>
            </a:r>
            <a:r>
              <a:rPr lang="fr-FR" sz="1400" dirty="0">
                <a:solidFill>
                  <a:schemeClr val="bg1"/>
                </a:solidFill>
              </a:rPr>
              <a:t>, B. </a:t>
            </a:r>
            <a:r>
              <a:rPr lang="fr-FR" sz="1400" dirty="0" err="1">
                <a:solidFill>
                  <a:schemeClr val="bg1"/>
                </a:solidFill>
              </a:rPr>
              <a:t>Wehbe</a:t>
            </a:r>
            <a:r>
              <a:rPr lang="fr-FR" sz="1400" dirty="0">
                <a:solidFill>
                  <a:schemeClr val="bg1"/>
                </a:solidFill>
              </a:rPr>
              <a:t>, J.-R. Delorme, J. Kühn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A03278D-AE00-36C9-4806-EAE69A456E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434" y="6197775"/>
            <a:ext cx="1562100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914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53063-5334-F915-04B2-876E3DADD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D03F816-F15C-4E49-55CB-83CEA2179A07}"/>
              </a:ext>
            </a:extLst>
          </p:cNvPr>
          <p:cNvGrpSpPr/>
          <p:nvPr/>
        </p:nvGrpSpPr>
        <p:grpSpPr>
          <a:xfrm>
            <a:off x="5529943" y="7372350"/>
            <a:ext cx="6662057" cy="6858000"/>
            <a:chOff x="7199085" y="0"/>
            <a:chExt cx="6662057" cy="6858000"/>
          </a:xfrm>
        </p:grpSpPr>
        <p:pic>
          <p:nvPicPr>
            <p:cNvPr id="14" name="Picture 13" descr="Circuit board">
              <a:extLst>
                <a:ext uri="{FF2B5EF4-FFF2-40B4-BE49-F238E27FC236}">
                  <a16:creationId xmlns:a16="http://schemas.microsoft.com/office/drawing/2014/main" id="{8B782656-9D26-97C6-B2E9-260FC3ABB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2585261-943B-BC20-EFA5-7083A470F1C9}"/>
                </a:ext>
              </a:extLst>
            </p:cNvPr>
            <p:cNvSpPr txBox="1"/>
            <p:nvPr/>
          </p:nvSpPr>
          <p:spPr>
            <a:xfrm>
              <a:off x="7979654" y="0"/>
              <a:ext cx="5881488" cy="1384995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  <a:latin typeface="+mj-lt"/>
                </a:rPr>
                <a:t>Industry</a:t>
              </a:r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 »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EB050CB1-6506-2780-DFF9-89D7D6436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3" t="19239" r="31379" b="49511"/>
          <a:stretch>
            <a:fillRect/>
          </a:stretch>
        </p:blipFill>
        <p:spPr>
          <a:xfrm>
            <a:off x="3384834" y="3334468"/>
            <a:ext cx="8807166" cy="35235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B663D12-6E47-F90E-F436-70AA73A7E1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" t="16386" r="14575" b="34567"/>
          <a:stretch>
            <a:fillRect/>
          </a:stretch>
        </p:blipFill>
        <p:spPr>
          <a:xfrm>
            <a:off x="3325877" y="0"/>
            <a:ext cx="8866123" cy="33635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C87633-B3E0-7C82-4B39-11E3B9680E8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089578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10</a:t>
            </a:fld>
            <a:endParaRPr lang="fr-CH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8F904E-FD08-F571-250A-7A652D11D455}"/>
              </a:ext>
            </a:extLst>
          </p:cNvPr>
          <p:cNvGrpSpPr/>
          <p:nvPr/>
        </p:nvGrpSpPr>
        <p:grpSpPr>
          <a:xfrm>
            <a:off x="3095273" y="7372350"/>
            <a:ext cx="3946359" cy="6858000"/>
            <a:chOff x="5315953" y="0"/>
            <a:chExt cx="3946359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01E05C0-6F15-D3CF-6017-1C755990A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2090"/>
            <a:stretch>
              <a:fillRect/>
            </a:stretch>
          </p:blipFill>
          <p:spPr>
            <a:xfrm>
              <a:off x="5315953" y="0"/>
              <a:ext cx="3946358" cy="6858000"/>
            </a:xfrm>
            <a:custGeom>
              <a:avLst/>
              <a:gdLst>
                <a:gd name="csX0" fmla="*/ 212709 w 3946358"/>
                <a:gd name="csY0" fmla="*/ 0 h 6858000"/>
                <a:gd name="csX1" fmla="*/ 3733649 w 3946358"/>
                <a:gd name="csY1" fmla="*/ 0 h 6858000"/>
                <a:gd name="csX2" fmla="*/ 3946358 w 3946358"/>
                <a:gd name="csY2" fmla="*/ 212709 h 6858000"/>
                <a:gd name="csX3" fmla="*/ 3946358 w 3946358"/>
                <a:gd name="csY3" fmla="*/ 6645291 h 6858000"/>
                <a:gd name="csX4" fmla="*/ 3733649 w 3946358"/>
                <a:gd name="csY4" fmla="*/ 6858000 h 6858000"/>
                <a:gd name="csX5" fmla="*/ 212709 w 3946358"/>
                <a:gd name="csY5" fmla="*/ 6858000 h 6858000"/>
                <a:gd name="csX6" fmla="*/ 0 w 3946358"/>
                <a:gd name="csY6" fmla="*/ 6645291 h 6858000"/>
                <a:gd name="csX7" fmla="*/ 0 w 3946358"/>
                <a:gd name="csY7" fmla="*/ 212709 h 6858000"/>
                <a:gd name="csX8" fmla="*/ 212709 w 3946358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946358" h="6858000">
                  <a:moveTo>
                    <a:pt x="212709" y="0"/>
                  </a:moveTo>
                  <a:lnTo>
                    <a:pt x="3733649" y="0"/>
                  </a:lnTo>
                  <a:cubicBezTo>
                    <a:pt x="3851125" y="0"/>
                    <a:pt x="3946358" y="95233"/>
                    <a:pt x="3946358" y="212709"/>
                  </a:cubicBezTo>
                  <a:lnTo>
                    <a:pt x="3946358" y="6645291"/>
                  </a:lnTo>
                  <a:cubicBezTo>
                    <a:pt x="3946358" y="6762767"/>
                    <a:pt x="3851125" y="6858000"/>
                    <a:pt x="3733649" y="6858000"/>
                  </a:cubicBezTo>
                  <a:lnTo>
                    <a:pt x="212709" y="6858000"/>
                  </a:lnTo>
                  <a:cubicBezTo>
                    <a:pt x="95233" y="6858000"/>
                    <a:pt x="0" y="6762767"/>
                    <a:pt x="0" y="6645291"/>
                  </a:cubicBezTo>
                  <a:lnTo>
                    <a:pt x="0" y="212709"/>
                  </a:lnTo>
                  <a:cubicBezTo>
                    <a:pt x="0" y="95233"/>
                    <a:pt x="95233" y="0"/>
                    <a:pt x="212709" y="0"/>
                  </a:cubicBezTo>
                  <a:close/>
                </a:path>
              </a:pathLst>
            </a:cu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BABFC5-5A15-F2D7-3563-6FFEBBF0A143}"/>
                </a:ext>
              </a:extLst>
            </p:cNvPr>
            <p:cNvSpPr txBox="1"/>
            <p:nvPr/>
          </p:nvSpPr>
          <p:spPr>
            <a:xfrm>
              <a:off x="5993064" y="0"/>
              <a:ext cx="326924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Development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FCC02AC-978D-9BD3-ABB7-B33BF472428A}"/>
              </a:ext>
            </a:extLst>
          </p:cNvPr>
          <p:cNvSpPr/>
          <p:nvPr/>
        </p:nvSpPr>
        <p:spPr>
          <a:xfrm>
            <a:off x="484796" y="90913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High Contrast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541B59E-FF89-28E9-9818-1D18DCA49829}"/>
              </a:ext>
            </a:extLst>
          </p:cNvPr>
          <p:cNvSpPr/>
          <p:nvPr/>
        </p:nvSpPr>
        <p:spPr>
          <a:xfrm>
            <a:off x="425839" y="7286880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Spectroscopy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213153-4CB9-604A-8CBE-2198A155976E}"/>
              </a:ext>
            </a:extLst>
          </p:cNvPr>
          <p:cNvSpPr/>
          <p:nvPr/>
        </p:nvSpPr>
        <p:spPr>
          <a:xfrm>
            <a:off x="6460266" y="30835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30235B-AEE0-D186-E2D7-A2A343648E8B}"/>
              </a:ext>
            </a:extLst>
          </p:cNvPr>
          <p:cNvSpPr/>
          <p:nvPr/>
        </p:nvSpPr>
        <p:spPr>
          <a:xfrm>
            <a:off x="3772384" y="10699927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eXtreme</a:t>
            </a:r>
            <a:r>
              <a:rPr lang="en-US" b="1" dirty="0">
                <a:solidFill>
                  <a:schemeClr val="tx1"/>
                </a:solidFill>
              </a:rPr>
              <a:t> Adaptive Optics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2D01F50-C8DC-173F-0A33-E00E87BE5BB3}"/>
              </a:ext>
            </a:extLst>
          </p:cNvPr>
          <p:cNvSpPr/>
          <p:nvPr/>
        </p:nvSpPr>
        <p:spPr>
          <a:xfrm>
            <a:off x="10541000" y="136525"/>
            <a:ext cx="1448616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VLT (8m) 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46D3B68-7669-8792-5A03-009A48DF023D}"/>
              </a:ext>
            </a:extLst>
          </p:cNvPr>
          <p:cNvSpPr/>
          <p:nvPr/>
        </p:nvSpPr>
        <p:spPr>
          <a:xfrm>
            <a:off x="10541000" y="3689427"/>
            <a:ext cx="1448616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ELT (39m)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47F5A02-B7A5-4038-07CB-50D782A3C17A}"/>
              </a:ext>
            </a:extLst>
          </p:cNvPr>
          <p:cNvSpPr/>
          <p:nvPr/>
        </p:nvSpPr>
        <p:spPr>
          <a:xfrm>
            <a:off x="8418291" y="2194490"/>
            <a:ext cx="290280" cy="161283"/>
          </a:xfrm>
          <a:prstGeom prst="ellipse">
            <a:avLst/>
          </a:prstGeom>
          <a:solidFill>
            <a:srgbClr val="FF5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9B5B280-B201-6D46-8267-E90A84A80FF2}"/>
              </a:ext>
            </a:extLst>
          </p:cNvPr>
          <p:cNvSpPr/>
          <p:nvPr/>
        </p:nvSpPr>
        <p:spPr>
          <a:xfrm>
            <a:off x="7187380" y="4483493"/>
            <a:ext cx="1371600" cy="1020143"/>
          </a:xfrm>
          <a:prstGeom prst="ellipse">
            <a:avLst/>
          </a:prstGeom>
          <a:solidFill>
            <a:srgbClr val="FF5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B6BA810-01C8-E302-6E51-D6F023A7CDAA}"/>
              </a:ext>
            </a:extLst>
          </p:cNvPr>
          <p:cNvSpPr/>
          <p:nvPr/>
        </p:nvSpPr>
        <p:spPr>
          <a:xfrm>
            <a:off x="6913791" y="2019546"/>
            <a:ext cx="290280" cy="161283"/>
          </a:xfrm>
          <a:prstGeom prst="ellipse">
            <a:avLst/>
          </a:prstGeom>
          <a:solidFill>
            <a:srgbClr val="FF5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3307A25-DD39-2A6B-152E-6F4F76675BF7}"/>
              </a:ext>
            </a:extLst>
          </p:cNvPr>
          <p:cNvSpPr/>
          <p:nvPr/>
        </p:nvSpPr>
        <p:spPr>
          <a:xfrm>
            <a:off x="5815245" y="1773648"/>
            <a:ext cx="290280" cy="161283"/>
          </a:xfrm>
          <a:prstGeom prst="ellipse">
            <a:avLst/>
          </a:prstGeom>
          <a:solidFill>
            <a:srgbClr val="FF5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A46851B-02AE-36AC-2C72-DAC685306CFB}"/>
              </a:ext>
            </a:extLst>
          </p:cNvPr>
          <p:cNvSpPr/>
          <p:nvPr/>
        </p:nvSpPr>
        <p:spPr>
          <a:xfrm>
            <a:off x="6460266" y="993599"/>
            <a:ext cx="290280" cy="161283"/>
          </a:xfrm>
          <a:prstGeom prst="ellipse">
            <a:avLst/>
          </a:prstGeom>
          <a:solidFill>
            <a:srgbClr val="FF5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41F680-ED24-A49A-A62E-F5C087444E03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66453F8-22DB-865B-A4E3-2F8BBFC16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5F08FF3-ED17-1B1E-56E4-02A552DF391C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4C28BDA-D878-BD14-26F8-458D2784E424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56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2877E-8C01-1CF7-8D1F-AF34FCB71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E37042AB-805E-03D4-2D4E-A5C236738570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79" name="Picture 78" descr="Circuit board">
              <a:extLst>
                <a:ext uri="{FF2B5EF4-FFF2-40B4-BE49-F238E27FC236}">
                  <a16:creationId xmlns:a16="http://schemas.microsoft.com/office/drawing/2014/main" id="{0FC669F0-9B80-B857-BFA0-00EDA8C7C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57FCF1D-9D57-8BF2-26E1-ECA06F98E693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907FBE7-F48C-2CC5-BDB9-AE7E42B909C1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1E87EFD-3933-B977-C195-8B7B2D21D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4B11B98-EABD-4182-69E3-8C7443E6AA07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BCA3344-CEE2-7B8C-2DCA-F26E71D4AF3E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84A5ADA9-BEB0-2EDD-4167-1ABB71F8A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A96F1A31-BDF7-E903-9BD9-55FD6F6BAC6B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95C4CC-B55E-4289-8449-79CC8B48891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792946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11</a:t>
            </a:fld>
            <a:endParaRPr lang="fr-CH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51455C-BCDD-F762-27A5-E7A22AFF360D}"/>
              </a:ext>
            </a:extLst>
          </p:cNvPr>
          <p:cNvSpPr/>
          <p:nvPr/>
        </p:nvSpPr>
        <p:spPr>
          <a:xfrm>
            <a:off x="484796" y="90913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359908E-DC45-523F-65E1-000CDA6542A6}"/>
              </a:ext>
            </a:extLst>
          </p:cNvPr>
          <p:cNvSpPr/>
          <p:nvPr/>
        </p:nvSpPr>
        <p:spPr>
          <a:xfrm>
            <a:off x="425839" y="7286880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1660AFE-30E5-0AEE-6912-D90BF1187C88}"/>
              </a:ext>
            </a:extLst>
          </p:cNvPr>
          <p:cNvSpPr/>
          <p:nvPr/>
        </p:nvSpPr>
        <p:spPr>
          <a:xfrm>
            <a:off x="3777965" y="41322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B70FC01-BA2C-3511-3B8E-866DF504FC7A}"/>
              </a:ext>
            </a:extLst>
          </p:cNvPr>
          <p:cNvSpPr/>
          <p:nvPr/>
        </p:nvSpPr>
        <p:spPr>
          <a:xfrm>
            <a:off x="6687256" y="4061785"/>
            <a:ext cx="3019529" cy="2664644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Real Time Calculator</a:t>
            </a:r>
            <a:endParaRPr lang="fr-CH" sz="1600" dirty="0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2D08907-81D5-423B-2647-69C71D027B96}"/>
              </a:ext>
            </a:extLst>
          </p:cNvPr>
          <p:cNvSpPr/>
          <p:nvPr/>
        </p:nvSpPr>
        <p:spPr>
          <a:xfrm>
            <a:off x="5439266" y="1373105"/>
            <a:ext cx="6618097" cy="2560320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600" dirty="0" err="1">
                <a:solidFill>
                  <a:schemeClr val="tx1"/>
                </a:solidFill>
              </a:rPr>
              <a:t>Wave</a:t>
            </a:r>
            <a:r>
              <a:rPr lang="fr-FR" sz="1600" dirty="0">
                <a:solidFill>
                  <a:schemeClr val="tx1"/>
                </a:solidFill>
              </a:rPr>
              <a:t> Front </a:t>
            </a:r>
            <a:r>
              <a:rPr lang="fr-FR" sz="1600" dirty="0" err="1">
                <a:solidFill>
                  <a:schemeClr val="tx1"/>
                </a:solidFill>
              </a:rPr>
              <a:t>Sensor</a:t>
            </a:r>
            <a:endParaRPr lang="fr-CH" sz="1600" dirty="0">
              <a:solidFill>
                <a:schemeClr val="tx1"/>
              </a:solidFill>
            </a:endParaRPr>
          </a:p>
        </p:txBody>
      </p:sp>
      <p:pic>
        <p:nvPicPr>
          <p:cNvPr id="22" name="Picture 21" descr="A triangle with a triangle in the middle&#10;&#10;AI-generated content may be incorrect.">
            <a:extLst>
              <a:ext uri="{FF2B5EF4-FFF2-40B4-BE49-F238E27FC236}">
                <a16:creationId xmlns:a16="http://schemas.microsoft.com/office/drawing/2014/main" id="{75F635DE-81E6-C31D-1435-63E3CD3C0C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0" t="6253" r="9134" b="14710"/>
          <a:stretch/>
        </p:blipFill>
        <p:spPr>
          <a:xfrm>
            <a:off x="5624075" y="2194663"/>
            <a:ext cx="1728789" cy="1582742"/>
          </a:xfrm>
          <a:prstGeom prst="rect">
            <a:avLst/>
          </a:prstGeom>
          <a:ln w="76200">
            <a:noFill/>
          </a:ln>
        </p:spPr>
      </p:pic>
      <p:sp>
        <p:nvSpPr>
          <p:cNvPr id="38" name="Wave 37">
            <a:extLst>
              <a:ext uri="{FF2B5EF4-FFF2-40B4-BE49-F238E27FC236}">
                <a16:creationId xmlns:a16="http://schemas.microsoft.com/office/drawing/2014/main" id="{E2EF57FC-2F7D-4594-E5A5-9E418D025F38}"/>
              </a:ext>
            </a:extLst>
          </p:cNvPr>
          <p:cNvSpPr/>
          <p:nvPr/>
        </p:nvSpPr>
        <p:spPr>
          <a:xfrm>
            <a:off x="7757458" y="1485166"/>
            <a:ext cx="669761" cy="396016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1-2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41" name="Wave 40">
            <a:extLst>
              <a:ext uri="{FF2B5EF4-FFF2-40B4-BE49-F238E27FC236}">
                <a16:creationId xmlns:a16="http://schemas.microsoft.com/office/drawing/2014/main" id="{70C917F6-6888-11E3-74C6-10F6161546EE}"/>
              </a:ext>
            </a:extLst>
          </p:cNvPr>
          <p:cNvSpPr/>
          <p:nvPr/>
        </p:nvSpPr>
        <p:spPr>
          <a:xfrm>
            <a:off x="6819442" y="4580856"/>
            <a:ext cx="561181" cy="416523"/>
          </a:xfrm>
          <a:prstGeom prst="wave">
            <a:avLst>
              <a:gd name="adj1" fmla="val 6626"/>
              <a:gd name="adj2" fmla="val 247"/>
            </a:avLst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endParaRPr lang="fr-CH" baseline="30000" dirty="0">
              <a:solidFill>
                <a:schemeClr val="bg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E13D025-94AA-AF8A-707F-B6109AF9BC6A}"/>
              </a:ext>
            </a:extLst>
          </p:cNvPr>
          <p:cNvGrpSpPr/>
          <p:nvPr/>
        </p:nvGrpSpPr>
        <p:grpSpPr>
          <a:xfrm>
            <a:off x="9260107" y="1514673"/>
            <a:ext cx="2675582" cy="2281858"/>
            <a:chOff x="9429791" y="1486392"/>
            <a:chExt cx="2675582" cy="228185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3126F04-5315-9D5E-4813-68166343F35F}"/>
                </a:ext>
              </a:extLst>
            </p:cNvPr>
            <p:cNvSpPr/>
            <p:nvPr/>
          </p:nvSpPr>
          <p:spPr>
            <a:xfrm>
              <a:off x="9429791" y="1486392"/>
              <a:ext cx="2675582" cy="2281858"/>
            </a:xfrm>
            <a:prstGeom prst="roundRect">
              <a:avLst>
                <a:gd name="adj" fmla="val 10484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600" dirty="0">
                  <a:solidFill>
                    <a:schemeClr val="tx1"/>
                  </a:solidFill>
                </a:rPr>
                <a:t>Photon-</a:t>
              </a:r>
              <a:r>
                <a:rPr lang="fr-FR" sz="1600" dirty="0" err="1">
                  <a:solidFill>
                    <a:schemeClr val="tx1"/>
                  </a:solidFill>
                </a:rPr>
                <a:t>counting</a:t>
              </a:r>
              <a:r>
                <a:rPr lang="fr-FR" sz="1600" dirty="0">
                  <a:solidFill>
                    <a:schemeClr val="tx1"/>
                  </a:solidFill>
                </a:rPr>
                <a:t>, fast detectors</a:t>
              </a:r>
              <a:endParaRPr lang="fr-CH" sz="1600" dirty="0">
                <a:solidFill>
                  <a:schemeClr val="tx1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BA5D843-257B-703C-88B6-3E835785F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12008" y="2135998"/>
              <a:ext cx="1412591" cy="1553135"/>
            </a:xfrm>
            <a:prstGeom prst="rect">
              <a:avLst/>
            </a:prstGeom>
          </p:spPr>
        </p:pic>
      </p:grpSp>
      <p:sp>
        <p:nvSpPr>
          <p:cNvPr id="39" name="Wave 38">
            <a:extLst>
              <a:ext uri="{FF2B5EF4-FFF2-40B4-BE49-F238E27FC236}">
                <a16:creationId xmlns:a16="http://schemas.microsoft.com/office/drawing/2014/main" id="{4335DCFE-6266-03B9-7E93-54843945F0CC}"/>
              </a:ext>
            </a:extLst>
          </p:cNvPr>
          <p:cNvSpPr/>
          <p:nvPr/>
        </p:nvSpPr>
        <p:spPr>
          <a:xfrm>
            <a:off x="9480404" y="2318747"/>
            <a:ext cx="542052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1D612BC-D3EF-E9DB-52DD-01C89497C7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1" t="16704" r="24599" b="16088"/>
          <a:stretch>
            <a:fillRect/>
          </a:stretch>
        </p:blipFill>
        <p:spPr>
          <a:xfrm>
            <a:off x="7435136" y="2201146"/>
            <a:ext cx="1637499" cy="158274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B64D5E4-468B-DD57-00E8-DE0B1201B2B9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A7931A5-247C-8BA6-181F-689253109461}"/>
              </a:ext>
            </a:extLst>
          </p:cNvPr>
          <p:cNvSpPr/>
          <p:nvPr/>
        </p:nvSpPr>
        <p:spPr>
          <a:xfrm>
            <a:off x="3803859" y="7248654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A5D7B-BC3D-09B8-FBB6-4587E4311C01}"/>
              </a:ext>
            </a:extLst>
          </p:cNvPr>
          <p:cNvSpPr/>
          <p:nvPr/>
        </p:nvSpPr>
        <p:spPr>
          <a:xfrm>
            <a:off x="3803859" y="72330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70FE35C-8739-0784-E724-FBC0932C7C9A}"/>
              </a:ext>
            </a:extLst>
          </p:cNvPr>
          <p:cNvSpPr/>
          <p:nvPr/>
        </p:nvSpPr>
        <p:spPr>
          <a:xfrm>
            <a:off x="6780730" y="5319069"/>
            <a:ext cx="2851623" cy="1327942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Optimal</a:t>
            </a:r>
          </a:p>
          <a:p>
            <a:r>
              <a:rPr lang="en-US" sz="1600" dirty="0">
                <a:solidFill>
                  <a:schemeClr val="tx1"/>
                </a:solidFill>
              </a:rPr>
              <a:t>controller</a:t>
            </a:r>
            <a:endParaRPr lang="fr-CH" sz="1600" dirty="0">
              <a:solidFill>
                <a:schemeClr val="tx1"/>
              </a:solidFill>
            </a:endParaRPr>
          </a:p>
        </p:txBody>
      </p:sp>
      <p:sp>
        <p:nvSpPr>
          <p:cNvPr id="28" name="Wave 27">
            <a:extLst>
              <a:ext uri="{FF2B5EF4-FFF2-40B4-BE49-F238E27FC236}">
                <a16:creationId xmlns:a16="http://schemas.microsoft.com/office/drawing/2014/main" id="{35103EFD-2B5E-508F-123D-552AE5F7A383}"/>
              </a:ext>
            </a:extLst>
          </p:cNvPr>
          <p:cNvSpPr/>
          <p:nvPr/>
        </p:nvSpPr>
        <p:spPr>
          <a:xfrm>
            <a:off x="6780731" y="6132677"/>
            <a:ext cx="523841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5DC56B-F715-EF5E-2CD7-016C3E8A16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3" r="20511"/>
          <a:stretch>
            <a:fillRect/>
          </a:stretch>
        </p:blipFill>
        <p:spPr>
          <a:xfrm>
            <a:off x="8103038" y="4431419"/>
            <a:ext cx="1497898" cy="853925"/>
          </a:xfrm>
          <a:prstGeom prst="round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64F838D-5CAD-04CE-3301-0F5601110D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9632"/>
          <a:stretch>
            <a:fillRect/>
          </a:stretch>
        </p:blipFill>
        <p:spPr>
          <a:xfrm>
            <a:off x="8084287" y="5583169"/>
            <a:ext cx="1374681" cy="892257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32D1551-7A21-B4F9-363A-BF838995C773}"/>
              </a:ext>
            </a:extLst>
          </p:cNvPr>
          <p:cNvSpPr>
            <a:spLocks noChangeAspect="1"/>
          </p:cNvSpPr>
          <p:nvPr/>
        </p:nvSpPr>
        <p:spPr>
          <a:xfrm>
            <a:off x="9591564" y="290645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76DAB3B-471C-8AB9-9289-68103BC368C3}"/>
              </a:ext>
            </a:extLst>
          </p:cNvPr>
          <p:cNvSpPr>
            <a:spLocks noChangeAspect="1"/>
          </p:cNvSpPr>
          <p:nvPr/>
        </p:nvSpPr>
        <p:spPr>
          <a:xfrm>
            <a:off x="8612691" y="1479710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sz="28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57251A0-0B07-A759-A30B-B719DDFA6A6A}"/>
              </a:ext>
            </a:extLst>
          </p:cNvPr>
          <p:cNvGrpSpPr/>
          <p:nvPr/>
        </p:nvGrpSpPr>
        <p:grpSpPr>
          <a:xfrm>
            <a:off x="9779532" y="4056797"/>
            <a:ext cx="2225738" cy="2664644"/>
            <a:chOff x="6738608" y="4056797"/>
            <a:chExt cx="2225738" cy="2664644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175C1077-969C-D28A-39EA-7921D9A7FE0D}"/>
                </a:ext>
              </a:extLst>
            </p:cNvPr>
            <p:cNvSpPr/>
            <p:nvPr/>
          </p:nvSpPr>
          <p:spPr>
            <a:xfrm>
              <a:off x="6738608" y="4056797"/>
              <a:ext cx="2225738" cy="2664644"/>
            </a:xfrm>
            <a:prstGeom prst="roundRect">
              <a:avLst>
                <a:gd name="adj" fmla="val 6672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600" dirty="0">
                  <a:solidFill>
                    <a:schemeClr val="tx1"/>
                  </a:solidFill>
                </a:rPr>
                <a:t>Deformable mirror</a:t>
              </a:r>
              <a:endParaRPr lang="fr-CH" sz="1600" dirty="0">
                <a:solidFill>
                  <a:schemeClr val="tx1"/>
                </a:solidFill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D815FFE8-02C5-DBDE-2ACB-7D5034CB5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30" b="24335"/>
            <a:stretch>
              <a:fillRect/>
            </a:stretch>
          </p:blipFill>
          <p:spPr>
            <a:xfrm>
              <a:off x="6820324" y="5516290"/>
              <a:ext cx="1996445" cy="1114696"/>
            </a:xfrm>
            <a:prstGeom prst="roundRect">
              <a:avLst>
                <a:gd name="adj" fmla="val 12454"/>
              </a:avLst>
            </a:prstGeom>
          </p:spPr>
        </p:pic>
        <p:sp>
          <p:nvSpPr>
            <p:cNvPr id="40" name="Wave 39">
              <a:extLst>
                <a:ext uri="{FF2B5EF4-FFF2-40B4-BE49-F238E27FC236}">
                  <a16:creationId xmlns:a16="http://schemas.microsoft.com/office/drawing/2014/main" id="{7676613F-0E27-2287-8289-AAD4A1E0BB28}"/>
                </a:ext>
              </a:extLst>
            </p:cNvPr>
            <p:cNvSpPr/>
            <p:nvPr/>
          </p:nvSpPr>
          <p:spPr>
            <a:xfrm>
              <a:off x="6911402" y="4694902"/>
              <a:ext cx="523841" cy="416523"/>
            </a:xfrm>
            <a:prstGeom prst="wave">
              <a:avLst>
                <a:gd name="adj1" fmla="val 6626"/>
                <a:gd name="adj2" fmla="val 247"/>
              </a:avLst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</a:t>
              </a:r>
              <a:r>
                <a:rPr lang="en-US" baseline="30000" dirty="0">
                  <a:solidFill>
                    <a:schemeClr val="bg1"/>
                  </a:solidFill>
                </a:rPr>
                <a:t>2</a:t>
              </a:r>
              <a:endParaRPr lang="fr-CH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212D92-B9D9-34F8-EF37-DDEA1755AE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59282" y="4569497"/>
              <a:ext cx="297008" cy="593077"/>
            </a:xfrm>
            <a:custGeom>
              <a:avLst/>
              <a:gdLst>
                <a:gd name="csX0" fmla="*/ 209549 w 473427"/>
                <a:gd name="csY0" fmla="*/ 783431 h 945356"/>
                <a:gd name="csX1" fmla="*/ 273843 w 473427"/>
                <a:gd name="csY1" fmla="*/ 783431 h 945356"/>
                <a:gd name="csX2" fmla="*/ 245267 w 473427"/>
                <a:gd name="csY2" fmla="*/ 945356 h 945356"/>
                <a:gd name="csX3" fmla="*/ 209549 w 473427"/>
                <a:gd name="csY3" fmla="*/ 783431 h 945356"/>
                <a:gd name="csX4" fmla="*/ 229998 w 473427"/>
                <a:gd name="csY4" fmla="*/ 0 h 945356"/>
                <a:gd name="csX5" fmla="*/ 392103 w 473427"/>
                <a:gd name="csY5" fmla="*/ 535310 h 945356"/>
                <a:gd name="csX6" fmla="*/ 390278 w 473427"/>
                <a:gd name="csY6" fmla="*/ 540778 h 945356"/>
                <a:gd name="csX7" fmla="*/ 473427 w 473427"/>
                <a:gd name="csY7" fmla="*/ 580032 h 945356"/>
                <a:gd name="csX8" fmla="*/ 471046 w 473427"/>
                <a:gd name="csY8" fmla="*/ 833536 h 945356"/>
                <a:gd name="csX9" fmla="*/ 404371 w 473427"/>
                <a:gd name="csY9" fmla="*/ 861703 h 945356"/>
                <a:gd name="csX10" fmla="*/ 324283 w 473427"/>
                <a:gd name="csY10" fmla="*/ 712205 h 945356"/>
                <a:gd name="csX11" fmla="*/ 320310 w 473427"/>
                <a:gd name="csY11" fmla="*/ 696592 h 945356"/>
                <a:gd name="csX12" fmla="*/ 284767 w 473427"/>
                <a:gd name="csY12" fmla="*/ 750093 h 945356"/>
                <a:gd name="csX13" fmla="*/ 201423 w 473427"/>
                <a:gd name="csY13" fmla="*/ 747712 h 945356"/>
                <a:gd name="csX14" fmla="*/ 157285 w 473427"/>
                <a:gd name="csY14" fmla="*/ 680209 h 945356"/>
                <a:gd name="csX15" fmla="*/ 149145 w 473427"/>
                <a:gd name="csY15" fmla="*/ 712205 h 945356"/>
                <a:gd name="csX16" fmla="*/ 69056 w 473427"/>
                <a:gd name="csY16" fmla="*/ 861703 h 945356"/>
                <a:gd name="csX17" fmla="*/ 2381 w 473427"/>
                <a:gd name="csY17" fmla="*/ 833536 h 945356"/>
                <a:gd name="csX18" fmla="*/ 0 w 473427"/>
                <a:gd name="csY18" fmla="*/ 580032 h 945356"/>
                <a:gd name="csX19" fmla="*/ 91858 w 473427"/>
                <a:gd name="csY19" fmla="*/ 536666 h 945356"/>
                <a:gd name="csX20" fmla="*/ 86864 w 473427"/>
                <a:gd name="csY20" fmla="*/ 522764 h 945356"/>
                <a:gd name="csX21" fmla="*/ 229998 w 473427"/>
                <a:gd name="csY21" fmla="*/ 0 h 9453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473427" h="945356">
                  <a:moveTo>
                    <a:pt x="209549" y="783431"/>
                  </a:moveTo>
                  <a:cubicBezTo>
                    <a:pt x="252411" y="821531"/>
                    <a:pt x="252412" y="783431"/>
                    <a:pt x="273843" y="783431"/>
                  </a:cubicBezTo>
                  <a:cubicBezTo>
                    <a:pt x="279796" y="810419"/>
                    <a:pt x="255983" y="945356"/>
                    <a:pt x="245267" y="945356"/>
                  </a:cubicBezTo>
                  <a:cubicBezTo>
                    <a:pt x="234551" y="945356"/>
                    <a:pt x="204786" y="810419"/>
                    <a:pt x="209549" y="783431"/>
                  </a:cubicBezTo>
                  <a:close/>
                  <a:moveTo>
                    <a:pt x="229998" y="0"/>
                  </a:moveTo>
                  <a:cubicBezTo>
                    <a:pt x="244830" y="11608"/>
                    <a:pt x="468741" y="238580"/>
                    <a:pt x="392103" y="535310"/>
                  </a:cubicBezTo>
                  <a:lnTo>
                    <a:pt x="390278" y="540778"/>
                  </a:lnTo>
                  <a:lnTo>
                    <a:pt x="473427" y="580032"/>
                  </a:lnTo>
                  <a:cubicBezTo>
                    <a:pt x="472633" y="664533"/>
                    <a:pt x="469458" y="803662"/>
                    <a:pt x="471046" y="833536"/>
                  </a:cubicBezTo>
                  <a:cubicBezTo>
                    <a:pt x="472634" y="863410"/>
                    <a:pt x="430962" y="890298"/>
                    <a:pt x="404371" y="861703"/>
                  </a:cubicBezTo>
                  <a:cubicBezTo>
                    <a:pt x="384428" y="840258"/>
                    <a:pt x="344839" y="769360"/>
                    <a:pt x="324283" y="712205"/>
                  </a:cubicBezTo>
                  <a:lnTo>
                    <a:pt x="320310" y="696592"/>
                  </a:lnTo>
                  <a:lnTo>
                    <a:pt x="284767" y="750093"/>
                  </a:lnTo>
                  <a:lnTo>
                    <a:pt x="201423" y="747712"/>
                  </a:lnTo>
                  <a:lnTo>
                    <a:pt x="157285" y="680209"/>
                  </a:lnTo>
                  <a:lnTo>
                    <a:pt x="149145" y="712205"/>
                  </a:lnTo>
                  <a:cubicBezTo>
                    <a:pt x="128588" y="769360"/>
                    <a:pt x="89000" y="840258"/>
                    <a:pt x="69056" y="861703"/>
                  </a:cubicBezTo>
                  <a:cubicBezTo>
                    <a:pt x="42465" y="890298"/>
                    <a:pt x="793" y="863410"/>
                    <a:pt x="2381" y="833536"/>
                  </a:cubicBezTo>
                  <a:cubicBezTo>
                    <a:pt x="3969" y="803662"/>
                    <a:pt x="794" y="664533"/>
                    <a:pt x="0" y="580032"/>
                  </a:cubicBezTo>
                  <a:lnTo>
                    <a:pt x="91858" y="536666"/>
                  </a:lnTo>
                  <a:lnTo>
                    <a:pt x="86864" y="522764"/>
                  </a:lnTo>
                  <a:cubicBezTo>
                    <a:pt x="-1206" y="218427"/>
                    <a:pt x="208716" y="10963"/>
                    <a:pt x="229998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cap="rnd"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fr-FR" dirty="0"/>
                <a:t>7</a:t>
              </a:r>
              <a:endParaRPr lang="fr-CH" sz="2800" dirty="0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8B538D8-5E9B-434E-B868-3F08748FF848}"/>
              </a:ext>
            </a:extLst>
          </p:cNvPr>
          <p:cNvSpPr>
            <a:spLocks noChangeAspect="1"/>
          </p:cNvSpPr>
          <p:nvPr/>
        </p:nvSpPr>
        <p:spPr>
          <a:xfrm>
            <a:off x="7593764" y="4523584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2"/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3</a:t>
            </a:r>
            <a:endParaRPr lang="fr-CH" sz="28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397F2D6-1586-ED2D-A6EC-5847F37D190C}"/>
              </a:ext>
            </a:extLst>
          </p:cNvPr>
          <p:cNvSpPr>
            <a:spLocks noChangeAspect="1"/>
          </p:cNvSpPr>
          <p:nvPr/>
        </p:nvSpPr>
        <p:spPr>
          <a:xfrm>
            <a:off x="7613610" y="594098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B4A5E2D-A700-7B2D-1191-7E36E4007B6D}"/>
              </a:ext>
            </a:extLst>
          </p:cNvPr>
          <p:cNvSpPr/>
          <p:nvPr/>
        </p:nvSpPr>
        <p:spPr>
          <a:xfrm>
            <a:off x="6460266" y="-916977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956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C02C8-04C2-EF17-5FB1-5E8534B9E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4D53A5C-68B3-A813-75D7-76F27EABC074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44" name="Picture 43" descr="Circuit board">
              <a:extLst>
                <a:ext uri="{FF2B5EF4-FFF2-40B4-BE49-F238E27FC236}">
                  <a16:creationId xmlns:a16="http://schemas.microsoft.com/office/drawing/2014/main" id="{EB24D78D-A725-08D1-C3E0-BE7F309C3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9791AAE-A090-5BD7-7CDC-D26680B874A5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FA2E878-49D3-9DFC-F80B-067109A6A460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2AEBB54-773D-AAD8-921C-FA300EDF1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EFB6B12-C2E3-EA66-8166-A283DF12E52D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225B1C-54E8-3AF5-5142-4BEB63196386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CB05FDD0-2C65-7FB5-EF29-86B5DE500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3CF1F7C-5E96-3A23-B3A4-EF314F7B7C46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324EAB-582F-0031-14E4-5CC309440FB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089578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12</a:t>
            </a:fld>
            <a:endParaRPr lang="fr-CH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FAA0031-CAA6-8DD2-DED2-A59752D87ECB}"/>
              </a:ext>
            </a:extLst>
          </p:cNvPr>
          <p:cNvSpPr/>
          <p:nvPr/>
        </p:nvSpPr>
        <p:spPr>
          <a:xfrm>
            <a:off x="484796" y="90913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F210533-288A-5CB5-B228-60F36871405D}"/>
              </a:ext>
            </a:extLst>
          </p:cNvPr>
          <p:cNvSpPr/>
          <p:nvPr/>
        </p:nvSpPr>
        <p:spPr>
          <a:xfrm>
            <a:off x="466615" y="7397577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7B108FB-7605-6CAA-6C94-40014258D4EE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96F6170-838F-92B9-1B20-CE6E1090CCB7}"/>
              </a:ext>
            </a:extLst>
          </p:cNvPr>
          <p:cNvSpPr/>
          <p:nvPr/>
        </p:nvSpPr>
        <p:spPr>
          <a:xfrm>
            <a:off x="3777965" y="41322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0EFFA43-6BA7-F24E-FBE0-FA9F5C32CBF4}"/>
              </a:ext>
            </a:extLst>
          </p:cNvPr>
          <p:cNvSpPr/>
          <p:nvPr/>
        </p:nvSpPr>
        <p:spPr>
          <a:xfrm>
            <a:off x="6727975" y="4150006"/>
            <a:ext cx="2560320" cy="2560320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Deformable mirror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C57011E-590A-DDE1-B24B-BAEEB873FC6E}"/>
              </a:ext>
            </a:extLst>
          </p:cNvPr>
          <p:cNvSpPr/>
          <p:nvPr/>
        </p:nvSpPr>
        <p:spPr>
          <a:xfrm>
            <a:off x="9443097" y="4154993"/>
            <a:ext cx="2560320" cy="2566481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Real Time Calculator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6E845A7-E3F1-0E94-B17C-C4E64D17156D}"/>
              </a:ext>
            </a:extLst>
          </p:cNvPr>
          <p:cNvSpPr/>
          <p:nvPr/>
        </p:nvSpPr>
        <p:spPr>
          <a:xfrm>
            <a:off x="5439266" y="1373105"/>
            <a:ext cx="6618097" cy="2560320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dirty="0" err="1">
                <a:solidFill>
                  <a:schemeClr val="tx1"/>
                </a:solidFill>
              </a:rPr>
              <a:t>Wave</a:t>
            </a:r>
            <a:r>
              <a:rPr lang="fr-FR" dirty="0">
                <a:solidFill>
                  <a:schemeClr val="tx1"/>
                </a:solidFill>
              </a:rPr>
              <a:t> Front </a:t>
            </a:r>
            <a:r>
              <a:rPr lang="fr-FR" dirty="0" err="1">
                <a:solidFill>
                  <a:schemeClr val="tx1"/>
                </a:solidFill>
              </a:rPr>
              <a:t>Sensor</a:t>
            </a:r>
            <a:endParaRPr lang="fr-CH" dirty="0">
              <a:solidFill>
                <a:schemeClr val="tx1"/>
              </a:solidFill>
            </a:endParaRPr>
          </a:p>
        </p:txBody>
      </p:sp>
      <p:pic>
        <p:nvPicPr>
          <p:cNvPr id="22" name="Picture 21" descr="A triangle with a triangle in the middle&#10;&#10;AI-generated content may be incorrect.">
            <a:extLst>
              <a:ext uri="{FF2B5EF4-FFF2-40B4-BE49-F238E27FC236}">
                <a16:creationId xmlns:a16="http://schemas.microsoft.com/office/drawing/2014/main" id="{95346B6E-6112-B6A4-70E6-78BB372C36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0" t="6253" r="9134" b="14710"/>
          <a:stretch/>
        </p:blipFill>
        <p:spPr>
          <a:xfrm>
            <a:off x="5624075" y="2194663"/>
            <a:ext cx="1728789" cy="1582742"/>
          </a:xfrm>
          <a:prstGeom prst="rect">
            <a:avLst/>
          </a:prstGeom>
          <a:ln w="76200">
            <a:noFill/>
          </a:ln>
        </p:spPr>
      </p:pic>
      <p:sp>
        <p:nvSpPr>
          <p:cNvPr id="38" name="Wave 37">
            <a:extLst>
              <a:ext uri="{FF2B5EF4-FFF2-40B4-BE49-F238E27FC236}">
                <a16:creationId xmlns:a16="http://schemas.microsoft.com/office/drawing/2014/main" id="{9C414BAA-C694-D5C0-32CA-C48FCBA59371}"/>
              </a:ext>
            </a:extLst>
          </p:cNvPr>
          <p:cNvSpPr/>
          <p:nvPr/>
        </p:nvSpPr>
        <p:spPr>
          <a:xfrm>
            <a:off x="7821256" y="1485165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1</a:t>
            </a:r>
            <a:endParaRPr lang="fr-CH" baseline="30000" dirty="0">
              <a:solidFill>
                <a:schemeClr val="bg1"/>
              </a:solidFill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710AFBE-14DF-9F55-79C8-53B8802C24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0" b="24335"/>
          <a:stretch>
            <a:fillRect/>
          </a:stretch>
        </p:blipFill>
        <p:spPr>
          <a:xfrm>
            <a:off x="6809691" y="5288436"/>
            <a:ext cx="2404536" cy="1342550"/>
          </a:xfrm>
          <a:prstGeom prst="roundRect">
            <a:avLst>
              <a:gd name="adj" fmla="val 12454"/>
            </a:avLst>
          </a:prstGeom>
        </p:spPr>
      </p:pic>
      <p:sp>
        <p:nvSpPr>
          <p:cNvPr id="40" name="Wave 39">
            <a:extLst>
              <a:ext uri="{FF2B5EF4-FFF2-40B4-BE49-F238E27FC236}">
                <a16:creationId xmlns:a16="http://schemas.microsoft.com/office/drawing/2014/main" id="{B50ED1B0-EDC4-C954-2485-25EFA037BE13}"/>
              </a:ext>
            </a:extLst>
          </p:cNvPr>
          <p:cNvSpPr/>
          <p:nvPr/>
        </p:nvSpPr>
        <p:spPr>
          <a:xfrm>
            <a:off x="6906050" y="4689520"/>
            <a:ext cx="523841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41" name="Wave 40">
            <a:extLst>
              <a:ext uri="{FF2B5EF4-FFF2-40B4-BE49-F238E27FC236}">
                <a16:creationId xmlns:a16="http://schemas.microsoft.com/office/drawing/2014/main" id="{7D9B401D-FC43-7A50-8810-03B8B5C40E86}"/>
              </a:ext>
            </a:extLst>
          </p:cNvPr>
          <p:cNvSpPr/>
          <p:nvPr/>
        </p:nvSpPr>
        <p:spPr>
          <a:xfrm>
            <a:off x="9643385" y="4735732"/>
            <a:ext cx="561181" cy="416523"/>
          </a:xfrm>
          <a:prstGeom prst="wave">
            <a:avLst>
              <a:gd name="adj1" fmla="val 6626"/>
              <a:gd name="adj2" fmla="val 247"/>
            </a:avLst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endParaRPr lang="fr-CH" baseline="30000" dirty="0">
              <a:solidFill>
                <a:schemeClr val="bg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3FE029-11BB-6264-BCE2-497142091E88}"/>
              </a:ext>
            </a:extLst>
          </p:cNvPr>
          <p:cNvGrpSpPr/>
          <p:nvPr/>
        </p:nvGrpSpPr>
        <p:grpSpPr>
          <a:xfrm>
            <a:off x="9260107" y="1514673"/>
            <a:ext cx="2675582" cy="2281858"/>
            <a:chOff x="9429791" y="1486392"/>
            <a:chExt cx="2675582" cy="228185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8975367-B663-0A7F-B6F4-21C51EB83181}"/>
                </a:ext>
              </a:extLst>
            </p:cNvPr>
            <p:cNvSpPr/>
            <p:nvPr/>
          </p:nvSpPr>
          <p:spPr>
            <a:xfrm>
              <a:off x="9429791" y="1486392"/>
              <a:ext cx="2675582" cy="2281858"/>
            </a:xfrm>
            <a:prstGeom prst="roundRect">
              <a:avLst>
                <a:gd name="adj" fmla="val 10484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dirty="0">
                  <a:solidFill>
                    <a:schemeClr val="tx1"/>
                  </a:solidFill>
                </a:rPr>
                <a:t>Photon-</a:t>
              </a:r>
              <a:r>
                <a:rPr lang="fr-FR" dirty="0" err="1">
                  <a:solidFill>
                    <a:schemeClr val="tx1"/>
                  </a:solidFill>
                </a:rPr>
                <a:t>counting</a:t>
              </a:r>
              <a:r>
                <a:rPr lang="fr-FR" dirty="0">
                  <a:solidFill>
                    <a:schemeClr val="tx1"/>
                  </a:solidFill>
                </a:rPr>
                <a:t>, fast detectors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1E26D5E-AEA9-C264-70AC-A18CAE528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12008" y="2135998"/>
              <a:ext cx="1412591" cy="1553135"/>
            </a:xfrm>
            <a:prstGeom prst="rect">
              <a:avLst/>
            </a:prstGeom>
          </p:spPr>
        </p:pic>
      </p:grpSp>
      <p:sp>
        <p:nvSpPr>
          <p:cNvPr id="39" name="Wave 38">
            <a:extLst>
              <a:ext uri="{FF2B5EF4-FFF2-40B4-BE49-F238E27FC236}">
                <a16:creationId xmlns:a16="http://schemas.microsoft.com/office/drawing/2014/main" id="{5E76CD56-58D1-6136-0F56-20786B25C069}"/>
              </a:ext>
            </a:extLst>
          </p:cNvPr>
          <p:cNvSpPr/>
          <p:nvPr/>
        </p:nvSpPr>
        <p:spPr>
          <a:xfrm>
            <a:off x="9480404" y="2318747"/>
            <a:ext cx="542052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D03D2F-1572-7975-935C-27E42F3C5D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1" t="16704" r="24599" b="16088"/>
          <a:stretch>
            <a:fillRect/>
          </a:stretch>
        </p:blipFill>
        <p:spPr>
          <a:xfrm>
            <a:off x="7435136" y="2201146"/>
            <a:ext cx="1637499" cy="158274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2B9F9C-167C-9B58-ADD0-EAFDD7676FAB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C173E39-463A-C549-208F-A45C80F9C643}"/>
              </a:ext>
            </a:extLst>
          </p:cNvPr>
          <p:cNvSpPr/>
          <p:nvPr/>
        </p:nvSpPr>
        <p:spPr>
          <a:xfrm>
            <a:off x="3803859" y="7248654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3C1FCEA-8CF3-F16C-3CE5-1C150FE1D405}"/>
              </a:ext>
            </a:extLst>
          </p:cNvPr>
          <p:cNvSpPr/>
          <p:nvPr/>
        </p:nvSpPr>
        <p:spPr>
          <a:xfrm>
            <a:off x="3803859" y="72330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DAE3A0A-DEE8-E31A-4ABE-45C8548C5AAF}"/>
              </a:ext>
            </a:extLst>
          </p:cNvPr>
          <p:cNvSpPr/>
          <p:nvPr/>
        </p:nvSpPr>
        <p:spPr>
          <a:xfrm>
            <a:off x="9572405" y="5526438"/>
            <a:ext cx="2327564" cy="1106013"/>
          </a:xfrm>
          <a:prstGeom prst="roundRect">
            <a:avLst>
              <a:gd name="adj" fmla="val 1048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Optimal controller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8" name="Wave 27">
            <a:extLst>
              <a:ext uri="{FF2B5EF4-FFF2-40B4-BE49-F238E27FC236}">
                <a16:creationId xmlns:a16="http://schemas.microsoft.com/office/drawing/2014/main" id="{97EFDE08-C697-CB96-1A4C-225E28D8E594}"/>
              </a:ext>
            </a:extLst>
          </p:cNvPr>
          <p:cNvSpPr/>
          <p:nvPr/>
        </p:nvSpPr>
        <p:spPr>
          <a:xfrm>
            <a:off x="9707483" y="5990512"/>
            <a:ext cx="523841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FE9975-F4B6-2E02-B009-8C03EA8BC505}"/>
              </a:ext>
            </a:extLst>
          </p:cNvPr>
          <p:cNvSpPr/>
          <p:nvPr/>
        </p:nvSpPr>
        <p:spPr>
          <a:xfrm>
            <a:off x="-181728" y="-189629"/>
            <a:ext cx="12984480" cy="7217664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10" name="OHP_pyWFS_comparison">
            <a:hlinkClick r:id="" action="ppaction://media"/>
            <a:extLst>
              <a:ext uri="{FF2B5EF4-FFF2-40B4-BE49-F238E27FC236}">
                <a16:creationId xmlns:a16="http://schemas.microsoft.com/office/drawing/2014/main" id="{3417DC7E-D2D1-69DD-8DAB-C431F360F32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2570" end="0.6666"/>
                  <p14:bmkLst>
                    <p14:bmk name="Bookmark 1" time="12570"/>
                  </p14:bmkLst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948339" y="1218115"/>
            <a:ext cx="10956529" cy="4402176"/>
          </a:xfrm>
          <a:prstGeom prst="rect">
            <a:avLst/>
          </a:prstGeom>
        </p:spPr>
      </p:pic>
      <p:sp>
        <p:nvSpPr>
          <p:cNvPr id="12" name="Rectangle: Folded Corner 11">
            <a:extLst>
              <a:ext uri="{FF2B5EF4-FFF2-40B4-BE49-F238E27FC236}">
                <a16:creationId xmlns:a16="http://schemas.microsoft.com/office/drawing/2014/main" id="{8F5FCD39-1C7D-957C-D46C-987B1425026E}"/>
              </a:ext>
            </a:extLst>
          </p:cNvPr>
          <p:cNvSpPr/>
          <p:nvPr/>
        </p:nvSpPr>
        <p:spPr>
          <a:xfrm>
            <a:off x="978322" y="5827979"/>
            <a:ext cx="5143992" cy="719086"/>
          </a:xfrm>
          <a:prstGeom prst="foldedCorner">
            <a:avLst>
              <a:gd name="adj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New Wave Front Sensor on-sky demo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Muskan Shinde talk today@13:45</a:t>
            </a:r>
          </a:p>
        </p:txBody>
      </p:sp>
      <p:sp>
        <p:nvSpPr>
          <p:cNvPr id="17" name="Rectangle: Folded Corner 16">
            <a:extLst>
              <a:ext uri="{FF2B5EF4-FFF2-40B4-BE49-F238E27FC236}">
                <a16:creationId xmlns:a16="http://schemas.microsoft.com/office/drawing/2014/main" id="{B0FAE076-859E-D17B-86AD-138D953D0AB9}"/>
              </a:ext>
            </a:extLst>
          </p:cNvPr>
          <p:cNvSpPr/>
          <p:nvPr/>
        </p:nvSpPr>
        <p:spPr>
          <a:xfrm>
            <a:off x="6440257" y="5827979"/>
            <a:ext cx="5459711" cy="719086"/>
          </a:xfrm>
          <a:prstGeom prst="foldedCorner">
            <a:avLst>
              <a:gd name="adj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New optimal controller on-sky demo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Isaac Dinis talk today@14:10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9FAF149-49E8-AFD5-2833-1DA6A0E348B3}"/>
              </a:ext>
            </a:extLst>
          </p:cNvPr>
          <p:cNvSpPr>
            <a:spLocks noChangeAspect="1"/>
          </p:cNvSpPr>
          <p:nvPr/>
        </p:nvSpPr>
        <p:spPr>
          <a:xfrm>
            <a:off x="6583153" y="591173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7B98EEE-C1B9-0285-1D62-5C49F02FD3D9}"/>
              </a:ext>
            </a:extLst>
          </p:cNvPr>
          <p:cNvSpPr>
            <a:spLocks noChangeAspect="1"/>
          </p:cNvSpPr>
          <p:nvPr/>
        </p:nvSpPr>
        <p:spPr>
          <a:xfrm>
            <a:off x="1039689" y="5890983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9BD6F1-5A5F-7986-E82B-790AAA7C77F4}"/>
              </a:ext>
            </a:extLst>
          </p:cNvPr>
          <p:cNvSpPr txBox="1"/>
          <p:nvPr/>
        </p:nvSpPr>
        <p:spPr>
          <a:xfrm>
            <a:off x="917518" y="1197486"/>
            <a:ext cx="10982450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Concepts </a:t>
            </a:r>
            <a:r>
              <a:rPr lang="fr-FR" dirty="0" err="1">
                <a:solidFill>
                  <a:schemeClr val="bg1"/>
                </a:solidFill>
              </a:rPr>
              <a:t>demo</a:t>
            </a:r>
            <a:r>
              <a:rPr lang="fr-FR" dirty="0">
                <a:solidFill>
                  <a:schemeClr val="bg1"/>
                </a:solidFill>
              </a:rPr>
              <a:t> at PAPYRUS/OHP </a:t>
            </a:r>
            <a:r>
              <a:rPr lang="fr-FR" dirty="0" err="1">
                <a:solidFill>
                  <a:schemeClr val="bg1"/>
                </a:solidFill>
              </a:rPr>
              <a:t>during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summer</a:t>
            </a:r>
            <a:r>
              <a:rPr lang="fr-FR" dirty="0">
                <a:solidFill>
                  <a:schemeClr val="bg1"/>
                </a:solidFill>
              </a:rPr>
              <a:t> 2025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9247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3EAA9-A76B-B126-134C-C09405BA9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A6980DE-8624-18C2-E65C-3FB3D89A2209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8" name="Picture 7" descr="Circuit board">
              <a:extLst>
                <a:ext uri="{FF2B5EF4-FFF2-40B4-BE49-F238E27FC236}">
                  <a16:creationId xmlns:a16="http://schemas.microsoft.com/office/drawing/2014/main" id="{6BB4C683-CFFB-B8B5-FBD6-684E2B47C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6A54D6-D8D1-4C5B-14E9-1EACAFAB77D2}"/>
                </a:ext>
              </a:extLst>
            </p:cNvPr>
            <p:cNvSpPr txBox="1"/>
            <p:nvPr/>
          </p:nvSpPr>
          <p:spPr>
            <a:xfrm>
              <a:off x="7979654" y="0"/>
              <a:ext cx="5881488" cy="523220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32636D9-FABA-F8CF-D6DB-4EC7AB0480D7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B90ED2D-1674-3DB7-DAE3-E3488F52A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F0BB8A7-6ADF-8B8D-0690-1F7EC8CC56E2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1A3A01B-C4A3-926E-7E37-990770918CE6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6D9D401-E334-D93F-EE37-5DC308FB7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CCA33FA-9672-3E45-32CD-332A6A17FE9A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5773A3-01FC-83E0-0910-F6665A8DF7C1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90435C9-59F4-F2AB-CF5C-9DA2EFEFA4F7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9AE0614-C8D6-F4AE-4BE0-9A06C251A63D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E2527FC-3DD1-111B-421A-78DF82BA5485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7751A32-9406-CF11-1386-107D7964CE56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9CDBA87-7E0E-E8D7-C0F9-447628DBC05D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CE8D16E-53EA-406C-317F-71F63040E9AF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00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3C14F8D-952F-220A-7F68-740D9D71D9AF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29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08FC8-E13B-B759-B04B-08014F3E5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DB5AEB1-CCF9-F0BC-1E28-19F4CF3669E2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10" name="Picture 9" descr="Circuit board">
              <a:extLst>
                <a:ext uri="{FF2B5EF4-FFF2-40B4-BE49-F238E27FC236}">
                  <a16:creationId xmlns:a16="http://schemas.microsoft.com/office/drawing/2014/main" id="{25E4AC3B-F737-6BF7-75E1-6BEF134E3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563DA3-6CB1-7AFE-81B4-74F6D37C5388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129B2A-3D44-ED72-59A5-3FD55990005D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28D89EA-4C07-BA24-D678-1E63C5728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958001B-820C-03FB-3933-19173347BBFC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6EE1358-02B3-030D-C8F9-ECEF96D58B4F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13082AA-F543-1AA7-FFE1-9C5CD8328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BEC426E-67DF-52C7-7AEA-BB1AB727B2D8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25E3FE-98C5-51C4-D2F2-D7090B53659C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E232DC-AE76-C78F-F325-F3983FA60B70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AC840E-48FF-0486-8D4E-F876742A4B54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CD601C6-1583-446C-26AB-0934636C8B58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AF97562-6529-BF60-5A9E-4BFA28DA4186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3E805C0-112B-01F4-F945-3082B6E12C3E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6F9AC6-1A4D-A4A5-2D53-862C0A7A4E96}"/>
              </a:ext>
            </a:extLst>
          </p:cNvPr>
          <p:cNvSpPr/>
          <p:nvPr/>
        </p:nvSpPr>
        <p:spPr>
          <a:xfrm>
            <a:off x="3803365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C9C6DBE-A8BE-EFDE-0C86-102FF7D3CB74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11918AA-1C55-68E8-5C10-2C892EA1121D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id="{328B4625-69D9-933E-0F77-A339CB4E5676}"/>
              </a:ext>
            </a:extLst>
          </p:cNvPr>
          <p:cNvSpPr/>
          <p:nvPr/>
        </p:nvSpPr>
        <p:spPr>
          <a:xfrm>
            <a:off x="5660476" y="2907494"/>
            <a:ext cx="589174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0-1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BE0F1D0-DB1D-6BE9-83FA-BDAAB83564A5}"/>
              </a:ext>
            </a:extLst>
          </p:cNvPr>
          <p:cNvSpPr/>
          <p:nvPr/>
        </p:nvSpPr>
        <p:spPr>
          <a:xfrm>
            <a:off x="3796818" y="1543620"/>
            <a:ext cx="2642945" cy="758797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B18CE-3D57-1344-A2E5-C065A1B6B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C2FC8B1B-E896-FAC4-9254-AB47C9FFC56B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68" name="Picture 67" descr="Circuit board">
              <a:extLst>
                <a:ext uri="{FF2B5EF4-FFF2-40B4-BE49-F238E27FC236}">
                  <a16:creationId xmlns:a16="http://schemas.microsoft.com/office/drawing/2014/main" id="{674E5718-1A2E-39DD-183B-A20940876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3D9069D-C48D-7D1B-E6E0-D8B47890BB68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FFAE30E-19BA-649E-4455-A74C726A06CA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07E22AAD-B394-CFC6-0EED-69A43F9A3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BE70071-23C3-0F34-8232-34428BBC5C67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192D1D1-E74D-F147-E14F-2996193FC0AF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BDEF8877-DCC9-7432-C2DA-BD89CE88D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8B85243-98D4-35BB-8160-67422B7451FA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86481D-A2CC-F56E-A00B-EF63B1B8EBA8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438CE4B-07E6-2919-006A-03E1145A389D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C352BE6-0491-1574-9F2D-DE505DEA52CB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518E7BB-6A57-B6A0-D948-C51E8123BFFF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B72AD9-A5C6-077C-562B-6B905781380C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70D741D-B2F9-61B4-F6D1-17DCBE32982F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57D72F5-9627-B279-1D3E-4E150DED3E63}"/>
              </a:ext>
            </a:extLst>
          </p:cNvPr>
          <p:cNvSpPr/>
          <p:nvPr/>
        </p:nvSpPr>
        <p:spPr>
          <a:xfrm>
            <a:off x="6771868" y="1309111"/>
            <a:ext cx="5237880" cy="545089"/>
          </a:xfrm>
          <a:prstGeom prst="roundRect">
            <a:avLst>
              <a:gd name="adj" fmla="val 22773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Micro Lens Array &amp; slicer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88222BBE-BBC5-7CA7-9772-F244B577C79A}"/>
              </a:ext>
            </a:extLst>
          </p:cNvPr>
          <p:cNvSpPr/>
          <p:nvPr/>
        </p:nvSpPr>
        <p:spPr>
          <a:xfrm>
            <a:off x="6771868" y="3372009"/>
            <a:ext cx="5237880" cy="545089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Single-mode fiber bundles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0EE4119-4626-E0CD-0A13-910CA37AEDF0}"/>
              </a:ext>
            </a:extLst>
          </p:cNvPr>
          <p:cNvSpPr/>
          <p:nvPr/>
        </p:nvSpPr>
        <p:spPr>
          <a:xfrm>
            <a:off x="6771868" y="5434906"/>
            <a:ext cx="5237880" cy="548640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Mode selective photonic lantern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718CA7D-61A7-8F4C-5CDB-528C634E2DA8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527ADB3-F0EF-BB6D-98D6-41BB84077FD2}"/>
              </a:ext>
            </a:extLst>
          </p:cNvPr>
          <p:cNvSpPr/>
          <p:nvPr/>
        </p:nvSpPr>
        <p:spPr>
          <a:xfrm>
            <a:off x="3777965" y="3148922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18235CB-1BB3-ED2D-1B71-CDF7AD1B7F28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D2D141C-D649-A887-FFE6-32F43AFD2597}"/>
              </a:ext>
            </a:extLst>
          </p:cNvPr>
          <p:cNvSpPr/>
          <p:nvPr/>
        </p:nvSpPr>
        <p:spPr>
          <a:xfrm>
            <a:off x="3796818" y="1543620"/>
            <a:ext cx="2643439" cy="758797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2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E5DF3-5C33-7F6D-FF27-1DA9461D6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E0085DA-DE20-370F-B3FF-779231217EE0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8" name="Picture 7" descr="Circuit board">
              <a:extLst>
                <a:ext uri="{FF2B5EF4-FFF2-40B4-BE49-F238E27FC236}">
                  <a16:creationId xmlns:a16="http://schemas.microsoft.com/office/drawing/2014/main" id="{AB6ADAE5-8487-CA58-0E69-33F636A0F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239B27-94B6-6B03-EC0E-8E51E69F426D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4AC9B3-B0AD-5F18-D2CE-A8432BCD3FCE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36D3DC-5312-3160-090E-5ADEA7F4D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1D5F94-D0DD-1947-B1A2-AF307650BE84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E3BE18-9665-084B-2CFE-25C306A1D003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ED88A7-D082-6E6B-56D8-0E042E052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1FF71FB-887B-E14B-3465-762E84B22E3D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8D2FD9-3ED2-1CCD-402B-0BA2E506BC3A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92A5D8B-25DA-136F-32D7-8CC61879719D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551CB-445D-FA02-2B44-B89FDF3F98D9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3BF11F2-0054-45B1-9A4D-20727E0CEFA3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E3F8096-1FC6-19AC-6AAF-D4A046D3CAF2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18C49C4-F993-BAF1-0800-ED570D61C929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77C6568-75E6-2E62-E34C-B6945328BBB4}"/>
              </a:ext>
            </a:extLst>
          </p:cNvPr>
          <p:cNvSpPr/>
          <p:nvPr/>
        </p:nvSpPr>
        <p:spPr>
          <a:xfrm>
            <a:off x="6771868" y="1309111"/>
            <a:ext cx="5237880" cy="2399963"/>
          </a:xfrm>
          <a:prstGeom prst="roundRect">
            <a:avLst>
              <a:gd name="adj" fmla="val 413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Micro Lens Array &amp; slicer</a:t>
            </a:r>
            <a:endParaRPr lang="fr-CH" dirty="0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35BC1E-A9AD-6F24-0C25-1005670AAAC5}"/>
              </a:ext>
            </a:extLst>
          </p:cNvPr>
          <p:cNvGrpSpPr/>
          <p:nvPr/>
        </p:nvGrpSpPr>
        <p:grpSpPr>
          <a:xfrm>
            <a:off x="8629005" y="1912691"/>
            <a:ext cx="1678765" cy="1715175"/>
            <a:chOff x="8621651" y="3043304"/>
            <a:chExt cx="1798700" cy="1715175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8148EDD5-A38C-C7D8-3113-CFBA97D30BF5}"/>
                </a:ext>
              </a:extLst>
            </p:cNvPr>
            <p:cNvSpPr/>
            <p:nvPr/>
          </p:nvSpPr>
          <p:spPr>
            <a:xfrm>
              <a:off x="8621651" y="3043304"/>
              <a:ext cx="1798700" cy="1715175"/>
            </a:xfrm>
            <a:prstGeom prst="roundRect">
              <a:avLst>
                <a:gd name="adj" fmla="val 4134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fr-CH" sz="2000" dirty="0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4631A18-4CBB-EB77-2658-6F952A0947DE}"/>
                </a:ext>
              </a:extLst>
            </p:cNvPr>
            <p:cNvSpPr txBox="1"/>
            <p:nvPr/>
          </p:nvSpPr>
          <p:spPr>
            <a:xfrm>
              <a:off x="8680324" y="3043304"/>
              <a:ext cx="168785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+mj-lt"/>
                </a:rPr>
                <a:t>2PP 3D printing</a:t>
              </a:r>
              <a:endParaRPr lang="fr-CH" sz="1400" dirty="0"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CE7ACB2-AD54-B140-DE47-5B3967CFD348}"/>
              </a:ext>
            </a:extLst>
          </p:cNvPr>
          <p:cNvGrpSpPr/>
          <p:nvPr/>
        </p:nvGrpSpPr>
        <p:grpSpPr>
          <a:xfrm>
            <a:off x="6867649" y="1912691"/>
            <a:ext cx="1678765" cy="1715175"/>
            <a:chOff x="8322455" y="3043304"/>
            <a:chExt cx="2097896" cy="1715175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2A509470-A0C8-E88D-567F-9C16249DF578}"/>
                </a:ext>
              </a:extLst>
            </p:cNvPr>
            <p:cNvSpPr/>
            <p:nvPr/>
          </p:nvSpPr>
          <p:spPr>
            <a:xfrm>
              <a:off x="8322455" y="3043304"/>
              <a:ext cx="2097896" cy="1715175"/>
            </a:xfrm>
            <a:prstGeom prst="roundRect">
              <a:avLst>
                <a:gd name="adj" fmla="val 4134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fr-CH" sz="20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5F0B59D-679F-A41B-4E8F-36444979D7BC}"/>
                </a:ext>
              </a:extLst>
            </p:cNvPr>
            <p:cNvSpPr txBox="1"/>
            <p:nvPr/>
          </p:nvSpPr>
          <p:spPr>
            <a:xfrm>
              <a:off x="8433200" y="3043304"/>
              <a:ext cx="19177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tx1"/>
                  </a:solidFill>
                  <a:latin typeface="+mj-lt"/>
                </a:rPr>
                <a:t>Photolitography</a:t>
              </a:r>
              <a:r>
                <a:rPr lang="en-US" sz="1400" dirty="0">
                  <a:solidFill>
                    <a:schemeClr val="tx1"/>
                  </a:solidFill>
                  <a:latin typeface="+mj-lt"/>
                </a:rPr>
                <a:t>, etching</a:t>
              </a:r>
              <a:endParaRPr lang="fr-CH" sz="1400" dirty="0">
                <a:latin typeface="+mj-lt"/>
              </a:endParaRPr>
            </a:p>
          </p:txBody>
        </p: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01CA73E4-2BB3-3144-7CC1-BD972CC0F5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02"/>
          <a:stretch>
            <a:fillRect/>
          </a:stretch>
        </p:blipFill>
        <p:spPr>
          <a:xfrm>
            <a:off x="6997249" y="2364445"/>
            <a:ext cx="1444049" cy="1145825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5C6E2FD5-FABA-F6FE-CF20-DC49AA70641D}"/>
              </a:ext>
            </a:extLst>
          </p:cNvPr>
          <p:cNvGrpSpPr/>
          <p:nvPr/>
        </p:nvGrpSpPr>
        <p:grpSpPr>
          <a:xfrm>
            <a:off x="10372279" y="1912690"/>
            <a:ext cx="1575308" cy="1715175"/>
            <a:chOff x="8621651" y="3043304"/>
            <a:chExt cx="1798700" cy="1715175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6F3F7842-BB14-7EDA-F969-8C51B693D254}"/>
                </a:ext>
              </a:extLst>
            </p:cNvPr>
            <p:cNvSpPr/>
            <p:nvPr/>
          </p:nvSpPr>
          <p:spPr>
            <a:xfrm>
              <a:off x="8621651" y="3043304"/>
              <a:ext cx="1798700" cy="1715175"/>
            </a:xfrm>
            <a:prstGeom prst="roundRect">
              <a:avLst>
                <a:gd name="adj" fmla="val 4134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fr-CH" sz="2000" dirty="0">
                <a:solidFill>
                  <a:schemeClr val="tx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B6A8302-02EC-34EB-A3AD-2B9A713D767F}"/>
                </a:ext>
              </a:extLst>
            </p:cNvPr>
            <p:cNvSpPr txBox="1"/>
            <p:nvPr/>
          </p:nvSpPr>
          <p:spPr>
            <a:xfrm>
              <a:off x="8680324" y="3043304"/>
              <a:ext cx="168785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+mj-lt"/>
                </a:rPr>
                <a:t>Segmented DM</a:t>
              </a:r>
              <a:endParaRPr lang="fr-CH" sz="1400" dirty="0">
                <a:latin typeface="+mj-lt"/>
              </a:endParaRPr>
            </a:p>
          </p:txBody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034E30C2-22F6-C18F-FBBC-7EF649CE57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" r="7999" b="45833"/>
          <a:stretch>
            <a:fillRect/>
          </a:stretch>
        </p:blipFill>
        <p:spPr>
          <a:xfrm>
            <a:off x="8740788" y="2392090"/>
            <a:ext cx="1438656" cy="11181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9AA6919-F5C1-90CA-8BD4-38FD79D7A9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5" t="16410" r="13672" b="19166"/>
          <a:stretch>
            <a:fillRect/>
          </a:stretch>
        </p:blipFill>
        <p:spPr>
          <a:xfrm>
            <a:off x="10483059" y="2376965"/>
            <a:ext cx="1376176" cy="1154574"/>
          </a:xfrm>
          <a:prstGeom prst="rect">
            <a:avLst/>
          </a:prstGeom>
        </p:spPr>
      </p:pic>
      <p:sp>
        <p:nvSpPr>
          <p:cNvPr id="64" name="Wave 63">
            <a:extLst>
              <a:ext uri="{FF2B5EF4-FFF2-40B4-BE49-F238E27FC236}">
                <a16:creationId xmlns:a16="http://schemas.microsoft.com/office/drawing/2014/main" id="{8A4EE945-B7C8-E7B0-06C2-D020BD1BF8E2}"/>
              </a:ext>
            </a:extLst>
          </p:cNvPr>
          <p:cNvSpPr/>
          <p:nvPr/>
        </p:nvSpPr>
        <p:spPr>
          <a:xfrm>
            <a:off x="11099643" y="1426952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4D09AD8-E22D-00EF-FBCB-502AB4572E79}"/>
              </a:ext>
            </a:extLst>
          </p:cNvPr>
          <p:cNvSpPr/>
          <p:nvPr/>
        </p:nvSpPr>
        <p:spPr>
          <a:xfrm>
            <a:off x="6771868" y="5434906"/>
            <a:ext cx="5237880" cy="548640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Mode selective photonic lantern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C1E9B57-BC8E-AD31-EBCC-57FBD7FC4C6D}"/>
              </a:ext>
            </a:extLst>
          </p:cNvPr>
          <p:cNvSpPr/>
          <p:nvPr/>
        </p:nvSpPr>
        <p:spPr>
          <a:xfrm>
            <a:off x="6771868" y="4375309"/>
            <a:ext cx="5237880" cy="545089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Single-mode fiber bundles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587A3B-502B-C684-22DA-8F70BE39CA11}"/>
              </a:ext>
            </a:extLst>
          </p:cNvPr>
          <p:cNvSpPr>
            <a:spLocks noChangeAspect="1"/>
          </p:cNvSpPr>
          <p:nvPr/>
        </p:nvSpPr>
        <p:spPr>
          <a:xfrm>
            <a:off x="11567633" y="296257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2"/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3</a:t>
            </a:r>
            <a:endParaRPr lang="fr-CH" sz="280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D317FF8-4C01-2D6D-69E7-AD5CC57F001E}"/>
              </a:ext>
            </a:extLst>
          </p:cNvPr>
          <p:cNvSpPr>
            <a:spLocks noChangeAspect="1"/>
          </p:cNvSpPr>
          <p:nvPr/>
        </p:nvSpPr>
        <p:spPr>
          <a:xfrm>
            <a:off x="9871377" y="2953772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sz="280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44D1EF0-71E2-BDF7-DD3A-5E586ED941AF}"/>
              </a:ext>
            </a:extLst>
          </p:cNvPr>
          <p:cNvSpPr>
            <a:spLocks noChangeAspect="1"/>
          </p:cNvSpPr>
          <p:nvPr/>
        </p:nvSpPr>
        <p:spPr>
          <a:xfrm>
            <a:off x="8127920" y="2938462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4</a:t>
            </a:r>
            <a:endParaRPr lang="fr-CH" sz="28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ADA1C6-DB35-CF85-E85D-41714AFCA085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861A678-BB1B-A0A8-8B89-41C108191156}"/>
              </a:ext>
            </a:extLst>
          </p:cNvPr>
          <p:cNvSpPr/>
          <p:nvPr/>
        </p:nvSpPr>
        <p:spPr>
          <a:xfrm>
            <a:off x="3777965" y="3148922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5409669-25DB-6C11-30ED-3011B2C5C358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682578D-8829-C08F-F5FC-D6D772AECEF0}"/>
              </a:ext>
            </a:extLst>
          </p:cNvPr>
          <p:cNvSpPr/>
          <p:nvPr/>
        </p:nvSpPr>
        <p:spPr>
          <a:xfrm>
            <a:off x="3796818" y="1543620"/>
            <a:ext cx="2643439" cy="758797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6" name="Wave 25">
            <a:extLst>
              <a:ext uri="{FF2B5EF4-FFF2-40B4-BE49-F238E27FC236}">
                <a16:creationId xmlns:a16="http://schemas.microsoft.com/office/drawing/2014/main" id="{52903298-7ED2-E743-DD50-8D182D090F49}"/>
              </a:ext>
            </a:extLst>
          </p:cNvPr>
          <p:cNvSpPr/>
          <p:nvPr/>
        </p:nvSpPr>
        <p:spPr>
          <a:xfrm>
            <a:off x="5746939" y="4407057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152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3A2A6-556E-07D7-AAD7-5E2A51FBB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5E226A7E-857F-77E3-54B7-71E4F56FCB24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66" name="Picture 65" descr="Circuit board">
              <a:extLst>
                <a:ext uri="{FF2B5EF4-FFF2-40B4-BE49-F238E27FC236}">
                  <a16:creationId xmlns:a16="http://schemas.microsoft.com/office/drawing/2014/main" id="{4C7262F1-3017-174E-F428-6B7699A67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B93096C-9F03-CFA7-BBD7-6909C88BC9D3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DA8DB10-9011-04A2-ED02-5B96CC9086A3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861F28F-1BF5-05EE-28C5-C6687E924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E64D498-63B5-B3FC-C7AC-2FCA6E928E1C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B6EB009-4327-3619-1117-BBA9343492E5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A1C7A0D3-391B-63B9-04F6-453144087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9782769-3063-AB28-186B-16FB953A61C4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355CF1-5C40-549C-928E-E55E48093E73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365665E-04F1-9C9D-0ACE-70581D330E52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0CB4E14-CFA6-5033-A2A3-0AECE0DD9C30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9D7315-6E8F-2EA8-656E-3127BFDC262D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5453D65-4543-C6C7-E70A-7294E17E04B6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F8E8E2E-F686-7B26-1C43-BDD620D1D395}"/>
              </a:ext>
            </a:extLst>
          </p:cNvPr>
          <p:cNvSpPr/>
          <p:nvPr/>
        </p:nvSpPr>
        <p:spPr>
          <a:xfrm>
            <a:off x="6771868" y="1309111"/>
            <a:ext cx="5237880" cy="660463"/>
          </a:xfrm>
          <a:prstGeom prst="roundRect">
            <a:avLst>
              <a:gd name="adj" fmla="val 2333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Micro Lens Array &amp; slicer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6" name="Wave 35">
            <a:extLst>
              <a:ext uri="{FF2B5EF4-FFF2-40B4-BE49-F238E27FC236}">
                <a16:creationId xmlns:a16="http://schemas.microsoft.com/office/drawing/2014/main" id="{7195B799-A0AC-1478-80C7-EC91DE0692B0}"/>
              </a:ext>
            </a:extLst>
          </p:cNvPr>
          <p:cNvSpPr/>
          <p:nvPr/>
        </p:nvSpPr>
        <p:spPr>
          <a:xfrm>
            <a:off x="11099643" y="1426952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DC5CD9A-055D-261D-0FC6-6A44EBE2180C}"/>
              </a:ext>
            </a:extLst>
          </p:cNvPr>
          <p:cNvSpPr/>
          <p:nvPr/>
        </p:nvSpPr>
        <p:spPr>
          <a:xfrm>
            <a:off x="6771866" y="2590749"/>
            <a:ext cx="5237879" cy="2336852"/>
          </a:xfrm>
          <a:prstGeom prst="roundRect">
            <a:avLst>
              <a:gd name="adj" fmla="val 413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Single-mode fiber bundles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7" name="Wave 36">
            <a:extLst>
              <a:ext uri="{FF2B5EF4-FFF2-40B4-BE49-F238E27FC236}">
                <a16:creationId xmlns:a16="http://schemas.microsoft.com/office/drawing/2014/main" id="{92D35F65-42D0-50C8-0A87-AED014AE5191}"/>
              </a:ext>
            </a:extLst>
          </p:cNvPr>
          <p:cNvSpPr/>
          <p:nvPr/>
        </p:nvSpPr>
        <p:spPr>
          <a:xfrm>
            <a:off x="11099643" y="2716848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E6C2B3-A8BC-3479-143D-1FA521CE2323}"/>
              </a:ext>
            </a:extLst>
          </p:cNvPr>
          <p:cNvGrpSpPr/>
          <p:nvPr/>
        </p:nvGrpSpPr>
        <p:grpSpPr>
          <a:xfrm>
            <a:off x="6920121" y="3288672"/>
            <a:ext cx="2560283" cy="1504714"/>
            <a:chOff x="6920121" y="2894974"/>
            <a:chExt cx="2560283" cy="226023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269341B-DAF3-D203-61F0-7F9D9A9F4E6B}"/>
                </a:ext>
              </a:extLst>
            </p:cNvPr>
            <p:cNvSpPr/>
            <p:nvPr/>
          </p:nvSpPr>
          <p:spPr>
            <a:xfrm>
              <a:off x="6920121" y="2894974"/>
              <a:ext cx="2560283" cy="2260235"/>
            </a:xfrm>
            <a:prstGeom prst="roundRect">
              <a:avLst>
                <a:gd name="adj" fmla="val 611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600" dirty="0">
                  <a:solidFill>
                    <a:schemeClr val="tx1"/>
                  </a:solidFill>
                </a:rPr>
                <a:t>Fiber bundle &amp; V-groove</a:t>
              </a:r>
              <a:endParaRPr lang="fr-CH" sz="1600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1EC6F2-3FBC-4D64-642F-F3ED7DB66D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10000"/>
                      </a14:imgEffect>
                      <a14:imgEffect>
                        <a14:brightnessContrast contrast="4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14" t="23529" r="34593" b="16296"/>
            <a:stretch/>
          </p:blipFill>
          <p:spPr>
            <a:xfrm rot="21331605">
              <a:off x="7039966" y="3342492"/>
              <a:ext cx="1173549" cy="1762788"/>
            </a:xfrm>
            <a:custGeom>
              <a:avLst/>
              <a:gdLst>
                <a:gd name="csX0" fmla="*/ 125139 w 1724717"/>
                <a:gd name="csY0" fmla="*/ 0 h 1724717"/>
                <a:gd name="csX1" fmla="*/ 1724717 w 1724717"/>
                <a:gd name="csY1" fmla="*/ 125138 h 1724717"/>
                <a:gd name="csX2" fmla="*/ 1599579 w 1724717"/>
                <a:gd name="csY2" fmla="*/ 1724717 h 1724717"/>
                <a:gd name="csX3" fmla="*/ 0 w 1724717"/>
                <a:gd name="csY3" fmla="*/ 1599579 h 17247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724717" h="1724717">
                  <a:moveTo>
                    <a:pt x="125139" y="0"/>
                  </a:moveTo>
                  <a:lnTo>
                    <a:pt x="1724717" y="125138"/>
                  </a:lnTo>
                  <a:lnTo>
                    <a:pt x="1599579" y="1724717"/>
                  </a:lnTo>
                  <a:lnTo>
                    <a:pt x="0" y="1599579"/>
                  </a:lnTo>
                  <a:close/>
                </a:path>
              </a:pathLst>
            </a:cu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2D5837B-AC95-C1A6-C6B9-55BAC04AA7FA}"/>
              </a:ext>
            </a:extLst>
          </p:cNvPr>
          <p:cNvSpPr/>
          <p:nvPr/>
        </p:nvSpPr>
        <p:spPr>
          <a:xfrm>
            <a:off x="9639301" y="3288672"/>
            <a:ext cx="2175306" cy="1504714"/>
          </a:xfrm>
          <a:prstGeom prst="roundRect">
            <a:avLst>
              <a:gd name="adj" fmla="val 611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Multicore fiber</a:t>
            </a:r>
            <a:endParaRPr lang="fr-CH" sz="1600" dirty="0">
              <a:solidFill>
                <a:schemeClr val="tx1"/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240FFFB-5662-BB7E-E872-8D1D446FF3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2" t="30773" r="25639" b="31069"/>
          <a:stretch>
            <a:fillRect/>
          </a:stretch>
        </p:blipFill>
        <p:spPr>
          <a:xfrm>
            <a:off x="9712733" y="3627928"/>
            <a:ext cx="989145" cy="1000229"/>
          </a:xfrm>
          <a:prstGeom prst="rect">
            <a:avLst/>
          </a:prstGeom>
        </p:spPr>
      </p:pic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34D8775-72D2-B344-71D3-55D8D055BEDE}"/>
              </a:ext>
            </a:extLst>
          </p:cNvPr>
          <p:cNvSpPr/>
          <p:nvPr/>
        </p:nvSpPr>
        <p:spPr>
          <a:xfrm>
            <a:off x="6771868" y="5434906"/>
            <a:ext cx="5237880" cy="660463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Mode selective photonic lantern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54851D5-0FAA-5FE9-E861-BE9397386C9E}"/>
              </a:ext>
            </a:extLst>
          </p:cNvPr>
          <p:cNvSpPr>
            <a:spLocks noChangeAspect="1"/>
          </p:cNvSpPr>
          <p:nvPr/>
        </p:nvSpPr>
        <p:spPr>
          <a:xfrm>
            <a:off x="9001372" y="4079198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D1F2099-DDE3-BFF1-52C7-A439011BCFDE}"/>
              </a:ext>
            </a:extLst>
          </p:cNvPr>
          <p:cNvSpPr>
            <a:spLocks noChangeAspect="1"/>
          </p:cNvSpPr>
          <p:nvPr/>
        </p:nvSpPr>
        <p:spPr>
          <a:xfrm>
            <a:off x="11316040" y="4079198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6</a:t>
            </a:r>
            <a:endParaRPr lang="fr-CH" sz="28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45A1-C3BE-368E-802A-087D35DAA837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0CB16A-6C66-0C17-1765-2C431BFFFD5E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F40B35F-6553-9987-DBA8-2CFA14037901}"/>
              </a:ext>
            </a:extLst>
          </p:cNvPr>
          <p:cNvSpPr/>
          <p:nvPr/>
        </p:nvSpPr>
        <p:spPr>
          <a:xfrm>
            <a:off x="3777965" y="3148922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D22C4C-F0CA-4098-BD75-219EC661D544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9BC621B-550B-667B-036F-725FC5704038}"/>
              </a:ext>
            </a:extLst>
          </p:cNvPr>
          <p:cNvSpPr/>
          <p:nvPr/>
        </p:nvSpPr>
        <p:spPr>
          <a:xfrm>
            <a:off x="3796818" y="1543620"/>
            <a:ext cx="2643439" cy="758797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7" name="Wave 16">
            <a:extLst>
              <a:ext uri="{FF2B5EF4-FFF2-40B4-BE49-F238E27FC236}">
                <a16:creationId xmlns:a16="http://schemas.microsoft.com/office/drawing/2014/main" id="{A3748F9C-F8CC-91BF-361C-0AB949417B32}"/>
              </a:ext>
            </a:extLst>
          </p:cNvPr>
          <p:cNvSpPr/>
          <p:nvPr/>
        </p:nvSpPr>
        <p:spPr>
          <a:xfrm>
            <a:off x="5746939" y="4407057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805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074E2-5B1B-274F-B144-61132C912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3A1D6024-162F-B881-EF08-F775C69F3FD4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66" name="Picture 65" descr="Circuit board">
              <a:extLst>
                <a:ext uri="{FF2B5EF4-FFF2-40B4-BE49-F238E27FC236}">
                  <a16:creationId xmlns:a16="http://schemas.microsoft.com/office/drawing/2014/main" id="{6E1928BC-5BD7-6673-7B2A-DA82BC3BD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248D820-E305-6DBF-3C47-E93F017BB82B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B5B2E5A-E0EC-43D8-EF6B-BAB808D736DB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A1BD601F-C3BE-0B6A-F712-7EC9D3146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30AE35F-F8E6-87B1-2460-5DD696B080E1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46CFC66-AFAA-E0B2-FD6C-6A5C1E6A709A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50E691A-09E6-24C2-A694-109A10626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03E1240-F142-C9E3-EAC3-0DDBA7F67A36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112B43-826A-F4E4-340A-08E2F366E96E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F44DAE0-CD16-5D2A-55DF-2DD055D5BD44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6038865-27C2-EBC1-5BB1-BA4F13A72AF6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A335B13-FBED-C565-0DDE-9DB8BBD8E4DC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F122DE6-3061-C138-A25F-116E2A2F9009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5138BC3-6BE2-C4B2-7E27-5112B1746215}"/>
              </a:ext>
            </a:extLst>
          </p:cNvPr>
          <p:cNvSpPr/>
          <p:nvPr/>
        </p:nvSpPr>
        <p:spPr>
          <a:xfrm>
            <a:off x="6771868" y="1309111"/>
            <a:ext cx="5237880" cy="660463"/>
          </a:xfrm>
          <a:prstGeom prst="roundRect">
            <a:avLst>
              <a:gd name="adj" fmla="val 2333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Micro Lens Array &amp; slicer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321E91B-37F3-E641-45D0-D1E18B34F6C7}"/>
              </a:ext>
            </a:extLst>
          </p:cNvPr>
          <p:cNvSpPr/>
          <p:nvPr/>
        </p:nvSpPr>
        <p:spPr>
          <a:xfrm>
            <a:off x="6771866" y="2197049"/>
            <a:ext cx="5237880" cy="643764"/>
          </a:xfrm>
          <a:prstGeom prst="roundRect">
            <a:avLst>
              <a:gd name="adj" fmla="val 179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Single-mode fiber bundles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9" name="Wave 8">
            <a:extLst>
              <a:ext uri="{FF2B5EF4-FFF2-40B4-BE49-F238E27FC236}">
                <a16:creationId xmlns:a16="http://schemas.microsoft.com/office/drawing/2014/main" id="{785202F3-823D-371D-395A-576F58E54E8E}"/>
              </a:ext>
            </a:extLst>
          </p:cNvPr>
          <p:cNvSpPr/>
          <p:nvPr/>
        </p:nvSpPr>
        <p:spPr>
          <a:xfrm>
            <a:off x="11099643" y="1431081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4" name="Wave 13">
            <a:extLst>
              <a:ext uri="{FF2B5EF4-FFF2-40B4-BE49-F238E27FC236}">
                <a16:creationId xmlns:a16="http://schemas.microsoft.com/office/drawing/2014/main" id="{84E8248C-AA5C-0123-08C7-984DDC14C10C}"/>
              </a:ext>
            </a:extLst>
          </p:cNvPr>
          <p:cNvSpPr/>
          <p:nvPr/>
        </p:nvSpPr>
        <p:spPr>
          <a:xfrm>
            <a:off x="11099643" y="2310670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4E90E49-4508-63EC-BC2E-C60D84DBE7E7}"/>
              </a:ext>
            </a:extLst>
          </p:cNvPr>
          <p:cNvSpPr/>
          <p:nvPr/>
        </p:nvSpPr>
        <p:spPr>
          <a:xfrm>
            <a:off x="6788774" y="3540295"/>
            <a:ext cx="5220971" cy="2238205"/>
          </a:xfrm>
          <a:prstGeom prst="roundRect">
            <a:avLst>
              <a:gd name="adj" fmla="val 611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Mode-selective</a:t>
            </a:r>
          </a:p>
          <a:p>
            <a:r>
              <a:rPr lang="en-US" dirty="0">
                <a:solidFill>
                  <a:schemeClr val="tx1"/>
                </a:solidFill>
              </a:rPr>
              <a:t>photonic lantern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A6488B2-3615-1E91-091C-E9190FD0B9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" t="70321" b="5818"/>
          <a:stretch>
            <a:fillRect/>
          </a:stretch>
        </p:blipFill>
        <p:spPr>
          <a:xfrm>
            <a:off x="6903070" y="4938594"/>
            <a:ext cx="4958729" cy="6788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B92E12E-72C6-D101-DC37-14259558CA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0" t="-1555" r="16808" b="40591"/>
          <a:stretch>
            <a:fillRect/>
          </a:stretch>
        </p:blipFill>
        <p:spPr>
          <a:xfrm>
            <a:off x="9898784" y="3673774"/>
            <a:ext cx="2024247" cy="1146618"/>
          </a:xfrm>
          <a:prstGeom prst="rect">
            <a:avLst/>
          </a:prstGeom>
        </p:spPr>
      </p:pic>
      <p:sp>
        <p:nvSpPr>
          <p:cNvPr id="22" name="Wave 21">
            <a:extLst>
              <a:ext uri="{FF2B5EF4-FFF2-40B4-BE49-F238E27FC236}">
                <a16:creationId xmlns:a16="http://schemas.microsoft.com/office/drawing/2014/main" id="{9F6BB7E6-D491-30E8-F884-05C5EF5AC4E0}"/>
              </a:ext>
            </a:extLst>
          </p:cNvPr>
          <p:cNvSpPr/>
          <p:nvPr/>
        </p:nvSpPr>
        <p:spPr>
          <a:xfrm>
            <a:off x="9148924" y="3673774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38E383F-D479-4B95-7086-4E5675B4A338}"/>
              </a:ext>
            </a:extLst>
          </p:cNvPr>
          <p:cNvSpPr>
            <a:spLocks noChangeAspect="1"/>
          </p:cNvSpPr>
          <p:nvPr/>
        </p:nvSpPr>
        <p:spPr>
          <a:xfrm>
            <a:off x="9331900" y="4239112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2"/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3</a:t>
            </a:r>
            <a:endParaRPr lang="fr-CH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7D5B16-8C94-9F53-423D-39AFA622A515}"/>
              </a:ext>
            </a:extLst>
          </p:cNvPr>
          <p:cNvSpPr txBox="1"/>
          <p:nvPr/>
        </p:nvSpPr>
        <p:spPr>
          <a:xfrm>
            <a:off x="6883604" y="4248468"/>
            <a:ext cx="21784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</a:rPr>
              <a:t>Multimode to </a:t>
            </a:r>
            <a:r>
              <a:rPr lang="en-US" sz="1200" i="1" dirty="0" err="1">
                <a:solidFill>
                  <a:schemeClr val="tx1"/>
                </a:solidFill>
              </a:rPr>
              <a:t>singlemode</a:t>
            </a:r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multiplexing</a:t>
            </a: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FE83353-D84A-ECB7-D702-A6DED2ADEEFE}"/>
              </a:ext>
            </a:extLst>
          </p:cNvPr>
          <p:cNvSpPr/>
          <p:nvPr/>
        </p:nvSpPr>
        <p:spPr>
          <a:xfrm>
            <a:off x="3803859" y="470578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Integral Field Unit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560CE15-93B6-FCE4-78A8-A98F4EF3049F}"/>
              </a:ext>
            </a:extLst>
          </p:cNvPr>
          <p:cNvSpPr/>
          <p:nvPr/>
        </p:nvSpPr>
        <p:spPr>
          <a:xfrm>
            <a:off x="3790206" y="3148923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AE1E418-4880-176B-E9C2-9C9B5A8C634C}"/>
              </a:ext>
            </a:extLst>
          </p:cNvPr>
          <p:cNvSpPr/>
          <p:nvPr/>
        </p:nvSpPr>
        <p:spPr>
          <a:xfrm>
            <a:off x="3777965" y="3148922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DE8CBC-7D50-4382-4878-7DA7DCF884AF}"/>
              </a:ext>
            </a:extLst>
          </p:cNvPr>
          <p:cNvSpPr/>
          <p:nvPr/>
        </p:nvSpPr>
        <p:spPr>
          <a:xfrm>
            <a:off x="3803859" y="1556856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0EB2A21-528D-A86B-6854-5F5D4D5B8D31}"/>
              </a:ext>
            </a:extLst>
          </p:cNvPr>
          <p:cNvSpPr/>
          <p:nvPr/>
        </p:nvSpPr>
        <p:spPr>
          <a:xfrm>
            <a:off x="3796818" y="1543620"/>
            <a:ext cx="2643439" cy="758797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9" name="Wave 18">
            <a:extLst>
              <a:ext uri="{FF2B5EF4-FFF2-40B4-BE49-F238E27FC236}">
                <a16:creationId xmlns:a16="http://schemas.microsoft.com/office/drawing/2014/main" id="{A29269B9-7126-1C3B-7C00-387216C8275B}"/>
              </a:ext>
            </a:extLst>
          </p:cNvPr>
          <p:cNvSpPr/>
          <p:nvPr/>
        </p:nvSpPr>
        <p:spPr>
          <a:xfrm>
            <a:off x="5746939" y="4407057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7619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D25B8-1EC9-DBBF-19FA-4409F2662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14C8413E-3C66-02A8-DCBA-AB9D594F73C0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79" name="Picture 78" descr="Circuit board">
              <a:extLst>
                <a:ext uri="{FF2B5EF4-FFF2-40B4-BE49-F238E27FC236}">
                  <a16:creationId xmlns:a16="http://schemas.microsoft.com/office/drawing/2014/main" id="{ED1785DB-AD94-0117-1354-F7F457F90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0D645F0-8499-EA9A-544C-580DABCCE857}"/>
                </a:ext>
              </a:extLst>
            </p:cNvPr>
            <p:cNvSpPr txBox="1"/>
            <p:nvPr/>
          </p:nvSpPr>
          <p:spPr>
            <a:xfrm>
              <a:off x="7199085" y="0"/>
              <a:ext cx="6662057" cy="1384995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« </a:t>
              </a:r>
              <a:r>
                <a:rPr lang="fr-FR" sz="2800" b="1" dirty="0" err="1">
                  <a:solidFill>
                    <a:schemeClr val="bg1"/>
                  </a:solidFill>
                  <a:latin typeface="+mj-lt"/>
                </a:rPr>
                <a:t>Industry</a:t>
              </a:r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 »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7816EFE-2B0A-C3B4-1087-ED78ADAC6C84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A1F4048-0134-F2DB-D43F-8AD2099A4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4BEC3AE-1885-42B5-28C6-52DA46FC6D90}"/>
                </a:ext>
              </a:extLst>
            </p:cNvPr>
            <p:cNvSpPr txBox="1"/>
            <p:nvPr/>
          </p:nvSpPr>
          <p:spPr>
            <a:xfrm>
              <a:off x="5524339" y="132004"/>
              <a:ext cx="3102262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Development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91D7A70-D637-A6ED-3E4F-09221EB1C273}"/>
              </a:ext>
            </a:extLst>
          </p:cNvPr>
          <p:cNvGrpSpPr/>
          <p:nvPr/>
        </p:nvGrpSpPr>
        <p:grpSpPr>
          <a:xfrm>
            <a:off x="-173975" y="0"/>
            <a:ext cx="3802546" cy="6858000"/>
            <a:chOff x="2046705" y="0"/>
            <a:chExt cx="3946358" cy="6858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2B047A1-061C-CFF9-A686-866CAC931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08" r="28408"/>
            <a:stretch>
              <a:fillRect/>
            </a:stretch>
          </p:blipFill>
          <p:spPr>
            <a:xfrm>
              <a:off x="2046705" y="0"/>
              <a:ext cx="3946358" cy="6858000"/>
            </a:xfrm>
            <a:custGeom>
              <a:avLst/>
              <a:gdLst>
                <a:gd name="csX0" fmla="*/ 212709 w 3946358"/>
                <a:gd name="csY0" fmla="*/ 0 h 6858000"/>
                <a:gd name="csX1" fmla="*/ 3733649 w 3946358"/>
                <a:gd name="csY1" fmla="*/ 0 h 6858000"/>
                <a:gd name="csX2" fmla="*/ 3946358 w 3946358"/>
                <a:gd name="csY2" fmla="*/ 212709 h 6858000"/>
                <a:gd name="csX3" fmla="*/ 3946358 w 3946358"/>
                <a:gd name="csY3" fmla="*/ 6645291 h 6858000"/>
                <a:gd name="csX4" fmla="*/ 3733649 w 3946358"/>
                <a:gd name="csY4" fmla="*/ 6858000 h 6858000"/>
                <a:gd name="csX5" fmla="*/ 212709 w 3946358"/>
                <a:gd name="csY5" fmla="*/ 6858000 h 6858000"/>
                <a:gd name="csX6" fmla="*/ 0 w 3946358"/>
                <a:gd name="csY6" fmla="*/ 6645291 h 6858000"/>
                <a:gd name="csX7" fmla="*/ 0 w 3946358"/>
                <a:gd name="csY7" fmla="*/ 212709 h 6858000"/>
                <a:gd name="csX8" fmla="*/ 212709 w 3946358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946358" h="6858000">
                  <a:moveTo>
                    <a:pt x="212709" y="0"/>
                  </a:moveTo>
                  <a:lnTo>
                    <a:pt x="3733649" y="0"/>
                  </a:lnTo>
                  <a:cubicBezTo>
                    <a:pt x="3851125" y="0"/>
                    <a:pt x="3946358" y="95233"/>
                    <a:pt x="3946358" y="212709"/>
                  </a:cubicBezTo>
                  <a:lnTo>
                    <a:pt x="3946358" y="6645291"/>
                  </a:lnTo>
                  <a:cubicBezTo>
                    <a:pt x="3946358" y="6762767"/>
                    <a:pt x="3851125" y="6858000"/>
                    <a:pt x="3733649" y="6858000"/>
                  </a:cubicBezTo>
                  <a:lnTo>
                    <a:pt x="212709" y="6858000"/>
                  </a:lnTo>
                  <a:cubicBezTo>
                    <a:pt x="95233" y="6858000"/>
                    <a:pt x="0" y="6762767"/>
                    <a:pt x="0" y="6645291"/>
                  </a:cubicBezTo>
                  <a:lnTo>
                    <a:pt x="0" y="212709"/>
                  </a:lnTo>
                  <a:cubicBezTo>
                    <a:pt x="0" y="95233"/>
                    <a:pt x="95233" y="0"/>
                    <a:pt x="212709" y="0"/>
                  </a:cubicBezTo>
                  <a:close/>
                </a:path>
              </a:pathLst>
            </a:cu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D33997-FD1C-FB1F-B428-312A05BA5F6D}"/>
                </a:ext>
              </a:extLst>
            </p:cNvPr>
            <p:cNvSpPr txBox="1"/>
            <p:nvPr/>
          </p:nvSpPr>
          <p:spPr>
            <a:xfrm>
              <a:off x="2258036" y="120134"/>
              <a:ext cx="3735027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Research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C5DDF9-1FC5-B4EE-F8B4-5897D53F4F13}"/>
              </a:ext>
            </a:extLst>
          </p:cNvPr>
          <p:cNvSpPr/>
          <p:nvPr/>
        </p:nvSpPr>
        <p:spPr>
          <a:xfrm>
            <a:off x="379094" y="31489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5A2FEDC-180E-1AF0-A361-D198829DF1F0}"/>
              </a:ext>
            </a:extLst>
          </p:cNvPr>
          <p:cNvSpPr/>
          <p:nvPr/>
        </p:nvSpPr>
        <p:spPr>
          <a:xfrm>
            <a:off x="240485" y="721157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D4DFB74-B565-559D-49CD-52FABA3ABC9B}"/>
              </a:ext>
            </a:extLst>
          </p:cNvPr>
          <p:cNvSpPr/>
          <p:nvPr/>
        </p:nvSpPr>
        <p:spPr>
          <a:xfrm>
            <a:off x="277279" y="798238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AD0367B-9A35-7DEA-F28D-BBBCEC3B8872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7CEF667-7993-63F0-39EE-015151124787}"/>
              </a:ext>
            </a:extLst>
          </p:cNvPr>
          <p:cNvSpPr/>
          <p:nvPr/>
        </p:nvSpPr>
        <p:spPr>
          <a:xfrm>
            <a:off x="3803859" y="1978154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Coronagraph</a:t>
            </a:r>
            <a:endParaRPr lang="fr-CH" dirty="0">
              <a:solidFill>
                <a:schemeClr val="tx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58BE25-899A-3184-F583-E1E4BC0FD168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2C0226C-BA87-3A71-D9E5-35E3466B5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E2D27F3-68FC-04BC-34B4-290285B3EF68}"/>
                </a:ext>
              </a:extLst>
            </p:cNvPr>
            <p:cNvSpPr txBox="1"/>
            <p:nvPr/>
          </p:nvSpPr>
          <p:spPr>
            <a:xfrm>
              <a:off x="2785953" y="132004"/>
              <a:ext cx="3598916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Research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A5FFC95-C6FF-64E6-8BC3-C841465D6959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AB2935D-6F21-1BF2-0A40-485925C8265C}"/>
              </a:ext>
            </a:extLst>
          </p:cNvPr>
          <p:cNvSpPr/>
          <p:nvPr/>
        </p:nvSpPr>
        <p:spPr>
          <a:xfrm>
            <a:off x="3777965" y="8018420"/>
            <a:ext cx="2636398" cy="74556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144C54-0201-E1FE-AB0E-D3A9E2A53CAF}"/>
              </a:ext>
            </a:extLst>
          </p:cNvPr>
          <p:cNvSpPr/>
          <p:nvPr/>
        </p:nvSpPr>
        <p:spPr>
          <a:xfrm>
            <a:off x="-690094" y="-105621"/>
            <a:ext cx="13041442" cy="7069237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8B439A2-4893-02C0-9D3A-2B0307198050}"/>
              </a:ext>
            </a:extLst>
          </p:cNvPr>
          <p:cNvGrpSpPr/>
          <p:nvPr/>
        </p:nvGrpSpPr>
        <p:grpSpPr>
          <a:xfrm>
            <a:off x="1063125" y="372359"/>
            <a:ext cx="10900011" cy="6025613"/>
            <a:chOff x="482845" y="372359"/>
            <a:chExt cx="11480292" cy="602561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D0F9D37-11BB-7A1B-7B81-A5EC2582FE4A}"/>
                </a:ext>
              </a:extLst>
            </p:cNvPr>
            <p:cNvSpPr/>
            <p:nvPr/>
          </p:nvSpPr>
          <p:spPr>
            <a:xfrm>
              <a:off x="482845" y="372359"/>
              <a:ext cx="11480292" cy="6025613"/>
            </a:xfrm>
            <a:prstGeom prst="roundRect">
              <a:avLst>
                <a:gd name="adj" fmla="val 301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innerShdw blurRad="127000">
                <a:srgbClr val="FF0000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2000" dirty="0">
                  <a:solidFill>
                    <a:schemeClr val="tx1"/>
                  </a:solidFill>
                  <a:latin typeface="Avenir Next LT Pro (Body)"/>
                </a:rPr>
                <a:t>Phase Induced Amplitude Apodizer and Nuller</a:t>
              </a:r>
            </a:p>
            <a:p>
              <a:pPr algn="ctr">
                <a:lnSpc>
                  <a:spcPct val="150000"/>
                </a:lnSpc>
              </a:pPr>
              <a:r>
                <a:rPr lang="en-US" dirty="0">
                  <a:solidFill>
                    <a:schemeClr val="tx1"/>
                  </a:solidFill>
                  <a:latin typeface="Avenir Next LT Pro (Body)"/>
                </a:rPr>
                <a:t>High transmission, high dispersion coronagraphy at 2λ/</a:t>
              </a:r>
              <a:r>
                <a:rPr lang="en-US" i="1" dirty="0">
                  <a:solidFill>
                    <a:schemeClr val="tx1"/>
                  </a:solidFill>
                  <a:latin typeface="Avenir Next LT Pro (Body)"/>
                </a:rPr>
                <a:t>D</a:t>
              </a:r>
              <a:endParaRPr lang="en-US" dirty="0">
                <a:solidFill>
                  <a:schemeClr val="tx1"/>
                </a:solidFill>
                <a:latin typeface="Avenir Next LT Pro (Body)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8688692-A4A2-5E2C-F03E-80BAC9C935E7}"/>
                </a:ext>
              </a:extLst>
            </p:cNvPr>
            <p:cNvCxnSpPr>
              <a:cxnSpLocks/>
            </p:cNvCxnSpPr>
            <p:nvPr/>
          </p:nvCxnSpPr>
          <p:spPr>
            <a:xfrm>
              <a:off x="4559885" y="957029"/>
              <a:ext cx="332621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5000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006B240-87D0-9620-50D5-6F71A89322DC}"/>
              </a:ext>
            </a:extLst>
          </p:cNvPr>
          <p:cNvGrpSpPr>
            <a:grpSpLocks noChangeAspect="1"/>
          </p:cNvGrpSpPr>
          <p:nvPr/>
        </p:nvGrpSpPr>
        <p:grpSpPr>
          <a:xfrm>
            <a:off x="1158205" y="2253558"/>
            <a:ext cx="5192759" cy="1414534"/>
            <a:chOff x="500693" y="527047"/>
            <a:chExt cx="49804325" cy="1356694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9CADA5D-2F64-C595-5815-573D652AE6FA}"/>
                </a:ext>
              </a:extLst>
            </p:cNvPr>
            <p:cNvGrpSpPr/>
            <p:nvPr/>
          </p:nvGrpSpPr>
          <p:grpSpPr>
            <a:xfrm>
              <a:off x="500693" y="527047"/>
              <a:ext cx="38812969" cy="13566949"/>
              <a:chOff x="179263" y="390525"/>
              <a:chExt cx="8876608" cy="3102790"/>
            </a:xfrm>
          </p:grpSpPr>
          <p:pic>
            <p:nvPicPr>
              <p:cNvPr id="12" name="Picture 11" descr="A graph of a graph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238138A5-8004-E9C7-5181-69A40767B6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9392"/>
              <a:stretch/>
            </p:blipFill>
            <p:spPr>
              <a:xfrm>
                <a:off x="179263" y="474888"/>
                <a:ext cx="4164137" cy="3018427"/>
              </a:xfrm>
              <a:prstGeom prst="rect">
                <a:avLst/>
              </a:prstGeom>
            </p:spPr>
          </p:pic>
          <p:pic>
            <p:nvPicPr>
              <p:cNvPr id="30" name="Picture 29" descr="A blue line with numbers&#10;&#10;Description automatically generated">
                <a:extLst>
                  <a:ext uri="{FF2B5EF4-FFF2-40B4-BE49-F238E27FC236}">
                    <a16:creationId xmlns:a16="http://schemas.microsoft.com/office/drawing/2014/main" id="{35E5F0F8-8773-AC84-DB48-3387199E48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488" t="27312" r="29687" b="26806"/>
              <a:stretch/>
            </p:blipFill>
            <p:spPr>
              <a:xfrm rot="5400000">
                <a:off x="4310711" y="1087865"/>
                <a:ext cx="2527119" cy="1574443"/>
              </a:xfrm>
              <a:prstGeom prst="rect">
                <a:avLst/>
              </a:prstGeom>
            </p:spPr>
          </p:pic>
          <p:pic>
            <p:nvPicPr>
              <p:cNvPr id="31" name="Picture 30" descr="A close-up of a glass&#10;&#10;Description automatically generated">
                <a:extLst>
                  <a:ext uri="{FF2B5EF4-FFF2-40B4-BE49-F238E27FC236}">
                    <a16:creationId xmlns:a16="http://schemas.microsoft.com/office/drawing/2014/main" id="{B645A760-CCEB-3103-FF21-8EE215C0F5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86" r="3245"/>
              <a:stretch/>
            </p:blipFill>
            <p:spPr>
              <a:xfrm>
                <a:off x="6805141" y="611527"/>
                <a:ext cx="2250730" cy="2448009"/>
              </a:xfrm>
              <a:prstGeom prst="rect">
                <a:avLst/>
              </a:prstGeom>
            </p:spPr>
          </p:pic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0F44C29-DF94-EF02-033D-B072A8F36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64745" y="390525"/>
                <a:ext cx="0" cy="29146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7" name="Picture 36" descr="A diagram of a circular object with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2F31A4D1-322A-C264-4E5D-85AE90B93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4" t="6906" r="8662" b="10542"/>
            <a:stretch/>
          </p:blipFill>
          <p:spPr>
            <a:xfrm>
              <a:off x="40323799" y="1579688"/>
              <a:ext cx="9981219" cy="10617606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A6F7BA42-D4B6-3E48-34A9-760ECE26528D}"/>
              </a:ext>
            </a:extLst>
          </p:cNvPr>
          <p:cNvSpPr txBox="1"/>
          <p:nvPr/>
        </p:nvSpPr>
        <p:spPr>
          <a:xfrm>
            <a:off x="1298092" y="1616561"/>
            <a:ext cx="5509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PIAA</a:t>
            </a:r>
            <a:r>
              <a:rPr lang="en-US" dirty="0"/>
              <a:t>: a double aspherical pupil </a:t>
            </a:r>
            <a:r>
              <a:rPr lang="en-US" dirty="0" err="1"/>
              <a:t>reshapping</a:t>
            </a:r>
            <a:r>
              <a:rPr lang="en-US" dirty="0"/>
              <a:t> lens</a:t>
            </a:r>
          </a:p>
          <a:p>
            <a:r>
              <a:rPr lang="en-US" sz="1400" dirty="0"/>
              <a:t>(similar to a reversed </a:t>
            </a:r>
            <a:r>
              <a:rPr lang="fr-CH" sz="1400" dirty="0"/>
              <a:t>laser </a:t>
            </a:r>
            <a:r>
              <a:rPr lang="fr-CH" sz="1400" dirty="0" err="1"/>
              <a:t>beam</a:t>
            </a:r>
            <a:r>
              <a:rPr lang="fr-CH" sz="1400" dirty="0"/>
              <a:t> </a:t>
            </a:r>
            <a:r>
              <a:rPr lang="fr-CH" sz="1400" dirty="0" err="1"/>
              <a:t>shaping</a:t>
            </a:r>
            <a:r>
              <a:rPr lang="fr-CH" sz="1400" dirty="0"/>
              <a:t> </a:t>
            </a:r>
            <a:r>
              <a:rPr lang="fr-CH" sz="1400" dirty="0" err="1"/>
              <a:t>lens</a:t>
            </a:r>
            <a:r>
              <a:rPr lang="fr-CH" sz="1400" dirty="0"/>
              <a:t>)</a:t>
            </a:r>
            <a:endParaRPr lang="fr-CH" dirty="0"/>
          </a:p>
        </p:txBody>
      </p:sp>
      <p:grpSp>
        <p:nvGrpSpPr>
          <p:cNvPr id="41" name="Groupe 69">
            <a:extLst>
              <a:ext uri="{FF2B5EF4-FFF2-40B4-BE49-F238E27FC236}">
                <a16:creationId xmlns:a16="http://schemas.microsoft.com/office/drawing/2014/main" id="{D37EB40B-3BB1-51C9-1B77-99CD58BDEE75}"/>
              </a:ext>
            </a:extLst>
          </p:cNvPr>
          <p:cNvGrpSpPr>
            <a:grpSpLocks noChangeAspect="1"/>
          </p:cNvGrpSpPr>
          <p:nvPr/>
        </p:nvGrpSpPr>
        <p:grpSpPr>
          <a:xfrm>
            <a:off x="9867900" y="2381375"/>
            <a:ext cx="1860306" cy="1827920"/>
            <a:chOff x="1557458" y="6881645"/>
            <a:chExt cx="1301534" cy="1278875"/>
          </a:xfrm>
        </p:grpSpPr>
        <p:pic>
          <p:nvPicPr>
            <p:cNvPr id="54" name="Image 8">
              <a:extLst>
                <a:ext uri="{FF2B5EF4-FFF2-40B4-BE49-F238E27FC236}">
                  <a16:creationId xmlns:a16="http://schemas.microsoft.com/office/drawing/2014/main" id="{11E12822-CC7D-1997-7526-2A58C59F0B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38" t="51866" r="60669" b="30113"/>
            <a:stretch/>
          </p:blipFill>
          <p:spPr>
            <a:xfrm>
              <a:off x="1557458" y="6881645"/>
              <a:ext cx="1301534" cy="12788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55" name="Groupe 60">
              <a:extLst>
                <a:ext uri="{FF2B5EF4-FFF2-40B4-BE49-F238E27FC236}">
                  <a16:creationId xmlns:a16="http://schemas.microsoft.com/office/drawing/2014/main" id="{6E34B289-49C1-9950-9A7B-CE730742CF66}"/>
                </a:ext>
              </a:extLst>
            </p:cNvPr>
            <p:cNvGrpSpPr/>
            <p:nvPr/>
          </p:nvGrpSpPr>
          <p:grpSpPr>
            <a:xfrm>
              <a:off x="1775459" y="7190943"/>
              <a:ext cx="798878" cy="752296"/>
              <a:chOff x="1775459" y="7190943"/>
              <a:chExt cx="798878" cy="752296"/>
            </a:xfrm>
          </p:grpSpPr>
          <p:sp>
            <p:nvSpPr>
              <p:cNvPr id="56" name="Forme libre 26">
                <a:extLst>
                  <a:ext uri="{FF2B5EF4-FFF2-40B4-BE49-F238E27FC236}">
                    <a16:creationId xmlns:a16="http://schemas.microsoft.com/office/drawing/2014/main" id="{5FC8A9CB-530C-4A0A-721E-A25B0375E2BD}"/>
                  </a:ext>
                </a:extLst>
              </p:cNvPr>
              <p:cNvSpPr/>
              <p:nvPr/>
            </p:nvSpPr>
            <p:spPr>
              <a:xfrm>
                <a:off x="2308671" y="7418726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 dirty="0"/>
              </a:p>
            </p:txBody>
          </p:sp>
          <p:sp>
            <p:nvSpPr>
              <p:cNvPr id="57" name="Forme libre 27">
                <a:extLst>
                  <a:ext uri="{FF2B5EF4-FFF2-40B4-BE49-F238E27FC236}">
                    <a16:creationId xmlns:a16="http://schemas.microsoft.com/office/drawing/2014/main" id="{3DFC3CD4-A076-1F50-AD9E-7E3F80425AE0}"/>
                  </a:ext>
                </a:extLst>
              </p:cNvPr>
              <p:cNvSpPr/>
              <p:nvPr/>
            </p:nvSpPr>
            <p:spPr>
              <a:xfrm>
                <a:off x="2042065" y="7418726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58" name="Forme libre 28">
                <a:extLst>
                  <a:ext uri="{FF2B5EF4-FFF2-40B4-BE49-F238E27FC236}">
                    <a16:creationId xmlns:a16="http://schemas.microsoft.com/office/drawing/2014/main" id="{302A56A2-8E04-18DE-8559-8F765DE35F98}"/>
                  </a:ext>
                </a:extLst>
              </p:cNvPr>
              <p:cNvSpPr/>
              <p:nvPr/>
            </p:nvSpPr>
            <p:spPr>
              <a:xfrm>
                <a:off x="1775459" y="7418726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59" name="Forme libre 29">
                <a:extLst>
                  <a:ext uri="{FF2B5EF4-FFF2-40B4-BE49-F238E27FC236}">
                    <a16:creationId xmlns:a16="http://schemas.microsoft.com/office/drawing/2014/main" id="{2946D198-6E1C-6C24-EBE2-215BD1227E4C}"/>
                  </a:ext>
                </a:extLst>
              </p:cNvPr>
              <p:cNvSpPr/>
              <p:nvPr/>
            </p:nvSpPr>
            <p:spPr>
              <a:xfrm>
                <a:off x="1907509" y="7191655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60" name="Forme libre 30">
                <a:extLst>
                  <a:ext uri="{FF2B5EF4-FFF2-40B4-BE49-F238E27FC236}">
                    <a16:creationId xmlns:a16="http://schemas.microsoft.com/office/drawing/2014/main" id="{CEBD87F3-2DC0-E6E7-2D69-2986390DB3FD}"/>
                  </a:ext>
                </a:extLst>
              </p:cNvPr>
              <p:cNvSpPr/>
              <p:nvPr/>
            </p:nvSpPr>
            <p:spPr>
              <a:xfrm>
                <a:off x="2174014" y="7190943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61" name="Forme libre 31">
                <a:extLst>
                  <a:ext uri="{FF2B5EF4-FFF2-40B4-BE49-F238E27FC236}">
                    <a16:creationId xmlns:a16="http://schemas.microsoft.com/office/drawing/2014/main" id="{3DE91FFA-69F6-0137-75F9-ECD8FBFA6887}"/>
                  </a:ext>
                </a:extLst>
              </p:cNvPr>
              <p:cNvSpPr/>
              <p:nvPr/>
            </p:nvSpPr>
            <p:spPr>
              <a:xfrm>
                <a:off x="2174014" y="7643698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 dirty="0"/>
              </a:p>
            </p:txBody>
          </p:sp>
          <p:sp>
            <p:nvSpPr>
              <p:cNvPr id="62" name="Forme libre 32">
                <a:extLst>
                  <a:ext uri="{FF2B5EF4-FFF2-40B4-BE49-F238E27FC236}">
                    <a16:creationId xmlns:a16="http://schemas.microsoft.com/office/drawing/2014/main" id="{4D2DE8E3-5EE5-1713-DD25-A8912C2DDB99}"/>
                  </a:ext>
                </a:extLst>
              </p:cNvPr>
              <p:cNvSpPr/>
              <p:nvPr/>
            </p:nvSpPr>
            <p:spPr>
              <a:xfrm>
                <a:off x="1913631" y="7643698"/>
                <a:ext cx="265666" cy="299541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</p:grpSp>
      </p:grpSp>
      <p:grpSp>
        <p:nvGrpSpPr>
          <p:cNvPr id="43" name="Groupe 70">
            <a:extLst>
              <a:ext uri="{FF2B5EF4-FFF2-40B4-BE49-F238E27FC236}">
                <a16:creationId xmlns:a16="http://schemas.microsoft.com/office/drawing/2014/main" id="{77E6063B-43DC-DF81-81A4-C41BC2BA5FA8}"/>
              </a:ext>
            </a:extLst>
          </p:cNvPr>
          <p:cNvGrpSpPr>
            <a:grpSpLocks noChangeAspect="1"/>
          </p:cNvGrpSpPr>
          <p:nvPr/>
        </p:nvGrpSpPr>
        <p:grpSpPr>
          <a:xfrm>
            <a:off x="7957280" y="2390141"/>
            <a:ext cx="1828800" cy="1819155"/>
            <a:chOff x="2380076" y="3444130"/>
            <a:chExt cx="1414504" cy="1407044"/>
          </a:xfrm>
        </p:grpSpPr>
        <p:pic>
          <p:nvPicPr>
            <p:cNvPr id="45" name="Image 16">
              <a:extLst>
                <a:ext uri="{FF2B5EF4-FFF2-40B4-BE49-F238E27FC236}">
                  <a16:creationId xmlns:a16="http://schemas.microsoft.com/office/drawing/2014/main" id="{4F501B09-5D34-2849-577E-23D84C873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40" t="51875" r="60729" b="29096"/>
            <a:stretch/>
          </p:blipFill>
          <p:spPr>
            <a:xfrm>
              <a:off x="2380076" y="3444130"/>
              <a:ext cx="1414504" cy="140704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46" name="Groupe 17">
              <a:extLst>
                <a:ext uri="{FF2B5EF4-FFF2-40B4-BE49-F238E27FC236}">
                  <a16:creationId xmlns:a16="http://schemas.microsoft.com/office/drawing/2014/main" id="{BF93E86C-7642-7E4C-D88A-DB3CE1CFA133}"/>
                </a:ext>
              </a:extLst>
            </p:cNvPr>
            <p:cNvGrpSpPr/>
            <p:nvPr/>
          </p:nvGrpSpPr>
          <p:grpSpPr>
            <a:xfrm>
              <a:off x="2669249" y="3785274"/>
              <a:ext cx="798878" cy="752296"/>
              <a:chOff x="5816687" y="16669138"/>
              <a:chExt cx="1117742" cy="1052567"/>
            </a:xfrm>
          </p:grpSpPr>
          <p:sp>
            <p:nvSpPr>
              <p:cNvPr id="47" name="Forme libre 18">
                <a:extLst>
                  <a:ext uri="{FF2B5EF4-FFF2-40B4-BE49-F238E27FC236}">
                    <a16:creationId xmlns:a16="http://schemas.microsoft.com/office/drawing/2014/main" id="{7B601773-4F66-521E-7FA5-B7059012111D}"/>
                  </a:ext>
                </a:extLst>
              </p:cNvPr>
              <p:cNvSpPr/>
              <p:nvPr/>
            </p:nvSpPr>
            <p:spPr>
              <a:xfrm>
                <a:off x="6562725" y="16987838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48" name="Forme libre 19">
                <a:extLst>
                  <a:ext uri="{FF2B5EF4-FFF2-40B4-BE49-F238E27FC236}">
                    <a16:creationId xmlns:a16="http://schemas.microsoft.com/office/drawing/2014/main" id="{95348DDB-3913-CB9D-DBE1-F686520FC3D1}"/>
                  </a:ext>
                </a:extLst>
              </p:cNvPr>
              <p:cNvSpPr/>
              <p:nvPr/>
            </p:nvSpPr>
            <p:spPr>
              <a:xfrm>
                <a:off x="6189706" y="16987838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49" name="Forme libre 20">
                <a:extLst>
                  <a:ext uri="{FF2B5EF4-FFF2-40B4-BE49-F238E27FC236}">
                    <a16:creationId xmlns:a16="http://schemas.microsoft.com/office/drawing/2014/main" id="{12F0A76D-65A4-3DE9-7C71-124F42CA6B75}"/>
                  </a:ext>
                </a:extLst>
              </p:cNvPr>
              <p:cNvSpPr/>
              <p:nvPr/>
            </p:nvSpPr>
            <p:spPr>
              <a:xfrm>
                <a:off x="5816687" y="16987838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50" name="Forme libre 21">
                <a:extLst>
                  <a:ext uri="{FF2B5EF4-FFF2-40B4-BE49-F238E27FC236}">
                    <a16:creationId xmlns:a16="http://schemas.microsoft.com/office/drawing/2014/main" id="{2BD80AC4-07A9-2C57-E4CC-902DFED7BC3C}"/>
                  </a:ext>
                </a:extLst>
              </p:cNvPr>
              <p:cNvSpPr/>
              <p:nvPr/>
            </p:nvSpPr>
            <p:spPr>
              <a:xfrm>
                <a:off x="6001443" y="16670134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51" name="Forme libre 22">
                <a:extLst>
                  <a:ext uri="{FF2B5EF4-FFF2-40B4-BE49-F238E27FC236}">
                    <a16:creationId xmlns:a16="http://schemas.microsoft.com/office/drawing/2014/main" id="{48985285-911B-F8AA-A145-9AAD53419802}"/>
                  </a:ext>
                </a:extLst>
              </p:cNvPr>
              <p:cNvSpPr/>
              <p:nvPr/>
            </p:nvSpPr>
            <p:spPr>
              <a:xfrm>
                <a:off x="6374321" y="16669138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  <p:sp>
            <p:nvSpPr>
              <p:cNvPr id="52" name="Forme libre 23">
                <a:extLst>
                  <a:ext uri="{FF2B5EF4-FFF2-40B4-BE49-F238E27FC236}">
                    <a16:creationId xmlns:a16="http://schemas.microsoft.com/office/drawing/2014/main" id="{AC3372EE-57E3-5582-F48C-FE30B235D1E3}"/>
                  </a:ext>
                </a:extLst>
              </p:cNvPr>
              <p:cNvSpPr/>
              <p:nvPr/>
            </p:nvSpPr>
            <p:spPr>
              <a:xfrm>
                <a:off x="6374321" y="17302605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 dirty="0"/>
              </a:p>
            </p:txBody>
          </p:sp>
          <p:sp>
            <p:nvSpPr>
              <p:cNvPr id="53" name="Forme libre 24">
                <a:extLst>
                  <a:ext uri="{FF2B5EF4-FFF2-40B4-BE49-F238E27FC236}">
                    <a16:creationId xmlns:a16="http://schemas.microsoft.com/office/drawing/2014/main" id="{E4A8E230-6C56-60E7-AB99-E5F60B9C5B48}"/>
                  </a:ext>
                </a:extLst>
              </p:cNvPr>
              <p:cNvSpPr/>
              <p:nvPr/>
            </p:nvSpPr>
            <p:spPr>
              <a:xfrm>
                <a:off x="6010009" y="17302605"/>
                <a:ext cx="371704" cy="419100"/>
              </a:xfrm>
              <a:custGeom>
                <a:avLst/>
                <a:gdLst>
                  <a:gd name="connsiteX0" fmla="*/ 0 w 373856"/>
                  <a:gd name="connsiteY0" fmla="*/ 107156 h 419100"/>
                  <a:gd name="connsiteX1" fmla="*/ 185738 w 373856"/>
                  <a:gd name="connsiteY1" fmla="*/ 0 h 419100"/>
                  <a:gd name="connsiteX2" fmla="*/ 373856 w 373856"/>
                  <a:gd name="connsiteY2" fmla="*/ 114300 h 419100"/>
                  <a:gd name="connsiteX3" fmla="*/ 371475 w 373856"/>
                  <a:gd name="connsiteY3" fmla="*/ 302418 h 419100"/>
                  <a:gd name="connsiteX4" fmla="*/ 185738 w 373856"/>
                  <a:gd name="connsiteY4" fmla="*/ 419100 h 419100"/>
                  <a:gd name="connsiteX5" fmla="*/ 2381 w 373856"/>
                  <a:gd name="connsiteY5" fmla="*/ 314325 h 419100"/>
                  <a:gd name="connsiteX6" fmla="*/ 0 w 373856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02418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  <a:gd name="connsiteX0" fmla="*/ 0 w 371704"/>
                  <a:gd name="connsiteY0" fmla="*/ 107156 h 419100"/>
                  <a:gd name="connsiteX1" fmla="*/ 185738 w 371704"/>
                  <a:gd name="connsiteY1" fmla="*/ 0 h 419100"/>
                  <a:gd name="connsiteX2" fmla="*/ 371474 w 371704"/>
                  <a:gd name="connsiteY2" fmla="*/ 102393 h 419100"/>
                  <a:gd name="connsiteX3" fmla="*/ 371475 w 371704"/>
                  <a:gd name="connsiteY3" fmla="*/ 319087 h 419100"/>
                  <a:gd name="connsiteX4" fmla="*/ 185738 w 371704"/>
                  <a:gd name="connsiteY4" fmla="*/ 419100 h 419100"/>
                  <a:gd name="connsiteX5" fmla="*/ 2381 w 371704"/>
                  <a:gd name="connsiteY5" fmla="*/ 314325 h 419100"/>
                  <a:gd name="connsiteX6" fmla="*/ 0 w 371704"/>
                  <a:gd name="connsiteY6" fmla="*/ 107156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704" h="419100">
                    <a:moveTo>
                      <a:pt x="0" y="107156"/>
                    </a:moveTo>
                    <a:lnTo>
                      <a:pt x="185738" y="0"/>
                    </a:lnTo>
                    <a:lnTo>
                      <a:pt x="371474" y="102393"/>
                    </a:lnTo>
                    <a:cubicBezTo>
                      <a:pt x="370680" y="165099"/>
                      <a:pt x="372269" y="256381"/>
                      <a:pt x="371475" y="319087"/>
                    </a:cubicBezTo>
                    <a:lnTo>
                      <a:pt x="185738" y="419100"/>
                    </a:lnTo>
                    <a:lnTo>
                      <a:pt x="2381" y="314325"/>
                    </a:lnTo>
                    <a:cubicBezTo>
                      <a:pt x="1587" y="245269"/>
                      <a:pt x="794" y="176212"/>
                      <a:pt x="0" y="107156"/>
                    </a:cubicBezTo>
                    <a:close/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66592" tIns="83296" rIns="166592" bIns="8329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3279"/>
              </a:p>
            </p:txBody>
          </p: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2FE0A22-62B7-04E5-D2CE-974B1628287B}"/>
              </a:ext>
            </a:extLst>
          </p:cNvPr>
          <p:cNvSpPr txBox="1"/>
          <p:nvPr/>
        </p:nvSpPr>
        <p:spPr>
          <a:xfrm>
            <a:off x="1298092" y="3859574"/>
            <a:ext cx="5436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IFU</a:t>
            </a:r>
            <a:r>
              <a:rPr lang="en-US" sz="1600" dirty="0"/>
              <a:t>: making use of 2-photon polymerization 3D-printing with 100nm accuracy for single-mode fiber coupling</a:t>
            </a:r>
            <a:endParaRPr lang="fr-CH" sz="1600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2BCCADB-97CF-7755-5C1F-AD5E368CD1D2}"/>
              </a:ext>
            </a:extLst>
          </p:cNvPr>
          <p:cNvGrpSpPr/>
          <p:nvPr/>
        </p:nvGrpSpPr>
        <p:grpSpPr>
          <a:xfrm>
            <a:off x="1284600" y="4376935"/>
            <a:ext cx="4914176" cy="2122552"/>
            <a:chOff x="1284599" y="4340330"/>
            <a:chExt cx="5189287" cy="2159157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191F1371-8626-694C-20EC-3EE3724BA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95" t="29815" r="26219" b="49815"/>
            <a:stretch/>
          </p:blipFill>
          <p:spPr>
            <a:xfrm rot="5400000">
              <a:off x="4409701" y="5062940"/>
              <a:ext cx="1611343" cy="706167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1B11B011-B860-73BC-9EA0-21C1AB85CE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98" t="26250" r="23740" b="47639"/>
            <a:stretch/>
          </p:blipFill>
          <p:spPr>
            <a:xfrm rot="5400000">
              <a:off x="5254223" y="4999449"/>
              <a:ext cx="1605519" cy="833806"/>
            </a:xfrm>
            <a:prstGeom prst="rect">
              <a:avLst/>
            </a:prstGeom>
          </p:spPr>
        </p:pic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00D2E23-2624-5387-FCFA-DB806741122F}"/>
                </a:ext>
              </a:extLst>
            </p:cNvPr>
            <p:cNvGrpSpPr/>
            <p:nvPr/>
          </p:nvGrpSpPr>
          <p:grpSpPr>
            <a:xfrm>
              <a:off x="1284599" y="4434045"/>
              <a:ext cx="1724717" cy="1858993"/>
              <a:chOff x="1284599" y="4434045"/>
              <a:chExt cx="1724717" cy="1858993"/>
            </a:xfrm>
          </p:grpSpPr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6D8F1913-B250-96AE-541A-26F29C0894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harpenSoften amount="10000"/>
                        </a14:imgEffect>
                        <a14:imgEffect>
                          <a14:brightnessContrast contrast="4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114" t="23529" r="34593" b="16296"/>
              <a:stretch/>
            </p:blipFill>
            <p:spPr>
              <a:xfrm rot="21331605">
                <a:off x="1284599" y="4568321"/>
                <a:ext cx="1724717" cy="1724717"/>
              </a:xfrm>
              <a:custGeom>
                <a:avLst/>
                <a:gdLst>
                  <a:gd name="csX0" fmla="*/ 125139 w 1724717"/>
                  <a:gd name="csY0" fmla="*/ 0 h 1724717"/>
                  <a:gd name="csX1" fmla="*/ 1724717 w 1724717"/>
                  <a:gd name="csY1" fmla="*/ 125138 h 1724717"/>
                  <a:gd name="csX2" fmla="*/ 1599579 w 1724717"/>
                  <a:gd name="csY2" fmla="*/ 1724717 h 1724717"/>
                  <a:gd name="csX3" fmla="*/ 0 w 1724717"/>
                  <a:gd name="csY3" fmla="*/ 1599579 h 17247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1724717" h="1724717">
                    <a:moveTo>
                      <a:pt x="125139" y="0"/>
                    </a:moveTo>
                    <a:lnTo>
                      <a:pt x="1724717" y="125138"/>
                    </a:lnTo>
                    <a:lnTo>
                      <a:pt x="1599579" y="1724717"/>
                    </a:lnTo>
                    <a:lnTo>
                      <a:pt x="0" y="1599579"/>
                    </a:lnTo>
                    <a:close/>
                  </a:path>
                </a:pathLst>
              </a:custGeom>
            </p:spPr>
          </p:pic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5779895-707D-974C-0D32-9E171A8FF4BD}"/>
                  </a:ext>
                </a:extLst>
              </p:cNvPr>
              <p:cNvSpPr txBox="1"/>
              <p:nvPr/>
            </p:nvSpPr>
            <p:spPr>
              <a:xfrm>
                <a:off x="1305182" y="4434045"/>
                <a:ext cx="1661828" cy="2348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dirty="0" err="1">
                    <a:latin typeface="+mj-lt"/>
                  </a:rPr>
                  <a:t>Singlemode</a:t>
                </a:r>
                <a:r>
                  <a:rPr lang="en-US" sz="900" dirty="0">
                    <a:latin typeface="+mj-lt"/>
                  </a:rPr>
                  <a:t> fiber bundle</a:t>
                </a:r>
                <a:endParaRPr lang="fr-CH" sz="900" dirty="0">
                  <a:latin typeface="+mj-lt"/>
                </a:endParaRP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CAF8EBB3-960A-A7A9-9B18-60C31F84A9B8}"/>
                </a:ext>
              </a:extLst>
            </p:cNvPr>
            <p:cNvGrpSpPr/>
            <p:nvPr/>
          </p:nvGrpSpPr>
          <p:grpSpPr>
            <a:xfrm>
              <a:off x="2955326" y="4340330"/>
              <a:ext cx="2994224" cy="2159157"/>
              <a:chOff x="2955326" y="4340330"/>
              <a:chExt cx="2994224" cy="2159157"/>
            </a:xfrm>
          </p:grpSpPr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D6D5B3D0-D62C-ACE0-2F5B-A0EEDD1691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-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935" t="39345" r="43173" b="35058"/>
              <a:stretch/>
            </p:blipFill>
            <p:spPr>
              <a:xfrm rot="1475482">
                <a:off x="2955326" y="4340330"/>
                <a:ext cx="1894437" cy="2159157"/>
              </a:xfrm>
              <a:custGeom>
                <a:avLst/>
                <a:gdLst>
                  <a:gd name="csX0" fmla="*/ 98881 w 1894437"/>
                  <a:gd name="csY0" fmla="*/ 580895 h 2159157"/>
                  <a:gd name="csX1" fmla="*/ 1368170 w 1894437"/>
                  <a:gd name="csY1" fmla="*/ 0 h 2159157"/>
                  <a:gd name="csX2" fmla="*/ 1894437 w 1894437"/>
                  <a:gd name="csY2" fmla="*/ 1149924 h 2159157"/>
                  <a:gd name="csX3" fmla="*/ 1789501 w 1894437"/>
                  <a:gd name="csY3" fmla="*/ 1584901 h 2159157"/>
                  <a:gd name="csX4" fmla="*/ 534717 w 1894437"/>
                  <a:gd name="csY4" fmla="*/ 2159157 h 2159157"/>
                  <a:gd name="csX5" fmla="*/ 0 w 1894437"/>
                  <a:gd name="csY5" fmla="*/ 990769 h 215915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94437" h="2159157">
                    <a:moveTo>
                      <a:pt x="98881" y="580895"/>
                    </a:moveTo>
                    <a:lnTo>
                      <a:pt x="1368170" y="0"/>
                    </a:lnTo>
                    <a:lnTo>
                      <a:pt x="1894437" y="1149924"/>
                    </a:lnTo>
                    <a:lnTo>
                      <a:pt x="1789501" y="1584901"/>
                    </a:lnTo>
                    <a:lnTo>
                      <a:pt x="534717" y="2159157"/>
                    </a:lnTo>
                    <a:lnTo>
                      <a:pt x="0" y="990769"/>
                    </a:lnTo>
                    <a:close/>
                  </a:path>
                </a:pathLst>
              </a:cu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EAE41B8-616D-45E1-DD68-7484D73F5AE7}"/>
                  </a:ext>
                </a:extLst>
              </p:cNvPr>
              <p:cNvSpPr txBox="1"/>
              <p:nvPr/>
            </p:nvSpPr>
            <p:spPr>
              <a:xfrm>
                <a:off x="4213472" y="4381382"/>
                <a:ext cx="1736078" cy="2348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latin typeface="+mj-lt"/>
                  </a:rPr>
                  <a:t>3D printed micro-lens array</a:t>
                </a:r>
                <a:endParaRPr lang="fr-CH" sz="900" dirty="0">
                  <a:latin typeface="+mj-lt"/>
                </a:endParaRPr>
              </a:p>
            </p:txBody>
          </p:sp>
        </p:grpSp>
      </p:grpSp>
      <p:pic>
        <p:nvPicPr>
          <p:cNvPr id="98" name="Picture 97">
            <a:extLst>
              <a:ext uri="{FF2B5EF4-FFF2-40B4-BE49-F238E27FC236}">
                <a16:creationId xmlns:a16="http://schemas.microsoft.com/office/drawing/2014/main" id="{32796B67-6BB9-3F3F-7EAE-F55EFB7201B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31"/>
          <a:stretch>
            <a:fillRect/>
          </a:stretch>
        </p:blipFill>
        <p:spPr>
          <a:xfrm>
            <a:off x="6961114" y="4331012"/>
            <a:ext cx="4757022" cy="2004192"/>
          </a:xfrm>
          <a:prstGeom prst="rect">
            <a:avLst/>
          </a:prstGeom>
        </p:spPr>
      </p:pic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74782549-ED05-450A-66C2-39A904D3B00C}"/>
              </a:ext>
            </a:extLst>
          </p:cNvPr>
          <p:cNvCxnSpPr>
            <a:cxnSpLocks/>
          </p:cNvCxnSpPr>
          <p:nvPr/>
        </p:nvCxnSpPr>
        <p:spPr>
          <a:xfrm>
            <a:off x="9199439" y="3327803"/>
            <a:ext cx="0" cy="1904597"/>
          </a:xfrm>
          <a:prstGeom prst="line">
            <a:avLst/>
          </a:prstGeom>
          <a:ln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815A675-5A02-C8F7-FAE3-B468854BFAB2}"/>
              </a:ext>
            </a:extLst>
          </p:cNvPr>
          <p:cNvSpPr txBox="1"/>
          <p:nvPr/>
        </p:nvSpPr>
        <p:spPr>
          <a:xfrm>
            <a:off x="10701227" y="2039904"/>
            <a:ext cx="8814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/>
              <a:t>T = 70%</a:t>
            </a:r>
            <a:endParaRPr lang="fr-CH" sz="1400" baseline="300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6F8FC6-23FF-468D-C25E-0D23760402B1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11133513" y="2347681"/>
            <a:ext cx="8421" cy="1030450"/>
          </a:xfrm>
          <a:prstGeom prst="line">
            <a:avLst/>
          </a:prstGeom>
          <a:ln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C1E4304-B003-F449-4E5E-90E4A9343A88}"/>
              </a:ext>
            </a:extLst>
          </p:cNvPr>
          <p:cNvSpPr txBox="1"/>
          <p:nvPr/>
        </p:nvSpPr>
        <p:spPr>
          <a:xfrm>
            <a:off x="9179318" y="4352211"/>
            <a:ext cx="16358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/>
              <a:t>Contrast</a:t>
            </a:r>
            <a:r>
              <a:rPr lang="fr-CH" sz="1400" dirty="0"/>
              <a:t> ~ 3x10</a:t>
            </a:r>
            <a:r>
              <a:rPr lang="fr-CH" sz="1400" baseline="30000" dirty="0"/>
              <a:t>-5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8FD373-B374-92DE-2C54-880939DFB1E5}"/>
              </a:ext>
            </a:extLst>
          </p:cNvPr>
          <p:cNvCxnSpPr>
            <a:cxnSpLocks/>
          </p:cNvCxnSpPr>
          <p:nvPr/>
        </p:nvCxnSpPr>
        <p:spPr>
          <a:xfrm>
            <a:off x="3755105" y="4937760"/>
            <a:ext cx="458755" cy="0"/>
          </a:xfrm>
          <a:prstGeom prst="straightConnector1">
            <a:avLst/>
          </a:prstGeom>
          <a:ln w="1270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51C15CE-3559-60EA-FA96-831844EEC54E}"/>
              </a:ext>
            </a:extLst>
          </p:cNvPr>
          <p:cNvSpPr txBox="1"/>
          <p:nvPr/>
        </p:nvSpPr>
        <p:spPr>
          <a:xfrm>
            <a:off x="3692561" y="4922587"/>
            <a:ext cx="593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C000"/>
                </a:solidFill>
                <a:latin typeface="+mj-lt"/>
              </a:rPr>
              <a:t>125um</a:t>
            </a:r>
            <a:endParaRPr lang="fr-CH" sz="1000" dirty="0">
              <a:solidFill>
                <a:srgbClr val="FFC000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BF1A9DB-446E-9B03-3D1D-8D94FF12B322}"/>
              </a:ext>
            </a:extLst>
          </p:cNvPr>
          <p:cNvCxnSpPr>
            <a:cxnSpLocks/>
          </p:cNvCxnSpPr>
          <p:nvPr/>
        </p:nvCxnSpPr>
        <p:spPr>
          <a:xfrm>
            <a:off x="5486400" y="4930140"/>
            <a:ext cx="0" cy="975360"/>
          </a:xfrm>
          <a:prstGeom prst="straightConnector1">
            <a:avLst/>
          </a:prstGeom>
          <a:ln w="1270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C73C4BC7-9437-E482-2C42-0A877846E360}"/>
              </a:ext>
            </a:extLst>
          </p:cNvPr>
          <p:cNvSpPr txBox="1"/>
          <p:nvPr/>
        </p:nvSpPr>
        <p:spPr>
          <a:xfrm rot="16200000">
            <a:off x="5322193" y="5257409"/>
            <a:ext cx="593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FFC000"/>
                </a:solidFill>
                <a:latin typeface="+mj-lt"/>
              </a:rPr>
              <a:t>750um</a:t>
            </a:r>
            <a:endParaRPr lang="fr-CH" sz="10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6252608-5D50-A1C7-A2F3-9B80E3C20525}"/>
              </a:ext>
            </a:extLst>
          </p:cNvPr>
          <p:cNvSpPr txBox="1"/>
          <p:nvPr/>
        </p:nvSpPr>
        <p:spPr>
          <a:xfrm>
            <a:off x="7956607" y="2380532"/>
            <a:ext cx="5656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solidFill>
                  <a:schemeClr val="bg1"/>
                </a:solidFill>
              </a:rPr>
              <a:t>Star</a:t>
            </a:r>
            <a:endParaRPr lang="fr-CH" sz="1400" baseline="30000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AB1A33F-7F11-C9F8-891F-41BCD2FAA51A}"/>
              </a:ext>
            </a:extLst>
          </p:cNvPr>
          <p:cNvSpPr txBox="1"/>
          <p:nvPr/>
        </p:nvSpPr>
        <p:spPr>
          <a:xfrm>
            <a:off x="9889817" y="2409191"/>
            <a:ext cx="751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solidFill>
                  <a:schemeClr val="bg1"/>
                </a:solidFill>
              </a:rPr>
              <a:t>Planet</a:t>
            </a:r>
            <a:endParaRPr lang="fr-CH" sz="1400" baseline="30000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9004116-4E34-D3EB-AD1E-B11C70A65651}"/>
              </a:ext>
            </a:extLst>
          </p:cNvPr>
          <p:cNvSpPr txBox="1"/>
          <p:nvPr/>
        </p:nvSpPr>
        <p:spPr>
          <a:xfrm>
            <a:off x="9747233" y="398978"/>
            <a:ext cx="2204205" cy="297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tx1"/>
                </a:solidFill>
              </a:rPr>
              <a:t>Blind et al., </a:t>
            </a:r>
            <a:r>
              <a:rPr lang="pt-BR" sz="1000" i="1" dirty="0">
                <a:solidFill>
                  <a:schemeClr val="tx1"/>
                </a:solidFill>
              </a:rPr>
              <a:t>A&amp;A, 704 (2025) A141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81" name="Wave 80">
            <a:extLst>
              <a:ext uri="{FF2B5EF4-FFF2-40B4-BE49-F238E27FC236}">
                <a16:creationId xmlns:a16="http://schemas.microsoft.com/office/drawing/2014/main" id="{7D56B800-9BE4-F9B8-5AC8-5A983250F4C9}"/>
              </a:ext>
            </a:extLst>
          </p:cNvPr>
          <p:cNvSpPr/>
          <p:nvPr/>
        </p:nvSpPr>
        <p:spPr>
          <a:xfrm>
            <a:off x="10179493" y="776838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0A5DBF4-0678-7030-F5C3-63ADFA031839}"/>
              </a:ext>
            </a:extLst>
          </p:cNvPr>
          <p:cNvSpPr>
            <a:spLocks noChangeAspect="1"/>
          </p:cNvSpPr>
          <p:nvPr/>
        </p:nvSpPr>
        <p:spPr>
          <a:xfrm>
            <a:off x="11128875" y="707413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6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62644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3C5B9-4C75-6149-715D-0A8D16C2C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7A74E80D-F7E9-438E-EC35-727A2D90467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t="-906" r="7221" b="906"/>
          <a:stretch>
            <a:fillRect/>
          </a:stretch>
        </p:blipFill>
        <p:spPr>
          <a:xfrm>
            <a:off x="0" y="-129772"/>
            <a:ext cx="12192000" cy="70154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39A8BB-F00E-98A1-C943-D34180BAB66B}"/>
              </a:ext>
            </a:extLst>
          </p:cNvPr>
          <p:cNvSpPr txBox="1">
            <a:spLocks/>
          </p:cNvSpPr>
          <p:nvPr/>
        </p:nvSpPr>
        <p:spPr>
          <a:xfrm>
            <a:off x="8727075" y="6924350"/>
            <a:ext cx="123843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fr-CH" sz="900" i="1" dirty="0">
                <a:solidFill>
                  <a:schemeClr val="bg1"/>
                </a:solidFill>
              </a:rPr>
              <a:t>© Erwan Le Roux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FDC4813-8603-CA3C-CE25-FBE07E94B77D}"/>
              </a:ext>
            </a:extLst>
          </p:cNvPr>
          <p:cNvSpPr/>
          <p:nvPr/>
        </p:nvSpPr>
        <p:spPr>
          <a:xfrm>
            <a:off x="2247424" y="2116560"/>
            <a:ext cx="91440" cy="914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8DE48D3-AB22-80C0-480D-C1FF8705ED9D}"/>
              </a:ext>
            </a:extLst>
          </p:cNvPr>
          <p:cNvSpPr/>
          <p:nvPr/>
        </p:nvSpPr>
        <p:spPr>
          <a:xfrm>
            <a:off x="9111458" y="1951002"/>
            <a:ext cx="91440" cy="914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A3EE2D9-9D72-8346-DC91-F1462DE3E701}"/>
              </a:ext>
            </a:extLst>
          </p:cNvPr>
          <p:cNvGrpSpPr/>
          <p:nvPr/>
        </p:nvGrpSpPr>
        <p:grpSpPr>
          <a:xfrm>
            <a:off x="7083151" y="2001251"/>
            <a:ext cx="4446989" cy="5027945"/>
            <a:chOff x="7088621" y="2053575"/>
            <a:chExt cx="4446989" cy="50279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9B48830-BF8C-6040-842E-810CF8B6332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88621" y="2053575"/>
              <a:ext cx="4446989" cy="5027945"/>
              <a:chOff x="7308710" y="411307"/>
              <a:chExt cx="6333616" cy="7161043"/>
            </a:xfrm>
          </p:grpSpPr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00D4BFF7-9B09-3DC2-C91D-2599B3538CC6}"/>
                  </a:ext>
                </a:extLst>
              </p:cNvPr>
              <p:cNvSpPr/>
              <p:nvPr/>
            </p:nvSpPr>
            <p:spPr>
              <a:xfrm rot="21439393">
                <a:off x="8143537" y="411307"/>
                <a:ext cx="4317964" cy="1596571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126A7B8-863F-CE0E-EC5E-FA2BD3CCF2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863" t="-452" r="22133" b="42675"/>
              <a:stretch>
                <a:fillRect/>
              </a:stretch>
            </p:blipFill>
            <p:spPr>
              <a:xfrm>
                <a:off x="7308710" y="1238728"/>
                <a:ext cx="6333616" cy="6333622"/>
              </a:xfrm>
              <a:prstGeom prst="ellipse">
                <a:avLst/>
              </a:prstGeom>
              <a:ln w="73025" cap="rnd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alpha val="82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F4A40A1-AD37-8D7C-86F3-FB872C56E19B}"/>
                </a:ext>
              </a:extLst>
            </p:cNvPr>
            <p:cNvGrpSpPr/>
            <p:nvPr/>
          </p:nvGrpSpPr>
          <p:grpSpPr>
            <a:xfrm>
              <a:off x="7277096" y="2838131"/>
              <a:ext cx="4070038" cy="1811878"/>
              <a:chOff x="8054853" y="2306525"/>
              <a:chExt cx="3442614" cy="130864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133B248-D0F5-372B-153C-B8710EE78D17}"/>
                  </a:ext>
                </a:extLst>
              </p:cNvPr>
              <p:cNvSpPr txBox="1"/>
              <p:nvPr/>
            </p:nvSpPr>
            <p:spPr>
              <a:xfrm>
                <a:off x="8054853" y="2306525"/>
                <a:ext cx="3442614" cy="9558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The lighthouse?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No! The bug flying around!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	</a:t>
                </a:r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Contrast &gt; 10</a:t>
                </a:r>
                <a:r>
                  <a:rPr lang="en-US" baseline="300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8</a:t>
                </a:r>
              </a:p>
              <a:p>
                <a:pPr algn="ctr"/>
                <a:r>
                  <a:rPr lang="en-US" sz="11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       </a:t>
                </a:r>
              </a:p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venir Next LT Pro" panose="020B0504020202020204" pitchFamily="34" charset="0"/>
                  </a:rPr>
                  <a:t>     Is it a firefly?         Or a butterfly?</a:t>
                </a:r>
                <a:endParaRPr lang="fr-CH" sz="2000" dirty="0">
                  <a:solidFill>
                    <a:schemeClr val="bg1"/>
                  </a:solidFill>
                  <a:latin typeface="Avenir Next LT Pro" panose="020B0504020202020204" pitchFamily="34" charset="0"/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1BF3C87-B615-17F2-122D-2A33CC4FD2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5068" y="3017965"/>
                <a:ext cx="0" cy="597202"/>
              </a:xfrm>
              <a:prstGeom prst="straightConnector1">
                <a:avLst/>
              </a:prstGeom>
              <a:ln w="57150">
                <a:gradFill>
                  <a:gsLst>
                    <a:gs pos="43000">
                      <a:srgbClr val="F0BC02"/>
                    </a:gs>
                    <a:gs pos="0">
                      <a:srgbClr val="E3B803">
                        <a:alpha val="0"/>
                      </a:srgbClr>
                    </a:gs>
                    <a:gs pos="100000">
                      <a:srgbClr val="FFC00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72BCAE0-E661-4EC2-09F1-33B5512DA4E0}"/>
              </a:ext>
            </a:extLst>
          </p:cNvPr>
          <p:cNvSpPr/>
          <p:nvPr/>
        </p:nvSpPr>
        <p:spPr>
          <a:xfrm>
            <a:off x="-4845659" y="12513"/>
            <a:ext cx="3200400" cy="68580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B73927-4982-5779-459B-7716448DBF61}"/>
              </a:ext>
            </a:extLst>
          </p:cNvPr>
          <p:cNvGrpSpPr/>
          <p:nvPr/>
        </p:nvGrpSpPr>
        <p:grpSpPr>
          <a:xfrm>
            <a:off x="-5799596" y="0"/>
            <a:ext cx="3946358" cy="6858000"/>
            <a:chOff x="5315953" y="0"/>
            <a:chExt cx="3946358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588DC2E-9A0F-DA44-E848-E7E98216D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2090"/>
            <a:stretch>
              <a:fillRect/>
            </a:stretch>
          </p:blipFill>
          <p:spPr>
            <a:xfrm>
              <a:off x="5315953" y="0"/>
              <a:ext cx="3946358" cy="6858000"/>
            </a:xfrm>
            <a:custGeom>
              <a:avLst/>
              <a:gdLst>
                <a:gd name="csX0" fmla="*/ 212709 w 3946358"/>
                <a:gd name="csY0" fmla="*/ 0 h 6858000"/>
                <a:gd name="csX1" fmla="*/ 3733649 w 3946358"/>
                <a:gd name="csY1" fmla="*/ 0 h 6858000"/>
                <a:gd name="csX2" fmla="*/ 3946358 w 3946358"/>
                <a:gd name="csY2" fmla="*/ 212709 h 6858000"/>
                <a:gd name="csX3" fmla="*/ 3946358 w 3946358"/>
                <a:gd name="csY3" fmla="*/ 6645291 h 6858000"/>
                <a:gd name="csX4" fmla="*/ 3733649 w 3946358"/>
                <a:gd name="csY4" fmla="*/ 6858000 h 6858000"/>
                <a:gd name="csX5" fmla="*/ 212709 w 3946358"/>
                <a:gd name="csY5" fmla="*/ 6858000 h 6858000"/>
                <a:gd name="csX6" fmla="*/ 0 w 3946358"/>
                <a:gd name="csY6" fmla="*/ 6645291 h 6858000"/>
                <a:gd name="csX7" fmla="*/ 0 w 3946358"/>
                <a:gd name="csY7" fmla="*/ 212709 h 6858000"/>
                <a:gd name="csX8" fmla="*/ 212709 w 3946358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946358" h="6858000">
                  <a:moveTo>
                    <a:pt x="212709" y="0"/>
                  </a:moveTo>
                  <a:lnTo>
                    <a:pt x="3733649" y="0"/>
                  </a:lnTo>
                  <a:cubicBezTo>
                    <a:pt x="3851125" y="0"/>
                    <a:pt x="3946358" y="95233"/>
                    <a:pt x="3946358" y="212709"/>
                  </a:cubicBezTo>
                  <a:lnTo>
                    <a:pt x="3946358" y="6645291"/>
                  </a:lnTo>
                  <a:cubicBezTo>
                    <a:pt x="3946358" y="6762767"/>
                    <a:pt x="3851125" y="6858000"/>
                    <a:pt x="3733649" y="6858000"/>
                  </a:cubicBezTo>
                  <a:lnTo>
                    <a:pt x="212709" y="6858000"/>
                  </a:lnTo>
                  <a:cubicBezTo>
                    <a:pt x="95233" y="6858000"/>
                    <a:pt x="0" y="6762767"/>
                    <a:pt x="0" y="6645291"/>
                  </a:cubicBezTo>
                  <a:lnTo>
                    <a:pt x="0" y="212709"/>
                  </a:lnTo>
                  <a:cubicBezTo>
                    <a:pt x="0" y="95233"/>
                    <a:pt x="95233" y="0"/>
                    <a:pt x="212709" y="0"/>
                  </a:cubicBezTo>
                  <a:close/>
                </a:path>
              </a:pathLst>
            </a:cu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9901D0-4B02-959D-4965-4430F96856D4}"/>
                </a:ext>
              </a:extLst>
            </p:cNvPr>
            <p:cNvSpPr txBox="1"/>
            <p:nvPr/>
          </p:nvSpPr>
          <p:spPr>
            <a:xfrm>
              <a:off x="6792662" y="120134"/>
              <a:ext cx="170564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b="1" dirty="0" err="1">
                  <a:solidFill>
                    <a:schemeClr val="bg1"/>
                  </a:solidFill>
                </a:rPr>
                <a:t>Systems</a:t>
              </a:r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R&amp;D</a:t>
              </a:r>
              <a:endParaRPr lang="fr-CH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DAE9C97-0A4B-E613-FF19-1EF70BF9F2ED}"/>
              </a:ext>
            </a:extLst>
          </p:cNvPr>
          <p:cNvGrpSpPr/>
          <p:nvPr/>
        </p:nvGrpSpPr>
        <p:grpSpPr>
          <a:xfrm>
            <a:off x="-5611752" y="0"/>
            <a:ext cx="3946358" cy="6858000"/>
            <a:chOff x="2046705" y="0"/>
            <a:chExt cx="3946358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F252244-92E8-9A79-24AC-776534F55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08" r="28408"/>
            <a:stretch>
              <a:fillRect/>
            </a:stretch>
          </p:blipFill>
          <p:spPr>
            <a:xfrm>
              <a:off x="2046705" y="0"/>
              <a:ext cx="3946358" cy="6858000"/>
            </a:xfrm>
            <a:custGeom>
              <a:avLst/>
              <a:gdLst>
                <a:gd name="csX0" fmla="*/ 212709 w 3946358"/>
                <a:gd name="csY0" fmla="*/ 0 h 6858000"/>
                <a:gd name="csX1" fmla="*/ 3733649 w 3946358"/>
                <a:gd name="csY1" fmla="*/ 0 h 6858000"/>
                <a:gd name="csX2" fmla="*/ 3946358 w 3946358"/>
                <a:gd name="csY2" fmla="*/ 212709 h 6858000"/>
                <a:gd name="csX3" fmla="*/ 3946358 w 3946358"/>
                <a:gd name="csY3" fmla="*/ 6645291 h 6858000"/>
                <a:gd name="csX4" fmla="*/ 3733649 w 3946358"/>
                <a:gd name="csY4" fmla="*/ 6858000 h 6858000"/>
                <a:gd name="csX5" fmla="*/ 212709 w 3946358"/>
                <a:gd name="csY5" fmla="*/ 6858000 h 6858000"/>
                <a:gd name="csX6" fmla="*/ 0 w 3946358"/>
                <a:gd name="csY6" fmla="*/ 6645291 h 6858000"/>
                <a:gd name="csX7" fmla="*/ 0 w 3946358"/>
                <a:gd name="csY7" fmla="*/ 212709 h 6858000"/>
                <a:gd name="csX8" fmla="*/ 212709 w 3946358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946358" h="6858000">
                  <a:moveTo>
                    <a:pt x="212709" y="0"/>
                  </a:moveTo>
                  <a:lnTo>
                    <a:pt x="3733649" y="0"/>
                  </a:lnTo>
                  <a:cubicBezTo>
                    <a:pt x="3851125" y="0"/>
                    <a:pt x="3946358" y="95233"/>
                    <a:pt x="3946358" y="212709"/>
                  </a:cubicBezTo>
                  <a:lnTo>
                    <a:pt x="3946358" y="6645291"/>
                  </a:lnTo>
                  <a:cubicBezTo>
                    <a:pt x="3946358" y="6762767"/>
                    <a:pt x="3851125" y="6858000"/>
                    <a:pt x="3733649" y="6858000"/>
                  </a:cubicBezTo>
                  <a:lnTo>
                    <a:pt x="212709" y="6858000"/>
                  </a:lnTo>
                  <a:cubicBezTo>
                    <a:pt x="95233" y="6858000"/>
                    <a:pt x="0" y="6762767"/>
                    <a:pt x="0" y="6645291"/>
                  </a:cubicBezTo>
                  <a:lnTo>
                    <a:pt x="0" y="212709"/>
                  </a:lnTo>
                  <a:cubicBezTo>
                    <a:pt x="0" y="95233"/>
                    <a:pt x="95233" y="0"/>
                    <a:pt x="212709" y="0"/>
                  </a:cubicBezTo>
                  <a:close/>
                </a:path>
              </a:pathLst>
            </a:cu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C31768-7283-9B3D-4CAA-6F2A775F0134}"/>
                </a:ext>
              </a:extLst>
            </p:cNvPr>
            <p:cNvSpPr txBox="1"/>
            <p:nvPr/>
          </p:nvSpPr>
          <p:spPr>
            <a:xfrm>
              <a:off x="3331577" y="120134"/>
              <a:ext cx="216284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800" b="1" dirty="0">
                  <a:solidFill>
                    <a:schemeClr val="bg1"/>
                  </a:solidFill>
                </a:rPr>
                <a:t>Techniques</a:t>
              </a:r>
              <a:endParaRPr lang="fr-CH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FD3579-EA33-D291-E9C8-5E9548E45E83}"/>
              </a:ext>
            </a:extLst>
          </p:cNvPr>
          <p:cNvGrpSpPr/>
          <p:nvPr/>
        </p:nvGrpSpPr>
        <p:grpSpPr>
          <a:xfrm>
            <a:off x="-4809646" y="0"/>
            <a:ext cx="3144252" cy="6858000"/>
            <a:chOff x="-641684" y="0"/>
            <a:chExt cx="3144252" cy="6858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8DB279F-DFFC-2CDB-2D17-1DB091789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17" r="47712"/>
            <a:stretch>
              <a:fillRect/>
            </a:stretch>
          </p:blipFill>
          <p:spPr>
            <a:xfrm>
              <a:off x="-641684" y="0"/>
              <a:ext cx="3144252" cy="6858000"/>
            </a:xfrm>
            <a:custGeom>
              <a:avLst/>
              <a:gdLst>
                <a:gd name="csX0" fmla="*/ 283423 w 3144252"/>
                <a:gd name="csY0" fmla="*/ 0 h 6858000"/>
                <a:gd name="csX1" fmla="*/ 2860829 w 3144252"/>
                <a:gd name="csY1" fmla="*/ 0 h 6858000"/>
                <a:gd name="csX2" fmla="*/ 3144252 w 3144252"/>
                <a:gd name="csY2" fmla="*/ 283423 h 6858000"/>
                <a:gd name="csX3" fmla="*/ 3144252 w 3144252"/>
                <a:gd name="csY3" fmla="*/ 6574577 h 6858000"/>
                <a:gd name="csX4" fmla="*/ 2860829 w 3144252"/>
                <a:gd name="csY4" fmla="*/ 6858000 h 6858000"/>
                <a:gd name="csX5" fmla="*/ 283423 w 3144252"/>
                <a:gd name="csY5" fmla="*/ 6858000 h 6858000"/>
                <a:gd name="csX6" fmla="*/ 0 w 3144252"/>
                <a:gd name="csY6" fmla="*/ 6574577 h 6858000"/>
                <a:gd name="csX7" fmla="*/ 0 w 3144252"/>
                <a:gd name="csY7" fmla="*/ 283423 h 6858000"/>
                <a:gd name="csX8" fmla="*/ 283423 w 3144252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144252" h="6858000">
                  <a:moveTo>
                    <a:pt x="283423" y="0"/>
                  </a:moveTo>
                  <a:lnTo>
                    <a:pt x="2860829" y="0"/>
                  </a:lnTo>
                  <a:cubicBezTo>
                    <a:pt x="3017359" y="0"/>
                    <a:pt x="3144252" y="126893"/>
                    <a:pt x="3144252" y="283423"/>
                  </a:cubicBezTo>
                  <a:lnTo>
                    <a:pt x="3144252" y="6574577"/>
                  </a:lnTo>
                  <a:cubicBezTo>
                    <a:pt x="3144252" y="6731107"/>
                    <a:pt x="3017359" y="6858000"/>
                    <a:pt x="2860829" y="6858000"/>
                  </a:cubicBezTo>
                  <a:lnTo>
                    <a:pt x="283423" y="6858000"/>
                  </a:lnTo>
                  <a:cubicBezTo>
                    <a:pt x="126893" y="6858000"/>
                    <a:pt x="0" y="6731107"/>
                    <a:pt x="0" y="6574577"/>
                  </a:cubicBezTo>
                  <a:lnTo>
                    <a:pt x="0" y="283423"/>
                  </a:lnTo>
                  <a:cubicBezTo>
                    <a:pt x="0" y="126893"/>
                    <a:pt x="126893" y="0"/>
                    <a:pt x="283423" y="0"/>
                  </a:cubicBezTo>
                  <a:close/>
                </a:path>
              </a:pathLst>
            </a:cu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EDCA388-898F-8DA2-7B7A-47ED88FA2EA8}"/>
                </a:ext>
              </a:extLst>
            </p:cNvPr>
            <p:cNvSpPr txBox="1"/>
            <p:nvPr/>
          </p:nvSpPr>
          <p:spPr>
            <a:xfrm>
              <a:off x="187325" y="120134"/>
              <a:ext cx="170497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800" b="1" dirty="0">
                  <a:solidFill>
                    <a:schemeClr val="bg1"/>
                  </a:solidFill>
                </a:rPr>
                <a:t>Science</a:t>
              </a:r>
              <a:endParaRPr lang="fr-CH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86D6C87E-13AA-0F78-BF74-1357DE69DA5A}"/>
              </a:ext>
            </a:extLst>
          </p:cNvPr>
          <p:cNvSpPr txBox="1">
            <a:spLocks/>
          </p:cNvSpPr>
          <p:nvPr/>
        </p:nvSpPr>
        <p:spPr>
          <a:xfrm>
            <a:off x="4587676" y="136862"/>
            <a:ext cx="4426002" cy="1055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2800" dirty="0">
              <a:solidFill>
                <a:schemeClr val="bg1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0E5A219-D540-062F-566F-A74B25124E8A}"/>
              </a:ext>
            </a:extLst>
          </p:cNvPr>
          <p:cNvSpPr/>
          <p:nvPr/>
        </p:nvSpPr>
        <p:spPr>
          <a:xfrm>
            <a:off x="4219371" y="348355"/>
            <a:ext cx="3806786" cy="632701"/>
          </a:xfrm>
          <a:prstGeom prst="roundRect">
            <a:avLst>
              <a:gd name="adj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venir Next LT Pro Light" panose="020B0304020202020204" pitchFamily="34" charset="0"/>
              </a:rPr>
              <a:t>What we try to do...</a:t>
            </a:r>
            <a:endParaRPr lang="fr-CH" sz="2800" dirty="0">
              <a:solidFill>
                <a:schemeClr val="tx1"/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962E7F0-0304-40F9-7DD8-D6F1325EA5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693" b="74059" l="23594" r="41328">
                        <a14:foregroundMark x1="25234" y1="35842" x2="23984" y2="49307"/>
                        <a14:foregroundMark x1="23984" y1="49307" x2="24453" y2="58218"/>
                        <a14:foregroundMark x1="32109" y1="32871" x2="33750" y2="43366"/>
                        <a14:foregroundMark x1="33750" y1="43366" x2="32578" y2="51881"/>
                        <a14:foregroundMark x1="41328" y1="39010" x2="41484" y2="50099"/>
                        <a14:foregroundMark x1="41484" y1="50099" x2="41328" y2="51485"/>
                        <a14:foregroundMark x1="39141" y1="36238" x2="39141" y2="36238"/>
                        <a14:foregroundMark x1="38594" y1="36238" x2="38594" y2="36238"/>
                        <a14:foregroundMark x1="37891" y1="36634" x2="35156" y2="37030"/>
                        <a14:foregroundMark x1="38594" y1="69505" x2="39375" y2="70099"/>
                        <a14:foregroundMark x1="35234" y1="74455" x2="24922" y2="74257"/>
                        <a14:foregroundMark x1="24922" y1="74257" x2="26563" y2="70891"/>
                        <a14:foregroundMark x1="24531" y1="70891" x2="24375" y2="73663"/>
                        <a14:foregroundMark x1="23984" y1="64158" x2="23594" y2="65149"/>
                        <a14:foregroundMark x1="24219" y1="53267" x2="23750" y2="55842"/>
                        <a14:foregroundMark x1="23828" y1="43960" x2="24141" y2="46535"/>
                        <a14:foregroundMark x1="40313" y1="72673" x2="40469" y2="691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09" t="26058" r="56683" b="21409"/>
          <a:stretch>
            <a:fillRect/>
          </a:stretch>
        </p:blipFill>
        <p:spPr>
          <a:xfrm>
            <a:off x="1802609" y="3096231"/>
            <a:ext cx="1010844" cy="1021584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DAE93BC5-8809-B127-1B75-25B99052C2FA}"/>
              </a:ext>
            </a:extLst>
          </p:cNvPr>
          <p:cNvSpPr>
            <a:spLocks noChangeAspect="1"/>
          </p:cNvSpPr>
          <p:nvPr/>
        </p:nvSpPr>
        <p:spPr>
          <a:xfrm>
            <a:off x="1627306" y="3004760"/>
            <a:ext cx="1312977" cy="1313123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>
            <a:glow rad="38100">
              <a:schemeClr val="bg1"/>
            </a:glo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371DE7F-C5A9-1213-A34D-F587415824AE}"/>
              </a:ext>
            </a:extLst>
          </p:cNvPr>
          <p:cNvSpPr/>
          <p:nvPr/>
        </p:nvSpPr>
        <p:spPr>
          <a:xfrm>
            <a:off x="1650365" y="2207179"/>
            <a:ext cx="1270001" cy="1218184"/>
          </a:xfrm>
          <a:custGeom>
            <a:avLst/>
            <a:gdLst>
              <a:gd name="csX0" fmla="*/ 0 w 1262313"/>
              <a:gd name="csY0" fmla="*/ 1197057 h 1197057"/>
              <a:gd name="csX1" fmla="*/ 631157 w 1262313"/>
              <a:gd name="csY1" fmla="*/ 0 h 1197057"/>
              <a:gd name="csX2" fmla="*/ 1262313 w 1262313"/>
              <a:gd name="csY2" fmla="*/ 1197057 h 1197057"/>
              <a:gd name="csX3" fmla="*/ 0 w 1262313"/>
              <a:gd name="csY3" fmla="*/ 1197057 h 1197057"/>
              <a:gd name="csX0" fmla="*/ 0 w 1262313"/>
              <a:gd name="csY0" fmla="*/ 1197057 h 1197057"/>
              <a:gd name="csX1" fmla="*/ 631157 w 1262313"/>
              <a:gd name="csY1" fmla="*/ 0 h 1197057"/>
              <a:gd name="csX2" fmla="*/ 1262313 w 1262313"/>
              <a:gd name="csY2" fmla="*/ 1197057 h 1197057"/>
              <a:gd name="csX3" fmla="*/ 617789 w 1262313"/>
              <a:gd name="csY3" fmla="*/ 1197057 h 1197057"/>
              <a:gd name="csX4" fmla="*/ 0 w 1262313"/>
              <a:gd name="csY4" fmla="*/ 1197057 h 1197057"/>
              <a:gd name="csX0" fmla="*/ 0 w 1262313"/>
              <a:gd name="csY0" fmla="*/ 1197057 h 1197057"/>
              <a:gd name="csX1" fmla="*/ 631157 w 1262313"/>
              <a:gd name="csY1" fmla="*/ 0 h 1197057"/>
              <a:gd name="csX2" fmla="*/ 1262313 w 1262313"/>
              <a:gd name="csY2" fmla="*/ 1197057 h 1197057"/>
              <a:gd name="csX3" fmla="*/ 643189 w 1262313"/>
              <a:gd name="csY3" fmla="*/ 793832 h 1197057"/>
              <a:gd name="csX4" fmla="*/ 0 w 1262313"/>
              <a:gd name="csY4" fmla="*/ 1197057 h 1197057"/>
              <a:gd name="csX0" fmla="*/ 0 w 1262320"/>
              <a:gd name="csY0" fmla="*/ 1197057 h 1218076"/>
              <a:gd name="csX1" fmla="*/ 631157 w 1262320"/>
              <a:gd name="csY1" fmla="*/ 0 h 1218076"/>
              <a:gd name="csX2" fmla="*/ 1262313 w 1262320"/>
              <a:gd name="csY2" fmla="*/ 1197057 h 1218076"/>
              <a:gd name="csX3" fmla="*/ 643189 w 1262320"/>
              <a:gd name="csY3" fmla="*/ 793832 h 1218076"/>
              <a:gd name="csX4" fmla="*/ 0 w 1262320"/>
              <a:gd name="csY4" fmla="*/ 1197057 h 1218076"/>
              <a:gd name="csX0" fmla="*/ 0 w 1262320"/>
              <a:gd name="csY0" fmla="*/ 1197057 h 1218184"/>
              <a:gd name="csX1" fmla="*/ 631157 w 1262320"/>
              <a:gd name="csY1" fmla="*/ 0 h 1218184"/>
              <a:gd name="csX2" fmla="*/ 1262313 w 1262320"/>
              <a:gd name="csY2" fmla="*/ 1197057 h 1218184"/>
              <a:gd name="csX3" fmla="*/ 646364 w 1262320"/>
              <a:gd name="csY3" fmla="*/ 797007 h 1218184"/>
              <a:gd name="csX4" fmla="*/ 0 w 1262320"/>
              <a:gd name="csY4" fmla="*/ 1197057 h 1218184"/>
              <a:gd name="csX0" fmla="*/ 0 w 1262345"/>
              <a:gd name="csY0" fmla="*/ 1197057 h 1218184"/>
              <a:gd name="csX1" fmla="*/ 631157 w 1262345"/>
              <a:gd name="csY1" fmla="*/ 0 h 1218184"/>
              <a:gd name="csX2" fmla="*/ 1262313 w 1262345"/>
              <a:gd name="csY2" fmla="*/ 1197057 h 1218184"/>
              <a:gd name="csX3" fmla="*/ 646364 w 1262345"/>
              <a:gd name="csY3" fmla="*/ 797007 h 1218184"/>
              <a:gd name="csX4" fmla="*/ 0 w 1262345"/>
              <a:gd name="csY4" fmla="*/ 1197057 h 121818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262345" h="1218184">
                <a:moveTo>
                  <a:pt x="0" y="1197057"/>
                </a:moveTo>
                <a:lnTo>
                  <a:pt x="631157" y="0"/>
                </a:lnTo>
                <a:lnTo>
                  <a:pt x="1262313" y="1197057"/>
                </a:lnTo>
                <a:cubicBezTo>
                  <a:pt x="1264318" y="1329362"/>
                  <a:pt x="1174249" y="797007"/>
                  <a:pt x="646364" y="797007"/>
                </a:cubicBezTo>
                <a:cubicBezTo>
                  <a:pt x="118479" y="797007"/>
                  <a:pt x="2005" y="1329362"/>
                  <a:pt x="0" y="1197057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66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5B63B9-E2DD-F103-B575-4D6CE20F7589}"/>
              </a:ext>
            </a:extLst>
          </p:cNvPr>
          <p:cNvSpPr/>
          <p:nvPr/>
        </p:nvSpPr>
        <p:spPr>
          <a:xfrm>
            <a:off x="10953568" y="6437743"/>
            <a:ext cx="1238432" cy="6289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AC46CBC-CFFC-C92D-2E7A-D3157AAF2314}"/>
              </a:ext>
            </a:extLst>
          </p:cNvPr>
          <p:cNvSpPr/>
          <p:nvPr/>
        </p:nvSpPr>
        <p:spPr>
          <a:xfrm rot="21540000">
            <a:off x="2333077" y="1567663"/>
            <a:ext cx="6772594" cy="1002607"/>
          </a:xfrm>
          <a:prstGeom prst="arc">
            <a:avLst>
              <a:gd name="adj1" fmla="val 10937252"/>
              <a:gd name="adj2" fmla="val 21485705"/>
            </a:avLst>
          </a:prstGeom>
          <a:noFill/>
          <a:ln w="76200">
            <a:gradFill flip="none" rotWithShape="1">
              <a:gsLst>
                <a:gs pos="0">
                  <a:srgbClr val="FFC000">
                    <a:alpha val="0"/>
                  </a:srgbClr>
                </a:gs>
                <a:gs pos="17000">
                  <a:srgbClr val="FFC000"/>
                </a:gs>
                <a:gs pos="100000">
                  <a:srgbClr val="FFC000"/>
                </a:gs>
              </a:gsLst>
              <a:lin ang="0" scaled="1"/>
              <a:tileRect/>
            </a:gra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445B6D-CB96-38BB-4DFC-35EC5CFD6E86}"/>
              </a:ext>
            </a:extLst>
          </p:cNvPr>
          <p:cNvSpPr txBox="1">
            <a:spLocks/>
          </p:cNvSpPr>
          <p:nvPr/>
        </p:nvSpPr>
        <p:spPr>
          <a:xfrm>
            <a:off x="4920290" y="1468409"/>
            <a:ext cx="4426002" cy="1055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We look at…</a:t>
            </a:r>
            <a:endParaRPr lang="fr-CH" sz="2400" dirty="0">
              <a:solidFill>
                <a:schemeClr val="bg1"/>
              </a:solidFill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1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FB4AB-4FCF-F7D1-941E-22DA28922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AA279C21-98C8-5667-E01C-1A40F0ED131E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36" name="Picture 35" descr="Circuit board">
              <a:extLst>
                <a:ext uri="{FF2B5EF4-FFF2-40B4-BE49-F238E27FC236}">
                  <a16:creationId xmlns:a16="http://schemas.microsoft.com/office/drawing/2014/main" id="{B5CD4D15-239E-4E18-683A-9BB97AE3C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074CA13-714A-563C-E2C8-79FA68A2931D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1D81070-77A6-A027-D640-07EF794EF1B5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9E97C74-087B-E5AA-A6B3-00AFBB7A0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B72B26F-08CD-A2D9-5D48-A20A4CED9F89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3100E33-B4B9-0D4D-ECF0-7D782BDC568A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B132ED4-A65E-0C3C-BFE4-093CC3A6B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D487C4B-B058-03F4-6A5F-B6566F6F2473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DF28221-A73B-D219-7D65-2814B9E01C45}"/>
              </a:ext>
            </a:extLst>
          </p:cNvPr>
          <p:cNvSpPr/>
          <p:nvPr/>
        </p:nvSpPr>
        <p:spPr>
          <a:xfrm>
            <a:off x="3526566" y="-91372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78B08F-DB88-3C72-886D-649A2FBC6E19}"/>
              </a:ext>
            </a:extLst>
          </p:cNvPr>
          <p:cNvSpPr/>
          <p:nvPr/>
        </p:nvSpPr>
        <p:spPr>
          <a:xfrm>
            <a:off x="3803859" y="1947430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D82503A-4E61-463C-55CF-1486F0099646}"/>
              </a:ext>
            </a:extLst>
          </p:cNvPr>
          <p:cNvSpPr/>
          <p:nvPr/>
        </p:nvSpPr>
        <p:spPr>
          <a:xfrm>
            <a:off x="379094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4741C36-DA66-63AE-C75E-F9A7A560BB6E}"/>
              </a:ext>
            </a:extLst>
          </p:cNvPr>
          <p:cNvSpPr/>
          <p:nvPr/>
        </p:nvSpPr>
        <p:spPr>
          <a:xfrm>
            <a:off x="3803859" y="448920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Single-mode fiber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C40A2F-C8B6-3E7F-72BB-93E14305D4DD}"/>
              </a:ext>
            </a:extLst>
          </p:cNvPr>
          <p:cNvSpPr/>
          <p:nvPr/>
        </p:nvSpPr>
        <p:spPr>
          <a:xfrm>
            <a:off x="379094" y="-91963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94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B614B-A98B-E0F8-6D71-815D1C86D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078AE038-5903-4353-DC4C-F781D0804438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33" name="Picture 32" descr="Circuit board">
              <a:extLst>
                <a:ext uri="{FF2B5EF4-FFF2-40B4-BE49-F238E27FC236}">
                  <a16:creationId xmlns:a16="http://schemas.microsoft.com/office/drawing/2014/main" id="{9F76B839-C4AE-54DD-3B71-A4A2F3216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0F78395-878F-B423-BFA7-16180863BBE8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C4DF8F-76C0-FCEE-3A61-27A0384B325F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02F7F8E-54C7-4E39-8B69-40D044688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2141C8-83ED-6431-539D-7CAEF00B7768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3499B3C-ED6D-B83B-7BCA-F5CA2D877973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BE9C463-0BF9-F97D-D936-40F7A76B1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48A7550-6B6F-0A14-6F8F-56A69B1EC3C2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8A47491-E7A1-416F-6A59-5C4778CC738C}"/>
              </a:ext>
            </a:extLst>
          </p:cNvPr>
          <p:cNvSpPr/>
          <p:nvPr/>
        </p:nvSpPr>
        <p:spPr>
          <a:xfrm>
            <a:off x="3803859" y="1947430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E4821-64F0-1358-AFE5-DFE187CB1E19}"/>
              </a:ext>
            </a:extLst>
          </p:cNvPr>
          <p:cNvSpPr/>
          <p:nvPr/>
        </p:nvSpPr>
        <p:spPr>
          <a:xfrm>
            <a:off x="3803859" y="448920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Single-mode fiber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6A99ECD-B61C-9E91-8F68-E95F8FBDCA94}"/>
              </a:ext>
            </a:extLst>
          </p:cNvPr>
          <p:cNvSpPr/>
          <p:nvPr/>
        </p:nvSpPr>
        <p:spPr>
          <a:xfrm>
            <a:off x="3802906" y="4489201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B6AD4B6-F78C-848A-ACAD-13EBFABC3110}"/>
              </a:ext>
            </a:extLst>
          </p:cNvPr>
          <p:cNvGrpSpPr/>
          <p:nvPr/>
        </p:nvGrpSpPr>
        <p:grpSpPr>
          <a:xfrm>
            <a:off x="7024896" y="4972796"/>
            <a:ext cx="4911016" cy="776458"/>
            <a:chOff x="7004464" y="1384995"/>
            <a:chExt cx="4911016" cy="776458"/>
          </a:xfrm>
          <a:effectLst>
            <a:innerShdw blurRad="127000">
              <a:srgbClr val="FF0000"/>
            </a:innerShdw>
          </a:effectLst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EAE4A39-C12A-9A02-77CB-25D49E6A7357}"/>
                </a:ext>
              </a:extLst>
            </p:cNvPr>
            <p:cNvSpPr/>
            <p:nvPr/>
          </p:nvSpPr>
          <p:spPr>
            <a:xfrm>
              <a:off x="7004464" y="1384995"/>
              <a:ext cx="4911016" cy="776458"/>
            </a:xfrm>
            <a:prstGeom prst="roundRect">
              <a:avLst>
                <a:gd name="adj" fmla="val 17569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>
                <a:srgbClr val="FF0000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Detectors &amp; cryogeny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sp>
          <p:nvSpPr>
            <p:cNvPr id="14" name="Wave 13">
              <a:extLst>
                <a:ext uri="{FF2B5EF4-FFF2-40B4-BE49-F238E27FC236}">
                  <a16:creationId xmlns:a16="http://schemas.microsoft.com/office/drawing/2014/main" id="{EDECF652-666F-693D-E8A2-0298994E86CE}"/>
                </a:ext>
              </a:extLst>
            </p:cNvPr>
            <p:cNvSpPr/>
            <p:nvPr/>
          </p:nvSpPr>
          <p:spPr>
            <a:xfrm>
              <a:off x="10595353" y="1571887"/>
              <a:ext cx="567605" cy="416523"/>
            </a:xfrm>
            <a:prstGeom prst="wave">
              <a:avLst>
                <a:gd name="adj1" fmla="val 6626"/>
                <a:gd name="adj2" fmla="val 2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</a:t>
              </a:r>
              <a:r>
                <a:rPr lang="en-US" baseline="30000" dirty="0">
                  <a:solidFill>
                    <a:schemeClr val="bg1"/>
                  </a:solidFill>
                </a:rPr>
                <a:t>0</a:t>
              </a:r>
              <a:endParaRPr lang="fr-CH" baseline="3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A084A4A-0068-6B36-24B1-DEF37E62474C}"/>
              </a:ext>
            </a:extLst>
          </p:cNvPr>
          <p:cNvGrpSpPr/>
          <p:nvPr/>
        </p:nvGrpSpPr>
        <p:grpSpPr>
          <a:xfrm>
            <a:off x="7004464" y="5888337"/>
            <a:ext cx="4911016" cy="776458"/>
            <a:chOff x="6982611" y="4303885"/>
            <a:chExt cx="4911016" cy="776458"/>
          </a:xfrm>
          <a:effectLst>
            <a:innerShdw blurRad="114300">
              <a:srgbClr val="FF0000"/>
            </a:innerShdw>
          </a:effectLst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A13424C-0007-12B4-3D70-367BF80D59AE}"/>
                </a:ext>
              </a:extLst>
            </p:cNvPr>
            <p:cNvSpPr/>
            <p:nvPr/>
          </p:nvSpPr>
          <p:spPr>
            <a:xfrm>
              <a:off x="6982611" y="4303885"/>
              <a:ext cx="4911016" cy="776458"/>
            </a:xfrm>
            <a:prstGeom prst="roundRect">
              <a:avLst>
                <a:gd name="adj" fmla="val 16342"/>
              </a:avLst>
            </a:prstGeom>
            <a:solidFill>
              <a:schemeClr val="bg1"/>
            </a:solidFill>
            <a:ln>
              <a:noFill/>
            </a:ln>
            <a:effectLst>
              <a:innerShdw blurRad="101600">
                <a:srgbClr val="FF0000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Vacuum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sp>
          <p:nvSpPr>
            <p:cNvPr id="25" name="Wave 24">
              <a:extLst>
                <a:ext uri="{FF2B5EF4-FFF2-40B4-BE49-F238E27FC236}">
                  <a16:creationId xmlns:a16="http://schemas.microsoft.com/office/drawing/2014/main" id="{713DD20E-77DA-F43F-F878-0E998B108753}"/>
                </a:ext>
              </a:extLst>
            </p:cNvPr>
            <p:cNvSpPr/>
            <p:nvPr/>
          </p:nvSpPr>
          <p:spPr>
            <a:xfrm>
              <a:off x="10595354" y="4444465"/>
              <a:ext cx="567605" cy="416523"/>
            </a:xfrm>
            <a:prstGeom prst="wave">
              <a:avLst>
                <a:gd name="adj1" fmla="val 6626"/>
                <a:gd name="adj2" fmla="val 2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</a:t>
              </a:r>
              <a:r>
                <a:rPr lang="en-US" baseline="30000" dirty="0">
                  <a:solidFill>
                    <a:schemeClr val="bg1"/>
                  </a:solidFill>
                </a:rPr>
                <a:t>0</a:t>
              </a:r>
              <a:endParaRPr lang="fr-CH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Wave 44">
            <a:extLst>
              <a:ext uri="{FF2B5EF4-FFF2-40B4-BE49-F238E27FC236}">
                <a16:creationId xmlns:a16="http://schemas.microsoft.com/office/drawing/2014/main" id="{A5239079-4FA4-67E3-82EE-107FCE6EF42E}"/>
              </a:ext>
            </a:extLst>
          </p:cNvPr>
          <p:cNvSpPr/>
          <p:nvPr/>
        </p:nvSpPr>
        <p:spPr>
          <a:xfrm>
            <a:off x="5690821" y="1703594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EDA2648-FCAE-B4A2-EA82-4FD896B9F378}"/>
              </a:ext>
            </a:extLst>
          </p:cNvPr>
          <p:cNvSpPr/>
          <p:nvPr/>
        </p:nvSpPr>
        <p:spPr>
          <a:xfrm>
            <a:off x="7004464" y="1167788"/>
            <a:ext cx="4911016" cy="3611803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Diffraction element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Wave 15">
            <a:extLst>
              <a:ext uri="{FF2B5EF4-FFF2-40B4-BE49-F238E27FC236}">
                <a16:creationId xmlns:a16="http://schemas.microsoft.com/office/drawing/2014/main" id="{5BC7588A-6FDA-06C3-27BF-BABCEC694FC9}"/>
              </a:ext>
            </a:extLst>
          </p:cNvPr>
          <p:cNvSpPr/>
          <p:nvPr/>
        </p:nvSpPr>
        <p:spPr>
          <a:xfrm>
            <a:off x="10040970" y="1215992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C084BB8-ABDA-C2AE-1A6F-642C40FF74E3}"/>
              </a:ext>
            </a:extLst>
          </p:cNvPr>
          <p:cNvSpPr/>
          <p:nvPr/>
        </p:nvSpPr>
        <p:spPr>
          <a:xfrm rot="16200000" flipH="1">
            <a:off x="7465536" y="3764663"/>
            <a:ext cx="544850" cy="433672"/>
          </a:xfrm>
          <a:custGeom>
            <a:avLst/>
            <a:gdLst>
              <a:gd name="csX0" fmla="*/ 0 w 1485233"/>
              <a:gd name="csY0" fmla="*/ 326865 h 639432"/>
              <a:gd name="csX1" fmla="*/ 693713 w 1485233"/>
              <a:gd name="csY1" fmla="*/ 557057 h 639432"/>
              <a:gd name="csX2" fmla="*/ 1015780 w 1485233"/>
              <a:gd name="csY2" fmla="*/ 537259 h 639432"/>
              <a:gd name="csX3" fmla="*/ 1106539 w 1485233"/>
              <a:gd name="csY3" fmla="*/ 514844 h 639432"/>
              <a:gd name="csX4" fmla="*/ 1256580 w 1485233"/>
              <a:gd name="csY4" fmla="*/ 639432 h 639432"/>
              <a:gd name="csX5" fmla="*/ 1485233 w 1485233"/>
              <a:gd name="csY5" fmla="*/ 639432 h 639432"/>
              <a:gd name="csX6" fmla="*/ 1258497 w 1485233"/>
              <a:gd name="csY6" fmla="*/ 451158 h 639432"/>
              <a:gd name="csX7" fmla="*/ 1259208 w 1485233"/>
              <a:gd name="csY7" fmla="*/ 416844 h 639432"/>
              <a:gd name="csX8" fmla="*/ 1262063 w 1485233"/>
              <a:gd name="csY8" fmla="*/ 194304 h 639432"/>
              <a:gd name="csX9" fmla="*/ 1254245 w 1485233"/>
              <a:gd name="csY9" fmla="*/ 191803 h 639432"/>
              <a:gd name="csX10" fmla="*/ 1485232 w 1485233"/>
              <a:gd name="csY10" fmla="*/ 0 h 639432"/>
              <a:gd name="csX11" fmla="*/ 1256579 w 1485233"/>
              <a:gd name="csY11" fmla="*/ 0 h 639432"/>
              <a:gd name="csX12" fmla="*/ 1085781 w 1485233"/>
              <a:gd name="csY12" fmla="*/ 141824 h 639432"/>
              <a:gd name="csX13" fmla="*/ 1013410 w 1485233"/>
              <a:gd name="csY13" fmla="*/ 122817 h 639432"/>
              <a:gd name="csX14" fmla="*/ 693713 w 1485233"/>
              <a:gd name="csY14" fmla="*/ 96673 h 639432"/>
              <a:gd name="csX15" fmla="*/ 0 w 1485233"/>
              <a:gd name="csY15" fmla="*/ 326865 h 6394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1485233" h="639432">
                <a:moveTo>
                  <a:pt x="0" y="326865"/>
                </a:moveTo>
                <a:cubicBezTo>
                  <a:pt x="161858" y="477809"/>
                  <a:pt x="310586" y="557057"/>
                  <a:pt x="693713" y="557057"/>
                </a:cubicBezTo>
                <a:cubicBezTo>
                  <a:pt x="794079" y="566052"/>
                  <a:pt x="911555" y="556559"/>
                  <a:pt x="1015780" y="537259"/>
                </a:cubicBezTo>
                <a:lnTo>
                  <a:pt x="1106539" y="514844"/>
                </a:lnTo>
                <a:lnTo>
                  <a:pt x="1256580" y="639432"/>
                </a:lnTo>
                <a:lnTo>
                  <a:pt x="1485233" y="639432"/>
                </a:lnTo>
                <a:lnTo>
                  <a:pt x="1258497" y="451158"/>
                </a:lnTo>
                <a:lnTo>
                  <a:pt x="1259208" y="416844"/>
                </a:lnTo>
                <a:cubicBezTo>
                  <a:pt x="1262814" y="235300"/>
                  <a:pt x="1256102" y="445080"/>
                  <a:pt x="1262063" y="194304"/>
                </a:cubicBezTo>
                <a:lnTo>
                  <a:pt x="1254245" y="191803"/>
                </a:lnTo>
                <a:lnTo>
                  <a:pt x="1485232" y="0"/>
                </a:lnTo>
                <a:lnTo>
                  <a:pt x="1256579" y="0"/>
                </a:lnTo>
                <a:lnTo>
                  <a:pt x="1085781" y="141824"/>
                </a:lnTo>
                <a:lnTo>
                  <a:pt x="1013410" y="122817"/>
                </a:lnTo>
                <a:cubicBezTo>
                  <a:pt x="912068" y="100443"/>
                  <a:pt x="798885" y="85627"/>
                  <a:pt x="693713" y="96673"/>
                </a:cubicBezTo>
                <a:cubicBezTo>
                  <a:pt x="310586" y="96673"/>
                  <a:pt x="159998" y="175921"/>
                  <a:pt x="0" y="326865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" wrap="square" rtlCol="0" anchor="t">
            <a:noAutofit/>
          </a:bodyPr>
          <a:lstStyle/>
          <a:p>
            <a:r>
              <a:rPr lang="fr-FR" sz="1400" dirty="0"/>
              <a:t>&gt;5</a:t>
            </a:r>
            <a:endParaRPr lang="fr-CH" sz="14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CC83485-359E-007E-902A-F07E661B2FE8}"/>
              </a:ext>
            </a:extLst>
          </p:cNvPr>
          <p:cNvSpPr/>
          <p:nvPr/>
        </p:nvSpPr>
        <p:spPr>
          <a:xfrm>
            <a:off x="7118260" y="1730793"/>
            <a:ext cx="2149740" cy="1408169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Ruled grating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B278ABA-00A1-5CDC-689E-86B54FA8CEFF}"/>
              </a:ext>
            </a:extLst>
          </p:cNvPr>
          <p:cNvSpPr/>
          <p:nvPr/>
        </p:nvSpPr>
        <p:spPr>
          <a:xfrm>
            <a:off x="7141609" y="3251481"/>
            <a:ext cx="2103041" cy="1281397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Wet etching grating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65325472-518B-A79D-E1C6-E0155B9C9A50}"/>
              </a:ext>
            </a:extLst>
          </p:cNvPr>
          <p:cNvSpPr/>
          <p:nvPr/>
        </p:nvSpPr>
        <p:spPr>
          <a:xfrm>
            <a:off x="9411381" y="1746582"/>
            <a:ext cx="2259003" cy="1365816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Volume Phase Holographic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44A300A-3702-F760-F5DE-772526E2F97A}"/>
              </a:ext>
            </a:extLst>
          </p:cNvPr>
          <p:cNvSpPr/>
          <p:nvPr/>
        </p:nvSpPr>
        <p:spPr>
          <a:xfrm>
            <a:off x="9411019" y="3251481"/>
            <a:ext cx="2278580" cy="1293970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CH" sz="1100" dirty="0" err="1">
                <a:solidFill>
                  <a:schemeClr val="tx1"/>
                </a:solidFill>
              </a:rPr>
              <a:t>Virtually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Imaged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Phased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Array</a:t>
            </a:r>
            <a:endParaRPr lang="fr-CH" sz="1100" dirty="0">
              <a:solidFill>
                <a:schemeClr val="tx1"/>
              </a:solidFill>
            </a:endParaRPr>
          </a:p>
          <a:p>
            <a:endParaRPr lang="fr-CH" sz="14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0214F9-EDAF-2DCB-04A1-8A2F5B14B6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" t="13870" r="-1930" b="25080"/>
          <a:stretch>
            <a:fillRect/>
          </a:stretch>
        </p:blipFill>
        <p:spPr>
          <a:xfrm>
            <a:off x="9952537" y="2008147"/>
            <a:ext cx="1640387" cy="1003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E12033-2E97-5A71-A5D2-C21DD97238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r="8567" b="5245"/>
          <a:stretch>
            <a:fillRect/>
          </a:stretch>
        </p:blipFill>
        <p:spPr>
          <a:xfrm>
            <a:off x="7282897" y="2061987"/>
            <a:ext cx="1842597" cy="9815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20B0AB5-D260-934F-04ED-E2CAB3810A5E}"/>
              </a:ext>
            </a:extLst>
          </p:cNvPr>
          <p:cNvSpPr txBox="1"/>
          <p:nvPr/>
        </p:nvSpPr>
        <p:spPr>
          <a:xfrm>
            <a:off x="10512354" y="2780771"/>
            <a:ext cx="104123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solidFill>
                  <a:schemeClr val="bg1"/>
                </a:solidFill>
              </a:rPr>
              <a:t>e.g. NIGHT</a:t>
            </a:r>
            <a:endParaRPr lang="fr-CH" sz="900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CB7E88-93E4-07F6-16D3-97300421DD8F}"/>
              </a:ext>
            </a:extLst>
          </p:cNvPr>
          <p:cNvSpPr txBox="1"/>
          <p:nvPr/>
        </p:nvSpPr>
        <p:spPr>
          <a:xfrm>
            <a:off x="7195539" y="2821682"/>
            <a:ext cx="1926326" cy="230832"/>
          </a:xfrm>
          <a:prstGeom prst="rect">
            <a:avLst/>
          </a:prstGeom>
          <a:gradFill flip="none" rotWithShape="1">
            <a:gsLst>
              <a:gs pos="39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r"/>
            <a:r>
              <a:rPr lang="en-US" sz="900" i="1" dirty="0"/>
              <a:t>e.g. RISTRETTO</a:t>
            </a:r>
            <a:endParaRPr lang="fr-CH" sz="900" i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B8F6010-CCE3-236C-C87F-95B8320198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024" y="2644506"/>
            <a:ext cx="629310" cy="43074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3F193CE-D6D4-F640-A77F-BFBAA0FC3E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3" t="57493"/>
          <a:stretch>
            <a:fillRect/>
          </a:stretch>
        </p:blipFill>
        <p:spPr>
          <a:xfrm flipH="1">
            <a:off x="7219389" y="3550921"/>
            <a:ext cx="1965749" cy="93828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E732CBF-6759-8148-1DA8-FEB2001D9E3E}"/>
              </a:ext>
            </a:extLst>
          </p:cNvPr>
          <p:cNvSpPr txBox="1"/>
          <p:nvPr/>
        </p:nvSpPr>
        <p:spPr>
          <a:xfrm>
            <a:off x="7246551" y="4251027"/>
            <a:ext cx="1938587" cy="230832"/>
          </a:xfrm>
          <a:prstGeom prst="rect">
            <a:avLst/>
          </a:prstGeom>
          <a:gradFill flip="none" rotWithShape="1">
            <a:gsLst>
              <a:gs pos="39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r"/>
            <a:r>
              <a:rPr lang="en-US" sz="900" i="1" dirty="0"/>
              <a:t>e.g. NIRPS</a:t>
            </a:r>
            <a:endParaRPr lang="fr-CH" sz="900" i="1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4BBDFD1-7C43-0551-58F5-1D8CA41475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0" t="7980" r="25300" b="13770"/>
          <a:stretch>
            <a:fillRect/>
          </a:stretch>
        </p:blipFill>
        <p:spPr>
          <a:xfrm>
            <a:off x="9556931" y="3545711"/>
            <a:ext cx="826761" cy="87578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6E2B7C4-52BA-6009-C0C2-837EF20E7B7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2" t="7215" r="27982" b="9450"/>
          <a:stretch>
            <a:fillRect/>
          </a:stretch>
        </p:blipFill>
        <p:spPr>
          <a:xfrm>
            <a:off x="10512354" y="3557676"/>
            <a:ext cx="1014981" cy="863817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D408F07-0B44-2F1C-AA75-E20FF6438DAF}"/>
              </a:ext>
            </a:extLst>
          </p:cNvPr>
          <p:cNvSpPr>
            <a:spLocks noChangeAspect="1"/>
          </p:cNvSpPr>
          <p:nvPr/>
        </p:nvSpPr>
        <p:spPr>
          <a:xfrm>
            <a:off x="8948777" y="174795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1D50B24-35C6-15E7-627B-A647624C1A48}"/>
              </a:ext>
            </a:extLst>
          </p:cNvPr>
          <p:cNvSpPr>
            <a:spLocks noChangeAspect="1"/>
          </p:cNvSpPr>
          <p:nvPr/>
        </p:nvSpPr>
        <p:spPr>
          <a:xfrm>
            <a:off x="11368587" y="392460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sz="280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A8B6F46-42A2-5772-CB80-F74209AFB6EF}"/>
              </a:ext>
            </a:extLst>
          </p:cNvPr>
          <p:cNvSpPr>
            <a:spLocks noChangeAspect="1"/>
          </p:cNvSpPr>
          <p:nvPr/>
        </p:nvSpPr>
        <p:spPr>
          <a:xfrm>
            <a:off x="11364916" y="174795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FAE134A-4C70-4205-7A0A-F94BF25560C8}"/>
              </a:ext>
            </a:extLst>
          </p:cNvPr>
          <p:cNvSpPr>
            <a:spLocks noChangeAspect="1"/>
          </p:cNvSpPr>
          <p:nvPr/>
        </p:nvSpPr>
        <p:spPr>
          <a:xfrm>
            <a:off x="8939081" y="3264809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4B80F4B-4E18-E679-990C-78A9D842DA6E}"/>
              </a:ext>
            </a:extLst>
          </p:cNvPr>
          <p:cNvSpPr>
            <a:spLocks noChangeAspect="1"/>
          </p:cNvSpPr>
          <p:nvPr/>
        </p:nvSpPr>
        <p:spPr>
          <a:xfrm>
            <a:off x="11378831" y="5033351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F77F9DD-2985-1D97-50AE-A1F0CC932C44}"/>
              </a:ext>
            </a:extLst>
          </p:cNvPr>
          <p:cNvSpPr>
            <a:spLocks noChangeAspect="1"/>
          </p:cNvSpPr>
          <p:nvPr/>
        </p:nvSpPr>
        <p:spPr>
          <a:xfrm>
            <a:off x="11405087" y="5973080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A8BB8F2-B6CD-61BF-0FB6-186581870370}"/>
              </a:ext>
            </a:extLst>
          </p:cNvPr>
          <p:cNvSpPr/>
          <p:nvPr/>
        </p:nvSpPr>
        <p:spPr>
          <a:xfrm>
            <a:off x="379094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326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E11BB-1A82-FFE2-A54A-A07823723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323308D0-33CF-C135-486F-6F385B00E4B4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33" name="Picture 32" descr="Circuit board">
              <a:extLst>
                <a:ext uri="{FF2B5EF4-FFF2-40B4-BE49-F238E27FC236}">
                  <a16:creationId xmlns:a16="http://schemas.microsoft.com/office/drawing/2014/main" id="{6CAD6363-1A1B-BAA8-337D-43DE7ECB6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64B463A-7F90-7172-500A-DBCA227D17FB}"/>
                </a:ext>
              </a:extLst>
            </p:cNvPr>
            <p:cNvSpPr txBox="1"/>
            <p:nvPr/>
          </p:nvSpPr>
          <p:spPr>
            <a:xfrm>
              <a:off x="7979654" y="0"/>
              <a:ext cx="5881488" cy="954107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1A9DB98-FAF4-FAC2-1AEC-A9725C6184B7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C53B4D2-EB07-AF3E-DBCB-20258DBF1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EE8D2D5-E1F1-B529-BCB7-0AB8B0420052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5A31738-CDDE-52B3-6B17-508546B123BC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48EF1BB-563E-E8B3-B463-ED6B46EE7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8D8EF8B-0527-6480-C5E5-4BB2152027B5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AF1E86F-B19B-4DD8-7E5A-5BE0FD6E1115}"/>
              </a:ext>
            </a:extLst>
          </p:cNvPr>
          <p:cNvSpPr/>
          <p:nvPr/>
        </p:nvSpPr>
        <p:spPr>
          <a:xfrm>
            <a:off x="3803859" y="1947430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rgbClr val="FF0000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Spectrograph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C5275B-CE88-F2B8-AD7A-F3439E6551F7}"/>
              </a:ext>
            </a:extLst>
          </p:cNvPr>
          <p:cNvSpPr/>
          <p:nvPr/>
        </p:nvSpPr>
        <p:spPr>
          <a:xfrm>
            <a:off x="3803859" y="4489202"/>
            <a:ext cx="263639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Single-mode fiber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A538823-756B-E096-EF27-C958E1D98FAD}"/>
              </a:ext>
            </a:extLst>
          </p:cNvPr>
          <p:cNvSpPr/>
          <p:nvPr/>
        </p:nvSpPr>
        <p:spPr>
          <a:xfrm>
            <a:off x="3802906" y="4489201"/>
            <a:ext cx="2636398" cy="560151"/>
          </a:xfrm>
          <a:prstGeom prst="roundRect">
            <a:avLst>
              <a:gd name="adj" fmla="val 50000"/>
            </a:avLst>
          </a:prstGeom>
          <a:solidFill>
            <a:srgbClr val="000000">
              <a:alpha val="50196"/>
            </a:srgbClr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6A0A90A-C48D-D787-E317-A5BC84C13164}"/>
              </a:ext>
            </a:extLst>
          </p:cNvPr>
          <p:cNvGrpSpPr/>
          <p:nvPr/>
        </p:nvGrpSpPr>
        <p:grpSpPr>
          <a:xfrm>
            <a:off x="7024896" y="4972796"/>
            <a:ext cx="4911016" cy="776458"/>
            <a:chOff x="7004464" y="1384995"/>
            <a:chExt cx="4911016" cy="776458"/>
          </a:xfrm>
          <a:effectLst>
            <a:innerShdw blurRad="114300">
              <a:srgbClr val="FF0000"/>
            </a:innerShdw>
          </a:effectLst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27192FD-7697-2830-FF6F-DB08E482B3B4}"/>
                </a:ext>
              </a:extLst>
            </p:cNvPr>
            <p:cNvSpPr/>
            <p:nvPr/>
          </p:nvSpPr>
          <p:spPr>
            <a:xfrm>
              <a:off x="7004464" y="1384995"/>
              <a:ext cx="4911016" cy="776458"/>
            </a:xfrm>
            <a:prstGeom prst="roundRect">
              <a:avLst>
                <a:gd name="adj" fmla="val 17569"/>
              </a:avLst>
            </a:prstGeom>
            <a:solidFill>
              <a:schemeClr val="bg1"/>
            </a:solidFill>
            <a:ln>
              <a:noFill/>
            </a:ln>
            <a:effectLst>
              <a:innerShdw blurRad="114300">
                <a:srgbClr val="FF0000"/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Detectors &amp; cryogeny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sp>
          <p:nvSpPr>
            <p:cNvPr id="14" name="Wave 13">
              <a:extLst>
                <a:ext uri="{FF2B5EF4-FFF2-40B4-BE49-F238E27FC236}">
                  <a16:creationId xmlns:a16="http://schemas.microsoft.com/office/drawing/2014/main" id="{59E8177D-F749-2876-5EBD-5D7149D3FEC1}"/>
                </a:ext>
              </a:extLst>
            </p:cNvPr>
            <p:cNvSpPr/>
            <p:nvPr/>
          </p:nvSpPr>
          <p:spPr>
            <a:xfrm>
              <a:off x="10595353" y="1571887"/>
              <a:ext cx="567605" cy="416523"/>
            </a:xfrm>
            <a:prstGeom prst="wave">
              <a:avLst>
                <a:gd name="adj1" fmla="val 6626"/>
                <a:gd name="adj2" fmla="val 2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</a:t>
              </a:r>
              <a:r>
                <a:rPr lang="en-US" baseline="30000" dirty="0">
                  <a:solidFill>
                    <a:schemeClr val="bg1"/>
                  </a:solidFill>
                </a:rPr>
                <a:t>0</a:t>
              </a:r>
              <a:endParaRPr lang="fr-CH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Wave 44">
            <a:extLst>
              <a:ext uri="{FF2B5EF4-FFF2-40B4-BE49-F238E27FC236}">
                <a16:creationId xmlns:a16="http://schemas.microsoft.com/office/drawing/2014/main" id="{9B18A17A-3C10-AAA6-35EA-08830F08197D}"/>
              </a:ext>
            </a:extLst>
          </p:cNvPr>
          <p:cNvSpPr/>
          <p:nvPr/>
        </p:nvSpPr>
        <p:spPr>
          <a:xfrm>
            <a:off x="5690821" y="1703594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0955C9C-7FF5-3B3A-CA66-EDF33882B737}"/>
              </a:ext>
            </a:extLst>
          </p:cNvPr>
          <p:cNvSpPr/>
          <p:nvPr/>
        </p:nvSpPr>
        <p:spPr>
          <a:xfrm>
            <a:off x="7004464" y="1167788"/>
            <a:ext cx="4911016" cy="3611803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Diffraction element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6" name="Wave 15">
            <a:extLst>
              <a:ext uri="{FF2B5EF4-FFF2-40B4-BE49-F238E27FC236}">
                <a16:creationId xmlns:a16="http://schemas.microsoft.com/office/drawing/2014/main" id="{7FB7914D-7B8D-6B3F-710F-87DADB21418B}"/>
              </a:ext>
            </a:extLst>
          </p:cNvPr>
          <p:cNvSpPr/>
          <p:nvPr/>
        </p:nvSpPr>
        <p:spPr>
          <a:xfrm>
            <a:off x="10040970" y="1215992"/>
            <a:ext cx="567605" cy="416523"/>
          </a:xfrm>
          <a:prstGeom prst="wave">
            <a:avLst>
              <a:gd name="adj1" fmla="val 6626"/>
              <a:gd name="adj2" fmla="val 24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67738EB-F023-01B5-04B6-042A2FC43E13}"/>
              </a:ext>
            </a:extLst>
          </p:cNvPr>
          <p:cNvSpPr/>
          <p:nvPr/>
        </p:nvSpPr>
        <p:spPr>
          <a:xfrm rot="16200000" flipH="1">
            <a:off x="7465536" y="3764663"/>
            <a:ext cx="544850" cy="433672"/>
          </a:xfrm>
          <a:custGeom>
            <a:avLst/>
            <a:gdLst>
              <a:gd name="csX0" fmla="*/ 0 w 1485233"/>
              <a:gd name="csY0" fmla="*/ 326865 h 639432"/>
              <a:gd name="csX1" fmla="*/ 693713 w 1485233"/>
              <a:gd name="csY1" fmla="*/ 557057 h 639432"/>
              <a:gd name="csX2" fmla="*/ 1015780 w 1485233"/>
              <a:gd name="csY2" fmla="*/ 537259 h 639432"/>
              <a:gd name="csX3" fmla="*/ 1106539 w 1485233"/>
              <a:gd name="csY3" fmla="*/ 514844 h 639432"/>
              <a:gd name="csX4" fmla="*/ 1256580 w 1485233"/>
              <a:gd name="csY4" fmla="*/ 639432 h 639432"/>
              <a:gd name="csX5" fmla="*/ 1485233 w 1485233"/>
              <a:gd name="csY5" fmla="*/ 639432 h 639432"/>
              <a:gd name="csX6" fmla="*/ 1258497 w 1485233"/>
              <a:gd name="csY6" fmla="*/ 451158 h 639432"/>
              <a:gd name="csX7" fmla="*/ 1259208 w 1485233"/>
              <a:gd name="csY7" fmla="*/ 416844 h 639432"/>
              <a:gd name="csX8" fmla="*/ 1262063 w 1485233"/>
              <a:gd name="csY8" fmla="*/ 194304 h 639432"/>
              <a:gd name="csX9" fmla="*/ 1254245 w 1485233"/>
              <a:gd name="csY9" fmla="*/ 191803 h 639432"/>
              <a:gd name="csX10" fmla="*/ 1485232 w 1485233"/>
              <a:gd name="csY10" fmla="*/ 0 h 639432"/>
              <a:gd name="csX11" fmla="*/ 1256579 w 1485233"/>
              <a:gd name="csY11" fmla="*/ 0 h 639432"/>
              <a:gd name="csX12" fmla="*/ 1085781 w 1485233"/>
              <a:gd name="csY12" fmla="*/ 141824 h 639432"/>
              <a:gd name="csX13" fmla="*/ 1013410 w 1485233"/>
              <a:gd name="csY13" fmla="*/ 122817 h 639432"/>
              <a:gd name="csX14" fmla="*/ 693713 w 1485233"/>
              <a:gd name="csY14" fmla="*/ 96673 h 639432"/>
              <a:gd name="csX15" fmla="*/ 0 w 1485233"/>
              <a:gd name="csY15" fmla="*/ 326865 h 6394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1485233" h="639432">
                <a:moveTo>
                  <a:pt x="0" y="326865"/>
                </a:moveTo>
                <a:cubicBezTo>
                  <a:pt x="161858" y="477809"/>
                  <a:pt x="310586" y="557057"/>
                  <a:pt x="693713" y="557057"/>
                </a:cubicBezTo>
                <a:cubicBezTo>
                  <a:pt x="794079" y="566052"/>
                  <a:pt x="911555" y="556559"/>
                  <a:pt x="1015780" y="537259"/>
                </a:cubicBezTo>
                <a:lnTo>
                  <a:pt x="1106539" y="514844"/>
                </a:lnTo>
                <a:lnTo>
                  <a:pt x="1256580" y="639432"/>
                </a:lnTo>
                <a:lnTo>
                  <a:pt x="1485233" y="639432"/>
                </a:lnTo>
                <a:lnTo>
                  <a:pt x="1258497" y="451158"/>
                </a:lnTo>
                <a:lnTo>
                  <a:pt x="1259208" y="416844"/>
                </a:lnTo>
                <a:cubicBezTo>
                  <a:pt x="1262814" y="235300"/>
                  <a:pt x="1256102" y="445080"/>
                  <a:pt x="1262063" y="194304"/>
                </a:cubicBezTo>
                <a:lnTo>
                  <a:pt x="1254245" y="191803"/>
                </a:lnTo>
                <a:lnTo>
                  <a:pt x="1485232" y="0"/>
                </a:lnTo>
                <a:lnTo>
                  <a:pt x="1256579" y="0"/>
                </a:lnTo>
                <a:lnTo>
                  <a:pt x="1085781" y="141824"/>
                </a:lnTo>
                <a:lnTo>
                  <a:pt x="1013410" y="122817"/>
                </a:lnTo>
                <a:cubicBezTo>
                  <a:pt x="912068" y="100443"/>
                  <a:pt x="798885" y="85627"/>
                  <a:pt x="693713" y="96673"/>
                </a:cubicBezTo>
                <a:cubicBezTo>
                  <a:pt x="310586" y="96673"/>
                  <a:pt x="159998" y="175921"/>
                  <a:pt x="0" y="326865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" wrap="square" rtlCol="0" anchor="t">
            <a:noAutofit/>
          </a:bodyPr>
          <a:lstStyle/>
          <a:p>
            <a:r>
              <a:rPr lang="fr-FR" sz="1400" dirty="0"/>
              <a:t>&gt;5</a:t>
            </a:r>
            <a:endParaRPr lang="fr-CH" sz="14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ADF8E96-C22F-C3B2-D436-8ACC2897A6BF}"/>
              </a:ext>
            </a:extLst>
          </p:cNvPr>
          <p:cNvSpPr/>
          <p:nvPr/>
        </p:nvSpPr>
        <p:spPr>
          <a:xfrm>
            <a:off x="7118260" y="1730793"/>
            <a:ext cx="2149740" cy="1408169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Ruled grating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8EF5AA4D-6FD2-C658-BDAE-2A99D547A84F}"/>
              </a:ext>
            </a:extLst>
          </p:cNvPr>
          <p:cNvSpPr/>
          <p:nvPr/>
        </p:nvSpPr>
        <p:spPr>
          <a:xfrm>
            <a:off x="7141609" y="3251481"/>
            <a:ext cx="2103041" cy="1281397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Wet etching grating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1CC88DA5-686A-18A5-AB54-E886F5F46EDC}"/>
              </a:ext>
            </a:extLst>
          </p:cNvPr>
          <p:cNvSpPr/>
          <p:nvPr/>
        </p:nvSpPr>
        <p:spPr>
          <a:xfrm>
            <a:off x="9411381" y="1746582"/>
            <a:ext cx="2259003" cy="1365816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chemeClr val="tx1"/>
                </a:solidFill>
              </a:rPr>
              <a:t>Volume Phase Holographic</a:t>
            </a:r>
            <a:endParaRPr lang="fr-CH" sz="1100" dirty="0">
              <a:solidFill>
                <a:schemeClr val="tx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3177CBE-5BF2-1031-43C2-B13D5193CE96}"/>
              </a:ext>
            </a:extLst>
          </p:cNvPr>
          <p:cNvSpPr/>
          <p:nvPr/>
        </p:nvSpPr>
        <p:spPr>
          <a:xfrm>
            <a:off x="9411019" y="3251481"/>
            <a:ext cx="2278580" cy="1293970"/>
          </a:xfrm>
          <a:prstGeom prst="roundRect">
            <a:avLst>
              <a:gd name="adj" fmla="val 4288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CH" sz="1100" dirty="0" err="1">
                <a:solidFill>
                  <a:schemeClr val="tx1"/>
                </a:solidFill>
              </a:rPr>
              <a:t>Virtually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Imaged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Phased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Array</a:t>
            </a:r>
            <a:endParaRPr lang="fr-CH" sz="1100" dirty="0">
              <a:solidFill>
                <a:schemeClr val="tx1"/>
              </a:solidFill>
            </a:endParaRPr>
          </a:p>
          <a:p>
            <a:endParaRPr lang="fr-CH" sz="14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B9559A-5B68-CDA3-5355-B3D5FC255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" t="13870" r="-1930" b="25080"/>
          <a:stretch>
            <a:fillRect/>
          </a:stretch>
        </p:blipFill>
        <p:spPr>
          <a:xfrm>
            <a:off x="9952537" y="2008147"/>
            <a:ext cx="1640387" cy="1003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2C697F-4FDB-6497-0BFF-5AE1D5746E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r="8567" b="5245"/>
          <a:stretch>
            <a:fillRect/>
          </a:stretch>
        </p:blipFill>
        <p:spPr>
          <a:xfrm>
            <a:off x="7282897" y="2061987"/>
            <a:ext cx="1842597" cy="9815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7214A6E-7E45-3267-18BE-DD4D5E9C0DC7}"/>
              </a:ext>
            </a:extLst>
          </p:cNvPr>
          <p:cNvSpPr txBox="1"/>
          <p:nvPr/>
        </p:nvSpPr>
        <p:spPr>
          <a:xfrm>
            <a:off x="10512354" y="2780771"/>
            <a:ext cx="104123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solidFill>
                  <a:schemeClr val="bg1"/>
                </a:solidFill>
              </a:rPr>
              <a:t>e.g. NIGHT</a:t>
            </a:r>
            <a:endParaRPr lang="fr-CH" sz="900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283032-B45F-DCCF-1A2B-C33DDD6D9A22}"/>
              </a:ext>
            </a:extLst>
          </p:cNvPr>
          <p:cNvSpPr txBox="1"/>
          <p:nvPr/>
        </p:nvSpPr>
        <p:spPr>
          <a:xfrm>
            <a:off x="7195539" y="2821682"/>
            <a:ext cx="1926326" cy="230832"/>
          </a:xfrm>
          <a:prstGeom prst="rect">
            <a:avLst/>
          </a:prstGeom>
          <a:gradFill flip="none" rotWithShape="1">
            <a:gsLst>
              <a:gs pos="39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r"/>
            <a:r>
              <a:rPr lang="en-US" sz="900" i="1" dirty="0"/>
              <a:t>e.g. RISTRETTO</a:t>
            </a:r>
            <a:endParaRPr lang="fr-CH" sz="900" i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F8A2C40-7C26-6B5F-BD76-04415CBC44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024" y="2644506"/>
            <a:ext cx="629310" cy="43074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7A91AE6-C503-4AA4-1DBE-856BA8D411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3" t="57493"/>
          <a:stretch>
            <a:fillRect/>
          </a:stretch>
        </p:blipFill>
        <p:spPr>
          <a:xfrm flipH="1">
            <a:off x="7219389" y="3550921"/>
            <a:ext cx="1965749" cy="93828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D0DCC56-5641-6B5B-E91D-C828FE86C336}"/>
              </a:ext>
            </a:extLst>
          </p:cNvPr>
          <p:cNvSpPr txBox="1"/>
          <p:nvPr/>
        </p:nvSpPr>
        <p:spPr>
          <a:xfrm>
            <a:off x="7246551" y="4251027"/>
            <a:ext cx="1938587" cy="230832"/>
          </a:xfrm>
          <a:prstGeom prst="rect">
            <a:avLst/>
          </a:prstGeom>
          <a:gradFill flip="none" rotWithShape="1">
            <a:gsLst>
              <a:gs pos="39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r"/>
            <a:r>
              <a:rPr lang="en-US" sz="900" i="1" dirty="0"/>
              <a:t>e.g. NIRPS</a:t>
            </a:r>
            <a:endParaRPr lang="fr-CH" sz="900" i="1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10BBCC7D-7904-D999-9922-48ACE8F66B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0" t="7980" r="25300" b="13770"/>
          <a:stretch>
            <a:fillRect/>
          </a:stretch>
        </p:blipFill>
        <p:spPr>
          <a:xfrm>
            <a:off x="9556931" y="3545711"/>
            <a:ext cx="826761" cy="87578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BBCA961-D759-1A32-202F-945B100891A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2" t="7215" r="27982" b="9450"/>
          <a:stretch>
            <a:fillRect/>
          </a:stretch>
        </p:blipFill>
        <p:spPr>
          <a:xfrm>
            <a:off x="10512354" y="3557676"/>
            <a:ext cx="1014981" cy="863817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73FC0E3-0F03-BE5A-BBF9-865A8AC5334E}"/>
              </a:ext>
            </a:extLst>
          </p:cNvPr>
          <p:cNvSpPr>
            <a:spLocks noChangeAspect="1"/>
          </p:cNvSpPr>
          <p:nvPr/>
        </p:nvSpPr>
        <p:spPr>
          <a:xfrm>
            <a:off x="8948777" y="174795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759CB4A-EEFD-76EF-F7B2-EF13C2722751}"/>
              </a:ext>
            </a:extLst>
          </p:cNvPr>
          <p:cNvSpPr>
            <a:spLocks noChangeAspect="1"/>
          </p:cNvSpPr>
          <p:nvPr/>
        </p:nvSpPr>
        <p:spPr>
          <a:xfrm>
            <a:off x="11368587" y="392460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sz="280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93666B1-C2E2-3AF2-763F-F8C947AFE0FE}"/>
              </a:ext>
            </a:extLst>
          </p:cNvPr>
          <p:cNvSpPr>
            <a:spLocks noChangeAspect="1"/>
          </p:cNvSpPr>
          <p:nvPr/>
        </p:nvSpPr>
        <p:spPr>
          <a:xfrm>
            <a:off x="11364916" y="1747955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1AC13D6-7705-F2F4-58B6-176895D72F13}"/>
              </a:ext>
            </a:extLst>
          </p:cNvPr>
          <p:cNvSpPr>
            <a:spLocks noChangeAspect="1"/>
          </p:cNvSpPr>
          <p:nvPr/>
        </p:nvSpPr>
        <p:spPr>
          <a:xfrm>
            <a:off x="8939081" y="3264809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77C047D-507D-D84B-ADBC-5ED7FC9990F3}"/>
              </a:ext>
            </a:extLst>
          </p:cNvPr>
          <p:cNvSpPr>
            <a:spLocks noChangeAspect="1"/>
          </p:cNvSpPr>
          <p:nvPr/>
        </p:nvSpPr>
        <p:spPr>
          <a:xfrm>
            <a:off x="11378831" y="5033351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455C8995-BD3D-870B-806F-06B611D21799}"/>
              </a:ext>
            </a:extLst>
          </p:cNvPr>
          <p:cNvSpPr/>
          <p:nvPr/>
        </p:nvSpPr>
        <p:spPr>
          <a:xfrm>
            <a:off x="7025863" y="6023727"/>
            <a:ext cx="4910049" cy="620736"/>
          </a:xfrm>
          <a:prstGeom prst="foldedCorner">
            <a:avLst>
              <a:gd name="adj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Detector unit for astronomical applications at UNIGE  --- Ludovic </a:t>
            </a:r>
            <a:r>
              <a:rPr lang="en-US" sz="1600" dirty="0" err="1">
                <a:solidFill>
                  <a:srgbClr val="FF0000"/>
                </a:solidFill>
              </a:rPr>
              <a:t>Genolet</a:t>
            </a:r>
            <a:r>
              <a:rPr lang="en-US" sz="1600" dirty="0">
                <a:solidFill>
                  <a:srgbClr val="FF0000"/>
                </a:solidFill>
              </a:rPr>
              <a:t> talk today@16:40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624E56-E101-C9F1-CE8C-CD4FA0331C77}"/>
              </a:ext>
            </a:extLst>
          </p:cNvPr>
          <p:cNvCxnSpPr>
            <a:cxnSpLocks/>
          </p:cNvCxnSpPr>
          <p:nvPr/>
        </p:nvCxnSpPr>
        <p:spPr>
          <a:xfrm>
            <a:off x="9411019" y="5607204"/>
            <a:ext cx="0" cy="416523"/>
          </a:xfrm>
          <a:prstGeom prst="line">
            <a:avLst/>
          </a:prstGeom>
          <a:ln w="381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459D518-743B-535A-20C7-BC79A1C97CBC}"/>
              </a:ext>
            </a:extLst>
          </p:cNvPr>
          <p:cNvSpPr/>
          <p:nvPr/>
        </p:nvSpPr>
        <p:spPr>
          <a:xfrm>
            <a:off x="379094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6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E9FC2-4B41-2E6A-7141-6BADC8726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1AF8FBC-603F-C8C5-FBD1-76416A5EE840}"/>
              </a:ext>
            </a:extLst>
          </p:cNvPr>
          <p:cNvSpPr/>
          <p:nvPr/>
        </p:nvSpPr>
        <p:spPr>
          <a:xfrm>
            <a:off x="181241" y="3135708"/>
            <a:ext cx="7279141" cy="3290776"/>
          </a:xfrm>
          <a:custGeom>
            <a:avLst/>
            <a:gdLst>
              <a:gd name="csX0" fmla="*/ 0 w 6727371"/>
              <a:gd name="csY0" fmla="*/ 0 h 2474108"/>
              <a:gd name="csX1" fmla="*/ 2637064 w 6727371"/>
              <a:gd name="csY1" fmla="*/ 2351315 h 2474108"/>
              <a:gd name="csX2" fmla="*/ 6727371 w 6727371"/>
              <a:gd name="csY2" fmla="*/ 2163536 h 2474108"/>
              <a:gd name="csX3" fmla="*/ 6727371 w 6727371"/>
              <a:gd name="csY3" fmla="*/ 2163536 h 2474108"/>
              <a:gd name="csX0" fmla="*/ 0 w 6727371"/>
              <a:gd name="csY0" fmla="*/ 0 h 2184063"/>
              <a:gd name="csX1" fmla="*/ 2098222 w 6727371"/>
              <a:gd name="csY1" fmla="*/ 1926772 h 2184063"/>
              <a:gd name="csX2" fmla="*/ 6727371 w 6727371"/>
              <a:gd name="csY2" fmla="*/ 2163536 h 2184063"/>
              <a:gd name="csX3" fmla="*/ 6727371 w 6727371"/>
              <a:gd name="csY3" fmla="*/ 2163536 h 2184063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337618"/>
              <a:gd name="csX1" fmla="*/ 2481944 w 6727371"/>
              <a:gd name="csY1" fmla="*/ 2294165 h 2337618"/>
              <a:gd name="csX2" fmla="*/ 6727371 w 6727371"/>
              <a:gd name="csY2" fmla="*/ 2163536 h 2337618"/>
              <a:gd name="csX3" fmla="*/ 6727371 w 6727371"/>
              <a:gd name="csY3" fmla="*/ 2163536 h 2337618"/>
              <a:gd name="csX0" fmla="*/ 0 w 6727371"/>
              <a:gd name="csY0" fmla="*/ 0 h 2201179"/>
              <a:gd name="csX1" fmla="*/ 2416630 w 6727371"/>
              <a:gd name="csY1" fmla="*/ 2122715 h 2201179"/>
              <a:gd name="csX2" fmla="*/ 6727371 w 6727371"/>
              <a:gd name="csY2" fmla="*/ 2163536 h 2201179"/>
              <a:gd name="csX3" fmla="*/ 6727371 w 6727371"/>
              <a:gd name="csY3" fmla="*/ 2163536 h 2201179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3" fmla="*/ 6130438 w 6130438"/>
              <a:gd name="csY3" fmla="*/ 561229 h 900246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3" fmla="*/ 6066480 w 6130438"/>
              <a:gd name="csY3" fmla="*/ 431518 h 900246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0" fmla="*/ 0 w 2106601"/>
              <a:gd name="csY0" fmla="*/ 1353910 h 2353865"/>
              <a:gd name="csX1" fmla="*/ 1819697 w 2106601"/>
              <a:gd name="csY1" fmla="*/ 1874318 h 2353865"/>
              <a:gd name="csX2" fmla="*/ 2101136 w 2106601"/>
              <a:gd name="csY2" fmla="*/ 0 h 2353865"/>
              <a:gd name="csX0" fmla="*/ 0 w 2194380"/>
              <a:gd name="csY0" fmla="*/ 1353910 h 2062412"/>
              <a:gd name="csX1" fmla="*/ 2011569 w 2194380"/>
              <a:gd name="csY1" fmla="*/ 920564 h 2062412"/>
              <a:gd name="csX2" fmla="*/ 2101136 w 2194380"/>
              <a:gd name="csY2" fmla="*/ 0 h 2062412"/>
              <a:gd name="csX0" fmla="*/ 0 w 2194380"/>
              <a:gd name="csY0" fmla="*/ 1353910 h 1506901"/>
              <a:gd name="csX1" fmla="*/ 2011569 w 2194380"/>
              <a:gd name="csY1" fmla="*/ 920564 h 1506901"/>
              <a:gd name="csX2" fmla="*/ 2101136 w 2194380"/>
              <a:gd name="csY2" fmla="*/ 0 h 1506901"/>
              <a:gd name="csX0" fmla="*/ 0 w 2194380"/>
              <a:gd name="csY0" fmla="*/ 1353910 h 1716876"/>
              <a:gd name="csX1" fmla="*/ 2011569 w 2194380"/>
              <a:gd name="csY1" fmla="*/ 920564 h 1716876"/>
              <a:gd name="csX2" fmla="*/ 2101136 w 2194380"/>
              <a:gd name="csY2" fmla="*/ 0 h 1716876"/>
              <a:gd name="csX0" fmla="*/ 0 w 2101136"/>
              <a:gd name="csY0" fmla="*/ 1353910 h 1353910"/>
              <a:gd name="csX1" fmla="*/ 2101136 w 2101136"/>
              <a:gd name="csY1" fmla="*/ 0 h 1353910"/>
              <a:gd name="csX0" fmla="*/ 0 w 2101136"/>
              <a:gd name="csY0" fmla="*/ 1353910 h 1545164"/>
              <a:gd name="csX1" fmla="*/ 2101136 w 2101136"/>
              <a:gd name="csY1" fmla="*/ 0 h 1545164"/>
              <a:gd name="csX0" fmla="*/ 0 w 2101136"/>
              <a:gd name="csY0" fmla="*/ 1353910 h 1747170"/>
              <a:gd name="csX1" fmla="*/ 2101136 w 2101136"/>
              <a:gd name="csY1" fmla="*/ 0 h 1747170"/>
              <a:gd name="csX0" fmla="*/ 0 w 3135110"/>
              <a:gd name="csY0" fmla="*/ 1300500 h 1708468"/>
              <a:gd name="csX1" fmla="*/ 3135110 w 3135110"/>
              <a:gd name="csY1" fmla="*/ 0 h 1708468"/>
              <a:gd name="csX0" fmla="*/ 0 w 3135110"/>
              <a:gd name="csY0" fmla="*/ 1300500 h 1401190"/>
              <a:gd name="csX1" fmla="*/ 3135110 w 3135110"/>
              <a:gd name="csY1" fmla="*/ 0 h 1401190"/>
              <a:gd name="csX0" fmla="*/ 0 w 3135110"/>
              <a:gd name="csY0" fmla="*/ 1300500 h 1801318"/>
              <a:gd name="csX1" fmla="*/ 3135110 w 3135110"/>
              <a:gd name="csY1" fmla="*/ 0 h 1801318"/>
              <a:gd name="csX0" fmla="*/ 0 w 6414429"/>
              <a:gd name="csY0" fmla="*/ 1628592 h 1964549"/>
              <a:gd name="csX1" fmla="*/ 6414429 w 6414429"/>
              <a:gd name="csY1" fmla="*/ 0 h 1964549"/>
              <a:gd name="csX0" fmla="*/ 0 w 6414429"/>
              <a:gd name="csY0" fmla="*/ 1628592 h 1632460"/>
              <a:gd name="csX1" fmla="*/ 6414429 w 6414429"/>
              <a:gd name="csY1" fmla="*/ 0 h 1632460"/>
              <a:gd name="csX0" fmla="*/ 0 w 6414429"/>
              <a:gd name="csY0" fmla="*/ 1628592 h 1628592"/>
              <a:gd name="csX1" fmla="*/ 3278890 w 6414429"/>
              <a:gd name="csY1" fmla="*/ 1251971 h 1628592"/>
              <a:gd name="csX2" fmla="*/ 6414429 w 6414429"/>
              <a:gd name="csY2" fmla="*/ 0 h 1628592"/>
              <a:gd name="csX0" fmla="*/ 0 w 6414429"/>
              <a:gd name="csY0" fmla="*/ 1628592 h 2415496"/>
              <a:gd name="csX1" fmla="*/ 3784843 w 6414429"/>
              <a:gd name="csY1" fmla="*/ 2343066 h 2415496"/>
              <a:gd name="csX2" fmla="*/ 6414429 w 6414429"/>
              <a:gd name="csY2" fmla="*/ 0 h 2415496"/>
              <a:gd name="csX0" fmla="*/ 0 w 6414429"/>
              <a:gd name="csY0" fmla="*/ 1628592 h 2415496"/>
              <a:gd name="csX1" fmla="*/ 3784843 w 6414429"/>
              <a:gd name="csY1" fmla="*/ 2343066 h 2415496"/>
              <a:gd name="csX2" fmla="*/ 6414429 w 6414429"/>
              <a:gd name="csY2" fmla="*/ 0 h 2415496"/>
              <a:gd name="csX0" fmla="*/ 0 w 6414429"/>
              <a:gd name="csY0" fmla="*/ 1628592 h 2415496"/>
              <a:gd name="csX1" fmla="*/ 3784843 w 6414429"/>
              <a:gd name="csY1" fmla="*/ 2343066 h 2415496"/>
              <a:gd name="csX2" fmla="*/ 6414429 w 6414429"/>
              <a:gd name="csY2" fmla="*/ 0 h 2415496"/>
              <a:gd name="csX0" fmla="*/ 0 w 6414429"/>
              <a:gd name="csY0" fmla="*/ 1628592 h 2343067"/>
              <a:gd name="csX1" fmla="*/ 3784843 w 6414429"/>
              <a:gd name="csY1" fmla="*/ 2343066 h 2343067"/>
              <a:gd name="csX2" fmla="*/ 6414429 w 6414429"/>
              <a:gd name="csY2" fmla="*/ 0 h 2343067"/>
              <a:gd name="csX0" fmla="*/ 0 w 6414429"/>
              <a:gd name="csY0" fmla="*/ 1628592 h 2343067"/>
              <a:gd name="csX1" fmla="*/ 3784843 w 6414429"/>
              <a:gd name="csY1" fmla="*/ 2343066 h 2343067"/>
              <a:gd name="csX2" fmla="*/ 6414429 w 6414429"/>
              <a:gd name="csY2" fmla="*/ 0 h 2343067"/>
              <a:gd name="csX0" fmla="*/ 0 w 6414429"/>
              <a:gd name="csY0" fmla="*/ 1628592 h 2343067"/>
              <a:gd name="csX1" fmla="*/ 3784843 w 6414429"/>
              <a:gd name="csY1" fmla="*/ 2343066 h 2343067"/>
              <a:gd name="csX2" fmla="*/ 6414429 w 6414429"/>
              <a:gd name="csY2" fmla="*/ 0 h 2343067"/>
              <a:gd name="csX0" fmla="*/ 0 w 6414429"/>
              <a:gd name="csY0" fmla="*/ 1628592 h 2349116"/>
              <a:gd name="csX1" fmla="*/ 3784843 w 6414429"/>
              <a:gd name="csY1" fmla="*/ 2343066 h 2349116"/>
              <a:gd name="csX2" fmla="*/ 4674943 w 6414429"/>
              <a:gd name="csY2" fmla="*/ 1854743 h 2349116"/>
              <a:gd name="csX3" fmla="*/ 6414429 w 6414429"/>
              <a:gd name="csY3" fmla="*/ 0 h 2349116"/>
              <a:gd name="csX0" fmla="*/ 0 w 6414429"/>
              <a:gd name="csY0" fmla="*/ 1628592 h 2420605"/>
              <a:gd name="csX1" fmla="*/ 3784843 w 6414429"/>
              <a:gd name="csY1" fmla="*/ 2343066 h 2420605"/>
              <a:gd name="csX2" fmla="*/ 5396394 w 6414429"/>
              <a:gd name="csY2" fmla="*/ 2137055 h 2420605"/>
              <a:gd name="csX3" fmla="*/ 6414429 w 6414429"/>
              <a:gd name="csY3" fmla="*/ 0 h 2420605"/>
              <a:gd name="csX0" fmla="*/ 0 w 6414429"/>
              <a:gd name="csY0" fmla="*/ 1628592 h 2392864"/>
              <a:gd name="csX1" fmla="*/ 3784843 w 6414429"/>
              <a:gd name="csY1" fmla="*/ 2343066 h 2392864"/>
              <a:gd name="csX2" fmla="*/ 5396394 w 6414429"/>
              <a:gd name="csY2" fmla="*/ 2137055 h 2392864"/>
              <a:gd name="csX3" fmla="*/ 6414429 w 6414429"/>
              <a:gd name="csY3" fmla="*/ 0 h 2392864"/>
              <a:gd name="csX0" fmla="*/ 0 w 6414429"/>
              <a:gd name="csY0" fmla="*/ 1628592 h 2354114"/>
              <a:gd name="csX1" fmla="*/ 3803582 w 6414429"/>
              <a:gd name="csY1" fmla="*/ 2259136 h 2354114"/>
              <a:gd name="csX2" fmla="*/ 5396394 w 6414429"/>
              <a:gd name="csY2" fmla="*/ 2137055 h 2354114"/>
              <a:gd name="csX3" fmla="*/ 6414429 w 6414429"/>
              <a:gd name="csY3" fmla="*/ 0 h 2354114"/>
              <a:gd name="csX0" fmla="*/ 0 w 6414429"/>
              <a:gd name="csY0" fmla="*/ 1628592 h 2361496"/>
              <a:gd name="csX1" fmla="*/ 3803582 w 6414429"/>
              <a:gd name="csY1" fmla="*/ 2259136 h 2361496"/>
              <a:gd name="csX2" fmla="*/ 5396394 w 6414429"/>
              <a:gd name="csY2" fmla="*/ 2137055 h 2361496"/>
              <a:gd name="csX3" fmla="*/ 6414429 w 6414429"/>
              <a:gd name="csY3" fmla="*/ 0 h 23614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6414429" h="2361496">
                <a:moveTo>
                  <a:pt x="0" y="1628592"/>
                </a:moveTo>
                <a:cubicBezTo>
                  <a:pt x="3285423" y="2019351"/>
                  <a:pt x="3382026" y="2220173"/>
                  <a:pt x="3803582" y="2259136"/>
                </a:cubicBezTo>
                <a:cubicBezTo>
                  <a:pt x="4225138" y="2298099"/>
                  <a:pt x="4958130" y="2527566"/>
                  <a:pt x="5396394" y="2137055"/>
                </a:cubicBezTo>
                <a:cubicBezTo>
                  <a:pt x="5834658" y="1746544"/>
                  <a:pt x="6124515" y="309124"/>
                  <a:pt x="6414429" y="0"/>
                </a:cubicBezTo>
              </a:path>
            </a:pathLst>
          </a:custGeom>
          <a:noFill/>
          <a:ln w="98425">
            <a:gradFill flip="none" rotWithShape="1">
              <a:gsLst>
                <a:gs pos="17000">
                  <a:schemeClr val="accent2"/>
                </a:gs>
                <a:gs pos="64000">
                  <a:schemeClr val="accent6">
                    <a:lumMod val="60000"/>
                    <a:lumOff val="40000"/>
                  </a:schemeClr>
                </a:gs>
                <a:gs pos="35000">
                  <a:schemeClr val="tx2">
                    <a:lumMod val="50000"/>
                    <a:lumOff val="50000"/>
                  </a:schemeClr>
                </a:gs>
                <a:gs pos="0">
                  <a:schemeClr val="accent2">
                    <a:alpha val="0"/>
                  </a:schemeClr>
                </a:gs>
              </a:gsLst>
              <a:lin ang="0" scaled="1"/>
              <a:tileRect/>
            </a:gradFill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2809439606">
                  <a:custGeom>
                    <a:avLst/>
                    <a:gdLst>
                      <a:gd name="csX0" fmla="*/ 0 w 6727371"/>
                      <a:gd name="csY0" fmla="*/ 0 h 2201179"/>
                      <a:gd name="csX1" fmla="*/ 2416630 w 6727371"/>
                      <a:gd name="csY1" fmla="*/ 2122715 h 2201179"/>
                      <a:gd name="csX2" fmla="*/ 6727371 w 6727371"/>
                      <a:gd name="csY2" fmla="*/ 2163536 h 2201179"/>
                      <a:gd name="csX3" fmla="*/ 6727371 w 6727371"/>
                      <a:gd name="csY3" fmla="*/ 2163536 h 220117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</a:cxnLst>
                    <a:rect l="l" t="t" r="r" b="b"/>
                    <a:pathLst>
                      <a:path w="6727371" h="2201179" extrusionOk="0">
                        <a:moveTo>
                          <a:pt x="0" y="0"/>
                        </a:moveTo>
                        <a:cubicBezTo>
                          <a:pt x="43872" y="1718440"/>
                          <a:pt x="863266" y="1941442"/>
                          <a:pt x="2416630" y="2122715"/>
                        </a:cubicBezTo>
                        <a:cubicBezTo>
                          <a:pt x="3839935" y="2271032"/>
                          <a:pt x="6727371" y="2163536"/>
                          <a:pt x="6727371" y="2163536"/>
                        </a:cubicBezTo>
                        <a:lnTo>
                          <a:pt x="6727371" y="2163536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6B85A2D-6376-6333-8230-4FC00C56D326}"/>
              </a:ext>
            </a:extLst>
          </p:cNvPr>
          <p:cNvSpPr/>
          <p:nvPr/>
        </p:nvSpPr>
        <p:spPr>
          <a:xfrm>
            <a:off x="113905" y="3323546"/>
            <a:ext cx="3557746" cy="2502657"/>
          </a:xfrm>
          <a:custGeom>
            <a:avLst/>
            <a:gdLst>
              <a:gd name="csX0" fmla="*/ 0 w 6727371"/>
              <a:gd name="csY0" fmla="*/ 0 h 2474108"/>
              <a:gd name="csX1" fmla="*/ 2637064 w 6727371"/>
              <a:gd name="csY1" fmla="*/ 2351315 h 2474108"/>
              <a:gd name="csX2" fmla="*/ 6727371 w 6727371"/>
              <a:gd name="csY2" fmla="*/ 2163536 h 2474108"/>
              <a:gd name="csX3" fmla="*/ 6727371 w 6727371"/>
              <a:gd name="csY3" fmla="*/ 2163536 h 2474108"/>
              <a:gd name="csX0" fmla="*/ 0 w 6727371"/>
              <a:gd name="csY0" fmla="*/ 0 h 2184063"/>
              <a:gd name="csX1" fmla="*/ 2098222 w 6727371"/>
              <a:gd name="csY1" fmla="*/ 1926772 h 2184063"/>
              <a:gd name="csX2" fmla="*/ 6727371 w 6727371"/>
              <a:gd name="csY2" fmla="*/ 2163536 h 2184063"/>
              <a:gd name="csX3" fmla="*/ 6727371 w 6727371"/>
              <a:gd name="csY3" fmla="*/ 2163536 h 2184063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337618"/>
              <a:gd name="csX1" fmla="*/ 2481944 w 6727371"/>
              <a:gd name="csY1" fmla="*/ 2294165 h 2337618"/>
              <a:gd name="csX2" fmla="*/ 6727371 w 6727371"/>
              <a:gd name="csY2" fmla="*/ 2163536 h 2337618"/>
              <a:gd name="csX3" fmla="*/ 6727371 w 6727371"/>
              <a:gd name="csY3" fmla="*/ 2163536 h 2337618"/>
              <a:gd name="csX0" fmla="*/ 0 w 6727371"/>
              <a:gd name="csY0" fmla="*/ 0 h 2201179"/>
              <a:gd name="csX1" fmla="*/ 2416630 w 6727371"/>
              <a:gd name="csY1" fmla="*/ 2122715 h 2201179"/>
              <a:gd name="csX2" fmla="*/ 6727371 w 6727371"/>
              <a:gd name="csY2" fmla="*/ 2163536 h 2201179"/>
              <a:gd name="csX3" fmla="*/ 6727371 w 6727371"/>
              <a:gd name="csY3" fmla="*/ 2163536 h 2201179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3" fmla="*/ 6130438 w 6130438"/>
              <a:gd name="csY3" fmla="*/ 561229 h 900246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3" fmla="*/ 6066480 w 6130438"/>
              <a:gd name="csY3" fmla="*/ 431518 h 900246"/>
              <a:gd name="csX0" fmla="*/ 0 w 6130438"/>
              <a:gd name="csY0" fmla="*/ 0 h 900246"/>
              <a:gd name="csX1" fmla="*/ 1819697 w 6130438"/>
              <a:gd name="csY1" fmla="*/ 520408 h 900246"/>
              <a:gd name="csX2" fmla="*/ 6130438 w 6130438"/>
              <a:gd name="csY2" fmla="*/ 561229 h 900246"/>
              <a:gd name="csX0" fmla="*/ 0 w 2106601"/>
              <a:gd name="csY0" fmla="*/ 1353910 h 2353865"/>
              <a:gd name="csX1" fmla="*/ 1819697 w 2106601"/>
              <a:gd name="csY1" fmla="*/ 1874318 h 2353865"/>
              <a:gd name="csX2" fmla="*/ 2101136 w 2106601"/>
              <a:gd name="csY2" fmla="*/ 0 h 2353865"/>
              <a:gd name="csX0" fmla="*/ 0 w 2194380"/>
              <a:gd name="csY0" fmla="*/ 1353910 h 2062412"/>
              <a:gd name="csX1" fmla="*/ 2011569 w 2194380"/>
              <a:gd name="csY1" fmla="*/ 920564 h 2062412"/>
              <a:gd name="csX2" fmla="*/ 2101136 w 2194380"/>
              <a:gd name="csY2" fmla="*/ 0 h 2062412"/>
              <a:gd name="csX0" fmla="*/ 0 w 2194380"/>
              <a:gd name="csY0" fmla="*/ 1353910 h 1506901"/>
              <a:gd name="csX1" fmla="*/ 2011569 w 2194380"/>
              <a:gd name="csY1" fmla="*/ 920564 h 1506901"/>
              <a:gd name="csX2" fmla="*/ 2101136 w 2194380"/>
              <a:gd name="csY2" fmla="*/ 0 h 1506901"/>
              <a:gd name="csX0" fmla="*/ 0 w 2194380"/>
              <a:gd name="csY0" fmla="*/ 1353910 h 1716876"/>
              <a:gd name="csX1" fmla="*/ 2011569 w 2194380"/>
              <a:gd name="csY1" fmla="*/ 920564 h 1716876"/>
              <a:gd name="csX2" fmla="*/ 2101136 w 2194380"/>
              <a:gd name="csY2" fmla="*/ 0 h 1716876"/>
              <a:gd name="csX0" fmla="*/ 0 w 2101136"/>
              <a:gd name="csY0" fmla="*/ 1353910 h 1353910"/>
              <a:gd name="csX1" fmla="*/ 2101136 w 2101136"/>
              <a:gd name="csY1" fmla="*/ 0 h 1353910"/>
              <a:gd name="csX0" fmla="*/ 0 w 2101136"/>
              <a:gd name="csY0" fmla="*/ 1353910 h 1545164"/>
              <a:gd name="csX1" fmla="*/ 2101136 w 2101136"/>
              <a:gd name="csY1" fmla="*/ 0 h 1545164"/>
              <a:gd name="csX0" fmla="*/ 0 w 2101136"/>
              <a:gd name="csY0" fmla="*/ 1353910 h 1747170"/>
              <a:gd name="csX1" fmla="*/ 2101136 w 2101136"/>
              <a:gd name="csY1" fmla="*/ 0 h 1747170"/>
              <a:gd name="csX0" fmla="*/ 0 w 3135110"/>
              <a:gd name="csY0" fmla="*/ 1300500 h 1708468"/>
              <a:gd name="csX1" fmla="*/ 3135110 w 3135110"/>
              <a:gd name="csY1" fmla="*/ 0 h 1708468"/>
              <a:gd name="csX0" fmla="*/ 0 w 3135110"/>
              <a:gd name="csY0" fmla="*/ 1300500 h 1401190"/>
              <a:gd name="csX1" fmla="*/ 3135110 w 3135110"/>
              <a:gd name="csY1" fmla="*/ 0 h 1401190"/>
              <a:gd name="csX0" fmla="*/ 0 w 3135110"/>
              <a:gd name="csY0" fmla="*/ 1300500 h 1801318"/>
              <a:gd name="csX1" fmla="*/ 3135110 w 3135110"/>
              <a:gd name="csY1" fmla="*/ 0 h 1801318"/>
              <a:gd name="csX0" fmla="*/ 0 w 3135110"/>
              <a:gd name="csY0" fmla="*/ 1300500 h 1795933"/>
              <a:gd name="csX1" fmla="*/ 3135110 w 3135110"/>
              <a:gd name="csY1" fmla="*/ 0 h 1795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3135110" h="1795933">
                <a:moveTo>
                  <a:pt x="0" y="1300500"/>
                </a:moveTo>
                <a:cubicBezTo>
                  <a:pt x="3391329" y="1337519"/>
                  <a:pt x="3021005" y="3007365"/>
                  <a:pt x="3135110" y="0"/>
                </a:cubicBezTo>
              </a:path>
            </a:pathLst>
          </a:custGeom>
          <a:noFill/>
          <a:ln w="98425">
            <a:gradFill flip="none" rotWithShape="1">
              <a:gsLst>
                <a:gs pos="20000">
                  <a:schemeClr val="accent2"/>
                </a:gs>
                <a:gs pos="63000">
                  <a:schemeClr val="tx2">
                    <a:lumMod val="50000"/>
                    <a:lumOff val="50000"/>
                  </a:schemeClr>
                </a:gs>
                <a:gs pos="0">
                  <a:schemeClr val="accent2">
                    <a:alpha val="0"/>
                  </a:schemeClr>
                </a:gs>
              </a:gsLst>
              <a:lin ang="0" scaled="1"/>
              <a:tileRect/>
            </a:gradFill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2809439606">
                  <a:custGeom>
                    <a:avLst/>
                    <a:gdLst>
                      <a:gd name="csX0" fmla="*/ 0 w 6727371"/>
                      <a:gd name="csY0" fmla="*/ 0 h 2201179"/>
                      <a:gd name="csX1" fmla="*/ 2416630 w 6727371"/>
                      <a:gd name="csY1" fmla="*/ 2122715 h 2201179"/>
                      <a:gd name="csX2" fmla="*/ 6727371 w 6727371"/>
                      <a:gd name="csY2" fmla="*/ 2163536 h 2201179"/>
                      <a:gd name="csX3" fmla="*/ 6727371 w 6727371"/>
                      <a:gd name="csY3" fmla="*/ 2163536 h 220117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</a:cxnLst>
                    <a:rect l="l" t="t" r="r" b="b"/>
                    <a:pathLst>
                      <a:path w="6727371" h="2201179" extrusionOk="0">
                        <a:moveTo>
                          <a:pt x="0" y="0"/>
                        </a:moveTo>
                        <a:cubicBezTo>
                          <a:pt x="43872" y="1718440"/>
                          <a:pt x="863266" y="1941442"/>
                          <a:pt x="2416630" y="2122715"/>
                        </a:cubicBezTo>
                        <a:cubicBezTo>
                          <a:pt x="3839935" y="2271032"/>
                          <a:pt x="6727371" y="2163536"/>
                          <a:pt x="6727371" y="2163536"/>
                        </a:cubicBezTo>
                        <a:lnTo>
                          <a:pt x="6727371" y="2163536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E6B92B6-4932-E5A3-9B4E-932D99A39942}"/>
              </a:ext>
            </a:extLst>
          </p:cNvPr>
          <p:cNvGrpSpPr>
            <a:grpSpLocks noChangeAspect="1"/>
          </p:cNvGrpSpPr>
          <p:nvPr/>
        </p:nvGrpSpPr>
        <p:grpSpPr>
          <a:xfrm>
            <a:off x="8198438" y="893857"/>
            <a:ext cx="2724059" cy="2919027"/>
            <a:chOff x="7881384" y="1276409"/>
            <a:chExt cx="4150989" cy="444808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E4F4A215-FAD7-B672-FA17-292078AAD0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81384" y="1276409"/>
              <a:ext cx="4150989" cy="4448084"/>
              <a:chOff x="7308890" y="1547345"/>
              <a:chExt cx="4691670" cy="5027462"/>
            </a:xfrm>
          </p:grpSpPr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68FF3A8F-CEC7-B36D-86B6-FA8D1F4611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8890" y="1547345"/>
                <a:ext cx="4691670" cy="46916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10A4CFA-B550-4B92-BCF1-8E122F3F8198}"/>
                  </a:ext>
                </a:extLst>
              </p:cNvPr>
              <p:cNvSpPr txBox="1"/>
              <p:nvPr/>
            </p:nvSpPr>
            <p:spPr>
              <a:xfrm>
                <a:off x="7351669" y="6097730"/>
                <a:ext cx="4574010" cy="4770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/>
                  <a:t>EKARUS@ASIAGO – 2027-…</a:t>
                </a:r>
                <a:endParaRPr lang="fr-CH" sz="1200" dirty="0"/>
              </a:p>
            </p:txBody>
          </p:sp>
        </p:grpSp>
        <p:pic>
          <p:nvPicPr>
            <p:cNvPr id="2088" name="Picture 2087">
              <a:extLst>
                <a:ext uri="{FF2B5EF4-FFF2-40B4-BE49-F238E27FC236}">
                  <a16:creationId xmlns:a16="http://schemas.microsoft.com/office/drawing/2014/main" id="{C9EB21D6-9833-3687-95F9-481DA6A38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4517" y="1355485"/>
              <a:ext cx="884113" cy="884112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C06C579-D7D7-85A2-D14A-7172CCBD8B7E}"/>
              </a:ext>
            </a:extLst>
          </p:cNvPr>
          <p:cNvGrpSpPr>
            <a:grpSpLocks noChangeAspect="1"/>
          </p:cNvGrpSpPr>
          <p:nvPr/>
        </p:nvGrpSpPr>
        <p:grpSpPr>
          <a:xfrm>
            <a:off x="387530" y="1034503"/>
            <a:ext cx="4858008" cy="2102604"/>
            <a:chOff x="359167" y="980683"/>
            <a:chExt cx="4764134" cy="2061974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AF4786D1-E9A7-8B96-8490-2900C9F6D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25" t="38784" r="19305" b="6759"/>
            <a:stretch>
              <a:fillRect/>
            </a:stretch>
          </p:blipFill>
          <p:spPr>
            <a:xfrm>
              <a:off x="359167" y="980683"/>
              <a:ext cx="4764134" cy="2060514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45A4925-2057-8871-6532-F4D3DE4DB7AC}"/>
                </a:ext>
              </a:extLst>
            </p:cNvPr>
            <p:cNvSpPr txBox="1"/>
            <p:nvPr/>
          </p:nvSpPr>
          <p:spPr>
            <a:xfrm>
              <a:off x="359167" y="2771011"/>
              <a:ext cx="4764134" cy="271646"/>
            </a:xfrm>
            <a:prstGeom prst="rect">
              <a:avLst/>
            </a:prstGeom>
            <a:gradFill flip="none" rotWithShape="1">
              <a:gsLst>
                <a:gs pos="66000">
                  <a:schemeClr val="tx1"/>
                </a:gs>
                <a:gs pos="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PAPYRUS@OHP - 2020-03/2026</a:t>
              </a:r>
              <a:endParaRPr lang="fr-CH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4C8FDD4-1C5C-CC17-8F0B-202CDB295DC5}"/>
              </a:ext>
            </a:extLst>
          </p:cNvPr>
          <p:cNvGrpSpPr>
            <a:grpSpLocks noChangeAspect="1"/>
          </p:cNvGrpSpPr>
          <p:nvPr/>
        </p:nvGrpSpPr>
        <p:grpSpPr>
          <a:xfrm>
            <a:off x="980406" y="4265654"/>
            <a:ext cx="6392871" cy="2299689"/>
            <a:chOff x="2677885" y="4078114"/>
            <a:chExt cx="6848017" cy="246341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4A6389C-7134-9430-BA15-5CDAEA899D4B}"/>
                </a:ext>
              </a:extLst>
            </p:cNvPr>
            <p:cNvSpPr/>
            <p:nvPr/>
          </p:nvSpPr>
          <p:spPr>
            <a:xfrm>
              <a:off x="2677885" y="4078114"/>
              <a:ext cx="6848017" cy="24490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fr-CH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866A2C4-76CE-0843-F5DB-51C653204603}"/>
                </a:ext>
              </a:extLst>
            </p:cNvPr>
            <p:cNvGrpSpPr/>
            <p:nvPr/>
          </p:nvGrpSpPr>
          <p:grpSpPr>
            <a:xfrm>
              <a:off x="2767254" y="4486026"/>
              <a:ext cx="1566697" cy="626679"/>
              <a:chOff x="5894" y="406762"/>
              <a:chExt cx="3024075" cy="1209630"/>
            </a:xfrm>
          </p:grpSpPr>
          <p:sp>
            <p:nvSpPr>
              <p:cNvPr id="2069" name="Arrow: Chevron 2068">
                <a:extLst>
                  <a:ext uri="{FF2B5EF4-FFF2-40B4-BE49-F238E27FC236}">
                    <a16:creationId xmlns:a16="http://schemas.microsoft.com/office/drawing/2014/main" id="{817CC800-8548-D7ED-5573-2529954CF9E9}"/>
                  </a:ext>
                </a:extLst>
              </p:cNvPr>
              <p:cNvSpPr/>
              <p:nvPr/>
            </p:nvSpPr>
            <p:spPr>
              <a:xfrm>
                <a:off x="5894" y="406762"/>
                <a:ext cx="3024075" cy="1209630"/>
              </a:xfrm>
              <a:prstGeom prst="chevron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2070" name="Arrow: Chevron 4">
                <a:extLst>
                  <a:ext uri="{FF2B5EF4-FFF2-40B4-BE49-F238E27FC236}">
                    <a16:creationId xmlns:a16="http://schemas.microsoft.com/office/drawing/2014/main" id="{BDBAD75F-B578-FB23-75D2-5C840AD0ED39}"/>
                  </a:ext>
                </a:extLst>
              </p:cNvPr>
              <p:cNvSpPr txBox="1"/>
              <p:nvPr/>
            </p:nvSpPr>
            <p:spPr>
              <a:xfrm>
                <a:off x="610709" y="406762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Research</a:t>
                </a:r>
                <a:endParaRPr lang="fr-CH" sz="1000" kern="1200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03C756A-8785-B5ED-0D61-2AE7D51C6EF3}"/>
                </a:ext>
              </a:extLst>
            </p:cNvPr>
            <p:cNvGrpSpPr/>
            <p:nvPr/>
          </p:nvGrpSpPr>
          <p:grpSpPr>
            <a:xfrm>
              <a:off x="4130281" y="4539294"/>
              <a:ext cx="1300359" cy="520143"/>
              <a:chOff x="2636840" y="509581"/>
              <a:chExt cx="2509982" cy="1003992"/>
            </a:xfrm>
          </p:grpSpPr>
          <p:sp>
            <p:nvSpPr>
              <p:cNvPr id="2067" name="Arrow: Chevron 2066">
                <a:extLst>
                  <a:ext uri="{FF2B5EF4-FFF2-40B4-BE49-F238E27FC236}">
                    <a16:creationId xmlns:a16="http://schemas.microsoft.com/office/drawing/2014/main" id="{0068284A-FDE7-27BC-BD33-C37D4458A628}"/>
                  </a:ext>
                </a:extLst>
              </p:cNvPr>
              <p:cNvSpPr/>
              <p:nvPr/>
            </p:nvSpPr>
            <p:spPr>
              <a:xfrm>
                <a:off x="2636840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68" name="Arrow: Chevron 6">
                <a:extLst>
                  <a:ext uri="{FF2B5EF4-FFF2-40B4-BE49-F238E27FC236}">
                    <a16:creationId xmlns:a16="http://schemas.microsoft.com/office/drawing/2014/main" id="{83FB211A-753C-E362-C63C-1009BA379EBB}"/>
                  </a:ext>
                </a:extLst>
              </p:cNvPr>
              <p:cNvSpPr txBox="1"/>
              <p:nvPr/>
            </p:nvSpPr>
            <p:spPr>
              <a:xfrm>
                <a:off x="3138836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b="1" kern="1200" dirty="0"/>
                  <a:t>TRL1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Basic </a:t>
                </a:r>
                <a:r>
                  <a:rPr lang="fr-FR" sz="700" kern="1200" dirty="0" err="1"/>
                  <a:t>principle</a:t>
                </a:r>
                <a:endParaRPr lang="fr-CH" sz="700" kern="1200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783ED5D-29EC-2161-AC59-3DE5F3E2ACDF}"/>
                </a:ext>
              </a:extLst>
            </p:cNvPr>
            <p:cNvGrpSpPr/>
            <p:nvPr/>
          </p:nvGrpSpPr>
          <p:grpSpPr>
            <a:xfrm>
              <a:off x="5248590" y="4539294"/>
              <a:ext cx="1300359" cy="520143"/>
              <a:chOff x="4795425" y="509581"/>
              <a:chExt cx="2509982" cy="1003992"/>
            </a:xfrm>
          </p:grpSpPr>
          <p:sp>
            <p:nvSpPr>
              <p:cNvPr id="2065" name="Arrow: Chevron 2064">
                <a:extLst>
                  <a:ext uri="{FF2B5EF4-FFF2-40B4-BE49-F238E27FC236}">
                    <a16:creationId xmlns:a16="http://schemas.microsoft.com/office/drawing/2014/main" id="{75C465F6-A7FA-718A-AD00-D2F2100A0515}"/>
                  </a:ext>
                </a:extLst>
              </p:cNvPr>
              <p:cNvSpPr/>
              <p:nvPr/>
            </p:nvSpPr>
            <p:spPr>
              <a:xfrm>
                <a:off x="4795425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 dirty="0"/>
              </a:p>
            </p:txBody>
          </p:sp>
          <p:sp>
            <p:nvSpPr>
              <p:cNvPr id="2066" name="Arrow: Chevron 8">
                <a:extLst>
                  <a:ext uri="{FF2B5EF4-FFF2-40B4-BE49-F238E27FC236}">
                    <a16:creationId xmlns:a16="http://schemas.microsoft.com/office/drawing/2014/main" id="{A84461ED-EA95-77D0-6170-BAB25969E376}"/>
                  </a:ext>
                </a:extLst>
              </p:cNvPr>
              <p:cNvSpPr txBox="1"/>
              <p:nvPr/>
            </p:nvSpPr>
            <p:spPr>
              <a:xfrm>
                <a:off x="5297421" y="509581"/>
                <a:ext cx="1505990" cy="10039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TRL2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Technological</a:t>
                </a:r>
                <a:r>
                  <a:rPr lang="fr-FR" sz="700" kern="1200" dirty="0"/>
                  <a:t> concept</a:t>
                </a:r>
                <a:endParaRPr lang="fr-CH" sz="700" kern="1200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1523FC9-F9D6-8C48-6CC1-9F6E73D3CC38}"/>
                </a:ext>
              </a:extLst>
            </p:cNvPr>
            <p:cNvGrpSpPr/>
            <p:nvPr/>
          </p:nvGrpSpPr>
          <p:grpSpPr>
            <a:xfrm>
              <a:off x="6366898" y="4539294"/>
              <a:ext cx="1300359" cy="520143"/>
              <a:chOff x="6954009" y="509581"/>
              <a:chExt cx="2509982" cy="1003992"/>
            </a:xfrm>
          </p:grpSpPr>
          <p:sp>
            <p:nvSpPr>
              <p:cNvPr id="2063" name="Arrow: Chevron 2062">
                <a:extLst>
                  <a:ext uri="{FF2B5EF4-FFF2-40B4-BE49-F238E27FC236}">
                    <a16:creationId xmlns:a16="http://schemas.microsoft.com/office/drawing/2014/main" id="{68DE0805-7B75-38D8-E3C7-CBCE277D7A41}"/>
                  </a:ext>
                </a:extLst>
              </p:cNvPr>
              <p:cNvSpPr/>
              <p:nvPr/>
            </p:nvSpPr>
            <p:spPr>
              <a:xfrm>
                <a:off x="6954009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64" name="Arrow: Chevron 10">
                <a:extLst>
                  <a:ext uri="{FF2B5EF4-FFF2-40B4-BE49-F238E27FC236}">
                    <a16:creationId xmlns:a16="http://schemas.microsoft.com/office/drawing/2014/main" id="{64562F90-672B-42A5-C117-D95415365137}"/>
                  </a:ext>
                </a:extLst>
              </p:cNvPr>
              <p:cNvSpPr txBox="1"/>
              <p:nvPr/>
            </p:nvSpPr>
            <p:spPr>
              <a:xfrm>
                <a:off x="7456005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TRL3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Proof of concept</a:t>
                </a:r>
                <a:endParaRPr lang="fr-CH" sz="700" kern="1200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34AD5C2-98F9-6B60-00D5-06FB537EF6DE}"/>
                </a:ext>
              </a:extLst>
            </p:cNvPr>
            <p:cNvGrpSpPr/>
            <p:nvPr/>
          </p:nvGrpSpPr>
          <p:grpSpPr>
            <a:xfrm>
              <a:off x="3408570" y="5200440"/>
              <a:ext cx="1566697" cy="626679"/>
              <a:chOff x="1071246" y="1785740"/>
              <a:chExt cx="3024075" cy="1209630"/>
            </a:xfrm>
          </p:grpSpPr>
          <p:sp>
            <p:nvSpPr>
              <p:cNvPr id="2061" name="Arrow: Chevron 2060">
                <a:extLst>
                  <a:ext uri="{FF2B5EF4-FFF2-40B4-BE49-F238E27FC236}">
                    <a16:creationId xmlns:a16="http://schemas.microsoft.com/office/drawing/2014/main" id="{3C5CFAA0-1D23-130C-CA89-BF08169FA28F}"/>
                  </a:ext>
                </a:extLst>
              </p:cNvPr>
              <p:cNvSpPr/>
              <p:nvPr/>
            </p:nvSpPr>
            <p:spPr>
              <a:xfrm>
                <a:off x="1071246" y="1785740"/>
                <a:ext cx="3024075" cy="1209630"/>
              </a:xfrm>
              <a:prstGeom prst="chevron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2062" name="Arrow: Chevron 12">
                <a:extLst>
                  <a:ext uri="{FF2B5EF4-FFF2-40B4-BE49-F238E27FC236}">
                    <a16:creationId xmlns:a16="http://schemas.microsoft.com/office/drawing/2014/main" id="{66F39C66-7E5A-2938-A426-4F2D24441F74}"/>
                  </a:ext>
                </a:extLst>
              </p:cNvPr>
              <p:cNvSpPr txBox="1"/>
              <p:nvPr/>
            </p:nvSpPr>
            <p:spPr>
              <a:xfrm>
                <a:off x="1676061" y="1785740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Development</a:t>
                </a:r>
                <a:endParaRPr lang="fr-CH" sz="1000" kern="1200" dirty="0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1CFF6C7-02AE-75D7-22D5-45FD67D22E6F}"/>
                </a:ext>
              </a:extLst>
            </p:cNvPr>
            <p:cNvGrpSpPr/>
            <p:nvPr/>
          </p:nvGrpSpPr>
          <p:grpSpPr>
            <a:xfrm>
              <a:off x="4768130" y="5250238"/>
              <a:ext cx="1300359" cy="520143"/>
              <a:chOff x="3695500" y="1881862"/>
              <a:chExt cx="2509982" cy="1003992"/>
            </a:xfrm>
          </p:grpSpPr>
          <p:sp>
            <p:nvSpPr>
              <p:cNvPr id="2059" name="Arrow: Chevron 2058">
                <a:extLst>
                  <a:ext uri="{FF2B5EF4-FFF2-40B4-BE49-F238E27FC236}">
                    <a16:creationId xmlns:a16="http://schemas.microsoft.com/office/drawing/2014/main" id="{4459474D-0C36-792B-D606-FD6384AED141}"/>
                  </a:ext>
                </a:extLst>
              </p:cNvPr>
              <p:cNvSpPr/>
              <p:nvPr/>
            </p:nvSpPr>
            <p:spPr>
              <a:xfrm>
                <a:off x="3695500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60" name="Arrow: Chevron 14">
                <a:extLst>
                  <a:ext uri="{FF2B5EF4-FFF2-40B4-BE49-F238E27FC236}">
                    <a16:creationId xmlns:a16="http://schemas.microsoft.com/office/drawing/2014/main" id="{3B924211-2E4E-D5D1-E9D2-CD5D727A2796}"/>
                  </a:ext>
                </a:extLst>
              </p:cNvPr>
              <p:cNvSpPr txBox="1"/>
              <p:nvPr/>
            </p:nvSpPr>
            <p:spPr>
              <a:xfrm>
                <a:off x="4197496" y="1881862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TRL4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Lab</a:t>
                </a:r>
                <a:r>
                  <a:rPr lang="fr-FR" sz="700" kern="1200" dirty="0"/>
                  <a:t> validation</a:t>
                </a:r>
                <a:endParaRPr lang="fr-CH" sz="700" kern="1200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114A334-7CA2-1471-B72E-3BA48F9D6016}"/>
                </a:ext>
              </a:extLst>
            </p:cNvPr>
            <p:cNvGrpSpPr/>
            <p:nvPr/>
          </p:nvGrpSpPr>
          <p:grpSpPr>
            <a:xfrm>
              <a:off x="5886438" y="5250238"/>
              <a:ext cx="1300359" cy="520143"/>
              <a:chOff x="5854085" y="1881862"/>
              <a:chExt cx="2509982" cy="1003992"/>
            </a:xfrm>
          </p:grpSpPr>
          <p:sp>
            <p:nvSpPr>
              <p:cNvPr id="2057" name="Arrow: Chevron 2056">
                <a:extLst>
                  <a:ext uri="{FF2B5EF4-FFF2-40B4-BE49-F238E27FC236}">
                    <a16:creationId xmlns:a16="http://schemas.microsoft.com/office/drawing/2014/main" id="{C545D5D5-4E24-EC14-8C0D-0C6272317FA6}"/>
                  </a:ext>
                </a:extLst>
              </p:cNvPr>
              <p:cNvSpPr/>
              <p:nvPr/>
            </p:nvSpPr>
            <p:spPr>
              <a:xfrm>
                <a:off x="5854085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  <a:alpha val="9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58" name="Arrow: Chevron 16">
                <a:extLst>
                  <a:ext uri="{FF2B5EF4-FFF2-40B4-BE49-F238E27FC236}">
                    <a16:creationId xmlns:a16="http://schemas.microsoft.com/office/drawing/2014/main" id="{40369D06-6441-7660-D851-8FB68DCE2EAD}"/>
                  </a:ext>
                </a:extLst>
              </p:cNvPr>
              <p:cNvSpPr txBox="1"/>
              <p:nvPr/>
            </p:nvSpPr>
            <p:spPr>
              <a:xfrm>
                <a:off x="6356080" y="1881862"/>
                <a:ext cx="2007987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TRL5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Validation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5326A1A-F585-BFAA-0EC2-C8A27DCC70ED}"/>
                </a:ext>
              </a:extLst>
            </p:cNvPr>
            <p:cNvGrpSpPr/>
            <p:nvPr/>
          </p:nvGrpSpPr>
          <p:grpSpPr>
            <a:xfrm>
              <a:off x="7004746" y="5250238"/>
              <a:ext cx="1300359" cy="520143"/>
              <a:chOff x="6959903" y="1834906"/>
              <a:chExt cx="2509982" cy="1003992"/>
            </a:xfrm>
          </p:grpSpPr>
          <p:sp>
            <p:nvSpPr>
              <p:cNvPr id="2055" name="Arrow: Chevron 2054">
                <a:extLst>
                  <a:ext uri="{FF2B5EF4-FFF2-40B4-BE49-F238E27FC236}">
                    <a16:creationId xmlns:a16="http://schemas.microsoft.com/office/drawing/2014/main" id="{F9768C78-7456-CA45-0A28-491492A1BF81}"/>
                  </a:ext>
                </a:extLst>
              </p:cNvPr>
              <p:cNvSpPr/>
              <p:nvPr/>
            </p:nvSpPr>
            <p:spPr>
              <a:xfrm>
                <a:off x="6959903" y="1834906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56" name="Arrow: Chevron 18">
                <a:extLst>
                  <a:ext uri="{FF2B5EF4-FFF2-40B4-BE49-F238E27FC236}">
                    <a16:creationId xmlns:a16="http://schemas.microsoft.com/office/drawing/2014/main" id="{B50E8D3B-B664-227A-7F37-2402A3AFC3C7}"/>
                  </a:ext>
                </a:extLst>
              </p:cNvPr>
              <p:cNvSpPr txBox="1"/>
              <p:nvPr/>
            </p:nvSpPr>
            <p:spPr>
              <a:xfrm>
                <a:off x="7360157" y="1834906"/>
                <a:ext cx="1796832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TRL6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Demonstration</a:t>
                </a:r>
                <a:r>
                  <a:rPr lang="fr-FR" sz="700" kern="1200" dirty="0"/>
                  <a:t>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02559AD-3436-93B0-8EE3-D985878186DC}"/>
                </a:ext>
              </a:extLst>
            </p:cNvPr>
            <p:cNvGrpSpPr/>
            <p:nvPr/>
          </p:nvGrpSpPr>
          <p:grpSpPr>
            <a:xfrm>
              <a:off x="4051235" y="5914853"/>
              <a:ext cx="1566697" cy="626679"/>
              <a:chOff x="5894" y="3164719"/>
              <a:chExt cx="3024075" cy="1209630"/>
            </a:xfrm>
          </p:grpSpPr>
          <p:sp>
            <p:nvSpPr>
              <p:cNvPr id="2053" name="Arrow: Chevron 2052">
                <a:extLst>
                  <a:ext uri="{FF2B5EF4-FFF2-40B4-BE49-F238E27FC236}">
                    <a16:creationId xmlns:a16="http://schemas.microsoft.com/office/drawing/2014/main" id="{1FF88414-579F-6862-FC49-8ADBAAFDC5C0}"/>
                  </a:ext>
                </a:extLst>
              </p:cNvPr>
              <p:cNvSpPr/>
              <p:nvPr/>
            </p:nvSpPr>
            <p:spPr>
              <a:xfrm>
                <a:off x="5894" y="3164719"/>
                <a:ext cx="3024075" cy="1209630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2054" name="Arrow: Chevron 20">
                <a:extLst>
                  <a:ext uri="{FF2B5EF4-FFF2-40B4-BE49-F238E27FC236}">
                    <a16:creationId xmlns:a16="http://schemas.microsoft.com/office/drawing/2014/main" id="{02A0644F-55DD-88C7-6D8B-95B1039D8ADE}"/>
                  </a:ext>
                </a:extLst>
              </p:cNvPr>
              <p:cNvSpPr txBox="1"/>
              <p:nvPr/>
            </p:nvSpPr>
            <p:spPr>
              <a:xfrm>
                <a:off x="610709" y="3164719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Deployment</a:t>
                </a:r>
                <a:endParaRPr lang="fr-CH" sz="1000" kern="1200" dirty="0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A8F69A3-6629-160B-6E60-7C2F9C6F68D4}"/>
                </a:ext>
              </a:extLst>
            </p:cNvPr>
            <p:cNvGrpSpPr/>
            <p:nvPr/>
          </p:nvGrpSpPr>
          <p:grpSpPr>
            <a:xfrm>
              <a:off x="5414262" y="5968121"/>
              <a:ext cx="1378379" cy="520143"/>
              <a:chOff x="2636840" y="3267537"/>
              <a:chExt cx="2660579" cy="1003992"/>
            </a:xfrm>
          </p:grpSpPr>
          <p:sp>
            <p:nvSpPr>
              <p:cNvPr id="2051" name="Arrow: Chevron 2050">
                <a:extLst>
                  <a:ext uri="{FF2B5EF4-FFF2-40B4-BE49-F238E27FC236}">
                    <a16:creationId xmlns:a16="http://schemas.microsoft.com/office/drawing/2014/main" id="{67B75AE1-C5E8-78E0-B598-41465A7827B4}"/>
                  </a:ext>
                </a:extLst>
              </p:cNvPr>
              <p:cNvSpPr/>
              <p:nvPr/>
            </p:nvSpPr>
            <p:spPr>
              <a:xfrm>
                <a:off x="2636840" y="3267537"/>
                <a:ext cx="2509982" cy="1003992"/>
              </a:xfrm>
              <a:prstGeom prst="chevron">
                <a:avLst/>
              </a:prstGeom>
              <a:solidFill>
                <a:srgbClr val="B4E5A2"/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52" name="Arrow: Chevron 22">
                <a:extLst>
                  <a:ext uri="{FF2B5EF4-FFF2-40B4-BE49-F238E27FC236}">
                    <a16:creationId xmlns:a16="http://schemas.microsoft.com/office/drawing/2014/main" id="{0843BD16-2029-A108-1390-4167D6E53B1C}"/>
                  </a:ext>
                </a:extLst>
              </p:cNvPr>
              <p:cNvSpPr txBox="1"/>
              <p:nvPr/>
            </p:nvSpPr>
            <p:spPr>
              <a:xfrm>
                <a:off x="2927471" y="3267537"/>
                <a:ext cx="2369948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TRL7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Prorototype</a:t>
                </a:r>
                <a:r>
                  <a:rPr lang="fr-FR" sz="700" kern="1200" dirty="0"/>
                  <a:t> </a:t>
                </a:r>
                <a:r>
                  <a:rPr lang="fr-FR" sz="700" kern="1200" dirty="0" err="1"/>
                  <a:t>demo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operationnal</a:t>
                </a:r>
                <a:r>
                  <a:rPr lang="fr-FR" sz="700" dirty="0"/>
                  <a:t>           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D5373E9-AC10-DED1-1266-79888EC69B66}"/>
                </a:ext>
              </a:extLst>
            </p:cNvPr>
            <p:cNvGrpSpPr/>
            <p:nvPr/>
          </p:nvGrpSpPr>
          <p:grpSpPr>
            <a:xfrm>
              <a:off x="6532570" y="5968121"/>
              <a:ext cx="1300359" cy="520143"/>
              <a:chOff x="4795425" y="3267537"/>
              <a:chExt cx="2509982" cy="1003992"/>
            </a:xfrm>
          </p:grpSpPr>
          <p:sp>
            <p:nvSpPr>
              <p:cNvPr id="2048" name="Arrow: Chevron 2047">
                <a:extLst>
                  <a:ext uri="{FF2B5EF4-FFF2-40B4-BE49-F238E27FC236}">
                    <a16:creationId xmlns:a16="http://schemas.microsoft.com/office/drawing/2014/main" id="{4827E456-C3FF-56C8-B905-AE78F51FCA6A}"/>
                  </a:ext>
                </a:extLst>
              </p:cNvPr>
              <p:cNvSpPr/>
              <p:nvPr/>
            </p:nvSpPr>
            <p:spPr>
              <a:xfrm>
                <a:off x="4795425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049" name="Arrow: Chevron 24">
                <a:extLst>
                  <a:ext uri="{FF2B5EF4-FFF2-40B4-BE49-F238E27FC236}">
                    <a16:creationId xmlns:a16="http://schemas.microsoft.com/office/drawing/2014/main" id="{DBD4F37E-294E-AC0C-9AEF-AC109FFD7EB9}"/>
                  </a:ext>
                </a:extLst>
              </p:cNvPr>
              <p:cNvSpPr txBox="1"/>
              <p:nvPr/>
            </p:nvSpPr>
            <p:spPr>
              <a:xfrm>
                <a:off x="5297421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TRL8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complete</a:t>
                </a:r>
                <a:r>
                  <a:rPr lang="fr-FR" sz="700" kern="1200" dirty="0"/>
                  <a:t> and </a:t>
                </a:r>
                <a:r>
                  <a:rPr lang="fr-FR" sz="700" kern="1200" dirty="0" err="1"/>
                  <a:t>qualified</a:t>
                </a:r>
                <a:endParaRPr lang="fr-CH" sz="700" kern="1200" dirty="0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2F8EE5D-3D12-B5E8-114D-4E07FB7C9807}"/>
                </a:ext>
              </a:extLst>
            </p:cNvPr>
            <p:cNvGrpSpPr/>
            <p:nvPr/>
          </p:nvGrpSpPr>
          <p:grpSpPr>
            <a:xfrm>
              <a:off x="7650878" y="5968121"/>
              <a:ext cx="1300359" cy="520143"/>
              <a:chOff x="6954009" y="3267537"/>
              <a:chExt cx="2509982" cy="1003992"/>
            </a:xfrm>
          </p:grpSpPr>
          <p:sp>
            <p:nvSpPr>
              <p:cNvPr id="61" name="Arrow: Chevron 60">
                <a:extLst>
                  <a:ext uri="{FF2B5EF4-FFF2-40B4-BE49-F238E27FC236}">
                    <a16:creationId xmlns:a16="http://schemas.microsoft.com/office/drawing/2014/main" id="{4FF6625D-7313-83D8-6835-BCBAA6C250FE}"/>
                  </a:ext>
                </a:extLst>
              </p:cNvPr>
              <p:cNvSpPr/>
              <p:nvPr/>
            </p:nvSpPr>
            <p:spPr>
              <a:xfrm>
                <a:off x="6954009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63" name="Arrow: Chevron 26">
                <a:extLst>
                  <a:ext uri="{FF2B5EF4-FFF2-40B4-BE49-F238E27FC236}">
                    <a16:creationId xmlns:a16="http://schemas.microsoft.com/office/drawing/2014/main" id="{9573FD08-FAEE-3F70-095E-D0DBA56659D7}"/>
                  </a:ext>
                </a:extLst>
              </p:cNvPr>
              <p:cNvSpPr txBox="1"/>
              <p:nvPr/>
            </p:nvSpPr>
            <p:spPr>
              <a:xfrm>
                <a:off x="7456005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TRL9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proven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opetration</a:t>
                </a:r>
                <a:endParaRPr lang="fr-FR" sz="700" kern="1200" dirty="0"/>
              </a:p>
            </p:txBody>
          </p:sp>
        </p:grpSp>
      </p:grpSp>
      <p:sp>
        <p:nvSpPr>
          <p:cNvPr id="2071" name="TextBox 2070">
            <a:extLst>
              <a:ext uri="{FF2B5EF4-FFF2-40B4-BE49-F238E27FC236}">
                <a16:creationId xmlns:a16="http://schemas.microsoft.com/office/drawing/2014/main" id="{BE2883BA-59B6-A914-806A-DC754A7E22C9}"/>
              </a:ext>
            </a:extLst>
          </p:cNvPr>
          <p:cNvSpPr txBox="1"/>
          <p:nvPr/>
        </p:nvSpPr>
        <p:spPr>
          <a:xfrm>
            <a:off x="0" y="142953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Avenir Next LT Pro Light" panose="020B0304020202020204" pitchFamily="34" charset="0"/>
              </a:rPr>
              <a:t>Need for a sky </a:t>
            </a:r>
            <a:r>
              <a:rPr lang="fr-FR" sz="2400" dirty="0" err="1">
                <a:latin typeface="Avenir Next LT Pro Light" panose="020B0304020202020204" pitchFamily="34" charset="0"/>
              </a:rPr>
              <a:t>access</a:t>
            </a:r>
            <a:r>
              <a:rPr lang="fr-FR" sz="2400" dirty="0">
                <a:latin typeface="Avenir Next LT Pro Light" panose="020B0304020202020204" pitchFamily="34" charset="0"/>
              </a:rPr>
              <a:t> and an XAO-</a:t>
            </a:r>
            <a:r>
              <a:rPr lang="fr-FR" sz="2400" dirty="0" err="1">
                <a:latin typeface="Avenir Next LT Pro Light" panose="020B0304020202020204" pitchFamily="34" charset="0"/>
              </a:rPr>
              <a:t>assisted</a:t>
            </a:r>
            <a:r>
              <a:rPr lang="fr-FR" sz="2400" dirty="0">
                <a:latin typeface="Avenir Next LT Pro Light" panose="020B0304020202020204" pitchFamily="34" charset="0"/>
              </a:rPr>
              <a:t> platform in Europe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1BFC30C-87BD-4F28-A9C2-0AC2EDC905DB}"/>
              </a:ext>
            </a:extLst>
          </p:cNvPr>
          <p:cNvSpPr>
            <a:spLocks noChangeAspect="1"/>
          </p:cNvSpPr>
          <p:nvPr/>
        </p:nvSpPr>
        <p:spPr>
          <a:xfrm>
            <a:off x="3517168" y="3960122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5</a:t>
            </a:r>
            <a:endParaRPr lang="fr-CH" sz="28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ACFFE5-3A0F-8B29-F51D-8B51CBD28A51}"/>
              </a:ext>
            </a:extLst>
          </p:cNvPr>
          <p:cNvGrpSpPr>
            <a:grpSpLocks noChangeAspect="1"/>
          </p:cNvGrpSpPr>
          <p:nvPr/>
        </p:nvGrpSpPr>
        <p:grpSpPr>
          <a:xfrm>
            <a:off x="6161989" y="995445"/>
            <a:ext cx="1233851" cy="2264994"/>
            <a:chOff x="10431876" y="1125032"/>
            <a:chExt cx="1381411" cy="2318105"/>
          </a:xfrm>
        </p:grpSpPr>
        <p:pic>
          <p:nvPicPr>
            <p:cNvPr id="2092" name="Picture 2091">
              <a:extLst>
                <a:ext uri="{FF2B5EF4-FFF2-40B4-BE49-F238E27FC236}">
                  <a16:creationId xmlns:a16="http://schemas.microsoft.com/office/drawing/2014/main" id="{EEF97B3C-4D60-BEB6-0039-35C2D30B9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52169" y="1125032"/>
              <a:ext cx="1285457" cy="430695"/>
            </a:xfrm>
            <a:prstGeom prst="rect">
              <a:avLst/>
            </a:prstGeom>
          </p:spPr>
        </p:pic>
        <p:pic>
          <p:nvPicPr>
            <p:cNvPr id="2094" name="Picture 2093">
              <a:extLst>
                <a:ext uri="{FF2B5EF4-FFF2-40B4-BE49-F238E27FC236}">
                  <a16:creationId xmlns:a16="http://schemas.microsoft.com/office/drawing/2014/main" id="{62BA418A-ACA5-168E-1DEF-6961ED9D3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52169" y="1673363"/>
              <a:ext cx="1285457" cy="29727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866C74D-0F06-252F-F353-571B1AF56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49" b="24207"/>
            <a:stretch>
              <a:fillRect/>
            </a:stretch>
          </p:blipFill>
          <p:spPr>
            <a:xfrm>
              <a:off x="10431876" y="2630258"/>
              <a:ext cx="1381411" cy="812879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564201-7A1B-9C0E-91EB-EA7DC32159F4}"/>
              </a:ext>
            </a:extLst>
          </p:cNvPr>
          <p:cNvGrpSpPr>
            <a:grpSpLocks noChangeAspect="1"/>
          </p:cNvGrpSpPr>
          <p:nvPr/>
        </p:nvGrpSpPr>
        <p:grpSpPr>
          <a:xfrm>
            <a:off x="7329851" y="4265654"/>
            <a:ext cx="4504229" cy="2376231"/>
            <a:chOff x="6962859" y="3981373"/>
            <a:chExt cx="5106573" cy="269400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B545A11-11B4-BDBA-D0C3-A784BC934099}"/>
                </a:ext>
              </a:extLst>
            </p:cNvPr>
            <p:cNvGrpSpPr/>
            <p:nvPr/>
          </p:nvGrpSpPr>
          <p:grpSpPr>
            <a:xfrm>
              <a:off x="6962862" y="4227216"/>
              <a:ext cx="5106570" cy="2448158"/>
              <a:chOff x="6962862" y="4227216"/>
              <a:chExt cx="5106570" cy="2448158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55EB3AF-6482-98A9-99F6-B4C3434B4888}"/>
                  </a:ext>
                </a:extLst>
              </p:cNvPr>
              <p:cNvGrpSpPr/>
              <p:nvPr/>
            </p:nvGrpSpPr>
            <p:grpSpPr>
              <a:xfrm>
                <a:off x="6962862" y="4227216"/>
                <a:ext cx="5106570" cy="2448158"/>
                <a:chOff x="6962862" y="4670278"/>
                <a:chExt cx="5106570" cy="2448158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266F6BBF-6C38-881A-72D0-0391A9D2DE06}"/>
                    </a:ext>
                  </a:extLst>
                </p:cNvPr>
                <p:cNvGrpSpPr/>
                <p:nvPr/>
              </p:nvGrpSpPr>
              <p:grpSpPr>
                <a:xfrm>
                  <a:off x="6962862" y="4670278"/>
                  <a:ext cx="5106570" cy="2448158"/>
                  <a:chOff x="6962862" y="4670278"/>
                  <a:chExt cx="5106570" cy="2448158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634497D4-AB38-A8C1-9FA5-09BFC9D7B20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962862" y="4670278"/>
                    <a:ext cx="5106570" cy="2035353"/>
                    <a:chOff x="6932488" y="5098447"/>
                    <a:chExt cx="4113631" cy="1639592"/>
                  </a:xfrm>
                </p:grpSpPr>
                <p:pic>
                  <p:nvPicPr>
                    <p:cNvPr id="10" name="Picture 9">
                      <a:extLst>
                        <a:ext uri="{FF2B5EF4-FFF2-40B4-BE49-F238E27FC236}">
                          <a16:creationId xmlns:a16="http://schemas.microsoft.com/office/drawing/2014/main" id="{018B6251-2E98-F421-5A5D-B06C1C389C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9331" t="25533" r="566"/>
                    <a:stretch>
                      <a:fillRect/>
                    </a:stretch>
                  </p:blipFill>
                  <p:spPr>
                    <a:xfrm>
                      <a:off x="6932488" y="5307727"/>
                      <a:ext cx="4113500" cy="143031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" name="Picture 10">
                      <a:extLst>
                        <a:ext uri="{FF2B5EF4-FFF2-40B4-BE49-F238E27FC236}">
                          <a16:creationId xmlns:a16="http://schemas.microsoft.com/office/drawing/2014/main" id="{D5D8E5CA-B0DB-4E42-B571-BEA390E3CD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9331" t="1918" r="566" b="86793"/>
                    <a:stretch>
                      <a:fillRect/>
                    </a:stretch>
                  </p:blipFill>
                  <p:spPr>
                    <a:xfrm>
                      <a:off x="6932619" y="5098447"/>
                      <a:ext cx="4113500" cy="216816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442A070C-ABA4-D6CA-7EE0-A285D48C6237}"/>
                      </a:ext>
                    </a:extLst>
                  </p:cNvPr>
                  <p:cNvSpPr txBox="1"/>
                  <p:nvPr/>
                </p:nvSpPr>
                <p:spPr>
                  <a:xfrm rot="18286788">
                    <a:off x="11414743" y="6580522"/>
                    <a:ext cx="844996" cy="2308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sz="9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rPr>
                      <a:t>Science</a:t>
                    </a:r>
                    <a:endParaRPr lang="fr-CH" sz="900" b="1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86D2413-640D-BA47-D868-8A690834476D}"/>
                    </a:ext>
                  </a:extLst>
                </p:cNvPr>
                <p:cNvSpPr txBox="1"/>
                <p:nvPr/>
              </p:nvSpPr>
              <p:spPr>
                <a:xfrm>
                  <a:off x="8836031" y="6523645"/>
                  <a:ext cx="850891" cy="20005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700" b="1" dirty="0"/>
                    <a:t>ADC</a:t>
                  </a:r>
                  <a:endParaRPr lang="fr-CH" sz="700" b="1" dirty="0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8B6B65-5808-33B4-9748-2657A638418C}"/>
                  </a:ext>
                </a:extLst>
              </p:cNvPr>
              <p:cNvSpPr txBox="1"/>
              <p:nvPr/>
            </p:nvSpPr>
            <p:spPr>
              <a:xfrm rot="18213122">
                <a:off x="7896919" y="6256293"/>
                <a:ext cx="483120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800" b="1" dirty="0"/>
                  <a:t>PDR</a:t>
                </a:r>
                <a:endParaRPr lang="fr-CH" sz="16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D255188-684A-A4FB-D0B4-482CCBE63104}"/>
                  </a:ext>
                </a:extLst>
              </p:cNvPr>
              <p:cNvSpPr txBox="1"/>
              <p:nvPr/>
            </p:nvSpPr>
            <p:spPr>
              <a:xfrm rot="18213122">
                <a:off x="8991636" y="6256293"/>
                <a:ext cx="483120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800" b="1" dirty="0"/>
                  <a:t>FDR</a:t>
                </a:r>
                <a:endParaRPr lang="fr-CH" sz="16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26CE40-98EC-64CA-4F0E-E50DA0B11A43}"/>
                  </a:ext>
                </a:extLst>
              </p:cNvPr>
              <p:cNvSpPr txBox="1"/>
              <p:nvPr/>
            </p:nvSpPr>
            <p:spPr>
              <a:xfrm rot="18213122">
                <a:off x="11104305" y="6256293"/>
                <a:ext cx="483120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800" b="1" dirty="0"/>
                  <a:t>PAE</a:t>
                </a:r>
                <a:endParaRPr lang="fr-CH" sz="1600" dirty="0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DC26714-2570-6F55-FD59-FC279C63F368}"/>
                  </a:ext>
                </a:extLst>
              </p:cNvPr>
              <p:cNvCxnSpPr/>
              <p:nvPr/>
            </p:nvCxnSpPr>
            <p:spPr>
              <a:xfrm>
                <a:off x="11265030" y="4450122"/>
                <a:ext cx="0" cy="1761474"/>
              </a:xfrm>
              <a:prstGeom prst="line">
                <a:avLst/>
              </a:prstGeom>
              <a:ln w="9525"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78EAF52-0F54-5118-471E-7167F2E8A281}"/>
                  </a:ext>
                </a:extLst>
              </p:cNvPr>
              <p:cNvCxnSpPr/>
              <p:nvPr/>
            </p:nvCxnSpPr>
            <p:spPr>
              <a:xfrm>
                <a:off x="9244193" y="4456405"/>
                <a:ext cx="0" cy="1761474"/>
              </a:xfrm>
              <a:prstGeom prst="line">
                <a:avLst/>
              </a:prstGeom>
              <a:ln w="9525"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84A0F9F-67C0-E8B6-6FD5-B32B095415FA}"/>
                  </a:ext>
                </a:extLst>
              </p:cNvPr>
              <p:cNvCxnSpPr/>
              <p:nvPr/>
            </p:nvCxnSpPr>
            <p:spPr>
              <a:xfrm>
                <a:off x="8137755" y="4463215"/>
                <a:ext cx="0" cy="1761474"/>
              </a:xfrm>
              <a:prstGeom prst="line">
                <a:avLst/>
              </a:prstGeom>
              <a:ln w="9525"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04F3732-BB2B-E388-ACC8-EC3DCB66C764}"/>
                </a:ext>
              </a:extLst>
            </p:cNvPr>
            <p:cNvSpPr txBox="1"/>
            <p:nvPr/>
          </p:nvSpPr>
          <p:spPr>
            <a:xfrm>
              <a:off x="6962859" y="3981373"/>
              <a:ext cx="510640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err="1">
                  <a:latin typeface="Avenir Next LT Pro Light" panose="020B0304020202020204" pitchFamily="34" charset="0"/>
                </a:rPr>
                <a:t>Integration</a:t>
              </a:r>
              <a:r>
                <a:rPr lang="fr-FR" sz="1100" dirty="0">
                  <a:latin typeface="Avenir Next LT Pro Light" panose="020B0304020202020204" pitchFamily="34" charset="0"/>
                </a:rPr>
                <a:t> of RISTRETTO R&amp;D in EKARUS</a:t>
              </a:r>
              <a:endParaRPr lang="fr-CH" sz="1100" dirty="0"/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A7CFC0-AA3A-916F-CA54-7FA588D423C5}"/>
              </a:ext>
            </a:extLst>
          </p:cNvPr>
          <p:cNvSpPr>
            <a:spLocks noChangeAspect="1"/>
          </p:cNvSpPr>
          <p:nvPr/>
        </p:nvSpPr>
        <p:spPr>
          <a:xfrm>
            <a:off x="6249645" y="3512968"/>
            <a:ext cx="297008" cy="593077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dirty="0"/>
              <a:t>7</a:t>
            </a:r>
            <a:endParaRPr lang="fr-C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FADA9E-C158-E5C4-310D-47F2AE84551F}"/>
              </a:ext>
            </a:extLst>
          </p:cNvPr>
          <p:cNvSpPr txBox="1"/>
          <p:nvPr/>
        </p:nvSpPr>
        <p:spPr>
          <a:xfrm>
            <a:off x="5399360" y="1901023"/>
            <a:ext cx="27240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/>
              <a:t>A. </a:t>
            </a:r>
            <a:r>
              <a:rPr lang="fr-FR" sz="1000" dirty="0" err="1"/>
              <a:t>Alagao</a:t>
            </a:r>
            <a:r>
              <a:rPr lang="fr-FR" sz="1000" dirty="0"/>
              <a:t>, B. </a:t>
            </a:r>
            <a:r>
              <a:rPr lang="fr-FR" sz="1000" dirty="0" err="1"/>
              <a:t>Neichel</a:t>
            </a:r>
            <a:r>
              <a:rPr lang="fr-FR" sz="1000" dirty="0"/>
              <a:t>, V. </a:t>
            </a:r>
            <a:r>
              <a:rPr lang="fr-FR" sz="1000" dirty="0" err="1"/>
              <a:t>Chambouleyron</a:t>
            </a:r>
            <a:r>
              <a:rPr lang="fr-FR" sz="1000" dirty="0"/>
              <a:t>, J.-F. Sauvage, R. </a:t>
            </a:r>
            <a:r>
              <a:rPr lang="fr-FR" sz="1000" dirty="0" err="1"/>
              <a:t>Fétick</a:t>
            </a:r>
            <a:r>
              <a:rPr lang="fr-FR" sz="1000" dirty="0"/>
              <a:t>, T. </a:t>
            </a:r>
            <a:r>
              <a:rPr lang="fr-FR" sz="1000" dirty="0" err="1"/>
              <a:t>Heritier</a:t>
            </a:r>
            <a:r>
              <a:rPr lang="fr-FR" sz="1000" dirty="0"/>
              <a:t>, T. Fusco </a:t>
            </a:r>
          </a:p>
        </p:txBody>
      </p:sp>
    </p:spTree>
    <p:extLst>
      <p:ext uri="{BB962C8B-B14F-4D97-AF65-F5344CB8AC3E}">
        <p14:creationId xmlns:p14="http://schemas.microsoft.com/office/powerpoint/2010/main" val="90315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D6E92-C9CC-9C49-93D9-F71910305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0888BC-480C-2553-9A8F-175BF0C65F6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513482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5E9C8-FF1F-238E-20CE-5A8DD771F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194A7C-2D06-0362-0A64-9C51BE83963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987380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E5B0A841-B044-BC13-7DBF-C42B52DE4B65}"/>
              </a:ext>
            </a:extLst>
          </p:cNvPr>
          <p:cNvSpPr txBox="1"/>
          <p:nvPr/>
        </p:nvSpPr>
        <p:spPr>
          <a:xfrm>
            <a:off x="1597756" y="287296"/>
            <a:ext cx="965329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100" u="sng" dirty="0">
                <a:solidFill>
                  <a:schemeClr val="accent2"/>
                </a:solidFill>
              </a:rPr>
              <a:t>Manufacture</a:t>
            </a:r>
            <a:endParaRPr lang="fr-CH" sz="1100" u="sng" dirty="0">
              <a:solidFill>
                <a:schemeClr val="accent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BB58789-23F6-C881-59C8-CC60E1174DFB}"/>
              </a:ext>
            </a:extLst>
          </p:cNvPr>
          <p:cNvGrpSpPr>
            <a:grpSpLocks noChangeAspect="1"/>
          </p:cNvGrpSpPr>
          <p:nvPr/>
        </p:nvGrpSpPr>
        <p:grpSpPr>
          <a:xfrm>
            <a:off x="568884" y="68092"/>
            <a:ext cx="10708716" cy="6842343"/>
            <a:chOff x="568884" y="749295"/>
            <a:chExt cx="9642588" cy="6161140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AE5F4A-9A70-0F4D-60FB-D84A6E0CCAF8}"/>
                </a:ext>
              </a:extLst>
            </p:cNvPr>
            <p:cNvSpPr/>
            <p:nvPr/>
          </p:nvSpPr>
          <p:spPr>
            <a:xfrm>
              <a:off x="568884" y="2117725"/>
              <a:ext cx="3549552" cy="1148331"/>
            </a:xfrm>
            <a:custGeom>
              <a:avLst/>
              <a:gdLst>
                <a:gd name="csX0" fmla="*/ 0 w 3549552"/>
                <a:gd name="csY0" fmla="*/ 574166 h 1148331"/>
                <a:gd name="csX1" fmla="*/ 1774776 w 3549552"/>
                <a:gd name="csY1" fmla="*/ 0 h 1148331"/>
                <a:gd name="csX2" fmla="*/ 3549552 w 3549552"/>
                <a:gd name="csY2" fmla="*/ 574166 h 1148331"/>
                <a:gd name="csX3" fmla="*/ 1774776 w 3549552"/>
                <a:gd name="csY3" fmla="*/ 1148332 h 1148331"/>
                <a:gd name="csX4" fmla="*/ 0 w 3549552"/>
                <a:gd name="csY4" fmla="*/ 574166 h 11483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549552" h="1148331" fill="none" extrusionOk="0">
                  <a:moveTo>
                    <a:pt x="0" y="574166"/>
                  </a:moveTo>
                  <a:cubicBezTo>
                    <a:pt x="19541" y="247181"/>
                    <a:pt x="730499" y="-40865"/>
                    <a:pt x="1774776" y="0"/>
                  </a:cubicBezTo>
                  <a:cubicBezTo>
                    <a:pt x="2801033" y="-30708"/>
                    <a:pt x="3538034" y="308663"/>
                    <a:pt x="3549552" y="574166"/>
                  </a:cubicBezTo>
                  <a:cubicBezTo>
                    <a:pt x="3754335" y="889495"/>
                    <a:pt x="2771925" y="1143251"/>
                    <a:pt x="1774776" y="1148332"/>
                  </a:cubicBezTo>
                  <a:cubicBezTo>
                    <a:pt x="816754" y="1216294"/>
                    <a:pt x="28510" y="882612"/>
                    <a:pt x="0" y="574166"/>
                  </a:cubicBezTo>
                  <a:close/>
                </a:path>
                <a:path w="3549552" h="1148331" stroke="0" extrusionOk="0">
                  <a:moveTo>
                    <a:pt x="0" y="574166"/>
                  </a:moveTo>
                  <a:cubicBezTo>
                    <a:pt x="-154484" y="373589"/>
                    <a:pt x="634181" y="-142000"/>
                    <a:pt x="1774776" y="0"/>
                  </a:cubicBezTo>
                  <a:cubicBezTo>
                    <a:pt x="2744706" y="24104"/>
                    <a:pt x="3525623" y="308628"/>
                    <a:pt x="3549552" y="574166"/>
                  </a:cubicBezTo>
                  <a:cubicBezTo>
                    <a:pt x="3479881" y="934673"/>
                    <a:pt x="2540588" y="1106751"/>
                    <a:pt x="1774776" y="1148332"/>
                  </a:cubicBezTo>
                  <a:cubicBezTo>
                    <a:pt x="822774" y="1150295"/>
                    <a:pt x="-34610" y="969473"/>
                    <a:pt x="0" y="574166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812951786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00FC5B1-5FEC-A1B5-9F06-383CF7C3C36C}"/>
                </a:ext>
              </a:extLst>
            </p:cNvPr>
            <p:cNvSpPr/>
            <p:nvPr/>
          </p:nvSpPr>
          <p:spPr>
            <a:xfrm>
              <a:off x="5558663" y="749295"/>
              <a:ext cx="3473070" cy="1395664"/>
            </a:xfrm>
            <a:custGeom>
              <a:avLst/>
              <a:gdLst>
                <a:gd name="csX0" fmla="*/ 0 w 3473070"/>
                <a:gd name="csY0" fmla="*/ 697832 h 1395664"/>
                <a:gd name="csX1" fmla="*/ 1736535 w 3473070"/>
                <a:gd name="csY1" fmla="*/ 0 h 1395664"/>
                <a:gd name="csX2" fmla="*/ 3473070 w 3473070"/>
                <a:gd name="csY2" fmla="*/ 697832 h 1395664"/>
                <a:gd name="csX3" fmla="*/ 1736535 w 3473070"/>
                <a:gd name="csY3" fmla="*/ 1395664 h 1395664"/>
                <a:gd name="csX4" fmla="*/ 0 w 3473070"/>
                <a:gd name="csY4" fmla="*/ 697832 h 13956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473070" h="1395664" fill="none" extrusionOk="0">
                  <a:moveTo>
                    <a:pt x="0" y="697832"/>
                  </a:moveTo>
                  <a:cubicBezTo>
                    <a:pt x="40470" y="291963"/>
                    <a:pt x="665882" y="-71147"/>
                    <a:pt x="1736535" y="0"/>
                  </a:cubicBezTo>
                  <a:cubicBezTo>
                    <a:pt x="2775355" y="-53157"/>
                    <a:pt x="3469537" y="328257"/>
                    <a:pt x="3473070" y="697832"/>
                  </a:cubicBezTo>
                  <a:cubicBezTo>
                    <a:pt x="3496329" y="1083032"/>
                    <a:pt x="2901195" y="1334094"/>
                    <a:pt x="1736535" y="1395664"/>
                  </a:cubicBezTo>
                  <a:cubicBezTo>
                    <a:pt x="796722" y="1454698"/>
                    <a:pt x="18445" y="1077633"/>
                    <a:pt x="0" y="697832"/>
                  </a:cubicBezTo>
                  <a:close/>
                </a:path>
                <a:path w="3473070" h="1395664" stroke="0" extrusionOk="0">
                  <a:moveTo>
                    <a:pt x="0" y="697832"/>
                  </a:moveTo>
                  <a:cubicBezTo>
                    <a:pt x="-182752" y="450278"/>
                    <a:pt x="637530" y="-123879"/>
                    <a:pt x="1736535" y="0"/>
                  </a:cubicBezTo>
                  <a:cubicBezTo>
                    <a:pt x="2674469" y="49676"/>
                    <a:pt x="3453644" y="354290"/>
                    <a:pt x="3473070" y="697832"/>
                  </a:cubicBezTo>
                  <a:cubicBezTo>
                    <a:pt x="3365224" y="1150420"/>
                    <a:pt x="2450370" y="1348098"/>
                    <a:pt x="1736535" y="1395664"/>
                  </a:cubicBezTo>
                  <a:cubicBezTo>
                    <a:pt x="865300" y="1401781"/>
                    <a:pt x="-18920" y="1125985"/>
                    <a:pt x="0" y="697832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812951786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DB6825E-84E7-8B1B-A283-F4B35C9DEFD4}"/>
                </a:ext>
              </a:extLst>
            </p:cNvPr>
            <p:cNvSpPr/>
            <p:nvPr/>
          </p:nvSpPr>
          <p:spPr>
            <a:xfrm>
              <a:off x="8067794" y="1081173"/>
              <a:ext cx="2143678" cy="1932843"/>
            </a:xfrm>
            <a:custGeom>
              <a:avLst/>
              <a:gdLst>
                <a:gd name="csX0" fmla="*/ 0 w 2143678"/>
                <a:gd name="csY0" fmla="*/ 966422 h 1932843"/>
                <a:gd name="csX1" fmla="*/ 1071839 w 2143678"/>
                <a:gd name="csY1" fmla="*/ 0 h 1932843"/>
                <a:gd name="csX2" fmla="*/ 2143678 w 2143678"/>
                <a:gd name="csY2" fmla="*/ 966422 h 1932843"/>
                <a:gd name="csX3" fmla="*/ 1071839 w 2143678"/>
                <a:gd name="csY3" fmla="*/ 1932844 h 1932843"/>
                <a:gd name="csX4" fmla="*/ 0 w 2143678"/>
                <a:gd name="csY4" fmla="*/ 966422 h 193284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143678" h="1932843" fill="none" extrusionOk="0">
                  <a:moveTo>
                    <a:pt x="0" y="966422"/>
                  </a:moveTo>
                  <a:cubicBezTo>
                    <a:pt x="127059" y="368426"/>
                    <a:pt x="422812" y="-36384"/>
                    <a:pt x="1071839" y="0"/>
                  </a:cubicBezTo>
                  <a:cubicBezTo>
                    <a:pt x="1715117" y="-34203"/>
                    <a:pt x="2123153" y="524629"/>
                    <a:pt x="2143678" y="966422"/>
                  </a:cubicBezTo>
                  <a:cubicBezTo>
                    <a:pt x="2271306" y="1499056"/>
                    <a:pt x="1743805" y="1908885"/>
                    <a:pt x="1071839" y="1932844"/>
                  </a:cubicBezTo>
                  <a:cubicBezTo>
                    <a:pt x="493945" y="1975983"/>
                    <a:pt x="94888" y="1471349"/>
                    <a:pt x="0" y="966422"/>
                  </a:cubicBezTo>
                  <a:close/>
                </a:path>
                <a:path w="2143678" h="1932843" stroke="0" extrusionOk="0">
                  <a:moveTo>
                    <a:pt x="0" y="966422"/>
                  </a:moveTo>
                  <a:cubicBezTo>
                    <a:pt x="-129906" y="530668"/>
                    <a:pt x="418648" y="-54203"/>
                    <a:pt x="1071839" y="0"/>
                  </a:cubicBezTo>
                  <a:cubicBezTo>
                    <a:pt x="1610624" y="125021"/>
                    <a:pt x="2123365" y="476455"/>
                    <a:pt x="2143678" y="966422"/>
                  </a:cubicBezTo>
                  <a:cubicBezTo>
                    <a:pt x="2130395" y="1508437"/>
                    <a:pt x="1612325" y="1922860"/>
                    <a:pt x="1071839" y="1932844"/>
                  </a:cubicBezTo>
                  <a:cubicBezTo>
                    <a:pt x="546677" y="1937497"/>
                    <a:pt x="-27943" y="1563302"/>
                    <a:pt x="0" y="966422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812951786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7C16CF8B-D959-CF9E-2847-A0E396105CAD}"/>
                </a:ext>
              </a:extLst>
            </p:cNvPr>
            <p:cNvSpPr/>
            <p:nvPr/>
          </p:nvSpPr>
          <p:spPr>
            <a:xfrm>
              <a:off x="1768466" y="4806048"/>
              <a:ext cx="4211811" cy="1870108"/>
            </a:xfrm>
            <a:custGeom>
              <a:avLst/>
              <a:gdLst>
                <a:gd name="csX0" fmla="*/ 0 w 4211811"/>
                <a:gd name="csY0" fmla="*/ 935054 h 1870108"/>
                <a:gd name="csX1" fmla="*/ 2105906 w 4211811"/>
                <a:gd name="csY1" fmla="*/ 0 h 1870108"/>
                <a:gd name="csX2" fmla="*/ 4211812 w 4211811"/>
                <a:gd name="csY2" fmla="*/ 935054 h 1870108"/>
                <a:gd name="csX3" fmla="*/ 2105906 w 4211811"/>
                <a:gd name="csY3" fmla="*/ 1870108 h 1870108"/>
                <a:gd name="csX4" fmla="*/ 0 w 4211811"/>
                <a:gd name="csY4" fmla="*/ 935054 h 18701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211811" h="1870108" fill="none" extrusionOk="0">
                  <a:moveTo>
                    <a:pt x="0" y="935054"/>
                  </a:moveTo>
                  <a:cubicBezTo>
                    <a:pt x="37207" y="399822"/>
                    <a:pt x="790865" y="-96899"/>
                    <a:pt x="2105906" y="0"/>
                  </a:cubicBezTo>
                  <a:cubicBezTo>
                    <a:pt x="3343778" y="-49861"/>
                    <a:pt x="4187368" y="528143"/>
                    <a:pt x="4211812" y="935054"/>
                  </a:cubicBezTo>
                  <a:cubicBezTo>
                    <a:pt x="4324953" y="1450490"/>
                    <a:pt x="3434212" y="1820622"/>
                    <a:pt x="2105906" y="1870108"/>
                  </a:cubicBezTo>
                  <a:cubicBezTo>
                    <a:pt x="974120" y="1966020"/>
                    <a:pt x="47516" y="1437042"/>
                    <a:pt x="0" y="935054"/>
                  </a:cubicBezTo>
                  <a:close/>
                </a:path>
                <a:path w="4211811" h="1870108" stroke="0" extrusionOk="0">
                  <a:moveTo>
                    <a:pt x="0" y="935054"/>
                  </a:moveTo>
                  <a:cubicBezTo>
                    <a:pt x="-153248" y="534231"/>
                    <a:pt x="926452" y="-14512"/>
                    <a:pt x="2105906" y="0"/>
                  </a:cubicBezTo>
                  <a:cubicBezTo>
                    <a:pt x="3227460" y="97587"/>
                    <a:pt x="4187689" y="470621"/>
                    <a:pt x="4211812" y="935054"/>
                  </a:cubicBezTo>
                  <a:cubicBezTo>
                    <a:pt x="4017270" y="1572666"/>
                    <a:pt x="3153664" y="1847743"/>
                    <a:pt x="2105906" y="1870108"/>
                  </a:cubicBezTo>
                  <a:cubicBezTo>
                    <a:pt x="986292" y="1873134"/>
                    <a:pt x="-16042" y="1487718"/>
                    <a:pt x="0" y="935054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812951786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378D8554-B36E-0597-283A-1DF428F28FA8}"/>
                </a:ext>
              </a:extLst>
            </p:cNvPr>
            <p:cNvSpPr/>
            <p:nvPr/>
          </p:nvSpPr>
          <p:spPr>
            <a:xfrm>
              <a:off x="3249719" y="1811415"/>
              <a:ext cx="5856894" cy="378480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050" dirty="0">
                <a:solidFill>
                  <a:schemeClr val="accent2"/>
                </a:solidFill>
              </a:endParaRP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7F53BAE2-37B0-0326-9B78-3C5437C44B75}"/>
                </a:ext>
              </a:extLst>
            </p:cNvPr>
            <p:cNvSpPr/>
            <p:nvPr/>
          </p:nvSpPr>
          <p:spPr>
            <a:xfrm>
              <a:off x="4726249" y="2974843"/>
              <a:ext cx="2903833" cy="145794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05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3F6F624-5944-E703-7D94-A2C80EC95597}"/>
                </a:ext>
              </a:extLst>
            </p:cNvPr>
            <p:cNvSpPr/>
            <p:nvPr/>
          </p:nvSpPr>
          <p:spPr>
            <a:xfrm>
              <a:off x="5305291" y="3427871"/>
              <a:ext cx="1820130" cy="572134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64327539">
                    <a:custGeom>
                      <a:avLst/>
                      <a:gdLst>
                        <a:gd name="csX0" fmla="*/ 0 w 1431235"/>
                        <a:gd name="csY0" fmla="*/ 234564 h 469127"/>
                        <a:gd name="csX1" fmla="*/ 715618 w 1431235"/>
                        <a:gd name="csY1" fmla="*/ 0 h 469127"/>
                        <a:gd name="csX2" fmla="*/ 1431236 w 1431235"/>
                        <a:gd name="csY2" fmla="*/ 234564 h 469127"/>
                        <a:gd name="csX3" fmla="*/ 715618 w 1431235"/>
                        <a:gd name="csY3" fmla="*/ 469128 h 469127"/>
                        <a:gd name="csX4" fmla="*/ 0 w 1431235"/>
                        <a:gd name="csY4" fmla="*/ 234564 h 469127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</a:cxnLst>
                      <a:rect l="l" t="t" r="r" b="b"/>
                      <a:pathLst>
                        <a:path w="1431235" h="469127" extrusionOk="0">
                          <a:moveTo>
                            <a:pt x="0" y="234564"/>
                          </a:moveTo>
                          <a:cubicBezTo>
                            <a:pt x="-6252" y="87541"/>
                            <a:pt x="312908" y="-90834"/>
                            <a:pt x="715618" y="0"/>
                          </a:cubicBezTo>
                          <a:cubicBezTo>
                            <a:pt x="1074189" y="-8878"/>
                            <a:pt x="1407645" y="109461"/>
                            <a:pt x="1431236" y="234564"/>
                          </a:cubicBezTo>
                          <a:cubicBezTo>
                            <a:pt x="1474348" y="455315"/>
                            <a:pt x="1203784" y="430520"/>
                            <a:pt x="715618" y="469128"/>
                          </a:cubicBezTo>
                          <a:cubicBezTo>
                            <a:pt x="340997" y="470103"/>
                            <a:pt x="1821" y="384911"/>
                            <a:pt x="0" y="2345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 err="1">
                  <a:solidFill>
                    <a:schemeClr val="accent6"/>
                  </a:solidFill>
                </a:rPr>
                <a:t>Characterizing</a:t>
              </a:r>
              <a:r>
                <a:rPr lang="fr-FR" sz="1200" b="1" dirty="0">
                  <a:solidFill>
                    <a:schemeClr val="accent6"/>
                  </a:solidFill>
                </a:rPr>
                <a:t> </a:t>
              </a:r>
              <a:r>
                <a:rPr lang="fr-FR" sz="1200" b="1" dirty="0" err="1">
                  <a:solidFill>
                    <a:schemeClr val="accent6"/>
                  </a:solidFill>
                </a:rPr>
                <a:t>Earth</a:t>
              </a:r>
              <a:r>
                <a:rPr lang="fr-FR" sz="1200" b="1" dirty="0">
                  <a:solidFill>
                    <a:schemeClr val="accent6"/>
                  </a:solidFill>
                </a:rPr>
                <a:t> siblings</a:t>
              </a:r>
              <a:endParaRPr lang="fr-CH" sz="12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7F5D02B-B569-D6B1-F62D-2D9A9102E310}"/>
                </a:ext>
              </a:extLst>
            </p:cNvPr>
            <p:cNvCxnSpPr>
              <a:cxnSpLocks/>
              <a:stCxn id="45" idx="0"/>
              <a:endCxn id="8" idx="0"/>
            </p:cNvCxnSpPr>
            <p:nvPr/>
          </p:nvCxnSpPr>
          <p:spPr>
            <a:xfrm>
              <a:off x="4051600" y="4850363"/>
              <a:ext cx="880548" cy="12317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2BEC7DF-D325-ADEC-2D35-9A8B179EA546}"/>
                </a:ext>
              </a:extLst>
            </p:cNvPr>
            <p:cNvCxnSpPr>
              <a:cxnSpLocks/>
              <a:stCxn id="45" idx="0"/>
              <a:endCxn id="9" idx="7"/>
            </p:cNvCxnSpPr>
            <p:nvPr/>
          </p:nvCxnSpPr>
          <p:spPr>
            <a:xfrm flipH="1">
              <a:off x="2994757" y="4850363"/>
              <a:ext cx="1056843" cy="3278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C751D43-3404-0939-845E-3EB8A9B0F0A9}"/>
                </a:ext>
              </a:extLst>
            </p:cNvPr>
            <p:cNvCxnSpPr>
              <a:cxnSpLocks/>
              <a:stCxn id="6" idx="1"/>
              <a:endCxn id="14" idx="4"/>
            </p:cNvCxnSpPr>
            <p:nvPr/>
          </p:nvCxnSpPr>
          <p:spPr>
            <a:xfrm flipH="1" flipV="1">
              <a:off x="3643767" y="2805940"/>
              <a:ext cx="732982" cy="826720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89EE152-7BAF-99CD-31B5-492E7BB16983}"/>
                </a:ext>
              </a:extLst>
            </p:cNvPr>
            <p:cNvCxnSpPr>
              <a:cxnSpLocks/>
              <a:stCxn id="5" idx="2"/>
              <a:endCxn id="45" idx="7"/>
            </p:cNvCxnSpPr>
            <p:nvPr/>
          </p:nvCxnSpPr>
          <p:spPr>
            <a:xfrm flipH="1">
              <a:off x="4635962" y="4510911"/>
              <a:ext cx="1527445" cy="393140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B1F5A8C-E047-B3C5-673F-BCE81569D8B9}"/>
                </a:ext>
              </a:extLst>
            </p:cNvPr>
            <p:cNvCxnSpPr>
              <a:cxnSpLocks/>
              <a:stCxn id="5" idx="2"/>
              <a:endCxn id="41" idx="1"/>
            </p:cNvCxnSpPr>
            <p:nvPr/>
          </p:nvCxnSpPr>
          <p:spPr>
            <a:xfrm>
              <a:off x="6163408" y="4510911"/>
              <a:ext cx="1482451" cy="305878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6EEC3BF-2340-20C1-6932-33A1062A2856}"/>
                </a:ext>
              </a:extLst>
            </p:cNvPr>
            <p:cNvCxnSpPr>
              <a:cxnSpLocks/>
              <a:stCxn id="45" idx="0"/>
              <a:endCxn id="10" idx="0"/>
            </p:cNvCxnSpPr>
            <p:nvPr/>
          </p:nvCxnSpPr>
          <p:spPr>
            <a:xfrm flipH="1">
              <a:off x="3654419" y="4850363"/>
              <a:ext cx="397181" cy="104412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7180FF3-E4D0-0FBB-084A-B6E657383CBA}"/>
                </a:ext>
              </a:extLst>
            </p:cNvPr>
            <p:cNvCxnSpPr>
              <a:cxnSpLocks/>
              <a:stCxn id="14" idx="7"/>
              <a:endCxn id="12" idx="3"/>
            </p:cNvCxnSpPr>
            <p:nvPr/>
          </p:nvCxnSpPr>
          <p:spPr>
            <a:xfrm flipV="1">
              <a:off x="4125364" y="1942175"/>
              <a:ext cx="2193712" cy="612859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6C67E42A-1D3E-A161-F45B-12D86EB4D902}"/>
                </a:ext>
              </a:extLst>
            </p:cNvPr>
            <p:cNvCxnSpPr>
              <a:cxnSpLocks/>
              <a:stCxn id="7" idx="0"/>
              <a:endCxn id="12" idx="4"/>
            </p:cNvCxnSpPr>
            <p:nvPr/>
          </p:nvCxnSpPr>
          <p:spPr>
            <a:xfrm flipH="1" flipV="1">
              <a:off x="6718649" y="1993922"/>
              <a:ext cx="534263" cy="1130337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53165E6E-49E7-7118-D13A-1A960D959D5B}"/>
                </a:ext>
              </a:extLst>
            </p:cNvPr>
            <p:cNvCxnSpPr>
              <a:cxnSpLocks/>
              <a:stCxn id="7" idx="0"/>
              <a:endCxn id="11" idx="3"/>
            </p:cNvCxnSpPr>
            <p:nvPr/>
          </p:nvCxnSpPr>
          <p:spPr>
            <a:xfrm flipV="1">
              <a:off x="7252912" y="2632666"/>
              <a:ext cx="823541" cy="491593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AAB25191-12A6-9980-FAD1-737F785AED83}"/>
                </a:ext>
              </a:extLst>
            </p:cNvPr>
            <p:cNvCxnSpPr>
              <a:cxnSpLocks/>
              <a:stCxn id="45" idx="0"/>
              <a:endCxn id="179" idx="7"/>
            </p:cNvCxnSpPr>
            <p:nvPr/>
          </p:nvCxnSpPr>
          <p:spPr>
            <a:xfrm flipH="1">
              <a:off x="2913205" y="4850363"/>
              <a:ext cx="1138395" cy="94887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C6D3FFDD-6D3F-D019-B985-E56390E3678A}"/>
                </a:ext>
              </a:extLst>
            </p:cNvPr>
            <p:cNvGrpSpPr/>
            <p:nvPr/>
          </p:nvGrpSpPr>
          <p:grpSpPr>
            <a:xfrm>
              <a:off x="2857140" y="2493268"/>
              <a:ext cx="1467708" cy="312672"/>
              <a:chOff x="2028418" y="2326095"/>
              <a:chExt cx="2364600" cy="669559"/>
            </a:xfrm>
            <a:solidFill>
              <a:schemeClr val="bg1"/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EB1D53D-C064-2448-C470-C99F91F94A22}"/>
                  </a:ext>
                </a:extLst>
              </p:cNvPr>
              <p:cNvSpPr/>
              <p:nvPr/>
            </p:nvSpPr>
            <p:spPr>
              <a:xfrm>
                <a:off x="2198459" y="2366176"/>
                <a:ext cx="2194559" cy="629478"/>
              </a:xfrm>
              <a:custGeom>
                <a:avLst/>
                <a:gdLst>
                  <a:gd name="csX0" fmla="*/ 0 w 2194559"/>
                  <a:gd name="csY0" fmla="*/ 314739 h 629478"/>
                  <a:gd name="csX1" fmla="*/ 1097280 w 2194559"/>
                  <a:gd name="csY1" fmla="*/ 0 h 629478"/>
                  <a:gd name="csX2" fmla="*/ 2194560 w 2194559"/>
                  <a:gd name="csY2" fmla="*/ 314739 h 629478"/>
                  <a:gd name="csX3" fmla="*/ 1097280 w 2194559"/>
                  <a:gd name="csY3" fmla="*/ 629478 h 629478"/>
                  <a:gd name="csX4" fmla="*/ 0 w 2194559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194559" h="629478" fill="none" extrusionOk="0">
                    <a:moveTo>
                      <a:pt x="0" y="314739"/>
                    </a:moveTo>
                    <a:cubicBezTo>
                      <a:pt x="80102" y="89303"/>
                      <a:pt x="588475" y="94097"/>
                      <a:pt x="1097280" y="0"/>
                    </a:cubicBezTo>
                    <a:cubicBezTo>
                      <a:pt x="1727576" y="-23102"/>
                      <a:pt x="2215346" y="153763"/>
                      <a:pt x="2194560" y="314739"/>
                    </a:cubicBezTo>
                    <a:cubicBezTo>
                      <a:pt x="2216123" y="530678"/>
                      <a:pt x="1687457" y="607624"/>
                      <a:pt x="1097280" y="629478"/>
                    </a:cubicBezTo>
                    <a:cubicBezTo>
                      <a:pt x="458926" y="614300"/>
                      <a:pt x="2451" y="497894"/>
                      <a:pt x="0" y="314739"/>
                    </a:cubicBezTo>
                    <a:close/>
                  </a:path>
                  <a:path w="2194559" h="629478" stroke="0" extrusionOk="0">
                    <a:moveTo>
                      <a:pt x="0" y="314739"/>
                    </a:moveTo>
                    <a:cubicBezTo>
                      <a:pt x="107113" y="198136"/>
                      <a:pt x="570524" y="-75602"/>
                      <a:pt x="1097280" y="0"/>
                    </a:cubicBezTo>
                    <a:cubicBezTo>
                      <a:pt x="1712571" y="-49894"/>
                      <a:pt x="2165600" y="127409"/>
                      <a:pt x="2194560" y="314739"/>
                    </a:cubicBezTo>
                    <a:cubicBezTo>
                      <a:pt x="2270838" y="529513"/>
                      <a:pt x="1620306" y="576642"/>
                      <a:pt x="1097280" y="629478"/>
                    </a:cubicBezTo>
                    <a:cubicBezTo>
                      <a:pt x="510568" y="649154"/>
                      <a:pt x="-5440" y="501598"/>
                      <a:pt x="0" y="314739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250903292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accent2"/>
                    </a:solidFill>
                  </a:rPr>
                  <a:t>Coronagraph</a:t>
                </a:r>
                <a:endParaRPr lang="fr-CH" sz="8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5BCE5BC8-A6AD-22A9-1E61-D026FDF2691D}"/>
                  </a:ext>
                </a:extLst>
              </p:cNvPr>
              <p:cNvSpPr/>
              <p:nvPr/>
            </p:nvSpPr>
            <p:spPr>
              <a:xfrm>
                <a:off x="2028418" y="2326095"/>
                <a:ext cx="502834" cy="373527"/>
              </a:xfrm>
              <a:custGeom>
                <a:avLst/>
                <a:gdLst>
                  <a:gd name="csX0" fmla="*/ 0 w 502834"/>
                  <a:gd name="csY0" fmla="*/ 0 h 373527"/>
                  <a:gd name="csX1" fmla="*/ 502834 w 502834"/>
                  <a:gd name="csY1" fmla="*/ 0 h 373527"/>
                  <a:gd name="csX2" fmla="*/ 502834 w 502834"/>
                  <a:gd name="csY2" fmla="*/ 373527 h 373527"/>
                  <a:gd name="csX3" fmla="*/ 0 w 502834"/>
                  <a:gd name="csY3" fmla="*/ 373527 h 373527"/>
                  <a:gd name="csX4" fmla="*/ 0 w 502834"/>
                  <a:gd name="csY4" fmla="*/ 0 h 3735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502834" h="373527" fill="none" extrusionOk="0">
                    <a:moveTo>
                      <a:pt x="0" y="0"/>
                    </a:moveTo>
                    <a:cubicBezTo>
                      <a:pt x="181183" y="-31945"/>
                      <a:pt x="369816" y="44665"/>
                      <a:pt x="502834" y="0"/>
                    </a:cubicBezTo>
                    <a:cubicBezTo>
                      <a:pt x="536844" y="133236"/>
                      <a:pt x="499871" y="230424"/>
                      <a:pt x="502834" y="373527"/>
                    </a:cubicBezTo>
                    <a:cubicBezTo>
                      <a:pt x="310911" y="374985"/>
                      <a:pt x="147071" y="366082"/>
                      <a:pt x="0" y="373527"/>
                    </a:cubicBezTo>
                    <a:cubicBezTo>
                      <a:pt x="-37541" y="191411"/>
                      <a:pt x="25213" y="117848"/>
                      <a:pt x="0" y="0"/>
                    </a:cubicBezTo>
                    <a:close/>
                  </a:path>
                  <a:path w="502834" h="373527" stroke="0" extrusionOk="0">
                    <a:moveTo>
                      <a:pt x="0" y="0"/>
                    </a:moveTo>
                    <a:cubicBezTo>
                      <a:pt x="114856" y="-53933"/>
                      <a:pt x="296347" y="52013"/>
                      <a:pt x="502834" y="0"/>
                    </a:cubicBezTo>
                    <a:cubicBezTo>
                      <a:pt x="522712" y="135185"/>
                      <a:pt x="502431" y="220213"/>
                      <a:pt x="502834" y="373527"/>
                    </a:cubicBezTo>
                    <a:cubicBezTo>
                      <a:pt x="402099" y="417011"/>
                      <a:pt x="234293" y="346778"/>
                      <a:pt x="0" y="373527"/>
                    </a:cubicBezTo>
                    <a:cubicBezTo>
                      <a:pt x="-44635" y="297329"/>
                      <a:pt x="9268" y="104819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721767337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accent2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accent2"/>
                    </a:solidFill>
                  </a:rPr>
                  <a:t>0</a:t>
                </a:r>
                <a:endParaRPr lang="fr-CH" sz="800" baseline="30000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0D71C00-DDED-CE5F-4814-F13033E3C090}"/>
                </a:ext>
              </a:extLst>
            </p:cNvPr>
            <p:cNvGrpSpPr/>
            <p:nvPr/>
          </p:nvGrpSpPr>
          <p:grpSpPr>
            <a:xfrm>
              <a:off x="6147861" y="1553179"/>
              <a:ext cx="1135869" cy="440743"/>
              <a:chOff x="7094072" y="995266"/>
              <a:chExt cx="2205641" cy="785162"/>
            </a:xfrm>
            <a:solidFill>
              <a:schemeClr val="bg1"/>
            </a:solidFill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B7AEE382-0428-03C8-702B-729C9D8D50BD}"/>
                  </a:ext>
                </a:extLst>
              </p:cNvPr>
              <p:cNvSpPr/>
              <p:nvPr/>
            </p:nvSpPr>
            <p:spPr>
              <a:xfrm>
                <a:off x="7105154" y="1150950"/>
                <a:ext cx="2194559" cy="629478"/>
              </a:xfrm>
              <a:custGeom>
                <a:avLst/>
                <a:gdLst>
                  <a:gd name="csX0" fmla="*/ 0 w 2194559"/>
                  <a:gd name="csY0" fmla="*/ 314739 h 629478"/>
                  <a:gd name="csX1" fmla="*/ 1097280 w 2194559"/>
                  <a:gd name="csY1" fmla="*/ 0 h 629478"/>
                  <a:gd name="csX2" fmla="*/ 2194560 w 2194559"/>
                  <a:gd name="csY2" fmla="*/ 314739 h 629478"/>
                  <a:gd name="csX3" fmla="*/ 1097280 w 2194559"/>
                  <a:gd name="csY3" fmla="*/ 629478 h 629478"/>
                  <a:gd name="csX4" fmla="*/ 0 w 2194559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194559" h="629478" fill="none" extrusionOk="0">
                    <a:moveTo>
                      <a:pt x="0" y="314739"/>
                    </a:moveTo>
                    <a:cubicBezTo>
                      <a:pt x="106673" y="148662"/>
                      <a:pt x="605658" y="69618"/>
                      <a:pt x="1097280" y="0"/>
                    </a:cubicBezTo>
                    <a:cubicBezTo>
                      <a:pt x="1716756" y="-16842"/>
                      <a:pt x="2153059" y="162129"/>
                      <a:pt x="2194560" y="314739"/>
                    </a:cubicBezTo>
                    <a:cubicBezTo>
                      <a:pt x="2118966" y="566713"/>
                      <a:pt x="1795590" y="602242"/>
                      <a:pt x="1097280" y="629478"/>
                    </a:cubicBezTo>
                    <a:cubicBezTo>
                      <a:pt x="445917" y="635877"/>
                      <a:pt x="-8924" y="527708"/>
                      <a:pt x="0" y="314739"/>
                    </a:cubicBezTo>
                    <a:close/>
                  </a:path>
                  <a:path w="2194559" h="629478" stroke="0" extrusionOk="0">
                    <a:moveTo>
                      <a:pt x="0" y="314739"/>
                    </a:moveTo>
                    <a:cubicBezTo>
                      <a:pt x="37548" y="30874"/>
                      <a:pt x="461443" y="-32101"/>
                      <a:pt x="1097280" y="0"/>
                    </a:cubicBezTo>
                    <a:cubicBezTo>
                      <a:pt x="1698276" y="23494"/>
                      <a:pt x="2206610" y="159152"/>
                      <a:pt x="2194560" y="314739"/>
                    </a:cubicBezTo>
                    <a:cubicBezTo>
                      <a:pt x="2245521" y="404752"/>
                      <a:pt x="1696631" y="508046"/>
                      <a:pt x="1097280" y="629478"/>
                    </a:cubicBezTo>
                    <a:cubicBezTo>
                      <a:pt x="476139" y="581048"/>
                      <a:pt x="-8555" y="486292"/>
                      <a:pt x="0" y="314739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579043609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accent2"/>
                    </a:solidFill>
                  </a:rPr>
                  <a:t>Integral</a:t>
                </a:r>
                <a:r>
                  <a:rPr lang="fr-FR" sz="800" b="1" dirty="0">
                    <a:solidFill>
                      <a:schemeClr val="accent2"/>
                    </a:solidFill>
                  </a:rPr>
                  <a:t> </a:t>
                </a:r>
                <a:r>
                  <a:rPr lang="fr-FR" sz="800" b="1" dirty="0" err="1">
                    <a:solidFill>
                      <a:schemeClr val="accent2"/>
                    </a:solidFill>
                  </a:rPr>
                  <a:t>field</a:t>
                </a:r>
                <a:r>
                  <a:rPr lang="fr-FR" sz="800" b="1" dirty="0">
                    <a:solidFill>
                      <a:schemeClr val="accent2"/>
                    </a:solidFill>
                  </a:rPr>
                  <a:t> Unit</a:t>
                </a:r>
                <a:endParaRPr lang="fr-CH" sz="8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995C96EA-B63A-DD28-9C2F-BFF16CCDEEA5}"/>
                  </a:ext>
                </a:extLst>
              </p:cNvPr>
              <p:cNvSpPr/>
              <p:nvPr/>
            </p:nvSpPr>
            <p:spPr>
              <a:xfrm>
                <a:off x="7094072" y="995266"/>
                <a:ext cx="647602" cy="246001"/>
              </a:xfrm>
              <a:custGeom>
                <a:avLst/>
                <a:gdLst>
                  <a:gd name="csX0" fmla="*/ 0 w 647602"/>
                  <a:gd name="csY0" fmla="*/ 0 h 246001"/>
                  <a:gd name="csX1" fmla="*/ 304373 w 647602"/>
                  <a:gd name="csY1" fmla="*/ 0 h 246001"/>
                  <a:gd name="csX2" fmla="*/ 647602 w 647602"/>
                  <a:gd name="csY2" fmla="*/ 0 h 246001"/>
                  <a:gd name="csX3" fmla="*/ 647602 w 647602"/>
                  <a:gd name="csY3" fmla="*/ 246001 h 246001"/>
                  <a:gd name="csX4" fmla="*/ 317325 w 647602"/>
                  <a:gd name="csY4" fmla="*/ 246001 h 246001"/>
                  <a:gd name="csX5" fmla="*/ 0 w 647602"/>
                  <a:gd name="csY5" fmla="*/ 246001 h 246001"/>
                  <a:gd name="csX6" fmla="*/ 0 w 647602"/>
                  <a:gd name="csY6" fmla="*/ 0 h 24600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47602" h="246001" fill="none" extrusionOk="0">
                    <a:moveTo>
                      <a:pt x="0" y="0"/>
                    </a:moveTo>
                    <a:cubicBezTo>
                      <a:pt x="74906" y="-34197"/>
                      <a:pt x="242211" y="35154"/>
                      <a:pt x="304373" y="0"/>
                    </a:cubicBezTo>
                    <a:cubicBezTo>
                      <a:pt x="366535" y="-35154"/>
                      <a:pt x="543378" y="40040"/>
                      <a:pt x="647602" y="0"/>
                    </a:cubicBezTo>
                    <a:cubicBezTo>
                      <a:pt x="661670" y="80131"/>
                      <a:pt x="631972" y="184116"/>
                      <a:pt x="647602" y="246001"/>
                    </a:cubicBezTo>
                    <a:cubicBezTo>
                      <a:pt x="573806" y="282112"/>
                      <a:pt x="391356" y="229138"/>
                      <a:pt x="317325" y="246001"/>
                    </a:cubicBezTo>
                    <a:cubicBezTo>
                      <a:pt x="243294" y="262864"/>
                      <a:pt x="104777" y="210262"/>
                      <a:pt x="0" y="246001"/>
                    </a:cubicBezTo>
                    <a:cubicBezTo>
                      <a:pt x="-2549" y="132876"/>
                      <a:pt x="9621" y="49877"/>
                      <a:pt x="0" y="0"/>
                    </a:cubicBezTo>
                    <a:close/>
                  </a:path>
                  <a:path w="647602" h="246001" stroke="0" extrusionOk="0">
                    <a:moveTo>
                      <a:pt x="0" y="0"/>
                    </a:moveTo>
                    <a:cubicBezTo>
                      <a:pt x="72443" y="-33803"/>
                      <a:pt x="171783" y="35963"/>
                      <a:pt x="330277" y="0"/>
                    </a:cubicBezTo>
                    <a:cubicBezTo>
                      <a:pt x="488771" y="-35963"/>
                      <a:pt x="538822" y="13643"/>
                      <a:pt x="647602" y="0"/>
                    </a:cubicBezTo>
                    <a:cubicBezTo>
                      <a:pt x="653747" y="93857"/>
                      <a:pt x="647052" y="152052"/>
                      <a:pt x="647602" y="246001"/>
                    </a:cubicBezTo>
                    <a:cubicBezTo>
                      <a:pt x="533389" y="276074"/>
                      <a:pt x="413775" y="222503"/>
                      <a:pt x="343229" y="246001"/>
                    </a:cubicBezTo>
                    <a:cubicBezTo>
                      <a:pt x="272683" y="269499"/>
                      <a:pt x="79687" y="207401"/>
                      <a:pt x="0" y="246001"/>
                    </a:cubicBezTo>
                    <a:cubicBezTo>
                      <a:pt x="-19237" y="174471"/>
                      <a:pt x="21738" y="109160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79974584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accent2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accent2"/>
                    </a:solidFill>
                  </a:rPr>
                  <a:t>0</a:t>
                </a:r>
                <a:endParaRPr lang="fr-CH" sz="800" baseline="30000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CA25367F-6AE3-E935-65A7-0E01A99AFDC6}"/>
                </a:ext>
              </a:extLst>
            </p:cNvPr>
            <p:cNvGrpSpPr/>
            <p:nvPr/>
          </p:nvGrpSpPr>
          <p:grpSpPr>
            <a:xfrm>
              <a:off x="7403808" y="4707359"/>
              <a:ext cx="1652824" cy="385211"/>
              <a:chOff x="9617765" y="3769103"/>
              <a:chExt cx="2115047" cy="559314"/>
            </a:xfrm>
            <a:solidFill>
              <a:schemeClr val="bg1"/>
            </a:solidFill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3AE753A5-B1D7-D0EB-8B01-B1F3DE9CC801}"/>
                  </a:ext>
                </a:extLst>
              </p:cNvPr>
              <p:cNvSpPr/>
              <p:nvPr/>
            </p:nvSpPr>
            <p:spPr>
              <a:xfrm>
                <a:off x="9617765" y="3859290"/>
                <a:ext cx="2115047" cy="469127"/>
              </a:xfrm>
              <a:custGeom>
                <a:avLst/>
                <a:gdLst>
                  <a:gd name="csX0" fmla="*/ 0 w 2115047"/>
                  <a:gd name="csY0" fmla="*/ 234564 h 469127"/>
                  <a:gd name="csX1" fmla="*/ 1057524 w 2115047"/>
                  <a:gd name="csY1" fmla="*/ 0 h 469127"/>
                  <a:gd name="csX2" fmla="*/ 2115048 w 2115047"/>
                  <a:gd name="csY2" fmla="*/ 234564 h 469127"/>
                  <a:gd name="csX3" fmla="*/ 1057524 w 2115047"/>
                  <a:gd name="csY3" fmla="*/ 469128 h 469127"/>
                  <a:gd name="csX4" fmla="*/ 0 w 2115047"/>
                  <a:gd name="csY4" fmla="*/ 234564 h 46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115047" h="469127" fill="none" extrusionOk="0">
                    <a:moveTo>
                      <a:pt x="0" y="234564"/>
                    </a:moveTo>
                    <a:cubicBezTo>
                      <a:pt x="81054" y="12105"/>
                      <a:pt x="475256" y="12812"/>
                      <a:pt x="1057524" y="0"/>
                    </a:cubicBezTo>
                    <a:cubicBezTo>
                      <a:pt x="1643394" y="2050"/>
                      <a:pt x="2104950" y="78280"/>
                      <a:pt x="2115048" y="234564"/>
                    </a:cubicBezTo>
                    <a:cubicBezTo>
                      <a:pt x="2172722" y="332459"/>
                      <a:pt x="1625756" y="437768"/>
                      <a:pt x="1057524" y="469128"/>
                    </a:cubicBezTo>
                    <a:cubicBezTo>
                      <a:pt x="485300" y="459393"/>
                      <a:pt x="-5385" y="366028"/>
                      <a:pt x="0" y="234564"/>
                    </a:cubicBezTo>
                    <a:close/>
                  </a:path>
                  <a:path w="2115047" h="469127" stroke="0" extrusionOk="0">
                    <a:moveTo>
                      <a:pt x="0" y="234564"/>
                    </a:moveTo>
                    <a:cubicBezTo>
                      <a:pt x="11869" y="114885"/>
                      <a:pt x="582273" y="85651"/>
                      <a:pt x="1057524" y="0"/>
                    </a:cubicBezTo>
                    <a:cubicBezTo>
                      <a:pt x="1636765" y="-11730"/>
                      <a:pt x="2122250" y="106118"/>
                      <a:pt x="2115048" y="234564"/>
                    </a:cubicBezTo>
                    <a:cubicBezTo>
                      <a:pt x="2202050" y="323226"/>
                      <a:pt x="1703984" y="566976"/>
                      <a:pt x="1057524" y="469128"/>
                    </a:cubicBezTo>
                    <a:cubicBezTo>
                      <a:pt x="479656" y="434942"/>
                      <a:pt x="-5075" y="353156"/>
                      <a:pt x="0" y="23456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3465077802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>
                    <a:solidFill>
                      <a:schemeClr val="accent2"/>
                    </a:solidFill>
                  </a:rPr>
                  <a:t>Large </a:t>
                </a:r>
                <a:r>
                  <a:rPr lang="fr-FR" sz="800" b="1" dirty="0" err="1">
                    <a:solidFill>
                      <a:schemeClr val="accent2"/>
                    </a:solidFill>
                  </a:rPr>
                  <a:t>telescope</a:t>
                </a:r>
                <a:endParaRPr lang="fr-CH" sz="8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FA866FFF-6A00-A5B7-F6D3-66EE370C36A7}"/>
                  </a:ext>
                </a:extLst>
              </p:cNvPr>
              <p:cNvSpPr/>
              <p:nvPr/>
            </p:nvSpPr>
            <p:spPr>
              <a:xfrm>
                <a:off x="11318546" y="3769103"/>
                <a:ext cx="382403" cy="249845"/>
              </a:xfrm>
              <a:custGeom>
                <a:avLst/>
                <a:gdLst>
                  <a:gd name="csX0" fmla="*/ 0 w 382403"/>
                  <a:gd name="csY0" fmla="*/ 0 h 249845"/>
                  <a:gd name="csX1" fmla="*/ 382403 w 382403"/>
                  <a:gd name="csY1" fmla="*/ 0 h 249845"/>
                  <a:gd name="csX2" fmla="*/ 382403 w 382403"/>
                  <a:gd name="csY2" fmla="*/ 249845 h 249845"/>
                  <a:gd name="csX3" fmla="*/ 0 w 382403"/>
                  <a:gd name="csY3" fmla="*/ 249845 h 249845"/>
                  <a:gd name="csX4" fmla="*/ 0 w 382403"/>
                  <a:gd name="csY4" fmla="*/ 0 h 2498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82403" h="249845" fill="none" extrusionOk="0">
                    <a:moveTo>
                      <a:pt x="0" y="0"/>
                    </a:moveTo>
                    <a:cubicBezTo>
                      <a:pt x="183924" y="-7699"/>
                      <a:pt x="195189" y="25514"/>
                      <a:pt x="382403" y="0"/>
                    </a:cubicBezTo>
                    <a:cubicBezTo>
                      <a:pt x="392167" y="70084"/>
                      <a:pt x="365489" y="158207"/>
                      <a:pt x="382403" y="249845"/>
                    </a:cubicBezTo>
                    <a:cubicBezTo>
                      <a:pt x="292843" y="258118"/>
                      <a:pt x="120750" y="206008"/>
                      <a:pt x="0" y="249845"/>
                    </a:cubicBezTo>
                    <a:cubicBezTo>
                      <a:pt x="-27622" y="197711"/>
                      <a:pt x="22508" y="78283"/>
                      <a:pt x="0" y="0"/>
                    </a:cubicBezTo>
                    <a:close/>
                  </a:path>
                  <a:path w="382403" h="249845" stroke="0" extrusionOk="0">
                    <a:moveTo>
                      <a:pt x="0" y="0"/>
                    </a:moveTo>
                    <a:cubicBezTo>
                      <a:pt x="135131" y="-3790"/>
                      <a:pt x="222723" y="5730"/>
                      <a:pt x="382403" y="0"/>
                    </a:cubicBezTo>
                    <a:cubicBezTo>
                      <a:pt x="404494" y="109556"/>
                      <a:pt x="369897" y="190916"/>
                      <a:pt x="382403" y="249845"/>
                    </a:cubicBezTo>
                    <a:cubicBezTo>
                      <a:pt x="271591" y="286370"/>
                      <a:pt x="190009" y="207456"/>
                      <a:pt x="0" y="249845"/>
                    </a:cubicBezTo>
                    <a:cubicBezTo>
                      <a:pt x="-22599" y="164349"/>
                      <a:pt x="28096" y="79957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3574653162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accent2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accent2"/>
                    </a:solidFill>
                  </a:rPr>
                  <a:t>2</a:t>
                </a:r>
                <a:endParaRPr lang="fr-CH" sz="800" baseline="30000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806C633C-C3C3-9EE8-E61C-8FFD0AFBFBD4}"/>
                </a:ext>
              </a:extLst>
            </p:cNvPr>
            <p:cNvGrpSpPr/>
            <p:nvPr/>
          </p:nvGrpSpPr>
          <p:grpSpPr>
            <a:xfrm>
              <a:off x="3129787" y="5890170"/>
              <a:ext cx="1195060" cy="370920"/>
              <a:chOff x="6540609" y="5657313"/>
              <a:chExt cx="2191590" cy="636889"/>
            </a:xfrm>
            <a:solidFill>
              <a:schemeClr val="bg1"/>
            </a:solidFill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3640543-2B1A-B050-239A-EC1EB06C0BCF}"/>
                  </a:ext>
                </a:extLst>
              </p:cNvPr>
              <p:cNvSpPr/>
              <p:nvPr/>
            </p:nvSpPr>
            <p:spPr>
              <a:xfrm>
                <a:off x="6540609" y="5664724"/>
                <a:ext cx="1924216" cy="629478"/>
              </a:xfrm>
              <a:custGeom>
                <a:avLst/>
                <a:gdLst>
                  <a:gd name="csX0" fmla="*/ 0 w 1924216"/>
                  <a:gd name="csY0" fmla="*/ 314739 h 629478"/>
                  <a:gd name="csX1" fmla="*/ 962108 w 1924216"/>
                  <a:gd name="csY1" fmla="*/ 0 h 629478"/>
                  <a:gd name="csX2" fmla="*/ 1924216 w 1924216"/>
                  <a:gd name="csY2" fmla="*/ 314739 h 629478"/>
                  <a:gd name="csX3" fmla="*/ 962108 w 1924216"/>
                  <a:gd name="csY3" fmla="*/ 629478 h 629478"/>
                  <a:gd name="csX4" fmla="*/ 0 w 1924216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24216" h="629478" fill="none" extrusionOk="0">
                    <a:moveTo>
                      <a:pt x="0" y="314739"/>
                    </a:moveTo>
                    <a:cubicBezTo>
                      <a:pt x="-14525" y="95847"/>
                      <a:pt x="491592" y="53117"/>
                      <a:pt x="962108" y="0"/>
                    </a:cubicBezTo>
                    <a:cubicBezTo>
                      <a:pt x="1498715" y="11644"/>
                      <a:pt x="1959040" y="147649"/>
                      <a:pt x="1924216" y="314739"/>
                    </a:cubicBezTo>
                    <a:cubicBezTo>
                      <a:pt x="1809332" y="541552"/>
                      <a:pt x="1507488" y="671173"/>
                      <a:pt x="962108" y="629478"/>
                    </a:cubicBezTo>
                    <a:cubicBezTo>
                      <a:pt x="413604" y="644472"/>
                      <a:pt x="2502" y="491917"/>
                      <a:pt x="0" y="314739"/>
                    </a:cubicBezTo>
                    <a:close/>
                  </a:path>
                  <a:path w="1924216" h="629478" stroke="0" extrusionOk="0">
                    <a:moveTo>
                      <a:pt x="0" y="314739"/>
                    </a:moveTo>
                    <a:cubicBezTo>
                      <a:pt x="-83793" y="44748"/>
                      <a:pt x="450686" y="-26393"/>
                      <a:pt x="962108" y="0"/>
                    </a:cubicBezTo>
                    <a:cubicBezTo>
                      <a:pt x="1485518" y="-6506"/>
                      <a:pt x="1897101" y="159972"/>
                      <a:pt x="1924216" y="314739"/>
                    </a:cubicBezTo>
                    <a:cubicBezTo>
                      <a:pt x="1813921" y="487053"/>
                      <a:pt x="1501059" y="636255"/>
                      <a:pt x="962108" y="629478"/>
                    </a:cubicBezTo>
                    <a:cubicBezTo>
                      <a:pt x="420205" y="609552"/>
                      <a:pt x="9820" y="498966"/>
                      <a:pt x="0" y="314739"/>
                    </a:cubicBezTo>
                    <a:close/>
                  </a:path>
                </a:pathLst>
              </a:custGeom>
              <a:grpFill/>
              <a:ln w="12700">
                <a:extLst>
                  <a:ext uri="{C807C97D-BFC1-408E-A445-0C87EB9F89A2}">
                    <ask:lineSketchStyleProps xmlns:ask="http://schemas.microsoft.com/office/drawing/2018/sketchyshapes" sd="441873390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>
                    <a:solidFill>
                      <a:schemeClr val="tx1"/>
                    </a:solidFill>
                  </a:rPr>
                  <a:t>Real Time </a:t>
                </a:r>
                <a:r>
                  <a:rPr lang="fr-FR" sz="800" b="1" dirty="0" err="1">
                    <a:solidFill>
                      <a:schemeClr val="tx1"/>
                    </a:solidFill>
                  </a:rPr>
                  <a:t>Calculator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23F2A565-AD85-2A66-51E7-BD8558DD76BD}"/>
                  </a:ext>
                </a:extLst>
              </p:cNvPr>
              <p:cNvSpPr/>
              <p:nvPr/>
            </p:nvSpPr>
            <p:spPr>
              <a:xfrm>
                <a:off x="8104337" y="5657313"/>
                <a:ext cx="627862" cy="272462"/>
              </a:xfrm>
              <a:custGeom>
                <a:avLst/>
                <a:gdLst>
                  <a:gd name="csX0" fmla="*/ 0 w 627862"/>
                  <a:gd name="csY0" fmla="*/ 0 h 272462"/>
                  <a:gd name="csX1" fmla="*/ 307652 w 627862"/>
                  <a:gd name="csY1" fmla="*/ 0 h 272462"/>
                  <a:gd name="csX2" fmla="*/ 627862 w 627862"/>
                  <a:gd name="csY2" fmla="*/ 0 h 272462"/>
                  <a:gd name="csX3" fmla="*/ 627862 w 627862"/>
                  <a:gd name="csY3" fmla="*/ 272462 h 272462"/>
                  <a:gd name="csX4" fmla="*/ 313931 w 627862"/>
                  <a:gd name="csY4" fmla="*/ 272462 h 272462"/>
                  <a:gd name="csX5" fmla="*/ 0 w 627862"/>
                  <a:gd name="csY5" fmla="*/ 272462 h 272462"/>
                  <a:gd name="csX6" fmla="*/ 0 w 627862"/>
                  <a:gd name="csY6" fmla="*/ 0 h 27246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27862" h="272462" fill="none" extrusionOk="0">
                    <a:moveTo>
                      <a:pt x="0" y="0"/>
                    </a:moveTo>
                    <a:cubicBezTo>
                      <a:pt x="114431" y="-7276"/>
                      <a:pt x="205782" y="20428"/>
                      <a:pt x="307652" y="0"/>
                    </a:cubicBezTo>
                    <a:cubicBezTo>
                      <a:pt x="409522" y="-20428"/>
                      <a:pt x="547780" y="38156"/>
                      <a:pt x="627862" y="0"/>
                    </a:cubicBezTo>
                    <a:cubicBezTo>
                      <a:pt x="632783" y="59593"/>
                      <a:pt x="603774" y="201840"/>
                      <a:pt x="627862" y="272462"/>
                    </a:cubicBezTo>
                    <a:cubicBezTo>
                      <a:pt x="472444" y="286713"/>
                      <a:pt x="422506" y="250460"/>
                      <a:pt x="313931" y="272462"/>
                    </a:cubicBezTo>
                    <a:cubicBezTo>
                      <a:pt x="205356" y="294464"/>
                      <a:pt x="146987" y="261574"/>
                      <a:pt x="0" y="272462"/>
                    </a:cubicBezTo>
                    <a:cubicBezTo>
                      <a:pt x="-13619" y="167527"/>
                      <a:pt x="6776" y="89805"/>
                      <a:pt x="0" y="0"/>
                    </a:cubicBezTo>
                    <a:close/>
                  </a:path>
                  <a:path w="627862" h="272462" stroke="0" extrusionOk="0">
                    <a:moveTo>
                      <a:pt x="0" y="0"/>
                    </a:moveTo>
                    <a:cubicBezTo>
                      <a:pt x="112707" y="-30341"/>
                      <a:pt x="243141" y="37702"/>
                      <a:pt x="320210" y="0"/>
                    </a:cubicBezTo>
                    <a:cubicBezTo>
                      <a:pt x="397279" y="-37702"/>
                      <a:pt x="559905" y="34062"/>
                      <a:pt x="627862" y="0"/>
                    </a:cubicBezTo>
                    <a:cubicBezTo>
                      <a:pt x="629298" y="74886"/>
                      <a:pt x="614046" y="164081"/>
                      <a:pt x="627862" y="272462"/>
                    </a:cubicBezTo>
                    <a:cubicBezTo>
                      <a:pt x="498073" y="309257"/>
                      <a:pt x="381334" y="249986"/>
                      <a:pt x="313931" y="272462"/>
                    </a:cubicBezTo>
                    <a:cubicBezTo>
                      <a:pt x="246528" y="294938"/>
                      <a:pt x="151030" y="268543"/>
                      <a:pt x="0" y="272462"/>
                    </a:cubicBezTo>
                    <a:cubicBezTo>
                      <a:pt x="-24855" y="194641"/>
                      <a:pt x="7671" y="5660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4292268506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4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D23F2E5-C7C0-15AD-0133-0D6A954C5F83}"/>
                </a:ext>
              </a:extLst>
            </p:cNvPr>
            <p:cNvGrpSpPr/>
            <p:nvPr/>
          </p:nvGrpSpPr>
          <p:grpSpPr>
            <a:xfrm>
              <a:off x="4401541" y="5954565"/>
              <a:ext cx="1263625" cy="438937"/>
              <a:chOff x="1875066" y="4792942"/>
              <a:chExt cx="2291232" cy="887353"/>
            </a:xfrm>
            <a:solidFill>
              <a:schemeClr val="bg1"/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6231A02-5D02-3F86-C5C1-15EC3E146141}"/>
                  </a:ext>
                </a:extLst>
              </p:cNvPr>
              <p:cNvSpPr/>
              <p:nvPr/>
            </p:nvSpPr>
            <p:spPr>
              <a:xfrm>
                <a:off x="1875066" y="5050817"/>
                <a:ext cx="1924216" cy="629478"/>
              </a:xfrm>
              <a:custGeom>
                <a:avLst/>
                <a:gdLst>
                  <a:gd name="csX0" fmla="*/ 0 w 1924216"/>
                  <a:gd name="csY0" fmla="*/ 314739 h 629478"/>
                  <a:gd name="csX1" fmla="*/ 962108 w 1924216"/>
                  <a:gd name="csY1" fmla="*/ 0 h 629478"/>
                  <a:gd name="csX2" fmla="*/ 1924216 w 1924216"/>
                  <a:gd name="csY2" fmla="*/ 314739 h 629478"/>
                  <a:gd name="csX3" fmla="*/ 962108 w 1924216"/>
                  <a:gd name="csY3" fmla="*/ 629478 h 629478"/>
                  <a:gd name="csX4" fmla="*/ 0 w 1924216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924216" h="629478" fill="none" extrusionOk="0">
                    <a:moveTo>
                      <a:pt x="0" y="314739"/>
                    </a:moveTo>
                    <a:cubicBezTo>
                      <a:pt x="23227" y="140212"/>
                      <a:pt x="389257" y="96742"/>
                      <a:pt x="962108" y="0"/>
                    </a:cubicBezTo>
                    <a:cubicBezTo>
                      <a:pt x="1501576" y="20701"/>
                      <a:pt x="1894460" y="102989"/>
                      <a:pt x="1924216" y="314739"/>
                    </a:cubicBezTo>
                    <a:cubicBezTo>
                      <a:pt x="2015920" y="437029"/>
                      <a:pt x="1500757" y="683800"/>
                      <a:pt x="962108" y="629478"/>
                    </a:cubicBezTo>
                    <a:cubicBezTo>
                      <a:pt x="452913" y="655820"/>
                      <a:pt x="4208" y="467502"/>
                      <a:pt x="0" y="314739"/>
                    </a:cubicBezTo>
                    <a:close/>
                  </a:path>
                  <a:path w="1924216" h="629478" stroke="0" extrusionOk="0">
                    <a:moveTo>
                      <a:pt x="0" y="314739"/>
                    </a:moveTo>
                    <a:cubicBezTo>
                      <a:pt x="-14109" y="167289"/>
                      <a:pt x="486304" y="27985"/>
                      <a:pt x="962108" y="0"/>
                    </a:cubicBezTo>
                    <a:cubicBezTo>
                      <a:pt x="1523183" y="-30189"/>
                      <a:pt x="1941008" y="108929"/>
                      <a:pt x="1924216" y="314739"/>
                    </a:cubicBezTo>
                    <a:cubicBezTo>
                      <a:pt x="1903857" y="561567"/>
                      <a:pt x="1462814" y="617336"/>
                      <a:pt x="962108" y="629478"/>
                    </a:cubicBezTo>
                    <a:cubicBezTo>
                      <a:pt x="435462" y="662288"/>
                      <a:pt x="-42549" y="507545"/>
                      <a:pt x="0" y="314739"/>
                    </a:cubicBezTo>
                    <a:close/>
                  </a:path>
                </a:pathLst>
              </a:custGeom>
              <a:grpFill/>
              <a:ln w="12700">
                <a:extLst>
                  <a:ext uri="{C807C97D-BFC1-408E-A445-0C87EB9F89A2}">
                    <ask:lineSketchStyleProps xmlns:ask="http://schemas.microsoft.com/office/drawing/2018/sketchyshapes" sd="1279552100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tx1"/>
                    </a:solidFill>
                  </a:rPr>
                  <a:t>Deformable</a:t>
                </a:r>
                <a:r>
                  <a:rPr lang="fr-FR" sz="8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800" b="1" dirty="0" err="1">
                    <a:solidFill>
                      <a:schemeClr val="tx1"/>
                    </a:solidFill>
                  </a:rPr>
                  <a:t>Mirrors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A1FBFD10-819C-999A-AAC5-AC3F58E3F670}"/>
                  </a:ext>
                </a:extLst>
              </p:cNvPr>
              <p:cNvSpPr/>
              <p:nvPr/>
            </p:nvSpPr>
            <p:spPr>
              <a:xfrm>
                <a:off x="3457372" y="4792942"/>
                <a:ext cx="708926" cy="454980"/>
              </a:xfrm>
              <a:custGeom>
                <a:avLst/>
                <a:gdLst>
                  <a:gd name="csX0" fmla="*/ 0 w 708926"/>
                  <a:gd name="csY0" fmla="*/ 0 h 454980"/>
                  <a:gd name="csX1" fmla="*/ 368642 w 708926"/>
                  <a:gd name="csY1" fmla="*/ 0 h 454980"/>
                  <a:gd name="csX2" fmla="*/ 708926 w 708926"/>
                  <a:gd name="csY2" fmla="*/ 0 h 454980"/>
                  <a:gd name="csX3" fmla="*/ 708926 w 708926"/>
                  <a:gd name="csY3" fmla="*/ 454980 h 454980"/>
                  <a:gd name="csX4" fmla="*/ 375731 w 708926"/>
                  <a:gd name="csY4" fmla="*/ 454980 h 454980"/>
                  <a:gd name="csX5" fmla="*/ 0 w 708926"/>
                  <a:gd name="csY5" fmla="*/ 454980 h 454980"/>
                  <a:gd name="csX6" fmla="*/ 0 w 708926"/>
                  <a:gd name="csY6" fmla="*/ 0 h 4549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708926" h="454980" fill="none" extrusionOk="0">
                    <a:moveTo>
                      <a:pt x="0" y="0"/>
                    </a:moveTo>
                    <a:cubicBezTo>
                      <a:pt x="165160" y="-28299"/>
                      <a:pt x="229096" y="13909"/>
                      <a:pt x="368642" y="0"/>
                    </a:cubicBezTo>
                    <a:cubicBezTo>
                      <a:pt x="508188" y="-13909"/>
                      <a:pt x="600884" y="4828"/>
                      <a:pt x="708926" y="0"/>
                    </a:cubicBezTo>
                    <a:cubicBezTo>
                      <a:pt x="747370" y="205139"/>
                      <a:pt x="662486" y="302981"/>
                      <a:pt x="708926" y="454980"/>
                    </a:cubicBezTo>
                    <a:cubicBezTo>
                      <a:pt x="552530" y="493711"/>
                      <a:pt x="515881" y="416435"/>
                      <a:pt x="375731" y="454980"/>
                    </a:cubicBezTo>
                    <a:cubicBezTo>
                      <a:pt x="235581" y="493525"/>
                      <a:pt x="81689" y="443356"/>
                      <a:pt x="0" y="454980"/>
                    </a:cubicBezTo>
                    <a:cubicBezTo>
                      <a:pt x="-51134" y="294363"/>
                      <a:pt x="11682" y="118011"/>
                      <a:pt x="0" y="0"/>
                    </a:cubicBezTo>
                    <a:close/>
                  </a:path>
                  <a:path w="708926" h="454980" stroke="0" extrusionOk="0">
                    <a:moveTo>
                      <a:pt x="0" y="0"/>
                    </a:moveTo>
                    <a:cubicBezTo>
                      <a:pt x="88647" y="-7736"/>
                      <a:pt x="206087" y="19358"/>
                      <a:pt x="333195" y="0"/>
                    </a:cubicBezTo>
                    <a:cubicBezTo>
                      <a:pt x="460303" y="-19358"/>
                      <a:pt x="610998" y="26360"/>
                      <a:pt x="708926" y="0"/>
                    </a:cubicBezTo>
                    <a:cubicBezTo>
                      <a:pt x="744919" y="116122"/>
                      <a:pt x="680347" y="236865"/>
                      <a:pt x="708926" y="454980"/>
                    </a:cubicBezTo>
                    <a:cubicBezTo>
                      <a:pt x="547931" y="486481"/>
                      <a:pt x="500418" y="441667"/>
                      <a:pt x="340284" y="454980"/>
                    </a:cubicBezTo>
                    <a:cubicBezTo>
                      <a:pt x="180150" y="468293"/>
                      <a:pt x="83442" y="433414"/>
                      <a:pt x="0" y="454980"/>
                    </a:cubicBezTo>
                    <a:cubicBezTo>
                      <a:pt x="-14766" y="290023"/>
                      <a:pt x="25583" y="167043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2238072106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2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BFC23EC3-9A46-81A3-4015-E960989BF45D}"/>
                </a:ext>
              </a:extLst>
            </p:cNvPr>
            <p:cNvGrpSpPr/>
            <p:nvPr/>
          </p:nvGrpSpPr>
          <p:grpSpPr>
            <a:xfrm>
              <a:off x="2692812" y="3522017"/>
              <a:ext cx="1351003" cy="453168"/>
              <a:chOff x="-1859951" y="1577011"/>
              <a:chExt cx="1728821" cy="579899"/>
            </a:xfrm>
            <a:solidFill>
              <a:schemeClr val="bg1"/>
            </a:solidFill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CB0D2C7-4086-0F2D-5FCA-0584D1923F93}"/>
                  </a:ext>
                </a:extLst>
              </p:cNvPr>
              <p:cNvSpPr/>
              <p:nvPr/>
            </p:nvSpPr>
            <p:spPr>
              <a:xfrm>
                <a:off x="-1597091" y="1577011"/>
                <a:ext cx="1465961" cy="579899"/>
              </a:xfrm>
              <a:custGeom>
                <a:avLst/>
                <a:gdLst>
                  <a:gd name="csX0" fmla="*/ 0 w 1465961"/>
                  <a:gd name="csY0" fmla="*/ 289950 h 579899"/>
                  <a:gd name="csX1" fmla="*/ 732981 w 1465961"/>
                  <a:gd name="csY1" fmla="*/ 0 h 579899"/>
                  <a:gd name="csX2" fmla="*/ 1465962 w 1465961"/>
                  <a:gd name="csY2" fmla="*/ 289950 h 579899"/>
                  <a:gd name="csX3" fmla="*/ 732981 w 1465961"/>
                  <a:gd name="csY3" fmla="*/ 579900 h 579899"/>
                  <a:gd name="csX4" fmla="*/ 0 w 1465961"/>
                  <a:gd name="csY4" fmla="*/ 289950 h 5798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65961" h="579899" fill="none" extrusionOk="0">
                    <a:moveTo>
                      <a:pt x="0" y="289950"/>
                    </a:moveTo>
                    <a:cubicBezTo>
                      <a:pt x="32295" y="219929"/>
                      <a:pt x="335458" y="-2114"/>
                      <a:pt x="732981" y="0"/>
                    </a:cubicBezTo>
                    <a:cubicBezTo>
                      <a:pt x="1103578" y="-28005"/>
                      <a:pt x="1496500" y="108865"/>
                      <a:pt x="1465962" y="289950"/>
                    </a:cubicBezTo>
                    <a:cubicBezTo>
                      <a:pt x="1418106" y="444517"/>
                      <a:pt x="1123470" y="602528"/>
                      <a:pt x="732981" y="579900"/>
                    </a:cubicBezTo>
                    <a:cubicBezTo>
                      <a:pt x="356895" y="554604"/>
                      <a:pt x="-3569" y="464972"/>
                      <a:pt x="0" y="289950"/>
                    </a:cubicBezTo>
                    <a:close/>
                  </a:path>
                  <a:path w="1465961" h="579899" stroke="0" extrusionOk="0">
                    <a:moveTo>
                      <a:pt x="0" y="289950"/>
                    </a:moveTo>
                    <a:cubicBezTo>
                      <a:pt x="-44573" y="123829"/>
                      <a:pt x="336179" y="-72312"/>
                      <a:pt x="732981" y="0"/>
                    </a:cubicBezTo>
                    <a:cubicBezTo>
                      <a:pt x="1137392" y="26225"/>
                      <a:pt x="1482647" y="154814"/>
                      <a:pt x="1465962" y="289950"/>
                    </a:cubicBezTo>
                    <a:cubicBezTo>
                      <a:pt x="1488018" y="464663"/>
                      <a:pt x="1173978" y="554863"/>
                      <a:pt x="732981" y="579900"/>
                    </a:cubicBezTo>
                    <a:cubicBezTo>
                      <a:pt x="336566" y="582164"/>
                      <a:pt x="9821" y="480613"/>
                      <a:pt x="0" y="28995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3822241159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accent2"/>
                    </a:solidFill>
                  </a:rPr>
                  <a:t>Atopsheric</a:t>
                </a:r>
                <a:r>
                  <a:rPr lang="fr-FR" sz="800" b="1" dirty="0">
                    <a:solidFill>
                      <a:schemeClr val="accent2"/>
                    </a:solidFill>
                  </a:rPr>
                  <a:t> Dispersion Corrector</a:t>
                </a:r>
                <a:endParaRPr lang="fr-CH" sz="8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F4B93E12-11FA-CE9C-5880-AA57B1250971}"/>
                  </a:ext>
                </a:extLst>
              </p:cNvPr>
              <p:cNvSpPr/>
              <p:nvPr/>
            </p:nvSpPr>
            <p:spPr>
              <a:xfrm>
                <a:off x="-1859951" y="1742038"/>
                <a:ext cx="382404" cy="249845"/>
              </a:xfrm>
              <a:custGeom>
                <a:avLst/>
                <a:gdLst>
                  <a:gd name="csX0" fmla="*/ 0 w 382404"/>
                  <a:gd name="csY0" fmla="*/ 0 h 249845"/>
                  <a:gd name="csX1" fmla="*/ 382404 w 382404"/>
                  <a:gd name="csY1" fmla="*/ 0 h 249845"/>
                  <a:gd name="csX2" fmla="*/ 382404 w 382404"/>
                  <a:gd name="csY2" fmla="*/ 249845 h 249845"/>
                  <a:gd name="csX3" fmla="*/ 0 w 382404"/>
                  <a:gd name="csY3" fmla="*/ 249845 h 249845"/>
                  <a:gd name="csX4" fmla="*/ 0 w 382404"/>
                  <a:gd name="csY4" fmla="*/ 0 h 2498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82404" h="249845" fill="none" extrusionOk="0">
                    <a:moveTo>
                      <a:pt x="0" y="0"/>
                    </a:moveTo>
                    <a:cubicBezTo>
                      <a:pt x="113098" y="-42333"/>
                      <a:pt x="295979" y="43012"/>
                      <a:pt x="382404" y="0"/>
                    </a:cubicBezTo>
                    <a:cubicBezTo>
                      <a:pt x="382800" y="82105"/>
                      <a:pt x="365295" y="127331"/>
                      <a:pt x="382404" y="249845"/>
                    </a:cubicBezTo>
                    <a:cubicBezTo>
                      <a:pt x="283966" y="293292"/>
                      <a:pt x="139622" y="236642"/>
                      <a:pt x="0" y="249845"/>
                    </a:cubicBezTo>
                    <a:cubicBezTo>
                      <a:pt x="-2768" y="187804"/>
                      <a:pt x="773" y="116873"/>
                      <a:pt x="0" y="0"/>
                    </a:cubicBezTo>
                    <a:close/>
                  </a:path>
                  <a:path w="382404" h="249845" stroke="0" extrusionOk="0">
                    <a:moveTo>
                      <a:pt x="0" y="0"/>
                    </a:moveTo>
                    <a:cubicBezTo>
                      <a:pt x="186501" y="-33838"/>
                      <a:pt x="221599" y="24959"/>
                      <a:pt x="382404" y="0"/>
                    </a:cubicBezTo>
                    <a:cubicBezTo>
                      <a:pt x="385262" y="91540"/>
                      <a:pt x="357378" y="195805"/>
                      <a:pt x="382404" y="249845"/>
                    </a:cubicBezTo>
                    <a:cubicBezTo>
                      <a:pt x="274921" y="272128"/>
                      <a:pt x="89937" y="208837"/>
                      <a:pt x="0" y="249845"/>
                    </a:cubicBezTo>
                    <a:cubicBezTo>
                      <a:pt x="-8753" y="130661"/>
                      <a:pt x="15921" y="101302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2246575537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accent2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accent2"/>
                    </a:solidFill>
                  </a:rPr>
                  <a:t>1</a:t>
                </a:r>
                <a:endParaRPr lang="fr-CH" sz="800" baseline="30000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B26FA86E-25F8-0ACB-3575-759F53F86ECB}"/>
                </a:ext>
              </a:extLst>
            </p:cNvPr>
            <p:cNvGrpSpPr/>
            <p:nvPr/>
          </p:nvGrpSpPr>
          <p:grpSpPr>
            <a:xfrm>
              <a:off x="7802221" y="1019059"/>
              <a:ext cx="1135868" cy="549346"/>
              <a:chOff x="13560408" y="215076"/>
              <a:chExt cx="2194560" cy="831100"/>
            </a:xfrm>
            <a:solidFill>
              <a:schemeClr val="bg1"/>
            </a:solidFill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1A2A0E1-E2D1-3FA3-C4A3-634ADF8EBAE4}"/>
                  </a:ext>
                </a:extLst>
              </p:cNvPr>
              <p:cNvSpPr/>
              <p:nvPr/>
            </p:nvSpPr>
            <p:spPr>
              <a:xfrm>
                <a:off x="13560408" y="416697"/>
                <a:ext cx="2194560" cy="629479"/>
              </a:xfrm>
              <a:custGeom>
                <a:avLst/>
                <a:gdLst>
                  <a:gd name="csX0" fmla="*/ 0 w 2194560"/>
                  <a:gd name="csY0" fmla="*/ 314740 h 629479"/>
                  <a:gd name="csX1" fmla="*/ 1097280 w 2194560"/>
                  <a:gd name="csY1" fmla="*/ 0 h 629479"/>
                  <a:gd name="csX2" fmla="*/ 2194560 w 2194560"/>
                  <a:gd name="csY2" fmla="*/ 314740 h 629479"/>
                  <a:gd name="csX3" fmla="*/ 1097280 w 2194560"/>
                  <a:gd name="csY3" fmla="*/ 629480 h 629479"/>
                  <a:gd name="csX4" fmla="*/ 0 w 2194560"/>
                  <a:gd name="csY4" fmla="*/ 314740 h 62947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194560" h="629479" fill="none" extrusionOk="0">
                    <a:moveTo>
                      <a:pt x="0" y="314740"/>
                    </a:moveTo>
                    <a:cubicBezTo>
                      <a:pt x="128993" y="120809"/>
                      <a:pt x="557906" y="62425"/>
                      <a:pt x="1097280" y="0"/>
                    </a:cubicBezTo>
                    <a:cubicBezTo>
                      <a:pt x="1659326" y="-4955"/>
                      <a:pt x="2227469" y="151281"/>
                      <a:pt x="2194560" y="314740"/>
                    </a:cubicBezTo>
                    <a:cubicBezTo>
                      <a:pt x="2229805" y="431815"/>
                      <a:pt x="1829068" y="588956"/>
                      <a:pt x="1097280" y="629480"/>
                    </a:cubicBezTo>
                    <a:cubicBezTo>
                      <a:pt x="508927" y="650403"/>
                      <a:pt x="4467" y="502556"/>
                      <a:pt x="0" y="314740"/>
                    </a:cubicBezTo>
                    <a:close/>
                  </a:path>
                  <a:path w="2194560" h="629479" stroke="0" extrusionOk="0">
                    <a:moveTo>
                      <a:pt x="0" y="314740"/>
                    </a:moveTo>
                    <a:cubicBezTo>
                      <a:pt x="38632" y="126518"/>
                      <a:pt x="589969" y="-63874"/>
                      <a:pt x="1097280" y="0"/>
                    </a:cubicBezTo>
                    <a:cubicBezTo>
                      <a:pt x="1655682" y="12008"/>
                      <a:pt x="2213463" y="161780"/>
                      <a:pt x="2194560" y="314740"/>
                    </a:cubicBezTo>
                    <a:cubicBezTo>
                      <a:pt x="2169768" y="536175"/>
                      <a:pt x="1707364" y="689425"/>
                      <a:pt x="1097280" y="629480"/>
                    </a:cubicBezTo>
                    <a:cubicBezTo>
                      <a:pt x="496565" y="624772"/>
                      <a:pt x="-28932" y="456296"/>
                      <a:pt x="0" y="3147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20700221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tx1"/>
                    </a:solidFill>
                  </a:rPr>
                  <a:t>Singlemode</a:t>
                </a:r>
                <a:r>
                  <a:rPr lang="fr-FR" sz="8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800" b="1" dirty="0" err="1">
                    <a:solidFill>
                      <a:schemeClr val="tx1"/>
                    </a:solidFill>
                  </a:rPr>
                  <a:t>Fibers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DDF8C225-1180-C722-E027-55AFC972AF80}"/>
                  </a:ext>
                </a:extLst>
              </p:cNvPr>
              <p:cNvSpPr/>
              <p:nvPr/>
            </p:nvSpPr>
            <p:spPr>
              <a:xfrm>
                <a:off x="14403609" y="215076"/>
                <a:ext cx="647735" cy="248044"/>
              </a:xfrm>
              <a:custGeom>
                <a:avLst/>
                <a:gdLst>
                  <a:gd name="csX0" fmla="*/ 0 w 647735"/>
                  <a:gd name="csY0" fmla="*/ 0 h 248044"/>
                  <a:gd name="csX1" fmla="*/ 304435 w 647735"/>
                  <a:gd name="csY1" fmla="*/ 0 h 248044"/>
                  <a:gd name="csX2" fmla="*/ 647735 w 647735"/>
                  <a:gd name="csY2" fmla="*/ 0 h 248044"/>
                  <a:gd name="csX3" fmla="*/ 647735 w 647735"/>
                  <a:gd name="csY3" fmla="*/ 248044 h 248044"/>
                  <a:gd name="csX4" fmla="*/ 317390 w 647735"/>
                  <a:gd name="csY4" fmla="*/ 248044 h 248044"/>
                  <a:gd name="csX5" fmla="*/ 0 w 647735"/>
                  <a:gd name="csY5" fmla="*/ 248044 h 248044"/>
                  <a:gd name="csX6" fmla="*/ 0 w 647735"/>
                  <a:gd name="csY6" fmla="*/ 0 h 24804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47735" h="248044" fill="none" extrusionOk="0">
                    <a:moveTo>
                      <a:pt x="0" y="0"/>
                    </a:moveTo>
                    <a:cubicBezTo>
                      <a:pt x="106534" y="-23735"/>
                      <a:pt x="240021" y="35287"/>
                      <a:pt x="304435" y="0"/>
                    </a:cubicBezTo>
                    <a:cubicBezTo>
                      <a:pt x="368850" y="-35287"/>
                      <a:pt x="535568" y="28984"/>
                      <a:pt x="647735" y="0"/>
                    </a:cubicBezTo>
                    <a:cubicBezTo>
                      <a:pt x="654474" y="66997"/>
                      <a:pt x="636224" y="193763"/>
                      <a:pt x="647735" y="248044"/>
                    </a:cubicBezTo>
                    <a:cubicBezTo>
                      <a:pt x="494498" y="250542"/>
                      <a:pt x="446759" y="246316"/>
                      <a:pt x="317390" y="248044"/>
                    </a:cubicBezTo>
                    <a:cubicBezTo>
                      <a:pt x="188022" y="249772"/>
                      <a:pt x="103621" y="239022"/>
                      <a:pt x="0" y="248044"/>
                    </a:cubicBezTo>
                    <a:cubicBezTo>
                      <a:pt x="-28608" y="154846"/>
                      <a:pt x="28338" y="123794"/>
                      <a:pt x="0" y="0"/>
                    </a:cubicBezTo>
                    <a:close/>
                  </a:path>
                  <a:path w="647735" h="248044" stroke="0" extrusionOk="0">
                    <a:moveTo>
                      <a:pt x="0" y="0"/>
                    </a:moveTo>
                    <a:cubicBezTo>
                      <a:pt x="102288" y="-36088"/>
                      <a:pt x="214906" y="2583"/>
                      <a:pt x="330345" y="0"/>
                    </a:cubicBezTo>
                    <a:cubicBezTo>
                      <a:pt x="445784" y="-2583"/>
                      <a:pt x="552473" y="15196"/>
                      <a:pt x="647735" y="0"/>
                    </a:cubicBezTo>
                    <a:cubicBezTo>
                      <a:pt x="658318" y="101078"/>
                      <a:pt x="644063" y="165883"/>
                      <a:pt x="647735" y="248044"/>
                    </a:cubicBezTo>
                    <a:cubicBezTo>
                      <a:pt x="558869" y="256791"/>
                      <a:pt x="449719" y="244617"/>
                      <a:pt x="343300" y="248044"/>
                    </a:cubicBezTo>
                    <a:cubicBezTo>
                      <a:pt x="236881" y="251471"/>
                      <a:pt x="146370" y="221883"/>
                      <a:pt x="0" y="248044"/>
                    </a:cubicBezTo>
                    <a:cubicBezTo>
                      <a:pt x="-904" y="151334"/>
                      <a:pt x="14200" y="76203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9974584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0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11B069A5-4312-2687-2741-2EE3DB1AF617}"/>
                </a:ext>
              </a:extLst>
            </p:cNvPr>
            <p:cNvGrpSpPr/>
            <p:nvPr/>
          </p:nvGrpSpPr>
          <p:grpSpPr>
            <a:xfrm>
              <a:off x="7884665" y="2356193"/>
              <a:ext cx="1405079" cy="414400"/>
              <a:chOff x="9370651" y="1027585"/>
              <a:chExt cx="1798018" cy="805338"/>
            </a:xfrm>
            <a:solidFill>
              <a:schemeClr val="bg1"/>
            </a:solidFill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75D6669-95AC-3935-8532-BF1CF0E7EE7D}"/>
                  </a:ext>
                </a:extLst>
              </p:cNvPr>
              <p:cNvSpPr/>
              <p:nvPr/>
            </p:nvSpPr>
            <p:spPr>
              <a:xfrm>
                <a:off x="9370651" y="1027585"/>
                <a:ext cx="1675860" cy="629478"/>
              </a:xfrm>
              <a:custGeom>
                <a:avLst/>
                <a:gdLst>
                  <a:gd name="csX0" fmla="*/ 0 w 1675860"/>
                  <a:gd name="csY0" fmla="*/ 314739 h 629478"/>
                  <a:gd name="csX1" fmla="*/ 837930 w 1675860"/>
                  <a:gd name="csY1" fmla="*/ 0 h 629478"/>
                  <a:gd name="csX2" fmla="*/ 1675860 w 1675860"/>
                  <a:gd name="csY2" fmla="*/ 314739 h 629478"/>
                  <a:gd name="csX3" fmla="*/ 837930 w 1675860"/>
                  <a:gd name="csY3" fmla="*/ 629478 h 629478"/>
                  <a:gd name="csX4" fmla="*/ 0 w 1675860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675860" h="629478" fill="none" extrusionOk="0">
                    <a:moveTo>
                      <a:pt x="0" y="314739"/>
                    </a:moveTo>
                    <a:cubicBezTo>
                      <a:pt x="-38744" y="118631"/>
                      <a:pt x="363336" y="-32060"/>
                      <a:pt x="837930" y="0"/>
                    </a:cubicBezTo>
                    <a:cubicBezTo>
                      <a:pt x="1318541" y="16578"/>
                      <a:pt x="1714762" y="134126"/>
                      <a:pt x="1675860" y="314739"/>
                    </a:cubicBezTo>
                    <a:cubicBezTo>
                      <a:pt x="1716873" y="510303"/>
                      <a:pt x="1285815" y="660149"/>
                      <a:pt x="837930" y="629478"/>
                    </a:cubicBezTo>
                    <a:cubicBezTo>
                      <a:pt x="366209" y="602772"/>
                      <a:pt x="-32134" y="474670"/>
                      <a:pt x="0" y="314739"/>
                    </a:cubicBezTo>
                    <a:close/>
                  </a:path>
                  <a:path w="1675860" h="629478" stroke="0" extrusionOk="0">
                    <a:moveTo>
                      <a:pt x="0" y="314739"/>
                    </a:moveTo>
                    <a:cubicBezTo>
                      <a:pt x="69175" y="119806"/>
                      <a:pt x="290534" y="-13527"/>
                      <a:pt x="837930" y="0"/>
                    </a:cubicBezTo>
                    <a:cubicBezTo>
                      <a:pt x="1304410" y="-551"/>
                      <a:pt x="1709871" y="123302"/>
                      <a:pt x="1675860" y="314739"/>
                    </a:cubicBezTo>
                    <a:cubicBezTo>
                      <a:pt x="1715946" y="467711"/>
                      <a:pt x="1353433" y="629553"/>
                      <a:pt x="837930" y="629478"/>
                    </a:cubicBezTo>
                    <a:cubicBezTo>
                      <a:pt x="372355" y="632713"/>
                      <a:pt x="25447" y="452922"/>
                      <a:pt x="0" y="314739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049938064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 err="1">
                    <a:solidFill>
                      <a:schemeClr val="accent2"/>
                    </a:solidFill>
                  </a:rPr>
                  <a:t>Spectrograph</a:t>
                </a:r>
                <a:endParaRPr lang="fr-CH" sz="8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61386137-5674-A395-5DE7-816B4BF27A86}"/>
                  </a:ext>
                </a:extLst>
              </p:cNvPr>
              <p:cNvSpPr/>
              <p:nvPr/>
            </p:nvSpPr>
            <p:spPr>
              <a:xfrm>
                <a:off x="10785042" y="1518182"/>
                <a:ext cx="383627" cy="314741"/>
              </a:xfrm>
              <a:custGeom>
                <a:avLst/>
                <a:gdLst>
                  <a:gd name="csX0" fmla="*/ 0 w 383627"/>
                  <a:gd name="csY0" fmla="*/ 0 h 314741"/>
                  <a:gd name="csX1" fmla="*/ 383627 w 383627"/>
                  <a:gd name="csY1" fmla="*/ 0 h 314741"/>
                  <a:gd name="csX2" fmla="*/ 383627 w 383627"/>
                  <a:gd name="csY2" fmla="*/ 314741 h 314741"/>
                  <a:gd name="csX3" fmla="*/ 0 w 383627"/>
                  <a:gd name="csY3" fmla="*/ 314741 h 314741"/>
                  <a:gd name="csX4" fmla="*/ 0 w 383627"/>
                  <a:gd name="csY4" fmla="*/ 0 h 31474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83627" h="314741" fill="none" extrusionOk="0">
                    <a:moveTo>
                      <a:pt x="0" y="0"/>
                    </a:moveTo>
                    <a:cubicBezTo>
                      <a:pt x="95454" y="-25251"/>
                      <a:pt x="195544" y="264"/>
                      <a:pt x="383627" y="0"/>
                    </a:cubicBezTo>
                    <a:cubicBezTo>
                      <a:pt x="390776" y="123484"/>
                      <a:pt x="381600" y="211362"/>
                      <a:pt x="383627" y="314741"/>
                    </a:cubicBezTo>
                    <a:cubicBezTo>
                      <a:pt x="224021" y="327841"/>
                      <a:pt x="176664" y="305799"/>
                      <a:pt x="0" y="314741"/>
                    </a:cubicBezTo>
                    <a:cubicBezTo>
                      <a:pt x="-34917" y="219125"/>
                      <a:pt x="26917" y="152578"/>
                      <a:pt x="0" y="0"/>
                    </a:cubicBezTo>
                    <a:close/>
                  </a:path>
                  <a:path w="383627" h="314741" stroke="0" extrusionOk="0">
                    <a:moveTo>
                      <a:pt x="0" y="0"/>
                    </a:moveTo>
                    <a:cubicBezTo>
                      <a:pt x="128865" y="-30989"/>
                      <a:pt x="193559" y="780"/>
                      <a:pt x="383627" y="0"/>
                    </a:cubicBezTo>
                    <a:cubicBezTo>
                      <a:pt x="394998" y="79662"/>
                      <a:pt x="372054" y="243888"/>
                      <a:pt x="383627" y="314741"/>
                    </a:cubicBezTo>
                    <a:cubicBezTo>
                      <a:pt x="248398" y="318117"/>
                      <a:pt x="111136" y="309728"/>
                      <a:pt x="0" y="314741"/>
                    </a:cubicBezTo>
                    <a:cubicBezTo>
                      <a:pt x="-37610" y="215225"/>
                      <a:pt x="21509" y="106971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79974584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accent2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accent2"/>
                    </a:solidFill>
                  </a:rPr>
                  <a:t>0 </a:t>
                </a:r>
                <a:endParaRPr lang="fr-CH" sz="800" baseline="30000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7" name="Rectangle: Folded Corner 6">
              <a:extLst>
                <a:ext uri="{FF2B5EF4-FFF2-40B4-BE49-F238E27FC236}">
                  <a16:creationId xmlns:a16="http://schemas.microsoft.com/office/drawing/2014/main" id="{F644CE30-6101-D862-D5FF-201AE0DE42D0}"/>
                </a:ext>
              </a:extLst>
            </p:cNvPr>
            <p:cNvSpPr/>
            <p:nvPr/>
          </p:nvSpPr>
          <p:spPr>
            <a:xfrm>
              <a:off x="6604574" y="3124259"/>
              <a:ext cx="1296676" cy="223737"/>
            </a:xfrm>
            <a:prstGeom prst="foldedCorner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63767128">
                    <a:custGeom>
                      <a:avLst/>
                      <a:gdLst>
                        <a:gd name="csX0" fmla="*/ 0 w 1659300"/>
                        <a:gd name="csY0" fmla="*/ 234564 h 469127"/>
                        <a:gd name="csX1" fmla="*/ 829650 w 1659300"/>
                        <a:gd name="csY1" fmla="*/ 0 h 469127"/>
                        <a:gd name="csX2" fmla="*/ 1659300 w 1659300"/>
                        <a:gd name="csY2" fmla="*/ 234564 h 469127"/>
                        <a:gd name="csX3" fmla="*/ 829650 w 1659300"/>
                        <a:gd name="csY3" fmla="*/ 469128 h 469127"/>
                        <a:gd name="csX4" fmla="*/ 0 w 1659300"/>
                        <a:gd name="csY4" fmla="*/ 234564 h 469127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</a:cxnLst>
                      <a:rect l="l" t="t" r="r" b="b"/>
                      <a:pathLst>
                        <a:path w="1659300" h="469127" extrusionOk="0">
                          <a:moveTo>
                            <a:pt x="0" y="234564"/>
                          </a:moveTo>
                          <a:cubicBezTo>
                            <a:pt x="76627" y="84776"/>
                            <a:pt x="379348" y="8334"/>
                            <a:pt x="829650" y="0"/>
                          </a:cubicBezTo>
                          <a:cubicBezTo>
                            <a:pt x="1256329" y="18329"/>
                            <a:pt x="1694102" y="114613"/>
                            <a:pt x="1659300" y="234564"/>
                          </a:cubicBezTo>
                          <a:cubicBezTo>
                            <a:pt x="1628693" y="268513"/>
                            <a:pt x="1318722" y="422889"/>
                            <a:pt x="829650" y="469128"/>
                          </a:cubicBezTo>
                          <a:cubicBezTo>
                            <a:pt x="379166" y="474257"/>
                            <a:pt x="16584" y="357025"/>
                            <a:pt x="0" y="2345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800" b="1" dirty="0" err="1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Spectroscopy</a:t>
              </a:r>
              <a:endParaRPr lang="fr-CH" sz="800" b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AEB7FB9E-0DA5-021C-C780-FFDA77D55184}"/>
                </a:ext>
              </a:extLst>
            </p:cNvPr>
            <p:cNvGrpSpPr/>
            <p:nvPr/>
          </p:nvGrpSpPr>
          <p:grpSpPr>
            <a:xfrm>
              <a:off x="9056632" y="1641618"/>
              <a:ext cx="1012946" cy="476108"/>
              <a:chOff x="10173961" y="6332787"/>
              <a:chExt cx="2635141" cy="1013297"/>
            </a:xfrm>
            <a:solidFill>
              <a:schemeClr val="bg1"/>
            </a:solidFill>
          </p:grpSpPr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F92718EF-09AC-D210-72CA-C41FCB44B7E9}"/>
                  </a:ext>
                </a:extLst>
              </p:cNvPr>
              <p:cNvSpPr/>
              <p:nvPr/>
            </p:nvSpPr>
            <p:spPr>
              <a:xfrm>
                <a:off x="10173961" y="6716605"/>
                <a:ext cx="2635141" cy="629479"/>
              </a:xfrm>
              <a:custGeom>
                <a:avLst/>
                <a:gdLst>
                  <a:gd name="csX0" fmla="*/ 0 w 2635141"/>
                  <a:gd name="csY0" fmla="*/ 314740 h 629479"/>
                  <a:gd name="csX1" fmla="*/ 1317571 w 2635141"/>
                  <a:gd name="csY1" fmla="*/ 0 h 629479"/>
                  <a:gd name="csX2" fmla="*/ 2635142 w 2635141"/>
                  <a:gd name="csY2" fmla="*/ 314740 h 629479"/>
                  <a:gd name="csX3" fmla="*/ 1317571 w 2635141"/>
                  <a:gd name="csY3" fmla="*/ 629480 h 629479"/>
                  <a:gd name="csX4" fmla="*/ 0 w 2635141"/>
                  <a:gd name="csY4" fmla="*/ 314740 h 62947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635141" h="629479" fill="none" extrusionOk="0">
                    <a:moveTo>
                      <a:pt x="0" y="314740"/>
                    </a:moveTo>
                    <a:cubicBezTo>
                      <a:pt x="-54925" y="226006"/>
                      <a:pt x="680249" y="-94066"/>
                      <a:pt x="1317571" y="0"/>
                    </a:cubicBezTo>
                    <a:cubicBezTo>
                      <a:pt x="2026229" y="-12532"/>
                      <a:pt x="2633182" y="158254"/>
                      <a:pt x="2635142" y="314740"/>
                    </a:cubicBezTo>
                    <a:cubicBezTo>
                      <a:pt x="2673588" y="475010"/>
                      <a:pt x="2114885" y="795771"/>
                      <a:pt x="1317571" y="629480"/>
                    </a:cubicBezTo>
                    <a:cubicBezTo>
                      <a:pt x="565494" y="629156"/>
                      <a:pt x="-14016" y="457090"/>
                      <a:pt x="0" y="314740"/>
                    </a:cubicBezTo>
                    <a:close/>
                  </a:path>
                  <a:path w="2635141" h="629479" stroke="0" extrusionOk="0">
                    <a:moveTo>
                      <a:pt x="0" y="314740"/>
                    </a:moveTo>
                    <a:cubicBezTo>
                      <a:pt x="31405" y="249475"/>
                      <a:pt x="560329" y="64573"/>
                      <a:pt x="1317571" y="0"/>
                    </a:cubicBezTo>
                    <a:cubicBezTo>
                      <a:pt x="2063716" y="43538"/>
                      <a:pt x="2652651" y="111776"/>
                      <a:pt x="2635142" y="314740"/>
                    </a:cubicBezTo>
                    <a:cubicBezTo>
                      <a:pt x="2813247" y="484474"/>
                      <a:pt x="1919089" y="622585"/>
                      <a:pt x="1317571" y="629480"/>
                    </a:cubicBezTo>
                    <a:cubicBezTo>
                      <a:pt x="579795" y="674850"/>
                      <a:pt x="7654" y="481617"/>
                      <a:pt x="0" y="31474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30395999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>
                    <a:solidFill>
                      <a:schemeClr val="tx1"/>
                    </a:solidFill>
                  </a:rPr>
                  <a:t>Detectors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35FED65-01DA-8903-1133-022E7E48E2AB}"/>
                  </a:ext>
                </a:extLst>
              </p:cNvPr>
              <p:cNvSpPr/>
              <p:nvPr/>
            </p:nvSpPr>
            <p:spPr>
              <a:xfrm>
                <a:off x="10931746" y="6332787"/>
                <a:ext cx="818956" cy="455944"/>
              </a:xfrm>
              <a:custGeom>
                <a:avLst/>
                <a:gdLst>
                  <a:gd name="csX0" fmla="*/ 0 w 818956"/>
                  <a:gd name="csY0" fmla="*/ 0 h 455944"/>
                  <a:gd name="csX1" fmla="*/ 417668 w 818956"/>
                  <a:gd name="csY1" fmla="*/ 0 h 455944"/>
                  <a:gd name="csX2" fmla="*/ 818956 w 818956"/>
                  <a:gd name="csY2" fmla="*/ 0 h 455944"/>
                  <a:gd name="csX3" fmla="*/ 818956 w 818956"/>
                  <a:gd name="csY3" fmla="*/ 455944 h 455944"/>
                  <a:gd name="csX4" fmla="*/ 425857 w 818956"/>
                  <a:gd name="csY4" fmla="*/ 455944 h 455944"/>
                  <a:gd name="csX5" fmla="*/ 0 w 818956"/>
                  <a:gd name="csY5" fmla="*/ 455944 h 455944"/>
                  <a:gd name="csX6" fmla="*/ 0 w 818956"/>
                  <a:gd name="csY6" fmla="*/ 0 h 45594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818956" h="455944" fill="none" extrusionOk="0">
                    <a:moveTo>
                      <a:pt x="0" y="0"/>
                    </a:moveTo>
                    <a:cubicBezTo>
                      <a:pt x="132897" y="-26770"/>
                      <a:pt x="269038" y="22914"/>
                      <a:pt x="417668" y="0"/>
                    </a:cubicBezTo>
                    <a:cubicBezTo>
                      <a:pt x="566298" y="-22914"/>
                      <a:pt x="705774" y="24771"/>
                      <a:pt x="818956" y="0"/>
                    </a:cubicBezTo>
                    <a:cubicBezTo>
                      <a:pt x="848854" y="170859"/>
                      <a:pt x="780495" y="267054"/>
                      <a:pt x="818956" y="455944"/>
                    </a:cubicBezTo>
                    <a:cubicBezTo>
                      <a:pt x="639124" y="480579"/>
                      <a:pt x="555530" y="448578"/>
                      <a:pt x="425857" y="455944"/>
                    </a:cubicBezTo>
                    <a:cubicBezTo>
                      <a:pt x="296184" y="463310"/>
                      <a:pt x="195862" y="451082"/>
                      <a:pt x="0" y="455944"/>
                    </a:cubicBezTo>
                    <a:cubicBezTo>
                      <a:pt x="-36214" y="233022"/>
                      <a:pt x="19108" y="191201"/>
                      <a:pt x="0" y="0"/>
                    </a:cubicBezTo>
                    <a:close/>
                  </a:path>
                  <a:path w="818956" h="455944" stroke="0" extrusionOk="0">
                    <a:moveTo>
                      <a:pt x="0" y="0"/>
                    </a:moveTo>
                    <a:cubicBezTo>
                      <a:pt x="147342" y="-39452"/>
                      <a:pt x="314213" y="3208"/>
                      <a:pt x="393099" y="0"/>
                    </a:cubicBezTo>
                    <a:cubicBezTo>
                      <a:pt x="471985" y="-3208"/>
                      <a:pt x="693881" y="28797"/>
                      <a:pt x="818956" y="0"/>
                    </a:cubicBezTo>
                    <a:cubicBezTo>
                      <a:pt x="831327" y="111677"/>
                      <a:pt x="780601" y="358256"/>
                      <a:pt x="818956" y="455944"/>
                    </a:cubicBezTo>
                    <a:cubicBezTo>
                      <a:pt x="726270" y="475869"/>
                      <a:pt x="507273" y="448112"/>
                      <a:pt x="425857" y="455944"/>
                    </a:cubicBezTo>
                    <a:cubicBezTo>
                      <a:pt x="344441" y="463776"/>
                      <a:pt x="101479" y="437292"/>
                      <a:pt x="0" y="455944"/>
                    </a:cubicBezTo>
                    <a:cubicBezTo>
                      <a:pt x="-12857" y="232756"/>
                      <a:pt x="41561" y="120174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530805048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0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6A6B385C-C31A-AEAD-515E-CAFCC4B88833}"/>
                </a:ext>
              </a:extLst>
            </p:cNvPr>
            <p:cNvGrpSpPr/>
            <p:nvPr/>
          </p:nvGrpSpPr>
          <p:grpSpPr>
            <a:xfrm>
              <a:off x="2143374" y="5707595"/>
              <a:ext cx="886793" cy="465883"/>
              <a:chOff x="3081962" y="6025767"/>
              <a:chExt cx="2925912" cy="668859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07560DEB-C56B-953A-E4E7-95CD91DD9BCD}"/>
                  </a:ext>
                </a:extLst>
              </p:cNvPr>
              <p:cNvSpPr/>
              <p:nvPr/>
            </p:nvSpPr>
            <p:spPr>
              <a:xfrm>
                <a:off x="3372734" y="6065148"/>
                <a:ext cx="2635140" cy="629478"/>
              </a:xfrm>
              <a:custGeom>
                <a:avLst/>
                <a:gdLst>
                  <a:gd name="csX0" fmla="*/ 0 w 2635140"/>
                  <a:gd name="csY0" fmla="*/ 314739 h 629478"/>
                  <a:gd name="csX1" fmla="*/ 1317570 w 2635140"/>
                  <a:gd name="csY1" fmla="*/ 0 h 629478"/>
                  <a:gd name="csX2" fmla="*/ 2635140 w 2635140"/>
                  <a:gd name="csY2" fmla="*/ 314739 h 629478"/>
                  <a:gd name="csX3" fmla="*/ 1317570 w 2635140"/>
                  <a:gd name="csY3" fmla="*/ 629478 h 629478"/>
                  <a:gd name="csX4" fmla="*/ 0 w 2635140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635140" h="629478" extrusionOk="0">
                    <a:moveTo>
                      <a:pt x="0" y="314739"/>
                    </a:moveTo>
                    <a:cubicBezTo>
                      <a:pt x="33574" y="256970"/>
                      <a:pt x="560202" y="64848"/>
                      <a:pt x="1317570" y="0"/>
                    </a:cubicBezTo>
                    <a:cubicBezTo>
                      <a:pt x="2063715" y="43538"/>
                      <a:pt x="2652649" y="111775"/>
                      <a:pt x="2635140" y="314739"/>
                    </a:cubicBezTo>
                    <a:cubicBezTo>
                      <a:pt x="2814265" y="484449"/>
                      <a:pt x="1915669" y="622396"/>
                      <a:pt x="1317570" y="629478"/>
                    </a:cubicBezTo>
                    <a:cubicBezTo>
                      <a:pt x="579794" y="674848"/>
                      <a:pt x="7654" y="481616"/>
                      <a:pt x="0" y="314739"/>
                    </a:cubicBezTo>
                    <a:close/>
                  </a:path>
                </a:pathLst>
              </a:custGeom>
              <a:noFill/>
              <a:ln w="12700">
                <a:extLst>
                  <a:ext uri="{C807C97D-BFC1-408E-A445-0C87EB9F89A2}">
                    <ask:lineSketchStyleProps xmlns:ask="http://schemas.microsoft.com/office/drawing/2018/sketchyshapes" sd="230395999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>
                    <a:solidFill>
                      <a:schemeClr val="tx1"/>
                    </a:solidFill>
                  </a:rPr>
                  <a:t>Fast EMCCD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9F61022A-09EB-2199-A5AD-451D70084E22}"/>
                  </a:ext>
                </a:extLst>
              </p:cNvPr>
              <p:cNvSpPr/>
              <p:nvPr/>
            </p:nvSpPr>
            <p:spPr>
              <a:xfrm>
                <a:off x="3081962" y="6025767"/>
                <a:ext cx="984850" cy="249521"/>
              </a:xfrm>
              <a:custGeom>
                <a:avLst/>
                <a:gdLst>
                  <a:gd name="csX0" fmla="*/ 0 w 984850"/>
                  <a:gd name="csY0" fmla="*/ 0 h 249521"/>
                  <a:gd name="csX1" fmla="*/ 502274 w 984850"/>
                  <a:gd name="csY1" fmla="*/ 0 h 249521"/>
                  <a:gd name="csX2" fmla="*/ 984850 w 984850"/>
                  <a:gd name="csY2" fmla="*/ 0 h 249521"/>
                  <a:gd name="csX3" fmla="*/ 984850 w 984850"/>
                  <a:gd name="csY3" fmla="*/ 249521 h 249521"/>
                  <a:gd name="csX4" fmla="*/ 512122 w 984850"/>
                  <a:gd name="csY4" fmla="*/ 249521 h 249521"/>
                  <a:gd name="csX5" fmla="*/ 0 w 984850"/>
                  <a:gd name="csY5" fmla="*/ 249521 h 249521"/>
                  <a:gd name="csX6" fmla="*/ 0 w 984850"/>
                  <a:gd name="csY6" fmla="*/ 0 h 2495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84850" h="249521" fill="none" extrusionOk="0">
                    <a:moveTo>
                      <a:pt x="0" y="0"/>
                    </a:moveTo>
                    <a:cubicBezTo>
                      <a:pt x="215631" y="-57377"/>
                      <a:pt x="266701" y="7633"/>
                      <a:pt x="502274" y="0"/>
                    </a:cubicBezTo>
                    <a:cubicBezTo>
                      <a:pt x="737847" y="-7633"/>
                      <a:pt x="833570" y="2035"/>
                      <a:pt x="984850" y="0"/>
                    </a:cubicBezTo>
                    <a:cubicBezTo>
                      <a:pt x="1004664" y="61248"/>
                      <a:pt x="982505" y="150145"/>
                      <a:pt x="984850" y="249521"/>
                    </a:cubicBezTo>
                    <a:cubicBezTo>
                      <a:pt x="870150" y="257766"/>
                      <a:pt x="646496" y="236781"/>
                      <a:pt x="512122" y="249521"/>
                    </a:cubicBezTo>
                    <a:cubicBezTo>
                      <a:pt x="377748" y="262261"/>
                      <a:pt x="191494" y="205541"/>
                      <a:pt x="0" y="249521"/>
                    </a:cubicBezTo>
                    <a:cubicBezTo>
                      <a:pt x="-19533" y="180774"/>
                      <a:pt x="17869" y="85423"/>
                      <a:pt x="0" y="0"/>
                    </a:cubicBezTo>
                    <a:close/>
                  </a:path>
                  <a:path w="984850" h="249521" stroke="0" extrusionOk="0">
                    <a:moveTo>
                      <a:pt x="0" y="0"/>
                    </a:moveTo>
                    <a:cubicBezTo>
                      <a:pt x="219379" y="-50859"/>
                      <a:pt x="238199" y="42065"/>
                      <a:pt x="472728" y="0"/>
                    </a:cubicBezTo>
                    <a:cubicBezTo>
                      <a:pt x="707257" y="-42065"/>
                      <a:pt x="818601" y="29369"/>
                      <a:pt x="984850" y="0"/>
                    </a:cubicBezTo>
                    <a:cubicBezTo>
                      <a:pt x="985470" y="76354"/>
                      <a:pt x="961268" y="169436"/>
                      <a:pt x="984850" y="249521"/>
                    </a:cubicBezTo>
                    <a:cubicBezTo>
                      <a:pt x="827511" y="249702"/>
                      <a:pt x="744169" y="200508"/>
                      <a:pt x="512122" y="249521"/>
                    </a:cubicBezTo>
                    <a:cubicBezTo>
                      <a:pt x="280075" y="298534"/>
                      <a:pt x="199397" y="243391"/>
                      <a:pt x="0" y="249521"/>
                    </a:cubicBezTo>
                    <a:cubicBezTo>
                      <a:pt x="-1496" y="176724"/>
                      <a:pt x="7755" y="50210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530805048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2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A8E25158-1E9E-6E97-8561-321B3F96CC5C}"/>
                </a:ext>
              </a:extLst>
            </p:cNvPr>
            <p:cNvCxnSpPr>
              <a:cxnSpLocks/>
              <a:stCxn id="14" idx="4"/>
              <a:endCxn id="96" idx="0"/>
            </p:cNvCxnSpPr>
            <p:nvPr/>
          </p:nvCxnSpPr>
          <p:spPr>
            <a:xfrm flipH="1">
              <a:off x="3471021" y="2805940"/>
              <a:ext cx="172746" cy="716076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BB309BD1-99AE-9F69-AB31-7624E40B5D07}"/>
                </a:ext>
              </a:extLst>
            </p:cNvPr>
            <p:cNvCxnSpPr>
              <a:cxnSpLocks/>
              <a:stCxn id="45" idx="0"/>
              <a:endCxn id="96" idx="4"/>
            </p:cNvCxnSpPr>
            <p:nvPr/>
          </p:nvCxnSpPr>
          <p:spPr>
            <a:xfrm flipH="1" flipV="1">
              <a:off x="3471021" y="3975184"/>
              <a:ext cx="580579" cy="875179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8BFC126-73E2-2EC4-4C64-83766930A251}"/>
                </a:ext>
              </a:extLst>
            </p:cNvPr>
            <p:cNvSpPr/>
            <p:nvPr/>
          </p:nvSpPr>
          <p:spPr>
            <a:xfrm>
              <a:off x="2055299" y="5124490"/>
              <a:ext cx="1100644" cy="366604"/>
            </a:xfrm>
            <a:custGeom>
              <a:avLst/>
              <a:gdLst>
                <a:gd name="csX0" fmla="*/ 0 w 1100644"/>
                <a:gd name="csY0" fmla="*/ 183302 h 366604"/>
                <a:gd name="csX1" fmla="*/ 550322 w 1100644"/>
                <a:gd name="csY1" fmla="*/ 0 h 366604"/>
                <a:gd name="csX2" fmla="*/ 1100644 w 1100644"/>
                <a:gd name="csY2" fmla="*/ 183302 h 366604"/>
                <a:gd name="csX3" fmla="*/ 550322 w 1100644"/>
                <a:gd name="csY3" fmla="*/ 366604 h 366604"/>
                <a:gd name="csX4" fmla="*/ 0 w 1100644"/>
                <a:gd name="csY4" fmla="*/ 183302 h 3666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00644" h="366604" fill="none" extrusionOk="0">
                  <a:moveTo>
                    <a:pt x="0" y="183302"/>
                  </a:moveTo>
                  <a:cubicBezTo>
                    <a:pt x="26254" y="56380"/>
                    <a:pt x="250960" y="-7591"/>
                    <a:pt x="550322" y="0"/>
                  </a:cubicBezTo>
                  <a:cubicBezTo>
                    <a:pt x="861658" y="-13270"/>
                    <a:pt x="1087500" y="55524"/>
                    <a:pt x="1100644" y="183302"/>
                  </a:cubicBezTo>
                  <a:cubicBezTo>
                    <a:pt x="1053281" y="314121"/>
                    <a:pt x="869309" y="395842"/>
                    <a:pt x="550322" y="366604"/>
                  </a:cubicBezTo>
                  <a:cubicBezTo>
                    <a:pt x="245057" y="377597"/>
                    <a:pt x="27907" y="290605"/>
                    <a:pt x="0" y="183302"/>
                  </a:cubicBezTo>
                  <a:close/>
                </a:path>
                <a:path w="1100644" h="366604" stroke="0" extrusionOk="0">
                  <a:moveTo>
                    <a:pt x="0" y="183302"/>
                  </a:moveTo>
                  <a:cubicBezTo>
                    <a:pt x="-10704" y="114547"/>
                    <a:pt x="246187" y="-15742"/>
                    <a:pt x="550322" y="0"/>
                  </a:cubicBezTo>
                  <a:cubicBezTo>
                    <a:pt x="850425" y="-23158"/>
                    <a:pt x="1102127" y="78469"/>
                    <a:pt x="1100644" y="183302"/>
                  </a:cubicBezTo>
                  <a:cubicBezTo>
                    <a:pt x="1141156" y="257154"/>
                    <a:pt x="844453" y="411388"/>
                    <a:pt x="550322" y="366604"/>
                  </a:cubicBezTo>
                  <a:cubicBezTo>
                    <a:pt x="249697" y="344205"/>
                    <a:pt x="3348" y="302606"/>
                    <a:pt x="0" y="18330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extLst>
                <a:ext uri="{C807C97D-BFC1-408E-A445-0C87EB9F89A2}">
                  <ask:lineSketchStyleProps xmlns:ask="http://schemas.microsoft.com/office/drawing/2018/sketchyshapes" sd="2293764859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Wavefront</a:t>
              </a:r>
              <a:r>
                <a:rPr lang="fr-FR" sz="800" b="1" dirty="0">
                  <a:solidFill>
                    <a:schemeClr val="tx1"/>
                  </a:solidFill>
                </a:rPr>
                <a:t> </a:t>
              </a:r>
              <a:r>
                <a:rPr lang="fr-FR" sz="800" b="1" dirty="0" err="1">
                  <a:solidFill>
                    <a:schemeClr val="tx1"/>
                  </a:solidFill>
                </a:rPr>
                <a:t>sensor</a:t>
              </a:r>
              <a:endParaRPr lang="fr-CH" sz="8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6" name="Straight Arrow Connector 205">
              <a:extLst>
                <a:ext uri="{FF2B5EF4-FFF2-40B4-BE49-F238E27FC236}">
                  <a16:creationId xmlns:a16="http://schemas.microsoft.com/office/drawing/2014/main" id="{09541D9F-8F3A-756D-5C6B-E70AD707CA66}"/>
                </a:ext>
              </a:extLst>
            </p:cNvPr>
            <p:cNvCxnSpPr>
              <a:cxnSpLocks/>
              <a:stCxn id="6" idx="1"/>
              <a:endCxn id="45" idx="0"/>
            </p:cNvCxnSpPr>
            <p:nvPr/>
          </p:nvCxnSpPr>
          <p:spPr>
            <a:xfrm flipH="1">
              <a:off x="4051600" y="3632660"/>
              <a:ext cx="325149" cy="1217703"/>
            </a:xfrm>
            <a:prstGeom prst="straightConnector1">
              <a:avLst/>
            </a:prstGeom>
            <a:ln w="76200">
              <a:gradFill flip="none" rotWithShape="1">
                <a:gsLst>
                  <a:gs pos="0">
                    <a:schemeClr val="tx2">
                      <a:lumMod val="75000"/>
                      <a:lumOff val="25000"/>
                    </a:schemeClr>
                  </a:gs>
                  <a:gs pos="24000">
                    <a:schemeClr val="tx2">
                      <a:lumMod val="50000"/>
                      <a:lumOff val="50000"/>
                    </a:schemeClr>
                  </a:gs>
                  <a:gs pos="73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9241118-5F85-3985-5FB4-964931F73958}"/>
                </a:ext>
              </a:extLst>
            </p:cNvPr>
            <p:cNvSpPr/>
            <p:nvPr/>
          </p:nvSpPr>
          <p:spPr>
            <a:xfrm>
              <a:off x="3225188" y="4850363"/>
              <a:ext cx="1652824" cy="366604"/>
            </a:xfrm>
            <a:custGeom>
              <a:avLst/>
              <a:gdLst>
                <a:gd name="csX0" fmla="*/ 0 w 1652824"/>
                <a:gd name="csY0" fmla="*/ 183302 h 366604"/>
                <a:gd name="csX1" fmla="*/ 826412 w 1652824"/>
                <a:gd name="csY1" fmla="*/ 0 h 366604"/>
                <a:gd name="csX2" fmla="*/ 1652824 w 1652824"/>
                <a:gd name="csY2" fmla="*/ 183302 h 366604"/>
                <a:gd name="csX3" fmla="*/ 826412 w 1652824"/>
                <a:gd name="csY3" fmla="*/ 366604 h 366604"/>
                <a:gd name="csX4" fmla="*/ 0 w 1652824"/>
                <a:gd name="csY4" fmla="*/ 183302 h 3666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652824" h="366604" fill="none" extrusionOk="0">
                  <a:moveTo>
                    <a:pt x="0" y="183302"/>
                  </a:moveTo>
                  <a:cubicBezTo>
                    <a:pt x="38104" y="62797"/>
                    <a:pt x="276111" y="-59859"/>
                    <a:pt x="826412" y="0"/>
                  </a:cubicBezTo>
                  <a:cubicBezTo>
                    <a:pt x="1296830" y="-9333"/>
                    <a:pt x="1647558" y="105658"/>
                    <a:pt x="1652824" y="183302"/>
                  </a:cubicBezTo>
                  <a:cubicBezTo>
                    <a:pt x="1674129" y="284352"/>
                    <a:pt x="1364646" y="342102"/>
                    <a:pt x="826412" y="366604"/>
                  </a:cubicBezTo>
                  <a:cubicBezTo>
                    <a:pt x="376034" y="385118"/>
                    <a:pt x="8276" y="282024"/>
                    <a:pt x="0" y="183302"/>
                  </a:cubicBezTo>
                  <a:close/>
                </a:path>
                <a:path w="1652824" h="366604" stroke="0" extrusionOk="0">
                  <a:moveTo>
                    <a:pt x="0" y="183302"/>
                  </a:moveTo>
                  <a:cubicBezTo>
                    <a:pt x="-88276" y="148653"/>
                    <a:pt x="319400" y="-44789"/>
                    <a:pt x="826412" y="0"/>
                  </a:cubicBezTo>
                  <a:cubicBezTo>
                    <a:pt x="1275279" y="17745"/>
                    <a:pt x="1641586" y="106283"/>
                    <a:pt x="1652824" y="183302"/>
                  </a:cubicBezTo>
                  <a:cubicBezTo>
                    <a:pt x="1643112" y="290588"/>
                    <a:pt x="1214047" y="353263"/>
                    <a:pt x="826412" y="366604"/>
                  </a:cubicBezTo>
                  <a:cubicBezTo>
                    <a:pt x="381359" y="367395"/>
                    <a:pt x="-5705" y="297429"/>
                    <a:pt x="0" y="18330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2"/>
              </a:solidFill>
              <a:extLst>
                <a:ext uri="{C807C97D-BFC1-408E-A445-0C87EB9F89A2}">
                  <ask:lineSketchStyleProps xmlns:ask="http://schemas.microsoft.com/office/drawing/2018/sketchyshapes" sd="1812951786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accent2"/>
                  </a:solidFill>
                </a:rPr>
                <a:t>eXtreme</a:t>
              </a:r>
              <a:r>
                <a:rPr lang="fr-FR" sz="800" b="1" dirty="0">
                  <a:solidFill>
                    <a:schemeClr val="accent2"/>
                  </a:solidFill>
                </a:rPr>
                <a:t> Adaptive </a:t>
              </a:r>
              <a:r>
                <a:rPr lang="fr-FR" sz="800" b="1" dirty="0" err="1">
                  <a:solidFill>
                    <a:schemeClr val="accent2"/>
                  </a:solidFill>
                </a:rPr>
                <a:t>Optics</a:t>
              </a:r>
              <a:endParaRPr lang="fr-CH" sz="800" b="1" dirty="0">
                <a:solidFill>
                  <a:schemeClr val="accent2"/>
                </a:solidFill>
              </a:endParaRPr>
            </a:p>
          </p:txBody>
        </p:sp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6A827DE6-94AF-C1D3-7B25-2D7B75A88D6D}"/>
                </a:ext>
              </a:extLst>
            </p:cNvPr>
            <p:cNvSpPr/>
            <p:nvPr/>
          </p:nvSpPr>
          <p:spPr>
            <a:xfrm>
              <a:off x="4376749" y="3522016"/>
              <a:ext cx="862368" cy="221287"/>
            </a:xfrm>
            <a:prstGeom prst="foldedCorner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174966431">
                    <a:custGeom>
                      <a:avLst/>
                      <a:gdLst>
                        <a:gd name="csX0" fmla="*/ 0 w 1828800"/>
                        <a:gd name="csY0" fmla="*/ 234564 h 469127"/>
                        <a:gd name="csX1" fmla="*/ 914400 w 1828800"/>
                        <a:gd name="csY1" fmla="*/ 0 h 469127"/>
                        <a:gd name="csX2" fmla="*/ 1828800 w 1828800"/>
                        <a:gd name="csY2" fmla="*/ 234564 h 469127"/>
                        <a:gd name="csX3" fmla="*/ 914400 w 1828800"/>
                        <a:gd name="csY3" fmla="*/ 469128 h 469127"/>
                        <a:gd name="csX4" fmla="*/ 0 w 1828800"/>
                        <a:gd name="csY4" fmla="*/ 234564 h 469127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</a:cxnLst>
                      <a:rect l="l" t="t" r="r" b="b"/>
                      <a:pathLst>
                        <a:path w="1828800" h="469127" fill="none" extrusionOk="0">
                          <a:moveTo>
                            <a:pt x="0" y="234564"/>
                          </a:moveTo>
                          <a:cubicBezTo>
                            <a:pt x="19206" y="111361"/>
                            <a:pt x="490498" y="9117"/>
                            <a:pt x="914400" y="0"/>
                          </a:cubicBezTo>
                          <a:cubicBezTo>
                            <a:pt x="1432486" y="33271"/>
                            <a:pt x="1825478" y="97215"/>
                            <a:pt x="1828800" y="234564"/>
                          </a:cubicBezTo>
                          <a:cubicBezTo>
                            <a:pt x="1807624" y="376646"/>
                            <a:pt x="1430771" y="426752"/>
                            <a:pt x="914400" y="469128"/>
                          </a:cubicBezTo>
                          <a:cubicBezTo>
                            <a:pt x="407353" y="472044"/>
                            <a:pt x="-20342" y="359955"/>
                            <a:pt x="0" y="234564"/>
                          </a:cubicBezTo>
                          <a:close/>
                        </a:path>
                        <a:path w="1828800" h="469127" stroke="0" extrusionOk="0">
                          <a:moveTo>
                            <a:pt x="0" y="234564"/>
                          </a:moveTo>
                          <a:cubicBezTo>
                            <a:pt x="44638" y="114554"/>
                            <a:pt x="411430" y="-79908"/>
                            <a:pt x="914400" y="0"/>
                          </a:cubicBezTo>
                          <a:cubicBezTo>
                            <a:pt x="1425691" y="35309"/>
                            <a:pt x="1844424" y="82284"/>
                            <a:pt x="1828800" y="234564"/>
                          </a:cubicBezTo>
                          <a:cubicBezTo>
                            <a:pt x="1816059" y="363564"/>
                            <a:pt x="1412269" y="543666"/>
                            <a:pt x="914400" y="469128"/>
                          </a:cubicBezTo>
                          <a:cubicBezTo>
                            <a:pt x="415003" y="446473"/>
                            <a:pt x="-11876" y="370599"/>
                            <a:pt x="0" y="2345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High </a:t>
              </a:r>
              <a:r>
                <a:rPr lang="fr-FR" sz="800" b="1" dirty="0" err="1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contrast</a:t>
              </a:r>
              <a:endParaRPr lang="fr-CH" sz="800" b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Rectangle: Folded Corner 4">
              <a:extLst>
                <a:ext uri="{FF2B5EF4-FFF2-40B4-BE49-F238E27FC236}">
                  <a16:creationId xmlns:a16="http://schemas.microsoft.com/office/drawing/2014/main" id="{A0C22855-4F74-2919-816C-6985DF478C73}"/>
                </a:ext>
              </a:extLst>
            </p:cNvPr>
            <p:cNvSpPr/>
            <p:nvPr/>
          </p:nvSpPr>
          <p:spPr>
            <a:xfrm>
              <a:off x="5336995" y="4295134"/>
              <a:ext cx="1652824" cy="215777"/>
            </a:xfrm>
            <a:prstGeom prst="foldedCorner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2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634779923">
                    <a:custGeom>
                      <a:avLst/>
                      <a:gdLst>
                        <a:gd name="csX0" fmla="*/ 0 w 2115047"/>
                        <a:gd name="csY0" fmla="*/ 234564 h 469127"/>
                        <a:gd name="csX1" fmla="*/ 1057524 w 2115047"/>
                        <a:gd name="csY1" fmla="*/ 0 h 469127"/>
                        <a:gd name="csX2" fmla="*/ 2115048 w 2115047"/>
                        <a:gd name="csY2" fmla="*/ 234564 h 469127"/>
                        <a:gd name="csX3" fmla="*/ 1057524 w 2115047"/>
                        <a:gd name="csY3" fmla="*/ 469128 h 469127"/>
                        <a:gd name="csX4" fmla="*/ 0 w 2115047"/>
                        <a:gd name="csY4" fmla="*/ 234564 h 469127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</a:cxnLst>
                      <a:rect l="l" t="t" r="r" b="b"/>
                      <a:pathLst>
                        <a:path w="2115047" h="469127" fill="none" extrusionOk="0">
                          <a:moveTo>
                            <a:pt x="0" y="234564"/>
                          </a:moveTo>
                          <a:cubicBezTo>
                            <a:pt x="-52796" y="95250"/>
                            <a:pt x="464892" y="9302"/>
                            <a:pt x="1057524" y="0"/>
                          </a:cubicBezTo>
                          <a:cubicBezTo>
                            <a:pt x="1612633" y="-19369"/>
                            <a:pt x="2126256" y="102453"/>
                            <a:pt x="2115048" y="234564"/>
                          </a:cubicBezTo>
                          <a:cubicBezTo>
                            <a:pt x="2048851" y="249367"/>
                            <a:pt x="1671113" y="592380"/>
                            <a:pt x="1057524" y="469128"/>
                          </a:cubicBezTo>
                          <a:cubicBezTo>
                            <a:pt x="504852" y="478599"/>
                            <a:pt x="-29310" y="386908"/>
                            <a:pt x="0" y="234564"/>
                          </a:cubicBezTo>
                          <a:close/>
                        </a:path>
                        <a:path w="2115047" h="469127" stroke="0" extrusionOk="0">
                          <a:moveTo>
                            <a:pt x="0" y="234564"/>
                          </a:moveTo>
                          <a:cubicBezTo>
                            <a:pt x="-22199" y="239356"/>
                            <a:pt x="475403" y="85567"/>
                            <a:pt x="1057524" y="0"/>
                          </a:cubicBezTo>
                          <a:cubicBezTo>
                            <a:pt x="1648101" y="-3455"/>
                            <a:pt x="2126693" y="99326"/>
                            <a:pt x="2115048" y="234564"/>
                          </a:cubicBezTo>
                          <a:cubicBezTo>
                            <a:pt x="2154271" y="355280"/>
                            <a:pt x="1635264" y="612818"/>
                            <a:pt x="1057524" y="469128"/>
                          </a:cubicBezTo>
                          <a:cubicBezTo>
                            <a:pt x="488735" y="493311"/>
                            <a:pt x="-4440" y="359525"/>
                            <a:pt x="0" y="23456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High </a:t>
              </a:r>
              <a:r>
                <a:rPr lang="fr-FR" sz="800" b="1" dirty="0" err="1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angular</a:t>
              </a:r>
              <a:r>
                <a:rPr lang="fr-FR" sz="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800" b="1" dirty="0" err="1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resolution</a:t>
              </a:r>
              <a:endParaRPr lang="fr-CH" sz="800" b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B780D3A-F821-62B0-C529-90C586ECEC8A}"/>
                </a:ext>
              </a:extLst>
            </p:cNvPr>
            <p:cNvGrpSpPr/>
            <p:nvPr/>
          </p:nvGrpSpPr>
          <p:grpSpPr>
            <a:xfrm>
              <a:off x="5740960" y="967011"/>
              <a:ext cx="1175887" cy="444924"/>
              <a:chOff x="13483091" y="416697"/>
              <a:chExt cx="2271879" cy="673121"/>
            </a:xfrm>
            <a:solidFill>
              <a:schemeClr val="bg1"/>
            </a:solidFill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7C315AA-7CA7-6234-EDEE-FC3F1A3A865C}"/>
                  </a:ext>
                </a:extLst>
              </p:cNvPr>
              <p:cNvSpPr/>
              <p:nvPr/>
            </p:nvSpPr>
            <p:spPr>
              <a:xfrm>
                <a:off x="13560410" y="416697"/>
                <a:ext cx="2194560" cy="629478"/>
              </a:xfrm>
              <a:custGeom>
                <a:avLst/>
                <a:gdLst>
                  <a:gd name="csX0" fmla="*/ 0 w 2194560"/>
                  <a:gd name="csY0" fmla="*/ 314739 h 629478"/>
                  <a:gd name="csX1" fmla="*/ 1097280 w 2194560"/>
                  <a:gd name="csY1" fmla="*/ 0 h 629478"/>
                  <a:gd name="csX2" fmla="*/ 2194560 w 2194560"/>
                  <a:gd name="csY2" fmla="*/ 314739 h 629478"/>
                  <a:gd name="csX3" fmla="*/ 1097280 w 2194560"/>
                  <a:gd name="csY3" fmla="*/ 629478 h 629478"/>
                  <a:gd name="csX4" fmla="*/ 0 w 2194560"/>
                  <a:gd name="csY4" fmla="*/ 314739 h 62947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194560" h="629478" fill="none" extrusionOk="0">
                    <a:moveTo>
                      <a:pt x="0" y="314739"/>
                    </a:moveTo>
                    <a:cubicBezTo>
                      <a:pt x="130834" y="120521"/>
                      <a:pt x="558064" y="62573"/>
                      <a:pt x="1097280" y="0"/>
                    </a:cubicBezTo>
                    <a:cubicBezTo>
                      <a:pt x="1659326" y="-4955"/>
                      <a:pt x="2227469" y="151280"/>
                      <a:pt x="2194560" y="314739"/>
                    </a:cubicBezTo>
                    <a:cubicBezTo>
                      <a:pt x="2230938" y="429989"/>
                      <a:pt x="1829202" y="588911"/>
                      <a:pt x="1097280" y="629478"/>
                    </a:cubicBezTo>
                    <a:cubicBezTo>
                      <a:pt x="508927" y="650401"/>
                      <a:pt x="4467" y="502555"/>
                      <a:pt x="0" y="314739"/>
                    </a:cubicBezTo>
                    <a:close/>
                  </a:path>
                  <a:path w="2194560" h="629478" stroke="0" extrusionOk="0">
                    <a:moveTo>
                      <a:pt x="0" y="314739"/>
                    </a:moveTo>
                    <a:cubicBezTo>
                      <a:pt x="40755" y="125726"/>
                      <a:pt x="591768" y="-65038"/>
                      <a:pt x="1097280" y="0"/>
                    </a:cubicBezTo>
                    <a:cubicBezTo>
                      <a:pt x="1655682" y="12008"/>
                      <a:pt x="2213463" y="161779"/>
                      <a:pt x="2194560" y="314739"/>
                    </a:cubicBezTo>
                    <a:cubicBezTo>
                      <a:pt x="2168865" y="537908"/>
                      <a:pt x="1707504" y="691488"/>
                      <a:pt x="1097280" y="629478"/>
                    </a:cubicBezTo>
                    <a:cubicBezTo>
                      <a:pt x="496565" y="624770"/>
                      <a:pt x="-28932" y="456295"/>
                      <a:pt x="0" y="314739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20700221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b="1" dirty="0">
                    <a:solidFill>
                      <a:schemeClr val="tx1"/>
                    </a:solidFill>
                  </a:rPr>
                  <a:t>Micro Lens </a:t>
                </a:r>
                <a:r>
                  <a:rPr lang="fr-FR" sz="800" b="1" dirty="0" err="1">
                    <a:solidFill>
                      <a:schemeClr val="tx1"/>
                    </a:solidFill>
                  </a:rPr>
                  <a:t>Array</a:t>
                </a:r>
                <a:endParaRPr lang="fr-CH" sz="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B01EA66-96F3-7C78-5BC8-B9AAC2248D29}"/>
                  </a:ext>
                </a:extLst>
              </p:cNvPr>
              <p:cNvSpPr/>
              <p:nvPr/>
            </p:nvSpPr>
            <p:spPr>
              <a:xfrm>
                <a:off x="13483091" y="841774"/>
                <a:ext cx="647735" cy="248044"/>
              </a:xfrm>
              <a:custGeom>
                <a:avLst/>
                <a:gdLst>
                  <a:gd name="csX0" fmla="*/ 0 w 647735"/>
                  <a:gd name="csY0" fmla="*/ 0 h 248044"/>
                  <a:gd name="csX1" fmla="*/ 304435 w 647735"/>
                  <a:gd name="csY1" fmla="*/ 0 h 248044"/>
                  <a:gd name="csX2" fmla="*/ 647735 w 647735"/>
                  <a:gd name="csY2" fmla="*/ 0 h 248044"/>
                  <a:gd name="csX3" fmla="*/ 647735 w 647735"/>
                  <a:gd name="csY3" fmla="*/ 248044 h 248044"/>
                  <a:gd name="csX4" fmla="*/ 317390 w 647735"/>
                  <a:gd name="csY4" fmla="*/ 248044 h 248044"/>
                  <a:gd name="csX5" fmla="*/ 0 w 647735"/>
                  <a:gd name="csY5" fmla="*/ 248044 h 248044"/>
                  <a:gd name="csX6" fmla="*/ 0 w 647735"/>
                  <a:gd name="csY6" fmla="*/ 0 h 24804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47735" h="248044" fill="none" extrusionOk="0">
                    <a:moveTo>
                      <a:pt x="0" y="0"/>
                    </a:moveTo>
                    <a:cubicBezTo>
                      <a:pt x="106534" y="-23735"/>
                      <a:pt x="240021" y="35287"/>
                      <a:pt x="304435" y="0"/>
                    </a:cubicBezTo>
                    <a:cubicBezTo>
                      <a:pt x="368850" y="-35287"/>
                      <a:pt x="535568" y="28984"/>
                      <a:pt x="647735" y="0"/>
                    </a:cubicBezTo>
                    <a:cubicBezTo>
                      <a:pt x="654474" y="66997"/>
                      <a:pt x="636224" y="193763"/>
                      <a:pt x="647735" y="248044"/>
                    </a:cubicBezTo>
                    <a:cubicBezTo>
                      <a:pt x="494498" y="250542"/>
                      <a:pt x="446759" y="246316"/>
                      <a:pt x="317390" y="248044"/>
                    </a:cubicBezTo>
                    <a:cubicBezTo>
                      <a:pt x="188022" y="249772"/>
                      <a:pt x="103621" y="239022"/>
                      <a:pt x="0" y="248044"/>
                    </a:cubicBezTo>
                    <a:cubicBezTo>
                      <a:pt x="-28608" y="154846"/>
                      <a:pt x="28338" y="123794"/>
                      <a:pt x="0" y="0"/>
                    </a:cubicBezTo>
                    <a:close/>
                  </a:path>
                  <a:path w="647735" h="248044" stroke="0" extrusionOk="0">
                    <a:moveTo>
                      <a:pt x="0" y="0"/>
                    </a:moveTo>
                    <a:cubicBezTo>
                      <a:pt x="102288" y="-36088"/>
                      <a:pt x="214906" y="2583"/>
                      <a:pt x="330345" y="0"/>
                    </a:cubicBezTo>
                    <a:cubicBezTo>
                      <a:pt x="445784" y="-2583"/>
                      <a:pt x="552473" y="15196"/>
                      <a:pt x="647735" y="0"/>
                    </a:cubicBezTo>
                    <a:cubicBezTo>
                      <a:pt x="658318" y="101078"/>
                      <a:pt x="644063" y="165883"/>
                      <a:pt x="647735" y="248044"/>
                    </a:cubicBezTo>
                    <a:cubicBezTo>
                      <a:pt x="558869" y="256791"/>
                      <a:pt x="449719" y="244617"/>
                      <a:pt x="343300" y="248044"/>
                    </a:cubicBezTo>
                    <a:cubicBezTo>
                      <a:pt x="236881" y="251471"/>
                      <a:pt x="146370" y="221883"/>
                      <a:pt x="0" y="248044"/>
                    </a:cubicBezTo>
                    <a:cubicBezTo>
                      <a:pt x="-904" y="151334"/>
                      <a:pt x="14200" y="76203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9974584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</a:t>
                </a:r>
                <a:r>
                  <a:rPr lang="fr-FR" sz="800" baseline="30000" dirty="0">
                    <a:solidFill>
                      <a:schemeClr val="tx1"/>
                    </a:solidFill>
                  </a:rPr>
                  <a:t>0</a:t>
                </a:r>
                <a:endParaRPr lang="fr-CH" sz="800" baseline="30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418DB97-D36B-A76F-9CA2-0D61CA2B1FEC}"/>
                </a:ext>
              </a:extLst>
            </p:cNvPr>
            <p:cNvCxnSpPr>
              <a:cxnSpLocks/>
              <a:stCxn id="11" idx="0"/>
              <a:endCxn id="13" idx="4"/>
            </p:cNvCxnSpPr>
            <p:nvPr/>
          </p:nvCxnSpPr>
          <p:spPr>
            <a:xfrm flipH="1" flipV="1">
              <a:off x="8370155" y="1568405"/>
              <a:ext cx="169318" cy="7877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488D793-BF10-598F-B062-4F038907AD1B}"/>
                </a:ext>
              </a:extLst>
            </p:cNvPr>
            <p:cNvCxnSpPr>
              <a:cxnSpLocks/>
              <a:stCxn id="11" idx="7"/>
              <a:endCxn id="161" idx="3"/>
            </p:cNvCxnSpPr>
            <p:nvPr/>
          </p:nvCxnSpPr>
          <p:spPr>
            <a:xfrm flipV="1">
              <a:off x="9002492" y="2074412"/>
              <a:ext cx="202483" cy="32921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55E007A-17E4-4011-C2CF-A357AC546287}"/>
                </a:ext>
              </a:extLst>
            </p:cNvPr>
            <p:cNvCxnSpPr>
              <a:cxnSpLocks/>
              <a:stCxn id="12" idx="7"/>
              <a:endCxn id="13" idx="3"/>
            </p:cNvCxnSpPr>
            <p:nvPr/>
          </p:nvCxnSpPr>
          <p:spPr>
            <a:xfrm flipV="1">
              <a:off x="7118222" y="1507472"/>
              <a:ext cx="850343" cy="18484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1B91FE16-9402-8EFC-BBBC-0608606D592C}"/>
                </a:ext>
              </a:extLst>
            </p:cNvPr>
            <p:cNvCxnSpPr>
              <a:cxnSpLocks/>
              <a:stCxn id="12" idx="0"/>
              <a:endCxn id="44" idx="4"/>
            </p:cNvCxnSpPr>
            <p:nvPr/>
          </p:nvCxnSpPr>
          <p:spPr>
            <a:xfrm flipH="1" flipV="1">
              <a:off x="6348913" y="1383088"/>
              <a:ext cx="369736" cy="2574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2B82A699-111B-9C59-C6D2-E6F4B440B124}"/>
                </a:ext>
              </a:extLst>
            </p:cNvPr>
            <p:cNvSpPr/>
            <p:nvPr/>
          </p:nvSpPr>
          <p:spPr>
            <a:xfrm>
              <a:off x="4940696" y="2904052"/>
              <a:ext cx="2549654" cy="1479041"/>
            </a:xfrm>
            <a:prstGeom prst="arc">
              <a:avLst>
                <a:gd name="adj1" fmla="val 10937530"/>
                <a:gd name="adj2" fmla="val 21582928"/>
              </a:avLst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200" b="1" i="1" cap="none" spc="0" dirty="0">
                  <a:ln w="0"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Techniques</a:t>
              </a:r>
              <a:r>
                <a:rPr lang="en-US" sz="1200" b="0" cap="none" spc="0" dirty="0">
                  <a:ln w="0">
                    <a:noFill/>
                  </a:ln>
                  <a:solidFill>
                    <a:schemeClr val="tx1"/>
                  </a:solidFill>
                </a:rPr>
                <a:t>                                                    </a:t>
              </a:r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D88348CA-E2EE-82EF-6972-2697DE4B714F}"/>
                </a:ext>
              </a:extLst>
            </p:cNvPr>
            <p:cNvSpPr/>
            <p:nvPr/>
          </p:nvSpPr>
          <p:spPr>
            <a:xfrm>
              <a:off x="5090243" y="3349091"/>
              <a:ext cx="2549654" cy="1479041"/>
            </a:xfrm>
            <a:prstGeom prst="arc">
              <a:avLst>
                <a:gd name="adj1" fmla="val 10937530"/>
                <a:gd name="adj2" fmla="val 21582928"/>
              </a:avLst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200" b="1" i="1" cap="none" spc="0" dirty="0">
                  <a:ln w="0">
                    <a:noFill/>
                  </a:ln>
                  <a:solidFill>
                    <a:schemeClr val="accent6"/>
                  </a:solidFill>
                </a:rPr>
                <a:t>Science</a:t>
              </a:r>
              <a:r>
                <a:rPr lang="en-US" sz="1200" b="0" cap="none" spc="0" dirty="0">
                  <a:ln w="0">
                    <a:noFill/>
                  </a:ln>
                  <a:solidFill>
                    <a:schemeClr val="accent6"/>
                  </a:solidFill>
                </a:rPr>
                <a:t>                                             </a:t>
              </a:r>
            </a:p>
          </p:txBody>
        </p:sp>
        <p:sp>
          <p:nvSpPr>
            <p:cNvPr id="105" name="Arc 104">
              <a:extLst>
                <a:ext uri="{FF2B5EF4-FFF2-40B4-BE49-F238E27FC236}">
                  <a16:creationId xmlns:a16="http://schemas.microsoft.com/office/drawing/2014/main" id="{ED636BB2-AC40-5AE6-4A4A-E4B40042068A}"/>
                </a:ext>
              </a:extLst>
            </p:cNvPr>
            <p:cNvSpPr/>
            <p:nvPr/>
          </p:nvSpPr>
          <p:spPr>
            <a:xfrm>
              <a:off x="3557394" y="1699797"/>
              <a:ext cx="5831819" cy="5210638"/>
            </a:xfrm>
            <a:prstGeom prst="arc">
              <a:avLst>
                <a:gd name="adj1" fmla="val 10937530"/>
                <a:gd name="adj2" fmla="val 21535434"/>
              </a:avLst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1200" b="1" i="1" cap="none" spc="0" dirty="0">
                  <a:ln w="0">
                    <a:noFill/>
                  </a:ln>
                  <a:solidFill>
                    <a:schemeClr val="accent2"/>
                  </a:solidFill>
                </a:rPr>
                <a:t>Systems &amp; hardware                                                                                                                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3C6708C-B2EB-25D3-BD0D-519A921880F5}"/>
                </a:ext>
              </a:extLst>
            </p:cNvPr>
            <p:cNvSpPr/>
            <p:nvPr/>
          </p:nvSpPr>
          <p:spPr>
            <a:xfrm>
              <a:off x="2354811" y="2238920"/>
              <a:ext cx="926921" cy="209353"/>
            </a:xfrm>
            <a:custGeom>
              <a:avLst/>
              <a:gdLst>
                <a:gd name="csX0" fmla="*/ 0 w 926921"/>
                <a:gd name="csY0" fmla="*/ 104677 h 209353"/>
                <a:gd name="csX1" fmla="*/ 463461 w 926921"/>
                <a:gd name="csY1" fmla="*/ 0 h 209353"/>
                <a:gd name="csX2" fmla="*/ 926922 w 926921"/>
                <a:gd name="csY2" fmla="*/ 104677 h 209353"/>
                <a:gd name="csX3" fmla="*/ 463461 w 926921"/>
                <a:gd name="csY3" fmla="*/ 209354 h 209353"/>
                <a:gd name="csX4" fmla="*/ 0 w 926921"/>
                <a:gd name="csY4" fmla="*/ 104677 h 2093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26921" h="209353" fill="none" extrusionOk="0">
                  <a:moveTo>
                    <a:pt x="0" y="104677"/>
                  </a:moveTo>
                  <a:cubicBezTo>
                    <a:pt x="14479" y="32699"/>
                    <a:pt x="226274" y="-31171"/>
                    <a:pt x="463461" y="0"/>
                  </a:cubicBezTo>
                  <a:cubicBezTo>
                    <a:pt x="726247" y="-12233"/>
                    <a:pt x="925725" y="44447"/>
                    <a:pt x="926922" y="104677"/>
                  </a:cubicBezTo>
                  <a:cubicBezTo>
                    <a:pt x="912665" y="171394"/>
                    <a:pt x="741790" y="252799"/>
                    <a:pt x="463461" y="209354"/>
                  </a:cubicBezTo>
                  <a:cubicBezTo>
                    <a:pt x="206509" y="217530"/>
                    <a:pt x="14143" y="165564"/>
                    <a:pt x="0" y="104677"/>
                  </a:cubicBezTo>
                  <a:close/>
                </a:path>
                <a:path w="926921" h="209353" stroke="0" extrusionOk="0">
                  <a:moveTo>
                    <a:pt x="0" y="104677"/>
                  </a:moveTo>
                  <a:cubicBezTo>
                    <a:pt x="-9278" y="75017"/>
                    <a:pt x="207161" y="-26381"/>
                    <a:pt x="463461" y="0"/>
                  </a:cubicBezTo>
                  <a:cubicBezTo>
                    <a:pt x="718631" y="-4786"/>
                    <a:pt x="933446" y="31040"/>
                    <a:pt x="926922" y="104677"/>
                  </a:cubicBezTo>
                  <a:cubicBezTo>
                    <a:pt x="966945" y="135437"/>
                    <a:pt x="706696" y="267493"/>
                    <a:pt x="463461" y="209354"/>
                  </a:cubicBezTo>
                  <a:cubicBezTo>
                    <a:pt x="207960" y="206235"/>
                    <a:pt x="1312" y="169571"/>
                    <a:pt x="0" y="10467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extLst>
                <a:ext uri="{C807C97D-BFC1-408E-A445-0C87EB9F89A2}">
                  <ask:lineSketchStyleProps xmlns:ask="http://schemas.microsoft.com/office/drawing/2018/sketchyshapes" sd="2293764859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Aspheres</a:t>
              </a:r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1FDEDD27-6C66-6A23-E9B0-F4E1DBB6DAC7}"/>
                </a:ext>
              </a:extLst>
            </p:cNvPr>
            <p:cNvSpPr/>
            <p:nvPr/>
          </p:nvSpPr>
          <p:spPr>
            <a:xfrm>
              <a:off x="1445841" y="2195744"/>
              <a:ext cx="926921" cy="363346"/>
            </a:xfrm>
            <a:custGeom>
              <a:avLst/>
              <a:gdLst>
                <a:gd name="csX0" fmla="*/ 0 w 926921"/>
                <a:gd name="csY0" fmla="*/ 181673 h 363346"/>
                <a:gd name="csX1" fmla="*/ 463461 w 926921"/>
                <a:gd name="csY1" fmla="*/ 0 h 363346"/>
                <a:gd name="csX2" fmla="*/ 926922 w 926921"/>
                <a:gd name="csY2" fmla="*/ 181673 h 363346"/>
                <a:gd name="csX3" fmla="*/ 463461 w 926921"/>
                <a:gd name="csY3" fmla="*/ 363346 h 363346"/>
                <a:gd name="csX4" fmla="*/ 0 w 926921"/>
                <a:gd name="csY4" fmla="*/ 181673 h 36334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926921" h="363346" fill="none" extrusionOk="0">
                  <a:moveTo>
                    <a:pt x="0" y="181673"/>
                  </a:moveTo>
                  <a:cubicBezTo>
                    <a:pt x="19774" y="61991"/>
                    <a:pt x="232755" y="-41931"/>
                    <a:pt x="463461" y="0"/>
                  </a:cubicBezTo>
                  <a:cubicBezTo>
                    <a:pt x="725983" y="-11761"/>
                    <a:pt x="918278" y="63882"/>
                    <a:pt x="926922" y="181673"/>
                  </a:cubicBezTo>
                  <a:cubicBezTo>
                    <a:pt x="890921" y="304495"/>
                    <a:pt x="748797" y="420401"/>
                    <a:pt x="463461" y="363346"/>
                  </a:cubicBezTo>
                  <a:cubicBezTo>
                    <a:pt x="206871" y="368531"/>
                    <a:pt x="25135" y="287473"/>
                    <a:pt x="0" y="181673"/>
                  </a:cubicBezTo>
                  <a:close/>
                </a:path>
                <a:path w="926921" h="363346" stroke="0" extrusionOk="0">
                  <a:moveTo>
                    <a:pt x="0" y="181673"/>
                  </a:moveTo>
                  <a:cubicBezTo>
                    <a:pt x="-2253" y="88176"/>
                    <a:pt x="206993" y="-39558"/>
                    <a:pt x="463461" y="0"/>
                  </a:cubicBezTo>
                  <a:cubicBezTo>
                    <a:pt x="718380" y="-6307"/>
                    <a:pt x="934691" y="62494"/>
                    <a:pt x="926922" y="181673"/>
                  </a:cubicBezTo>
                  <a:cubicBezTo>
                    <a:pt x="968398" y="253973"/>
                    <a:pt x="713599" y="389950"/>
                    <a:pt x="463461" y="363346"/>
                  </a:cubicBezTo>
                  <a:cubicBezTo>
                    <a:pt x="209461" y="350063"/>
                    <a:pt x="3307" y="299852"/>
                    <a:pt x="0" y="1816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extLst>
                <a:ext uri="{C807C97D-BFC1-408E-A445-0C87EB9F89A2}">
                  <ask:lineSketchStyleProps xmlns:ask="http://schemas.microsoft.com/office/drawing/2018/sketchyshapes" sd="2293764859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Liquid</a:t>
              </a:r>
              <a:r>
                <a:rPr lang="fr-FR" sz="800" b="1" dirty="0">
                  <a:solidFill>
                    <a:schemeClr val="tx1"/>
                  </a:solidFill>
                </a:rPr>
                <a:t> </a:t>
              </a:r>
              <a:r>
                <a:rPr lang="fr-FR" sz="800" b="1" dirty="0" err="1">
                  <a:solidFill>
                    <a:schemeClr val="tx1"/>
                  </a:solidFill>
                </a:rPr>
                <a:t>Crystals</a:t>
              </a:r>
              <a:endParaRPr lang="fr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59C195F-07DC-3EF9-46B3-C0069EE8DDFE}"/>
                </a:ext>
              </a:extLst>
            </p:cNvPr>
            <p:cNvSpPr/>
            <p:nvPr/>
          </p:nvSpPr>
          <p:spPr>
            <a:xfrm>
              <a:off x="1950803" y="2785395"/>
              <a:ext cx="1224563" cy="363346"/>
            </a:xfrm>
            <a:custGeom>
              <a:avLst/>
              <a:gdLst>
                <a:gd name="csX0" fmla="*/ 0 w 1224563"/>
                <a:gd name="csY0" fmla="*/ 181673 h 363346"/>
                <a:gd name="csX1" fmla="*/ 612282 w 1224563"/>
                <a:gd name="csY1" fmla="*/ 0 h 363346"/>
                <a:gd name="csX2" fmla="*/ 1224564 w 1224563"/>
                <a:gd name="csY2" fmla="*/ 181673 h 363346"/>
                <a:gd name="csX3" fmla="*/ 612282 w 1224563"/>
                <a:gd name="csY3" fmla="*/ 363346 h 363346"/>
                <a:gd name="csX4" fmla="*/ 0 w 1224563"/>
                <a:gd name="csY4" fmla="*/ 181673 h 36334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24563" h="363346" fill="none" extrusionOk="0">
                  <a:moveTo>
                    <a:pt x="0" y="181673"/>
                  </a:moveTo>
                  <a:cubicBezTo>
                    <a:pt x="19645" y="62117"/>
                    <a:pt x="297225" y="-38346"/>
                    <a:pt x="612282" y="0"/>
                  </a:cubicBezTo>
                  <a:cubicBezTo>
                    <a:pt x="956996" y="-11761"/>
                    <a:pt x="1215920" y="63882"/>
                    <a:pt x="1224564" y="181673"/>
                  </a:cubicBezTo>
                  <a:cubicBezTo>
                    <a:pt x="1162657" y="320676"/>
                    <a:pt x="984575" y="429657"/>
                    <a:pt x="612282" y="363346"/>
                  </a:cubicBezTo>
                  <a:cubicBezTo>
                    <a:pt x="273500" y="368531"/>
                    <a:pt x="25135" y="287473"/>
                    <a:pt x="0" y="181673"/>
                  </a:cubicBezTo>
                  <a:close/>
                </a:path>
                <a:path w="1224563" h="363346" stroke="0" extrusionOk="0">
                  <a:moveTo>
                    <a:pt x="0" y="181673"/>
                  </a:moveTo>
                  <a:cubicBezTo>
                    <a:pt x="-13744" y="123040"/>
                    <a:pt x="273784" y="-26857"/>
                    <a:pt x="612282" y="0"/>
                  </a:cubicBezTo>
                  <a:cubicBezTo>
                    <a:pt x="949393" y="-6307"/>
                    <a:pt x="1232333" y="62494"/>
                    <a:pt x="1224564" y="181673"/>
                  </a:cubicBezTo>
                  <a:cubicBezTo>
                    <a:pt x="1262183" y="256580"/>
                    <a:pt x="939274" y="414337"/>
                    <a:pt x="612282" y="363346"/>
                  </a:cubicBezTo>
                  <a:cubicBezTo>
                    <a:pt x="276090" y="350063"/>
                    <a:pt x="3307" y="299852"/>
                    <a:pt x="0" y="1816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extLst>
                <a:ext uri="{C807C97D-BFC1-408E-A445-0C87EB9F89A2}">
                  <ask:lineSketchStyleProps xmlns:ask="http://schemas.microsoft.com/office/drawing/2018/sketchyshapes" sd="2293764859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Metasurfaces</a:t>
              </a:r>
              <a:endParaRPr lang="fr-CH" sz="8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E7FF1903-960E-967A-D968-8154527A6F93}"/>
                </a:ext>
              </a:extLst>
            </p:cNvPr>
            <p:cNvCxnSpPr>
              <a:cxnSpLocks/>
              <a:stCxn id="13" idx="1"/>
              <a:endCxn id="44" idx="6"/>
            </p:cNvCxnSpPr>
            <p:nvPr/>
          </p:nvCxnSpPr>
          <p:spPr>
            <a:xfrm flipH="1" flipV="1">
              <a:off x="6916847" y="1175050"/>
              <a:ext cx="1051718" cy="3821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52094D6D-57D5-87D6-20F4-678906697740}"/>
                </a:ext>
              </a:extLst>
            </p:cNvPr>
            <p:cNvSpPr/>
            <p:nvPr/>
          </p:nvSpPr>
          <p:spPr>
            <a:xfrm>
              <a:off x="745855" y="2615141"/>
              <a:ext cx="1161761" cy="363346"/>
            </a:xfrm>
            <a:custGeom>
              <a:avLst/>
              <a:gdLst>
                <a:gd name="csX0" fmla="*/ 0 w 1161761"/>
                <a:gd name="csY0" fmla="*/ 181673 h 363346"/>
                <a:gd name="csX1" fmla="*/ 580881 w 1161761"/>
                <a:gd name="csY1" fmla="*/ 0 h 363346"/>
                <a:gd name="csX2" fmla="*/ 1161762 w 1161761"/>
                <a:gd name="csY2" fmla="*/ 181673 h 363346"/>
                <a:gd name="csX3" fmla="*/ 580881 w 1161761"/>
                <a:gd name="csY3" fmla="*/ 363346 h 363346"/>
                <a:gd name="csX4" fmla="*/ 0 w 1161761"/>
                <a:gd name="csY4" fmla="*/ 181673 h 36334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61761" h="363346" fill="none" extrusionOk="0">
                  <a:moveTo>
                    <a:pt x="0" y="181673"/>
                  </a:moveTo>
                  <a:cubicBezTo>
                    <a:pt x="13220" y="68404"/>
                    <a:pt x="291587" y="-52326"/>
                    <a:pt x="580881" y="0"/>
                  </a:cubicBezTo>
                  <a:cubicBezTo>
                    <a:pt x="908253" y="-11761"/>
                    <a:pt x="1153118" y="63882"/>
                    <a:pt x="1161762" y="181673"/>
                  </a:cubicBezTo>
                  <a:cubicBezTo>
                    <a:pt x="1121014" y="307460"/>
                    <a:pt x="918836" y="396644"/>
                    <a:pt x="580881" y="363346"/>
                  </a:cubicBezTo>
                  <a:cubicBezTo>
                    <a:pt x="259441" y="368531"/>
                    <a:pt x="25135" y="287473"/>
                    <a:pt x="0" y="181673"/>
                  </a:cubicBezTo>
                  <a:close/>
                </a:path>
                <a:path w="1161761" h="363346" stroke="0" extrusionOk="0">
                  <a:moveTo>
                    <a:pt x="0" y="181673"/>
                  </a:moveTo>
                  <a:cubicBezTo>
                    <a:pt x="-13359" y="121874"/>
                    <a:pt x="259558" y="-39894"/>
                    <a:pt x="580881" y="0"/>
                  </a:cubicBezTo>
                  <a:cubicBezTo>
                    <a:pt x="900650" y="-6307"/>
                    <a:pt x="1169531" y="62494"/>
                    <a:pt x="1161762" y="181673"/>
                  </a:cubicBezTo>
                  <a:cubicBezTo>
                    <a:pt x="1170712" y="275958"/>
                    <a:pt x="897422" y="382858"/>
                    <a:pt x="580881" y="363346"/>
                  </a:cubicBezTo>
                  <a:cubicBezTo>
                    <a:pt x="262031" y="350063"/>
                    <a:pt x="3307" y="299852"/>
                    <a:pt x="0" y="1816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extLst>
                <a:ext uri="{C807C97D-BFC1-408E-A445-0C87EB9F89A2}">
                  <ask:lineSketchStyleProps xmlns:ask="http://schemas.microsoft.com/office/drawing/2018/sketchyshapes" sd="2293764859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Lithography</a:t>
              </a:r>
              <a:r>
                <a:rPr lang="fr-FR" sz="800" b="1" dirty="0">
                  <a:solidFill>
                    <a:schemeClr val="tx1"/>
                  </a:solidFill>
                </a:rPr>
                <a:t>,</a:t>
              </a:r>
            </a:p>
            <a:p>
              <a:pPr algn="ctr"/>
              <a:r>
                <a:rPr lang="fr-FR" sz="800" b="1" dirty="0" err="1">
                  <a:solidFill>
                    <a:schemeClr val="tx1"/>
                  </a:solidFill>
                </a:rPr>
                <a:t>Etching</a:t>
              </a:r>
              <a:endParaRPr lang="fr-CH" sz="8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412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77816" y="1271016"/>
            <a:ext cx="32830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/>
              <a:t>Requirements driven by </a:t>
            </a:r>
            <a:r>
              <a:rPr lang="en-US" sz="1400" u="sng" err="1"/>
              <a:t>Prox</a:t>
            </a:r>
            <a:r>
              <a:rPr lang="en-US" sz="1400" u="sng"/>
              <a:t> Cen b case</a:t>
            </a:r>
            <a:endParaRPr lang="en-GB" sz="1400" u="sng"/>
          </a:p>
        </p:txBody>
      </p:sp>
      <p:sp>
        <p:nvSpPr>
          <p:cNvPr id="249" name="VLT-UTx…"/>
          <p:cNvSpPr txBox="1"/>
          <p:nvPr/>
        </p:nvSpPr>
        <p:spPr>
          <a:xfrm>
            <a:off x="614717" y="5949074"/>
            <a:ext cx="1367362" cy="287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410766">
              <a:defRPr b="0"/>
            </a:pPr>
            <a:r>
              <a:rPr lang="fr-FR" sz="1400"/>
              <a:t>8-10m </a:t>
            </a:r>
            <a:r>
              <a:rPr lang="fr-FR" sz="1400" err="1"/>
              <a:t>telescope</a:t>
            </a:r>
            <a:endParaRPr sz="1400"/>
          </a:p>
        </p:txBody>
      </p:sp>
      <p:sp>
        <p:nvSpPr>
          <p:cNvPr id="251" name="7-spaxel integral-field unit feeding single-mode fibers"/>
          <p:cNvSpPr txBox="1"/>
          <p:nvPr/>
        </p:nvSpPr>
        <p:spPr>
          <a:xfrm>
            <a:off x="5544971" y="5949074"/>
            <a:ext cx="2484082" cy="287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821531">
              <a:defRPr b="0"/>
            </a:lvl1pPr>
          </a:lstStyle>
          <a:p>
            <a:pPr algn="ctr"/>
            <a:r>
              <a:rPr sz="1400"/>
              <a:t>7-spaxe</a:t>
            </a:r>
            <a:r>
              <a:rPr lang="en-GB" sz="1400"/>
              <a:t>l coronagraphic </a:t>
            </a:r>
            <a:r>
              <a:rPr sz="1400"/>
              <a:t> </a:t>
            </a:r>
            <a:r>
              <a:rPr lang="fr-FR" sz="1400"/>
              <a:t>IFU</a:t>
            </a:r>
            <a:endParaRPr sz="1400"/>
          </a:p>
        </p:txBody>
      </p:sp>
      <p:sp>
        <p:nvSpPr>
          <p:cNvPr id="252" name="Visible high-resolution spectrograph"/>
          <p:cNvSpPr txBox="1"/>
          <p:nvPr/>
        </p:nvSpPr>
        <p:spPr>
          <a:xfrm>
            <a:off x="8316372" y="5949074"/>
            <a:ext cx="3634835" cy="287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821531">
              <a:defRPr b="0"/>
            </a:lvl1pPr>
          </a:lstStyle>
          <a:p>
            <a:pPr algn="ctr"/>
            <a:r>
              <a:rPr lang="fr-FR" sz="1400"/>
              <a:t>620-840nm VIS</a:t>
            </a:r>
            <a:r>
              <a:rPr sz="1400"/>
              <a:t> high-resolution spectrograph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1D5660-DF9A-919D-2E2B-2918B86AE637}"/>
              </a:ext>
            </a:extLst>
          </p:cNvPr>
          <p:cNvGrpSpPr/>
          <p:nvPr/>
        </p:nvGrpSpPr>
        <p:grpSpPr>
          <a:xfrm>
            <a:off x="5611595" y="3512761"/>
            <a:ext cx="2445214" cy="2424167"/>
            <a:chOff x="5115075" y="3512761"/>
            <a:chExt cx="2445214" cy="2424167"/>
          </a:xfrm>
        </p:grpSpPr>
        <p:pic>
          <p:nvPicPr>
            <p:cNvPr id="28" name="Picture 27" descr="A graph of a scientific experiment&#10;&#10;AI-generated content may be incorrect.">
              <a:extLst>
                <a:ext uri="{FF2B5EF4-FFF2-40B4-BE49-F238E27FC236}">
                  <a16:creationId xmlns:a16="http://schemas.microsoft.com/office/drawing/2014/main" id="{474459BA-31CA-9B90-CBB1-C9BA792D41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227" t="64068" r="21345" b="16335"/>
            <a:stretch>
              <a:fillRect/>
            </a:stretch>
          </p:blipFill>
          <p:spPr>
            <a:xfrm>
              <a:off x="5115075" y="3555904"/>
              <a:ext cx="2342848" cy="2381024"/>
            </a:xfrm>
            <a:prstGeom prst="rect">
              <a:avLst/>
            </a:prstGeom>
          </p:spPr>
        </p:pic>
        <p:grpSp>
          <p:nvGrpSpPr>
            <p:cNvPr id="12" name="Groupe 11"/>
            <p:cNvGrpSpPr>
              <a:grpSpLocks noChangeAspect="1"/>
            </p:cNvGrpSpPr>
            <p:nvPr/>
          </p:nvGrpSpPr>
          <p:grpSpPr>
            <a:xfrm>
              <a:off x="6079262" y="3512761"/>
              <a:ext cx="1481027" cy="1392374"/>
              <a:chOff x="17920037" y="3210180"/>
              <a:chExt cx="2914965" cy="2740478"/>
            </a:xfrm>
          </p:grpSpPr>
          <p:sp>
            <p:nvSpPr>
              <p:cNvPr id="15" name="Connecteur droit 14"/>
              <p:cNvSpPr>
                <a:spLocks noChangeAspect="1"/>
              </p:cNvSpPr>
              <p:nvPr/>
            </p:nvSpPr>
            <p:spPr>
              <a:xfrm>
                <a:off x="18435996" y="4243875"/>
                <a:ext cx="1003525" cy="0"/>
              </a:xfrm>
              <a:prstGeom prst="line">
                <a:avLst/>
              </a:prstGeom>
              <a:noFill/>
              <a:ln w="0">
                <a:solidFill>
                  <a:schemeClr val="bg1"/>
                </a:solidFill>
                <a:prstDash val="solid"/>
                <a:headEnd type="arrow"/>
                <a:tailEnd type="arrow"/>
              </a:ln>
            </p:spPr>
            <p:txBody>
              <a:bodyPr vert="horz" wrap="none" lIns="45000" tIns="22500" rIns="45000" bIns="22500" anchor="ctr" anchorCtr="0" compatLnSpc="0"/>
              <a:lstStyle/>
              <a:p>
                <a:pPr hangingPunct="0"/>
                <a:endParaRPr lang="en-US" sz="800">
                  <a:solidFill>
                    <a:schemeClr val="bg1"/>
                  </a:solidFill>
                  <a:latin typeface="Liberation Sans" pitchFamily="18"/>
                  <a:ea typeface="Noto Sans CJK SC" pitchFamily="2"/>
                  <a:cs typeface="Noto Sans Devanagari" pitchFamily="2"/>
                </a:endParaRPr>
              </a:p>
            </p:txBody>
          </p:sp>
          <p:sp>
            <p:nvSpPr>
              <p:cNvPr id="16" name="Connecteur droit 15"/>
              <p:cNvSpPr>
                <a:spLocks noChangeAspect="1"/>
              </p:cNvSpPr>
              <p:nvPr/>
            </p:nvSpPr>
            <p:spPr>
              <a:xfrm flipV="1">
                <a:off x="18435996" y="3524813"/>
                <a:ext cx="0" cy="2425845"/>
              </a:xfrm>
              <a:prstGeom prst="line">
                <a:avLst/>
              </a:prstGeom>
              <a:noFill/>
              <a:ln w="0">
                <a:solidFill>
                  <a:schemeClr val="bg1"/>
                </a:solidFill>
                <a:custDash>
                  <a:ds d="600000" sp="600000"/>
                </a:custDash>
              </a:ln>
            </p:spPr>
            <p:txBody>
              <a:bodyPr vert="horz" wrap="none" lIns="45000" tIns="22500" rIns="45000" bIns="22500" anchor="ctr" anchorCtr="0" compatLnSpc="0"/>
              <a:lstStyle/>
              <a:p>
                <a:pPr hangingPunct="0"/>
                <a:endParaRPr lang="en-US" sz="800">
                  <a:solidFill>
                    <a:schemeClr val="bg1"/>
                  </a:solidFill>
                  <a:latin typeface="Liberation Sans" pitchFamily="18"/>
                  <a:ea typeface="Noto Sans CJK SC" pitchFamily="2"/>
                  <a:cs typeface="Noto Sans Devanagari" pitchFamily="2"/>
                </a:endParaRPr>
              </a:p>
            </p:txBody>
          </p:sp>
          <p:sp>
            <p:nvSpPr>
              <p:cNvPr id="17" name="Connecteur droit 16"/>
              <p:cNvSpPr>
                <a:spLocks noChangeAspect="1"/>
              </p:cNvSpPr>
              <p:nvPr/>
            </p:nvSpPr>
            <p:spPr>
              <a:xfrm flipV="1">
                <a:off x="19384209" y="3524813"/>
                <a:ext cx="0" cy="2425845"/>
              </a:xfrm>
              <a:prstGeom prst="line">
                <a:avLst/>
              </a:prstGeom>
              <a:noFill/>
              <a:ln w="0">
                <a:solidFill>
                  <a:schemeClr val="bg1"/>
                </a:solidFill>
                <a:custDash>
                  <a:ds d="600000" sp="600000"/>
                </a:custDash>
              </a:ln>
            </p:spPr>
            <p:txBody>
              <a:bodyPr vert="horz" wrap="none" lIns="45000" tIns="22500" rIns="45000" bIns="22500" anchor="ctr" anchorCtr="0" compatLnSpc="0"/>
              <a:lstStyle/>
              <a:p>
                <a:pPr hangingPunct="0"/>
                <a:endParaRPr lang="en-US" sz="800">
                  <a:solidFill>
                    <a:schemeClr val="bg1"/>
                  </a:solidFill>
                  <a:latin typeface="Liberation Sans" pitchFamily="18"/>
                  <a:ea typeface="Noto Sans CJK SC" pitchFamily="2"/>
                  <a:cs typeface="Noto Sans Devanagari" pitchFamily="2"/>
                </a:endParaRPr>
              </a:p>
            </p:txBody>
          </p:sp>
          <p:sp>
            <p:nvSpPr>
              <p:cNvPr id="18" name="ZoneTexte 17"/>
              <p:cNvSpPr txBox="1">
                <a:spLocks noChangeAspect="1"/>
              </p:cNvSpPr>
              <p:nvPr/>
            </p:nvSpPr>
            <p:spPr>
              <a:xfrm>
                <a:off x="17920037" y="3210180"/>
                <a:ext cx="2914965" cy="1504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45000" tIns="22500" rIns="45000" bIns="22500" anchorCtr="0" compatLnSpc="0"/>
              <a:lstStyle/>
              <a:p>
                <a:pPr hangingPunct="0"/>
                <a:r>
                  <a:rPr lang="en-US" sz="1200">
                    <a:solidFill>
                      <a:schemeClr val="bg1"/>
                    </a:solidFill>
                    <a:latin typeface="Liberation Sans" pitchFamily="18"/>
                    <a:ea typeface="Noto Sans CJK SC" pitchFamily="2"/>
                    <a:cs typeface="Noto Sans Devanagari" pitchFamily="2"/>
                  </a:rPr>
                  <a:t>2 λ/D = 37mas</a:t>
                </a: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71A886-A12E-B79E-B390-7B809C2C341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8755"/>
          <a:stretch>
            <a:fillRect/>
          </a:stretch>
        </p:blipFill>
        <p:spPr>
          <a:xfrm>
            <a:off x="7681581" y="758952"/>
            <a:ext cx="4494775" cy="226191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A95CC4D-7879-6EE3-9909-5A6921A74802}"/>
              </a:ext>
            </a:extLst>
          </p:cNvPr>
          <p:cNvGrpSpPr/>
          <p:nvPr/>
        </p:nvGrpSpPr>
        <p:grpSpPr>
          <a:xfrm>
            <a:off x="556420" y="1580585"/>
            <a:ext cx="11026903" cy="913070"/>
            <a:chOff x="647860" y="1014672"/>
            <a:chExt cx="11026903" cy="913070"/>
          </a:xfrm>
        </p:grpSpPr>
        <p:sp>
          <p:nvSpPr>
            <p:cNvPr id="26" name="ZoneTexte 25"/>
            <p:cNvSpPr txBox="1"/>
            <p:nvPr/>
          </p:nvSpPr>
          <p:spPr>
            <a:xfrm>
              <a:off x="647860" y="1014672"/>
              <a:ext cx="11026903" cy="913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228600" lvl="2" indent="-228600">
                <a:buFont typeface="Arial" panose="020B0604020202020204" pitchFamily="34" charset="0"/>
                <a:buChar char="•"/>
              </a:pPr>
              <a:r>
                <a:rPr lang="en-GB" sz="1400"/>
                <a:t>Mounted on an 8m telescope</a:t>
              </a:r>
            </a:p>
            <a:p>
              <a:pPr marL="228600" lvl="2" indent="-228600">
                <a:buFont typeface="Arial" panose="020B0604020202020204" pitchFamily="34" charset="0"/>
                <a:buChar char="•"/>
              </a:pPr>
              <a:r>
                <a:rPr lang="en-GB" sz="1400"/>
                <a:t>Stand-alone XAO</a:t>
              </a:r>
            </a:p>
            <a:p>
              <a:pPr marL="228600" lvl="2" indent="-228600">
                <a:buFont typeface="Arial" panose="020B0604020202020204" pitchFamily="34" charset="0"/>
                <a:buChar char="•"/>
              </a:pPr>
              <a:r>
                <a:rPr lang="en-GB" sz="1400"/>
                <a:t>Spectrograph: R ~ 135.000, </a:t>
              </a:r>
              <a:r>
                <a:rPr lang="el-GR" sz="1400"/>
                <a:t>λ</a:t>
              </a:r>
              <a:r>
                <a:rPr lang="en-GB" sz="1400"/>
                <a:t>=620-840nm</a:t>
              </a:r>
            </a:p>
            <a:p>
              <a:pPr marL="228600" lvl="2" indent="-228600">
                <a:buFont typeface="Arial" panose="020B0604020202020204" pitchFamily="34" charset="0"/>
                <a:buChar char="•"/>
              </a:pPr>
              <a:r>
                <a:rPr lang="en-GB" sz="1400"/>
                <a:t>IFU: 7-spaxels, coupled to Single Mode Fibers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1421A2-EC4D-DC8E-9E5F-69C1DE6245D9}"/>
                </a:ext>
              </a:extLst>
            </p:cNvPr>
            <p:cNvSpPr txBox="1"/>
            <p:nvPr/>
          </p:nvSpPr>
          <p:spPr>
            <a:xfrm>
              <a:off x="4695470" y="1138938"/>
              <a:ext cx="649778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8600" indent="-228600" defTabSz="412750" hangingPunct="0">
                <a:buFont typeface="Arial" panose="020B0604020202020204" pitchFamily="34" charset="0"/>
                <a:buChar char="•"/>
              </a:pPr>
              <a:r>
                <a:rPr lang="en-GB" sz="1400" dirty="0"/>
                <a:t>Planet coupling &gt; 50% at 37mas</a:t>
              </a:r>
            </a:p>
            <a:p>
              <a:pPr marL="228600" indent="-228600" defTabSz="412750" hangingPunct="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rgbClr val="000000"/>
                  </a:solidFill>
                  <a:sym typeface="Helvetica Neue"/>
                </a:rPr>
                <a:t>Contrast coupling &lt; 10</a:t>
              </a:r>
              <a:r>
                <a:rPr lang="en-GB" sz="1400" baseline="30000" dirty="0">
                  <a:solidFill>
                    <a:srgbClr val="000000"/>
                  </a:solidFill>
                  <a:sym typeface="Helvetica Neue"/>
                </a:rPr>
                <a:t>-4</a:t>
              </a:r>
              <a:r>
                <a:rPr lang="en-GB" sz="1400" dirty="0">
                  <a:solidFill>
                    <a:srgbClr val="000000"/>
                  </a:solidFill>
                  <a:sym typeface="Helvetica Neue"/>
                </a:rPr>
                <a:t> </a:t>
              </a:r>
            </a:p>
            <a:p>
              <a:pPr marL="228600" indent="-228600" defTabSz="412750" hangingPunct="0">
                <a:buFont typeface="Arial" panose="020B0604020202020204" pitchFamily="34" charset="0"/>
                <a:buChar char="•"/>
              </a:pPr>
              <a:r>
                <a:rPr lang="en-GB" sz="1400" dirty="0"/>
                <a:t>Total transmission &gt; 5%</a:t>
              </a:r>
            </a:p>
          </p:txBody>
        </p:sp>
      </p:grpSp>
      <p:pic>
        <p:nvPicPr>
          <p:cNvPr id="30" name="Picture 29" descr="A machine in a room&#10;&#10;AI-generated content may be incorrect.">
            <a:extLst>
              <a:ext uri="{FF2B5EF4-FFF2-40B4-BE49-F238E27FC236}">
                <a16:creationId xmlns:a16="http://schemas.microsoft.com/office/drawing/2014/main" id="{570C44D1-BB55-5C4B-C50D-BAC78F5F2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1" b="8637"/>
          <a:stretch>
            <a:fillRect/>
          </a:stretch>
        </p:blipFill>
        <p:spPr>
          <a:xfrm>
            <a:off x="8563261" y="3542719"/>
            <a:ext cx="3084099" cy="2394210"/>
          </a:xfrm>
          <a:prstGeom prst="rect">
            <a:avLst/>
          </a:prstGeom>
        </p:spPr>
      </p:pic>
      <p:sp>
        <p:nvSpPr>
          <p:cNvPr id="250" name="Fast XAO system based on near-IR Pyramid wavefront sensor"/>
          <p:cNvSpPr txBox="1"/>
          <p:nvPr/>
        </p:nvSpPr>
        <p:spPr>
          <a:xfrm>
            <a:off x="2855720" y="5949074"/>
            <a:ext cx="2192871" cy="50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821531">
              <a:defRPr b="0"/>
            </a:lvl1pPr>
          </a:lstStyle>
          <a:p>
            <a:pPr algn="ctr"/>
            <a:r>
              <a:rPr lang="en-US" sz="1400" dirty="0"/>
              <a:t>XAO with NIR (850-1800nm) WFSs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B2D613-6454-A6AA-E32F-0DBB39393E51}"/>
              </a:ext>
            </a:extLst>
          </p:cNvPr>
          <p:cNvSpPr/>
          <p:nvPr/>
        </p:nvSpPr>
        <p:spPr>
          <a:xfrm>
            <a:off x="2889769" y="3561674"/>
            <a:ext cx="2215375" cy="2363724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 descr="A triangle with a triangle in the middle&#10;&#10;AI-generated content may be incorrect.">
            <a:extLst>
              <a:ext uri="{FF2B5EF4-FFF2-40B4-BE49-F238E27FC236}">
                <a16:creationId xmlns:a16="http://schemas.microsoft.com/office/drawing/2014/main" id="{77EAF45E-AE25-EA64-B913-FA4BD64E60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0" t="6253" r="9134" b="14710"/>
          <a:stretch/>
        </p:blipFill>
        <p:spPr>
          <a:xfrm>
            <a:off x="2984728" y="3893513"/>
            <a:ext cx="2047517" cy="1874544"/>
          </a:xfrm>
          <a:prstGeom prst="rect">
            <a:avLst/>
          </a:prstGeom>
          <a:ln w="76200">
            <a:noFill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05D4AF5-6280-AD19-2B77-A65C7613BC80}"/>
              </a:ext>
            </a:extLst>
          </p:cNvPr>
          <p:cNvSpPr txBox="1"/>
          <p:nvPr/>
        </p:nvSpPr>
        <p:spPr>
          <a:xfrm>
            <a:off x="2887466" y="3542719"/>
            <a:ext cx="21611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Liberation Sans" pitchFamily="18"/>
                <a:cs typeface="Noto Sans Devanagari" pitchFamily="2"/>
              </a:rPr>
              <a:t>3s-pyramid prototype</a:t>
            </a:r>
            <a:endParaRPr lang="fr-FR" sz="1000"/>
          </a:p>
        </p:txBody>
      </p:sp>
      <p:pic>
        <p:nvPicPr>
          <p:cNvPr id="34" name="Picture 33" descr="A circular structure with machinery&#10;&#10;AI-generated content may be incorrect.">
            <a:extLst>
              <a:ext uri="{FF2B5EF4-FFF2-40B4-BE49-F238E27FC236}">
                <a16:creationId xmlns:a16="http://schemas.microsoft.com/office/drawing/2014/main" id="{AD552959-A673-0673-C1F3-D5F27BC6DD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3" t="1" r="3058" b="-1"/>
          <a:stretch>
            <a:fillRect/>
          </a:stretch>
        </p:blipFill>
        <p:spPr>
          <a:xfrm>
            <a:off x="301752" y="3561841"/>
            <a:ext cx="2047517" cy="2363585"/>
          </a:xfrm>
          <a:prstGeom prst="rect">
            <a:avLst/>
          </a:prstGeom>
        </p:spPr>
      </p:pic>
      <p:pic>
        <p:nvPicPr>
          <p:cNvPr id="5" name="Logo_1.png" descr="Logo_1.png">
            <a:extLst>
              <a:ext uri="{FF2B5EF4-FFF2-40B4-BE49-F238E27FC236}">
                <a16:creationId xmlns:a16="http://schemas.microsoft.com/office/drawing/2014/main" id="{F624B3F7-B004-8C26-B248-250EEE4B03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2489" y="-14424"/>
            <a:ext cx="2225308" cy="2225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FC6AB87B-1D42-704F-AF9B-510DE4DA25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79" y="2639029"/>
            <a:ext cx="3118605" cy="249488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449AE5-8E89-B947-1A03-D0788DA8F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7" r="21598" b="15300"/>
          <a:stretch>
            <a:fillRect/>
          </a:stretch>
        </p:blipFill>
        <p:spPr>
          <a:xfrm>
            <a:off x="3031650" y="2812925"/>
            <a:ext cx="1969579" cy="135347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C877F6D-5642-6C45-AAEF-855B3D737B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28" y="2608120"/>
            <a:ext cx="2007603" cy="161669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A616D1-BBDE-1785-764B-4CBAB8D67E7D}"/>
              </a:ext>
            </a:extLst>
          </p:cNvPr>
          <p:cNvSpPr txBox="1"/>
          <p:nvPr/>
        </p:nvSpPr>
        <p:spPr>
          <a:xfrm>
            <a:off x="457870" y="2182831"/>
            <a:ext cx="4409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Next LT Pro Light" panose="020B0304020202020204" pitchFamily="34" charset="0"/>
              </a:rPr>
              <a:t>Spectrograph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nearly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finished</a:t>
            </a:r>
            <a:endParaRPr lang="fr-FR" dirty="0">
              <a:latin typeface="Avenir Next LT Pro Light" panose="020B03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CD4F53-BA22-F480-B175-7F09D73A6D70}"/>
              </a:ext>
            </a:extLst>
          </p:cNvPr>
          <p:cNvSpPr txBox="1"/>
          <p:nvPr/>
        </p:nvSpPr>
        <p:spPr>
          <a:xfrm>
            <a:off x="434274" y="1474423"/>
            <a:ext cx="8596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venir Next LT Pro Light" panose="020B0304020202020204" pitchFamily="34" charset="0"/>
              </a:rPr>
              <a:t>This </a:t>
            </a:r>
            <a:r>
              <a:rPr lang="fr-FR" dirty="0" err="1">
                <a:latin typeface="Avenir Next LT Pro Light" panose="020B0304020202020204" pitchFamily="34" charset="0"/>
              </a:rPr>
              <a:t>is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challenging</a:t>
            </a:r>
            <a:r>
              <a:rPr lang="fr-FR" dirty="0">
                <a:latin typeface="Avenir Next LT Pro Light" panose="020B0304020202020204" pitchFamily="34" charset="0"/>
              </a:rPr>
              <a:t>, but the </a:t>
            </a:r>
            <a:r>
              <a:rPr lang="fr-FR" dirty="0" err="1">
                <a:latin typeface="Avenir Next LT Pro Light" panose="020B0304020202020204" pitchFamily="34" charset="0"/>
              </a:rPr>
              <a:t>technology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is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there</a:t>
            </a:r>
            <a:r>
              <a:rPr lang="fr-FR" dirty="0">
                <a:latin typeface="Avenir Next LT Pro Light" panose="020B0304020202020204" pitchFamily="34" charset="0"/>
              </a:rPr>
              <a:t> for 8m class.</a:t>
            </a:r>
          </a:p>
          <a:p>
            <a:r>
              <a:rPr lang="fr-FR" dirty="0">
                <a:latin typeface="Avenir Next LT Pro Light" panose="020B0304020202020204" pitchFamily="34" charset="0"/>
              </a:rPr>
              <a:t>So, </a:t>
            </a:r>
            <a:r>
              <a:rPr lang="fr-FR" dirty="0" err="1">
                <a:latin typeface="Avenir Next LT Pro Light" panose="020B0304020202020204" pitchFamily="34" charset="0"/>
              </a:rPr>
              <a:t>we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build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it</a:t>
            </a:r>
            <a:r>
              <a:rPr lang="fr-FR" dirty="0">
                <a:latin typeface="Avenir Next LT Pro Light" panose="020B0304020202020204" pitchFamily="34" charset="0"/>
              </a:rPr>
              <a:t>.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950A447-6E2A-8617-5EF4-BF07F15F1BFA}"/>
              </a:ext>
            </a:extLst>
          </p:cNvPr>
          <p:cNvGrpSpPr/>
          <p:nvPr/>
        </p:nvGrpSpPr>
        <p:grpSpPr>
          <a:xfrm>
            <a:off x="2955048" y="64094"/>
            <a:ext cx="6922599" cy="1232397"/>
            <a:chOff x="2254048" y="112120"/>
            <a:chExt cx="6922599" cy="123239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A0D04D7-A318-F63D-6A69-41D7AA4A5575}"/>
                </a:ext>
              </a:extLst>
            </p:cNvPr>
            <p:cNvSpPr txBox="1"/>
            <p:nvPr/>
          </p:nvSpPr>
          <p:spPr>
            <a:xfrm>
              <a:off x="3316841" y="378906"/>
              <a:ext cx="585980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3200" dirty="0">
                  <a:latin typeface="Avenir Next LT Pro Light" panose="020B0304020202020204" pitchFamily="34" charset="0"/>
                </a:rPr>
                <a:t>: a </a:t>
              </a:r>
              <a:r>
                <a:rPr lang="fr-FR" sz="3200" dirty="0" err="1">
                  <a:latin typeface="Avenir Next LT Pro Light" panose="020B0304020202020204" pitchFamily="34" charset="0"/>
                </a:rPr>
                <a:t>demonstrator</a:t>
              </a:r>
              <a:r>
                <a:rPr lang="fr-FR" sz="3200" dirty="0">
                  <a:latin typeface="Avenir Next LT Pro Light" panose="020B0304020202020204" pitchFamily="34" charset="0"/>
                </a:rPr>
                <a:t> for PCS/ELT</a:t>
              </a:r>
            </a:p>
          </p:txBody>
        </p:sp>
        <p:pic>
          <p:nvPicPr>
            <p:cNvPr id="3" name="Logo_1.png" descr="Logo_1.png">
              <a:extLst>
                <a:ext uri="{FF2B5EF4-FFF2-40B4-BE49-F238E27FC236}">
                  <a16:creationId xmlns:a16="http://schemas.microsoft.com/office/drawing/2014/main" id="{028A7ED5-744A-4939-784F-A51CE23C1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048" y="112120"/>
              <a:ext cx="1232397" cy="1232397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97" name="Picture 96">
            <a:extLst>
              <a:ext uri="{FF2B5EF4-FFF2-40B4-BE49-F238E27FC236}">
                <a16:creationId xmlns:a16="http://schemas.microsoft.com/office/drawing/2014/main" id="{3717EB7D-5036-424F-26B2-C301916F4D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4" t="20342" r="6374" b="6804"/>
          <a:stretch>
            <a:fillRect/>
          </a:stretch>
        </p:blipFill>
        <p:spPr>
          <a:xfrm>
            <a:off x="4485205" y="3825458"/>
            <a:ext cx="1032047" cy="1312683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D57BB23-BF27-1AF8-D8F7-C479BC966F97}"/>
              </a:ext>
            </a:extLst>
          </p:cNvPr>
          <p:cNvGrpSpPr>
            <a:grpSpLocks noChangeAspect="1"/>
          </p:cNvGrpSpPr>
          <p:nvPr/>
        </p:nvGrpSpPr>
        <p:grpSpPr>
          <a:xfrm>
            <a:off x="7266719" y="2608120"/>
            <a:ext cx="4728187" cy="2499112"/>
            <a:chOff x="1692214" y="2543349"/>
            <a:chExt cx="8163087" cy="43146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FEB9566-BA82-A8EB-0626-A594268F5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5586" r="10728" b="21499"/>
            <a:stretch>
              <a:fillRect/>
            </a:stretch>
          </p:blipFill>
          <p:spPr>
            <a:xfrm>
              <a:off x="1692214" y="2543349"/>
              <a:ext cx="8163085" cy="431465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0944DD-F83E-8EB9-4BB4-FD3D9D14E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8600" b="98200" l="950" r="98550">
                          <a14:foregroundMark x1="15050" y1="15467" x2="40450" y2="34667"/>
                          <a14:foregroundMark x1="40450" y1="34667" x2="43150" y2="57067"/>
                          <a14:foregroundMark x1="43150" y1="57067" x2="29350" y2="67000"/>
                          <a14:foregroundMark x1="29350" y1="67000" x2="20400" y2="66533"/>
                          <a14:foregroundMark x1="20400" y1="66533" x2="13750" y2="55933"/>
                          <a14:foregroundMark x1="13750" y1="55933" x2="18450" y2="18600"/>
                          <a14:foregroundMark x1="2550" y1="20133" x2="6200" y2="46533"/>
                          <a14:foregroundMark x1="11050" y1="58067" x2="12500" y2="65800"/>
                          <a14:foregroundMark x1="12500" y1="65800" x2="16800" y2="71800"/>
                          <a14:foregroundMark x1="16800" y1="71800" x2="47450" y2="66333"/>
                          <a14:foregroundMark x1="47450" y1="66333" x2="46550" y2="58333"/>
                          <a14:foregroundMark x1="46550" y1="58333" x2="42300" y2="53867"/>
                          <a14:foregroundMark x1="42300" y1="53867" x2="11800" y2="72933"/>
                          <a14:foregroundMark x1="11800" y1="72933" x2="18850" y2="76000"/>
                          <a14:foregroundMark x1="18850" y1="76000" x2="53900" y2="64000"/>
                          <a14:foregroundMark x1="53900" y1="64000" x2="64850" y2="84400"/>
                          <a14:foregroundMark x1="64850" y1="84400" x2="72300" y2="90867"/>
                          <a14:foregroundMark x1="72300" y1="90867" x2="71750" y2="78933"/>
                          <a14:foregroundMark x1="71750" y1="78933" x2="84250" y2="69133"/>
                          <a14:foregroundMark x1="84250" y1="69133" x2="89150" y2="61333"/>
                          <a14:foregroundMark x1="89150" y1="61333" x2="78950" y2="58200"/>
                          <a14:foregroundMark x1="78950" y1="58200" x2="76700" y2="44267"/>
                          <a14:foregroundMark x1="76700" y1="44267" x2="63850" y2="51267"/>
                          <a14:foregroundMark x1="63850" y1="51267" x2="63150" y2="40333"/>
                          <a14:foregroundMark x1="63150" y1="40333" x2="65400" y2="35333"/>
                          <a14:foregroundMark x1="62800" y1="43467" x2="59050" y2="63333"/>
                          <a14:foregroundMark x1="59050" y1="63333" x2="73100" y2="66667"/>
                          <a14:foregroundMark x1="73100" y1="66667" x2="77400" y2="52200"/>
                          <a14:foregroundMark x1="77400" y1="52200" x2="68250" y2="42667"/>
                          <a14:foregroundMark x1="68250" y1="42667" x2="63250" y2="43067"/>
                          <a14:foregroundMark x1="73250" y1="64267" x2="63750" y2="64533"/>
                          <a14:foregroundMark x1="63750" y1="64533" x2="64600" y2="86733"/>
                          <a14:foregroundMark x1="64600" y1="86733" x2="78850" y2="72467"/>
                          <a14:foregroundMark x1="78850" y1="72467" x2="73950" y2="57000"/>
                          <a14:foregroundMark x1="73950" y1="57000" x2="73250" y2="56933"/>
                          <a14:foregroundMark x1="5200" y1="74667" x2="4150" y2="76667"/>
                          <a14:foregroundMark x1="1100" y1="74200" x2="52150" y2="64933"/>
                          <a14:foregroundMark x1="52150" y1="64933" x2="90700" y2="68667"/>
                          <a14:foregroundMark x1="90700" y1="68667" x2="99650" y2="72200"/>
                          <a14:foregroundMark x1="99650" y1="72200" x2="97750" y2="94333"/>
                          <a14:foregroundMark x1="97750" y1="94333" x2="29400" y2="98867"/>
                          <a14:foregroundMark x1="29400" y1="98867" x2="4800" y2="85667"/>
                          <a14:foregroundMark x1="4800" y1="85667" x2="950" y2="74733"/>
                          <a14:foregroundMark x1="7800" y1="76400" x2="17600" y2="83200"/>
                          <a14:foregroundMark x1="17600" y1="83200" x2="53400" y2="88667"/>
                          <a14:foregroundMark x1="53400" y1="88667" x2="56150" y2="72067"/>
                          <a14:foregroundMark x1="56150" y1="72067" x2="16100" y2="77600"/>
                          <a14:foregroundMark x1="16050" y1="83667" x2="21950" y2="88067"/>
                          <a14:foregroundMark x1="21950" y1="88067" x2="55300" y2="95733"/>
                          <a14:foregroundMark x1="55300" y1="95733" x2="72200" y2="87533"/>
                          <a14:foregroundMark x1="72200" y1="87533" x2="59350" y2="77267"/>
                          <a14:foregroundMark x1="59350" y1="77267" x2="57000" y2="77133"/>
                          <a14:foregroundMark x1="27700" y1="79267" x2="11250" y2="97733"/>
                          <a14:foregroundMark x1="11250" y1="97733" x2="9950" y2="98200"/>
                          <a14:foregroundMark x1="2550" y1="95867" x2="1400" y2="90600"/>
                          <a14:foregroundMark x1="82300" y1="85000" x2="92100" y2="84200"/>
                          <a14:foregroundMark x1="92100" y1="84200" x2="92100" y2="84200"/>
                          <a14:foregroundMark x1="75400" y1="37400" x2="80400" y2="41800"/>
                          <a14:foregroundMark x1="80400" y1="41800" x2="80750" y2="44533"/>
                          <a14:foregroundMark x1="82450" y1="38067" x2="81100" y2="32867"/>
                          <a14:foregroundMark x1="74500" y1="35000" x2="72900" y2="36533"/>
                          <a14:foregroundMark x1="98550" y1="88000" x2="98550" y2="88000"/>
                          <a14:backgroundMark x1="61300" y1="34867" x2="59800" y2="35933"/>
                          <a14:backgroundMark x1="57550" y1="37867" x2="57550" y2="37867"/>
                          <a14:backgroundMark x1="54800" y1="36667" x2="54600" y2="41333"/>
                          <a14:backgroundMark x1="53350" y1="44867" x2="50200" y2="50000"/>
                          <a14:backgroundMark x1="56750" y1="44867" x2="58250" y2="41533"/>
                          <a14:backgroundMark x1="54850" y1="31533" x2="54850" y2="31533"/>
                          <a14:backgroundMark x1="54850" y1="31333" x2="51850" y2="31400"/>
                          <a14:backgroundMark x1="75750" y1="27467" x2="76550" y2="28467"/>
                          <a14:backgroundMark x1="70650" y1="29133" x2="71050" y2="29867"/>
                          <a14:backgroundMark x1="50050" y1="53333" x2="50500" y2="52400"/>
                          <a14:backgroundMark x1="58250" y1="44733" x2="58800" y2="44733"/>
                          <a14:backgroundMark x1="58950" y1="45267" x2="59250" y2="43933"/>
                          <a14:backgroundMark x1="60050" y1="48333" x2="60200" y2="47867"/>
                          <a14:backgroundMark x1="85300" y1="39667" x2="86300" y2="428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5586" r="10728" b="21499"/>
            <a:stretch>
              <a:fillRect/>
            </a:stretch>
          </p:blipFill>
          <p:spPr>
            <a:xfrm>
              <a:off x="1692216" y="2543349"/>
              <a:ext cx="8163085" cy="4314651"/>
            </a:xfrm>
            <a:prstGeom prst="rect">
              <a:avLst/>
            </a:prstGeom>
            <a:effectLst>
              <a:softEdge rad="12700"/>
            </a:effectLst>
          </p:spPr>
        </p:pic>
      </p:grp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D5B16897-B1BD-A7D2-71EA-C085761F9AAD}"/>
              </a:ext>
            </a:extLst>
          </p:cNvPr>
          <p:cNvSpPr/>
          <p:nvPr/>
        </p:nvSpPr>
        <p:spPr>
          <a:xfrm>
            <a:off x="4174844" y="2182831"/>
            <a:ext cx="2777987" cy="314692"/>
          </a:xfrm>
          <a:prstGeom prst="foldedCorner">
            <a:avLst>
              <a:gd name="adj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See Bruno </a:t>
            </a:r>
            <a:r>
              <a:rPr lang="en-US" sz="1400" dirty="0" err="1">
                <a:solidFill>
                  <a:srgbClr val="FF0000"/>
                </a:solidFill>
              </a:rPr>
              <a:t>Chazelas</a:t>
            </a:r>
            <a:r>
              <a:rPr lang="en-US" sz="1400" dirty="0">
                <a:solidFill>
                  <a:srgbClr val="FF0000"/>
                </a:solidFill>
              </a:rPr>
              <a:t> poster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FD96F29-737F-616C-2C14-B3EDB68EBD1A}"/>
              </a:ext>
            </a:extLst>
          </p:cNvPr>
          <p:cNvGrpSpPr>
            <a:grpSpLocks noChangeAspect="1"/>
          </p:cNvGrpSpPr>
          <p:nvPr/>
        </p:nvGrpSpPr>
        <p:grpSpPr>
          <a:xfrm>
            <a:off x="611342" y="6050660"/>
            <a:ext cx="8532659" cy="871286"/>
            <a:chOff x="6827158" y="4227216"/>
            <a:chExt cx="5343490" cy="54563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A60E10A-565F-CE0B-E6BA-A609D8D29B11}"/>
                </a:ext>
              </a:extLst>
            </p:cNvPr>
            <p:cNvGrpSpPr/>
            <p:nvPr/>
          </p:nvGrpSpPr>
          <p:grpSpPr>
            <a:xfrm>
              <a:off x="6963025" y="4227216"/>
              <a:ext cx="5207623" cy="540161"/>
              <a:chOff x="6963025" y="4670278"/>
              <a:chExt cx="5207623" cy="540161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0CCC753-FC97-182B-E5E7-FB1040234E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31" t="1918" r="566" b="86793"/>
              <a:stretch>
                <a:fillRect/>
              </a:stretch>
            </p:blipFill>
            <p:spPr>
              <a:xfrm>
                <a:off x="6963025" y="4670278"/>
                <a:ext cx="5106407" cy="269151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B9D761B-D06F-B58C-7A6E-091A796C9F86}"/>
                  </a:ext>
                </a:extLst>
              </p:cNvPr>
              <p:cNvSpPr txBox="1"/>
              <p:nvPr/>
            </p:nvSpPr>
            <p:spPr>
              <a:xfrm>
                <a:off x="11325652" y="4979607"/>
                <a:ext cx="844996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9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Science</a:t>
                </a:r>
                <a:endParaRPr lang="fr-CH" sz="9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591032-9C50-458A-ED0A-E2CA3BD7D95D}"/>
                </a:ext>
              </a:extLst>
            </p:cNvPr>
            <p:cNvSpPr txBox="1"/>
            <p:nvPr/>
          </p:nvSpPr>
          <p:spPr>
            <a:xfrm>
              <a:off x="7896919" y="4557406"/>
              <a:ext cx="48312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800" b="1" dirty="0"/>
                <a:t>PDR</a:t>
              </a:r>
              <a:endParaRPr lang="fr-CH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11A2CD-EEB1-2300-4CEA-86F2814D3349}"/>
                </a:ext>
              </a:extLst>
            </p:cNvPr>
            <p:cNvSpPr txBox="1"/>
            <p:nvPr/>
          </p:nvSpPr>
          <p:spPr>
            <a:xfrm>
              <a:off x="9001162" y="4557399"/>
              <a:ext cx="48312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800" b="1" dirty="0"/>
                <a:t>FDR</a:t>
              </a:r>
              <a:endParaRPr lang="fr-CH" sz="16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8D48E8-7098-A49B-974F-BA16281C3518}"/>
                </a:ext>
              </a:extLst>
            </p:cNvPr>
            <p:cNvSpPr txBox="1"/>
            <p:nvPr/>
          </p:nvSpPr>
          <p:spPr>
            <a:xfrm>
              <a:off x="11023340" y="4543110"/>
              <a:ext cx="48312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800" b="1" dirty="0"/>
                <a:t>PAE</a:t>
              </a:r>
              <a:endParaRPr lang="fr-CH" sz="160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FF2F163-2BB7-E8CD-E7C3-8DE87E304637}"/>
                </a:ext>
              </a:extLst>
            </p:cNvPr>
            <p:cNvCxnSpPr/>
            <p:nvPr/>
          </p:nvCxnSpPr>
          <p:spPr>
            <a:xfrm>
              <a:off x="11265030" y="4458486"/>
              <a:ext cx="0" cy="122146"/>
            </a:xfrm>
            <a:prstGeom prst="line">
              <a:avLst/>
            </a:prstGeom>
            <a:ln w="9525"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01B0AF-93B9-65D2-7F74-C54A0F490915}"/>
                </a:ext>
              </a:extLst>
            </p:cNvPr>
            <p:cNvCxnSpPr/>
            <p:nvPr/>
          </p:nvCxnSpPr>
          <p:spPr>
            <a:xfrm>
              <a:off x="9244193" y="4464769"/>
              <a:ext cx="0" cy="122146"/>
            </a:xfrm>
            <a:prstGeom prst="line">
              <a:avLst/>
            </a:prstGeom>
            <a:ln w="9525"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B4D4FFF-8FC1-0BD0-F6B0-806F3878E2CC}"/>
                </a:ext>
              </a:extLst>
            </p:cNvPr>
            <p:cNvCxnSpPr/>
            <p:nvPr/>
          </p:nvCxnSpPr>
          <p:spPr>
            <a:xfrm>
              <a:off x="8137755" y="4471579"/>
              <a:ext cx="0" cy="122146"/>
            </a:xfrm>
            <a:prstGeom prst="line">
              <a:avLst/>
            </a:prstGeom>
            <a:ln w="9525"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4EAD9DC-21D7-FEAE-0394-D755BB554920}"/>
                </a:ext>
              </a:extLst>
            </p:cNvPr>
            <p:cNvCxnSpPr/>
            <p:nvPr/>
          </p:nvCxnSpPr>
          <p:spPr>
            <a:xfrm>
              <a:off x="11755567" y="4465630"/>
              <a:ext cx="0" cy="122146"/>
            </a:xfrm>
            <a:prstGeom prst="line">
              <a:avLst/>
            </a:prstGeom>
            <a:ln w="9525">
              <a:solidFill>
                <a:schemeClr val="accent6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841915-6786-AB42-9D74-DBE23D67479C}"/>
                </a:ext>
              </a:extLst>
            </p:cNvPr>
            <p:cNvSpPr txBox="1"/>
            <p:nvPr/>
          </p:nvSpPr>
          <p:spPr>
            <a:xfrm>
              <a:off x="6827158" y="4557406"/>
              <a:ext cx="483120" cy="1349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800" b="1" dirty="0"/>
                <a:t>SAR</a:t>
              </a:r>
              <a:endParaRPr lang="fr-CH" sz="1600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3810C98-07DE-6A09-DAA4-66715A4E5BBC}"/>
                </a:ext>
              </a:extLst>
            </p:cNvPr>
            <p:cNvCxnSpPr/>
            <p:nvPr/>
          </p:nvCxnSpPr>
          <p:spPr>
            <a:xfrm>
              <a:off x="7067994" y="4471579"/>
              <a:ext cx="0" cy="122146"/>
            </a:xfrm>
            <a:prstGeom prst="line">
              <a:avLst/>
            </a:prstGeom>
            <a:ln w="9525"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5247A43-12FF-6696-FAEF-3817088BEF3A}"/>
              </a:ext>
            </a:extLst>
          </p:cNvPr>
          <p:cNvSpPr txBox="1"/>
          <p:nvPr/>
        </p:nvSpPr>
        <p:spPr>
          <a:xfrm>
            <a:off x="434274" y="5195122"/>
            <a:ext cx="6094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Next LT Pro Light" panose="020B0304020202020204" pitchFamily="34" charset="0"/>
              </a:rPr>
              <a:t>Front-End</a:t>
            </a:r>
            <a:r>
              <a:rPr lang="fr-FR" dirty="0">
                <a:latin typeface="Avenir Next LT Pro Light" panose="020B0304020202020204" pitchFamily="34" charset="0"/>
              </a:rPr>
              <a:t>: system architecture </a:t>
            </a:r>
            <a:r>
              <a:rPr lang="fr-FR" dirty="0" err="1">
                <a:latin typeface="Avenir Next LT Pro Light" panose="020B0304020202020204" pitchFamily="34" charset="0"/>
              </a:rPr>
              <a:t>review</a:t>
            </a:r>
            <a:r>
              <a:rPr lang="fr-FR" dirty="0">
                <a:latin typeface="Avenir Next LT Pro Light" panose="020B0304020202020204" pitchFamily="34" charset="0"/>
              </a:rPr>
              <a:t> in </a:t>
            </a:r>
            <a:r>
              <a:rPr lang="fr-FR" dirty="0" err="1">
                <a:latin typeface="Avenir Next LT Pro Light" panose="020B0304020202020204" pitchFamily="34" charset="0"/>
              </a:rPr>
              <a:t>Feb</a:t>
            </a:r>
            <a:r>
              <a:rPr lang="fr-FR" dirty="0">
                <a:latin typeface="Avenir Next LT Pro Light" panose="020B0304020202020204" pitchFamily="34" charset="0"/>
              </a:rPr>
              <a:t>.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venir Next LT Pro Light" panose="020B0304020202020204" pitchFamily="34" charset="0"/>
              </a:rPr>
              <a:t>Science ~ Q4 2031</a:t>
            </a:r>
            <a:endParaRPr lang="fr-CH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D35BE85-CD20-B91D-AAB9-E309976A39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69" y="3874586"/>
            <a:ext cx="1762812" cy="79274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34962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B92BF-5F0B-19F4-5C34-D6E34A20B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8549D76-CFA7-E7BC-825F-AE9369C5F4B2}"/>
              </a:ext>
            </a:extLst>
          </p:cNvPr>
          <p:cNvSpPr/>
          <p:nvPr/>
        </p:nvSpPr>
        <p:spPr>
          <a:xfrm>
            <a:off x="980407" y="3041197"/>
            <a:ext cx="6710350" cy="3067373"/>
          </a:xfrm>
          <a:custGeom>
            <a:avLst/>
            <a:gdLst>
              <a:gd name="csX0" fmla="*/ 0 w 6727371"/>
              <a:gd name="csY0" fmla="*/ 0 h 2474108"/>
              <a:gd name="csX1" fmla="*/ 2637064 w 6727371"/>
              <a:gd name="csY1" fmla="*/ 2351315 h 2474108"/>
              <a:gd name="csX2" fmla="*/ 6727371 w 6727371"/>
              <a:gd name="csY2" fmla="*/ 2163536 h 2474108"/>
              <a:gd name="csX3" fmla="*/ 6727371 w 6727371"/>
              <a:gd name="csY3" fmla="*/ 2163536 h 2474108"/>
              <a:gd name="csX0" fmla="*/ 0 w 6727371"/>
              <a:gd name="csY0" fmla="*/ 0 h 2184063"/>
              <a:gd name="csX1" fmla="*/ 2098222 w 6727371"/>
              <a:gd name="csY1" fmla="*/ 1926772 h 2184063"/>
              <a:gd name="csX2" fmla="*/ 6727371 w 6727371"/>
              <a:gd name="csY2" fmla="*/ 2163536 h 2184063"/>
              <a:gd name="csX3" fmla="*/ 6727371 w 6727371"/>
              <a:gd name="csY3" fmla="*/ 2163536 h 2184063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337618"/>
              <a:gd name="csX1" fmla="*/ 2481944 w 6727371"/>
              <a:gd name="csY1" fmla="*/ 2294165 h 2337618"/>
              <a:gd name="csX2" fmla="*/ 6727371 w 6727371"/>
              <a:gd name="csY2" fmla="*/ 2163536 h 2337618"/>
              <a:gd name="csX3" fmla="*/ 6727371 w 6727371"/>
              <a:gd name="csY3" fmla="*/ 2163536 h 2337618"/>
              <a:gd name="csX0" fmla="*/ 0 w 6727371"/>
              <a:gd name="csY0" fmla="*/ 0 h 2201179"/>
              <a:gd name="csX1" fmla="*/ 2416630 w 6727371"/>
              <a:gd name="csY1" fmla="*/ 2122715 h 2201179"/>
              <a:gd name="csX2" fmla="*/ 6727371 w 6727371"/>
              <a:gd name="csY2" fmla="*/ 2163536 h 2201179"/>
              <a:gd name="csX3" fmla="*/ 6727371 w 6727371"/>
              <a:gd name="csY3" fmla="*/ 2163536 h 220117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6727371" h="2201179">
                <a:moveTo>
                  <a:pt x="0" y="0"/>
                </a:moveTo>
                <a:cubicBezTo>
                  <a:pt x="112940" y="1721984"/>
                  <a:pt x="993324" y="1974398"/>
                  <a:pt x="2416630" y="2122715"/>
                </a:cubicBezTo>
                <a:cubicBezTo>
                  <a:pt x="3839936" y="2271032"/>
                  <a:pt x="6727371" y="2163536"/>
                  <a:pt x="6727371" y="2163536"/>
                </a:cubicBezTo>
                <a:lnTo>
                  <a:pt x="6727371" y="2163536"/>
                </a:lnTo>
              </a:path>
            </a:pathLst>
          </a:custGeom>
          <a:noFill/>
          <a:ln w="98425">
            <a:gradFill flip="none" rotWithShape="1">
              <a:gsLst>
                <a:gs pos="27000">
                  <a:schemeClr val="accent2"/>
                </a:gs>
                <a:gs pos="44000">
                  <a:schemeClr val="tx2">
                    <a:lumMod val="75000"/>
                    <a:lumOff val="25000"/>
                  </a:schemeClr>
                </a:gs>
                <a:gs pos="0">
                  <a:schemeClr val="accent2">
                    <a:alpha val="0"/>
                  </a:schemeClr>
                </a:gs>
                <a:gs pos="100000">
                  <a:schemeClr val="accent6"/>
                </a:gs>
              </a:gsLst>
              <a:lin ang="2700000" scaled="1"/>
              <a:tileRect/>
            </a:gradFill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2809439606">
                  <a:custGeom>
                    <a:avLst/>
                    <a:gdLst>
                      <a:gd name="csX0" fmla="*/ 0 w 6727371"/>
                      <a:gd name="csY0" fmla="*/ 0 h 2201179"/>
                      <a:gd name="csX1" fmla="*/ 2416630 w 6727371"/>
                      <a:gd name="csY1" fmla="*/ 2122715 h 2201179"/>
                      <a:gd name="csX2" fmla="*/ 6727371 w 6727371"/>
                      <a:gd name="csY2" fmla="*/ 2163536 h 2201179"/>
                      <a:gd name="csX3" fmla="*/ 6727371 w 6727371"/>
                      <a:gd name="csY3" fmla="*/ 2163536 h 220117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</a:cxnLst>
                    <a:rect l="l" t="t" r="r" b="b"/>
                    <a:pathLst>
                      <a:path w="6727371" h="2201179" extrusionOk="0">
                        <a:moveTo>
                          <a:pt x="0" y="0"/>
                        </a:moveTo>
                        <a:cubicBezTo>
                          <a:pt x="43872" y="1718440"/>
                          <a:pt x="863266" y="1941442"/>
                          <a:pt x="2416630" y="2122715"/>
                        </a:cubicBezTo>
                        <a:cubicBezTo>
                          <a:pt x="3839935" y="2271032"/>
                          <a:pt x="6727371" y="2163536"/>
                          <a:pt x="6727371" y="2163536"/>
                        </a:cubicBezTo>
                        <a:lnTo>
                          <a:pt x="6727371" y="2163536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9012B1-5571-D7A8-7E33-9D6CE48E60F4}"/>
              </a:ext>
            </a:extLst>
          </p:cNvPr>
          <p:cNvGrpSpPr>
            <a:grpSpLocks noChangeAspect="1"/>
          </p:cNvGrpSpPr>
          <p:nvPr/>
        </p:nvGrpSpPr>
        <p:grpSpPr>
          <a:xfrm>
            <a:off x="7910949" y="3937543"/>
            <a:ext cx="3983507" cy="2668040"/>
            <a:chOff x="6972889" y="3309257"/>
            <a:chExt cx="4921567" cy="3296326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332C8A1-8DE0-5B9C-5909-51D418EAA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98" t="11803"/>
            <a:stretch>
              <a:fillRect/>
            </a:stretch>
          </p:blipFill>
          <p:spPr>
            <a:xfrm>
              <a:off x="6972889" y="3309257"/>
              <a:ext cx="4921567" cy="3296326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91E620C-E723-386C-9857-D2E649E7C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26" t="24691" r="5377" b="11596"/>
            <a:stretch>
              <a:fillRect/>
            </a:stretch>
          </p:blipFill>
          <p:spPr>
            <a:xfrm>
              <a:off x="8343900" y="3790950"/>
              <a:ext cx="3228975" cy="2381250"/>
            </a:xfrm>
            <a:prstGeom prst="ellipse">
              <a:avLst/>
            </a:prstGeom>
            <a:ln>
              <a:noFill/>
            </a:ln>
            <a:effectLst>
              <a:softEdge rad="342900"/>
            </a:effec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553BD64-52A5-3D64-3E0F-0CE94855E0B6}"/>
              </a:ext>
            </a:extLst>
          </p:cNvPr>
          <p:cNvSpPr txBox="1"/>
          <p:nvPr/>
        </p:nvSpPr>
        <p:spPr>
          <a:xfrm>
            <a:off x="8760678" y="6391400"/>
            <a:ext cx="3137720" cy="21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NDLR - This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is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not PCS. PCS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does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not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even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have a logo.</a:t>
            </a:r>
            <a:endParaRPr lang="fr-CH" sz="800" i="1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A9C272E-D169-7057-CD30-0898F270F870}"/>
              </a:ext>
            </a:extLst>
          </p:cNvPr>
          <p:cNvGrpSpPr/>
          <p:nvPr/>
        </p:nvGrpSpPr>
        <p:grpSpPr>
          <a:xfrm>
            <a:off x="980407" y="3937542"/>
            <a:ext cx="6338815" cy="2463418"/>
            <a:chOff x="2677885" y="4078114"/>
            <a:chExt cx="6338815" cy="246341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76AFF9E-CE91-C052-8209-252CC657362C}"/>
                </a:ext>
              </a:extLst>
            </p:cNvPr>
            <p:cNvSpPr/>
            <p:nvPr/>
          </p:nvSpPr>
          <p:spPr>
            <a:xfrm>
              <a:off x="2677885" y="4078114"/>
              <a:ext cx="6338815" cy="24490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Permanent </a:t>
              </a:r>
              <a:r>
                <a:rPr lang="fr-FR" dirty="0" err="1">
                  <a:solidFill>
                    <a:schemeClr val="tx1"/>
                  </a:solidFill>
                </a:rPr>
                <a:t>improvement</a:t>
              </a:r>
              <a:r>
                <a:rPr lang="fr-FR" dirty="0">
                  <a:solidFill>
                    <a:schemeClr val="tx1"/>
                  </a:solidFill>
                </a:rPr>
                <a:t> of </a:t>
              </a:r>
              <a:r>
                <a:rPr lang="fr-FR" dirty="0" err="1">
                  <a:solidFill>
                    <a:schemeClr val="tx1"/>
                  </a:solidFill>
                </a:rPr>
                <a:t>Technology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Readiness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Level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212C555-8481-AAB1-13FE-0DD3ECB8DDBC}"/>
                </a:ext>
              </a:extLst>
            </p:cNvPr>
            <p:cNvGrpSpPr/>
            <p:nvPr/>
          </p:nvGrpSpPr>
          <p:grpSpPr>
            <a:xfrm>
              <a:off x="2767254" y="4486026"/>
              <a:ext cx="1566697" cy="626679"/>
              <a:chOff x="5894" y="406762"/>
              <a:chExt cx="3024075" cy="1209630"/>
            </a:xfrm>
          </p:grpSpPr>
          <p:sp>
            <p:nvSpPr>
              <p:cNvPr id="40" name="Arrow: Chevron 39">
                <a:extLst>
                  <a:ext uri="{FF2B5EF4-FFF2-40B4-BE49-F238E27FC236}">
                    <a16:creationId xmlns:a16="http://schemas.microsoft.com/office/drawing/2014/main" id="{9673E2DD-1CAE-F88E-1A5D-73FF67872F6E}"/>
                  </a:ext>
                </a:extLst>
              </p:cNvPr>
              <p:cNvSpPr/>
              <p:nvPr/>
            </p:nvSpPr>
            <p:spPr>
              <a:xfrm>
                <a:off x="5894" y="406762"/>
                <a:ext cx="3024075" cy="1209630"/>
              </a:xfrm>
              <a:prstGeom prst="chevron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41" name="Arrow: Chevron 4">
                <a:extLst>
                  <a:ext uri="{FF2B5EF4-FFF2-40B4-BE49-F238E27FC236}">
                    <a16:creationId xmlns:a16="http://schemas.microsoft.com/office/drawing/2014/main" id="{CADD2977-DB93-F020-64F1-F829CE69262C}"/>
                  </a:ext>
                </a:extLst>
              </p:cNvPr>
              <p:cNvSpPr txBox="1"/>
              <p:nvPr/>
            </p:nvSpPr>
            <p:spPr>
              <a:xfrm>
                <a:off x="610709" y="406762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Research</a:t>
                </a:r>
                <a:endParaRPr lang="fr-CH" sz="1000" kern="120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1F6E0BB-4200-4A6A-CF8C-D2089EEA5EBE}"/>
                </a:ext>
              </a:extLst>
            </p:cNvPr>
            <p:cNvGrpSpPr/>
            <p:nvPr/>
          </p:nvGrpSpPr>
          <p:grpSpPr>
            <a:xfrm>
              <a:off x="4130281" y="4539294"/>
              <a:ext cx="1300359" cy="520143"/>
              <a:chOff x="2636840" y="509581"/>
              <a:chExt cx="2509982" cy="1003992"/>
            </a:xfrm>
          </p:grpSpPr>
          <p:sp>
            <p:nvSpPr>
              <p:cNvPr id="38" name="Arrow: Chevron 37">
                <a:extLst>
                  <a:ext uri="{FF2B5EF4-FFF2-40B4-BE49-F238E27FC236}">
                    <a16:creationId xmlns:a16="http://schemas.microsoft.com/office/drawing/2014/main" id="{7B709CBB-67F9-8B43-DE89-61DFA3F8B94D}"/>
                  </a:ext>
                </a:extLst>
              </p:cNvPr>
              <p:cNvSpPr/>
              <p:nvPr/>
            </p:nvSpPr>
            <p:spPr>
              <a:xfrm>
                <a:off x="2636840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9" name="Arrow: Chevron 6">
                <a:extLst>
                  <a:ext uri="{FF2B5EF4-FFF2-40B4-BE49-F238E27FC236}">
                    <a16:creationId xmlns:a16="http://schemas.microsoft.com/office/drawing/2014/main" id="{4CD21BC6-ECE7-2E1C-35CF-C1D7AFD7E39C}"/>
                  </a:ext>
                </a:extLst>
              </p:cNvPr>
              <p:cNvSpPr txBox="1"/>
              <p:nvPr/>
            </p:nvSpPr>
            <p:spPr>
              <a:xfrm>
                <a:off x="3138836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b="1" kern="1200" dirty="0"/>
                  <a:t>TRL1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Basic </a:t>
                </a:r>
                <a:r>
                  <a:rPr lang="fr-FR" sz="700" kern="1200" dirty="0" err="1"/>
                  <a:t>principle</a:t>
                </a:r>
                <a:endParaRPr lang="fr-CH" sz="700" kern="1200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ECEB31F-8F16-0793-B981-F68332F1B92B}"/>
                </a:ext>
              </a:extLst>
            </p:cNvPr>
            <p:cNvGrpSpPr/>
            <p:nvPr/>
          </p:nvGrpSpPr>
          <p:grpSpPr>
            <a:xfrm>
              <a:off x="5248590" y="4539294"/>
              <a:ext cx="1300359" cy="520143"/>
              <a:chOff x="4795425" y="509581"/>
              <a:chExt cx="2509982" cy="1003992"/>
            </a:xfrm>
          </p:grpSpPr>
          <p:sp>
            <p:nvSpPr>
              <p:cNvPr id="36" name="Arrow: Chevron 35">
                <a:extLst>
                  <a:ext uri="{FF2B5EF4-FFF2-40B4-BE49-F238E27FC236}">
                    <a16:creationId xmlns:a16="http://schemas.microsoft.com/office/drawing/2014/main" id="{B6405133-6B2F-EFBE-80AC-11DADFB3917A}"/>
                  </a:ext>
                </a:extLst>
              </p:cNvPr>
              <p:cNvSpPr/>
              <p:nvPr/>
            </p:nvSpPr>
            <p:spPr>
              <a:xfrm>
                <a:off x="4795425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 dirty="0"/>
              </a:p>
            </p:txBody>
          </p:sp>
          <p:sp>
            <p:nvSpPr>
              <p:cNvPr id="37" name="Arrow: Chevron 8">
                <a:extLst>
                  <a:ext uri="{FF2B5EF4-FFF2-40B4-BE49-F238E27FC236}">
                    <a16:creationId xmlns:a16="http://schemas.microsoft.com/office/drawing/2014/main" id="{B44D7AE0-B61A-CF57-2493-056148FCB42A}"/>
                  </a:ext>
                </a:extLst>
              </p:cNvPr>
              <p:cNvSpPr txBox="1"/>
              <p:nvPr/>
            </p:nvSpPr>
            <p:spPr>
              <a:xfrm>
                <a:off x="5297421" y="509581"/>
                <a:ext cx="1505990" cy="10039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TRL2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Technological</a:t>
                </a:r>
                <a:r>
                  <a:rPr lang="fr-FR" sz="700" kern="1200" dirty="0"/>
                  <a:t> concept</a:t>
                </a:r>
                <a:endParaRPr lang="fr-CH" sz="700" kern="1200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22A1088-66E5-B47A-EF91-631FB5B611A5}"/>
                </a:ext>
              </a:extLst>
            </p:cNvPr>
            <p:cNvGrpSpPr/>
            <p:nvPr/>
          </p:nvGrpSpPr>
          <p:grpSpPr>
            <a:xfrm>
              <a:off x="6366898" y="4539294"/>
              <a:ext cx="1300359" cy="520143"/>
              <a:chOff x="6954009" y="509581"/>
              <a:chExt cx="2509982" cy="1003992"/>
            </a:xfrm>
          </p:grpSpPr>
          <p:sp>
            <p:nvSpPr>
              <p:cNvPr id="34" name="Arrow: Chevron 33">
                <a:extLst>
                  <a:ext uri="{FF2B5EF4-FFF2-40B4-BE49-F238E27FC236}">
                    <a16:creationId xmlns:a16="http://schemas.microsoft.com/office/drawing/2014/main" id="{46130A90-2D22-2BDE-E7DA-EB1885454D77}"/>
                  </a:ext>
                </a:extLst>
              </p:cNvPr>
              <p:cNvSpPr/>
              <p:nvPr/>
            </p:nvSpPr>
            <p:spPr>
              <a:xfrm>
                <a:off x="6954009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5" name="Arrow: Chevron 10">
                <a:extLst>
                  <a:ext uri="{FF2B5EF4-FFF2-40B4-BE49-F238E27FC236}">
                    <a16:creationId xmlns:a16="http://schemas.microsoft.com/office/drawing/2014/main" id="{40E2E5AD-38C4-98DE-62AF-02DBC61352F5}"/>
                  </a:ext>
                </a:extLst>
              </p:cNvPr>
              <p:cNvSpPr txBox="1"/>
              <p:nvPr/>
            </p:nvSpPr>
            <p:spPr>
              <a:xfrm>
                <a:off x="7456005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TRL3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Proof of concept</a:t>
                </a:r>
                <a:endParaRPr lang="fr-CH" sz="700" kern="12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D6956FB-17F0-C9DF-8A62-549929479BD5}"/>
                </a:ext>
              </a:extLst>
            </p:cNvPr>
            <p:cNvGrpSpPr/>
            <p:nvPr/>
          </p:nvGrpSpPr>
          <p:grpSpPr>
            <a:xfrm>
              <a:off x="3408570" y="5200440"/>
              <a:ext cx="1566697" cy="626679"/>
              <a:chOff x="1071246" y="1785740"/>
              <a:chExt cx="3024075" cy="1209630"/>
            </a:xfrm>
          </p:grpSpPr>
          <p:sp>
            <p:nvSpPr>
              <p:cNvPr id="32" name="Arrow: Chevron 31">
                <a:extLst>
                  <a:ext uri="{FF2B5EF4-FFF2-40B4-BE49-F238E27FC236}">
                    <a16:creationId xmlns:a16="http://schemas.microsoft.com/office/drawing/2014/main" id="{A6306A6E-133D-71B4-1659-7730E7F9F126}"/>
                  </a:ext>
                </a:extLst>
              </p:cNvPr>
              <p:cNvSpPr/>
              <p:nvPr/>
            </p:nvSpPr>
            <p:spPr>
              <a:xfrm>
                <a:off x="1071246" y="1785740"/>
                <a:ext cx="3024075" cy="1209630"/>
              </a:xfrm>
              <a:prstGeom prst="chevron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33" name="Arrow: Chevron 12">
                <a:extLst>
                  <a:ext uri="{FF2B5EF4-FFF2-40B4-BE49-F238E27FC236}">
                    <a16:creationId xmlns:a16="http://schemas.microsoft.com/office/drawing/2014/main" id="{8EFF5CDE-735D-73BC-BA1B-0D6F6378BA6B}"/>
                  </a:ext>
                </a:extLst>
              </p:cNvPr>
              <p:cNvSpPr txBox="1"/>
              <p:nvPr/>
            </p:nvSpPr>
            <p:spPr>
              <a:xfrm>
                <a:off x="1676061" y="1785740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Development</a:t>
                </a:r>
                <a:endParaRPr lang="fr-CH" sz="1000" kern="12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3514EF-87D7-8D6C-AD05-6A6F1AB3C3FD}"/>
                </a:ext>
              </a:extLst>
            </p:cNvPr>
            <p:cNvGrpSpPr/>
            <p:nvPr/>
          </p:nvGrpSpPr>
          <p:grpSpPr>
            <a:xfrm>
              <a:off x="4768130" y="5250238"/>
              <a:ext cx="1300359" cy="520143"/>
              <a:chOff x="3695500" y="1881862"/>
              <a:chExt cx="2509982" cy="1003992"/>
            </a:xfrm>
          </p:grpSpPr>
          <p:sp>
            <p:nvSpPr>
              <p:cNvPr id="30" name="Arrow: Chevron 29">
                <a:extLst>
                  <a:ext uri="{FF2B5EF4-FFF2-40B4-BE49-F238E27FC236}">
                    <a16:creationId xmlns:a16="http://schemas.microsoft.com/office/drawing/2014/main" id="{A26E2689-C23D-4D45-3211-40691B60634D}"/>
                  </a:ext>
                </a:extLst>
              </p:cNvPr>
              <p:cNvSpPr/>
              <p:nvPr/>
            </p:nvSpPr>
            <p:spPr>
              <a:xfrm>
                <a:off x="3695500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1" name="Arrow: Chevron 14">
                <a:extLst>
                  <a:ext uri="{FF2B5EF4-FFF2-40B4-BE49-F238E27FC236}">
                    <a16:creationId xmlns:a16="http://schemas.microsoft.com/office/drawing/2014/main" id="{A7E8A7C7-E774-D546-7FC0-849F2CC0BB30}"/>
                  </a:ext>
                </a:extLst>
              </p:cNvPr>
              <p:cNvSpPr txBox="1"/>
              <p:nvPr/>
            </p:nvSpPr>
            <p:spPr>
              <a:xfrm>
                <a:off x="4197496" y="1881862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TRL4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Lab</a:t>
                </a:r>
                <a:r>
                  <a:rPr lang="fr-FR" sz="700" kern="1200" dirty="0"/>
                  <a:t> validation</a:t>
                </a:r>
                <a:endParaRPr lang="fr-CH" sz="700" kern="120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6BE5197-69F6-4A8B-569B-E866D843F986}"/>
                </a:ext>
              </a:extLst>
            </p:cNvPr>
            <p:cNvGrpSpPr/>
            <p:nvPr/>
          </p:nvGrpSpPr>
          <p:grpSpPr>
            <a:xfrm>
              <a:off x="5886438" y="5250238"/>
              <a:ext cx="1300359" cy="520143"/>
              <a:chOff x="5854085" y="1881862"/>
              <a:chExt cx="2509982" cy="1003992"/>
            </a:xfrm>
          </p:grpSpPr>
          <p:sp>
            <p:nvSpPr>
              <p:cNvPr id="28" name="Arrow: Chevron 27">
                <a:extLst>
                  <a:ext uri="{FF2B5EF4-FFF2-40B4-BE49-F238E27FC236}">
                    <a16:creationId xmlns:a16="http://schemas.microsoft.com/office/drawing/2014/main" id="{DE44E600-BA65-A93D-B764-DAC15AD4DB33}"/>
                  </a:ext>
                </a:extLst>
              </p:cNvPr>
              <p:cNvSpPr/>
              <p:nvPr/>
            </p:nvSpPr>
            <p:spPr>
              <a:xfrm>
                <a:off x="5854085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  <a:alpha val="9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9" name="Arrow: Chevron 16">
                <a:extLst>
                  <a:ext uri="{FF2B5EF4-FFF2-40B4-BE49-F238E27FC236}">
                    <a16:creationId xmlns:a16="http://schemas.microsoft.com/office/drawing/2014/main" id="{64058419-6D55-CA46-8A21-46431A250421}"/>
                  </a:ext>
                </a:extLst>
              </p:cNvPr>
              <p:cNvSpPr txBox="1"/>
              <p:nvPr/>
            </p:nvSpPr>
            <p:spPr>
              <a:xfrm>
                <a:off x="6356080" y="1881862"/>
                <a:ext cx="2007987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TRL5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Validation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81B0D4-FD04-B332-4355-35299E6B1579}"/>
                </a:ext>
              </a:extLst>
            </p:cNvPr>
            <p:cNvGrpSpPr/>
            <p:nvPr/>
          </p:nvGrpSpPr>
          <p:grpSpPr>
            <a:xfrm>
              <a:off x="7004746" y="5250238"/>
              <a:ext cx="1300359" cy="520143"/>
              <a:chOff x="6959903" y="1834906"/>
              <a:chExt cx="2509982" cy="1003992"/>
            </a:xfrm>
          </p:grpSpPr>
          <p:sp>
            <p:nvSpPr>
              <p:cNvPr id="26" name="Arrow: Chevron 25">
                <a:extLst>
                  <a:ext uri="{FF2B5EF4-FFF2-40B4-BE49-F238E27FC236}">
                    <a16:creationId xmlns:a16="http://schemas.microsoft.com/office/drawing/2014/main" id="{ED1699F2-5129-34EB-6C61-A33622BBEA89}"/>
                  </a:ext>
                </a:extLst>
              </p:cNvPr>
              <p:cNvSpPr/>
              <p:nvPr/>
            </p:nvSpPr>
            <p:spPr>
              <a:xfrm>
                <a:off x="6959903" y="1834906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7" name="Arrow: Chevron 18">
                <a:extLst>
                  <a:ext uri="{FF2B5EF4-FFF2-40B4-BE49-F238E27FC236}">
                    <a16:creationId xmlns:a16="http://schemas.microsoft.com/office/drawing/2014/main" id="{58045EA9-E431-49AE-E0F0-0F549F51F5E7}"/>
                  </a:ext>
                </a:extLst>
              </p:cNvPr>
              <p:cNvSpPr txBox="1"/>
              <p:nvPr/>
            </p:nvSpPr>
            <p:spPr>
              <a:xfrm>
                <a:off x="7360157" y="1834906"/>
                <a:ext cx="1796832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TRL6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Demonstration</a:t>
                </a:r>
                <a:r>
                  <a:rPr lang="fr-FR" sz="700" kern="1200" dirty="0"/>
                  <a:t>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0DAA128-DD27-87B7-828F-12CD372F112B}"/>
                </a:ext>
              </a:extLst>
            </p:cNvPr>
            <p:cNvGrpSpPr/>
            <p:nvPr/>
          </p:nvGrpSpPr>
          <p:grpSpPr>
            <a:xfrm>
              <a:off x="4051235" y="5914853"/>
              <a:ext cx="1566697" cy="626679"/>
              <a:chOff x="5894" y="3164719"/>
              <a:chExt cx="3024075" cy="1209630"/>
            </a:xfrm>
          </p:grpSpPr>
          <p:sp>
            <p:nvSpPr>
              <p:cNvPr id="24" name="Arrow: Chevron 23">
                <a:extLst>
                  <a:ext uri="{FF2B5EF4-FFF2-40B4-BE49-F238E27FC236}">
                    <a16:creationId xmlns:a16="http://schemas.microsoft.com/office/drawing/2014/main" id="{59CCAAE6-E391-6569-45DF-A8DF135FEEEA}"/>
                  </a:ext>
                </a:extLst>
              </p:cNvPr>
              <p:cNvSpPr/>
              <p:nvPr/>
            </p:nvSpPr>
            <p:spPr>
              <a:xfrm>
                <a:off x="5894" y="3164719"/>
                <a:ext cx="3024075" cy="1209630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25" name="Arrow: Chevron 20">
                <a:extLst>
                  <a:ext uri="{FF2B5EF4-FFF2-40B4-BE49-F238E27FC236}">
                    <a16:creationId xmlns:a16="http://schemas.microsoft.com/office/drawing/2014/main" id="{8AF98C15-036E-D649-E8E2-FFC690396C0C}"/>
                  </a:ext>
                </a:extLst>
              </p:cNvPr>
              <p:cNvSpPr txBox="1"/>
              <p:nvPr/>
            </p:nvSpPr>
            <p:spPr>
              <a:xfrm>
                <a:off x="610709" y="3164719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Deployment</a:t>
                </a:r>
                <a:endParaRPr lang="fr-CH" sz="1000" kern="1200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A5C48CC-FA71-9374-3B66-EF826A5EAA35}"/>
                </a:ext>
              </a:extLst>
            </p:cNvPr>
            <p:cNvGrpSpPr/>
            <p:nvPr/>
          </p:nvGrpSpPr>
          <p:grpSpPr>
            <a:xfrm>
              <a:off x="5414262" y="5968121"/>
              <a:ext cx="1378379" cy="520143"/>
              <a:chOff x="2636840" y="3267537"/>
              <a:chExt cx="2660579" cy="1003992"/>
            </a:xfrm>
          </p:grpSpPr>
          <p:sp>
            <p:nvSpPr>
              <p:cNvPr id="22" name="Arrow: Chevron 21">
                <a:extLst>
                  <a:ext uri="{FF2B5EF4-FFF2-40B4-BE49-F238E27FC236}">
                    <a16:creationId xmlns:a16="http://schemas.microsoft.com/office/drawing/2014/main" id="{D53DBAD0-82E4-1E38-3B1A-9BBBA11169CA}"/>
                  </a:ext>
                </a:extLst>
              </p:cNvPr>
              <p:cNvSpPr/>
              <p:nvPr/>
            </p:nvSpPr>
            <p:spPr>
              <a:xfrm>
                <a:off x="2636840" y="3267537"/>
                <a:ext cx="2509982" cy="1003992"/>
              </a:xfrm>
              <a:prstGeom prst="chevron">
                <a:avLst/>
              </a:prstGeom>
              <a:solidFill>
                <a:srgbClr val="B4E5A2"/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3" name="Arrow: Chevron 22">
                <a:extLst>
                  <a:ext uri="{FF2B5EF4-FFF2-40B4-BE49-F238E27FC236}">
                    <a16:creationId xmlns:a16="http://schemas.microsoft.com/office/drawing/2014/main" id="{1A4E755F-9A05-D444-A784-FF0DAFF9E8B7}"/>
                  </a:ext>
                </a:extLst>
              </p:cNvPr>
              <p:cNvSpPr txBox="1"/>
              <p:nvPr/>
            </p:nvSpPr>
            <p:spPr>
              <a:xfrm>
                <a:off x="2927471" y="3267537"/>
                <a:ext cx="2369948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TRL7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Prorototype</a:t>
                </a:r>
                <a:r>
                  <a:rPr lang="fr-FR" sz="700" kern="1200" dirty="0"/>
                  <a:t> </a:t>
                </a:r>
                <a:r>
                  <a:rPr lang="fr-FR" sz="700" kern="1200" dirty="0" err="1"/>
                  <a:t>demo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operationnal</a:t>
                </a:r>
                <a:r>
                  <a:rPr lang="fr-FR" sz="700" dirty="0"/>
                  <a:t>           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1D7B9C4-DCCB-1265-0741-C7D36C2A83F1}"/>
                </a:ext>
              </a:extLst>
            </p:cNvPr>
            <p:cNvGrpSpPr/>
            <p:nvPr/>
          </p:nvGrpSpPr>
          <p:grpSpPr>
            <a:xfrm>
              <a:off x="6532570" y="5968121"/>
              <a:ext cx="1300359" cy="520143"/>
              <a:chOff x="4795425" y="3267537"/>
              <a:chExt cx="2509982" cy="1003992"/>
            </a:xfrm>
          </p:grpSpPr>
          <p:sp>
            <p:nvSpPr>
              <p:cNvPr id="20" name="Arrow: Chevron 19">
                <a:extLst>
                  <a:ext uri="{FF2B5EF4-FFF2-40B4-BE49-F238E27FC236}">
                    <a16:creationId xmlns:a16="http://schemas.microsoft.com/office/drawing/2014/main" id="{2C9C5E62-5A18-17B6-8687-ED192AB8F70B}"/>
                  </a:ext>
                </a:extLst>
              </p:cNvPr>
              <p:cNvSpPr/>
              <p:nvPr/>
            </p:nvSpPr>
            <p:spPr>
              <a:xfrm>
                <a:off x="4795425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1" name="Arrow: Chevron 24">
                <a:extLst>
                  <a:ext uri="{FF2B5EF4-FFF2-40B4-BE49-F238E27FC236}">
                    <a16:creationId xmlns:a16="http://schemas.microsoft.com/office/drawing/2014/main" id="{5FFB18F4-443C-140A-A46D-C7B0DCB356CD}"/>
                  </a:ext>
                </a:extLst>
              </p:cNvPr>
              <p:cNvSpPr txBox="1"/>
              <p:nvPr/>
            </p:nvSpPr>
            <p:spPr>
              <a:xfrm>
                <a:off x="5297421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TRL8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complete</a:t>
                </a:r>
                <a:r>
                  <a:rPr lang="fr-FR" sz="700" kern="1200" dirty="0"/>
                  <a:t> and </a:t>
                </a:r>
                <a:r>
                  <a:rPr lang="fr-FR" sz="700" kern="1200" dirty="0" err="1"/>
                  <a:t>qualified</a:t>
                </a:r>
                <a:endParaRPr lang="fr-CH" sz="700" kern="1200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4B51E9C-8E71-C918-6268-29B4CE478F04}"/>
                </a:ext>
              </a:extLst>
            </p:cNvPr>
            <p:cNvGrpSpPr/>
            <p:nvPr/>
          </p:nvGrpSpPr>
          <p:grpSpPr>
            <a:xfrm>
              <a:off x="7650878" y="5968121"/>
              <a:ext cx="1300359" cy="520143"/>
              <a:chOff x="6954009" y="3267537"/>
              <a:chExt cx="2509982" cy="1003992"/>
            </a:xfrm>
          </p:grpSpPr>
          <p:sp>
            <p:nvSpPr>
              <p:cNvPr id="18" name="Arrow: Chevron 17">
                <a:extLst>
                  <a:ext uri="{FF2B5EF4-FFF2-40B4-BE49-F238E27FC236}">
                    <a16:creationId xmlns:a16="http://schemas.microsoft.com/office/drawing/2014/main" id="{288A5501-7239-4445-F47A-967571330E32}"/>
                  </a:ext>
                </a:extLst>
              </p:cNvPr>
              <p:cNvSpPr/>
              <p:nvPr/>
            </p:nvSpPr>
            <p:spPr>
              <a:xfrm>
                <a:off x="6954009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19" name="Arrow: Chevron 26">
                <a:extLst>
                  <a:ext uri="{FF2B5EF4-FFF2-40B4-BE49-F238E27FC236}">
                    <a16:creationId xmlns:a16="http://schemas.microsoft.com/office/drawing/2014/main" id="{CCDF9093-7AF3-6BFF-1EB2-498F451A45A5}"/>
                  </a:ext>
                </a:extLst>
              </p:cNvPr>
              <p:cNvSpPr txBox="1"/>
              <p:nvPr/>
            </p:nvSpPr>
            <p:spPr>
              <a:xfrm>
                <a:off x="7456005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TRL9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proven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opetration</a:t>
                </a:r>
                <a:endParaRPr lang="fr-FR" sz="700" kern="1200" dirty="0"/>
              </a:p>
            </p:txBody>
          </p:sp>
        </p:grpSp>
      </p:grpSp>
      <p:pic>
        <p:nvPicPr>
          <p:cNvPr id="47" name="Logo_1.png" descr="Logo_1.png">
            <a:extLst>
              <a:ext uri="{FF2B5EF4-FFF2-40B4-BE49-F238E27FC236}">
                <a16:creationId xmlns:a16="http://schemas.microsoft.com/office/drawing/2014/main" id="{BC12A4FE-BBD0-A678-6C85-DA7E2B59D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921" y="1808800"/>
            <a:ext cx="1232397" cy="1232397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FB4D7CA-D4F0-E240-9B82-4C1F5D6208F5}"/>
              </a:ext>
            </a:extLst>
          </p:cNvPr>
          <p:cNvSpPr txBox="1"/>
          <p:nvPr/>
        </p:nvSpPr>
        <p:spPr>
          <a:xfrm>
            <a:off x="5528603" y="2463741"/>
            <a:ext cx="1387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 err="1">
                <a:latin typeface="Avenir Next LT Pro Light" panose="020B0304020202020204" pitchFamily="34" charset="0"/>
              </a:rPr>
              <a:t>Scalability</a:t>
            </a:r>
            <a:endParaRPr lang="fr-FR" sz="1800" dirty="0">
              <a:latin typeface="Avenir Next LT Pro Light" panose="020B0304020202020204" pitchFamily="34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5B35ED0-4964-F051-2FFB-E6647D85DF80}"/>
              </a:ext>
            </a:extLst>
          </p:cNvPr>
          <p:cNvSpPr/>
          <p:nvPr/>
        </p:nvSpPr>
        <p:spPr>
          <a:xfrm>
            <a:off x="1951348" y="2414316"/>
            <a:ext cx="7937370" cy="1375260"/>
          </a:xfrm>
          <a:custGeom>
            <a:avLst/>
            <a:gdLst>
              <a:gd name="csX0" fmla="*/ 0 w 7890236"/>
              <a:gd name="csY0" fmla="*/ 151623 h 1575071"/>
              <a:gd name="csX1" fmla="*/ 4949073 w 7890236"/>
              <a:gd name="csY1" fmla="*/ 132770 h 1575071"/>
              <a:gd name="csX2" fmla="*/ 7890236 w 7890236"/>
              <a:gd name="csY2" fmla="*/ 1575071 h 1575071"/>
              <a:gd name="csX0" fmla="*/ 0 w 7890236"/>
              <a:gd name="csY0" fmla="*/ 54529 h 1477977"/>
              <a:gd name="csX1" fmla="*/ 4845378 w 7890236"/>
              <a:gd name="csY1" fmla="*/ 271346 h 1477977"/>
              <a:gd name="csX2" fmla="*/ 7890236 w 7890236"/>
              <a:gd name="csY2" fmla="*/ 1477977 h 1477977"/>
              <a:gd name="csX0" fmla="*/ 0 w 7890352"/>
              <a:gd name="csY0" fmla="*/ 54529 h 1477977"/>
              <a:gd name="csX1" fmla="*/ 4845378 w 7890352"/>
              <a:gd name="csY1" fmla="*/ 271346 h 1477977"/>
              <a:gd name="csX2" fmla="*/ 7890236 w 7890352"/>
              <a:gd name="csY2" fmla="*/ 1477977 h 1477977"/>
              <a:gd name="csX0" fmla="*/ 0 w 7890464"/>
              <a:gd name="csY0" fmla="*/ 128835 h 1552283"/>
              <a:gd name="csX1" fmla="*/ 5712644 w 7890464"/>
              <a:gd name="csY1" fmla="*/ 147689 h 1552283"/>
              <a:gd name="csX2" fmla="*/ 7890236 w 7890464"/>
              <a:gd name="csY2" fmla="*/ 1552283 h 1552283"/>
              <a:gd name="csX0" fmla="*/ 0 w 7890464"/>
              <a:gd name="csY0" fmla="*/ 128835 h 1552283"/>
              <a:gd name="csX1" fmla="*/ 5712644 w 7890464"/>
              <a:gd name="csY1" fmla="*/ 147689 h 1552283"/>
              <a:gd name="csX2" fmla="*/ 7890236 w 7890464"/>
              <a:gd name="csY2" fmla="*/ 1552283 h 1552283"/>
              <a:gd name="csX0" fmla="*/ 0 w 7890493"/>
              <a:gd name="csY0" fmla="*/ 54588 h 1478036"/>
              <a:gd name="csX1" fmla="*/ 5712644 w 7890493"/>
              <a:gd name="csY1" fmla="*/ 73442 h 1478036"/>
              <a:gd name="csX2" fmla="*/ 7890236 w 7890493"/>
              <a:gd name="csY2" fmla="*/ 1478036 h 1478036"/>
              <a:gd name="csX0" fmla="*/ 0 w 7890493"/>
              <a:gd name="csY0" fmla="*/ 0 h 1423448"/>
              <a:gd name="csX1" fmla="*/ 5712644 w 7890493"/>
              <a:gd name="csY1" fmla="*/ 18854 h 1423448"/>
              <a:gd name="csX2" fmla="*/ 7890236 w 7890493"/>
              <a:gd name="csY2" fmla="*/ 1423448 h 1423448"/>
              <a:gd name="csX0" fmla="*/ 0 w 7890236"/>
              <a:gd name="csY0" fmla="*/ 0 h 1423448"/>
              <a:gd name="csX1" fmla="*/ 7890236 w 7890236"/>
              <a:gd name="csY1" fmla="*/ 1423448 h 1423448"/>
              <a:gd name="csX0" fmla="*/ 0 w 7890236"/>
              <a:gd name="csY0" fmla="*/ 20167 h 1443615"/>
              <a:gd name="csX1" fmla="*/ 7890236 w 7890236"/>
              <a:gd name="csY1" fmla="*/ 1443615 h 1443615"/>
              <a:gd name="csX0" fmla="*/ 0 w 7890236"/>
              <a:gd name="csY0" fmla="*/ 234781 h 1658229"/>
              <a:gd name="csX1" fmla="*/ 7890236 w 7890236"/>
              <a:gd name="csY1" fmla="*/ 1658229 h 1658229"/>
              <a:gd name="csX0" fmla="*/ 0 w 7890236"/>
              <a:gd name="csY0" fmla="*/ 20692 h 1444140"/>
              <a:gd name="csX1" fmla="*/ 7890236 w 7890236"/>
              <a:gd name="csY1" fmla="*/ 1444140 h 1444140"/>
              <a:gd name="csX0" fmla="*/ 0 w 7890236"/>
              <a:gd name="csY0" fmla="*/ 48830 h 1246035"/>
              <a:gd name="csX1" fmla="*/ 7890236 w 7890236"/>
              <a:gd name="csY1" fmla="*/ 1246035 h 1246035"/>
              <a:gd name="csX0" fmla="*/ 0 w 7937370"/>
              <a:gd name="csY0" fmla="*/ 27227 h 1375260"/>
              <a:gd name="csX1" fmla="*/ 7937370 w 7937370"/>
              <a:gd name="csY1" fmla="*/ 1375260 h 1375260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7937370" h="1375260">
                <a:moveTo>
                  <a:pt x="0" y="27227"/>
                </a:moveTo>
                <a:cubicBezTo>
                  <a:pt x="4873658" y="-45044"/>
                  <a:pt x="7937369" y="-79611"/>
                  <a:pt x="7937370" y="1375260"/>
                </a:cubicBezTo>
              </a:path>
            </a:pathLst>
          </a:custGeom>
          <a:noFill/>
          <a:ln w="88900">
            <a:gradFill flip="none" rotWithShape="1">
              <a:gsLst>
                <a:gs pos="33000">
                  <a:srgbClr val="A02B93">
                    <a:alpha val="50000"/>
                  </a:srgbClr>
                </a:gs>
                <a:gs pos="0">
                  <a:schemeClr val="accent5">
                    <a:alpha val="0"/>
                  </a:schemeClr>
                </a:gs>
                <a:gs pos="100000">
                  <a:schemeClr val="accent5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Wave 1">
            <a:extLst>
              <a:ext uri="{FF2B5EF4-FFF2-40B4-BE49-F238E27FC236}">
                <a16:creationId xmlns:a16="http://schemas.microsoft.com/office/drawing/2014/main" id="{85D0E76F-7DDC-E449-F525-EFC18238DD40}"/>
              </a:ext>
            </a:extLst>
          </p:cNvPr>
          <p:cNvSpPr/>
          <p:nvPr/>
        </p:nvSpPr>
        <p:spPr>
          <a:xfrm>
            <a:off x="6916443" y="2610261"/>
            <a:ext cx="774314" cy="590139"/>
          </a:xfrm>
          <a:prstGeom prst="wave">
            <a:avLst>
              <a:gd name="adj1" fmla="val 6626"/>
              <a:gd name="adj2" fmla="val 247"/>
            </a:avLst>
          </a:prstGeom>
          <a:gradFill flip="none" rotWithShape="1">
            <a:gsLst>
              <a:gs pos="0">
                <a:schemeClr val="accent2"/>
              </a:gs>
              <a:gs pos="51000">
                <a:schemeClr val="tx2">
                  <a:lumMod val="50000"/>
                  <a:lumOff val="50000"/>
                </a:schemeClr>
              </a:gs>
              <a:gs pos="99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x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FF50979-18FA-C11A-675A-4B3FB47BD5DE}"/>
              </a:ext>
            </a:extLst>
          </p:cNvPr>
          <p:cNvSpPr>
            <a:spLocks noChangeAspect="1"/>
          </p:cNvSpPr>
          <p:nvPr/>
        </p:nvSpPr>
        <p:spPr>
          <a:xfrm>
            <a:off x="7068473" y="4409451"/>
            <a:ext cx="657537" cy="1312993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gradFill flip="none" rotWithShape="1">
            <a:gsLst>
              <a:gs pos="20000">
                <a:schemeClr val="accent2"/>
              </a:gs>
              <a:gs pos="51000">
                <a:schemeClr val="tx2">
                  <a:lumMod val="50000"/>
                  <a:lumOff val="50000"/>
                </a:schemeClr>
              </a:gs>
              <a:gs pos="8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sz="1200" dirty="0"/>
              <a:t>TRL</a:t>
            </a:r>
            <a:endParaRPr lang="fr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D73CCC-3C2D-AC55-202D-4DCEA789F919}"/>
              </a:ext>
            </a:extLst>
          </p:cNvPr>
          <p:cNvSpPr txBox="1"/>
          <p:nvPr/>
        </p:nvSpPr>
        <p:spPr>
          <a:xfrm>
            <a:off x="10786303" y="3932924"/>
            <a:ext cx="1245233" cy="383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PCS/ELT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1DC1E0C-4F64-3C85-A7EF-FF2CC5E481DE}"/>
              </a:ext>
            </a:extLst>
          </p:cNvPr>
          <p:cNvGrpSpPr/>
          <p:nvPr/>
        </p:nvGrpSpPr>
        <p:grpSpPr>
          <a:xfrm>
            <a:off x="2955048" y="64094"/>
            <a:ext cx="6922599" cy="1232397"/>
            <a:chOff x="2254048" y="112120"/>
            <a:chExt cx="6922599" cy="123239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247B2FE-E962-9080-9775-1F4AB134F30B}"/>
                </a:ext>
              </a:extLst>
            </p:cNvPr>
            <p:cNvSpPr txBox="1"/>
            <p:nvPr/>
          </p:nvSpPr>
          <p:spPr>
            <a:xfrm>
              <a:off x="3316841" y="378906"/>
              <a:ext cx="585980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3200" dirty="0">
                  <a:latin typeface="Avenir Next LT Pro Light" panose="020B0304020202020204" pitchFamily="34" charset="0"/>
                </a:rPr>
                <a:t>: a </a:t>
              </a:r>
              <a:r>
                <a:rPr lang="fr-FR" sz="3200" dirty="0" err="1">
                  <a:latin typeface="Avenir Next LT Pro Light" panose="020B0304020202020204" pitchFamily="34" charset="0"/>
                </a:rPr>
                <a:t>demonstrator</a:t>
              </a:r>
              <a:r>
                <a:rPr lang="fr-FR" sz="3200" dirty="0">
                  <a:latin typeface="Avenir Next LT Pro Light" panose="020B0304020202020204" pitchFamily="34" charset="0"/>
                </a:rPr>
                <a:t> for PCS/ELT</a:t>
              </a:r>
            </a:p>
          </p:txBody>
        </p:sp>
        <p:pic>
          <p:nvPicPr>
            <p:cNvPr id="49" name="Logo_1.png" descr="Logo_1.png">
              <a:extLst>
                <a:ext uri="{FF2B5EF4-FFF2-40B4-BE49-F238E27FC236}">
                  <a16:creationId xmlns:a16="http://schemas.microsoft.com/office/drawing/2014/main" id="{31AAEE81-F3DC-6CE2-18A9-98A851D29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048" y="112120"/>
              <a:ext cx="1232397" cy="1232397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982958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33CF9-9C92-9866-578B-1719E78F7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4B53777-4E06-52B0-9384-6707B5BB1E8E}"/>
              </a:ext>
            </a:extLst>
          </p:cNvPr>
          <p:cNvSpPr/>
          <p:nvPr/>
        </p:nvSpPr>
        <p:spPr>
          <a:xfrm>
            <a:off x="980407" y="3041197"/>
            <a:ext cx="6710350" cy="3067373"/>
          </a:xfrm>
          <a:custGeom>
            <a:avLst/>
            <a:gdLst>
              <a:gd name="csX0" fmla="*/ 0 w 6727371"/>
              <a:gd name="csY0" fmla="*/ 0 h 2474108"/>
              <a:gd name="csX1" fmla="*/ 2637064 w 6727371"/>
              <a:gd name="csY1" fmla="*/ 2351315 h 2474108"/>
              <a:gd name="csX2" fmla="*/ 6727371 w 6727371"/>
              <a:gd name="csY2" fmla="*/ 2163536 h 2474108"/>
              <a:gd name="csX3" fmla="*/ 6727371 w 6727371"/>
              <a:gd name="csY3" fmla="*/ 2163536 h 2474108"/>
              <a:gd name="csX0" fmla="*/ 0 w 6727371"/>
              <a:gd name="csY0" fmla="*/ 0 h 2184063"/>
              <a:gd name="csX1" fmla="*/ 2098222 w 6727371"/>
              <a:gd name="csY1" fmla="*/ 1926772 h 2184063"/>
              <a:gd name="csX2" fmla="*/ 6727371 w 6727371"/>
              <a:gd name="csY2" fmla="*/ 2163536 h 2184063"/>
              <a:gd name="csX3" fmla="*/ 6727371 w 6727371"/>
              <a:gd name="csY3" fmla="*/ 2163536 h 2184063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94267"/>
              <a:gd name="csX1" fmla="*/ 2098222 w 6727371"/>
              <a:gd name="csY1" fmla="*/ 1926772 h 2194267"/>
              <a:gd name="csX2" fmla="*/ 6727371 w 6727371"/>
              <a:gd name="csY2" fmla="*/ 2163536 h 2194267"/>
              <a:gd name="csX3" fmla="*/ 6727371 w 6727371"/>
              <a:gd name="csY3" fmla="*/ 2163536 h 2194267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163536"/>
              <a:gd name="csX1" fmla="*/ 2098222 w 6727371"/>
              <a:gd name="csY1" fmla="*/ 1926772 h 2163536"/>
              <a:gd name="csX2" fmla="*/ 6727371 w 6727371"/>
              <a:gd name="csY2" fmla="*/ 2163536 h 2163536"/>
              <a:gd name="csX3" fmla="*/ 6727371 w 6727371"/>
              <a:gd name="csY3" fmla="*/ 2163536 h 2163536"/>
              <a:gd name="csX0" fmla="*/ 0 w 6727371"/>
              <a:gd name="csY0" fmla="*/ 0 h 2337618"/>
              <a:gd name="csX1" fmla="*/ 2481944 w 6727371"/>
              <a:gd name="csY1" fmla="*/ 2294165 h 2337618"/>
              <a:gd name="csX2" fmla="*/ 6727371 w 6727371"/>
              <a:gd name="csY2" fmla="*/ 2163536 h 2337618"/>
              <a:gd name="csX3" fmla="*/ 6727371 w 6727371"/>
              <a:gd name="csY3" fmla="*/ 2163536 h 2337618"/>
              <a:gd name="csX0" fmla="*/ 0 w 6727371"/>
              <a:gd name="csY0" fmla="*/ 0 h 2201179"/>
              <a:gd name="csX1" fmla="*/ 2416630 w 6727371"/>
              <a:gd name="csY1" fmla="*/ 2122715 h 2201179"/>
              <a:gd name="csX2" fmla="*/ 6727371 w 6727371"/>
              <a:gd name="csY2" fmla="*/ 2163536 h 2201179"/>
              <a:gd name="csX3" fmla="*/ 6727371 w 6727371"/>
              <a:gd name="csY3" fmla="*/ 2163536 h 220117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6727371" h="2201179">
                <a:moveTo>
                  <a:pt x="0" y="0"/>
                </a:moveTo>
                <a:cubicBezTo>
                  <a:pt x="112940" y="1721984"/>
                  <a:pt x="993324" y="1974398"/>
                  <a:pt x="2416630" y="2122715"/>
                </a:cubicBezTo>
                <a:cubicBezTo>
                  <a:pt x="3839936" y="2271032"/>
                  <a:pt x="6727371" y="2163536"/>
                  <a:pt x="6727371" y="2163536"/>
                </a:cubicBezTo>
                <a:lnTo>
                  <a:pt x="6727371" y="2163536"/>
                </a:lnTo>
              </a:path>
            </a:pathLst>
          </a:custGeom>
          <a:noFill/>
          <a:ln w="98425">
            <a:gradFill flip="none" rotWithShape="1">
              <a:gsLst>
                <a:gs pos="27000">
                  <a:schemeClr val="accent2"/>
                </a:gs>
                <a:gs pos="44000">
                  <a:schemeClr val="tx2">
                    <a:lumMod val="75000"/>
                    <a:lumOff val="25000"/>
                  </a:schemeClr>
                </a:gs>
                <a:gs pos="0">
                  <a:schemeClr val="accent2">
                    <a:alpha val="0"/>
                  </a:schemeClr>
                </a:gs>
                <a:gs pos="100000">
                  <a:schemeClr val="accent6"/>
                </a:gs>
              </a:gsLst>
              <a:lin ang="2700000" scaled="1"/>
              <a:tileRect/>
            </a:gradFill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sd="2809439606">
                  <a:custGeom>
                    <a:avLst/>
                    <a:gdLst>
                      <a:gd name="csX0" fmla="*/ 0 w 6727371"/>
                      <a:gd name="csY0" fmla="*/ 0 h 2201179"/>
                      <a:gd name="csX1" fmla="*/ 2416630 w 6727371"/>
                      <a:gd name="csY1" fmla="*/ 2122715 h 2201179"/>
                      <a:gd name="csX2" fmla="*/ 6727371 w 6727371"/>
                      <a:gd name="csY2" fmla="*/ 2163536 h 2201179"/>
                      <a:gd name="csX3" fmla="*/ 6727371 w 6727371"/>
                      <a:gd name="csY3" fmla="*/ 2163536 h 220117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</a:cxnLst>
                    <a:rect l="l" t="t" r="r" b="b"/>
                    <a:pathLst>
                      <a:path w="6727371" h="2201179" extrusionOk="0">
                        <a:moveTo>
                          <a:pt x="0" y="0"/>
                        </a:moveTo>
                        <a:cubicBezTo>
                          <a:pt x="43872" y="1718440"/>
                          <a:pt x="863266" y="1941442"/>
                          <a:pt x="2416630" y="2122715"/>
                        </a:cubicBezTo>
                        <a:cubicBezTo>
                          <a:pt x="3839935" y="2271032"/>
                          <a:pt x="6727371" y="2163536"/>
                          <a:pt x="6727371" y="2163536"/>
                        </a:cubicBezTo>
                        <a:lnTo>
                          <a:pt x="6727371" y="2163536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39294C0-C0E1-8ECB-5C46-7F7863287CFA}"/>
              </a:ext>
            </a:extLst>
          </p:cNvPr>
          <p:cNvGrpSpPr>
            <a:grpSpLocks noChangeAspect="1"/>
          </p:cNvGrpSpPr>
          <p:nvPr/>
        </p:nvGrpSpPr>
        <p:grpSpPr>
          <a:xfrm>
            <a:off x="7910949" y="3937543"/>
            <a:ext cx="3983507" cy="2668040"/>
            <a:chOff x="6972889" y="3309257"/>
            <a:chExt cx="4921567" cy="3296326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A4F4510-91F3-70A6-8E5F-A45B5CF4D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98" t="11803"/>
            <a:stretch>
              <a:fillRect/>
            </a:stretch>
          </p:blipFill>
          <p:spPr>
            <a:xfrm>
              <a:off x="6972889" y="3309257"/>
              <a:ext cx="4921567" cy="3296326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AF19C03-F883-B004-888B-704833FD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26" t="24691" r="5377" b="11596"/>
            <a:stretch>
              <a:fillRect/>
            </a:stretch>
          </p:blipFill>
          <p:spPr>
            <a:xfrm>
              <a:off x="8343900" y="3790950"/>
              <a:ext cx="3228975" cy="2381250"/>
            </a:xfrm>
            <a:prstGeom prst="ellipse">
              <a:avLst/>
            </a:prstGeom>
            <a:ln>
              <a:noFill/>
            </a:ln>
            <a:effectLst>
              <a:softEdge rad="342900"/>
            </a:effec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27FF517-99E5-8A7A-8A90-8D1039C41525}"/>
              </a:ext>
            </a:extLst>
          </p:cNvPr>
          <p:cNvSpPr txBox="1"/>
          <p:nvPr/>
        </p:nvSpPr>
        <p:spPr>
          <a:xfrm>
            <a:off x="8760678" y="6391400"/>
            <a:ext cx="3137720" cy="214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NDLR - This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is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not PCS. PCS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does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not </a:t>
            </a:r>
            <a:r>
              <a:rPr lang="fr-FR" sz="800" i="1" dirty="0" err="1">
                <a:solidFill>
                  <a:schemeClr val="bg1"/>
                </a:solidFill>
                <a:latin typeface="Avenir Next LT Pro Light" panose="020B0304020202020204" pitchFamily="34" charset="0"/>
              </a:rPr>
              <a:t>even</a:t>
            </a:r>
            <a:r>
              <a:rPr lang="fr-FR" sz="800" i="1" dirty="0">
                <a:solidFill>
                  <a:schemeClr val="bg1"/>
                </a:solidFill>
                <a:latin typeface="Avenir Next LT Pro Light" panose="020B0304020202020204" pitchFamily="34" charset="0"/>
              </a:rPr>
              <a:t> have a logo.</a:t>
            </a:r>
            <a:endParaRPr lang="fr-CH" sz="800" i="1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1B15E7-9D59-85A0-9BCB-9C179D06E8FE}"/>
              </a:ext>
            </a:extLst>
          </p:cNvPr>
          <p:cNvGrpSpPr/>
          <p:nvPr/>
        </p:nvGrpSpPr>
        <p:grpSpPr>
          <a:xfrm>
            <a:off x="980407" y="3937542"/>
            <a:ext cx="6338815" cy="2463418"/>
            <a:chOff x="2677885" y="4078114"/>
            <a:chExt cx="6338815" cy="246341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D572779-6272-F271-B672-E200D94CD46E}"/>
                </a:ext>
              </a:extLst>
            </p:cNvPr>
            <p:cNvSpPr/>
            <p:nvPr/>
          </p:nvSpPr>
          <p:spPr>
            <a:xfrm>
              <a:off x="2677885" y="4078114"/>
              <a:ext cx="6338815" cy="24490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Permanent </a:t>
              </a:r>
              <a:r>
                <a:rPr lang="fr-FR" dirty="0" err="1">
                  <a:solidFill>
                    <a:schemeClr val="tx1"/>
                  </a:solidFill>
                </a:rPr>
                <a:t>improvement</a:t>
              </a:r>
              <a:r>
                <a:rPr lang="fr-FR" dirty="0">
                  <a:solidFill>
                    <a:schemeClr val="tx1"/>
                  </a:solidFill>
                </a:rPr>
                <a:t> of </a:t>
              </a:r>
              <a:r>
                <a:rPr lang="fr-FR" dirty="0" err="1">
                  <a:solidFill>
                    <a:schemeClr val="tx1"/>
                  </a:solidFill>
                </a:rPr>
                <a:t>Technology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Readiness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Level</a:t>
              </a:r>
              <a:endParaRPr lang="fr-CH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380A31D-4E87-74E7-86CE-41AAE239E582}"/>
                </a:ext>
              </a:extLst>
            </p:cNvPr>
            <p:cNvGrpSpPr/>
            <p:nvPr/>
          </p:nvGrpSpPr>
          <p:grpSpPr>
            <a:xfrm>
              <a:off x="2767254" y="4486026"/>
              <a:ext cx="1566697" cy="626679"/>
              <a:chOff x="5894" y="406762"/>
              <a:chExt cx="3024075" cy="1209630"/>
            </a:xfrm>
          </p:grpSpPr>
          <p:sp>
            <p:nvSpPr>
              <p:cNvPr id="40" name="Arrow: Chevron 39">
                <a:extLst>
                  <a:ext uri="{FF2B5EF4-FFF2-40B4-BE49-F238E27FC236}">
                    <a16:creationId xmlns:a16="http://schemas.microsoft.com/office/drawing/2014/main" id="{0D03848B-7AEE-45BE-367F-3725AE23D59B}"/>
                  </a:ext>
                </a:extLst>
              </p:cNvPr>
              <p:cNvSpPr/>
              <p:nvPr/>
            </p:nvSpPr>
            <p:spPr>
              <a:xfrm>
                <a:off x="5894" y="406762"/>
                <a:ext cx="3024075" cy="1209630"/>
              </a:xfrm>
              <a:prstGeom prst="chevron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41" name="Arrow: Chevron 4">
                <a:extLst>
                  <a:ext uri="{FF2B5EF4-FFF2-40B4-BE49-F238E27FC236}">
                    <a16:creationId xmlns:a16="http://schemas.microsoft.com/office/drawing/2014/main" id="{C8E77774-31D1-7AF0-7996-451B8D5897D6}"/>
                  </a:ext>
                </a:extLst>
              </p:cNvPr>
              <p:cNvSpPr txBox="1"/>
              <p:nvPr/>
            </p:nvSpPr>
            <p:spPr>
              <a:xfrm>
                <a:off x="610709" y="406762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Research</a:t>
                </a:r>
                <a:endParaRPr lang="fr-CH" sz="1000" kern="120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66C0BC6-3E63-8104-E8C2-EAA18AF0C9E8}"/>
                </a:ext>
              </a:extLst>
            </p:cNvPr>
            <p:cNvGrpSpPr/>
            <p:nvPr/>
          </p:nvGrpSpPr>
          <p:grpSpPr>
            <a:xfrm>
              <a:off x="4130281" y="4539294"/>
              <a:ext cx="1300359" cy="520143"/>
              <a:chOff x="2636840" y="509581"/>
              <a:chExt cx="2509982" cy="1003992"/>
            </a:xfrm>
          </p:grpSpPr>
          <p:sp>
            <p:nvSpPr>
              <p:cNvPr id="38" name="Arrow: Chevron 37">
                <a:extLst>
                  <a:ext uri="{FF2B5EF4-FFF2-40B4-BE49-F238E27FC236}">
                    <a16:creationId xmlns:a16="http://schemas.microsoft.com/office/drawing/2014/main" id="{12C9D55A-F473-7ED7-DFC9-4DCBE14F7067}"/>
                  </a:ext>
                </a:extLst>
              </p:cNvPr>
              <p:cNvSpPr/>
              <p:nvPr/>
            </p:nvSpPr>
            <p:spPr>
              <a:xfrm>
                <a:off x="2636840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9" name="Arrow: Chevron 6">
                <a:extLst>
                  <a:ext uri="{FF2B5EF4-FFF2-40B4-BE49-F238E27FC236}">
                    <a16:creationId xmlns:a16="http://schemas.microsoft.com/office/drawing/2014/main" id="{47AA041F-24F3-17BF-947D-4A6BDDE4368C}"/>
                  </a:ext>
                </a:extLst>
              </p:cNvPr>
              <p:cNvSpPr txBox="1"/>
              <p:nvPr/>
            </p:nvSpPr>
            <p:spPr>
              <a:xfrm>
                <a:off x="3138836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b="1" kern="1200" dirty="0"/>
                  <a:t>TRL1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Basic </a:t>
                </a:r>
                <a:r>
                  <a:rPr lang="fr-FR" sz="700" kern="1200" dirty="0" err="1"/>
                  <a:t>principle</a:t>
                </a:r>
                <a:endParaRPr lang="fr-CH" sz="700" kern="1200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29964C-FDF0-E934-1A54-7DD30574A03C}"/>
                </a:ext>
              </a:extLst>
            </p:cNvPr>
            <p:cNvGrpSpPr/>
            <p:nvPr/>
          </p:nvGrpSpPr>
          <p:grpSpPr>
            <a:xfrm>
              <a:off x="5248590" y="4539294"/>
              <a:ext cx="1300359" cy="520143"/>
              <a:chOff x="4795425" y="509581"/>
              <a:chExt cx="2509982" cy="1003992"/>
            </a:xfrm>
          </p:grpSpPr>
          <p:sp>
            <p:nvSpPr>
              <p:cNvPr id="36" name="Arrow: Chevron 35">
                <a:extLst>
                  <a:ext uri="{FF2B5EF4-FFF2-40B4-BE49-F238E27FC236}">
                    <a16:creationId xmlns:a16="http://schemas.microsoft.com/office/drawing/2014/main" id="{F3F61636-B035-CEB0-FA87-0B6F82D5D9A6}"/>
                  </a:ext>
                </a:extLst>
              </p:cNvPr>
              <p:cNvSpPr/>
              <p:nvPr/>
            </p:nvSpPr>
            <p:spPr>
              <a:xfrm>
                <a:off x="4795425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 dirty="0"/>
              </a:p>
            </p:txBody>
          </p:sp>
          <p:sp>
            <p:nvSpPr>
              <p:cNvPr id="37" name="Arrow: Chevron 8">
                <a:extLst>
                  <a:ext uri="{FF2B5EF4-FFF2-40B4-BE49-F238E27FC236}">
                    <a16:creationId xmlns:a16="http://schemas.microsoft.com/office/drawing/2014/main" id="{15830C48-B243-5B8E-F743-458DE1D80B57}"/>
                  </a:ext>
                </a:extLst>
              </p:cNvPr>
              <p:cNvSpPr txBox="1"/>
              <p:nvPr/>
            </p:nvSpPr>
            <p:spPr>
              <a:xfrm>
                <a:off x="5297421" y="509581"/>
                <a:ext cx="1505990" cy="10039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TRL2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Technological</a:t>
                </a:r>
                <a:r>
                  <a:rPr lang="fr-FR" sz="700" kern="1200" dirty="0"/>
                  <a:t> concept</a:t>
                </a:r>
                <a:endParaRPr lang="fr-CH" sz="700" kern="1200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A2E9618-4D9B-3E93-D286-9F0E10C31D20}"/>
                </a:ext>
              </a:extLst>
            </p:cNvPr>
            <p:cNvGrpSpPr/>
            <p:nvPr/>
          </p:nvGrpSpPr>
          <p:grpSpPr>
            <a:xfrm>
              <a:off x="6366898" y="4539294"/>
              <a:ext cx="1300359" cy="520143"/>
              <a:chOff x="6954009" y="509581"/>
              <a:chExt cx="2509982" cy="1003992"/>
            </a:xfrm>
          </p:grpSpPr>
          <p:sp>
            <p:nvSpPr>
              <p:cNvPr id="34" name="Arrow: Chevron 33">
                <a:extLst>
                  <a:ext uri="{FF2B5EF4-FFF2-40B4-BE49-F238E27FC236}">
                    <a16:creationId xmlns:a16="http://schemas.microsoft.com/office/drawing/2014/main" id="{2358D67A-5BC8-719B-A672-291DF3DD0BEF}"/>
                  </a:ext>
                </a:extLst>
              </p:cNvPr>
              <p:cNvSpPr/>
              <p:nvPr/>
            </p:nvSpPr>
            <p:spPr>
              <a:xfrm>
                <a:off x="6954009" y="509581"/>
                <a:ext cx="2509982" cy="1003992"/>
              </a:xfrm>
              <a:prstGeom prst="chevr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5" name="Arrow: Chevron 10">
                <a:extLst>
                  <a:ext uri="{FF2B5EF4-FFF2-40B4-BE49-F238E27FC236}">
                    <a16:creationId xmlns:a16="http://schemas.microsoft.com/office/drawing/2014/main" id="{5933230A-42C1-F1D7-5D31-29FED9F64929}"/>
                  </a:ext>
                </a:extLst>
              </p:cNvPr>
              <p:cNvSpPr txBox="1"/>
              <p:nvPr/>
            </p:nvSpPr>
            <p:spPr>
              <a:xfrm>
                <a:off x="7456005" y="509581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TRL3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Proof of concept</a:t>
                </a:r>
                <a:endParaRPr lang="fr-CH" sz="700" kern="12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C895B08-9037-E0FD-72BE-05107A8AB763}"/>
                </a:ext>
              </a:extLst>
            </p:cNvPr>
            <p:cNvGrpSpPr/>
            <p:nvPr/>
          </p:nvGrpSpPr>
          <p:grpSpPr>
            <a:xfrm>
              <a:off x="3408570" y="5200440"/>
              <a:ext cx="1566697" cy="626679"/>
              <a:chOff x="1071246" y="1785740"/>
              <a:chExt cx="3024075" cy="1209630"/>
            </a:xfrm>
          </p:grpSpPr>
          <p:sp>
            <p:nvSpPr>
              <p:cNvPr id="32" name="Arrow: Chevron 31">
                <a:extLst>
                  <a:ext uri="{FF2B5EF4-FFF2-40B4-BE49-F238E27FC236}">
                    <a16:creationId xmlns:a16="http://schemas.microsoft.com/office/drawing/2014/main" id="{D56434B6-5C50-6435-84BF-BDC41670A7E6}"/>
                  </a:ext>
                </a:extLst>
              </p:cNvPr>
              <p:cNvSpPr/>
              <p:nvPr/>
            </p:nvSpPr>
            <p:spPr>
              <a:xfrm>
                <a:off x="1071246" y="1785740"/>
                <a:ext cx="3024075" cy="1209630"/>
              </a:xfrm>
              <a:prstGeom prst="chevron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33" name="Arrow: Chevron 12">
                <a:extLst>
                  <a:ext uri="{FF2B5EF4-FFF2-40B4-BE49-F238E27FC236}">
                    <a16:creationId xmlns:a16="http://schemas.microsoft.com/office/drawing/2014/main" id="{684F52FC-006E-5D44-939F-B0A40AB9D311}"/>
                  </a:ext>
                </a:extLst>
              </p:cNvPr>
              <p:cNvSpPr txBox="1"/>
              <p:nvPr/>
            </p:nvSpPr>
            <p:spPr>
              <a:xfrm>
                <a:off x="1676061" y="1785740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Development</a:t>
                </a:r>
                <a:endParaRPr lang="fr-CH" sz="1000" kern="12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D4A4B78-D017-E1DB-F93A-82B927AFAD05}"/>
                </a:ext>
              </a:extLst>
            </p:cNvPr>
            <p:cNvGrpSpPr/>
            <p:nvPr/>
          </p:nvGrpSpPr>
          <p:grpSpPr>
            <a:xfrm>
              <a:off x="4768130" y="5250238"/>
              <a:ext cx="1300359" cy="520143"/>
              <a:chOff x="3695500" y="1881862"/>
              <a:chExt cx="2509982" cy="1003992"/>
            </a:xfrm>
          </p:grpSpPr>
          <p:sp>
            <p:nvSpPr>
              <p:cNvPr id="30" name="Arrow: Chevron 29">
                <a:extLst>
                  <a:ext uri="{FF2B5EF4-FFF2-40B4-BE49-F238E27FC236}">
                    <a16:creationId xmlns:a16="http://schemas.microsoft.com/office/drawing/2014/main" id="{5900BA25-AA13-488C-7E6F-CC6CF66D6DF2}"/>
                  </a:ext>
                </a:extLst>
              </p:cNvPr>
              <p:cNvSpPr/>
              <p:nvPr/>
            </p:nvSpPr>
            <p:spPr>
              <a:xfrm>
                <a:off x="3695500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31" name="Arrow: Chevron 14">
                <a:extLst>
                  <a:ext uri="{FF2B5EF4-FFF2-40B4-BE49-F238E27FC236}">
                    <a16:creationId xmlns:a16="http://schemas.microsoft.com/office/drawing/2014/main" id="{963C53BF-F077-B49B-7F0E-FE008CCDFF10}"/>
                  </a:ext>
                </a:extLst>
              </p:cNvPr>
              <p:cNvSpPr txBox="1"/>
              <p:nvPr/>
            </p:nvSpPr>
            <p:spPr>
              <a:xfrm>
                <a:off x="4197496" y="1881862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TRL4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Lab</a:t>
                </a:r>
                <a:r>
                  <a:rPr lang="fr-FR" sz="700" kern="1200" dirty="0"/>
                  <a:t> validation</a:t>
                </a:r>
                <a:endParaRPr lang="fr-CH" sz="700" kern="120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527979B-1092-D2E4-CBF5-6065FB2A87BC}"/>
                </a:ext>
              </a:extLst>
            </p:cNvPr>
            <p:cNvGrpSpPr/>
            <p:nvPr/>
          </p:nvGrpSpPr>
          <p:grpSpPr>
            <a:xfrm>
              <a:off x="5886438" y="5250238"/>
              <a:ext cx="1300359" cy="520143"/>
              <a:chOff x="5854085" y="1881862"/>
              <a:chExt cx="2509982" cy="1003992"/>
            </a:xfrm>
          </p:grpSpPr>
          <p:sp>
            <p:nvSpPr>
              <p:cNvPr id="28" name="Arrow: Chevron 27">
                <a:extLst>
                  <a:ext uri="{FF2B5EF4-FFF2-40B4-BE49-F238E27FC236}">
                    <a16:creationId xmlns:a16="http://schemas.microsoft.com/office/drawing/2014/main" id="{E15589E4-542F-DE2F-39DF-21D7CDD77806}"/>
                  </a:ext>
                </a:extLst>
              </p:cNvPr>
              <p:cNvSpPr/>
              <p:nvPr/>
            </p:nvSpPr>
            <p:spPr>
              <a:xfrm>
                <a:off x="5854085" y="1881862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  <a:alpha val="9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9" name="Arrow: Chevron 16">
                <a:extLst>
                  <a:ext uri="{FF2B5EF4-FFF2-40B4-BE49-F238E27FC236}">
                    <a16:creationId xmlns:a16="http://schemas.microsoft.com/office/drawing/2014/main" id="{A3231D85-0A0A-21F1-068D-0358B7179096}"/>
                  </a:ext>
                </a:extLst>
              </p:cNvPr>
              <p:cNvSpPr txBox="1"/>
              <p:nvPr/>
            </p:nvSpPr>
            <p:spPr>
              <a:xfrm>
                <a:off x="6356080" y="1881862"/>
                <a:ext cx="2007987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TRL5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Validation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62A1458-BAA7-A95F-734A-B1462CF96C0C}"/>
                </a:ext>
              </a:extLst>
            </p:cNvPr>
            <p:cNvGrpSpPr/>
            <p:nvPr/>
          </p:nvGrpSpPr>
          <p:grpSpPr>
            <a:xfrm>
              <a:off x="7004746" y="5250238"/>
              <a:ext cx="1300359" cy="520143"/>
              <a:chOff x="6959903" y="1834906"/>
              <a:chExt cx="2509982" cy="1003992"/>
            </a:xfrm>
          </p:grpSpPr>
          <p:sp>
            <p:nvSpPr>
              <p:cNvPr id="26" name="Arrow: Chevron 25">
                <a:extLst>
                  <a:ext uri="{FF2B5EF4-FFF2-40B4-BE49-F238E27FC236}">
                    <a16:creationId xmlns:a16="http://schemas.microsoft.com/office/drawing/2014/main" id="{F5D87A8B-7D73-CCC2-761A-07D78BDCD652}"/>
                  </a:ext>
                </a:extLst>
              </p:cNvPr>
              <p:cNvSpPr/>
              <p:nvPr/>
            </p:nvSpPr>
            <p:spPr>
              <a:xfrm>
                <a:off x="6959903" y="1834906"/>
                <a:ext cx="2509982" cy="1003992"/>
              </a:xfrm>
              <a:prstGeom prst="chevron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7" name="Arrow: Chevron 18">
                <a:extLst>
                  <a:ext uri="{FF2B5EF4-FFF2-40B4-BE49-F238E27FC236}">
                    <a16:creationId xmlns:a16="http://schemas.microsoft.com/office/drawing/2014/main" id="{A295346B-CAC2-CB0B-0EDD-07E9743B191D}"/>
                  </a:ext>
                </a:extLst>
              </p:cNvPr>
              <p:cNvSpPr txBox="1"/>
              <p:nvPr/>
            </p:nvSpPr>
            <p:spPr>
              <a:xfrm>
                <a:off x="7360157" y="1834906"/>
                <a:ext cx="1796832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TRL6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Demonstration</a:t>
                </a:r>
                <a:r>
                  <a:rPr lang="fr-FR" sz="700" kern="1200" dirty="0"/>
                  <a:t> in relevant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453F82-DA25-D86A-5561-4C954C9116AA}"/>
                </a:ext>
              </a:extLst>
            </p:cNvPr>
            <p:cNvGrpSpPr/>
            <p:nvPr/>
          </p:nvGrpSpPr>
          <p:grpSpPr>
            <a:xfrm>
              <a:off x="4051235" y="5914853"/>
              <a:ext cx="1566697" cy="626679"/>
              <a:chOff x="5894" y="3164719"/>
              <a:chExt cx="3024075" cy="1209630"/>
            </a:xfrm>
          </p:grpSpPr>
          <p:sp>
            <p:nvSpPr>
              <p:cNvPr id="24" name="Arrow: Chevron 23">
                <a:extLst>
                  <a:ext uri="{FF2B5EF4-FFF2-40B4-BE49-F238E27FC236}">
                    <a16:creationId xmlns:a16="http://schemas.microsoft.com/office/drawing/2014/main" id="{F01F9BA8-53F1-1102-D8AB-6F05AD24FE0E}"/>
                  </a:ext>
                </a:extLst>
              </p:cNvPr>
              <p:cNvSpPr/>
              <p:nvPr/>
            </p:nvSpPr>
            <p:spPr>
              <a:xfrm>
                <a:off x="5894" y="3164719"/>
                <a:ext cx="3024075" cy="1209630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CH" sz="800"/>
              </a:p>
            </p:txBody>
          </p:sp>
          <p:sp>
            <p:nvSpPr>
              <p:cNvPr id="25" name="Arrow: Chevron 20">
                <a:extLst>
                  <a:ext uri="{FF2B5EF4-FFF2-40B4-BE49-F238E27FC236}">
                    <a16:creationId xmlns:a16="http://schemas.microsoft.com/office/drawing/2014/main" id="{7BBAB0FB-82E9-B859-BF6C-77A3A4A3463E}"/>
                  </a:ext>
                </a:extLst>
              </p:cNvPr>
              <p:cNvSpPr txBox="1"/>
              <p:nvPr/>
            </p:nvSpPr>
            <p:spPr>
              <a:xfrm>
                <a:off x="610709" y="3164719"/>
                <a:ext cx="1814445" cy="1209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15240" rIns="0" bIns="15240" numCol="1" spcCol="1270" anchor="ctr" anchorCtr="0">
                <a:noAutofit/>
              </a:bodyPr>
              <a:lstStyle/>
              <a:p>
                <a:pPr marL="0" lvl="0" indent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 err="1"/>
                  <a:t>Deployment</a:t>
                </a:r>
                <a:endParaRPr lang="fr-CH" sz="1000" kern="1200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07A5662-A4B9-F00B-CFD8-2670978D2C16}"/>
                </a:ext>
              </a:extLst>
            </p:cNvPr>
            <p:cNvGrpSpPr/>
            <p:nvPr/>
          </p:nvGrpSpPr>
          <p:grpSpPr>
            <a:xfrm>
              <a:off x="5414262" y="5968121"/>
              <a:ext cx="1378379" cy="520143"/>
              <a:chOff x="2636840" y="3267537"/>
              <a:chExt cx="2660579" cy="1003992"/>
            </a:xfrm>
          </p:grpSpPr>
          <p:sp>
            <p:nvSpPr>
              <p:cNvPr id="22" name="Arrow: Chevron 21">
                <a:extLst>
                  <a:ext uri="{FF2B5EF4-FFF2-40B4-BE49-F238E27FC236}">
                    <a16:creationId xmlns:a16="http://schemas.microsoft.com/office/drawing/2014/main" id="{4044D068-AA32-DE4A-3C43-5D36CCE3C59D}"/>
                  </a:ext>
                </a:extLst>
              </p:cNvPr>
              <p:cNvSpPr/>
              <p:nvPr/>
            </p:nvSpPr>
            <p:spPr>
              <a:xfrm>
                <a:off x="2636840" y="3267537"/>
                <a:ext cx="2509982" cy="1003992"/>
              </a:xfrm>
              <a:prstGeom prst="chevron">
                <a:avLst/>
              </a:prstGeom>
              <a:solidFill>
                <a:srgbClr val="B4E5A2"/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3" name="Arrow: Chevron 22">
                <a:extLst>
                  <a:ext uri="{FF2B5EF4-FFF2-40B4-BE49-F238E27FC236}">
                    <a16:creationId xmlns:a16="http://schemas.microsoft.com/office/drawing/2014/main" id="{FD357457-4C06-78AA-3A64-FB85EE143E1D}"/>
                  </a:ext>
                </a:extLst>
              </p:cNvPr>
              <p:cNvSpPr txBox="1"/>
              <p:nvPr/>
            </p:nvSpPr>
            <p:spPr>
              <a:xfrm>
                <a:off x="2927471" y="3267537"/>
                <a:ext cx="2369948" cy="100399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TRL7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 err="1"/>
                  <a:t>Prorototype</a:t>
                </a:r>
                <a:r>
                  <a:rPr lang="fr-FR" sz="700" kern="1200" dirty="0"/>
                  <a:t> </a:t>
                </a:r>
                <a:r>
                  <a:rPr lang="fr-FR" sz="700" kern="1200" dirty="0" err="1"/>
                  <a:t>demo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operationnal</a:t>
                </a:r>
                <a:r>
                  <a:rPr lang="fr-FR" sz="700" dirty="0"/>
                  <a:t>            </a:t>
                </a:r>
                <a:r>
                  <a:rPr lang="fr-FR" sz="700" kern="1200" dirty="0" err="1"/>
                  <a:t>environment</a:t>
                </a:r>
                <a:endParaRPr lang="fr-CH" sz="700" kern="1200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3C7C17-7177-7C0A-D890-EBE7EA467DD7}"/>
                </a:ext>
              </a:extLst>
            </p:cNvPr>
            <p:cNvGrpSpPr/>
            <p:nvPr/>
          </p:nvGrpSpPr>
          <p:grpSpPr>
            <a:xfrm>
              <a:off x="6532570" y="5968121"/>
              <a:ext cx="1300359" cy="520143"/>
              <a:chOff x="4795425" y="3267537"/>
              <a:chExt cx="2509982" cy="1003992"/>
            </a:xfrm>
          </p:grpSpPr>
          <p:sp>
            <p:nvSpPr>
              <p:cNvPr id="20" name="Arrow: Chevron 19">
                <a:extLst>
                  <a:ext uri="{FF2B5EF4-FFF2-40B4-BE49-F238E27FC236}">
                    <a16:creationId xmlns:a16="http://schemas.microsoft.com/office/drawing/2014/main" id="{33E35456-4594-8065-F58C-EB183DAB9D20}"/>
                  </a:ext>
                </a:extLst>
              </p:cNvPr>
              <p:cNvSpPr/>
              <p:nvPr/>
            </p:nvSpPr>
            <p:spPr>
              <a:xfrm>
                <a:off x="4795425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21" name="Arrow: Chevron 24">
                <a:extLst>
                  <a:ext uri="{FF2B5EF4-FFF2-40B4-BE49-F238E27FC236}">
                    <a16:creationId xmlns:a16="http://schemas.microsoft.com/office/drawing/2014/main" id="{B5D5C402-9EB0-2CAF-46CD-492898A16ACA}"/>
                  </a:ext>
                </a:extLst>
              </p:cNvPr>
              <p:cNvSpPr txBox="1"/>
              <p:nvPr/>
            </p:nvSpPr>
            <p:spPr>
              <a:xfrm>
                <a:off x="5297421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TRL8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complete</a:t>
                </a:r>
                <a:r>
                  <a:rPr lang="fr-FR" sz="700" kern="1200" dirty="0"/>
                  <a:t> and </a:t>
                </a:r>
                <a:r>
                  <a:rPr lang="fr-FR" sz="700" kern="1200" dirty="0" err="1"/>
                  <a:t>qualified</a:t>
                </a:r>
                <a:endParaRPr lang="fr-CH" sz="700" kern="1200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B541DE9-6D9E-4969-0890-7481AF6EEA4B}"/>
                </a:ext>
              </a:extLst>
            </p:cNvPr>
            <p:cNvGrpSpPr/>
            <p:nvPr/>
          </p:nvGrpSpPr>
          <p:grpSpPr>
            <a:xfrm>
              <a:off x="7650878" y="5968121"/>
              <a:ext cx="1300359" cy="520143"/>
              <a:chOff x="6954009" y="3267537"/>
              <a:chExt cx="2509982" cy="1003992"/>
            </a:xfrm>
          </p:grpSpPr>
          <p:sp>
            <p:nvSpPr>
              <p:cNvPr id="18" name="Arrow: Chevron 17">
                <a:extLst>
                  <a:ext uri="{FF2B5EF4-FFF2-40B4-BE49-F238E27FC236}">
                    <a16:creationId xmlns:a16="http://schemas.microsoft.com/office/drawing/2014/main" id="{B21DB92D-7A48-9362-57CD-335F50314311}"/>
                  </a:ext>
                </a:extLst>
              </p:cNvPr>
              <p:cNvSpPr/>
              <p:nvPr/>
            </p:nvSpPr>
            <p:spPr>
              <a:xfrm>
                <a:off x="6954009" y="3267537"/>
                <a:ext cx="2509982" cy="1003992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endParaRPr lang="fr-CH" sz="700"/>
              </a:p>
            </p:txBody>
          </p:sp>
          <p:sp>
            <p:nvSpPr>
              <p:cNvPr id="19" name="Arrow: Chevron 26">
                <a:extLst>
                  <a:ext uri="{FF2B5EF4-FFF2-40B4-BE49-F238E27FC236}">
                    <a16:creationId xmlns:a16="http://schemas.microsoft.com/office/drawing/2014/main" id="{0589D9F1-5466-B694-0907-93A0C3AF931B}"/>
                  </a:ext>
                </a:extLst>
              </p:cNvPr>
              <p:cNvSpPr txBox="1"/>
              <p:nvPr/>
            </p:nvSpPr>
            <p:spPr>
              <a:xfrm>
                <a:off x="7456005" y="3267537"/>
                <a:ext cx="1505990" cy="100399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10795" rIns="0" bIns="10795" numCol="1" spcCol="1270" anchor="ctr" anchorCtr="0">
                <a:noAutofit/>
              </a:bodyPr>
              <a:lstStyle/>
              <a:p>
                <a:pPr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700" b="1" dirty="0"/>
                  <a:t>TRL9</a:t>
                </a:r>
              </a:p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700" kern="1200" dirty="0"/>
                  <a:t>System </a:t>
                </a:r>
                <a:r>
                  <a:rPr lang="fr-FR" sz="700" kern="1200" dirty="0" err="1"/>
                  <a:t>proven</a:t>
                </a:r>
                <a:r>
                  <a:rPr lang="fr-FR" sz="700" kern="1200" dirty="0"/>
                  <a:t> in </a:t>
                </a:r>
                <a:r>
                  <a:rPr lang="fr-FR" sz="700" kern="1200" dirty="0" err="1"/>
                  <a:t>opetration</a:t>
                </a:r>
                <a:endParaRPr lang="fr-FR" sz="700" kern="1200" dirty="0"/>
              </a:p>
            </p:txBody>
          </p:sp>
        </p:grpSp>
      </p:grpSp>
      <p:pic>
        <p:nvPicPr>
          <p:cNvPr id="47" name="Logo_1.png" descr="Logo_1.png">
            <a:extLst>
              <a:ext uri="{FF2B5EF4-FFF2-40B4-BE49-F238E27FC236}">
                <a16:creationId xmlns:a16="http://schemas.microsoft.com/office/drawing/2014/main" id="{79F666C8-F0F0-3838-CA43-5B9DE3B19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921" y="1808800"/>
            <a:ext cx="1232397" cy="123239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8AFE896-BAFE-BC4D-E78D-D08DAD7E1EAA}"/>
              </a:ext>
            </a:extLst>
          </p:cNvPr>
          <p:cNvSpPr/>
          <p:nvPr/>
        </p:nvSpPr>
        <p:spPr>
          <a:xfrm>
            <a:off x="1951348" y="1454840"/>
            <a:ext cx="9134574" cy="2401970"/>
          </a:xfrm>
          <a:custGeom>
            <a:avLst/>
            <a:gdLst>
              <a:gd name="csX0" fmla="*/ 0 w 9389097"/>
              <a:gd name="csY0" fmla="*/ 587926 h 2397873"/>
              <a:gd name="csX1" fmla="*/ 6438508 w 9389097"/>
              <a:gd name="csY1" fmla="*/ 107159 h 2397873"/>
              <a:gd name="csX2" fmla="*/ 9389097 w 9389097"/>
              <a:gd name="csY2" fmla="*/ 2397873 h 2397873"/>
              <a:gd name="csX3" fmla="*/ 9389097 w 9389097"/>
              <a:gd name="csY3" fmla="*/ 2397873 h 2397873"/>
              <a:gd name="csX0" fmla="*/ 0 w 9389097"/>
              <a:gd name="csY0" fmla="*/ 335576 h 2145523"/>
              <a:gd name="csX1" fmla="*/ 6457362 w 9389097"/>
              <a:gd name="csY1" fmla="*/ 194174 h 2145523"/>
              <a:gd name="csX2" fmla="*/ 9389097 w 9389097"/>
              <a:gd name="csY2" fmla="*/ 2145523 h 2145523"/>
              <a:gd name="csX3" fmla="*/ 9389097 w 9389097"/>
              <a:gd name="csY3" fmla="*/ 2145523 h 2145523"/>
              <a:gd name="csX0" fmla="*/ 0 w 9389097"/>
              <a:gd name="csY0" fmla="*/ 335576 h 2145523"/>
              <a:gd name="csX1" fmla="*/ 6457362 w 9389097"/>
              <a:gd name="csY1" fmla="*/ 194174 h 2145523"/>
              <a:gd name="csX2" fmla="*/ 9389097 w 9389097"/>
              <a:gd name="csY2" fmla="*/ 2145523 h 2145523"/>
              <a:gd name="csX3" fmla="*/ 9389097 w 9389097"/>
              <a:gd name="csY3" fmla="*/ 2145523 h 2145523"/>
              <a:gd name="csX0" fmla="*/ 0 w 9389097"/>
              <a:gd name="csY0" fmla="*/ 335576 h 2145523"/>
              <a:gd name="csX1" fmla="*/ 6457362 w 9389097"/>
              <a:gd name="csY1" fmla="*/ 194174 h 2145523"/>
              <a:gd name="csX2" fmla="*/ 9389097 w 9389097"/>
              <a:gd name="csY2" fmla="*/ 2145523 h 2145523"/>
              <a:gd name="csX0" fmla="*/ 0 w 6457362"/>
              <a:gd name="csY0" fmla="*/ 335576 h 335576"/>
              <a:gd name="csX1" fmla="*/ 6457362 w 6457362"/>
              <a:gd name="csY1" fmla="*/ 194174 h 335576"/>
              <a:gd name="csX0" fmla="*/ 0 w 9134574"/>
              <a:gd name="csY0" fmla="*/ 52806 h 1864159"/>
              <a:gd name="csX1" fmla="*/ 9134574 w 9134574"/>
              <a:gd name="csY1" fmla="*/ 1864159 h 1864159"/>
              <a:gd name="csX0" fmla="*/ 0 w 9134574"/>
              <a:gd name="csY0" fmla="*/ 544096 h 2355449"/>
              <a:gd name="csX1" fmla="*/ 9134574 w 9134574"/>
              <a:gd name="csY1" fmla="*/ 2355449 h 2355449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9134574" h="2355449">
                <a:moveTo>
                  <a:pt x="0" y="544096"/>
                </a:moveTo>
                <a:cubicBezTo>
                  <a:pt x="2436829" y="152883"/>
                  <a:pt x="9096868" y="-1098209"/>
                  <a:pt x="9134574" y="2355449"/>
                </a:cubicBezTo>
              </a:path>
            </a:pathLst>
          </a:custGeom>
          <a:noFill/>
          <a:ln w="88900">
            <a:gradFill flip="none" rotWithShape="1">
              <a:gsLst>
                <a:gs pos="0">
                  <a:srgbClr val="FF0000">
                    <a:alpha val="0"/>
                  </a:srgbClr>
                </a:gs>
                <a:gs pos="100000">
                  <a:srgbClr val="FF0000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39A82B-84DC-F410-5A1B-D261EA0650A3}"/>
              </a:ext>
            </a:extLst>
          </p:cNvPr>
          <p:cNvSpPr txBox="1"/>
          <p:nvPr/>
        </p:nvSpPr>
        <p:spPr>
          <a:xfrm>
            <a:off x="5941851" y="1522121"/>
            <a:ext cx="2389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Avenir Next LT Pro Light" panose="020B0304020202020204" pitchFamily="34" charset="0"/>
              </a:rPr>
              <a:t>Rebound</a:t>
            </a:r>
            <a:r>
              <a:rPr lang="fr-FR" dirty="0">
                <a:latin typeface="Avenir Next LT Pro Light" panose="020B0304020202020204" pitchFamily="34" charset="0"/>
              </a:rPr>
              <a:t> </a:t>
            </a:r>
            <a:r>
              <a:rPr lang="fr-FR" dirty="0" err="1">
                <a:latin typeface="Avenir Next LT Pro Light" panose="020B0304020202020204" pitchFamily="34" charset="0"/>
              </a:rPr>
              <a:t>effect</a:t>
            </a:r>
            <a:endParaRPr lang="fr-FR" dirty="0">
              <a:latin typeface="Avenir Next LT Pro Light" panose="020B03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039A99-CADE-4465-AC06-E37558372373}"/>
              </a:ext>
            </a:extLst>
          </p:cNvPr>
          <p:cNvSpPr txBox="1"/>
          <p:nvPr/>
        </p:nvSpPr>
        <p:spPr>
          <a:xfrm>
            <a:off x="6058894" y="1027603"/>
            <a:ext cx="2389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Avenir Next LT Pro Light" panose="020B0304020202020204" pitchFamily="34" charset="0"/>
              </a:rPr>
              <a:t>Emerging</a:t>
            </a:r>
            <a:r>
              <a:rPr lang="fr-FR" dirty="0">
                <a:latin typeface="Avenir Next LT Pro Light" panose="020B0304020202020204" pitchFamily="34" charset="0"/>
              </a:rPr>
              <a:t> science</a:t>
            </a:r>
          </a:p>
        </p:txBody>
      </p:sp>
      <p:sp>
        <p:nvSpPr>
          <p:cNvPr id="49" name="Multiplication Sign 48">
            <a:extLst>
              <a:ext uri="{FF2B5EF4-FFF2-40B4-BE49-F238E27FC236}">
                <a16:creationId xmlns:a16="http://schemas.microsoft.com/office/drawing/2014/main" id="{42BB3D5C-AF4B-7B15-873A-80A33F34EEE2}"/>
              </a:ext>
            </a:extLst>
          </p:cNvPr>
          <p:cNvSpPr/>
          <p:nvPr/>
        </p:nvSpPr>
        <p:spPr>
          <a:xfrm>
            <a:off x="5423010" y="766983"/>
            <a:ext cx="3141356" cy="1414519"/>
          </a:xfrm>
          <a:prstGeom prst="mathMultiply">
            <a:avLst>
              <a:gd name="adj1" fmla="val 9271"/>
            </a:avLst>
          </a:prstGeom>
          <a:solidFill>
            <a:srgbClr val="FF0000">
              <a:alpha val="30196"/>
            </a:srgb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40CFD42-8A57-95BF-C1CD-B3C7853C5091}"/>
              </a:ext>
            </a:extLst>
          </p:cNvPr>
          <p:cNvSpPr>
            <a:spLocks noChangeAspect="1"/>
          </p:cNvSpPr>
          <p:nvPr/>
        </p:nvSpPr>
        <p:spPr>
          <a:xfrm>
            <a:off x="7068473" y="4409451"/>
            <a:ext cx="657537" cy="1312993"/>
          </a:xfrm>
          <a:custGeom>
            <a:avLst/>
            <a:gdLst>
              <a:gd name="csX0" fmla="*/ 209549 w 473427"/>
              <a:gd name="csY0" fmla="*/ 783431 h 945356"/>
              <a:gd name="csX1" fmla="*/ 273843 w 473427"/>
              <a:gd name="csY1" fmla="*/ 783431 h 945356"/>
              <a:gd name="csX2" fmla="*/ 245267 w 473427"/>
              <a:gd name="csY2" fmla="*/ 945356 h 945356"/>
              <a:gd name="csX3" fmla="*/ 209549 w 473427"/>
              <a:gd name="csY3" fmla="*/ 783431 h 945356"/>
              <a:gd name="csX4" fmla="*/ 229998 w 473427"/>
              <a:gd name="csY4" fmla="*/ 0 h 945356"/>
              <a:gd name="csX5" fmla="*/ 392103 w 473427"/>
              <a:gd name="csY5" fmla="*/ 535310 h 945356"/>
              <a:gd name="csX6" fmla="*/ 390278 w 473427"/>
              <a:gd name="csY6" fmla="*/ 540778 h 945356"/>
              <a:gd name="csX7" fmla="*/ 473427 w 473427"/>
              <a:gd name="csY7" fmla="*/ 580032 h 945356"/>
              <a:gd name="csX8" fmla="*/ 471046 w 473427"/>
              <a:gd name="csY8" fmla="*/ 833536 h 945356"/>
              <a:gd name="csX9" fmla="*/ 404371 w 473427"/>
              <a:gd name="csY9" fmla="*/ 861703 h 945356"/>
              <a:gd name="csX10" fmla="*/ 324283 w 473427"/>
              <a:gd name="csY10" fmla="*/ 712205 h 945356"/>
              <a:gd name="csX11" fmla="*/ 320310 w 473427"/>
              <a:gd name="csY11" fmla="*/ 696592 h 945356"/>
              <a:gd name="csX12" fmla="*/ 284767 w 473427"/>
              <a:gd name="csY12" fmla="*/ 750093 h 945356"/>
              <a:gd name="csX13" fmla="*/ 201423 w 473427"/>
              <a:gd name="csY13" fmla="*/ 747712 h 945356"/>
              <a:gd name="csX14" fmla="*/ 157285 w 473427"/>
              <a:gd name="csY14" fmla="*/ 680209 h 945356"/>
              <a:gd name="csX15" fmla="*/ 149145 w 473427"/>
              <a:gd name="csY15" fmla="*/ 712205 h 945356"/>
              <a:gd name="csX16" fmla="*/ 69056 w 473427"/>
              <a:gd name="csY16" fmla="*/ 861703 h 945356"/>
              <a:gd name="csX17" fmla="*/ 2381 w 473427"/>
              <a:gd name="csY17" fmla="*/ 833536 h 945356"/>
              <a:gd name="csX18" fmla="*/ 0 w 473427"/>
              <a:gd name="csY18" fmla="*/ 580032 h 945356"/>
              <a:gd name="csX19" fmla="*/ 91858 w 473427"/>
              <a:gd name="csY19" fmla="*/ 536666 h 945356"/>
              <a:gd name="csX20" fmla="*/ 86864 w 473427"/>
              <a:gd name="csY20" fmla="*/ 522764 h 945356"/>
              <a:gd name="csX21" fmla="*/ 229998 w 473427"/>
              <a:gd name="csY21" fmla="*/ 0 h 945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473427" h="945356">
                <a:moveTo>
                  <a:pt x="209549" y="783431"/>
                </a:moveTo>
                <a:cubicBezTo>
                  <a:pt x="252411" y="821531"/>
                  <a:pt x="252412" y="783431"/>
                  <a:pt x="273843" y="783431"/>
                </a:cubicBezTo>
                <a:cubicBezTo>
                  <a:pt x="279796" y="810419"/>
                  <a:pt x="255983" y="945356"/>
                  <a:pt x="245267" y="945356"/>
                </a:cubicBezTo>
                <a:cubicBezTo>
                  <a:pt x="234551" y="945356"/>
                  <a:pt x="204786" y="810419"/>
                  <a:pt x="209549" y="783431"/>
                </a:cubicBezTo>
                <a:close/>
                <a:moveTo>
                  <a:pt x="229998" y="0"/>
                </a:moveTo>
                <a:cubicBezTo>
                  <a:pt x="244830" y="11608"/>
                  <a:pt x="468741" y="238580"/>
                  <a:pt x="392103" y="535310"/>
                </a:cubicBezTo>
                <a:lnTo>
                  <a:pt x="390278" y="540778"/>
                </a:lnTo>
                <a:lnTo>
                  <a:pt x="473427" y="580032"/>
                </a:lnTo>
                <a:cubicBezTo>
                  <a:pt x="472633" y="664533"/>
                  <a:pt x="469458" y="803662"/>
                  <a:pt x="471046" y="833536"/>
                </a:cubicBezTo>
                <a:cubicBezTo>
                  <a:pt x="472634" y="863410"/>
                  <a:pt x="430962" y="890298"/>
                  <a:pt x="404371" y="861703"/>
                </a:cubicBezTo>
                <a:cubicBezTo>
                  <a:pt x="384428" y="840258"/>
                  <a:pt x="344839" y="769360"/>
                  <a:pt x="324283" y="712205"/>
                </a:cubicBezTo>
                <a:lnTo>
                  <a:pt x="320310" y="696592"/>
                </a:lnTo>
                <a:lnTo>
                  <a:pt x="284767" y="750093"/>
                </a:lnTo>
                <a:lnTo>
                  <a:pt x="201423" y="747712"/>
                </a:lnTo>
                <a:lnTo>
                  <a:pt x="157285" y="680209"/>
                </a:lnTo>
                <a:lnTo>
                  <a:pt x="149145" y="712205"/>
                </a:lnTo>
                <a:cubicBezTo>
                  <a:pt x="128588" y="769360"/>
                  <a:pt x="89000" y="840258"/>
                  <a:pt x="69056" y="861703"/>
                </a:cubicBezTo>
                <a:cubicBezTo>
                  <a:pt x="42465" y="890298"/>
                  <a:pt x="793" y="863410"/>
                  <a:pt x="2381" y="833536"/>
                </a:cubicBezTo>
                <a:cubicBezTo>
                  <a:pt x="3969" y="803662"/>
                  <a:pt x="794" y="664533"/>
                  <a:pt x="0" y="580032"/>
                </a:cubicBezTo>
                <a:lnTo>
                  <a:pt x="91858" y="536666"/>
                </a:lnTo>
                <a:lnTo>
                  <a:pt x="86864" y="522764"/>
                </a:lnTo>
                <a:cubicBezTo>
                  <a:pt x="-1206" y="218427"/>
                  <a:pt x="208716" y="10963"/>
                  <a:pt x="229998" y="0"/>
                </a:cubicBezTo>
                <a:close/>
              </a:path>
            </a:pathLst>
          </a:custGeom>
          <a:gradFill flip="none" rotWithShape="1">
            <a:gsLst>
              <a:gs pos="20000">
                <a:schemeClr val="accent2"/>
              </a:gs>
              <a:gs pos="51000">
                <a:schemeClr val="tx2">
                  <a:lumMod val="50000"/>
                  <a:lumOff val="50000"/>
                </a:schemeClr>
              </a:gs>
              <a:gs pos="8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FR" sz="1200" dirty="0"/>
              <a:t>TRL</a:t>
            </a:r>
            <a:endParaRPr lang="fr-CH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CF2B7A2-E282-A651-EF8C-605B9E9E0401}"/>
              </a:ext>
            </a:extLst>
          </p:cNvPr>
          <p:cNvGrpSpPr/>
          <p:nvPr/>
        </p:nvGrpSpPr>
        <p:grpSpPr>
          <a:xfrm>
            <a:off x="-3726642" y="0"/>
            <a:ext cx="3382142" cy="6858000"/>
            <a:chOff x="8809858" y="0"/>
            <a:chExt cx="3382142" cy="6858000"/>
          </a:xfrm>
        </p:grpSpPr>
        <p:pic>
          <p:nvPicPr>
            <p:cNvPr id="57" name="Picture 56" descr="Circuit board">
              <a:extLst>
                <a:ext uri="{FF2B5EF4-FFF2-40B4-BE49-F238E27FC236}">
                  <a16:creationId xmlns:a16="http://schemas.microsoft.com/office/drawing/2014/main" id="{8935C7F8-D80F-EE37-579E-F78701213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4" r="14895"/>
            <a:stretch>
              <a:fillRect/>
            </a:stretch>
          </p:blipFill>
          <p:spPr>
            <a:xfrm>
              <a:off x="8809858" y="0"/>
              <a:ext cx="3382142" cy="68580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A290C26-36DA-9CA2-9DE1-A28B8C2E7152}"/>
                </a:ext>
              </a:extLst>
            </p:cNvPr>
            <p:cNvSpPr txBox="1"/>
            <p:nvPr/>
          </p:nvSpPr>
          <p:spPr>
            <a:xfrm>
              <a:off x="8824529" y="0"/>
              <a:ext cx="3367471" cy="1384995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« </a:t>
              </a:r>
              <a:r>
                <a:rPr lang="fr-FR" sz="2800" b="1" dirty="0" err="1">
                  <a:solidFill>
                    <a:schemeClr val="bg1"/>
                  </a:solidFill>
                  <a:latin typeface="+mj-lt"/>
                </a:rPr>
                <a:t>Industry</a:t>
              </a:r>
              <a:r>
                <a:rPr lang="fr-FR" sz="2800" b="1" dirty="0">
                  <a:solidFill>
                    <a:schemeClr val="bg1"/>
                  </a:solidFill>
                  <a:latin typeface="+mj-lt"/>
                </a:rPr>
                <a:t> »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6BB1A30-0385-973A-48CE-A4EB1A21A626}"/>
              </a:ext>
            </a:extLst>
          </p:cNvPr>
          <p:cNvGrpSpPr/>
          <p:nvPr/>
        </p:nvGrpSpPr>
        <p:grpSpPr>
          <a:xfrm>
            <a:off x="-3724078" y="0"/>
            <a:ext cx="3377015" cy="6858000"/>
            <a:chOff x="5878586" y="0"/>
            <a:chExt cx="3377015" cy="6858000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BD2ECAA5-BA83-803E-A190-AD1D5D9B9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24" r="8"/>
            <a:stretch>
              <a:fillRect/>
            </a:stretch>
          </p:blipFill>
          <p:spPr>
            <a:xfrm>
              <a:off x="5878586" y="0"/>
              <a:ext cx="3200401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99A471F-5CF6-243F-B6D1-8A0D8F756EBE}"/>
                </a:ext>
              </a:extLst>
            </p:cNvPr>
            <p:cNvSpPr txBox="1"/>
            <p:nvPr/>
          </p:nvSpPr>
          <p:spPr>
            <a:xfrm>
              <a:off x="5986353" y="0"/>
              <a:ext cx="326924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Development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83FCD29-ECBF-B71B-17DA-A7DB6AA723A4}"/>
              </a:ext>
            </a:extLst>
          </p:cNvPr>
          <p:cNvGrpSpPr/>
          <p:nvPr/>
        </p:nvGrpSpPr>
        <p:grpSpPr>
          <a:xfrm>
            <a:off x="-3835029" y="0"/>
            <a:ext cx="3598916" cy="6858000"/>
            <a:chOff x="2785953" y="0"/>
            <a:chExt cx="3598916" cy="6858000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8D49E3C8-802E-2296-6B40-3F5F349A4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46" r="24805"/>
            <a:stretch>
              <a:fillRect/>
            </a:stretch>
          </p:blipFill>
          <p:spPr>
            <a:xfrm>
              <a:off x="2985211" y="0"/>
              <a:ext cx="3200400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B104B77-12CD-B90E-881D-8C4FBA0FBB6B}"/>
                </a:ext>
              </a:extLst>
            </p:cNvPr>
            <p:cNvSpPr txBox="1"/>
            <p:nvPr/>
          </p:nvSpPr>
          <p:spPr>
            <a:xfrm>
              <a:off x="2785953" y="0"/>
              <a:ext cx="3598916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Research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BEC371-AF42-5B26-7075-16EB240A80FA}"/>
              </a:ext>
            </a:extLst>
          </p:cNvPr>
          <p:cNvGrpSpPr/>
          <p:nvPr/>
        </p:nvGrpSpPr>
        <p:grpSpPr>
          <a:xfrm>
            <a:off x="-3681367" y="0"/>
            <a:ext cx="3291593" cy="6858000"/>
            <a:chOff x="-85076" y="0"/>
            <a:chExt cx="3291593" cy="6858000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8F8E6F48-5287-ECB7-4A17-B5E4C390E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6" r="50179" b="12612"/>
            <a:stretch>
              <a:fillRect/>
            </a:stretch>
          </p:blipFill>
          <p:spPr>
            <a:xfrm>
              <a:off x="6117" y="0"/>
              <a:ext cx="3200400" cy="6858000"/>
            </a:xfrm>
            <a:prstGeom prst="roundRect">
              <a:avLst>
                <a:gd name="adj" fmla="val 3179"/>
              </a:avLst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4735537-3341-0644-FDD4-CE85E7FC04F5}"/>
                </a:ext>
              </a:extLst>
            </p:cNvPr>
            <p:cNvSpPr txBox="1"/>
            <p:nvPr/>
          </p:nvSpPr>
          <p:spPr>
            <a:xfrm>
              <a:off x="-85076" y="0"/>
              <a:ext cx="326924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Science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A683EB49-123C-6F09-1A38-66DFA0842AEA}"/>
              </a:ext>
            </a:extLst>
          </p:cNvPr>
          <p:cNvSpPr txBox="1"/>
          <p:nvPr/>
        </p:nvSpPr>
        <p:spPr>
          <a:xfrm>
            <a:off x="5528603" y="2463741"/>
            <a:ext cx="1387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 err="1">
                <a:latin typeface="Avenir Next LT Pro Light" panose="020B0304020202020204" pitchFamily="34" charset="0"/>
              </a:rPr>
              <a:t>Scalability</a:t>
            </a:r>
            <a:endParaRPr lang="fr-FR" sz="1800" dirty="0">
              <a:latin typeface="Avenir Next LT Pro Light" panose="020B0304020202020204" pitchFamily="34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096771E-3210-8770-0469-3A338933899C}"/>
              </a:ext>
            </a:extLst>
          </p:cNvPr>
          <p:cNvSpPr/>
          <p:nvPr/>
        </p:nvSpPr>
        <p:spPr>
          <a:xfrm>
            <a:off x="1951348" y="2414316"/>
            <a:ext cx="7937370" cy="1375260"/>
          </a:xfrm>
          <a:custGeom>
            <a:avLst/>
            <a:gdLst>
              <a:gd name="csX0" fmla="*/ 0 w 7890236"/>
              <a:gd name="csY0" fmla="*/ 151623 h 1575071"/>
              <a:gd name="csX1" fmla="*/ 4949073 w 7890236"/>
              <a:gd name="csY1" fmla="*/ 132770 h 1575071"/>
              <a:gd name="csX2" fmla="*/ 7890236 w 7890236"/>
              <a:gd name="csY2" fmla="*/ 1575071 h 1575071"/>
              <a:gd name="csX0" fmla="*/ 0 w 7890236"/>
              <a:gd name="csY0" fmla="*/ 54529 h 1477977"/>
              <a:gd name="csX1" fmla="*/ 4845378 w 7890236"/>
              <a:gd name="csY1" fmla="*/ 271346 h 1477977"/>
              <a:gd name="csX2" fmla="*/ 7890236 w 7890236"/>
              <a:gd name="csY2" fmla="*/ 1477977 h 1477977"/>
              <a:gd name="csX0" fmla="*/ 0 w 7890352"/>
              <a:gd name="csY0" fmla="*/ 54529 h 1477977"/>
              <a:gd name="csX1" fmla="*/ 4845378 w 7890352"/>
              <a:gd name="csY1" fmla="*/ 271346 h 1477977"/>
              <a:gd name="csX2" fmla="*/ 7890236 w 7890352"/>
              <a:gd name="csY2" fmla="*/ 1477977 h 1477977"/>
              <a:gd name="csX0" fmla="*/ 0 w 7890464"/>
              <a:gd name="csY0" fmla="*/ 128835 h 1552283"/>
              <a:gd name="csX1" fmla="*/ 5712644 w 7890464"/>
              <a:gd name="csY1" fmla="*/ 147689 h 1552283"/>
              <a:gd name="csX2" fmla="*/ 7890236 w 7890464"/>
              <a:gd name="csY2" fmla="*/ 1552283 h 1552283"/>
              <a:gd name="csX0" fmla="*/ 0 w 7890464"/>
              <a:gd name="csY0" fmla="*/ 128835 h 1552283"/>
              <a:gd name="csX1" fmla="*/ 5712644 w 7890464"/>
              <a:gd name="csY1" fmla="*/ 147689 h 1552283"/>
              <a:gd name="csX2" fmla="*/ 7890236 w 7890464"/>
              <a:gd name="csY2" fmla="*/ 1552283 h 1552283"/>
              <a:gd name="csX0" fmla="*/ 0 w 7890493"/>
              <a:gd name="csY0" fmla="*/ 54588 h 1478036"/>
              <a:gd name="csX1" fmla="*/ 5712644 w 7890493"/>
              <a:gd name="csY1" fmla="*/ 73442 h 1478036"/>
              <a:gd name="csX2" fmla="*/ 7890236 w 7890493"/>
              <a:gd name="csY2" fmla="*/ 1478036 h 1478036"/>
              <a:gd name="csX0" fmla="*/ 0 w 7890493"/>
              <a:gd name="csY0" fmla="*/ 0 h 1423448"/>
              <a:gd name="csX1" fmla="*/ 5712644 w 7890493"/>
              <a:gd name="csY1" fmla="*/ 18854 h 1423448"/>
              <a:gd name="csX2" fmla="*/ 7890236 w 7890493"/>
              <a:gd name="csY2" fmla="*/ 1423448 h 1423448"/>
              <a:gd name="csX0" fmla="*/ 0 w 7890236"/>
              <a:gd name="csY0" fmla="*/ 0 h 1423448"/>
              <a:gd name="csX1" fmla="*/ 7890236 w 7890236"/>
              <a:gd name="csY1" fmla="*/ 1423448 h 1423448"/>
              <a:gd name="csX0" fmla="*/ 0 w 7890236"/>
              <a:gd name="csY0" fmla="*/ 20167 h 1443615"/>
              <a:gd name="csX1" fmla="*/ 7890236 w 7890236"/>
              <a:gd name="csY1" fmla="*/ 1443615 h 1443615"/>
              <a:gd name="csX0" fmla="*/ 0 w 7890236"/>
              <a:gd name="csY0" fmla="*/ 234781 h 1658229"/>
              <a:gd name="csX1" fmla="*/ 7890236 w 7890236"/>
              <a:gd name="csY1" fmla="*/ 1658229 h 1658229"/>
              <a:gd name="csX0" fmla="*/ 0 w 7890236"/>
              <a:gd name="csY0" fmla="*/ 20692 h 1444140"/>
              <a:gd name="csX1" fmla="*/ 7890236 w 7890236"/>
              <a:gd name="csY1" fmla="*/ 1444140 h 1444140"/>
              <a:gd name="csX0" fmla="*/ 0 w 7890236"/>
              <a:gd name="csY0" fmla="*/ 48830 h 1246035"/>
              <a:gd name="csX1" fmla="*/ 7890236 w 7890236"/>
              <a:gd name="csY1" fmla="*/ 1246035 h 1246035"/>
              <a:gd name="csX0" fmla="*/ 0 w 7937370"/>
              <a:gd name="csY0" fmla="*/ 27227 h 1375260"/>
              <a:gd name="csX1" fmla="*/ 7937370 w 7937370"/>
              <a:gd name="csY1" fmla="*/ 1375260 h 1375260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7937370" h="1375260">
                <a:moveTo>
                  <a:pt x="0" y="27227"/>
                </a:moveTo>
                <a:cubicBezTo>
                  <a:pt x="4873658" y="-45044"/>
                  <a:pt x="7937369" y="-79611"/>
                  <a:pt x="7937370" y="1375260"/>
                </a:cubicBezTo>
              </a:path>
            </a:pathLst>
          </a:custGeom>
          <a:noFill/>
          <a:ln w="88900">
            <a:gradFill flip="none" rotWithShape="1">
              <a:gsLst>
                <a:gs pos="33000">
                  <a:srgbClr val="A02B93">
                    <a:alpha val="50000"/>
                  </a:srgbClr>
                </a:gs>
                <a:gs pos="0">
                  <a:schemeClr val="accent5">
                    <a:alpha val="0"/>
                  </a:schemeClr>
                </a:gs>
                <a:gs pos="100000">
                  <a:schemeClr val="accent5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0" name="Wave 69">
            <a:extLst>
              <a:ext uri="{FF2B5EF4-FFF2-40B4-BE49-F238E27FC236}">
                <a16:creationId xmlns:a16="http://schemas.microsoft.com/office/drawing/2014/main" id="{4ADFEC12-9B20-85CA-ADBA-992334E48CA3}"/>
              </a:ext>
            </a:extLst>
          </p:cNvPr>
          <p:cNvSpPr/>
          <p:nvPr/>
        </p:nvSpPr>
        <p:spPr>
          <a:xfrm>
            <a:off x="6916443" y="2610261"/>
            <a:ext cx="774314" cy="590139"/>
          </a:xfrm>
          <a:prstGeom prst="wave">
            <a:avLst>
              <a:gd name="adj1" fmla="val 6626"/>
              <a:gd name="adj2" fmla="val 247"/>
            </a:avLst>
          </a:prstGeom>
          <a:gradFill flip="none" rotWithShape="1">
            <a:gsLst>
              <a:gs pos="0">
                <a:schemeClr val="accent2"/>
              </a:gs>
              <a:gs pos="51000">
                <a:schemeClr val="tx2">
                  <a:lumMod val="50000"/>
                  <a:lumOff val="50000"/>
                </a:schemeClr>
              </a:gs>
              <a:gs pos="99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baseline="30000" dirty="0">
                <a:solidFill>
                  <a:schemeClr val="bg1"/>
                </a:solidFill>
              </a:rPr>
              <a:t>x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86AA4FC-58A1-8887-B290-00CF17157D89}"/>
              </a:ext>
            </a:extLst>
          </p:cNvPr>
          <p:cNvSpPr txBox="1"/>
          <p:nvPr/>
        </p:nvSpPr>
        <p:spPr>
          <a:xfrm>
            <a:off x="10786303" y="3932924"/>
            <a:ext cx="1245233" cy="383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PCS/ELT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E0BE5DD-C74F-7B2D-6719-50CEA6EF5245}"/>
              </a:ext>
            </a:extLst>
          </p:cNvPr>
          <p:cNvGrpSpPr/>
          <p:nvPr/>
        </p:nvGrpSpPr>
        <p:grpSpPr>
          <a:xfrm>
            <a:off x="2955048" y="64094"/>
            <a:ext cx="6922599" cy="1232397"/>
            <a:chOff x="2254048" y="112120"/>
            <a:chExt cx="6922599" cy="123239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1AEA12B-EC82-DCC7-2AEE-F3B6FE291667}"/>
                </a:ext>
              </a:extLst>
            </p:cNvPr>
            <p:cNvSpPr txBox="1"/>
            <p:nvPr/>
          </p:nvSpPr>
          <p:spPr>
            <a:xfrm>
              <a:off x="3316841" y="378906"/>
              <a:ext cx="585980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3200" dirty="0">
                  <a:latin typeface="Avenir Next LT Pro Light" panose="020B0304020202020204" pitchFamily="34" charset="0"/>
                </a:rPr>
                <a:t>: a </a:t>
              </a:r>
              <a:r>
                <a:rPr lang="fr-FR" sz="3200" dirty="0" err="1">
                  <a:latin typeface="Avenir Next LT Pro Light" panose="020B0304020202020204" pitchFamily="34" charset="0"/>
                </a:rPr>
                <a:t>demonstrator</a:t>
              </a:r>
              <a:r>
                <a:rPr lang="fr-FR" sz="3200" dirty="0">
                  <a:latin typeface="Avenir Next LT Pro Light" panose="020B0304020202020204" pitchFamily="34" charset="0"/>
                </a:rPr>
                <a:t> for PCS/ELT</a:t>
              </a:r>
            </a:p>
          </p:txBody>
        </p:sp>
        <p:pic>
          <p:nvPicPr>
            <p:cNvPr id="75" name="Logo_1.png" descr="Logo_1.png">
              <a:extLst>
                <a:ext uri="{FF2B5EF4-FFF2-40B4-BE49-F238E27FC236}">
                  <a16:creationId xmlns:a16="http://schemas.microsoft.com/office/drawing/2014/main" id="{26C9EA29-6BE4-7B01-049E-62789268F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048" y="112120"/>
              <a:ext cx="1232397" cy="1232397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789658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B94EC-59DC-8C81-633C-7409C333E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41B0B0E-6BA3-21EB-B0D9-2A136CA312A7}"/>
              </a:ext>
            </a:extLst>
          </p:cNvPr>
          <p:cNvGrpSpPr/>
          <p:nvPr/>
        </p:nvGrpSpPr>
        <p:grpSpPr>
          <a:xfrm>
            <a:off x="8809858" y="0"/>
            <a:ext cx="3382142" cy="6858000"/>
            <a:chOff x="8809858" y="0"/>
            <a:chExt cx="3382142" cy="6858000"/>
          </a:xfrm>
        </p:grpSpPr>
        <p:pic>
          <p:nvPicPr>
            <p:cNvPr id="4" name="Picture 3" descr="Circuit board">
              <a:extLst>
                <a:ext uri="{FF2B5EF4-FFF2-40B4-BE49-F238E27FC236}">
                  <a16:creationId xmlns:a16="http://schemas.microsoft.com/office/drawing/2014/main" id="{E025CA57-8EE3-E1DE-B235-E3CA795F3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4" r="14895"/>
            <a:stretch>
              <a:fillRect/>
            </a:stretch>
          </p:blipFill>
          <p:spPr>
            <a:xfrm>
              <a:off x="8809858" y="0"/>
              <a:ext cx="3382142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8983A34-28AC-D355-6EAA-77E761DD0B42}"/>
                </a:ext>
              </a:extLst>
            </p:cNvPr>
            <p:cNvSpPr txBox="1"/>
            <p:nvPr/>
          </p:nvSpPr>
          <p:spPr>
            <a:xfrm>
              <a:off x="8824529" y="0"/>
              <a:ext cx="3367471" cy="1384995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  <a:latin typeface="+mj-lt"/>
                </a:rPr>
                <a:t>Industry</a:t>
              </a:r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 »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28B84-CA9D-642E-C22B-C5D0BF0BB03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CH" smtClean="0"/>
              <a:t>6</a:t>
            </a:fld>
            <a:endParaRPr lang="fr-CH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AAB1C7-9039-BB05-C1C2-AE83B6C8F184}"/>
              </a:ext>
            </a:extLst>
          </p:cNvPr>
          <p:cNvGrpSpPr/>
          <p:nvPr/>
        </p:nvGrpSpPr>
        <p:grpSpPr>
          <a:xfrm>
            <a:off x="5878586" y="0"/>
            <a:ext cx="3377015" cy="6858000"/>
            <a:chOff x="5878586" y="0"/>
            <a:chExt cx="3377015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D2CA07B-F52E-067D-D32E-3207B3206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24" r="8"/>
            <a:stretch>
              <a:fillRect/>
            </a:stretch>
          </p:blipFill>
          <p:spPr>
            <a:xfrm>
              <a:off x="5878586" y="0"/>
              <a:ext cx="3200401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055942-8283-3D56-6448-05C5C58AB5E9}"/>
                </a:ext>
              </a:extLst>
            </p:cNvPr>
            <p:cNvSpPr txBox="1"/>
            <p:nvPr/>
          </p:nvSpPr>
          <p:spPr>
            <a:xfrm>
              <a:off x="5986353" y="0"/>
              <a:ext cx="326924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Development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0BCA7A0-FE7F-C598-516F-F148E457DB38}"/>
              </a:ext>
            </a:extLst>
          </p:cNvPr>
          <p:cNvGrpSpPr/>
          <p:nvPr/>
        </p:nvGrpSpPr>
        <p:grpSpPr>
          <a:xfrm>
            <a:off x="2785953" y="0"/>
            <a:ext cx="3598916" cy="6858000"/>
            <a:chOff x="2785953" y="0"/>
            <a:chExt cx="3598916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5DB2E32-6FFB-325F-6474-9D2557DFB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46" r="24805"/>
            <a:stretch>
              <a:fillRect/>
            </a:stretch>
          </p:blipFill>
          <p:spPr>
            <a:xfrm>
              <a:off x="2985211" y="0"/>
              <a:ext cx="3200400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D60BCA7-E0BD-4981-C7A1-8929BC56366B}"/>
                </a:ext>
              </a:extLst>
            </p:cNvPr>
            <p:cNvSpPr txBox="1"/>
            <p:nvPr/>
          </p:nvSpPr>
          <p:spPr>
            <a:xfrm>
              <a:off x="2785953" y="0"/>
              <a:ext cx="3598916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Research</a:t>
              </a:r>
              <a:r>
                <a:rPr lang="fr-FR" sz="2800" dirty="0">
                  <a:solidFill>
                    <a:schemeClr val="bg1"/>
                  </a:solidFill>
                </a:rPr>
                <a:t> »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F3119D-E364-1C91-2258-5F6157A5BCA5}"/>
              </a:ext>
            </a:extLst>
          </p:cNvPr>
          <p:cNvGrpSpPr/>
          <p:nvPr/>
        </p:nvGrpSpPr>
        <p:grpSpPr>
          <a:xfrm>
            <a:off x="-110476" y="0"/>
            <a:ext cx="3291593" cy="6858000"/>
            <a:chOff x="-85076" y="0"/>
            <a:chExt cx="3291593" cy="6858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6B145C3-55AE-6D27-41C6-EDD52703A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6" r="50179" b="12612"/>
            <a:stretch>
              <a:fillRect/>
            </a:stretch>
          </p:blipFill>
          <p:spPr>
            <a:xfrm>
              <a:off x="6117" y="0"/>
              <a:ext cx="3200400" cy="6858000"/>
            </a:xfrm>
            <a:prstGeom prst="roundRect">
              <a:avLst>
                <a:gd name="adj" fmla="val 3179"/>
              </a:avLst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63FF0EC-8E9A-8E79-B358-6111E81077D5}"/>
                </a:ext>
              </a:extLst>
            </p:cNvPr>
            <p:cNvSpPr txBox="1"/>
            <p:nvPr/>
          </p:nvSpPr>
          <p:spPr>
            <a:xfrm>
              <a:off x="-85076" y="0"/>
              <a:ext cx="326924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Science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788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4CECB-A7F4-57C5-05B2-AC93CBF3A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36D103E-2C57-B401-96C1-2889ECD2B689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4" name="Picture 3" descr="Circuit board">
              <a:extLst>
                <a:ext uri="{FF2B5EF4-FFF2-40B4-BE49-F238E27FC236}">
                  <a16:creationId xmlns:a16="http://schemas.microsoft.com/office/drawing/2014/main" id="{33120892-3760-B336-230C-81B440120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3E76A67-570E-100C-716B-1E10122E6AE4}"/>
                </a:ext>
              </a:extLst>
            </p:cNvPr>
            <p:cNvSpPr txBox="1"/>
            <p:nvPr/>
          </p:nvSpPr>
          <p:spPr>
            <a:xfrm>
              <a:off x="7979654" y="0"/>
              <a:ext cx="5881488" cy="523220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6599DD-8CCE-DBCB-EDA9-88EBA29DDA2E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8F823CD-5BA4-36E4-E0DC-987D864F3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5F7A6F-59F4-E104-975C-BDCE79E68883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DA2788-8BEB-F100-F495-F6E261A2EDAF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8E78A01-9D44-78D4-98E7-A61ECC95C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2AEC44-9B5E-848C-FAF3-840AD9377CC8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5727FFB-A62A-FC4C-F269-5607B35419A8}"/>
              </a:ext>
            </a:extLst>
          </p:cNvPr>
          <p:cNvGrpSpPr/>
          <p:nvPr/>
        </p:nvGrpSpPr>
        <p:grpSpPr>
          <a:xfrm>
            <a:off x="-4499609" y="0"/>
            <a:ext cx="3291593" cy="6858000"/>
            <a:chOff x="-85076" y="0"/>
            <a:chExt cx="3291593" cy="68580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3B053D7-328A-5D4F-0C32-33053193E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6" r="50179" b="12612"/>
            <a:stretch>
              <a:fillRect/>
            </a:stretch>
          </p:blipFill>
          <p:spPr>
            <a:xfrm>
              <a:off x="6117" y="0"/>
              <a:ext cx="3200400" cy="6858000"/>
            </a:xfrm>
            <a:prstGeom prst="roundRect">
              <a:avLst>
                <a:gd name="adj" fmla="val 3179"/>
              </a:avLst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4AE99AF-9C97-5B57-B7D7-3C59A575EC80}"/>
                </a:ext>
              </a:extLst>
            </p:cNvPr>
            <p:cNvSpPr txBox="1"/>
            <p:nvPr/>
          </p:nvSpPr>
          <p:spPr>
            <a:xfrm>
              <a:off x="-85076" y="112329"/>
              <a:ext cx="326924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Science</a:t>
              </a:r>
              <a:endParaRPr lang="fr-CH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4943E2-333B-9EDC-B84C-626E73D63BF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089578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7</a:t>
            </a:fld>
            <a:endParaRPr lang="fr-CH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8FAAF51-72BB-059A-0F1B-BF339A346B5A}"/>
              </a:ext>
            </a:extLst>
          </p:cNvPr>
          <p:cNvSpPr/>
          <p:nvPr/>
        </p:nvSpPr>
        <p:spPr>
          <a:xfrm>
            <a:off x="484796" y="559339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90DCBBE-1198-5862-D7B7-B458F74426EA}"/>
              </a:ext>
            </a:extLst>
          </p:cNvPr>
          <p:cNvSpPr/>
          <p:nvPr/>
        </p:nvSpPr>
        <p:spPr>
          <a:xfrm>
            <a:off x="484796" y="36779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 useBgFill="1"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4035681-AD35-5CF6-D3BA-6FEA8859CBF1}"/>
              </a:ext>
            </a:extLst>
          </p:cNvPr>
          <p:cNvSpPr/>
          <p:nvPr/>
        </p:nvSpPr>
        <p:spPr>
          <a:xfrm>
            <a:off x="484796" y="2042553"/>
            <a:ext cx="2900038" cy="56015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745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C3A1D-E65A-3AB2-1392-99C8E610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9BC203B-1E51-4005-5E12-4A7ED6DF6DE0}"/>
              </a:ext>
            </a:extLst>
          </p:cNvPr>
          <p:cNvGrpSpPr/>
          <p:nvPr/>
        </p:nvGrpSpPr>
        <p:grpSpPr>
          <a:xfrm>
            <a:off x="5529943" y="0"/>
            <a:ext cx="6662057" cy="6858000"/>
            <a:chOff x="7199085" y="0"/>
            <a:chExt cx="6662057" cy="6858000"/>
          </a:xfrm>
        </p:grpSpPr>
        <p:pic>
          <p:nvPicPr>
            <p:cNvPr id="9" name="Picture 8" descr="Circuit board">
              <a:extLst>
                <a:ext uri="{FF2B5EF4-FFF2-40B4-BE49-F238E27FC236}">
                  <a16:creationId xmlns:a16="http://schemas.microsoft.com/office/drawing/2014/main" id="{62B03A97-D096-277D-F04C-DB272B618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673E0F-0704-2CBD-4AA3-C2F5515DC8CF}"/>
                </a:ext>
              </a:extLst>
            </p:cNvPr>
            <p:cNvSpPr txBox="1"/>
            <p:nvPr/>
          </p:nvSpPr>
          <p:spPr>
            <a:xfrm>
              <a:off x="7979654" y="0"/>
              <a:ext cx="5881488" cy="523220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08865E-60A3-014E-00B4-393A9812B79D}"/>
              </a:ext>
            </a:extLst>
          </p:cNvPr>
          <p:cNvGrpSpPr/>
          <p:nvPr/>
        </p:nvGrpSpPr>
        <p:grpSpPr>
          <a:xfrm>
            <a:off x="2711596" y="0"/>
            <a:ext cx="3884983" cy="6858000"/>
            <a:chOff x="4741618" y="0"/>
            <a:chExt cx="3884983" cy="68580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E366E1A-E3A6-5B24-D2E2-D0740FA76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1" r="8"/>
            <a:stretch>
              <a:fillRect/>
            </a:stretch>
          </p:blipFill>
          <p:spPr>
            <a:xfrm>
              <a:off x="4741618" y="0"/>
              <a:ext cx="3884983" cy="6858000"/>
            </a:xfrm>
            <a:prstGeom prst="roundRect">
              <a:avLst>
                <a:gd name="adj" fmla="val 6833"/>
              </a:avLst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18081C3-0E60-78AE-3626-DB9A7B1EED81}"/>
                </a:ext>
              </a:extLst>
            </p:cNvPr>
            <p:cNvSpPr txBox="1"/>
            <p:nvPr/>
          </p:nvSpPr>
          <p:spPr>
            <a:xfrm>
              <a:off x="5524339" y="0"/>
              <a:ext cx="31022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631041-D6B6-BD79-936F-D6141C749AA7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CF7CC10-8D99-0810-6AAC-97B6A5B43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CC6112D-1A71-CA08-F058-5CBAEB8E4DB6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EBE0A2-3EB1-B2BA-B3C8-F4B29E6B81B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089578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8</a:t>
            </a:fld>
            <a:endParaRPr lang="fr-CH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6348B10-282A-EC29-6104-ECEF20C552F4}"/>
              </a:ext>
            </a:extLst>
          </p:cNvPr>
          <p:cNvSpPr/>
          <p:nvPr/>
        </p:nvSpPr>
        <p:spPr>
          <a:xfrm>
            <a:off x="560996" y="90913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Contrast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E0D4F7-5794-A424-E421-A8318CF952C7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2064684-7370-3437-86E9-028334F16654}"/>
              </a:ext>
            </a:extLst>
          </p:cNvPr>
          <p:cNvSpPr/>
          <p:nvPr/>
        </p:nvSpPr>
        <p:spPr>
          <a:xfrm>
            <a:off x="502039" y="7286880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Spectroscopy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48C3065-7CC0-6081-093A-F65F49335CC2}"/>
              </a:ext>
            </a:extLst>
          </p:cNvPr>
          <p:cNvSpPr/>
          <p:nvPr/>
        </p:nvSpPr>
        <p:spPr>
          <a:xfrm>
            <a:off x="3626767" y="2079922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D3EC3C-E58A-62F5-4ADD-E37F33A1C2E5}"/>
              </a:ext>
            </a:extLst>
          </p:cNvPr>
          <p:cNvSpPr/>
          <p:nvPr/>
        </p:nvSpPr>
        <p:spPr>
          <a:xfrm>
            <a:off x="3649865" y="4332415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eXtreme</a:t>
            </a:r>
            <a:r>
              <a:rPr lang="en-US" dirty="0">
                <a:solidFill>
                  <a:schemeClr val="tx1"/>
                </a:solidFill>
              </a:rPr>
              <a:t> Adaptive Optics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214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28F06-54CA-1910-00BC-427BAEF60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296D91E-75C5-45A7-F3B6-D840724ADA2D}"/>
              </a:ext>
            </a:extLst>
          </p:cNvPr>
          <p:cNvGrpSpPr/>
          <p:nvPr/>
        </p:nvGrpSpPr>
        <p:grpSpPr>
          <a:xfrm>
            <a:off x="5529943" y="7141037"/>
            <a:ext cx="6662057" cy="6858000"/>
            <a:chOff x="7199085" y="0"/>
            <a:chExt cx="6662057" cy="6858000"/>
          </a:xfrm>
        </p:grpSpPr>
        <p:pic>
          <p:nvPicPr>
            <p:cNvPr id="14" name="Picture 13" descr="Circuit board">
              <a:extLst>
                <a:ext uri="{FF2B5EF4-FFF2-40B4-BE49-F238E27FC236}">
                  <a16:creationId xmlns:a16="http://schemas.microsoft.com/office/drawing/2014/main" id="{6C0A8405-5D05-3C03-B72A-694E4B809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3" r="2024"/>
            <a:stretch>
              <a:fillRect/>
            </a:stretch>
          </p:blipFill>
          <p:spPr>
            <a:xfrm>
              <a:off x="7199085" y="0"/>
              <a:ext cx="6662057" cy="6858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03CECA-2E24-BFEB-96B0-CD44AD258D48}"/>
                </a:ext>
              </a:extLst>
            </p:cNvPr>
            <p:cNvSpPr txBox="1"/>
            <p:nvPr/>
          </p:nvSpPr>
          <p:spPr>
            <a:xfrm>
              <a:off x="7979654" y="0"/>
              <a:ext cx="5881488" cy="1384995"/>
            </a:xfrm>
            <a:prstGeom prst="rect">
              <a:avLst/>
            </a:prstGeom>
            <a:gradFill>
              <a:gsLst>
                <a:gs pos="100000">
                  <a:schemeClr val="tx1">
                    <a:alpha val="0"/>
                  </a:schemeClr>
                </a:gs>
                <a:gs pos="37000">
                  <a:schemeClr val="tx1">
                    <a:alpha val="50000"/>
                  </a:schemeClr>
                </a:gs>
              </a:gsLst>
              <a:lin ang="5400000" scaled="1"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Technologies</a:t>
              </a:r>
            </a:p>
            <a:p>
              <a:pPr algn="ctr"/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  <a:latin typeface="+mj-lt"/>
                </a:rPr>
                <a:t>Industry</a:t>
              </a:r>
              <a:r>
                <a:rPr lang="fr-FR" sz="2800" dirty="0">
                  <a:solidFill>
                    <a:schemeClr val="bg1"/>
                  </a:solidFill>
                  <a:latin typeface="+mj-lt"/>
                </a:rPr>
                <a:t> »</a:t>
              </a:r>
            </a:p>
            <a:p>
              <a:pPr algn="ctr"/>
              <a:endParaRPr lang="fr-CH" sz="2800" dirty="0">
                <a:latin typeface="+mj-lt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C21D6E5-74D2-B6D0-E9FE-8846D0935D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3" t="19239" r="31379" b="49511"/>
          <a:stretch>
            <a:fillRect/>
          </a:stretch>
        </p:blipFill>
        <p:spPr>
          <a:xfrm>
            <a:off x="3384834" y="3334468"/>
            <a:ext cx="8807166" cy="35235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743967F-70DA-EAC8-0F80-9B9FBD03DC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" t="16386" r="14575" b="34567"/>
          <a:stretch>
            <a:fillRect/>
          </a:stretch>
        </p:blipFill>
        <p:spPr>
          <a:xfrm>
            <a:off x="3325877" y="0"/>
            <a:ext cx="8866123" cy="33635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954160-6ED8-0B19-3F96-CF5D7AD049A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089578" y="6356350"/>
            <a:ext cx="2743200" cy="365125"/>
          </a:xfrm>
        </p:spPr>
        <p:txBody>
          <a:bodyPr/>
          <a:lstStyle/>
          <a:p>
            <a:fld id="{86CB4B4D-7CA3-9044-876B-883B54F8677D}" type="slidenum">
              <a:rPr lang="fr-CH" smtClean="0"/>
              <a:t>9</a:t>
            </a:fld>
            <a:endParaRPr lang="fr-CH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1E1A541-C860-733F-6C00-D080F425A237}"/>
              </a:ext>
            </a:extLst>
          </p:cNvPr>
          <p:cNvGrpSpPr/>
          <p:nvPr/>
        </p:nvGrpSpPr>
        <p:grpSpPr>
          <a:xfrm>
            <a:off x="3095273" y="7139229"/>
            <a:ext cx="3946359" cy="6858000"/>
            <a:chOff x="5315953" y="0"/>
            <a:chExt cx="3946359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75274AF-435B-E6D6-8FEF-407B84095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2090"/>
            <a:stretch>
              <a:fillRect/>
            </a:stretch>
          </p:blipFill>
          <p:spPr>
            <a:xfrm>
              <a:off x="5315953" y="0"/>
              <a:ext cx="3946358" cy="6858000"/>
            </a:xfrm>
            <a:custGeom>
              <a:avLst/>
              <a:gdLst>
                <a:gd name="csX0" fmla="*/ 212709 w 3946358"/>
                <a:gd name="csY0" fmla="*/ 0 h 6858000"/>
                <a:gd name="csX1" fmla="*/ 3733649 w 3946358"/>
                <a:gd name="csY1" fmla="*/ 0 h 6858000"/>
                <a:gd name="csX2" fmla="*/ 3946358 w 3946358"/>
                <a:gd name="csY2" fmla="*/ 212709 h 6858000"/>
                <a:gd name="csX3" fmla="*/ 3946358 w 3946358"/>
                <a:gd name="csY3" fmla="*/ 6645291 h 6858000"/>
                <a:gd name="csX4" fmla="*/ 3733649 w 3946358"/>
                <a:gd name="csY4" fmla="*/ 6858000 h 6858000"/>
                <a:gd name="csX5" fmla="*/ 212709 w 3946358"/>
                <a:gd name="csY5" fmla="*/ 6858000 h 6858000"/>
                <a:gd name="csX6" fmla="*/ 0 w 3946358"/>
                <a:gd name="csY6" fmla="*/ 6645291 h 6858000"/>
                <a:gd name="csX7" fmla="*/ 0 w 3946358"/>
                <a:gd name="csY7" fmla="*/ 212709 h 6858000"/>
                <a:gd name="csX8" fmla="*/ 212709 w 3946358"/>
                <a:gd name="csY8" fmla="*/ 0 h 68580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3946358" h="6858000">
                  <a:moveTo>
                    <a:pt x="212709" y="0"/>
                  </a:moveTo>
                  <a:lnTo>
                    <a:pt x="3733649" y="0"/>
                  </a:lnTo>
                  <a:cubicBezTo>
                    <a:pt x="3851125" y="0"/>
                    <a:pt x="3946358" y="95233"/>
                    <a:pt x="3946358" y="212709"/>
                  </a:cubicBezTo>
                  <a:lnTo>
                    <a:pt x="3946358" y="6645291"/>
                  </a:lnTo>
                  <a:cubicBezTo>
                    <a:pt x="3946358" y="6762767"/>
                    <a:pt x="3851125" y="6858000"/>
                    <a:pt x="3733649" y="6858000"/>
                  </a:cubicBezTo>
                  <a:lnTo>
                    <a:pt x="212709" y="6858000"/>
                  </a:lnTo>
                  <a:cubicBezTo>
                    <a:pt x="95233" y="6858000"/>
                    <a:pt x="0" y="6762767"/>
                    <a:pt x="0" y="6645291"/>
                  </a:cubicBezTo>
                  <a:lnTo>
                    <a:pt x="0" y="212709"/>
                  </a:lnTo>
                  <a:cubicBezTo>
                    <a:pt x="0" y="95233"/>
                    <a:pt x="95233" y="0"/>
                    <a:pt x="212709" y="0"/>
                  </a:cubicBezTo>
                  <a:close/>
                </a:path>
              </a:pathLst>
            </a:cu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86F212-A049-67F5-B0E1-A93170426317}"/>
                </a:ext>
              </a:extLst>
            </p:cNvPr>
            <p:cNvSpPr txBox="1"/>
            <p:nvPr/>
          </p:nvSpPr>
          <p:spPr>
            <a:xfrm>
              <a:off x="5993064" y="0"/>
              <a:ext cx="326924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</a:rPr>
                <a:t>Systems</a:t>
              </a:r>
              <a:endParaRPr lang="fr-FR" sz="28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« </a:t>
              </a:r>
              <a:r>
                <a:rPr lang="fr-FR" sz="2800" dirty="0" err="1">
                  <a:solidFill>
                    <a:schemeClr val="bg1"/>
                  </a:solidFill>
                </a:rPr>
                <a:t>Development</a:t>
              </a:r>
              <a:r>
                <a:rPr lang="fr-FR" sz="2800" b="1" dirty="0">
                  <a:solidFill>
                    <a:schemeClr val="bg1"/>
                  </a:solidFill>
                </a:rPr>
                <a:t> »</a:t>
              </a:r>
              <a:endParaRPr lang="fr-CH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C0FA19E-C663-EBC7-802F-00663B0CCA47}"/>
              </a:ext>
            </a:extLst>
          </p:cNvPr>
          <p:cNvSpPr/>
          <p:nvPr/>
        </p:nvSpPr>
        <p:spPr>
          <a:xfrm>
            <a:off x="484796" y="909133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High Contrast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DBA8683-D4BD-1EE2-0999-D69A57763AF2}"/>
              </a:ext>
            </a:extLst>
          </p:cNvPr>
          <p:cNvSpPr/>
          <p:nvPr/>
        </p:nvSpPr>
        <p:spPr>
          <a:xfrm>
            <a:off x="425839" y="7286880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Spectroscopy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5C5E91C-84C3-8CF7-E83A-AD8993567ED8}"/>
              </a:ext>
            </a:extLst>
          </p:cNvPr>
          <p:cNvSpPr/>
          <p:nvPr/>
        </p:nvSpPr>
        <p:spPr>
          <a:xfrm>
            <a:off x="6460266" y="3083523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Large telescope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1666D92-65F1-4C22-986E-3B87855A6EC5}"/>
              </a:ext>
            </a:extLst>
          </p:cNvPr>
          <p:cNvSpPr/>
          <p:nvPr/>
        </p:nvSpPr>
        <p:spPr>
          <a:xfrm>
            <a:off x="3956989" y="10192468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eXtreme</a:t>
            </a:r>
            <a:r>
              <a:rPr lang="en-US" b="1" dirty="0">
                <a:solidFill>
                  <a:schemeClr val="tx1"/>
                </a:solidFill>
              </a:rPr>
              <a:t> Adaptive Optics</a:t>
            </a:r>
            <a:endParaRPr lang="fr-CH" b="1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0821599-09A8-B04C-F624-6F17C427528D}"/>
              </a:ext>
            </a:extLst>
          </p:cNvPr>
          <p:cNvSpPr/>
          <p:nvPr/>
        </p:nvSpPr>
        <p:spPr>
          <a:xfrm>
            <a:off x="10541000" y="136525"/>
            <a:ext cx="1448616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VLT (8m) 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FFF3C0B-C27D-7BFD-1E70-F8CA88221774}"/>
              </a:ext>
            </a:extLst>
          </p:cNvPr>
          <p:cNvSpPr/>
          <p:nvPr/>
        </p:nvSpPr>
        <p:spPr>
          <a:xfrm>
            <a:off x="10541000" y="3689427"/>
            <a:ext cx="1448616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ELT (39m)</a:t>
            </a:r>
            <a:endParaRPr lang="fr-CH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350DB2-1F7B-6B47-6E71-84B75D8AC678}"/>
              </a:ext>
            </a:extLst>
          </p:cNvPr>
          <p:cNvGrpSpPr/>
          <p:nvPr/>
        </p:nvGrpSpPr>
        <p:grpSpPr>
          <a:xfrm>
            <a:off x="-335210" y="0"/>
            <a:ext cx="4051302" cy="6858000"/>
            <a:chOff x="2333567" y="0"/>
            <a:chExt cx="4051302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58735EE-F836-3FC4-FF0D-90FAA9114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89" r="24805"/>
            <a:stretch>
              <a:fillRect/>
            </a:stretch>
          </p:blipFill>
          <p:spPr>
            <a:xfrm>
              <a:off x="2333567" y="0"/>
              <a:ext cx="3852044" cy="6858000"/>
            </a:xfrm>
            <a:prstGeom prst="roundRect">
              <a:avLst>
                <a:gd name="adj" fmla="val 4842"/>
              </a:avLst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06A151-C1E7-D5CC-7636-633E4A605DCB}"/>
                </a:ext>
              </a:extLst>
            </p:cNvPr>
            <p:cNvSpPr txBox="1"/>
            <p:nvPr/>
          </p:nvSpPr>
          <p:spPr>
            <a:xfrm>
              <a:off x="2785953" y="0"/>
              <a:ext cx="359891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Techniques</a:t>
              </a: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6CBD684-3DFF-5A40-38BD-7D74BE83FED3}"/>
              </a:ext>
            </a:extLst>
          </p:cNvPr>
          <p:cNvSpPr/>
          <p:nvPr/>
        </p:nvSpPr>
        <p:spPr>
          <a:xfrm>
            <a:off x="502039" y="3148924"/>
            <a:ext cx="2900038" cy="5601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High Angular Resolution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45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Avenir Next LT Pro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C1441A7286B74C82D78C86B5515CE7" ma:contentTypeVersion="18" ma:contentTypeDescription="Crée un document." ma:contentTypeScope="" ma:versionID="c9e0293f392d33900a0523baaf88bf73">
  <xsd:schema xmlns:xsd="http://www.w3.org/2001/XMLSchema" xmlns:xs="http://www.w3.org/2001/XMLSchema" xmlns:p="http://schemas.microsoft.com/office/2006/metadata/properties" xmlns:ns3="4bd5a2f5-48af-4c12-855a-e75d72c4fd04" xmlns:ns4="e40ad676-2773-4299-b437-4d2713edeb5d" targetNamespace="http://schemas.microsoft.com/office/2006/metadata/properties" ma:root="true" ma:fieldsID="39f57445022fecf1f96e4ab0bcd5f2b6" ns3:_="" ns4:_="">
    <xsd:import namespace="4bd5a2f5-48af-4c12-855a-e75d72c4fd04"/>
    <xsd:import namespace="e40ad676-2773-4299-b437-4d2713edeb5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d5a2f5-48af-4c12-855a-e75d72c4fd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ad676-2773-4299-b437-4d2713edeb5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bd5a2f5-48af-4c12-855a-e75d72c4fd0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6198EC-3CF6-479A-B6DE-B0B0AD26A0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d5a2f5-48af-4c12-855a-e75d72c4fd04"/>
    <ds:schemaRef ds:uri="e40ad676-2773-4299-b437-4d2713edeb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4D2F0F-6C63-4116-9C64-44DEC769E5D6}">
  <ds:schemaRefs>
    <ds:schemaRef ds:uri="4bd5a2f5-48af-4c12-855a-e75d72c4fd04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e40ad676-2773-4299-b437-4d2713edeb5d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CC5DE1F-7F19-4BB3-8C2F-DF64E5B0DB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1313</Words>
  <Application>Microsoft Office PowerPoint</Application>
  <PresentationFormat>Widescreen</PresentationFormat>
  <Paragraphs>511</Paragraphs>
  <Slides>27</Slides>
  <Notes>24</Notes>
  <HiddenSlides>2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Arial</vt:lpstr>
      <vt:lpstr>Avenir Next LT Pro</vt:lpstr>
      <vt:lpstr>Avenir Next LT Pro (Body)</vt:lpstr>
      <vt:lpstr>Avenir Next LT Pro Light</vt:lpstr>
      <vt:lpstr>Helvetica Neue</vt:lpstr>
      <vt:lpstr>Liberation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Blind</dc:creator>
  <cp:lastModifiedBy>Nicolas Blind</cp:lastModifiedBy>
  <cp:revision>56</cp:revision>
  <cp:lastPrinted>2026-01-15T09:06:56Z</cp:lastPrinted>
  <dcterms:created xsi:type="dcterms:W3CDTF">2026-01-07T15:00:23Z</dcterms:created>
  <dcterms:modified xsi:type="dcterms:W3CDTF">2026-01-20T15:10:11Z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0x010100CBC1441A7286B74C82D78C86B5515CE7</vt:lpwstr>
  </property>
</Properties>
</file>