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97" r:id="rId4"/>
    <p:sldId id="260" r:id="rId5"/>
    <p:sldId id="261" r:id="rId6"/>
    <p:sldId id="266" r:id="rId7"/>
    <p:sldId id="298" r:id="rId8"/>
    <p:sldId id="295" r:id="rId9"/>
    <p:sldId id="296" r:id="rId10"/>
    <p:sldId id="299" r:id="rId11"/>
    <p:sldId id="271" r:id="rId12"/>
    <p:sldId id="275" r:id="rId13"/>
    <p:sldId id="272" r:id="rId14"/>
    <p:sldId id="292" r:id="rId15"/>
    <p:sldId id="274" r:id="rId16"/>
    <p:sldId id="300" r:id="rId17"/>
    <p:sldId id="276" r:id="rId18"/>
    <p:sldId id="277" r:id="rId19"/>
    <p:sldId id="278" r:id="rId20"/>
    <p:sldId id="279" r:id="rId21"/>
    <p:sldId id="301" r:id="rId22"/>
    <p:sldId id="280" r:id="rId23"/>
  </p:sldIdLst>
  <p:sldSz cx="9144000" cy="5143500" type="screen16x9"/>
  <p:notesSz cx="5143500" cy="9144000"/>
  <p:embeddedFontLst>
    <p:embeddedFont>
      <p:font typeface="Calibri" panose="020F0502020204030204" pitchFamily="34" charset="0"/>
      <p:regular r:id="rId25"/>
      <p:bold r:id="rId26"/>
      <p:italic r:id="rId27"/>
      <p:boldItalic r:id="rId28"/>
    </p:embeddedFont>
    <p:embeddedFont>
      <p:font typeface="Franklin Gothic" panose="020B0604020202020204" charset="0"/>
      <p:bold r:id="rId29"/>
    </p:embeddedFont>
    <p:embeddedFont>
      <p:font typeface="Libre Franklin" panose="020B0604020202020204" charset="0"/>
      <p:regular r:id="rId30"/>
      <p:bold r:id="rId31"/>
      <p:italic r:id="rId32"/>
      <p:boldItalic r:id="rId33"/>
    </p:embeddedFont>
    <p:embeddedFont>
      <p:font typeface="Libre Franklin Black" panose="020B0604020202020204" charset="0"/>
      <p:bold r:id="rId34"/>
      <p:boldItalic r:id="rId35"/>
    </p:embeddedFont>
    <p:embeddedFont>
      <p:font typeface="Libre Franklin Medium" panose="020B0604020202020204" charset="0"/>
      <p:regular r:id="rId36"/>
      <p:bold r:id="rId37"/>
      <p:italic r:id="rId38"/>
      <p:boldItalic r:id="rId3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59" roundtripDataSignature="AMtx7miyj2ExTE99A9LZjbze3MKvC0l1d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23" d="100"/>
          <a:sy n="123" d="100"/>
        </p:scale>
        <p:origin x="2154" y="14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9" Type="http://schemas.openxmlformats.org/officeDocument/2006/relationships/font" Target="fonts/font15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0.fntdata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font" Target="fonts/font14.fntdata"/><Relationship Id="rId59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8.fntdata"/><Relationship Id="rId37" Type="http://schemas.openxmlformats.org/officeDocument/2006/relationships/font" Target="fonts/font1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36" Type="http://schemas.openxmlformats.org/officeDocument/2006/relationships/font" Target="fonts/font12.fntdata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font" Target="fonts/font1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22885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2913063" y="0"/>
            <a:ext cx="222885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-17145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514350" y="4400550"/>
            <a:ext cx="41148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22885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2913063" y="8685213"/>
            <a:ext cx="222885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-17145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4" name="Google Shape;94;p1:notes"/>
          <p:cNvSpPr txBox="1">
            <a:spLocks noGrp="1"/>
          </p:cNvSpPr>
          <p:nvPr>
            <p:ph type="body" idx="1"/>
          </p:nvPr>
        </p:nvSpPr>
        <p:spPr>
          <a:xfrm>
            <a:off x="514350" y="4400550"/>
            <a:ext cx="41148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1:notes"/>
          <p:cNvSpPr txBox="1">
            <a:spLocks noGrp="1"/>
          </p:cNvSpPr>
          <p:nvPr>
            <p:ph type="sldNum" idx="12"/>
          </p:nvPr>
        </p:nvSpPr>
        <p:spPr>
          <a:xfrm>
            <a:off x="2913063" y="8685213"/>
            <a:ext cx="222885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-17145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" name="Google Shape;106;p2:notes"/>
          <p:cNvSpPr txBox="1">
            <a:spLocks noGrp="1"/>
          </p:cNvSpPr>
          <p:nvPr>
            <p:ph type="body" idx="1"/>
          </p:nvPr>
        </p:nvSpPr>
        <p:spPr>
          <a:xfrm>
            <a:off x="514350" y="4400550"/>
            <a:ext cx="41148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2:notes"/>
          <p:cNvSpPr txBox="1">
            <a:spLocks noGrp="1"/>
          </p:cNvSpPr>
          <p:nvPr>
            <p:ph type="sldNum" idx="12"/>
          </p:nvPr>
        </p:nvSpPr>
        <p:spPr>
          <a:xfrm>
            <a:off x="2913063" y="8685213"/>
            <a:ext cx="222885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197440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-17145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70" name="Google Shape;470;p16:notes"/>
          <p:cNvSpPr txBox="1">
            <a:spLocks noGrp="1"/>
          </p:cNvSpPr>
          <p:nvPr>
            <p:ph type="body" idx="1"/>
          </p:nvPr>
        </p:nvSpPr>
        <p:spPr>
          <a:xfrm>
            <a:off x="514350" y="4400550"/>
            <a:ext cx="41148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1" name="Google Shape;471;p16:notes"/>
          <p:cNvSpPr txBox="1">
            <a:spLocks noGrp="1"/>
          </p:cNvSpPr>
          <p:nvPr>
            <p:ph type="sldNum" idx="12"/>
          </p:nvPr>
        </p:nvSpPr>
        <p:spPr>
          <a:xfrm>
            <a:off x="2913063" y="8685213"/>
            <a:ext cx="222885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-17145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14" name="Google Shape;514;p20:notes"/>
          <p:cNvSpPr txBox="1">
            <a:spLocks noGrp="1"/>
          </p:cNvSpPr>
          <p:nvPr>
            <p:ph type="body" idx="1"/>
          </p:nvPr>
        </p:nvSpPr>
        <p:spPr>
          <a:xfrm>
            <a:off x="514350" y="4400550"/>
            <a:ext cx="41148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5" name="Google Shape;515;p20:notes"/>
          <p:cNvSpPr txBox="1">
            <a:spLocks noGrp="1"/>
          </p:cNvSpPr>
          <p:nvPr>
            <p:ph type="sldNum" idx="12"/>
          </p:nvPr>
        </p:nvSpPr>
        <p:spPr>
          <a:xfrm>
            <a:off x="2913063" y="8685213"/>
            <a:ext cx="222885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-17145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81" name="Google Shape;481;p17:notes"/>
          <p:cNvSpPr txBox="1">
            <a:spLocks noGrp="1"/>
          </p:cNvSpPr>
          <p:nvPr>
            <p:ph type="body" idx="1"/>
          </p:nvPr>
        </p:nvSpPr>
        <p:spPr>
          <a:xfrm>
            <a:off x="514350" y="4400550"/>
            <a:ext cx="41148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2" name="Google Shape;482;p17:notes"/>
          <p:cNvSpPr txBox="1">
            <a:spLocks noGrp="1"/>
          </p:cNvSpPr>
          <p:nvPr>
            <p:ph type="sldNum" idx="12"/>
          </p:nvPr>
        </p:nvSpPr>
        <p:spPr>
          <a:xfrm>
            <a:off x="2913063" y="8685213"/>
            <a:ext cx="222885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-17145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4" name="Google Shape;494;p18:notes"/>
          <p:cNvSpPr txBox="1">
            <a:spLocks noGrp="1"/>
          </p:cNvSpPr>
          <p:nvPr>
            <p:ph type="body" idx="1"/>
          </p:nvPr>
        </p:nvSpPr>
        <p:spPr>
          <a:xfrm>
            <a:off x="514350" y="4400550"/>
            <a:ext cx="41148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5" name="Google Shape;495;p18:notes"/>
          <p:cNvSpPr txBox="1">
            <a:spLocks noGrp="1"/>
          </p:cNvSpPr>
          <p:nvPr>
            <p:ph type="sldNum" idx="12"/>
          </p:nvPr>
        </p:nvSpPr>
        <p:spPr>
          <a:xfrm>
            <a:off x="2913063" y="8685213"/>
            <a:ext cx="222885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340943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-17145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3" name="Google Shape;503;p19:notes"/>
          <p:cNvSpPr txBox="1">
            <a:spLocks noGrp="1"/>
          </p:cNvSpPr>
          <p:nvPr>
            <p:ph type="body" idx="1"/>
          </p:nvPr>
        </p:nvSpPr>
        <p:spPr>
          <a:xfrm>
            <a:off x="514350" y="4400550"/>
            <a:ext cx="41148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4" name="Google Shape;504;p19:notes"/>
          <p:cNvSpPr txBox="1">
            <a:spLocks noGrp="1"/>
          </p:cNvSpPr>
          <p:nvPr>
            <p:ph type="sldNum" idx="12"/>
          </p:nvPr>
        </p:nvSpPr>
        <p:spPr>
          <a:xfrm>
            <a:off x="2913063" y="8685213"/>
            <a:ext cx="222885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-17145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" name="Google Shape;106;p2:notes"/>
          <p:cNvSpPr txBox="1">
            <a:spLocks noGrp="1"/>
          </p:cNvSpPr>
          <p:nvPr>
            <p:ph type="body" idx="1"/>
          </p:nvPr>
        </p:nvSpPr>
        <p:spPr>
          <a:xfrm>
            <a:off x="514350" y="4400550"/>
            <a:ext cx="41148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2:notes"/>
          <p:cNvSpPr txBox="1">
            <a:spLocks noGrp="1"/>
          </p:cNvSpPr>
          <p:nvPr>
            <p:ph type="sldNum" idx="12"/>
          </p:nvPr>
        </p:nvSpPr>
        <p:spPr>
          <a:xfrm>
            <a:off x="2913063" y="8685213"/>
            <a:ext cx="222885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332117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-17145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9" name="Google Shape;529;p21:notes"/>
          <p:cNvSpPr txBox="1">
            <a:spLocks noGrp="1"/>
          </p:cNvSpPr>
          <p:nvPr>
            <p:ph type="body" idx="1"/>
          </p:nvPr>
        </p:nvSpPr>
        <p:spPr>
          <a:xfrm>
            <a:off x="514350" y="4400550"/>
            <a:ext cx="41148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0" name="Google Shape;530;p21:notes"/>
          <p:cNvSpPr txBox="1">
            <a:spLocks noGrp="1"/>
          </p:cNvSpPr>
          <p:nvPr>
            <p:ph type="sldNum" idx="12"/>
          </p:nvPr>
        </p:nvSpPr>
        <p:spPr>
          <a:xfrm>
            <a:off x="2913063" y="8685213"/>
            <a:ext cx="222885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-17145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38" name="Google Shape;538;p22:notes"/>
          <p:cNvSpPr txBox="1">
            <a:spLocks noGrp="1"/>
          </p:cNvSpPr>
          <p:nvPr>
            <p:ph type="body" idx="1"/>
          </p:nvPr>
        </p:nvSpPr>
        <p:spPr>
          <a:xfrm>
            <a:off x="514350" y="4400550"/>
            <a:ext cx="41148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9" name="Google Shape;539;p22:notes"/>
          <p:cNvSpPr txBox="1">
            <a:spLocks noGrp="1"/>
          </p:cNvSpPr>
          <p:nvPr>
            <p:ph type="sldNum" idx="12"/>
          </p:nvPr>
        </p:nvSpPr>
        <p:spPr>
          <a:xfrm>
            <a:off x="2913063" y="8685213"/>
            <a:ext cx="222885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-17145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47" name="Google Shape;547;p23:notes"/>
          <p:cNvSpPr txBox="1">
            <a:spLocks noGrp="1"/>
          </p:cNvSpPr>
          <p:nvPr>
            <p:ph type="body" idx="1"/>
          </p:nvPr>
        </p:nvSpPr>
        <p:spPr>
          <a:xfrm>
            <a:off x="514350" y="4400550"/>
            <a:ext cx="41148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8" name="Google Shape;548;p23:notes"/>
          <p:cNvSpPr txBox="1">
            <a:spLocks noGrp="1"/>
          </p:cNvSpPr>
          <p:nvPr>
            <p:ph type="sldNum" idx="12"/>
          </p:nvPr>
        </p:nvSpPr>
        <p:spPr>
          <a:xfrm>
            <a:off x="2913063" y="8685213"/>
            <a:ext cx="222885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-17145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" name="Google Shape;106;p2:notes"/>
          <p:cNvSpPr txBox="1">
            <a:spLocks noGrp="1"/>
          </p:cNvSpPr>
          <p:nvPr>
            <p:ph type="body" idx="1"/>
          </p:nvPr>
        </p:nvSpPr>
        <p:spPr>
          <a:xfrm>
            <a:off x="514350" y="4400550"/>
            <a:ext cx="41148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2:notes"/>
          <p:cNvSpPr txBox="1">
            <a:spLocks noGrp="1"/>
          </p:cNvSpPr>
          <p:nvPr>
            <p:ph type="sldNum" idx="12"/>
          </p:nvPr>
        </p:nvSpPr>
        <p:spPr>
          <a:xfrm>
            <a:off x="2913063" y="8685213"/>
            <a:ext cx="222885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-17145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56" name="Google Shape;556;p24:notes"/>
          <p:cNvSpPr txBox="1">
            <a:spLocks noGrp="1"/>
          </p:cNvSpPr>
          <p:nvPr>
            <p:ph type="body" idx="1"/>
          </p:nvPr>
        </p:nvSpPr>
        <p:spPr>
          <a:xfrm>
            <a:off x="514350" y="4400550"/>
            <a:ext cx="41148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7" name="Google Shape;557;p24:notes"/>
          <p:cNvSpPr txBox="1">
            <a:spLocks noGrp="1"/>
          </p:cNvSpPr>
          <p:nvPr>
            <p:ph type="sldNum" idx="12"/>
          </p:nvPr>
        </p:nvSpPr>
        <p:spPr>
          <a:xfrm>
            <a:off x="2913063" y="8685213"/>
            <a:ext cx="222885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20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-17145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" name="Google Shape;106;p2:notes"/>
          <p:cNvSpPr txBox="1">
            <a:spLocks noGrp="1"/>
          </p:cNvSpPr>
          <p:nvPr>
            <p:ph type="body" idx="1"/>
          </p:nvPr>
        </p:nvSpPr>
        <p:spPr>
          <a:xfrm>
            <a:off x="514350" y="4400550"/>
            <a:ext cx="41148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2:notes"/>
          <p:cNvSpPr txBox="1">
            <a:spLocks noGrp="1"/>
          </p:cNvSpPr>
          <p:nvPr>
            <p:ph type="sldNum" idx="12"/>
          </p:nvPr>
        </p:nvSpPr>
        <p:spPr>
          <a:xfrm>
            <a:off x="2913063" y="8685213"/>
            <a:ext cx="222885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21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45032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-17145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65" name="Google Shape;565;p25:notes"/>
          <p:cNvSpPr txBox="1">
            <a:spLocks noGrp="1"/>
          </p:cNvSpPr>
          <p:nvPr>
            <p:ph type="body" idx="1"/>
          </p:nvPr>
        </p:nvSpPr>
        <p:spPr>
          <a:xfrm>
            <a:off x="514350" y="4400550"/>
            <a:ext cx="41148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6" name="Google Shape;566;p25:notes"/>
          <p:cNvSpPr txBox="1">
            <a:spLocks noGrp="1"/>
          </p:cNvSpPr>
          <p:nvPr>
            <p:ph type="sldNum" idx="12"/>
          </p:nvPr>
        </p:nvSpPr>
        <p:spPr>
          <a:xfrm>
            <a:off x="2913063" y="8685213"/>
            <a:ext cx="222885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22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-17145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" name="Google Shape;106;p2:notes"/>
          <p:cNvSpPr txBox="1">
            <a:spLocks noGrp="1"/>
          </p:cNvSpPr>
          <p:nvPr>
            <p:ph type="body" idx="1"/>
          </p:nvPr>
        </p:nvSpPr>
        <p:spPr>
          <a:xfrm>
            <a:off x="514350" y="4400550"/>
            <a:ext cx="41148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2:notes"/>
          <p:cNvSpPr txBox="1">
            <a:spLocks noGrp="1"/>
          </p:cNvSpPr>
          <p:nvPr>
            <p:ph type="sldNum" idx="12"/>
          </p:nvPr>
        </p:nvSpPr>
        <p:spPr>
          <a:xfrm>
            <a:off x="2913063" y="8685213"/>
            <a:ext cx="222885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377425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-17145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5" name="Google Shape;135;p5:notes"/>
          <p:cNvSpPr txBox="1">
            <a:spLocks noGrp="1"/>
          </p:cNvSpPr>
          <p:nvPr>
            <p:ph type="body" idx="1"/>
          </p:nvPr>
        </p:nvSpPr>
        <p:spPr>
          <a:xfrm>
            <a:off x="514350" y="4400550"/>
            <a:ext cx="41148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5:notes"/>
          <p:cNvSpPr txBox="1">
            <a:spLocks noGrp="1"/>
          </p:cNvSpPr>
          <p:nvPr>
            <p:ph type="sldNum" idx="12"/>
          </p:nvPr>
        </p:nvSpPr>
        <p:spPr>
          <a:xfrm>
            <a:off x="2913063" y="8685213"/>
            <a:ext cx="222885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-17145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1" name="Google Shape;151;p6:notes"/>
          <p:cNvSpPr txBox="1">
            <a:spLocks noGrp="1"/>
          </p:cNvSpPr>
          <p:nvPr>
            <p:ph type="body" idx="1"/>
          </p:nvPr>
        </p:nvSpPr>
        <p:spPr>
          <a:xfrm>
            <a:off x="514350" y="4400550"/>
            <a:ext cx="41148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6:notes"/>
          <p:cNvSpPr txBox="1">
            <a:spLocks noGrp="1"/>
          </p:cNvSpPr>
          <p:nvPr>
            <p:ph type="sldNum" idx="12"/>
          </p:nvPr>
        </p:nvSpPr>
        <p:spPr>
          <a:xfrm>
            <a:off x="2913063" y="8685213"/>
            <a:ext cx="222885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-17145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4" name="Google Shape;244;p11:notes"/>
          <p:cNvSpPr txBox="1">
            <a:spLocks noGrp="1"/>
          </p:cNvSpPr>
          <p:nvPr>
            <p:ph type="body" idx="1"/>
          </p:nvPr>
        </p:nvSpPr>
        <p:spPr>
          <a:xfrm>
            <a:off x="514350" y="4400550"/>
            <a:ext cx="41148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p11:notes"/>
          <p:cNvSpPr txBox="1">
            <a:spLocks noGrp="1"/>
          </p:cNvSpPr>
          <p:nvPr>
            <p:ph type="sldNum" idx="12"/>
          </p:nvPr>
        </p:nvSpPr>
        <p:spPr>
          <a:xfrm>
            <a:off x="2913063" y="8685213"/>
            <a:ext cx="222885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-17145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" name="Google Shape;106;p2:notes"/>
          <p:cNvSpPr txBox="1">
            <a:spLocks noGrp="1"/>
          </p:cNvSpPr>
          <p:nvPr>
            <p:ph type="body" idx="1"/>
          </p:nvPr>
        </p:nvSpPr>
        <p:spPr>
          <a:xfrm>
            <a:off x="514350" y="4400550"/>
            <a:ext cx="41148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2:notes"/>
          <p:cNvSpPr txBox="1">
            <a:spLocks noGrp="1"/>
          </p:cNvSpPr>
          <p:nvPr>
            <p:ph type="sldNum" idx="12"/>
          </p:nvPr>
        </p:nvSpPr>
        <p:spPr>
          <a:xfrm>
            <a:off x="2913063" y="8685213"/>
            <a:ext cx="222885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366500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9436210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2059576670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99045895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21F3435-5AEA-FCAB-FA58-5BD4BEB2BBCE}" type="slidenum">
              <a:rPr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605815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9436210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2059576670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99045895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21F3435-5AEA-FCAB-FA58-5BD4BEB2BBCE}" type="slidenum">
              <a:rPr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52447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8"/>
          <p:cNvSpPr/>
          <p:nvPr/>
        </p:nvSpPr>
        <p:spPr>
          <a:xfrm>
            <a:off x="683568" y="1039286"/>
            <a:ext cx="8460432" cy="4104214"/>
          </a:xfrm>
          <a:prstGeom prst="rect">
            <a:avLst/>
          </a:prstGeom>
          <a:solidFill>
            <a:srgbClr val="DCE9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23;p38"/>
          <p:cNvSpPr txBox="1">
            <a:spLocks noGrp="1"/>
          </p:cNvSpPr>
          <p:nvPr>
            <p:ph type="title"/>
          </p:nvPr>
        </p:nvSpPr>
        <p:spPr>
          <a:xfrm>
            <a:off x="652905" y="70570"/>
            <a:ext cx="8072345" cy="880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8"/>
          <p:cNvSpPr txBox="1">
            <a:spLocks noGrp="1"/>
          </p:cNvSpPr>
          <p:nvPr>
            <p:ph type="body" idx="1"/>
          </p:nvPr>
        </p:nvSpPr>
        <p:spPr>
          <a:xfrm>
            <a:off x="838550" y="1284720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38"/>
          <p:cNvSpPr txBox="1">
            <a:spLocks noGrp="1"/>
          </p:cNvSpPr>
          <p:nvPr>
            <p:ph type="dt" idx="10"/>
          </p:nvPr>
        </p:nvSpPr>
        <p:spPr>
          <a:xfrm>
            <a:off x="899592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8"/>
          <p:cNvSpPr txBox="1">
            <a:spLocks noGrp="1"/>
          </p:cNvSpPr>
          <p:nvPr>
            <p:ph type="ftr" idx="11"/>
          </p:nvPr>
        </p:nvSpPr>
        <p:spPr>
          <a:xfrm>
            <a:off x="3299892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MOSAIC presentation at SIAPS, Bern, January 2026</a:t>
            </a:r>
            <a:endParaRPr/>
          </a:p>
        </p:txBody>
      </p:sp>
      <p:sp>
        <p:nvSpPr>
          <p:cNvPr id="27" name="Google Shape;27;p38"/>
          <p:cNvSpPr txBox="1">
            <a:spLocks noGrp="1"/>
          </p:cNvSpPr>
          <p:nvPr>
            <p:ph type="sldNum" idx="12"/>
          </p:nvPr>
        </p:nvSpPr>
        <p:spPr>
          <a:xfrm>
            <a:off x="6728892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vertical et texte" type="vertTitleAndTx">
  <p:cSld name="VERTICAL_TITLE_AND_VERTICAL_TEX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48"/>
          <p:cNvSpPr txBox="1">
            <a:spLocks noGrp="1"/>
          </p:cNvSpPr>
          <p:nvPr>
            <p:ph type="title"/>
          </p:nvPr>
        </p:nvSpPr>
        <p:spPr>
          <a:xfrm rot="5400000">
            <a:off x="5350073" y="1467446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48"/>
          <p:cNvSpPr txBox="1">
            <a:spLocks noGrp="1"/>
          </p:cNvSpPr>
          <p:nvPr>
            <p:ph type="body" idx="1"/>
          </p:nvPr>
        </p:nvSpPr>
        <p:spPr>
          <a:xfrm rot="5400000">
            <a:off x="1349573" y="-447079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48"/>
          <p:cNvSpPr txBox="1">
            <a:spLocks noGrp="1"/>
          </p:cNvSpPr>
          <p:nvPr>
            <p:ph type="dt" idx="10"/>
          </p:nvPr>
        </p:nvSpPr>
        <p:spPr>
          <a:xfrm>
            <a:off x="899592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48"/>
          <p:cNvSpPr txBox="1">
            <a:spLocks noGrp="1"/>
          </p:cNvSpPr>
          <p:nvPr>
            <p:ph type="ftr" idx="11"/>
          </p:nvPr>
        </p:nvSpPr>
        <p:spPr>
          <a:xfrm>
            <a:off x="3299892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MOSAIC presentation at SIAPS, Bern, January 2026</a:t>
            </a:r>
            <a:endParaRPr/>
          </a:p>
        </p:txBody>
      </p:sp>
      <p:sp>
        <p:nvSpPr>
          <p:cNvPr id="91" name="Google Shape;91;p48"/>
          <p:cNvSpPr txBox="1">
            <a:spLocks noGrp="1"/>
          </p:cNvSpPr>
          <p:nvPr>
            <p:ph type="sldNum" idx="12"/>
          </p:nvPr>
        </p:nvSpPr>
        <p:spPr>
          <a:xfrm>
            <a:off x="6728892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>
  <p:cSld name="Deux contenu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39"/>
          <p:cNvSpPr/>
          <p:nvPr/>
        </p:nvSpPr>
        <p:spPr>
          <a:xfrm>
            <a:off x="683568" y="1039286"/>
            <a:ext cx="8460432" cy="4104214"/>
          </a:xfrm>
          <a:prstGeom prst="rect">
            <a:avLst/>
          </a:prstGeom>
          <a:solidFill>
            <a:srgbClr val="DCE9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30;p39"/>
          <p:cNvSpPr txBox="1">
            <a:spLocks noGrp="1"/>
          </p:cNvSpPr>
          <p:nvPr>
            <p:ph type="body" idx="1"/>
          </p:nvPr>
        </p:nvSpPr>
        <p:spPr>
          <a:xfrm>
            <a:off x="795880" y="1369218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39"/>
          <p:cNvSpPr txBox="1">
            <a:spLocks noGrp="1"/>
          </p:cNvSpPr>
          <p:nvPr>
            <p:ph type="body" idx="2"/>
          </p:nvPr>
        </p:nvSpPr>
        <p:spPr>
          <a:xfrm>
            <a:off x="4796380" y="1369218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39"/>
          <p:cNvSpPr txBox="1">
            <a:spLocks noGrp="1"/>
          </p:cNvSpPr>
          <p:nvPr>
            <p:ph type="dt" idx="10"/>
          </p:nvPr>
        </p:nvSpPr>
        <p:spPr>
          <a:xfrm>
            <a:off x="899592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39"/>
          <p:cNvSpPr txBox="1">
            <a:spLocks noGrp="1"/>
          </p:cNvSpPr>
          <p:nvPr>
            <p:ph type="ftr" idx="11"/>
          </p:nvPr>
        </p:nvSpPr>
        <p:spPr>
          <a:xfrm>
            <a:off x="3299892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MOSAIC presentation at SIAPS, Bern, January 2026</a:t>
            </a:r>
            <a:endParaRPr/>
          </a:p>
        </p:txBody>
      </p:sp>
      <p:sp>
        <p:nvSpPr>
          <p:cNvPr id="34" name="Google Shape;34;p39"/>
          <p:cNvSpPr txBox="1">
            <a:spLocks noGrp="1"/>
          </p:cNvSpPr>
          <p:nvPr>
            <p:ph type="sldNum" idx="12"/>
          </p:nvPr>
        </p:nvSpPr>
        <p:spPr>
          <a:xfrm>
            <a:off x="6728892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‹#›</a:t>
            </a:fld>
            <a:endParaRPr/>
          </a:p>
        </p:txBody>
      </p:sp>
      <p:sp>
        <p:nvSpPr>
          <p:cNvPr id="35" name="Google Shape;35;p39"/>
          <p:cNvSpPr txBox="1">
            <a:spLocks noGrp="1"/>
          </p:cNvSpPr>
          <p:nvPr>
            <p:ph type="title"/>
          </p:nvPr>
        </p:nvSpPr>
        <p:spPr>
          <a:xfrm>
            <a:off x="820135" y="70570"/>
            <a:ext cx="8072345" cy="880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41"/>
          <p:cNvSpPr txBox="1">
            <a:spLocks noGrp="1"/>
          </p:cNvSpPr>
          <p:nvPr>
            <p:ph type="title"/>
          </p:nvPr>
        </p:nvSpPr>
        <p:spPr>
          <a:xfrm>
            <a:off x="789756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41"/>
          <p:cNvSpPr txBox="1">
            <a:spLocks noGrp="1"/>
          </p:cNvSpPr>
          <p:nvPr>
            <p:ph type="body" idx="1"/>
          </p:nvPr>
        </p:nvSpPr>
        <p:spPr>
          <a:xfrm>
            <a:off x="789757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3" name="Google Shape;43;p41"/>
          <p:cNvSpPr txBox="1">
            <a:spLocks noGrp="1"/>
          </p:cNvSpPr>
          <p:nvPr>
            <p:ph type="body" idx="2"/>
          </p:nvPr>
        </p:nvSpPr>
        <p:spPr>
          <a:xfrm>
            <a:off x="789757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41"/>
          <p:cNvSpPr txBox="1">
            <a:spLocks noGrp="1"/>
          </p:cNvSpPr>
          <p:nvPr>
            <p:ph type="body" idx="3"/>
          </p:nvPr>
        </p:nvSpPr>
        <p:spPr>
          <a:xfrm>
            <a:off x="4789065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5" name="Google Shape;45;p41"/>
          <p:cNvSpPr txBox="1">
            <a:spLocks noGrp="1"/>
          </p:cNvSpPr>
          <p:nvPr>
            <p:ph type="body" idx="4"/>
          </p:nvPr>
        </p:nvSpPr>
        <p:spPr>
          <a:xfrm>
            <a:off x="4789065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41"/>
          <p:cNvSpPr txBox="1">
            <a:spLocks noGrp="1"/>
          </p:cNvSpPr>
          <p:nvPr>
            <p:ph type="dt" idx="10"/>
          </p:nvPr>
        </p:nvSpPr>
        <p:spPr>
          <a:xfrm>
            <a:off x="899592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41"/>
          <p:cNvSpPr txBox="1">
            <a:spLocks noGrp="1"/>
          </p:cNvSpPr>
          <p:nvPr>
            <p:ph type="ftr" idx="11"/>
          </p:nvPr>
        </p:nvSpPr>
        <p:spPr>
          <a:xfrm>
            <a:off x="3299892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MOSAIC presentation at SIAPS, Bern, January 2026</a:t>
            </a:r>
            <a:endParaRPr/>
          </a:p>
        </p:txBody>
      </p:sp>
      <p:sp>
        <p:nvSpPr>
          <p:cNvPr id="48" name="Google Shape;48;p41"/>
          <p:cNvSpPr txBox="1">
            <a:spLocks noGrp="1"/>
          </p:cNvSpPr>
          <p:nvPr>
            <p:ph type="sldNum" idx="12"/>
          </p:nvPr>
        </p:nvSpPr>
        <p:spPr>
          <a:xfrm>
            <a:off x="6728892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seul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2"/>
          <p:cNvSpPr txBox="1">
            <a:spLocks noGrp="1"/>
          </p:cNvSpPr>
          <p:nvPr>
            <p:ph type="title"/>
          </p:nvPr>
        </p:nvSpPr>
        <p:spPr>
          <a:xfrm>
            <a:off x="683568" y="83866"/>
            <a:ext cx="8072345" cy="880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42"/>
          <p:cNvSpPr txBox="1">
            <a:spLocks noGrp="1"/>
          </p:cNvSpPr>
          <p:nvPr>
            <p:ph type="dt" idx="10"/>
          </p:nvPr>
        </p:nvSpPr>
        <p:spPr>
          <a:xfrm>
            <a:off x="899592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42"/>
          <p:cNvSpPr txBox="1">
            <a:spLocks noGrp="1"/>
          </p:cNvSpPr>
          <p:nvPr>
            <p:ph type="ftr" idx="11"/>
          </p:nvPr>
        </p:nvSpPr>
        <p:spPr>
          <a:xfrm>
            <a:off x="3299892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MOSAIC presentation at SIAPS, Bern, January 2026</a:t>
            </a:r>
            <a:endParaRPr/>
          </a:p>
        </p:txBody>
      </p:sp>
      <p:sp>
        <p:nvSpPr>
          <p:cNvPr id="53" name="Google Shape;53;p42"/>
          <p:cNvSpPr txBox="1">
            <a:spLocks noGrp="1"/>
          </p:cNvSpPr>
          <p:nvPr>
            <p:ph type="sldNum" idx="12"/>
          </p:nvPr>
        </p:nvSpPr>
        <p:spPr>
          <a:xfrm>
            <a:off x="6728892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 type="title">
  <p:cSld name="TITL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43"/>
          <p:cNvSpPr txBox="1">
            <a:spLocks noGrp="1"/>
          </p:cNvSpPr>
          <p:nvPr>
            <p:ph type="ctrTitle"/>
          </p:nvPr>
        </p:nvSpPr>
        <p:spPr>
          <a:xfrm>
            <a:off x="1403648" y="856010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Franklin Gothic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43"/>
          <p:cNvSpPr txBox="1">
            <a:spLocks noGrp="1"/>
          </p:cNvSpPr>
          <p:nvPr>
            <p:ph type="subTitle" idx="1"/>
          </p:nvPr>
        </p:nvSpPr>
        <p:spPr>
          <a:xfrm>
            <a:off x="1403648" y="2715766"/>
            <a:ext cx="6858000" cy="1241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57" name="Google Shape;57;p43"/>
          <p:cNvSpPr txBox="1">
            <a:spLocks noGrp="1"/>
          </p:cNvSpPr>
          <p:nvPr>
            <p:ph type="dt" idx="10"/>
          </p:nvPr>
        </p:nvSpPr>
        <p:spPr>
          <a:xfrm>
            <a:off x="899592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43"/>
          <p:cNvSpPr txBox="1">
            <a:spLocks noGrp="1"/>
          </p:cNvSpPr>
          <p:nvPr>
            <p:ph type="ftr" idx="11"/>
          </p:nvPr>
        </p:nvSpPr>
        <p:spPr>
          <a:xfrm>
            <a:off x="3299892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MOSAIC presentation at SIAPS, Bern, January 2026</a:t>
            </a:r>
            <a:endParaRPr/>
          </a:p>
        </p:txBody>
      </p:sp>
      <p:sp>
        <p:nvSpPr>
          <p:cNvPr id="59" name="Google Shape;59;p43"/>
          <p:cNvSpPr txBox="1">
            <a:spLocks noGrp="1"/>
          </p:cNvSpPr>
          <p:nvPr>
            <p:ph type="sldNum" idx="12"/>
          </p:nvPr>
        </p:nvSpPr>
        <p:spPr>
          <a:xfrm>
            <a:off x="6728892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de section" type="secHead">
  <p:cSld name="SECTION_HEADER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44"/>
          <p:cNvSpPr txBox="1">
            <a:spLocks noGrp="1"/>
          </p:cNvSpPr>
          <p:nvPr>
            <p:ph type="title"/>
          </p:nvPr>
        </p:nvSpPr>
        <p:spPr>
          <a:xfrm>
            <a:off x="933772" y="1282304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Franklin Gothic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44"/>
          <p:cNvSpPr txBox="1">
            <a:spLocks noGrp="1"/>
          </p:cNvSpPr>
          <p:nvPr>
            <p:ph type="body" idx="1"/>
          </p:nvPr>
        </p:nvSpPr>
        <p:spPr>
          <a:xfrm>
            <a:off x="933772" y="3442098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63" name="Google Shape;63;p44"/>
          <p:cNvSpPr txBox="1">
            <a:spLocks noGrp="1"/>
          </p:cNvSpPr>
          <p:nvPr>
            <p:ph type="dt" idx="10"/>
          </p:nvPr>
        </p:nvSpPr>
        <p:spPr>
          <a:xfrm>
            <a:off x="899592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44"/>
          <p:cNvSpPr txBox="1">
            <a:spLocks noGrp="1"/>
          </p:cNvSpPr>
          <p:nvPr>
            <p:ph type="ftr" idx="11"/>
          </p:nvPr>
        </p:nvSpPr>
        <p:spPr>
          <a:xfrm>
            <a:off x="3299892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MOSAIC presentation at SIAPS, Bern, January 2026</a:t>
            </a:r>
            <a:endParaRPr/>
          </a:p>
        </p:txBody>
      </p:sp>
      <p:sp>
        <p:nvSpPr>
          <p:cNvPr id="65" name="Google Shape;65;p44"/>
          <p:cNvSpPr txBox="1">
            <a:spLocks noGrp="1"/>
          </p:cNvSpPr>
          <p:nvPr>
            <p:ph type="sldNum" idx="12"/>
          </p:nvPr>
        </p:nvSpPr>
        <p:spPr>
          <a:xfrm>
            <a:off x="6728892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OBJECT_WITH_CAPTION_TEX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45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ranklin Gothic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45"/>
          <p:cNvSpPr txBox="1">
            <a:spLocks noGrp="1"/>
          </p:cNvSpPr>
          <p:nvPr>
            <p:ph type="body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69" name="Google Shape;69;p45"/>
          <p:cNvSpPr txBox="1">
            <a:spLocks noGrp="1"/>
          </p:cNvSpPr>
          <p:nvPr>
            <p:ph type="body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70" name="Google Shape;70;p45"/>
          <p:cNvSpPr txBox="1">
            <a:spLocks noGrp="1"/>
          </p:cNvSpPr>
          <p:nvPr>
            <p:ph type="dt" idx="10"/>
          </p:nvPr>
        </p:nvSpPr>
        <p:spPr>
          <a:xfrm>
            <a:off x="899592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45"/>
          <p:cNvSpPr txBox="1">
            <a:spLocks noGrp="1"/>
          </p:cNvSpPr>
          <p:nvPr>
            <p:ph type="ftr" idx="11"/>
          </p:nvPr>
        </p:nvSpPr>
        <p:spPr>
          <a:xfrm>
            <a:off x="3299892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MOSAIC presentation at SIAPS, Bern, January 2026</a:t>
            </a:r>
            <a:endParaRPr/>
          </a:p>
        </p:txBody>
      </p:sp>
      <p:sp>
        <p:nvSpPr>
          <p:cNvPr id="72" name="Google Shape;72;p45"/>
          <p:cNvSpPr txBox="1">
            <a:spLocks noGrp="1"/>
          </p:cNvSpPr>
          <p:nvPr>
            <p:ph type="sldNum" idx="12"/>
          </p:nvPr>
        </p:nvSpPr>
        <p:spPr>
          <a:xfrm>
            <a:off x="6728892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PICTURE_WITH_CAPTION_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6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ranklin Gothic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46"/>
          <p:cNvSpPr>
            <a:spLocks noGrp="1"/>
          </p:cNvSpPr>
          <p:nvPr>
            <p:ph type="pic" idx="2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</p:sp>
      <p:sp>
        <p:nvSpPr>
          <p:cNvPr id="76" name="Google Shape;76;p46"/>
          <p:cNvSpPr txBox="1">
            <a:spLocks noGrp="1"/>
          </p:cNvSpPr>
          <p:nvPr>
            <p:ph type="body" idx="1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77" name="Google Shape;77;p46"/>
          <p:cNvSpPr txBox="1">
            <a:spLocks noGrp="1"/>
          </p:cNvSpPr>
          <p:nvPr>
            <p:ph type="dt" idx="10"/>
          </p:nvPr>
        </p:nvSpPr>
        <p:spPr>
          <a:xfrm>
            <a:off x="899592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46"/>
          <p:cNvSpPr txBox="1">
            <a:spLocks noGrp="1"/>
          </p:cNvSpPr>
          <p:nvPr>
            <p:ph type="ftr" idx="11"/>
          </p:nvPr>
        </p:nvSpPr>
        <p:spPr>
          <a:xfrm>
            <a:off x="3299892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MOSAIC presentation at SIAPS, Bern, January 2026</a:t>
            </a:r>
            <a:endParaRPr/>
          </a:p>
        </p:txBody>
      </p:sp>
      <p:sp>
        <p:nvSpPr>
          <p:cNvPr id="79" name="Google Shape;79;p46"/>
          <p:cNvSpPr txBox="1">
            <a:spLocks noGrp="1"/>
          </p:cNvSpPr>
          <p:nvPr>
            <p:ph type="sldNum" idx="12"/>
          </p:nvPr>
        </p:nvSpPr>
        <p:spPr>
          <a:xfrm>
            <a:off x="6728892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vertical" type="vertTx">
  <p:cSld name="VERTICAL_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47"/>
          <p:cNvSpPr txBox="1">
            <a:spLocks noGrp="1"/>
          </p:cNvSpPr>
          <p:nvPr>
            <p:ph type="title"/>
          </p:nvPr>
        </p:nvSpPr>
        <p:spPr>
          <a:xfrm>
            <a:off x="683568" y="83866"/>
            <a:ext cx="8072345" cy="880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47"/>
          <p:cNvSpPr txBox="1">
            <a:spLocks noGrp="1"/>
          </p:cNvSpPr>
          <p:nvPr>
            <p:ph type="body" idx="1"/>
          </p:nvPr>
        </p:nvSpPr>
        <p:spPr>
          <a:xfrm rot="5400000">
            <a:off x="2940248" y="-942380"/>
            <a:ext cx="3263504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47"/>
          <p:cNvSpPr txBox="1">
            <a:spLocks noGrp="1"/>
          </p:cNvSpPr>
          <p:nvPr>
            <p:ph type="dt" idx="10"/>
          </p:nvPr>
        </p:nvSpPr>
        <p:spPr>
          <a:xfrm>
            <a:off x="899592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47"/>
          <p:cNvSpPr txBox="1">
            <a:spLocks noGrp="1"/>
          </p:cNvSpPr>
          <p:nvPr>
            <p:ph type="ftr" idx="11"/>
          </p:nvPr>
        </p:nvSpPr>
        <p:spPr>
          <a:xfrm>
            <a:off x="3299892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MOSAIC presentation at SIAPS, Bern, January 2026</a:t>
            </a:r>
            <a:endParaRPr/>
          </a:p>
        </p:txBody>
      </p:sp>
      <p:sp>
        <p:nvSpPr>
          <p:cNvPr id="85" name="Google Shape;85;p47"/>
          <p:cNvSpPr txBox="1">
            <a:spLocks noGrp="1"/>
          </p:cNvSpPr>
          <p:nvPr>
            <p:ph type="sldNum" idx="12"/>
          </p:nvPr>
        </p:nvSpPr>
        <p:spPr>
          <a:xfrm>
            <a:off x="6728892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7"/>
          <p:cNvSpPr txBox="1"/>
          <p:nvPr/>
        </p:nvSpPr>
        <p:spPr>
          <a:xfrm>
            <a:off x="67775" y="1369129"/>
            <a:ext cx="93610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H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M90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1;p37"/>
          <p:cNvSpPr txBox="1">
            <a:spLocks noGrp="1"/>
          </p:cNvSpPr>
          <p:nvPr>
            <p:ph type="title"/>
          </p:nvPr>
        </p:nvSpPr>
        <p:spPr>
          <a:xfrm>
            <a:off x="683568" y="83866"/>
            <a:ext cx="8072345" cy="880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nklin Gothic"/>
              <a:buNone/>
              <a:defRPr sz="3600" b="0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" name="Google Shape;12;p37"/>
          <p:cNvSpPr txBox="1">
            <a:spLocks noGrp="1"/>
          </p:cNvSpPr>
          <p:nvPr>
            <p:ph type="body" idx="1"/>
          </p:nvPr>
        </p:nvSpPr>
        <p:spPr>
          <a:xfrm>
            <a:off x="628650" y="1369218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1pPr>
            <a:lvl2pPr marL="914400" marR="0" lvl="1" indent="-3619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2pPr>
            <a:lvl3pPr marL="1371600" marR="0" lvl="2" indent="-3619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3pPr>
            <a:lvl4pPr marL="1828800" marR="0" lvl="3" indent="-3619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4pPr>
            <a:lvl5pPr marL="2286000" marR="0" lvl="4" indent="-3619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37"/>
          <p:cNvSpPr txBox="1">
            <a:spLocks noGrp="1"/>
          </p:cNvSpPr>
          <p:nvPr>
            <p:ph type="dt" idx="10"/>
          </p:nvPr>
        </p:nvSpPr>
        <p:spPr>
          <a:xfrm>
            <a:off x="899592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37"/>
          <p:cNvSpPr txBox="1">
            <a:spLocks noGrp="1"/>
          </p:cNvSpPr>
          <p:nvPr>
            <p:ph type="ftr" idx="11"/>
          </p:nvPr>
        </p:nvSpPr>
        <p:spPr>
          <a:xfrm>
            <a:off x="3299892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MOSAIC presentation at SIAPS, Bern, January 2026</a:t>
            </a:r>
            <a:endParaRPr/>
          </a:p>
        </p:txBody>
      </p:sp>
      <p:sp>
        <p:nvSpPr>
          <p:cNvPr id="15" name="Google Shape;15;p37"/>
          <p:cNvSpPr txBox="1">
            <a:spLocks noGrp="1"/>
          </p:cNvSpPr>
          <p:nvPr>
            <p:ph type="sldNum" idx="12"/>
          </p:nvPr>
        </p:nvSpPr>
        <p:spPr>
          <a:xfrm>
            <a:off x="6728892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‹#›</a:t>
            </a:fld>
            <a:endParaRPr/>
          </a:p>
        </p:txBody>
      </p:sp>
      <p:pic>
        <p:nvPicPr>
          <p:cNvPr id="16" name="Google Shape;16;p37"/>
          <p:cNvPicPr preferRelativeResize="0"/>
          <p:nvPr/>
        </p:nvPicPr>
        <p:blipFill rotWithShape="1">
          <a:blip r:embed="rId12">
            <a:alphaModFix/>
          </a:blip>
          <a:srcRect l="51985" b="23640"/>
          <a:stretch/>
        </p:blipFill>
        <p:spPr>
          <a:xfrm>
            <a:off x="-1" y="-16959"/>
            <a:ext cx="615716" cy="97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37"/>
          <p:cNvPicPr preferRelativeResize="0"/>
          <p:nvPr/>
        </p:nvPicPr>
        <p:blipFill rotWithShape="1">
          <a:blip r:embed="rId13">
            <a:alphaModFix/>
          </a:blip>
          <a:srcRect l="38931" t="54029" r="18069" b="16179"/>
          <a:stretch/>
        </p:blipFill>
        <p:spPr>
          <a:xfrm rot="-5400001">
            <a:off x="-181748" y="1211297"/>
            <a:ext cx="979200" cy="6157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37"/>
          <p:cNvPicPr preferRelativeResize="0"/>
          <p:nvPr/>
        </p:nvPicPr>
        <p:blipFill rotWithShape="1">
          <a:blip r:embed="rId14">
            <a:alphaModFix/>
          </a:blip>
          <a:srcRect l="1830" t="50000" r="55171" b="20208"/>
          <a:stretch/>
        </p:blipFill>
        <p:spPr>
          <a:xfrm rot="-5400001">
            <a:off x="-181751" y="2255413"/>
            <a:ext cx="979199" cy="6157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37"/>
          <p:cNvPicPr preferRelativeResize="0"/>
          <p:nvPr/>
        </p:nvPicPr>
        <p:blipFill rotWithShape="1">
          <a:blip r:embed="rId15">
            <a:alphaModFix/>
          </a:blip>
          <a:srcRect l="26536" t="8789" r="43595" b="27878"/>
          <a:stretch/>
        </p:blipFill>
        <p:spPr>
          <a:xfrm>
            <a:off x="-10" y="3117788"/>
            <a:ext cx="615716" cy="97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37"/>
          <p:cNvPicPr preferRelativeResize="0"/>
          <p:nvPr/>
        </p:nvPicPr>
        <p:blipFill rotWithShape="1">
          <a:blip r:embed="rId16">
            <a:alphaModFix/>
          </a:blip>
          <a:srcRect l="30751" t="8385" r="41591" b="13419"/>
          <a:stretch/>
        </p:blipFill>
        <p:spPr>
          <a:xfrm>
            <a:off x="-5" y="4164300"/>
            <a:ext cx="615716" cy="9792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hyperlink" Target="mailto:maxime.rombach@epfl.ch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microsoft.com/office/2007/relationships/media" Target="../media/media2.mp4"/><Relationship Id="rId7" Type="http://schemas.openxmlformats.org/officeDocument/2006/relationships/image" Target="../media/image19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3.xml"/><Relationship Id="rId4" Type="http://schemas.openxmlformats.org/officeDocument/2006/relationships/video" Target="../media/media2.mp4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"/>
          <p:cNvSpPr txBox="1">
            <a:spLocks noGrp="1"/>
          </p:cNvSpPr>
          <p:nvPr>
            <p:ph type="title"/>
          </p:nvPr>
        </p:nvSpPr>
        <p:spPr>
          <a:xfrm>
            <a:off x="652905" y="70570"/>
            <a:ext cx="8072345" cy="880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Libre Franklin"/>
              <a:buNone/>
            </a:pPr>
            <a:endParaRPr/>
          </a:p>
        </p:txBody>
      </p:sp>
      <p:sp>
        <p:nvSpPr>
          <p:cNvPr id="98" name="Google Shape;98;p1"/>
          <p:cNvSpPr txBox="1">
            <a:spLocks noGrp="1"/>
          </p:cNvSpPr>
          <p:nvPr>
            <p:ph type="body" idx="1"/>
          </p:nvPr>
        </p:nvSpPr>
        <p:spPr>
          <a:xfrm>
            <a:off x="838550" y="1284720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71450" lvl="0" indent="-38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/>
          </a:p>
        </p:txBody>
      </p:sp>
      <p:sp>
        <p:nvSpPr>
          <p:cNvPr id="99" name="Google Shape;99;p1"/>
          <p:cNvSpPr txBox="1">
            <a:spLocks noGrp="1"/>
          </p:cNvSpPr>
          <p:nvPr>
            <p:ph type="ftr" idx="11"/>
          </p:nvPr>
        </p:nvSpPr>
        <p:spPr>
          <a:xfrm>
            <a:off x="3299892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MOSAIC presentation at SIAPS, Bern, January 2026</a:t>
            </a:r>
            <a:endParaRPr/>
          </a:p>
        </p:txBody>
      </p:sp>
      <p:sp>
        <p:nvSpPr>
          <p:cNvPr id="100" name="Google Shape;100;p1"/>
          <p:cNvSpPr txBox="1">
            <a:spLocks noGrp="1"/>
          </p:cNvSpPr>
          <p:nvPr>
            <p:ph type="sldNum" idx="12"/>
          </p:nvPr>
        </p:nvSpPr>
        <p:spPr>
          <a:xfrm>
            <a:off x="6728892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1</a:t>
            </a:fld>
            <a:endParaRPr/>
          </a:p>
        </p:txBody>
      </p:sp>
      <p:pic>
        <p:nvPicPr>
          <p:cNvPr id="101" name="Google Shape;101;p1"/>
          <p:cNvPicPr preferRelativeResize="0"/>
          <p:nvPr/>
        </p:nvPicPr>
        <p:blipFill rotWithShape="1">
          <a:blip r:embed="rId3">
            <a:alphaModFix/>
          </a:blip>
          <a:srcRect l="17069" t="4861" r="4134" b="584"/>
          <a:stretch/>
        </p:blipFill>
        <p:spPr>
          <a:xfrm>
            <a:off x="0" y="-37146"/>
            <a:ext cx="9144000" cy="5180645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"/>
          <p:cNvSpPr txBox="1"/>
          <p:nvPr/>
        </p:nvSpPr>
        <p:spPr>
          <a:xfrm>
            <a:off x="296257" y="221470"/>
            <a:ext cx="3529118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H" sz="3200" b="1" i="0" u="none" strike="noStrike" cap="none" dirty="0">
                <a:solidFill>
                  <a:srgbClr val="FFD5C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Libre Franklin Black"/>
              </a:rPr>
              <a:t>MOSAIC at ELT: </a:t>
            </a:r>
            <a:r>
              <a:rPr lang="fr-CH" sz="3200" b="1" i="0" u="none" strike="noStrike" cap="none" dirty="0" err="1">
                <a:solidFill>
                  <a:srgbClr val="FFD5C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Libre Franklin Black"/>
              </a:rPr>
              <a:t>robotic</a:t>
            </a:r>
            <a:r>
              <a:rPr lang="fr-CH" sz="3200" b="1" i="0" u="none" strike="noStrike" cap="none" dirty="0">
                <a:solidFill>
                  <a:srgbClr val="FFD5C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Libre Franklin Black"/>
              </a:rPr>
              <a:t> </a:t>
            </a:r>
            <a:r>
              <a:rPr lang="fr-CH" sz="3200" b="1" i="0" u="none" strike="noStrike" cap="none" dirty="0" err="1">
                <a:solidFill>
                  <a:srgbClr val="FFD5C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Libre Franklin Black"/>
              </a:rPr>
              <a:t>mirror</a:t>
            </a:r>
            <a:r>
              <a:rPr lang="fr-CH" sz="3200" b="1" i="0" u="none" strike="noStrike" cap="none" dirty="0">
                <a:solidFill>
                  <a:srgbClr val="FFD5C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Libre Franklin Black"/>
              </a:rPr>
              <a:t> </a:t>
            </a:r>
            <a:r>
              <a:rPr lang="fr-CH" sz="3200" b="1" i="0" u="none" strike="noStrike" cap="none" dirty="0" err="1">
                <a:solidFill>
                  <a:srgbClr val="FFD5C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Libre Franklin Black"/>
              </a:rPr>
              <a:t>positioner</a:t>
            </a:r>
            <a:endParaRPr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3" name="Google Shape;103;p1"/>
          <p:cNvSpPr txBox="1"/>
          <p:nvPr/>
        </p:nvSpPr>
        <p:spPr>
          <a:xfrm>
            <a:off x="206238" y="3787713"/>
            <a:ext cx="3529118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H" sz="1200" b="0" i="0" u="none" strike="noStrike" cap="none" dirty="0">
                <a:solidFill>
                  <a:srgbClr val="FFD5C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Libre Franklin Medium"/>
              </a:rPr>
              <a:t>Maxime Rombach</a:t>
            </a:r>
            <a:endParaRPr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H" sz="1200" b="0" i="0" u="none" strike="noStrike" cap="none" dirty="0">
                <a:solidFill>
                  <a:srgbClr val="FFD5C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Libre Franklin Medium"/>
              </a:rPr>
              <a:t>EPFL – LASTRO – </a:t>
            </a:r>
            <a:r>
              <a:rPr lang="fr-CH" sz="1200" b="0" i="0" u="none" strike="noStrike" cap="none" dirty="0" err="1">
                <a:solidFill>
                  <a:srgbClr val="FFD5C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Libre Franklin Medium"/>
              </a:rPr>
              <a:t>Astrobots</a:t>
            </a:r>
            <a:endParaRPr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H" sz="1200" b="0" i="0" u="none" strike="noStrike" cap="none" dirty="0" err="1">
                <a:solidFill>
                  <a:srgbClr val="FFD5C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Libre Franklin Medium"/>
              </a:rPr>
              <a:t>Mechanical</a:t>
            </a:r>
            <a:r>
              <a:rPr lang="fr-CH" sz="1200" b="0" i="0" u="none" strike="noStrike" cap="none" dirty="0">
                <a:solidFill>
                  <a:srgbClr val="FFD5C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Libre Franklin Medium"/>
              </a:rPr>
              <a:t> </a:t>
            </a:r>
            <a:r>
              <a:rPr lang="fr-CH" sz="1200" b="0" i="0" u="none" strike="noStrike" cap="none" dirty="0" err="1">
                <a:solidFill>
                  <a:srgbClr val="FFD5C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Libre Franklin Medium"/>
              </a:rPr>
              <a:t>engineer</a:t>
            </a:r>
            <a:endParaRPr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H" sz="1200" b="0" i="0" u="sng" strike="noStrike" cap="none" dirty="0">
                <a:solidFill>
                  <a:srgbClr val="FFD5C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Libre Franklin Medium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maxime.rombach@epfl.ch</a:t>
            </a:r>
            <a:r>
              <a:rPr lang="fr-CH" sz="1200" b="0" i="0" u="none" strike="noStrike" cap="none" dirty="0">
                <a:solidFill>
                  <a:srgbClr val="FFD5C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Libre Franklin Medium"/>
              </a:rPr>
              <a:t> </a:t>
            </a:r>
            <a:endParaRPr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H" sz="1200" b="0" i="0" u="none" strike="noStrike" cap="none" dirty="0">
                <a:solidFill>
                  <a:srgbClr val="FFD5C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Libre Franklin Medium"/>
              </a:rPr>
              <a:t>SIAPS 2026</a:t>
            </a:r>
            <a:endParaRPr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H" sz="1200" b="0" i="0" u="none" strike="noStrike" cap="none" dirty="0">
                <a:solidFill>
                  <a:srgbClr val="FFD5C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Libre Franklin Medium"/>
              </a:rPr>
              <a:t>Template </a:t>
            </a:r>
            <a:r>
              <a:rPr lang="fr-CH" sz="1200" b="0" i="0" u="none" strike="noStrike" cap="none" dirty="0" err="1">
                <a:solidFill>
                  <a:srgbClr val="FFD5C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Libre Franklin Medium"/>
              </a:rPr>
              <a:t>presentation</a:t>
            </a:r>
            <a:r>
              <a:rPr lang="fr-CH" sz="1200" b="0" i="0" u="none" strike="noStrike" cap="none" dirty="0">
                <a:solidFill>
                  <a:srgbClr val="FFD5C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Libre Franklin Medium"/>
              </a:rPr>
              <a:t> from Alondra Sola</a:t>
            </a:r>
            <a:endParaRPr sz="1000" b="0" i="0" u="none" strike="noStrike" cap="none" dirty="0">
              <a:solidFill>
                <a:srgbClr val="FFD5C5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Libre Franklin Medium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412B14E-D9A8-47F5-9536-88E7749EAA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58346" y="4669137"/>
            <a:ext cx="1748257" cy="37196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3F3ECF0-68B5-4D21-AB4E-84E86E7538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08686" y="4732480"/>
            <a:ext cx="690504" cy="2989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6384C8-2BDB-4986-AED1-79F41D677E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87184" y="4742150"/>
            <a:ext cx="272393" cy="29895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"/>
          <p:cNvSpPr txBox="1">
            <a:spLocks noGrp="1"/>
          </p:cNvSpPr>
          <p:nvPr>
            <p:ph type="title"/>
          </p:nvPr>
        </p:nvSpPr>
        <p:spPr>
          <a:xfrm>
            <a:off x="652905" y="70570"/>
            <a:ext cx="8072345" cy="880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nklin Gothic"/>
              <a:buNone/>
            </a:pPr>
            <a:r>
              <a:rPr lang="fr-CH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Franklin Gothic"/>
              </a:rPr>
              <a:t>MOSAIC – a brief introduction</a:t>
            </a: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0" name="Google Shape;110;p2"/>
          <p:cNvSpPr txBox="1">
            <a:spLocks noGrp="1"/>
          </p:cNvSpPr>
          <p:nvPr>
            <p:ph type="body" idx="1"/>
          </p:nvPr>
        </p:nvSpPr>
        <p:spPr>
          <a:xfrm>
            <a:off x="838550" y="1284720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fr-CH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</a:t>
            </a:r>
            <a:r>
              <a:rPr lang="fr-CH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fr-CH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MOSAIC?</a:t>
            </a:r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fr-CH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 modes</a:t>
            </a:r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fr-CH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 design</a:t>
            </a:r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fr-CH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 prototypes &amp; key </a:t>
            </a:r>
            <a:r>
              <a:rPr lang="fr-CH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specs</a:t>
            </a:r>
            <a:endParaRPr lang="fr-CH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fr-CH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Timeline</a:t>
            </a:r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1450" lvl="0" indent="-381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1450" lvl="0" indent="-381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1450" lvl="0" indent="-381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1" name="Google Shape;111;p2"/>
          <p:cNvSpPr txBox="1">
            <a:spLocks noGrp="1"/>
          </p:cNvSpPr>
          <p:nvPr>
            <p:ph type="ftr" idx="11"/>
          </p:nvPr>
        </p:nvSpPr>
        <p:spPr>
          <a:xfrm>
            <a:off x="3299892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MOSAIC presentation at SIAPS, Bern, January 2026</a:t>
            </a:r>
            <a:endParaRPr dirty="0"/>
          </a:p>
        </p:txBody>
      </p:sp>
      <p:sp>
        <p:nvSpPr>
          <p:cNvPr id="112" name="Google Shape;112;p2"/>
          <p:cNvSpPr txBox="1">
            <a:spLocks noGrp="1"/>
          </p:cNvSpPr>
          <p:nvPr>
            <p:ph type="sldNum" idx="12"/>
          </p:nvPr>
        </p:nvSpPr>
        <p:spPr>
          <a:xfrm>
            <a:off x="6728892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55616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16"/>
          <p:cNvSpPr txBox="1">
            <a:spLocks noGrp="1"/>
          </p:cNvSpPr>
          <p:nvPr>
            <p:ph type="sldNum" idx="12"/>
          </p:nvPr>
        </p:nvSpPr>
        <p:spPr>
          <a:xfrm>
            <a:off x="6728892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11</a:t>
            </a:fld>
            <a:endParaRPr/>
          </a:p>
        </p:txBody>
      </p:sp>
      <p:sp>
        <p:nvSpPr>
          <p:cNvPr id="474" name="Google Shape;474;p16"/>
          <p:cNvSpPr txBox="1"/>
          <p:nvPr/>
        </p:nvSpPr>
        <p:spPr>
          <a:xfrm>
            <a:off x="827584" y="102763"/>
            <a:ext cx="8072345" cy="880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nklin Gothic"/>
              <a:buNone/>
            </a:pPr>
            <a:r>
              <a:rPr lang="fr-CH" sz="3600" b="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MOSAIC positioners</a:t>
            </a:r>
            <a:endParaRPr sz="3600" b="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476" name="Google Shape;476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09690" y="915566"/>
            <a:ext cx="6266503" cy="372387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77" name="Google Shape;477;p16"/>
          <p:cNvCxnSpPr/>
          <p:nvPr/>
        </p:nvCxnSpPr>
        <p:spPr>
          <a:xfrm flipH="1">
            <a:off x="2843808" y="2571750"/>
            <a:ext cx="4608512" cy="2375549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triangle" w="med" len="med"/>
            <a:tailEnd type="triangle" w="med" len="med"/>
          </a:ln>
        </p:spPr>
      </p:cxnSp>
      <p:sp>
        <p:nvSpPr>
          <p:cNvPr id="478" name="Google Shape;478;p16"/>
          <p:cNvSpPr txBox="1"/>
          <p:nvPr/>
        </p:nvSpPr>
        <p:spPr>
          <a:xfrm>
            <a:off x="5199264" y="3759524"/>
            <a:ext cx="118995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H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600 mm</a:t>
            </a:r>
            <a:endParaRPr/>
          </a:p>
        </p:txBody>
      </p:sp>
      <p:sp>
        <p:nvSpPr>
          <p:cNvPr id="8" name="Google Shape;122;p3">
            <a:extLst>
              <a:ext uri="{FF2B5EF4-FFF2-40B4-BE49-F238E27FC236}">
                <a16:creationId xmlns:a16="http://schemas.microsoft.com/office/drawing/2014/main" id="{94AFAF5F-00FD-4385-B08E-D5F63D930E19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3299892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MOSAIC presentation at SIAPS, Bern, January 2026</a:t>
            </a:r>
            <a:endParaRPr dirty="0"/>
          </a:p>
        </p:txBody>
      </p:sp>
      <p:cxnSp>
        <p:nvCxnSpPr>
          <p:cNvPr id="9" name="Google Shape;477;p16">
            <a:extLst>
              <a:ext uri="{FF2B5EF4-FFF2-40B4-BE49-F238E27FC236}">
                <a16:creationId xmlns:a16="http://schemas.microsoft.com/office/drawing/2014/main" id="{49D3176C-57D9-4388-ABB3-464B5C884044}"/>
              </a:ext>
            </a:extLst>
          </p:cNvPr>
          <p:cNvCxnSpPr>
            <a:cxnSpLocks/>
          </p:cNvCxnSpPr>
          <p:nvPr/>
        </p:nvCxnSpPr>
        <p:spPr>
          <a:xfrm>
            <a:off x="2544211" y="2686346"/>
            <a:ext cx="384878" cy="454831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C953935F-5689-4B41-97AA-623A761DC1ED}"/>
              </a:ext>
            </a:extLst>
          </p:cNvPr>
          <p:cNvSpPr txBox="1"/>
          <p:nvPr/>
        </p:nvSpPr>
        <p:spPr>
          <a:xfrm>
            <a:off x="1686837" y="2448554"/>
            <a:ext cx="8707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latin typeface="Arial" panose="020B0604020202020204" pitchFamily="34" charset="0"/>
                <a:cs typeface="Arial" panose="020B0604020202020204" pitchFamily="34" charset="0"/>
              </a:rPr>
              <a:t>Ø</a:t>
            </a:r>
            <a:r>
              <a:rPr lang="fr-CH" dirty="0"/>
              <a:t>94 mm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20"/>
          <p:cNvSpPr txBox="1">
            <a:spLocks noGrp="1"/>
          </p:cNvSpPr>
          <p:nvPr>
            <p:ph type="sldNum" idx="12"/>
          </p:nvPr>
        </p:nvSpPr>
        <p:spPr>
          <a:xfrm>
            <a:off x="6728892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12</a:t>
            </a:fld>
            <a:endParaRPr/>
          </a:p>
        </p:txBody>
      </p:sp>
      <p:sp>
        <p:nvSpPr>
          <p:cNvPr id="518" name="Google Shape;518;p20"/>
          <p:cNvSpPr txBox="1"/>
          <p:nvPr/>
        </p:nvSpPr>
        <p:spPr>
          <a:xfrm>
            <a:off x="827584" y="102763"/>
            <a:ext cx="8072345" cy="880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nklin Gothic"/>
              <a:buNone/>
            </a:pPr>
            <a:r>
              <a:rPr lang="fr-CH" sz="3600" b="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MOSAIC positioners: SCARA + ADC</a:t>
            </a:r>
            <a:endParaRPr/>
          </a:p>
        </p:txBody>
      </p:sp>
      <p:pic>
        <p:nvPicPr>
          <p:cNvPr id="520" name="Google Shape;520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378" y="1526113"/>
            <a:ext cx="8352928" cy="174096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1" name="Google Shape;521;p20"/>
          <p:cNvCxnSpPr/>
          <p:nvPr/>
        </p:nvCxnSpPr>
        <p:spPr>
          <a:xfrm rot="10800000">
            <a:off x="1259632" y="3507854"/>
            <a:ext cx="7056784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triangle" w="med" len="med"/>
            <a:tailEnd type="triangle" w="med" len="med"/>
          </a:ln>
        </p:spPr>
      </p:cxnSp>
      <p:sp>
        <p:nvSpPr>
          <p:cNvPr id="522" name="Google Shape;522;p20"/>
          <p:cNvSpPr txBox="1"/>
          <p:nvPr/>
        </p:nvSpPr>
        <p:spPr>
          <a:xfrm>
            <a:off x="4309367" y="3583561"/>
            <a:ext cx="95731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H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600 mm</a:t>
            </a:r>
            <a:endParaRPr/>
          </a:p>
        </p:txBody>
      </p:sp>
      <p:cxnSp>
        <p:nvCxnSpPr>
          <p:cNvPr id="523" name="Google Shape;523;p20"/>
          <p:cNvCxnSpPr/>
          <p:nvPr/>
        </p:nvCxnSpPr>
        <p:spPr>
          <a:xfrm>
            <a:off x="2267744" y="2427734"/>
            <a:ext cx="0" cy="359041"/>
          </a:xfrm>
          <a:prstGeom prst="straightConnector1">
            <a:avLst/>
          </a:prstGeom>
          <a:noFill/>
          <a:ln w="28575" cap="flat" cmpd="sng">
            <a:solidFill>
              <a:srgbClr val="ACB8CA"/>
            </a:solidFill>
            <a:prstDash val="solid"/>
            <a:miter lim="800000"/>
            <a:headEnd type="triangle" w="med" len="med"/>
            <a:tailEnd type="triangle" w="med" len="med"/>
          </a:ln>
        </p:spPr>
      </p:cxnSp>
      <p:cxnSp>
        <p:nvCxnSpPr>
          <p:cNvPr id="524" name="Google Shape;524;p20"/>
          <p:cNvCxnSpPr/>
          <p:nvPr/>
        </p:nvCxnSpPr>
        <p:spPr>
          <a:xfrm>
            <a:off x="1403648" y="2427733"/>
            <a:ext cx="0" cy="648073"/>
          </a:xfrm>
          <a:prstGeom prst="straightConnector1">
            <a:avLst/>
          </a:prstGeom>
          <a:noFill/>
          <a:ln w="19050" cap="flat" cmpd="sng">
            <a:solidFill>
              <a:srgbClr val="ACB8CA"/>
            </a:solidFill>
            <a:prstDash val="solid"/>
            <a:miter lim="800000"/>
            <a:headEnd type="triangle" w="med" len="med"/>
            <a:tailEnd type="triangle" w="med" len="med"/>
          </a:ln>
        </p:spPr>
      </p:cxnSp>
      <p:sp>
        <p:nvSpPr>
          <p:cNvPr id="525" name="Google Shape;525;p20"/>
          <p:cNvSpPr txBox="1"/>
          <p:nvPr/>
        </p:nvSpPr>
        <p:spPr>
          <a:xfrm>
            <a:off x="925378" y="2248446"/>
            <a:ext cx="58862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H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57mm</a:t>
            </a:r>
            <a:endParaRPr/>
          </a:p>
        </p:txBody>
      </p:sp>
      <p:sp>
        <p:nvSpPr>
          <p:cNvPr id="526" name="Google Shape;526;p20"/>
          <p:cNvSpPr txBox="1"/>
          <p:nvPr/>
        </p:nvSpPr>
        <p:spPr>
          <a:xfrm>
            <a:off x="1763688" y="2762600"/>
            <a:ext cx="705642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H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28.5mm</a:t>
            </a:r>
            <a:endParaRPr/>
          </a:p>
        </p:txBody>
      </p:sp>
      <p:sp>
        <p:nvSpPr>
          <p:cNvPr id="12" name="Google Shape;122;p3">
            <a:extLst>
              <a:ext uri="{FF2B5EF4-FFF2-40B4-BE49-F238E27FC236}">
                <a16:creationId xmlns:a16="http://schemas.microsoft.com/office/drawing/2014/main" id="{33473FC8-DF96-4E30-A5D2-120121268B34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3299892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MOSAIC presentation at SIAPS, Bern, January 2026</a:t>
            </a:r>
            <a:endParaRPr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623F51BE-5D71-4F61-B6F0-0EE6F82A8C07}"/>
              </a:ext>
            </a:extLst>
          </p:cNvPr>
          <p:cNvCxnSpPr>
            <a:cxnSpLocks/>
          </p:cNvCxnSpPr>
          <p:nvPr/>
        </p:nvCxnSpPr>
        <p:spPr>
          <a:xfrm flipV="1">
            <a:off x="994943" y="3039600"/>
            <a:ext cx="331648" cy="95912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A503DF57-C422-405E-893C-4AFCAFB01791}"/>
              </a:ext>
            </a:extLst>
          </p:cNvPr>
          <p:cNvSpPr txBox="1"/>
          <p:nvPr/>
        </p:nvSpPr>
        <p:spPr>
          <a:xfrm>
            <a:off x="651935" y="4014476"/>
            <a:ext cx="15034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ELT light </a:t>
            </a:r>
            <a:r>
              <a:rPr lang="fr-CH" dirty="0" err="1"/>
              <a:t>beam</a:t>
            </a:r>
            <a:r>
              <a:rPr lang="fr-CH" dirty="0"/>
              <a:t> </a:t>
            </a:r>
            <a:r>
              <a:rPr lang="fr-CH" dirty="0" err="1"/>
              <a:t>diameter</a:t>
            </a:r>
            <a:r>
              <a:rPr lang="fr-CH" dirty="0"/>
              <a:t>: 15mm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p17"/>
          <p:cNvSpPr txBox="1">
            <a:spLocks noGrp="1"/>
          </p:cNvSpPr>
          <p:nvPr>
            <p:ph type="sldNum" idx="12"/>
          </p:nvPr>
        </p:nvSpPr>
        <p:spPr>
          <a:xfrm>
            <a:off x="6728892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13</a:t>
            </a:fld>
            <a:endParaRPr/>
          </a:p>
        </p:txBody>
      </p:sp>
      <p:sp>
        <p:nvSpPr>
          <p:cNvPr id="485" name="Google Shape;485;p17"/>
          <p:cNvSpPr txBox="1"/>
          <p:nvPr/>
        </p:nvSpPr>
        <p:spPr>
          <a:xfrm>
            <a:off x="827584" y="102763"/>
            <a:ext cx="8072345" cy="880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nklin Gothic"/>
              <a:buNone/>
            </a:pPr>
            <a:r>
              <a:rPr lang="fr-CH" sz="3600" b="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MOSAIC positioners: SCARA</a:t>
            </a:r>
            <a:endParaRPr/>
          </a:p>
        </p:txBody>
      </p:sp>
      <p:grpSp>
        <p:nvGrpSpPr>
          <p:cNvPr id="487" name="Google Shape;487;p17"/>
          <p:cNvGrpSpPr/>
          <p:nvPr/>
        </p:nvGrpSpPr>
        <p:grpSpPr>
          <a:xfrm>
            <a:off x="3995935" y="1203598"/>
            <a:ext cx="4732679" cy="3472251"/>
            <a:chOff x="4497775" y="1320994"/>
            <a:chExt cx="4402154" cy="3229753"/>
          </a:xfrm>
        </p:grpSpPr>
        <p:pic>
          <p:nvPicPr>
            <p:cNvPr id="488" name="Google Shape;488;p17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497775" y="1320994"/>
              <a:ext cx="4402154" cy="3229753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489" name="Google Shape;489;p17"/>
            <p:cNvCxnSpPr/>
            <p:nvPr/>
          </p:nvCxnSpPr>
          <p:spPr>
            <a:xfrm rot="10800000">
              <a:off x="6228184" y="1491630"/>
              <a:ext cx="792088" cy="422208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miter lim="800000"/>
              <a:headEnd type="triangle" w="med" len="med"/>
              <a:tailEnd type="none" w="sm" len="sm"/>
            </a:ln>
          </p:spPr>
        </p:cxnSp>
        <p:sp>
          <p:nvSpPr>
            <p:cNvPr id="490" name="Google Shape;490;p17"/>
            <p:cNvSpPr txBox="1"/>
            <p:nvPr/>
          </p:nvSpPr>
          <p:spPr>
            <a:xfrm>
              <a:off x="4589608" y="1339413"/>
              <a:ext cx="1710182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CH"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90 mm hexagonal base</a:t>
              </a:r>
              <a:endParaRPr/>
            </a:p>
          </p:txBody>
        </p:sp>
      </p:grpSp>
      <p:sp>
        <p:nvSpPr>
          <p:cNvPr id="491" name="Google Shape;491;p17"/>
          <p:cNvSpPr txBox="1"/>
          <p:nvPr/>
        </p:nvSpPr>
        <p:spPr>
          <a:xfrm>
            <a:off x="720892" y="1074593"/>
            <a:ext cx="3131028" cy="3416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H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Kinematics: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H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Alpha arm length: 28.5 mm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H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Beta arm length : 57 mm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H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 BLDC motors: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fr-CH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1x 13mm; gear ratio: 1526:1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fr-CH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2x 8mm; gear ratio: 1024:1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H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Optics: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fr-CH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4x elliptical mirrors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122;p3">
            <a:extLst>
              <a:ext uri="{FF2B5EF4-FFF2-40B4-BE49-F238E27FC236}">
                <a16:creationId xmlns:a16="http://schemas.microsoft.com/office/drawing/2014/main" id="{AE560126-35F3-4B16-B456-317A731D79A3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3299892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MOSAIC presentation at SIAPS, Bern, January 2026</a:t>
            </a:r>
            <a:endParaRPr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18"/>
          <p:cNvSpPr txBox="1">
            <a:spLocks noGrp="1"/>
          </p:cNvSpPr>
          <p:nvPr>
            <p:ph type="sldNum" idx="12"/>
          </p:nvPr>
        </p:nvSpPr>
        <p:spPr>
          <a:xfrm>
            <a:off x="6728892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14</a:t>
            </a:fld>
            <a:endParaRPr/>
          </a:p>
        </p:txBody>
      </p:sp>
      <p:sp>
        <p:nvSpPr>
          <p:cNvPr id="498" name="Google Shape;498;p18"/>
          <p:cNvSpPr txBox="1"/>
          <p:nvPr/>
        </p:nvSpPr>
        <p:spPr>
          <a:xfrm>
            <a:off x="827584" y="102763"/>
            <a:ext cx="8072345" cy="880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nklin Gothic"/>
              <a:buNone/>
            </a:pPr>
            <a:r>
              <a:rPr lang="fr-CH" sz="3600" b="1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Franklin Gothic"/>
              </a:rPr>
              <a:t>MOSAIC </a:t>
            </a:r>
            <a:r>
              <a:rPr lang="fr-CH" sz="3600" b="1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Franklin Gothic"/>
              </a:rPr>
              <a:t>positioners</a:t>
            </a:r>
            <a:r>
              <a:rPr lang="fr-CH" sz="3600" b="1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Franklin Gothic"/>
              </a:rPr>
              <a:t>: SCARA</a:t>
            </a:r>
            <a:endParaRPr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1" name="Scara maquette">
            <a:hlinkClick r:id="" action="ppaction://media"/>
            <a:extLst>
              <a:ext uri="{FF2B5EF4-FFF2-40B4-BE49-F238E27FC236}">
                <a16:creationId xmlns:a16="http://schemas.microsoft.com/office/drawing/2014/main" id="{EC4A54DC-D52C-4B4C-9942-DC05487B460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7"/>
          <a:stretch/>
        </p:blipFill>
        <p:spPr bwMode="auto">
          <a:xfrm>
            <a:off x="789562" y="1623259"/>
            <a:ext cx="3995566" cy="2335869"/>
          </a:xfrm>
          <a:prstGeom prst="rect">
            <a:avLst/>
          </a:prstGeom>
        </p:spPr>
      </p:pic>
      <p:pic>
        <p:nvPicPr>
          <p:cNvPr id="32" name="Scara maquette 2">
            <a:hlinkClick r:id="" action="ppaction://media"/>
            <a:extLst>
              <a:ext uri="{FF2B5EF4-FFF2-40B4-BE49-F238E27FC236}">
                <a16:creationId xmlns:a16="http://schemas.microsoft.com/office/drawing/2014/main" id="{97FB0515-2D5F-49FB-AA21-AF4834760FFE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8"/>
          <a:stretch/>
        </p:blipFill>
        <p:spPr bwMode="auto">
          <a:xfrm>
            <a:off x="4863757" y="1599520"/>
            <a:ext cx="4036172" cy="235960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22A4A78-1AEF-44F6-9D2F-0571DD9C8092}"/>
              </a:ext>
            </a:extLst>
          </p:cNvPr>
          <p:cNvSpPr txBox="1"/>
          <p:nvPr/>
        </p:nvSpPr>
        <p:spPr>
          <a:xfrm>
            <a:off x="1890025" y="876595"/>
            <a:ext cx="594746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/>
              <a:t>MOSAIC </a:t>
            </a:r>
            <a:r>
              <a:rPr lang="fr-CH" dirty="0" err="1"/>
              <a:t>positioner</a:t>
            </a:r>
            <a:r>
              <a:rPr lang="fr-CH" dirty="0"/>
              <a:t> </a:t>
            </a:r>
            <a:r>
              <a:rPr lang="fr-CH" dirty="0" err="1"/>
              <a:t>workspace</a:t>
            </a:r>
            <a:r>
              <a:rPr lang="fr-CH" dirty="0"/>
              <a:t> </a:t>
            </a:r>
            <a:r>
              <a:rPr lang="fr-CH" dirty="0" err="1"/>
              <a:t>compensating</a:t>
            </a:r>
            <a:r>
              <a:rPr lang="fr-CH" dirty="0"/>
              <a:t> for </a:t>
            </a:r>
            <a:r>
              <a:rPr lang="fr-CH" dirty="0" err="1"/>
              <a:t>ELT’s</a:t>
            </a:r>
            <a:r>
              <a:rPr lang="fr-CH" dirty="0"/>
              <a:t> non </a:t>
            </a:r>
            <a:r>
              <a:rPr lang="fr-CH" dirty="0" err="1"/>
              <a:t>telecentricity</a:t>
            </a:r>
            <a:endParaRPr lang="fr-CH" dirty="0"/>
          </a:p>
          <a:p>
            <a:pPr algn="ctr"/>
            <a:r>
              <a:rPr lang="fr-CH" dirty="0"/>
              <a:t>Goal: point to the </a:t>
            </a:r>
            <a:r>
              <a:rPr lang="fr-CH" dirty="0" err="1"/>
              <a:t>telescope</a:t>
            </a:r>
            <a:r>
              <a:rPr lang="fr-CH" dirty="0"/>
              <a:t> </a:t>
            </a:r>
            <a:r>
              <a:rPr lang="fr-CH" dirty="0" err="1"/>
              <a:t>pupil</a:t>
            </a:r>
            <a:r>
              <a:rPr lang="fr-CH" dirty="0"/>
              <a:t> 37m </a:t>
            </a:r>
            <a:r>
              <a:rPr lang="fr-CH" dirty="0" err="1"/>
              <a:t>away</a:t>
            </a:r>
            <a:endParaRPr lang="fr-CH" dirty="0"/>
          </a:p>
          <a:p>
            <a:pPr algn="ctr"/>
            <a:r>
              <a:rPr lang="fr-CH" dirty="0"/>
              <a:t>Alpha angle = 0.041° / Beta angle = 0.083°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E0DE17C-FB8E-4DDD-945F-47C623D45206}"/>
              </a:ext>
            </a:extLst>
          </p:cNvPr>
          <p:cNvSpPr txBox="1"/>
          <p:nvPr/>
        </p:nvSpPr>
        <p:spPr>
          <a:xfrm>
            <a:off x="3622896" y="4101541"/>
            <a:ext cx="24400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err="1"/>
              <a:t>Credit</a:t>
            </a:r>
            <a:r>
              <a:rPr lang="fr-CH" sz="1100" dirty="0"/>
              <a:t>: Markus Thurneysen (HEPIA)</a:t>
            </a:r>
          </a:p>
        </p:txBody>
      </p:sp>
      <p:sp>
        <p:nvSpPr>
          <p:cNvPr id="34" name="Google Shape;122;p3">
            <a:extLst>
              <a:ext uri="{FF2B5EF4-FFF2-40B4-BE49-F238E27FC236}">
                <a16:creationId xmlns:a16="http://schemas.microsoft.com/office/drawing/2014/main" id="{ED808902-D1DB-494A-B59D-6B4C284CAF88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3299892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MOSAIC presentation at SIAPS, Bern, January 2026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00276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video>
              <p:cMediaNode vol="80000">
                <p:cTn id="7" repeatCount="indefinite" fill="remove" display="0">
                  <p:stCondLst>
                    <p:cond delay="indefinite"/>
                  </p:stCondLst>
                </p:cTn>
                <p:tgtEl>
                  <p:spTgt spid="3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video>
              <p:cMediaNode vol="80000">
                <p:cTn id="13" repeatCount="indefinite" fill="remove" display="0">
                  <p:stCondLst>
                    <p:cond delay="indefinite"/>
                  </p:stCondLst>
                </p:cTn>
                <p:tgtEl>
                  <p:spTgt spid="32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19"/>
          <p:cNvSpPr txBox="1">
            <a:spLocks noGrp="1"/>
          </p:cNvSpPr>
          <p:nvPr>
            <p:ph type="sldNum" idx="12"/>
          </p:nvPr>
        </p:nvSpPr>
        <p:spPr>
          <a:xfrm>
            <a:off x="6728892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15</a:t>
            </a:fld>
            <a:endParaRPr/>
          </a:p>
        </p:txBody>
      </p:sp>
      <p:sp>
        <p:nvSpPr>
          <p:cNvPr id="507" name="Google Shape;507;p19"/>
          <p:cNvSpPr txBox="1"/>
          <p:nvPr/>
        </p:nvSpPr>
        <p:spPr>
          <a:xfrm>
            <a:off x="827584" y="102763"/>
            <a:ext cx="8072345" cy="880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nklin Gothic"/>
              <a:buNone/>
            </a:pPr>
            <a:r>
              <a:rPr lang="fr-CH" sz="3600" b="1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Franklin Gothic"/>
              </a:rPr>
              <a:t>MOSAIC </a:t>
            </a:r>
            <a:r>
              <a:rPr lang="fr-CH" sz="3600" b="1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Franklin Gothic"/>
              </a:rPr>
              <a:t>positioners</a:t>
            </a:r>
            <a:r>
              <a:rPr lang="fr-CH" sz="3600" b="1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Franklin Gothic"/>
              </a:rPr>
              <a:t>: ADC</a:t>
            </a:r>
            <a:endParaRPr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9" name="Google Shape;509;p19"/>
          <p:cNvSpPr txBox="1"/>
          <p:nvPr/>
        </p:nvSpPr>
        <p:spPr>
          <a:xfrm>
            <a:off x="720892" y="1074593"/>
            <a:ext cx="1474844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H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Optics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fr-CH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2x prisms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fr-CH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2x lenses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10" name="Google Shape;510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75656" y="2439982"/>
            <a:ext cx="6527694" cy="2163126"/>
          </a:xfrm>
          <a:prstGeom prst="rect">
            <a:avLst/>
          </a:prstGeom>
          <a:noFill/>
          <a:ln>
            <a:noFill/>
          </a:ln>
        </p:spPr>
      </p:pic>
      <p:sp>
        <p:nvSpPr>
          <p:cNvPr id="511" name="Google Shape;511;p19"/>
          <p:cNvSpPr txBox="1"/>
          <p:nvPr/>
        </p:nvSpPr>
        <p:spPr>
          <a:xfrm>
            <a:off x="2267744" y="1074592"/>
            <a:ext cx="2304256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H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Motors: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fr-CH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2x 8mm motors; gear ratio: 1024:1</a:t>
            </a:r>
            <a:endParaRPr/>
          </a:p>
        </p:txBody>
      </p:sp>
      <p:sp>
        <p:nvSpPr>
          <p:cNvPr id="8" name="Google Shape;122;p3">
            <a:extLst>
              <a:ext uri="{FF2B5EF4-FFF2-40B4-BE49-F238E27FC236}">
                <a16:creationId xmlns:a16="http://schemas.microsoft.com/office/drawing/2014/main" id="{C4798457-FD5D-412D-888C-CB440CFB4864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3299892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MOSAIC presentation at SIAPS, Bern, January 2026</a:t>
            </a:r>
            <a:endParaRPr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"/>
          <p:cNvSpPr txBox="1">
            <a:spLocks noGrp="1"/>
          </p:cNvSpPr>
          <p:nvPr>
            <p:ph type="title"/>
          </p:nvPr>
        </p:nvSpPr>
        <p:spPr>
          <a:xfrm>
            <a:off x="652905" y="70570"/>
            <a:ext cx="8072345" cy="880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nklin Gothic"/>
              <a:buNone/>
            </a:pPr>
            <a:r>
              <a:rPr lang="fr-CH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Franklin Gothic"/>
              </a:rPr>
              <a:t>MOSAIC – a brief introduction</a:t>
            </a: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0" name="Google Shape;110;p2"/>
          <p:cNvSpPr txBox="1">
            <a:spLocks noGrp="1"/>
          </p:cNvSpPr>
          <p:nvPr>
            <p:ph type="body" idx="1"/>
          </p:nvPr>
        </p:nvSpPr>
        <p:spPr>
          <a:xfrm>
            <a:off x="838550" y="1284720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fr-CH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</a:t>
            </a:r>
            <a:r>
              <a:rPr lang="fr-CH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fr-CH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MOSAIC?</a:t>
            </a:r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fr-CH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 modes</a:t>
            </a:r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fr-CH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 design</a:t>
            </a:r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fr-CH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 prototypes &amp; key </a:t>
            </a:r>
            <a:r>
              <a:rPr lang="fr-CH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specs</a:t>
            </a:r>
            <a:endParaRPr lang="fr-CH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fr-CH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Timeline</a:t>
            </a:r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1450" lvl="0" indent="-381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1450" lvl="0" indent="-381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1450" lvl="0" indent="-381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1" name="Google Shape;111;p2"/>
          <p:cNvSpPr txBox="1">
            <a:spLocks noGrp="1"/>
          </p:cNvSpPr>
          <p:nvPr>
            <p:ph type="ftr" idx="11"/>
          </p:nvPr>
        </p:nvSpPr>
        <p:spPr>
          <a:xfrm>
            <a:off x="3299892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MOSAIC presentation at SIAPS, Bern, January 2026</a:t>
            </a:r>
            <a:endParaRPr dirty="0"/>
          </a:p>
        </p:txBody>
      </p:sp>
      <p:sp>
        <p:nvSpPr>
          <p:cNvPr id="112" name="Google Shape;112;p2"/>
          <p:cNvSpPr txBox="1">
            <a:spLocks noGrp="1"/>
          </p:cNvSpPr>
          <p:nvPr>
            <p:ph type="sldNum" idx="12"/>
          </p:nvPr>
        </p:nvSpPr>
        <p:spPr>
          <a:xfrm>
            <a:off x="6728892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695792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21"/>
          <p:cNvSpPr txBox="1">
            <a:spLocks noGrp="1"/>
          </p:cNvSpPr>
          <p:nvPr>
            <p:ph type="sldNum" idx="12"/>
          </p:nvPr>
        </p:nvSpPr>
        <p:spPr>
          <a:xfrm>
            <a:off x="6728892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17</a:t>
            </a:fld>
            <a:endParaRPr/>
          </a:p>
        </p:txBody>
      </p:sp>
      <p:sp>
        <p:nvSpPr>
          <p:cNvPr id="533" name="Google Shape;533;p21"/>
          <p:cNvSpPr txBox="1"/>
          <p:nvPr/>
        </p:nvSpPr>
        <p:spPr>
          <a:xfrm>
            <a:off x="827584" y="102763"/>
            <a:ext cx="8072345" cy="880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nklin Gothic"/>
              <a:buNone/>
            </a:pPr>
            <a:r>
              <a:rPr lang="fr-CH" sz="3600" b="1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Franklin Gothic"/>
              </a:rPr>
              <a:t>MOSAIC </a:t>
            </a:r>
            <a:r>
              <a:rPr lang="fr-CH" sz="3600" b="1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Franklin Gothic"/>
              </a:rPr>
              <a:t>positioners</a:t>
            </a:r>
            <a:r>
              <a:rPr lang="fr-CH" sz="3600" b="1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Franklin Gothic"/>
              </a:rPr>
              <a:t>: Prototypes</a:t>
            </a:r>
            <a:endParaRPr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35" name="Google Shape;535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63688" y="1059582"/>
            <a:ext cx="5876335" cy="331236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22;p3">
            <a:extLst>
              <a:ext uri="{FF2B5EF4-FFF2-40B4-BE49-F238E27FC236}">
                <a16:creationId xmlns:a16="http://schemas.microsoft.com/office/drawing/2014/main" id="{00EB3D01-7FA8-4295-B213-472F2158DC78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3299892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MOSAIC presentation at SIAPS, Bern, January 2026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22"/>
          <p:cNvSpPr txBox="1">
            <a:spLocks noGrp="1"/>
          </p:cNvSpPr>
          <p:nvPr>
            <p:ph type="sldNum" idx="12"/>
          </p:nvPr>
        </p:nvSpPr>
        <p:spPr>
          <a:xfrm>
            <a:off x="6728892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18</a:t>
            </a:fld>
            <a:endParaRPr/>
          </a:p>
        </p:txBody>
      </p:sp>
      <p:sp>
        <p:nvSpPr>
          <p:cNvPr id="542" name="Google Shape;542;p22"/>
          <p:cNvSpPr txBox="1"/>
          <p:nvPr/>
        </p:nvSpPr>
        <p:spPr>
          <a:xfrm>
            <a:off x="827584" y="102763"/>
            <a:ext cx="8072345" cy="880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nklin Gothic"/>
              <a:buNone/>
            </a:pPr>
            <a:r>
              <a:rPr lang="fr-CH" sz="3600" b="1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Franklin Gothic"/>
              </a:rPr>
              <a:t>MOSAIC </a:t>
            </a:r>
            <a:r>
              <a:rPr lang="fr-CH" sz="3600" b="1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Franklin Gothic"/>
              </a:rPr>
              <a:t>positioners</a:t>
            </a:r>
            <a:r>
              <a:rPr lang="fr-CH" sz="3600" b="1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Franklin Gothic"/>
              </a:rPr>
              <a:t>: Prototypes</a:t>
            </a:r>
            <a:endParaRPr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44" name="Google Shape;544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49282" y="1054100"/>
            <a:ext cx="5886060" cy="331785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22;p3">
            <a:extLst>
              <a:ext uri="{FF2B5EF4-FFF2-40B4-BE49-F238E27FC236}">
                <a16:creationId xmlns:a16="http://schemas.microsoft.com/office/drawing/2014/main" id="{8EA1D1BC-BF9B-4466-B6F9-E577B900E522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3299892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MOSAIC presentation at SIAPS, Bern, January 2026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23"/>
          <p:cNvSpPr txBox="1">
            <a:spLocks noGrp="1"/>
          </p:cNvSpPr>
          <p:nvPr>
            <p:ph type="sldNum" idx="12"/>
          </p:nvPr>
        </p:nvSpPr>
        <p:spPr>
          <a:xfrm>
            <a:off x="6728892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19</a:t>
            </a:fld>
            <a:endParaRPr/>
          </a:p>
        </p:txBody>
      </p:sp>
      <p:sp>
        <p:nvSpPr>
          <p:cNvPr id="551" name="Google Shape;551;p23"/>
          <p:cNvSpPr txBox="1"/>
          <p:nvPr/>
        </p:nvSpPr>
        <p:spPr>
          <a:xfrm>
            <a:off x="827584" y="102763"/>
            <a:ext cx="8072345" cy="880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nklin Gothic"/>
              <a:buNone/>
            </a:pPr>
            <a:r>
              <a:rPr lang="fr-CH" sz="3600" b="1" dirty="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MOSAIC </a:t>
            </a:r>
            <a:r>
              <a:rPr lang="fr-CH" sz="3600" b="1" dirty="0" err="1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positioners</a:t>
            </a:r>
            <a:r>
              <a:rPr lang="fr-CH" sz="3600" b="1" dirty="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: </a:t>
            </a:r>
            <a:r>
              <a:rPr lang="fr-CH" sz="3600" b="1" dirty="0" err="1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summary</a:t>
            </a:r>
            <a:endParaRPr sz="3600" b="1" dirty="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552" name="Google Shape;552;p23"/>
          <p:cNvSpPr txBox="1">
            <a:spLocks noGrp="1"/>
          </p:cNvSpPr>
          <p:nvPr>
            <p:ph type="ftr" idx="11"/>
          </p:nvPr>
        </p:nvSpPr>
        <p:spPr>
          <a:xfrm>
            <a:off x="3299892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MOSAIC presentation at SIAPS, Bern, January 2026</a:t>
            </a:r>
            <a:endParaRPr/>
          </a:p>
        </p:txBody>
      </p:sp>
      <p:sp>
        <p:nvSpPr>
          <p:cNvPr id="553" name="Google Shape;553;p23"/>
          <p:cNvSpPr txBox="1"/>
          <p:nvPr/>
        </p:nvSpPr>
        <p:spPr>
          <a:xfrm>
            <a:off x="827584" y="1016724"/>
            <a:ext cx="7843554" cy="3693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H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Total </a:t>
            </a:r>
            <a:r>
              <a:rPr lang="fr-CH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positioners</a:t>
            </a:r>
            <a:r>
              <a:rPr lang="fr-CH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300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H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Motors: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fr-CH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1x 13mm </a:t>
            </a:r>
            <a:r>
              <a:rPr lang="fr-CH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motor</a:t>
            </a:r>
            <a:r>
              <a:rPr lang="fr-CH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– </a:t>
            </a:r>
            <a:r>
              <a:rPr lang="fr-CH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gear</a:t>
            </a:r>
            <a:r>
              <a:rPr lang="fr-CH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ratio: 1526:1 – hall </a:t>
            </a:r>
            <a:r>
              <a:rPr lang="fr-CH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sensors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fr-CH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4x 8mm </a:t>
            </a:r>
            <a:r>
              <a:rPr lang="fr-CH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motots</a:t>
            </a:r>
            <a:r>
              <a:rPr lang="fr-CH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– </a:t>
            </a:r>
            <a:r>
              <a:rPr lang="fr-CH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gear</a:t>
            </a:r>
            <a:r>
              <a:rPr lang="fr-CH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ratio: 1024:1 – hall </a:t>
            </a:r>
            <a:r>
              <a:rPr lang="fr-CH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sensors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fr-CH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   5 </a:t>
            </a:r>
            <a:r>
              <a:rPr lang="fr-CH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motors</a:t>
            </a:r>
            <a:r>
              <a:rPr lang="fr-CH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/ </a:t>
            </a:r>
            <a:r>
              <a:rPr lang="fr-CH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positioner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H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Optics</a:t>
            </a:r>
            <a:r>
              <a:rPr lang="fr-CH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fr-CH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4x </a:t>
            </a:r>
            <a:r>
              <a:rPr lang="fr-CH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elliptical</a:t>
            </a:r>
            <a:r>
              <a:rPr lang="fr-CH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CH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mirrors</a:t>
            </a:r>
            <a:r>
              <a:rPr lang="fr-CH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fr-CH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2x </a:t>
            </a:r>
            <a:r>
              <a:rPr lang="fr-CH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lenses</a:t>
            </a:r>
            <a:r>
              <a:rPr lang="fr-CH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</a:t>
            </a:r>
            <a:r>
              <a:rPr lang="fr-CH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identical</a:t>
            </a:r>
            <a:r>
              <a:rPr lang="fr-CH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fr-CH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2x </a:t>
            </a:r>
            <a:r>
              <a:rPr lang="fr-CH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prisms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"/>
          <p:cNvSpPr txBox="1">
            <a:spLocks noGrp="1"/>
          </p:cNvSpPr>
          <p:nvPr>
            <p:ph type="title"/>
          </p:nvPr>
        </p:nvSpPr>
        <p:spPr>
          <a:xfrm>
            <a:off x="652905" y="70570"/>
            <a:ext cx="8072345" cy="880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nklin Gothic"/>
              <a:buNone/>
            </a:pPr>
            <a:r>
              <a:rPr lang="fr-CH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Franklin Gothic"/>
              </a:rPr>
              <a:t>MOSAIC – a brief introduction</a:t>
            </a: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0" name="Google Shape;110;p2"/>
          <p:cNvSpPr txBox="1">
            <a:spLocks noGrp="1"/>
          </p:cNvSpPr>
          <p:nvPr>
            <p:ph type="body" idx="1"/>
          </p:nvPr>
        </p:nvSpPr>
        <p:spPr>
          <a:xfrm>
            <a:off x="838550" y="1284720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fr-CH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</a:t>
            </a:r>
            <a:r>
              <a:rPr lang="fr-CH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fr-CH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MOSAIC?</a:t>
            </a:r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fr-CH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 modes</a:t>
            </a:r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fr-CH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 design</a:t>
            </a:r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fr-CH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 prototypes &amp; key </a:t>
            </a:r>
            <a:r>
              <a:rPr lang="fr-CH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specs</a:t>
            </a:r>
            <a:endParaRPr lang="fr-CH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fr-CH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Timeline</a:t>
            </a:r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1450" lvl="0" indent="-381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1450" lvl="0" indent="-381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1450" lvl="0" indent="-381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1" name="Google Shape;111;p2"/>
          <p:cNvSpPr txBox="1">
            <a:spLocks noGrp="1"/>
          </p:cNvSpPr>
          <p:nvPr>
            <p:ph type="ftr" idx="11"/>
          </p:nvPr>
        </p:nvSpPr>
        <p:spPr>
          <a:xfrm>
            <a:off x="3299892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MOSAIC presentation at SIAPS, Bern, January 2026</a:t>
            </a:r>
            <a:endParaRPr dirty="0"/>
          </a:p>
        </p:txBody>
      </p:sp>
      <p:sp>
        <p:nvSpPr>
          <p:cNvPr id="112" name="Google Shape;112;p2"/>
          <p:cNvSpPr txBox="1">
            <a:spLocks noGrp="1"/>
          </p:cNvSpPr>
          <p:nvPr>
            <p:ph type="sldNum" idx="12"/>
          </p:nvPr>
        </p:nvSpPr>
        <p:spPr>
          <a:xfrm>
            <a:off x="6728892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2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p24"/>
          <p:cNvSpPr txBox="1">
            <a:spLocks noGrp="1"/>
          </p:cNvSpPr>
          <p:nvPr>
            <p:ph type="sldNum" idx="12"/>
          </p:nvPr>
        </p:nvSpPr>
        <p:spPr>
          <a:xfrm>
            <a:off x="6728892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20</a:t>
            </a:fld>
            <a:endParaRPr/>
          </a:p>
        </p:txBody>
      </p:sp>
      <p:sp>
        <p:nvSpPr>
          <p:cNvPr id="560" name="Google Shape;560;p24"/>
          <p:cNvSpPr txBox="1"/>
          <p:nvPr/>
        </p:nvSpPr>
        <p:spPr>
          <a:xfrm>
            <a:off x="827584" y="102763"/>
            <a:ext cx="8072345" cy="880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nklin Gothic"/>
              <a:buNone/>
            </a:pPr>
            <a:r>
              <a:rPr lang="fr-CH" sz="3600" b="1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Franklin Gothic"/>
              </a:rPr>
              <a:t>MOSAIC </a:t>
            </a:r>
            <a:r>
              <a:rPr lang="fr-CH" sz="3600" b="1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Franklin Gothic"/>
              </a:rPr>
              <a:t>positioners</a:t>
            </a:r>
            <a:r>
              <a:rPr lang="fr-CH" sz="3600" b="1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Franklin Gothic"/>
              </a:rPr>
              <a:t>: </a:t>
            </a:r>
            <a:r>
              <a:rPr lang="fr-CH" sz="3600" b="1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Franklin Gothic"/>
              </a:rPr>
              <a:t>summary</a:t>
            </a:r>
            <a:endParaRPr sz="3600" b="1" dirty="0">
              <a:solidFill>
                <a:schemeClr val="dk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Franklin Gothic"/>
            </a:endParaRPr>
          </a:p>
        </p:txBody>
      </p:sp>
      <p:sp>
        <p:nvSpPr>
          <p:cNvPr id="561" name="Google Shape;561;p24"/>
          <p:cNvSpPr txBox="1">
            <a:spLocks noGrp="1"/>
          </p:cNvSpPr>
          <p:nvPr>
            <p:ph type="ftr" idx="11"/>
          </p:nvPr>
        </p:nvSpPr>
        <p:spPr>
          <a:xfrm>
            <a:off x="3299892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MOSAIC presentation at SIAPS, Bern, January 2026</a:t>
            </a:r>
            <a:endParaRPr/>
          </a:p>
        </p:txBody>
      </p:sp>
      <p:sp>
        <p:nvSpPr>
          <p:cNvPr id="562" name="Google Shape;562;p24"/>
          <p:cNvSpPr txBox="1"/>
          <p:nvPr/>
        </p:nvSpPr>
        <p:spPr>
          <a:xfrm>
            <a:off x="861781" y="1010241"/>
            <a:ext cx="7843554" cy="2308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H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Key </a:t>
            </a:r>
            <a:r>
              <a:rPr lang="fr-CH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specs</a:t>
            </a:r>
            <a:r>
              <a:rPr lang="fr-CH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(TBC):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fr-CH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Total </a:t>
            </a:r>
            <a:r>
              <a:rPr lang="fr-CH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arms</a:t>
            </a:r>
            <a:r>
              <a:rPr lang="fr-CH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CH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accuracy</a:t>
            </a:r>
            <a:r>
              <a:rPr lang="fr-CH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</a:t>
            </a:r>
            <a:r>
              <a:rPr lang="fr-CH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alpha+beta</a:t>
            </a:r>
            <a:r>
              <a:rPr lang="fr-CH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): 20um</a:t>
            </a:r>
            <a:endParaRPr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fr-CH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Prisms</a:t>
            </a:r>
            <a:r>
              <a:rPr lang="fr-CH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CH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angular</a:t>
            </a:r>
            <a:r>
              <a:rPr lang="fr-CH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CH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accuracy</a:t>
            </a:r>
            <a:r>
              <a:rPr lang="fr-CH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± 0.5°</a:t>
            </a:r>
            <a:endParaRPr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fr-CH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Pick off </a:t>
            </a:r>
            <a:r>
              <a:rPr lang="fr-CH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mirror</a:t>
            </a:r>
            <a:r>
              <a:rPr lang="fr-CH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CH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accuracy</a:t>
            </a:r>
            <a:r>
              <a:rPr lang="fr-CH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30 </a:t>
            </a:r>
            <a:r>
              <a:rPr lang="fr-CH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arcseconds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fr-CH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speed: 1RPM</a:t>
            </a:r>
            <a:endParaRPr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fr-CH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Mirrors</a:t>
            </a:r>
            <a:r>
              <a:rPr lang="fr-CH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angle </a:t>
            </a:r>
            <a:r>
              <a:rPr lang="fr-CH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tolerance</a:t>
            </a:r>
            <a:r>
              <a:rPr lang="fr-CH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± 0.01°</a:t>
            </a:r>
            <a:endParaRPr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fr-CH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Mass: max 1.5kg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"/>
          <p:cNvSpPr txBox="1">
            <a:spLocks noGrp="1"/>
          </p:cNvSpPr>
          <p:nvPr>
            <p:ph type="title"/>
          </p:nvPr>
        </p:nvSpPr>
        <p:spPr>
          <a:xfrm>
            <a:off x="652905" y="70570"/>
            <a:ext cx="8072345" cy="880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nklin Gothic"/>
              <a:buNone/>
            </a:pPr>
            <a:r>
              <a:rPr lang="fr-CH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Franklin Gothic"/>
              </a:rPr>
              <a:t>MOSAIC – a brief introduction</a:t>
            </a: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0" name="Google Shape;110;p2"/>
          <p:cNvSpPr txBox="1">
            <a:spLocks noGrp="1"/>
          </p:cNvSpPr>
          <p:nvPr>
            <p:ph type="body" idx="1"/>
          </p:nvPr>
        </p:nvSpPr>
        <p:spPr>
          <a:xfrm>
            <a:off x="838550" y="1284720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fr-CH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</a:t>
            </a:r>
            <a:r>
              <a:rPr lang="fr-CH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fr-CH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MOSAIC?</a:t>
            </a:r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fr-CH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 modes</a:t>
            </a:r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fr-CH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 design</a:t>
            </a:r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fr-CH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 prototypes &amp; key </a:t>
            </a:r>
            <a:r>
              <a:rPr lang="fr-CH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specs</a:t>
            </a:r>
            <a:endParaRPr lang="fr-CH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fr-CH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Timeline</a:t>
            </a:r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1450" lvl="0" indent="-381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1450" lvl="0" indent="-381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1450" lvl="0" indent="-381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1" name="Google Shape;111;p2"/>
          <p:cNvSpPr txBox="1">
            <a:spLocks noGrp="1"/>
          </p:cNvSpPr>
          <p:nvPr>
            <p:ph type="ftr" idx="11"/>
          </p:nvPr>
        </p:nvSpPr>
        <p:spPr>
          <a:xfrm>
            <a:off x="3299892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MOSAIC presentation at SIAPS, Bern, January 2026</a:t>
            </a:r>
            <a:endParaRPr dirty="0"/>
          </a:p>
        </p:txBody>
      </p:sp>
      <p:sp>
        <p:nvSpPr>
          <p:cNvPr id="112" name="Google Shape;112;p2"/>
          <p:cNvSpPr txBox="1">
            <a:spLocks noGrp="1"/>
          </p:cNvSpPr>
          <p:nvPr>
            <p:ph type="sldNum" idx="12"/>
          </p:nvPr>
        </p:nvSpPr>
        <p:spPr>
          <a:xfrm>
            <a:off x="6728892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21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191473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p25"/>
          <p:cNvSpPr txBox="1">
            <a:spLocks noGrp="1"/>
          </p:cNvSpPr>
          <p:nvPr>
            <p:ph type="sldNum" idx="12"/>
          </p:nvPr>
        </p:nvSpPr>
        <p:spPr>
          <a:xfrm>
            <a:off x="6728892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22</a:t>
            </a:fld>
            <a:endParaRPr/>
          </a:p>
        </p:txBody>
      </p:sp>
      <p:sp>
        <p:nvSpPr>
          <p:cNvPr id="569" name="Google Shape;569;p25"/>
          <p:cNvSpPr txBox="1"/>
          <p:nvPr/>
        </p:nvSpPr>
        <p:spPr>
          <a:xfrm>
            <a:off x="827584" y="102763"/>
            <a:ext cx="8072345" cy="880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nklin Gothic"/>
              <a:buNone/>
            </a:pPr>
            <a:r>
              <a:rPr lang="fr-CH" sz="3600" b="1" dirty="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MOSAIC </a:t>
            </a:r>
            <a:r>
              <a:rPr lang="fr-CH" sz="3600" b="1" dirty="0" err="1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positioners</a:t>
            </a:r>
            <a:r>
              <a:rPr lang="fr-CH" sz="3600" b="1" dirty="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: timeline</a:t>
            </a:r>
            <a:endParaRPr sz="3600" b="1" dirty="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570" name="Google Shape;570;p25"/>
          <p:cNvSpPr txBox="1">
            <a:spLocks noGrp="1"/>
          </p:cNvSpPr>
          <p:nvPr>
            <p:ph type="ftr" idx="11"/>
          </p:nvPr>
        </p:nvSpPr>
        <p:spPr>
          <a:xfrm>
            <a:off x="3299892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MOSAIC presentation at SIAPS, Bern, January 2026</a:t>
            </a:r>
            <a:endParaRPr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D46AC05-FCEC-4D2E-A52B-374E78121DA9}"/>
              </a:ext>
            </a:extLst>
          </p:cNvPr>
          <p:cNvGrpSpPr>
            <a:grpSpLocks noChangeAspect="1"/>
          </p:cNvGrpSpPr>
          <p:nvPr/>
        </p:nvGrpSpPr>
        <p:grpSpPr>
          <a:xfrm>
            <a:off x="866528" y="1889512"/>
            <a:ext cx="7994456" cy="1186514"/>
            <a:chOff x="-4871119" y="1322031"/>
            <a:chExt cx="20498606" cy="3042343"/>
          </a:xfrm>
        </p:grpSpPr>
        <p:sp>
          <p:nvSpPr>
            <p:cNvPr id="6" name="Arrow: Right 5">
              <a:extLst>
                <a:ext uri="{FF2B5EF4-FFF2-40B4-BE49-F238E27FC236}">
                  <a16:creationId xmlns:a16="http://schemas.microsoft.com/office/drawing/2014/main" id="{0ED3AE2D-D867-4E3D-A736-0F9C472C46BE}"/>
                </a:ext>
              </a:extLst>
            </p:cNvPr>
            <p:cNvSpPr/>
            <p:nvPr/>
          </p:nvSpPr>
          <p:spPr>
            <a:xfrm>
              <a:off x="-4871119" y="1997472"/>
              <a:ext cx="20498606" cy="1448235"/>
            </a:xfrm>
            <a:prstGeom prst="rightArrow">
              <a:avLst/>
            </a:prstGeom>
            <a:solidFill>
              <a:srgbClr val="FFFFFF">
                <a:alpha val="47843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600"/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ECEEFB3D-B0C6-45F3-A281-6FF71E472E20}"/>
                </a:ext>
              </a:extLst>
            </p:cNvPr>
            <p:cNvCxnSpPr>
              <a:cxnSpLocks/>
              <a:stCxn id="8" idx="2"/>
              <a:endCxn id="9" idx="0"/>
            </p:cNvCxnSpPr>
            <p:nvPr/>
          </p:nvCxnSpPr>
          <p:spPr>
            <a:xfrm flipH="1">
              <a:off x="-3357542" y="2276492"/>
              <a:ext cx="16669" cy="118755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0A7F16E-88DE-40B2-B487-6DCD01541FC7}"/>
                </a:ext>
              </a:extLst>
            </p:cNvPr>
            <p:cNvSpPr txBox="1"/>
            <p:nvPr/>
          </p:nvSpPr>
          <p:spPr>
            <a:xfrm>
              <a:off x="-4759327" y="1408405"/>
              <a:ext cx="2836905" cy="868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POS PDR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1DB7589-9BE1-4A94-AC50-B5BD5372A7D3}"/>
                </a:ext>
              </a:extLst>
            </p:cNvPr>
            <p:cNvSpPr txBox="1"/>
            <p:nvPr/>
          </p:nvSpPr>
          <p:spPr>
            <a:xfrm>
              <a:off x="-4704065" y="3464043"/>
              <a:ext cx="2693046" cy="868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Jan 2027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4DD8D0A-1908-4572-B670-6BA5DEE7ECA8}"/>
                </a:ext>
              </a:extLst>
            </p:cNvPr>
            <p:cNvGrpSpPr/>
            <p:nvPr/>
          </p:nvGrpSpPr>
          <p:grpSpPr>
            <a:xfrm>
              <a:off x="-1907368" y="1322031"/>
              <a:ext cx="3831591" cy="3010099"/>
              <a:chOff x="9642449" y="38836202"/>
              <a:chExt cx="3831591" cy="3010099"/>
            </a:xfrm>
          </p:grpSpPr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FA7960C9-4C0B-416D-88EC-FC99388BD7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08386" y="39877037"/>
                <a:ext cx="0" cy="1040646"/>
              </a:xfrm>
              <a:prstGeom prst="line">
                <a:avLst/>
              </a:prstGeom>
              <a:ln w="381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6C94802-CDFD-4968-93B9-E4208A7CDC01}"/>
                  </a:ext>
                </a:extLst>
              </p:cNvPr>
              <p:cNvSpPr txBox="1"/>
              <p:nvPr/>
            </p:nvSpPr>
            <p:spPr>
              <a:xfrm>
                <a:off x="9642449" y="38836202"/>
                <a:ext cx="3831591" cy="8680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600" b="1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MOSAIC PDR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E681336-E9C8-44A6-83A2-75D373AB2761}"/>
                  </a:ext>
                </a:extLst>
              </p:cNvPr>
              <p:cNvSpPr txBox="1"/>
              <p:nvPr/>
            </p:nvSpPr>
            <p:spPr>
              <a:xfrm>
                <a:off x="10128883" y="40978214"/>
                <a:ext cx="2750591" cy="8680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600" b="1" dirty="0" err="1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Dec</a:t>
                </a:r>
                <a:r>
                  <a:rPr lang="fr-CH" sz="1600" b="1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2027</a:t>
                </a: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2D2F84D-ABD8-4DAC-A284-113D6B4C8AD8}"/>
                </a:ext>
              </a:extLst>
            </p:cNvPr>
            <p:cNvGrpSpPr/>
            <p:nvPr/>
          </p:nvGrpSpPr>
          <p:grpSpPr>
            <a:xfrm>
              <a:off x="2714915" y="1342737"/>
              <a:ext cx="3802816" cy="3021637"/>
              <a:chOff x="8818590" y="38865020"/>
              <a:chExt cx="3802816" cy="3021637"/>
            </a:xfrm>
          </p:grpSpPr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7D9F74C5-1711-45E0-A0EF-BA8EA5EE6F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75273" y="39682194"/>
                <a:ext cx="0" cy="1291071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D02D659-C37E-48E8-8B79-851B3BA5782C}"/>
                  </a:ext>
                </a:extLst>
              </p:cNvPr>
              <p:cNvSpPr txBox="1"/>
              <p:nvPr/>
            </p:nvSpPr>
            <p:spPr>
              <a:xfrm>
                <a:off x="8818590" y="38865020"/>
                <a:ext cx="3802816" cy="8680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600" b="1" dirty="0">
                    <a:solidFill>
                      <a:schemeClr val="accent5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MOSAIC FDR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C651818-ACD2-43C2-8A39-C25409E1F668}"/>
                  </a:ext>
                </a:extLst>
              </p:cNvPr>
              <p:cNvSpPr txBox="1"/>
              <p:nvPr/>
            </p:nvSpPr>
            <p:spPr>
              <a:xfrm>
                <a:off x="8818590" y="41018570"/>
                <a:ext cx="3597305" cy="8680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600" b="1" dirty="0">
                    <a:solidFill>
                      <a:schemeClr val="accent5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August 2031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1DED3B8-06A3-4D52-8C14-FA9017BFBE95}"/>
                </a:ext>
              </a:extLst>
            </p:cNvPr>
            <p:cNvGrpSpPr/>
            <p:nvPr/>
          </p:nvGrpSpPr>
          <p:grpSpPr>
            <a:xfrm>
              <a:off x="6364554" y="1385805"/>
              <a:ext cx="3831987" cy="2972276"/>
              <a:chOff x="8743989" y="38908088"/>
              <a:chExt cx="3831987" cy="2972276"/>
            </a:xfrm>
          </p:grpSpPr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271821C9-1F38-4F13-A097-1DD902463D6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75273" y="39682194"/>
                <a:ext cx="0" cy="1291071"/>
              </a:xfrm>
              <a:prstGeom prst="line">
                <a:avLst/>
              </a:prstGeom>
              <a:ln w="381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FF1FFCF-8126-44D2-9956-F893C501DAF4}"/>
                  </a:ext>
                </a:extLst>
              </p:cNvPr>
              <p:cNvSpPr txBox="1"/>
              <p:nvPr/>
            </p:nvSpPr>
            <p:spPr>
              <a:xfrm>
                <a:off x="8743989" y="38908088"/>
                <a:ext cx="3736600" cy="8680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accent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IRR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7AAC3E9-390D-4113-A8F0-F766F9E97489}"/>
                  </a:ext>
                </a:extLst>
              </p:cNvPr>
              <p:cNvSpPr txBox="1"/>
              <p:nvPr/>
            </p:nvSpPr>
            <p:spPr>
              <a:xfrm>
                <a:off x="9237620" y="41012277"/>
                <a:ext cx="3338356" cy="8680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600" b="1" dirty="0">
                    <a:solidFill>
                      <a:schemeClr val="accent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March 2033</a:t>
                </a:r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D7B128B-47C4-4B0A-A418-7EDE80F3F2F7}"/>
                </a:ext>
              </a:extLst>
            </p:cNvPr>
            <p:cNvGrpSpPr/>
            <p:nvPr/>
          </p:nvGrpSpPr>
          <p:grpSpPr>
            <a:xfrm>
              <a:off x="10490719" y="1342736"/>
              <a:ext cx="3334675" cy="2989394"/>
              <a:chOff x="8868750" y="38819152"/>
              <a:chExt cx="3334675" cy="298939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8C827D67-E603-4BF6-990B-F867ACE780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75273" y="39682194"/>
                <a:ext cx="0" cy="1291071"/>
              </a:xfrm>
              <a:prstGeom prst="line">
                <a:avLst/>
              </a:prstGeom>
              <a:ln w="381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1C4417C-C339-4429-9ABC-9E023C3062CE}"/>
                  </a:ext>
                </a:extLst>
              </p:cNvPr>
              <p:cNvSpPr txBox="1"/>
              <p:nvPr/>
            </p:nvSpPr>
            <p:spPr>
              <a:xfrm>
                <a:off x="8868750" y="38819152"/>
                <a:ext cx="3334675" cy="8680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First light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0850C6C-C2F8-4035-956F-D068C0529063}"/>
                  </a:ext>
                </a:extLst>
              </p:cNvPr>
              <p:cNvSpPr txBox="1"/>
              <p:nvPr/>
            </p:nvSpPr>
            <p:spPr>
              <a:xfrm>
                <a:off x="9715676" y="40940459"/>
                <a:ext cx="1640818" cy="8680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600" b="1" dirty="0">
                    <a:solidFill>
                      <a:schemeClr val="accent4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2035</a:t>
                </a:r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"/>
          <p:cNvSpPr txBox="1">
            <a:spLocks noGrp="1"/>
          </p:cNvSpPr>
          <p:nvPr>
            <p:ph type="title"/>
          </p:nvPr>
        </p:nvSpPr>
        <p:spPr>
          <a:xfrm>
            <a:off x="652905" y="70570"/>
            <a:ext cx="8072345" cy="880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nklin Gothic"/>
              <a:buNone/>
            </a:pPr>
            <a:r>
              <a:rPr lang="fr-CH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Franklin Gothic"/>
              </a:rPr>
              <a:t>MOSAIC – a brief introduction</a:t>
            </a: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0" name="Google Shape;110;p2"/>
          <p:cNvSpPr txBox="1">
            <a:spLocks noGrp="1"/>
          </p:cNvSpPr>
          <p:nvPr>
            <p:ph type="body" idx="1"/>
          </p:nvPr>
        </p:nvSpPr>
        <p:spPr>
          <a:xfrm>
            <a:off x="838550" y="1284720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fr-CH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</a:t>
            </a:r>
            <a:r>
              <a:rPr lang="fr-CH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fr-CH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MOSAIC?</a:t>
            </a:r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fr-CH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 modes</a:t>
            </a:r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fr-CH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 design</a:t>
            </a:r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fr-CH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 prototypes &amp; key </a:t>
            </a:r>
            <a:r>
              <a:rPr lang="fr-CH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specs</a:t>
            </a:r>
            <a:endParaRPr lang="fr-CH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fr-CH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Timeline</a:t>
            </a:r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1450" lvl="0" indent="-381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1450" lvl="0" indent="-381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1450" lvl="0" indent="-381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1" name="Google Shape;111;p2"/>
          <p:cNvSpPr txBox="1">
            <a:spLocks noGrp="1"/>
          </p:cNvSpPr>
          <p:nvPr>
            <p:ph type="ftr" idx="11"/>
          </p:nvPr>
        </p:nvSpPr>
        <p:spPr>
          <a:xfrm>
            <a:off x="3299892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MOSAIC presentation at SIAPS, Bern, January 2026</a:t>
            </a:r>
            <a:endParaRPr dirty="0"/>
          </a:p>
        </p:txBody>
      </p:sp>
      <p:sp>
        <p:nvSpPr>
          <p:cNvPr id="112" name="Google Shape;112;p2"/>
          <p:cNvSpPr txBox="1">
            <a:spLocks noGrp="1"/>
          </p:cNvSpPr>
          <p:nvPr>
            <p:ph type="sldNum" idx="12"/>
          </p:nvPr>
        </p:nvSpPr>
        <p:spPr>
          <a:xfrm>
            <a:off x="6728892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29598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5"/>
          <p:cNvSpPr txBox="1">
            <a:spLocks noGrp="1"/>
          </p:cNvSpPr>
          <p:nvPr>
            <p:ph type="title"/>
          </p:nvPr>
        </p:nvSpPr>
        <p:spPr>
          <a:xfrm>
            <a:off x="827584" y="102763"/>
            <a:ext cx="8072345" cy="880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nklin Gothic"/>
              <a:buNone/>
            </a:pPr>
            <a:r>
              <a:rPr lang="fr-CH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Franklin Gothic"/>
              </a:rPr>
              <a:t>MOSAIC: the multi-</a:t>
            </a:r>
            <a:r>
              <a:rPr lang="fr-CH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Franklin Gothic"/>
              </a:rPr>
              <a:t>object</a:t>
            </a:r>
            <a:r>
              <a:rPr lang="fr-CH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Franklin Gothic"/>
              </a:rPr>
              <a:t> </a:t>
            </a:r>
            <a:r>
              <a:rPr lang="fr-CH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Franklin Gothic"/>
              </a:rPr>
              <a:t>spectrograph</a:t>
            </a: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0" name="Google Shape;140;p5"/>
          <p:cNvSpPr txBox="1">
            <a:spLocks noGrp="1"/>
          </p:cNvSpPr>
          <p:nvPr>
            <p:ph type="sldNum" idx="12"/>
          </p:nvPr>
        </p:nvSpPr>
        <p:spPr>
          <a:xfrm>
            <a:off x="6728892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4</a:t>
            </a:fld>
            <a:endParaRPr/>
          </a:p>
        </p:txBody>
      </p:sp>
      <p:sp>
        <p:nvSpPr>
          <p:cNvPr id="141" name="Google Shape;141;p5"/>
          <p:cNvSpPr txBox="1"/>
          <p:nvPr/>
        </p:nvSpPr>
        <p:spPr>
          <a:xfrm>
            <a:off x="6844403" y="1525254"/>
            <a:ext cx="2114411" cy="3002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Font typeface="Calibri"/>
              <a:buNone/>
            </a:pPr>
            <a:r>
              <a:rPr lang="fr-CH" sz="2000" b="0" i="0" u="none" strike="noStrike" cap="none">
                <a:solidFill>
                  <a:srgbClr val="2F5496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MOSAIC specs: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Font typeface="Calibri"/>
              <a:buNone/>
            </a:pPr>
            <a:endParaRPr sz="2000" b="0" i="0" u="none" strike="noStrike" cap="none">
              <a:solidFill>
                <a:srgbClr val="2F5496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Font typeface="Calibri"/>
              <a:buNone/>
            </a:pPr>
            <a:r>
              <a:rPr lang="fr-CH" sz="2000" b="0" i="0" u="none" strike="noStrike" cap="none">
                <a:solidFill>
                  <a:srgbClr val="2F5496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Mass: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Font typeface="Calibri"/>
              <a:buNone/>
            </a:pPr>
            <a:r>
              <a:rPr lang="fr-CH" sz="2000" b="0" i="0" u="none" strike="noStrike" cap="none">
                <a:solidFill>
                  <a:srgbClr val="2F5496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- 40 tons </a:t>
            </a:r>
            <a:endParaRPr sz="2000" b="0" i="0" u="none" strike="noStrike" cap="none">
              <a:solidFill>
                <a:srgbClr val="2F5496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Font typeface="Calibri"/>
              <a:buNone/>
            </a:pPr>
            <a:endParaRPr sz="2000" b="0" i="0" u="none" strike="noStrike" cap="none">
              <a:solidFill>
                <a:srgbClr val="2F5496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Font typeface="Calibri"/>
              <a:buNone/>
            </a:pPr>
            <a:r>
              <a:rPr lang="fr-CH" sz="2000" b="0" i="0" u="none" strike="noStrike" cap="none">
                <a:solidFill>
                  <a:srgbClr val="2F5496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Height: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CH" sz="2000" b="0" i="0" u="none" strike="noStrike" cap="none">
                <a:solidFill>
                  <a:srgbClr val="2F5496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- 8m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rgbClr val="2F5496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CH" sz="2000" b="0" i="0" u="none" strike="noStrike" cap="none">
                <a:solidFill>
                  <a:srgbClr val="2F5496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Footprint:</a:t>
            </a:r>
            <a:endParaRPr sz="1600" b="0" i="0" u="none" strike="noStrike" cap="none">
              <a:solidFill>
                <a:srgbClr val="262626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CH" sz="2000" b="0" i="0" u="none" strike="noStrike" cap="none">
                <a:solidFill>
                  <a:srgbClr val="2F5496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- 8m x 11m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913EBA1-013B-4384-BB7B-049ABDCEC96F}"/>
              </a:ext>
            </a:extLst>
          </p:cNvPr>
          <p:cNvGrpSpPr/>
          <p:nvPr/>
        </p:nvGrpSpPr>
        <p:grpSpPr>
          <a:xfrm>
            <a:off x="819063" y="1275606"/>
            <a:ext cx="5855005" cy="3290099"/>
            <a:chOff x="819063" y="1275606"/>
            <a:chExt cx="5855005" cy="3290099"/>
          </a:xfrm>
        </p:grpSpPr>
        <p:pic>
          <p:nvPicPr>
            <p:cNvPr id="142" name="Google Shape;142;p5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819063" y="1275606"/>
              <a:ext cx="5855005" cy="32900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3" name="Google Shape;143;p5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5760153" y="2296435"/>
              <a:ext cx="137338" cy="27467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4" name="Google Shape;144;p5"/>
            <p:cNvSpPr txBox="1"/>
            <p:nvPr/>
          </p:nvSpPr>
          <p:spPr>
            <a:xfrm>
              <a:off x="5399574" y="1908890"/>
              <a:ext cx="858496" cy="307777"/>
            </a:xfrm>
            <a:prstGeom prst="rect">
              <a:avLst/>
            </a:prstGeom>
            <a:solidFill>
              <a:schemeClr val="lt1"/>
            </a:solidFill>
            <a:ln w="28575" cap="flat" cmpd="sng">
              <a:solidFill>
                <a:srgbClr val="D5DBE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CH" sz="1400" b="0" i="0" u="none" strike="noStrike" cap="none">
                  <a:solidFill>
                    <a:schemeClr val="dk1"/>
                  </a:solidFill>
                  <a:latin typeface="Franklin Gothic"/>
                  <a:ea typeface="Franklin Gothic"/>
                  <a:cs typeface="Franklin Gothic"/>
                  <a:sym typeface="Franklin Gothic"/>
                </a:rPr>
                <a:t>MOSAIC</a:t>
              </a: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Google Shape;145;p5"/>
            <p:cNvSpPr txBox="1"/>
            <p:nvPr/>
          </p:nvSpPr>
          <p:spPr>
            <a:xfrm>
              <a:off x="1230900" y="1881473"/>
              <a:ext cx="1065576" cy="307777"/>
            </a:xfrm>
            <a:prstGeom prst="rect">
              <a:avLst/>
            </a:prstGeom>
            <a:solidFill>
              <a:schemeClr val="lt1"/>
            </a:solidFill>
            <a:ln w="28575" cap="flat" cmpd="sng">
              <a:solidFill>
                <a:srgbClr val="D5DBE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CH" sz="1400" b="0" i="0" u="none" strike="noStrike" cap="none">
                  <a:solidFill>
                    <a:schemeClr val="dk1"/>
                  </a:solidFill>
                  <a:latin typeface="Franklin Gothic"/>
                  <a:ea typeface="Franklin Gothic"/>
                  <a:cs typeface="Franklin Gothic"/>
                  <a:sym typeface="Franklin Gothic"/>
                </a:rPr>
                <a:t>HARMONI</a:t>
              </a: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" name="Google Shape;146;p5"/>
            <p:cNvSpPr txBox="1"/>
            <p:nvPr/>
          </p:nvSpPr>
          <p:spPr>
            <a:xfrm>
              <a:off x="1422802" y="3533112"/>
              <a:ext cx="681772" cy="307777"/>
            </a:xfrm>
            <a:prstGeom prst="rect">
              <a:avLst/>
            </a:prstGeom>
            <a:solidFill>
              <a:schemeClr val="lt1"/>
            </a:solidFill>
            <a:ln w="28575" cap="flat" cmpd="sng">
              <a:solidFill>
                <a:srgbClr val="D5DBE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CH" sz="1400" b="0" i="0" u="none" strike="noStrike" cap="none">
                  <a:solidFill>
                    <a:schemeClr val="dk1"/>
                  </a:solidFill>
                  <a:latin typeface="Franklin Gothic"/>
                  <a:ea typeface="Franklin Gothic"/>
                  <a:cs typeface="Franklin Gothic"/>
                  <a:sym typeface="Franklin Gothic"/>
                </a:rPr>
                <a:t>METIS</a:t>
              </a: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" name="Google Shape;147;p5"/>
            <p:cNvSpPr txBox="1"/>
            <p:nvPr/>
          </p:nvSpPr>
          <p:spPr>
            <a:xfrm>
              <a:off x="850512" y="2941063"/>
              <a:ext cx="913176" cy="307777"/>
            </a:xfrm>
            <a:prstGeom prst="rect">
              <a:avLst/>
            </a:prstGeom>
            <a:solidFill>
              <a:schemeClr val="lt1"/>
            </a:solidFill>
            <a:ln w="28575" cap="flat" cmpd="sng">
              <a:solidFill>
                <a:srgbClr val="D5DBE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CH" sz="1400" b="0" i="0" u="none" strike="noStrike" cap="none">
                  <a:solidFill>
                    <a:schemeClr val="dk1"/>
                  </a:solidFill>
                  <a:latin typeface="Franklin Gothic"/>
                  <a:ea typeface="Franklin Gothic"/>
                  <a:cs typeface="Franklin Gothic"/>
                  <a:sym typeface="Franklin Gothic"/>
                </a:rPr>
                <a:t>MICADO</a:t>
              </a: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" name="Google Shape;148;p5"/>
            <p:cNvSpPr txBox="1"/>
            <p:nvPr/>
          </p:nvSpPr>
          <p:spPr>
            <a:xfrm>
              <a:off x="5702090" y="3560117"/>
              <a:ext cx="756063" cy="307777"/>
            </a:xfrm>
            <a:prstGeom prst="rect">
              <a:avLst/>
            </a:prstGeom>
            <a:solidFill>
              <a:schemeClr val="lt1"/>
            </a:solidFill>
            <a:ln w="28575" cap="flat" cmpd="sng">
              <a:solidFill>
                <a:srgbClr val="D5DBE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CH" sz="1400" b="0" i="0" u="none" strike="noStrike" cap="none" dirty="0">
                  <a:solidFill>
                    <a:schemeClr val="dk1"/>
                  </a:solidFill>
                  <a:latin typeface="Franklin Gothic"/>
                  <a:ea typeface="Franklin Gothic"/>
                  <a:cs typeface="Franklin Gothic"/>
                  <a:sym typeface="Franklin Gothic"/>
                </a:rPr>
                <a:t>ANDES</a:t>
              </a:r>
              <a:endParaRPr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891C88F9-3C3E-4AA3-90E2-890E88A58B6C}"/>
              </a:ext>
            </a:extLst>
          </p:cNvPr>
          <p:cNvSpPr txBox="1"/>
          <p:nvPr/>
        </p:nvSpPr>
        <p:spPr>
          <a:xfrm>
            <a:off x="1561511" y="4565705"/>
            <a:ext cx="4370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/>
              <a:t>Artist’s</a:t>
            </a:r>
            <a:r>
              <a:rPr lang="fr-CH" sz="1200" dirty="0"/>
              <a:t> impression of the ELT instruments (2021) </a:t>
            </a:r>
            <a:r>
              <a:rPr lang="fr-CH" sz="1200" dirty="0" err="1"/>
              <a:t>Credit</a:t>
            </a:r>
            <a:r>
              <a:rPr lang="fr-CH" sz="1200" dirty="0"/>
              <a:t>: ESO</a:t>
            </a:r>
          </a:p>
        </p:txBody>
      </p:sp>
      <p:sp>
        <p:nvSpPr>
          <p:cNvPr id="15" name="Google Shape;122;p3">
            <a:extLst>
              <a:ext uri="{FF2B5EF4-FFF2-40B4-BE49-F238E27FC236}">
                <a16:creationId xmlns:a16="http://schemas.microsoft.com/office/drawing/2014/main" id="{345E5961-04B2-4495-9664-E24118988900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3299892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MOSAIC presentation at SIAPS, Bern, January 2026</a:t>
            </a: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6"/>
          <p:cNvSpPr txBox="1">
            <a:spLocks noGrp="1"/>
          </p:cNvSpPr>
          <p:nvPr>
            <p:ph type="title"/>
          </p:nvPr>
        </p:nvSpPr>
        <p:spPr>
          <a:xfrm>
            <a:off x="827584" y="102763"/>
            <a:ext cx="8072345" cy="880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nklin Gothic"/>
              <a:buNone/>
            </a:pPr>
            <a:r>
              <a:rPr lang="fr-CH" b="0">
                <a:latin typeface="Franklin Gothic"/>
                <a:ea typeface="Franklin Gothic"/>
                <a:cs typeface="Franklin Gothic"/>
                <a:sym typeface="Franklin Gothic"/>
              </a:rPr>
              <a:t>MOSAIC: the multi-object spectrograph</a:t>
            </a:r>
            <a:endParaRPr/>
          </a:p>
        </p:txBody>
      </p:sp>
      <p:sp>
        <p:nvSpPr>
          <p:cNvPr id="155" name="Google Shape;155;p6"/>
          <p:cNvSpPr txBox="1">
            <a:spLocks noGrp="1"/>
          </p:cNvSpPr>
          <p:nvPr>
            <p:ph type="body" idx="1"/>
          </p:nvPr>
        </p:nvSpPr>
        <p:spPr>
          <a:xfrm>
            <a:off x="971599" y="1417708"/>
            <a:ext cx="4102224" cy="3347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fr-CH" dirty="0"/>
              <a:t>Multi-Object </a:t>
            </a:r>
            <a:r>
              <a:rPr lang="fr-CH" dirty="0" err="1"/>
              <a:t>spectrograph</a:t>
            </a:r>
            <a:endParaRPr dirty="0"/>
          </a:p>
          <a:p>
            <a:pPr marL="171450" lvl="0" indent="-1714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fr-CH" dirty="0"/>
              <a:t>2 channels: </a:t>
            </a:r>
            <a:r>
              <a:rPr lang="fr-CH" dirty="0" err="1"/>
              <a:t>VISible</a:t>
            </a:r>
            <a:r>
              <a:rPr lang="fr-CH" dirty="0"/>
              <a:t> (VIS) and Near-</a:t>
            </a:r>
            <a:r>
              <a:rPr lang="fr-CH" dirty="0" err="1"/>
              <a:t>InfraRed</a:t>
            </a:r>
            <a:r>
              <a:rPr lang="fr-CH" dirty="0"/>
              <a:t> (NIR)</a:t>
            </a:r>
            <a:endParaRPr dirty="0"/>
          </a:p>
          <a:p>
            <a:pPr marL="514350" lvl="1" indent="-171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</a:pPr>
            <a:r>
              <a:rPr lang="fr-CH" sz="1500" dirty="0"/>
              <a:t>Low </a:t>
            </a:r>
            <a:r>
              <a:rPr lang="fr-CH" sz="1500" dirty="0" err="1"/>
              <a:t>resolution</a:t>
            </a:r>
            <a:r>
              <a:rPr lang="fr-CH" sz="1500" dirty="0"/>
              <a:t> </a:t>
            </a:r>
            <a:r>
              <a:rPr lang="fr-CH" sz="1500" dirty="0" err="1"/>
              <a:t>only</a:t>
            </a:r>
            <a:r>
              <a:rPr lang="fr-CH" sz="1500" dirty="0"/>
              <a:t> for NIR</a:t>
            </a:r>
            <a:endParaRPr dirty="0"/>
          </a:p>
          <a:p>
            <a:pPr marL="514350" lvl="1" indent="-171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</a:pPr>
            <a:r>
              <a:rPr lang="fr-CH" sz="1500" dirty="0" err="1"/>
              <a:t>Both</a:t>
            </a:r>
            <a:r>
              <a:rPr lang="fr-CH" sz="1500" dirty="0"/>
              <a:t> High and </a:t>
            </a:r>
            <a:r>
              <a:rPr lang="fr-CH" sz="1500" dirty="0" err="1"/>
              <a:t>low</a:t>
            </a:r>
            <a:r>
              <a:rPr lang="fr-CH" sz="1500" dirty="0"/>
              <a:t> </a:t>
            </a:r>
            <a:r>
              <a:rPr lang="fr-CH" sz="1500" dirty="0" err="1"/>
              <a:t>res</a:t>
            </a:r>
            <a:r>
              <a:rPr lang="fr-CH" sz="1500" dirty="0"/>
              <a:t> for VIS</a:t>
            </a:r>
            <a:endParaRPr sz="1500" dirty="0"/>
          </a:p>
          <a:p>
            <a:pPr marL="171450" lvl="0" indent="-1714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fr-CH" dirty="0" err="1"/>
              <a:t>Wavelength</a:t>
            </a:r>
            <a:r>
              <a:rPr lang="fr-CH" dirty="0"/>
              <a:t> range: 0.39 a 1.8 </a:t>
            </a:r>
            <a:r>
              <a:rPr lang="fr-CH" dirty="0" err="1"/>
              <a:t>um</a:t>
            </a:r>
            <a:endParaRPr dirty="0"/>
          </a:p>
          <a:p>
            <a:pPr marL="171450" lvl="0" indent="-1714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fr-CH" dirty="0"/>
              <a:t>Up to 260 </a:t>
            </a:r>
            <a:r>
              <a:rPr lang="fr-CH" dirty="0" err="1"/>
              <a:t>observed</a:t>
            </a:r>
            <a:r>
              <a:rPr lang="fr-CH" dirty="0"/>
              <a:t> </a:t>
            </a:r>
            <a:r>
              <a:rPr lang="fr-CH" dirty="0" err="1"/>
              <a:t>objects</a:t>
            </a:r>
            <a:r>
              <a:rPr lang="fr-CH" dirty="0"/>
              <a:t> in </a:t>
            </a:r>
            <a:r>
              <a:rPr lang="fr-CH" dirty="0" err="1"/>
              <a:t>parallel</a:t>
            </a:r>
            <a:endParaRPr dirty="0"/>
          </a:p>
          <a:p>
            <a:pPr marL="171450" lvl="0" indent="-381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dirty="0"/>
          </a:p>
        </p:txBody>
      </p:sp>
      <p:sp>
        <p:nvSpPr>
          <p:cNvPr id="157" name="Google Shape;157;p6"/>
          <p:cNvSpPr txBox="1">
            <a:spLocks noGrp="1"/>
          </p:cNvSpPr>
          <p:nvPr>
            <p:ph type="sldNum" idx="12"/>
          </p:nvPr>
        </p:nvSpPr>
        <p:spPr>
          <a:xfrm>
            <a:off x="6728892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5</a:t>
            </a:fld>
            <a:endParaRPr/>
          </a:p>
        </p:txBody>
      </p:sp>
      <p:pic>
        <p:nvPicPr>
          <p:cNvPr id="158" name="Google Shape;158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70144" y="1248478"/>
            <a:ext cx="3812700" cy="351644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9" name="Google Shape;159;p6"/>
          <p:cNvCxnSpPr/>
          <p:nvPr/>
        </p:nvCxnSpPr>
        <p:spPr>
          <a:xfrm>
            <a:off x="6588224" y="1635646"/>
            <a:ext cx="648072" cy="312818"/>
          </a:xfrm>
          <a:prstGeom prst="straightConnector1">
            <a:avLst/>
          </a:prstGeom>
          <a:noFill/>
          <a:ln w="57150" cap="flat" cmpd="sng">
            <a:solidFill>
              <a:schemeClr val="accent4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60" name="Google Shape;160;p6"/>
          <p:cNvSpPr txBox="1"/>
          <p:nvPr/>
        </p:nvSpPr>
        <p:spPr>
          <a:xfrm>
            <a:off x="5454828" y="1246136"/>
            <a:ext cx="1274064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H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Incoming sky-light</a:t>
            </a:r>
            <a:endParaRPr/>
          </a:p>
        </p:txBody>
      </p:sp>
      <p:sp>
        <p:nvSpPr>
          <p:cNvPr id="9" name="Google Shape;122;p3">
            <a:extLst>
              <a:ext uri="{FF2B5EF4-FFF2-40B4-BE49-F238E27FC236}">
                <a16:creationId xmlns:a16="http://schemas.microsoft.com/office/drawing/2014/main" id="{B7D7321E-6E25-4B4A-80A6-3DE3201119F0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3299892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MOSAIC presentation at SIAPS, Bern, January 2026</a:t>
            </a: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1"/>
          <p:cNvSpPr txBox="1">
            <a:spLocks noGrp="1"/>
          </p:cNvSpPr>
          <p:nvPr>
            <p:ph type="title"/>
          </p:nvPr>
        </p:nvSpPr>
        <p:spPr>
          <a:xfrm>
            <a:off x="827584" y="102763"/>
            <a:ext cx="8072345" cy="880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nklin Gothic"/>
              <a:buNone/>
            </a:pPr>
            <a:r>
              <a:rPr lang="fr-CH" b="0">
                <a:latin typeface="Franklin Gothic"/>
                <a:ea typeface="Franklin Gothic"/>
                <a:cs typeface="Franklin Gothic"/>
                <a:sym typeface="Franklin Gothic"/>
              </a:rPr>
              <a:t>MOSAIC Focal plane</a:t>
            </a:r>
            <a:endParaRPr/>
          </a:p>
        </p:txBody>
      </p:sp>
      <p:sp>
        <p:nvSpPr>
          <p:cNvPr id="249" name="Google Shape;249;p11"/>
          <p:cNvSpPr txBox="1">
            <a:spLocks noGrp="1"/>
          </p:cNvSpPr>
          <p:nvPr>
            <p:ph type="sldNum" idx="12"/>
          </p:nvPr>
        </p:nvSpPr>
        <p:spPr>
          <a:xfrm>
            <a:off x="6728892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6</a:t>
            </a:fld>
            <a:endParaRPr/>
          </a:p>
        </p:txBody>
      </p:sp>
      <p:pic>
        <p:nvPicPr>
          <p:cNvPr id="250" name="Google Shape;250;p11"/>
          <p:cNvPicPr preferRelativeResize="0"/>
          <p:nvPr/>
        </p:nvPicPr>
        <p:blipFill rotWithShape="1">
          <a:blip r:embed="rId3">
            <a:alphaModFix/>
          </a:blip>
          <a:srcRect t="11249" r="7691"/>
          <a:stretch/>
        </p:blipFill>
        <p:spPr>
          <a:xfrm>
            <a:off x="1403648" y="1966821"/>
            <a:ext cx="3086100" cy="27001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009178" y="1354568"/>
            <a:ext cx="3777114" cy="3312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p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843807" y="1779662"/>
            <a:ext cx="357187" cy="533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-743012">
            <a:off x="6281223" y="1138734"/>
            <a:ext cx="357187" cy="533400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11"/>
          <p:cNvSpPr txBox="1"/>
          <p:nvPr/>
        </p:nvSpPr>
        <p:spPr>
          <a:xfrm>
            <a:off x="1331640" y="1274431"/>
            <a:ext cx="45720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H" sz="1800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300 robotic positioners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122;p3">
            <a:extLst>
              <a:ext uri="{FF2B5EF4-FFF2-40B4-BE49-F238E27FC236}">
                <a16:creationId xmlns:a16="http://schemas.microsoft.com/office/drawing/2014/main" id="{ADA61075-36E4-4D44-9C37-F4190CFF0182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3299892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MOSAIC presentation at SIAPS, Bern, January 2026</a:t>
            </a: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"/>
          <p:cNvSpPr txBox="1">
            <a:spLocks noGrp="1"/>
          </p:cNvSpPr>
          <p:nvPr>
            <p:ph type="title"/>
          </p:nvPr>
        </p:nvSpPr>
        <p:spPr>
          <a:xfrm>
            <a:off x="652905" y="70570"/>
            <a:ext cx="8072345" cy="880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anklin Gothic"/>
              <a:buNone/>
            </a:pPr>
            <a:r>
              <a:rPr lang="fr-CH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Franklin Gothic"/>
              </a:rPr>
              <a:t>MOSAIC – a brief introduction</a:t>
            </a: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0" name="Google Shape;110;p2"/>
          <p:cNvSpPr txBox="1">
            <a:spLocks noGrp="1"/>
          </p:cNvSpPr>
          <p:nvPr>
            <p:ph type="body" idx="1"/>
          </p:nvPr>
        </p:nvSpPr>
        <p:spPr>
          <a:xfrm>
            <a:off x="838550" y="1284720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fr-CH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</a:t>
            </a:r>
            <a:r>
              <a:rPr lang="fr-CH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fr-CH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MOSAIC?</a:t>
            </a:r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fr-CH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Positioner</a:t>
            </a:r>
            <a:r>
              <a:rPr lang="fr-CH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(POS) modes</a:t>
            </a:r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fr-CH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 design</a:t>
            </a:r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fr-CH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 prototypes &amp; key </a:t>
            </a:r>
            <a:r>
              <a:rPr lang="fr-CH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specs</a:t>
            </a:r>
            <a:endParaRPr lang="fr-CH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fr-CH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Timeline</a:t>
            </a:r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1450" lvl="0" indent="-381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1450" lvl="0" indent="-381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1450" lvl="0" indent="-381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1" name="Google Shape;111;p2"/>
          <p:cNvSpPr txBox="1">
            <a:spLocks noGrp="1"/>
          </p:cNvSpPr>
          <p:nvPr>
            <p:ph type="ftr" idx="11"/>
          </p:nvPr>
        </p:nvSpPr>
        <p:spPr>
          <a:xfrm>
            <a:off x="3299892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MOSAIC presentation at SIAPS, Bern, January 2026</a:t>
            </a:r>
            <a:endParaRPr dirty="0"/>
          </a:p>
        </p:txBody>
      </p:sp>
      <p:sp>
        <p:nvSpPr>
          <p:cNvPr id="112" name="Google Shape;112;p2"/>
          <p:cNvSpPr txBox="1">
            <a:spLocks noGrp="1"/>
          </p:cNvSpPr>
          <p:nvPr>
            <p:ph type="sldNum" idx="12"/>
          </p:nvPr>
        </p:nvSpPr>
        <p:spPr>
          <a:xfrm>
            <a:off x="6728892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866072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69052556" name="Arc plein 3"/>
          <p:cNvSpPr>
            <a:spLocks noChangeAspect="1"/>
          </p:cNvSpPr>
          <p:nvPr/>
        </p:nvSpPr>
        <p:spPr bwMode="auto">
          <a:xfrm rot="5399976">
            <a:off x="3027964" y="1823723"/>
            <a:ext cx="4166140" cy="1429355"/>
          </a:xfrm>
          <a:prstGeom prst="blockArc">
            <a:avLst>
              <a:gd name="adj1" fmla="val 11361769"/>
              <a:gd name="adj2" fmla="val 20983465"/>
              <a:gd name="adj3" fmla="val 0"/>
            </a:avLst>
          </a:prstGeom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>
              <a:solidFill>
                <a:schemeClr val="tx1"/>
              </a:solidFill>
            </a:endParaRPr>
          </a:p>
        </p:txBody>
      </p:sp>
      <p:sp>
        <p:nvSpPr>
          <p:cNvPr id="926978970" name="Rectangle 342"/>
          <p:cNvSpPr>
            <a:spLocks noChangeAspect="1"/>
          </p:cNvSpPr>
          <p:nvPr/>
        </p:nvSpPr>
        <p:spPr bwMode="auto">
          <a:xfrm rot="995992">
            <a:off x="5605025" y="3660137"/>
            <a:ext cx="119646" cy="4234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489153182" name="Rectangle 11"/>
          <p:cNvSpPr>
            <a:spLocks noChangeAspect="1"/>
          </p:cNvSpPr>
          <p:nvPr/>
        </p:nvSpPr>
        <p:spPr bwMode="auto">
          <a:xfrm rot="20452590">
            <a:off x="5585247" y="1112832"/>
            <a:ext cx="161307" cy="4234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cxnSp>
        <p:nvCxnSpPr>
          <p:cNvPr id="1562654053" name="Connecteur droit 36"/>
          <p:cNvCxnSpPr>
            <a:cxnSpLocks noChangeAspect="1"/>
            <a:endCxn id="1244274198" idx="1"/>
          </p:cNvCxnSpPr>
          <p:nvPr/>
        </p:nvCxnSpPr>
        <p:spPr bwMode="auto">
          <a:xfrm flipV="1">
            <a:off x="1516007" y="1521126"/>
            <a:ext cx="5196440" cy="1003097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6995983" name="Rectangle 116"/>
          <p:cNvSpPr>
            <a:spLocks noChangeAspect="1"/>
          </p:cNvSpPr>
          <p:nvPr/>
        </p:nvSpPr>
        <p:spPr bwMode="auto">
          <a:xfrm rot="20996586">
            <a:off x="6702915" y="1443615"/>
            <a:ext cx="156395" cy="3956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651938156" name="Rectangle 12"/>
          <p:cNvSpPr>
            <a:spLocks noChangeAspect="1"/>
          </p:cNvSpPr>
          <p:nvPr/>
        </p:nvSpPr>
        <p:spPr bwMode="auto">
          <a:xfrm>
            <a:off x="5428304" y="412631"/>
            <a:ext cx="260608" cy="376512"/>
          </a:xfrm>
          <a:prstGeom prst="rect">
            <a:avLst/>
          </a:prstGeom>
          <a:solidFill>
            <a:srgbClr val="8985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39752918" name="Rectangle 12"/>
          <p:cNvSpPr>
            <a:spLocks noChangeAspect="1"/>
          </p:cNvSpPr>
          <p:nvPr/>
        </p:nvSpPr>
        <p:spPr bwMode="auto">
          <a:xfrm>
            <a:off x="5581016" y="4255532"/>
            <a:ext cx="137517" cy="359787"/>
          </a:xfrm>
          <a:prstGeom prst="rect">
            <a:avLst/>
          </a:prstGeom>
          <a:solidFill>
            <a:srgbClr val="8985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2143885575" name="Rectangle 145"/>
          <p:cNvSpPr>
            <a:spLocks noChangeAspect="1"/>
          </p:cNvSpPr>
          <p:nvPr/>
        </p:nvSpPr>
        <p:spPr bwMode="auto">
          <a:xfrm>
            <a:off x="5455775" y="4342525"/>
            <a:ext cx="260608" cy="1917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970794163" name="Rectangle 147"/>
          <p:cNvSpPr>
            <a:spLocks noChangeAspect="1"/>
          </p:cNvSpPr>
          <p:nvPr/>
        </p:nvSpPr>
        <p:spPr bwMode="auto">
          <a:xfrm>
            <a:off x="5778461" y="4374252"/>
            <a:ext cx="2014608" cy="194072"/>
          </a:xfrm>
          <a:prstGeom prst="rect">
            <a:avLst/>
          </a:prstGeom>
          <a:solidFill>
            <a:srgbClr val="A2E2C5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734119485" name="Rectangle 73"/>
          <p:cNvSpPr>
            <a:spLocks noChangeAspect="1"/>
          </p:cNvSpPr>
          <p:nvPr/>
        </p:nvSpPr>
        <p:spPr bwMode="auto">
          <a:xfrm>
            <a:off x="4105675" y="4343123"/>
            <a:ext cx="568416" cy="1771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179443169" name="Arc plein 63"/>
          <p:cNvSpPr>
            <a:spLocks noChangeAspect="1"/>
          </p:cNvSpPr>
          <p:nvPr/>
        </p:nvSpPr>
        <p:spPr bwMode="auto">
          <a:xfrm rot="5399976">
            <a:off x="2831409" y="1921585"/>
            <a:ext cx="4166140" cy="1429355"/>
          </a:xfrm>
          <a:prstGeom prst="blockArc">
            <a:avLst>
              <a:gd name="adj1" fmla="val 11361769"/>
              <a:gd name="adj2" fmla="val 20983465"/>
              <a:gd name="adj3" fmla="val 0"/>
            </a:avLst>
          </a:prstGeom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>
              <a:solidFill>
                <a:schemeClr val="tx1"/>
              </a:solidFill>
            </a:endParaRPr>
          </a:p>
        </p:txBody>
      </p:sp>
      <p:sp>
        <p:nvSpPr>
          <p:cNvPr id="1102611504" name="Rectangle 11"/>
          <p:cNvSpPr>
            <a:spLocks noChangeAspect="1"/>
          </p:cNvSpPr>
          <p:nvPr/>
        </p:nvSpPr>
        <p:spPr bwMode="auto">
          <a:xfrm>
            <a:off x="4625226" y="415305"/>
            <a:ext cx="933715" cy="3597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2090977272" name="Rectangle 12"/>
          <p:cNvSpPr>
            <a:spLocks noChangeAspect="1"/>
          </p:cNvSpPr>
          <p:nvPr/>
        </p:nvSpPr>
        <p:spPr bwMode="auto">
          <a:xfrm>
            <a:off x="4669047" y="4251788"/>
            <a:ext cx="909818" cy="3597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cxnSp>
        <p:nvCxnSpPr>
          <p:cNvPr id="530468831" name="Connecteur droit 37"/>
          <p:cNvCxnSpPr>
            <a:cxnSpLocks noChangeAspect="1"/>
          </p:cNvCxnSpPr>
          <p:nvPr/>
        </p:nvCxnSpPr>
        <p:spPr bwMode="auto">
          <a:xfrm>
            <a:off x="4336980" y="4336940"/>
            <a:ext cx="161252" cy="18948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2983433" name="Rectangle 48"/>
          <p:cNvSpPr>
            <a:spLocks noChangeAspect="1"/>
          </p:cNvSpPr>
          <p:nvPr/>
        </p:nvSpPr>
        <p:spPr bwMode="auto">
          <a:xfrm flipH="1" flipV="1">
            <a:off x="7795288" y="4436457"/>
            <a:ext cx="108970" cy="5844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cxnSp>
        <p:nvCxnSpPr>
          <p:cNvPr id="329450350" name="Connecteur droit 103"/>
          <p:cNvCxnSpPr>
            <a:cxnSpLocks noChangeAspect="1"/>
          </p:cNvCxnSpPr>
          <p:nvPr/>
        </p:nvCxnSpPr>
        <p:spPr bwMode="auto">
          <a:xfrm flipV="1">
            <a:off x="7765291" y="4308272"/>
            <a:ext cx="0" cy="381701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1150849" name="Rectangle 106"/>
          <p:cNvSpPr>
            <a:spLocks noChangeAspect="1"/>
          </p:cNvSpPr>
          <p:nvPr/>
        </p:nvSpPr>
        <p:spPr bwMode="auto">
          <a:xfrm rot="20893592">
            <a:off x="5652808" y="1573711"/>
            <a:ext cx="67208" cy="28752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589968533" name="Rectangle 107"/>
          <p:cNvSpPr>
            <a:spLocks noChangeAspect="1"/>
          </p:cNvSpPr>
          <p:nvPr/>
        </p:nvSpPr>
        <p:spPr bwMode="auto">
          <a:xfrm rot="20950108">
            <a:off x="5397707" y="1684461"/>
            <a:ext cx="259495" cy="13942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849495366" name="Rectangle 108"/>
          <p:cNvSpPr>
            <a:spLocks noChangeAspect="1"/>
          </p:cNvSpPr>
          <p:nvPr/>
        </p:nvSpPr>
        <p:spPr bwMode="auto">
          <a:xfrm rot="15458756">
            <a:off x="5252949" y="1862395"/>
            <a:ext cx="454577" cy="12140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487185904" name="Rectangle 109"/>
          <p:cNvSpPr>
            <a:spLocks noChangeAspect="1"/>
          </p:cNvSpPr>
          <p:nvPr/>
        </p:nvSpPr>
        <p:spPr bwMode="auto">
          <a:xfrm rot="15514240">
            <a:off x="5004066" y="2000980"/>
            <a:ext cx="339519" cy="8470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515497402" name="Rectangle 110"/>
          <p:cNvSpPr>
            <a:spLocks noChangeAspect="1"/>
          </p:cNvSpPr>
          <p:nvPr/>
        </p:nvSpPr>
        <p:spPr bwMode="auto">
          <a:xfrm rot="20878054">
            <a:off x="5148117" y="2071932"/>
            <a:ext cx="434334" cy="10442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cxnSp>
        <p:nvCxnSpPr>
          <p:cNvPr id="405129618" name="Connecteur droit 112"/>
          <p:cNvCxnSpPr>
            <a:cxnSpLocks noChangeAspect="1"/>
          </p:cNvCxnSpPr>
          <p:nvPr/>
        </p:nvCxnSpPr>
        <p:spPr bwMode="auto">
          <a:xfrm>
            <a:off x="5078257" y="1889394"/>
            <a:ext cx="125109" cy="8529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2564397" name="Connecteur droit 113"/>
          <p:cNvCxnSpPr>
            <a:cxnSpLocks noChangeAspect="1"/>
          </p:cNvCxnSpPr>
          <p:nvPr/>
        </p:nvCxnSpPr>
        <p:spPr bwMode="auto">
          <a:xfrm>
            <a:off x="5134356" y="2122392"/>
            <a:ext cx="121335" cy="7868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4252298" name="Connecteur droit 114"/>
          <p:cNvCxnSpPr>
            <a:cxnSpLocks noChangeAspect="1"/>
          </p:cNvCxnSpPr>
          <p:nvPr/>
        </p:nvCxnSpPr>
        <p:spPr bwMode="auto">
          <a:xfrm flipH="1">
            <a:off x="5490065" y="2039218"/>
            <a:ext cx="97673" cy="12387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7050558" name="Connecteur droit 115"/>
          <p:cNvCxnSpPr>
            <a:cxnSpLocks noChangeAspect="1"/>
            <a:stCxn id="1589968533" idx="0"/>
          </p:cNvCxnSpPr>
          <p:nvPr/>
        </p:nvCxnSpPr>
        <p:spPr bwMode="auto">
          <a:xfrm flipH="1">
            <a:off x="5386685" y="1685703"/>
            <a:ext cx="127669" cy="13612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4437725" name="Rectangle 117"/>
          <p:cNvSpPr>
            <a:spLocks noChangeAspect="1"/>
          </p:cNvSpPr>
          <p:nvPr/>
        </p:nvSpPr>
        <p:spPr bwMode="auto">
          <a:xfrm rot="20996586">
            <a:off x="6722428" y="1514991"/>
            <a:ext cx="156395" cy="3956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cxnSp>
        <p:nvCxnSpPr>
          <p:cNvPr id="284331084" name="Connecteur droit 118"/>
          <p:cNvCxnSpPr>
            <a:cxnSpLocks noChangeAspect="1"/>
          </p:cNvCxnSpPr>
          <p:nvPr/>
        </p:nvCxnSpPr>
        <p:spPr bwMode="auto">
          <a:xfrm flipV="1">
            <a:off x="5032082" y="2057178"/>
            <a:ext cx="93748" cy="15861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192120" name="Connecteur droit 119"/>
          <p:cNvCxnSpPr>
            <a:cxnSpLocks noChangeAspect="1"/>
          </p:cNvCxnSpPr>
          <p:nvPr/>
        </p:nvCxnSpPr>
        <p:spPr bwMode="auto">
          <a:xfrm rot="19949519" flipV="1">
            <a:off x="5132271" y="1925541"/>
            <a:ext cx="80625" cy="213476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5313682" name="Connecteur droit 120"/>
          <p:cNvCxnSpPr>
            <a:cxnSpLocks noChangeAspect="1"/>
            <a:stCxn id="515497402" idx="1"/>
          </p:cNvCxnSpPr>
          <p:nvPr/>
        </p:nvCxnSpPr>
        <p:spPr bwMode="auto">
          <a:xfrm flipV="1">
            <a:off x="5152888" y="2078259"/>
            <a:ext cx="357787" cy="91159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1778665" name="Connecteur droit 121"/>
          <p:cNvCxnSpPr>
            <a:cxnSpLocks noChangeAspect="1"/>
          </p:cNvCxnSpPr>
          <p:nvPr/>
        </p:nvCxnSpPr>
        <p:spPr bwMode="auto">
          <a:xfrm flipH="1" flipV="1">
            <a:off x="5470717" y="1769266"/>
            <a:ext cx="61295" cy="318617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6885527" name="Triangle rectangle 122"/>
          <p:cNvSpPr>
            <a:spLocks noChangeAspect="1"/>
          </p:cNvSpPr>
          <p:nvPr/>
        </p:nvSpPr>
        <p:spPr bwMode="auto">
          <a:xfrm rot="21011336">
            <a:off x="6081201" y="1568626"/>
            <a:ext cx="237399" cy="107982"/>
          </a:xfrm>
          <a:prstGeom prst="rtTriangle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946475726" name="Triangle rectangle 123"/>
          <p:cNvSpPr>
            <a:spLocks noChangeAspect="1"/>
          </p:cNvSpPr>
          <p:nvPr/>
        </p:nvSpPr>
        <p:spPr bwMode="auto">
          <a:xfrm rot="21011336" flipH="1">
            <a:off x="5817040" y="1624868"/>
            <a:ext cx="244330" cy="97107"/>
          </a:xfrm>
          <a:prstGeom prst="rtTriangle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320436262" name="Rectangle 126"/>
          <p:cNvSpPr>
            <a:spLocks noChangeAspect="1"/>
          </p:cNvSpPr>
          <p:nvPr/>
        </p:nvSpPr>
        <p:spPr bwMode="auto">
          <a:xfrm rot="20927627">
            <a:off x="5655205" y="1633405"/>
            <a:ext cx="30517" cy="14769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cxnSp>
        <p:nvCxnSpPr>
          <p:cNvPr id="1614429582" name="Connecteur droit avec flèche 128"/>
          <p:cNvCxnSpPr>
            <a:cxnSpLocks noChangeAspect="1"/>
            <a:stCxn id="215517856" idx="3"/>
          </p:cNvCxnSpPr>
          <p:nvPr/>
        </p:nvCxnSpPr>
        <p:spPr bwMode="auto">
          <a:xfrm>
            <a:off x="5289329" y="1074621"/>
            <a:ext cx="111982" cy="824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6407719" name="Connecteur droit 130"/>
          <p:cNvCxnSpPr>
            <a:cxnSpLocks noChangeAspect="1"/>
          </p:cNvCxnSpPr>
          <p:nvPr/>
        </p:nvCxnSpPr>
        <p:spPr bwMode="auto">
          <a:xfrm rot="19949519" flipV="1">
            <a:off x="6635992" y="1288389"/>
            <a:ext cx="106834" cy="338382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7763321" name="Rectangle 134"/>
          <p:cNvSpPr>
            <a:spLocks noChangeAspect="1"/>
          </p:cNvSpPr>
          <p:nvPr/>
        </p:nvSpPr>
        <p:spPr bwMode="auto">
          <a:xfrm>
            <a:off x="4054999" y="529059"/>
            <a:ext cx="568416" cy="1771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cxnSp>
        <p:nvCxnSpPr>
          <p:cNvPr id="57595011" name="Connecteur droit 135"/>
          <p:cNvCxnSpPr>
            <a:cxnSpLocks noChangeAspect="1"/>
          </p:cNvCxnSpPr>
          <p:nvPr/>
        </p:nvCxnSpPr>
        <p:spPr bwMode="auto">
          <a:xfrm flipV="1">
            <a:off x="4107985" y="523971"/>
            <a:ext cx="141130" cy="18329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798388" name="Rectangle 145"/>
          <p:cNvSpPr>
            <a:spLocks noChangeAspect="1"/>
          </p:cNvSpPr>
          <p:nvPr/>
        </p:nvSpPr>
        <p:spPr bwMode="auto">
          <a:xfrm>
            <a:off x="4660582" y="4342525"/>
            <a:ext cx="918283" cy="17435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cxnSp>
        <p:nvCxnSpPr>
          <p:cNvPr id="1050216127" name="Connecteur droit 44"/>
          <p:cNvCxnSpPr>
            <a:cxnSpLocks noChangeAspect="1"/>
            <a:endCxn id="1970794163" idx="3"/>
          </p:cNvCxnSpPr>
          <p:nvPr/>
        </p:nvCxnSpPr>
        <p:spPr bwMode="auto">
          <a:xfrm>
            <a:off x="4465328" y="4448766"/>
            <a:ext cx="3327741" cy="22521"/>
          </a:xfrm>
          <a:prstGeom prst="line">
            <a:avLst/>
          </a:prstGeom>
          <a:ln w="571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7668760" name="Rectangle 146"/>
          <p:cNvSpPr>
            <a:spLocks noChangeAspect="1"/>
          </p:cNvSpPr>
          <p:nvPr/>
        </p:nvSpPr>
        <p:spPr bwMode="auto">
          <a:xfrm>
            <a:off x="4615786" y="522788"/>
            <a:ext cx="947462" cy="1921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2016188632" name="Rectangle 147"/>
          <p:cNvSpPr>
            <a:spLocks noChangeAspect="1"/>
          </p:cNvSpPr>
          <p:nvPr/>
        </p:nvSpPr>
        <p:spPr bwMode="auto">
          <a:xfrm>
            <a:off x="5762873" y="482656"/>
            <a:ext cx="2014608" cy="194072"/>
          </a:xfrm>
          <a:prstGeom prst="rect">
            <a:avLst/>
          </a:prstGeom>
          <a:solidFill>
            <a:srgbClr val="A2E2C5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587127216" name="Rectangle 148"/>
          <p:cNvSpPr>
            <a:spLocks noChangeAspect="1"/>
          </p:cNvSpPr>
          <p:nvPr/>
        </p:nvSpPr>
        <p:spPr bwMode="auto">
          <a:xfrm flipH="1" flipV="1">
            <a:off x="7779125" y="560003"/>
            <a:ext cx="110110" cy="7063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cxnSp>
        <p:nvCxnSpPr>
          <p:cNvPr id="1800189080" name="Connecteur droit 150"/>
          <p:cNvCxnSpPr>
            <a:cxnSpLocks noChangeAspect="1"/>
          </p:cNvCxnSpPr>
          <p:nvPr/>
        </p:nvCxnSpPr>
        <p:spPr bwMode="auto">
          <a:xfrm flipV="1">
            <a:off x="7744110" y="443280"/>
            <a:ext cx="0" cy="233448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9774619" name="ZoneTexte 164"/>
          <p:cNvSpPr txBox="1">
            <a:spLocks noChangeAspect="1"/>
          </p:cNvSpPr>
          <p:nvPr/>
        </p:nvSpPr>
        <p:spPr bwMode="auto">
          <a:xfrm>
            <a:off x="6837189" y="1342785"/>
            <a:ext cx="1526826" cy="1951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825" dirty="0"/>
              <a:t>NIR or VIS HR / LR </a:t>
            </a:r>
            <a:r>
              <a:rPr lang="fr-FR" sz="825" dirty="0" err="1"/>
              <a:t>Fiber</a:t>
            </a:r>
            <a:r>
              <a:rPr lang="fr-FR" sz="825" dirty="0"/>
              <a:t> bundle</a:t>
            </a:r>
            <a:endParaRPr sz="825" dirty="0"/>
          </a:p>
        </p:txBody>
      </p:sp>
      <p:cxnSp>
        <p:nvCxnSpPr>
          <p:cNvPr id="1523638926" name="Connecteur droit 166"/>
          <p:cNvCxnSpPr>
            <a:cxnSpLocks noChangeAspect="1"/>
          </p:cNvCxnSpPr>
          <p:nvPr/>
        </p:nvCxnSpPr>
        <p:spPr bwMode="auto">
          <a:xfrm flipV="1">
            <a:off x="1538788" y="1959500"/>
            <a:ext cx="3594688" cy="539320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8749611" name="ZoneTexte 171"/>
          <p:cNvSpPr txBox="1">
            <a:spLocks noChangeAspect="1"/>
          </p:cNvSpPr>
          <p:nvPr/>
        </p:nvSpPr>
        <p:spPr bwMode="auto">
          <a:xfrm rot="20967117">
            <a:off x="3331489" y="1776789"/>
            <a:ext cx="14810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050" dirty="0">
                <a:solidFill>
                  <a:srgbClr val="FFC000"/>
                </a:solidFill>
              </a:rPr>
              <a:t>MOS </a:t>
            </a:r>
            <a:r>
              <a:rPr lang="fr-FR" sz="1050" dirty="0" err="1">
                <a:solidFill>
                  <a:srgbClr val="FFC000"/>
                </a:solidFill>
              </a:rPr>
              <a:t>optical</a:t>
            </a:r>
            <a:r>
              <a:rPr lang="fr-FR" sz="1050" dirty="0">
                <a:solidFill>
                  <a:srgbClr val="FFC000"/>
                </a:solidFill>
              </a:rPr>
              <a:t> </a:t>
            </a:r>
            <a:r>
              <a:rPr lang="fr-FR" sz="1050" dirty="0" err="1">
                <a:solidFill>
                  <a:srgbClr val="FFC000"/>
                </a:solidFill>
              </a:rPr>
              <a:t>path</a:t>
            </a:r>
            <a:endParaRPr sz="1050" dirty="0"/>
          </a:p>
        </p:txBody>
      </p:sp>
      <p:cxnSp>
        <p:nvCxnSpPr>
          <p:cNvPr id="1912394629" name="Connecteur droit avec flèche 172"/>
          <p:cNvCxnSpPr>
            <a:cxnSpLocks noChangeAspect="1"/>
          </p:cNvCxnSpPr>
          <p:nvPr/>
        </p:nvCxnSpPr>
        <p:spPr bwMode="auto">
          <a:xfrm>
            <a:off x="5629169" y="2497093"/>
            <a:ext cx="0" cy="274314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4517058" name="ZoneTexte 177"/>
          <p:cNvSpPr txBox="1">
            <a:spLocks noChangeAspect="1"/>
          </p:cNvSpPr>
          <p:nvPr/>
        </p:nvSpPr>
        <p:spPr bwMode="auto">
          <a:xfrm>
            <a:off x="4822410" y="2458902"/>
            <a:ext cx="7945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CH" sz="1050" dirty="0"/>
              <a:t>Z </a:t>
            </a:r>
            <a:r>
              <a:rPr lang="fr-FR" sz="1050" dirty="0"/>
              <a:t>axis</a:t>
            </a:r>
            <a:endParaRPr sz="1050" dirty="0"/>
          </a:p>
        </p:txBody>
      </p:sp>
      <p:sp>
        <p:nvSpPr>
          <p:cNvPr id="1388896527" name="ZoneTexte 178"/>
          <p:cNvSpPr txBox="1">
            <a:spLocks noChangeAspect="1"/>
          </p:cNvSpPr>
          <p:nvPr/>
        </p:nvSpPr>
        <p:spPr bwMode="auto">
          <a:xfrm>
            <a:off x="5284080" y="2671008"/>
            <a:ext cx="491061" cy="225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CH" sz="1050"/>
              <a:t>X </a:t>
            </a:r>
            <a:r>
              <a:rPr lang="fr-FR" sz="1050"/>
              <a:t>axis</a:t>
            </a:r>
            <a:endParaRPr sz="1050"/>
          </a:p>
        </p:txBody>
      </p:sp>
      <p:cxnSp>
        <p:nvCxnSpPr>
          <p:cNvPr id="102251486" name="Connecteur droit avec flèche 179"/>
          <p:cNvCxnSpPr>
            <a:cxnSpLocks noChangeAspect="1"/>
          </p:cNvCxnSpPr>
          <p:nvPr/>
        </p:nvCxnSpPr>
        <p:spPr bwMode="auto">
          <a:xfrm flipV="1">
            <a:off x="4150900" y="4521287"/>
            <a:ext cx="310310" cy="10290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3373244" name="Rectangle 182"/>
          <p:cNvSpPr>
            <a:spLocks noChangeAspect="1"/>
          </p:cNvSpPr>
          <p:nvPr/>
        </p:nvSpPr>
        <p:spPr bwMode="auto">
          <a:xfrm rot="20721602">
            <a:off x="6553431" y="1476369"/>
            <a:ext cx="34477" cy="14488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417182627" name="Signe Moins 1474122408"/>
          <p:cNvSpPr>
            <a:spLocks noChangeAspect="1"/>
          </p:cNvSpPr>
          <p:nvPr/>
        </p:nvSpPr>
        <p:spPr bwMode="auto">
          <a:xfrm rot="20968708">
            <a:off x="5541204" y="1436611"/>
            <a:ext cx="1332976" cy="136729"/>
          </a:xfrm>
          <a:prstGeom prst="mathMinus">
            <a:avLst>
              <a:gd name="adj1" fmla="val 23520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sp>
      <p:sp>
        <p:nvSpPr>
          <p:cNvPr id="1702751866" name="Signe Moins 1597427821"/>
          <p:cNvSpPr>
            <a:spLocks noChangeAspect="1"/>
          </p:cNvSpPr>
          <p:nvPr/>
        </p:nvSpPr>
        <p:spPr bwMode="auto">
          <a:xfrm rot="20968708">
            <a:off x="5562663" y="1657080"/>
            <a:ext cx="1377505" cy="136728"/>
          </a:xfrm>
          <a:prstGeom prst="mathMinus">
            <a:avLst>
              <a:gd name="adj1" fmla="val 23520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sp>
      <p:sp>
        <p:nvSpPr>
          <p:cNvPr id="1244274198" name="Signe Moins 998990122"/>
          <p:cNvSpPr>
            <a:spLocks noChangeAspect="1"/>
          </p:cNvSpPr>
          <p:nvPr/>
        </p:nvSpPr>
        <p:spPr bwMode="auto">
          <a:xfrm rot="4704521">
            <a:off x="6550537" y="1449531"/>
            <a:ext cx="355325" cy="136728"/>
          </a:xfrm>
          <a:prstGeom prst="mathMinus">
            <a:avLst>
              <a:gd name="adj1" fmla="val 23520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sp>
      <p:sp>
        <p:nvSpPr>
          <p:cNvPr id="1594459615" name="ZoneTexte 153"/>
          <p:cNvSpPr txBox="1">
            <a:spLocks noChangeAspect="1"/>
          </p:cNvSpPr>
          <p:nvPr/>
        </p:nvSpPr>
        <p:spPr bwMode="auto">
          <a:xfrm>
            <a:off x="6696927" y="2819498"/>
            <a:ext cx="1352772" cy="225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050" dirty="0"/>
              <a:t>FP2.1 / FP2.2 / FP 2.3</a:t>
            </a:r>
            <a:endParaRPr sz="1050" dirty="0"/>
          </a:p>
        </p:txBody>
      </p:sp>
      <p:cxnSp>
        <p:nvCxnSpPr>
          <p:cNvPr id="648929586" name="Connecteur droit 36"/>
          <p:cNvCxnSpPr>
            <a:cxnSpLocks noChangeAspect="1"/>
            <a:endCxn id="1963229729" idx="1"/>
          </p:cNvCxnSpPr>
          <p:nvPr/>
        </p:nvCxnSpPr>
        <p:spPr bwMode="auto">
          <a:xfrm>
            <a:off x="1544561" y="2479732"/>
            <a:ext cx="5205260" cy="705622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5636477" name="Connecteur droit 36"/>
          <p:cNvCxnSpPr>
            <a:cxnSpLocks noChangeAspect="1"/>
          </p:cNvCxnSpPr>
          <p:nvPr/>
        </p:nvCxnSpPr>
        <p:spPr bwMode="auto">
          <a:xfrm>
            <a:off x="1509903" y="2491323"/>
            <a:ext cx="7424772" cy="11541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79092227" name="ZoneTexte 161"/>
          <p:cNvSpPr txBox="1">
            <a:spLocks noChangeAspect="1"/>
          </p:cNvSpPr>
          <p:nvPr/>
        </p:nvSpPr>
        <p:spPr bwMode="auto">
          <a:xfrm>
            <a:off x="858555" y="1833220"/>
            <a:ext cx="1166947" cy="575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900" dirty="0" err="1">
                <a:solidFill>
                  <a:schemeClr val="accent2">
                    <a:lumMod val="75000"/>
                  </a:schemeClr>
                </a:solidFill>
              </a:rPr>
              <a:t>Telecentric</a:t>
            </a:r>
            <a:r>
              <a:rPr lang="fr-FR" sz="900" dirty="0">
                <a:solidFill>
                  <a:schemeClr val="accent2">
                    <a:lumMod val="75000"/>
                  </a:schemeClr>
                </a:solidFill>
              </a:rPr>
              <a:t> design : </a:t>
            </a:r>
            <a:r>
              <a:rPr lang="fr-FR" sz="900" dirty="0" err="1">
                <a:solidFill>
                  <a:schemeClr val="accent2">
                    <a:lumMod val="75000"/>
                  </a:schemeClr>
                </a:solidFill>
              </a:rPr>
              <a:t>pointing</a:t>
            </a:r>
            <a:r>
              <a:rPr lang="fr-FR" sz="900" dirty="0">
                <a:solidFill>
                  <a:schemeClr val="accent2">
                    <a:lumMod val="75000"/>
                  </a:schemeClr>
                </a:solidFill>
              </a:rPr>
              <a:t> at </a:t>
            </a:r>
            <a:r>
              <a:rPr lang="fr-FR" sz="900" dirty="0" err="1">
                <a:solidFill>
                  <a:schemeClr val="accent2">
                    <a:lumMod val="75000"/>
                  </a:schemeClr>
                </a:solidFill>
              </a:rPr>
              <a:t>pupil</a:t>
            </a:r>
            <a:r>
              <a:rPr lang="fr-FR" sz="900" dirty="0">
                <a:solidFill>
                  <a:schemeClr val="accent2">
                    <a:lumMod val="75000"/>
                  </a:schemeClr>
                </a:solidFill>
              </a:rPr>
              <a:t> center 37.8m from FP1</a:t>
            </a:r>
            <a:endParaRPr sz="900" dirty="0"/>
          </a:p>
        </p:txBody>
      </p:sp>
      <p:sp>
        <p:nvSpPr>
          <p:cNvPr id="215517856" name="ZoneTexte 127"/>
          <p:cNvSpPr txBox="1">
            <a:spLocks noChangeAspect="1"/>
          </p:cNvSpPr>
          <p:nvPr/>
        </p:nvSpPr>
        <p:spPr bwMode="auto">
          <a:xfrm>
            <a:off x="4469632" y="910269"/>
            <a:ext cx="819697" cy="328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fr-FR" sz="900" dirty="0"/>
              <a:t>ELT Focus : FP1</a:t>
            </a:r>
            <a:endParaRPr sz="900" dirty="0"/>
          </a:p>
        </p:txBody>
      </p:sp>
      <p:cxnSp>
        <p:nvCxnSpPr>
          <p:cNvPr id="1973258570" name="Connecteur droit avec flèche 128"/>
          <p:cNvCxnSpPr>
            <a:cxnSpLocks noChangeAspect="1"/>
          </p:cNvCxnSpPr>
          <p:nvPr/>
        </p:nvCxnSpPr>
        <p:spPr bwMode="auto">
          <a:xfrm flipV="1">
            <a:off x="5303104" y="2155005"/>
            <a:ext cx="49142" cy="1254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4563519" name="ZoneTexte 132"/>
          <p:cNvSpPr txBox="1">
            <a:spLocks noChangeAspect="1"/>
          </p:cNvSpPr>
          <p:nvPr/>
        </p:nvSpPr>
        <p:spPr bwMode="auto">
          <a:xfrm>
            <a:off x="7484894" y="2331722"/>
            <a:ext cx="1037477" cy="205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900"/>
              <a:t>ICOS Rotation axis</a:t>
            </a:r>
            <a:endParaRPr sz="1050"/>
          </a:p>
        </p:txBody>
      </p:sp>
      <p:sp>
        <p:nvSpPr>
          <p:cNvPr id="1646289548" name="Rectangle 1807143941"/>
          <p:cNvSpPr>
            <a:spLocks noChangeAspect="1"/>
          </p:cNvSpPr>
          <p:nvPr/>
        </p:nvSpPr>
        <p:spPr bwMode="auto">
          <a:xfrm>
            <a:off x="5684415" y="700467"/>
            <a:ext cx="2787220" cy="80118"/>
          </a:xfrm>
          <a:prstGeom prst="rect">
            <a:avLst/>
          </a:prstGeom>
          <a:solidFill>
            <a:srgbClr val="8985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448189749" name="Rectangle 188"/>
          <p:cNvSpPr>
            <a:spLocks noChangeAspect="1"/>
          </p:cNvSpPr>
          <p:nvPr/>
        </p:nvSpPr>
        <p:spPr bwMode="auto">
          <a:xfrm>
            <a:off x="6153129" y="1290146"/>
            <a:ext cx="2335913" cy="52221"/>
          </a:xfrm>
          <a:prstGeom prst="rect">
            <a:avLst/>
          </a:prstGeom>
          <a:solidFill>
            <a:srgbClr val="8985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003265791" name="Rectangle 189"/>
          <p:cNvSpPr>
            <a:spLocks noChangeAspect="1"/>
          </p:cNvSpPr>
          <p:nvPr/>
        </p:nvSpPr>
        <p:spPr bwMode="auto">
          <a:xfrm>
            <a:off x="5716867" y="4243703"/>
            <a:ext cx="2776813" cy="87855"/>
          </a:xfrm>
          <a:prstGeom prst="rect">
            <a:avLst/>
          </a:prstGeom>
          <a:solidFill>
            <a:srgbClr val="8985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681011881" name="Ellipse 1807143942"/>
          <p:cNvSpPr>
            <a:spLocks noChangeAspect="1"/>
          </p:cNvSpPr>
          <p:nvPr/>
        </p:nvSpPr>
        <p:spPr bwMode="auto">
          <a:xfrm>
            <a:off x="5575871" y="4610534"/>
            <a:ext cx="167131" cy="15179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999860085" name="Rectangle 145"/>
          <p:cNvSpPr>
            <a:spLocks noChangeAspect="1"/>
          </p:cNvSpPr>
          <p:nvPr/>
        </p:nvSpPr>
        <p:spPr bwMode="auto">
          <a:xfrm>
            <a:off x="5563249" y="522007"/>
            <a:ext cx="121287" cy="1917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929570958" name="Rectangle 147"/>
          <p:cNvSpPr>
            <a:spLocks noChangeAspect="1"/>
          </p:cNvSpPr>
          <p:nvPr/>
        </p:nvSpPr>
        <p:spPr bwMode="auto">
          <a:xfrm>
            <a:off x="5851128" y="794085"/>
            <a:ext cx="869047" cy="47482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428089607" name="Rectangle 12"/>
          <p:cNvSpPr>
            <a:spLocks noChangeAspect="1"/>
          </p:cNvSpPr>
          <p:nvPr/>
        </p:nvSpPr>
        <p:spPr bwMode="auto">
          <a:xfrm rot="20583451">
            <a:off x="6276875" y="851369"/>
            <a:ext cx="352017" cy="13218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fr-CH" sz="600" dirty="0"/>
              <a:t>LGS</a:t>
            </a:r>
            <a:endParaRPr lang="fr-FR" sz="600" dirty="0"/>
          </a:p>
        </p:txBody>
      </p:sp>
      <p:sp>
        <p:nvSpPr>
          <p:cNvPr id="258409685" name="Rectangle 153"/>
          <p:cNvSpPr>
            <a:spLocks noChangeAspect="1"/>
          </p:cNvSpPr>
          <p:nvPr/>
        </p:nvSpPr>
        <p:spPr bwMode="auto">
          <a:xfrm rot="20583451">
            <a:off x="6171537" y="962316"/>
            <a:ext cx="110485" cy="6430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527503714" name="Rectangle 155"/>
          <p:cNvSpPr>
            <a:spLocks noChangeAspect="1"/>
          </p:cNvSpPr>
          <p:nvPr/>
        </p:nvSpPr>
        <p:spPr bwMode="auto">
          <a:xfrm rot="20583451">
            <a:off x="6319086" y="1016100"/>
            <a:ext cx="348819" cy="15531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fr-CH" sz="600" dirty="0"/>
              <a:t>NGS</a:t>
            </a:r>
            <a:endParaRPr lang="fr-FR" sz="600" dirty="0"/>
          </a:p>
        </p:txBody>
      </p:sp>
      <p:sp>
        <p:nvSpPr>
          <p:cNvPr id="1114086418" name="Rectangle 156"/>
          <p:cNvSpPr>
            <a:spLocks noChangeAspect="1"/>
          </p:cNvSpPr>
          <p:nvPr/>
        </p:nvSpPr>
        <p:spPr bwMode="auto">
          <a:xfrm rot="20583451">
            <a:off x="6231319" y="1130004"/>
            <a:ext cx="110485" cy="560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cxnSp>
        <p:nvCxnSpPr>
          <p:cNvPr id="751021267" name="Connecteur droit 19"/>
          <p:cNvCxnSpPr>
            <a:cxnSpLocks noChangeAspect="1"/>
          </p:cNvCxnSpPr>
          <p:nvPr/>
        </p:nvCxnSpPr>
        <p:spPr bwMode="auto">
          <a:xfrm flipH="1" flipV="1">
            <a:off x="6060983" y="1030944"/>
            <a:ext cx="70098" cy="175215"/>
          </a:xfrm>
          <a:prstGeom prst="line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5913446" name="Connecteur droit 166"/>
          <p:cNvCxnSpPr>
            <a:cxnSpLocks noChangeAspect="1"/>
            <a:stCxn id="258409685" idx="1"/>
          </p:cNvCxnSpPr>
          <p:nvPr/>
        </p:nvCxnSpPr>
        <p:spPr bwMode="auto">
          <a:xfrm flipH="1">
            <a:off x="6048123" y="1010565"/>
            <a:ext cx="125812" cy="49638"/>
          </a:xfrm>
          <a:prstGeom prst="line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585164" name="ZoneTexte 127"/>
          <p:cNvSpPr txBox="1">
            <a:spLocks noChangeAspect="1"/>
          </p:cNvSpPr>
          <p:nvPr/>
        </p:nvSpPr>
        <p:spPr bwMode="auto">
          <a:xfrm>
            <a:off x="5606240" y="768360"/>
            <a:ext cx="570109" cy="205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fr-FR" sz="900"/>
              <a:t>GLAO</a:t>
            </a:r>
            <a:endParaRPr sz="900"/>
          </a:p>
        </p:txBody>
      </p:sp>
      <p:sp>
        <p:nvSpPr>
          <p:cNvPr id="283313428" name="Rectangle 198"/>
          <p:cNvSpPr>
            <a:spLocks noChangeAspect="1"/>
          </p:cNvSpPr>
          <p:nvPr/>
        </p:nvSpPr>
        <p:spPr bwMode="auto">
          <a:xfrm>
            <a:off x="8428517" y="434485"/>
            <a:ext cx="113389" cy="4173854"/>
          </a:xfrm>
          <a:prstGeom prst="rect">
            <a:avLst/>
          </a:prstGeom>
          <a:solidFill>
            <a:srgbClr val="8985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767641837" name="Ellipse 199"/>
          <p:cNvSpPr>
            <a:spLocks noChangeAspect="1"/>
          </p:cNvSpPr>
          <p:nvPr/>
        </p:nvSpPr>
        <p:spPr bwMode="auto">
          <a:xfrm>
            <a:off x="8401645" y="4613192"/>
            <a:ext cx="167131" cy="15179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cxnSp>
        <p:nvCxnSpPr>
          <p:cNvPr id="1056311407" name="Connecteur droit 151"/>
          <p:cNvCxnSpPr>
            <a:cxnSpLocks noChangeAspect="1"/>
            <a:endCxn id="2016188632" idx="3"/>
          </p:cNvCxnSpPr>
          <p:nvPr/>
        </p:nvCxnSpPr>
        <p:spPr bwMode="auto">
          <a:xfrm flipV="1">
            <a:off x="4199788" y="579692"/>
            <a:ext cx="3577693" cy="18243"/>
          </a:xfrm>
          <a:prstGeom prst="line">
            <a:avLst/>
          </a:prstGeom>
          <a:ln w="571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5435404" name="Rectangle 126"/>
          <p:cNvSpPr>
            <a:spLocks noChangeAspect="1"/>
          </p:cNvSpPr>
          <p:nvPr/>
        </p:nvSpPr>
        <p:spPr bwMode="auto">
          <a:xfrm rot="889412">
            <a:off x="6110716" y="1108710"/>
            <a:ext cx="30518" cy="17712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491928513" name="Rectangle 126"/>
          <p:cNvSpPr>
            <a:spLocks noChangeAspect="1"/>
          </p:cNvSpPr>
          <p:nvPr/>
        </p:nvSpPr>
        <p:spPr bwMode="auto">
          <a:xfrm rot="20615592" flipH="1">
            <a:off x="5919457" y="1004449"/>
            <a:ext cx="30517" cy="30241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126814156" name="Rectangle 126"/>
          <p:cNvSpPr>
            <a:spLocks noChangeAspect="1"/>
          </p:cNvSpPr>
          <p:nvPr/>
        </p:nvSpPr>
        <p:spPr bwMode="auto">
          <a:xfrm rot="12523999">
            <a:off x="6036095" y="911968"/>
            <a:ext cx="30517" cy="17712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424092483" name="Rectangle 2023003877"/>
          <p:cNvSpPr>
            <a:spLocks noChangeAspect="1"/>
          </p:cNvSpPr>
          <p:nvPr/>
        </p:nvSpPr>
        <p:spPr bwMode="auto">
          <a:xfrm>
            <a:off x="5222289" y="4771425"/>
            <a:ext cx="3799140" cy="7513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675649927" name="Rectangle 116"/>
          <p:cNvSpPr>
            <a:spLocks noChangeAspect="1"/>
          </p:cNvSpPr>
          <p:nvPr/>
        </p:nvSpPr>
        <p:spPr bwMode="auto">
          <a:xfrm rot="489770">
            <a:off x="6754895" y="3132207"/>
            <a:ext cx="156395" cy="3956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49970167" name="Rectangle 106"/>
          <p:cNvSpPr>
            <a:spLocks noChangeAspect="1"/>
          </p:cNvSpPr>
          <p:nvPr/>
        </p:nvSpPr>
        <p:spPr bwMode="auto">
          <a:xfrm rot="386774">
            <a:off x="5680232" y="2907293"/>
            <a:ext cx="67208" cy="28752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678285519" name="Rectangle 107"/>
          <p:cNvSpPr>
            <a:spLocks noChangeAspect="1"/>
          </p:cNvSpPr>
          <p:nvPr/>
        </p:nvSpPr>
        <p:spPr bwMode="auto">
          <a:xfrm rot="443293">
            <a:off x="5421626" y="2966502"/>
            <a:ext cx="259495" cy="13942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786309987" name="Rectangle 108"/>
          <p:cNvSpPr>
            <a:spLocks noChangeAspect="1"/>
          </p:cNvSpPr>
          <p:nvPr/>
        </p:nvSpPr>
        <p:spPr bwMode="auto">
          <a:xfrm rot="16551935">
            <a:off x="5226418" y="3121204"/>
            <a:ext cx="454577" cy="12140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249741526" name="Rectangle 109"/>
          <p:cNvSpPr>
            <a:spLocks noChangeAspect="1"/>
          </p:cNvSpPr>
          <p:nvPr/>
        </p:nvSpPr>
        <p:spPr bwMode="auto">
          <a:xfrm rot="16607423">
            <a:off x="4955305" y="3157958"/>
            <a:ext cx="339519" cy="8470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91018182" name="Rectangle 110"/>
          <p:cNvSpPr>
            <a:spLocks noChangeAspect="1"/>
          </p:cNvSpPr>
          <p:nvPr/>
        </p:nvSpPr>
        <p:spPr bwMode="auto">
          <a:xfrm rot="371237">
            <a:off x="5064490" y="3284721"/>
            <a:ext cx="434334" cy="10442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848524209" name="Rectangle 111"/>
          <p:cNvSpPr>
            <a:spLocks noChangeAspect="1"/>
          </p:cNvSpPr>
          <p:nvPr/>
        </p:nvSpPr>
        <p:spPr bwMode="auto">
          <a:xfrm rot="443293">
            <a:off x="5729013" y="3038123"/>
            <a:ext cx="922615" cy="14983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cxnSp>
        <p:nvCxnSpPr>
          <p:cNvPr id="603283996" name="Connecteur droit 112"/>
          <p:cNvCxnSpPr>
            <a:cxnSpLocks noChangeAspect="1"/>
          </p:cNvCxnSpPr>
          <p:nvPr/>
        </p:nvCxnSpPr>
        <p:spPr bwMode="auto">
          <a:xfrm>
            <a:off x="5087064" y="3031241"/>
            <a:ext cx="88411" cy="8963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9235401" name="Connecteur droit 114"/>
          <p:cNvCxnSpPr>
            <a:cxnSpLocks noChangeAspect="1"/>
          </p:cNvCxnSpPr>
          <p:nvPr/>
        </p:nvCxnSpPr>
        <p:spPr bwMode="auto">
          <a:xfrm rot="1093184" flipH="1">
            <a:off x="5404921" y="3307442"/>
            <a:ext cx="97673" cy="12387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7492366" name="Rectangle 117"/>
          <p:cNvSpPr>
            <a:spLocks noChangeAspect="1"/>
          </p:cNvSpPr>
          <p:nvPr/>
        </p:nvSpPr>
        <p:spPr bwMode="auto">
          <a:xfrm rot="489770">
            <a:off x="6751114" y="3206105"/>
            <a:ext cx="156395" cy="3956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cxnSp>
        <p:nvCxnSpPr>
          <p:cNvPr id="987406587" name="Connecteur droit 118"/>
          <p:cNvCxnSpPr>
            <a:cxnSpLocks noChangeAspect="1"/>
          </p:cNvCxnSpPr>
          <p:nvPr/>
        </p:nvCxnSpPr>
        <p:spPr bwMode="auto">
          <a:xfrm rot="21405178">
            <a:off x="4954559" y="3074069"/>
            <a:ext cx="117061" cy="12780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9504692" name="Connecteur droit 119"/>
          <p:cNvCxnSpPr>
            <a:cxnSpLocks noChangeAspect="1"/>
          </p:cNvCxnSpPr>
          <p:nvPr/>
        </p:nvCxnSpPr>
        <p:spPr bwMode="auto">
          <a:xfrm flipV="1">
            <a:off x="5107963" y="3105463"/>
            <a:ext cx="18318" cy="186271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1848790" name="Connecteur droit 120"/>
          <p:cNvCxnSpPr>
            <a:cxnSpLocks noChangeAspect="1"/>
          </p:cNvCxnSpPr>
          <p:nvPr/>
        </p:nvCxnSpPr>
        <p:spPr bwMode="auto">
          <a:xfrm rot="1093184" flipV="1">
            <a:off x="5106005" y="3283767"/>
            <a:ext cx="357787" cy="91159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7612337" name="Connecteur droit 121"/>
          <p:cNvCxnSpPr>
            <a:cxnSpLocks noChangeAspect="1"/>
          </p:cNvCxnSpPr>
          <p:nvPr/>
        </p:nvCxnSpPr>
        <p:spPr bwMode="auto">
          <a:xfrm flipV="1">
            <a:off x="5460901" y="3023194"/>
            <a:ext cx="32933" cy="315533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420091" name="Triangle rectangle 122"/>
          <p:cNvSpPr>
            <a:spLocks noChangeAspect="1"/>
          </p:cNvSpPr>
          <p:nvPr/>
        </p:nvSpPr>
        <p:spPr bwMode="auto">
          <a:xfrm rot="504520">
            <a:off x="6112540" y="3067511"/>
            <a:ext cx="237399" cy="107982"/>
          </a:xfrm>
          <a:prstGeom prst="rtTriangle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975233718" name="Triangle rectangle 123"/>
          <p:cNvSpPr>
            <a:spLocks noChangeAspect="1"/>
          </p:cNvSpPr>
          <p:nvPr/>
        </p:nvSpPr>
        <p:spPr bwMode="auto">
          <a:xfrm rot="504520" flipH="1">
            <a:off x="5845564" y="3039697"/>
            <a:ext cx="244330" cy="97107"/>
          </a:xfrm>
          <a:prstGeom prst="rtTriangle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cxnSp>
        <p:nvCxnSpPr>
          <p:cNvPr id="1000877024" name="Connecteur droit 124"/>
          <p:cNvCxnSpPr>
            <a:cxnSpLocks noChangeAspect="1"/>
          </p:cNvCxnSpPr>
          <p:nvPr/>
        </p:nvCxnSpPr>
        <p:spPr bwMode="auto">
          <a:xfrm rot="1093184" flipV="1">
            <a:off x="5504673" y="2939350"/>
            <a:ext cx="1252859" cy="253244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8422304" name="Rectangle 126"/>
          <p:cNvSpPr>
            <a:spLocks noChangeAspect="1"/>
          </p:cNvSpPr>
          <p:nvPr/>
        </p:nvSpPr>
        <p:spPr bwMode="auto">
          <a:xfrm rot="420811">
            <a:off x="5684524" y="2980734"/>
            <a:ext cx="30517" cy="14769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cxnSp>
        <p:nvCxnSpPr>
          <p:cNvPr id="393546688" name="Connecteur droit 130"/>
          <p:cNvCxnSpPr>
            <a:cxnSpLocks noChangeAspect="1"/>
            <a:endCxn id="1990689666" idx="0"/>
          </p:cNvCxnSpPr>
          <p:nvPr/>
        </p:nvCxnSpPr>
        <p:spPr bwMode="auto">
          <a:xfrm flipV="1">
            <a:off x="6722397" y="3077438"/>
            <a:ext cx="36114" cy="215947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0293175" name="Rectangle 182"/>
          <p:cNvSpPr>
            <a:spLocks noChangeAspect="1"/>
          </p:cNvSpPr>
          <p:nvPr/>
        </p:nvSpPr>
        <p:spPr bwMode="auto">
          <a:xfrm rot="214784">
            <a:off x="6589256" y="3094880"/>
            <a:ext cx="34477" cy="14488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990689666" name="Signe Moins 1474122408"/>
          <p:cNvSpPr>
            <a:spLocks noChangeAspect="1"/>
          </p:cNvSpPr>
          <p:nvPr/>
        </p:nvSpPr>
        <p:spPr bwMode="auto">
          <a:xfrm rot="461892">
            <a:off x="5606635" y="2943462"/>
            <a:ext cx="1332976" cy="136729"/>
          </a:xfrm>
          <a:prstGeom prst="mathMinus">
            <a:avLst>
              <a:gd name="adj1" fmla="val 23520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21450836" name="Signe Moins 1597427821"/>
          <p:cNvSpPr>
            <a:spLocks noChangeAspect="1"/>
          </p:cNvSpPr>
          <p:nvPr/>
        </p:nvSpPr>
        <p:spPr bwMode="auto">
          <a:xfrm rot="461892">
            <a:off x="5582633" y="3166139"/>
            <a:ext cx="1365897" cy="136728"/>
          </a:xfrm>
          <a:prstGeom prst="mathMinus">
            <a:avLst>
              <a:gd name="adj1" fmla="val 23520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3229729" name="Signe Moins 998990122"/>
          <p:cNvSpPr>
            <a:spLocks noChangeAspect="1"/>
          </p:cNvSpPr>
          <p:nvPr/>
        </p:nvSpPr>
        <p:spPr bwMode="auto">
          <a:xfrm rot="5797705">
            <a:off x="6588130" y="3118846"/>
            <a:ext cx="355325" cy="136728"/>
          </a:xfrm>
          <a:prstGeom prst="mathMinus">
            <a:avLst>
              <a:gd name="adj1" fmla="val 23520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60755488" name="Rectangle 307"/>
          <p:cNvSpPr>
            <a:spLocks noChangeAspect="1"/>
          </p:cNvSpPr>
          <p:nvPr/>
        </p:nvSpPr>
        <p:spPr bwMode="auto">
          <a:xfrm rot="20452590">
            <a:off x="2488595" y="846975"/>
            <a:ext cx="161307" cy="4234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cxnSp>
        <p:nvCxnSpPr>
          <p:cNvPr id="2092657893" name="Connecteur droit 40"/>
          <p:cNvCxnSpPr>
            <a:cxnSpLocks noChangeAspect="1"/>
          </p:cNvCxnSpPr>
          <p:nvPr/>
        </p:nvCxnSpPr>
        <p:spPr bwMode="auto">
          <a:xfrm>
            <a:off x="1544561" y="2467368"/>
            <a:ext cx="3574980" cy="635572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9135268" name="Rectangle 328"/>
          <p:cNvSpPr>
            <a:spLocks noChangeAspect="1"/>
          </p:cNvSpPr>
          <p:nvPr/>
        </p:nvSpPr>
        <p:spPr bwMode="auto">
          <a:xfrm>
            <a:off x="6061682" y="3632289"/>
            <a:ext cx="2366835" cy="61800"/>
          </a:xfrm>
          <a:prstGeom prst="rect">
            <a:avLst/>
          </a:prstGeom>
          <a:solidFill>
            <a:srgbClr val="8985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485499447" name="Rectangle 147"/>
          <p:cNvSpPr>
            <a:spLocks noChangeAspect="1"/>
          </p:cNvSpPr>
          <p:nvPr/>
        </p:nvSpPr>
        <p:spPr bwMode="auto">
          <a:xfrm>
            <a:off x="5824364" y="3724808"/>
            <a:ext cx="876298" cy="47482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775625217" name="ZoneTexte 127"/>
          <p:cNvSpPr txBox="1">
            <a:spLocks noChangeAspect="1"/>
          </p:cNvSpPr>
          <p:nvPr/>
        </p:nvSpPr>
        <p:spPr bwMode="auto">
          <a:xfrm>
            <a:off x="5577302" y="4061407"/>
            <a:ext cx="570109" cy="205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fr-FR" sz="900"/>
              <a:t>GLAO</a:t>
            </a:r>
            <a:endParaRPr sz="900"/>
          </a:p>
        </p:txBody>
      </p:sp>
      <p:sp>
        <p:nvSpPr>
          <p:cNvPr id="2053171454" name="Rectangle 331"/>
          <p:cNvSpPr>
            <a:spLocks noChangeAspect="1"/>
          </p:cNvSpPr>
          <p:nvPr/>
        </p:nvSpPr>
        <p:spPr bwMode="auto">
          <a:xfrm rot="764740">
            <a:off x="6308198" y="3848500"/>
            <a:ext cx="352017" cy="13218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fr-CH" sz="825"/>
              <a:t>NGS</a:t>
            </a:r>
            <a:endParaRPr lang="fr-FR" sz="825"/>
          </a:p>
        </p:txBody>
      </p:sp>
      <p:sp>
        <p:nvSpPr>
          <p:cNvPr id="1809844671" name="Rectangle 332"/>
          <p:cNvSpPr>
            <a:spLocks noChangeAspect="1"/>
          </p:cNvSpPr>
          <p:nvPr/>
        </p:nvSpPr>
        <p:spPr bwMode="auto">
          <a:xfrm rot="764740">
            <a:off x="6194400" y="3837354"/>
            <a:ext cx="110485" cy="6430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968028299" name="Rectangle 333"/>
          <p:cNvSpPr>
            <a:spLocks noChangeAspect="1"/>
          </p:cNvSpPr>
          <p:nvPr/>
        </p:nvSpPr>
        <p:spPr bwMode="auto">
          <a:xfrm rot="764740">
            <a:off x="6275071" y="4018451"/>
            <a:ext cx="348819" cy="15531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fr-CH" sz="825"/>
              <a:t>LGS</a:t>
            </a:r>
            <a:endParaRPr lang="fr-FR" sz="825"/>
          </a:p>
        </p:txBody>
      </p:sp>
      <p:sp>
        <p:nvSpPr>
          <p:cNvPr id="1056009364" name="Rectangle 334"/>
          <p:cNvSpPr>
            <a:spLocks noChangeAspect="1"/>
          </p:cNvSpPr>
          <p:nvPr/>
        </p:nvSpPr>
        <p:spPr bwMode="auto">
          <a:xfrm rot="764740">
            <a:off x="6165329" y="4013182"/>
            <a:ext cx="110485" cy="560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cxnSp>
        <p:nvCxnSpPr>
          <p:cNvPr id="201415772" name="Connecteur droit 335"/>
          <p:cNvCxnSpPr>
            <a:cxnSpLocks noChangeAspect="1"/>
          </p:cNvCxnSpPr>
          <p:nvPr/>
        </p:nvCxnSpPr>
        <p:spPr bwMode="auto">
          <a:xfrm rot="1781288" flipH="1" flipV="1">
            <a:off x="6039553" y="3824939"/>
            <a:ext cx="70098" cy="175215"/>
          </a:xfrm>
          <a:prstGeom prst="line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4304624" name="Connecteur droit 336"/>
          <p:cNvCxnSpPr>
            <a:cxnSpLocks noChangeAspect="1"/>
          </p:cNvCxnSpPr>
          <p:nvPr/>
        </p:nvCxnSpPr>
        <p:spPr bwMode="auto">
          <a:xfrm rot="1781288" flipH="1">
            <a:off x="6035626" y="3996141"/>
            <a:ext cx="125812" cy="49638"/>
          </a:xfrm>
          <a:prstGeom prst="line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3335845" name="Rectangle 126"/>
          <p:cNvSpPr>
            <a:spLocks noChangeAspect="1"/>
          </p:cNvSpPr>
          <p:nvPr/>
        </p:nvSpPr>
        <p:spPr bwMode="auto">
          <a:xfrm rot="19862619">
            <a:off x="6046367" y="3907201"/>
            <a:ext cx="30517" cy="17712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589013549" name="Rectangle 126"/>
          <p:cNvSpPr>
            <a:spLocks noChangeAspect="1"/>
          </p:cNvSpPr>
          <p:nvPr/>
        </p:nvSpPr>
        <p:spPr bwMode="auto">
          <a:xfrm rot="796879" flipH="1">
            <a:off x="5900826" y="3713675"/>
            <a:ext cx="30517" cy="30241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cxnSp>
        <p:nvCxnSpPr>
          <p:cNvPr id="2082949238" name="Connecteur droit avec flèche 172"/>
          <p:cNvCxnSpPr>
            <a:cxnSpLocks noChangeAspect="1"/>
          </p:cNvCxnSpPr>
          <p:nvPr/>
        </p:nvCxnSpPr>
        <p:spPr bwMode="auto">
          <a:xfrm flipH="1" flipV="1">
            <a:off x="5378218" y="2497931"/>
            <a:ext cx="263622" cy="3497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4570786" name="Arc plein 3"/>
          <p:cNvSpPr>
            <a:spLocks noChangeAspect="1"/>
          </p:cNvSpPr>
          <p:nvPr/>
        </p:nvSpPr>
        <p:spPr bwMode="auto">
          <a:xfrm rot="5399976">
            <a:off x="3044236" y="1801196"/>
            <a:ext cx="4166140" cy="1432727"/>
          </a:xfrm>
          <a:prstGeom prst="blockArc">
            <a:avLst>
              <a:gd name="adj1" fmla="val 11607708"/>
              <a:gd name="adj2" fmla="val 20861475"/>
              <a:gd name="adj3" fmla="val 2077"/>
            </a:avLst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>
              <a:solidFill>
                <a:schemeClr val="tx1"/>
              </a:solidFill>
            </a:endParaRPr>
          </a:p>
        </p:txBody>
      </p:sp>
      <p:sp>
        <p:nvSpPr>
          <p:cNvPr id="2074973545" name="Rectangle 126"/>
          <p:cNvSpPr>
            <a:spLocks noChangeAspect="1"/>
          </p:cNvSpPr>
          <p:nvPr/>
        </p:nvSpPr>
        <p:spPr bwMode="auto">
          <a:xfrm rot="9214639">
            <a:off x="6099497" y="3749799"/>
            <a:ext cx="30518" cy="17712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450099835" name="ZoneTexte 153"/>
          <p:cNvSpPr txBox="1">
            <a:spLocks noChangeAspect="1"/>
          </p:cNvSpPr>
          <p:nvPr/>
        </p:nvSpPr>
        <p:spPr bwMode="auto">
          <a:xfrm>
            <a:off x="6684152" y="1630691"/>
            <a:ext cx="384060" cy="225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050"/>
              <a:t>FP2</a:t>
            </a:r>
            <a:endParaRPr sz="1050"/>
          </a:p>
        </p:txBody>
      </p:sp>
      <p:sp>
        <p:nvSpPr>
          <p:cNvPr id="84734817" name="ZoneTexte 164"/>
          <p:cNvSpPr txBox="1">
            <a:spLocks noChangeAspect="1"/>
          </p:cNvSpPr>
          <p:nvPr/>
        </p:nvSpPr>
        <p:spPr bwMode="auto">
          <a:xfrm>
            <a:off x="6874229" y="3055837"/>
            <a:ext cx="1526826" cy="1951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825"/>
              <a:t>NIR or VIS HR / LR Fiber bundle</a:t>
            </a:r>
            <a:endParaRPr sz="825"/>
          </a:p>
        </p:txBody>
      </p:sp>
      <p:cxnSp>
        <p:nvCxnSpPr>
          <p:cNvPr id="539181329" name="Connecteur droit 113"/>
          <p:cNvCxnSpPr>
            <a:cxnSpLocks noChangeAspect="1"/>
          </p:cNvCxnSpPr>
          <p:nvPr/>
        </p:nvCxnSpPr>
        <p:spPr bwMode="auto">
          <a:xfrm rot="1093184">
            <a:off x="5047512" y="3284830"/>
            <a:ext cx="121335" cy="7868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6505758" name="Connecteur droit 115"/>
          <p:cNvCxnSpPr>
            <a:cxnSpLocks noChangeAspect="1"/>
          </p:cNvCxnSpPr>
          <p:nvPr/>
        </p:nvCxnSpPr>
        <p:spPr bwMode="auto">
          <a:xfrm flipH="1">
            <a:off x="5394528" y="2960724"/>
            <a:ext cx="148855" cy="10607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8686144" name="ZoneTexte 177"/>
          <p:cNvSpPr txBox="1">
            <a:spLocks noChangeAspect="1"/>
          </p:cNvSpPr>
          <p:nvPr/>
        </p:nvSpPr>
        <p:spPr bwMode="auto">
          <a:xfrm rot="21058384">
            <a:off x="5904779" y="1727913"/>
            <a:ext cx="50693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CH" sz="1050" dirty="0"/>
              <a:t>ADC</a:t>
            </a:r>
            <a:endParaRPr sz="1050" dirty="0"/>
          </a:p>
        </p:txBody>
      </p:sp>
      <p:sp>
        <p:nvSpPr>
          <p:cNvPr id="769621148" name="ZoneTexte 177"/>
          <p:cNvSpPr txBox="1">
            <a:spLocks noChangeAspect="1"/>
          </p:cNvSpPr>
          <p:nvPr/>
        </p:nvSpPr>
        <p:spPr bwMode="auto">
          <a:xfrm rot="543058">
            <a:off x="5873352" y="3219867"/>
            <a:ext cx="53207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CH" sz="1050" dirty="0"/>
              <a:t>ADC</a:t>
            </a:r>
            <a:endParaRPr sz="1050" dirty="0"/>
          </a:p>
        </p:txBody>
      </p:sp>
      <p:sp>
        <p:nvSpPr>
          <p:cNvPr id="53444709" name="Rectangle 126"/>
          <p:cNvSpPr>
            <a:spLocks noChangeAspect="1"/>
          </p:cNvSpPr>
          <p:nvPr/>
        </p:nvSpPr>
        <p:spPr bwMode="auto">
          <a:xfrm flipH="1">
            <a:off x="6500801" y="499023"/>
            <a:ext cx="32167" cy="15899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178278654" name="Rectangle 126"/>
          <p:cNvSpPr>
            <a:spLocks noChangeAspect="1"/>
          </p:cNvSpPr>
          <p:nvPr/>
        </p:nvSpPr>
        <p:spPr bwMode="auto">
          <a:xfrm flipH="1">
            <a:off x="6797955" y="498863"/>
            <a:ext cx="32167" cy="15899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279817807" name="Rectangle 126"/>
          <p:cNvSpPr>
            <a:spLocks noChangeAspect="1"/>
          </p:cNvSpPr>
          <p:nvPr/>
        </p:nvSpPr>
        <p:spPr bwMode="auto">
          <a:xfrm flipH="1">
            <a:off x="5837848" y="4390742"/>
            <a:ext cx="32167" cy="15899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930467294" name="Rectangle 126"/>
          <p:cNvSpPr>
            <a:spLocks noChangeAspect="1"/>
          </p:cNvSpPr>
          <p:nvPr/>
        </p:nvSpPr>
        <p:spPr bwMode="auto">
          <a:xfrm flipH="1">
            <a:off x="6795663" y="4385558"/>
            <a:ext cx="32167" cy="15899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cxnSp>
        <p:nvCxnSpPr>
          <p:cNvPr id="1383643348" name="Connecteur droit avec flèche 387"/>
          <p:cNvCxnSpPr>
            <a:cxnSpLocks noChangeAspect="1"/>
          </p:cNvCxnSpPr>
          <p:nvPr/>
        </p:nvCxnSpPr>
        <p:spPr bwMode="auto">
          <a:xfrm>
            <a:off x="5843683" y="4467613"/>
            <a:ext cx="54500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9321246" name="Rectangle 388"/>
          <p:cNvSpPr>
            <a:spLocks noChangeAspect="1"/>
          </p:cNvSpPr>
          <p:nvPr/>
        </p:nvSpPr>
        <p:spPr bwMode="auto">
          <a:xfrm rot="21115235">
            <a:off x="5736594" y="1603684"/>
            <a:ext cx="57748" cy="1927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369652665" name="Rectangle 111"/>
          <p:cNvSpPr>
            <a:spLocks noChangeAspect="1"/>
          </p:cNvSpPr>
          <p:nvPr/>
        </p:nvSpPr>
        <p:spPr bwMode="auto">
          <a:xfrm rot="20950108">
            <a:off x="5697081" y="1552456"/>
            <a:ext cx="922615" cy="14983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cxnSp>
        <p:nvCxnSpPr>
          <p:cNvPr id="410293520" name="Connecteur droit 124"/>
          <p:cNvCxnSpPr>
            <a:cxnSpLocks noChangeAspect="1"/>
          </p:cNvCxnSpPr>
          <p:nvPr/>
        </p:nvCxnSpPr>
        <p:spPr bwMode="auto">
          <a:xfrm flipV="1">
            <a:off x="5460993" y="1474557"/>
            <a:ext cx="1252859" cy="253244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0109315" name="ZoneTexte 160"/>
          <p:cNvSpPr txBox="1">
            <a:spLocks noChangeAspect="1"/>
          </p:cNvSpPr>
          <p:nvPr/>
        </p:nvSpPr>
        <p:spPr bwMode="auto">
          <a:xfrm>
            <a:off x="750135" y="4460026"/>
            <a:ext cx="2140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900" i="1" dirty="0" err="1">
                <a:solidFill>
                  <a:srgbClr val="0070C0"/>
                </a:solidFill>
              </a:rPr>
              <a:t>Front-End</a:t>
            </a:r>
            <a:r>
              <a:rPr lang="fr-FR" sz="900" i="1" dirty="0">
                <a:solidFill>
                  <a:srgbClr val="0070C0"/>
                </a:solidFill>
              </a:rPr>
              <a:t> Optical model </a:t>
            </a:r>
            <a:endParaRPr sz="1050" dirty="0"/>
          </a:p>
          <a:p>
            <a:pPr>
              <a:defRPr/>
            </a:pPr>
            <a:r>
              <a:rPr lang="fr-FR" sz="900" i="1" dirty="0" err="1">
                <a:solidFill>
                  <a:srgbClr val="0070C0"/>
                </a:solidFill>
              </a:rPr>
              <a:t>Nightime</a:t>
            </a:r>
            <a:endParaRPr lang="fr-FR" sz="1050" dirty="0"/>
          </a:p>
          <a:p>
            <a:pPr>
              <a:defRPr/>
            </a:pPr>
            <a:r>
              <a:rPr lang="fr-FR" sz="900" i="1" dirty="0">
                <a:solidFill>
                  <a:srgbClr val="0070C0"/>
                </a:solidFill>
              </a:rPr>
              <a:t>Last </a:t>
            </a:r>
            <a:r>
              <a:rPr lang="fr-FR" sz="900" i="1" dirty="0" err="1">
                <a:solidFill>
                  <a:srgbClr val="0070C0"/>
                </a:solidFill>
              </a:rPr>
              <a:t>revision</a:t>
            </a:r>
            <a:r>
              <a:rPr lang="fr-FR" sz="900" i="1" dirty="0">
                <a:solidFill>
                  <a:srgbClr val="0070C0"/>
                </a:solidFill>
              </a:rPr>
              <a:t> </a:t>
            </a:r>
            <a:r>
              <a:rPr lang="fr-FR" sz="900" i="1" dirty="0">
                <a:solidFill>
                  <a:srgbClr val="0070C0"/>
                </a:solidFill>
                <a:latin typeface="Calibri"/>
              </a:rPr>
              <a:t>v5.6</a:t>
            </a:r>
            <a:r>
              <a:rPr lang="fr-FR" sz="900" i="1" dirty="0">
                <a:solidFill>
                  <a:srgbClr val="0070C0"/>
                </a:solidFill>
              </a:rPr>
              <a:t> : </a:t>
            </a:r>
            <a:endParaRPr sz="1050" dirty="0"/>
          </a:p>
          <a:p>
            <a:pPr>
              <a:defRPr/>
            </a:pPr>
            <a:r>
              <a:rPr lang="fr-FR" sz="900" i="1" dirty="0">
                <a:solidFill>
                  <a:srgbClr val="0070C0"/>
                </a:solidFill>
              </a:rPr>
              <a:t>Date:23/01/2025 by D. Chapuis</a:t>
            </a:r>
            <a:endParaRPr sz="1050" dirty="0"/>
          </a:p>
        </p:txBody>
      </p:sp>
      <p:sp>
        <p:nvSpPr>
          <p:cNvPr id="1552061327" name="Triangle rectangle 122"/>
          <p:cNvSpPr>
            <a:spLocks noChangeAspect="1"/>
          </p:cNvSpPr>
          <p:nvPr/>
        </p:nvSpPr>
        <p:spPr bwMode="auto">
          <a:xfrm rot="20914048">
            <a:off x="6041239" y="1554397"/>
            <a:ext cx="237399" cy="107981"/>
          </a:xfrm>
          <a:prstGeom prst="rtTriangle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031527951" name="Triangle rectangle 123"/>
          <p:cNvSpPr>
            <a:spLocks noChangeAspect="1"/>
          </p:cNvSpPr>
          <p:nvPr/>
        </p:nvSpPr>
        <p:spPr bwMode="auto">
          <a:xfrm rot="20816725" flipH="1">
            <a:off x="5785079" y="1616360"/>
            <a:ext cx="244329" cy="97106"/>
          </a:xfrm>
          <a:prstGeom prst="rtTriangle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467222662" name="Rectangle 182"/>
          <p:cNvSpPr>
            <a:spLocks noChangeAspect="1"/>
          </p:cNvSpPr>
          <p:nvPr/>
        </p:nvSpPr>
        <p:spPr bwMode="auto">
          <a:xfrm rot="20770312">
            <a:off x="6547223" y="1475601"/>
            <a:ext cx="34477" cy="14488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cxnSp>
        <p:nvCxnSpPr>
          <p:cNvPr id="720622815" name="Connecteur droit 125"/>
          <p:cNvCxnSpPr>
            <a:cxnSpLocks noChangeAspect="1"/>
            <a:stCxn id="515497402" idx="0"/>
          </p:cNvCxnSpPr>
          <p:nvPr/>
        </p:nvCxnSpPr>
        <p:spPr bwMode="auto">
          <a:xfrm rot="16199969" flipH="1">
            <a:off x="5306415" y="2121062"/>
            <a:ext cx="128254" cy="32287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6976465" name="ZoneTexte 127"/>
          <p:cNvSpPr txBox="1">
            <a:spLocks noChangeAspect="1"/>
          </p:cNvSpPr>
          <p:nvPr/>
        </p:nvSpPr>
        <p:spPr bwMode="auto">
          <a:xfrm rot="191104">
            <a:off x="5115310" y="2217854"/>
            <a:ext cx="431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900" dirty="0"/>
              <a:t>FP1’</a:t>
            </a:r>
            <a:endParaRPr sz="1050" dirty="0"/>
          </a:p>
        </p:txBody>
      </p:sp>
      <p:cxnSp>
        <p:nvCxnSpPr>
          <p:cNvPr id="1147348294" name="Connecteur droit avec flèche 128"/>
          <p:cNvCxnSpPr>
            <a:cxnSpLocks noChangeAspect="1"/>
            <a:endCxn id="191018182" idx="2"/>
          </p:cNvCxnSpPr>
          <p:nvPr/>
        </p:nvCxnSpPr>
        <p:spPr bwMode="auto">
          <a:xfrm rot="16199969" flipV="1">
            <a:off x="5251886" y="3412988"/>
            <a:ext cx="99932" cy="516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1613324" name="Connecteur droit 125"/>
          <p:cNvCxnSpPr>
            <a:cxnSpLocks noChangeAspect="1"/>
            <a:stCxn id="191018182" idx="0"/>
          </p:cNvCxnSpPr>
          <p:nvPr/>
        </p:nvCxnSpPr>
        <p:spPr bwMode="auto">
          <a:xfrm rot="16199969" flipH="1" flipV="1">
            <a:off x="5221969" y="3347348"/>
            <a:ext cx="124645" cy="0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1608850" name="ZoneTexte 127"/>
          <p:cNvSpPr txBox="1">
            <a:spLocks noChangeAspect="1"/>
          </p:cNvSpPr>
          <p:nvPr/>
        </p:nvSpPr>
        <p:spPr bwMode="auto">
          <a:xfrm rot="191104">
            <a:off x="5213561" y="3429733"/>
            <a:ext cx="375500" cy="205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900"/>
              <a:t>FP1’</a:t>
            </a:r>
            <a:endParaRPr sz="10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D10D22A-5557-4BB2-BCCC-8297E6746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>
                <a:solidFill>
                  <a:schemeClr val="accent4"/>
                </a:solidFill>
              </a:rPr>
              <a:t>MOS mode:</a:t>
            </a:r>
          </a:p>
        </p:txBody>
      </p:sp>
      <p:sp>
        <p:nvSpPr>
          <p:cNvPr id="173" name="Google Shape;122;p3">
            <a:extLst>
              <a:ext uri="{FF2B5EF4-FFF2-40B4-BE49-F238E27FC236}">
                <a16:creationId xmlns:a16="http://schemas.microsoft.com/office/drawing/2014/main" id="{C482AF5F-EB87-45F2-B79E-B863354DD562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3299892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MOSAIC presentation at SIAPS, Bern, January 2026</a:t>
            </a:r>
            <a:endParaRPr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363937-0774-4C00-9A24-48496684F48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 smtClean="0"/>
              <a:t>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610474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69052556" name="Arc plein 3"/>
          <p:cNvSpPr>
            <a:spLocks noChangeAspect="1"/>
          </p:cNvSpPr>
          <p:nvPr/>
        </p:nvSpPr>
        <p:spPr bwMode="auto">
          <a:xfrm rot="5399976">
            <a:off x="3027964" y="1823723"/>
            <a:ext cx="4166140" cy="1429355"/>
          </a:xfrm>
          <a:prstGeom prst="blockArc">
            <a:avLst>
              <a:gd name="adj1" fmla="val 11361769"/>
              <a:gd name="adj2" fmla="val 20983465"/>
              <a:gd name="adj3" fmla="val 0"/>
            </a:avLst>
          </a:prstGeom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>
              <a:solidFill>
                <a:schemeClr val="tx1"/>
              </a:solidFill>
            </a:endParaRPr>
          </a:p>
        </p:txBody>
      </p:sp>
      <p:sp>
        <p:nvSpPr>
          <p:cNvPr id="926978970" name="Rectangle 342"/>
          <p:cNvSpPr>
            <a:spLocks noChangeAspect="1"/>
          </p:cNvSpPr>
          <p:nvPr/>
        </p:nvSpPr>
        <p:spPr bwMode="auto">
          <a:xfrm rot="995992">
            <a:off x="5605025" y="3660137"/>
            <a:ext cx="119646" cy="4234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489153182" name="Rectangle 11"/>
          <p:cNvSpPr>
            <a:spLocks noChangeAspect="1"/>
          </p:cNvSpPr>
          <p:nvPr/>
        </p:nvSpPr>
        <p:spPr bwMode="auto">
          <a:xfrm rot="20452590">
            <a:off x="5585247" y="1112832"/>
            <a:ext cx="161307" cy="4234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cxnSp>
        <p:nvCxnSpPr>
          <p:cNvPr id="1562654053" name="Connecteur droit 36"/>
          <p:cNvCxnSpPr>
            <a:cxnSpLocks noChangeAspect="1"/>
            <a:endCxn id="1244274198" idx="1"/>
          </p:cNvCxnSpPr>
          <p:nvPr/>
        </p:nvCxnSpPr>
        <p:spPr bwMode="auto">
          <a:xfrm flipV="1">
            <a:off x="1516007" y="1521126"/>
            <a:ext cx="5196440" cy="1003097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6995983" name="Rectangle 116"/>
          <p:cNvSpPr>
            <a:spLocks noChangeAspect="1"/>
          </p:cNvSpPr>
          <p:nvPr/>
        </p:nvSpPr>
        <p:spPr bwMode="auto">
          <a:xfrm rot="20996586">
            <a:off x="6702915" y="1443615"/>
            <a:ext cx="156395" cy="3956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651938156" name="Rectangle 12"/>
          <p:cNvSpPr>
            <a:spLocks noChangeAspect="1"/>
          </p:cNvSpPr>
          <p:nvPr/>
        </p:nvSpPr>
        <p:spPr bwMode="auto">
          <a:xfrm>
            <a:off x="5428304" y="412631"/>
            <a:ext cx="260608" cy="376512"/>
          </a:xfrm>
          <a:prstGeom prst="rect">
            <a:avLst/>
          </a:prstGeom>
          <a:solidFill>
            <a:srgbClr val="8985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39752918" name="Rectangle 12"/>
          <p:cNvSpPr>
            <a:spLocks noChangeAspect="1"/>
          </p:cNvSpPr>
          <p:nvPr/>
        </p:nvSpPr>
        <p:spPr bwMode="auto">
          <a:xfrm>
            <a:off x="5581016" y="4255532"/>
            <a:ext cx="137517" cy="359787"/>
          </a:xfrm>
          <a:prstGeom prst="rect">
            <a:avLst/>
          </a:prstGeom>
          <a:solidFill>
            <a:srgbClr val="8985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2143885575" name="Rectangle 145"/>
          <p:cNvSpPr>
            <a:spLocks noChangeAspect="1"/>
          </p:cNvSpPr>
          <p:nvPr/>
        </p:nvSpPr>
        <p:spPr bwMode="auto">
          <a:xfrm>
            <a:off x="5455775" y="4342525"/>
            <a:ext cx="260608" cy="1917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970794163" name="Rectangle 147"/>
          <p:cNvSpPr>
            <a:spLocks noChangeAspect="1"/>
          </p:cNvSpPr>
          <p:nvPr/>
        </p:nvSpPr>
        <p:spPr bwMode="auto">
          <a:xfrm>
            <a:off x="5778461" y="4374252"/>
            <a:ext cx="2014608" cy="194072"/>
          </a:xfrm>
          <a:prstGeom prst="rect">
            <a:avLst/>
          </a:prstGeom>
          <a:solidFill>
            <a:srgbClr val="A2E2C5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734119485" name="Rectangle 73"/>
          <p:cNvSpPr>
            <a:spLocks noChangeAspect="1"/>
          </p:cNvSpPr>
          <p:nvPr/>
        </p:nvSpPr>
        <p:spPr bwMode="auto">
          <a:xfrm>
            <a:off x="4105675" y="4343123"/>
            <a:ext cx="568416" cy="1771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179443169" name="Arc plein 63"/>
          <p:cNvSpPr>
            <a:spLocks noChangeAspect="1"/>
          </p:cNvSpPr>
          <p:nvPr/>
        </p:nvSpPr>
        <p:spPr bwMode="auto">
          <a:xfrm rot="5399976">
            <a:off x="2831409" y="1921585"/>
            <a:ext cx="4166140" cy="1429355"/>
          </a:xfrm>
          <a:prstGeom prst="blockArc">
            <a:avLst>
              <a:gd name="adj1" fmla="val 11361769"/>
              <a:gd name="adj2" fmla="val 20983465"/>
              <a:gd name="adj3" fmla="val 0"/>
            </a:avLst>
          </a:prstGeom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>
              <a:solidFill>
                <a:schemeClr val="tx1"/>
              </a:solidFill>
            </a:endParaRPr>
          </a:p>
        </p:txBody>
      </p:sp>
      <p:sp>
        <p:nvSpPr>
          <p:cNvPr id="1102611504" name="Rectangle 11"/>
          <p:cNvSpPr>
            <a:spLocks noChangeAspect="1"/>
          </p:cNvSpPr>
          <p:nvPr/>
        </p:nvSpPr>
        <p:spPr bwMode="auto">
          <a:xfrm>
            <a:off x="4625226" y="415305"/>
            <a:ext cx="933715" cy="3597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2090977272" name="Rectangle 12"/>
          <p:cNvSpPr>
            <a:spLocks noChangeAspect="1"/>
          </p:cNvSpPr>
          <p:nvPr/>
        </p:nvSpPr>
        <p:spPr bwMode="auto">
          <a:xfrm>
            <a:off x="4669047" y="4251788"/>
            <a:ext cx="909818" cy="3597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cxnSp>
        <p:nvCxnSpPr>
          <p:cNvPr id="1066469852" name="Connecteur droit 36"/>
          <p:cNvCxnSpPr>
            <a:cxnSpLocks noChangeAspect="1"/>
          </p:cNvCxnSpPr>
          <p:nvPr/>
        </p:nvCxnSpPr>
        <p:spPr bwMode="auto">
          <a:xfrm>
            <a:off x="1513356" y="2485521"/>
            <a:ext cx="3497230" cy="676198"/>
          </a:xfrm>
          <a:prstGeom prst="line">
            <a:avLst/>
          </a:prstGeom>
          <a:ln w="571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0468831" name="Connecteur droit 37"/>
          <p:cNvCxnSpPr>
            <a:cxnSpLocks noChangeAspect="1"/>
          </p:cNvCxnSpPr>
          <p:nvPr/>
        </p:nvCxnSpPr>
        <p:spPr bwMode="auto">
          <a:xfrm>
            <a:off x="4336980" y="4336940"/>
            <a:ext cx="161252" cy="18948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8808339" name="Connecteur droit 41"/>
          <p:cNvCxnSpPr>
            <a:cxnSpLocks noChangeAspect="1"/>
          </p:cNvCxnSpPr>
          <p:nvPr/>
        </p:nvCxnSpPr>
        <p:spPr bwMode="auto">
          <a:xfrm flipV="1">
            <a:off x="4462891" y="3159058"/>
            <a:ext cx="549281" cy="1309488"/>
          </a:xfrm>
          <a:prstGeom prst="line">
            <a:avLst/>
          </a:prstGeom>
          <a:ln w="571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2983433" name="Rectangle 48"/>
          <p:cNvSpPr>
            <a:spLocks noChangeAspect="1"/>
          </p:cNvSpPr>
          <p:nvPr/>
        </p:nvSpPr>
        <p:spPr bwMode="auto">
          <a:xfrm flipH="1" flipV="1">
            <a:off x="7795288" y="4436457"/>
            <a:ext cx="108970" cy="5844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cxnSp>
        <p:nvCxnSpPr>
          <p:cNvPr id="329450350" name="Connecteur droit 103"/>
          <p:cNvCxnSpPr>
            <a:cxnSpLocks noChangeAspect="1"/>
          </p:cNvCxnSpPr>
          <p:nvPr/>
        </p:nvCxnSpPr>
        <p:spPr bwMode="auto">
          <a:xfrm flipV="1">
            <a:off x="7765291" y="4308272"/>
            <a:ext cx="0" cy="381701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1150849" name="Rectangle 106"/>
          <p:cNvSpPr>
            <a:spLocks noChangeAspect="1"/>
          </p:cNvSpPr>
          <p:nvPr/>
        </p:nvSpPr>
        <p:spPr bwMode="auto">
          <a:xfrm rot="20893592">
            <a:off x="5652808" y="1573711"/>
            <a:ext cx="67208" cy="28752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589968533" name="Rectangle 107"/>
          <p:cNvSpPr>
            <a:spLocks noChangeAspect="1"/>
          </p:cNvSpPr>
          <p:nvPr/>
        </p:nvSpPr>
        <p:spPr bwMode="auto">
          <a:xfrm rot="20950108">
            <a:off x="5397707" y="1684461"/>
            <a:ext cx="259495" cy="13942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849495366" name="Rectangle 108"/>
          <p:cNvSpPr>
            <a:spLocks noChangeAspect="1"/>
          </p:cNvSpPr>
          <p:nvPr/>
        </p:nvSpPr>
        <p:spPr bwMode="auto">
          <a:xfrm rot="15458756">
            <a:off x="5252949" y="1862395"/>
            <a:ext cx="454577" cy="12140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487185904" name="Rectangle 109"/>
          <p:cNvSpPr>
            <a:spLocks noChangeAspect="1"/>
          </p:cNvSpPr>
          <p:nvPr/>
        </p:nvSpPr>
        <p:spPr bwMode="auto">
          <a:xfrm rot="15514240">
            <a:off x="5004066" y="2000980"/>
            <a:ext cx="339519" cy="8470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515497402" name="Rectangle 110"/>
          <p:cNvSpPr>
            <a:spLocks noChangeAspect="1"/>
          </p:cNvSpPr>
          <p:nvPr/>
        </p:nvSpPr>
        <p:spPr bwMode="auto">
          <a:xfrm rot="20878054">
            <a:off x="5148117" y="2071932"/>
            <a:ext cx="434334" cy="10442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cxnSp>
        <p:nvCxnSpPr>
          <p:cNvPr id="405129618" name="Connecteur droit 112"/>
          <p:cNvCxnSpPr>
            <a:cxnSpLocks noChangeAspect="1"/>
          </p:cNvCxnSpPr>
          <p:nvPr/>
        </p:nvCxnSpPr>
        <p:spPr bwMode="auto">
          <a:xfrm>
            <a:off x="5078257" y="1889394"/>
            <a:ext cx="125109" cy="8529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2564397" name="Connecteur droit 113"/>
          <p:cNvCxnSpPr>
            <a:cxnSpLocks noChangeAspect="1"/>
          </p:cNvCxnSpPr>
          <p:nvPr/>
        </p:nvCxnSpPr>
        <p:spPr bwMode="auto">
          <a:xfrm>
            <a:off x="5134356" y="2122392"/>
            <a:ext cx="121335" cy="7868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4252298" name="Connecteur droit 114"/>
          <p:cNvCxnSpPr>
            <a:cxnSpLocks noChangeAspect="1"/>
          </p:cNvCxnSpPr>
          <p:nvPr/>
        </p:nvCxnSpPr>
        <p:spPr bwMode="auto">
          <a:xfrm flipH="1">
            <a:off x="5490065" y="2039218"/>
            <a:ext cx="97673" cy="12387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7050558" name="Connecteur droit 115"/>
          <p:cNvCxnSpPr>
            <a:cxnSpLocks noChangeAspect="1"/>
            <a:stCxn id="1589968533" idx="0"/>
          </p:cNvCxnSpPr>
          <p:nvPr/>
        </p:nvCxnSpPr>
        <p:spPr bwMode="auto">
          <a:xfrm flipH="1">
            <a:off x="5386685" y="1685703"/>
            <a:ext cx="127669" cy="13612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4437725" name="Rectangle 117"/>
          <p:cNvSpPr>
            <a:spLocks noChangeAspect="1"/>
          </p:cNvSpPr>
          <p:nvPr/>
        </p:nvSpPr>
        <p:spPr bwMode="auto">
          <a:xfrm rot="20996586">
            <a:off x="6722428" y="1514991"/>
            <a:ext cx="156395" cy="3956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cxnSp>
        <p:nvCxnSpPr>
          <p:cNvPr id="284331084" name="Connecteur droit 118"/>
          <p:cNvCxnSpPr>
            <a:cxnSpLocks noChangeAspect="1"/>
          </p:cNvCxnSpPr>
          <p:nvPr/>
        </p:nvCxnSpPr>
        <p:spPr bwMode="auto">
          <a:xfrm flipV="1">
            <a:off x="5032082" y="2057178"/>
            <a:ext cx="93748" cy="15861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6885527" name="Triangle rectangle 122"/>
          <p:cNvSpPr>
            <a:spLocks noChangeAspect="1"/>
          </p:cNvSpPr>
          <p:nvPr/>
        </p:nvSpPr>
        <p:spPr bwMode="auto">
          <a:xfrm rot="21011336">
            <a:off x="6081201" y="1568626"/>
            <a:ext cx="237399" cy="107982"/>
          </a:xfrm>
          <a:prstGeom prst="rtTriangle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946475726" name="Triangle rectangle 123"/>
          <p:cNvSpPr>
            <a:spLocks noChangeAspect="1"/>
          </p:cNvSpPr>
          <p:nvPr/>
        </p:nvSpPr>
        <p:spPr bwMode="auto">
          <a:xfrm rot="21011336" flipH="1">
            <a:off x="5817040" y="1624868"/>
            <a:ext cx="244330" cy="97107"/>
          </a:xfrm>
          <a:prstGeom prst="rtTriangle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320436262" name="Rectangle 126"/>
          <p:cNvSpPr>
            <a:spLocks noChangeAspect="1"/>
          </p:cNvSpPr>
          <p:nvPr/>
        </p:nvSpPr>
        <p:spPr bwMode="auto">
          <a:xfrm rot="20927627">
            <a:off x="5655205" y="1633405"/>
            <a:ext cx="30517" cy="14769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cxnSp>
        <p:nvCxnSpPr>
          <p:cNvPr id="1614429582" name="Connecteur droit avec flèche 128"/>
          <p:cNvCxnSpPr>
            <a:cxnSpLocks noChangeAspect="1"/>
            <a:stCxn id="215517856" idx="3"/>
          </p:cNvCxnSpPr>
          <p:nvPr/>
        </p:nvCxnSpPr>
        <p:spPr bwMode="auto">
          <a:xfrm>
            <a:off x="5289329" y="1074621"/>
            <a:ext cx="111982" cy="824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6407719" name="Connecteur droit 130"/>
          <p:cNvCxnSpPr>
            <a:cxnSpLocks noChangeAspect="1"/>
          </p:cNvCxnSpPr>
          <p:nvPr/>
        </p:nvCxnSpPr>
        <p:spPr bwMode="auto">
          <a:xfrm rot="19949519" flipV="1">
            <a:off x="6635992" y="1288389"/>
            <a:ext cx="106834" cy="338382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7763321" name="Rectangle 134"/>
          <p:cNvSpPr>
            <a:spLocks noChangeAspect="1"/>
          </p:cNvSpPr>
          <p:nvPr/>
        </p:nvSpPr>
        <p:spPr bwMode="auto">
          <a:xfrm>
            <a:off x="4054999" y="529059"/>
            <a:ext cx="568416" cy="1771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cxnSp>
        <p:nvCxnSpPr>
          <p:cNvPr id="57595011" name="Connecteur droit 135"/>
          <p:cNvCxnSpPr>
            <a:cxnSpLocks noChangeAspect="1"/>
          </p:cNvCxnSpPr>
          <p:nvPr/>
        </p:nvCxnSpPr>
        <p:spPr bwMode="auto">
          <a:xfrm flipV="1">
            <a:off x="4107985" y="523971"/>
            <a:ext cx="141130" cy="18329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0535396" name="Connecteur droit 141"/>
          <p:cNvCxnSpPr>
            <a:cxnSpLocks noChangeAspect="1"/>
          </p:cNvCxnSpPr>
          <p:nvPr/>
        </p:nvCxnSpPr>
        <p:spPr bwMode="auto">
          <a:xfrm flipV="1">
            <a:off x="1538788" y="2141628"/>
            <a:ext cx="3525081" cy="357192"/>
          </a:xfrm>
          <a:prstGeom prst="line">
            <a:avLst/>
          </a:prstGeom>
          <a:ln w="571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798388" name="Rectangle 145"/>
          <p:cNvSpPr>
            <a:spLocks noChangeAspect="1"/>
          </p:cNvSpPr>
          <p:nvPr/>
        </p:nvSpPr>
        <p:spPr bwMode="auto">
          <a:xfrm>
            <a:off x="4660582" y="4342525"/>
            <a:ext cx="918283" cy="17435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cxnSp>
        <p:nvCxnSpPr>
          <p:cNvPr id="238353424" name="Connecteur droit 142"/>
          <p:cNvCxnSpPr>
            <a:cxnSpLocks noChangeAspect="1"/>
          </p:cNvCxnSpPr>
          <p:nvPr/>
        </p:nvCxnSpPr>
        <p:spPr bwMode="auto">
          <a:xfrm>
            <a:off x="4211096" y="595394"/>
            <a:ext cx="864647" cy="1528444"/>
          </a:xfrm>
          <a:prstGeom prst="line">
            <a:avLst/>
          </a:prstGeom>
          <a:ln w="571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0216127" name="Connecteur droit 44"/>
          <p:cNvCxnSpPr>
            <a:cxnSpLocks noChangeAspect="1"/>
            <a:endCxn id="1970794163" idx="3"/>
          </p:cNvCxnSpPr>
          <p:nvPr/>
        </p:nvCxnSpPr>
        <p:spPr bwMode="auto">
          <a:xfrm>
            <a:off x="4465328" y="4448766"/>
            <a:ext cx="3327741" cy="22521"/>
          </a:xfrm>
          <a:prstGeom prst="line">
            <a:avLst/>
          </a:prstGeom>
          <a:ln w="571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7668760" name="Rectangle 146"/>
          <p:cNvSpPr>
            <a:spLocks noChangeAspect="1"/>
          </p:cNvSpPr>
          <p:nvPr/>
        </p:nvSpPr>
        <p:spPr bwMode="auto">
          <a:xfrm>
            <a:off x="4615786" y="522788"/>
            <a:ext cx="947462" cy="1921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2016188632" name="Rectangle 147"/>
          <p:cNvSpPr>
            <a:spLocks noChangeAspect="1"/>
          </p:cNvSpPr>
          <p:nvPr/>
        </p:nvSpPr>
        <p:spPr bwMode="auto">
          <a:xfrm>
            <a:off x="5762873" y="482656"/>
            <a:ext cx="2014608" cy="194072"/>
          </a:xfrm>
          <a:prstGeom prst="rect">
            <a:avLst/>
          </a:prstGeom>
          <a:solidFill>
            <a:srgbClr val="A2E2C5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587127216" name="Rectangle 148"/>
          <p:cNvSpPr>
            <a:spLocks noChangeAspect="1"/>
          </p:cNvSpPr>
          <p:nvPr/>
        </p:nvSpPr>
        <p:spPr bwMode="auto">
          <a:xfrm flipH="1" flipV="1">
            <a:off x="7779125" y="560003"/>
            <a:ext cx="110110" cy="7063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cxnSp>
        <p:nvCxnSpPr>
          <p:cNvPr id="1800189080" name="Connecteur droit 150"/>
          <p:cNvCxnSpPr>
            <a:cxnSpLocks noChangeAspect="1"/>
          </p:cNvCxnSpPr>
          <p:nvPr/>
        </p:nvCxnSpPr>
        <p:spPr bwMode="auto">
          <a:xfrm flipV="1">
            <a:off x="7744110" y="443280"/>
            <a:ext cx="0" cy="233448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1688036" name="ZoneTexte 154"/>
          <p:cNvSpPr txBox="1">
            <a:spLocks noChangeAspect="1"/>
          </p:cNvSpPr>
          <p:nvPr/>
        </p:nvSpPr>
        <p:spPr bwMode="auto">
          <a:xfrm>
            <a:off x="7493894" y="4584863"/>
            <a:ext cx="438274" cy="205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900"/>
              <a:t>FP2.4</a:t>
            </a:r>
            <a:endParaRPr sz="900"/>
          </a:p>
        </p:txBody>
      </p:sp>
      <p:sp>
        <p:nvSpPr>
          <p:cNvPr id="451813470" name="ZoneTexte 155"/>
          <p:cNvSpPr txBox="1">
            <a:spLocks noChangeAspect="1"/>
          </p:cNvSpPr>
          <p:nvPr/>
        </p:nvSpPr>
        <p:spPr bwMode="auto">
          <a:xfrm>
            <a:off x="7475381" y="290058"/>
            <a:ext cx="483928" cy="225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050"/>
              <a:t>FP2.4</a:t>
            </a:r>
          </a:p>
        </p:txBody>
      </p:sp>
      <p:sp>
        <p:nvSpPr>
          <p:cNvPr id="245251000" name="ZoneTexte 169"/>
          <p:cNvSpPr txBox="1">
            <a:spLocks noChangeAspect="1"/>
          </p:cNvSpPr>
          <p:nvPr/>
        </p:nvSpPr>
        <p:spPr bwMode="auto">
          <a:xfrm rot="637296">
            <a:off x="3909346" y="3040453"/>
            <a:ext cx="1104530" cy="225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050" dirty="0" err="1">
                <a:solidFill>
                  <a:schemeClr val="accent2">
                    <a:lumMod val="75000"/>
                  </a:schemeClr>
                </a:solidFill>
              </a:rPr>
              <a:t>mIFU</a:t>
            </a:r>
            <a:r>
              <a:rPr lang="fr-FR" sz="105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fr-FR" sz="1050" dirty="0" err="1">
                <a:solidFill>
                  <a:schemeClr val="accent2">
                    <a:lumMod val="75000"/>
                  </a:schemeClr>
                </a:solidFill>
              </a:rPr>
              <a:t>optical</a:t>
            </a:r>
            <a:r>
              <a:rPr lang="fr-FR" sz="105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fr-FR" sz="1050" dirty="0" err="1">
                <a:solidFill>
                  <a:schemeClr val="accent2">
                    <a:lumMod val="75000"/>
                  </a:schemeClr>
                </a:solidFill>
              </a:rPr>
              <a:t>path</a:t>
            </a:r>
            <a:endParaRPr sz="1050" dirty="0"/>
          </a:p>
        </p:txBody>
      </p:sp>
      <p:sp>
        <p:nvSpPr>
          <p:cNvPr id="884984390" name="ZoneTexte 159"/>
          <p:cNvSpPr txBox="1">
            <a:spLocks noChangeAspect="1"/>
          </p:cNvSpPr>
          <p:nvPr/>
        </p:nvSpPr>
        <p:spPr bwMode="auto">
          <a:xfrm>
            <a:off x="5744900" y="305633"/>
            <a:ext cx="1576665" cy="2980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788"/>
              <a:t>ORSS –   adjust IFU optical path length</a:t>
            </a:r>
            <a:endParaRPr sz="900"/>
          </a:p>
        </p:txBody>
      </p:sp>
      <p:cxnSp>
        <p:nvCxnSpPr>
          <p:cNvPr id="1912394629" name="Connecteur droit avec flèche 172"/>
          <p:cNvCxnSpPr>
            <a:cxnSpLocks noChangeAspect="1"/>
          </p:cNvCxnSpPr>
          <p:nvPr/>
        </p:nvCxnSpPr>
        <p:spPr bwMode="auto">
          <a:xfrm>
            <a:off x="5629169" y="2497093"/>
            <a:ext cx="0" cy="274314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4517058" name="ZoneTexte 177"/>
          <p:cNvSpPr txBox="1">
            <a:spLocks noChangeAspect="1"/>
          </p:cNvSpPr>
          <p:nvPr/>
        </p:nvSpPr>
        <p:spPr bwMode="auto">
          <a:xfrm>
            <a:off x="5133026" y="2458902"/>
            <a:ext cx="483928" cy="225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CH" sz="1050"/>
              <a:t>Z </a:t>
            </a:r>
            <a:r>
              <a:rPr lang="fr-FR" sz="1050"/>
              <a:t>axis</a:t>
            </a:r>
            <a:endParaRPr sz="1050"/>
          </a:p>
        </p:txBody>
      </p:sp>
      <p:sp>
        <p:nvSpPr>
          <p:cNvPr id="1388896527" name="ZoneTexte 178"/>
          <p:cNvSpPr txBox="1">
            <a:spLocks noChangeAspect="1"/>
          </p:cNvSpPr>
          <p:nvPr/>
        </p:nvSpPr>
        <p:spPr bwMode="auto">
          <a:xfrm>
            <a:off x="5284080" y="2671008"/>
            <a:ext cx="491061" cy="225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CH" sz="1050"/>
              <a:t>X </a:t>
            </a:r>
            <a:r>
              <a:rPr lang="fr-FR" sz="1050"/>
              <a:t>axis</a:t>
            </a:r>
            <a:endParaRPr sz="1050"/>
          </a:p>
        </p:txBody>
      </p:sp>
      <p:cxnSp>
        <p:nvCxnSpPr>
          <p:cNvPr id="102251486" name="Connecteur droit avec flèche 179"/>
          <p:cNvCxnSpPr>
            <a:cxnSpLocks noChangeAspect="1"/>
          </p:cNvCxnSpPr>
          <p:nvPr/>
        </p:nvCxnSpPr>
        <p:spPr bwMode="auto">
          <a:xfrm flipV="1">
            <a:off x="4150900" y="4521287"/>
            <a:ext cx="310310" cy="10290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0435247" name="Connecteur droit avec flèche 181"/>
          <p:cNvCxnSpPr>
            <a:cxnSpLocks noChangeAspect="1"/>
          </p:cNvCxnSpPr>
          <p:nvPr/>
        </p:nvCxnSpPr>
        <p:spPr bwMode="auto">
          <a:xfrm flipV="1">
            <a:off x="3742005" y="721284"/>
            <a:ext cx="289458" cy="1686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7189336" name="ZoneTexte 149"/>
          <p:cNvSpPr txBox="1">
            <a:spLocks noChangeAspect="1"/>
          </p:cNvSpPr>
          <p:nvPr/>
        </p:nvSpPr>
        <p:spPr bwMode="auto">
          <a:xfrm>
            <a:off x="3419426" y="4545280"/>
            <a:ext cx="1070727" cy="308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825"/>
              <a:t>IFU – BSM Beam Steering Mirror</a:t>
            </a:r>
            <a:endParaRPr sz="1050"/>
          </a:p>
        </p:txBody>
      </p:sp>
      <p:sp>
        <p:nvSpPr>
          <p:cNvPr id="965289052" name="ZoneTexte 168"/>
          <p:cNvSpPr txBox="1">
            <a:spLocks noChangeAspect="1"/>
          </p:cNvSpPr>
          <p:nvPr/>
        </p:nvSpPr>
        <p:spPr bwMode="auto">
          <a:xfrm>
            <a:off x="3034359" y="851155"/>
            <a:ext cx="1339974" cy="308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825" dirty="0"/>
              <a:t>IFU - BSM Beam </a:t>
            </a:r>
            <a:r>
              <a:rPr lang="fr-FR" sz="825" dirty="0" err="1"/>
              <a:t>Steering</a:t>
            </a:r>
            <a:r>
              <a:rPr lang="fr-FR" sz="825" dirty="0"/>
              <a:t> Mirror</a:t>
            </a:r>
            <a:endParaRPr sz="1050" dirty="0"/>
          </a:p>
        </p:txBody>
      </p:sp>
      <p:sp>
        <p:nvSpPr>
          <p:cNvPr id="1883373244" name="Rectangle 182"/>
          <p:cNvSpPr>
            <a:spLocks noChangeAspect="1"/>
          </p:cNvSpPr>
          <p:nvPr/>
        </p:nvSpPr>
        <p:spPr bwMode="auto">
          <a:xfrm rot="20721602">
            <a:off x="6553431" y="1476369"/>
            <a:ext cx="34477" cy="14488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417182627" name="Signe Moins 1474122408"/>
          <p:cNvSpPr>
            <a:spLocks noChangeAspect="1"/>
          </p:cNvSpPr>
          <p:nvPr/>
        </p:nvSpPr>
        <p:spPr bwMode="auto">
          <a:xfrm rot="20968708">
            <a:off x="5541204" y="1436611"/>
            <a:ext cx="1332976" cy="136729"/>
          </a:xfrm>
          <a:prstGeom prst="mathMinus">
            <a:avLst>
              <a:gd name="adj1" fmla="val 23520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sp>
      <p:sp>
        <p:nvSpPr>
          <p:cNvPr id="1702751866" name="Signe Moins 1597427821"/>
          <p:cNvSpPr>
            <a:spLocks noChangeAspect="1"/>
          </p:cNvSpPr>
          <p:nvPr/>
        </p:nvSpPr>
        <p:spPr bwMode="auto">
          <a:xfrm rot="20968708">
            <a:off x="5562663" y="1657080"/>
            <a:ext cx="1377505" cy="136728"/>
          </a:xfrm>
          <a:prstGeom prst="mathMinus">
            <a:avLst>
              <a:gd name="adj1" fmla="val 23520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sp>
      <p:sp>
        <p:nvSpPr>
          <p:cNvPr id="1244274198" name="Signe Moins 998990122"/>
          <p:cNvSpPr>
            <a:spLocks noChangeAspect="1"/>
          </p:cNvSpPr>
          <p:nvPr/>
        </p:nvSpPr>
        <p:spPr bwMode="auto">
          <a:xfrm rot="4704521">
            <a:off x="6550537" y="1449531"/>
            <a:ext cx="355325" cy="136728"/>
          </a:xfrm>
          <a:prstGeom prst="mathMinus">
            <a:avLst>
              <a:gd name="adj1" fmla="val 23520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sp>
      <p:cxnSp>
        <p:nvCxnSpPr>
          <p:cNvPr id="648929586" name="Connecteur droit 36"/>
          <p:cNvCxnSpPr>
            <a:cxnSpLocks noChangeAspect="1"/>
            <a:endCxn id="1963229729" idx="1"/>
          </p:cNvCxnSpPr>
          <p:nvPr/>
        </p:nvCxnSpPr>
        <p:spPr bwMode="auto">
          <a:xfrm>
            <a:off x="1544561" y="2479732"/>
            <a:ext cx="5205260" cy="705622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5636477" name="Connecteur droit 36"/>
          <p:cNvCxnSpPr>
            <a:cxnSpLocks noChangeAspect="1"/>
          </p:cNvCxnSpPr>
          <p:nvPr/>
        </p:nvCxnSpPr>
        <p:spPr bwMode="auto">
          <a:xfrm>
            <a:off x="1509903" y="2491323"/>
            <a:ext cx="7424772" cy="11541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5517856" name="ZoneTexte 127"/>
          <p:cNvSpPr txBox="1">
            <a:spLocks noChangeAspect="1"/>
          </p:cNvSpPr>
          <p:nvPr/>
        </p:nvSpPr>
        <p:spPr bwMode="auto">
          <a:xfrm>
            <a:off x="4469632" y="910269"/>
            <a:ext cx="819697" cy="328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fr-FR" sz="900"/>
              <a:t>ELT Focus : FP1</a:t>
            </a:r>
            <a:endParaRPr sz="900"/>
          </a:p>
        </p:txBody>
      </p:sp>
      <p:cxnSp>
        <p:nvCxnSpPr>
          <p:cNvPr id="1973258570" name="Connecteur droit avec flèche 128"/>
          <p:cNvCxnSpPr>
            <a:cxnSpLocks noChangeAspect="1"/>
          </p:cNvCxnSpPr>
          <p:nvPr/>
        </p:nvCxnSpPr>
        <p:spPr bwMode="auto">
          <a:xfrm flipV="1">
            <a:off x="5303104" y="2155005"/>
            <a:ext cx="49142" cy="1254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4563519" name="ZoneTexte 132"/>
          <p:cNvSpPr txBox="1">
            <a:spLocks noChangeAspect="1"/>
          </p:cNvSpPr>
          <p:nvPr/>
        </p:nvSpPr>
        <p:spPr bwMode="auto">
          <a:xfrm>
            <a:off x="7484894" y="2331722"/>
            <a:ext cx="1037477" cy="205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900" dirty="0"/>
              <a:t>ICOS Rotation axis</a:t>
            </a:r>
            <a:endParaRPr sz="1050" dirty="0"/>
          </a:p>
        </p:txBody>
      </p:sp>
      <p:sp>
        <p:nvSpPr>
          <p:cNvPr id="1646289548" name="Rectangle 1807143941"/>
          <p:cNvSpPr>
            <a:spLocks noChangeAspect="1"/>
          </p:cNvSpPr>
          <p:nvPr/>
        </p:nvSpPr>
        <p:spPr bwMode="auto">
          <a:xfrm>
            <a:off x="5684415" y="700467"/>
            <a:ext cx="2787220" cy="80118"/>
          </a:xfrm>
          <a:prstGeom prst="rect">
            <a:avLst/>
          </a:prstGeom>
          <a:solidFill>
            <a:srgbClr val="8985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448189749" name="Rectangle 188"/>
          <p:cNvSpPr>
            <a:spLocks noChangeAspect="1"/>
          </p:cNvSpPr>
          <p:nvPr/>
        </p:nvSpPr>
        <p:spPr bwMode="auto">
          <a:xfrm>
            <a:off x="6153129" y="1290146"/>
            <a:ext cx="2335913" cy="52221"/>
          </a:xfrm>
          <a:prstGeom prst="rect">
            <a:avLst/>
          </a:prstGeom>
          <a:solidFill>
            <a:srgbClr val="8985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003265791" name="Rectangle 189"/>
          <p:cNvSpPr>
            <a:spLocks noChangeAspect="1"/>
          </p:cNvSpPr>
          <p:nvPr/>
        </p:nvSpPr>
        <p:spPr bwMode="auto">
          <a:xfrm>
            <a:off x="5716867" y="4243703"/>
            <a:ext cx="2776813" cy="87855"/>
          </a:xfrm>
          <a:prstGeom prst="rect">
            <a:avLst/>
          </a:prstGeom>
          <a:solidFill>
            <a:srgbClr val="8985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681011881" name="Ellipse 1807143942"/>
          <p:cNvSpPr>
            <a:spLocks noChangeAspect="1"/>
          </p:cNvSpPr>
          <p:nvPr/>
        </p:nvSpPr>
        <p:spPr bwMode="auto">
          <a:xfrm>
            <a:off x="5575871" y="4610534"/>
            <a:ext cx="167131" cy="15179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999860085" name="Rectangle 145"/>
          <p:cNvSpPr>
            <a:spLocks noChangeAspect="1"/>
          </p:cNvSpPr>
          <p:nvPr/>
        </p:nvSpPr>
        <p:spPr bwMode="auto">
          <a:xfrm>
            <a:off x="5563249" y="522007"/>
            <a:ext cx="121287" cy="1917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929570958" name="Rectangle 147"/>
          <p:cNvSpPr>
            <a:spLocks noChangeAspect="1"/>
          </p:cNvSpPr>
          <p:nvPr/>
        </p:nvSpPr>
        <p:spPr bwMode="auto">
          <a:xfrm>
            <a:off x="5851128" y="794085"/>
            <a:ext cx="869047" cy="47482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428089607" name="Rectangle 12"/>
          <p:cNvSpPr>
            <a:spLocks noChangeAspect="1"/>
          </p:cNvSpPr>
          <p:nvPr/>
        </p:nvSpPr>
        <p:spPr bwMode="auto">
          <a:xfrm rot="20583451">
            <a:off x="6276875" y="851369"/>
            <a:ext cx="352017" cy="13218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fr-CH" sz="600" dirty="0"/>
              <a:t>LGS</a:t>
            </a:r>
            <a:endParaRPr lang="fr-FR" sz="600" dirty="0"/>
          </a:p>
        </p:txBody>
      </p:sp>
      <p:sp>
        <p:nvSpPr>
          <p:cNvPr id="258409685" name="Rectangle 153"/>
          <p:cNvSpPr>
            <a:spLocks noChangeAspect="1"/>
          </p:cNvSpPr>
          <p:nvPr/>
        </p:nvSpPr>
        <p:spPr bwMode="auto">
          <a:xfrm rot="20583451">
            <a:off x="6171537" y="962316"/>
            <a:ext cx="110485" cy="6430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527503714" name="Rectangle 155"/>
          <p:cNvSpPr>
            <a:spLocks noChangeAspect="1"/>
          </p:cNvSpPr>
          <p:nvPr/>
        </p:nvSpPr>
        <p:spPr bwMode="auto">
          <a:xfrm rot="20583451">
            <a:off x="6319086" y="1016100"/>
            <a:ext cx="348819" cy="15531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fr-CH" sz="600" dirty="0"/>
              <a:t>NGS</a:t>
            </a:r>
            <a:endParaRPr lang="fr-FR" sz="600" dirty="0"/>
          </a:p>
        </p:txBody>
      </p:sp>
      <p:sp>
        <p:nvSpPr>
          <p:cNvPr id="1114086418" name="Rectangle 156"/>
          <p:cNvSpPr>
            <a:spLocks noChangeAspect="1"/>
          </p:cNvSpPr>
          <p:nvPr/>
        </p:nvSpPr>
        <p:spPr bwMode="auto">
          <a:xfrm rot="20583451">
            <a:off x="6231319" y="1130004"/>
            <a:ext cx="110485" cy="560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cxnSp>
        <p:nvCxnSpPr>
          <p:cNvPr id="751021267" name="Connecteur droit 19"/>
          <p:cNvCxnSpPr>
            <a:cxnSpLocks noChangeAspect="1"/>
          </p:cNvCxnSpPr>
          <p:nvPr/>
        </p:nvCxnSpPr>
        <p:spPr bwMode="auto">
          <a:xfrm flipH="1" flipV="1">
            <a:off x="6060983" y="1030944"/>
            <a:ext cx="70098" cy="175215"/>
          </a:xfrm>
          <a:prstGeom prst="line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5913446" name="Connecteur droit 166"/>
          <p:cNvCxnSpPr>
            <a:cxnSpLocks noChangeAspect="1"/>
            <a:stCxn id="258409685" idx="1"/>
          </p:cNvCxnSpPr>
          <p:nvPr/>
        </p:nvCxnSpPr>
        <p:spPr bwMode="auto">
          <a:xfrm flipH="1">
            <a:off x="6048123" y="1010565"/>
            <a:ext cx="125812" cy="49638"/>
          </a:xfrm>
          <a:prstGeom prst="line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585164" name="ZoneTexte 127"/>
          <p:cNvSpPr txBox="1">
            <a:spLocks noChangeAspect="1"/>
          </p:cNvSpPr>
          <p:nvPr/>
        </p:nvSpPr>
        <p:spPr bwMode="auto">
          <a:xfrm>
            <a:off x="5606240" y="768360"/>
            <a:ext cx="570109" cy="205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fr-FR" sz="900"/>
              <a:t>GLAO</a:t>
            </a:r>
            <a:endParaRPr sz="900"/>
          </a:p>
        </p:txBody>
      </p:sp>
      <p:sp>
        <p:nvSpPr>
          <p:cNvPr id="283313428" name="Rectangle 198"/>
          <p:cNvSpPr>
            <a:spLocks noChangeAspect="1"/>
          </p:cNvSpPr>
          <p:nvPr/>
        </p:nvSpPr>
        <p:spPr bwMode="auto">
          <a:xfrm>
            <a:off x="8428517" y="434485"/>
            <a:ext cx="113389" cy="4173854"/>
          </a:xfrm>
          <a:prstGeom prst="rect">
            <a:avLst/>
          </a:prstGeom>
          <a:solidFill>
            <a:srgbClr val="8985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767641837" name="Ellipse 199"/>
          <p:cNvSpPr>
            <a:spLocks noChangeAspect="1"/>
          </p:cNvSpPr>
          <p:nvPr/>
        </p:nvSpPr>
        <p:spPr bwMode="auto">
          <a:xfrm>
            <a:off x="8401645" y="4613192"/>
            <a:ext cx="167131" cy="15179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cxnSp>
        <p:nvCxnSpPr>
          <p:cNvPr id="1056311407" name="Connecteur droit 151"/>
          <p:cNvCxnSpPr>
            <a:cxnSpLocks noChangeAspect="1"/>
            <a:endCxn id="2016188632" idx="3"/>
          </p:cNvCxnSpPr>
          <p:nvPr/>
        </p:nvCxnSpPr>
        <p:spPr bwMode="auto">
          <a:xfrm flipV="1">
            <a:off x="4199788" y="579692"/>
            <a:ext cx="3577693" cy="18243"/>
          </a:xfrm>
          <a:prstGeom prst="line">
            <a:avLst/>
          </a:prstGeom>
          <a:ln w="571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5435404" name="Rectangle 126"/>
          <p:cNvSpPr>
            <a:spLocks noChangeAspect="1"/>
          </p:cNvSpPr>
          <p:nvPr/>
        </p:nvSpPr>
        <p:spPr bwMode="auto">
          <a:xfrm rot="889412">
            <a:off x="6110716" y="1108710"/>
            <a:ext cx="30518" cy="17712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491928513" name="Rectangle 126"/>
          <p:cNvSpPr>
            <a:spLocks noChangeAspect="1"/>
          </p:cNvSpPr>
          <p:nvPr/>
        </p:nvSpPr>
        <p:spPr bwMode="auto">
          <a:xfrm rot="20615592" flipH="1">
            <a:off x="5919457" y="1004449"/>
            <a:ext cx="30517" cy="30241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126814156" name="Rectangle 126"/>
          <p:cNvSpPr>
            <a:spLocks noChangeAspect="1"/>
          </p:cNvSpPr>
          <p:nvPr/>
        </p:nvSpPr>
        <p:spPr bwMode="auto">
          <a:xfrm rot="12523999">
            <a:off x="6036095" y="911968"/>
            <a:ext cx="30517" cy="17712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424092483" name="Rectangle 2023003877"/>
          <p:cNvSpPr>
            <a:spLocks noChangeAspect="1"/>
          </p:cNvSpPr>
          <p:nvPr/>
        </p:nvSpPr>
        <p:spPr bwMode="auto">
          <a:xfrm>
            <a:off x="5222289" y="4771425"/>
            <a:ext cx="3799140" cy="7513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675649927" name="Rectangle 116"/>
          <p:cNvSpPr>
            <a:spLocks noChangeAspect="1"/>
          </p:cNvSpPr>
          <p:nvPr/>
        </p:nvSpPr>
        <p:spPr bwMode="auto">
          <a:xfrm rot="489770">
            <a:off x="6754895" y="3132207"/>
            <a:ext cx="156395" cy="3956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49970167" name="Rectangle 106"/>
          <p:cNvSpPr>
            <a:spLocks noChangeAspect="1"/>
          </p:cNvSpPr>
          <p:nvPr/>
        </p:nvSpPr>
        <p:spPr bwMode="auto">
          <a:xfrm rot="386774">
            <a:off x="5680232" y="2907293"/>
            <a:ext cx="67208" cy="28752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678285519" name="Rectangle 107"/>
          <p:cNvSpPr>
            <a:spLocks noChangeAspect="1"/>
          </p:cNvSpPr>
          <p:nvPr/>
        </p:nvSpPr>
        <p:spPr bwMode="auto">
          <a:xfrm rot="443293">
            <a:off x="5421626" y="2966502"/>
            <a:ext cx="259495" cy="13942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786309987" name="Rectangle 108"/>
          <p:cNvSpPr>
            <a:spLocks noChangeAspect="1"/>
          </p:cNvSpPr>
          <p:nvPr/>
        </p:nvSpPr>
        <p:spPr bwMode="auto">
          <a:xfrm rot="16551935">
            <a:off x="5226418" y="3121204"/>
            <a:ext cx="454577" cy="12140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249741526" name="Rectangle 109"/>
          <p:cNvSpPr>
            <a:spLocks noChangeAspect="1"/>
          </p:cNvSpPr>
          <p:nvPr/>
        </p:nvSpPr>
        <p:spPr bwMode="auto">
          <a:xfrm rot="16607423">
            <a:off x="4955305" y="3157958"/>
            <a:ext cx="339519" cy="8470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91018182" name="Rectangle 110"/>
          <p:cNvSpPr>
            <a:spLocks noChangeAspect="1"/>
          </p:cNvSpPr>
          <p:nvPr/>
        </p:nvSpPr>
        <p:spPr bwMode="auto">
          <a:xfrm rot="371237">
            <a:off x="5064490" y="3284721"/>
            <a:ext cx="434334" cy="10442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848524209" name="Rectangle 111"/>
          <p:cNvSpPr>
            <a:spLocks noChangeAspect="1"/>
          </p:cNvSpPr>
          <p:nvPr/>
        </p:nvSpPr>
        <p:spPr bwMode="auto">
          <a:xfrm rot="443293">
            <a:off x="5729013" y="3038123"/>
            <a:ext cx="922615" cy="14983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cxnSp>
        <p:nvCxnSpPr>
          <p:cNvPr id="603283996" name="Connecteur droit 112"/>
          <p:cNvCxnSpPr>
            <a:cxnSpLocks noChangeAspect="1"/>
          </p:cNvCxnSpPr>
          <p:nvPr/>
        </p:nvCxnSpPr>
        <p:spPr bwMode="auto">
          <a:xfrm>
            <a:off x="5087064" y="3031241"/>
            <a:ext cx="88411" cy="8963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9235401" name="Connecteur droit 114"/>
          <p:cNvCxnSpPr>
            <a:cxnSpLocks noChangeAspect="1"/>
          </p:cNvCxnSpPr>
          <p:nvPr/>
        </p:nvCxnSpPr>
        <p:spPr bwMode="auto">
          <a:xfrm rot="1093184" flipH="1">
            <a:off x="5404921" y="3307442"/>
            <a:ext cx="97673" cy="12387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7492366" name="Rectangle 117"/>
          <p:cNvSpPr>
            <a:spLocks noChangeAspect="1"/>
          </p:cNvSpPr>
          <p:nvPr/>
        </p:nvSpPr>
        <p:spPr bwMode="auto">
          <a:xfrm rot="489770">
            <a:off x="6751114" y="3206105"/>
            <a:ext cx="156395" cy="3956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cxnSp>
        <p:nvCxnSpPr>
          <p:cNvPr id="987406587" name="Connecteur droit 118"/>
          <p:cNvCxnSpPr>
            <a:cxnSpLocks noChangeAspect="1"/>
          </p:cNvCxnSpPr>
          <p:nvPr/>
        </p:nvCxnSpPr>
        <p:spPr bwMode="auto">
          <a:xfrm rot="21405178">
            <a:off x="4954559" y="3074069"/>
            <a:ext cx="117061" cy="12780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420091" name="Triangle rectangle 122"/>
          <p:cNvSpPr>
            <a:spLocks noChangeAspect="1"/>
          </p:cNvSpPr>
          <p:nvPr/>
        </p:nvSpPr>
        <p:spPr bwMode="auto">
          <a:xfrm rot="504520">
            <a:off x="6112540" y="3067511"/>
            <a:ext cx="237399" cy="107982"/>
          </a:xfrm>
          <a:prstGeom prst="rtTriangle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975233718" name="Triangle rectangle 123"/>
          <p:cNvSpPr>
            <a:spLocks noChangeAspect="1"/>
          </p:cNvSpPr>
          <p:nvPr/>
        </p:nvSpPr>
        <p:spPr bwMode="auto">
          <a:xfrm rot="504520" flipH="1">
            <a:off x="5845564" y="3039697"/>
            <a:ext cx="244330" cy="97107"/>
          </a:xfrm>
          <a:prstGeom prst="rtTriangle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298422304" name="Rectangle 126"/>
          <p:cNvSpPr>
            <a:spLocks noChangeAspect="1"/>
          </p:cNvSpPr>
          <p:nvPr/>
        </p:nvSpPr>
        <p:spPr bwMode="auto">
          <a:xfrm rot="420811">
            <a:off x="5684524" y="2980734"/>
            <a:ext cx="30517" cy="14769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cxnSp>
        <p:nvCxnSpPr>
          <p:cNvPr id="393546688" name="Connecteur droit 130"/>
          <p:cNvCxnSpPr>
            <a:cxnSpLocks noChangeAspect="1"/>
            <a:endCxn id="1990689666" idx="0"/>
          </p:cNvCxnSpPr>
          <p:nvPr/>
        </p:nvCxnSpPr>
        <p:spPr bwMode="auto">
          <a:xfrm flipV="1">
            <a:off x="6722397" y="3077438"/>
            <a:ext cx="36114" cy="215947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0293175" name="Rectangle 182"/>
          <p:cNvSpPr>
            <a:spLocks noChangeAspect="1"/>
          </p:cNvSpPr>
          <p:nvPr/>
        </p:nvSpPr>
        <p:spPr bwMode="auto">
          <a:xfrm rot="214784">
            <a:off x="6589256" y="3094880"/>
            <a:ext cx="34477" cy="14488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990689666" name="Signe Moins 1474122408"/>
          <p:cNvSpPr>
            <a:spLocks noChangeAspect="1"/>
          </p:cNvSpPr>
          <p:nvPr/>
        </p:nvSpPr>
        <p:spPr bwMode="auto">
          <a:xfrm rot="461892">
            <a:off x="5606635" y="2943462"/>
            <a:ext cx="1332976" cy="136729"/>
          </a:xfrm>
          <a:prstGeom prst="mathMinus">
            <a:avLst>
              <a:gd name="adj1" fmla="val 23520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21450836" name="Signe Moins 1597427821"/>
          <p:cNvSpPr>
            <a:spLocks noChangeAspect="1"/>
          </p:cNvSpPr>
          <p:nvPr/>
        </p:nvSpPr>
        <p:spPr bwMode="auto">
          <a:xfrm rot="461892">
            <a:off x="5582633" y="3166139"/>
            <a:ext cx="1365897" cy="136728"/>
          </a:xfrm>
          <a:prstGeom prst="mathMinus">
            <a:avLst>
              <a:gd name="adj1" fmla="val 23520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3229729" name="Signe Moins 998990122"/>
          <p:cNvSpPr>
            <a:spLocks noChangeAspect="1"/>
          </p:cNvSpPr>
          <p:nvPr/>
        </p:nvSpPr>
        <p:spPr bwMode="auto">
          <a:xfrm rot="5797705">
            <a:off x="6588130" y="3118846"/>
            <a:ext cx="355325" cy="136728"/>
          </a:xfrm>
          <a:prstGeom prst="mathMinus">
            <a:avLst>
              <a:gd name="adj1" fmla="val 23520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69135268" name="Rectangle 328"/>
          <p:cNvSpPr>
            <a:spLocks noChangeAspect="1"/>
          </p:cNvSpPr>
          <p:nvPr/>
        </p:nvSpPr>
        <p:spPr bwMode="auto">
          <a:xfrm>
            <a:off x="6061682" y="3632289"/>
            <a:ext cx="2366835" cy="61800"/>
          </a:xfrm>
          <a:prstGeom prst="rect">
            <a:avLst/>
          </a:prstGeom>
          <a:solidFill>
            <a:srgbClr val="8985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485499447" name="Rectangle 147"/>
          <p:cNvSpPr>
            <a:spLocks noChangeAspect="1"/>
          </p:cNvSpPr>
          <p:nvPr/>
        </p:nvSpPr>
        <p:spPr bwMode="auto">
          <a:xfrm>
            <a:off x="5824364" y="3724808"/>
            <a:ext cx="876298" cy="47482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775625217" name="ZoneTexte 127"/>
          <p:cNvSpPr txBox="1">
            <a:spLocks noChangeAspect="1"/>
          </p:cNvSpPr>
          <p:nvPr/>
        </p:nvSpPr>
        <p:spPr bwMode="auto">
          <a:xfrm>
            <a:off x="5577302" y="4061407"/>
            <a:ext cx="570109" cy="205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fr-FR" sz="900"/>
              <a:t>GLAO</a:t>
            </a:r>
            <a:endParaRPr sz="900"/>
          </a:p>
        </p:txBody>
      </p:sp>
      <p:sp>
        <p:nvSpPr>
          <p:cNvPr id="2053171454" name="Rectangle 331"/>
          <p:cNvSpPr>
            <a:spLocks noChangeAspect="1"/>
          </p:cNvSpPr>
          <p:nvPr/>
        </p:nvSpPr>
        <p:spPr bwMode="auto">
          <a:xfrm rot="764740">
            <a:off x="6308198" y="3848500"/>
            <a:ext cx="352017" cy="13218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fr-CH" sz="825"/>
              <a:t>NGS</a:t>
            </a:r>
            <a:endParaRPr lang="fr-FR" sz="825"/>
          </a:p>
        </p:txBody>
      </p:sp>
      <p:sp>
        <p:nvSpPr>
          <p:cNvPr id="1809844671" name="Rectangle 332"/>
          <p:cNvSpPr>
            <a:spLocks noChangeAspect="1"/>
          </p:cNvSpPr>
          <p:nvPr/>
        </p:nvSpPr>
        <p:spPr bwMode="auto">
          <a:xfrm rot="764740">
            <a:off x="6194400" y="3837354"/>
            <a:ext cx="110485" cy="6430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968028299" name="Rectangle 333"/>
          <p:cNvSpPr>
            <a:spLocks noChangeAspect="1"/>
          </p:cNvSpPr>
          <p:nvPr/>
        </p:nvSpPr>
        <p:spPr bwMode="auto">
          <a:xfrm rot="764740">
            <a:off x="6275071" y="4018451"/>
            <a:ext cx="348819" cy="15531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fr-CH" sz="825"/>
              <a:t>LGS</a:t>
            </a:r>
            <a:endParaRPr lang="fr-FR" sz="825"/>
          </a:p>
        </p:txBody>
      </p:sp>
      <p:sp>
        <p:nvSpPr>
          <p:cNvPr id="1056009364" name="Rectangle 334"/>
          <p:cNvSpPr>
            <a:spLocks noChangeAspect="1"/>
          </p:cNvSpPr>
          <p:nvPr/>
        </p:nvSpPr>
        <p:spPr bwMode="auto">
          <a:xfrm rot="764740">
            <a:off x="6165329" y="4013182"/>
            <a:ext cx="110485" cy="560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cxnSp>
        <p:nvCxnSpPr>
          <p:cNvPr id="201415772" name="Connecteur droit 335"/>
          <p:cNvCxnSpPr>
            <a:cxnSpLocks noChangeAspect="1"/>
          </p:cNvCxnSpPr>
          <p:nvPr/>
        </p:nvCxnSpPr>
        <p:spPr bwMode="auto">
          <a:xfrm rot="1781288" flipH="1" flipV="1">
            <a:off x="6039553" y="3824939"/>
            <a:ext cx="70098" cy="175215"/>
          </a:xfrm>
          <a:prstGeom prst="line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4304624" name="Connecteur droit 336"/>
          <p:cNvCxnSpPr>
            <a:cxnSpLocks noChangeAspect="1"/>
          </p:cNvCxnSpPr>
          <p:nvPr/>
        </p:nvCxnSpPr>
        <p:spPr bwMode="auto">
          <a:xfrm rot="1781288" flipH="1">
            <a:off x="6035626" y="3996141"/>
            <a:ext cx="125812" cy="49638"/>
          </a:xfrm>
          <a:prstGeom prst="line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3335845" name="Rectangle 126"/>
          <p:cNvSpPr>
            <a:spLocks noChangeAspect="1"/>
          </p:cNvSpPr>
          <p:nvPr/>
        </p:nvSpPr>
        <p:spPr bwMode="auto">
          <a:xfrm rot="19862619">
            <a:off x="6046367" y="3907201"/>
            <a:ext cx="30517" cy="17712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589013549" name="Rectangle 126"/>
          <p:cNvSpPr>
            <a:spLocks noChangeAspect="1"/>
          </p:cNvSpPr>
          <p:nvPr/>
        </p:nvSpPr>
        <p:spPr bwMode="auto">
          <a:xfrm rot="796879" flipH="1">
            <a:off x="5900826" y="3713675"/>
            <a:ext cx="30517" cy="30241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cxnSp>
        <p:nvCxnSpPr>
          <p:cNvPr id="2082949238" name="Connecteur droit avec flèche 172"/>
          <p:cNvCxnSpPr>
            <a:cxnSpLocks noChangeAspect="1"/>
          </p:cNvCxnSpPr>
          <p:nvPr/>
        </p:nvCxnSpPr>
        <p:spPr bwMode="auto">
          <a:xfrm flipH="1" flipV="1">
            <a:off x="5378218" y="2497931"/>
            <a:ext cx="263622" cy="3497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4570786" name="Arc plein 3"/>
          <p:cNvSpPr>
            <a:spLocks noChangeAspect="1"/>
          </p:cNvSpPr>
          <p:nvPr/>
        </p:nvSpPr>
        <p:spPr bwMode="auto">
          <a:xfrm rot="5399976">
            <a:off x="3044236" y="1801196"/>
            <a:ext cx="4166140" cy="1432727"/>
          </a:xfrm>
          <a:prstGeom prst="blockArc">
            <a:avLst>
              <a:gd name="adj1" fmla="val 11607708"/>
              <a:gd name="adj2" fmla="val 20861475"/>
              <a:gd name="adj3" fmla="val 2077"/>
            </a:avLst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>
              <a:solidFill>
                <a:schemeClr val="tx1"/>
              </a:solidFill>
            </a:endParaRPr>
          </a:p>
        </p:txBody>
      </p:sp>
      <p:sp>
        <p:nvSpPr>
          <p:cNvPr id="2074973545" name="Rectangle 126"/>
          <p:cNvSpPr>
            <a:spLocks noChangeAspect="1"/>
          </p:cNvSpPr>
          <p:nvPr/>
        </p:nvSpPr>
        <p:spPr bwMode="auto">
          <a:xfrm rot="9214639">
            <a:off x="6099497" y="3749799"/>
            <a:ext cx="30518" cy="17712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cxnSp>
        <p:nvCxnSpPr>
          <p:cNvPr id="539181329" name="Connecteur droit 113"/>
          <p:cNvCxnSpPr>
            <a:cxnSpLocks noChangeAspect="1"/>
          </p:cNvCxnSpPr>
          <p:nvPr/>
        </p:nvCxnSpPr>
        <p:spPr bwMode="auto">
          <a:xfrm rot="1093184">
            <a:off x="5047512" y="3284830"/>
            <a:ext cx="121335" cy="7868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6505758" name="Connecteur droit 115"/>
          <p:cNvCxnSpPr>
            <a:cxnSpLocks noChangeAspect="1"/>
          </p:cNvCxnSpPr>
          <p:nvPr/>
        </p:nvCxnSpPr>
        <p:spPr bwMode="auto">
          <a:xfrm flipH="1">
            <a:off x="5394528" y="2960724"/>
            <a:ext cx="148855" cy="10607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8686144" name="ZoneTexte 177"/>
          <p:cNvSpPr txBox="1">
            <a:spLocks noChangeAspect="1"/>
          </p:cNvSpPr>
          <p:nvPr/>
        </p:nvSpPr>
        <p:spPr bwMode="auto">
          <a:xfrm rot="21058384">
            <a:off x="5904767" y="1727767"/>
            <a:ext cx="50879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CH" sz="1050" dirty="0"/>
              <a:t>ADC</a:t>
            </a:r>
            <a:endParaRPr sz="1050" dirty="0"/>
          </a:p>
        </p:txBody>
      </p:sp>
      <p:sp>
        <p:nvSpPr>
          <p:cNvPr id="769621148" name="ZoneTexte 177"/>
          <p:cNvSpPr txBox="1">
            <a:spLocks noChangeAspect="1"/>
          </p:cNvSpPr>
          <p:nvPr/>
        </p:nvSpPr>
        <p:spPr bwMode="auto">
          <a:xfrm rot="543058">
            <a:off x="5873556" y="3217288"/>
            <a:ext cx="49928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CH" sz="1050" dirty="0"/>
              <a:t>ADC</a:t>
            </a:r>
            <a:endParaRPr sz="1050" dirty="0"/>
          </a:p>
        </p:txBody>
      </p:sp>
      <p:sp>
        <p:nvSpPr>
          <p:cNvPr id="53444709" name="Rectangle 126"/>
          <p:cNvSpPr>
            <a:spLocks noChangeAspect="1"/>
          </p:cNvSpPr>
          <p:nvPr/>
        </p:nvSpPr>
        <p:spPr bwMode="auto">
          <a:xfrm flipH="1">
            <a:off x="6500801" y="499023"/>
            <a:ext cx="32167" cy="15899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178278654" name="Rectangle 126"/>
          <p:cNvSpPr>
            <a:spLocks noChangeAspect="1"/>
          </p:cNvSpPr>
          <p:nvPr/>
        </p:nvSpPr>
        <p:spPr bwMode="auto">
          <a:xfrm flipH="1">
            <a:off x="6797955" y="498863"/>
            <a:ext cx="32167" cy="15899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862516673" name="ZoneTexte 159"/>
          <p:cNvSpPr txBox="1">
            <a:spLocks noChangeAspect="1"/>
          </p:cNvSpPr>
          <p:nvPr/>
        </p:nvSpPr>
        <p:spPr bwMode="auto">
          <a:xfrm>
            <a:off x="5773178" y="4553082"/>
            <a:ext cx="2014608" cy="190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788"/>
              <a:t>ORSS –   adjust IFU optical path length</a:t>
            </a:r>
            <a:endParaRPr sz="900"/>
          </a:p>
        </p:txBody>
      </p:sp>
      <p:sp>
        <p:nvSpPr>
          <p:cNvPr id="279817807" name="Rectangle 126"/>
          <p:cNvSpPr>
            <a:spLocks noChangeAspect="1"/>
          </p:cNvSpPr>
          <p:nvPr/>
        </p:nvSpPr>
        <p:spPr bwMode="auto">
          <a:xfrm flipH="1">
            <a:off x="5837848" y="4390742"/>
            <a:ext cx="32167" cy="15899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930467294" name="Rectangle 126"/>
          <p:cNvSpPr>
            <a:spLocks noChangeAspect="1"/>
          </p:cNvSpPr>
          <p:nvPr/>
        </p:nvSpPr>
        <p:spPr bwMode="auto">
          <a:xfrm flipH="1">
            <a:off x="6795663" y="4385558"/>
            <a:ext cx="32167" cy="15899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cxnSp>
        <p:nvCxnSpPr>
          <p:cNvPr id="1157552827" name="Connecteur droit avec flèche 157"/>
          <p:cNvCxnSpPr>
            <a:cxnSpLocks noChangeAspect="1"/>
          </p:cNvCxnSpPr>
          <p:nvPr/>
        </p:nvCxnSpPr>
        <p:spPr bwMode="auto">
          <a:xfrm>
            <a:off x="5946558" y="586565"/>
            <a:ext cx="54500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3643348" name="Connecteur droit avec flèche 387"/>
          <p:cNvCxnSpPr>
            <a:cxnSpLocks noChangeAspect="1"/>
          </p:cNvCxnSpPr>
          <p:nvPr/>
        </p:nvCxnSpPr>
        <p:spPr bwMode="auto">
          <a:xfrm>
            <a:off x="5843683" y="4467613"/>
            <a:ext cx="54500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9321246" name="Rectangle 388"/>
          <p:cNvSpPr>
            <a:spLocks noChangeAspect="1"/>
          </p:cNvSpPr>
          <p:nvPr/>
        </p:nvSpPr>
        <p:spPr bwMode="auto">
          <a:xfrm rot="21115235">
            <a:off x="5736594" y="1603684"/>
            <a:ext cx="57748" cy="1927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369652665" name="Rectangle 111"/>
          <p:cNvSpPr>
            <a:spLocks noChangeAspect="1"/>
          </p:cNvSpPr>
          <p:nvPr/>
        </p:nvSpPr>
        <p:spPr bwMode="auto">
          <a:xfrm rot="20950108">
            <a:off x="5697081" y="1552456"/>
            <a:ext cx="922615" cy="14983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2100109315" name="ZoneTexte 160"/>
          <p:cNvSpPr txBox="1">
            <a:spLocks noChangeAspect="1"/>
          </p:cNvSpPr>
          <p:nvPr/>
        </p:nvSpPr>
        <p:spPr bwMode="auto">
          <a:xfrm>
            <a:off x="750135" y="4460026"/>
            <a:ext cx="2140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900" i="1" dirty="0" err="1">
                <a:solidFill>
                  <a:srgbClr val="0070C0"/>
                </a:solidFill>
              </a:rPr>
              <a:t>Front-End</a:t>
            </a:r>
            <a:r>
              <a:rPr lang="fr-FR" sz="900" i="1" dirty="0">
                <a:solidFill>
                  <a:srgbClr val="0070C0"/>
                </a:solidFill>
              </a:rPr>
              <a:t> Optical model </a:t>
            </a:r>
            <a:endParaRPr sz="1050" dirty="0"/>
          </a:p>
          <a:p>
            <a:pPr>
              <a:defRPr/>
            </a:pPr>
            <a:r>
              <a:rPr lang="fr-FR" sz="900" i="1" dirty="0" err="1">
                <a:solidFill>
                  <a:srgbClr val="0070C0"/>
                </a:solidFill>
              </a:rPr>
              <a:t>Nightime</a:t>
            </a:r>
            <a:endParaRPr lang="fr-FR" sz="1050" dirty="0"/>
          </a:p>
          <a:p>
            <a:pPr>
              <a:defRPr/>
            </a:pPr>
            <a:r>
              <a:rPr lang="fr-FR" sz="900" i="1" dirty="0">
                <a:solidFill>
                  <a:srgbClr val="0070C0"/>
                </a:solidFill>
              </a:rPr>
              <a:t>Last </a:t>
            </a:r>
            <a:r>
              <a:rPr lang="fr-FR" sz="900" i="1" dirty="0" err="1">
                <a:solidFill>
                  <a:srgbClr val="0070C0"/>
                </a:solidFill>
              </a:rPr>
              <a:t>revision</a:t>
            </a:r>
            <a:r>
              <a:rPr lang="fr-FR" sz="900" i="1" dirty="0">
                <a:solidFill>
                  <a:srgbClr val="0070C0"/>
                </a:solidFill>
              </a:rPr>
              <a:t> </a:t>
            </a:r>
            <a:r>
              <a:rPr lang="fr-FR" sz="900" i="1" dirty="0">
                <a:solidFill>
                  <a:srgbClr val="0070C0"/>
                </a:solidFill>
                <a:latin typeface="Calibri"/>
              </a:rPr>
              <a:t>v5.6</a:t>
            </a:r>
            <a:r>
              <a:rPr lang="fr-FR" sz="900" i="1" dirty="0">
                <a:solidFill>
                  <a:srgbClr val="0070C0"/>
                </a:solidFill>
              </a:rPr>
              <a:t> : </a:t>
            </a:r>
            <a:endParaRPr sz="1050" dirty="0"/>
          </a:p>
          <a:p>
            <a:pPr>
              <a:defRPr/>
            </a:pPr>
            <a:r>
              <a:rPr lang="fr-FR" sz="900" i="1" dirty="0">
                <a:solidFill>
                  <a:srgbClr val="0070C0"/>
                </a:solidFill>
              </a:rPr>
              <a:t>Date:23/01/2025 by D. Chapuis</a:t>
            </a:r>
            <a:endParaRPr sz="1050" dirty="0"/>
          </a:p>
        </p:txBody>
      </p:sp>
      <p:sp>
        <p:nvSpPr>
          <p:cNvPr id="1552061327" name="Triangle rectangle 122"/>
          <p:cNvSpPr>
            <a:spLocks noChangeAspect="1"/>
          </p:cNvSpPr>
          <p:nvPr/>
        </p:nvSpPr>
        <p:spPr bwMode="auto">
          <a:xfrm rot="20914048">
            <a:off x="6041239" y="1554397"/>
            <a:ext cx="237399" cy="107981"/>
          </a:xfrm>
          <a:prstGeom prst="rtTriangle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031527951" name="Triangle rectangle 123"/>
          <p:cNvSpPr>
            <a:spLocks noChangeAspect="1"/>
          </p:cNvSpPr>
          <p:nvPr/>
        </p:nvSpPr>
        <p:spPr bwMode="auto">
          <a:xfrm rot="20816725" flipH="1">
            <a:off x="5785079" y="1616360"/>
            <a:ext cx="244329" cy="97106"/>
          </a:xfrm>
          <a:prstGeom prst="rtTriangle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1467222662" name="Rectangle 182"/>
          <p:cNvSpPr>
            <a:spLocks noChangeAspect="1"/>
          </p:cNvSpPr>
          <p:nvPr/>
        </p:nvSpPr>
        <p:spPr bwMode="auto">
          <a:xfrm rot="20770312">
            <a:off x="6547223" y="1475601"/>
            <a:ext cx="34477" cy="14488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050"/>
          </a:p>
        </p:txBody>
      </p:sp>
      <p:sp>
        <p:nvSpPr>
          <p:cNvPr id="7706430" name="ZoneTexte 168"/>
          <p:cNvSpPr txBox="1">
            <a:spLocks noChangeAspect="1"/>
          </p:cNvSpPr>
          <p:nvPr/>
        </p:nvSpPr>
        <p:spPr bwMode="auto">
          <a:xfrm>
            <a:off x="4027385" y="2320224"/>
            <a:ext cx="1166946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825" dirty="0"/>
              <a:t>IFU - Pick-off </a:t>
            </a:r>
            <a:r>
              <a:rPr lang="fr-FR" sz="825" dirty="0" err="1"/>
              <a:t>mirror</a:t>
            </a:r>
            <a:endParaRPr sz="1050" dirty="0"/>
          </a:p>
        </p:txBody>
      </p:sp>
      <p:cxnSp>
        <p:nvCxnSpPr>
          <p:cNvPr id="1711417546" name="Connecteur droit avec flèche 181"/>
          <p:cNvCxnSpPr>
            <a:cxnSpLocks noChangeAspect="1"/>
          </p:cNvCxnSpPr>
          <p:nvPr/>
        </p:nvCxnSpPr>
        <p:spPr bwMode="auto">
          <a:xfrm flipV="1">
            <a:off x="5003620" y="2229160"/>
            <a:ext cx="34632" cy="10256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0622815" name="Connecteur droit 125"/>
          <p:cNvCxnSpPr>
            <a:cxnSpLocks noChangeAspect="1"/>
            <a:stCxn id="515497402" idx="0"/>
          </p:cNvCxnSpPr>
          <p:nvPr/>
        </p:nvCxnSpPr>
        <p:spPr bwMode="auto">
          <a:xfrm rot="16199969" flipH="1">
            <a:off x="5306415" y="2121062"/>
            <a:ext cx="128254" cy="32287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6976465" name="ZoneTexte 127"/>
          <p:cNvSpPr txBox="1">
            <a:spLocks noChangeAspect="1"/>
          </p:cNvSpPr>
          <p:nvPr/>
        </p:nvSpPr>
        <p:spPr bwMode="auto">
          <a:xfrm rot="191104">
            <a:off x="5115289" y="2218625"/>
            <a:ext cx="4590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900" dirty="0"/>
              <a:t>FP1’</a:t>
            </a:r>
            <a:endParaRPr sz="1050" dirty="0"/>
          </a:p>
        </p:txBody>
      </p:sp>
      <p:cxnSp>
        <p:nvCxnSpPr>
          <p:cNvPr id="541613324" name="Connecteur droit 125"/>
          <p:cNvCxnSpPr>
            <a:cxnSpLocks noChangeAspect="1"/>
            <a:stCxn id="191018182" idx="0"/>
          </p:cNvCxnSpPr>
          <p:nvPr/>
        </p:nvCxnSpPr>
        <p:spPr bwMode="auto">
          <a:xfrm rot="16199969" flipH="1" flipV="1">
            <a:off x="5221969" y="3347348"/>
            <a:ext cx="124645" cy="0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" name="ZoneTexte 161">
            <a:extLst>
              <a:ext uri="{FF2B5EF4-FFF2-40B4-BE49-F238E27FC236}">
                <a16:creationId xmlns:a16="http://schemas.microsoft.com/office/drawing/2014/main" id="{F7532672-0993-4EF1-A684-64C21FBB18D6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858555" y="1833220"/>
            <a:ext cx="1166947" cy="575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900" dirty="0" err="1">
                <a:solidFill>
                  <a:schemeClr val="accent2">
                    <a:lumMod val="75000"/>
                  </a:schemeClr>
                </a:solidFill>
              </a:rPr>
              <a:t>Telecentric</a:t>
            </a:r>
            <a:r>
              <a:rPr lang="fr-FR" sz="900" dirty="0">
                <a:solidFill>
                  <a:schemeClr val="accent2">
                    <a:lumMod val="75000"/>
                  </a:schemeClr>
                </a:solidFill>
              </a:rPr>
              <a:t> design : </a:t>
            </a:r>
            <a:r>
              <a:rPr lang="fr-FR" sz="900" dirty="0" err="1">
                <a:solidFill>
                  <a:schemeClr val="accent2">
                    <a:lumMod val="75000"/>
                  </a:schemeClr>
                </a:solidFill>
              </a:rPr>
              <a:t>pointing</a:t>
            </a:r>
            <a:r>
              <a:rPr lang="fr-FR" sz="900" dirty="0">
                <a:solidFill>
                  <a:schemeClr val="accent2">
                    <a:lumMod val="75000"/>
                  </a:schemeClr>
                </a:solidFill>
              </a:rPr>
              <a:t> at </a:t>
            </a:r>
            <a:r>
              <a:rPr lang="fr-FR" sz="900" dirty="0" err="1">
                <a:solidFill>
                  <a:schemeClr val="accent2">
                    <a:lumMod val="75000"/>
                  </a:schemeClr>
                </a:solidFill>
              </a:rPr>
              <a:t>pupil</a:t>
            </a:r>
            <a:r>
              <a:rPr lang="fr-FR" sz="900" dirty="0">
                <a:solidFill>
                  <a:schemeClr val="accent2">
                    <a:lumMod val="75000"/>
                  </a:schemeClr>
                </a:solidFill>
              </a:rPr>
              <a:t> center 37.8m from FP1</a:t>
            </a:r>
            <a:endParaRPr sz="900" dirty="0"/>
          </a:p>
        </p:txBody>
      </p:sp>
      <p:sp>
        <p:nvSpPr>
          <p:cNvPr id="1367724214" name="ZoneTexte 72"/>
          <p:cNvSpPr txBox="1">
            <a:spLocks noChangeAspect="1"/>
          </p:cNvSpPr>
          <p:nvPr/>
        </p:nvSpPr>
        <p:spPr bwMode="auto">
          <a:xfrm>
            <a:off x="7889368" y="4374407"/>
            <a:ext cx="652538" cy="507831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900" dirty="0" err="1"/>
              <a:t>mIFU</a:t>
            </a:r>
            <a:r>
              <a:rPr lang="fr-FR" sz="900" dirty="0"/>
              <a:t> </a:t>
            </a:r>
            <a:r>
              <a:rPr lang="fr-FR" sz="900" dirty="0" err="1"/>
              <a:t>Fiber</a:t>
            </a:r>
            <a:r>
              <a:rPr lang="fr-FR" sz="900" dirty="0"/>
              <a:t> bundle</a:t>
            </a:r>
            <a:endParaRPr sz="900" dirty="0"/>
          </a:p>
        </p:txBody>
      </p:sp>
      <p:sp>
        <p:nvSpPr>
          <p:cNvPr id="1329385889" name="ZoneTexte 162"/>
          <p:cNvSpPr txBox="1">
            <a:spLocks noChangeAspect="1"/>
          </p:cNvSpPr>
          <p:nvPr/>
        </p:nvSpPr>
        <p:spPr bwMode="auto">
          <a:xfrm>
            <a:off x="7859177" y="359361"/>
            <a:ext cx="682730" cy="507831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900" dirty="0" err="1"/>
              <a:t>mIFU</a:t>
            </a:r>
            <a:r>
              <a:rPr lang="fr-FR" sz="900" dirty="0"/>
              <a:t> </a:t>
            </a:r>
            <a:r>
              <a:rPr lang="fr-FR" sz="900" dirty="0" err="1"/>
              <a:t>Fiber</a:t>
            </a:r>
            <a:r>
              <a:rPr lang="fr-FR" sz="900" dirty="0"/>
              <a:t> bundle</a:t>
            </a:r>
            <a:endParaRPr sz="900" dirty="0"/>
          </a:p>
        </p:txBody>
      </p:sp>
      <p:sp>
        <p:nvSpPr>
          <p:cNvPr id="168" name="Title 3">
            <a:extLst>
              <a:ext uri="{FF2B5EF4-FFF2-40B4-BE49-F238E27FC236}">
                <a16:creationId xmlns:a16="http://schemas.microsoft.com/office/drawing/2014/main" id="{CD26C233-5E3E-45F3-B69D-B9620A51B4D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83568" y="83866"/>
            <a:ext cx="8072345" cy="880416"/>
          </a:xfrm>
        </p:spPr>
        <p:txBody>
          <a:bodyPr/>
          <a:lstStyle/>
          <a:p>
            <a:r>
              <a:rPr lang="fr-CH" dirty="0" err="1">
                <a:solidFill>
                  <a:schemeClr val="accent2">
                    <a:lumMod val="75000"/>
                  </a:schemeClr>
                </a:solidFill>
              </a:rPr>
              <a:t>mIFU</a:t>
            </a:r>
            <a:r>
              <a:rPr lang="fr-CH" dirty="0">
                <a:solidFill>
                  <a:schemeClr val="accent2">
                    <a:lumMod val="75000"/>
                  </a:schemeClr>
                </a:solidFill>
              </a:rPr>
              <a:t> mode:</a:t>
            </a:r>
          </a:p>
        </p:txBody>
      </p:sp>
      <p:sp>
        <p:nvSpPr>
          <p:cNvPr id="173" name="Google Shape;122;p3">
            <a:extLst>
              <a:ext uri="{FF2B5EF4-FFF2-40B4-BE49-F238E27FC236}">
                <a16:creationId xmlns:a16="http://schemas.microsoft.com/office/drawing/2014/main" id="{3177CBEE-B16E-49F0-8002-5A117C5350D9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3299892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MOSAIC presentation at SIAPS, Bern, January 2026</a:t>
            </a:r>
            <a:endParaRPr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9C7331-CEE0-42C3-8219-ACB7D0E305E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 smtClean="0"/>
              <a:t>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1106475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621</TotalTime>
  <Words>902</Words>
  <Application>Microsoft Office PowerPoint</Application>
  <PresentationFormat>On-screen Show (16:9)</PresentationFormat>
  <Paragraphs>273</Paragraphs>
  <Slides>22</Slides>
  <Notes>22</Notes>
  <HiddenSlides>0</HiddenSlides>
  <MMClips>2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Libre Franklin Black</vt:lpstr>
      <vt:lpstr>Calibri</vt:lpstr>
      <vt:lpstr>Franklin Gothic</vt:lpstr>
      <vt:lpstr>Noto Sans Symbols</vt:lpstr>
      <vt:lpstr>Libre Franklin</vt:lpstr>
      <vt:lpstr>Arial</vt:lpstr>
      <vt:lpstr>Libre Franklin Medium</vt:lpstr>
      <vt:lpstr>Thème Office</vt:lpstr>
      <vt:lpstr>PowerPoint Presentation</vt:lpstr>
      <vt:lpstr>MOSAIC – a brief introduction</vt:lpstr>
      <vt:lpstr>MOSAIC – a brief introduction</vt:lpstr>
      <vt:lpstr>MOSAIC: the multi-object spectrograph</vt:lpstr>
      <vt:lpstr>MOSAIC: the multi-object spectrograph</vt:lpstr>
      <vt:lpstr>MOSAIC Focal plane</vt:lpstr>
      <vt:lpstr>MOSAIC – a brief introduction</vt:lpstr>
      <vt:lpstr>MOS mode:</vt:lpstr>
      <vt:lpstr>mIFU mode:</vt:lpstr>
      <vt:lpstr>MOSAIC – a brief 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MOSAIC – a brief introduction</vt:lpstr>
      <vt:lpstr>PowerPoint Presentation</vt:lpstr>
      <vt:lpstr>PowerPoint Presentation</vt:lpstr>
      <vt:lpstr>PowerPoint Presentation</vt:lpstr>
      <vt:lpstr>PowerPoint Presentation</vt:lpstr>
      <vt:lpstr>MOSAIC – a brief introduction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Alondra Sola-Molina</dc:creator>
  <cp:lastModifiedBy>Maxime Rombach</cp:lastModifiedBy>
  <cp:revision>27</cp:revision>
  <dcterms:created xsi:type="dcterms:W3CDTF">2025-11-27T12:31:52Z</dcterms:created>
  <dcterms:modified xsi:type="dcterms:W3CDTF">2026-01-20T17:32:38Z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0x0101009A173DC9B5F3864491B88E436F8E076D</vt:lpwstr>
  </property>
</Properties>
</file>