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320" r:id="rId2"/>
    <p:sldId id="331" r:id="rId3"/>
    <p:sldId id="339" r:id="rId4"/>
    <p:sldId id="332" r:id="rId5"/>
    <p:sldId id="333" r:id="rId6"/>
    <p:sldId id="324" r:id="rId7"/>
    <p:sldId id="323" r:id="rId8"/>
    <p:sldId id="334" r:id="rId9"/>
    <p:sldId id="336" r:id="rId10"/>
    <p:sldId id="337" r:id="rId11"/>
    <p:sldId id="327" r:id="rId12"/>
    <p:sldId id="338" r:id="rId13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2B56"/>
    <a:srgbClr val="7C7772"/>
    <a:srgbClr val="CC5254"/>
    <a:srgbClr val="268B56"/>
    <a:srgbClr val="B5AEA7"/>
    <a:srgbClr val="B6CB5D"/>
    <a:srgbClr val="39A094"/>
    <a:srgbClr val="007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400" autoAdjust="0"/>
  </p:normalViewPr>
  <p:slideViewPr>
    <p:cSldViewPr snapToGrid="0" snapToObjects="1">
      <p:cViewPr varScale="1">
        <p:scale>
          <a:sx n="75" d="100"/>
          <a:sy n="75" d="100"/>
        </p:scale>
        <p:origin x="1004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207DD-876B-114D-862D-B2D5AFA258DF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F2BDA-EB5E-8649-B691-BD9BD59A69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41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F2BDA-EB5E-8649-B691-BD9BD59A692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3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F2BDA-EB5E-8649-B691-BD9BD59A692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786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BA2CD-D9AA-FF2D-DF71-F678D05EE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0B376B-0B57-ED75-0C49-6E68B1C2CC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C191A8-AACF-C100-F9F1-AB06CB1B8A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5D79D-A765-75AC-8F17-0F2F4E6276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F2BDA-EB5E-8649-B691-BD9BD59A692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305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7384D-EFBF-AC57-93CC-B37B48B58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A3DE9D-88E0-BDCE-7403-764EAF49C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42174A-0393-E814-553B-D1077665F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69CBD-1F22-17BD-D839-85B3C886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F2BDA-EB5E-8649-B691-BD9BD59A692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583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F2BDA-EB5E-8649-B691-BD9BD59A692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95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24249" y="1346886"/>
            <a:ext cx="5780189" cy="2928421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1600" b="1" i="0" spc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fr-FR" dirty="0" err="1"/>
              <a:t>odifiez</a:t>
            </a:r>
            <a:r>
              <a:rPr lang="fr-FR" dirty="0"/>
              <a:t> le style du titre</a:t>
            </a:r>
            <a:endParaRPr lang="en-US" dirty="0"/>
          </a:p>
        </p:txBody>
      </p:sp>
      <p:pic>
        <p:nvPicPr>
          <p:cNvPr id="3" name="Graphique 9">
            <a:extLst>
              <a:ext uri="{FF2B5EF4-FFF2-40B4-BE49-F238E27FC236}">
                <a16:creationId xmlns:a16="http://schemas.microsoft.com/office/drawing/2014/main" id="{965DA74C-8BB6-720F-480E-FD6EECFC2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5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AC7518-7145-6944-9CF3-76DBB1FBB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963" y="735012"/>
            <a:ext cx="7291387" cy="7207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AF92DC14-A0B7-B849-A3CD-F07B951D86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4" name="Graphique 9">
            <a:extLst>
              <a:ext uri="{FF2B5EF4-FFF2-40B4-BE49-F238E27FC236}">
                <a16:creationId xmlns:a16="http://schemas.microsoft.com/office/drawing/2014/main" id="{C7BCB666-A7FC-B287-345B-F14DAA26A88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6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0E9E38-DDEA-2948-A4D5-A621A0D68145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Graphique 9">
            <a:extLst>
              <a:ext uri="{FF2B5EF4-FFF2-40B4-BE49-F238E27FC236}">
                <a16:creationId xmlns:a16="http://schemas.microsoft.com/office/drawing/2014/main" id="{5B16384B-207D-5242-04E9-BF9D35E3C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8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40016"/>
            <a:ext cx="7306798" cy="7157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6CB22531-5A83-BD4B-B6A9-D036565F63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5" name="Graphique 9">
            <a:extLst>
              <a:ext uri="{FF2B5EF4-FFF2-40B4-BE49-F238E27FC236}">
                <a16:creationId xmlns:a16="http://schemas.microsoft.com/office/drawing/2014/main" id="{5A64B7AA-2AA5-4369-5B34-50F01BF5127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7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2" y="735013"/>
            <a:ext cx="7308851" cy="72072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3961" y="1779587"/>
            <a:ext cx="7308851" cy="2916237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248F0A98-85BD-AC46-9EE9-8C6670BCEE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5" name="Graphique 9">
            <a:extLst>
              <a:ext uri="{FF2B5EF4-FFF2-40B4-BE49-F238E27FC236}">
                <a16:creationId xmlns:a16="http://schemas.microsoft.com/office/drawing/2014/main" id="{EA182475-2C2C-7223-458E-3B66BE9DDD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0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40016"/>
            <a:ext cx="7306798" cy="7157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3962" y="1779587"/>
            <a:ext cx="3290887" cy="285313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779587"/>
            <a:ext cx="3903663" cy="285313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F9EB151A-AD34-6A44-8A84-46F6DD6B4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6" name="Graphique 9">
            <a:extLst>
              <a:ext uri="{FF2B5EF4-FFF2-40B4-BE49-F238E27FC236}">
                <a16:creationId xmlns:a16="http://schemas.microsoft.com/office/drawing/2014/main" id="{496B4FCC-4906-DBC2-9EEB-D3BB13BC6F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2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35012"/>
            <a:ext cx="7308850" cy="7207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3963" y="1779588"/>
            <a:ext cx="3348038" cy="1410096"/>
          </a:xfrm>
        </p:spPr>
        <p:txBody>
          <a:bodyPr anchor="t">
            <a:noAutofit/>
          </a:bodyPr>
          <a:lstStyle>
            <a:lvl1pPr marL="0" indent="0">
              <a:buNone/>
              <a:defRPr sz="1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3962" y="3133618"/>
            <a:ext cx="3274219" cy="1562207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779588"/>
            <a:ext cx="3887391" cy="1143410"/>
          </a:xfrm>
        </p:spPr>
        <p:txBody>
          <a:bodyPr anchor="t">
            <a:noAutofit/>
          </a:bodyPr>
          <a:lstStyle>
            <a:lvl1pPr marL="0" indent="0">
              <a:buNone/>
              <a:defRPr sz="12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3618"/>
            <a:ext cx="3903663" cy="1562207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AC9AE83D-C698-EE44-8FF5-9DE04CEECA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8" name="Graphique 9">
            <a:extLst>
              <a:ext uri="{FF2B5EF4-FFF2-40B4-BE49-F238E27FC236}">
                <a16:creationId xmlns:a16="http://schemas.microsoft.com/office/drawing/2014/main" id="{24F5B736-3DF7-CD94-3C13-9CE206EDE9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4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40016"/>
            <a:ext cx="7306798" cy="7157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18ADFC6A-40CE-DA4E-8805-E7BA720BB0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4" name="Graphique 9">
            <a:extLst>
              <a:ext uri="{FF2B5EF4-FFF2-40B4-BE49-F238E27FC236}">
                <a16:creationId xmlns:a16="http://schemas.microsoft.com/office/drawing/2014/main" id="{88534B25-862F-0C3A-DC7B-7F5A552BB20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9">
            <a:extLst>
              <a:ext uri="{FF2B5EF4-FFF2-40B4-BE49-F238E27FC236}">
                <a16:creationId xmlns:a16="http://schemas.microsoft.com/office/drawing/2014/main" id="{72A8422F-34FF-527C-4A96-AB4F8784CF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3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35013"/>
            <a:ext cx="7292577" cy="7207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7097" y="1779587"/>
            <a:ext cx="3785715" cy="2916237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3963" y="1779588"/>
            <a:ext cx="3177802" cy="291623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B89C26C-FE0D-8849-80F3-95E1894BC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6" name="Graphique 9">
            <a:extLst>
              <a:ext uri="{FF2B5EF4-FFF2-40B4-BE49-F238E27FC236}">
                <a16:creationId xmlns:a16="http://schemas.microsoft.com/office/drawing/2014/main" id="{BF0C0E80-F3AD-433B-E546-50B50BED63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23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963" y="735013"/>
            <a:ext cx="7308850" cy="72072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9" y="1779588"/>
            <a:ext cx="4572001" cy="291623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3963" y="1779588"/>
            <a:ext cx="3206986" cy="291623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8628FCB1-BB5E-8942-A33A-BF7D52B9AE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677" y="860512"/>
            <a:ext cx="221541" cy="237364"/>
          </a:xfrm>
          <a:prstGeom prst="rect">
            <a:avLst/>
          </a:prstGeom>
        </p:spPr>
      </p:pic>
      <p:pic>
        <p:nvPicPr>
          <p:cNvPr id="6" name="Graphique 9">
            <a:extLst>
              <a:ext uri="{FF2B5EF4-FFF2-40B4-BE49-F238E27FC236}">
                <a16:creationId xmlns:a16="http://schemas.microsoft.com/office/drawing/2014/main" id="{BD2ACCF1-AF2C-7F01-EF99-FA0A4EAF4D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465011" y="279991"/>
            <a:ext cx="1074811" cy="3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2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3963" y="1779588"/>
            <a:ext cx="7306798" cy="2916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 </a:t>
            </a:r>
            <a:endParaRPr lang="en-US" dirty="0"/>
          </a:p>
        </p:txBody>
      </p:sp>
      <p:sp>
        <p:nvSpPr>
          <p:cNvPr id="12" name="Espace réservé du pied de page 10">
            <a:extLst>
              <a:ext uri="{FF2B5EF4-FFF2-40B4-BE49-F238E27FC236}">
                <a16:creationId xmlns:a16="http://schemas.microsoft.com/office/drawing/2014/main" id="{1DAB87DA-F33B-FF4C-AB3F-F86A0E1DBB40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5789740" y="4866367"/>
            <a:ext cx="2255864" cy="95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914400" rtl="0" eaLnBrk="1" fontAlgn="auto" latinLnBrk="0" hangingPunct="1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fr-CH" sz="500" b="0" i="0" dirty="0" err="1">
                <a:solidFill>
                  <a:srgbClr val="B5AEA7"/>
                </a:solidFill>
                <a:latin typeface="Helvetica Light" panose="020B0403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School</a:t>
            </a:r>
            <a:r>
              <a:rPr lang="fr-CH" sz="500" b="0" i="0" dirty="0">
                <a:solidFill>
                  <a:srgbClr val="B5AEA7"/>
                </a:solidFill>
                <a:latin typeface="Helvetica Light" panose="020B0403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of Engineering </a:t>
            </a:r>
            <a:r>
              <a:rPr lang="de-CH" sz="500" b="0" i="0" dirty="0">
                <a:solidFill>
                  <a:srgbClr val="B5AEA7"/>
                </a:solidFill>
                <a:latin typeface="Helvetica Light" panose="020B0403020202020204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|  </a:t>
            </a:r>
            <a:fld id="{442AD375-037F-43D0-B059-5172DA06796A}" type="slidenum">
              <a:rPr lang="de-CH" sz="500" b="0" i="0" smtClean="0">
                <a:solidFill>
                  <a:srgbClr val="B5AEA7"/>
                </a:solidFill>
                <a:latin typeface="Helvetica Light" panose="020B0403020202020204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pPr algn="r">
                <a:defRPr/>
              </a:pPr>
              <a:t>‹#›</a:t>
            </a:fld>
            <a:endParaRPr lang="de-CH" sz="500" b="0" i="0" dirty="0">
              <a:solidFill>
                <a:srgbClr val="B5AEA7"/>
              </a:solidFill>
              <a:latin typeface="Helvetica Light" panose="020B0403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Espace réservé du titre 7">
            <a:extLst>
              <a:ext uri="{FF2B5EF4-FFF2-40B4-BE49-F238E27FC236}">
                <a16:creationId xmlns:a16="http://schemas.microsoft.com/office/drawing/2014/main" id="{D436AE0C-78A0-324F-82B6-B96A5B36F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962" y="735012"/>
            <a:ext cx="7308851" cy="7207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D223A8-E6CC-455D-AE27-C5AA09C2955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5604" y="4872843"/>
            <a:ext cx="494218" cy="8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3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200" b="1" i="0" kern="1200" spc="-1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375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385" userDrawn="1">
          <p15:clr>
            <a:srgbClr val="F26B43"/>
          </p15:clr>
        </p15:guide>
        <p15:guide id="4" pos="771" userDrawn="1">
          <p15:clr>
            <a:srgbClr val="F26B43"/>
          </p15:clr>
        </p15:guide>
        <p15:guide id="5" orient="horz" pos="191" userDrawn="1">
          <p15:clr>
            <a:srgbClr val="F26B43"/>
          </p15:clr>
        </p15:guide>
        <p15:guide id="6" orient="horz" pos="2958" userDrawn="1">
          <p15:clr>
            <a:srgbClr val="F26B43"/>
          </p15:clr>
        </p15:guide>
        <p15:guide id="7" orient="horz" pos="1620" userDrawn="1">
          <p15:clr>
            <a:srgbClr val="F26B43"/>
          </p15:clr>
        </p15:guide>
        <p15:guide id="8" orient="horz" pos="463" userDrawn="1">
          <p15:clr>
            <a:srgbClr val="F26B43"/>
          </p15:clr>
        </p15:guide>
        <p15:guide id="9" orient="horz" pos="917" userDrawn="1">
          <p15:clr>
            <a:srgbClr val="F26B43"/>
          </p15:clr>
        </p15:guide>
        <p15:guide id="10" orient="horz" pos="11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oseph.moerschell@hevs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350B-8E9E-44E2-1F61-465D4AFE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672" y="1198709"/>
            <a:ext cx="8744328" cy="3014946"/>
          </a:xfrm>
        </p:spPr>
        <p:txBody>
          <a:bodyPr>
            <a:normAutofit/>
          </a:bodyPr>
          <a:lstStyle/>
          <a:p>
            <a:r>
              <a:rPr lang="fr-CH" sz="4000" dirty="0">
                <a:solidFill>
                  <a:schemeClr val="tx1"/>
                </a:solidFill>
              </a:rPr>
              <a:t>Quantum Mini-</a:t>
            </a:r>
            <a:r>
              <a:rPr lang="fr-CH" sz="4000" dirty="0" err="1">
                <a:solidFill>
                  <a:schemeClr val="tx1"/>
                </a:solidFill>
              </a:rPr>
              <a:t>Magnetometer</a:t>
            </a:r>
            <a:r>
              <a:rPr lang="fr-CH" sz="4000" dirty="0">
                <a:solidFill>
                  <a:schemeClr val="tx1"/>
                </a:solidFill>
              </a:rPr>
              <a:t> </a:t>
            </a:r>
            <a:r>
              <a:rPr lang="fr-CH" sz="4000" dirty="0" err="1">
                <a:solidFill>
                  <a:schemeClr val="tx1"/>
                </a:solidFill>
              </a:rPr>
              <a:t>qmM</a:t>
            </a:r>
            <a:endParaRPr lang="fr-CH" sz="1800" b="0" dirty="0">
              <a:solidFill>
                <a:schemeClr val="tx1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E5AA1B2-02FC-2CB9-7391-372D45865888}"/>
              </a:ext>
            </a:extLst>
          </p:cNvPr>
          <p:cNvSpPr txBox="1">
            <a:spLocks noChangeArrowheads="1"/>
          </p:cNvSpPr>
          <p:nvPr/>
        </p:nvSpPr>
        <p:spPr>
          <a:xfrm>
            <a:off x="6251773" y="3227295"/>
            <a:ext cx="2492555" cy="158304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 marL="0" indent="0">
              <a:buClr>
                <a:srgbClr val="FFC000"/>
              </a:buClr>
              <a:buNone/>
            </a:pPr>
            <a:r>
              <a:rPr lang="fr-FR" sz="1224" b="1" dirty="0"/>
              <a:t>Joseph Moerschell </a:t>
            </a:r>
            <a:r>
              <a:rPr lang="fr-FR" sz="1224" dirty="0"/>
              <a:t>/ 22.01.2026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fr-FR" sz="1224" dirty="0"/>
              <a:t>HES-SO Valais-Wallis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fr-FR" sz="1224" dirty="0"/>
              <a:t>Industrie 23, 1950 Sion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fr-FR" sz="1224" dirty="0">
                <a:hlinkClick r:id="rId3"/>
              </a:rPr>
              <a:t>joseph.moerschell@hevs.ch</a:t>
            </a:r>
            <a:endParaRPr lang="fr-FR" sz="1224" dirty="0"/>
          </a:p>
          <a:p>
            <a:pPr marL="0" indent="0">
              <a:buClr>
                <a:srgbClr val="FFC000"/>
              </a:buClr>
              <a:buNone/>
            </a:pPr>
            <a:r>
              <a:rPr lang="fr-FR" sz="1224" dirty="0"/>
              <a:t>058 606 87 67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451944-9BA1-39A9-9B1A-7FB6EA6302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15" y="2953590"/>
            <a:ext cx="2465213" cy="18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37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B59C3-86EF-D653-E2D9-A884DF5EF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B7FD4442-6022-C0F8-E3D4-862ECA6DD9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/>
              <a:t>Performance </a:t>
            </a:r>
            <a:r>
              <a:rPr lang="fr-FR" sz="2400" dirty="0" err="1"/>
              <a:t>comparison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6F3E929F-6907-E001-C2F7-9FC52BE8C4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2373" y="1365927"/>
            <a:ext cx="7663912" cy="3493939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Flux gate magnetometers on CSES (China </a:t>
            </a:r>
            <a:r>
              <a:rPr lang="en-US" sz="1224" dirty="0" err="1"/>
              <a:t>Seismo</a:t>
            </a:r>
            <a:r>
              <a:rPr lang="en-US" sz="1224" dirty="0"/>
              <a:t>-Electromagnetic Satellite, 730kg) : +70</a:t>
            </a:r>
            <a:r>
              <a:rPr lang="el-GR" sz="1224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fr-CH" sz="1224" dirty="0"/>
              <a:t>T range, 18pT/</a:t>
            </a:r>
            <a:r>
              <a:rPr lang="fr-CH" sz="1224" dirty="0" err="1"/>
              <a:t>rtHz</a:t>
            </a:r>
            <a:r>
              <a:rPr lang="fr-CH" sz="1224" dirty="0"/>
              <a:t> noise, 5ppm/°C drift, 1nT/</a:t>
            </a:r>
            <a:r>
              <a:rPr lang="fr-CH" sz="1224" dirty="0" err="1"/>
              <a:t>month</a:t>
            </a:r>
            <a:r>
              <a:rPr lang="fr-CH" sz="1224" dirty="0"/>
              <a:t> </a:t>
            </a:r>
            <a:r>
              <a:rPr lang="fr-CH" sz="1224" dirty="0" err="1"/>
              <a:t>stability</a:t>
            </a:r>
            <a:r>
              <a:rPr lang="fr-CH" sz="1224" dirty="0"/>
              <a:t>, </a:t>
            </a:r>
            <a:r>
              <a:rPr lang="fr-CH" sz="1224" dirty="0" err="1"/>
              <a:t>vectorial</a:t>
            </a:r>
            <a:r>
              <a:rPr lang="fr-CH" sz="1224" dirty="0"/>
              <a:t> </a:t>
            </a:r>
            <a:r>
              <a:rPr lang="fr-CH" sz="1224" dirty="0" err="1"/>
              <a:t>measurement</a:t>
            </a:r>
            <a:endParaRPr lang="fr-CH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fr-CH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4" dirty="0"/>
              <a:t>Main </a:t>
            </a:r>
            <a:r>
              <a:rPr lang="fr-CH" sz="1224" dirty="0" err="1"/>
              <a:t>competitor</a:t>
            </a:r>
            <a:r>
              <a:rPr lang="fr-CH" sz="1224" dirty="0"/>
              <a:t> for compact </a:t>
            </a:r>
            <a:r>
              <a:rPr lang="fr-CH" sz="1224" dirty="0" err="1"/>
              <a:t>space</a:t>
            </a:r>
            <a:r>
              <a:rPr lang="fr-CH" sz="1224" dirty="0"/>
              <a:t> application: </a:t>
            </a:r>
            <a:r>
              <a:rPr lang="fr-CH" sz="1224" dirty="0" err="1"/>
              <a:t>optically</a:t>
            </a:r>
            <a:r>
              <a:rPr lang="fr-CH" sz="1224" dirty="0"/>
              <a:t> </a:t>
            </a:r>
            <a:r>
              <a:rPr lang="fr-CH" sz="1224" dirty="0" err="1"/>
              <a:t>pumped</a:t>
            </a:r>
            <a:r>
              <a:rPr lang="fr-CH" sz="1224" dirty="0"/>
              <a:t> </a:t>
            </a:r>
            <a:r>
              <a:rPr lang="fr-CH" sz="1224" dirty="0" err="1"/>
              <a:t>magnetometer</a:t>
            </a:r>
            <a:r>
              <a:rPr lang="fr-CH" sz="1224" dirty="0"/>
              <a:t> (Rb </a:t>
            </a:r>
            <a:r>
              <a:rPr lang="fr-CH" sz="1224" dirty="0" err="1"/>
              <a:t>vapor</a:t>
            </a:r>
            <a:r>
              <a:rPr lang="fr-CH" sz="1224" dirty="0"/>
              <a:t>).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Projected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size of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sensing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approx. </a:t>
            </a:r>
            <a:r>
              <a:rPr lang="fr-CH" sz="122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x 25 x 25mm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, 50g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unit 500g, 1W power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100fT/</a:t>
            </a:r>
            <a:r>
              <a:rPr lang="fr-CH" sz="122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rtHz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, 100μrad/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rtHz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Possibly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delicate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flight qualification of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vapor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Estimates for NV diamond magnetometer: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Projected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size of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sensing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approx. </a:t>
            </a:r>
            <a:r>
              <a:rPr lang="fr-CH" sz="122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x 10 x 10mm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, 5g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unit 500g, 1W power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100pT/</a:t>
            </a:r>
            <a:r>
              <a:rPr lang="fr-CH" sz="122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rtHz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, 100μrad/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rtHz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with active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determined</a:t>
            </a: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Solid state passive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sensing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delicate</a:t>
            </a:r>
            <a:r>
              <a:rPr lang="fr-CH" sz="1220" dirty="0">
                <a:latin typeface="Arial" panose="020B0604020202020204" pitchFamily="34" charset="0"/>
                <a:cs typeface="Arial" panose="020B0604020202020204" pitchFamily="34" charset="0"/>
              </a:rPr>
              <a:t> to flight </a:t>
            </a:r>
            <a:r>
              <a:rPr lang="fr-CH" sz="1220" dirty="0" err="1">
                <a:latin typeface="Arial" panose="020B0604020202020204" pitchFamily="34" charset="0"/>
                <a:cs typeface="Arial" panose="020B0604020202020204" pitchFamily="34" charset="0"/>
              </a:rPr>
              <a:t>qualify</a:t>
            </a: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endParaRPr lang="fr-CH" sz="12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00" b="1" dirty="0" err="1">
                <a:solidFill>
                  <a:srgbClr val="FF0000"/>
                </a:solidFill>
              </a:rPr>
              <a:t>Robustenss</a:t>
            </a:r>
            <a:r>
              <a:rPr lang="fr-CH" sz="1200" b="1" dirty="0">
                <a:solidFill>
                  <a:srgbClr val="FF0000"/>
                </a:solidFill>
              </a:rPr>
              <a:t> and </a:t>
            </a:r>
            <a:r>
              <a:rPr lang="fr-CH" sz="1200" b="1" dirty="0" err="1">
                <a:solidFill>
                  <a:srgbClr val="FF0000"/>
                </a:solidFill>
              </a:rPr>
              <a:t>small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sensing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head</a:t>
            </a:r>
            <a:r>
              <a:rPr lang="fr-CH" sz="1200" b="1" dirty="0">
                <a:solidFill>
                  <a:srgbClr val="FF0000"/>
                </a:solidFill>
              </a:rPr>
              <a:t> of NV </a:t>
            </a:r>
            <a:r>
              <a:rPr lang="fr-CH" sz="1200" b="1" dirty="0" err="1">
                <a:solidFill>
                  <a:srgbClr val="FF0000"/>
                </a:solidFill>
              </a:rPr>
              <a:t>diamond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based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sensors</a:t>
            </a:r>
            <a:r>
              <a:rPr lang="fr-CH" sz="1200" b="1" dirty="0">
                <a:solidFill>
                  <a:srgbClr val="FF0000"/>
                </a:solidFill>
              </a:rPr>
              <a:t> are key to </a:t>
            </a:r>
            <a:r>
              <a:rPr lang="fr-CH" sz="1200" b="1" dirty="0" err="1">
                <a:solidFill>
                  <a:srgbClr val="FF0000"/>
                </a:solidFill>
              </a:rPr>
              <a:t>very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smalll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sattellite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integration</a:t>
            </a:r>
            <a:r>
              <a:rPr lang="fr-CH" sz="1200" b="1" dirty="0">
                <a:solidFill>
                  <a:srgbClr val="FF0000"/>
                </a:solidFill>
              </a:rPr>
              <a:t>.</a:t>
            </a:r>
            <a:endParaRPr lang="fr-CH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fr-CH" sz="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</p:txBody>
      </p:sp>
    </p:spTree>
    <p:extLst>
      <p:ext uri="{BB962C8B-B14F-4D97-AF65-F5344CB8AC3E}">
        <p14:creationId xmlns:p14="http://schemas.microsoft.com/office/powerpoint/2010/main" val="3999752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20637-9F62-AEE3-D676-009B56E57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E5F0B6E4-4570-7B2C-D92A-3B2C3764B6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/>
              <a:t>Mission </a:t>
            </a:r>
            <a:r>
              <a:rPr lang="fr-FR" sz="2400" dirty="0" err="1"/>
              <a:t>proposal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8BDE5798-905E-F9F0-49B9-41816260C0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2373" y="1298192"/>
            <a:ext cx="3763348" cy="3395164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Polar sun-synchronous orbit : any point of the Earth observed at same time of day across the year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Complementary information to INTERMAGNET, Swarm and GOES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Compared to Earth stations, much slower sampling time (100min per location instead of 1sec), but complete Earth coverage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With 1sec sampling time, Earth surface resolution 6.7km in latitude, but only 24° in longitude, i.e. 1830km at Swiss latitude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Possibility to fly several satellites to reduce sampling time or improve longitude sampling resolution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Geostationary communication link (e.g. EDRS) for continuous data transmission, or link to LEO satellite network, e.g. Starlink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Lifetime in LEO orbit = 5…7 years</a:t>
            </a:r>
          </a:p>
        </p:txBody>
      </p:sp>
      <p:pic>
        <p:nvPicPr>
          <p:cNvPr id="3" name="Picture 2" descr="A planet earth with a dotted line and a dotted line&#10;&#10;AI-generated content may be incorrect.">
            <a:extLst>
              <a:ext uri="{FF2B5EF4-FFF2-40B4-BE49-F238E27FC236}">
                <a16:creationId xmlns:a16="http://schemas.microsoft.com/office/drawing/2014/main" id="{F67F32FD-F5C4-49D7-0434-3B8E2F5C1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721" y="1062507"/>
            <a:ext cx="4218279" cy="347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456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C2FE1-59F6-DBD4-5DCF-79B6E9B55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BFCCB98B-8F37-95EF-51FC-A44F36F6A6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 err="1"/>
              <a:t>Some</a:t>
            </a:r>
            <a:r>
              <a:rPr lang="fr-FR" sz="2400" dirty="0"/>
              <a:t> </a:t>
            </a:r>
            <a:r>
              <a:rPr lang="fr-FR" sz="2400" dirty="0" err="1"/>
              <a:t>literature</a:t>
            </a:r>
            <a:endParaRPr lang="fr-FR" sz="24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C84B849-C816-8076-3BF6-05EDEEE094E9}"/>
              </a:ext>
            </a:extLst>
          </p:cNvPr>
          <p:cNvSpPr txBox="1">
            <a:spLocks noChangeArrowheads="1"/>
          </p:cNvSpPr>
          <p:nvPr/>
        </p:nvSpPr>
        <p:spPr>
          <a:xfrm>
            <a:off x="1326624" y="1219199"/>
            <a:ext cx="7817375" cy="3989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J. Homrighausen, F. Hoffmann, J. Pogorzelski, P. Glösekötter, M. Gregor, Microscale fiber-integrated vector magnetometer with on-tip field biasing using N-V ensembles in diamond microcrystals, Physical Review Applied 22, 034029, 2024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C. Deans, T. Valenzuela, M. Bason, Quantum Magnetometry for Space, International Conference on Space Optics, Dubrovnik, 2022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M. Bähr, M. Jahn, Ch. Heinze, K. </a:t>
            </a:r>
            <a:r>
              <a:rPr lang="en-US" sz="1224" dirty="0" err="1"/>
              <a:t>Neckermann</a:t>
            </a:r>
            <a:r>
              <a:rPr lang="en-US" sz="1224" dirty="0"/>
              <a:t>, J. Meijer, Th. </a:t>
            </a:r>
            <a:r>
              <a:rPr lang="en-US" sz="1224" dirty="0" err="1"/>
              <a:t>Ortlepp</a:t>
            </a:r>
            <a:r>
              <a:rPr lang="en-US" sz="1224" dirty="0"/>
              <a:t>, Compact All-Optical Quantum Sensor Device Based on Nitrogen Vacancy Centers in Diamond, Phys. Status Solidi A 2023, 220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E. Bourgeois, A. </a:t>
            </a:r>
            <a:r>
              <a:rPr lang="en-US" sz="1224" dirty="0" err="1"/>
              <a:t>Jarmola</a:t>
            </a:r>
            <a:r>
              <a:rPr lang="en-US" sz="1224" dirty="0"/>
              <a:t>, P. </a:t>
            </a:r>
            <a:r>
              <a:rPr lang="en-US" sz="1224" dirty="0" err="1"/>
              <a:t>Siyushev</a:t>
            </a:r>
            <a:r>
              <a:rPr lang="en-US" sz="1224" dirty="0"/>
              <a:t>, M. Gulka, J. Hruby, F. </a:t>
            </a:r>
            <a:r>
              <a:rPr lang="en-US" sz="1224" dirty="0" err="1"/>
              <a:t>Jelezko</a:t>
            </a:r>
            <a:r>
              <a:rPr lang="en-US" sz="1224" dirty="0"/>
              <a:t>, D. </a:t>
            </a:r>
            <a:r>
              <a:rPr lang="en-US" sz="1224" dirty="0" err="1"/>
              <a:t>Budker</a:t>
            </a:r>
            <a:r>
              <a:rPr lang="en-US" sz="1224" dirty="0"/>
              <a:t>, M. </a:t>
            </a:r>
            <a:r>
              <a:rPr lang="en-US" sz="1224" dirty="0" err="1"/>
              <a:t>Nesladek</a:t>
            </a:r>
            <a:r>
              <a:rPr lang="en-US" sz="1224" dirty="0"/>
              <a:t>, Photoelectric detection of electron spin resonance of nitrogen-vacancy </a:t>
            </a:r>
            <a:r>
              <a:rPr lang="en-US" sz="1224" dirty="0" err="1"/>
              <a:t>centres</a:t>
            </a:r>
            <a:r>
              <a:rPr lang="en-US" sz="1224" dirty="0"/>
              <a:t> in diamond, Nature Communications, 2015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D. Hopper, H. </a:t>
            </a:r>
            <a:r>
              <a:rPr lang="en-US" sz="1224" dirty="0" err="1"/>
              <a:t>Shulevitz</a:t>
            </a:r>
            <a:r>
              <a:rPr lang="en-US" sz="1224" dirty="0"/>
              <a:t>, L. Bassett, Spin Readout Techniques of the Nitrogen-Vacancy Center in Diamond, Micromachines 2018, 9, 437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B. Zhou, B. Cheng, X. Gou, L. Li, Y. Zhang, J. Wang, W. Magnes, R. </a:t>
            </a:r>
            <a:r>
              <a:rPr lang="en-US" sz="1224" dirty="0" err="1"/>
              <a:t>Lammegger</a:t>
            </a:r>
            <a:r>
              <a:rPr lang="en-US" sz="1224" dirty="0"/>
              <a:t>, A. Pollinger, M. </a:t>
            </a:r>
            <a:r>
              <a:rPr lang="en-US" sz="1224" dirty="0" err="1"/>
              <a:t>Ellmeier</a:t>
            </a:r>
            <a:r>
              <a:rPr lang="en-US" sz="1224" dirty="0"/>
              <a:t>, Q. Xiao, X. Zhu, S. Yuan, Y. Yang, X. Shen, First in‑orbit results of the vector magnetic field measurement of the High Precision Magnetometer onboard the China </a:t>
            </a:r>
            <a:r>
              <a:rPr lang="en-US" sz="1224" dirty="0" err="1"/>
              <a:t>Seismo</a:t>
            </a:r>
            <a:r>
              <a:rPr lang="en-US" sz="1224" dirty="0"/>
              <a:t>‑Electromagnetic Satellite, Earth, Planets and Space (2019) 71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Q. Hu, K. Huang, X. Mao, G. Ran, X. He, Z. Lin, T. Hu, S. Ran, Design of high sensitivity magnetometer based on Diamond Nitrogen-Vacancy Centers and Weak Signal Output Module, Diamond &amp; Related Materials 151 (2025) 111858</a:t>
            </a:r>
          </a:p>
        </p:txBody>
      </p:sp>
    </p:spTree>
    <p:extLst>
      <p:ext uri="{BB962C8B-B14F-4D97-AF65-F5344CB8AC3E}">
        <p14:creationId xmlns:p14="http://schemas.microsoft.com/office/powerpoint/2010/main" val="304640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7341D-3057-FE23-E479-6E4E9905D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41D5EBA9-DC6F-F129-9895-D1E5F90873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2373" y="735561"/>
            <a:ext cx="7663912" cy="595005"/>
          </a:xfrm>
        </p:spPr>
        <p:txBody>
          <a:bodyPr>
            <a:normAutofit fontScale="90000"/>
          </a:bodyPr>
          <a:lstStyle/>
          <a:p>
            <a:r>
              <a:rPr lang="fr-FR" sz="2400" dirty="0" err="1"/>
              <a:t>Improve</a:t>
            </a:r>
            <a:r>
              <a:rPr lang="fr-FR" sz="2400" dirty="0"/>
              <a:t> on-line </a:t>
            </a:r>
            <a:r>
              <a:rPr lang="fr-FR" sz="2400" dirty="0" err="1"/>
              <a:t>magnetosphere</a:t>
            </a:r>
            <a:r>
              <a:rPr lang="fr-FR" sz="2400" dirty="0"/>
              <a:t> </a:t>
            </a:r>
            <a:r>
              <a:rPr lang="fr-FR" sz="2400" dirty="0" err="1"/>
              <a:t>measurements</a:t>
            </a:r>
            <a:endParaRPr lang="fr-FR" sz="2400" dirty="0"/>
          </a:p>
        </p:txBody>
      </p:sp>
      <p:pic>
        <p:nvPicPr>
          <p:cNvPr id="1028" name="Picture 4" descr="James - The G4 geomagnetic storm is producing some amazing aurora views  over Switzerland tonight. Riffelberg webcam… | Facebook">
            <a:extLst>
              <a:ext uri="{FF2B5EF4-FFF2-40B4-BE49-F238E27FC236}">
                <a16:creationId xmlns:a16="http://schemas.microsoft.com/office/drawing/2014/main" id="{1B0FEB11-63CC-1E93-8CBB-3FA9DCA37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467" y="3120829"/>
            <a:ext cx="3039533" cy="20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limawandel im Ausland">
            <a:extLst>
              <a:ext uri="{FF2B5EF4-FFF2-40B4-BE49-F238E27FC236}">
                <a16:creationId xmlns:a16="http://schemas.microsoft.com/office/drawing/2014/main" id="{8AF1976E-E75C-5DA2-F82B-00CCB7FF1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" y="2996720"/>
            <a:ext cx="1855788" cy="215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717FDF7-D253-86C0-0D12-80CACEDF1B49}"/>
              </a:ext>
            </a:extLst>
          </p:cNvPr>
          <p:cNvSpPr/>
          <p:nvPr/>
        </p:nvSpPr>
        <p:spPr>
          <a:xfrm>
            <a:off x="-1210739" y="3039847"/>
            <a:ext cx="2387600" cy="2899833"/>
          </a:xfrm>
          <a:prstGeom prst="arc">
            <a:avLst/>
          </a:pr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D55A4FF9-D37D-D406-CCF4-0B5E5A8C88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40044" y="1165991"/>
            <a:ext cx="8175356" cy="3476768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Instrument designed either as add-on payload to a larger mission platform, or a as main payload of a 3U-Cubesat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Today : stations of ground for </a:t>
            </a:r>
            <a:r>
              <a:rPr lang="en-US" sz="1224" dirty="0" err="1"/>
              <a:t>terrerial</a:t>
            </a:r>
            <a:r>
              <a:rPr lang="en-US" sz="1224" dirty="0"/>
              <a:t> magnetic field monitoring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Performant magnetosphere models but not many real-time measurement inputs available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Real-time magnetic </a:t>
            </a:r>
            <a:r>
              <a:rPr lang="en-US" sz="1224" dirty="0" err="1"/>
              <a:t>strom</a:t>
            </a:r>
            <a:r>
              <a:rPr lang="en-US" sz="1224" dirty="0"/>
              <a:t> estimation and prediction important for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0" dirty="0">
                <a:latin typeface="Arial" panose="020B0604020202020204" pitchFamily="34" charset="0"/>
                <a:cs typeface="Arial" panose="020B0604020202020204" pitchFamily="34" charset="0"/>
              </a:rPr>
              <a:t>RF comm equipment reliability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0" dirty="0">
                <a:latin typeface="Arial" panose="020B0604020202020204" pitchFamily="34" charset="0"/>
                <a:cs typeface="Arial" panose="020B0604020202020204" pitchFamily="34" charset="0"/>
              </a:rPr>
              <a:t>GNSS localization and </a:t>
            </a:r>
            <a:r>
              <a:rPr lang="en-US" sz="1220" dirty="0" err="1">
                <a:latin typeface="Arial" panose="020B0604020202020204" pitchFamily="34" charset="0"/>
                <a:cs typeface="Arial" panose="020B0604020202020204" pitchFamily="34" charset="0"/>
              </a:rPr>
              <a:t>timie</a:t>
            </a:r>
            <a:r>
              <a:rPr lang="en-US" sz="1220" dirty="0">
                <a:latin typeface="Arial" panose="020B0604020202020204" pitchFamily="34" charset="0"/>
                <a:cs typeface="Arial" panose="020B0604020202020204" pitchFamily="34" charset="0"/>
              </a:rPr>
              <a:t> synchronization quality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0" dirty="0">
                <a:latin typeface="Arial" panose="020B0604020202020204" pitchFamily="34" charset="0"/>
                <a:cs typeface="Arial" panose="020B0604020202020204" pitchFamily="34" charset="0"/>
              </a:rPr>
              <a:t>Recognition of NEMP and potential other military geomagnetic disturbance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Add higher altitude (e.g. red aurora borealis = 400km) measurements on trajectory but with reduced time resolution, e.g. once per day for one satellite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endParaRPr lang="en-US" sz="1524" dirty="0"/>
          </a:p>
        </p:txBody>
      </p:sp>
    </p:spTree>
    <p:extLst>
      <p:ext uri="{BB962C8B-B14F-4D97-AF65-F5344CB8AC3E}">
        <p14:creationId xmlns:p14="http://schemas.microsoft.com/office/powerpoint/2010/main" val="172482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4DEF5-A725-306D-B05C-072E082F4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E03DE31B-70DC-C22B-7F1B-44E032B7D9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2373" y="73556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/>
              <a:t>Diamonds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color</a:t>
            </a:r>
            <a:r>
              <a:rPr lang="fr-FR" sz="2400" dirty="0"/>
              <a:t> centers</a:t>
            </a:r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4098E726-D742-A365-C68E-F58AFAB799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40044" y="666465"/>
            <a:ext cx="7663912" cy="34767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Diamond lattice is tetrahedral : orientation of NV pair can have 4 directions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Nitrogen atom negatively charged NV</a:t>
            </a:r>
            <a:r>
              <a:rPr lang="en-US" sz="1224" baseline="30000" dirty="0"/>
              <a:t>— </a:t>
            </a:r>
            <a:r>
              <a:rPr lang="en-US" sz="1224" dirty="0"/>
              <a:t>creates a controllable spin state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636406-E2DC-ED7B-23BD-63BB8EC8A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677" y="1143000"/>
            <a:ext cx="2857500" cy="2857500"/>
          </a:xfrm>
          <a:prstGeom prst="rect">
            <a:avLst/>
          </a:prstGeom>
        </p:spPr>
      </p:pic>
      <p:pic>
        <p:nvPicPr>
          <p:cNvPr id="8" name="Picture 7" descr="A black and white diagram&#10;&#10;AI-generated content may be incorrect.">
            <a:extLst>
              <a:ext uri="{FF2B5EF4-FFF2-40B4-BE49-F238E27FC236}">
                <a16:creationId xmlns:a16="http://schemas.microsoft.com/office/drawing/2014/main" id="{21B385A8-34DC-6859-C1BF-A7902639D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948" y="4037973"/>
            <a:ext cx="2845888" cy="7399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55985D-2852-3E0E-6B68-005AB0257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12897"/>
            <a:ext cx="4480810" cy="3330602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4470EB1F-4E2D-3967-7682-17A631C3F4B7}"/>
              </a:ext>
            </a:extLst>
          </p:cNvPr>
          <p:cNvSpPr txBox="1">
            <a:spLocks noChangeArrowheads="1"/>
          </p:cNvSpPr>
          <p:nvPr/>
        </p:nvSpPr>
        <p:spPr>
          <a:xfrm>
            <a:off x="3632577" y="1399066"/>
            <a:ext cx="2789102" cy="37307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±1 spins states can be separated by a magnetic field parallel to NV axis (Zeeman effect)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Spin maintained at excitation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0 spin falls back with 637n…800nmm fluorescence,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±1 spins fall partly (some %)    back with 1046nm emission</a:t>
            </a: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en-US" sz="1224" dirty="0"/>
          </a:p>
        </p:txBody>
      </p:sp>
    </p:spTree>
    <p:extLst>
      <p:ext uri="{BB962C8B-B14F-4D97-AF65-F5344CB8AC3E}">
        <p14:creationId xmlns:p14="http://schemas.microsoft.com/office/powerpoint/2010/main" val="67215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79A3E-158E-248A-FFDE-D771D5F84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511D4A-2031-3312-C734-D810C8586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942" y="2242268"/>
            <a:ext cx="3778320" cy="2912454"/>
          </a:xfrm>
          <a:prstGeom prst="rect">
            <a:avLst/>
          </a:prstGeom>
        </p:spPr>
      </p:pic>
      <p:sp>
        <p:nvSpPr>
          <p:cNvPr id="809986" name="Rectangle 2">
            <a:extLst>
              <a:ext uri="{FF2B5EF4-FFF2-40B4-BE49-F238E27FC236}">
                <a16:creationId xmlns:a16="http://schemas.microsoft.com/office/drawing/2014/main" id="{ADE60606-72C9-D14D-0F00-E2B48206F4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62372" y="747553"/>
            <a:ext cx="7202399" cy="595005"/>
          </a:xfrm>
        </p:spPr>
        <p:txBody>
          <a:bodyPr>
            <a:normAutofit fontScale="90000"/>
          </a:bodyPr>
          <a:lstStyle/>
          <a:p>
            <a:r>
              <a:rPr lang="fr-FR" sz="2400" dirty="0" err="1"/>
              <a:t>Optically</a:t>
            </a:r>
            <a:r>
              <a:rPr lang="fr-FR" sz="2400" dirty="0"/>
              <a:t> </a:t>
            </a:r>
            <a:r>
              <a:rPr lang="fr-FR" sz="2400" dirty="0" err="1"/>
              <a:t>detected</a:t>
            </a:r>
            <a:r>
              <a:rPr lang="fr-FR" sz="2400" dirty="0"/>
              <a:t> </a:t>
            </a:r>
            <a:r>
              <a:rPr lang="fr-FR" sz="2400" dirty="0" err="1"/>
              <a:t>magnetic</a:t>
            </a:r>
            <a:r>
              <a:rPr lang="fr-FR" sz="2400" dirty="0"/>
              <a:t> </a:t>
            </a:r>
            <a:r>
              <a:rPr lang="fr-FR" sz="2400" dirty="0" err="1"/>
              <a:t>resonance</a:t>
            </a:r>
            <a:r>
              <a:rPr lang="fr-FR" sz="2400" dirty="0"/>
              <a:t> ODMR</a:t>
            </a:r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A67C594D-3598-BCD7-9013-0374BD49AD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38558" y="754656"/>
            <a:ext cx="6641832" cy="32692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Direct </a:t>
            </a:r>
            <a:r>
              <a:rPr lang="en-US" sz="1224" dirty="0" err="1"/>
              <a:t>fall-back</a:t>
            </a:r>
            <a:r>
              <a:rPr lang="en-US" sz="1224" dirty="0"/>
              <a:t>: constant fluorescence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With 2.87GHz RF excitation: increased dark state </a:t>
            </a:r>
            <a:r>
              <a:rPr lang="en-US" sz="1224" dirty="0" err="1"/>
              <a:t>fall-back</a:t>
            </a: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Under external magnetic field : Zeeman split, ca. 2.8MHz/Gauss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With higher magnetic bias: 4 pairs of frequencies corresponding to projection of magnetic field onto NV center axes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Simultaneous detection of vector 					    components of magnetic field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Absorption lines can be detected                                                                                         with various methods,                                                                                                                e.g. excitation scan                                                                                                                          or random excitation.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510507-9059-EF7D-6059-7C9F8E46F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21" y="1207148"/>
            <a:ext cx="2151759" cy="39363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C88BAD0-C3EF-9332-503F-5D6B639C2A1F}"/>
              </a:ext>
            </a:extLst>
          </p:cNvPr>
          <p:cNvSpPr/>
          <p:nvPr/>
        </p:nvSpPr>
        <p:spPr>
          <a:xfrm>
            <a:off x="6416703" y="2305878"/>
            <a:ext cx="492980" cy="265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9554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87BB5-9A09-890A-9621-FA3F51DA3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9A21714A-D3CC-1E83-516A-9A7382784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 err="1"/>
              <a:t>Closed-loop</a:t>
            </a:r>
            <a:r>
              <a:rPr lang="fr-FR" sz="2400" dirty="0"/>
              <a:t> </a:t>
            </a:r>
            <a:r>
              <a:rPr lang="fr-FR" sz="2400" dirty="0" err="1"/>
              <a:t>readout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7D6C9E10-FEF3-B958-A572-0B596E0EC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40044" y="1165379"/>
            <a:ext cx="7663912" cy="4082762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Adjust RF excitation frequency to obtain magnetic resonance detected via emission signal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At magnetic resonance, 637nm photoluminescence is reduced (absorption), and 1042nm photoluminescence is generated (emission)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4" dirty="0"/>
              <a:t>Use </a:t>
            </a:r>
            <a:r>
              <a:rPr lang="fr-CH" sz="1224" dirty="0" err="1"/>
              <a:t>magnetic</a:t>
            </a:r>
            <a:r>
              <a:rPr lang="fr-CH" sz="1224" dirty="0"/>
              <a:t> </a:t>
            </a:r>
            <a:r>
              <a:rPr lang="fr-CH" sz="1224" dirty="0" err="1"/>
              <a:t>field</a:t>
            </a:r>
            <a:r>
              <a:rPr lang="fr-CH" sz="1224" dirty="0"/>
              <a:t> </a:t>
            </a:r>
            <a:r>
              <a:rPr lang="fr-CH" sz="1224" dirty="0" err="1"/>
              <a:t>bias</a:t>
            </a:r>
            <a:r>
              <a:rPr lang="fr-CH" sz="1224" dirty="0"/>
              <a:t> of </a:t>
            </a:r>
            <a:r>
              <a:rPr lang="fr-CH" sz="1224" dirty="0" err="1"/>
              <a:t>some</a:t>
            </a:r>
            <a:r>
              <a:rPr lang="fr-CH" sz="1224" dirty="0"/>
              <a:t> </a:t>
            </a:r>
            <a:r>
              <a:rPr lang="fr-CH" sz="1224" dirty="0" err="1"/>
              <a:t>mT</a:t>
            </a:r>
            <a:endParaRPr lang="fr-CH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Tunable excitation, e.g. 100kHz sinusoidal variation around center frequency above 2.87GHz </a:t>
            </a:r>
            <a:r>
              <a:rPr lang="fr-CH" sz="1224" dirty="0" err="1"/>
              <a:t>corresponding</a:t>
            </a:r>
            <a:r>
              <a:rPr lang="fr-CH" sz="1224" dirty="0"/>
              <a:t> to </a:t>
            </a:r>
            <a:r>
              <a:rPr lang="fr-CH" sz="1224" dirty="0" err="1"/>
              <a:t>magnetic</a:t>
            </a:r>
            <a:r>
              <a:rPr lang="fr-CH" sz="1224" dirty="0"/>
              <a:t> </a:t>
            </a:r>
            <a:r>
              <a:rPr lang="fr-CH" sz="1224" dirty="0" err="1"/>
              <a:t>bias</a:t>
            </a:r>
            <a:r>
              <a:rPr lang="fr-CH" sz="1224" dirty="0"/>
              <a:t> </a:t>
            </a:r>
            <a:r>
              <a:rPr lang="fr-CH" sz="1224" dirty="0" err="1"/>
              <a:t>field</a:t>
            </a:r>
            <a:endParaRPr lang="fr-CH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fr-CH" sz="1224" dirty="0"/>
              <a:t>Magnetic </a:t>
            </a:r>
            <a:r>
              <a:rPr lang="fr-CH" sz="1224" dirty="0" err="1"/>
              <a:t>field</a:t>
            </a:r>
            <a:r>
              <a:rPr lang="fr-CH" sz="1224" dirty="0"/>
              <a:t> variation translates </a:t>
            </a:r>
            <a:r>
              <a:rPr lang="fr-CH" sz="1224" dirty="0" err="1"/>
              <a:t>into</a:t>
            </a:r>
            <a:r>
              <a:rPr lang="fr-CH" sz="1224" dirty="0"/>
              <a:t> timing variation of </a:t>
            </a:r>
            <a:r>
              <a:rPr lang="fr-CH" sz="1224" dirty="0" err="1"/>
              <a:t>emission</a:t>
            </a:r>
            <a:endParaRPr lang="fr-CH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Feedback control of center frequency to adjust to outer magnetic field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Increase sensitivity through optical amplification 					             of emitted signal (</a:t>
            </a:r>
            <a:r>
              <a:rPr lang="en-US" sz="1224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1224" dirty="0"/>
              <a:t>laser)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Realizes single spin detection, time division multiplexing 					            to address several spins (vector measurement)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en-US" sz="1224" dirty="0"/>
          </a:p>
        </p:txBody>
      </p:sp>
      <p:grpSp>
        <p:nvGrpSpPr>
          <p:cNvPr id="809994" name="Group 809993">
            <a:extLst>
              <a:ext uri="{FF2B5EF4-FFF2-40B4-BE49-F238E27FC236}">
                <a16:creationId xmlns:a16="http://schemas.microsoft.com/office/drawing/2014/main" id="{E4ECA39F-3217-1E7D-1CF1-2ABCF1B5ADE8}"/>
              </a:ext>
            </a:extLst>
          </p:cNvPr>
          <p:cNvGrpSpPr/>
          <p:nvPr/>
        </p:nvGrpSpPr>
        <p:grpSpPr>
          <a:xfrm>
            <a:off x="2926322" y="3023900"/>
            <a:ext cx="5836256" cy="2061322"/>
            <a:chOff x="2926322" y="3023900"/>
            <a:chExt cx="5836256" cy="206132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27A073B-D689-9DCB-DA6E-A96F058E2A15}"/>
                </a:ext>
              </a:extLst>
            </p:cNvPr>
            <p:cNvSpPr txBox="1"/>
            <p:nvPr/>
          </p:nvSpPr>
          <p:spPr>
            <a:xfrm>
              <a:off x="4073510" y="3451538"/>
              <a:ext cx="870703" cy="50783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NV </a:t>
              </a:r>
            </a:p>
            <a:p>
              <a:pPr algn="ctr"/>
              <a:r>
                <a:rPr lang="fr-CH" dirty="0"/>
                <a:t>Diamond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BB76D59-610D-6A43-35C6-FBC5A30EDB9B}"/>
                </a:ext>
              </a:extLst>
            </p:cNvPr>
            <p:cNvSpPr txBox="1"/>
            <p:nvPr/>
          </p:nvSpPr>
          <p:spPr>
            <a:xfrm>
              <a:off x="2926322" y="3442294"/>
              <a:ext cx="872739" cy="507831"/>
            </a:xfrm>
            <a:prstGeom prst="rect">
              <a:avLst/>
            </a:prstGeom>
            <a:noFill/>
            <a:ln w="19050">
              <a:solidFill>
                <a:srgbClr val="92D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CH" dirty="0"/>
                <a:t>532nm</a:t>
              </a:r>
            </a:p>
            <a:p>
              <a:pPr algn="ctr"/>
              <a:r>
                <a:rPr lang="fr-CH" dirty="0"/>
                <a:t>Excitation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0DA886-50D8-7C6D-D27C-1B11A365D766}"/>
                </a:ext>
              </a:extLst>
            </p:cNvPr>
            <p:cNvSpPr txBox="1"/>
            <p:nvPr/>
          </p:nvSpPr>
          <p:spPr>
            <a:xfrm>
              <a:off x="5232528" y="3438129"/>
              <a:ext cx="870656" cy="50783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1046nm</a:t>
              </a:r>
            </a:p>
            <a:p>
              <a:pPr algn="ctr"/>
              <a:r>
                <a:rPr lang="fr-CH" dirty="0"/>
                <a:t>Emission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70A060-880A-7060-CFC4-A520EE330AA8}"/>
                </a:ext>
              </a:extLst>
            </p:cNvPr>
            <p:cNvSpPr txBox="1"/>
            <p:nvPr/>
          </p:nvSpPr>
          <p:spPr>
            <a:xfrm>
              <a:off x="6377633" y="3451537"/>
              <a:ext cx="870656" cy="50783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Optical</a:t>
              </a:r>
            </a:p>
            <a:p>
              <a:pPr algn="ctr"/>
              <a:r>
                <a:rPr lang="fr-CH" dirty="0" err="1"/>
                <a:t>Cavity</a:t>
              </a:r>
              <a:endParaRPr lang="fr-CH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E0606B-9970-43D5-A689-6D1FC0B3AD52}"/>
                </a:ext>
              </a:extLst>
            </p:cNvPr>
            <p:cNvSpPr txBox="1"/>
            <p:nvPr/>
          </p:nvSpPr>
          <p:spPr>
            <a:xfrm>
              <a:off x="7522738" y="3438128"/>
              <a:ext cx="870656" cy="50783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Photo</a:t>
              </a:r>
            </a:p>
            <a:p>
              <a:pPr algn="ctr"/>
              <a:r>
                <a:rPr lang="fr-CH" dirty="0"/>
                <a:t>Detector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D35D0CA-C5DF-0BAE-EE65-F6B4A69199D2}"/>
                </a:ext>
              </a:extLst>
            </p:cNvPr>
            <p:cNvSpPr txBox="1"/>
            <p:nvPr/>
          </p:nvSpPr>
          <p:spPr>
            <a:xfrm>
              <a:off x="3944604" y="4214481"/>
              <a:ext cx="1084912" cy="50783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 err="1"/>
                <a:t>Tunable</a:t>
              </a:r>
              <a:r>
                <a:rPr lang="fr-CH" dirty="0"/>
                <a:t> </a:t>
              </a:r>
            </a:p>
            <a:p>
              <a:pPr algn="ctr"/>
              <a:r>
                <a:rPr lang="fr-CH" dirty="0"/>
                <a:t>RF excitation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4D4A06-6801-736F-3EFF-DCD06026EC97}"/>
                </a:ext>
              </a:extLst>
            </p:cNvPr>
            <p:cNvSpPr txBox="1"/>
            <p:nvPr/>
          </p:nvSpPr>
          <p:spPr>
            <a:xfrm>
              <a:off x="5263648" y="4214482"/>
              <a:ext cx="932071" cy="50783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Feedback </a:t>
              </a:r>
            </a:p>
            <a:p>
              <a:pPr algn="ctr"/>
              <a:r>
                <a:rPr lang="fr-CH" dirty="0"/>
                <a:t>Controller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C0EFEBC-BE61-AADB-B09B-66235D199E08}"/>
                </a:ext>
              </a:extLst>
            </p:cNvPr>
            <p:cNvSpPr txBox="1"/>
            <p:nvPr/>
          </p:nvSpPr>
          <p:spPr>
            <a:xfrm>
              <a:off x="6429850" y="4218450"/>
              <a:ext cx="1280153" cy="50783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dirty="0"/>
                <a:t>Timing</a:t>
              </a:r>
            </a:p>
            <a:p>
              <a:pPr algn="ctr"/>
              <a:r>
                <a:rPr lang="fr-CH" dirty="0" err="1"/>
                <a:t>Measurement</a:t>
              </a:r>
              <a:endParaRPr lang="fr-CH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7EFCE06-69EA-E44D-D059-F1A251A37AF9}"/>
                </a:ext>
              </a:extLst>
            </p:cNvPr>
            <p:cNvCxnSpPr/>
            <p:nvPr/>
          </p:nvCxnSpPr>
          <p:spPr>
            <a:xfrm>
              <a:off x="3799061" y="3685026"/>
              <a:ext cx="274449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3597F12-4BD0-A4AE-5982-1A6FE16056DE}"/>
                </a:ext>
              </a:extLst>
            </p:cNvPr>
            <p:cNvCxnSpPr/>
            <p:nvPr/>
          </p:nvCxnSpPr>
          <p:spPr>
            <a:xfrm>
              <a:off x="4944213" y="3685026"/>
              <a:ext cx="2744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7D15410-E43B-B6D0-29AB-F173AD51F8DB}"/>
                </a:ext>
              </a:extLst>
            </p:cNvPr>
            <p:cNvCxnSpPr/>
            <p:nvPr/>
          </p:nvCxnSpPr>
          <p:spPr>
            <a:xfrm>
              <a:off x="6103184" y="3689319"/>
              <a:ext cx="2744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3E19F9A-2C4B-0D68-05DA-F5BB2F353C41}"/>
                </a:ext>
              </a:extLst>
            </p:cNvPr>
            <p:cNvCxnSpPr/>
            <p:nvPr/>
          </p:nvCxnSpPr>
          <p:spPr>
            <a:xfrm>
              <a:off x="7248289" y="3701159"/>
              <a:ext cx="27444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0866471-572E-AD0B-2B5F-BEFD6AB1E023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8393394" y="3692044"/>
              <a:ext cx="36918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B0FE16D-4575-67B9-1830-204AD8962268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7710003" y="4468396"/>
              <a:ext cx="1052575" cy="397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CF20B38-600D-2067-8701-50B2E68C6EDD}"/>
                </a:ext>
              </a:extLst>
            </p:cNvPr>
            <p:cNvCxnSpPr>
              <a:cxnSpLocks/>
            </p:cNvCxnSpPr>
            <p:nvPr/>
          </p:nvCxnSpPr>
          <p:spPr>
            <a:xfrm>
              <a:off x="8762578" y="3692044"/>
              <a:ext cx="0" cy="7763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88AB26B-5328-BC27-30BA-D4258777EA21}"/>
                </a:ext>
              </a:extLst>
            </p:cNvPr>
            <p:cNvCxnSpPr>
              <a:cxnSpLocks/>
              <a:stCxn id="12" idx="1"/>
              <a:endCxn id="11" idx="3"/>
            </p:cNvCxnSpPr>
            <p:nvPr/>
          </p:nvCxnSpPr>
          <p:spPr>
            <a:xfrm flipH="1" flipV="1">
              <a:off x="6195719" y="4468398"/>
              <a:ext cx="234131" cy="39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9F743F9-F32F-2431-DD10-21F4CB6838F9}"/>
                </a:ext>
              </a:extLst>
            </p:cNvPr>
            <p:cNvCxnSpPr/>
            <p:nvPr/>
          </p:nvCxnSpPr>
          <p:spPr>
            <a:xfrm flipH="1" flipV="1">
              <a:off x="5037030" y="4463205"/>
              <a:ext cx="234132" cy="39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984" name="Straight Arrow Connector 809983">
              <a:extLst>
                <a:ext uri="{FF2B5EF4-FFF2-40B4-BE49-F238E27FC236}">
                  <a16:creationId xmlns:a16="http://schemas.microsoft.com/office/drawing/2014/main" id="{6253A98C-D7BF-39BC-676B-170FD22C7F7D}"/>
                </a:ext>
              </a:extLst>
            </p:cNvPr>
            <p:cNvCxnSpPr/>
            <p:nvPr/>
          </p:nvCxnSpPr>
          <p:spPr>
            <a:xfrm flipV="1">
              <a:off x="4508861" y="3952664"/>
              <a:ext cx="0" cy="255112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990" name="Straight Arrow Connector 809989">
              <a:extLst>
                <a:ext uri="{FF2B5EF4-FFF2-40B4-BE49-F238E27FC236}">
                  <a16:creationId xmlns:a16="http://schemas.microsoft.com/office/drawing/2014/main" id="{CBA46C15-AC16-616C-FF8A-259C3C81276E}"/>
                </a:ext>
              </a:extLst>
            </p:cNvPr>
            <p:cNvCxnSpPr>
              <a:endCxn id="3" idx="0"/>
            </p:cNvCxnSpPr>
            <p:nvPr/>
          </p:nvCxnSpPr>
          <p:spPr>
            <a:xfrm>
              <a:off x="4508861" y="3105477"/>
              <a:ext cx="1" cy="346061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9991" name="TextBox 809990">
              <a:extLst>
                <a:ext uri="{FF2B5EF4-FFF2-40B4-BE49-F238E27FC236}">
                  <a16:creationId xmlns:a16="http://schemas.microsoft.com/office/drawing/2014/main" id="{927B62C4-AFE4-2E27-2114-260EE076F249}"/>
                </a:ext>
              </a:extLst>
            </p:cNvPr>
            <p:cNvSpPr txBox="1"/>
            <p:nvPr/>
          </p:nvSpPr>
          <p:spPr>
            <a:xfrm>
              <a:off x="4487060" y="3023900"/>
              <a:ext cx="27924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B</a:t>
              </a:r>
            </a:p>
          </p:txBody>
        </p:sp>
        <p:sp>
          <p:nvSpPr>
            <p:cNvPr id="809992" name="TextBox 809991">
              <a:extLst>
                <a:ext uri="{FF2B5EF4-FFF2-40B4-BE49-F238E27FC236}">
                  <a16:creationId xmlns:a16="http://schemas.microsoft.com/office/drawing/2014/main" id="{8B67BF63-96E2-F02C-D352-B1EF749C6F94}"/>
                </a:ext>
              </a:extLst>
            </p:cNvPr>
            <p:cNvSpPr txBox="1"/>
            <p:nvPr/>
          </p:nvSpPr>
          <p:spPr>
            <a:xfrm>
              <a:off x="5823450" y="4755909"/>
              <a:ext cx="130125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B </a:t>
              </a:r>
              <a:r>
                <a:rPr lang="fr-CH" dirty="0" err="1"/>
                <a:t>measurement</a:t>
              </a:r>
              <a:endParaRPr lang="fr-CH" dirty="0"/>
            </a:p>
          </p:txBody>
        </p:sp>
        <p:sp>
          <p:nvSpPr>
            <p:cNvPr id="809993" name="Arrow: Down 809992">
              <a:extLst>
                <a:ext uri="{FF2B5EF4-FFF2-40B4-BE49-F238E27FC236}">
                  <a16:creationId xmlns:a16="http://schemas.microsoft.com/office/drawing/2014/main" id="{804B7783-3363-AE8F-7540-A4B9EAB8BC35}"/>
                </a:ext>
              </a:extLst>
            </p:cNvPr>
            <p:cNvSpPr/>
            <p:nvPr/>
          </p:nvSpPr>
          <p:spPr>
            <a:xfrm>
              <a:off x="5667856" y="4726679"/>
              <a:ext cx="177596" cy="358543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810010" name="Group 810009">
            <a:extLst>
              <a:ext uri="{FF2B5EF4-FFF2-40B4-BE49-F238E27FC236}">
                <a16:creationId xmlns:a16="http://schemas.microsoft.com/office/drawing/2014/main" id="{69674ADF-0DA4-D3F1-C86D-07395737A6F3}"/>
              </a:ext>
            </a:extLst>
          </p:cNvPr>
          <p:cNvGrpSpPr/>
          <p:nvPr/>
        </p:nvGrpSpPr>
        <p:grpSpPr>
          <a:xfrm>
            <a:off x="-28530" y="3319953"/>
            <a:ext cx="2954852" cy="1470995"/>
            <a:chOff x="-28530" y="3442294"/>
            <a:chExt cx="2954852" cy="1470995"/>
          </a:xfrm>
        </p:grpSpPr>
        <p:cxnSp>
          <p:nvCxnSpPr>
            <p:cNvPr id="809996" name="Straight Arrow Connector 809995">
              <a:extLst>
                <a:ext uri="{FF2B5EF4-FFF2-40B4-BE49-F238E27FC236}">
                  <a16:creationId xmlns:a16="http://schemas.microsoft.com/office/drawing/2014/main" id="{7A73F599-BF94-6493-9A54-AB42EDC521C3}"/>
                </a:ext>
              </a:extLst>
            </p:cNvPr>
            <p:cNvCxnSpPr/>
            <p:nvPr/>
          </p:nvCxnSpPr>
          <p:spPr>
            <a:xfrm>
              <a:off x="315532" y="4320862"/>
              <a:ext cx="26107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998" name="Straight Arrow Connector 809997">
              <a:extLst>
                <a:ext uri="{FF2B5EF4-FFF2-40B4-BE49-F238E27FC236}">
                  <a16:creationId xmlns:a16="http://schemas.microsoft.com/office/drawing/2014/main" id="{CFD20E8E-2709-98F9-3013-391445F719EF}"/>
                </a:ext>
              </a:extLst>
            </p:cNvPr>
            <p:cNvCxnSpPr/>
            <p:nvPr/>
          </p:nvCxnSpPr>
          <p:spPr>
            <a:xfrm flipV="1">
              <a:off x="431442" y="3567448"/>
              <a:ext cx="0" cy="12556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9999" name="Freeform: Shape 809998">
              <a:extLst>
                <a:ext uri="{FF2B5EF4-FFF2-40B4-BE49-F238E27FC236}">
                  <a16:creationId xmlns:a16="http://schemas.microsoft.com/office/drawing/2014/main" id="{ED271AF8-6E17-CAB8-729E-1F86C92ED2C3}"/>
                </a:ext>
              </a:extLst>
            </p:cNvPr>
            <p:cNvSpPr/>
            <p:nvPr/>
          </p:nvSpPr>
          <p:spPr>
            <a:xfrm>
              <a:off x="437882" y="3741313"/>
              <a:ext cx="1004552" cy="585988"/>
            </a:xfrm>
            <a:custGeom>
              <a:avLst/>
              <a:gdLst>
                <a:gd name="connsiteX0" fmla="*/ 0 w 1004552"/>
                <a:gd name="connsiteY0" fmla="*/ 585988 h 585988"/>
                <a:gd name="connsiteX1" fmla="*/ 502276 w 1004552"/>
                <a:gd name="connsiteY1" fmla="*/ 0 h 585988"/>
                <a:gd name="connsiteX2" fmla="*/ 1004552 w 1004552"/>
                <a:gd name="connsiteY2" fmla="*/ 585988 h 58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4552" h="585988">
                  <a:moveTo>
                    <a:pt x="0" y="585988"/>
                  </a:moveTo>
                  <a:cubicBezTo>
                    <a:pt x="167425" y="292994"/>
                    <a:pt x="334851" y="0"/>
                    <a:pt x="502276" y="0"/>
                  </a:cubicBezTo>
                  <a:cubicBezTo>
                    <a:pt x="669701" y="0"/>
                    <a:pt x="837126" y="292994"/>
                    <a:pt x="1004552" y="58598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10000" name="Freeform: Shape 809999">
              <a:extLst>
                <a:ext uri="{FF2B5EF4-FFF2-40B4-BE49-F238E27FC236}">
                  <a16:creationId xmlns:a16="http://schemas.microsoft.com/office/drawing/2014/main" id="{EA6735FD-48E2-66EA-1084-48E9611CBE2A}"/>
                </a:ext>
              </a:extLst>
            </p:cNvPr>
            <p:cNvSpPr/>
            <p:nvPr/>
          </p:nvSpPr>
          <p:spPr>
            <a:xfrm rot="10800000">
              <a:off x="1440436" y="4327301"/>
              <a:ext cx="1004552" cy="585988"/>
            </a:xfrm>
            <a:custGeom>
              <a:avLst/>
              <a:gdLst>
                <a:gd name="connsiteX0" fmla="*/ 0 w 1004552"/>
                <a:gd name="connsiteY0" fmla="*/ 585988 h 585988"/>
                <a:gd name="connsiteX1" fmla="*/ 502276 w 1004552"/>
                <a:gd name="connsiteY1" fmla="*/ 0 h 585988"/>
                <a:gd name="connsiteX2" fmla="*/ 1004552 w 1004552"/>
                <a:gd name="connsiteY2" fmla="*/ 585988 h 58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4552" h="585988">
                  <a:moveTo>
                    <a:pt x="0" y="585988"/>
                  </a:moveTo>
                  <a:cubicBezTo>
                    <a:pt x="167425" y="292994"/>
                    <a:pt x="334851" y="0"/>
                    <a:pt x="502276" y="0"/>
                  </a:cubicBezTo>
                  <a:cubicBezTo>
                    <a:pt x="669701" y="0"/>
                    <a:pt x="837126" y="292994"/>
                    <a:pt x="1004552" y="58598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10001" name="TextBox 810000">
              <a:extLst>
                <a:ext uri="{FF2B5EF4-FFF2-40B4-BE49-F238E27FC236}">
                  <a16:creationId xmlns:a16="http://schemas.microsoft.com/office/drawing/2014/main" id="{EAF16CE6-C201-61F5-E3C0-8F0B0E2411C2}"/>
                </a:ext>
              </a:extLst>
            </p:cNvPr>
            <p:cNvSpPr txBox="1"/>
            <p:nvPr/>
          </p:nvSpPr>
          <p:spPr>
            <a:xfrm>
              <a:off x="-28530" y="4177260"/>
              <a:ext cx="53444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i="1" dirty="0" err="1"/>
                <a:t>f</a:t>
              </a:r>
              <a:r>
                <a:rPr lang="fr-CH" baseline="-25000" dirty="0" err="1"/>
                <a:t>center</a:t>
              </a:r>
              <a:endParaRPr lang="fr-CH" baseline="-25000" dirty="0"/>
            </a:p>
          </p:txBody>
        </p:sp>
        <p:sp>
          <p:nvSpPr>
            <p:cNvPr id="810002" name="TextBox 810001">
              <a:extLst>
                <a:ext uri="{FF2B5EF4-FFF2-40B4-BE49-F238E27FC236}">
                  <a16:creationId xmlns:a16="http://schemas.microsoft.com/office/drawing/2014/main" id="{B69AAB54-1D11-D2F0-EC95-1D4E23C5CCC2}"/>
                </a:ext>
              </a:extLst>
            </p:cNvPr>
            <p:cNvSpPr txBox="1"/>
            <p:nvPr/>
          </p:nvSpPr>
          <p:spPr>
            <a:xfrm>
              <a:off x="457928" y="3442294"/>
              <a:ext cx="33534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Δ</a:t>
              </a:r>
              <a:r>
                <a:rPr lang="fr-CH" i="1" dirty="0"/>
                <a:t>f</a:t>
              </a:r>
              <a:endParaRPr lang="fr-CH" i="1" baseline="-25000" dirty="0"/>
            </a:p>
          </p:txBody>
        </p:sp>
        <p:sp>
          <p:nvSpPr>
            <p:cNvPr id="810003" name="TextBox 810002">
              <a:extLst>
                <a:ext uri="{FF2B5EF4-FFF2-40B4-BE49-F238E27FC236}">
                  <a16:creationId xmlns:a16="http://schemas.microsoft.com/office/drawing/2014/main" id="{C3FFFC43-46FC-8F20-A1FC-F6B9A101728C}"/>
                </a:ext>
              </a:extLst>
            </p:cNvPr>
            <p:cNvSpPr txBox="1"/>
            <p:nvPr/>
          </p:nvSpPr>
          <p:spPr>
            <a:xfrm>
              <a:off x="2664451" y="4313164"/>
              <a:ext cx="24237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i="1" dirty="0"/>
                <a:t>t</a:t>
              </a:r>
              <a:endParaRPr lang="fr-CH" i="1" baseline="-25000" dirty="0"/>
            </a:p>
          </p:txBody>
        </p:sp>
        <p:sp>
          <p:nvSpPr>
            <p:cNvPr id="810004" name="TextBox 810003">
              <a:extLst>
                <a:ext uri="{FF2B5EF4-FFF2-40B4-BE49-F238E27FC236}">
                  <a16:creationId xmlns:a16="http://schemas.microsoft.com/office/drawing/2014/main" id="{A6354B7E-AA6A-B4C0-502F-D00A612CF43B}"/>
                </a:ext>
              </a:extLst>
            </p:cNvPr>
            <p:cNvSpPr txBox="1"/>
            <p:nvPr/>
          </p:nvSpPr>
          <p:spPr>
            <a:xfrm>
              <a:off x="2320199" y="4057735"/>
              <a:ext cx="31451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i="1" dirty="0"/>
                <a:t>T</a:t>
              </a:r>
              <a:r>
                <a:rPr lang="fr-CH" baseline="-25000" dirty="0"/>
                <a:t>s</a:t>
              </a:r>
            </a:p>
          </p:txBody>
        </p:sp>
        <p:cxnSp>
          <p:nvCxnSpPr>
            <p:cNvPr id="810006" name="Straight Connector 810005">
              <a:extLst>
                <a:ext uri="{FF2B5EF4-FFF2-40B4-BE49-F238E27FC236}">
                  <a16:creationId xmlns:a16="http://schemas.microsoft.com/office/drawing/2014/main" id="{448AA4C0-A14B-4857-F694-7ADC3B7AECED}"/>
                </a:ext>
              </a:extLst>
            </p:cNvPr>
            <p:cNvCxnSpPr/>
            <p:nvPr/>
          </p:nvCxnSpPr>
          <p:spPr>
            <a:xfrm flipV="1">
              <a:off x="1165538" y="3592335"/>
              <a:ext cx="0" cy="72852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0007" name="TextBox 810006">
              <a:extLst>
                <a:ext uri="{FF2B5EF4-FFF2-40B4-BE49-F238E27FC236}">
                  <a16:creationId xmlns:a16="http://schemas.microsoft.com/office/drawing/2014/main" id="{A593928A-5F4E-FB22-0B0D-2C47DC918229}"/>
                </a:ext>
              </a:extLst>
            </p:cNvPr>
            <p:cNvSpPr txBox="1"/>
            <p:nvPr/>
          </p:nvSpPr>
          <p:spPr>
            <a:xfrm>
              <a:off x="1081814" y="4344686"/>
              <a:ext cx="44967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i="1" dirty="0" err="1"/>
                <a:t>t</a:t>
              </a:r>
              <a:r>
                <a:rPr lang="fr-CH" baseline="-25000" dirty="0" err="1"/>
                <a:t>light</a:t>
              </a:r>
              <a:endParaRPr lang="fr-CH" baseline="-25000" dirty="0"/>
            </a:p>
          </p:txBody>
        </p:sp>
        <p:cxnSp>
          <p:nvCxnSpPr>
            <p:cNvPr id="810009" name="Straight Arrow Connector 810008">
              <a:extLst>
                <a:ext uri="{FF2B5EF4-FFF2-40B4-BE49-F238E27FC236}">
                  <a16:creationId xmlns:a16="http://schemas.microsoft.com/office/drawing/2014/main" id="{708B6BEE-F35B-5F41-C117-CA0CF14F7BA3}"/>
                </a:ext>
              </a:extLst>
            </p:cNvPr>
            <p:cNvCxnSpPr>
              <a:endCxn id="810000" idx="2"/>
            </p:cNvCxnSpPr>
            <p:nvPr/>
          </p:nvCxnSpPr>
          <p:spPr>
            <a:xfrm>
              <a:off x="1165538" y="4320862"/>
              <a:ext cx="276896" cy="643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2262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1E626-CDBA-647B-C9C5-AF82A8096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A3CACE91-9E82-FDA2-4D68-2653770220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 err="1"/>
              <a:t>Requirements</a:t>
            </a:r>
            <a:endParaRPr lang="fr-FR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555829-024B-0280-2DC8-CBF9C9CBB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462" y="1301936"/>
            <a:ext cx="4444678" cy="30267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BED053-CF2E-6387-AE8B-10B2587EDBE5}"/>
              </a:ext>
            </a:extLst>
          </p:cNvPr>
          <p:cNvSpPr txBox="1"/>
          <p:nvPr/>
        </p:nvSpPr>
        <p:spPr>
          <a:xfrm>
            <a:off x="819085" y="4436569"/>
            <a:ext cx="5575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From : C. </a:t>
            </a:r>
            <a:r>
              <a:rPr lang="fr-CH" sz="1000" dirty="0" err="1"/>
              <a:t>Deans</a:t>
            </a:r>
            <a:r>
              <a:rPr lang="fr-CH" sz="1000" dirty="0"/>
              <a:t>, T. Valenzuela, M. </a:t>
            </a:r>
            <a:r>
              <a:rPr lang="fr-CH" sz="1000" dirty="0" err="1"/>
              <a:t>Bason</a:t>
            </a:r>
            <a:r>
              <a:rPr lang="fr-CH" sz="1000" dirty="0"/>
              <a:t>, Quantum </a:t>
            </a:r>
            <a:r>
              <a:rPr lang="fr-CH" sz="1000" dirty="0" err="1"/>
              <a:t>Magnetometry</a:t>
            </a:r>
            <a:r>
              <a:rPr lang="fr-CH" sz="1000" dirty="0"/>
              <a:t> for </a:t>
            </a:r>
            <a:r>
              <a:rPr lang="fr-CH" sz="1000" dirty="0" err="1"/>
              <a:t>Space</a:t>
            </a:r>
            <a:r>
              <a:rPr lang="fr-CH" sz="1000" dirty="0"/>
              <a:t>, International </a:t>
            </a:r>
            <a:r>
              <a:rPr lang="fr-CH" sz="1000" dirty="0" err="1"/>
              <a:t>Conference</a:t>
            </a:r>
            <a:r>
              <a:rPr lang="fr-CH" sz="1000" dirty="0"/>
              <a:t> on </a:t>
            </a:r>
            <a:r>
              <a:rPr lang="fr-CH" sz="1000" dirty="0" err="1"/>
              <a:t>Space</a:t>
            </a:r>
            <a:r>
              <a:rPr lang="fr-CH" sz="1000" dirty="0"/>
              <a:t> </a:t>
            </a:r>
            <a:r>
              <a:rPr lang="fr-CH" sz="1000" dirty="0" err="1"/>
              <a:t>Optics</a:t>
            </a:r>
            <a:r>
              <a:rPr lang="fr-CH" sz="1000" dirty="0"/>
              <a:t>, Dubrovnik,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40FEEC-A66B-12F7-2604-6E0FBD20D51C}"/>
              </a:ext>
            </a:extLst>
          </p:cNvPr>
          <p:cNvSpPr txBox="1"/>
          <p:nvPr/>
        </p:nvSpPr>
        <p:spPr>
          <a:xfrm>
            <a:off x="6031053" y="1301936"/>
            <a:ext cx="21655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Bandwith</a:t>
            </a:r>
            <a:r>
              <a:rPr lang="fr-CH" sz="1400" dirty="0"/>
              <a:t> </a:t>
            </a:r>
            <a:r>
              <a:rPr lang="fr-CH" sz="1400" dirty="0" err="1"/>
              <a:t>required</a:t>
            </a:r>
            <a:r>
              <a:rPr lang="fr-CH" sz="1400" dirty="0"/>
              <a:t> for </a:t>
            </a:r>
          </a:p>
          <a:p>
            <a:r>
              <a:rPr lang="fr-CH" sz="1400" dirty="0"/>
              <a:t>1km </a:t>
            </a:r>
            <a:r>
              <a:rPr lang="fr-CH" sz="1400" dirty="0" err="1"/>
              <a:t>trajectory</a:t>
            </a:r>
            <a:r>
              <a:rPr lang="fr-CH" sz="1400" dirty="0"/>
              <a:t> </a:t>
            </a:r>
            <a:r>
              <a:rPr lang="fr-CH" sz="1400" dirty="0" err="1"/>
              <a:t>resolution</a:t>
            </a:r>
            <a:r>
              <a:rPr lang="fr-CH" sz="1400" dirty="0"/>
              <a:t> : </a:t>
            </a:r>
          </a:p>
          <a:p>
            <a:r>
              <a:rPr lang="fr-CH" sz="1400" dirty="0"/>
              <a:t>approx. </a:t>
            </a:r>
            <a:r>
              <a:rPr lang="fr-CH" sz="1400" b="1" dirty="0"/>
              <a:t>7Hz</a:t>
            </a:r>
          </a:p>
        </p:txBody>
      </p:sp>
    </p:spTree>
    <p:extLst>
      <p:ext uri="{BB962C8B-B14F-4D97-AF65-F5344CB8AC3E}">
        <p14:creationId xmlns:p14="http://schemas.microsoft.com/office/powerpoint/2010/main" val="4089484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CCF5-6A1C-92EB-6C2C-BF0552660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EC19135C-E08A-C6B2-C268-290F645B6A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 err="1"/>
              <a:t>Magnetometer</a:t>
            </a:r>
            <a:r>
              <a:rPr lang="fr-FR" sz="2400" dirty="0"/>
              <a:t> </a:t>
            </a:r>
            <a:r>
              <a:rPr lang="fr-FR" sz="2400" dirty="0" err="1"/>
              <a:t>proposal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4D5B26C1-14EE-62E3-586C-C50E36E371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83125" y="1381905"/>
            <a:ext cx="7663912" cy="384530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 err="1"/>
              <a:t>Fibre</a:t>
            </a:r>
            <a:r>
              <a:rPr lang="en-US" sz="1224" dirty="0"/>
              <a:t>-tip mounted NV diamond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Wire coil for bias magnetic field and RF excitation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Classic ODMR read-out , vector measurement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052916-6F18-C126-75BF-6F7AA2CD2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125" y="1214323"/>
            <a:ext cx="7328155" cy="31194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05D078-D488-804F-5D9C-D28B88BAC566}"/>
              </a:ext>
            </a:extLst>
          </p:cNvPr>
          <p:cNvSpPr txBox="1"/>
          <p:nvPr/>
        </p:nvSpPr>
        <p:spPr>
          <a:xfrm>
            <a:off x="5215081" y="4165384"/>
            <a:ext cx="3680816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  <a:p>
            <a:r>
              <a:rPr lang="fr-CH" sz="900" dirty="0"/>
              <a:t>J. </a:t>
            </a:r>
            <a:r>
              <a:rPr lang="fr-CH" sz="900" dirty="0" err="1"/>
              <a:t>Homrighausen</a:t>
            </a:r>
            <a:r>
              <a:rPr lang="fr-CH" sz="900" dirty="0"/>
              <a:t>, F. Hoffmann, J. </a:t>
            </a:r>
            <a:r>
              <a:rPr lang="fr-CH" sz="900" dirty="0" err="1"/>
              <a:t>Pogorzelski</a:t>
            </a:r>
            <a:r>
              <a:rPr lang="fr-CH" sz="900" dirty="0"/>
              <a:t>, P. Glösekötter, M. Gregor, </a:t>
            </a:r>
          </a:p>
          <a:p>
            <a:r>
              <a:rPr lang="fr-CH" sz="900" dirty="0" err="1"/>
              <a:t>Microscale</a:t>
            </a:r>
            <a:r>
              <a:rPr lang="fr-CH" sz="900" dirty="0"/>
              <a:t> </a:t>
            </a:r>
            <a:r>
              <a:rPr lang="fr-CH" sz="900" dirty="0" err="1"/>
              <a:t>fiber-integrated</a:t>
            </a:r>
            <a:r>
              <a:rPr lang="fr-CH" sz="900" dirty="0"/>
              <a:t> </a:t>
            </a:r>
            <a:r>
              <a:rPr lang="fr-CH" sz="900" dirty="0" err="1"/>
              <a:t>vector</a:t>
            </a:r>
            <a:r>
              <a:rPr lang="fr-CH" sz="900" dirty="0"/>
              <a:t> </a:t>
            </a:r>
            <a:r>
              <a:rPr lang="fr-CH" sz="900" dirty="0" err="1"/>
              <a:t>magnetometer</a:t>
            </a:r>
            <a:r>
              <a:rPr lang="fr-CH" sz="900" dirty="0"/>
              <a:t> with on-tip </a:t>
            </a:r>
            <a:r>
              <a:rPr lang="fr-CH" sz="900" dirty="0" err="1"/>
              <a:t>field</a:t>
            </a:r>
            <a:r>
              <a:rPr lang="fr-CH" sz="900" dirty="0"/>
              <a:t> </a:t>
            </a:r>
            <a:r>
              <a:rPr lang="fr-CH" sz="900" dirty="0" err="1"/>
              <a:t>biasing</a:t>
            </a:r>
            <a:r>
              <a:rPr lang="fr-CH" sz="900" dirty="0"/>
              <a:t> </a:t>
            </a:r>
          </a:p>
          <a:p>
            <a:r>
              <a:rPr lang="fr-CH" sz="900" dirty="0" err="1"/>
              <a:t>using</a:t>
            </a:r>
            <a:r>
              <a:rPr lang="fr-CH" sz="900" dirty="0"/>
              <a:t> N-V ensembles in </a:t>
            </a:r>
            <a:r>
              <a:rPr lang="fr-CH" sz="900" dirty="0" err="1"/>
              <a:t>diamond</a:t>
            </a:r>
            <a:r>
              <a:rPr lang="fr-CH" sz="900" dirty="0"/>
              <a:t> </a:t>
            </a:r>
            <a:r>
              <a:rPr lang="fr-CH" sz="900" dirty="0" err="1"/>
              <a:t>microcrystals</a:t>
            </a:r>
            <a:r>
              <a:rPr lang="fr-CH" sz="900" dirty="0"/>
              <a:t>, </a:t>
            </a:r>
          </a:p>
          <a:p>
            <a:r>
              <a:rPr lang="fr-CH" sz="900" dirty="0"/>
              <a:t>Physical </a:t>
            </a:r>
            <a:r>
              <a:rPr lang="fr-CH" sz="900" dirty="0" err="1"/>
              <a:t>Review</a:t>
            </a:r>
            <a:r>
              <a:rPr lang="fr-CH" sz="900" dirty="0"/>
              <a:t> </a:t>
            </a:r>
            <a:r>
              <a:rPr lang="fr-CH" sz="900" dirty="0" err="1"/>
              <a:t>Applied</a:t>
            </a:r>
            <a:r>
              <a:rPr lang="fr-CH" sz="900" dirty="0"/>
              <a:t> 22, 034029, 2024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38563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AA65B-A19D-750A-1471-FB6F646F2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CABA974C-C9B8-11A5-9244-907C554622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/>
              <a:t>Platform </a:t>
            </a:r>
            <a:r>
              <a:rPr lang="fr-FR" sz="2400" dirty="0" err="1"/>
              <a:t>integration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C64D1C37-6115-2793-5DD6-A8185C6052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83124" y="1381905"/>
            <a:ext cx="4757503" cy="3845308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Envisaged integration with 3U </a:t>
            </a:r>
            <a:r>
              <a:rPr lang="en-US" sz="1224" dirty="0" err="1"/>
              <a:t>Cubesat</a:t>
            </a:r>
            <a:r>
              <a:rPr lang="en-US" sz="1224" dirty="0"/>
              <a:t> platform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3-axes orientation stabilized platform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2 sensing heads per direction, for platform magnetic field discrimination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3 booms for redundancy, ease of calibration, direction measurement performance improvement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Boom can be flex-PCB with integrated optical fibers, length &gt;1m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Boom unrolled from platform during commissioning, e.g. using shape memory alloy actuation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Triangular rigidification structure in deployed state to increase precision of sensing head orientation : pyramid configuration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Edges of triangular plane structure used as communication antenna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1224" dirty="0"/>
              <a:t>Triangular surface of rigidification structure used as PV panel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en-US" sz="1224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280F73-2A01-A158-CAB1-3856B3CD09CB}"/>
              </a:ext>
            </a:extLst>
          </p:cNvPr>
          <p:cNvGrpSpPr/>
          <p:nvPr/>
        </p:nvGrpSpPr>
        <p:grpSpPr>
          <a:xfrm>
            <a:off x="5853449" y="978794"/>
            <a:ext cx="3226158" cy="2376152"/>
            <a:chOff x="5970915" y="1078470"/>
            <a:chExt cx="2639863" cy="2036205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3E26BB9-9467-AB83-9430-56222B8C1948}"/>
                </a:ext>
              </a:extLst>
            </p:cNvPr>
            <p:cNvSpPr/>
            <p:nvPr/>
          </p:nvSpPr>
          <p:spPr>
            <a:xfrm rot="20788131">
              <a:off x="5970915" y="1078470"/>
              <a:ext cx="2422834" cy="1708355"/>
            </a:xfrm>
            <a:prstGeom prst="triangle">
              <a:avLst>
                <a:gd name="adj" fmla="val 12447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FAF0D0E6-1DFC-CF62-DD2C-A5AAF0CC2057}"/>
                </a:ext>
              </a:extLst>
            </p:cNvPr>
            <p:cNvSpPr/>
            <p:nvPr/>
          </p:nvSpPr>
          <p:spPr>
            <a:xfrm rot="2114813">
              <a:off x="6654978" y="1793875"/>
              <a:ext cx="910947" cy="893144"/>
            </a:xfrm>
            <a:prstGeom prst="cub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6FEED29-73CD-D25C-7924-81357433FC5A}"/>
                </a:ext>
              </a:extLst>
            </p:cNvPr>
            <p:cNvGrpSpPr/>
            <p:nvPr/>
          </p:nvGrpSpPr>
          <p:grpSpPr>
            <a:xfrm rot="10800000">
              <a:off x="6045378" y="1273175"/>
              <a:ext cx="1384300" cy="933450"/>
              <a:chOff x="0" y="0"/>
              <a:chExt cx="1384300" cy="93345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A5ED3F1-D1C8-5317-6C5B-5739E0DB30A4}"/>
                  </a:ext>
                </a:extLst>
              </p:cNvPr>
              <p:cNvCxnSpPr/>
              <p:nvPr/>
            </p:nvCxnSpPr>
            <p:spPr>
              <a:xfrm>
                <a:off x="0" y="19050"/>
                <a:ext cx="927100" cy="64135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B6FE8E2-607F-D798-DD5E-FC37CA643754}"/>
                  </a:ext>
                </a:extLst>
              </p:cNvPr>
              <p:cNvCxnSpPr/>
              <p:nvPr/>
            </p:nvCxnSpPr>
            <p:spPr>
              <a:xfrm>
                <a:off x="19050" y="0"/>
                <a:ext cx="1346200" cy="92075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5E9BEC8-8BD6-4FBE-F7E7-E580A4E8BB1E}"/>
                  </a:ext>
                </a:extLst>
              </p:cNvPr>
              <p:cNvSpPr/>
              <p:nvPr/>
            </p:nvSpPr>
            <p:spPr>
              <a:xfrm>
                <a:off x="908050" y="622300"/>
                <a:ext cx="101600" cy="101600"/>
              </a:xfrm>
              <a:prstGeom prst="ellipse">
                <a:avLst/>
              </a:prstGeom>
              <a:solidFill>
                <a:srgbClr val="EE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H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378F248-A6B5-0B47-D74D-9D4064E3D44F}"/>
                  </a:ext>
                </a:extLst>
              </p:cNvPr>
              <p:cNvSpPr/>
              <p:nvPr/>
            </p:nvSpPr>
            <p:spPr>
              <a:xfrm>
                <a:off x="1282700" y="831850"/>
                <a:ext cx="101600" cy="101600"/>
              </a:xfrm>
              <a:prstGeom prst="ellipse">
                <a:avLst/>
              </a:prstGeom>
              <a:solidFill>
                <a:srgbClr val="EE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H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B592024-8CF0-0D4D-3820-21247E591C33}"/>
                </a:ext>
              </a:extLst>
            </p:cNvPr>
            <p:cNvGrpSpPr/>
            <p:nvPr/>
          </p:nvGrpSpPr>
          <p:grpSpPr>
            <a:xfrm rot="10800000">
              <a:off x="7055028" y="2447925"/>
              <a:ext cx="1555750" cy="288925"/>
              <a:chOff x="0" y="6350"/>
              <a:chExt cx="1555750" cy="288925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B1B1268-5C24-82C7-08F7-5250F57C40B6}"/>
                  </a:ext>
                </a:extLst>
              </p:cNvPr>
              <p:cNvCxnSpPr/>
              <p:nvPr/>
            </p:nvCxnSpPr>
            <p:spPr>
              <a:xfrm flipH="1">
                <a:off x="723900" y="25400"/>
                <a:ext cx="831850" cy="13335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6DEADC5-C193-561A-E2C7-28ECA45201C9}"/>
                  </a:ext>
                </a:extLst>
              </p:cNvPr>
              <p:cNvCxnSpPr/>
              <p:nvPr/>
            </p:nvCxnSpPr>
            <p:spPr>
              <a:xfrm rot="10800000" flipV="1">
                <a:off x="50800" y="6350"/>
                <a:ext cx="1492250" cy="23495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443C35D0-1383-8962-F2C5-AB94854B51E3}"/>
                  </a:ext>
                </a:extLst>
              </p:cNvPr>
              <p:cNvSpPr/>
              <p:nvPr/>
            </p:nvSpPr>
            <p:spPr>
              <a:xfrm>
                <a:off x="698500" y="107950"/>
                <a:ext cx="101600" cy="101600"/>
              </a:xfrm>
              <a:prstGeom prst="ellipse">
                <a:avLst/>
              </a:prstGeom>
              <a:solidFill>
                <a:srgbClr val="EE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H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FFA3AE4-3D6D-4EB0-BA40-281687827122}"/>
                  </a:ext>
                </a:extLst>
              </p:cNvPr>
              <p:cNvSpPr/>
              <p:nvPr/>
            </p:nvSpPr>
            <p:spPr>
              <a:xfrm>
                <a:off x="0" y="193675"/>
                <a:ext cx="101600" cy="101600"/>
              </a:xfrm>
              <a:prstGeom prst="ellipse">
                <a:avLst/>
              </a:prstGeom>
              <a:solidFill>
                <a:srgbClr val="EE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CH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1ADE1C-684A-DFBE-D731-12B55754EBBD}"/>
                </a:ext>
              </a:extLst>
            </p:cNvPr>
            <p:cNvCxnSpPr/>
            <p:nvPr/>
          </p:nvCxnSpPr>
          <p:spPr>
            <a:xfrm flipH="1">
              <a:off x="6210478" y="2479675"/>
              <a:ext cx="463550" cy="60325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46D37BD-023D-1826-5297-B26A16C1CE4F}"/>
                </a:ext>
              </a:extLst>
            </p:cNvPr>
            <p:cNvCxnSpPr/>
            <p:nvPr/>
          </p:nvCxnSpPr>
          <p:spPr>
            <a:xfrm flipH="1">
              <a:off x="6604178" y="2498725"/>
              <a:ext cx="88900" cy="12065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FCA580F-1BCA-7A74-CB62-0020E122BC06}"/>
                </a:ext>
              </a:extLst>
            </p:cNvPr>
            <p:cNvSpPr/>
            <p:nvPr/>
          </p:nvSpPr>
          <p:spPr>
            <a:xfrm>
              <a:off x="6534328" y="2574925"/>
              <a:ext cx="101600" cy="101600"/>
            </a:xfrm>
            <a:prstGeom prst="ellipse">
              <a:avLst/>
            </a:prstGeom>
            <a:solidFill>
              <a:srgbClr val="EE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E19417C-9908-66DE-5B11-6365FFBE6FC1}"/>
                </a:ext>
              </a:extLst>
            </p:cNvPr>
            <p:cNvSpPr/>
            <p:nvPr/>
          </p:nvSpPr>
          <p:spPr>
            <a:xfrm>
              <a:off x="6153328" y="3013075"/>
              <a:ext cx="101600" cy="101600"/>
            </a:xfrm>
            <a:prstGeom prst="ellipse">
              <a:avLst/>
            </a:prstGeom>
            <a:solidFill>
              <a:srgbClr val="EE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2995086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18B65-6798-51BE-E597-862FDFE74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>
            <a:extLst>
              <a:ext uri="{FF2B5EF4-FFF2-40B4-BE49-F238E27FC236}">
                <a16:creationId xmlns:a16="http://schemas.microsoft.com/office/drawing/2014/main" id="{D98305E1-F40F-DF78-04AD-298C73EA22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26625" y="706931"/>
            <a:ext cx="6490750" cy="595005"/>
          </a:xfrm>
        </p:spPr>
        <p:txBody>
          <a:bodyPr>
            <a:normAutofit/>
          </a:bodyPr>
          <a:lstStyle/>
          <a:p>
            <a:r>
              <a:rPr lang="fr-FR" sz="2400" dirty="0"/>
              <a:t>Performance </a:t>
            </a:r>
            <a:r>
              <a:rPr lang="fr-FR" sz="2400" dirty="0" err="1"/>
              <a:t>comparison</a:t>
            </a:r>
            <a:endParaRPr lang="fr-FR" sz="2400" dirty="0"/>
          </a:p>
        </p:txBody>
      </p:sp>
      <p:sp>
        <p:nvSpPr>
          <p:cNvPr id="809987" name="Rectangle 3">
            <a:extLst>
              <a:ext uri="{FF2B5EF4-FFF2-40B4-BE49-F238E27FC236}">
                <a16:creationId xmlns:a16="http://schemas.microsoft.com/office/drawing/2014/main" id="{DF2809FE-6207-06D6-01DE-8FFE4FA76E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52659" y="3533392"/>
            <a:ext cx="4599798" cy="33951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FR" sz="1224" dirty="0"/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endParaRPr lang="fr-FR" sz="1224" dirty="0"/>
          </a:p>
          <a:p>
            <a:pPr marL="0" indent="0">
              <a:buClr>
                <a:srgbClr val="FF0000"/>
              </a:buClr>
              <a:buNone/>
            </a:pPr>
            <a:r>
              <a:rPr lang="fr-CH" sz="1000" dirty="0"/>
              <a:t>From : C. </a:t>
            </a:r>
            <a:r>
              <a:rPr lang="fr-CH" sz="1000" dirty="0" err="1"/>
              <a:t>Deans</a:t>
            </a:r>
            <a:r>
              <a:rPr lang="fr-CH" sz="1000" dirty="0"/>
              <a:t>, T. Valenzuela, M. </a:t>
            </a:r>
            <a:r>
              <a:rPr lang="fr-CH" sz="1000" dirty="0" err="1"/>
              <a:t>Bason</a:t>
            </a:r>
            <a:r>
              <a:rPr lang="fr-CH" sz="1000" dirty="0"/>
              <a:t>, Quantum </a:t>
            </a:r>
            <a:r>
              <a:rPr lang="fr-CH" sz="1000" dirty="0" err="1"/>
              <a:t>Magnetometry</a:t>
            </a:r>
            <a:r>
              <a:rPr lang="fr-CH" sz="1000" dirty="0"/>
              <a:t> for </a:t>
            </a:r>
            <a:r>
              <a:rPr lang="fr-CH" sz="1000" dirty="0" err="1"/>
              <a:t>Space</a:t>
            </a:r>
            <a:r>
              <a:rPr lang="fr-CH" sz="1000" dirty="0"/>
              <a:t>, International </a:t>
            </a:r>
            <a:r>
              <a:rPr lang="fr-CH" sz="1000" dirty="0" err="1"/>
              <a:t>Conference</a:t>
            </a:r>
            <a:r>
              <a:rPr lang="fr-CH" sz="1000" dirty="0"/>
              <a:t> on </a:t>
            </a:r>
            <a:r>
              <a:rPr lang="fr-CH" sz="1000" dirty="0" err="1"/>
              <a:t>Space</a:t>
            </a:r>
            <a:r>
              <a:rPr lang="fr-CH" sz="1000" dirty="0"/>
              <a:t> </a:t>
            </a:r>
            <a:r>
              <a:rPr lang="fr-CH" sz="1000" dirty="0" err="1"/>
              <a:t>Optics</a:t>
            </a:r>
            <a:r>
              <a:rPr lang="fr-CH" sz="1000" dirty="0"/>
              <a:t>, Dubrovnik, 2022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1224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8ADDD7-A417-09C6-F3CF-2177B3E1A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19" y="1526721"/>
            <a:ext cx="8704162" cy="2251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16A3A8-A230-01EC-968D-CF416DFD405D}"/>
              </a:ext>
            </a:extLst>
          </p:cNvPr>
          <p:cNvSpPr txBox="1"/>
          <p:nvPr/>
        </p:nvSpPr>
        <p:spPr>
          <a:xfrm>
            <a:off x="1860033" y="3727392"/>
            <a:ext cx="18149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rgbClr val="FF0000"/>
                </a:solidFill>
              </a:rPr>
              <a:t>Improve</a:t>
            </a:r>
            <a:r>
              <a:rPr lang="fr-CH" b="1" dirty="0">
                <a:solidFill>
                  <a:srgbClr val="FF0000"/>
                </a:solidFill>
              </a:rPr>
              <a:t> to 100pT/</a:t>
            </a:r>
            <a:r>
              <a:rPr lang="fr-CH" b="1" dirty="0" err="1">
                <a:solidFill>
                  <a:srgbClr val="FF0000"/>
                </a:solidFill>
              </a:rPr>
              <a:t>rtHz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62BC5AC-F37A-5896-990B-202A2C65C825}"/>
              </a:ext>
            </a:extLst>
          </p:cNvPr>
          <p:cNvCxnSpPr>
            <a:cxnSpLocks/>
          </p:cNvCxnSpPr>
          <p:nvPr/>
        </p:nvCxnSpPr>
        <p:spPr>
          <a:xfrm>
            <a:off x="1932603" y="3637387"/>
            <a:ext cx="0" cy="1747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6D8AACE-C3D6-2701-4BDC-21709C45A72E}"/>
              </a:ext>
            </a:extLst>
          </p:cNvPr>
          <p:cNvSpPr txBox="1"/>
          <p:nvPr/>
        </p:nvSpPr>
        <p:spPr>
          <a:xfrm>
            <a:off x="6791699" y="3705467"/>
            <a:ext cx="17075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With </a:t>
            </a:r>
            <a:r>
              <a:rPr lang="fr-CH" b="1" dirty="0" err="1">
                <a:solidFill>
                  <a:srgbClr val="FF0000"/>
                </a:solidFill>
              </a:rPr>
              <a:t>only</a:t>
            </a:r>
            <a:r>
              <a:rPr lang="fr-CH" b="1" dirty="0">
                <a:solidFill>
                  <a:srgbClr val="FF0000"/>
                </a:solidFill>
              </a:rPr>
              <a:t> one </a:t>
            </a:r>
            <a:r>
              <a:rPr lang="fr-CH" b="1" dirty="0" err="1">
                <a:solidFill>
                  <a:srgbClr val="FF0000"/>
                </a:solidFill>
              </a:rPr>
              <a:t>sensor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75147B-DC80-3D39-9C8E-9BD921E6A591}"/>
              </a:ext>
            </a:extLst>
          </p:cNvPr>
          <p:cNvCxnSpPr>
            <a:cxnSpLocks/>
          </p:cNvCxnSpPr>
          <p:nvPr/>
        </p:nvCxnSpPr>
        <p:spPr>
          <a:xfrm>
            <a:off x="6851959" y="3631687"/>
            <a:ext cx="0" cy="1747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7A97A38-5BC2-7C66-8839-EC18BCEFC68F}"/>
              </a:ext>
            </a:extLst>
          </p:cNvPr>
          <p:cNvSpPr txBox="1"/>
          <p:nvPr/>
        </p:nvSpPr>
        <p:spPr>
          <a:xfrm>
            <a:off x="5084030" y="3450674"/>
            <a:ext cx="39305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/>
              <a:t>kHz</a:t>
            </a:r>
          </a:p>
        </p:txBody>
      </p:sp>
    </p:spTree>
    <p:extLst>
      <p:ext uri="{BB962C8B-B14F-4D97-AF65-F5344CB8AC3E}">
        <p14:creationId xmlns:p14="http://schemas.microsoft.com/office/powerpoint/2010/main" val="3026462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esso 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AB21D"/>
      </a:accent1>
      <a:accent2>
        <a:srgbClr val="2EA662"/>
      </a:accent2>
      <a:accent3>
        <a:srgbClr val="E1DE00"/>
      </a:accent3>
      <a:accent4>
        <a:srgbClr val="00A099"/>
      </a:accent4>
      <a:accent5>
        <a:srgbClr val="000000"/>
      </a:accent5>
      <a:accent6>
        <a:srgbClr val="000000"/>
      </a:accent6>
      <a:hlink>
        <a:srgbClr val="8AB21D"/>
      </a:hlink>
      <a:folHlink>
        <a:srgbClr val="B9B8B9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I_modèle_eng_light.potx" id="{1ACC7289-6AA6-4BBD-961B-F754C159781C}" vid="{4D14FA7D-BACA-43DA-9F93-084675B6B1C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04_HEI_HEI_modèle_eng_light</Template>
  <TotalTime>0</TotalTime>
  <Words>1305</Words>
  <Application>Microsoft Office PowerPoint</Application>
  <PresentationFormat>On-screen Show (16:9)</PresentationFormat>
  <Paragraphs>160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Helvetica</vt:lpstr>
      <vt:lpstr>Helvetica Light</vt:lpstr>
      <vt:lpstr>Times New Roman</vt:lpstr>
      <vt:lpstr>Verdana</vt:lpstr>
      <vt:lpstr>Wingdings</vt:lpstr>
      <vt:lpstr>Thème Office</vt:lpstr>
      <vt:lpstr>Quantum Mini-Magnetometer qmM</vt:lpstr>
      <vt:lpstr>Improve on-line magnetosphere measurements</vt:lpstr>
      <vt:lpstr>Diamonds with color centers</vt:lpstr>
      <vt:lpstr>Optically detected magnetic resonance ODMR</vt:lpstr>
      <vt:lpstr>Closed-loop readout</vt:lpstr>
      <vt:lpstr>Requirements</vt:lpstr>
      <vt:lpstr>Magnetometer proposal</vt:lpstr>
      <vt:lpstr>Platform integration</vt:lpstr>
      <vt:lpstr>Performance comparison</vt:lpstr>
      <vt:lpstr>Performance comparison</vt:lpstr>
      <vt:lpstr>Mission proposal</vt:lpstr>
      <vt:lpstr>Some literature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of Engineering</dc:title>
  <dc:creator>Matter Fabien</dc:creator>
  <cp:lastModifiedBy>Moerschell Joseph</cp:lastModifiedBy>
  <cp:revision>237</cp:revision>
  <dcterms:created xsi:type="dcterms:W3CDTF">2022-09-29T16:25:01Z</dcterms:created>
  <dcterms:modified xsi:type="dcterms:W3CDTF">2026-01-21T15:37:26Z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353055190</vt:i4>
  </property>
  <property fmtid="{D5CDD505-2E9C-101B-9397-08002B2CF9AE}" pid="3" name="_NewReviewCycle">
    <vt:lpwstr/>
  </property>
  <property fmtid="{D5CDD505-2E9C-101B-9397-08002B2CF9AE}" pid="4" name="_EmailSubject">
    <vt:lpwstr>LISA GRS FEE PM1</vt:lpwstr>
  </property>
  <property fmtid="{D5CDD505-2E9C-101B-9397-08002B2CF9AE}" pid="5" name="_AuthorEmail">
    <vt:lpwstr>joseph.moerschell@hevs.ch</vt:lpwstr>
  </property>
  <property fmtid="{D5CDD505-2E9C-101B-9397-08002B2CF9AE}" pid="6" name="_AuthorEmailDisplayName">
    <vt:lpwstr>Moerschell Joseph</vt:lpwstr>
  </property>
</Properties>
</file>