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4" r:id="rId3"/>
    <p:sldId id="283" r:id="rId4"/>
    <p:sldId id="285" r:id="rId5"/>
    <p:sldId id="309" r:id="rId6"/>
    <p:sldId id="300" r:id="rId7"/>
    <p:sldId id="314" r:id="rId8"/>
    <p:sldId id="312" r:id="rId9"/>
    <p:sldId id="30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D0D0D"/>
    <a:srgbClr val="D36027"/>
    <a:srgbClr val="E6A023"/>
    <a:srgbClr val="020305"/>
    <a:srgbClr val="215CAF"/>
    <a:srgbClr val="A3C1ED"/>
    <a:srgbClr val="CCDDF5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F7DE93-A9E2-4C2D-A8EA-E53F8830E0D9}" v="1" dt="2026-01-21T23:22:35.2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8" autoAdjust="0"/>
    <p:restoredTop sz="84356" autoAdjust="0"/>
  </p:normalViewPr>
  <p:slideViewPr>
    <p:cSldViewPr snapToGrid="0" showGuides="1">
      <p:cViewPr>
        <p:scale>
          <a:sx n="66" d="100"/>
          <a:sy n="66" d="100"/>
        </p:scale>
        <p:origin x="1604" y="9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4176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BEA4-9216-4FDF-AAE1-D8632908A8EC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17T17:01:26.25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0 959 24044,'1715'-959'0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18T07:58:45.630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0 1101 24044,'1715'-1101'0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18T07:58:45.631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0 1775 24044,'2765'-1775'0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18T07:58:45.63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0 959 24044,'1715'-959'0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18T07:58:45.63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0 2 24044,'2924'1877'0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A90D-FE7E-41AF-B03D-808D82937CB9}" type="datetimeFigureOut">
              <a:rPr lang="de-CH" smtClean="0"/>
              <a:t>21.01.2026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~3 m apertures</a:t>
            </a:r>
          </a:p>
          <a:p>
            <a:r>
              <a:rPr lang="en-GB" dirty="0"/>
              <a:t>10-600 m baseline</a:t>
            </a:r>
          </a:p>
          <a:p>
            <a:r>
              <a:rPr lang="en-GB" dirty="0"/>
              <a:t>Targets &lt; 30 pc (100 </a:t>
            </a:r>
            <a:r>
              <a:rPr lang="en-GB" dirty="0" err="1"/>
              <a:t>lyrs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99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6207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GLS glass (chalcogenide glass, gallium lanthanum sulphide), ULI (ultrafast laser inscription)</a:t>
            </a:r>
          </a:p>
          <a:p>
            <a:endParaRPr lang="en-GB" dirty="0"/>
          </a:p>
          <a:p>
            <a:r>
              <a:rPr lang="en-GB" dirty="0"/>
              <a:t>Borosilicate glass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6471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rtl="0" eaLnBrk="1" fontAlgn="auto" latinLnBrk="0" hangingPunct="1"/>
                <a:r>
                  <a:rPr lang="en-GB" dirty="0"/>
                  <a:t>Lens/WG NA mismatch (~0.33/1.4)</a:t>
                </a:r>
                <a:br>
                  <a:rPr lang="en-GB" b="1" dirty="0">
                    <a:solidFill>
                      <a:srgbClr val="FF0000"/>
                    </a:solidFill>
                  </a:rPr>
                </a:br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Spot size ~50 </a:t>
                </a:r>
                <a:r>
                  <a:rPr lang="el-GR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</a:t>
                </a:r>
              </a:p>
              <a:p>
                <a:pPr rtl="0" eaLnBrk="1" fontAlgn="auto" latinLnBrk="0" hangingPunct="1"/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Coupling efficiency </a:t>
                </a:r>
                <a14:m>
                  <m:oMath xmlns:m="http://schemas.openxmlformats.org/officeDocument/2006/math">
                    <m:r>
                      <a:rPr lang="en-GB" sz="1200" b="0" i="1" u="none" strike="noStrike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rPr>
                      <m:t>≲3%</m:t>
                    </m:r>
                  </m:oMath>
                </a14:m>
                <a:endParaRPr lang="en-GB" sz="1200" b="0" i="0" u="none" strike="noStrike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endParaRPr lang="en-GB" dirty="0"/>
              </a:p>
              <a:p>
                <a:r>
                  <a:rPr lang="en-GB" dirty="0"/>
                  <a:t>1 dB = 20%</a:t>
                </a:r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rtl="0" eaLnBrk="1" fontAlgn="auto" latinLnBrk="0" hangingPunct="1"/>
                <a:r>
                  <a:rPr lang="en-GB" dirty="0"/>
                  <a:t>Lens/WG NA mismatch (~0.33/1.4)</a:t>
                </a:r>
                <a:br>
                  <a:rPr lang="en-GB" b="1" dirty="0">
                    <a:solidFill>
                      <a:srgbClr val="FF0000"/>
                    </a:solidFill>
                  </a:rPr>
                </a:br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Spot size ~50 </a:t>
                </a:r>
                <a:r>
                  <a:rPr lang="el-GR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μ</a:t>
                </a:r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</a:t>
                </a:r>
              </a:p>
              <a:p>
                <a:pPr rtl="0" eaLnBrk="1" fontAlgn="auto" latinLnBrk="0" hangingPunct="1"/>
                <a:r>
                  <a:rPr lang="en-GB" sz="1200" b="0" i="0" u="none" strike="noStrike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Coupling efficiency </a:t>
                </a:r>
                <a:r>
                  <a:rPr lang="en-GB" sz="1200" b="0" i="0" u="none" strike="noStrike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≲3%</a:t>
                </a:r>
                <a:endParaRPr lang="en-GB" sz="1200" b="0" i="0" u="none" strike="noStrike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endParaRPr lang="en-GB" dirty="0"/>
              </a:p>
              <a:p>
                <a:r>
                  <a:rPr lang="en-GB" dirty="0"/>
                  <a:t>1 dB = 20%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5956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70316-0066-8F9E-9524-5A7084BAE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39F38F-DDEE-C357-BD99-8AFC8BD884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3167FA-8FE6-8B44-A836-DBFFBA837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Beam splitter equivalent to directional coupler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31034-50FA-1265-56D2-91651F835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4333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B4402-6E41-F786-D632-B813413C8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3CC431-A1B3-FE7A-DD6A-9031BDC903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158D42-CA2D-77BE-4A3A-570284E1FB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auto" latinLnBrk="0" hangingPunct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4B55E-1B2F-BF75-9FF2-CE06761F6B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261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2547-0B26-4181-9958-0F74634B97A1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3879-9C0F-4F94-919F-30B833E8871A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82BE-DF56-4719-B180-C3B0D509F71F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CH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9425-7348-43E2-B0E9-6A2A48F5FA8A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782B2-018B-4FD3-AD95-2F64EDE0E9D6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FED0-443D-411A-B8E4-0668A8890EE3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6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8E67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chemeClr val="accent3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6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2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D50A-E6CC-4D88-8908-F2129032F4C7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E762-278A-4155-9BEB-7C2CB2386E92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4EAFE7-317E-4912-B75C-DD6945F82242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Aptitude Colloquium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A358CF3-A22A-46C1-A4E5-5810212466EF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SIAPS 2026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12.svg"/><Relationship Id="rId5" Type="http://schemas.openxmlformats.org/officeDocument/2006/relationships/customXml" Target="../ink/ink1.xml"/><Relationship Id="rId10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40.png"/><Relationship Id="rId3" Type="http://schemas.openxmlformats.org/officeDocument/2006/relationships/image" Target="../media/image14.png"/><Relationship Id="rId7" Type="http://schemas.openxmlformats.org/officeDocument/2006/relationships/image" Target="../media/image110.png"/><Relationship Id="rId12" Type="http://schemas.openxmlformats.org/officeDocument/2006/relationships/customXml" Target="../ink/ink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2.xml"/><Relationship Id="rId11" Type="http://schemas.openxmlformats.org/officeDocument/2006/relationships/image" Target="../media/image13.png"/><Relationship Id="rId5" Type="http://schemas.openxmlformats.org/officeDocument/2006/relationships/image" Target="../media/image12.svg"/><Relationship Id="rId10" Type="http://schemas.openxmlformats.org/officeDocument/2006/relationships/customXml" Target="../ink/ink4.xml"/><Relationship Id="rId4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11" Type="http://schemas.openxmlformats.org/officeDocument/2006/relationships/image" Target="../media/image23.sv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svg"/><Relationship Id="rId9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image" Target="../media/image36.tiff"/><Relationship Id="rId4" Type="http://schemas.openxmlformats.org/officeDocument/2006/relationships/image" Target="../media/image31.sv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8.png"/><Relationship Id="rId7" Type="http://schemas.openxmlformats.org/officeDocument/2006/relationships/image" Target="../media/image49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53.jpeg"/><Relationship Id="rId5" Type="http://schemas.openxmlformats.org/officeDocument/2006/relationships/image" Target="../media/image15.png"/><Relationship Id="rId10" Type="http://schemas.openxmlformats.org/officeDocument/2006/relationships/image" Target="../media/image52.jpeg"/><Relationship Id="rId4" Type="http://schemas.microsoft.com/office/2007/relationships/hdphoto" Target="../media/hdphoto2.wdp"/><Relationship Id="rId9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8">
            <a:extLst>
              <a:ext uri="{FF2B5EF4-FFF2-40B4-BE49-F238E27FC236}">
                <a16:creationId xmlns:a16="http://schemas.microsoft.com/office/drawing/2014/main" id="{442EF5EA-FB75-92B5-B9D2-31DE90BB55F5}"/>
              </a:ext>
            </a:extLst>
          </p:cNvPr>
          <p:cNvSpPr txBox="1">
            <a:spLocks/>
          </p:cNvSpPr>
          <p:nvPr/>
        </p:nvSpPr>
        <p:spPr>
          <a:xfrm>
            <a:off x="7712375" y="331790"/>
            <a:ext cx="180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/>
              <a:t>Exoplanets and Habitability Group </a:t>
            </a:r>
            <a:endParaRPr lang="de-CH" dirty="0"/>
          </a:p>
        </p:txBody>
      </p:sp>
      <p:pic>
        <p:nvPicPr>
          <p:cNvPr id="17" name="Picture 16" descr="A screenshot of a video&#10;&#10;AI-generated content may be incorrect.">
            <a:extLst>
              <a:ext uri="{FF2B5EF4-FFF2-40B4-BE49-F238E27FC236}">
                <a16:creationId xmlns:a16="http://schemas.microsoft.com/office/drawing/2014/main" id="{E95EA3CD-9EB4-FDB6-E4F3-A57364B9F0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838" y="1016000"/>
            <a:ext cx="10728324" cy="5256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30517"/>
            <a:ext cx="6949442" cy="3978042"/>
          </a:xfrm>
        </p:spPr>
        <p:txBody>
          <a:bodyPr/>
          <a:lstStyle/>
          <a:p>
            <a:r>
              <a:rPr lang="en-US" dirty="0" err="1"/>
              <a:t>InP</a:t>
            </a:r>
            <a:r>
              <a:rPr lang="en-US" dirty="0"/>
              <a:t>/</a:t>
            </a:r>
            <a:r>
              <a:rPr lang="en-US" dirty="0" err="1"/>
              <a:t>InGaAs</a:t>
            </a:r>
            <a:r>
              <a:rPr lang="en-US" dirty="0"/>
              <a:t> for Integrated </a:t>
            </a:r>
            <a:r>
              <a:rPr lang="en-US" dirty="0" err="1"/>
              <a:t>Astrophotonics</a:t>
            </a:r>
            <a:r>
              <a:rPr lang="en-US" dirty="0"/>
              <a:t> between </a:t>
            </a:r>
            <a:br>
              <a:rPr lang="en-US" dirty="0"/>
            </a:br>
            <a:r>
              <a:rPr lang="en-US" dirty="0"/>
              <a:t>4 and 18 </a:t>
            </a:r>
            <a:r>
              <a:rPr lang="en-US" dirty="0" err="1"/>
              <a:t>μm</a:t>
            </a:r>
            <a:endParaRPr lang="de-CH" dirty="0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EF24FC2C-0C81-A5B0-21B9-BEDBF26F46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7945" y="6397292"/>
            <a:ext cx="1112217" cy="360000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949148"/>
            <a:ext cx="4680000" cy="15486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de-DE" b="1" dirty="0"/>
              <a:t>SIAPS 2026</a:t>
            </a:r>
          </a:p>
          <a:p>
            <a:pPr>
              <a:spcBef>
                <a:spcPts val="600"/>
              </a:spcBef>
            </a:pPr>
            <a:r>
              <a:rPr lang="de-DE" dirty="0"/>
              <a:t>David Eglin – PhD Student</a:t>
            </a:r>
          </a:p>
          <a:p>
            <a:pPr>
              <a:spcBef>
                <a:spcPts val="600"/>
              </a:spcBef>
            </a:pPr>
            <a:r>
              <a:rPr lang="de-DE" dirty="0"/>
              <a:t>daeglin@ethz.ch</a:t>
            </a:r>
          </a:p>
          <a:p>
            <a:pPr>
              <a:spcBef>
                <a:spcPts val="600"/>
              </a:spcBef>
            </a:pPr>
            <a:r>
              <a:rPr lang="de-DE" dirty="0"/>
              <a:t>22.01.2026, Bern</a:t>
            </a:r>
            <a:endParaRPr lang="de-CH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334B1F-D8E8-FE98-D462-87F8700BAAF3}"/>
              </a:ext>
            </a:extLst>
          </p:cNvPr>
          <p:cNvCxnSpPr/>
          <p:nvPr/>
        </p:nvCxnSpPr>
        <p:spPr>
          <a:xfrm>
            <a:off x="9592574" y="331790"/>
            <a:ext cx="0" cy="3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platzhalter 8">
            <a:extLst>
              <a:ext uri="{FF2B5EF4-FFF2-40B4-BE49-F238E27FC236}">
                <a16:creationId xmlns:a16="http://schemas.microsoft.com/office/drawing/2014/main" id="{AB66B678-B261-A03B-6C0B-E1684AC24CBD}"/>
              </a:ext>
            </a:extLst>
          </p:cNvPr>
          <p:cNvSpPr txBox="1">
            <a:spLocks/>
          </p:cNvSpPr>
          <p:nvPr/>
        </p:nvSpPr>
        <p:spPr>
          <a:xfrm>
            <a:off x="9672774" y="331790"/>
            <a:ext cx="180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Quantum Optoelectronics Group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30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965865-B258-92FB-0C91-46DC9FC86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4542BCA-63DA-CA5D-9399-7B85BF82823D}"/>
              </a:ext>
            </a:extLst>
          </p:cNvPr>
          <p:cNvSpPr/>
          <p:nvPr/>
        </p:nvSpPr>
        <p:spPr>
          <a:xfrm>
            <a:off x="-655320" y="7261860"/>
            <a:ext cx="12961620" cy="3368040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47CDEF-3B9A-A84E-1217-76F23FE3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2547-0B26-4181-9958-0F74634B97A1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4554E0-9A24-44C1-471B-D02105AFB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Aptitude Colloquium</a:t>
            </a:r>
            <a:endParaRPr lang="de-CH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42D4B-D704-F6C9-3DA8-2C085FF9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FE09CC-9177-7F2D-AD3D-1D7577AF5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Planets and stars in space&#10;&#10;AI-generated content may be incorrect.">
            <a:extLst>
              <a:ext uri="{FF2B5EF4-FFF2-40B4-BE49-F238E27FC236}">
                <a16:creationId xmlns:a16="http://schemas.microsoft.com/office/drawing/2014/main" id="{3EC12650-2439-D35B-294C-524367C9DE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A grey object with a black background&#10;&#10;AI-generated content may be incorrect.">
            <a:extLst>
              <a:ext uri="{FF2B5EF4-FFF2-40B4-BE49-F238E27FC236}">
                <a16:creationId xmlns:a16="http://schemas.microsoft.com/office/drawing/2014/main" id="{B0A8CAC9-4D80-535D-4A3B-E7FDC827CE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824" y="2804036"/>
            <a:ext cx="1564751" cy="8103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0B1C85-B47B-273B-3179-F5429C9D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The Large Interferometer for Exoplanets (LIFE)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26F8A73-2892-075B-D2C7-BF9CE4CB0F9F}"/>
                  </a:ext>
                </a:extLst>
              </p14:cNvPr>
              <p14:cNvContentPartPr/>
              <p14:nvPr/>
            </p14:nvContentPartPr>
            <p14:xfrm rot="14949827">
              <a:off x="1494917" y="4202155"/>
              <a:ext cx="617760" cy="345724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26F8A73-2892-075B-D2C7-BF9CE4CB0F9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14949827">
                <a:off x="1485557" y="4192792"/>
                <a:ext cx="636480" cy="364451"/>
              </a:xfrm>
              <a:prstGeom prst="rect">
                <a:avLst/>
              </a:prstGeom>
            </p:spPr>
          </p:pic>
        </mc:Fallback>
      </mc:AlternateContent>
      <p:pic>
        <p:nvPicPr>
          <p:cNvPr id="28" name="Graphic 27">
            <a:extLst>
              <a:ext uri="{FF2B5EF4-FFF2-40B4-BE49-F238E27FC236}">
                <a16:creationId xmlns:a16="http://schemas.microsoft.com/office/drawing/2014/main" id="{70C5B9BC-FFE6-98A4-22C0-E3469DC3AA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298449" y="7647656"/>
            <a:ext cx="11595100" cy="24247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1662413-8363-C221-706D-243DAB5DFD4A}"/>
              </a:ext>
            </a:extLst>
          </p:cNvPr>
          <p:cNvSpPr txBox="1"/>
          <p:nvPr/>
        </p:nvSpPr>
        <p:spPr>
          <a:xfrm>
            <a:off x="5712991" y="7451567"/>
            <a:ext cx="384048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Bracewell nulling interferometer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8D4EC5-2CB0-4E0F-6DD3-AF3B0ED9DF0B}"/>
              </a:ext>
            </a:extLst>
          </p:cNvPr>
          <p:cNvSpPr txBox="1"/>
          <p:nvPr/>
        </p:nvSpPr>
        <p:spPr>
          <a:xfrm>
            <a:off x="13484202" y="921877"/>
            <a:ext cx="5737014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A proposed space mission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Characterisation of Earth-like exoplanets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Thermal emission 4-18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GB" dirty="0">
                <a:solidFill>
                  <a:schemeClr val="bg1"/>
                </a:solidFill>
              </a:rPr>
              <a:t>m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Nulling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32925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3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BD7F2-4388-2125-25ED-2DC6AE179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2547-0B26-4181-9958-0F74634B97A1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2F1BB-64D4-3DCA-3C11-FEC2957A7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Aptitude Colloquium</a:t>
            </a:r>
            <a:endParaRPr lang="de-CH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F8254-F890-EA2C-F2B8-BB108E206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3A9867-7E09-1527-6F8F-3000B464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The Large Interferometer for Exoplanets (LIFE)</a:t>
            </a:r>
          </a:p>
        </p:txBody>
      </p:sp>
      <p:pic>
        <p:nvPicPr>
          <p:cNvPr id="7" name="Picture 6" descr="Planets and stars in space&#10;&#10;AI-generated content may be incorrect.">
            <a:extLst>
              <a:ext uri="{FF2B5EF4-FFF2-40B4-BE49-F238E27FC236}">
                <a16:creationId xmlns:a16="http://schemas.microsoft.com/office/drawing/2014/main" id="{31C40ADA-578D-6C58-0D87-823507DF81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5245758" y="462896"/>
            <a:ext cx="9337937" cy="319242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8743E4E-F32C-538A-1FFE-5B4E0F4DC8DF}"/>
              </a:ext>
            </a:extLst>
          </p:cNvPr>
          <p:cNvSpPr/>
          <p:nvPr/>
        </p:nvSpPr>
        <p:spPr>
          <a:xfrm>
            <a:off x="0" y="3314700"/>
            <a:ext cx="12192000" cy="3368040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grey object with a black background&#10;&#10;AI-generated content may be incorrect.">
            <a:extLst>
              <a:ext uri="{FF2B5EF4-FFF2-40B4-BE49-F238E27FC236}">
                <a16:creationId xmlns:a16="http://schemas.microsoft.com/office/drawing/2014/main" id="{14C7D790-95CC-34DA-70ED-07B654095F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9404" y="783546"/>
            <a:ext cx="5545040" cy="28717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6C9C23-BEDE-C947-1DA0-8236A0283803}"/>
              </a:ext>
            </a:extLst>
          </p:cNvPr>
          <p:cNvSpPr txBox="1"/>
          <p:nvPr/>
        </p:nvSpPr>
        <p:spPr>
          <a:xfrm>
            <a:off x="5361282" y="807577"/>
            <a:ext cx="5737014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>
                <a:solidFill>
                  <a:schemeClr val="bg1"/>
                </a:solidFill>
              </a:rPr>
              <a:t>A proposed space mission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Characterisation of Earth-like exoplanets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Thermal emission 4-18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GB" dirty="0">
                <a:solidFill>
                  <a:schemeClr val="bg1"/>
                </a:solidFill>
              </a:rPr>
              <a:t>m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Nulling interferometry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C88311C-0DF7-A7B9-DBA5-AB0468EBBA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98448" y="3425615"/>
            <a:ext cx="11595100" cy="24247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6B147A64-D506-C25E-1C7E-CC84914559F4}"/>
                  </a:ext>
                </a:extLst>
              </p14:cNvPr>
              <p14:cNvContentPartPr/>
              <p14:nvPr/>
            </p14:nvContentPartPr>
            <p14:xfrm>
              <a:off x="-11028869" y="1439937"/>
              <a:ext cx="617760" cy="3967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6B147A64-D506-C25E-1C7E-CC84914559F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11038229" y="1430577"/>
                <a:ext cx="636480" cy="4154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44A2DD7-C559-BA9B-E9EB-F9316E0D2A4C}"/>
              </a:ext>
            </a:extLst>
          </p:cNvPr>
          <p:cNvSpPr txBox="1"/>
          <p:nvPr/>
        </p:nvSpPr>
        <p:spPr>
          <a:xfrm>
            <a:off x="-10719989" y="983124"/>
            <a:ext cx="2102616" cy="475896"/>
          </a:xfrm>
          <a:prstGeom prst="roundRect">
            <a:avLst>
              <a:gd name="adj" fmla="val 1965"/>
            </a:avLst>
          </a:prstGeom>
          <a:noFill/>
          <a:ln w="57150">
            <a:noFill/>
          </a:ln>
        </p:spPr>
        <p:txBody>
          <a:bodyPr wrap="square" lIns="143981" tIns="89988" rIns="143981" bIns="71991" rtlCol="0" anchor="ctr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~3 m apertures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D6302C24-9641-981E-921B-16FA290E2B41}"/>
                  </a:ext>
                </a:extLst>
              </p14:cNvPr>
              <p14:cNvContentPartPr/>
              <p14:nvPr/>
            </p14:nvContentPartPr>
            <p14:xfrm rot="535900">
              <a:off x="-11037489" y="3835528"/>
              <a:ext cx="996153" cy="639721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D6302C24-9641-981E-921B-16FA290E2B4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535900">
                <a:off x="-11046853" y="3826163"/>
                <a:ext cx="1014880" cy="6584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F4EDBC98-EFC7-7521-B417-29813807E92E}"/>
                  </a:ext>
                </a:extLst>
              </p14:cNvPr>
              <p14:cNvContentPartPr/>
              <p14:nvPr/>
            </p14:nvContentPartPr>
            <p14:xfrm rot="14949827">
              <a:off x="-12114403" y="4202155"/>
              <a:ext cx="617760" cy="345724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F4EDBC98-EFC7-7521-B417-29813807E92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rot="14949827">
                <a:off x="-12123763" y="4192792"/>
                <a:ext cx="636480" cy="364451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C63CEA9-6E86-1678-1C06-E1A38BFE061D}"/>
              </a:ext>
            </a:extLst>
          </p:cNvPr>
          <p:cNvSpPr txBox="1"/>
          <p:nvPr/>
        </p:nvSpPr>
        <p:spPr>
          <a:xfrm>
            <a:off x="-12935551" y="2877278"/>
            <a:ext cx="1717206" cy="786649"/>
          </a:xfrm>
          <a:prstGeom prst="roundRect">
            <a:avLst>
              <a:gd name="adj" fmla="val 1965"/>
            </a:avLst>
          </a:prstGeom>
          <a:noFill/>
          <a:ln w="57150">
            <a:noFill/>
          </a:ln>
        </p:spPr>
        <p:txBody>
          <a:bodyPr wrap="square" lIns="143981" tIns="89988" rIns="143981" bIns="71991" rtlCol="0" anchor="ctr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10-600 m baseline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814CF5-A275-DDC0-9845-8BEC81F0EDCE}"/>
              </a:ext>
            </a:extLst>
          </p:cNvPr>
          <p:cNvSpPr txBox="1"/>
          <p:nvPr/>
        </p:nvSpPr>
        <p:spPr>
          <a:xfrm>
            <a:off x="-6058150" y="989012"/>
            <a:ext cx="4151405" cy="475896"/>
          </a:xfrm>
          <a:prstGeom prst="roundRect">
            <a:avLst>
              <a:gd name="adj" fmla="val 1965"/>
            </a:avLst>
          </a:prstGeom>
          <a:noFill/>
          <a:ln w="57150">
            <a:noFill/>
          </a:ln>
        </p:spPr>
        <p:txBody>
          <a:bodyPr wrap="square" lIns="143981" tIns="89988" rIns="143981" bIns="71991" rtlCol="0" anchor="ctr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targets &lt; 30 pc (100 </a:t>
            </a:r>
            <a:r>
              <a:rPr lang="en-US" sz="2000" dirty="0" err="1">
                <a:solidFill>
                  <a:schemeClr val="bg1"/>
                </a:solidFill>
              </a:rPr>
              <a:t>lyrs</a:t>
            </a:r>
            <a:r>
              <a:rPr lang="en-US" sz="2000" dirty="0">
                <a:solidFill>
                  <a:schemeClr val="bg1"/>
                </a:solidFill>
              </a:rPr>
              <a:t>) away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3975FB-CA45-2203-F5C5-8EB3944F04A1}"/>
              </a:ext>
            </a:extLst>
          </p:cNvPr>
          <p:cNvCxnSpPr>
            <a:cxnSpLocks/>
          </p:cNvCxnSpPr>
          <p:nvPr/>
        </p:nvCxnSpPr>
        <p:spPr>
          <a:xfrm>
            <a:off x="-3368040" y="1459020"/>
            <a:ext cx="1896533" cy="432195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2043C71-BC3E-C5D9-E92A-2E5FA348DE20}"/>
              </a:ext>
            </a:extLst>
          </p:cNvPr>
          <p:cNvSpPr txBox="1"/>
          <p:nvPr/>
        </p:nvSpPr>
        <p:spPr>
          <a:xfrm>
            <a:off x="1245069" y="1049545"/>
            <a:ext cx="2279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beam combiner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5B3D9B8A-840D-400B-459A-1FBB8678380E}"/>
                  </a:ext>
                </a:extLst>
              </p14:cNvPr>
              <p14:cNvContentPartPr/>
              <p14:nvPr/>
            </p14:nvContentPartPr>
            <p14:xfrm rot="20987482" flipV="1">
              <a:off x="-11724174" y="3600758"/>
              <a:ext cx="1053211" cy="676364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5B3D9B8A-840D-400B-459A-1FBB8678380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 rot="20987482" flipV="1">
                <a:off x="-11733536" y="3591754"/>
                <a:ext cx="1071935" cy="695092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2A4D102A-E57B-DE3F-BA9B-83DB0AE4A6B8}"/>
              </a:ext>
            </a:extLst>
          </p:cNvPr>
          <p:cNvSpPr txBox="1"/>
          <p:nvPr/>
        </p:nvSpPr>
        <p:spPr>
          <a:xfrm>
            <a:off x="4175758" y="3332764"/>
            <a:ext cx="384048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Bracewell nulling interferometer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D8501B-E0B7-6E11-2136-6B55585B195B}"/>
              </a:ext>
            </a:extLst>
          </p:cNvPr>
          <p:cNvSpPr txBox="1"/>
          <p:nvPr/>
        </p:nvSpPr>
        <p:spPr>
          <a:xfrm>
            <a:off x="3482338" y="6074367"/>
            <a:ext cx="5227321" cy="456535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numCol="1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► Phase reversal	 	► Beam combination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84F1B0-21EF-944F-32AF-9C807A68436F}"/>
              </a:ext>
            </a:extLst>
          </p:cNvPr>
          <p:cNvSpPr txBox="1"/>
          <p:nvPr/>
        </p:nvSpPr>
        <p:spPr>
          <a:xfrm>
            <a:off x="6941845" y="2544622"/>
            <a:ext cx="25758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>
                    <a:lumMod val="65000"/>
                  </a:schemeClr>
                </a:solidFill>
              </a:rPr>
              <a:t>Glauser et al., SPIE (2024)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015C44-8667-30BE-6387-787619F1E31B}"/>
              </a:ext>
            </a:extLst>
          </p:cNvPr>
          <p:cNvSpPr txBox="1"/>
          <p:nvPr/>
        </p:nvSpPr>
        <p:spPr>
          <a:xfrm>
            <a:off x="4519767" y="3746886"/>
            <a:ext cx="31524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>
                    <a:lumMod val="65000"/>
                  </a:schemeClr>
                </a:solidFill>
              </a:rPr>
              <a:t>Bracewell, Nature (1978)</a:t>
            </a:r>
          </a:p>
        </p:txBody>
      </p:sp>
    </p:spTree>
    <p:extLst>
      <p:ext uri="{BB962C8B-B14F-4D97-AF65-F5344CB8AC3E}">
        <p14:creationId xmlns:p14="http://schemas.microsoft.com/office/powerpoint/2010/main" val="3650123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9AEEBADA-3637-4808-954D-4C7F14F04B8E}"/>
              </a:ext>
            </a:extLst>
          </p:cNvPr>
          <p:cNvSpPr/>
          <p:nvPr/>
        </p:nvSpPr>
        <p:spPr>
          <a:xfrm>
            <a:off x="0" y="4036240"/>
            <a:ext cx="12192000" cy="2203585"/>
          </a:xfrm>
          <a:prstGeom prst="rect">
            <a:avLst/>
          </a:prstGeom>
          <a:solidFill>
            <a:srgbClr val="A3C1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D14849-6C21-6D41-5E62-EC2F4611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Nulling Interferometer Cryogenic Experiment (NICE) </a:t>
            </a:r>
            <a:br>
              <a:rPr lang="en-GB" dirty="0"/>
            </a:br>
            <a:r>
              <a:rPr lang="en-GB" dirty="0"/>
              <a:t>– on chip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1B35D-973D-97DF-0B39-5F7122EBF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255223"/>
            <a:ext cx="10728325" cy="46800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Bulk-optics demonstration of the </a:t>
            </a:r>
            <a:r>
              <a:rPr lang="en-GB" b="1" dirty="0"/>
              <a:t>LIFE requirements</a:t>
            </a:r>
            <a:endParaRPr lang="en-GB" b="1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b="1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b="1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sz="500" b="1" dirty="0"/>
          </a:p>
          <a:p>
            <a:pPr marL="0" indent="0">
              <a:buNone/>
            </a:pPr>
            <a:r>
              <a:rPr lang="en-GB" b="1" dirty="0"/>
              <a:t>Photonic</a:t>
            </a:r>
            <a:r>
              <a:rPr lang="en-GB" dirty="0"/>
              <a:t> implementation:</a:t>
            </a:r>
            <a:endParaRPr lang="en-GB" b="1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b="1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AE2E245-F94A-6966-E39E-11E9E5E63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58864"/>
              </p:ext>
            </p:extLst>
          </p:nvPr>
        </p:nvGraphicFramePr>
        <p:xfrm>
          <a:off x="731526" y="2031869"/>
          <a:ext cx="6172806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8236">
                  <a:extLst>
                    <a:ext uri="{9D8B030D-6E8A-4147-A177-3AD203B41FA5}">
                      <a16:colId xmlns:a16="http://schemas.microsoft.com/office/drawing/2014/main" val="2926181660"/>
                    </a:ext>
                  </a:extLst>
                </a:gridCol>
                <a:gridCol w="3864570">
                  <a:extLst>
                    <a:ext uri="{9D8B030D-6E8A-4147-A177-3AD203B41FA5}">
                      <a16:colId xmlns:a16="http://schemas.microsoft.com/office/drawing/2014/main" val="4159817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-5</a:t>
                      </a:r>
                      <a:r>
                        <a:rPr lang="en-GB" dirty="0"/>
                        <a:t> null depth </a:t>
                      </a:r>
                      <a:r>
                        <a:rPr lang="en-GB" b="1" i="1" dirty="0">
                          <a:solidFill>
                            <a:srgbClr val="00B050"/>
                          </a:solidFill>
                        </a:rPr>
                        <a:t>✓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20% photon conversion </a:t>
                      </a:r>
                      <a:r>
                        <a:rPr lang="en-GB" b="1" i="1" dirty="0">
                          <a:solidFill>
                            <a:srgbClr val="00B050"/>
                          </a:solidFill>
                        </a:rPr>
                        <a:t>✓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54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15 K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✗</a:t>
                      </a:r>
                      <a:endParaRPr lang="en-GB" b="1" i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1 nm RMS OPD drift </a:t>
                      </a:r>
                      <a:r>
                        <a:rPr lang="en-GB" b="1" i="1" dirty="0">
                          <a:solidFill>
                            <a:srgbClr val="00B050"/>
                          </a:solidFill>
                        </a:rPr>
                        <a:t>✓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160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4-18 </a:t>
                      </a:r>
                      <a:r>
                        <a:rPr lang="el-GR" dirty="0"/>
                        <a:t>μ</a:t>
                      </a:r>
                      <a:r>
                        <a:rPr lang="en-GB" dirty="0"/>
                        <a:t>m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✗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741309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4B28A-4AAE-47AE-5C11-02E0899D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30541-8B82-E6CB-7834-D3310FAB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SIAPS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A0609-236E-67D1-8C60-FD8D12E03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7E1E8E-244F-2424-A447-4D2B1F8E8F64}"/>
              </a:ext>
            </a:extLst>
          </p:cNvPr>
          <p:cNvSpPr txBox="1"/>
          <p:nvPr/>
        </p:nvSpPr>
        <p:spPr>
          <a:xfrm>
            <a:off x="3320183" y="2830453"/>
            <a:ext cx="31524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Ranganathan et al., SPIE (2024)</a:t>
            </a:r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60425FF8-D804-1ED6-BB5B-5AC433BD2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360568"/>
              </p:ext>
            </p:extLst>
          </p:nvPr>
        </p:nvGraphicFramePr>
        <p:xfrm>
          <a:off x="731524" y="4713133"/>
          <a:ext cx="5663480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7622">
                  <a:extLst>
                    <a:ext uri="{9D8B030D-6E8A-4147-A177-3AD203B41FA5}">
                      <a16:colId xmlns:a16="http://schemas.microsoft.com/office/drawing/2014/main" val="2926181660"/>
                    </a:ext>
                  </a:extLst>
                </a:gridCol>
                <a:gridCol w="3445858">
                  <a:extLst>
                    <a:ext uri="{9D8B030D-6E8A-4147-A177-3AD203B41FA5}">
                      <a16:colId xmlns:a16="http://schemas.microsoft.com/office/drawing/2014/main" val="4159817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  <a:r>
                        <a:rPr lang="en-GB" baseline="30000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-5</a:t>
                      </a:r>
                      <a:r>
                        <a:rPr lang="en-GB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null depth</a:t>
                      </a:r>
                      <a:endParaRPr lang="en-GB" b="1" i="1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40% throughput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54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15 K</a:t>
                      </a:r>
                      <a:endParaRPr lang="en-GB" b="1" i="1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1.4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phase mismatch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160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4-18 </a:t>
                      </a:r>
                      <a:r>
                        <a:rPr lang="el-GR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μ</a:t>
                      </a:r>
                      <a:r>
                        <a:rPr lang="en-GB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m</a:t>
                      </a:r>
                      <a:endParaRPr lang="en-GB" b="1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0.3% intensity mismatch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208762"/>
                  </a:ext>
                </a:extLst>
              </a:tr>
            </a:tbl>
          </a:graphicData>
        </a:graphic>
      </p:graphicFrame>
      <p:grpSp>
        <p:nvGrpSpPr>
          <p:cNvPr id="44" name="Group 43">
            <a:extLst>
              <a:ext uri="{FF2B5EF4-FFF2-40B4-BE49-F238E27FC236}">
                <a16:creationId xmlns:a16="http://schemas.microsoft.com/office/drawing/2014/main" id="{472CBE03-1679-7CB5-D4CF-178D30644EF3}"/>
              </a:ext>
            </a:extLst>
          </p:cNvPr>
          <p:cNvGrpSpPr/>
          <p:nvPr/>
        </p:nvGrpSpPr>
        <p:grpSpPr>
          <a:xfrm>
            <a:off x="6395004" y="4379895"/>
            <a:ext cx="2353392" cy="1501193"/>
            <a:chOff x="6132589" y="4366313"/>
            <a:chExt cx="2353392" cy="1501193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5978CA4A-FBA3-F0D1-E6AA-84EF7E7D4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32589" y="4564184"/>
              <a:ext cx="2353392" cy="1303322"/>
            </a:xfrm>
            <a:prstGeom prst="rect">
              <a:avLst/>
            </a:prstGeom>
          </p:spPr>
        </p:pic>
        <p:pic>
          <p:nvPicPr>
            <p:cNvPr id="18" name="Graphic 17" descr="Question Mark with solid fill">
              <a:extLst>
                <a:ext uri="{FF2B5EF4-FFF2-40B4-BE49-F238E27FC236}">
                  <a16:creationId xmlns:a16="http://schemas.microsoft.com/office/drawing/2014/main" id="{4CE05242-D1C7-7409-521C-01AB73DBF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85666" y="4366313"/>
              <a:ext cx="506923" cy="506923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8860A44-7737-C49E-6BCF-C75EADD9144C}"/>
              </a:ext>
            </a:extLst>
          </p:cNvPr>
          <p:cNvGrpSpPr/>
          <p:nvPr/>
        </p:nvGrpSpPr>
        <p:grpSpPr>
          <a:xfrm>
            <a:off x="7040201" y="954125"/>
            <a:ext cx="4461496" cy="2567533"/>
            <a:chOff x="6916944" y="916467"/>
            <a:chExt cx="4897852" cy="2818650"/>
          </a:xfrm>
        </p:grpSpPr>
        <p:pic>
          <p:nvPicPr>
            <p:cNvPr id="7" name="Content Placeholder 8">
              <a:extLst>
                <a:ext uri="{FF2B5EF4-FFF2-40B4-BE49-F238E27FC236}">
                  <a16:creationId xmlns:a16="http://schemas.microsoft.com/office/drawing/2014/main" id="{A0669962-23AB-B969-937D-81A548F07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6944" y="916467"/>
              <a:ext cx="4897852" cy="2818650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1F0CC9B8-3FE7-D1EF-16D0-E9DA9983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309285" y="1092261"/>
              <a:ext cx="4495800" cy="771525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AE45C582-BABE-BA69-5457-1275E203A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365870" y="1706929"/>
              <a:ext cx="657225" cy="219075"/>
            </a:xfrm>
            <a:prstGeom prst="rect">
              <a:avLst/>
            </a:prstGeom>
          </p:spPr>
        </p:pic>
      </p:grp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99B36B6-E6A0-9633-4009-9B2D8198AEBD}"/>
              </a:ext>
            </a:extLst>
          </p:cNvPr>
          <p:cNvSpPr/>
          <p:nvPr/>
        </p:nvSpPr>
        <p:spPr>
          <a:xfrm rot="5400000">
            <a:off x="5831255" y="-1751134"/>
            <a:ext cx="624310" cy="11151707"/>
          </a:xfrm>
          <a:prstGeom prst="rightBrace">
            <a:avLst>
              <a:gd name="adj1" fmla="val 48144"/>
              <a:gd name="adj2" fmla="val 93829"/>
            </a:avLst>
          </a:prstGeom>
          <a:ln w="19050">
            <a:solidFill>
              <a:srgbClr val="020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FA60502-88FF-16FF-A966-C35590421C1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870" y="4242269"/>
            <a:ext cx="2353392" cy="17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1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AD4B4D-9E13-0760-7B77-D0ED24CDC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8C510C4F-773F-91DA-80CE-D371090ED9D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A3C1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A0F86-7202-1CEF-51FD-789126CC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247" y="271235"/>
            <a:ext cx="4078981" cy="900000"/>
          </a:xfrm>
        </p:spPr>
        <p:txBody>
          <a:bodyPr/>
          <a:lstStyle/>
          <a:p>
            <a:pPr algn="ctr"/>
            <a:r>
              <a:rPr lang="en-GB" dirty="0"/>
              <a:t>Existing on-chip </a:t>
            </a:r>
            <a:r>
              <a:rPr lang="en-GB" dirty="0" err="1"/>
              <a:t>nullers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D7C97-19EA-6F93-C459-E2B0DF6C8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F4D3D-5C55-EE2E-0266-F8E84E86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SIAPS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75AF5-6E84-E9B1-11FB-97591208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C4BEA05-5093-FE22-F94E-26CD99CF1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561124"/>
              </p:ext>
            </p:extLst>
          </p:nvPr>
        </p:nvGraphicFramePr>
        <p:xfrm>
          <a:off x="882430" y="1310200"/>
          <a:ext cx="3901441" cy="64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2926181660"/>
                    </a:ext>
                  </a:extLst>
                </a:gridCol>
                <a:gridCol w="1122680">
                  <a:extLst>
                    <a:ext uri="{9D8B030D-6E8A-4147-A177-3AD203B41FA5}">
                      <a16:colId xmlns:a16="http://schemas.microsoft.com/office/drawing/2014/main" val="4159817481"/>
                    </a:ext>
                  </a:extLst>
                </a:gridCol>
                <a:gridCol w="1438593">
                  <a:extLst>
                    <a:ext uri="{9D8B030D-6E8A-4147-A177-3AD203B41FA5}">
                      <a16:colId xmlns:a16="http://schemas.microsoft.com/office/drawing/2014/main" val="3345503917"/>
                    </a:ext>
                  </a:extLst>
                </a:gridCol>
              </a:tblGrid>
              <a:tr h="32991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>
                          <a:solidFill>
                            <a:schemeClr val="tx1"/>
                          </a:solidFill>
                        </a:rPr>
                        <a:t>-4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null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~37%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3.5-4 </a:t>
                      </a: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548736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2671DA4D-0D8C-7D59-B909-1DD230138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>
            <a:fillRect/>
          </a:stretch>
        </p:blipFill>
        <p:spPr>
          <a:xfrm>
            <a:off x="985433" y="4420632"/>
            <a:ext cx="3695437" cy="1536816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59CFC49-FF25-3837-E1B8-B325061DA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174" y="987899"/>
            <a:ext cx="4317958" cy="30946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ASGARD/NOTT </a:t>
            </a:r>
            <a:r>
              <a:rPr lang="en-GB" dirty="0"/>
              <a:t>(VLTI)</a:t>
            </a:r>
            <a:endParaRPr lang="en-GB" b="1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AED9C4-FC7E-D2B6-F5EC-B9EEF54EA6DA}"/>
              </a:ext>
            </a:extLst>
          </p:cNvPr>
          <p:cNvGrpSpPr/>
          <p:nvPr/>
        </p:nvGrpSpPr>
        <p:grpSpPr>
          <a:xfrm>
            <a:off x="1015165" y="1758000"/>
            <a:ext cx="3635976" cy="1786759"/>
            <a:chOff x="1297974" y="2175305"/>
            <a:chExt cx="3635976" cy="178675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6F56552-F9D0-7302-F795-0D36CFA41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7974" y="2175305"/>
              <a:ext cx="3635976" cy="147898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F73776-E94A-5540-87B6-4602F4304E3F}"/>
                </a:ext>
              </a:extLst>
            </p:cNvPr>
            <p:cNvSpPr txBox="1"/>
            <p:nvPr/>
          </p:nvSpPr>
          <p:spPr>
            <a:xfrm>
              <a:off x="1297974" y="3654287"/>
              <a:ext cx="30974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50000"/>
                    </a:schemeClr>
                  </a:solidFill>
                </a:rPr>
                <a:t>Sanny et al., A&amp;A (2026)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0FF6D41-E8AE-5448-A271-BFE97972B7FB}"/>
              </a:ext>
            </a:extLst>
          </p:cNvPr>
          <p:cNvSpPr txBox="1"/>
          <p:nvPr/>
        </p:nvSpPr>
        <p:spPr>
          <a:xfrm>
            <a:off x="286876" y="5969470"/>
            <a:ext cx="52077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Klinner-Teo et al., SPIE (2022), Spalding et al., SPIE (2024)</a:t>
            </a:r>
          </a:p>
        </p:txBody>
      </p: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2D7DD1D2-611F-6106-0545-EEBF2080E8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36671"/>
              </p:ext>
            </p:extLst>
          </p:nvPr>
        </p:nvGraphicFramePr>
        <p:xfrm>
          <a:off x="431223" y="4042850"/>
          <a:ext cx="4919028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2926181660"/>
                    </a:ext>
                  </a:extLst>
                </a:gridCol>
                <a:gridCol w="1821180">
                  <a:extLst>
                    <a:ext uri="{9D8B030D-6E8A-4147-A177-3AD203B41FA5}">
                      <a16:colId xmlns:a16="http://schemas.microsoft.com/office/drawing/2014/main" val="4159817481"/>
                    </a:ext>
                  </a:extLst>
                </a:gridCol>
                <a:gridCol w="1757680">
                  <a:extLst>
                    <a:ext uri="{9D8B030D-6E8A-4147-A177-3AD203B41FA5}">
                      <a16:colId xmlns:a16="http://schemas.microsoft.com/office/drawing/2014/main" val="3345503917"/>
                    </a:ext>
                  </a:extLst>
                </a:gridCol>
              </a:tblGrid>
              <a:tr h="32991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>
                          <a:solidFill>
                            <a:schemeClr val="tx1"/>
                          </a:solidFill>
                        </a:rPr>
                        <a:t>-3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null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&lt;87% (sim.)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1.45-1.7 </a:t>
                      </a: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548736"/>
                  </a:ext>
                </a:extLst>
              </a:tr>
            </a:tbl>
          </a:graphicData>
        </a:graphic>
      </p:graphicFrame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1BAFC53-F531-CE43-50EB-D399C627F4F7}"/>
              </a:ext>
            </a:extLst>
          </p:cNvPr>
          <p:cNvSpPr txBox="1">
            <a:spLocks/>
          </p:cNvSpPr>
          <p:nvPr/>
        </p:nvSpPr>
        <p:spPr>
          <a:xfrm>
            <a:off x="731760" y="3734873"/>
            <a:ext cx="4317958" cy="309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/>
              <a:t>GLINT</a:t>
            </a:r>
            <a:r>
              <a:rPr lang="en-GB" dirty="0"/>
              <a:t> (Subaru telescope)</a:t>
            </a:r>
            <a:endParaRPr lang="en-GB" b="1" dirty="0"/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FA7D215E-853E-98BA-8C1B-01E912BA5075}"/>
              </a:ext>
            </a:extLst>
          </p:cNvPr>
          <p:cNvSpPr txBox="1">
            <a:spLocks/>
          </p:cNvSpPr>
          <p:nvPr/>
        </p:nvSpPr>
        <p:spPr>
          <a:xfrm>
            <a:off x="7549955" y="271235"/>
            <a:ext cx="345303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Our requirements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7000838A-7A8D-E666-AB66-1C54CEBC7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06453"/>
              </p:ext>
            </p:extLst>
          </p:nvPr>
        </p:nvGraphicFramePr>
        <p:xfrm>
          <a:off x="7424173" y="1312071"/>
          <a:ext cx="3704591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0168">
                  <a:extLst>
                    <a:ext uri="{9D8B030D-6E8A-4147-A177-3AD203B41FA5}">
                      <a16:colId xmlns:a16="http://schemas.microsoft.com/office/drawing/2014/main" val="2926181660"/>
                    </a:ext>
                  </a:extLst>
                </a:gridCol>
                <a:gridCol w="989330">
                  <a:extLst>
                    <a:ext uri="{9D8B030D-6E8A-4147-A177-3AD203B41FA5}">
                      <a16:colId xmlns:a16="http://schemas.microsoft.com/office/drawing/2014/main" val="4159817481"/>
                    </a:ext>
                  </a:extLst>
                </a:gridCol>
                <a:gridCol w="1375093">
                  <a:extLst>
                    <a:ext uri="{9D8B030D-6E8A-4147-A177-3AD203B41FA5}">
                      <a16:colId xmlns:a16="http://schemas.microsoft.com/office/drawing/2014/main" val="3345503917"/>
                    </a:ext>
                  </a:extLst>
                </a:gridCol>
              </a:tblGrid>
              <a:tr h="32991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baseline="30000" dirty="0">
                          <a:solidFill>
                            <a:schemeClr val="tx1"/>
                          </a:solidFill>
                        </a:rPr>
                        <a:t>-5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null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40%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4-18 </a:t>
                      </a: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548736"/>
                  </a:ext>
                </a:extLst>
              </a:tr>
            </a:tbl>
          </a:graphicData>
        </a:graphic>
      </p:graphicFrame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1A480E9D-37F7-3B2F-2AAA-DA2A742DDF61}"/>
              </a:ext>
            </a:extLst>
          </p:cNvPr>
          <p:cNvSpPr txBox="1">
            <a:spLocks/>
          </p:cNvSpPr>
          <p:nvPr/>
        </p:nvSpPr>
        <p:spPr>
          <a:xfrm>
            <a:off x="8436876" y="987655"/>
            <a:ext cx="1679188" cy="309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/>
              <a:t>LIFE</a:t>
            </a: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ABE58965-41FB-FEA3-5598-AA3DB480D4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18581" y="1742760"/>
            <a:ext cx="1921051" cy="951435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A0C21E8-39AD-7D6C-299A-B84AC73D4A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22599" y="3685115"/>
            <a:ext cx="4042801" cy="2760453"/>
          </a:xfrm>
          <a:prstGeom prst="rect">
            <a:avLst/>
          </a:prstGeom>
        </p:spPr>
      </p:pic>
      <p:sp>
        <p:nvSpPr>
          <p:cNvPr id="61" name="Title 1">
            <a:extLst>
              <a:ext uri="{FF2B5EF4-FFF2-40B4-BE49-F238E27FC236}">
                <a16:creationId xmlns:a16="http://schemas.microsoft.com/office/drawing/2014/main" id="{E928B5B0-D217-6692-6C2E-45D19F9CB087}"/>
              </a:ext>
            </a:extLst>
          </p:cNvPr>
          <p:cNvSpPr txBox="1">
            <a:spLocks/>
          </p:cNvSpPr>
          <p:nvPr/>
        </p:nvSpPr>
        <p:spPr>
          <a:xfrm>
            <a:off x="6903308" y="2941945"/>
            <a:ext cx="4481384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→ Different material:</a:t>
            </a:r>
            <a:br>
              <a:rPr lang="en-GB" dirty="0"/>
            </a:br>
            <a:endParaRPr lang="en-GB" sz="500" dirty="0"/>
          </a:p>
          <a:p>
            <a:pPr algn="ctr"/>
            <a:r>
              <a:rPr lang="en-GB" sz="1800" b="1" dirty="0" err="1"/>
              <a:t>InP</a:t>
            </a:r>
            <a:r>
              <a:rPr lang="en-GB" sz="1800" b="1" dirty="0"/>
              <a:t>/</a:t>
            </a:r>
            <a:r>
              <a:rPr lang="en-GB" sz="1800" b="1" dirty="0" err="1"/>
              <a:t>InGaAs</a:t>
            </a:r>
            <a:endParaRPr lang="en-GB" sz="1800" b="1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8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/>
      <p:bldP spid="51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E6FA19-B0EF-AFBE-775C-209EA5EB5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F5788-3BC7-06AC-DFCD-CB1B4DE7B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617861"/>
            <a:ext cx="10728325" cy="900000"/>
          </a:xfrm>
        </p:spPr>
        <p:txBody>
          <a:bodyPr/>
          <a:lstStyle/>
          <a:p>
            <a:r>
              <a:rPr lang="en-GB" dirty="0" err="1"/>
              <a:t>InP</a:t>
            </a:r>
            <a:r>
              <a:rPr lang="en-GB" dirty="0"/>
              <a:t>/</a:t>
            </a:r>
            <a:r>
              <a:rPr lang="en-GB" dirty="0" err="1"/>
              <a:t>InGaAs</a:t>
            </a:r>
            <a:r>
              <a:rPr lang="en-GB" dirty="0"/>
              <a:t> waveguides: </a:t>
            </a:r>
            <a:br>
              <a:rPr lang="en-GB" dirty="0"/>
            </a:br>
            <a:r>
              <a:rPr lang="en-GB" dirty="0"/>
              <a:t>Fabrication and characterisation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5529D-7954-F796-CBDF-D08C4679E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7A59B-E9A1-4683-140B-ABA8BAD3E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SIAPS 2026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13EFE-7848-978B-BD19-03346C2F8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6</a:t>
            </a:fld>
            <a:endParaRPr lang="de-CH" noProof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25EE6B9-ECA8-A5EC-6E9A-85FEE6B39D32}"/>
              </a:ext>
            </a:extLst>
          </p:cNvPr>
          <p:cNvGrpSpPr/>
          <p:nvPr/>
        </p:nvGrpSpPr>
        <p:grpSpPr>
          <a:xfrm>
            <a:off x="503413" y="3812788"/>
            <a:ext cx="6545598" cy="2374285"/>
            <a:chOff x="282045" y="3579249"/>
            <a:chExt cx="6545598" cy="237428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050EE17-ADE3-AE1E-FA03-9CF55BED236A}"/>
                </a:ext>
              </a:extLst>
            </p:cNvPr>
            <p:cNvSpPr/>
            <p:nvPr/>
          </p:nvSpPr>
          <p:spPr>
            <a:xfrm>
              <a:off x="282045" y="3579249"/>
              <a:ext cx="6545598" cy="2374285"/>
            </a:xfrm>
            <a:prstGeom prst="rect">
              <a:avLst/>
            </a:prstGeom>
            <a:solidFill>
              <a:srgbClr val="A3C1E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06F5929-B5F8-1BBE-2ECA-BCA7F4B7E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1210" y="3630142"/>
              <a:ext cx="6427269" cy="2272500"/>
            </a:xfrm>
            <a:prstGeom prst="rect">
              <a:avLst/>
            </a:prstGeom>
          </p:spPr>
        </p:pic>
      </p:grpSp>
      <p:pic>
        <p:nvPicPr>
          <p:cNvPr id="22" name="Picture 21" descr="A table with a computer monitor and wires&#10;&#10;AI-generated content may be incorrect.">
            <a:extLst>
              <a:ext uri="{FF2B5EF4-FFF2-40B4-BE49-F238E27FC236}">
                <a16:creationId xmlns:a16="http://schemas.microsoft.com/office/drawing/2014/main" id="{53A5BD7C-F815-7160-DA4A-CC9F192794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578" y="1766252"/>
            <a:ext cx="5040000" cy="1880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C8FAA06-197B-C781-F48F-75339402AC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3677" y="3676140"/>
            <a:ext cx="4089499" cy="25109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997770-8F40-4C6E-4A47-975314D2E0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53176" y="1766252"/>
            <a:ext cx="6120000" cy="1670919"/>
          </a:xfrm>
          <a:prstGeom prst="rect">
            <a:avLst/>
          </a:prstGeom>
        </p:spPr>
      </p:pic>
      <p:pic>
        <p:nvPicPr>
          <p:cNvPr id="26" name="Picture 25" descr="A close-up of a rectangular object&#10;&#10;AI-generated content may be incorrect.">
            <a:extLst>
              <a:ext uri="{FF2B5EF4-FFF2-40B4-BE49-F238E27FC236}">
                <a16:creationId xmlns:a16="http://schemas.microsoft.com/office/drawing/2014/main" id="{766F9140-4B3D-5EBD-6172-7700913685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9011" y="296767"/>
            <a:ext cx="2826562" cy="13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36A87E-F7F4-56FA-912C-FC746693F07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3176" y="296766"/>
            <a:ext cx="1800000" cy="135000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2CB3949-9FD0-298F-7A5B-917F4D4ACD06}"/>
              </a:ext>
            </a:extLst>
          </p:cNvPr>
          <p:cNvSpPr txBox="1"/>
          <p:nvPr/>
        </p:nvSpPr>
        <p:spPr>
          <a:xfrm>
            <a:off x="10569487" y="1110559"/>
            <a:ext cx="94910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10 </a:t>
            </a:r>
            <a:r>
              <a:rPr lang="el-GR" sz="1600" dirty="0"/>
              <a:t>μ</a:t>
            </a:r>
            <a:r>
              <a:rPr lang="en-GB" sz="1600" dirty="0"/>
              <a:t>m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A095510-3854-D4A0-1026-FC97525B62CA}"/>
              </a:ext>
            </a:extLst>
          </p:cNvPr>
          <p:cNvCxnSpPr>
            <a:cxnSpLocks/>
          </p:cNvCxnSpPr>
          <p:nvPr/>
        </p:nvCxnSpPr>
        <p:spPr>
          <a:xfrm>
            <a:off x="10713963" y="1132334"/>
            <a:ext cx="660157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93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DC5C36-1272-F8F8-76F1-F00941DCD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BD0018E-DD7C-B13B-12AA-A69F874EC549}"/>
              </a:ext>
            </a:extLst>
          </p:cNvPr>
          <p:cNvSpPr/>
          <p:nvPr/>
        </p:nvSpPr>
        <p:spPr>
          <a:xfrm>
            <a:off x="7136804" y="1345074"/>
            <a:ext cx="5055196" cy="4670716"/>
          </a:xfrm>
          <a:prstGeom prst="rect">
            <a:avLst/>
          </a:prstGeom>
          <a:solidFill>
            <a:srgbClr val="A3C1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05F868-F319-F6F2-8668-96DAB2FAA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246" y="418840"/>
            <a:ext cx="5297610" cy="900000"/>
          </a:xfrm>
        </p:spPr>
        <p:txBody>
          <a:bodyPr/>
          <a:lstStyle/>
          <a:p>
            <a:r>
              <a:rPr lang="en-GB" dirty="0"/>
              <a:t>Outlook: Achromatic phase shift</a:t>
            </a:r>
            <a:br>
              <a:rPr lang="en-GB" dirty="0"/>
            </a:br>
            <a:r>
              <a:rPr lang="en-GB" sz="2200" dirty="0"/>
              <a:t>“Bulk-optics-approach”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9B54F-8026-203E-44A9-DFBD3556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22.01.2026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291A4-131B-EED1-AC63-2BE0E852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SIAPS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C3E18-815C-3096-FEF6-796052C3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7</a:t>
            </a:fld>
            <a:endParaRPr lang="de-CH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042C7E-A1CC-48B3-299E-C48590959C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4388" y="1934364"/>
            <a:ext cx="3002043" cy="2160000"/>
          </a:xfrm>
          <a:prstGeom prst="rect">
            <a:avLst/>
          </a:prstGeom>
        </p:spPr>
      </p:pic>
      <p:pic>
        <p:nvPicPr>
          <p:cNvPr id="11" name="crossCoupler_DE_monitor - movie">
            <a:hlinkClick r:id="" action="ppaction://media"/>
            <a:extLst>
              <a:ext uri="{FF2B5EF4-FFF2-40B4-BE49-F238E27FC236}">
                <a16:creationId xmlns:a16="http://schemas.microsoft.com/office/drawing/2014/main" id="{8D62CB33-032E-38F0-92F1-1BE2A707C89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387" end="389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3232" y="1934364"/>
            <a:ext cx="2880000" cy="216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C6AA8CD-85CB-EE08-BFEE-142076801949}"/>
                  </a:ext>
                </a:extLst>
              </p:cNvPr>
              <p:cNvSpPr txBox="1"/>
              <p:nvPr/>
            </p:nvSpPr>
            <p:spPr>
              <a:xfrm>
                <a:off x="684108" y="2154011"/>
                <a:ext cx="941283" cy="4600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m:rPr>
                                    <m:sty m:val="p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C6AA8CD-85CB-EE08-BFEE-142076801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108" y="2154011"/>
                <a:ext cx="941283" cy="4600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" name="Picture 59">
            <a:extLst>
              <a:ext uri="{FF2B5EF4-FFF2-40B4-BE49-F238E27FC236}">
                <a16:creationId xmlns:a16="http://schemas.microsoft.com/office/drawing/2014/main" id="{9A6C31CD-DF6A-BCFF-8448-30F7518BAE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055" y="4271507"/>
            <a:ext cx="4910400" cy="18366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B6FBA0-E711-DC3E-9FAC-E9030E520AEF}"/>
                  </a:ext>
                </a:extLst>
              </p:cNvPr>
              <p:cNvSpPr txBox="1"/>
              <p:nvPr/>
            </p:nvSpPr>
            <p:spPr>
              <a:xfrm>
                <a:off x="2222581" y="2154011"/>
                <a:ext cx="107036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GB" sz="1600" dirty="0">
                    <a:solidFill>
                      <a:schemeClr val="bg1"/>
                    </a:solidFill>
                  </a:rPr>
                  <a:t> phase difference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B6FBA0-E711-DC3E-9FAC-E9030E520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81" y="2154011"/>
                <a:ext cx="1070360" cy="492443"/>
              </a:xfrm>
              <a:prstGeom prst="rect">
                <a:avLst/>
              </a:prstGeom>
              <a:blipFill>
                <a:blip r:embed="rId9"/>
                <a:stretch>
                  <a:fillRect l="-2286" t="-12346" r="-12000" b="-24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9563B93F-F59A-FC4D-1608-C594C6B2C215}"/>
              </a:ext>
            </a:extLst>
          </p:cNvPr>
          <p:cNvSpPr txBox="1"/>
          <p:nvPr/>
        </p:nvSpPr>
        <p:spPr>
          <a:xfrm>
            <a:off x="5488589" y="4899406"/>
            <a:ext cx="1285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~50 nm bandwidth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15391A-E5BF-83C2-D943-BAE18EDE3F08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3506268" y="5222572"/>
            <a:ext cx="1982321" cy="2792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Content Placeholder 7">
            <a:extLst>
              <a:ext uri="{FF2B5EF4-FFF2-40B4-BE49-F238E27FC236}">
                <a16:creationId xmlns:a16="http://schemas.microsoft.com/office/drawing/2014/main" id="{82452877-C675-004C-C259-47565432AA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444109" y="2038044"/>
            <a:ext cx="4517287" cy="35366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DFA1AB3-A6A6-94B4-A8BF-A60061ADC75A}"/>
              </a:ext>
            </a:extLst>
          </p:cNvPr>
          <p:cNvSpPr txBox="1"/>
          <p:nvPr/>
        </p:nvSpPr>
        <p:spPr>
          <a:xfrm>
            <a:off x="452624" y="1492108"/>
            <a:ext cx="6094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Photonic beam splitter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C251EB-4380-2700-4DBD-20C54CF38483}"/>
              </a:ext>
            </a:extLst>
          </p:cNvPr>
          <p:cNvSpPr txBox="1"/>
          <p:nvPr/>
        </p:nvSpPr>
        <p:spPr>
          <a:xfrm>
            <a:off x="7444109" y="1448112"/>
            <a:ext cx="3394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Possible nulling scheme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BF17825-DB07-75D5-B222-8A54032970DB}"/>
                  </a:ext>
                </a:extLst>
              </p:cNvPr>
              <p:cNvSpPr txBox="1"/>
              <p:nvPr/>
            </p:nvSpPr>
            <p:spPr>
              <a:xfrm>
                <a:off x="10210379" y="5153902"/>
                <a:ext cx="96094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rgbClr val="D3602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rgbClr val="D3602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D3602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rgbClr val="E6A02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E6A02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rgbClr val="E6A02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E6A02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E6A023"/>
                  </a:solidFill>
                </a:endParaRP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BF17825-DB07-75D5-B222-8A5403297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0379" y="5153902"/>
                <a:ext cx="960944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481E50-48D0-B369-65F8-5D7B25B7A5D3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9902504" y="5272090"/>
            <a:ext cx="307875" cy="664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422F2DC-7FAD-80BE-62DF-7078FB390977}"/>
                  </a:ext>
                </a:extLst>
              </p:cNvPr>
              <p:cNvSpPr txBox="1"/>
              <p:nvPr/>
            </p:nvSpPr>
            <p:spPr>
              <a:xfrm>
                <a:off x="10713282" y="3696657"/>
                <a:ext cx="1206780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brk m:alnAt="7"/>
                        </m:rPr>
                        <a:rPr lang="en-GB" i="1">
                          <a:solidFill>
                            <a:srgbClr val="D36027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m:rPr>
                          <m:sty m:val="p"/>
                        </m:rPr>
                        <a:rPr lang="en-GB" i="1">
                          <a:solidFill>
                            <a:srgbClr val="D36027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r>
                        <a:rPr lang="en-GB">
                          <a:solidFill>
                            <a:srgbClr val="E6A02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brk m:alnAt="7"/>
                        </m:rPr>
                        <a:rPr lang="en-GB" i="1" smtClean="0">
                          <a:solidFill>
                            <a:srgbClr val="E6A023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rgbClr val="E6A02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GB" dirty="0">
                  <a:solidFill>
                    <a:srgbClr val="E6A023"/>
                  </a:solidFill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422F2DC-7FAD-80BE-62DF-7078FB390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3282" y="3696657"/>
                <a:ext cx="120678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3FC6CDA-5479-7D5B-E8EE-9CBE224ED91D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11080926" y="4065989"/>
            <a:ext cx="235746" cy="2491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18F19CF-2FB2-0B9B-8D47-52F1868CEA58}"/>
              </a:ext>
            </a:extLst>
          </p:cNvPr>
          <p:cNvSpPr txBox="1"/>
          <p:nvPr/>
        </p:nvSpPr>
        <p:spPr>
          <a:xfrm>
            <a:off x="6038323" y="2697141"/>
            <a:ext cx="548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 err="1"/>
              <a:t>InP</a:t>
            </a:r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92FBDD6-D872-33EF-5945-BB816BF944CB}"/>
              </a:ext>
            </a:extLst>
          </p:cNvPr>
          <p:cNvSpPr txBox="1"/>
          <p:nvPr/>
        </p:nvSpPr>
        <p:spPr>
          <a:xfrm>
            <a:off x="3531972" y="2881807"/>
            <a:ext cx="989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InGaAs</a:t>
            </a:r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37467C5-13F8-8E3C-F654-4A5CECE56415}"/>
              </a:ext>
            </a:extLst>
          </p:cNvPr>
          <p:cNvCxnSpPr>
            <a:cxnSpLocks/>
            <a:stCxn id="63" idx="0"/>
          </p:cNvCxnSpPr>
          <p:nvPr/>
        </p:nvCxnSpPr>
        <p:spPr>
          <a:xfrm flipV="1">
            <a:off x="4026732" y="2614073"/>
            <a:ext cx="126420" cy="2677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0619075-3269-7F03-AB03-6FFB3E84626B}"/>
              </a:ext>
            </a:extLst>
          </p:cNvPr>
          <p:cNvCxnSpPr>
            <a:cxnSpLocks/>
            <a:stCxn id="62" idx="0"/>
          </p:cNvCxnSpPr>
          <p:nvPr/>
        </p:nvCxnSpPr>
        <p:spPr>
          <a:xfrm flipH="1" flipV="1">
            <a:off x="6218916" y="2501900"/>
            <a:ext cx="93461" cy="1952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38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13538-B11F-9696-9CC1-F7C1DB1DC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0ADDF-42B2-2692-FF8F-E6F7B6FCC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1956583"/>
            <a:ext cx="10728325" cy="900000"/>
          </a:xfrm>
        </p:spPr>
        <p:txBody>
          <a:bodyPr/>
          <a:lstStyle/>
          <a:p>
            <a:r>
              <a:rPr lang="en-GB" dirty="0"/>
              <a:t>Outlook: Dry-etch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8CDDE-C461-4FBD-9681-4E3719EEA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B6736-4E8C-1A99-4114-B79DF18A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SIAPS 2026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C191A-16D6-5A96-E99B-A09E82662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8</a:t>
            </a:fld>
            <a:endParaRPr lang="de-CH" noProof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1C0B580-629A-E0E8-97D5-8DDD631C64EF}"/>
              </a:ext>
            </a:extLst>
          </p:cNvPr>
          <p:cNvGrpSpPr/>
          <p:nvPr/>
        </p:nvGrpSpPr>
        <p:grpSpPr>
          <a:xfrm>
            <a:off x="4823460" y="2634348"/>
            <a:ext cx="7368540" cy="3463572"/>
            <a:chOff x="4823460" y="2822928"/>
            <a:chExt cx="7368540" cy="34635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74689FF-EFDF-205B-DB1C-B35893ABFC44}"/>
                </a:ext>
              </a:extLst>
            </p:cNvPr>
            <p:cNvSpPr/>
            <p:nvPr/>
          </p:nvSpPr>
          <p:spPr>
            <a:xfrm>
              <a:off x="4823460" y="2822928"/>
              <a:ext cx="7368540" cy="3463572"/>
            </a:xfrm>
            <a:prstGeom prst="rect">
              <a:avLst/>
            </a:prstGeom>
            <a:solidFill>
              <a:srgbClr val="A3C1E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algn="ctr"/>
              <a:endParaRPr lang="en-GB" sz="140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GB" dirty="0">
                  <a:solidFill>
                    <a:schemeClr val="tx1"/>
                  </a:solidFill>
                </a:rPr>
                <a:t>Pattern control</a:t>
              </a:r>
            </a:p>
            <a:p>
              <a:pPr marL="342900" indent="-342900" algn="ctr">
                <a:buFont typeface="Arial" panose="020B0604020202020204" pitchFamily="34" charset="0"/>
                <a:buChar char="×"/>
              </a:pPr>
              <a:r>
                <a:rPr lang="en-GB" dirty="0">
                  <a:solidFill>
                    <a:schemeClr val="tx1"/>
                  </a:solidFill>
                </a:rPr>
                <a:t>Exposed surface: degradation &amp; impurities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B4B5E53-4869-0596-8750-A4D07733703F}"/>
                </a:ext>
              </a:extLst>
            </p:cNvPr>
            <p:cNvGrpSpPr/>
            <p:nvPr/>
          </p:nvGrpSpPr>
          <p:grpSpPr>
            <a:xfrm>
              <a:off x="5159397" y="2925311"/>
              <a:ext cx="6797041" cy="2309045"/>
              <a:chOff x="5159397" y="3005737"/>
              <a:chExt cx="6797041" cy="2309045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E3BEA2A-1D14-AEC5-1368-BFF48850DF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59397" y="3389304"/>
                <a:ext cx="6797041" cy="1925478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8EAB52A-7E47-BA1E-1954-2A1137944959}"/>
                  </a:ext>
                </a:extLst>
              </p:cNvPr>
              <p:cNvSpPr txBox="1"/>
              <p:nvPr/>
            </p:nvSpPr>
            <p:spPr>
              <a:xfrm>
                <a:off x="7950142" y="3005737"/>
                <a:ext cx="121554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b="1" dirty="0"/>
                  <a:t>Dry-etch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4D864D3-39DE-5348-2524-38C3F8CC6EE0}"/>
              </a:ext>
            </a:extLst>
          </p:cNvPr>
          <p:cNvGrpSpPr/>
          <p:nvPr/>
        </p:nvGrpSpPr>
        <p:grpSpPr>
          <a:xfrm>
            <a:off x="5661660" y="118613"/>
            <a:ext cx="6530340" cy="2252948"/>
            <a:chOff x="5661660" y="119556"/>
            <a:chExt cx="6530340" cy="225294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420D4EF-DA03-829C-D089-8833C4C03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36438" y="504972"/>
              <a:ext cx="6120000" cy="167091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3E2A29-75AA-566C-19BC-0CD300C163D6}"/>
                </a:ext>
              </a:extLst>
            </p:cNvPr>
            <p:cNvSpPr txBox="1"/>
            <p:nvPr/>
          </p:nvSpPr>
          <p:spPr>
            <a:xfrm>
              <a:off x="8288663" y="135640"/>
              <a:ext cx="12155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/>
                <a:t>Wet-etch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37EDC1-A1C1-7F1D-E899-65126FBD9F2C}"/>
                </a:ext>
              </a:extLst>
            </p:cNvPr>
            <p:cNvSpPr/>
            <p:nvPr/>
          </p:nvSpPr>
          <p:spPr>
            <a:xfrm>
              <a:off x="5661660" y="119556"/>
              <a:ext cx="6530340" cy="2252948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04DA3E-849A-7127-E6E0-1411AEA1C75E}"/>
              </a:ext>
            </a:extLst>
          </p:cNvPr>
          <p:cNvGrpSpPr/>
          <p:nvPr/>
        </p:nvGrpSpPr>
        <p:grpSpPr>
          <a:xfrm>
            <a:off x="344819" y="2672524"/>
            <a:ext cx="4027988" cy="3387219"/>
            <a:chOff x="344819" y="2815631"/>
            <a:chExt cx="4027988" cy="338721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4B06B2-1876-2C86-F971-72E2F511A42B}"/>
                </a:ext>
              </a:extLst>
            </p:cNvPr>
            <p:cNvGrpSpPr/>
            <p:nvPr/>
          </p:nvGrpSpPr>
          <p:grpSpPr>
            <a:xfrm>
              <a:off x="344819" y="2815631"/>
              <a:ext cx="4027988" cy="3387219"/>
              <a:chOff x="8967628" y="819573"/>
              <a:chExt cx="3142541" cy="258361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17806A9-7DA8-1F88-8015-2AE807D54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67628" y="819573"/>
                <a:ext cx="3142541" cy="208388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250D45D-DA26-AD81-098D-27DCC9BEB9A2}"/>
                  </a:ext>
                </a:extLst>
              </p:cNvPr>
              <p:cNvSpPr txBox="1"/>
              <p:nvPr/>
            </p:nvSpPr>
            <p:spPr>
              <a:xfrm>
                <a:off x="9128610" y="2918630"/>
                <a:ext cx="2820576" cy="2817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0.5 dB/cm &lt;5 </a:t>
                </a:r>
                <a:r>
                  <a:rPr lang="el-GR" dirty="0"/>
                  <a:t>μ</a:t>
                </a:r>
                <a:r>
                  <a:rPr lang="en-GB" dirty="0"/>
                  <a:t>m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B43BC98-23D7-EEE1-B5A1-DA0896ACDD61}"/>
                  </a:ext>
                </a:extLst>
              </p:cNvPr>
              <p:cNvSpPr txBox="1"/>
              <p:nvPr/>
            </p:nvSpPr>
            <p:spPr>
              <a:xfrm>
                <a:off x="9312903" y="3168429"/>
                <a:ext cx="2451991" cy="234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bg2">
                        <a:lumMod val="50000"/>
                      </a:schemeClr>
                    </a:solidFill>
                  </a:rPr>
                  <a:t>Zhang et al., Appl. Phys. Lett. (2022)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E721C8-D2D3-0F58-540F-6B7F198C1BE7}"/>
                </a:ext>
              </a:extLst>
            </p:cNvPr>
            <p:cNvSpPr txBox="1"/>
            <p:nvPr/>
          </p:nvSpPr>
          <p:spPr>
            <a:xfrm>
              <a:off x="2181240" y="3661020"/>
              <a:ext cx="9829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InP</a:t>
              </a:r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D8738E-87E4-05AA-A500-67AA57FD4B1A}"/>
                </a:ext>
              </a:extLst>
            </p:cNvPr>
            <p:cNvSpPr txBox="1"/>
            <p:nvPr/>
          </p:nvSpPr>
          <p:spPr>
            <a:xfrm>
              <a:off x="2184452" y="4130017"/>
              <a:ext cx="98298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</a:rPr>
                <a:t>InGaAs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9AB5DB8-90C7-B793-02BC-1E62DE89C2D1}"/>
                </a:ext>
              </a:extLst>
            </p:cNvPr>
            <p:cNvSpPr txBox="1"/>
            <p:nvPr/>
          </p:nvSpPr>
          <p:spPr>
            <a:xfrm>
              <a:off x="2276489" y="4563898"/>
              <a:ext cx="79248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InP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28432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20B8AD-716E-08D6-5EBC-FCAA4CE4E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CC01D6-CF2C-588E-3EBD-5FE553C644F5}"/>
              </a:ext>
            </a:extLst>
          </p:cNvPr>
          <p:cNvSpPr/>
          <p:nvPr/>
        </p:nvSpPr>
        <p:spPr>
          <a:xfrm>
            <a:off x="0" y="1420702"/>
            <a:ext cx="6804933" cy="2874210"/>
          </a:xfrm>
          <a:prstGeom prst="rect">
            <a:avLst/>
          </a:prstGeom>
          <a:solidFill>
            <a:srgbClr val="A3C1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70000" marR="0" lvl="0" indent="-27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0000" marR="0" lvl="0" indent="-27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Developments in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astrophotonics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allow on-chip nulling today</a:t>
            </a:r>
          </a:p>
          <a:p>
            <a:pPr marL="270000" marR="0" lvl="0" indent="-27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InP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InGaAs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promising for photonics-based LIFE mission</a:t>
            </a:r>
          </a:p>
          <a:p>
            <a:pPr marL="270000" marR="0" lvl="0" indent="-27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Wavelengths &gt;11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 and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have not yet been explored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0000" marR="0" lvl="0" indent="-2700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report waveguide losses and develop achromatic nulling schemes compatible with LIFE</a:t>
            </a:r>
          </a:p>
          <a:p>
            <a:endParaRPr lang="en-US" sz="3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9E8D5-BF16-E863-C1F1-234477309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260" y="902148"/>
            <a:ext cx="10728325" cy="900000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6C3C-CF37-F3BD-F2D0-AAA5F628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21.01.2026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15ED3-B8D3-0B1F-F37B-5FEBCF14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SIAPS 2026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60950-6877-1514-E4F9-9D4245773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  <p:pic>
        <p:nvPicPr>
          <p:cNvPr id="12" name="Picture 11" descr="Planets and stars in space&#10;&#10;AI-generated content may be incorrect.">
            <a:extLst>
              <a:ext uri="{FF2B5EF4-FFF2-40B4-BE49-F238E27FC236}">
                <a16:creationId xmlns:a16="http://schemas.microsoft.com/office/drawing/2014/main" id="{D6C20468-88DE-D9EB-8EF1-B0882F6F2F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466" y="4155435"/>
            <a:ext cx="2880000" cy="1620000"/>
          </a:xfrm>
          <a:prstGeom prst="rect">
            <a:avLst/>
          </a:prstGeom>
        </p:spPr>
      </p:pic>
      <p:pic>
        <p:nvPicPr>
          <p:cNvPr id="13" name="Picture 12" descr="A close-up of a rectangular object&#10;&#10;AI-generated content may be incorrect.">
            <a:extLst>
              <a:ext uri="{FF2B5EF4-FFF2-40B4-BE49-F238E27FC236}">
                <a16:creationId xmlns:a16="http://schemas.microsoft.com/office/drawing/2014/main" id="{9D052328-5DFA-2055-1261-E35185924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5923" y="5310143"/>
            <a:ext cx="3183336" cy="1520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A8AB8D8-08F1-F76D-3BC7-B3531973B9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23763" r="11811"/>
          <a:stretch>
            <a:fillRect/>
          </a:stretch>
        </p:blipFill>
        <p:spPr>
          <a:xfrm>
            <a:off x="-80387" y="5131447"/>
            <a:ext cx="2713082" cy="12988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8A07AA3-5683-EFF2-B022-67A112719924}"/>
              </a:ext>
            </a:extLst>
          </p:cNvPr>
          <p:cNvSpPr/>
          <p:nvPr/>
        </p:nvSpPr>
        <p:spPr>
          <a:xfrm>
            <a:off x="7029259" y="0"/>
            <a:ext cx="5178216" cy="3155430"/>
          </a:xfrm>
          <a:prstGeom prst="rect">
            <a:avLst/>
          </a:prstGeom>
          <a:solidFill>
            <a:srgbClr val="A3C1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Many thanks to…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…and the Exoplanets &amp; Habitability and Quantum Optoelectronic groups at ETH Zurich!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566B74-A26D-33D2-725F-4EF61C1EA9C0}"/>
              </a:ext>
            </a:extLst>
          </p:cNvPr>
          <p:cNvGrpSpPr/>
          <p:nvPr/>
        </p:nvGrpSpPr>
        <p:grpSpPr>
          <a:xfrm>
            <a:off x="6649230" y="4337779"/>
            <a:ext cx="2445502" cy="2188782"/>
            <a:chOff x="9016887" y="550341"/>
            <a:chExt cx="2445502" cy="21887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3118104-F5C6-6ADE-A034-B097580A9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6887" y="550341"/>
              <a:ext cx="2443275" cy="166998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D90D2B8-0F53-8878-BCBA-FC25409C3669}"/>
                </a:ext>
              </a:extLst>
            </p:cNvPr>
            <p:cNvSpPr txBox="1"/>
            <p:nvPr/>
          </p:nvSpPr>
          <p:spPr>
            <a:xfrm>
              <a:off x="9737541" y="2215903"/>
              <a:ext cx="172484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dirty="0" err="1">
                  <a:solidFill>
                    <a:schemeClr val="bg2">
                      <a:lumMod val="50000"/>
                    </a:schemeClr>
                  </a:solidFill>
                </a:rPr>
                <a:t>Cvetojevic</a:t>
              </a:r>
              <a:r>
                <a:rPr lang="en-GB" sz="1400" dirty="0">
                  <a:solidFill>
                    <a:schemeClr val="bg2">
                      <a:lumMod val="50000"/>
                    </a:schemeClr>
                  </a:solidFill>
                </a:rPr>
                <a:t> et al., A&amp;A (2022)</a:t>
              </a:r>
            </a:p>
          </p:txBody>
        </p:sp>
      </p:grpSp>
      <p:pic>
        <p:nvPicPr>
          <p:cNvPr id="1026" name="Picture 2" descr="Jérôme Faist">
            <a:extLst>
              <a:ext uri="{FF2B5EF4-FFF2-40B4-BE49-F238E27FC236}">
                <a16:creationId xmlns:a16="http://schemas.microsoft.com/office/drawing/2014/main" id="{5574DC5E-668B-C73C-7053-78353741A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4732" y="50536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scha Patrick Quanz">
            <a:extLst>
              <a:ext uri="{FF2B5EF4-FFF2-40B4-BE49-F238E27FC236}">
                <a16:creationId xmlns:a16="http://schemas.microsoft.com/office/drawing/2014/main" id="{56D7BAB9-AFDF-5FE9-6CC3-5E68B9888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4199" y="50536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drian Michael Glauser">
            <a:extLst>
              <a:ext uri="{FF2B5EF4-FFF2-40B4-BE49-F238E27FC236}">
                <a16:creationId xmlns:a16="http://schemas.microsoft.com/office/drawing/2014/main" id="{FF314B18-958D-1C17-8111-B886C5B14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3303" y="50536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EDBA457-B9A4-40DD-B9DA-AD78C5AA294B}"/>
              </a:ext>
            </a:extLst>
          </p:cNvPr>
          <p:cNvSpPr txBox="1"/>
          <p:nvPr/>
        </p:nvSpPr>
        <p:spPr>
          <a:xfrm>
            <a:off x="7059239" y="1965729"/>
            <a:ext cx="1729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Sascha Quanz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C2BEFA-85E4-1D0C-84A5-36B3F4024269}"/>
              </a:ext>
            </a:extLst>
          </p:cNvPr>
          <p:cNvSpPr txBox="1"/>
          <p:nvPr/>
        </p:nvSpPr>
        <p:spPr>
          <a:xfrm>
            <a:off x="8768397" y="1965729"/>
            <a:ext cx="1729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Jérôme Faist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D95210-C0EA-7638-FC17-A8020CE40E9A}"/>
              </a:ext>
            </a:extLst>
          </p:cNvPr>
          <p:cNvSpPr txBox="1"/>
          <p:nvPr/>
        </p:nvSpPr>
        <p:spPr>
          <a:xfrm>
            <a:off x="10518343" y="1945363"/>
            <a:ext cx="1729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Adrian Glauser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419909F-34ED-6150-0262-882F076C1E34}"/>
              </a:ext>
            </a:extLst>
          </p:cNvPr>
          <p:cNvGrpSpPr/>
          <p:nvPr/>
        </p:nvGrpSpPr>
        <p:grpSpPr>
          <a:xfrm>
            <a:off x="8700477" y="3282710"/>
            <a:ext cx="3415799" cy="1440000"/>
            <a:chOff x="8708111" y="3275112"/>
            <a:chExt cx="3415799" cy="1440000"/>
          </a:xfrm>
        </p:grpSpPr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44472A86-5459-9BEF-27C9-CB572CACBE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0577" y="3275112"/>
              <a:ext cx="1083333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DD24CD-BBDB-42B8-ECB8-AA06A92DD1AF}"/>
                </a:ext>
              </a:extLst>
            </p:cNvPr>
            <p:cNvSpPr txBox="1"/>
            <p:nvPr/>
          </p:nvSpPr>
          <p:spPr>
            <a:xfrm>
              <a:off x="8708111" y="3387537"/>
              <a:ext cx="233246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b="1" dirty="0">
                  <a:solidFill>
                    <a:schemeClr val="tx1"/>
                  </a:solidFill>
                </a:rPr>
                <a:t>Contact:</a:t>
              </a:r>
            </a:p>
            <a:p>
              <a:pPr algn="r"/>
              <a:r>
                <a:rPr lang="en-GB" dirty="0"/>
                <a:t>David Eglin</a:t>
              </a:r>
            </a:p>
            <a:p>
              <a:pPr algn="r"/>
              <a:r>
                <a:rPr lang="en-GB" dirty="0"/>
                <a:t>daeglin@ethz.ch</a:t>
              </a:r>
            </a:p>
            <a:p>
              <a:pPr algn="r"/>
              <a:r>
                <a:rPr lang="en-GB" dirty="0"/>
                <a:t>PhD Student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4769400"/>
      </p:ext>
    </p:extLst>
  </p:cSld>
  <p:clrMapOvr>
    <a:masterClrMapping/>
  </p:clrMapOvr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Präsentation3" id="{9C84984C-18ED-5E49-A574-15FF8A3954B8}" vid="{0B390235-9264-874C-ABEB-5D2188FC234E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AptitudeColloquium_DE</Template>
  <TotalTime>0</TotalTime>
  <Words>548</Words>
  <Application>Microsoft Office PowerPoint</Application>
  <PresentationFormat>Widescreen</PresentationFormat>
  <Paragraphs>166</Paragraphs>
  <Slides>9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Cambria Math</vt:lpstr>
      <vt:lpstr>Symbol</vt:lpstr>
      <vt:lpstr>Wingdings</vt:lpstr>
      <vt:lpstr>ETH Zürich</vt:lpstr>
      <vt:lpstr>InP/InGaAs for Integrated Astrophotonics between  4 and 18 μm</vt:lpstr>
      <vt:lpstr>The Large Interferometer for Exoplanets (LIFE)</vt:lpstr>
      <vt:lpstr>The Large Interferometer for Exoplanets (LIFE)</vt:lpstr>
      <vt:lpstr>The Nulling Interferometer Cryogenic Experiment (NICE)  – on chip</vt:lpstr>
      <vt:lpstr>Existing on-chip nullers</vt:lpstr>
      <vt:lpstr>InP/InGaAs waveguides:  Fabrication and characterisation </vt:lpstr>
      <vt:lpstr>Outlook: Achromatic phase shift “Bulk-optics-approach”</vt:lpstr>
      <vt:lpstr>Outlook: Dry-etch process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Eglin</dc:creator>
  <cp:lastModifiedBy>David Eglin</cp:lastModifiedBy>
  <cp:revision>6</cp:revision>
  <dcterms:created xsi:type="dcterms:W3CDTF">2025-12-16T14:30:23Z</dcterms:created>
  <dcterms:modified xsi:type="dcterms:W3CDTF">2026-01-21T23:22:44Z</dcterms:modified>
</cp:coreProperties>
</file>